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9"/>
  </p:sldMasterIdLst>
  <p:notesMasterIdLst>
    <p:notesMasterId r:id="rId86"/>
  </p:notesMasterIdLst>
  <p:handoutMasterIdLst>
    <p:handoutMasterId r:id="rId87"/>
  </p:handoutMasterIdLst>
  <p:sldIdLst>
    <p:sldId id="256" r:id="rId10"/>
    <p:sldId id="405" r:id="rId11"/>
    <p:sldId id="321" r:id="rId12"/>
    <p:sldId id="377" r:id="rId13"/>
    <p:sldId id="406" r:id="rId14"/>
    <p:sldId id="408" r:id="rId15"/>
    <p:sldId id="363" r:id="rId16"/>
    <p:sldId id="379" r:id="rId17"/>
    <p:sldId id="380" r:id="rId18"/>
    <p:sldId id="387" r:id="rId19"/>
    <p:sldId id="381" r:id="rId20"/>
    <p:sldId id="382" r:id="rId21"/>
    <p:sldId id="383" r:id="rId22"/>
    <p:sldId id="364" r:id="rId23"/>
    <p:sldId id="388" r:id="rId24"/>
    <p:sldId id="389" r:id="rId25"/>
    <p:sldId id="365" r:id="rId26"/>
    <p:sldId id="390" r:id="rId27"/>
    <p:sldId id="278" r:id="rId28"/>
    <p:sldId id="279" r:id="rId29"/>
    <p:sldId id="263" r:id="rId30"/>
    <p:sldId id="264" r:id="rId31"/>
    <p:sldId id="282" r:id="rId32"/>
    <p:sldId id="402" r:id="rId33"/>
    <p:sldId id="280" r:id="rId34"/>
    <p:sldId id="392" r:id="rId35"/>
    <p:sldId id="398" r:id="rId36"/>
    <p:sldId id="399" r:id="rId37"/>
    <p:sldId id="397" r:id="rId38"/>
    <p:sldId id="281" r:id="rId39"/>
    <p:sldId id="259" r:id="rId40"/>
    <p:sldId id="283" r:id="rId41"/>
    <p:sldId id="257" r:id="rId42"/>
    <p:sldId id="301" r:id="rId43"/>
    <p:sldId id="302" r:id="rId44"/>
    <p:sldId id="309" r:id="rId45"/>
    <p:sldId id="359" r:id="rId46"/>
    <p:sldId id="360" r:id="rId47"/>
    <p:sldId id="262" r:id="rId48"/>
    <p:sldId id="261" r:id="rId49"/>
    <p:sldId id="308" r:id="rId50"/>
    <p:sldId id="400" r:id="rId51"/>
    <p:sldId id="401" r:id="rId52"/>
    <p:sldId id="285" r:id="rId53"/>
    <p:sldId id="403" r:id="rId54"/>
    <p:sldId id="404" r:id="rId55"/>
    <p:sldId id="361" r:id="rId56"/>
    <p:sldId id="286" r:id="rId57"/>
    <p:sldId id="287" r:id="rId58"/>
    <p:sldId id="266" r:id="rId59"/>
    <p:sldId id="288" r:id="rId60"/>
    <p:sldId id="268" r:id="rId61"/>
    <p:sldId id="269" r:id="rId62"/>
    <p:sldId id="270" r:id="rId63"/>
    <p:sldId id="271" r:id="rId64"/>
    <p:sldId id="272" r:id="rId65"/>
    <p:sldId id="273" r:id="rId66"/>
    <p:sldId id="274" r:id="rId67"/>
    <p:sldId id="375" r:id="rId68"/>
    <p:sldId id="376" r:id="rId69"/>
    <p:sldId id="289" r:id="rId70"/>
    <p:sldId id="311" r:id="rId71"/>
    <p:sldId id="290" r:id="rId72"/>
    <p:sldId id="292" r:id="rId73"/>
    <p:sldId id="291" r:id="rId74"/>
    <p:sldId id="293" r:id="rId75"/>
    <p:sldId id="300" r:id="rId76"/>
    <p:sldId id="294" r:id="rId77"/>
    <p:sldId id="304" r:id="rId78"/>
    <p:sldId id="306" r:id="rId79"/>
    <p:sldId id="317" r:id="rId80"/>
    <p:sldId id="313" r:id="rId81"/>
    <p:sldId id="315" r:id="rId82"/>
    <p:sldId id="297" r:id="rId83"/>
    <p:sldId id="298" r:id="rId84"/>
    <p:sldId id="299" r:id="rId85"/>
  </p:sldIdLst>
  <p:sldSz cx="9144000" cy="6858000" type="screen4x3"/>
  <p:notesSz cx="6858000" cy="9296400"/>
  <p:defaultTextStyle>
    <a:defPPr>
      <a:defRPr lang="en-US"/>
    </a:defPPr>
    <a:lvl1pPr algn="l" rtl="0" eaLnBrk="0" fontAlgn="base" hangingPunct="0">
      <a:spcBef>
        <a:spcPct val="0"/>
      </a:spcBef>
      <a:spcAft>
        <a:spcPct val="0"/>
      </a:spcAft>
      <a:defRPr sz="2000" b="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000" b="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000" b="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000" b="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000" b="1" kern="1200">
        <a:solidFill>
          <a:schemeClr val="tx1"/>
        </a:solidFill>
        <a:latin typeface="Times New Roman" pitchFamily="18" charset="0"/>
        <a:ea typeface="+mn-ea"/>
        <a:cs typeface="+mn-cs"/>
      </a:defRPr>
    </a:lvl5pPr>
    <a:lvl6pPr marL="2286000" algn="l" defTabSz="914400" rtl="0" eaLnBrk="1" latinLnBrk="0" hangingPunct="1">
      <a:defRPr sz="2000" b="1" kern="1200">
        <a:solidFill>
          <a:schemeClr val="tx1"/>
        </a:solidFill>
        <a:latin typeface="Times New Roman" pitchFamily="18" charset="0"/>
        <a:ea typeface="+mn-ea"/>
        <a:cs typeface="+mn-cs"/>
      </a:defRPr>
    </a:lvl6pPr>
    <a:lvl7pPr marL="2743200" algn="l" defTabSz="914400" rtl="0" eaLnBrk="1" latinLnBrk="0" hangingPunct="1">
      <a:defRPr sz="2000" b="1" kern="1200">
        <a:solidFill>
          <a:schemeClr val="tx1"/>
        </a:solidFill>
        <a:latin typeface="Times New Roman" pitchFamily="18" charset="0"/>
        <a:ea typeface="+mn-ea"/>
        <a:cs typeface="+mn-cs"/>
      </a:defRPr>
    </a:lvl7pPr>
    <a:lvl8pPr marL="3200400" algn="l" defTabSz="914400" rtl="0" eaLnBrk="1" latinLnBrk="0" hangingPunct="1">
      <a:defRPr sz="2000" b="1" kern="1200">
        <a:solidFill>
          <a:schemeClr val="tx1"/>
        </a:solidFill>
        <a:latin typeface="Times New Roman" pitchFamily="18" charset="0"/>
        <a:ea typeface="+mn-ea"/>
        <a:cs typeface="+mn-cs"/>
      </a:defRPr>
    </a:lvl8pPr>
    <a:lvl9pPr marL="3657600" algn="l" defTabSz="914400" rtl="0" eaLnBrk="1" latinLnBrk="0" hangingPunct="1">
      <a:defRPr sz="2000" b="1"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6600"/>
    <a:srgbClr val="996633"/>
    <a:srgbClr val="FFFF00"/>
    <a:srgbClr val="008000"/>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2" d="100"/>
          <a:sy n="82" d="100"/>
        </p:scale>
        <p:origin x="624" y="96"/>
      </p:cViewPr>
      <p:guideLst>
        <p:guide orient="horz" pos="2160"/>
        <p:guide pos="2880"/>
      </p:guideLst>
    </p:cSldViewPr>
  </p:slideViewPr>
  <p:outlineViewPr>
    <p:cViewPr>
      <p:scale>
        <a:sx n="33" d="100"/>
        <a:sy n="33" d="100"/>
      </p:scale>
      <p:origin x="0" y="0"/>
    </p:cViewPr>
    <p:sldLst>
      <p:sld r:id="rId1" collapse="1"/>
      <p:sld r:id="rId2" collapse="1"/>
      <p:sld r:id="rId3" collapse="1"/>
    </p:sldLst>
  </p:outlineViewPr>
  <p:notesTextViewPr>
    <p:cViewPr>
      <p:scale>
        <a:sx n="100" d="100"/>
        <a:sy n="100" d="100"/>
      </p:scale>
      <p:origin x="0" y="0"/>
    </p:cViewPr>
  </p:notesTextViewPr>
  <p:sorterViewPr>
    <p:cViewPr>
      <p:scale>
        <a:sx n="66" d="100"/>
        <a:sy n="66" d="100"/>
      </p:scale>
      <p:origin x="0" y="543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slide" Target="slides/slide54.xml"/><Relationship Id="rId68" Type="http://schemas.openxmlformats.org/officeDocument/2006/relationships/slide" Target="slides/slide59.xml"/><Relationship Id="rId76" Type="http://schemas.openxmlformats.org/officeDocument/2006/relationships/slide" Target="slides/slide67.xml"/><Relationship Id="rId84" Type="http://schemas.openxmlformats.org/officeDocument/2006/relationships/slide" Target="slides/slide75.xml"/><Relationship Id="rId89" Type="http://schemas.openxmlformats.org/officeDocument/2006/relationships/viewProps" Target="viewProps.xml"/><Relationship Id="rId7" Type="http://schemas.openxmlformats.org/officeDocument/2006/relationships/customXml" Target="../customXml/item7.xml"/><Relationship Id="rId71" Type="http://schemas.openxmlformats.org/officeDocument/2006/relationships/slide" Target="slides/slide62.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openxmlformats.org/officeDocument/2006/relationships/slide" Target="slides/slide65.xml"/><Relationship Id="rId79" Type="http://schemas.openxmlformats.org/officeDocument/2006/relationships/slide" Target="slides/slide70.xml"/><Relationship Id="rId87" Type="http://schemas.openxmlformats.org/officeDocument/2006/relationships/handoutMaster" Target="handoutMasters/handoutMaster1.xml"/><Relationship Id="rId5" Type="http://schemas.openxmlformats.org/officeDocument/2006/relationships/customXml" Target="../customXml/item5.xml"/><Relationship Id="rId61" Type="http://schemas.openxmlformats.org/officeDocument/2006/relationships/slide" Target="slides/slide52.xml"/><Relationship Id="rId82" Type="http://schemas.openxmlformats.org/officeDocument/2006/relationships/slide" Target="slides/slide73.xml"/><Relationship Id="rId90" Type="http://schemas.openxmlformats.org/officeDocument/2006/relationships/theme" Target="theme/theme1.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slide" Target="slides/slide68.xml"/><Relationship Id="rId8" Type="http://schemas.openxmlformats.org/officeDocument/2006/relationships/customXml" Target="../customXml/item8.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slide" Target="slides/slide71.xml"/><Relationship Id="rId85" Type="http://schemas.openxmlformats.org/officeDocument/2006/relationships/slide" Target="slides/slide76.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Master" Target="slideMasters/slideMaster1.xml"/></Relationships>
</file>

<file path=ppt/_rels/viewProps.xml.rels><?xml version="1.0" encoding="UTF-8" standalone="yes"?>
<Relationships xmlns="http://schemas.openxmlformats.org/package/2006/relationships"><Relationship Id="rId3" Type="http://schemas.openxmlformats.org/officeDocument/2006/relationships/slide" Target="slides/slide71.xml"/><Relationship Id="rId2" Type="http://schemas.openxmlformats.org/officeDocument/2006/relationships/slide" Target="slides/slide70.xml"/><Relationship Id="rId1" Type="http://schemas.openxmlformats.org/officeDocument/2006/relationships/slide" Target="slides/slide6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61.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5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50.wmf"/><Relationship Id="rId1" Type="http://schemas.openxmlformats.org/officeDocument/2006/relationships/image" Target="../media/image49.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1.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54.wmf"/><Relationship Id="rId2" Type="http://schemas.openxmlformats.org/officeDocument/2006/relationships/image" Target="../media/image53.wmf"/><Relationship Id="rId1" Type="http://schemas.openxmlformats.org/officeDocument/2006/relationships/image" Target="../media/image52.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image" Target="../media/image56.wmf"/><Relationship Id="rId1" Type="http://schemas.openxmlformats.org/officeDocument/2006/relationships/image" Target="../media/image55.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8.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9.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6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vl1pPr>
          </a:lstStyle>
          <a:p>
            <a:pPr>
              <a:defRPr/>
            </a:pPr>
            <a:endParaRPr lang="en-US"/>
          </a:p>
        </p:txBody>
      </p:sp>
      <p:sp>
        <p:nvSpPr>
          <p:cNvPr id="57347" name="Rectangle 3"/>
          <p:cNvSpPr>
            <a:spLocks noGrp="1" noChangeArrowheads="1"/>
          </p:cNvSpPr>
          <p:nvPr>
            <p:ph type="dt" sz="quarter" idx="1"/>
          </p:nvPr>
        </p:nvSpPr>
        <p:spPr bwMode="auto">
          <a:xfrm>
            <a:off x="3886200"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vl1pPr>
          </a:lstStyle>
          <a:p>
            <a:pPr>
              <a:defRPr/>
            </a:pPr>
            <a:endParaRPr lang="en-US"/>
          </a:p>
        </p:txBody>
      </p:sp>
      <p:sp>
        <p:nvSpPr>
          <p:cNvPr id="57348" name="Rectangle 4"/>
          <p:cNvSpPr>
            <a:spLocks noGrp="1" noChangeArrowheads="1"/>
          </p:cNvSpPr>
          <p:nvPr>
            <p:ph type="ftr" sz="quarter" idx="2"/>
          </p:nvPr>
        </p:nvSpPr>
        <p:spPr bwMode="auto">
          <a:xfrm>
            <a:off x="0" y="8831263"/>
            <a:ext cx="2971800" cy="4651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vl1pPr>
          </a:lstStyle>
          <a:p>
            <a:pPr>
              <a:defRPr/>
            </a:pPr>
            <a:endParaRPr lang="en-US"/>
          </a:p>
        </p:txBody>
      </p:sp>
      <p:sp>
        <p:nvSpPr>
          <p:cNvPr id="57349" name="Rectangle 5"/>
          <p:cNvSpPr>
            <a:spLocks noGrp="1" noChangeArrowheads="1"/>
          </p:cNvSpPr>
          <p:nvPr>
            <p:ph type="sldNum" sz="quarter" idx="3"/>
          </p:nvPr>
        </p:nvSpPr>
        <p:spPr bwMode="auto">
          <a:xfrm>
            <a:off x="3886200" y="8831263"/>
            <a:ext cx="2971800" cy="4651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vl1pPr>
          </a:lstStyle>
          <a:p>
            <a:pPr>
              <a:defRPr/>
            </a:pPr>
            <a:fld id="{5569980B-853A-4D16-9B8D-F7479298EA40}" type="slidenum">
              <a:rPr lang="en-US"/>
              <a:pPr>
                <a:defRPr/>
              </a:pPr>
              <a:t>‹#›</a:t>
            </a:fld>
            <a:endParaRPr lang="en-US"/>
          </a:p>
        </p:txBody>
      </p:sp>
    </p:spTree>
    <p:extLst>
      <p:ext uri="{BB962C8B-B14F-4D97-AF65-F5344CB8AC3E}">
        <p14:creationId xmlns:p14="http://schemas.microsoft.com/office/powerpoint/2010/main" val="11459543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13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65138"/>
          </a:xfrm>
          <a:prstGeom prst="rect">
            <a:avLst/>
          </a:prstGeom>
        </p:spPr>
        <p:txBody>
          <a:bodyPr vert="horz" lIns="91440" tIns="45720" rIns="91440" bIns="45720" rtlCol="0"/>
          <a:lstStyle>
            <a:lvl1pPr algn="r">
              <a:defRPr sz="1200"/>
            </a:lvl1pPr>
          </a:lstStyle>
          <a:p>
            <a:pPr>
              <a:defRPr/>
            </a:pPr>
            <a:fld id="{74A20ED6-5D6C-4FE5-8ADD-1B44B8491A45}" type="datetimeFigureOut">
              <a:rPr lang="en-US"/>
              <a:pPr>
                <a:defRPr/>
              </a:pPr>
              <a:t>9/13/2017</a:t>
            </a:fld>
            <a:endParaRPr lang="en-US"/>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416425"/>
            <a:ext cx="5486400" cy="4183063"/>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829675"/>
            <a:ext cx="2971800" cy="465138"/>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829675"/>
            <a:ext cx="2971800" cy="465138"/>
          </a:xfrm>
          <a:prstGeom prst="rect">
            <a:avLst/>
          </a:prstGeom>
        </p:spPr>
        <p:txBody>
          <a:bodyPr vert="horz" lIns="91440" tIns="45720" rIns="91440" bIns="45720" rtlCol="0" anchor="b"/>
          <a:lstStyle>
            <a:lvl1pPr algn="r">
              <a:defRPr sz="1200"/>
            </a:lvl1pPr>
          </a:lstStyle>
          <a:p>
            <a:pPr>
              <a:defRPr/>
            </a:pPr>
            <a:fld id="{49C3401F-2E2E-47CB-8A55-5D5684A815DD}" type="slidenum">
              <a:rPr lang="en-US"/>
              <a:pPr>
                <a:defRPr/>
              </a:pPr>
              <a:t>‹#›</a:t>
            </a:fld>
            <a:endParaRPr lang="en-US"/>
          </a:p>
        </p:txBody>
      </p:sp>
    </p:spTree>
    <p:extLst>
      <p:ext uri="{BB962C8B-B14F-4D97-AF65-F5344CB8AC3E}">
        <p14:creationId xmlns:p14="http://schemas.microsoft.com/office/powerpoint/2010/main" val="146054415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trimble.com/gps/triangulation.html"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D207DC64-374E-4D88-BE4C-595FDD12B063}" type="slidenum">
              <a:rPr lang="en-US" smtClean="0"/>
              <a:pPr/>
              <a:t>9</a:t>
            </a:fld>
            <a:endParaRPr lang="en-US" smtClean="0"/>
          </a:p>
        </p:txBody>
      </p:sp>
      <p:sp>
        <p:nvSpPr>
          <p:cNvPr id="7065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066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making two complete orbits in less than 24 hours</a:t>
            </a:r>
          </a:p>
        </p:txBody>
      </p:sp>
    </p:spTree>
    <p:extLst>
      <p:ext uri="{BB962C8B-B14F-4D97-AF65-F5344CB8AC3E}">
        <p14:creationId xmlns:p14="http://schemas.microsoft.com/office/powerpoint/2010/main" val="1569912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B9B021C4-24FB-483F-A751-12F53046812C}" type="slidenum">
              <a:rPr lang="en-US" smtClean="0"/>
              <a:pPr/>
              <a:t>10</a:t>
            </a:fld>
            <a:endParaRPr lang="en-US" smtClean="0"/>
          </a:p>
        </p:txBody>
      </p:sp>
      <p:sp>
        <p:nvSpPr>
          <p:cNvPr id="696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963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marL="217488" indent="-217488" eaLnBrk="1" hangingPunct="1">
              <a:spcBef>
                <a:spcPct val="0"/>
              </a:spcBef>
            </a:pPr>
            <a:r>
              <a:rPr lang="en-US" smtClean="0"/>
              <a:t>Here's how GPS works in five logical steps: </a:t>
            </a:r>
          </a:p>
          <a:p>
            <a:pPr marL="217488" indent="-217488" eaLnBrk="1" hangingPunct="1">
              <a:spcBef>
                <a:spcPct val="0"/>
              </a:spcBef>
            </a:pPr>
            <a:r>
              <a:rPr lang="en-US" smtClean="0"/>
              <a:t>1. The basis of GPS is "</a:t>
            </a:r>
            <a:r>
              <a:rPr lang="en-US" smtClean="0">
                <a:hlinkClick r:id="rId3"/>
              </a:rPr>
              <a:t>triangulation</a:t>
            </a:r>
            <a:r>
              <a:rPr lang="en-US" smtClean="0"/>
              <a:t>" from satellites. </a:t>
            </a:r>
          </a:p>
          <a:p>
            <a:pPr marL="217488" indent="-217488" eaLnBrk="1" hangingPunct="1">
              <a:spcBef>
                <a:spcPct val="0"/>
              </a:spcBef>
            </a:pPr>
            <a:r>
              <a:rPr lang="en-US" smtClean="0"/>
              <a:t>2. To "triangulate," a GPS receiver measures distance using the travel time of radio signals. </a:t>
            </a:r>
          </a:p>
          <a:p>
            <a:pPr marL="217488" indent="-217488" eaLnBrk="1" hangingPunct="1">
              <a:spcBef>
                <a:spcPct val="0"/>
              </a:spcBef>
            </a:pPr>
            <a:r>
              <a:rPr lang="en-US" smtClean="0"/>
              <a:t>3. To measure travel time, GPS needs very accurate timing which it achieves with some tricks. </a:t>
            </a:r>
          </a:p>
          <a:p>
            <a:pPr marL="217488" indent="-217488" eaLnBrk="1" hangingPunct="1">
              <a:spcBef>
                <a:spcPct val="0"/>
              </a:spcBef>
            </a:pPr>
            <a:r>
              <a:rPr lang="en-US" smtClean="0"/>
              <a:t>4. Along with distance, you need to know exactly where the satellites are in space. High orbits and careful monitoring are the secret. </a:t>
            </a:r>
          </a:p>
          <a:p>
            <a:pPr marL="217488" indent="-217488" eaLnBrk="1" hangingPunct="1">
              <a:spcBef>
                <a:spcPct val="0"/>
              </a:spcBef>
            </a:pPr>
            <a:r>
              <a:rPr lang="en-US" smtClean="0"/>
              <a:t>5. Finally you must correct for any delays the signal experiences as it travels through the atmosphere. </a:t>
            </a:r>
          </a:p>
          <a:p>
            <a:pPr marL="217488" indent="-217488" eaLnBrk="1" hangingPunct="1">
              <a:spcBef>
                <a:spcPct val="0"/>
              </a:spcBef>
            </a:pPr>
            <a:endParaRPr lang="en-US" smtClean="0"/>
          </a:p>
        </p:txBody>
      </p:sp>
    </p:spTree>
    <p:extLst>
      <p:ext uri="{BB962C8B-B14F-4D97-AF65-F5344CB8AC3E}">
        <p14:creationId xmlns:p14="http://schemas.microsoft.com/office/powerpoint/2010/main" val="20596897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5E0E4B21-66B2-4DA5-80D6-633DE713753F}" type="slidenum">
              <a:rPr lang="en-US" smtClean="0"/>
              <a:pPr/>
              <a:t>11</a:t>
            </a:fld>
            <a:endParaRPr lang="en-US" smtClean="0"/>
          </a:p>
        </p:txBody>
      </p:sp>
      <p:sp>
        <p:nvSpPr>
          <p:cNvPr id="716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168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In a sense, the whole thing boils down to those "velocity times travel time" math problems we did in high school. Remember the old: "If a car goes 60 miles per hour for two hours, how far does it travel?" </a:t>
            </a:r>
          </a:p>
          <a:p>
            <a:pPr eaLnBrk="1" hangingPunct="1">
              <a:spcBef>
                <a:spcPct val="0"/>
              </a:spcBef>
            </a:pPr>
            <a:r>
              <a:rPr lang="en-US" smtClean="0"/>
              <a:t>Velocity (60 mph) x Time (2 hours) = Distance (120 miles)</a:t>
            </a:r>
          </a:p>
          <a:p>
            <a:pPr eaLnBrk="1" hangingPunct="1">
              <a:spcBef>
                <a:spcPct val="0"/>
              </a:spcBef>
            </a:pPr>
            <a:r>
              <a:rPr lang="en-US" smtClean="0"/>
              <a:t>In the case of GPS we're measuring a radio signal so the velocity is going to be the speed of light or roughly 186,000 miles per second. </a:t>
            </a:r>
          </a:p>
          <a:p>
            <a:pPr eaLnBrk="1" hangingPunct="1">
              <a:spcBef>
                <a:spcPct val="0"/>
              </a:spcBef>
            </a:pPr>
            <a:r>
              <a:rPr lang="en-US" smtClean="0"/>
              <a:t>The problem is measuring the travel time.</a:t>
            </a:r>
          </a:p>
        </p:txBody>
      </p:sp>
    </p:spTree>
    <p:extLst>
      <p:ext uri="{BB962C8B-B14F-4D97-AF65-F5344CB8AC3E}">
        <p14:creationId xmlns:p14="http://schemas.microsoft.com/office/powerpoint/2010/main" val="16771222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0A1ED8DD-D753-4637-9ED1-227C5A3BC3AE}" type="slidenum">
              <a:rPr lang="en-US" smtClean="0"/>
              <a:pPr/>
              <a:t>12</a:t>
            </a:fld>
            <a:endParaRPr lang="en-US" smtClean="0"/>
          </a:p>
        </p:txBody>
      </p:sp>
      <p:sp>
        <p:nvSpPr>
          <p:cNvPr id="7270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270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Suppose we measure our distance from a satellite and find it to be 11,000 miles.</a:t>
            </a:r>
          </a:p>
          <a:p>
            <a:pPr eaLnBrk="1" hangingPunct="1">
              <a:spcBef>
                <a:spcPct val="0"/>
              </a:spcBef>
            </a:pPr>
            <a:r>
              <a:rPr lang="en-US" smtClean="0"/>
              <a:t>Knowing that we're 11,000 miles from a particular satellite narrows down all the possible locations we could be in the whole universe to the surface of a sphere that is centered on this satellite and has a radius of 11,000 miles.</a:t>
            </a:r>
          </a:p>
          <a:p>
            <a:pPr eaLnBrk="1" hangingPunct="1">
              <a:spcBef>
                <a:spcPct val="0"/>
              </a:spcBef>
            </a:pPr>
            <a:r>
              <a:rPr lang="en-US" smtClean="0"/>
              <a:t>Next, say we measure our distance to a second satellite and find out that it's 12,000 miles away. </a:t>
            </a:r>
          </a:p>
          <a:p>
            <a:pPr eaLnBrk="1" hangingPunct="1">
              <a:spcBef>
                <a:spcPct val="0"/>
              </a:spcBef>
            </a:pPr>
            <a:r>
              <a:rPr lang="en-US" smtClean="0"/>
              <a:t>That tells us that we're not only on the first sphere but we're also on a sphere that's 12,000 miles from the second satellite. Or in other words, we're somewhere on the circle where these two spheres intersect.</a:t>
            </a:r>
          </a:p>
        </p:txBody>
      </p:sp>
    </p:spTree>
    <p:extLst>
      <p:ext uri="{BB962C8B-B14F-4D97-AF65-F5344CB8AC3E}">
        <p14:creationId xmlns:p14="http://schemas.microsoft.com/office/powerpoint/2010/main" val="41345814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9C2BCF30-896C-4EB2-A4A1-24D172A44300}" type="slidenum">
              <a:rPr lang="en-US" smtClean="0"/>
              <a:pPr/>
              <a:t>13</a:t>
            </a:fld>
            <a:endParaRPr lang="en-US" smtClean="0"/>
          </a:p>
        </p:txBody>
      </p:sp>
      <p:sp>
        <p:nvSpPr>
          <p:cNvPr id="737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373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If we then make a measurement from a third satellite and find that we're 13,000 miles from that one, that narrows our position down even further, to the two points where the 13,000 mile sphere cuts through the circle that's the intersection of the first two spheres. </a:t>
            </a:r>
          </a:p>
          <a:p>
            <a:pPr eaLnBrk="1" hangingPunct="1">
              <a:spcBef>
                <a:spcPct val="0"/>
              </a:spcBef>
            </a:pPr>
            <a:r>
              <a:rPr lang="en-US" smtClean="0"/>
              <a:t>So by ranging from three satellites we can narrow our position to just two points in space. </a:t>
            </a:r>
          </a:p>
          <a:p>
            <a:pPr eaLnBrk="1" hangingPunct="1">
              <a:spcBef>
                <a:spcPct val="0"/>
              </a:spcBef>
            </a:pPr>
            <a:r>
              <a:rPr lang="en-US" smtClean="0"/>
              <a:t>To decide which one is our true location we could make a fourth measurement. But usually one of the two points is a ridiculous answer (either too far from Earth or moving at an impossible velocity) and can be rejected without a measurement. </a:t>
            </a:r>
          </a:p>
          <a:p>
            <a:pPr eaLnBrk="1" hangingPunct="1">
              <a:spcBef>
                <a:spcPct val="0"/>
              </a:spcBef>
            </a:pPr>
            <a:r>
              <a:rPr lang="en-US" smtClean="0"/>
              <a:t>A fourth measurement does come in very handy for another reason however, but we'll tell you about that later</a:t>
            </a:r>
          </a:p>
        </p:txBody>
      </p:sp>
    </p:spTree>
    <p:extLst>
      <p:ext uri="{BB962C8B-B14F-4D97-AF65-F5344CB8AC3E}">
        <p14:creationId xmlns:p14="http://schemas.microsoft.com/office/powerpoint/2010/main" val="22388316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A5EB6B0B-AB08-4100-8707-2713EF587E81}" type="slidenum">
              <a:rPr lang="en-US" smtClean="0">
                <a:solidFill>
                  <a:prstClr val="black"/>
                </a:solidFill>
              </a:rPr>
              <a:pPr/>
              <a:t>15</a:t>
            </a:fld>
            <a:endParaRPr lang="en-US" smtClean="0">
              <a:solidFill>
                <a:prstClr val="black"/>
              </a:solidFill>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41153813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8556877" indent="-38092141">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64736" eaLnBrk="0" fontAlgn="base" hangingPunct="0">
              <a:spcBef>
                <a:spcPct val="0"/>
              </a:spcBef>
              <a:spcAft>
                <a:spcPct val="0"/>
              </a:spcAft>
              <a:defRPr sz="2400">
                <a:solidFill>
                  <a:schemeClr val="tx1"/>
                </a:solidFill>
                <a:latin typeface="Arial" charset="0"/>
                <a:ea typeface="ＭＳ Ｐゴシック" charset="0"/>
              </a:defRPr>
            </a:lvl6pPr>
            <a:lvl7pPr marL="929471" eaLnBrk="0" fontAlgn="base" hangingPunct="0">
              <a:spcBef>
                <a:spcPct val="0"/>
              </a:spcBef>
              <a:spcAft>
                <a:spcPct val="0"/>
              </a:spcAft>
              <a:defRPr sz="2400">
                <a:solidFill>
                  <a:schemeClr val="tx1"/>
                </a:solidFill>
                <a:latin typeface="Arial" charset="0"/>
                <a:ea typeface="ＭＳ Ｐゴシック" charset="0"/>
              </a:defRPr>
            </a:lvl7pPr>
            <a:lvl8pPr marL="1394205" eaLnBrk="0" fontAlgn="base" hangingPunct="0">
              <a:spcBef>
                <a:spcPct val="0"/>
              </a:spcBef>
              <a:spcAft>
                <a:spcPct val="0"/>
              </a:spcAft>
              <a:defRPr sz="2400">
                <a:solidFill>
                  <a:schemeClr val="tx1"/>
                </a:solidFill>
                <a:latin typeface="Arial" charset="0"/>
                <a:ea typeface="ＭＳ Ｐゴシック" charset="0"/>
              </a:defRPr>
            </a:lvl8pPr>
            <a:lvl9pPr marL="1858940" eaLnBrk="0" fontAlgn="base" hangingPunct="0">
              <a:spcBef>
                <a:spcPct val="0"/>
              </a:spcBef>
              <a:spcAft>
                <a:spcPct val="0"/>
              </a:spcAft>
              <a:defRPr sz="2400">
                <a:solidFill>
                  <a:schemeClr val="tx1"/>
                </a:solidFill>
                <a:latin typeface="Arial" charset="0"/>
                <a:ea typeface="ＭＳ Ｐゴシック" charset="0"/>
              </a:defRPr>
            </a:lvl9pPr>
          </a:lstStyle>
          <a:p>
            <a:fld id="{F63D7D6E-F54B-6445-9B4F-BFE9DE19D05D}" type="slidenum">
              <a:rPr lang="en-US" sz="1200">
                <a:solidFill>
                  <a:prstClr val="black"/>
                </a:solidFill>
              </a:rPr>
              <a:pPr/>
              <a:t>42</a:t>
            </a:fld>
            <a:endParaRPr lang="en-US" sz="1200">
              <a:solidFill>
                <a:prstClr val="black"/>
              </a:solidFill>
            </a:endParaRPr>
          </a:p>
        </p:txBody>
      </p:sp>
      <p:sp>
        <p:nvSpPr>
          <p:cNvPr id="27651" name="Rectangle 2"/>
          <p:cNvSpPr>
            <a:spLocks noGrp="1" noRot="1" noChangeAspect="1" noChangeArrowheads="1"/>
          </p:cNvSpPr>
          <p:nvPr>
            <p:ph type="sldImg"/>
          </p:nvPr>
        </p:nvSpPr>
        <p:spPr>
          <a:solidFill>
            <a:srgbClr val="FFFFFF"/>
          </a:solidFill>
          <a:ln/>
        </p:spPr>
      </p:sp>
      <p:sp>
        <p:nvSpPr>
          <p:cNvPr id="2765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5845107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95A965C-C412-4BCA-83B9-FEFAB5D98CC2}"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D1FC38-639D-4BA4-B4C0-9D2F094FD70D}"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AF26DEF-42E8-423C-B048-2B7B9D22CD73}"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66FCF88-70FA-41BF-BD96-0FFB8F23AD5A}"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9EBB358-D620-4EE0-B129-E48D3BD5BDF2}"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D1FF952-F39C-4139-A911-D22DE600EF1C}"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CEBADE1-DFC7-4A1E-AF2F-067F0535B8DB}"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717751B-DDD2-46B7-B18E-6751057A6787}"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E996F8E-E632-4621-B97E-78A83D88B53A}"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E39E2E9-A71E-427F-AB09-3152A2423E59}"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1F2BEC6-EDD0-4030-B051-E0C1B39CB787}"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AD52179-011A-4028-A666-623A656E4FBB}"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229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62D9B077-8BD9-4021-8E13-15776B02510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hyperlink" Target="http://desktop.arcgis.com/en/arcmap/latest/map/projections/about-projected-coordinate-systems.htm" TargetMode="External"/><Relationship Id="rId3" Type="http://schemas.openxmlformats.org/officeDocument/2006/relationships/hyperlink" Target="https://pro.arcgis.com/en/pro-app/help/mapping/properties/specify-a-coordinate-system.htm" TargetMode="External"/><Relationship Id="rId7" Type="http://schemas.openxmlformats.org/officeDocument/2006/relationships/hyperlink" Target="http://desktop.arcgis.com/en/arcmap/latest/map/projections/about-geographic-coordinate-systems.htm" TargetMode="External"/><Relationship Id="rId2" Type="http://schemas.openxmlformats.org/officeDocument/2006/relationships/hyperlink" Target="https://pro.arcgis.com/en/pro-app/help/mapping/properties/coordinate-systems-and-projections.htm" TargetMode="External"/><Relationship Id="rId1" Type="http://schemas.openxmlformats.org/officeDocument/2006/relationships/slideLayout" Target="../slideLayouts/slideLayout6.xml"/><Relationship Id="rId6" Type="http://schemas.openxmlformats.org/officeDocument/2006/relationships/hyperlink" Target="http://desktop.arcgis.com/en/arcmap/latest/map/projections/about-the-geoid-ellipsoid-spheroid-and-datum-and-h.htm" TargetMode="External"/><Relationship Id="rId5" Type="http://schemas.openxmlformats.org/officeDocument/2006/relationships/hyperlink" Target="http://desktop.arcgis.com/en/arcmap/latest/map/projections/what-are-map-projections.htm" TargetMode="External"/><Relationship Id="rId4" Type="http://schemas.openxmlformats.org/officeDocument/2006/relationships/hyperlink" Target="https://pro.arcgis.com/en/pro-app/tool-reference/data-management/an-overview-of-projections-and-transformations-toolset.htm"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2.xml"/><Relationship Id="rId1" Type="http://schemas.openxmlformats.org/officeDocument/2006/relationships/vmlDrawing" Target="../drawings/vmlDrawing1.vml"/><Relationship Id="rId4" Type="http://schemas.openxmlformats.org/officeDocument/2006/relationships/image" Target="../media/image25.w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 Id="rId4" Type="http://schemas.openxmlformats.org/officeDocument/2006/relationships/image" Target="../media/image9.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6.xml"/><Relationship Id="rId1" Type="http://schemas.openxmlformats.org/officeDocument/2006/relationships/vmlDrawing" Target="../drawings/vmlDrawing2.vml"/><Relationship Id="rId4" Type="http://schemas.openxmlformats.org/officeDocument/2006/relationships/image" Target="../media/image33.wmf"/></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4.xml"/><Relationship Id="rId5" Type="http://schemas.openxmlformats.org/officeDocument/2006/relationships/image" Target="../media/image39.jpeg"/><Relationship Id="rId4" Type="http://schemas.openxmlformats.org/officeDocument/2006/relationships/image" Target="../media/image38.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desktop.arcgis.com/en/arcmap/latest/map/projections/what-are-map-projections.htm"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hyperlink" Target="http://earthobservatory.nasa.gov/Features/GRACE/"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41.png"/><Relationship Id="rId4" Type="http://schemas.openxmlformats.org/officeDocument/2006/relationships/image" Target="../media/image43.gif"/></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2.png"/><Relationship Id="rId1" Type="http://schemas.openxmlformats.org/officeDocument/2006/relationships/slideLayout" Target="../slideLayouts/slideLayout6.xml"/><Relationship Id="rId5" Type="http://schemas.openxmlformats.org/officeDocument/2006/relationships/image" Target="../media/image41.png"/><Relationship Id="rId4" Type="http://schemas.openxmlformats.org/officeDocument/2006/relationships/image" Target="../media/image45.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www.ngs.noaa.gov/TOOLS/Vertcon/vertcon.html" TargetMode="External"/><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hyperlink" Target="http://www.ngs.noaa.gov/cgi-bin/VERTCON/vert_con.prl"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download.osgeo.org/proj/vdatum/vertcon/" TargetMode="Externa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6.xml"/><Relationship Id="rId1" Type="http://schemas.openxmlformats.org/officeDocument/2006/relationships/vmlDrawing" Target="../drawings/vmlDrawing3.vml"/><Relationship Id="rId6" Type="http://schemas.openxmlformats.org/officeDocument/2006/relationships/image" Target="../media/image50.wmf"/><Relationship Id="rId5" Type="http://schemas.openxmlformats.org/officeDocument/2006/relationships/oleObject" Target="../embeddings/oleObject4.bin"/><Relationship Id="rId4" Type="http://schemas.openxmlformats.org/officeDocument/2006/relationships/image" Target="../media/image49.wm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6.xml"/><Relationship Id="rId1" Type="http://schemas.openxmlformats.org/officeDocument/2006/relationships/vmlDrawing" Target="../drawings/vmlDrawing4.vml"/><Relationship Id="rId4" Type="http://schemas.openxmlformats.org/officeDocument/2006/relationships/image" Target="../media/image51.wmf"/></Relationships>
</file>

<file path=ppt/slides/_rels/slide53.xml.rels><?xml version="1.0" encoding="UTF-8" standalone="yes"?>
<Relationships xmlns="http://schemas.openxmlformats.org/package/2006/relationships"><Relationship Id="rId8" Type="http://schemas.openxmlformats.org/officeDocument/2006/relationships/image" Target="../media/image54.wmf"/><Relationship Id="rId3" Type="http://schemas.openxmlformats.org/officeDocument/2006/relationships/oleObject" Target="../embeddings/oleObject6.bin"/><Relationship Id="rId7" Type="http://schemas.openxmlformats.org/officeDocument/2006/relationships/oleObject" Target="../embeddings/oleObject8.bin"/><Relationship Id="rId2" Type="http://schemas.openxmlformats.org/officeDocument/2006/relationships/slideLayout" Target="../slideLayouts/slideLayout6.xml"/><Relationship Id="rId1" Type="http://schemas.openxmlformats.org/officeDocument/2006/relationships/vmlDrawing" Target="../drawings/vmlDrawing5.vml"/><Relationship Id="rId6" Type="http://schemas.openxmlformats.org/officeDocument/2006/relationships/image" Target="../media/image53.wmf"/><Relationship Id="rId5" Type="http://schemas.openxmlformats.org/officeDocument/2006/relationships/oleObject" Target="../embeddings/oleObject7.bin"/><Relationship Id="rId4" Type="http://schemas.openxmlformats.org/officeDocument/2006/relationships/image" Target="../media/image52.wmf"/></Relationships>
</file>

<file path=ppt/slides/_rels/slide54.xml.rels><?xml version="1.0" encoding="UTF-8" standalone="yes"?>
<Relationships xmlns="http://schemas.openxmlformats.org/package/2006/relationships"><Relationship Id="rId8" Type="http://schemas.openxmlformats.org/officeDocument/2006/relationships/image" Target="../media/image57.wmf"/><Relationship Id="rId3" Type="http://schemas.openxmlformats.org/officeDocument/2006/relationships/oleObject" Target="../embeddings/oleObject9.bin"/><Relationship Id="rId7" Type="http://schemas.openxmlformats.org/officeDocument/2006/relationships/oleObject" Target="../embeddings/oleObject11.bin"/><Relationship Id="rId2" Type="http://schemas.openxmlformats.org/officeDocument/2006/relationships/slideLayout" Target="../slideLayouts/slideLayout6.xml"/><Relationship Id="rId1" Type="http://schemas.openxmlformats.org/officeDocument/2006/relationships/vmlDrawing" Target="../drawings/vmlDrawing6.vml"/><Relationship Id="rId6" Type="http://schemas.openxmlformats.org/officeDocument/2006/relationships/image" Target="../media/image56.wmf"/><Relationship Id="rId5" Type="http://schemas.openxmlformats.org/officeDocument/2006/relationships/oleObject" Target="../embeddings/oleObject10.bin"/><Relationship Id="rId4" Type="http://schemas.openxmlformats.org/officeDocument/2006/relationships/image" Target="../media/image55.wmf"/></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6.xml"/><Relationship Id="rId1" Type="http://schemas.openxmlformats.org/officeDocument/2006/relationships/vmlDrawing" Target="../drawings/vmlDrawing7.vml"/><Relationship Id="rId4" Type="http://schemas.openxmlformats.org/officeDocument/2006/relationships/image" Target="../media/image58.wmf"/></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6.xml"/><Relationship Id="rId1" Type="http://schemas.openxmlformats.org/officeDocument/2006/relationships/vmlDrawing" Target="../drawings/vmlDrawing8.vml"/><Relationship Id="rId4" Type="http://schemas.openxmlformats.org/officeDocument/2006/relationships/image" Target="../media/image59.wmf"/></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6.xml"/><Relationship Id="rId1" Type="http://schemas.openxmlformats.org/officeDocument/2006/relationships/vmlDrawing" Target="../drawings/vmlDrawing9.vml"/><Relationship Id="rId4" Type="http://schemas.openxmlformats.org/officeDocument/2006/relationships/image" Target="../media/image60.wmf"/></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6.xml"/><Relationship Id="rId1" Type="http://schemas.openxmlformats.org/officeDocument/2006/relationships/vmlDrawing" Target="../drawings/vmlDrawing10.vml"/><Relationship Id="rId4" Type="http://schemas.openxmlformats.org/officeDocument/2006/relationships/image" Target="../media/image61.wmf"/></Relationships>
</file>

<file path=ppt/slides/_rels/slide5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6.xml"/><Relationship Id="rId4" Type="http://schemas.openxmlformats.org/officeDocument/2006/relationships/image" Target="../media/image6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2.xml"/><Relationship Id="rId1" Type="http://schemas.openxmlformats.org/officeDocument/2006/relationships/vmlDrawing" Target="../drawings/vmlDrawing11.vml"/><Relationship Id="rId4" Type="http://schemas.openxmlformats.org/officeDocument/2006/relationships/image" Target="../media/image52.wmf"/></Relationships>
</file>

<file path=ppt/slides/_rels/slide6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6.xml"/><Relationship Id="rId5" Type="http://schemas.openxmlformats.org/officeDocument/2006/relationships/image" Target="../media/image9.jpeg"/><Relationship Id="rId4" Type="http://schemas.openxmlformats.org/officeDocument/2006/relationships/image" Target="../media/image8.jpeg"/></Relationships>
</file>

<file path=ppt/slides/_rels/slide7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US" smtClean="0">
                <a:solidFill>
                  <a:srgbClr val="0000FF"/>
                </a:solidFill>
              </a:rPr>
              <a:t>Geodesy, Map Projections and Coordinate Systems</a:t>
            </a:r>
          </a:p>
        </p:txBody>
      </p:sp>
      <p:sp>
        <p:nvSpPr>
          <p:cNvPr id="13315" name="Rectangle 3"/>
          <p:cNvSpPr>
            <a:spLocks noGrp="1" noChangeArrowheads="1"/>
          </p:cNvSpPr>
          <p:nvPr>
            <p:ph type="body" idx="1"/>
          </p:nvPr>
        </p:nvSpPr>
        <p:spPr/>
        <p:txBody>
          <a:bodyPr/>
          <a:lstStyle/>
          <a:p>
            <a:r>
              <a:rPr lang="en-US" smtClean="0">
                <a:solidFill>
                  <a:srgbClr val="FF3300"/>
                </a:solidFill>
              </a:rPr>
              <a:t>Geodesy</a:t>
            </a:r>
            <a:r>
              <a:rPr lang="en-US" smtClean="0"/>
              <a:t> - the shape of the earth and definition of earth datums</a:t>
            </a:r>
          </a:p>
          <a:p>
            <a:r>
              <a:rPr lang="en-US" smtClean="0">
                <a:solidFill>
                  <a:srgbClr val="FF3300"/>
                </a:solidFill>
              </a:rPr>
              <a:t>Map Projection</a:t>
            </a:r>
            <a:r>
              <a:rPr lang="en-US" smtClean="0"/>
              <a:t> - the transformation of a curved earth to a flat map</a:t>
            </a:r>
          </a:p>
          <a:p>
            <a:r>
              <a:rPr lang="en-US" smtClean="0">
                <a:solidFill>
                  <a:srgbClr val="FF3300"/>
                </a:solidFill>
              </a:rPr>
              <a:t>Coordinate systems</a:t>
            </a:r>
            <a:r>
              <a:rPr lang="en-US" smtClean="0"/>
              <a:t> - (x,y,z) coordinate systems for map data</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931863" y="96838"/>
            <a:ext cx="7788275" cy="1412875"/>
          </a:xfrm>
        </p:spPr>
        <p:txBody>
          <a:bodyPr/>
          <a:lstStyle/>
          <a:p>
            <a:r>
              <a:rPr lang="en-US" sz="3600" smtClean="0"/>
              <a:t>How GPS works in five logical steps: </a:t>
            </a:r>
          </a:p>
        </p:txBody>
      </p:sp>
      <p:sp>
        <p:nvSpPr>
          <p:cNvPr id="21507" name="Rectangle 3"/>
          <p:cNvSpPr>
            <a:spLocks noGrp="1" noChangeArrowheads="1"/>
          </p:cNvSpPr>
          <p:nvPr>
            <p:ph type="body" idx="1"/>
          </p:nvPr>
        </p:nvSpPr>
        <p:spPr>
          <a:xfrm>
            <a:off x="461963" y="1892300"/>
            <a:ext cx="8334375" cy="4724400"/>
          </a:xfrm>
        </p:spPr>
        <p:txBody>
          <a:bodyPr/>
          <a:lstStyle/>
          <a:p>
            <a:pPr marL="609600" indent="-609600">
              <a:lnSpc>
                <a:spcPct val="80000"/>
              </a:lnSpc>
              <a:buClr>
                <a:srgbClr val="FF0066"/>
              </a:buClr>
              <a:buSzPct val="140000"/>
              <a:buFont typeface="Wingdings" pitchFamily="2" charset="2"/>
              <a:buAutoNum type="arabicPeriod"/>
            </a:pPr>
            <a:r>
              <a:rPr lang="en-US" sz="2800" smtClean="0"/>
              <a:t>The basis of GPS is triangulation from satellites</a:t>
            </a:r>
          </a:p>
          <a:p>
            <a:pPr marL="609600" indent="-609600">
              <a:lnSpc>
                <a:spcPct val="80000"/>
              </a:lnSpc>
              <a:buClr>
                <a:srgbClr val="FF0066"/>
              </a:buClr>
              <a:buSzPct val="140000"/>
              <a:buFont typeface="Wingdings" pitchFamily="2" charset="2"/>
              <a:buAutoNum type="arabicPeriod"/>
            </a:pPr>
            <a:r>
              <a:rPr lang="en-US" sz="2800" smtClean="0"/>
              <a:t>GPS receiver measures distance from satellite using the travel time of radio signals</a:t>
            </a:r>
          </a:p>
          <a:p>
            <a:pPr marL="609600" indent="-609600">
              <a:lnSpc>
                <a:spcPct val="80000"/>
              </a:lnSpc>
              <a:spcBef>
                <a:spcPct val="0"/>
              </a:spcBef>
              <a:buClr>
                <a:srgbClr val="FF0066"/>
              </a:buClr>
              <a:buSzPct val="140000"/>
              <a:buFont typeface="Wingdings" pitchFamily="2" charset="2"/>
              <a:buAutoNum type="arabicPeriod"/>
            </a:pPr>
            <a:r>
              <a:rPr lang="en-US" sz="2800" smtClean="0"/>
              <a:t>To measure travel time, GPS needs very accurate timing </a:t>
            </a:r>
          </a:p>
          <a:p>
            <a:pPr marL="609600" indent="-609600">
              <a:lnSpc>
                <a:spcPct val="80000"/>
              </a:lnSpc>
              <a:spcBef>
                <a:spcPct val="0"/>
              </a:spcBef>
              <a:buClr>
                <a:srgbClr val="FF0066"/>
              </a:buClr>
              <a:buSzPct val="140000"/>
              <a:buFont typeface="Wingdings" pitchFamily="2" charset="2"/>
              <a:buAutoNum type="arabicPeriod"/>
            </a:pPr>
            <a:r>
              <a:rPr lang="en-US" sz="2800" smtClean="0"/>
              <a:t>Along with distance, you need to know exactly where the satellites are in space. Satellite location. High orbits and careful monitoring are the secret</a:t>
            </a:r>
          </a:p>
          <a:p>
            <a:pPr marL="609600" indent="-609600">
              <a:lnSpc>
                <a:spcPct val="80000"/>
              </a:lnSpc>
              <a:spcBef>
                <a:spcPct val="0"/>
              </a:spcBef>
              <a:buClr>
                <a:srgbClr val="FF0066"/>
              </a:buClr>
              <a:buSzPct val="140000"/>
              <a:buFont typeface="Wingdings" pitchFamily="2" charset="2"/>
              <a:buAutoNum type="arabicPeriod"/>
            </a:pPr>
            <a:r>
              <a:rPr lang="en-US" sz="2800" smtClean="0"/>
              <a:t>You must correct for any delays the signal experiences as it travels through the atmosphere</a:t>
            </a:r>
          </a:p>
          <a:p>
            <a:pPr marL="609600" indent="-609600">
              <a:lnSpc>
                <a:spcPct val="80000"/>
              </a:lnSpc>
              <a:buClr>
                <a:srgbClr val="FF0066"/>
              </a:buClr>
              <a:buSzPct val="140000"/>
              <a:buFont typeface="Wingdings" pitchFamily="2" charset="2"/>
              <a:buAutoNum type="arabicPeriod"/>
            </a:pPr>
            <a:endParaRPr lang="en-US" sz="2800" smtClean="0"/>
          </a:p>
        </p:txBody>
      </p:sp>
    </p:spTree>
    <p:extLst>
      <p:ext uri="{BB962C8B-B14F-4D97-AF65-F5344CB8AC3E}">
        <p14:creationId xmlns:p14="http://schemas.microsoft.com/office/powerpoint/2010/main" val="245614162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685800" y="304800"/>
            <a:ext cx="7772400" cy="1143000"/>
          </a:xfrm>
        </p:spPr>
        <p:txBody>
          <a:bodyPr/>
          <a:lstStyle/>
          <a:p>
            <a:r>
              <a:rPr lang="en-US" smtClean="0"/>
              <a:t>Distance from satellite</a:t>
            </a:r>
          </a:p>
        </p:txBody>
      </p:sp>
      <p:sp>
        <p:nvSpPr>
          <p:cNvPr id="23555" name="Rectangle 3"/>
          <p:cNvSpPr>
            <a:spLocks noGrp="1" noChangeArrowheads="1"/>
          </p:cNvSpPr>
          <p:nvPr>
            <p:ph type="body" idx="1"/>
          </p:nvPr>
        </p:nvSpPr>
        <p:spPr>
          <a:xfrm>
            <a:off x="923925" y="1431925"/>
            <a:ext cx="7661275" cy="4114800"/>
          </a:xfrm>
        </p:spPr>
        <p:txBody>
          <a:bodyPr/>
          <a:lstStyle/>
          <a:p>
            <a:r>
              <a:rPr lang="en-US" smtClean="0"/>
              <a:t>Radio waves = speed of light</a:t>
            </a:r>
          </a:p>
          <a:p>
            <a:pPr lvl="1"/>
            <a:r>
              <a:rPr lang="en-US" smtClean="0"/>
              <a:t>Receivers have nanosecond accuracy (0.000000001 second)</a:t>
            </a:r>
          </a:p>
          <a:p>
            <a:r>
              <a:rPr lang="en-US" smtClean="0"/>
              <a:t>All satellites transmit same signal “string” at same time</a:t>
            </a:r>
          </a:p>
          <a:p>
            <a:pPr lvl="1"/>
            <a:r>
              <a:rPr lang="en-US" smtClean="0"/>
              <a:t>Difference in time from satellite to time received gives distance from satellite</a:t>
            </a:r>
          </a:p>
          <a:p>
            <a:endParaRPr lang="en-US" smtClean="0"/>
          </a:p>
        </p:txBody>
      </p:sp>
      <p:pic>
        <p:nvPicPr>
          <p:cNvPr id="23556" name="Picture 4" descr="fig5-6"/>
          <p:cNvPicPr>
            <a:picLocks noChangeAspect="1" noChangeArrowheads="1"/>
          </p:cNvPicPr>
          <p:nvPr/>
        </p:nvPicPr>
        <p:blipFill>
          <a:blip r:embed="rId3" cstate="print"/>
          <a:srcRect/>
          <a:stretch>
            <a:fillRect/>
          </a:stretch>
        </p:blipFill>
        <p:spPr bwMode="auto">
          <a:xfrm>
            <a:off x="2152650" y="4975225"/>
            <a:ext cx="4378325" cy="1781175"/>
          </a:xfrm>
          <a:prstGeom prst="rect">
            <a:avLst/>
          </a:prstGeom>
          <a:noFill/>
          <a:ln w="9525">
            <a:noFill/>
            <a:miter lim="800000"/>
            <a:headEnd/>
            <a:tailEnd/>
          </a:ln>
        </p:spPr>
      </p:pic>
    </p:spTree>
    <p:extLst>
      <p:ext uri="{BB962C8B-B14F-4D97-AF65-F5344CB8AC3E}">
        <p14:creationId xmlns:p14="http://schemas.microsoft.com/office/powerpoint/2010/main" val="1790026413"/>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5"/>
          <p:cNvSpPr>
            <a:spLocks noChangeArrowheads="1"/>
          </p:cNvSpPr>
          <p:nvPr/>
        </p:nvSpPr>
        <p:spPr bwMode="auto">
          <a:xfrm>
            <a:off x="885825" y="625475"/>
            <a:ext cx="5299075" cy="762000"/>
          </a:xfrm>
          <a:prstGeom prst="rect">
            <a:avLst/>
          </a:prstGeom>
          <a:noFill/>
          <a:ln w="9525">
            <a:noFill/>
            <a:miter lim="800000"/>
            <a:headEnd/>
            <a:tailEnd/>
          </a:ln>
        </p:spPr>
        <p:txBody>
          <a:bodyPr anchor="b"/>
          <a:lstStyle/>
          <a:p>
            <a:pPr eaLnBrk="1" hangingPunct="1"/>
            <a:r>
              <a:rPr lang="en-US" sz="4000">
                <a:solidFill>
                  <a:schemeClr val="tx2"/>
                </a:solidFill>
              </a:rPr>
              <a:t>Triangulation</a:t>
            </a:r>
          </a:p>
        </p:txBody>
      </p:sp>
      <p:pic>
        <p:nvPicPr>
          <p:cNvPr id="24579" name="Picture 6"/>
          <p:cNvPicPr>
            <a:picLocks noChangeAspect="1" noChangeArrowheads="1"/>
          </p:cNvPicPr>
          <p:nvPr/>
        </p:nvPicPr>
        <p:blipFill>
          <a:blip r:embed="rId3" cstate="print"/>
          <a:srcRect/>
          <a:stretch>
            <a:fillRect/>
          </a:stretch>
        </p:blipFill>
        <p:spPr bwMode="auto">
          <a:xfrm>
            <a:off x="269875" y="1624013"/>
            <a:ext cx="4457700" cy="3581400"/>
          </a:xfrm>
          <a:prstGeom prst="rect">
            <a:avLst/>
          </a:prstGeom>
          <a:noFill/>
          <a:ln w="9525">
            <a:noFill/>
            <a:miter lim="800000"/>
            <a:headEnd/>
            <a:tailEnd/>
          </a:ln>
        </p:spPr>
      </p:pic>
      <p:pic>
        <p:nvPicPr>
          <p:cNvPr id="24580" name="Picture 7"/>
          <p:cNvPicPr>
            <a:picLocks noChangeAspect="1" noChangeArrowheads="1"/>
          </p:cNvPicPr>
          <p:nvPr/>
        </p:nvPicPr>
        <p:blipFill>
          <a:blip r:embed="rId4" cstate="print"/>
          <a:srcRect/>
          <a:stretch>
            <a:fillRect/>
          </a:stretch>
        </p:blipFill>
        <p:spPr bwMode="auto">
          <a:xfrm>
            <a:off x="4648200" y="3008313"/>
            <a:ext cx="4273550" cy="3224212"/>
          </a:xfrm>
          <a:prstGeom prst="rect">
            <a:avLst/>
          </a:prstGeom>
          <a:noFill/>
          <a:ln w="9525">
            <a:noFill/>
            <a:miter lim="800000"/>
            <a:headEnd/>
            <a:tailEnd/>
          </a:ln>
        </p:spPr>
      </p:pic>
    </p:spTree>
    <p:extLst>
      <p:ext uri="{BB962C8B-B14F-4D97-AF65-F5344CB8AC3E}">
        <p14:creationId xmlns:p14="http://schemas.microsoft.com/office/powerpoint/2010/main" val="2005869231"/>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3"/>
          <p:cNvSpPr>
            <a:spLocks noChangeArrowheads="1"/>
          </p:cNvSpPr>
          <p:nvPr/>
        </p:nvSpPr>
        <p:spPr bwMode="auto">
          <a:xfrm>
            <a:off x="885825" y="625475"/>
            <a:ext cx="5299075" cy="762000"/>
          </a:xfrm>
          <a:prstGeom prst="rect">
            <a:avLst/>
          </a:prstGeom>
          <a:noFill/>
          <a:ln w="9525">
            <a:noFill/>
            <a:miter lim="800000"/>
            <a:headEnd/>
            <a:tailEnd/>
          </a:ln>
        </p:spPr>
        <p:txBody>
          <a:bodyPr anchor="b"/>
          <a:lstStyle/>
          <a:p>
            <a:pPr eaLnBrk="1" hangingPunct="1"/>
            <a:r>
              <a:rPr lang="en-US" sz="4000">
                <a:solidFill>
                  <a:schemeClr val="tx2"/>
                </a:solidFill>
              </a:rPr>
              <a:t>Triangulation</a:t>
            </a:r>
          </a:p>
        </p:txBody>
      </p:sp>
      <p:pic>
        <p:nvPicPr>
          <p:cNvPr id="25603" name="Picture 4"/>
          <p:cNvPicPr>
            <a:picLocks noChangeAspect="1" noChangeArrowheads="1"/>
          </p:cNvPicPr>
          <p:nvPr/>
        </p:nvPicPr>
        <p:blipFill>
          <a:blip r:embed="rId3" cstate="print"/>
          <a:srcRect/>
          <a:stretch>
            <a:fillRect/>
          </a:stretch>
        </p:blipFill>
        <p:spPr bwMode="auto">
          <a:xfrm>
            <a:off x="269875" y="1778000"/>
            <a:ext cx="3887788" cy="4321175"/>
          </a:xfrm>
          <a:prstGeom prst="rect">
            <a:avLst/>
          </a:prstGeom>
          <a:noFill/>
          <a:ln w="9525">
            <a:noFill/>
            <a:miter lim="800000"/>
            <a:headEnd/>
            <a:tailEnd/>
          </a:ln>
        </p:spPr>
      </p:pic>
      <p:pic>
        <p:nvPicPr>
          <p:cNvPr id="25604" name="Picture 5"/>
          <p:cNvPicPr>
            <a:picLocks noChangeAspect="1" noChangeArrowheads="1"/>
          </p:cNvPicPr>
          <p:nvPr/>
        </p:nvPicPr>
        <p:blipFill>
          <a:blip r:embed="rId4" cstate="print"/>
          <a:srcRect/>
          <a:stretch>
            <a:fillRect/>
          </a:stretch>
        </p:blipFill>
        <p:spPr bwMode="auto">
          <a:xfrm>
            <a:off x="4264025" y="2084388"/>
            <a:ext cx="4648200" cy="4171950"/>
          </a:xfrm>
          <a:prstGeom prst="rect">
            <a:avLst/>
          </a:prstGeom>
          <a:noFill/>
          <a:ln w="9525">
            <a:noFill/>
            <a:miter lim="800000"/>
            <a:headEnd/>
            <a:tailEnd/>
          </a:ln>
        </p:spPr>
      </p:pic>
    </p:spTree>
    <p:extLst>
      <p:ext uri="{BB962C8B-B14F-4D97-AF65-F5344CB8AC3E}">
        <p14:creationId xmlns:p14="http://schemas.microsoft.com/office/powerpoint/2010/main" val="3213555397"/>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Differential GPS</a:t>
            </a:r>
            <a:endParaRPr lang="en-US" dirty="0"/>
          </a:p>
        </p:txBody>
      </p:sp>
      <p:sp>
        <p:nvSpPr>
          <p:cNvPr id="3" name="Content Placeholder 2"/>
          <p:cNvSpPr>
            <a:spLocks noGrp="1"/>
          </p:cNvSpPr>
          <p:nvPr>
            <p:ph idx="1"/>
          </p:nvPr>
        </p:nvSpPr>
        <p:spPr>
          <a:xfrm>
            <a:off x="457200" y="1366626"/>
            <a:ext cx="4343400" cy="4525963"/>
          </a:xfrm>
        </p:spPr>
        <p:txBody>
          <a:bodyPr>
            <a:normAutofit lnSpcReduction="10000"/>
          </a:bodyPr>
          <a:lstStyle/>
          <a:p>
            <a:r>
              <a:rPr lang="en-US" sz="2400" dirty="0" smtClean="0"/>
              <a:t>Differential GPS uses the time sequence of </a:t>
            </a:r>
            <a:r>
              <a:rPr lang="en-US" sz="2400" dirty="0" smtClean="0">
                <a:solidFill>
                  <a:srgbClr val="FF0000"/>
                </a:solidFill>
              </a:rPr>
              <a:t>observed errors at fixed locations </a:t>
            </a:r>
            <a:r>
              <a:rPr lang="en-US" sz="2400" dirty="0" smtClean="0"/>
              <a:t>to adjust simultaneous measurements at mobile receivers</a:t>
            </a:r>
          </a:p>
          <a:p>
            <a:r>
              <a:rPr lang="en-US" sz="2400" dirty="0" smtClean="0"/>
              <a:t>A location measurement accurate to </a:t>
            </a:r>
            <a:r>
              <a:rPr lang="en-US" sz="2400" dirty="0" smtClean="0">
                <a:solidFill>
                  <a:srgbClr val="FF0000"/>
                </a:solidFill>
              </a:rPr>
              <a:t>1 cm horizontally and 2cm vertically is now possible in 3 minutes</a:t>
            </a:r>
            <a:r>
              <a:rPr lang="en-US" sz="2400" dirty="0" smtClean="0"/>
              <a:t> with a mobile receiver</a:t>
            </a:r>
          </a:p>
          <a:p>
            <a:r>
              <a:rPr lang="en-US" sz="2400" dirty="0" smtClean="0"/>
              <a:t>More accurate measurements if the instrument is left in place longer</a:t>
            </a:r>
            <a:endParaRPr lang="en-US" sz="2400" dirty="0"/>
          </a:p>
        </p:txBody>
      </p:sp>
      <p:pic>
        <p:nvPicPr>
          <p:cNvPr id="10" name="Picture 8" descr="Corbin_VA"/>
          <p:cNvPicPr>
            <a:picLocks noChangeAspect="1" noChangeArrowheads="1"/>
          </p:cNvPicPr>
          <p:nvPr/>
        </p:nvPicPr>
        <p:blipFill>
          <a:blip r:embed="rId2"/>
          <a:srcRect l="15018" r="20513" b="5383"/>
          <a:stretch>
            <a:fillRect/>
          </a:stretch>
        </p:blipFill>
        <p:spPr>
          <a:xfrm>
            <a:off x="5975717" y="990600"/>
            <a:ext cx="1371600" cy="2684023"/>
          </a:xfrm>
          <a:prstGeom prst="rect">
            <a:avLst/>
          </a:prstGeom>
          <a:ln>
            <a:solidFill>
              <a:schemeClr val="tx1"/>
            </a:solidFill>
          </a:ln>
          <a:effectLst>
            <a:outerShdw blurRad="50800" dist="38100" dir="2700000" algn="tl" rotWithShape="0">
              <a:prstClr val="black">
                <a:alpha val="40000"/>
              </a:prstClr>
            </a:outerShdw>
          </a:effectLst>
        </p:spPr>
      </p:pic>
      <p:pic>
        <p:nvPicPr>
          <p:cNvPr id="3074" name="Picture 2" descr="http://ts4.mm.bing.net/images/thumbnail.aspx?q=1343862874523&amp;id=82e4b92a7e2b104ac68aa2f8450bd254&amp;url=http%3a%2f%2fearth-info.nga.mil%2fGandG%2fimages%2ftgpsm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4502839"/>
            <a:ext cx="2209800" cy="2126934"/>
          </a:xfrm>
          <a:prstGeom prst="rect">
            <a:avLst/>
          </a:prstGeom>
          <a:noFill/>
          <a:extLst>
            <a:ext uri="{909E8E84-426E-40DD-AFC4-6F175D3DCCD1}">
              <a14:hiddenFill xmlns:a14="http://schemas.microsoft.com/office/drawing/2010/main">
                <a:solidFill>
                  <a:srgbClr val="FFFFFF"/>
                </a:solidFill>
              </a14:hiddenFill>
            </a:ext>
          </a:extLst>
        </p:spPr>
      </p:pic>
      <p:sp>
        <p:nvSpPr>
          <p:cNvPr id="12" name="Up-Down Arrow 11"/>
          <p:cNvSpPr/>
          <p:nvPr/>
        </p:nvSpPr>
        <p:spPr>
          <a:xfrm>
            <a:off x="6477000" y="3674623"/>
            <a:ext cx="457200" cy="828217"/>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788030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3"/>
          <p:cNvSpPr>
            <a:spLocks noGrp="1" noChangeArrowheads="1"/>
          </p:cNvSpPr>
          <p:nvPr>
            <p:ph type="title"/>
          </p:nvPr>
        </p:nvSpPr>
        <p:spPr>
          <a:xfrm>
            <a:off x="0" y="139700"/>
            <a:ext cx="9144000" cy="1384300"/>
          </a:xfrm>
        </p:spPr>
        <p:txBody>
          <a:bodyPr/>
          <a:lstStyle/>
          <a:p>
            <a:pPr eaLnBrk="1" hangingPunct="1"/>
            <a:r>
              <a:rPr lang="en-US" sz="3600" smtClean="0"/>
              <a:t>Tectonic Motions</a:t>
            </a:r>
          </a:p>
        </p:txBody>
      </p:sp>
      <p:pic>
        <p:nvPicPr>
          <p:cNvPr id="50177" name="Picture 1" descr="C:\NGS\Presentations\Global tectonic image.jpg"/>
          <p:cNvPicPr>
            <a:picLocks noChangeAspect="1" noChangeArrowheads="1"/>
          </p:cNvPicPr>
          <p:nvPr/>
        </p:nvPicPr>
        <p:blipFill>
          <a:blip r:embed="rId3"/>
          <a:srcRect l="678" t="1916"/>
          <a:stretch>
            <a:fillRect/>
          </a:stretch>
        </p:blipFill>
        <p:spPr bwMode="auto">
          <a:xfrm>
            <a:off x="0" y="463588"/>
            <a:ext cx="9144000" cy="6394412"/>
          </a:xfrm>
          <a:prstGeom prst="rect">
            <a:avLst/>
          </a:prstGeom>
          <a:noFill/>
        </p:spPr>
      </p:pic>
      <p:sp>
        <p:nvSpPr>
          <p:cNvPr id="5" name="TextBox 4"/>
          <p:cNvSpPr txBox="1"/>
          <p:nvPr/>
        </p:nvSpPr>
        <p:spPr>
          <a:xfrm>
            <a:off x="140676" y="6355912"/>
            <a:ext cx="2602523" cy="400110"/>
          </a:xfrm>
          <a:prstGeom prst="rect">
            <a:avLst/>
          </a:prstGeom>
          <a:noFill/>
        </p:spPr>
        <p:txBody>
          <a:bodyPr wrap="square" rtlCol="0">
            <a:spAutoFit/>
          </a:bodyPr>
          <a:lstStyle/>
          <a:p>
            <a:pPr defTabSz="457200" fontAlgn="base">
              <a:spcBef>
                <a:spcPct val="0"/>
              </a:spcBef>
              <a:spcAft>
                <a:spcPct val="0"/>
              </a:spcAft>
            </a:pPr>
            <a:r>
              <a:rPr lang="en-US" dirty="0">
                <a:solidFill>
                  <a:prstClr val="black"/>
                </a:solidFill>
                <a:ea typeface="ＭＳ Ｐゴシック" charset="0"/>
              </a:rPr>
              <a:t>From Sella et al., 2002</a:t>
            </a:r>
          </a:p>
        </p:txBody>
      </p:sp>
      <p:sp>
        <p:nvSpPr>
          <p:cNvPr id="2" name="TextBox 1"/>
          <p:cNvSpPr txBox="1"/>
          <p:nvPr/>
        </p:nvSpPr>
        <p:spPr>
          <a:xfrm>
            <a:off x="1409700" y="463587"/>
            <a:ext cx="6324600" cy="461665"/>
          </a:xfrm>
          <a:prstGeom prst="rect">
            <a:avLst/>
          </a:prstGeom>
          <a:solidFill>
            <a:schemeClr val="bg1"/>
          </a:solidFill>
          <a:ln>
            <a:solidFill>
              <a:schemeClr val="tx2"/>
            </a:solidFill>
          </a:ln>
        </p:spPr>
        <p:txBody>
          <a:bodyPr wrap="square" rtlCol="0">
            <a:spAutoFit/>
          </a:bodyPr>
          <a:lstStyle/>
          <a:p>
            <a:pPr defTabSz="457200" fontAlgn="base">
              <a:spcBef>
                <a:spcPct val="0"/>
              </a:spcBef>
              <a:spcAft>
                <a:spcPct val="0"/>
              </a:spcAft>
            </a:pPr>
            <a:r>
              <a:rPr lang="en-US" sz="2400" dirty="0">
                <a:solidFill>
                  <a:prstClr val="black"/>
                </a:solidFill>
                <a:ea typeface="ＭＳ Ｐゴシック" charset="0"/>
              </a:rPr>
              <a:t>This has to take </a:t>
            </a:r>
            <a:r>
              <a:rPr lang="en-US" sz="2400" dirty="0">
                <a:solidFill>
                  <a:srgbClr val="FF0000"/>
                </a:solidFill>
                <a:ea typeface="ＭＳ Ｐゴシック" charset="0"/>
              </a:rPr>
              <a:t>Tectonic Motions </a:t>
            </a:r>
            <a:r>
              <a:rPr lang="en-US" sz="2400" dirty="0">
                <a:solidFill>
                  <a:prstClr val="black"/>
                </a:solidFill>
                <a:ea typeface="ＭＳ Ｐゴシック" charset="0"/>
              </a:rPr>
              <a:t>into account</a:t>
            </a:r>
          </a:p>
        </p:txBody>
      </p:sp>
    </p:spTree>
    <p:extLst>
      <p:ext uri="{BB962C8B-B14F-4D97-AF65-F5344CB8AC3E}">
        <p14:creationId xmlns:p14="http://schemas.microsoft.com/office/powerpoint/2010/main" val="3896771635"/>
      </p:ext>
    </p:extLst>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TEMP\horizontal_map.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30666"/>
            <a:ext cx="8001000" cy="7141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Rectangle 3"/>
          <p:cNvSpPr>
            <a:spLocks noGrp="1" noChangeArrowheads="1"/>
          </p:cNvSpPr>
          <p:nvPr>
            <p:ph type="title"/>
          </p:nvPr>
        </p:nvSpPr>
        <p:spPr>
          <a:xfrm>
            <a:off x="838200" y="152400"/>
            <a:ext cx="7315200" cy="1143000"/>
          </a:xfrm>
          <a:solidFill>
            <a:srgbClr val="003399"/>
          </a:solidFill>
        </p:spPr>
        <p:txBody>
          <a:bodyPr/>
          <a:lstStyle/>
          <a:p>
            <a:r>
              <a:rPr lang="en-US" sz="2800" dirty="0" smtClean="0">
                <a:solidFill>
                  <a:srgbClr val="FF9933"/>
                </a:solidFill>
                <a:latin typeface="Arial" charset="0"/>
              </a:rPr>
              <a:t>HORIZONTAL TECTONIC MOTIONS</a:t>
            </a:r>
          </a:p>
        </p:txBody>
      </p:sp>
      <p:pic>
        <p:nvPicPr>
          <p:cNvPr id="13316" name="Picture 5" descr="C:\Linda\Lews\logo final scgs.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5200" y="5375275"/>
            <a:ext cx="1828800" cy="148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524000" y="4692134"/>
            <a:ext cx="1345240" cy="369332"/>
          </a:xfrm>
          <a:prstGeom prst="rect">
            <a:avLst/>
          </a:prstGeom>
          <a:noFill/>
        </p:spPr>
        <p:txBody>
          <a:bodyPr wrap="none" rtlCol="0">
            <a:spAutoFit/>
          </a:bodyPr>
          <a:lstStyle/>
          <a:p>
            <a:r>
              <a:rPr lang="en-US" dirty="0" smtClean="0">
                <a:solidFill>
                  <a:schemeClr val="accent2"/>
                </a:solidFill>
              </a:rPr>
              <a:t>Pacific Plate</a:t>
            </a:r>
            <a:endParaRPr lang="en-US" dirty="0">
              <a:solidFill>
                <a:schemeClr val="accent2"/>
              </a:solidFill>
            </a:endParaRPr>
          </a:p>
        </p:txBody>
      </p:sp>
      <p:sp>
        <p:nvSpPr>
          <p:cNvPr id="6" name="TextBox 5"/>
          <p:cNvSpPr txBox="1"/>
          <p:nvPr/>
        </p:nvSpPr>
        <p:spPr>
          <a:xfrm>
            <a:off x="3124200" y="2919531"/>
            <a:ext cx="2198102" cy="369332"/>
          </a:xfrm>
          <a:prstGeom prst="rect">
            <a:avLst/>
          </a:prstGeom>
          <a:noFill/>
        </p:spPr>
        <p:txBody>
          <a:bodyPr wrap="none" rtlCol="0">
            <a:spAutoFit/>
          </a:bodyPr>
          <a:lstStyle/>
          <a:p>
            <a:r>
              <a:rPr lang="en-US" dirty="0" smtClean="0">
                <a:solidFill>
                  <a:schemeClr val="accent2"/>
                </a:solidFill>
              </a:rPr>
              <a:t>North American Plate</a:t>
            </a:r>
            <a:endParaRPr lang="en-US" dirty="0">
              <a:solidFill>
                <a:schemeClr val="accent2"/>
              </a:solidFill>
            </a:endParaRPr>
          </a:p>
        </p:txBody>
      </p:sp>
      <p:sp>
        <p:nvSpPr>
          <p:cNvPr id="3" name="TextBox 2"/>
          <p:cNvSpPr txBox="1"/>
          <p:nvPr/>
        </p:nvSpPr>
        <p:spPr>
          <a:xfrm>
            <a:off x="3581400" y="1651691"/>
            <a:ext cx="1903085" cy="369332"/>
          </a:xfrm>
          <a:prstGeom prst="rect">
            <a:avLst/>
          </a:prstGeom>
          <a:noFill/>
        </p:spPr>
        <p:txBody>
          <a:bodyPr wrap="none" rtlCol="0">
            <a:spAutoFit/>
          </a:bodyPr>
          <a:lstStyle/>
          <a:p>
            <a:r>
              <a:rPr lang="en-US" dirty="0" smtClean="0">
                <a:solidFill>
                  <a:schemeClr val="accent2"/>
                </a:solidFill>
              </a:rPr>
              <a:t>Motion in cm/year</a:t>
            </a:r>
            <a:endParaRPr lang="en-US" dirty="0">
              <a:solidFill>
                <a:schemeClr val="accent2"/>
              </a:solidFill>
            </a:endParaRPr>
          </a:p>
        </p:txBody>
      </p:sp>
      <p:sp>
        <p:nvSpPr>
          <p:cNvPr id="4" name="TextBox 3"/>
          <p:cNvSpPr txBox="1"/>
          <p:nvPr/>
        </p:nvSpPr>
        <p:spPr>
          <a:xfrm>
            <a:off x="152841" y="5747305"/>
            <a:ext cx="4256358" cy="646331"/>
          </a:xfrm>
          <a:prstGeom prst="rect">
            <a:avLst/>
          </a:prstGeom>
          <a:noFill/>
        </p:spPr>
        <p:txBody>
          <a:bodyPr wrap="none" rtlCol="0">
            <a:spAutoFit/>
          </a:bodyPr>
          <a:lstStyle/>
          <a:p>
            <a:r>
              <a:rPr lang="en-US" dirty="0" smtClean="0">
                <a:solidFill>
                  <a:schemeClr val="accent2"/>
                </a:solidFill>
              </a:rPr>
              <a:t>When is California not in North America …</a:t>
            </a:r>
          </a:p>
          <a:p>
            <a:r>
              <a:rPr lang="en-US" dirty="0">
                <a:solidFill>
                  <a:schemeClr val="accent2"/>
                </a:solidFill>
              </a:rPr>
              <a:t> </a:t>
            </a:r>
            <a:r>
              <a:rPr lang="en-US" dirty="0" smtClean="0">
                <a:solidFill>
                  <a:schemeClr val="accent2"/>
                </a:solidFill>
              </a:rPr>
              <a:t>         …. when its on the Pacific Plate!</a:t>
            </a:r>
            <a:endParaRPr lang="en-US" dirty="0">
              <a:solidFill>
                <a:schemeClr val="accent2"/>
              </a:solidFill>
            </a:endParaRPr>
          </a:p>
        </p:txBody>
      </p:sp>
    </p:spTree>
    <p:extLst>
      <p:ext uri="{BB962C8B-B14F-4D97-AF65-F5344CB8AC3E}">
        <p14:creationId xmlns:p14="http://schemas.microsoft.com/office/powerpoint/2010/main" val="8487614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Survey\Control\Photographs\Monuments\FLAGSTAFF NCMN.JPG"/>
          <p:cNvPicPr>
            <a:picLocks noChangeAspect="1" noChangeArrowheads="1"/>
          </p:cNvPicPr>
          <p:nvPr/>
        </p:nvPicPr>
        <p:blipFill>
          <a:blip r:embed="rId2"/>
          <a:srcRect l="11174" t="528" r="15081" b="1928"/>
          <a:stretch>
            <a:fillRect/>
          </a:stretch>
        </p:blipFill>
        <p:spPr bwMode="auto">
          <a:xfrm>
            <a:off x="5486400" y="3124200"/>
            <a:ext cx="2397578" cy="2378529"/>
          </a:xfrm>
          <a:prstGeom prst="rect">
            <a:avLst/>
          </a:prstGeom>
          <a:noFill/>
          <a:ln>
            <a:solidFill>
              <a:schemeClr val="tx1"/>
            </a:solidFill>
          </a:ln>
          <a:effectLst>
            <a:outerShdw blurRad="50800" dist="38100" dir="2700000" algn="tl" rotWithShape="0">
              <a:prstClr val="black">
                <a:alpha val="40000"/>
              </a:prstClr>
            </a:outerShdw>
          </a:effectLst>
        </p:spPr>
      </p:pic>
      <p:sp>
        <p:nvSpPr>
          <p:cNvPr id="4" name="TextBox 3"/>
          <p:cNvSpPr txBox="1"/>
          <p:nvPr/>
        </p:nvSpPr>
        <p:spPr>
          <a:xfrm>
            <a:off x="457200" y="4498320"/>
            <a:ext cx="4466094" cy="400110"/>
          </a:xfrm>
          <a:prstGeom prst="rect">
            <a:avLst/>
          </a:prstGeom>
          <a:noFill/>
        </p:spPr>
        <p:txBody>
          <a:bodyPr wrap="none" rtlCol="0">
            <a:spAutoFit/>
          </a:bodyPr>
          <a:lstStyle/>
          <a:p>
            <a:r>
              <a:rPr lang="en-US" sz="2000" dirty="0" smtClean="0"/>
              <a:t>{Latitude (</a:t>
            </a:r>
            <a:r>
              <a:rPr lang="en-US" sz="2000" dirty="0" smtClean="0">
                <a:latin typeface="Symbol" pitchFamily="18" charset="2"/>
              </a:rPr>
              <a:t>f</a:t>
            </a:r>
            <a:r>
              <a:rPr lang="en-US" sz="2000" dirty="0" smtClean="0"/>
              <a:t>), Longitude (</a:t>
            </a:r>
            <a:r>
              <a:rPr lang="en-US" sz="2000" dirty="0" smtClean="0">
                <a:latin typeface="Symbol" pitchFamily="18" charset="2"/>
              </a:rPr>
              <a:t>l</a:t>
            </a:r>
            <a:r>
              <a:rPr lang="en-US" sz="2000" dirty="0" smtClean="0"/>
              <a:t>), Elevation (z)}</a:t>
            </a:r>
            <a:endParaRPr lang="en-US" sz="2000" dirty="0"/>
          </a:p>
        </p:txBody>
      </p:sp>
      <p:cxnSp>
        <p:nvCxnSpPr>
          <p:cNvPr id="5" name="Straight Arrow Connector 4"/>
          <p:cNvCxnSpPr/>
          <p:nvPr/>
        </p:nvCxnSpPr>
        <p:spPr>
          <a:xfrm flipV="1">
            <a:off x="5139813" y="4698375"/>
            <a:ext cx="346587" cy="636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429000" y="4052456"/>
            <a:ext cx="1928733" cy="369332"/>
          </a:xfrm>
          <a:prstGeom prst="rect">
            <a:avLst/>
          </a:prstGeom>
          <a:noFill/>
        </p:spPr>
        <p:txBody>
          <a:bodyPr wrap="none" rtlCol="0">
            <a:spAutoFit/>
          </a:bodyPr>
          <a:lstStyle/>
          <a:p>
            <a:r>
              <a:rPr lang="en-US" dirty="0" smtClean="0"/>
              <a:t>Survey Benchmark</a:t>
            </a:r>
            <a:endParaRPr lang="en-US" dirty="0"/>
          </a:p>
        </p:txBody>
      </p:sp>
      <p:sp>
        <p:nvSpPr>
          <p:cNvPr id="7" name="TextBox 6"/>
          <p:cNvSpPr txBox="1"/>
          <p:nvPr/>
        </p:nvSpPr>
        <p:spPr>
          <a:xfrm>
            <a:off x="910105" y="838200"/>
            <a:ext cx="7676598" cy="1077218"/>
          </a:xfrm>
          <a:prstGeom prst="rect">
            <a:avLst/>
          </a:prstGeom>
          <a:solidFill>
            <a:schemeClr val="bg1"/>
          </a:solidFill>
        </p:spPr>
        <p:txBody>
          <a:bodyPr wrap="square" rtlCol="0">
            <a:spAutoFit/>
          </a:bodyPr>
          <a:lstStyle/>
          <a:p>
            <a:r>
              <a:rPr lang="en-US" sz="3200" dirty="0" smtClean="0"/>
              <a:t>This leads to adjustments in locations of the national network of survey benchmarks</a:t>
            </a:r>
            <a:endParaRPr lang="en-US" sz="3200" dirty="0"/>
          </a:p>
        </p:txBody>
      </p:sp>
    </p:spTree>
    <p:extLst>
      <p:ext uri="{BB962C8B-B14F-4D97-AF65-F5344CB8AC3E}">
        <p14:creationId xmlns:p14="http://schemas.microsoft.com/office/powerpoint/2010/main" val="143248210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D:\GIS\NGS\NA2011\CONUS\Export\CONUS_2011-10-10_data.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pic>
        <p:nvPicPr>
          <p:cNvPr id="3" name="Picture 8" descr="Corbin_VA"/>
          <p:cNvPicPr>
            <a:picLocks noChangeAspect="1" noChangeArrowheads="1"/>
          </p:cNvPicPr>
          <p:nvPr/>
        </p:nvPicPr>
        <p:blipFill>
          <a:blip r:embed="rId3"/>
          <a:srcRect l="15018" r="20513" b="5383"/>
          <a:stretch>
            <a:fillRect/>
          </a:stretch>
        </p:blipFill>
        <p:spPr>
          <a:xfrm>
            <a:off x="8144020" y="4648200"/>
            <a:ext cx="964714" cy="1887806"/>
          </a:xfrm>
          <a:prstGeom prst="rect">
            <a:avLst/>
          </a:prstGeom>
          <a:ln>
            <a:solidFill>
              <a:schemeClr val="tx1"/>
            </a:solidFill>
          </a:ln>
          <a:effectLst>
            <a:outerShdw blurRad="50800" dist="38100" dir="2700000" algn="tl" rotWithShape="0">
              <a:prstClr val="black">
                <a:alpha val="40000"/>
              </a:prstClr>
            </a:outerShdw>
          </a:effectLst>
        </p:spPr>
      </p:pic>
      <p:cxnSp>
        <p:nvCxnSpPr>
          <p:cNvPr id="5" name="Straight Arrow Connector 4"/>
          <p:cNvCxnSpPr/>
          <p:nvPr/>
        </p:nvCxnSpPr>
        <p:spPr>
          <a:xfrm flipH="1">
            <a:off x="7696200" y="5592103"/>
            <a:ext cx="44782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6" name="Picture 2" descr="C:\Survey\Control\Photographs\Monuments\FLAGSTAFF NCMN.JPG"/>
          <p:cNvPicPr>
            <a:picLocks noChangeAspect="1" noChangeArrowheads="1"/>
          </p:cNvPicPr>
          <p:nvPr/>
        </p:nvPicPr>
        <p:blipFill>
          <a:blip r:embed="rId4"/>
          <a:srcRect l="11174" t="528" r="15081" b="1928"/>
          <a:stretch>
            <a:fillRect/>
          </a:stretch>
        </p:blipFill>
        <p:spPr bwMode="auto">
          <a:xfrm>
            <a:off x="76200" y="4757535"/>
            <a:ext cx="873578" cy="866637"/>
          </a:xfrm>
          <a:prstGeom prst="rect">
            <a:avLst/>
          </a:prstGeom>
          <a:noFill/>
          <a:ln>
            <a:solidFill>
              <a:schemeClr val="tx1"/>
            </a:solidFill>
          </a:ln>
          <a:effectLst>
            <a:outerShdw blurRad="50800" dist="38100" dir="2700000" algn="tl" rotWithShape="0">
              <a:prstClr val="black">
                <a:alpha val="40000"/>
              </a:prstClr>
            </a:outerShdw>
          </a:effectLst>
        </p:spPr>
      </p:pic>
      <p:cxnSp>
        <p:nvCxnSpPr>
          <p:cNvPr id="8" name="Straight Arrow Connector 7"/>
          <p:cNvCxnSpPr>
            <a:stCxn id="6" idx="0"/>
          </p:cNvCxnSpPr>
          <p:nvPr/>
        </p:nvCxnSpPr>
        <p:spPr>
          <a:xfrm flipV="1">
            <a:off x="512989" y="4648200"/>
            <a:ext cx="436789" cy="10933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353438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US" smtClean="0">
                <a:solidFill>
                  <a:srgbClr val="FF3300"/>
                </a:solidFill>
              </a:rPr>
              <a:t>Geographic Coordinates</a:t>
            </a:r>
            <a:r>
              <a:rPr lang="en-US" smtClean="0"/>
              <a:t> (</a:t>
            </a:r>
            <a:r>
              <a:rPr lang="en-US" smtClean="0">
                <a:latin typeface="Symbol" pitchFamily="18" charset="2"/>
              </a:rPr>
              <a:t>f, l</a:t>
            </a:r>
            <a:r>
              <a:rPr lang="en-US" smtClean="0"/>
              <a:t>, z)</a:t>
            </a:r>
          </a:p>
        </p:txBody>
      </p:sp>
      <p:sp>
        <p:nvSpPr>
          <p:cNvPr id="27651" name="Rectangle 3"/>
          <p:cNvSpPr>
            <a:spLocks noGrp="1" noChangeArrowheads="1"/>
          </p:cNvSpPr>
          <p:nvPr>
            <p:ph type="body" idx="1"/>
          </p:nvPr>
        </p:nvSpPr>
        <p:spPr/>
        <p:txBody>
          <a:bodyPr/>
          <a:lstStyle/>
          <a:p>
            <a:r>
              <a:rPr lang="en-US" smtClean="0"/>
              <a:t>Latitude (</a:t>
            </a:r>
            <a:r>
              <a:rPr lang="en-US" smtClean="0">
                <a:latin typeface="Symbol" pitchFamily="18" charset="2"/>
              </a:rPr>
              <a:t>f</a:t>
            </a:r>
            <a:r>
              <a:rPr lang="en-US" smtClean="0"/>
              <a:t>) and Longitude (</a:t>
            </a:r>
            <a:r>
              <a:rPr lang="en-US" smtClean="0">
                <a:latin typeface="Symbol" pitchFamily="18" charset="2"/>
              </a:rPr>
              <a:t>l</a:t>
            </a:r>
            <a:r>
              <a:rPr lang="en-US" smtClean="0"/>
              <a:t>) defined using an </a:t>
            </a:r>
            <a:r>
              <a:rPr lang="en-US" smtClean="0">
                <a:solidFill>
                  <a:srgbClr val="FF3300"/>
                </a:solidFill>
              </a:rPr>
              <a:t>ellipsoid</a:t>
            </a:r>
            <a:r>
              <a:rPr lang="en-US" smtClean="0"/>
              <a:t>, an ellipse rotated about an axis</a:t>
            </a:r>
          </a:p>
          <a:p>
            <a:r>
              <a:rPr lang="en-US" smtClean="0"/>
              <a:t>Elevation (z) defined using </a:t>
            </a:r>
            <a:r>
              <a:rPr lang="en-US" smtClean="0">
                <a:solidFill>
                  <a:srgbClr val="FF3300"/>
                </a:solidFill>
              </a:rPr>
              <a:t>geoid</a:t>
            </a:r>
            <a:r>
              <a:rPr lang="en-US" smtClean="0"/>
              <a:t>, a surface of constant gravitational potential</a:t>
            </a:r>
          </a:p>
          <a:p>
            <a:r>
              <a:rPr lang="en-US" smtClean="0"/>
              <a:t>Earth </a:t>
            </a:r>
            <a:r>
              <a:rPr lang="en-US" smtClean="0">
                <a:solidFill>
                  <a:srgbClr val="FF3300"/>
                </a:solidFill>
              </a:rPr>
              <a:t>datums</a:t>
            </a:r>
            <a:r>
              <a:rPr lang="en-US" smtClean="0"/>
              <a:t> define standard values of the ellipsoid and geoid</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Readings</a:t>
            </a:r>
            <a:endParaRPr lang="en-US" dirty="0"/>
          </a:p>
        </p:txBody>
      </p:sp>
      <p:grpSp>
        <p:nvGrpSpPr>
          <p:cNvPr id="8" name="Group 7"/>
          <p:cNvGrpSpPr/>
          <p:nvPr/>
        </p:nvGrpSpPr>
        <p:grpSpPr>
          <a:xfrm>
            <a:off x="533400" y="4572000"/>
            <a:ext cx="8077200" cy="1737450"/>
            <a:chOff x="685800" y="1704945"/>
            <a:chExt cx="8077200" cy="1737450"/>
          </a:xfrm>
        </p:grpSpPr>
        <p:sp>
          <p:nvSpPr>
            <p:cNvPr id="3" name="Rectangle 2"/>
            <p:cNvSpPr/>
            <p:nvPr/>
          </p:nvSpPr>
          <p:spPr>
            <a:xfrm>
              <a:off x="685800" y="2057400"/>
              <a:ext cx="8077200" cy="1384995"/>
            </a:xfrm>
            <a:prstGeom prst="rect">
              <a:avLst/>
            </a:prstGeom>
          </p:spPr>
          <p:txBody>
            <a:bodyPr wrap="square">
              <a:spAutoFit/>
            </a:bodyPr>
            <a:lstStyle/>
            <a:p>
              <a:pPr marL="0" marR="0">
                <a:spcBef>
                  <a:spcPts val="0"/>
                </a:spcBef>
                <a:spcAft>
                  <a:spcPts val="0"/>
                </a:spcAft>
              </a:pPr>
              <a:r>
                <a:rPr lang="en-US" sz="1400" u="sng" dirty="0">
                  <a:solidFill>
                    <a:srgbClr val="1F497D"/>
                  </a:solidFill>
                  <a:latin typeface="Calibri" panose="020F0502020204030204" pitchFamily="34" charset="0"/>
                  <a:ea typeface="Calibri" panose="020F0502020204030204" pitchFamily="34" charset="0"/>
                  <a:hlinkClick r:id="rId2"/>
                </a:rPr>
                <a:t>https://</a:t>
              </a:r>
              <a:r>
                <a:rPr lang="en-US" sz="1400" u="sng" dirty="0" smtClean="0">
                  <a:solidFill>
                    <a:srgbClr val="1F497D"/>
                  </a:solidFill>
                  <a:latin typeface="Calibri" panose="020F0502020204030204" pitchFamily="34" charset="0"/>
                  <a:ea typeface="Calibri" panose="020F0502020204030204" pitchFamily="34" charset="0"/>
                  <a:hlinkClick r:id="rId2"/>
                </a:rPr>
                <a:t>pro.arcgis.com/en/pro-app/help/mapping/properties/coordinate-systems-and-projections.htm</a:t>
              </a:r>
              <a:r>
                <a:rPr lang="en-US" sz="1400" u="sng" dirty="0" smtClean="0">
                  <a:solidFill>
                    <a:srgbClr val="1F497D"/>
                  </a:solidFill>
                  <a:latin typeface="Calibri" panose="020F0502020204030204" pitchFamily="34" charset="0"/>
                  <a:ea typeface="Calibri" panose="020F0502020204030204" pitchFamily="34" charset="0"/>
                </a:rPr>
                <a:t/>
              </a:r>
              <a:br>
                <a:rPr lang="en-US" sz="1400" u="sng" dirty="0" smtClean="0">
                  <a:solidFill>
                    <a:srgbClr val="1F497D"/>
                  </a:solidFill>
                  <a:latin typeface="Calibri" panose="020F0502020204030204" pitchFamily="34" charset="0"/>
                  <a:ea typeface="Calibri" panose="020F0502020204030204" pitchFamily="34" charset="0"/>
                </a:rPr>
              </a:br>
              <a:endParaRPr lang="en-US" sz="1400" dirty="0">
                <a:ea typeface="Calibri" panose="020F0502020204030204" pitchFamily="34" charset="0"/>
              </a:endParaRPr>
            </a:p>
            <a:p>
              <a:pPr marL="0" marR="0">
                <a:spcBef>
                  <a:spcPts val="0"/>
                </a:spcBef>
                <a:spcAft>
                  <a:spcPts val="0"/>
                </a:spcAft>
              </a:pPr>
              <a:r>
                <a:rPr lang="en-US" sz="1400" u="sng" dirty="0">
                  <a:solidFill>
                    <a:srgbClr val="1F497D"/>
                  </a:solidFill>
                  <a:latin typeface="Calibri" panose="020F0502020204030204" pitchFamily="34" charset="0"/>
                  <a:ea typeface="Calibri" panose="020F0502020204030204" pitchFamily="34" charset="0"/>
                  <a:hlinkClick r:id="rId3"/>
                </a:rPr>
                <a:t>https://</a:t>
              </a:r>
              <a:r>
                <a:rPr lang="en-US" sz="1400" u="sng" dirty="0" smtClean="0">
                  <a:solidFill>
                    <a:srgbClr val="1F497D"/>
                  </a:solidFill>
                  <a:latin typeface="Calibri" panose="020F0502020204030204" pitchFamily="34" charset="0"/>
                  <a:ea typeface="Calibri" panose="020F0502020204030204" pitchFamily="34" charset="0"/>
                  <a:hlinkClick r:id="rId3"/>
                </a:rPr>
                <a:t>pro.arcgis.com/en/pro-app/help/mapping/properties/specify-a-coordinate-system.htm</a:t>
              </a:r>
              <a:r>
                <a:rPr lang="en-US" sz="1400" u="sng" dirty="0" smtClean="0">
                  <a:solidFill>
                    <a:srgbClr val="1F497D"/>
                  </a:solidFill>
                  <a:latin typeface="Calibri" panose="020F0502020204030204" pitchFamily="34" charset="0"/>
                  <a:ea typeface="Calibri" panose="020F0502020204030204" pitchFamily="34" charset="0"/>
                </a:rPr>
                <a:t/>
              </a:r>
              <a:br>
                <a:rPr lang="en-US" sz="1400" u="sng" dirty="0" smtClean="0">
                  <a:solidFill>
                    <a:srgbClr val="1F497D"/>
                  </a:solidFill>
                  <a:latin typeface="Calibri" panose="020F0502020204030204" pitchFamily="34" charset="0"/>
                  <a:ea typeface="Calibri" panose="020F0502020204030204" pitchFamily="34" charset="0"/>
                </a:rPr>
              </a:br>
              <a:endParaRPr lang="en-US" sz="1400" dirty="0">
                <a:ea typeface="Calibri" panose="020F0502020204030204" pitchFamily="34" charset="0"/>
              </a:endParaRPr>
            </a:p>
            <a:p>
              <a:pPr marL="0" marR="0">
                <a:spcBef>
                  <a:spcPts val="0"/>
                </a:spcBef>
                <a:spcAft>
                  <a:spcPts val="0"/>
                </a:spcAft>
              </a:pPr>
              <a:r>
                <a:rPr lang="en-US" sz="1400" u="sng" dirty="0">
                  <a:solidFill>
                    <a:srgbClr val="1F497D"/>
                  </a:solidFill>
                  <a:latin typeface="Calibri" panose="020F0502020204030204" pitchFamily="34" charset="0"/>
                  <a:ea typeface="Calibri" panose="020F0502020204030204" pitchFamily="34" charset="0"/>
                  <a:hlinkClick r:id="rId4"/>
                </a:rPr>
                <a:t>https://pro.arcgis.com/en/pro-app/tool-reference/data-management/an-overview-of-projections-and-transformations-toolset.htm</a:t>
              </a:r>
              <a:endParaRPr lang="en-US" sz="1400" dirty="0">
                <a:ea typeface="Calibri" panose="020F0502020204030204" pitchFamily="34" charset="0"/>
              </a:endParaRPr>
            </a:p>
          </p:txBody>
        </p:sp>
        <p:sp>
          <p:nvSpPr>
            <p:cNvPr id="4" name="TextBox 3"/>
            <p:cNvSpPr txBox="1"/>
            <p:nvPr/>
          </p:nvSpPr>
          <p:spPr>
            <a:xfrm>
              <a:off x="685800" y="1704945"/>
              <a:ext cx="5192768" cy="369332"/>
            </a:xfrm>
            <a:prstGeom prst="rect">
              <a:avLst/>
            </a:prstGeom>
            <a:noFill/>
          </p:spPr>
          <p:txBody>
            <a:bodyPr wrap="none" rtlCol="0">
              <a:spAutoFit/>
            </a:bodyPr>
            <a:lstStyle/>
            <a:p>
              <a:r>
                <a:rPr lang="en-US" sz="1800" dirty="0" smtClean="0"/>
                <a:t>ArcGIS Pro </a:t>
              </a:r>
              <a:r>
                <a:rPr lang="en-US" sz="1800" dirty="0" smtClean="0"/>
                <a:t>Help (More about tools than concepts)</a:t>
              </a:r>
              <a:endParaRPr lang="en-US" sz="1800" dirty="0"/>
            </a:p>
          </p:txBody>
        </p:sp>
      </p:grpSp>
      <p:sp>
        <p:nvSpPr>
          <p:cNvPr id="9" name="Rectangle 8"/>
          <p:cNvSpPr/>
          <p:nvPr/>
        </p:nvSpPr>
        <p:spPr>
          <a:xfrm>
            <a:off x="533400" y="1752600"/>
            <a:ext cx="8229600" cy="2800767"/>
          </a:xfrm>
          <a:prstGeom prst="rect">
            <a:avLst/>
          </a:prstGeom>
        </p:spPr>
        <p:txBody>
          <a:bodyPr wrap="square">
            <a:spAutoFit/>
          </a:bodyPr>
          <a:lstStyle/>
          <a:p>
            <a:r>
              <a:rPr lang="en-US" sz="1600" b="0" dirty="0" smtClean="0"/>
              <a:t>What are Map Projections</a:t>
            </a:r>
          </a:p>
          <a:p>
            <a:r>
              <a:rPr lang="en-US" sz="1600" b="0" dirty="0" smtClean="0">
                <a:hlinkClick r:id="rId5"/>
              </a:rPr>
              <a:t>http</a:t>
            </a:r>
            <a:r>
              <a:rPr lang="en-US" sz="1600" b="0" dirty="0">
                <a:hlinkClick r:id="rId5"/>
              </a:rPr>
              <a:t>://</a:t>
            </a:r>
            <a:r>
              <a:rPr lang="en-US" sz="1600" b="0" dirty="0" smtClean="0">
                <a:hlinkClick r:id="rId5"/>
              </a:rPr>
              <a:t>desktop.arcgis.com/en/arcmap/latest/map/projections/what-are-map-projections.htm</a:t>
            </a:r>
            <a:endParaRPr lang="en-US" sz="1600" b="0" dirty="0" smtClean="0"/>
          </a:p>
          <a:p>
            <a:r>
              <a:rPr lang="en-US" sz="1600" b="0" dirty="0" smtClean="0"/>
              <a:t>Geoid, Ellipsoid, Spheroid and Datum</a:t>
            </a:r>
            <a:endParaRPr lang="en-US" sz="1600" b="0" dirty="0"/>
          </a:p>
          <a:p>
            <a:r>
              <a:rPr lang="en-US" sz="1600" b="0" dirty="0">
                <a:hlinkClick r:id="rId6"/>
              </a:rPr>
              <a:t>http://</a:t>
            </a:r>
            <a:r>
              <a:rPr lang="en-US" sz="1600" b="0" dirty="0" smtClean="0">
                <a:hlinkClick r:id="rId6"/>
              </a:rPr>
              <a:t>desktop.arcgis.com/en/arcmap/latest/map/projections/about-the-geoid-ellipsoid-spheroid-and-datum-and-h.htm</a:t>
            </a:r>
            <a:endParaRPr lang="en-US" sz="1600" b="0" dirty="0" smtClean="0"/>
          </a:p>
          <a:p>
            <a:r>
              <a:rPr lang="en-US" sz="1600" b="0" dirty="0" smtClean="0"/>
              <a:t>Geographic Coordinate Systems</a:t>
            </a:r>
            <a:endParaRPr lang="en-US" sz="1600" b="0" dirty="0"/>
          </a:p>
          <a:p>
            <a:r>
              <a:rPr lang="en-US" sz="1600" b="0" dirty="0">
                <a:hlinkClick r:id="rId7"/>
              </a:rPr>
              <a:t>http://</a:t>
            </a:r>
            <a:r>
              <a:rPr lang="en-US" sz="1600" b="0" dirty="0" smtClean="0">
                <a:hlinkClick r:id="rId7"/>
              </a:rPr>
              <a:t>desktop.arcgis.com/en/arcmap/latest/map/projections/about-geographic-coordinate-systems.htm</a:t>
            </a:r>
            <a:r>
              <a:rPr lang="en-US" sz="1600" b="0" dirty="0" smtClean="0"/>
              <a:t> </a:t>
            </a:r>
          </a:p>
          <a:p>
            <a:r>
              <a:rPr lang="en-US" sz="1600" b="0" dirty="0" smtClean="0"/>
              <a:t>Projected Coordinate Systems</a:t>
            </a:r>
          </a:p>
          <a:p>
            <a:r>
              <a:rPr lang="en-US" sz="1600" b="0" dirty="0">
                <a:hlinkClick r:id="rId8"/>
              </a:rPr>
              <a:t>http://</a:t>
            </a:r>
            <a:r>
              <a:rPr lang="en-US" sz="1600" b="0" dirty="0" smtClean="0">
                <a:hlinkClick r:id="rId8"/>
              </a:rPr>
              <a:t>desktop.arcgis.com/en/arcmap/latest/map/projections/about-projected-coordinate-systems.htm</a:t>
            </a:r>
            <a:r>
              <a:rPr lang="en-US" sz="1600" b="0" dirty="0" smtClean="0"/>
              <a:t> </a:t>
            </a:r>
            <a:endParaRPr lang="en-US" sz="1600" b="0" dirty="0"/>
          </a:p>
        </p:txBody>
      </p:sp>
    </p:spTree>
    <p:extLst>
      <p:ext uri="{BB962C8B-B14F-4D97-AF65-F5344CB8AC3E}">
        <p14:creationId xmlns:p14="http://schemas.microsoft.com/office/powerpoint/2010/main" val="270735388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smtClean="0">
                <a:solidFill>
                  <a:srgbClr val="FF3300"/>
                </a:solidFill>
              </a:rPr>
              <a:t>Shape</a:t>
            </a:r>
            <a:r>
              <a:rPr lang="en-US" smtClean="0"/>
              <a:t> of the Earth</a:t>
            </a:r>
          </a:p>
        </p:txBody>
      </p:sp>
      <p:pic>
        <p:nvPicPr>
          <p:cNvPr id="28675" name="Picture 3" descr="earth"/>
          <p:cNvPicPr>
            <a:picLocks noChangeAspect="1" noChangeArrowheads="1"/>
          </p:cNvPicPr>
          <p:nvPr/>
        </p:nvPicPr>
        <p:blipFill>
          <a:blip r:embed="rId2" cstate="print"/>
          <a:srcRect/>
          <a:stretch>
            <a:fillRect/>
          </a:stretch>
        </p:blipFill>
        <p:spPr bwMode="auto">
          <a:xfrm>
            <a:off x="1524000" y="3505200"/>
            <a:ext cx="2260600" cy="2384425"/>
          </a:xfrm>
          <a:prstGeom prst="rect">
            <a:avLst/>
          </a:prstGeom>
          <a:noFill/>
          <a:ln w="9525">
            <a:noFill/>
            <a:miter lim="800000"/>
            <a:headEnd/>
            <a:tailEnd/>
          </a:ln>
        </p:spPr>
      </p:pic>
      <p:sp>
        <p:nvSpPr>
          <p:cNvPr id="28676" name="Text Box 4"/>
          <p:cNvSpPr txBox="1">
            <a:spLocks noChangeArrowheads="1"/>
          </p:cNvSpPr>
          <p:nvPr/>
        </p:nvSpPr>
        <p:spPr bwMode="auto">
          <a:xfrm>
            <a:off x="1371600" y="2286000"/>
            <a:ext cx="2540000" cy="946150"/>
          </a:xfrm>
          <a:prstGeom prst="rect">
            <a:avLst/>
          </a:prstGeom>
          <a:noFill/>
          <a:ln w="9525">
            <a:noFill/>
            <a:miter lim="800000"/>
            <a:headEnd/>
            <a:tailEnd/>
          </a:ln>
        </p:spPr>
        <p:txBody>
          <a:bodyPr wrap="none">
            <a:spAutoFit/>
          </a:bodyPr>
          <a:lstStyle/>
          <a:p>
            <a:pPr algn="ctr"/>
            <a:r>
              <a:rPr lang="en-US" sz="2800" b="0"/>
              <a:t>We think of the </a:t>
            </a:r>
          </a:p>
          <a:p>
            <a:pPr algn="ctr"/>
            <a:r>
              <a:rPr lang="en-US" sz="2800" b="0"/>
              <a:t>earth as a </a:t>
            </a:r>
            <a:r>
              <a:rPr lang="en-US" sz="2800" b="0">
                <a:solidFill>
                  <a:srgbClr val="FF3300"/>
                </a:solidFill>
              </a:rPr>
              <a:t>sphere</a:t>
            </a:r>
            <a:endParaRPr lang="en-US" sz="2400" b="0"/>
          </a:p>
        </p:txBody>
      </p:sp>
      <p:pic>
        <p:nvPicPr>
          <p:cNvPr id="28677" name="Picture 5" descr="earth"/>
          <p:cNvPicPr>
            <a:picLocks noChangeAspect="1" noChangeArrowheads="1"/>
          </p:cNvPicPr>
          <p:nvPr/>
        </p:nvPicPr>
        <p:blipFill>
          <a:blip r:embed="rId2" cstate="print"/>
          <a:srcRect/>
          <a:stretch>
            <a:fillRect/>
          </a:stretch>
        </p:blipFill>
        <p:spPr bwMode="auto">
          <a:xfrm>
            <a:off x="5486400" y="3581400"/>
            <a:ext cx="2590800" cy="2384425"/>
          </a:xfrm>
          <a:prstGeom prst="rect">
            <a:avLst/>
          </a:prstGeom>
          <a:noFill/>
          <a:ln w="9525">
            <a:noFill/>
            <a:miter lim="800000"/>
            <a:headEnd/>
            <a:tailEnd/>
          </a:ln>
        </p:spPr>
      </p:pic>
      <p:sp>
        <p:nvSpPr>
          <p:cNvPr id="28678" name="Text Box 6"/>
          <p:cNvSpPr txBox="1">
            <a:spLocks noChangeArrowheads="1"/>
          </p:cNvSpPr>
          <p:nvPr/>
        </p:nvSpPr>
        <p:spPr bwMode="auto">
          <a:xfrm>
            <a:off x="4648200" y="2133600"/>
            <a:ext cx="4191000" cy="1373188"/>
          </a:xfrm>
          <a:prstGeom prst="rect">
            <a:avLst/>
          </a:prstGeom>
          <a:noFill/>
          <a:ln w="9525">
            <a:noFill/>
            <a:miter lim="800000"/>
            <a:headEnd/>
            <a:tailEnd/>
          </a:ln>
        </p:spPr>
        <p:txBody>
          <a:bodyPr>
            <a:spAutoFit/>
          </a:bodyPr>
          <a:lstStyle/>
          <a:p>
            <a:pPr algn="ctr"/>
            <a:r>
              <a:rPr lang="en-US" sz="2800" b="0"/>
              <a:t>It is actually a </a:t>
            </a:r>
            <a:r>
              <a:rPr lang="en-US" sz="2800" b="0">
                <a:solidFill>
                  <a:srgbClr val="FF3300"/>
                </a:solidFill>
              </a:rPr>
              <a:t>spheroid</a:t>
            </a:r>
            <a:r>
              <a:rPr lang="en-US" sz="2800" b="0"/>
              <a:t>, slightly larger in radius at the equator than at the poles</a:t>
            </a:r>
            <a:endParaRPr lang="en-US" sz="2400" b="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Line 31"/>
          <p:cNvSpPr>
            <a:spLocks noChangeShapeType="1"/>
          </p:cNvSpPr>
          <p:nvPr/>
        </p:nvSpPr>
        <p:spPr bwMode="auto">
          <a:xfrm>
            <a:off x="5181600" y="3962400"/>
            <a:ext cx="190500" cy="1333500"/>
          </a:xfrm>
          <a:prstGeom prst="line">
            <a:avLst/>
          </a:prstGeom>
          <a:noFill/>
          <a:ln w="9525">
            <a:solidFill>
              <a:schemeClr val="accent1"/>
            </a:solidFill>
            <a:round/>
            <a:headEnd/>
            <a:tailEnd/>
          </a:ln>
        </p:spPr>
        <p:txBody>
          <a:bodyPr wrap="none" anchor="ctr"/>
          <a:lstStyle/>
          <a:p>
            <a:endParaRPr lang="en-US"/>
          </a:p>
        </p:txBody>
      </p:sp>
      <p:sp>
        <p:nvSpPr>
          <p:cNvPr id="29699" name="Line 32"/>
          <p:cNvSpPr>
            <a:spLocks noChangeShapeType="1"/>
          </p:cNvSpPr>
          <p:nvPr/>
        </p:nvSpPr>
        <p:spPr bwMode="auto">
          <a:xfrm flipV="1">
            <a:off x="5372100" y="3981450"/>
            <a:ext cx="1866900" cy="1314450"/>
          </a:xfrm>
          <a:prstGeom prst="line">
            <a:avLst/>
          </a:prstGeom>
          <a:noFill/>
          <a:ln w="9525">
            <a:solidFill>
              <a:schemeClr val="accent1"/>
            </a:solidFill>
            <a:round/>
            <a:headEnd/>
            <a:tailEnd/>
          </a:ln>
        </p:spPr>
        <p:txBody>
          <a:bodyPr wrap="none" anchor="ctr"/>
          <a:lstStyle/>
          <a:p>
            <a:endParaRPr lang="en-US"/>
          </a:p>
        </p:txBody>
      </p:sp>
      <p:sp>
        <p:nvSpPr>
          <p:cNvPr id="29700" name="Rectangle 2"/>
          <p:cNvSpPr>
            <a:spLocks noGrp="1" noChangeArrowheads="1"/>
          </p:cNvSpPr>
          <p:nvPr>
            <p:ph type="title"/>
          </p:nvPr>
        </p:nvSpPr>
        <p:spPr/>
        <p:txBody>
          <a:bodyPr/>
          <a:lstStyle/>
          <a:p>
            <a:r>
              <a:rPr lang="en-US" smtClean="0"/>
              <a:t>Ellipse</a:t>
            </a:r>
          </a:p>
        </p:txBody>
      </p:sp>
      <p:sp>
        <p:nvSpPr>
          <p:cNvPr id="29701" name="Text Box 6"/>
          <p:cNvSpPr txBox="1">
            <a:spLocks noChangeArrowheads="1"/>
          </p:cNvSpPr>
          <p:nvPr/>
        </p:nvSpPr>
        <p:spPr bwMode="auto">
          <a:xfrm>
            <a:off x="5029200" y="5410200"/>
            <a:ext cx="420688" cy="519113"/>
          </a:xfrm>
          <a:prstGeom prst="rect">
            <a:avLst/>
          </a:prstGeom>
          <a:noFill/>
          <a:ln w="9525">
            <a:noFill/>
            <a:miter lim="800000"/>
            <a:headEnd/>
            <a:tailEnd/>
          </a:ln>
        </p:spPr>
        <p:txBody>
          <a:bodyPr wrap="none">
            <a:spAutoFit/>
          </a:bodyPr>
          <a:lstStyle/>
          <a:p>
            <a:r>
              <a:rPr lang="en-US" sz="2800">
                <a:solidFill>
                  <a:schemeClr val="accent1"/>
                </a:solidFill>
                <a:latin typeface="Arial" charset="0"/>
              </a:rPr>
              <a:t>P</a:t>
            </a:r>
            <a:endParaRPr lang="en-US" sz="2800" b="0"/>
          </a:p>
        </p:txBody>
      </p:sp>
      <p:sp>
        <p:nvSpPr>
          <p:cNvPr id="29702" name="Oval 7"/>
          <p:cNvSpPr>
            <a:spLocks noChangeArrowheads="1"/>
          </p:cNvSpPr>
          <p:nvPr/>
        </p:nvSpPr>
        <p:spPr bwMode="auto">
          <a:xfrm>
            <a:off x="4495800" y="2482850"/>
            <a:ext cx="3427413" cy="3003550"/>
          </a:xfrm>
          <a:prstGeom prst="ellipse">
            <a:avLst/>
          </a:prstGeom>
          <a:noFill/>
          <a:ln w="12700">
            <a:solidFill>
              <a:schemeClr val="tx1"/>
            </a:solidFill>
            <a:round/>
            <a:headEnd/>
            <a:tailEnd/>
          </a:ln>
        </p:spPr>
        <p:txBody>
          <a:bodyPr wrap="none" anchor="ctr"/>
          <a:lstStyle/>
          <a:p>
            <a:endParaRPr lang="en-US"/>
          </a:p>
        </p:txBody>
      </p:sp>
      <p:sp>
        <p:nvSpPr>
          <p:cNvPr id="29703" name="Line 8"/>
          <p:cNvSpPr>
            <a:spLocks noChangeShapeType="1"/>
          </p:cNvSpPr>
          <p:nvPr/>
        </p:nvSpPr>
        <p:spPr bwMode="auto">
          <a:xfrm>
            <a:off x="4495800" y="3984625"/>
            <a:ext cx="1711325" cy="0"/>
          </a:xfrm>
          <a:prstGeom prst="line">
            <a:avLst/>
          </a:prstGeom>
          <a:noFill/>
          <a:ln w="9525">
            <a:solidFill>
              <a:schemeClr val="tx1"/>
            </a:solidFill>
            <a:prstDash val="dash"/>
            <a:round/>
            <a:headEnd/>
            <a:tailEnd/>
          </a:ln>
        </p:spPr>
        <p:txBody>
          <a:bodyPr wrap="none" anchor="ctr"/>
          <a:lstStyle/>
          <a:p>
            <a:endParaRPr lang="en-US"/>
          </a:p>
        </p:txBody>
      </p:sp>
      <p:sp>
        <p:nvSpPr>
          <p:cNvPr id="29704" name="Text Box 9"/>
          <p:cNvSpPr txBox="1">
            <a:spLocks noChangeArrowheads="1"/>
          </p:cNvSpPr>
          <p:nvPr/>
        </p:nvSpPr>
        <p:spPr bwMode="auto">
          <a:xfrm>
            <a:off x="7162800" y="4038600"/>
            <a:ext cx="536575" cy="519113"/>
          </a:xfrm>
          <a:prstGeom prst="rect">
            <a:avLst/>
          </a:prstGeom>
          <a:noFill/>
          <a:ln w="9525">
            <a:noFill/>
            <a:miter lim="800000"/>
            <a:headEnd/>
            <a:tailEnd/>
          </a:ln>
        </p:spPr>
        <p:txBody>
          <a:bodyPr wrap="none">
            <a:spAutoFit/>
          </a:bodyPr>
          <a:lstStyle/>
          <a:p>
            <a:r>
              <a:rPr lang="en-US" sz="2800" b="0">
                <a:solidFill>
                  <a:schemeClr val="accent1"/>
                </a:solidFill>
                <a:latin typeface="Arial" charset="0"/>
              </a:rPr>
              <a:t>F</a:t>
            </a:r>
            <a:r>
              <a:rPr lang="en-US" sz="2800" b="0" baseline="-25000">
                <a:solidFill>
                  <a:schemeClr val="accent1"/>
                </a:solidFill>
                <a:latin typeface="Arial" charset="0"/>
              </a:rPr>
              <a:t>2</a:t>
            </a:r>
            <a:endParaRPr lang="en-US" sz="2800" b="0"/>
          </a:p>
        </p:txBody>
      </p:sp>
      <p:sp>
        <p:nvSpPr>
          <p:cNvPr id="29705" name="Text Box 10"/>
          <p:cNvSpPr txBox="1">
            <a:spLocks noChangeArrowheads="1"/>
          </p:cNvSpPr>
          <p:nvPr/>
        </p:nvSpPr>
        <p:spPr bwMode="auto">
          <a:xfrm>
            <a:off x="5846763" y="3454400"/>
            <a:ext cx="460375" cy="519113"/>
          </a:xfrm>
          <a:prstGeom prst="rect">
            <a:avLst/>
          </a:prstGeom>
          <a:noFill/>
          <a:ln w="9525">
            <a:noFill/>
            <a:miter lim="800000"/>
            <a:headEnd/>
            <a:tailEnd/>
          </a:ln>
        </p:spPr>
        <p:txBody>
          <a:bodyPr wrap="none">
            <a:spAutoFit/>
          </a:bodyPr>
          <a:lstStyle/>
          <a:p>
            <a:r>
              <a:rPr lang="en-US" sz="2800" b="0">
                <a:latin typeface="Arial" charset="0"/>
              </a:rPr>
              <a:t>O</a:t>
            </a:r>
            <a:endParaRPr lang="en-US" sz="2800" b="0"/>
          </a:p>
        </p:txBody>
      </p:sp>
      <p:sp>
        <p:nvSpPr>
          <p:cNvPr id="29706" name="Text Box 11"/>
          <p:cNvSpPr txBox="1">
            <a:spLocks noChangeArrowheads="1"/>
          </p:cNvSpPr>
          <p:nvPr/>
        </p:nvSpPr>
        <p:spPr bwMode="auto">
          <a:xfrm>
            <a:off x="4800600" y="3962400"/>
            <a:ext cx="536575" cy="519113"/>
          </a:xfrm>
          <a:prstGeom prst="rect">
            <a:avLst/>
          </a:prstGeom>
          <a:noFill/>
          <a:ln w="9525">
            <a:noFill/>
            <a:miter lim="800000"/>
            <a:headEnd/>
            <a:tailEnd/>
          </a:ln>
        </p:spPr>
        <p:txBody>
          <a:bodyPr>
            <a:spAutoFit/>
          </a:bodyPr>
          <a:lstStyle/>
          <a:p>
            <a:r>
              <a:rPr lang="en-US" sz="2800" b="0">
                <a:solidFill>
                  <a:schemeClr val="accent1"/>
                </a:solidFill>
                <a:latin typeface="Arial" charset="0"/>
              </a:rPr>
              <a:t>F</a:t>
            </a:r>
            <a:r>
              <a:rPr lang="en-US" sz="2800" b="0" baseline="-25000">
                <a:solidFill>
                  <a:schemeClr val="accent1"/>
                </a:solidFill>
                <a:latin typeface="Arial" charset="0"/>
              </a:rPr>
              <a:t>1</a:t>
            </a:r>
            <a:endParaRPr lang="en-US" sz="2800" b="0"/>
          </a:p>
        </p:txBody>
      </p:sp>
      <p:sp>
        <p:nvSpPr>
          <p:cNvPr id="29707" name="Line 12"/>
          <p:cNvSpPr>
            <a:spLocks noChangeShapeType="1"/>
          </p:cNvSpPr>
          <p:nvPr/>
        </p:nvSpPr>
        <p:spPr bwMode="auto">
          <a:xfrm>
            <a:off x="7923213" y="3984625"/>
            <a:ext cx="398462" cy="0"/>
          </a:xfrm>
          <a:prstGeom prst="line">
            <a:avLst/>
          </a:prstGeom>
          <a:noFill/>
          <a:ln w="12700">
            <a:solidFill>
              <a:schemeClr val="tx1"/>
            </a:solidFill>
            <a:round/>
            <a:headEnd/>
            <a:tailEnd type="triangle" w="med" len="med"/>
          </a:ln>
        </p:spPr>
        <p:txBody>
          <a:bodyPr wrap="none" anchor="ctr"/>
          <a:lstStyle/>
          <a:p>
            <a:endParaRPr lang="en-US"/>
          </a:p>
        </p:txBody>
      </p:sp>
      <p:sp>
        <p:nvSpPr>
          <p:cNvPr id="29708" name="Line 13"/>
          <p:cNvSpPr>
            <a:spLocks noChangeShapeType="1"/>
          </p:cNvSpPr>
          <p:nvPr/>
        </p:nvSpPr>
        <p:spPr bwMode="auto">
          <a:xfrm flipV="1">
            <a:off x="6207125" y="2106613"/>
            <a:ext cx="0" cy="1878012"/>
          </a:xfrm>
          <a:prstGeom prst="line">
            <a:avLst/>
          </a:prstGeom>
          <a:noFill/>
          <a:ln w="12700">
            <a:solidFill>
              <a:schemeClr val="tx1"/>
            </a:solidFill>
            <a:round/>
            <a:headEnd/>
            <a:tailEnd type="triangle" w="med" len="med"/>
          </a:ln>
        </p:spPr>
        <p:txBody>
          <a:bodyPr wrap="none" anchor="ctr"/>
          <a:lstStyle/>
          <a:p>
            <a:endParaRPr lang="en-US"/>
          </a:p>
        </p:txBody>
      </p:sp>
      <p:sp>
        <p:nvSpPr>
          <p:cNvPr id="29709" name="Line 14"/>
          <p:cNvSpPr>
            <a:spLocks noChangeShapeType="1"/>
          </p:cNvSpPr>
          <p:nvPr/>
        </p:nvSpPr>
        <p:spPr bwMode="auto">
          <a:xfrm>
            <a:off x="6207125" y="3984625"/>
            <a:ext cx="1716088" cy="0"/>
          </a:xfrm>
          <a:prstGeom prst="line">
            <a:avLst/>
          </a:prstGeom>
          <a:noFill/>
          <a:ln w="12700">
            <a:solidFill>
              <a:srgbClr val="FF3300"/>
            </a:solidFill>
            <a:round/>
            <a:headEnd/>
            <a:tailEnd/>
          </a:ln>
        </p:spPr>
        <p:txBody>
          <a:bodyPr wrap="none" anchor="ctr"/>
          <a:lstStyle/>
          <a:p>
            <a:endParaRPr lang="en-US"/>
          </a:p>
        </p:txBody>
      </p:sp>
      <p:sp>
        <p:nvSpPr>
          <p:cNvPr id="29710" name="Line 15"/>
          <p:cNvSpPr>
            <a:spLocks noChangeShapeType="1"/>
          </p:cNvSpPr>
          <p:nvPr/>
        </p:nvSpPr>
        <p:spPr bwMode="auto">
          <a:xfrm>
            <a:off x="6207125" y="2482850"/>
            <a:ext cx="0" cy="1501775"/>
          </a:xfrm>
          <a:prstGeom prst="line">
            <a:avLst/>
          </a:prstGeom>
          <a:noFill/>
          <a:ln w="12700">
            <a:solidFill>
              <a:srgbClr val="FF3300"/>
            </a:solidFill>
            <a:round/>
            <a:headEnd/>
            <a:tailEnd/>
          </a:ln>
        </p:spPr>
        <p:txBody>
          <a:bodyPr wrap="none" anchor="ctr"/>
          <a:lstStyle/>
          <a:p>
            <a:endParaRPr lang="en-US"/>
          </a:p>
        </p:txBody>
      </p:sp>
      <p:sp>
        <p:nvSpPr>
          <p:cNvPr id="29711" name="Text Box 16"/>
          <p:cNvSpPr txBox="1">
            <a:spLocks noChangeArrowheads="1"/>
          </p:cNvSpPr>
          <p:nvPr/>
        </p:nvSpPr>
        <p:spPr bwMode="auto">
          <a:xfrm>
            <a:off x="6772275" y="3521075"/>
            <a:ext cx="382588" cy="519113"/>
          </a:xfrm>
          <a:prstGeom prst="rect">
            <a:avLst/>
          </a:prstGeom>
          <a:noFill/>
          <a:ln w="9525">
            <a:noFill/>
            <a:miter lim="800000"/>
            <a:headEnd/>
            <a:tailEnd/>
          </a:ln>
        </p:spPr>
        <p:txBody>
          <a:bodyPr wrap="none">
            <a:spAutoFit/>
          </a:bodyPr>
          <a:lstStyle/>
          <a:p>
            <a:r>
              <a:rPr lang="en-US" sz="2800" b="0">
                <a:solidFill>
                  <a:srgbClr val="FF3300"/>
                </a:solidFill>
                <a:latin typeface="Arial" charset="0"/>
              </a:rPr>
              <a:t>a</a:t>
            </a:r>
            <a:endParaRPr lang="en-US" sz="2800" b="0"/>
          </a:p>
        </p:txBody>
      </p:sp>
      <p:sp>
        <p:nvSpPr>
          <p:cNvPr id="29712" name="Text Box 17"/>
          <p:cNvSpPr txBox="1">
            <a:spLocks noChangeArrowheads="1"/>
          </p:cNvSpPr>
          <p:nvPr/>
        </p:nvSpPr>
        <p:spPr bwMode="auto">
          <a:xfrm>
            <a:off x="6234113" y="3017838"/>
            <a:ext cx="382587" cy="519112"/>
          </a:xfrm>
          <a:prstGeom prst="rect">
            <a:avLst/>
          </a:prstGeom>
          <a:noFill/>
          <a:ln w="9525">
            <a:noFill/>
            <a:miter lim="800000"/>
            <a:headEnd/>
            <a:tailEnd/>
          </a:ln>
        </p:spPr>
        <p:txBody>
          <a:bodyPr wrap="none">
            <a:spAutoFit/>
          </a:bodyPr>
          <a:lstStyle/>
          <a:p>
            <a:r>
              <a:rPr lang="en-US" sz="2800" b="0">
                <a:solidFill>
                  <a:srgbClr val="FF3300"/>
                </a:solidFill>
                <a:latin typeface="Arial" charset="0"/>
              </a:rPr>
              <a:t>b</a:t>
            </a:r>
            <a:endParaRPr lang="en-US" sz="2800" b="0"/>
          </a:p>
        </p:txBody>
      </p:sp>
      <p:sp>
        <p:nvSpPr>
          <p:cNvPr id="29713" name="Text Box 18"/>
          <p:cNvSpPr txBox="1">
            <a:spLocks noChangeArrowheads="1"/>
          </p:cNvSpPr>
          <p:nvPr/>
        </p:nvSpPr>
        <p:spPr bwMode="auto">
          <a:xfrm>
            <a:off x="8191500" y="3557588"/>
            <a:ext cx="420688" cy="519112"/>
          </a:xfrm>
          <a:prstGeom prst="rect">
            <a:avLst/>
          </a:prstGeom>
          <a:noFill/>
          <a:ln w="9525">
            <a:noFill/>
            <a:miter lim="800000"/>
            <a:headEnd/>
            <a:tailEnd/>
          </a:ln>
        </p:spPr>
        <p:txBody>
          <a:bodyPr wrap="none">
            <a:spAutoFit/>
          </a:bodyPr>
          <a:lstStyle/>
          <a:p>
            <a:r>
              <a:rPr lang="en-US" sz="2800">
                <a:latin typeface="Arial" charset="0"/>
              </a:rPr>
              <a:t>X</a:t>
            </a:r>
            <a:endParaRPr lang="en-US" sz="2800" b="0"/>
          </a:p>
        </p:txBody>
      </p:sp>
      <p:sp>
        <p:nvSpPr>
          <p:cNvPr id="29714" name="Text Box 19"/>
          <p:cNvSpPr txBox="1">
            <a:spLocks noChangeArrowheads="1"/>
          </p:cNvSpPr>
          <p:nvPr/>
        </p:nvSpPr>
        <p:spPr bwMode="auto">
          <a:xfrm>
            <a:off x="6172200" y="1679575"/>
            <a:ext cx="401638" cy="519113"/>
          </a:xfrm>
          <a:prstGeom prst="rect">
            <a:avLst/>
          </a:prstGeom>
          <a:noFill/>
          <a:ln w="9525">
            <a:noFill/>
            <a:miter lim="800000"/>
            <a:headEnd/>
            <a:tailEnd/>
          </a:ln>
        </p:spPr>
        <p:txBody>
          <a:bodyPr wrap="none">
            <a:spAutoFit/>
          </a:bodyPr>
          <a:lstStyle/>
          <a:p>
            <a:r>
              <a:rPr lang="en-US" sz="2800">
                <a:latin typeface="Arial" charset="0"/>
              </a:rPr>
              <a:t>Z</a:t>
            </a:r>
            <a:endParaRPr lang="en-US" sz="2800" b="0"/>
          </a:p>
        </p:txBody>
      </p:sp>
      <p:sp>
        <p:nvSpPr>
          <p:cNvPr id="29715" name="Text Box 20"/>
          <p:cNvSpPr txBox="1">
            <a:spLocks noChangeArrowheads="1"/>
          </p:cNvSpPr>
          <p:nvPr/>
        </p:nvSpPr>
        <p:spPr bwMode="auto">
          <a:xfrm>
            <a:off x="5499100" y="3911600"/>
            <a:ext cx="339725" cy="519113"/>
          </a:xfrm>
          <a:prstGeom prst="rect">
            <a:avLst/>
          </a:prstGeom>
          <a:noFill/>
          <a:ln w="9525">
            <a:noFill/>
            <a:miter lim="800000"/>
            <a:headEnd/>
            <a:tailEnd/>
          </a:ln>
        </p:spPr>
        <p:txBody>
          <a:bodyPr wrap="none">
            <a:spAutoFit/>
          </a:bodyPr>
          <a:lstStyle/>
          <a:p>
            <a:r>
              <a:rPr lang="en-US" sz="2800" b="0">
                <a:solidFill>
                  <a:schemeClr val="accent2"/>
                </a:solidFill>
                <a:latin typeface="Arial" charset="0"/>
                <a:sym typeface="Symbol" pitchFamily="18" charset="2"/>
              </a:rPr>
              <a:t></a:t>
            </a:r>
            <a:endParaRPr lang="en-US" sz="2800" b="0"/>
          </a:p>
        </p:txBody>
      </p:sp>
      <p:sp>
        <p:nvSpPr>
          <p:cNvPr id="29716" name="AutoShape 21"/>
          <p:cNvSpPr>
            <a:spLocks/>
          </p:cNvSpPr>
          <p:nvPr/>
        </p:nvSpPr>
        <p:spPr bwMode="auto">
          <a:xfrm rot="-5400000">
            <a:off x="5631656" y="3534569"/>
            <a:ext cx="125413" cy="1025525"/>
          </a:xfrm>
          <a:prstGeom prst="leftBrace">
            <a:avLst>
              <a:gd name="adj1" fmla="val 68143"/>
              <a:gd name="adj2" fmla="val 50000"/>
            </a:avLst>
          </a:prstGeom>
          <a:noFill/>
          <a:ln w="12700">
            <a:solidFill>
              <a:schemeClr val="accent2"/>
            </a:solidFill>
            <a:round/>
            <a:headEnd/>
            <a:tailEnd/>
          </a:ln>
        </p:spPr>
        <p:txBody>
          <a:bodyPr wrap="none" anchor="ctr"/>
          <a:lstStyle/>
          <a:p>
            <a:endParaRPr lang="en-US"/>
          </a:p>
        </p:txBody>
      </p:sp>
      <p:sp>
        <p:nvSpPr>
          <p:cNvPr id="29717" name="AutoShape 22"/>
          <p:cNvSpPr>
            <a:spLocks/>
          </p:cNvSpPr>
          <p:nvPr/>
        </p:nvSpPr>
        <p:spPr bwMode="auto">
          <a:xfrm rot="-5400000">
            <a:off x="6659562" y="3532188"/>
            <a:ext cx="125413" cy="1030288"/>
          </a:xfrm>
          <a:prstGeom prst="leftBrace">
            <a:avLst>
              <a:gd name="adj1" fmla="val 68460"/>
              <a:gd name="adj2" fmla="val 50000"/>
            </a:avLst>
          </a:prstGeom>
          <a:noFill/>
          <a:ln w="12700">
            <a:solidFill>
              <a:schemeClr val="accent2"/>
            </a:solidFill>
            <a:round/>
            <a:headEnd/>
            <a:tailEnd/>
          </a:ln>
        </p:spPr>
        <p:txBody>
          <a:bodyPr wrap="none" anchor="ctr"/>
          <a:lstStyle/>
          <a:p>
            <a:endParaRPr lang="en-US"/>
          </a:p>
        </p:txBody>
      </p:sp>
      <p:sp>
        <p:nvSpPr>
          <p:cNvPr id="29718" name="Text Box 25"/>
          <p:cNvSpPr txBox="1">
            <a:spLocks noChangeArrowheads="1"/>
          </p:cNvSpPr>
          <p:nvPr/>
        </p:nvSpPr>
        <p:spPr bwMode="auto">
          <a:xfrm>
            <a:off x="6519863" y="3948113"/>
            <a:ext cx="339725" cy="519112"/>
          </a:xfrm>
          <a:prstGeom prst="rect">
            <a:avLst/>
          </a:prstGeom>
          <a:noFill/>
          <a:ln w="9525">
            <a:noFill/>
            <a:miter lim="800000"/>
            <a:headEnd/>
            <a:tailEnd/>
          </a:ln>
        </p:spPr>
        <p:txBody>
          <a:bodyPr wrap="none">
            <a:spAutoFit/>
          </a:bodyPr>
          <a:lstStyle/>
          <a:p>
            <a:r>
              <a:rPr lang="en-US" sz="2800" b="0">
                <a:solidFill>
                  <a:schemeClr val="accent2"/>
                </a:solidFill>
                <a:latin typeface="Arial" charset="0"/>
                <a:sym typeface="Symbol" pitchFamily="18" charset="2"/>
              </a:rPr>
              <a:t></a:t>
            </a:r>
            <a:endParaRPr lang="en-US" sz="2800" b="0"/>
          </a:p>
        </p:txBody>
      </p:sp>
      <p:sp>
        <p:nvSpPr>
          <p:cNvPr id="29719" name="Line 26"/>
          <p:cNvSpPr>
            <a:spLocks noChangeShapeType="1"/>
          </p:cNvSpPr>
          <p:nvPr/>
        </p:nvSpPr>
        <p:spPr bwMode="auto">
          <a:xfrm>
            <a:off x="5181600" y="3922713"/>
            <a:ext cx="0" cy="123825"/>
          </a:xfrm>
          <a:prstGeom prst="line">
            <a:avLst/>
          </a:prstGeom>
          <a:noFill/>
          <a:ln w="19050">
            <a:solidFill>
              <a:schemeClr val="tx1"/>
            </a:solidFill>
            <a:round/>
            <a:headEnd/>
            <a:tailEnd/>
          </a:ln>
        </p:spPr>
        <p:txBody>
          <a:bodyPr wrap="none" anchor="ctr"/>
          <a:lstStyle/>
          <a:p>
            <a:endParaRPr lang="en-US"/>
          </a:p>
        </p:txBody>
      </p:sp>
      <p:sp>
        <p:nvSpPr>
          <p:cNvPr id="29720" name="Line 27"/>
          <p:cNvSpPr>
            <a:spLocks noChangeShapeType="1"/>
          </p:cNvSpPr>
          <p:nvPr/>
        </p:nvSpPr>
        <p:spPr bwMode="auto">
          <a:xfrm>
            <a:off x="7237413" y="3922713"/>
            <a:ext cx="0" cy="123825"/>
          </a:xfrm>
          <a:prstGeom prst="line">
            <a:avLst/>
          </a:prstGeom>
          <a:noFill/>
          <a:ln w="19050">
            <a:solidFill>
              <a:schemeClr val="tx1"/>
            </a:solidFill>
            <a:round/>
            <a:headEnd/>
            <a:tailEnd/>
          </a:ln>
        </p:spPr>
        <p:txBody>
          <a:bodyPr wrap="none" anchor="ctr"/>
          <a:lstStyle/>
          <a:p>
            <a:endParaRPr lang="en-US"/>
          </a:p>
        </p:txBody>
      </p:sp>
      <p:sp>
        <p:nvSpPr>
          <p:cNvPr id="29721" name="Line 28"/>
          <p:cNvSpPr>
            <a:spLocks noChangeShapeType="1"/>
          </p:cNvSpPr>
          <p:nvPr/>
        </p:nvSpPr>
        <p:spPr bwMode="auto">
          <a:xfrm>
            <a:off x="6207125" y="3960813"/>
            <a:ext cx="0" cy="1525587"/>
          </a:xfrm>
          <a:prstGeom prst="line">
            <a:avLst/>
          </a:prstGeom>
          <a:noFill/>
          <a:ln w="12700">
            <a:solidFill>
              <a:schemeClr val="tx1"/>
            </a:solidFill>
            <a:prstDash val="dash"/>
            <a:round/>
            <a:headEnd/>
            <a:tailEnd/>
          </a:ln>
        </p:spPr>
        <p:txBody>
          <a:bodyPr wrap="none" anchor="ctr"/>
          <a:lstStyle/>
          <a:p>
            <a:endParaRPr lang="en-US"/>
          </a:p>
        </p:txBody>
      </p:sp>
      <p:sp>
        <p:nvSpPr>
          <p:cNvPr id="29722" name="Text Box 29"/>
          <p:cNvSpPr txBox="1">
            <a:spLocks noChangeArrowheads="1"/>
          </p:cNvSpPr>
          <p:nvPr/>
        </p:nvSpPr>
        <p:spPr bwMode="auto">
          <a:xfrm>
            <a:off x="609600" y="1524000"/>
            <a:ext cx="3576638" cy="2406650"/>
          </a:xfrm>
          <a:prstGeom prst="rect">
            <a:avLst/>
          </a:prstGeom>
          <a:noFill/>
          <a:ln w="9525">
            <a:noFill/>
            <a:miter lim="800000"/>
            <a:headEnd/>
            <a:tailEnd/>
          </a:ln>
        </p:spPr>
        <p:txBody>
          <a:bodyPr>
            <a:spAutoFit/>
          </a:bodyPr>
          <a:lstStyle/>
          <a:p>
            <a:r>
              <a:rPr lang="en-US" sz="2400"/>
              <a:t>An ellipse is defined by:</a:t>
            </a:r>
            <a:endParaRPr lang="en-US" sz="2400" b="0"/>
          </a:p>
          <a:p>
            <a:r>
              <a:rPr lang="en-US" sz="2400" b="0">
                <a:solidFill>
                  <a:srgbClr val="FF3300"/>
                </a:solidFill>
              </a:rPr>
              <a:t>Focal length</a:t>
            </a:r>
            <a:r>
              <a:rPr lang="en-US" sz="2400" b="0"/>
              <a:t> = </a:t>
            </a:r>
            <a:r>
              <a:rPr lang="en-US" sz="2800" b="0">
                <a:sym typeface="Symbol" pitchFamily="18" charset="2"/>
              </a:rPr>
              <a:t></a:t>
            </a:r>
            <a:endParaRPr lang="en-US" sz="2800" b="0">
              <a:latin typeface="Arial" charset="0"/>
              <a:sym typeface="Symbol" pitchFamily="18" charset="2"/>
            </a:endParaRPr>
          </a:p>
          <a:p>
            <a:r>
              <a:rPr lang="en-US" sz="2400" b="0">
                <a:sym typeface="Symbol" pitchFamily="18" charset="2"/>
              </a:rPr>
              <a:t>Distance </a:t>
            </a:r>
            <a:r>
              <a:rPr lang="en-US" sz="2400" b="0">
                <a:solidFill>
                  <a:srgbClr val="FF3300"/>
                </a:solidFill>
                <a:sym typeface="Symbol" pitchFamily="18" charset="2"/>
              </a:rPr>
              <a:t>(F1, P, F2)</a:t>
            </a:r>
            <a:r>
              <a:rPr lang="en-US" sz="2400" b="0">
                <a:sym typeface="Symbol" pitchFamily="18" charset="2"/>
              </a:rPr>
              <a:t> is</a:t>
            </a:r>
          </a:p>
          <a:p>
            <a:r>
              <a:rPr lang="en-US" sz="2400" b="0">
                <a:solidFill>
                  <a:srgbClr val="FF3300"/>
                </a:solidFill>
                <a:sym typeface="Symbol" pitchFamily="18" charset="2"/>
              </a:rPr>
              <a:t>constant</a:t>
            </a:r>
            <a:r>
              <a:rPr lang="en-US" sz="2400" b="0">
                <a:sym typeface="Symbol" pitchFamily="18" charset="2"/>
              </a:rPr>
              <a:t> for all points</a:t>
            </a:r>
          </a:p>
          <a:p>
            <a:r>
              <a:rPr lang="en-US" sz="2400" b="0">
                <a:sym typeface="Symbol" pitchFamily="18" charset="2"/>
              </a:rPr>
              <a:t>on ellipse</a:t>
            </a:r>
          </a:p>
          <a:p>
            <a:r>
              <a:rPr lang="en-US" sz="2400" b="0">
                <a:sym typeface="Symbol" pitchFamily="18" charset="2"/>
              </a:rPr>
              <a:t>When </a:t>
            </a:r>
            <a:r>
              <a:rPr lang="en-US" sz="2800" b="0">
                <a:sym typeface="Symbol" pitchFamily="18" charset="2"/>
              </a:rPr>
              <a:t> </a:t>
            </a:r>
            <a:r>
              <a:rPr lang="en-US" sz="2400" b="0"/>
              <a:t>= 0, ellipse = circle</a:t>
            </a:r>
          </a:p>
        </p:txBody>
      </p:sp>
      <p:sp>
        <p:nvSpPr>
          <p:cNvPr id="29723" name="Oval 30"/>
          <p:cNvSpPr>
            <a:spLocks noChangeArrowheads="1"/>
          </p:cNvSpPr>
          <p:nvPr/>
        </p:nvSpPr>
        <p:spPr bwMode="auto">
          <a:xfrm>
            <a:off x="5334000" y="5257800"/>
            <a:ext cx="76200" cy="76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9724" name="Oval 33"/>
          <p:cNvSpPr>
            <a:spLocks noChangeArrowheads="1"/>
          </p:cNvSpPr>
          <p:nvPr/>
        </p:nvSpPr>
        <p:spPr bwMode="auto">
          <a:xfrm>
            <a:off x="7181850" y="3924300"/>
            <a:ext cx="76200" cy="76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9725" name="Oval 34"/>
          <p:cNvSpPr>
            <a:spLocks noChangeArrowheads="1"/>
          </p:cNvSpPr>
          <p:nvPr/>
        </p:nvSpPr>
        <p:spPr bwMode="auto">
          <a:xfrm>
            <a:off x="5143500" y="3924300"/>
            <a:ext cx="76200" cy="76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9726" name="Rectangle 35"/>
          <p:cNvSpPr>
            <a:spLocks noChangeArrowheads="1"/>
          </p:cNvSpPr>
          <p:nvPr/>
        </p:nvSpPr>
        <p:spPr bwMode="auto">
          <a:xfrm>
            <a:off x="609600" y="4419600"/>
            <a:ext cx="3516313" cy="2282825"/>
          </a:xfrm>
          <a:prstGeom prst="rect">
            <a:avLst/>
          </a:prstGeom>
          <a:noFill/>
          <a:ln w="9525">
            <a:noFill/>
            <a:miter lim="800000"/>
            <a:headEnd/>
            <a:tailEnd/>
          </a:ln>
        </p:spPr>
        <p:txBody>
          <a:bodyPr wrap="none">
            <a:spAutoFit/>
          </a:bodyPr>
          <a:lstStyle/>
          <a:p>
            <a:r>
              <a:rPr lang="en-US" sz="2400"/>
              <a:t>For the earth:</a:t>
            </a:r>
            <a:endParaRPr lang="en-US" sz="2400" b="0">
              <a:solidFill>
                <a:srgbClr val="FF3300"/>
              </a:solidFill>
            </a:endParaRPr>
          </a:p>
          <a:p>
            <a:r>
              <a:rPr lang="en-US" sz="2400" b="0">
                <a:solidFill>
                  <a:srgbClr val="FF3300"/>
                </a:solidFill>
              </a:rPr>
              <a:t>Major axis, a</a:t>
            </a:r>
            <a:r>
              <a:rPr lang="en-US" sz="2400" b="0"/>
              <a:t> = 6378 km</a:t>
            </a:r>
          </a:p>
          <a:p>
            <a:r>
              <a:rPr lang="en-US" sz="2400" b="0">
                <a:solidFill>
                  <a:srgbClr val="FF3300"/>
                </a:solidFill>
              </a:rPr>
              <a:t>Minor axis, b</a:t>
            </a:r>
            <a:r>
              <a:rPr lang="en-US" sz="2400" b="0"/>
              <a:t> = 6357 km</a:t>
            </a:r>
          </a:p>
          <a:p>
            <a:r>
              <a:rPr lang="en-US" sz="2400" b="0">
                <a:solidFill>
                  <a:srgbClr val="FF3300"/>
                </a:solidFill>
              </a:rPr>
              <a:t>Flattening ratio, f</a:t>
            </a:r>
            <a:r>
              <a:rPr lang="en-US" sz="2400" b="0"/>
              <a:t> = (a-b)/a </a:t>
            </a:r>
          </a:p>
          <a:p>
            <a:r>
              <a:rPr lang="en-US" sz="2400" b="0"/>
              <a:t>                             ~ 1/300</a:t>
            </a:r>
          </a:p>
          <a:p>
            <a:endParaRPr lang="en-US" sz="2400" b="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smtClean="0"/>
              <a:t>Ellipsoid or Spheroid</a:t>
            </a:r>
            <a:br>
              <a:rPr lang="en-US" smtClean="0"/>
            </a:br>
            <a:r>
              <a:rPr lang="en-US" sz="3200" smtClean="0"/>
              <a:t>Rotate an ellipse around an axis</a:t>
            </a:r>
            <a:endParaRPr lang="en-US" smtClean="0"/>
          </a:p>
        </p:txBody>
      </p:sp>
      <p:sp>
        <p:nvSpPr>
          <p:cNvPr id="30723" name="Oval 4"/>
          <p:cNvSpPr>
            <a:spLocks noChangeArrowheads="1"/>
          </p:cNvSpPr>
          <p:nvPr/>
        </p:nvSpPr>
        <p:spPr bwMode="auto">
          <a:xfrm>
            <a:off x="2852738" y="2682875"/>
            <a:ext cx="3054350" cy="2651125"/>
          </a:xfrm>
          <a:prstGeom prst="ellipse">
            <a:avLst/>
          </a:prstGeom>
          <a:noFill/>
          <a:ln w="12700">
            <a:solidFill>
              <a:schemeClr val="tx1"/>
            </a:solidFill>
            <a:round/>
            <a:headEnd/>
            <a:tailEnd/>
          </a:ln>
        </p:spPr>
        <p:txBody>
          <a:bodyPr wrap="none" lIns="92147" tIns="46073" rIns="92147" bIns="46073">
            <a:spAutoFit/>
          </a:bodyPr>
          <a:lstStyle/>
          <a:p>
            <a:endParaRPr lang="en-US"/>
          </a:p>
        </p:txBody>
      </p:sp>
      <p:sp>
        <p:nvSpPr>
          <p:cNvPr id="30724" name="Line 5"/>
          <p:cNvSpPr>
            <a:spLocks noChangeShapeType="1"/>
          </p:cNvSpPr>
          <p:nvPr/>
        </p:nvSpPr>
        <p:spPr bwMode="auto">
          <a:xfrm>
            <a:off x="2852738" y="4003675"/>
            <a:ext cx="1527175" cy="0"/>
          </a:xfrm>
          <a:prstGeom prst="line">
            <a:avLst/>
          </a:prstGeom>
          <a:noFill/>
          <a:ln w="9525">
            <a:solidFill>
              <a:schemeClr val="tx1"/>
            </a:solidFill>
            <a:prstDash val="dash"/>
            <a:round/>
            <a:headEnd/>
            <a:tailEnd/>
          </a:ln>
        </p:spPr>
        <p:txBody>
          <a:bodyPr wrap="none" lIns="92147" tIns="46073" rIns="92147" bIns="46073">
            <a:spAutoFit/>
          </a:bodyPr>
          <a:lstStyle/>
          <a:p>
            <a:endParaRPr lang="en-US"/>
          </a:p>
        </p:txBody>
      </p:sp>
      <p:sp>
        <p:nvSpPr>
          <p:cNvPr id="30725" name="Text Box 6"/>
          <p:cNvSpPr txBox="1">
            <a:spLocks noChangeArrowheads="1"/>
          </p:cNvSpPr>
          <p:nvPr/>
        </p:nvSpPr>
        <p:spPr bwMode="auto">
          <a:xfrm>
            <a:off x="4310063" y="3581400"/>
            <a:ext cx="460375" cy="519113"/>
          </a:xfrm>
          <a:prstGeom prst="rect">
            <a:avLst/>
          </a:prstGeom>
          <a:noFill/>
          <a:ln w="9525">
            <a:noFill/>
            <a:miter lim="800000"/>
            <a:headEnd/>
            <a:tailEnd/>
          </a:ln>
        </p:spPr>
        <p:txBody>
          <a:bodyPr wrap="none" lIns="92147" tIns="46073" rIns="92147" bIns="46073">
            <a:spAutoFit/>
          </a:bodyPr>
          <a:lstStyle/>
          <a:p>
            <a:pPr defTabSz="915988"/>
            <a:r>
              <a:rPr lang="en-US" sz="2800" b="0">
                <a:latin typeface="Arial" charset="0"/>
              </a:rPr>
              <a:t>O</a:t>
            </a:r>
            <a:endParaRPr lang="en-US" sz="2800" b="0"/>
          </a:p>
        </p:txBody>
      </p:sp>
      <p:sp>
        <p:nvSpPr>
          <p:cNvPr id="30726" name="Line 7"/>
          <p:cNvSpPr>
            <a:spLocks noChangeShapeType="1"/>
          </p:cNvSpPr>
          <p:nvPr/>
        </p:nvSpPr>
        <p:spPr bwMode="auto">
          <a:xfrm>
            <a:off x="5907088" y="4003675"/>
            <a:ext cx="355600" cy="0"/>
          </a:xfrm>
          <a:prstGeom prst="line">
            <a:avLst/>
          </a:prstGeom>
          <a:noFill/>
          <a:ln w="12700">
            <a:solidFill>
              <a:schemeClr val="accent2"/>
            </a:solidFill>
            <a:round/>
            <a:headEnd/>
            <a:tailEnd type="triangle" w="med" len="med"/>
          </a:ln>
        </p:spPr>
        <p:txBody>
          <a:bodyPr wrap="none" lIns="92147" tIns="46073" rIns="92147" bIns="46073">
            <a:spAutoFit/>
          </a:bodyPr>
          <a:lstStyle/>
          <a:p>
            <a:endParaRPr lang="en-US"/>
          </a:p>
        </p:txBody>
      </p:sp>
      <p:sp>
        <p:nvSpPr>
          <p:cNvPr id="30727" name="Line 8"/>
          <p:cNvSpPr>
            <a:spLocks noChangeShapeType="1"/>
          </p:cNvSpPr>
          <p:nvPr/>
        </p:nvSpPr>
        <p:spPr bwMode="auto">
          <a:xfrm flipV="1">
            <a:off x="4379913" y="2297113"/>
            <a:ext cx="0" cy="385762"/>
          </a:xfrm>
          <a:prstGeom prst="line">
            <a:avLst/>
          </a:prstGeom>
          <a:noFill/>
          <a:ln w="12700">
            <a:solidFill>
              <a:schemeClr val="accent2"/>
            </a:solidFill>
            <a:round/>
            <a:headEnd/>
            <a:tailEnd type="triangle" w="med" len="med"/>
          </a:ln>
        </p:spPr>
        <p:txBody>
          <a:bodyPr wrap="none" lIns="92147" tIns="46073" rIns="92147" bIns="46073">
            <a:spAutoFit/>
          </a:bodyPr>
          <a:lstStyle/>
          <a:p>
            <a:endParaRPr lang="en-US"/>
          </a:p>
        </p:txBody>
      </p:sp>
      <p:sp>
        <p:nvSpPr>
          <p:cNvPr id="30728" name="Text Box 9"/>
          <p:cNvSpPr txBox="1">
            <a:spLocks noChangeArrowheads="1"/>
          </p:cNvSpPr>
          <p:nvPr/>
        </p:nvSpPr>
        <p:spPr bwMode="auto">
          <a:xfrm>
            <a:off x="2438400" y="4362450"/>
            <a:ext cx="420688" cy="519113"/>
          </a:xfrm>
          <a:prstGeom prst="rect">
            <a:avLst/>
          </a:prstGeom>
          <a:noFill/>
          <a:ln w="9525">
            <a:noFill/>
            <a:miter lim="800000"/>
            <a:headEnd/>
            <a:tailEnd/>
          </a:ln>
        </p:spPr>
        <p:txBody>
          <a:bodyPr wrap="none" lIns="92147" tIns="46073" rIns="92147" bIns="46073">
            <a:spAutoFit/>
          </a:bodyPr>
          <a:lstStyle/>
          <a:p>
            <a:pPr defTabSz="915988"/>
            <a:r>
              <a:rPr lang="en-US" sz="2800">
                <a:solidFill>
                  <a:schemeClr val="accent2"/>
                </a:solidFill>
                <a:latin typeface="Arial" charset="0"/>
              </a:rPr>
              <a:t>X</a:t>
            </a:r>
            <a:endParaRPr lang="en-US" sz="2800" b="0"/>
          </a:p>
        </p:txBody>
      </p:sp>
      <p:sp>
        <p:nvSpPr>
          <p:cNvPr id="30729" name="Text Box 10"/>
          <p:cNvSpPr txBox="1">
            <a:spLocks noChangeArrowheads="1"/>
          </p:cNvSpPr>
          <p:nvPr/>
        </p:nvSpPr>
        <p:spPr bwMode="auto">
          <a:xfrm>
            <a:off x="4356100" y="1905000"/>
            <a:ext cx="401638" cy="519113"/>
          </a:xfrm>
          <a:prstGeom prst="rect">
            <a:avLst/>
          </a:prstGeom>
          <a:noFill/>
          <a:ln w="9525">
            <a:noFill/>
            <a:miter lim="800000"/>
            <a:headEnd/>
            <a:tailEnd/>
          </a:ln>
        </p:spPr>
        <p:txBody>
          <a:bodyPr wrap="none" lIns="92147" tIns="46073" rIns="92147" bIns="46073">
            <a:spAutoFit/>
          </a:bodyPr>
          <a:lstStyle/>
          <a:p>
            <a:pPr defTabSz="915988"/>
            <a:r>
              <a:rPr lang="en-US" sz="2800">
                <a:solidFill>
                  <a:schemeClr val="accent2"/>
                </a:solidFill>
                <a:latin typeface="Arial" charset="0"/>
              </a:rPr>
              <a:t>Z</a:t>
            </a:r>
            <a:endParaRPr lang="en-US" sz="2800" b="0"/>
          </a:p>
        </p:txBody>
      </p:sp>
      <p:sp>
        <p:nvSpPr>
          <p:cNvPr id="30730" name="Line 11"/>
          <p:cNvSpPr>
            <a:spLocks noChangeShapeType="1"/>
          </p:cNvSpPr>
          <p:nvPr/>
        </p:nvSpPr>
        <p:spPr bwMode="auto">
          <a:xfrm flipV="1">
            <a:off x="3771900" y="4003675"/>
            <a:ext cx="608013" cy="206375"/>
          </a:xfrm>
          <a:prstGeom prst="line">
            <a:avLst/>
          </a:prstGeom>
          <a:noFill/>
          <a:ln w="12700">
            <a:solidFill>
              <a:srgbClr val="FF3300"/>
            </a:solidFill>
            <a:prstDash val="dash"/>
            <a:round/>
            <a:headEnd/>
            <a:tailEnd/>
          </a:ln>
        </p:spPr>
        <p:txBody>
          <a:bodyPr lIns="92147" tIns="46073" rIns="92147" bIns="46073">
            <a:spAutoFit/>
          </a:bodyPr>
          <a:lstStyle/>
          <a:p>
            <a:endParaRPr lang="en-US"/>
          </a:p>
        </p:txBody>
      </p:sp>
      <p:sp>
        <p:nvSpPr>
          <p:cNvPr id="30731" name="Line 12"/>
          <p:cNvSpPr>
            <a:spLocks noChangeShapeType="1"/>
          </p:cNvSpPr>
          <p:nvPr/>
        </p:nvSpPr>
        <p:spPr bwMode="auto">
          <a:xfrm>
            <a:off x="4379913" y="4003675"/>
            <a:ext cx="1527175" cy="0"/>
          </a:xfrm>
          <a:prstGeom prst="line">
            <a:avLst/>
          </a:prstGeom>
          <a:noFill/>
          <a:ln w="12700">
            <a:solidFill>
              <a:srgbClr val="FF3300"/>
            </a:solidFill>
            <a:prstDash val="dash"/>
            <a:round/>
            <a:headEnd/>
            <a:tailEnd/>
          </a:ln>
        </p:spPr>
        <p:txBody>
          <a:bodyPr wrap="none" lIns="92147" tIns="46073" rIns="92147" bIns="46073">
            <a:spAutoFit/>
          </a:bodyPr>
          <a:lstStyle/>
          <a:p>
            <a:endParaRPr lang="en-US"/>
          </a:p>
        </p:txBody>
      </p:sp>
      <p:sp>
        <p:nvSpPr>
          <p:cNvPr id="30732" name="Line 13"/>
          <p:cNvSpPr>
            <a:spLocks noChangeShapeType="1"/>
          </p:cNvSpPr>
          <p:nvPr/>
        </p:nvSpPr>
        <p:spPr bwMode="auto">
          <a:xfrm>
            <a:off x="4379913" y="2682875"/>
            <a:ext cx="0" cy="1320800"/>
          </a:xfrm>
          <a:prstGeom prst="line">
            <a:avLst/>
          </a:prstGeom>
          <a:noFill/>
          <a:ln w="12700">
            <a:solidFill>
              <a:srgbClr val="FF3300"/>
            </a:solidFill>
            <a:prstDash val="dash"/>
            <a:round/>
            <a:headEnd/>
            <a:tailEnd/>
          </a:ln>
        </p:spPr>
        <p:txBody>
          <a:bodyPr wrap="none" lIns="92147" tIns="46073" rIns="92147" bIns="46073">
            <a:spAutoFit/>
          </a:bodyPr>
          <a:lstStyle/>
          <a:p>
            <a:endParaRPr lang="en-US"/>
          </a:p>
        </p:txBody>
      </p:sp>
      <p:sp>
        <p:nvSpPr>
          <p:cNvPr id="30733" name="Text Box 14"/>
          <p:cNvSpPr txBox="1">
            <a:spLocks noChangeArrowheads="1"/>
          </p:cNvSpPr>
          <p:nvPr/>
        </p:nvSpPr>
        <p:spPr bwMode="auto">
          <a:xfrm>
            <a:off x="6248400" y="3651250"/>
            <a:ext cx="420688" cy="519113"/>
          </a:xfrm>
          <a:prstGeom prst="rect">
            <a:avLst/>
          </a:prstGeom>
          <a:noFill/>
          <a:ln w="9525">
            <a:noFill/>
            <a:miter lim="800000"/>
            <a:headEnd/>
            <a:tailEnd/>
          </a:ln>
        </p:spPr>
        <p:txBody>
          <a:bodyPr wrap="none" lIns="92147" tIns="46073" rIns="92147" bIns="46073">
            <a:spAutoFit/>
          </a:bodyPr>
          <a:lstStyle/>
          <a:p>
            <a:pPr defTabSz="915988"/>
            <a:r>
              <a:rPr lang="en-US" sz="2800">
                <a:solidFill>
                  <a:schemeClr val="accent2"/>
                </a:solidFill>
                <a:latin typeface="Arial" charset="0"/>
              </a:rPr>
              <a:t>Y</a:t>
            </a:r>
            <a:endParaRPr lang="en-US" sz="2800" b="0"/>
          </a:p>
        </p:txBody>
      </p:sp>
      <p:sp>
        <p:nvSpPr>
          <p:cNvPr id="30734" name="Arc 15"/>
          <p:cNvSpPr>
            <a:spLocks/>
          </p:cNvSpPr>
          <p:nvPr/>
        </p:nvSpPr>
        <p:spPr bwMode="auto">
          <a:xfrm>
            <a:off x="2855913" y="4003675"/>
            <a:ext cx="3052762" cy="222250"/>
          </a:xfrm>
          <a:custGeom>
            <a:avLst/>
            <a:gdLst>
              <a:gd name="T0" fmla="*/ 2147483647 w 43200"/>
              <a:gd name="T1" fmla="*/ 0 h 21714"/>
              <a:gd name="T2" fmla="*/ 0 w 43200"/>
              <a:gd name="T3" fmla="*/ 219794 h 21714"/>
              <a:gd name="T4" fmla="*/ 2147483647 w 43200"/>
              <a:gd name="T5" fmla="*/ 12808311 h 21714"/>
              <a:gd name="T6" fmla="*/ 0 60000 65536"/>
              <a:gd name="T7" fmla="*/ 0 60000 65536"/>
              <a:gd name="T8" fmla="*/ 0 60000 65536"/>
              <a:gd name="T9" fmla="*/ 0 w 43200"/>
              <a:gd name="T10" fmla="*/ 0 h 21714"/>
              <a:gd name="T11" fmla="*/ 43200 w 43200"/>
              <a:gd name="T12" fmla="*/ 21714 h 21714"/>
            </a:gdLst>
            <a:ahLst/>
            <a:cxnLst>
              <a:cxn ang="T6">
                <a:pos x="T0" y="T1"/>
              </a:cxn>
              <a:cxn ang="T7">
                <a:pos x="T2" y="T3"/>
              </a:cxn>
              <a:cxn ang="T8">
                <a:pos x="T4" y="T5"/>
              </a:cxn>
            </a:cxnLst>
            <a:rect l="T9" t="T10" r="T11" b="T12"/>
            <a:pathLst>
              <a:path w="43200" h="21714" fill="none" extrusionOk="0">
                <a:moveTo>
                  <a:pt x="43199" y="0"/>
                </a:moveTo>
                <a:cubicBezTo>
                  <a:pt x="43199" y="38"/>
                  <a:pt x="43200" y="76"/>
                  <a:pt x="43200" y="114"/>
                </a:cubicBezTo>
                <a:cubicBezTo>
                  <a:pt x="43200" y="12043"/>
                  <a:pt x="33529" y="21714"/>
                  <a:pt x="21600" y="21714"/>
                </a:cubicBezTo>
                <a:cubicBezTo>
                  <a:pt x="9670" y="21714"/>
                  <a:pt x="0" y="12043"/>
                  <a:pt x="0" y="114"/>
                </a:cubicBezTo>
                <a:cubicBezTo>
                  <a:pt x="-1" y="76"/>
                  <a:pt x="0" y="39"/>
                  <a:pt x="0" y="2"/>
                </a:cubicBezTo>
              </a:path>
              <a:path w="43200" h="21714" stroke="0" extrusionOk="0">
                <a:moveTo>
                  <a:pt x="43199" y="0"/>
                </a:moveTo>
                <a:cubicBezTo>
                  <a:pt x="43199" y="38"/>
                  <a:pt x="43200" y="76"/>
                  <a:pt x="43200" y="114"/>
                </a:cubicBezTo>
                <a:cubicBezTo>
                  <a:pt x="43200" y="12043"/>
                  <a:pt x="33529" y="21714"/>
                  <a:pt x="21600" y="21714"/>
                </a:cubicBezTo>
                <a:cubicBezTo>
                  <a:pt x="9670" y="21714"/>
                  <a:pt x="0" y="12043"/>
                  <a:pt x="0" y="114"/>
                </a:cubicBezTo>
                <a:cubicBezTo>
                  <a:pt x="-1" y="76"/>
                  <a:pt x="0" y="39"/>
                  <a:pt x="0" y="2"/>
                </a:cubicBezTo>
                <a:lnTo>
                  <a:pt x="21600" y="114"/>
                </a:lnTo>
                <a:close/>
              </a:path>
            </a:pathLst>
          </a:custGeom>
          <a:noFill/>
          <a:ln w="12700">
            <a:solidFill>
              <a:schemeClr val="tx1"/>
            </a:solidFill>
            <a:round/>
            <a:headEnd/>
            <a:tailEnd/>
          </a:ln>
        </p:spPr>
        <p:txBody>
          <a:bodyPr wrap="none" lIns="92147" tIns="46073" rIns="92147" bIns="46073">
            <a:spAutoFit/>
          </a:bodyPr>
          <a:lstStyle/>
          <a:p>
            <a:endParaRPr lang="en-US"/>
          </a:p>
        </p:txBody>
      </p:sp>
      <p:sp>
        <p:nvSpPr>
          <p:cNvPr id="30735" name="Arc 16"/>
          <p:cNvSpPr>
            <a:spLocks/>
          </p:cNvSpPr>
          <p:nvPr/>
        </p:nvSpPr>
        <p:spPr bwMode="auto">
          <a:xfrm>
            <a:off x="3771900" y="2690813"/>
            <a:ext cx="619125" cy="2638425"/>
          </a:xfrm>
          <a:custGeom>
            <a:avLst/>
            <a:gdLst>
              <a:gd name="T0" fmla="*/ 2147483647 w 21939"/>
              <a:gd name="T1" fmla="*/ 2147483647 h 43194"/>
              <a:gd name="T2" fmla="*/ 2147483647 w 21939"/>
              <a:gd name="T3" fmla="*/ 0 h 43194"/>
              <a:gd name="T4" fmla="*/ 2147483647 w 21939"/>
              <a:gd name="T5" fmla="*/ 2147483647 h 43194"/>
              <a:gd name="T6" fmla="*/ 0 60000 65536"/>
              <a:gd name="T7" fmla="*/ 0 60000 65536"/>
              <a:gd name="T8" fmla="*/ 0 60000 65536"/>
              <a:gd name="T9" fmla="*/ 0 w 21939"/>
              <a:gd name="T10" fmla="*/ 0 h 43194"/>
              <a:gd name="T11" fmla="*/ 21939 w 21939"/>
              <a:gd name="T12" fmla="*/ 43194 h 43194"/>
            </a:gdLst>
            <a:ahLst/>
            <a:cxnLst>
              <a:cxn ang="T6">
                <a:pos x="T0" y="T1"/>
              </a:cxn>
              <a:cxn ang="T7">
                <a:pos x="T2" y="T3"/>
              </a:cxn>
              <a:cxn ang="T8">
                <a:pos x="T4" y="T5"/>
              </a:cxn>
            </a:cxnLst>
            <a:rect l="T9" t="T10" r="T11" b="T12"/>
            <a:pathLst>
              <a:path w="21939" h="43194" fill="none" extrusionOk="0">
                <a:moveTo>
                  <a:pt x="21939" y="43191"/>
                </a:moveTo>
                <a:cubicBezTo>
                  <a:pt x="21826" y="43193"/>
                  <a:pt x="21713" y="43193"/>
                  <a:pt x="21600" y="43194"/>
                </a:cubicBezTo>
                <a:cubicBezTo>
                  <a:pt x="9670" y="43194"/>
                  <a:pt x="0" y="33523"/>
                  <a:pt x="0" y="21594"/>
                </a:cubicBezTo>
                <a:cubicBezTo>
                  <a:pt x="-1" y="9865"/>
                  <a:pt x="9359" y="279"/>
                  <a:pt x="21085" y="0"/>
                </a:cubicBezTo>
              </a:path>
              <a:path w="21939" h="43194" stroke="0" extrusionOk="0">
                <a:moveTo>
                  <a:pt x="21939" y="43191"/>
                </a:moveTo>
                <a:cubicBezTo>
                  <a:pt x="21826" y="43193"/>
                  <a:pt x="21713" y="43193"/>
                  <a:pt x="21600" y="43194"/>
                </a:cubicBezTo>
                <a:cubicBezTo>
                  <a:pt x="9670" y="43194"/>
                  <a:pt x="0" y="33523"/>
                  <a:pt x="0" y="21594"/>
                </a:cubicBezTo>
                <a:cubicBezTo>
                  <a:pt x="-1" y="9865"/>
                  <a:pt x="9359" y="279"/>
                  <a:pt x="21085" y="0"/>
                </a:cubicBezTo>
                <a:lnTo>
                  <a:pt x="21600" y="21594"/>
                </a:lnTo>
                <a:close/>
              </a:path>
            </a:pathLst>
          </a:custGeom>
          <a:noFill/>
          <a:ln w="12700">
            <a:solidFill>
              <a:schemeClr val="tx1"/>
            </a:solidFill>
            <a:round/>
            <a:headEnd/>
            <a:tailEnd/>
          </a:ln>
        </p:spPr>
        <p:txBody>
          <a:bodyPr wrap="none" lIns="92147" tIns="46073" rIns="92147" bIns="46073">
            <a:spAutoFit/>
          </a:bodyPr>
          <a:lstStyle/>
          <a:p>
            <a:endParaRPr lang="en-US"/>
          </a:p>
        </p:txBody>
      </p:sp>
      <p:sp>
        <p:nvSpPr>
          <p:cNvPr id="30736" name="Line 17"/>
          <p:cNvSpPr>
            <a:spLocks noChangeShapeType="1"/>
          </p:cNvSpPr>
          <p:nvPr/>
        </p:nvSpPr>
        <p:spPr bwMode="auto">
          <a:xfrm flipH="1">
            <a:off x="2801938" y="4206875"/>
            <a:ext cx="979487" cy="349250"/>
          </a:xfrm>
          <a:prstGeom prst="line">
            <a:avLst/>
          </a:prstGeom>
          <a:noFill/>
          <a:ln w="12700">
            <a:solidFill>
              <a:schemeClr val="accent2"/>
            </a:solidFill>
            <a:round/>
            <a:headEnd/>
            <a:tailEnd type="triangle" w="med" len="med"/>
          </a:ln>
        </p:spPr>
        <p:txBody>
          <a:bodyPr lIns="92147" tIns="46073" rIns="92147" bIns="46073">
            <a:spAutoFit/>
          </a:bodyPr>
          <a:lstStyle/>
          <a:p>
            <a:endParaRPr lang="en-US"/>
          </a:p>
        </p:txBody>
      </p:sp>
      <p:sp>
        <p:nvSpPr>
          <p:cNvPr id="30737" name="Text Box 18"/>
          <p:cNvSpPr txBox="1">
            <a:spLocks noChangeArrowheads="1"/>
          </p:cNvSpPr>
          <p:nvPr/>
        </p:nvSpPr>
        <p:spPr bwMode="auto">
          <a:xfrm>
            <a:off x="3781425" y="3695700"/>
            <a:ext cx="382588" cy="519113"/>
          </a:xfrm>
          <a:prstGeom prst="rect">
            <a:avLst/>
          </a:prstGeom>
          <a:noFill/>
          <a:ln w="9525">
            <a:noFill/>
            <a:miter lim="800000"/>
            <a:headEnd/>
            <a:tailEnd/>
          </a:ln>
        </p:spPr>
        <p:txBody>
          <a:bodyPr wrap="none" lIns="92147" tIns="46073" rIns="92147" bIns="46073">
            <a:spAutoFit/>
          </a:bodyPr>
          <a:lstStyle/>
          <a:p>
            <a:pPr defTabSz="915988"/>
            <a:r>
              <a:rPr lang="en-US" sz="2800" b="0">
                <a:solidFill>
                  <a:srgbClr val="FF3300"/>
                </a:solidFill>
                <a:latin typeface="Arial" charset="0"/>
              </a:rPr>
              <a:t>a</a:t>
            </a:r>
            <a:endParaRPr lang="en-US" sz="2800" b="0"/>
          </a:p>
        </p:txBody>
      </p:sp>
      <p:sp>
        <p:nvSpPr>
          <p:cNvPr id="30738" name="Text Box 19"/>
          <p:cNvSpPr txBox="1">
            <a:spLocks noChangeArrowheads="1"/>
          </p:cNvSpPr>
          <p:nvPr/>
        </p:nvSpPr>
        <p:spPr bwMode="auto">
          <a:xfrm>
            <a:off x="4919663" y="3532188"/>
            <a:ext cx="382587" cy="519112"/>
          </a:xfrm>
          <a:prstGeom prst="rect">
            <a:avLst/>
          </a:prstGeom>
          <a:noFill/>
          <a:ln w="9525">
            <a:noFill/>
            <a:miter lim="800000"/>
            <a:headEnd/>
            <a:tailEnd/>
          </a:ln>
        </p:spPr>
        <p:txBody>
          <a:bodyPr wrap="none" lIns="92147" tIns="46073" rIns="92147" bIns="46073">
            <a:spAutoFit/>
          </a:bodyPr>
          <a:lstStyle/>
          <a:p>
            <a:pPr defTabSz="915988"/>
            <a:r>
              <a:rPr lang="en-US" sz="2800" b="0">
                <a:solidFill>
                  <a:srgbClr val="FF3300"/>
                </a:solidFill>
                <a:latin typeface="Arial" charset="0"/>
              </a:rPr>
              <a:t>a</a:t>
            </a:r>
            <a:endParaRPr lang="en-US" sz="2800" b="0"/>
          </a:p>
        </p:txBody>
      </p:sp>
      <p:sp>
        <p:nvSpPr>
          <p:cNvPr id="30739" name="Text Box 20"/>
          <p:cNvSpPr txBox="1">
            <a:spLocks noChangeArrowheads="1"/>
          </p:cNvSpPr>
          <p:nvPr/>
        </p:nvSpPr>
        <p:spPr bwMode="auto">
          <a:xfrm>
            <a:off x="4298950" y="3068638"/>
            <a:ext cx="382588" cy="519112"/>
          </a:xfrm>
          <a:prstGeom prst="rect">
            <a:avLst/>
          </a:prstGeom>
          <a:noFill/>
          <a:ln w="9525">
            <a:noFill/>
            <a:miter lim="800000"/>
            <a:headEnd/>
            <a:tailEnd/>
          </a:ln>
        </p:spPr>
        <p:txBody>
          <a:bodyPr wrap="none" lIns="92147" tIns="46073" rIns="92147" bIns="46073">
            <a:spAutoFit/>
          </a:bodyPr>
          <a:lstStyle/>
          <a:p>
            <a:pPr defTabSz="915988"/>
            <a:r>
              <a:rPr lang="en-US" sz="2800" b="0">
                <a:solidFill>
                  <a:srgbClr val="FF3300"/>
                </a:solidFill>
                <a:latin typeface="Arial" charset="0"/>
              </a:rPr>
              <a:t>b</a:t>
            </a:r>
            <a:endParaRPr lang="en-US" sz="2800" b="0"/>
          </a:p>
        </p:txBody>
      </p:sp>
      <p:grpSp>
        <p:nvGrpSpPr>
          <p:cNvPr id="30740" name="Group 21"/>
          <p:cNvGrpSpPr>
            <a:grpSpLocks/>
          </p:cNvGrpSpPr>
          <p:nvPr/>
        </p:nvGrpSpPr>
        <p:grpSpPr bwMode="auto">
          <a:xfrm>
            <a:off x="4125913" y="2460625"/>
            <a:ext cx="557212" cy="168275"/>
            <a:chOff x="2643" y="816"/>
            <a:chExt cx="527" cy="146"/>
          </a:xfrm>
        </p:grpSpPr>
        <p:sp>
          <p:nvSpPr>
            <p:cNvPr id="30747" name="Arc 22"/>
            <p:cNvSpPr>
              <a:spLocks/>
            </p:cNvSpPr>
            <p:nvPr/>
          </p:nvSpPr>
          <p:spPr bwMode="auto">
            <a:xfrm>
              <a:off x="2643" y="827"/>
              <a:ext cx="527" cy="135"/>
            </a:xfrm>
            <a:custGeom>
              <a:avLst/>
              <a:gdLst>
                <a:gd name="T0" fmla="*/ 0 w 43200"/>
                <a:gd name="T1" fmla="*/ 0 h 40999"/>
                <a:gd name="T2" fmla="*/ 0 w 43200"/>
                <a:gd name="T3" fmla="*/ 0 h 40999"/>
                <a:gd name="T4" fmla="*/ 0 w 43200"/>
                <a:gd name="T5" fmla="*/ 0 h 40999"/>
                <a:gd name="T6" fmla="*/ 0 60000 65536"/>
                <a:gd name="T7" fmla="*/ 0 60000 65536"/>
                <a:gd name="T8" fmla="*/ 0 60000 65536"/>
                <a:gd name="T9" fmla="*/ 0 w 43200"/>
                <a:gd name="T10" fmla="*/ 0 h 40999"/>
                <a:gd name="T11" fmla="*/ 43200 w 43200"/>
                <a:gd name="T12" fmla="*/ 40999 h 40999"/>
              </a:gdLst>
              <a:ahLst/>
              <a:cxnLst>
                <a:cxn ang="T6">
                  <a:pos x="T0" y="T1"/>
                </a:cxn>
                <a:cxn ang="T7">
                  <a:pos x="T2" y="T3"/>
                </a:cxn>
                <a:cxn ang="T8">
                  <a:pos x="T4" y="T5"/>
                </a:cxn>
              </a:cxnLst>
              <a:rect l="T9" t="T10" r="T11" b="T12"/>
              <a:pathLst>
                <a:path w="43200" h="40999" fill="none" extrusionOk="0">
                  <a:moveTo>
                    <a:pt x="31360" y="130"/>
                  </a:moveTo>
                  <a:cubicBezTo>
                    <a:pt x="38623" y="3808"/>
                    <a:pt x="43200" y="11258"/>
                    <a:pt x="43200" y="19399"/>
                  </a:cubicBezTo>
                  <a:cubicBezTo>
                    <a:pt x="43200" y="31328"/>
                    <a:pt x="33529" y="40999"/>
                    <a:pt x="21600" y="40999"/>
                  </a:cubicBezTo>
                  <a:cubicBezTo>
                    <a:pt x="9670" y="40999"/>
                    <a:pt x="0" y="31328"/>
                    <a:pt x="0" y="19399"/>
                  </a:cubicBezTo>
                  <a:cubicBezTo>
                    <a:pt x="-1" y="11153"/>
                    <a:pt x="4694" y="3626"/>
                    <a:pt x="12100" y="0"/>
                  </a:cubicBezTo>
                </a:path>
                <a:path w="43200" h="40999" stroke="0" extrusionOk="0">
                  <a:moveTo>
                    <a:pt x="31360" y="130"/>
                  </a:moveTo>
                  <a:cubicBezTo>
                    <a:pt x="38623" y="3808"/>
                    <a:pt x="43200" y="11258"/>
                    <a:pt x="43200" y="19399"/>
                  </a:cubicBezTo>
                  <a:cubicBezTo>
                    <a:pt x="43200" y="31328"/>
                    <a:pt x="33529" y="40999"/>
                    <a:pt x="21600" y="40999"/>
                  </a:cubicBezTo>
                  <a:cubicBezTo>
                    <a:pt x="9670" y="40999"/>
                    <a:pt x="0" y="31328"/>
                    <a:pt x="0" y="19399"/>
                  </a:cubicBezTo>
                  <a:cubicBezTo>
                    <a:pt x="-1" y="11153"/>
                    <a:pt x="4694" y="3626"/>
                    <a:pt x="12100" y="0"/>
                  </a:cubicBezTo>
                  <a:lnTo>
                    <a:pt x="21600" y="19399"/>
                  </a:lnTo>
                  <a:close/>
                </a:path>
              </a:pathLst>
            </a:custGeom>
            <a:noFill/>
            <a:ln w="12700">
              <a:solidFill>
                <a:schemeClr val="accent2"/>
              </a:solidFill>
              <a:round/>
              <a:headEnd/>
              <a:tailEnd/>
            </a:ln>
          </p:spPr>
          <p:txBody>
            <a:bodyPr wrap="none" lIns="92147" tIns="46073" rIns="92147" bIns="46073">
              <a:spAutoFit/>
            </a:bodyPr>
            <a:lstStyle/>
            <a:p>
              <a:endParaRPr lang="en-US"/>
            </a:p>
          </p:txBody>
        </p:sp>
        <p:sp>
          <p:nvSpPr>
            <p:cNvPr id="30748" name="Line 23"/>
            <p:cNvSpPr>
              <a:spLocks noChangeShapeType="1"/>
            </p:cNvSpPr>
            <p:nvPr/>
          </p:nvSpPr>
          <p:spPr bwMode="auto">
            <a:xfrm rot="1466637" flipH="1">
              <a:off x="2976" y="816"/>
              <a:ext cx="96" cy="20"/>
            </a:xfrm>
            <a:prstGeom prst="line">
              <a:avLst/>
            </a:prstGeom>
            <a:noFill/>
            <a:ln w="12700">
              <a:solidFill>
                <a:schemeClr val="accent2"/>
              </a:solidFill>
              <a:round/>
              <a:headEnd/>
              <a:tailEnd type="triangle" w="med" len="lg"/>
            </a:ln>
          </p:spPr>
          <p:txBody>
            <a:bodyPr wrap="none" lIns="92147" tIns="46073" rIns="92147" bIns="46073">
              <a:spAutoFit/>
            </a:bodyPr>
            <a:lstStyle/>
            <a:p>
              <a:endParaRPr lang="en-US"/>
            </a:p>
          </p:txBody>
        </p:sp>
      </p:grpSp>
      <p:sp>
        <p:nvSpPr>
          <p:cNvPr id="30741" name="Line 24"/>
          <p:cNvSpPr>
            <a:spLocks noChangeShapeType="1"/>
          </p:cNvSpPr>
          <p:nvPr/>
        </p:nvSpPr>
        <p:spPr bwMode="auto">
          <a:xfrm>
            <a:off x="4379913" y="4003675"/>
            <a:ext cx="7937" cy="1309688"/>
          </a:xfrm>
          <a:prstGeom prst="line">
            <a:avLst/>
          </a:prstGeom>
          <a:noFill/>
          <a:ln w="9525">
            <a:solidFill>
              <a:schemeClr val="tx1"/>
            </a:solidFill>
            <a:prstDash val="dash"/>
            <a:round/>
            <a:headEnd/>
            <a:tailEnd/>
          </a:ln>
        </p:spPr>
        <p:txBody>
          <a:bodyPr wrap="none" lIns="92147" tIns="46073" rIns="92147" bIns="46073">
            <a:spAutoFit/>
          </a:bodyPr>
          <a:lstStyle/>
          <a:p>
            <a:endParaRPr lang="en-US"/>
          </a:p>
        </p:txBody>
      </p:sp>
      <p:sp>
        <p:nvSpPr>
          <p:cNvPr id="30742" name="Line 25"/>
          <p:cNvSpPr>
            <a:spLocks noChangeShapeType="1"/>
          </p:cNvSpPr>
          <p:nvPr/>
        </p:nvSpPr>
        <p:spPr bwMode="auto">
          <a:xfrm>
            <a:off x="4381500" y="5353050"/>
            <a:ext cx="0" cy="381000"/>
          </a:xfrm>
          <a:prstGeom prst="line">
            <a:avLst/>
          </a:prstGeom>
          <a:noFill/>
          <a:ln w="9525">
            <a:solidFill>
              <a:srgbClr val="0000FF"/>
            </a:solidFill>
            <a:round/>
            <a:headEnd/>
            <a:tailEnd/>
          </a:ln>
        </p:spPr>
        <p:txBody>
          <a:bodyPr wrap="none" anchor="ctr"/>
          <a:lstStyle/>
          <a:p>
            <a:endParaRPr lang="en-US"/>
          </a:p>
        </p:txBody>
      </p:sp>
      <p:grpSp>
        <p:nvGrpSpPr>
          <p:cNvPr id="30743" name="Group 26"/>
          <p:cNvGrpSpPr>
            <a:grpSpLocks/>
          </p:cNvGrpSpPr>
          <p:nvPr/>
        </p:nvGrpSpPr>
        <p:grpSpPr bwMode="auto">
          <a:xfrm>
            <a:off x="4114800" y="5410200"/>
            <a:ext cx="557213" cy="168275"/>
            <a:chOff x="2643" y="816"/>
            <a:chExt cx="527" cy="146"/>
          </a:xfrm>
        </p:grpSpPr>
        <p:sp>
          <p:nvSpPr>
            <p:cNvPr id="30745" name="Arc 27"/>
            <p:cNvSpPr>
              <a:spLocks/>
            </p:cNvSpPr>
            <p:nvPr/>
          </p:nvSpPr>
          <p:spPr bwMode="auto">
            <a:xfrm>
              <a:off x="2643" y="827"/>
              <a:ext cx="527" cy="135"/>
            </a:xfrm>
            <a:custGeom>
              <a:avLst/>
              <a:gdLst>
                <a:gd name="T0" fmla="*/ 0 w 43200"/>
                <a:gd name="T1" fmla="*/ 0 h 40999"/>
                <a:gd name="T2" fmla="*/ 0 w 43200"/>
                <a:gd name="T3" fmla="*/ 0 h 40999"/>
                <a:gd name="T4" fmla="*/ 0 w 43200"/>
                <a:gd name="T5" fmla="*/ 0 h 40999"/>
                <a:gd name="T6" fmla="*/ 0 60000 65536"/>
                <a:gd name="T7" fmla="*/ 0 60000 65536"/>
                <a:gd name="T8" fmla="*/ 0 60000 65536"/>
                <a:gd name="T9" fmla="*/ 0 w 43200"/>
                <a:gd name="T10" fmla="*/ 0 h 40999"/>
                <a:gd name="T11" fmla="*/ 43200 w 43200"/>
                <a:gd name="T12" fmla="*/ 40999 h 40999"/>
              </a:gdLst>
              <a:ahLst/>
              <a:cxnLst>
                <a:cxn ang="T6">
                  <a:pos x="T0" y="T1"/>
                </a:cxn>
                <a:cxn ang="T7">
                  <a:pos x="T2" y="T3"/>
                </a:cxn>
                <a:cxn ang="T8">
                  <a:pos x="T4" y="T5"/>
                </a:cxn>
              </a:cxnLst>
              <a:rect l="T9" t="T10" r="T11" b="T12"/>
              <a:pathLst>
                <a:path w="43200" h="40999" fill="none" extrusionOk="0">
                  <a:moveTo>
                    <a:pt x="31360" y="130"/>
                  </a:moveTo>
                  <a:cubicBezTo>
                    <a:pt x="38623" y="3808"/>
                    <a:pt x="43200" y="11258"/>
                    <a:pt x="43200" y="19399"/>
                  </a:cubicBezTo>
                  <a:cubicBezTo>
                    <a:pt x="43200" y="31328"/>
                    <a:pt x="33529" y="40999"/>
                    <a:pt x="21600" y="40999"/>
                  </a:cubicBezTo>
                  <a:cubicBezTo>
                    <a:pt x="9670" y="40999"/>
                    <a:pt x="0" y="31328"/>
                    <a:pt x="0" y="19399"/>
                  </a:cubicBezTo>
                  <a:cubicBezTo>
                    <a:pt x="-1" y="11153"/>
                    <a:pt x="4694" y="3626"/>
                    <a:pt x="12100" y="0"/>
                  </a:cubicBezTo>
                </a:path>
                <a:path w="43200" h="40999" stroke="0" extrusionOk="0">
                  <a:moveTo>
                    <a:pt x="31360" y="130"/>
                  </a:moveTo>
                  <a:cubicBezTo>
                    <a:pt x="38623" y="3808"/>
                    <a:pt x="43200" y="11258"/>
                    <a:pt x="43200" y="19399"/>
                  </a:cubicBezTo>
                  <a:cubicBezTo>
                    <a:pt x="43200" y="31328"/>
                    <a:pt x="33529" y="40999"/>
                    <a:pt x="21600" y="40999"/>
                  </a:cubicBezTo>
                  <a:cubicBezTo>
                    <a:pt x="9670" y="40999"/>
                    <a:pt x="0" y="31328"/>
                    <a:pt x="0" y="19399"/>
                  </a:cubicBezTo>
                  <a:cubicBezTo>
                    <a:pt x="-1" y="11153"/>
                    <a:pt x="4694" y="3626"/>
                    <a:pt x="12100" y="0"/>
                  </a:cubicBezTo>
                  <a:lnTo>
                    <a:pt x="21600" y="19399"/>
                  </a:lnTo>
                  <a:close/>
                </a:path>
              </a:pathLst>
            </a:custGeom>
            <a:noFill/>
            <a:ln w="12700">
              <a:solidFill>
                <a:schemeClr val="accent2"/>
              </a:solidFill>
              <a:round/>
              <a:headEnd/>
              <a:tailEnd/>
            </a:ln>
          </p:spPr>
          <p:txBody>
            <a:bodyPr wrap="none" lIns="92147" tIns="46073" rIns="92147" bIns="46073">
              <a:spAutoFit/>
            </a:bodyPr>
            <a:lstStyle/>
            <a:p>
              <a:endParaRPr lang="en-US"/>
            </a:p>
          </p:txBody>
        </p:sp>
        <p:sp>
          <p:nvSpPr>
            <p:cNvPr id="30746" name="Line 28"/>
            <p:cNvSpPr>
              <a:spLocks noChangeShapeType="1"/>
            </p:cNvSpPr>
            <p:nvPr/>
          </p:nvSpPr>
          <p:spPr bwMode="auto">
            <a:xfrm rot="1466637" flipH="1">
              <a:off x="2976" y="816"/>
              <a:ext cx="96" cy="20"/>
            </a:xfrm>
            <a:prstGeom prst="line">
              <a:avLst/>
            </a:prstGeom>
            <a:noFill/>
            <a:ln w="12700">
              <a:solidFill>
                <a:schemeClr val="accent2"/>
              </a:solidFill>
              <a:round/>
              <a:headEnd/>
              <a:tailEnd type="triangle" w="med" len="lg"/>
            </a:ln>
          </p:spPr>
          <p:txBody>
            <a:bodyPr wrap="none" lIns="92147" tIns="46073" rIns="92147" bIns="46073">
              <a:spAutoFit/>
            </a:bodyPr>
            <a:lstStyle/>
            <a:p>
              <a:endParaRPr lang="en-US"/>
            </a:p>
          </p:txBody>
        </p:sp>
      </p:grpSp>
      <p:sp>
        <p:nvSpPr>
          <p:cNvPr id="30744" name="Text Box 29"/>
          <p:cNvSpPr txBox="1">
            <a:spLocks noChangeArrowheads="1"/>
          </p:cNvSpPr>
          <p:nvPr/>
        </p:nvSpPr>
        <p:spPr bwMode="auto">
          <a:xfrm>
            <a:off x="3581400" y="5638800"/>
            <a:ext cx="2017713" cy="457200"/>
          </a:xfrm>
          <a:prstGeom prst="rect">
            <a:avLst/>
          </a:prstGeom>
          <a:noFill/>
          <a:ln w="9525">
            <a:noFill/>
            <a:miter lim="800000"/>
            <a:headEnd/>
            <a:tailEnd/>
          </a:ln>
        </p:spPr>
        <p:txBody>
          <a:bodyPr wrap="none">
            <a:spAutoFit/>
          </a:bodyPr>
          <a:lstStyle/>
          <a:p>
            <a:r>
              <a:rPr lang="en-US" sz="2400" b="0"/>
              <a:t>Rotational axis</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r>
              <a:rPr lang="en-US" smtClean="0"/>
              <a:t>Standard Ellipsoids</a:t>
            </a:r>
          </a:p>
        </p:txBody>
      </p:sp>
      <p:graphicFrame>
        <p:nvGraphicFramePr>
          <p:cNvPr id="1026" name="Object 3"/>
          <p:cNvGraphicFramePr>
            <a:graphicFrameLocks noGrp="1" noChangeAspect="1"/>
          </p:cNvGraphicFramePr>
          <p:nvPr>
            <p:ph type="tbl" idx="1"/>
          </p:nvPr>
        </p:nvGraphicFramePr>
        <p:xfrm>
          <a:off x="684213" y="2020888"/>
          <a:ext cx="7624762" cy="3890962"/>
        </p:xfrm>
        <a:graphic>
          <a:graphicData uri="http://schemas.openxmlformats.org/presentationml/2006/ole">
            <mc:AlternateContent xmlns:mc="http://schemas.openxmlformats.org/markup-compatibility/2006">
              <mc:Choice xmlns:v="urn:schemas-microsoft-com:vml" Requires="v">
                <p:oleObj spid="_x0000_s1065" name="Document" r:id="rId3" imgW="7759080" imgH="3960000" progId="Word.Document.8">
                  <p:embed/>
                </p:oleObj>
              </mc:Choice>
              <mc:Fallback>
                <p:oleObj name="Document" r:id="rId3" imgW="7759080" imgH="3960000" progId="Word.Document.8">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213" y="2020888"/>
                        <a:ext cx="7624762" cy="38909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8" name="Text Box 4"/>
          <p:cNvSpPr txBox="1">
            <a:spLocks noChangeArrowheads="1"/>
          </p:cNvSpPr>
          <p:nvPr/>
        </p:nvSpPr>
        <p:spPr bwMode="auto">
          <a:xfrm>
            <a:off x="746125" y="5451475"/>
            <a:ext cx="7175500" cy="822325"/>
          </a:xfrm>
          <a:prstGeom prst="rect">
            <a:avLst/>
          </a:prstGeom>
          <a:noFill/>
          <a:ln w="9525">
            <a:noFill/>
            <a:miter lim="800000"/>
            <a:headEnd/>
            <a:tailEnd/>
          </a:ln>
        </p:spPr>
        <p:txBody>
          <a:bodyPr wrap="none">
            <a:spAutoFit/>
          </a:bodyPr>
          <a:lstStyle/>
          <a:p>
            <a:r>
              <a:rPr lang="en-US" sz="2400" b="0"/>
              <a:t>Ref: Snyder, Map Projections, A working manual, USGS</a:t>
            </a:r>
          </a:p>
          <a:p>
            <a:r>
              <a:rPr lang="en-US" sz="2400" b="0"/>
              <a:t>Professional Paper 1395, p.12</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Geodetic </a:t>
            </a:r>
            <a:r>
              <a:rPr lang="en-US" dirty="0" err="1" smtClean="0"/>
              <a:t>Datums</a:t>
            </a:r>
            <a:endParaRPr lang="en-US" dirty="0"/>
          </a:p>
        </p:txBody>
      </p:sp>
      <p:sp>
        <p:nvSpPr>
          <p:cNvPr id="3" name="Content Placeholder 2"/>
          <p:cNvSpPr>
            <a:spLocks noGrp="1"/>
          </p:cNvSpPr>
          <p:nvPr>
            <p:ph idx="1"/>
          </p:nvPr>
        </p:nvSpPr>
        <p:spPr/>
        <p:txBody>
          <a:bodyPr/>
          <a:lstStyle/>
          <a:p>
            <a:r>
              <a:rPr lang="en-US" dirty="0" smtClean="0">
                <a:solidFill>
                  <a:srgbClr val="FF0000"/>
                </a:solidFill>
              </a:rPr>
              <a:t>World Geodetic System (WGS) </a:t>
            </a:r>
            <a:r>
              <a:rPr lang="en-US" dirty="0" smtClean="0"/>
              <a:t>– is a global system for defining latitude and longitude on earth independently of tectonic movement (military)</a:t>
            </a:r>
          </a:p>
          <a:p>
            <a:r>
              <a:rPr lang="en-US" dirty="0" smtClean="0">
                <a:solidFill>
                  <a:srgbClr val="FF0000"/>
                </a:solidFill>
              </a:rPr>
              <a:t>North American Datum (NAD) </a:t>
            </a:r>
            <a:r>
              <a:rPr lang="en-US" dirty="0" smtClean="0"/>
              <a:t>– is a system defined for locating fixed objects on the earth’s surface and includes tectonic movement (civilian)</a:t>
            </a:r>
            <a:endParaRPr lang="en-US" dirty="0"/>
          </a:p>
        </p:txBody>
      </p:sp>
    </p:spTree>
    <p:extLst>
      <p:ext uri="{BB962C8B-B14F-4D97-AF65-F5344CB8AC3E}">
        <p14:creationId xmlns:p14="http://schemas.microsoft.com/office/powerpoint/2010/main" val="294900480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smtClean="0">
                <a:solidFill>
                  <a:schemeClr val="tx1"/>
                </a:solidFill>
              </a:rPr>
              <a:t>Horizontal Earth Datums</a:t>
            </a:r>
            <a:endParaRPr lang="en-US" smtClean="0"/>
          </a:p>
        </p:txBody>
      </p:sp>
      <p:sp>
        <p:nvSpPr>
          <p:cNvPr id="31747" name="Rectangle 3"/>
          <p:cNvSpPr>
            <a:spLocks noGrp="1" noChangeArrowheads="1"/>
          </p:cNvSpPr>
          <p:nvPr>
            <p:ph type="body" idx="1"/>
          </p:nvPr>
        </p:nvSpPr>
        <p:spPr>
          <a:xfrm>
            <a:off x="762000" y="1752600"/>
            <a:ext cx="7848600" cy="4724400"/>
          </a:xfrm>
        </p:spPr>
        <p:txBody>
          <a:bodyPr/>
          <a:lstStyle/>
          <a:p>
            <a:r>
              <a:rPr lang="en-US" smtClean="0"/>
              <a:t>An earth datum is defined by an </a:t>
            </a:r>
            <a:r>
              <a:rPr lang="en-US" smtClean="0">
                <a:solidFill>
                  <a:srgbClr val="FF3300"/>
                </a:solidFill>
              </a:rPr>
              <a:t>ellipse</a:t>
            </a:r>
            <a:r>
              <a:rPr lang="en-US" smtClean="0"/>
              <a:t> and an </a:t>
            </a:r>
            <a:r>
              <a:rPr lang="en-US" smtClean="0">
                <a:solidFill>
                  <a:srgbClr val="FF3300"/>
                </a:solidFill>
              </a:rPr>
              <a:t>axis of rotation</a:t>
            </a:r>
            <a:endParaRPr lang="en-US" smtClean="0">
              <a:solidFill>
                <a:srgbClr val="0000FF"/>
              </a:solidFill>
            </a:endParaRPr>
          </a:p>
          <a:p>
            <a:r>
              <a:rPr lang="en-US" smtClean="0">
                <a:solidFill>
                  <a:srgbClr val="FF3300"/>
                </a:solidFill>
              </a:rPr>
              <a:t>NAD27 </a:t>
            </a:r>
            <a:r>
              <a:rPr lang="en-US" smtClean="0"/>
              <a:t>(North American Datum of 1927) uses the Clarke (1866) ellipsoid on a non geocentric axis of rotation</a:t>
            </a:r>
          </a:p>
          <a:p>
            <a:r>
              <a:rPr lang="en-US" smtClean="0">
                <a:solidFill>
                  <a:srgbClr val="FF3300"/>
                </a:solidFill>
              </a:rPr>
              <a:t>NAD83 </a:t>
            </a:r>
            <a:r>
              <a:rPr lang="en-US" smtClean="0"/>
              <a:t>(NAD,1983) uses the GRS80 ellipsoid on a geocentric axis of rotation</a:t>
            </a:r>
          </a:p>
          <a:p>
            <a:r>
              <a:rPr lang="en-US" smtClean="0">
                <a:solidFill>
                  <a:srgbClr val="FF3300"/>
                </a:solidFill>
              </a:rPr>
              <a:t>WGS84</a:t>
            </a:r>
            <a:r>
              <a:rPr lang="en-US" smtClean="0"/>
              <a:t> (World Geodetic System of 1984) uses GRS80, almost the same as NAD83</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r>
              <a:rPr lang="en-US" dirty="0" smtClean="0"/>
              <a:t>Adjustments of the NAD83 Datum</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0471" y="3222081"/>
            <a:ext cx="2895600" cy="1608667"/>
          </a:xfrm>
          <a:prstGeom prst="rect">
            <a:avLst/>
          </a:prstGeom>
          <a:noFill/>
          <a:ln w="2857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143000"/>
            <a:ext cx="4629150" cy="550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295400" y="4844052"/>
            <a:ext cx="1294770" cy="76325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flipV="1">
            <a:off x="1295400" y="3222081"/>
            <a:ext cx="4155071" cy="1621971"/>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Picture 2" descr="C:\Survey\Control\Photographs\Monuments\FLAGSTAFF NCMN.JPG"/>
          <p:cNvPicPr>
            <a:picLocks noChangeAspect="1" noChangeArrowheads="1"/>
          </p:cNvPicPr>
          <p:nvPr/>
        </p:nvPicPr>
        <p:blipFill>
          <a:blip r:embed="rId4"/>
          <a:srcRect l="11174" t="528" r="15081" b="1928"/>
          <a:stretch>
            <a:fillRect/>
          </a:stretch>
        </p:blipFill>
        <p:spPr bwMode="auto">
          <a:xfrm>
            <a:off x="6121953" y="1066800"/>
            <a:ext cx="1319694" cy="1309209"/>
          </a:xfrm>
          <a:prstGeom prst="rect">
            <a:avLst/>
          </a:prstGeom>
          <a:noFill/>
          <a:ln>
            <a:solidFill>
              <a:schemeClr val="tx1"/>
            </a:solidFill>
          </a:ln>
          <a:effectLst>
            <a:outerShdw blurRad="50800" dist="38100" dir="2700000" algn="tl" rotWithShape="0">
              <a:prstClr val="black">
                <a:alpha val="40000"/>
              </a:prstClr>
            </a:outerShdw>
          </a:effectLst>
        </p:spPr>
      </p:pic>
      <p:sp>
        <p:nvSpPr>
          <p:cNvPr id="8" name="TextBox 7"/>
          <p:cNvSpPr txBox="1"/>
          <p:nvPr/>
        </p:nvSpPr>
        <p:spPr>
          <a:xfrm>
            <a:off x="5000861" y="2570002"/>
            <a:ext cx="3794821" cy="369332"/>
          </a:xfrm>
          <a:prstGeom prst="rect">
            <a:avLst/>
          </a:prstGeom>
          <a:noFill/>
        </p:spPr>
        <p:txBody>
          <a:bodyPr wrap="none" rtlCol="0">
            <a:spAutoFit/>
          </a:bodyPr>
          <a:lstStyle/>
          <a:p>
            <a:r>
              <a:rPr lang="en-US" dirty="0" smtClean="0"/>
              <a:t>Slightly different (</a:t>
            </a:r>
            <a:r>
              <a:rPr lang="en-US" dirty="0" smtClean="0">
                <a:latin typeface="Symbol" pitchFamily="18" charset="2"/>
              </a:rPr>
              <a:t>f</a:t>
            </a:r>
            <a:r>
              <a:rPr lang="en-US" dirty="0" smtClean="0"/>
              <a:t>, </a:t>
            </a:r>
            <a:r>
              <a:rPr lang="en-US" dirty="0" smtClean="0">
                <a:latin typeface="Symbol" pitchFamily="18" charset="2"/>
              </a:rPr>
              <a:t>l</a:t>
            </a:r>
            <a:r>
              <a:rPr lang="en-US" dirty="0" smtClean="0"/>
              <a:t>) for benchmarks</a:t>
            </a:r>
            <a:endParaRPr lang="en-US" dirty="0"/>
          </a:p>
        </p:txBody>
      </p:sp>
      <p:sp>
        <p:nvSpPr>
          <p:cNvPr id="9" name="TextBox 8"/>
          <p:cNvSpPr txBox="1"/>
          <p:nvPr/>
        </p:nvSpPr>
        <p:spPr>
          <a:xfrm>
            <a:off x="4963405" y="4953000"/>
            <a:ext cx="3919150" cy="1077218"/>
          </a:xfrm>
          <a:prstGeom prst="rect">
            <a:avLst/>
          </a:prstGeom>
          <a:noFill/>
        </p:spPr>
        <p:txBody>
          <a:bodyPr wrap="none" rtlCol="0">
            <a:spAutoFit/>
          </a:bodyPr>
          <a:lstStyle/>
          <a:p>
            <a:r>
              <a:rPr lang="en-US" sz="1600" dirty="0" smtClean="0">
                <a:solidFill>
                  <a:srgbClr val="FF0000"/>
                </a:solidFill>
              </a:rPr>
              <a:t>C</a:t>
            </a:r>
            <a:r>
              <a:rPr lang="en-US" sz="1600" dirty="0" smtClean="0"/>
              <a:t>ontinuously</a:t>
            </a:r>
            <a:r>
              <a:rPr lang="en-US" sz="1600" dirty="0" smtClean="0">
                <a:solidFill>
                  <a:srgbClr val="FF0000"/>
                </a:solidFill>
              </a:rPr>
              <a:t> O</a:t>
            </a:r>
            <a:r>
              <a:rPr lang="en-US" sz="1600" dirty="0" smtClean="0"/>
              <a:t>perating</a:t>
            </a:r>
            <a:r>
              <a:rPr lang="en-US" sz="1600" dirty="0" smtClean="0">
                <a:solidFill>
                  <a:srgbClr val="FF0000"/>
                </a:solidFill>
              </a:rPr>
              <a:t> R</a:t>
            </a:r>
            <a:r>
              <a:rPr lang="en-US" sz="1600" dirty="0" smtClean="0"/>
              <a:t>eference</a:t>
            </a:r>
            <a:r>
              <a:rPr lang="en-US" sz="1600" dirty="0" smtClean="0">
                <a:solidFill>
                  <a:srgbClr val="FF0000"/>
                </a:solidFill>
              </a:rPr>
              <a:t> S</a:t>
            </a:r>
            <a:r>
              <a:rPr lang="en-US" sz="1600" dirty="0" smtClean="0"/>
              <a:t>ystem</a:t>
            </a:r>
          </a:p>
          <a:p>
            <a:r>
              <a:rPr lang="en-US" sz="1600" dirty="0" smtClean="0">
                <a:solidFill>
                  <a:srgbClr val="FF0000"/>
                </a:solidFill>
              </a:rPr>
              <a:t>C</a:t>
            </a:r>
            <a:r>
              <a:rPr lang="en-US" sz="1600" dirty="0" smtClean="0"/>
              <a:t>anadian </a:t>
            </a:r>
            <a:r>
              <a:rPr lang="en-US" sz="1600" dirty="0" smtClean="0">
                <a:solidFill>
                  <a:srgbClr val="FF0000"/>
                </a:solidFill>
              </a:rPr>
              <a:t>S</a:t>
            </a:r>
            <a:r>
              <a:rPr lang="en-US" sz="1600" dirty="0" smtClean="0"/>
              <a:t>patial </a:t>
            </a:r>
            <a:r>
              <a:rPr lang="en-US" sz="1600" dirty="0" smtClean="0">
                <a:solidFill>
                  <a:srgbClr val="FF0000"/>
                </a:solidFill>
              </a:rPr>
              <a:t>R</a:t>
            </a:r>
            <a:r>
              <a:rPr lang="en-US" sz="1600" dirty="0" smtClean="0"/>
              <a:t>eference </a:t>
            </a:r>
            <a:r>
              <a:rPr lang="en-US" sz="1600" dirty="0" smtClean="0">
                <a:solidFill>
                  <a:srgbClr val="FF0000"/>
                </a:solidFill>
              </a:rPr>
              <a:t>S</a:t>
            </a:r>
            <a:r>
              <a:rPr lang="en-US" sz="1600" dirty="0" smtClean="0"/>
              <a:t>ystem</a:t>
            </a:r>
          </a:p>
          <a:p>
            <a:r>
              <a:rPr lang="en-US" sz="1600" dirty="0" smtClean="0">
                <a:solidFill>
                  <a:srgbClr val="FF0000"/>
                </a:solidFill>
              </a:rPr>
              <a:t>N</a:t>
            </a:r>
            <a:r>
              <a:rPr lang="en-US" sz="1600" dirty="0" smtClean="0"/>
              <a:t>ational </a:t>
            </a:r>
            <a:r>
              <a:rPr lang="en-US" sz="1600" dirty="0" smtClean="0">
                <a:solidFill>
                  <a:srgbClr val="FF0000"/>
                </a:solidFill>
              </a:rPr>
              <a:t>S</a:t>
            </a:r>
            <a:r>
              <a:rPr lang="en-US" sz="1600" dirty="0" smtClean="0"/>
              <a:t>patial </a:t>
            </a:r>
            <a:r>
              <a:rPr lang="en-US" sz="1600" dirty="0" smtClean="0">
                <a:solidFill>
                  <a:srgbClr val="FF0000"/>
                </a:solidFill>
              </a:rPr>
              <a:t>R</a:t>
            </a:r>
            <a:r>
              <a:rPr lang="en-US" sz="1600" dirty="0" smtClean="0"/>
              <a:t>eference </a:t>
            </a:r>
            <a:r>
              <a:rPr lang="en-US" sz="1600" dirty="0" smtClean="0">
                <a:solidFill>
                  <a:srgbClr val="FF0000"/>
                </a:solidFill>
              </a:rPr>
              <a:t>S</a:t>
            </a:r>
            <a:r>
              <a:rPr lang="en-US" sz="1600" dirty="0" smtClean="0"/>
              <a:t>ystem</a:t>
            </a:r>
          </a:p>
          <a:p>
            <a:r>
              <a:rPr lang="en-US" sz="1600" dirty="0" smtClean="0">
                <a:solidFill>
                  <a:srgbClr val="FF0000"/>
                </a:solidFill>
              </a:rPr>
              <a:t>H</a:t>
            </a:r>
            <a:r>
              <a:rPr lang="en-US" sz="1600" dirty="0" smtClean="0"/>
              <a:t>igh </a:t>
            </a:r>
            <a:r>
              <a:rPr lang="en-US" sz="1600" dirty="0" smtClean="0">
                <a:solidFill>
                  <a:srgbClr val="FF0000"/>
                </a:solidFill>
              </a:rPr>
              <a:t>A</a:t>
            </a:r>
            <a:r>
              <a:rPr lang="en-US" sz="1600" dirty="0" smtClean="0"/>
              <a:t>ccuracy </a:t>
            </a:r>
            <a:r>
              <a:rPr lang="en-US" sz="1600" dirty="0" smtClean="0">
                <a:solidFill>
                  <a:srgbClr val="FF0000"/>
                </a:solidFill>
              </a:rPr>
              <a:t>R</a:t>
            </a:r>
            <a:r>
              <a:rPr lang="en-US" sz="1600" dirty="0" smtClean="0"/>
              <a:t>eference </a:t>
            </a:r>
            <a:r>
              <a:rPr lang="en-US" sz="1600" dirty="0" smtClean="0">
                <a:solidFill>
                  <a:srgbClr val="FF0000"/>
                </a:solidFill>
              </a:rPr>
              <a:t>N</a:t>
            </a:r>
            <a:r>
              <a:rPr lang="en-US" sz="1600" dirty="0" smtClean="0"/>
              <a:t>etwork</a:t>
            </a:r>
            <a:endParaRPr lang="en-US" sz="1600" dirty="0"/>
          </a:p>
        </p:txBody>
      </p:sp>
      <p:cxnSp>
        <p:nvCxnSpPr>
          <p:cNvPr id="15" name="Straight Connector 14"/>
          <p:cNvCxnSpPr/>
          <p:nvPr/>
        </p:nvCxnSpPr>
        <p:spPr>
          <a:xfrm flipV="1">
            <a:off x="1295399" y="4844052"/>
            <a:ext cx="4155071" cy="76326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247830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r>
              <a:rPr lang="en-US" smtClean="0"/>
              <a:t>Representations of the Earth</a:t>
            </a:r>
          </a:p>
        </p:txBody>
      </p:sp>
      <p:grpSp>
        <p:nvGrpSpPr>
          <p:cNvPr id="38915" name="Group 16"/>
          <p:cNvGrpSpPr>
            <a:grpSpLocks/>
          </p:cNvGrpSpPr>
          <p:nvPr/>
        </p:nvGrpSpPr>
        <p:grpSpPr bwMode="auto">
          <a:xfrm>
            <a:off x="1447800" y="2286000"/>
            <a:ext cx="7175500" cy="4176713"/>
            <a:chOff x="806" y="1040"/>
            <a:chExt cx="4520" cy="2631"/>
          </a:xfrm>
        </p:grpSpPr>
        <p:sp>
          <p:nvSpPr>
            <p:cNvPr id="38917" name="Freeform 3"/>
            <p:cNvSpPr>
              <a:spLocks/>
            </p:cNvSpPr>
            <p:nvPr/>
          </p:nvSpPr>
          <p:spPr bwMode="auto">
            <a:xfrm>
              <a:off x="1046" y="1152"/>
              <a:ext cx="2948" cy="2423"/>
            </a:xfrm>
            <a:custGeom>
              <a:avLst/>
              <a:gdLst>
                <a:gd name="T0" fmla="*/ 1430 w 2064"/>
                <a:gd name="T1" fmla="*/ 2281 h 1568"/>
                <a:gd name="T2" fmla="*/ 2032 w 2064"/>
                <a:gd name="T3" fmla="*/ 2553 h 1568"/>
                <a:gd name="T4" fmla="*/ 2829 w 2064"/>
                <a:gd name="T5" fmla="*/ 2553 h 1568"/>
                <a:gd name="T6" fmla="*/ 3429 w 2064"/>
                <a:gd name="T7" fmla="*/ 1734 h 1568"/>
                <a:gd name="T8" fmla="*/ 3628 w 2064"/>
                <a:gd name="T9" fmla="*/ 912 h 1568"/>
                <a:gd name="T10" fmla="*/ 4029 w 2064"/>
                <a:gd name="T11" fmla="*/ 365 h 1568"/>
                <a:gd name="T12" fmla="*/ 4829 w 2064"/>
                <a:gd name="T13" fmla="*/ 93 h 1568"/>
                <a:gd name="T14" fmla="*/ 5829 w 2064"/>
                <a:gd name="T15" fmla="*/ 912 h 1568"/>
                <a:gd name="T16" fmla="*/ 7424 w 2064"/>
                <a:gd name="T17" fmla="*/ 1734 h 1568"/>
                <a:gd name="T18" fmla="*/ 8026 w 2064"/>
                <a:gd name="T19" fmla="*/ 3376 h 1568"/>
                <a:gd name="T20" fmla="*/ 8423 w 2064"/>
                <a:gd name="T21" fmla="*/ 5291 h 1568"/>
                <a:gd name="T22" fmla="*/ 7026 w 2064"/>
                <a:gd name="T23" fmla="*/ 7479 h 1568"/>
                <a:gd name="T24" fmla="*/ 5226 w 2064"/>
                <a:gd name="T25" fmla="*/ 8303 h 1568"/>
                <a:gd name="T26" fmla="*/ 4829 w 2064"/>
                <a:gd name="T27" fmla="*/ 7756 h 1568"/>
                <a:gd name="T28" fmla="*/ 4226 w 2064"/>
                <a:gd name="T29" fmla="*/ 8031 h 1568"/>
                <a:gd name="T30" fmla="*/ 4029 w 2064"/>
                <a:gd name="T31" fmla="*/ 8303 h 1568"/>
                <a:gd name="T32" fmla="*/ 3229 w 2064"/>
                <a:gd name="T33" fmla="*/ 8850 h 1568"/>
                <a:gd name="T34" fmla="*/ 2032 w 2064"/>
                <a:gd name="T35" fmla="*/ 7756 h 1568"/>
                <a:gd name="T36" fmla="*/ 233 w 2064"/>
                <a:gd name="T37" fmla="*/ 6388 h 1568"/>
                <a:gd name="T38" fmla="*/ 633 w 2064"/>
                <a:gd name="T39" fmla="*/ 3376 h 1568"/>
                <a:gd name="T40" fmla="*/ 633 w 2064"/>
                <a:gd name="T41" fmla="*/ 2009 h 1568"/>
                <a:gd name="T42" fmla="*/ 1430 w 2064"/>
                <a:gd name="T43" fmla="*/ 2281 h 15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064"/>
                <a:gd name="T67" fmla="*/ 0 h 1568"/>
                <a:gd name="T68" fmla="*/ 2064 w 2064"/>
                <a:gd name="T69" fmla="*/ 1568 h 15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064" h="1568">
                  <a:moveTo>
                    <a:pt x="344" y="400"/>
                  </a:moveTo>
                  <a:cubicBezTo>
                    <a:pt x="400" y="416"/>
                    <a:pt x="432" y="440"/>
                    <a:pt x="488" y="448"/>
                  </a:cubicBezTo>
                  <a:cubicBezTo>
                    <a:pt x="544" y="456"/>
                    <a:pt x="624" y="472"/>
                    <a:pt x="680" y="448"/>
                  </a:cubicBezTo>
                  <a:cubicBezTo>
                    <a:pt x="736" y="424"/>
                    <a:pt x="792" y="352"/>
                    <a:pt x="824" y="304"/>
                  </a:cubicBezTo>
                  <a:cubicBezTo>
                    <a:pt x="856" y="256"/>
                    <a:pt x="848" y="200"/>
                    <a:pt x="872" y="160"/>
                  </a:cubicBezTo>
                  <a:cubicBezTo>
                    <a:pt x="896" y="120"/>
                    <a:pt x="920" y="88"/>
                    <a:pt x="968" y="64"/>
                  </a:cubicBezTo>
                  <a:cubicBezTo>
                    <a:pt x="1016" y="40"/>
                    <a:pt x="1088" y="0"/>
                    <a:pt x="1160" y="16"/>
                  </a:cubicBezTo>
                  <a:cubicBezTo>
                    <a:pt x="1232" y="32"/>
                    <a:pt x="1296" y="112"/>
                    <a:pt x="1400" y="160"/>
                  </a:cubicBezTo>
                  <a:cubicBezTo>
                    <a:pt x="1504" y="208"/>
                    <a:pt x="1696" y="232"/>
                    <a:pt x="1784" y="304"/>
                  </a:cubicBezTo>
                  <a:cubicBezTo>
                    <a:pt x="1872" y="376"/>
                    <a:pt x="1888" y="488"/>
                    <a:pt x="1928" y="592"/>
                  </a:cubicBezTo>
                  <a:cubicBezTo>
                    <a:pt x="1968" y="696"/>
                    <a:pt x="2064" y="808"/>
                    <a:pt x="2024" y="928"/>
                  </a:cubicBezTo>
                  <a:cubicBezTo>
                    <a:pt x="1984" y="1048"/>
                    <a:pt x="1816" y="1224"/>
                    <a:pt x="1688" y="1312"/>
                  </a:cubicBezTo>
                  <a:cubicBezTo>
                    <a:pt x="1560" y="1400"/>
                    <a:pt x="1344" y="1448"/>
                    <a:pt x="1256" y="1456"/>
                  </a:cubicBezTo>
                  <a:cubicBezTo>
                    <a:pt x="1168" y="1464"/>
                    <a:pt x="1200" y="1368"/>
                    <a:pt x="1160" y="1360"/>
                  </a:cubicBezTo>
                  <a:cubicBezTo>
                    <a:pt x="1120" y="1352"/>
                    <a:pt x="1048" y="1392"/>
                    <a:pt x="1016" y="1408"/>
                  </a:cubicBezTo>
                  <a:cubicBezTo>
                    <a:pt x="984" y="1424"/>
                    <a:pt x="1008" y="1432"/>
                    <a:pt x="968" y="1456"/>
                  </a:cubicBezTo>
                  <a:cubicBezTo>
                    <a:pt x="928" y="1480"/>
                    <a:pt x="856" y="1568"/>
                    <a:pt x="776" y="1552"/>
                  </a:cubicBezTo>
                  <a:cubicBezTo>
                    <a:pt x="696" y="1536"/>
                    <a:pt x="608" y="1432"/>
                    <a:pt x="488" y="1360"/>
                  </a:cubicBezTo>
                  <a:cubicBezTo>
                    <a:pt x="368" y="1288"/>
                    <a:pt x="112" y="1248"/>
                    <a:pt x="56" y="1120"/>
                  </a:cubicBezTo>
                  <a:cubicBezTo>
                    <a:pt x="0" y="992"/>
                    <a:pt x="136" y="720"/>
                    <a:pt x="152" y="592"/>
                  </a:cubicBezTo>
                  <a:cubicBezTo>
                    <a:pt x="168" y="464"/>
                    <a:pt x="120" y="384"/>
                    <a:pt x="152" y="352"/>
                  </a:cubicBezTo>
                  <a:cubicBezTo>
                    <a:pt x="184" y="320"/>
                    <a:pt x="288" y="384"/>
                    <a:pt x="344" y="400"/>
                  </a:cubicBezTo>
                  <a:close/>
                </a:path>
              </a:pathLst>
            </a:custGeom>
            <a:noFill/>
            <a:ln w="9525">
              <a:solidFill>
                <a:srgbClr val="996633"/>
              </a:solidFill>
              <a:round/>
              <a:headEnd/>
              <a:tailEnd/>
            </a:ln>
          </p:spPr>
          <p:txBody>
            <a:bodyPr wrap="none" lIns="2724556" tIns="1362287" rIns="2724556" bIns="1362287">
              <a:spAutoFit/>
            </a:bodyPr>
            <a:lstStyle/>
            <a:p>
              <a:endParaRPr lang="en-US"/>
            </a:p>
          </p:txBody>
        </p:sp>
        <p:sp>
          <p:nvSpPr>
            <p:cNvPr id="38918" name="Oval 4"/>
            <p:cNvSpPr>
              <a:spLocks noChangeArrowheads="1"/>
            </p:cNvSpPr>
            <p:nvPr/>
          </p:nvSpPr>
          <p:spPr bwMode="auto">
            <a:xfrm>
              <a:off x="1263" y="1463"/>
              <a:ext cx="2537" cy="1944"/>
            </a:xfrm>
            <a:prstGeom prst="ellipse">
              <a:avLst/>
            </a:prstGeom>
            <a:noFill/>
            <a:ln w="28575">
              <a:solidFill>
                <a:schemeClr val="accent1"/>
              </a:solidFill>
              <a:prstDash val="dash"/>
              <a:round/>
              <a:headEnd/>
              <a:tailEnd/>
            </a:ln>
          </p:spPr>
          <p:txBody>
            <a:bodyPr wrap="none" lIns="2724556" tIns="1362287" rIns="2724556" bIns="1362287">
              <a:spAutoFit/>
            </a:bodyPr>
            <a:lstStyle/>
            <a:p>
              <a:endParaRPr lang="en-US"/>
            </a:p>
          </p:txBody>
        </p:sp>
        <p:sp>
          <p:nvSpPr>
            <p:cNvPr id="38919" name="Line 5"/>
            <p:cNvSpPr>
              <a:spLocks noChangeShapeType="1"/>
            </p:cNvSpPr>
            <p:nvPr/>
          </p:nvSpPr>
          <p:spPr bwMode="auto">
            <a:xfrm>
              <a:off x="1252" y="1295"/>
              <a:ext cx="411" cy="432"/>
            </a:xfrm>
            <a:prstGeom prst="line">
              <a:avLst/>
            </a:prstGeom>
            <a:noFill/>
            <a:ln w="19050">
              <a:solidFill>
                <a:schemeClr val="accent2"/>
              </a:solidFill>
              <a:round/>
              <a:headEnd/>
              <a:tailEnd type="triangle" w="sm" len="lg"/>
            </a:ln>
          </p:spPr>
          <p:txBody>
            <a:bodyPr wrap="none" lIns="2724556" tIns="1362287" rIns="2724556" bIns="1362287">
              <a:spAutoFit/>
            </a:bodyPr>
            <a:lstStyle/>
            <a:p>
              <a:endParaRPr lang="en-US"/>
            </a:p>
          </p:txBody>
        </p:sp>
        <p:sp>
          <p:nvSpPr>
            <p:cNvPr id="38920" name="Line 6"/>
            <p:cNvSpPr>
              <a:spLocks noChangeShapeType="1"/>
            </p:cNvSpPr>
            <p:nvPr/>
          </p:nvSpPr>
          <p:spPr bwMode="auto">
            <a:xfrm flipH="1">
              <a:off x="3377" y="1223"/>
              <a:ext cx="343" cy="504"/>
            </a:xfrm>
            <a:prstGeom prst="line">
              <a:avLst/>
            </a:prstGeom>
            <a:noFill/>
            <a:ln w="19050">
              <a:solidFill>
                <a:schemeClr val="accent1"/>
              </a:solidFill>
              <a:round/>
              <a:headEnd/>
              <a:tailEnd type="triangle" w="sm" len="lg"/>
            </a:ln>
          </p:spPr>
          <p:txBody>
            <a:bodyPr wrap="none" lIns="2724556" tIns="1362287" rIns="2724556" bIns="1362287">
              <a:spAutoFit/>
            </a:bodyPr>
            <a:lstStyle/>
            <a:p>
              <a:endParaRPr lang="en-US"/>
            </a:p>
          </p:txBody>
        </p:sp>
        <p:sp>
          <p:nvSpPr>
            <p:cNvPr id="38921" name="Line 7"/>
            <p:cNvSpPr>
              <a:spLocks noChangeShapeType="1"/>
            </p:cNvSpPr>
            <p:nvPr/>
          </p:nvSpPr>
          <p:spPr bwMode="auto">
            <a:xfrm flipH="1">
              <a:off x="3771" y="2664"/>
              <a:ext cx="343" cy="216"/>
            </a:xfrm>
            <a:prstGeom prst="line">
              <a:avLst/>
            </a:prstGeom>
            <a:noFill/>
            <a:ln w="12700">
              <a:solidFill>
                <a:srgbClr val="996633"/>
              </a:solidFill>
              <a:round/>
              <a:headEnd/>
              <a:tailEnd type="triangle" w="sm" len="lg"/>
            </a:ln>
          </p:spPr>
          <p:txBody>
            <a:bodyPr wrap="none" lIns="2724556" tIns="1362287" rIns="2724556" bIns="1362287">
              <a:spAutoFit/>
            </a:bodyPr>
            <a:lstStyle/>
            <a:p>
              <a:endParaRPr lang="en-US"/>
            </a:p>
          </p:txBody>
        </p:sp>
        <p:sp>
          <p:nvSpPr>
            <p:cNvPr id="38922" name="Freeform 8"/>
            <p:cNvSpPr>
              <a:spLocks/>
            </p:cNvSpPr>
            <p:nvPr/>
          </p:nvSpPr>
          <p:spPr bwMode="auto">
            <a:xfrm>
              <a:off x="1246" y="1440"/>
              <a:ext cx="2628" cy="1980"/>
            </a:xfrm>
            <a:custGeom>
              <a:avLst/>
              <a:gdLst>
                <a:gd name="T0" fmla="*/ 2964 w 1840"/>
                <a:gd name="T1" fmla="*/ 243 h 1320"/>
                <a:gd name="T2" fmla="*/ 3362 w 1840"/>
                <a:gd name="T3" fmla="*/ 0 h 1320"/>
                <a:gd name="T4" fmla="*/ 4162 w 1840"/>
                <a:gd name="T5" fmla="*/ 243 h 1320"/>
                <a:gd name="T6" fmla="*/ 4762 w 1840"/>
                <a:gd name="T7" fmla="*/ 243 h 1320"/>
                <a:gd name="T8" fmla="*/ 5559 w 1840"/>
                <a:gd name="T9" fmla="*/ 486 h 1320"/>
                <a:gd name="T10" fmla="*/ 5760 w 1840"/>
                <a:gd name="T11" fmla="*/ 729 h 1320"/>
                <a:gd name="T12" fmla="*/ 6559 w 1840"/>
                <a:gd name="T13" fmla="*/ 972 h 1320"/>
                <a:gd name="T14" fmla="*/ 6756 w 1840"/>
                <a:gd name="T15" fmla="*/ 1458 h 1320"/>
                <a:gd name="T16" fmla="*/ 6958 w 1840"/>
                <a:gd name="T17" fmla="*/ 1701 h 1320"/>
                <a:gd name="T18" fmla="*/ 7558 w 1840"/>
                <a:gd name="T19" fmla="*/ 2673 h 1320"/>
                <a:gd name="T20" fmla="*/ 7558 w 1840"/>
                <a:gd name="T21" fmla="*/ 3645 h 1320"/>
                <a:gd name="T22" fmla="*/ 6958 w 1840"/>
                <a:gd name="T23" fmla="*/ 5103 h 1320"/>
                <a:gd name="T24" fmla="*/ 6356 w 1840"/>
                <a:gd name="T25" fmla="*/ 6075 h 1320"/>
                <a:gd name="T26" fmla="*/ 4559 w 1840"/>
                <a:gd name="T27" fmla="*/ 6561 h 1320"/>
                <a:gd name="T28" fmla="*/ 3362 w 1840"/>
                <a:gd name="T29" fmla="*/ 6561 h 1320"/>
                <a:gd name="T30" fmla="*/ 2362 w 1840"/>
                <a:gd name="T31" fmla="*/ 6561 h 1320"/>
                <a:gd name="T32" fmla="*/ 1165 w 1840"/>
                <a:gd name="T33" fmla="*/ 5832 h 1320"/>
                <a:gd name="T34" fmla="*/ 166 w 1840"/>
                <a:gd name="T35" fmla="*/ 4860 h 1320"/>
                <a:gd name="T36" fmla="*/ 166 w 1840"/>
                <a:gd name="T37" fmla="*/ 3402 h 1320"/>
                <a:gd name="T38" fmla="*/ 367 w 1840"/>
                <a:gd name="T39" fmla="*/ 1701 h 1320"/>
                <a:gd name="T40" fmla="*/ 966 w 1840"/>
                <a:gd name="T41" fmla="*/ 1215 h 13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840"/>
                <a:gd name="T64" fmla="*/ 0 h 1320"/>
                <a:gd name="T65" fmla="*/ 1840 w 1840"/>
                <a:gd name="T66" fmla="*/ 1320 h 13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840" h="1320">
                  <a:moveTo>
                    <a:pt x="712" y="48"/>
                  </a:moveTo>
                  <a:cubicBezTo>
                    <a:pt x="736" y="24"/>
                    <a:pt x="760" y="0"/>
                    <a:pt x="808" y="0"/>
                  </a:cubicBezTo>
                  <a:cubicBezTo>
                    <a:pt x="856" y="0"/>
                    <a:pt x="944" y="40"/>
                    <a:pt x="1000" y="48"/>
                  </a:cubicBezTo>
                  <a:cubicBezTo>
                    <a:pt x="1056" y="56"/>
                    <a:pt x="1088" y="40"/>
                    <a:pt x="1144" y="48"/>
                  </a:cubicBezTo>
                  <a:cubicBezTo>
                    <a:pt x="1200" y="56"/>
                    <a:pt x="1296" y="80"/>
                    <a:pt x="1336" y="96"/>
                  </a:cubicBezTo>
                  <a:cubicBezTo>
                    <a:pt x="1376" y="112"/>
                    <a:pt x="1344" y="128"/>
                    <a:pt x="1384" y="144"/>
                  </a:cubicBezTo>
                  <a:cubicBezTo>
                    <a:pt x="1424" y="160"/>
                    <a:pt x="1536" y="168"/>
                    <a:pt x="1576" y="192"/>
                  </a:cubicBezTo>
                  <a:cubicBezTo>
                    <a:pt x="1616" y="216"/>
                    <a:pt x="1608" y="264"/>
                    <a:pt x="1624" y="288"/>
                  </a:cubicBezTo>
                  <a:cubicBezTo>
                    <a:pt x="1640" y="312"/>
                    <a:pt x="1640" y="296"/>
                    <a:pt x="1672" y="336"/>
                  </a:cubicBezTo>
                  <a:cubicBezTo>
                    <a:pt x="1704" y="376"/>
                    <a:pt x="1792" y="464"/>
                    <a:pt x="1816" y="528"/>
                  </a:cubicBezTo>
                  <a:cubicBezTo>
                    <a:pt x="1840" y="592"/>
                    <a:pt x="1840" y="640"/>
                    <a:pt x="1816" y="720"/>
                  </a:cubicBezTo>
                  <a:cubicBezTo>
                    <a:pt x="1792" y="800"/>
                    <a:pt x="1720" y="928"/>
                    <a:pt x="1672" y="1008"/>
                  </a:cubicBezTo>
                  <a:cubicBezTo>
                    <a:pt x="1624" y="1088"/>
                    <a:pt x="1624" y="1152"/>
                    <a:pt x="1528" y="1200"/>
                  </a:cubicBezTo>
                  <a:cubicBezTo>
                    <a:pt x="1432" y="1248"/>
                    <a:pt x="1216" y="1280"/>
                    <a:pt x="1096" y="1296"/>
                  </a:cubicBezTo>
                  <a:cubicBezTo>
                    <a:pt x="976" y="1312"/>
                    <a:pt x="896" y="1296"/>
                    <a:pt x="808" y="1296"/>
                  </a:cubicBezTo>
                  <a:cubicBezTo>
                    <a:pt x="720" y="1296"/>
                    <a:pt x="656" y="1320"/>
                    <a:pt x="568" y="1296"/>
                  </a:cubicBezTo>
                  <a:cubicBezTo>
                    <a:pt x="480" y="1272"/>
                    <a:pt x="368" y="1208"/>
                    <a:pt x="280" y="1152"/>
                  </a:cubicBezTo>
                  <a:cubicBezTo>
                    <a:pt x="192" y="1096"/>
                    <a:pt x="80" y="1040"/>
                    <a:pt x="40" y="960"/>
                  </a:cubicBezTo>
                  <a:cubicBezTo>
                    <a:pt x="0" y="880"/>
                    <a:pt x="32" y="776"/>
                    <a:pt x="40" y="672"/>
                  </a:cubicBezTo>
                  <a:cubicBezTo>
                    <a:pt x="48" y="568"/>
                    <a:pt x="56" y="408"/>
                    <a:pt x="88" y="336"/>
                  </a:cubicBezTo>
                  <a:cubicBezTo>
                    <a:pt x="120" y="264"/>
                    <a:pt x="176" y="252"/>
                    <a:pt x="232" y="240"/>
                  </a:cubicBezTo>
                </a:path>
              </a:pathLst>
            </a:custGeom>
            <a:noFill/>
            <a:ln w="19050">
              <a:solidFill>
                <a:srgbClr val="FF0066"/>
              </a:solidFill>
              <a:round/>
              <a:headEnd/>
              <a:tailEnd/>
            </a:ln>
          </p:spPr>
          <p:txBody>
            <a:bodyPr wrap="none" lIns="2724556" tIns="1362287" rIns="2724556" bIns="1362287">
              <a:spAutoFit/>
            </a:bodyPr>
            <a:lstStyle/>
            <a:p>
              <a:endParaRPr lang="en-US"/>
            </a:p>
          </p:txBody>
        </p:sp>
        <p:sp>
          <p:nvSpPr>
            <p:cNvPr id="38923" name="Arc 9"/>
            <p:cNvSpPr>
              <a:spLocks/>
            </p:cNvSpPr>
            <p:nvPr/>
          </p:nvSpPr>
          <p:spPr bwMode="auto">
            <a:xfrm>
              <a:off x="1609" y="1496"/>
              <a:ext cx="917" cy="951"/>
            </a:xfrm>
            <a:custGeom>
              <a:avLst/>
              <a:gdLst>
                <a:gd name="T0" fmla="*/ 0 w 15780"/>
                <a:gd name="T1" fmla="*/ 0 h 21139"/>
                <a:gd name="T2" fmla="*/ 0 w 15780"/>
                <a:gd name="T3" fmla="*/ 0 h 21139"/>
                <a:gd name="T4" fmla="*/ 0 w 15780"/>
                <a:gd name="T5" fmla="*/ 0 h 21139"/>
                <a:gd name="T6" fmla="*/ 0 60000 65536"/>
                <a:gd name="T7" fmla="*/ 0 60000 65536"/>
                <a:gd name="T8" fmla="*/ 0 60000 65536"/>
                <a:gd name="T9" fmla="*/ 0 w 15780"/>
                <a:gd name="T10" fmla="*/ 0 h 21139"/>
                <a:gd name="T11" fmla="*/ 15780 w 15780"/>
                <a:gd name="T12" fmla="*/ 21139 h 21139"/>
              </a:gdLst>
              <a:ahLst/>
              <a:cxnLst>
                <a:cxn ang="T6">
                  <a:pos x="T0" y="T1"/>
                </a:cxn>
                <a:cxn ang="T7">
                  <a:pos x="T2" y="T3"/>
                </a:cxn>
                <a:cxn ang="T8">
                  <a:pos x="T4" y="T5"/>
                </a:cxn>
              </a:cxnLst>
              <a:rect l="T9" t="T10" r="T11" b="T12"/>
              <a:pathLst>
                <a:path w="15780" h="21139" fill="none" extrusionOk="0">
                  <a:moveTo>
                    <a:pt x="0" y="6389"/>
                  </a:moveTo>
                  <a:cubicBezTo>
                    <a:pt x="3033" y="3143"/>
                    <a:pt x="6994" y="912"/>
                    <a:pt x="11341" y="-1"/>
                  </a:cubicBezTo>
                </a:path>
                <a:path w="15780" h="21139" stroke="0" extrusionOk="0">
                  <a:moveTo>
                    <a:pt x="0" y="6389"/>
                  </a:moveTo>
                  <a:cubicBezTo>
                    <a:pt x="3033" y="3143"/>
                    <a:pt x="6994" y="912"/>
                    <a:pt x="11341" y="-1"/>
                  </a:cubicBezTo>
                  <a:lnTo>
                    <a:pt x="15780" y="21139"/>
                  </a:lnTo>
                  <a:close/>
                </a:path>
              </a:pathLst>
            </a:custGeom>
            <a:noFill/>
            <a:ln w="38100">
              <a:solidFill>
                <a:schemeClr val="accent2"/>
              </a:solidFill>
              <a:round/>
              <a:headEnd/>
              <a:tailEnd/>
            </a:ln>
          </p:spPr>
          <p:txBody>
            <a:bodyPr wrap="none" lIns="2724556" tIns="1362287" rIns="2724556" bIns="1362287">
              <a:spAutoFit/>
            </a:bodyPr>
            <a:lstStyle/>
            <a:p>
              <a:endParaRPr lang="en-US"/>
            </a:p>
          </p:txBody>
        </p:sp>
        <p:sp>
          <p:nvSpPr>
            <p:cNvPr id="38924" name="Arc 10"/>
            <p:cNvSpPr>
              <a:spLocks/>
            </p:cNvSpPr>
            <p:nvPr/>
          </p:nvSpPr>
          <p:spPr bwMode="auto">
            <a:xfrm>
              <a:off x="2443" y="2432"/>
              <a:ext cx="324" cy="972"/>
            </a:xfrm>
            <a:custGeom>
              <a:avLst/>
              <a:gdLst>
                <a:gd name="T0" fmla="*/ 0 w 5567"/>
                <a:gd name="T1" fmla="*/ 0 h 21600"/>
                <a:gd name="T2" fmla="*/ 0 w 5567"/>
                <a:gd name="T3" fmla="*/ 0 h 21600"/>
                <a:gd name="T4" fmla="*/ 0 w 5567"/>
                <a:gd name="T5" fmla="*/ 0 h 21600"/>
                <a:gd name="T6" fmla="*/ 0 60000 65536"/>
                <a:gd name="T7" fmla="*/ 0 60000 65536"/>
                <a:gd name="T8" fmla="*/ 0 60000 65536"/>
                <a:gd name="T9" fmla="*/ 0 w 5567"/>
                <a:gd name="T10" fmla="*/ 0 h 21600"/>
                <a:gd name="T11" fmla="*/ 5567 w 5567"/>
                <a:gd name="T12" fmla="*/ 21600 h 21600"/>
              </a:gdLst>
              <a:ahLst/>
              <a:cxnLst>
                <a:cxn ang="T6">
                  <a:pos x="T0" y="T1"/>
                </a:cxn>
                <a:cxn ang="T7">
                  <a:pos x="T2" y="T3"/>
                </a:cxn>
                <a:cxn ang="T8">
                  <a:pos x="T4" y="T5"/>
                </a:cxn>
              </a:cxnLst>
              <a:rect l="T9" t="T10" r="T11" b="T12"/>
              <a:pathLst>
                <a:path w="5567" h="21600" fill="none" extrusionOk="0">
                  <a:moveTo>
                    <a:pt x="5567" y="21175"/>
                  </a:moveTo>
                  <a:cubicBezTo>
                    <a:pt x="4163" y="21457"/>
                    <a:pt x="2735" y="21599"/>
                    <a:pt x="1304" y="21600"/>
                  </a:cubicBezTo>
                  <a:cubicBezTo>
                    <a:pt x="869" y="21600"/>
                    <a:pt x="434" y="21586"/>
                    <a:pt x="0" y="21560"/>
                  </a:cubicBezTo>
                </a:path>
                <a:path w="5567" h="21600" stroke="0" extrusionOk="0">
                  <a:moveTo>
                    <a:pt x="5567" y="21175"/>
                  </a:moveTo>
                  <a:cubicBezTo>
                    <a:pt x="4163" y="21457"/>
                    <a:pt x="2735" y="21599"/>
                    <a:pt x="1304" y="21600"/>
                  </a:cubicBezTo>
                  <a:cubicBezTo>
                    <a:pt x="869" y="21600"/>
                    <a:pt x="434" y="21586"/>
                    <a:pt x="0" y="21560"/>
                  </a:cubicBezTo>
                  <a:lnTo>
                    <a:pt x="1304" y="0"/>
                  </a:lnTo>
                  <a:close/>
                </a:path>
              </a:pathLst>
            </a:custGeom>
            <a:noFill/>
            <a:ln w="38100">
              <a:solidFill>
                <a:schemeClr val="accent2"/>
              </a:solidFill>
              <a:round/>
              <a:headEnd/>
              <a:tailEnd/>
            </a:ln>
          </p:spPr>
          <p:txBody>
            <a:bodyPr wrap="none" lIns="2724556" tIns="1362287" rIns="2724556" bIns="1362287">
              <a:spAutoFit/>
            </a:bodyPr>
            <a:lstStyle/>
            <a:p>
              <a:endParaRPr lang="en-US"/>
            </a:p>
          </p:txBody>
        </p:sp>
        <p:sp>
          <p:nvSpPr>
            <p:cNvPr id="38925" name="Line 11"/>
            <p:cNvSpPr>
              <a:spLocks noChangeShapeType="1"/>
            </p:cNvSpPr>
            <p:nvPr/>
          </p:nvSpPr>
          <p:spPr bwMode="auto">
            <a:xfrm flipH="1">
              <a:off x="1440" y="3240"/>
              <a:ext cx="274" cy="288"/>
            </a:xfrm>
            <a:prstGeom prst="line">
              <a:avLst/>
            </a:prstGeom>
            <a:noFill/>
            <a:ln w="12700">
              <a:solidFill>
                <a:srgbClr val="FF0066"/>
              </a:solidFill>
              <a:round/>
              <a:headEnd type="triangle" w="med" len="med"/>
              <a:tailEnd type="none" w="sm" len="sm"/>
            </a:ln>
          </p:spPr>
          <p:txBody>
            <a:bodyPr wrap="none" lIns="2724556" tIns="1362287" rIns="2724556" bIns="1362287">
              <a:spAutoFit/>
            </a:bodyPr>
            <a:lstStyle/>
            <a:p>
              <a:endParaRPr lang="en-US"/>
            </a:p>
          </p:txBody>
        </p:sp>
        <p:sp>
          <p:nvSpPr>
            <p:cNvPr id="38926" name="Text Box 12"/>
            <p:cNvSpPr txBox="1">
              <a:spLocks noChangeArrowheads="1"/>
            </p:cNvSpPr>
            <p:nvPr/>
          </p:nvSpPr>
          <p:spPr bwMode="auto">
            <a:xfrm>
              <a:off x="4118" y="2480"/>
              <a:ext cx="1208" cy="279"/>
            </a:xfrm>
            <a:prstGeom prst="rect">
              <a:avLst/>
            </a:prstGeom>
            <a:noFill/>
            <a:ln w="9525">
              <a:noFill/>
              <a:miter lim="800000"/>
              <a:headEnd/>
              <a:tailEnd/>
            </a:ln>
          </p:spPr>
          <p:txBody>
            <a:bodyPr wrap="none">
              <a:spAutoFit/>
            </a:bodyPr>
            <a:lstStyle/>
            <a:p>
              <a:r>
                <a:rPr lang="en-US" sz="2300" b="0">
                  <a:solidFill>
                    <a:srgbClr val="996633"/>
                  </a:solidFill>
                  <a:latin typeface="Arial" charset="0"/>
                </a:rPr>
                <a:t>Earth surface</a:t>
              </a:r>
            </a:p>
          </p:txBody>
        </p:sp>
        <p:sp>
          <p:nvSpPr>
            <p:cNvPr id="38927" name="Text Box 13"/>
            <p:cNvSpPr txBox="1">
              <a:spLocks noChangeArrowheads="1"/>
            </p:cNvSpPr>
            <p:nvPr/>
          </p:nvSpPr>
          <p:spPr bwMode="auto">
            <a:xfrm>
              <a:off x="3734" y="1088"/>
              <a:ext cx="801" cy="279"/>
            </a:xfrm>
            <a:prstGeom prst="rect">
              <a:avLst/>
            </a:prstGeom>
            <a:noFill/>
            <a:ln w="9525">
              <a:noFill/>
              <a:miter lim="800000"/>
              <a:headEnd/>
              <a:tailEnd/>
            </a:ln>
          </p:spPr>
          <p:txBody>
            <a:bodyPr wrap="none">
              <a:spAutoFit/>
            </a:bodyPr>
            <a:lstStyle/>
            <a:p>
              <a:r>
                <a:rPr lang="en-US" sz="2300" b="0">
                  <a:solidFill>
                    <a:schemeClr val="accent1"/>
                  </a:solidFill>
                  <a:latin typeface="Arial" charset="0"/>
                </a:rPr>
                <a:t>Ellipsoid</a:t>
              </a:r>
            </a:p>
          </p:txBody>
        </p:sp>
        <p:sp>
          <p:nvSpPr>
            <p:cNvPr id="38928" name="Text Box 14"/>
            <p:cNvSpPr txBox="1">
              <a:spLocks noChangeArrowheads="1"/>
            </p:cNvSpPr>
            <p:nvPr/>
          </p:nvSpPr>
          <p:spPr bwMode="auto">
            <a:xfrm>
              <a:off x="806" y="1040"/>
              <a:ext cx="1096" cy="279"/>
            </a:xfrm>
            <a:prstGeom prst="rect">
              <a:avLst/>
            </a:prstGeom>
            <a:noFill/>
            <a:ln w="9525">
              <a:noFill/>
              <a:miter lim="800000"/>
              <a:headEnd/>
              <a:tailEnd/>
            </a:ln>
          </p:spPr>
          <p:txBody>
            <a:bodyPr wrap="none">
              <a:spAutoFit/>
            </a:bodyPr>
            <a:lstStyle/>
            <a:p>
              <a:r>
                <a:rPr lang="en-US" sz="2300" b="0">
                  <a:solidFill>
                    <a:schemeClr val="accent2"/>
                  </a:solidFill>
                  <a:latin typeface="Arial" charset="0"/>
                </a:rPr>
                <a:t>Sea surface</a:t>
              </a:r>
            </a:p>
          </p:txBody>
        </p:sp>
        <p:sp>
          <p:nvSpPr>
            <p:cNvPr id="38929" name="Text Box 15"/>
            <p:cNvSpPr txBox="1">
              <a:spLocks noChangeArrowheads="1"/>
            </p:cNvSpPr>
            <p:nvPr/>
          </p:nvSpPr>
          <p:spPr bwMode="auto">
            <a:xfrm>
              <a:off x="902" y="3392"/>
              <a:ext cx="606" cy="279"/>
            </a:xfrm>
            <a:prstGeom prst="rect">
              <a:avLst/>
            </a:prstGeom>
            <a:noFill/>
            <a:ln w="9525">
              <a:noFill/>
              <a:miter lim="800000"/>
              <a:headEnd/>
              <a:tailEnd/>
            </a:ln>
          </p:spPr>
          <p:txBody>
            <a:bodyPr wrap="none">
              <a:spAutoFit/>
            </a:bodyPr>
            <a:lstStyle/>
            <a:p>
              <a:r>
                <a:rPr lang="en-US" sz="2300" b="0">
                  <a:solidFill>
                    <a:srgbClr val="FF0066"/>
                  </a:solidFill>
                  <a:latin typeface="Arial" charset="0"/>
                </a:rPr>
                <a:t>Geoid</a:t>
              </a:r>
            </a:p>
          </p:txBody>
        </p:sp>
      </p:grpSp>
      <p:sp>
        <p:nvSpPr>
          <p:cNvPr id="38916" name="Rectangle 17"/>
          <p:cNvSpPr>
            <a:spLocks noChangeArrowheads="1"/>
          </p:cNvSpPr>
          <p:nvPr/>
        </p:nvSpPr>
        <p:spPr bwMode="auto">
          <a:xfrm>
            <a:off x="2286000" y="1447800"/>
            <a:ext cx="5105400" cy="822325"/>
          </a:xfrm>
          <a:prstGeom prst="rect">
            <a:avLst/>
          </a:prstGeom>
          <a:noFill/>
          <a:ln w="9525">
            <a:noFill/>
            <a:miter lim="800000"/>
            <a:headEnd/>
            <a:tailEnd/>
          </a:ln>
        </p:spPr>
        <p:txBody>
          <a:bodyPr wrap="none">
            <a:spAutoFit/>
          </a:bodyPr>
          <a:lstStyle/>
          <a:p>
            <a:r>
              <a:rPr lang="en-US" sz="2400" b="0"/>
              <a:t>Mean Sea Level is a surface of constant </a:t>
            </a:r>
          </a:p>
          <a:p>
            <a:r>
              <a:rPr lang="en-US" sz="2400" b="0">
                <a:solidFill>
                  <a:srgbClr val="FF3300"/>
                </a:solidFill>
              </a:rPr>
              <a:t>gravitational potential</a:t>
            </a:r>
            <a:r>
              <a:rPr lang="en-US" sz="2400" b="0"/>
              <a:t> called the </a:t>
            </a:r>
            <a:r>
              <a:rPr lang="en-US" sz="2400" b="0">
                <a:solidFill>
                  <a:srgbClr val="FF3300"/>
                </a:solidFill>
              </a:rPr>
              <a:t>Geoid</a:t>
            </a:r>
          </a:p>
        </p:txBody>
      </p:sp>
    </p:spTree>
    <p:extLst>
      <p:ext uri="{BB962C8B-B14F-4D97-AF65-F5344CB8AC3E}">
        <p14:creationId xmlns:p14="http://schemas.microsoft.com/office/powerpoint/2010/main" val="112423562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2133600" y="533400"/>
            <a:ext cx="4648200" cy="1143000"/>
          </a:xfrm>
          <a:solidFill>
            <a:srgbClr val="003399"/>
          </a:solidFill>
        </p:spPr>
        <p:txBody>
          <a:bodyPr/>
          <a:lstStyle/>
          <a:p>
            <a:r>
              <a:rPr lang="en-US" sz="2800" smtClean="0">
                <a:solidFill>
                  <a:srgbClr val="FF9933"/>
                </a:solidFill>
                <a:latin typeface="Arial" charset="0"/>
              </a:rPr>
              <a:t>THE GEOID AND TWO ELLIPSOIDS</a:t>
            </a:r>
            <a:endParaRPr lang="en-US" sz="2600" smtClean="0">
              <a:solidFill>
                <a:srgbClr val="FF9933"/>
              </a:solidFill>
              <a:latin typeface="Arial" charset="0"/>
            </a:endParaRPr>
          </a:p>
        </p:txBody>
      </p:sp>
      <p:sp>
        <p:nvSpPr>
          <p:cNvPr id="6147" name="Rectangle 3"/>
          <p:cNvSpPr>
            <a:spLocks noGrp="1" noChangeArrowheads="1"/>
          </p:cNvSpPr>
          <p:nvPr>
            <p:ph type="body" idx="1"/>
          </p:nvPr>
        </p:nvSpPr>
        <p:spPr/>
        <p:txBody>
          <a:bodyPr/>
          <a:lstStyle/>
          <a:p>
            <a:pPr>
              <a:buFontTx/>
              <a:buChar char=" "/>
            </a:pPr>
            <a:r>
              <a:rPr lang="en-US" sz="2400" dirty="0" smtClean="0">
                <a:solidFill>
                  <a:srgbClr val="003300"/>
                </a:solidFill>
              </a:rPr>
              <a:t>                      </a:t>
            </a:r>
            <a:endParaRPr lang="en-US" sz="1400" dirty="0" smtClean="0">
              <a:solidFill>
                <a:srgbClr val="003300"/>
              </a:solidFill>
            </a:endParaRPr>
          </a:p>
        </p:txBody>
      </p:sp>
      <p:sp>
        <p:nvSpPr>
          <p:cNvPr id="459783" name="Freeform 7"/>
          <p:cNvSpPr>
            <a:spLocks/>
          </p:cNvSpPr>
          <p:nvPr/>
        </p:nvSpPr>
        <p:spPr bwMode="auto">
          <a:xfrm>
            <a:off x="2590800" y="2286000"/>
            <a:ext cx="4002088" cy="3535363"/>
          </a:xfrm>
          <a:custGeom>
            <a:avLst/>
            <a:gdLst>
              <a:gd name="T0" fmla="*/ 2050120 w 2528"/>
              <a:gd name="T1" fmla="*/ 25400 h 2227"/>
              <a:gd name="T2" fmla="*/ 1698671 w 2528"/>
              <a:gd name="T3" fmla="*/ 42863 h 2227"/>
              <a:gd name="T4" fmla="*/ 1503949 w 2528"/>
              <a:gd name="T5" fmla="*/ 149225 h 2227"/>
              <a:gd name="T6" fmla="*/ 1310810 w 2528"/>
              <a:gd name="T7" fmla="*/ 290513 h 2227"/>
              <a:gd name="T8" fmla="*/ 1187328 w 2528"/>
              <a:gd name="T9" fmla="*/ 414338 h 2227"/>
              <a:gd name="T10" fmla="*/ 924533 w 2528"/>
              <a:gd name="T11" fmla="*/ 501650 h 2227"/>
              <a:gd name="T12" fmla="*/ 766223 w 2528"/>
              <a:gd name="T13" fmla="*/ 573088 h 2227"/>
              <a:gd name="T14" fmla="*/ 554087 w 2528"/>
              <a:gd name="T15" fmla="*/ 731838 h 2227"/>
              <a:gd name="T16" fmla="*/ 501844 w 2528"/>
              <a:gd name="T17" fmla="*/ 749300 h 2227"/>
              <a:gd name="T18" fmla="*/ 395776 w 2528"/>
              <a:gd name="T19" fmla="*/ 819150 h 2227"/>
              <a:gd name="T20" fmla="*/ 254880 w 2528"/>
              <a:gd name="T21" fmla="*/ 995363 h 2227"/>
              <a:gd name="T22" fmla="*/ 167809 w 2528"/>
              <a:gd name="T23" fmla="*/ 1154113 h 2227"/>
              <a:gd name="T24" fmla="*/ 115567 w 2528"/>
              <a:gd name="T25" fmla="*/ 1312863 h 2227"/>
              <a:gd name="T26" fmla="*/ 96569 w 2528"/>
              <a:gd name="T27" fmla="*/ 1366838 h 2227"/>
              <a:gd name="T28" fmla="*/ 96569 w 2528"/>
              <a:gd name="T29" fmla="*/ 2019300 h 2227"/>
              <a:gd name="T30" fmla="*/ 308705 w 2528"/>
              <a:gd name="T31" fmla="*/ 2300288 h 2227"/>
              <a:gd name="T32" fmla="*/ 378362 w 2528"/>
              <a:gd name="T33" fmla="*/ 2389188 h 2227"/>
              <a:gd name="T34" fmla="*/ 414773 w 2528"/>
              <a:gd name="T35" fmla="*/ 2495550 h 2227"/>
              <a:gd name="T36" fmla="*/ 625326 w 2528"/>
              <a:gd name="T37" fmla="*/ 2724150 h 2227"/>
              <a:gd name="T38" fmla="*/ 959361 w 2528"/>
              <a:gd name="T39" fmla="*/ 3041650 h 2227"/>
              <a:gd name="T40" fmla="*/ 1275982 w 2528"/>
              <a:gd name="T41" fmla="*/ 3148013 h 2227"/>
              <a:gd name="T42" fmla="*/ 1451707 w 2528"/>
              <a:gd name="T43" fmla="*/ 3200400 h 2227"/>
              <a:gd name="T44" fmla="*/ 1503949 w 2528"/>
              <a:gd name="T45" fmla="*/ 3235325 h 2227"/>
              <a:gd name="T46" fmla="*/ 1610017 w 2528"/>
              <a:gd name="T47" fmla="*/ 3270250 h 2227"/>
              <a:gd name="T48" fmla="*/ 2119777 w 2528"/>
              <a:gd name="T49" fmla="*/ 3535363 h 2227"/>
              <a:gd name="T50" fmla="*/ 2824258 w 2528"/>
              <a:gd name="T51" fmla="*/ 3517900 h 2227"/>
              <a:gd name="T52" fmla="*/ 2965155 w 2528"/>
              <a:gd name="T53" fmla="*/ 3482975 h 2227"/>
              <a:gd name="T54" fmla="*/ 3071223 w 2528"/>
              <a:gd name="T55" fmla="*/ 3448050 h 2227"/>
              <a:gd name="T56" fmla="*/ 3546154 w 2528"/>
              <a:gd name="T57" fmla="*/ 3076575 h 2227"/>
              <a:gd name="T58" fmla="*/ 3685467 w 2528"/>
              <a:gd name="T59" fmla="*/ 2935288 h 2227"/>
              <a:gd name="T60" fmla="*/ 3756707 w 2528"/>
              <a:gd name="T61" fmla="*/ 2830513 h 2227"/>
              <a:gd name="T62" fmla="*/ 4002088 w 2528"/>
              <a:gd name="T63" fmla="*/ 1912938 h 2227"/>
              <a:gd name="T64" fmla="*/ 3984674 w 2528"/>
              <a:gd name="T65" fmla="*/ 1277938 h 2227"/>
              <a:gd name="T66" fmla="*/ 3967260 w 2528"/>
              <a:gd name="T67" fmla="*/ 1208088 h 2227"/>
              <a:gd name="T68" fmla="*/ 3915017 w 2528"/>
              <a:gd name="T69" fmla="*/ 977900 h 2227"/>
              <a:gd name="T70" fmla="*/ 3791535 w 2528"/>
              <a:gd name="T71" fmla="*/ 871538 h 2227"/>
              <a:gd name="T72" fmla="*/ 3633225 w 2528"/>
              <a:gd name="T73" fmla="*/ 784225 h 2227"/>
              <a:gd name="T74" fmla="*/ 3527157 w 2528"/>
              <a:gd name="T75" fmla="*/ 749300 h 2227"/>
              <a:gd name="T76" fmla="*/ 3474914 w 2528"/>
              <a:gd name="T77" fmla="*/ 731838 h 2227"/>
              <a:gd name="T78" fmla="*/ 3368846 w 2528"/>
              <a:gd name="T79" fmla="*/ 677863 h 2227"/>
              <a:gd name="T80" fmla="*/ 3123465 w 2528"/>
              <a:gd name="T81" fmla="*/ 501650 h 2227"/>
              <a:gd name="T82" fmla="*/ 2947740 w 2528"/>
              <a:gd name="T83" fmla="*/ 290513 h 2227"/>
              <a:gd name="T84" fmla="*/ 2594708 w 2528"/>
              <a:gd name="T85" fmla="*/ 149225 h 2227"/>
              <a:gd name="T86" fmla="*/ 2455395 w 2528"/>
              <a:gd name="T87" fmla="*/ 60325 h 2227"/>
              <a:gd name="T88" fmla="*/ 2050120 w 2528"/>
              <a:gd name="T89" fmla="*/ 25400 h 222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528" h="2227">
                <a:moveTo>
                  <a:pt x="1295" y="16"/>
                </a:moveTo>
                <a:cubicBezTo>
                  <a:pt x="1221" y="20"/>
                  <a:pt x="1147" y="21"/>
                  <a:pt x="1073" y="27"/>
                </a:cubicBezTo>
                <a:cubicBezTo>
                  <a:pt x="1028" y="31"/>
                  <a:pt x="994" y="80"/>
                  <a:pt x="950" y="94"/>
                </a:cubicBezTo>
                <a:cubicBezTo>
                  <a:pt x="906" y="123"/>
                  <a:pt x="871" y="155"/>
                  <a:pt x="828" y="183"/>
                </a:cubicBezTo>
                <a:cubicBezTo>
                  <a:pt x="810" y="210"/>
                  <a:pt x="780" y="246"/>
                  <a:pt x="750" y="261"/>
                </a:cubicBezTo>
                <a:cubicBezTo>
                  <a:pt x="701" y="286"/>
                  <a:pt x="630" y="286"/>
                  <a:pt x="584" y="316"/>
                </a:cubicBezTo>
                <a:cubicBezTo>
                  <a:pt x="530" y="351"/>
                  <a:pt x="563" y="334"/>
                  <a:pt x="484" y="361"/>
                </a:cubicBezTo>
                <a:cubicBezTo>
                  <a:pt x="424" y="382"/>
                  <a:pt x="398" y="429"/>
                  <a:pt x="350" y="461"/>
                </a:cubicBezTo>
                <a:cubicBezTo>
                  <a:pt x="340" y="467"/>
                  <a:pt x="327" y="466"/>
                  <a:pt x="317" y="472"/>
                </a:cubicBezTo>
                <a:cubicBezTo>
                  <a:pt x="294" y="485"/>
                  <a:pt x="250" y="516"/>
                  <a:pt x="250" y="516"/>
                </a:cubicBezTo>
                <a:cubicBezTo>
                  <a:pt x="223" y="556"/>
                  <a:pt x="191" y="590"/>
                  <a:pt x="161" y="627"/>
                </a:cubicBezTo>
                <a:cubicBezTo>
                  <a:pt x="136" y="658"/>
                  <a:pt x="128" y="694"/>
                  <a:pt x="106" y="727"/>
                </a:cubicBezTo>
                <a:cubicBezTo>
                  <a:pt x="105" y="730"/>
                  <a:pt x="79" y="809"/>
                  <a:pt x="73" y="827"/>
                </a:cubicBezTo>
                <a:cubicBezTo>
                  <a:pt x="69" y="838"/>
                  <a:pt x="61" y="861"/>
                  <a:pt x="61" y="861"/>
                </a:cubicBezTo>
                <a:cubicBezTo>
                  <a:pt x="44" y="979"/>
                  <a:pt x="0" y="1163"/>
                  <a:pt x="61" y="1272"/>
                </a:cubicBezTo>
                <a:cubicBezTo>
                  <a:pt x="97" y="1336"/>
                  <a:pt x="150" y="1392"/>
                  <a:pt x="195" y="1449"/>
                </a:cubicBezTo>
                <a:cubicBezTo>
                  <a:pt x="217" y="1476"/>
                  <a:pt x="223" y="1470"/>
                  <a:pt x="239" y="1505"/>
                </a:cubicBezTo>
                <a:cubicBezTo>
                  <a:pt x="249" y="1527"/>
                  <a:pt x="254" y="1550"/>
                  <a:pt x="262" y="1572"/>
                </a:cubicBezTo>
                <a:cubicBezTo>
                  <a:pt x="277" y="1615"/>
                  <a:pt x="356" y="1690"/>
                  <a:pt x="395" y="1716"/>
                </a:cubicBezTo>
                <a:cubicBezTo>
                  <a:pt x="450" y="1799"/>
                  <a:pt x="524" y="1862"/>
                  <a:pt x="606" y="1916"/>
                </a:cubicBezTo>
                <a:cubicBezTo>
                  <a:pt x="637" y="1936"/>
                  <a:pt x="762" y="1968"/>
                  <a:pt x="806" y="1983"/>
                </a:cubicBezTo>
                <a:cubicBezTo>
                  <a:pt x="842" y="1995"/>
                  <a:pt x="883" y="1999"/>
                  <a:pt x="917" y="2016"/>
                </a:cubicBezTo>
                <a:cubicBezTo>
                  <a:pt x="929" y="2022"/>
                  <a:pt x="938" y="2033"/>
                  <a:pt x="950" y="2038"/>
                </a:cubicBezTo>
                <a:cubicBezTo>
                  <a:pt x="972" y="2047"/>
                  <a:pt x="1017" y="2060"/>
                  <a:pt x="1017" y="2060"/>
                </a:cubicBezTo>
                <a:cubicBezTo>
                  <a:pt x="1097" y="2143"/>
                  <a:pt x="1240" y="2161"/>
                  <a:pt x="1339" y="2227"/>
                </a:cubicBezTo>
                <a:cubicBezTo>
                  <a:pt x="1487" y="2223"/>
                  <a:pt x="1636" y="2225"/>
                  <a:pt x="1784" y="2216"/>
                </a:cubicBezTo>
                <a:cubicBezTo>
                  <a:pt x="1815" y="2214"/>
                  <a:pt x="1843" y="2201"/>
                  <a:pt x="1873" y="2194"/>
                </a:cubicBezTo>
                <a:cubicBezTo>
                  <a:pt x="1896" y="2188"/>
                  <a:pt x="1940" y="2172"/>
                  <a:pt x="1940" y="2172"/>
                </a:cubicBezTo>
                <a:cubicBezTo>
                  <a:pt x="2047" y="2099"/>
                  <a:pt x="2143" y="2023"/>
                  <a:pt x="2240" y="1938"/>
                </a:cubicBezTo>
                <a:cubicBezTo>
                  <a:pt x="2260" y="1920"/>
                  <a:pt x="2303" y="1875"/>
                  <a:pt x="2328" y="1849"/>
                </a:cubicBezTo>
                <a:cubicBezTo>
                  <a:pt x="2346" y="1830"/>
                  <a:pt x="2373" y="1783"/>
                  <a:pt x="2373" y="1783"/>
                </a:cubicBezTo>
                <a:cubicBezTo>
                  <a:pt x="2435" y="1594"/>
                  <a:pt x="2500" y="1403"/>
                  <a:pt x="2528" y="1205"/>
                </a:cubicBezTo>
                <a:cubicBezTo>
                  <a:pt x="2524" y="1072"/>
                  <a:pt x="2524" y="938"/>
                  <a:pt x="2517" y="805"/>
                </a:cubicBezTo>
                <a:cubicBezTo>
                  <a:pt x="2516" y="790"/>
                  <a:pt x="2509" y="776"/>
                  <a:pt x="2506" y="761"/>
                </a:cubicBezTo>
                <a:cubicBezTo>
                  <a:pt x="2504" y="748"/>
                  <a:pt x="2493" y="629"/>
                  <a:pt x="2473" y="616"/>
                </a:cubicBezTo>
                <a:cubicBezTo>
                  <a:pt x="2444" y="597"/>
                  <a:pt x="2428" y="560"/>
                  <a:pt x="2395" y="549"/>
                </a:cubicBezTo>
                <a:cubicBezTo>
                  <a:pt x="2337" y="530"/>
                  <a:pt x="2372" y="544"/>
                  <a:pt x="2295" y="494"/>
                </a:cubicBezTo>
                <a:cubicBezTo>
                  <a:pt x="2275" y="481"/>
                  <a:pt x="2250" y="479"/>
                  <a:pt x="2228" y="472"/>
                </a:cubicBezTo>
                <a:cubicBezTo>
                  <a:pt x="2217" y="468"/>
                  <a:pt x="2195" y="461"/>
                  <a:pt x="2195" y="461"/>
                </a:cubicBezTo>
                <a:cubicBezTo>
                  <a:pt x="2071" y="375"/>
                  <a:pt x="2247" y="492"/>
                  <a:pt x="2128" y="427"/>
                </a:cubicBezTo>
                <a:cubicBezTo>
                  <a:pt x="2070" y="395"/>
                  <a:pt x="2027" y="352"/>
                  <a:pt x="1973" y="316"/>
                </a:cubicBezTo>
                <a:cubicBezTo>
                  <a:pt x="1955" y="263"/>
                  <a:pt x="1915" y="201"/>
                  <a:pt x="1862" y="183"/>
                </a:cubicBezTo>
                <a:cubicBezTo>
                  <a:pt x="1780" y="101"/>
                  <a:pt x="1745" y="124"/>
                  <a:pt x="1639" y="94"/>
                </a:cubicBezTo>
                <a:cubicBezTo>
                  <a:pt x="1599" y="83"/>
                  <a:pt x="1584" y="58"/>
                  <a:pt x="1551" y="38"/>
                </a:cubicBezTo>
                <a:cubicBezTo>
                  <a:pt x="1488" y="0"/>
                  <a:pt x="1354" y="16"/>
                  <a:pt x="1295" y="16"/>
                </a:cubicBezTo>
                <a:close/>
              </a:path>
            </a:pathLst>
          </a:custGeom>
          <a:solidFill>
            <a:srgbClr val="FFFF00"/>
          </a:solidFill>
          <a:ln>
            <a:noFill/>
          </a:ln>
          <a:effectLst/>
          <a:extLs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459784" name="Oval 8"/>
          <p:cNvSpPr>
            <a:spLocks noChangeArrowheads="1"/>
          </p:cNvSpPr>
          <p:nvPr/>
        </p:nvSpPr>
        <p:spPr bwMode="auto">
          <a:xfrm>
            <a:off x="2362200" y="2438400"/>
            <a:ext cx="4419600" cy="3429000"/>
          </a:xfrm>
          <a:prstGeom prst="ellipse">
            <a:avLst/>
          </a:prstGeom>
          <a:noFill/>
          <a:ln w="9525">
            <a:solidFill>
              <a:srgbClr val="003300"/>
            </a:solidFill>
            <a:round/>
            <a:headEnd/>
            <a:tailEnd/>
          </a:ln>
          <a:effectLst/>
          <a:extLst>
            <a:ext uri="{909E8E84-426E-40DD-AFC4-6F175D3DCCD1}">
              <a14:hiddenFill xmlns:a14="http://schemas.microsoft.com/office/drawing/2010/main">
                <a:solidFill>
                  <a:srgbClr val="FFFFFF">
                    <a:alpha val="50195"/>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459785" name="Line 9"/>
          <p:cNvSpPr>
            <a:spLocks noChangeShapeType="1"/>
          </p:cNvSpPr>
          <p:nvPr/>
        </p:nvSpPr>
        <p:spPr bwMode="auto">
          <a:xfrm flipV="1">
            <a:off x="4572000" y="1981200"/>
            <a:ext cx="0" cy="3886200"/>
          </a:xfrm>
          <a:prstGeom prst="line">
            <a:avLst/>
          </a:prstGeom>
          <a:noFill/>
          <a:ln w="9525">
            <a:solidFill>
              <a:srgbClr val="00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459786" name="Line 10"/>
          <p:cNvSpPr>
            <a:spLocks noChangeShapeType="1"/>
          </p:cNvSpPr>
          <p:nvPr/>
        </p:nvSpPr>
        <p:spPr bwMode="auto">
          <a:xfrm>
            <a:off x="2362200" y="4114800"/>
            <a:ext cx="4419600" cy="0"/>
          </a:xfrm>
          <a:prstGeom prst="line">
            <a:avLst/>
          </a:prstGeom>
          <a:noFill/>
          <a:ln w="9525">
            <a:solidFill>
              <a:srgbClr val="00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459787" name="Oval 11"/>
          <p:cNvSpPr>
            <a:spLocks noChangeArrowheads="1"/>
          </p:cNvSpPr>
          <p:nvPr/>
        </p:nvSpPr>
        <p:spPr bwMode="auto">
          <a:xfrm>
            <a:off x="2590800" y="2514600"/>
            <a:ext cx="4419600" cy="2743200"/>
          </a:xfrm>
          <a:prstGeom prst="ellipse">
            <a:avLst/>
          </a:prstGeom>
          <a:noFill/>
          <a:ln w="9525">
            <a:solidFill>
              <a:srgbClr val="FF0000"/>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459788" name="Line 12"/>
          <p:cNvSpPr>
            <a:spLocks noChangeShapeType="1"/>
          </p:cNvSpPr>
          <p:nvPr/>
        </p:nvSpPr>
        <p:spPr bwMode="auto">
          <a:xfrm>
            <a:off x="2590800" y="3886200"/>
            <a:ext cx="441960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459789" name="Line 13"/>
          <p:cNvSpPr>
            <a:spLocks noChangeShapeType="1"/>
          </p:cNvSpPr>
          <p:nvPr/>
        </p:nvSpPr>
        <p:spPr bwMode="auto">
          <a:xfrm flipV="1">
            <a:off x="4800600" y="1905000"/>
            <a:ext cx="0" cy="335280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459790" name="Text Box 14"/>
          <p:cNvSpPr txBox="1">
            <a:spLocks noChangeArrowheads="1"/>
          </p:cNvSpPr>
          <p:nvPr/>
        </p:nvSpPr>
        <p:spPr bwMode="auto">
          <a:xfrm>
            <a:off x="900113" y="2327275"/>
            <a:ext cx="218681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b="1">
                <a:solidFill>
                  <a:srgbClr val="FF0000"/>
                </a:solidFill>
                <a:latin typeface="Times New Roman" pitchFamily="18" charset="0"/>
              </a:defRPr>
            </a:lvl1pPr>
            <a:lvl2pPr marL="742950" indent="-285750">
              <a:defRPr b="1">
                <a:solidFill>
                  <a:srgbClr val="FF0000"/>
                </a:solidFill>
                <a:latin typeface="Times New Roman" pitchFamily="18" charset="0"/>
              </a:defRPr>
            </a:lvl2pPr>
            <a:lvl3pPr marL="1143000" indent="-228600">
              <a:defRPr b="1">
                <a:solidFill>
                  <a:srgbClr val="FF0000"/>
                </a:solidFill>
                <a:latin typeface="Times New Roman" pitchFamily="18" charset="0"/>
              </a:defRPr>
            </a:lvl3pPr>
            <a:lvl4pPr marL="1600200" indent="-228600">
              <a:defRPr b="1">
                <a:solidFill>
                  <a:srgbClr val="FF0000"/>
                </a:solidFill>
                <a:latin typeface="Times New Roman" pitchFamily="18" charset="0"/>
              </a:defRPr>
            </a:lvl4pPr>
            <a:lvl5pPr marL="2057400" indent="-228600">
              <a:defRPr b="1">
                <a:solidFill>
                  <a:srgbClr val="FF0000"/>
                </a:solidFill>
                <a:latin typeface="Times New Roman" pitchFamily="18" charset="0"/>
              </a:defRPr>
            </a:lvl5pPr>
            <a:lvl6pPr marL="2514600" indent="-228600" algn="ctr" eaLnBrk="0" fontAlgn="base" hangingPunct="0">
              <a:spcBef>
                <a:spcPct val="0"/>
              </a:spcBef>
              <a:spcAft>
                <a:spcPct val="0"/>
              </a:spcAft>
              <a:defRPr b="1">
                <a:solidFill>
                  <a:srgbClr val="FF0000"/>
                </a:solidFill>
                <a:latin typeface="Times New Roman" pitchFamily="18" charset="0"/>
              </a:defRPr>
            </a:lvl6pPr>
            <a:lvl7pPr marL="2971800" indent="-228600" algn="ctr" eaLnBrk="0" fontAlgn="base" hangingPunct="0">
              <a:spcBef>
                <a:spcPct val="0"/>
              </a:spcBef>
              <a:spcAft>
                <a:spcPct val="0"/>
              </a:spcAft>
              <a:defRPr b="1">
                <a:solidFill>
                  <a:srgbClr val="FF0000"/>
                </a:solidFill>
                <a:latin typeface="Times New Roman" pitchFamily="18" charset="0"/>
              </a:defRPr>
            </a:lvl7pPr>
            <a:lvl8pPr marL="3429000" indent="-228600" algn="ctr" eaLnBrk="0" fontAlgn="base" hangingPunct="0">
              <a:spcBef>
                <a:spcPct val="0"/>
              </a:spcBef>
              <a:spcAft>
                <a:spcPct val="0"/>
              </a:spcAft>
              <a:defRPr b="1">
                <a:solidFill>
                  <a:srgbClr val="FF0000"/>
                </a:solidFill>
                <a:latin typeface="Times New Roman" pitchFamily="18" charset="0"/>
              </a:defRPr>
            </a:lvl8pPr>
            <a:lvl9pPr marL="3886200" indent="-228600" algn="ctr" eaLnBrk="0" fontAlgn="base" hangingPunct="0">
              <a:spcBef>
                <a:spcPct val="0"/>
              </a:spcBef>
              <a:spcAft>
                <a:spcPct val="0"/>
              </a:spcAft>
              <a:defRPr b="1">
                <a:solidFill>
                  <a:srgbClr val="FF0000"/>
                </a:solidFill>
                <a:latin typeface="Times New Roman" pitchFamily="18" charset="0"/>
              </a:defRPr>
            </a:lvl9pPr>
          </a:lstStyle>
          <a:p>
            <a:pPr eaLnBrk="0" fontAlgn="base" hangingPunct="0">
              <a:spcBef>
                <a:spcPct val="0"/>
              </a:spcBef>
              <a:spcAft>
                <a:spcPct val="0"/>
              </a:spcAft>
            </a:pPr>
            <a:r>
              <a:rPr lang="en-US" sz="2400" b="0" dirty="0" smtClean="0"/>
              <a:t>GRS80-WGS84</a:t>
            </a:r>
          </a:p>
          <a:p>
            <a:pPr eaLnBrk="0" fontAlgn="base" hangingPunct="0">
              <a:spcBef>
                <a:spcPct val="0"/>
              </a:spcBef>
              <a:spcAft>
                <a:spcPct val="0"/>
              </a:spcAft>
            </a:pPr>
            <a:r>
              <a:rPr lang="en-US" sz="2400" b="0" dirty="0" smtClean="0">
                <a:solidFill>
                  <a:srgbClr val="3333CC"/>
                </a:solidFill>
              </a:rPr>
              <a:t>(NAD83)</a:t>
            </a:r>
            <a:endParaRPr lang="en-US" sz="2400" b="0" dirty="0">
              <a:solidFill>
                <a:srgbClr val="3333CC"/>
              </a:solidFill>
            </a:endParaRPr>
          </a:p>
        </p:txBody>
      </p:sp>
      <p:sp>
        <p:nvSpPr>
          <p:cNvPr id="459791" name="Text Box 15"/>
          <p:cNvSpPr txBox="1">
            <a:spLocks noChangeArrowheads="1"/>
          </p:cNvSpPr>
          <p:nvPr/>
        </p:nvSpPr>
        <p:spPr bwMode="auto">
          <a:xfrm>
            <a:off x="6172200" y="2022475"/>
            <a:ext cx="23622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rgbClr val="FF0000"/>
                </a:solidFill>
                <a:latin typeface="Times New Roman" pitchFamily="18" charset="0"/>
              </a:defRPr>
            </a:lvl1pPr>
            <a:lvl2pPr marL="742950" indent="-285750">
              <a:defRPr b="1">
                <a:solidFill>
                  <a:srgbClr val="FF0000"/>
                </a:solidFill>
                <a:latin typeface="Times New Roman" pitchFamily="18" charset="0"/>
              </a:defRPr>
            </a:lvl2pPr>
            <a:lvl3pPr marL="1143000" indent="-228600">
              <a:defRPr b="1">
                <a:solidFill>
                  <a:srgbClr val="FF0000"/>
                </a:solidFill>
                <a:latin typeface="Times New Roman" pitchFamily="18" charset="0"/>
              </a:defRPr>
            </a:lvl3pPr>
            <a:lvl4pPr marL="1600200" indent="-228600">
              <a:defRPr b="1">
                <a:solidFill>
                  <a:srgbClr val="FF0000"/>
                </a:solidFill>
                <a:latin typeface="Times New Roman" pitchFamily="18" charset="0"/>
              </a:defRPr>
            </a:lvl4pPr>
            <a:lvl5pPr marL="2057400" indent="-228600">
              <a:defRPr b="1">
                <a:solidFill>
                  <a:srgbClr val="FF0000"/>
                </a:solidFill>
                <a:latin typeface="Times New Roman" pitchFamily="18" charset="0"/>
              </a:defRPr>
            </a:lvl5pPr>
            <a:lvl6pPr marL="2514600" indent="-228600" algn="ctr" eaLnBrk="0" fontAlgn="base" hangingPunct="0">
              <a:spcBef>
                <a:spcPct val="0"/>
              </a:spcBef>
              <a:spcAft>
                <a:spcPct val="0"/>
              </a:spcAft>
              <a:defRPr b="1">
                <a:solidFill>
                  <a:srgbClr val="FF0000"/>
                </a:solidFill>
                <a:latin typeface="Times New Roman" pitchFamily="18" charset="0"/>
              </a:defRPr>
            </a:lvl6pPr>
            <a:lvl7pPr marL="2971800" indent="-228600" algn="ctr" eaLnBrk="0" fontAlgn="base" hangingPunct="0">
              <a:spcBef>
                <a:spcPct val="0"/>
              </a:spcBef>
              <a:spcAft>
                <a:spcPct val="0"/>
              </a:spcAft>
              <a:defRPr b="1">
                <a:solidFill>
                  <a:srgbClr val="FF0000"/>
                </a:solidFill>
                <a:latin typeface="Times New Roman" pitchFamily="18" charset="0"/>
              </a:defRPr>
            </a:lvl7pPr>
            <a:lvl8pPr marL="3429000" indent="-228600" algn="ctr" eaLnBrk="0" fontAlgn="base" hangingPunct="0">
              <a:spcBef>
                <a:spcPct val="0"/>
              </a:spcBef>
              <a:spcAft>
                <a:spcPct val="0"/>
              </a:spcAft>
              <a:defRPr b="1">
                <a:solidFill>
                  <a:srgbClr val="FF0000"/>
                </a:solidFill>
                <a:latin typeface="Times New Roman" pitchFamily="18" charset="0"/>
              </a:defRPr>
            </a:lvl8pPr>
            <a:lvl9pPr marL="3886200" indent="-228600" algn="ctr" eaLnBrk="0" fontAlgn="base" hangingPunct="0">
              <a:spcBef>
                <a:spcPct val="0"/>
              </a:spcBef>
              <a:spcAft>
                <a:spcPct val="0"/>
              </a:spcAft>
              <a:defRPr b="1">
                <a:solidFill>
                  <a:srgbClr val="FF0000"/>
                </a:solidFill>
                <a:latin typeface="Times New Roman" pitchFamily="18" charset="0"/>
              </a:defRPr>
            </a:lvl9pPr>
          </a:lstStyle>
          <a:p>
            <a:pPr eaLnBrk="0" fontAlgn="base" hangingPunct="0">
              <a:spcBef>
                <a:spcPct val="0"/>
              </a:spcBef>
              <a:spcAft>
                <a:spcPct val="0"/>
              </a:spcAft>
            </a:pPr>
            <a:r>
              <a:rPr lang="en-US" sz="2400" b="0" dirty="0">
                <a:solidFill>
                  <a:srgbClr val="3333CC"/>
                </a:solidFill>
              </a:rPr>
              <a:t>CLARKE </a:t>
            </a:r>
            <a:r>
              <a:rPr lang="en-US" sz="2400" b="0" dirty="0" smtClean="0">
                <a:solidFill>
                  <a:srgbClr val="3333CC"/>
                </a:solidFill>
              </a:rPr>
              <a:t>1866 (NAD27)</a:t>
            </a:r>
            <a:endParaRPr lang="en-US" sz="2400" b="0" dirty="0">
              <a:solidFill>
                <a:srgbClr val="3333CC"/>
              </a:solidFill>
            </a:endParaRPr>
          </a:p>
        </p:txBody>
      </p:sp>
      <p:sp>
        <p:nvSpPr>
          <p:cNvPr id="459792" name="Text Box 16"/>
          <p:cNvSpPr txBox="1">
            <a:spLocks noChangeArrowheads="1"/>
          </p:cNvSpPr>
          <p:nvPr/>
        </p:nvSpPr>
        <p:spPr bwMode="auto">
          <a:xfrm>
            <a:off x="6081713" y="5603875"/>
            <a:ext cx="1133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b="1">
                <a:solidFill>
                  <a:srgbClr val="FF0000"/>
                </a:solidFill>
                <a:latin typeface="Times New Roman" pitchFamily="18" charset="0"/>
              </a:defRPr>
            </a:lvl1pPr>
            <a:lvl2pPr marL="742950" indent="-285750">
              <a:defRPr b="1">
                <a:solidFill>
                  <a:srgbClr val="FF0000"/>
                </a:solidFill>
                <a:latin typeface="Times New Roman" pitchFamily="18" charset="0"/>
              </a:defRPr>
            </a:lvl2pPr>
            <a:lvl3pPr marL="1143000" indent="-228600">
              <a:defRPr b="1">
                <a:solidFill>
                  <a:srgbClr val="FF0000"/>
                </a:solidFill>
                <a:latin typeface="Times New Roman" pitchFamily="18" charset="0"/>
              </a:defRPr>
            </a:lvl3pPr>
            <a:lvl4pPr marL="1600200" indent="-228600">
              <a:defRPr b="1">
                <a:solidFill>
                  <a:srgbClr val="FF0000"/>
                </a:solidFill>
                <a:latin typeface="Times New Roman" pitchFamily="18" charset="0"/>
              </a:defRPr>
            </a:lvl4pPr>
            <a:lvl5pPr marL="2057400" indent="-228600">
              <a:defRPr b="1">
                <a:solidFill>
                  <a:srgbClr val="FF0000"/>
                </a:solidFill>
                <a:latin typeface="Times New Roman" pitchFamily="18" charset="0"/>
              </a:defRPr>
            </a:lvl5pPr>
            <a:lvl6pPr marL="2514600" indent="-228600" algn="ctr" eaLnBrk="0" fontAlgn="base" hangingPunct="0">
              <a:spcBef>
                <a:spcPct val="0"/>
              </a:spcBef>
              <a:spcAft>
                <a:spcPct val="0"/>
              </a:spcAft>
              <a:defRPr b="1">
                <a:solidFill>
                  <a:srgbClr val="FF0000"/>
                </a:solidFill>
                <a:latin typeface="Times New Roman" pitchFamily="18" charset="0"/>
              </a:defRPr>
            </a:lvl6pPr>
            <a:lvl7pPr marL="2971800" indent="-228600" algn="ctr" eaLnBrk="0" fontAlgn="base" hangingPunct="0">
              <a:spcBef>
                <a:spcPct val="0"/>
              </a:spcBef>
              <a:spcAft>
                <a:spcPct val="0"/>
              </a:spcAft>
              <a:defRPr b="1">
                <a:solidFill>
                  <a:srgbClr val="FF0000"/>
                </a:solidFill>
                <a:latin typeface="Times New Roman" pitchFamily="18" charset="0"/>
              </a:defRPr>
            </a:lvl7pPr>
            <a:lvl8pPr marL="3429000" indent="-228600" algn="ctr" eaLnBrk="0" fontAlgn="base" hangingPunct="0">
              <a:spcBef>
                <a:spcPct val="0"/>
              </a:spcBef>
              <a:spcAft>
                <a:spcPct val="0"/>
              </a:spcAft>
              <a:defRPr b="1">
                <a:solidFill>
                  <a:srgbClr val="FF0000"/>
                </a:solidFill>
                <a:latin typeface="Times New Roman" pitchFamily="18" charset="0"/>
              </a:defRPr>
            </a:lvl8pPr>
            <a:lvl9pPr marL="3886200" indent="-228600" algn="ctr" eaLnBrk="0" fontAlgn="base" hangingPunct="0">
              <a:spcBef>
                <a:spcPct val="0"/>
              </a:spcBef>
              <a:spcAft>
                <a:spcPct val="0"/>
              </a:spcAft>
              <a:defRPr b="1">
                <a:solidFill>
                  <a:srgbClr val="FF0000"/>
                </a:solidFill>
                <a:latin typeface="Times New Roman" pitchFamily="18" charset="0"/>
              </a:defRPr>
            </a:lvl9pPr>
          </a:lstStyle>
          <a:p>
            <a:pPr eaLnBrk="0" fontAlgn="base" hangingPunct="0">
              <a:spcBef>
                <a:spcPct val="0"/>
              </a:spcBef>
              <a:spcAft>
                <a:spcPct val="0"/>
              </a:spcAft>
            </a:pPr>
            <a:r>
              <a:rPr lang="en-US" sz="2400" b="0">
                <a:solidFill>
                  <a:srgbClr val="FF7C80"/>
                </a:solidFill>
              </a:rPr>
              <a:t>GEOID</a:t>
            </a:r>
          </a:p>
        </p:txBody>
      </p:sp>
      <p:sp>
        <p:nvSpPr>
          <p:cNvPr id="459793" name="Line 17"/>
          <p:cNvSpPr>
            <a:spLocks noChangeShapeType="1"/>
          </p:cNvSpPr>
          <p:nvPr/>
        </p:nvSpPr>
        <p:spPr bwMode="auto">
          <a:xfrm>
            <a:off x="2133600" y="2667000"/>
            <a:ext cx="685800" cy="457200"/>
          </a:xfrm>
          <a:prstGeom prst="line">
            <a:avLst/>
          </a:prstGeom>
          <a:noFill/>
          <a:ln w="9525">
            <a:solidFill>
              <a:srgbClr val="00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459794" name="Line 18"/>
          <p:cNvSpPr>
            <a:spLocks noChangeShapeType="1"/>
          </p:cNvSpPr>
          <p:nvPr/>
        </p:nvSpPr>
        <p:spPr bwMode="auto">
          <a:xfrm flipH="1">
            <a:off x="6172200" y="2362200"/>
            <a:ext cx="152400" cy="457200"/>
          </a:xfrm>
          <a:prstGeom prst="line">
            <a:avLst/>
          </a:prstGeom>
          <a:noFill/>
          <a:ln w="9525">
            <a:solidFill>
              <a:srgbClr val="00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459795" name="Line 19"/>
          <p:cNvSpPr>
            <a:spLocks noChangeShapeType="1"/>
          </p:cNvSpPr>
          <p:nvPr/>
        </p:nvSpPr>
        <p:spPr bwMode="auto">
          <a:xfrm flipH="1" flipV="1">
            <a:off x="5715000" y="5715000"/>
            <a:ext cx="457200" cy="152400"/>
          </a:xfrm>
          <a:prstGeom prst="line">
            <a:avLst/>
          </a:prstGeom>
          <a:noFill/>
          <a:ln w="9525">
            <a:solidFill>
              <a:srgbClr val="00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459796" name="Text Box 20"/>
          <p:cNvSpPr txBox="1">
            <a:spLocks noChangeArrowheads="1"/>
          </p:cNvSpPr>
          <p:nvPr/>
        </p:nvSpPr>
        <p:spPr bwMode="auto">
          <a:xfrm>
            <a:off x="3276600" y="4267200"/>
            <a:ext cx="990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rgbClr val="FF0000"/>
                </a:solidFill>
                <a:latin typeface="Times New Roman" pitchFamily="18" charset="0"/>
              </a:defRPr>
            </a:lvl1pPr>
            <a:lvl2pPr marL="742950" indent="-285750">
              <a:defRPr b="1">
                <a:solidFill>
                  <a:srgbClr val="FF0000"/>
                </a:solidFill>
                <a:latin typeface="Times New Roman" pitchFamily="18" charset="0"/>
              </a:defRPr>
            </a:lvl2pPr>
            <a:lvl3pPr marL="1143000" indent="-228600">
              <a:defRPr b="1">
                <a:solidFill>
                  <a:srgbClr val="FF0000"/>
                </a:solidFill>
                <a:latin typeface="Times New Roman" pitchFamily="18" charset="0"/>
              </a:defRPr>
            </a:lvl3pPr>
            <a:lvl4pPr marL="1600200" indent="-228600">
              <a:defRPr b="1">
                <a:solidFill>
                  <a:srgbClr val="FF0000"/>
                </a:solidFill>
                <a:latin typeface="Times New Roman" pitchFamily="18" charset="0"/>
              </a:defRPr>
            </a:lvl4pPr>
            <a:lvl5pPr marL="2057400" indent="-228600">
              <a:defRPr b="1">
                <a:solidFill>
                  <a:srgbClr val="FF0000"/>
                </a:solidFill>
                <a:latin typeface="Times New Roman" pitchFamily="18" charset="0"/>
              </a:defRPr>
            </a:lvl5pPr>
            <a:lvl6pPr marL="2514600" indent="-228600" algn="ctr" eaLnBrk="0" fontAlgn="base" hangingPunct="0">
              <a:spcBef>
                <a:spcPct val="0"/>
              </a:spcBef>
              <a:spcAft>
                <a:spcPct val="0"/>
              </a:spcAft>
              <a:defRPr b="1">
                <a:solidFill>
                  <a:srgbClr val="FF0000"/>
                </a:solidFill>
                <a:latin typeface="Times New Roman" pitchFamily="18" charset="0"/>
              </a:defRPr>
            </a:lvl6pPr>
            <a:lvl7pPr marL="2971800" indent="-228600" algn="ctr" eaLnBrk="0" fontAlgn="base" hangingPunct="0">
              <a:spcBef>
                <a:spcPct val="0"/>
              </a:spcBef>
              <a:spcAft>
                <a:spcPct val="0"/>
              </a:spcAft>
              <a:defRPr b="1">
                <a:solidFill>
                  <a:srgbClr val="FF0000"/>
                </a:solidFill>
                <a:latin typeface="Times New Roman" pitchFamily="18" charset="0"/>
              </a:defRPr>
            </a:lvl7pPr>
            <a:lvl8pPr marL="3429000" indent="-228600" algn="ctr" eaLnBrk="0" fontAlgn="base" hangingPunct="0">
              <a:spcBef>
                <a:spcPct val="0"/>
              </a:spcBef>
              <a:spcAft>
                <a:spcPct val="0"/>
              </a:spcAft>
              <a:defRPr b="1">
                <a:solidFill>
                  <a:srgbClr val="FF0000"/>
                </a:solidFill>
                <a:latin typeface="Times New Roman" pitchFamily="18" charset="0"/>
              </a:defRPr>
            </a:lvl8pPr>
            <a:lvl9pPr marL="3886200" indent="-228600" algn="ctr" eaLnBrk="0" fontAlgn="base" hangingPunct="0">
              <a:spcBef>
                <a:spcPct val="0"/>
              </a:spcBef>
              <a:spcAft>
                <a:spcPct val="0"/>
              </a:spcAft>
              <a:defRPr b="1">
                <a:solidFill>
                  <a:srgbClr val="FF0000"/>
                </a:solidFill>
                <a:latin typeface="Times New Roman" pitchFamily="18" charset="0"/>
              </a:defRPr>
            </a:lvl9pPr>
          </a:lstStyle>
          <a:p>
            <a:pPr eaLnBrk="0" fontAlgn="base" hangingPunct="0">
              <a:spcBef>
                <a:spcPct val="0"/>
              </a:spcBef>
              <a:spcAft>
                <a:spcPct val="0"/>
              </a:spcAft>
            </a:pPr>
            <a:r>
              <a:rPr lang="en-US" sz="1200" b="0">
                <a:solidFill>
                  <a:srgbClr val="003300"/>
                </a:solidFill>
              </a:rPr>
              <a:t>Earth Mass</a:t>
            </a:r>
          </a:p>
          <a:p>
            <a:pPr eaLnBrk="0" fontAlgn="base" hangingPunct="0">
              <a:spcBef>
                <a:spcPct val="0"/>
              </a:spcBef>
              <a:spcAft>
                <a:spcPct val="0"/>
              </a:spcAft>
            </a:pPr>
            <a:r>
              <a:rPr lang="en-US" sz="1200" b="0">
                <a:solidFill>
                  <a:srgbClr val="003300"/>
                </a:solidFill>
              </a:rPr>
              <a:t>  Center</a:t>
            </a:r>
          </a:p>
        </p:txBody>
      </p:sp>
      <p:sp>
        <p:nvSpPr>
          <p:cNvPr id="459797" name="Line 21"/>
          <p:cNvSpPr>
            <a:spLocks noChangeShapeType="1"/>
          </p:cNvSpPr>
          <p:nvPr/>
        </p:nvSpPr>
        <p:spPr bwMode="auto">
          <a:xfrm flipV="1">
            <a:off x="4038600" y="4191000"/>
            <a:ext cx="457200" cy="152400"/>
          </a:xfrm>
          <a:prstGeom prst="line">
            <a:avLst/>
          </a:prstGeom>
          <a:noFill/>
          <a:ln w="9525">
            <a:solidFill>
              <a:srgbClr val="00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459798" name="Line 22"/>
          <p:cNvSpPr>
            <a:spLocks noChangeShapeType="1"/>
          </p:cNvSpPr>
          <p:nvPr/>
        </p:nvSpPr>
        <p:spPr bwMode="auto">
          <a:xfrm flipV="1">
            <a:off x="4572000" y="3886200"/>
            <a:ext cx="228600" cy="228600"/>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459799" name="Text Box 23"/>
          <p:cNvSpPr txBox="1">
            <a:spLocks noChangeArrowheads="1"/>
          </p:cNvSpPr>
          <p:nvPr/>
        </p:nvSpPr>
        <p:spPr bwMode="auto">
          <a:xfrm>
            <a:off x="5091113" y="4303713"/>
            <a:ext cx="11096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b="1">
                <a:solidFill>
                  <a:srgbClr val="FF0000"/>
                </a:solidFill>
                <a:latin typeface="Times New Roman" pitchFamily="18" charset="0"/>
              </a:defRPr>
            </a:lvl1pPr>
            <a:lvl2pPr marL="742950" indent="-285750">
              <a:defRPr b="1">
                <a:solidFill>
                  <a:srgbClr val="FF0000"/>
                </a:solidFill>
                <a:latin typeface="Times New Roman" pitchFamily="18" charset="0"/>
              </a:defRPr>
            </a:lvl2pPr>
            <a:lvl3pPr marL="1143000" indent="-228600">
              <a:defRPr b="1">
                <a:solidFill>
                  <a:srgbClr val="FF0000"/>
                </a:solidFill>
                <a:latin typeface="Times New Roman" pitchFamily="18" charset="0"/>
              </a:defRPr>
            </a:lvl3pPr>
            <a:lvl4pPr marL="1600200" indent="-228600">
              <a:defRPr b="1">
                <a:solidFill>
                  <a:srgbClr val="FF0000"/>
                </a:solidFill>
                <a:latin typeface="Times New Roman" pitchFamily="18" charset="0"/>
              </a:defRPr>
            </a:lvl4pPr>
            <a:lvl5pPr marL="2057400" indent="-228600">
              <a:defRPr b="1">
                <a:solidFill>
                  <a:srgbClr val="FF0000"/>
                </a:solidFill>
                <a:latin typeface="Times New Roman" pitchFamily="18" charset="0"/>
              </a:defRPr>
            </a:lvl5pPr>
            <a:lvl6pPr marL="2514600" indent="-228600" algn="ctr" eaLnBrk="0" fontAlgn="base" hangingPunct="0">
              <a:spcBef>
                <a:spcPct val="0"/>
              </a:spcBef>
              <a:spcAft>
                <a:spcPct val="0"/>
              </a:spcAft>
              <a:defRPr b="1">
                <a:solidFill>
                  <a:srgbClr val="FF0000"/>
                </a:solidFill>
                <a:latin typeface="Times New Roman" pitchFamily="18" charset="0"/>
              </a:defRPr>
            </a:lvl6pPr>
            <a:lvl7pPr marL="2971800" indent="-228600" algn="ctr" eaLnBrk="0" fontAlgn="base" hangingPunct="0">
              <a:spcBef>
                <a:spcPct val="0"/>
              </a:spcBef>
              <a:spcAft>
                <a:spcPct val="0"/>
              </a:spcAft>
              <a:defRPr b="1">
                <a:solidFill>
                  <a:srgbClr val="FF0000"/>
                </a:solidFill>
                <a:latin typeface="Times New Roman" pitchFamily="18" charset="0"/>
              </a:defRPr>
            </a:lvl7pPr>
            <a:lvl8pPr marL="3429000" indent="-228600" algn="ctr" eaLnBrk="0" fontAlgn="base" hangingPunct="0">
              <a:spcBef>
                <a:spcPct val="0"/>
              </a:spcBef>
              <a:spcAft>
                <a:spcPct val="0"/>
              </a:spcAft>
              <a:defRPr b="1">
                <a:solidFill>
                  <a:srgbClr val="FF0000"/>
                </a:solidFill>
                <a:latin typeface="Times New Roman" pitchFamily="18" charset="0"/>
              </a:defRPr>
            </a:lvl8pPr>
            <a:lvl9pPr marL="3886200" indent="-228600" algn="ctr" eaLnBrk="0" fontAlgn="base" hangingPunct="0">
              <a:spcBef>
                <a:spcPct val="0"/>
              </a:spcBef>
              <a:spcAft>
                <a:spcPct val="0"/>
              </a:spcAft>
              <a:defRPr b="1">
                <a:solidFill>
                  <a:srgbClr val="FF0000"/>
                </a:solidFill>
                <a:latin typeface="Times New Roman" pitchFamily="18" charset="0"/>
              </a:defRPr>
            </a:lvl9pPr>
          </a:lstStyle>
          <a:p>
            <a:pPr eaLnBrk="0" fontAlgn="base" hangingPunct="0">
              <a:spcBef>
                <a:spcPct val="0"/>
              </a:spcBef>
              <a:spcAft>
                <a:spcPct val="0"/>
              </a:spcAft>
            </a:pPr>
            <a:r>
              <a:rPr lang="en-US" sz="1200" b="0">
                <a:solidFill>
                  <a:srgbClr val="003300"/>
                </a:solidFill>
              </a:rPr>
              <a:t>Approximately</a:t>
            </a:r>
          </a:p>
          <a:p>
            <a:pPr eaLnBrk="0" fontAlgn="base" hangingPunct="0">
              <a:spcBef>
                <a:spcPct val="0"/>
              </a:spcBef>
              <a:spcAft>
                <a:spcPct val="0"/>
              </a:spcAft>
            </a:pPr>
            <a:r>
              <a:rPr lang="en-US" sz="1200" b="0">
                <a:solidFill>
                  <a:srgbClr val="003300"/>
                </a:solidFill>
              </a:rPr>
              <a:t>   236 meters</a:t>
            </a:r>
          </a:p>
        </p:txBody>
      </p:sp>
      <p:sp>
        <p:nvSpPr>
          <p:cNvPr id="459800" name="Line 24"/>
          <p:cNvSpPr>
            <a:spLocks noChangeShapeType="1"/>
          </p:cNvSpPr>
          <p:nvPr/>
        </p:nvSpPr>
        <p:spPr bwMode="auto">
          <a:xfrm flipH="1" flipV="1">
            <a:off x="4724400" y="4038600"/>
            <a:ext cx="381000" cy="381000"/>
          </a:xfrm>
          <a:prstGeom prst="line">
            <a:avLst/>
          </a:prstGeom>
          <a:noFill/>
          <a:ln w="9525">
            <a:solidFill>
              <a:srgbClr val="00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pic>
        <p:nvPicPr>
          <p:cNvPr id="6166" name="Picture 26" descr="C:\Linda\Lews\logo final scgs.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15200" y="5375275"/>
            <a:ext cx="1828800" cy="148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18746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59783"/>
                                        </p:tgtEl>
                                        <p:attrNameLst>
                                          <p:attrName>style.visibility</p:attrName>
                                        </p:attrNameLst>
                                      </p:cBhvr>
                                      <p:to>
                                        <p:strVal val="visible"/>
                                      </p:to>
                                    </p:set>
                                    <p:anim calcmode="lin" valueType="num">
                                      <p:cBhvr additive="base">
                                        <p:cTn id="7" dur="500" fill="hold"/>
                                        <p:tgtEl>
                                          <p:spTgt spid="459783"/>
                                        </p:tgtEl>
                                        <p:attrNameLst>
                                          <p:attrName>ppt_x</p:attrName>
                                        </p:attrNameLst>
                                      </p:cBhvr>
                                      <p:tavLst>
                                        <p:tav tm="0">
                                          <p:val>
                                            <p:strVal val="0-#ppt_w/2"/>
                                          </p:val>
                                        </p:tav>
                                        <p:tav tm="100000">
                                          <p:val>
                                            <p:strVal val="#ppt_x"/>
                                          </p:val>
                                        </p:tav>
                                      </p:tavLst>
                                    </p:anim>
                                    <p:anim calcmode="lin" valueType="num">
                                      <p:cBhvr additive="base">
                                        <p:cTn id="8" dur="500" fill="hold"/>
                                        <p:tgtEl>
                                          <p:spTgt spid="459783"/>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459792"/>
                                        </p:tgtEl>
                                        <p:attrNameLst>
                                          <p:attrName>style.visibility</p:attrName>
                                        </p:attrNameLst>
                                      </p:cBhvr>
                                      <p:to>
                                        <p:strVal val="visible"/>
                                      </p:to>
                                    </p:set>
                                    <p:anim calcmode="lin" valueType="num">
                                      <p:cBhvr additive="base">
                                        <p:cTn id="12" dur="500" fill="hold"/>
                                        <p:tgtEl>
                                          <p:spTgt spid="459792"/>
                                        </p:tgtEl>
                                        <p:attrNameLst>
                                          <p:attrName>ppt_x</p:attrName>
                                        </p:attrNameLst>
                                      </p:cBhvr>
                                      <p:tavLst>
                                        <p:tav tm="0">
                                          <p:val>
                                            <p:strVal val="1+#ppt_w/2"/>
                                          </p:val>
                                        </p:tav>
                                        <p:tav tm="100000">
                                          <p:val>
                                            <p:strVal val="#ppt_x"/>
                                          </p:val>
                                        </p:tav>
                                      </p:tavLst>
                                    </p:anim>
                                    <p:anim calcmode="lin" valueType="num">
                                      <p:cBhvr additive="base">
                                        <p:cTn id="13" dur="500" fill="hold"/>
                                        <p:tgtEl>
                                          <p:spTgt spid="459792"/>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1" presetClass="entr" presetSubtype="0" fill="hold" grpId="0" nodeType="afterEffect">
                                  <p:stCondLst>
                                    <p:cond delay="0"/>
                                  </p:stCondLst>
                                  <p:childTnLst>
                                    <p:set>
                                      <p:cBhvr>
                                        <p:cTn id="16" dur="1" fill="hold">
                                          <p:stCondLst>
                                            <p:cond delay="499"/>
                                          </p:stCondLst>
                                        </p:cTn>
                                        <p:tgtEl>
                                          <p:spTgt spid="459795"/>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5" presetClass="entr" presetSubtype="0" fill="hold" grpId="0" nodeType="clickEffect">
                                  <p:stCondLst>
                                    <p:cond delay="0"/>
                                  </p:stCondLst>
                                  <p:childTnLst>
                                    <p:set>
                                      <p:cBhvr>
                                        <p:cTn id="20" dur="1" fill="hold">
                                          <p:stCondLst>
                                            <p:cond delay="0"/>
                                          </p:stCondLst>
                                        </p:cTn>
                                        <p:tgtEl>
                                          <p:spTgt spid="459787"/>
                                        </p:tgtEl>
                                        <p:attrNameLst>
                                          <p:attrName>style.visibility</p:attrName>
                                        </p:attrNameLst>
                                      </p:cBhvr>
                                      <p:to>
                                        <p:strVal val="visible"/>
                                      </p:to>
                                    </p:set>
                                    <p:anim calcmode="lin" valueType="num">
                                      <p:cBhvr>
                                        <p:cTn id="21" dur="1000" fill="hold"/>
                                        <p:tgtEl>
                                          <p:spTgt spid="459787"/>
                                        </p:tgtEl>
                                        <p:attrNameLst>
                                          <p:attrName>ppt_w</p:attrName>
                                        </p:attrNameLst>
                                      </p:cBhvr>
                                      <p:tavLst>
                                        <p:tav tm="0">
                                          <p:val>
                                            <p:fltVal val="0"/>
                                          </p:val>
                                        </p:tav>
                                        <p:tav tm="100000">
                                          <p:val>
                                            <p:strVal val="#ppt_w"/>
                                          </p:val>
                                        </p:tav>
                                      </p:tavLst>
                                    </p:anim>
                                    <p:anim calcmode="lin" valueType="num">
                                      <p:cBhvr>
                                        <p:cTn id="22" dur="1000" fill="hold"/>
                                        <p:tgtEl>
                                          <p:spTgt spid="459787"/>
                                        </p:tgtEl>
                                        <p:attrNameLst>
                                          <p:attrName>ppt_h</p:attrName>
                                        </p:attrNameLst>
                                      </p:cBhvr>
                                      <p:tavLst>
                                        <p:tav tm="0">
                                          <p:val>
                                            <p:fltVal val="0"/>
                                          </p:val>
                                        </p:tav>
                                        <p:tav tm="100000">
                                          <p:val>
                                            <p:strVal val="#ppt_h"/>
                                          </p:val>
                                        </p:tav>
                                      </p:tavLst>
                                    </p:anim>
                                    <p:anim calcmode="lin" valueType="num">
                                      <p:cBhvr>
                                        <p:cTn id="23" dur="1000" fill="hold"/>
                                        <p:tgtEl>
                                          <p:spTgt spid="459787"/>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459787"/>
                                        </p:tgtEl>
                                        <p:attrNameLst>
                                          <p:attrName>ppt_y</p:attrName>
                                        </p:attrNameLst>
                                      </p:cBhvr>
                                      <p:tavLst>
                                        <p:tav tm="0" fmla="#ppt_y+(sin(-2*pi*(1-$))*-#ppt_x+cos(-2*pi*(1-$))*(1-#ppt_y))*(1-$)">
                                          <p:val>
                                            <p:fltVal val="0"/>
                                          </p:val>
                                        </p:tav>
                                        <p:tav tm="100000">
                                          <p:val>
                                            <p:fltVal val="1"/>
                                          </p:val>
                                        </p:tav>
                                      </p:tavLst>
                                    </p:anim>
                                  </p:childTnLst>
                                </p:cTn>
                              </p:par>
                            </p:childTnLst>
                          </p:cTn>
                        </p:par>
                        <p:par>
                          <p:cTn id="25" fill="hold" nodeType="afterGroup">
                            <p:stCondLst>
                              <p:cond delay="1000"/>
                            </p:stCondLst>
                            <p:childTnLst>
                              <p:par>
                                <p:cTn id="26" presetID="15" presetClass="entr" presetSubtype="0" fill="hold" grpId="0" nodeType="afterEffect">
                                  <p:stCondLst>
                                    <p:cond delay="0"/>
                                  </p:stCondLst>
                                  <p:childTnLst>
                                    <p:set>
                                      <p:cBhvr>
                                        <p:cTn id="27" dur="1" fill="hold">
                                          <p:stCondLst>
                                            <p:cond delay="0"/>
                                          </p:stCondLst>
                                        </p:cTn>
                                        <p:tgtEl>
                                          <p:spTgt spid="459789"/>
                                        </p:tgtEl>
                                        <p:attrNameLst>
                                          <p:attrName>style.visibility</p:attrName>
                                        </p:attrNameLst>
                                      </p:cBhvr>
                                      <p:to>
                                        <p:strVal val="visible"/>
                                      </p:to>
                                    </p:set>
                                    <p:anim calcmode="lin" valueType="num">
                                      <p:cBhvr>
                                        <p:cTn id="28" dur="1000" fill="hold"/>
                                        <p:tgtEl>
                                          <p:spTgt spid="459789"/>
                                        </p:tgtEl>
                                        <p:attrNameLst>
                                          <p:attrName>ppt_w</p:attrName>
                                        </p:attrNameLst>
                                      </p:cBhvr>
                                      <p:tavLst>
                                        <p:tav tm="0">
                                          <p:val>
                                            <p:fltVal val="0"/>
                                          </p:val>
                                        </p:tav>
                                        <p:tav tm="100000">
                                          <p:val>
                                            <p:strVal val="#ppt_w"/>
                                          </p:val>
                                        </p:tav>
                                      </p:tavLst>
                                    </p:anim>
                                    <p:anim calcmode="lin" valueType="num">
                                      <p:cBhvr>
                                        <p:cTn id="29" dur="1000" fill="hold"/>
                                        <p:tgtEl>
                                          <p:spTgt spid="459789"/>
                                        </p:tgtEl>
                                        <p:attrNameLst>
                                          <p:attrName>ppt_h</p:attrName>
                                        </p:attrNameLst>
                                      </p:cBhvr>
                                      <p:tavLst>
                                        <p:tav tm="0">
                                          <p:val>
                                            <p:fltVal val="0"/>
                                          </p:val>
                                        </p:tav>
                                        <p:tav tm="100000">
                                          <p:val>
                                            <p:strVal val="#ppt_h"/>
                                          </p:val>
                                        </p:tav>
                                      </p:tavLst>
                                    </p:anim>
                                    <p:anim calcmode="lin" valueType="num">
                                      <p:cBhvr>
                                        <p:cTn id="30" dur="1000" fill="hold"/>
                                        <p:tgtEl>
                                          <p:spTgt spid="459789"/>
                                        </p:tgtEl>
                                        <p:attrNameLst>
                                          <p:attrName>ppt_x</p:attrName>
                                        </p:attrNameLst>
                                      </p:cBhvr>
                                      <p:tavLst>
                                        <p:tav tm="0" fmla="#ppt_x+(cos(-2*pi*(1-$))*-#ppt_x-sin(-2*pi*(1-$))*(1-#ppt_y))*(1-$)">
                                          <p:val>
                                            <p:fltVal val="0"/>
                                          </p:val>
                                        </p:tav>
                                        <p:tav tm="100000">
                                          <p:val>
                                            <p:fltVal val="1"/>
                                          </p:val>
                                        </p:tav>
                                      </p:tavLst>
                                    </p:anim>
                                    <p:anim calcmode="lin" valueType="num">
                                      <p:cBhvr>
                                        <p:cTn id="31" dur="1000" fill="hold"/>
                                        <p:tgtEl>
                                          <p:spTgt spid="459789"/>
                                        </p:tgtEl>
                                        <p:attrNameLst>
                                          <p:attrName>ppt_y</p:attrName>
                                        </p:attrNameLst>
                                      </p:cBhvr>
                                      <p:tavLst>
                                        <p:tav tm="0" fmla="#ppt_y+(sin(-2*pi*(1-$))*-#ppt_x+cos(-2*pi*(1-$))*(1-#ppt_y))*(1-$)">
                                          <p:val>
                                            <p:fltVal val="0"/>
                                          </p:val>
                                        </p:tav>
                                        <p:tav tm="100000">
                                          <p:val>
                                            <p:fltVal val="1"/>
                                          </p:val>
                                        </p:tav>
                                      </p:tavLst>
                                    </p:anim>
                                  </p:childTnLst>
                                </p:cTn>
                              </p:par>
                            </p:childTnLst>
                          </p:cTn>
                        </p:par>
                        <p:par>
                          <p:cTn id="32" fill="hold" nodeType="afterGroup">
                            <p:stCondLst>
                              <p:cond delay="2000"/>
                            </p:stCondLst>
                            <p:childTnLst>
                              <p:par>
                                <p:cTn id="33" presetID="15" presetClass="entr" presetSubtype="0" fill="hold" grpId="0" nodeType="afterEffect">
                                  <p:stCondLst>
                                    <p:cond delay="0"/>
                                  </p:stCondLst>
                                  <p:childTnLst>
                                    <p:set>
                                      <p:cBhvr>
                                        <p:cTn id="34" dur="1" fill="hold">
                                          <p:stCondLst>
                                            <p:cond delay="0"/>
                                          </p:stCondLst>
                                        </p:cTn>
                                        <p:tgtEl>
                                          <p:spTgt spid="459788"/>
                                        </p:tgtEl>
                                        <p:attrNameLst>
                                          <p:attrName>style.visibility</p:attrName>
                                        </p:attrNameLst>
                                      </p:cBhvr>
                                      <p:to>
                                        <p:strVal val="visible"/>
                                      </p:to>
                                    </p:set>
                                    <p:anim calcmode="lin" valueType="num">
                                      <p:cBhvr>
                                        <p:cTn id="35" dur="1000" fill="hold"/>
                                        <p:tgtEl>
                                          <p:spTgt spid="459788"/>
                                        </p:tgtEl>
                                        <p:attrNameLst>
                                          <p:attrName>ppt_w</p:attrName>
                                        </p:attrNameLst>
                                      </p:cBhvr>
                                      <p:tavLst>
                                        <p:tav tm="0">
                                          <p:val>
                                            <p:fltVal val="0"/>
                                          </p:val>
                                        </p:tav>
                                        <p:tav tm="100000">
                                          <p:val>
                                            <p:strVal val="#ppt_w"/>
                                          </p:val>
                                        </p:tav>
                                      </p:tavLst>
                                    </p:anim>
                                    <p:anim calcmode="lin" valueType="num">
                                      <p:cBhvr>
                                        <p:cTn id="36" dur="1000" fill="hold"/>
                                        <p:tgtEl>
                                          <p:spTgt spid="459788"/>
                                        </p:tgtEl>
                                        <p:attrNameLst>
                                          <p:attrName>ppt_h</p:attrName>
                                        </p:attrNameLst>
                                      </p:cBhvr>
                                      <p:tavLst>
                                        <p:tav tm="0">
                                          <p:val>
                                            <p:fltVal val="0"/>
                                          </p:val>
                                        </p:tav>
                                        <p:tav tm="100000">
                                          <p:val>
                                            <p:strVal val="#ppt_h"/>
                                          </p:val>
                                        </p:tav>
                                      </p:tavLst>
                                    </p:anim>
                                    <p:anim calcmode="lin" valueType="num">
                                      <p:cBhvr>
                                        <p:cTn id="37" dur="1000" fill="hold"/>
                                        <p:tgtEl>
                                          <p:spTgt spid="459788"/>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459788"/>
                                        </p:tgtEl>
                                        <p:attrNameLst>
                                          <p:attrName>ppt_y</p:attrName>
                                        </p:attrNameLst>
                                      </p:cBhvr>
                                      <p:tavLst>
                                        <p:tav tm="0" fmla="#ppt_y+(sin(-2*pi*(1-$))*-#ppt_x+cos(-2*pi*(1-$))*(1-#ppt_y))*(1-$)">
                                          <p:val>
                                            <p:fltVal val="0"/>
                                          </p:val>
                                        </p:tav>
                                        <p:tav tm="100000">
                                          <p:val>
                                            <p:fltVal val="1"/>
                                          </p:val>
                                        </p:tav>
                                      </p:tavLst>
                                    </p:anim>
                                  </p:childTnLst>
                                </p:cTn>
                              </p:par>
                            </p:childTnLst>
                          </p:cTn>
                        </p:par>
                        <p:par>
                          <p:cTn id="39" fill="hold" nodeType="afterGroup">
                            <p:stCondLst>
                              <p:cond delay="3000"/>
                            </p:stCondLst>
                            <p:childTnLst>
                              <p:par>
                                <p:cTn id="40" presetID="1" presetClass="entr" presetSubtype="0" fill="hold" grpId="0" nodeType="afterEffect">
                                  <p:stCondLst>
                                    <p:cond delay="0"/>
                                  </p:stCondLst>
                                  <p:childTnLst>
                                    <p:set>
                                      <p:cBhvr>
                                        <p:cTn id="41" dur="1" fill="hold">
                                          <p:stCondLst>
                                            <p:cond delay="499"/>
                                          </p:stCondLst>
                                        </p:cTn>
                                        <p:tgtEl>
                                          <p:spTgt spid="459794"/>
                                        </p:tgtEl>
                                        <p:attrNameLst>
                                          <p:attrName>style.visibility</p:attrName>
                                        </p:attrNameLst>
                                      </p:cBhvr>
                                      <p:to>
                                        <p:strVal val="visible"/>
                                      </p:to>
                                    </p:set>
                                  </p:childTnLst>
                                </p:cTn>
                              </p:par>
                            </p:childTnLst>
                          </p:cTn>
                        </p:par>
                        <p:par>
                          <p:cTn id="42" fill="hold" nodeType="afterGroup">
                            <p:stCondLst>
                              <p:cond delay="3500"/>
                            </p:stCondLst>
                            <p:childTnLst>
                              <p:par>
                                <p:cTn id="43" presetID="16" presetClass="entr" presetSubtype="21" fill="hold" grpId="0" nodeType="afterEffect">
                                  <p:stCondLst>
                                    <p:cond delay="0"/>
                                  </p:stCondLst>
                                  <p:childTnLst>
                                    <p:set>
                                      <p:cBhvr>
                                        <p:cTn id="44" dur="1" fill="hold">
                                          <p:stCondLst>
                                            <p:cond delay="0"/>
                                          </p:stCondLst>
                                        </p:cTn>
                                        <p:tgtEl>
                                          <p:spTgt spid="459791"/>
                                        </p:tgtEl>
                                        <p:attrNameLst>
                                          <p:attrName>style.visibility</p:attrName>
                                        </p:attrNameLst>
                                      </p:cBhvr>
                                      <p:to>
                                        <p:strVal val="visible"/>
                                      </p:to>
                                    </p:set>
                                    <p:animEffect transition="in" filter="barn(inVertical)">
                                      <p:cBhvr>
                                        <p:cTn id="45" dur="500"/>
                                        <p:tgtEl>
                                          <p:spTgt spid="459791"/>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6" presetClass="entr" presetSubtype="26" fill="hold" grpId="0" nodeType="clickEffect">
                                  <p:stCondLst>
                                    <p:cond delay="0"/>
                                  </p:stCondLst>
                                  <p:childTnLst>
                                    <p:set>
                                      <p:cBhvr>
                                        <p:cTn id="49" dur="1" fill="hold">
                                          <p:stCondLst>
                                            <p:cond delay="0"/>
                                          </p:stCondLst>
                                        </p:cTn>
                                        <p:tgtEl>
                                          <p:spTgt spid="459784"/>
                                        </p:tgtEl>
                                        <p:attrNameLst>
                                          <p:attrName>style.visibility</p:attrName>
                                        </p:attrNameLst>
                                      </p:cBhvr>
                                      <p:to>
                                        <p:strVal val="visible"/>
                                      </p:to>
                                    </p:set>
                                    <p:animEffect transition="in" filter="barn(inHorizontal)">
                                      <p:cBhvr>
                                        <p:cTn id="50" dur="500"/>
                                        <p:tgtEl>
                                          <p:spTgt spid="459784"/>
                                        </p:tgtEl>
                                      </p:cBhvr>
                                    </p:animEffect>
                                  </p:childTnLst>
                                </p:cTn>
                              </p:par>
                            </p:childTnLst>
                          </p:cTn>
                        </p:par>
                        <p:par>
                          <p:cTn id="51" fill="hold" nodeType="afterGroup">
                            <p:stCondLst>
                              <p:cond delay="500"/>
                            </p:stCondLst>
                            <p:childTnLst>
                              <p:par>
                                <p:cTn id="52" presetID="2" presetClass="entr" presetSubtype="4" fill="hold" grpId="0" nodeType="afterEffect">
                                  <p:stCondLst>
                                    <p:cond delay="0"/>
                                  </p:stCondLst>
                                  <p:childTnLst>
                                    <p:set>
                                      <p:cBhvr>
                                        <p:cTn id="53" dur="1" fill="hold">
                                          <p:stCondLst>
                                            <p:cond delay="0"/>
                                          </p:stCondLst>
                                        </p:cTn>
                                        <p:tgtEl>
                                          <p:spTgt spid="459785"/>
                                        </p:tgtEl>
                                        <p:attrNameLst>
                                          <p:attrName>style.visibility</p:attrName>
                                        </p:attrNameLst>
                                      </p:cBhvr>
                                      <p:to>
                                        <p:strVal val="visible"/>
                                      </p:to>
                                    </p:set>
                                    <p:anim calcmode="lin" valueType="num">
                                      <p:cBhvr additive="base">
                                        <p:cTn id="54" dur="500" fill="hold"/>
                                        <p:tgtEl>
                                          <p:spTgt spid="459785"/>
                                        </p:tgtEl>
                                        <p:attrNameLst>
                                          <p:attrName>ppt_x</p:attrName>
                                        </p:attrNameLst>
                                      </p:cBhvr>
                                      <p:tavLst>
                                        <p:tav tm="0">
                                          <p:val>
                                            <p:strVal val="#ppt_x"/>
                                          </p:val>
                                        </p:tav>
                                        <p:tav tm="100000">
                                          <p:val>
                                            <p:strVal val="#ppt_x"/>
                                          </p:val>
                                        </p:tav>
                                      </p:tavLst>
                                    </p:anim>
                                    <p:anim calcmode="lin" valueType="num">
                                      <p:cBhvr additive="base">
                                        <p:cTn id="55" dur="500" fill="hold"/>
                                        <p:tgtEl>
                                          <p:spTgt spid="459785"/>
                                        </p:tgtEl>
                                        <p:attrNameLst>
                                          <p:attrName>ppt_y</p:attrName>
                                        </p:attrNameLst>
                                      </p:cBhvr>
                                      <p:tavLst>
                                        <p:tav tm="0">
                                          <p:val>
                                            <p:strVal val="1+#ppt_h/2"/>
                                          </p:val>
                                        </p:tav>
                                        <p:tav tm="100000">
                                          <p:val>
                                            <p:strVal val="#ppt_y"/>
                                          </p:val>
                                        </p:tav>
                                      </p:tavLst>
                                    </p:anim>
                                  </p:childTnLst>
                                </p:cTn>
                              </p:par>
                            </p:childTnLst>
                          </p:cTn>
                        </p:par>
                        <p:par>
                          <p:cTn id="56" fill="hold" nodeType="afterGroup">
                            <p:stCondLst>
                              <p:cond delay="1000"/>
                            </p:stCondLst>
                            <p:childTnLst>
                              <p:par>
                                <p:cTn id="57" presetID="2" presetClass="entr" presetSubtype="8" fill="hold" grpId="0" nodeType="afterEffect">
                                  <p:stCondLst>
                                    <p:cond delay="0"/>
                                  </p:stCondLst>
                                  <p:childTnLst>
                                    <p:set>
                                      <p:cBhvr>
                                        <p:cTn id="58" dur="1" fill="hold">
                                          <p:stCondLst>
                                            <p:cond delay="0"/>
                                          </p:stCondLst>
                                        </p:cTn>
                                        <p:tgtEl>
                                          <p:spTgt spid="459786"/>
                                        </p:tgtEl>
                                        <p:attrNameLst>
                                          <p:attrName>style.visibility</p:attrName>
                                        </p:attrNameLst>
                                      </p:cBhvr>
                                      <p:to>
                                        <p:strVal val="visible"/>
                                      </p:to>
                                    </p:set>
                                    <p:anim calcmode="lin" valueType="num">
                                      <p:cBhvr additive="base">
                                        <p:cTn id="59" dur="500" fill="hold"/>
                                        <p:tgtEl>
                                          <p:spTgt spid="459786"/>
                                        </p:tgtEl>
                                        <p:attrNameLst>
                                          <p:attrName>ppt_x</p:attrName>
                                        </p:attrNameLst>
                                      </p:cBhvr>
                                      <p:tavLst>
                                        <p:tav tm="0">
                                          <p:val>
                                            <p:strVal val="0-#ppt_w/2"/>
                                          </p:val>
                                        </p:tav>
                                        <p:tav tm="100000">
                                          <p:val>
                                            <p:strVal val="#ppt_x"/>
                                          </p:val>
                                        </p:tav>
                                      </p:tavLst>
                                    </p:anim>
                                    <p:anim calcmode="lin" valueType="num">
                                      <p:cBhvr additive="base">
                                        <p:cTn id="60" dur="500" fill="hold"/>
                                        <p:tgtEl>
                                          <p:spTgt spid="459786"/>
                                        </p:tgtEl>
                                        <p:attrNameLst>
                                          <p:attrName>ppt_y</p:attrName>
                                        </p:attrNameLst>
                                      </p:cBhvr>
                                      <p:tavLst>
                                        <p:tav tm="0">
                                          <p:val>
                                            <p:strVal val="#ppt_y"/>
                                          </p:val>
                                        </p:tav>
                                        <p:tav tm="100000">
                                          <p:val>
                                            <p:strVal val="#ppt_y"/>
                                          </p:val>
                                        </p:tav>
                                      </p:tavLst>
                                    </p:anim>
                                  </p:childTnLst>
                                </p:cTn>
                              </p:par>
                            </p:childTnLst>
                          </p:cTn>
                        </p:par>
                        <p:par>
                          <p:cTn id="61" fill="hold" nodeType="afterGroup">
                            <p:stCondLst>
                              <p:cond delay="1500"/>
                            </p:stCondLst>
                            <p:childTnLst>
                              <p:par>
                                <p:cTn id="62" presetID="16" presetClass="entr" presetSubtype="21" fill="hold" grpId="0" nodeType="afterEffect">
                                  <p:stCondLst>
                                    <p:cond delay="0"/>
                                  </p:stCondLst>
                                  <p:childTnLst>
                                    <p:set>
                                      <p:cBhvr>
                                        <p:cTn id="63" dur="1" fill="hold">
                                          <p:stCondLst>
                                            <p:cond delay="0"/>
                                          </p:stCondLst>
                                        </p:cTn>
                                        <p:tgtEl>
                                          <p:spTgt spid="459790"/>
                                        </p:tgtEl>
                                        <p:attrNameLst>
                                          <p:attrName>style.visibility</p:attrName>
                                        </p:attrNameLst>
                                      </p:cBhvr>
                                      <p:to>
                                        <p:strVal val="visible"/>
                                      </p:to>
                                    </p:set>
                                    <p:animEffect transition="in" filter="barn(inVertical)">
                                      <p:cBhvr>
                                        <p:cTn id="64" dur="500"/>
                                        <p:tgtEl>
                                          <p:spTgt spid="459790"/>
                                        </p:tgtEl>
                                      </p:cBhvr>
                                    </p:animEffect>
                                  </p:childTnLst>
                                </p:cTn>
                              </p:par>
                            </p:childTnLst>
                          </p:cTn>
                        </p:par>
                        <p:par>
                          <p:cTn id="65" fill="hold" nodeType="afterGroup">
                            <p:stCondLst>
                              <p:cond delay="2000"/>
                            </p:stCondLst>
                            <p:childTnLst>
                              <p:par>
                                <p:cTn id="66" presetID="1" presetClass="entr" presetSubtype="0" fill="hold" grpId="0" nodeType="afterEffect">
                                  <p:stCondLst>
                                    <p:cond delay="0"/>
                                  </p:stCondLst>
                                  <p:childTnLst>
                                    <p:set>
                                      <p:cBhvr>
                                        <p:cTn id="67" dur="1" fill="hold">
                                          <p:stCondLst>
                                            <p:cond delay="499"/>
                                          </p:stCondLst>
                                        </p:cTn>
                                        <p:tgtEl>
                                          <p:spTgt spid="459793"/>
                                        </p:tgtEl>
                                        <p:attrNameLst>
                                          <p:attrName>style.visibility</p:attrName>
                                        </p:attrNameLst>
                                      </p:cBhvr>
                                      <p:to>
                                        <p:strVal val="visible"/>
                                      </p:to>
                                    </p:set>
                                  </p:childTnLst>
                                </p:cTn>
                              </p:par>
                            </p:childTnLst>
                          </p:cTn>
                        </p:par>
                        <p:par>
                          <p:cTn id="68" fill="hold" nodeType="afterGroup">
                            <p:stCondLst>
                              <p:cond delay="2500"/>
                            </p:stCondLst>
                            <p:childTnLst>
                              <p:par>
                                <p:cTn id="69" presetID="17" presetClass="entr" presetSubtype="4" fill="hold" grpId="0" nodeType="afterEffect">
                                  <p:stCondLst>
                                    <p:cond delay="1000"/>
                                  </p:stCondLst>
                                  <p:childTnLst>
                                    <p:set>
                                      <p:cBhvr>
                                        <p:cTn id="70" dur="1" fill="hold">
                                          <p:stCondLst>
                                            <p:cond delay="0"/>
                                          </p:stCondLst>
                                        </p:cTn>
                                        <p:tgtEl>
                                          <p:spTgt spid="459796"/>
                                        </p:tgtEl>
                                        <p:attrNameLst>
                                          <p:attrName>style.visibility</p:attrName>
                                        </p:attrNameLst>
                                      </p:cBhvr>
                                      <p:to>
                                        <p:strVal val="visible"/>
                                      </p:to>
                                    </p:set>
                                    <p:anim calcmode="lin" valueType="num">
                                      <p:cBhvr>
                                        <p:cTn id="71" dur="500" fill="hold"/>
                                        <p:tgtEl>
                                          <p:spTgt spid="459796"/>
                                        </p:tgtEl>
                                        <p:attrNameLst>
                                          <p:attrName>ppt_x</p:attrName>
                                        </p:attrNameLst>
                                      </p:cBhvr>
                                      <p:tavLst>
                                        <p:tav tm="0">
                                          <p:val>
                                            <p:strVal val="#ppt_x"/>
                                          </p:val>
                                        </p:tav>
                                        <p:tav tm="100000">
                                          <p:val>
                                            <p:strVal val="#ppt_x"/>
                                          </p:val>
                                        </p:tav>
                                      </p:tavLst>
                                    </p:anim>
                                    <p:anim calcmode="lin" valueType="num">
                                      <p:cBhvr>
                                        <p:cTn id="72" dur="500" fill="hold"/>
                                        <p:tgtEl>
                                          <p:spTgt spid="459796"/>
                                        </p:tgtEl>
                                        <p:attrNameLst>
                                          <p:attrName>ppt_y</p:attrName>
                                        </p:attrNameLst>
                                      </p:cBhvr>
                                      <p:tavLst>
                                        <p:tav tm="0">
                                          <p:val>
                                            <p:strVal val="#ppt_y+#ppt_h/2"/>
                                          </p:val>
                                        </p:tav>
                                        <p:tav tm="100000">
                                          <p:val>
                                            <p:strVal val="#ppt_y"/>
                                          </p:val>
                                        </p:tav>
                                      </p:tavLst>
                                    </p:anim>
                                    <p:anim calcmode="lin" valueType="num">
                                      <p:cBhvr>
                                        <p:cTn id="73" dur="500" fill="hold"/>
                                        <p:tgtEl>
                                          <p:spTgt spid="459796"/>
                                        </p:tgtEl>
                                        <p:attrNameLst>
                                          <p:attrName>ppt_w</p:attrName>
                                        </p:attrNameLst>
                                      </p:cBhvr>
                                      <p:tavLst>
                                        <p:tav tm="0">
                                          <p:val>
                                            <p:strVal val="#ppt_w"/>
                                          </p:val>
                                        </p:tav>
                                        <p:tav tm="100000">
                                          <p:val>
                                            <p:strVal val="#ppt_w"/>
                                          </p:val>
                                        </p:tav>
                                      </p:tavLst>
                                    </p:anim>
                                    <p:anim calcmode="lin" valueType="num">
                                      <p:cBhvr>
                                        <p:cTn id="74" dur="500" fill="hold"/>
                                        <p:tgtEl>
                                          <p:spTgt spid="459796"/>
                                        </p:tgtEl>
                                        <p:attrNameLst>
                                          <p:attrName>ppt_h</p:attrName>
                                        </p:attrNameLst>
                                      </p:cBhvr>
                                      <p:tavLst>
                                        <p:tav tm="0">
                                          <p:val>
                                            <p:fltVal val="0"/>
                                          </p:val>
                                        </p:tav>
                                        <p:tav tm="100000">
                                          <p:val>
                                            <p:strVal val="#ppt_h"/>
                                          </p:val>
                                        </p:tav>
                                      </p:tavLst>
                                    </p:anim>
                                  </p:childTnLst>
                                </p:cTn>
                              </p:par>
                            </p:childTnLst>
                          </p:cTn>
                        </p:par>
                        <p:par>
                          <p:cTn id="75" fill="hold" nodeType="afterGroup">
                            <p:stCondLst>
                              <p:cond delay="4000"/>
                            </p:stCondLst>
                            <p:childTnLst>
                              <p:par>
                                <p:cTn id="76" presetID="1" presetClass="entr" presetSubtype="0" fill="hold" grpId="0" nodeType="afterEffect">
                                  <p:stCondLst>
                                    <p:cond delay="0"/>
                                  </p:stCondLst>
                                  <p:childTnLst>
                                    <p:set>
                                      <p:cBhvr>
                                        <p:cTn id="77" dur="1" fill="hold">
                                          <p:stCondLst>
                                            <p:cond delay="499"/>
                                          </p:stCondLst>
                                        </p:cTn>
                                        <p:tgtEl>
                                          <p:spTgt spid="459797"/>
                                        </p:tgtEl>
                                        <p:attrNameLst>
                                          <p:attrName>style.visibility</p:attrName>
                                        </p:attrNameLst>
                                      </p:cBhvr>
                                      <p:to>
                                        <p:strVal val="visible"/>
                                      </p:to>
                                    </p:set>
                                  </p:childTnLst>
                                </p:cTn>
                              </p:par>
                            </p:childTnLst>
                          </p:cTn>
                        </p:par>
                        <p:par>
                          <p:cTn id="78" fill="hold" nodeType="afterGroup">
                            <p:stCondLst>
                              <p:cond delay="4500"/>
                            </p:stCondLst>
                            <p:childTnLst>
                              <p:par>
                                <p:cTn id="79" presetID="9" presetClass="entr" presetSubtype="0" fill="hold" grpId="0" nodeType="afterEffect">
                                  <p:stCondLst>
                                    <p:cond delay="1000"/>
                                  </p:stCondLst>
                                  <p:childTnLst>
                                    <p:set>
                                      <p:cBhvr>
                                        <p:cTn id="80" dur="1" fill="hold">
                                          <p:stCondLst>
                                            <p:cond delay="0"/>
                                          </p:stCondLst>
                                        </p:cTn>
                                        <p:tgtEl>
                                          <p:spTgt spid="459798"/>
                                        </p:tgtEl>
                                        <p:attrNameLst>
                                          <p:attrName>style.visibility</p:attrName>
                                        </p:attrNameLst>
                                      </p:cBhvr>
                                      <p:to>
                                        <p:strVal val="visible"/>
                                      </p:to>
                                    </p:set>
                                    <p:animEffect transition="in" filter="dissolve">
                                      <p:cBhvr>
                                        <p:cTn id="81" dur="500"/>
                                        <p:tgtEl>
                                          <p:spTgt spid="459798"/>
                                        </p:tgtEl>
                                      </p:cBhvr>
                                    </p:animEffect>
                                  </p:childTnLst>
                                </p:cTn>
                              </p:par>
                            </p:childTnLst>
                          </p:cTn>
                        </p:par>
                        <p:par>
                          <p:cTn id="82" fill="hold" nodeType="afterGroup">
                            <p:stCondLst>
                              <p:cond delay="6000"/>
                            </p:stCondLst>
                            <p:childTnLst>
                              <p:par>
                                <p:cTn id="83" presetID="22" presetClass="entr" presetSubtype="8" fill="hold" grpId="0" nodeType="afterEffect">
                                  <p:stCondLst>
                                    <p:cond delay="0"/>
                                  </p:stCondLst>
                                  <p:childTnLst>
                                    <p:set>
                                      <p:cBhvr>
                                        <p:cTn id="84" dur="1" fill="hold">
                                          <p:stCondLst>
                                            <p:cond delay="0"/>
                                          </p:stCondLst>
                                        </p:cTn>
                                        <p:tgtEl>
                                          <p:spTgt spid="459799"/>
                                        </p:tgtEl>
                                        <p:attrNameLst>
                                          <p:attrName>style.visibility</p:attrName>
                                        </p:attrNameLst>
                                      </p:cBhvr>
                                      <p:to>
                                        <p:strVal val="visible"/>
                                      </p:to>
                                    </p:set>
                                    <p:animEffect transition="in" filter="wipe(left)">
                                      <p:cBhvr>
                                        <p:cTn id="85" dur="500"/>
                                        <p:tgtEl>
                                          <p:spTgt spid="459799"/>
                                        </p:tgtEl>
                                      </p:cBhvr>
                                    </p:animEffect>
                                  </p:childTnLst>
                                </p:cTn>
                              </p:par>
                            </p:childTnLst>
                          </p:cTn>
                        </p:par>
                        <p:par>
                          <p:cTn id="86" fill="hold" nodeType="afterGroup">
                            <p:stCondLst>
                              <p:cond delay="6500"/>
                            </p:stCondLst>
                            <p:childTnLst>
                              <p:par>
                                <p:cTn id="87" presetID="1" presetClass="entr" presetSubtype="0" fill="hold" grpId="0" nodeType="afterEffect">
                                  <p:stCondLst>
                                    <p:cond delay="0"/>
                                  </p:stCondLst>
                                  <p:childTnLst>
                                    <p:set>
                                      <p:cBhvr>
                                        <p:cTn id="88" dur="1" fill="hold">
                                          <p:stCondLst>
                                            <p:cond delay="499"/>
                                          </p:stCondLst>
                                        </p:cTn>
                                        <p:tgtEl>
                                          <p:spTgt spid="4598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9783" grpId="0" animBg="1"/>
      <p:bldP spid="459784" grpId="0" animBg="1"/>
      <p:bldP spid="459785" grpId="0" animBg="1"/>
      <p:bldP spid="459786" grpId="0" animBg="1"/>
      <p:bldP spid="459787" grpId="0" animBg="1"/>
      <p:bldP spid="459788" grpId="0" animBg="1"/>
      <p:bldP spid="459789" grpId="0" animBg="1"/>
      <p:bldP spid="459790" grpId="0" autoUpdateAnimBg="0"/>
      <p:bldP spid="459791" grpId="0" autoUpdateAnimBg="0"/>
      <p:bldP spid="459792" grpId="0" autoUpdateAnimBg="0"/>
      <p:bldP spid="459793" grpId="0" animBg="1"/>
      <p:bldP spid="459794" grpId="0" animBg="1"/>
      <p:bldP spid="459795" grpId="0" animBg="1"/>
      <p:bldP spid="459796" grpId="0" autoUpdateAnimBg="0"/>
      <p:bldP spid="459797" grpId="0" animBg="1"/>
      <p:bldP spid="459798" grpId="0" animBg="1"/>
      <p:bldP spid="459799" grpId="0" autoUpdateAnimBg="0"/>
      <p:bldP spid="45980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1981200" y="533400"/>
            <a:ext cx="5372100" cy="1143000"/>
          </a:xfrm>
          <a:solidFill>
            <a:srgbClr val="003399"/>
          </a:solidFill>
        </p:spPr>
        <p:txBody>
          <a:bodyPr>
            <a:normAutofit/>
          </a:bodyPr>
          <a:lstStyle/>
          <a:p>
            <a:r>
              <a:rPr lang="en-US" sz="4000" dirty="0" smtClean="0">
                <a:solidFill>
                  <a:srgbClr val="FF9933"/>
                </a:solidFill>
                <a:latin typeface="Arial" charset="0"/>
              </a:rPr>
              <a:t>WGS 84 and NAD 83</a:t>
            </a:r>
          </a:p>
        </p:txBody>
      </p:sp>
      <p:sp>
        <p:nvSpPr>
          <p:cNvPr id="10243" name="Rectangle 3"/>
          <p:cNvSpPr>
            <a:spLocks noGrp="1" noChangeArrowheads="1"/>
          </p:cNvSpPr>
          <p:nvPr>
            <p:ph type="body" idx="1"/>
          </p:nvPr>
        </p:nvSpPr>
        <p:spPr/>
        <p:txBody>
          <a:bodyPr/>
          <a:lstStyle/>
          <a:p>
            <a:pPr>
              <a:buFontTx/>
              <a:buChar char=" "/>
            </a:pPr>
            <a:r>
              <a:rPr lang="en-US" sz="2400" dirty="0" smtClean="0">
                <a:solidFill>
                  <a:srgbClr val="003300"/>
                </a:solidFill>
              </a:rPr>
              <a:t>                      </a:t>
            </a:r>
            <a:endParaRPr lang="en-US" sz="1400" dirty="0" smtClean="0">
              <a:solidFill>
                <a:srgbClr val="003300"/>
              </a:solidFill>
            </a:endParaRPr>
          </a:p>
        </p:txBody>
      </p:sp>
      <p:sp>
        <p:nvSpPr>
          <p:cNvPr id="10244" name="Freeform 7"/>
          <p:cNvSpPr>
            <a:spLocks/>
          </p:cNvSpPr>
          <p:nvPr/>
        </p:nvSpPr>
        <p:spPr bwMode="auto">
          <a:xfrm>
            <a:off x="2514600" y="2362200"/>
            <a:ext cx="4002088" cy="3535363"/>
          </a:xfrm>
          <a:custGeom>
            <a:avLst/>
            <a:gdLst>
              <a:gd name="T0" fmla="*/ 2050120 w 2528"/>
              <a:gd name="T1" fmla="*/ 25400 h 2227"/>
              <a:gd name="T2" fmla="*/ 1698671 w 2528"/>
              <a:gd name="T3" fmla="*/ 42863 h 2227"/>
              <a:gd name="T4" fmla="*/ 1503949 w 2528"/>
              <a:gd name="T5" fmla="*/ 149225 h 2227"/>
              <a:gd name="T6" fmla="*/ 1310810 w 2528"/>
              <a:gd name="T7" fmla="*/ 290513 h 2227"/>
              <a:gd name="T8" fmla="*/ 1187328 w 2528"/>
              <a:gd name="T9" fmla="*/ 414338 h 2227"/>
              <a:gd name="T10" fmla="*/ 924533 w 2528"/>
              <a:gd name="T11" fmla="*/ 501650 h 2227"/>
              <a:gd name="T12" fmla="*/ 766223 w 2528"/>
              <a:gd name="T13" fmla="*/ 573088 h 2227"/>
              <a:gd name="T14" fmla="*/ 554087 w 2528"/>
              <a:gd name="T15" fmla="*/ 731838 h 2227"/>
              <a:gd name="T16" fmla="*/ 501844 w 2528"/>
              <a:gd name="T17" fmla="*/ 749300 h 2227"/>
              <a:gd name="T18" fmla="*/ 395776 w 2528"/>
              <a:gd name="T19" fmla="*/ 819150 h 2227"/>
              <a:gd name="T20" fmla="*/ 254880 w 2528"/>
              <a:gd name="T21" fmla="*/ 995363 h 2227"/>
              <a:gd name="T22" fmla="*/ 167809 w 2528"/>
              <a:gd name="T23" fmla="*/ 1154113 h 2227"/>
              <a:gd name="T24" fmla="*/ 115567 w 2528"/>
              <a:gd name="T25" fmla="*/ 1312863 h 2227"/>
              <a:gd name="T26" fmla="*/ 96569 w 2528"/>
              <a:gd name="T27" fmla="*/ 1366838 h 2227"/>
              <a:gd name="T28" fmla="*/ 96569 w 2528"/>
              <a:gd name="T29" fmla="*/ 2019300 h 2227"/>
              <a:gd name="T30" fmla="*/ 308705 w 2528"/>
              <a:gd name="T31" fmla="*/ 2300288 h 2227"/>
              <a:gd name="T32" fmla="*/ 378362 w 2528"/>
              <a:gd name="T33" fmla="*/ 2389188 h 2227"/>
              <a:gd name="T34" fmla="*/ 414773 w 2528"/>
              <a:gd name="T35" fmla="*/ 2495550 h 2227"/>
              <a:gd name="T36" fmla="*/ 625326 w 2528"/>
              <a:gd name="T37" fmla="*/ 2724150 h 2227"/>
              <a:gd name="T38" fmla="*/ 959361 w 2528"/>
              <a:gd name="T39" fmla="*/ 3041650 h 2227"/>
              <a:gd name="T40" fmla="*/ 1275982 w 2528"/>
              <a:gd name="T41" fmla="*/ 3148013 h 2227"/>
              <a:gd name="T42" fmla="*/ 1451707 w 2528"/>
              <a:gd name="T43" fmla="*/ 3200400 h 2227"/>
              <a:gd name="T44" fmla="*/ 1503949 w 2528"/>
              <a:gd name="T45" fmla="*/ 3235325 h 2227"/>
              <a:gd name="T46" fmla="*/ 1610017 w 2528"/>
              <a:gd name="T47" fmla="*/ 3270250 h 2227"/>
              <a:gd name="T48" fmla="*/ 2119777 w 2528"/>
              <a:gd name="T49" fmla="*/ 3535363 h 2227"/>
              <a:gd name="T50" fmla="*/ 2824258 w 2528"/>
              <a:gd name="T51" fmla="*/ 3517900 h 2227"/>
              <a:gd name="T52" fmla="*/ 2965155 w 2528"/>
              <a:gd name="T53" fmla="*/ 3482975 h 2227"/>
              <a:gd name="T54" fmla="*/ 3071223 w 2528"/>
              <a:gd name="T55" fmla="*/ 3448050 h 2227"/>
              <a:gd name="T56" fmla="*/ 3546154 w 2528"/>
              <a:gd name="T57" fmla="*/ 3076575 h 2227"/>
              <a:gd name="T58" fmla="*/ 3685467 w 2528"/>
              <a:gd name="T59" fmla="*/ 2935288 h 2227"/>
              <a:gd name="T60" fmla="*/ 3756707 w 2528"/>
              <a:gd name="T61" fmla="*/ 2830513 h 2227"/>
              <a:gd name="T62" fmla="*/ 4002088 w 2528"/>
              <a:gd name="T63" fmla="*/ 1912938 h 2227"/>
              <a:gd name="T64" fmla="*/ 3984674 w 2528"/>
              <a:gd name="T65" fmla="*/ 1277938 h 2227"/>
              <a:gd name="T66" fmla="*/ 3967260 w 2528"/>
              <a:gd name="T67" fmla="*/ 1208088 h 2227"/>
              <a:gd name="T68" fmla="*/ 3915017 w 2528"/>
              <a:gd name="T69" fmla="*/ 977900 h 2227"/>
              <a:gd name="T70" fmla="*/ 3791535 w 2528"/>
              <a:gd name="T71" fmla="*/ 871538 h 2227"/>
              <a:gd name="T72" fmla="*/ 3633225 w 2528"/>
              <a:gd name="T73" fmla="*/ 784225 h 2227"/>
              <a:gd name="T74" fmla="*/ 3527157 w 2528"/>
              <a:gd name="T75" fmla="*/ 749300 h 2227"/>
              <a:gd name="T76" fmla="*/ 3474914 w 2528"/>
              <a:gd name="T77" fmla="*/ 731838 h 2227"/>
              <a:gd name="T78" fmla="*/ 3368846 w 2528"/>
              <a:gd name="T79" fmla="*/ 677863 h 2227"/>
              <a:gd name="T80" fmla="*/ 3123465 w 2528"/>
              <a:gd name="T81" fmla="*/ 501650 h 2227"/>
              <a:gd name="T82" fmla="*/ 2947740 w 2528"/>
              <a:gd name="T83" fmla="*/ 290513 h 2227"/>
              <a:gd name="T84" fmla="*/ 2594708 w 2528"/>
              <a:gd name="T85" fmla="*/ 149225 h 2227"/>
              <a:gd name="T86" fmla="*/ 2455395 w 2528"/>
              <a:gd name="T87" fmla="*/ 60325 h 2227"/>
              <a:gd name="T88" fmla="*/ 2050120 w 2528"/>
              <a:gd name="T89" fmla="*/ 25400 h 222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528" h="2227">
                <a:moveTo>
                  <a:pt x="1295" y="16"/>
                </a:moveTo>
                <a:cubicBezTo>
                  <a:pt x="1221" y="20"/>
                  <a:pt x="1147" y="21"/>
                  <a:pt x="1073" y="27"/>
                </a:cubicBezTo>
                <a:cubicBezTo>
                  <a:pt x="1028" y="31"/>
                  <a:pt x="994" y="80"/>
                  <a:pt x="950" y="94"/>
                </a:cubicBezTo>
                <a:cubicBezTo>
                  <a:pt x="906" y="123"/>
                  <a:pt x="871" y="155"/>
                  <a:pt x="828" y="183"/>
                </a:cubicBezTo>
                <a:cubicBezTo>
                  <a:pt x="810" y="210"/>
                  <a:pt x="780" y="246"/>
                  <a:pt x="750" y="261"/>
                </a:cubicBezTo>
                <a:cubicBezTo>
                  <a:pt x="701" y="286"/>
                  <a:pt x="630" y="286"/>
                  <a:pt x="584" y="316"/>
                </a:cubicBezTo>
                <a:cubicBezTo>
                  <a:pt x="530" y="351"/>
                  <a:pt x="563" y="334"/>
                  <a:pt x="484" y="361"/>
                </a:cubicBezTo>
                <a:cubicBezTo>
                  <a:pt x="424" y="382"/>
                  <a:pt x="398" y="429"/>
                  <a:pt x="350" y="461"/>
                </a:cubicBezTo>
                <a:cubicBezTo>
                  <a:pt x="340" y="467"/>
                  <a:pt x="327" y="466"/>
                  <a:pt x="317" y="472"/>
                </a:cubicBezTo>
                <a:cubicBezTo>
                  <a:pt x="294" y="485"/>
                  <a:pt x="250" y="516"/>
                  <a:pt x="250" y="516"/>
                </a:cubicBezTo>
                <a:cubicBezTo>
                  <a:pt x="223" y="556"/>
                  <a:pt x="191" y="590"/>
                  <a:pt x="161" y="627"/>
                </a:cubicBezTo>
                <a:cubicBezTo>
                  <a:pt x="136" y="658"/>
                  <a:pt x="128" y="694"/>
                  <a:pt x="106" y="727"/>
                </a:cubicBezTo>
                <a:cubicBezTo>
                  <a:pt x="105" y="730"/>
                  <a:pt x="79" y="809"/>
                  <a:pt x="73" y="827"/>
                </a:cubicBezTo>
                <a:cubicBezTo>
                  <a:pt x="69" y="838"/>
                  <a:pt x="61" y="861"/>
                  <a:pt x="61" y="861"/>
                </a:cubicBezTo>
                <a:cubicBezTo>
                  <a:pt x="44" y="979"/>
                  <a:pt x="0" y="1163"/>
                  <a:pt x="61" y="1272"/>
                </a:cubicBezTo>
                <a:cubicBezTo>
                  <a:pt x="97" y="1336"/>
                  <a:pt x="150" y="1392"/>
                  <a:pt x="195" y="1449"/>
                </a:cubicBezTo>
                <a:cubicBezTo>
                  <a:pt x="217" y="1476"/>
                  <a:pt x="223" y="1470"/>
                  <a:pt x="239" y="1505"/>
                </a:cubicBezTo>
                <a:cubicBezTo>
                  <a:pt x="249" y="1527"/>
                  <a:pt x="254" y="1550"/>
                  <a:pt x="262" y="1572"/>
                </a:cubicBezTo>
                <a:cubicBezTo>
                  <a:pt x="277" y="1615"/>
                  <a:pt x="356" y="1690"/>
                  <a:pt x="395" y="1716"/>
                </a:cubicBezTo>
                <a:cubicBezTo>
                  <a:pt x="450" y="1799"/>
                  <a:pt x="524" y="1862"/>
                  <a:pt x="606" y="1916"/>
                </a:cubicBezTo>
                <a:cubicBezTo>
                  <a:pt x="637" y="1936"/>
                  <a:pt x="762" y="1968"/>
                  <a:pt x="806" y="1983"/>
                </a:cubicBezTo>
                <a:cubicBezTo>
                  <a:pt x="842" y="1995"/>
                  <a:pt x="883" y="1999"/>
                  <a:pt x="917" y="2016"/>
                </a:cubicBezTo>
                <a:cubicBezTo>
                  <a:pt x="929" y="2022"/>
                  <a:pt x="938" y="2033"/>
                  <a:pt x="950" y="2038"/>
                </a:cubicBezTo>
                <a:cubicBezTo>
                  <a:pt x="972" y="2047"/>
                  <a:pt x="1017" y="2060"/>
                  <a:pt x="1017" y="2060"/>
                </a:cubicBezTo>
                <a:cubicBezTo>
                  <a:pt x="1097" y="2143"/>
                  <a:pt x="1240" y="2161"/>
                  <a:pt x="1339" y="2227"/>
                </a:cubicBezTo>
                <a:cubicBezTo>
                  <a:pt x="1487" y="2223"/>
                  <a:pt x="1636" y="2225"/>
                  <a:pt x="1784" y="2216"/>
                </a:cubicBezTo>
                <a:cubicBezTo>
                  <a:pt x="1815" y="2214"/>
                  <a:pt x="1843" y="2201"/>
                  <a:pt x="1873" y="2194"/>
                </a:cubicBezTo>
                <a:cubicBezTo>
                  <a:pt x="1896" y="2188"/>
                  <a:pt x="1940" y="2172"/>
                  <a:pt x="1940" y="2172"/>
                </a:cubicBezTo>
                <a:cubicBezTo>
                  <a:pt x="2047" y="2099"/>
                  <a:pt x="2143" y="2023"/>
                  <a:pt x="2240" y="1938"/>
                </a:cubicBezTo>
                <a:cubicBezTo>
                  <a:pt x="2260" y="1920"/>
                  <a:pt x="2303" y="1875"/>
                  <a:pt x="2328" y="1849"/>
                </a:cubicBezTo>
                <a:cubicBezTo>
                  <a:pt x="2346" y="1830"/>
                  <a:pt x="2373" y="1783"/>
                  <a:pt x="2373" y="1783"/>
                </a:cubicBezTo>
                <a:cubicBezTo>
                  <a:pt x="2435" y="1594"/>
                  <a:pt x="2500" y="1403"/>
                  <a:pt x="2528" y="1205"/>
                </a:cubicBezTo>
                <a:cubicBezTo>
                  <a:pt x="2524" y="1072"/>
                  <a:pt x="2524" y="938"/>
                  <a:pt x="2517" y="805"/>
                </a:cubicBezTo>
                <a:cubicBezTo>
                  <a:pt x="2516" y="790"/>
                  <a:pt x="2509" y="776"/>
                  <a:pt x="2506" y="761"/>
                </a:cubicBezTo>
                <a:cubicBezTo>
                  <a:pt x="2504" y="748"/>
                  <a:pt x="2493" y="629"/>
                  <a:pt x="2473" y="616"/>
                </a:cubicBezTo>
                <a:cubicBezTo>
                  <a:pt x="2444" y="597"/>
                  <a:pt x="2428" y="560"/>
                  <a:pt x="2395" y="549"/>
                </a:cubicBezTo>
                <a:cubicBezTo>
                  <a:pt x="2337" y="530"/>
                  <a:pt x="2372" y="544"/>
                  <a:pt x="2295" y="494"/>
                </a:cubicBezTo>
                <a:cubicBezTo>
                  <a:pt x="2275" y="481"/>
                  <a:pt x="2250" y="479"/>
                  <a:pt x="2228" y="472"/>
                </a:cubicBezTo>
                <a:cubicBezTo>
                  <a:pt x="2217" y="468"/>
                  <a:pt x="2195" y="461"/>
                  <a:pt x="2195" y="461"/>
                </a:cubicBezTo>
                <a:cubicBezTo>
                  <a:pt x="2071" y="375"/>
                  <a:pt x="2247" y="492"/>
                  <a:pt x="2128" y="427"/>
                </a:cubicBezTo>
                <a:cubicBezTo>
                  <a:pt x="2070" y="395"/>
                  <a:pt x="2027" y="352"/>
                  <a:pt x="1973" y="316"/>
                </a:cubicBezTo>
                <a:cubicBezTo>
                  <a:pt x="1955" y="263"/>
                  <a:pt x="1915" y="201"/>
                  <a:pt x="1862" y="183"/>
                </a:cubicBezTo>
                <a:cubicBezTo>
                  <a:pt x="1780" y="101"/>
                  <a:pt x="1745" y="124"/>
                  <a:pt x="1639" y="94"/>
                </a:cubicBezTo>
                <a:cubicBezTo>
                  <a:pt x="1599" y="83"/>
                  <a:pt x="1584" y="58"/>
                  <a:pt x="1551" y="38"/>
                </a:cubicBezTo>
                <a:cubicBezTo>
                  <a:pt x="1488" y="0"/>
                  <a:pt x="1354" y="16"/>
                  <a:pt x="1295" y="16"/>
                </a:cubicBezTo>
                <a:close/>
              </a:path>
            </a:pathLst>
          </a:custGeom>
          <a:solidFill>
            <a:srgbClr val="FFFF00"/>
          </a:solidFill>
          <a:ln>
            <a:noFill/>
          </a:ln>
          <a:effectLst/>
          <a:extLs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10245" name="Oval 8"/>
          <p:cNvSpPr>
            <a:spLocks noChangeArrowheads="1"/>
          </p:cNvSpPr>
          <p:nvPr/>
        </p:nvSpPr>
        <p:spPr bwMode="auto">
          <a:xfrm>
            <a:off x="2362200" y="2438400"/>
            <a:ext cx="4419600" cy="3429000"/>
          </a:xfrm>
          <a:prstGeom prst="ellipse">
            <a:avLst/>
          </a:prstGeom>
          <a:noFill/>
          <a:ln w="9525">
            <a:solidFill>
              <a:srgbClr val="003300"/>
            </a:solidFill>
            <a:round/>
            <a:headEnd/>
            <a:tailEnd/>
          </a:ln>
          <a:effectLst/>
          <a:extLst>
            <a:ext uri="{909E8E84-426E-40DD-AFC4-6F175D3DCCD1}">
              <a14:hiddenFill xmlns:a14="http://schemas.microsoft.com/office/drawing/2010/main">
                <a:solidFill>
                  <a:srgbClr val="FFFFFF">
                    <a:alpha val="50195"/>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10246" name="Line 9"/>
          <p:cNvSpPr>
            <a:spLocks noChangeShapeType="1"/>
          </p:cNvSpPr>
          <p:nvPr/>
        </p:nvSpPr>
        <p:spPr bwMode="auto">
          <a:xfrm flipV="1">
            <a:off x="4572000" y="1981200"/>
            <a:ext cx="0" cy="3886200"/>
          </a:xfrm>
          <a:prstGeom prst="line">
            <a:avLst/>
          </a:prstGeom>
          <a:noFill/>
          <a:ln w="9525">
            <a:solidFill>
              <a:srgbClr val="00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10247" name="Line 10"/>
          <p:cNvSpPr>
            <a:spLocks noChangeShapeType="1"/>
          </p:cNvSpPr>
          <p:nvPr/>
        </p:nvSpPr>
        <p:spPr bwMode="auto">
          <a:xfrm>
            <a:off x="2362200" y="4114800"/>
            <a:ext cx="4419600" cy="0"/>
          </a:xfrm>
          <a:prstGeom prst="line">
            <a:avLst/>
          </a:prstGeom>
          <a:noFill/>
          <a:ln w="9525">
            <a:solidFill>
              <a:srgbClr val="00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10248" name="Line 11"/>
          <p:cNvSpPr>
            <a:spLocks noChangeShapeType="1"/>
          </p:cNvSpPr>
          <p:nvPr/>
        </p:nvSpPr>
        <p:spPr bwMode="auto">
          <a:xfrm>
            <a:off x="2514600" y="4267200"/>
            <a:ext cx="441960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10249" name="Line 12"/>
          <p:cNvSpPr>
            <a:spLocks noChangeShapeType="1"/>
          </p:cNvSpPr>
          <p:nvPr/>
        </p:nvSpPr>
        <p:spPr bwMode="auto">
          <a:xfrm flipV="1">
            <a:off x="4800600" y="1905000"/>
            <a:ext cx="0" cy="396240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10250" name="Text Box 13"/>
          <p:cNvSpPr txBox="1">
            <a:spLocks noChangeArrowheads="1"/>
          </p:cNvSpPr>
          <p:nvPr/>
        </p:nvSpPr>
        <p:spPr bwMode="auto">
          <a:xfrm>
            <a:off x="270361" y="2709208"/>
            <a:ext cx="2110732"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b="1">
                <a:solidFill>
                  <a:srgbClr val="FF0000"/>
                </a:solidFill>
                <a:latin typeface="Times New Roman" pitchFamily="18" charset="0"/>
              </a:defRPr>
            </a:lvl1pPr>
            <a:lvl2pPr marL="742950" indent="-285750">
              <a:defRPr b="1">
                <a:solidFill>
                  <a:srgbClr val="FF0000"/>
                </a:solidFill>
                <a:latin typeface="Times New Roman" pitchFamily="18" charset="0"/>
              </a:defRPr>
            </a:lvl2pPr>
            <a:lvl3pPr marL="1143000" indent="-228600">
              <a:defRPr b="1">
                <a:solidFill>
                  <a:srgbClr val="FF0000"/>
                </a:solidFill>
                <a:latin typeface="Times New Roman" pitchFamily="18" charset="0"/>
              </a:defRPr>
            </a:lvl3pPr>
            <a:lvl4pPr marL="1600200" indent="-228600">
              <a:defRPr b="1">
                <a:solidFill>
                  <a:srgbClr val="FF0000"/>
                </a:solidFill>
                <a:latin typeface="Times New Roman" pitchFamily="18" charset="0"/>
              </a:defRPr>
            </a:lvl4pPr>
            <a:lvl5pPr marL="2057400" indent="-228600">
              <a:defRPr b="1">
                <a:solidFill>
                  <a:srgbClr val="FF0000"/>
                </a:solidFill>
                <a:latin typeface="Times New Roman" pitchFamily="18" charset="0"/>
              </a:defRPr>
            </a:lvl5pPr>
            <a:lvl6pPr marL="2514600" indent="-228600" algn="ctr" eaLnBrk="0" fontAlgn="base" hangingPunct="0">
              <a:spcBef>
                <a:spcPct val="0"/>
              </a:spcBef>
              <a:spcAft>
                <a:spcPct val="0"/>
              </a:spcAft>
              <a:defRPr b="1">
                <a:solidFill>
                  <a:srgbClr val="FF0000"/>
                </a:solidFill>
                <a:latin typeface="Times New Roman" pitchFamily="18" charset="0"/>
              </a:defRPr>
            </a:lvl6pPr>
            <a:lvl7pPr marL="2971800" indent="-228600" algn="ctr" eaLnBrk="0" fontAlgn="base" hangingPunct="0">
              <a:spcBef>
                <a:spcPct val="0"/>
              </a:spcBef>
              <a:spcAft>
                <a:spcPct val="0"/>
              </a:spcAft>
              <a:defRPr b="1">
                <a:solidFill>
                  <a:srgbClr val="FF0000"/>
                </a:solidFill>
                <a:latin typeface="Times New Roman" pitchFamily="18" charset="0"/>
              </a:defRPr>
            </a:lvl7pPr>
            <a:lvl8pPr marL="3429000" indent="-228600" algn="ctr" eaLnBrk="0" fontAlgn="base" hangingPunct="0">
              <a:spcBef>
                <a:spcPct val="0"/>
              </a:spcBef>
              <a:spcAft>
                <a:spcPct val="0"/>
              </a:spcAft>
              <a:defRPr b="1">
                <a:solidFill>
                  <a:srgbClr val="FF0000"/>
                </a:solidFill>
                <a:latin typeface="Times New Roman" pitchFamily="18" charset="0"/>
              </a:defRPr>
            </a:lvl8pPr>
            <a:lvl9pPr marL="3886200" indent="-228600" algn="ctr" eaLnBrk="0" fontAlgn="base" hangingPunct="0">
              <a:spcBef>
                <a:spcPct val="0"/>
              </a:spcBef>
              <a:spcAft>
                <a:spcPct val="0"/>
              </a:spcAft>
              <a:defRPr b="1">
                <a:solidFill>
                  <a:srgbClr val="FF0000"/>
                </a:solidFill>
                <a:latin typeface="Times New Roman" pitchFamily="18" charset="0"/>
              </a:defRPr>
            </a:lvl9pPr>
          </a:lstStyle>
          <a:p>
            <a:pPr eaLnBrk="0" fontAlgn="base" hangingPunct="0">
              <a:spcBef>
                <a:spcPct val="0"/>
              </a:spcBef>
              <a:spcAft>
                <a:spcPct val="0"/>
              </a:spcAft>
            </a:pPr>
            <a:r>
              <a:rPr lang="en-US" sz="2000" b="0" dirty="0" smtClean="0"/>
              <a:t>International Terrestrial Reference Frame </a:t>
            </a:r>
            <a:r>
              <a:rPr lang="en-US" sz="2000" b="0" dirty="0" smtClean="0">
                <a:solidFill>
                  <a:srgbClr val="3333CC"/>
                </a:solidFill>
              </a:rPr>
              <a:t>(ITRF) includes updates to WGS-84 (~ 2 cm)</a:t>
            </a:r>
            <a:endParaRPr lang="en-US" sz="2000" b="0" dirty="0">
              <a:solidFill>
                <a:srgbClr val="3333CC"/>
              </a:solidFill>
            </a:endParaRPr>
          </a:p>
        </p:txBody>
      </p:sp>
      <p:sp>
        <p:nvSpPr>
          <p:cNvPr id="10251" name="Text Box 14"/>
          <p:cNvSpPr txBox="1">
            <a:spLocks noChangeArrowheads="1"/>
          </p:cNvSpPr>
          <p:nvPr/>
        </p:nvSpPr>
        <p:spPr bwMode="auto">
          <a:xfrm>
            <a:off x="6754997" y="1849904"/>
            <a:ext cx="23622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rgbClr val="FF0000"/>
                </a:solidFill>
                <a:latin typeface="Times New Roman" pitchFamily="18" charset="0"/>
              </a:defRPr>
            </a:lvl1pPr>
            <a:lvl2pPr marL="742950" indent="-285750">
              <a:defRPr b="1">
                <a:solidFill>
                  <a:srgbClr val="FF0000"/>
                </a:solidFill>
                <a:latin typeface="Times New Roman" pitchFamily="18" charset="0"/>
              </a:defRPr>
            </a:lvl2pPr>
            <a:lvl3pPr marL="1143000" indent="-228600">
              <a:defRPr b="1">
                <a:solidFill>
                  <a:srgbClr val="FF0000"/>
                </a:solidFill>
                <a:latin typeface="Times New Roman" pitchFamily="18" charset="0"/>
              </a:defRPr>
            </a:lvl3pPr>
            <a:lvl4pPr marL="1600200" indent="-228600">
              <a:defRPr b="1">
                <a:solidFill>
                  <a:srgbClr val="FF0000"/>
                </a:solidFill>
                <a:latin typeface="Times New Roman" pitchFamily="18" charset="0"/>
              </a:defRPr>
            </a:lvl4pPr>
            <a:lvl5pPr marL="2057400" indent="-228600">
              <a:defRPr b="1">
                <a:solidFill>
                  <a:srgbClr val="FF0000"/>
                </a:solidFill>
                <a:latin typeface="Times New Roman" pitchFamily="18" charset="0"/>
              </a:defRPr>
            </a:lvl5pPr>
            <a:lvl6pPr marL="2514600" indent="-228600" algn="ctr" eaLnBrk="0" fontAlgn="base" hangingPunct="0">
              <a:spcBef>
                <a:spcPct val="0"/>
              </a:spcBef>
              <a:spcAft>
                <a:spcPct val="0"/>
              </a:spcAft>
              <a:defRPr b="1">
                <a:solidFill>
                  <a:srgbClr val="FF0000"/>
                </a:solidFill>
                <a:latin typeface="Times New Roman" pitchFamily="18" charset="0"/>
              </a:defRPr>
            </a:lvl6pPr>
            <a:lvl7pPr marL="2971800" indent="-228600" algn="ctr" eaLnBrk="0" fontAlgn="base" hangingPunct="0">
              <a:spcBef>
                <a:spcPct val="0"/>
              </a:spcBef>
              <a:spcAft>
                <a:spcPct val="0"/>
              </a:spcAft>
              <a:defRPr b="1">
                <a:solidFill>
                  <a:srgbClr val="FF0000"/>
                </a:solidFill>
                <a:latin typeface="Times New Roman" pitchFamily="18" charset="0"/>
              </a:defRPr>
            </a:lvl7pPr>
            <a:lvl8pPr marL="3429000" indent="-228600" algn="ctr" eaLnBrk="0" fontAlgn="base" hangingPunct="0">
              <a:spcBef>
                <a:spcPct val="0"/>
              </a:spcBef>
              <a:spcAft>
                <a:spcPct val="0"/>
              </a:spcAft>
              <a:defRPr b="1">
                <a:solidFill>
                  <a:srgbClr val="FF0000"/>
                </a:solidFill>
                <a:latin typeface="Times New Roman" pitchFamily="18" charset="0"/>
              </a:defRPr>
            </a:lvl8pPr>
            <a:lvl9pPr marL="3886200" indent="-228600" algn="ctr" eaLnBrk="0" fontAlgn="base" hangingPunct="0">
              <a:spcBef>
                <a:spcPct val="0"/>
              </a:spcBef>
              <a:spcAft>
                <a:spcPct val="0"/>
              </a:spcAft>
              <a:defRPr b="1">
                <a:solidFill>
                  <a:srgbClr val="FF0000"/>
                </a:solidFill>
                <a:latin typeface="Times New Roman" pitchFamily="18" charset="0"/>
              </a:defRPr>
            </a:lvl9pPr>
          </a:lstStyle>
          <a:p>
            <a:pPr eaLnBrk="0" fontAlgn="base" hangingPunct="0">
              <a:spcBef>
                <a:spcPct val="0"/>
              </a:spcBef>
              <a:spcAft>
                <a:spcPct val="0"/>
              </a:spcAft>
            </a:pPr>
            <a:r>
              <a:rPr lang="en-US" sz="2000" b="0" dirty="0" smtClean="0"/>
              <a:t>North American Datum of 1983 </a:t>
            </a:r>
            <a:r>
              <a:rPr lang="en-US" sz="2000" b="0" dirty="0" smtClean="0">
                <a:solidFill>
                  <a:srgbClr val="3333CC"/>
                </a:solidFill>
              </a:rPr>
              <a:t>(NAD 83) (Civilian Datum of US)</a:t>
            </a:r>
            <a:endParaRPr lang="en-US" sz="2000" b="0" dirty="0">
              <a:solidFill>
                <a:srgbClr val="3333CC"/>
              </a:solidFill>
            </a:endParaRPr>
          </a:p>
        </p:txBody>
      </p:sp>
      <p:sp>
        <p:nvSpPr>
          <p:cNvPr id="10252" name="Text Box 15"/>
          <p:cNvSpPr txBox="1">
            <a:spLocks noChangeArrowheads="1"/>
          </p:cNvSpPr>
          <p:nvPr/>
        </p:nvSpPr>
        <p:spPr bwMode="auto">
          <a:xfrm>
            <a:off x="6049963" y="560387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b="1">
                <a:solidFill>
                  <a:srgbClr val="FF0000"/>
                </a:solidFill>
                <a:latin typeface="Times New Roman" pitchFamily="18" charset="0"/>
              </a:defRPr>
            </a:lvl1pPr>
            <a:lvl2pPr marL="742950" indent="-285750">
              <a:defRPr b="1">
                <a:solidFill>
                  <a:srgbClr val="FF0000"/>
                </a:solidFill>
                <a:latin typeface="Times New Roman" pitchFamily="18" charset="0"/>
              </a:defRPr>
            </a:lvl2pPr>
            <a:lvl3pPr marL="1143000" indent="-228600">
              <a:defRPr b="1">
                <a:solidFill>
                  <a:srgbClr val="FF0000"/>
                </a:solidFill>
                <a:latin typeface="Times New Roman" pitchFamily="18" charset="0"/>
              </a:defRPr>
            </a:lvl3pPr>
            <a:lvl4pPr marL="1600200" indent="-228600">
              <a:defRPr b="1">
                <a:solidFill>
                  <a:srgbClr val="FF0000"/>
                </a:solidFill>
                <a:latin typeface="Times New Roman" pitchFamily="18" charset="0"/>
              </a:defRPr>
            </a:lvl4pPr>
            <a:lvl5pPr marL="2057400" indent="-228600">
              <a:defRPr b="1">
                <a:solidFill>
                  <a:srgbClr val="FF0000"/>
                </a:solidFill>
                <a:latin typeface="Times New Roman" pitchFamily="18" charset="0"/>
              </a:defRPr>
            </a:lvl5pPr>
            <a:lvl6pPr marL="2514600" indent="-228600" algn="ctr" eaLnBrk="0" fontAlgn="base" hangingPunct="0">
              <a:spcBef>
                <a:spcPct val="0"/>
              </a:spcBef>
              <a:spcAft>
                <a:spcPct val="0"/>
              </a:spcAft>
              <a:defRPr b="1">
                <a:solidFill>
                  <a:srgbClr val="FF0000"/>
                </a:solidFill>
                <a:latin typeface="Times New Roman" pitchFamily="18" charset="0"/>
              </a:defRPr>
            </a:lvl6pPr>
            <a:lvl7pPr marL="2971800" indent="-228600" algn="ctr" eaLnBrk="0" fontAlgn="base" hangingPunct="0">
              <a:spcBef>
                <a:spcPct val="0"/>
              </a:spcBef>
              <a:spcAft>
                <a:spcPct val="0"/>
              </a:spcAft>
              <a:defRPr b="1">
                <a:solidFill>
                  <a:srgbClr val="FF0000"/>
                </a:solidFill>
                <a:latin typeface="Times New Roman" pitchFamily="18" charset="0"/>
              </a:defRPr>
            </a:lvl7pPr>
            <a:lvl8pPr marL="3429000" indent="-228600" algn="ctr" eaLnBrk="0" fontAlgn="base" hangingPunct="0">
              <a:spcBef>
                <a:spcPct val="0"/>
              </a:spcBef>
              <a:spcAft>
                <a:spcPct val="0"/>
              </a:spcAft>
              <a:defRPr b="1">
                <a:solidFill>
                  <a:srgbClr val="FF0000"/>
                </a:solidFill>
                <a:latin typeface="Times New Roman" pitchFamily="18" charset="0"/>
              </a:defRPr>
            </a:lvl8pPr>
            <a:lvl9pPr marL="3886200" indent="-228600" algn="ctr" eaLnBrk="0" fontAlgn="base" hangingPunct="0">
              <a:spcBef>
                <a:spcPct val="0"/>
              </a:spcBef>
              <a:spcAft>
                <a:spcPct val="0"/>
              </a:spcAft>
              <a:defRPr b="1">
                <a:solidFill>
                  <a:srgbClr val="FF0000"/>
                </a:solidFill>
                <a:latin typeface="Times New Roman" pitchFamily="18" charset="0"/>
              </a:defRPr>
            </a:lvl9pPr>
          </a:lstStyle>
          <a:p>
            <a:pPr eaLnBrk="0" fontAlgn="base" hangingPunct="0">
              <a:spcBef>
                <a:spcPct val="0"/>
              </a:spcBef>
              <a:spcAft>
                <a:spcPct val="0"/>
              </a:spcAft>
            </a:pPr>
            <a:endParaRPr lang="en-US" sz="2400" b="0">
              <a:solidFill>
                <a:srgbClr val="3333CC"/>
              </a:solidFill>
            </a:endParaRPr>
          </a:p>
        </p:txBody>
      </p:sp>
      <p:sp>
        <p:nvSpPr>
          <p:cNvPr id="10253" name="Line 16"/>
          <p:cNvSpPr>
            <a:spLocks noChangeShapeType="1"/>
          </p:cNvSpPr>
          <p:nvPr/>
        </p:nvSpPr>
        <p:spPr bwMode="auto">
          <a:xfrm>
            <a:off x="1905000" y="3173341"/>
            <a:ext cx="609600" cy="331858"/>
          </a:xfrm>
          <a:prstGeom prst="line">
            <a:avLst/>
          </a:prstGeom>
          <a:noFill/>
          <a:ln w="9525">
            <a:solidFill>
              <a:srgbClr val="00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10254" name="Line 17"/>
          <p:cNvSpPr>
            <a:spLocks noChangeShapeType="1"/>
          </p:cNvSpPr>
          <p:nvPr/>
        </p:nvSpPr>
        <p:spPr bwMode="auto">
          <a:xfrm flipH="1">
            <a:off x="6172200" y="2590800"/>
            <a:ext cx="609600" cy="228600"/>
          </a:xfrm>
          <a:prstGeom prst="line">
            <a:avLst/>
          </a:prstGeom>
          <a:noFill/>
          <a:ln w="9525">
            <a:solidFill>
              <a:srgbClr val="00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10255" name="Line 18"/>
          <p:cNvSpPr>
            <a:spLocks noChangeShapeType="1"/>
          </p:cNvSpPr>
          <p:nvPr/>
        </p:nvSpPr>
        <p:spPr bwMode="auto">
          <a:xfrm flipH="1" flipV="1">
            <a:off x="6369050" y="4952999"/>
            <a:ext cx="609600" cy="193675"/>
          </a:xfrm>
          <a:prstGeom prst="line">
            <a:avLst/>
          </a:prstGeom>
          <a:noFill/>
          <a:ln w="9525">
            <a:solidFill>
              <a:srgbClr val="00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10256" name="Text Box 19"/>
          <p:cNvSpPr txBox="1">
            <a:spLocks noChangeArrowheads="1"/>
          </p:cNvSpPr>
          <p:nvPr/>
        </p:nvSpPr>
        <p:spPr bwMode="auto">
          <a:xfrm>
            <a:off x="3276600" y="3505200"/>
            <a:ext cx="990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rgbClr val="FF0000"/>
                </a:solidFill>
                <a:latin typeface="Times New Roman" pitchFamily="18" charset="0"/>
              </a:defRPr>
            </a:lvl1pPr>
            <a:lvl2pPr marL="742950" indent="-285750">
              <a:defRPr b="1">
                <a:solidFill>
                  <a:srgbClr val="FF0000"/>
                </a:solidFill>
                <a:latin typeface="Times New Roman" pitchFamily="18" charset="0"/>
              </a:defRPr>
            </a:lvl2pPr>
            <a:lvl3pPr marL="1143000" indent="-228600">
              <a:defRPr b="1">
                <a:solidFill>
                  <a:srgbClr val="FF0000"/>
                </a:solidFill>
                <a:latin typeface="Times New Roman" pitchFamily="18" charset="0"/>
              </a:defRPr>
            </a:lvl3pPr>
            <a:lvl4pPr marL="1600200" indent="-228600">
              <a:defRPr b="1">
                <a:solidFill>
                  <a:srgbClr val="FF0000"/>
                </a:solidFill>
                <a:latin typeface="Times New Roman" pitchFamily="18" charset="0"/>
              </a:defRPr>
            </a:lvl4pPr>
            <a:lvl5pPr marL="2057400" indent="-228600">
              <a:defRPr b="1">
                <a:solidFill>
                  <a:srgbClr val="FF0000"/>
                </a:solidFill>
                <a:latin typeface="Times New Roman" pitchFamily="18" charset="0"/>
              </a:defRPr>
            </a:lvl5pPr>
            <a:lvl6pPr marL="2514600" indent="-228600" algn="ctr" eaLnBrk="0" fontAlgn="base" hangingPunct="0">
              <a:spcBef>
                <a:spcPct val="0"/>
              </a:spcBef>
              <a:spcAft>
                <a:spcPct val="0"/>
              </a:spcAft>
              <a:defRPr b="1">
                <a:solidFill>
                  <a:srgbClr val="FF0000"/>
                </a:solidFill>
                <a:latin typeface="Times New Roman" pitchFamily="18" charset="0"/>
              </a:defRPr>
            </a:lvl6pPr>
            <a:lvl7pPr marL="2971800" indent="-228600" algn="ctr" eaLnBrk="0" fontAlgn="base" hangingPunct="0">
              <a:spcBef>
                <a:spcPct val="0"/>
              </a:spcBef>
              <a:spcAft>
                <a:spcPct val="0"/>
              </a:spcAft>
              <a:defRPr b="1">
                <a:solidFill>
                  <a:srgbClr val="FF0000"/>
                </a:solidFill>
                <a:latin typeface="Times New Roman" pitchFamily="18" charset="0"/>
              </a:defRPr>
            </a:lvl7pPr>
            <a:lvl8pPr marL="3429000" indent="-228600" algn="ctr" eaLnBrk="0" fontAlgn="base" hangingPunct="0">
              <a:spcBef>
                <a:spcPct val="0"/>
              </a:spcBef>
              <a:spcAft>
                <a:spcPct val="0"/>
              </a:spcAft>
              <a:defRPr b="1">
                <a:solidFill>
                  <a:srgbClr val="FF0000"/>
                </a:solidFill>
                <a:latin typeface="Times New Roman" pitchFamily="18" charset="0"/>
              </a:defRPr>
            </a:lvl8pPr>
            <a:lvl9pPr marL="3886200" indent="-228600" algn="ctr" eaLnBrk="0" fontAlgn="base" hangingPunct="0">
              <a:spcBef>
                <a:spcPct val="0"/>
              </a:spcBef>
              <a:spcAft>
                <a:spcPct val="0"/>
              </a:spcAft>
              <a:defRPr b="1">
                <a:solidFill>
                  <a:srgbClr val="FF0000"/>
                </a:solidFill>
                <a:latin typeface="Times New Roman" pitchFamily="18" charset="0"/>
              </a:defRPr>
            </a:lvl9pPr>
          </a:lstStyle>
          <a:p>
            <a:pPr eaLnBrk="0" fontAlgn="base" hangingPunct="0">
              <a:spcBef>
                <a:spcPct val="0"/>
              </a:spcBef>
              <a:spcAft>
                <a:spcPct val="0"/>
              </a:spcAft>
            </a:pPr>
            <a:r>
              <a:rPr lang="en-US" sz="1200" b="0">
                <a:solidFill>
                  <a:srgbClr val="003300"/>
                </a:solidFill>
              </a:rPr>
              <a:t>Earth Mass</a:t>
            </a:r>
          </a:p>
          <a:p>
            <a:pPr eaLnBrk="0" fontAlgn="base" hangingPunct="0">
              <a:spcBef>
                <a:spcPct val="0"/>
              </a:spcBef>
              <a:spcAft>
                <a:spcPct val="0"/>
              </a:spcAft>
            </a:pPr>
            <a:r>
              <a:rPr lang="en-US" sz="1200" b="0">
                <a:solidFill>
                  <a:srgbClr val="003300"/>
                </a:solidFill>
              </a:rPr>
              <a:t>  Center</a:t>
            </a:r>
          </a:p>
        </p:txBody>
      </p:sp>
      <p:sp>
        <p:nvSpPr>
          <p:cNvPr id="10257" name="Line 20"/>
          <p:cNvSpPr>
            <a:spLocks noChangeShapeType="1"/>
          </p:cNvSpPr>
          <p:nvPr/>
        </p:nvSpPr>
        <p:spPr bwMode="auto">
          <a:xfrm>
            <a:off x="3962400" y="3810000"/>
            <a:ext cx="457200" cy="228600"/>
          </a:xfrm>
          <a:prstGeom prst="line">
            <a:avLst/>
          </a:prstGeom>
          <a:noFill/>
          <a:ln w="9525">
            <a:solidFill>
              <a:srgbClr val="00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10258" name="Oval 21"/>
          <p:cNvSpPr>
            <a:spLocks noChangeArrowheads="1"/>
          </p:cNvSpPr>
          <p:nvPr/>
        </p:nvSpPr>
        <p:spPr bwMode="auto">
          <a:xfrm>
            <a:off x="2514600" y="2438400"/>
            <a:ext cx="4419600" cy="3429000"/>
          </a:xfrm>
          <a:prstGeom prst="ellipse">
            <a:avLst/>
          </a:prstGeom>
          <a:noFill/>
          <a:ln w="9525">
            <a:solidFill>
              <a:srgbClr val="FF3300"/>
            </a:solidFill>
            <a:round/>
            <a:headEnd/>
            <a:tailEnd/>
          </a:ln>
          <a:effectLst/>
          <a:extLst>
            <a:ext uri="{909E8E84-426E-40DD-AFC4-6F175D3DCCD1}">
              <a14:hiddenFill xmlns:a14="http://schemas.microsoft.com/office/drawing/2010/main">
                <a:solidFill>
                  <a:srgbClr val="FFFFFF">
                    <a:alpha val="50195"/>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10259" name="Text Box 22"/>
          <p:cNvSpPr txBox="1">
            <a:spLocks noChangeArrowheads="1"/>
          </p:cNvSpPr>
          <p:nvPr/>
        </p:nvSpPr>
        <p:spPr bwMode="auto">
          <a:xfrm>
            <a:off x="5091113" y="3581400"/>
            <a:ext cx="10604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rgbClr val="FF0000"/>
                </a:solidFill>
                <a:latin typeface="Times New Roman" pitchFamily="18" charset="0"/>
              </a:defRPr>
            </a:lvl1pPr>
            <a:lvl2pPr marL="742950" indent="-285750">
              <a:defRPr b="1">
                <a:solidFill>
                  <a:srgbClr val="FF0000"/>
                </a:solidFill>
                <a:latin typeface="Times New Roman" pitchFamily="18" charset="0"/>
              </a:defRPr>
            </a:lvl2pPr>
            <a:lvl3pPr marL="1143000" indent="-228600">
              <a:defRPr b="1">
                <a:solidFill>
                  <a:srgbClr val="FF0000"/>
                </a:solidFill>
                <a:latin typeface="Times New Roman" pitchFamily="18" charset="0"/>
              </a:defRPr>
            </a:lvl3pPr>
            <a:lvl4pPr marL="1600200" indent="-228600">
              <a:defRPr b="1">
                <a:solidFill>
                  <a:srgbClr val="FF0000"/>
                </a:solidFill>
                <a:latin typeface="Times New Roman" pitchFamily="18" charset="0"/>
              </a:defRPr>
            </a:lvl4pPr>
            <a:lvl5pPr marL="2057400" indent="-228600">
              <a:defRPr b="1">
                <a:solidFill>
                  <a:srgbClr val="FF0000"/>
                </a:solidFill>
                <a:latin typeface="Times New Roman" pitchFamily="18" charset="0"/>
              </a:defRPr>
            </a:lvl5pPr>
            <a:lvl6pPr marL="2514600" indent="-228600" algn="ctr" eaLnBrk="0" fontAlgn="base" hangingPunct="0">
              <a:spcBef>
                <a:spcPct val="0"/>
              </a:spcBef>
              <a:spcAft>
                <a:spcPct val="0"/>
              </a:spcAft>
              <a:defRPr b="1">
                <a:solidFill>
                  <a:srgbClr val="FF0000"/>
                </a:solidFill>
                <a:latin typeface="Times New Roman" pitchFamily="18" charset="0"/>
              </a:defRPr>
            </a:lvl6pPr>
            <a:lvl7pPr marL="2971800" indent="-228600" algn="ctr" eaLnBrk="0" fontAlgn="base" hangingPunct="0">
              <a:spcBef>
                <a:spcPct val="0"/>
              </a:spcBef>
              <a:spcAft>
                <a:spcPct val="0"/>
              </a:spcAft>
              <a:defRPr b="1">
                <a:solidFill>
                  <a:srgbClr val="FF0000"/>
                </a:solidFill>
                <a:latin typeface="Times New Roman" pitchFamily="18" charset="0"/>
              </a:defRPr>
            </a:lvl7pPr>
            <a:lvl8pPr marL="3429000" indent="-228600" algn="ctr" eaLnBrk="0" fontAlgn="base" hangingPunct="0">
              <a:spcBef>
                <a:spcPct val="0"/>
              </a:spcBef>
              <a:spcAft>
                <a:spcPct val="0"/>
              </a:spcAft>
              <a:defRPr b="1">
                <a:solidFill>
                  <a:srgbClr val="FF0000"/>
                </a:solidFill>
                <a:latin typeface="Times New Roman" pitchFamily="18" charset="0"/>
              </a:defRPr>
            </a:lvl8pPr>
            <a:lvl9pPr marL="3886200" indent="-228600" algn="ctr" eaLnBrk="0" fontAlgn="base" hangingPunct="0">
              <a:spcBef>
                <a:spcPct val="0"/>
              </a:spcBef>
              <a:spcAft>
                <a:spcPct val="0"/>
              </a:spcAft>
              <a:defRPr b="1">
                <a:solidFill>
                  <a:srgbClr val="FF0000"/>
                </a:solidFill>
                <a:latin typeface="Times New Roman" pitchFamily="18" charset="0"/>
              </a:defRPr>
            </a:lvl9pPr>
          </a:lstStyle>
          <a:p>
            <a:pPr eaLnBrk="0" fontAlgn="base" hangingPunct="0">
              <a:spcBef>
                <a:spcPct val="0"/>
              </a:spcBef>
              <a:spcAft>
                <a:spcPct val="0"/>
              </a:spcAft>
            </a:pPr>
            <a:r>
              <a:rPr lang="en-US" sz="1200" b="0">
                <a:solidFill>
                  <a:srgbClr val="003300"/>
                </a:solidFill>
              </a:rPr>
              <a:t> 2.2  m (3-D)</a:t>
            </a:r>
          </a:p>
          <a:p>
            <a:pPr eaLnBrk="0" fontAlgn="base" hangingPunct="0">
              <a:spcBef>
                <a:spcPct val="0"/>
              </a:spcBef>
              <a:spcAft>
                <a:spcPct val="0"/>
              </a:spcAft>
            </a:pPr>
            <a:r>
              <a:rPr lang="en-US" sz="1200" b="0">
                <a:solidFill>
                  <a:srgbClr val="003300"/>
                </a:solidFill>
              </a:rPr>
              <a:t>  dX,dY,dZ</a:t>
            </a:r>
            <a:endParaRPr lang="en-US" sz="2000" b="0">
              <a:solidFill>
                <a:srgbClr val="003300"/>
              </a:solidFill>
            </a:endParaRPr>
          </a:p>
        </p:txBody>
      </p:sp>
      <p:sp>
        <p:nvSpPr>
          <p:cNvPr id="10260" name="Line 23"/>
          <p:cNvSpPr>
            <a:spLocks noChangeShapeType="1"/>
          </p:cNvSpPr>
          <p:nvPr/>
        </p:nvSpPr>
        <p:spPr bwMode="auto">
          <a:xfrm flipH="1">
            <a:off x="4724400" y="3810000"/>
            <a:ext cx="457200" cy="381000"/>
          </a:xfrm>
          <a:prstGeom prst="line">
            <a:avLst/>
          </a:prstGeom>
          <a:noFill/>
          <a:ln w="9525">
            <a:solidFill>
              <a:srgbClr val="00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10261" name="Line 24"/>
          <p:cNvSpPr>
            <a:spLocks noChangeShapeType="1"/>
          </p:cNvSpPr>
          <p:nvPr/>
        </p:nvSpPr>
        <p:spPr bwMode="auto">
          <a:xfrm>
            <a:off x="4572000" y="4114800"/>
            <a:ext cx="228600" cy="152400"/>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10262" name="Rectangle 25"/>
          <p:cNvSpPr>
            <a:spLocks noChangeArrowheads="1"/>
          </p:cNvSpPr>
          <p:nvPr/>
        </p:nvSpPr>
        <p:spPr bwMode="auto">
          <a:xfrm>
            <a:off x="6978650" y="41148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endParaRPr lang="en-US" sz="2400">
              <a:solidFill>
                <a:srgbClr val="3333CC"/>
              </a:solidFill>
            </a:endParaRPr>
          </a:p>
        </p:txBody>
      </p:sp>
      <p:sp>
        <p:nvSpPr>
          <p:cNvPr id="10263" name="Rectangle 26"/>
          <p:cNvSpPr>
            <a:spLocks noChangeArrowheads="1"/>
          </p:cNvSpPr>
          <p:nvPr/>
        </p:nvSpPr>
        <p:spPr bwMode="auto">
          <a:xfrm>
            <a:off x="7085013" y="4291013"/>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endParaRPr lang="en-US" sz="2400">
              <a:solidFill>
                <a:srgbClr val="3333CC"/>
              </a:solidFill>
            </a:endParaRPr>
          </a:p>
        </p:txBody>
      </p:sp>
      <p:sp>
        <p:nvSpPr>
          <p:cNvPr id="10264" name="Rectangle 27"/>
          <p:cNvSpPr>
            <a:spLocks noChangeArrowheads="1"/>
          </p:cNvSpPr>
          <p:nvPr/>
        </p:nvSpPr>
        <p:spPr bwMode="auto">
          <a:xfrm>
            <a:off x="6937979" y="4918075"/>
            <a:ext cx="1133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sz="2400" dirty="0">
                <a:solidFill>
                  <a:srgbClr val="3333CC"/>
                </a:solidFill>
              </a:rPr>
              <a:t>GEOID</a:t>
            </a:r>
          </a:p>
        </p:txBody>
      </p:sp>
      <p:pic>
        <p:nvPicPr>
          <p:cNvPr id="10265" name="Picture 29" descr="C:\Linda\Lews\logo final scgs.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15200" y="5375275"/>
            <a:ext cx="1828800" cy="148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 Box 13"/>
          <p:cNvSpPr txBox="1">
            <a:spLocks noChangeArrowheads="1"/>
          </p:cNvSpPr>
          <p:nvPr/>
        </p:nvSpPr>
        <p:spPr bwMode="auto">
          <a:xfrm>
            <a:off x="304800" y="4758289"/>
            <a:ext cx="2452687"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b="1">
                <a:solidFill>
                  <a:srgbClr val="FF0000"/>
                </a:solidFill>
                <a:latin typeface="Times New Roman" pitchFamily="18" charset="0"/>
              </a:defRPr>
            </a:lvl1pPr>
            <a:lvl2pPr marL="742950" indent="-285750">
              <a:defRPr b="1">
                <a:solidFill>
                  <a:srgbClr val="FF0000"/>
                </a:solidFill>
                <a:latin typeface="Times New Roman" pitchFamily="18" charset="0"/>
              </a:defRPr>
            </a:lvl2pPr>
            <a:lvl3pPr marL="1143000" indent="-228600">
              <a:defRPr b="1">
                <a:solidFill>
                  <a:srgbClr val="FF0000"/>
                </a:solidFill>
                <a:latin typeface="Times New Roman" pitchFamily="18" charset="0"/>
              </a:defRPr>
            </a:lvl3pPr>
            <a:lvl4pPr marL="1600200" indent="-228600">
              <a:defRPr b="1">
                <a:solidFill>
                  <a:srgbClr val="FF0000"/>
                </a:solidFill>
                <a:latin typeface="Times New Roman" pitchFamily="18" charset="0"/>
              </a:defRPr>
            </a:lvl4pPr>
            <a:lvl5pPr marL="2057400" indent="-228600">
              <a:defRPr b="1">
                <a:solidFill>
                  <a:srgbClr val="FF0000"/>
                </a:solidFill>
                <a:latin typeface="Times New Roman" pitchFamily="18" charset="0"/>
              </a:defRPr>
            </a:lvl5pPr>
            <a:lvl6pPr marL="2514600" indent="-228600" algn="ctr" eaLnBrk="0" fontAlgn="base" hangingPunct="0">
              <a:spcBef>
                <a:spcPct val="0"/>
              </a:spcBef>
              <a:spcAft>
                <a:spcPct val="0"/>
              </a:spcAft>
              <a:defRPr b="1">
                <a:solidFill>
                  <a:srgbClr val="FF0000"/>
                </a:solidFill>
                <a:latin typeface="Times New Roman" pitchFamily="18" charset="0"/>
              </a:defRPr>
            </a:lvl6pPr>
            <a:lvl7pPr marL="2971800" indent="-228600" algn="ctr" eaLnBrk="0" fontAlgn="base" hangingPunct="0">
              <a:spcBef>
                <a:spcPct val="0"/>
              </a:spcBef>
              <a:spcAft>
                <a:spcPct val="0"/>
              </a:spcAft>
              <a:defRPr b="1">
                <a:solidFill>
                  <a:srgbClr val="FF0000"/>
                </a:solidFill>
                <a:latin typeface="Times New Roman" pitchFamily="18" charset="0"/>
              </a:defRPr>
            </a:lvl7pPr>
            <a:lvl8pPr marL="3429000" indent="-228600" algn="ctr" eaLnBrk="0" fontAlgn="base" hangingPunct="0">
              <a:spcBef>
                <a:spcPct val="0"/>
              </a:spcBef>
              <a:spcAft>
                <a:spcPct val="0"/>
              </a:spcAft>
              <a:defRPr b="1">
                <a:solidFill>
                  <a:srgbClr val="FF0000"/>
                </a:solidFill>
                <a:latin typeface="Times New Roman" pitchFamily="18" charset="0"/>
              </a:defRPr>
            </a:lvl8pPr>
            <a:lvl9pPr marL="3886200" indent="-228600" algn="ctr" eaLnBrk="0" fontAlgn="base" hangingPunct="0">
              <a:spcBef>
                <a:spcPct val="0"/>
              </a:spcBef>
              <a:spcAft>
                <a:spcPct val="0"/>
              </a:spcAft>
              <a:defRPr b="1">
                <a:solidFill>
                  <a:srgbClr val="FF0000"/>
                </a:solidFill>
                <a:latin typeface="Times New Roman" pitchFamily="18" charset="0"/>
              </a:defRPr>
            </a:lvl9pPr>
          </a:lstStyle>
          <a:p>
            <a:pPr eaLnBrk="0" fontAlgn="base" hangingPunct="0">
              <a:spcBef>
                <a:spcPct val="0"/>
              </a:spcBef>
              <a:spcAft>
                <a:spcPct val="0"/>
              </a:spcAft>
            </a:pPr>
            <a:r>
              <a:rPr lang="en-US" sz="2000" b="0" dirty="0" smtClean="0"/>
              <a:t>World Geodetic System of 1984 </a:t>
            </a:r>
            <a:r>
              <a:rPr lang="en-US" sz="2000" b="0" dirty="0" smtClean="0">
                <a:solidFill>
                  <a:srgbClr val="3333CC"/>
                </a:solidFill>
              </a:rPr>
              <a:t>(WGS 84) is reference frame for Global Positioning Systems</a:t>
            </a:r>
            <a:endParaRPr lang="en-US" sz="2000" b="0" dirty="0">
              <a:solidFill>
                <a:srgbClr val="3333CC"/>
              </a:solidFill>
            </a:endParaRPr>
          </a:p>
        </p:txBody>
      </p:sp>
      <p:grpSp>
        <p:nvGrpSpPr>
          <p:cNvPr id="2" name="Group 1"/>
          <p:cNvGrpSpPr/>
          <p:nvPr/>
        </p:nvGrpSpPr>
        <p:grpSpPr>
          <a:xfrm>
            <a:off x="533400" y="50905"/>
            <a:ext cx="1133555" cy="2616095"/>
            <a:chOff x="2476500" y="4184388"/>
            <a:chExt cx="1133555" cy="2616095"/>
          </a:xfrm>
        </p:grpSpPr>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5155" y="5571758"/>
              <a:ext cx="1104900" cy="1228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6500" y="4184388"/>
              <a:ext cx="93345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42255" y="3173343"/>
            <a:ext cx="2109840" cy="1172134"/>
          </a:xfrm>
          <a:prstGeom prst="rect">
            <a:avLst/>
          </a:prstGeom>
          <a:noFill/>
          <a:ln w="2857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29036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381000" y="304800"/>
            <a:ext cx="8305800" cy="1143000"/>
          </a:xfrm>
        </p:spPr>
        <p:txBody>
          <a:bodyPr/>
          <a:lstStyle/>
          <a:p>
            <a:pPr>
              <a:lnSpc>
                <a:spcPct val="125000"/>
              </a:lnSpc>
              <a:spcBef>
                <a:spcPct val="25000"/>
              </a:spcBef>
              <a:spcAft>
                <a:spcPct val="30000"/>
              </a:spcAft>
            </a:pPr>
            <a:r>
              <a:rPr lang="en-US" sz="3600" b="1" smtClean="0">
                <a:solidFill>
                  <a:srgbClr val="FF3300"/>
                </a:solidFill>
              </a:rPr>
              <a:t>Learning Objectives:</a:t>
            </a:r>
            <a:br>
              <a:rPr lang="en-US" sz="3600" b="1" smtClean="0">
                <a:solidFill>
                  <a:srgbClr val="FF3300"/>
                </a:solidFill>
              </a:rPr>
            </a:br>
            <a:r>
              <a:rPr lang="en-US" sz="3200" b="1" smtClean="0">
                <a:solidFill>
                  <a:srgbClr val="0000FF"/>
                </a:solidFill>
              </a:rPr>
              <a:t>By the end of this class you should be able to:</a:t>
            </a:r>
          </a:p>
        </p:txBody>
      </p:sp>
      <p:sp>
        <p:nvSpPr>
          <p:cNvPr id="14339" name="Rectangle 3"/>
          <p:cNvSpPr>
            <a:spLocks noGrp="1" noChangeArrowheads="1"/>
          </p:cNvSpPr>
          <p:nvPr>
            <p:ph type="body" idx="1"/>
          </p:nvPr>
        </p:nvSpPr>
        <p:spPr>
          <a:xfrm>
            <a:off x="381000" y="1600200"/>
            <a:ext cx="8458200" cy="4876800"/>
          </a:xfrm>
        </p:spPr>
        <p:txBody>
          <a:bodyPr/>
          <a:lstStyle/>
          <a:p>
            <a:r>
              <a:rPr lang="en-US" sz="2400" dirty="0" smtClean="0"/>
              <a:t>describe the role of geodesy as a basis for earth </a:t>
            </a:r>
            <a:r>
              <a:rPr lang="en-US" sz="2400" dirty="0" err="1" smtClean="0"/>
              <a:t>datums</a:t>
            </a:r>
            <a:endParaRPr lang="en-US" sz="2400" dirty="0" smtClean="0"/>
          </a:p>
          <a:p>
            <a:r>
              <a:rPr lang="en-US" sz="2400" dirty="0" smtClean="0"/>
              <a:t>list the basic types of map projection</a:t>
            </a:r>
          </a:p>
          <a:p>
            <a:r>
              <a:rPr lang="en-US" sz="2400" dirty="0" smtClean="0"/>
              <a:t>identify the properties of common map projections</a:t>
            </a:r>
          </a:p>
          <a:p>
            <a:r>
              <a:rPr lang="en-US" sz="2400" dirty="0" smtClean="0"/>
              <a:t>properly use the terminology of common coordinate systems</a:t>
            </a:r>
          </a:p>
          <a:p>
            <a:r>
              <a:rPr lang="en-US" sz="2400" dirty="0" smtClean="0"/>
              <a:t>use spatial references in </a:t>
            </a:r>
            <a:r>
              <a:rPr lang="en-US" sz="2400" dirty="0" err="1" smtClean="0"/>
              <a:t>ArcMap</a:t>
            </a:r>
            <a:r>
              <a:rPr lang="en-US" sz="2400" dirty="0" smtClean="0"/>
              <a:t> so that geographic data is properly displayed</a:t>
            </a:r>
          </a:p>
          <a:p>
            <a:pPr lvl="1"/>
            <a:r>
              <a:rPr lang="en-US" sz="2000" dirty="0" smtClean="0"/>
              <a:t>determine the spatial reference system associated with a feature class or data frame</a:t>
            </a:r>
          </a:p>
          <a:p>
            <a:pPr lvl="1"/>
            <a:r>
              <a:rPr lang="en-US" sz="2000" dirty="0" smtClean="0"/>
              <a:t>use ArcGIS to convert between coordinate systems </a:t>
            </a:r>
          </a:p>
          <a:p>
            <a:r>
              <a:rPr lang="en-US" sz="2400" dirty="0" smtClean="0"/>
              <a:t>calculate distances on a spherical earth and in a projected coordinate system</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smtClean="0"/>
              <a:t>Definition of Latitude, </a:t>
            </a:r>
            <a:r>
              <a:rPr lang="en-US" smtClean="0">
                <a:latin typeface="Symbol" pitchFamily="18" charset="2"/>
              </a:rPr>
              <a:t>f</a:t>
            </a:r>
            <a:endParaRPr lang="en-US" smtClean="0"/>
          </a:p>
        </p:txBody>
      </p:sp>
      <p:sp>
        <p:nvSpPr>
          <p:cNvPr id="32771" name="Text Box 44"/>
          <p:cNvSpPr txBox="1">
            <a:spLocks noChangeArrowheads="1"/>
          </p:cNvSpPr>
          <p:nvPr/>
        </p:nvSpPr>
        <p:spPr bwMode="auto">
          <a:xfrm>
            <a:off x="1066800" y="4191000"/>
            <a:ext cx="7848600" cy="2282825"/>
          </a:xfrm>
          <a:prstGeom prst="rect">
            <a:avLst/>
          </a:prstGeom>
          <a:noFill/>
          <a:ln w="9525">
            <a:noFill/>
            <a:miter lim="800000"/>
            <a:headEnd/>
            <a:tailEnd/>
          </a:ln>
        </p:spPr>
        <p:txBody>
          <a:bodyPr>
            <a:spAutoFit/>
          </a:bodyPr>
          <a:lstStyle/>
          <a:p>
            <a:r>
              <a:rPr lang="en-US" sz="2400" b="0"/>
              <a:t>(1) Take a point </a:t>
            </a:r>
            <a:r>
              <a:rPr lang="en-US" sz="2400" b="0">
                <a:solidFill>
                  <a:srgbClr val="FF3300"/>
                </a:solidFill>
              </a:rPr>
              <a:t>S</a:t>
            </a:r>
            <a:r>
              <a:rPr lang="en-US" sz="2400" b="0"/>
              <a:t> on the surface of the ellipsoid and define there the </a:t>
            </a:r>
            <a:r>
              <a:rPr lang="en-US" sz="2400" b="0">
                <a:solidFill>
                  <a:srgbClr val="0000FF"/>
                </a:solidFill>
              </a:rPr>
              <a:t>tangent plane</a:t>
            </a:r>
            <a:r>
              <a:rPr lang="en-US" sz="2400" b="0"/>
              <a:t>, </a:t>
            </a:r>
            <a:r>
              <a:rPr lang="en-US" sz="2400" b="0">
                <a:solidFill>
                  <a:srgbClr val="0000FF"/>
                </a:solidFill>
              </a:rPr>
              <a:t>mn</a:t>
            </a:r>
            <a:endParaRPr lang="en-US" sz="2400" b="0"/>
          </a:p>
          <a:p>
            <a:r>
              <a:rPr lang="en-US" sz="2400" b="0"/>
              <a:t>(2) Define the line </a:t>
            </a:r>
            <a:r>
              <a:rPr lang="en-US" sz="2400" b="0">
                <a:solidFill>
                  <a:srgbClr val="008000"/>
                </a:solidFill>
              </a:rPr>
              <a:t>pq</a:t>
            </a:r>
            <a:r>
              <a:rPr lang="en-US" sz="2400" b="0"/>
              <a:t> through S and </a:t>
            </a:r>
            <a:r>
              <a:rPr lang="en-US" sz="2400" b="0">
                <a:solidFill>
                  <a:srgbClr val="008000"/>
                </a:solidFill>
              </a:rPr>
              <a:t>normal</a:t>
            </a:r>
            <a:r>
              <a:rPr lang="en-US" sz="2400" b="0"/>
              <a:t> to the</a:t>
            </a:r>
          </a:p>
          <a:p>
            <a:r>
              <a:rPr lang="en-US" sz="2400" b="0"/>
              <a:t>tangent plane</a:t>
            </a:r>
          </a:p>
          <a:p>
            <a:r>
              <a:rPr lang="en-US" sz="2400" b="0"/>
              <a:t>(3) </a:t>
            </a:r>
            <a:r>
              <a:rPr lang="en-US" sz="2400" b="0">
                <a:solidFill>
                  <a:srgbClr val="FF3300"/>
                </a:solidFill>
              </a:rPr>
              <a:t>Angle pqr</a:t>
            </a:r>
            <a:r>
              <a:rPr lang="en-US" sz="2400" b="0"/>
              <a:t> which this line makes with the equatorial</a:t>
            </a:r>
          </a:p>
          <a:p>
            <a:r>
              <a:rPr lang="en-US" sz="2400" b="0"/>
              <a:t>plane is the latitude </a:t>
            </a:r>
            <a:r>
              <a:rPr lang="en-US" sz="2400" b="0">
                <a:solidFill>
                  <a:srgbClr val="FF3300"/>
                </a:solidFill>
                <a:latin typeface="Symbol" pitchFamily="18" charset="2"/>
              </a:rPr>
              <a:t>f</a:t>
            </a:r>
            <a:r>
              <a:rPr lang="en-US" sz="2400" b="0"/>
              <a:t>, of point S</a:t>
            </a:r>
          </a:p>
        </p:txBody>
      </p:sp>
      <p:sp>
        <p:nvSpPr>
          <p:cNvPr id="32772" name="Oval 6"/>
          <p:cNvSpPr>
            <a:spLocks noChangeArrowheads="1"/>
          </p:cNvSpPr>
          <p:nvPr/>
        </p:nvSpPr>
        <p:spPr bwMode="auto">
          <a:xfrm>
            <a:off x="2895600" y="1914525"/>
            <a:ext cx="2774950" cy="2181225"/>
          </a:xfrm>
          <a:prstGeom prst="ellipse">
            <a:avLst/>
          </a:prstGeom>
          <a:noFill/>
          <a:ln w="12700">
            <a:solidFill>
              <a:schemeClr val="tx1"/>
            </a:solidFill>
            <a:round/>
            <a:headEnd/>
            <a:tailEnd/>
          </a:ln>
        </p:spPr>
        <p:txBody>
          <a:bodyPr wrap="none" anchor="ctr"/>
          <a:lstStyle/>
          <a:p>
            <a:endParaRPr lang="en-US"/>
          </a:p>
        </p:txBody>
      </p:sp>
      <p:sp>
        <p:nvSpPr>
          <p:cNvPr id="32773" name="Line 7"/>
          <p:cNvSpPr>
            <a:spLocks noChangeShapeType="1"/>
          </p:cNvSpPr>
          <p:nvPr/>
        </p:nvSpPr>
        <p:spPr bwMode="auto">
          <a:xfrm>
            <a:off x="2895600" y="3005138"/>
            <a:ext cx="1385888" cy="0"/>
          </a:xfrm>
          <a:prstGeom prst="line">
            <a:avLst/>
          </a:prstGeom>
          <a:noFill/>
          <a:ln w="9525">
            <a:solidFill>
              <a:schemeClr val="tx1"/>
            </a:solidFill>
            <a:prstDash val="dash"/>
            <a:round/>
            <a:headEnd/>
            <a:tailEnd/>
          </a:ln>
        </p:spPr>
        <p:txBody>
          <a:bodyPr wrap="none" anchor="ctr"/>
          <a:lstStyle/>
          <a:p>
            <a:endParaRPr lang="en-US"/>
          </a:p>
        </p:txBody>
      </p:sp>
      <p:sp>
        <p:nvSpPr>
          <p:cNvPr id="32774" name="Text Box 9"/>
          <p:cNvSpPr txBox="1">
            <a:spLocks noChangeArrowheads="1"/>
          </p:cNvSpPr>
          <p:nvPr/>
        </p:nvSpPr>
        <p:spPr bwMode="auto">
          <a:xfrm>
            <a:off x="3886200" y="2549525"/>
            <a:ext cx="460375" cy="519113"/>
          </a:xfrm>
          <a:prstGeom prst="rect">
            <a:avLst/>
          </a:prstGeom>
          <a:noFill/>
          <a:ln w="9525">
            <a:noFill/>
            <a:miter lim="800000"/>
            <a:headEnd/>
            <a:tailEnd/>
          </a:ln>
        </p:spPr>
        <p:txBody>
          <a:bodyPr wrap="none">
            <a:spAutoFit/>
          </a:bodyPr>
          <a:lstStyle/>
          <a:p>
            <a:r>
              <a:rPr lang="en-US" sz="2800" b="0">
                <a:latin typeface="Arial" charset="0"/>
              </a:rPr>
              <a:t>O</a:t>
            </a:r>
            <a:endParaRPr lang="en-US" sz="2800" b="0"/>
          </a:p>
        </p:txBody>
      </p:sp>
      <p:sp>
        <p:nvSpPr>
          <p:cNvPr id="32775" name="Line 11"/>
          <p:cNvSpPr>
            <a:spLocks noChangeShapeType="1"/>
          </p:cNvSpPr>
          <p:nvPr/>
        </p:nvSpPr>
        <p:spPr bwMode="auto">
          <a:xfrm>
            <a:off x="5670550" y="3005138"/>
            <a:ext cx="322263" cy="0"/>
          </a:xfrm>
          <a:prstGeom prst="line">
            <a:avLst/>
          </a:prstGeom>
          <a:noFill/>
          <a:ln w="12700">
            <a:solidFill>
              <a:schemeClr val="tx1"/>
            </a:solidFill>
            <a:round/>
            <a:headEnd/>
            <a:tailEnd type="triangle" w="med" len="med"/>
          </a:ln>
        </p:spPr>
        <p:txBody>
          <a:bodyPr wrap="none" anchor="ctr"/>
          <a:lstStyle/>
          <a:p>
            <a:endParaRPr lang="en-US"/>
          </a:p>
        </p:txBody>
      </p:sp>
      <p:sp>
        <p:nvSpPr>
          <p:cNvPr id="32776" name="Line 12"/>
          <p:cNvSpPr>
            <a:spLocks noChangeShapeType="1"/>
          </p:cNvSpPr>
          <p:nvPr/>
        </p:nvSpPr>
        <p:spPr bwMode="auto">
          <a:xfrm flipV="1">
            <a:off x="4281488" y="1639888"/>
            <a:ext cx="0" cy="1365250"/>
          </a:xfrm>
          <a:prstGeom prst="line">
            <a:avLst/>
          </a:prstGeom>
          <a:noFill/>
          <a:ln w="12700">
            <a:solidFill>
              <a:schemeClr val="tx1"/>
            </a:solidFill>
            <a:round/>
            <a:headEnd/>
            <a:tailEnd type="triangle" w="med" len="med"/>
          </a:ln>
        </p:spPr>
        <p:txBody>
          <a:bodyPr wrap="none" anchor="ctr"/>
          <a:lstStyle/>
          <a:p>
            <a:endParaRPr lang="en-US"/>
          </a:p>
        </p:txBody>
      </p:sp>
      <p:sp>
        <p:nvSpPr>
          <p:cNvPr id="32777" name="Line 13"/>
          <p:cNvSpPr>
            <a:spLocks noChangeShapeType="1"/>
          </p:cNvSpPr>
          <p:nvPr/>
        </p:nvSpPr>
        <p:spPr bwMode="auto">
          <a:xfrm>
            <a:off x="4281488" y="3005138"/>
            <a:ext cx="1389062" cy="0"/>
          </a:xfrm>
          <a:prstGeom prst="line">
            <a:avLst/>
          </a:prstGeom>
          <a:noFill/>
          <a:ln w="12700">
            <a:solidFill>
              <a:srgbClr val="FF3300"/>
            </a:solidFill>
            <a:round/>
            <a:headEnd/>
            <a:tailEnd/>
          </a:ln>
        </p:spPr>
        <p:txBody>
          <a:bodyPr wrap="none" anchor="ctr"/>
          <a:lstStyle/>
          <a:p>
            <a:endParaRPr lang="en-US"/>
          </a:p>
        </p:txBody>
      </p:sp>
      <p:sp>
        <p:nvSpPr>
          <p:cNvPr id="32778" name="Line 14"/>
          <p:cNvSpPr>
            <a:spLocks noChangeShapeType="1"/>
          </p:cNvSpPr>
          <p:nvPr/>
        </p:nvSpPr>
        <p:spPr bwMode="auto">
          <a:xfrm>
            <a:off x="4281488" y="1914525"/>
            <a:ext cx="0" cy="1090613"/>
          </a:xfrm>
          <a:prstGeom prst="line">
            <a:avLst/>
          </a:prstGeom>
          <a:noFill/>
          <a:ln w="12700">
            <a:solidFill>
              <a:srgbClr val="FF3300"/>
            </a:solidFill>
            <a:round/>
            <a:headEnd/>
            <a:tailEnd/>
          </a:ln>
        </p:spPr>
        <p:txBody>
          <a:bodyPr wrap="none" anchor="ctr"/>
          <a:lstStyle/>
          <a:p>
            <a:endParaRPr lang="en-US"/>
          </a:p>
        </p:txBody>
      </p:sp>
      <p:sp>
        <p:nvSpPr>
          <p:cNvPr id="32779" name="Line 25"/>
          <p:cNvSpPr>
            <a:spLocks noChangeShapeType="1"/>
          </p:cNvSpPr>
          <p:nvPr/>
        </p:nvSpPr>
        <p:spPr bwMode="auto">
          <a:xfrm>
            <a:off x="4281488" y="2987675"/>
            <a:ext cx="0" cy="1108075"/>
          </a:xfrm>
          <a:prstGeom prst="line">
            <a:avLst/>
          </a:prstGeom>
          <a:noFill/>
          <a:ln w="12700">
            <a:solidFill>
              <a:schemeClr val="tx1"/>
            </a:solidFill>
            <a:prstDash val="dash"/>
            <a:round/>
            <a:headEnd/>
            <a:tailEnd/>
          </a:ln>
        </p:spPr>
        <p:txBody>
          <a:bodyPr wrap="none" anchor="ctr"/>
          <a:lstStyle/>
          <a:p>
            <a:endParaRPr lang="en-US"/>
          </a:p>
        </p:txBody>
      </p:sp>
      <p:sp>
        <p:nvSpPr>
          <p:cNvPr id="32780" name="Line 29"/>
          <p:cNvSpPr>
            <a:spLocks noChangeShapeType="1"/>
          </p:cNvSpPr>
          <p:nvPr/>
        </p:nvSpPr>
        <p:spPr bwMode="auto">
          <a:xfrm>
            <a:off x="5022850" y="1955800"/>
            <a:ext cx="723900" cy="774700"/>
          </a:xfrm>
          <a:prstGeom prst="line">
            <a:avLst/>
          </a:prstGeom>
          <a:noFill/>
          <a:ln w="38100">
            <a:solidFill>
              <a:srgbClr val="0000FF"/>
            </a:solidFill>
            <a:round/>
            <a:headEnd/>
            <a:tailEnd/>
          </a:ln>
        </p:spPr>
        <p:txBody>
          <a:bodyPr wrap="none" anchor="ctr"/>
          <a:lstStyle/>
          <a:p>
            <a:endParaRPr lang="en-US"/>
          </a:p>
        </p:txBody>
      </p:sp>
      <p:sp>
        <p:nvSpPr>
          <p:cNvPr id="32781" name="Line 30"/>
          <p:cNvSpPr>
            <a:spLocks noChangeShapeType="1"/>
          </p:cNvSpPr>
          <p:nvPr/>
        </p:nvSpPr>
        <p:spPr bwMode="auto">
          <a:xfrm flipH="1">
            <a:off x="4594225" y="2125663"/>
            <a:ext cx="1033463" cy="881062"/>
          </a:xfrm>
          <a:prstGeom prst="line">
            <a:avLst/>
          </a:prstGeom>
          <a:noFill/>
          <a:ln w="38100">
            <a:solidFill>
              <a:srgbClr val="008000"/>
            </a:solidFill>
            <a:round/>
            <a:headEnd/>
            <a:tailEnd/>
          </a:ln>
        </p:spPr>
        <p:txBody>
          <a:bodyPr wrap="none" anchor="ctr"/>
          <a:lstStyle/>
          <a:p>
            <a:endParaRPr lang="en-US"/>
          </a:p>
        </p:txBody>
      </p:sp>
      <p:sp>
        <p:nvSpPr>
          <p:cNvPr id="32782" name="Oval 31"/>
          <p:cNvSpPr>
            <a:spLocks noChangeArrowheads="1"/>
          </p:cNvSpPr>
          <p:nvPr/>
        </p:nvSpPr>
        <p:spPr bwMode="auto">
          <a:xfrm>
            <a:off x="5349875" y="2311400"/>
            <a:ext cx="61913" cy="55563"/>
          </a:xfrm>
          <a:prstGeom prst="ellipse">
            <a:avLst/>
          </a:prstGeom>
          <a:solidFill>
            <a:srgbClr val="FF3300"/>
          </a:solidFill>
          <a:ln w="9525">
            <a:solidFill>
              <a:srgbClr val="FF3300"/>
            </a:solidFill>
            <a:round/>
            <a:headEnd/>
            <a:tailEnd/>
          </a:ln>
        </p:spPr>
        <p:txBody>
          <a:bodyPr wrap="none" anchor="ctr"/>
          <a:lstStyle/>
          <a:p>
            <a:endParaRPr lang="en-US"/>
          </a:p>
        </p:txBody>
      </p:sp>
      <p:grpSp>
        <p:nvGrpSpPr>
          <p:cNvPr id="32783" name="Group 34"/>
          <p:cNvGrpSpPr>
            <a:grpSpLocks/>
          </p:cNvGrpSpPr>
          <p:nvPr/>
        </p:nvGrpSpPr>
        <p:grpSpPr bwMode="auto">
          <a:xfrm rot="241450">
            <a:off x="5449888" y="2287588"/>
            <a:ext cx="80962" cy="128587"/>
            <a:chOff x="3777" y="1920"/>
            <a:chExt cx="63" cy="111"/>
          </a:xfrm>
        </p:grpSpPr>
        <p:sp>
          <p:nvSpPr>
            <p:cNvPr id="32792" name="Line 32"/>
            <p:cNvSpPr>
              <a:spLocks noChangeShapeType="1"/>
            </p:cNvSpPr>
            <p:nvPr/>
          </p:nvSpPr>
          <p:spPr bwMode="auto">
            <a:xfrm>
              <a:off x="3792" y="1920"/>
              <a:ext cx="48" cy="48"/>
            </a:xfrm>
            <a:prstGeom prst="line">
              <a:avLst/>
            </a:prstGeom>
            <a:noFill/>
            <a:ln w="9525">
              <a:solidFill>
                <a:schemeClr val="tx1"/>
              </a:solidFill>
              <a:round/>
              <a:headEnd/>
              <a:tailEnd/>
            </a:ln>
          </p:spPr>
          <p:txBody>
            <a:bodyPr wrap="none" anchor="ctr"/>
            <a:lstStyle/>
            <a:p>
              <a:endParaRPr lang="en-US"/>
            </a:p>
          </p:txBody>
        </p:sp>
        <p:sp>
          <p:nvSpPr>
            <p:cNvPr id="32793" name="Line 33"/>
            <p:cNvSpPr>
              <a:spLocks noChangeShapeType="1"/>
            </p:cNvSpPr>
            <p:nvPr/>
          </p:nvSpPr>
          <p:spPr bwMode="auto">
            <a:xfrm flipH="1">
              <a:off x="3777" y="1968"/>
              <a:ext cx="63" cy="63"/>
            </a:xfrm>
            <a:prstGeom prst="line">
              <a:avLst/>
            </a:prstGeom>
            <a:noFill/>
            <a:ln w="9525">
              <a:solidFill>
                <a:schemeClr val="tx1"/>
              </a:solidFill>
              <a:round/>
              <a:headEnd/>
              <a:tailEnd/>
            </a:ln>
          </p:spPr>
          <p:txBody>
            <a:bodyPr wrap="none" anchor="ctr"/>
            <a:lstStyle/>
            <a:p>
              <a:endParaRPr lang="en-US"/>
            </a:p>
          </p:txBody>
        </p:sp>
      </p:grpSp>
      <p:sp>
        <p:nvSpPr>
          <p:cNvPr id="32784" name="Arc 35"/>
          <p:cNvSpPr>
            <a:spLocks/>
          </p:cNvSpPr>
          <p:nvPr/>
        </p:nvSpPr>
        <p:spPr bwMode="auto">
          <a:xfrm rot="800161">
            <a:off x="4791075" y="2841625"/>
            <a:ext cx="136525" cy="144463"/>
          </a:xfrm>
          <a:custGeom>
            <a:avLst/>
            <a:gdLst>
              <a:gd name="T0" fmla="*/ 0 w 23961"/>
              <a:gd name="T1" fmla="*/ 1726781 h 21600"/>
              <a:gd name="T2" fmla="*/ 143893349 w 23961"/>
              <a:gd name="T3" fmla="*/ 289046495 h 21600"/>
              <a:gd name="T4" fmla="*/ 14179183 w 23961"/>
              <a:gd name="T5" fmla="*/ 289046495 h 21600"/>
              <a:gd name="T6" fmla="*/ 0 60000 65536"/>
              <a:gd name="T7" fmla="*/ 0 60000 65536"/>
              <a:gd name="T8" fmla="*/ 0 60000 65536"/>
              <a:gd name="T9" fmla="*/ 0 w 23961"/>
              <a:gd name="T10" fmla="*/ 0 h 21600"/>
              <a:gd name="T11" fmla="*/ 23961 w 23961"/>
              <a:gd name="T12" fmla="*/ 21600 h 21600"/>
            </a:gdLst>
            <a:ahLst/>
            <a:cxnLst>
              <a:cxn ang="T6">
                <a:pos x="T0" y="T1"/>
              </a:cxn>
              <a:cxn ang="T7">
                <a:pos x="T2" y="T3"/>
              </a:cxn>
              <a:cxn ang="T8">
                <a:pos x="T4" y="T5"/>
              </a:cxn>
            </a:cxnLst>
            <a:rect l="T9" t="T10" r="T11" b="T12"/>
            <a:pathLst>
              <a:path w="23961" h="21600" fill="none" extrusionOk="0">
                <a:moveTo>
                  <a:pt x="0" y="129"/>
                </a:moveTo>
                <a:cubicBezTo>
                  <a:pt x="784" y="43"/>
                  <a:pt x="1572" y="-1"/>
                  <a:pt x="2361" y="0"/>
                </a:cubicBezTo>
                <a:cubicBezTo>
                  <a:pt x="14290" y="0"/>
                  <a:pt x="23961" y="9670"/>
                  <a:pt x="23961" y="21600"/>
                </a:cubicBezTo>
              </a:path>
              <a:path w="23961" h="21600" stroke="0" extrusionOk="0">
                <a:moveTo>
                  <a:pt x="0" y="129"/>
                </a:moveTo>
                <a:cubicBezTo>
                  <a:pt x="784" y="43"/>
                  <a:pt x="1572" y="-1"/>
                  <a:pt x="2361" y="0"/>
                </a:cubicBezTo>
                <a:cubicBezTo>
                  <a:pt x="14290" y="0"/>
                  <a:pt x="23961" y="9670"/>
                  <a:pt x="23961" y="21600"/>
                </a:cubicBezTo>
                <a:lnTo>
                  <a:pt x="2361" y="21600"/>
                </a:lnTo>
                <a:close/>
              </a:path>
            </a:pathLst>
          </a:custGeom>
          <a:noFill/>
          <a:ln w="9525">
            <a:solidFill>
              <a:schemeClr val="tx1"/>
            </a:solidFill>
            <a:round/>
            <a:headEnd/>
            <a:tailEnd/>
          </a:ln>
        </p:spPr>
        <p:txBody>
          <a:bodyPr wrap="none" anchor="ctr"/>
          <a:lstStyle/>
          <a:p>
            <a:endParaRPr lang="en-US"/>
          </a:p>
        </p:txBody>
      </p:sp>
      <p:sp>
        <p:nvSpPr>
          <p:cNvPr id="32785" name="Text Box 36"/>
          <p:cNvSpPr txBox="1">
            <a:spLocks noChangeArrowheads="1"/>
          </p:cNvSpPr>
          <p:nvPr/>
        </p:nvSpPr>
        <p:spPr bwMode="auto">
          <a:xfrm>
            <a:off x="4962525" y="2644775"/>
            <a:ext cx="342900" cy="457200"/>
          </a:xfrm>
          <a:prstGeom prst="rect">
            <a:avLst/>
          </a:prstGeom>
          <a:noFill/>
          <a:ln w="9525">
            <a:noFill/>
            <a:miter lim="800000"/>
            <a:headEnd/>
            <a:tailEnd/>
          </a:ln>
        </p:spPr>
        <p:txBody>
          <a:bodyPr wrap="none">
            <a:spAutoFit/>
          </a:bodyPr>
          <a:lstStyle/>
          <a:p>
            <a:r>
              <a:rPr lang="en-US" sz="2400" b="0">
                <a:latin typeface="Symbol" pitchFamily="18" charset="2"/>
              </a:rPr>
              <a:t>f</a:t>
            </a:r>
            <a:endParaRPr lang="en-US" sz="2400" b="0"/>
          </a:p>
        </p:txBody>
      </p:sp>
      <p:sp>
        <p:nvSpPr>
          <p:cNvPr id="32786" name="Text Box 39"/>
          <p:cNvSpPr txBox="1">
            <a:spLocks noChangeArrowheads="1"/>
          </p:cNvSpPr>
          <p:nvPr/>
        </p:nvSpPr>
        <p:spPr bwMode="auto">
          <a:xfrm>
            <a:off x="5257800" y="1863725"/>
            <a:ext cx="354013" cy="457200"/>
          </a:xfrm>
          <a:prstGeom prst="rect">
            <a:avLst/>
          </a:prstGeom>
          <a:noFill/>
          <a:ln w="9525">
            <a:noFill/>
            <a:miter lim="800000"/>
            <a:headEnd/>
            <a:tailEnd/>
          </a:ln>
        </p:spPr>
        <p:txBody>
          <a:bodyPr wrap="none">
            <a:spAutoFit/>
          </a:bodyPr>
          <a:lstStyle/>
          <a:p>
            <a:r>
              <a:rPr lang="en-US" sz="2400" b="0">
                <a:solidFill>
                  <a:srgbClr val="FF3300"/>
                </a:solidFill>
              </a:rPr>
              <a:t>S</a:t>
            </a:r>
            <a:endParaRPr lang="en-US" sz="2400" b="0"/>
          </a:p>
        </p:txBody>
      </p:sp>
      <p:sp>
        <p:nvSpPr>
          <p:cNvPr id="32787" name="Text Box 40"/>
          <p:cNvSpPr txBox="1">
            <a:spLocks noChangeArrowheads="1"/>
          </p:cNvSpPr>
          <p:nvPr/>
        </p:nvSpPr>
        <p:spPr bwMode="auto">
          <a:xfrm>
            <a:off x="4860925" y="1600200"/>
            <a:ext cx="420688" cy="457200"/>
          </a:xfrm>
          <a:prstGeom prst="rect">
            <a:avLst/>
          </a:prstGeom>
          <a:noFill/>
          <a:ln w="9525">
            <a:noFill/>
            <a:miter lim="800000"/>
            <a:headEnd/>
            <a:tailEnd/>
          </a:ln>
        </p:spPr>
        <p:txBody>
          <a:bodyPr wrap="none">
            <a:spAutoFit/>
          </a:bodyPr>
          <a:lstStyle/>
          <a:p>
            <a:r>
              <a:rPr lang="en-US" sz="2400" b="0">
                <a:solidFill>
                  <a:srgbClr val="0000FF"/>
                </a:solidFill>
              </a:rPr>
              <a:t>m</a:t>
            </a:r>
            <a:endParaRPr lang="en-US" sz="2400" b="0"/>
          </a:p>
        </p:txBody>
      </p:sp>
      <p:sp>
        <p:nvSpPr>
          <p:cNvPr id="32788" name="Text Box 41"/>
          <p:cNvSpPr txBox="1">
            <a:spLocks noChangeArrowheads="1"/>
          </p:cNvSpPr>
          <p:nvPr/>
        </p:nvSpPr>
        <p:spPr bwMode="auto">
          <a:xfrm>
            <a:off x="5699125" y="2438400"/>
            <a:ext cx="336550" cy="457200"/>
          </a:xfrm>
          <a:prstGeom prst="rect">
            <a:avLst/>
          </a:prstGeom>
          <a:noFill/>
          <a:ln w="9525">
            <a:noFill/>
            <a:miter lim="800000"/>
            <a:headEnd/>
            <a:tailEnd/>
          </a:ln>
        </p:spPr>
        <p:txBody>
          <a:bodyPr wrap="none">
            <a:spAutoFit/>
          </a:bodyPr>
          <a:lstStyle/>
          <a:p>
            <a:r>
              <a:rPr lang="en-US" sz="2400" b="0">
                <a:solidFill>
                  <a:srgbClr val="0000FF"/>
                </a:solidFill>
              </a:rPr>
              <a:t>n</a:t>
            </a:r>
            <a:endParaRPr lang="en-US" sz="2400" b="0"/>
          </a:p>
        </p:txBody>
      </p:sp>
      <p:sp>
        <p:nvSpPr>
          <p:cNvPr id="32789" name="Text Box 42"/>
          <p:cNvSpPr txBox="1">
            <a:spLocks noChangeArrowheads="1"/>
          </p:cNvSpPr>
          <p:nvPr/>
        </p:nvSpPr>
        <p:spPr bwMode="auto">
          <a:xfrm>
            <a:off x="4343400" y="2854325"/>
            <a:ext cx="336550" cy="457200"/>
          </a:xfrm>
          <a:prstGeom prst="rect">
            <a:avLst/>
          </a:prstGeom>
          <a:noFill/>
          <a:ln w="9525">
            <a:noFill/>
            <a:miter lim="800000"/>
            <a:headEnd/>
            <a:tailEnd/>
          </a:ln>
        </p:spPr>
        <p:txBody>
          <a:bodyPr wrap="none">
            <a:spAutoFit/>
          </a:bodyPr>
          <a:lstStyle/>
          <a:p>
            <a:r>
              <a:rPr lang="en-US" sz="2400" b="0">
                <a:solidFill>
                  <a:srgbClr val="008000"/>
                </a:solidFill>
              </a:rPr>
              <a:t>q</a:t>
            </a:r>
            <a:endParaRPr lang="en-US" sz="2400" b="0"/>
          </a:p>
        </p:txBody>
      </p:sp>
      <p:sp>
        <p:nvSpPr>
          <p:cNvPr id="32790" name="Text Box 43"/>
          <p:cNvSpPr txBox="1">
            <a:spLocks noChangeArrowheads="1"/>
          </p:cNvSpPr>
          <p:nvPr/>
        </p:nvSpPr>
        <p:spPr bwMode="auto">
          <a:xfrm>
            <a:off x="5622925" y="1828800"/>
            <a:ext cx="336550" cy="457200"/>
          </a:xfrm>
          <a:prstGeom prst="rect">
            <a:avLst/>
          </a:prstGeom>
          <a:noFill/>
          <a:ln w="9525">
            <a:noFill/>
            <a:miter lim="800000"/>
            <a:headEnd/>
            <a:tailEnd/>
          </a:ln>
        </p:spPr>
        <p:txBody>
          <a:bodyPr wrap="none">
            <a:spAutoFit/>
          </a:bodyPr>
          <a:lstStyle/>
          <a:p>
            <a:r>
              <a:rPr lang="en-US" sz="2400" b="0">
                <a:solidFill>
                  <a:srgbClr val="008000"/>
                </a:solidFill>
              </a:rPr>
              <a:t>p</a:t>
            </a:r>
            <a:endParaRPr lang="en-US" sz="2400" b="0"/>
          </a:p>
        </p:txBody>
      </p:sp>
      <p:sp>
        <p:nvSpPr>
          <p:cNvPr id="32791" name="Text Box 45"/>
          <p:cNvSpPr txBox="1">
            <a:spLocks noChangeArrowheads="1"/>
          </p:cNvSpPr>
          <p:nvPr/>
        </p:nvSpPr>
        <p:spPr bwMode="auto">
          <a:xfrm>
            <a:off x="5410200" y="2854325"/>
            <a:ext cx="285750" cy="457200"/>
          </a:xfrm>
          <a:prstGeom prst="rect">
            <a:avLst/>
          </a:prstGeom>
          <a:noFill/>
          <a:ln w="9525">
            <a:noFill/>
            <a:miter lim="800000"/>
            <a:headEnd/>
            <a:tailEnd/>
          </a:ln>
        </p:spPr>
        <p:txBody>
          <a:bodyPr wrap="none">
            <a:spAutoFit/>
          </a:bodyPr>
          <a:lstStyle/>
          <a:p>
            <a:r>
              <a:rPr lang="en-US" sz="2400" b="0"/>
              <a:t>r</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en-US" smtClean="0"/>
              <a:t>Cutting Plane of a Meridian</a:t>
            </a:r>
          </a:p>
        </p:txBody>
      </p:sp>
      <p:grpSp>
        <p:nvGrpSpPr>
          <p:cNvPr id="33795" name="Group 39"/>
          <p:cNvGrpSpPr>
            <a:grpSpLocks/>
          </p:cNvGrpSpPr>
          <p:nvPr/>
        </p:nvGrpSpPr>
        <p:grpSpPr bwMode="auto">
          <a:xfrm>
            <a:off x="685800" y="1662113"/>
            <a:ext cx="7454900" cy="4419600"/>
            <a:chOff x="432" y="1047"/>
            <a:chExt cx="4696" cy="2784"/>
          </a:xfrm>
        </p:grpSpPr>
        <p:sp>
          <p:nvSpPr>
            <p:cNvPr id="33796" name="Arc 23"/>
            <p:cNvSpPr>
              <a:spLocks/>
            </p:cNvSpPr>
            <p:nvPr/>
          </p:nvSpPr>
          <p:spPr bwMode="auto">
            <a:xfrm>
              <a:off x="1920" y="2496"/>
              <a:ext cx="1246" cy="136"/>
            </a:xfrm>
            <a:custGeom>
              <a:avLst/>
              <a:gdLst>
                <a:gd name="T0" fmla="*/ 0 w 18655"/>
                <a:gd name="T1" fmla="*/ 0 h 15106"/>
                <a:gd name="T2" fmla="*/ 0 w 18655"/>
                <a:gd name="T3" fmla="*/ 0 h 15106"/>
                <a:gd name="T4" fmla="*/ 0 w 18655"/>
                <a:gd name="T5" fmla="*/ 0 h 15106"/>
                <a:gd name="T6" fmla="*/ 0 60000 65536"/>
                <a:gd name="T7" fmla="*/ 0 60000 65536"/>
                <a:gd name="T8" fmla="*/ 0 60000 65536"/>
                <a:gd name="T9" fmla="*/ 0 w 18655"/>
                <a:gd name="T10" fmla="*/ 0 h 15106"/>
                <a:gd name="T11" fmla="*/ 18655 w 18655"/>
                <a:gd name="T12" fmla="*/ 15106 h 15106"/>
              </a:gdLst>
              <a:ahLst/>
              <a:cxnLst>
                <a:cxn ang="T6">
                  <a:pos x="T0" y="T1"/>
                </a:cxn>
                <a:cxn ang="T7">
                  <a:pos x="T2" y="T3"/>
                </a:cxn>
                <a:cxn ang="T8">
                  <a:pos x="T4" y="T5"/>
                </a:cxn>
              </a:cxnLst>
              <a:rect l="T9" t="T10" r="T11" b="T12"/>
              <a:pathLst>
                <a:path w="18655" h="15106" fill="none" extrusionOk="0">
                  <a:moveTo>
                    <a:pt x="3215" y="15105"/>
                  </a:moveTo>
                  <a:cubicBezTo>
                    <a:pt x="1974" y="13837"/>
                    <a:pt x="894" y="12421"/>
                    <a:pt x="0" y="10888"/>
                  </a:cubicBezTo>
                </a:path>
                <a:path w="18655" h="15106" stroke="0" extrusionOk="0">
                  <a:moveTo>
                    <a:pt x="3215" y="15105"/>
                  </a:moveTo>
                  <a:cubicBezTo>
                    <a:pt x="1974" y="13837"/>
                    <a:pt x="894" y="12421"/>
                    <a:pt x="0" y="10888"/>
                  </a:cubicBezTo>
                  <a:lnTo>
                    <a:pt x="18655" y="0"/>
                  </a:lnTo>
                  <a:close/>
                </a:path>
              </a:pathLst>
            </a:custGeom>
            <a:noFill/>
            <a:ln w="19050">
              <a:solidFill>
                <a:schemeClr val="bg2"/>
              </a:solidFill>
              <a:prstDash val="dash"/>
              <a:round/>
              <a:headEnd/>
              <a:tailEnd/>
            </a:ln>
          </p:spPr>
          <p:txBody>
            <a:bodyPr wrap="none" anchor="ctr"/>
            <a:lstStyle/>
            <a:p>
              <a:endParaRPr lang="en-US"/>
            </a:p>
          </p:txBody>
        </p:sp>
        <p:sp>
          <p:nvSpPr>
            <p:cNvPr id="33797" name="Arc 4"/>
            <p:cNvSpPr>
              <a:spLocks/>
            </p:cNvSpPr>
            <p:nvPr/>
          </p:nvSpPr>
          <p:spPr bwMode="auto">
            <a:xfrm>
              <a:off x="1710" y="1805"/>
              <a:ext cx="1166" cy="1407"/>
            </a:xfrm>
            <a:custGeom>
              <a:avLst/>
              <a:gdLst>
                <a:gd name="T0" fmla="*/ 0 w 21600"/>
                <a:gd name="T1" fmla="*/ 0 h 29031"/>
                <a:gd name="T2" fmla="*/ 0 w 21600"/>
                <a:gd name="T3" fmla="*/ 0 h 29031"/>
                <a:gd name="T4" fmla="*/ 0 w 21600"/>
                <a:gd name="T5" fmla="*/ 0 h 29031"/>
                <a:gd name="T6" fmla="*/ 0 60000 65536"/>
                <a:gd name="T7" fmla="*/ 0 60000 65536"/>
                <a:gd name="T8" fmla="*/ 0 60000 65536"/>
                <a:gd name="T9" fmla="*/ 0 w 21600"/>
                <a:gd name="T10" fmla="*/ 0 h 29031"/>
                <a:gd name="T11" fmla="*/ 21600 w 21600"/>
                <a:gd name="T12" fmla="*/ 29031 h 29031"/>
              </a:gdLst>
              <a:ahLst/>
              <a:cxnLst>
                <a:cxn ang="T6">
                  <a:pos x="T0" y="T1"/>
                </a:cxn>
                <a:cxn ang="T7">
                  <a:pos x="T2" y="T3"/>
                </a:cxn>
                <a:cxn ang="T8">
                  <a:pos x="T4" y="T5"/>
                </a:cxn>
              </a:cxnLst>
              <a:rect l="T9" t="T10" r="T11" b="T12"/>
              <a:pathLst>
                <a:path w="21600" h="29031" fill="none" extrusionOk="0">
                  <a:moveTo>
                    <a:pt x="5565" y="29030"/>
                  </a:moveTo>
                  <a:cubicBezTo>
                    <a:pt x="1982" y="25061"/>
                    <a:pt x="0" y="19905"/>
                    <a:pt x="0" y="14559"/>
                  </a:cubicBezTo>
                  <a:cubicBezTo>
                    <a:pt x="-1" y="9171"/>
                    <a:pt x="2012" y="3979"/>
                    <a:pt x="5643" y="-1"/>
                  </a:cubicBezTo>
                </a:path>
                <a:path w="21600" h="29031" stroke="0" extrusionOk="0">
                  <a:moveTo>
                    <a:pt x="5565" y="29030"/>
                  </a:moveTo>
                  <a:cubicBezTo>
                    <a:pt x="1982" y="25061"/>
                    <a:pt x="0" y="19905"/>
                    <a:pt x="0" y="14559"/>
                  </a:cubicBezTo>
                  <a:cubicBezTo>
                    <a:pt x="-1" y="9171"/>
                    <a:pt x="2012" y="3979"/>
                    <a:pt x="5643" y="-1"/>
                  </a:cubicBezTo>
                  <a:lnTo>
                    <a:pt x="21600" y="14559"/>
                  </a:lnTo>
                  <a:close/>
                </a:path>
              </a:pathLst>
            </a:custGeom>
            <a:solidFill>
              <a:srgbClr val="C0C0C0"/>
            </a:solidFill>
            <a:ln w="12700">
              <a:solidFill>
                <a:schemeClr val="tx1"/>
              </a:solidFill>
              <a:round/>
              <a:headEnd/>
              <a:tailEnd/>
            </a:ln>
          </p:spPr>
          <p:txBody>
            <a:bodyPr wrap="none" anchor="ctr"/>
            <a:lstStyle/>
            <a:p>
              <a:endParaRPr lang="en-US"/>
            </a:p>
          </p:txBody>
        </p:sp>
        <p:sp>
          <p:nvSpPr>
            <p:cNvPr id="33798" name="Line 5"/>
            <p:cNvSpPr>
              <a:spLocks noChangeShapeType="1"/>
            </p:cNvSpPr>
            <p:nvPr/>
          </p:nvSpPr>
          <p:spPr bwMode="auto">
            <a:xfrm>
              <a:off x="3756" y="1913"/>
              <a:ext cx="0" cy="1204"/>
            </a:xfrm>
            <a:prstGeom prst="line">
              <a:avLst/>
            </a:prstGeom>
            <a:noFill/>
            <a:ln w="9525">
              <a:solidFill>
                <a:schemeClr val="folHlink"/>
              </a:solidFill>
              <a:prstDash val="dash"/>
              <a:round/>
              <a:headEnd/>
              <a:tailEnd/>
            </a:ln>
          </p:spPr>
          <p:txBody>
            <a:bodyPr wrap="none" anchor="ctr"/>
            <a:lstStyle/>
            <a:p>
              <a:endParaRPr lang="en-US"/>
            </a:p>
          </p:txBody>
        </p:sp>
        <p:sp>
          <p:nvSpPr>
            <p:cNvPr id="33799" name="AutoShape 6"/>
            <p:cNvSpPr>
              <a:spLocks noChangeArrowheads="1"/>
            </p:cNvSpPr>
            <p:nvPr/>
          </p:nvSpPr>
          <p:spPr bwMode="auto">
            <a:xfrm rot="9946861">
              <a:off x="1584" y="1453"/>
              <a:ext cx="2387" cy="2154"/>
            </a:xfrm>
            <a:prstGeom prst="parallelogram">
              <a:avLst>
                <a:gd name="adj" fmla="val 27704"/>
              </a:avLst>
            </a:prstGeom>
            <a:solidFill>
              <a:srgbClr val="C9FFE4"/>
            </a:solidFill>
            <a:ln w="19050">
              <a:solidFill>
                <a:srgbClr val="339966"/>
              </a:solidFill>
              <a:miter lim="800000"/>
              <a:headEnd/>
              <a:tailEnd/>
            </a:ln>
          </p:spPr>
          <p:txBody>
            <a:bodyPr wrap="none" anchor="ctr"/>
            <a:lstStyle/>
            <a:p>
              <a:endParaRPr lang="en-US"/>
            </a:p>
          </p:txBody>
        </p:sp>
        <p:sp>
          <p:nvSpPr>
            <p:cNvPr id="33800" name="Line 7"/>
            <p:cNvSpPr>
              <a:spLocks noChangeShapeType="1"/>
            </p:cNvSpPr>
            <p:nvPr/>
          </p:nvSpPr>
          <p:spPr bwMode="auto">
            <a:xfrm>
              <a:off x="2767" y="2040"/>
              <a:ext cx="0" cy="1141"/>
            </a:xfrm>
            <a:prstGeom prst="line">
              <a:avLst/>
            </a:prstGeom>
            <a:noFill/>
            <a:ln w="9525">
              <a:solidFill>
                <a:schemeClr val="tx1"/>
              </a:solidFill>
              <a:round/>
              <a:headEnd/>
              <a:tailEnd/>
            </a:ln>
          </p:spPr>
          <p:txBody>
            <a:bodyPr wrap="none" anchor="ctr"/>
            <a:lstStyle/>
            <a:p>
              <a:endParaRPr lang="en-US"/>
            </a:p>
          </p:txBody>
        </p:sp>
        <p:sp>
          <p:nvSpPr>
            <p:cNvPr id="33801" name="Line 8"/>
            <p:cNvSpPr>
              <a:spLocks noChangeShapeType="1"/>
            </p:cNvSpPr>
            <p:nvPr/>
          </p:nvSpPr>
          <p:spPr bwMode="auto">
            <a:xfrm>
              <a:off x="2837" y="1470"/>
              <a:ext cx="0" cy="2091"/>
            </a:xfrm>
            <a:prstGeom prst="line">
              <a:avLst/>
            </a:prstGeom>
            <a:noFill/>
            <a:ln w="9525">
              <a:solidFill>
                <a:schemeClr val="tx1"/>
              </a:solidFill>
              <a:round/>
              <a:headEnd/>
              <a:tailEnd/>
            </a:ln>
          </p:spPr>
          <p:txBody>
            <a:bodyPr wrap="none" anchor="ctr"/>
            <a:lstStyle/>
            <a:p>
              <a:endParaRPr lang="en-US"/>
            </a:p>
          </p:txBody>
        </p:sp>
        <p:sp>
          <p:nvSpPr>
            <p:cNvPr id="33802" name="Arc 9"/>
            <p:cNvSpPr>
              <a:spLocks/>
            </p:cNvSpPr>
            <p:nvPr/>
          </p:nvSpPr>
          <p:spPr bwMode="auto">
            <a:xfrm>
              <a:off x="1919" y="1467"/>
              <a:ext cx="960" cy="1052"/>
            </a:xfrm>
            <a:custGeom>
              <a:avLst/>
              <a:gdLst>
                <a:gd name="T0" fmla="*/ 0 w 17773"/>
                <a:gd name="T1" fmla="*/ 0 h 21600"/>
                <a:gd name="T2" fmla="*/ 0 w 17773"/>
                <a:gd name="T3" fmla="*/ 0 h 21600"/>
                <a:gd name="T4" fmla="*/ 0 w 17773"/>
                <a:gd name="T5" fmla="*/ 0 h 21600"/>
                <a:gd name="T6" fmla="*/ 0 60000 65536"/>
                <a:gd name="T7" fmla="*/ 0 60000 65536"/>
                <a:gd name="T8" fmla="*/ 0 60000 65536"/>
                <a:gd name="T9" fmla="*/ 0 w 17773"/>
                <a:gd name="T10" fmla="*/ 0 h 21600"/>
                <a:gd name="T11" fmla="*/ 17773 w 17773"/>
                <a:gd name="T12" fmla="*/ 21600 h 21600"/>
              </a:gdLst>
              <a:ahLst/>
              <a:cxnLst>
                <a:cxn ang="T6">
                  <a:pos x="T0" y="T1"/>
                </a:cxn>
                <a:cxn ang="T7">
                  <a:pos x="T2" y="T3"/>
                </a:cxn>
                <a:cxn ang="T8">
                  <a:pos x="T4" y="T5"/>
                </a:cxn>
              </a:cxnLst>
              <a:rect l="T9" t="T10" r="T11" b="T12"/>
              <a:pathLst>
                <a:path w="17773" h="21600" fill="none" extrusionOk="0">
                  <a:moveTo>
                    <a:pt x="-1" y="9285"/>
                  </a:moveTo>
                  <a:cubicBezTo>
                    <a:pt x="4036" y="3469"/>
                    <a:pt x="10666" y="-1"/>
                    <a:pt x="17746" y="0"/>
                  </a:cubicBezTo>
                  <a:cubicBezTo>
                    <a:pt x="17754" y="0"/>
                    <a:pt x="17763" y="0"/>
                    <a:pt x="17772" y="0"/>
                  </a:cubicBezTo>
                </a:path>
                <a:path w="17773" h="21600" stroke="0" extrusionOk="0">
                  <a:moveTo>
                    <a:pt x="-1" y="9285"/>
                  </a:moveTo>
                  <a:cubicBezTo>
                    <a:pt x="4036" y="3469"/>
                    <a:pt x="10666" y="-1"/>
                    <a:pt x="17746" y="0"/>
                  </a:cubicBezTo>
                  <a:cubicBezTo>
                    <a:pt x="17754" y="0"/>
                    <a:pt x="17763" y="0"/>
                    <a:pt x="17772" y="0"/>
                  </a:cubicBezTo>
                  <a:lnTo>
                    <a:pt x="17746" y="21600"/>
                  </a:lnTo>
                  <a:close/>
                </a:path>
              </a:pathLst>
            </a:custGeom>
            <a:noFill/>
            <a:ln w="9525">
              <a:solidFill>
                <a:schemeClr val="tx1"/>
              </a:solidFill>
              <a:prstDash val="dash"/>
              <a:round/>
              <a:headEnd/>
              <a:tailEnd/>
            </a:ln>
          </p:spPr>
          <p:txBody>
            <a:bodyPr wrap="none" anchor="ctr"/>
            <a:lstStyle/>
            <a:p>
              <a:endParaRPr lang="en-US"/>
            </a:p>
          </p:txBody>
        </p:sp>
        <p:sp>
          <p:nvSpPr>
            <p:cNvPr id="33803" name="Arc 10"/>
            <p:cNvSpPr>
              <a:spLocks/>
            </p:cNvSpPr>
            <p:nvPr/>
          </p:nvSpPr>
          <p:spPr bwMode="auto">
            <a:xfrm>
              <a:off x="1856" y="2514"/>
              <a:ext cx="1020" cy="1047"/>
            </a:xfrm>
            <a:custGeom>
              <a:avLst/>
              <a:gdLst>
                <a:gd name="T0" fmla="*/ 0 w 18890"/>
                <a:gd name="T1" fmla="*/ 0 h 21589"/>
                <a:gd name="T2" fmla="*/ 0 w 18890"/>
                <a:gd name="T3" fmla="*/ 0 h 21589"/>
                <a:gd name="T4" fmla="*/ 0 w 18890"/>
                <a:gd name="T5" fmla="*/ 0 h 21589"/>
                <a:gd name="T6" fmla="*/ 0 60000 65536"/>
                <a:gd name="T7" fmla="*/ 0 60000 65536"/>
                <a:gd name="T8" fmla="*/ 0 60000 65536"/>
                <a:gd name="T9" fmla="*/ 0 w 18890"/>
                <a:gd name="T10" fmla="*/ 0 h 21589"/>
                <a:gd name="T11" fmla="*/ 18890 w 18890"/>
                <a:gd name="T12" fmla="*/ 21589 h 21589"/>
              </a:gdLst>
              <a:ahLst/>
              <a:cxnLst>
                <a:cxn ang="T6">
                  <a:pos x="T0" y="T1"/>
                </a:cxn>
                <a:cxn ang="T7">
                  <a:pos x="T2" y="T3"/>
                </a:cxn>
                <a:cxn ang="T8">
                  <a:pos x="T4" y="T5"/>
                </a:cxn>
              </a:cxnLst>
              <a:rect l="T9" t="T10" r="T11" b="T12"/>
              <a:pathLst>
                <a:path w="18890" h="21589" fill="none" extrusionOk="0">
                  <a:moveTo>
                    <a:pt x="18187" y="21588"/>
                  </a:moveTo>
                  <a:cubicBezTo>
                    <a:pt x="10592" y="21341"/>
                    <a:pt x="3685" y="17121"/>
                    <a:pt x="0" y="10475"/>
                  </a:cubicBezTo>
                </a:path>
                <a:path w="18890" h="21589" stroke="0" extrusionOk="0">
                  <a:moveTo>
                    <a:pt x="18187" y="21588"/>
                  </a:moveTo>
                  <a:cubicBezTo>
                    <a:pt x="10592" y="21341"/>
                    <a:pt x="3685" y="17121"/>
                    <a:pt x="0" y="10475"/>
                  </a:cubicBezTo>
                  <a:lnTo>
                    <a:pt x="18890" y="0"/>
                  </a:lnTo>
                  <a:close/>
                </a:path>
              </a:pathLst>
            </a:custGeom>
            <a:noFill/>
            <a:ln w="9525">
              <a:solidFill>
                <a:schemeClr val="tx1"/>
              </a:solidFill>
              <a:prstDash val="dash"/>
              <a:round/>
              <a:headEnd/>
              <a:tailEnd/>
            </a:ln>
          </p:spPr>
          <p:txBody>
            <a:bodyPr wrap="none" anchor="ctr"/>
            <a:lstStyle/>
            <a:p>
              <a:endParaRPr lang="en-US"/>
            </a:p>
          </p:txBody>
        </p:sp>
        <p:sp>
          <p:nvSpPr>
            <p:cNvPr id="33804" name="Line 11"/>
            <p:cNvSpPr>
              <a:spLocks noChangeShapeType="1"/>
            </p:cNvSpPr>
            <p:nvPr/>
          </p:nvSpPr>
          <p:spPr bwMode="auto">
            <a:xfrm>
              <a:off x="2837" y="1470"/>
              <a:ext cx="0" cy="2091"/>
            </a:xfrm>
            <a:prstGeom prst="line">
              <a:avLst/>
            </a:prstGeom>
            <a:noFill/>
            <a:ln w="9525">
              <a:solidFill>
                <a:schemeClr val="tx1"/>
              </a:solidFill>
              <a:round/>
              <a:headEnd/>
              <a:tailEnd/>
            </a:ln>
          </p:spPr>
          <p:txBody>
            <a:bodyPr wrap="none" anchor="ctr"/>
            <a:lstStyle/>
            <a:p>
              <a:endParaRPr lang="en-US"/>
            </a:p>
          </p:txBody>
        </p:sp>
        <p:sp>
          <p:nvSpPr>
            <p:cNvPr id="33805" name="Arc 12"/>
            <p:cNvSpPr>
              <a:spLocks/>
            </p:cNvSpPr>
            <p:nvPr/>
          </p:nvSpPr>
          <p:spPr bwMode="auto">
            <a:xfrm>
              <a:off x="2792" y="1467"/>
              <a:ext cx="1211" cy="2091"/>
            </a:xfrm>
            <a:custGeom>
              <a:avLst/>
              <a:gdLst>
                <a:gd name="T0" fmla="*/ 0 w 22446"/>
                <a:gd name="T1" fmla="*/ 0 h 43189"/>
                <a:gd name="T2" fmla="*/ 0 w 22446"/>
                <a:gd name="T3" fmla="*/ 0 h 43189"/>
                <a:gd name="T4" fmla="*/ 0 w 22446"/>
                <a:gd name="T5" fmla="*/ 0 h 43189"/>
                <a:gd name="T6" fmla="*/ 0 60000 65536"/>
                <a:gd name="T7" fmla="*/ 0 60000 65536"/>
                <a:gd name="T8" fmla="*/ 0 60000 65536"/>
                <a:gd name="T9" fmla="*/ 0 w 22446"/>
                <a:gd name="T10" fmla="*/ 0 h 43189"/>
                <a:gd name="T11" fmla="*/ 22446 w 22446"/>
                <a:gd name="T12" fmla="*/ 43189 h 43189"/>
              </a:gdLst>
              <a:ahLst/>
              <a:cxnLst>
                <a:cxn ang="T6">
                  <a:pos x="T0" y="T1"/>
                </a:cxn>
                <a:cxn ang="T7">
                  <a:pos x="T2" y="T3"/>
                </a:cxn>
                <a:cxn ang="T8">
                  <a:pos x="T4" y="T5"/>
                </a:cxn>
              </a:cxnLst>
              <a:rect l="T9" t="T10" r="T11" b="T12"/>
              <a:pathLst>
                <a:path w="22446" h="43189" fill="none" extrusionOk="0">
                  <a:moveTo>
                    <a:pt x="-1" y="16"/>
                  </a:moveTo>
                  <a:cubicBezTo>
                    <a:pt x="281" y="5"/>
                    <a:pt x="563" y="-1"/>
                    <a:pt x="846" y="0"/>
                  </a:cubicBezTo>
                  <a:cubicBezTo>
                    <a:pt x="12775" y="0"/>
                    <a:pt x="22446" y="9670"/>
                    <a:pt x="22446" y="21600"/>
                  </a:cubicBezTo>
                  <a:cubicBezTo>
                    <a:pt x="22446" y="33263"/>
                    <a:pt x="13186" y="42820"/>
                    <a:pt x="1529" y="43189"/>
                  </a:cubicBezTo>
                </a:path>
                <a:path w="22446" h="43189" stroke="0" extrusionOk="0">
                  <a:moveTo>
                    <a:pt x="-1" y="16"/>
                  </a:moveTo>
                  <a:cubicBezTo>
                    <a:pt x="281" y="5"/>
                    <a:pt x="563" y="-1"/>
                    <a:pt x="846" y="0"/>
                  </a:cubicBezTo>
                  <a:cubicBezTo>
                    <a:pt x="12775" y="0"/>
                    <a:pt x="22446" y="9670"/>
                    <a:pt x="22446" y="21600"/>
                  </a:cubicBezTo>
                  <a:cubicBezTo>
                    <a:pt x="22446" y="33263"/>
                    <a:pt x="13186" y="42820"/>
                    <a:pt x="1529" y="43189"/>
                  </a:cubicBezTo>
                  <a:lnTo>
                    <a:pt x="846" y="21600"/>
                  </a:lnTo>
                  <a:close/>
                </a:path>
              </a:pathLst>
            </a:custGeom>
            <a:solidFill>
              <a:srgbClr val="DDDDDD"/>
            </a:solidFill>
            <a:ln w="12700">
              <a:solidFill>
                <a:schemeClr val="tx1"/>
              </a:solidFill>
              <a:round/>
              <a:headEnd/>
              <a:tailEnd/>
            </a:ln>
          </p:spPr>
          <p:txBody>
            <a:bodyPr wrap="none" anchor="ctr"/>
            <a:lstStyle/>
            <a:p>
              <a:pPr algn="ctr"/>
              <a:endParaRPr lang="en-US" sz="2400" b="0"/>
            </a:p>
          </p:txBody>
        </p:sp>
        <p:sp>
          <p:nvSpPr>
            <p:cNvPr id="33806" name="Arc 13"/>
            <p:cNvSpPr>
              <a:spLocks/>
            </p:cNvSpPr>
            <p:nvPr/>
          </p:nvSpPr>
          <p:spPr bwMode="auto">
            <a:xfrm>
              <a:off x="2272" y="1470"/>
              <a:ext cx="1294" cy="2091"/>
            </a:xfrm>
            <a:custGeom>
              <a:avLst/>
              <a:gdLst>
                <a:gd name="T0" fmla="*/ 0 w 43181"/>
                <a:gd name="T1" fmla="*/ 0 h 43200"/>
                <a:gd name="T2" fmla="*/ 0 w 43181"/>
                <a:gd name="T3" fmla="*/ 0 h 43200"/>
                <a:gd name="T4" fmla="*/ 0 w 43181"/>
                <a:gd name="T5" fmla="*/ 0 h 43200"/>
                <a:gd name="T6" fmla="*/ 0 60000 65536"/>
                <a:gd name="T7" fmla="*/ 0 60000 65536"/>
                <a:gd name="T8" fmla="*/ 0 60000 65536"/>
                <a:gd name="T9" fmla="*/ 0 w 43181"/>
                <a:gd name="T10" fmla="*/ 0 h 43200"/>
                <a:gd name="T11" fmla="*/ 43181 w 43181"/>
                <a:gd name="T12" fmla="*/ 43200 h 43200"/>
              </a:gdLst>
              <a:ahLst/>
              <a:cxnLst>
                <a:cxn ang="T6">
                  <a:pos x="T0" y="T1"/>
                </a:cxn>
                <a:cxn ang="T7">
                  <a:pos x="T2" y="T3"/>
                </a:cxn>
                <a:cxn ang="T8">
                  <a:pos x="T4" y="T5"/>
                </a:cxn>
              </a:cxnLst>
              <a:rect l="T9" t="T10" r="T11" b="T12"/>
              <a:pathLst>
                <a:path w="43181" h="43200" fill="none" extrusionOk="0">
                  <a:moveTo>
                    <a:pt x="4267" y="8685"/>
                  </a:moveTo>
                  <a:cubicBezTo>
                    <a:pt x="8344" y="3219"/>
                    <a:pt x="14762" y="-1"/>
                    <a:pt x="21581" y="0"/>
                  </a:cubicBezTo>
                  <a:cubicBezTo>
                    <a:pt x="33510" y="0"/>
                    <a:pt x="43181" y="9670"/>
                    <a:pt x="43181" y="21600"/>
                  </a:cubicBezTo>
                  <a:cubicBezTo>
                    <a:pt x="43181" y="33529"/>
                    <a:pt x="33510" y="43200"/>
                    <a:pt x="21581" y="43200"/>
                  </a:cubicBezTo>
                  <a:cubicBezTo>
                    <a:pt x="10004" y="43200"/>
                    <a:pt x="486" y="34073"/>
                    <a:pt x="0" y="22506"/>
                  </a:cubicBezTo>
                </a:path>
                <a:path w="43181" h="43200" stroke="0" extrusionOk="0">
                  <a:moveTo>
                    <a:pt x="4267" y="8685"/>
                  </a:moveTo>
                  <a:cubicBezTo>
                    <a:pt x="8344" y="3219"/>
                    <a:pt x="14762" y="-1"/>
                    <a:pt x="21581" y="0"/>
                  </a:cubicBezTo>
                  <a:cubicBezTo>
                    <a:pt x="33510" y="0"/>
                    <a:pt x="43181" y="9670"/>
                    <a:pt x="43181" y="21600"/>
                  </a:cubicBezTo>
                  <a:cubicBezTo>
                    <a:pt x="43181" y="33529"/>
                    <a:pt x="33510" y="43200"/>
                    <a:pt x="21581" y="43200"/>
                  </a:cubicBezTo>
                  <a:cubicBezTo>
                    <a:pt x="10004" y="43200"/>
                    <a:pt x="486" y="34073"/>
                    <a:pt x="0" y="22506"/>
                  </a:cubicBezTo>
                  <a:lnTo>
                    <a:pt x="21581" y="21600"/>
                  </a:lnTo>
                  <a:close/>
                </a:path>
              </a:pathLst>
            </a:custGeom>
            <a:solidFill>
              <a:srgbClr val="DDDDDD"/>
            </a:solidFill>
            <a:ln w="12700">
              <a:solidFill>
                <a:srgbClr val="339966"/>
              </a:solidFill>
              <a:prstDash val="dash"/>
              <a:round/>
              <a:headEnd/>
              <a:tailEnd/>
            </a:ln>
          </p:spPr>
          <p:txBody>
            <a:bodyPr wrap="none" anchor="ctr"/>
            <a:lstStyle/>
            <a:p>
              <a:pPr algn="ctr"/>
              <a:endParaRPr lang="en-US" sz="2400" b="0"/>
            </a:p>
          </p:txBody>
        </p:sp>
        <p:sp>
          <p:nvSpPr>
            <p:cNvPr id="33807" name="Arc 14"/>
            <p:cNvSpPr>
              <a:spLocks/>
            </p:cNvSpPr>
            <p:nvPr/>
          </p:nvSpPr>
          <p:spPr bwMode="auto">
            <a:xfrm>
              <a:off x="2142" y="1472"/>
              <a:ext cx="790" cy="2090"/>
            </a:xfrm>
            <a:custGeom>
              <a:avLst/>
              <a:gdLst>
                <a:gd name="T0" fmla="*/ 0 w 22859"/>
                <a:gd name="T1" fmla="*/ 0 h 43162"/>
                <a:gd name="T2" fmla="*/ 0 w 22859"/>
                <a:gd name="T3" fmla="*/ 0 h 43162"/>
                <a:gd name="T4" fmla="*/ 0 w 22859"/>
                <a:gd name="T5" fmla="*/ 0 h 43162"/>
                <a:gd name="T6" fmla="*/ 0 60000 65536"/>
                <a:gd name="T7" fmla="*/ 0 60000 65536"/>
                <a:gd name="T8" fmla="*/ 0 60000 65536"/>
                <a:gd name="T9" fmla="*/ 0 w 22859"/>
                <a:gd name="T10" fmla="*/ 0 h 43162"/>
                <a:gd name="T11" fmla="*/ 22859 w 22859"/>
                <a:gd name="T12" fmla="*/ 43162 h 43162"/>
              </a:gdLst>
              <a:ahLst/>
              <a:cxnLst>
                <a:cxn ang="T6">
                  <a:pos x="T0" y="T1"/>
                </a:cxn>
                <a:cxn ang="T7">
                  <a:pos x="T2" y="T3"/>
                </a:cxn>
                <a:cxn ang="T8">
                  <a:pos x="T4" y="T5"/>
                </a:cxn>
              </a:cxnLst>
              <a:rect l="T9" t="T10" r="T11" b="T12"/>
              <a:pathLst>
                <a:path w="22859" h="43162" fill="none" extrusionOk="0">
                  <a:moveTo>
                    <a:pt x="20317" y="43161"/>
                  </a:moveTo>
                  <a:cubicBezTo>
                    <a:pt x="8906" y="42482"/>
                    <a:pt x="0" y="33031"/>
                    <a:pt x="0" y="21600"/>
                  </a:cubicBezTo>
                  <a:cubicBezTo>
                    <a:pt x="0" y="9670"/>
                    <a:pt x="9670" y="0"/>
                    <a:pt x="21600" y="0"/>
                  </a:cubicBezTo>
                  <a:cubicBezTo>
                    <a:pt x="22019" y="-1"/>
                    <a:pt x="22439" y="12"/>
                    <a:pt x="22859" y="36"/>
                  </a:cubicBezTo>
                </a:path>
                <a:path w="22859" h="43162" stroke="0" extrusionOk="0">
                  <a:moveTo>
                    <a:pt x="20317" y="43161"/>
                  </a:moveTo>
                  <a:cubicBezTo>
                    <a:pt x="8906" y="42482"/>
                    <a:pt x="0" y="33031"/>
                    <a:pt x="0" y="21600"/>
                  </a:cubicBezTo>
                  <a:cubicBezTo>
                    <a:pt x="0" y="9670"/>
                    <a:pt x="9670" y="0"/>
                    <a:pt x="21600" y="0"/>
                  </a:cubicBezTo>
                  <a:cubicBezTo>
                    <a:pt x="22019" y="-1"/>
                    <a:pt x="22439" y="12"/>
                    <a:pt x="22859" y="36"/>
                  </a:cubicBezTo>
                  <a:lnTo>
                    <a:pt x="21600" y="21600"/>
                  </a:lnTo>
                  <a:close/>
                </a:path>
              </a:pathLst>
            </a:custGeom>
            <a:solidFill>
              <a:srgbClr val="DDDDDD"/>
            </a:solidFill>
            <a:ln w="19050">
              <a:solidFill>
                <a:srgbClr val="339966"/>
              </a:solidFill>
              <a:round/>
              <a:headEnd/>
              <a:tailEnd/>
            </a:ln>
          </p:spPr>
          <p:txBody>
            <a:bodyPr wrap="none" anchor="ctr"/>
            <a:lstStyle/>
            <a:p>
              <a:pPr algn="ctr"/>
              <a:endParaRPr lang="en-US" sz="2400" b="0">
                <a:solidFill>
                  <a:srgbClr val="339966"/>
                </a:solidFill>
              </a:endParaRPr>
            </a:p>
          </p:txBody>
        </p:sp>
        <p:sp>
          <p:nvSpPr>
            <p:cNvPr id="33808" name="Text Box 15"/>
            <p:cNvSpPr txBox="1">
              <a:spLocks noChangeArrowheads="1"/>
            </p:cNvSpPr>
            <p:nvPr/>
          </p:nvSpPr>
          <p:spPr bwMode="auto">
            <a:xfrm>
              <a:off x="2741" y="1248"/>
              <a:ext cx="201" cy="212"/>
            </a:xfrm>
            <a:prstGeom prst="rect">
              <a:avLst/>
            </a:prstGeom>
            <a:noFill/>
            <a:ln w="9525">
              <a:noFill/>
              <a:miter lim="800000"/>
              <a:headEnd/>
              <a:tailEnd/>
            </a:ln>
          </p:spPr>
          <p:txBody>
            <a:bodyPr wrap="none">
              <a:spAutoFit/>
            </a:bodyPr>
            <a:lstStyle/>
            <a:p>
              <a:r>
                <a:rPr lang="de-DE" sz="1600" b="0">
                  <a:latin typeface="Arial" charset="0"/>
                </a:rPr>
                <a:t>P</a:t>
              </a:r>
              <a:endParaRPr lang="de-DE" sz="2400" b="0"/>
            </a:p>
          </p:txBody>
        </p:sp>
        <p:grpSp>
          <p:nvGrpSpPr>
            <p:cNvPr id="33809" name="Group 16"/>
            <p:cNvGrpSpPr>
              <a:grpSpLocks/>
            </p:cNvGrpSpPr>
            <p:nvPr/>
          </p:nvGrpSpPr>
          <p:grpSpPr bwMode="auto">
            <a:xfrm>
              <a:off x="2839" y="2486"/>
              <a:ext cx="71" cy="64"/>
              <a:chOff x="2016" y="2352"/>
              <a:chExt cx="96" cy="96"/>
            </a:xfrm>
          </p:grpSpPr>
          <p:sp>
            <p:nvSpPr>
              <p:cNvPr id="33821" name="Line 17"/>
              <p:cNvSpPr>
                <a:spLocks noChangeShapeType="1"/>
              </p:cNvSpPr>
              <p:nvPr/>
            </p:nvSpPr>
            <p:spPr bwMode="auto">
              <a:xfrm>
                <a:off x="2064" y="2352"/>
                <a:ext cx="0" cy="96"/>
              </a:xfrm>
              <a:prstGeom prst="line">
                <a:avLst/>
              </a:prstGeom>
              <a:noFill/>
              <a:ln w="9525">
                <a:solidFill>
                  <a:schemeClr val="tx1"/>
                </a:solidFill>
                <a:round/>
                <a:headEnd/>
                <a:tailEnd/>
              </a:ln>
            </p:spPr>
            <p:txBody>
              <a:bodyPr wrap="none" anchor="ctr"/>
              <a:lstStyle/>
              <a:p>
                <a:endParaRPr lang="en-US"/>
              </a:p>
            </p:txBody>
          </p:sp>
          <p:sp>
            <p:nvSpPr>
              <p:cNvPr id="33822" name="Line 18"/>
              <p:cNvSpPr>
                <a:spLocks noChangeShapeType="1"/>
              </p:cNvSpPr>
              <p:nvPr/>
            </p:nvSpPr>
            <p:spPr bwMode="auto">
              <a:xfrm>
                <a:off x="2016" y="2400"/>
                <a:ext cx="96" cy="0"/>
              </a:xfrm>
              <a:prstGeom prst="line">
                <a:avLst/>
              </a:prstGeom>
              <a:noFill/>
              <a:ln w="9525">
                <a:solidFill>
                  <a:schemeClr val="tx1"/>
                </a:solidFill>
                <a:round/>
                <a:headEnd/>
                <a:tailEnd/>
              </a:ln>
            </p:spPr>
            <p:txBody>
              <a:bodyPr wrap="none" anchor="ctr"/>
              <a:lstStyle/>
              <a:p>
                <a:endParaRPr lang="en-US"/>
              </a:p>
            </p:txBody>
          </p:sp>
        </p:grpSp>
        <p:sp>
          <p:nvSpPr>
            <p:cNvPr id="33810" name="Arc 21"/>
            <p:cNvSpPr>
              <a:spLocks/>
            </p:cNvSpPr>
            <p:nvPr/>
          </p:nvSpPr>
          <p:spPr bwMode="auto">
            <a:xfrm>
              <a:off x="2150" y="2486"/>
              <a:ext cx="1855" cy="190"/>
            </a:xfrm>
            <a:custGeom>
              <a:avLst/>
              <a:gdLst>
                <a:gd name="T0" fmla="*/ 0 w 34818"/>
                <a:gd name="T1" fmla="*/ 0 h 21600"/>
                <a:gd name="T2" fmla="*/ 0 w 34818"/>
                <a:gd name="T3" fmla="*/ 0 h 21600"/>
                <a:gd name="T4" fmla="*/ 0 w 34818"/>
                <a:gd name="T5" fmla="*/ 0 h 21600"/>
                <a:gd name="T6" fmla="*/ 0 60000 65536"/>
                <a:gd name="T7" fmla="*/ 0 60000 65536"/>
                <a:gd name="T8" fmla="*/ 0 60000 65536"/>
                <a:gd name="T9" fmla="*/ 0 w 34818"/>
                <a:gd name="T10" fmla="*/ 0 h 21600"/>
                <a:gd name="T11" fmla="*/ 34818 w 34818"/>
                <a:gd name="T12" fmla="*/ 21600 h 21600"/>
              </a:gdLst>
              <a:ahLst/>
              <a:cxnLst>
                <a:cxn ang="T6">
                  <a:pos x="T0" y="T1"/>
                </a:cxn>
                <a:cxn ang="T7">
                  <a:pos x="T2" y="T3"/>
                </a:cxn>
                <a:cxn ang="T8">
                  <a:pos x="T4" y="T5"/>
                </a:cxn>
              </a:cxnLst>
              <a:rect l="T9" t="T10" r="T11" b="T12"/>
              <a:pathLst>
                <a:path w="34818" h="21600" fill="none" extrusionOk="0">
                  <a:moveTo>
                    <a:pt x="34817" y="3054"/>
                  </a:moveTo>
                  <a:cubicBezTo>
                    <a:pt x="33297" y="13696"/>
                    <a:pt x="24184" y="21599"/>
                    <a:pt x="13435" y="21600"/>
                  </a:cubicBezTo>
                  <a:cubicBezTo>
                    <a:pt x="8555" y="21600"/>
                    <a:pt x="3820" y="19948"/>
                    <a:pt x="-1" y="16913"/>
                  </a:cubicBezTo>
                </a:path>
                <a:path w="34818" h="21600" stroke="0" extrusionOk="0">
                  <a:moveTo>
                    <a:pt x="34817" y="3054"/>
                  </a:moveTo>
                  <a:cubicBezTo>
                    <a:pt x="33297" y="13696"/>
                    <a:pt x="24184" y="21599"/>
                    <a:pt x="13435" y="21600"/>
                  </a:cubicBezTo>
                  <a:cubicBezTo>
                    <a:pt x="8555" y="21600"/>
                    <a:pt x="3820" y="19948"/>
                    <a:pt x="-1" y="16913"/>
                  </a:cubicBezTo>
                  <a:lnTo>
                    <a:pt x="13435" y="0"/>
                  </a:lnTo>
                  <a:close/>
                </a:path>
              </a:pathLst>
            </a:custGeom>
            <a:noFill/>
            <a:ln w="19050">
              <a:solidFill>
                <a:schemeClr val="tx1"/>
              </a:solidFill>
              <a:round/>
              <a:headEnd/>
              <a:tailEnd/>
            </a:ln>
          </p:spPr>
          <p:txBody>
            <a:bodyPr wrap="none" anchor="ctr"/>
            <a:lstStyle/>
            <a:p>
              <a:endParaRPr lang="en-US"/>
            </a:p>
          </p:txBody>
        </p:sp>
        <p:sp>
          <p:nvSpPr>
            <p:cNvPr id="33811" name="Arc 22"/>
            <p:cNvSpPr>
              <a:spLocks/>
            </p:cNvSpPr>
            <p:nvPr/>
          </p:nvSpPr>
          <p:spPr bwMode="auto">
            <a:xfrm>
              <a:off x="1723" y="2371"/>
              <a:ext cx="2290" cy="123"/>
            </a:xfrm>
            <a:custGeom>
              <a:avLst/>
              <a:gdLst>
                <a:gd name="T0" fmla="*/ 0 w 42912"/>
                <a:gd name="T1" fmla="*/ 0 h 21600"/>
                <a:gd name="T2" fmla="*/ 0 w 42912"/>
                <a:gd name="T3" fmla="*/ 0 h 21600"/>
                <a:gd name="T4" fmla="*/ 0 w 42912"/>
                <a:gd name="T5" fmla="*/ 0 h 21600"/>
                <a:gd name="T6" fmla="*/ 0 60000 65536"/>
                <a:gd name="T7" fmla="*/ 0 60000 65536"/>
                <a:gd name="T8" fmla="*/ 0 60000 65536"/>
                <a:gd name="T9" fmla="*/ 0 w 42912"/>
                <a:gd name="T10" fmla="*/ 0 h 21600"/>
                <a:gd name="T11" fmla="*/ 42912 w 42912"/>
                <a:gd name="T12" fmla="*/ 21600 h 21600"/>
              </a:gdLst>
              <a:ahLst/>
              <a:cxnLst>
                <a:cxn ang="T6">
                  <a:pos x="T0" y="T1"/>
                </a:cxn>
                <a:cxn ang="T7">
                  <a:pos x="T2" y="T3"/>
                </a:cxn>
                <a:cxn ang="T8">
                  <a:pos x="T4" y="T5"/>
                </a:cxn>
              </a:cxnLst>
              <a:rect l="T9" t="T10" r="T11" b="T12"/>
              <a:pathLst>
                <a:path w="42912" h="21600" fill="none" extrusionOk="0">
                  <a:moveTo>
                    <a:pt x="0" y="21371"/>
                  </a:moveTo>
                  <a:cubicBezTo>
                    <a:pt x="125" y="9531"/>
                    <a:pt x="9758" y="-1"/>
                    <a:pt x="21599" y="0"/>
                  </a:cubicBezTo>
                  <a:cubicBezTo>
                    <a:pt x="32174" y="0"/>
                    <a:pt x="41195" y="7657"/>
                    <a:pt x="42912" y="18092"/>
                  </a:cubicBezTo>
                </a:path>
                <a:path w="42912" h="21600" stroke="0" extrusionOk="0">
                  <a:moveTo>
                    <a:pt x="0" y="21371"/>
                  </a:moveTo>
                  <a:cubicBezTo>
                    <a:pt x="125" y="9531"/>
                    <a:pt x="9758" y="-1"/>
                    <a:pt x="21599" y="0"/>
                  </a:cubicBezTo>
                  <a:cubicBezTo>
                    <a:pt x="32174" y="0"/>
                    <a:pt x="41195" y="7657"/>
                    <a:pt x="42912" y="18092"/>
                  </a:cubicBezTo>
                  <a:lnTo>
                    <a:pt x="21599" y="21600"/>
                  </a:lnTo>
                  <a:close/>
                </a:path>
              </a:pathLst>
            </a:custGeom>
            <a:noFill/>
            <a:ln w="19050">
              <a:solidFill>
                <a:schemeClr val="bg2"/>
              </a:solidFill>
              <a:prstDash val="dash"/>
              <a:round/>
              <a:headEnd/>
              <a:tailEnd/>
            </a:ln>
          </p:spPr>
          <p:txBody>
            <a:bodyPr wrap="none" anchor="ctr"/>
            <a:lstStyle/>
            <a:p>
              <a:endParaRPr lang="en-US"/>
            </a:p>
          </p:txBody>
        </p:sp>
        <p:sp>
          <p:nvSpPr>
            <p:cNvPr id="33812" name="Text Box 28"/>
            <p:cNvSpPr txBox="1">
              <a:spLocks noChangeArrowheads="1"/>
            </p:cNvSpPr>
            <p:nvPr/>
          </p:nvSpPr>
          <p:spPr bwMode="auto">
            <a:xfrm>
              <a:off x="432" y="2784"/>
              <a:ext cx="730" cy="250"/>
            </a:xfrm>
            <a:prstGeom prst="rect">
              <a:avLst/>
            </a:prstGeom>
            <a:noFill/>
            <a:ln w="9525">
              <a:noFill/>
              <a:miter lim="800000"/>
              <a:headEnd/>
              <a:tailEnd/>
            </a:ln>
          </p:spPr>
          <p:txBody>
            <a:bodyPr wrap="none">
              <a:spAutoFit/>
            </a:bodyPr>
            <a:lstStyle/>
            <a:p>
              <a:r>
                <a:rPr lang="de-DE" b="0">
                  <a:solidFill>
                    <a:srgbClr val="339966"/>
                  </a:solidFill>
                  <a:latin typeface="Arial" charset="0"/>
                </a:rPr>
                <a:t>Meridian</a:t>
              </a:r>
              <a:endParaRPr lang="de-DE" sz="1200" b="0">
                <a:solidFill>
                  <a:srgbClr val="339966"/>
                </a:solidFill>
                <a:latin typeface="Arial" charset="0"/>
              </a:endParaRPr>
            </a:p>
          </p:txBody>
        </p:sp>
        <p:sp>
          <p:nvSpPr>
            <p:cNvPr id="33813" name="Text Box 29"/>
            <p:cNvSpPr txBox="1">
              <a:spLocks noChangeArrowheads="1"/>
            </p:cNvSpPr>
            <p:nvPr/>
          </p:nvSpPr>
          <p:spPr bwMode="auto">
            <a:xfrm>
              <a:off x="3954" y="2107"/>
              <a:ext cx="676" cy="250"/>
            </a:xfrm>
            <a:prstGeom prst="rect">
              <a:avLst/>
            </a:prstGeom>
            <a:noFill/>
            <a:ln w="9525">
              <a:noFill/>
              <a:miter lim="800000"/>
              <a:headEnd/>
              <a:tailEnd/>
            </a:ln>
          </p:spPr>
          <p:txBody>
            <a:bodyPr wrap="none">
              <a:spAutoFit/>
            </a:bodyPr>
            <a:lstStyle/>
            <a:p>
              <a:r>
                <a:rPr lang="de-DE" b="0">
                  <a:latin typeface="Arial" charset="0"/>
                </a:rPr>
                <a:t>Equator</a:t>
              </a:r>
            </a:p>
          </p:txBody>
        </p:sp>
        <p:sp>
          <p:nvSpPr>
            <p:cNvPr id="33814" name="Line 31"/>
            <p:cNvSpPr>
              <a:spLocks noChangeShapeType="1"/>
            </p:cNvSpPr>
            <p:nvPr/>
          </p:nvSpPr>
          <p:spPr bwMode="auto">
            <a:xfrm flipV="1">
              <a:off x="1104" y="2106"/>
              <a:ext cx="1107" cy="726"/>
            </a:xfrm>
            <a:prstGeom prst="line">
              <a:avLst/>
            </a:prstGeom>
            <a:noFill/>
            <a:ln w="12700">
              <a:solidFill>
                <a:srgbClr val="339966"/>
              </a:solidFill>
              <a:round/>
              <a:headEnd/>
              <a:tailEnd type="triangle" w="med" len="med"/>
            </a:ln>
          </p:spPr>
          <p:txBody>
            <a:bodyPr wrap="none" anchor="ctr"/>
            <a:lstStyle/>
            <a:p>
              <a:endParaRPr lang="en-US"/>
            </a:p>
          </p:txBody>
        </p:sp>
        <p:sp>
          <p:nvSpPr>
            <p:cNvPr id="33815" name="Line 32"/>
            <p:cNvSpPr>
              <a:spLocks noChangeShapeType="1"/>
            </p:cNvSpPr>
            <p:nvPr/>
          </p:nvSpPr>
          <p:spPr bwMode="auto">
            <a:xfrm flipH="1">
              <a:off x="3453" y="1536"/>
              <a:ext cx="431" cy="388"/>
            </a:xfrm>
            <a:prstGeom prst="line">
              <a:avLst/>
            </a:prstGeom>
            <a:noFill/>
            <a:ln w="12700">
              <a:solidFill>
                <a:srgbClr val="339966"/>
              </a:solidFill>
              <a:round/>
              <a:headEnd/>
              <a:tailEnd type="triangle" w="med" len="med"/>
            </a:ln>
          </p:spPr>
          <p:txBody>
            <a:bodyPr wrap="none" anchor="ctr"/>
            <a:lstStyle/>
            <a:p>
              <a:endParaRPr lang="en-US"/>
            </a:p>
          </p:txBody>
        </p:sp>
        <p:sp>
          <p:nvSpPr>
            <p:cNvPr id="33816" name="Line 34"/>
            <p:cNvSpPr>
              <a:spLocks noChangeShapeType="1"/>
            </p:cNvSpPr>
            <p:nvPr/>
          </p:nvSpPr>
          <p:spPr bwMode="auto">
            <a:xfrm flipH="1">
              <a:off x="3675" y="2296"/>
              <a:ext cx="349" cy="322"/>
            </a:xfrm>
            <a:prstGeom prst="line">
              <a:avLst/>
            </a:prstGeom>
            <a:noFill/>
            <a:ln w="12700">
              <a:solidFill>
                <a:schemeClr val="tx1"/>
              </a:solidFill>
              <a:round/>
              <a:headEnd/>
              <a:tailEnd type="triangle" w="med" len="med"/>
            </a:ln>
          </p:spPr>
          <p:txBody>
            <a:bodyPr wrap="none" anchor="ctr"/>
            <a:lstStyle/>
            <a:p>
              <a:endParaRPr lang="en-US"/>
            </a:p>
          </p:txBody>
        </p:sp>
        <p:sp>
          <p:nvSpPr>
            <p:cNvPr id="33817" name="Text Box 35"/>
            <p:cNvSpPr txBox="1">
              <a:spLocks noChangeArrowheads="1"/>
            </p:cNvSpPr>
            <p:nvPr/>
          </p:nvSpPr>
          <p:spPr bwMode="auto">
            <a:xfrm rot="-848401">
              <a:off x="1927" y="3578"/>
              <a:ext cx="349" cy="173"/>
            </a:xfrm>
            <a:prstGeom prst="rect">
              <a:avLst/>
            </a:prstGeom>
            <a:noFill/>
            <a:ln w="9525">
              <a:noFill/>
              <a:miter lim="800000"/>
              <a:headEnd/>
              <a:tailEnd/>
            </a:ln>
          </p:spPr>
          <p:txBody>
            <a:bodyPr wrap="none">
              <a:spAutoFit/>
            </a:bodyPr>
            <a:lstStyle/>
            <a:p>
              <a:r>
                <a:rPr lang="de-DE" sz="1200" b="0">
                  <a:solidFill>
                    <a:srgbClr val="339966"/>
                  </a:solidFill>
                  <a:latin typeface="Arial" charset="0"/>
                </a:rPr>
                <a:t>plane</a:t>
              </a:r>
              <a:endParaRPr lang="de-DE" sz="1200" b="0">
                <a:latin typeface="Arial" charset="0"/>
              </a:endParaRPr>
            </a:p>
          </p:txBody>
        </p:sp>
        <p:sp>
          <p:nvSpPr>
            <p:cNvPr id="33818" name="Line 36"/>
            <p:cNvSpPr>
              <a:spLocks noChangeShapeType="1"/>
            </p:cNvSpPr>
            <p:nvPr/>
          </p:nvSpPr>
          <p:spPr bwMode="auto">
            <a:xfrm>
              <a:off x="2944" y="1047"/>
              <a:ext cx="0" cy="2784"/>
            </a:xfrm>
            <a:prstGeom prst="line">
              <a:avLst/>
            </a:prstGeom>
            <a:noFill/>
            <a:ln w="9525">
              <a:solidFill>
                <a:schemeClr val="tx1"/>
              </a:solidFill>
              <a:round/>
              <a:headEnd/>
              <a:tailEnd/>
            </a:ln>
          </p:spPr>
          <p:txBody>
            <a:bodyPr wrap="none" anchor="ctr"/>
            <a:lstStyle/>
            <a:p>
              <a:endParaRPr lang="en-US"/>
            </a:p>
          </p:txBody>
        </p:sp>
        <p:sp>
          <p:nvSpPr>
            <p:cNvPr id="33819" name="Arc 20"/>
            <p:cNvSpPr>
              <a:spLocks/>
            </p:cNvSpPr>
            <p:nvPr/>
          </p:nvSpPr>
          <p:spPr bwMode="auto">
            <a:xfrm>
              <a:off x="1728" y="2496"/>
              <a:ext cx="1444" cy="94"/>
            </a:xfrm>
            <a:custGeom>
              <a:avLst/>
              <a:gdLst>
                <a:gd name="T0" fmla="*/ 0 w 21529"/>
                <a:gd name="T1" fmla="*/ 0 h 10419"/>
                <a:gd name="T2" fmla="*/ 0 w 21529"/>
                <a:gd name="T3" fmla="*/ 0 h 10419"/>
                <a:gd name="T4" fmla="*/ 0 w 21529"/>
                <a:gd name="T5" fmla="*/ 0 h 10419"/>
                <a:gd name="T6" fmla="*/ 0 60000 65536"/>
                <a:gd name="T7" fmla="*/ 0 60000 65536"/>
                <a:gd name="T8" fmla="*/ 0 60000 65536"/>
                <a:gd name="T9" fmla="*/ 0 w 21529"/>
                <a:gd name="T10" fmla="*/ 0 h 10419"/>
                <a:gd name="T11" fmla="*/ 21529 w 21529"/>
                <a:gd name="T12" fmla="*/ 10419 h 10419"/>
              </a:gdLst>
              <a:ahLst/>
              <a:cxnLst>
                <a:cxn ang="T6">
                  <a:pos x="T0" y="T1"/>
                </a:cxn>
                <a:cxn ang="T7">
                  <a:pos x="T2" y="T3"/>
                </a:cxn>
                <a:cxn ang="T8">
                  <a:pos x="T4" y="T5"/>
                </a:cxn>
              </a:cxnLst>
              <a:rect l="T9" t="T10" r="T11" b="T12"/>
              <a:pathLst>
                <a:path w="21529" h="10419" fill="none" extrusionOk="0">
                  <a:moveTo>
                    <a:pt x="2607" y="10419"/>
                  </a:moveTo>
                  <a:cubicBezTo>
                    <a:pt x="1135" y="7745"/>
                    <a:pt x="247" y="4790"/>
                    <a:pt x="-1" y="1749"/>
                  </a:cubicBezTo>
                </a:path>
                <a:path w="21529" h="10419" stroke="0" extrusionOk="0">
                  <a:moveTo>
                    <a:pt x="2607" y="10419"/>
                  </a:moveTo>
                  <a:cubicBezTo>
                    <a:pt x="1135" y="7745"/>
                    <a:pt x="247" y="4790"/>
                    <a:pt x="-1" y="1749"/>
                  </a:cubicBezTo>
                  <a:lnTo>
                    <a:pt x="21529" y="0"/>
                  </a:lnTo>
                  <a:close/>
                </a:path>
              </a:pathLst>
            </a:custGeom>
            <a:noFill/>
            <a:ln w="19050">
              <a:solidFill>
                <a:schemeClr val="tx1"/>
              </a:solidFill>
              <a:round/>
              <a:headEnd/>
              <a:tailEnd/>
            </a:ln>
          </p:spPr>
          <p:txBody>
            <a:bodyPr wrap="none" anchor="ctr"/>
            <a:lstStyle/>
            <a:p>
              <a:endParaRPr lang="en-US"/>
            </a:p>
          </p:txBody>
        </p:sp>
        <p:sp>
          <p:nvSpPr>
            <p:cNvPr id="33820" name="Text Box 38"/>
            <p:cNvSpPr txBox="1">
              <a:spLocks noChangeArrowheads="1"/>
            </p:cNvSpPr>
            <p:nvPr/>
          </p:nvSpPr>
          <p:spPr bwMode="auto">
            <a:xfrm>
              <a:off x="3936" y="1440"/>
              <a:ext cx="1192" cy="250"/>
            </a:xfrm>
            <a:prstGeom prst="rect">
              <a:avLst/>
            </a:prstGeom>
            <a:noFill/>
            <a:ln w="9525">
              <a:noFill/>
              <a:miter lim="800000"/>
              <a:headEnd/>
              <a:tailEnd/>
            </a:ln>
          </p:spPr>
          <p:txBody>
            <a:bodyPr wrap="none">
              <a:spAutoFit/>
            </a:bodyPr>
            <a:lstStyle/>
            <a:p>
              <a:r>
                <a:rPr lang="de-DE" b="0">
                  <a:solidFill>
                    <a:srgbClr val="339966"/>
                  </a:solidFill>
                  <a:latin typeface="Arial" charset="0"/>
                </a:rPr>
                <a:t>Prime Meridian</a:t>
              </a:r>
              <a:endParaRPr lang="de-DE" sz="1200" b="0">
                <a:solidFill>
                  <a:srgbClr val="339966"/>
                </a:solidFill>
                <a:latin typeface="Arial" charset="0"/>
              </a:endParaRPr>
            </a:p>
          </p:txBody>
        </p:sp>
      </p:gr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685800" y="609600"/>
            <a:ext cx="7772400" cy="685800"/>
          </a:xfrm>
        </p:spPr>
        <p:txBody>
          <a:bodyPr/>
          <a:lstStyle/>
          <a:p>
            <a:r>
              <a:rPr lang="en-US" smtClean="0"/>
              <a:t>Definition of Longitude, </a:t>
            </a:r>
            <a:r>
              <a:rPr lang="en-US" smtClean="0">
                <a:latin typeface="Symbol" pitchFamily="18" charset="2"/>
              </a:rPr>
              <a:t>l</a:t>
            </a:r>
            <a:endParaRPr lang="en-US" smtClean="0"/>
          </a:p>
        </p:txBody>
      </p:sp>
      <p:pic>
        <p:nvPicPr>
          <p:cNvPr id="34819" name="Picture 3" descr="long"/>
          <p:cNvPicPr>
            <a:picLocks noChangeAspect="1" noChangeArrowheads="1"/>
          </p:cNvPicPr>
          <p:nvPr/>
        </p:nvPicPr>
        <p:blipFill>
          <a:blip r:embed="rId2" cstate="print"/>
          <a:srcRect/>
          <a:stretch>
            <a:fillRect/>
          </a:stretch>
        </p:blipFill>
        <p:spPr bwMode="auto">
          <a:xfrm>
            <a:off x="3152775" y="2509838"/>
            <a:ext cx="3729038" cy="3479800"/>
          </a:xfrm>
          <a:prstGeom prst="rect">
            <a:avLst/>
          </a:prstGeom>
          <a:noFill/>
          <a:ln w="9525">
            <a:noFill/>
            <a:miter lim="800000"/>
            <a:headEnd/>
            <a:tailEnd/>
          </a:ln>
        </p:spPr>
      </p:pic>
      <p:sp>
        <p:nvSpPr>
          <p:cNvPr id="34820" name="Line 4"/>
          <p:cNvSpPr>
            <a:spLocks noChangeShapeType="1"/>
          </p:cNvSpPr>
          <p:nvPr/>
        </p:nvSpPr>
        <p:spPr bwMode="auto">
          <a:xfrm flipH="1">
            <a:off x="4976813" y="4246563"/>
            <a:ext cx="9525" cy="1614487"/>
          </a:xfrm>
          <a:prstGeom prst="line">
            <a:avLst/>
          </a:prstGeom>
          <a:noFill/>
          <a:ln w="38100">
            <a:solidFill>
              <a:srgbClr val="0000FF"/>
            </a:solidFill>
            <a:round/>
            <a:headEnd/>
            <a:tailEnd/>
          </a:ln>
        </p:spPr>
        <p:txBody>
          <a:bodyPr wrap="none" anchor="ctr"/>
          <a:lstStyle/>
          <a:p>
            <a:endParaRPr lang="en-US"/>
          </a:p>
        </p:txBody>
      </p:sp>
      <p:sp>
        <p:nvSpPr>
          <p:cNvPr id="34821" name="Text Box 5"/>
          <p:cNvSpPr txBox="1">
            <a:spLocks noChangeArrowheads="1"/>
          </p:cNvSpPr>
          <p:nvPr/>
        </p:nvSpPr>
        <p:spPr bwMode="auto">
          <a:xfrm>
            <a:off x="4403725" y="6042025"/>
            <a:ext cx="935038" cy="396875"/>
          </a:xfrm>
          <a:prstGeom prst="rect">
            <a:avLst/>
          </a:prstGeom>
          <a:noFill/>
          <a:ln w="9525">
            <a:noFill/>
            <a:miter lim="800000"/>
            <a:headEnd/>
            <a:tailEnd/>
          </a:ln>
        </p:spPr>
        <p:txBody>
          <a:bodyPr wrap="none">
            <a:spAutoFit/>
          </a:bodyPr>
          <a:lstStyle/>
          <a:p>
            <a:r>
              <a:rPr lang="en-US" b="0"/>
              <a:t>0°E, W</a:t>
            </a:r>
          </a:p>
        </p:txBody>
      </p:sp>
      <p:sp>
        <p:nvSpPr>
          <p:cNvPr id="34822" name="Text Box 6"/>
          <p:cNvSpPr txBox="1">
            <a:spLocks noChangeArrowheads="1"/>
          </p:cNvSpPr>
          <p:nvPr/>
        </p:nvSpPr>
        <p:spPr bwMode="auto">
          <a:xfrm>
            <a:off x="2427288" y="4098925"/>
            <a:ext cx="855662" cy="701675"/>
          </a:xfrm>
          <a:prstGeom prst="rect">
            <a:avLst/>
          </a:prstGeom>
          <a:noFill/>
          <a:ln w="9525">
            <a:noFill/>
            <a:miter lim="800000"/>
            <a:headEnd/>
            <a:tailEnd/>
          </a:ln>
        </p:spPr>
        <p:txBody>
          <a:bodyPr wrap="none">
            <a:spAutoFit/>
          </a:bodyPr>
          <a:lstStyle/>
          <a:p>
            <a:pPr algn="ctr"/>
            <a:r>
              <a:rPr lang="en-US" b="0"/>
              <a:t>90°W</a:t>
            </a:r>
          </a:p>
          <a:p>
            <a:pPr algn="ctr"/>
            <a:r>
              <a:rPr lang="en-US" b="0"/>
              <a:t>(-90 °)</a:t>
            </a:r>
          </a:p>
        </p:txBody>
      </p:sp>
      <p:sp>
        <p:nvSpPr>
          <p:cNvPr id="34823" name="Text Box 8"/>
          <p:cNvSpPr txBox="1">
            <a:spLocks noChangeArrowheads="1"/>
          </p:cNvSpPr>
          <p:nvPr/>
        </p:nvSpPr>
        <p:spPr bwMode="auto">
          <a:xfrm>
            <a:off x="4271963" y="2281238"/>
            <a:ext cx="1189037" cy="396875"/>
          </a:xfrm>
          <a:prstGeom prst="rect">
            <a:avLst/>
          </a:prstGeom>
          <a:noFill/>
          <a:ln w="9525">
            <a:noFill/>
            <a:miter lim="800000"/>
            <a:headEnd/>
            <a:tailEnd/>
          </a:ln>
        </p:spPr>
        <p:txBody>
          <a:bodyPr wrap="none">
            <a:spAutoFit/>
          </a:bodyPr>
          <a:lstStyle/>
          <a:p>
            <a:r>
              <a:rPr lang="en-US" b="0"/>
              <a:t>180°E, W</a:t>
            </a:r>
          </a:p>
        </p:txBody>
      </p:sp>
      <p:sp>
        <p:nvSpPr>
          <p:cNvPr id="34824" name="Text Box 9"/>
          <p:cNvSpPr txBox="1">
            <a:spLocks noChangeArrowheads="1"/>
          </p:cNvSpPr>
          <p:nvPr/>
        </p:nvSpPr>
        <p:spPr bwMode="auto">
          <a:xfrm>
            <a:off x="6792913" y="4110038"/>
            <a:ext cx="914400" cy="701675"/>
          </a:xfrm>
          <a:prstGeom prst="rect">
            <a:avLst/>
          </a:prstGeom>
          <a:noFill/>
          <a:ln w="9525">
            <a:noFill/>
            <a:miter lim="800000"/>
            <a:headEnd/>
            <a:tailEnd/>
          </a:ln>
        </p:spPr>
        <p:txBody>
          <a:bodyPr wrap="none">
            <a:spAutoFit/>
          </a:bodyPr>
          <a:lstStyle/>
          <a:p>
            <a:pPr algn="ctr"/>
            <a:r>
              <a:rPr lang="en-US" b="0"/>
              <a:t>90°E</a:t>
            </a:r>
          </a:p>
          <a:p>
            <a:pPr algn="ctr"/>
            <a:r>
              <a:rPr lang="en-US" b="0"/>
              <a:t>(+90 °)</a:t>
            </a:r>
          </a:p>
        </p:txBody>
      </p:sp>
      <p:sp>
        <p:nvSpPr>
          <p:cNvPr id="34825" name="Text Box 12"/>
          <p:cNvSpPr txBox="1">
            <a:spLocks noChangeArrowheads="1"/>
          </p:cNvSpPr>
          <p:nvPr/>
        </p:nvSpPr>
        <p:spPr bwMode="auto">
          <a:xfrm>
            <a:off x="2514600" y="3073400"/>
            <a:ext cx="990600" cy="396875"/>
          </a:xfrm>
          <a:prstGeom prst="rect">
            <a:avLst/>
          </a:prstGeom>
          <a:noFill/>
          <a:ln w="9525">
            <a:noFill/>
            <a:miter lim="800000"/>
            <a:headEnd/>
            <a:tailEnd/>
          </a:ln>
        </p:spPr>
        <p:txBody>
          <a:bodyPr>
            <a:spAutoFit/>
          </a:bodyPr>
          <a:lstStyle/>
          <a:p>
            <a:pPr algn="ctr"/>
            <a:r>
              <a:rPr lang="en-US" b="0"/>
              <a:t>-120°</a:t>
            </a:r>
          </a:p>
        </p:txBody>
      </p:sp>
      <p:sp>
        <p:nvSpPr>
          <p:cNvPr id="34826" name="Text Box 13"/>
          <p:cNvSpPr txBox="1">
            <a:spLocks noChangeArrowheads="1"/>
          </p:cNvSpPr>
          <p:nvPr/>
        </p:nvSpPr>
        <p:spPr bwMode="auto">
          <a:xfrm>
            <a:off x="3284538" y="5643563"/>
            <a:ext cx="747712" cy="396875"/>
          </a:xfrm>
          <a:prstGeom prst="rect">
            <a:avLst/>
          </a:prstGeom>
          <a:noFill/>
          <a:ln w="9525">
            <a:noFill/>
            <a:miter lim="800000"/>
            <a:headEnd/>
            <a:tailEnd/>
          </a:ln>
        </p:spPr>
        <p:txBody>
          <a:bodyPr>
            <a:spAutoFit/>
          </a:bodyPr>
          <a:lstStyle/>
          <a:p>
            <a:pPr algn="ctr"/>
            <a:r>
              <a:rPr lang="en-US" b="0"/>
              <a:t>-30°</a:t>
            </a:r>
          </a:p>
        </p:txBody>
      </p:sp>
      <p:sp>
        <p:nvSpPr>
          <p:cNvPr id="34827" name="Text Box 14"/>
          <p:cNvSpPr txBox="1">
            <a:spLocks noChangeArrowheads="1"/>
          </p:cNvSpPr>
          <p:nvPr/>
        </p:nvSpPr>
        <p:spPr bwMode="auto">
          <a:xfrm>
            <a:off x="2690813" y="4954588"/>
            <a:ext cx="749300" cy="396875"/>
          </a:xfrm>
          <a:prstGeom prst="rect">
            <a:avLst/>
          </a:prstGeom>
          <a:noFill/>
          <a:ln w="9525">
            <a:noFill/>
            <a:miter lim="800000"/>
            <a:headEnd/>
            <a:tailEnd/>
          </a:ln>
        </p:spPr>
        <p:txBody>
          <a:bodyPr>
            <a:spAutoFit/>
          </a:bodyPr>
          <a:lstStyle/>
          <a:p>
            <a:pPr algn="ctr"/>
            <a:r>
              <a:rPr lang="en-US" b="0"/>
              <a:t>-60°</a:t>
            </a:r>
          </a:p>
        </p:txBody>
      </p:sp>
      <p:sp>
        <p:nvSpPr>
          <p:cNvPr id="34828" name="Text Box 16"/>
          <p:cNvSpPr txBox="1">
            <a:spLocks noChangeArrowheads="1"/>
          </p:cNvSpPr>
          <p:nvPr/>
        </p:nvSpPr>
        <p:spPr bwMode="auto">
          <a:xfrm>
            <a:off x="3429000" y="2446338"/>
            <a:ext cx="933450" cy="396875"/>
          </a:xfrm>
          <a:prstGeom prst="rect">
            <a:avLst/>
          </a:prstGeom>
          <a:noFill/>
          <a:ln w="9525">
            <a:noFill/>
            <a:miter lim="800000"/>
            <a:headEnd/>
            <a:tailEnd/>
          </a:ln>
        </p:spPr>
        <p:txBody>
          <a:bodyPr>
            <a:spAutoFit/>
          </a:bodyPr>
          <a:lstStyle/>
          <a:p>
            <a:pPr algn="ctr"/>
            <a:r>
              <a:rPr lang="en-US" b="0"/>
              <a:t>-150°</a:t>
            </a:r>
          </a:p>
        </p:txBody>
      </p:sp>
      <p:sp>
        <p:nvSpPr>
          <p:cNvPr id="34829" name="Text Box 17"/>
          <p:cNvSpPr txBox="1">
            <a:spLocks noChangeArrowheads="1"/>
          </p:cNvSpPr>
          <p:nvPr/>
        </p:nvSpPr>
        <p:spPr bwMode="auto">
          <a:xfrm>
            <a:off x="5919788" y="5705475"/>
            <a:ext cx="747712" cy="396875"/>
          </a:xfrm>
          <a:prstGeom prst="rect">
            <a:avLst/>
          </a:prstGeom>
          <a:noFill/>
          <a:ln w="9525">
            <a:noFill/>
            <a:miter lim="800000"/>
            <a:headEnd/>
            <a:tailEnd/>
          </a:ln>
        </p:spPr>
        <p:txBody>
          <a:bodyPr>
            <a:spAutoFit/>
          </a:bodyPr>
          <a:lstStyle/>
          <a:p>
            <a:pPr algn="ctr"/>
            <a:r>
              <a:rPr lang="en-US" b="0"/>
              <a:t>30°</a:t>
            </a:r>
          </a:p>
        </p:txBody>
      </p:sp>
      <p:sp>
        <p:nvSpPr>
          <p:cNvPr id="34830" name="Text Box 18"/>
          <p:cNvSpPr txBox="1">
            <a:spLocks noChangeArrowheads="1"/>
          </p:cNvSpPr>
          <p:nvPr/>
        </p:nvSpPr>
        <p:spPr bwMode="auto">
          <a:xfrm>
            <a:off x="6643688" y="5016500"/>
            <a:ext cx="747712" cy="396875"/>
          </a:xfrm>
          <a:prstGeom prst="rect">
            <a:avLst/>
          </a:prstGeom>
          <a:noFill/>
          <a:ln w="9525">
            <a:noFill/>
            <a:miter lim="800000"/>
            <a:headEnd/>
            <a:tailEnd/>
          </a:ln>
        </p:spPr>
        <p:txBody>
          <a:bodyPr>
            <a:spAutoFit/>
          </a:bodyPr>
          <a:lstStyle/>
          <a:p>
            <a:pPr algn="ctr"/>
            <a:r>
              <a:rPr lang="en-US" b="0"/>
              <a:t>-60°</a:t>
            </a:r>
          </a:p>
        </p:txBody>
      </p:sp>
      <p:sp>
        <p:nvSpPr>
          <p:cNvPr id="34831" name="Text Box 19"/>
          <p:cNvSpPr txBox="1">
            <a:spLocks noChangeArrowheads="1"/>
          </p:cNvSpPr>
          <p:nvPr/>
        </p:nvSpPr>
        <p:spPr bwMode="auto">
          <a:xfrm>
            <a:off x="6578600" y="3136900"/>
            <a:ext cx="747713" cy="396875"/>
          </a:xfrm>
          <a:prstGeom prst="rect">
            <a:avLst/>
          </a:prstGeom>
          <a:noFill/>
          <a:ln w="9525">
            <a:noFill/>
            <a:miter lim="800000"/>
            <a:headEnd/>
            <a:tailEnd/>
          </a:ln>
        </p:spPr>
        <p:txBody>
          <a:bodyPr>
            <a:spAutoFit/>
          </a:bodyPr>
          <a:lstStyle/>
          <a:p>
            <a:pPr algn="ctr"/>
            <a:r>
              <a:rPr lang="en-US" b="0"/>
              <a:t>120°</a:t>
            </a:r>
          </a:p>
        </p:txBody>
      </p:sp>
      <p:sp>
        <p:nvSpPr>
          <p:cNvPr id="34832" name="Text Box 20"/>
          <p:cNvSpPr txBox="1">
            <a:spLocks noChangeArrowheads="1"/>
          </p:cNvSpPr>
          <p:nvPr/>
        </p:nvSpPr>
        <p:spPr bwMode="auto">
          <a:xfrm>
            <a:off x="5788025" y="2446338"/>
            <a:ext cx="747713" cy="396875"/>
          </a:xfrm>
          <a:prstGeom prst="rect">
            <a:avLst/>
          </a:prstGeom>
          <a:noFill/>
          <a:ln w="9525">
            <a:noFill/>
            <a:miter lim="800000"/>
            <a:headEnd/>
            <a:tailEnd/>
          </a:ln>
        </p:spPr>
        <p:txBody>
          <a:bodyPr>
            <a:spAutoFit/>
          </a:bodyPr>
          <a:lstStyle/>
          <a:p>
            <a:pPr algn="ctr"/>
            <a:r>
              <a:rPr lang="en-US" b="0"/>
              <a:t>150°</a:t>
            </a:r>
          </a:p>
        </p:txBody>
      </p:sp>
      <p:sp>
        <p:nvSpPr>
          <p:cNvPr id="34833" name="Line 21"/>
          <p:cNvSpPr>
            <a:spLocks noChangeShapeType="1"/>
          </p:cNvSpPr>
          <p:nvPr/>
        </p:nvSpPr>
        <p:spPr bwMode="auto">
          <a:xfrm flipH="1">
            <a:off x="4098925" y="4246563"/>
            <a:ext cx="887413" cy="1452562"/>
          </a:xfrm>
          <a:prstGeom prst="line">
            <a:avLst/>
          </a:prstGeom>
          <a:noFill/>
          <a:ln w="38100">
            <a:solidFill>
              <a:srgbClr val="FF6600"/>
            </a:solidFill>
            <a:round/>
            <a:headEnd/>
            <a:tailEnd/>
          </a:ln>
        </p:spPr>
        <p:txBody>
          <a:bodyPr wrap="none" anchor="ctr"/>
          <a:lstStyle/>
          <a:p>
            <a:endParaRPr lang="en-US"/>
          </a:p>
        </p:txBody>
      </p:sp>
      <p:sp>
        <p:nvSpPr>
          <p:cNvPr id="34834" name="Freeform 26"/>
          <p:cNvSpPr>
            <a:spLocks/>
          </p:cNvSpPr>
          <p:nvPr/>
        </p:nvSpPr>
        <p:spPr bwMode="auto">
          <a:xfrm>
            <a:off x="4543425" y="4948238"/>
            <a:ext cx="460375" cy="125412"/>
          </a:xfrm>
          <a:custGeom>
            <a:avLst/>
            <a:gdLst>
              <a:gd name="T0" fmla="*/ 0 w 336"/>
              <a:gd name="T1" fmla="*/ 0 h 96"/>
              <a:gd name="T2" fmla="*/ 2147483647 w 336"/>
              <a:gd name="T3" fmla="*/ 2147483647 h 96"/>
              <a:gd name="T4" fmla="*/ 2147483647 w 336"/>
              <a:gd name="T5" fmla="*/ 2147483647 h 96"/>
              <a:gd name="T6" fmla="*/ 2147483647 w 336"/>
              <a:gd name="T7" fmla="*/ 2147483647 h 96"/>
              <a:gd name="T8" fmla="*/ 2147483647 w 336"/>
              <a:gd name="T9" fmla="*/ 2147483647 h 96"/>
              <a:gd name="T10" fmla="*/ 2147483647 w 336"/>
              <a:gd name="T11" fmla="*/ 2147483647 h 96"/>
              <a:gd name="T12" fmla="*/ 2147483647 w 336"/>
              <a:gd name="T13" fmla="*/ 2147483647 h 96"/>
              <a:gd name="T14" fmla="*/ 2147483647 w 336"/>
              <a:gd name="T15" fmla="*/ 2147483647 h 96"/>
              <a:gd name="T16" fmla="*/ 2147483647 w 336"/>
              <a:gd name="T17" fmla="*/ 2147483647 h 96"/>
              <a:gd name="T18" fmla="*/ 2147483647 w 336"/>
              <a:gd name="T19" fmla="*/ 2147483647 h 9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6"/>
              <a:gd name="T31" fmla="*/ 0 h 96"/>
              <a:gd name="T32" fmla="*/ 336 w 336"/>
              <a:gd name="T33" fmla="*/ 96 h 9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36" h="96">
                <a:moveTo>
                  <a:pt x="0" y="0"/>
                </a:moveTo>
                <a:cubicBezTo>
                  <a:pt x="26" y="12"/>
                  <a:pt x="52" y="25"/>
                  <a:pt x="72" y="34"/>
                </a:cubicBezTo>
                <a:cubicBezTo>
                  <a:pt x="92" y="43"/>
                  <a:pt x="109" y="49"/>
                  <a:pt x="120" y="53"/>
                </a:cubicBezTo>
                <a:cubicBezTo>
                  <a:pt x="131" y="57"/>
                  <a:pt x="130" y="57"/>
                  <a:pt x="142" y="60"/>
                </a:cubicBezTo>
                <a:cubicBezTo>
                  <a:pt x="154" y="63"/>
                  <a:pt x="178" y="69"/>
                  <a:pt x="194" y="72"/>
                </a:cubicBezTo>
                <a:cubicBezTo>
                  <a:pt x="210" y="75"/>
                  <a:pt x="228" y="77"/>
                  <a:pt x="240" y="79"/>
                </a:cubicBezTo>
                <a:cubicBezTo>
                  <a:pt x="252" y="81"/>
                  <a:pt x="260" y="85"/>
                  <a:pt x="269" y="86"/>
                </a:cubicBezTo>
                <a:cubicBezTo>
                  <a:pt x="278" y="87"/>
                  <a:pt x="287" y="86"/>
                  <a:pt x="295" y="86"/>
                </a:cubicBezTo>
                <a:cubicBezTo>
                  <a:pt x="303" y="86"/>
                  <a:pt x="310" y="87"/>
                  <a:pt x="317" y="89"/>
                </a:cubicBezTo>
                <a:cubicBezTo>
                  <a:pt x="324" y="91"/>
                  <a:pt x="330" y="93"/>
                  <a:pt x="336" y="96"/>
                </a:cubicBezTo>
              </a:path>
            </a:pathLst>
          </a:custGeom>
          <a:noFill/>
          <a:ln w="38100">
            <a:solidFill>
              <a:schemeClr val="tx1"/>
            </a:solidFill>
            <a:round/>
            <a:headEnd/>
            <a:tailEnd/>
          </a:ln>
        </p:spPr>
        <p:txBody>
          <a:bodyPr wrap="none" anchor="ctr"/>
          <a:lstStyle/>
          <a:p>
            <a:endParaRPr lang="en-US"/>
          </a:p>
        </p:txBody>
      </p:sp>
      <p:sp>
        <p:nvSpPr>
          <p:cNvPr id="34835" name="Text Box 27"/>
          <p:cNvSpPr txBox="1">
            <a:spLocks noChangeArrowheads="1"/>
          </p:cNvSpPr>
          <p:nvPr/>
        </p:nvSpPr>
        <p:spPr bwMode="auto">
          <a:xfrm>
            <a:off x="4535488" y="4954588"/>
            <a:ext cx="442912" cy="396875"/>
          </a:xfrm>
          <a:prstGeom prst="rect">
            <a:avLst/>
          </a:prstGeom>
          <a:noFill/>
          <a:ln w="9525">
            <a:noFill/>
            <a:miter lim="800000"/>
            <a:headEnd/>
            <a:tailEnd/>
          </a:ln>
        </p:spPr>
        <p:txBody>
          <a:bodyPr>
            <a:spAutoFit/>
          </a:bodyPr>
          <a:lstStyle/>
          <a:p>
            <a:pPr>
              <a:spcBef>
                <a:spcPct val="50000"/>
              </a:spcBef>
            </a:pPr>
            <a:r>
              <a:rPr lang="en-US" b="0">
                <a:latin typeface="Symbol" pitchFamily="18" charset="2"/>
              </a:rPr>
              <a:t>l</a:t>
            </a:r>
            <a:endParaRPr lang="en-US" b="0"/>
          </a:p>
        </p:txBody>
      </p:sp>
      <p:sp>
        <p:nvSpPr>
          <p:cNvPr id="34836" name="Text Box 29"/>
          <p:cNvSpPr txBox="1">
            <a:spLocks noChangeArrowheads="1"/>
          </p:cNvSpPr>
          <p:nvPr/>
        </p:nvSpPr>
        <p:spPr bwMode="auto">
          <a:xfrm>
            <a:off x="1143000" y="1447800"/>
            <a:ext cx="7510463" cy="822325"/>
          </a:xfrm>
          <a:prstGeom prst="rect">
            <a:avLst/>
          </a:prstGeom>
          <a:noFill/>
          <a:ln w="9525">
            <a:noFill/>
            <a:miter lim="800000"/>
            <a:headEnd/>
            <a:tailEnd/>
          </a:ln>
        </p:spPr>
        <p:txBody>
          <a:bodyPr wrap="none">
            <a:spAutoFit/>
          </a:bodyPr>
          <a:lstStyle/>
          <a:p>
            <a:r>
              <a:rPr lang="en-US" sz="2400" b="0">
                <a:latin typeface="Symbol" pitchFamily="18" charset="2"/>
              </a:rPr>
              <a:t>l</a:t>
            </a:r>
            <a:r>
              <a:rPr lang="en-US" sz="2400" b="0"/>
              <a:t> = the angle between a cutting plane on the prime meridian</a:t>
            </a:r>
          </a:p>
          <a:p>
            <a:r>
              <a:rPr lang="en-US" sz="2400" b="0"/>
              <a:t>and the cutting plane on the meridian through the point, P</a:t>
            </a:r>
          </a:p>
        </p:txBody>
      </p:sp>
      <p:sp>
        <p:nvSpPr>
          <p:cNvPr id="34837" name="Oval 30"/>
          <p:cNvSpPr>
            <a:spLocks noChangeArrowheads="1"/>
          </p:cNvSpPr>
          <p:nvPr/>
        </p:nvSpPr>
        <p:spPr bwMode="auto">
          <a:xfrm>
            <a:off x="4297363" y="5287963"/>
            <a:ext cx="76200" cy="76200"/>
          </a:xfrm>
          <a:prstGeom prst="ellipse">
            <a:avLst/>
          </a:prstGeom>
          <a:solidFill>
            <a:schemeClr val="tx2"/>
          </a:solidFill>
          <a:ln w="9525">
            <a:solidFill>
              <a:schemeClr val="tx1"/>
            </a:solidFill>
            <a:round/>
            <a:headEnd/>
            <a:tailEnd/>
          </a:ln>
        </p:spPr>
        <p:txBody>
          <a:bodyPr wrap="none" anchor="ctr"/>
          <a:lstStyle/>
          <a:p>
            <a:endParaRPr lang="en-US"/>
          </a:p>
        </p:txBody>
      </p:sp>
      <p:sp>
        <p:nvSpPr>
          <p:cNvPr id="34838" name="Text Box 31"/>
          <p:cNvSpPr txBox="1">
            <a:spLocks noChangeArrowheads="1"/>
          </p:cNvSpPr>
          <p:nvPr/>
        </p:nvSpPr>
        <p:spPr bwMode="auto">
          <a:xfrm>
            <a:off x="4098925" y="4918075"/>
            <a:ext cx="354013" cy="457200"/>
          </a:xfrm>
          <a:prstGeom prst="rect">
            <a:avLst/>
          </a:prstGeom>
          <a:noFill/>
          <a:ln w="9525">
            <a:noFill/>
            <a:miter lim="800000"/>
            <a:headEnd/>
            <a:tailEnd/>
          </a:ln>
        </p:spPr>
        <p:txBody>
          <a:bodyPr wrap="none">
            <a:spAutoFit/>
          </a:bodyPr>
          <a:lstStyle/>
          <a:p>
            <a:r>
              <a:rPr lang="en-US" sz="2400" b="0"/>
              <a:t>P</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304800" y="304800"/>
            <a:ext cx="8534400" cy="1143000"/>
          </a:xfrm>
        </p:spPr>
        <p:txBody>
          <a:bodyPr/>
          <a:lstStyle/>
          <a:p>
            <a:r>
              <a:rPr lang="en-US" smtClean="0"/>
              <a:t>Latitude and Longitude on a Sphere</a:t>
            </a:r>
          </a:p>
        </p:txBody>
      </p:sp>
      <p:sp>
        <p:nvSpPr>
          <p:cNvPr id="35843" name="Arc 3"/>
          <p:cNvSpPr>
            <a:spLocks/>
          </p:cNvSpPr>
          <p:nvPr/>
        </p:nvSpPr>
        <p:spPr bwMode="auto">
          <a:xfrm>
            <a:off x="1966913" y="4084638"/>
            <a:ext cx="3860800" cy="514350"/>
          </a:xfrm>
          <a:custGeom>
            <a:avLst/>
            <a:gdLst>
              <a:gd name="T0" fmla="*/ 0 w 43139"/>
              <a:gd name="T1" fmla="*/ 2147483647 h 21688"/>
              <a:gd name="T2" fmla="*/ 2147483647 w 43139"/>
              <a:gd name="T3" fmla="*/ 2147483647 h 21688"/>
              <a:gd name="T4" fmla="*/ 2147483647 w 43139"/>
              <a:gd name="T5" fmla="*/ 2147483647 h 21688"/>
              <a:gd name="T6" fmla="*/ 0 60000 65536"/>
              <a:gd name="T7" fmla="*/ 0 60000 65536"/>
              <a:gd name="T8" fmla="*/ 0 60000 65536"/>
              <a:gd name="T9" fmla="*/ 0 w 43139"/>
              <a:gd name="T10" fmla="*/ 0 h 21688"/>
              <a:gd name="T11" fmla="*/ 43139 w 43139"/>
              <a:gd name="T12" fmla="*/ 21688 h 21688"/>
            </a:gdLst>
            <a:ahLst/>
            <a:cxnLst>
              <a:cxn ang="T6">
                <a:pos x="T0" y="T1"/>
              </a:cxn>
              <a:cxn ang="T7">
                <a:pos x="T2" y="T3"/>
              </a:cxn>
              <a:cxn ang="T8">
                <a:pos x="T4" y="T5"/>
              </a:cxn>
            </a:cxnLst>
            <a:rect l="T9" t="T10" r="T11" b="T12"/>
            <a:pathLst>
              <a:path w="43139" h="21688" fill="none" extrusionOk="0">
                <a:moveTo>
                  <a:pt x="0" y="19976"/>
                </a:moveTo>
                <a:cubicBezTo>
                  <a:pt x="849" y="8708"/>
                  <a:pt x="10239" y="-1"/>
                  <a:pt x="21539" y="0"/>
                </a:cubicBezTo>
                <a:cubicBezTo>
                  <a:pt x="33468" y="0"/>
                  <a:pt x="43139" y="9670"/>
                  <a:pt x="43139" y="21600"/>
                </a:cubicBezTo>
                <a:cubicBezTo>
                  <a:pt x="43139" y="21629"/>
                  <a:pt x="43138" y="21658"/>
                  <a:pt x="43138" y="21687"/>
                </a:cubicBezTo>
              </a:path>
              <a:path w="43139" h="21688" stroke="0" extrusionOk="0">
                <a:moveTo>
                  <a:pt x="0" y="19976"/>
                </a:moveTo>
                <a:cubicBezTo>
                  <a:pt x="849" y="8708"/>
                  <a:pt x="10239" y="-1"/>
                  <a:pt x="21539" y="0"/>
                </a:cubicBezTo>
                <a:cubicBezTo>
                  <a:pt x="33468" y="0"/>
                  <a:pt x="43139" y="9670"/>
                  <a:pt x="43139" y="21600"/>
                </a:cubicBezTo>
                <a:cubicBezTo>
                  <a:pt x="43139" y="21629"/>
                  <a:pt x="43138" y="21658"/>
                  <a:pt x="43138" y="21687"/>
                </a:cubicBezTo>
                <a:lnTo>
                  <a:pt x="21539" y="21600"/>
                </a:lnTo>
                <a:close/>
              </a:path>
            </a:pathLst>
          </a:custGeom>
          <a:solidFill>
            <a:schemeClr val="folHlink"/>
          </a:solidFill>
          <a:ln w="19050">
            <a:solidFill>
              <a:schemeClr val="tx1"/>
            </a:solidFill>
            <a:prstDash val="dash"/>
            <a:round/>
            <a:headEnd/>
            <a:tailEnd/>
          </a:ln>
        </p:spPr>
        <p:txBody>
          <a:bodyPr wrap="none" anchor="ctr"/>
          <a:lstStyle/>
          <a:p>
            <a:endParaRPr lang="en-US"/>
          </a:p>
        </p:txBody>
      </p:sp>
      <p:sp>
        <p:nvSpPr>
          <p:cNvPr id="35844" name="Arc 4"/>
          <p:cNvSpPr>
            <a:spLocks/>
          </p:cNvSpPr>
          <p:nvPr/>
        </p:nvSpPr>
        <p:spPr bwMode="auto">
          <a:xfrm>
            <a:off x="1957388" y="4552950"/>
            <a:ext cx="3865562" cy="501650"/>
          </a:xfrm>
          <a:custGeom>
            <a:avLst/>
            <a:gdLst>
              <a:gd name="T0" fmla="*/ 2147483647 w 43185"/>
              <a:gd name="T1" fmla="*/ 2147483647 h 21600"/>
              <a:gd name="T2" fmla="*/ 0 w 43185"/>
              <a:gd name="T3" fmla="*/ 1898603358 h 21600"/>
              <a:gd name="T4" fmla="*/ 2147483647 w 43185"/>
              <a:gd name="T5" fmla="*/ 0 h 21600"/>
              <a:gd name="T6" fmla="*/ 0 60000 65536"/>
              <a:gd name="T7" fmla="*/ 0 60000 65536"/>
              <a:gd name="T8" fmla="*/ 0 60000 65536"/>
              <a:gd name="T9" fmla="*/ 0 w 43185"/>
              <a:gd name="T10" fmla="*/ 0 h 21600"/>
              <a:gd name="T11" fmla="*/ 43185 w 43185"/>
              <a:gd name="T12" fmla="*/ 21600 h 21600"/>
            </a:gdLst>
            <a:ahLst/>
            <a:cxnLst>
              <a:cxn ang="T6">
                <a:pos x="T0" y="T1"/>
              </a:cxn>
              <a:cxn ang="T7">
                <a:pos x="T2" y="T3"/>
              </a:cxn>
              <a:cxn ang="T8">
                <a:pos x="T4" y="T5"/>
              </a:cxn>
            </a:cxnLst>
            <a:rect l="T9" t="T10" r="T11" b="T12"/>
            <a:pathLst>
              <a:path w="43185" h="21600" fill="none" extrusionOk="0">
                <a:moveTo>
                  <a:pt x="43184" y="750"/>
                </a:moveTo>
                <a:cubicBezTo>
                  <a:pt x="42780" y="12381"/>
                  <a:pt x="33235" y="21599"/>
                  <a:pt x="21598" y="21600"/>
                </a:cubicBezTo>
                <a:cubicBezTo>
                  <a:pt x="9778" y="21600"/>
                  <a:pt x="153" y="12099"/>
                  <a:pt x="-1" y="281"/>
                </a:cubicBezTo>
              </a:path>
              <a:path w="43185" h="21600" stroke="0" extrusionOk="0">
                <a:moveTo>
                  <a:pt x="43184" y="750"/>
                </a:moveTo>
                <a:cubicBezTo>
                  <a:pt x="42780" y="12381"/>
                  <a:pt x="33235" y="21599"/>
                  <a:pt x="21598" y="21600"/>
                </a:cubicBezTo>
                <a:cubicBezTo>
                  <a:pt x="9778" y="21600"/>
                  <a:pt x="153" y="12099"/>
                  <a:pt x="-1" y="281"/>
                </a:cubicBezTo>
                <a:lnTo>
                  <a:pt x="21598" y="0"/>
                </a:lnTo>
                <a:close/>
              </a:path>
            </a:pathLst>
          </a:custGeom>
          <a:solidFill>
            <a:schemeClr val="folHlink"/>
          </a:solidFill>
          <a:ln w="19050">
            <a:solidFill>
              <a:schemeClr val="tx1"/>
            </a:solidFill>
            <a:round/>
            <a:headEnd/>
            <a:tailEnd/>
          </a:ln>
        </p:spPr>
        <p:txBody>
          <a:bodyPr wrap="none" anchor="ctr"/>
          <a:lstStyle/>
          <a:p>
            <a:endParaRPr lang="en-US"/>
          </a:p>
        </p:txBody>
      </p:sp>
      <p:sp>
        <p:nvSpPr>
          <p:cNvPr id="35845" name="Text Box 5"/>
          <p:cNvSpPr txBox="1">
            <a:spLocks noChangeArrowheads="1"/>
          </p:cNvSpPr>
          <p:nvPr/>
        </p:nvSpPr>
        <p:spPr bwMode="auto">
          <a:xfrm>
            <a:off x="5148263" y="1647825"/>
            <a:ext cx="3017837" cy="457200"/>
          </a:xfrm>
          <a:prstGeom prst="rect">
            <a:avLst/>
          </a:prstGeom>
          <a:noFill/>
          <a:ln w="9525">
            <a:noFill/>
            <a:miter lim="800000"/>
            <a:headEnd/>
            <a:tailEnd/>
          </a:ln>
        </p:spPr>
        <p:txBody>
          <a:bodyPr wrap="none">
            <a:spAutoFit/>
          </a:bodyPr>
          <a:lstStyle/>
          <a:p>
            <a:r>
              <a:rPr lang="de-DE" sz="2400" b="0">
                <a:latin typeface="Arial" charset="0"/>
              </a:rPr>
              <a:t>Meridian of longitude</a:t>
            </a:r>
            <a:endParaRPr lang="de-DE" sz="2400" b="0"/>
          </a:p>
        </p:txBody>
      </p:sp>
      <p:sp>
        <p:nvSpPr>
          <p:cNvPr id="35846" name="Text Box 6"/>
          <p:cNvSpPr txBox="1">
            <a:spLocks noChangeArrowheads="1"/>
          </p:cNvSpPr>
          <p:nvPr/>
        </p:nvSpPr>
        <p:spPr bwMode="auto">
          <a:xfrm>
            <a:off x="5649913" y="2187575"/>
            <a:ext cx="2609850" cy="457200"/>
          </a:xfrm>
          <a:prstGeom prst="rect">
            <a:avLst/>
          </a:prstGeom>
          <a:noFill/>
          <a:ln w="9525">
            <a:noFill/>
            <a:miter lim="800000"/>
            <a:headEnd/>
            <a:tailEnd/>
          </a:ln>
        </p:spPr>
        <p:txBody>
          <a:bodyPr wrap="none">
            <a:spAutoFit/>
          </a:bodyPr>
          <a:lstStyle/>
          <a:p>
            <a:r>
              <a:rPr lang="de-DE" sz="2400" b="0">
                <a:latin typeface="Arial" charset="0"/>
              </a:rPr>
              <a:t>Parallel of latitude</a:t>
            </a:r>
            <a:endParaRPr lang="de-DE" sz="2400" b="0"/>
          </a:p>
        </p:txBody>
      </p:sp>
      <p:cxnSp>
        <p:nvCxnSpPr>
          <p:cNvPr id="35847" name="AutoShape 7"/>
          <p:cNvCxnSpPr>
            <a:cxnSpLocks noChangeShapeType="1"/>
          </p:cNvCxnSpPr>
          <p:nvPr/>
        </p:nvCxnSpPr>
        <p:spPr bwMode="auto">
          <a:xfrm flipH="1">
            <a:off x="4770438" y="3517900"/>
            <a:ext cx="15875" cy="25400"/>
          </a:xfrm>
          <a:prstGeom prst="straightConnector1">
            <a:avLst/>
          </a:prstGeom>
          <a:noFill/>
          <a:ln w="9525">
            <a:solidFill>
              <a:srgbClr val="FF3300"/>
            </a:solidFill>
            <a:round/>
            <a:headEnd/>
            <a:tailEnd/>
          </a:ln>
        </p:spPr>
      </p:cxnSp>
      <p:sp>
        <p:nvSpPr>
          <p:cNvPr id="35848" name="Line 8"/>
          <p:cNvSpPr>
            <a:spLocks noChangeShapeType="1"/>
          </p:cNvSpPr>
          <p:nvPr/>
        </p:nvSpPr>
        <p:spPr bwMode="auto">
          <a:xfrm flipV="1">
            <a:off x="3890963" y="1854200"/>
            <a:ext cx="0" cy="2700338"/>
          </a:xfrm>
          <a:prstGeom prst="line">
            <a:avLst/>
          </a:prstGeom>
          <a:noFill/>
          <a:ln w="19050">
            <a:solidFill>
              <a:schemeClr val="tx1"/>
            </a:solidFill>
            <a:round/>
            <a:headEnd/>
            <a:tailEnd type="triangle" w="med" len="lg"/>
          </a:ln>
        </p:spPr>
        <p:txBody>
          <a:bodyPr wrap="none" anchor="ctr"/>
          <a:lstStyle/>
          <a:p>
            <a:endParaRPr lang="en-US"/>
          </a:p>
        </p:txBody>
      </p:sp>
      <p:sp>
        <p:nvSpPr>
          <p:cNvPr id="35849" name="Arc 9"/>
          <p:cNvSpPr>
            <a:spLocks/>
          </p:cNvSpPr>
          <p:nvPr/>
        </p:nvSpPr>
        <p:spPr bwMode="auto">
          <a:xfrm rot="5366312">
            <a:off x="3564731" y="3709195"/>
            <a:ext cx="517525" cy="2170112"/>
          </a:xfrm>
          <a:custGeom>
            <a:avLst/>
            <a:gdLst>
              <a:gd name="T0" fmla="*/ 2147483647 w 21600"/>
              <a:gd name="T1" fmla="*/ 0 h 24274"/>
              <a:gd name="T2" fmla="*/ 2147483647 w 21600"/>
              <a:gd name="T3" fmla="*/ 2147483647 h 24274"/>
              <a:gd name="T4" fmla="*/ 0 w 21600"/>
              <a:gd name="T5" fmla="*/ 2147483647 h 24274"/>
              <a:gd name="T6" fmla="*/ 0 60000 65536"/>
              <a:gd name="T7" fmla="*/ 0 60000 65536"/>
              <a:gd name="T8" fmla="*/ 0 60000 65536"/>
              <a:gd name="T9" fmla="*/ 0 w 21600"/>
              <a:gd name="T10" fmla="*/ 0 h 24274"/>
              <a:gd name="T11" fmla="*/ 21600 w 21600"/>
              <a:gd name="T12" fmla="*/ 24274 h 24274"/>
            </a:gdLst>
            <a:ahLst/>
            <a:cxnLst>
              <a:cxn ang="T6">
                <a:pos x="T0" y="T1"/>
              </a:cxn>
              <a:cxn ang="T7">
                <a:pos x="T2" y="T3"/>
              </a:cxn>
              <a:cxn ang="T8">
                <a:pos x="T4" y="T5"/>
              </a:cxn>
            </a:cxnLst>
            <a:rect l="T9" t="T10" r="T11" b="T12"/>
            <a:pathLst>
              <a:path w="21600" h="24274" fill="none" extrusionOk="0">
                <a:moveTo>
                  <a:pt x="18503" y="0"/>
                </a:moveTo>
                <a:cubicBezTo>
                  <a:pt x="20529" y="3363"/>
                  <a:pt x="21600" y="7216"/>
                  <a:pt x="21600" y="11143"/>
                </a:cubicBezTo>
                <a:cubicBezTo>
                  <a:pt x="21600" y="15889"/>
                  <a:pt x="20036" y="20504"/>
                  <a:pt x="17150" y="24273"/>
                </a:cubicBezTo>
              </a:path>
              <a:path w="21600" h="24274" stroke="0" extrusionOk="0">
                <a:moveTo>
                  <a:pt x="18503" y="0"/>
                </a:moveTo>
                <a:cubicBezTo>
                  <a:pt x="20529" y="3363"/>
                  <a:pt x="21600" y="7216"/>
                  <a:pt x="21600" y="11143"/>
                </a:cubicBezTo>
                <a:cubicBezTo>
                  <a:pt x="21600" y="15889"/>
                  <a:pt x="20036" y="20504"/>
                  <a:pt x="17150" y="24273"/>
                </a:cubicBezTo>
                <a:lnTo>
                  <a:pt x="0" y="11143"/>
                </a:lnTo>
                <a:close/>
              </a:path>
            </a:pathLst>
          </a:custGeom>
          <a:solidFill>
            <a:srgbClr val="CCFF66"/>
          </a:solidFill>
          <a:ln w="12700">
            <a:solidFill>
              <a:schemeClr val="folHlink"/>
            </a:solidFill>
            <a:round/>
            <a:headEnd/>
            <a:tailEnd/>
          </a:ln>
        </p:spPr>
        <p:txBody>
          <a:bodyPr rot="10800000" vert="eaVert" wrap="none" anchor="ctr"/>
          <a:lstStyle/>
          <a:p>
            <a:pPr algn="ctr"/>
            <a:endParaRPr lang="en-US" b="0">
              <a:solidFill>
                <a:srgbClr val="FF3300"/>
              </a:solidFill>
              <a:sym typeface="Symbol" pitchFamily="18" charset="2"/>
            </a:endParaRPr>
          </a:p>
        </p:txBody>
      </p:sp>
      <p:sp>
        <p:nvSpPr>
          <p:cNvPr id="35850" name="Line 10"/>
          <p:cNvSpPr>
            <a:spLocks noChangeShapeType="1"/>
          </p:cNvSpPr>
          <p:nvPr/>
        </p:nvSpPr>
        <p:spPr bwMode="auto">
          <a:xfrm>
            <a:off x="3890963" y="4554538"/>
            <a:ext cx="2598737" cy="0"/>
          </a:xfrm>
          <a:prstGeom prst="line">
            <a:avLst/>
          </a:prstGeom>
          <a:noFill/>
          <a:ln w="19050">
            <a:solidFill>
              <a:schemeClr val="tx1"/>
            </a:solidFill>
            <a:round/>
            <a:headEnd/>
            <a:tailEnd type="triangle" w="med" len="lg"/>
          </a:ln>
        </p:spPr>
        <p:txBody>
          <a:bodyPr wrap="none" anchor="ctr"/>
          <a:lstStyle/>
          <a:p>
            <a:endParaRPr lang="en-US"/>
          </a:p>
        </p:txBody>
      </p:sp>
      <p:sp>
        <p:nvSpPr>
          <p:cNvPr id="35851" name="Arc 11"/>
          <p:cNvSpPr>
            <a:spLocks/>
          </p:cNvSpPr>
          <p:nvPr/>
        </p:nvSpPr>
        <p:spPr bwMode="auto">
          <a:xfrm>
            <a:off x="3890963" y="3538538"/>
            <a:ext cx="1031875" cy="1454150"/>
          </a:xfrm>
          <a:custGeom>
            <a:avLst/>
            <a:gdLst>
              <a:gd name="T0" fmla="*/ 2147483647 w 21600"/>
              <a:gd name="T1" fmla="*/ 0 h 15567"/>
              <a:gd name="T2" fmla="*/ 2147483647 w 21600"/>
              <a:gd name="T3" fmla="*/ 2147483647 h 15567"/>
              <a:gd name="T4" fmla="*/ 0 w 21600"/>
              <a:gd name="T5" fmla="*/ 2147483647 h 15567"/>
              <a:gd name="T6" fmla="*/ 0 60000 65536"/>
              <a:gd name="T7" fmla="*/ 0 60000 65536"/>
              <a:gd name="T8" fmla="*/ 0 60000 65536"/>
              <a:gd name="T9" fmla="*/ 0 w 21600"/>
              <a:gd name="T10" fmla="*/ 0 h 15567"/>
              <a:gd name="T11" fmla="*/ 21600 w 21600"/>
              <a:gd name="T12" fmla="*/ 15567 h 15567"/>
            </a:gdLst>
            <a:ahLst/>
            <a:cxnLst>
              <a:cxn ang="T6">
                <a:pos x="T0" y="T1"/>
              </a:cxn>
              <a:cxn ang="T7">
                <a:pos x="T2" y="T3"/>
              </a:cxn>
              <a:cxn ang="T8">
                <a:pos x="T4" y="T5"/>
              </a:cxn>
            </a:cxnLst>
            <a:rect l="T9" t="T10" r="T11" b="T12"/>
            <a:pathLst>
              <a:path w="21600" h="15567" fill="none" extrusionOk="0">
                <a:moveTo>
                  <a:pt x="18697" y="0"/>
                </a:moveTo>
                <a:cubicBezTo>
                  <a:pt x="20598" y="3287"/>
                  <a:pt x="21600" y="7017"/>
                  <a:pt x="21600" y="10815"/>
                </a:cubicBezTo>
                <a:cubicBezTo>
                  <a:pt x="21600" y="12413"/>
                  <a:pt x="21422" y="14007"/>
                  <a:pt x="21070" y="15566"/>
                </a:cubicBezTo>
              </a:path>
              <a:path w="21600" h="15567" stroke="0" extrusionOk="0">
                <a:moveTo>
                  <a:pt x="18697" y="0"/>
                </a:moveTo>
                <a:cubicBezTo>
                  <a:pt x="20598" y="3287"/>
                  <a:pt x="21600" y="7017"/>
                  <a:pt x="21600" y="10815"/>
                </a:cubicBezTo>
                <a:cubicBezTo>
                  <a:pt x="21600" y="12413"/>
                  <a:pt x="21422" y="14007"/>
                  <a:pt x="21070" y="15566"/>
                </a:cubicBezTo>
                <a:lnTo>
                  <a:pt x="0" y="10815"/>
                </a:lnTo>
                <a:close/>
              </a:path>
            </a:pathLst>
          </a:custGeom>
          <a:solidFill>
            <a:srgbClr val="FFFF99"/>
          </a:solidFill>
          <a:ln w="9525">
            <a:noFill/>
            <a:round/>
            <a:headEnd/>
            <a:tailEnd/>
          </a:ln>
        </p:spPr>
        <p:txBody>
          <a:bodyPr wrap="none" anchor="ctr"/>
          <a:lstStyle/>
          <a:p>
            <a:pPr algn="ctr"/>
            <a:endParaRPr lang="en-US" sz="2400" b="0"/>
          </a:p>
        </p:txBody>
      </p:sp>
      <p:sp>
        <p:nvSpPr>
          <p:cNvPr id="35852" name="Arc 12"/>
          <p:cNvSpPr>
            <a:spLocks/>
          </p:cNvSpPr>
          <p:nvPr/>
        </p:nvSpPr>
        <p:spPr bwMode="auto">
          <a:xfrm rot="7983067">
            <a:off x="3795713" y="4311650"/>
            <a:ext cx="260350" cy="444500"/>
          </a:xfrm>
          <a:custGeom>
            <a:avLst/>
            <a:gdLst>
              <a:gd name="T0" fmla="*/ 2147483647 w 12377"/>
              <a:gd name="T1" fmla="*/ 0 h 21123"/>
              <a:gd name="T2" fmla="*/ 2147483647 w 12377"/>
              <a:gd name="T3" fmla="*/ 2147483647 h 21123"/>
              <a:gd name="T4" fmla="*/ 0 w 12377"/>
              <a:gd name="T5" fmla="*/ 2147483647 h 21123"/>
              <a:gd name="T6" fmla="*/ 0 60000 65536"/>
              <a:gd name="T7" fmla="*/ 0 60000 65536"/>
              <a:gd name="T8" fmla="*/ 0 60000 65536"/>
              <a:gd name="T9" fmla="*/ 0 w 12377"/>
              <a:gd name="T10" fmla="*/ 0 h 21123"/>
              <a:gd name="T11" fmla="*/ 12377 w 12377"/>
              <a:gd name="T12" fmla="*/ 21123 h 21123"/>
            </a:gdLst>
            <a:ahLst/>
            <a:cxnLst>
              <a:cxn ang="T6">
                <a:pos x="T0" y="T1"/>
              </a:cxn>
              <a:cxn ang="T7">
                <a:pos x="T2" y="T3"/>
              </a:cxn>
              <a:cxn ang="T8">
                <a:pos x="T4" y="T5"/>
              </a:cxn>
            </a:cxnLst>
            <a:rect l="T9" t="T10" r="T11" b="T12"/>
            <a:pathLst>
              <a:path w="12377" h="21123" fill="none" extrusionOk="0">
                <a:moveTo>
                  <a:pt x="4513" y="-1"/>
                </a:moveTo>
                <a:cubicBezTo>
                  <a:pt x="7336" y="603"/>
                  <a:pt x="10010" y="1766"/>
                  <a:pt x="12377" y="3420"/>
                </a:cubicBezTo>
              </a:path>
              <a:path w="12377" h="21123" stroke="0" extrusionOk="0">
                <a:moveTo>
                  <a:pt x="4513" y="-1"/>
                </a:moveTo>
                <a:cubicBezTo>
                  <a:pt x="7336" y="603"/>
                  <a:pt x="10010" y="1766"/>
                  <a:pt x="12377" y="3420"/>
                </a:cubicBezTo>
                <a:lnTo>
                  <a:pt x="0" y="21123"/>
                </a:lnTo>
                <a:close/>
              </a:path>
            </a:pathLst>
          </a:custGeom>
          <a:noFill/>
          <a:ln w="12700">
            <a:solidFill>
              <a:srgbClr val="FF3300"/>
            </a:solidFill>
            <a:round/>
            <a:headEnd/>
            <a:tailEnd/>
          </a:ln>
        </p:spPr>
        <p:txBody>
          <a:bodyPr wrap="none" anchor="ctr"/>
          <a:lstStyle/>
          <a:p>
            <a:endParaRPr lang="en-US"/>
          </a:p>
        </p:txBody>
      </p:sp>
      <p:sp>
        <p:nvSpPr>
          <p:cNvPr id="35853" name="Arc 13"/>
          <p:cNvSpPr>
            <a:spLocks/>
          </p:cNvSpPr>
          <p:nvPr/>
        </p:nvSpPr>
        <p:spPr bwMode="auto">
          <a:xfrm rot="4583167">
            <a:off x="4003675" y="4411663"/>
            <a:ext cx="393700" cy="196850"/>
          </a:xfrm>
          <a:custGeom>
            <a:avLst/>
            <a:gdLst>
              <a:gd name="T0" fmla="*/ 2147483647 w 20014"/>
              <a:gd name="T1" fmla="*/ 0 h 17468"/>
              <a:gd name="T2" fmla="*/ 2147483647 w 20014"/>
              <a:gd name="T3" fmla="*/ 1698392372 h 17468"/>
              <a:gd name="T4" fmla="*/ 0 w 20014"/>
              <a:gd name="T5" fmla="*/ 2147483647 h 17468"/>
              <a:gd name="T6" fmla="*/ 0 60000 65536"/>
              <a:gd name="T7" fmla="*/ 0 60000 65536"/>
              <a:gd name="T8" fmla="*/ 0 60000 65536"/>
              <a:gd name="T9" fmla="*/ 0 w 20014"/>
              <a:gd name="T10" fmla="*/ 0 h 17468"/>
              <a:gd name="T11" fmla="*/ 20014 w 20014"/>
              <a:gd name="T12" fmla="*/ 17468 h 17468"/>
            </a:gdLst>
            <a:ahLst/>
            <a:cxnLst>
              <a:cxn ang="T6">
                <a:pos x="T0" y="T1"/>
              </a:cxn>
              <a:cxn ang="T7">
                <a:pos x="T2" y="T3"/>
              </a:cxn>
              <a:cxn ang="T8">
                <a:pos x="T4" y="T5"/>
              </a:cxn>
            </a:cxnLst>
            <a:rect l="T9" t="T10" r="T11" b="T12"/>
            <a:pathLst>
              <a:path w="20014" h="17468" fill="none" extrusionOk="0">
                <a:moveTo>
                  <a:pt x="12705" y="0"/>
                </a:moveTo>
                <a:cubicBezTo>
                  <a:pt x="15966" y="2371"/>
                  <a:pt x="18498" y="5608"/>
                  <a:pt x="20014" y="9344"/>
                </a:cubicBezTo>
              </a:path>
              <a:path w="20014" h="17468" stroke="0" extrusionOk="0">
                <a:moveTo>
                  <a:pt x="12705" y="0"/>
                </a:moveTo>
                <a:cubicBezTo>
                  <a:pt x="15966" y="2371"/>
                  <a:pt x="18498" y="5608"/>
                  <a:pt x="20014" y="9344"/>
                </a:cubicBezTo>
                <a:lnTo>
                  <a:pt x="0" y="17468"/>
                </a:lnTo>
                <a:close/>
              </a:path>
            </a:pathLst>
          </a:custGeom>
          <a:noFill/>
          <a:ln w="12700">
            <a:solidFill>
              <a:srgbClr val="FF3300"/>
            </a:solidFill>
            <a:round/>
            <a:headEnd/>
            <a:tailEnd/>
          </a:ln>
        </p:spPr>
        <p:txBody>
          <a:bodyPr wrap="none" anchor="ctr"/>
          <a:lstStyle/>
          <a:p>
            <a:endParaRPr lang="en-US"/>
          </a:p>
        </p:txBody>
      </p:sp>
      <p:sp>
        <p:nvSpPr>
          <p:cNvPr id="35854" name="Text Box 14"/>
          <p:cNvSpPr txBox="1">
            <a:spLocks noChangeArrowheads="1"/>
          </p:cNvSpPr>
          <p:nvPr/>
        </p:nvSpPr>
        <p:spPr bwMode="auto">
          <a:xfrm>
            <a:off x="4130675" y="4064000"/>
            <a:ext cx="336550" cy="396875"/>
          </a:xfrm>
          <a:prstGeom prst="rect">
            <a:avLst/>
          </a:prstGeom>
          <a:noFill/>
          <a:ln w="9525">
            <a:noFill/>
            <a:miter lim="800000"/>
            <a:headEnd/>
            <a:tailEnd/>
          </a:ln>
        </p:spPr>
        <p:txBody>
          <a:bodyPr wrap="none">
            <a:spAutoFit/>
          </a:bodyPr>
          <a:lstStyle/>
          <a:p>
            <a:r>
              <a:rPr lang="de-DE" b="0">
                <a:solidFill>
                  <a:srgbClr val="FF3300"/>
                </a:solidFill>
                <a:sym typeface="Symbol" pitchFamily="18" charset="2"/>
              </a:rPr>
              <a:t></a:t>
            </a:r>
            <a:endParaRPr lang="de-DE" sz="2400" b="0">
              <a:sym typeface="Symbol" pitchFamily="18" charset="2"/>
            </a:endParaRPr>
          </a:p>
        </p:txBody>
      </p:sp>
      <p:sp>
        <p:nvSpPr>
          <p:cNvPr id="35855" name="Rectangle 15"/>
          <p:cNvSpPr>
            <a:spLocks noChangeArrowheads="1"/>
          </p:cNvSpPr>
          <p:nvPr/>
        </p:nvSpPr>
        <p:spPr bwMode="auto">
          <a:xfrm>
            <a:off x="3686175" y="4464050"/>
            <a:ext cx="323850" cy="396875"/>
          </a:xfrm>
          <a:prstGeom prst="rect">
            <a:avLst/>
          </a:prstGeom>
          <a:noFill/>
          <a:ln w="9525">
            <a:noFill/>
            <a:miter lim="800000"/>
            <a:headEnd/>
            <a:tailEnd/>
          </a:ln>
        </p:spPr>
        <p:txBody>
          <a:bodyPr wrap="none">
            <a:spAutoFit/>
          </a:bodyPr>
          <a:lstStyle/>
          <a:p>
            <a:r>
              <a:rPr lang="de-DE" b="0">
                <a:solidFill>
                  <a:srgbClr val="FF3300"/>
                </a:solidFill>
                <a:sym typeface="Symbol" pitchFamily="18" charset="2"/>
              </a:rPr>
              <a:t></a:t>
            </a:r>
          </a:p>
        </p:txBody>
      </p:sp>
      <p:sp>
        <p:nvSpPr>
          <p:cNvPr id="35856" name="Arc 16"/>
          <p:cNvSpPr>
            <a:spLocks/>
          </p:cNvSpPr>
          <p:nvPr/>
        </p:nvSpPr>
        <p:spPr bwMode="auto">
          <a:xfrm rot="7983067">
            <a:off x="3586163" y="4402138"/>
            <a:ext cx="444500" cy="292100"/>
          </a:xfrm>
          <a:custGeom>
            <a:avLst/>
            <a:gdLst>
              <a:gd name="T0" fmla="*/ 2147483647 w 21358"/>
              <a:gd name="T1" fmla="*/ 0 h 13878"/>
              <a:gd name="T2" fmla="*/ 2147483647 w 21358"/>
              <a:gd name="T3" fmla="*/ 2147483647 h 13878"/>
              <a:gd name="T4" fmla="*/ 0 w 21358"/>
              <a:gd name="T5" fmla="*/ 2147483647 h 13878"/>
              <a:gd name="T6" fmla="*/ 0 60000 65536"/>
              <a:gd name="T7" fmla="*/ 0 60000 65536"/>
              <a:gd name="T8" fmla="*/ 0 60000 65536"/>
              <a:gd name="T9" fmla="*/ 0 w 21358"/>
              <a:gd name="T10" fmla="*/ 0 h 13878"/>
              <a:gd name="T11" fmla="*/ 21358 w 21358"/>
              <a:gd name="T12" fmla="*/ 13878 h 13878"/>
            </a:gdLst>
            <a:ahLst/>
            <a:cxnLst>
              <a:cxn ang="T6">
                <a:pos x="T0" y="T1"/>
              </a:cxn>
              <a:cxn ang="T7">
                <a:pos x="T2" y="T3"/>
              </a:cxn>
              <a:cxn ang="T8">
                <a:pos x="T4" y="T5"/>
              </a:cxn>
            </a:cxnLst>
            <a:rect l="T9" t="T10" r="T11" b="T12"/>
            <a:pathLst>
              <a:path w="21358" h="13878" fill="none" extrusionOk="0">
                <a:moveTo>
                  <a:pt x="16551" y="0"/>
                </a:moveTo>
                <a:cubicBezTo>
                  <a:pt x="19102" y="3042"/>
                  <a:pt x="20765" y="6728"/>
                  <a:pt x="21358" y="10653"/>
                </a:cubicBezTo>
              </a:path>
              <a:path w="21358" h="13878" stroke="0" extrusionOk="0">
                <a:moveTo>
                  <a:pt x="16551" y="0"/>
                </a:moveTo>
                <a:cubicBezTo>
                  <a:pt x="19102" y="3042"/>
                  <a:pt x="20765" y="6728"/>
                  <a:pt x="21358" y="10653"/>
                </a:cubicBezTo>
                <a:lnTo>
                  <a:pt x="0" y="13878"/>
                </a:lnTo>
                <a:close/>
              </a:path>
            </a:pathLst>
          </a:custGeom>
          <a:noFill/>
          <a:ln w="12700">
            <a:solidFill>
              <a:srgbClr val="FF3300"/>
            </a:solidFill>
            <a:round/>
            <a:headEnd/>
            <a:tailEnd/>
          </a:ln>
        </p:spPr>
        <p:txBody>
          <a:bodyPr wrap="none" anchor="ctr"/>
          <a:lstStyle/>
          <a:p>
            <a:endParaRPr lang="en-US"/>
          </a:p>
        </p:txBody>
      </p:sp>
      <p:sp>
        <p:nvSpPr>
          <p:cNvPr id="35857" name="Arc 17"/>
          <p:cNvSpPr>
            <a:spLocks/>
          </p:cNvSpPr>
          <p:nvPr/>
        </p:nvSpPr>
        <p:spPr bwMode="auto">
          <a:xfrm rot="4583167">
            <a:off x="4071938" y="4141787"/>
            <a:ext cx="184150" cy="244475"/>
          </a:xfrm>
          <a:custGeom>
            <a:avLst/>
            <a:gdLst>
              <a:gd name="T0" fmla="*/ 0 w 9384"/>
              <a:gd name="T1" fmla="*/ 392107877 h 21534"/>
              <a:gd name="T2" fmla="*/ 2147483647 w 9384"/>
              <a:gd name="T3" fmla="*/ 0 h 21534"/>
              <a:gd name="T4" fmla="*/ 2147483647 w 9384"/>
              <a:gd name="T5" fmla="*/ 2147483647 h 21534"/>
              <a:gd name="T6" fmla="*/ 0 60000 65536"/>
              <a:gd name="T7" fmla="*/ 0 60000 65536"/>
              <a:gd name="T8" fmla="*/ 0 60000 65536"/>
              <a:gd name="T9" fmla="*/ 0 w 9384"/>
              <a:gd name="T10" fmla="*/ 0 h 21534"/>
              <a:gd name="T11" fmla="*/ 9384 w 9384"/>
              <a:gd name="T12" fmla="*/ 21534 h 21534"/>
            </a:gdLst>
            <a:ahLst/>
            <a:cxnLst>
              <a:cxn ang="T6">
                <a:pos x="T0" y="T1"/>
              </a:cxn>
              <a:cxn ang="T7">
                <a:pos x="T2" y="T3"/>
              </a:cxn>
              <a:cxn ang="T8">
                <a:pos x="T4" y="T5"/>
              </a:cxn>
            </a:cxnLst>
            <a:rect l="T9" t="T10" r="T11" b="T12"/>
            <a:pathLst>
              <a:path w="9384" h="21534" fill="none" extrusionOk="0">
                <a:moveTo>
                  <a:pt x="-1" y="2078"/>
                </a:moveTo>
                <a:cubicBezTo>
                  <a:pt x="2413" y="914"/>
                  <a:pt x="5022" y="209"/>
                  <a:pt x="7694" y="0"/>
                </a:cubicBezTo>
              </a:path>
              <a:path w="9384" h="21534" stroke="0" extrusionOk="0">
                <a:moveTo>
                  <a:pt x="-1" y="2078"/>
                </a:moveTo>
                <a:cubicBezTo>
                  <a:pt x="2413" y="914"/>
                  <a:pt x="5022" y="209"/>
                  <a:pt x="7694" y="0"/>
                </a:cubicBezTo>
                <a:lnTo>
                  <a:pt x="9384" y="21534"/>
                </a:lnTo>
                <a:close/>
              </a:path>
            </a:pathLst>
          </a:custGeom>
          <a:noFill/>
          <a:ln w="12700">
            <a:solidFill>
              <a:srgbClr val="FF3300"/>
            </a:solidFill>
            <a:round/>
            <a:headEnd/>
            <a:tailEnd/>
          </a:ln>
        </p:spPr>
        <p:txBody>
          <a:bodyPr wrap="none" anchor="ctr"/>
          <a:lstStyle/>
          <a:p>
            <a:endParaRPr lang="en-US"/>
          </a:p>
        </p:txBody>
      </p:sp>
      <p:sp>
        <p:nvSpPr>
          <p:cNvPr id="35858" name="Line 18"/>
          <p:cNvSpPr>
            <a:spLocks noChangeShapeType="1"/>
          </p:cNvSpPr>
          <p:nvPr/>
        </p:nvSpPr>
        <p:spPr bwMode="auto">
          <a:xfrm flipH="1">
            <a:off x="4489450" y="2038350"/>
            <a:ext cx="658813" cy="884238"/>
          </a:xfrm>
          <a:prstGeom prst="line">
            <a:avLst/>
          </a:prstGeom>
          <a:noFill/>
          <a:ln w="19050">
            <a:solidFill>
              <a:schemeClr val="tx1"/>
            </a:solidFill>
            <a:round/>
            <a:headEnd/>
            <a:tailEnd type="triangle" w="sm" len="lg"/>
          </a:ln>
        </p:spPr>
        <p:txBody>
          <a:bodyPr wrap="none" anchor="ctr"/>
          <a:lstStyle/>
          <a:p>
            <a:endParaRPr lang="en-US"/>
          </a:p>
        </p:txBody>
      </p:sp>
      <p:sp>
        <p:nvSpPr>
          <p:cNvPr id="35859" name="Line 19"/>
          <p:cNvSpPr>
            <a:spLocks noChangeShapeType="1"/>
          </p:cNvSpPr>
          <p:nvPr/>
        </p:nvSpPr>
        <p:spPr bwMode="auto">
          <a:xfrm flipH="1">
            <a:off x="4979988" y="2576513"/>
            <a:ext cx="754062" cy="898525"/>
          </a:xfrm>
          <a:prstGeom prst="line">
            <a:avLst/>
          </a:prstGeom>
          <a:noFill/>
          <a:ln w="19050">
            <a:solidFill>
              <a:schemeClr val="tx1"/>
            </a:solidFill>
            <a:round/>
            <a:headEnd/>
            <a:tailEnd type="triangle" w="sm" len="lg"/>
          </a:ln>
        </p:spPr>
        <p:txBody>
          <a:bodyPr wrap="none" anchor="ctr"/>
          <a:lstStyle/>
          <a:p>
            <a:endParaRPr lang="en-US"/>
          </a:p>
        </p:txBody>
      </p:sp>
      <p:sp>
        <p:nvSpPr>
          <p:cNvPr id="35860" name="Text Box 20"/>
          <p:cNvSpPr txBox="1">
            <a:spLocks noChangeArrowheads="1"/>
          </p:cNvSpPr>
          <p:nvPr/>
        </p:nvSpPr>
        <p:spPr bwMode="auto">
          <a:xfrm>
            <a:off x="1390650" y="5337175"/>
            <a:ext cx="354013" cy="396875"/>
          </a:xfrm>
          <a:prstGeom prst="rect">
            <a:avLst/>
          </a:prstGeom>
          <a:noFill/>
          <a:ln w="9525">
            <a:noFill/>
            <a:miter lim="800000"/>
            <a:headEnd/>
            <a:tailEnd/>
          </a:ln>
        </p:spPr>
        <p:txBody>
          <a:bodyPr wrap="none">
            <a:spAutoFit/>
          </a:bodyPr>
          <a:lstStyle/>
          <a:p>
            <a:r>
              <a:rPr lang="de-DE" b="0">
                <a:latin typeface="Arial" charset="0"/>
              </a:rPr>
              <a:t>X</a:t>
            </a:r>
            <a:endParaRPr lang="de-DE" sz="2400" b="0"/>
          </a:p>
        </p:txBody>
      </p:sp>
      <p:sp>
        <p:nvSpPr>
          <p:cNvPr id="35861" name="Text Box 21"/>
          <p:cNvSpPr txBox="1">
            <a:spLocks noChangeArrowheads="1"/>
          </p:cNvSpPr>
          <p:nvPr/>
        </p:nvSpPr>
        <p:spPr bwMode="auto">
          <a:xfrm>
            <a:off x="6407150" y="4286250"/>
            <a:ext cx="354013" cy="396875"/>
          </a:xfrm>
          <a:prstGeom prst="rect">
            <a:avLst/>
          </a:prstGeom>
          <a:noFill/>
          <a:ln w="9525">
            <a:noFill/>
            <a:miter lim="800000"/>
            <a:headEnd/>
            <a:tailEnd/>
          </a:ln>
        </p:spPr>
        <p:txBody>
          <a:bodyPr wrap="none">
            <a:spAutoFit/>
          </a:bodyPr>
          <a:lstStyle/>
          <a:p>
            <a:r>
              <a:rPr lang="de-DE" b="0">
                <a:latin typeface="Arial" charset="0"/>
              </a:rPr>
              <a:t>Y</a:t>
            </a:r>
            <a:endParaRPr lang="de-DE" sz="2400" b="0"/>
          </a:p>
        </p:txBody>
      </p:sp>
      <p:sp>
        <p:nvSpPr>
          <p:cNvPr id="35862" name="Text Box 22"/>
          <p:cNvSpPr txBox="1">
            <a:spLocks noChangeArrowheads="1"/>
          </p:cNvSpPr>
          <p:nvPr/>
        </p:nvSpPr>
        <p:spPr bwMode="auto">
          <a:xfrm>
            <a:off x="3975100" y="1676400"/>
            <a:ext cx="339725" cy="396875"/>
          </a:xfrm>
          <a:prstGeom prst="rect">
            <a:avLst/>
          </a:prstGeom>
          <a:noFill/>
          <a:ln w="9525">
            <a:noFill/>
            <a:miter lim="800000"/>
            <a:headEnd/>
            <a:tailEnd/>
          </a:ln>
        </p:spPr>
        <p:txBody>
          <a:bodyPr wrap="none">
            <a:spAutoFit/>
          </a:bodyPr>
          <a:lstStyle/>
          <a:p>
            <a:r>
              <a:rPr lang="de-DE" b="0">
                <a:latin typeface="Arial" charset="0"/>
              </a:rPr>
              <a:t>Z</a:t>
            </a:r>
            <a:endParaRPr lang="de-DE" sz="2400" b="0"/>
          </a:p>
        </p:txBody>
      </p:sp>
      <p:sp>
        <p:nvSpPr>
          <p:cNvPr id="35863" name="Text Box 23"/>
          <p:cNvSpPr txBox="1">
            <a:spLocks noChangeArrowheads="1"/>
          </p:cNvSpPr>
          <p:nvPr/>
        </p:nvSpPr>
        <p:spPr bwMode="auto">
          <a:xfrm>
            <a:off x="3786188" y="2014538"/>
            <a:ext cx="349250" cy="366712"/>
          </a:xfrm>
          <a:prstGeom prst="rect">
            <a:avLst/>
          </a:prstGeom>
          <a:noFill/>
          <a:ln w="9525">
            <a:noFill/>
            <a:miter lim="800000"/>
            <a:headEnd/>
            <a:tailEnd/>
          </a:ln>
        </p:spPr>
        <p:txBody>
          <a:bodyPr wrap="none">
            <a:spAutoFit/>
          </a:bodyPr>
          <a:lstStyle/>
          <a:p>
            <a:r>
              <a:rPr lang="de-DE" sz="1800">
                <a:latin typeface="Arial" charset="0"/>
              </a:rPr>
              <a:t>N</a:t>
            </a:r>
            <a:endParaRPr lang="de-DE" sz="1600">
              <a:latin typeface="Arial" charset="0"/>
            </a:endParaRPr>
          </a:p>
        </p:txBody>
      </p:sp>
      <p:sp>
        <p:nvSpPr>
          <p:cNvPr id="35864" name="Text Box 24"/>
          <p:cNvSpPr txBox="1">
            <a:spLocks noChangeArrowheads="1"/>
          </p:cNvSpPr>
          <p:nvPr/>
        </p:nvSpPr>
        <p:spPr bwMode="auto">
          <a:xfrm>
            <a:off x="5803900" y="4108450"/>
            <a:ext cx="336550" cy="366713"/>
          </a:xfrm>
          <a:prstGeom prst="rect">
            <a:avLst/>
          </a:prstGeom>
          <a:noFill/>
          <a:ln w="9525">
            <a:noFill/>
            <a:miter lim="800000"/>
            <a:headEnd/>
            <a:tailEnd/>
          </a:ln>
        </p:spPr>
        <p:txBody>
          <a:bodyPr wrap="none">
            <a:spAutoFit/>
          </a:bodyPr>
          <a:lstStyle/>
          <a:p>
            <a:r>
              <a:rPr lang="de-DE" sz="1800">
                <a:latin typeface="Arial" charset="0"/>
              </a:rPr>
              <a:t>E</a:t>
            </a:r>
            <a:endParaRPr lang="de-DE" sz="1800">
              <a:solidFill>
                <a:schemeClr val="bg2"/>
              </a:solidFill>
              <a:latin typeface="Arial" charset="0"/>
            </a:endParaRPr>
          </a:p>
        </p:txBody>
      </p:sp>
      <p:sp>
        <p:nvSpPr>
          <p:cNvPr id="35865" name="Text Box 25"/>
          <p:cNvSpPr txBox="1">
            <a:spLocks noChangeArrowheads="1"/>
          </p:cNvSpPr>
          <p:nvPr/>
        </p:nvSpPr>
        <p:spPr bwMode="auto">
          <a:xfrm>
            <a:off x="1514475" y="4130675"/>
            <a:ext cx="400050" cy="366713"/>
          </a:xfrm>
          <a:prstGeom prst="rect">
            <a:avLst/>
          </a:prstGeom>
          <a:noFill/>
          <a:ln w="9525">
            <a:noFill/>
            <a:miter lim="800000"/>
            <a:headEnd/>
            <a:tailEnd/>
          </a:ln>
        </p:spPr>
        <p:txBody>
          <a:bodyPr wrap="none">
            <a:spAutoFit/>
          </a:bodyPr>
          <a:lstStyle/>
          <a:p>
            <a:r>
              <a:rPr lang="de-DE" sz="1800">
                <a:latin typeface="Arial" charset="0"/>
              </a:rPr>
              <a:t>W</a:t>
            </a:r>
            <a:endParaRPr lang="de-DE" sz="2400" b="0"/>
          </a:p>
        </p:txBody>
      </p:sp>
      <p:sp>
        <p:nvSpPr>
          <p:cNvPr id="35866" name="Text Box 26"/>
          <p:cNvSpPr txBox="1">
            <a:spLocks noChangeArrowheads="1"/>
          </p:cNvSpPr>
          <p:nvPr/>
        </p:nvSpPr>
        <p:spPr bwMode="auto">
          <a:xfrm rot="30787">
            <a:off x="3979863" y="4946650"/>
            <a:ext cx="292100" cy="304800"/>
          </a:xfrm>
          <a:prstGeom prst="rect">
            <a:avLst/>
          </a:prstGeom>
          <a:noFill/>
          <a:ln w="9525">
            <a:noFill/>
            <a:miter lim="800000"/>
            <a:headEnd/>
            <a:tailEnd/>
          </a:ln>
        </p:spPr>
        <p:txBody>
          <a:bodyPr wrap="none">
            <a:spAutoFit/>
          </a:bodyPr>
          <a:lstStyle/>
          <a:p>
            <a:r>
              <a:rPr lang="de-DE" sz="1400" b="0">
                <a:sym typeface="Symbol" pitchFamily="18" charset="2"/>
              </a:rPr>
              <a:t></a:t>
            </a:r>
            <a:endParaRPr lang="de-DE" sz="2400" b="0">
              <a:sym typeface="Symbol" pitchFamily="18" charset="2"/>
            </a:endParaRPr>
          </a:p>
        </p:txBody>
      </p:sp>
      <p:sp>
        <p:nvSpPr>
          <p:cNvPr id="35867" name="Line 27"/>
          <p:cNvSpPr>
            <a:spLocks noChangeShapeType="1"/>
          </p:cNvSpPr>
          <p:nvPr/>
        </p:nvSpPr>
        <p:spPr bwMode="auto">
          <a:xfrm flipV="1">
            <a:off x="1876425" y="5094288"/>
            <a:ext cx="336550" cy="90487"/>
          </a:xfrm>
          <a:prstGeom prst="line">
            <a:avLst/>
          </a:prstGeom>
          <a:noFill/>
          <a:ln w="76200">
            <a:solidFill>
              <a:schemeClr val="bg1"/>
            </a:solidFill>
            <a:round/>
            <a:headEnd/>
            <a:tailEnd/>
          </a:ln>
        </p:spPr>
        <p:txBody>
          <a:bodyPr wrap="none" anchor="ctr"/>
          <a:lstStyle/>
          <a:p>
            <a:endParaRPr lang="en-US"/>
          </a:p>
        </p:txBody>
      </p:sp>
      <p:sp>
        <p:nvSpPr>
          <p:cNvPr id="35868" name="Line 28"/>
          <p:cNvSpPr>
            <a:spLocks noChangeShapeType="1"/>
          </p:cNvSpPr>
          <p:nvPr/>
        </p:nvSpPr>
        <p:spPr bwMode="auto">
          <a:xfrm flipH="1" flipV="1">
            <a:off x="5935663" y="4619625"/>
            <a:ext cx="63500" cy="57150"/>
          </a:xfrm>
          <a:prstGeom prst="line">
            <a:avLst/>
          </a:prstGeom>
          <a:noFill/>
          <a:ln w="9525">
            <a:solidFill>
              <a:srgbClr val="006600"/>
            </a:solidFill>
            <a:round/>
            <a:headEnd/>
            <a:tailEnd type="triangle" w="med" len="lg"/>
          </a:ln>
        </p:spPr>
        <p:txBody>
          <a:bodyPr wrap="none" anchor="ctr"/>
          <a:lstStyle/>
          <a:p>
            <a:endParaRPr lang="en-US"/>
          </a:p>
        </p:txBody>
      </p:sp>
      <p:sp>
        <p:nvSpPr>
          <p:cNvPr id="35869" name="Line 29"/>
          <p:cNvSpPr>
            <a:spLocks noChangeShapeType="1"/>
          </p:cNvSpPr>
          <p:nvPr/>
        </p:nvSpPr>
        <p:spPr bwMode="auto">
          <a:xfrm rot="7697410" flipH="1" flipV="1">
            <a:off x="1671638" y="4587875"/>
            <a:ext cx="177800" cy="57150"/>
          </a:xfrm>
          <a:prstGeom prst="line">
            <a:avLst/>
          </a:prstGeom>
          <a:noFill/>
          <a:ln w="9525">
            <a:solidFill>
              <a:srgbClr val="006600"/>
            </a:solidFill>
            <a:round/>
            <a:headEnd/>
            <a:tailEnd type="triangle" w="med" len="lg"/>
          </a:ln>
        </p:spPr>
        <p:txBody>
          <a:bodyPr wrap="none" anchor="ctr"/>
          <a:lstStyle/>
          <a:p>
            <a:endParaRPr lang="en-US"/>
          </a:p>
        </p:txBody>
      </p:sp>
      <p:grpSp>
        <p:nvGrpSpPr>
          <p:cNvPr id="35870" name="Group 30"/>
          <p:cNvGrpSpPr>
            <a:grpSpLocks/>
          </p:cNvGrpSpPr>
          <p:nvPr/>
        </p:nvGrpSpPr>
        <p:grpSpPr bwMode="auto">
          <a:xfrm rot="-323124">
            <a:off x="4652963" y="5765800"/>
            <a:ext cx="939800" cy="357188"/>
            <a:chOff x="2380" y="2720"/>
            <a:chExt cx="538" cy="192"/>
          </a:xfrm>
        </p:grpSpPr>
        <p:sp>
          <p:nvSpPr>
            <p:cNvPr id="35913" name="Rectangle 31"/>
            <p:cNvSpPr>
              <a:spLocks noChangeArrowheads="1"/>
            </p:cNvSpPr>
            <p:nvPr/>
          </p:nvSpPr>
          <p:spPr bwMode="auto">
            <a:xfrm rot="-2287630">
              <a:off x="2435" y="2720"/>
              <a:ext cx="453" cy="192"/>
            </a:xfrm>
            <a:prstGeom prst="rect">
              <a:avLst/>
            </a:prstGeom>
            <a:solidFill>
              <a:schemeClr val="bg1"/>
            </a:solidFill>
            <a:ln w="9525">
              <a:noFill/>
              <a:miter lim="800000"/>
              <a:headEnd/>
              <a:tailEnd/>
            </a:ln>
          </p:spPr>
          <p:txBody>
            <a:bodyPr wrap="none" anchor="ctr"/>
            <a:lstStyle/>
            <a:p>
              <a:endParaRPr lang="en-US"/>
            </a:p>
          </p:txBody>
        </p:sp>
        <p:sp>
          <p:nvSpPr>
            <p:cNvPr id="35914" name="Text Box 32"/>
            <p:cNvSpPr txBox="1">
              <a:spLocks noChangeArrowheads="1"/>
            </p:cNvSpPr>
            <p:nvPr/>
          </p:nvSpPr>
          <p:spPr bwMode="auto">
            <a:xfrm rot="-2229398">
              <a:off x="2380" y="2723"/>
              <a:ext cx="538" cy="163"/>
            </a:xfrm>
            <a:prstGeom prst="rect">
              <a:avLst/>
            </a:prstGeom>
            <a:noFill/>
            <a:ln w="9525">
              <a:noFill/>
              <a:miter lim="800000"/>
              <a:headEnd/>
              <a:tailEnd/>
            </a:ln>
          </p:spPr>
          <p:txBody>
            <a:bodyPr wrap="none">
              <a:spAutoFit/>
            </a:bodyPr>
            <a:lstStyle/>
            <a:p>
              <a:r>
                <a:rPr lang="de-DE" sz="1400" b="0">
                  <a:solidFill>
                    <a:srgbClr val="006600"/>
                  </a:solidFill>
                  <a:latin typeface="Arial" charset="0"/>
                  <a:sym typeface="Symbol" pitchFamily="18" charset="2"/>
                </a:rPr>
                <a:t>=0-90°S</a:t>
              </a:r>
              <a:endParaRPr lang="de-DE" sz="2400" b="0"/>
            </a:p>
          </p:txBody>
        </p:sp>
      </p:grpSp>
      <p:sp>
        <p:nvSpPr>
          <p:cNvPr id="35871" name="Text Box 33"/>
          <p:cNvSpPr txBox="1">
            <a:spLocks noChangeArrowheads="1"/>
          </p:cNvSpPr>
          <p:nvPr/>
        </p:nvSpPr>
        <p:spPr bwMode="auto">
          <a:xfrm>
            <a:off x="4673600" y="3103563"/>
            <a:ext cx="336550" cy="366712"/>
          </a:xfrm>
          <a:prstGeom prst="rect">
            <a:avLst/>
          </a:prstGeom>
          <a:noFill/>
          <a:ln w="9525">
            <a:noFill/>
            <a:miter lim="800000"/>
            <a:headEnd/>
            <a:tailEnd/>
          </a:ln>
        </p:spPr>
        <p:txBody>
          <a:bodyPr wrap="none">
            <a:spAutoFit/>
          </a:bodyPr>
          <a:lstStyle/>
          <a:p>
            <a:r>
              <a:rPr lang="de-DE" sz="1800" b="0">
                <a:solidFill>
                  <a:srgbClr val="FF3300"/>
                </a:solidFill>
                <a:latin typeface="Arial" charset="0"/>
              </a:rPr>
              <a:t>P</a:t>
            </a:r>
            <a:endParaRPr lang="de-DE" sz="2400" b="0"/>
          </a:p>
        </p:txBody>
      </p:sp>
      <p:sp>
        <p:nvSpPr>
          <p:cNvPr id="35872" name="Text Box 34"/>
          <p:cNvSpPr txBox="1">
            <a:spLocks noChangeArrowheads="1"/>
          </p:cNvSpPr>
          <p:nvPr/>
        </p:nvSpPr>
        <p:spPr bwMode="auto">
          <a:xfrm>
            <a:off x="3508375" y="4159250"/>
            <a:ext cx="361950" cy="366713"/>
          </a:xfrm>
          <a:prstGeom prst="rect">
            <a:avLst/>
          </a:prstGeom>
          <a:noFill/>
          <a:ln w="9525">
            <a:noFill/>
            <a:miter lim="800000"/>
            <a:headEnd/>
            <a:tailEnd/>
          </a:ln>
        </p:spPr>
        <p:txBody>
          <a:bodyPr wrap="none">
            <a:spAutoFit/>
          </a:bodyPr>
          <a:lstStyle/>
          <a:p>
            <a:r>
              <a:rPr lang="de-DE" sz="1800">
                <a:latin typeface="Arial" charset="0"/>
              </a:rPr>
              <a:t>O</a:t>
            </a:r>
            <a:endParaRPr lang="de-DE" sz="2400" b="0"/>
          </a:p>
        </p:txBody>
      </p:sp>
      <p:sp>
        <p:nvSpPr>
          <p:cNvPr id="35873" name="Line 35"/>
          <p:cNvSpPr>
            <a:spLocks noChangeShapeType="1"/>
          </p:cNvSpPr>
          <p:nvPr/>
        </p:nvSpPr>
        <p:spPr bwMode="auto">
          <a:xfrm>
            <a:off x="3805238" y="6534150"/>
            <a:ext cx="252412" cy="0"/>
          </a:xfrm>
          <a:prstGeom prst="line">
            <a:avLst/>
          </a:prstGeom>
          <a:noFill/>
          <a:ln w="38100">
            <a:solidFill>
              <a:schemeClr val="bg1"/>
            </a:solidFill>
            <a:round/>
            <a:headEnd/>
            <a:tailEnd/>
          </a:ln>
        </p:spPr>
        <p:txBody>
          <a:bodyPr wrap="none" anchor="ctr"/>
          <a:lstStyle/>
          <a:p>
            <a:endParaRPr lang="en-US"/>
          </a:p>
        </p:txBody>
      </p:sp>
      <p:sp>
        <p:nvSpPr>
          <p:cNvPr id="35874" name="Line 36"/>
          <p:cNvSpPr>
            <a:spLocks noChangeShapeType="1"/>
          </p:cNvSpPr>
          <p:nvPr/>
        </p:nvSpPr>
        <p:spPr bwMode="auto">
          <a:xfrm flipV="1">
            <a:off x="4057650" y="6443663"/>
            <a:ext cx="420688" cy="90487"/>
          </a:xfrm>
          <a:prstGeom prst="line">
            <a:avLst/>
          </a:prstGeom>
          <a:noFill/>
          <a:ln w="76200">
            <a:solidFill>
              <a:schemeClr val="bg1"/>
            </a:solidFill>
            <a:round/>
            <a:headEnd/>
            <a:tailEnd/>
          </a:ln>
        </p:spPr>
        <p:txBody>
          <a:bodyPr wrap="none" anchor="ctr"/>
          <a:lstStyle/>
          <a:p>
            <a:endParaRPr lang="en-US"/>
          </a:p>
        </p:txBody>
      </p:sp>
      <p:sp>
        <p:nvSpPr>
          <p:cNvPr id="35875" name="Line 37"/>
          <p:cNvSpPr>
            <a:spLocks noChangeShapeType="1"/>
          </p:cNvSpPr>
          <p:nvPr/>
        </p:nvSpPr>
        <p:spPr bwMode="auto">
          <a:xfrm flipV="1">
            <a:off x="4478338" y="6264275"/>
            <a:ext cx="417512" cy="179388"/>
          </a:xfrm>
          <a:prstGeom prst="line">
            <a:avLst/>
          </a:prstGeom>
          <a:noFill/>
          <a:ln w="76200">
            <a:solidFill>
              <a:schemeClr val="bg1"/>
            </a:solidFill>
            <a:round/>
            <a:headEnd/>
            <a:tailEnd/>
          </a:ln>
        </p:spPr>
        <p:txBody>
          <a:bodyPr wrap="none" anchor="ctr"/>
          <a:lstStyle/>
          <a:p>
            <a:endParaRPr lang="en-US"/>
          </a:p>
        </p:txBody>
      </p:sp>
      <p:sp>
        <p:nvSpPr>
          <p:cNvPr id="35876" name="Line 38"/>
          <p:cNvSpPr>
            <a:spLocks noChangeShapeType="1"/>
          </p:cNvSpPr>
          <p:nvPr/>
        </p:nvSpPr>
        <p:spPr bwMode="auto">
          <a:xfrm>
            <a:off x="5821363" y="4286250"/>
            <a:ext cx="0" cy="177800"/>
          </a:xfrm>
          <a:prstGeom prst="line">
            <a:avLst/>
          </a:prstGeom>
          <a:noFill/>
          <a:ln w="57150">
            <a:solidFill>
              <a:schemeClr val="bg1"/>
            </a:solidFill>
            <a:round/>
            <a:headEnd/>
            <a:tailEnd/>
          </a:ln>
        </p:spPr>
        <p:txBody>
          <a:bodyPr wrap="none" anchor="ctr"/>
          <a:lstStyle/>
          <a:p>
            <a:endParaRPr lang="en-US"/>
          </a:p>
        </p:txBody>
      </p:sp>
      <p:sp>
        <p:nvSpPr>
          <p:cNvPr id="35877" name="Text Box 39"/>
          <p:cNvSpPr txBox="1">
            <a:spLocks noChangeArrowheads="1"/>
          </p:cNvSpPr>
          <p:nvPr/>
        </p:nvSpPr>
        <p:spPr bwMode="auto">
          <a:xfrm>
            <a:off x="4430713" y="4422775"/>
            <a:ext cx="330200" cy="336550"/>
          </a:xfrm>
          <a:prstGeom prst="rect">
            <a:avLst/>
          </a:prstGeom>
          <a:noFill/>
          <a:ln w="9525">
            <a:noFill/>
            <a:miter lim="800000"/>
            <a:headEnd/>
            <a:tailEnd/>
          </a:ln>
        </p:spPr>
        <p:txBody>
          <a:bodyPr wrap="none">
            <a:spAutoFit/>
          </a:bodyPr>
          <a:lstStyle/>
          <a:p>
            <a:r>
              <a:rPr lang="de-DE" sz="1600" b="0">
                <a:solidFill>
                  <a:srgbClr val="FF3300"/>
                </a:solidFill>
                <a:latin typeface="Arial" charset="0"/>
              </a:rPr>
              <a:t>R</a:t>
            </a:r>
            <a:endParaRPr lang="de-DE" sz="2400" b="0"/>
          </a:p>
        </p:txBody>
      </p:sp>
      <p:sp>
        <p:nvSpPr>
          <p:cNvPr id="35878" name="Text Box 40"/>
          <p:cNvSpPr txBox="1">
            <a:spLocks noChangeArrowheads="1"/>
          </p:cNvSpPr>
          <p:nvPr/>
        </p:nvSpPr>
        <p:spPr bwMode="auto">
          <a:xfrm rot="-319203">
            <a:off x="4224338" y="5160963"/>
            <a:ext cx="1027112" cy="304800"/>
          </a:xfrm>
          <a:prstGeom prst="rect">
            <a:avLst/>
          </a:prstGeom>
          <a:noFill/>
          <a:ln w="9525">
            <a:noFill/>
            <a:miter lim="800000"/>
            <a:headEnd/>
            <a:tailEnd/>
          </a:ln>
        </p:spPr>
        <p:txBody>
          <a:bodyPr wrap="none">
            <a:spAutoFit/>
          </a:bodyPr>
          <a:lstStyle/>
          <a:p>
            <a:r>
              <a:rPr lang="de-DE" sz="1400" b="0">
                <a:solidFill>
                  <a:srgbClr val="006600"/>
                </a:solidFill>
                <a:latin typeface="Arial" charset="0"/>
                <a:sym typeface="Symbol" pitchFamily="18" charset="2"/>
              </a:rPr>
              <a:t>=0-180°E</a:t>
            </a:r>
            <a:endParaRPr lang="de-DE" sz="2400" b="0"/>
          </a:p>
        </p:txBody>
      </p:sp>
      <p:sp>
        <p:nvSpPr>
          <p:cNvPr id="35879" name="Line 41"/>
          <p:cNvSpPr>
            <a:spLocks noChangeShapeType="1"/>
          </p:cNvSpPr>
          <p:nvPr/>
        </p:nvSpPr>
        <p:spPr bwMode="auto">
          <a:xfrm flipH="1">
            <a:off x="1371600" y="4557713"/>
            <a:ext cx="2519363" cy="850900"/>
          </a:xfrm>
          <a:prstGeom prst="line">
            <a:avLst/>
          </a:prstGeom>
          <a:noFill/>
          <a:ln w="19050">
            <a:solidFill>
              <a:schemeClr val="tx1"/>
            </a:solidFill>
            <a:round/>
            <a:headEnd/>
            <a:tailEnd type="triangle" w="med" len="lg"/>
          </a:ln>
        </p:spPr>
        <p:txBody>
          <a:bodyPr wrap="none" anchor="ctr"/>
          <a:lstStyle/>
          <a:p>
            <a:endParaRPr lang="en-US"/>
          </a:p>
        </p:txBody>
      </p:sp>
      <p:sp>
        <p:nvSpPr>
          <p:cNvPr id="35880" name="Text Box 42"/>
          <p:cNvSpPr txBox="1">
            <a:spLocks noChangeArrowheads="1"/>
          </p:cNvSpPr>
          <p:nvPr/>
        </p:nvSpPr>
        <p:spPr bwMode="auto">
          <a:xfrm rot="4085512">
            <a:off x="5165725" y="3470276"/>
            <a:ext cx="949325" cy="304800"/>
          </a:xfrm>
          <a:prstGeom prst="rect">
            <a:avLst/>
          </a:prstGeom>
          <a:noFill/>
          <a:ln w="9525">
            <a:noFill/>
            <a:miter lim="800000"/>
            <a:headEnd/>
            <a:tailEnd/>
          </a:ln>
        </p:spPr>
        <p:txBody>
          <a:bodyPr wrap="none">
            <a:spAutoFit/>
          </a:bodyPr>
          <a:lstStyle/>
          <a:p>
            <a:r>
              <a:rPr lang="de-DE" sz="1400" b="0">
                <a:solidFill>
                  <a:srgbClr val="006600"/>
                </a:solidFill>
                <a:latin typeface="Arial" charset="0"/>
                <a:sym typeface="Symbol" pitchFamily="18" charset="2"/>
              </a:rPr>
              <a:t>=0-90°N</a:t>
            </a:r>
            <a:endParaRPr lang="de-DE" sz="2400" b="0"/>
          </a:p>
        </p:txBody>
      </p:sp>
      <p:sp>
        <p:nvSpPr>
          <p:cNvPr id="35881" name="Text Box 43"/>
          <p:cNvSpPr txBox="1">
            <a:spLocks noChangeArrowheads="1"/>
          </p:cNvSpPr>
          <p:nvPr/>
        </p:nvSpPr>
        <p:spPr bwMode="auto">
          <a:xfrm>
            <a:off x="2589213" y="4668838"/>
            <a:ext cx="273050" cy="396875"/>
          </a:xfrm>
          <a:prstGeom prst="rect">
            <a:avLst/>
          </a:prstGeom>
          <a:noFill/>
          <a:ln w="9525">
            <a:noFill/>
            <a:miter lim="800000"/>
            <a:headEnd/>
            <a:tailEnd/>
          </a:ln>
        </p:spPr>
        <p:txBody>
          <a:bodyPr wrap="none">
            <a:spAutoFit/>
          </a:bodyPr>
          <a:lstStyle/>
          <a:p>
            <a:r>
              <a:rPr lang="en-US" b="0"/>
              <a:t>•</a:t>
            </a:r>
            <a:endParaRPr lang="en-US" sz="2400" b="0"/>
          </a:p>
        </p:txBody>
      </p:sp>
      <p:sp>
        <p:nvSpPr>
          <p:cNvPr id="35882" name="Text Box 44"/>
          <p:cNvSpPr txBox="1">
            <a:spLocks noChangeArrowheads="1"/>
          </p:cNvSpPr>
          <p:nvPr/>
        </p:nvSpPr>
        <p:spPr bwMode="auto">
          <a:xfrm>
            <a:off x="1169988" y="1758950"/>
            <a:ext cx="1643062" cy="822325"/>
          </a:xfrm>
          <a:prstGeom prst="rect">
            <a:avLst/>
          </a:prstGeom>
          <a:noFill/>
          <a:ln w="9525">
            <a:noFill/>
            <a:miter lim="800000"/>
            <a:headEnd/>
            <a:tailEnd/>
          </a:ln>
        </p:spPr>
        <p:txBody>
          <a:bodyPr wrap="none">
            <a:spAutoFit/>
          </a:bodyPr>
          <a:lstStyle/>
          <a:p>
            <a:pPr algn="ctr"/>
            <a:r>
              <a:rPr lang="en-US" sz="2400" b="0">
                <a:latin typeface="Arial" charset="0"/>
              </a:rPr>
              <a:t>Greenwich</a:t>
            </a:r>
          </a:p>
          <a:p>
            <a:pPr algn="ctr"/>
            <a:r>
              <a:rPr lang="en-US" sz="2400" b="0">
                <a:latin typeface="Arial" charset="0"/>
              </a:rPr>
              <a:t>meridian</a:t>
            </a:r>
            <a:endParaRPr lang="en-US" sz="2400" b="0"/>
          </a:p>
        </p:txBody>
      </p:sp>
      <p:sp>
        <p:nvSpPr>
          <p:cNvPr id="35883" name="Line 45"/>
          <p:cNvSpPr>
            <a:spLocks noChangeShapeType="1"/>
          </p:cNvSpPr>
          <p:nvPr/>
        </p:nvSpPr>
        <p:spPr bwMode="auto">
          <a:xfrm>
            <a:off x="2478088" y="2438400"/>
            <a:ext cx="439737" cy="923925"/>
          </a:xfrm>
          <a:prstGeom prst="line">
            <a:avLst/>
          </a:prstGeom>
          <a:noFill/>
          <a:ln w="19050">
            <a:solidFill>
              <a:schemeClr val="tx1"/>
            </a:solidFill>
            <a:round/>
            <a:headEnd/>
            <a:tailEnd type="triangle" w="sm" len="lg"/>
          </a:ln>
        </p:spPr>
        <p:txBody>
          <a:bodyPr wrap="none" anchor="ctr"/>
          <a:lstStyle/>
          <a:p>
            <a:endParaRPr lang="en-US"/>
          </a:p>
        </p:txBody>
      </p:sp>
      <p:sp>
        <p:nvSpPr>
          <p:cNvPr id="35884" name="Line 46"/>
          <p:cNvSpPr>
            <a:spLocks noChangeShapeType="1"/>
          </p:cNvSpPr>
          <p:nvPr/>
        </p:nvSpPr>
        <p:spPr bwMode="auto">
          <a:xfrm>
            <a:off x="3890963" y="4554538"/>
            <a:ext cx="998537" cy="428625"/>
          </a:xfrm>
          <a:prstGeom prst="line">
            <a:avLst/>
          </a:prstGeom>
          <a:noFill/>
          <a:ln w="19050">
            <a:solidFill>
              <a:srgbClr val="FF3300"/>
            </a:solidFill>
            <a:round/>
            <a:headEnd/>
            <a:tailEnd/>
          </a:ln>
        </p:spPr>
        <p:txBody>
          <a:bodyPr wrap="none" anchor="ctr"/>
          <a:lstStyle/>
          <a:p>
            <a:endParaRPr lang="en-US"/>
          </a:p>
        </p:txBody>
      </p:sp>
      <p:sp>
        <p:nvSpPr>
          <p:cNvPr id="35885" name="Rectangle 47"/>
          <p:cNvSpPr>
            <a:spLocks noChangeArrowheads="1"/>
          </p:cNvSpPr>
          <p:nvPr/>
        </p:nvSpPr>
        <p:spPr bwMode="auto">
          <a:xfrm>
            <a:off x="1598613" y="2451100"/>
            <a:ext cx="820737" cy="457200"/>
          </a:xfrm>
          <a:prstGeom prst="rect">
            <a:avLst/>
          </a:prstGeom>
          <a:noFill/>
          <a:ln w="9525">
            <a:noFill/>
            <a:miter lim="800000"/>
            <a:headEnd/>
            <a:tailEnd/>
          </a:ln>
        </p:spPr>
        <p:txBody>
          <a:bodyPr wrap="none">
            <a:spAutoFit/>
          </a:bodyPr>
          <a:lstStyle/>
          <a:p>
            <a:r>
              <a:rPr lang="de-DE" sz="2400" b="0">
                <a:latin typeface="Arial" charset="0"/>
                <a:sym typeface="Symbol" pitchFamily="18" charset="2"/>
              </a:rPr>
              <a:t>=0</a:t>
            </a:r>
            <a:r>
              <a:rPr lang="de-DE" sz="2400" b="0">
                <a:latin typeface="Arial" charset="0"/>
              </a:rPr>
              <a:t>°</a:t>
            </a:r>
            <a:endParaRPr lang="en-US" sz="2400" b="0">
              <a:latin typeface="Comic Sans MS" pitchFamily="66" charset="0"/>
            </a:endParaRPr>
          </a:p>
        </p:txBody>
      </p:sp>
      <p:sp>
        <p:nvSpPr>
          <p:cNvPr id="35886" name="Arc 48"/>
          <p:cNvSpPr>
            <a:spLocks/>
          </p:cNvSpPr>
          <p:nvPr/>
        </p:nvSpPr>
        <p:spPr bwMode="auto">
          <a:xfrm>
            <a:off x="2727325" y="2490788"/>
            <a:ext cx="1150938" cy="4060825"/>
          </a:xfrm>
          <a:custGeom>
            <a:avLst/>
            <a:gdLst>
              <a:gd name="T0" fmla="*/ 2147483647 w 21763"/>
              <a:gd name="T1" fmla="*/ 2147483647 h 43174"/>
              <a:gd name="T2" fmla="*/ 2147483647 w 21763"/>
              <a:gd name="T3" fmla="*/ 2147483647 h 43174"/>
              <a:gd name="T4" fmla="*/ 2147483647 w 21763"/>
              <a:gd name="T5" fmla="*/ 2147483647 h 43174"/>
              <a:gd name="T6" fmla="*/ 0 60000 65536"/>
              <a:gd name="T7" fmla="*/ 0 60000 65536"/>
              <a:gd name="T8" fmla="*/ 0 60000 65536"/>
              <a:gd name="T9" fmla="*/ 0 w 21763"/>
              <a:gd name="T10" fmla="*/ 0 h 43174"/>
              <a:gd name="T11" fmla="*/ 21763 w 21763"/>
              <a:gd name="T12" fmla="*/ 43174 h 43174"/>
            </a:gdLst>
            <a:ahLst/>
            <a:cxnLst>
              <a:cxn ang="T6">
                <a:pos x="T0" y="T1"/>
              </a:cxn>
              <a:cxn ang="T7">
                <a:pos x="T2" y="T3"/>
              </a:cxn>
              <a:cxn ang="T8">
                <a:pos x="T4" y="T5"/>
              </a:cxn>
            </a:cxnLst>
            <a:rect l="T9" t="T10" r="T11" b="T12"/>
            <a:pathLst>
              <a:path w="21763" h="43174" fill="none" extrusionOk="0">
                <a:moveTo>
                  <a:pt x="20537" y="43173"/>
                </a:moveTo>
                <a:cubicBezTo>
                  <a:pt x="9034" y="42607"/>
                  <a:pt x="0" y="33116"/>
                  <a:pt x="0" y="21600"/>
                </a:cubicBezTo>
                <a:cubicBezTo>
                  <a:pt x="0" y="9670"/>
                  <a:pt x="9670" y="0"/>
                  <a:pt x="21600" y="0"/>
                </a:cubicBezTo>
                <a:cubicBezTo>
                  <a:pt x="21654" y="-1"/>
                  <a:pt x="21708" y="0"/>
                  <a:pt x="21763" y="0"/>
                </a:cubicBezTo>
              </a:path>
              <a:path w="21763" h="43174" stroke="0" extrusionOk="0">
                <a:moveTo>
                  <a:pt x="20537" y="43173"/>
                </a:moveTo>
                <a:cubicBezTo>
                  <a:pt x="9034" y="42607"/>
                  <a:pt x="0" y="33116"/>
                  <a:pt x="0" y="21600"/>
                </a:cubicBezTo>
                <a:cubicBezTo>
                  <a:pt x="0" y="9670"/>
                  <a:pt x="9670" y="0"/>
                  <a:pt x="21600" y="0"/>
                </a:cubicBezTo>
                <a:cubicBezTo>
                  <a:pt x="21654" y="-1"/>
                  <a:pt x="21708" y="0"/>
                  <a:pt x="21763" y="0"/>
                </a:cubicBezTo>
                <a:lnTo>
                  <a:pt x="21600" y="21600"/>
                </a:lnTo>
                <a:close/>
              </a:path>
            </a:pathLst>
          </a:custGeom>
          <a:noFill/>
          <a:ln w="28575">
            <a:solidFill>
              <a:schemeClr val="tx1"/>
            </a:solidFill>
            <a:round/>
            <a:headEnd/>
            <a:tailEnd/>
          </a:ln>
        </p:spPr>
        <p:txBody>
          <a:bodyPr wrap="none" anchor="ctr"/>
          <a:lstStyle/>
          <a:p>
            <a:endParaRPr lang="en-US"/>
          </a:p>
        </p:txBody>
      </p:sp>
      <p:sp>
        <p:nvSpPr>
          <p:cNvPr id="35887" name="Arc 49"/>
          <p:cNvSpPr>
            <a:spLocks/>
          </p:cNvSpPr>
          <p:nvPr/>
        </p:nvSpPr>
        <p:spPr bwMode="auto">
          <a:xfrm>
            <a:off x="1955800" y="2498725"/>
            <a:ext cx="1951038" cy="4054475"/>
          </a:xfrm>
          <a:custGeom>
            <a:avLst/>
            <a:gdLst>
              <a:gd name="T0" fmla="*/ 2147483647 w 21600"/>
              <a:gd name="T1" fmla="*/ 2147483647 h 43182"/>
              <a:gd name="T2" fmla="*/ 2147483647 w 21600"/>
              <a:gd name="T3" fmla="*/ 0 h 43182"/>
              <a:gd name="T4" fmla="*/ 2147483647 w 21600"/>
              <a:gd name="T5" fmla="*/ 2147483647 h 43182"/>
              <a:gd name="T6" fmla="*/ 0 60000 65536"/>
              <a:gd name="T7" fmla="*/ 0 60000 65536"/>
              <a:gd name="T8" fmla="*/ 0 60000 65536"/>
              <a:gd name="T9" fmla="*/ 0 w 21600"/>
              <a:gd name="T10" fmla="*/ 0 h 43182"/>
              <a:gd name="T11" fmla="*/ 21600 w 21600"/>
              <a:gd name="T12" fmla="*/ 43182 h 43182"/>
            </a:gdLst>
            <a:ahLst/>
            <a:cxnLst>
              <a:cxn ang="T6">
                <a:pos x="T0" y="T1"/>
              </a:cxn>
              <a:cxn ang="T7">
                <a:pos x="T2" y="T3"/>
              </a:cxn>
              <a:cxn ang="T8">
                <a:pos x="T4" y="T5"/>
              </a:cxn>
            </a:cxnLst>
            <a:rect l="T9" t="T10" r="T11" b="T12"/>
            <a:pathLst>
              <a:path w="21600" h="43182" fill="none" extrusionOk="0">
                <a:moveTo>
                  <a:pt x="20717" y="43181"/>
                </a:moveTo>
                <a:cubicBezTo>
                  <a:pt x="9140" y="42708"/>
                  <a:pt x="0" y="33185"/>
                  <a:pt x="0" y="21600"/>
                </a:cubicBezTo>
                <a:cubicBezTo>
                  <a:pt x="-1" y="9696"/>
                  <a:pt x="9631" y="35"/>
                  <a:pt x="21535" y="0"/>
                </a:cubicBezTo>
              </a:path>
              <a:path w="21600" h="43182" stroke="0" extrusionOk="0">
                <a:moveTo>
                  <a:pt x="20717" y="43181"/>
                </a:moveTo>
                <a:cubicBezTo>
                  <a:pt x="9140" y="42708"/>
                  <a:pt x="0" y="33185"/>
                  <a:pt x="0" y="21600"/>
                </a:cubicBezTo>
                <a:cubicBezTo>
                  <a:pt x="-1" y="9696"/>
                  <a:pt x="9631" y="35"/>
                  <a:pt x="21535" y="0"/>
                </a:cubicBezTo>
                <a:lnTo>
                  <a:pt x="21600" y="21600"/>
                </a:lnTo>
                <a:close/>
              </a:path>
            </a:pathLst>
          </a:custGeom>
          <a:noFill/>
          <a:ln w="12700">
            <a:solidFill>
              <a:schemeClr val="tx1"/>
            </a:solidFill>
            <a:round/>
            <a:headEnd/>
            <a:tailEnd/>
          </a:ln>
        </p:spPr>
        <p:txBody>
          <a:bodyPr wrap="none" anchor="ctr"/>
          <a:lstStyle/>
          <a:p>
            <a:endParaRPr lang="en-US"/>
          </a:p>
        </p:txBody>
      </p:sp>
      <p:sp>
        <p:nvSpPr>
          <p:cNvPr id="35888" name="Arc 50"/>
          <p:cNvSpPr>
            <a:spLocks/>
          </p:cNvSpPr>
          <p:nvPr/>
        </p:nvSpPr>
        <p:spPr bwMode="auto">
          <a:xfrm>
            <a:off x="3848100" y="2503488"/>
            <a:ext cx="1066800" cy="2687637"/>
          </a:xfrm>
          <a:custGeom>
            <a:avLst/>
            <a:gdLst>
              <a:gd name="T0" fmla="*/ 2147483647 w 21600"/>
              <a:gd name="T1" fmla="*/ 0 h 28651"/>
              <a:gd name="T2" fmla="*/ 2147483647 w 21600"/>
              <a:gd name="T3" fmla="*/ 2147483647 h 28651"/>
              <a:gd name="T4" fmla="*/ 0 w 21600"/>
              <a:gd name="T5" fmla="*/ 2147483647 h 28651"/>
              <a:gd name="T6" fmla="*/ 0 60000 65536"/>
              <a:gd name="T7" fmla="*/ 0 60000 65536"/>
              <a:gd name="T8" fmla="*/ 0 60000 65536"/>
              <a:gd name="T9" fmla="*/ 0 w 21600"/>
              <a:gd name="T10" fmla="*/ 0 h 28651"/>
              <a:gd name="T11" fmla="*/ 21600 w 21600"/>
              <a:gd name="T12" fmla="*/ 28651 h 28651"/>
            </a:gdLst>
            <a:ahLst/>
            <a:cxnLst>
              <a:cxn ang="T6">
                <a:pos x="T0" y="T1"/>
              </a:cxn>
              <a:cxn ang="T7">
                <a:pos x="T2" y="T3"/>
              </a:cxn>
              <a:cxn ang="T8">
                <a:pos x="T4" y="T5"/>
              </a:cxn>
            </a:cxnLst>
            <a:rect l="T9" t="T10" r="T11" b="T12"/>
            <a:pathLst>
              <a:path w="21600" h="28651" fill="none" extrusionOk="0">
                <a:moveTo>
                  <a:pt x="884" y="0"/>
                </a:moveTo>
                <a:cubicBezTo>
                  <a:pt x="12460" y="474"/>
                  <a:pt x="21600" y="9996"/>
                  <a:pt x="21600" y="21582"/>
                </a:cubicBezTo>
                <a:cubicBezTo>
                  <a:pt x="21600" y="23988"/>
                  <a:pt x="21197" y="26377"/>
                  <a:pt x="20410" y="28650"/>
                </a:cubicBezTo>
              </a:path>
              <a:path w="21600" h="28651" stroke="0" extrusionOk="0">
                <a:moveTo>
                  <a:pt x="884" y="0"/>
                </a:moveTo>
                <a:cubicBezTo>
                  <a:pt x="12460" y="474"/>
                  <a:pt x="21600" y="9996"/>
                  <a:pt x="21600" y="21582"/>
                </a:cubicBezTo>
                <a:cubicBezTo>
                  <a:pt x="21600" y="23988"/>
                  <a:pt x="21197" y="26377"/>
                  <a:pt x="20410" y="28650"/>
                </a:cubicBezTo>
                <a:lnTo>
                  <a:pt x="0" y="21582"/>
                </a:lnTo>
                <a:close/>
              </a:path>
            </a:pathLst>
          </a:custGeom>
          <a:noFill/>
          <a:ln w="12700">
            <a:solidFill>
              <a:schemeClr val="tx1"/>
            </a:solidFill>
            <a:round/>
            <a:headEnd/>
            <a:tailEnd/>
          </a:ln>
        </p:spPr>
        <p:txBody>
          <a:bodyPr wrap="none" anchor="ctr"/>
          <a:lstStyle/>
          <a:p>
            <a:endParaRPr lang="en-US"/>
          </a:p>
        </p:txBody>
      </p:sp>
      <p:sp>
        <p:nvSpPr>
          <p:cNvPr id="35889" name="Arc 51"/>
          <p:cNvSpPr>
            <a:spLocks/>
          </p:cNvSpPr>
          <p:nvPr/>
        </p:nvSpPr>
        <p:spPr bwMode="auto">
          <a:xfrm>
            <a:off x="2376488" y="3235325"/>
            <a:ext cx="3035300" cy="355600"/>
          </a:xfrm>
          <a:custGeom>
            <a:avLst/>
            <a:gdLst>
              <a:gd name="T0" fmla="*/ 2147483647 w 42956"/>
              <a:gd name="T1" fmla="*/ 2147483647 h 21600"/>
              <a:gd name="T2" fmla="*/ 0 w 42956"/>
              <a:gd name="T3" fmla="*/ 2147483647 h 21600"/>
              <a:gd name="T4" fmla="*/ 2147483647 w 42956"/>
              <a:gd name="T5" fmla="*/ 0 h 21600"/>
              <a:gd name="T6" fmla="*/ 0 60000 65536"/>
              <a:gd name="T7" fmla="*/ 0 60000 65536"/>
              <a:gd name="T8" fmla="*/ 0 60000 65536"/>
              <a:gd name="T9" fmla="*/ 0 w 42956"/>
              <a:gd name="T10" fmla="*/ 0 h 21600"/>
              <a:gd name="T11" fmla="*/ 42956 w 42956"/>
              <a:gd name="T12" fmla="*/ 21600 h 21600"/>
            </a:gdLst>
            <a:ahLst/>
            <a:cxnLst>
              <a:cxn ang="T6">
                <a:pos x="T0" y="T1"/>
              </a:cxn>
              <a:cxn ang="T7">
                <a:pos x="T2" y="T3"/>
              </a:cxn>
              <a:cxn ang="T8">
                <a:pos x="T4" y="T5"/>
              </a:cxn>
            </a:cxnLst>
            <a:rect l="T9" t="T10" r="T11" b="T12"/>
            <a:pathLst>
              <a:path w="42956" h="21600" fill="none" extrusionOk="0">
                <a:moveTo>
                  <a:pt x="42955" y="2106"/>
                </a:moveTo>
                <a:cubicBezTo>
                  <a:pt x="41871" y="13167"/>
                  <a:pt x="32572" y="21599"/>
                  <a:pt x="21459" y="21600"/>
                </a:cubicBezTo>
                <a:cubicBezTo>
                  <a:pt x="10483" y="21600"/>
                  <a:pt x="1252" y="13368"/>
                  <a:pt x="0" y="2464"/>
                </a:cubicBezTo>
              </a:path>
              <a:path w="42956" h="21600" stroke="0" extrusionOk="0">
                <a:moveTo>
                  <a:pt x="42955" y="2106"/>
                </a:moveTo>
                <a:cubicBezTo>
                  <a:pt x="41871" y="13167"/>
                  <a:pt x="32572" y="21599"/>
                  <a:pt x="21459" y="21600"/>
                </a:cubicBezTo>
                <a:cubicBezTo>
                  <a:pt x="10483" y="21600"/>
                  <a:pt x="1252" y="13368"/>
                  <a:pt x="0" y="2464"/>
                </a:cubicBezTo>
                <a:lnTo>
                  <a:pt x="21459" y="0"/>
                </a:lnTo>
                <a:close/>
              </a:path>
            </a:pathLst>
          </a:custGeom>
          <a:noFill/>
          <a:ln w="12700">
            <a:solidFill>
              <a:schemeClr val="tx1"/>
            </a:solidFill>
            <a:round/>
            <a:headEnd/>
            <a:tailEnd/>
          </a:ln>
        </p:spPr>
        <p:txBody>
          <a:bodyPr wrap="none" anchor="ctr"/>
          <a:lstStyle/>
          <a:p>
            <a:endParaRPr lang="en-US"/>
          </a:p>
        </p:txBody>
      </p:sp>
      <p:sp>
        <p:nvSpPr>
          <p:cNvPr id="35890" name="Text Box 52"/>
          <p:cNvSpPr txBox="1">
            <a:spLocks noChangeArrowheads="1"/>
          </p:cNvSpPr>
          <p:nvPr/>
        </p:nvSpPr>
        <p:spPr bwMode="auto">
          <a:xfrm>
            <a:off x="4603750" y="3251200"/>
            <a:ext cx="263525" cy="366713"/>
          </a:xfrm>
          <a:prstGeom prst="rect">
            <a:avLst/>
          </a:prstGeom>
          <a:noFill/>
          <a:ln w="9525">
            <a:noFill/>
            <a:miter lim="800000"/>
            <a:headEnd/>
            <a:tailEnd/>
          </a:ln>
        </p:spPr>
        <p:txBody>
          <a:bodyPr wrap="none">
            <a:spAutoFit/>
          </a:bodyPr>
          <a:lstStyle/>
          <a:p>
            <a:r>
              <a:rPr lang="en-US" sz="1800" b="0">
                <a:solidFill>
                  <a:srgbClr val="FF3300"/>
                </a:solidFill>
              </a:rPr>
              <a:t>•</a:t>
            </a:r>
            <a:endParaRPr lang="en-US" sz="2400" b="0"/>
          </a:p>
        </p:txBody>
      </p:sp>
      <p:sp>
        <p:nvSpPr>
          <p:cNvPr id="35891" name="Text Box 53"/>
          <p:cNvSpPr txBox="1">
            <a:spLocks noChangeArrowheads="1"/>
          </p:cNvSpPr>
          <p:nvPr/>
        </p:nvSpPr>
        <p:spPr bwMode="auto">
          <a:xfrm>
            <a:off x="3070225" y="4938713"/>
            <a:ext cx="984250" cy="366712"/>
          </a:xfrm>
          <a:prstGeom prst="rect">
            <a:avLst/>
          </a:prstGeom>
          <a:noFill/>
          <a:ln w="9525">
            <a:noFill/>
            <a:miter lim="800000"/>
            <a:headEnd/>
            <a:tailEnd/>
          </a:ln>
        </p:spPr>
        <p:txBody>
          <a:bodyPr wrap="none">
            <a:spAutoFit/>
          </a:bodyPr>
          <a:lstStyle/>
          <a:p>
            <a:r>
              <a:rPr lang="en-US" sz="1800" b="0">
                <a:latin typeface="Arial" charset="0"/>
              </a:rPr>
              <a:t>Equator</a:t>
            </a:r>
            <a:endParaRPr lang="en-US" sz="1800" b="0"/>
          </a:p>
        </p:txBody>
      </p:sp>
      <p:sp>
        <p:nvSpPr>
          <p:cNvPr id="35892" name="Text Box 54"/>
          <p:cNvSpPr txBox="1">
            <a:spLocks noChangeArrowheads="1"/>
          </p:cNvSpPr>
          <p:nvPr/>
        </p:nvSpPr>
        <p:spPr bwMode="auto">
          <a:xfrm>
            <a:off x="4122738" y="4933950"/>
            <a:ext cx="536575" cy="366713"/>
          </a:xfrm>
          <a:prstGeom prst="rect">
            <a:avLst/>
          </a:prstGeom>
          <a:noFill/>
          <a:ln w="9525">
            <a:noFill/>
            <a:miter lim="800000"/>
            <a:headEnd/>
            <a:tailEnd/>
          </a:ln>
        </p:spPr>
        <p:txBody>
          <a:bodyPr wrap="none">
            <a:spAutoFit/>
          </a:bodyPr>
          <a:lstStyle/>
          <a:p>
            <a:r>
              <a:rPr lang="en-US" sz="1800" b="0">
                <a:latin typeface="Arial" charset="0"/>
              </a:rPr>
              <a:t>=0°</a:t>
            </a:r>
            <a:endParaRPr lang="en-US" sz="1800" b="0"/>
          </a:p>
        </p:txBody>
      </p:sp>
      <p:sp>
        <p:nvSpPr>
          <p:cNvPr id="35893" name="Arc 55"/>
          <p:cNvSpPr>
            <a:spLocks/>
          </p:cNvSpPr>
          <p:nvPr/>
        </p:nvSpPr>
        <p:spPr bwMode="auto">
          <a:xfrm>
            <a:off x="1955800" y="4559300"/>
            <a:ext cx="3867150" cy="503238"/>
          </a:xfrm>
          <a:custGeom>
            <a:avLst/>
            <a:gdLst>
              <a:gd name="T0" fmla="*/ 2147483647 w 43185"/>
              <a:gd name="T1" fmla="*/ 2147483647 h 21600"/>
              <a:gd name="T2" fmla="*/ 0 w 43185"/>
              <a:gd name="T3" fmla="*/ 1928944851 h 21600"/>
              <a:gd name="T4" fmla="*/ 2147483647 w 43185"/>
              <a:gd name="T5" fmla="*/ 0 h 21600"/>
              <a:gd name="T6" fmla="*/ 0 60000 65536"/>
              <a:gd name="T7" fmla="*/ 0 60000 65536"/>
              <a:gd name="T8" fmla="*/ 0 60000 65536"/>
              <a:gd name="T9" fmla="*/ 0 w 43185"/>
              <a:gd name="T10" fmla="*/ 0 h 21600"/>
              <a:gd name="T11" fmla="*/ 43185 w 43185"/>
              <a:gd name="T12" fmla="*/ 21600 h 21600"/>
            </a:gdLst>
            <a:ahLst/>
            <a:cxnLst>
              <a:cxn ang="T6">
                <a:pos x="T0" y="T1"/>
              </a:cxn>
              <a:cxn ang="T7">
                <a:pos x="T2" y="T3"/>
              </a:cxn>
              <a:cxn ang="T8">
                <a:pos x="T4" y="T5"/>
              </a:cxn>
            </a:cxnLst>
            <a:rect l="T9" t="T10" r="T11" b="T12"/>
            <a:pathLst>
              <a:path w="43185" h="21600" fill="none" extrusionOk="0">
                <a:moveTo>
                  <a:pt x="43184" y="750"/>
                </a:moveTo>
                <a:cubicBezTo>
                  <a:pt x="42780" y="12381"/>
                  <a:pt x="33235" y="21599"/>
                  <a:pt x="21598" y="21600"/>
                </a:cubicBezTo>
                <a:cubicBezTo>
                  <a:pt x="9778" y="21600"/>
                  <a:pt x="153" y="12099"/>
                  <a:pt x="-1" y="281"/>
                </a:cubicBezTo>
              </a:path>
              <a:path w="43185" h="21600" stroke="0" extrusionOk="0">
                <a:moveTo>
                  <a:pt x="43184" y="750"/>
                </a:moveTo>
                <a:cubicBezTo>
                  <a:pt x="42780" y="12381"/>
                  <a:pt x="33235" y="21599"/>
                  <a:pt x="21598" y="21600"/>
                </a:cubicBezTo>
                <a:cubicBezTo>
                  <a:pt x="9778" y="21600"/>
                  <a:pt x="153" y="12099"/>
                  <a:pt x="-1" y="281"/>
                </a:cubicBezTo>
                <a:lnTo>
                  <a:pt x="21598" y="0"/>
                </a:lnTo>
                <a:close/>
              </a:path>
            </a:pathLst>
          </a:custGeom>
          <a:noFill/>
          <a:ln w="28575">
            <a:solidFill>
              <a:schemeClr val="tx1"/>
            </a:solidFill>
            <a:round/>
            <a:headEnd/>
            <a:tailEnd/>
          </a:ln>
        </p:spPr>
        <p:txBody>
          <a:bodyPr wrap="none" anchor="ctr"/>
          <a:lstStyle/>
          <a:p>
            <a:endParaRPr lang="en-US"/>
          </a:p>
        </p:txBody>
      </p:sp>
      <p:sp>
        <p:nvSpPr>
          <p:cNvPr id="35894" name="Arc 56"/>
          <p:cNvSpPr>
            <a:spLocks/>
          </p:cNvSpPr>
          <p:nvPr/>
        </p:nvSpPr>
        <p:spPr bwMode="auto">
          <a:xfrm>
            <a:off x="3894138" y="4386263"/>
            <a:ext cx="1938337" cy="1030287"/>
          </a:xfrm>
          <a:custGeom>
            <a:avLst/>
            <a:gdLst>
              <a:gd name="T0" fmla="*/ 2147483647 w 21600"/>
              <a:gd name="T1" fmla="*/ 0 h 10961"/>
              <a:gd name="T2" fmla="*/ 2147483647 w 21600"/>
              <a:gd name="T3" fmla="*/ 2147483647 h 10961"/>
              <a:gd name="T4" fmla="*/ 0 w 21600"/>
              <a:gd name="T5" fmla="*/ 2147483647 h 10961"/>
              <a:gd name="T6" fmla="*/ 0 60000 65536"/>
              <a:gd name="T7" fmla="*/ 0 60000 65536"/>
              <a:gd name="T8" fmla="*/ 0 60000 65536"/>
              <a:gd name="T9" fmla="*/ 0 w 21600"/>
              <a:gd name="T10" fmla="*/ 0 h 10961"/>
              <a:gd name="T11" fmla="*/ 21600 w 21600"/>
              <a:gd name="T12" fmla="*/ 10961 h 10961"/>
            </a:gdLst>
            <a:ahLst/>
            <a:cxnLst>
              <a:cxn ang="T6">
                <a:pos x="T0" y="T1"/>
              </a:cxn>
              <a:cxn ang="T7">
                <a:pos x="T2" y="T3"/>
              </a:cxn>
              <a:cxn ang="T8">
                <a:pos x="T4" y="T5"/>
              </a:cxn>
            </a:cxnLst>
            <a:rect l="T9" t="T10" r="T11" b="T12"/>
            <a:pathLst>
              <a:path w="21600" h="10961" fill="none" extrusionOk="0">
                <a:moveTo>
                  <a:pt x="21548" y="0"/>
                </a:moveTo>
                <a:cubicBezTo>
                  <a:pt x="21582" y="495"/>
                  <a:pt x="21600" y="991"/>
                  <a:pt x="21600" y="1488"/>
                </a:cubicBezTo>
                <a:cubicBezTo>
                  <a:pt x="21600" y="4770"/>
                  <a:pt x="20851" y="8010"/>
                  <a:pt x="19411" y="10960"/>
                </a:cubicBezTo>
              </a:path>
              <a:path w="21600" h="10961" stroke="0" extrusionOk="0">
                <a:moveTo>
                  <a:pt x="21548" y="0"/>
                </a:moveTo>
                <a:cubicBezTo>
                  <a:pt x="21582" y="495"/>
                  <a:pt x="21600" y="991"/>
                  <a:pt x="21600" y="1488"/>
                </a:cubicBezTo>
                <a:cubicBezTo>
                  <a:pt x="21600" y="4770"/>
                  <a:pt x="20851" y="8010"/>
                  <a:pt x="19411" y="10960"/>
                </a:cubicBezTo>
                <a:lnTo>
                  <a:pt x="0" y="1488"/>
                </a:lnTo>
                <a:close/>
              </a:path>
            </a:pathLst>
          </a:custGeom>
          <a:noFill/>
          <a:ln w="19050">
            <a:solidFill>
              <a:srgbClr val="006600"/>
            </a:solidFill>
            <a:round/>
            <a:headEnd/>
            <a:tailEnd/>
          </a:ln>
        </p:spPr>
        <p:txBody>
          <a:bodyPr wrap="none" anchor="ctr"/>
          <a:lstStyle/>
          <a:p>
            <a:endParaRPr lang="en-US"/>
          </a:p>
        </p:txBody>
      </p:sp>
      <p:sp>
        <p:nvSpPr>
          <p:cNvPr id="35895" name="Text Box 57"/>
          <p:cNvSpPr txBox="1">
            <a:spLocks noChangeArrowheads="1"/>
          </p:cNvSpPr>
          <p:nvPr/>
        </p:nvSpPr>
        <p:spPr bwMode="auto">
          <a:xfrm>
            <a:off x="5637213" y="4216400"/>
            <a:ext cx="290512" cy="457200"/>
          </a:xfrm>
          <a:prstGeom prst="rect">
            <a:avLst/>
          </a:prstGeom>
          <a:noFill/>
          <a:ln w="9525">
            <a:noFill/>
            <a:miter lim="800000"/>
            <a:headEnd/>
            <a:tailEnd/>
          </a:ln>
        </p:spPr>
        <p:txBody>
          <a:bodyPr wrap="none">
            <a:spAutoFit/>
          </a:bodyPr>
          <a:lstStyle/>
          <a:p>
            <a:r>
              <a:rPr lang="en-US" sz="2400" b="0"/>
              <a:t>•</a:t>
            </a:r>
          </a:p>
        </p:txBody>
      </p:sp>
      <p:sp>
        <p:nvSpPr>
          <p:cNvPr id="35896" name="Arc 58"/>
          <p:cNvSpPr>
            <a:spLocks/>
          </p:cNvSpPr>
          <p:nvPr/>
        </p:nvSpPr>
        <p:spPr bwMode="auto">
          <a:xfrm>
            <a:off x="3887788" y="4522788"/>
            <a:ext cx="1019175" cy="2030412"/>
          </a:xfrm>
          <a:custGeom>
            <a:avLst/>
            <a:gdLst>
              <a:gd name="T0" fmla="*/ 2147483647 w 11356"/>
              <a:gd name="T1" fmla="*/ 2147483647 h 21600"/>
              <a:gd name="T2" fmla="*/ 2147483647 w 11356"/>
              <a:gd name="T3" fmla="*/ 2147483647 h 21600"/>
              <a:gd name="T4" fmla="*/ 0 w 11356"/>
              <a:gd name="T5" fmla="*/ 0 h 21600"/>
              <a:gd name="T6" fmla="*/ 0 60000 65536"/>
              <a:gd name="T7" fmla="*/ 0 60000 65536"/>
              <a:gd name="T8" fmla="*/ 0 60000 65536"/>
              <a:gd name="T9" fmla="*/ 0 w 11356"/>
              <a:gd name="T10" fmla="*/ 0 h 21600"/>
              <a:gd name="T11" fmla="*/ 11356 w 11356"/>
              <a:gd name="T12" fmla="*/ 21600 h 21600"/>
            </a:gdLst>
            <a:ahLst/>
            <a:cxnLst>
              <a:cxn ang="T6">
                <a:pos x="T0" y="T1"/>
              </a:cxn>
              <a:cxn ang="T7">
                <a:pos x="T2" y="T3"/>
              </a:cxn>
              <a:cxn ang="T8">
                <a:pos x="T4" y="T5"/>
              </a:cxn>
            </a:cxnLst>
            <a:rect l="T9" t="T10" r="T11" b="T12"/>
            <a:pathLst>
              <a:path w="11356" h="21600" fill="none" extrusionOk="0">
                <a:moveTo>
                  <a:pt x="11355" y="18373"/>
                </a:moveTo>
                <a:cubicBezTo>
                  <a:pt x="7975" y="20463"/>
                  <a:pt x="4083" y="21579"/>
                  <a:pt x="108" y="21599"/>
                </a:cubicBezTo>
              </a:path>
              <a:path w="11356" h="21600" stroke="0" extrusionOk="0">
                <a:moveTo>
                  <a:pt x="11355" y="18373"/>
                </a:moveTo>
                <a:cubicBezTo>
                  <a:pt x="7975" y="20463"/>
                  <a:pt x="4083" y="21579"/>
                  <a:pt x="108" y="21599"/>
                </a:cubicBezTo>
                <a:lnTo>
                  <a:pt x="0" y="0"/>
                </a:lnTo>
                <a:close/>
              </a:path>
            </a:pathLst>
          </a:custGeom>
          <a:noFill/>
          <a:ln w="19050">
            <a:solidFill>
              <a:srgbClr val="006600"/>
            </a:solidFill>
            <a:round/>
            <a:headEnd/>
            <a:tailEnd/>
          </a:ln>
        </p:spPr>
        <p:txBody>
          <a:bodyPr wrap="none" anchor="ctr"/>
          <a:lstStyle/>
          <a:p>
            <a:endParaRPr lang="en-US"/>
          </a:p>
        </p:txBody>
      </p:sp>
      <p:sp>
        <p:nvSpPr>
          <p:cNvPr id="35897" name="Arc 59"/>
          <p:cNvSpPr>
            <a:spLocks/>
          </p:cNvSpPr>
          <p:nvPr/>
        </p:nvSpPr>
        <p:spPr bwMode="auto">
          <a:xfrm>
            <a:off x="2819400" y="4724400"/>
            <a:ext cx="1531938" cy="666750"/>
          </a:xfrm>
          <a:custGeom>
            <a:avLst/>
            <a:gdLst>
              <a:gd name="T0" fmla="*/ 2147483647 w 14344"/>
              <a:gd name="T1" fmla="*/ 2147483647 h 21600"/>
              <a:gd name="T2" fmla="*/ 0 w 14344"/>
              <a:gd name="T3" fmla="*/ 2147483647 h 21600"/>
              <a:gd name="T4" fmla="*/ 2147483647 w 14344"/>
              <a:gd name="T5" fmla="*/ 0 h 21600"/>
              <a:gd name="T6" fmla="*/ 0 60000 65536"/>
              <a:gd name="T7" fmla="*/ 0 60000 65536"/>
              <a:gd name="T8" fmla="*/ 0 60000 65536"/>
              <a:gd name="T9" fmla="*/ 0 w 14344"/>
              <a:gd name="T10" fmla="*/ 0 h 21600"/>
              <a:gd name="T11" fmla="*/ 14344 w 14344"/>
              <a:gd name="T12" fmla="*/ 21600 h 21600"/>
            </a:gdLst>
            <a:ahLst/>
            <a:cxnLst>
              <a:cxn ang="T6">
                <a:pos x="T0" y="T1"/>
              </a:cxn>
              <a:cxn ang="T7">
                <a:pos x="T2" y="T3"/>
              </a:cxn>
              <a:cxn ang="T8">
                <a:pos x="T4" y="T5"/>
              </a:cxn>
            </a:cxnLst>
            <a:rect l="T9" t="T10" r="T11" b="T12"/>
            <a:pathLst>
              <a:path w="14344" h="21600" fill="none" extrusionOk="0">
                <a:moveTo>
                  <a:pt x="14343" y="21224"/>
                </a:moveTo>
                <a:cubicBezTo>
                  <a:pt x="13022" y="21474"/>
                  <a:pt x="11680" y="21599"/>
                  <a:pt x="10335" y="21600"/>
                </a:cubicBezTo>
                <a:cubicBezTo>
                  <a:pt x="6724" y="21600"/>
                  <a:pt x="3170" y="20694"/>
                  <a:pt x="-1" y="18967"/>
                </a:cubicBezTo>
              </a:path>
              <a:path w="14344" h="21600" stroke="0" extrusionOk="0">
                <a:moveTo>
                  <a:pt x="14343" y="21224"/>
                </a:moveTo>
                <a:cubicBezTo>
                  <a:pt x="13022" y="21474"/>
                  <a:pt x="11680" y="21599"/>
                  <a:pt x="10335" y="21600"/>
                </a:cubicBezTo>
                <a:cubicBezTo>
                  <a:pt x="6724" y="21600"/>
                  <a:pt x="3170" y="20694"/>
                  <a:pt x="-1" y="18967"/>
                </a:cubicBezTo>
                <a:lnTo>
                  <a:pt x="10335" y="0"/>
                </a:lnTo>
                <a:close/>
              </a:path>
            </a:pathLst>
          </a:custGeom>
          <a:noFill/>
          <a:ln w="19050">
            <a:solidFill>
              <a:srgbClr val="006600"/>
            </a:solidFill>
            <a:round/>
            <a:headEnd/>
            <a:tailEnd/>
          </a:ln>
        </p:spPr>
        <p:txBody>
          <a:bodyPr wrap="none" anchor="ctr"/>
          <a:lstStyle/>
          <a:p>
            <a:endParaRPr lang="en-US"/>
          </a:p>
        </p:txBody>
      </p:sp>
      <p:sp>
        <p:nvSpPr>
          <p:cNvPr id="35898" name="Arc 60"/>
          <p:cNvSpPr>
            <a:spLocks/>
          </p:cNvSpPr>
          <p:nvPr/>
        </p:nvSpPr>
        <p:spPr bwMode="auto">
          <a:xfrm>
            <a:off x="1592263" y="4573588"/>
            <a:ext cx="2305050" cy="382587"/>
          </a:xfrm>
          <a:custGeom>
            <a:avLst/>
            <a:gdLst>
              <a:gd name="T0" fmla="*/ 2147483647 w 21600"/>
              <a:gd name="T1" fmla="*/ 2147483647 h 14581"/>
              <a:gd name="T2" fmla="*/ 2147483647 w 21600"/>
              <a:gd name="T3" fmla="*/ 0 h 14581"/>
              <a:gd name="T4" fmla="*/ 2147483647 w 21600"/>
              <a:gd name="T5" fmla="*/ 2147483647 h 14581"/>
              <a:gd name="T6" fmla="*/ 0 60000 65536"/>
              <a:gd name="T7" fmla="*/ 0 60000 65536"/>
              <a:gd name="T8" fmla="*/ 0 60000 65536"/>
              <a:gd name="T9" fmla="*/ 0 w 21600"/>
              <a:gd name="T10" fmla="*/ 0 h 14581"/>
              <a:gd name="T11" fmla="*/ 21600 w 21600"/>
              <a:gd name="T12" fmla="*/ 14581 h 14581"/>
            </a:gdLst>
            <a:ahLst/>
            <a:cxnLst>
              <a:cxn ang="T6">
                <a:pos x="T0" y="T1"/>
              </a:cxn>
              <a:cxn ang="T7">
                <a:pos x="T2" y="T3"/>
              </a:cxn>
              <a:cxn ang="T8">
                <a:pos x="T4" y="T5"/>
              </a:cxn>
            </a:cxnLst>
            <a:rect l="T9" t="T10" r="T11" b="T12"/>
            <a:pathLst>
              <a:path w="21600" h="14581" fill="none" extrusionOk="0">
                <a:moveTo>
                  <a:pt x="569" y="14581"/>
                </a:moveTo>
                <a:cubicBezTo>
                  <a:pt x="191" y="12965"/>
                  <a:pt x="0" y="11311"/>
                  <a:pt x="0" y="9652"/>
                </a:cubicBezTo>
                <a:cubicBezTo>
                  <a:pt x="-1" y="6301"/>
                  <a:pt x="779" y="2997"/>
                  <a:pt x="2276" y="0"/>
                </a:cubicBezTo>
              </a:path>
              <a:path w="21600" h="14581" stroke="0" extrusionOk="0">
                <a:moveTo>
                  <a:pt x="569" y="14581"/>
                </a:moveTo>
                <a:cubicBezTo>
                  <a:pt x="191" y="12965"/>
                  <a:pt x="0" y="11311"/>
                  <a:pt x="0" y="9652"/>
                </a:cubicBezTo>
                <a:cubicBezTo>
                  <a:pt x="-1" y="6301"/>
                  <a:pt x="779" y="2997"/>
                  <a:pt x="2276" y="0"/>
                </a:cubicBezTo>
                <a:lnTo>
                  <a:pt x="21600" y="9652"/>
                </a:lnTo>
                <a:close/>
              </a:path>
            </a:pathLst>
          </a:custGeom>
          <a:noFill/>
          <a:ln w="19050">
            <a:solidFill>
              <a:srgbClr val="006600"/>
            </a:solidFill>
            <a:round/>
            <a:headEnd/>
            <a:tailEnd/>
          </a:ln>
        </p:spPr>
        <p:txBody>
          <a:bodyPr wrap="none" anchor="ctr"/>
          <a:lstStyle/>
          <a:p>
            <a:endParaRPr lang="en-US"/>
          </a:p>
        </p:txBody>
      </p:sp>
      <p:sp>
        <p:nvSpPr>
          <p:cNvPr id="35899" name="Arc 61"/>
          <p:cNvSpPr>
            <a:spLocks/>
          </p:cNvSpPr>
          <p:nvPr/>
        </p:nvSpPr>
        <p:spPr bwMode="auto">
          <a:xfrm>
            <a:off x="3889375" y="4721225"/>
            <a:ext cx="2233613" cy="515938"/>
          </a:xfrm>
          <a:custGeom>
            <a:avLst/>
            <a:gdLst>
              <a:gd name="T0" fmla="*/ 2147483647 w 21600"/>
              <a:gd name="T1" fmla="*/ 0 h 19692"/>
              <a:gd name="T2" fmla="*/ 2147483647 w 21600"/>
              <a:gd name="T3" fmla="*/ 2147483647 h 19692"/>
              <a:gd name="T4" fmla="*/ 0 w 21600"/>
              <a:gd name="T5" fmla="*/ 2147483647 h 19692"/>
              <a:gd name="T6" fmla="*/ 0 60000 65536"/>
              <a:gd name="T7" fmla="*/ 0 60000 65536"/>
              <a:gd name="T8" fmla="*/ 0 60000 65536"/>
              <a:gd name="T9" fmla="*/ 0 w 21600"/>
              <a:gd name="T10" fmla="*/ 0 h 19692"/>
              <a:gd name="T11" fmla="*/ 21600 w 21600"/>
              <a:gd name="T12" fmla="*/ 19692 h 19692"/>
            </a:gdLst>
            <a:ahLst/>
            <a:cxnLst>
              <a:cxn ang="T6">
                <a:pos x="T0" y="T1"/>
              </a:cxn>
              <a:cxn ang="T7">
                <a:pos x="T2" y="T3"/>
              </a:cxn>
              <a:cxn ang="T8">
                <a:pos x="T4" y="T5"/>
              </a:cxn>
            </a:cxnLst>
            <a:rect l="T9" t="T10" r="T11" b="T12"/>
            <a:pathLst>
              <a:path w="21600" h="19692" fill="none" extrusionOk="0">
                <a:moveTo>
                  <a:pt x="21097" y="0"/>
                </a:moveTo>
                <a:cubicBezTo>
                  <a:pt x="21431" y="1521"/>
                  <a:pt x="21600" y="3073"/>
                  <a:pt x="21600" y="4631"/>
                </a:cubicBezTo>
                <a:cubicBezTo>
                  <a:pt x="21600" y="10256"/>
                  <a:pt x="19405" y="15659"/>
                  <a:pt x="15483" y="19691"/>
                </a:cubicBezTo>
              </a:path>
              <a:path w="21600" h="19692" stroke="0" extrusionOk="0">
                <a:moveTo>
                  <a:pt x="21097" y="0"/>
                </a:moveTo>
                <a:cubicBezTo>
                  <a:pt x="21431" y="1521"/>
                  <a:pt x="21600" y="3073"/>
                  <a:pt x="21600" y="4631"/>
                </a:cubicBezTo>
                <a:cubicBezTo>
                  <a:pt x="21600" y="10256"/>
                  <a:pt x="19405" y="15659"/>
                  <a:pt x="15483" y="19691"/>
                </a:cubicBezTo>
                <a:lnTo>
                  <a:pt x="0" y="4631"/>
                </a:lnTo>
                <a:close/>
              </a:path>
            </a:pathLst>
          </a:custGeom>
          <a:noFill/>
          <a:ln w="19050">
            <a:solidFill>
              <a:srgbClr val="006600"/>
            </a:solidFill>
            <a:round/>
            <a:headEnd/>
            <a:tailEnd/>
          </a:ln>
        </p:spPr>
        <p:txBody>
          <a:bodyPr wrap="none" anchor="ctr"/>
          <a:lstStyle/>
          <a:p>
            <a:endParaRPr lang="en-US"/>
          </a:p>
        </p:txBody>
      </p:sp>
      <p:sp>
        <p:nvSpPr>
          <p:cNvPr id="35900" name="Text Box 62"/>
          <p:cNvSpPr txBox="1">
            <a:spLocks noChangeArrowheads="1"/>
          </p:cNvSpPr>
          <p:nvPr/>
        </p:nvSpPr>
        <p:spPr bwMode="auto">
          <a:xfrm>
            <a:off x="2630488" y="5003800"/>
            <a:ext cx="290512" cy="457200"/>
          </a:xfrm>
          <a:prstGeom prst="rect">
            <a:avLst/>
          </a:prstGeom>
          <a:noFill/>
          <a:ln w="9525">
            <a:noFill/>
            <a:miter lim="800000"/>
            <a:headEnd/>
            <a:tailEnd/>
          </a:ln>
        </p:spPr>
        <p:txBody>
          <a:bodyPr wrap="none">
            <a:spAutoFit/>
          </a:bodyPr>
          <a:lstStyle/>
          <a:p>
            <a:r>
              <a:rPr lang="en-US" sz="2400" b="0"/>
              <a:t>•</a:t>
            </a:r>
          </a:p>
        </p:txBody>
      </p:sp>
      <p:sp>
        <p:nvSpPr>
          <p:cNvPr id="35901" name="Arc 63"/>
          <p:cNvSpPr>
            <a:spLocks/>
          </p:cNvSpPr>
          <p:nvPr/>
        </p:nvSpPr>
        <p:spPr bwMode="auto">
          <a:xfrm>
            <a:off x="3797300" y="4527550"/>
            <a:ext cx="990600" cy="2025650"/>
          </a:xfrm>
          <a:custGeom>
            <a:avLst/>
            <a:gdLst>
              <a:gd name="T0" fmla="*/ 2147483647 w 20005"/>
              <a:gd name="T1" fmla="*/ 2147483647 h 21600"/>
              <a:gd name="T2" fmla="*/ 0 w 20005"/>
              <a:gd name="T3" fmla="*/ 2147483647 h 21600"/>
              <a:gd name="T4" fmla="*/ 2147483647 w 20005"/>
              <a:gd name="T5" fmla="*/ 0 h 21600"/>
              <a:gd name="T6" fmla="*/ 0 60000 65536"/>
              <a:gd name="T7" fmla="*/ 0 60000 65536"/>
              <a:gd name="T8" fmla="*/ 0 60000 65536"/>
              <a:gd name="T9" fmla="*/ 0 w 20005"/>
              <a:gd name="T10" fmla="*/ 0 h 21600"/>
              <a:gd name="T11" fmla="*/ 20005 w 20005"/>
              <a:gd name="T12" fmla="*/ 21600 h 21600"/>
            </a:gdLst>
            <a:ahLst/>
            <a:cxnLst>
              <a:cxn ang="T6">
                <a:pos x="T0" y="T1"/>
              </a:cxn>
              <a:cxn ang="T7">
                <a:pos x="T2" y="T3"/>
              </a:cxn>
              <a:cxn ang="T8">
                <a:pos x="T4" y="T5"/>
              </a:cxn>
            </a:cxnLst>
            <a:rect l="T9" t="T10" r="T11" b="T12"/>
            <a:pathLst>
              <a:path w="20005" h="21600" fill="none" extrusionOk="0">
                <a:moveTo>
                  <a:pt x="20004" y="10555"/>
                </a:moveTo>
                <a:cubicBezTo>
                  <a:pt x="16184" y="17376"/>
                  <a:pt x="8977" y="21599"/>
                  <a:pt x="1160" y="21600"/>
                </a:cubicBezTo>
                <a:cubicBezTo>
                  <a:pt x="773" y="21600"/>
                  <a:pt x="386" y="21589"/>
                  <a:pt x="0" y="21568"/>
                </a:cubicBezTo>
              </a:path>
              <a:path w="20005" h="21600" stroke="0" extrusionOk="0">
                <a:moveTo>
                  <a:pt x="20004" y="10555"/>
                </a:moveTo>
                <a:cubicBezTo>
                  <a:pt x="16184" y="17376"/>
                  <a:pt x="8977" y="21599"/>
                  <a:pt x="1160" y="21600"/>
                </a:cubicBezTo>
                <a:cubicBezTo>
                  <a:pt x="773" y="21600"/>
                  <a:pt x="386" y="21589"/>
                  <a:pt x="0" y="21568"/>
                </a:cubicBezTo>
                <a:lnTo>
                  <a:pt x="1160" y="0"/>
                </a:lnTo>
                <a:close/>
              </a:path>
            </a:pathLst>
          </a:custGeom>
          <a:noFill/>
          <a:ln w="12700">
            <a:solidFill>
              <a:schemeClr val="tx1"/>
            </a:solidFill>
            <a:round/>
            <a:headEnd/>
            <a:tailEnd/>
          </a:ln>
        </p:spPr>
        <p:txBody>
          <a:bodyPr wrap="none" anchor="ctr"/>
          <a:lstStyle/>
          <a:p>
            <a:endParaRPr lang="en-US"/>
          </a:p>
        </p:txBody>
      </p:sp>
      <p:sp>
        <p:nvSpPr>
          <p:cNvPr id="35902" name="Arc 64"/>
          <p:cNvSpPr>
            <a:spLocks/>
          </p:cNvSpPr>
          <p:nvPr/>
        </p:nvSpPr>
        <p:spPr bwMode="auto">
          <a:xfrm>
            <a:off x="3900488" y="2509838"/>
            <a:ext cx="1549400" cy="2025650"/>
          </a:xfrm>
          <a:custGeom>
            <a:avLst/>
            <a:gdLst>
              <a:gd name="T0" fmla="*/ 2147483647 w 17274"/>
              <a:gd name="T1" fmla="*/ 0 h 21551"/>
              <a:gd name="T2" fmla="*/ 2147483647 w 17274"/>
              <a:gd name="T3" fmla="*/ 2147483647 h 21551"/>
              <a:gd name="T4" fmla="*/ 0 w 17274"/>
              <a:gd name="T5" fmla="*/ 2147483647 h 21551"/>
              <a:gd name="T6" fmla="*/ 0 60000 65536"/>
              <a:gd name="T7" fmla="*/ 0 60000 65536"/>
              <a:gd name="T8" fmla="*/ 0 60000 65536"/>
              <a:gd name="T9" fmla="*/ 0 w 17274"/>
              <a:gd name="T10" fmla="*/ 0 h 21551"/>
              <a:gd name="T11" fmla="*/ 17274 w 17274"/>
              <a:gd name="T12" fmla="*/ 21551 h 21551"/>
            </a:gdLst>
            <a:ahLst/>
            <a:cxnLst>
              <a:cxn ang="T6">
                <a:pos x="T0" y="T1"/>
              </a:cxn>
              <a:cxn ang="T7">
                <a:pos x="T2" y="T3"/>
              </a:cxn>
              <a:cxn ang="T8">
                <a:pos x="T4" y="T5"/>
              </a:cxn>
            </a:cxnLst>
            <a:rect l="T9" t="T10" r="T11" b="T12"/>
            <a:pathLst>
              <a:path w="17274" h="21551" fill="none" extrusionOk="0">
                <a:moveTo>
                  <a:pt x="1456" y="0"/>
                </a:moveTo>
                <a:cubicBezTo>
                  <a:pt x="7726" y="424"/>
                  <a:pt x="13501" y="3557"/>
                  <a:pt x="17273" y="8583"/>
                </a:cubicBezTo>
              </a:path>
              <a:path w="17274" h="21551" stroke="0" extrusionOk="0">
                <a:moveTo>
                  <a:pt x="1456" y="0"/>
                </a:moveTo>
                <a:cubicBezTo>
                  <a:pt x="7726" y="424"/>
                  <a:pt x="13501" y="3557"/>
                  <a:pt x="17273" y="8583"/>
                </a:cubicBezTo>
                <a:lnTo>
                  <a:pt x="0" y="21551"/>
                </a:lnTo>
                <a:close/>
              </a:path>
            </a:pathLst>
          </a:custGeom>
          <a:noFill/>
          <a:ln w="19050">
            <a:solidFill>
              <a:srgbClr val="006600"/>
            </a:solidFill>
            <a:round/>
            <a:headEnd/>
            <a:tailEnd/>
          </a:ln>
        </p:spPr>
        <p:txBody>
          <a:bodyPr wrap="none" anchor="ctr"/>
          <a:lstStyle/>
          <a:p>
            <a:endParaRPr lang="en-US"/>
          </a:p>
        </p:txBody>
      </p:sp>
      <p:sp>
        <p:nvSpPr>
          <p:cNvPr id="35903" name="Line 65"/>
          <p:cNvSpPr>
            <a:spLocks noChangeShapeType="1"/>
          </p:cNvSpPr>
          <p:nvPr/>
        </p:nvSpPr>
        <p:spPr bwMode="auto">
          <a:xfrm flipH="1">
            <a:off x="3890963" y="2493963"/>
            <a:ext cx="166687" cy="0"/>
          </a:xfrm>
          <a:prstGeom prst="line">
            <a:avLst/>
          </a:prstGeom>
          <a:noFill/>
          <a:ln w="9525">
            <a:solidFill>
              <a:srgbClr val="006600"/>
            </a:solidFill>
            <a:round/>
            <a:headEnd/>
            <a:tailEnd type="triangle" w="med" len="lg"/>
          </a:ln>
        </p:spPr>
        <p:txBody>
          <a:bodyPr wrap="none" anchor="ctr"/>
          <a:lstStyle/>
          <a:p>
            <a:endParaRPr lang="en-US"/>
          </a:p>
        </p:txBody>
      </p:sp>
      <p:sp>
        <p:nvSpPr>
          <p:cNvPr id="35904" name="Line 66"/>
          <p:cNvSpPr>
            <a:spLocks noChangeShapeType="1"/>
          </p:cNvSpPr>
          <p:nvPr/>
        </p:nvSpPr>
        <p:spPr bwMode="auto">
          <a:xfrm flipH="1">
            <a:off x="3805238" y="6543675"/>
            <a:ext cx="252412" cy="0"/>
          </a:xfrm>
          <a:prstGeom prst="line">
            <a:avLst/>
          </a:prstGeom>
          <a:noFill/>
          <a:ln w="9525">
            <a:solidFill>
              <a:srgbClr val="006600"/>
            </a:solidFill>
            <a:round/>
            <a:headEnd/>
            <a:tailEnd type="triangle" w="med" len="lg"/>
          </a:ln>
        </p:spPr>
        <p:txBody>
          <a:bodyPr wrap="none" anchor="ctr"/>
          <a:lstStyle/>
          <a:p>
            <a:endParaRPr lang="en-US"/>
          </a:p>
        </p:txBody>
      </p:sp>
      <p:grpSp>
        <p:nvGrpSpPr>
          <p:cNvPr id="35905" name="Group 67"/>
          <p:cNvGrpSpPr>
            <a:grpSpLocks/>
          </p:cNvGrpSpPr>
          <p:nvPr/>
        </p:nvGrpSpPr>
        <p:grpSpPr bwMode="auto">
          <a:xfrm>
            <a:off x="1504950" y="4897438"/>
            <a:ext cx="1076325" cy="319087"/>
            <a:chOff x="176" y="1737"/>
            <a:chExt cx="554" cy="153"/>
          </a:xfrm>
        </p:grpSpPr>
        <p:sp>
          <p:nvSpPr>
            <p:cNvPr id="35911" name="Rectangle 68"/>
            <p:cNvSpPr>
              <a:spLocks noChangeArrowheads="1"/>
            </p:cNvSpPr>
            <p:nvPr/>
          </p:nvSpPr>
          <p:spPr bwMode="auto">
            <a:xfrm rot="993709">
              <a:off x="210" y="1809"/>
              <a:ext cx="484" cy="81"/>
            </a:xfrm>
            <a:prstGeom prst="rect">
              <a:avLst/>
            </a:prstGeom>
            <a:solidFill>
              <a:schemeClr val="bg1"/>
            </a:solidFill>
            <a:ln w="9525">
              <a:noFill/>
              <a:miter lim="800000"/>
              <a:headEnd/>
              <a:tailEnd/>
            </a:ln>
          </p:spPr>
          <p:txBody>
            <a:bodyPr wrap="none" anchor="ctr"/>
            <a:lstStyle/>
            <a:p>
              <a:endParaRPr lang="en-US"/>
            </a:p>
          </p:txBody>
        </p:sp>
        <p:sp>
          <p:nvSpPr>
            <p:cNvPr id="35912" name="Text Box 69"/>
            <p:cNvSpPr txBox="1">
              <a:spLocks noChangeArrowheads="1"/>
            </p:cNvSpPr>
            <p:nvPr/>
          </p:nvSpPr>
          <p:spPr bwMode="auto">
            <a:xfrm rot="1167021">
              <a:off x="176" y="1737"/>
              <a:ext cx="554" cy="146"/>
            </a:xfrm>
            <a:prstGeom prst="rect">
              <a:avLst/>
            </a:prstGeom>
            <a:noFill/>
            <a:ln w="9525">
              <a:noFill/>
              <a:miter lim="800000"/>
              <a:headEnd/>
              <a:tailEnd/>
            </a:ln>
          </p:spPr>
          <p:txBody>
            <a:bodyPr wrap="none">
              <a:spAutoFit/>
            </a:bodyPr>
            <a:lstStyle/>
            <a:p>
              <a:r>
                <a:rPr lang="de-DE" sz="1400" b="0">
                  <a:solidFill>
                    <a:srgbClr val="006600"/>
                  </a:solidFill>
                  <a:latin typeface="Arial" charset="0"/>
                  <a:sym typeface="Symbol" pitchFamily="18" charset="2"/>
                </a:rPr>
                <a:t>=0-180°W</a:t>
              </a:r>
              <a:endParaRPr lang="de-DE" sz="2400" b="0"/>
            </a:p>
          </p:txBody>
        </p:sp>
      </p:grpSp>
      <p:sp>
        <p:nvSpPr>
          <p:cNvPr id="35906" name="Line 70"/>
          <p:cNvSpPr>
            <a:spLocks noChangeShapeType="1"/>
          </p:cNvSpPr>
          <p:nvPr/>
        </p:nvSpPr>
        <p:spPr bwMode="auto">
          <a:xfrm flipV="1">
            <a:off x="3895725" y="3514725"/>
            <a:ext cx="904875" cy="1028700"/>
          </a:xfrm>
          <a:prstGeom prst="line">
            <a:avLst/>
          </a:prstGeom>
          <a:noFill/>
          <a:ln w="19050">
            <a:solidFill>
              <a:srgbClr val="FF3300"/>
            </a:solidFill>
            <a:round/>
            <a:headEnd/>
            <a:tailEnd/>
          </a:ln>
        </p:spPr>
        <p:txBody>
          <a:bodyPr wrap="none" anchor="ctr"/>
          <a:lstStyle/>
          <a:p>
            <a:endParaRPr lang="en-US"/>
          </a:p>
        </p:txBody>
      </p:sp>
      <p:sp>
        <p:nvSpPr>
          <p:cNvPr id="35907" name="Text Box 78"/>
          <p:cNvSpPr txBox="1">
            <a:spLocks noChangeArrowheads="1"/>
          </p:cNvSpPr>
          <p:nvPr/>
        </p:nvSpPr>
        <p:spPr bwMode="auto">
          <a:xfrm>
            <a:off x="6248400" y="3608388"/>
            <a:ext cx="2962275" cy="396875"/>
          </a:xfrm>
          <a:prstGeom prst="rect">
            <a:avLst/>
          </a:prstGeom>
          <a:noFill/>
          <a:ln w="9525">
            <a:noFill/>
            <a:miter lim="800000"/>
            <a:headEnd/>
            <a:tailEnd/>
          </a:ln>
        </p:spPr>
        <p:txBody>
          <a:bodyPr wrap="none">
            <a:spAutoFit/>
          </a:bodyPr>
          <a:lstStyle/>
          <a:p>
            <a:r>
              <a:rPr lang="de-DE" b="0">
                <a:solidFill>
                  <a:srgbClr val="FF3300"/>
                </a:solidFill>
                <a:latin typeface="Arial" charset="0"/>
                <a:sym typeface="Symbol" pitchFamily="18" charset="2"/>
              </a:rPr>
              <a:t> - Geographic longitude</a:t>
            </a:r>
            <a:endParaRPr lang="de-DE" b="0"/>
          </a:p>
        </p:txBody>
      </p:sp>
      <p:sp>
        <p:nvSpPr>
          <p:cNvPr id="35908" name="Text Box 79"/>
          <p:cNvSpPr txBox="1">
            <a:spLocks noChangeArrowheads="1"/>
          </p:cNvSpPr>
          <p:nvPr/>
        </p:nvSpPr>
        <p:spPr bwMode="auto">
          <a:xfrm>
            <a:off x="6248400" y="3870325"/>
            <a:ext cx="2762250" cy="396875"/>
          </a:xfrm>
          <a:prstGeom prst="rect">
            <a:avLst/>
          </a:prstGeom>
          <a:noFill/>
          <a:ln w="9525">
            <a:noFill/>
            <a:miter lim="800000"/>
            <a:headEnd/>
            <a:tailEnd/>
          </a:ln>
        </p:spPr>
        <p:txBody>
          <a:bodyPr wrap="none">
            <a:spAutoFit/>
          </a:bodyPr>
          <a:lstStyle/>
          <a:p>
            <a:r>
              <a:rPr lang="de-DE" b="0">
                <a:solidFill>
                  <a:srgbClr val="FF3300"/>
                </a:solidFill>
                <a:latin typeface="Arial" charset="0"/>
                <a:sym typeface="Symbol" pitchFamily="18" charset="2"/>
              </a:rPr>
              <a:t> - Geographic latitude</a:t>
            </a:r>
            <a:endParaRPr lang="de-DE" b="0"/>
          </a:p>
        </p:txBody>
      </p:sp>
      <p:sp>
        <p:nvSpPr>
          <p:cNvPr id="35909" name="Text Box 80"/>
          <p:cNvSpPr txBox="1">
            <a:spLocks noChangeArrowheads="1"/>
          </p:cNvSpPr>
          <p:nvPr/>
        </p:nvSpPr>
        <p:spPr bwMode="auto">
          <a:xfrm>
            <a:off x="6273800" y="4586288"/>
            <a:ext cx="2636838" cy="396875"/>
          </a:xfrm>
          <a:prstGeom prst="rect">
            <a:avLst/>
          </a:prstGeom>
          <a:noFill/>
          <a:ln w="9525">
            <a:noFill/>
            <a:miter lim="800000"/>
            <a:headEnd/>
            <a:tailEnd/>
          </a:ln>
        </p:spPr>
        <p:txBody>
          <a:bodyPr wrap="none">
            <a:spAutoFit/>
          </a:bodyPr>
          <a:lstStyle/>
          <a:p>
            <a:r>
              <a:rPr lang="de-DE" b="0">
                <a:latin typeface="Arial" charset="0"/>
              </a:rPr>
              <a:t>R - Mean earth radius</a:t>
            </a:r>
            <a:endParaRPr lang="de-DE" b="0"/>
          </a:p>
        </p:txBody>
      </p:sp>
      <p:sp>
        <p:nvSpPr>
          <p:cNvPr id="35910" name="Text Box 81"/>
          <p:cNvSpPr txBox="1">
            <a:spLocks noChangeArrowheads="1"/>
          </p:cNvSpPr>
          <p:nvPr/>
        </p:nvSpPr>
        <p:spPr bwMode="auto">
          <a:xfrm>
            <a:off x="6259513" y="5091113"/>
            <a:ext cx="1789112" cy="396875"/>
          </a:xfrm>
          <a:prstGeom prst="rect">
            <a:avLst/>
          </a:prstGeom>
          <a:noFill/>
          <a:ln w="9525">
            <a:noFill/>
            <a:miter lim="800000"/>
            <a:headEnd/>
            <a:tailEnd/>
          </a:ln>
        </p:spPr>
        <p:txBody>
          <a:bodyPr wrap="none">
            <a:spAutoFit/>
          </a:bodyPr>
          <a:lstStyle/>
          <a:p>
            <a:r>
              <a:rPr lang="de-DE" b="0">
                <a:latin typeface="Arial" charset="0"/>
              </a:rPr>
              <a:t>O - Geocenter</a:t>
            </a:r>
            <a:endParaRPr lang="de-DE" b="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US" sz="4000" smtClean="0"/>
              <a:t>Length on Meridians and Parallels</a:t>
            </a:r>
            <a:endParaRPr lang="en-US" smtClean="0"/>
          </a:p>
        </p:txBody>
      </p:sp>
      <p:pic>
        <p:nvPicPr>
          <p:cNvPr id="36867" name="Picture 3" descr="latlong"/>
          <p:cNvPicPr>
            <a:picLocks noChangeAspect="1" noChangeArrowheads="1"/>
          </p:cNvPicPr>
          <p:nvPr/>
        </p:nvPicPr>
        <p:blipFill>
          <a:blip r:embed="rId2" cstate="print"/>
          <a:srcRect/>
          <a:stretch>
            <a:fillRect/>
          </a:stretch>
        </p:blipFill>
        <p:spPr bwMode="auto">
          <a:xfrm>
            <a:off x="4419600" y="2133600"/>
            <a:ext cx="3986213" cy="4016375"/>
          </a:xfrm>
          <a:prstGeom prst="rect">
            <a:avLst/>
          </a:prstGeom>
          <a:noFill/>
          <a:ln w="9525">
            <a:noFill/>
            <a:miter lim="800000"/>
            <a:headEnd/>
            <a:tailEnd/>
          </a:ln>
        </p:spPr>
      </p:pic>
      <p:sp>
        <p:nvSpPr>
          <p:cNvPr id="36868" name="Line 4"/>
          <p:cNvSpPr>
            <a:spLocks noChangeShapeType="1"/>
          </p:cNvSpPr>
          <p:nvPr/>
        </p:nvSpPr>
        <p:spPr bwMode="auto">
          <a:xfrm>
            <a:off x="6400800" y="4191000"/>
            <a:ext cx="960438" cy="777875"/>
          </a:xfrm>
          <a:prstGeom prst="line">
            <a:avLst/>
          </a:prstGeom>
          <a:noFill/>
          <a:ln w="28575">
            <a:solidFill>
              <a:schemeClr val="accent1"/>
            </a:solidFill>
            <a:round/>
            <a:headEnd/>
            <a:tailEnd/>
          </a:ln>
        </p:spPr>
        <p:txBody>
          <a:bodyPr wrap="none" anchor="ctr"/>
          <a:lstStyle/>
          <a:p>
            <a:endParaRPr lang="en-US"/>
          </a:p>
        </p:txBody>
      </p:sp>
      <p:sp>
        <p:nvSpPr>
          <p:cNvPr id="36869" name="Line 5"/>
          <p:cNvSpPr>
            <a:spLocks noChangeShapeType="1"/>
          </p:cNvSpPr>
          <p:nvPr/>
        </p:nvSpPr>
        <p:spPr bwMode="auto">
          <a:xfrm flipH="1" flipV="1">
            <a:off x="6400800" y="3352800"/>
            <a:ext cx="1409700" cy="350838"/>
          </a:xfrm>
          <a:prstGeom prst="line">
            <a:avLst/>
          </a:prstGeom>
          <a:noFill/>
          <a:ln w="28575">
            <a:solidFill>
              <a:schemeClr val="accent2"/>
            </a:solidFill>
            <a:round/>
            <a:headEnd/>
            <a:tailEnd/>
          </a:ln>
        </p:spPr>
        <p:txBody>
          <a:bodyPr wrap="none" anchor="ctr"/>
          <a:lstStyle/>
          <a:p>
            <a:endParaRPr lang="en-US"/>
          </a:p>
        </p:txBody>
      </p:sp>
      <p:sp>
        <p:nvSpPr>
          <p:cNvPr id="36870" name="Line 6"/>
          <p:cNvSpPr>
            <a:spLocks noChangeShapeType="1"/>
          </p:cNvSpPr>
          <p:nvPr/>
        </p:nvSpPr>
        <p:spPr bwMode="auto">
          <a:xfrm>
            <a:off x="6400800" y="3352800"/>
            <a:ext cx="838200" cy="685800"/>
          </a:xfrm>
          <a:prstGeom prst="line">
            <a:avLst/>
          </a:prstGeom>
          <a:noFill/>
          <a:ln w="28575">
            <a:solidFill>
              <a:schemeClr val="accent2"/>
            </a:solidFill>
            <a:round/>
            <a:headEnd/>
            <a:tailEnd/>
          </a:ln>
        </p:spPr>
        <p:txBody>
          <a:bodyPr wrap="none" anchor="ctr"/>
          <a:lstStyle/>
          <a:p>
            <a:endParaRPr lang="en-US"/>
          </a:p>
        </p:txBody>
      </p:sp>
      <p:sp>
        <p:nvSpPr>
          <p:cNvPr id="36871" name="Freeform 7"/>
          <p:cNvSpPr>
            <a:spLocks/>
          </p:cNvSpPr>
          <p:nvPr/>
        </p:nvSpPr>
        <p:spPr bwMode="auto">
          <a:xfrm>
            <a:off x="6667500" y="4275138"/>
            <a:ext cx="74613" cy="144462"/>
          </a:xfrm>
          <a:custGeom>
            <a:avLst/>
            <a:gdLst>
              <a:gd name="T0" fmla="*/ 2147483647 w 56"/>
              <a:gd name="T1" fmla="*/ 0 h 144"/>
              <a:gd name="T2" fmla="*/ 2147483647 w 56"/>
              <a:gd name="T3" fmla="*/ 2147483647 h 144"/>
              <a:gd name="T4" fmla="*/ 0 w 56"/>
              <a:gd name="T5" fmla="*/ 2147483647 h 144"/>
              <a:gd name="T6" fmla="*/ 0 60000 65536"/>
              <a:gd name="T7" fmla="*/ 0 60000 65536"/>
              <a:gd name="T8" fmla="*/ 0 60000 65536"/>
              <a:gd name="T9" fmla="*/ 0 w 56"/>
              <a:gd name="T10" fmla="*/ 0 h 144"/>
              <a:gd name="T11" fmla="*/ 56 w 56"/>
              <a:gd name="T12" fmla="*/ 144 h 144"/>
            </a:gdLst>
            <a:ahLst/>
            <a:cxnLst>
              <a:cxn ang="T6">
                <a:pos x="T0" y="T1"/>
              </a:cxn>
              <a:cxn ang="T7">
                <a:pos x="T2" y="T3"/>
              </a:cxn>
              <a:cxn ang="T8">
                <a:pos x="T4" y="T5"/>
              </a:cxn>
            </a:cxnLst>
            <a:rect l="T9" t="T10" r="T11" b="T12"/>
            <a:pathLst>
              <a:path w="56" h="144">
                <a:moveTo>
                  <a:pt x="48" y="0"/>
                </a:moveTo>
                <a:cubicBezTo>
                  <a:pt x="52" y="36"/>
                  <a:pt x="56" y="72"/>
                  <a:pt x="48" y="96"/>
                </a:cubicBezTo>
                <a:cubicBezTo>
                  <a:pt x="40" y="120"/>
                  <a:pt x="8" y="136"/>
                  <a:pt x="0" y="144"/>
                </a:cubicBezTo>
              </a:path>
            </a:pathLst>
          </a:custGeom>
          <a:noFill/>
          <a:ln w="28575">
            <a:solidFill>
              <a:schemeClr val="accent1"/>
            </a:solidFill>
            <a:round/>
            <a:headEnd/>
            <a:tailEnd/>
          </a:ln>
        </p:spPr>
        <p:txBody>
          <a:bodyPr wrap="none" anchor="ctr"/>
          <a:lstStyle/>
          <a:p>
            <a:endParaRPr lang="en-US"/>
          </a:p>
        </p:txBody>
      </p:sp>
      <p:sp>
        <p:nvSpPr>
          <p:cNvPr id="36872" name="Text Box 8"/>
          <p:cNvSpPr txBox="1">
            <a:spLocks noChangeArrowheads="1"/>
          </p:cNvSpPr>
          <p:nvPr/>
        </p:nvSpPr>
        <p:spPr bwMode="auto">
          <a:xfrm rot="1408488">
            <a:off x="4724400" y="4419600"/>
            <a:ext cx="762000" cy="457200"/>
          </a:xfrm>
          <a:prstGeom prst="rect">
            <a:avLst/>
          </a:prstGeom>
          <a:noFill/>
          <a:ln w="9525">
            <a:noFill/>
            <a:miter lim="800000"/>
            <a:headEnd/>
            <a:tailEnd/>
          </a:ln>
        </p:spPr>
        <p:txBody>
          <a:bodyPr>
            <a:spAutoFit/>
          </a:bodyPr>
          <a:lstStyle/>
          <a:p>
            <a:pPr>
              <a:spcBef>
                <a:spcPct val="50000"/>
              </a:spcBef>
            </a:pPr>
            <a:r>
              <a:rPr lang="en-US" sz="2400" b="0"/>
              <a:t>0 N</a:t>
            </a:r>
          </a:p>
        </p:txBody>
      </p:sp>
      <p:sp>
        <p:nvSpPr>
          <p:cNvPr id="36873" name="Text Box 9"/>
          <p:cNvSpPr txBox="1">
            <a:spLocks noChangeArrowheads="1"/>
          </p:cNvSpPr>
          <p:nvPr/>
        </p:nvSpPr>
        <p:spPr bwMode="auto">
          <a:xfrm rot="1365545">
            <a:off x="4938713" y="3521075"/>
            <a:ext cx="914400" cy="457200"/>
          </a:xfrm>
          <a:prstGeom prst="rect">
            <a:avLst/>
          </a:prstGeom>
          <a:noFill/>
          <a:ln w="9525">
            <a:noFill/>
            <a:miter lim="800000"/>
            <a:headEnd/>
            <a:tailEnd/>
          </a:ln>
        </p:spPr>
        <p:txBody>
          <a:bodyPr>
            <a:spAutoFit/>
          </a:bodyPr>
          <a:lstStyle/>
          <a:p>
            <a:pPr>
              <a:spcBef>
                <a:spcPct val="50000"/>
              </a:spcBef>
            </a:pPr>
            <a:r>
              <a:rPr lang="en-US" sz="2400" b="0"/>
              <a:t>30 N</a:t>
            </a:r>
          </a:p>
        </p:txBody>
      </p:sp>
      <p:sp>
        <p:nvSpPr>
          <p:cNvPr id="36874" name="Text Box 10"/>
          <p:cNvSpPr txBox="1">
            <a:spLocks noChangeArrowheads="1"/>
          </p:cNvSpPr>
          <p:nvPr/>
        </p:nvSpPr>
        <p:spPr bwMode="auto">
          <a:xfrm>
            <a:off x="6667500" y="4167188"/>
            <a:ext cx="528638" cy="457200"/>
          </a:xfrm>
          <a:prstGeom prst="rect">
            <a:avLst/>
          </a:prstGeom>
          <a:noFill/>
          <a:ln w="9525">
            <a:noFill/>
            <a:miter lim="800000"/>
            <a:headEnd/>
            <a:tailEnd/>
          </a:ln>
        </p:spPr>
        <p:txBody>
          <a:bodyPr>
            <a:spAutoFit/>
          </a:bodyPr>
          <a:lstStyle/>
          <a:p>
            <a:r>
              <a:rPr lang="en-US" sz="2400" b="0">
                <a:latin typeface="Symbol" pitchFamily="18" charset="2"/>
              </a:rPr>
              <a:t>Df</a:t>
            </a:r>
            <a:endParaRPr lang="en-US" sz="2400" b="0"/>
          </a:p>
        </p:txBody>
      </p:sp>
      <p:sp>
        <p:nvSpPr>
          <p:cNvPr id="36875" name="Line 11"/>
          <p:cNvSpPr>
            <a:spLocks noChangeShapeType="1"/>
          </p:cNvSpPr>
          <p:nvPr/>
        </p:nvSpPr>
        <p:spPr bwMode="auto">
          <a:xfrm flipH="1">
            <a:off x="4495800" y="4191000"/>
            <a:ext cx="1905000" cy="0"/>
          </a:xfrm>
          <a:prstGeom prst="line">
            <a:avLst/>
          </a:prstGeom>
          <a:noFill/>
          <a:ln w="28575">
            <a:solidFill>
              <a:schemeClr val="accent1"/>
            </a:solidFill>
            <a:round/>
            <a:headEnd/>
            <a:tailEnd/>
          </a:ln>
        </p:spPr>
        <p:txBody>
          <a:bodyPr wrap="none" anchor="ctr"/>
          <a:lstStyle/>
          <a:p>
            <a:endParaRPr lang="en-US"/>
          </a:p>
        </p:txBody>
      </p:sp>
      <p:sp>
        <p:nvSpPr>
          <p:cNvPr id="36876" name="Text Box 12"/>
          <p:cNvSpPr txBox="1">
            <a:spLocks noChangeArrowheads="1"/>
          </p:cNvSpPr>
          <p:nvPr/>
        </p:nvSpPr>
        <p:spPr bwMode="auto">
          <a:xfrm>
            <a:off x="6553200" y="4419600"/>
            <a:ext cx="663575" cy="457200"/>
          </a:xfrm>
          <a:prstGeom prst="rect">
            <a:avLst/>
          </a:prstGeom>
          <a:noFill/>
          <a:ln w="9525">
            <a:noFill/>
            <a:miter lim="800000"/>
            <a:headEnd/>
            <a:tailEnd/>
          </a:ln>
        </p:spPr>
        <p:txBody>
          <a:bodyPr>
            <a:spAutoFit/>
          </a:bodyPr>
          <a:lstStyle/>
          <a:p>
            <a:pPr>
              <a:spcBef>
                <a:spcPct val="50000"/>
              </a:spcBef>
            </a:pPr>
            <a:r>
              <a:rPr lang="en-US" sz="2400" b="0">
                <a:solidFill>
                  <a:schemeClr val="accent1"/>
                </a:solidFill>
              </a:rPr>
              <a:t>R</a:t>
            </a:r>
            <a:r>
              <a:rPr lang="en-US" sz="2400" b="0" baseline="-25000">
                <a:solidFill>
                  <a:schemeClr val="accent1"/>
                </a:solidFill>
              </a:rPr>
              <a:t>e</a:t>
            </a:r>
            <a:endParaRPr lang="en-US" sz="2400" b="0"/>
          </a:p>
        </p:txBody>
      </p:sp>
      <p:sp>
        <p:nvSpPr>
          <p:cNvPr id="36877" name="Text Box 13"/>
          <p:cNvSpPr txBox="1">
            <a:spLocks noChangeArrowheads="1"/>
          </p:cNvSpPr>
          <p:nvPr/>
        </p:nvSpPr>
        <p:spPr bwMode="auto">
          <a:xfrm>
            <a:off x="5562600" y="4114800"/>
            <a:ext cx="663575" cy="457200"/>
          </a:xfrm>
          <a:prstGeom prst="rect">
            <a:avLst/>
          </a:prstGeom>
          <a:noFill/>
          <a:ln w="9525">
            <a:noFill/>
            <a:miter lim="800000"/>
            <a:headEnd/>
            <a:tailEnd/>
          </a:ln>
        </p:spPr>
        <p:txBody>
          <a:bodyPr>
            <a:spAutoFit/>
          </a:bodyPr>
          <a:lstStyle/>
          <a:p>
            <a:pPr>
              <a:spcBef>
                <a:spcPct val="50000"/>
              </a:spcBef>
            </a:pPr>
            <a:r>
              <a:rPr lang="en-US" sz="2400" b="0">
                <a:solidFill>
                  <a:schemeClr val="accent1"/>
                </a:solidFill>
              </a:rPr>
              <a:t>R</a:t>
            </a:r>
            <a:r>
              <a:rPr lang="en-US" sz="2400" b="0" baseline="-25000">
                <a:solidFill>
                  <a:schemeClr val="accent1"/>
                </a:solidFill>
              </a:rPr>
              <a:t>e</a:t>
            </a:r>
            <a:endParaRPr lang="en-US" sz="2400" b="0"/>
          </a:p>
        </p:txBody>
      </p:sp>
      <p:sp>
        <p:nvSpPr>
          <p:cNvPr id="36878" name="Text Box 14"/>
          <p:cNvSpPr txBox="1">
            <a:spLocks noChangeArrowheads="1"/>
          </p:cNvSpPr>
          <p:nvPr/>
        </p:nvSpPr>
        <p:spPr bwMode="auto">
          <a:xfrm>
            <a:off x="7086600" y="3124200"/>
            <a:ext cx="663575" cy="457200"/>
          </a:xfrm>
          <a:prstGeom prst="rect">
            <a:avLst/>
          </a:prstGeom>
          <a:noFill/>
          <a:ln w="9525">
            <a:noFill/>
            <a:miter lim="800000"/>
            <a:headEnd/>
            <a:tailEnd/>
          </a:ln>
        </p:spPr>
        <p:txBody>
          <a:bodyPr>
            <a:spAutoFit/>
          </a:bodyPr>
          <a:lstStyle/>
          <a:p>
            <a:pPr>
              <a:spcBef>
                <a:spcPct val="50000"/>
              </a:spcBef>
            </a:pPr>
            <a:r>
              <a:rPr lang="en-US" sz="2400" b="0">
                <a:solidFill>
                  <a:schemeClr val="accent2"/>
                </a:solidFill>
              </a:rPr>
              <a:t>R</a:t>
            </a:r>
            <a:endParaRPr lang="en-US" sz="2400" b="0"/>
          </a:p>
        </p:txBody>
      </p:sp>
      <p:sp>
        <p:nvSpPr>
          <p:cNvPr id="36879" name="Text Box 15"/>
          <p:cNvSpPr txBox="1">
            <a:spLocks noChangeArrowheads="1"/>
          </p:cNvSpPr>
          <p:nvPr/>
        </p:nvSpPr>
        <p:spPr bwMode="auto">
          <a:xfrm>
            <a:off x="6453188" y="3497263"/>
            <a:ext cx="663575" cy="457200"/>
          </a:xfrm>
          <a:prstGeom prst="rect">
            <a:avLst/>
          </a:prstGeom>
          <a:noFill/>
          <a:ln w="9525">
            <a:noFill/>
            <a:miter lim="800000"/>
            <a:headEnd/>
            <a:tailEnd/>
          </a:ln>
        </p:spPr>
        <p:txBody>
          <a:bodyPr>
            <a:spAutoFit/>
          </a:bodyPr>
          <a:lstStyle/>
          <a:p>
            <a:pPr>
              <a:spcBef>
                <a:spcPct val="50000"/>
              </a:spcBef>
            </a:pPr>
            <a:r>
              <a:rPr lang="en-US" sz="2400" b="0">
                <a:solidFill>
                  <a:schemeClr val="accent2"/>
                </a:solidFill>
              </a:rPr>
              <a:t>R</a:t>
            </a:r>
            <a:endParaRPr lang="en-US" sz="2400" b="0"/>
          </a:p>
        </p:txBody>
      </p:sp>
      <p:sp>
        <p:nvSpPr>
          <p:cNvPr id="36880" name="Oval 16"/>
          <p:cNvSpPr>
            <a:spLocks noChangeArrowheads="1"/>
          </p:cNvSpPr>
          <p:nvPr/>
        </p:nvSpPr>
        <p:spPr bwMode="auto">
          <a:xfrm>
            <a:off x="7315200" y="4930775"/>
            <a:ext cx="76200" cy="76200"/>
          </a:xfrm>
          <a:prstGeom prst="ellipse">
            <a:avLst/>
          </a:prstGeom>
          <a:solidFill>
            <a:schemeClr val="tx2"/>
          </a:solidFill>
          <a:ln w="9525">
            <a:solidFill>
              <a:schemeClr val="tx1"/>
            </a:solidFill>
            <a:round/>
            <a:headEnd/>
            <a:tailEnd/>
          </a:ln>
        </p:spPr>
        <p:txBody>
          <a:bodyPr wrap="none" anchor="ctr"/>
          <a:lstStyle/>
          <a:p>
            <a:endParaRPr lang="en-US"/>
          </a:p>
        </p:txBody>
      </p:sp>
      <p:sp>
        <p:nvSpPr>
          <p:cNvPr id="36881" name="Oval 17"/>
          <p:cNvSpPr>
            <a:spLocks noChangeArrowheads="1"/>
          </p:cNvSpPr>
          <p:nvPr/>
        </p:nvSpPr>
        <p:spPr bwMode="auto">
          <a:xfrm>
            <a:off x="7162800" y="3963988"/>
            <a:ext cx="76200" cy="76200"/>
          </a:xfrm>
          <a:prstGeom prst="ellipse">
            <a:avLst/>
          </a:prstGeom>
          <a:solidFill>
            <a:schemeClr val="tx2"/>
          </a:solidFill>
          <a:ln w="9525">
            <a:solidFill>
              <a:schemeClr val="tx1"/>
            </a:solidFill>
            <a:round/>
            <a:headEnd/>
            <a:tailEnd/>
          </a:ln>
        </p:spPr>
        <p:txBody>
          <a:bodyPr wrap="none" anchor="ctr"/>
          <a:lstStyle/>
          <a:p>
            <a:endParaRPr lang="en-US"/>
          </a:p>
        </p:txBody>
      </p:sp>
      <p:sp>
        <p:nvSpPr>
          <p:cNvPr id="36882" name="Oval 18"/>
          <p:cNvSpPr>
            <a:spLocks noChangeArrowheads="1"/>
          </p:cNvSpPr>
          <p:nvPr/>
        </p:nvSpPr>
        <p:spPr bwMode="auto">
          <a:xfrm>
            <a:off x="7780338" y="3665538"/>
            <a:ext cx="76200" cy="76200"/>
          </a:xfrm>
          <a:prstGeom prst="ellipse">
            <a:avLst/>
          </a:prstGeom>
          <a:solidFill>
            <a:schemeClr val="tx2"/>
          </a:solidFill>
          <a:ln w="9525">
            <a:solidFill>
              <a:schemeClr val="tx1"/>
            </a:solidFill>
            <a:round/>
            <a:headEnd/>
            <a:tailEnd/>
          </a:ln>
        </p:spPr>
        <p:txBody>
          <a:bodyPr wrap="none" anchor="ctr"/>
          <a:lstStyle/>
          <a:p>
            <a:endParaRPr lang="en-US"/>
          </a:p>
        </p:txBody>
      </p:sp>
      <p:sp>
        <p:nvSpPr>
          <p:cNvPr id="36883" name="Text Box 19"/>
          <p:cNvSpPr txBox="1">
            <a:spLocks noChangeArrowheads="1"/>
          </p:cNvSpPr>
          <p:nvPr/>
        </p:nvSpPr>
        <p:spPr bwMode="auto">
          <a:xfrm>
            <a:off x="7291388" y="4727575"/>
            <a:ext cx="404812" cy="457200"/>
          </a:xfrm>
          <a:prstGeom prst="rect">
            <a:avLst/>
          </a:prstGeom>
          <a:noFill/>
          <a:ln w="9525">
            <a:noFill/>
            <a:miter lim="800000"/>
            <a:headEnd/>
            <a:tailEnd/>
          </a:ln>
        </p:spPr>
        <p:txBody>
          <a:bodyPr wrap="none">
            <a:spAutoFit/>
          </a:bodyPr>
          <a:lstStyle/>
          <a:p>
            <a:r>
              <a:rPr lang="en-US" sz="2400" b="0"/>
              <a:t>A</a:t>
            </a:r>
          </a:p>
        </p:txBody>
      </p:sp>
      <p:sp>
        <p:nvSpPr>
          <p:cNvPr id="36884" name="Text Box 20"/>
          <p:cNvSpPr txBox="1">
            <a:spLocks noChangeArrowheads="1"/>
          </p:cNvSpPr>
          <p:nvPr/>
        </p:nvSpPr>
        <p:spPr bwMode="auto">
          <a:xfrm>
            <a:off x="7229475" y="4110038"/>
            <a:ext cx="387350" cy="457200"/>
          </a:xfrm>
          <a:prstGeom prst="rect">
            <a:avLst/>
          </a:prstGeom>
          <a:noFill/>
          <a:ln w="9525">
            <a:noFill/>
            <a:miter lim="800000"/>
            <a:headEnd/>
            <a:tailEnd/>
          </a:ln>
        </p:spPr>
        <p:txBody>
          <a:bodyPr wrap="none">
            <a:spAutoFit/>
          </a:bodyPr>
          <a:lstStyle/>
          <a:p>
            <a:r>
              <a:rPr lang="en-US" sz="2400" b="0"/>
              <a:t>B</a:t>
            </a:r>
          </a:p>
        </p:txBody>
      </p:sp>
      <p:sp>
        <p:nvSpPr>
          <p:cNvPr id="36885" name="Text Box 21"/>
          <p:cNvSpPr txBox="1">
            <a:spLocks noChangeArrowheads="1"/>
          </p:cNvSpPr>
          <p:nvPr/>
        </p:nvSpPr>
        <p:spPr bwMode="auto">
          <a:xfrm>
            <a:off x="7178675" y="3863975"/>
            <a:ext cx="387350" cy="457200"/>
          </a:xfrm>
          <a:prstGeom prst="rect">
            <a:avLst/>
          </a:prstGeom>
          <a:noFill/>
          <a:ln w="9525">
            <a:noFill/>
            <a:miter lim="800000"/>
            <a:headEnd/>
            <a:tailEnd/>
          </a:ln>
        </p:spPr>
        <p:txBody>
          <a:bodyPr wrap="none">
            <a:spAutoFit/>
          </a:bodyPr>
          <a:lstStyle/>
          <a:p>
            <a:r>
              <a:rPr lang="en-US" sz="2400" b="0"/>
              <a:t>C</a:t>
            </a:r>
          </a:p>
        </p:txBody>
      </p:sp>
      <p:sp>
        <p:nvSpPr>
          <p:cNvPr id="36886" name="Freeform 22"/>
          <p:cNvSpPr>
            <a:spLocks/>
          </p:cNvSpPr>
          <p:nvPr/>
        </p:nvSpPr>
        <p:spPr bwMode="auto">
          <a:xfrm>
            <a:off x="6645275" y="3429000"/>
            <a:ext cx="136525" cy="127000"/>
          </a:xfrm>
          <a:custGeom>
            <a:avLst/>
            <a:gdLst>
              <a:gd name="T0" fmla="*/ 2147483647 w 110"/>
              <a:gd name="T1" fmla="*/ 0 h 80"/>
              <a:gd name="T2" fmla="*/ 2147483647 w 110"/>
              <a:gd name="T3" fmla="*/ 2147483647 h 80"/>
              <a:gd name="T4" fmla="*/ 2147483647 w 110"/>
              <a:gd name="T5" fmla="*/ 2147483647 h 80"/>
              <a:gd name="T6" fmla="*/ 2147483647 w 110"/>
              <a:gd name="T7" fmla="*/ 2147483647 h 80"/>
              <a:gd name="T8" fmla="*/ 0 w 110"/>
              <a:gd name="T9" fmla="*/ 2147483647 h 80"/>
              <a:gd name="T10" fmla="*/ 0 60000 65536"/>
              <a:gd name="T11" fmla="*/ 0 60000 65536"/>
              <a:gd name="T12" fmla="*/ 0 60000 65536"/>
              <a:gd name="T13" fmla="*/ 0 60000 65536"/>
              <a:gd name="T14" fmla="*/ 0 60000 65536"/>
              <a:gd name="T15" fmla="*/ 0 w 110"/>
              <a:gd name="T16" fmla="*/ 0 h 80"/>
              <a:gd name="T17" fmla="*/ 110 w 110"/>
              <a:gd name="T18" fmla="*/ 80 h 80"/>
            </a:gdLst>
            <a:ahLst/>
            <a:cxnLst>
              <a:cxn ang="T10">
                <a:pos x="T0" y="T1"/>
              </a:cxn>
              <a:cxn ang="T11">
                <a:pos x="T2" y="T3"/>
              </a:cxn>
              <a:cxn ang="T12">
                <a:pos x="T4" y="T5"/>
              </a:cxn>
              <a:cxn ang="T13">
                <a:pos x="T6" y="T7"/>
              </a:cxn>
              <a:cxn ang="T14">
                <a:pos x="T8" y="T9"/>
              </a:cxn>
            </a:cxnLst>
            <a:rect l="T15" t="T16" r="T17" b="T18"/>
            <a:pathLst>
              <a:path w="110" h="80">
                <a:moveTo>
                  <a:pt x="86" y="0"/>
                </a:moveTo>
                <a:lnTo>
                  <a:pt x="110" y="19"/>
                </a:lnTo>
                <a:cubicBezTo>
                  <a:pt x="110" y="29"/>
                  <a:pt x="98" y="48"/>
                  <a:pt x="86" y="58"/>
                </a:cubicBezTo>
                <a:cubicBezTo>
                  <a:pt x="74" y="68"/>
                  <a:pt x="52" y="74"/>
                  <a:pt x="38" y="77"/>
                </a:cubicBezTo>
                <a:cubicBezTo>
                  <a:pt x="24" y="80"/>
                  <a:pt x="6" y="77"/>
                  <a:pt x="0" y="77"/>
                </a:cubicBezTo>
              </a:path>
            </a:pathLst>
          </a:custGeom>
          <a:noFill/>
          <a:ln w="28575">
            <a:solidFill>
              <a:schemeClr val="accent2"/>
            </a:solidFill>
            <a:round/>
            <a:headEnd/>
            <a:tailEnd/>
          </a:ln>
        </p:spPr>
        <p:txBody>
          <a:bodyPr wrap="none" anchor="ctr"/>
          <a:lstStyle/>
          <a:p>
            <a:endParaRPr lang="en-US"/>
          </a:p>
        </p:txBody>
      </p:sp>
      <p:sp>
        <p:nvSpPr>
          <p:cNvPr id="36887" name="Text Box 23"/>
          <p:cNvSpPr txBox="1">
            <a:spLocks noChangeArrowheads="1"/>
          </p:cNvSpPr>
          <p:nvPr/>
        </p:nvSpPr>
        <p:spPr bwMode="auto">
          <a:xfrm>
            <a:off x="6689725" y="3360738"/>
            <a:ext cx="536575" cy="457200"/>
          </a:xfrm>
          <a:prstGeom prst="rect">
            <a:avLst/>
          </a:prstGeom>
          <a:noFill/>
          <a:ln w="9525">
            <a:noFill/>
            <a:miter lim="800000"/>
            <a:headEnd/>
            <a:tailEnd/>
          </a:ln>
        </p:spPr>
        <p:txBody>
          <a:bodyPr wrap="none">
            <a:spAutoFit/>
          </a:bodyPr>
          <a:lstStyle/>
          <a:p>
            <a:r>
              <a:rPr lang="en-US" sz="2400" b="0">
                <a:latin typeface="Symbol" pitchFamily="18" charset="2"/>
              </a:rPr>
              <a:t>Dl</a:t>
            </a:r>
            <a:endParaRPr lang="en-US" sz="2400" b="0"/>
          </a:p>
        </p:txBody>
      </p:sp>
      <p:sp>
        <p:nvSpPr>
          <p:cNvPr id="36888" name="Text Box 24"/>
          <p:cNvSpPr txBox="1">
            <a:spLocks noChangeArrowheads="1"/>
          </p:cNvSpPr>
          <p:nvPr/>
        </p:nvSpPr>
        <p:spPr bwMode="auto">
          <a:xfrm>
            <a:off x="838200" y="1828800"/>
            <a:ext cx="3429000" cy="457200"/>
          </a:xfrm>
          <a:prstGeom prst="rect">
            <a:avLst/>
          </a:prstGeom>
          <a:noFill/>
          <a:ln w="9525">
            <a:noFill/>
            <a:miter lim="800000"/>
            <a:headEnd/>
            <a:tailEnd/>
          </a:ln>
        </p:spPr>
        <p:txBody>
          <a:bodyPr>
            <a:spAutoFit/>
          </a:bodyPr>
          <a:lstStyle/>
          <a:p>
            <a:r>
              <a:rPr lang="en-US" sz="2400" b="0"/>
              <a:t>(Lat, Long) = (</a:t>
            </a:r>
            <a:r>
              <a:rPr lang="en-US" sz="2400" b="0">
                <a:latin typeface="Symbol" pitchFamily="18" charset="2"/>
              </a:rPr>
              <a:t>f</a:t>
            </a:r>
            <a:r>
              <a:rPr lang="en-US" sz="2400" b="0"/>
              <a:t>, </a:t>
            </a:r>
            <a:r>
              <a:rPr lang="en-US" sz="2400" b="0">
                <a:latin typeface="Symbol" pitchFamily="18" charset="2"/>
              </a:rPr>
              <a:t>l</a:t>
            </a:r>
            <a:r>
              <a:rPr lang="en-US" sz="2400" b="0"/>
              <a:t>)</a:t>
            </a:r>
          </a:p>
        </p:txBody>
      </p:sp>
      <p:sp>
        <p:nvSpPr>
          <p:cNvPr id="36889" name="Text Box 25"/>
          <p:cNvSpPr txBox="1">
            <a:spLocks noChangeArrowheads="1"/>
          </p:cNvSpPr>
          <p:nvPr/>
        </p:nvSpPr>
        <p:spPr bwMode="auto">
          <a:xfrm>
            <a:off x="822325" y="2860675"/>
            <a:ext cx="3140075" cy="1187450"/>
          </a:xfrm>
          <a:prstGeom prst="rect">
            <a:avLst/>
          </a:prstGeom>
          <a:noFill/>
          <a:ln w="9525">
            <a:noFill/>
            <a:miter lim="800000"/>
            <a:headEnd/>
            <a:tailEnd/>
          </a:ln>
        </p:spPr>
        <p:txBody>
          <a:bodyPr>
            <a:spAutoFit/>
          </a:bodyPr>
          <a:lstStyle/>
          <a:p>
            <a:r>
              <a:rPr lang="en-US" sz="2400" b="0"/>
              <a:t>Length on a Meridian:</a:t>
            </a:r>
          </a:p>
          <a:p>
            <a:r>
              <a:rPr lang="en-US" sz="2400" b="0"/>
              <a:t>AB = R</a:t>
            </a:r>
            <a:r>
              <a:rPr lang="en-US" sz="2400" b="0" baseline="-25000"/>
              <a:t>e</a:t>
            </a:r>
            <a:r>
              <a:rPr lang="en-US" sz="2400" b="0"/>
              <a:t> </a:t>
            </a:r>
            <a:r>
              <a:rPr lang="en-US" sz="2400" b="0">
                <a:latin typeface="Symbol" pitchFamily="18" charset="2"/>
              </a:rPr>
              <a:t>Df</a:t>
            </a:r>
          </a:p>
          <a:p>
            <a:r>
              <a:rPr lang="en-US" sz="2400" b="0"/>
              <a:t>(same for all latitudes)</a:t>
            </a:r>
            <a:endParaRPr lang="en-US" sz="2400" b="0">
              <a:latin typeface="Symbol" pitchFamily="18" charset="2"/>
            </a:endParaRPr>
          </a:p>
        </p:txBody>
      </p:sp>
      <p:sp>
        <p:nvSpPr>
          <p:cNvPr id="36890" name="Text Box 26"/>
          <p:cNvSpPr txBox="1">
            <a:spLocks noChangeArrowheads="1"/>
          </p:cNvSpPr>
          <p:nvPr/>
        </p:nvSpPr>
        <p:spPr bwMode="auto">
          <a:xfrm>
            <a:off x="838200" y="4572000"/>
            <a:ext cx="3657600" cy="1187450"/>
          </a:xfrm>
          <a:prstGeom prst="rect">
            <a:avLst/>
          </a:prstGeom>
          <a:noFill/>
          <a:ln w="9525">
            <a:noFill/>
            <a:miter lim="800000"/>
            <a:headEnd/>
            <a:tailEnd/>
          </a:ln>
        </p:spPr>
        <p:txBody>
          <a:bodyPr>
            <a:spAutoFit/>
          </a:bodyPr>
          <a:lstStyle/>
          <a:p>
            <a:r>
              <a:rPr lang="en-US" sz="2400" b="0"/>
              <a:t>Length on a Parallel:</a:t>
            </a:r>
          </a:p>
          <a:p>
            <a:r>
              <a:rPr lang="en-US" sz="2400" b="0"/>
              <a:t>CD = R </a:t>
            </a:r>
            <a:r>
              <a:rPr lang="en-US" sz="2400" b="0">
                <a:latin typeface="Symbol" pitchFamily="18" charset="2"/>
              </a:rPr>
              <a:t>Dl =</a:t>
            </a:r>
            <a:r>
              <a:rPr lang="en-US" sz="2400" b="0"/>
              <a:t> R</a:t>
            </a:r>
            <a:r>
              <a:rPr lang="en-US" sz="2400" b="0" baseline="-25000"/>
              <a:t>e</a:t>
            </a:r>
            <a:r>
              <a:rPr lang="en-US" sz="2400" b="0"/>
              <a:t> </a:t>
            </a:r>
            <a:r>
              <a:rPr lang="en-US" sz="2400" b="0">
                <a:latin typeface="Symbol" pitchFamily="18" charset="2"/>
              </a:rPr>
              <a:t>Dl </a:t>
            </a:r>
            <a:r>
              <a:rPr lang="en-US" sz="2400" b="0"/>
              <a:t>Cos</a:t>
            </a:r>
            <a:r>
              <a:rPr lang="en-US" sz="2400" b="0">
                <a:latin typeface="Symbol" pitchFamily="18" charset="2"/>
              </a:rPr>
              <a:t> f</a:t>
            </a:r>
          </a:p>
          <a:p>
            <a:r>
              <a:rPr lang="en-US" sz="2400" b="0"/>
              <a:t>(varies with latitude)</a:t>
            </a:r>
          </a:p>
        </p:txBody>
      </p:sp>
      <p:sp>
        <p:nvSpPr>
          <p:cNvPr id="36891" name="Line 27"/>
          <p:cNvSpPr>
            <a:spLocks noChangeShapeType="1"/>
          </p:cNvSpPr>
          <p:nvPr/>
        </p:nvSpPr>
        <p:spPr bwMode="auto">
          <a:xfrm>
            <a:off x="6400800" y="4198938"/>
            <a:ext cx="876300" cy="174625"/>
          </a:xfrm>
          <a:prstGeom prst="line">
            <a:avLst/>
          </a:prstGeom>
          <a:noFill/>
          <a:ln w="28575">
            <a:solidFill>
              <a:schemeClr val="accent1"/>
            </a:solidFill>
            <a:round/>
            <a:headEnd/>
            <a:tailEnd/>
          </a:ln>
        </p:spPr>
        <p:txBody>
          <a:bodyPr wrap="none" anchor="ctr"/>
          <a:lstStyle/>
          <a:p>
            <a:endParaRPr lang="en-US"/>
          </a:p>
        </p:txBody>
      </p:sp>
      <p:sp>
        <p:nvSpPr>
          <p:cNvPr id="36892" name="Oval 28"/>
          <p:cNvSpPr>
            <a:spLocks noChangeArrowheads="1"/>
          </p:cNvSpPr>
          <p:nvPr/>
        </p:nvSpPr>
        <p:spPr bwMode="auto">
          <a:xfrm>
            <a:off x="6310313" y="4114800"/>
            <a:ext cx="152400" cy="152400"/>
          </a:xfrm>
          <a:prstGeom prst="ellipse">
            <a:avLst/>
          </a:prstGeom>
          <a:solidFill>
            <a:schemeClr val="tx2"/>
          </a:solidFill>
          <a:ln w="9525">
            <a:solidFill>
              <a:schemeClr val="tx1"/>
            </a:solidFill>
            <a:round/>
            <a:headEnd/>
            <a:tailEnd/>
          </a:ln>
        </p:spPr>
        <p:txBody>
          <a:bodyPr wrap="none" anchor="ctr"/>
          <a:lstStyle/>
          <a:p>
            <a:endParaRPr lang="en-US"/>
          </a:p>
        </p:txBody>
      </p:sp>
      <p:sp>
        <p:nvSpPr>
          <p:cNvPr id="36893" name="Oval 29"/>
          <p:cNvSpPr>
            <a:spLocks noChangeArrowheads="1"/>
          </p:cNvSpPr>
          <p:nvPr/>
        </p:nvSpPr>
        <p:spPr bwMode="auto">
          <a:xfrm>
            <a:off x="7246938" y="4329113"/>
            <a:ext cx="76200" cy="76200"/>
          </a:xfrm>
          <a:prstGeom prst="ellipse">
            <a:avLst/>
          </a:prstGeom>
          <a:solidFill>
            <a:schemeClr val="tx2"/>
          </a:solidFill>
          <a:ln w="9525">
            <a:solidFill>
              <a:schemeClr val="tx1"/>
            </a:solidFill>
            <a:round/>
            <a:headEnd/>
            <a:tailEnd/>
          </a:ln>
        </p:spPr>
        <p:txBody>
          <a:bodyPr wrap="none" anchor="ctr"/>
          <a:lstStyle/>
          <a:p>
            <a:endParaRPr lang="en-US"/>
          </a:p>
        </p:txBody>
      </p:sp>
      <p:sp>
        <p:nvSpPr>
          <p:cNvPr id="36894" name="Text Box 30"/>
          <p:cNvSpPr txBox="1">
            <a:spLocks noChangeArrowheads="1"/>
          </p:cNvSpPr>
          <p:nvPr/>
        </p:nvSpPr>
        <p:spPr bwMode="auto">
          <a:xfrm>
            <a:off x="7802563" y="3454400"/>
            <a:ext cx="404812" cy="457200"/>
          </a:xfrm>
          <a:prstGeom prst="rect">
            <a:avLst/>
          </a:prstGeom>
          <a:noFill/>
          <a:ln w="9525">
            <a:noFill/>
            <a:miter lim="800000"/>
            <a:headEnd/>
            <a:tailEnd/>
          </a:ln>
        </p:spPr>
        <p:txBody>
          <a:bodyPr wrap="none">
            <a:spAutoFit/>
          </a:bodyPr>
          <a:lstStyle/>
          <a:p>
            <a:r>
              <a:rPr lang="en-US" sz="2400" b="0"/>
              <a:t>D</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2"/>
          <p:cNvSpPr txBox="1">
            <a:spLocks noChangeArrowheads="1"/>
          </p:cNvSpPr>
          <p:nvPr/>
        </p:nvSpPr>
        <p:spPr bwMode="auto">
          <a:xfrm>
            <a:off x="685800" y="685800"/>
            <a:ext cx="7859713" cy="5568950"/>
          </a:xfrm>
          <a:prstGeom prst="rect">
            <a:avLst/>
          </a:prstGeom>
          <a:noFill/>
          <a:ln w="9525">
            <a:noFill/>
            <a:miter lim="800000"/>
            <a:headEnd/>
            <a:tailEnd/>
          </a:ln>
        </p:spPr>
        <p:txBody>
          <a:bodyPr>
            <a:spAutoFit/>
          </a:bodyPr>
          <a:lstStyle/>
          <a:p>
            <a:pPr>
              <a:tabLst>
                <a:tab pos="2627313" algn="l"/>
              </a:tabLst>
            </a:pPr>
            <a:r>
              <a:rPr lang="en-US" sz="2400" b="0">
                <a:solidFill>
                  <a:schemeClr val="accent2"/>
                </a:solidFill>
              </a:rPr>
              <a:t>Example:</a:t>
            </a:r>
            <a:r>
              <a:rPr lang="en-US" sz="2400" b="0"/>
              <a:t> What is the length of a 1º increment along </a:t>
            </a:r>
          </a:p>
          <a:p>
            <a:pPr>
              <a:tabLst>
                <a:tab pos="2627313" algn="l"/>
              </a:tabLst>
            </a:pPr>
            <a:r>
              <a:rPr lang="en-US" sz="2400" b="0"/>
              <a:t>on a meridian and on a parallel at 30N, 90W?</a:t>
            </a:r>
          </a:p>
          <a:p>
            <a:pPr>
              <a:tabLst>
                <a:tab pos="2627313" algn="l"/>
              </a:tabLst>
            </a:pPr>
            <a:r>
              <a:rPr lang="en-US" sz="2400" b="0"/>
              <a:t>Radius of the earth = 6370 km.</a:t>
            </a:r>
          </a:p>
          <a:p>
            <a:pPr>
              <a:tabLst>
                <a:tab pos="2627313" algn="l"/>
              </a:tabLst>
            </a:pPr>
            <a:endParaRPr lang="en-US" sz="2400" b="0"/>
          </a:p>
          <a:p>
            <a:pPr>
              <a:tabLst>
                <a:tab pos="2627313" algn="l"/>
              </a:tabLst>
            </a:pPr>
            <a:endParaRPr lang="en-US" sz="2400" b="0"/>
          </a:p>
          <a:p>
            <a:pPr>
              <a:tabLst>
                <a:tab pos="2627313" algn="l"/>
              </a:tabLst>
            </a:pPr>
            <a:r>
              <a:rPr lang="en-US" sz="2400" b="0">
                <a:solidFill>
                  <a:schemeClr val="accent2"/>
                </a:solidFill>
              </a:rPr>
              <a:t>Solution:</a:t>
            </a:r>
            <a:r>
              <a:rPr lang="en-US" sz="2400" b="0"/>
              <a:t>  </a:t>
            </a:r>
          </a:p>
          <a:p>
            <a:pPr>
              <a:buFontTx/>
              <a:buChar char="•"/>
              <a:tabLst>
                <a:tab pos="2627313" algn="l"/>
              </a:tabLst>
            </a:pPr>
            <a:r>
              <a:rPr lang="en-US" sz="2400" b="0"/>
              <a:t> A 1º angle has first to be converted to radians</a:t>
            </a:r>
          </a:p>
          <a:p>
            <a:pPr>
              <a:tabLst>
                <a:tab pos="2627313" algn="l"/>
              </a:tabLst>
            </a:pPr>
            <a:r>
              <a:rPr lang="en-US" sz="2400" b="0">
                <a:latin typeface="Symbol" pitchFamily="18" charset="2"/>
              </a:rPr>
              <a:t>p</a:t>
            </a:r>
            <a:r>
              <a:rPr lang="en-US" sz="2400" b="0"/>
              <a:t> radians = 180 º, so 1º = </a:t>
            </a:r>
            <a:r>
              <a:rPr lang="en-US" sz="2400" b="0">
                <a:latin typeface="Symbol" pitchFamily="18" charset="2"/>
              </a:rPr>
              <a:t>p</a:t>
            </a:r>
            <a:r>
              <a:rPr lang="en-US" sz="2400" b="0"/>
              <a:t>/180 = 3.1416/180 = 0.0175 radians</a:t>
            </a:r>
          </a:p>
          <a:p>
            <a:pPr>
              <a:tabLst>
                <a:tab pos="2627313" algn="l"/>
              </a:tabLst>
            </a:pPr>
            <a:endParaRPr lang="en-US" sz="2400" b="0"/>
          </a:p>
          <a:p>
            <a:pPr>
              <a:buFontTx/>
              <a:buChar char="•"/>
              <a:tabLst>
                <a:tab pos="2627313" algn="l"/>
              </a:tabLst>
            </a:pPr>
            <a:r>
              <a:rPr lang="en-US" sz="2400" b="0"/>
              <a:t> For the meridian, </a:t>
            </a:r>
            <a:r>
              <a:rPr lang="en-US" sz="2400" b="0">
                <a:latin typeface="Symbol" pitchFamily="18" charset="2"/>
              </a:rPr>
              <a:t>D</a:t>
            </a:r>
            <a:r>
              <a:rPr lang="en-US" sz="2400" b="0"/>
              <a:t>L = R</a:t>
            </a:r>
            <a:r>
              <a:rPr lang="en-US" sz="2400" b="0" baseline="-25000"/>
              <a:t>e</a:t>
            </a:r>
            <a:r>
              <a:rPr lang="en-US" sz="2400" b="0"/>
              <a:t> </a:t>
            </a:r>
            <a:r>
              <a:rPr lang="en-US" sz="2400" b="0">
                <a:latin typeface="Symbol" pitchFamily="18" charset="2"/>
              </a:rPr>
              <a:t>Df = 6370 * 0.0175 = </a:t>
            </a:r>
            <a:r>
              <a:rPr lang="en-US" sz="2400" b="0" u="sng">
                <a:latin typeface="Symbol" pitchFamily="18" charset="2"/>
              </a:rPr>
              <a:t>111 </a:t>
            </a:r>
            <a:r>
              <a:rPr lang="en-US" sz="2400" b="0" u="sng"/>
              <a:t>km</a:t>
            </a:r>
            <a:endParaRPr lang="en-US" sz="2400" b="0"/>
          </a:p>
          <a:p>
            <a:pPr>
              <a:buFontTx/>
              <a:buChar char="•"/>
              <a:tabLst>
                <a:tab pos="2627313" algn="l"/>
              </a:tabLst>
            </a:pPr>
            <a:endParaRPr lang="en-US" sz="2400" b="0"/>
          </a:p>
          <a:p>
            <a:pPr>
              <a:buFontTx/>
              <a:buChar char="•"/>
              <a:tabLst>
                <a:tab pos="2627313" algn="l"/>
              </a:tabLst>
            </a:pPr>
            <a:r>
              <a:rPr lang="en-US" sz="2400" b="0"/>
              <a:t> For the parallel, </a:t>
            </a:r>
            <a:r>
              <a:rPr lang="en-US" sz="2400" b="0">
                <a:latin typeface="Symbol" pitchFamily="18" charset="2"/>
              </a:rPr>
              <a:t>D</a:t>
            </a:r>
            <a:r>
              <a:rPr lang="en-US" sz="2400" b="0"/>
              <a:t>L = R</a:t>
            </a:r>
            <a:r>
              <a:rPr lang="en-US" sz="2400" b="0" baseline="-25000"/>
              <a:t>e</a:t>
            </a:r>
            <a:r>
              <a:rPr lang="en-US" sz="2400" b="0"/>
              <a:t> </a:t>
            </a:r>
            <a:r>
              <a:rPr lang="en-US" sz="2400" b="0">
                <a:latin typeface="Symbol" pitchFamily="18" charset="2"/>
              </a:rPr>
              <a:t>Dl </a:t>
            </a:r>
            <a:r>
              <a:rPr lang="en-US" sz="2400" b="0"/>
              <a:t>Cos</a:t>
            </a:r>
            <a:r>
              <a:rPr lang="en-US" sz="2400" b="0">
                <a:latin typeface="Symbol" pitchFamily="18" charset="2"/>
              </a:rPr>
              <a:t> f </a:t>
            </a:r>
          </a:p>
          <a:p>
            <a:pPr>
              <a:tabLst>
                <a:tab pos="2627313" algn="l"/>
              </a:tabLst>
            </a:pPr>
            <a:r>
              <a:rPr lang="en-US" sz="2400" b="0">
                <a:latin typeface="Symbol" pitchFamily="18" charset="2"/>
              </a:rPr>
              <a:t>                                 	= 6370 * 0.0175 * </a:t>
            </a:r>
            <a:r>
              <a:rPr lang="en-US" sz="2400" b="0"/>
              <a:t>Cos</a:t>
            </a:r>
            <a:r>
              <a:rPr lang="en-US" sz="2400" b="0">
                <a:latin typeface="Symbol" pitchFamily="18" charset="2"/>
              </a:rPr>
              <a:t> 30</a:t>
            </a:r>
          </a:p>
          <a:p>
            <a:pPr>
              <a:tabLst>
                <a:tab pos="2627313" algn="l"/>
              </a:tabLst>
            </a:pPr>
            <a:r>
              <a:rPr lang="en-US" sz="2400" b="0">
                <a:latin typeface="Symbol" pitchFamily="18" charset="2"/>
              </a:rPr>
              <a:t>                                 	= </a:t>
            </a:r>
            <a:r>
              <a:rPr lang="en-US" sz="2400" b="0" u="sng">
                <a:latin typeface="Symbol" pitchFamily="18" charset="2"/>
              </a:rPr>
              <a:t>96.5 </a:t>
            </a:r>
            <a:r>
              <a:rPr lang="en-US" sz="2400" b="0" u="sng"/>
              <a:t>km</a:t>
            </a:r>
          </a:p>
          <a:p>
            <a:pPr>
              <a:buFontTx/>
              <a:buChar char="•"/>
              <a:tabLst>
                <a:tab pos="2627313" algn="l"/>
              </a:tabLst>
            </a:pPr>
            <a:r>
              <a:rPr lang="en-US" sz="2400" b="0"/>
              <a:t> Parallels converge as poles are approached</a:t>
            </a:r>
            <a:endParaRPr lang="en-US" sz="2400" b="0">
              <a:latin typeface="Symbol" pitchFamily="18" charset="2"/>
            </a:endParaRPr>
          </a:p>
        </p:txBody>
      </p:sp>
      <p:pic>
        <p:nvPicPr>
          <p:cNvPr id="37891" name="Picture 4" descr="earthus"/>
          <p:cNvPicPr>
            <a:picLocks noChangeAspect="1" noChangeArrowheads="1"/>
          </p:cNvPicPr>
          <p:nvPr/>
        </p:nvPicPr>
        <p:blipFill>
          <a:blip r:embed="rId2" cstate="print"/>
          <a:srcRect/>
          <a:stretch>
            <a:fillRect/>
          </a:stretch>
        </p:blipFill>
        <p:spPr bwMode="auto">
          <a:xfrm>
            <a:off x="6400800" y="762000"/>
            <a:ext cx="2247900" cy="2255838"/>
          </a:xfrm>
          <a:prstGeom prst="rect">
            <a:avLst/>
          </a:prstGeom>
          <a:noFill/>
          <a:ln w="9525">
            <a:noFill/>
            <a:miter lim="800000"/>
            <a:headEnd/>
            <a:tailEnd/>
          </a:ln>
        </p:spPr>
      </p:pic>
      <p:sp>
        <p:nvSpPr>
          <p:cNvPr id="37892" name="Oval 5"/>
          <p:cNvSpPr>
            <a:spLocks noChangeArrowheads="1"/>
          </p:cNvSpPr>
          <p:nvPr/>
        </p:nvSpPr>
        <p:spPr bwMode="auto">
          <a:xfrm>
            <a:off x="7467600" y="1828800"/>
            <a:ext cx="76200" cy="76200"/>
          </a:xfrm>
          <a:prstGeom prst="ellipse">
            <a:avLst/>
          </a:prstGeom>
          <a:solidFill>
            <a:schemeClr val="tx2"/>
          </a:solidFill>
          <a:ln w="9525">
            <a:solidFill>
              <a:schemeClr val="tx1"/>
            </a:solidFill>
            <a:round/>
            <a:headEnd/>
            <a:tailEnd/>
          </a:ln>
        </p:spPr>
        <p:txBody>
          <a:bodyPr wrap="none" anchor="ctr"/>
          <a:lstStyle/>
          <a:p>
            <a:endParaRPr lang="en-US"/>
          </a:p>
        </p:txBody>
      </p:sp>
      <p:sp>
        <p:nvSpPr>
          <p:cNvPr id="37893" name="Line 6"/>
          <p:cNvSpPr>
            <a:spLocks noChangeShapeType="1"/>
          </p:cNvSpPr>
          <p:nvPr/>
        </p:nvSpPr>
        <p:spPr bwMode="auto">
          <a:xfrm>
            <a:off x="5562600" y="1447800"/>
            <a:ext cx="1905000" cy="381000"/>
          </a:xfrm>
          <a:prstGeom prst="line">
            <a:avLst/>
          </a:prstGeom>
          <a:noFill/>
          <a:ln w="9525">
            <a:solidFill>
              <a:schemeClr val="tx1"/>
            </a:solidFill>
            <a:round/>
            <a:headEnd/>
            <a:tailEnd type="triangle" w="med" len="med"/>
          </a:ln>
        </p:spPr>
        <p:txBody>
          <a:bodyPr wrap="none" anchor="ctr"/>
          <a:lstStyle/>
          <a:p>
            <a:endParaRPr lang="en-US"/>
          </a:p>
        </p:txBody>
      </p:sp>
      <p:sp>
        <p:nvSpPr>
          <p:cNvPr id="37894" name="Line 7"/>
          <p:cNvSpPr>
            <a:spLocks noChangeShapeType="1"/>
          </p:cNvSpPr>
          <p:nvPr/>
        </p:nvSpPr>
        <p:spPr bwMode="auto">
          <a:xfrm>
            <a:off x="8077200" y="3886200"/>
            <a:ext cx="0" cy="762000"/>
          </a:xfrm>
          <a:prstGeom prst="line">
            <a:avLst/>
          </a:prstGeom>
          <a:noFill/>
          <a:ln w="9525">
            <a:solidFill>
              <a:srgbClr val="FF3300"/>
            </a:solidFill>
            <a:round/>
            <a:headEnd type="triangle" w="med" len="med"/>
            <a:tailEnd type="triangle" w="med" len="med"/>
          </a:ln>
        </p:spPr>
        <p:txBody>
          <a:bodyPr wrap="none" anchor="ctr"/>
          <a:lstStyle/>
          <a:p>
            <a:endParaRPr lang="en-US"/>
          </a:p>
        </p:txBody>
      </p:sp>
      <p:sp>
        <p:nvSpPr>
          <p:cNvPr id="37895" name="Line 8"/>
          <p:cNvSpPr>
            <a:spLocks noChangeShapeType="1"/>
          </p:cNvSpPr>
          <p:nvPr/>
        </p:nvSpPr>
        <p:spPr bwMode="auto">
          <a:xfrm>
            <a:off x="4724400" y="5715000"/>
            <a:ext cx="533400" cy="0"/>
          </a:xfrm>
          <a:prstGeom prst="line">
            <a:avLst/>
          </a:prstGeom>
          <a:noFill/>
          <a:ln w="9525">
            <a:solidFill>
              <a:srgbClr val="FF3300"/>
            </a:solidFill>
            <a:round/>
            <a:headEnd type="triangle" w="med" len="med"/>
            <a:tailEnd type="triangle" w="med" len="med"/>
          </a:ln>
        </p:spPr>
        <p:txBody>
          <a:bodyPr wrap="none" anchor="ctr"/>
          <a:lstStyle/>
          <a:p>
            <a:endParaRPr 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xfrm>
            <a:off x="381000" y="228600"/>
            <a:ext cx="8610600" cy="762000"/>
          </a:xfrm>
        </p:spPr>
        <p:txBody>
          <a:bodyPr/>
          <a:lstStyle/>
          <a:p>
            <a:r>
              <a:rPr lang="en-US" sz="4000" smtClean="0">
                <a:solidFill>
                  <a:srgbClr val="FF3300"/>
                </a:solidFill>
              </a:rPr>
              <a:t>Curved Earth Distance</a:t>
            </a:r>
            <a:br>
              <a:rPr lang="en-US" sz="4000" smtClean="0">
                <a:solidFill>
                  <a:srgbClr val="FF3300"/>
                </a:solidFill>
              </a:rPr>
            </a:br>
            <a:r>
              <a:rPr lang="en-US" sz="3600" smtClean="0">
                <a:solidFill>
                  <a:schemeClr val="tx1"/>
                </a:solidFill>
              </a:rPr>
              <a:t>(from A to B)</a:t>
            </a:r>
          </a:p>
        </p:txBody>
      </p:sp>
      <p:sp>
        <p:nvSpPr>
          <p:cNvPr id="2052" name="Text Box 3"/>
          <p:cNvSpPr txBox="1">
            <a:spLocks noChangeArrowheads="1"/>
          </p:cNvSpPr>
          <p:nvPr/>
        </p:nvSpPr>
        <p:spPr bwMode="auto">
          <a:xfrm>
            <a:off x="328613" y="1393825"/>
            <a:ext cx="3862387" cy="3970318"/>
          </a:xfrm>
          <a:prstGeom prst="rect">
            <a:avLst/>
          </a:prstGeom>
          <a:noFill/>
          <a:ln w="9525">
            <a:noFill/>
            <a:miter lim="800000"/>
            <a:headEnd/>
            <a:tailEnd/>
          </a:ln>
        </p:spPr>
        <p:txBody>
          <a:bodyPr wrap="square">
            <a:spAutoFit/>
          </a:bodyPr>
          <a:lstStyle/>
          <a:p>
            <a:pPr>
              <a:spcBef>
                <a:spcPct val="50000"/>
              </a:spcBef>
            </a:pPr>
            <a:r>
              <a:rPr lang="en-US" sz="1800" b="0" dirty="0">
                <a:latin typeface="Arial" charset="0"/>
              </a:rPr>
              <a:t>Shortest distance is along a “Great Circle”</a:t>
            </a:r>
          </a:p>
          <a:p>
            <a:pPr>
              <a:spcBef>
                <a:spcPct val="50000"/>
              </a:spcBef>
            </a:pPr>
            <a:r>
              <a:rPr lang="en-US" sz="1800" b="0" dirty="0">
                <a:latin typeface="Arial" charset="0"/>
              </a:rPr>
              <a:t>A “Great Circle” is the intersection of a sphere with a plane going through its center. </a:t>
            </a:r>
          </a:p>
          <a:p>
            <a:pPr>
              <a:spcBef>
                <a:spcPct val="50000"/>
              </a:spcBef>
            </a:pPr>
            <a:r>
              <a:rPr lang="en-US" sz="1800" b="0" dirty="0">
                <a:latin typeface="Arial" charset="0"/>
              </a:rPr>
              <a:t>1. Spherical coordinates converted to Cartesian coordinates.</a:t>
            </a:r>
          </a:p>
          <a:p>
            <a:pPr>
              <a:spcBef>
                <a:spcPct val="50000"/>
              </a:spcBef>
            </a:pPr>
            <a:r>
              <a:rPr lang="en-US" sz="1800" b="0" dirty="0">
                <a:latin typeface="Arial" charset="0"/>
              </a:rPr>
              <a:t>2.  Vector dot product used to calculate angle </a:t>
            </a:r>
            <a:r>
              <a:rPr lang="en-US" sz="1800" b="0" dirty="0">
                <a:latin typeface="Arial" charset="0"/>
                <a:sym typeface="Symbol" pitchFamily="18" charset="2"/>
              </a:rPr>
              <a:t> from latitude and longitude</a:t>
            </a:r>
          </a:p>
          <a:p>
            <a:pPr>
              <a:spcBef>
                <a:spcPct val="50000"/>
              </a:spcBef>
            </a:pPr>
            <a:r>
              <a:rPr lang="en-US" sz="1800" b="0" dirty="0">
                <a:latin typeface="Arial" charset="0"/>
                <a:sym typeface="Symbol" pitchFamily="18" charset="2"/>
              </a:rPr>
              <a:t>3.  Great circle distance is R, where </a:t>
            </a:r>
            <a:r>
              <a:rPr lang="en-US" sz="1800" b="0" dirty="0" smtClean="0">
                <a:latin typeface="Arial" charset="0"/>
                <a:sym typeface="Symbol" pitchFamily="18" charset="2"/>
              </a:rPr>
              <a:t>R=6378.137 </a:t>
            </a:r>
            <a:r>
              <a:rPr lang="en-US" sz="1800" b="0" dirty="0">
                <a:latin typeface="Arial" charset="0"/>
                <a:sym typeface="Symbol" pitchFamily="18" charset="2"/>
              </a:rPr>
              <a:t>km</a:t>
            </a:r>
            <a:r>
              <a:rPr lang="en-US" sz="1800" b="0" baseline="30000" dirty="0">
                <a:latin typeface="Arial" charset="0"/>
                <a:sym typeface="Symbol" pitchFamily="18" charset="2"/>
              </a:rPr>
              <a:t>2</a:t>
            </a:r>
          </a:p>
        </p:txBody>
      </p:sp>
      <p:grpSp>
        <p:nvGrpSpPr>
          <p:cNvPr id="2053" name="Group 4"/>
          <p:cNvGrpSpPr>
            <a:grpSpLocks/>
          </p:cNvGrpSpPr>
          <p:nvPr/>
        </p:nvGrpSpPr>
        <p:grpSpPr bwMode="auto">
          <a:xfrm>
            <a:off x="4256088" y="1495425"/>
            <a:ext cx="4567237" cy="3778250"/>
            <a:chOff x="2681" y="1086"/>
            <a:chExt cx="2877" cy="2380"/>
          </a:xfrm>
        </p:grpSpPr>
        <p:grpSp>
          <p:nvGrpSpPr>
            <p:cNvPr id="2056" name="Group 5"/>
            <p:cNvGrpSpPr>
              <a:grpSpLocks/>
            </p:cNvGrpSpPr>
            <p:nvPr/>
          </p:nvGrpSpPr>
          <p:grpSpPr bwMode="auto">
            <a:xfrm>
              <a:off x="2681" y="1086"/>
              <a:ext cx="2877" cy="2380"/>
              <a:chOff x="1594" y="1152"/>
              <a:chExt cx="2877" cy="2380"/>
            </a:xfrm>
          </p:grpSpPr>
          <p:sp>
            <p:nvSpPr>
              <p:cNvPr id="2060" name="Arc 6"/>
              <p:cNvSpPr>
                <a:spLocks/>
              </p:cNvSpPr>
              <p:nvPr/>
            </p:nvSpPr>
            <p:spPr bwMode="auto">
              <a:xfrm>
                <a:off x="2503" y="1752"/>
                <a:ext cx="415" cy="1778"/>
              </a:xfrm>
              <a:custGeom>
                <a:avLst/>
                <a:gdLst>
                  <a:gd name="T0" fmla="*/ 0 w 21600"/>
                  <a:gd name="T1" fmla="*/ 0 h 43096"/>
                  <a:gd name="T2" fmla="*/ 0 w 21600"/>
                  <a:gd name="T3" fmla="*/ 0 h 43096"/>
                  <a:gd name="T4" fmla="*/ 0 w 21600"/>
                  <a:gd name="T5" fmla="*/ 0 h 43096"/>
                  <a:gd name="T6" fmla="*/ 0 60000 65536"/>
                  <a:gd name="T7" fmla="*/ 0 60000 65536"/>
                  <a:gd name="T8" fmla="*/ 0 60000 65536"/>
                  <a:gd name="T9" fmla="*/ 0 w 21600"/>
                  <a:gd name="T10" fmla="*/ 0 h 43096"/>
                  <a:gd name="T11" fmla="*/ 21600 w 21600"/>
                  <a:gd name="T12" fmla="*/ 43096 h 43096"/>
                </a:gdLst>
                <a:ahLst/>
                <a:cxnLst>
                  <a:cxn ang="T6">
                    <a:pos x="T0" y="T1"/>
                  </a:cxn>
                  <a:cxn ang="T7">
                    <a:pos x="T2" y="T3"/>
                  </a:cxn>
                  <a:cxn ang="T8">
                    <a:pos x="T4" y="T5"/>
                  </a:cxn>
                </a:cxnLst>
                <a:rect l="T9" t="T10" r="T11" b="T12"/>
                <a:pathLst>
                  <a:path w="21600" h="43096" fill="none" extrusionOk="0">
                    <a:moveTo>
                      <a:pt x="19483" y="43096"/>
                    </a:moveTo>
                    <a:cubicBezTo>
                      <a:pt x="8427" y="42007"/>
                      <a:pt x="0" y="32709"/>
                      <a:pt x="0" y="21600"/>
                    </a:cubicBezTo>
                    <a:cubicBezTo>
                      <a:pt x="-1" y="9714"/>
                      <a:pt x="9601" y="62"/>
                      <a:pt x="21487" y="0"/>
                    </a:cubicBezTo>
                  </a:path>
                  <a:path w="21600" h="43096" stroke="0" extrusionOk="0">
                    <a:moveTo>
                      <a:pt x="19483" y="43096"/>
                    </a:moveTo>
                    <a:cubicBezTo>
                      <a:pt x="8427" y="42007"/>
                      <a:pt x="0" y="32709"/>
                      <a:pt x="0" y="21600"/>
                    </a:cubicBezTo>
                    <a:cubicBezTo>
                      <a:pt x="-1" y="9714"/>
                      <a:pt x="9601" y="62"/>
                      <a:pt x="21487" y="0"/>
                    </a:cubicBezTo>
                    <a:lnTo>
                      <a:pt x="21600" y="21600"/>
                    </a:lnTo>
                    <a:close/>
                  </a:path>
                </a:pathLst>
              </a:custGeom>
              <a:noFill/>
              <a:ln w="19050">
                <a:solidFill>
                  <a:schemeClr val="tx1"/>
                </a:solidFill>
                <a:round/>
                <a:headEnd/>
                <a:tailEnd/>
              </a:ln>
            </p:spPr>
            <p:txBody>
              <a:bodyPr wrap="none" anchor="ctr"/>
              <a:lstStyle/>
              <a:p>
                <a:endParaRPr lang="en-US"/>
              </a:p>
            </p:txBody>
          </p:sp>
          <p:sp>
            <p:nvSpPr>
              <p:cNvPr id="2061" name="Oval 7"/>
              <p:cNvSpPr>
                <a:spLocks noChangeArrowheads="1"/>
              </p:cNvSpPr>
              <p:nvPr/>
            </p:nvSpPr>
            <p:spPr bwMode="auto">
              <a:xfrm>
                <a:off x="1875" y="1744"/>
                <a:ext cx="2079" cy="1788"/>
              </a:xfrm>
              <a:prstGeom prst="ellipse">
                <a:avLst/>
              </a:prstGeom>
              <a:noFill/>
              <a:ln w="12700">
                <a:solidFill>
                  <a:schemeClr val="tx1"/>
                </a:solidFill>
                <a:round/>
                <a:headEnd/>
                <a:tailEnd/>
              </a:ln>
            </p:spPr>
            <p:txBody>
              <a:bodyPr wrap="none" anchor="ctr"/>
              <a:lstStyle/>
              <a:p>
                <a:endParaRPr lang="en-US"/>
              </a:p>
            </p:txBody>
          </p:sp>
          <p:sp>
            <p:nvSpPr>
              <p:cNvPr id="2062" name="Line 8"/>
              <p:cNvSpPr>
                <a:spLocks noChangeShapeType="1"/>
              </p:cNvSpPr>
              <p:nvPr/>
            </p:nvSpPr>
            <p:spPr bwMode="auto">
              <a:xfrm>
                <a:off x="1875" y="2639"/>
                <a:ext cx="1040" cy="0"/>
              </a:xfrm>
              <a:prstGeom prst="line">
                <a:avLst/>
              </a:prstGeom>
              <a:noFill/>
              <a:ln w="9525">
                <a:solidFill>
                  <a:schemeClr val="tx1"/>
                </a:solidFill>
                <a:prstDash val="dash"/>
                <a:round/>
                <a:headEnd/>
                <a:tailEnd/>
              </a:ln>
            </p:spPr>
            <p:txBody>
              <a:bodyPr wrap="none" anchor="ctr"/>
              <a:lstStyle/>
              <a:p>
                <a:endParaRPr lang="en-US"/>
              </a:p>
            </p:txBody>
          </p:sp>
          <p:sp>
            <p:nvSpPr>
              <p:cNvPr id="2063" name="Text Box 9"/>
              <p:cNvSpPr txBox="1">
                <a:spLocks noChangeArrowheads="1"/>
              </p:cNvSpPr>
              <p:nvPr/>
            </p:nvSpPr>
            <p:spPr bwMode="auto">
              <a:xfrm>
                <a:off x="1594" y="2948"/>
                <a:ext cx="265" cy="327"/>
              </a:xfrm>
              <a:prstGeom prst="rect">
                <a:avLst/>
              </a:prstGeom>
              <a:noFill/>
              <a:ln w="9525">
                <a:noFill/>
                <a:miter lim="800000"/>
                <a:headEnd/>
                <a:tailEnd/>
              </a:ln>
            </p:spPr>
            <p:txBody>
              <a:bodyPr wrap="none">
                <a:spAutoFit/>
              </a:bodyPr>
              <a:lstStyle/>
              <a:p>
                <a:r>
                  <a:rPr lang="en-US" sz="2800">
                    <a:solidFill>
                      <a:schemeClr val="accent2"/>
                    </a:solidFill>
                    <a:latin typeface="Arial" charset="0"/>
                  </a:rPr>
                  <a:t>X</a:t>
                </a:r>
                <a:endParaRPr lang="en-US" sz="2800" b="0"/>
              </a:p>
            </p:txBody>
          </p:sp>
          <p:sp>
            <p:nvSpPr>
              <p:cNvPr id="2064" name="Text Box 10"/>
              <p:cNvSpPr txBox="1">
                <a:spLocks noChangeArrowheads="1"/>
              </p:cNvSpPr>
              <p:nvPr/>
            </p:nvSpPr>
            <p:spPr bwMode="auto">
              <a:xfrm>
                <a:off x="2906" y="1152"/>
                <a:ext cx="253" cy="327"/>
              </a:xfrm>
              <a:prstGeom prst="rect">
                <a:avLst/>
              </a:prstGeom>
              <a:noFill/>
              <a:ln w="9525">
                <a:noFill/>
                <a:miter lim="800000"/>
                <a:headEnd/>
                <a:tailEnd/>
              </a:ln>
            </p:spPr>
            <p:txBody>
              <a:bodyPr wrap="none">
                <a:spAutoFit/>
              </a:bodyPr>
              <a:lstStyle/>
              <a:p>
                <a:r>
                  <a:rPr lang="en-US" sz="2800">
                    <a:solidFill>
                      <a:schemeClr val="accent2"/>
                    </a:solidFill>
                    <a:latin typeface="Arial" charset="0"/>
                  </a:rPr>
                  <a:t>Z</a:t>
                </a:r>
                <a:endParaRPr lang="en-US" sz="2800" b="0"/>
              </a:p>
            </p:txBody>
          </p:sp>
          <p:sp>
            <p:nvSpPr>
              <p:cNvPr id="2065" name="Text Box 11"/>
              <p:cNvSpPr txBox="1">
                <a:spLocks noChangeArrowheads="1"/>
              </p:cNvSpPr>
              <p:nvPr/>
            </p:nvSpPr>
            <p:spPr bwMode="auto">
              <a:xfrm>
                <a:off x="4206" y="2476"/>
                <a:ext cx="265" cy="327"/>
              </a:xfrm>
              <a:prstGeom prst="rect">
                <a:avLst/>
              </a:prstGeom>
              <a:noFill/>
              <a:ln w="9525">
                <a:noFill/>
                <a:miter lim="800000"/>
                <a:headEnd/>
                <a:tailEnd/>
              </a:ln>
            </p:spPr>
            <p:txBody>
              <a:bodyPr wrap="none">
                <a:spAutoFit/>
              </a:bodyPr>
              <a:lstStyle/>
              <a:p>
                <a:r>
                  <a:rPr lang="en-US" sz="2800">
                    <a:solidFill>
                      <a:schemeClr val="accent2"/>
                    </a:solidFill>
                    <a:latin typeface="Arial" charset="0"/>
                  </a:rPr>
                  <a:t>Y</a:t>
                </a:r>
                <a:endParaRPr lang="en-US" sz="2800" b="0"/>
              </a:p>
            </p:txBody>
          </p:sp>
          <p:sp>
            <p:nvSpPr>
              <p:cNvPr id="2066" name="Line 12"/>
              <p:cNvSpPr>
                <a:spLocks noChangeShapeType="1"/>
              </p:cNvSpPr>
              <p:nvPr/>
            </p:nvSpPr>
            <p:spPr bwMode="auto">
              <a:xfrm flipH="1">
                <a:off x="1841" y="2639"/>
                <a:ext cx="1074" cy="372"/>
              </a:xfrm>
              <a:prstGeom prst="line">
                <a:avLst/>
              </a:prstGeom>
              <a:noFill/>
              <a:ln w="28575">
                <a:solidFill>
                  <a:schemeClr val="accent2"/>
                </a:solidFill>
                <a:round/>
                <a:headEnd/>
                <a:tailEnd type="triangle" w="med" len="med"/>
              </a:ln>
            </p:spPr>
            <p:txBody>
              <a:bodyPr wrap="none" anchor="ctr"/>
              <a:lstStyle/>
              <a:p>
                <a:endParaRPr lang="en-US"/>
              </a:p>
            </p:txBody>
          </p:sp>
          <p:sp>
            <p:nvSpPr>
              <p:cNvPr id="2067" name="Arc 13"/>
              <p:cNvSpPr>
                <a:spLocks/>
              </p:cNvSpPr>
              <p:nvPr/>
            </p:nvSpPr>
            <p:spPr bwMode="auto">
              <a:xfrm>
                <a:off x="1880" y="2493"/>
                <a:ext cx="2066" cy="149"/>
              </a:xfrm>
              <a:custGeom>
                <a:avLst/>
                <a:gdLst>
                  <a:gd name="T0" fmla="*/ 0 w 42925"/>
                  <a:gd name="T1" fmla="*/ 0 h 21600"/>
                  <a:gd name="T2" fmla="*/ 0 w 42925"/>
                  <a:gd name="T3" fmla="*/ 0 h 21600"/>
                  <a:gd name="T4" fmla="*/ 0 w 42925"/>
                  <a:gd name="T5" fmla="*/ 0 h 21600"/>
                  <a:gd name="T6" fmla="*/ 0 60000 65536"/>
                  <a:gd name="T7" fmla="*/ 0 60000 65536"/>
                  <a:gd name="T8" fmla="*/ 0 60000 65536"/>
                  <a:gd name="T9" fmla="*/ 0 w 42925"/>
                  <a:gd name="T10" fmla="*/ 0 h 21600"/>
                  <a:gd name="T11" fmla="*/ 42925 w 42925"/>
                  <a:gd name="T12" fmla="*/ 21600 h 21600"/>
                </a:gdLst>
                <a:ahLst/>
                <a:cxnLst>
                  <a:cxn ang="T6">
                    <a:pos x="T0" y="T1"/>
                  </a:cxn>
                  <a:cxn ang="T7">
                    <a:pos x="T2" y="T3"/>
                  </a:cxn>
                  <a:cxn ang="T8">
                    <a:pos x="T4" y="T5"/>
                  </a:cxn>
                </a:cxnLst>
                <a:rect l="T9" t="T10" r="T11" b="T12"/>
                <a:pathLst>
                  <a:path w="42925" h="21600" fill="none" extrusionOk="0">
                    <a:moveTo>
                      <a:pt x="-1" y="19878"/>
                    </a:moveTo>
                    <a:cubicBezTo>
                      <a:pt x="896" y="8652"/>
                      <a:pt x="10269" y="-1"/>
                      <a:pt x="21531" y="0"/>
                    </a:cubicBezTo>
                    <a:cubicBezTo>
                      <a:pt x="32310" y="0"/>
                      <a:pt x="41439" y="7946"/>
                      <a:pt x="42924" y="18623"/>
                    </a:cubicBezTo>
                  </a:path>
                  <a:path w="42925" h="21600" stroke="0" extrusionOk="0">
                    <a:moveTo>
                      <a:pt x="-1" y="19878"/>
                    </a:moveTo>
                    <a:cubicBezTo>
                      <a:pt x="896" y="8652"/>
                      <a:pt x="10269" y="-1"/>
                      <a:pt x="21531" y="0"/>
                    </a:cubicBezTo>
                    <a:cubicBezTo>
                      <a:pt x="32310" y="0"/>
                      <a:pt x="41439" y="7946"/>
                      <a:pt x="42924" y="18623"/>
                    </a:cubicBezTo>
                    <a:lnTo>
                      <a:pt x="21531" y="21600"/>
                    </a:lnTo>
                    <a:close/>
                  </a:path>
                </a:pathLst>
              </a:custGeom>
              <a:noFill/>
              <a:ln w="12700">
                <a:solidFill>
                  <a:schemeClr val="tx1"/>
                </a:solidFill>
                <a:prstDash val="dash"/>
                <a:round/>
                <a:headEnd/>
                <a:tailEnd/>
              </a:ln>
            </p:spPr>
            <p:txBody>
              <a:bodyPr wrap="none" anchor="ctr"/>
              <a:lstStyle/>
              <a:p>
                <a:endParaRPr lang="en-US"/>
              </a:p>
            </p:txBody>
          </p:sp>
          <p:sp>
            <p:nvSpPr>
              <p:cNvPr id="2068" name="Arc 14"/>
              <p:cNvSpPr>
                <a:spLocks/>
              </p:cNvSpPr>
              <p:nvPr/>
            </p:nvSpPr>
            <p:spPr bwMode="auto">
              <a:xfrm>
                <a:off x="2913" y="1746"/>
                <a:ext cx="415" cy="1786"/>
              </a:xfrm>
              <a:custGeom>
                <a:avLst/>
                <a:gdLst>
                  <a:gd name="T0" fmla="*/ 0 w 21600"/>
                  <a:gd name="T1" fmla="*/ 0 h 43183"/>
                  <a:gd name="T2" fmla="*/ 0 w 21600"/>
                  <a:gd name="T3" fmla="*/ 0 h 43183"/>
                  <a:gd name="T4" fmla="*/ 0 w 21600"/>
                  <a:gd name="T5" fmla="*/ 0 h 43183"/>
                  <a:gd name="T6" fmla="*/ 0 60000 65536"/>
                  <a:gd name="T7" fmla="*/ 0 60000 65536"/>
                  <a:gd name="T8" fmla="*/ 0 60000 65536"/>
                  <a:gd name="T9" fmla="*/ 0 w 21600"/>
                  <a:gd name="T10" fmla="*/ 0 h 43183"/>
                  <a:gd name="T11" fmla="*/ 21600 w 21600"/>
                  <a:gd name="T12" fmla="*/ 43183 h 43183"/>
                </a:gdLst>
                <a:ahLst/>
                <a:cxnLst>
                  <a:cxn ang="T6">
                    <a:pos x="T0" y="T1"/>
                  </a:cxn>
                  <a:cxn ang="T7">
                    <a:pos x="T2" y="T3"/>
                  </a:cxn>
                  <a:cxn ang="T8">
                    <a:pos x="T4" y="T5"/>
                  </a:cxn>
                </a:cxnLst>
                <a:rect l="T9" t="T10" r="T11" b="T12"/>
                <a:pathLst>
                  <a:path w="21600" h="43183" fill="none" extrusionOk="0">
                    <a:moveTo>
                      <a:pt x="75" y="0"/>
                    </a:moveTo>
                    <a:cubicBezTo>
                      <a:pt x="11975" y="42"/>
                      <a:pt x="21600" y="9700"/>
                      <a:pt x="21600" y="21600"/>
                    </a:cubicBezTo>
                    <a:cubicBezTo>
                      <a:pt x="21600" y="33198"/>
                      <a:pt x="12440" y="42726"/>
                      <a:pt x="851" y="43183"/>
                    </a:cubicBezTo>
                  </a:path>
                  <a:path w="21600" h="43183" stroke="0" extrusionOk="0">
                    <a:moveTo>
                      <a:pt x="75" y="0"/>
                    </a:moveTo>
                    <a:cubicBezTo>
                      <a:pt x="11975" y="42"/>
                      <a:pt x="21600" y="9700"/>
                      <a:pt x="21600" y="21600"/>
                    </a:cubicBezTo>
                    <a:cubicBezTo>
                      <a:pt x="21600" y="33198"/>
                      <a:pt x="12440" y="42726"/>
                      <a:pt x="851" y="43183"/>
                    </a:cubicBezTo>
                    <a:lnTo>
                      <a:pt x="0" y="21600"/>
                    </a:lnTo>
                    <a:close/>
                  </a:path>
                </a:pathLst>
              </a:custGeom>
              <a:noFill/>
              <a:ln w="12700">
                <a:solidFill>
                  <a:schemeClr val="tx1"/>
                </a:solidFill>
                <a:prstDash val="dash"/>
                <a:round/>
                <a:headEnd/>
                <a:tailEnd/>
              </a:ln>
            </p:spPr>
            <p:txBody>
              <a:bodyPr wrap="none" anchor="ctr"/>
              <a:lstStyle/>
              <a:p>
                <a:endParaRPr lang="en-US"/>
              </a:p>
            </p:txBody>
          </p:sp>
          <p:sp>
            <p:nvSpPr>
              <p:cNvPr id="2069" name="Line 15"/>
              <p:cNvSpPr>
                <a:spLocks noChangeShapeType="1"/>
              </p:cNvSpPr>
              <p:nvPr/>
            </p:nvSpPr>
            <p:spPr bwMode="auto">
              <a:xfrm>
                <a:off x="2915" y="2639"/>
                <a:ext cx="1282" cy="0"/>
              </a:xfrm>
              <a:prstGeom prst="line">
                <a:avLst/>
              </a:prstGeom>
              <a:noFill/>
              <a:ln w="28575">
                <a:solidFill>
                  <a:schemeClr val="accent2"/>
                </a:solidFill>
                <a:round/>
                <a:headEnd/>
                <a:tailEnd type="triangle" w="med" len="med"/>
              </a:ln>
            </p:spPr>
            <p:txBody>
              <a:bodyPr wrap="none" anchor="ctr"/>
              <a:lstStyle/>
              <a:p>
                <a:endParaRPr lang="en-US"/>
              </a:p>
            </p:txBody>
          </p:sp>
          <p:sp>
            <p:nvSpPr>
              <p:cNvPr id="2070" name="Line 16"/>
              <p:cNvSpPr>
                <a:spLocks noChangeShapeType="1"/>
              </p:cNvSpPr>
              <p:nvPr/>
            </p:nvSpPr>
            <p:spPr bwMode="auto">
              <a:xfrm>
                <a:off x="2915" y="2639"/>
                <a:ext cx="0" cy="893"/>
              </a:xfrm>
              <a:prstGeom prst="line">
                <a:avLst/>
              </a:prstGeom>
              <a:noFill/>
              <a:ln w="9525">
                <a:solidFill>
                  <a:schemeClr val="tx1"/>
                </a:solidFill>
                <a:prstDash val="dash"/>
                <a:round/>
                <a:headEnd/>
                <a:tailEnd/>
              </a:ln>
            </p:spPr>
            <p:txBody>
              <a:bodyPr wrap="none" anchor="ctr"/>
              <a:lstStyle/>
              <a:p>
                <a:endParaRPr lang="en-US"/>
              </a:p>
            </p:txBody>
          </p:sp>
          <p:sp>
            <p:nvSpPr>
              <p:cNvPr id="2071" name="Line 17"/>
              <p:cNvSpPr>
                <a:spLocks noChangeShapeType="1"/>
              </p:cNvSpPr>
              <p:nvPr/>
            </p:nvSpPr>
            <p:spPr bwMode="auto">
              <a:xfrm flipH="1" flipV="1">
                <a:off x="2913" y="1333"/>
                <a:ext cx="2" cy="1306"/>
              </a:xfrm>
              <a:prstGeom prst="line">
                <a:avLst/>
              </a:prstGeom>
              <a:noFill/>
              <a:ln w="28575">
                <a:solidFill>
                  <a:schemeClr val="accent2"/>
                </a:solidFill>
                <a:round/>
                <a:headEnd/>
                <a:tailEnd type="triangle" w="med" len="med"/>
              </a:ln>
            </p:spPr>
            <p:txBody>
              <a:bodyPr wrap="none" anchor="ctr"/>
              <a:lstStyle/>
              <a:p>
                <a:endParaRPr lang="en-US"/>
              </a:p>
            </p:txBody>
          </p:sp>
          <p:sp>
            <p:nvSpPr>
              <p:cNvPr id="2072" name="Text Box 18"/>
              <p:cNvSpPr txBox="1">
                <a:spLocks noChangeArrowheads="1"/>
              </p:cNvSpPr>
              <p:nvPr/>
            </p:nvSpPr>
            <p:spPr bwMode="auto">
              <a:xfrm>
                <a:off x="2837" y="2468"/>
                <a:ext cx="194" cy="327"/>
              </a:xfrm>
              <a:prstGeom prst="rect">
                <a:avLst/>
              </a:prstGeom>
              <a:noFill/>
              <a:ln w="9525">
                <a:noFill/>
                <a:miter lim="800000"/>
                <a:headEnd/>
                <a:tailEnd/>
              </a:ln>
            </p:spPr>
            <p:txBody>
              <a:bodyPr wrap="none">
                <a:spAutoFit/>
              </a:bodyPr>
              <a:lstStyle/>
              <a:p>
                <a:r>
                  <a:rPr lang="en-US" sz="2800" b="0"/>
                  <a:t>•</a:t>
                </a:r>
              </a:p>
            </p:txBody>
          </p:sp>
          <p:sp>
            <p:nvSpPr>
              <p:cNvPr id="2073" name="Arc 19"/>
              <p:cNvSpPr>
                <a:spLocks/>
              </p:cNvSpPr>
              <p:nvPr/>
            </p:nvSpPr>
            <p:spPr bwMode="auto">
              <a:xfrm>
                <a:off x="1878" y="2639"/>
                <a:ext cx="2075" cy="149"/>
              </a:xfrm>
              <a:custGeom>
                <a:avLst/>
                <a:gdLst>
                  <a:gd name="T0" fmla="*/ 0 w 43135"/>
                  <a:gd name="T1" fmla="*/ 0 h 21600"/>
                  <a:gd name="T2" fmla="*/ 0 w 43135"/>
                  <a:gd name="T3" fmla="*/ 0 h 21600"/>
                  <a:gd name="T4" fmla="*/ 0 w 43135"/>
                  <a:gd name="T5" fmla="*/ 0 h 21600"/>
                  <a:gd name="T6" fmla="*/ 0 60000 65536"/>
                  <a:gd name="T7" fmla="*/ 0 60000 65536"/>
                  <a:gd name="T8" fmla="*/ 0 60000 65536"/>
                  <a:gd name="T9" fmla="*/ 0 w 43135"/>
                  <a:gd name="T10" fmla="*/ 0 h 21600"/>
                  <a:gd name="T11" fmla="*/ 43135 w 43135"/>
                  <a:gd name="T12" fmla="*/ 21600 h 21600"/>
                </a:gdLst>
                <a:ahLst/>
                <a:cxnLst>
                  <a:cxn ang="T6">
                    <a:pos x="T0" y="T1"/>
                  </a:cxn>
                  <a:cxn ang="T7">
                    <a:pos x="T2" y="T3"/>
                  </a:cxn>
                  <a:cxn ang="T8">
                    <a:pos x="T4" y="T5"/>
                  </a:cxn>
                </a:cxnLst>
                <a:rect l="T9" t="T10" r="T11" b="T12"/>
                <a:pathLst>
                  <a:path w="43135" h="21600" fill="none" extrusionOk="0">
                    <a:moveTo>
                      <a:pt x="43135" y="1575"/>
                    </a:moveTo>
                    <a:cubicBezTo>
                      <a:pt x="42310" y="12863"/>
                      <a:pt x="32911" y="21599"/>
                      <a:pt x="21593" y="21600"/>
                    </a:cubicBezTo>
                    <a:cubicBezTo>
                      <a:pt x="9882" y="21600"/>
                      <a:pt x="304" y="12268"/>
                      <a:pt x="0" y="561"/>
                    </a:cubicBezTo>
                  </a:path>
                  <a:path w="43135" h="21600" stroke="0" extrusionOk="0">
                    <a:moveTo>
                      <a:pt x="43135" y="1575"/>
                    </a:moveTo>
                    <a:cubicBezTo>
                      <a:pt x="42310" y="12863"/>
                      <a:pt x="32911" y="21599"/>
                      <a:pt x="21593" y="21600"/>
                    </a:cubicBezTo>
                    <a:cubicBezTo>
                      <a:pt x="9882" y="21600"/>
                      <a:pt x="304" y="12268"/>
                      <a:pt x="0" y="561"/>
                    </a:cubicBezTo>
                    <a:lnTo>
                      <a:pt x="21593" y="0"/>
                    </a:lnTo>
                    <a:close/>
                  </a:path>
                </a:pathLst>
              </a:custGeom>
              <a:noFill/>
              <a:ln w="19050">
                <a:solidFill>
                  <a:schemeClr val="tx1"/>
                </a:solidFill>
                <a:round/>
                <a:headEnd/>
                <a:tailEnd/>
              </a:ln>
            </p:spPr>
            <p:txBody>
              <a:bodyPr wrap="none" anchor="ctr"/>
              <a:lstStyle/>
              <a:p>
                <a:endParaRPr lang="en-US"/>
              </a:p>
            </p:txBody>
          </p:sp>
          <p:sp>
            <p:nvSpPr>
              <p:cNvPr id="2074" name="Line 20"/>
              <p:cNvSpPr>
                <a:spLocks noChangeShapeType="1"/>
              </p:cNvSpPr>
              <p:nvPr/>
            </p:nvSpPr>
            <p:spPr bwMode="auto">
              <a:xfrm flipV="1">
                <a:off x="2928" y="1857"/>
                <a:ext cx="461" cy="783"/>
              </a:xfrm>
              <a:prstGeom prst="line">
                <a:avLst/>
              </a:prstGeom>
              <a:noFill/>
              <a:ln w="9525">
                <a:solidFill>
                  <a:schemeClr val="tx1"/>
                </a:solidFill>
                <a:round/>
                <a:headEnd/>
                <a:tailEnd type="triangle" w="med" len="med"/>
              </a:ln>
            </p:spPr>
            <p:txBody>
              <a:bodyPr/>
              <a:lstStyle/>
              <a:p>
                <a:endParaRPr lang="en-US"/>
              </a:p>
            </p:txBody>
          </p:sp>
          <p:sp>
            <p:nvSpPr>
              <p:cNvPr id="2075" name="Line 21"/>
              <p:cNvSpPr>
                <a:spLocks noChangeShapeType="1"/>
              </p:cNvSpPr>
              <p:nvPr/>
            </p:nvSpPr>
            <p:spPr bwMode="auto">
              <a:xfrm flipH="1" flipV="1">
                <a:off x="2577" y="2131"/>
                <a:ext cx="351" cy="509"/>
              </a:xfrm>
              <a:prstGeom prst="line">
                <a:avLst/>
              </a:prstGeom>
              <a:noFill/>
              <a:ln w="9525">
                <a:solidFill>
                  <a:schemeClr val="tx1"/>
                </a:solidFill>
                <a:round/>
                <a:headEnd/>
                <a:tailEnd type="triangle" w="med" len="med"/>
              </a:ln>
            </p:spPr>
            <p:txBody>
              <a:bodyPr/>
              <a:lstStyle/>
              <a:p>
                <a:endParaRPr lang="en-US"/>
              </a:p>
            </p:txBody>
          </p:sp>
          <p:sp>
            <p:nvSpPr>
              <p:cNvPr id="2076" name="Arc 22"/>
              <p:cNvSpPr>
                <a:spLocks/>
              </p:cNvSpPr>
              <p:nvPr/>
            </p:nvSpPr>
            <p:spPr bwMode="auto">
              <a:xfrm rot="9804932" flipV="1">
                <a:off x="2579" y="1913"/>
                <a:ext cx="857" cy="325"/>
              </a:xfrm>
              <a:custGeom>
                <a:avLst/>
                <a:gdLst>
                  <a:gd name="T0" fmla="*/ 0 w 27494"/>
                  <a:gd name="T1" fmla="*/ 0 h 21600"/>
                  <a:gd name="T2" fmla="*/ 0 w 27494"/>
                  <a:gd name="T3" fmla="*/ 0 h 21600"/>
                  <a:gd name="T4" fmla="*/ 0 w 27494"/>
                  <a:gd name="T5" fmla="*/ 0 h 21600"/>
                  <a:gd name="T6" fmla="*/ 0 60000 65536"/>
                  <a:gd name="T7" fmla="*/ 0 60000 65536"/>
                  <a:gd name="T8" fmla="*/ 0 60000 65536"/>
                  <a:gd name="T9" fmla="*/ 0 w 27494"/>
                  <a:gd name="T10" fmla="*/ 0 h 21600"/>
                  <a:gd name="T11" fmla="*/ 27494 w 27494"/>
                  <a:gd name="T12" fmla="*/ 21600 h 21600"/>
                </a:gdLst>
                <a:ahLst/>
                <a:cxnLst>
                  <a:cxn ang="T6">
                    <a:pos x="T0" y="T1"/>
                  </a:cxn>
                  <a:cxn ang="T7">
                    <a:pos x="T2" y="T3"/>
                  </a:cxn>
                  <a:cxn ang="T8">
                    <a:pos x="T4" y="T5"/>
                  </a:cxn>
                </a:cxnLst>
                <a:rect l="T9" t="T10" r="T11" b="T12"/>
                <a:pathLst>
                  <a:path w="27494" h="21600" fill="none" extrusionOk="0">
                    <a:moveTo>
                      <a:pt x="-1" y="3636"/>
                    </a:moveTo>
                    <a:cubicBezTo>
                      <a:pt x="3550" y="1265"/>
                      <a:pt x="7725" y="-1"/>
                      <a:pt x="11995" y="0"/>
                    </a:cubicBezTo>
                    <a:cubicBezTo>
                      <a:pt x="17835" y="0"/>
                      <a:pt x="23426" y="2364"/>
                      <a:pt x="27493" y="6555"/>
                    </a:cubicBezTo>
                  </a:path>
                  <a:path w="27494" h="21600" stroke="0" extrusionOk="0">
                    <a:moveTo>
                      <a:pt x="-1" y="3636"/>
                    </a:moveTo>
                    <a:cubicBezTo>
                      <a:pt x="3550" y="1265"/>
                      <a:pt x="7725" y="-1"/>
                      <a:pt x="11995" y="0"/>
                    </a:cubicBezTo>
                    <a:cubicBezTo>
                      <a:pt x="17835" y="0"/>
                      <a:pt x="23426" y="2364"/>
                      <a:pt x="27493" y="6555"/>
                    </a:cubicBezTo>
                    <a:lnTo>
                      <a:pt x="11995" y="21600"/>
                    </a:lnTo>
                    <a:close/>
                  </a:path>
                </a:pathLst>
              </a:custGeom>
              <a:noFill/>
              <a:ln w="28575">
                <a:solidFill>
                  <a:srgbClr val="FF3300"/>
                </a:solidFill>
                <a:round/>
                <a:headEnd/>
                <a:tailEnd/>
              </a:ln>
            </p:spPr>
            <p:txBody>
              <a:bodyPr wrap="none" anchor="ctr"/>
              <a:lstStyle/>
              <a:p>
                <a:endParaRPr lang="en-US"/>
              </a:p>
            </p:txBody>
          </p:sp>
          <p:sp>
            <p:nvSpPr>
              <p:cNvPr id="2077" name="Arc 23"/>
              <p:cNvSpPr>
                <a:spLocks/>
              </p:cNvSpPr>
              <p:nvPr/>
            </p:nvSpPr>
            <p:spPr bwMode="auto">
              <a:xfrm rot="9804932" flipV="1">
                <a:off x="2826" y="2424"/>
                <a:ext cx="235" cy="89"/>
              </a:xfrm>
              <a:custGeom>
                <a:avLst/>
                <a:gdLst>
                  <a:gd name="T0" fmla="*/ 0 w 27494"/>
                  <a:gd name="T1" fmla="*/ 0 h 21600"/>
                  <a:gd name="T2" fmla="*/ 0 w 27494"/>
                  <a:gd name="T3" fmla="*/ 0 h 21600"/>
                  <a:gd name="T4" fmla="*/ 0 w 27494"/>
                  <a:gd name="T5" fmla="*/ 0 h 21600"/>
                  <a:gd name="T6" fmla="*/ 0 60000 65536"/>
                  <a:gd name="T7" fmla="*/ 0 60000 65536"/>
                  <a:gd name="T8" fmla="*/ 0 60000 65536"/>
                  <a:gd name="T9" fmla="*/ 0 w 27494"/>
                  <a:gd name="T10" fmla="*/ 0 h 21600"/>
                  <a:gd name="T11" fmla="*/ 27494 w 27494"/>
                  <a:gd name="T12" fmla="*/ 21600 h 21600"/>
                </a:gdLst>
                <a:ahLst/>
                <a:cxnLst>
                  <a:cxn ang="T6">
                    <a:pos x="T0" y="T1"/>
                  </a:cxn>
                  <a:cxn ang="T7">
                    <a:pos x="T2" y="T3"/>
                  </a:cxn>
                  <a:cxn ang="T8">
                    <a:pos x="T4" y="T5"/>
                  </a:cxn>
                </a:cxnLst>
                <a:rect l="T9" t="T10" r="T11" b="T12"/>
                <a:pathLst>
                  <a:path w="27494" h="21600" fill="none" extrusionOk="0">
                    <a:moveTo>
                      <a:pt x="-1" y="3636"/>
                    </a:moveTo>
                    <a:cubicBezTo>
                      <a:pt x="3550" y="1265"/>
                      <a:pt x="7725" y="-1"/>
                      <a:pt x="11995" y="0"/>
                    </a:cubicBezTo>
                    <a:cubicBezTo>
                      <a:pt x="17835" y="0"/>
                      <a:pt x="23426" y="2364"/>
                      <a:pt x="27493" y="6555"/>
                    </a:cubicBezTo>
                  </a:path>
                  <a:path w="27494" h="21600" stroke="0" extrusionOk="0">
                    <a:moveTo>
                      <a:pt x="-1" y="3636"/>
                    </a:moveTo>
                    <a:cubicBezTo>
                      <a:pt x="3550" y="1265"/>
                      <a:pt x="7725" y="-1"/>
                      <a:pt x="11995" y="0"/>
                    </a:cubicBezTo>
                    <a:cubicBezTo>
                      <a:pt x="17835" y="0"/>
                      <a:pt x="23426" y="2364"/>
                      <a:pt x="27493" y="6555"/>
                    </a:cubicBezTo>
                    <a:lnTo>
                      <a:pt x="11995" y="21600"/>
                    </a:lnTo>
                    <a:close/>
                  </a:path>
                </a:pathLst>
              </a:custGeom>
              <a:noFill/>
              <a:ln w="28575">
                <a:solidFill>
                  <a:srgbClr val="0000FF"/>
                </a:solidFill>
                <a:round/>
                <a:headEnd/>
                <a:tailEnd/>
              </a:ln>
            </p:spPr>
            <p:txBody>
              <a:bodyPr wrap="none" anchor="ctr"/>
              <a:lstStyle/>
              <a:p>
                <a:endParaRPr lang="en-US"/>
              </a:p>
            </p:txBody>
          </p:sp>
        </p:grpSp>
        <p:sp>
          <p:nvSpPr>
            <p:cNvPr id="2057" name="Rectangle 24"/>
            <p:cNvSpPr>
              <a:spLocks noChangeArrowheads="1"/>
            </p:cNvSpPr>
            <p:nvPr/>
          </p:nvSpPr>
          <p:spPr bwMode="auto">
            <a:xfrm>
              <a:off x="3895" y="2124"/>
              <a:ext cx="237" cy="288"/>
            </a:xfrm>
            <a:prstGeom prst="rect">
              <a:avLst/>
            </a:prstGeom>
            <a:noFill/>
            <a:ln w="9525">
              <a:noFill/>
              <a:miter lim="800000"/>
              <a:headEnd/>
              <a:tailEnd/>
            </a:ln>
          </p:spPr>
          <p:txBody>
            <a:bodyPr wrap="none">
              <a:spAutoFit/>
            </a:bodyPr>
            <a:lstStyle/>
            <a:p>
              <a:r>
                <a:rPr lang="en-US" sz="2400">
                  <a:latin typeface="Arial" charset="0"/>
                  <a:sym typeface="Symbol" pitchFamily="18" charset="2"/>
                </a:rPr>
                <a:t></a:t>
              </a:r>
            </a:p>
          </p:txBody>
        </p:sp>
        <p:sp>
          <p:nvSpPr>
            <p:cNvPr id="2058" name="Text Box 25"/>
            <p:cNvSpPr txBox="1">
              <a:spLocks noChangeArrowheads="1"/>
            </p:cNvSpPr>
            <p:nvPr/>
          </p:nvSpPr>
          <p:spPr bwMode="auto">
            <a:xfrm>
              <a:off x="3457" y="1811"/>
              <a:ext cx="255" cy="288"/>
            </a:xfrm>
            <a:prstGeom prst="rect">
              <a:avLst/>
            </a:prstGeom>
            <a:noFill/>
            <a:ln w="9525">
              <a:noFill/>
              <a:miter lim="800000"/>
              <a:headEnd/>
              <a:tailEnd/>
            </a:ln>
          </p:spPr>
          <p:txBody>
            <a:bodyPr wrap="none">
              <a:spAutoFit/>
            </a:bodyPr>
            <a:lstStyle/>
            <a:p>
              <a:r>
                <a:rPr lang="en-US" sz="2400">
                  <a:latin typeface="Arial" charset="0"/>
                </a:rPr>
                <a:t>A</a:t>
              </a:r>
            </a:p>
          </p:txBody>
        </p:sp>
        <p:sp>
          <p:nvSpPr>
            <p:cNvPr id="2059" name="Text Box 26"/>
            <p:cNvSpPr txBox="1">
              <a:spLocks noChangeArrowheads="1"/>
            </p:cNvSpPr>
            <p:nvPr/>
          </p:nvSpPr>
          <p:spPr bwMode="auto">
            <a:xfrm>
              <a:off x="4444" y="1556"/>
              <a:ext cx="255" cy="288"/>
            </a:xfrm>
            <a:prstGeom prst="rect">
              <a:avLst/>
            </a:prstGeom>
            <a:noFill/>
            <a:ln w="9525">
              <a:noFill/>
              <a:miter lim="800000"/>
              <a:headEnd/>
              <a:tailEnd/>
            </a:ln>
          </p:spPr>
          <p:txBody>
            <a:bodyPr wrap="none">
              <a:spAutoFit/>
            </a:bodyPr>
            <a:lstStyle/>
            <a:p>
              <a:r>
                <a:rPr lang="en-US" sz="2400">
                  <a:latin typeface="Arial" charset="0"/>
                </a:rPr>
                <a:t>B</a:t>
              </a:r>
            </a:p>
          </p:txBody>
        </p:sp>
      </p:grpSp>
      <p:sp>
        <p:nvSpPr>
          <p:cNvPr id="2055" name="Rectangle 30"/>
          <p:cNvSpPr>
            <a:spLocks noChangeArrowheads="1"/>
          </p:cNvSpPr>
          <p:nvPr/>
        </p:nvSpPr>
        <p:spPr bwMode="auto">
          <a:xfrm>
            <a:off x="0" y="3314700"/>
            <a:ext cx="9144000" cy="0"/>
          </a:xfrm>
          <a:prstGeom prst="rect">
            <a:avLst/>
          </a:prstGeom>
          <a:noFill/>
          <a:ln w="9525">
            <a:noFill/>
            <a:miter lim="800000"/>
            <a:headEnd/>
            <a:tailEnd/>
          </a:ln>
        </p:spPr>
        <p:txBody>
          <a:bodyPr anchor="ctr">
            <a:spAutoFit/>
          </a:bodyPr>
          <a:lstStyle/>
          <a:p>
            <a:endParaRPr lang="en-US"/>
          </a:p>
        </p:txBody>
      </p:sp>
      <p:graphicFrame>
        <p:nvGraphicFramePr>
          <p:cNvPr id="2050" name="Object 29"/>
          <p:cNvGraphicFramePr>
            <a:graphicFrameLocks noChangeAspect="1"/>
          </p:cNvGraphicFramePr>
          <p:nvPr/>
        </p:nvGraphicFramePr>
        <p:xfrm>
          <a:off x="1041400" y="5715000"/>
          <a:ext cx="6726238" cy="457200"/>
        </p:xfrm>
        <a:graphic>
          <a:graphicData uri="http://schemas.openxmlformats.org/presentationml/2006/ole">
            <mc:AlternateContent xmlns:mc="http://schemas.openxmlformats.org/markup-compatibility/2006">
              <mc:Choice xmlns:v="urn:schemas-microsoft-com:vml" Requires="v">
                <p:oleObj spid="_x0000_s2089" name="Equation" r:id="rId3" imgW="3365280" imgH="228600" progId="Equation.3">
                  <p:embed/>
                </p:oleObj>
              </mc:Choice>
              <mc:Fallback>
                <p:oleObj name="Equation" r:id="rId3" imgW="3365280" imgH="228600" progId="Equation.3">
                  <p:embed/>
                  <p:pic>
                    <p:nvPicPr>
                      <p:cNvPr id="0" name="Object 2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1400" y="5715000"/>
                        <a:ext cx="6726238" cy="457200"/>
                      </a:xfrm>
                      <a:prstGeom prst="rect">
                        <a:avLst/>
                      </a:prstGeom>
                      <a:solidFill>
                        <a:srgbClr val="FFFFFF"/>
                      </a:solidFill>
                    </p:spPr>
                  </p:pic>
                </p:oleObj>
              </mc:Fallback>
            </mc:AlternateContent>
          </a:graphicData>
        </a:graphic>
      </p:graphicFrame>
      <p:sp>
        <p:nvSpPr>
          <p:cNvPr id="31" name="TextBox 30"/>
          <p:cNvSpPr txBox="1"/>
          <p:nvPr/>
        </p:nvSpPr>
        <p:spPr>
          <a:xfrm>
            <a:off x="197768" y="6248400"/>
            <a:ext cx="8946232" cy="338554"/>
          </a:xfrm>
          <a:prstGeom prst="rect">
            <a:avLst/>
          </a:prstGeom>
          <a:noFill/>
        </p:spPr>
        <p:txBody>
          <a:bodyPr wrap="none" rtlCol="0">
            <a:spAutoFit/>
          </a:bodyPr>
          <a:lstStyle/>
          <a:p>
            <a:r>
              <a:rPr lang="en-US" sz="1600" b="0" dirty="0" smtClean="0"/>
              <a:t>Ref: Meyer, T.H. (2010), Introduction to Geometrical and Physical Geodesy, ESRI Press, Redlands, p. 108</a:t>
            </a:r>
            <a:endParaRPr lang="en-US" sz="1600" b="0"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smtClean="0"/>
              <a:t>Three systems for measuring elevation</a:t>
            </a:r>
          </a:p>
        </p:txBody>
      </p:sp>
      <p:pic>
        <p:nvPicPr>
          <p:cNvPr id="26627" name="Content Placeholder 5" descr="Figure 3.1.png"/>
          <p:cNvPicPr>
            <a:picLocks noGrp="1" noChangeAspect="1"/>
          </p:cNvPicPr>
          <p:nvPr>
            <p:ph sz="half" idx="1"/>
          </p:nvPr>
        </p:nvPicPr>
        <p:blipFill>
          <a:blip r:embed="rId2" cstate="print"/>
          <a:srcRect/>
          <a:stretch>
            <a:fillRect/>
          </a:stretch>
        </p:blipFill>
        <p:spPr>
          <a:xfrm>
            <a:off x="568325" y="2514600"/>
            <a:ext cx="3810000" cy="3155950"/>
          </a:xfrm>
        </p:spPr>
      </p:pic>
      <p:pic>
        <p:nvPicPr>
          <p:cNvPr id="26628" name="Content Placeholder 6" descr="Figure 3.4.jpg"/>
          <p:cNvPicPr>
            <a:picLocks noGrp="1" noChangeAspect="1"/>
          </p:cNvPicPr>
          <p:nvPr>
            <p:ph sz="half" idx="2"/>
          </p:nvPr>
        </p:nvPicPr>
        <p:blipFill>
          <a:blip r:embed="rId3" cstate="print"/>
          <a:srcRect/>
          <a:stretch>
            <a:fillRect/>
          </a:stretch>
        </p:blipFill>
        <p:spPr>
          <a:xfrm>
            <a:off x="4694238" y="2779713"/>
            <a:ext cx="4292600" cy="3108325"/>
          </a:xfrm>
        </p:spPr>
      </p:pic>
      <p:sp>
        <p:nvSpPr>
          <p:cNvPr id="26629" name="TextBox 7"/>
          <p:cNvSpPr txBox="1">
            <a:spLocks noChangeArrowheads="1"/>
          </p:cNvSpPr>
          <p:nvPr/>
        </p:nvSpPr>
        <p:spPr bwMode="auto">
          <a:xfrm>
            <a:off x="334963" y="1755775"/>
            <a:ext cx="3044825" cy="830263"/>
          </a:xfrm>
          <a:prstGeom prst="rect">
            <a:avLst/>
          </a:prstGeom>
          <a:noFill/>
          <a:ln w="9525">
            <a:noFill/>
            <a:miter lim="800000"/>
            <a:headEnd/>
            <a:tailEnd/>
          </a:ln>
        </p:spPr>
        <p:txBody>
          <a:bodyPr wrap="none">
            <a:spAutoFit/>
          </a:bodyPr>
          <a:lstStyle/>
          <a:p>
            <a:pPr algn="ctr"/>
            <a:r>
              <a:rPr lang="en-US" sz="2400">
                <a:solidFill>
                  <a:srgbClr val="FF0000"/>
                </a:solidFill>
              </a:rPr>
              <a:t>Orthometric</a:t>
            </a:r>
            <a:r>
              <a:rPr lang="en-US" sz="2400"/>
              <a:t> heights</a:t>
            </a:r>
          </a:p>
          <a:p>
            <a:pPr algn="ctr"/>
            <a:r>
              <a:rPr lang="en-US" sz="2400"/>
              <a:t>(land surveys, geoid)</a:t>
            </a:r>
          </a:p>
        </p:txBody>
      </p:sp>
      <p:sp>
        <p:nvSpPr>
          <p:cNvPr id="26630" name="TextBox 8"/>
          <p:cNvSpPr txBox="1">
            <a:spLocks noChangeArrowheads="1"/>
          </p:cNvSpPr>
          <p:nvPr/>
        </p:nvSpPr>
        <p:spPr bwMode="auto">
          <a:xfrm>
            <a:off x="3602038" y="1755775"/>
            <a:ext cx="2652712" cy="830263"/>
          </a:xfrm>
          <a:prstGeom prst="rect">
            <a:avLst/>
          </a:prstGeom>
          <a:noFill/>
          <a:ln w="9525">
            <a:noFill/>
            <a:miter lim="800000"/>
            <a:headEnd/>
            <a:tailEnd/>
          </a:ln>
        </p:spPr>
        <p:txBody>
          <a:bodyPr wrap="none">
            <a:spAutoFit/>
          </a:bodyPr>
          <a:lstStyle/>
          <a:p>
            <a:pPr algn="ctr"/>
            <a:r>
              <a:rPr lang="en-US" sz="2400">
                <a:solidFill>
                  <a:srgbClr val="FF0000"/>
                </a:solidFill>
              </a:rPr>
              <a:t>Ellipsoidal</a:t>
            </a:r>
            <a:r>
              <a:rPr lang="en-US" sz="2400"/>
              <a:t> heights</a:t>
            </a:r>
          </a:p>
          <a:p>
            <a:pPr algn="ctr"/>
            <a:r>
              <a:rPr lang="en-US" sz="2400"/>
              <a:t>(lidar, GPS)</a:t>
            </a:r>
          </a:p>
        </p:txBody>
      </p:sp>
      <p:sp>
        <p:nvSpPr>
          <p:cNvPr id="26631" name="TextBox 9"/>
          <p:cNvSpPr txBox="1">
            <a:spLocks noChangeArrowheads="1"/>
          </p:cNvSpPr>
          <p:nvPr/>
        </p:nvSpPr>
        <p:spPr bwMode="auto">
          <a:xfrm>
            <a:off x="6380163" y="1755775"/>
            <a:ext cx="2495550" cy="830263"/>
          </a:xfrm>
          <a:prstGeom prst="rect">
            <a:avLst/>
          </a:prstGeom>
          <a:noFill/>
          <a:ln w="9525">
            <a:noFill/>
            <a:miter lim="800000"/>
            <a:headEnd/>
            <a:tailEnd/>
          </a:ln>
        </p:spPr>
        <p:txBody>
          <a:bodyPr wrap="none">
            <a:spAutoFit/>
          </a:bodyPr>
          <a:lstStyle/>
          <a:p>
            <a:pPr algn="ctr"/>
            <a:r>
              <a:rPr lang="en-US" sz="2400">
                <a:solidFill>
                  <a:srgbClr val="FF0000"/>
                </a:solidFill>
              </a:rPr>
              <a:t>Tidal </a:t>
            </a:r>
            <a:r>
              <a:rPr lang="en-US" sz="2400"/>
              <a:t>heights</a:t>
            </a:r>
          </a:p>
          <a:p>
            <a:pPr algn="ctr"/>
            <a:r>
              <a:rPr lang="en-US" sz="2400"/>
              <a:t>(Sea water level)</a:t>
            </a:r>
          </a:p>
        </p:txBody>
      </p:sp>
      <p:sp>
        <p:nvSpPr>
          <p:cNvPr id="26632" name="TextBox 11"/>
          <p:cNvSpPr txBox="1">
            <a:spLocks noChangeArrowheads="1"/>
          </p:cNvSpPr>
          <p:nvPr/>
        </p:nvSpPr>
        <p:spPr bwMode="auto">
          <a:xfrm>
            <a:off x="382588" y="5740400"/>
            <a:ext cx="8761412" cy="460375"/>
          </a:xfrm>
          <a:prstGeom prst="rect">
            <a:avLst/>
          </a:prstGeom>
          <a:noFill/>
          <a:ln w="9525">
            <a:noFill/>
            <a:miter lim="800000"/>
            <a:headEnd/>
            <a:tailEnd/>
          </a:ln>
        </p:spPr>
        <p:txBody>
          <a:bodyPr wrap="none">
            <a:spAutoFit/>
          </a:bodyPr>
          <a:lstStyle/>
          <a:p>
            <a:r>
              <a:rPr lang="en-US" sz="2400"/>
              <a:t>Conversion among these height systems has some uncertainty</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p:cNvPicPr>
            <a:picLocks noChangeAspect="1" noChangeArrowheads="1"/>
          </p:cNvPicPr>
          <p:nvPr/>
        </p:nvPicPr>
        <p:blipFill>
          <a:blip r:embed="rId2" cstate="print"/>
          <a:srcRect/>
          <a:stretch>
            <a:fillRect/>
          </a:stretch>
        </p:blipFill>
        <p:spPr bwMode="auto">
          <a:xfrm>
            <a:off x="479425" y="1339850"/>
            <a:ext cx="4243388" cy="2611438"/>
          </a:xfrm>
          <a:prstGeom prst="rect">
            <a:avLst/>
          </a:prstGeom>
          <a:noFill/>
          <a:ln w="9525">
            <a:noFill/>
            <a:miter lim="800000"/>
            <a:headEnd/>
            <a:tailEnd/>
          </a:ln>
        </p:spPr>
      </p:pic>
      <p:sp>
        <p:nvSpPr>
          <p:cNvPr id="27651" name="Title 1"/>
          <p:cNvSpPr>
            <a:spLocks noGrp="1"/>
          </p:cNvSpPr>
          <p:nvPr>
            <p:ph type="title"/>
          </p:nvPr>
        </p:nvSpPr>
        <p:spPr>
          <a:xfrm>
            <a:off x="685800" y="323850"/>
            <a:ext cx="7772400" cy="563563"/>
          </a:xfrm>
        </p:spPr>
        <p:txBody>
          <a:bodyPr/>
          <a:lstStyle/>
          <a:p>
            <a:r>
              <a:rPr lang="en-US" smtClean="0"/>
              <a:t>Trends in Tide Levels</a:t>
            </a:r>
            <a:br>
              <a:rPr lang="en-US" smtClean="0"/>
            </a:br>
            <a:r>
              <a:rPr lang="en-US" sz="2400" smtClean="0"/>
              <a:t>(coastal flood risk is changing)</a:t>
            </a:r>
          </a:p>
        </p:txBody>
      </p:sp>
      <p:pic>
        <p:nvPicPr>
          <p:cNvPr id="27652" name="Content Placeholder 4" descr="Figure 3.11 bottom.jpg"/>
          <p:cNvPicPr>
            <a:picLocks noGrp="1" noChangeAspect="1"/>
          </p:cNvPicPr>
          <p:nvPr>
            <p:ph sz="half" idx="1"/>
          </p:nvPr>
        </p:nvPicPr>
        <p:blipFill>
          <a:blip r:embed="rId3" cstate="print"/>
          <a:srcRect/>
          <a:stretch>
            <a:fillRect/>
          </a:stretch>
        </p:blipFill>
        <p:spPr>
          <a:xfrm>
            <a:off x="388938" y="4041775"/>
            <a:ext cx="4025900" cy="1368425"/>
          </a:xfrm>
        </p:spPr>
      </p:pic>
      <p:pic>
        <p:nvPicPr>
          <p:cNvPr id="27653" name="Content Placeholder 5" descr="Figure 3.11 middle.jpg"/>
          <p:cNvPicPr>
            <a:picLocks noGrp="1" noChangeAspect="1"/>
          </p:cNvPicPr>
          <p:nvPr>
            <p:ph sz="half" idx="2"/>
          </p:nvPr>
        </p:nvPicPr>
        <p:blipFill>
          <a:blip r:embed="rId4" cstate="print"/>
          <a:srcRect/>
          <a:stretch>
            <a:fillRect/>
          </a:stretch>
        </p:blipFill>
        <p:spPr>
          <a:xfrm>
            <a:off x="4621213" y="4314825"/>
            <a:ext cx="4260850" cy="1508125"/>
          </a:xfrm>
        </p:spPr>
      </p:pic>
      <p:pic>
        <p:nvPicPr>
          <p:cNvPr id="27654" name="Picture 6" descr="Figure 3.11 top.jpg"/>
          <p:cNvPicPr>
            <a:picLocks noChangeAspect="1"/>
          </p:cNvPicPr>
          <p:nvPr/>
        </p:nvPicPr>
        <p:blipFill>
          <a:blip r:embed="rId5" cstate="print"/>
          <a:srcRect/>
          <a:stretch>
            <a:fillRect/>
          </a:stretch>
        </p:blipFill>
        <p:spPr bwMode="auto">
          <a:xfrm>
            <a:off x="4519613" y="1738313"/>
            <a:ext cx="4362450" cy="1554162"/>
          </a:xfrm>
          <a:prstGeom prst="rect">
            <a:avLst/>
          </a:prstGeom>
          <a:noFill/>
          <a:ln w="9525">
            <a:noFill/>
            <a:miter lim="800000"/>
            <a:headEnd/>
            <a:tailEnd/>
          </a:ln>
        </p:spPr>
      </p:pic>
      <p:sp>
        <p:nvSpPr>
          <p:cNvPr id="27655" name="TextBox 9"/>
          <p:cNvSpPr txBox="1">
            <a:spLocks noChangeArrowheads="1"/>
          </p:cNvSpPr>
          <p:nvPr/>
        </p:nvSpPr>
        <p:spPr bwMode="auto">
          <a:xfrm>
            <a:off x="5241925" y="1312863"/>
            <a:ext cx="2963863" cy="584200"/>
          </a:xfrm>
          <a:prstGeom prst="rect">
            <a:avLst/>
          </a:prstGeom>
          <a:solidFill>
            <a:schemeClr val="bg1"/>
          </a:solidFill>
          <a:ln w="9525">
            <a:noFill/>
            <a:miter lim="800000"/>
            <a:headEnd/>
            <a:tailEnd/>
          </a:ln>
        </p:spPr>
        <p:txBody>
          <a:bodyPr wrap="none">
            <a:spAutoFit/>
          </a:bodyPr>
          <a:lstStyle/>
          <a:p>
            <a:r>
              <a:rPr lang="en-US"/>
              <a:t>Charleston, SC</a:t>
            </a:r>
          </a:p>
        </p:txBody>
      </p:sp>
      <p:sp>
        <p:nvSpPr>
          <p:cNvPr id="27656" name="TextBox 10"/>
          <p:cNvSpPr txBox="1">
            <a:spLocks noChangeArrowheads="1"/>
          </p:cNvSpPr>
          <p:nvPr/>
        </p:nvSpPr>
        <p:spPr bwMode="auto">
          <a:xfrm>
            <a:off x="5340350" y="2027238"/>
            <a:ext cx="1844675" cy="368300"/>
          </a:xfrm>
          <a:prstGeom prst="rect">
            <a:avLst/>
          </a:prstGeom>
          <a:solidFill>
            <a:schemeClr val="bg1"/>
          </a:solidFill>
          <a:ln w="9525">
            <a:noFill/>
            <a:miter lim="800000"/>
            <a:headEnd/>
            <a:tailEnd/>
          </a:ln>
        </p:spPr>
        <p:txBody>
          <a:bodyPr wrap="none">
            <a:spAutoFit/>
          </a:bodyPr>
          <a:lstStyle/>
          <a:p>
            <a:r>
              <a:rPr lang="en-US" sz="1800"/>
              <a:t>+ 1.08 ft/century</a:t>
            </a:r>
          </a:p>
        </p:txBody>
      </p:sp>
      <p:sp>
        <p:nvSpPr>
          <p:cNvPr id="27657" name="TextBox 11"/>
          <p:cNvSpPr txBox="1">
            <a:spLocks noChangeArrowheads="1"/>
          </p:cNvSpPr>
          <p:nvPr/>
        </p:nvSpPr>
        <p:spPr bwMode="auto">
          <a:xfrm>
            <a:off x="649288" y="4795838"/>
            <a:ext cx="1844675" cy="368300"/>
          </a:xfrm>
          <a:prstGeom prst="rect">
            <a:avLst/>
          </a:prstGeom>
          <a:solidFill>
            <a:schemeClr val="bg1"/>
          </a:solidFill>
          <a:ln w="9525">
            <a:noFill/>
            <a:miter lim="800000"/>
            <a:headEnd/>
            <a:tailEnd/>
          </a:ln>
        </p:spPr>
        <p:txBody>
          <a:bodyPr wrap="none">
            <a:spAutoFit/>
          </a:bodyPr>
          <a:lstStyle/>
          <a:p>
            <a:r>
              <a:rPr lang="en-US" sz="1800"/>
              <a:t>- 4.16 ft/century</a:t>
            </a:r>
          </a:p>
        </p:txBody>
      </p:sp>
      <p:sp>
        <p:nvSpPr>
          <p:cNvPr id="27658" name="TextBox 12"/>
          <p:cNvSpPr txBox="1">
            <a:spLocks noChangeArrowheads="1"/>
          </p:cNvSpPr>
          <p:nvPr/>
        </p:nvSpPr>
        <p:spPr bwMode="auto">
          <a:xfrm>
            <a:off x="5318125" y="4513263"/>
            <a:ext cx="1846263" cy="369887"/>
          </a:xfrm>
          <a:prstGeom prst="rect">
            <a:avLst/>
          </a:prstGeom>
          <a:solidFill>
            <a:schemeClr val="bg1"/>
          </a:solidFill>
          <a:ln w="9525">
            <a:noFill/>
            <a:miter lim="800000"/>
            <a:headEnd/>
            <a:tailEnd/>
          </a:ln>
        </p:spPr>
        <p:txBody>
          <a:bodyPr wrap="none">
            <a:spAutoFit/>
          </a:bodyPr>
          <a:lstStyle/>
          <a:p>
            <a:r>
              <a:rPr lang="en-US" sz="1800"/>
              <a:t>+ 2.13 ft/century</a:t>
            </a:r>
          </a:p>
        </p:txBody>
      </p:sp>
      <p:sp>
        <p:nvSpPr>
          <p:cNvPr id="27659" name="TextBox 13"/>
          <p:cNvSpPr txBox="1">
            <a:spLocks noChangeArrowheads="1"/>
          </p:cNvSpPr>
          <p:nvPr/>
        </p:nvSpPr>
        <p:spPr bwMode="auto">
          <a:xfrm>
            <a:off x="650875" y="5440363"/>
            <a:ext cx="2281238" cy="584200"/>
          </a:xfrm>
          <a:prstGeom prst="rect">
            <a:avLst/>
          </a:prstGeom>
          <a:solidFill>
            <a:schemeClr val="bg1"/>
          </a:solidFill>
          <a:ln w="9525">
            <a:noFill/>
            <a:miter lim="800000"/>
            <a:headEnd/>
            <a:tailEnd/>
          </a:ln>
        </p:spPr>
        <p:txBody>
          <a:bodyPr wrap="none">
            <a:spAutoFit/>
          </a:bodyPr>
          <a:lstStyle/>
          <a:p>
            <a:r>
              <a:rPr lang="en-US"/>
              <a:t>Juneau, AK</a:t>
            </a:r>
          </a:p>
        </p:txBody>
      </p:sp>
      <p:sp>
        <p:nvSpPr>
          <p:cNvPr id="27660" name="TextBox 14"/>
          <p:cNvSpPr txBox="1">
            <a:spLocks noChangeArrowheads="1"/>
          </p:cNvSpPr>
          <p:nvPr/>
        </p:nvSpPr>
        <p:spPr bwMode="auto">
          <a:xfrm>
            <a:off x="5673725" y="3862388"/>
            <a:ext cx="2865438" cy="585787"/>
          </a:xfrm>
          <a:prstGeom prst="rect">
            <a:avLst/>
          </a:prstGeom>
          <a:solidFill>
            <a:schemeClr val="bg1"/>
          </a:solidFill>
          <a:ln w="9525">
            <a:noFill/>
            <a:miter lim="800000"/>
            <a:headEnd/>
            <a:tailEnd/>
          </a:ln>
        </p:spPr>
        <p:txBody>
          <a:bodyPr wrap="none">
            <a:spAutoFit/>
          </a:bodyPr>
          <a:lstStyle/>
          <a:p>
            <a:r>
              <a:rPr lang="en-US"/>
              <a:t>Galveston, TX</a:t>
            </a:r>
          </a:p>
        </p:txBody>
      </p:sp>
      <p:sp>
        <p:nvSpPr>
          <p:cNvPr id="27661" name="TextBox 15"/>
          <p:cNvSpPr txBox="1">
            <a:spLocks noChangeArrowheads="1"/>
          </p:cNvSpPr>
          <p:nvPr/>
        </p:nvSpPr>
        <p:spPr bwMode="auto">
          <a:xfrm>
            <a:off x="4418013" y="3113088"/>
            <a:ext cx="639762" cy="339725"/>
          </a:xfrm>
          <a:prstGeom prst="rect">
            <a:avLst/>
          </a:prstGeom>
          <a:noFill/>
          <a:ln w="9525">
            <a:noFill/>
            <a:miter lim="800000"/>
            <a:headEnd/>
            <a:tailEnd/>
          </a:ln>
        </p:spPr>
        <p:txBody>
          <a:bodyPr wrap="none">
            <a:spAutoFit/>
          </a:bodyPr>
          <a:lstStyle/>
          <a:p>
            <a:r>
              <a:rPr lang="en-US" sz="1600"/>
              <a:t>1900</a:t>
            </a:r>
          </a:p>
        </p:txBody>
      </p:sp>
      <p:sp>
        <p:nvSpPr>
          <p:cNvPr id="27662" name="TextBox 16"/>
          <p:cNvSpPr txBox="1">
            <a:spLocks noChangeArrowheads="1"/>
          </p:cNvSpPr>
          <p:nvPr/>
        </p:nvSpPr>
        <p:spPr bwMode="auto">
          <a:xfrm>
            <a:off x="8382000" y="3113088"/>
            <a:ext cx="639763" cy="339725"/>
          </a:xfrm>
          <a:prstGeom prst="rect">
            <a:avLst/>
          </a:prstGeom>
          <a:noFill/>
          <a:ln w="9525">
            <a:noFill/>
            <a:miter lim="800000"/>
            <a:headEnd/>
            <a:tailEnd/>
          </a:ln>
        </p:spPr>
        <p:txBody>
          <a:bodyPr wrap="none">
            <a:spAutoFit/>
          </a:bodyPr>
          <a:lstStyle/>
          <a:p>
            <a:r>
              <a:rPr lang="en-US" sz="1600"/>
              <a:t>2000</a:t>
            </a:r>
          </a:p>
        </p:txBody>
      </p:sp>
      <p:sp>
        <p:nvSpPr>
          <p:cNvPr id="27663" name="TextBox 17"/>
          <p:cNvSpPr txBox="1">
            <a:spLocks noChangeArrowheads="1"/>
          </p:cNvSpPr>
          <p:nvPr/>
        </p:nvSpPr>
        <p:spPr bwMode="auto">
          <a:xfrm>
            <a:off x="4452938" y="5602288"/>
            <a:ext cx="639762" cy="338137"/>
          </a:xfrm>
          <a:prstGeom prst="rect">
            <a:avLst/>
          </a:prstGeom>
          <a:noFill/>
          <a:ln w="9525">
            <a:noFill/>
            <a:miter lim="800000"/>
            <a:headEnd/>
            <a:tailEnd/>
          </a:ln>
        </p:spPr>
        <p:txBody>
          <a:bodyPr wrap="none">
            <a:spAutoFit/>
          </a:bodyPr>
          <a:lstStyle/>
          <a:p>
            <a:r>
              <a:rPr lang="en-US" sz="1600"/>
              <a:t>1900</a:t>
            </a:r>
          </a:p>
        </p:txBody>
      </p:sp>
      <p:sp>
        <p:nvSpPr>
          <p:cNvPr id="27664" name="TextBox 18"/>
          <p:cNvSpPr txBox="1">
            <a:spLocks noChangeArrowheads="1"/>
          </p:cNvSpPr>
          <p:nvPr/>
        </p:nvSpPr>
        <p:spPr bwMode="auto">
          <a:xfrm>
            <a:off x="8416925" y="5602288"/>
            <a:ext cx="639763" cy="338137"/>
          </a:xfrm>
          <a:prstGeom prst="rect">
            <a:avLst/>
          </a:prstGeom>
          <a:noFill/>
          <a:ln w="9525">
            <a:noFill/>
            <a:miter lim="800000"/>
            <a:headEnd/>
            <a:tailEnd/>
          </a:ln>
        </p:spPr>
        <p:txBody>
          <a:bodyPr wrap="none">
            <a:spAutoFit/>
          </a:bodyPr>
          <a:lstStyle/>
          <a:p>
            <a:r>
              <a:rPr lang="en-US" sz="1600"/>
              <a:t>2000</a:t>
            </a:r>
          </a:p>
        </p:txBody>
      </p:sp>
      <p:sp>
        <p:nvSpPr>
          <p:cNvPr id="27665" name="TextBox 19"/>
          <p:cNvSpPr txBox="1">
            <a:spLocks noChangeArrowheads="1"/>
          </p:cNvSpPr>
          <p:nvPr/>
        </p:nvSpPr>
        <p:spPr bwMode="auto">
          <a:xfrm>
            <a:off x="280988" y="5229225"/>
            <a:ext cx="639762" cy="338138"/>
          </a:xfrm>
          <a:prstGeom prst="rect">
            <a:avLst/>
          </a:prstGeom>
          <a:noFill/>
          <a:ln w="9525">
            <a:noFill/>
            <a:miter lim="800000"/>
            <a:headEnd/>
            <a:tailEnd/>
          </a:ln>
        </p:spPr>
        <p:txBody>
          <a:bodyPr wrap="none">
            <a:spAutoFit/>
          </a:bodyPr>
          <a:lstStyle/>
          <a:p>
            <a:r>
              <a:rPr lang="en-US" sz="1600"/>
              <a:t>1900</a:t>
            </a:r>
          </a:p>
        </p:txBody>
      </p:sp>
      <p:sp>
        <p:nvSpPr>
          <p:cNvPr id="27666" name="TextBox 20"/>
          <p:cNvSpPr txBox="1">
            <a:spLocks noChangeArrowheads="1"/>
          </p:cNvSpPr>
          <p:nvPr/>
        </p:nvSpPr>
        <p:spPr bwMode="auto">
          <a:xfrm>
            <a:off x="3917950" y="5229225"/>
            <a:ext cx="641350" cy="338138"/>
          </a:xfrm>
          <a:prstGeom prst="rect">
            <a:avLst/>
          </a:prstGeom>
          <a:noFill/>
          <a:ln w="9525">
            <a:noFill/>
            <a:miter lim="800000"/>
            <a:headEnd/>
            <a:tailEnd/>
          </a:ln>
        </p:spPr>
        <p:txBody>
          <a:bodyPr wrap="none">
            <a:spAutoFit/>
          </a:bodyPr>
          <a:lstStyle/>
          <a:p>
            <a:r>
              <a:rPr lang="en-US" sz="1600"/>
              <a:t>2000</a:t>
            </a:r>
          </a:p>
        </p:txBody>
      </p:sp>
      <p:cxnSp>
        <p:nvCxnSpPr>
          <p:cNvPr id="27667" name="Straight Arrow Connector 22"/>
          <p:cNvCxnSpPr>
            <a:cxnSpLocks noChangeShapeType="1"/>
          </p:cNvCxnSpPr>
          <p:nvPr/>
        </p:nvCxnSpPr>
        <p:spPr bwMode="auto">
          <a:xfrm rot="10800000" flipV="1">
            <a:off x="4002088" y="2906713"/>
            <a:ext cx="606425" cy="234950"/>
          </a:xfrm>
          <a:prstGeom prst="straightConnector1">
            <a:avLst/>
          </a:prstGeom>
          <a:noFill/>
          <a:ln w="9525" algn="ctr">
            <a:solidFill>
              <a:schemeClr val="tx1"/>
            </a:solidFill>
            <a:round/>
            <a:headEnd/>
            <a:tailEnd type="arrow" w="med" len="med"/>
          </a:ln>
        </p:spPr>
      </p:cxnSp>
      <p:cxnSp>
        <p:nvCxnSpPr>
          <p:cNvPr id="27668" name="Straight Arrow Connector 24"/>
          <p:cNvCxnSpPr>
            <a:cxnSpLocks noChangeShapeType="1"/>
          </p:cNvCxnSpPr>
          <p:nvPr/>
        </p:nvCxnSpPr>
        <p:spPr bwMode="auto">
          <a:xfrm rot="10800000">
            <a:off x="2887663" y="3540125"/>
            <a:ext cx="1973262" cy="922338"/>
          </a:xfrm>
          <a:prstGeom prst="straightConnector1">
            <a:avLst/>
          </a:prstGeom>
          <a:noFill/>
          <a:ln w="9525" algn="ctr">
            <a:solidFill>
              <a:schemeClr val="tx1"/>
            </a:solidFill>
            <a:round/>
            <a:headEnd/>
            <a:tailEnd type="arrow" w="med" len="med"/>
          </a:ln>
        </p:spPr>
      </p:cxnSp>
      <p:cxnSp>
        <p:nvCxnSpPr>
          <p:cNvPr id="27669" name="Straight Arrow Connector 26"/>
          <p:cNvCxnSpPr>
            <a:cxnSpLocks noChangeShapeType="1"/>
          </p:cNvCxnSpPr>
          <p:nvPr/>
        </p:nvCxnSpPr>
        <p:spPr bwMode="auto">
          <a:xfrm rot="10800000">
            <a:off x="1258888" y="3703638"/>
            <a:ext cx="903287" cy="450850"/>
          </a:xfrm>
          <a:prstGeom prst="straightConnector1">
            <a:avLst/>
          </a:prstGeom>
          <a:noFill/>
          <a:ln w="9525" algn="ctr">
            <a:solidFill>
              <a:schemeClr val="tx1"/>
            </a:solidFill>
            <a:round/>
            <a:headEnd/>
            <a:tailEnd type="arrow" w="med" len="med"/>
          </a:ln>
        </p:spPr>
      </p:cxn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smtClean="0"/>
              <a:t>Geoid and Ellipsoid</a:t>
            </a:r>
          </a:p>
        </p:txBody>
      </p:sp>
      <p:sp>
        <p:nvSpPr>
          <p:cNvPr id="39939" name="Arc 4"/>
          <p:cNvSpPr>
            <a:spLocks/>
          </p:cNvSpPr>
          <p:nvPr/>
        </p:nvSpPr>
        <p:spPr bwMode="auto">
          <a:xfrm>
            <a:off x="1425575" y="3881438"/>
            <a:ext cx="5484813" cy="1452562"/>
          </a:xfrm>
          <a:custGeom>
            <a:avLst/>
            <a:gdLst>
              <a:gd name="T0" fmla="*/ 0 w 17606"/>
              <a:gd name="T1" fmla="*/ 2147483647 h 21600"/>
              <a:gd name="T2" fmla="*/ 2147483647 w 17606"/>
              <a:gd name="T3" fmla="*/ 2147483647 h 21600"/>
              <a:gd name="T4" fmla="*/ 2147483647 w 17606"/>
              <a:gd name="T5" fmla="*/ 2147483647 h 21600"/>
              <a:gd name="T6" fmla="*/ 0 60000 65536"/>
              <a:gd name="T7" fmla="*/ 0 60000 65536"/>
              <a:gd name="T8" fmla="*/ 0 60000 65536"/>
              <a:gd name="T9" fmla="*/ 0 w 17606"/>
              <a:gd name="T10" fmla="*/ 0 h 21600"/>
              <a:gd name="T11" fmla="*/ 17606 w 17606"/>
              <a:gd name="T12" fmla="*/ 21600 h 21600"/>
            </a:gdLst>
            <a:ahLst/>
            <a:cxnLst>
              <a:cxn ang="T6">
                <a:pos x="T0" y="T1"/>
              </a:cxn>
              <a:cxn ang="T7">
                <a:pos x="T2" y="T3"/>
              </a:cxn>
              <a:cxn ang="T8">
                <a:pos x="T4" y="T5"/>
              </a:cxn>
            </a:cxnLst>
            <a:rect l="T9" t="T10" r="T11" b="T12"/>
            <a:pathLst>
              <a:path w="17606" h="21600" fill="none" extrusionOk="0">
                <a:moveTo>
                  <a:pt x="0" y="1455"/>
                </a:moveTo>
                <a:cubicBezTo>
                  <a:pt x="2486" y="493"/>
                  <a:pt x="5128" y="-1"/>
                  <a:pt x="7794" y="0"/>
                </a:cubicBezTo>
                <a:cubicBezTo>
                  <a:pt x="11204" y="0"/>
                  <a:pt x="14567" y="807"/>
                  <a:pt x="17605" y="2357"/>
                </a:cubicBezTo>
              </a:path>
              <a:path w="17606" h="21600" stroke="0" extrusionOk="0">
                <a:moveTo>
                  <a:pt x="0" y="1455"/>
                </a:moveTo>
                <a:cubicBezTo>
                  <a:pt x="2486" y="493"/>
                  <a:pt x="5128" y="-1"/>
                  <a:pt x="7794" y="0"/>
                </a:cubicBezTo>
                <a:cubicBezTo>
                  <a:pt x="11204" y="0"/>
                  <a:pt x="14567" y="807"/>
                  <a:pt x="17605" y="2357"/>
                </a:cubicBezTo>
                <a:lnTo>
                  <a:pt x="7794" y="21600"/>
                </a:lnTo>
                <a:close/>
              </a:path>
            </a:pathLst>
          </a:custGeom>
          <a:noFill/>
          <a:ln w="12700">
            <a:solidFill>
              <a:schemeClr val="accent1"/>
            </a:solidFill>
            <a:round/>
            <a:headEnd/>
            <a:tailEnd/>
          </a:ln>
        </p:spPr>
        <p:txBody>
          <a:bodyPr wrap="none" anchor="ctr"/>
          <a:lstStyle/>
          <a:p>
            <a:endParaRPr lang="en-US"/>
          </a:p>
        </p:txBody>
      </p:sp>
      <p:sp>
        <p:nvSpPr>
          <p:cNvPr id="39940" name="Freeform 6"/>
          <p:cNvSpPr>
            <a:spLocks/>
          </p:cNvSpPr>
          <p:nvPr/>
        </p:nvSpPr>
        <p:spPr bwMode="auto">
          <a:xfrm>
            <a:off x="1371600" y="3243263"/>
            <a:ext cx="5634038" cy="1695450"/>
          </a:xfrm>
          <a:custGeom>
            <a:avLst/>
            <a:gdLst>
              <a:gd name="T0" fmla="*/ 0 w 3840"/>
              <a:gd name="T1" fmla="*/ 2147483647 h 1016"/>
              <a:gd name="T2" fmla="*/ 2147483647 w 3840"/>
              <a:gd name="T3" fmla="*/ 2147483647 h 1016"/>
              <a:gd name="T4" fmla="*/ 2147483647 w 3840"/>
              <a:gd name="T5" fmla="*/ 2147483647 h 1016"/>
              <a:gd name="T6" fmla="*/ 2147483647 w 3840"/>
              <a:gd name="T7" fmla="*/ 2147483647 h 1016"/>
              <a:gd name="T8" fmla="*/ 2147483647 w 3840"/>
              <a:gd name="T9" fmla="*/ 2147483647 h 1016"/>
              <a:gd name="T10" fmla="*/ 2147483647 w 3840"/>
              <a:gd name="T11" fmla="*/ 2147483647 h 1016"/>
              <a:gd name="T12" fmla="*/ 2147483647 w 3840"/>
              <a:gd name="T13" fmla="*/ 2147483647 h 1016"/>
              <a:gd name="T14" fmla="*/ 2147483647 w 3840"/>
              <a:gd name="T15" fmla="*/ 2147483647 h 1016"/>
              <a:gd name="T16" fmla="*/ 0 60000 65536"/>
              <a:gd name="T17" fmla="*/ 0 60000 65536"/>
              <a:gd name="T18" fmla="*/ 0 60000 65536"/>
              <a:gd name="T19" fmla="*/ 0 60000 65536"/>
              <a:gd name="T20" fmla="*/ 0 60000 65536"/>
              <a:gd name="T21" fmla="*/ 0 60000 65536"/>
              <a:gd name="T22" fmla="*/ 0 60000 65536"/>
              <a:gd name="T23" fmla="*/ 0 60000 65536"/>
              <a:gd name="T24" fmla="*/ 0 w 3840"/>
              <a:gd name="T25" fmla="*/ 0 h 1016"/>
              <a:gd name="T26" fmla="*/ 3840 w 3840"/>
              <a:gd name="T27" fmla="*/ 1016 h 10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40" h="1016">
                <a:moveTo>
                  <a:pt x="0" y="1016"/>
                </a:moveTo>
                <a:cubicBezTo>
                  <a:pt x="260" y="1000"/>
                  <a:pt x="520" y="984"/>
                  <a:pt x="720" y="920"/>
                </a:cubicBezTo>
                <a:cubicBezTo>
                  <a:pt x="920" y="856"/>
                  <a:pt x="1040" y="736"/>
                  <a:pt x="1200" y="632"/>
                </a:cubicBezTo>
                <a:cubicBezTo>
                  <a:pt x="1360" y="528"/>
                  <a:pt x="1512" y="344"/>
                  <a:pt x="1680" y="296"/>
                </a:cubicBezTo>
                <a:cubicBezTo>
                  <a:pt x="1848" y="248"/>
                  <a:pt x="2056" y="360"/>
                  <a:pt x="2208" y="344"/>
                </a:cubicBezTo>
                <a:cubicBezTo>
                  <a:pt x="2360" y="328"/>
                  <a:pt x="2456" y="256"/>
                  <a:pt x="2592" y="200"/>
                </a:cubicBezTo>
                <a:cubicBezTo>
                  <a:pt x="2728" y="144"/>
                  <a:pt x="2816" y="16"/>
                  <a:pt x="3024" y="8"/>
                </a:cubicBezTo>
                <a:cubicBezTo>
                  <a:pt x="3232" y="0"/>
                  <a:pt x="3536" y="76"/>
                  <a:pt x="3840" y="152"/>
                </a:cubicBezTo>
              </a:path>
            </a:pathLst>
          </a:custGeom>
          <a:noFill/>
          <a:ln w="19050">
            <a:solidFill>
              <a:srgbClr val="996633"/>
            </a:solidFill>
            <a:round/>
            <a:headEnd/>
            <a:tailEnd/>
          </a:ln>
        </p:spPr>
        <p:txBody>
          <a:bodyPr wrap="none" anchor="ctr"/>
          <a:lstStyle/>
          <a:p>
            <a:endParaRPr lang="en-US"/>
          </a:p>
        </p:txBody>
      </p:sp>
      <p:sp>
        <p:nvSpPr>
          <p:cNvPr id="39941" name="Freeform 7"/>
          <p:cNvSpPr>
            <a:spLocks/>
          </p:cNvSpPr>
          <p:nvPr/>
        </p:nvSpPr>
        <p:spPr bwMode="auto">
          <a:xfrm>
            <a:off x="5884863" y="3613150"/>
            <a:ext cx="1125537" cy="153988"/>
          </a:xfrm>
          <a:custGeom>
            <a:avLst/>
            <a:gdLst>
              <a:gd name="T0" fmla="*/ 0 w 768"/>
              <a:gd name="T1" fmla="*/ 2147483647 h 56"/>
              <a:gd name="T2" fmla="*/ 2147483647 w 768"/>
              <a:gd name="T3" fmla="*/ 2147483647 h 56"/>
              <a:gd name="T4" fmla="*/ 2147483647 w 768"/>
              <a:gd name="T5" fmla="*/ 2147483647 h 56"/>
              <a:gd name="T6" fmla="*/ 0 60000 65536"/>
              <a:gd name="T7" fmla="*/ 0 60000 65536"/>
              <a:gd name="T8" fmla="*/ 0 60000 65536"/>
              <a:gd name="T9" fmla="*/ 0 w 768"/>
              <a:gd name="T10" fmla="*/ 0 h 56"/>
              <a:gd name="T11" fmla="*/ 768 w 768"/>
              <a:gd name="T12" fmla="*/ 56 h 56"/>
            </a:gdLst>
            <a:ahLst/>
            <a:cxnLst>
              <a:cxn ang="T6">
                <a:pos x="T0" y="T1"/>
              </a:cxn>
              <a:cxn ang="T7">
                <a:pos x="T2" y="T3"/>
              </a:cxn>
              <a:cxn ang="T8">
                <a:pos x="T4" y="T5"/>
              </a:cxn>
            </a:cxnLst>
            <a:rect l="T9" t="T10" r="T11" b="T12"/>
            <a:pathLst>
              <a:path w="768" h="56">
                <a:moveTo>
                  <a:pt x="0" y="8"/>
                </a:moveTo>
                <a:cubicBezTo>
                  <a:pt x="104" y="4"/>
                  <a:pt x="208" y="0"/>
                  <a:pt x="336" y="8"/>
                </a:cubicBezTo>
                <a:cubicBezTo>
                  <a:pt x="464" y="16"/>
                  <a:pt x="696" y="48"/>
                  <a:pt x="768" y="56"/>
                </a:cubicBezTo>
              </a:path>
            </a:pathLst>
          </a:custGeom>
          <a:noFill/>
          <a:ln w="19050">
            <a:solidFill>
              <a:schemeClr val="accent2"/>
            </a:solidFill>
            <a:round/>
            <a:headEnd/>
            <a:tailEnd/>
          </a:ln>
        </p:spPr>
        <p:txBody>
          <a:bodyPr wrap="none" anchor="ctr"/>
          <a:lstStyle/>
          <a:p>
            <a:endParaRPr lang="en-US"/>
          </a:p>
        </p:txBody>
      </p:sp>
      <p:sp>
        <p:nvSpPr>
          <p:cNvPr id="39942" name="Text Box 8"/>
          <p:cNvSpPr txBox="1">
            <a:spLocks noChangeArrowheads="1"/>
          </p:cNvSpPr>
          <p:nvPr/>
        </p:nvSpPr>
        <p:spPr bwMode="auto">
          <a:xfrm>
            <a:off x="1479550" y="4133850"/>
            <a:ext cx="931863" cy="396875"/>
          </a:xfrm>
          <a:prstGeom prst="rect">
            <a:avLst/>
          </a:prstGeom>
          <a:noFill/>
          <a:ln w="9525">
            <a:noFill/>
            <a:miter lim="800000"/>
            <a:headEnd/>
            <a:tailEnd/>
          </a:ln>
        </p:spPr>
        <p:txBody>
          <a:bodyPr wrap="none">
            <a:spAutoFit/>
          </a:bodyPr>
          <a:lstStyle/>
          <a:p>
            <a:r>
              <a:rPr lang="de-DE" b="0">
                <a:solidFill>
                  <a:schemeClr val="accent2"/>
                </a:solidFill>
                <a:latin typeface="Arial" charset="0"/>
              </a:rPr>
              <a:t>Ocean</a:t>
            </a:r>
            <a:endParaRPr lang="de-DE" b="0"/>
          </a:p>
        </p:txBody>
      </p:sp>
      <p:sp>
        <p:nvSpPr>
          <p:cNvPr id="39943" name="Text Box 9"/>
          <p:cNvSpPr txBox="1">
            <a:spLocks noChangeArrowheads="1"/>
          </p:cNvSpPr>
          <p:nvPr/>
        </p:nvSpPr>
        <p:spPr bwMode="auto">
          <a:xfrm>
            <a:off x="3962400" y="4800600"/>
            <a:ext cx="862013" cy="396875"/>
          </a:xfrm>
          <a:prstGeom prst="rect">
            <a:avLst/>
          </a:prstGeom>
          <a:noFill/>
          <a:ln w="9525">
            <a:noFill/>
            <a:miter lim="800000"/>
            <a:headEnd/>
            <a:tailEnd/>
          </a:ln>
        </p:spPr>
        <p:txBody>
          <a:bodyPr wrap="none">
            <a:spAutoFit/>
          </a:bodyPr>
          <a:lstStyle/>
          <a:p>
            <a:r>
              <a:rPr lang="de-DE" b="0">
                <a:solidFill>
                  <a:schemeClr val="accent2"/>
                </a:solidFill>
                <a:latin typeface="Arial" charset="0"/>
              </a:rPr>
              <a:t>Geoid</a:t>
            </a:r>
            <a:endParaRPr lang="de-DE" b="0"/>
          </a:p>
        </p:txBody>
      </p:sp>
      <p:sp>
        <p:nvSpPr>
          <p:cNvPr id="39944" name="Line 10"/>
          <p:cNvSpPr>
            <a:spLocks noChangeShapeType="1"/>
          </p:cNvSpPr>
          <p:nvPr/>
        </p:nvSpPr>
        <p:spPr bwMode="auto">
          <a:xfrm flipV="1">
            <a:off x="4391025" y="3887788"/>
            <a:ext cx="261938" cy="912812"/>
          </a:xfrm>
          <a:prstGeom prst="line">
            <a:avLst/>
          </a:prstGeom>
          <a:noFill/>
          <a:ln w="12700">
            <a:solidFill>
              <a:schemeClr val="accent2"/>
            </a:solidFill>
            <a:round/>
            <a:headEnd/>
            <a:tailEnd type="triangle" w="sm" len="sm"/>
          </a:ln>
        </p:spPr>
        <p:txBody>
          <a:bodyPr wrap="none" anchor="ctr"/>
          <a:lstStyle/>
          <a:p>
            <a:endParaRPr lang="en-US"/>
          </a:p>
        </p:txBody>
      </p:sp>
      <p:sp>
        <p:nvSpPr>
          <p:cNvPr id="39945" name="Text Box 20"/>
          <p:cNvSpPr txBox="1">
            <a:spLocks noChangeArrowheads="1"/>
          </p:cNvSpPr>
          <p:nvPr/>
        </p:nvSpPr>
        <p:spPr bwMode="auto">
          <a:xfrm>
            <a:off x="4181475" y="2263775"/>
            <a:ext cx="1692275" cy="396875"/>
          </a:xfrm>
          <a:prstGeom prst="rect">
            <a:avLst/>
          </a:prstGeom>
          <a:noFill/>
          <a:ln w="9525">
            <a:noFill/>
            <a:miter lim="800000"/>
            <a:headEnd/>
            <a:tailEnd/>
          </a:ln>
        </p:spPr>
        <p:txBody>
          <a:bodyPr wrap="none">
            <a:spAutoFit/>
          </a:bodyPr>
          <a:lstStyle/>
          <a:p>
            <a:r>
              <a:rPr lang="en-US" b="0">
                <a:solidFill>
                  <a:srgbClr val="996633"/>
                </a:solidFill>
                <a:latin typeface="Arial" charset="0"/>
              </a:rPr>
              <a:t>Earth surface</a:t>
            </a:r>
            <a:endParaRPr lang="en-US" b="0"/>
          </a:p>
        </p:txBody>
      </p:sp>
      <p:sp>
        <p:nvSpPr>
          <p:cNvPr id="39946" name="Line 21"/>
          <p:cNvSpPr>
            <a:spLocks noChangeShapeType="1"/>
          </p:cNvSpPr>
          <p:nvPr/>
        </p:nvSpPr>
        <p:spPr bwMode="auto">
          <a:xfrm>
            <a:off x="4910138" y="2813050"/>
            <a:ext cx="230187" cy="762000"/>
          </a:xfrm>
          <a:prstGeom prst="line">
            <a:avLst/>
          </a:prstGeom>
          <a:noFill/>
          <a:ln w="9525">
            <a:solidFill>
              <a:srgbClr val="996633"/>
            </a:solidFill>
            <a:round/>
            <a:headEnd/>
            <a:tailEnd type="triangle" w="med" len="med"/>
          </a:ln>
        </p:spPr>
        <p:txBody>
          <a:bodyPr wrap="none" anchor="ctr"/>
          <a:lstStyle/>
          <a:p>
            <a:endParaRPr lang="en-US"/>
          </a:p>
        </p:txBody>
      </p:sp>
      <p:sp>
        <p:nvSpPr>
          <p:cNvPr id="39947" name="Freeform 22"/>
          <p:cNvSpPr>
            <a:spLocks/>
          </p:cNvSpPr>
          <p:nvPr/>
        </p:nvSpPr>
        <p:spPr bwMode="auto">
          <a:xfrm rot="265595">
            <a:off x="3471863" y="3543300"/>
            <a:ext cx="2395537" cy="482600"/>
          </a:xfrm>
          <a:custGeom>
            <a:avLst/>
            <a:gdLst>
              <a:gd name="T0" fmla="*/ 0 w 1680"/>
              <a:gd name="T1" fmla="*/ 2147483647 h 240"/>
              <a:gd name="T2" fmla="*/ 2147483647 w 1680"/>
              <a:gd name="T3" fmla="*/ 2147483647 h 240"/>
              <a:gd name="T4" fmla="*/ 2147483647 w 1680"/>
              <a:gd name="T5" fmla="*/ 2147483647 h 240"/>
              <a:gd name="T6" fmla="*/ 2147483647 w 1680"/>
              <a:gd name="T7" fmla="*/ 2147483647 h 240"/>
              <a:gd name="T8" fmla="*/ 2147483647 w 1680"/>
              <a:gd name="T9" fmla="*/ 2147483647 h 240"/>
              <a:gd name="T10" fmla="*/ 2147483647 w 1680"/>
              <a:gd name="T11" fmla="*/ 0 h 240"/>
              <a:gd name="T12" fmla="*/ 0 60000 65536"/>
              <a:gd name="T13" fmla="*/ 0 60000 65536"/>
              <a:gd name="T14" fmla="*/ 0 60000 65536"/>
              <a:gd name="T15" fmla="*/ 0 60000 65536"/>
              <a:gd name="T16" fmla="*/ 0 60000 65536"/>
              <a:gd name="T17" fmla="*/ 0 60000 65536"/>
              <a:gd name="T18" fmla="*/ 0 w 1680"/>
              <a:gd name="T19" fmla="*/ 0 h 240"/>
              <a:gd name="T20" fmla="*/ 1680 w 1680"/>
              <a:gd name="T21" fmla="*/ 240 h 240"/>
            </a:gdLst>
            <a:ahLst/>
            <a:cxnLst>
              <a:cxn ang="T12">
                <a:pos x="T0" y="T1"/>
              </a:cxn>
              <a:cxn ang="T13">
                <a:pos x="T2" y="T3"/>
              </a:cxn>
              <a:cxn ang="T14">
                <a:pos x="T4" y="T5"/>
              </a:cxn>
              <a:cxn ang="T15">
                <a:pos x="T6" y="T7"/>
              </a:cxn>
              <a:cxn ang="T16">
                <a:pos x="T8" y="T9"/>
              </a:cxn>
              <a:cxn ang="T17">
                <a:pos x="T10" y="T11"/>
              </a:cxn>
            </a:cxnLst>
            <a:rect l="T18" t="T19" r="T20" b="T21"/>
            <a:pathLst>
              <a:path w="1680" h="240">
                <a:moveTo>
                  <a:pt x="0" y="240"/>
                </a:moveTo>
                <a:cubicBezTo>
                  <a:pt x="68" y="220"/>
                  <a:pt x="136" y="200"/>
                  <a:pt x="240" y="192"/>
                </a:cubicBezTo>
                <a:cubicBezTo>
                  <a:pt x="344" y="184"/>
                  <a:pt x="472" y="200"/>
                  <a:pt x="624" y="192"/>
                </a:cubicBezTo>
                <a:cubicBezTo>
                  <a:pt x="776" y="184"/>
                  <a:pt x="1000" y="168"/>
                  <a:pt x="1152" y="144"/>
                </a:cubicBezTo>
                <a:cubicBezTo>
                  <a:pt x="1304" y="120"/>
                  <a:pt x="1448" y="72"/>
                  <a:pt x="1536" y="48"/>
                </a:cubicBezTo>
                <a:cubicBezTo>
                  <a:pt x="1624" y="24"/>
                  <a:pt x="1652" y="12"/>
                  <a:pt x="1680" y="0"/>
                </a:cubicBezTo>
              </a:path>
            </a:pathLst>
          </a:custGeom>
          <a:noFill/>
          <a:ln w="19050">
            <a:solidFill>
              <a:schemeClr val="accent2"/>
            </a:solidFill>
            <a:round/>
            <a:headEnd/>
            <a:tailEnd/>
          </a:ln>
        </p:spPr>
        <p:txBody>
          <a:bodyPr wrap="none" anchor="ctr"/>
          <a:lstStyle/>
          <a:p>
            <a:endParaRPr lang="en-US"/>
          </a:p>
        </p:txBody>
      </p:sp>
      <p:sp>
        <p:nvSpPr>
          <p:cNvPr id="39948" name="AutoShape 24"/>
          <p:cNvSpPr>
            <a:spLocks noChangeArrowheads="1"/>
          </p:cNvSpPr>
          <p:nvPr/>
        </p:nvSpPr>
        <p:spPr bwMode="auto">
          <a:xfrm rot="10726868">
            <a:off x="2578100" y="3910013"/>
            <a:ext cx="117475" cy="150812"/>
          </a:xfrm>
          <a:prstGeom prst="triangle">
            <a:avLst>
              <a:gd name="adj" fmla="val 50000"/>
            </a:avLst>
          </a:prstGeom>
          <a:solidFill>
            <a:schemeClr val="accent2"/>
          </a:solidFill>
          <a:ln w="9525">
            <a:noFill/>
            <a:miter lim="800000"/>
            <a:headEnd/>
            <a:tailEnd/>
          </a:ln>
        </p:spPr>
        <p:txBody>
          <a:bodyPr wrap="none" anchor="ctr"/>
          <a:lstStyle/>
          <a:p>
            <a:endParaRPr lang="en-US"/>
          </a:p>
        </p:txBody>
      </p:sp>
      <p:sp>
        <p:nvSpPr>
          <p:cNvPr id="39949" name="Freeform 25"/>
          <p:cNvSpPr>
            <a:spLocks/>
          </p:cNvSpPr>
          <p:nvPr/>
        </p:nvSpPr>
        <p:spPr bwMode="auto">
          <a:xfrm>
            <a:off x="1447800" y="3886200"/>
            <a:ext cx="2154238" cy="347663"/>
          </a:xfrm>
          <a:custGeom>
            <a:avLst/>
            <a:gdLst>
              <a:gd name="T0" fmla="*/ 0 w 880"/>
              <a:gd name="T1" fmla="*/ 2147483647 h 109"/>
              <a:gd name="T2" fmla="*/ 2147483647 w 880"/>
              <a:gd name="T3" fmla="*/ 2147483647 h 109"/>
              <a:gd name="T4" fmla="*/ 2147483647 w 880"/>
              <a:gd name="T5" fmla="*/ 2147483647 h 109"/>
              <a:gd name="T6" fmla="*/ 2147483647 w 880"/>
              <a:gd name="T7" fmla="*/ 0 h 109"/>
              <a:gd name="T8" fmla="*/ 0 60000 65536"/>
              <a:gd name="T9" fmla="*/ 0 60000 65536"/>
              <a:gd name="T10" fmla="*/ 0 60000 65536"/>
              <a:gd name="T11" fmla="*/ 0 60000 65536"/>
              <a:gd name="T12" fmla="*/ 0 w 880"/>
              <a:gd name="T13" fmla="*/ 0 h 109"/>
              <a:gd name="T14" fmla="*/ 880 w 880"/>
              <a:gd name="T15" fmla="*/ 109 h 109"/>
            </a:gdLst>
            <a:ahLst/>
            <a:cxnLst>
              <a:cxn ang="T8">
                <a:pos x="T0" y="T1"/>
              </a:cxn>
              <a:cxn ang="T9">
                <a:pos x="T2" y="T3"/>
              </a:cxn>
              <a:cxn ang="T10">
                <a:pos x="T4" y="T5"/>
              </a:cxn>
              <a:cxn ang="T11">
                <a:pos x="T6" y="T7"/>
              </a:cxn>
            </a:cxnLst>
            <a:rect l="T12" t="T13" r="T14" b="T15"/>
            <a:pathLst>
              <a:path w="880" h="109">
                <a:moveTo>
                  <a:pt x="0" y="109"/>
                </a:moveTo>
                <a:cubicBezTo>
                  <a:pt x="136" y="91"/>
                  <a:pt x="272" y="73"/>
                  <a:pt x="384" y="61"/>
                </a:cubicBezTo>
                <a:cubicBezTo>
                  <a:pt x="496" y="49"/>
                  <a:pt x="592" y="45"/>
                  <a:pt x="675" y="35"/>
                </a:cubicBezTo>
                <a:cubicBezTo>
                  <a:pt x="758" y="25"/>
                  <a:pt x="819" y="12"/>
                  <a:pt x="880" y="0"/>
                </a:cubicBezTo>
              </a:path>
            </a:pathLst>
          </a:custGeom>
          <a:noFill/>
          <a:ln w="19050">
            <a:solidFill>
              <a:schemeClr val="accent2"/>
            </a:solidFill>
            <a:round/>
            <a:headEnd/>
            <a:tailEnd/>
          </a:ln>
        </p:spPr>
        <p:txBody>
          <a:bodyPr wrap="none" anchor="ctr"/>
          <a:lstStyle/>
          <a:p>
            <a:endParaRPr lang="en-US"/>
          </a:p>
        </p:txBody>
      </p:sp>
      <p:sp>
        <p:nvSpPr>
          <p:cNvPr id="39950" name="Text Box 26"/>
          <p:cNvSpPr txBox="1">
            <a:spLocks noChangeArrowheads="1"/>
          </p:cNvSpPr>
          <p:nvPr/>
        </p:nvSpPr>
        <p:spPr bwMode="auto">
          <a:xfrm rot="165994">
            <a:off x="6934200" y="3886200"/>
            <a:ext cx="1133475" cy="396875"/>
          </a:xfrm>
          <a:prstGeom prst="rect">
            <a:avLst/>
          </a:prstGeom>
          <a:noFill/>
          <a:ln w="9525">
            <a:noFill/>
            <a:miter lim="800000"/>
            <a:headEnd/>
            <a:tailEnd/>
          </a:ln>
        </p:spPr>
        <p:txBody>
          <a:bodyPr wrap="none">
            <a:spAutoFit/>
          </a:bodyPr>
          <a:lstStyle/>
          <a:p>
            <a:r>
              <a:rPr lang="en-US" b="0">
                <a:solidFill>
                  <a:schemeClr val="accent1"/>
                </a:solidFill>
                <a:latin typeface="Arial" charset="0"/>
              </a:rPr>
              <a:t>Ellipsoid</a:t>
            </a:r>
            <a:endParaRPr lang="en-US" b="0"/>
          </a:p>
        </p:txBody>
      </p:sp>
      <p:sp>
        <p:nvSpPr>
          <p:cNvPr id="39951" name="Line 31"/>
          <p:cNvSpPr>
            <a:spLocks noChangeShapeType="1"/>
          </p:cNvSpPr>
          <p:nvPr/>
        </p:nvSpPr>
        <p:spPr bwMode="auto">
          <a:xfrm flipH="1">
            <a:off x="6319838" y="2895600"/>
            <a:ext cx="80962" cy="752475"/>
          </a:xfrm>
          <a:prstGeom prst="line">
            <a:avLst/>
          </a:prstGeom>
          <a:noFill/>
          <a:ln w="28575">
            <a:solidFill>
              <a:schemeClr val="tx1"/>
            </a:solidFill>
            <a:round/>
            <a:headEnd/>
            <a:tailEnd type="triangle" w="med" len="med"/>
          </a:ln>
        </p:spPr>
        <p:txBody>
          <a:bodyPr wrap="none" anchor="ctr"/>
          <a:lstStyle/>
          <a:p>
            <a:endParaRPr lang="en-US"/>
          </a:p>
        </p:txBody>
      </p:sp>
      <p:sp>
        <p:nvSpPr>
          <p:cNvPr id="39952" name="Line 32"/>
          <p:cNvSpPr>
            <a:spLocks noChangeShapeType="1"/>
          </p:cNvSpPr>
          <p:nvPr/>
        </p:nvSpPr>
        <p:spPr bwMode="auto">
          <a:xfrm flipH="1">
            <a:off x="6188075" y="4002088"/>
            <a:ext cx="80963" cy="752475"/>
          </a:xfrm>
          <a:prstGeom prst="line">
            <a:avLst/>
          </a:prstGeom>
          <a:noFill/>
          <a:ln w="28575">
            <a:solidFill>
              <a:schemeClr val="tx1"/>
            </a:solidFill>
            <a:round/>
            <a:headEnd type="triangle" w="med" len="med"/>
            <a:tailEnd/>
          </a:ln>
        </p:spPr>
        <p:txBody>
          <a:bodyPr wrap="none" anchor="ctr"/>
          <a:lstStyle/>
          <a:p>
            <a:endParaRPr lang="en-US"/>
          </a:p>
        </p:txBody>
      </p:sp>
      <p:sp>
        <p:nvSpPr>
          <p:cNvPr id="39953" name="Text Box 33"/>
          <p:cNvSpPr txBox="1">
            <a:spLocks noChangeArrowheads="1"/>
          </p:cNvSpPr>
          <p:nvPr/>
        </p:nvSpPr>
        <p:spPr bwMode="auto">
          <a:xfrm>
            <a:off x="5334000" y="4800600"/>
            <a:ext cx="2324100" cy="457200"/>
          </a:xfrm>
          <a:prstGeom prst="rect">
            <a:avLst/>
          </a:prstGeom>
          <a:noFill/>
          <a:ln w="9525">
            <a:noFill/>
            <a:miter lim="800000"/>
            <a:headEnd/>
            <a:tailEnd/>
          </a:ln>
        </p:spPr>
        <p:txBody>
          <a:bodyPr wrap="none">
            <a:spAutoFit/>
          </a:bodyPr>
          <a:lstStyle/>
          <a:p>
            <a:r>
              <a:rPr lang="en-US" sz="2400" b="0"/>
              <a:t>Gravity Anomaly</a:t>
            </a:r>
          </a:p>
        </p:txBody>
      </p:sp>
      <p:sp>
        <p:nvSpPr>
          <p:cNvPr id="39954" name="Text Box 34"/>
          <p:cNvSpPr txBox="1">
            <a:spLocks noChangeArrowheads="1"/>
          </p:cNvSpPr>
          <p:nvPr/>
        </p:nvSpPr>
        <p:spPr bwMode="auto">
          <a:xfrm>
            <a:off x="838200" y="5334000"/>
            <a:ext cx="6669088" cy="1187450"/>
          </a:xfrm>
          <a:prstGeom prst="rect">
            <a:avLst/>
          </a:prstGeom>
          <a:noFill/>
          <a:ln w="9525">
            <a:noFill/>
            <a:miter lim="800000"/>
            <a:headEnd/>
            <a:tailEnd/>
          </a:ln>
        </p:spPr>
        <p:txBody>
          <a:bodyPr wrap="none">
            <a:spAutoFit/>
          </a:bodyPr>
          <a:lstStyle/>
          <a:p>
            <a:r>
              <a:rPr lang="en-US" sz="2400" b="0">
                <a:solidFill>
                  <a:srgbClr val="FF3300"/>
                </a:solidFill>
              </a:rPr>
              <a:t>Gravity anomaly</a:t>
            </a:r>
            <a:r>
              <a:rPr lang="en-US" sz="2400" b="0"/>
              <a:t> is the elevation difference between</a:t>
            </a:r>
          </a:p>
          <a:p>
            <a:r>
              <a:rPr lang="en-US" sz="2400" b="0"/>
              <a:t>a standard shape of the earth (ellipsoid) and a surface</a:t>
            </a:r>
          </a:p>
          <a:p>
            <a:r>
              <a:rPr lang="en-US" sz="2400" b="0"/>
              <a:t>of constant gravitational potential (geoid)</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7804" y="207149"/>
            <a:ext cx="7772400" cy="1143000"/>
          </a:xfrm>
        </p:spPr>
        <p:txBody>
          <a:bodyPr/>
          <a:lstStyle/>
          <a:p>
            <a:r>
              <a:rPr lang="en-US" dirty="0" smtClean="0"/>
              <a:t>Readings: Map Projection</a:t>
            </a:r>
            <a:endParaRPr lang="en-US" dirty="0"/>
          </a:p>
        </p:txBody>
      </p:sp>
      <p:sp>
        <p:nvSpPr>
          <p:cNvPr id="3" name="Rectangle 2"/>
          <p:cNvSpPr/>
          <p:nvPr/>
        </p:nvSpPr>
        <p:spPr>
          <a:xfrm>
            <a:off x="607804" y="1066800"/>
            <a:ext cx="8459996" cy="338554"/>
          </a:xfrm>
          <a:prstGeom prst="rect">
            <a:avLst/>
          </a:prstGeom>
        </p:spPr>
        <p:txBody>
          <a:bodyPr wrap="square">
            <a:spAutoFit/>
          </a:bodyPr>
          <a:lstStyle/>
          <a:p>
            <a:r>
              <a:rPr lang="en-US" sz="1600" dirty="0">
                <a:hlinkClick r:id="rId2"/>
              </a:rPr>
              <a:t>http://</a:t>
            </a:r>
            <a:r>
              <a:rPr lang="en-US" sz="1600" dirty="0" smtClean="0">
                <a:hlinkClick r:id="rId2"/>
              </a:rPr>
              <a:t>desktop.arcgis.com/en/arcmap/latest/map/projections/what-are-map-projections.htm</a:t>
            </a:r>
            <a:r>
              <a:rPr lang="en-US" sz="1600" dirty="0" smtClean="0"/>
              <a:t> </a:t>
            </a:r>
            <a:endParaRPr lang="en-US" sz="1600" dirty="0"/>
          </a:p>
        </p:txBody>
      </p:sp>
      <p:pic>
        <p:nvPicPr>
          <p:cNvPr id="5" name="Picture 4"/>
          <p:cNvPicPr>
            <a:picLocks noChangeAspect="1"/>
          </p:cNvPicPr>
          <p:nvPr/>
        </p:nvPicPr>
        <p:blipFill>
          <a:blip r:embed="rId3"/>
          <a:stretch>
            <a:fillRect/>
          </a:stretch>
        </p:blipFill>
        <p:spPr>
          <a:xfrm>
            <a:off x="457200" y="1752600"/>
            <a:ext cx="8334375" cy="4032615"/>
          </a:xfrm>
          <a:prstGeom prst="rect">
            <a:avLst/>
          </a:prstGeom>
          <a:ln w="3175">
            <a:solidFill>
              <a:schemeClr val="bg1">
                <a:lumMod val="65000"/>
              </a:schemeClr>
            </a:solidFill>
          </a:ln>
        </p:spPr>
      </p:pic>
    </p:spTree>
    <p:extLst>
      <p:ext uri="{BB962C8B-B14F-4D97-AF65-F5344CB8AC3E}">
        <p14:creationId xmlns:p14="http://schemas.microsoft.com/office/powerpoint/2010/main" val="103571821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n-US" smtClean="0"/>
              <a:t>Definition of Elevation</a:t>
            </a:r>
          </a:p>
        </p:txBody>
      </p:sp>
      <p:sp>
        <p:nvSpPr>
          <p:cNvPr id="40963" name="Arc 14"/>
          <p:cNvSpPr>
            <a:spLocks/>
          </p:cNvSpPr>
          <p:nvPr/>
        </p:nvSpPr>
        <p:spPr bwMode="auto">
          <a:xfrm>
            <a:off x="1905000" y="3584575"/>
            <a:ext cx="3440113" cy="1208088"/>
          </a:xfrm>
          <a:custGeom>
            <a:avLst/>
            <a:gdLst>
              <a:gd name="T0" fmla="*/ 0 w 36770"/>
              <a:gd name="T1" fmla="*/ 2147483647 h 21600"/>
              <a:gd name="T2" fmla="*/ 2147483647 w 36770"/>
              <a:gd name="T3" fmla="*/ 2147483647 h 21600"/>
              <a:gd name="T4" fmla="*/ 2147483647 w 36770"/>
              <a:gd name="T5" fmla="*/ 2147483647 h 21600"/>
              <a:gd name="T6" fmla="*/ 0 60000 65536"/>
              <a:gd name="T7" fmla="*/ 0 60000 65536"/>
              <a:gd name="T8" fmla="*/ 0 60000 65536"/>
              <a:gd name="T9" fmla="*/ 0 w 36770"/>
              <a:gd name="T10" fmla="*/ 0 h 21600"/>
              <a:gd name="T11" fmla="*/ 36770 w 36770"/>
              <a:gd name="T12" fmla="*/ 21600 h 21600"/>
            </a:gdLst>
            <a:ahLst/>
            <a:cxnLst>
              <a:cxn ang="T6">
                <a:pos x="T0" y="T1"/>
              </a:cxn>
              <a:cxn ang="T7">
                <a:pos x="T2" y="T3"/>
              </a:cxn>
              <a:cxn ang="T8">
                <a:pos x="T4" y="T5"/>
              </a:cxn>
            </a:cxnLst>
            <a:rect l="T9" t="T10" r="T11" b="T12"/>
            <a:pathLst>
              <a:path w="36770" h="21600" fill="none" extrusionOk="0">
                <a:moveTo>
                  <a:pt x="0" y="10668"/>
                </a:moveTo>
                <a:cubicBezTo>
                  <a:pt x="3878" y="4059"/>
                  <a:pt x="10967" y="-1"/>
                  <a:pt x="18630" y="0"/>
                </a:cubicBezTo>
                <a:cubicBezTo>
                  <a:pt x="25960" y="0"/>
                  <a:pt x="32790" y="3717"/>
                  <a:pt x="36769" y="9873"/>
                </a:cubicBezTo>
              </a:path>
              <a:path w="36770" h="21600" stroke="0" extrusionOk="0">
                <a:moveTo>
                  <a:pt x="0" y="10668"/>
                </a:moveTo>
                <a:cubicBezTo>
                  <a:pt x="3878" y="4059"/>
                  <a:pt x="10967" y="-1"/>
                  <a:pt x="18630" y="0"/>
                </a:cubicBezTo>
                <a:cubicBezTo>
                  <a:pt x="25960" y="0"/>
                  <a:pt x="32790" y="3717"/>
                  <a:pt x="36769" y="9873"/>
                </a:cubicBezTo>
                <a:lnTo>
                  <a:pt x="18630" y="21600"/>
                </a:lnTo>
                <a:close/>
              </a:path>
            </a:pathLst>
          </a:custGeom>
          <a:noFill/>
          <a:ln w="28575">
            <a:solidFill>
              <a:srgbClr val="FF3300"/>
            </a:solidFill>
            <a:round/>
            <a:headEnd/>
            <a:tailEnd/>
          </a:ln>
        </p:spPr>
        <p:txBody>
          <a:bodyPr wrap="none" anchor="ctr"/>
          <a:lstStyle/>
          <a:p>
            <a:endParaRPr lang="en-US"/>
          </a:p>
        </p:txBody>
      </p:sp>
      <p:sp>
        <p:nvSpPr>
          <p:cNvPr id="40964" name="Line 4"/>
          <p:cNvSpPr>
            <a:spLocks noChangeShapeType="1"/>
          </p:cNvSpPr>
          <p:nvPr/>
        </p:nvSpPr>
        <p:spPr bwMode="auto">
          <a:xfrm flipH="1">
            <a:off x="3667125" y="2332038"/>
            <a:ext cx="730250" cy="536575"/>
          </a:xfrm>
          <a:prstGeom prst="line">
            <a:avLst/>
          </a:prstGeom>
          <a:noFill/>
          <a:ln w="6350">
            <a:solidFill>
              <a:schemeClr val="accent2"/>
            </a:solidFill>
            <a:round/>
            <a:headEnd/>
            <a:tailEnd type="triangle" w="sm" len="lg"/>
          </a:ln>
        </p:spPr>
        <p:txBody>
          <a:bodyPr wrap="none" anchor="ctr"/>
          <a:lstStyle/>
          <a:p>
            <a:endParaRPr lang="en-US"/>
          </a:p>
        </p:txBody>
      </p:sp>
      <p:sp>
        <p:nvSpPr>
          <p:cNvPr id="40965" name="Text Box 5"/>
          <p:cNvSpPr txBox="1">
            <a:spLocks noChangeArrowheads="1"/>
          </p:cNvSpPr>
          <p:nvPr/>
        </p:nvSpPr>
        <p:spPr bwMode="auto">
          <a:xfrm>
            <a:off x="3813175" y="1752600"/>
            <a:ext cx="1965325" cy="519113"/>
          </a:xfrm>
          <a:prstGeom prst="rect">
            <a:avLst/>
          </a:prstGeom>
          <a:noFill/>
          <a:ln w="9525">
            <a:noFill/>
            <a:miter lim="800000"/>
            <a:headEnd/>
            <a:tailEnd/>
          </a:ln>
        </p:spPr>
        <p:txBody>
          <a:bodyPr wrap="none">
            <a:spAutoFit/>
          </a:bodyPr>
          <a:lstStyle/>
          <a:p>
            <a:r>
              <a:rPr lang="en-US" sz="2800" b="0">
                <a:solidFill>
                  <a:schemeClr val="accent2"/>
                </a:solidFill>
                <a:latin typeface="Arial" charset="0"/>
              </a:rPr>
              <a:t>Elevation Z</a:t>
            </a:r>
            <a:endParaRPr lang="en-US" sz="2800" b="0">
              <a:solidFill>
                <a:schemeClr val="accent2"/>
              </a:solidFill>
            </a:endParaRPr>
          </a:p>
        </p:txBody>
      </p:sp>
      <p:sp>
        <p:nvSpPr>
          <p:cNvPr id="40966" name="Freeform 6"/>
          <p:cNvSpPr>
            <a:spLocks/>
          </p:cNvSpPr>
          <p:nvPr/>
        </p:nvSpPr>
        <p:spPr bwMode="auto">
          <a:xfrm>
            <a:off x="2057400" y="2857500"/>
            <a:ext cx="3511550" cy="1200150"/>
          </a:xfrm>
          <a:custGeom>
            <a:avLst/>
            <a:gdLst>
              <a:gd name="T0" fmla="*/ 0 w 624"/>
              <a:gd name="T1" fmla="*/ 2147483647 h 240"/>
              <a:gd name="T2" fmla="*/ 2147483647 w 624"/>
              <a:gd name="T3" fmla="*/ 2147483647 h 240"/>
              <a:gd name="T4" fmla="*/ 2147483647 w 624"/>
              <a:gd name="T5" fmla="*/ 2147483647 h 240"/>
              <a:gd name="T6" fmla="*/ 2147483647 w 624"/>
              <a:gd name="T7" fmla="*/ 2147483647 h 240"/>
              <a:gd name="T8" fmla="*/ 2147483647 w 624"/>
              <a:gd name="T9" fmla="*/ 2147483647 h 240"/>
              <a:gd name="T10" fmla="*/ 2147483647 w 624"/>
              <a:gd name="T11" fmla="*/ 0 h 240"/>
              <a:gd name="T12" fmla="*/ 2147483647 w 624"/>
              <a:gd name="T13" fmla="*/ 2147483647 h 240"/>
              <a:gd name="T14" fmla="*/ 2147483647 w 624"/>
              <a:gd name="T15" fmla="*/ 2147483647 h 240"/>
              <a:gd name="T16" fmla="*/ 2147483647 w 624"/>
              <a:gd name="T17" fmla="*/ 2147483647 h 240"/>
              <a:gd name="T18" fmla="*/ 2147483647 w 624"/>
              <a:gd name="T19" fmla="*/ 2147483647 h 240"/>
              <a:gd name="T20" fmla="*/ 2147483647 w 624"/>
              <a:gd name="T21" fmla="*/ 2147483647 h 2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24"/>
              <a:gd name="T34" fmla="*/ 0 h 240"/>
              <a:gd name="T35" fmla="*/ 624 w 624"/>
              <a:gd name="T36" fmla="*/ 240 h 24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24" h="240">
                <a:moveTo>
                  <a:pt x="0" y="240"/>
                </a:moveTo>
                <a:cubicBezTo>
                  <a:pt x="16" y="200"/>
                  <a:pt x="32" y="160"/>
                  <a:pt x="48" y="144"/>
                </a:cubicBezTo>
                <a:cubicBezTo>
                  <a:pt x="64" y="128"/>
                  <a:pt x="80" y="144"/>
                  <a:pt x="96" y="144"/>
                </a:cubicBezTo>
                <a:cubicBezTo>
                  <a:pt x="112" y="144"/>
                  <a:pt x="120" y="160"/>
                  <a:pt x="144" y="144"/>
                </a:cubicBezTo>
                <a:cubicBezTo>
                  <a:pt x="168" y="128"/>
                  <a:pt x="216" y="72"/>
                  <a:pt x="240" y="48"/>
                </a:cubicBezTo>
                <a:cubicBezTo>
                  <a:pt x="264" y="24"/>
                  <a:pt x="264" y="0"/>
                  <a:pt x="288" y="0"/>
                </a:cubicBezTo>
                <a:cubicBezTo>
                  <a:pt x="312" y="0"/>
                  <a:pt x="360" y="32"/>
                  <a:pt x="384" y="48"/>
                </a:cubicBezTo>
                <a:cubicBezTo>
                  <a:pt x="408" y="64"/>
                  <a:pt x="408" y="88"/>
                  <a:pt x="432" y="96"/>
                </a:cubicBezTo>
                <a:cubicBezTo>
                  <a:pt x="456" y="104"/>
                  <a:pt x="504" y="80"/>
                  <a:pt x="528" y="96"/>
                </a:cubicBezTo>
                <a:cubicBezTo>
                  <a:pt x="552" y="112"/>
                  <a:pt x="560" y="176"/>
                  <a:pt x="576" y="192"/>
                </a:cubicBezTo>
                <a:cubicBezTo>
                  <a:pt x="592" y="208"/>
                  <a:pt x="608" y="184"/>
                  <a:pt x="624" y="192"/>
                </a:cubicBezTo>
              </a:path>
            </a:pathLst>
          </a:custGeom>
          <a:noFill/>
          <a:ln w="28575">
            <a:solidFill>
              <a:srgbClr val="996633"/>
            </a:solidFill>
            <a:round/>
            <a:headEnd/>
            <a:tailEnd/>
          </a:ln>
        </p:spPr>
        <p:txBody>
          <a:bodyPr wrap="none" anchor="ctr"/>
          <a:lstStyle/>
          <a:p>
            <a:endParaRPr lang="en-US"/>
          </a:p>
        </p:txBody>
      </p:sp>
      <p:sp>
        <p:nvSpPr>
          <p:cNvPr id="40967" name="Line 7"/>
          <p:cNvSpPr>
            <a:spLocks noChangeShapeType="1"/>
          </p:cNvSpPr>
          <p:nvPr/>
        </p:nvSpPr>
        <p:spPr bwMode="auto">
          <a:xfrm>
            <a:off x="3678238" y="2857500"/>
            <a:ext cx="0" cy="719138"/>
          </a:xfrm>
          <a:prstGeom prst="line">
            <a:avLst/>
          </a:prstGeom>
          <a:noFill/>
          <a:ln w="9525">
            <a:solidFill>
              <a:schemeClr val="accent2"/>
            </a:solidFill>
            <a:round/>
            <a:headEnd/>
            <a:tailEnd/>
          </a:ln>
        </p:spPr>
        <p:txBody>
          <a:bodyPr wrap="none" anchor="ctr"/>
          <a:lstStyle/>
          <a:p>
            <a:endParaRPr lang="en-US"/>
          </a:p>
        </p:txBody>
      </p:sp>
      <p:sp>
        <p:nvSpPr>
          <p:cNvPr id="40968" name="Text Box 9"/>
          <p:cNvSpPr txBox="1">
            <a:spLocks noChangeArrowheads="1"/>
          </p:cNvSpPr>
          <p:nvPr/>
        </p:nvSpPr>
        <p:spPr bwMode="auto">
          <a:xfrm>
            <a:off x="3521075" y="3070225"/>
            <a:ext cx="307975" cy="519113"/>
          </a:xfrm>
          <a:prstGeom prst="rect">
            <a:avLst/>
          </a:prstGeom>
          <a:noFill/>
          <a:ln w="9525">
            <a:noFill/>
            <a:miter lim="800000"/>
            <a:headEnd/>
            <a:tailEnd/>
          </a:ln>
        </p:spPr>
        <p:txBody>
          <a:bodyPr wrap="none">
            <a:spAutoFit/>
          </a:bodyPr>
          <a:lstStyle/>
          <a:p>
            <a:r>
              <a:rPr lang="en-US" sz="2800" b="0">
                <a:solidFill>
                  <a:schemeClr val="accent2"/>
                </a:solidFill>
              </a:rPr>
              <a:t>•</a:t>
            </a:r>
            <a:endParaRPr lang="en-US" sz="2800" b="0"/>
          </a:p>
        </p:txBody>
      </p:sp>
      <p:sp>
        <p:nvSpPr>
          <p:cNvPr id="40969" name="Line 10"/>
          <p:cNvSpPr>
            <a:spLocks noChangeShapeType="1"/>
          </p:cNvSpPr>
          <p:nvPr/>
        </p:nvSpPr>
        <p:spPr bwMode="auto">
          <a:xfrm>
            <a:off x="3408363" y="2857500"/>
            <a:ext cx="809625" cy="0"/>
          </a:xfrm>
          <a:prstGeom prst="line">
            <a:avLst/>
          </a:prstGeom>
          <a:noFill/>
          <a:ln w="6350">
            <a:solidFill>
              <a:schemeClr val="tx1"/>
            </a:solidFill>
            <a:prstDash val="dash"/>
            <a:round/>
            <a:headEnd/>
            <a:tailEnd/>
          </a:ln>
        </p:spPr>
        <p:txBody>
          <a:bodyPr wrap="none" anchor="ctr"/>
          <a:lstStyle/>
          <a:p>
            <a:endParaRPr lang="en-US"/>
          </a:p>
        </p:txBody>
      </p:sp>
      <p:sp>
        <p:nvSpPr>
          <p:cNvPr id="40970" name="Text Box 11"/>
          <p:cNvSpPr txBox="1">
            <a:spLocks noChangeArrowheads="1"/>
          </p:cNvSpPr>
          <p:nvPr/>
        </p:nvSpPr>
        <p:spPr bwMode="auto">
          <a:xfrm>
            <a:off x="3373438" y="2286000"/>
            <a:ext cx="420687" cy="519113"/>
          </a:xfrm>
          <a:prstGeom prst="rect">
            <a:avLst/>
          </a:prstGeom>
          <a:noFill/>
          <a:ln w="9525">
            <a:noFill/>
            <a:miter lim="800000"/>
            <a:headEnd/>
            <a:tailEnd/>
          </a:ln>
        </p:spPr>
        <p:txBody>
          <a:bodyPr wrap="none">
            <a:spAutoFit/>
          </a:bodyPr>
          <a:lstStyle/>
          <a:p>
            <a:r>
              <a:rPr lang="en-US" sz="2800" b="0">
                <a:solidFill>
                  <a:srgbClr val="996633"/>
                </a:solidFill>
                <a:latin typeface="Arial" charset="0"/>
              </a:rPr>
              <a:t>P</a:t>
            </a:r>
            <a:endParaRPr lang="en-US" sz="2800" b="0"/>
          </a:p>
        </p:txBody>
      </p:sp>
      <p:sp>
        <p:nvSpPr>
          <p:cNvPr id="40971" name="Text Box 12"/>
          <p:cNvSpPr txBox="1">
            <a:spLocks noChangeArrowheads="1"/>
          </p:cNvSpPr>
          <p:nvPr/>
        </p:nvSpPr>
        <p:spPr bwMode="auto">
          <a:xfrm>
            <a:off x="4292600" y="2544763"/>
            <a:ext cx="1076325" cy="457200"/>
          </a:xfrm>
          <a:prstGeom prst="rect">
            <a:avLst/>
          </a:prstGeom>
          <a:noFill/>
          <a:ln w="9525">
            <a:noFill/>
            <a:miter lim="800000"/>
            <a:headEnd/>
            <a:tailEnd/>
          </a:ln>
        </p:spPr>
        <p:txBody>
          <a:bodyPr>
            <a:spAutoFit/>
          </a:bodyPr>
          <a:lstStyle/>
          <a:p>
            <a:r>
              <a:rPr lang="en-US" sz="2400" b="0">
                <a:latin typeface="Arial" charset="0"/>
              </a:rPr>
              <a:t>z = z</a:t>
            </a:r>
            <a:r>
              <a:rPr lang="en-US" sz="2400" b="0" baseline="-25000">
                <a:latin typeface="Arial" charset="0"/>
              </a:rPr>
              <a:t>p</a:t>
            </a:r>
            <a:endParaRPr lang="en-US" sz="2800" b="0"/>
          </a:p>
        </p:txBody>
      </p:sp>
      <p:sp>
        <p:nvSpPr>
          <p:cNvPr id="40972" name="Text Box 13"/>
          <p:cNvSpPr txBox="1">
            <a:spLocks noChangeArrowheads="1"/>
          </p:cNvSpPr>
          <p:nvPr/>
        </p:nvSpPr>
        <p:spPr bwMode="auto">
          <a:xfrm>
            <a:off x="4114800" y="3276600"/>
            <a:ext cx="965200" cy="519113"/>
          </a:xfrm>
          <a:prstGeom prst="rect">
            <a:avLst/>
          </a:prstGeom>
          <a:noFill/>
          <a:ln w="9525">
            <a:noFill/>
            <a:miter lim="800000"/>
            <a:headEnd/>
            <a:tailEnd/>
          </a:ln>
        </p:spPr>
        <p:txBody>
          <a:bodyPr wrap="none">
            <a:spAutoFit/>
          </a:bodyPr>
          <a:lstStyle/>
          <a:p>
            <a:r>
              <a:rPr lang="en-US" sz="2800" b="0">
                <a:latin typeface="Arial" charset="0"/>
              </a:rPr>
              <a:t>z = 0</a:t>
            </a:r>
            <a:endParaRPr lang="en-US" sz="2800" b="0"/>
          </a:p>
        </p:txBody>
      </p:sp>
      <p:sp>
        <p:nvSpPr>
          <p:cNvPr id="40973" name="Line 15"/>
          <p:cNvSpPr>
            <a:spLocks noChangeShapeType="1"/>
          </p:cNvSpPr>
          <p:nvPr/>
        </p:nvSpPr>
        <p:spPr bwMode="auto">
          <a:xfrm>
            <a:off x="3408363" y="3576638"/>
            <a:ext cx="809625" cy="0"/>
          </a:xfrm>
          <a:prstGeom prst="line">
            <a:avLst/>
          </a:prstGeom>
          <a:noFill/>
          <a:ln w="6350">
            <a:solidFill>
              <a:schemeClr val="tx1"/>
            </a:solidFill>
            <a:prstDash val="dash"/>
            <a:round/>
            <a:headEnd/>
            <a:tailEnd/>
          </a:ln>
        </p:spPr>
        <p:txBody>
          <a:bodyPr wrap="none" anchor="ctr"/>
          <a:lstStyle/>
          <a:p>
            <a:endParaRPr lang="en-US"/>
          </a:p>
        </p:txBody>
      </p:sp>
      <p:sp>
        <p:nvSpPr>
          <p:cNvPr id="40974" name="Text Box 16"/>
          <p:cNvSpPr txBox="1">
            <a:spLocks noChangeArrowheads="1"/>
          </p:cNvSpPr>
          <p:nvPr/>
        </p:nvSpPr>
        <p:spPr bwMode="auto">
          <a:xfrm>
            <a:off x="2057400" y="4114800"/>
            <a:ext cx="3128963" cy="457200"/>
          </a:xfrm>
          <a:prstGeom prst="rect">
            <a:avLst/>
          </a:prstGeom>
          <a:noFill/>
          <a:ln w="9525">
            <a:noFill/>
            <a:miter lim="800000"/>
            <a:headEnd/>
            <a:tailEnd/>
          </a:ln>
        </p:spPr>
        <p:txBody>
          <a:bodyPr wrap="none">
            <a:spAutoFit/>
          </a:bodyPr>
          <a:lstStyle/>
          <a:p>
            <a:r>
              <a:rPr lang="en-US" sz="2400" b="0">
                <a:solidFill>
                  <a:srgbClr val="FF3300"/>
                </a:solidFill>
              </a:rPr>
              <a:t>Mean Sea level = Geoid</a:t>
            </a:r>
            <a:endParaRPr lang="en-US" sz="2400" b="0"/>
          </a:p>
        </p:txBody>
      </p:sp>
      <p:sp>
        <p:nvSpPr>
          <p:cNvPr id="40975" name="Text Box 17"/>
          <p:cNvSpPr txBox="1">
            <a:spLocks noChangeArrowheads="1"/>
          </p:cNvSpPr>
          <p:nvPr/>
        </p:nvSpPr>
        <p:spPr bwMode="auto">
          <a:xfrm>
            <a:off x="5248275" y="3233738"/>
            <a:ext cx="1816100" cy="457200"/>
          </a:xfrm>
          <a:prstGeom prst="rect">
            <a:avLst/>
          </a:prstGeom>
          <a:noFill/>
          <a:ln w="9525">
            <a:noFill/>
            <a:miter lim="800000"/>
            <a:headEnd/>
            <a:tailEnd/>
          </a:ln>
        </p:spPr>
        <p:txBody>
          <a:bodyPr wrap="none">
            <a:spAutoFit/>
          </a:bodyPr>
          <a:lstStyle/>
          <a:p>
            <a:r>
              <a:rPr lang="en-US" sz="2400" b="0">
                <a:solidFill>
                  <a:srgbClr val="996633"/>
                </a:solidFill>
              </a:rPr>
              <a:t>Land Surface</a:t>
            </a:r>
            <a:endParaRPr lang="en-US" sz="2400" b="0"/>
          </a:p>
        </p:txBody>
      </p:sp>
      <p:sp>
        <p:nvSpPr>
          <p:cNvPr id="40976" name="Text Box 20"/>
          <p:cNvSpPr txBox="1">
            <a:spLocks noChangeArrowheads="1"/>
          </p:cNvSpPr>
          <p:nvPr/>
        </p:nvSpPr>
        <p:spPr bwMode="auto">
          <a:xfrm>
            <a:off x="2016125" y="4856163"/>
            <a:ext cx="4808538" cy="457200"/>
          </a:xfrm>
          <a:prstGeom prst="rect">
            <a:avLst/>
          </a:prstGeom>
          <a:noFill/>
          <a:ln w="9525">
            <a:noFill/>
            <a:miter lim="800000"/>
            <a:headEnd/>
            <a:tailEnd/>
          </a:ln>
        </p:spPr>
        <p:txBody>
          <a:bodyPr wrap="none">
            <a:spAutoFit/>
          </a:bodyPr>
          <a:lstStyle/>
          <a:p>
            <a:r>
              <a:rPr lang="en-US" sz="2400" b="0"/>
              <a:t>Elevation is measured from the Geoid</a:t>
            </a:r>
          </a:p>
        </p:txBody>
      </p:sp>
      <p:sp>
        <p:nvSpPr>
          <p:cNvPr id="40977" name="Line 22"/>
          <p:cNvSpPr>
            <a:spLocks noChangeShapeType="1"/>
          </p:cNvSpPr>
          <p:nvPr/>
        </p:nvSpPr>
        <p:spPr bwMode="auto">
          <a:xfrm>
            <a:off x="3657600" y="3352800"/>
            <a:ext cx="228600" cy="0"/>
          </a:xfrm>
          <a:prstGeom prst="line">
            <a:avLst/>
          </a:prstGeom>
          <a:noFill/>
          <a:ln w="9525">
            <a:solidFill>
              <a:schemeClr val="tx1"/>
            </a:solidFill>
            <a:round/>
            <a:headEnd/>
            <a:tailEnd/>
          </a:ln>
        </p:spPr>
        <p:txBody>
          <a:bodyPr wrap="none" anchor="ctr"/>
          <a:lstStyle/>
          <a:p>
            <a:endParaRPr lang="en-US"/>
          </a:p>
        </p:txBody>
      </p:sp>
      <p:sp>
        <p:nvSpPr>
          <p:cNvPr id="40978" name="Line 23"/>
          <p:cNvSpPr>
            <a:spLocks noChangeShapeType="1"/>
          </p:cNvSpPr>
          <p:nvPr/>
        </p:nvSpPr>
        <p:spPr bwMode="auto">
          <a:xfrm>
            <a:off x="3886200" y="3352800"/>
            <a:ext cx="4763" cy="244475"/>
          </a:xfrm>
          <a:prstGeom prst="line">
            <a:avLst/>
          </a:prstGeom>
          <a:noFill/>
          <a:ln w="9525">
            <a:solidFill>
              <a:schemeClr val="tx1"/>
            </a:solidFill>
            <a:round/>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447800" y="2974450"/>
            <a:ext cx="5415213" cy="3578750"/>
          </a:xfrm>
          <a:prstGeom prst="rect">
            <a:avLst/>
          </a:prstGeom>
        </p:spPr>
      </p:pic>
      <p:pic>
        <p:nvPicPr>
          <p:cNvPr id="4" name="Picture 3"/>
          <p:cNvPicPr>
            <a:picLocks noChangeAspect="1"/>
          </p:cNvPicPr>
          <p:nvPr/>
        </p:nvPicPr>
        <p:blipFill>
          <a:blip r:embed="rId3"/>
          <a:stretch>
            <a:fillRect/>
          </a:stretch>
        </p:blipFill>
        <p:spPr>
          <a:xfrm>
            <a:off x="304800" y="1135456"/>
            <a:ext cx="2908300" cy="1816871"/>
          </a:xfrm>
          <a:prstGeom prst="rect">
            <a:avLst/>
          </a:prstGeom>
        </p:spPr>
      </p:pic>
      <p:sp>
        <p:nvSpPr>
          <p:cNvPr id="5" name="Rectangle 4"/>
          <p:cNvSpPr/>
          <p:nvPr/>
        </p:nvSpPr>
        <p:spPr>
          <a:xfrm>
            <a:off x="1371600" y="304800"/>
            <a:ext cx="6629400" cy="400110"/>
          </a:xfrm>
          <a:prstGeom prst="rect">
            <a:avLst/>
          </a:prstGeom>
        </p:spPr>
        <p:txBody>
          <a:bodyPr wrap="square">
            <a:spAutoFit/>
          </a:bodyPr>
          <a:lstStyle/>
          <a:p>
            <a:r>
              <a:rPr lang="en-US" dirty="0"/>
              <a:t>Gravity Recovery and Climate Experiment (GRACE)</a:t>
            </a:r>
          </a:p>
        </p:txBody>
      </p:sp>
      <p:sp>
        <p:nvSpPr>
          <p:cNvPr id="6" name="TextBox 5"/>
          <p:cNvSpPr txBox="1"/>
          <p:nvPr/>
        </p:nvSpPr>
        <p:spPr>
          <a:xfrm>
            <a:off x="3501109" y="1142660"/>
            <a:ext cx="5723042" cy="2031325"/>
          </a:xfrm>
          <a:prstGeom prst="rect">
            <a:avLst/>
          </a:prstGeom>
          <a:noFill/>
        </p:spPr>
        <p:txBody>
          <a:bodyPr wrap="none" rtlCol="0">
            <a:spAutoFit/>
          </a:bodyPr>
          <a:lstStyle/>
          <a:p>
            <a:pPr marL="342900" indent="-342900">
              <a:buFont typeface="Arial" panose="020B0604020202020204" pitchFamily="34" charset="0"/>
              <a:buChar char="•"/>
            </a:pPr>
            <a:r>
              <a:rPr lang="en-US" sz="1800" b="0" dirty="0" smtClean="0"/>
              <a:t>NASA Mission launched in 2002</a:t>
            </a:r>
          </a:p>
          <a:p>
            <a:pPr marL="342900" indent="-342900">
              <a:buFont typeface="Arial" panose="020B0604020202020204" pitchFamily="34" charset="0"/>
              <a:buChar char="•"/>
            </a:pPr>
            <a:r>
              <a:rPr lang="en-US" sz="1800" b="0" dirty="0" smtClean="0"/>
              <a:t>Designed to measure gravity anomaly of the earth</a:t>
            </a:r>
          </a:p>
          <a:p>
            <a:pPr marL="342900" indent="-342900">
              <a:buFont typeface="Arial" panose="020B0604020202020204" pitchFamily="34" charset="0"/>
              <a:buChar char="•"/>
            </a:pPr>
            <a:r>
              <a:rPr lang="en-US" sz="1800" b="0" dirty="0" smtClean="0"/>
              <a:t>Two satellites, 220 km apart, one leading, one trailing</a:t>
            </a:r>
          </a:p>
          <a:p>
            <a:pPr marL="342900" indent="-342900">
              <a:buFont typeface="Arial" panose="020B0604020202020204" pitchFamily="34" charset="0"/>
              <a:buChar char="•"/>
            </a:pPr>
            <a:r>
              <a:rPr lang="en-US" sz="1800" b="0" dirty="0" smtClean="0"/>
              <a:t>Distance between them measured by microwave to 2µm</a:t>
            </a:r>
          </a:p>
          <a:p>
            <a:pPr marL="342900" indent="-342900">
              <a:buFont typeface="Arial" panose="020B0604020202020204" pitchFamily="34" charset="0"/>
              <a:buChar char="•"/>
            </a:pPr>
            <a:r>
              <a:rPr lang="en-US" sz="1800" b="0" dirty="0" smtClean="0"/>
              <a:t>High gravity force pulls satellites together </a:t>
            </a:r>
          </a:p>
          <a:p>
            <a:pPr marL="342900" indent="-342900">
              <a:buFont typeface="Arial" panose="020B0604020202020204" pitchFamily="34" charset="0"/>
              <a:buChar char="•"/>
            </a:pPr>
            <a:r>
              <a:rPr lang="en-US" sz="1800" b="0" dirty="0" smtClean="0"/>
              <a:t>Lower gravity force, lets them fly apart more</a:t>
            </a:r>
          </a:p>
          <a:p>
            <a:pPr marL="342900" indent="-342900">
              <a:buFont typeface="Arial" panose="020B0604020202020204" pitchFamily="34" charset="0"/>
              <a:buChar char="•"/>
            </a:pPr>
            <a:r>
              <a:rPr lang="en-US" sz="1800" b="0" dirty="0" smtClean="0"/>
              <a:t>Gravity anomaly = difference from average</a:t>
            </a:r>
          </a:p>
        </p:txBody>
      </p:sp>
      <p:sp>
        <p:nvSpPr>
          <p:cNvPr id="7" name="Rectangle 6"/>
          <p:cNvSpPr/>
          <p:nvPr/>
        </p:nvSpPr>
        <p:spPr>
          <a:xfrm>
            <a:off x="1361768" y="682787"/>
            <a:ext cx="6477000" cy="400110"/>
          </a:xfrm>
          <a:prstGeom prst="rect">
            <a:avLst/>
          </a:prstGeom>
        </p:spPr>
        <p:txBody>
          <a:bodyPr wrap="square">
            <a:spAutoFit/>
          </a:bodyPr>
          <a:lstStyle/>
          <a:p>
            <a:r>
              <a:rPr lang="en-US" dirty="0">
                <a:hlinkClick r:id="rId4"/>
              </a:rPr>
              <a:t>http://earthobservatory.nasa.gov/Features/GRACE/</a:t>
            </a:r>
            <a:endParaRPr 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215" y="3769127"/>
            <a:ext cx="7865441" cy="2900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descr="csr300lnd_RL04_500x260.gif"/>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3276600" y="1106122"/>
            <a:ext cx="5446888" cy="2723445"/>
          </a:xfrm>
          <a:prstGeom prst="rect">
            <a:avLst/>
          </a:prstGeom>
        </p:spPr>
      </p:pic>
      <p:sp>
        <p:nvSpPr>
          <p:cNvPr id="4" name="TextBox 3"/>
          <p:cNvSpPr txBox="1"/>
          <p:nvPr/>
        </p:nvSpPr>
        <p:spPr>
          <a:xfrm>
            <a:off x="4287212" y="3941700"/>
            <a:ext cx="3754643" cy="358669"/>
          </a:xfrm>
          <a:prstGeom prst="rect">
            <a:avLst/>
          </a:prstGeom>
          <a:noFill/>
          <a:effectLst/>
        </p:spPr>
        <p:txBody>
          <a:bodyPr wrap="none" lIns="0" tIns="0" rIns="0" bIns="0" rtlCol="0" anchor="b">
            <a:noAutofit/>
          </a:bodyPr>
          <a:lstStyle/>
          <a:p>
            <a:pPr eaLnBrk="0" hangingPunct="0">
              <a:lnSpc>
                <a:spcPts val="1800"/>
              </a:lnSpc>
            </a:pPr>
            <a:r>
              <a:rPr lang="en-US" b="1" dirty="0" smtClean="0">
                <a:solidFill>
                  <a:prstClr val="black"/>
                </a:solidFill>
              </a:rPr>
              <a:t>Gravity Anomaly of Texas, 2002 – 2012</a:t>
            </a:r>
          </a:p>
        </p:txBody>
      </p:sp>
      <p:sp>
        <p:nvSpPr>
          <p:cNvPr id="10" name="TextBox 9"/>
          <p:cNvSpPr txBox="1"/>
          <p:nvPr/>
        </p:nvSpPr>
        <p:spPr>
          <a:xfrm>
            <a:off x="7391400" y="4956996"/>
            <a:ext cx="898519" cy="524567"/>
          </a:xfrm>
          <a:prstGeom prst="rect">
            <a:avLst/>
          </a:prstGeom>
          <a:noFill/>
          <a:effectLst/>
        </p:spPr>
        <p:txBody>
          <a:bodyPr wrap="none" lIns="0" tIns="0" rIns="0" bIns="0" rtlCol="0">
            <a:noAutofit/>
          </a:bodyPr>
          <a:lstStyle/>
          <a:p>
            <a:pPr algn="ctr" eaLnBrk="0" hangingPunct="0">
              <a:lnSpc>
                <a:spcPts val="1800"/>
              </a:lnSpc>
            </a:pPr>
            <a:r>
              <a:rPr lang="en-US" b="1" dirty="0" smtClean="0">
                <a:solidFill>
                  <a:prstClr val="black"/>
                </a:solidFill>
              </a:rPr>
              <a:t>Normal</a:t>
            </a:r>
          </a:p>
        </p:txBody>
      </p:sp>
      <p:cxnSp>
        <p:nvCxnSpPr>
          <p:cNvPr id="13" name="Straight Arrow Connector 12"/>
          <p:cNvCxnSpPr/>
          <p:nvPr/>
        </p:nvCxnSpPr>
        <p:spPr bwMode="auto">
          <a:xfrm flipV="1">
            <a:off x="6611940" y="5696209"/>
            <a:ext cx="543723" cy="432348"/>
          </a:xfrm>
          <a:prstGeom prst="straightConnector1">
            <a:avLst/>
          </a:prstGeom>
          <a:noFill/>
          <a:ln w="19050" cap="flat" cmpd="sng" algn="ctr">
            <a:solidFill>
              <a:schemeClr val="tx2"/>
            </a:solidFill>
            <a:prstDash val="solid"/>
            <a:round/>
            <a:headEnd type="none" w="med" len="med"/>
            <a:tailEnd type="arrow"/>
          </a:ln>
          <a:effectLst/>
        </p:spPr>
      </p:cxnSp>
      <p:sp>
        <p:nvSpPr>
          <p:cNvPr id="19" name="TextBox 18"/>
          <p:cNvSpPr txBox="1"/>
          <p:nvPr/>
        </p:nvSpPr>
        <p:spPr>
          <a:xfrm>
            <a:off x="1619579" y="6077227"/>
            <a:ext cx="5771821" cy="369332"/>
          </a:xfrm>
          <a:prstGeom prst="rect">
            <a:avLst/>
          </a:prstGeom>
          <a:noFill/>
        </p:spPr>
        <p:txBody>
          <a:bodyPr wrap="square" rtlCol="0">
            <a:spAutoFit/>
          </a:bodyPr>
          <a:lstStyle/>
          <a:p>
            <a:r>
              <a:rPr lang="en-US" dirty="0" smtClean="0">
                <a:solidFill>
                  <a:prstClr val="black"/>
                </a:solidFill>
              </a:rPr>
              <a:t>In 2011, we lost </a:t>
            </a:r>
            <a:r>
              <a:rPr lang="en-US" dirty="0">
                <a:solidFill>
                  <a:prstClr val="black"/>
                </a:solidFill>
              </a:rPr>
              <a:t>100 </a:t>
            </a:r>
            <a:r>
              <a:rPr lang="en-US" dirty="0" smtClean="0">
                <a:solidFill>
                  <a:prstClr val="black"/>
                </a:solidFill>
              </a:rPr>
              <a:t>Km</a:t>
            </a:r>
            <a:r>
              <a:rPr lang="en-US" baseline="30000" dirty="0" smtClean="0">
                <a:solidFill>
                  <a:prstClr val="black"/>
                </a:solidFill>
              </a:rPr>
              <a:t>3</a:t>
            </a:r>
            <a:r>
              <a:rPr lang="en-US" dirty="0" smtClean="0">
                <a:solidFill>
                  <a:prstClr val="black"/>
                </a:solidFill>
              </a:rPr>
              <a:t> of water or 3 Lake Mead’s</a:t>
            </a:r>
            <a:endParaRPr lang="en-US" baseline="30000" dirty="0">
              <a:solidFill>
                <a:prstClr val="black"/>
              </a:solidFill>
            </a:endParaRPr>
          </a:p>
        </p:txBody>
      </p:sp>
      <p:sp>
        <p:nvSpPr>
          <p:cNvPr id="16" name="Title 2"/>
          <p:cNvSpPr>
            <a:spLocks noGrp="1"/>
          </p:cNvSpPr>
          <p:nvPr>
            <p:ph type="title"/>
          </p:nvPr>
        </p:nvSpPr>
        <p:spPr>
          <a:xfrm>
            <a:off x="848993" y="320594"/>
            <a:ext cx="7312991" cy="785528"/>
          </a:xfrm>
        </p:spPr>
        <p:txBody>
          <a:bodyPr/>
          <a:lstStyle/>
          <a:p>
            <a:r>
              <a:rPr lang="en-US" sz="2400" dirty="0" smtClean="0"/>
              <a:t>Gravity Recovery and Climate Experiment (GRACE)</a:t>
            </a:r>
            <a:r>
              <a:rPr lang="en-US" sz="2800" dirty="0" smtClean="0"/>
              <a:t/>
            </a:r>
            <a:br>
              <a:rPr lang="en-US" sz="2800" dirty="0" smtClean="0"/>
            </a:br>
            <a:r>
              <a:rPr lang="en-US" sz="1800" dirty="0" smtClean="0"/>
              <a:t>Force of gravity responds to changes in water volume</a:t>
            </a:r>
            <a:br>
              <a:rPr lang="en-US" sz="1800" dirty="0" smtClean="0"/>
            </a:br>
            <a:r>
              <a:rPr lang="en-US" sz="1800" dirty="0" smtClean="0"/>
              <a:t>Water is really heavy!  Gravity is varying in time and space.</a:t>
            </a:r>
            <a:endParaRPr lang="en-US" sz="1800" dirty="0"/>
          </a:p>
        </p:txBody>
      </p:sp>
      <p:cxnSp>
        <p:nvCxnSpPr>
          <p:cNvPr id="15" name="Straight Connector 14"/>
          <p:cNvCxnSpPr/>
          <p:nvPr/>
        </p:nvCxnSpPr>
        <p:spPr>
          <a:xfrm>
            <a:off x="6796717" y="5241281"/>
            <a:ext cx="89585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6883802" y="6173423"/>
            <a:ext cx="89585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7301468" y="5241281"/>
            <a:ext cx="13732" cy="927290"/>
          </a:xfrm>
          <a:prstGeom prst="straightConnector1">
            <a:avLst/>
          </a:prstGeom>
          <a:ln>
            <a:headEnd type="stealth"/>
            <a:tailEnd type="triangle"/>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5"/>
          <a:stretch>
            <a:fillRect/>
          </a:stretch>
        </p:blipFill>
        <p:spPr>
          <a:xfrm>
            <a:off x="228600" y="1546395"/>
            <a:ext cx="2908300" cy="1816871"/>
          </a:xfrm>
          <a:prstGeom prst="rect">
            <a:avLst/>
          </a:prstGeom>
        </p:spPr>
      </p:pic>
    </p:spTree>
    <p:extLst>
      <p:ext uri="{BB962C8B-B14F-4D97-AF65-F5344CB8AC3E}">
        <p14:creationId xmlns:p14="http://schemas.microsoft.com/office/powerpoint/2010/main" val="26731551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0196" y="1352620"/>
            <a:ext cx="6457604" cy="2381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3675" y="3876675"/>
            <a:ext cx="6257925" cy="224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849569" y="292885"/>
            <a:ext cx="7312991" cy="484632"/>
          </a:xfrm>
        </p:spPr>
        <p:txBody>
          <a:bodyPr>
            <a:normAutofit fontScale="90000"/>
          </a:bodyPr>
          <a:lstStyle/>
          <a:p>
            <a:r>
              <a:rPr lang="en-US" sz="2800" dirty="0" smtClean="0"/>
              <a:t>GRACE and Texas Reservoir Water Storage</a:t>
            </a:r>
            <a:endParaRPr lang="en-US" sz="2800"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4343400"/>
            <a:ext cx="1844040" cy="1152525"/>
          </a:xfrm>
          <a:prstGeom prst="rect">
            <a:avLst/>
          </a:prstGeom>
        </p:spPr>
      </p:pic>
      <p:sp>
        <p:nvSpPr>
          <p:cNvPr id="8" name="TextBox 7"/>
          <p:cNvSpPr txBox="1"/>
          <p:nvPr/>
        </p:nvSpPr>
        <p:spPr>
          <a:xfrm>
            <a:off x="304800" y="3733800"/>
            <a:ext cx="2122947" cy="646331"/>
          </a:xfrm>
          <a:prstGeom prst="rect">
            <a:avLst/>
          </a:prstGeom>
          <a:noFill/>
        </p:spPr>
        <p:txBody>
          <a:bodyPr wrap="square" rtlCol="0">
            <a:spAutoFit/>
          </a:bodyPr>
          <a:lstStyle/>
          <a:p>
            <a:r>
              <a:rPr lang="en-US" dirty="0" smtClean="0">
                <a:solidFill>
                  <a:prstClr val="black"/>
                </a:solidFill>
              </a:rPr>
              <a:t>Surface Water Reservoirs</a:t>
            </a:r>
            <a:endParaRPr lang="en-US" dirty="0">
              <a:solidFill>
                <a:prstClr val="black"/>
              </a:solidFill>
            </a:endParaRPr>
          </a:p>
        </p:txBody>
      </p:sp>
      <p:cxnSp>
        <p:nvCxnSpPr>
          <p:cNvPr id="14" name="Straight Connector 13"/>
          <p:cNvCxnSpPr/>
          <p:nvPr/>
        </p:nvCxnSpPr>
        <p:spPr>
          <a:xfrm>
            <a:off x="7705360" y="4800600"/>
            <a:ext cx="83802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7743548" y="5611523"/>
            <a:ext cx="83802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8162560" y="4800600"/>
            <a:ext cx="0" cy="805934"/>
          </a:xfrm>
          <a:prstGeom prst="straightConnector1">
            <a:avLst/>
          </a:prstGeom>
          <a:ln>
            <a:headEnd type="stealth"/>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3388450" y="5237202"/>
            <a:ext cx="4531562" cy="369332"/>
          </a:xfrm>
          <a:prstGeom prst="rect">
            <a:avLst/>
          </a:prstGeom>
          <a:noFill/>
        </p:spPr>
        <p:txBody>
          <a:bodyPr wrap="none" rtlCol="0">
            <a:spAutoFit/>
          </a:bodyPr>
          <a:lstStyle/>
          <a:p>
            <a:r>
              <a:rPr lang="en-US" dirty="0" smtClean="0">
                <a:solidFill>
                  <a:prstClr val="black"/>
                </a:solidFill>
              </a:rPr>
              <a:t>In 2011 we lost </a:t>
            </a:r>
            <a:r>
              <a:rPr lang="en-US" dirty="0" smtClean="0">
                <a:solidFill>
                  <a:srgbClr val="1F497D"/>
                </a:solidFill>
              </a:rPr>
              <a:t>9 Km</a:t>
            </a:r>
            <a:r>
              <a:rPr lang="en-US" baseline="30000" dirty="0" smtClean="0">
                <a:solidFill>
                  <a:srgbClr val="1F497D"/>
                </a:solidFill>
              </a:rPr>
              <a:t>3</a:t>
            </a:r>
            <a:r>
              <a:rPr lang="en-US" dirty="0" smtClean="0">
                <a:solidFill>
                  <a:srgbClr val="1F497D"/>
                </a:solidFill>
              </a:rPr>
              <a:t> </a:t>
            </a:r>
            <a:r>
              <a:rPr lang="en-US" dirty="0" smtClean="0">
                <a:solidFill>
                  <a:prstClr val="black"/>
                </a:solidFill>
              </a:rPr>
              <a:t>of water from reservoirs</a:t>
            </a:r>
            <a:endParaRPr lang="en-US" baseline="30000" dirty="0">
              <a:solidFill>
                <a:prstClr val="black"/>
              </a:solidFill>
            </a:endParaRPr>
          </a:p>
        </p:txBody>
      </p:sp>
      <p:sp>
        <p:nvSpPr>
          <p:cNvPr id="15" name="TextBox 14"/>
          <p:cNvSpPr txBox="1"/>
          <p:nvPr/>
        </p:nvSpPr>
        <p:spPr>
          <a:xfrm>
            <a:off x="414257" y="1306252"/>
            <a:ext cx="1625125" cy="369332"/>
          </a:xfrm>
          <a:prstGeom prst="rect">
            <a:avLst/>
          </a:prstGeom>
          <a:noFill/>
        </p:spPr>
        <p:txBody>
          <a:bodyPr wrap="none" rtlCol="0">
            <a:spAutoFit/>
          </a:bodyPr>
          <a:lstStyle/>
          <a:p>
            <a:r>
              <a:rPr lang="en-US" dirty="0" smtClean="0">
                <a:solidFill>
                  <a:prstClr val="black"/>
                </a:solidFill>
              </a:rPr>
              <a:t>Grace Satellites</a:t>
            </a:r>
            <a:endParaRPr lang="en-US" dirty="0">
              <a:solidFill>
                <a:prstClr val="black"/>
              </a:solidFill>
            </a:endParaRPr>
          </a:p>
        </p:txBody>
      </p:sp>
      <p:sp>
        <p:nvSpPr>
          <p:cNvPr id="21" name="TextBox 20"/>
          <p:cNvSpPr txBox="1"/>
          <p:nvPr/>
        </p:nvSpPr>
        <p:spPr>
          <a:xfrm>
            <a:off x="737142" y="803698"/>
            <a:ext cx="7006405" cy="369332"/>
          </a:xfrm>
          <a:prstGeom prst="rect">
            <a:avLst/>
          </a:prstGeom>
          <a:noFill/>
        </p:spPr>
        <p:txBody>
          <a:bodyPr wrap="none" rtlCol="0">
            <a:spAutoFit/>
          </a:bodyPr>
          <a:lstStyle/>
          <a:p>
            <a:r>
              <a:rPr lang="en-US" dirty="0" smtClean="0">
                <a:solidFill>
                  <a:prstClr val="black"/>
                </a:solidFill>
              </a:rPr>
              <a:t>Surface water reservoir storage is closely correlated with the GRACE data</a:t>
            </a:r>
            <a:endParaRPr lang="en-US" dirty="0">
              <a:solidFill>
                <a:prstClr val="black"/>
              </a:solidFill>
            </a:endParaRPr>
          </a:p>
        </p:txBody>
      </p:sp>
      <p:cxnSp>
        <p:nvCxnSpPr>
          <p:cNvPr id="25" name="Straight Connector 24"/>
          <p:cNvCxnSpPr/>
          <p:nvPr/>
        </p:nvCxnSpPr>
        <p:spPr>
          <a:xfrm>
            <a:off x="7630293" y="2582385"/>
            <a:ext cx="83802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7630293" y="3296218"/>
            <a:ext cx="83802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8102461" y="2543210"/>
            <a:ext cx="0" cy="769941"/>
          </a:xfrm>
          <a:prstGeom prst="straightConnector1">
            <a:avLst/>
          </a:prstGeom>
          <a:ln>
            <a:headEnd type="stealth"/>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4004363" y="2943819"/>
            <a:ext cx="3966792" cy="369332"/>
          </a:xfrm>
          <a:prstGeom prst="rect">
            <a:avLst/>
          </a:prstGeom>
          <a:noFill/>
        </p:spPr>
        <p:txBody>
          <a:bodyPr wrap="none" rtlCol="0">
            <a:spAutoFit/>
          </a:bodyPr>
          <a:lstStyle/>
          <a:p>
            <a:r>
              <a:rPr lang="en-US" dirty="0" smtClean="0">
                <a:solidFill>
                  <a:prstClr val="black"/>
                </a:solidFill>
              </a:rPr>
              <a:t>In 2011 we lost </a:t>
            </a:r>
            <a:r>
              <a:rPr lang="en-US" dirty="0" smtClean="0">
                <a:solidFill>
                  <a:srgbClr val="1F497D"/>
                </a:solidFill>
              </a:rPr>
              <a:t>100 Km</a:t>
            </a:r>
            <a:r>
              <a:rPr lang="en-US" baseline="30000" dirty="0" smtClean="0">
                <a:solidFill>
                  <a:srgbClr val="1F497D"/>
                </a:solidFill>
              </a:rPr>
              <a:t>3</a:t>
            </a:r>
            <a:r>
              <a:rPr lang="en-US" dirty="0" smtClean="0">
                <a:solidFill>
                  <a:srgbClr val="1F497D"/>
                </a:solidFill>
              </a:rPr>
              <a:t> </a:t>
            </a:r>
            <a:r>
              <a:rPr lang="en-US" dirty="0" smtClean="0">
                <a:solidFill>
                  <a:prstClr val="black"/>
                </a:solidFill>
              </a:rPr>
              <a:t>of water overall</a:t>
            </a:r>
            <a:endParaRPr lang="en-US" baseline="30000" dirty="0">
              <a:solidFill>
                <a:prstClr val="black"/>
              </a:solidFill>
            </a:endParaRPr>
          </a:p>
        </p:txBody>
      </p:sp>
      <p:sp>
        <p:nvSpPr>
          <p:cNvPr id="29" name="TextBox 28"/>
          <p:cNvSpPr txBox="1"/>
          <p:nvPr/>
        </p:nvSpPr>
        <p:spPr>
          <a:xfrm>
            <a:off x="7836438" y="2280926"/>
            <a:ext cx="898519" cy="524567"/>
          </a:xfrm>
          <a:prstGeom prst="rect">
            <a:avLst/>
          </a:prstGeom>
          <a:noFill/>
          <a:effectLst/>
        </p:spPr>
        <p:txBody>
          <a:bodyPr wrap="none" lIns="0" tIns="0" rIns="0" bIns="0" rtlCol="0">
            <a:noAutofit/>
          </a:bodyPr>
          <a:lstStyle/>
          <a:p>
            <a:pPr algn="ctr" eaLnBrk="0" hangingPunct="0">
              <a:lnSpc>
                <a:spcPts val="1800"/>
              </a:lnSpc>
            </a:pPr>
            <a:r>
              <a:rPr lang="en-US" b="1" dirty="0" smtClean="0">
                <a:solidFill>
                  <a:prstClr val="black"/>
                </a:solidFill>
              </a:rPr>
              <a:t>Normal</a:t>
            </a:r>
          </a:p>
        </p:txBody>
      </p:sp>
      <p:sp>
        <p:nvSpPr>
          <p:cNvPr id="30" name="TextBox 29"/>
          <p:cNvSpPr txBox="1"/>
          <p:nvPr/>
        </p:nvSpPr>
        <p:spPr>
          <a:xfrm>
            <a:off x="7713300" y="4538316"/>
            <a:ext cx="898519" cy="524567"/>
          </a:xfrm>
          <a:prstGeom prst="rect">
            <a:avLst/>
          </a:prstGeom>
          <a:noFill/>
          <a:effectLst/>
        </p:spPr>
        <p:txBody>
          <a:bodyPr wrap="none" lIns="0" tIns="0" rIns="0" bIns="0" rtlCol="0">
            <a:noAutofit/>
          </a:bodyPr>
          <a:lstStyle/>
          <a:p>
            <a:pPr algn="ctr" eaLnBrk="0" hangingPunct="0">
              <a:lnSpc>
                <a:spcPts val="1800"/>
              </a:lnSpc>
            </a:pPr>
            <a:r>
              <a:rPr lang="en-US" b="1" dirty="0" smtClean="0">
                <a:solidFill>
                  <a:prstClr val="black"/>
                </a:solidFill>
              </a:rPr>
              <a:t>Normal</a:t>
            </a:r>
          </a:p>
        </p:txBody>
      </p:sp>
      <p:pic>
        <p:nvPicPr>
          <p:cNvPr id="20" name="Picture 19"/>
          <p:cNvPicPr>
            <a:picLocks noChangeAspect="1"/>
          </p:cNvPicPr>
          <p:nvPr/>
        </p:nvPicPr>
        <p:blipFill>
          <a:blip r:embed="rId5"/>
          <a:stretch>
            <a:fillRect/>
          </a:stretch>
        </p:blipFill>
        <p:spPr>
          <a:xfrm>
            <a:off x="304800" y="1770340"/>
            <a:ext cx="2174090" cy="1358196"/>
          </a:xfrm>
          <a:prstGeom prst="rect">
            <a:avLst/>
          </a:prstGeom>
        </p:spPr>
      </p:pic>
    </p:spTree>
    <p:extLst>
      <p:ext uri="{BB962C8B-B14F-4D97-AF65-F5344CB8AC3E}">
        <p14:creationId xmlns:p14="http://schemas.microsoft.com/office/powerpoint/2010/main" val="32586100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smtClean="0"/>
              <a:t>Vertical Earth Datums</a:t>
            </a:r>
          </a:p>
        </p:txBody>
      </p:sp>
      <p:sp>
        <p:nvSpPr>
          <p:cNvPr id="43011" name="Rectangle 3"/>
          <p:cNvSpPr>
            <a:spLocks noGrp="1" noChangeArrowheads="1"/>
          </p:cNvSpPr>
          <p:nvPr>
            <p:ph type="body" idx="1"/>
          </p:nvPr>
        </p:nvSpPr>
        <p:spPr>
          <a:xfrm>
            <a:off x="685800" y="1981200"/>
            <a:ext cx="7772400" cy="4572000"/>
          </a:xfrm>
        </p:spPr>
        <p:txBody>
          <a:bodyPr/>
          <a:lstStyle/>
          <a:p>
            <a:r>
              <a:rPr lang="en-US" smtClean="0"/>
              <a:t>A vertical datum defines elevation, z</a:t>
            </a:r>
          </a:p>
          <a:p>
            <a:r>
              <a:rPr lang="en-US" smtClean="0">
                <a:solidFill>
                  <a:srgbClr val="FF3300"/>
                </a:solidFill>
              </a:rPr>
              <a:t>NGVD29</a:t>
            </a:r>
            <a:r>
              <a:rPr lang="en-US" smtClean="0"/>
              <a:t> (National Geodetic Vertical Datum of 1929)</a:t>
            </a:r>
          </a:p>
          <a:p>
            <a:r>
              <a:rPr lang="en-US" smtClean="0">
                <a:solidFill>
                  <a:srgbClr val="FF3300"/>
                </a:solidFill>
              </a:rPr>
              <a:t>NAVD88</a:t>
            </a:r>
            <a:r>
              <a:rPr lang="en-US" smtClean="0"/>
              <a:t> (North American Vertical Datum of 1988)</a:t>
            </a:r>
          </a:p>
          <a:p>
            <a:r>
              <a:rPr lang="en-US" smtClean="0"/>
              <a:t>takes into account a map of gravity anomalies between the ellipsoid and the geoid</a:t>
            </a:r>
          </a:p>
          <a:p>
            <a:endParaRPr lang="en-US" smtClean="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914400"/>
          </a:xfrm>
        </p:spPr>
        <p:txBody>
          <a:bodyPr/>
          <a:lstStyle/>
          <a:p>
            <a:r>
              <a:rPr lang="en-US" dirty="0"/>
              <a:t>Converting Vertical </a:t>
            </a:r>
            <a:r>
              <a:rPr lang="en-US" dirty="0" err="1" smtClean="0"/>
              <a:t>Datums</a:t>
            </a:r>
            <a:endParaRPr lang="en-US" dirty="0"/>
          </a:p>
        </p:txBody>
      </p:sp>
      <p:pic>
        <p:nvPicPr>
          <p:cNvPr id="4" name="Picture 3"/>
          <p:cNvPicPr>
            <a:picLocks noChangeAspect="1"/>
          </p:cNvPicPr>
          <p:nvPr/>
        </p:nvPicPr>
        <p:blipFill>
          <a:blip r:embed="rId2"/>
          <a:stretch>
            <a:fillRect/>
          </a:stretch>
        </p:blipFill>
        <p:spPr>
          <a:xfrm>
            <a:off x="1905000" y="2057400"/>
            <a:ext cx="4942894" cy="4635500"/>
          </a:xfrm>
          <a:prstGeom prst="rect">
            <a:avLst/>
          </a:prstGeom>
        </p:spPr>
      </p:pic>
      <p:sp>
        <p:nvSpPr>
          <p:cNvPr id="6" name="Rectangle 3"/>
          <p:cNvSpPr txBox="1">
            <a:spLocks noChangeArrowheads="1"/>
          </p:cNvSpPr>
          <p:nvPr/>
        </p:nvSpPr>
        <p:spPr bwMode="auto">
          <a:xfrm>
            <a:off x="838200" y="9906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r>
              <a:rPr lang="en-US" sz="2400" b="0" kern="0" dirty="0" smtClean="0">
                <a:solidFill>
                  <a:srgbClr val="000000"/>
                </a:solidFill>
              </a:rPr>
              <a:t>VERTCON (not in </a:t>
            </a:r>
            <a:r>
              <a:rPr lang="en-US" sz="2400" b="0" kern="0" dirty="0" err="1" smtClean="0">
                <a:solidFill>
                  <a:srgbClr val="000000"/>
                </a:solidFill>
              </a:rPr>
              <a:t>ArcInfo</a:t>
            </a:r>
            <a:r>
              <a:rPr lang="en-US" sz="2400" b="0" kern="0" dirty="0" smtClean="0">
                <a:solidFill>
                  <a:srgbClr val="000000"/>
                </a:solidFill>
              </a:rPr>
              <a:t>)</a:t>
            </a:r>
          </a:p>
          <a:p>
            <a:pPr lvl="1"/>
            <a:r>
              <a:rPr lang="en-US" sz="1400" b="0" kern="0" dirty="0">
                <a:solidFill>
                  <a:srgbClr val="0000FF"/>
                </a:solidFill>
                <a:hlinkClick r:id="rId3"/>
              </a:rPr>
              <a:t>http://</a:t>
            </a:r>
            <a:r>
              <a:rPr lang="en-US" sz="1400" b="0" kern="0" dirty="0" smtClean="0">
                <a:solidFill>
                  <a:srgbClr val="0000FF"/>
                </a:solidFill>
                <a:hlinkClick r:id="rId3"/>
              </a:rPr>
              <a:t>www.ngs.noaa.gov/TOOLS/Vertcon/vertcon.html</a:t>
            </a:r>
            <a:endParaRPr lang="en-US" sz="1400" b="0" kern="0" dirty="0" smtClean="0">
              <a:solidFill>
                <a:srgbClr val="0000FF"/>
              </a:solidFill>
            </a:endParaRPr>
          </a:p>
          <a:p>
            <a:pPr lvl="1"/>
            <a:r>
              <a:rPr lang="en-US" sz="1400" b="0" kern="0" dirty="0">
                <a:solidFill>
                  <a:srgbClr val="0000FF"/>
                </a:solidFill>
              </a:rPr>
              <a:t>Tool </a:t>
            </a:r>
            <a:r>
              <a:rPr lang="en-US" sz="1400" b="0" kern="0" dirty="0">
                <a:solidFill>
                  <a:srgbClr val="0000FF"/>
                </a:solidFill>
                <a:hlinkClick r:id="rId4"/>
              </a:rPr>
              <a:t>http://</a:t>
            </a:r>
            <a:r>
              <a:rPr lang="en-US" sz="1400" b="0" kern="0" dirty="0" smtClean="0">
                <a:solidFill>
                  <a:srgbClr val="0000FF"/>
                </a:solidFill>
                <a:hlinkClick r:id="rId4"/>
              </a:rPr>
              <a:t>www.ngs.noaa.gov/cgi-bin/VERTCON/vert_con.prl</a:t>
            </a:r>
            <a:r>
              <a:rPr lang="en-US" sz="1400" b="0" kern="0" dirty="0" smtClean="0">
                <a:solidFill>
                  <a:srgbClr val="0000FF"/>
                </a:solidFill>
              </a:rPr>
              <a:t>  </a:t>
            </a:r>
          </a:p>
        </p:txBody>
      </p:sp>
    </p:spTree>
    <p:extLst>
      <p:ext uri="{BB962C8B-B14F-4D97-AF65-F5344CB8AC3E}">
        <p14:creationId xmlns:p14="http://schemas.microsoft.com/office/powerpoint/2010/main" val="228872382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Geodetic Datum differences in the Great Salt Lake Region</a:t>
            </a:r>
            <a:endParaRPr lang="en-US" dirty="0"/>
          </a:p>
        </p:txBody>
      </p:sp>
      <p:sp>
        <p:nvSpPr>
          <p:cNvPr id="6" name="Content Placeholder 5"/>
          <p:cNvSpPr>
            <a:spLocks noGrp="1"/>
          </p:cNvSpPr>
          <p:nvPr>
            <p:ph sz="half" idx="2"/>
          </p:nvPr>
        </p:nvSpPr>
        <p:spPr>
          <a:xfrm>
            <a:off x="5257800" y="2438400"/>
            <a:ext cx="3603893" cy="4114800"/>
          </a:xfrm>
        </p:spPr>
        <p:txBody>
          <a:bodyPr/>
          <a:lstStyle/>
          <a:p>
            <a:r>
              <a:rPr lang="en-US" sz="1800" dirty="0" smtClean="0"/>
              <a:t>NAVD88-NGVD29 from </a:t>
            </a:r>
            <a:r>
              <a:rPr lang="en-US" sz="1800" dirty="0" smtClean="0">
                <a:hlinkClick r:id="rId2"/>
              </a:rPr>
              <a:t>http</a:t>
            </a:r>
            <a:r>
              <a:rPr lang="en-US" sz="1800" dirty="0">
                <a:hlinkClick r:id="rId2"/>
              </a:rPr>
              <a:t>://</a:t>
            </a:r>
            <a:r>
              <a:rPr lang="en-US" sz="1800" dirty="0" smtClean="0">
                <a:hlinkClick r:id="rId2"/>
              </a:rPr>
              <a:t>download.osgeo.org/proj/vdatum/vertcon/</a:t>
            </a:r>
            <a:r>
              <a:rPr lang="en-US" sz="1800" dirty="0" smtClean="0"/>
              <a:t> </a:t>
            </a:r>
          </a:p>
          <a:p>
            <a:r>
              <a:rPr lang="en-US" sz="1800" dirty="0" smtClean="0"/>
              <a:t>Surprising that differences vary by up to 0.1 m (4 inches) across the extent of the GSL</a:t>
            </a:r>
          </a:p>
          <a:p>
            <a:r>
              <a:rPr lang="en-US" sz="1800" dirty="0" smtClean="0"/>
              <a:t>National Elevation dataset uses NAVD 88</a:t>
            </a:r>
          </a:p>
          <a:p>
            <a:r>
              <a:rPr lang="en-US" sz="1800" dirty="0" smtClean="0"/>
              <a:t>GSL Level records use NGVD29</a:t>
            </a:r>
            <a:endParaRPr lang="en-US" sz="1800" dirty="0"/>
          </a:p>
        </p:txBody>
      </p:sp>
      <p:pic>
        <p:nvPicPr>
          <p:cNvPr id="4" name="Picture 3"/>
          <p:cNvPicPr>
            <a:picLocks noChangeAspect="1"/>
          </p:cNvPicPr>
          <p:nvPr/>
        </p:nvPicPr>
        <p:blipFill>
          <a:blip r:embed="rId3"/>
          <a:stretch>
            <a:fillRect/>
          </a:stretch>
        </p:blipFill>
        <p:spPr>
          <a:xfrm>
            <a:off x="457200" y="2007637"/>
            <a:ext cx="4625707" cy="4314825"/>
          </a:xfrm>
          <a:prstGeom prst="rect">
            <a:avLst/>
          </a:prstGeom>
        </p:spPr>
      </p:pic>
    </p:spTree>
    <p:extLst>
      <p:ext uri="{BB962C8B-B14F-4D97-AF65-F5344CB8AC3E}">
        <p14:creationId xmlns:p14="http://schemas.microsoft.com/office/powerpoint/2010/main" val="228932448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685800" y="323850"/>
            <a:ext cx="7772400" cy="774700"/>
          </a:xfrm>
        </p:spPr>
        <p:txBody>
          <a:bodyPr/>
          <a:lstStyle/>
          <a:p>
            <a:r>
              <a:rPr lang="en-US" sz="4000" smtClean="0"/>
              <a:t>Importance of geodetic datums</a:t>
            </a:r>
            <a:br>
              <a:rPr lang="en-US" sz="4000" smtClean="0"/>
            </a:br>
            <a:r>
              <a:rPr lang="en-US" sz="2800" smtClean="0"/>
              <a:t>NAVD88 – NGVD29 (cm)</a:t>
            </a:r>
          </a:p>
        </p:txBody>
      </p:sp>
      <p:pic>
        <p:nvPicPr>
          <p:cNvPr id="28675" name="Content Placeholder 3" descr="Figure 3.2.png"/>
          <p:cNvPicPr>
            <a:picLocks noGrp="1" noChangeAspect="1"/>
          </p:cNvPicPr>
          <p:nvPr>
            <p:ph idx="1"/>
          </p:nvPr>
        </p:nvPicPr>
        <p:blipFill>
          <a:blip r:embed="rId2" cstate="print"/>
          <a:srcRect/>
          <a:stretch>
            <a:fillRect/>
          </a:stretch>
        </p:blipFill>
        <p:spPr>
          <a:xfrm>
            <a:off x="1203325" y="1227138"/>
            <a:ext cx="6862763" cy="4348162"/>
          </a:xfrm>
        </p:spPr>
      </p:pic>
      <p:sp>
        <p:nvSpPr>
          <p:cNvPr id="28676" name="TextBox 4"/>
          <p:cNvSpPr txBox="1">
            <a:spLocks noChangeArrowheads="1"/>
          </p:cNvSpPr>
          <p:nvPr/>
        </p:nvSpPr>
        <p:spPr bwMode="auto">
          <a:xfrm>
            <a:off x="1384300" y="4535488"/>
            <a:ext cx="1955800" cy="708025"/>
          </a:xfrm>
          <a:prstGeom prst="rect">
            <a:avLst/>
          </a:prstGeom>
          <a:noFill/>
          <a:ln w="9525">
            <a:noFill/>
            <a:miter lim="800000"/>
            <a:headEnd/>
            <a:tailEnd/>
          </a:ln>
        </p:spPr>
        <p:txBody>
          <a:bodyPr>
            <a:spAutoFit/>
          </a:bodyPr>
          <a:lstStyle/>
          <a:p>
            <a:pPr algn="ctr"/>
            <a:r>
              <a:rPr lang="en-US" sz="2000">
                <a:solidFill>
                  <a:srgbClr val="FF0000"/>
                </a:solidFill>
              </a:rPr>
              <a:t>NAVD88 higher in West</a:t>
            </a:r>
          </a:p>
        </p:txBody>
      </p:sp>
      <p:sp>
        <p:nvSpPr>
          <p:cNvPr id="28677" name="TextBox 5"/>
          <p:cNvSpPr txBox="1">
            <a:spLocks noChangeArrowheads="1"/>
          </p:cNvSpPr>
          <p:nvPr/>
        </p:nvSpPr>
        <p:spPr bwMode="auto">
          <a:xfrm>
            <a:off x="5448300" y="1311275"/>
            <a:ext cx="2200275" cy="708025"/>
          </a:xfrm>
          <a:prstGeom prst="rect">
            <a:avLst/>
          </a:prstGeom>
          <a:noFill/>
          <a:ln w="9525">
            <a:noFill/>
            <a:miter lim="800000"/>
            <a:headEnd/>
            <a:tailEnd/>
          </a:ln>
        </p:spPr>
        <p:txBody>
          <a:bodyPr>
            <a:spAutoFit/>
          </a:bodyPr>
          <a:lstStyle/>
          <a:p>
            <a:pPr algn="ctr"/>
            <a:r>
              <a:rPr lang="en-US" sz="2000">
                <a:solidFill>
                  <a:srgbClr val="FF0000"/>
                </a:solidFill>
              </a:rPr>
              <a:t>NGVD29 higher in East</a:t>
            </a:r>
          </a:p>
        </p:txBody>
      </p:sp>
      <p:sp>
        <p:nvSpPr>
          <p:cNvPr id="28678" name="TextBox 7"/>
          <p:cNvSpPr txBox="1">
            <a:spLocks noChangeArrowheads="1"/>
          </p:cNvSpPr>
          <p:nvPr/>
        </p:nvSpPr>
        <p:spPr bwMode="auto">
          <a:xfrm>
            <a:off x="868363" y="5540375"/>
            <a:ext cx="7462837" cy="701675"/>
          </a:xfrm>
          <a:prstGeom prst="rect">
            <a:avLst/>
          </a:prstGeom>
          <a:noFill/>
          <a:ln w="9525">
            <a:noFill/>
            <a:miter lim="800000"/>
            <a:headEnd/>
            <a:tailEnd/>
          </a:ln>
        </p:spPr>
        <p:txBody>
          <a:bodyPr>
            <a:spAutoFit/>
          </a:bodyPr>
          <a:lstStyle/>
          <a:p>
            <a:pPr algn="ctr"/>
            <a:r>
              <a:rPr lang="en-US" sz="2000" i="1">
                <a:solidFill>
                  <a:srgbClr val="CC0000"/>
                </a:solidFill>
              </a:rPr>
              <a:t>Orthometric datum height shifts are significant relative to BFE accuracy, so standardization on NAVD88 is justified</a:t>
            </a:r>
          </a:p>
        </p:txBody>
      </p:sp>
      <p:sp>
        <p:nvSpPr>
          <p:cNvPr id="28679" name="Oval 8"/>
          <p:cNvSpPr>
            <a:spLocks noChangeArrowheads="1"/>
          </p:cNvSpPr>
          <p:nvPr/>
        </p:nvSpPr>
        <p:spPr bwMode="auto">
          <a:xfrm>
            <a:off x="2489200" y="3095625"/>
            <a:ext cx="987425" cy="552450"/>
          </a:xfrm>
          <a:prstGeom prst="ellipse">
            <a:avLst/>
          </a:prstGeom>
          <a:noFill/>
          <a:ln w="25400" algn="ctr">
            <a:solidFill>
              <a:schemeClr val="tx1"/>
            </a:solidFill>
            <a:round/>
            <a:headEnd/>
            <a:tailEnd/>
          </a:ln>
        </p:spPr>
        <p:txBody>
          <a:bodyPr/>
          <a:lstStyle/>
          <a:p>
            <a:endParaRPr lang="en-US"/>
          </a:p>
        </p:txBody>
      </p:sp>
      <p:sp>
        <p:nvSpPr>
          <p:cNvPr id="28680" name="TextBox 9"/>
          <p:cNvSpPr txBox="1">
            <a:spLocks noChangeArrowheads="1"/>
          </p:cNvSpPr>
          <p:nvPr/>
        </p:nvSpPr>
        <p:spPr bwMode="auto">
          <a:xfrm>
            <a:off x="180975" y="3757613"/>
            <a:ext cx="3143250" cy="368300"/>
          </a:xfrm>
          <a:prstGeom prst="rect">
            <a:avLst/>
          </a:prstGeom>
          <a:noFill/>
          <a:ln w="9525">
            <a:noFill/>
            <a:miter lim="800000"/>
            <a:headEnd/>
            <a:tailEnd/>
          </a:ln>
        </p:spPr>
        <p:txBody>
          <a:bodyPr wrap="none">
            <a:spAutoFit/>
          </a:bodyPr>
          <a:lstStyle/>
          <a:p>
            <a:r>
              <a:rPr lang="en-US" sz="1800"/>
              <a:t>More than 1 meter difference</a:t>
            </a:r>
          </a:p>
        </p:txBody>
      </p:sp>
      <p:cxnSp>
        <p:nvCxnSpPr>
          <p:cNvPr id="28681" name="Straight Arrow Connector 11"/>
          <p:cNvCxnSpPr>
            <a:cxnSpLocks noChangeShapeType="1"/>
          </p:cNvCxnSpPr>
          <p:nvPr/>
        </p:nvCxnSpPr>
        <p:spPr bwMode="auto">
          <a:xfrm flipV="1">
            <a:off x="1992313" y="3513138"/>
            <a:ext cx="533400" cy="298450"/>
          </a:xfrm>
          <a:prstGeom prst="straightConnector1">
            <a:avLst/>
          </a:prstGeom>
          <a:noFill/>
          <a:ln w="9525" algn="ctr">
            <a:solidFill>
              <a:schemeClr val="tx1"/>
            </a:solidFill>
            <a:round/>
            <a:headEnd/>
            <a:tailEnd type="arrow" w="med" len="med"/>
          </a:ln>
        </p:spPr>
      </p:cxn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US" smtClean="0"/>
              <a:t>Geodesy and Map Projections</a:t>
            </a:r>
          </a:p>
        </p:txBody>
      </p:sp>
      <p:sp>
        <p:nvSpPr>
          <p:cNvPr id="45059" name="Rectangle 3"/>
          <p:cNvSpPr>
            <a:spLocks noGrp="1" noChangeArrowheads="1"/>
          </p:cNvSpPr>
          <p:nvPr>
            <p:ph type="body" idx="1"/>
          </p:nvPr>
        </p:nvSpPr>
        <p:spPr/>
        <p:txBody>
          <a:bodyPr/>
          <a:lstStyle/>
          <a:p>
            <a:r>
              <a:rPr lang="en-US" smtClean="0"/>
              <a:t>Geodesy - the shape of the earth and definition of earth datums</a:t>
            </a:r>
          </a:p>
          <a:p>
            <a:r>
              <a:rPr lang="en-US" smtClean="0">
                <a:solidFill>
                  <a:srgbClr val="FF3300"/>
                </a:solidFill>
              </a:rPr>
              <a:t>Map Projection - the transformation of a curved earth to a flat map</a:t>
            </a:r>
            <a:endParaRPr lang="en-US" smtClean="0"/>
          </a:p>
          <a:p>
            <a:r>
              <a:rPr lang="en-US" smtClean="0"/>
              <a:t>Coordinate systems - (x,y) coordinate systems for map data</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685800" y="609600"/>
            <a:ext cx="7772400" cy="533400"/>
          </a:xfrm>
        </p:spPr>
        <p:txBody>
          <a:bodyPr/>
          <a:lstStyle/>
          <a:p>
            <a:r>
              <a:rPr lang="en-US" smtClean="0"/>
              <a:t>Earth to Globe to Map</a:t>
            </a:r>
          </a:p>
        </p:txBody>
      </p:sp>
      <p:pic>
        <p:nvPicPr>
          <p:cNvPr id="46083" name="Picture 4" descr="earth"/>
          <p:cNvPicPr>
            <a:picLocks noChangeAspect="1" noChangeArrowheads="1"/>
          </p:cNvPicPr>
          <p:nvPr/>
        </p:nvPicPr>
        <p:blipFill>
          <a:blip r:embed="rId2" cstate="print"/>
          <a:srcRect/>
          <a:stretch>
            <a:fillRect/>
          </a:stretch>
        </p:blipFill>
        <p:spPr bwMode="auto">
          <a:xfrm>
            <a:off x="533400" y="1371600"/>
            <a:ext cx="2889250" cy="3048000"/>
          </a:xfrm>
          <a:prstGeom prst="rect">
            <a:avLst/>
          </a:prstGeom>
          <a:noFill/>
          <a:ln w="9525">
            <a:noFill/>
            <a:miter lim="800000"/>
            <a:headEnd/>
            <a:tailEnd/>
          </a:ln>
        </p:spPr>
      </p:pic>
      <p:pic>
        <p:nvPicPr>
          <p:cNvPr id="46084" name="Picture 5" descr="earth"/>
          <p:cNvPicPr>
            <a:picLocks noChangeAspect="1" noChangeArrowheads="1"/>
          </p:cNvPicPr>
          <p:nvPr/>
        </p:nvPicPr>
        <p:blipFill>
          <a:blip r:embed="rId2" cstate="print"/>
          <a:srcRect/>
          <a:stretch>
            <a:fillRect/>
          </a:stretch>
        </p:blipFill>
        <p:spPr bwMode="auto">
          <a:xfrm>
            <a:off x="4191000" y="2133600"/>
            <a:ext cx="1300163" cy="1371600"/>
          </a:xfrm>
          <a:prstGeom prst="rect">
            <a:avLst/>
          </a:prstGeom>
          <a:noFill/>
          <a:ln w="9525">
            <a:noFill/>
            <a:miter lim="800000"/>
            <a:headEnd/>
            <a:tailEnd/>
          </a:ln>
        </p:spPr>
      </p:pic>
      <p:sp>
        <p:nvSpPr>
          <p:cNvPr id="46085" name="Line 6"/>
          <p:cNvSpPr>
            <a:spLocks noChangeShapeType="1"/>
          </p:cNvSpPr>
          <p:nvPr/>
        </p:nvSpPr>
        <p:spPr bwMode="auto">
          <a:xfrm>
            <a:off x="1981200" y="1371600"/>
            <a:ext cx="2860675" cy="752475"/>
          </a:xfrm>
          <a:prstGeom prst="line">
            <a:avLst/>
          </a:prstGeom>
          <a:noFill/>
          <a:ln w="38100">
            <a:solidFill>
              <a:srgbClr val="0000FF"/>
            </a:solidFill>
            <a:round/>
            <a:headEnd/>
            <a:tailEnd/>
          </a:ln>
        </p:spPr>
        <p:txBody>
          <a:bodyPr wrap="none" anchor="ctr"/>
          <a:lstStyle/>
          <a:p>
            <a:endParaRPr lang="en-US"/>
          </a:p>
        </p:txBody>
      </p:sp>
      <p:sp>
        <p:nvSpPr>
          <p:cNvPr id="46086" name="Line 7"/>
          <p:cNvSpPr>
            <a:spLocks noChangeShapeType="1"/>
          </p:cNvSpPr>
          <p:nvPr/>
        </p:nvSpPr>
        <p:spPr bwMode="auto">
          <a:xfrm flipV="1">
            <a:off x="1971675" y="3413125"/>
            <a:ext cx="2890838" cy="792163"/>
          </a:xfrm>
          <a:prstGeom prst="line">
            <a:avLst/>
          </a:prstGeom>
          <a:noFill/>
          <a:ln w="38100">
            <a:solidFill>
              <a:srgbClr val="0000FF"/>
            </a:solidFill>
            <a:round/>
            <a:headEnd/>
            <a:tailEnd/>
          </a:ln>
        </p:spPr>
        <p:txBody>
          <a:bodyPr wrap="none" anchor="ctr"/>
          <a:lstStyle/>
          <a:p>
            <a:endParaRPr lang="en-US"/>
          </a:p>
        </p:txBody>
      </p:sp>
      <p:grpSp>
        <p:nvGrpSpPr>
          <p:cNvPr id="46087" name="Group 10"/>
          <p:cNvGrpSpPr>
            <a:grpSpLocks/>
          </p:cNvGrpSpPr>
          <p:nvPr/>
        </p:nvGrpSpPr>
        <p:grpSpPr bwMode="auto">
          <a:xfrm>
            <a:off x="6310313" y="2046288"/>
            <a:ext cx="2514600" cy="1447800"/>
            <a:chOff x="3792" y="1872"/>
            <a:chExt cx="1584" cy="912"/>
          </a:xfrm>
        </p:grpSpPr>
        <p:pic>
          <p:nvPicPr>
            <p:cNvPr id="46100" name="Picture 8" descr="map"/>
            <p:cNvPicPr>
              <a:picLocks noChangeAspect="1" noChangeArrowheads="1"/>
            </p:cNvPicPr>
            <p:nvPr/>
          </p:nvPicPr>
          <p:blipFill>
            <a:blip r:embed="rId3" cstate="print"/>
            <a:srcRect/>
            <a:stretch>
              <a:fillRect/>
            </a:stretch>
          </p:blipFill>
          <p:spPr bwMode="auto">
            <a:xfrm>
              <a:off x="3792" y="1872"/>
              <a:ext cx="1584" cy="912"/>
            </a:xfrm>
            <a:prstGeom prst="rect">
              <a:avLst/>
            </a:prstGeom>
            <a:noFill/>
            <a:ln w="9525">
              <a:noFill/>
              <a:miter lim="800000"/>
              <a:headEnd/>
              <a:tailEnd/>
            </a:ln>
          </p:spPr>
        </p:pic>
        <p:sp>
          <p:nvSpPr>
            <p:cNvPr id="46101" name="Rectangle 9"/>
            <p:cNvSpPr>
              <a:spLocks noChangeArrowheads="1"/>
            </p:cNvSpPr>
            <p:nvPr/>
          </p:nvSpPr>
          <p:spPr bwMode="auto">
            <a:xfrm>
              <a:off x="3792" y="1872"/>
              <a:ext cx="1584" cy="912"/>
            </a:xfrm>
            <a:prstGeom prst="rect">
              <a:avLst/>
            </a:prstGeom>
            <a:noFill/>
            <a:ln w="19050">
              <a:solidFill>
                <a:srgbClr val="996633"/>
              </a:solidFill>
              <a:miter lim="800000"/>
              <a:headEnd/>
              <a:tailEnd/>
            </a:ln>
          </p:spPr>
          <p:txBody>
            <a:bodyPr wrap="none" anchor="ctr"/>
            <a:lstStyle/>
            <a:p>
              <a:endParaRPr lang="en-US"/>
            </a:p>
          </p:txBody>
        </p:sp>
      </p:grpSp>
      <p:grpSp>
        <p:nvGrpSpPr>
          <p:cNvPr id="46088" name="Group 14"/>
          <p:cNvGrpSpPr>
            <a:grpSpLocks/>
          </p:cNvGrpSpPr>
          <p:nvPr/>
        </p:nvGrpSpPr>
        <p:grpSpPr bwMode="auto">
          <a:xfrm>
            <a:off x="1519238" y="4733925"/>
            <a:ext cx="3482975" cy="1370013"/>
            <a:chOff x="3566" y="1440"/>
            <a:chExt cx="2194" cy="863"/>
          </a:xfrm>
        </p:grpSpPr>
        <p:sp>
          <p:nvSpPr>
            <p:cNvPr id="46098" name="Text Box 12"/>
            <p:cNvSpPr txBox="1">
              <a:spLocks noChangeArrowheads="1"/>
            </p:cNvSpPr>
            <p:nvPr/>
          </p:nvSpPr>
          <p:spPr bwMode="auto">
            <a:xfrm>
              <a:off x="3566" y="1440"/>
              <a:ext cx="2194" cy="863"/>
            </a:xfrm>
            <a:prstGeom prst="rect">
              <a:avLst/>
            </a:prstGeom>
            <a:noFill/>
            <a:ln w="9525">
              <a:noFill/>
              <a:miter lim="800000"/>
              <a:headEnd/>
              <a:tailEnd/>
            </a:ln>
          </p:spPr>
          <p:txBody>
            <a:bodyPr>
              <a:spAutoFit/>
            </a:bodyPr>
            <a:lstStyle/>
            <a:p>
              <a:pPr algn="ctr">
                <a:spcBef>
                  <a:spcPct val="50000"/>
                </a:spcBef>
              </a:pPr>
              <a:r>
                <a:rPr lang="en-US" sz="2400" b="0">
                  <a:solidFill>
                    <a:srgbClr val="0000FF"/>
                  </a:solidFill>
                </a:rPr>
                <a:t>Representative Fraction</a:t>
              </a:r>
              <a:endParaRPr lang="en-US" sz="2400" b="0"/>
            </a:p>
            <a:p>
              <a:pPr algn="ctr">
                <a:spcBef>
                  <a:spcPct val="50000"/>
                </a:spcBef>
              </a:pPr>
              <a:r>
                <a:rPr lang="en-US" sz="2400" b="0" u="sng"/>
                <a:t>Globe distance</a:t>
              </a:r>
              <a:br>
                <a:rPr lang="en-US" sz="2400" b="0" u="sng"/>
              </a:br>
              <a:r>
                <a:rPr lang="en-US" sz="2400" b="0"/>
                <a:t>Earth distance </a:t>
              </a:r>
            </a:p>
          </p:txBody>
        </p:sp>
        <p:sp>
          <p:nvSpPr>
            <p:cNvPr id="46099" name="Text Box 13"/>
            <p:cNvSpPr txBox="1">
              <a:spLocks noChangeArrowheads="1"/>
            </p:cNvSpPr>
            <p:nvPr/>
          </p:nvSpPr>
          <p:spPr bwMode="auto">
            <a:xfrm>
              <a:off x="3859" y="1863"/>
              <a:ext cx="224" cy="288"/>
            </a:xfrm>
            <a:prstGeom prst="rect">
              <a:avLst/>
            </a:prstGeom>
            <a:noFill/>
            <a:ln w="9525">
              <a:noFill/>
              <a:miter lim="800000"/>
              <a:headEnd/>
              <a:tailEnd/>
            </a:ln>
          </p:spPr>
          <p:txBody>
            <a:bodyPr wrap="none">
              <a:spAutoFit/>
            </a:bodyPr>
            <a:lstStyle/>
            <a:p>
              <a:r>
                <a:rPr lang="en-US" sz="2400" b="0"/>
                <a:t>=</a:t>
              </a:r>
            </a:p>
          </p:txBody>
        </p:sp>
      </p:grpSp>
      <p:sp>
        <p:nvSpPr>
          <p:cNvPr id="46089" name="Text Box 15"/>
          <p:cNvSpPr txBox="1">
            <a:spLocks noChangeArrowheads="1"/>
          </p:cNvSpPr>
          <p:nvPr/>
        </p:nvSpPr>
        <p:spPr bwMode="auto">
          <a:xfrm>
            <a:off x="2357438" y="4241800"/>
            <a:ext cx="1562100" cy="457200"/>
          </a:xfrm>
          <a:prstGeom prst="rect">
            <a:avLst/>
          </a:prstGeom>
          <a:noFill/>
          <a:ln w="9525">
            <a:noFill/>
            <a:miter lim="800000"/>
            <a:headEnd/>
            <a:tailEnd/>
          </a:ln>
        </p:spPr>
        <p:txBody>
          <a:bodyPr wrap="none">
            <a:spAutoFit/>
          </a:bodyPr>
          <a:lstStyle/>
          <a:p>
            <a:r>
              <a:rPr lang="en-US" sz="2400" b="0">
                <a:solidFill>
                  <a:srgbClr val="FF3300"/>
                </a:solidFill>
              </a:rPr>
              <a:t>Map Scale:</a:t>
            </a:r>
            <a:endParaRPr lang="en-US" sz="2400" b="0"/>
          </a:p>
        </p:txBody>
      </p:sp>
      <p:sp>
        <p:nvSpPr>
          <p:cNvPr id="46090" name="AutoShape 22"/>
          <p:cNvSpPr>
            <a:spLocks noChangeArrowheads="1"/>
          </p:cNvSpPr>
          <p:nvPr/>
        </p:nvSpPr>
        <p:spPr bwMode="auto">
          <a:xfrm>
            <a:off x="3505200" y="2590800"/>
            <a:ext cx="609600" cy="457200"/>
          </a:xfrm>
          <a:prstGeom prst="rightArrow">
            <a:avLst>
              <a:gd name="adj1" fmla="val 50000"/>
              <a:gd name="adj2" fmla="val 33333"/>
            </a:avLst>
          </a:prstGeom>
          <a:solidFill>
            <a:schemeClr val="accent1"/>
          </a:solidFill>
          <a:ln w="9525">
            <a:solidFill>
              <a:schemeClr val="tx1"/>
            </a:solidFill>
            <a:miter lim="800000"/>
            <a:headEnd/>
            <a:tailEnd/>
          </a:ln>
        </p:spPr>
        <p:txBody>
          <a:bodyPr wrap="none" anchor="ctr"/>
          <a:lstStyle/>
          <a:p>
            <a:endParaRPr lang="en-US"/>
          </a:p>
        </p:txBody>
      </p:sp>
      <p:sp>
        <p:nvSpPr>
          <p:cNvPr id="46091" name="AutoShape 23"/>
          <p:cNvSpPr>
            <a:spLocks noChangeArrowheads="1"/>
          </p:cNvSpPr>
          <p:nvPr/>
        </p:nvSpPr>
        <p:spPr bwMode="auto">
          <a:xfrm>
            <a:off x="5562600" y="2590800"/>
            <a:ext cx="609600" cy="457200"/>
          </a:xfrm>
          <a:prstGeom prst="rightArrow">
            <a:avLst>
              <a:gd name="adj1" fmla="val 50000"/>
              <a:gd name="adj2" fmla="val 33333"/>
            </a:avLst>
          </a:prstGeom>
          <a:solidFill>
            <a:schemeClr val="accent1"/>
          </a:solidFill>
          <a:ln w="9525">
            <a:solidFill>
              <a:schemeClr val="tx1"/>
            </a:solidFill>
            <a:miter lim="800000"/>
            <a:headEnd/>
            <a:tailEnd/>
          </a:ln>
        </p:spPr>
        <p:txBody>
          <a:bodyPr wrap="none" anchor="ctr"/>
          <a:lstStyle/>
          <a:p>
            <a:endParaRPr lang="en-US"/>
          </a:p>
        </p:txBody>
      </p:sp>
      <p:sp>
        <p:nvSpPr>
          <p:cNvPr id="46092" name="Text Box 24"/>
          <p:cNvSpPr txBox="1">
            <a:spLocks noChangeArrowheads="1"/>
          </p:cNvSpPr>
          <p:nvPr/>
        </p:nvSpPr>
        <p:spPr bwMode="auto">
          <a:xfrm>
            <a:off x="6273800" y="4165600"/>
            <a:ext cx="2154238" cy="457200"/>
          </a:xfrm>
          <a:prstGeom prst="rect">
            <a:avLst/>
          </a:prstGeom>
          <a:noFill/>
          <a:ln w="9525">
            <a:noFill/>
            <a:miter lim="800000"/>
            <a:headEnd/>
            <a:tailEnd/>
          </a:ln>
        </p:spPr>
        <p:txBody>
          <a:bodyPr wrap="none">
            <a:spAutoFit/>
          </a:bodyPr>
          <a:lstStyle/>
          <a:p>
            <a:r>
              <a:rPr lang="en-US" sz="2400" b="0">
                <a:solidFill>
                  <a:srgbClr val="FF3300"/>
                </a:solidFill>
              </a:rPr>
              <a:t>Map Projection:</a:t>
            </a:r>
            <a:endParaRPr lang="en-US" sz="2400" b="0"/>
          </a:p>
        </p:txBody>
      </p:sp>
      <p:sp>
        <p:nvSpPr>
          <p:cNvPr id="46093" name="Text Box 25"/>
          <p:cNvSpPr txBox="1">
            <a:spLocks noChangeArrowheads="1"/>
          </p:cNvSpPr>
          <p:nvPr/>
        </p:nvSpPr>
        <p:spPr bwMode="auto">
          <a:xfrm>
            <a:off x="6527800" y="4705350"/>
            <a:ext cx="2007794" cy="461665"/>
          </a:xfrm>
          <a:prstGeom prst="rect">
            <a:avLst/>
          </a:prstGeom>
          <a:noFill/>
          <a:ln w="9525">
            <a:noFill/>
            <a:miter lim="800000"/>
            <a:headEnd/>
            <a:tailEnd/>
          </a:ln>
        </p:spPr>
        <p:txBody>
          <a:bodyPr wrap="none">
            <a:spAutoFit/>
          </a:bodyPr>
          <a:lstStyle/>
          <a:p>
            <a:r>
              <a:rPr lang="en-US" sz="2400" b="0" dirty="0">
                <a:solidFill>
                  <a:srgbClr val="0000FF"/>
                </a:solidFill>
              </a:rPr>
              <a:t>Scale </a:t>
            </a:r>
            <a:r>
              <a:rPr lang="en-US" sz="2400" b="0" dirty="0" smtClean="0">
                <a:solidFill>
                  <a:srgbClr val="0000FF"/>
                </a:solidFill>
              </a:rPr>
              <a:t>Factor, k</a:t>
            </a:r>
            <a:endParaRPr lang="en-US" sz="2400" b="0" dirty="0"/>
          </a:p>
        </p:txBody>
      </p:sp>
      <p:sp>
        <p:nvSpPr>
          <p:cNvPr id="46094" name="Text Box 26"/>
          <p:cNvSpPr txBox="1">
            <a:spLocks noChangeArrowheads="1"/>
          </p:cNvSpPr>
          <p:nvPr/>
        </p:nvSpPr>
        <p:spPr bwMode="auto">
          <a:xfrm>
            <a:off x="6477000" y="5257800"/>
            <a:ext cx="2111375" cy="822325"/>
          </a:xfrm>
          <a:prstGeom prst="rect">
            <a:avLst/>
          </a:prstGeom>
          <a:noFill/>
          <a:ln w="9525">
            <a:noFill/>
            <a:miter lim="800000"/>
            <a:headEnd/>
            <a:tailEnd/>
          </a:ln>
        </p:spPr>
        <p:txBody>
          <a:bodyPr>
            <a:spAutoFit/>
          </a:bodyPr>
          <a:lstStyle/>
          <a:p>
            <a:pPr algn="ctr">
              <a:spcBef>
                <a:spcPct val="50000"/>
              </a:spcBef>
            </a:pPr>
            <a:r>
              <a:rPr lang="en-US" sz="2400" b="0" u="sng"/>
              <a:t>Map distance</a:t>
            </a:r>
            <a:r>
              <a:rPr lang="en-US" sz="2400" b="0"/>
              <a:t/>
            </a:r>
            <a:br>
              <a:rPr lang="en-US" sz="2400" b="0"/>
            </a:br>
            <a:r>
              <a:rPr lang="en-US" sz="2400" b="0"/>
              <a:t>Globe distance </a:t>
            </a:r>
          </a:p>
        </p:txBody>
      </p:sp>
      <p:sp>
        <p:nvSpPr>
          <p:cNvPr id="46095" name="Text Box 27"/>
          <p:cNvSpPr txBox="1">
            <a:spLocks noChangeArrowheads="1"/>
          </p:cNvSpPr>
          <p:nvPr/>
        </p:nvSpPr>
        <p:spPr bwMode="auto">
          <a:xfrm>
            <a:off x="6161088" y="5430838"/>
            <a:ext cx="355600" cy="457200"/>
          </a:xfrm>
          <a:prstGeom prst="rect">
            <a:avLst/>
          </a:prstGeom>
          <a:noFill/>
          <a:ln w="9525">
            <a:noFill/>
            <a:miter lim="800000"/>
            <a:headEnd/>
            <a:tailEnd/>
          </a:ln>
        </p:spPr>
        <p:txBody>
          <a:bodyPr wrap="none">
            <a:spAutoFit/>
          </a:bodyPr>
          <a:lstStyle/>
          <a:p>
            <a:r>
              <a:rPr lang="en-US" sz="2400" b="0"/>
              <a:t>=</a:t>
            </a:r>
          </a:p>
        </p:txBody>
      </p:sp>
      <p:sp>
        <p:nvSpPr>
          <p:cNvPr id="46096" name="Text Box 28"/>
          <p:cNvSpPr txBox="1">
            <a:spLocks noChangeArrowheads="1"/>
          </p:cNvSpPr>
          <p:nvPr/>
        </p:nvSpPr>
        <p:spPr bwMode="auto">
          <a:xfrm>
            <a:off x="2295525" y="5791200"/>
            <a:ext cx="1978025" cy="822325"/>
          </a:xfrm>
          <a:prstGeom prst="rect">
            <a:avLst/>
          </a:prstGeom>
          <a:noFill/>
          <a:ln w="9525">
            <a:noFill/>
            <a:miter lim="800000"/>
            <a:headEnd/>
            <a:tailEnd/>
          </a:ln>
        </p:spPr>
        <p:txBody>
          <a:bodyPr wrap="none">
            <a:spAutoFit/>
          </a:bodyPr>
          <a:lstStyle/>
          <a:p>
            <a:endParaRPr lang="en-US" sz="2400" b="0"/>
          </a:p>
          <a:p>
            <a:r>
              <a:rPr lang="en-US" sz="2400" b="0"/>
              <a:t>(e.g. 1:24,000)</a:t>
            </a:r>
          </a:p>
        </p:txBody>
      </p:sp>
      <p:sp>
        <p:nvSpPr>
          <p:cNvPr id="46097" name="Text Box 29"/>
          <p:cNvSpPr txBox="1">
            <a:spLocks noChangeArrowheads="1"/>
          </p:cNvSpPr>
          <p:nvPr/>
        </p:nvSpPr>
        <p:spPr bwMode="auto">
          <a:xfrm>
            <a:off x="6761163" y="5765800"/>
            <a:ext cx="1741487" cy="822325"/>
          </a:xfrm>
          <a:prstGeom prst="rect">
            <a:avLst/>
          </a:prstGeom>
          <a:noFill/>
          <a:ln w="9525">
            <a:noFill/>
            <a:miter lim="800000"/>
            <a:headEnd/>
            <a:tailEnd/>
          </a:ln>
        </p:spPr>
        <p:txBody>
          <a:bodyPr wrap="none">
            <a:spAutoFit/>
          </a:bodyPr>
          <a:lstStyle/>
          <a:p>
            <a:endParaRPr lang="en-US" sz="2400" b="0"/>
          </a:p>
          <a:p>
            <a:r>
              <a:rPr lang="en-US" sz="2400" b="0"/>
              <a:t>(e.g. 0.9996)</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Description of Feature Dataset</a:t>
            </a:r>
            <a:endParaRPr lang="en-US" dirty="0"/>
          </a:p>
        </p:txBody>
      </p:sp>
      <p:pic>
        <p:nvPicPr>
          <p:cNvPr id="5" name="Picture 4"/>
          <p:cNvPicPr>
            <a:picLocks noChangeAspect="1"/>
          </p:cNvPicPr>
          <p:nvPr/>
        </p:nvPicPr>
        <p:blipFill>
          <a:blip r:embed="rId2"/>
          <a:stretch>
            <a:fillRect/>
          </a:stretch>
        </p:blipFill>
        <p:spPr>
          <a:xfrm>
            <a:off x="762000" y="1752600"/>
            <a:ext cx="2905125" cy="1447800"/>
          </a:xfrm>
          <a:prstGeom prst="rect">
            <a:avLst/>
          </a:prstGeom>
          <a:ln w="3175">
            <a:solidFill>
              <a:schemeClr val="bg1">
                <a:lumMod val="65000"/>
              </a:schemeClr>
            </a:solidFill>
          </a:ln>
        </p:spPr>
      </p:pic>
      <p:sp>
        <p:nvSpPr>
          <p:cNvPr id="6" name="Bent Arrow 5"/>
          <p:cNvSpPr/>
          <p:nvPr/>
        </p:nvSpPr>
        <p:spPr bwMode="auto">
          <a:xfrm rot="5400000">
            <a:off x="3810000" y="2552700"/>
            <a:ext cx="1143000" cy="990600"/>
          </a:xfrm>
          <a:prstGeom prst="ben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Times New Roman" pitchFamily="18" charset="0"/>
            </a:endParaRPr>
          </a:p>
        </p:txBody>
      </p:sp>
      <p:pic>
        <p:nvPicPr>
          <p:cNvPr id="7" name="Picture 6"/>
          <p:cNvPicPr>
            <a:picLocks noChangeAspect="1"/>
          </p:cNvPicPr>
          <p:nvPr/>
        </p:nvPicPr>
        <p:blipFill>
          <a:blip r:embed="rId3"/>
          <a:stretch>
            <a:fillRect/>
          </a:stretch>
        </p:blipFill>
        <p:spPr>
          <a:xfrm>
            <a:off x="1757362" y="3810000"/>
            <a:ext cx="6238875" cy="1879908"/>
          </a:xfrm>
          <a:prstGeom prst="rect">
            <a:avLst/>
          </a:prstGeom>
          <a:ln w="3175">
            <a:solidFill>
              <a:schemeClr val="bg1">
                <a:lumMod val="65000"/>
              </a:schemeClr>
            </a:solidFill>
          </a:ln>
        </p:spPr>
      </p:pic>
      <p:sp>
        <p:nvSpPr>
          <p:cNvPr id="8" name="TextBox 7"/>
          <p:cNvSpPr txBox="1"/>
          <p:nvPr/>
        </p:nvSpPr>
        <p:spPr>
          <a:xfrm>
            <a:off x="905643" y="5901130"/>
            <a:ext cx="7332713" cy="400110"/>
          </a:xfrm>
          <a:prstGeom prst="rect">
            <a:avLst/>
          </a:prstGeom>
          <a:noFill/>
        </p:spPr>
        <p:txBody>
          <a:bodyPr wrap="none" rtlCol="0">
            <a:spAutoFit/>
          </a:bodyPr>
          <a:lstStyle/>
          <a:p>
            <a:r>
              <a:rPr lang="en-US" dirty="0" smtClean="0"/>
              <a:t>Geographic Coordinate System – North American Datum of 1983</a:t>
            </a:r>
            <a:endParaRPr lang="en-US" dirty="0"/>
          </a:p>
        </p:txBody>
      </p:sp>
    </p:spTree>
    <p:extLst>
      <p:ext uri="{BB962C8B-B14F-4D97-AF65-F5344CB8AC3E}">
        <p14:creationId xmlns:p14="http://schemas.microsoft.com/office/powerpoint/2010/main" val="385286167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2"/>
          <p:cNvSpPr>
            <a:spLocks noGrp="1" noChangeArrowheads="1"/>
          </p:cNvSpPr>
          <p:nvPr>
            <p:ph type="title"/>
          </p:nvPr>
        </p:nvSpPr>
        <p:spPr/>
        <p:txBody>
          <a:bodyPr/>
          <a:lstStyle/>
          <a:p>
            <a:r>
              <a:rPr lang="en-US" sz="3600" smtClean="0"/>
              <a:t>Geographic and Projected Coordinates</a:t>
            </a:r>
            <a:endParaRPr lang="en-US" smtClean="0"/>
          </a:p>
        </p:txBody>
      </p:sp>
      <p:graphicFrame>
        <p:nvGraphicFramePr>
          <p:cNvPr id="3074" name="Object 3"/>
          <p:cNvGraphicFramePr>
            <a:graphicFrameLocks noChangeAspect="1"/>
          </p:cNvGraphicFramePr>
          <p:nvPr/>
        </p:nvGraphicFramePr>
        <p:xfrm>
          <a:off x="1143000" y="2590800"/>
          <a:ext cx="3194050" cy="2268538"/>
        </p:xfrm>
        <a:graphic>
          <a:graphicData uri="http://schemas.openxmlformats.org/presentationml/2006/ole">
            <mc:AlternateContent xmlns:mc="http://schemas.openxmlformats.org/markup-compatibility/2006">
              <mc:Choice xmlns:v="urn:schemas-microsoft-com:vml" Requires="v">
                <p:oleObj spid="_x0000_s3152" name="Document" r:id="rId3" imgW="2507760" imgH="1781280" progId="Word.Document.8">
                  <p:embed/>
                </p:oleObj>
              </mc:Choice>
              <mc:Fallback>
                <p:oleObj name="Document" r:id="rId3" imgW="2507760" imgH="1781280" progId="Word.Document.8">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2590800"/>
                        <a:ext cx="3194050" cy="2268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075" name="Object 4"/>
          <p:cNvGraphicFramePr>
            <a:graphicFrameLocks noChangeAspect="1"/>
          </p:cNvGraphicFramePr>
          <p:nvPr/>
        </p:nvGraphicFramePr>
        <p:xfrm>
          <a:off x="5029200" y="2209800"/>
          <a:ext cx="3140075" cy="2930525"/>
        </p:xfrm>
        <a:graphic>
          <a:graphicData uri="http://schemas.openxmlformats.org/presentationml/2006/ole">
            <mc:AlternateContent xmlns:mc="http://schemas.openxmlformats.org/markup-compatibility/2006">
              <mc:Choice xmlns:v="urn:schemas-microsoft-com:vml" Requires="v">
                <p:oleObj spid="_x0000_s3153" name="Document" r:id="rId5" imgW="2378160" imgH="2219400" progId="Word.Document.8">
                  <p:embed/>
                </p:oleObj>
              </mc:Choice>
              <mc:Fallback>
                <p:oleObj name="Document" r:id="rId5" imgW="2378160" imgH="2219400" progId="Word.Document.8">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29200" y="2209800"/>
                        <a:ext cx="3140075" cy="293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77" name="Text Box 5"/>
          <p:cNvSpPr txBox="1">
            <a:spLocks noChangeArrowheads="1"/>
          </p:cNvSpPr>
          <p:nvPr/>
        </p:nvSpPr>
        <p:spPr bwMode="auto">
          <a:xfrm>
            <a:off x="1828800" y="5157788"/>
            <a:ext cx="1092200" cy="579437"/>
          </a:xfrm>
          <a:prstGeom prst="rect">
            <a:avLst/>
          </a:prstGeom>
          <a:noFill/>
          <a:ln w="9525">
            <a:noFill/>
            <a:miter lim="800000"/>
            <a:headEnd/>
            <a:tailEnd/>
          </a:ln>
        </p:spPr>
        <p:txBody>
          <a:bodyPr wrap="none">
            <a:spAutoFit/>
          </a:bodyPr>
          <a:lstStyle/>
          <a:p>
            <a:r>
              <a:rPr lang="en-US" sz="3200" b="0">
                <a:solidFill>
                  <a:srgbClr val="FF3300"/>
                </a:solidFill>
              </a:rPr>
              <a:t>(</a:t>
            </a:r>
            <a:r>
              <a:rPr lang="en-US" sz="3200" b="0">
                <a:solidFill>
                  <a:srgbClr val="FF3300"/>
                </a:solidFill>
                <a:latin typeface="Symbol" pitchFamily="18" charset="2"/>
              </a:rPr>
              <a:t>f, l</a:t>
            </a:r>
            <a:r>
              <a:rPr lang="en-US" sz="3200" b="0">
                <a:solidFill>
                  <a:srgbClr val="FF3300"/>
                </a:solidFill>
              </a:rPr>
              <a:t>)</a:t>
            </a:r>
            <a:endParaRPr lang="en-US" sz="2400" b="0">
              <a:solidFill>
                <a:srgbClr val="FF3300"/>
              </a:solidFill>
            </a:endParaRPr>
          </a:p>
        </p:txBody>
      </p:sp>
      <p:sp>
        <p:nvSpPr>
          <p:cNvPr id="3078" name="Text Box 6"/>
          <p:cNvSpPr txBox="1">
            <a:spLocks noChangeArrowheads="1"/>
          </p:cNvSpPr>
          <p:nvPr/>
        </p:nvSpPr>
        <p:spPr bwMode="auto">
          <a:xfrm>
            <a:off x="6019800" y="5159375"/>
            <a:ext cx="1063625" cy="579438"/>
          </a:xfrm>
          <a:prstGeom prst="rect">
            <a:avLst/>
          </a:prstGeom>
          <a:noFill/>
          <a:ln w="9525">
            <a:noFill/>
            <a:miter lim="800000"/>
            <a:headEnd/>
            <a:tailEnd/>
          </a:ln>
        </p:spPr>
        <p:txBody>
          <a:bodyPr wrap="none">
            <a:spAutoFit/>
          </a:bodyPr>
          <a:lstStyle/>
          <a:p>
            <a:r>
              <a:rPr lang="en-US" sz="3200" b="0">
                <a:solidFill>
                  <a:srgbClr val="FF3300"/>
                </a:solidFill>
              </a:rPr>
              <a:t>(x, y)</a:t>
            </a:r>
            <a:endParaRPr lang="en-US" sz="2400" b="0">
              <a:solidFill>
                <a:srgbClr val="FF3300"/>
              </a:solidFill>
            </a:endParaRPr>
          </a:p>
        </p:txBody>
      </p:sp>
      <p:sp>
        <p:nvSpPr>
          <p:cNvPr id="3079" name="Line 7"/>
          <p:cNvSpPr>
            <a:spLocks noChangeShapeType="1"/>
          </p:cNvSpPr>
          <p:nvPr/>
        </p:nvSpPr>
        <p:spPr bwMode="auto">
          <a:xfrm flipV="1">
            <a:off x="2971800" y="5557838"/>
            <a:ext cx="2992438" cy="4762"/>
          </a:xfrm>
          <a:prstGeom prst="line">
            <a:avLst/>
          </a:prstGeom>
          <a:noFill/>
          <a:ln w="9525">
            <a:solidFill>
              <a:srgbClr val="FF3300"/>
            </a:solidFill>
            <a:round/>
            <a:headEnd type="triangle" w="med" len="med"/>
            <a:tailEnd type="triangle" w="med" len="med"/>
          </a:ln>
        </p:spPr>
        <p:txBody>
          <a:bodyPr wrap="none" anchor="ctr"/>
          <a:lstStyle/>
          <a:p>
            <a:endParaRPr lang="en-US"/>
          </a:p>
        </p:txBody>
      </p:sp>
      <p:sp>
        <p:nvSpPr>
          <p:cNvPr id="3080" name="Text Box 8"/>
          <p:cNvSpPr txBox="1">
            <a:spLocks noChangeArrowheads="1"/>
          </p:cNvSpPr>
          <p:nvPr/>
        </p:nvSpPr>
        <p:spPr bwMode="auto">
          <a:xfrm>
            <a:off x="3630613" y="5553075"/>
            <a:ext cx="2070100" cy="457200"/>
          </a:xfrm>
          <a:prstGeom prst="rect">
            <a:avLst/>
          </a:prstGeom>
          <a:noFill/>
          <a:ln w="9525">
            <a:noFill/>
            <a:miter lim="800000"/>
            <a:headEnd/>
            <a:tailEnd/>
          </a:ln>
        </p:spPr>
        <p:txBody>
          <a:bodyPr wrap="none">
            <a:spAutoFit/>
          </a:bodyPr>
          <a:lstStyle/>
          <a:p>
            <a:r>
              <a:rPr lang="en-US" sz="2400" b="0">
                <a:solidFill>
                  <a:srgbClr val="FF3300"/>
                </a:solidFill>
              </a:rPr>
              <a:t>Map Projection</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r>
              <a:rPr lang="en-US" smtClean="0"/>
              <a:t>Types of Projections</a:t>
            </a:r>
          </a:p>
        </p:txBody>
      </p:sp>
      <p:sp>
        <p:nvSpPr>
          <p:cNvPr id="47107" name="Rectangle 3"/>
          <p:cNvSpPr>
            <a:spLocks noGrp="1" noChangeArrowheads="1"/>
          </p:cNvSpPr>
          <p:nvPr>
            <p:ph type="body" idx="1"/>
          </p:nvPr>
        </p:nvSpPr>
        <p:spPr/>
        <p:txBody>
          <a:bodyPr/>
          <a:lstStyle/>
          <a:p>
            <a:r>
              <a:rPr lang="en-US" smtClean="0">
                <a:solidFill>
                  <a:srgbClr val="FF3300"/>
                </a:solidFill>
              </a:rPr>
              <a:t>Conic</a:t>
            </a:r>
            <a:r>
              <a:rPr lang="en-US" smtClean="0"/>
              <a:t> (Albers Equal Area, Lambert Conformal Conic) - good for East-West land areas</a:t>
            </a:r>
          </a:p>
          <a:p>
            <a:r>
              <a:rPr lang="en-US" smtClean="0">
                <a:solidFill>
                  <a:srgbClr val="FF3300"/>
                </a:solidFill>
              </a:rPr>
              <a:t>Cylindrical</a:t>
            </a:r>
            <a:r>
              <a:rPr lang="en-US" smtClean="0"/>
              <a:t> (Transverse Mercator) - good for North-South land areas</a:t>
            </a:r>
          </a:p>
          <a:p>
            <a:r>
              <a:rPr lang="en-US" smtClean="0">
                <a:solidFill>
                  <a:srgbClr val="FF3300"/>
                </a:solidFill>
              </a:rPr>
              <a:t>Azimuthal</a:t>
            </a:r>
            <a:r>
              <a:rPr lang="en-US" smtClean="0"/>
              <a:t> (Lambert Azimuthal Equal Area) - good for global views</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p:txBody>
          <a:bodyPr/>
          <a:lstStyle/>
          <a:p>
            <a:r>
              <a:rPr lang="en-US" smtClean="0"/>
              <a:t>Conic Projections</a:t>
            </a:r>
            <a:br>
              <a:rPr lang="en-US" smtClean="0"/>
            </a:br>
            <a:r>
              <a:rPr lang="en-US" sz="2800" smtClean="0"/>
              <a:t>(Albers, Lambert)</a:t>
            </a:r>
            <a:endParaRPr lang="en-US" smtClean="0"/>
          </a:p>
        </p:txBody>
      </p:sp>
      <p:graphicFrame>
        <p:nvGraphicFramePr>
          <p:cNvPr id="4098" name="Object 3"/>
          <p:cNvGraphicFramePr>
            <a:graphicFrameLocks noChangeAspect="1"/>
          </p:cNvGraphicFramePr>
          <p:nvPr/>
        </p:nvGraphicFramePr>
        <p:xfrm>
          <a:off x="1447800" y="1925638"/>
          <a:ext cx="5791200" cy="4208462"/>
        </p:xfrm>
        <a:graphic>
          <a:graphicData uri="http://schemas.openxmlformats.org/presentationml/2006/ole">
            <mc:AlternateContent xmlns:mc="http://schemas.openxmlformats.org/markup-compatibility/2006">
              <mc:Choice xmlns:v="urn:schemas-microsoft-com:vml" Requires="v">
                <p:oleObj spid="_x0000_s4137" name="Document" r:id="rId3" imgW="2568600" imgH="1866960" progId="Word.Document.8">
                  <p:embed/>
                </p:oleObj>
              </mc:Choice>
              <mc:Fallback>
                <p:oleObj name="Document" r:id="rId3" imgW="2568600" imgH="1866960" progId="Word.Document.8">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1925638"/>
                        <a:ext cx="5791200" cy="4208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Rectangle 2"/>
          <p:cNvSpPr>
            <a:spLocks noGrp="1" noChangeArrowheads="1"/>
          </p:cNvSpPr>
          <p:nvPr>
            <p:ph type="title"/>
          </p:nvPr>
        </p:nvSpPr>
        <p:spPr/>
        <p:txBody>
          <a:bodyPr/>
          <a:lstStyle/>
          <a:p>
            <a:r>
              <a:rPr lang="en-US" smtClean="0"/>
              <a:t>Cylindrical Projections</a:t>
            </a:r>
            <a:br>
              <a:rPr lang="en-US" smtClean="0"/>
            </a:br>
            <a:r>
              <a:rPr lang="en-US" sz="2800" smtClean="0"/>
              <a:t>(Mercator)</a:t>
            </a:r>
            <a:endParaRPr lang="en-US" smtClean="0"/>
          </a:p>
        </p:txBody>
      </p:sp>
      <p:graphicFrame>
        <p:nvGraphicFramePr>
          <p:cNvPr id="5122" name="Object 4"/>
          <p:cNvGraphicFramePr>
            <a:graphicFrameLocks noChangeAspect="1"/>
          </p:cNvGraphicFramePr>
          <p:nvPr/>
        </p:nvGraphicFramePr>
        <p:xfrm>
          <a:off x="533400" y="4343400"/>
          <a:ext cx="3352800" cy="2222500"/>
        </p:xfrm>
        <a:graphic>
          <a:graphicData uri="http://schemas.openxmlformats.org/presentationml/2006/ole">
            <mc:AlternateContent xmlns:mc="http://schemas.openxmlformats.org/markup-compatibility/2006">
              <mc:Choice xmlns:v="urn:schemas-microsoft-com:vml" Requires="v">
                <p:oleObj spid="_x0000_s5239" name="Document" r:id="rId3" imgW="1882800" imgH="1247760" progId="Word.Document.8">
                  <p:embed/>
                </p:oleObj>
              </mc:Choice>
              <mc:Fallback>
                <p:oleObj name="Document" r:id="rId3" imgW="1882800" imgH="1247760" progId="Word.Document.8">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4343400"/>
                        <a:ext cx="3352800" cy="222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126" name="Text Box 5"/>
          <p:cNvSpPr txBox="1">
            <a:spLocks noChangeArrowheads="1"/>
          </p:cNvSpPr>
          <p:nvPr/>
        </p:nvSpPr>
        <p:spPr bwMode="auto">
          <a:xfrm>
            <a:off x="1066800" y="4038600"/>
            <a:ext cx="1520825" cy="457200"/>
          </a:xfrm>
          <a:prstGeom prst="rect">
            <a:avLst/>
          </a:prstGeom>
          <a:noFill/>
          <a:ln w="9525">
            <a:noFill/>
            <a:miter lim="800000"/>
            <a:headEnd/>
            <a:tailEnd/>
          </a:ln>
        </p:spPr>
        <p:txBody>
          <a:bodyPr wrap="none">
            <a:spAutoFit/>
          </a:bodyPr>
          <a:lstStyle/>
          <a:p>
            <a:r>
              <a:rPr lang="en-US" sz="2400" b="0"/>
              <a:t>Transverse</a:t>
            </a:r>
          </a:p>
        </p:txBody>
      </p:sp>
      <p:graphicFrame>
        <p:nvGraphicFramePr>
          <p:cNvPr id="5123" name="Object 6"/>
          <p:cNvGraphicFramePr>
            <a:graphicFrameLocks noChangeAspect="1"/>
          </p:cNvGraphicFramePr>
          <p:nvPr/>
        </p:nvGraphicFramePr>
        <p:xfrm>
          <a:off x="5791200" y="3733800"/>
          <a:ext cx="3162300" cy="2960688"/>
        </p:xfrm>
        <a:graphic>
          <a:graphicData uri="http://schemas.openxmlformats.org/presentationml/2006/ole">
            <mc:AlternateContent xmlns:mc="http://schemas.openxmlformats.org/markup-compatibility/2006">
              <mc:Choice xmlns:v="urn:schemas-microsoft-com:vml" Requires="v">
                <p:oleObj spid="_x0000_s5240" name="Document" r:id="rId5" imgW="1943640" imgH="1819440" progId="Word.Document.8">
                  <p:embed/>
                </p:oleObj>
              </mc:Choice>
              <mc:Fallback>
                <p:oleObj name="Document" r:id="rId5" imgW="1943640" imgH="1819440" progId="Word.Document.8">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1200" y="3733800"/>
                        <a:ext cx="3162300" cy="2960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124" name="Object 3"/>
          <p:cNvGraphicFramePr>
            <a:graphicFrameLocks noChangeAspect="1"/>
          </p:cNvGraphicFramePr>
          <p:nvPr/>
        </p:nvGraphicFramePr>
        <p:xfrm>
          <a:off x="2819400" y="1981200"/>
          <a:ext cx="3429000" cy="2447925"/>
        </p:xfrm>
        <a:graphic>
          <a:graphicData uri="http://schemas.openxmlformats.org/presentationml/2006/ole">
            <mc:AlternateContent xmlns:mc="http://schemas.openxmlformats.org/markup-compatibility/2006">
              <mc:Choice xmlns:v="urn:schemas-microsoft-com:vml" Requires="v">
                <p:oleObj spid="_x0000_s5241" name="Document" r:id="rId7" imgW="2362680" imgH="1685880" progId="Word.Document.8">
                  <p:embed/>
                </p:oleObj>
              </mc:Choice>
              <mc:Fallback>
                <p:oleObj name="Document" r:id="rId7" imgW="2362680" imgH="1685880" progId="Word.Document.8">
                  <p:embed/>
                  <p:pic>
                    <p:nvPicPr>
                      <p:cNvPr id="0"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19400" y="1981200"/>
                        <a:ext cx="3429000" cy="2447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127" name="Text Box 7"/>
          <p:cNvSpPr txBox="1">
            <a:spLocks noChangeArrowheads="1"/>
          </p:cNvSpPr>
          <p:nvPr/>
        </p:nvSpPr>
        <p:spPr bwMode="auto">
          <a:xfrm>
            <a:off x="5334000" y="5410200"/>
            <a:ext cx="1165225" cy="457200"/>
          </a:xfrm>
          <a:prstGeom prst="rect">
            <a:avLst/>
          </a:prstGeom>
          <a:noFill/>
          <a:ln w="9525">
            <a:noFill/>
            <a:miter lim="800000"/>
            <a:headEnd/>
            <a:tailEnd/>
          </a:ln>
        </p:spPr>
        <p:txBody>
          <a:bodyPr wrap="none">
            <a:spAutoFit/>
          </a:bodyPr>
          <a:lstStyle/>
          <a:p>
            <a:r>
              <a:rPr lang="en-US" sz="2400" b="0"/>
              <a:t>Oblique</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9" name="Rectangle 2"/>
          <p:cNvSpPr>
            <a:spLocks noGrp="1" noChangeArrowheads="1"/>
          </p:cNvSpPr>
          <p:nvPr>
            <p:ph type="title"/>
          </p:nvPr>
        </p:nvSpPr>
        <p:spPr/>
        <p:txBody>
          <a:bodyPr/>
          <a:lstStyle/>
          <a:p>
            <a:r>
              <a:rPr lang="en-US" smtClean="0"/>
              <a:t>Azimuthal </a:t>
            </a:r>
            <a:br>
              <a:rPr lang="en-US" smtClean="0"/>
            </a:br>
            <a:r>
              <a:rPr lang="en-US" sz="2800" smtClean="0"/>
              <a:t>(Lambert)</a:t>
            </a:r>
            <a:endParaRPr lang="en-US" smtClean="0"/>
          </a:p>
        </p:txBody>
      </p:sp>
      <p:graphicFrame>
        <p:nvGraphicFramePr>
          <p:cNvPr id="6146" name="Object 3"/>
          <p:cNvGraphicFramePr>
            <a:graphicFrameLocks noChangeAspect="1"/>
          </p:cNvGraphicFramePr>
          <p:nvPr/>
        </p:nvGraphicFramePr>
        <p:xfrm>
          <a:off x="381000" y="2209800"/>
          <a:ext cx="3200400" cy="3124200"/>
        </p:xfrm>
        <a:graphic>
          <a:graphicData uri="http://schemas.openxmlformats.org/presentationml/2006/ole">
            <mc:AlternateContent xmlns:mc="http://schemas.openxmlformats.org/markup-compatibility/2006">
              <mc:Choice xmlns:v="urn:schemas-microsoft-com:vml" Requires="v">
                <p:oleObj spid="_x0000_s6263" name="Document" r:id="rId3" imgW="2019960" imgH="1971720" progId="Word.Document.8">
                  <p:embed/>
                </p:oleObj>
              </mc:Choice>
              <mc:Fallback>
                <p:oleObj name="Document" r:id="rId3" imgW="2019960" imgH="1971720" progId="Word.Document.8">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2209800"/>
                        <a:ext cx="3200400"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47" name="Object 4"/>
          <p:cNvGraphicFramePr>
            <a:graphicFrameLocks noChangeAspect="1"/>
          </p:cNvGraphicFramePr>
          <p:nvPr/>
        </p:nvGraphicFramePr>
        <p:xfrm>
          <a:off x="3733800" y="1752600"/>
          <a:ext cx="2379663" cy="3786188"/>
        </p:xfrm>
        <a:graphic>
          <a:graphicData uri="http://schemas.openxmlformats.org/presentationml/2006/ole">
            <mc:AlternateContent xmlns:mc="http://schemas.openxmlformats.org/markup-compatibility/2006">
              <mc:Choice xmlns:v="urn:schemas-microsoft-com:vml" Requires="v">
                <p:oleObj spid="_x0000_s6264" name="Document" r:id="rId5" imgW="1501920" imgH="2390760" progId="Word.Document.8">
                  <p:embed/>
                </p:oleObj>
              </mc:Choice>
              <mc:Fallback>
                <p:oleObj name="Document" r:id="rId5" imgW="1501920" imgH="2390760" progId="Word.Document.8">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3800" y="1752600"/>
                        <a:ext cx="2379663" cy="378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48" name="Object 5"/>
          <p:cNvGraphicFramePr>
            <a:graphicFrameLocks noChangeAspect="1"/>
          </p:cNvGraphicFramePr>
          <p:nvPr/>
        </p:nvGraphicFramePr>
        <p:xfrm>
          <a:off x="6553200" y="1676400"/>
          <a:ext cx="2466975" cy="3429000"/>
        </p:xfrm>
        <a:graphic>
          <a:graphicData uri="http://schemas.openxmlformats.org/presentationml/2006/ole">
            <mc:AlternateContent xmlns:mc="http://schemas.openxmlformats.org/markup-compatibility/2006">
              <mc:Choice xmlns:v="urn:schemas-microsoft-com:vml" Requires="v">
                <p:oleObj spid="_x0000_s6265" name="Document" r:id="rId7" imgW="1631160" imgH="2266920" progId="Word.Document.8">
                  <p:embed/>
                </p:oleObj>
              </mc:Choice>
              <mc:Fallback>
                <p:oleObj name="Document" r:id="rId7" imgW="1631160" imgH="2266920" progId="Word.Document.8">
                  <p:embed/>
                  <p:pic>
                    <p:nvPicPr>
                      <p:cNvPr id="0"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53200" y="1676400"/>
                        <a:ext cx="2466975"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a:xfrm>
            <a:off x="692217" y="99461"/>
            <a:ext cx="7772400" cy="1143000"/>
          </a:xfrm>
        </p:spPr>
        <p:txBody>
          <a:bodyPr/>
          <a:lstStyle/>
          <a:p>
            <a:r>
              <a:rPr lang="en-US" sz="4000" dirty="0" smtClean="0"/>
              <a:t>Albers Equal Area Conic Projection</a:t>
            </a:r>
            <a:endParaRPr lang="en-US" dirty="0" smtClean="0"/>
          </a:p>
        </p:txBody>
      </p:sp>
      <p:graphicFrame>
        <p:nvGraphicFramePr>
          <p:cNvPr id="7170" name="Object 3"/>
          <p:cNvGraphicFramePr>
            <a:graphicFrameLocks noChangeAspect="1"/>
          </p:cNvGraphicFramePr>
          <p:nvPr/>
        </p:nvGraphicFramePr>
        <p:xfrm>
          <a:off x="1835150" y="1524000"/>
          <a:ext cx="4779963" cy="4829175"/>
        </p:xfrm>
        <a:graphic>
          <a:graphicData uri="http://schemas.openxmlformats.org/presentationml/2006/ole">
            <mc:AlternateContent xmlns:mc="http://schemas.openxmlformats.org/markup-compatibility/2006">
              <mc:Choice xmlns:v="urn:schemas-microsoft-com:vml" Requires="v">
                <p:oleObj spid="_x0000_s7210" name="Document" r:id="rId3" imgW="4100040" imgH="4143240" progId="Word.Document.8">
                  <p:embed/>
                </p:oleObj>
              </mc:Choice>
              <mc:Fallback>
                <p:oleObj name="Document" r:id="rId3" imgW="4100040" imgH="4143240" progId="Word.Document.8">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5150" y="1524000"/>
                        <a:ext cx="4779963" cy="482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TextBox 1"/>
          <p:cNvSpPr txBox="1"/>
          <p:nvPr/>
        </p:nvSpPr>
        <p:spPr>
          <a:xfrm>
            <a:off x="6477000" y="4038600"/>
            <a:ext cx="1752600" cy="1938992"/>
          </a:xfrm>
          <a:prstGeom prst="rect">
            <a:avLst/>
          </a:prstGeom>
          <a:noFill/>
        </p:spPr>
        <p:txBody>
          <a:bodyPr wrap="square" rtlCol="0">
            <a:spAutoFit/>
          </a:bodyPr>
          <a:lstStyle/>
          <a:p>
            <a:r>
              <a:rPr lang="en-US" dirty="0" smtClean="0"/>
              <a:t>Area is preserved because k on </a:t>
            </a:r>
            <a:r>
              <a:rPr lang="en-US" dirty="0" smtClean="0">
                <a:solidFill>
                  <a:srgbClr val="FF0000"/>
                </a:solidFill>
              </a:rPr>
              <a:t>meridians</a:t>
            </a:r>
            <a:r>
              <a:rPr lang="en-US" dirty="0" smtClean="0"/>
              <a:t> is </a:t>
            </a:r>
            <a:r>
              <a:rPr lang="en-US" dirty="0" smtClean="0">
                <a:solidFill>
                  <a:srgbClr val="FF0000"/>
                </a:solidFill>
              </a:rPr>
              <a:t>inverse </a:t>
            </a:r>
            <a:r>
              <a:rPr lang="en-US" dirty="0" smtClean="0"/>
              <a:t>of k on </a:t>
            </a:r>
            <a:r>
              <a:rPr lang="en-US" dirty="0" smtClean="0">
                <a:solidFill>
                  <a:srgbClr val="FF0000"/>
                </a:solidFill>
              </a:rPr>
              <a:t>parallels</a:t>
            </a:r>
            <a:endParaRPr lang="en-US" dirty="0">
              <a:solidFill>
                <a:srgbClr val="FF0000"/>
              </a:solidFill>
            </a:endParaRPr>
          </a:p>
        </p:txBody>
      </p:sp>
      <p:sp>
        <p:nvSpPr>
          <p:cNvPr id="3" name="Rectangle 2"/>
          <p:cNvSpPr/>
          <p:nvPr/>
        </p:nvSpPr>
        <p:spPr bwMode="auto">
          <a:xfrm>
            <a:off x="7391400" y="2667000"/>
            <a:ext cx="990600" cy="5334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Times New Roman" pitchFamily="18" charset="0"/>
            </a:endParaRPr>
          </a:p>
        </p:txBody>
      </p:sp>
      <p:sp>
        <p:nvSpPr>
          <p:cNvPr id="4" name="TextBox 3"/>
          <p:cNvSpPr txBox="1"/>
          <p:nvPr/>
        </p:nvSpPr>
        <p:spPr>
          <a:xfrm>
            <a:off x="7764463" y="3200400"/>
            <a:ext cx="327334" cy="400110"/>
          </a:xfrm>
          <a:prstGeom prst="rect">
            <a:avLst/>
          </a:prstGeom>
          <a:noFill/>
        </p:spPr>
        <p:txBody>
          <a:bodyPr wrap="none" rtlCol="0">
            <a:spAutoFit/>
          </a:bodyPr>
          <a:lstStyle/>
          <a:p>
            <a:r>
              <a:rPr lang="en-US" dirty="0" smtClean="0"/>
              <a:t>k</a:t>
            </a:r>
            <a:endParaRPr lang="en-US" dirty="0"/>
          </a:p>
        </p:txBody>
      </p:sp>
      <p:sp>
        <p:nvSpPr>
          <p:cNvPr id="7" name="TextBox 6"/>
          <p:cNvSpPr txBox="1"/>
          <p:nvPr/>
        </p:nvSpPr>
        <p:spPr>
          <a:xfrm>
            <a:off x="8305800" y="2690261"/>
            <a:ext cx="526106" cy="400110"/>
          </a:xfrm>
          <a:prstGeom prst="rect">
            <a:avLst/>
          </a:prstGeom>
          <a:noFill/>
        </p:spPr>
        <p:txBody>
          <a:bodyPr wrap="none" rtlCol="0">
            <a:spAutoFit/>
          </a:bodyPr>
          <a:lstStyle/>
          <a:p>
            <a:r>
              <a:rPr lang="en-US" dirty="0" smtClean="0"/>
              <a:t>1/k</a:t>
            </a:r>
            <a:endParaRPr lang="en-US" dirty="0"/>
          </a:p>
        </p:txBody>
      </p:sp>
      <p:sp>
        <p:nvSpPr>
          <p:cNvPr id="5" name="TextBox 4"/>
          <p:cNvSpPr txBox="1"/>
          <p:nvPr/>
        </p:nvSpPr>
        <p:spPr>
          <a:xfrm>
            <a:off x="6118428" y="2190690"/>
            <a:ext cx="3025572" cy="400110"/>
          </a:xfrm>
          <a:prstGeom prst="rect">
            <a:avLst/>
          </a:prstGeom>
          <a:noFill/>
        </p:spPr>
        <p:txBody>
          <a:bodyPr wrap="none" rtlCol="0">
            <a:spAutoFit/>
          </a:bodyPr>
          <a:lstStyle/>
          <a:p>
            <a:r>
              <a:rPr lang="en-US" dirty="0" smtClean="0"/>
              <a:t>k x 1/k = 1 preserves area</a:t>
            </a:r>
            <a:endParaRPr lang="en-US" dirty="0"/>
          </a:p>
        </p:txBody>
      </p:sp>
      <p:sp>
        <p:nvSpPr>
          <p:cNvPr id="6" name="TextBox 5"/>
          <p:cNvSpPr txBox="1"/>
          <p:nvPr/>
        </p:nvSpPr>
        <p:spPr>
          <a:xfrm>
            <a:off x="628836" y="4419600"/>
            <a:ext cx="1674048" cy="707886"/>
          </a:xfrm>
          <a:prstGeom prst="rect">
            <a:avLst/>
          </a:prstGeom>
          <a:noFill/>
        </p:spPr>
        <p:txBody>
          <a:bodyPr wrap="none" rtlCol="0">
            <a:spAutoFit/>
          </a:bodyPr>
          <a:lstStyle/>
          <a:p>
            <a:r>
              <a:rPr lang="en-US" dirty="0" smtClean="0"/>
              <a:t>Scale factor k</a:t>
            </a:r>
          </a:p>
          <a:p>
            <a:endParaRPr lang="en-US" dirty="0"/>
          </a:p>
        </p:txBody>
      </p:sp>
      <p:sp>
        <p:nvSpPr>
          <p:cNvPr id="10" name="Text Box 26"/>
          <p:cNvSpPr txBox="1">
            <a:spLocks noChangeArrowheads="1"/>
          </p:cNvSpPr>
          <p:nvPr/>
        </p:nvSpPr>
        <p:spPr bwMode="auto">
          <a:xfrm>
            <a:off x="685800" y="4876800"/>
            <a:ext cx="2111375" cy="707886"/>
          </a:xfrm>
          <a:prstGeom prst="rect">
            <a:avLst/>
          </a:prstGeom>
          <a:noFill/>
          <a:ln w="9525">
            <a:noFill/>
            <a:miter lim="800000"/>
            <a:headEnd/>
            <a:tailEnd/>
          </a:ln>
        </p:spPr>
        <p:txBody>
          <a:bodyPr>
            <a:spAutoFit/>
          </a:bodyPr>
          <a:lstStyle/>
          <a:p>
            <a:pPr algn="ctr">
              <a:spcBef>
                <a:spcPct val="50000"/>
              </a:spcBef>
            </a:pPr>
            <a:r>
              <a:rPr lang="en-US" b="0" u="sng"/>
              <a:t>Map distance</a:t>
            </a:r>
            <a:r>
              <a:rPr lang="en-US" b="0"/>
              <a:t/>
            </a:r>
            <a:br>
              <a:rPr lang="en-US" b="0"/>
            </a:br>
            <a:r>
              <a:rPr lang="en-US" b="0"/>
              <a:t>Globe distance </a:t>
            </a:r>
          </a:p>
        </p:txBody>
      </p:sp>
      <p:sp>
        <p:nvSpPr>
          <p:cNvPr id="11" name="Text Box 27"/>
          <p:cNvSpPr txBox="1">
            <a:spLocks noChangeArrowheads="1"/>
          </p:cNvSpPr>
          <p:nvPr/>
        </p:nvSpPr>
        <p:spPr bwMode="auto">
          <a:xfrm>
            <a:off x="369888" y="5049838"/>
            <a:ext cx="521297" cy="400110"/>
          </a:xfrm>
          <a:prstGeom prst="rect">
            <a:avLst/>
          </a:prstGeom>
          <a:noFill/>
          <a:ln w="9525">
            <a:noFill/>
            <a:miter lim="800000"/>
            <a:headEnd/>
            <a:tailEnd/>
          </a:ln>
        </p:spPr>
        <p:txBody>
          <a:bodyPr wrap="none">
            <a:spAutoFit/>
          </a:bodyPr>
          <a:lstStyle/>
          <a:p>
            <a:r>
              <a:rPr lang="en-US" b="0" dirty="0" smtClean="0"/>
              <a:t>k =</a:t>
            </a:r>
            <a:endParaRPr lang="en-US" b="0" dirty="0"/>
          </a:p>
        </p:txBody>
      </p:sp>
      <p:sp>
        <p:nvSpPr>
          <p:cNvPr id="8" name="TextBox 7"/>
          <p:cNvSpPr txBox="1"/>
          <p:nvPr/>
        </p:nvSpPr>
        <p:spPr>
          <a:xfrm>
            <a:off x="1471586" y="1019145"/>
            <a:ext cx="6292877" cy="400110"/>
          </a:xfrm>
          <a:prstGeom prst="rect">
            <a:avLst/>
          </a:prstGeom>
          <a:noFill/>
        </p:spPr>
        <p:txBody>
          <a:bodyPr wrap="none" rtlCol="0">
            <a:spAutoFit/>
          </a:bodyPr>
          <a:lstStyle/>
          <a:p>
            <a:r>
              <a:rPr lang="en-US" dirty="0" smtClean="0"/>
              <a:t>Land area preservation is really important in hydrology</a:t>
            </a:r>
            <a:endParaRPr lang="en-US"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p:txBody>
          <a:bodyPr/>
          <a:lstStyle/>
          <a:p>
            <a:r>
              <a:rPr lang="en-US" sz="3600" smtClean="0"/>
              <a:t>Lambert Conformal Conic Projection</a:t>
            </a:r>
            <a:endParaRPr lang="en-US" smtClean="0"/>
          </a:p>
        </p:txBody>
      </p:sp>
      <p:graphicFrame>
        <p:nvGraphicFramePr>
          <p:cNvPr id="8194" name="Object 3"/>
          <p:cNvGraphicFramePr>
            <a:graphicFrameLocks noChangeAspect="1"/>
          </p:cNvGraphicFramePr>
          <p:nvPr/>
        </p:nvGraphicFramePr>
        <p:xfrm>
          <a:off x="2547938" y="1752600"/>
          <a:ext cx="3579812" cy="4914900"/>
        </p:xfrm>
        <a:graphic>
          <a:graphicData uri="http://schemas.openxmlformats.org/presentationml/2006/ole">
            <mc:AlternateContent xmlns:mc="http://schemas.openxmlformats.org/markup-compatibility/2006">
              <mc:Choice xmlns:v="urn:schemas-microsoft-com:vml" Requires="v">
                <p:oleObj spid="_x0000_s8233" name="Document" r:id="rId3" imgW="3079080" imgH="4229280" progId="Word.Document.8">
                  <p:embed/>
                </p:oleObj>
              </mc:Choice>
              <mc:Fallback>
                <p:oleObj name="Document" r:id="rId3" imgW="3079080" imgH="4229280" progId="Word.Document.8">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7938" y="1752600"/>
                        <a:ext cx="3579812" cy="491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a:xfrm>
            <a:off x="457200" y="609600"/>
            <a:ext cx="8305800" cy="1143000"/>
          </a:xfrm>
        </p:spPr>
        <p:txBody>
          <a:bodyPr/>
          <a:lstStyle/>
          <a:p>
            <a:r>
              <a:rPr lang="en-US" sz="2800" smtClean="0"/>
              <a:t> </a:t>
            </a:r>
            <a:r>
              <a:rPr lang="en-US" sz="3600" smtClean="0"/>
              <a:t>Universal Transverse Mercator Projection</a:t>
            </a:r>
            <a:endParaRPr lang="en-US" smtClean="0"/>
          </a:p>
        </p:txBody>
      </p:sp>
      <p:graphicFrame>
        <p:nvGraphicFramePr>
          <p:cNvPr id="9218" name="Object 4"/>
          <p:cNvGraphicFramePr>
            <a:graphicFrameLocks noChangeAspect="1"/>
          </p:cNvGraphicFramePr>
          <p:nvPr/>
        </p:nvGraphicFramePr>
        <p:xfrm>
          <a:off x="2971800" y="1600200"/>
          <a:ext cx="3163888" cy="4878388"/>
        </p:xfrm>
        <a:graphic>
          <a:graphicData uri="http://schemas.openxmlformats.org/presentationml/2006/ole">
            <mc:AlternateContent xmlns:mc="http://schemas.openxmlformats.org/markup-compatibility/2006">
              <mc:Choice xmlns:v="urn:schemas-microsoft-com:vml" Requires="v">
                <p:oleObj spid="_x0000_s9257" name="Document" r:id="rId3" imgW="3162960" imgH="4876920" progId="Word.Document.8">
                  <p:embed/>
                </p:oleObj>
              </mc:Choice>
              <mc:Fallback>
                <p:oleObj name="Document" r:id="rId3" imgW="3162960" imgH="4876920" progId="Word.Document.8">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1600200"/>
                        <a:ext cx="3163888" cy="4878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p:txBody>
          <a:bodyPr/>
          <a:lstStyle/>
          <a:p>
            <a:r>
              <a:rPr lang="en-US" sz="3200" smtClean="0"/>
              <a:t>Lambert Azimuthal Equal Area Projection</a:t>
            </a:r>
            <a:endParaRPr lang="en-US" smtClean="0"/>
          </a:p>
        </p:txBody>
      </p:sp>
      <p:graphicFrame>
        <p:nvGraphicFramePr>
          <p:cNvPr id="10242" name="Object 3"/>
          <p:cNvGraphicFramePr>
            <a:graphicFrameLocks noChangeAspect="1"/>
          </p:cNvGraphicFramePr>
          <p:nvPr/>
        </p:nvGraphicFramePr>
        <p:xfrm>
          <a:off x="3048000" y="2209800"/>
          <a:ext cx="3071813" cy="4133850"/>
        </p:xfrm>
        <a:graphic>
          <a:graphicData uri="http://schemas.openxmlformats.org/presentationml/2006/ole">
            <mc:AlternateContent xmlns:mc="http://schemas.openxmlformats.org/markup-compatibility/2006">
              <mc:Choice xmlns:v="urn:schemas-microsoft-com:vml" Requires="v">
                <p:oleObj spid="_x0000_s10281" name="Document" r:id="rId3" imgW="3071520" imgH="4133880" progId="Word.Document.8">
                  <p:embed/>
                </p:oleObj>
              </mc:Choice>
              <mc:Fallback>
                <p:oleObj name="Document" r:id="rId3" imgW="3071520" imgH="4133880" progId="Word.Document.8">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2209800"/>
                        <a:ext cx="3071813" cy="413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3425" y="327252"/>
            <a:ext cx="7772400" cy="1143000"/>
          </a:xfrm>
        </p:spPr>
        <p:txBody>
          <a:bodyPr/>
          <a:lstStyle/>
          <a:p>
            <a:r>
              <a:rPr lang="en-US" dirty="0" smtClean="0"/>
              <a:t>Web Mercator Projection</a:t>
            </a:r>
            <a:br>
              <a:rPr lang="en-US" dirty="0" smtClean="0"/>
            </a:br>
            <a:r>
              <a:rPr lang="en-US" sz="2400" dirty="0" smtClean="0"/>
              <a:t>(used for ESRI </a:t>
            </a:r>
            <a:r>
              <a:rPr lang="en-US" sz="2400" dirty="0" err="1" smtClean="0"/>
              <a:t>Basemaps</a:t>
            </a:r>
            <a:r>
              <a:rPr lang="en-US" sz="2400" dirty="0" smtClean="0"/>
              <a:t>)</a:t>
            </a:r>
            <a:endParaRPr lang="en-US" sz="2400" dirty="0"/>
          </a:p>
        </p:txBody>
      </p:sp>
      <p:sp>
        <p:nvSpPr>
          <p:cNvPr id="3" name="AutoShape 2" descr="Illustration of the Mercator projecti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Illustration of the Mercator projecti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Rectangle 4"/>
          <p:cNvSpPr/>
          <p:nvPr/>
        </p:nvSpPr>
        <p:spPr>
          <a:xfrm>
            <a:off x="627289" y="4114800"/>
            <a:ext cx="3124201" cy="1938992"/>
          </a:xfrm>
          <a:prstGeom prst="rect">
            <a:avLst/>
          </a:prstGeom>
        </p:spPr>
        <p:txBody>
          <a:bodyPr wrap="square">
            <a:spAutoFit/>
          </a:bodyPr>
          <a:lstStyle/>
          <a:p>
            <a:r>
              <a:rPr lang="en-US" b="0" dirty="0" smtClean="0"/>
              <a:t>The spatial reference for the ArcGIS Online / Google Maps / Bing Maps tiling scheme is </a:t>
            </a:r>
            <a:r>
              <a:rPr lang="en-US" b="0" dirty="0" smtClean="0">
                <a:solidFill>
                  <a:srgbClr val="FF0000"/>
                </a:solidFill>
              </a:rPr>
              <a:t>WGS 1984 Web Mercator </a:t>
            </a:r>
            <a:r>
              <a:rPr lang="en-US" b="0" dirty="0" smtClean="0"/>
              <a:t>(Auxiliary Sphere).</a:t>
            </a:r>
            <a:endParaRPr lang="en-US" b="0" dirty="0"/>
          </a:p>
        </p:txBody>
      </p:sp>
      <p:sp>
        <p:nvSpPr>
          <p:cNvPr id="6" name="Rectangle 5"/>
          <p:cNvSpPr/>
          <p:nvPr/>
        </p:nvSpPr>
        <p:spPr>
          <a:xfrm>
            <a:off x="612775" y="1600200"/>
            <a:ext cx="3273426" cy="2246769"/>
          </a:xfrm>
          <a:prstGeom prst="rect">
            <a:avLst/>
          </a:prstGeom>
        </p:spPr>
        <p:txBody>
          <a:bodyPr wrap="square">
            <a:spAutoFit/>
          </a:bodyPr>
          <a:lstStyle/>
          <a:p>
            <a:r>
              <a:rPr lang="en-US" b="0" dirty="0"/>
              <a:t>Web Mercator is one of the most popular coordinate systems used in web applications because it fits the </a:t>
            </a:r>
            <a:r>
              <a:rPr lang="en-US" b="0" dirty="0">
                <a:solidFill>
                  <a:srgbClr val="FF0000"/>
                </a:solidFill>
              </a:rPr>
              <a:t>entire globe into a square area </a:t>
            </a:r>
            <a:r>
              <a:rPr lang="en-US" b="0" dirty="0"/>
              <a:t>that can be covered by </a:t>
            </a:r>
            <a:r>
              <a:rPr lang="en-US" b="0" dirty="0">
                <a:solidFill>
                  <a:srgbClr val="FF0000"/>
                </a:solidFill>
              </a:rPr>
              <a:t>256 by 256 pixel tiles</a:t>
            </a:r>
            <a:r>
              <a:rPr lang="en-US" b="0" dirty="0"/>
              <a:t>.</a:t>
            </a:r>
          </a:p>
        </p:txBody>
      </p:sp>
      <p:pic>
        <p:nvPicPr>
          <p:cNvPr id="1229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1756229"/>
            <a:ext cx="4467225" cy="44291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Straight Connector 7"/>
          <p:cNvCxnSpPr>
            <a:stCxn id="12293" idx="0"/>
            <a:endCxn id="12293" idx="2"/>
          </p:cNvCxnSpPr>
          <p:nvPr/>
        </p:nvCxnSpPr>
        <p:spPr bwMode="auto">
          <a:xfrm>
            <a:off x="6272213" y="1756229"/>
            <a:ext cx="0" cy="4429125"/>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0" name="Straight Connector 9"/>
          <p:cNvCxnSpPr>
            <a:stCxn id="12293" idx="1"/>
            <a:endCxn id="12293" idx="3"/>
          </p:cNvCxnSpPr>
          <p:nvPr/>
        </p:nvCxnSpPr>
        <p:spPr bwMode="auto">
          <a:xfrm>
            <a:off x="4038600" y="3970792"/>
            <a:ext cx="4467225"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219251383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Horizontal Coordinate Systems</a:t>
            </a:r>
            <a:endParaRPr lang="en-US" dirty="0"/>
          </a:p>
        </p:txBody>
      </p:sp>
      <p:sp>
        <p:nvSpPr>
          <p:cNvPr id="3" name="Text Placeholder 2"/>
          <p:cNvSpPr>
            <a:spLocks noGrp="1"/>
          </p:cNvSpPr>
          <p:nvPr>
            <p:ph type="body" idx="1"/>
          </p:nvPr>
        </p:nvSpPr>
        <p:spPr>
          <a:xfrm>
            <a:off x="457200" y="1143000"/>
            <a:ext cx="4040188" cy="639762"/>
          </a:xfrm>
        </p:spPr>
        <p:txBody>
          <a:bodyPr/>
          <a:lstStyle/>
          <a:p>
            <a:r>
              <a:rPr lang="en-US" dirty="0" smtClean="0">
                <a:solidFill>
                  <a:schemeClr val="accent2">
                    <a:lumMod val="75000"/>
                  </a:schemeClr>
                </a:solidFill>
              </a:rPr>
              <a:t>Geographic Coordinates</a:t>
            </a:r>
            <a:endParaRPr lang="en-US" dirty="0">
              <a:solidFill>
                <a:schemeClr val="accent2">
                  <a:lumMod val="75000"/>
                </a:schemeClr>
              </a:solidFill>
            </a:endParaRPr>
          </a:p>
        </p:txBody>
      </p:sp>
      <p:sp>
        <p:nvSpPr>
          <p:cNvPr id="4" name="Content Placeholder 3"/>
          <p:cNvSpPr>
            <a:spLocks noGrp="1"/>
          </p:cNvSpPr>
          <p:nvPr>
            <p:ph sz="half" idx="2"/>
          </p:nvPr>
        </p:nvSpPr>
        <p:spPr>
          <a:xfrm>
            <a:off x="457200" y="1782762"/>
            <a:ext cx="4040188" cy="3951288"/>
          </a:xfrm>
        </p:spPr>
        <p:txBody>
          <a:bodyPr/>
          <a:lstStyle/>
          <a:p>
            <a:r>
              <a:rPr lang="en-US" dirty="0" smtClean="0"/>
              <a:t>North American Datum of 1983 (NAD83)</a:t>
            </a:r>
          </a:p>
          <a:p>
            <a:r>
              <a:rPr lang="en-US" dirty="0" smtClean="0"/>
              <a:t>North American Datum of 1927 (NAD27)</a:t>
            </a:r>
          </a:p>
          <a:p>
            <a:r>
              <a:rPr lang="en-US" dirty="0" smtClean="0"/>
              <a:t>World Geodetic System of 1984 (WGS84)</a:t>
            </a:r>
            <a:endParaRPr lang="en-US" dirty="0"/>
          </a:p>
        </p:txBody>
      </p:sp>
      <p:sp>
        <p:nvSpPr>
          <p:cNvPr id="5" name="Text Placeholder 4"/>
          <p:cNvSpPr>
            <a:spLocks noGrp="1"/>
          </p:cNvSpPr>
          <p:nvPr>
            <p:ph type="body" sz="quarter" idx="3"/>
          </p:nvPr>
        </p:nvSpPr>
        <p:spPr>
          <a:xfrm>
            <a:off x="4645025" y="1143000"/>
            <a:ext cx="4041775" cy="639762"/>
          </a:xfrm>
        </p:spPr>
        <p:txBody>
          <a:bodyPr/>
          <a:lstStyle/>
          <a:p>
            <a:r>
              <a:rPr lang="en-US" dirty="0" smtClean="0">
                <a:solidFill>
                  <a:schemeClr val="accent2">
                    <a:lumMod val="75000"/>
                  </a:schemeClr>
                </a:solidFill>
              </a:rPr>
              <a:t>Projected Coordinates</a:t>
            </a:r>
            <a:endParaRPr lang="en-US" dirty="0">
              <a:solidFill>
                <a:schemeClr val="accent2">
                  <a:lumMod val="75000"/>
                </a:schemeClr>
              </a:solidFill>
            </a:endParaRPr>
          </a:p>
        </p:txBody>
      </p:sp>
      <p:sp>
        <p:nvSpPr>
          <p:cNvPr id="6" name="Content Placeholder 5"/>
          <p:cNvSpPr>
            <a:spLocks noGrp="1"/>
          </p:cNvSpPr>
          <p:nvPr>
            <p:ph sz="quarter" idx="4"/>
          </p:nvPr>
        </p:nvSpPr>
        <p:spPr>
          <a:xfrm>
            <a:off x="4645025" y="1782762"/>
            <a:ext cx="4041775" cy="3951288"/>
          </a:xfrm>
        </p:spPr>
        <p:txBody>
          <a:bodyPr/>
          <a:lstStyle/>
          <a:p>
            <a:r>
              <a:rPr lang="en-US" dirty="0" smtClean="0"/>
              <a:t>Albers Equal Area</a:t>
            </a:r>
          </a:p>
          <a:p>
            <a:r>
              <a:rPr lang="en-US" dirty="0" smtClean="0"/>
              <a:t>Transverse Mercator</a:t>
            </a:r>
            <a:endParaRPr lang="en-US" dirty="0"/>
          </a:p>
        </p:txBody>
      </p:sp>
      <p:sp>
        <p:nvSpPr>
          <p:cNvPr id="7" name="TextBox 6"/>
          <p:cNvSpPr txBox="1"/>
          <p:nvPr/>
        </p:nvSpPr>
        <p:spPr>
          <a:xfrm flipH="1">
            <a:off x="609600" y="4637087"/>
            <a:ext cx="3429001" cy="707886"/>
          </a:xfrm>
          <a:prstGeom prst="rect">
            <a:avLst/>
          </a:prstGeom>
          <a:noFill/>
          <a:ln>
            <a:solidFill>
              <a:schemeClr val="bg1">
                <a:lumMod val="50000"/>
              </a:schemeClr>
            </a:solidFill>
          </a:ln>
        </p:spPr>
        <p:txBody>
          <a:bodyPr wrap="square" rtlCol="0">
            <a:spAutoFit/>
          </a:bodyPr>
          <a:lstStyle/>
          <a:p>
            <a:pPr algn="ctr"/>
            <a:r>
              <a:rPr lang="en-US" dirty="0" smtClean="0">
                <a:latin typeface="Symbol" panose="05050102010706020507" pitchFamily="18" charset="2"/>
              </a:rPr>
              <a:t>(f</a:t>
            </a:r>
            <a:r>
              <a:rPr lang="en-US" dirty="0" smtClean="0"/>
              <a:t>, </a:t>
            </a:r>
            <a:r>
              <a:rPr lang="en-US" dirty="0" smtClean="0">
                <a:latin typeface="Symbol" panose="05050102010706020507" pitchFamily="18" charset="2"/>
              </a:rPr>
              <a:t>l) - (</a:t>
            </a:r>
            <a:r>
              <a:rPr lang="en-US" dirty="0" smtClean="0">
                <a:latin typeface="+mn-lt"/>
              </a:rPr>
              <a:t>Latitude, Longitude)</a:t>
            </a:r>
          </a:p>
          <a:p>
            <a:pPr algn="ctr"/>
            <a:r>
              <a:rPr lang="en-US" dirty="0" smtClean="0">
                <a:latin typeface="+mn-lt"/>
              </a:rPr>
              <a:t>(decimal degrees)</a:t>
            </a:r>
            <a:endParaRPr lang="en-US" dirty="0">
              <a:latin typeface="+mn-lt"/>
            </a:endParaRPr>
          </a:p>
        </p:txBody>
      </p:sp>
      <p:sp>
        <p:nvSpPr>
          <p:cNvPr id="8" name="TextBox 7"/>
          <p:cNvSpPr txBox="1"/>
          <p:nvPr/>
        </p:nvSpPr>
        <p:spPr>
          <a:xfrm flipH="1">
            <a:off x="4876800" y="4637087"/>
            <a:ext cx="3429001" cy="707886"/>
          </a:xfrm>
          <a:prstGeom prst="rect">
            <a:avLst/>
          </a:prstGeom>
          <a:noFill/>
          <a:ln>
            <a:solidFill>
              <a:schemeClr val="bg1">
                <a:lumMod val="50000"/>
              </a:schemeClr>
            </a:solidFill>
          </a:ln>
        </p:spPr>
        <p:txBody>
          <a:bodyPr wrap="square" rtlCol="0">
            <a:spAutoFit/>
          </a:bodyPr>
          <a:lstStyle/>
          <a:p>
            <a:pPr algn="ctr"/>
            <a:r>
              <a:rPr lang="en-US" dirty="0" smtClean="0">
                <a:latin typeface="Symbol" panose="05050102010706020507" pitchFamily="18" charset="2"/>
              </a:rPr>
              <a:t>(</a:t>
            </a:r>
            <a:r>
              <a:rPr lang="en-US" dirty="0" smtClean="0">
                <a:latin typeface="+mn-lt"/>
              </a:rPr>
              <a:t>x, y</a:t>
            </a:r>
            <a:r>
              <a:rPr lang="en-US" dirty="0" smtClean="0">
                <a:latin typeface="Symbol" panose="05050102010706020507" pitchFamily="18" charset="2"/>
              </a:rPr>
              <a:t>) - (</a:t>
            </a:r>
            <a:r>
              <a:rPr lang="en-US" dirty="0" smtClean="0">
                <a:latin typeface="+mn-lt"/>
              </a:rPr>
              <a:t>Easting, Northing)</a:t>
            </a:r>
          </a:p>
          <a:p>
            <a:pPr algn="ctr"/>
            <a:r>
              <a:rPr lang="en-US" dirty="0" smtClean="0">
                <a:latin typeface="+mn-lt"/>
              </a:rPr>
              <a:t>(meters, </a:t>
            </a:r>
            <a:r>
              <a:rPr lang="en-US" dirty="0" err="1" smtClean="0">
                <a:latin typeface="+mn-lt"/>
              </a:rPr>
              <a:t>ft</a:t>
            </a:r>
            <a:r>
              <a:rPr lang="en-US" dirty="0" smtClean="0">
                <a:latin typeface="+mn-lt"/>
              </a:rPr>
              <a:t>)</a:t>
            </a:r>
            <a:endParaRPr lang="en-US" dirty="0">
              <a:latin typeface="+mn-lt"/>
            </a:endParaRPr>
          </a:p>
        </p:txBody>
      </p:sp>
      <p:pic>
        <p:nvPicPr>
          <p:cNvPr id="9" name="Picture 5" descr="earth"/>
          <p:cNvPicPr>
            <a:picLocks noChangeAspect="1" noChangeArrowheads="1"/>
          </p:cNvPicPr>
          <p:nvPr/>
        </p:nvPicPr>
        <p:blipFill>
          <a:blip r:embed="rId2" cstate="print"/>
          <a:srcRect/>
          <a:stretch>
            <a:fillRect/>
          </a:stretch>
        </p:blipFill>
        <p:spPr bwMode="auto">
          <a:xfrm>
            <a:off x="1674018" y="5486400"/>
            <a:ext cx="1300163" cy="1371600"/>
          </a:xfrm>
          <a:prstGeom prst="rect">
            <a:avLst/>
          </a:prstGeom>
          <a:noFill/>
          <a:ln w="9525">
            <a:noFill/>
            <a:miter lim="800000"/>
            <a:headEnd/>
            <a:tailEnd/>
          </a:ln>
        </p:spPr>
      </p:pic>
      <p:grpSp>
        <p:nvGrpSpPr>
          <p:cNvPr id="10" name="Group 10"/>
          <p:cNvGrpSpPr>
            <a:grpSpLocks/>
          </p:cNvGrpSpPr>
          <p:nvPr/>
        </p:nvGrpSpPr>
        <p:grpSpPr bwMode="auto">
          <a:xfrm>
            <a:off x="5257800" y="5375274"/>
            <a:ext cx="2514600" cy="1447800"/>
            <a:chOff x="3792" y="1872"/>
            <a:chExt cx="1584" cy="912"/>
          </a:xfrm>
        </p:grpSpPr>
        <p:pic>
          <p:nvPicPr>
            <p:cNvPr id="11" name="Picture 8" descr="map"/>
            <p:cNvPicPr>
              <a:picLocks noChangeAspect="1" noChangeArrowheads="1"/>
            </p:cNvPicPr>
            <p:nvPr/>
          </p:nvPicPr>
          <p:blipFill>
            <a:blip r:embed="rId3" cstate="print"/>
            <a:srcRect/>
            <a:stretch>
              <a:fillRect/>
            </a:stretch>
          </p:blipFill>
          <p:spPr bwMode="auto">
            <a:xfrm>
              <a:off x="3792" y="1872"/>
              <a:ext cx="1584" cy="912"/>
            </a:xfrm>
            <a:prstGeom prst="rect">
              <a:avLst/>
            </a:prstGeom>
            <a:noFill/>
            <a:ln w="9525">
              <a:noFill/>
              <a:miter lim="800000"/>
              <a:headEnd/>
              <a:tailEnd/>
            </a:ln>
          </p:spPr>
        </p:pic>
        <p:sp>
          <p:nvSpPr>
            <p:cNvPr id="12" name="Rectangle 9"/>
            <p:cNvSpPr>
              <a:spLocks noChangeArrowheads="1"/>
            </p:cNvSpPr>
            <p:nvPr/>
          </p:nvSpPr>
          <p:spPr bwMode="auto">
            <a:xfrm>
              <a:off x="3792" y="1872"/>
              <a:ext cx="1584" cy="912"/>
            </a:xfrm>
            <a:prstGeom prst="rect">
              <a:avLst/>
            </a:prstGeom>
            <a:noFill/>
            <a:ln w="19050">
              <a:solidFill>
                <a:srgbClr val="996633"/>
              </a:solidFill>
              <a:miter lim="800000"/>
              <a:headEnd/>
              <a:tailEnd/>
            </a:ln>
          </p:spPr>
          <p:txBody>
            <a:bodyPr wrap="none" anchor="ctr"/>
            <a:lstStyle/>
            <a:p>
              <a:endParaRPr lang="en-US"/>
            </a:p>
          </p:txBody>
        </p:sp>
      </p:grpSp>
    </p:spTree>
    <p:extLst>
      <p:ext uri="{BB962C8B-B14F-4D97-AF65-F5344CB8AC3E}">
        <p14:creationId xmlns:p14="http://schemas.microsoft.com/office/powerpoint/2010/main" val="385056236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486" y="308429"/>
            <a:ext cx="5224922" cy="3278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2" name="Group 11"/>
          <p:cNvGrpSpPr/>
          <p:nvPr/>
        </p:nvGrpSpPr>
        <p:grpSpPr>
          <a:xfrm>
            <a:off x="1230086" y="1636485"/>
            <a:ext cx="6871184" cy="4848285"/>
            <a:chOff x="2133006" y="976312"/>
            <a:chExt cx="6871184" cy="4848285"/>
          </a:xfrm>
        </p:grpSpPr>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3200400"/>
              <a:ext cx="450839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976312"/>
              <a:ext cx="4486275" cy="444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442637" y="5424487"/>
              <a:ext cx="2113079" cy="400110"/>
            </a:xfrm>
            <a:prstGeom prst="rect">
              <a:avLst/>
            </a:prstGeom>
            <a:noFill/>
          </p:spPr>
          <p:txBody>
            <a:bodyPr wrap="none" rtlCol="0">
              <a:spAutoFit/>
            </a:bodyPr>
            <a:lstStyle/>
            <a:p>
              <a:r>
                <a:rPr lang="en-US" dirty="0" smtClean="0"/>
                <a:t>Central Meridian</a:t>
              </a:r>
              <a:endParaRPr lang="en-US" dirty="0"/>
            </a:p>
          </p:txBody>
        </p:sp>
        <p:cxnSp>
          <p:nvCxnSpPr>
            <p:cNvPr id="5" name="Straight Arrow Connector 4"/>
            <p:cNvCxnSpPr>
              <a:stCxn id="3" idx="0"/>
            </p:cNvCxnSpPr>
            <p:nvPr/>
          </p:nvCxnSpPr>
          <p:spPr bwMode="auto">
            <a:xfrm flipV="1">
              <a:off x="6499177" y="4586287"/>
              <a:ext cx="229047" cy="8382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6" name="TextBox 5"/>
            <p:cNvSpPr txBox="1"/>
            <p:nvPr/>
          </p:nvSpPr>
          <p:spPr>
            <a:xfrm>
              <a:off x="2133006" y="3309512"/>
              <a:ext cx="2127505" cy="400110"/>
            </a:xfrm>
            <a:prstGeom prst="rect">
              <a:avLst/>
            </a:prstGeom>
            <a:noFill/>
          </p:spPr>
          <p:txBody>
            <a:bodyPr wrap="none" rtlCol="0">
              <a:spAutoFit/>
            </a:bodyPr>
            <a:lstStyle/>
            <a:p>
              <a:r>
                <a:rPr lang="en-US" dirty="0" smtClean="0"/>
                <a:t>Standard Parallel</a:t>
              </a:r>
              <a:endParaRPr lang="en-US" dirty="0"/>
            </a:p>
          </p:txBody>
        </p:sp>
        <p:cxnSp>
          <p:nvCxnSpPr>
            <p:cNvPr id="8" name="Straight Arrow Connector 7"/>
            <p:cNvCxnSpPr>
              <a:stCxn id="6" idx="3"/>
            </p:cNvCxnSpPr>
            <p:nvPr/>
          </p:nvCxnSpPr>
          <p:spPr bwMode="auto">
            <a:xfrm flipV="1">
              <a:off x="4260511" y="3200400"/>
              <a:ext cx="793647" cy="309167"/>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0" name="Oval 9"/>
            <p:cNvSpPr/>
            <p:nvPr/>
          </p:nvSpPr>
          <p:spPr bwMode="auto">
            <a:xfrm>
              <a:off x="6621809" y="3086098"/>
              <a:ext cx="222529" cy="228601"/>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Times New Roman" pitchFamily="18" charset="0"/>
              </a:endParaRPr>
            </a:p>
          </p:txBody>
        </p:sp>
        <p:sp>
          <p:nvSpPr>
            <p:cNvPr id="11" name="TextBox 10"/>
            <p:cNvSpPr txBox="1"/>
            <p:nvPr/>
          </p:nvSpPr>
          <p:spPr>
            <a:xfrm>
              <a:off x="6764509" y="3314699"/>
              <a:ext cx="675185" cy="400110"/>
            </a:xfrm>
            <a:prstGeom prst="rect">
              <a:avLst/>
            </a:prstGeom>
            <a:noFill/>
          </p:spPr>
          <p:txBody>
            <a:bodyPr wrap="none" rtlCol="0">
              <a:spAutoFit/>
            </a:bodyPr>
            <a:lstStyle/>
            <a:p>
              <a:r>
                <a:rPr lang="en-US" dirty="0" smtClean="0"/>
                <a:t>(0,0)</a:t>
              </a:r>
              <a:endParaRPr lang="en-US" dirty="0"/>
            </a:p>
          </p:txBody>
        </p:sp>
      </p:grpSp>
      <p:sp>
        <p:nvSpPr>
          <p:cNvPr id="13" name="TextBox 12"/>
          <p:cNvSpPr txBox="1"/>
          <p:nvPr/>
        </p:nvSpPr>
        <p:spPr>
          <a:xfrm>
            <a:off x="6986547" y="1750785"/>
            <a:ext cx="2185214" cy="707886"/>
          </a:xfrm>
          <a:prstGeom prst="rect">
            <a:avLst/>
          </a:prstGeom>
          <a:noFill/>
        </p:spPr>
        <p:txBody>
          <a:bodyPr wrap="none" rtlCol="0">
            <a:spAutoFit/>
          </a:bodyPr>
          <a:lstStyle/>
          <a:p>
            <a:r>
              <a:rPr lang="en-US" dirty="0" smtClean="0"/>
              <a:t>(20037, 19971 km)</a:t>
            </a:r>
          </a:p>
          <a:p>
            <a:r>
              <a:rPr lang="en-US" dirty="0" smtClean="0"/>
              <a:t>= earth rad * </a:t>
            </a:r>
            <a:r>
              <a:rPr lang="el-GR" dirty="0" smtClean="0"/>
              <a:t>Π</a:t>
            </a:r>
            <a:r>
              <a:rPr lang="en-US" dirty="0" smtClean="0"/>
              <a:t> </a:t>
            </a:r>
            <a:endParaRPr lang="en-US" dirty="0"/>
          </a:p>
        </p:txBody>
      </p:sp>
      <p:grpSp>
        <p:nvGrpSpPr>
          <p:cNvPr id="21" name="Group 20"/>
          <p:cNvGrpSpPr/>
          <p:nvPr/>
        </p:nvGrpSpPr>
        <p:grpSpPr>
          <a:xfrm>
            <a:off x="823686" y="4597888"/>
            <a:ext cx="2071914" cy="1540699"/>
            <a:chOff x="457200" y="5257800"/>
            <a:chExt cx="2071914" cy="1540699"/>
          </a:xfrm>
        </p:grpSpPr>
        <p:cxnSp>
          <p:nvCxnSpPr>
            <p:cNvPr id="16" name="Straight Arrow Connector 15"/>
            <p:cNvCxnSpPr/>
            <p:nvPr/>
          </p:nvCxnSpPr>
          <p:spPr bwMode="auto">
            <a:xfrm>
              <a:off x="1371600" y="6096000"/>
              <a:ext cx="1066800" cy="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7" name="TextBox 16"/>
            <p:cNvSpPr txBox="1"/>
            <p:nvPr/>
          </p:nvSpPr>
          <p:spPr>
            <a:xfrm>
              <a:off x="1411500" y="6096000"/>
              <a:ext cx="1117614" cy="400110"/>
            </a:xfrm>
            <a:prstGeom prst="rect">
              <a:avLst/>
            </a:prstGeom>
            <a:noFill/>
          </p:spPr>
          <p:txBody>
            <a:bodyPr wrap="none" rtlCol="0">
              <a:spAutoFit/>
            </a:bodyPr>
            <a:lstStyle/>
            <a:p>
              <a:r>
                <a:rPr lang="en-US" dirty="0" smtClean="0"/>
                <a:t>6378 km</a:t>
              </a:r>
              <a:endParaRPr lang="en-US" dirty="0"/>
            </a:p>
          </p:txBody>
        </p:sp>
        <p:cxnSp>
          <p:nvCxnSpPr>
            <p:cNvPr id="19" name="Straight Arrow Connector 18"/>
            <p:cNvCxnSpPr/>
            <p:nvPr/>
          </p:nvCxnSpPr>
          <p:spPr bwMode="auto">
            <a:xfrm flipV="1">
              <a:off x="1411500" y="5257800"/>
              <a:ext cx="0" cy="8382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24" name="TextBox 23"/>
            <p:cNvSpPr txBox="1"/>
            <p:nvPr/>
          </p:nvSpPr>
          <p:spPr>
            <a:xfrm>
              <a:off x="547914" y="5546642"/>
              <a:ext cx="1117614" cy="400110"/>
            </a:xfrm>
            <a:prstGeom prst="rect">
              <a:avLst/>
            </a:prstGeom>
            <a:noFill/>
          </p:spPr>
          <p:txBody>
            <a:bodyPr wrap="none" rtlCol="0">
              <a:spAutoFit/>
            </a:bodyPr>
            <a:lstStyle/>
            <a:p>
              <a:r>
                <a:rPr lang="en-US" dirty="0" smtClean="0"/>
                <a:t>6357 km</a:t>
              </a:r>
              <a:endParaRPr lang="en-US" dirty="0"/>
            </a:p>
          </p:txBody>
        </p:sp>
        <p:sp>
          <p:nvSpPr>
            <p:cNvPr id="20" name="Oval 19"/>
            <p:cNvSpPr/>
            <p:nvPr/>
          </p:nvSpPr>
          <p:spPr bwMode="auto">
            <a:xfrm>
              <a:off x="457200" y="5257800"/>
              <a:ext cx="1981200" cy="1540699"/>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Times New Roman" pitchFamily="18" charset="0"/>
              </a:endParaRPr>
            </a:p>
          </p:txBody>
        </p:sp>
      </p:grpSp>
      <p:sp>
        <p:nvSpPr>
          <p:cNvPr id="27" name="Oval 26"/>
          <p:cNvSpPr/>
          <p:nvPr/>
        </p:nvSpPr>
        <p:spPr bwMode="auto">
          <a:xfrm>
            <a:off x="7967890" y="1522184"/>
            <a:ext cx="222529" cy="228601"/>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Times New Roman" pitchFamily="18" charset="0"/>
            </a:endParaRPr>
          </a:p>
        </p:txBody>
      </p:sp>
      <p:sp>
        <p:nvSpPr>
          <p:cNvPr id="22" name="TextBox 21"/>
          <p:cNvSpPr txBox="1"/>
          <p:nvPr/>
        </p:nvSpPr>
        <p:spPr>
          <a:xfrm>
            <a:off x="1020639" y="6198334"/>
            <a:ext cx="1587294" cy="400110"/>
          </a:xfrm>
          <a:prstGeom prst="rect">
            <a:avLst/>
          </a:prstGeom>
          <a:noFill/>
        </p:spPr>
        <p:txBody>
          <a:bodyPr wrap="none" rtlCol="0">
            <a:spAutoFit/>
          </a:bodyPr>
          <a:lstStyle/>
          <a:p>
            <a:r>
              <a:rPr lang="en-US" dirty="0" smtClean="0"/>
              <a:t>Earth radius</a:t>
            </a:r>
            <a:endParaRPr lang="en-US" dirty="0"/>
          </a:p>
        </p:txBody>
      </p:sp>
      <p:sp>
        <p:nvSpPr>
          <p:cNvPr id="25" name="TextBox 24"/>
          <p:cNvSpPr txBox="1"/>
          <p:nvPr/>
        </p:nvSpPr>
        <p:spPr>
          <a:xfrm>
            <a:off x="6144149" y="308429"/>
            <a:ext cx="2936294" cy="1077218"/>
          </a:xfrm>
          <a:prstGeom prst="rect">
            <a:avLst/>
          </a:prstGeom>
          <a:noFill/>
        </p:spPr>
        <p:txBody>
          <a:bodyPr wrap="square" rtlCol="0">
            <a:spAutoFit/>
          </a:bodyPr>
          <a:lstStyle/>
          <a:p>
            <a:pPr algn="ctr"/>
            <a:r>
              <a:rPr lang="en-US" sz="3200" dirty="0" smtClean="0"/>
              <a:t>Web Mercator Parameters</a:t>
            </a:r>
            <a:endParaRPr lang="en-US" sz="3200" dirty="0"/>
          </a:p>
        </p:txBody>
      </p:sp>
    </p:spTree>
    <p:extLst>
      <p:ext uri="{BB962C8B-B14F-4D97-AF65-F5344CB8AC3E}">
        <p14:creationId xmlns:p14="http://schemas.microsoft.com/office/powerpoint/2010/main" val="240945429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sz="3600" smtClean="0"/>
              <a:t>Projections Preserve Some </a:t>
            </a:r>
            <a:br>
              <a:rPr lang="en-US" sz="3600" smtClean="0"/>
            </a:br>
            <a:r>
              <a:rPr lang="en-US" sz="3600" smtClean="0"/>
              <a:t>Earth Properties</a:t>
            </a:r>
            <a:endParaRPr lang="en-US" smtClean="0"/>
          </a:p>
        </p:txBody>
      </p:sp>
      <p:sp>
        <p:nvSpPr>
          <p:cNvPr id="48131" name="Rectangle 3"/>
          <p:cNvSpPr>
            <a:spLocks noGrp="1" noChangeArrowheads="1"/>
          </p:cNvSpPr>
          <p:nvPr>
            <p:ph type="body" idx="1"/>
          </p:nvPr>
        </p:nvSpPr>
        <p:spPr>
          <a:xfrm>
            <a:off x="609600" y="1752600"/>
            <a:ext cx="7848600" cy="4876800"/>
          </a:xfrm>
        </p:spPr>
        <p:txBody>
          <a:bodyPr/>
          <a:lstStyle/>
          <a:p>
            <a:r>
              <a:rPr lang="en-US" smtClean="0">
                <a:solidFill>
                  <a:srgbClr val="FF3300"/>
                </a:solidFill>
              </a:rPr>
              <a:t>Area</a:t>
            </a:r>
            <a:r>
              <a:rPr lang="en-US" smtClean="0"/>
              <a:t> - correct earth surface area (Albers Equal Area) important for mass balances</a:t>
            </a:r>
          </a:p>
          <a:p>
            <a:r>
              <a:rPr lang="en-US" smtClean="0">
                <a:solidFill>
                  <a:srgbClr val="FF3300"/>
                </a:solidFill>
              </a:rPr>
              <a:t>Shape</a:t>
            </a:r>
            <a:r>
              <a:rPr lang="en-US" smtClean="0"/>
              <a:t> - local angles are shown correctly (Lambert </a:t>
            </a:r>
            <a:r>
              <a:rPr lang="en-US" smtClean="0">
                <a:solidFill>
                  <a:srgbClr val="FF3300"/>
                </a:solidFill>
              </a:rPr>
              <a:t>Conformal</a:t>
            </a:r>
            <a:r>
              <a:rPr lang="en-US" smtClean="0"/>
              <a:t> Conic)</a:t>
            </a:r>
          </a:p>
          <a:p>
            <a:r>
              <a:rPr lang="en-US" smtClean="0">
                <a:solidFill>
                  <a:srgbClr val="FF3300"/>
                </a:solidFill>
              </a:rPr>
              <a:t>Direction</a:t>
            </a:r>
            <a:r>
              <a:rPr lang="en-US" smtClean="0"/>
              <a:t> - all directions are shown correctly relative to the center (Lambert Azimuthal Equal Area)</a:t>
            </a:r>
          </a:p>
          <a:p>
            <a:r>
              <a:rPr lang="en-US" smtClean="0">
                <a:solidFill>
                  <a:srgbClr val="FF3300"/>
                </a:solidFill>
              </a:rPr>
              <a:t>Distance</a:t>
            </a:r>
            <a:r>
              <a:rPr lang="en-US" smtClean="0"/>
              <a:t> - preserved along particular lines</a:t>
            </a:r>
          </a:p>
          <a:p>
            <a:r>
              <a:rPr lang="en-US" smtClean="0"/>
              <a:t>Some projections preserve </a:t>
            </a:r>
            <a:r>
              <a:rPr lang="en-US" smtClean="0">
                <a:solidFill>
                  <a:srgbClr val="FF3300"/>
                </a:solidFill>
              </a:rPr>
              <a:t>two</a:t>
            </a:r>
            <a:r>
              <a:rPr lang="en-US" smtClean="0"/>
              <a:t> properties</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r>
              <a:rPr lang="en-US" sz="5400" smtClean="0">
                <a:solidFill>
                  <a:srgbClr val="0000FF"/>
                </a:solidFill>
              </a:rPr>
              <a:t>Projection and Datum</a:t>
            </a:r>
          </a:p>
        </p:txBody>
      </p:sp>
      <p:sp>
        <p:nvSpPr>
          <p:cNvPr id="49155" name="Rectangle 3"/>
          <p:cNvSpPr>
            <a:spLocks noGrp="1" noChangeArrowheads="1"/>
          </p:cNvSpPr>
          <p:nvPr>
            <p:ph type="body" idx="1"/>
          </p:nvPr>
        </p:nvSpPr>
        <p:spPr>
          <a:xfrm>
            <a:off x="685800" y="2362200"/>
            <a:ext cx="7772400" cy="4114800"/>
          </a:xfrm>
        </p:spPr>
        <p:txBody>
          <a:bodyPr/>
          <a:lstStyle/>
          <a:p>
            <a:pPr marL="0" indent="0">
              <a:buFontTx/>
              <a:buNone/>
            </a:pPr>
            <a:r>
              <a:rPr lang="en-US" sz="4000" smtClean="0"/>
              <a:t>Two datasets can differ in both the projection and the datum, so it is important to know both for every dataset.</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US" smtClean="0"/>
              <a:t>Geodesy and Map Projections</a:t>
            </a:r>
          </a:p>
        </p:txBody>
      </p:sp>
      <p:sp>
        <p:nvSpPr>
          <p:cNvPr id="50179" name="Rectangle 3"/>
          <p:cNvSpPr>
            <a:spLocks noGrp="1" noChangeArrowheads="1"/>
          </p:cNvSpPr>
          <p:nvPr>
            <p:ph type="body" idx="1"/>
          </p:nvPr>
        </p:nvSpPr>
        <p:spPr/>
        <p:txBody>
          <a:bodyPr/>
          <a:lstStyle/>
          <a:p>
            <a:r>
              <a:rPr lang="en-US" smtClean="0"/>
              <a:t>Geodesy - the shape of the earth and definition of earth datums</a:t>
            </a:r>
          </a:p>
          <a:p>
            <a:r>
              <a:rPr lang="en-US" smtClean="0"/>
              <a:t>Map Projection - the transformation of a curved earth to a flat map</a:t>
            </a:r>
          </a:p>
          <a:p>
            <a:r>
              <a:rPr lang="en-US" smtClean="0">
                <a:solidFill>
                  <a:srgbClr val="FF3300"/>
                </a:solidFill>
              </a:rPr>
              <a:t>Coordinate systems - (x,y) coordinate systems for map data</a:t>
            </a:r>
            <a:endParaRPr lang="en-US" smtClean="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r>
              <a:rPr lang="en-US" smtClean="0"/>
              <a:t>Coordinate Systems</a:t>
            </a:r>
          </a:p>
        </p:txBody>
      </p:sp>
      <p:sp>
        <p:nvSpPr>
          <p:cNvPr id="51203" name="Rectangle 3"/>
          <p:cNvSpPr>
            <a:spLocks noGrp="1" noChangeArrowheads="1"/>
          </p:cNvSpPr>
          <p:nvPr>
            <p:ph type="body" idx="1"/>
          </p:nvPr>
        </p:nvSpPr>
        <p:spPr/>
        <p:txBody>
          <a:bodyPr/>
          <a:lstStyle/>
          <a:p>
            <a:r>
              <a:rPr lang="en-US" smtClean="0">
                <a:solidFill>
                  <a:srgbClr val="FF3300"/>
                </a:solidFill>
              </a:rPr>
              <a:t>Universal Transverse Mercator</a:t>
            </a:r>
            <a:r>
              <a:rPr lang="en-US" smtClean="0"/>
              <a:t> (UTM) - a global system developed by the US Military Services </a:t>
            </a:r>
          </a:p>
          <a:p>
            <a:r>
              <a:rPr lang="en-US" smtClean="0">
                <a:solidFill>
                  <a:srgbClr val="FF3300"/>
                </a:solidFill>
              </a:rPr>
              <a:t>State Plane Coordinate System</a:t>
            </a:r>
            <a:r>
              <a:rPr lang="en-US" smtClean="0"/>
              <a:t> - civilian system for defining legal boundaries</a:t>
            </a:r>
          </a:p>
          <a:p>
            <a:r>
              <a:rPr lang="en-US" smtClean="0">
                <a:solidFill>
                  <a:srgbClr val="FF3300"/>
                </a:solidFill>
              </a:rPr>
              <a:t>Texas Centric Mapping System</a:t>
            </a:r>
            <a:r>
              <a:rPr lang="en-US" smtClean="0"/>
              <a:t> - a statewide coordinate system for Texas</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r>
              <a:rPr lang="en-US" smtClean="0"/>
              <a:t>Coordinate System</a:t>
            </a:r>
          </a:p>
        </p:txBody>
      </p:sp>
      <p:grpSp>
        <p:nvGrpSpPr>
          <p:cNvPr id="52227" name="Group 3"/>
          <p:cNvGrpSpPr>
            <a:grpSpLocks/>
          </p:cNvGrpSpPr>
          <p:nvPr/>
        </p:nvGrpSpPr>
        <p:grpSpPr bwMode="auto">
          <a:xfrm>
            <a:off x="5257800" y="3505200"/>
            <a:ext cx="2514600" cy="1447800"/>
            <a:chOff x="3792" y="1872"/>
            <a:chExt cx="1584" cy="912"/>
          </a:xfrm>
        </p:grpSpPr>
        <p:pic>
          <p:nvPicPr>
            <p:cNvPr id="52242" name="Picture 4" descr="map"/>
            <p:cNvPicPr>
              <a:picLocks noChangeAspect="1" noChangeArrowheads="1"/>
            </p:cNvPicPr>
            <p:nvPr/>
          </p:nvPicPr>
          <p:blipFill>
            <a:blip r:embed="rId2" cstate="print"/>
            <a:srcRect/>
            <a:stretch>
              <a:fillRect/>
            </a:stretch>
          </p:blipFill>
          <p:spPr bwMode="auto">
            <a:xfrm>
              <a:off x="3792" y="1872"/>
              <a:ext cx="1584" cy="912"/>
            </a:xfrm>
            <a:prstGeom prst="rect">
              <a:avLst/>
            </a:prstGeom>
            <a:noFill/>
            <a:ln w="9525">
              <a:noFill/>
              <a:miter lim="800000"/>
              <a:headEnd/>
              <a:tailEnd/>
            </a:ln>
          </p:spPr>
        </p:pic>
        <p:sp>
          <p:nvSpPr>
            <p:cNvPr id="52243" name="Rectangle 5"/>
            <p:cNvSpPr>
              <a:spLocks noChangeArrowheads="1"/>
            </p:cNvSpPr>
            <p:nvPr/>
          </p:nvSpPr>
          <p:spPr bwMode="auto">
            <a:xfrm>
              <a:off x="3792" y="1872"/>
              <a:ext cx="1584" cy="912"/>
            </a:xfrm>
            <a:prstGeom prst="rect">
              <a:avLst/>
            </a:prstGeom>
            <a:noFill/>
            <a:ln w="19050">
              <a:solidFill>
                <a:srgbClr val="996633"/>
              </a:solidFill>
              <a:miter lim="800000"/>
              <a:headEnd/>
              <a:tailEnd/>
            </a:ln>
          </p:spPr>
          <p:txBody>
            <a:bodyPr wrap="none" anchor="ctr"/>
            <a:lstStyle/>
            <a:p>
              <a:endParaRPr lang="en-US"/>
            </a:p>
          </p:txBody>
        </p:sp>
      </p:grpSp>
      <p:pic>
        <p:nvPicPr>
          <p:cNvPr id="52228" name="Picture 6" descr="earth"/>
          <p:cNvPicPr>
            <a:picLocks noChangeAspect="1" noChangeArrowheads="1"/>
          </p:cNvPicPr>
          <p:nvPr/>
        </p:nvPicPr>
        <p:blipFill>
          <a:blip r:embed="rId3" cstate="print"/>
          <a:srcRect/>
          <a:stretch>
            <a:fillRect/>
          </a:stretch>
        </p:blipFill>
        <p:spPr bwMode="auto">
          <a:xfrm>
            <a:off x="1550988" y="3205163"/>
            <a:ext cx="2095500" cy="2209800"/>
          </a:xfrm>
          <a:prstGeom prst="rect">
            <a:avLst/>
          </a:prstGeom>
          <a:noFill/>
          <a:ln w="9525">
            <a:noFill/>
            <a:miter lim="800000"/>
            <a:headEnd/>
            <a:tailEnd/>
          </a:ln>
        </p:spPr>
      </p:pic>
      <p:sp>
        <p:nvSpPr>
          <p:cNvPr id="52229" name="Oval 7"/>
          <p:cNvSpPr>
            <a:spLocks noChangeArrowheads="1"/>
          </p:cNvSpPr>
          <p:nvPr/>
        </p:nvSpPr>
        <p:spPr bwMode="auto">
          <a:xfrm>
            <a:off x="2514600" y="4678363"/>
            <a:ext cx="136525" cy="142875"/>
          </a:xfrm>
          <a:prstGeom prst="ellipse">
            <a:avLst/>
          </a:prstGeom>
          <a:solidFill>
            <a:srgbClr val="FF3300"/>
          </a:solidFill>
          <a:ln w="9525">
            <a:solidFill>
              <a:srgbClr val="FF3300"/>
            </a:solidFill>
            <a:round/>
            <a:headEnd/>
            <a:tailEnd/>
          </a:ln>
        </p:spPr>
        <p:txBody>
          <a:bodyPr wrap="none" anchor="ctr"/>
          <a:lstStyle/>
          <a:p>
            <a:endParaRPr lang="en-US"/>
          </a:p>
        </p:txBody>
      </p:sp>
      <p:sp>
        <p:nvSpPr>
          <p:cNvPr id="52230" name="Oval 8"/>
          <p:cNvSpPr>
            <a:spLocks noChangeArrowheads="1"/>
          </p:cNvSpPr>
          <p:nvPr/>
        </p:nvSpPr>
        <p:spPr bwMode="auto">
          <a:xfrm>
            <a:off x="5837238" y="4181475"/>
            <a:ext cx="136525" cy="142875"/>
          </a:xfrm>
          <a:prstGeom prst="ellipse">
            <a:avLst/>
          </a:prstGeom>
          <a:solidFill>
            <a:srgbClr val="996633"/>
          </a:solidFill>
          <a:ln w="9525">
            <a:solidFill>
              <a:srgbClr val="996633"/>
            </a:solidFill>
            <a:round/>
            <a:headEnd/>
            <a:tailEnd/>
          </a:ln>
        </p:spPr>
        <p:txBody>
          <a:bodyPr wrap="none" anchor="ctr"/>
          <a:lstStyle/>
          <a:p>
            <a:endParaRPr lang="en-US"/>
          </a:p>
        </p:txBody>
      </p:sp>
      <p:sp>
        <p:nvSpPr>
          <p:cNvPr id="52231" name="Text Box 9"/>
          <p:cNvSpPr txBox="1">
            <a:spLocks noChangeArrowheads="1"/>
          </p:cNvSpPr>
          <p:nvPr/>
        </p:nvSpPr>
        <p:spPr bwMode="auto">
          <a:xfrm>
            <a:off x="1219200" y="5410200"/>
            <a:ext cx="992188" cy="457200"/>
          </a:xfrm>
          <a:prstGeom prst="rect">
            <a:avLst/>
          </a:prstGeom>
          <a:noFill/>
          <a:ln w="9525">
            <a:noFill/>
            <a:miter lim="800000"/>
            <a:headEnd/>
            <a:tailEnd/>
          </a:ln>
        </p:spPr>
        <p:txBody>
          <a:bodyPr wrap="none">
            <a:spAutoFit/>
          </a:bodyPr>
          <a:lstStyle/>
          <a:p>
            <a:r>
              <a:rPr lang="en-US" sz="2400" b="0">
                <a:solidFill>
                  <a:srgbClr val="FF3300"/>
                </a:solidFill>
              </a:rPr>
              <a:t>(</a:t>
            </a:r>
            <a:r>
              <a:rPr lang="en-US" sz="2400" b="0">
                <a:solidFill>
                  <a:srgbClr val="FF3300"/>
                </a:solidFill>
                <a:latin typeface="Symbol" pitchFamily="18" charset="2"/>
              </a:rPr>
              <a:t>f</a:t>
            </a:r>
            <a:r>
              <a:rPr lang="en-US" sz="2400" b="0" baseline="-25000">
                <a:solidFill>
                  <a:srgbClr val="FF3300"/>
                </a:solidFill>
              </a:rPr>
              <a:t>o</a:t>
            </a:r>
            <a:r>
              <a:rPr lang="en-US" sz="2400" b="0">
                <a:solidFill>
                  <a:srgbClr val="FF3300"/>
                </a:solidFill>
              </a:rPr>
              <a:t>,</a:t>
            </a:r>
            <a:r>
              <a:rPr lang="en-US" sz="2400" b="0">
                <a:solidFill>
                  <a:srgbClr val="FF3300"/>
                </a:solidFill>
                <a:latin typeface="Symbol" pitchFamily="18" charset="2"/>
              </a:rPr>
              <a:t>l</a:t>
            </a:r>
            <a:r>
              <a:rPr lang="en-US" sz="2400" b="0" baseline="-25000">
                <a:solidFill>
                  <a:srgbClr val="FF3300"/>
                </a:solidFill>
              </a:rPr>
              <a:t>o</a:t>
            </a:r>
            <a:r>
              <a:rPr lang="en-US" sz="2400" b="0">
                <a:solidFill>
                  <a:srgbClr val="FF3300"/>
                </a:solidFill>
              </a:rPr>
              <a:t>)</a:t>
            </a:r>
            <a:endParaRPr lang="en-US" sz="2400" b="0"/>
          </a:p>
        </p:txBody>
      </p:sp>
      <p:sp>
        <p:nvSpPr>
          <p:cNvPr id="52232" name="Text Box 10"/>
          <p:cNvSpPr txBox="1">
            <a:spLocks noChangeArrowheads="1"/>
          </p:cNvSpPr>
          <p:nvPr/>
        </p:nvSpPr>
        <p:spPr bwMode="auto">
          <a:xfrm>
            <a:off x="6226175" y="5005388"/>
            <a:ext cx="971550" cy="457200"/>
          </a:xfrm>
          <a:prstGeom prst="rect">
            <a:avLst/>
          </a:prstGeom>
          <a:noFill/>
          <a:ln w="9525">
            <a:noFill/>
            <a:miter lim="800000"/>
            <a:headEnd/>
            <a:tailEnd/>
          </a:ln>
        </p:spPr>
        <p:txBody>
          <a:bodyPr wrap="none">
            <a:spAutoFit/>
          </a:bodyPr>
          <a:lstStyle/>
          <a:p>
            <a:r>
              <a:rPr lang="en-US" sz="2400" b="0">
                <a:solidFill>
                  <a:srgbClr val="996633"/>
                </a:solidFill>
              </a:rPr>
              <a:t>(x</a:t>
            </a:r>
            <a:r>
              <a:rPr lang="en-US" sz="2400" b="0" baseline="-25000">
                <a:solidFill>
                  <a:srgbClr val="996633"/>
                </a:solidFill>
              </a:rPr>
              <a:t>o</a:t>
            </a:r>
            <a:r>
              <a:rPr lang="en-US" sz="2400" b="0">
                <a:solidFill>
                  <a:srgbClr val="996633"/>
                </a:solidFill>
              </a:rPr>
              <a:t>,y</a:t>
            </a:r>
            <a:r>
              <a:rPr lang="en-US" sz="2400" b="0" baseline="-25000">
                <a:solidFill>
                  <a:srgbClr val="996633"/>
                </a:solidFill>
              </a:rPr>
              <a:t>o</a:t>
            </a:r>
            <a:r>
              <a:rPr lang="en-US" sz="2400" b="0">
                <a:solidFill>
                  <a:srgbClr val="996633"/>
                </a:solidFill>
              </a:rPr>
              <a:t>)</a:t>
            </a:r>
            <a:endParaRPr lang="en-US" sz="2400" b="0"/>
          </a:p>
        </p:txBody>
      </p:sp>
      <p:sp>
        <p:nvSpPr>
          <p:cNvPr id="52233" name="Line 11"/>
          <p:cNvSpPr>
            <a:spLocks noChangeShapeType="1"/>
          </p:cNvSpPr>
          <p:nvPr/>
        </p:nvSpPr>
        <p:spPr bwMode="auto">
          <a:xfrm>
            <a:off x="5943600" y="4343400"/>
            <a:ext cx="381000" cy="838200"/>
          </a:xfrm>
          <a:prstGeom prst="line">
            <a:avLst/>
          </a:prstGeom>
          <a:noFill/>
          <a:ln w="9525">
            <a:solidFill>
              <a:srgbClr val="996633"/>
            </a:solidFill>
            <a:round/>
            <a:headEnd type="triangle" w="med" len="med"/>
            <a:tailEnd/>
          </a:ln>
        </p:spPr>
        <p:txBody>
          <a:bodyPr wrap="none" anchor="ctr"/>
          <a:lstStyle/>
          <a:p>
            <a:endParaRPr lang="en-US"/>
          </a:p>
        </p:txBody>
      </p:sp>
      <p:sp>
        <p:nvSpPr>
          <p:cNvPr id="52234" name="Line 12"/>
          <p:cNvSpPr>
            <a:spLocks noChangeShapeType="1"/>
          </p:cNvSpPr>
          <p:nvPr/>
        </p:nvSpPr>
        <p:spPr bwMode="auto">
          <a:xfrm flipV="1">
            <a:off x="2133600" y="4876800"/>
            <a:ext cx="381000" cy="685800"/>
          </a:xfrm>
          <a:prstGeom prst="line">
            <a:avLst/>
          </a:prstGeom>
          <a:noFill/>
          <a:ln w="9525">
            <a:solidFill>
              <a:srgbClr val="FF3300"/>
            </a:solidFill>
            <a:round/>
            <a:headEnd/>
            <a:tailEnd type="triangle" w="med" len="med"/>
          </a:ln>
        </p:spPr>
        <p:txBody>
          <a:bodyPr wrap="none" anchor="ctr"/>
          <a:lstStyle/>
          <a:p>
            <a:endParaRPr lang="en-US"/>
          </a:p>
        </p:txBody>
      </p:sp>
      <p:sp>
        <p:nvSpPr>
          <p:cNvPr id="52235" name="Line 13"/>
          <p:cNvSpPr>
            <a:spLocks noChangeShapeType="1"/>
          </p:cNvSpPr>
          <p:nvPr/>
        </p:nvSpPr>
        <p:spPr bwMode="auto">
          <a:xfrm flipH="1">
            <a:off x="5943600" y="2743200"/>
            <a:ext cx="0" cy="1620838"/>
          </a:xfrm>
          <a:prstGeom prst="line">
            <a:avLst/>
          </a:prstGeom>
          <a:noFill/>
          <a:ln w="28575">
            <a:solidFill>
              <a:srgbClr val="996633"/>
            </a:solidFill>
            <a:round/>
            <a:headEnd type="triangle" w="med" len="med"/>
            <a:tailEnd/>
          </a:ln>
        </p:spPr>
        <p:txBody>
          <a:bodyPr wrap="none" anchor="ctr"/>
          <a:lstStyle/>
          <a:p>
            <a:endParaRPr lang="en-US"/>
          </a:p>
        </p:txBody>
      </p:sp>
      <p:sp>
        <p:nvSpPr>
          <p:cNvPr id="52236" name="Line 14"/>
          <p:cNvSpPr>
            <a:spLocks noChangeShapeType="1"/>
          </p:cNvSpPr>
          <p:nvPr/>
        </p:nvSpPr>
        <p:spPr bwMode="auto">
          <a:xfrm rot="5400000" flipH="1">
            <a:off x="7173119" y="3058319"/>
            <a:ext cx="0" cy="2417762"/>
          </a:xfrm>
          <a:prstGeom prst="line">
            <a:avLst/>
          </a:prstGeom>
          <a:noFill/>
          <a:ln w="28575">
            <a:solidFill>
              <a:srgbClr val="996633"/>
            </a:solidFill>
            <a:round/>
            <a:headEnd type="triangle" w="med" len="med"/>
            <a:tailEnd/>
          </a:ln>
        </p:spPr>
        <p:txBody>
          <a:bodyPr wrap="none" anchor="ctr"/>
          <a:lstStyle/>
          <a:p>
            <a:endParaRPr lang="en-US"/>
          </a:p>
        </p:txBody>
      </p:sp>
      <p:sp>
        <p:nvSpPr>
          <p:cNvPr id="52237" name="Text Box 16"/>
          <p:cNvSpPr txBox="1">
            <a:spLocks noChangeArrowheads="1"/>
          </p:cNvSpPr>
          <p:nvPr/>
        </p:nvSpPr>
        <p:spPr bwMode="auto">
          <a:xfrm>
            <a:off x="8229600" y="4343400"/>
            <a:ext cx="404813" cy="457200"/>
          </a:xfrm>
          <a:prstGeom prst="rect">
            <a:avLst/>
          </a:prstGeom>
          <a:noFill/>
          <a:ln w="9525">
            <a:noFill/>
            <a:miter lim="800000"/>
            <a:headEnd/>
            <a:tailEnd/>
          </a:ln>
        </p:spPr>
        <p:txBody>
          <a:bodyPr wrap="none">
            <a:spAutoFit/>
          </a:bodyPr>
          <a:lstStyle/>
          <a:p>
            <a:r>
              <a:rPr lang="en-US" sz="2400" b="0">
                <a:solidFill>
                  <a:srgbClr val="996633"/>
                </a:solidFill>
              </a:rPr>
              <a:t>X</a:t>
            </a:r>
            <a:endParaRPr lang="en-US" sz="2400" b="0"/>
          </a:p>
        </p:txBody>
      </p:sp>
      <p:sp>
        <p:nvSpPr>
          <p:cNvPr id="52238" name="Text Box 17"/>
          <p:cNvSpPr txBox="1">
            <a:spLocks noChangeArrowheads="1"/>
          </p:cNvSpPr>
          <p:nvPr/>
        </p:nvSpPr>
        <p:spPr bwMode="auto">
          <a:xfrm>
            <a:off x="6019800" y="2743200"/>
            <a:ext cx="404813" cy="457200"/>
          </a:xfrm>
          <a:prstGeom prst="rect">
            <a:avLst/>
          </a:prstGeom>
          <a:noFill/>
          <a:ln w="9525">
            <a:noFill/>
            <a:miter lim="800000"/>
            <a:headEnd/>
            <a:tailEnd/>
          </a:ln>
        </p:spPr>
        <p:txBody>
          <a:bodyPr wrap="none">
            <a:spAutoFit/>
          </a:bodyPr>
          <a:lstStyle/>
          <a:p>
            <a:r>
              <a:rPr lang="en-US" sz="2400" b="0">
                <a:solidFill>
                  <a:srgbClr val="996633"/>
                </a:solidFill>
              </a:rPr>
              <a:t>Y</a:t>
            </a:r>
            <a:endParaRPr lang="en-US" sz="2400" b="0"/>
          </a:p>
        </p:txBody>
      </p:sp>
      <p:sp>
        <p:nvSpPr>
          <p:cNvPr id="52239" name="Line 18"/>
          <p:cNvSpPr>
            <a:spLocks noChangeShapeType="1"/>
          </p:cNvSpPr>
          <p:nvPr/>
        </p:nvSpPr>
        <p:spPr bwMode="auto">
          <a:xfrm flipV="1">
            <a:off x="2667000" y="4276725"/>
            <a:ext cx="3144838" cy="447675"/>
          </a:xfrm>
          <a:prstGeom prst="line">
            <a:avLst/>
          </a:prstGeom>
          <a:noFill/>
          <a:ln w="9525">
            <a:solidFill>
              <a:schemeClr val="tx1"/>
            </a:solidFill>
            <a:round/>
            <a:headEnd/>
            <a:tailEnd type="triangle" w="med" len="med"/>
          </a:ln>
        </p:spPr>
        <p:txBody>
          <a:bodyPr wrap="none" anchor="ctr"/>
          <a:lstStyle/>
          <a:p>
            <a:endParaRPr lang="en-US"/>
          </a:p>
        </p:txBody>
      </p:sp>
      <p:sp>
        <p:nvSpPr>
          <p:cNvPr id="52240" name="Text Box 19"/>
          <p:cNvSpPr txBox="1">
            <a:spLocks noChangeArrowheads="1"/>
          </p:cNvSpPr>
          <p:nvPr/>
        </p:nvSpPr>
        <p:spPr bwMode="auto">
          <a:xfrm>
            <a:off x="3946525" y="4460875"/>
            <a:ext cx="979488" cy="457200"/>
          </a:xfrm>
          <a:prstGeom prst="rect">
            <a:avLst/>
          </a:prstGeom>
          <a:noFill/>
          <a:ln w="9525">
            <a:noFill/>
            <a:miter lim="800000"/>
            <a:headEnd/>
            <a:tailEnd/>
          </a:ln>
        </p:spPr>
        <p:txBody>
          <a:bodyPr wrap="none">
            <a:spAutoFit/>
          </a:bodyPr>
          <a:lstStyle/>
          <a:p>
            <a:r>
              <a:rPr lang="en-US" sz="2400" b="0"/>
              <a:t>Origin</a:t>
            </a:r>
          </a:p>
        </p:txBody>
      </p:sp>
      <p:sp>
        <p:nvSpPr>
          <p:cNvPr id="52241" name="Text Box 20"/>
          <p:cNvSpPr txBox="1">
            <a:spLocks noChangeArrowheads="1"/>
          </p:cNvSpPr>
          <p:nvPr/>
        </p:nvSpPr>
        <p:spPr bwMode="auto">
          <a:xfrm>
            <a:off x="1905000" y="1676400"/>
            <a:ext cx="6140450" cy="822325"/>
          </a:xfrm>
          <a:prstGeom prst="rect">
            <a:avLst/>
          </a:prstGeom>
          <a:noFill/>
          <a:ln w="9525">
            <a:noFill/>
            <a:miter lim="800000"/>
            <a:headEnd/>
            <a:tailEnd/>
          </a:ln>
        </p:spPr>
        <p:txBody>
          <a:bodyPr wrap="none">
            <a:spAutoFit/>
          </a:bodyPr>
          <a:lstStyle/>
          <a:p>
            <a:r>
              <a:rPr lang="en-US" sz="2400" b="0"/>
              <a:t>A planar coordinate system is defined by a pair</a:t>
            </a:r>
          </a:p>
          <a:p>
            <a:r>
              <a:rPr lang="en-US" sz="2400" b="0"/>
              <a:t>of orthogonal (x,y) axes drawn through an origin</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p:txBody>
          <a:bodyPr/>
          <a:lstStyle/>
          <a:p>
            <a:pPr algn="l"/>
            <a:r>
              <a:rPr lang="en-US" smtClean="0"/>
              <a:t>Universal Transverse </a:t>
            </a:r>
            <a:br>
              <a:rPr lang="en-US" smtClean="0"/>
            </a:br>
            <a:r>
              <a:rPr lang="en-US" smtClean="0"/>
              <a:t>Mercator</a:t>
            </a:r>
          </a:p>
        </p:txBody>
      </p:sp>
      <p:sp>
        <p:nvSpPr>
          <p:cNvPr id="11268" name="Rectangle 3"/>
          <p:cNvSpPr>
            <a:spLocks noGrp="1" noChangeArrowheads="1"/>
          </p:cNvSpPr>
          <p:nvPr>
            <p:ph type="body" idx="1"/>
          </p:nvPr>
        </p:nvSpPr>
        <p:spPr>
          <a:xfrm>
            <a:off x="609600" y="2133600"/>
            <a:ext cx="7848600" cy="4114800"/>
          </a:xfrm>
        </p:spPr>
        <p:txBody>
          <a:bodyPr/>
          <a:lstStyle/>
          <a:p>
            <a:r>
              <a:rPr lang="en-US" smtClean="0"/>
              <a:t>Uses the </a:t>
            </a:r>
            <a:r>
              <a:rPr lang="en-US" smtClean="0">
                <a:solidFill>
                  <a:srgbClr val="FF3300"/>
                </a:solidFill>
              </a:rPr>
              <a:t>Transverse Mercator</a:t>
            </a:r>
            <a:r>
              <a:rPr lang="en-US" smtClean="0"/>
              <a:t> projection</a:t>
            </a:r>
          </a:p>
          <a:p>
            <a:r>
              <a:rPr lang="en-US" smtClean="0"/>
              <a:t>Each zone has a </a:t>
            </a:r>
            <a:r>
              <a:rPr lang="en-US" smtClean="0">
                <a:solidFill>
                  <a:srgbClr val="FF3300"/>
                </a:solidFill>
              </a:rPr>
              <a:t>Central Meridian</a:t>
            </a:r>
            <a:r>
              <a:rPr lang="en-US" smtClean="0"/>
              <a:t> </a:t>
            </a:r>
            <a:r>
              <a:rPr lang="en-US" smtClean="0">
                <a:solidFill>
                  <a:schemeClr val="tx2"/>
                </a:solidFill>
              </a:rPr>
              <a:t>(</a:t>
            </a:r>
            <a:r>
              <a:rPr lang="en-US" smtClean="0">
                <a:solidFill>
                  <a:schemeClr val="tx2"/>
                </a:solidFill>
                <a:latin typeface="Symbol" pitchFamily="18" charset="2"/>
              </a:rPr>
              <a:t>l</a:t>
            </a:r>
            <a:r>
              <a:rPr lang="en-US" baseline="-25000" smtClean="0">
                <a:solidFill>
                  <a:schemeClr val="tx2"/>
                </a:solidFill>
              </a:rPr>
              <a:t>o</a:t>
            </a:r>
            <a:r>
              <a:rPr lang="en-US" smtClean="0">
                <a:solidFill>
                  <a:schemeClr val="tx2"/>
                </a:solidFill>
              </a:rPr>
              <a:t>),</a:t>
            </a:r>
            <a:r>
              <a:rPr lang="en-US" smtClean="0"/>
              <a:t> zones are 6° wide, and go from pole to pole</a:t>
            </a:r>
          </a:p>
          <a:p>
            <a:r>
              <a:rPr lang="en-US" smtClean="0"/>
              <a:t>60 zones cover the earth from East to West</a:t>
            </a:r>
          </a:p>
          <a:p>
            <a:r>
              <a:rPr lang="en-US" smtClean="0">
                <a:solidFill>
                  <a:srgbClr val="FF3300"/>
                </a:solidFill>
              </a:rPr>
              <a:t>Reference Latitude</a:t>
            </a:r>
            <a:r>
              <a:rPr lang="en-US" smtClean="0"/>
              <a:t> (</a:t>
            </a:r>
            <a:r>
              <a:rPr lang="en-US" smtClean="0">
                <a:solidFill>
                  <a:schemeClr val="tx2"/>
                </a:solidFill>
                <a:latin typeface="Symbol" pitchFamily="18" charset="2"/>
              </a:rPr>
              <a:t>f</a:t>
            </a:r>
            <a:r>
              <a:rPr lang="en-US" baseline="-25000" smtClean="0">
                <a:solidFill>
                  <a:schemeClr val="tx2"/>
                </a:solidFill>
              </a:rPr>
              <a:t>o</a:t>
            </a:r>
            <a:r>
              <a:rPr lang="en-US" smtClean="0">
                <a:solidFill>
                  <a:schemeClr val="tx2"/>
                </a:solidFill>
              </a:rPr>
              <a:t>),</a:t>
            </a:r>
            <a:r>
              <a:rPr lang="en-US" smtClean="0"/>
              <a:t> is the equator</a:t>
            </a:r>
          </a:p>
          <a:p>
            <a:r>
              <a:rPr lang="en-US" smtClean="0">
                <a:solidFill>
                  <a:schemeClr val="tx2"/>
                </a:solidFill>
              </a:rPr>
              <a:t>(Xshift, Yshift) = (x</a:t>
            </a:r>
            <a:r>
              <a:rPr lang="en-US" baseline="-25000" smtClean="0">
                <a:solidFill>
                  <a:schemeClr val="tx2"/>
                </a:solidFill>
              </a:rPr>
              <a:t>o</a:t>
            </a:r>
            <a:r>
              <a:rPr lang="en-US" smtClean="0">
                <a:solidFill>
                  <a:schemeClr val="tx2"/>
                </a:solidFill>
              </a:rPr>
              <a:t>,y</a:t>
            </a:r>
            <a:r>
              <a:rPr lang="en-US" baseline="-25000" smtClean="0">
                <a:solidFill>
                  <a:schemeClr val="tx2"/>
                </a:solidFill>
              </a:rPr>
              <a:t>o</a:t>
            </a:r>
            <a:r>
              <a:rPr lang="en-US" smtClean="0">
                <a:solidFill>
                  <a:schemeClr val="tx2"/>
                </a:solidFill>
              </a:rPr>
              <a:t>) = (500000, 0) in the Northern Hemisphere, units are meters</a:t>
            </a:r>
          </a:p>
          <a:p>
            <a:endParaRPr lang="en-US" smtClean="0">
              <a:solidFill>
                <a:srgbClr val="996633"/>
              </a:solidFill>
            </a:endParaRPr>
          </a:p>
        </p:txBody>
      </p:sp>
      <p:graphicFrame>
        <p:nvGraphicFramePr>
          <p:cNvPr id="11266" name="Object 5"/>
          <p:cNvGraphicFramePr>
            <a:graphicFrameLocks noChangeAspect="1"/>
          </p:cNvGraphicFramePr>
          <p:nvPr/>
        </p:nvGraphicFramePr>
        <p:xfrm>
          <a:off x="6019800" y="457200"/>
          <a:ext cx="2514600" cy="1666875"/>
        </p:xfrm>
        <a:graphic>
          <a:graphicData uri="http://schemas.openxmlformats.org/presentationml/2006/ole">
            <mc:AlternateContent xmlns:mc="http://schemas.openxmlformats.org/markup-compatibility/2006">
              <mc:Choice xmlns:v="urn:schemas-microsoft-com:vml" Requires="v">
                <p:oleObj spid="_x0000_s11305" name="Document" r:id="rId3" imgW="1882800" imgH="1247760" progId="Word.Document.8">
                  <p:embed/>
                </p:oleObj>
              </mc:Choice>
              <mc:Fallback>
                <p:oleObj name="Document" r:id="rId3" imgW="1882800" imgH="1247760" progId="Word.Document.8">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457200"/>
                        <a:ext cx="2514600" cy="166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r>
              <a:rPr lang="en-US" smtClean="0"/>
              <a:t>UTM Zone 14</a:t>
            </a:r>
          </a:p>
        </p:txBody>
      </p:sp>
      <p:sp>
        <p:nvSpPr>
          <p:cNvPr id="53251" name="Text Box 5"/>
          <p:cNvSpPr txBox="1">
            <a:spLocks noChangeArrowheads="1"/>
          </p:cNvSpPr>
          <p:nvPr/>
        </p:nvSpPr>
        <p:spPr bwMode="auto">
          <a:xfrm>
            <a:off x="6689725" y="5756275"/>
            <a:ext cx="1147763" cy="457200"/>
          </a:xfrm>
          <a:prstGeom prst="rect">
            <a:avLst/>
          </a:prstGeom>
          <a:noFill/>
          <a:ln w="9525">
            <a:noFill/>
            <a:miter lim="800000"/>
            <a:headEnd/>
            <a:tailEnd/>
          </a:ln>
        </p:spPr>
        <p:txBody>
          <a:bodyPr wrap="none">
            <a:spAutoFit/>
          </a:bodyPr>
          <a:lstStyle/>
          <a:p>
            <a:r>
              <a:rPr lang="en-US" sz="2400" b="0"/>
              <a:t>Equator</a:t>
            </a:r>
          </a:p>
        </p:txBody>
      </p:sp>
      <p:sp>
        <p:nvSpPr>
          <p:cNvPr id="53252" name="Text Box 6"/>
          <p:cNvSpPr txBox="1">
            <a:spLocks noChangeArrowheads="1"/>
          </p:cNvSpPr>
          <p:nvPr/>
        </p:nvSpPr>
        <p:spPr bwMode="auto">
          <a:xfrm>
            <a:off x="3468688" y="6105525"/>
            <a:ext cx="865187" cy="457200"/>
          </a:xfrm>
          <a:prstGeom prst="rect">
            <a:avLst/>
          </a:prstGeom>
          <a:noFill/>
          <a:ln w="9525">
            <a:noFill/>
            <a:miter lim="800000"/>
            <a:headEnd/>
            <a:tailEnd/>
          </a:ln>
        </p:spPr>
        <p:txBody>
          <a:bodyPr wrap="none">
            <a:spAutoFit/>
          </a:bodyPr>
          <a:lstStyle/>
          <a:p>
            <a:r>
              <a:rPr lang="en-US" sz="2400" b="0"/>
              <a:t>-120°</a:t>
            </a:r>
          </a:p>
        </p:txBody>
      </p:sp>
      <p:sp>
        <p:nvSpPr>
          <p:cNvPr id="53253" name="Text Box 7"/>
          <p:cNvSpPr txBox="1">
            <a:spLocks noChangeArrowheads="1"/>
          </p:cNvSpPr>
          <p:nvPr/>
        </p:nvSpPr>
        <p:spPr bwMode="auto">
          <a:xfrm>
            <a:off x="4953000" y="6096000"/>
            <a:ext cx="788988" cy="457200"/>
          </a:xfrm>
          <a:prstGeom prst="rect">
            <a:avLst/>
          </a:prstGeom>
          <a:noFill/>
          <a:ln w="9525">
            <a:noFill/>
            <a:miter lim="800000"/>
            <a:headEnd/>
            <a:tailEnd/>
          </a:ln>
        </p:spPr>
        <p:txBody>
          <a:bodyPr wrap="none">
            <a:spAutoFit/>
          </a:bodyPr>
          <a:lstStyle/>
          <a:p>
            <a:r>
              <a:rPr lang="en-US" sz="2400" b="0"/>
              <a:t>-90 °</a:t>
            </a:r>
          </a:p>
        </p:txBody>
      </p:sp>
      <p:sp>
        <p:nvSpPr>
          <p:cNvPr id="53254" name="Text Box 8"/>
          <p:cNvSpPr txBox="1">
            <a:spLocks noChangeArrowheads="1"/>
          </p:cNvSpPr>
          <p:nvPr/>
        </p:nvSpPr>
        <p:spPr bwMode="auto">
          <a:xfrm>
            <a:off x="6248400" y="6110288"/>
            <a:ext cx="788988" cy="457200"/>
          </a:xfrm>
          <a:prstGeom prst="rect">
            <a:avLst/>
          </a:prstGeom>
          <a:noFill/>
          <a:ln w="9525">
            <a:noFill/>
            <a:miter lim="800000"/>
            <a:headEnd/>
            <a:tailEnd/>
          </a:ln>
        </p:spPr>
        <p:txBody>
          <a:bodyPr wrap="none">
            <a:spAutoFit/>
          </a:bodyPr>
          <a:lstStyle/>
          <a:p>
            <a:r>
              <a:rPr lang="en-US" sz="2400" b="0"/>
              <a:t>-60 °</a:t>
            </a:r>
          </a:p>
        </p:txBody>
      </p:sp>
      <p:pic>
        <p:nvPicPr>
          <p:cNvPr id="53255" name="Picture 10" descr="utm"/>
          <p:cNvPicPr>
            <a:picLocks noChangeAspect="1" noChangeArrowheads="1"/>
          </p:cNvPicPr>
          <p:nvPr/>
        </p:nvPicPr>
        <p:blipFill>
          <a:blip r:embed="rId2" cstate="print"/>
          <a:srcRect/>
          <a:stretch>
            <a:fillRect/>
          </a:stretch>
        </p:blipFill>
        <p:spPr bwMode="auto">
          <a:xfrm>
            <a:off x="2514600" y="1981200"/>
            <a:ext cx="4062413" cy="4070350"/>
          </a:xfrm>
          <a:prstGeom prst="rect">
            <a:avLst/>
          </a:prstGeom>
          <a:noFill/>
          <a:ln w="9525">
            <a:noFill/>
            <a:miter lim="800000"/>
            <a:headEnd/>
            <a:tailEnd/>
          </a:ln>
        </p:spPr>
      </p:pic>
      <p:sp>
        <p:nvSpPr>
          <p:cNvPr id="53256" name="Line 4"/>
          <p:cNvSpPr>
            <a:spLocks noChangeShapeType="1"/>
          </p:cNvSpPr>
          <p:nvPr/>
        </p:nvSpPr>
        <p:spPr bwMode="auto">
          <a:xfrm>
            <a:off x="2514600" y="6019800"/>
            <a:ext cx="4038600" cy="0"/>
          </a:xfrm>
          <a:prstGeom prst="line">
            <a:avLst/>
          </a:prstGeom>
          <a:noFill/>
          <a:ln w="38100">
            <a:solidFill>
              <a:srgbClr val="0000FF"/>
            </a:solidFill>
            <a:round/>
            <a:headEnd/>
            <a:tailEnd/>
          </a:ln>
        </p:spPr>
        <p:txBody>
          <a:bodyPr wrap="none" anchor="ctr"/>
          <a:lstStyle/>
          <a:p>
            <a:endParaRPr lang="en-US"/>
          </a:p>
        </p:txBody>
      </p:sp>
      <p:sp>
        <p:nvSpPr>
          <p:cNvPr id="53257" name="Rectangle 11" descr="20%"/>
          <p:cNvSpPr>
            <a:spLocks noChangeArrowheads="1"/>
          </p:cNvSpPr>
          <p:nvPr/>
        </p:nvSpPr>
        <p:spPr bwMode="auto">
          <a:xfrm>
            <a:off x="4686300" y="2005013"/>
            <a:ext cx="250825" cy="4010025"/>
          </a:xfrm>
          <a:prstGeom prst="rect">
            <a:avLst/>
          </a:prstGeom>
          <a:pattFill prst="pct20">
            <a:fgClr>
              <a:schemeClr val="accent1"/>
            </a:fgClr>
            <a:bgClr>
              <a:schemeClr val="bg1"/>
            </a:bgClr>
          </a:pattFill>
          <a:ln w="28575">
            <a:solidFill>
              <a:srgbClr val="996633"/>
            </a:solidFill>
            <a:miter lim="800000"/>
            <a:headEnd/>
            <a:tailEnd/>
          </a:ln>
        </p:spPr>
        <p:txBody>
          <a:bodyPr wrap="none" anchor="ctr"/>
          <a:lstStyle/>
          <a:p>
            <a:endParaRPr lang="en-US"/>
          </a:p>
        </p:txBody>
      </p:sp>
      <p:sp>
        <p:nvSpPr>
          <p:cNvPr id="53258" name="Line 12"/>
          <p:cNvSpPr>
            <a:spLocks noChangeShapeType="1"/>
          </p:cNvSpPr>
          <p:nvPr/>
        </p:nvSpPr>
        <p:spPr bwMode="auto">
          <a:xfrm>
            <a:off x="4810125" y="1992313"/>
            <a:ext cx="7938" cy="4003675"/>
          </a:xfrm>
          <a:prstGeom prst="line">
            <a:avLst/>
          </a:prstGeom>
          <a:noFill/>
          <a:ln w="28575">
            <a:solidFill>
              <a:srgbClr val="0000FF"/>
            </a:solidFill>
            <a:round/>
            <a:headEnd/>
            <a:tailEnd/>
          </a:ln>
        </p:spPr>
        <p:txBody>
          <a:bodyPr wrap="none" anchor="ctr"/>
          <a:lstStyle/>
          <a:p>
            <a:endParaRPr lang="en-US"/>
          </a:p>
        </p:txBody>
      </p:sp>
      <p:sp>
        <p:nvSpPr>
          <p:cNvPr id="53259" name="Text Box 13"/>
          <p:cNvSpPr txBox="1">
            <a:spLocks noChangeArrowheads="1"/>
          </p:cNvSpPr>
          <p:nvPr/>
        </p:nvSpPr>
        <p:spPr bwMode="auto">
          <a:xfrm>
            <a:off x="6537325" y="955675"/>
            <a:ext cx="184150" cy="457200"/>
          </a:xfrm>
          <a:prstGeom prst="rect">
            <a:avLst/>
          </a:prstGeom>
          <a:noFill/>
          <a:ln w="9525">
            <a:noFill/>
            <a:miter lim="800000"/>
            <a:headEnd/>
            <a:tailEnd/>
          </a:ln>
        </p:spPr>
        <p:txBody>
          <a:bodyPr wrap="none">
            <a:spAutoFit/>
          </a:bodyPr>
          <a:lstStyle/>
          <a:p>
            <a:endParaRPr lang="en-US" sz="2400" b="0"/>
          </a:p>
        </p:txBody>
      </p:sp>
      <p:sp>
        <p:nvSpPr>
          <p:cNvPr id="53260" name="Oval 14"/>
          <p:cNvSpPr>
            <a:spLocks noChangeArrowheads="1"/>
          </p:cNvSpPr>
          <p:nvPr/>
        </p:nvSpPr>
        <p:spPr bwMode="auto">
          <a:xfrm>
            <a:off x="4718050" y="5929313"/>
            <a:ext cx="174625" cy="166687"/>
          </a:xfrm>
          <a:prstGeom prst="ellipse">
            <a:avLst/>
          </a:prstGeom>
          <a:solidFill>
            <a:srgbClr val="0000FF"/>
          </a:solidFill>
          <a:ln w="9525">
            <a:solidFill>
              <a:srgbClr val="0000FF"/>
            </a:solidFill>
            <a:round/>
            <a:headEnd/>
            <a:tailEnd/>
          </a:ln>
        </p:spPr>
        <p:txBody>
          <a:bodyPr wrap="none" anchor="ctr"/>
          <a:lstStyle/>
          <a:p>
            <a:endParaRPr lang="en-US"/>
          </a:p>
        </p:txBody>
      </p:sp>
      <p:sp>
        <p:nvSpPr>
          <p:cNvPr id="53261" name="Text Box 15"/>
          <p:cNvSpPr txBox="1">
            <a:spLocks noChangeArrowheads="1"/>
          </p:cNvSpPr>
          <p:nvPr/>
        </p:nvSpPr>
        <p:spPr bwMode="auto">
          <a:xfrm>
            <a:off x="3878263" y="1981200"/>
            <a:ext cx="865187" cy="457200"/>
          </a:xfrm>
          <a:prstGeom prst="rect">
            <a:avLst/>
          </a:prstGeom>
          <a:noFill/>
          <a:ln w="9525">
            <a:noFill/>
            <a:miter lim="800000"/>
            <a:headEnd/>
            <a:tailEnd/>
          </a:ln>
        </p:spPr>
        <p:txBody>
          <a:bodyPr wrap="none">
            <a:spAutoFit/>
          </a:bodyPr>
          <a:lstStyle/>
          <a:p>
            <a:r>
              <a:rPr lang="en-US" sz="2400" b="0">
                <a:solidFill>
                  <a:srgbClr val="996633"/>
                </a:solidFill>
              </a:rPr>
              <a:t>-102°</a:t>
            </a:r>
            <a:endParaRPr lang="en-US" sz="2400" b="0"/>
          </a:p>
        </p:txBody>
      </p:sp>
      <p:sp>
        <p:nvSpPr>
          <p:cNvPr id="53262" name="Text Box 16"/>
          <p:cNvSpPr txBox="1">
            <a:spLocks noChangeArrowheads="1"/>
          </p:cNvSpPr>
          <p:nvPr/>
        </p:nvSpPr>
        <p:spPr bwMode="auto">
          <a:xfrm>
            <a:off x="4876800" y="1981200"/>
            <a:ext cx="712788" cy="457200"/>
          </a:xfrm>
          <a:prstGeom prst="rect">
            <a:avLst/>
          </a:prstGeom>
          <a:noFill/>
          <a:ln w="9525">
            <a:noFill/>
            <a:miter lim="800000"/>
            <a:headEnd/>
            <a:tailEnd/>
          </a:ln>
        </p:spPr>
        <p:txBody>
          <a:bodyPr wrap="none">
            <a:spAutoFit/>
          </a:bodyPr>
          <a:lstStyle/>
          <a:p>
            <a:r>
              <a:rPr lang="en-US" sz="2400" b="0">
                <a:solidFill>
                  <a:srgbClr val="996633"/>
                </a:solidFill>
              </a:rPr>
              <a:t>-96°</a:t>
            </a:r>
            <a:endParaRPr lang="en-US" sz="2400" b="0"/>
          </a:p>
        </p:txBody>
      </p:sp>
      <p:sp>
        <p:nvSpPr>
          <p:cNvPr id="53263" name="Text Box 17"/>
          <p:cNvSpPr txBox="1">
            <a:spLocks noChangeArrowheads="1"/>
          </p:cNvSpPr>
          <p:nvPr/>
        </p:nvSpPr>
        <p:spPr bwMode="auto">
          <a:xfrm>
            <a:off x="4419600" y="1524000"/>
            <a:ext cx="712788" cy="457200"/>
          </a:xfrm>
          <a:prstGeom prst="rect">
            <a:avLst/>
          </a:prstGeom>
          <a:noFill/>
          <a:ln w="9525">
            <a:noFill/>
            <a:miter lim="800000"/>
            <a:headEnd/>
            <a:tailEnd/>
          </a:ln>
        </p:spPr>
        <p:txBody>
          <a:bodyPr wrap="none">
            <a:spAutoFit/>
          </a:bodyPr>
          <a:lstStyle/>
          <a:p>
            <a:r>
              <a:rPr lang="en-US" sz="2400" b="0">
                <a:solidFill>
                  <a:srgbClr val="0000FF"/>
                </a:solidFill>
              </a:rPr>
              <a:t>-99°</a:t>
            </a:r>
            <a:endParaRPr lang="en-US" sz="2400" b="0"/>
          </a:p>
        </p:txBody>
      </p:sp>
      <p:sp>
        <p:nvSpPr>
          <p:cNvPr id="53264" name="Text Box 18"/>
          <p:cNvSpPr txBox="1">
            <a:spLocks noChangeArrowheads="1"/>
          </p:cNvSpPr>
          <p:nvPr/>
        </p:nvSpPr>
        <p:spPr bwMode="auto">
          <a:xfrm>
            <a:off x="3733800" y="5554663"/>
            <a:ext cx="979488" cy="457200"/>
          </a:xfrm>
          <a:prstGeom prst="rect">
            <a:avLst/>
          </a:prstGeom>
          <a:noFill/>
          <a:ln w="9525">
            <a:noFill/>
            <a:miter lim="800000"/>
            <a:headEnd/>
            <a:tailEnd/>
          </a:ln>
        </p:spPr>
        <p:txBody>
          <a:bodyPr wrap="none">
            <a:spAutoFit/>
          </a:bodyPr>
          <a:lstStyle/>
          <a:p>
            <a:r>
              <a:rPr lang="en-US" sz="2400" b="0"/>
              <a:t>Origin</a:t>
            </a:r>
          </a:p>
        </p:txBody>
      </p:sp>
      <p:sp>
        <p:nvSpPr>
          <p:cNvPr id="53265" name="Line 19"/>
          <p:cNvSpPr>
            <a:spLocks noChangeShapeType="1"/>
          </p:cNvSpPr>
          <p:nvPr/>
        </p:nvSpPr>
        <p:spPr bwMode="auto">
          <a:xfrm>
            <a:off x="4267200" y="4191000"/>
            <a:ext cx="381000" cy="0"/>
          </a:xfrm>
          <a:prstGeom prst="line">
            <a:avLst/>
          </a:prstGeom>
          <a:noFill/>
          <a:ln w="9525">
            <a:solidFill>
              <a:schemeClr val="tx1"/>
            </a:solidFill>
            <a:round/>
            <a:headEnd/>
            <a:tailEnd type="triangle" w="med" len="med"/>
          </a:ln>
        </p:spPr>
        <p:txBody>
          <a:bodyPr wrap="none" anchor="ctr"/>
          <a:lstStyle/>
          <a:p>
            <a:endParaRPr lang="en-US"/>
          </a:p>
        </p:txBody>
      </p:sp>
      <p:sp>
        <p:nvSpPr>
          <p:cNvPr id="53266" name="Line 20"/>
          <p:cNvSpPr>
            <a:spLocks noChangeShapeType="1"/>
          </p:cNvSpPr>
          <p:nvPr/>
        </p:nvSpPr>
        <p:spPr bwMode="auto">
          <a:xfrm>
            <a:off x="4975225" y="4205288"/>
            <a:ext cx="381000" cy="0"/>
          </a:xfrm>
          <a:prstGeom prst="line">
            <a:avLst/>
          </a:prstGeom>
          <a:noFill/>
          <a:ln w="9525">
            <a:solidFill>
              <a:schemeClr val="tx1"/>
            </a:solidFill>
            <a:round/>
            <a:headEnd type="triangle" w="med" len="med"/>
            <a:tailEnd/>
          </a:ln>
        </p:spPr>
        <p:txBody>
          <a:bodyPr wrap="none" anchor="ctr"/>
          <a:lstStyle/>
          <a:p>
            <a:endParaRPr lang="en-US"/>
          </a:p>
        </p:txBody>
      </p:sp>
      <p:sp>
        <p:nvSpPr>
          <p:cNvPr id="53267" name="Text Box 21"/>
          <p:cNvSpPr txBox="1">
            <a:spLocks noChangeArrowheads="1"/>
          </p:cNvSpPr>
          <p:nvPr/>
        </p:nvSpPr>
        <p:spPr bwMode="auto">
          <a:xfrm>
            <a:off x="3946525" y="3927475"/>
            <a:ext cx="458788" cy="457200"/>
          </a:xfrm>
          <a:prstGeom prst="rect">
            <a:avLst/>
          </a:prstGeom>
          <a:noFill/>
          <a:ln w="9525">
            <a:noFill/>
            <a:miter lim="800000"/>
            <a:headEnd/>
            <a:tailEnd/>
          </a:ln>
        </p:spPr>
        <p:txBody>
          <a:bodyPr wrap="none">
            <a:spAutoFit/>
          </a:bodyPr>
          <a:lstStyle/>
          <a:p>
            <a:r>
              <a:rPr lang="en-US" sz="2400" b="0"/>
              <a:t>6°</a:t>
            </a:r>
            <a:endParaRPr lang="en-US" sz="2400" b="0">
              <a:solidFill>
                <a:srgbClr val="996633"/>
              </a:solidFill>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r>
              <a:rPr lang="en-US" smtClean="0"/>
              <a:t>State Plane Coordinate System</a:t>
            </a:r>
          </a:p>
        </p:txBody>
      </p:sp>
      <p:sp>
        <p:nvSpPr>
          <p:cNvPr id="54275" name="Rectangle 3"/>
          <p:cNvSpPr>
            <a:spLocks noGrp="1" noChangeArrowheads="1"/>
          </p:cNvSpPr>
          <p:nvPr>
            <p:ph type="body" idx="1"/>
          </p:nvPr>
        </p:nvSpPr>
        <p:spPr/>
        <p:txBody>
          <a:bodyPr/>
          <a:lstStyle/>
          <a:p>
            <a:r>
              <a:rPr lang="en-US" smtClean="0"/>
              <a:t>Defined for each </a:t>
            </a:r>
            <a:r>
              <a:rPr lang="en-US" smtClean="0">
                <a:solidFill>
                  <a:srgbClr val="FF3300"/>
                </a:solidFill>
              </a:rPr>
              <a:t>State</a:t>
            </a:r>
            <a:r>
              <a:rPr lang="en-US" smtClean="0"/>
              <a:t> in the United States</a:t>
            </a:r>
          </a:p>
          <a:p>
            <a:r>
              <a:rPr lang="en-US" smtClean="0">
                <a:solidFill>
                  <a:srgbClr val="FF3300"/>
                </a:solidFill>
              </a:rPr>
              <a:t>East-West States</a:t>
            </a:r>
            <a:r>
              <a:rPr lang="en-US" smtClean="0"/>
              <a:t> (e.g. Texas) use Lambert Conformal Conic, </a:t>
            </a:r>
            <a:r>
              <a:rPr lang="en-US" smtClean="0">
                <a:solidFill>
                  <a:srgbClr val="FF3300"/>
                </a:solidFill>
              </a:rPr>
              <a:t>North-South States</a:t>
            </a:r>
            <a:r>
              <a:rPr lang="en-US" smtClean="0"/>
              <a:t> (e.g. California) use Transverse Mercator</a:t>
            </a:r>
          </a:p>
          <a:p>
            <a:r>
              <a:rPr lang="en-US" smtClean="0"/>
              <a:t>Texas has </a:t>
            </a:r>
            <a:r>
              <a:rPr lang="en-US" smtClean="0">
                <a:solidFill>
                  <a:srgbClr val="FF3300"/>
                </a:solidFill>
              </a:rPr>
              <a:t>five zones</a:t>
            </a:r>
            <a:r>
              <a:rPr lang="en-US" smtClean="0"/>
              <a:t> (North, North Central, Central, South Central, South) to give accurate representation</a:t>
            </a:r>
          </a:p>
          <a:p>
            <a:r>
              <a:rPr lang="en-US" smtClean="0">
                <a:solidFill>
                  <a:srgbClr val="FF3300"/>
                </a:solidFill>
              </a:rPr>
              <a:t>Greatest accuracy</a:t>
            </a:r>
            <a:r>
              <a:rPr lang="en-US" smtClean="0"/>
              <a:t> for local measurements</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1026"/>
          <p:cNvSpPr>
            <a:spLocks noGrp="1" noChangeArrowheads="1"/>
          </p:cNvSpPr>
          <p:nvPr>
            <p:ph type="title"/>
          </p:nvPr>
        </p:nvSpPr>
        <p:spPr>
          <a:xfrm>
            <a:off x="609600" y="228600"/>
            <a:ext cx="7772400" cy="1143000"/>
          </a:xfrm>
        </p:spPr>
        <p:txBody>
          <a:bodyPr/>
          <a:lstStyle/>
          <a:p>
            <a:r>
              <a:rPr lang="en-US" sz="4000" smtClean="0"/>
              <a:t>ArcGIS </a:t>
            </a:r>
            <a:r>
              <a:rPr lang="en-US" sz="4000" smtClean="0">
                <a:solidFill>
                  <a:srgbClr val="FF0000"/>
                </a:solidFill>
              </a:rPr>
              <a:t>Spatial Reference </a:t>
            </a:r>
            <a:r>
              <a:rPr lang="en-US" sz="4000" smtClean="0"/>
              <a:t>Frames</a:t>
            </a:r>
          </a:p>
        </p:txBody>
      </p:sp>
      <p:sp>
        <p:nvSpPr>
          <p:cNvPr id="56323" name="Rectangle 1027"/>
          <p:cNvSpPr>
            <a:spLocks noGrp="1" noChangeArrowheads="1"/>
          </p:cNvSpPr>
          <p:nvPr>
            <p:ph type="body" sz="half" idx="1"/>
          </p:nvPr>
        </p:nvSpPr>
        <p:spPr>
          <a:xfrm>
            <a:off x="685800" y="1447800"/>
            <a:ext cx="3810000" cy="4114800"/>
          </a:xfrm>
        </p:spPr>
        <p:txBody>
          <a:bodyPr/>
          <a:lstStyle/>
          <a:p>
            <a:r>
              <a:rPr lang="en-US" sz="2400" dirty="0" smtClean="0"/>
              <a:t>Defined for a </a:t>
            </a:r>
            <a:r>
              <a:rPr lang="en-US" sz="2400" dirty="0" smtClean="0">
                <a:solidFill>
                  <a:srgbClr val="FF3300"/>
                </a:solidFill>
              </a:rPr>
              <a:t>feature dataset</a:t>
            </a:r>
            <a:r>
              <a:rPr lang="en-US" sz="2400" dirty="0" smtClean="0"/>
              <a:t> in </a:t>
            </a:r>
            <a:r>
              <a:rPr lang="en-US" sz="2400" dirty="0" err="1" smtClean="0">
                <a:solidFill>
                  <a:srgbClr val="FF3300"/>
                </a:solidFill>
              </a:rPr>
              <a:t>ArcCatalog</a:t>
            </a:r>
            <a:endParaRPr lang="en-US" sz="2400" dirty="0" smtClean="0">
              <a:solidFill>
                <a:srgbClr val="FF3300"/>
              </a:solidFill>
            </a:endParaRPr>
          </a:p>
          <a:p>
            <a:r>
              <a:rPr lang="en-US" sz="2400" dirty="0" smtClean="0"/>
              <a:t>XY Coordinate System</a:t>
            </a:r>
          </a:p>
          <a:p>
            <a:pPr lvl="1"/>
            <a:r>
              <a:rPr lang="en-US" sz="2000" dirty="0" smtClean="0"/>
              <a:t>Projected</a:t>
            </a:r>
          </a:p>
          <a:p>
            <a:pPr lvl="1"/>
            <a:r>
              <a:rPr lang="en-US" sz="2000" dirty="0" smtClean="0"/>
              <a:t>Geographic</a:t>
            </a:r>
          </a:p>
          <a:p>
            <a:r>
              <a:rPr lang="en-US" sz="2400" dirty="0" smtClean="0"/>
              <a:t>Z Coordinate system</a:t>
            </a:r>
          </a:p>
          <a:p>
            <a:r>
              <a:rPr lang="en-US" sz="2400" dirty="0" smtClean="0"/>
              <a:t>Domain, resolution and tolerance</a:t>
            </a: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1152524"/>
            <a:ext cx="4867275" cy="570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Revolution in Earth Measurement</a:t>
            </a:r>
            <a:endParaRPr lang="en-US" dirty="0"/>
          </a:p>
        </p:txBody>
      </p:sp>
      <p:pic>
        <p:nvPicPr>
          <p:cNvPr id="3" name="Picture 5" descr="bilby_tower_light"/>
          <p:cNvPicPr>
            <a:picLocks noChangeAspect="1" noChangeArrowheads="1"/>
          </p:cNvPicPr>
          <p:nvPr/>
        </p:nvPicPr>
        <p:blipFill>
          <a:blip r:embed="rId2"/>
          <a:srcRect r="24116"/>
          <a:stretch>
            <a:fillRect/>
          </a:stretch>
        </p:blipFill>
        <p:spPr>
          <a:xfrm>
            <a:off x="304800" y="1447800"/>
            <a:ext cx="1797148" cy="3200400"/>
          </a:xfrm>
          <a:prstGeom prst="rect">
            <a:avLst/>
          </a:prstGeom>
          <a:noFill/>
          <a:ln>
            <a:solidFill>
              <a:schemeClr val="tx1"/>
            </a:solidFill>
          </a:ln>
          <a:effectLst>
            <a:outerShdw blurRad="50800" dist="38100" dir="2700000" algn="tl" rotWithShape="0">
              <a:prstClr val="black">
                <a:alpha val="40000"/>
              </a:prstClr>
            </a:outerShdw>
          </a:effectLst>
        </p:spPr>
      </p:pic>
      <p:pic>
        <p:nvPicPr>
          <p:cNvPr id="4" name="Picture 4" descr="gps_sat"/>
          <p:cNvPicPr>
            <a:picLocks noChangeAspect="1" noChangeArrowheads="1"/>
          </p:cNvPicPr>
          <p:nvPr/>
        </p:nvPicPr>
        <p:blipFill>
          <a:blip r:embed="rId3"/>
          <a:srcRect/>
          <a:stretch>
            <a:fillRect/>
          </a:stretch>
        </p:blipFill>
        <p:spPr bwMode="auto">
          <a:xfrm>
            <a:off x="274443" y="4756260"/>
            <a:ext cx="1818688" cy="2008346"/>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5" name="Picture 8" descr="Corbin_VA"/>
          <p:cNvPicPr>
            <a:picLocks noChangeAspect="1" noChangeArrowheads="1"/>
          </p:cNvPicPr>
          <p:nvPr/>
        </p:nvPicPr>
        <p:blipFill>
          <a:blip r:embed="rId4"/>
          <a:srcRect l="15018" r="20513" b="5383"/>
          <a:stretch>
            <a:fillRect/>
          </a:stretch>
        </p:blipFill>
        <p:spPr>
          <a:xfrm>
            <a:off x="3733800" y="4267200"/>
            <a:ext cx="1276234" cy="2497406"/>
          </a:xfrm>
          <a:prstGeom prst="rect">
            <a:avLst/>
          </a:prstGeom>
          <a:ln>
            <a:solidFill>
              <a:schemeClr val="tx1"/>
            </a:solidFill>
          </a:ln>
          <a:effectLst>
            <a:outerShdw blurRad="50800" dist="38100" dir="2700000" algn="tl" rotWithShape="0">
              <a:prstClr val="black">
                <a:alpha val="40000"/>
              </a:prstClr>
            </a:outerShdw>
          </a:effectLst>
        </p:spPr>
      </p:pic>
      <p:pic>
        <p:nvPicPr>
          <p:cNvPr id="6" name="Picture 2" descr="C:\Survey\Control\Photographs\Monuments\FLAGSTAFF NCMN.JPG"/>
          <p:cNvPicPr>
            <a:picLocks noChangeAspect="1" noChangeArrowheads="1"/>
          </p:cNvPicPr>
          <p:nvPr/>
        </p:nvPicPr>
        <p:blipFill>
          <a:blip r:embed="rId5"/>
          <a:srcRect l="11174" t="528" r="15081" b="1928"/>
          <a:stretch>
            <a:fillRect/>
          </a:stretch>
        </p:blipFill>
        <p:spPr bwMode="auto">
          <a:xfrm>
            <a:off x="3289194" y="1828800"/>
            <a:ext cx="1940378" cy="1924962"/>
          </a:xfrm>
          <a:prstGeom prst="rect">
            <a:avLst/>
          </a:prstGeom>
          <a:noFill/>
          <a:ln>
            <a:solidFill>
              <a:schemeClr val="tx1"/>
            </a:solidFill>
          </a:ln>
          <a:effectLst>
            <a:outerShdw blurRad="50800" dist="38100" dir="2700000" algn="tl" rotWithShape="0">
              <a:prstClr val="black">
                <a:alpha val="40000"/>
              </a:prstClr>
            </a:outerShdw>
          </a:effectLst>
        </p:spPr>
      </p:pic>
      <p:sp>
        <p:nvSpPr>
          <p:cNvPr id="7" name="Left-Right Arrow 6"/>
          <p:cNvSpPr/>
          <p:nvPr/>
        </p:nvSpPr>
        <p:spPr>
          <a:xfrm>
            <a:off x="2286000" y="5515903"/>
            <a:ext cx="1219200" cy="427697"/>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Left-Right Arrow 7"/>
          <p:cNvSpPr/>
          <p:nvPr/>
        </p:nvSpPr>
        <p:spPr>
          <a:xfrm>
            <a:off x="2280332" y="2583243"/>
            <a:ext cx="850794" cy="3048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638800" y="2121578"/>
            <a:ext cx="2895600" cy="923330"/>
          </a:xfrm>
          <a:prstGeom prst="rect">
            <a:avLst/>
          </a:prstGeom>
          <a:noFill/>
        </p:spPr>
        <p:txBody>
          <a:bodyPr wrap="square" rtlCol="0">
            <a:spAutoFit/>
          </a:bodyPr>
          <a:lstStyle/>
          <a:p>
            <a:r>
              <a:rPr lang="en-US" dirty="0" smtClean="0"/>
              <a:t>Traditional Surveying uses </a:t>
            </a:r>
            <a:r>
              <a:rPr lang="en-US" dirty="0" smtClean="0">
                <a:solidFill>
                  <a:srgbClr val="FF0000"/>
                </a:solidFill>
              </a:rPr>
              <a:t>benchmarks </a:t>
            </a:r>
            <a:r>
              <a:rPr lang="en-US" dirty="0" smtClean="0"/>
              <a:t>as reference points</a:t>
            </a:r>
            <a:endParaRPr lang="en-US" dirty="0"/>
          </a:p>
        </p:txBody>
      </p:sp>
      <p:sp>
        <p:nvSpPr>
          <p:cNvPr id="10" name="TextBox 9"/>
          <p:cNvSpPr txBox="1"/>
          <p:nvPr/>
        </p:nvSpPr>
        <p:spPr>
          <a:xfrm>
            <a:off x="5486400" y="4756260"/>
            <a:ext cx="2895600" cy="1477328"/>
          </a:xfrm>
          <a:prstGeom prst="rect">
            <a:avLst/>
          </a:prstGeom>
          <a:noFill/>
        </p:spPr>
        <p:txBody>
          <a:bodyPr wrap="square" rtlCol="0">
            <a:spAutoFit/>
          </a:bodyPr>
          <a:lstStyle/>
          <a:p>
            <a:r>
              <a:rPr lang="en-US" dirty="0" smtClean="0"/>
              <a:t>Global Positioning uses </a:t>
            </a:r>
            <a:r>
              <a:rPr lang="en-US" dirty="0" smtClean="0">
                <a:solidFill>
                  <a:srgbClr val="FF0000"/>
                </a:solidFill>
              </a:rPr>
              <a:t>fixed GPS receivers </a:t>
            </a:r>
            <a:r>
              <a:rPr lang="en-US" dirty="0" smtClean="0"/>
              <a:t>as reference points (Continuously Operating Reference System, CORS)</a:t>
            </a:r>
            <a:endParaRPr lang="en-US" dirty="0"/>
          </a:p>
        </p:txBody>
      </p:sp>
      <p:sp>
        <p:nvSpPr>
          <p:cNvPr id="11" name="TextBox 10"/>
          <p:cNvSpPr txBox="1"/>
          <p:nvPr/>
        </p:nvSpPr>
        <p:spPr>
          <a:xfrm>
            <a:off x="990600" y="805311"/>
            <a:ext cx="7391400" cy="707886"/>
          </a:xfrm>
          <a:prstGeom prst="rect">
            <a:avLst/>
          </a:prstGeom>
          <a:noFill/>
        </p:spPr>
        <p:txBody>
          <a:bodyPr wrap="square" rtlCol="0">
            <a:spAutoFit/>
          </a:bodyPr>
          <a:lstStyle/>
          <a:p>
            <a:pPr algn="ctr"/>
            <a:r>
              <a:rPr lang="en-US" dirty="0" smtClean="0"/>
              <a:t>Some images and slides from Michael Dennis, National Geodetic Survey and Lewis </a:t>
            </a:r>
            <a:r>
              <a:rPr lang="en-US" dirty="0" err="1" smtClean="0"/>
              <a:t>Lapine</a:t>
            </a:r>
            <a:r>
              <a:rPr lang="en-US" dirty="0" smtClean="0"/>
              <a:t>, South Carolina Geodetic Survey</a:t>
            </a:r>
            <a:endParaRPr lang="en-US" dirty="0"/>
          </a:p>
        </p:txBody>
      </p:sp>
    </p:spTree>
    <p:extLst>
      <p:ext uri="{BB962C8B-B14F-4D97-AF65-F5344CB8AC3E}">
        <p14:creationId xmlns:p14="http://schemas.microsoft.com/office/powerpoint/2010/main" val="82873681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1026"/>
          <p:cNvSpPr>
            <a:spLocks noGrp="1" noChangeArrowheads="1"/>
          </p:cNvSpPr>
          <p:nvPr>
            <p:ph type="title"/>
          </p:nvPr>
        </p:nvSpPr>
        <p:spPr/>
        <p:txBody>
          <a:bodyPr/>
          <a:lstStyle/>
          <a:p>
            <a:r>
              <a:rPr lang="en-US" smtClean="0"/>
              <a:t>Horizontal Coordinate Systems</a:t>
            </a:r>
          </a:p>
        </p:txBody>
      </p:sp>
      <p:sp>
        <p:nvSpPr>
          <p:cNvPr id="57347" name="Rectangle 1027"/>
          <p:cNvSpPr>
            <a:spLocks noGrp="1" noChangeArrowheads="1"/>
          </p:cNvSpPr>
          <p:nvPr>
            <p:ph type="body" sz="half" idx="1"/>
          </p:nvPr>
        </p:nvSpPr>
        <p:spPr/>
        <p:txBody>
          <a:bodyPr/>
          <a:lstStyle/>
          <a:p>
            <a:r>
              <a:rPr lang="en-US" smtClean="0">
                <a:solidFill>
                  <a:srgbClr val="FF3300"/>
                </a:solidFill>
              </a:rPr>
              <a:t>Geographic</a:t>
            </a:r>
            <a:r>
              <a:rPr lang="en-US" smtClean="0"/>
              <a:t> coordinates (decimal degrees)</a:t>
            </a:r>
          </a:p>
        </p:txBody>
      </p:sp>
      <p:pic>
        <p:nvPicPr>
          <p:cNvPr id="57348" name="Picture 1033"/>
          <p:cNvPicPr>
            <a:picLocks noChangeAspect="1" noChangeArrowheads="1"/>
          </p:cNvPicPr>
          <p:nvPr/>
        </p:nvPicPr>
        <p:blipFill>
          <a:blip r:embed="rId2" cstate="print"/>
          <a:srcRect/>
          <a:stretch>
            <a:fillRect/>
          </a:stretch>
        </p:blipFill>
        <p:spPr bwMode="auto">
          <a:xfrm>
            <a:off x="4800600" y="3352800"/>
            <a:ext cx="4343400" cy="2954338"/>
          </a:xfrm>
          <a:prstGeom prst="rect">
            <a:avLst/>
          </a:prstGeom>
          <a:noFill/>
          <a:ln w="9525">
            <a:noFill/>
            <a:miter lim="800000"/>
            <a:headEnd/>
            <a:tailEnd/>
          </a:ln>
        </p:spPr>
      </p:pic>
      <p:sp>
        <p:nvSpPr>
          <p:cNvPr id="57349" name="Rectangle 1035"/>
          <p:cNvSpPr>
            <a:spLocks noGrp="1" noChangeArrowheads="1"/>
          </p:cNvSpPr>
          <p:nvPr>
            <p:ph type="body" sz="half" idx="2"/>
          </p:nvPr>
        </p:nvSpPr>
        <p:spPr/>
        <p:txBody>
          <a:bodyPr/>
          <a:lstStyle/>
          <a:p>
            <a:r>
              <a:rPr lang="en-US" smtClean="0">
                <a:solidFill>
                  <a:srgbClr val="FF3300"/>
                </a:solidFill>
              </a:rPr>
              <a:t>Projected</a:t>
            </a:r>
            <a:r>
              <a:rPr lang="en-US" smtClean="0"/>
              <a:t> coordinates (length units, ft or meters)</a:t>
            </a:r>
          </a:p>
          <a:p>
            <a:endParaRPr lang="en-US" smtClean="0"/>
          </a:p>
        </p:txBody>
      </p:sp>
      <p:pic>
        <p:nvPicPr>
          <p:cNvPr id="57350" name="Picture 1036"/>
          <p:cNvPicPr>
            <a:picLocks noChangeAspect="1" noChangeArrowheads="1"/>
          </p:cNvPicPr>
          <p:nvPr/>
        </p:nvPicPr>
        <p:blipFill>
          <a:blip r:embed="rId3" cstate="print"/>
          <a:srcRect/>
          <a:stretch>
            <a:fillRect/>
          </a:stretch>
        </p:blipFill>
        <p:spPr bwMode="auto">
          <a:xfrm>
            <a:off x="304800" y="3352800"/>
            <a:ext cx="4371975" cy="29733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r>
              <a:rPr lang="en-US" smtClean="0"/>
              <a:t>Vertical Coordinate Systems</a:t>
            </a:r>
          </a:p>
        </p:txBody>
      </p:sp>
      <p:sp>
        <p:nvSpPr>
          <p:cNvPr id="58371" name="Rectangle 3"/>
          <p:cNvSpPr>
            <a:spLocks noGrp="1" noChangeArrowheads="1"/>
          </p:cNvSpPr>
          <p:nvPr>
            <p:ph type="body" sz="half" idx="1"/>
          </p:nvPr>
        </p:nvSpPr>
        <p:spPr>
          <a:xfrm>
            <a:off x="685800" y="1981200"/>
            <a:ext cx="2971800" cy="4114800"/>
          </a:xfrm>
        </p:spPr>
        <p:txBody>
          <a:bodyPr/>
          <a:lstStyle/>
          <a:p>
            <a:r>
              <a:rPr lang="en-US" smtClean="0">
                <a:solidFill>
                  <a:srgbClr val="FF3300"/>
                </a:solidFill>
              </a:rPr>
              <a:t>None </a:t>
            </a:r>
            <a:r>
              <a:rPr lang="en-US" smtClean="0"/>
              <a:t>for 2D data</a:t>
            </a:r>
          </a:p>
          <a:p>
            <a:r>
              <a:rPr lang="en-US" smtClean="0">
                <a:solidFill>
                  <a:srgbClr val="FF3300"/>
                </a:solidFill>
              </a:rPr>
              <a:t>Necessary</a:t>
            </a:r>
            <a:r>
              <a:rPr lang="en-US" smtClean="0"/>
              <a:t> for 3D data</a:t>
            </a:r>
          </a:p>
        </p:txBody>
      </p:sp>
      <p:pic>
        <p:nvPicPr>
          <p:cNvPr id="58372" name="Picture 8"/>
          <p:cNvPicPr>
            <a:picLocks noChangeAspect="1" noChangeArrowheads="1"/>
          </p:cNvPicPr>
          <p:nvPr/>
        </p:nvPicPr>
        <p:blipFill>
          <a:blip r:embed="rId2" cstate="print"/>
          <a:srcRect/>
          <a:stretch>
            <a:fillRect/>
          </a:stretch>
        </p:blipFill>
        <p:spPr bwMode="auto">
          <a:xfrm>
            <a:off x="4267200" y="1524000"/>
            <a:ext cx="4619625" cy="5019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228600" y="228600"/>
            <a:ext cx="8763000" cy="1143000"/>
          </a:xfrm>
        </p:spPr>
        <p:txBody>
          <a:bodyPr/>
          <a:lstStyle/>
          <a:p>
            <a:r>
              <a:rPr lang="en-US" sz="3200" b="1" smtClean="0">
                <a:solidFill>
                  <a:srgbClr val="0000FF"/>
                </a:solidFill>
              </a:rPr>
              <a:t>ArcGIS .prj files</a:t>
            </a:r>
          </a:p>
        </p:txBody>
      </p:sp>
      <p:pic>
        <p:nvPicPr>
          <p:cNvPr id="62467" name="Picture 6"/>
          <p:cNvPicPr>
            <a:picLocks noChangeAspect="1" noChangeArrowheads="1"/>
          </p:cNvPicPr>
          <p:nvPr/>
        </p:nvPicPr>
        <p:blipFill>
          <a:blip r:embed="rId2" cstate="print"/>
          <a:srcRect/>
          <a:stretch>
            <a:fillRect/>
          </a:stretch>
        </p:blipFill>
        <p:spPr bwMode="auto">
          <a:xfrm>
            <a:off x="914400" y="1173163"/>
            <a:ext cx="7377113" cy="2332037"/>
          </a:xfrm>
          <a:prstGeom prst="rect">
            <a:avLst/>
          </a:prstGeom>
          <a:noFill/>
          <a:ln w="9525">
            <a:noFill/>
            <a:miter lim="800000"/>
            <a:headEnd/>
            <a:tailEnd/>
          </a:ln>
        </p:spPr>
      </p:pic>
      <p:pic>
        <p:nvPicPr>
          <p:cNvPr id="62468" name="Picture 5"/>
          <p:cNvPicPr>
            <a:picLocks noChangeAspect="1" noChangeArrowheads="1"/>
          </p:cNvPicPr>
          <p:nvPr/>
        </p:nvPicPr>
        <p:blipFill>
          <a:blip r:embed="rId3" cstate="print"/>
          <a:srcRect/>
          <a:stretch>
            <a:fillRect/>
          </a:stretch>
        </p:blipFill>
        <p:spPr bwMode="auto">
          <a:xfrm>
            <a:off x="76200" y="3276600"/>
            <a:ext cx="8991600" cy="34401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685800" y="0"/>
            <a:ext cx="7772400" cy="1143000"/>
          </a:xfrm>
        </p:spPr>
        <p:txBody>
          <a:bodyPr/>
          <a:lstStyle/>
          <a:p>
            <a:r>
              <a:rPr lang="en-US" smtClean="0"/>
              <a:t>Summary Concepts</a:t>
            </a:r>
          </a:p>
        </p:txBody>
      </p:sp>
      <p:sp>
        <p:nvSpPr>
          <p:cNvPr id="64515" name="Rectangle 3"/>
          <p:cNvSpPr>
            <a:spLocks noGrp="1" noChangeArrowheads="1"/>
          </p:cNvSpPr>
          <p:nvPr>
            <p:ph type="body" idx="1"/>
          </p:nvPr>
        </p:nvSpPr>
        <p:spPr>
          <a:xfrm>
            <a:off x="685800" y="990600"/>
            <a:ext cx="7772400" cy="5715000"/>
          </a:xfrm>
        </p:spPr>
        <p:txBody>
          <a:bodyPr/>
          <a:lstStyle/>
          <a:p>
            <a:pPr>
              <a:lnSpc>
                <a:spcPct val="90000"/>
              </a:lnSpc>
            </a:pPr>
            <a:r>
              <a:rPr lang="en-US" smtClean="0"/>
              <a:t>The </a:t>
            </a:r>
            <a:r>
              <a:rPr lang="en-US" smtClean="0">
                <a:solidFill>
                  <a:srgbClr val="FF3300"/>
                </a:solidFill>
              </a:rPr>
              <a:t>spatial reference</a:t>
            </a:r>
            <a:r>
              <a:rPr lang="en-US" smtClean="0"/>
              <a:t> of a dataset comprises </a:t>
            </a:r>
            <a:r>
              <a:rPr lang="en-US" smtClean="0">
                <a:solidFill>
                  <a:srgbClr val="FF3300"/>
                </a:solidFill>
              </a:rPr>
              <a:t>datum</a:t>
            </a:r>
            <a:r>
              <a:rPr lang="en-US" smtClean="0"/>
              <a:t>, </a:t>
            </a:r>
            <a:r>
              <a:rPr lang="en-US" smtClean="0">
                <a:solidFill>
                  <a:srgbClr val="FF3300"/>
                </a:solidFill>
              </a:rPr>
              <a:t>projection</a:t>
            </a:r>
            <a:r>
              <a:rPr lang="en-US" smtClean="0"/>
              <a:t> and </a:t>
            </a:r>
            <a:r>
              <a:rPr lang="en-US" smtClean="0">
                <a:solidFill>
                  <a:srgbClr val="FF3300"/>
                </a:solidFill>
              </a:rPr>
              <a:t>coordinate system.</a:t>
            </a:r>
          </a:p>
          <a:p>
            <a:pPr>
              <a:lnSpc>
                <a:spcPct val="90000"/>
              </a:lnSpc>
            </a:pPr>
            <a:r>
              <a:rPr lang="en-US" smtClean="0"/>
              <a:t>For consistent analysis the </a:t>
            </a:r>
            <a:r>
              <a:rPr lang="en-US" smtClean="0">
                <a:solidFill>
                  <a:srgbClr val="FF3300"/>
                </a:solidFill>
              </a:rPr>
              <a:t>spatial reference</a:t>
            </a:r>
            <a:r>
              <a:rPr lang="en-US" smtClean="0"/>
              <a:t> of data sets should be the </a:t>
            </a:r>
            <a:r>
              <a:rPr lang="en-US" smtClean="0">
                <a:solidFill>
                  <a:srgbClr val="FF3300"/>
                </a:solidFill>
              </a:rPr>
              <a:t>same.</a:t>
            </a:r>
          </a:p>
          <a:p>
            <a:pPr>
              <a:lnSpc>
                <a:spcPct val="90000"/>
              </a:lnSpc>
            </a:pPr>
            <a:r>
              <a:rPr lang="en-US" smtClean="0"/>
              <a:t>ArcGIS does </a:t>
            </a:r>
            <a:r>
              <a:rPr lang="en-US" smtClean="0">
                <a:solidFill>
                  <a:srgbClr val="FF3300"/>
                </a:solidFill>
              </a:rPr>
              <a:t>projection on the fly</a:t>
            </a:r>
            <a:r>
              <a:rPr lang="en-US" smtClean="0"/>
              <a:t> so can display data with different spatial references properly </a:t>
            </a:r>
            <a:r>
              <a:rPr lang="en-US" b="1" i="1" smtClean="0">
                <a:solidFill>
                  <a:srgbClr val="FF3300"/>
                </a:solidFill>
              </a:rPr>
              <a:t>if they are properly specified.</a:t>
            </a:r>
          </a:p>
          <a:p>
            <a:pPr>
              <a:lnSpc>
                <a:spcPct val="90000"/>
              </a:lnSpc>
            </a:pPr>
            <a:r>
              <a:rPr lang="en-US" smtClean="0"/>
              <a:t>ArcGIS terminology</a:t>
            </a:r>
          </a:p>
          <a:p>
            <a:pPr lvl="1">
              <a:lnSpc>
                <a:spcPct val="90000"/>
              </a:lnSpc>
            </a:pPr>
            <a:r>
              <a:rPr lang="en-US" b="1" smtClean="0">
                <a:solidFill>
                  <a:srgbClr val="FF3300"/>
                </a:solidFill>
              </a:rPr>
              <a:t>Define projection.</a:t>
            </a:r>
            <a:r>
              <a:rPr lang="en-US" smtClean="0"/>
              <a:t>  Specify the projection for some data without changing the data.</a:t>
            </a:r>
          </a:p>
          <a:p>
            <a:pPr lvl="1">
              <a:lnSpc>
                <a:spcPct val="90000"/>
              </a:lnSpc>
            </a:pPr>
            <a:r>
              <a:rPr lang="en-US" b="1" smtClean="0">
                <a:solidFill>
                  <a:srgbClr val="FF3300"/>
                </a:solidFill>
              </a:rPr>
              <a:t>Project.</a:t>
            </a:r>
            <a:r>
              <a:rPr lang="en-US" smtClean="0"/>
              <a:t>  Change the data from one projection to another. </a:t>
            </a:r>
          </a:p>
          <a:p>
            <a:pPr>
              <a:lnSpc>
                <a:spcPct val="90000"/>
              </a:lnSpc>
            </a:pPr>
            <a:endParaRPr lang="en-US" smtClean="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3"/>
          <p:cNvSpPr>
            <a:spLocks noGrp="1" noChangeArrowheads="1"/>
          </p:cNvSpPr>
          <p:nvPr>
            <p:ph type="body" idx="1"/>
          </p:nvPr>
        </p:nvSpPr>
        <p:spPr/>
        <p:txBody>
          <a:bodyPr/>
          <a:lstStyle/>
          <a:p>
            <a:r>
              <a:rPr lang="en-US" smtClean="0"/>
              <a:t>Two basic locational systems: </a:t>
            </a:r>
            <a:r>
              <a:rPr lang="en-US" smtClean="0">
                <a:solidFill>
                  <a:srgbClr val="FF3300"/>
                </a:solidFill>
              </a:rPr>
              <a:t>geometric</a:t>
            </a:r>
            <a:r>
              <a:rPr lang="en-US" smtClean="0"/>
              <a:t> or Cartesian (x, y, z) and </a:t>
            </a:r>
            <a:r>
              <a:rPr lang="en-US" smtClean="0">
                <a:solidFill>
                  <a:srgbClr val="FF3300"/>
                </a:solidFill>
              </a:rPr>
              <a:t>geographic</a:t>
            </a:r>
            <a:r>
              <a:rPr lang="en-US" smtClean="0"/>
              <a:t> or gravitational (</a:t>
            </a:r>
            <a:r>
              <a:rPr lang="en-US" smtClean="0">
                <a:latin typeface="Symbol" pitchFamily="18" charset="2"/>
              </a:rPr>
              <a:t>f, l</a:t>
            </a:r>
            <a:r>
              <a:rPr lang="en-US" smtClean="0"/>
              <a:t>, z)</a:t>
            </a:r>
          </a:p>
          <a:p>
            <a:r>
              <a:rPr lang="en-US" smtClean="0"/>
              <a:t>Mean sea level surface or geoid is approximated by an ellipsoid to define an earth </a:t>
            </a:r>
            <a:r>
              <a:rPr lang="en-US" smtClean="0">
                <a:solidFill>
                  <a:srgbClr val="FF3300"/>
                </a:solidFill>
              </a:rPr>
              <a:t>datum</a:t>
            </a:r>
            <a:r>
              <a:rPr lang="en-US" smtClean="0"/>
              <a:t> which gives (</a:t>
            </a:r>
            <a:r>
              <a:rPr lang="en-US" smtClean="0">
                <a:latin typeface="Symbol" pitchFamily="18" charset="2"/>
              </a:rPr>
              <a:t>f, l) </a:t>
            </a:r>
            <a:r>
              <a:rPr lang="en-US" smtClean="0"/>
              <a:t>and distance above geoid gives (z)</a:t>
            </a:r>
          </a:p>
          <a:p>
            <a:endParaRPr lang="en-US" smtClean="0"/>
          </a:p>
        </p:txBody>
      </p:sp>
      <p:sp>
        <p:nvSpPr>
          <p:cNvPr id="65539" name="Rectangle 5"/>
          <p:cNvSpPr>
            <a:spLocks noGrp="1" noChangeArrowheads="1"/>
          </p:cNvSpPr>
          <p:nvPr>
            <p:ph type="title"/>
          </p:nvPr>
        </p:nvSpPr>
        <p:spPr>
          <a:noFill/>
        </p:spPr>
        <p:txBody>
          <a:bodyPr/>
          <a:lstStyle/>
          <a:p>
            <a:r>
              <a:rPr lang="en-US" smtClean="0"/>
              <a:t>Summary Concepts (Cont.)</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r>
              <a:rPr lang="en-US" smtClean="0"/>
              <a:t>Summary Concepts (Cont.)</a:t>
            </a:r>
          </a:p>
        </p:txBody>
      </p:sp>
      <p:sp>
        <p:nvSpPr>
          <p:cNvPr id="66563" name="Rectangle 3"/>
          <p:cNvSpPr>
            <a:spLocks noGrp="1" noChangeArrowheads="1"/>
          </p:cNvSpPr>
          <p:nvPr>
            <p:ph type="body" idx="1"/>
          </p:nvPr>
        </p:nvSpPr>
        <p:spPr/>
        <p:txBody>
          <a:bodyPr/>
          <a:lstStyle/>
          <a:p>
            <a:r>
              <a:rPr lang="en-US" smtClean="0"/>
              <a:t>To prepare a map, the earth is first reduced to a </a:t>
            </a:r>
            <a:r>
              <a:rPr lang="en-US" smtClean="0">
                <a:solidFill>
                  <a:srgbClr val="FF3300"/>
                </a:solidFill>
              </a:rPr>
              <a:t>globe</a:t>
            </a:r>
            <a:r>
              <a:rPr lang="en-US" smtClean="0"/>
              <a:t> and then </a:t>
            </a:r>
            <a:r>
              <a:rPr lang="en-US" smtClean="0">
                <a:solidFill>
                  <a:srgbClr val="FF3300"/>
                </a:solidFill>
              </a:rPr>
              <a:t>projected</a:t>
            </a:r>
            <a:r>
              <a:rPr lang="en-US" smtClean="0"/>
              <a:t> onto a flat surface</a:t>
            </a:r>
          </a:p>
          <a:p>
            <a:r>
              <a:rPr lang="en-US" smtClean="0"/>
              <a:t>Three basic types of map projections: conic, cylindrical and azimuthal</a:t>
            </a:r>
          </a:p>
          <a:p>
            <a:r>
              <a:rPr lang="en-US" smtClean="0"/>
              <a:t>A particular projection is defined by a </a:t>
            </a:r>
            <a:r>
              <a:rPr lang="en-US" smtClean="0">
                <a:solidFill>
                  <a:srgbClr val="FF3300"/>
                </a:solidFill>
              </a:rPr>
              <a:t>datum</a:t>
            </a:r>
            <a:r>
              <a:rPr lang="en-US" smtClean="0"/>
              <a:t>,  a projection </a:t>
            </a:r>
            <a:r>
              <a:rPr lang="en-US" smtClean="0">
                <a:solidFill>
                  <a:srgbClr val="FF3300"/>
                </a:solidFill>
              </a:rPr>
              <a:t>type</a:t>
            </a:r>
            <a:r>
              <a:rPr lang="en-US" smtClean="0"/>
              <a:t> and a set of projection </a:t>
            </a:r>
            <a:r>
              <a:rPr lang="en-US" smtClean="0">
                <a:solidFill>
                  <a:srgbClr val="FF3300"/>
                </a:solidFill>
              </a:rPr>
              <a:t>parameters</a:t>
            </a:r>
            <a:endParaRPr lang="en-US" smtClean="0"/>
          </a:p>
          <a:p>
            <a:endParaRPr lang="en-US" smtClean="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r>
              <a:rPr lang="en-US" smtClean="0"/>
              <a:t>Summary Concepts (Cont.)</a:t>
            </a:r>
          </a:p>
        </p:txBody>
      </p:sp>
      <p:sp>
        <p:nvSpPr>
          <p:cNvPr id="67587" name="Rectangle 3"/>
          <p:cNvSpPr>
            <a:spLocks noGrp="1" noChangeArrowheads="1"/>
          </p:cNvSpPr>
          <p:nvPr>
            <p:ph type="body" idx="1"/>
          </p:nvPr>
        </p:nvSpPr>
        <p:spPr/>
        <p:txBody>
          <a:bodyPr/>
          <a:lstStyle/>
          <a:p>
            <a:r>
              <a:rPr lang="en-US" dirty="0" smtClean="0">
                <a:solidFill>
                  <a:srgbClr val="FF3300"/>
                </a:solidFill>
              </a:rPr>
              <a:t>Standard coordinate systems</a:t>
            </a:r>
            <a:r>
              <a:rPr lang="en-US" dirty="0" smtClean="0"/>
              <a:t> use particular projections over zones of the earth’s surface</a:t>
            </a:r>
          </a:p>
          <a:p>
            <a:r>
              <a:rPr lang="en-US" dirty="0" smtClean="0"/>
              <a:t>Types of standard coordinate systems: </a:t>
            </a:r>
            <a:r>
              <a:rPr lang="en-US" dirty="0" smtClean="0">
                <a:solidFill>
                  <a:srgbClr val="FF3300"/>
                </a:solidFill>
              </a:rPr>
              <a:t>UTM, State Plane</a:t>
            </a:r>
            <a:endParaRPr lang="en-US" dirty="0"/>
          </a:p>
          <a:p>
            <a:r>
              <a:rPr lang="en-US" dirty="0" smtClean="0">
                <a:solidFill>
                  <a:srgbClr val="FF0000"/>
                </a:solidFill>
              </a:rPr>
              <a:t>Web Mercator </a:t>
            </a:r>
            <a:r>
              <a:rPr lang="en-US" dirty="0" smtClean="0"/>
              <a:t>coordinate system (WGS84 datum) is standard for ArcGIS </a:t>
            </a:r>
            <a:r>
              <a:rPr lang="en-US" dirty="0" err="1" smtClean="0"/>
              <a:t>basemaps</a:t>
            </a:r>
            <a:endParaRPr lang="en-US" dirty="0" smtClean="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5" descr="GPS clipped"/>
          <p:cNvPicPr>
            <a:picLocks noChangeAspect="1" noChangeArrowheads="1"/>
          </p:cNvPicPr>
          <p:nvPr/>
        </p:nvPicPr>
        <p:blipFill>
          <a:blip r:embed="rId2" cstate="print"/>
          <a:srcRect/>
          <a:stretch>
            <a:fillRect/>
          </a:stretch>
        </p:blipFill>
        <p:spPr bwMode="auto">
          <a:xfrm>
            <a:off x="5454650" y="241300"/>
            <a:ext cx="2452688" cy="3111500"/>
          </a:xfrm>
          <a:prstGeom prst="rect">
            <a:avLst/>
          </a:prstGeom>
          <a:noFill/>
          <a:ln w="9525">
            <a:noFill/>
            <a:miter lim="800000"/>
            <a:headEnd/>
            <a:tailEnd/>
          </a:ln>
        </p:spPr>
      </p:pic>
      <p:sp>
        <p:nvSpPr>
          <p:cNvPr id="20483" name="Text Box 6"/>
          <p:cNvSpPr txBox="1">
            <a:spLocks noChangeArrowheads="1"/>
          </p:cNvSpPr>
          <p:nvPr/>
        </p:nvSpPr>
        <p:spPr bwMode="auto">
          <a:xfrm>
            <a:off x="7435850" y="1993900"/>
            <a:ext cx="1776413" cy="336550"/>
          </a:xfrm>
          <a:prstGeom prst="rect">
            <a:avLst/>
          </a:prstGeom>
          <a:noFill/>
          <a:ln w="9525">
            <a:noFill/>
            <a:miter lim="800000"/>
            <a:headEnd/>
            <a:tailEnd/>
          </a:ln>
        </p:spPr>
        <p:txBody>
          <a:bodyPr wrap="none">
            <a:spAutoFit/>
          </a:bodyPr>
          <a:lstStyle/>
          <a:p>
            <a:r>
              <a:rPr lang="en-US" sz="1600">
                <a:solidFill>
                  <a:srgbClr val="CC3300"/>
                </a:solidFill>
              </a:rPr>
              <a:t>(Press and hold)</a:t>
            </a:r>
          </a:p>
        </p:txBody>
      </p:sp>
      <p:sp>
        <p:nvSpPr>
          <p:cNvPr id="20484" name="Rectangle 7"/>
          <p:cNvSpPr>
            <a:spLocks noChangeArrowheads="1"/>
          </p:cNvSpPr>
          <p:nvPr/>
        </p:nvSpPr>
        <p:spPr bwMode="auto">
          <a:xfrm>
            <a:off x="6645275" y="203200"/>
            <a:ext cx="692150" cy="576263"/>
          </a:xfrm>
          <a:prstGeom prst="rect">
            <a:avLst/>
          </a:prstGeom>
          <a:noFill/>
          <a:ln w="25400">
            <a:solidFill>
              <a:srgbClr val="CC3300"/>
            </a:solidFill>
            <a:miter lim="800000"/>
            <a:headEnd/>
            <a:tailEnd/>
          </a:ln>
        </p:spPr>
        <p:txBody>
          <a:bodyPr wrap="none" anchor="ctr"/>
          <a:lstStyle/>
          <a:p>
            <a:endParaRPr lang="en-US"/>
          </a:p>
        </p:txBody>
      </p:sp>
      <p:pic>
        <p:nvPicPr>
          <p:cNvPr id="20485" name="Picture 8"/>
          <p:cNvPicPr>
            <a:picLocks noChangeAspect="1" noChangeArrowheads="1"/>
          </p:cNvPicPr>
          <p:nvPr/>
        </p:nvPicPr>
        <p:blipFill>
          <a:blip r:embed="rId3" cstate="print"/>
          <a:srcRect/>
          <a:stretch>
            <a:fillRect/>
          </a:stretch>
        </p:blipFill>
        <p:spPr bwMode="auto">
          <a:xfrm>
            <a:off x="269875" y="1349375"/>
            <a:ext cx="3956050" cy="1433513"/>
          </a:xfrm>
          <a:prstGeom prst="rect">
            <a:avLst/>
          </a:prstGeom>
          <a:noFill/>
          <a:ln w="9525">
            <a:noFill/>
            <a:miter lim="800000"/>
            <a:headEnd/>
            <a:tailEnd/>
          </a:ln>
        </p:spPr>
      </p:pic>
      <p:pic>
        <p:nvPicPr>
          <p:cNvPr id="20486" name="Picture 9"/>
          <p:cNvPicPr>
            <a:picLocks noChangeAspect="1" noChangeArrowheads="1"/>
          </p:cNvPicPr>
          <p:nvPr/>
        </p:nvPicPr>
        <p:blipFill>
          <a:blip r:embed="rId4" cstate="print"/>
          <a:srcRect/>
          <a:stretch>
            <a:fillRect/>
          </a:stretch>
        </p:blipFill>
        <p:spPr bwMode="auto">
          <a:xfrm>
            <a:off x="5926138" y="3160713"/>
            <a:ext cx="3217862" cy="3697287"/>
          </a:xfrm>
          <a:prstGeom prst="rect">
            <a:avLst/>
          </a:prstGeom>
          <a:noFill/>
          <a:ln w="9525">
            <a:noFill/>
            <a:miter lim="800000"/>
            <a:headEnd/>
            <a:tailEnd/>
          </a:ln>
        </p:spPr>
      </p:pic>
      <p:sp>
        <p:nvSpPr>
          <p:cNvPr id="20487" name="Text Box 10"/>
          <p:cNvSpPr txBox="1">
            <a:spLocks noChangeArrowheads="1"/>
          </p:cNvSpPr>
          <p:nvPr/>
        </p:nvSpPr>
        <p:spPr bwMode="auto">
          <a:xfrm>
            <a:off x="6799263" y="6270625"/>
            <a:ext cx="1979612" cy="366713"/>
          </a:xfrm>
          <a:prstGeom prst="rect">
            <a:avLst/>
          </a:prstGeom>
          <a:noFill/>
          <a:ln w="9525">
            <a:noFill/>
            <a:miter lim="800000"/>
            <a:headEnd/>
            <a:tailEnd/>
          </a:ln>
        </p:spPr>
        <p:txBody>
          <a:bodyPr wrap="none">
            <a:spAutoFit/>
          </a:bodyPr>
          <a:lstStyle/>
          <a:p>
            <a:r>
              <a:rPr lang="en-US"/>
              <a:t>Trimble GeoXH</a:t>
            </a:r>
            <a:r>
              <a:rPr lang="en-US" baseline="30000"/>
              <a:t>TM</a:t>
            </a:r>
          </a:p>
        </p:txBody>
      </p:sp>
      <p:pic>
        <p:nvPicPr>
          <p:cNvPr id="20488" name="Picture 12"/>
          <p:cNvPicPr>
            <a:picLocks noChangeAspect="1" noChangeArrowheads="1"/>
          </p:cNvPicPr>
          <p:nvPr/>
        </p:nvPicPr>
        <p:blipFill>
          <a:blip r:embed="rId5" cstate="print"/>
          <a:srcRect/>
          <a:stretch>
            <a:fillRect/>
          </a:stretch>
        </p:blipFill>
        <p:spPr bwMode="auto">
          <a:xfrm>
            <a:off x="423863" y="2776538"/>
            <a:ext cx="3763962" cy="3454400"/>
          </a:xfrm>
          <a:prstGeom prst="rect">
            <a:avLst/>
          </a:prstGeom>
          <a:noFill/>
          <a:ln w="9525">
            <a:noFill/>
            <a:miter lim="800000"/>
            <a:headEnd/>
            <a:tailEnd/>
          </a:ln>
        </p:spPr>
      </p:pic>
      <p:sp>
        <p:nvSpPr>
          <p:cNvPr id="20489" name="Rectangle 13"/>
          <p:cNvSpPr>
            <a:spLocks noChangeArrowheads="1"/>
          </p:cNvSpPr>
          <p:nvPr/>
        </p:nvSpPr>
        <p:spPr bwMode="auto">
          <a:xfrm>
            <a:off x="577850" y="6232525"/>
            <a:ext cx="4159250" cy="366713"/>
          </a:xfrm>
          <a:prstGeom prst="rect">
            <a:avLst/>
          </a:prstGeom>
          <a:noFill/>
          <a:ln w="9525">
            <a:noFill/>
            <a:miter lim="800000"/>
            <a:headEnd/>
            <a:tailEnd/>
          </a:ln>
        </p:spPr>
        <p:txBody>
          <a:bodyPr wrap="none" anchor="ctr">
            <a:spAutoFit/>
          </a:bodyPr>
          <a:lstStyle/>
          <a:p>
            <a:pPr eaLnBrk="1" hangingPunct="1"/>
            <a:r>
              <a:rPr lang="en-US"/>
              <a:t>Garmin GPSMAP 276C GPS Receiver </a:t>
            </a:r>
          </a:p>
        </p:txBody>
      </p:sp>
      <p:sp>
        <p:nvSpPr>
          <p:cNvPr id="20490" name="TextBox 9"/>
          <p:cNvSpPr txBox="1">
            <a:spLocks noChangeArrowheads="1"/>
          </p:cNvSpPr>
          <p:nvPr/>
        </p:nvSpPr>
        <p:spPr bwMode="auto">
          <a:xfrm>
            <a:off x="838200" y="304800"/>
            <a:ext cx="4929188" cy="646113"/>
          </a:xfrm>
          <a:prstGeom prst="rect">
            <a:avLst/>
          </a:prstGeom>
          <a:noFill/>
          <a:ln w="9525">
            <a:noFill/>
            <a:miter lim="800000"/>
            <a:headEnd/>
            <a:tailEnd/>
          </a:ln>
        </p:spPr>
        <p:txBody>
          <a:bodyPr wrap="none">
            <a:spAutoFit/>
          </a:bodyPr>
          <a:lstStyle/>
          <a:p>
            <a:r>
              <a:rPr lang="en-US" sz="3600"/>
              <a:t>Global Position Systems</a:t>
            </a:r>
          </a:p>
        </p:txBody>
      </p:sp>
    </p:spTree>
    <p:extLst>
      <p:ext uri="{BB962C8B-B14F-4D97-AF65-F5344CB8AC3E}">
        <p14:creationId xmlns:p14="http://schemas.microsoft.com/office/powerpoint/2010/main" val="32285303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smtClean="0"/>
              <a:t>GPS Satellites</a:t>
            </a:r>
          </a:p>
        </p:txBody>
      </p:sp>
      <p:sp>
        <p:nvSpPr>
          <p:cNvPr id="22531" name="Text Box 5"/>
          <p:cNvSpPr txBox="1">
            <a:spLocks noChangeArrowheads="1"/>
          </p:cNvSpPr>
          <p:nvPr/>
        </p:nvSpPr>
        <p:spPr bwMode="auto">
          <a:xfrm>
            <a:off x="754063" y="6159500"/>
            <a:ext cx="7643812" cy="457200"/>
          </a:xfrm>
          <a:prstGeom prst="rect">
            <a:avLst/>
          </a:prstGeom>
          <a:noFill/>
          <a:ln w="9525">
            <a:noFill/>
            <a:miter lim="800000"/>
            <a:headEnd/>
            <a:tailEnd/>
          </a:ln>
        </p:spPr>
        <p:txBody>
          <a:bodyPr wrap="none">
            <a:spAutoFit/>
          </a:bodyPr>
          <a:lstStyle/>
          <a:p>
            <a:r>
              <a:rPr lang="en-US" sz="2400"/>
              <a:t>Satellites are distributed among six offset orbital planes</a:t>
            </a:r>
          </a:p>
        </p:txBody>
      </p:sp>
      <p:pic>
        <p:nvPicPr>
          <p:cNvPr id="22532" name="Picture 6"/>
          <p:cNvPicPr>
            <a:picLocks noChangeAspect="1" noChangeArrowheads="1"/>
          </p:cNvPicPr>
          <p:nvPr/>
        </p:nvPicPr>
        <p:blipFill>
          <a:blip r:embed="rId3" cstate="print"/>
          <a:srcRect/>
          <a:stretch>
            <a:fillRect/>
          </a:stretch>
        </p:blipFill>
        <p:spPr bwMode="auto">
          <a:xfrm>
            <a:off x="2498725" y="2890838"/>
            <a:ext cx="3076575" cy="3149600"/>
          </a:xfrm>
          <a:prstGeom prst="rect">
            <a:avLst/>
          </a:prstGeom>
          <a:noFill/>
          <a:ln w="9525">
            <a:noFill/>
            <a:miter lim="800000"/>
            <a:headEnd/>
            <a:tailEnd/>
          </a:ln>
        </p:spPr>
      </p:pic>
      <p:sp>
        <p:nvSpPr>
          <p:cNvPr id="22533" name="Rectangle 7"/>
          <p:cNvSpPr>
            <a:spLocks noGrp="1" noChangeArrowheads="1"/>
          </p:cNvSpPr>
          <p:nvPr>
            <p:ph type="body" idx="1"/>
          </p:nvPr>
        </p:nvSpPr>
        <p:spPr>
          <a:xfrm>
            <a:off x="539750" y="1547813"/>
            <a:ext cx="7661275" cy="4114800"/>
          </a:xfrm>
        </p:spPr>
        <p:txBody>
          <a:bodyPr/>
          <a:lstStyle/>
          <a:p>
            <a:r>
              <a:rPr lang="en-US" sz="2400" smtClean="0"/>
              <a:t>24 satellites</a:t>
            </a:r>
          </a:p>
          <a:p>
            <a:r>
              <a:rPr lang="en-US" sz="2400" smtClean="0"/>
              <a:t>6 orbital planes</a:t>
            </a:r>
          </a:p>
          <a:p>
            <a:r>
              <a:rPr lang="en-US" sz="2400" smtClean="0"/>
              <a:t>12 hour return interval for each satellite</a:t>
            </a:r>
          </a:p>
        </p:txBody>
      </p:sp>
    </p:spTree>
    <p:extLst>
      <p:ext uri="{BB962C8B-B14F-4D97-AF65-F5344CB8AC3E}">
        <p14:creationId xmlns:p14="http://schemas.microsoft.com/office/powerpoint/2010/main" val="2670614366"/>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Custom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33CC"/>
      </a:hlink>
      <a:folHlink>
        <a:srgbClr val="3333CC"/>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item1.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4.xml><?xml version="1.0" encoding="utf-8"?>
<EsriMapsInfo xmlns="ESRI.ArcGIS.Mapping.OfficeIntegration.PowerPointInfo">
  <Version>Version1</Version>
  <RequiresSignIn>False</RequiresSignIn>
</EsriMapsInfo>
</file>

<file path=customXml/item5.xml><?xml version="1.0" encoding="utf-8"?>
<EsriMapsInfo xmlns="ESRI.ArcGIS.Mapping.OfficeIntegration.PowerPointInfo">
  <Version>Version1</Version>
  <RequiresSignIn>False</RequiresSignIn>
</EsriMapsInfo>
</file>

<file path=customXml/item6.xml><?xml version="1.0" encoding="utf-8"?>
<EsriMapsInfo xmlns="ESRI.ArcGIS.Mapping.OfficeIntegration.PowerPointInfo">
  <Version>Version1</Version>
  <RequiresSignIn>False</RequiresSignIn>
</EsriMapsInfo>
</file>

<file path=customXml/item7.xml><?xml version="1.0" encoding="utf-8"?>
<EsriMapsInfo xmlns="ESRI.ArcGIS.Mapping.OfficeIntegration.PowerPointInfo">
  <Version>Version1</Version>
  <RequiresSignIn>False</RequiresSignIn>
</EsriMapsInfo>
</file>

<file path=customXml/item8.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206E3E5F-4521-4660-A976-36F46DE82F3E}">
  <ds:schemaRefs>
    <ds:schemaRef ds:uri="ESRI.ArcGIS.Mapping.OfficeIntegration.PowerPointInfo"/>
  </ds:schemaRefs>
</ds:datastoreItem>
</file>

<file path=customXml/itemProps2.xml><?xml version="1.0" encoding="utf-8"?>
<ds:datastoreItem xmlns:ds="http://schemas.openxmlformats.org/officeDocument/2006/customXml" ds:itemID="{9B3BFA65-6526-4983-9CCE-F741164BEBC5}">
  <ds:schemaRefs>
    <ds:schemaRef ds:uri="ESRI.ArcGIS.Mapping.OfficeIntegration.PowerPointInfo"/>
  </ds:schemaRefs>
</ds:datastoreItem>
</file>

<file path=customXml/itemProps3.xml><?xml version="1.0" encoding="utf-8"?>
<ds:datastoreItem xmlns:ds="http://schemas.openxmlformats.org/officeDocument/2006/customXml" ds:itemID="{F8EED6AA-AFC4-40E9-A323-EB8C43444C4C}">
  <ds:schemaRefs>
    <ds:schemaRef ds:uri="ESRI.ArcGIS.Mapping.OfficeIntegration.PowerPointInfo"/>
  </ds:schemaRefs>
</ds:datastoreItem>
</file>

<file path=customXml/itemProps4.xml><?xml version="1.0" encoding="utf-8"?>
<ds:datastoreItem xmlns:ds="http://schemas.openxmlformats.org/officeDocument/2006/customXml" ds:itemID="{C135782C-CD69-4BF5-A5BB-78A27BAD5C26}">
  <ds:schemaRefs>
    <ds:schemaRef ds:uri="ESRI.ArcGIS.Mapping.OfficeIntegration.PowerPointInfo"/>
  </ds:schemaRefs>
</ds:datastoreItem>
</file>

<file path=customXml/itemProps5.xml><?xml version="1.0" encoding="utf-8"?>
<ds:datastoreItem xmlns:ds="http://schemas.openxmlformats.org/officeDocument/2006/customXml" ds:itemID="{0650F63C-128A-4049-AE2A-CE1392BCBF6D}">
  <ds:schemaRefs>
    <ds:schemaRef ds:uri="ESRI.ArcGIS.Mapping.OfficeIntegration.PowerPointInfo"/>
  </ds:schemaRefs>
</ds:datastoreItem>
</file>

<file path=customXml/itemProps6.xml><?xml version="1.0" encoding="utf-8"?>
<ds:datastoreItem xmlns:ds="http://schemas.openxmlformats.org/officeDocument/2006/customXml" ds:itemID="{981D42FF-B114-4D92-91C1-9C47E0F432C8}">
  <ds:schemaRefs>
    <ds:schemaRef ds:uri="ESRI.ArcGIS.Mapping.OfficeIntegration.PowerPointInfo"/>
  </ds:schemaRefs>
</ds:datastoreItem>
</file>

<file path=customXml/itemProps7.xml><?xml version="1.0" encoding="utf-8"?>
<ds:datastoreItem xmlns:ds="http://schemas.openxmlformats.org/officeDocument/2006/customXml" ds:itemID="{66080009-D97E-4013-9E95-B600AA6C55DC}">
  <ds:schemaRefs>
    <ds:schemaRef ds:uri="ESRI.ArcGIS.Mapping.OfficeIntegration.PowerPointInfo"/>
  </ds:schemaRefs>
</ds:datastoreItem>
</file>

<file path=customXml/itemProps8.xml><?xml version="1.0" encoding="utf-8"?>
<ds:datastoreItem xmlns:ds="http://schemas.openxmlformats.org/officeDocument/2006/customXml" ds:itemID="{1B135007-E379-46CA-9847-01A077D7E954}">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otalTime>1567</TotalTime>
  <Words>3297</Words>
  <Application>Microsoft Office PowerPoint</Application>
  <PresentationFormat>On-screen Show (4:3)</PresentationFormat>
  <Paragraphs>523</Paragraphs>
  <Slides>76</Slides>
  <Notes>7</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2</vt:i4>
      </vt:variant>
      <vt:variant>
        <vt:lpstr>Slide Titles</vt:lpstr>
      </vt:variant>
      <vt:variant>
        <vt:i4>76</vt:i4>
      </vt:variant>
    </vt:vector>
  </HeadingPairs>
  <TitlesOfParts>
    <vt:vector size="86" baseType="lpstr">
      <vt:lpstr>ＭＳ Ｐゴシック</vt:lpstr>
      <vt:lpstr>Arial</vt:lpstr>
      <vt:lpstr>Calibri</vt:lpstr>
      <vt:lpstr>Comic Sans MS</vt:lpstr>
      <vt:lpstr>Symbol</vt:lpstr>
      <vt:lpstr>Times New Roman</vt:lpstr>
      <vt:lpstr>Wingdings</vt:lpstr>
      <vt:lpstr>Default Design</vt:lpstr>
      <vt:lpstr>Document</vt:lpstr>
      <vt:lpstr>Equation</vt:lpstr>
      <vt:lpstr>Geodesy, Map Projections and Coordinate Systems</vt:lpstr>
      <vt:lpstr>Readings</vt:lpstr>
      <vt:lpstr>Learning Objectives: By the end of this class you should be able to:</vt:lpstr>
      <vt:lpstr>Readings: Map Projection</vt:lpstr>
      <vt:lpstr>Description of Feature Dataset</vt:lpstr>
      <vt:lpstr>Horizontal Coordinate Systems</vt:lpstr>
      <vt:lpstr>Revolution in Earth Measurement</vt:lpstr>
      <vt:lpstr>PowerPoint Presentation</vt:lpstr>
      <vt:lpstr>GPS Satellites</vt:lpstr>
      <vt:lpstr>How GPS works in five logical steps: </vt:lpstr>
      <vt:lpstr>Distance from satellite</vt:lpstr>
      <vt:lpstr>PowerPoint Presentation</vt:lpstr>
      <vt:lpstr>PowerPoint Presentation</vt:lpstr>
      <vt:lpstr>Differential GPS</vt:lpstr>
      <vt:lpstr>Tectonic Motions</vt:lpstr>
      <vt:lpstr>HORIZONTAL TECTONIC MOTIONS</vt:lpstr>
      <vt:lpstr>PowerPoint Presentation</vt:lpstr>
      <vt:lpstr>PowerPoint Presentation</vt:lpstr>
      <vt:lpstr>Geographic Coordinates (f, l, z)</vt:lpstr>
      <vt:lpstr>Shape of the Earth</vt:lpstr>
      <vt:lpstr>Ellipse</vt:lpstr>
      <vt:lpstr>Ellipsoid or Spheroid Rotate an ellipse around an axis</vt:lpstr>
      <vt:lpstr>Standard Ellipsoids</vt:lpstr>
      <vt:lpstr>Geodetic Datums</vt:lpstr>
      <vt:lpstr>Horizontal Earth Datums</vt:lpstr>
      <vt:lpstr>Adjustments of the NAD83 Datum</vt:lpstr>
      <vt:lpstr>Representations of the Earth</vt:lpstr>
      <vt:lpstr>THE GEOID AND TWO ELLIPSOIDS</vt:lpstr>
      <vt:lpstr>WGS 84 and NAD 83</vt:lpstr>
      <vt:lpstr>Definition of Latitude, f</vt:lpstr>
      <vt:lpstr>Cutting Plane of a Meridian</vt:lpstr>
      <vt:lpstr>Definition of Longitude, l</vt:lpstr>
      <vt:lpstr>Latitude and Longitude on a Sphere</vt:lpstr>
      <vt:lpstr>Length on Meridians and Parallels</vt:lpstr>
      <vt:lpstr>PowerPoint Presentation</vt:lpstr>
      <vt:lpstr>Curved Earth Distance (from A to B)</vt:lpstr>
      <vt:lpstr>Three systems for measuring elevation</vt:lpstr>
      <vt:lpstr>Trends in Tide Levels (coastal flood risk is changing)</vt:lpstr>
      <vt:lpstr>Geoid and Ellipsoid</vt:lpstr>
      <vt:lpstr>Definition of Elevation</vt:lpstr>
      <vt:lpstr>PowerPoint Presentation</vt:lpstr>
      <vt:lpstr>Gravity Recovery and Climate Experiment (GRACE) Force of gravity responds to changes in water volume Water is really heavy!  Gravity is varying in time and space.</vt:lpstr>
      <vt:lpstr>GRACE and Texas Reservoir Water Storage</vt:lpstr>
      <vt:lpstr>Vertical Earth Datums</vt:lpstr>
      <vt:lpstr>Converting Vertical Datums</vt:lpstr>
      <vt:lpstr>Geodetic Datum differences in the Great Salt Lake Region</vt:lpstr>
      <vt:lpstr>Importance of geodetic datums NAVD88 – NGVD29 (cm)</vt:lpstr>
      <vt:lpstr>Geodesy and Map Projections</vt:lpstr>
      <vt:lpstr>Earth to Globe to Map</vt:lpstr>
      <vt:lpstr>Geographic and Projected Coordinates</vt:lpstr>
      <vt:lpstr>Types of Projections</vt:lpstr>
      <vt:lpstr>Conic Projections (Albers, Lambert)</vt:lpstr>
      <vt:lpstr>Cylindrical Projections (Mercator)</vt:lpstr>
      <vt:lpstr>Azimuthal  (Lambert)</vt:lpstr>
      <vt:lpstr>Albers Equal Area Conic Projection</vt:lpstr>
      <vt:lpstr>Lambert Conformal Conic Projection</vt:lpstr>
      <vt:lpstr> Universal Transverse Mercator Projection</vt:lpstr>
      <vt:lpstr>Lambert Azimuthal Equal Area Projection</vt:lpstr>
      <vt:lpstr>Web Mercator Projection (used for ESRI Basemaps)</vt:lpstr>
      <vt:lpstr>PowerPoint Presentation</vt:lpstr>
      <vt:lpstr>Projections Preserve Some  Earth Properties</vt:lpstr>
      <vt:lpstr>Projection and Datum</vt:lpstr>
      <vt:lpstr>Geodesy and Map Projections</vt:lpstr>
      <vt:lpstr>Coordinate Systems</vt:lpstr>
      <vt:lpstr>Coordinate System</vt:lpstr>
      <vt:lpstr>Universal Transverse  Mercator</vt:lpstr>
      <vt:lpstr>UTM Zone 14</vt:lpstr>
      <vt:lpstr>State Plane Coordinate System</vt:lpstr>
      <vt:lpstr>ArcGIS Spatial Reference Frames</vt:lpstr>
      <vt:lpstr>Horizontal Coordinate Systems</vt:lpstr>
      <vt:lpstr>Vertical Coordinate Systems</vt:lpstr>
      <vt:lpstr>ArcGIS .prj files</vt:lpstr>
      <vt:lpstr>Summary Concepts</vt:lpstr>
      <vt:lpstr>Summary Concepts (Cont.)</vt:lpstr>
      <vt:lpstr>Summary Concepts (Cont.)</vt:lpstr>
      <vt:lpstr>Summary Concepts (Cont.)</vt:lpstr>
    </vt:vector>
  </TitlesOfParts>
  <Company>CRWR</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Geodesy and Map Projections</dc:title>
  <dc:creator>maidment</dc:creator>
  <cp:lastModifiedBy>CAEE-maidment</cp:lastModifiedBy>
  <cp:revision>165</cp:revision>
  <cp:lastPrinted>2011-09-10T08:46:57Z</cp:lastPrinted>
  <dcterms:created xsi:type="dcterms:W3CDTF">1998-09-22T03:35:01Z</dcterms:created>
  <dcterms:modified xsi:type="dcterms:W3CDTF">2017-09-14T05:01:14Z</dcterms:modified>
</cp:coreProperties>
</file>