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50" r:id="rId5"/>
    <p:sldMasterId id="2147483852" r:id="rId6"/>
    <p:sldMasterId id="2147483865" r:id="rId7"/>
    <p:sldMasterId id="2147483878" r:id="rId8"/>
    <p:sldMasterId id="2147483890" r:id="rId9"/>
    <p:sldMasterId id="2147483904" r:id="rId10"/>
    <p:sldMasterId id="2147483917" r:id="rId11"/>
    <p:sldMasterId id="2147483929" r:id="rId12"/>
    <p:sldMasterId id="2147483941" r:id="rId13"/>
  </p:sldMasterIdLst>
  <p:notesMasterIdLst>
    <p:notesMasterId r:id="rId74"/>
  </p:notesMasterIdLst>
  <p:sldIdLst>
    <p:sldId id="310" r:id="rId14"/>
    <p:sldId id="379" r:id="rId15"/>
    <p:sldId id="340" r:id="rId16"/>
    <p:sldId id="311" r:id="rId17"/>
    <p:sldId id="313" r:id="rId18"/>
    <p:sldId id="375" r:id="rId19"/>
    <p:sldId id="376" r:id="rId20"/>
    <p:sldId id="312" r:id="rId21"/>
    <p:sldId id="314" r:id="rId22"/>
    <p:sldId id="360" r:id="rId23"/>
    <p:sldId id="368" r:id="rId24"/>
    <p:sldId id="361" r:id="rId25"/>
    <p:sldId id="377" r:id="rId26"/>
    <p:sldId id="378" r:id="rId27"/>
    <p:sldId id="362" r:id="rId28"/>
    <p:sldId id="363" r:id="rId29"/>
    <p:sldId id="364" r:id="rId30"/>
    <p:sldId id="365" r:id="rId31"/>
    <p:sldId id="341" r:id="rId32"/>
    <p:sldId id="352" r:id="rId33"/>
    <p:sldId id="353" r:id="rId34"/>
    <p:sldId id="351" r:id="rId35"/>
    <p:sldId id="354" r:id="rId36"/>
    <p:sldId id="370" r:id="rId37"/>
    <p:sldId id="371" r:id="rId38"/>
    <p:sldId id="356" r:id="rId39"/>
    <p:sldId id="369" r:id="rId40"/>
    <p:sldId id="372" r:id="rId41"/>
    <p:sldId id="355" r:id="rId42"/>
    <p:sldId id="373" r:id="rId43"/>
    <p:sldId id="374" r:id="rId44"/>
    <p:sldId id="342" r:id="rId45"/>
    <p:sldId id="343" r:id="rId46"/>
    <p:sldId id="304" r:id="rId47"/>
    <p:sldId id="305" r:id="rId48"/>
    <p:sldId id="344" r:id="rId49"/>
    <p:sldId id="345" r:id="rId50"/>
    <p:sldId id="347" r:id="rId51"/>
    <p:sldId id="348" r:id="rId52"/>
    <p:sldId id="349" r:id="rId53"/>
    <p:sldId id="350" r:id="rId54"/>
    <p:sldId id="346" r:id="rId55"/>
    <p:sldId id="319" r:id="rId56"/>
    <p:sldId id="316" r:id="rId57"/>
    <p:sldId id="317" r:id="rId58"/>
    <p:sldId id="306" r:id="rId59"/>
    <p:sldId id="307" r:id="rId60"/>
    <p:sldId id="318" r:id="rId61"/>
    <p:sldId id="320" r:id="rId62"/>
    <p:sldId id="324" r:id="rId63"/>
    <p:sldId id="321" r:id="rId64"/>
    <p:sldId id="308" r:id="rId65"/>
    <p:sldId id="309" r:id="rId66"/>
    <p:sldId id="322" r:id="rId67"/>
    <p:sldId id="323" r:id="rId68"/>
    <p:sldId id="325" r:id="rId69"/>
    <p:sldId id="326" r:id="rId70"/>
    <p:sldId id="337" r:id="rId71"/>
    <p:sldId id="338" r:id="rId72"/>
    <p:sldId id="339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0CE1E-88DC-4A69-A758-631CF3F43F0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D7AF-1D90-4D98-9CF2-27AD6661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0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FC318-457F-4966-8C7E-F5312B97D9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372449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571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1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974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143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8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507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57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1424602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44768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54897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18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7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63684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1598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28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89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43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36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21967150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707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0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3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073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304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820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849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113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56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832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02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413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208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194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380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023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112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980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44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101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624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743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912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079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730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507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20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1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616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826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199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952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454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309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795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4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0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0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9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5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33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23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51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99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0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6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81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91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32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3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8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9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0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46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57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2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17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4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41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7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2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68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6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9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49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8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9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48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8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99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1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7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0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4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5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1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7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88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5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72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6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59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20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42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81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28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78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16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46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57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7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51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042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3B88-4030-4DD0-B7C5-50774AB20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50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224931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79618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9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6607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85659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6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6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3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09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546596726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391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03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12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6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50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45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C068-42FB-42A7-A4BD-643EDD4DBF84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507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5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6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2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E71E06-700D-4EB0-9BB2-BA5EC4E7B0E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E71E06-700D-4EB0-9BB2-BA5EC4E7B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0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730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esktop.arcgis.com/en/arcmap/latest/map/projections/about-projected-coordinate-systems.htm" TargetMode="External"/><Relationship Id="rId3" Type="http://schemas.openxmlformats.org/officeDocument/2006/relationships/hyperlink" Target="https://pro.arcgis.com/en/pro-app/help/mapping/properties/specify-a-coordinate-system.htm" TargetMode="External"/><Relationship Id="rId7" Type="http://schemas.openxmlformats.org/officeDocument/2006/relationships/hyperlink" Target="http://desktop.arcgis.com/en/arcmap/latest/map/projections/about-geographic-coordinate-systems.htm" TargetMode="External"/><Relationship Id="rId2" Type="http://schemas.openxmlformats.org/officeDocument/2006/relationships/hyperlink" Target="https://pro.arcgis.com/en/pro-app/help/mapping/properties/coordinate-systems-and-projections.htm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desktop.arcgis.com/en/arcmap/latest/map/projections/about-the-geoid-ellipsoid-spheroid-and-datum-and-h.htm" TargetMode="External"/><Relationship Id="rId5" Type="http://schemas.openxmlformats.org/officeDocument/2006/relationships/hyperlink" Target="http://desktop.arcgis.com/en/arcmap/latest/map/projections/what-are-map-projections.htm" TargetMode="External"/><Relationship Id="rId4" Type="http://schemas.openxmlformats.org/officeDocument/2006/relationships/hyperlink" Target="https://pro.arcgis.com/en/pro-app/tool-reference/data-management/an-overview-of-projections-and-transformations-toolset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arcmap/latest/manage-data/raster-and-images/cell-size-of-raster-data.htm" TargetMode="External"/><Relationship Id="rId2" Type="http://schemas.openxmlformats.org/officeDocument/2006/relationships/hyperlink" Target="http://desktop.arcgis.com/en/arcmap/latest/manage-data/raster-and-images/what-is-raster-data.htm" TargetMode="Externa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pro.arcgis.com/en/pro-app/tool-reference/spatial-analyst/an-overview-of-the-spatial-analyst-toolbox.htm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arcgis.com/en/pro-app/tool-reference/spatial-analyst/how-aspect-works.htm" TargetMode="External"/><Relationship Id="rId2" Type="http://schemas.openxmlformats.org/officeDocument/2006/relationships/hyperlink" Target="https://pro.arcgis.com/en/pro-app/tool-reference/spatial-analyst/how-slope-works.htm" TargetMode="External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usu.edu/dtarb/giswr/2016/Slope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56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560.png"/><Relationship Id="rId18" Type="http://schemas.openxmlformats.org/officeDocument/2006/relationships/image" Target="../media/image6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50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wmf"/><Relationship Id="rId11" Type="http://schemas.openxmlformats.org/officeDocument/2006/relationships/image" Target="../media/image54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5.png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2.png"/><Relationship Id="rId5" Type="http://schemas.openxmlformats.org/officeDocument/2006/relationships/hyperlink" Target="https://pro.arcgis.com/en/pro-app/tool-reference/spatial-analyst/an-overview-of-the-hydrology-tools.htm" TargetMode="Externa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11.bin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77.wmf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99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 in Water Resources</a:t>
            </a:r>
            <a:br>
              <a:rPr lang="en-US" dirty="0" smtClean="0"/>
            </a:br>
            <a:r>
              <a:rPr lang="en-US" dirty="0" smtClean="0"/>
              <a:t>Midterm Review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rgbClr val="001446">
                    <a:lumMod val="10000"/>
                    <a:lumOff val="90000"/>
                  </a:srgb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6819" y="1549101"/>
            <a:ext cx="3193858" cy="5217459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65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681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Forecasting Horizons for National Water Model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  <p:pic>
        <p:nvPicPr>
          <p:cNvPr id="29" name="MJJ15_absFlow_con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Water Model </a:t>
            </a:r>
            <a:br>
              <a:rPr lang="en-US" dirty="0" smtClean="0"/>
            </a:br>
            <a:r>
              <a:rPr lang="en-US" dirty="0" smtClean="0"/>
              <a:t>Forecasts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683827" y="3879011"/>
            <a:ext cx="1624083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1683827" y="2723501"/>
            <a:ext cx="4549" cy="3493827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520053" y="24505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Now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1629235" y="2964611"/>
            <a:ext cx="118281" cy="12283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116" y="28894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1677" y="289864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Best estimate of current conditions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690" y="37512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Short Range</a:t>
            </a:r>
            <a:endParaRPr lang="en-US" sz="1400" b="1" dirty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1677" y="36515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Hourly for 18 hours ahead (18 time steps)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683827" y="4715801"/>
            <a:ext cx="3916907" cy="937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50895" y="45659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Medium Range</a:t>
            </a:r>
            <a:endParaRPr lang="en-US" sz="1400" b="1" dirty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1677" y="448833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3 Hourly for 10 days ahead (80 time steps)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683827" y="5586846"/>
            <a:ext cx="3916907" cy="937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71451" y="54277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Long Range</a:t>
            </a:r>
            <a:endParaRPr lang="en-US" sz="1400" b="1" dirty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1677" y="53593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Daily for 30 days ahead (30 time steps)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Ensemble of 4 forecasts each 6 hours (24 forecasts total)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876" y="457200"/>
            <a:ext cx="3902626" cy="29077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9820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NWM Forecast Viewer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44" y="1417638"/>
            <a:ext cx="7084512" cy="48903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123494" y="6332070"/>
            <a:ext cx="289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http://water.noaa.gov/map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Streamflow Forecast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10" y="1417638"/>
            <a:ext cx="5855390" cy="49343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2" y="1417638"/>
            <a:ext cx="2219325" cy="19907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4" y="3571875"/>
            <a:ext cx="2552700" cy="29813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123494" y="6332070"/>
            <a:ext cx="289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http://water.noaa.gov/map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420009" y="2635624"/>
            <a:ext cx="172123" cy="2947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Moisture: Current Conditions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29" y="1417638"/>
            <a:ext cx="6625051" cy="477668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834309" y="6360405"/>
            <a:ext cx="679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http://water.noaa.gov/tools/nwm-image-viewer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8609" y="1048306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Analysis model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Precipitation: Short Range Forecast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77" y="1576664"/>
            <a:ext cx="5986929" cy="473912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98643" y="1127819"/>
            <a:ext cx="46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Hourly data for 18 hours ahead, updated hourly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4309" y="6360405"/>
            <a:ext cx="679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http://water.noaa.gov/tools/nwm-image-viewer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Streamflow: Medium Range Forecast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22825" y="1127819"/>
            <a:ext cx="514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3-hour data for 10 days ahead, updated each 6 hours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4309" y="6293506"/>
            <a:ext cx="679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http://water.noaa.gov/tools/nwm-image-viewer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21" y="1691532"/>
            <a:ext cx="6417157" cy="45893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38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Streamflow Anomaly: Long Range Forecast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322825" y="1127819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6-hour data for 30 days ahead, updated daily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4309" y="6293506"/>
            <a:ext cx="679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http://water.noaa.gov/tools/nwm-image-viewer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25" y="1607361"/>
            <a:ext cx="6975548" cy="46066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16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on Map Projections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33400" y="4572000"/>
            <a:ext cx="8077200" cy="1737450"/>
            <a:chOff x="685800" y="1704945"/>
            <a:chExt cx="8077200" cy="1737450"/>
          </a:xfrm>
        </p:grpSpPr>
        <p:sp>
          <p:nvSpPr>
            <p:cNvPr id="3" name="Rectangle 2"/>
            <p:cNvSpPr/>
            <p:nvPr/>
          </p:nvSpPr>
          <p:spPr>
            <a:xfrm>
              <a:off x="685800" y="2057400"/>
              <a:ext cx="80772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/>
              <a:r>
                <a:rPr lang="en-US" sz="1400" b="1" u="sng" dirty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2"/>
                </a:rPr>
                <a:t>https://</a:t>
              </a:r>
              <a: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2"/>
                </a:rPr>
                <a:t>pro.arcgis.com/en/pro-app/help/mapping/properties/coordinate-systems-and-projections.htm</a:t>
              </a:r>
              <a: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/>
              </a:r>
              <a:b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</a:br>
              <a:endParaRPr lang="en-US" sz="1400" b="1" dirty="0">
                <a:solidFill>
                  <a:srgbClr val="000000"/>
                </a:solidFill>
                <a:ea typeface="Calibri" panose="020F0502020204030204" pitchFamily="34" charset="0"/>
              </a:endParaRPr>
            </a:p>
            <a:p>
              <a:pPr eaLnBrk="0" fontAlgn="base" hangingPunct="0"/>
              <a:r>
                <a:rPr lang="en-US" sz="1400" b="1" u="sng" dirty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3"/>
                </a:rPr>
                <a:t>https://</a:t>
              </a:r>
              <a: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3"/>
                </a:rPr>
                <a:t>pro.arcgis.com/en/pro-app/help/mapping/properties/specify-a-coordinate-system.htm</a:t>
              </a:r>
              <a: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/>
              </a:r>
              <a:br>
                <a:rPr lang="en-US" sz="1400" b="1" u="sng" dirty="0" smtClean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</a:br>
              <a:endParaRPr lang="en-US" sz="1400" b="1" dirty="0">
                <a:solidFill>
                  <a:srgbClr val="000000"/>
                </a:solidFill>
                <a:ea typeface="Calibri" panose="020F0502020204030204" pitchFamily="34" charset="0"/>
              </a:endParaRPr>
            </a:p>
            <a:p>
              <a:pPr eaLnBrk="0" fontAlgn="base" hangingPunct="0"/>
              <a:r>
                <a:rPr lang="en-US" sz="1400" b="1" u="sng" dirty="0">
                  <a:solidFill>
                    <a:srgbClr val="1F497D"/>
                  </a:solidFill>
                  <a:latin typeface="Calibri" panose="020F0502020204030204" pitchFamily="34" charset="0"/>
                  <a:ea typeface="Calibri" panose="020F0502020204030204" pitchFamily="34" charset="0"/>
                  <a:hlinkClick r:id="rId4"/>
                </a:rPr>
                <a:t>https://pro.arcgis.com/en/pro-app/tool-reference/data-management/an-overview-of-projections-and-transformations-toolset.htm</a:t>
              </a:r>
              <a:endParaRPr lang="en-US" sz="1400" b="1" dirty="0">
                <a:solidFill>
                  <a:srgbClr val="000000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5800" y="1704945"/>
              <a:ext cx="5192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ArcGIS Pro Help (More about tools than concepts)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33400" y="1752600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What are Map Projections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hlinkClick r:id="rId5"/>
              </a:rPr>
              <a:t>http</a:t>
            </a:r>
            <a:r>
              <a:rPr lang="en-US" sz="1600" dirty="0">
                <a:solidFill>
                  <a:srgbClr val="000000"/>
                </a:solidFill>
                <a:hlinkClick r:id="rId5"/>
              </a:rPr>
              <a:t>://</a:t>
            </a:r>
            <a:r>
              <a:rPr lang="en-US" sz="1600" dirty="0" smtClean="0">
                <a:solidFill>
                  <a:srgbClr val="000000"/>
                </a:solidFill>
                <a:hlinkClick r:id="rId5"/>
              </a:rPr>
              <a:t>desktop.arcgis.com/en/arcmap/latest/map/projections/what-are-map-projections.htm</a:t>
            </a:r>
            <a:endParaRPr lang="en-US" sz="16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Geoid, Ellipsoid, Spheroid and Datum</a:t>
            </a:r>
            <a:endParaRPr lang="en-US" sz="16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6"/>
              </a:rPr>
              <a:t>http://</a:t>
            </a:r>
            <a:r>
              <a:rPr lang="en-US" sz="1600" dirty="0" smtClean="0">
                <a:solidFill>
                  <a:srgbClr val="000000"/>
                </a:solidFill>
                <a:hlinkClick r:id="rId6"/>
              </a:rPr>
              <a:t>desktop.arcgis.com/en/arcmap/latest/map/projections/about-the-geoid-ellipsoid-spheroid-and-datum-and-h.htm</a:t>
            </a:r>
            <a:endParaRPr lang="en-US" sz="16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Geographic Coordinate Systems</a:t>
            </a:r>
            <a:endParaRPr lang="en-US" sz="16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7"/>
              </a:rPr>
              <a:t>http://</a:t>
            </a:r>
            <a:r>
              <a:rPr lang="en-US" sz="1600" dirty="0" smtClean="0">
                <a:solidFill>
                  <a:srgbClr val="000000"/>
                </a:solidFill>
                <a:hlinkClick r:id="rId7"/>
              </a:rPr>
              <a:t>desktop.arcgis.com/en/arcmap/latest/map/projections/about-geographic-coordinate-systems.htm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Projected Coordinate Systems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8"/>
              </a:rPr>
              <a:t>http://</a:t>
            </a:r>
            <a:r>
              <a:rPr lang="en-US" sz="1600" dirty="0" smtClean="0">
                <a:solidFill>
                  <a:srgbClr val="000000"/>
                </a:solidFill>
                <a:hlinkClick r:id="rId8"/>
              </a:rPr>
              <a:t>desktop.arcgis.com/en/arcmap/latest/map/projections/about-projected-coordinate-systems.htm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Blooms Taxonomy of Educational Objectives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135854" y="1957891"/>
            <a:ext cx="3474720" cy="4485939"/>
            <a:chOff x="1484555" y="2033195"/>
            <a:chExt cx="3474720" cy="4485939"/>
          </a:xfrm>
        </p:grpSpPr>
        <p:sp>
          <p:nvSpPr>
            <p:cNvPr id="3" name="Isosceles Triangle 2"/>
            <p:cNvSpPr/>
            <p:nvPr/>
          </p:nvSpPr>
          <p:spPr>
            <a:xfrm>
              <a:off x="1484555" y="2033195"/>
              <a:ext cx="3474720" cy="4485939"/>
            </a:xfrm>
            <a:prstGeom prst="triangl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979868" y="2689412"/>
              <a:ext cx="494852" cy="107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701963" y="3377901"/>
              <a:ext cx="1030941" cy="12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415988" y="4077148"/>
              <a:ext cx="1607372" cy="143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166320" y="4823015"/>
              <a:ext cx="2125981" cy="71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813110" y="5680038"/>
              <a:ext cx="2823436" cy="53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61260" y="5035150"/>
            <a:ext cx="39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2. Comprehension </a:t>
            </a:r>
            <a:r>
              <a:rPr lang="en-US" dirty="0" smtClean="0"/>
              <a:t>– what does it mean?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1260" y="5772815"/>
            <a:ext cx="263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1. Knowledge </a:t>
            </a:r>
            <a:r>
              <a:rPr lang="en-US" dirty="0" smtClean="0"/>
              <a:t>– basic facts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3374" y="4294310"/>
            <a:ext cx="358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3. Application </a:t>
            </a:r>
            <a:r>
              <a:rPr lang="en-US" dirty="0" smtClean="0"/>
              <a:t>– calculate a formula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1260" y="3419650"/>
            <a:ext cx="340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4. Analysis </a:t>
            </a:r>
            <a:r>
              <a:rPr lang="en-US" dirty="0" smtClean="0"/>
              <a:t>– break a problem into </a:t>
            </a:r>
          </a:p>
          <a:p>
            <a:r>
              <a:rPr lang="en-US" dirty="0" smtClean="0"/>
              <a:t>parts and solve sequentially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1260" y="2623553"/>
            <a:ext cx="3577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5. Synthesis </a:t>
            </a:r>
            <a:r>
              <a:rPr lang="en-US" dirty="0" smtClean="0"/>
              <a:t>– bring new knowledge </a:t>
            </a:r>
          </a:p>
          <a:p>
            <a:r>
              <a:rPr lang="en-US" dirty="0" smtClean="0"/>
              <a:t>together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1260" y="1924744"/>
            <a:ext cx="4170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6. Evaluation </a:t>
            </a:r>
            <a:r>
              <a:rPr lang="en-US" dirty="0" smtClean="0"/>
              <a:t>– advantages and limitations </a:t>
            </a:r>
          </a:p>
          <a:p>
            <a:r>
              <a:rPr lang="en-US" dirty="0" smtClean="0"/>
              <a:t>of alternative approaches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257314" y="1989677"/>
            <a:ext cx="118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Final Exam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57269" y="2665202"/>
            <a:ext cx="137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Term Project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7336715" y="3269884"/>
            <a:ext cx="649160" cy="3173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020498" y="4563045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Midterm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Right Brace 36"/>
          <p:cNvSpPr/>
          <p:nvPr/>
        </p:nvSpPr>
        <p:spPr>
          <a:xfrm>
            <a:off x="6489702" y="4747711"/>
            <a:ext cx="577169" cy="16961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141211" y="5134105"/>
            <a:ext cx="1003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Define, </a:t>
            </a:r>
          </a:p>
          <a:p>
            <a:r>
              <a:rPr lang="en-US" dirty="0" smtClean="0"/>
              <a:t>explain, </a:t>
            </a:r>
          </a:p>
          <a:p>
            <a:r>
              <a:rPr lang="en-US" dirty="0" smtClean="0"/>
              <a:t>illustrate</a:t>
            </a:r>
            <a:endParaRPr lang="en-US" dirty="0"/>
          </a:p>
        </p:txBody>
      </p:sp>
      <p:sp>
        <p:nvSpPr>
          <p:cNvPr id="39" name="Right Brace 38"/>
          <p:cNvSpPr/>
          <p:nvPr/>
        </p:nvSpPr>
        <p:spPr>
          <a:xfrm>
            <a:off x="6537363" y="3269884"/>
            <a:ext cx="487020" cy="14269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70571" y="3693023"/>
            <a:ext cx="120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</a:t>
            </a:r>
          </a:p>
          <a:p>
            <a:r>
              <a:rPr lang="en-US" dirty="0" smtClean="0"/>
              <a:t>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of Latitude, </a:t>
            </a:r>
            <a:r>
              <a:rPr lang="en-US" smtClean="0">
                <a:latin typeface="Symbol" pitchFamily="18" charset="2"/>
              </a:rPr>
              <a:t>f</a:t>
            </a:r>
            <a:endParaRPr lang="en-US" smtClean="0"/>
          </a:p>
        </p:txBody>
      </p:sp>
      <p:sp>
        <p:nvSpPr>
          <p:cNvPr id="32771" name="Text Box 44"/>
          <p:cNvSpPr txBox="1">
            <a:spLocks noChangeArrowheads="1"/>
          </p:cNvSpPr>
          <p:nvPr/>
        </p:nvSpPr>
        <p:spPr bwMode="auto">
          <a:xfrm>
            <a:off x="1066800" y="4191000"/>
            <a:ext cx="7848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(1) Take a point </a:t>
            </a:r>
            <a:r>
              <a:rPr lang="en-US" sz="2400">
                <a:solidFill>
                  <a:srgbClr val="FF3300"/>
                </a:solidFill>
              </a:rPr>
              <a:t>S</a:t>
            </a:r>
            <a:r>
              <a:rPr lang="en-US" sz="2400">
                <a:solidFill>
                  <a:srgbClr val="000000"/>
                </a:solidFill>
              </a:rPr>
              <a:t> on the surface of the ellipsoid and define there the </a:t>
            </a:r>
            <a:r>
              <a:rPr lang="en-US" sz="2400">
                <a:solidFill>
                  <a:srgbClr val="0000FF"/>
                </a:solidFill>
              </a:rPr>
              <a:t>tangent plane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FF"/>
                </a:solidFill>
              </a:rPr>
              <a:t>mn</a:t>
            </a:r>
            <a:endParaRPr lang="en-US" sz="24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(2) Define the line </a:t>
            </a:r>
            <a:r>
              <a:rPr lang="en-US" sz="2400">
                <a:solidFill>
                  <a:srgbClr val="008000"/>
                </a:solidFill>
              </a:rPr>
              <a:t>pq</a:t>
            </a:r>
            <a:r>
              <a:rPr lang="en-US" sz="2400">
                <a:solidFill>
                  <a:srgbClr val="000000"/>
                </a:solidFill>
              </a:rPr>
              <a:t> through S and </a:t>
            </a:r>
            <a:r>
              <a:rPr lang="en-US" sz="2400">
                <a:solidFill>
                  <a:srgbClr val="008000"/>
                </a:solidFill>
              </a:rPr>
              <a:t>normal</a:t>
            </a:r>
            <a:r>
              <a:rPr lang="en-US" sz="2400">
                <a:solidFill>
                  <a:srgbClr val="000000"/>
                </a:solidFill>
              </a:rPr>
              <a:t>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tangent plane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(3) </a:t>
            </a:r>
            <a:r>
              <a:rPr lang="en-US" sz="2400">
                <a:solidFill>
                  <a:srgbClr val="FF3300"/>
                </a:solidFill>
              </a:rPr>
              <a:t>Angle pqr</a:t>
            </a:r>
            <a:r>
              <a:rPr lang="en-US" sz="2400">
                <a:solidFill>
                  <a:srgbClr val="000000"/>
                </a:solidFill>
              </a:rPr>
              <a:t> which this line makes with the equatorial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plane is the latitude 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of point S</a:t>
            </a:r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>
            <a:off x="2895600" y="1914525"/>
            <a:ext cx="2774950" cy="21812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2895600" y="30051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886200" y="2549525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O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2775" name="Line 11"/>
          <p:cNvSpPr>
            <a:spLocks noChangeShapeType="1"/>
          </p:cNvSpPr>
          <p:nvPr/>
        </p:nvSpPr>
        <p:spPr bwMode="auto">
          <a:xfrm>
            <a:off x="5670550" y="3005138"/>
            <a:ext cx="322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V="1">
            <a:off x="4281488" y="1639888"/>
            <a:ext cx="0" cy="136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4281488" y="3005138"/>
            <a:ext cx="1389062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4281488" y="1914525"/>
            <a:ext cx="0" cy="109061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9" name="Line 25"/>
          <p:cNvSpPr>
            <a:spLocks noChangeShapeType="1"/>
          </p:cNvSpPr>
          <p:nvPr/>
        </p:nvSpPr>
        <p:spPr bwMode="auto">
          <a:xfrm>
            <a:off x="4281488" y="2987675"/>
            <a:ext cx="0" cy="1108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0" name="Line 29"/>
          <p:cNvSpPr>
            <a:spLocks noChangeShapeType="1"/>
          </p:cNvSpPr>
          <p:nvPr/>
        </p:nvSpPr>
        <p:spPr bwMode="auto">
          <a:xfrm>
            <a:off x="5022850" y="1955800"/>
            <a:ext cx="723900" cy="774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1" name="Line 30"/>
          <p:cNvSpPr>
            <a:spLocks noChangeShapeType="1"/>
          </p:cNvSpPr>
          <p:nvPr/>
        </p:nvSpPr>
        <p:spPr bwMode="auto">
          <a:xfrm flipH="1">
            <a:off x="4594225" y="2125663"/>
            <a:ext cx="1033463" cy="881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2" name="Oval 31"/>
          <p:cNvSpPr>
            <a:spLocks noChangeArrowheads="1"/>
          </p:cNvSpPr>
          <p:nvPr/>
        </p:nvSpPr>
        <p:spPr bwMode="auto">
          <a:xfrm>
            <a:off x="5349875" y="2311400"/>
            <a:ext cx="61913" cy="555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grpSp>
        <p:nvGrpSpPr>
          <p:cNvPr id="32783" name="Group 34"/>
          <p:cNvGrpSpPr>
            <a:grpSpLocks/>
          </p:cNvGrpSpPr>
          <p:nvPr/>
        </p:nvGrpSpPr>
        <p:grpSpPr bwMode="auto">
          <a:xfrm rot="241450">
            <a:off x="5449888" y="2287588"/>
            <a:ext cx="80962" cy="128587"/>
            <a:chOff x="3777" y="1920"/>
            <a:chExt cx="63" cy="111"/>
          </a:xfrm>
        </p:grpSpPr>
        <p:sp>
          <p:nvSpPr>
            <p:cNvPr id="32792" name="Line 32"/>
            <p:cNvSpPr>
              <a:spLocks noChangeShapeType="1"/>
            </p:cNvSpPr>
            <p:nvPr/>
          </p:nvSpPr>
          <p:spPr bwMode="auto">
            <a:xfrm>
              <a:off x="3792" y="192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2793" name="Line 33"/>
            <p:cNvSpPr>
              <a:spLocks noChangeShapeType="1"/>
            </p:cNvSpPr>
            <p:nvPr/>
          </p:nvSpPr>
          <p:spPr bwMode="auto">
            <a:xfrm flipH="1">
              <a:off x="3777" y="1968"/>
              <a:ext cx="63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32784" name="Arc 35"/>
          <p:cNvSpPr>
            <a:spLocks/>
          </p:cNvSpPr>
          <p:nvPr/>
        </p:nvSpPr>
        <p:spPr bwMode="auto">
          <a:xfrm rot="800161">
            <a:off x="4791075" y="2841625"/>
            <a:ext cx="136525" cy="144463"/>
          </a:xfrm>
          <a:custGeom>
            <a:avLst/>
            <a:gdLst>
              <a:gd name="T0" fmla="*/ 0 w 23961"/>
              <a:gd name="T1" fmla="*/ 1726781 h 21600"/>
              <a:gd name="T2" fmla="*/ 143893349 w 23961"/>
              <a:gd name="T3" fmla="*/ 289046495 h 21600"/>
              <a:gd name="T4" fmla="*/ 14179183 w 23961"/>
              <a:gd name="T5" fmla="*/ 289046495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</a:path>
              <a:path w="23961" h="21600" stroke="0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  <a:lnTo>
                  <a:pt x="236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5" name="Text Box 36"/>
          <p:cNvSpPr txBox="1">
            <a:spLocks noChangeArrowheads="1"/>
          </p:cNvSpPr>
          <p:nvPr/>
        </p:nvSpPr>
        <p:spPr bwMode="auto">
          <a:xfrm>
            <a:off x="4962525" y="264477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6" name="Text Box 39"/>
          <p:cNvSpPr txBox="1">
            <a:spLocks noChangeArrowheads="1"/>
          </p:cNvSpPr>
          <p:nvPr/>
        </p:nvSpPr>
        <p:spPr bwMode="auto">
          <a:xfrm>
            <a:off x="5257800" y="18637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7" name="Text Box 40"/>
          <p:cNvSpPr txBox="1">
            <a:spLocks noChangeArrowheads="1"/>
          </p:cNvSpPr>
          <p:nvPr/>
        </p:nvSpPr>
        <p:spPr bwMode="auto">
          <a:xfrm>
            <a:off x="4860925" y="16002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m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8" name="Text Box 41"/>
          <p:cNvSpPr txBox="1">
            <a:spLocks noChangeArrowheads="1"/>
          </p:cNvSpPr>
          <p:nvPr/>
        </p:nvSpPr>
        <p:spPr bwMode="auto">
          <a:xfrm>
            <a:off x="5699125" y="2438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n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9" name="Text Box 42"/>
          <p:cNvSpPr txBox="1">
            <a:spLocks noChangeArrowheads="1"/>
          </p:cNvSpPr>
          <p:nvPr/>
        </p:nvSpPr>
        <p:spPr bwMode="auto">
          <a:xfrm>
            <a:off x="4343400" y="28543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q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0" name="Text Box 43"/>
          <p:cNvSpPr txBox="1">
            <a:spLocks noChangeArrowheads="1"/>
          </p:cNvSpPr>
          <p:nvPr/>
        </p:nvSpPr>
        <p:spPr bwMode="auto">
          <a:xfrm>
            <a:off x="5622925" y="1828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p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5410200" y="28543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594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Definition of Longitude, </a:t>
            </a:r>
            <a:r>
              <a:rPr lang="en-US" smtClean="0">
                <a:latin typeface="Symbol" pitchFamily="18" charset="2"/>
              </a:rPr>
              <a:t>l</a:t>
            </a:r>
            <a:endParaRPr lang="en-US" smtClean="0"/>
          </a:p>
        </p:txBody>
      </p:sp>
      <p:pic>
        <p:nvPicPr>
          <p:cNvPr id="34819" name="Picture 3" descr="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75" y="2509838"/>
            <a:ext cx="37290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4976813" y="4246563"/>
            <a:ext cx="9525" cy="16144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403725" y="6042025"/>
            <a:ext cx="93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0°E, 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427288" y="4098925"/>
            <a:ext cx="855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(-90 °)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271963" y="2281238"/>
            <a:ext cx="1189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180°E, W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6792913" y="4110038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(+90 °)</a:t>
            </a:r>
          </a:p>
        </p:txBody>
      </p:sp>
      <p:sp>
        <p:nvSpPr>
          <p:cNvPr id="34825" name="Text Box 12"/>
          <p:cNvSpPr txBox="1">
            <a:spLocks noChangeArrowheads="1"/>
          </p:cNvSpPr>
          <p:nvPr/>
        </p:nvSpPr>
        <p:spPr bwMode="auto">
          <a:xfrm>
            <a:off x="2514600" y="30734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-120°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3284538" y="5643563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-30°</a:t>
            </a:r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2690813" y="4954588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3429000" y="2446338"/>
            <a:ext cx="93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-150°</a:t>
            </a:r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5919788" y="5705475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30°</a:t>
            </a:r>
          </a:p>
        </p:txBody>
      </p:sp>
      <p:sp>
        <p:nvSpPr>
          <p:cNvPr id="34830" name="Text Box 18"/>
          <p:cNvSpPr txBox="1">
            <a:spLocks noChangeArrowheads="1"/>
          </p:cNvSpPr>
          <p:nvPr/>
        </p:nvSpPr>
        <p:spPr bwMode="auto">
          <a:xfrm>
            <a:off x="6643688" y="501650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31" name="Text Box 19"/>
          <p:cNvSpPr txBox="1">
            <a:spLocks noChangeArrowheads="1"/>
          </p:cNvSpPr>
          <p:nvPr/>
        </p:nvSpPr>
        <p:spPr bwMode="auto">
          <a:xfrm>
            <a:off x="6578600" y="3136900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120°</a:t>
            </a:r>
          </a:p>
        </p:txBody>
      </p:sp>
      <p:sp>
        <p:nvSpPr>
          <p:cNvPr id="34832" name="Text Box 20"/>
          <p:cNvSpPr txBox="1">
            <a:spLocks noChangeArrowheads="1"/>
          </p:cNvSpPr>
          <p:nvPr/>
        </p:nvSpPr>
        <p:spPr bwMode="auto">
          <a:xfrm>
            <a:off x="5788025" y="2446338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150°</a:t>
            </a:r>
          </a:p>
        </p:txBody>
      </p:sp>
      <p:sp>
        <p:nvSpPr>
          <p:cNvPr id="34833" name="Line 21"/>
          <p:cNvSpPr>
            <a:spLocks noChangeShapeType="1"/>
          </p:cNvSpPr>
          <p:nvPr/>
        </p:nvSpPr>
        <p:spPr bwMode="auto">
          <a:xfrm flipH="1">
            <a:off x="4098925" y="4246563"/>
            <a:ext cx="887413" cy="14525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4" name="Freeform 26"/>
          <p:cNvSpPr>
            <a:spLocks/>
          </p:cNvSpPr>
          <p:nvPr/>
        </p:nvSpPr>
        <p:spPr bwMode="auto">
          <a:xfrm>
            <a:off x="4543425" y="4948238"/>
            <a:ext cx="460375" cy="125412"/>
          </a:xfrm>
          <a:custGeom>
            <a:avLst/>
            <a:gdLst>
              <a:gd name="T0" fmla="*/ 0 w 336"/>
              <a:gd name="T1" fmla="*/ 0 h 96"/>
              <a:gd name="T2" fmla="*/ 2147483647 w 336"/>
              <a:gd name="T3" fmla="*/ 2147483647 h 96"/>
              <a:gd name="T4" fmla="*/ 2147483647 w 336"/>
              <a:gd name="T5" fmla="*/ 2147483647 h 96"/>
              <a:gd name="T6" fmla="*/ 2147483647 w 336"/>
              <a:gd name="T7" fmla="*/ 2147483647 h 96"/>
              <a:gd name="T8" fmla="*/ 2147483647 w 336"/>
              <a:gd name="T9" fmla="*/ 2147483647 h 96"/>
              <a:gd name="T10" fmla="*/ 2147483647 w 336"/>
              <a:gd name="T11" fmla="*/ 2147483647 h 96"/>
              <a:gd name="T12" fmla="*/ 2147483647 w 336"/>
              <a:gd name="T13" fmla="*/ 2147483647 h 96"/>
              <a:gd name="T14" fmla="*/ 2147483647 w 336"/>
              <a:gd name="T15" fmla="*/ 2147483647 h 96"/>
              <a:gd name="T16" fmla="*/ 2147483647 w 336"/>
              <a:gd name="T17" fmla="*/ 2147483647 h 96"/>
              <a:gd name="T18" fmla="*/ 2147483647 w 336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96"/>
              <a:gd name="T32" fmla="*/ 336 w 336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96">
                <a:moveTo>
                  <a:pt x="0" y="0"/>
                </a:moveTo>
                <a:cubicBezTo>
                  <a:pt x="26" y="12"/>
                  <a:pt x="52" y="25"/>
                  <a:pt x="72" y="34"/>
                </a:cubicBezTo>
                <a:cubicBezTo>
                  <a:pt x="92" y="43"/>
                  <a:pt x="109" y="49"/>
                  <a:pt x="120" y="53"/>
                </a:cubicBezTo>
                <a:cubicBezTo>
                  <a:pt x="131" y="57"/>
                  <a:pt x="130" y="57"/>
                  <a:pt x="142" y="60"/>
                </a:cubicBezTo>
                <a:cubicBezTo>
                  <a:pt x="154" y="63"/>
                  <a:pt x="178" y="69"/>
                  <a:pt x="194" y="72"/>
                </a:cubicBezTo>
                <a:cubicBezTo>
                  <a:pt x="210" y="75"/>
                  <a:pt x="228" y="77"/>
                  <a:pt x="240" y="79"/>
                </a:cubicBezTo>
                <a:cubicBezTo>
                  <a:pt x="252" y="81"/>
                  <a:pt x="260" y="85"/>
                  <a:pt x="269" y="86"/>
                </a:cubicBezTo>
                <a:cubicBezTo>
                  <a:pt x="278" y="87"/>
                  <a:pt x="287" y="86"/>
                  <a:pt x="295" y="86"/>
                </a:cubicBezTo>
                <a:cubicBezTo>
                  <a:pt x="303" y="86"/>
                  <a:pt x="310" y="87"/>
                  <a:pt x="317" y="89"/>
                </a:cubicBezTo>
                <a:cubicBezTo>
                  <a:pt x="324" y="91"/>
                  <a:pt x="330" y="93"/>
                  <a:pt x="336" y="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5" name="Text Box 27"/>
          <p:cNvSpPr txBox="1">
            <a:spLocks noChangeArrowheads="1"/>
          </p:cNvSpPr>
          <p:nvPr/>
        </p:nvSpPr>
        <p:spPr bwMode="auto">
          <a:xfrm>
            <a:off x="4535488" y="4954588"/>
            <a:ext cx="442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4836" name="Text Box 29"/>
          <p:cNvSpPr txBox="1">
            <a:spLocks noChangeArrowheads="1"/>
          </p:cNvSpPr>
          <p:nvPr/>
        </p:nvSpPr>
        <p:spPr bwMode="auto">
          <a:xfrm>
            <a:off x="1143000" y="1447800"/>
            <a:ext cx="751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 = the angle between a cutting plane on the prime meridian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and the cutting plane on the meridian through the point, P</a:t>
            </a:r>
          </a:p>
        </p:txBody>
      </p:sp>
      <p:sp>
        <p:nvSpPr>
          <p:cNvPr id="34837" name="Oval 30"/>
          <p:cNvSpPr>
            <a:spLocks noChangeArrowheads="1"/>
          </p:cNvSpPr>
          <p:nvPr/>
        </p:nvSpPr>
        <p:spPr bwMode="auto">
          <a:xfrm>
            <a:off x="4297363" y="528796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8" name="Text Box 31"/>
          <p:cNvSpPr txBox="1">
            <a:spLocks noChangeArrowheads="1"/>
          </p:cNvSpPr>
          <p:nvPr/>
        </p:nvSpPr>
        <p:spPr bwMode="auto">
          <a:xfrm>
            <a:off x="4098925" y="4918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8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708"/>
          <a:stretch/>
        </p:blipFill>
        <p:spPr>
          <a:xfrm>
            <a:off x="1453514" y="1240155"/>
            <a:ext cx="6949643" cy="5434966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742950" y="239397"/>
            <a:ext cx="7886700" cy="1223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2014 Midterm Questions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62"/>
          <a:stretch/>
        </p:blipFill>
        <p:spPr>
          <a:xfrm>
            <a:off x="232127" y="274320"/>
            <a:ext cx="880785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Midterm 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9" y="1690689"/>
            <a:ext cx="7466102" cy="50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4" y="358345"/>
            <a:ext cx="8997426" cy="6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Length on Meridians and Parallels</a:t>
            </a:r>
            <a:endParaRPr lang="en-US" dirty="0" smtClean="0"/>
          </a:p>
        </p:txBody>
      </p:sp>
      <p:pic>
        <p:nvPicPr>
          <p:cNvPr id="36867" name="Picture 3" descr="lat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133600"/>
            <a:ext cx="39862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400800" y="4191000"/>
            <a:ext cx="960438" cy="777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 flipV="1">
            <a:off x="6400800" y="3352800"/>
            <a:ext cx="1409700" cy="350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400800" y="3352800"/>
            <a:ext cx="8382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667500" y="4275138"/>
            <a:ext cx="74613" cy="144462"/>
          </a:xfrm>
          <a:custGeom>
            <a:avLst/>
            <a:gdLst>
              <a:gd name="T0" fmla="*/ 2147483647 w 56"/>
              <a:gd name="T1" fmla="*/ 0 h 144"/>
              <a:gd name="T2" fmla="*/ 2147483647 w 56"/>
              <a:gd name="T3" fmla="*/ 2147483647 h 144"/>
              <a:gd name="T4" fmla="*/ 0 w 56"/>
              <a:gd name="T5" fmla="*/ 2147483647 h 144"/>
              <a:gd name="T6" fmla="*/ 0 60000 65536"/>
              <a:gd name="T7" fmla="*/ 0 60000 65536"/>
              <a:gd name="T8" fmla="*/ 0 60000 65536"/>
              <a:gd name="T9" fmla="*/ 0 w 56"/>
              <a:gd name="T10" fmla="*/ 0 h 144"/>
              <a:gd name="T11" fmla="*/ 56 w 5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44">
                <a:moveTo>
                  <a:pt x="48" y="0"/>
                </a:moveTo>
                <a:cubicBezTo>
                  <a:pt x="52" y="36"/>
                  <a:pt x="56" y="72"/>
                  <a:pt x="48" y="96"/>
                </a:cubicBezTo>
                <a:cubicBezTo>
                  <a:pt x="40" y="120"/>
                  <a:pt x="8" y="136"/>
                  <a:pt x="0" y="144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1408488">
            <a:off x="4724400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0 N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 rot="1365545">
            <a:off x="4938713" y="35210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30 N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667500" y="4167188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4495800" y="4191000"/>
            <a:ext cx="1905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553200" y="44196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086600" y="31242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53188" y="3497263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7315200" y="493077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7162800" y="396398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80338" y="366553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91388" y="47275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7229475" y="41100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178675" y="38639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>
            <a:off x="6645275" y="3429000"/>
            <a:ext cx="136525" cy="127000"/>
          </a:xfrm>
          <a:custGeom>
            <a:avLst/>
            <a:gdLst>
              <a:gd name="T0" fmla="*/ 2147483647 w 110"/>
              <a:gd name="T1" fmla="*/ 0 h 80"/>
              <a:gd name="T2" fmla="*/ 2147483647 w 110"/>
              <a:gd name="T3" fmla="*/ 2147483647 h 80"/>
              <a:gd name="T4" fmla="*/ 2147483647 w 110"/>
              <a:gd name="T5" fmla="*/ 2147483647 h 80"/>
              <a:gd name="T6" fmla="*/ 2147483647 w 110"/>
              <a:gd name="T7" fmla="*/ 2147483647 h 80"/>
              <a:gd name="T8" fmla="*/ 0 w 110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80"/>
              <a:gd name="T17" fmla="*/ 110 w 110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80">
                <a:moveTo>
                  <a:pt x="86" y="0"/>
                </a:moveTo>
                <a:lnTo>
                  <a:pt x="110" y="19"/>
                </a:lnTo>
                <a:cubicBezTo>
                  <a:pt x="110" y="29"/>
                  <a:pt x="98" y="48"/>
                  <a:pt x="86" y="58"/>
                </a:cubicBezTo>
                <a:cubicBezTo>
                  <a:pt x="74" y="68"/>
                  <a:pt x="52" y="74"/>
                  <a:pt x="38" y="77"/>
                </a:cubicBezTo>
                <a:cubicBezTo>
                  <a:pt x="24" y="80"/>
                  <a:pt x="6" y="77"/>
                  <a:pt x="0" y="7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689725" y="3360738"/>
            <a:ext cx="53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838200" y="1828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(Lat, Long) = (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822325" y="2860675"/>
            <a:ext cx="3140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Meridian: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AB =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(same for all latitudes)</a:t>
            </a:r>
            <a:endParaRPr lang="en-US" sz="24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838200" y="4572000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Parallel: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CD = R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=</a:t>
            </a:r>
            <a:r>
              <a:rPr lang="en-US" sz="2400">
                <a:solidFill>
                  <a:srgbClr val="000000"/>
                </a:solidFill>
              </a:rPr>
              <a:t>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</a:t>
            </a:r>
            <a:r>
              <a:rPr lang="en-US" sz="2400">
                <a:solidFill>
                  <a:srgbClr val="000000"/>
                </a:solidFill>
              </a:rPr>
              <a:t>Cos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 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(varies with latitude)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6400800" y="4198938"/>
            <a:ext cx="876300" cy="1746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6310313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7246938" y="432911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802563" y="3454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21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05150"/>
            <a:ext cx="7439025" cy="3390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67" y="250634"/>
            <a:ext cx="3514725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533171"/>
            <a:ext cx="2704098" cy="24606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633471" y="-149645"/>
            <a:ext cx="7772400" cy="1143000"/>
          </a:xfrm>
        </p:spPr>
        <p:txBody>
          <a:bodyPr/>
          <a:lstStyle/>
          <a:p>
            <a:r>
              <a:rPr lang="en-US" sz="2400" dirty="0" smtClean="0"/>
              <a:t>Calculating Length on Meridians and Parallels</a:t>
            </a:r>
          </a:p>
        </p:txBody>
      </p:sp>
    </p:spTree>
    <p:extLst>
      <p:ext uri="{BB962C8B-B14F-4D97-AF65-F5344CB8AC3E}">
        <p14:creationId xmlns:p14="http://schemas.microsoft.com/office/powerpoint/2010/main" val="2771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0884" y="147638"/>
            <a:ext cx="7772400" cy="1143000"/>
          </a:xfrm>
        </p:spPr>
        <p:txBody>
          <a:bodyPr/>
          <a:lstStyle/>
          <a:p>
            <a:r>
              <a:rPr lang="en-US" dirty="0" smtClean="0"/>
              <a:t>Geospatial Reference Frames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5257800" y="3505200"/>
            <a:ext cx="2514600" cy="1447800"/>
            <a:chOff x="3792" y="1872"/>
            <a:chExt cx="1584" cy="912"/>
          </a:xfrm>
        </p:grpSpPr>
        <p:pic>
          <p:nvPicPr>
            <p:cNvPr id="52242" name="Picture 4" descr="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3" name="Rectangle 5"/>
            <p:cNvSpPr>
              <a:spLocks noChangeArrowheads="1"/>
            </p:cNvSpPr>
            <p:nvPr/>
          </p:nvSpPr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19050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28" name="Picture 6" descr="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988" y="3205163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Oval 7"/>
          <p:cNvSpPr>
            <a:spLocks noChangeArrowheads="1"/>
          </p:cNvSpPr>
          <p:nvPr/>
        </p:nvSpPr>
        <p:spPr bwMode="auto">
          <a:xfrm>
            <a:off x="2514600" y="4678363"/>
            <a:ext cx="136525" cy="1428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0" name="Oval 8"/>
          <p:cNvSpPr>
            <a:spLocks noChangeArrowheads="1"/>
          </p:cNvSpPr>
          <p:nvPr/>
        </p:nvSpPr>
        <p:spPr bwMode="auto">
          <a:xfrm>
            <a:off x="5837238" y="4181475"/>
            <a:ext cx="136525" cy="142875"/>
          </a:xfrm>
          <a:prstGeom prst="ellipse">
            <a:avLst/>
          </a:pr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1219200" y="5410200"/>
            <a:ext cx="99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(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2400" baseline="-25000">
                <a:solidFill>
                  <a:srgbClr val="FF3300"/>
                </a:solidFill>
              </a:rPr>
              <a:t>o</a:t>
            </a:r>
            <a:r>
              <a:rPr lang="en-US" sz="2400">
                <a:solidFill>
                  <a:srgbClr val="FF3300"/>
                </a:solidFill>
              </a:rPr>
              <a:t>,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l</a:t>
            </a:r>
            <a:r>
              <a:rPr lang="en-US" sz="2400" baseline="-25000">
                <a:solidFill>
                  <a:srgbClr val="FF3300"/>
                </a:solidFill>
              </a:rPr>
              <a:t>o</a:t>
            </a:r>
            <a:r>
              <a:rPr lang="en-US" sz="2400">
                <a:solidFill>
                  <a:srgbClr val="FF3300"/>
                </a:solidFill>
              </a:rPr>
              <a:t>)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6226175" y="5005388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996633"/>
                </a:solidFill>
              </a:rPr>
              <a:t>(x</a:t>
            </a:r>
            <a:r>
              <a:rPr lang="en-US" sz="2400" baseline="-25000">
                <a:solidFill>
                  <a:srgbClr val="996633"/>
                </a:solidFill>
              </a:rPr>
              <a:t>o</a:t>
            </a:r>
            <a:r>
              <a:rPr lang="en-US" sz="2400">
                <a:solidFill>
                  <a:srgbClr val="996633"/>
                </a:solidFill>
              </a:rPr>
              <a:t>,y</a:t>
            </a:r>
            <a:r>
              <a:rPr lang="en-US" sz="2400" baseline="-25000">
                <a:solidFill>
                  <a:srgbClr val="996633"/>
                </a:solidFill>
              </a:rPr>
              <a:t>o</a:t>
            </a:r>
            <a:r>
              <a:rPr lang="en-US" sz="2400">
                <a:solidFill>
                  <a:srgbClr val="996633"/>
                </a:solidFill>
              </a:rPr>
              <a:t>)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233" name="Line 11"/>
          <p:cNvSpPr>
            <a:spLocks noChangeShapeType="1"/>
          </p:cNvSpPr>
          <p:nvPr/>
        </p:nvSpPr>
        <p:spPr bwMode="auto">
          <a:xfrm>
            <a:off x="5943600" y="4343400"/>
            <a:ext cx="381000" cy="83820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4" name="Line 12"/>
          <p:cNvSpPr>
            <a:spLocks noChangeShapeType="1"/>
          </p:cNvSpPr>
          <p:nvPr/>
        </p:nvSpPr>
        <p:spPr bwMode="auto">
          <a:xfrm flipV="1">
            <a:off x="2133600" y="4876800"/>
            <a:ext cx="381000" cy="685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5943600" y="2743200"/>
            <a:ext cx="0" cy="1620838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rot="5400000" flipH="1">
            <a:off x="7173119" y="3058319"/>
            <a:ext cx="0" cy="2417762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37" name="Text Box 16"/>
          <p:cNvSpPr txBox="1">
            <a:spLocks noChangeArrowheads="1"/>
          </p:cNvSpPr>
          <p:nvPr/>
        </p:nvSpPr>
        <p:spPr bwMode="auto">
          <a:xfrm>
            <a:off x="8229600" y="4343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996633"/>
                </a:solidFill>
              </a:rPr>
              <a:t>X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238" name="Text Box 17"/>
          <p:cNvSpPr txBox="1">
            <a:spLocks noChangeArrowheads="1"/>
          </p:cNvSpPr>
          <p:nvPr/>
        </p:nvSpPr>
        <p:spPr bwMode="auto">
          <a:xfrm>
            <a:off x="6019800" y="274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996633"/>
                </a:solidFill>
              </a:rPr>
              <a:t>Y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239" name="Line 18"/>
          <p:cNvSpPr>
            <a:spLocks noChangeShapeType="1"/>
          </p:cNvSpPr>
          <p:nvPr/>
        </p:nvSpPr>
        <p:spPr bwMode="auto">
          <a:xfrm flipV="1">
            <a:off x="2667000" y="4276725"/>
            <a:ext cx="3144838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3946525" y="4460875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Origin</a:t>
            </a:r>
          </a:p>
        </p:txBody>
      </p:sp>
      <p:sp>
        <p:nvSpPr>
          <p:cNvPr id="52241" name="Text Box 20"/>
          <p:cNvSpPr txBox="1">
            <a:spLocks noChangeArrowheads="1"/>
          </p:cNvSpPr>
          <p:nvPr/>
        </p:nvSpPr>
        <p:spPr bwMode="auto">
          <a:xfrm>
            <a:off x="1231354" y="1290638"/>
            <a:ext cx="68770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Requires definition of (1) an earth datum (spheroid); (2) a map projection to convert the spheroidal earth to a flat map; (3) a coordinate system to use on the map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026" y="1682555"/>
            <a:ext cx="5455466" cy="4763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232" y="1755847"/>
            <a:ext cx="357130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A map of Texas and a set of map projection parameters for the state are given above.  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(a) Please draw and label on the map: the central meridian, the latitude of origin, and the two standard parallels.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(b) Give the numerical values (in degrees and minutes) for (ϕ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λ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): 				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(c) Give the numerical values for (X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Y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):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(d) What earth datum is used?				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(e) What spheroid is used?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f) What map projection is used?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g) What are the distance units in the coordinate system?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3981" y="334925"/>
            <a:ext cx="882451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/>
              <a:t>Describing a Geospatial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745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1500" r="64840"/>
          <a:stretch/>
        </p:blipFill>
        <p:spPr bwMode="auto">
          <a:xfrm>
            <a:off x="6661019" y="1465596"/>
            <a:ext cx="2025781" cy="31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8482" y="929444"/>
            <a:ext cx="6009248" cy="507831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“All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geographic information systems are built using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formal models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that describe how things are located in space.  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 formal model is an abstract and well-defined system of concepts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A geographic data model defines the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vocabulary for describing and reasoning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about the things that are located on the earth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 Geographic data models serve as the foundation on which all geographic information systems are built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.”</a:t>
            </a:r>
            <a:b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Scott Morehouse, Preface to “Modeling our World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”, First Edition.  He was the chief software engineer at ESRI 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41883"/>
            <a:ext cx="8229600" cy="1143000"/>
          </a:xfrm>
        </p:spPr>
        <p:txBody>
          <a:bodyPr/>
          <a:lstStyle/>
          <a:p>
            <a:r>
              <a:rPr lang="en-US" dirty="0" smtClean="0"/>
              <a:t>Geographic Data 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55077" y="5746873"/>
            <a:ext cx="7373815" cy="10368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prstClr val="black"/>
                </a:solidFill>
              </a:rPr>
              <a:t>Or, more simply: the way that data is organized can enhance or inhibit the analysis that can be done</a:t>
            </a:r>
          </a:p>
        </p:txBody>
      </p:sp>
    </p:spTree>
    <p:extLst>
      <p:ext uri="{BB962C8B-B14F-4D97-AF65-F5344CB8AC3E}">
        <p14:creationId xmlns:p14="http://schemas.microsoft.com/office/powerpoint/2010/main" val="4764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409575"/>
            <a:ext cx="730567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4" y="3718193"/>
            <a:ext cx="8750540" cy="3062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6" y="1655972"/>
            <a:ext cx="8598497" cy="2139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56" y="37721"/>
            <a:ext cx="3664830" cy="16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826217" y="478631"/>
            <a:ext cx="7772400" cy="4114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1600" dirty="0" smtClean="0"/>
          </a:p>
          <a:p>
            <a:pPr lvl="0"/>
            <a:r>
              <a:rPr lang="en-US" sz="2400" dirty="0"/>
              <a:t>ArcMap help: What is raster </a:t>
            </a:r>
            <a:r>
              <a:rPr lang="en-US" sz="2400" dirty="0" smtClean="0"/>
              <a:t>data? 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en-US" sz="2400" u="sng" dirty="0">
                <a:hlinkClick r:id="rId2"/>
              </a:rPr>
              <a:t>://desktop.arcgis.com/en/arcmap/latest/manage-data/raster-and-images/what-is-raster-data.htm</a:t>
            </a:r>
            <a:r>
              <a:rPr lang="en-US" sz="2400" dirty="0"/>
              <a:t>  </a:t>
            </a:r>
          </a:p>
          <a:p>
            <a:pPr lvl="0"/>
            <a:r>
              <a:rPr lang="en-US" sz="2400" dirty="0"/>
              <a:t>ArcMap help: Fundamentals of raster data from Cell size of raster data to Raster dataset attribute </a:t>
            </a:r>
            <a:r>
              <a:rPr lang="en-US" sz="2400" dirty="0" smtClean="0"/>
              <a:t>tables 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en-US" sz="2400" u="sng" dirty="0">
                <a:hlinkClick r:id="rId3"/>
              </a:rPr>
              <a:t>://desktop.arcgis.com/en/arcmap/latest/manage-data/raster-and-images/cell-size-of-raster-data.htm</a:t>
            </a:r>
            <a:endParaRPr lang="en-US" sz="16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9063"/>
            <a:ext cx="9144000" cy="71913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Readings - Theory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92" y="3724617"/>
            <a:ext cx="4586852" cy="3038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469" y="3880781"/>
            <a:ext cx="2202237" cy="381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7051"/>
          <a:stretch/>
        </p:blipFill>
        <p:spPr>
          <a:xfrm>
            <a:off x="4579443" y="3574337"/>
            <a:ext cx="4564557" cy="32836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94680" y="3880781"/>
            <a:ext cx="2034721" cy="1632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01012" y="931511"/>
            <a:ext cx="8341976" cy="4114800"/>
          </a:xfrm>
        </p:spPr>
        <p:txBody>
          <a:bodyPr>
            <a:normAutofit/>
          </a:bodyPr>
          <a:lstStyle/>
          <a:p>
            <a:r>
              <a:rPr lang="en-US" sz="2800" dirty="0"/>
              <a:t>ArcGIS Pro An overview of the Spatial Analyst Toolbox </a:t>
            </a:r>
            <a:r>
              <a:rPr lang="en-US" sz="2800" u="sng" dirty="0">
                <a:hlinkClick r:id="rId2"/>
              </a:rPr>
              <a:t>https://pro.arcgis.com/en/pro-app/tool-reference/spatial-analyst/an-overview-of-the-spatial-analyst-toolbox.htm</a:t>
            </a:r>
            <a:r>
              <a:rPr lang="en-US" sz="1800" dirty="0" smtClean="0"/>
              <a:t>. </a:t>
            </a:r>
            <a:endParaRPr lang="en-US" sz="14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19063"/>
            <a:ext cx="91440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Readings – ArcGIS Pro Tools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18" y="3029252"/>
            <a:ext cx="2666720" cy="237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074" y="3083040"/>
            <a:ext cx="5720322" cy="31629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4118" y="3254188"/>
            <a:ext cx="2478375" cy="699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7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67652"/>
            <a:ext cx="8172450" cy="6177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517" y="1968818"/>
            <a:ext cx="5572790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" y="108585"/>
            <a:ext cx="8106727" cy="604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" y="6265545"/>
            <a:ext cx="8467725" cy="361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5040630" y="1668780"/>
            <a:ext cx="59436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715250" y="1752600"/>
            <a:ext cx="665796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65910" y="1752600"/>
            <a:ext cx="107442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9478"/>
          <a:stretch/>
        </p:blipFill>
        <p:spPr>
          <a:xfrm>
            <a:off x="498157" y="4974960"/>
            <a:ext cx="6111241" cy="1232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657"/>
          <a:stretch/>
        </p:blipFill>
        <p:spPr>
          <a:xfrm>
            <a:off x="1393029" y="2530551"/>
            <a:ext cx="6111241" cy="235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930" y="4800600"/>
            <a:ext cx="1527884" cy="13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– Slope and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Slope Works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pro.arcgis.com/en/pro-app/tool-reference/spatial-analyst/how-slope-works.htm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How Aspect Works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pro.arcgis.com/en/pro-app/tool-reference/spatial-analyst/how-aspect-works.htm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158523"/>
            <a:ext cx="8229600" cy="1143000"/>
          </a:xfrm>
        </p:spPr>
        <p:txBody>
          <a:bodyPr/>
          <a:lstStyle/>
          <a:p>
            <a:r>
              <a:rPr lang="en-US" dirty="0" smtClean="0"/>
              <a:t>Slope Handout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5085" y="5866570"/>
            <a:ext cx="820070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length, slope and azimuth of the line AB.</a:t>
            </a:r>
            <a:endParaRPr lang="en-US" sz="1100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93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66" y="2352751"/>
            <a:ext cx="5369781" cy="33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5637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543" y="1185368"/>
            <a:ext cx="8548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hlinkClick r:id="rId3"/>
              </a:rPr>
              <a:t>http</a:t>
            </a:r>
            <a:r>
              <a:rPr lang="en-US" sz="2400" dirty="0" smtClean="0">
                <a:solidFill>
                  <a:prstClr val="black"/>
                </a:solidFill>
                <a:hlinkClick r:id="rId3"/>
              </a:rPr>
              <a:t>://hydrology.usu.edu/dtarb/giswr/2016/Slope.pdf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36" y="435111"/>
            <a:ext cx="5547928" cy="642624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28650" y="0"/>
            <a:ext cx="7886700" cy="5405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2012 Midterm Question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V="1">
            <a:off x="2766995" y="4762243"/>
            <a:ext cx="0" cy="766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1061" y="4652705"/>
            <a:ext cx="10886" cy="492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766995" y="4652705"/>
            <a:ext cx="1514952" cy="109538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94772" y="42662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498838" y="4266262"/>
            <a:ext cx="25633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94772" y="4266262"/>
            <a:ext cx="1529699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28248" y="39614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32314" y="3809062"/>
            <a:ext cx="10886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28248" y="3809062"/>
            <a:ext cx="1514952" cy="15240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/>
          <p:cNvSpPr/>
          <p:nvPr/>
        </p:nvSpPr>
        <p:spPr>
          <a:xfrm>
            <a:off x="1990248" y="53330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228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66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Diamond 17"/>
          <p:cNvSpPr/>
          <p:nvPr/>
        </p:nvSpPr>
        <p:spPr>
          <a:xfrm>
            <a:off x="2752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Diamond 18"/>
          <p:cNvSpPr/>
          <p:nvPr/>
        </p:nvSpPr>
        <p:spPr>
          <a:xfrm>
            <a:off x="1990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1228248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b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Diamond 20"/>
          <p:cNvSpPr/>
          <p:nvPr/>
        </p:nvSpPr>
        <p:spPr>
          <a:xfrm>
            <a:off x="3505200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Diamond 21"/>
          <p:cNvSpPr/>
          <p:nvPr/>
        </p:nvSpPr>
        <p:spPr>
          <a:xfrm>
            <a:off x="2743200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f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1981200" y="41138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81000" y="4652705"/>
            <a:ext cx="685800" cy="2464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3245544" y="5246514"/>
            <a:ext cx="1513351" cy="6378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2∆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</m:den>
                              </m:f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>
                  <a:defRPr/>
                </a:pPr>
                <a:endParaRPr lang="en-US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dx</m:t>
                          </m:r>
                        </m:den>
                      </m:f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a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d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g</m:t>
                              </m:r>
                            </m:e>
                          </m:d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f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</m:d>
                        </m:num>
                        <m:den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Similarly</a:t>
                </a:r>
              </a:p>
              <a:p>
                <a:pPr>
                  <a:defRPr/>
                </a:pPr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y</m:t>
                          </m:r>
                        </m:den>
                      </m:f>
                      <m:r>
                        <a:rPr lang="en-US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g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h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i</m:t>
                              </m:r>
                            </m:e>
                          </m:d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a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c</m:t>
                              </m:r>
                            </m:e>
                          </m:d>
                        </m:num>
                        <m:den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Slope magnitude =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blipFill rotWithShape="0">
                <a:blip r:embed="rId7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977595" y="7967"/>
            <a:ext cx="5562600" cy="9017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CA" sz="4000" smtClean="0">
                <a:solidFill>
                  <a:prstClr val="black"/>
                </a:solidFill>
              </a:rPr>
              <a:t>ArcGIS “Slope” tool</a:t>
            </a:r>
            <a:endParaRPr lang="en-CA" sz="4000" dirty="0" smtClean="0">
              <a:solidFill>
                <a:prstClr val="black"/>
              </a:solidFill>
            </a:endParaRPr>
          </a:p>
        </p:txBody>
      </p: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653959" y="1086998"/>
            <a:ext cx="1371600" cy="1371600"/>
            <a:chOff x="336" y="2592"/>
            <a:chExt cx="864" cy="864"/>
          </a:xfrm>
        </p:grpSpPr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336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624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912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auto">
            <a:xfrm>
              <a:off x="336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624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912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336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624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912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i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466248" y="909668"/>
            <a:ext cx="1" cy="1777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6248" y="2698049"/>
            <a:ext cx="1735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82932" y="2382352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31621" y="725001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381000" y="5638132"/>
            <a:ext cx="2396074" cy="98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777074" y="5581420"/>
            <a:ext cx="2410171" cy="1055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43313" y="5652177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2146" y="5832304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407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GIS: Map </a:t>
            </a:r>
            <a:r>
              <a:rPr lang="en-US" sz="4000" dirty="0" smtClean="0">
                <a:solidFill>
                  <a:srgbClr val="FF0000"/>
                </a:solidFill>
              </a:rPr>
              <a:t>Features</a:t>
            </a:r>
            <a:r>
              <a:rPr lang="en-US" sz="4000" dirty="0" smtClean="0"/>
              <a:t> and Tabular </a:t>
            </a:r>
            <a:r>
              <a:rPr lang="en-US" sz="4000" dirty="0" smtClean="0">
                <a:solidFill>
                  <a:srgbClr val="FF0000"/>
                </a:solidFill>
              </a:rPr>
              <a:t>Records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9" y="1887261"/>
            <a:ext cx="8744721" cy="44315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41557" y="3175686"/>
            <a:ext cx="222421" cy="2224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632" y="5498757"/>
            <a:ext cx="4950941" cy="189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571103" y="3398108"/>
            <a:ext cx="1470454" cy="20759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ArcGIS Aspect – the steepest downslope direction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 flipV="1">
            <a:off x="2026672" y="1919238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493" name="Line 6"/>
          <p:cNvSpPr>
            <a:spLocks noChangeShapeType="1"/>
          </p:cNvSpPr>
          <p:nvPr/>
        </p:nvSpPr>
        <p:spPr bwMode="auto">
          <a:xfrm>
            <a:off x="2026672" y="3290838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494" name="Line 7"/>
          <p:cNvSpPr>
            <a:spLocks noChangeShapeType="1"/>
          </p:cNvSpPr>
          <p:nvPr/>
        </p:nvSpPr>
        <p:spPr bwMode="auto">
          <a:xfrm flipV="1">
            <a:off x="2026672" y="1919238"/>
            <a:ext cx="1905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3495" name="Object 8"/>
          <p:cNvGraphicFramePr>
            <a:graphicFrameLocks noChangeAspect="1"/>
          </p:cNvGraphicFramePr>
          <p:nvPr>
            <p:extLst/>
          </p:nvPr>
        </p:nvGraphicFramePr>
        <p:xfrm>
          <a:off x="3169672" y="3290838"/>
          <a:ext cx="4587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Equation" r:id="rId3" imgW="228501" imgH="393529" progId="Equation.3">
                  <p:embed/>
                </p:oleObj>
              </mc:Choice>
              <mc:Fallback>
                <p:oleObj name="Equation" r:id="rId3" imgW="22850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672" y="3290838"/>
                        <a:ext cx="45878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9"/>
          <p:cNvGraphicFramePr>
            <a:graphicFrameLocks noChangeAspect="1"/>
          </p:cNvGraphicFramePr>
          <p:nvPr>
            <p:extLst/>
          </p:nvPr>
        </p:nvGraphicFramePr>
        <p:xfrm>
          <a:off x="1567885" y="2068463"/>
          <a:ext cx="45878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9" name="Equation" r:id="rId5" imgW="228600" imgH="419100" progId="Equation.3">
                  <p:embed/>
                </p:oleObj>
              </mc:Choice>
              <mc:Fallback>
                <p:oleObj name="Equation" r:id="rId5" imgW="228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885" y="2068463"/>
                        <a:ext cx="45878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Freeform 10"/>
          <p:cNvSpPr>
            <a:spLocks/>
          </p:cNvSpPr>
          <p:nvPr/>
        </p:nvSpPr>
        <p:spPr bwMode="auto">
          <a:xfrm>
            <a:off x="2026672" y="2300238"/>
            <a:ext cx="838200" cy="419100"/>
          </a:xfrm>
          <a:custGeom>
            <a:avLst/>
            <a:gdLst>
              <a:gd name="T0" fmla="*/ 0 w 288"/>
              <a:gd name="T1" fmla="*/ 0 h 144"/>
              <a:gd name="T2" fmla="*/ 2147483647 w 288"/>
              <a:gd name="T3" fmla="*/ 2147483647 h 144"/>
              <a:gd name="T4" fmla="*/ 2147483647 w 288"/>
              <a:gd name="T5" fmla="*/ 2147483647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0"/>
                </a:moveTo>
                <a:cubicBezTo>
                  <a:pt x="48" y="12"/>
                  <a:pt x="96" y="24"/>
                  <a:pt x="144" y="48"/>
                </a:cubicBezTo>
                <a:cubicBezTo>
                  <a:pt x="192" y="72"/>
                  <a:pt x="240" y="108"/>
                  <a:pt x="288" y="14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3498" name="Object 11"/>
          <p:cNvGraphicFramePr>
            <a:graphicFrameLocks noChangeAspect="1"/>
          </p:cNvGraphicFramePr>
          <p:nvPr>
            <p:extLst/>
          </p:nvPr>
        </p:nvGraphicFramePr>
        <p:xfrm>
          <a:off x="4358450" y="2131485"/>
          <a:ext cx="32591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Equation" r:id="rId7" imgW="1625400" imgH="457200" progId="Equation.3">
                  <p:embed/>
                </p:oleObj>
              </mc:Choice>
              <mc:Fallback>
                <p:oleObj name="Equation" r:id="rId7" imgW="1625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8450" y="2131485"/>
                        <a:ext cx="32591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/>
          </p:nvPr>
        </p:nvGraphicFramePr>
        <p:xfrm>
          <a:off x="1437709" y="5116099"/>
          <a:ext cx="17319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Equation" r:id="rId9" imgW="863280" imgH="215640" progId="Equation.3">
                  <p:embed/>
                </p:oleObj>
              </mc:Choice>
              <mc:Fallback>
                <p:oleObj name="Equation" r:id="rId9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09" y="5116099"/>
                        <a:ext cx="173196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0938" y="4212180"/>
            <a:ext cx="4121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Use atan2 to resolve ambiguity in </a:t>
            </a:r>
            <a:r>
              <a:rPr lang="en-US" sz="2000" dirty="0" err="1" smtClean="0">
                <a:solidFill>
                  <a:prstClr val="black"/>
                </a:solidFill>
              </a:rPr>
              <a:t>atan</a:t>
            </a:r>
            <a:r>
              <a:rPr lang="en-US" sz="2000" dirty="0" smtClean="0">
                <a:solidFill>
                  <a:prstClr val="black"/>
                </a:solidFill>
              </a:rPr>
              <a:t> direction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75613" y="3640585"/>
            <a:ext cx="1757387" cy="1377694"/>
            <a:chOff x="2660498" y="2121932"/>
            <a:chExt cx="2444902" cy="191666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200400" y="2121932"/>
              <a:ext cx="0" cy="15356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/>
            <p:cNvSpPr/>
            <p:nvPr/>
          </p:nvSpPr>
          <p:spPr>
            <a:xfrm>
              <a:off x="2819400" y="3233838"/>
              <a:ext cx="759438" cy="804762"/>
            </a:xfrm>
            <a:prstGeom prst="arc">
              <a:avLst>
                <a:gd name="adj1" fmla="val 16110820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 flipV="1">
            <a:off x="5525081" y="4882628"/>
            <a:ext cx="2672625" cy="1487793"/>
            <a:chOff x="1757325" y="2174797"/>
            <a:chExt cx="3348075" cy="186380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6" idx="0"/>
            </p:cNvCxnSpPr>
            <p:nvPr/>
          </p:nvCxnSpPr>
          <p:spPr>
            <a:xfrm flipH="1" flipV="1">
              <a:off x="3200400" y="2414204"/>
              <a:ext cx="14266" cy="16240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180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35"/>
            <p:cNvSpPr/>
            <p:nvPr/>
          </p:nvSpPr>
          <p:spPr>
            <a:xfrm>
              <a:off x="2819400" y="3233837"/>
              <a:ext cx="759438" cy="804763"/>
            </a:xfrm>
            <a:prstGeom prst="arc">
              <a:avLst>
                <a:gd name="adj1" fmla="val 5267128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5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248025" y="0"/>
            <a:ext cx="1989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000">
                <a:solidFill>
                  <a:prstClr val="black"/>
                </a:solidFill>
              </a:rPr>
              <a:t>Example</a:t>
            </a: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388938" y="190500"/>
            <a:ext cx="2603500" cy="3519488"/>
            <a:chOff x="2156" y="0"/>
            <a:chExt cx="1640" cy="2217"/>
          </a:xfrm>
        </p:grpSpPr>
        <p:grpSp>
          <p:nvGrpSpPr>
            <p:cNvPr id="64530" name="Group 5"/>
            <p:cNvGrpSpPr>
              <a:grpSpLocks/>
            </p:cNvGrpSpPr>
            <p:nvPr/>
          </p:nvGrpSpPr>
          <p:grpSpPr bwMode="auto">
            <a:xfrm>
              <a:off x="2170" y="0"/>
              <a:ext cx="538" cy="369"/>
              <a:chOff x="1440" y="928"/>
              <a:chExt cx="538" cy="369"/>
            </a:xfrm>
          </p:grpSpPr>
          <p:sp>
            <p:nvSpPr>
              <p:cNvPr id="64550" name="Line 6"/>
              <p:cNvSpPr>
                <a:spLocks noChangeShapeType="1"/>
              </p:cNvSpPr>
              <p:nvPr/>
            </p:nvSpPr>
            <p:spPr bwMode="auto">
              <a:xfrm>
                <a:off x="1441" y="1176"/>
                <a:ext cx="0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1" name="Line 7"/>
              <p:cNvSpPr>
                <a:spLocks noChangeShapeType="1"/>
              </p:cNvSpPr>
              <p:nvPr/>
            </p:nvSpPr>
            <p:spPr bwMode="auto">
              <a:xfrm>
                <a:off x="1975" y="1174"/>
                <a:ext cx="3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2" name="Line 8"/>
              <p:cNvSpPr>
                <a:spLocks noChangeShapeType="1"/>
              </p:cNvSpPr>
              <p:nvPr/>
            </p:nvSpPr>
            <p:spPr bwMode="auto">
              <a:xfrm>
                <a:off x="1858" y="1233"/>
                <a:ext cx="1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3" name="Text Box 9"/>
              <p:cNvSpPr txBox="1">
                <a:spLocks noChangeArrowheads="1"/>
              </p:cNvSpPr>
              <p:nvPr/>
            </p:nvSpPr>
            <p:spPr bwMode="auto">
              <a:xfrm>
                <a:off x="1602" y="928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30</a:t>
                </a:r>
              </a:p>
            </p:txBody>
          </p:sp>
          <p:sp>
            <p:nvSpPr>
              <p:cNvPr id="64554" name="Line 10"/>
              <p:cNvSpPr>
                <a:spLocks noChangeShapeType="1"/>
              </p:cNvSpPr>
              <p:nvPr/>
            </p:nvSpPr>
            <p:spPr bwMode="auto">
              <a:xfrm flipH="1">
                <a:off x="1440" y="1233"/>
                <a:ext cx="1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531" name="Group 11"/>
            <p:cNvGrpSpPr>
              <a:grpSpLocks/>
            </p:cNvGrpSpPr>
            <p:nvPr/>
          </p:nvGrpSpPr>
          <p:grpSpPr bwMode="auto">
            <a:xfrm>
              <a:off x="2165" y="436"/>
              <a:ext cx="1631" cy="1781"/>
              <a:chOff x="1877" y="1152"/>
              <a:chExt cx="775" cy="749"/>
            </a:xfrm>
          </p:grpSpPr>
          <p:sp>
            <p:nvSpPr>
              <p:cNvPr id="64541" name="Rectangle 12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259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80</a:t>
                </a:r>
              </a:p>
            </p:txBody>
          </p:sp>
          <p:sp>
            <p:nvSpPr>
              <p:cNvPr id="64542" name="Rectangle 13"/>
              <p:cNvSpPr>
                <a:spLocks noChangeArrowheads="1"/>
              </p:cNvSpPr>
              <p:nvPr/>
            </p:nvSpPr>
            <p:spPr bwMode="auto">
              <a:xfrm>
                <a:off x="2136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74</a:t>
                </a:r>
              </a:p>
            </p:txBody>
          </p:sp>
          <p:sp>
            <p:nvSpPr>
              <p:cNvPr id="64543" name="Rectangle 14"/>
              <p:cNvSpPr>
                <a:spLocks noChangeArrowheads="1"/>
              </p:cNvSpPr>
              <p:nvPr/>
            </p:nvSpPr>
            <p:spPr bwMode="auto">
              <a:xfrm>
                <a:off x="2394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63</a:t>
                </a:r>
              </a:p>
            </p:txBody>
          </p:sp>
          <p:sp>
            <p:nvSpPr>
              <p:cNvPr id="64544" name="Rectangle 15"/>
              <p:cNvSpPr>
                <a:spLocks noChangeArrowheads="1"/>
              </p:cNvSpPr>
              <p:nvPr/>
            </p:nvSpPr>
            <p:spPr bwMode="auto">
              <a:xfrm>
                <a:off x="1877" y="140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69</a:t>
                </a:r>
              </a:p>
            </p:txBody>
          </p:sp>
          <p:sp>
            <p:nvSpPr>
              <p:cNvPr id="64545" name="Rectangle 16"/>
              <p:cNvSpPr>
                <a:spLocks noChangeArrowheads="1"/>
              </p:cNvSpPr>
              <p:nvPr/>
            </p:nvSpPr>
            <p:spPr bwMode="auto">
              <a:xfrm>
                <a:off x="2136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67</a:t>
                </a:r>
              </a:p>
            </p:txBody>
          </p:sp>
          <p:sp>
            <p:nvSpPr>
              <p:cNvPr id="64546" name="Rectangle 17"/>
              <p:cNvSpPr>
                <a:spLocks noChangeArrowheads="1"/>
              </p:cNvSpPr>
              <p:nvPr/>
            </p:nvSpPr>
            <p:spPr bwMode="auto">
              <a:xfrm>
                <a:off x="2394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56</a:t>
                </a:r>
              </a:p>
            </p:txBody>
          </p:sp>
          <p:sp>
            <p:nvSpPr>
              <p:cNvPr id="64547" name="Rectangle 18"/>
              <p:cNvSpPr>
                <a:spLocks noChangeArrowheads="1"/>
              </p:cNvSpPr>
              <p:nvPr/>
            </p:nvSpPr>
            <p:spPr bwMode="auto">
              <a:xfrm>
                <a:off x="1877" y="165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60</a:t>
                </a:r>
              </a:p>
            </p:txBody>
          </p:sp>
          <p:sp>
            <p:nvSpPr>
              <p:cNvPr id="64548" name="Rectangle 19"/>
              <p:cNvSpPr>
                <a:spLocks noChangeArrowheads="1"/>
              </p:cNvSpPr>
              <p:nvPr/>
            </p:nvSpPr>
            <p:spPr bwMode="auto">
              <a:xfrm>
                <a:off x="2136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52</a:t>
                </a:r>
              </a:p>
            </p:txBody>
          </p:sp>
          <p:sp>
            <p:nvSpPr>
              <p:cNvPr id="64549" name="Rectangle 20"/>
              <p:cNvSpPr>
                <a:spLocks noChangeArrowheads="1"/>
              </p:cNvSpPr>
              <p:nvPr/>
            </p:nvSpPr>
            <p:spPr bwMode="auto">
              <a:xfrm>
                <a:off x="2394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48</a:t>
                </a:r>
              </a:p>
            </p:txBody>
          </p:sp>
        </p:grpSp>
        <p:sp>
          <p:nvSpPr>
            <p:cNvPr id="64532" name="Text Box 21"/>
            <p:cNvSpPr txBox="1">
              <a:spLocks noChangeArrowheads="1"/>
            </p:cNvSpPr>
            <p:nvPr/>
          </p:nvSpPr>
          <p:spPr bwMode="auto">
            <a:xfrm>
              <a:off x="2178" y="3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64533" name="Text Box 22"/>
            <p:cNvSpPr txBox="1">
              <a:spLocks noChangeArrowheads="1"/>
            </p:cNvSpPr>
            <p:nvPr/>
          </p:nvSpPr>
          <p:spPr bwMode="auto">
            <a:xfrm>
              <a:off x="2707" y="39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64534" name="Text Box 23"/>
            <p:cNvSpPr txBox="1">
              <a:spLocks noChangeArrowheads="1"/>
            </p:cNvSpPr>
            <p:nvPr/>
          </p:nvSpPr>
          <p:spPr bwMode="auto">
            <a:xfrm>
              <a:off x="3292" y="399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64535" name="Text Box 24"/>
            <p:cNvSpPr txBox="1">
              <a:spLocks noChangeArrowheads="1"/>
            </p:cNvSpPr>
            <p:nvPr/>
          </p:nvSpPr>
          <p:spPr bwMode="auto">
            <a:xfrm>
              <a:off x="2156" y="981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64536" name="Text Box 25"/>
            <p:cNvSpPr txBox="1">
              <a:spLocks noChangeArrowheads="1"/>
            </p:cNvSpPr>
            <p:nvPr/>
          </p:nvSpPr>
          <p:spPr bwMode="auto">
            <a:xfrm>
              <a:off x="2713" y="9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64537" name="Text Box 26"/>
            <p:cNvSpPr txBox="1">
              <a:spLocks noChangeArrowheads="1"/>
            </p:cNvSpPr>
            <p:nvPr/>
          </p:nvSpPr>
          <p:spPr bwMode="auto">
            <a:xfrm>
              <a:off x="3270" y="996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64538" name="Text Box 27"/>
            <p:cNvSpPr txBox="1">
              <a:spLocks noChangeArrowheads="1"/>
            </p:cNvSpPr>
            <p:nvPr/>
          </p:nvSpPr>
          <p:spPr bwMode="auto">
            <a:xfrm>
              <a:off x="2159" y="156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64539" name="Text Box 28"/>
            <p:cNvSpPr txBox="1">
              <a:spLocks noChangeArrowheads="1"/>
            </p:cNvSpPr>
            <p:nvPr/>
          </p:nvSpPr>
          <p:spPr bwMode="auto">
            <a:xfrm>
              <a:off x="2688" y="157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64540" name="Text Box 29"/>
            <p:cNvSpPr txBox="1">
              <a:spLocks noChangeArrowheads="1"/>
            </p:cNvSpPr>
            <p:nvPr/>
          </p:nvSpPr>
          <p:spPr bwMode="auto">
            <a:xfrm>
              <a:off x="3273" y="1579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i</a:t>
              </a:r>
            </a:p>
          </p:txBody>
        </p:sp>
      </p:grpSp>
      <p:graphicFrame>
        <p:nvGraphicFramePr>
          <p:cNvPr id="264222" name="Object 30"/>
          <p:cNvGraphicFramePr>
            <a:graphicFrameLocks noChangeAspect="1"/>
          </p:cNvGraphicFramePr>
          <p:nvPr/>
        </p:nvGraphicFramePr>
        <p:xfrm>
          <a:off x="3689350" y="730250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6" name="Equation" r:id="rId3" imgW="2603500" imgH="1066800" progId="Equation.3">
                  <p:embed/>
                </p:oleObj>
              </mc:Choice>
              <mc:Fallback>
                <p:oleObj name="Equation" r:id="rId3" imgW="26035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730250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3" name="Object 31"/>
          <p:cNvGraphicFramePr>
            <a:graphicFrameLocks noChangeAspect="1"/>
          </p:cNvGraphicFramePr>
          <p:nvPr/>
        </p:nvGraphicFramePr>
        <p:xfrm>
          <a:off x="3684588" y="2936875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Equation" r:id="rId5" imgW="2603500" imgH="1066800" progId="Equation.3">
                  <p:embed/>
                </p:oleObj>
              </mc:Choice>
              <mc:Fallback>
                <p:oleObj name="Equation" r:id="rId5" imgW="26035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936875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4" name="Object 32"/>
          <p:cNvGraphicFramePr>
            <a:graphicFrameLocks noChangeAspect="1"/>
          </p:cNvGraphicFramePr>
          <p:nvPr/>
        </p:nvGraphicFramePr>
        <p:xfrm>
          <a:off x="273050" y="5222875"/>
          <a:ext cx="24479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Equation" r:id="rId7" imgW="1219200" imgH="228600" progId="Equation.3">
                  <p:embed/>
                </p:oleObj>
              </mc:Choice>
              <mc:Fallback>
                <p:oleObj name="Equation" r:id="rId7" imgW="1219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5222875"/>
                        <a:ext cx="244792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5" name="Object 33"/>
          <p:cNvGraphicFramePr>
            <a:graphicFrameLocks noChangeAspect="1"/>
          </p:cNvGraphicFramePr>
          <p:nvPr/>
        </p:nvGraphicFramePr>
        <p:xfrm>
          <a:off x="339725" y="5838825"/>
          <a:ext cx="4154488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Equation" r:id="rId9" imgW="2070100" imgH="431800" progId="Equation.3">
                  <p:embed/>
                </p:oleObj>
              </mc:Choice>
              <mc:Fallback>
                <p:oleObj name="Equation" r:id="rId9" imgW="2070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5838825"/>
                        <a:ext cx="4154488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6" name="Object 34"/>
          <p:cNvGraphicFramePr>
            <a:graphicFrameLocks noChangeAspect="1"/>
          </p:cNvGraphicFramePr>
          <p:nvPr/>
        </p:nvGraphicFramePr>
        <p:xfrm>
          <a:off x="5068888" y="5748338"/>
          <a:ext cx="122237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0" name="Equation" r:id="rId11" imgW="609600" imgH="457200" progId="Equation.3">
                  <p:embed/>
                </p:oleObj>
              </mc:Choice>
              <mc:Fallback>
                <p:oleObj name="Equation" r:id="rId11" imgW="609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5748338"/>
                        <a:ext cx="1222375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685925" y="498475"/>
            <a:ext cx="1873250" cy="3282950"/>
            <a:chOff x="1062" y="314"/>
            <a:chExt cx="1180" cy="2068"/>
          </a:xfrm>
        </p:grpSpPr>
        <p:sp>
          <p:nvSpPr>
            <p:cNvPr id="64526" name="Line 36"/>
            <p:cNvSpPr>
              <a:spLocks noChangeShapeType="1"/>
            </p:cNvSpPr>
            <p:nvPr/>
          </p:nvSpPr>
          <p:spPr bwMode="auto">
            <a:xfrm>
              <a:off x="1062" y="1465"/>
              <a:ext cx="571" cy="9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7" name="Line 37"/>
            <p:cNvSpPr>
              <a:spLocks noChangeShapeType="1"/>
            </p:cNvSpPr>
            <p:nvPr/>
          </p:nvSpPr>
          <p:spPr bwMode="auto">
            <a:xfrm flipV="1">
              <a:off x="1066" y="314"/>
              <a:ext cx="0" cy="11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8" name="Arc 38"/>
            <p:cNvSpPr>
              <a:spLocks/>
            </p:cNvSpPr>
            <p:nvPr/>
          </p:nvSpPr>
          <p:spPr bwMode="auto">
            <a:xfrm>
              <a:off x="1066" y="1027"/>
              <a:ext cx="417" cy="873"/>
            </a:xfrm>
            <a:custGeom>
              <a:avLst/>
              <a:gdLst>
                <a:gd name="T0" fmla="*/ 0 w 21600"/>
                <a:gd name="T1" fmla="*/ 0 h 37624"/>
                <a:gd name="T2" fmla="*/ 0 w 21600"/>
                <a:gd name="T3" fmla="*/ 0 h 37624"/>
                <a:gd name="T4" fmla="*/ 0 w 21600"/>
                <a:gd name="T5" fmla="*/ 0 h 3762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624"/>
                <a:gd name="T11" fmla="*/ 21600 w 21600"/>
                <a:gd name="T12" fmla="*/ 37624 h 37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62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</a:path>
                <a:path w="21600" h="3762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9" name="Text Box 39"/>
            <p:cNvSpPr txBox="1">
              <a:spLocks noChangeArrowheads="1"/>
            </p:cNvSpPr>
            <p:nvPr/>
          </p:nvSpPr>
          <p:spPr bwMode="auto">
            <a:xfrm>
              <a:off x="1495" y="1118"/>
              <a:ext cx="7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>
                  <a:solidFill>
                    <a:srgbClr val="FF0000"/>
                  </a:solidFill>
                </a:rPr>
                <a:t>145.2</a:t>
              </a:r>
              <a:r>
                <a:rPr lang="en-US" baseline="30000">
                  <a:solidFill>
                    <a:srgbClr val="FF0000"/>
                  </a:solidFill>
                </a:rPr>
                <a:t>o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19075" y="4184650"/>
            <a:ext cx="3238500" cy="993775"/>
            <a:chOff x="138" y="2636"/>
            <a:chExt cx="2040" cy="626"/>
          </a:xfrm>
        </p:grpSpPr>
        <p:graphicFrame>
          <p:nvGraphicFramePr>
            <p:cNvPr id="64524" name="Object 41"/>
            <p:cNvGraphicFramePr>
              <a:graphicFrameLocks noChangeAspect="1"/>
            </p:cNvGraphicFramePr>
            <p:nvPr/>
          </p:nvGraphicFramePr>
          <p:xfrm>
            <a:off x="138" y="2636"/>
            <a:ext cx="2040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1" name="Equation" r:id="rId13" imgW="1612900" imgH="495300" progId="Equation.3">
                    <p:embed/>
                  </p:oleObj>
                </mc:Choice>
                <mc:Fallback>
                  <p:oleObj name="Equation" r:id="rId13" imgW="16129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2636"/>
                          <a:ext cx="2040" cy="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5" name="Rectangle 42"/>
            <p:cNvSpPr>
              <a:spLocks noChangeArrowheads="1"/>
            </p:cNvSpPr>
            <p:nvPr/>
          </p:nvSpPr>
          <p:spPr bwMode="auto">
            <a:xfrm>
              <a:off x="757" y="2951"/>
              <a:ext cx="570" cy="3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8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85" y="2402818"/>
            <a:ext cx="2378869" cy="3850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453" y="2413808"/>
            <a:ext cx="2314575" cy="4071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97" y="1463920"/>
            <a:ext cx="5536406" cy="971550"/>
          </a:xfrm>
          <a:prstGeom prst="rect">
            <a:avLst/>
          </a:prstGeom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39510"/>
            <a:ext cx="9144001" cy="807317"/>
          </a:xfrm>
        </p:spPr>
        <p:txBody>
          <a:bodyPr/>
          <a:lstStyle/>
          <a:p>
            <a:r>
              <a:rPr lang="en-US" sz="2800" b="0" dirty="0">
                <a:latin typeface="Arial" charset="0"/>
              </a:rPr>
              <a:t>Digital Elevation Model Based Watershed and Stream Network Delineation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6382" y="6455748"/>
            <a:ext cx="126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How to use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97" y="809968"/>
            <a:ext cx="768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0000"/>
                </a:solidFill>
              </a:rPr>
              <a:t>Reading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hlinkClick r:id="rId5"/>
              </a:rPr>
              <a:t>pro.arcgis.com/en/pro-app/tool-reference/spatial-analyst/an-overview-of-the-hydrology-tools.htm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747738" y="1812627"/>
            <a:ext cx="804354" cy="23170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46270" y="2109105"/>
            <a:ext cx="2181368" cy="226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350" y="6485746"/>
            <a:ext cx="18546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Understanding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922834" y="2862237"/>
            <a:ext cx="890704" cy="3232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7258" t="11127" b="24277"/>
          <a:stretch/>
        </p:blipFill>
        <p:spPr>
          <a:xfrm>
            <a:off x="5030814" y="2289967"/>
            <a:ext cx="3827618" cy="44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22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" y="273581"/>
            <a:ext cx="7373303" cy="61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3" name="Object 11">
            <a:hlinkHover r:id="rId4" action="ppaction://hlinksldjump"/>
          </p:cNvPr>
          <p:cNvGraphicFramePr>
            <a:graphicFrameLocks noChangeAspect="1"/>
          </p:cNvGraphicFramePr>
          <p:nvPr>
            <p:extLst/>
          </p:nvPr>
        </p:nvGraphicFramePr>
        <p:xfrm>
          <a:off x="4774489" y="1994042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Worksheet" r:id="rId5" imgW="2486112" imgH="2009711" progId="Excel.Sheet.8">
                  <p:embed/>
                </p:oleObj>
              </mc:Choice>
              <mc:Fallback>
                <p:oleObj name="Worksheet" r:id="rId5" imgW="2486112" imgH="2009711" progId="Excel.Sheet.8">
                  <p:embed/>
                  <p:pic>
                    <p:nvPicPr>
                      <p:cNvPr id="23563" name="Object 11">
                        <a:hlinkHover r:id="" action="ppaction://noaction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489" y="1994042"/>
                        <a:ext cx="4077224" cy="3295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180651"/>
            <a:ext cx="4531057" cy="801482"/>
          </a:xfrm>
          <a:noFill/>
          <a:ln/>
        </p:spPr>
        <p:txBody>
          <a:bodyPr/>
          <a:lstStyle/>
          <a:p>
            <a:r>
              <a:rPr lang="en-US" sz="3600" dirty="0" smtClean="0"/>
              <a:t>Pit Filling 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/>
          </p:nvPr>
        </p:nvGraphicFramePr>
        <p:xfrm>
          <a:off x="377114" y="199404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Worksheet" r:id="rId7" imgW="2486112" imgH="2009711" progId="Excel.Sheet.8">
                  <p:embed/>
                </p:oleObj>
              </mc:Choice>
              <mc:Fallback>
                <p:oleObj name="Worksheet" r:id="rId7" imgW="2486112" imgH="2009711" progId="Excel.Sheet.8">
                  <p:embed/>
                  <p:pic>
                    <p:nvPicPr>
                      <p:cNvPr id="6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199404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84"/>
          <p:cNvSpPr>
            <a:spLocks noChangeShapeType="1"/>
          </p:cNvSpPr>
          <p:nvPr/>
        </p:nvSpPr>
        <p:spPr bwMode="auto">
          <a:xfrm flipH="1" flipV="1">
            <a:off x="1756413" y="4603554"/>
            <a:ext cx="286066" cy="9935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6" name="Line 86"/>
          <p:cNvSpPr>
            <a:spLocks noChangeShapeType="1"/>
          </p:cNvSpPr>
          <p:nvPr/>
        </p:nvSpPr>
        <p:spPr bwMode="auto">
          <a:xfrm flipV="1">
            <a:off x="2403210" y="4939204"/>
            <a:ext cx="867040" cy="6579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864772" y="5597126"/>
            <a:ext cx="56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Line 92"/>
          <p:cNvSpPr>
            <a:spLocks noChangeShapeType="1"/>
          </p:cNvSpPr>
          <p:nvPr/>
        </p:nvSpPr>
        <p:spPr bwMode="auto">
          <a:xfrm flipH="1" flipV="1">
            <a:off x="5909479" y="3026586"/>
            <a:ext cx="641445" cy="254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1" name="Line 93"/>
          <p:cNvSpPr>
            <a:spLocks noChangeShapeType="1"/>
          </p:cNvSpPr>
          <p:nvPr/>
        </p:nvSpPr>
        <p:spPr bwMode="auto">
          <a:xfrm flipV="1">
            <a:off x="6960358" y="4603554"/>
            <a:ext cx="709684" cy="9649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2" name="Text Box 94"/>
          <p:cNvSpPr txBox="1">
            <a:spLocks noChangeArrowheads="1"/>
          </p:cNvSpPr>
          <p:nvPr/>
        </p:nvSpPr>
        <p:spPr bwMode="auto">
          <a:xfrm>
            <a:off x="6041680" y="5568500"/>
            <a:ext cx="1372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Pour Points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754955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Original DEM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776975" y="2966741"/>
            <a:ext cx="1629035" cy="1648772"/>
          </a:xfrm>
          <a:custGeom>
            <a:avLst/>
            <a:gdLst>
              <a:gd name="connsiteX0" fmla="*/ 0 w 1637731"/>
              <a:gd name="connsiteY0" fmla="*/ 641444 h 1637731"/>
              <a:gd name="connsiteX1" fmla="*/ 436728 w 1637731"/>
              <a:gd name="connsiteY1" fmla="*/ 655092 h 1637731"/>
              <a:gd name="connsiteX2" fmla="*/ 450376 w 1637731"/>
              <a:gd name="connsiteY2" fmla="*/ 0 h 1637731"/>
              <a:gd name="connsiteX3" fmla="*/ 832513 w 1637731"/>
              <a:gd name="connsiteY3" fmla="*/ 13647 h 1637731"/>
              <a:gd name="connsiteX4" fmla="*/ 859809 w 1637731"/>
              <a:gd name="connsiteY4" fmla="*/ 968991 h 1637731"/>
              <a:gd name="connsiteX5" fmla="*/ 1637731 w 1637731"/>
              <a:gd name="connsiteY5" fmla="*/ 996286 h 1637731"/>
              <a:gd name="connsiteX6" fmla="*/ 1624083 w 1637731"/>
              <a:gd name="connsiteY6" fmla="*/ 1624083 h 1637731"/>
              <a:gd name="connsiteX7" fmla="*/ 13647 w 1637731"/>
              <a:gd name="connsiteY7" fmla="*/ 1637731 h 1637731"/>
              <a:gd name="connsiteX8" fmla="*/ 0 w 1637731"/>
              <a:gd name="connsiteY8" fmla="*/ 641444 h 1637731"/>
              <a:gd name="connsiteX0" fmla="*/ 0 w 1637731"/>
              <a:gd name="connsiteY0" fmla="*/ 635094 h 1631381"/>
              <a:gd name="connsiteX1" fmla="*/ 43672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47109 w 1637731"/>
              <a:gd name="connsiteY4" fmla="*/ 9880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55833"/>
              <a:gd name="connsiteX1" fmla="*/ 430378 w 1637731"/>
              <a:gd name="connsiteY1" fmla="*/ 648742 h 1655833"/>
              <a:gd name="connsiteX2" fmla="*/ 418626 w 1637731"/>
              <a:gd name="connsiteY2" fmla="*/ 0 h 1655833"/>
              <a:gd name="connsiteX3" fmla="*/ 832513 w 1637731"/>
              <a:gd name="connsiteY3" fmla="*/ 7297 h 1655833"/>
              <a:gd name="connsiteX4" fmla="*/ 847109 w 1637731"/>
              <a:gd name="connsiteY4" fmla="*/ 988041 h 1655833"/>
              <a:gd name="connsiteX5" fmla="*/ 1637731 w 1637731"/>
              <a:gd name="connsiteY5" fmla="*/ 989936 h 1655833"/>
              <a:gd name="connsiteX6" fmla="*/ 1624083 w 1637731"/>
              <a:gd name="connsiteY6" fmla="*/ 1655833 h 1655833"/>
              <a:gd name="connsiteX7" fmla="*/ 13647 w 1637731"/>
              <a:gd name="connsiteY7" fmla="*/ 1631381 h 1655833"/>
              <a:gd name="connsiteX8" fmla="*/ 0 w 1637731"/>
              <a:gd name="connsiteY8" fmla="*/ 635094 h 1655833"/>
              <a:gd name="connsiteX0" fmla="*/ 0 w 1625031"/>
              <a:gd name="connsiteY0" fmla="*/ 654144 h 1655833"/>
              <a:gd name="connsiteX1" fmla="*/ 417678 w 1625031"/>
              <a:gd name="connsiteY1" fmla="*/ 648742 h 1655833"/>
              <a:gd name="connsiteX2" fmla="*/ 405926 w 1625031"/>
              <a:gd name="connsiteY2" fmla="*/ 0 h 1655833"/>
              <a:gd name="connsiteX3" fmla="*/ 819813 w 1625031"/>
              <a:gd name="connsiteY3" fmla="*/ 7297 h 1655833"/>
              <a:gd name="connsiteX4" fmla="*/ 834409 w 1625031"/>
              <a:gd name="connsiteY4" fmla="*/ 988041 h 1655833"/>
              <a:gd name="connsiteX5" fmla="*/ 1625031 w 1625031"/>
              <a:gd name="connsiteY5" fmla="*/ 989936 h 1655833"/>
              <a:gd name="connsiteX6" fmla="*/ 1611383 w 1625031"/>
              <a:gd name="connsiteY6" fmla="*/ 1655833 h 1655833"/>
              <a:gd name="connsiteX7" fmla="*/ 947 w 1625031"/>
              <a:gd name="connsiteY7" fmla="*/ 1631381 h 1655833"/>
              <a:gd name="connsiteX8" fmla="*/ 0 w 1625031"/>
              <a:gd name="connsiteY8" fmla="*/ 654144 h 1655833"/>
              <a:gd name="connsiteX0" fmla="*/ 0 w 1629035"/>
              <a:gd name="connsiteY0" fmla="*/ 654144 h 1648772"/>
              <a:gd name="connsiteX1" fmla="*/ 417678 w 1629035"/>
              <a:gd name="connsiteY1" fmla="*/ 648742 h 1648772"/>
              <a:gd name="connsiteX2" fmla="*/ 405926 w 1629035"/>
              <a:gd name="connsiteY2" fmla="*/ 0 h 1648772"/>
              <a:gd name="connsiteX3" fmla="*/ 819813 w 1629035"/>
              <a:gd name="connsiteY3" fmla="*/ 7297 h 1648772"/>
              <a:gd name="connsiteX4" fmla="*/ 834409 w 1629035"/>
              <a:gd name="connsiteY4" fmla="*/ 988041 h 1648772"/>
              <a:gd name="connsiteX5" fmla="*/ 1625031 w 1629035"/>
              <a:gd name="connsiteY5" fmla="*/ 989936 h 1648772"/>
              <a:gd name="connsiteX6" fmla="*/ 1629035 w 1629035"/>
              <a:gd name="connsiteY6" fmla="*/ 1648772 h 1648772"/>
              <a:gd name="connsiteX7" fmla="*/ 947 w 1629035"/>
              <a:gd name="connsiteY7" fmla="*/ 1631381 h 1648772"/>
              <a:gd name="connsiteX8" fmla="*/ 0 w 1629035"/>
              <a:gd name="connsiteY8" fmla="*/ 654144 h 164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35" h="1648772">
                <a:moveTo>
                  <a:pt x="0" y="654144"/>
                </a:moveTo>
                <a:lnTo>
                  <a:pt x="417678" y="648742"/>
                </a:lnTo>
                <a:lnTo>
                  <a:pt x="405926" y="0"/>
                </a:lnTo>
                <a:lnTo>
                  <a:pt x="819813" y="7297"/>
                </a:lnTo>
                <a:lnTo>
                  <a:pt x="834409" y="988041"/>
                </a:lnTo>
                <a:lnTo>
                  <a:pt x="1625031" y="989936"/>
                </a:lnTo>
                <a:cubicBezTo>
                  <a:pt x="1626366" y="1209548"/>
                  <a:pt x="1627700" y="1429160"/>
                  <a:pt x="1629035" y="1648772"/>
                </a:cubicBezTo>
                <a:lnTo>
                  <a:pt x="947" y="1631381"/>
                </a:lnTo>
                <a:cubicBezTo>
                  <a:pt x="631" y="1305635"/>
                  <a:pt x="316" y="979890"/>
                  <a:pt x="0" y="654144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14034" y="4615511"/>
            <a:ext cx="400392" cy="3236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3" name="Oval 90"/>
          <p:cNvSpPr>
            <a:spLocks noChangeArrowheads="1"/>
          </p:cNvSpPr>
          <p:nvPr/>
        </p:nvSpPr>
        <p:spPr bwMode="auto">
          <a:xfrm>
            <a:off x="5508127" y="2631722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544032" y="4234513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776716" y="77087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Pits Filled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53" y="6000072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Grid cells or zones completely surrounded by higher terrain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2815" y="6000071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The lowest grid cell adjacent to a pit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852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5243513" y="2147888"/>
            <a:ext cx="2589212" cy="2827337"/>
            <a:chOff x="1877" y="1152"/>
            <a:chExt cx="775" cy="749"/>
          </a:xfrm>
        </p:grpSpPr>
        <p:sp>
          <p:nvSpPr>
            <p:cNvPr id="4128" name="Rectangle 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9" name="Rectangle 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30" name="Rectangle 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31" name="Rectangle 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32" name="Rectangle 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33" name="Rectangle 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34" name="Rectangle 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36" name="Rectangle 1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2286000" y="2139950"/>
            <a:ext cx="2589213" cy="2827338"/>
            <a:chOff x="1877" y="1152"/>
            <a:chExt cx="775" cy="749"/>
          </a:xfrm>
        </p:grpSpPr>
        <p:sp>
          <p:nvSpPr>
            <p:cNvPr id="4119" name="Rectangle 1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0" name="Rectangle 1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21" name="Rectangle 1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22" name="Rectangle 1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23" name="Rectangle 1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24" name="Rectangle 1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25" name="Rectangle 1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26" name="Rectangle 2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27" name="Rectangle 2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sp>
        <p:nvSpPr>
          <p:cNvPr id="4102" name="Line 22"/>
          <p:cNvSpPr>
            <a:spLocks noChangeShapeType="1"/>
          </p:cNvSpPr>
          <p:nvPr/>
        </p:nvSpPr>
        <p:spPr bwMode="auto">
          <a:xfrm>
            <a:off x="2287588" y="1866900"/>
            <a:ext cx="0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3" name="Line 23"/>
          <p:cNvSpPr>
            <a:spLocks noChangeShapeType="1"/>
          </p:cNvSpPr>
          <p:nvPr/>
        </p:nvSpPr>
        <p:spPr bwMode="auto">
          <a:xfrm>
            <a:off x="3135313" y="1863725"/>
            <a:ext cx="4762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4" name="Line 24"/>
          <p:cNvSpPr>
            <a:spLocks noChangeShapeType="1"/>
          </p:cNvSpPr>
          <p:nvPr/>
        </p:nvSpPr>
        <p:spPr bwMode="auto">
          <a:xfrm>
            <a:off x="2949575" y="1957388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5" name="Text Box 25"/>
          <p:cNvSpPr txBox="1">
            <a:spLocks noChangeArrowheads="1"/>
          </p:cNvSpPr>
          <p:nvPr/>
        </p:nvSpPr>
        <p:spPr bwMode="auto">
          <a:xfrm>
            <a:off x="2543175" y="14732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06" name="Line 26"/>
          <p:cNvSpPr>
            <a:spLocks noChangeShapeType="1"/>
          </p:cNvSpPr>
          <p:nvPr/>
        </p:nvSpPr>
        <p:spPr bwMode="auto">
          <a:xfrm flipH="1">
            <a:off x="2286000" y="1957388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7" name="Line 27"/>
          <p:cNvSpPr>
            <a:spLocks noChangeShapeType="1"/>
          </p:cNvSpPr>
          <p:nvPr/>
        </p:nvSpPr>
        <p:spPr bwMode="auto">
          <a:xfrm>
            <a:off x="3792538" y="3744913"/>
            <a:ext cx="446087" cy="5413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8" name="Line 28"/>
          <p:cNvSpPr>
            <a:spLocks noChangeShapeType="1"/>
          </p:cNvSpPr>
          <p:nvPr/>
        </p:nvSpPr>
        <p:spPr bwMode="auto">
          <a:xfrm>
            <a:off x="6529388" y="3760788"/>
            <a:ext cx="0" cy="6064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9" name="Text Box 29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aphicFrame>
        <p:nvGraphicFramePr>
          <p:cNvPr id="4098" name="Object 30"/>
          <p:cNvGraphicFramePr>
            <a:graphicFrameLocks noChangeAspect="1"/>
          </p:cNvGraphicFramePr>
          <p:nvPr/>
        </p:nvGraphicFramePr>
        <p:xfrm>
          <a:off x="2232025" y="5187950"/>
          <a:ext cx="2468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409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5187950"/>
                        <a:ext cx="2468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1"/>
          <p:cNvGraphicFramePr>
            <a:graphicFrameLocks noChangeAspect="1"/>
          </p:cNvGraphicFramePr>
          <p:nvPr/>
        </p:nvGraphicFramePr>
        <p:xfrm>
          <a:off x="5072063" y="5207000"/>
          <a:ext cx="273685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6" imgW="927000" imgH="393480" progId="Equation.3">
                  <p:embed/>
                </p:oleObj>
              </mc:Choice>
              <mc:Fallback>
                <p:oleObj name="Equation" r:id="rId6" imgW="927000" imgH="393480" progId="Equation.3">
                  <p:embed/>
                  <p:pic>
                    <p:nvPicPr>
                      <p:cNvPr id="409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207000"/>
                        <a:ext cx="2736850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32"/>
          <p:cNvSpPr txBox="1">
            <a:spLocks noChangeArrowheads="1"/>
          </p:cNvSpPr>
          <p:nvPr/>
        </p:nvSpPr>
        <p:spPr bwMode="auto">
          <a:xfrm>
            <a:off x="838200" y="5362575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Slope: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1" name="Text Box 33"/>
          <p:cNvSpPr txBox="1">
            <a:spLocks noChangeArrowheads="1"/>
          </p:cNvSpPr>
          <p:nvPr/>
        </p:nvSpPr>
        <p:spPr bwMode="auto">
          <a:xfrm>
            <a:off x="304800" y="76200"/>
            <a:ext cx="7450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Hydrologic Slope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	- Direction of Steepest Descent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2" name="Rectangle 34"/>
          <p:cNvSpPr>
            <a:spLocks noChangeArrowheads="1"/>
          </p:cNvSpPr>
          <p:nvPr/>
        </p:nvSpPr>
        <p:spPr bwMode="auto">
          <a:xfrm>
            <a:off x="5068888" y="5181600"/>
            <a:ext cx="2743200" cy="1295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3" name="Line 35"/>
          <p:cNvSpPr>
            <a:spLocks noChangeShapeType="1"/>
          </p:cNvSpPr>
          <p:nvPr/>
        </p:nvSpPr>
        <p:spPr bwMode="auto">
          <a:xfrm>
            <a:off x="5243513" y="1874838"/>
            <a:ext cx="0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4" name="Line 36"/>
          <p:cNvSpPr>
            <a:spLocks noChangeShapeType="1"/>
          </p:cNvSpPr>
          <p:nvPr/>
        </p:nvSpPr>
        <p:spPr bwMode="auto">
          <a:xfrm>
            <a:off x="6091238" y="1871663"/>
            <a:ext cx="4762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5" name="Line 37"/>
          <p:cNvSpPr>
            <a:spLocks noChangeShapeType="1"/>
          </p:cNvSpPr>
          <p:nvPr/>
        </p:nvSpPr>
        <p:spPr bwMode="auto">
          <a:xfrm>
            <a:off x="5905500" y="1965325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6" name="Text Box 38"/>
          <p:cNvSpPr txBox="1">
            <a:spLocks noChangeArrowheads="1"/>
          </p:cNvSpPr>
          <p:nvPr/>
        </p:nvSpPr>
        <p:spPr bwMode="auto">
          <a:xfrm>
            <a:off x="5499100" y="1481138"/>
            <a:ext cx="539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17" name="Line 39"/>
          <p:cNvSpPr>
            <a:spLocks noChangeShapeType="1"/>
          </p:cNvSpPr>
          <p:nvPr/>
        </p:nvSpPr>
        <p:spPr bwMode="auto">
          <a:xfrm flipH="1">
            <a:off x="5241925" y="1965325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6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" y="285011"/>
            <a:ext cx="7373303" cy="61748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11154" y="3451860"/>
            <a:ext cx="548640" cy="1129070"/>
            <a:chOff x="1611154" y="3451860"/>
            <a:chExt cx="548640" cy="112907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611154" y="3451860"/>
              <a:ext cx="548640" cy="112014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1154" y="3657600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</a:t>
              </a: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3372433"/>
            <a:ext cx="674690" cy="525197"/>
            <a:chOff x="4114800" y="3372433"/>
            <a:chExt cx="674690" cy="52519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114800" y="3417570"/>
              <a:ext cx="674690" cy="48006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3992" y="337243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564" y="2797308"/>
            <a:ext cx="3285893" cy="1559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83" y="1030604"/>
            <a:ext cx="1849087" cy="1674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690" y="4572000"/>
            <a:ext cx="3833767" cy="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98" y="106679"/>
            <a:ext cx="6115542" cy="66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31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914400" y="2489200"/>
            <a:chExt cx="3119438" cy="3276600"/>
          </a:xfrm>
        </p:grpSpPr>
        <p:grpSp>
          <p:nvGrpSpPr>
            <p:cNvPr id="68666" name="Group 3"/>
            <p:cNvGrpSpPr>
              <a:grpSpLocks/>
            </p:cNvGrpSpPr>
            <p:nvPr/>
          </p:nvGrpSpPr>
          <p:grpSpPr bwMode="auto">
            <a:xfrm>
              <a:off x="919163" y="2489200"/>
              <a:ext cx="3114675" cy="3057115"/>
              <a:chOff x="1877" y="1152"/>
              <a:chExt cx="1971" cy="1776"/>
            </a:xfrm>
          </p:grpSpPr>
          <p:sp>
            <p:nvSpPr>
              <p:cNvPr id="68715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6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7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8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9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0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1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2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3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4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5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6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7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8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9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0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1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2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3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4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5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6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7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8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9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67" name="Line 29"/>
            <p:cNvSpPr>
              <a:spLocks noChangeShapeType="1"/>
            </p:cNvSpPr>
            <p:nvPr/>
          </p:nvSpPr>
          <p:spPr bwMode="auto">
            <a:xfrm rot="-177988">
              <a:off x="1310005" y="2707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8" name="Line 30"/>
            <p:cNvSpPr>
              <a:spLocks noChangeShapeType="1"/>
            </p:cNvSpPr>
            <p:nvPr/>
          </p:nvSpPr>
          <p:spPr bwMode="auto">
            <a:xfrm>
              <a:off x="1872143" y="2805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9" name="Line 31"/>
            <p:cNvSpPr>
              <a:spLocks noChangeShapeType="1"/>
            </p:cNvSpPr>
            <p:nvPr/>
          </p:nvSpPr>
          <p:spPr bwMode="auto">
            <a:xfrm flipH="1">
              <a:off x="1231901" y="4022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0" name="Line 32"/>
            <p:cNvSpPr>
              <a:spLocks noChangeShapeType="1"/>
            </p:cNvSpPr>
            <p:nvPr/>
          </p:nvSpPr>
          <p:spPr bwMode="auto">
            <a:xfrm>
              <a:off x="3071208" y="5227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1" name="Line 33"/>
            <p:cNvSpPr>
              <a:spLocks noChangeShapeType="1"/>
            </p:cNvSpPr>
            <p:nvPr/>
          </p:nvSpPr>
          <p:spPr bwMode="auto">
            <a:xfrm>
              <a:off x="1227977" y="4615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2" name="Line 34"/>
            <p:cNvSpPr>
              <a:spLocks noChangeShapeType="1"/>
            </p:cNvSpPr>
            <p:nvPr/>
          </p:nvSpPr>
          <p:spPr bwMode="auto">
            <a:xfrm rot="2592605" flipV="1">
              <a:off x="1319656" y="5024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3" name="Line 35"/>
            <p:cNvSpPr>
              <a:spLocks noChangeShapeType="1"/>
            </p:cNvSpPr>
            <p:nvPr/>
          </p:nvSpPr>
          <p:spPr bwMode="auto">
            <a:xfrm rot="2592605" flipV="1">
              <a:off x="2552498" y="5014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4" name="Line 36"/>
            <p:cNvSpPr>
              <a:spLocks noChangeShapeType="1"/>
            </p:cNvSpPr>
            <p:nvPr/>
          </p:nvSpPr>
          <p:spPr bwMode="auto">
            <a:xfrm rot="2592605">
              <a:off x="1734448" y="5505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5" name="Line 37"/>
            <p:cNvSpPr>
              <a:spLocks noChangeShapeType="1"/>
            </p:cNvSpPr>
            <p:nvPr/>
          </p:nvSpPr>
          <p:spPr bwMode="auto">
            <a:xfrm rot="2592605">
              <a:off x="1637282" y="4716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6" name="Line 38"/>
            <p:cNvSpPr>
              <a:spLocks noChangeShapeType="1"/>
            </p:cNvSpPr>
            <p:nvPr/>
          </p:nvSpPr>
          <p:spPr bwMode="auto">
            <a:xfrm rot="2592605" flipV="1">
              <a:off x="1917982" y="3782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7" name="Line 39"/>
            <p:cNvSpPr>
              <a:spLocks noChangeShapeType="1"/>
            </p:cNvSpPr>
            <p:nvPr/>
          </p:nvSpPr>
          <p:spPr bwMode="auto">
            <a:xfrm rot="2592605" flipV="1">
              <a:off x="1334131" y="3194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8" name="Line 40"/>
            <p:cNvSpPr>
              <a:spLocks noChangeShapeType="1"/>
            </p:cNvSpPr>
            <p:nvPr/>
          </p:nvSpPr>
          <p:spPr bwMode="auto">
            <a:xfrm rot="2807395">
              <a:off x="2247499" y="2916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9" name="Line 41"/>
            <p:cNvSpPr>
              <a:spLocks noChangeShapeType="1"/>
            </p:cNvSpPr>
            <p:nvPr/>
          </p:nvSpPr>
          <p:spPr bwMode="auto">
            <a:xfrm rot="2807395">
              <a:off x="2264591" y="3516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0" name="Line 42"/>
            <p:cNvSpPr>
              <a:spLocks noChangeShapeType="1"/>
            </p:cNvSpPr>
            <p:nvPr/>
          </p:nvSpPr>
          <p:spPr bwMode="auto">
            <a:xfrm rot="2807395">
              <a:off x="3478002" y="4704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1" name="Line 43"/>
            <p:cNvSpPr>
              <a:spLocks noChangeShapeType="1"/>
            </p:cNvSpPr>
            <p:nvPr/>
          </p:nvSpPr>
          <p:spPr bwMode="auto">
            <a:xfrm rot="2807395">
              <a:off x="2245086" y="4723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2" name="Line 44"/>
            <p:cNvSpPr>
              <a:spLocks noChangeShapeType="1"/>
            </p:cNvSpPr>
            <p:nvPr/>
          </p:nvSpPr>
          <p:spPr bwMode="auto">
            <a:xfrm rot="2807395">
              <a:off x="2887173" y="2910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3" name="Line 45"/>
            <p:cNvSpPr>
              <a:spLocks noChangeShapeType="1"/>
            </p:cNvSpPr>
            <p:nvPr/>
          </p:nvSpPr>
          <p:spPr bwMode="auto">
            <a:xfrm rot="2807395">
              <a:off x="2874906" y="4111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4" name="Line 46"/>
            <p:cNvSpPr>
              <a:spLocks noChangeShapeType="1"/>
            </p:cNvSpPr>
            <p:nvPr/>
          </p:nvSpPr>
          <p:spPr bwMode="auto">
            <a:xfrm rot="8207395">
              <a:off x="3172537" y="5017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5" name="Line 47"/>
            <p:cNvSpPr>
              <a:spLocks noChangeShapeType="1"/>
            </p:cNvSpPr>
            <p:nvPr/>
          </p:nvSpPr>
          <p:spPr bwMode="auto">
            <a:xfrm rot="2807395">
              <a:off x="3502036" y="3499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6" name="Line 48"/>
            <p:cNvSpPr>
              <a:spLocks noChangeShapeType="1"/>
            </p:cNvSpPr>
            <p:nvPr/>
          </p:nvSpPr>
          <p:spPr bwMode="auto">
            <a:xfrm flipH="1">
              <a:off x="2468056" y="3366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7" name="Line 49"/>
            <p:cNvSpPr>
              <a:spLocks noChangeShapeType="1"/>
            </p:cNvSpPr>
            <p:nvPr/>
          </p:nvSpPr>
          <p:spPr bwMode="auto">
            <a:xfrm flipH="1">
              <a:off x="3095334" y="2770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8" name="Line 50"/>
            <p:cNvSpPr>
              <a:spLocks noChangeShapeType="1"/>
            </p:cNvSpPr>
            <p:nvPr/>
          </p:nvSpPr>
          <p:spPr bwMode="auto">
            <a:xfrm flipH="1">
              <a:off x="3112222" y="4003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9" name="Line 51"/>
            <p:cNvSpPr>
              <a:spLocks noChangeShapeType="1"/>
            </p:cNvSpPr>
            <p:nvPr/>
          </p:nvSpPr>
          <p:spPr bwMode="auto">
            <a:xfrm rot="2807395">
              <a:off x="2874906" y="4714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90" name="Text Box 52"/>
            <p:cNvSpPr txBox="1">
              <a:spLocks noChangeArrowheads="1"/>
            </p:cNvSpPr>
            <p:nvPr/>
          </p:nvSpPr>
          <p:spPr bwMode="auto">
            <a:xfrm>
              <a:off x="1519238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1" name="Text Box 53"/>
            <p:cNvSpPr txBox="1">
              <a:spLocks noChangeArrowheads="1"/>
            </p:cNvSpPr>
            <p:nvPr/>
          </p:nvSpPr>
          <p:spPr bwMode="auto">
            <a:xfrm>
              <a:off x="30480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2" name="Text Box 54"/>
            <p:cNvSpPr txBox="1">
              <a:spLocks noChangeArrowheads="1"/>
            </p:cNvSpPr>
            <p:nvPr/>
          </p:nvSpPr>
          <p:spPr bwMode="auto">
            <a:xfrm>
              <a:off x="3657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3" name="Text Box 55"/>
            <p:cNvSpPr txBox="1">
              <a:spLocks noChangeArrowheads="1"/>
            </p:cNvSpPr>
            <p:nvPr/>
          </p:nvSpPr>
          <p:spPr bwMode="auto">
            <a:xfrm>
              <a:off x="2133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4" name="Text Box 56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5" name="Text Box 57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6" name="Text Box 58"/>
            <p:cNvSpPr txBox="1">
              <a:spLocks noChangeArrowheads="1"/>
            </p:cNvSpPr>
            <p:nvPr/>
          </p:nvSpPr>
          <p:spPr bwMode="auto">
            <a:xfrm>
              <a:off x="914400" y="4953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7" name="Text Box 59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698" name="Text Box 60"/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9" name="Text Box 61"/>
            <p:cNvSpPr txBox="1">
              <a:spLocks noChangeArrowheads="1"/>
            </p:cNvSpPr>
            <p:nvPr/>
          </p:nvSpPr>
          <p:spPr bwMode="auto">
            <a:xfrm>
              <a:off x="914400" y="3124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0" name="Text Box 62"/>
            <p:cNvSpPr txBox="1">
              <a:spLocks noChangeArrowheads="1"/>
            </p:cNvSpPr>
            <p:nvPr/>
          </p:nvSpPr>
          <p:spPr bwMode="auto">
            <a:xfrm>
              <a:off x="1524000" y="3733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1" name="Text Box 63"/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2" name="Text Box 64"/>
            <p:cNvSpPr txBox="1">
              <a:spLocks noChangeArrowheads="1"/>
            </p:cNvSpPr>
            <p:nvPr/>
          </p:nvSpPr>
          <p:spPr bwMode="auto">
            <a:xfrm>
              <a:off x="3013075" y="3676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3" name="Text Box 65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4" name="Text Box 66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5" name="Text Box 67"/>
            <p:cNvSpPr txBox="1">
              <a:spLocks noChangeArrowheads="1"/>
            </p:cNvSpPr>
            <p:nvPr/>
          </p:nvSpPr>
          <p:spPr bwMode="auto">
            <a:xfrm>
              <a:off x="24384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6" name="Text Box 68"/>
            <p:cNvSpPr txBox="1">
              <a:spLocks noChangeArrowheads="1"/>
            </p:cNvSpPr>
            <p:nvPr/>
          </p:nvSpPr>
          <p:spPr bwMode="auto">
            <a:xfrm>
              <a:off x="3044825" y="3141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7" name="Text Box 69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8708" name="Text Box 70"/>
            <p:cNvSpPr txBox="1">
              <a:spLocks noChangeArrowheads="1"/>
            </p:cNvSpPr>
            <p:nvPr/>
          </p:nvSpPr>
          <p:spPr bwMode="auto">
            <a:xfrm>
              <a:off x="3681413" y="3770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09" name="Text Box 71"/>
            <p:cNvSpPr txBox="1">
              <a:spLocks noChangeArrowheads="1"/>
            </p:cNvSpPr>
            <p:nvPr/>
          </p:nvSpPr>
          <p:spPr bwMode="auto">
            <a:xfrm>
              <a:off x="2438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10" name="Text Box 72"/>
            <p:cNvSpPr txBox="1">
              <a:spLocks noChangeArrowheads="1"/>
            </p:cNvSpPr>
            <p:nvPr/>
          </p:nvSpPr>
          <p:spPr bwMode="auto">
            <a:xfrm>
              <a:off x="2997200" y="4508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8711" name="Text Box 73"/>
            <p:cNvSpPr txBox="1">
              <a:spLocks noChangeArrowheads="1"/>
            </p:cNvSpPr>
            <p:nvPr/>
          </p:nvSpPr>
          <p:spPr bwMode="auto">
            <a:xfrm>
              <a:off x="18288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8712" name="Text Box 74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13" name="Text Box 75"/>
            <p:cNvSpPr txBox="1">
              <a:spLocks noChangeArrowheads="1"/>
            </p:cNvSpPr>
            <p:nvPr/>
          </p:nvSpPr>
          <p:spPr bwMode="auto">
            <a:xfrm>
              <a:off x="2684463" y="5172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68714" name="Text Box 76"/>
            <p:cNvSpPr txBox="1">
              <a:spLocks noChangeArrowheads="1"/>
            </p:cNvSpPr>
            <p:nvPr/>
          </p:nvSpPr>
          <p:spPr bwMode="auto">
            <a:xfrm>
              <a:off x="3662363" y="5005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</p:grpSp>
      <p:grpSp>
        <p:nvGrpSpPr>
          <p:cNvPr id="68611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8615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8641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2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3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4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5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6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7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8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9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0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1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2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3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4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5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6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7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8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9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0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1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2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3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4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5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16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7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8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9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0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1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2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3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4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5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6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7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8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9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0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1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2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3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4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5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6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7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8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9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40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8612" name="Text Box 128"/>
          <p:cNvSpPr txBox="1">
            <a:spLocks noChangeArrowheads="1"/>
          </p:cNvSpPr>
          <p:nvPr/>
        </p:nvSpPr>
        <p:spPr bwMode="auto">
          <a:xfrm>
            <a:off x="0" y="220663"/>
            <a:ext cx="894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Grid.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Area draining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to a grid cell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8614" name="Text Box 130"/>
          <p:cNvSpPr txBox="1">
            <a:spLocks noChangeArrowheads="1"/>
          </p:cNvSpPr>
          <p:nvPr/>
        </p:nvSpPr>
        <p:spPr bwMode="auto">
          <a:xfrm>
            <a:off x="628173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ArcHydro Page 72</a:t>
            </a:r>
          </a:p>
        </p:txBody>
      </p:sp>
    </p:spTree>
    <p:extLst>
      <p:ext uri="{BB962C8B-B14F-4D97-AF65-F5344CB8AC3E}">
        <p14:creationId xmlns:p14="http://schemas.microsoft.com/office/powerpoint/2010/main" val="24902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9719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9745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6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7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8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9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0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1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2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3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4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5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6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7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8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9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0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1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2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3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4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5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6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7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8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9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720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1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2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3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4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5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6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7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8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9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0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1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2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3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4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5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6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7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8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9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0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1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2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3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4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9635" name="Text Box 128"/>
          <p:cNvSpPr txBox="1">
            <a:spLocks noChangeArrowheads="1"/>
          </p:cNvSpPr>
          <p:nvPr/>
        </p:nvSpPr>
        <p:spPr bwMode="auto">
          <a:xfrm>
            <a:off x="406400" y="665163"/>
            <a:ext cx="384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&gt; 10 Cell Threshold</a:t>
            </a:r>
          </a:p>
        </p:txBody>
      </p:sp>
      <p:grpSp>
        <p:nvGrpSpPr>
          <p:cNvPr id="69636" name="Group 134"/>
          <p:cNvGrpSpPr>
            <a:grpSpLocks/>
          </p:cNvGrpSpPr>
          <p:nvPr/>
        </p:nvGrpSpPr>
        <p:grpSpPr bwMode="auto">
          <a:xfrm>
            <a:off x="2016125" y="3454400"/>
            <a:ext cx="1273175" cy="1843088"/>
            <a:chOff x="4137025" y="3492500"/>
            <a:chExt cx="1538288" cy="2227263"/>
          </a:xfrm>
        </p:grpSpPr>
        <p:sp>
          <p:nvSpPr>
            <p:cNvPr id="69716" name="Rectangle 54"/>
            <p:cNvSpPr>
              <a:spLocks noChangeArrowheads="1"/>
            </p:cNvSpPr>
            <p:nvPr/>
          </p:nvSpPr>
          <p:spPr bwMode="auto">
            <a:xfrm>
              <a:off x="4137025" y="3492500"/>
              <a:ext cx="781050" cy="738188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7" name="Rectangle 55"/>
            <p:cNvSpPr>
              <a:spLocks noChangeArrowheads="1"/>
            </p:cNvSpPr>
            <p:nvPr/>
          </p:nvSpPr>
          <p:spPr bwMode="auto">
            <a:xfrm>
              <a:off x="4918075" y="4960938"/>
              <a:ext cx="757238" cy="758825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8" name="Rectangle 57"/>
            <p:cNvSpPr>
              <a:spLocks noChangeArrowheads="1"/>
            </p:cNvSpPr>
            <p:nvPr/>
          </p:nvSpPr>
          <p:spPr bwMode="auto">
            <a:xfrm>
              <a:off x="4918075" y="4227513"/>
              <a:ext cx="757238" cy="757237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69637" name="Group 139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5219700" y="2235200"/>
            <a:chExt cx="3119438" cy="3276600"/>
          </a:xfrm>
        </p:grpSpPr>
        <p:grpSp>
          <p:nvGrpSpPr>
            <p:cNvPr id="69639" name="Group 3"/>
            <p:cNvGrpSpPr>
              <a:grpSpLocks/>
            </p:cNvGrpSpPr>
            <p:nvPr/>
          </p:nvGrpSpPr>
          <p:grpSpPr bwMode="auto">
            <a:xfrm>
              <a:off x="5224463" y="2235200"/>
              <a:ext cx="3114675" cy="3057115"/>
              <a:chOff x="1877" y="1152"/>
              <a:chExt cx="1971" cy="1776"/>
            </a:xfrm>
          </p:grpSpPr>
          <p:sp>
            <p:nvSpPr>
              <p:cNvPr id="69691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2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3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4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5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6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7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8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9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0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1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2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3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4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5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6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7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8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9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0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1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2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3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4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5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640" name="Line 29"/>
            <p:cNvSpPr>
              <a:spLocks noChangeShapeType="1"/>
            </p:cNvSpPr>
            <p:nvPr/>
          </p:nvSpPr>
          <p:spPr bwMode="auto">
            <a:xfrm rot="-177988">
              <a:off x="5615305" y="2453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1" name="Line 30"/>
            <p:cNvSpPr>
              <a:spLocks noChangeShapeType="1"/>
            </p:cNvSpPr>
            <p:nvPr/>
          </p:nvSpPr>
          <p:spPr bwMode="auto">
            <a:xfrm>
              <a:off x="6177443" y="2551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2" name="Line 31"/>
            <p:cNvSpPr>
              <a:spLocks noChangeShapeType="1"/>
            </p:cNvSpPr>
            <p:nvPr/>
          </p:nvSpPr>
          <p:spPr bwMode="auto">
            <a:xfrm flipH="1">
              <a:off x="5537201" y="3768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3" name="Line 32"/>
            <p:cNvSpPr>
              <a:spLocks noChangeShapeType="1"/>
            </p:cNvSpPr>
            <p:nvPr/>
          </p:nvSpPr>
          <p:spPr bwMode="auto">
            <a:xfrm>
              <a:off x="7376508" y="4973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4" name="Line 33"/>
            <p:cNvSpPr>
              <a:spLocks noChangeShapeType="1"/>
            </p:cNvSpPr>
            <p:nvPr/>
          </p:nvSpPr>
          <p:spPr bwMode="auto">
            <a:xfrm>
              <a:off x="5533277" y="4361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5" name="Line 34"/>
            <p:cNvSpPr>
              <a:spLocks noChangeShapeType="1"/>
            </p:cNvSpPr>
            <p:nvPr/>
          </p:nvSpPr>
          <p:spPr bwMode="auto">
            <a:xfrm rot="2592605" flipV="1">
              <a:off x="5624956" y="4770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6" name="Line 35"/>
            <p:cNvSpPr>
              <a:spLocks noChangeShapeType="1"/>
            </p:cNvSpPr>
            <p:nvPr/>
          </p:nvSpPr>
          <p:spPr bwMode="auto">
            <a:xfrm rot="2592605" flipV="1">
              <a:off x="6857798" y="4760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7" name="Line 36"/>
            <p:cNvSpPr>
              <a:spLocks noChangeShapeType="1"/>
            </p:cNvSpPr>
            <p:nvPr/>
          </p:nvSpPr>
          <p:spPr bwMode="auto">
            <a:xfrm rot="2592605">
              <a:off x="6039748" y="5251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8" name="Line 37"/>
            <p:cNvSpPr>
              <a:spLocks noChangeShapeType="1"/>
            </p:cNvSpPr>
            <p:nvPr/>
          </p:nvSpPr>
          <p:spPr bwMode="auto">
            <a:xfrm rot="2592605">
              <a:off x="5942582" y="4462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9" name="Line 38"/>
            <p:cNvSpPr>
              <a:spLocks noChangeShapeType="1"/>
            </p:cNvSpPr>
            <p:nvPr/>
          </p:nvSpPr>
          <p:spPr bwMode="auto">
            <a:xfrm rot="2592605" flipV="1">
              <a:off x="6223282" y="3528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0" name="Line 39"/>
            <p:cNvSpPr>
              <a:spLocks noChangeShapeType="1"/>
            </p:cNvSpPr>
            <p:nvPr/>
          </p:nvSpPr>
          <p:spPr bwMode="auto">
            <a:xfrm rot="2592605" flipV="1">
              <a:off x="5639431" y="2940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1" name="Line 40"/>
            <p:cNvSpPr>
              <a:spLocks noChangeShapeType="1"/>
            </p:cNvSpPr>
            <p:nvPr/>
          </p:nvSpPr>
          <p:spPr bwMode="auto">
            <a:xfrm rot="2807395">
              <a:off x="6552799" y="2662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2" name="Line 41"/>
            <p:cNvSpPr>
              <a:spLocks noChangeShapeType="1"/>
            </p:cNvSpPr>
            <p:nvPr/>
          </p:nvSpPr>
          <p:spPr bwMode="auto">
            <a:xfrm rot="2807395">
              <a:off x="6569891" y="3262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3" name="Line 42"/>
            <p:cNvSpPr>
              <a:spLocks noChangeShapeType="1"/>
            </p:cNvSpPr>
            <p:nvPr/>
          </p:nvSpPr>
          <p:spPr bwMode="auto">
            <a:xfrm rot="2807395">
              <a:off x="7783302" y="4450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4" name="Line 43"/>
            <p:cNvSpPr>
              <a:spLocks noChangeShapeType="1"/>
            </p:cNvSpPr>
            <p:nvPr/>
          </p:nvSpPr>
          <p:spPr bwMode="auto">
            <a:xfrm rot="2807395">
              <a:off x="6550386" y="4469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5" name="Line 44"/>
            <p:cNvSpPr>
              <a:spLocks noChangeShapeType="1"/>
            </p:cNvSpPr>
            <p:nvPr/>
          </p:nvSpPr>
          <p:spPr bwMode="auto">
            <a:xfrm rot="2807395">
              <a:off x="7192473" y="2656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6" name="Line 45"/>
            <p:cNvSpPr>
              <a:spLocks noChangeShapeType="1"/>
            </p:cNvSpPr>
            <p:nvPr/>
          </p:nvSpPr>
          <p:spPr bwMode="auto">
            <a:xfrm rot="2807395">
              <a:off x="7180206" y="3857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7" name="Line 46"/>
            <p:cNvSpPr>
              <a:spLocks noChangeShapeType="1"/>
            </p:cNvSpPr>
            <p:nvPr/>
          </p:nvSpPr>
          <p:spPr bwMode="auto">
            <a:xfrm rot="8207395">
              <a:off x="7477837" y="4763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8" name="Line 47"/>
            <p:cNvSpPr>
              <a:spLocks noChangeShapeType="1"/>
            </p:cNvSpPr>
            <p:nvPr/>
          </p:nvSpPr>
          <p:spPr bwMode="auto">
            <a:xfrm rot="2807395">
              <a:off x="7807336" y="3245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9" name="Line 48"/>
            <p:cNvSpPr>
              <a:spLocks noChangeShapeType="1"/>
            </p:cNvSpPr>
            <p:nvPr/>
          </p:nvSpPr>
          <p:spPr bwMode="auto">
            <a:xfrm flipH="1">
              <a:off x="6773356" y="3112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0" name="Line 49"/>
            <p:cNvSpPr>
              <a:spLocks noChangeShapeType="1"/>
            </p:cNvSpPr>
            <p:nvPr/>
          </p:nvSpPr>
          <p:spPr bwMode="auto">
            <a:xfrm flipH="1">
              <a:off x="7400634" y="2516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1" name="Line 50"/>
            <p:cNvSpPr>
              <a:spLocks noChangeShapeType="1"/>
            </p:cNvSpPr>
            <p:nvPr/>
          </p:nvSpPr>
          <p:spPr bwMode="auto">
            <a:xfrm flipH="1">
              <a:off x="7417522" y="3749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2" name="Line 51"/>
            <p:cNvSpPr>
              <a:spLocks noChangeShapeType="1"/>
            </p:cNvSpPr>
            <p:nvPr/>
          </p:nvSpPr>
          <p:spPr bwMode="auto">
            <a:xfrm rot="2807395">
              <a:off x="7180206" y="4460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3" name="Text Box 52"/>
            <p:cNvSpPr txBox="1">
              <a:spLocks noChangeArrowheads="1"/>
            </p:cNvSpPr>
            <p:nvPr/>
          </p:nvSpPr>
          <p:spPr bwMode="auto">
            <a:xfrm>
              <a:off x="5824538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4" name="Text Box 53"/>
            <p:cNvSpPr txBox="1">
              <a:spLocks noChangeArrowheads="1"/>
            </p:cNvSpPr>
            <p:nvPr/>
          </p:nvSpPr>
          <p:spPr bwMode="auto">
            <a:xfrm>
              <a:off x="73533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5" name="Text Box 54"/>
            <p:cNvSpPr txBox="1">
              <a:spLocks noChangeArrowheads="1"/>
            </p:cNvSpPr>
            <p:nvPr/>
          </p:nvSpPr>
          <p:spPr bwMode="auto">
            <a:xfrm>
              <a:off x="7962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6" name="Text Box 55"/>
            <p:cNvSpPr txBox="1">
              <a:spLocks noChangeArrowheads="1"/>
            </p:cNvSpPr>
            <p:nvPr/>
          </p:nvSpPr>
          <p:spPr bwMode="auto">
            <a:xfrm>
              <a:off x="6438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7" name="Text Box 56"/>
            <p:cNvSpPr txBox="1">
              <a:spLocks noChangeArrowheads="1"/>
            </p:cNvSpPr>
            <p:nvPr/>
          </p:nvSpPr>
          <p:spPr bwMode="auto">
            <a:xfrm>
              <a:off x="52197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8" name="Text Box 57"/>
            <p:cNvSpPr txBox="1">
              <a:spLocks noChangeArrowheads="1"/>
            </p:cNvSpPr>
            <p:nvPr/>
          </p:nvSpPr>
          <p:spPr bwMode="auto">
            <a:xfrm>
              <a:off x="7962900" y="4013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9" name="Text Box 58"/>
            <p:cNvSpPr txBox="1">
              <a:spLocks noChangeArrowheads="1"/>
            </p:cNvSpPr>
            <p:nvPr/>
          </p:nvSpPr>
          <p:spPr bwMode="auto">
            <a:xfrm>
              <a:off x="5219700" y="4699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0" name="Text Box 59"/>
            <p:cNvSpPr txBox="1">
              <a:spLocks noChangeArrowheads="1"/>
            </p:cNvSpPr>
            <p:nvPr/>
          </p:nvSpPr>
          <p:spPr bwMode="auto">
            <a:xfrm>
              <a:off x="5219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71" name="Text Box 60"/>
            <p:cNvSpPr txBox="1">
              <a:spLocks noChangeArrowheads="1"/>
            </p:cNvSpPr>
            <p:nvPr/>
          </p:nvSpPr>
          <p:spPr bwMode="auto">
            <a:xfrm>
              <a:off x="5219700" y="3556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2" name="Text Box 61"/>
            <p:cNvSpPr txBox="1">
              <a:spLocks noChangeArrowheads="1"/>
            </p:cNvSpPr>
            <p:nvPr/>
          </p:nvSpPr>
          <p:spPr bwMode="auto">
            <a:xfrm>
              <a:off x="5219700" y="2870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3" name="Text Box 62"/>
            <p:cNvSpPr txBox="1">
              <a:spLocks noChangeArrowheads="1"/>
            </p:cNvSpPr>
            <p:nvPr/>
          </p:nvSpPr>
          <p:spPr bwMode="auto">
            <a:xfrm>
              <a:off x="5829300" y="3479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4" name="Text Box 63"/>
            <p:cNvSpPr txBox="1">
              <a:spLocks noChangeArrowheads="1"/>
            </p:cNvSpPr>
            <p:nvPr/>
          </p:nvSpPr>
          <p:spPr bwMode="auto">
            <a:xfrm>
              <a:off x="5829300" y="4165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5" name="Text Box 64"/>
            <p:cNvSpPr txBox="1">
              <a:spLocks noChangeArrowheads="1"/>
            </p:cNvSpPr>
            <p:nvPr/>
          </p:nvSpPr>
          <p:spPr bwMode="auto">
            <a:xfrm>
              <a:off x="7318375" y="3422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6" name="Text Box 65"/>
            <p:cNvSpPr txBox="1">
              <a:spLocks noChangeArrowheads="1"/>
            </p:cNvSpPr>
            <p:nvPr/>
          </p:nvSpPr>
          <p:spPr bwMode="auto">
            <a:xfrm>
              <a:off x="7962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7" name="Text Box 66"/>
            <p:cNvSpPr txBox="1">
              <a:spLocks noChangeArrowheads="1"/>
            </p:cNvSpPr>
            <p:nvPr/>
          </p:nvSpPr>
          <p:spPr bwMode="auto">
            <a:xfrm>
              <a:off x="6057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8" name="Text Box 67"/>
            <p:cNvSpPr txBox="1">
              <a:spLocks noChangeArrowheads="1"/>
            </p:cNvSpPr>
            <p:nvPr/>
          </p:nvSpPr>
          <p:spPr bwMode="auto">
            <a:xfrm>
              <a:off x="67437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9" name="Text Box 68"/>
            <p:cNvSpPr txBox="1">
              <a:spLocks noChangeArrowheads="1"/>
            </p:cNvSpPr>
            <p:nvPr/>
          </p:nvSpPr>
          <p:spPr bwMode="auto">
            <a:xfrm>
              <a:off x="7350125" y="2887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80" name="Text Box 70"/>
            <p:cNvSpPr txBox="1">
              <a:spLocks noChangeArrowheads="1"/>
            </p:cNvSpPr>
            <p:nvPr/>
          </p:nvSpPr>
          <p:spPr bwMode="auto">
            <a:xfrm>
              <a:off x="7986713" y="3516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1" name="Text Box 71"/>
            <p:cNvSpPr txBox="1">
              <a:spLocks noChangeArrowheads="1"/>
            </p:cNvSpPr>
            <p:nvPr/>
          </p:nvSpPr>
          <p:spPr bwMode="auto">
            <a:xfrm>
              <a:off x="6743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82" name="Text Box 73"/>
            <p:cNvSpPr txBox="1">
              <a:spLocks noChangeArrowheads="1"/>
            </p:cNvSpPr>
            <p:nvPr/>
          </p:nvSpPr>
          <p:spPr bwMode="auto">
            <a:xfrm>
              <a:off x="61341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9683" name="Text Box 74"/>
            <p:cNvSpPr txBox="1">
              <a:spLocks noChangeArrowheads="1"/>
            </p:cNvSpPr>
            <p:nvPr/>
          </p:nvSpPr>
          <p:spPr bwMode="auto">
            <a:xfrm>
              <a:off x="68199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4" name="Text Box 76"/>
            <p:cNvSpPr txBox="1">
              <a:spLocks noChangeArrowheads="1"/>
            </p:cNvSpPr>
            <p:nvPr/>
          </p:nvSpPr>
          <p:spPr bwMode="auto">
            <a:xfrm>
              <a:off x="7967663" y="4751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5" name="Line 77"/>
            <p:cNvSpPr>
              <a:spLocks noChangeShapeType="1"/>
            </p:cNvSpPr>
            <p:nvPr/>
          </p:nvSpPr>
          <p:spPr bwMode="auto">
            <a:xfrm>
              <a:off x="7377290" y="4957851"/>
              <a:ext cx="4022" cy="51584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6" name="Line 79"/>
            <p:cNvSpPr>
              <a:spLocks noChangeShapeType="1"/>
            </p:cNvSpPr>
            <p:nvPr/>
          </p:nvSpPr>
          <p:spPr bwMode="auto">
            <a:xfrm rot="2807395">
              <a:off x="7191175" y="4459644"/>
              <a:ext cx="410714" cy="3959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7" name="Line 79"/>
            <p:cNvSpPr>
              <a:spLocks noChangeShapeType="1"/>
            </p:cNvSpPr>
            <p:nvPr/>
          </p:nvSpPr>
          <p:spPr bwMode="auto">
            <a:xfrm rot="2807395" flipV="1">
              <a:off x="6672044" y="4048009"/>
              <a:ext cx="837351" cy="107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8" name="Text Box 69"/>
            <p:cNvSpPr txBox="1">
              <a:spLocks noChangeArrowheads="1"/>
            </p:cNvSpPr>
            <p:nvPr/>
          </p:nvSpPr>
          <p:spPr bwMode="auto">
            <a:xfrm>
              <a:off x="6438900" y="3632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9689" name="Text Box 72"/>
            <p:cNvSpPr txBox="1">
              <a:spLocks noChangeArrowheads="1"/>
            </p:cNvSpPr>
            <p:nvPr/>
          </p:nvSpPr>
          <p:spPr bwMode="auto">
            <a:xfrm>
              <a:off x="7302500" y="4254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9690" name="Text Box 75"/>
            <p:cNvSpPr txBox="1">
              <a:spLocks noChangeArrowheads="1"/>
            </p:cNvSpPr>
            <p:nvPr/>
          </p:nvSpPr>
          <p:spPr bwMode="auto">
            <a:xfrm>
              <a:off x="6989763" y="4918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</p:grpSp>
      <p:sp>
        <p:nvSpPr>
          <p:cNvPr id="69638" name="Rectangle 140"/>
          <p:cNvSpPr>
            <a:spLocks noChangeArrowheads="1"/>
          </p:cNvSpPr>
          <p:nvPr/>
        </p:nvSpPr>
        <p:spPr bwMode="auto">
          <a:xfrm>
            <a:off x="5067300" y="511175"/>
            <a:ext cx="355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Stream Network for 10 cell Threshold Drainage Area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2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26161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Databases</a:t>
            </a:r>
            <a:r>
              <a:rPr lang="en-US" dirty="0" smtClean="0"/>
              <a:t> and their </a:t>
            </a:r>
            <a:r>
              <a:rPr lang="en-US" dirty="0" smtClean="0">
                <a:solidFill>
                  <a:srgbClr val="FF0000"/>
                </a:solidFill>
              </a:rPr>
              <a:t>components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016" y="67261"/>
            <a:ext cx="2539700" cy="67907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03589" y="2286001"/>
            <a:ext cx="16719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Dataset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Class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50476" y="1865870"/>
            <a:ext cx="1383956" cy="593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76356" y="2953265"/>
            <a:ext cx="2069287" cy="5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07195" y="3554338"/>
            <a:ext cx="2238448" cy="49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15208" y="4162041"/>
            <a:ext cx="1230435" cy="115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92083" y="4681025"/>
            <a:ext cx="1589485" cy="113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4"/>
          <p:cNvSpPr txBox="1">
            <a:spLocks noChangeArrowheads="1"/>
          </p:cNvSpPr>
          <p:nvPr/>
        </p:nvSpPr>
        <p:spPr bwMode="auto">
          <a:xfrm>
            <a:off x="1408113" y="544513"/>
            <a:ext cx="621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Watershed Draining to Outlet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224139" y="1728611"/>
            <a:ext cx="765175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1989314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2751314" y="17286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3514902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4276902" y="17286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2751314" y="47258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3514902" y="4725811"/>
            <a:ext cx="762000" cy="749300"/>
          </a:xfrm>
          <a:prstGeom prst="rect">
            <a:avLst/>
          </a:prstGeom>
          <a:solidFill>
            <a:srgbClr val="FF5050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4276902" y="47258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5" name="Rectangle 12"/>
          <p:cNvSpPr>
            <a:spLocks noChangeArrowheads="1"/>
          </p:cNvSpPr>
          <p:nvPr/>
        </p:nvSpPr>
        <p:spPr bwMode="auto">
          <a:xfrm>
            <a:off x="1224139" y="2477911"/>
            <a:ext cx="765175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6" name="Rectangle 13"/>
          <p:cNvSpPr>
            <a:spLocks noChangeArrowheads="1"/>
          </p:cNvSpPr>
          <p:nvPr/>
        </p:nvSpPr>
        <p:spPr bwMode="auto">
          <a:xfrm>
            <a:off x="1989314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7" name="Rectangle 14"/>
          <p:cNvSpPr>
            <a:spLocks noChangeArrowheads="1"/>
          </p:cNvSpPr>
          <p:nvPr/>
        </p:nvSpPr>
        <p:spPr bwMode="auto">
          <a:xfrm>
            <a:off x="2751314" y="2477911"/>
            <a:ext cx="763588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8" name="Rectangle 15"/>
          <p:cNvSpPr>
            <a:spLocks noChangeArrowheads="1"/>
          </p:cNvSpPr>
          <p:nvPr/>
        </p:nvSpPr>
        <p:spPr bwMode="auto">
          <a:xfrm>
            <a:off x="3514902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9" name="Rectangle 16"/>
          <p:cNvSpPr>
            <a:spLocks noChangeArrowheads="1"/>
          </p:cNvSpPr>
          <p:nvPr/>
        </p:nvSpPr>
        <p:spPr bwMode="auto">
          <a:xfrm>
            <a:off x="4276902" y="2477911"/>
            <a:ext cx="763587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0" name="Rectangle 17"/>
          <p:cNvSpPr>
            <a:spLocks noChangeArrowheads="1"/>
          </p:cNvSpPr>
          <p:nvPr/>
        </p:nvSpPr>
        <p:spPr bwMode="auto">
          <a:xfrm>
            <a:off x="1224139" y="3225624"/>
            <a:ext cx="765175" cy="75088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1" name="Rectangle 18"/>
          <p:cNvSpPr>
            <a:spLocks noChangeArrowheads="1"/>
          </p:cNvSpPr>
          <p:nvPr/>
        </p:nvSpPr>
        <p:spPr bwMode="auto">
          <a:xfrm>
            <a:off x="1989314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2" name="Rectangle 19"/>
          <p:cNvSpPr>
            <a:spLocks noChangeArrowheads="1"/>
          </p:cNvSpPr>
          <p:nvPr/>
        </p:nvSpPr>
        <p:spPr bwMode="auto">
          <a:xfrm>
            <a:off x="2751314" y="3225624"/>
            <a:ext cx="763588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3" name="Rectangle 20"/>
          <p:cNvSpPr>
            <a:spLocks noChangeArrowheads="1"/>
          </p:cNvSpPr>
          <p:nvPr/>
        </p:nvSpPr>
        <p:spPr bwMode="auto">
          <a:xfrm>
            <a:off x="3514902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4" name="Rectangle 21"/>
          <p:cNvSpPr>
            <a:spLocks noChangeArrowheads="1"/>
          </p:cNvSpPr>
          <p:nvPr/>
        </p:nvSpPr>
        <p:spPr bwMode="auto">
          <a:xfrm>
            <a:off x="4276902" y="3225624"/>
            <a:ext cx="763587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5" name="Rectangle 22"/>
          <p:cNvSpPr>
            <a:spLocks noChangeArrowheads="1"/>
          </p:cNvSpPr>
          <p:nvPr/>
        </p:nvSpPr>
        <p:spPr bwMode="auto">
          <a:xfrm>
            <a:off x="1224139" y="3976511"/>
            <a:ext cx="765175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6" name="Rectangle 23"/>
          <p:cNvSpPr>
            <a:spLocks noChangeArrowheads="1"/>
          </p:cNvSpPr>
          <p:nvPr/>
        </p:nvSpPr>
        <p:spPr bwMode="auto">
          <a:xfrm>
            <a:off x="1989314" y="39765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7" name="Rectangle 24"/>
          <p:cNvSpPr>
            <a:spLocks noChangeArrowheads="1"/>
          </p:cNvSpPr>
          <p:nvPr/>
        </p:nvSpPr>
        <p:spPr bwMode="auto">
          <a:xfrm>
            <a:off x="2751314" y="39765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8" name="Rectangle 25"/>
          <p:cNvSpPr>
            <a:spLocks noChangeArrowheads="1"/>
          </p:cNvSpPr>
          <p:nvPr/>
        </p:nvSpPr>
        <p:spPr bwMode="auto">
          <a:xfrm>
            <a:off x="3514902" y="39765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9" name="Rectangle 26"/>
          <p:cNvSpPr>
            <a:spLocks noChangeArrowheads="1"/>
          </p:cNvSpPr>
          <p:nvPr/>
        </p:nvSpPr>
        <p:spPr bwMode="auto">
          <a:xfrm>
            <a:off x="4276902" y="39765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0" name="Rectangle 27"/>
          <p:cNvSpPr>
            <a:spLocks noChangeArrowheads="1"/>
          </p:cNvSpPr>
          <p:nvPr/>
        </p:nvSpPr>
        <p:spPr bwMode="auto">
          <a:xfrm>
            <a:off x="1989314" y="47258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1" name="Rectangle 28"/>
          <p:cNvSpPr>
            <a:spLocks noChangeArrowheads="1"/>
          </p:cNvSpPr>
          <p:nvPr/>
        </p:nvSpPr>
        <p:spPr bwMode="auto">
          <a:xfrm>
            <a:off x="1225727" y="4725811"/>
            <a:ext cx="763587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2" name="Line 29"/>
          <p:cNvSpPr>
            <a:spLocks noChangeShapeType="1"/>
          </p:cNvSpPr>
          <p:nvPr/>
        </p:nvSpPr>
        <p:spPr bwMode="auto">
          <a:xfrm rot="-177988">
            <a:off x="1701977" y="1995311"/>
            <a:ext cx="2132012" cy="2401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3" name="Line 30"/>
          <p:cNvSpPr>
            <a:spLocks noChangeShapeType="1"/>
          </p:cNvSpPr>
          <p:nvPr/>
        </p:nvSpPr>
        <p:spPr bwMode="auto">
          <a:xfrm>
            <a:off x="2390952" y="2115961"/>
            <a:ext cx="747712" cy="768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4" name="Line 31"/>
          <p:cNvSpPr>
            <a:spLocks noChangeShapeType="1"/>
          </p:cNvSpPr>
          <p:nvPr/>
        </p:nvSpPr>
        <p:spPr bwMode="auto">
          <a:xfrm flipH="1">
            <a:off x="1606727" y="3608211"/>
            <a:ext cx="1587" cy="703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5" name="Line 32"/>
          <p:cNvSpPr>
            <a:spLocks noChangeShapeType="1"/>
          </p:cNvSpPr>
          <p:nvPr/>
        </p:nvSpPr>
        <p:spPr bwMode="auto">
          <a:xfrm>
            <a:off x="3860977" y="5084586"/>
            <a:ext cx="17462" cy="65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6" name="Line 33"/>
          <p:cNvSpPr>
            <a:spLocks noChangeShapeType="1"/>
          </p:cNvSpPr>
          <p:nvPr/>
        </p:nvSpPr>
        <p:spPr bwMode="auto">
          <a:xfrm>
            <a:off x="1601964" y="4333699"/>
            <a:ext cx="765175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7" name="Line 34"/>
          <p:cNvSpPr>
            <a:spLocks noChangeShapeType="1"/>
          </p:cNvSpPr>
          <p:nvPr/>
        </p:nvSpPr>
        <p:spPr bwMode="auto">
          <a:xfrm rot="2592605" flipV="1">
            <a:off x="1714677" y="4835349"/>
            <a:ext cx="555625" cy="528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8" name="Line 35"/>
          <p:cNvSpPr>
            <a:spLocks noChangeShapeType="1"/>
          </p:cNvSpPr>
          <p:nvPr/>
        </p:nvSpPr>
        <p:spPr bwMode="auto">
          <a:xfrm rot="2592605" flipV="1">
            <a:off x="3225977" y="4824236"/>
            <a:ext cx="531812" cy="519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9" name="Line 36"/>
          <p:cNvSpPr>
            <a:spLocks noChangeShapeType="1"/>
          </p:cNvSpPr>
          <p:nvPr/>
        </p:nvSpPr>
        <p:spPr bwMode="auto">
          <a:xfrm rot="2592605">
            <a:off x="2222677" y="5424311"/>
            <a:ext cx="94932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rot="2592605">
            <a:off x="2103614" y="4459111"/>
            <a:ext cx="515938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 rot="2592605" flipV="1">
            <a:off x="2448102" y="3312936"/>
            <a:ext cx="576262" cy="549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2" name="Line 39"/>
          <p:cNvSpPr>
            <a:spLocks noChangeShapeType="1"/>
          </p:cNvSpPr>
          <p:nvPr/>
        </p:nvSpPr>
        <p:spPr bwMode="auto">
          <a:xfrm rot="2592605" flipV="1">
            <a:off x="1732139" y="2593799"/>
            <a:ext cx="561975" cy="527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3" name="Line 40"/>
          <p:cNvSpPr>
            <a:spLocks noChangeShapeType="1"/>
          </p:cNvSpPr>
          <p:nvPr/>
        </p:nvSpPr>
        <p:spPr bwMode="auto">
          <a:xfrm rot="2807395">
            <a:off x="2851327" y="2252486"/>
            <a:ext cx="55562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4" name="Line 41"/>
          <p:cNvSpPr>
            <a:spLocks noChangeShapeType="1"/>
          </p:cNvSpPr>
          <p:nvPr/>
        </p:nvSpPr>
        <p:spPr bwMode="auto">
          <a:xfrm rot="2807395">
            <a:off x="2872758" y="2986705"/>
            <a:ext cx="522287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5" name="Line 42"/>
          <p:cNvSpPr>
            <a:spLocks noChangeShapeType="1"/>
          </p:cNvSpPr>
          <p:nvPr/>
        </p:nvSpPr>
        <p:spPr bwMode="auto">
          <a:xfrm rot="2807395">
            <a:off x="4359451" y="4443237"/>
            <a:ext cx="542925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6" name="Line 43"/>
          <p:cNvSpPr>
            <a:spLocks noChangeShapeType="1"/>
          </p:cNvSpPr>
          <p:nvPr/>
        </p:nvSpPr>
        <p:spPr bwMode="auto">
          <a:xfrm rot="2807395">
            <a:off x="2848151" y="4467049"/>
            <a:ext cx="555625" cy="501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7" name="Line 44"/>
          <p:cNvSpPr>
            <a:spLocks noChangeShapeType="1"/>
          </p:cNvSpPr>
          <p:nvPr/>
        </p:nvSpPr>
        <p:spPr bwMode="auto">
          <a:xfrm rot="2807395">
            <a:off x="3634758" y="2245343"/>
            <a:ext cx="50165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8" name="Line 45"/>
          <p:cNvSpPr>
            <a:spLocks noChangeShapeType="1"/>
          </p:cNvSpPr>
          <p:nvPr/>
        </p:nvSpPr>
        <p:spPr bwMode="auto">
          <a:xfrm rot="2807395">
            <a:off x="3619677" y="3716161"/>
            <a:ext cx="53498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9" name="Line 46"/>
          <p:cNvSpPr>
            <a:spLocks noChangeShapeType="1"/>
          </p:cNvSpPr>
          <p:nvPr/>
        </p:nvSpPr>
        <p:spPr bwMode="auto">
          <a:xfrm rot="8207395">
            <a:off x="3984802" y="4825824"/>
            <a:ext cx="544512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0" name="Line 47"/>
          <p:cNvSpPr>
            <a:spLocks noChangeShapeType="1"/>
          </p:cNvSpPr>
          <p:nvPr/>
        </p:nvSpPr>
        <p:spPr bwMode="auto">
          <a:xfrm rot="2807395">
            <a:off x="4388027" y="2966861"/>
            <a:ext cx="558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1" name="Line 48"/>
          <p:cNvSpPr>
            <a:spLocks noChangeShapeType="1"/>
          </p:cNvSpPr>
          <p:nvPr/>
        </p:nvSpPr>
        <p:spPr bwMode="auto">
          <a:xfrm flipH="1">
            <a:off x="3121202" y="2803349"/>
            <a:ext cx="766762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2" name="Line 49"/>
          <p:cNvSpPr>
            <a:spLocks noChangeShapeType="1"/>
          </p:cNvSpPr>
          <p:nvPr/>
        </p:nvSpPr>
        <p:spPr bwMode="auto">
          <a:xfrm flipH="1">
            <a:off x="3891139" y="2073099"/>
            <a:ext cx="738188" cy="750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3" name="Line 50"/>
          <p:cNvSpPr>
            <a:spLocks noChangeShapeType="1"/>
          </p:cNvSpPr>
          <p:nvPr/>
        </p:nvSpPr>
        <p:spPr bwMode="auto">
          <a:xfrm flipH="1">
            <a:off x="3911777" y="3584399"/>
            <a:ext cx="755650" cy="758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4" name="Line 51"/>
          <p:cNvSpPr>
            <a:spLocks noChangeShapeType="1"/>
          </p:cNvSpPr>
          <p:nvPr/>
        </p:nvSpPr>
        <p:spPr bwMode="auto">
          <a:xfrm rot="2807395">
            <a:off x="3620471" y="4455142"/>
            <a:ext cx="533400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5" name="Line 77"/>
          <p:cNvSpPr>
            <a:spLocks noChangeShapeType="1"/>
          </p:cNvSpPr>
          <p:nvPr/>
        </p:nvSpPr>
        <p:spPr bwMode="auto">
          <a:xfrm>
            <a:off x="3862564" y="5065536"/>
            <a:ext cx="4763" cy="631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6" name="Line 79"/>
          <p:cNvSpPr>
            <a:spLocks noChangeShapeType="1"/>
          </p:cNvSpPr>
          <p:nvPr/>
        </p:nvSpPr>
        <p:spPr bwMode="auto">
          <a:xfrm rot="2807395">
            <a:off x="3633964" y="4454349"/>
            <a:ext cx="503237" cy="484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7" name="Line 79"/>
          <p:cNvSpPr>
            <a:spLocks noChangeShapeType="1"/>
          </p:cNvSpPr>
          <p:nvPr/>
        </p:nvSpPr>
        <p:spPr bwMode="auto">
          <a:xfrm rot="2807395" flipV="1">
            <a:off x="2996582" y="3950318"/>
            <a:ext cx="1027113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8" name="Freeform 3"/>
          <p:cNvSpPr>
            <a:spLocks/>
          </p:cNvSpPr>
          <p:nvPr/>
        </p:nvSpPr>
        <p:spPr bwMode="auto">
          <a:xfrm>
            <a:off x="1190802" y="1707974"/>
            <a:ext cx="3889375" cy="38385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1294437557 w 10000"/>
              <a:gd name="T15" fmla="*/ 2147483647 h 10000"/>
              <a:gd name="T16" fmla="*/ 2147483647 w 10000"/>
              <a:gd name="T17" fmla="*/ 1866438038 h 10000"/>
              <a:gd name="T18" fmla="*/ 2147483647 w 10000"/>
              <a:gd name="T19" fmla="*/ 0 h 10000"/>
              <a:gd name="T20" fmla="*/ 2147483647 w 10000"/>
              <a:gd name="T21" fmla="*/ 113162346 h 10000"/>
              <a:gd name="T22" fmla="*/ 2147483647 w 10000"/>
              <a:gd name="T23" fmla="*/ 19230201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000"/>
              <a:gd name="T59" fmla="*/ 10000 w 10000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000">
                <a:moveTo>
                  <a:pt x="8193" y="9828"/>
                </a:moveTo>
                <a:lnTo>
                  <a:pt x="5999" y="9805"/>
                </a:lnTo>
                <a:cubicBezTo>
                  <a:pt x="5309" y="9801"/>
                  <a:pt x="4819" y="9963"/>
                  <a:pt x="4055" y="9803"/>
                </a:cubicBezTo>
                <a:cubicBezTo>
                  <a:pt x="3945" y="9146"/>
                  <a:pt x="4038" y="6779"/>
                  <a:pt x="3964" y="6064"/>
                </a:cubicBezTo>
                <a:cubicBezTo>
                  <a:pt x="3433" y="5845"/>
                  <a:pt x="3395" y="5998"/>
                  <a:pt x="2043" y="5906"/>
                </a:cubicBezTo>
                <a:cubicBezTo>
                  <a:pt x="1930" y="5320"/>
                  <a:pt x="2089" y="4449"/>
                  <a:pt x="2064" y="3986"/>
                </a:cubicBezTo>
                <a:cubicBezTo>
                  <a:pt x="1824" y="3722"/>
                  <a:pt x="776" y="4080"/>
                  <a:pt x="110" y="3993"/>
                </a:cubicBezTo>
                <a:cubicBezTo>
                  <a:pt x="161" y="3278"/>
                  <a:pt x="0" y="1179"/>
                  <a:pt x="22" y="88"/>
                </a:cubicBezTo>
                <a:cubicBezTo>
                  <a:pt x="895" y="89"/>
                  <a:pt x="1909" y="49"/>
                  <a:pt x="2792" y="33"/>
                </a:cubicBezTo>
                <a:lnTo>
                  <a:pt x="5321" y="0"/>
                </a:lnTo>
                <a:lnTo>
                  <a:pt x="7980" y="2"/>
                </a:lnTo>
                <a:lnTo>
                  <a:pt x="9991" y="34"/>
                </a:lnTo>
                <a:cubicBezTo>
                  <a:pt x="9992" y="711"/>
                  <a:pt x="9947" y="1101"/>
                  <a:pt x="9943" y="2076"/>
                </a:cubicBezTo>
                <a:cubicBezTo>
                  <a:pt x="9940" y="3051"/>
                  <a:pt x="9980" y="4778"/>
                  <a:pt x="9971" y="5886"/>
                </a:cubicBezTo>
                <a:cubicBezTo>
                  <a:pt x="9962" y="6994"/>
                  <a:pt x="9895" y="8066"/>
                  <a:pt x="9889" y="8723"/>
                </a:cubicBezTo>
                <a:cubicBezTo>
                  <a:pt x="9882" y="9379"/>
                  <a:pt x="10000" y="9655"/>
                  <a:pt x="9935" y="9828"/>
                </a:cubicBezTo>
                <a:cubicBezTo>
                  <a:pt x="9871" y="10000"/>
                  <a:pt x="9753" y="9773"/>
                  <a:pt x="9511" y="9773"/>
                </a:cubicBezTo>
                <a:cubicBezTo>
                  <a:pt x="9271" y="9773"/>
                  <a:pt x="8694" y="9820"/>
                  <a:pt x="8476" y="9828"/>
                </a:cubicBezTo>
                <a:cubicBezTo>
                  <a:pt x="8258" y="9835"/>
                  <a:pt x="8606" y="9832"/>
                  <a:pt x="8193" y="9828"/>
                </a:cubicBezTo>
                <a:close/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47434" y="2298255"/>
            <a:ext cx="2779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7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023116"/>
            <a:ext cx="80391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Watershed and Stream Grids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1112" y="5034844"/>
            <a:ext cx="40640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0"/>
            <a:ext cx="524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93" y="0"/>
            <a:ext cx="5257704" cy="67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Raster calculation and resampling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2911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extent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762000" y="1066800"/>
            <a:ext cx="3657600" cy="1143000"/>
            <a:chOff x="2592" y="720"/>
            <a:chExt cx="2304" cy="720"/>
          </a:xfrm>
        </p:grpSpPr>
        <p:sp>
          <p:nvSpPr>
            <p:cNvPr id="40996" name="AutoShape 5"/>
            <p:cNvSpPr>
              <a:spLocks noChangeArrowheads="1"/>
            </p:cNvSpPr>
            <p:nvPr/>
          </p:nvSpPr>
          <p:spPr bwMode="auto">
            <a:xfrm>
              <a:off x="2592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AutoShape 6"/>
            <p:cNvSpPr>
              <a:spLocks noChangeArrowheads="1"/>
            </p:cNvSpPr>
            <p:nvPr/>
          </p:nvSpPr>
          <p:spPr bwMode="auto">
            <a:xfrm>
              <a:off x="3168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AutoShape 7"/>
            <p:cNvSpPr>
              <a:spLocks noChangeArrowheads="1"/>
            </p:cNvSpPr>
            <p:nvPr/>
          </p:nvSpPr>
          <p:spPr bwMode="auto">
            <a:xfrm>
              <a:off x="3360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AutoShape 8"/>
            <p:cNvSpPr>
              <a:spLocks noChangeArrowheads="1"/>
            </p:cNvSpPr>
            <p:nvPr/>
          </p:nvSpPr>
          <p:spPr bwMode="auto">
            <a:xfrm>
              <a:off x="2784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AutoShape 9"/>
            <p:cNvSpPr>
              <a:spLocks noChangeArrowheads="1"/>
            </p:cNvSpPr>
            <p:nvPr/>
          </p:nvSpPr>
          <p:spPr bwMode="auto">
            <a:xfrm>
              <a:off x="3744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AutoShape 10"/>
            <p:cNvSpPr>
              <a:spLocks noChangeArrowheads="1"/>
            </p:cNvSpPr>
            <p:nvPr/>
          </p:nvSpPr>
          <p:spPr bwMode="auto">
            <a:xfrm>
              <a:off x="3936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AutoShape 11"/>
            <p:cNvSpPr>
              <a:spLocks noChangeArrowheads="1"/>
            </p:cNvSpPr>
            <p:nvPr/>
          </p:nvSpPr>
          <p:spPr bwMode="auto">
            <a:xfrm>
              <a:off x="3552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AutoShape 12"/>
            <p:cNvSpPr>
              <a:spLocks noChangeArrowheads="1"/>
            </p:cNvSpPr>
            <p:nvPr/>
          </p:nvSpPr>
          <p:spPr bwMode="auto">
            <a:xfrm>
              <a:off x="2976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AutoShape 13"/>
            <p:cNvSpPr>
              <a:spLocks noChangeArrowheads="1"/>
            </p:cNvSpPr>
            <p:nvPr/>
          </p:nvSpPr>
          <p:spPr bwMode="auto">
            <a:xfrm>
              <a:off x="4128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5" name="Group 14"/>
          <p:cNvGrpSpPr>
            <a:grpSpLocks/>
          </p:cNvGrpSpPr>
          <p:nvPr/>
        </p:nvGrpSpPr>
        <p:grpSpPr bwMode="auto">
          <a:xfrm>
            <a:off x="533400" y="2819400"/>
            <a:ext cx="3657600" cy="1143000"/>
            <a:chOff x="2448" y="1920"/>
            <a:chExt cx="2304" cy="720"/>
          </a:xfrm>
        </p:grpSpPr>
        <p:sp>
          <p:nvSpPr>
            <p:cNvPr id="40992" name="AutoShape 15"/>
            <p:cNvSpPr>
              <a:spLocks noChangeAspect="1" noChangeArrowheads="1"/>
            </p:cNvSpPr>
            <p:nvPr/>
          </p:nvSpPr>
          <p:spPr bwMode="auto">
            <a:xfrm>
              <a:off x="2448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AutoShape 16"/>
            <p:cNvSpPr>
              <a:spLocks noChangeAspect="1" noChangeArrowheads="1"/>
            </p:cNvSpPr>
            <p:nvPr/>
          </p:nvSpPr>
          <p:spPr bwMode="auto">
            <a:xfrm>
              <a:off x="3312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AutoShape 17"/>
            <p:cNvSpPr>
              <a:spLocks noChangeAspect="1" noChangeArrowheads="1"/>
            </p:cNvSpPr>
            <p:nvPr/>
          </p:nvSpPr>
          <p:spPr bwMode="auto">
            <a:xfrm>
              <a:off x="3600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AutoShape 18"/>
            <p:cNvSpPr>
              <a:spLocks noChangeAspect="1" noChangeArrowheads="1"/>
            </p:cNvSpPr>
            <p:nvPr/>
          </p:nvSpPr>
          <p:spPr bwMode="auto">
            <a:xfrm>
              <a:off x="2736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6" name="Text Box 19"/>
          <p:cNvSpPr txBox="1">
            <a:spLocks noChangeArrowheads="1"/>
          </p:cNvSpPr>
          <p:nvPr/>
        </p:nvSpPr>
        <p:spPr bwMode="auto">
          <a:xfrm>
            <a:off x="2286000" y="22098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+</a:t>
            </a:r>
          </a:p>
        </p:txBody>
      </p:sp>
      <p:sp>
        <p:nvSpPr>
          <p:cNvPr id="40967" name="Text Box 20"/>
          <p:cNvSpPr txBox="1">
            <a:spLocks noChangeArrowheads="1"/>
          </p:cNvSpPr>
          <p:nvPr/>
        </p:nvSpPr>
        <p:spPr bwMode="auto">
          <a:xfrm>
            <a:off x="2209800" y="39624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=</a:t>
            </a:r>
          </a:p>
        </p:txBody>
      </p:sp>
      <p:grpSp>
        <p:nvGrpSpPr>
          <p:cNvPr id="40968" name="Group 21"/>
          <p:cNvGrpSpPr>
            <a:grpSpLocks/>
          </p:cNvGrpSpPr>
          <p:nvPr/>
        </p:nvGrpSpPr>
        <p:grpSpPr bwMode="auto">
          <a:xfrm>
            <a:off x="363538" y="4572000"/>
            <a:ext cx="3675062" cy="1143000"/>
            <a:chOff x="2352" y="3216"/>
            <a:chExt cx="2315" cy="720"/>
          </a:xfrm>
        </p:grpSpPr>
        <p:sp>
          <p:nvSpPr>
            <p:cNvPr id="40975" name="AutoShape 22"/>
            <p:cNvSpPr>
              <a:spLocks noChangeAspect="1" noChangeArrowheads="1"/>
            </p:cNvSpPr>
            <p:nvPr/>
          </p:nvSpPr>
          <p:spPr bwMode="auto">
            <a:xfrm>
              <a:off x="2640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AutoShape 23"/>
            <p:cNvSpPr>
              <a:spLocks noChangeAspect="1" noChangeArrowheads="1"/>
            </p:cNvSpPr>
            <p:nvPr/>
          </p:nvSpPr>
          <p:spPr bwMode="auto">
            <a:xfrm>
              <a:off x="3076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AutoShape 24"/>
            <p:cNvSpPr>
              <a:spLocks noChangeAspect="1" noChangeArrowheads="1"/>
            </p:cNvSpPr>
            <p:nvPr/>
          </p:nvSpPr>
          <p:spPr bwMode="auto">
            <a:xfrm>
              <a:off x="3222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AutoShape 25"/>
            <p:cNvSpPr>
              <a:spLocks noChangeAspect="1" noChangeArrowheads="1"/>
            </p:cNvSpPr>
            <p:nvPr/>
          </p:nvSpPr>
          <p:spPr bwMode="auto">
            <a:xfrm>
              <a:off x="2785" y="3216"/>
              <a:ext cx="582" cy="182"/>
            </a:xfrm>
            <a:prstGeom prst="parallelogram">
              <a:avLst>
                <a:gd name="adj" fmla="val 7994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AutoShape 26"/>
            <p:cNvSpPr>
              <a:spLocks noChangeAspect="1" noChangeArrowheads="1"/>
            </p:cNvSpPr>
            <p:nvPr/>
          </p:nvSpPr>
          <p:spPr bwMode="auto">
            <a:xfrm>
              <a:off x="3504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AutoShape 27"/>
            <p:cNvSpPr>
              <a:spLocks noChangeAspect="1" noChangeArrowheads="1"/>
            </p:cNvSpPr>
            <p:nvPr/>
          </p:nvSpPr>
          <p:spPr bwMode="auto">
            <a:xfrm>
              <a:off x="3940" y="3398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AutoShape 28"/>
            <p:cNvSpPr>
              <a:spLocks noChangeAspect="1" noChangeArrowheads="1"/>
            </p:cNvSpPr>
            <p:nvPr/>
          </p:nvSpPr>
          <p:spPr bwMode="auto">
            <a:xfrm>
              <a:off x="4086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AutoShape 29"/>
            <p:cNvSpPr>
              <a:spLocks noChangeAspect="1" noChangeArrowheads="1"/>
            </p:cNvSpPr>
            <p:nvPr/>
          </p:nvSpPr>
          <p:spPr bwMode="auto">
            <a:xfrm>
              <a:off x="3649" y="3216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AutoShape 30"/>
            <p:cNvSpPr>
              <a:spLocks noChangeAspect="1" noChangeArrowheads="1"/>
            </p:cNvSpPr>
            <p:nvPr/>
          </p:nvSpPr>
          <p:spPr bwMode="auto">
            <a:xfrm>
              <a:off x="2352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AutoShape 31"/>
            <p:cNvSpPr>
              <a:spLocks noChangeAspect="1" noChangeArrowheads="1"/>
            </p:cNvSpPr>
            <p:nvPr/>
          </p:nvSpPr>
          <p:spPr bwMode="auto">
            <a:xfrm>
              <a:off x="2788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AutoShape 32"/>
            <p:cNvSpPr>
              <a:spLocks noChangeAspect="1" noChangeArrowheads="1"/>
            </p:cNvSpPr>
            <p:nvPr/>
          </p:nvSpPr>
          <p:spPr bwMode="auto">
            <a:xfrm>
              <a:off x="2934" y="3573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AutoShape 33"/>
            <p:cNvSpPr>
              <a:spLocks noChangeAspect="1" noChangeArrowheads="1"/>
            </p:cNvSpPr>
            <p:nvPr/>
          </p:nvSpPr>
          <p:spPr bwMode="auto">
            <a:xfrm>
              <a:off x="2497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AutoShape 34"/>
            <p:cNvSpPr>
              <a:spLocks noChangeAspect="1" noChangeArrowheads="1"/>
            </p:cNvSpPr>
            <p:nvPr/>
          </p:nvSpPr>
          <p:spPr bwMode="auto">
            <a:xfrm>
              <a:off x="3216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AutoShape 35"/>
            <p:cNvSpPr>
              <a:spLocks noChangeAspect="1" noChangeArrowheads="1"/>
            </p:cNvSpPr>
            <p:nvPr/>
          </p:nvSpPr>
          <p:spPr bwMode="auto">
            <a:xfrm>
              <a:off x="3652" y="3755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AutoShape 36"/>
            <p:cNvSpPr>
              <a:spLocks noChangeAspect="1" noChangeArrowheads="1"/>
            </p:cNvSpPr>
            <p:nvPr/>
          </p:nvSpPr>
          <p:spPr bwMode="auto">
            <a:xfrm>
              <a:off x="3798" y="3573"/>
              <a:ext cx="581" cy="182"/>
            </a:xfrm>
            <a:prstGeom prst="parallelogram">
              <a:avLst>
                <a:gd name="adj" fmla="val 7980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AutoShape 37"/>
            <p:cNvSpPr>
              <a:spLocks noChangeAspect="1" noChangeArrowheads="1"/>
            </p:cNvSpPr>
            <p:nvPr/>
          </p:nvSpPr>
          <p:spPr bwMode="auto">
            <a:xfrm>
              <a:off x="3361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Freeform 38"/>
            <p:cNvSpPr>
              <a:spLocks/>
            </p:cNvSpPr>
            <p:nvPr/>
          </p:nvSpPr>
          <p:spPr bwMode="auto">
            <a:xfrm>
              <a:off x="2352" y="3216"/>
              <a:ext cx="2304" cy="720"/>
            </a:xfrm>
            <a:custGeom>
              <a:avLst/>
              <a:gdLst>
                <a:gd name="T0" fmla="*/ 0 w 2304"/>
                <a:gd name="T1" fmla="*/ 720 h 720"/>
                <a:gd name="T2" fmla="*/ 432 w 2304"/>
                <a:gd name="T3" fmla="*/ 192 h 720"/>
                <a:gd name="T4" fmla="*/ 864 w 2304"/>
                <a:gd name="T5" fmla="*/ 192 h 720"/>
                <a:gd name="T6" fmla="*/ 1008 w 2304"/>
                <a:gd name="T7" fmla="*/ 0 h 720"/>
                <a:gd name="T8" fmla="*/ 2304 w 2304"/>
                <a:gd name="T9" fmla="*/ 0 h 720"/>
                <a:gd name="T10" fmla="*/ 2160 w 2304"/>
                <a:gd name="T11" fmla="*/ 192 h 720"/>
                <a:gd name="T12" fmla="*/ 1728 w 2304"/>
                <a:gd name="T13" fmla="*/ 192 h 720"/>
                <a:gd name="T14" fmla="*/ 1296 w 2304"/>
                <a:gd name="T15" fmla="*/ 720 h 720"/>
                <a:gd name="T16" fmla="*/ 0 w 2304"/>
                <a:gd name="T17" fmla="*/ 720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4"/>
                <a:gd name="T28" fmla="*/ 0 h 720"/>
                <a:gd name="T29" fmla="*/ 2304 w 2304"/>
                <a:gd name="T30" fmla="*/ 720 h 7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4" h="720">
                  <a:moveTo>
                    <a:pt x="0" y="720"/>
                  </a:moveTo>
                  <a:lnTo>
                    <a:pt x="432" y="192"/>
                  </a:lnTo>
                  <a:lnTo>
                    <a:pt x="864" y="192"/>
                  </a:lnTo>
                  <a:lnTo>
                    <a:pt x="1008" y="0"/>
                  </a:lnTo>
                  <a:lnTo>
                    <a:pt x="2304" y="0"/>
                  </a:lnTo>
                  <a:lnTo>
                    <a:pt x="2160" y="192"/>
                  </a:lnTo>
                  <a:lnTo>
                    <a:pt x="1728" y="192"/>
                  </a:lnTo>
                  <a:lnTo>
                    <a:pt x="1296" y="72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9" name="Line 39"/>
          <p:cNvSpPr>
            <a:spLocks noChangeShapeType="1"/>
          </p:cNvSpPr>
          <p:nvPr/>
        </p:nvSpPr>
        <p:spPr bwMode="auto">
          <a:xfrm>
            <a:off x="381000" y="60960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40"/>
          <p:cNvSpPr>
            <a:spLocks noChangeShapeType="1"/>
          </p:cNvSpPr>
          <p:nvPr/>
        </p:nvSpPr>
        <p:spPr bwMode="auto">
          <a:xfrm flipV="1">
            <a:off x="3505200" y="544036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Text Box 41"/>
          <p:cNvSpPr txBox="1">
            <a:spLocks noChangeArrowheads="1"/>
          </p:cNvSpPr>
          <p:nvPr/>
        </p:nvSpPr>
        <p:spPr bwMode="auto">
          <a:xfrm>
            <a:off x="3717925" y="5287963"/>
            <a:ext cx="321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cell size</a:t>
            </a:r>
          </a:p>
        </p:txBody>
      </p:sp>
      <p:sp>
        <p:nvSpPr>
          <p:cNvPr id="40972" name="Text Box 42"/>
          <p:cNvSpPr txBox="1">
            <a:spLocks noChangeArrowheads="1"/>
          </p:cNvSpPr>
          <p:nvPr/>
        </p:nvSpPr>
        <p:spPr bwMode="auto">
          <a:xfrm>
            <a:off x="4495800" y="4191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mask</a:t>
            </a:r>
          </a:p>
        </p:txBody>
      </p:sp>
      <p:sp>
        <p:nvSpPr>
          <p:cNvPr id="40973" name="Line 43"/>
          <p:cNvSpPr>
            <a:spLocks noChangeShapeType="1"/>
          </p:cNvSpPr>
          <p:nvPr/>
        </p:nvSpPr>
        <p:spPr bwMode="auto">
          <a:xfrm flipH="1">
            <a:off x="4038600" y="4495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Text Box 44"/>
          <p:cNvSpPr txBox="1">
            <a:spLocks noChangeArrowheads="1"/>
          </p:cNvSpPr>
          <p:nvPr/>
        </p:nvSpPr>
        <p:spPr bwMode="auto">
          <a:xfrm>
            <a:off x="4594225" y="1231900"/>
            <a:ext cx="41687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Resampling or interpolation (and reprojection) of inputs to target extent, cell size, and projection within region defined by analysis mask </a:t>
            </a:r>
          </a:p>
        </p:txBody>
      </p:sp>
    </p:spTree>
    <p:extLst>
      <p:ext uri="{BB962C8B-B14F-4D97-AF65-F5344CB8AC3E}">
        <p14:creationId xmlns:p14="http://schemas.microsoft.com/office/powerpoint/2010/main" val="24992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101364"/>
            <a:ext cx="5257704" cy="6756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65"/>
          <a:stretch/>
        </p:blipFill>
        <p:spPr>
          <a:xfrm>
            <a:off x="5029629" y="921066"/>
            <a:ext cx="3865600" cy="328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3" y="3635029"/>
            <a:ext cx="5304473" cy="32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1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99" y="633046"/>
            <a:ext cx="4368440" cy="5627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95" y="750277"/>
            <a:ext cx="4291205" cy="56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" y="1200990"/>
            <a:ext cx="5614855" cy="3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566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Subwatershed</a:t>
            </a:r>
            <a:r>
              <a:rPr lang="en-US" sz="3600" dirty="0" smtClean="0"/>
              <a:t> Precipitation by </a:t>
            </a:r>
            <a:r>
              <a:rPr lang="en-US" sz="3600" dirty="0" err="1" smtClean="0"/>
              <a:t>Thiessen</a:t>
            </a:r>
            <a:r>
              <a:rPr lang="en-US" sz="3600" dirty="0" smtClean="0"/>
              <a:t> Polygons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2142"/>
            <a:ext cx="5719035" cy="14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8331"/>
            <a:ext cx="6819900" cy="18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14" y="5542926"/>
            <a:ext cx="6564884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1618" y="1503528"/>
            <a:ext cx="274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Thiessen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Polygons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Intersect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Evaluate A*P Product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Summarize by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678675" y="2306472"/>
            <a:ext cx="2279176" cy="15418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32263" y="2156346"/>
            <a:ext cx="5991367" cy="2891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51056" y="5542926"/>
            <a:ext cx="1304084" cy="6645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55140" y="5440313"/>
            <a:ext cx="136478" cy="767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938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Flood Inundation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58" y="1113604"/>
            <a:ext cx="6362363" cy="56184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2158" y="1113604"/>
            <a:ext cx="7736148" cy="5618470"/>
            <a:chOff x="689958" y="1113605"/>
            <a:chExt cx="7736148" cy="56184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958" y="1113605"/>
              <a:ext cx="6383993" cy="56184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1706" y="511810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Minor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2158" y="1180467"/>
            <a:ext cx="7684278" cy="5551607"/>
            <a:chOff x="512158" y="1180467"/>
            <a:chExt cx="7684278" cy="55516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58" y="1180467"/>
              <a:ext cx="6384118" cy="55516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82036" y="447040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Moderate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2158" y="1174088"/>
            <a:ext cx="7735952" cy="5583204"/>
            <a:chOff x="512158" y="1174088"/>
            <a:chExt cx="7735952" cy="55832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58" y="1174088"/>
              <a:ext cx="6362363" cy="55832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57098" y="3883187"/>
              <a:ext cx="891012" cy="8706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Major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3906" y="323215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Flooding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100" y="11804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Black Warrior River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at Oliver Lock and Dam</a:t>
            </a:r>
          </a:p>
        </p:txBody>
      </p:sp>
    </p:spTree>
    <p:extLst>
      <p:ext uri="{BB962C8B-B14F-4D97-AF65-F5344CB8AC3E}">
        <p14:creationId xmlns:p14="http://schemas.microsoft.com/office/powerpoint/2010/main" val="834195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29151" cy="484632"/>
          </a:xfrm>
        </p:spPr>
        <p:txBody>
          <a:bodyPr/>
          <a:lstStyle/>
          <a:p>
            <a:r>
              <a:rPr lang="en-US" sz="2400" dirty="0" smtClean="0"/>
              <a:t>Flood Inundation Mapping – </a:t>
            </a:r>
            <a:r>
              <a:rPr lang="en-US" sz="2400" dirty="0" err="1" smtClean="0"/>
              <a:t>NHDPlus</a:t>
            </a:r>
            <a:r>
              <a:rPr lang="en-US" sz="2400" dirty="0" smtClean="0"/>
              <a:t>-HAND Method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5" y="1220244"/>
            <a:ext cx="1880654" cy="170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55" y="3373119"/>
            <a:ext cx="1801073" cy="1865901"/>
          </a:xfrm>
          <a:prstGeom prst="rect">
            <a:avLst/>
          </a:prstGeom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95" y="2608129"/>
            <a:ext cx="1731574" cy="16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6" y="2608129"/>
            <a:ext cx="1910145" cy="1822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05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055" y="5339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2196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err="1" smtClean="0">
                <a:solidFill>
                  <a:prstClr val="black"/>
                </a:solidFill>
              </a:rPr>
              <a:t>NHDPlus</a:t>
            </a:r>
            <a:r>
              <a:rPr lang="en-US" sz="1400" b="1" dirty="0" smtClean="0">
                <a:solidFill>
                  <a:prstClr val="black"/>
                </a:solidFill>
              </a:rPr>
              <a:t> stream </a:t>
            </a:r>
            <a:r>
              <a:rPr lang="en-US" sz="1400" b="1" dirty="0">
                <a:solidFill>
                  <a:prstClr val="black"/>
                </a:solidFill>
              </a:rPr>
              <a:t>to which it flows)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8595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 map</a:t>
            </a: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/>
            </a:r>
            <a:b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Height above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drainage &lt; </a:t>
            </a:r>
            <a:r>
              <a:rPr lang="en-US" sz="1400" b="1" dirty="0">
                <a:solidFill>
                  <a:prstClr val="black"/>
                </a:solidFill>
              </a:rPr>
              <a:t>15 </a:t>
            </a:r>
            <a:r>
              <a:rPr lang="en-US" sz="1400" b="1" dirty="0" err="1">
                <a:solidFill>
                  <a:prstClr val="black"/>
                </a:solidFill>
              </a:rPr>
              <a:t>ft</a:t>
            </a:r>
            <a:r>
              <a:rPr lang="en-US" sz="1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2961640" y="252476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6035040" y="331470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926922" y="4156209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52060" y="1300992"/>
            <a:ext cx="1773591" cy="1155361"/>
            <a:chOff x="5132717" y="1319842"/>
            <a:chExt cx="1773591" cy="1155361"/>
          </a:xfrm>
        </p:grpSpPr>
        <p:sp>
          <p:nvSpPr>
            <p:cNvPr id="17" name="Freeform 16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163772" y="1329268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Isosceles Triangle 17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 bwMode="auto">
          <a:xfrm>
            <a:off x="873740" y="5682750"/>
            <a:ext cx="1725283" cy="715992"/>
          </a:xfrm>
          <a:custGeom>
            <a:avLst/>
            <a:gdLst>
              <a:gd name="connsiteX0" fmla="*/ 0 w 1725283"/>
              <a:gd name="connsiteY0" fmla="*/ 0 h 715992"/>
              <a:gd name="connsiteX1" fmla="*/ 8626 w 1725283"/>
              <a:gd name="connsiteY1" fmla="*/ 664234 h 715992"/>
              <a:gd name="connsiteX2" fmla="*/ 1708030 w 1725283"/>
              <a:gd name="connsiteY2" fmla="*/ 715992 h 715992"/>
              <a:gd name="connsiteX3" fmla="*/ 1725283 w 1725283"/>
              <a:gd name="connsiteY3" fmla="*/ 422694 h 715992"/>
              <a:gd name="connsiteX4" fmla="*/ 1656271 w 1725283"/>
              <a:gd name="connsiteY4" fmla="*/ 379562 h 715992"/>
              <a:gd name="connsiteX5" fmla="*/ 0 w 1725283"/>
              <a:gd name="connsiteY5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283" h="715992">
                <a:moveTo>
                  <a:pt x="0" y="0"/>
                </a:moveTo>
                <a:lnTo>
                  <a:pt x="8626" y="664234"/>
                </a:lnTo>
                <a:lnTo>
                  <a:pt x="1708030" y="715992"/>
                </a:lnTo>
                <a:lnTo>
                  <a:pt x="1725283" y="422694"/>
                </a:lnTo>
                <a:lnTo>
                  <a:pt x="1656271" y="3795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 w="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30598" y="5854341"/>
            <a:ext cx="1764964" cy="871267"/>
            <a:chOff x="4030598" y="5854341"/>
            <a:chExt cx="1764964" cy="871267"/>
          </a:xfrm>
        </p:grpSpPr>
        <p:sp>
          <p:nvSpPr>
            <p:cNvPr id="23" name="Freeform 22"/>
            <p:cNvSpPr/>
            <p:nvPr/>
          </p:nvSpPr>
          <p:spPr bwMode="auto">
            <a:xfrm>
              <a:off x="4030598" y="5854341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053026" y="5863767"/>
              <a:ext cx="1742536" cy="465827"/>
            </a:xfrm>
            <a:prstGeom prst="line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Isosceles Triangle 24"/>
            <p:cNvSpPr/>
            <p:nvPr/>
          </p:nvSpPr>
          <p:spPr bwMode="auto">
            <a:xfrm flipV="1">
              <a:off x="4893238" y="5900802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Cross 19"/>
          <p:cNvSpPr/>
          <p:nvPr/>
        </p:nvSpPr>
        <p:spPr bwMode="auto">
          <a:xfrm>
            <a:off x="3117300" y="5954046"/>
            <a:ext cx="395021" cy="389713"/>
          </a:xfrm>
          <a:prstGeom prst="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8294" y="1670973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 err="1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NHDPlus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4030598" y="5863766"/>
            <a:ext cx="1742536" cy="465827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2" idx="0"/>
          </p:cNvCxnSpPr>
          <p:nvPr/>
        </p:nvCxnSpPr>
        <p:spPr bwMode="auto">
          <a:xfrm>
            <a:off x="873740" y="5682750"/>
            <a:ext cx="1742536" cy="422303"/>
          </a:xfrm>
          <a:prstGeom prst="lin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918886" y="1447257"/>
            <a:ext cx="0" cy="38529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5918886" y="1881439"/>
            <a:ext cx="4118" cy="57491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764508" y="20076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80035" y="15117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48117" y="12396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Water surface elevation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h = z + y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299545" y="1447257"/>
            <a:ext cx="0" cy="97886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112694" y="1447257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092099" y="2427560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140826" y="18203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7056" y="2314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Geodetic datum</a:t>
            </a:r>
          </a:p>
        </p:txBody>
      </p:sp>
    </p:spTree>
    <p:extLst>
      <p:ext uri="{BB962C8B-B14F-4D97-AF65-F5344CB8AC3E}">
        <p14:creationId xmlns:p14="http://schemas.microsoft.com/office/powerpoint/2010/main" val="3685859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27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Database keys, values and relationships in support of analysis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5135" y="1494504"/>
            <a:ext cx="8137812" cy="5154427"/>
            <a:chOff x="-1313230" y="152400"/>
            <a:chExt cx="10278167" cy="651013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1600200"/>
              <a:ext cx="4381500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8"/>
            <p:cNvSpPr txBox="1"/>
            <p:nvPr/>
          </p:nvSpPr>
          <p:spPr>
            <a:xfrm>
              <a:off x="-1313230" y="152400"/>
              <a:ext cx="7104156" cy="1205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 grid values for Catchments and the corresponding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StrLnk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rasters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are the same.  These values are inherited by the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gridcode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attribute of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DrainageLine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CatchPoly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thereby providing a one to one association between drainage lines and the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subwatershed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polygon that drains to them.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>
              <a:stCxn id="11" idx="2"/>
            </p:cNvCxnSpPr>
            <p:nvPr/>
          </p:nvCxnSpPr>
          <p:spPr>
            <a:xfrm rot="10800000" flipV="1">
              <a:off x="2209800" y="1485900"/>
              <a:ext cx="3886200" cy="495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 flipV="1">
              <a:off x="3048000" y="1752600"/>
              <a:ext cx="30480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1200" y="381000"/>
              <a:ext cx="3173737" cy="398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343400"/>
              <a:ext cx="4572000" cy="2319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43400" y="4419600"/>
              <a:ext cx="4267200" cy="2164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0"/>
            <p:cNvSpPr/>
            <p:nvPr/>
          </p:nvSpPr>
          <p:spPr>
            <a:xfrm>
              <a:off x="6096000" y="13716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96000" y="16002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00800" y="53340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57400" y="58674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5" name="Elbow Connector 14"/>
            <p:cNvCxnSpPr>
              <a:stCxn id="11" idx="2"/>
              <a:endCxn id="14" idx="6"/>
            </p:cNvCxnSpPr>
            <p:nvPr/>
          </p:nvCxnSpPr>
          <p:spPr>
            <a:xfrm rot="10800000" flipV="1">
              <a:off x="2286000" y="1485900"/>
              <a:ext cx="3810000" cy="44958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hape 20"/>
            <p:cNvCxnSpPr>
              <a:stCxn id="12" idx="6"/>
              <a:endCxn id="13" idx="6"/>
            </p:cNvCxnSpPr>
            <p:nvPr/>
          </p:nvCxnSpPr>
          <p:spPr>
            <a:xfrm>
              <a:off x="6324600" y="1714500"/>
              <a:ext cx="304800" cy="3733800"/>
            </a:xfrm>
            <a:prstGeom prst="bentConnector3">
              <a:avLst>
                <a:gd name="adj1" fmla="val 175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6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6" y="1152438"/>
            <a:ext cx="3209925" cy="4038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914363" y="316182"/>
            <a:ext cx="7315275" cy="70605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Height above Nearest Drainage (HAND) evaluated using TauDEM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Vertical Distance Down function 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97918" y="2656825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700" b="1" dirty="0">
                  <a:solidFill>
                    <a:srgbClr val="003399"/>
                  </a:solidFill>
                  <a:ea typeface="ＭＳ Ｐゴシック"/>
                </a:rPr>
                <a:t>D</a:t>
              </a:r>
              <a:r>
                <a:rPr lang="en-US" sz="2700" b="1" dirty="0">
                  <a:solidFill>
                    <a:srgbClr val="003399"/>
                  </a:solidFill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06278" y="1376737"/>
            <a:ext cx="4886767" cy="3693250"/>
            <a:chOff x="3652207" y="1629828"/>
            <a:chExt cx="4583250" cy="3673319"/>
          </a:xfrm>
        </p:grpSpPr>
        <p:grpSp>
          <p:nvGrpSpPr>
            <p:cNvPr id="27" name="Group 6"/>
            <p:cNvGrpSpPr>
              <a:grpSpLocks noChangeAspect="1"/>
            </p:cNvGrpSpPr>
            <p:nvPr/>
          </p:nvGrpSpPr>
          <p:grpSpPr bwMode="auto">
            <a:xfrm>
              <a:off x="3652207" y="2446838"/>
              <a:ext cx="4583250" cy="2856309"/>
              <a:chOff x="717" y="240"/>
              <a:chExt cx="3759" cy="2342"/>
            </a:xfrm>
          </p:grpSpPr>
          <p:sp>
            <p:nvSpPr>
              <p:cNvPr id="2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240"/>
                <a:ext cx="3461" cy="2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6" name="Oval 24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  <p:sp>
              <p:nvSpPr>
                <p:cNvPr id="117" name="Oval 25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</p:grp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3927" y="267"/>
                <a:ext cx="549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Ridge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9" name="Freeform 58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0" name="Freeform 59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3" name="Line 54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7" name="Line 58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8" name="Freeform 77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9" name="Line 60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80" name="Freeform 79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088" y="978"/>
                <a:ext cx="31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vr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091" y="1730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vs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grpSp>
            <p:nvGrpSpPr>
              <p:cNvPr id="87" name="Group 71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3" name="Oval 69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  <p:sp>
              <p:nvSpPr>
                <p:cNvPr id="115" name="Oval 70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</p:grp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auto">
              <a:xfrm>
                <a:off x="717" y="1586"/>
                <a:ext cx="668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Stream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90" name="Freeform 74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1" name="Freeform 75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3" name="Rectangle 77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94" name="Freeform 79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5" name="Freeform 80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6" name="Freeform 81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7" name="Freeform 82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8" name="Rectangle 83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99" name="Rectangle 84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00" name="Freeform 85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1" name="Freeform 86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2" name="Freeform 87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7" name="Freeform 92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8" name="Rectangle 93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10" name="Freeform 95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11" name="Freeform 96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12" name="Rectangle 22"/>
              <p:cNvSpPr>
                <a:spLocks noChangeArrowheads="1"/>
              </p:cNvSpPr>
              <p:nvPr/>
            </p:nvSpPr>
            <p:spPr bwMode="auto">
              <a:xfrm>
                <a:off x="1623" y="1073"/>
                <a:ext cx="120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Point of interest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184064" y="1629828"/>
              <a:ext cx="3347619" cy="948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800" dirty="0" smtClean="0">
                  <a:solidFill>
                    <a:prstClr val="black"/>
                  </a:solidFill>
                  <a:ea typeface="ＭＳ Ｐゴシック"/>
                </a:rPr>
                <a:t>TauDEM Distance </a:t>
              </a:r>
              <a:r>
                <a:rPr lang="en-US" altLang="en-US" sz="2800" dirty="0">
                  <a:solidFill>
                    <a:prstClr val="black"/>
                  </a:solidFill>
                  <a:ea typeface="ＭＳ Ｐゴシック"/>
                </a:rPr>
                <a:t>Down and Distance Up</a:t>
              </a:r>
              <a:endParaRPr lang="en-US" sz="2800" dirty="0">
                <a:solidFill>
                  <a:prstClr val="black"/>
                </a:solidFill>
                <a:ea typeface="ＭＳ Ｐゴシック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7888499" y="377975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33060" y="5342718"/>
            <a:ext cx="787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Open Sans"/>
                <a:ea typeface="ＭＳ Ｐゴシック"/>
              </a:rPr>
              <a:t>Vertical distance to stream evaluated as weighted average over multiple flow paths.  This results in a “smooth” height above nearest stream layer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Open Sans"/>
              <a:ea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234" y="6072322"/>
            <a:ext cx="770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You should be able to interpret DEM elevations to be able to identify the height above the nearest stream and area of inundation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60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" y="1200990"/>
            <a:ext cx="5614855" cy="3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566"/>
            <a:ext cx="8229600" cy="1143000"/>
          </a:xfrm>
        </p:spPr>
        <p:txBody>
          <a:bodyPr/>
          <a:lstStyle/>
          <a:p>
            <a:pPr algn="ctr"/>
            <a:r>
              <a:rPr lang="en-US" sz="3600" dirty="0" err="1" smtClean="0"/>
              <a:t>Subwatershed</a:t>
            </a:r>
            <a:r>
              <a:rPr lang="en-US" sz="3600" dirty="0" smtClean="0"/>
              <a:t> Precipitation by </a:t>
            </a:r>
            <a:r>
              <a:rPr lang="en-US" sz="3600" dirty="0" err="1" smtClean="0"/>
              <a:t>Thiessen</a:t>
            </a:r>
            <a:r>
              <a:rPr lang="en-US" sz="3600" dirty="0" smtClean="0"/>
              <a:t> Polygons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2142"/>
            <a:ext cx="5719035" cy="14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8331"/>
            <a:ext cx="6819900" cy="18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14" y="5542926"/>
            <a:ext cx="6564884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1618" y="1503528"/>
            <a:ext cx="274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Thiessen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Polygons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Intersect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Evaluate A*P Product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Summarize by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678675" y="2306472"/>
            <a:ext cx="2279176" cy="15418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32263" y="2156346"/>
            <a:ext cx="5991367" cy="2891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51056" y="5542926"/>
            <a:ext cx="1304084" cy="6645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55140" y="5440313"/>
            <a:ext cx="136478" cy="767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80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Visualization</a:t>
            </a:r>
            <a:r>
              <a:rPr lang="en-US" dirty="0" smtClean="0"/>
              <a:t> and Map </a:t>
            </a:r>
            <a:r>
              <a:rPr lang="en-US" dirty="0" err="1" smtClean="0">
                <a:solidFill>
                  <a:srgbClr val="FF0000"/>
                </a:solidFill>
              </a:rPr>
              <a:t>Symbology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93" y="2009115"/>
            <a:ext cx="8571213" cy="42639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3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6" y="75461"/>
            <a:ext cx="5671752" cy="13255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Analysis</a:t>
            </a:r>
            <a:r>
              <a:rPr lang="en-US" sz="3600" dirty="0" smtClean="0"/>
              <a:t> using </a:t>
            </a:r>
            <a:r>
              <a:rPr lang="en-US" sz="3600" dirty="0" smtClean="0">
                <a:solidFill>
                  <a:srgbClr val="FF0000"/>
                </a:solidFill>
              </a:rPr>
              <a:t>Geoprocessing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56" y="0"/>
            <a:ext cx="2430494" cy="66726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" y="2525524"/>
            <a:ext cx="5800651" cy="33122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9089" y="1381770"/>
            <a:ext cx="395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                                     and Toolboxes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Builder for executing Workflows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46886" y="1124465"/>
            <a:ext cx="4737970" cy="44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42303" y="2305100"/>
            <a:ext cx="531340" cy="13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1690689"/>
            <a:ext cx="439574" cy="1449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7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DG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FF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1524</Words>
  <Application>Microsoft Office PowerPoint</Application>
  <PresentationFormat>On-screen Show (4:3)</PresentationFormat>
  <Paragraphs>497</Paragraphs>
  <Slides>60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88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Cambria Math</vt:lpstr>
      <vt:lpstr>Lucida Grande</vt:lpstr>
      <vt:lpstr>Open Sans</vt:lpstr>
      <vt:lpstr>Segoe UI</vt:lpstr>
      <vt:lpstr>Symbol</vt:lpstr>
      <vt:lpstr>Times New Roman</vt:lpstr>
      <vt:lpstr>Office Theme</vt:lpstr>
      <vt:lpstr>Default Design</vt:lpstr>
      <vt:lpstr>1_Default Design</vt:lpstr>
      <vt:lpstr>2_Default Design</vt:lpstr>
      <vt:lpstr>2_Blank Presentation</vt:lpstr>
      <vt:lpstr>9_Default Design</vt:lpstr>
      <vt:lpstr>2_Office Theme</vt:lpstr>
      <vt:lpstr>1_Optional_Corporate_PPT_Template-Arial</vt:lpstr>
      <vt:lpstr>3_Office Theme</vt:lpstr>
      <vt:lpstr>2_Optional_Corporate_PPT_Template-Arial</vt:lpstr>
      <vt:lpstr>4_Office Theme</vt:lpstr>
      <vt:lpstr>5_Office Theme</vt:lpstr>
      <vt:lpstr>3_Default Design</vt:lpstr>
      <vt:lpstr>Equation</vt:lpstr>
      <vt:lpstr>Worksheet</vt:lpstr>
      <vt:lpstr>GIS in Water Resources Midterm Review 2017</vt:lpstr>
      <vt:lpstr>Blooms Taxonomy of Educational Objectives</vt:lpstr>
      <vt:lpstr>Geographic Data Model</vt:lpstr>
      <vt:lpstr>GIS: Map Features and Tabular Records</vt:lpstr>
      <vt:lpstr>Databases and their components</vt:lpstr>
      <vt:lpstr>Database keys, values and relationships in support of analysis</vt:lpstr>
      <vt:lpstr>Subwatershed Precipitation by Thiessen Polygons</vt:lpstr>
      <vt:lpstr>Visualization and Map Symbology</vt:lpstr>
      <vt:lpstr> Analysis using Geoprocessing</vt:lpstr>
      <vt:lpstr>NHDPlus Version 2.1 </vt:lpstr>
      <vt:lpstr>National Water Prediction Model Configurations</vt:lpstr>
      <vt:lpstr>National Water Model  Forecasts</vt:lpstr>
      <vt:lpstr>NWM Forecast Viewer</vt:lpstr>
      <vt:lpstr>Streamflow Forecast</vt:lpstr>
      <vt:lpstr>Soil Moisture: Current Conditions</vt:lpstr>
      <vt:lpstr>Precipitation: Short Range Forecast</vt:lpstr>
      <vt:lpstr>Streamflow: Medium Range Forecast</vt:lpstr>
      <vt:lpstr>Streamflow Anomaly: Long Range Forecast</vt:lpstr>
      <vt:lpstr>Readings on Map Projections</vt:lpstr>
      <vt:lpstr>Definition of Latitude, f</vt:lpstr>
      <vt:lpstr>Definition of Longitude, l</vt:lpstr>
      <vt:lpstr>PowerPoint Presentation</vt:lpstr>
      <vt:lpstr>PowerPoint Presentation</vt:lpstr>
      <vt:lpstr>2013 Midterm Questions</vt:lpstr>
      <vt:lpstr>PowerPoint Presentation</vt:lpstr>
      <vt:lpstr>Length on Meridians and Parallels</vt:lpstr>
      <vt:lpstr>Calculating Length on Meridians and Parallels</vt:lpstr>
      <vt:lpstr>Geospatial Reference Frames</vt:lpstr>
      <vt:lpstr>PowerPoint Presentation</vt:lpstr>
      <vt:lpstr>PowerPoint Presentation</vt:lpstr>
      <vt:lpstr>PowerPoint Presentation</vt:lpstr>
      <vt:lpstr>Readings - Theory </vt:lpstr>
      <vt:lpstr>PowerPoint Presentation</vt:lpstr>
      <vt:lpstr>PowerPoint Presentation</vt:lpstr>
      <vt:lpstr>PowerPoint Presentation</vt:lpstr>
      <vt:lpstr>Readings – Slope and Aspect</vt:lpstr>
      <vt:lpstr>Slope Handout</vt:lpstr>
      <vt:lpstr>PowerPoint Presentation</vt:lpstr>
      <vt:lpstr>PowerPoint Presentation</vt:lpstr>
      <vt:lpstr>ArcGIS Aspect – the steepest downslope direction</vt:lpstr>
      <vt:lpstr>PowerPoint Presentation</vt:lpstr>
      <vt:lpstr>Digital Elevation Model Based Watershed and Stream Network Delineation</vt:lpstr>
      <vt:lpstr>PowerPoint Presentation</vt:lpstr>
      <vt:lpstr>Pit Filling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 and Stream Grids</vt:lpstr>
      <vt:lpstr>PowerPoint Presentation</vt:lpstr>
      <vt:lpstr>PowerPoint Presentation</vt:lpstr>
      <vt:lpstr>Raster calculation and resampling</vt:lpstr>
      <vt:lpstr>PowerPoint Presentation</vt:lpstr>
      <vt:lpstr>PowerPoint Presentation</vt:lpstr>
      <vt:lpstr>Subwatershed Precipitation by Thiessen Polygons</vt:lpstr>
      <vt:lpstr>Real-Time Flood Inundation Mapping</vt:lpstr>
      <vt:lpstr>Flood Inundation Mapping – NHDPlus-HAND Method</vt:lpstr>
      <vt:lpstr>Height above Nearest Drainage (HAND) evaluated using TauDEM Dinfinity Vertical Distance Down function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GISWR 2014 Computation Skills</dc:title>
  <dc:creator>Maidment, David R</dc:creator>
  <cp:lastModifiedBy>Maidment, David R</cp:lastModifiedBy>
  <cp:revision>50</cp:revision>
  <dcterms:created xsi:type="dcterms:W3CDTF">2014-10-09T16:39:19Z</dcterms:created>
  <dcterms:modified xsi:type="dcterms:W3CDTF">2017-10-12T15:10:08Z</dcterms:modified>
</cp:coreProperties>
</file>