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vml" ContentType="application/vnd.openxmlformats-officedocument.vmlDrawing"/>
  <Default Extension="gif" ContentType="image/gif"/>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78" r:id="rId4"/>
    <p:sldMasterId id="2147483690" r:id="rId5"/>
    <p:sldMasterId id="2147483702" r:id="rId6"/>
    <p:sldMasterId id="2147483715" r:id="rId7"/>
    <p:sldMasterId id="2147483728" r:id="rId8"/>
    <p:sldMasterId id="2147483740" r:id="rId9"/>
    <p:sldMasterId id="2147483752" r:id="rId10"/>
    <p:sldMasterId id="2147483763" r:id="rId11"/>
  </p:sldMasterIdLst>
  <p:notesMasterIdLst>
    <p:notesMasterId r:id="rId50"/>
  </p:notesMasterIdLst>
  <p:handoutMasterIdLst>
    <p:handoutMasterId r:id="rId51"/>
  </p:handoutMasterIdLst>
  <p:sldIdLst>
    <p:sldId id="380" r:id="rId12"/>
    <p:sldId id="382" r:id="rId13"/>
    <p:sldId id="393" r:id="rId14"/>
    <p:sldId id="384" r:id="rId15"/>
    <p:sldId id="385" r:id="rId16"/>
    <p:sldId id="386" r:id="rId17"/>
    <p:sldId id="387" r:id="rId18"/>
    <p:sldId id="391" r:id="rId19"/>
    <p:sldId id="392" r:id="rId20"/>
    <p:sldId id="388" r:id="rId21"/>
    <p:sldId id="389" r:id="rId22"/>
    <p:sldId id="390" r:id="rId23"/>
    <p:sldId id="394" r:id="rId24"/>
    <p:sldId id="395" r:id="rId25"/>
    <p:sldId id="275" r:id="rId26"/>
    <p:sldId id="346" r:id="rId27"/>
    <p:sldId id="326" r:id="rId28"/>
    <p:sldId id="296" r:id="rId29"/>
    <p:sldId id="347" r:id="rId30"/>
    <p:sldId id="344" r:id="rId31"/>
    <p:sldId id="322" r:id="rId32"/>
    <p:sldId id="318" r:id="rId33"/>
    <p:sldId id="348" r:id="rId34"/>
    <p:sldId id="350" r:id="rId35"/>
    <p:sldId id="351" r:id="rId36"/>
    <p:sldId id="352" r:id="rId37"/>
    <p:sldId id="354" r:id="rId38"/>
    <p:sldId id="355" r:id="rId39"/>
    <p:sldId id="356" r:id="rId40"/>
    <p:sldId id="357" r:id="rId41"/>
    <p:sldId id="358" r:id="rId42"/>
    <p:sldId id="359" r:id="rId43"/>
    <p:sldId id="360" r:id="rId44"/>
    <p:sldId id="363" r:id="rId45"/>
    <p:sldId id="366" r:id="rId46"/>
    <p:sldId id="368" r:id="rId47"/>
    <p:sldId id="370" r:id="rId48"/>
    <p:sldId id="381" r:id="rId49"/>
  </p:sldIdLst>
  <p:sldSz cx="9144000" cy="6858000" type="screen4x3"/>
  <p:notesSz cx="6918325" cy="92233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1B4955"/>
    <a:srgbClr val="6C3203"/>
    <a:srgbClr val="442003"/>
    <a:srgbClr val="18434E"/>
    <a:srgbClr val="FA826A"/>
    <a:srgbClr val="0E2289"/>
    <a:srgbClr val="0D1E7A"/>
    <a:srgbClr val="0B3D84"/>
    <a:srgbClr val="0772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19" autoAdjust="0"/>
    <p:restoredTop sz="96618" autoAdjust="0"/>
  </p:normalViewPr>
  <p:slideViewPr>
    <p:cSldViewPr snapToGrid="0" snapToObjects="1">
      <p:cViewPr varScale="1">
        <p:scale>
          <a:sx n="131" d="100"/>
          <a:sy n="131" d="100"/>
        </p:scale>
        <p:origin x="828" y="12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dre\Documents\GIS%20Research\Water%20Balance\WaterBalance\INCH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ndre\Documents\GIS%20Research\Water%20Balance\WaterBalance\INCH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Approximate Harris</a:t>
            </a:r>
            <a:r>
              <a:rPr lang="en-US" baseline="0"/>
              <a:t> Water Storage (in)</a:t>
            </a:r>
          </a:p>
          <a:p>
            <a:pPr>
              <a:defRPr/>
            </a:pPr>
            <a:r>
              <a:rPr lang="en-US" baseline="0"/>
              <a:t>08/26/17 - 9/18/17</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Sheet1!$D$1</c:f>
              <c:strCache>
                <c:ptCount val="1"/>
                <c:pt idx="0">
                  <c:v>depth (in)</c:v>
                </c:pt>
              </c:strCache>
            </c:strRef>
          </c:tx>
          <c:spPr>
            <a:ln w="19050" cap="rnd">
              <a:solidFill>
                <a:schemeClr val="accent1"/>
              </a:solidFill>
              <a:round/>
            </a:ln>
            <a:effectLst/>
          </c:spPr>
          <c:marker>
            <c:symbol val="none"/>
          </c:marker>
          <c:xVal>
            <c:numRef>
              <c:f>(Sheet1!$A$2:$A$289,Sheet1!$I$290:$I$554)</c:f>
              <c:numCache>
                <c:formatCode>m/d/yyyy\ h:mm</c:formatCode>
                <c:ptCount val="553"/>
                <c:pt idx="0">
                  <c:v>42973</c:v>
                </c:pt>
                <c:pt idx="1">
                  <c:v>42973.041666666664</c:v>
                </c:pt>
                <c:pt idx="2">
                  <c:v>42973.083333333336</c:v>
                </c:pt>
                <c:pt idx="3">
                  <c:v>42973.125</c:v>
                </c:pt>
                <c:pt idx="4">
                  <c:v>42973.166666666664</c:v>
                </c:pt>
                <c:pt idx="5">
                  <c:v>42973.208333333336</c:v>
                </c:pt>
                <c:pt idx="6">
                  <c:v>42973.25</c:v>
                </c:pt>
                <c:pt idx="7">
                  <c:v>42973.291666666664</c:v>
                </c:pt>
                <c:pt idx="8">
                  <c:v>42973.333333333336</c:v>
                </c:pt>
                <c:pt idx="9">
                  <c:v>42973.375</c:v>
                </c:pt>
                <c:pt idx="10">
                  <c:v>42973.416666666664</c:v>
                </c:pt>
                <c:pt idx="11">
                  <c:v>42973.458333333336</c:v>
                </c:pt>
                <c:pt idx="12">
                  <c:v>42973.5</c:v>
                </c:pt>
                <c:pt idx="13">
                  <c:v>42973.541666666664</c:v>
                </c:pt>
                <c:pt idx="14">
                  <c:v>42973.583333333336</c:v>
                </c:pt>
                <c:pt idx="15">
                  <c:v>42973.625</c:v>
                </c:pt>
                <c:pt idx="16">
                  <c:v>42973.666666666664</c:v>
                </c:pt>
                <c:pt idx="17">
                  <c:v>42973.708333333336</c:v>
                </c:pt>
                <c:pt idx="18">
                  <c:v>42973.75</c:v>
                </c:pt>
                <c:pt idx="19">
                  <c:v>42973.791666666664</c:v>
                </c:pt>
                <c:pt idx="20">
                  <c:v>42973.833333333336</c:v>
                </c:pt>
                <c:pt idx="21">
                  <c:v>42973.875</c:v>
                </c:pt>
                <c:pt idx="22">
                  <c:v>42973.916666666664</c:v>
                </c:pt>
                <c:pt idx="23">
                  <c:v>42973.958333333336</c:v>
                </c:pt>
                <c:pt idx="24">
                  <c:v>42974</c:v>
                </c:pt>
                <c:pt idx="25">
                  <c:v>42974.041666666664</c:v>
                </c:pt>
                <c:pt idx="26">
                  <c:v>42974.083333333336</c:v>
                </c:pt>
                <c:pt idx="27">
                  <c:v>42974.125</c:v>
                </c:pt>
                <c:pt idx="28">
                  <c:v>42974.166666666664</c:v>
                </c:pt>
                <c:pt idx="29">
                  <c:v>42974.208333333336</c:v>
                </c:pt>
                <c:pt idx="30">
                  <c:v>42974.25</c:v>
                </c:pt>
                <c:pt idx="31">
                  <c:v>42974.291666666664</c:v>
                </c:pt>
                <c:pt idx="32">
                  <c:v>42974.333333333336</c:v>
                </c:pt>
                <c:pt idx="33">
                  <c:v>42974.375</c:v>
                </c:pt>
                <c:pt idx="34">
                  <c:v>42974.416666666664</c:v>
                </c:pt>
                <c:pt idx="35">
                  <c:v>42974.458333333336</c:v>
                </c:pt>
                <c:pt idx="36">
                  <c:v>42974.5</c:v>
                </c:pt>
                <c:pt idx="37">
                  <c:v>42974.541666666664</c:v>
                </c:pt>
                <c:pt idx="38">
                  <c:v>42974.583333333336</c:v>
                </c:pt>
                <c:pt idx="39">
                  <c:v>42974.625</c:v>
                </c:pt>
                <c:pt idx="40">
                  <c:v>42974.666666666664</c:v>
                </c:pt>
                <c:pt idx="41">
                  <c:v>42974.708333333336</c:v>
                </c:pt>
                <c:pt idx="42">
                  <c:v>42974.75</c:v>
                </c:pt>
                <c:pt idx="43">
                  <c:v>42974.791666666664</c:v>
                </c:pt>
                <c:pt idx="44">
                  <c:v>42974.833333333336</c:v>
                </c:pt>
                <c:pt idx="45">
                  <c:v>42974.875</c:v>
                </c:pt>
                <c:pt idx="46">
                  <c:v>42974.916666666664</c:v>
                </c:pt>
                <c:pt idx="47">
                  <c:v>42974.958333333336</c:v>
                </c:pt>
                <c:pt idx="48">
                  <c:v>42975</c:v>
                </c:pt>
                <c:pt idx="49">
                  <c:v>42975.041666666664</c:v>
                </c:pt>
                <c:pt idx="50">
                  <c:v>42975.083333333336</c:v>
                </c:pt>
                <c:pt idx="51">
                  <c:v>42975.125</c:v>
                </c:pt>
                <c:pt idx="52">
                  <c:v>42975.166666666664</c:v>
                </c:pt>
                <c:pt idx="53">
                  <c:v>42975.208333333336</c:v>
                </c:pt>
                <c:pt idx="54">
                  <c:v>42975.25</c:v>
                </c:pt>
                <c:pt idx="55">
                  <c:v>42975.291666666664</c:v>
                </c:pt>
                <c:pt idx="56">
                  <c:v>42975.333333333336</c:v>
                </c:pt>
                <c:pt idx="57">
                  <c:v>42975.375</c:v>
                </c:pt>
                <c:pt idx="58">
                  <c:v>42975.416666666664</c:v>
                </c:pt>
                <c:pt idx="59">
                  <c:v>42975.458333333336</c:v>
                </c:pt>
                <c:pt idx="60">
                  <c:v>42975.5</c:v>
                </c:pt>
                <c:pt idx="61">
                  <c:v>42975.541666666664</c:v>
                </c:pt>
                <c:pt idx="62">
                  <c:v>42975.583333333336</c:v>
                </c:pt>
                <c:pt idx="63">
                  <c:v>42975.625</c:v>
                </c:pt>
                <c:pt idx="64">
                  <c:v>42975.666666666664</c:v>
                </c:pt>
                <c:pt idx="65">
                  <c:v>42975.708333333336</c:v>
                </c:pt>
                <c:pt idx="66">
                  <c:v>42975.75</c:v>
                </c:pt>
                <c:pt idx="67">
                  <c:v>42975.791666666664</c:v>
                </c:pt>
                <c:pt idx="68">
                  <c:v>42975.833333333336</c:v>
                </c:pt>
                <c:pt idx="69">
                  <c:v>42975.875</c:v>
                </c:pt>
                <c:pt idx="70">
                  <c:v>42975.916666666664</c:v>
                </c:pt>
                <c:pt idx="71">
                  <c:v>42975.958333333336</c:v>
                </c:pt>
                <c:pt idx="72">
                  <c:v>42976</c:v>
                </c:pt>
                <c:pt idx="73">
                  <c:v>42976.041666666664</c:v>
                </c:pt>
                <c:pt idx="74">
                  <c:v>42976.083333333336</c:v>
                </c:pt>
                <c:pt idx="75">
                  <c:v>42976.125</c:v>
                </c:pt>
                <c:pt idx="76">
                  <c:v>42976.166666666664</c:v>
                </c:pt>
                <c:pt idx="77">
                  <c:v>42976.208333333336</c:v>
                </c:pt>
                <c:pt idx="78">
                  <c:v>42976.25</c:v>
                </c:pt>
                <c:pt idx="79">
                  <c:v>42976.291666666664</c:v>
                </c:pt>
                <c:pt idx="80">
                  <c:v>42976.333333333336</c:v>
                </c:pt>
                <c:pt idx="81">
                  <c:v>42976.375</c:v>
                </c:pt>
                <c:pt idx="82">
                  <c:v>42976.416666666664</c:v>
                </c:pt>
                <c:pt idx="83">
                  <c:v>42976.458333333336</c:v>
                </c:pt>
                <c:pt idx="84">
                  <c:v>42976.5</c:v>
                </c:pt>
                <c:pt idx="85">
                  <c:v>42976.541666666664</c:v>
                </c:pt>
                <c:pt idx="86">
                  <c:v>42976.583333333336</c:v>
                </c:pt>
                <c:pt idx="87">
                  <c:v>42976.625</c:v>
                </c:pt>
                <c:pt idx="88">
                  <c:v>42976.666666666664</c:v>
                </c:pt>
                <c:pt idx="89">
                  <c:v>42976.708333333336</c:v>
                </c:pt>
                <c:pt idx="90">
                  <c:v>42976.75</c:v>
                </c:pt>
                <c:pt idx="91">
                  <c:v>42976.791666666664</c:v>
                </c:pt>
                <c:pt idx="92">
                  <c:v>42976.833333333336</c:v>
                </c:pt>
                <c:pt idx="93">
                  <c:v>42976.875</c:v>
                </c:pt>
                <c:pt idx="94">
                  <c:v>42976.916666666664</c:v>
                </c:pt>
                <c:pt idx="95">
                  <c:v>42976.958333333336</c:v>
                </c:pt>
                <c:pt idx="96">
                  <c:v>42977</c:v>
                </c:pt>
                <c:pt idx="97">
                  <c:v>42977.041666666664</c:v>
                </c:pt>
                <c:pt idx="98">
                  <c:v>42977.083333333336</c:v>
                </c:pt>
                <c:pt idx="99">
                  <c:v>42977.125</c:v>
                </c:pt>
                <c:pt idx="100">
                  <c:v>42977.166666666664</c:v>
                </c:pt>
                <c:pt idx="101">
                  <c:v>42977.208333333336</c:v>
                </c:pt>
                <c:pt idx="102">
                  <c:v>42977.25</c:v>
                </c:pt>
                <c:pt idx="103">
                  <c:v>42977.291666666664</c:v>
                </c:pt>
                <c:pt idx="104">
                  <c:v>42977.333333333336</c:v>
                </c:pt>
                <c:pt idx="105">
                  <c:v>42977.375</c:v>
                </c:pt>
                <c:pt idx="106">
                  <c:v>42977.416666666664</c:v>
                </c:pt>
                <c:pt idx="107">
                  <c:v>42977.458333333336</c:v>
                </c:pt>
                <c:pt idx="108">
                  <c:v>42977.5</c:v>
                </c:pt>
                <c:pt idx="109">
                  <c:v>42977.541666666664</c:v>
                </c:pt>
                <c:pt idx="110">
                  <c:v>42977.583333333336</c:v>
                </c:pt>
                <c:pt idx="111">
                  <c:v>42977.625</c:v>
                </c:pt>
                <c:pt idx="112">
                  <c:v>42977.666666666664</c:v>
                </c:pt>
                <c:pt idx="113">
                  <c:v>42977.708333333336</c:v>
                </c:pt>
                <c:pt idx="114">
                  <c:v>42977.75</c:v>
                </c:pt>
                <c:pt idx="115">
                  <c:v>42977.791666666664</c:v>
                </c:pt>
                <c:pt idx="116">
                  <c:v>42977.833333333336</c:v>
                </c:pt>
                <c:pt idx="117">
                  <c:v>42977.875</c:v>
                </c:pt>
                <c:pt idx="118">
                  <c:v>42977.916666666664</c:v>
                </c:pt>
                <c:pt idx="119">
                  <c:v>42977.958333333336</c:v>
                </c:pt>
                <c:pt idx="120">
                  <c:v>42978</c:v>
                </c:pt>
                <c:pt idx="121">
                  <c:v>42978.041666666664</c:v>
                </c:pt>
                <c:pt idx="122">
                  <c:v>42978.083333333336</c:v>
                </c:pt>
                <c:pt idx="123">
                  <c:v>42978.125</c:v>
                </c:pt>
                <c:pt idx="124">
                  <c:v>42978.166666666664</c:v>
                </c:pt>
                <c:pt idx="125">
                  <c:v>42978.208333333336</c:v>
                </c:pt>
                <c:pt idx="126">
                  <c:v>42978.25</c:v>
                </c:pt>
                <c:pt idx="127">
                  <c:v>42978.291666666664</c:v>
                </c:pt>
                <c:pt idx="128">
                  <c:v>42978.333333333336</c:v>
                </c:pt>
                <c:pt idx="129">
                  <c:v>42978.375</c:v>
                </c:pt>
                <c:pt idx="130">
                  <c:v>42978.416666666664</c:v>
                </c:pt>
                <c:pt idx="131">
                  <c:v>42978.458333333336</c:v>
                </c:pt>
                <c:pt idx="132">
                  <c:v>42978.5</c:v>
                </c:pt>
                <c:pt idx="133">
                  <c:v>42978.541666666664</c:v>
                </c:pt>
                <c:pt idx="134">
                  <c:v>42978.583333333336</c:v>
                </c:pt>
                <c:pt idx="135">
                  <c:v>42978.625</c:v>
                </c:pt>
                <c:pt idx="136">
                  <c:v>42978.666666666664</c:v>
                </c:pt>
                <c:pt idx="137">
                  <c:v>42978.708333333336</c:v>
                </c:pt>
                <c:pt idx="138">
                  <c:v>42978.75</c:v>
                </c:pt>
                <c:pt idx="139">
                  <c:v>42978.791666666664</c:v>
                </c:pt>
                <c:pt idx="140">
                  <c:v>42978.833333333336</c:v>
                </c:pt>
                <c:pt idx="141">
                  <c:v>42978.875</c:v>
                </c:pt>
                <c:pt idx="142">
                  <c:v>42978.916666666664</c:v>
                </c:pt>
                <c:pt idx="143">
                  <c:v>42978.958333333336</c:v>
                </c:pt>
                <c:pt idx="144">
                  <c:v>42979</c:v>
                </c:pt>
                <c:pt idx="145">
                  <c:v>42979.041666666664</c:v>
                </c:pt>
                <c:pt idx="146">
                  <c:v>42979.083333333336</c:v>
                </c:pt>
                <c:pt idx="147">
                  <c:v>42979.125</c:v>
                </c:pt>
                <c:pt idx="148">
                  <c:v>42979.166666666664</c:v>
                </c:pt>
                <c:pt idx="149">
                  <c:v>42979.208333333336</c:v>
                </c:pt>
                <c:pt idx="150">
                  <c:v>42979.25</c:v>
                </c:pt>
                <c:pt idx="151">
                  <c:v>42979.291666666664</c:v>
                </c:pt>
                <c:pt idx="152">
                  <c:v>42979.333333333336</c:v>
                </c:pt>
                <c:pt idx="153">
                  <c:v>42979.375</c:v>
                </c:pt>
                <c:pt idx="154">
                  <c:v>42979.416666666664</c:v>
                </c:pt>
                <c:pt idx="155">
                  <c:v>42979.458333333336</c:v>
                </c:pt>
                <c:pt idx="156">
                  <c:v>42979.5</c:v>
                </c:pt>
                <c:pt idx="157">
                  <c:v>42979.541666666664</c:v>
                </c:pt>
                <c:pt idx="158">
                  <c:v>42979.583333333336</c:v>
                </c:pt>
                <c:pt idx="159">
                  <c:v>42979.625</c:v>
                </c:pt>
                <c:pt idx="160">
                  <c:v>42979.666666666664</c:v>
                </c:pt>
                <c:pt idx="161">
                  <c:v>42979.708333333336</c:v>
                </c:pt>
                <c:pt idx="162">
                  <c:v>42979.75</c:v>
                </c:pt>
                <c:pt idx="163">
                  <c:v>42979.791666666664</c:v>
                </c:pt>
                <c:pt idx="164">
                  <c:v>42979.833333333336</c:v>
                </c:pt>
                <c:pt idx="165">
                  <c:v>42979.875</c:v>
                </c:pt>
                <c:pt idx="166">
                  <c:v>42979.916666666664</c:v>
                </c:pt>
                <c:pt idx="167">
                  <c:v>42979.958333333336</c:v>
                </c:pt>
                <c:pt idx="168">
                  <c:v>42980</c:v>
                </c:pt>
                <c:pt idx="169">
                  <c:v>42980.041666666664</c:v>
                </c:pt>
                <c:pt idx="170">
                  <c:v>42980.083333333336</c:v>
                </c:pt>
                <c:pt idx="171">
                  <c:v>42980.125</c:v>
                </c:pt>
                <c:pt idx="172">
                  <c:v>42980.166666666664</c:v>
                </c:pt>
                <c:pt idx="173">
                  <c:v>42980.208333333336</c:v>
                </c:pt>
                <c:pt idx="174">
                  <c:v>42980.25</c:v>
                </c:pt>
                <c:pt idx="175">
                  <c:v>42980.291666666664</c:v>
                </c:pt>
                <c:pt idx="176">
                  <c:v>42980.333333333336</c:v>
                </c:pt>
                <c:pt idx="177">
                  <c:v>42980.375</c:v>
                </c:pt>
                <c:pt idx="178">
                  <c:v>42980.416666666664</c:v>
                </c:pt>
                <c:pt idx="179">
                  <c:v>42980.458333333336</c:v>
                </c:pt>
                <c:pt idx="180">
                  <c:v>42980.5</c:v>
                </c:pt>
                <c:pt idx="181">
                  <c:v>42980.541666666664</c:v>
                </c:pt>
                <c:pt idx="182">
                  <c:v>42980.583333333336</c:v>
                </c:pt>
                <c:pt idx="183">
                  <c:v>42980.625</c:v>
                </c:pt>
                <c:pt idx="184">
                  <c:v>42980.666666666664</c:v>
                </c:pt>
                <c:pt idx="185">
                  <c:v>42980.708333333336</c:v>
                </c:pt>
                <c:pt idx="186">
                  <c:v>42980.75</c:v>
                </c:pt>
                <c:pt idx="187">
                  <c:v>42980.791666666664</c:v>
                </c:pt>
                <c:pt idx="188">
                  <c:v>42980.833333333336</c:v>
                </c:pt>
                <c:pt idx="189">
                  <c:v>42980.875</c:v>
                </c:pt>
                <c:pt idx="190">
                  <c:v>42980.916666666664</c:v>
                </c:pt>
                <c:pt idx="191">
                  <c:v>42980.958333333336</c:v>
                </c:pt>
                <c:pt idx="192">
                  <c:v>42981</c:v>
                </c:pt>
                <c:pt idx="193">
                  <c:v>42981.041666666664</c:v>
                </c:pt>
                <c:pt idx="194">
                  <c:v>42981.083333333336</c:v>
                </c:pt>
                <c:pt idx="195">
                  <c:v>42981.125</c:v>
                </c:pt>
                <c:pt idx="196">
                  <c:v>42981.166666666664</c:v>
                </c:pt>
                <c:pt idx="197">
                  <c:v>42981.208333333336</c:v>
                </c:pt>
                <c:pt idx="198">
                  <c:v>42981.25</c:v>
                </c:pt>
                <c:pt idx="199">
                  <c:v>42981.291666666664</c:v>
                </c:pt>
                <c:pt idx="200">
                  <c:v>42981.333333333336</c:v>
                </c:pt>
                <c:pt idx="201">
                  <c:v>42981.375</c:v>
                </c:pt>
                <c:pt idx="202">
                  <c:v>42981.416666666664</c:v>
                </c:pt>
                <c:pt idx="203">
                  <c:v>42981.458333333336</c:v>
                </c:pt>
                <c:pt idx="204">
                  <c:v>42981.5</c:v>
                </c:pt>
                <c:pt idx="205">
                  <c:v>42981.541666666664</c:v>
                </c:pt>
                <c:pt idx="206">
                  <c:v>42981.583333333336</c:v>
                </c:pt>
                <c:pt idx="207">
                  <c:v>42981.625</c:v>
                </c:pt>
                <c:pt idx="208">
                  <c:v>42981.666666666664</c:v>
                </c:pt>
                <c:pt idx="209">
                  <c:v>42981.708333333336</c:v>
                </c:pt>
                <c:pt idx="210">
                  <c:v>42981.75</c:v>
                </c:pt>
                <c:pt idx="211">
                  <c:v>42981.791666666664</c:v>
                </c:pt>
                <c:pt idx="212">
                  <c:v>42981.833333333336</c:v>
                </c:pt>
                <c:pt idx="213">
                  <c:v>42981.875</c:v>
                </c:pt>
                <c:pt idx="214">
                  <c:v>42981.916666666664</c:v>
                </c:pt>
                <c:pt idx="215">
                  <c:v>42981.958333333336</c:v>
                </c:pt>
                <c:pt idx="216">
                  <c:v>42982</c:v>
                </c:pt>
                <c:pt idx="217">
                  <c:v>42982.041666666664</c:v>
                </c:pt>
                <c:pt idx="218">
                  <c:v>42982.083333333336</c:v>
                </c:pt>
                <c:pt idx="219">
                  <c:v>42982.125</c:v>
                </c:pt>
                <c:pt idx="220">
                  <c:v>42982.166666666664</c:v>
                </c:pt>
                <c:pt idx="221">
                  <c:v>42982.208333333336</c:v>
                </c:pt>
                <c:pt idx="222">
                  <c:v>42982.25</c:v>
                </c:pt>
                <c:pt idx="223">
                  <c:v>42982.291666666664</c:v>
                </c:pt>
                <c:pt idx="224">
                  <c:v>42982.333333333336</c:v>
                </c:pt>
                <c:pt idx="225">
                  <c:v>42982.375</c:v>
                </c:pt>
                <c:pt idx="226">
                  <c:v>42982.416666666664</c:v>
                </c:pt>
                <c:pt idx="227">
                  <c:v>42982.458333333336</c:v>
                </c:pt>
                <c:pt idx="228">
                  <c:v>42982.5</c:v>
                </c:pt>
                <c:pt idx="229">
                  <c:v>42982.541666666664</c:v>
                </c:pt>
                <c:pt idx="230">
                  <c:v>42982.583333333336</c:v>
                </c:pt>
                <c:pt idx="231">
                  <c:v>42982.625</c:v>
                </c:pt>
                <c:pt idx="232">
                  <c:v>42982.666666666664</c:v>
                </c:pt>
                <c:pt idx="233">
                  <c:v>42982.708333333336</c:v>
                </c:pt>
                <c:pt idx="234">
                  <c:v>42982.75</c:v>
                </c:pt>
                <c:pt idx="235">
                  <c:v>42982.791666666664</c:v>
                </c:pt>
                <c:pt idx="236">
                  <c:v>42982.833333333336</c:v>
                </c:pt>
                <c:pt idx="237">
                  <c:v>42982.875</c:v>
                </c:pt>
                <c:pt idx="238">
                  <c:v>42982.916666666664</c:v>
                </c:pt>
                <c:pt idx="239">
                  <c:v>42982.958333333336</c:v>
                </c:pt>
                <c:pt idx="240">
                  <c:v>42983</c:v>
                </c:pt>
                <c:pt idx="241">
                  <c:v>42983.041666666664</c:v>
                </c:pt>
                <c:pt idx="242">
                  <c:v>42983.083333333336</c:v>
                </c:pt>
                <c:pt idx="243">
                  <c:v>42983.125</c:v>
                </c:pt>
                <c:pt idx="244">
                  <c:v>42983.166666666664</c:v>
                </c:pt>
                <c:pt idx="245">
                  <c:v>42983.208333333336</c:v>
                </c:pt>
                <c:pt idx="246">
                  <c:v>42983.25</c:v>
                </c:pt>
                <c:pt idx="247">
                  <c:v>42983.291666666664</c:v>
                </c:pt>
                <c:pt idx="248">
                  <c:v>42983.333333333336</c:v>
                </c:pt>
                <c:pt idx="249">
                  <c:v>42983.375</c:v>
                </c:pt>
                <c:pt idx="250">
                  <c:v>42983.416666666664</c:v>
                </c:pt>
                <c:pt idx="251">
                  <c:v>42983.458333333336</c:v>
                </c:pt>
                <c:pt idx="252">
                  <c:v>42983.5</c:v>
                </c:pt>
                <c:pt idx="253">
                  <c:v>42983.541666666664</c:v>
                </c:pt>
                <c:pt idx="254">
                  <c:v>42983.583333333336</c:v>
                </c:pt>
                <c:pt idx="255">
                  <c:v>42983.625</c:v>
                </c:pt>
                <c:pt idx="256">
                  <c:v>42983.666666666664</c:v>
                </c:pt>
                <c:pt idx="257">
                  <c:v>42983.708333333336</c:v>
                </c:pt>
                <c:pt idx="258">
                  <c:v>42983.75</c:v>
                </c:pt>
                <c:pt idx="259">
                  <c:v>42983.791666666664</c:v>
                </c:pt>
                <c:pt idx="260">
                  <c:v>42983.833333333336</c:v>
                </c:pt>
                <c:pt idx="261">
                  <c:v>42983.875</c:v>
                </c:pt>
                <c:pt idx="262">
                  <c:v>42983.916666666664</c:v>
                </c:pt>
                <c:pt idx="263">
                  <c:v>42983.958333333336</c:v>
                </c:pt>
                <c:pt idx="264">
                  <c:v>42984</c:v>
                </c:pt>
                <c:pt idx="265">
                  <c:v>42984.041666666664</c:v>
                </c:pt>
                <c:pt idx="266">
                  <c:v>42984.083333333336</c:v>
                </c:pt>
                <c:pt idx="267">
                  <c:v>42984.125</c:v>
                </c:pt>
                <c:pt idx="268">
                  <c:v>42984.166666666664</c:v>
                </c:pt>
                <c:pt idx="269">
                  <c:v>42984.208333333336</c:v>
                </c:pt>
                <c:pt idx="270">
                  <c:v>42984.25</c:v>
                </c:pt>
                <c:pt idx="271">
                  <c:v>42984.291666666664</c:v>
                </c:pt>
                <c:pt idx="272">
                  <c:v>42984.333333333336</c:v>
                </c:pt>
                <c:pt idx="273">
                  <c:v>42984.375</c:v>
                </c:pt>
                <c:pt idx="274">
                  <c:v>42984.416666666664</c:v>
                </c:pt>
                <c:pt idx="275">
                  <c:v>42984.458333333336</c:v>
                </c:pt>
                <c:pt idx="276">
                  <c:v>42984.5</c:v>
                </c:pt>
                <c:pt idx="277">
                  <c:v>42984.541666666664</c:v>
                </c:pt>
                <c:pt idx="278">
                  <c:v>42984.583333333336</c:v>
                </c:pt>
                <c:pt idx="279">
                  <c:v>42984.625</c:v>
                </c:pt>
                <c:pt idx="280">
                  <c:v>42984.666666666664</c:v>
                </c:pt>
                <c:pt idx="281">
                  <c:v>42984.708333333336</c:v>
                </c:pt>
                <c:pt idx="282">
                  <c:v>42984.75</c:v>
                </c:pt>
                <c:pt idx="283">
                  <c:v>42984.791666666664</c:v>
                </c:pt>
                <c:pt idx="284">
                  <c:v>42984.833333333336</c:v>
                </c:pt>
                <c:pt idx="285">
                  <c:v>42984.875</c:v>
                </c:pt>
                <c:pt idx="286">
                  <c:v>42984.916666666664</c:v>
                </c:pt>
                <c:pt idx="287">
                  <c:v>42984.958333333336</c:v>
                </c:pt>
                <c:pt idx="288">
                  <c:v>42985</c:v>
                </c:pt>
                <c:pt idx="289">
                  <c:v>42985.041666666664</c:v>
                </c:pt>
                <c:pt idx="290">
                  <c:v>42985.083333333336</c:v>
                </c:pt>
                <c:pt idx="291">
                  <c:v>42985.125</c:v>
                </c:pt>
                <c:pt idx="292">
                  <c:v>42985.166666666664</c:v>
                </c:pt>
                <c:pt idx="293">
                  <c:v>42985.208333333336</c:v>
                </c:pt>
                <c:pt idx="294">
                  <c:v>42985.25</c:v>
                </c:pt>
                <c:pt idx="295">
                  <c:v>42985.291666666664</c:v>
                </c:pt>
                <c:pt idx="296">
                  <c:v>42985.333333333336</c:v>
                </c:pt>
                <c:pt idx="297">
                  <c:v>42985.375</c:v>
                </c:pt>
                <c:pt idx="298">
                  <c:v>42985.416666666664</c:v>
                </c:pt>
                <c:pt idx="299">
                  <c:v>42985.458333333336</c:v>
                </c:pt>
                <c:pt idx="300">
                  <c:v>42985.5</c:v>
                </c:pt>
                <c:pt idx="301">
                  <c:v>42985.541666666664</c:v>
                </c:pt>
                <c:pt idx="302">
                  <c:v>42985.583333333336</c:v>
                </c:pt>
                <c:pt idx="303">
                  <c:v>42985.625</c:v>
                </c:pt>
                <c:pt idx="304">
                  <c:v>42985.666666666664</c:v>
                </c:pt>
                <c:pt idx="305">
                  <c:v>42985.708333333336</c:v>
                </c:pt>
                <c:pt idx="306">
                  <c:v>42985.75</c:v>
                </c:pt>
                <c:pt idx="307">
                  <c:v>42985.791666666664</c:v>
                </c:pt>
                <c:pt idx="308">
                  <c:v>42985.833333333336</c:v>
                </c:pt>
                <c:pt idx="309">
                  <c:v>42985.875</c:v>
                </c:pt>
                <c:pt idx="310">
                  <c:v>42985.916666666664</c:v>
                </c:pt>
                <c:pt idx="311">
                  <c:v>42985.958333333336</c:v>
                </c:pt>
                <c:pt idx="312">
                  <c:v>42986</c:v>
                </c:pt>
                <c:pt idx="313">
                  <c:v>42986.041666666664</c:v>
                </c:pt>
                <c:pt idx="314">
                  <c:v>42986.083333333336</c:v>
                </c:pt>
                <c:pt idx="315">
                  <c:v>42986.125</c:v>
                </c:pt>
                <c:pt idx="316">
                  <c:v>42986.166666666664</c:v>
                </c:pt>
                <c:pt idx="317">
                  <c:v>42986.208333333336</c:v>
                </c:pt>
                <c:pt idx="318">
                  <c:v>42986.25</c:v>
                </c:pt>
                <c:pt idx="319">
                  <c:v>42986.291666666664</c:v>
                </c:pt>
                <c:pt idx="320">
                  <c:v>42986.333333333336</c:v>
                </c:pt>
                <c:pt idx="321">
                  <c:v>42986.375</c:v>
                </c:pt>
                <c:pt idx="322">
                  <c:v>42986.416666666664</c:v>
                </c:pt>
                <c:pt idx="323">
                  <c:v>42986.458333333336</c:v>
                </c:pt>
                <c:pt idx="324">
                  <c:v>42986.5</c:v>
                </c:pt>
                <c:pt idx="325">
                  <c:v>42986.541666666664</c:v>
                </c:pt>
                <c:pt idx="326">
                  <c:v>42986.583333333336</c:v>
                </c:pt>
                <c:pt idx="327">
                  <c:v>42986.625</c:v>
                </c:pt>
                <c:pt idx="328">
                  <c:v>42986.666666666664</c:v>
                </c:pt>
                <c:pt idx="329">
                  <c:v>42986.708333333336</c:v>
                </c:pt>
                <c:pt idx="330">
                  <c:v>42986.75</c:v>
                </c:pt>
                <c:pt idx="331">
                  <c:v>42986.791666666664</c:v>
                </c:pt>
                <c:pt idx="332">
                  <c:v>42986.833333333336</c:v>
                </c:pt>
                <c:pt idx="333">
                  <c:v>42986.875</c:v>
                </c:pt>
                <c:pt idx="334">
                  <c:v>42986.916666666664</c:v>
                </c:pt>
                <c:pt idx="335">
                  <c:v>42986.958333333336</c:v>
                </c:pt>
                <c:pt idx="336">
                  <c:v>42987</c:v>
                </c:pt>
                <c:pt idx="337">
                  <c:v>42987.041666666664</c:v>
                </c:pt>
                <c:pt idx="338">
                  <c:v>42987.083333333336</c:v>
                </c:pt>
                <c:pt idx="339">
                  <c:v>42987.125</c:v>
                </c:pt>
                <c:pt idx="340">
                  <c:v>42987.166666666664</c:v>
                </c:pt>
                <c:pt idx="341">
                  <c:v>42987.208333333336</c:v>
                </c:pt>
                <c:pt idx="342">
                  <c:v>42987.25</c:v>
                </c:pt>
                <c:pt idx="343">
                  <c:v>42987.291666666664</c:v>
                </c:pt>
                <c:pt idx="344">
                  <c:v>42987.333333333336</c:v>
                </c:pt>
                <c:pt idx="345">
                  <c:v>42987.375</c:v>
                </c:pt>
                <c:pt idx="346">
                  <c:v>42987.416666666664</c:v>
                </c:pt>
                <c:pt idx="347">
                  <c:v>42987.458333333336</c:v>
                </c:pt>
                <c:pt idx="348">
                  <c:v>42987.5</c:v>
                </c:pt>
                <c:pt idx="349">
                  <c:v>42987.541666666664</c:v>
                </c:pt>
                <c:pt idx="350">
                  <c:v>42987.583333333336</c:v>
                </c:pt>
                <c:pt idx="351">
                  <c:v>42987.625</c:v>
                </c:pt>
                <c:pt idx="352">
                  <c:v>42987.666666666664</c:v>
                </c:pt>
                <c:pt idx="353">
                  <c:v>42987.708333333336</c:v>
                </c:pt>
                <c:pt idx="354">
                  <c:v>42987.75</c:v>
                </c:pt>
                <c:pt idx="355">
                  <c:v>42987.791666666664</c:v>
                </c:pt>
                <c:pt idx="356">
                  <c:v>42987.833333333336</c:v>
                </c:pt>
                <c:pt idx="357">
                  <c:v>42987.875</c:v>
                </c:pt>
                <c:pt idx="358">
                  <c:v>42987.916666666664</c:v>
                </c:pt>
                <c:pt idx="359">
                  <c:v>42987.958333333336</c:v>
                </c:pt>
                <c:pt idx="360">
                  <c:v>42988</c:v>
                </c:pt>
                <c:pt idx="361">
                  <c:v>42988.041666666664</c:v>
                </c:pt>
                <c:pt idx="362">
                  <c:v>42988.083333333336</c:v>
                </c:pt>
                <c:pt idx="363">
                  <c:v>42988.125</c:v>
                </c:pt>
                <c:pt idx="364">
                  <c:v>42988.166666666664</c:v>
                </c:pt>
                <c:pt idx="365">
                  <c:v>42988.208333333336</c:v>
                </c:pt>
                <c:pt idx="366">
                  <c:v>42988.25</c:v>
                </c:pt>
                <c:pt idx="367">
                  <c:v>42988.291666666664</c:v>
                </c:pt>
                <c:pt idx="368">
                  <c:v>42988.333333333336</c:v>
                </c:pt>
                <c:pt idx="369">
                  <c:v>42988.375</c:v>
                </c:pt>
                <c:pt idx="370">
                  <c:v>42988.416666666664</c:v>
                </c:pt>
                <c:pt idx="371">
                  <c:v>42988.458333333336</c:v>
                </c:pt>
                <c:pt idx="372">
                  <c:v>42988.5</c:v>
                </c:pt>
                <c:pt idx="373">
                  <c:v>42988.541666666664</c:v>
                </c:pt>
                <c:pt idx="374">
                  <c:v>42988.583333333336</c:v>
                </c:pt>
                <c:pt idx="375">
                  <c:v>42988.625</c:v>
                </c:pt>
                <c:pt idx="376">
                  <c:v>42988.666666666664</c:v>
                </c:pt>
                <c:pt idx="377">
                  <c:v>42988.708333333336</c:v>
                </c:pt>
                <c:pt idx="378">
                  <c:v>42988.75</c:v>
                </c:pt>
                <c:pt idx="379">
                  <c:v>42988.791666666664</c:v>
                </c:pt>
                <c:pt idx="380">
                  <c:v>42988.833333333336</c:v>
                </c:pt>
                <c:pt idx="381">
                  <c:v>42988.875</c:v>
                </c:pt>
                <c:pt idx="382">
                  <c:v>42988.916666666664</c:v>
                </c:pt>
                <c:pt idx="383">
                  <c:v>42988.958333333336</c:v>
                </c:pt>
                <c:pt idx="384">
                  <c:v>42989</c:v>
                </c:pt>
                <c:pt idx="385">
                  <c:v>42989.041666666664</c:v>
                </c:pt>
                <c:pt idx="386">
                  <c:v>42989.083333333336</c:v>
                </c:pt>
                <c:pt idx="387">
                  <c:v>42989.125</c:v>
                </c:pt>
                <c:pt idx="388">
                  <c:v>42989.166666666664</c:v>
                </c:pt>
                <c:pt idx="389">
                  <c:v>42989.208333333336</c:v>
                </c:pt>
                <c:pt idx="390">
                  <c:v>42989.25</c:v>
                </c:pt>
                <c:pt idx="391">
                  <c:v>42989.291666666664</c:v>
                </c:pt>
                <c:pt idx="392">
                  <c:v>42989.333333333336</c:v>
                </c:pt>
                <c:pt idx="393">
                  <c:v>42989.375</c:v>
                </c:pt>
                <c:pt idx="394">
                  <c:v>42989.416666666664</c:v>
                </c:pt>
                <c:pt idx="395">
                  <c:v>42989.458333333336</c:v>
                </c:pt>
                <c:pt idx="396">
                  <c:v>42989.5</c:v>
                </c:pt>
                <c:pt idx="397">
                  <c:v>42989.541666666664</c:v>
                </c:pt>
                <c:pt idx="398">
                  <c:v>42989.583333333336</c:v>
                </c:pt>
                <c:pt idx="399">
                  <c:v>42989.625</c:v>
                </c:pt>
                <c:pt idx="400">
                  <c:v>42989.666666666664</c:v>
                </c:pt>
                <c:pt idx="401">
                  <c:v>42989.708333333336</c:v>
                </c:pt>
                <c:pt idx="402">
                  <c:v>42989.75</c:v>
                </c:pt>
                <c:pt idx="403">
                  <c:v>42989.791666666664</c:v>
                </c:pt>
                <c:pt idx="404">
                  <c:v>42989.833333333336</c:v>
                </c:pt>
                <c:pt idx="405">
                  <c:v>42989.875</c:v>
                </c:pt>
                <c:pt idx="406">
                  <c:v>42989.916666666664</c:v>
                </c:pt>
                <c:pt idx="407">
                  <c:v>42989.958333333336</c:v>
                </c:pt>
                <c:pt idx="408">
                  <c:v>42990</c:v>
                </c:pt>
                <c:pt idx="409">
                  <c:v>42990.041666666664</c:v>
                </c:pt>
                <c:pt idx="410">
                  <c:v>42990.083333333336</c:v>
                </c:pt>
                <c:pt idx="411">
                  <c:v>42990.125</c:v>
                </c:pt>
                <c:pt idx="412">
                  <c:v>42990.166666666664</c:v>
                </c:pt>
                <c:pt idx="413">
                  <c:v>42990.208333333336</c:v>
                </c:pt>
                <c:pt idx="414">
                  <c:v>42990.25</c:v>
                </c:pt>
                <c:pt idx="415">
                  <c:v>42990.291666666664</c:v>
                </c:pt>
                <c:pt idx="416">
                  <c:v>42990.333333333336</c:v>
                </c:pt>
                <c:pt idx="417">
                  <c:v>42990.375</c:v>
                </c:pt>
                <c:pt idx="418">
                  <c:v>42990.416666666664</c:v>
                </c:pt>
                <c:pt idx="419">
                  <c:v>42990.458333333336</c:v>
                </c:pt>
                <c:pt idx="420">
                  <c:v>42990.5</c:v>
                </c:pt>
                <c:pt idx="421">
                  <c:v>42990.541666666664</c:v>
                </c:pt>
                <c:pt idx="422">
                  <c:v>42990.583333333336</c:v>
                </c:pt>
                <c:pt idx="423">
                  <c:v>42990.625</c:v>
                </c:pt>
                <c:pt idx="424">
                  <c:v>42990.666666666664</c:v>
                </c:pt>
                <c:pt idx="425">
                  <c:v>42990.708333333336</c:v>
                </c:pt>
                <c:pt idx="426">
                  <c:v>42990.75</c:v>
                </c:pt>
                <c:pt idx="427">
                  <c:v>42990.791666666664</c:v>
                </c:pt>
                <c:pt idx="428">
                  <c:v>42990.833333333336</c:v>
                </c:pt>
                <c:pt idx="429">
                  <c:v>42990.875</c:v>
                </c:pt>
                <c:pt idx="430">
                  <c:v>42990.916666666664</c:v>
                </c:pt>
                <c:pt idx="431">
                  <c:v>42990.958333333336</c:v>
                </c:pt>
                <c:pt idx="432">
                  <c:v>42991</c:v>
                </c:pt>
                <c:pt idx="433">
                  <c:v>42991.041666666664</c:v>
                </c:pt>
                <c:pt idx="434">
                  <c:v>42991.083333333336</c:v>
                </c:pt>
                <c:pt idx="435">
                  <c:v>42991.125</c:v>
                </c:pt>
                <c:pt idx="436">
                  <c:v>42991.166666666664</c:v>
                </c:pt>
                <c:pt idx="437">
                  <c:v>42991.208333333336</c:v>
                </c:pt>
                <c:pt idx="438">
                  <c:v>42991.25</c:v>
                </c:pt>
                <c:pt idx="439">
                  <c:v>42991.291666666664</c:v>
                </c:pt>
                <c:pt idx="440">
                  <c:v>42991.333333333336</c:v>
                </c:pt>
                <c:pt idx="441">
                  <c:v>42991.375</c:v>
                </c:pt>
                <c:pt idx="442">
                  <c:v>42991.416666666664</c:v>
                </c:pt>
                <c:pt idx="443">
                  <c:v>42991.458333333336</c:v>
                </c:pt>
                <c:pt idx="444">
                  <c:v>42991.5</c:v>
                </c:pt>
                <c:pt idx="445">
                  <c:v>42991.541666666664</c:v>
                </c:pt>
                <c:pt idx="446">
                  <c:v>42991.583333333336</c:v>
                </c:pt>
                <c:pt idx="447">
                  <c:v>42991.625</c:v>
                </c:pt>
                <c:pt idx="448">
                  <c:v>42991.666666666664</c:v>
                </c:pt>
                <c:pt idx="449">
                  <c:v>42991.708333333336</c:v>
                </c:pt>
                <c:pt idx="450">
                  <c:v>42991.75</c:v>
                </c:pt>
                <c:pt idx="451">
                  <c:v>42991.791666666664</c:v>
                </c:pt>
                <c:pt idx="452">
                  <c:v>42991.833333333336</c:v>
                </c:pt>
                <c:pt idx="453">
                  <c:v>42991.875</c:v>
                </c:pt>
                <c:pt idx="454">
                  <c:v>42991.916666666664</c:v>
                </c:pt>
                <c:pt idx="455">
                  <c:v>42991.958333333336</c:v>
                </c:pt>
                <c:pt idx="456">
                  <c:v>42992</c:v>
                </c:pt>
                <c:pt idx="457">
                  <c:v>42992.041666666664</c:v>
                </c:pt>
                <c:pt idx="458">
                  <c:v>42992.083333333336</c:v>
                </c:pt>
                <c:pt idx="459">
                  <c:v>42992.125</c:v>
                </c:pt>
                <c:pt idx="460">
                  <c:v>42992.166666666664</c:v>
                </c:pt>
                <c:pt idx="461">
                  <c:v>42992.208333333336</c:v>
                </c:pt>
                <c:pt idx="462">
                  <c:v>42992.25</c:v>
                </c:pt>
                <c:pt idx="463">
                  <c:v>42992.291666666664</c:v>
                </c:pt>
                <c:pt idx="464">
                  <c:v>42992.333333333336</c:v>
                </c:pt>
                <c:pt idx="465">
                  <c:v>42992.375</c:v>
                </c:pt>
                <c:pt idx="466">
                  <c:v>42992.416666666664</c:v>
                </c:pt>
                <c:pt idx="467">
                  <c:v>42992.458333333336</c:v>
                </c:pt>
                <c:pt idx="468">
                  <c:v>42992.5</c:v>
                </c:pt>
                <c:pt idx="469">
                  <c:v>42992.541666666664</c:v>
                </c:pt>
                <c:pt idx="470">
                  <c:v>42992.583333333336</c:v>
                </c:pt>
                <c:pt idx="471">
                  <c:v>42992.625</c:v>
                </c:pt>
                <c:pt idx="472">
                  <c:v>42992.666666666664</c:v>
                </c:pt>
                <c:pt idx="473">
                  <c:v>42992.708333333336</c:v>
                </c:pt>
                <c:pt idx="474">
                  <c:v>42992.75</c:v>
                </c:pt>
                <c:pt idx="475">
                  <c:v>42992.791666666664</c:v>
                </c:pt>
                <c:pt idx="476">
                  <c:v>42992.833333333336</c:v>
                </c:pt>
                <c:pt idx="477">
                  <c:v>42992.875</c:v>
                </c:pt>
                <c:pt idx="478">
                  <c:v>42992.916666666664</c:v>
                </c:pt>
                <c:pt idx="479">
                  <c:v>42992.958333333336</c:v>
                </c:pt>
                <c:pt idx="480">
                  <c:v>42993</c:v>
                </c:pt>
                <c:pt idx="481">
                  <c:v>42993.041666666664</c:v>
                </c:pt>
                <c:pt idx="482">
                  <c:v>42993.083333333336</c:v>
                </c:pt>
                <c:pt idx="483">
                  <c:v>42993.125</c:v>
                </c:pt>
                <c:pt idx="484">
                  <c:v>42993.166666666664</c:v>
                </c:pt>
                <c:pt idx="485">
                  <c:v>42993.208333333336</c:v>
                </c:pt>
                <c:pt idx="486">
                  <c:v>42993.25</c:v>
                </c:pt>
                <c:pt idx="487">
                  <c:v>42993.291666666664</c:v>
                </c:pt>
                <c:pt idx="488">
                  <c:v>42993.333333333336</c:v>
                </c:pt>
                <c:pt idx="489">
                  <c:v>42993.375</c:v>
                </c:pt>
                <c:pt idx="490">
                  <c:v>42993.416666666664</c:v>
                </c:pt>
                <c:pt idx="491">
                  <c:v>42993.458333333336</c:v>
                </c:pt>
                <c:pt idx="492">
                  <c:v>42993.5</c:v>
                </c:pt>
                <c:pt idx="493">
                  <c:v>42993.541666666664</c:v>
                </c:pt>
                <c:pt idx="494">
                  <c:v>42993.583333333336</c:v>
                </c:pt>
                <c:pt idx="495">
                  <c:v>42993.625</c:v>
                </c:pt>
                <c:pt idx="496">
                  <c:v>42993.666666666664</c:v>
                </c:pt>
                <c:pt idx="497">
                  <c:v>42993.708333333336</c:v>
                </c:pt>
                <c:pt idx="498">
                  <c:v>42993.75</c:v>
                </c:pt>
                <c:pt idx="499">
                  <c:v>42993.791666666664</c:v>
                </c:pt>
                <c:pt idx="500">
                  <c:v>42993.833333333336</c:v>
                </c:pt>
                <c:pt idx="501">
                  <c:v>42993.875</c:v>
                </c:pt>
                <c:pt idx="502">
                  <c:v>42993.916666666664</c:v>
                </c:pt>
                <c:pt idx="503">
                  <c:v>42993.958333333336</c:v>
                </c:pt>
                <c:pt idx="504">
                  <c:v>42994</c:v>
                </c:pt>
                <c:pt idx="505">
                  <c:v>42994.041666666664</c:v>
                </c:pt>
                <c:pt idx="506">
                  <c:v>42994.083333333336</c:v>
                </c:pt>
                <c:pt idx="507">
                  <c:v>42994.125</c:v>
                </c:pt>
                <c:pt idx="508">
                  <c:v>42994.166666666664</c:v>
                </c:pt>
                <c:pt idx="509">
                  <c:v>42994.208333333336</c:v>
                </c:pt>
                <c:pt idx="510">
                  <c:v>42994.25</c:v>
                </c:pt>
                <c:pt idx="511">
                  <c:v>42994.291666666664</c:v>
                </c:pt>
                <c:pt idx="512">
                  <c:v>42994.333333333336</c:v>
                </c:pt>
                <c:pt idx="513">
                  <c:v>42994.375</c:v>
                </c:pt>
                <c:pt idx="514">
                  <c:v>42994.416666666664</c:v>
                </c:pt>
                <c:pt idx="515">
                  <c:v>42994.458333333336</c:v>
                </c:pt>
                <c:pt idx="516">
                  <c:v>42994.5</c:v>
                </c:pt>
                <c:pt idx="517">
                  <c:v>42994.541666666664</c:v>
                </c:pt>
                <c:pt idx="518">
                  <c:v>42994.583333333336</c:v>
                </c:pt>
                <c:pt idx="519">
                  <c:v>42994.625</c:v>
                </c:pt>
                <c:pt idx="520">
                  <c:v>42994.666666666664</c:v>
                </c:pt>
                <c:pt idx="521">
                  <c:v>42994.708333333336</c:v>
                </c:pt>
                <c:pt idx="522">
                  <c:v>42994.75</c:v>
                </c:pt>
                <c:pt idx="523">
                  <c:v>42994.791666666664</c:v>
                </c:pt>
                <c:pt idx="524">
                  <c:v>42994.833333333336</c:v>
                </c:pt>
                <c:pt idx="525">
                  <c:v>42994.875</c:v>
                </c:pt>
                <c:pt idx="526">
                  <c:v>42994.916666666664</c:v>
                </c:pt>
                <c:pt idx="527">
                  <c:v>42994.958333333336</c:v>
                </c:pt>
                <c:pt idx="528">
                  <c:v>42995</c:v>
                </c:pt>
                <c:pt idx="529">
                  <c:v>42995.041666666664</c:v>
                </c:pt>
                <c:pt idx="530">
                  <c:v>42995.083333333336</c:v>
                </c:pt>
                <c:pt idx="531">
                  <c:v>42995.125</c:v>
                </c:pt>
                <c:pt idx="532">
                  <c:v>42995.166666666664</c:v>
                </c:pt>
                <c:pt idx="533">
                  <c:v>42995.208333333336</c:v>
                </c:pt>
                <c:pt idx="534">
                  <c:v>42995.25</c:v>
                </c:pt>
                <c:pt idx="535">
                  <c:v>42995.291666666664</c:v>
                </c:pt>
                <c:pt idx="536">
                  <c:v>42995.333333333336</c:v>
                </c:pt>
                <c:pt idx="537">
                  <c:v>42995.375</c:v>
                </c:pt>
                <c:pt idx="538">
                  <c:v>42995.416666666664</c:v>
                </c:pt>
                <c:pt idx="539">
                  <c:v>42995.458333333336</c:v>
                </c:pt>
                <c:pt idx="540">
                  <c:v>42995.5</c:v>
                </c:pt>
                <c:pt idx="541">
                  <c:v>42995.541666666664</c:v>
                </c:pt>
                <c:pt idx="542">
                  <c:v>42995.583333333336</c:v>
                </c:pt>
                <c:pt idx="543">
                  <c:v>42995.625</c:v>
                </c:pt>
                <c:pt idx="544">
                  <c:v>42995.666666666664</c:v>
                </c:pt>
                <c:pt idx="545">
                  <c:v>42995.708333333336</c:v>
                </c:pt>
                <c:pt idx="546">
                  <c:v>42995.75</c:v>
                </c:pt>
                <c:pt idx="547">
                  <c:v>42995.791666666664</c:v>
                </c:pt>
                <c:pt idx="548">
                  <c:v>42995.833333333336</c:v>
                </c:pt>
                <c:pt idx="549">
                  <c:v>42995.875</c:v>
                </c:pt>
                <c:pt idx="550">
                  <c:v>42995.916666666664</c:v>
                </c:pt>
                <c:pt idx="551">
                  <c:v>42995.958333333336</c:v>
                </c:pt>
                <c:pt idx="552">
                  <c:v>42996</c:v>
                </c:pt>
              </c:numCache>
            </c:numRef>
          </c:xVal>
          <c:yVal>
            <c:numRef>
              <c:f>Sheet1!$D$2:$D$889</c:f>
              <c:numCache>
                <c:formatCode>General</c:formatCode>
                <c:ptCount val="888"/>
                <c:pt idx="0">
                  <c:v>2.6000389120577866E-2</c:v>
                </c:pt>
                <c:pt idx="1">
                  <c:v>7.2547595238557083E-2</c:v>
                </c:pt>
                <c:pt idx="2">
                  <c:v>0.10863760908976958</c:v>
                </c:pt>
                <c:pt idx="3">
                  <c:v>0.17397908241166626</c:v>
                </c:pt>
                <c:pt idx="4">
                  <c:v>0.23900266029933598</c:v>
                </c:pt>
                <c:pt idx="5">
                  <c:v>0.28165561482390022</c:v>
                </c:pt>
                <c:pt idx="6">
                  <c:v>0.30933075072393568</c:v>
                </c:pt>
                <c:pt idx="7">
                  <c:v>0.445227391806227</c:v>
                </c:pt>
                <c:pt idx="8">
                  <c:v>0.57390751293492737</c:v>
                </c:pt>
                <c:pt idx="9">
                  <c:v>0.72311324828723866</c:v>
                </c:pt>
                <c:pt idx="10">
                  <c:v>0.95697456645598133</c:v>
                </c:pt>
                <c:pt idx="11">
                  <c:v>1.2994386232405524</c:v>
                </c:pt>
                <c:pt idx="12">
                  <c:v>1.869437562956477</c:v>
                </c:pt>
                <c:pt idx="13">
                  <c:v>2.2858271669154471</c:v>
                </c:pt>
                <c:pt idx="14">
                  <c:v>2.7610421081518393</c:v>
                </c:pt>
                <c:pt idx="15">
                  <c:v>3.1379404214332229</c:v>
                </c:pt>
                <c:pt idx="16">
                  <c:v>3.2868639582744352</c:v>
                </c:pt>
                <c:pt idx="17">
                  <c:v>3.3728687820089487</c:v>
                </c:pt>
                <c:pt idx="18">
                  <c:v>3.51798508523596</c:v>
                </c:pt>
                <c:pt idx="19">
                  <c:v>3.5586344162426338</c:v>
                </c:pt>
                <c:pt idx="20">
                  <c:v>3.5782896146567875</c:v>
                </c:pt>
                <c:pt idx="21">
                  <c:v>3.6411579328681096</c:v>
                </c:pt>
                <c:pt idx="22">
                  <c:v>3.7399685400262723</c:v>
                </c:pt>
                <c:pt idx="23">
                  <c:v>3.7903922093959204</c:v>
                </c:pt>
                <c:pt idx="24">
                  <c:v>3.9043610885900835</c:v>
                </c:pt>
                <c:pt idx="25">
                  <c:v>4.1667289552174473</c:v>
                </c:pt>
                <c:pt idx="26">
                  <c:v>4.5522088367724791</c:v>
                </c:pt>
                <c:pt idx="27">
                  <c:v>5.0054806901506579</c:v>
                </c:pt>
                <c:pt idx="28">
                  <c:v>5.4453910600370214</c:v>
                </c:pt>
                <c:pt idx="29">
                  <c:v>5.9139123921965728</c:v>
                </c:pt>
                <c:pt idx="30">
                  <c:v>6.411157296584161</c:v>
                </c:pt>
                <c:pt idx="31">
                  <c:v>7.0126628569826721</c:v>
                </c:pt>
                <c:pt idx="32">
                  <c:v>7.358825147497436</c:v>
                </c:pt>
                <c:pt idx="33">
                  <c:v>7.7078440715344367</c:v>
                </c:pt>
                <c:pt idx="34">
                  <c:v>8.3444504757905023</c:v>
                </c:pt>
                <c:pt idx="35">
                  <c:v>8.9160543445184057</c:v>
                </c:pt>
                <c:pt idx="36">
                  <c:v>9.5003529662434403</c:v>
                </c:pt>
                <c:pt idx="37">
                  <c:v>9.8638595748970079</c:v>
                </c:pt>
                <c:pt idx="38">
                  <c:v>9.9788510543524254</c:v>
                </c:pt>
                <c:pt idx="39">
                  <c:v>10.183663968162726</c:v>
                </c:pt>
                <c:pt idx="40">
                  <c:v>10.60391538281335</c:v>
                </c:pt>
                <c:pt idx="41">
                  <c:v>10.855840143807152</c:v>
                </c:pt>
                <c:pt idx="42">
                  <c:v>11.034951479485489</c:v>
                </c:pt>
                <c:pt idx="43">
                  <c:v>11.372494091032745</c:v>
                </c:pt>
                <c:pt idx="44">
                  <c:v>11.785483366662087</c:v>
                </c:pt>
                <c:pt idx="45">
                  <c:v>12.182820028483745</c:v>
                </c:pt>
                <c:pt idx="46">
                  <c:v>12.443774411578204</c:v>
                </c:pt>
                <c:pt idx="47">
                  <c:v>12.521394158308162</c:v>
                </c:pt>
                <c:pt idx="48">
                  <c:v>12.582968784990674</c:v>
                </c:pt>
                <c:pt idx="49">
                  <c:v>12.788691928558819</c:v>
                </c:pt>
                <c:pt idx="50">
                  <c:v>13.152366176435535</c:v>
                </c:pt>
                <c:pt idx="51">
                  <c:v>13.747123175734679</c:v>
                </c:pt>
                <c:pt idx="52">
                  <c:v>14.168603816472384</c:v>
                </c:pt>
                <c:pt idx="53">
                  <c:v>14.689076728966381</c:v>
                </c:pt>
                <c:pt idx="54">
                  <c:v>14.96422235903653</c:v>
                </c:pt>
                <c:pt idx="55">
                  <c:v>14.865608098566456</c:v>
                </c:pt>
                <c:pt idx="56">
                  <c:v>14.721939509152772</c:v>
                </c:pt>
                <c:pt idx="57">
                  <c:v>14.582014868320709</c:v>
                </c:pt>
                <c:pt idx="58">
                  <c:v>14.449519194330747</c:v>
                </c:pt>
                <c:pt idx="59">
                  <c:v>14.30913098333748</c:v>
                </c:pt>
                <c:pt idx="60">
                  <c:v>14.161194527536896</c:v>
                </c:pt>
                <c:pt idx="61">
                  <c:v>14.049510140068135</c:v>
                </c:pt>
                <c:pt idx="62">
                  <c:v>13.976933104647987</c:v>
                </c:pt>
                <c:pt idx="63">
                  <c:v>13.931517394056947</c:v>
                </c:pt>
                <c:pt idx="64">
                  <c:v>13.962423518988498</c:v>
                </c:pt>
                <c:pt idx="65">
                  <c:v>13.928464529813139</c:v>
                </c:pt>
                <c:pt idx="66">
                  <c:v>13.950058432002049</c:v>
                </c:pt>
                <c:pt idx="67">
                  <c:v>13.948401230585414</c:v>
                </c:pt>
                <c:pt idx="68">
                  <c:v>14.051756128456827</c:v>
                </c:pt>
                <c:pt idx="69">
                  <c:v>14.276699400569115</c:v>
                </c:pt>
                <c:pt idx="70">
                  <c:v>14.505320693089807</c:v>
                </c:pt>
                <c:pt idx="71">
                  <c:v>14.593658174431338</c:v>
                </c:pt>
                <c:pt idx="72">
                  <c:v>14.651499745941988</c:v>
                </c:pt>
                <c:pt idx="73">
                  <c:v>14.72185798742008</c:v>
                </c:pt>
                <c:pt idx="74">
                  <c:v>14.859917928349581</c:v>
                </c:pt>
                <c:pt idx="75">
                  <c:v>14.884177637376052</c:v>
                </c:pt>
                <c:pt idx="76">
                  <c:v>14.822207375222856</c:v>
                </c:pt>
                <c:pt idx="77">
                  <c:v>14.802744790248726</c:v>
                </c:pt>
                <c:pt idx="78">
                  <c:v>14.882171200449307</c:v>
                </c:pt>
                <c:pt idx="79">
                  <c:v>14.960793417508949</c:v>
                </c:pt>
                <c:pt idx="80">
                  <c:v>15.020259435404228</c:v>
                </c:pt>
                <c:pt idx="81">
                  <c:v>15.026330705941223</c:v>
                </c:pt>
                <c:pt idx="82">
                  <c:v>15.03200944234429</c:v>
                </c:pt>
                <c:pt idx="83">
                  <c:v>14.98304840625266</c:v>
                </c:pt>
                <c:pt idx="84">
                  <c:v>14.904410490255382</c:v>
                </c:pt>
                <c:pt idx="85">
                  <c:v>14.79658689207033</c:v>
                </c:pt>
                <c:pt idx="86">
                  <c:v>14.686490781465352</c:v>
                </c:pt>
                <c:pt idx="87">
                  <c:v>14.595247074820957</c:v>
                </c:pt>
                <c:pt idx="88">
                  <c:v>14.530879696830389</c:v>
                </c:pt>
                <c:pt idx="89">
                  <c:v>14.497069311590394</c:v>
                </c:pt>
                <c:pt idx="90">
                  <c:v>14.407834156995712</c:v>
                </c:pt>
                <c:pt idx="91">
                  <c:v>14.316669173507588</c:v>
                </c:pt>
                <c:pt idx="92">
                  <c:v>14.228675296923596</c:v>
                </c:pt>
                <c:pt idx="93">
                  <c:v>14.153279004943162</c:v>
                </c:pt>
                <c:pt idx="94">
                  <c:v>14.038220665381115</c:v>
                </c:pt>
                <c:pt idx="95">
                  <c:v>13.897520231527118</c:v>
                </c:pt>
                <c:pt idx="96">
                  <c:v>13.746173580985626</c:v>
                </c:pt>
                <c:pt idx="97">
                  <c:v>13.585512102102477</c:v>
                </c:pt>
                <c:pt idx="98">
                  <c:v>13.423815315410586</c:v>
                </c:pt>
                <c:pt idx="99">
                  <c:v>13.264451787170412</c:v>
                </c:pt>
                <c:pt idx="100">
                  <c:v>13.14528307776099</c:v>
                </c:pt>
                <c:pt idx="101">
                  <c:v>13.025473208288245</c:v>
                </c:pt>
                <c:pt idx="102">
                  <c:v>12.905554721005112</c:v>
                </c:pt>
                <c:pt idx="103">
                  <c:v>12.78628183977483</c:v>
                </c:pt>
                <c:pt idx="104">
                  <c:v>12.667520575457271</c:v>
                </c:pt>
                <c:pt idx="105">
                  <c:v>12.547755142301716</c:v>
                </c:pt>
                <c:pt idx="106">
                  <c:v>12.42568546411116</c:v>
                </c:pt>
                <c:pt idx="107">
                  <c:v>12.301206422052836</c:v>
                </c:pt>
                <c:pt idx="108">
                  <c:v>12.174475723266514</c:v>
                </c:pt>
                <c:pt idx="109">
                  <c:v>12.046219394929022</c:v>
                </c:pt>
                <c:pt idx="110">
                  <c:v>11.916618411907256</c:v>
                </c:pt>
                <c:pt idx="111">
                  <c:v>11.783665727820779</c:v>
                </c:pt>
                <c:pt idx="112">
                  <c:v>11.644123199974219</c:v>
                </c:pt>
                <c:pt idx="113">
                  <c:v>11.501788876690643</c:v>
                </c:pt>
                <c:pt idx="114">
                  <c:v>11.356820486455737</c:v>
                </c:pt>
                <c:pt idx="115">
                  <c:v>11.20821795062918</c:v>
                </c:pt>
                <c:pt idx="116">
                  <c:v>11.059373491256707</c:v>
                </c:pt>
                <c:pt idx="117">
                  <c:v>10.913262712778913</c:v>
                </c:pt>
                <c:pt idx="118">
                  <c:v>10.773277419779731</c:v>
                </c:pt>
                <c:pt idx="119">
                  <c:v>10.639943652622808</c:v>
                </c:pt>
                <c:pt idx="120">
                  <c:v>10.513658941237564</c:v>
                </c:pt>
                <c:pt idx="121">
                  <c:v>10.395848623291588</c:v>
                </c:pt>
                <c:pt idx="122">
                  <c:v>10.284302469882562</c:v>
                </c:pt>
                <c:pt idx="123">
                  <c:v>10.175830978167216</c:v>
                </c:pt>
                <c:pt idx="124">
                  <c:v>10.070828402193651</c:v>
                </c:pt>
                <c:pt idx="125">
                  <c:v>9.9693540009305579</c:v>
                </c:pt>
                <c:pt idx="126">
                  <c:v>9.8707551810726351</c:v>
                </c:pt>
                <c:pt idx="127">
                  <c:v>9.7749358097630701</c:v>
                </c:pt>
                <c:pt idx="128">
                  <c:v>9.6813114842545573</c:v>
                </c:pt>
                <c:pt idx="129">
                  <c:v>9.5901817892566257</c:v>
                </c:pt>
                <c:pt idx="130">
                  <c:v>9.5011386891802481</c:v>
                </c:pt>
                <c:pt idx="131">
                  <c:v>9.4143061997751492</c:v>
                </c:pt>
                <c:pt idx="132">
                  <c:v>9.3289913633016859</c:v>
                </c:pt>
                <c:pt idx="133">
                  <c:v>9.2454829714378537</c:v>
                </c:pt>
                <c:pt idx="134">
                  <c:v>9.161252661111515</c:v>
                </c:pt>
                <c:pt idx="135">
                  <c:v>9.0743600291866819</c:v>
                </c:pt>
                <c:pt idx="136">
                  <c:v>8.9820734843191019</c:v>
                </c:pt>
                <c:pt idx="137">
                  <c:v>8.8840005037335548</c:v>
                </c:pt>
                <c:pt idx="138">
                  <c:v>8.7807635434219371</c:v>
                </c:pt>
                <c:pt idx="139">
                  <c:v>8.6749222697182944</c:v>
                </c:pt>
                <c:pt idx="140">
                  <c:v>8.5693845196600797</c:v>
                </c:pt>
                <c:pt idx="141">
                  <c:v>8.4671235131511047</c:v>
                </c:pt>
                <c:pt idx="142">
                  <c:v>8.3717397152778883</c:v>
                </c:pt>
                <c:pt idx="143">
                  <c:v>8.2853244407442563</c:v>
                </c:pt>
                <c:pt idx="144">
                  <c:v>8.2087414444109594</c:v>
                </c:pt>
                <c:pt idx="145">
                  <c:v>8.1409224243824418</c:v>
                </c:pt>
                <c:pt idx="146">
                  <c:v>8.0784617627603375</c:v>
                </c:pt>
                <c:pt idx="147">
                  <c:v>8.0181837748629512</c:v>
                </c:pt>
                <c:pt idx="148">
                  <c:v>7.9599295844898563</c:v>
                </c:pt>
                <c:pt idx="149">
                  <c:v>7.9035048823692708</c:v>
                </c:pt>
                <c:pt idx="150">
                  <c:v>7.8484041312334618</c:v>
                </c:pt>
                <c:pt idx="151">
                  <c:v>7.7946800989423632</c:v>
                </c:pt>
                <c:pt idx="152">
                  <c:v>7.7422031303005152</c:v>
                </c:pt>
                <c:pt idx="153">
                  <c:v>7.6909072524688984</c:v>
                </c:pt>
                <c:pt idx="154">
                  <c:v>7.6409784456917489</c:v>
                </c:pt>
                <c:pt idx="155">
                  <c:v>7.5920178536624832</c:v>
                </c:pt>
                <c:pt idx="156">
                  <c:v>7.5441857060485074</c:v>
                </c:pt>
                <c:pt idx="157">
                  <c:v>7.4974430299417634</c:v>
                </c:pt>
                <c:pt idx="158">
                  <c:v>7.4498255803649123</c:v>
                </c:pt>
                <c:pt idx="159">
                  <c:v>7.3991860646081626</c:v>
                </c:pt>
                <c:pt idx="160">
                  <c:v>7.3427660649177113</c:v>
                </c:pt>
                <c:pt idx="161">
                  <c:v>7.2804323862613938</c:v>
                </c:pt>
                <c:pt idx="162">
                  <c:v>7.2133659979844564</c:v>
                </c:pt>
                <c:pt idx="163">
                  <c:v>7.1436725650111068</c:v>
                </c:pt>
                <c:pt idx="164">
                  <c:v>7.0735256338400463</c:v>
                </c:pt>
                <c:pt idx="165">
                  <c:v>7.0051559956822107</c:v>
                </c:pt>
                <c:pt idx="166">
                  <c:v>6.9413152315479554</c:v>
                </c:pt>
                <c:pt idx="167">
                  <c:v>6.884153913701673</c:v>
                </c:pt>
                <c:pt idx="168">
                  <c:v>6.8351860337733061</c:v>
                </c:pt>
                <c:pt idx="169">
                  <c:v>6.792239242561859</c:v>
                </c:pt>
                <c:pt idx="170">
                  <c:v>6.7534163958181601</c:v>
                </c:pt>
                <c:pt idx="171">
                  <c:v>6.7157623545690646</c:v>
                </c:pt>
                <c:pt idx="172">
                  <c:v>6.679329886674501</c:v>
                </c:pt>
                <c:pt idx="173">
                  <c:v>6.6437355965852651</c:v>
                </c:pt>
                <c:pt idx="174">
                  <c:v>6.608952432313977</c:v>
                </c:pt>
                <c:pt idx="175">
                  <c:v>6.5747212396389845</c:v>
                </c:pt>
                <c:pt idx="176">
                  <c:v>6.541064541638943</c:v>
                </c:pt>
                <c:pt idx="177">
                  <c:v>6.5079724475936427</c:v>
                </c:pt>
                <c:pt idx="178">
                  <c:v>6.4754744908465884</c:v>
                </c:pt>
                <c:pt idx="179">
                  <c:v>6.4435687626622986</c:v>
                </c:pt>
                <c:pt idx="180">
                  <c:v>6.4122919107619758</c:v>
                </c:pt>
                <c:pt idx="181">
                  <c:v>6.3816525591595568</c:v>
                </c:pt>
                <c:pt idx="182">
                  <c:v>6.3500942034803387</c:v>
                </c:pt>
                <c:pt idx="183">
                  <c:v>6.3156652137532809</c:v>
                </c:pt>
                <c:pt idx="184">
                  <c:v>6.275565162691902</c:v>
                </c:pt>
                <c:pt idx="185">
                  <c:v>6.2292708659013565</c:v>
                </c:pt>
                <c:pt idx="186">
                  <c:v>6.1771807632368549</c:v>
                </c:pt>
                <c:pt idx="187">
                  <c:v>6.1214872629740604</c:v>
                </c:pt>
                <c:pt idx="188">
                  <c:v>6.065577607094319</c:v>
                </c:pt>
                <c:pt idx="189">
                  <c:v>6.0114481593874416</c:v>
                </c:pt>
                <c:pt idx="190">
                  <c:v>5.9616253047815295</c:v>
                </c:pt>
                <c:pt idx="191">
                  <c:v>5.9178227233419243</c:v>
                </c:pt>
                <c:pt idx="192">
                  <c:v>5.8834053953005725</c:v>
                </c:pt>
                <c:pt idx="193">
                  <c:v>5.8551861568415724</c:v>
                </c:pt>
                <c:pt idx="194">
                  <c:v>5.8289176810937713</c:v>
                </c:pt>
                <c:pt idx="195">
                  <c:v>5.8040842690154912</c:v>
                </c:pt>
                <c:pt idx="196">
                  <c:v>5.7803438682811503</c:v>
                </c:pt>
                <c:pt idx="197">
                  <c:v>5.7571464680863533</c:v>
                </c:pt>
                <c:pt idx="198">
                  <c:v>5.7341720081955243</c:v>
                </c:pt>
                <c:pt idx="199">
                  <c:v>5.7113231951556482</c:v>
                </c:pt>
                <c:pt idx="200">
                  <c:v>5.6885867719312131</c:v>
                </c:pt>
                <c:pt idx="201">
                  <c:v>5.6660092075550672</c:v>
                </c:pt>
                <c:pt idx="202">
                  <c:v>5.6436619928469769</c:v>
                </c:pt>
                <c:pt idx="203">
                  <c:v>5.6214695592341082</c:v>
                </c:pt>
                <c:pt idx="204">
                  <c:v>5.5996166029022802</c:v>
                </c:pt>
                <c:pt idx="205">
                  <c:v>5.5780116607177606</c:v>
                </c:pt>
                <c:pt idx="206">
                  <c:v>5.5549031208355899</c:v>
                </c:pt>
                <c:pt idx="207">
                  <c:v>5.5283612690384611</c:v>
                </c:pt>
                <c:pt idx="208">
                  <c:v>5.4959069702774572</c:v>
                </c:pt>
                <c:pt idx="209">
                  <c:v>5.4573271055602568</c:v>
                </c:pt>
                <c:pt idx="210">
                  <c:v>5.4134311522514373</c:v>
                </c:pt>
                <c:pt idx="211">
                  <c:v>5.3662812734584229</c:v>
                </c:pt>
                <c:pt idx="212">
                  <c:v>5.3181738514840671</c:v>
                </c:pt>
                <c:pt idx="213">
                  <c:v>5.2708849993960278</c:v>
                </c:pt>
                <c:pt idx="214">
                  <c:v>5.2264470740786102</c:v>
                </c:pt>
                <c:pt idx="215">
                  <c:v>5.1874657502337174</c:v>
                </c:pt>
                <c:pt idx="216">
                  <c:v>5.1555513633312096</c:v>
                </c:pt>
                <c:pt idx="217">
                  <c:v>5.1298263462063236</c:v>
                </c:pt>
                <c:pt idx="218">
                  <c:v>5.1079313456375317</c:v>
                </c:pt>
                <c:pt idx="219">
                  <c:v>5.0874816222214321</c:v>
                </c:pt>
                <c:pt idx="220">
                  <c:v>5.067795358292722</c:v>
                </c:pt>
                <c:pt idx="221">
                  <c:v>5.0485357488000284</c:v>
                </c:pt>
                <c:pt idx="222">
                  <c:v>5.0295952451751731</c:v>
                </c:pt>
                <c:pt idx="223">
                  <c:v>5.0108716420136998</c:v>
                </c:pt>
                <c:pt idx="224">
                  <c:v>4.9923459413127507</c:v>
                </c:pt>
                <c:pt idx="225">
                  <c:v>4.9739590924418424</c:v>
                </c:pt>
                <c:pt idx="226">
                  <c:v>4.9556856918669592</c:v>
                </c:pt>
                <c:pt idx="227">
                  <c:v>4.9375534162525501</c:v>
                </c:pt>
                <c:pt idx="228">
                  <c:v>4.9195574243513533</c:v>
                </c:pt>
                <c:pt idx="229">
                  <c:v>4.9017074680664559</c:v>
                </c:pt>
                <c:pt idx="230">
                  <c:v>4.882163890790884</c:v>
                </c:pt>
                <c:pt idx="231">
                  <c:v>4.8599335253984002</c:v>
                </c:pt>
                <c:pt idx="232">
                  <c:v>4.8336793200379846</c:v>
                </c:pt>
                <c:pt idx="233">
                  <c:v>4.8029556196795262</c:v>
                </c:pt>
                <c:pt idx="234">
                  <c:v>4.7662306641009904</c:v>
                </c:pt>
                <c:pt idx="235">
                  <c:v>4.7245077193745111</c:v>
                </c:pt>
                <c:pt idx="236">
                  <c:v>4.680285354946613</c:v>
                </c:pt>
                <c:pt idx="237">
                  <c:v>4.6372266424275246</c:v>
                </c:pt>
                <c:pt idx="238">
                  <c:v>4.5975512701712145</c:v>
                </c:pt>
                <c:pt idx="239">
                  <c:v>4.5632209486151432</c:v>
                </c:pt>
                <c:pt idx="240">
                  <c:v>4.5354854691537927</c:v>
                </c:pt>
                <c:pt idx="241">
                  <c:v>4.5131558398423746</c:v>
                </c:pt>
                <c:pt idx="242">
                  <c:v>4.4945420423229914</c:v>
                </c:pt>
                <c:pt idx="243">
                  <c:v>4.4772809135812786</c:v>
                </c:pt>
                <c:pt idx="244">
                  <c:v>4.4607247329084476</c:v>
                </c:pt>
                <c:pt idx="245">
                  <c:v>4.4447829047778011</c:v>
                </c:pt>
                <c:pt idx="246">
                  <c:v>4.4293281512371587</c:v>
                </c:pt>
                <c:pt idx="247">
                  <c:v>4.4141955748932604</c:v>
                </c:pt>
                <c:pt idx="248">
                  <c:v>4.3992862164875826</c:v>
                </c:pt>
                <c:pt idx="249">
                  <c:v>4.3845602875614524</c:v>
                </c:pt>
                <c:pt idx="250">
                  <c:v>4.370004960252392</c:v>
                </c:pt>
                <c:pt idx="251">
                  <c:v>4.35558852410814</c:v>
                </c:pt>
                <c:pt idx="252">
                  <c:v>4.3412992444510836</c:v>
                </c:pt>
                <c:pt idx="253">
                  <c:v>4.3271349349114896</c:v>
                </c:pt>
                <c:pt idx="254">
                  <c:v>4.3114482353058472</c:v>
                </c:pt>
                <c:pt idx="255">
                  <c:v>4.293083250132244</c:v>
                </c:pt>
                <c:pt idx="256">
                  <c:v>4.2696192800529609</c:v>
                </c:pt>
                <c:pt idx="257">
                  <c:v>4.2401644029282162</c:v>
                </c:pt>
                <c:pt idx="258">
                  <c:v>4.2044184204248083</c:v>
                </c:pt>
                <c:pt idx="259">
                  <c:v>4.1644099019057261</c:v>
                </c:pt>
                <c:pt idx="260">
                  <c:v>4.1233199806248457</c:v>
                </c:pt>
                <c:pt idx="261">
                  <c:v>4.0837487534040413</c:v>
                </c:pt>
                <c:pt idx="262">
                  <c:v>4.0486504708328024</c:v>
                </c:pt>
                <c:pt idx="263">
                  <c:v>4.0223284617704627</c:v>
                </c:pt>
                <c:pt idx="264">
                  <c:v>4.004203438543124</c:v>
                </c:pt>
                <c:pt idx="265">
                  <c:v>3.9855335242006529</c:v>
                </c:pt>
                <c:pt idx="266">
                  <c:v>3.9699314856895813</c:v>
                </c:pt>
                <c:pt idx="267">
                  <c:v>3.9550593996821686</c:v>
                </c:pt>
                <c:pt idx="268">
                  <c:v>3.9410063347167301</c:v>
                </c:pt>
                <c:pt idx="269">
                  <c:v>3.9272785876855059</c:v>
                </c:pt>
                <c:pt idx="270">
                  <c:v>3.9135819703947341</c:v>
                </c:pt>
                <c:pt idx="271">
                  <c:v>3.9369180675795898</c:v>
                </c:pt>
                <c:pt idx="272">
                  <c:v>3.9700197340697074</c:v>
                </c:pt>
                <c:pt idx="273">
                  <c:v>3.9559199928273605</c:v>
                </c:pt>
                <c:pt idx="274">
                  <c:v>3.9409728241070532</c:v>
                </c:pt>
                <c:pt idx="275">
                  <c:v>3.9255619194260105</c:v>
                </c:pt>
                <c:pt idx="276">
                  <c:v>3.9098351884317255</c:v>
                </c:pt>
                <c:pt idx="277">
                  <c:v>3.8939411480966215</c:v>
                </c:pt>
                <c:pt idx="278">
                  <c:v>3.8767334813004659</c:v>
                </c:pt>
                <c:pt idx="279">
                  <c:v>3.8579880677937233</c:v>
                </c:pt>
                <c:pt idx="280">
                  <c:v>3.8363515447130938</c:v>
                </c:pt>
                <c:pt idx="281">
                  <c:v>3.8088343811425278</c:v>
                </c:pt>
                <c:pt idx="282">
                  <c:v>3.7741559370404829</c:v>
                </c:pt>
                <c:pt idx="283">
                  <c:v>3.7334007385540868</c:v>
                </c:pt>
                <c:pt idx="284">
                  <c:v>3.6910712323966068</c:v>
                </c:pt>
                <c:pt idx="285">
                  <c:v>3.6497010393388205</c:v>
                </c:pt>
                <c:pt idx="286">
                  <c:v>3.6119035305902534</c:v>
                </c:pt>
                <c:pt idx="287">
                  <c:v>3.5799334433160341</c:v>
                </c:pt>
                <c:pt idx="288">
                  <c:v>3.5553276219154344</c:v>
                </c:pt>
                <c:pt idx="289">
                  <c:v>3.5364710852995223</c:v>
                </c:pt>
                <c:pt idx="290">
                  <c:v>3.521017581113012</c:v>
                </c:pt>
                <c:pt idx="291">
                  <c:v>3.5064195895204096</c:v>
                </c:pt>
                <c:pt idx="292">
                  <c:v>3.4923194481971978</c:v>
                </c:pt>
                <c:pt idx="293">
                  <c:v>3.4784795716326422</c:v>
                </c:pt>
                <c:pt idx="294">
                  <c:v>3.4648257794251665</c:v>
                </c:pt>
                <c:pt idx="295">
                  <c:v>3.4513755798847559</c:v>
                </c:pt>
                <c:pt idx="296">
                  <c:v>3.4381374408560812</c:v>
                </c:pt>
                <c:pt idx="297">
                  <c:v>3.425063244852927</c:v>
                </c:pt>
                <c:pt idx="298">
                  <c:v>3.4121056552354103</c:v>
                </c:pt>
                <c:pt idx="299">
                  <c:v>3.3992465216643382</c:v>
                </c:pt>
                <c:pt idx="300">
                  <c:v>3.3865074649070466</c:v>
                </c:pt>
                <c:pt idx="301">
                  <c:v>3.3738737877003455</c:v>
                </c:pt>
                <c:pt idx="302">
                  <c:v>3.3596351762941907</c:v>
                </c:pt>
                <c:pt idx="303">
                  <c:v>3.3419201502555289</c:v>
                </c:pt>
                <c:pt idx="304">
                  <c:v>3.3185626592104516</c:v>
                </c:pt>
                <c:pt idx="305">
                  <c:v>3.2892442740246093</c:v>
                </c:pt>
                <c:pt idx="306">
                  <c:v>3.2549020623532914</c:v>
                </c:pt>
                <c:pt idx="307">
                  <c:v>3.2174011884503297</c:v>
                </c:pt>
                <c:pt idx="308">
                  <c:v>3.1791955399998919</c:v>
                </c:pt>
                <c:pt idx="309">
                  <c:v>3.1423787395405256</c:v>
                </c:pt>
                <c:pt idx="310">
                  <c:v>3.1090462315855518</c:v>
                </c:pt>
                <c:pt idx="311">
                  <c:v>3.0810093540482875</c:v>
                </c:pt>
                <c:pt idx="312">
                  <c:v>3.0594967946609599</c:v>
                </c:pt>
                <c:pt idx="313">
                  <c:v>3.0429207978434274</c:v>
                </c:pt>
                <c:pt idx="314">
                  <c:v>3.0293749359512283</c:v>
                </c:pt>
                <c:pt idx="315">
                  <c:v>3.0165333627465643</c:v>
                </c:pt>
                <c:pt idx="316">
                  <c:v>3.0042660933433023</c:v>
                </c:pt>
                <c:pt idx="317">
                  <c:v>2.9923105898523534</c:v>
                </c:pt>
                <c:pt idx="318">
                  <c:v>2.9806054083434281</c:v>
                </c:pt>
                <c:pt idx="319">
                  <c:v>2.9690671023718047</c:v>
                </c:pt>
                <c:pt idx="320">
                  <c:v>2.9576613494031401</c:v>
                </c:pt>
                <c:pt idx="321">
                  <c:v>2.9463638564404264</c:v>
                </c:pt>
                <c:pt idx="322">
                  <c:v>2.9351383748616993</c:v>
                </c:pt>
                <c:pt idx="323">
                  <c:v>2.9240334559566943</c:v>
                </c:pt>
                <c:pt idx="324">
                  <c:v>2.9130376299603937</c:v>
                </c:pt>
                <c:pt idx="325">
                  <c:v>2.9022112302660807</c:v>
                </c:pt>
                <c:pt idx="326">
                  <c:v>2.8899783701578672</c:v>
                </c:pt>
                <c:pt idx="327">
                  <c:v>2.8748002444445793</c:v>
                </c:pt>
                <c:pt idx="328">
                  <c:v>2.8545174659743444</c:v>
                </c:pt>
                <c:pt idx="329">
                  <c:v>2.8286251568607801</c:v>
                </c:pt>
                <c:pt idx="330">
                  <c:v>2.7977959554867464</c:v>
                </c:pt>
                <c:pt idx="331">
                  <c:v>2.7641313969669588</c:v>
                </c:pt>
                <c:pt idx="332">
                  <c:v>2.7300526949046122</c:v>
                </c:pt>
                <c:pt idx="333">
                  <c:v>2.6972259844994801</c:v>
                </c:pt>
                <c:pt idx="334">
                  <c:v>2.6672626202430827</c:v>
                </c:pt>
                <c:pt idx="335">
                  <c:v>2.6419459510457557</c:v>
                </c:pt>
                <c:pt idx="336">
                  <c:v>2.6226993383064627</c:v>
                </c:pt>
                <c:pt idx="337">
                  <c:v>2.6081828670709615</c:v>
                </c:pt>
                <c:pt idx="338">
                  <c:v>2.5965065942284755</c:v>
                </c:pt>
                <c:pt idx="339">
                  <c:v>2.5854893383383861</c:v>
                </c:pt>
                <c:pt idx="340">
                  <c:v>2.5749189694803944</c:v>
                </c:pt>
                <c:pt idx="341">
                  <c:v>2.5645397865088526</c:v>
                </c:pt>
                <c:pt idx="342">
                  <c:v>2.5542600660079176</c:v>
                </c:pt>
                <c:pt idx="343">
                  <c:v>2.544029087670264</c:v>
                </c:pt>
                <c:pt idx="344">
                  <c:v>2.5338278509018042</c:v>
                </c:pt>
                <c:pt idx="345">
                  <c:v>2.5236351860908597</c:v>
                </c:pt>
                <c:pt idx="346">
                  <c:v>2.5134543727920269</c:v>
                </c:pt>
                <c:pt idx="347">
                  <c:v>2.5032848036803808</c:v>
                </c:pt>
                <c:pt idx="348">
                  <c:v>2.493148568031057</c:v>
                </c:pt>
                <c:pt idx="349">
                  <c:v>2.483078322572891</c:v>
                </c:pt>
                <c:pt idx="350">
                  <c:v>2.4718053134807323</c:v>
                </c:pt>
                <c:pt idx="351">
                  <c:v>2.4576955764237032</c:v>
                </c:pt>
                <c:pt idx="352">
                  <c:v>2.4386091586475347</c:v>
                </c:pt>
                <c:pt idx="353">
                  <c:v>2.4141526871221104</c:v>
                </c:pt>
                <c:pt idx="354">
                  <c:v>2.3849358987201819</c:v>
                </c:pt>
                <c:pt idx="355">
                  <c:v>2.3527394701224145</c:v>
                </c:pt>
                <c:pt idx="356">
                  <c:v>2.3196185368192372</c:v>
                </c:pt>
                <c:pt idx="357">
                  <c:v>2.2874760039705455</c:v>
                </c:pt>
                <c:pt idx="358">
                  <c:v>2.2580063428219077</c:v>
                </c:pt>
                <c:pt idx="359">
                  <c:v>2.233044559606582</c:v>
                </c:pt>
                <c:pt idx="360">
                  <c:v>2.213826768773024</c:v>
                </c:pt>
                <c:pt idx="361">
                  <c:v>2.1994635863486418</c:v>
                </c:pt>
                <c:pt idx="362">
                  <c:v>2.1880378090095864</c:v>
                </c:pt>
                <c:pt idx="363">
                  <c:v>2.1775319380586495</c:v>
                </c:pt>
                <c:pt idx="364">
                  <c:v>2.1674872002473418</c:v>
                </c:pt>
                <c:pt idx="365">
                  <c:v>2.1576728988647926</c:v>
                </c:pt>
                <c:pt idx="366">
                  <c:v>2.1480489678180801</c:v>
                </c:pt>
                <c:pt idx="367">
                  <c:v>2.1385949315811548</c:v>
                </c:pt>
                <c:pt idx="368">
                  <c:v>2.1292421797896113</c:v>
                </c:pt>
                <c:pt idx="369">
                  <c:v>2.1199744014311723</c:v>
                </c:pt>
                <c:pt idx="370">
                  <c:v>2.1108051138234591</c:v>
                </c:pt>
                <c:pt idx="371">
                  <c:v>2.1017583670335083</c:v>
                </c:pt>
                <c:pt idx="372">
                  <c:v>2.092829128940513</c:v>
                </c:pt>
                <c:pt idx="373">
                  <c:v>2.0840399920316885</c:v>
                </c:pt>
                <c:pt idx="374">
                  <c:v>2.0740977706677528</c:v>
                </c:pt>
                <c:pt idx="375">
                  <c:v>2.0616020776840562</c:v>
                </c:pt>
                <c:pt idx="376">
                  <c:v>2.0446072348938289</c:v>
                </c:pt>
                <c:pt idx="377">
                  <c:v>2.0223500430917931</c:v>
                </c:pt>
                <c:pt idx="378">
                  <c:v>1.9948882675544051</c:v>
                </c:pt>
                <c:pt idx="379">
                  <c:v>1.9640411587711488</c:v>
                </c:pt>
                <c:pt idx="380">
                  <c:v>1.9322581796303115</c:v>
                </c:pt>
                <c:pt idx="381">
                  <c:v>1.9018684038678664</c:v>
                </c:pt>
                <c:pt idx="382">
                  <c:v>1.8745180464260396</c:v>
                </c:pt>
                <c:pt idx="383">
                  <c:v>1.8518557688989006</c:v>
                </c:pt>
                <c:pt idx="384">
                  <c:v>1.8350356274614401</c:v>
                </c:pt>
                <c:pt idx="385">
                  <c:v>1.823198847317296</c:v>
                </c:pt>
                <c:pt idx="386">
                  <c:v>1.8145417601993494</c:v>
                </c:pt>
                <c:pt idx="387">
                  <c:v>1.8070844521471909</c:v>
                </c:pt>
                <c:pt idx="388">
                  <c:v>1.8002187653328738</c:v>
                </c:pt>
                <c:pt idx="389">
                  <c:v>1.793751483669483</c:v>
                </c:pt>
                <c:pt idx="390">
                  <c:v>1.7875395734610655</c:v>
                </c:pt>
                <c:pt idx="391">
                  <c:v>1.7815786272638781</c:v>
                </c:pt>
                <c:pt idx="392">
                  <c:v>1.7758358495319602</c:v>
                </c:pt>
                <c:pt idx="393">
                  <c:v>1.770316550020373</c:v>
                </c:pt>
                <c:pt idx="394">
                  <c:v>1.7649995417652971</c:v>
                </c:pt>
                <c:pt idx="395">
                  <c:v>1.7598646268749343</c:v>
                </c:pt>
                <c:pt idx="396">
                  <c:v>1.7548857077296427</c:v>
                </c:pt>
                <c:pt idx="397">
                  <c:v>1.7500871120307111</c:v>
                </c:pt>
                <c:pt idx="398">
                  <c:v>1.7442421995985167</c:v>
                </c:pt>
                <c:pt idx="399">
                  <c:v>1.7359492471535747</c:v>
                </c:pt>
                <c:pt idx="400">
                  <c:v>1.7234508125316443</c:v>
                </c:pt>
                <c:pt idx="401">
                  <c:v>1.7062823095170936</c:v>
                </c:pt>
                <c:pt idx="402">
                  <c:v>1.6844216314826457</c:v>
                </c:pt>
                <c:pt idx="403">
                  <c:v>1.6595921756924494</c:v>
                </c:pt>
                <c:pt idx="404">
                  <c:v>1.6338384060703912</c:v>
                </c:pt>
                <c:pt idx="405">
                  <c:v>1.6095539116116404</c:v>
                </c:pt>
                <c:pt idx="406">
                  <c:v>1.5877931298513164</c:v>
                </c:pt>
                <c:pt idx="407">
                  <c:v>1.5702219357070817</c:v>
                </c:pt>
                <c:pt idx="408">
                  <c:v>1.5580055601325513</c:v>
                </c:pt>
                <c:pt idx="409">
                  <c:v>1.5503966117226429</c:v>
                </c:pt>
                <c:pt idx="410">
                  <c:v>1.5455304814920297</c:v>
                </c:pt>
                <c:pt idx="411">
                  <c:v>1.5412420907866817</c:v>
                </c:pt>
                <c:pt idx="412">
                  <c:v>1.5371887348273838</c:v>
                </c:pt>
                <c:pt idx="413">
                  <c:v>1.533093247870418</c:v>
                </c:pt>
                <c:pt idx="414">
                  <c:v>1.5288760703505841</c:v>
                </c:pt>
                <c:pt idx="415">
                  <c:v>1.52444240752313</c:v>
                </c:pt>
                <c:pt idx="416">
                  <c:v>1.5197435692811967</c:v>
                </c:pt>
                <c:pt idx="417">
                  <c:v>1.5147672876612945</c:v>
                </c:pt>
                <c:pt idx="418">
                  <c:v>1.5095264726561193</c:v>
                </c:pt>
                <c:pt idx="419">
                  <c:v>1.5040436126400434</c:v>
                </c:pt>
                <c:pt idx="420">
                  <c:v>1.4983456381354641</c:v>
                </c:pt>
                <c:pt idx="421">
                  <c:v>1.4924487386896734</c:v>
                </c:pt>
                <c:pt idx="422">
                  <c:v>1.4854399834751217</c:v>
                </c:pt>
                <c:pt idx="423">
                  <c:v>1.4759593637586137</c:v>
                </c:pt>
                <c:pt idx="424">
                  <c:v>1.461843709621599</c:v>
                </c:pt>
                <c:pt idx="425">
                  <c:v>1.4422174667476382</c:v>
                </c:pt>
                <c:pt idx="426">
                  <c:v>1.4177257703765527</c:v>
                </c:pt>
                <c:pt idx="427">
                  <c:v>1.3903846789778702</c:v>
                </c:pt>
                <c:pt idx="428">
                  <c:v>1.362434510087783</c:v>
                </c:pt>
                <c:pt idx="429">
                  <c:v>1.3355105641520044</c:v>
                </c:pt>
                <c:pt idx="430">
                  <c:v>1.311201325540587</c:v>
                </c:pt>
                <c:pt idx="431">
                  <c:v>1.2912535474990889</c:v>
                </c:pt>
                <c:pt idx="432">
                  <c:v>1.2768771947999</c:v>
                </c:pt>
                <c:pt idx="433">
                  <c:v>1.2667240234612338</c:v>
                </c:pt>
                <c:pt idx="434">
                  <c:v>1.2587588703066293</c:v>
                </c:pt>
                <c:pt idx="435">
                  <c:v>1.2509953316750482</c:v>
                </c:pt>
                <c:pt idx="436">
                  <c:v>1.2435230487254487</c:v>
                </c:pt>
                <c:pt idx="437">
                  <c:v>1.2363473138607506</c:v>
                </c:pt>
                <c:pt idx="438">
                  <c:v>1.2294255102233456</c:v>
                </c:pt>
                <c:pt idx="439">
                  <c:v>1.2225969743423093</c:v>
                </c:pt>
                <c:pt idx="440">
                  <c:v>1.2158521451881055</c:v>
                </c:pt>
                <c:pt idx="441">
                  <c:v>1.2091838042701943</c:v>
                </c:pt>
                <c:pt idx="442">
                  <c:v>1.2025949014524986</c:v>
                </c:pt>
                <c:pt idx="443">
                  <c:v>1.1961002901674742</c:v>
                </c:pt>
                <c:pt idx="444">
                  <c:v>1.1896799460447305</c:v>
                </c:pt>
                <c:pt idx="445">
                  <c:v>1.1833192585817813</c:v>
                </c:pt>
                <c:pt idx="446">
                  <c:v>1.1758763007499984</c:v>
                </c:pt>
                <c:pt idx="447">
                  <c:v>1.1658045803598707</c:v>
                </c:pt>
                <c:pt idx="448">
                  <c:v>1.15149591836163</c:v>
                </c:pt>
                <c:pt idx="449">
                  <c:v>1.1327187504373697</c:v>
                </c:pt>
                <c:pt idx="450">
                  <c:v>1.110050312900275</c:v>
                </c:pt>
                <c:pt idx="451">
                  <c:v>1.0848202829415623</c:v>
                </c:pt>
                <c:pt idx="452">
                  <c:v>1.0591926807346776</c:v>
                </c:pt>
                <c:pt idx="453">
                  <c:v>1.0344817921220195</c:v>
                </c:pt>
                <c:pt idx="454">
                  <c:v>1.0121243222987641</c:v>
                </c:pt>
                <c:pt idx="455">
                  <c:v>0.99325831141401855</c:v>
                </c:pt>
                <c:pt idx="456">
                  <c:v>0.97932530591022038</c:v>
                </c:pt>
                <c:pt idx="457">
                  <c:v>0.96958778775035603</c:v>
                </c:pt>
                <c:pt idx="458">
                  <c:v>0.96219754572207972</c:v>
                </c:pt>
                <c:pt idx="459">
                  <c:v>0.95547274093826651</c:v>
                </c:pt>
                <c:pt idx="460">
                  <c:v>0.94907521488056923</c:v>
                </c:pt>
                <c:pt idx="461">
                  <c:v>0.9429026593273041</c:v>
                </c:pt>
                <c:pt idx="462">
                  <c:v>0.93684946915005018</c:v>
                </c:pt>
                <c:pt idx="463">
                  <c:v>0.93087184754563124</c:v>
                </c:pt>
                <c:pt idx="464">
                  <c:v>0.92498641786485636</c:v>
                </c:pt>
                <c:pt idx="465">
                  <c:v>0.91918788770480608</c:v>
                </c:pt>
                <c:pt idx="466">
                  <c:v>0.91345244992841312</c:v>
                </c:pt>
                <c:pt idx="467">
                  <c:v>0.90775442336741197</c:v>
                </c:pt>
                <c:pt idx="468">
                  <c:v>0.90207522387909167</c:v>
                </c:pt>
                <c:pt idx="469">
                  <c:v>0.89639921718466398</c:v>
                </c:pt>
                <c:pt idx="470">
                  <c:v>0.88982997434240374</c:v>
                </c:pt>
                <c:pt idx="471">
                  <c:v>0.88088458140639769</c:v>
                </c:pt>
                <c:pt idx="472">
                  <c:v>0.86780065085230018</c:v>
                </c:pt>
                <c:pt idx="473">
                  <c:v>0.85010046089395441</c:v>
                </c:pt>
                <c:pt idx="474">
                  <c:v>0.82805925118745782</c:v>
                </c:pt>
                <c:pt idx="475">
                  <c:v>0.80301039493000048</c:v>
                </c:pt>
                <c:pt idx="476">
                  <c:v>0.7768113693770724</c:v>
                </c:pt>
                <c:pt idx="477">
                  <c:v>0.75142445871411212</c:v>
                </c:pt>
                <c:pt idx="478">
                  <c:v>0.72860635896330916</c:v>
                </c:pt>
                <c:pt idx="479">
                  <c:v>0.70964359254191023</c:v>
                </c:pt>
                <c:pt idx="480">
                  <c:v>0.69552908364618304</c:v>
                </c:pt>
                <c:pt idx="481">
                  <c:v>0.68548929119497992</c:v>
                </c:pt>
                <c:pt idx="482">
                  <c:v>0.67809682809269145</c:v>
                </c:pt>
                <c:pt idx="483">
                  <c:v>0.67175698055074684</c:v>
                </c:pt>
                <c:pt idx="484">
                  <c:v>0.66595968239268766</c:v>
                </c:pt>
                <c:pt idx="485">
                  <c:v>0.66049316809317005</c:v>
                </c:pt>
                <c:pt idx="486">
                  <c:v>0.65521816937077648</c:v>
                </c:pt>
                <c:pt idx="487">
                  <c:v>0.65007147237686513</c:v>
                </c:pt>
                <c:pt idx="488">
                  <c:v>0.6450117443122414</c:v>
                </c:pt>
                <c:pt idx="489">
                  <c:v>0.64000369092268117</c:v>
                </c:pt>
                <c:pt idx="490">
                  <c:v>0.63503880965923187</c:v>
                </c:pt>
                <c:pt idx="491">
                  <c:v>0.6301054745876109</c:v>
                </c:pt>
                <c:pt idx="492">
                  <c:v>0.62518897109248828</c:v>
                </c:pt>
                <c:pt idx="493">
                  <c:v>0.62028256654326464</c:v>
                </c:pt>
                <c:pt idx="494">
                  <c:v>0.61469279998821424</c:v>
                </c:pt>
                <c:pt idx="495">
                  <c:v>0.60755032917727569</c:v>
                </c:pt>
                <c:pt idx="496">
                  <c:v>0.59719923932155972</c:v>
                </c:pt>
                <c:pt idx="497">
                  <c:v>0.58334218413769201</c:v>
                </c:pt>
                <c:pt idx="498">
                  <c:v>0.56539363298922396</c:v>
                </c:pt>
                <c:pt idx="499">
                  <c:v>0.54380722289099293</c:v>
                </c:pt>
                <c:pt idx="500">
                  <c:v>0.51995276653570066</c:v>
                </c:pt>
                <c:pt idx="501">
                  <c:v>0.49640986786703228</c:v>
                </c:pt>
                <c:pt idx="502">
                  <c:v>0.47548561545866835</c:v>
                </c:pt>
                <c:pt idx="503">
                  <c:v>0.45842386281382586</c:v>
                </c:pt>
                <c:pt idx="504">
                  <c:v>0.44575737270902427</c:v>
                </c:pt>
                <c:pt idx="505">
                  <c:v>0.43695959443412152</c:v>
                </c:pt>
                <c:pt idx="506">
                  <c:v>0.43054714553540518</c:v>
                </c:pt>
                <c:pt idx="507">
                  <c:v>0.42499001835704875</c:v>
                </c:pt>
                <c:pt idx="508">
                  <c:v>0.41983570377336138</c:v>
                </c:pt>
                <c:pt idx="509">
                  <c:v>0.41496539167683483</c:v>
                </c:pt>
                <c:pt idx="510">
                  <c:v>0.41027918579334532</c:v>
                </c:pt>
                <c:pt idx="511">
                  <c:v>0.40569298029682377</c:v>
                </c:pt>
                <c:pt idx="512">
                  <c:v>0.40117833502863071</c:v>
                </c:pt>
                <c:pt idx="513">
                  <c:v>0.39670370379693753</c:v>
                </c:pt>
                <c:pt idx="514">
                  <c:v>0.39225178651744652</c:v>
                </c:pt>
                <c:pt idx="515">
                  <c:v>0.38782029270758267</c:v>
                </c:pt>
                <c:pt idx="516">
                  <c:v>0.38340025131059391</c:v>
                </c:pt>
                <c:pt idx="517">
                  <c:v>0.37902438846387776</c:v>
                </c:pt>
                <c:pt idx="518">
                  <c:v>0.37411748070257311</c:v>
                </c:pt>
                <c:pt idx="519">
                  <c:v>0.36727169679366156</c:v>
                </c:pt>
                <c:pt idx="520">
                  <c:v>0.3569158871556698</c:v>
                </c:pt>
                <c:pt idx="521">
                  <c:v>0.34238662739245818</c:v>
                </c:pt>
                <c:pt idx="522">
                  <c:v>0.32393054348007705</c:v>
                </c:pt>
                <c:pt idx="523">
                  <c:v>0.30274238236350598</c:v>
                </c:pt>
                <c:pt idx="524">
                  <c:v>0.28020205568134543</c:v>
                </c:pt>
                <c:pt idx="525">
                  <c:v>0.25815140641029727</c:v>
                </c:pt>
                <c:pt idx="526">
                  <c:v>0.2379731398836179</c:v>
                </c:pt>
                <c:pt idx="527">
                  <c:v>0.22114289950025878</c:v>
                </c:pt>
                <c:pt idx="528">
                  <c:v>0.20877493562440036</c:v>
                </c:pt>
                <c:pt idx="529">
                  <c:v>0.20034006002051133</c:v>
                </c:pt>
                <c:pt idx="530">
                  <c:v>0.1944249581791056</c:v>
                </c:pt>
                <c:pt idx="531">
                  <c:v>0.18940177372283773</c:v>
                </c:pt>
                <c:pt idx="532">
                  <c:v>0.18480111389309664</c:v>
                </c:pt>
                <c:pt idx="533">
                  <c:v>0.18051556893882698</c:v>
                </c:pt>
                <c:pt idx="534">
                  <c:v>0.17642027285540904</c:v>
                </c:pt>
                <c:pt idx="535">
                  <c:v>0.17245664481577283</c:v>
                </c:pt>
                <c:pt idx="536">
                  <c:v>0.16855904167157545</c:v>
                </c:pt>
                <c:pt idx="537">
                  <c:v>0.16467858244240921</c:v>
                </c:pt>
                <c:pt idx="538">
                  <c:v>0.16079074855343709</c:v>
                </c:pt>
                <c:pt idx="539">
                  <c:v>0.15688131124926882</c:v>
                </c:pt>
                <c:pt idx="540">
                  <c:v>0.15298022032478673</c:v>
                </c:pt>
                <c:pt idx="541">
                  <c:v>0.14911055412714821</c:v>
                </c:pt>
                <c:pt idx="542">
                  <c:v>0.14463352830003565</c:v>
                </c:pt>
                <c:pt idx="543">
                  <c:v>0.13894030828201387</c:v>
                </c:pt>
                <c:pt idx="544">
                  <c:v>0.13051213060444267</c:v>
                </c:pt>
                <c:pt idx="545">
                  <c:v>0.11872771922099075</c:v>
                </c:pt>
                <c:pt idx="546">
                  <c:v>0.10301669191405793</c:v>
                </c:pt>
                <c:pt idx="547">
                  <c:v>8.4651897614003629E-2</c:v>
                </c:pt>
                <c:pt idx="548">
                  <c:v>6.4863898084252983E-2</c:v>
                </c:pt>
                <c:pt idx="549">
                  <c:v>4.5284297764547003E-2</c:v>
                </c:pt>
                <c:pt idx="550">
                  <c:v>2.7016311057568371E-2</c:v>
                </c:pt>
                <c:pt idx="551">
                  <c:v>1.1610230271645133E-2</c:v>
                </c:pt>
                <c:pt idx="552">
                  <c:v>3.4263504739138285E-4</c:v>
                </c:pt>
              </c:numCache>
            </c:numRef>
          </c:yVal>
          <c:smooth val="1"/>
          <c:extLst>
            <c:ext xmlns:c16="http://schemas.microsoft.com/office/drawing/2014/chart" uri="{C3380CC4-5D6E-409C-BE32-E72D297353CC}">
              <c16:uniqueId val="{00000000-48CF-47CC-B9B7-EF11EFC60EBE}"/>
            </c:ext>
          </c:extLst>
        </c:ser>
        <c:dLbls>
          <c:showLegendKey val="0"/>
          <c:showVal val="0"/>
          <c:showCatName val="0"/>
          <c:showSerName val="0"/>
          <c:showPercent val="0"/>
          <c:showBubbleSize val="0"/>
        </c:dLbls>
        <c:axId val="648947728"/>
        <c:axId val="648948384"/>
      </c:scatterChart>
      <c:valAx>
        <c:axId val="6489477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 Time</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 h: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8948384"/>
        <c:crosses val="autoZero"/>
        <c:crossBetween val="midCat"/>
      </c:valAx>
      <c:valAx>
        <c:axId val="648948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Storage</a:t>
                </a:r>
                <a:r>
                  <a:rPr lang="en-US" baseline="0"/>
                  <a:t> (in)</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894772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Harris County </a:t>
            </a:r>
            <a:r>
              <a:rPr lang="en-US" dirty="0" smtClean="0"/>
              <a:t>Water Balance</a:t>
            </a:r>
            <a:r>
              <a:rPr lang="en-US" baseline="0" dirty="0" smtClean="0"/>
              <a:t> Components </a:t>
            </a:r>
            <a:r>
              <a:rPr lang="en-US" dirty="0" smtClean="0"/>
              <a:t>(in/</a:t>
            </a:r>
            <a:r>
              <a:rPr lang="en-US" dirty="0" err="1" smtClean="0"/>
              <a:t>hr</a:t>
            </a:r>
            <a:r>
              <a:rPr lang="en-US" dirty="0" smtClean="0"/>
              <a:t>) </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8433730040241377E-2"/>
          <c:y val="3.9307611225529081E-2"/>
          <c:w val="0.84870769658465584"/>
          <c:h val="0.87744648318042817"/>
        </c:manualLayout>
      </c:layout>
      <c:scatterChart>
        <c:scatterStyle val="smoothMarker"/>
        <c:varyColors val="0"/>
        <c:ser>
          <c:idx val="0"/>
          <c:order val="0"/>
          <c:tx>
            <c:strRef>
              <c:f>Sheet1!$H$1</c:f>
              <c:strCache>
                <c:ptCount val="1"/>
                <c:pt idx="0">
                  <c:v>change in storage</c:v>
                </c:pt>
              </c:strCache>
            </c:strRef>
          </c:tx>
          <c:spPr>
            <a:ln w="19050" cap="rnd">
              <a:solidFill>
                <a:schemeClr val="accent1"/>
              </a:solidFill>
              <a:round/>
            </a:ln>
            <a:effectLst/>
          </c:spPr>
          <c:marker>
            <c:symbol val="none"/>
          </c:marker>
          <c:xVal>
            <c:numRef>
              <c:f>Sheet2!$A$3:$A$289</c:f>
              <c:numCache>
                <c:formatCode>m/d/yyyy\ h:mm</c:formatCode>
                <c:ptCount val="287"/>
                <c:pt idx="0">
                  <c:v>42973.041666666664</c:v>
                </c:pt>
                <c:pt idx="1">
                  <c:v>42973.083333333336</c:v>
                </c:pt>
                <c:pt idx="2">
                  <c:v>42973.125</c:v>
                </c:pt>
                <c:pt idx="3">
                  <c:v>42973.166666666664</c:v>
                </c:pt>
                <c:pt idx="4">
                  <c:v>42973.208333333336</c:v>
                </c:pt>
                <c:pt idx="5">
                  <c:v>42973.25</c:v>
                </c:pt>
                <c:pt idx="6">
                  <c:v>42973.291666666664</c:v>
                </c:pt>
                <c:pt idx="7">
                  <c:v>42973.333333333336</c:v>
                </c:pt>
                <c:pt idx="8">
                  <c:v>42973.375</c:v>
                </c:pt>
                <c:pt idx="9">
                  <c:v>42973.416666666664</c:v>
                </c:pt>
                <c:pt idx="10">
                  <c:v>42973.458333333336</c:v>
                </c:pt>
                <c:pt idx="11">
                  <c:v>42973.5</c:v>
                </c:pt>
                <c:pt idx="12">
                  <c:v>42973.541666666664</c:v>
                </c:pt>
                <c:pt idx="13">
                  <c:v>42973.583333333336</c:v>
                </c:pt>
                <c:pt idx="14">
                  <c:v>42973.625</c:v>
                </c:pt>
                <c:pt idx="15">
                  <c:v>42973.666666666664</c:v>
                </c:pt>
                <c:pt idx="16">
                  <c:v>42973.708333333336</c:v>
                </c:pt>
                <c:pt idx="17">
                  <c:v>42973.75</c:v>
                </c:pt>
                <c:pt idx="18">
                  <c:v>42973.791666666664</c:v>
                </c:pt>
                <c:pt idx="19">
                  <c:v>42973.833333333336</c:v>
                </c:pt>
                <c:pt idx="20">
                  <c:v>42973.875</c:v>
                </c:pt>
                <c:pt idx="21">
                  <c:v>42973.916666666664</c:v>
                </c:pt>
                <c:pt idx="22">
                  <c:v>42973.958333333336</c:v>
                </c:pt>
                <c:pt idx="23">
                  <c:v>42974</c:v>
                </c:pt>
                <c:pt idx="24">
                  <c:v>42974.041666666664</c:v>
                </c:pt>
                <c:pt idx="25">
                  <c:v>42974.083333333336</c:v>
                </c:pt>
                <c:pt idx="26">
                  <c:v>42974.125</c:v>
                </c:pt>
                <c:pt idx="27">
                  <c:v>42974.166666666664</c:v>
                </c:pt>
                <c:pt idx="28">
                  <c:v>42974.208333333336</c:v>
                </c:pt>
                <c:pt idx="29">
                  <c:v>42974.25</c:v>
                </c:pt>
                <c:pt idx="30">
                  <c:v>42974.291666666664</c:v>
                </c:pt>
                <c:pt idx="31">
                  <c:v>42974.333333333336</c:v>
                </c:pt>
                <c:pt idx="32">
                  <c:v>42974.375</c:v>
                </c:pt>
                <c:pt idx="33">
                  <c:v>42974.416666666664</c:v>
                </c:pt>
                <c:pt idx="34">
                  <c:v>42974.458333333336</c:v>
                </c:pt>
                <c:pt idx="35">
                  <c:v>42974.5</c:v>
                </c:pt>
                <c:pt idx="36">
                  <c:v>42974.541666666664</c:v>
                </c:pt>
                <c:pt idx="37">
                  <c:v>42974.583333333336</c:v>
                </c:pt>
                <c:pt idx="38">
                  <c:v>42974.625</c:v>
                </c:pt>
                <c:pt idx="39">
                  <c:v>42974.666666666664</c:v>
                </c:pt>
                <c:pt idx="40">
                  <c:v>42974.708333333336</c:v>
                </c:pt>
                <c:pt idx="41">
                  <c:v>42974.75</c:v>
                </c:pt>
                <c:pt idx="42">
                  <c:v>42974.791666666664</c:v>
                </c:pt>
                <c:pt idx="43">
                  <c:v>42974.833333333336</c:v>
                </c:pt>
                <c:pt idx="44">
                  <c:v>42974.875</c:v>
                </c:pt>
                <c:pt idx="45">
                  <c:v>42974.916666666664</c:v>
                </c:pt>
                <c:pt idx="46">
                  <c:v>42974.958333333336</c:v>
                </c:pt>
                <c:pt idx="47">
                  <c:v>42975</c:v>
                </c:pt>
                <c:pt idx="48">
                  <c:v>42975.041666666664</c:v>
                </c:pt>
                <c:pt idx="49">
                  <c:v>42975.083333333336</c:v>
                </c:pt>
                <c:pt idx="50">
                  <c:v>42975.125</c:v>
                </c:pt>
                <c:pt idx="51">
                  <c:v>42975.166666666664</c:v>
                </c:pt>
                <c:pt idx="52">
                  <c:v>42975.208333333336</c:v>
                </c:pt>
                <c:pt idx="53">
                  <c:v>42975.25</c:v>
                </c:pt>
                <c:pt idx="54">
                  <c:v>42975.291666666664</c:v>
                </c:pt>
                <c:pt idx="55">
                  <c:v>42975.333333333336</c:v>
                </c:pt>
                <c:pt idx="56">
                  <c:v>42975.375</c:v>
                </c:pt>
                <c:pt idx="57">
                  <c:v>42975.416666666664</c:v>
                </c:pt>
                <c:pt idx="58">
                  <c:v>42975.458333333336</c:v>
                </c:pt>
                <c:pt idx="59">
                  <c:v>42975.5</c:v>
                </c:pt>
                <c:pt idx="60">
                  <c:v>42975.541666666664</c:v>
                </c:pt>
                <c:pt idx="61">
                  <c:v>42975.583333333336</c:v>
                </c:pt>
                <c:pt idx="62">
                  <c:v>42975.625</c:v>
                </c:pt>
                <c:pt idx="63">
                  <c:v>42975.666666666664</c:v>
                </c:pt>
                <c:pt idx="64">
                  <c:v>42975.708333333336</c:v>
                </c:pt>
                <c:pt idx="65">
                  <c:v>42975.75</c:v>
                </c:pt>
                <c:pt idx="66">
                  <c:v>42975.791666666664</c:v>
                </c:pt>
                <c:pt idx="67">
                  <c:v>42975.833333333336</c:v>
                </c:pt>
                <c:pt idx="68">
                  <c:v>42975.875</c:v>
                </c:pt>
                <c:pt idx="69">
                  <c:v>42975.916666666664</c:v>
                </c:pt>
                <c:pt idx="70">
                  <c:v>42975.958333333336</c:v>
                </c:pt>
                <c:pt idx="71">
                  <c:v>42976</c:v>
                </c:pt>
                <c:pt idx="72">
                  <c:v>42976.041666666664</c:v>
                </c:pt>
                <c:pt idx="73">
                  <c:v>42976.083333333336</c:v>
                </c:pt>
                <c:pt idx="74">
                  <c:v>42976.125</c:v>
                </c:pt>
                <c:pt idx="75">
                  <c:v>42976.166666666664</c:v>
                </c:pt>
                <c:pt idx="76">
                  <c:v>42976.208333333336</c:v>
                </c:pt>
                <c:pt idx="77">
                  <c:v>42976.25</c:v>
                </c:pt>
                <c:pt idx="78">
                  <c:v>42976.291666666664</c:v>
                </c:pt>
                <c:pt idx="79">
                  <c:v>42976.333333333336</c:v>
                </c:pt>
                <c:pt idx="80">
                  <c:v>42976.375</c:v>
                </c:pt>
                <c:pt idx="81">
                  <c:v>42976.416666666664</c:v>
                </c:pt>
                <c:pt idx="82">
                  <c:v>42976.458333333336</c:v>
                </c:pt>
                <c:pt idx="83">
                  <c:v>42976.5</c:v>
                </c:pt>
                <c:pt idx="84">
                  <c:v>42976.541666666664</c:v>
                </c:pt>
                <c:pt idx="85">
                  <c:v>42976.583333333336</c:v>
                </c:pt>
                <c:pt idx="86">
                  <c:v>42976.625</c:v>
                </c:pt>
                <c:pt idx="87">
                  <c:v>42976.666666666664</c:v>
                </c:pt>
                <c:pt idx="88">
                  <c:v>42976.708333333336</c:v>
                </c:pt>
                <c:pt idx="89">
                  <c:v>42976.75</c:v>
                </c:pt>
                <c:pt idx="90">
                  <c:v>42976.791666666664</c:v>
                </c:pt>
                <c:pt idx="91">
                  <c:v>42976.833333333336</c:v>
                </c:pt>
                <c:pt idx="92">
                  <c:v>42976.875</c:v>
                </c:pt>
                <c:pt idx="93">
                  <c:v>42976.916666666664</c:v>
                </c:pt>
                <c:pt idx="94">
                  <c:v>42976.958333333336</c:v>
                </c:pt>
                <c:pt idx="95">
                  <c:v>42977</c:v>
                </c:pt>
                <c:pt idx="96">
                  <c:v>42977.041666666664</c:v>
                </c:pt>
                <c:pt idx="97">
                  <c:v>42977.083333333336</c:v>
                </c:pt>
                <c:pt idx="98">
                  <c:v>42977.125</c:v>
                </c:pt>
                <c:pt idx="99">
                  <c:v>42977.166666666664</c:v>
                </c:pt>
                <c:pt idx="100">
                  <c:v>42977.208333333336</c:v>
                </c:pt>
                <c:pt idx="101">
                  <c:v>42977.25</c:v>
                </c:pt>
                <c:pt idx="102">
                  <c:v>42977.291666666664</c:v>
                </c:pt>
                <c:pt idx="103">
                  <c:v>42977.333333333336</c:v>
                </c:pt>
                <c:pt idx="104">
                  <c:v>42977.375</c:v>
                </c:pt>
                <c:pt idx="105">
                  <c:v>42977.416666666664</c:v>
                </c:pt>
                <c:pt idx="106">
                  <c:v>42977.458333333336</c:v>
                </c:pt>
                <c:pt idx="107">
                  <c:v>42977.5</c:v>
                </c:pt>
                <c:pt idx="108">
                  <c:v>42977.541666666664</c:v>
                </c:pt>
                <c:pt idx="109">
                  <c:v>42977.583333333336</c:v>
                </c:pt>
                <c:pt idx="110">
                  <c:v>42977.625</c:v>
                </c:pt>
                <c:pt idx="111">
                  <c:v>42977.666666666664</c:v>
                </c:pt>
                <c:pt idx="112">
                  <c:v>42977.708333333336</c:v>
                </c:pt>
                <c:pt idx="113">
                  <c:v>42977.75</c:v>
                </c:pt>
                <c:pt idx="114">
                  <c:v>42977.791666666664</c:v>
                </c:pt>
                <c:pt idx="115">
                  <c:v>42977.833333333336</c:v>
                </c:pt>
                <c:pt idx="116">
                  <c:v>42977.875</c:v>
                </c:pt>
                <c:pt idx="117">
                  <c:v>42977.916666666664</c:v>
                </c:pt>
                <c:pt idx="118">
                  <c:v>42977.958333333336</c:v>
                </c:pt>
                <c:pt idx="119">
                  <c:v>42978</c:v>
                </c:pt>
                <c:pt idx="120">
                  <c:v>42978.041666666664</c:v>
                </c:pt>
                <c:pt idx="121">
                  <c:v>42978.083333333336</c:v>
                </c:pt>
                <c:pt idx="122">
                  <c:v>42978.125</c:v>
                </c:pt>
                <c:pt idx="123">
                  <c:v>42978.166666666664</c:v>
                </c:pt>
                <c:pt idx="124">
                  <c:v>42978.208333333336</c:v>
                </c:pt>
                <c:pt idx="125">
                  <c:v>42978.25</c:v>
                </c:pt>
                <c:pt idx="126">
                  <c:v>42978.291666666664</c:v>
                </c:pt>
                <c:pt idx="127">
                  <c:v>42978.333333333336</c:v>
                </c:pt>
                <c:pt idx="128">
                  <c:v>42978.375</c:v>
                </c:pt>
                <c:pt idx="129">
                  <c:v>42978.416666666664</c:v>
                </c:pt>
                <c:pt idx="130">
                  <c:v>42978.458333333336</c:v>
                </c:pt>
                <c:pt idx="131">
                  <c:v>42978.5</c:v>
                </c:pt>
                <c:pt idx="132">
                  <c:v>42978.541666666664</c:v>
                </c:pt>
                <c:pt idx="133">
                  <c:v>42978.583333333336</c:v>
                </c:pt>
                <c:pt idx="134">
                  <c:v>42978.625</c:v>
                </c:pt>
                <c:pt idx="135">
                  <c:v>42978.666666666664</c:v>
                </c:pt>
                <c:pt idx="136">
                  <c:v>42978.708333333336</c:v>
                </c:pt>
                <c:pt idx="137">
                  <c:v>42978.75</c:v>
                </c:pt>
                <c:pt idx="138">
                  <c:v>42978.791666666664</c:v>
                </c:pt>
                <c:pt idx="139">
                  <c:v>42978.833333333336</c:v>
                </c:pt>
                <c:pt idx="140">
                  <c:v>42978.875</c:v>
                </c:pt>
                <c:pt idx="141">
                  <c:v>42978.916666666664</c:v>
                </c:pt>
                <c:pt idx="142">
                  <c:v>42978.958333333336</c:v>
                </c:pt>
                <c:pt idx="143">
                  <c:v>42979</c:v>
                </c:pt>
                <c:pt idx="144">
                  <c:v>42979.041666666664</c:v>
                </c:pt>
                <c:pt idx="145">
                  <c:v>42979.083333333336</c:v>
                </c:pt>
                <c:pt idx="146">
                  <c:v>42979.125</c:v>
                </c:pt>
                <c:pt idx="147">
                  <c:v>42979.166666666664</c:v>
                </c:pt>
                <c:pt idx="148">
                  <c:v>42979.208333333336</c:v>
                </c:pt>
                <c:pt idx="149">
                  <c:v>42979.25</c:v>
                </c:pt>
                <c:pt idx="150">
                  <c:v>42979.291666666664</c:v>
                </c:pt>
                <c:pt idx="151">
                  <c:v>42979.333333333336</c:v>
                </c:pt>
                <c:pt idx="152">
                  <c:v>42979.375</c:v>
                </c:pt>
                <c:pt idx="153">
                  <c:v>42979.416666666664</c:v>
                </c:pt>
                <c:pt idx="154">
                  <c:v>42979.458333333336</c:v>
                </c:pt>
                <c:pt idx="155">
                  <c:v>42979.5</c:v>
                </c:pt>
                <c:pt idx="156">
                  <c:v>42979.541666666664</c:v>
                </c:pt>
                <c:pt idx="157">
                  <c:v>42979.583333333336</c:v>
                </c:pt>
                <c:pt idx="158">
                  <c:v>42979.625</c:v>
                </c:pt>
                <c:pt idx="159">
                  <c:v>42979.666666666664</c:v>
                </c:pt>
                <c:pt idx="160">
                  <c:v>42979.708333333336</c:v>
                </c:pt>
                <c:pt idx="161">
                  <c:v>42979.75</c:v>
                </c:pt>
                <c:pt idx="162">
                  <c:v>42979.791666666664</c:v>
                </c:pt>
                <c:pt idx="163">
                  <c:v>42979.833333333336</c:v>
                </c:pt>
                <c:pt idx="164">
                  <c:v>42979.875</c:v>
                </c:pt>
                <c:pt idx="165">
                  <c:v>42979.916666666664</c:v>
                </c:pt>
                <c:pt idx="166">
                  <c:v>42979.958333333336</c:v>
                </c:pt>
                <c:pt idx="167">
                  <c:v>42980</c:v>
                </c:pt>
                <c:pt idx="168">
                  <c:v>42980.041666666664</c:v>
                </c:pt>
                <c:pt idx="169">
                  <c:v>42980.083333333336</c:v>
                </c:pt>
                <c:pt idx="170">
                  <c:v>42980.125</c:v>
                </c:pt>
                <c:pt idx="171">
                  <c:v>42980.166666666664</c:v>
                </c:pt>
                <c:pt idx="172">
                  <c:v>42980.208333333336</c:v>
                </c:pt>
                <c:pt idx="173">
                  <c:v>42980.25</c:v>
                </c:pt>
                <c:pt idx="174">
                  <c:v>42980.291666666664</c:v>
                </c:pt>
                <c:pt idx="175">
                  <c:v>42980.333333333336</c:v>
                </c:pt>
                <c:pt idx="176">
                  <c:v>42980.375</c:v>
                </c:pt>
                <c:pt idx="177">
                  <c:v>42980.416666666664</c:v>
                </c:pt>
                <c:pt idx="178">
                  <c:v>42980.458333333336</c:v>
                </c:pt>
                <c:pt idx="179">
                  <c:v>42980.5</c:v>
                </c:pt>
                <c:pt idx="180">
                  <c:v>42980.541666666664</c:v>
                </c:pt>
                <c:pt idx="181">
                  <c:v>42980.583333333336</c:v>
                </c:pt>
                <c:pt idx="182">
                  <c:v>42980.625</c:v>
                </c:pt>
                <c:pt idx="183">
                  <c:v>42980.666666666664</c:v>
                </c:pt>
                <c:pt idx="184">
                  <c:v>42980.708333333336</c:v>
                </c:pt>
                <c:pt idx="185">
                  <c:v>42980.75</c:v>
                </c:pt>
                <c:pt idx="186">
                  <c:v>42980.791666666664</c:v>
                </c:pt>
                <c:pt idx="187">
                  <c:v>42980.833333333336</c:v>
                </c:pt>
                <c:pt idx="188">
                  <c:v>42980.875</c:v>
                </c:pt>
                <c:pt idx="189">
                  <c:v>42980.916666666664</c:v>
                </c:pt>
                <c:pt idx="190">
                  <c:v>42980.958333333336</c:v>
                </c:pt>
                <c:pt idx="191">
                  <c:v>42981</c:v>
                </c:pt>
                <c:pt idx="192">
                  <c:v>42981.041666666664</c:v>
                </c:pt>
                <c:pt idx="193">
                  <c:v>42981.083333333336</c:v>
                </c:pt>
                <c:pt idx="194">
                  <c:v>42981.125</c:v>
                </c:pt>
                <c:pt idx="195">
                  <c:v>42981.166666666664</c:v>
                </c:pt>
                <c:pt idx="196">
                  <c:v>42981.208333333336</c:v>
                </c:pt>
                <c:pt idx="197">
                  <c:v>42981.25</c:v>
                </c:pt>
                <c:pt idx="198">
                  <c:v>42981.291666666664</c:v>
                </c:pt>
                <c:pt idx="199">
                  <c:v>42981.333333333336</c:v>
                </c:pt>
                <c:pt idx="200">
                  <c:v>42981.375</c:v>
                </c:pt>
                <c:pt idx="201">
                  <c:v>42981.416666666664</c:v>
                </c:pt>
                <c:pt idx="202">
                  <c:v>42981.458333333336</c:v>
                </c:pt>
                <c:pt idx="203">
                  <c:v>42981.5</c:v>
                </c:pt>
                <c:pt idx="204">
                  <c:v>42981.541666666664</c:v>
                </c:pt>
                <c:pt idx="205">
                  <c:v>42981.583333333336</c:v>
                </c:pt>
                <c:pt idx="206">
                  <c:v>42981.625</c:v>
                </c:pt>
                <c:pt idx="207">
                  <c:v>42981.666666666664</c:v>
                </c:pt>
                <c:pt idx="208">
                  <c:v>42981.708333333336</c:v>
                </c:pt>
                <c:pt idx="209">
                  <c:v>42981.75</c:v>
                </c:pt>
                <c:pt idx="210">
                  <c:v>42981.791666666664</c:v>
                </c:pt>
                <c:pt idx="211">
                  <c:v>42981.833333333336</c:v>
                </c:pt>
                <c:pt idx="212">
                  <c:v>42981.875</c:v>
                </c:pt>
                <c:pt idx="213">
                  <c:v>42981.916666666664</c:v>
                </c:pt>
                <c:pt idx="214">
                  <c:v>42981.958333333336</c:v>
                </c:pt>
                <c:pt idx="215">
                  <c:v>42982</c:v>
                </c:pt>
                <c:pt idx="216">
                  <c:v>42982.041666666664</c:v>
                </c:pt>
                <c:pt idx="217">
                  <c:v>42982.083333333336</c:v>
                </c:pt>
                <c:pt idx="218">
                  <c:v>42982.125</c:v>
                </c:pt>
                <c:pt idx="219">
                  <c:v>42982.166666666664</c:v>
                </c:pt>
                <c:pt idx="220">
                  <c:v>42982.208333333336</c:v>
                </c:pt>
                <c:pt idx="221">
                  <c:v>42982.25</c:v>
                </c:pt>
                <c:pt idx="222">
                  <c:v>42982.291666666664</c:v>
                </c:pt>
                <c:pt idx="223">
                  <c:v>42982.333333333336</c:v>
                </c:pt>
                <c:pt idx="224">
                  <c:v>42982.375</c:v>
                </c:pt>
                <c:pt idx="225">
                  <c:v>42982.416666666664</c:v>
                </c:pt>
                <c:pt idx="226">
                  <c:v>42982.458333333336</c:v>
                </c:pt>
                <c:pt idx="227">
                  <c:v>42982.5</c:v>
                </c:pt>
                <c:pt idx="228">
                  <c:v>42982.541666666664</c:v>
                </c:pt>
                <c:pt idx="229">
                  <c:v>42982.583333333336</c:v>
                </c:pt>
                <c:pt idx="230">
                  <c:v>42982.625</c:v>
                </c:pt>
                <c:pt idx="231">
                  <c:v>42982.666666666664</c:v>
                </c:pt>
                <c:pt idx="232">
                  <c:v>42982.708333333336</c:v>
                </c:pt>
                <c:pt idx="233">
                  <c:v>42982.75</c:v>
                </c:pt>
                <c:pt idx="234">
                  <c:v>42982.791666666664</c:v>
                </c:pt>
                <c:pt idx="235">
                  <c:v>42982.833333333336</c:v>
                </c:pt>
                <c:pt idx="236">
                  <c:v>42982.875</c:v>
                </c:pt>
                <c:pt idx="237">
                  <c:v>42982.916666666664</c:v>
                </c:pt>
                <c:pt idx="238">
                  <c:v>42982.958333333336</c:v>
                </c:pt>
                <c:pt idx="239">
                  <c:v>42983</c:v>
                </c:pt>
                <c:pt idx="240">
                  <c:v>42983.041666666664</c:v>
                </c:pt>
                <c:pt idx="241">
                  <c:v>42983.083333333336</c:v>
                </c:pt>
                <c:pt idx="242">
                  <c:v>42983.125</c:v>
                </c:pt>
                <c:pt idx="243">
                  <c:v>42983.166666666664</c:v>
                </c:pt>
                <c:pt idx="244">
                  <c:v>42983.208333333336</c:v>
                </c:pt>
                <c:pt idx="245">
                  <c:v>42983.25</c:v>
                </c:pt>
                <c:pt idx="246">
                  <c:v>42983.291666666664</c:v>
                </c:pt>
                <c:pt idx="247">
                  <c:v>42983.333333333336</c:v>
                </c:pt>
                <c:pt idx="248">
                  <c:v>42983.375</c:v>
                </c:pt>
                <c:pt idx="249">
                  <c:v>42983.416666666664</c:v>
                </c:pt>
                <c:pt idx="250">
                  <c:v>42983.458333333336</c:v>
                </c:pt>
                <c:pt idx="251">
                  <c:v>42983.5</c:v>
                </c:pt>
                <c:pt idx="252">
                  <c:v>42983.541666666664</c:v>
                </c:pt>
                <c:pt idx="253">
                  <c:v>42983.583333333336</c:v>
                </c:pt>
                <c:pt idx="254">
                  <c:v>42983.625</c:v>
                </c:pt>
                <c:pt idx="255">
                  <c:v>42983.666666666664</c:v>
                </c:pt>
                <c:pt idx="256">
                  <c:v>42983.708333333336</c:v>
                </c:pt>
                <c:pt idx="257">
                  <c:v>42983.75</c:v>
                </c:pt>
                <c:pt idx="258">
                  <c:v>42983.791666666664</c:v>
                </c:pt>
                <c:pt idx="259">
                  <c:v>42983.833333333336</c:v>
                </c:pt>
                <c:pt idx="260">
                  <c:v>42983.875</c:v>
                </c:pt>
                <c:pt idx="261">
                  <c:v>42983.916666666664</c:v>
                </c:pt>
                <c:pt idx="262">
                  <c:v>42983.958333333336</c:v>
                </c:pt>
                <c:pt idx="263">
                  <c:v>42984</c:v>
                </c:pt>
                <c:pt idx="264">
                  <c:v>42984.041666666664</c:v>
                </c:pt>
                <c:pt idx="265">
                  <c:v>42984.083333333336</c:v>
                </c:pt>
                <c:pt idx="266">
                  <c:v>42984.125</c:v>
                </c:pt>
                <c:pt idx="267">
                  <c:v>42984.166666666664</c:v>
                </c:pt>
                <c:pt idx="268">
                  <c:v>42984.208333333336</c:v>
                </c:pt>
                <c:pt idx="269">
                  <c:v>42984.25</c:v>
                </c:pt>
                <c:pt idx="270">
                  <c:v>42984.291666666664</c:v>
                </c:pt>
                <c:pt idx="271">
                  <c:v>42984.333333333336</c:v>
                </c:pt>
                <c:pt idx="272">
                  <c:v>42984.375</c:v>
                </c:pt>
                <c:pt idx="273">
                  <c:v>42984.416666666664</c:v>
                </c:pt>
                <c:pt idx="274">
                  <c:v>42984.458333333336</c:v>
                </c:pt>
                <c:pt idx="275">
                  <c:v>42984.5</c:v>
                </c:pt>
                <c:pt idx="276">
                  <c:v>42984.541666666664</c:v>
                </c:pt>
                <c:pt idx="277">
                  <c:v>42984.583333333336</c:v>
                </c:pt>
                <c:pt idx="278">
                  <c:v>42984.625</c:v>
                </c:pt>
                <c:pt idx="279">
                  <c:v>42984.666666666664</c:v>
                </c:pt>
                <c:pt idx="280">
                  <c:v>42984.708333333336</c:v>
                </c:pt>
                <c:pt idx="281">
                  <c:v>42984.75</c:v>
                </c:pt>
                <c:pt idx="282">
                  <c:v>42984.791666666664</c:v>
                </c:pt>
                <c:pt idx="283">
                  <c:v>42984.833333333336</c:v>
                </c:pt>
                <c:pt idx="284">
                  <c:v>42984.875</c:v>
                </c:pt>
                <c:pt idx="285">
                  <c:v>42984.916666666664</c:v>
                </c:pt>
                <c:pt idx="286">
                  <c:v>42984.958333333336</c:v>
                </c:pt>
              </c:numCache>
            </c:numRef>
          </c:xVal>
          <c:yVal>
            <c:numRef>
              <c:f>Sheet1!$H$3:$H$554</c:f>
              <c:numCache>
                <c:formatCode>General</c:formatCode>
                <c:ptCount val="552"/>
                <c:pt idx="0">
                  <c:v>4.6547206117979217E-2</c:v>
                </c:pt>
                <c:pt idx="1">
                  <c:v>3.6090013851212494E-2</c:v>
                </c:pt>
                <c:pt idx="2">
                  <c:v>6.5341473321896687E-2</c:v>
                </c:pt>
                <c:pt idx="3">
                  <c:v>6.5023577887669715E-2</c:v>
                </c:pt>
                <c:pt idx="4">
                  <c:v>4.2652954524564246E-2</c:v>
                </c:pt>
                <c:pt idx="5">
                  <c:v>2.7675135900035452E-2</c:v>
                </c:pt>
                <c:pt idx="6">
                  <c:v>0.13589664108229133</c:v>
                </c:pt>
                <c:pt idx="7">
                  <c:v>0.12868012112870036</c:v>
                </c:pt>
                <c:pt idx="8">
                  <c:v>0.1492057353523113</c:v>
                </c:pt>
                <c:pt idx="9">
                  <c:v>0.23386131816874267</c:v>
                </c:pt>
                <c:pt idx="10">
                  <c:v>0.34246405678457104</c:v>
                </c:pt>
                <c:pt idx="11">
                  <c:v>0.56999893971592464</c:v>
                </c:pt>
                <c:pt idx="12">
                  <c:v>0.41638960395897007</c:v>
                </c:pt>
                <c:pt idx="13">
                  <c:v>0.47521494123639219</c:v>
                </c:pt>
                <c:pt idx="14">
                  <c:v>0.37689831328138368</c:v>
                </c:pt>
                <c:pt idx="15">
                  <c:v>0.14892353684121229</c:v>
                </c:pt>
                <c:pt idx="16">
                  <c:v>8.6004823734513458E-2</c:v>
                </c:pt>
                <c:pt idx="17">
                  <c:v>0.1451163032270113</c:v>
                </c:pt>
                <c:pt idx="18">
                  <c:v>4.0649331006673783E-2</c:v>
                </c:pt>
                <c:pt idx="19">
                  <c:v>1.9655198414153752E-2</c:v>
                </c:pt>
                <c:pt idx="20">
                  <c:v>6.2868318211322105E-2</c:v>
                </c:pt>
                <c:pt idx="21">
                  <c:v>9.88106071581627E-2</c:v>
                </c:pt>
                <c:pt idx="22">
                  <c:v>5.0423669369648039E-2</c:v>
                </c:pt>
                <c:pt idx="23">
                  <c:v>0.1139688791941631</c:v>
                </c:pt>
                <c:pt idx="24">
                  <c:v>0.26236786662736389</c:v>
                </c:pt>
                <c:pt idx="25">
                  <c:v>0.38547988155503177</c:v>
                </c:pt>
                <c:pt idx="26">
                  <c:v>0.45327185337817877</c:v>
                </c:pt>
                <c:pt idx="27">
                  <c:v>0.43991036988636356</c:v>
                </c:pt>
                <c:pt idx="28">
                  <c:v>0.46852133215955138</c:v>
                </c:pt>
                <c:pt idx="29">
                  <c:v>0.49724490438758817</c:v>
                </c:pt>
                <c:pt idx="30">
                  <c:v>0.60150556039851111</c:v>
                </c:pt>
                <c:pt idx="31">
                  <c:v>0.34616229051476388</c:v>
                </c:pt>
                <c:pt idx="32">
                  <c:v>0.34901892403700074</c:v>
                </c:pt>
                <c:pt idx="33">
                  <c:v>0.63660640425606552</c:v>
                </c:pt>
                <c:pt idx="34">
                  <c:v>0.57160386872790347</c:v>
                </c:pt>
                <c:pt idx="35">
                  <c:v>0.58429862172503455</c:v>
                </c:pt>
                <c:pt idx="36">
                  <c:v>0.36350660865356765</c:v>
                </c:pt>
                <c:pt idx="37">
                  <c:v>0.11499147945541743</c:v>
                </c:pt>
                <c:pt idx="38">
                  <c:v>0.20481291381030076</c:v>
                </c:pt>
                <c:pt idx="39">
                  <c:v>0.42025141465062354</c:v>
                </c:pt>
                <c:pt idx="40">
                  <c:v>0.25192476099380201</c:v>
                </c:pt>
                <c:pt idx="41">
                  <c:v>0.17911133567833737</c:v>
                </c:pt>
                <c:pt idx="42">
                  <c:v>0.3375426115472564</c:v>
                </c:pt>
                <c:pt idx="43">
                  <c:v>0.41298927562934118</c:v>
                </c:pt>
                <c:pt idx="44">
                  <c:v>0.39733666182165805</c:v>
                </c:pt>
                <c:pt idx="45">
                  <c:v>0.26095438309445917</c:v>
                </c:pt>
                <c:pt idx="46">
                  <c:v>7.7619746729958194E-2</c:v>
                </c:pt>
                <c:pt idx="47">
                  <c:v>6.1574626682512346E-2</c:v>
                </c:pt>
                <c:pt idx="48">
                  <c:v>0.20572314356814481</c:v>
                </c:pt>
                <c:pt idx="49">
                  <c:v>0.36367424787671609</c:v>
                </c:pt>
                <c:pt idx="50">
                  <c:v>0.59475699929914327</c:v>
                </c:pt>
                <c:pt idx="51">
                  <c:v>0.42148064073770541</c:v>
                </c:pt>
                <c:pt idx="52">
                  <c:v>0.52047291249399663</c:v>
                </c:pt>
                <c:pt idx="53">
                  <c:v>0.27514563007014914</c:v>
                </c:pt>
                <c:pt idx="54">
                  <c:v>-9.8614260470073489E-2</c:v>
                </c:pt>
                <c:pt idx="55">
                  <c:v>-0.14366858941368399</c:v>
                </c:pt>
                <c:pt idx="56">
                  <c:v>-0.13992464083206357</c:v>
                </c:pt>
                <c:pt idx="57">
                  <c:v>-0.1324956739899612</c:v>
                </c:pt>
                <c:pt idx="58">
                  <c:v>-0.14038821099326704</c:v>
                </c:pt>
                <c:pt idx="59">
                  <c:v>-0.14793645580058445</c:v>
                </c:pt>
                <c:pt idx="60">
                  <c:v>-0.11168438746876141</c:v>
                </c:pt>
                <c:pt idx="61">
                  <c:v>-7.2577035420147595E-2</c:v>
                </c:pt>
                <c:pt idx="62">
                  <c:v>-4.5415710591040437E-2</c:v>
                </c:pt>
                <c:pt idx="63">
                  <c:v>3.0906124931551204E-2</c:v>
                </c:pt>
                <c:pt idx="64">
                  <c:v>-3.3958989175358667E-2</c:v>
                </c:pt>
                <c:pt idx="65">
                  <c:v>2.1593902188909553E-2</c:v>
                </c:pt>
                <c:pt idx="66">
                  <c:v>-1.6572014166342797E-3</c:v>
                </c:pt>
                <c:pt idx="67">
                  <c:v>0.10335489787141228</c:v>
                </c:pt>
                <c:pt idx="68">
                  <c:v>0.22494327211228793</c:v>
                </c:pt>
                <c:pt idx="69">
                  <c:v>0.22862129252069252</c:v>
                </c:pt>
                <c:pt idx="70">
                  <c:v>8.8337481341531188E-2</c:v>
                </c:pt>
                <c:pt idx="71">
                  <c:v>5.7841571510650169E-2</c:v>
                </c:pt>
                <c:pt idx="72">
                  <c:v>7.0358241478091443E-2</c:v>
                </c:pt>
                <c:pt idx="73">
                  <c:v>0.13805994092950158</c:v>
                </c:pt>
                <c:pt idx="74">
                  <c:v>2.4259709026470233E-2</c:v>
                </c:pt>
                <c:pt idx="75">
                  <c:v>-6.1970262153195677E-2</c:v>
                </c:pt>
                <c:pt idx="76">
                  <c:v>-1.9462584974130337E-2</c:v>
                </c:pt>
                <c:pt idx="77">
                  <c:v>7.9426410200580833E-2</c:v>
                </c:pt>
                <c:pt idx="78">
                  <c:v>7.8622217059642452E-2</c:v>
                </c:pt>
                <c:pt idx="79">
                  <c:v>5.9466017895278611E-2</c:v>
                </c:pt>
                <c:pt idx="80">
                  <c:v>6.0712705369958542E-3</c:v>
                </c:pt>
                <c:pt idx="81">
                  <c:v>5.6787364030661536E-3</c:v>
                </c:pt>
                <c:pt idx="82">
                  <c:v>-4.8961036091629495E-2</c:v>
                </c:pt>
                <c:pt idx="83">
                  <c:v>-7.863791599727854E-2</c:v>
                </c:pt>
                <c:pt idx="84">
                  <c:v>-0.10782359818505149</c:v>
                </c:pt>
                <c:pt idx="85">
                  <c:v>-0.11009611060497804</c:v>
                </c:pt>
                <c:pt idx="86">
                  <c:v>-9.1243706644394962E-2</c:v>
                </c:pt>
                <c:pt idx="87">
                  <c:v>-6.4367377990567576E-2</c:v>
                </c:pt>
                <c:pt idx="88">
                  <c:v>-3.3810385239995355E-2</c:v>
                </c:pt>
                <c:pt idx="89">
                  <c:v>-8.9235154594682342E-2</c:v>
                </c:pt>
                <c:pt idx="90">
                  <c:v>-9.1164983488123852E-2</c:v>
                </c:pt>
                <c:pt idx="91">
                  <c:v>-8.7993876583992048E-2</c:v>
                </c:pt>
                <c:pt idx="92">
                  <c:v>-7.5396291980434071E-2</c:v>
                </c:pt>
                <c:pt idx="93">
                  <c:v>-0.11505833956204725</c:v>
                </c:pt>
                <c:pt idx="94">
                  <c:v>-0.140700433853997</c:v>
                </c:pt>
                <c:pt idx="95">
                  <c:v>-0.1513466505414911</c:v>
                </c:pt>
                <c:pt idx="96">
                  <c:v>-0.1606614788831493</c:v>
                </c:pt>
                <c:pt idx="97">
                  <c:v>-0.16169678669189125</c:v>
                </c:pt>
                <c:pt idx="98">
                  <c:v>-0.15936352824017419</c:v>
                </c:pt>
                <c:pt idx="99">
                  <c:v>-0.11916870940942204</c:v>
                </c:pt>
                <c:pt idx="100">
                  <c:v>-0.11980986947274452</c:v>
                </c:pt>
                <c:pt idx="101">
                  <c:v>-0.11991848728313315</c:v>
                </c:pt>
                <c:pt idx="102">
                  <c:v>-0.11927288123028212</c:v>
                </c:pt>
                <c:pt idx="103">
                  <c:v>-0.11876126431755907</c:v>
                </c:pt>
                <c:pt idx="104">
                  <c:v>-0.1197654331555551</c:v>
                </c:pt>
                <c:pt idx="105">
                  <c:v>-0.12206967819055592</c:v>
                </c:pt>
                <c:pt idx="106">
                  <c:v>-0.12447904205832394</c:v>
                </c:pt>
                <c:pt idx="107">
                  <c:v>-0.12673069878632148</c:v>
                </c:pt>
                <c:pt idx="108">
                  <c:v>-0.12825632833749268</c:v>
                </c:pt>
                <c:pt idx="109">
                  <c:v>-0.12960098302176526</c:v>
                </c:pt>
                <c:pt idx="110">
                  <c:v>-0.13295268408647765</c:v>
                </c:pt>
                <c:pt idx="111">
                  <c:v>-0.13954252784655985</c:v>
                </c:pt>
                <c:pt idx="112">
                  <c:v>-0.14233432328357587</c:v>
                </c:pt>
                <c:pt idx="113">
                  <c:v>-0.14496839023490615</c:v>
                </c:pt>
                <c:pt idx="114">
                  <c:v>-0.1486025358265568</c:v>
                </c:pt>
                <c:pt idx="115">
                  <c:v>-0.14884445937247293</c:v>
                </c:pt>
                <c:pt idx="116">
                  <c:v>-0.14611077847779441</c:v>
                </c:pt>
                <c:pt idx="117">
                  <c:v>-0.13998529299918161</c:v>
                </c:pt>
                <c:pt idx="118">
                  <c:v>-0.13333376715692324</c:v>
                </c:pt>
                <c:pt idx="119">
                  <c:v>-0.12628471138524411</c:v>
                </c:pt>
                <c:pt idx="120">
                  <c:v>-0.11781031794597574</c:v>
                </c:pt>
                <c:pt idx="121">
                  <c:v>-0.11154615340902652</c:v>
                </c:pt>
                <c:pt idx="122">
                  <c:v>-0.10847149171534554</c:v>
                </c:pt>
                <c:pt idx="123">
                  <c:v>-0.10500257597356466</c:v>
                </c:pt>
                <c:pt idx="124">
                  <c:v>-0.10147440126309348</c:v>
                </c:pt>
                <c:pt idx="125">
                  <c:v>-9.8598819857922848E-2</c:v>
                </c:pt>
                <c:pt idx="126">
                  <c:v>-9.5819371309564971E-2</c:v>
                </c:pt>
                <c:pt idx="127">
                  <c:v>-9.362432550851274E-2</c:v>
                </c:pt>
                <c:pt idx="128">
                  <c:v>-9.1129694997931665E-2</c:v>
                </c:pt>
                <c:pt idx="129">
                  <c:v>-8.9043100076377613E-2</c:v>
                </c:pt>
                <c:pt idx="130">
                  <c:v>-8.6832489405098912E-2</c:v>
                </c:pt>
                <c:pt idx="131">
                  <c:v>-8.5314836473463274E-2</c:v>
                </c:pt>
                <c:pt idx="132">
                  <c:v>-8.3508391863832188E-2</c:v>
                </c:pt>
                <c:pt idx="133">
                  <c:v>-8.4230310326338653E-2</c:v>
                </c:pt>
                <c:pt idx="134">
                  <c:v>-8.6892631924833097E-2</c:v>
                </c:pt>
                <c:pt idx="135">
                  <c:v>-9.2286544867580034E-2</c:v>
                </c:pt>
                <c:pt idx="136">
                  <c:v>-9.8072980585547143E-2</c:v>
                </c:pt>
                <c:pt idx="137">
                  <c:v>-0.10323696031161766</c:v>
                </c:pt>
                <c:pt idx="138">
                  <c:v>-0.10584127370364271</c:v>
                </c:pt>
                <c:pt idx="139">
                  <c:v>-0.10553775005821464</c:v>
                </c:pt>
                <c:pt idx="140">
                  <c:v>-0.10226100650897507</c:v>
                </c:pt>
                <c:pt idx="141">
                  <c:v>-9.538379787321638E-2</c:v>
                </c:pt>
                <c:pt idx="142">
                  <c:v>-8.6415274533631958E-2</c:v>
                </c:pt>
                <c:pt idx="143">
                  <c:v>-7.6582996333296904E-2</c:v>
                </c:pt>
                <c:pt idx="144">
                  <c:v>-6.7819020028517585E-2</c:v>
                </c:pt>
                <c:pt idx="145">
                  <c:v>-6.2460661622104396E-2</c:v>
                </c:pt>
                <c:pt idx="146">
                  <c:v>-6.0277987897386254E-2</c:v>
                </c:pt>
                <c:pt idx="147">
                  <c:v>-5.8254190373094872E-2</c:v>
                </c:pt>
                <c:pt idx="148">
                  <c:v>-5.6424702120585479E-2</c:v>
                </c:pt>
                <c:pt idx="149">
                  <c:v>-5.5100751135809034E-2</c:v>
                </c:pt>
                <c:pt idx="150">
                  <c:v>-5.3724032291098567E-2</c:v>
                </c:pt>
                <c:pt idx="151">
                  <c:v>-5.2476968641848032E-2</c:v>
                </c:pt>
                <c:pt idx="152">
                  <c:v>-5.1295877831616821E-2</c:v>
                </c:pt>
                <c:pt idx="153">
                  <c:v>-4.9928806777149504E-2</c:v>
                </c:pt>
                <c:pt idx="154">
                  <c:v>-4.8960592029265726E-2</c:v>
                </c:pt>
                <c:pt idx="155">
                  <c:v>-4.7832147613975806E-2</c:v>
                </c:pt>
                <c:pt idx="156">
                  <c:v>-4.6742676106743986E-2</c:v>
                </c:pt>
                <c:pt idx="157">
                  <c:v>-4.7617449576851101E-2</c:v>
                </c:pt>
                <c:pt idx="158">
                  <c:v>-5.0639515756749631E-2</c:v>
                </c:pt>
                <c:pt idx="159">
                  <c:v>-5.6419999690451306E-2</c:v>
                </c:pt>
                <c:pt idx="160">
                  <c:v>-6.2333678656317559E-2</c:v>
                </c:pt>
                <c:pt idx="161">
                  <c:v>-6.7066388276937339E-2</c:v>
                </c:pt>
                <c:pt idx="162">
                  <c:v>-6.9693432973349623E-2</c:v>
                </c:pt>
                <c:pt idx="163">
                  <c:v>-7.0146931171060523E-2</c:v>
                </c:pt>
                <c:pt idx="164">
                  <c:v>-6.8369638157835588E-2</c:v>
                </c:pt>
                <c:pt idx="165">
                  <c:v>-6.3840764134255323E-2</c:v>
                </c:pt>
                <c:pt idx="166">
                  <c:v>-5.7161317846282422E-2</c:v>
                </c:pt>
                <c:pt idx="167">
                  <c:v>-4.896787992836682E-2</c:v>
                </c:pt>
                <c:pt idx="168">
                  <c:v>-4.2946791211447177E-2</c:v>
                </c:pt>
                <c:pt idx="169">
                  <c:v>-3.8822846743698847E-2</c:v>
                </c:pt>
                <c:pt idx="170">
                  <c:v>-3.7654041249095549E-2</c:v>
                </c:pt>
                <c:pt idx="171">
                  <c:v>-3.6432467894563558E-2</c:v>
                </c:pt>
                <c:pt idx="172">
                  <c:v>-3.5594290089235869E-2</c:v>
                </c:pt>
                <c:pt idx="173">
                  <c:v>-3.4783164271288136E-2</c:v>
                </c:pt>
                <c:pt idx="174">
                  <c:v>-3.4231192674992528E-2</c:v>
                </c:pt>
                <c:pt idx="175">
                  <c:v>-3.3656698000041452E-2</c:v>
                </c:pt>
                <c:pt idx="176">
                  <c:v>-3.3092094045300335E-2</c:v>
                </c:pt>
                <c:pt idx="177">
                  <c:v>-3.2497956747054246E-2</c:v>
                </c:pt>
                <c:pt idx="178">
                  <c:v>-3.1905728184289828E-2</c:v>
                </c:pt>
                <c:pt idx="179">
                  <c:v>-3.1276851900322811E-2</c:v>
                </c:pt>
                <c:pt idx="180">
                  <c:v>-3.063935160241904E-2</c:v>
                </c:pt>
                <c:pt idx="181">
                  <c:v>-3.1558355679218053E-2</c:v>
                </c:pt>
                <c:pt idx="182">
                  <c:v>-3.4428989727057768E-2</c:v>
                </c:pt>
                <c:pt idx="183">
                  <c:v>-4.0100051061378927E-2</c:v>
                </c:pt>
                <c:pt idx="184">
                  <c:v>-4.629429679054553E-2</c:v>
                </c:pt>
                <c:pt idx="185">
                  <c:v>-5.2090102664501536E-2</c:v>
                </c:pt>
                <c:pt idx="186">
                  <c:v>-5.5693500262794515E-2</c:v>
                </c:pt>
                <c:pt idx="187">
                  <c:v>-5.5909655879741393E-2</c:v>
                </c:pt>
                <c:pt idx="188">
                  <c:v>-5.4129447706877443E-2</c:v>
                </c:pt>
                <c:pt idx="189">
                  <c:v>-4.982285460591207E-2</c:v>
                </c:pt>
                <c:pt idx="190">
                  <c:v>-4.3802581439605248E-2</c:v>
                </c:pt>
                <c:pt idx="191">
                  <c:v>-3.441732804135178E-2</c:v>
                </c:pt>
                <c:pt idx="192">
                  <c:v>-2.8219238459000096E-2</c:v>
                </c:pt>
                <c:pt idx="193">
                  <c:v>-2.6268475747801112E-2</c:v>
                </c:pt>
                <c:pt idx="194">
                  <c:v>-2.4833412078280048E-2</c:v>
                </c:pt>
                <c:pt idx="195">
                  <c:v>-2.3740400734340916E-2</c:v>
                </c:pt>
                <c:pt idx="196">
                  <c:v>-2.3197400194796991E-2</c:v>
                </c:pt>
                <c:pt idx="197">
                  <c:v>-2.2974459890829024E-2</c:v>
                </c:pt>
                <c:pt idx="198">
                  <c:v>-2.284881303987607E-2</c:v>
                </c:pt>
                <c:pt idx="199">
                  <c:v>-2.2736423224435143E-2</c:v>
                </c:pt>
                <c:pt idx="200">
                  <c:v>-2.2577564376145887E-2</c:v>
                </c:pt>
                <c:pt idx="201">
                  <c:v>-2.2347214708090313E-2</c:v>
                </c:pt>
                <c:pt idx="202">
                  <c:v>-2.2192433612868712E-2</c:v>
                </c:pt>
                <c:pt idx="203">
                  <c:v>-2.1852956331827933E-2</c:v>
                </c:pt>
                <c:pt idx="204">
                  <c:v>-2.1604942184519693E-2</c:v>
                </c:pt>
                <c:pt idx="205">
                  <c:v>-2.3108539882170653E-2</c:v>
                </c:pt>
                <c:pt idx="206">
                  <c:v>-2.6541851797128757E-2</c:v>
                </c:pt>
                <c:pt idx="207">
                  <c:v>-3.2454298761003919E-2</c:v>
                </c:pt>
                <c:pt idx="208">
                  <c:v>-3.8579864717200429E-2</c:v>
                </c:pt>
                <c:pt idx="209">
                  <c:v>-4.3895953308819458E-2</c:v>
                </c:pt>
                <c:pt idx="210">
                  <c:v>-4.7149878793014466E-2</c:v>
                </c:pt>
                <c:pt idx="211">
                  <c:v>-4.8107421974355802E-2</c:v>
                </c:pt>
                <c:pt idx="212">
                  <c:v>-4.7288852088039235E-2</c:v>
                </c:pt>
                <c:pt idx="213">
                  <c:v>-4.4437925317417637E-2</c:v>
                </c:pt>
                <c:pt idx="214">
                  <c:v>-3.8981323844892835E-2</c:v>
                </c:pt>
                <c:pt idx="215">
                  <c:v>-3.1914386902507808E-2</c:v>
                </c:pt>
                <c:pt idx="216">
                  <c:v>-2.5725017124885952E-2</c:v>
                </c:pt>
                <c:pt idx="217">
                  <c:v>-2.18950005687919E-2</c:v>
                </c:pt>
                <c:pt idx="218">
                  <c:v>-2.044972341609963E-2</c:v>
                </c:pt>
                <c:pt idx="219">
                  <c:v>-1.968626392871009E-2</c:v>
                </c:pt>
                <c:pt idx="220">
                  <c:v>-1.9259609492693563E-2</c:v>
                </c:pt>
                <c:pt idx="221">
                  <c:v>-1.8940503624855332E-2</c:v>
                </c:pt>
                <c:pt idx="222">
                  <c:v>-1.8723603161473257E-2</c:v>
                </c:pt>
                <c:pt idx="223">
                  <c:v>-1.8525700700949166E-2</c:v>
                </c:pt>
                <c:pt idx="224">
                  <c:v>-1.8386848870908246E-2</c:v>
                </c:pt>
                <c:pt idx="225">
                  <c:v>-1.8273400574883247E-2</c:v>
                </c:pt>
                <c:pt idx="226">
                  <c:v>-1.813227561440911E-2</c:v>
                </c:pt>
                <c:pt idx="227">
                  <c:v>-1.7995991901196717E-2</c:v>
                </c:pt>
                <c:pt idx="228">
                  <c:v>-1.7849956284897495E-2</c:v>
                </c:pt>
                <c:pt idx="229">
                  <c:v>-1.9543577275571877E-2</c:v>
                </c:pt>
                <c:pt idx="230">
                  <c:v>-2.2230365392483797E-2</c:v>
                </c:pt>
                <c:pt idx="231">
                  <c:v>-2.6254205360415561E-2</c:v>
                </c:pt>
                <c:pt idx="232">
                  <c:v>-3.0723700358458395E-2</c:v>
                </c:pt>
                <c:pt idx="233">
                  <c:v>-3.6724955578535834E-2</c:v>
                </c:pt>
                <c:pt idx="234">
                  <c:v>-4.1722944726479305E-2</c:v>
                </c:pt>
                <c:pt idx="235">
                  <c:v>-4.4222364427898064E-2</c:v>
                </c:pt>
                <c:pt idx="236">
                  <c:v>-4.3058712519088438E-2</c:v>
                </c:pt>
                <c:pt idx="237">
                  <c:v>-3.9675372256310126E-2</c:v>
                </c:pt>
                <c:pt idx="238">
                  <c:v>-3.4330321556071297E-2</c:v>
                </c:pt>
                <c:pt idx="239">
                  <c:v>-2.7735479461350465E-2</c:v>
                </c:pt>
                <c:pt idx="240">
                  <c:v>-2.2329629311418131E-2</c:v>
                </c:pt>
                <c:pt idx="241">
                  <c:v>-1.8613797519383191E-2</c:v>
                </c:pt>
                <c:pt idx="242">
                  <c:v>-1.7261128741712817E-2</c:v>
                </c:pt>
                <c:pt idx="243">
                  <c:v>-1.6556180672830934E-2</c:v>
                </c:pt>
                <c:pt idx="244">
                  <c:v>-1.5941828130646485E-2</c:v>
                </c:pt>
                <c:pt idx="245">
                  <c:v>-1.5454753540642407E-2</c:v>
                </c:pt>
                <c:pt idx="246">
                  <c:v>-1.5132576343898307E-2</c:v>
                </c:pt>
                <c:pt idx="247">
                  <c:v>-1.4909358405677864E-2</c:v>
                </c:pt>
                <c:pt idx="248">
                  <c:v>-1.4725928926130116E-2</c:v>
                </c:pt>
                <c:pt idx="249">
                  <c:v>-1.4555327309060395E-2</c:v>
                </c:pt>
                <c:pt idx="250">
                  <c:v>-1.4416436144252032E-2</c:v>
                </c:pt>
                <c:pt idx="251">
                  <c:v>-1.4289279657056397E-2</c:v>
                </c:pt>
                <c:pt idx="252">
                  <c:v>-1.4164309539594022E-2</c:v>
                </c:pt>
                <c:pt idx="253">
                  <c:v>-1.5686699605642396E-2</c:v>
                </c:pt>
                <c:pt idx="254">
                  <c:v>-1.8364985173603188E-2</c:v>
                </c:pt>
                <c:pt idx="255">
                  <c:v>-2.3463970079283136E-2</c:v>
                </c:pt>
                <c:pt idx="256">
                  <c:v>-2.9454877124744705E-2</c:v>
                </c:pt>
                <c:pt idx="257">
                  <c:v>-3.574598250340788E-2</c:v>
                </c:pt>
                <c:pt idx="258">
                  <c:v>-4.0008518519082159E-2</c:v>
                </c:pt>
                <c:pt idx="259">
                  <c:v>-4.1089921280880404E-2</c:v>
                </c:pt>
                <c:pt idx="260">
                  <c:v>-3.9571227220804417E-2</c:v>
                </c:pt>
                <c:pt idx="261">
                  <c:v>-3.5098282571238926E-2</c:v>
                </c:pt>
                <c:pt idx="262">
                  <c:v>-2.6322009062339724E-2</c:v>
                </c:pt>
                <c:pt idx="263">
                  <c:v>-1.8125023227338666E-2</c:v>
                </c:pt>
                <c:pt idx="264">
                  <c:v>-1.8669914342471117E-2</c:v>
                </c:pt>
                <c:pt idx="265">
                  <c:v>-1.5602038511071559E-2</c:v>
                </c:pt>
                <c:pt idx="266">
                  <c:v>-1.4872086007412744E-2</c:v>
                </c:pt>
                <c:pt idx="267">
                  <c:v>-1.4053064965438455E-2</c:v>
                </c:pt>
                <c:pt idx="268">
                  <c:v>-1.3727747031224258E-2</c:v>
                </c:pt>
                <c:pt idx="269">
                  <c:v>-1.3696617290771762E-2</c:v>
                </c:pt>
                <c:pt idx="270">
                  <c:v>2.3336097184855742E-2</c:v>
                </c:pt>
                <c:pt idx="271">
                  <c:v>3.3101666490117587E-2</c:v>
                </c:pt>
                <c:pt idx="272">
                  <c:v>-1.4099741242346919E-2</c:v>
                </c:pt>
                <c:pt idx="273">
                  <c:v>-1.4947168720307324E-2</c:v>
                </c:pt>
                <c:pt idx="274">
                  <c:v>-1.541090468104267E-2</c:v>
                </c:pt>
                <c:pt idx="275">
                  <c:v>-1.572673099428501E-2</c:v>
                </c:pt>
                <c:pt idx="276">
                  <c:v>-1.5894040335103998E-2</c:v>
                </c:pt>
                <c:pt idx="277">
                  <c:v>-1.7207666796155596E-2</c:v>
                </c:pt>
                <c:pt idx="278">
                  <c:v>-1.8745413506742636E-2</c:v>
                </c:pt>
                <c:pt idx="279">
                  <c:v>-2.1636523080629466E-2</c:v>
                </c:pt>
                <c:pt idx="280">
                  <c:v>-2.7517163570565994E-2</c:v>
                </c:pt>
                <c:pt idx="281">
                  <c:v>-3.4678444102044903E-2</c:v>
                </c:pt>
                <c:pt idx="282">
                  <c:v>-4.0755198486396083E-2</c:v>
                </c:pt>
                <c:pt idx="283">
                  <c:v>-4.232950615747999E-2</c:v>
                </c:pt>
                <c:pt idx="284">
                  <c:v>-4.1370193057786331E-2</c:v>
                </c:pt>
                <c:pt idx="285">
                  <c:v>-3.7797508748567132E-2</c:v>
                </c:pt>
                <c:pt idx="286">
                  <c:v>-3.1970087274219239E-2</c:v>
                </c:pt>
                <c:pt idx="287">
                  <c:v>-2.4605821400599748E-2</c:v>
                </c:pt>
                <c:pt idx="288">
                  <c:v>-1.8856536615912134E-2</c:v>
                </c:pt>
                <c:pt idx="289">
                  <c:v>-1.5453504186510258E-2</c:v>
                </c:pt>
                <c:pt idx="290">
                  <c:v>-1.4597991592602444E-2</c:v>
                </c:pt>
                <c:pt idx="291">
                  <c:v>-1.4100141323211801E-2</c:v>
                </c:pt>
                <c:pt idx="292">
                  <c:v>-1.3839876564555542E-2</c:v>
                </c:pt>
                <c:pt idx="293">
                  <c:v>-1.3653792207475757E-2</c:v>
                </c:pt>
                <c:pt idx="294">
                  <c:v>-1.3450199540410601E-2</c:v>
                </c:pt>
                <c:pt idx="295">
                  <c:v>-1.3238139028674656E-2</c:v>
                </c:pt>
                <c:pt idx="296">
                  <c:v>-1.3074196003154182E-2</c:v>
                </c:pt>
                <c:pt idx="297">
                  <c:v>-1.2957589617516696E-2</c:v>
                </c:pt>
                <c:pt idx="298">
                  <c:v>-1.2859133571072157E-2</c:v>
                </c:pt>
                <c:pt idx="299">
                  <c:v>-1.2739056757291589E-2</c:v>
                </c:pt>
                <c:pt idx="300">
                  <c:v>-1.2633677206701055E-2</c:v>
                </c:pt>
                <c:pt idx="301">
                  <c:v>-1.4238611406154789E-2</c:v>
                </c:pt>
                <c:pt idx="302">
                  <c:v>-1.7715026038661819E-2</c:v>
                </c:pt>
                <c:pt idx="303">
                  <c:v>-2.3357491045077339E-2</c:v>
                </c:pt>
                <c:pt idx="304">
                  <c:v>-2.9318385185842288E-2</c:v>
                </c:pt>
                <c:pt idx="305">
                  <c:v>-3.4342211671317902E-2</c:v>
                </c:pt>
                <c:pt idx="306">
                  <c:v>-3.750087390296164E-2</c:v>
                </c:pt>
                <c:pt idx="307">
                  <c:v>-3.8205648450437835E-2</c:v>
                </c:pt>
                <c:pt idx="308">
                  <c:v>-3.6816800459366306E-2</c:v>
                </c:pt>
                <c:pt idx="309">
                  <c:v>-3.3332507954973778E-2</c:v>
                </c:pt>
                <c:pt idx="310">
                  <c:v>-2.803687753726436E-2</c:v>
                </c:pt>
                <c:pt idx="311">
                  <c:v>-2.1512559387327546E-2</c:v>
                </c:pt>
                <c:pt idx="312">
                  <c:v>-1.6575996817532523E-2</c:v>
                </c:pt>
                <c:pt idx="313">
                  <c:v>-1.3545861892199085E-2</c:v>
                </c:pt>
                <c:pt idx="314">
                  <c:v>-1.2841573204664058E-2</c:v>
                </c:pt>
                <c:pt idx="315">
                  <c:v>-1.2267269403261949E-2</c:v>
                </c:pt>
                <c:pt idx="316">
                  <c:v>-1.1955503490948871E-2</c:v>
                </c:pt>
                <c:pt idx="317">
                  <c:v>-1.17051815089253E-2</c:v>
                </c:pt>
                <c:pt idx="318">
                  <c:v>-1.1538305971623419E-2</c:v>
                </c:pt>
                <c:pt idx="319">
                  <c:v>-1.140575296866464E-2</c:v>
                </c:pt>
                <c:pt idx="320">
                  <c:v>-1.1297492962713651E-2</c:v>
                </c:pt>
                <c:pt idx="321">
                  <c:v>-1.1225481578727159E-2</c:v>
                </c:pt>
                <c:pt idx="322">
                  <c:v>-1.1104918905004979E-2</c:v>
                </c:pt>
                <c:pt idx="323">
                  <c:v>-1.0995825996300557E-2</c:v>
                </c:pt>
                <c:pt idx="324">
                  <c:v>-1.0826399694312983E-2</c:v>
                </c:pt>
                <c:pt idx="325">
                  <c:v>-1.2232860108213561E-2</c:v>
                </c:pt>
                <c:pt idx="326">
                  <c:v>-1.5178125713287915E-2</c:v>
                </c:pt>
                <c:pt idx="327">
                  <c:v>-2.0282778470234852E-2</c:v>
                </c:pt>
                <c:pt idx="328">
                  <c:v>-2.5892309113564327E-2</c:v>
                </c:pt>
                <c:pt idx="329">
                  <c:v>-3.0829201374033666E-2</c:v>
                </c:pt>
                <c:pt idx="330">
                  <c:v>-3.3664558519787668E-2</c:v>
                </c:pt>
                <c:pt idx="331">
                  <c:v>-3.4078702062346533E-2</c:v>
                </c:pt>
                <c:pt idx="332">
                  <c:v>-3.2826710405132076E-2</c:v>
                </c:pt>
                <c:pt idx="333">
                  <c:v>-2.9963364256397451E-2</c:v>
                </c:pt>
                <c:pt idx="334">
                  <c:v>-2.5316669197327002E-2</c:v>
                </c:pt>
                <c:pt idx="335">
                  <c:v>-1.9246612739292956E-2</c:v>
                </c:pt>
                <c:pt idx="336">
                  <c:v>-1.451647123550126E-2</c:v>
                </c:pt>
                <c:pt idx="337">
                  <c:v>-1.1676272842485957E-2</c:v>
                </c:pt>
                <c:pt idx="338">
                  <c:v>-1.1017255890089395E-2</c:v>
                </c:pt>
                <c:pt idx="339">
                  <c:v>-1.0570368857991674E-2</c:v>
                </c:pt>
                <c:pt idx="340">
                  <c:v>-1.0379182971541834E-2</c:v>
                </c:pt>
                <c:pt idx="341">
                  <c:v>-1.0279720500935063E-2</c:v>
                </c:pt>
                <c:pt idx="342">
                  <c:v>-1.0230978337653518E-2</c:v>
                </c:pt>
                <c:pt idx="343">
                  <c:v>-1.0201236768459854E-2</c:v>
                </c:pt>
                <c:pt idx="344">
                  <c:v>-1.0192664810944496E-2</c:v>
                </c:pt>
                <c:pt idx="345">
                  <c:v>-1.0180813298832803E-2</c:v>
                </c:pt>
                <c:pt idx="346">
                  <c:v>-1.0169569111646126E-2</c:v>
                </c:pt>
                <c:pt idx="347">
                  <c:v>-1.0136235649323755E-2</c:v>
                </c:pt>
                <c:pt idx="348">
                  <c:v>-1.0070245458166038E-2</c:v>
                </c:pt>
                <c:pt idx="349">
                  <c:v>-1.127300909215867E-2</c:v>
                </c:pt>
                <c:pt idx="350">
                  <c:v>-1.4109737057029115E-2</c:v>
                </c:pt>
                <c:pt idx="351">
                  <c:v>-1.9086417776168485E-2</c:v>
                </c:pt>
                <c:pt idx="352">
                  <c:v>-2.4456471525424295E-2</c:v>
                </c:pt>
                <c:pt idx="353">
                  <c:v>-2.921678840192854E-2</c:v>
                </c:pt>
                <c:pt idx="354">
                  <c:v>-3.219642859776739E-2</c:v>
                </c:pt>
                <c:pt idx="355">
                  <c:v>-3.3120933303177225E-2</c:v>
                </c:pt>
                <c:pt idx="356">
                  <c:v>-3.2142532848691729E-2</c:v>
                </c:pt>
                <c:pt idx="357">
                  <c:v>-2.9469661148637805E-2</c:v>
                </c:pt>
                <c:pt idx="358">
                  <c:v>-2.4961783215325717E-2</c:v>
                </c:pt>
                <c:pt idx="359">
                  <c:v>-1.9217790833558013E-2</c:v>
                </c:pt>
                <c:pt idx="360">
                  <c:v>-1.436318242438217E-2</c:v>
                </c:pt>
                <c:pt idx="361">
                  <c:v>-1.1425777339055365E-2</c:v>
                </c:pt>
                <c:pt idx="362">
                  <c:v>-1.0505870950936913E-2</c:v>
                </c:pt>
                <c:pt idx="363">
                  <c:v>-1.0044737811307769E-2</c:v>
                </c:pt>
                <c:pt idx="364">
                  <c:v>-9.8143013825491288E-3</c:v>
                </c:pt>
                <c:pt idx="365">
                  <c:v>-9.6239310467125527E-3</c:v>
                </c:pt>
                <c:pt idx="366">
                  <c:v>-9.4540362369253117E-3</c:v>
                </c:pt>
                <c:pt idx="367">
                  <c:v>-9.3527517915434899E-3</c:v>
                </c:pt>
                <c:pt idx="368">
                  <c:v>-9.2677783584389495E-3</c:v>
                </c:pt>
                <c:pt idx="369">
                  <c:v>-9.1692876077131835E-3</c:v>
                </c:pt>
                <c:pt idx="370">
                  <c:v>-9.0467467899508769E-3</c:v>
                </c:pt>
                <c:pt idx="371">
                  <c:v>-8.9292380929952841E-3</c:v>
                </c:pt>
                <c:pt idx="372">
                  <c:v>-8.7891369088244353E-3</c:v>
                </c:pt>
                <c:pt idx="373">
                  <c:v>-9.9422213639357437E-3</c:v>
                </c:pt>
                <c:pt idx="374">
                  <c:v>-1.2495692983696571E-2</c:v>
                </c:pt>
                <c:pt idx="375">
                  <c:v>-1.6994842790227338E-2</c:v>
                </c:pt>
                <c:pt idx="376">
                  <c:v>-2.2257191802035781E-2</c:v>
                </c:pt>
                <c:pt idx="377">
                  <c:v>-2.7461775537388045E-2</c:v>
                </c:pt>
                <c:pt idx="378">
                  <c:v>-3.084710878325625E-2</c:v>
                </c:pt>
                <c:pt idx="379">
                  <c:v>-3.1782979140837275E-2</c:v>
                </c:pt>
                <c:pt idx="380">
                  <c:v>-3.038977576244517E-2</c:v>
                </c:pt>
                <c:pt idx="381">
                  <c:v>-2.7350357441826789E-2</c:v>
                </c:pt>
                <c:pt idx="382">
                  <c:v>-2.2662277527139008E-2</c:v>
                </c:pt>
                <c:pt idx="383">
                  <c:v>-1.6820141437460467E-2</c:v>
                </c:pt>
                <c:pt idx="384">
                  <c:v>-1.1836780144144132E-2</c:v>
                </c:pt>
                <c:pt idx="385">
                  <c:v>-8.6570871179465492E-3</c:v>
                </c:pt>
                <c:pt idx="386">
                  <c:v>-7.4573080521584956E-3</c:v>
                </c:pt>
                <c:pt idx="387">
                  <c:v>-6.8656868143170957E-3</c:v>
                </c:pt>
                <c:pt idx="388">
                  <c:v>-6.4672816633908337E-3</c:v>
                </c:pt>
                <c:pt idx="389">
                  <c:v>-6.2119102084174926E-3</c:v>
                </c:pt>
                <c:pt idx="390">
                  <c:v>-5.9609461971874556E-3</c:v>
                </c:pt>
                <c:pt idx="391">
                  <c:v>-5.7427777319178919E-3</c:v>
                </c:pt>
                <c:pt idx="392">
                  <c:v>-5.5192995115871391E-3</c:v>
                </c:pt>
                <c:pt idx="393">
                  <c:v>-5.3170082550759723E-3</c:v>
                </c:pt>
                <c:pt idx="394">
                  <c:v>-5.1349148903627739E-3</c:v>
                </c:pt>
                <c:pt idx="395">
                  <c:v>-4.9789191452915826E-3</c:v>
                </c:pt>
                <c:pt idx="396">
                  <c:v>-4.7985956989315959E-3</c:v>
                </c:pt>
                <c:pt idx="397">
                  <c:v>-5.8449124321944268E-3</c:v>
                </c:pt>
                <c:pt idx="398">
                  <c:v>-8.2929524449419922E-3</c:v>
                </c:pt>
                <c:pt idx="399">
                  <c:v>-1.2498434621930343E-2</c:v>
                </c:pt>
                <c:pt idx="400">
                  <c:v>-1.7168503014550751E-2</c:v>
                </c:pt>
                <c:pt idx="401">
                  <c:v>-2.1860678034447911E-2</c:v>
                </c:pt>
                <c:pt idx="402">
                  <c:v>-2.4829455790196242E-2</c:v>
                </c:pt>
                <c:pt idx="403">
                  <c:v>-2.575376962205822E-2</c:v>
                </c:pt>
                <c:pt idx="404">
                  <c:v>-2.4284494458750805E-2</c:v>
                </c:pt>
                <c:pt idx="405">
                  <c:v>-2.1760781760324033E-2</c:v>
                </c:pt>
                <c:pt idx="406">
                  <c:v>-1.7571194144234692E-2</c:v>
                </c:pt>
                <c:pt idx="407">
                  <c:v>-1.2216375574530369E-2</c:v>
                </c:pt>
                <c:pt idx="408">
                  <c:v>-7.6089484099084448E-3</c:v>
                </c:pt>
                <c:pt idx="409">
                  <c:v>-4.8661302306132193E-3</c:v>
                </c:pt>
                <c:pt idx="410">
                  <c:v>-4.288390705347922E-3</c:v>
                </c:pt>
                <c:pt idx="411">
                  <c:v>-4.0533559592978996E-3</c:v>
                </c:pt>
                <c:pt idx="412">
                  <c:v>-4.0954869569658214E-3</c:v>
                </c:pt>
                <c:pt idx="413">
                  <c:v>-4.217177519833859E-3</c:v>
                </c:pt>
                <c:pt idx="414">
                  <c:v>-4.4336628274541656E-3</c:v>
                </c:pt>
                <c:pt idx="415">
                  <c:v>-4.6988382419332897E-3</c:v>
                </c:pt>
                <c:pt idx="416">
                  <c:v>-4.9762816199021565E-3</c:v>
                </c:pt>
                <c:pt idx="417">
                  <c:v>-5.2408150051752589E-3</c:v>
                </c:pt>
                <c:pt idx="418">
                  <c:v>-5.4828600160758967E-3</c:v>
                </c:pt>
                <c:pt idx="419">
                  <c:v>-5.6979745045793173E-3</c:v>
                </c:pt>
                <c:pt idx="420">
                  <c:v>-5.8968994457906376E-3</c:v>
                </c:pt>
                <c:pt idx="421">
                  <c:v>-7.0087552145516874E-3</c:v>
                </c:pt>
                <c:pt idx="422">
                  <c:v>-9.480619716508043E-3</c:v>
                </c:pt>
                <c:pt idx="423">
                  <c:v>-1.4115654137014655E-2</c:v>
                </c:pt>
                <c:pt idx="424">
                  <c:v>-1.9626242873960864E-2</c:v>
                </c:pt>
                <c:pt idx="425">
                  <c:v>-2.4491696371085503E-2</c:v>
                </c:pt>
                <c:pt idx="426">
                  <c:v>-2.734109139868246E-2</c:v>
                </c:pt>
                <c:pt idx="427">
                  <c:v>-2.7950168890087168E-2</c:v>
                </c:pt>
                <c:pt idx="428">
                  <c:v>-2.6923945935778626E-2</c:v>
                </c:pt>
                <c:pt idx="429">
                  <c:v>-2.4309238611417427E-2</c:v>
                </c:pt>
                <c:pt idx="430">
                  <c:v>-1.9947778041498054E-2</c:v>
                </c:pt>
                <c:pt idx="431">
                  <c:v>-1.437635269918891E-2</c:v>
                </c:pt>
                <c:pt idx="432">
                  <c:v>-1.0153171338666223E-2</c:v>
                </c:pt>
                <c:pt idx="433">
                  <c:v>-7.965153154604554E-3</c:v>
                </c:pt>
                <c:pt idx="434">
                  <c:v>-7.7635386315810795E-3</c:v>
                </c:pt>
                <c:pt idx="435">
                  <c:v>-7.4722829495994514E-3</c:v>
                </c:pt>
                <c:pt idx="436">
                  <c:v>-7.1757348646981356E-3</c:v>
                </c:pt>
                <c:pt idx="437">
                  <c:v>-6.9218036374050218E-3</c:v>
                </c:pt>
                <c:pt idx="438">
                  <c:v>-6.8285358810362684E-3</c:v>
                </c:pt>
                <c:pt idx="439">
                  <c:v>-6.7448291542038241E-3</c:v>
                </c:pt>
                <c:pt idx="440">
                  <c:v>-6.6683409179111308E-3</c:v>
                </c:pt>
                <c:pt idx="441">
                  <c:v>-6.588902817695752E-3</c:v>
                </c:pt>
                <c:pt idx="442">
                  <c:v>-6.4946112850243765E-3</c:v>
                </c:pt>
                <c:pt idx="443">
                  <c:v>-6.4203441227437263E-3</c:v>
                </c:pt>
                <c:pt idx="444">
                  <c:v>-6.360687462949155E-3</c:v>
                </c:pt>
                <c:pt idx="445">
                  <c:v>-7.4429578317829481E-3</c:v>
                </c:pt>
                <c:pt idx="446">
                  <c:v>-1.0071720390127714E-2</c:v>
                </c:pt>
                <c:pt idx="447">
                  <c:v>-1.4308661998240657E-2</c:v>
                </c:pt>
                <c:pt idx="448">
                  <c:v>-1.8777167924260318E-2</c:v>
                </c:pt>
                <c:pt idx="449">
                  <c:v>-2.2668437537094688E-2</c:v>
                </c:pt>
                <c:pt idx="450">
                  <c:v>-2.5230029958712707E-2</c:v>
                </c:pt>
                <c:pt idx="451">
                  <c:v>-2.5627602206884648E-2</c:v>
                </c:pt>
                <c:pt idx="452">
                  <c:v>-2.4710888612658133E-2</c:v>
                </c:pt>
                <c:pt idx="453">
                  <c:v>-2.2357469823255371E-2</c:v>
                </c:pt>
                <c:pt idx="454">
                  <c:v>-1.8866010884745599E-2</c:v>
                </c:pt>
                <c:pt idx="455">
                  <c:v>-1.3933005503798168E-2</c:v>
                </c:pt>
                <c:pt idx="456">
                  <c:v>-9.7375181598643445E-3</c:v>
                </c:pt>
                <c:pt idx="457">
                  <c:v>-7.390242028276317E-3</c:v>
                </c:pt>
                <c:pt idx="458">
                  <c:v>-6.7248047838132097E-3</c:v>
                </c:pt>
                <c:pt idx="459">
                  <c:v>-6.3975260576972781E-3</c:v>
                </c:pt>
                <c:pt idx="460">
                  <c:v>-6.1725555532651244E-3</c:v>
                </c:pt>
                <c:pt idx="461">
                  <c:v>-6.0531901772539198E-3</c:v>
                </c:pt>
                <c:pt idx="462">
                  <c:v>-5.9776216044189479E-3</c:v>
                </c:pt>
                <c:pt idx="463">
                  <c:v>-5.8854296807748785E-3</c:v>
                </c:pt>
                <c:pt idx="464">
                  <c:v>-5.7985301600502748E-3</c:v>
                </c:pt>
                <c:pt idx="465">
                  <c:v>-5.7354377763929598E-3</c:v>
                </c:pt>
                <c:pt idx="466">
                  <c:v>-5.6980265610011571E-3</c:v>
                </c:pt>
                <c:pt idx="467">
                  <c:v>-5.6791994883202968E-3</c:v>
                </c:pt>
                <c:pt idx="468">
                  <c:v>-5.6760066944276932E-3</c:v>
                </c:pt>
                <c:pt idx="469">
                  <c:v>-6.5692428422602367E-3</c:v>
                </c:pt>
                <c:pt idx="470">
                  <c:v>-8.9453929360060469E-3</c:v>
                </c:pt>
                <c:pt idx="471">
                  <c:v>-1.3083930554097511E-2</c:v>
                </c:pt>
                <c:pt idx="472">
                  <c:v>-1.7700189958345769E-2</c:v>
                </c:pt>
                <c:pt idx="473">
                  <c:v>-2.204120970649659E-2</c:v>
                </c:pt>
                <c:pt idx="474">
                  <c:v>-2.5048856257457341E-2</c:v>
                </c:pt>
                <c:pt idx="475">
                  <c:v>-2.6199025552928079E-2</c:v>
                </c:pt>
                <c:pt idx="476">
                  <c:v>-2.5386910662960283E-2</c:v>
                </c:pt>
                <c:pt idx="477">
                  <c:v>-2.2818099750802956E-2</c:v>
                </c:pt>
                <c:pt idx="478">
                  <c:v>-1.8962766421398936E-2</c:v>
                </c:pt>
                <c:pt idx="479">
                  <c:v>-1.4114508895727185E-2</c:v>
                </c:pt>
                <c:pt idx="480">
                  <c:v>-1.0039792451203122E-2</c:v>
                </c:pt>
                <c:pt idx="481">
                  <c:v>-7.3924631022884713E-3</c:v>
                </c:pt>
                <c:pt idx="482">
                  <c:v>-6.3398475419446099E-3</c:v>
                </c:pt>
                <c:pt idx="483">
                  <c:v>-5.7972981580591831E-3</c:v>
                </c:pt>
                <c:pt idx="484">
                  <c:v>-5.4665142995176108E-3</c:v>
                </c:pt>
                <c:pt idx="485">
                  <c:v>-5.2749987223935646E-3</c:v>
                </c:pt>
                <c:pt idx="486">
                  <c:v>-5.1466969939113483E-3</c:v>
                </c:pt>
                <c:pt idx="487">
                  <c:v>-5.0597280646237364E-3</c:v>
                </c:pt>
                <c:pt idx="488">
                  <c:v>-5.0080533895602297E-3</c:v>
                </c:pt>
                <c:pt idx="489">
                  <c:v>-4.9648812634492945E-3</c:v>
                </c:pt>
                <c:pt idx="490">
                  <c:v>-4.9333350716209701E-3</c:v>
                </c:pt>
                <c:pt idx="491">
                  <c:v>-4.9165034951226261E-3</c:v>
                </c:pt>
                <c:pt idx="492">
                  <c:v>-4.9064045492236419E-3</c:v>
                </c:pt>
                <c:pt idx="493">
                  <c:v>-5.5897665550503906E-3</c:v>
                </c:pt>
                <c:pt idx="494">
                  <c:v>-7.1424708109385504E-3</c:v>
                </c:pt>
                <c:pt idx="495">
                  <c:v>-1.0351089855715978E-2</c:v>
                </c:pt>
                <c:pt idx="496">
                  <c:v>-1.3857055183867706E-2</c:v>
                </c:pt>
                <c:pt idx="497">
                  <c:v>-1.794855114846805E-2</c:v>
                </c:pt>
                <c:pt idx="498">
                  <c:v>-2.1586410098231035E-2</c:v>
                </c:pt>
                <c:pt idx="499">
                  <c:v>-2.3854456355292264E-2</c:v>
                </c:pt>
                <c:pt idx="500">
                  <c:v>-2.3542898668668377E-2</c:v>
                </c:pt>
                <c:pt idx="501">
                  <c:v>-2.092425240836393E-2</c:v>
                </c:pt>
                <c:pt idx="502">
                  <c:v>-1.7061752644842498E-2</c:v>
                </c:pt>
                <c:pt idx="503">
                  <c:v>-1.2666490104801587E-2</c:v>
                </c:pt>
                <c:pt idx="504">
                  <c:v>-8.7977782749027456E-3</c:v>
                </c:pt>
                <c:pt idx="505">
                  <c:v>-6.4124488987163386E-3</c:v>
                </c:pt>
                <c:pt idx="506">
                  <c:v>-5.5571271783564358E-3</c:v>
                </c:pt>
                <c:pt idx="507">
                  <c:v>-5.1543145836873694E-3</c:v>
                </c:pt>
                <c:pt idx="508">
                  <c:v>-4.8703120965265523E-3</c:v>
                </c:pt>
                <c:pt idx="509">
                  <c:v>-4.6862058834895026E-3</c:v>
                </c:pt>
                <c:pt idx="510">
                  <c:v>-4.586205496521556E-3</c:v>
                </c:pt>
                <c:pt idx="511">
                  <c:v>-4.5146452681930627E-3</c:v>
                </c:pt>
                <c:pt idx="512">
                  <c:v>-4.4746312316931713E-3</c:v>
                </c:pt>
                <c:pt idx="513">
                  <c:v>-4.4519172794910133E-3</c:v>
                </c:pt>
                <c:pt idx="514">
                  <c:v>-4.4314938098638512E-3</c:v>
                </c:pt>
                <c:pt idx="515">
                  <c:v>-4.4200413969887609E-3</c:v>
                </c:pt>
                <c:pt idx="516">
                  <c:v>-4.3758628467161498E-3</c:v>
                </c:pt>
                <c:pt idx="517">
                  <c:v>-4.9069077613046463E-3</c:v>
                </c:pt>
                <c:pt idx="518">
                  <c:v>-6.8457839089115513E-3</c:v>
                </c:pt>
                <c:pt idx="519">
                  <c:v>-1.0355809637991764E-2</c:v>
                </c:pt>
                <c:pt idx="520">
                  <c:v>-1.4529259763211622E-2</c:v>
                </c:pt>
                <c:pt idx="521">
                  <c:v>-1.8456083912381127E-2</c:v>
                </c:pt>
                <c:pt idx="522">
                  <c:v>-2.1188161116571069E-2</c:v>
                </c:pt>
                <c:pt idx="523">
                  <c:v>-2.254032668216055E-2</c:v>
                </c:pt>
                <c:pt idx="524">
                  <c:v>-2.2050649271048162E-2</c:v>
                </c:pt>
                <c:pt idx="525">
                  <c:v>-2.0178266526679367E-2</c:v>
                </c:pt>
                <c:pt idx="526">
                  <c:v>-1.6830240383359119E-2</c:v>
                </c:pt>
                <c:pt idx="527">
                  <c:v>-1.2367963875858423E-2</c:v>
                </c:pt>
                <c:pt idx="528">
                  <c:v>-8.4348756038890305E-3</c:v>
                </c:pt>
                <c:pt idx="529">
                  <c:v>-5.9151018414057288E-3</c:v>
                </c:pt>
                <c:pt idx="530">
                  <c:v>-5.0231844562678707E-3</c:v>
                </c:pt>
                <c:pt idx="531">
                  <c:v>-4.6006598297410883E-3</c:v>
                </c:pt>
                <c:pt idx="532">
                  <c:v>-4.2855449542696655E-3</c:v>
                </c:pt>
                <c:pt idx="533">
                  <c:v>-4.0952960834179375E-3</c:v>
                </c:pt>
                <c:pt idx="534">
                  <c:v>-3.9636280396362078E-3</c:v>
                </c:pt>
                <c:pt idx="535">
                  <c:v>-3.8976031441973757E-3</c:v>
                </c:pt>
                <c:pt idx="536">
                  <c:v>-3.8804592291662443E-3</c:v>
                </c:pt>
                <c:pt idx="537">
                  <c:v>-3.8878338889721253E-3</c:v>
                </c:pt>
                <c:pt idx="538">
                  <c:v>-3.9094373041682617E-3</c:v>
                </c:pt>
                <c:pt idx="539">
                  <c:v>-3.9010909244820979E-3</c:v>
                </c:pt>
                <c:pt idx="540">
                  <c:v>-3.8696661976385105E-3</c:v>
                </c:pt>
                <c:pt idx="541">
                  <c:v>-4.4770258271125685E-3</c:v>
                </c:pt>
                <c:pt idx="542">
                  <c:v>-5.6932200180217774E-3</c:v>
                </c:pt>
                <c:pt idx="543">
                  <c:v>-8.4281776775712025E-3</c:v>
                </c:pt>
                <c:pt idx="544">
                  <c:v>-1.1784411383451918E-2</c:v>
                </c:pt>
                <c:pt idx="545">
                  <c:v>-1.5711027306932815E-2</c:v>
                </c:pt>
                <c:pt idx="546">
                  <c:v>-1.8364794300054305E-2</c:v>
                </c:pt>
                <c:pt idx="547">
                  <c:v>-1.9787999529750647E-2</c:v>
                </c:pt>
                <c:pt idx="548">
                  <c:v>-1.957960031970598E-2</c:v>
                </c:pt>
                <c:pt idx="549">
                  <c:v>-1.8267986706978632E-2</c:v>
                </c:pt>
                <c:pt idx="550">
                  <c:v>-1.5406080785923239E-2</c:v>
                </c:pt>
                <c:pt idx="551">
                  <c:v>-1.1267595224253749E-2</c:v>
                </c:pt>
              </c:numCache>
            </c:numRef>
          </c:yVal>
          <c:smooth val="1"/>
          <c:extLst>
            <c:ext xmlns:c16="http://schemas.microsoft.com/office/drawing/2014/chart" uri="{C3380CC4-5D6E-409C-BE32-E72D297353CC}">
              <c16:uniqueId val="{00000000-7D10-4F71-B771-E77B3E11F510}"/>
            </c:ext>
          </c:extLst>
        </c:ser>
        <c:ser>
          <c:idx val="1"/>
          <c:order val="1"/>
          <c:tx>
            <c:strRef>
              <c:f>Sheet2!$J$1</c:f>
              <c:strCache>
                <c:ptCount val="1"/>
                <c:pt idx="0">
                  <c:v>Precipitation (in)</c:v>
                </c:pt>
              </c:strCache>
            </c:strRef>
          </c:tx>
          <c:spPr>
            <a:ln w="19050" cap="rnd">
              <a:solidFill>
                <a:schemeClr val="accent6">
                  <a:lumMod val="75000"/>
                </a:schemeClr>
              </a:solidFill>
              <a:round/>
            </a:ln>
            <a:effectLst/>
          </c:spPr>
          <c:marker>
            <c:symbol val="none"/>
          </c:marker>
          <c:xVal>
            <c:numRef>
              <c:f>Sheet2!$A$2:$A$289</c:f>
              <c:numCache>
                <c:formatCode>m/d/yyyy\ h:mm</c:formatCode>
                <c:ptCount val="288"/>
                <c:pt idx="0">
                  <c:v>42973</c:v>
                </c:pt>
                <c:pt idx="1">
                  <c:v>42973.041666666664</c:v>
                </c:pt>
                <c:pt idx="2">
                  <c:v>42973.083333333336</c:v>
                </c:pt>
                <c:pt idx="3">
                  <c:v>42973.125</c:v>
                </c:pt>
                <c:pt idx="4">
                  <c:v>42973.166666666664</c:v>
                </c:pt>
                <c:pt idx="5">
                  <c:v>42973.208333333336</c:v>
                </c:pt>
                <c:pt idx="6">
                  <c:v>42973.25</c:v>
                </c:pt>
                <c:pt idx="7">
                  <c:v>42973.291666666664</c:v>
                </c:pt>
                <c:pt idx="8">
                  <c:v>42973.333333333336</c:v>
                </c:pt>
                <c:pt idx="9">
                  <c:v>42973.375</c:v>
                </c:pt>
                <c:pt idx="10">
                  <c:v>42973.416666666664</c:v>
                </c:pt>
                <c:pt idx="11">
                  <c:v>42973.458333333336</c:v>
                </c:pt>
                <c:pt idx="12">
                  <c:v>42973.5</c:v>
                </c:pt>
                <c:pt idx="13">
                  <c:v>42973.541666666664</c:v>
                </c:pt>
                <c:pt idx="14">
                  <c:v>42973.583333333336</c:v>
                </c:pt>
                <c:pt idx="15">
                  <c:v>42973.625</c:v>
                </c:pt>
                <c:pt idx="16">
                  <c:v>42973.666666666664</c:v>
                </c:pt>
                <c:pt idx="17">
                  <c:v>42973.708333333336</c:v>
                </c:pt>
                <c:pt idx="18">
                  <c:v>42973.75</c:v>
                </c:pt>
                <c:pt idx="19">
                  <c:v>42973.791666666664</c:v>
                </c:pt>
                <c:pt idx="20">
                  <c:v>42973.833333333336</c:v>
                </c:pt>
                <c:pt idx="21">
                  <c:v>42973.875</c:v>
                </c:pt>
                <c:pt idx="22">
                  <c:v>42973.916666666664</c:v>
                </c:pt>
                <c:pt idx="23">
                  <c:v>42973.958333333336</c:v>
                </c:pt>
                <c:pt idx="24">
                  <c:v>42974</c:v>
                </c:pt>
                <c:pt idx="25">
                  <c:v>42974.041666666664</c:v>
                </c:pt>
                <c:pt idx="26">
                  <c:v>42974.083333333336</c:v>
                </c:pt>
                <c:pt idx="27">
                  <c:v>42974.125</c:v>
                </c:pt>
                <c:pt idx="28">
                  <c:v>42974.166666666664</c:v>
                </c:pt>
                <c:pt idx="29">
                  <c:v>42974.208333333336</c:v>
                </c:pt>
                <c:pt idx="30">
                  <c:v>42974.25</c:v>
                </c:pt>
                <c:pt idx="31">
                  <c:v>42974.291666666664</c:v>
                </c:pt>
                <c:pt idx="32">
                  <c:v>42974.333333333336</c:v>
                </c:pt>
                <c:pt idx="33">
                  <c:v>42974.375</c:v>
                </c:pt>
                <c:pt idx="34">
                  <c:v>42974.416666666664</c:v>
                </c:pt>
                <c:pt idx="35">
                  <c:v>42974.458333333336</c:v>
                </c:pt>
                <c:pt idx="36">
                  <c:v>42974.5</c:v>
                </c:pt>
                <c:pt idx="37">
                  <c:v>42974.541666666664</c:v>
                </c:pt>
                <c:pt idx="38">
                  <c:v>42974.583333333336</c:v>
                </c:pt>
                <c:pt idx="39">
                  <c:v>42974.625</c:v>
                </c:pt>
                <c:pt idx="40">
                  <c:v>42974.666666666664</c:v>
                </c:pt>
                <c:pt idx="41">
                  <c:v>42974.708333333336</c:v>
                </c:pt>
                <c:pt idx="42">
                  <c:v>42974.75</c:v>
                </c:pt>
                <c:pt idx="43">
                  <c:v>42974.791666666664</c:v>
                </c:pt>
                <c:pt idx="44">
                  <c:v>42974.833333333336</c:v>
                </c:pt>
                <c:pt idx="45">
                  <c:v>42974.875</c:v>
                </c:pt>
                <c:pt idx="46">
                  <c:v>42974.916666666664</c:v>
                </c:pt>
                <c:pt idx="47">
                  <c:v>42974.958333333336</c:v>
                </c:pt>
                <c:pt idx="48">
                  <c:v>42975</c:v>
                </c:pt>
                <c:pt idx="49">
                  <c:v>42975.041666666664</c:v>
                </c:pt>
                <c:pt idx="50">
                  <c:v>42975.083333333336</c:v>
                </c:pt>
                <c:pt idx="51">
                  <c:v>42975.125</c:v>
                </c:pt>
                <c:pt idx="52">
                  <c:v>42975.166666666664</c:v>
                </c:pt>
                <c:pt idx="53">
                  <c:v>42975.208333333336</c:v>
                </c:pt>
                <c:pt idx="54">
                  <c:v>42975.25</c:v>
                </c:pt>
                <c:pt idx="55">
                  <c:v>42975.291666666664</c:v>
                </c:pt>
                <c:pt idx="56">
                  <c:v>42975.333333333336</c:v>
                </c:pt>
                <c:pt idx="57">
                  <c:v>42975.375</c:v>
                </c:pt>
                <c:pt idx="58">
                  <c:v>42975.416666666664</c:v>
                </c:pt>
                <c:pt idx="59">
                  <c:v>42975.458333333336</c:v>
                </c:pt>
                <c:pt idx="60">
                  <c:v>42975.5</c:v>
                </c:pt>
                <c:pt idx="61">
                  <c:v>42975.541666666664</c:v>
                </c:pt>
                <c:pt idx="62">
                  <c:v>42975.583333333336</c:v>
                </c:pt>
                <c:pt idx="63">
                  <c:v>42975.625</c:v>
                </c:pt>
                <c:pt idx="64">
                  <c:v>42975.666666666664</c:v>
                </c:pt>
                <c:pt idx="65">
                  <c:v>42975.708333333336</c:v>
                </c:pt>
                <c:pt idx="66">
                  <c:v>42975.75</c:v>
                </c:pt>
                <c:pt idx="67">
                  <c:v>42975.791666666664</c:v>
                </c:pt>
                <c:pt idx="68">
                  <c:v>42975.833333333336</c:v>
                </c:pt>
                <c:pt idx="69">
                  <c:v>42975.875</c:v>
                </c:pt>
                <c:pt idx="70">
                  <c:v>42975.916666666664</c:v>
                </c:pt>
                <c:pt idx="71">
                  <c:v>42975.958333333336</c:v>
                </c:pt>
                <c:pt idx="72">
                  <c:v>42976</c:v>
                </c:pt>
                <c:pt idx="73">
                  <c:v>42976.041666666664</c:v>
                </c:pt>
                <c:pt idx="74">
                  <c:v>42976.083333333336</c:v>
                </c:pt>
                <c:pt idx="75">
                  <c:v>42976.125</c:v>
                </c:pt>
                <c:pt idx="76">
                  <c:v>42976.166666666664</c:v>
                </c:pt>
                <c:pt idx="77">
                  <c:v>42976.208333333336</c:v>
                </c:pt>
                <c:pt idx="78">
                  <c:v>42976.25</c:v>
                </c:pt>
                <c:pt idx="79">
                  <c:v>42976.291666666664</c:v>
                </c:pt>
                <c:pt idx="80">
                  <c:v>42976.333333333336</c:v>
                </c:pt>
                <c:pt idx="81">
                  <c:v>42976.375</c:v>
                </c:pt>
                <c:pt idx="82">
                  <c:v>42976.416666666664</c:v>
                </c:pt>
                <c:pt idx="83">
                  <c:v>42976.458333333336</c:v>
                </c:pt>
                <c:pt idx="84">
                  <c:v>42976.5</c:v>
                </c:pt>
                <c:pt idx="85">
                  <c:v>42976.541666666664</c:v>
                </c:pt>
                <c:pt idx="86">
                  <c:v>42976.583333333336</c:v>
                </c:pt>
                <c:pt idx="87">
                  <c:v>42976.625</c:v>
                </c:pt>
                <c:pt idx="88">
                  <c:v>42976.666666666664</c:v>
                </c:pt>
                <c:pt idx="89">
                  <c:v>42976.708333333336</c:v>
                </c:pt>
                <c:pt idx="90">
                  <c:v>42976.75</c:v>
                </c:pt>
                <c:pt idx="91">
                  <c:v>42976.791666666664</c:v>
                </c:pt>
                <c:pt idx="92">
                  <c:v>42976.833333333336</c:v>
                </c:pt>
                <c:pt idx="93">
                  <c:v>42976.875</c:v>
                </c:pt>
                <c:pt idx="94">
                  <c:v>42976.916666666664</c:v>
                </c:pt>
                <c:pt idx="95">
                  <c:v>42976.958333333336</c:v>
                </c:pt>
                <c:pt idx="96">
                  <c:v>42977</c:v>
                </c:pt>
                <c:pt idx="97">
                  <c:v>42977.041666666664</c:v>
                </c:pt>
                <c:pt idx="98">
                  <c:v>42977.083333333336</c:v>
                </c:pt>
                <c:pt idx="99">
                  <c:v>42977.125</c:v>
                </c:pt>
                <c:pt idx="100">
                  <c:v>42977.166666666664</c:v>
                </c:pt>
                <c:pt idx="101">
                  <c:v>42977.208333333336</c:v>
                </c:pt>
                <c:pt idx="102">
                  <c:v>42977.25</c:v>
                </c:pt>
                <c:pt idx="103">
                  <c:v>42977.291666666664</c:v>
                </c:pt>
                <c:pt idx="104">
                  <c:v>42977.333333333336</c:v>
                </c:pt>
                <c:pt idx="105">
                  <c:v>42977.375</c:v>
                </c:pt>
                <c:pt idx="106">
                  <c:v>42977.416666666664</c:v>
                </c:pt>
                <c:pt idx="107">
                  <c:v>42977.458333333336</c:v>
                </c:pt>
                <c:pt idx="108">
                  <c:v>42977.5</c:v>
                </c:pt>
                <c:pt idx="109">
                  <c:v>42977.541666666664</c:v>
                </c:pt>
                <c:pt idx="110">
                  <c:v>42977.583333333336</c:v>
                </c:pt>
                <c:pt idx="111">
                  <c:v>42977.625</c:v>
                </c:pt>
                <c:pt idx="112">
                  <c:v>42977.666666666664</c:v>
                </c:pt>
                <c:pt idx="113">
                  <c:v>42977.708333333336</c:v>
                </c:pt>
                <c:pt idx="114">
                  <c:v>42977.75</c:v>
                </c:pt>
                <c:pt idx="115">
                  <c:v>42977.791666666664</c:v>
                </c:pt>
                <c:pt idx="116">
                  <c:v>42977.833333333336</c:v>
                </c:pt>
                <c:pt idx="117">
                  <c:v>42977.875</c:v>
                </c:pt>
                <c:pt idx="118">
                  <c:v>42977.916666666664</c:v>
                </c:pt>
                <c:pt idx="119">
                  <c:v>42977.958333333336</c:v>
                </c:pt>
                <c:pt idx="120">
                  <c:v>42978</c:v>
                </c:pt>
                <c:pt idx="121">
                  <c:v>42978.041666666664</c:v>
                </c:pt>
                <c:pt idx="122">
                  <c:v>42978.083333333336</c:v>
                </c:pt>
                <c:pt idx="123">
                  <c:v>42978.125</c:v>
                </c:pt>
                <c:pt idx="124">
                  <c:v>42978.166666666664</c:v>
                </c:pt>
                <c:pt idx="125">
                  <c:v>42978.208333333336</c:v>
                </c:pt>
                <c:pt idx="126">
                  <c:v>42978.25</c:v>
                </c:pt>
                <c:pt idx="127">
                  <c:v>42978.291666666664</c:v>
                </c:pt>
                <c:pt idx="128">
                  <c:v>42978.333333333336</c:v>
                </c:pt>
                <c:pt idx="129">
                  <c:v>42978.375</c:v>
                </c:pt>
                <c:pt idx="130">
                  <c:v>42978.416666666664</c:v>
                </c:pt>
                <c:pt idx="131">
                  <c:v>42978.458333333336</c:v>
                </c:pt>
                <c:pt idx="132">
                  <c:v>42978.5</c:v>
                </c:pt>
                <c:pt idx="133">
                  <c:v>42978.541666666664</c:v>
                </c:pt>
                <c:pt idx="134">
                  <c:v>42978.583333333336</c:v>
                </c:pt>
                <c:pt idx="135">
                  <c:v>42978.625</c:v>
                </c:pt>
                <c:pt idx="136">
                  <c:v>42978.666666666664</c:v>
                </c:pt>
                <c:pt idx="137">
                  <c:v>42978.708333333336</c:v>
                </c:pt>
                <c:pt idx="138">
                  <c:v>42978.75</c:v>
                </c:pt>
                <c:pt idx="139">
                  <c:v>42978.791666666664</c:v>
                </c:pt>
                <c:pt idx="140">
                  <c:v>42978.833333333336</c:v>
                </c:pt>
                <c:pt idx="141">
                  <c:v>42978.875</c:v>
                </c:pt>
                <c:pt idx="142">
                  <c:v>42978.916666666664</c:v>
                </c:pt>
                <c:pt idx="143">
                  <c:v>42978.958333333336</c:v>
                </c:pt>
                <c:pt idx="144">
                  <c:v>42979</c:v>
                </c:pt>
                <c:pt idx="145">
                  <c:v>42979.041666666664</c:v>
                </c:pt>
                <c:pt idx="146">
                  <c:v>42979.083333333336</c:v>
                </c:pt>
                <c:pt idx="147">
                  <c:v>42979.125</c:v>
                </c:pt>
                <c:pt idx="148">
                  <c:v>42979.166666666664</c:v>
                </c:pt>
                <c:pt idx="149">
                  <c:v>42979.208333333336</c:v>
                </c:pt>
                <c:pt idx="150">
                  <c:v>42979.25</c:v>
                </c:pt>
                <c:pt idx="151">
                  <c:v>42979.291666666664</c:v>
                </c:pt>
                <c:pt idx="152">
                  <c:v>42979.333333333336</c:v>
                </c:pt>
                <c:pt idx="153">
                  <c:v>42979.375</c:v>
                </c:pt>
                <c:pt idx="154">
                  <c:v>42979.416666666664</c:v>
                </c:pt>
                <c:pt idx="155">
                  <c:v>42979.458333333336</c:v>
                </c:pt>
                <c:pt idx="156">
                  <c:v>42979.5</c:v>
                </c:pt>
                <c:pt idx="157">
                  <c:v>42979.541666666664</c:v>
                </c:pt>
                <c:pt idx="158">
                  <c:v>42979.583333333336</c:v>
                </c:pt>
                <c:pt idx="159">
                  <c:v>42979.625</c:v>
                </c:pt>
                <c:pt idx="160">
                  <c:v>42979.666666666664</c:v>
                </c:pt>
                <c:pt idx="161">
                  <c:v>42979.708333333336</c:v>
                </c:pt>
                <c:pt idx="162">
                  <c:v>42979.75</c:v>
                </c:pt>
                <c:pt idx="163">
                  <c:v>42979.791666666664</c:v>
                </c:pt>
                <c:pt idx="164">
                  <c:v>42979.833333333336</c:v>
                </c:pt>
                <c:pt idx="165">
                  <c:v>42979.875</c:v>
                </c:pt>
                <c:pt idx="166">
                  <c:v>42979.916666666664</c:v>
                </c:pt>
                <c:pt idx="167">
                  <c:v>42979.958333333336</c:v>
                </c:pt>
                <c:pt idx="168">
                  <c:v>42980</c:v>
                </c:pt>
                <c:pt idx="169">
                  <c:v>42980.041666666664</c:v>
                </c:pt>
                <c:pt idx="170">
                  <c:v>42980.083333333336</c:v>
                </c:pt>
                <c:pt idx="171">
                  <c:v>42980.125</c:v>
                </c:pt>
                <c:pt idx="172">
                  <c:v>42980.166666666664</c:v>
                </c:pt>
                <c:pt idx="173">
                  <c:v>42980.208333333336</c:v>
                </c:pt>
                <c:pt idx="174">
                  <c:v>42980.25</c:v>
                </c:pt>
                <c:pt idx="175">
                  <c:v>42980.291666666664</c:v>
                </c:pt>
                <c:pt idx="176">
                  <c:v>42980.333333333336</c:v>
                </c:pt>
                <c:pt idx="177">
                  <c:v>42980.375</c:v>
                </c:pt>
                <c:pt idx="178">
                  <c:v>42980.416666666664</c:v>
                </c:pt>
                <c:pt idx="179">
                  <c:v>42980.458333333336</c:v>
                </c:pt>
                <c:pt idx="180">
                  <c:v>42980.5</c:v>
                </c:pt>
                <c:pt idx="181">
                  <c:v>42980.541666666664</c:v>
                </c:pt>
                <c:pt idx="182">
                  <c:v>42980.583333333336</c:v>
                </c:pt>
                <c:pt idx="183">
                  <c:v>42980.625</c:v>
                </c:pt>
                <c:pt idx="184">
                  <c:v>42980.666666666664</c:v>
                </c:pt>
                <c:pt idx="185">
                  <c:v>42980.708333333336</c:v>
                </c:pt>
                <c:pt idx="186">
                  <c:v>42980.75</c:v>
                </c:pt>
                <c:pt idx="187">
                  <c:v>42980.791666666664</c:v>
                </c:pt>
                <c:pt idx="188">
                  <c:v>42980.833333333336</c:v>
                </c:pt>
                <c:pt idx="189">
                  <c:v>42980.875</c:v>
                </c:pt>
                <c:pt idx="190">
                  <c:v>42980.916666666664</c:v>
                </c:pt>
                <c:pt idx="191">
                  <c:v>42980.958333333336</c:v>
                </c:pt>
                <c:pt idx="192">
                  <c:v>42981</c:v>
                </c:pt>
                <c:pt idx="193">
                  <c:v>42981.041666666664</c:v>
                </c:pt>
                <c:pt idx="194">
                  <c:v>42981.083333333336</c:v>
                </c:pt>
                <c:pt idx="195">
                  <c:v>42981.125</c:v>
                </c:pt>
                <c:pt idx="196">
                  <c:v>42981.166666666664</c:v>
                </c:pt>
                <c:pt idx="197">
                  <c:v>42981.208333333336</c:v>
                </c:pt>
                <c:pt idx="198">
                  <c:v>42981.25</c:v>
                </c:pt>
                <c:pt idx="199">
                  <c:v>42981.291666666664</c:v>
                </c:pt>
                <c:pt idx="200">
                  <c:v>42981.333333333336</c:v>
                </c:pt>
                <c:pt idx="201">
                  <c:v>42981.375</c:v>
                </c:pt>
                <c:pt idx="202">
                  <c:v>42981.416666666664</c:v>
                </c:pt>
                <c:pt idx="203">
                  <c:v>42981.458333333336</c:v>
                </c:pt>
                <c:pt idx="204">
                  <c:v>42981.5</c:v>
                </c:pt>
                <c:pt idx="205">
                  <c:v>42981.541666666664</c:v>
                </c:pt>
                <c:pt idx="206">
                  <c:v>42981.583333333336</c:v>
                </c:pt>
                <c:pt idx="207">
                  <c:v>42981.625</c:v>
                </c:pt>
                <c:pt idx="208">
                  <c:v>42981.666666666664</c:v>
                </c:pt>
                <c:pt idx="209">
                  <c:v>42981.708333333336</c:v>
                </c:pt>
                <c:pt idx="210">
                  <c:v>42981.75</c:v>
                </c:pt>
                <c:pt idx="211">
                  <c:v>42981.791666666664</c:v>
                </c:pt>
                <c:pt idx="212">
                  <c:v>42981.833333333336</c:v>
                </c:pt>
                <c:pt idx="213">
                  <c:v>42981.875</c:v>
                </c:pt>
                <c:pt idx="214">
                  <c:v>42981.916666666664</c:v>
                </c:pt>
                <c:pt idx="215">
                  <c:v>42981.958333333336</c:v>
                </c:pt>
                <c:pt idx="216">
                  <c:v>42982</c:v>
                </c:pt>
                <c:pt idx="217">
                  <c:v>42982.041666666664</c:v>
                </c:pt>
                <c:pt idx="218">
                  <c:v>42982.083333333336</c:v>
                </c:pt>
                <c:pt idx="219">
                  <c:v>42982.125</c:v>
                </c:pt>
                <c:pt idx="220">
                  <c:v>42982.166666666664</c:v>
                </c:pt>
                <c:pt idx="221">
                  <c:v>42982.208333333336</c:v>
                </c:pt>
                <c:pt idx="222">
                  <c:v>42982.25</c:v>
                </c:pt>
                <c:pt idx="223">
                  <c:v>42982.291666666664</c:v>
                </c:pt>
                <c:pt idx="224">
                  <c:v>42982.333333333336</c:v>
                </c:pt>
                <c:pt idx="225">
                  <c:v>42982.375</c:v>
                </c:pt>
                <c:pt idx="226">
                  <c:v>42982.416666666664</c:v>
                </c:pt>
                <c:pt idx="227">
                  <c:v>42982.458333333336</c:v>
                </c:pt>
                <c:pt idx="228">
                  <c:v>42982.5</c:v>
                </c:pt>
                <c:pt idx="229">
                  <c:v>42982.541666666664</c:v>
                </c:pt>
                <c:pt idx="230">
                  <c:v>42982.583333333336</c:v>
                </c:pt>
                <c:pt idx="231">
                  <c:v>42982.625</c:v>
                </c:pt>
                <c:pt idx="232">
                  <c:v>42982.666666666664</c:v>
                </c:pt>
                <c:pt idx="233">
                  <c:v>42982.708333333336</c:v>
                </c:pt>
                <c:pt idx="234">
                  <c:v>42982.75</c:v>
                </c:pt>
                <c:pt idx="235">
                  <c:v>42982.791666666664</c:v>
                </c:pt>
                <c:pt idx="236">
                  <c:v>42982.833333333336</c:v>
                </c:pt>
                <c:pt idx="237">
                  <c:v>42982.875</c:v>
                </c:pt>
                <c:pt idx="238">
                  <c:v>42982.916666666664</c:v>
                </c:pt>
                <c:pt idx="239">
                  <c:v>42982.958333333336</c:v>
                </c:pt>
                <c:pt idx="240">
                  <c:v>42983</c:v>
                </c:pt>
                <c:pt idx="241">
                  <c:v>42983.041666666664</c:v>
                </c:pt>
                <c:pt idx="242">
                  <c:v>42983.083333333336</c:v>
                </c:pt>
                <c:pt idx="243">
                  <c:v>42983.125</c:v>
                </c:pt>
                <c:pt idx="244">
                  <c:v>42983.166666666664</c:v>
                </c:pt>
                <c:pt idx="245">
                  <c:v>42983.208333333336</c:v>
                </c:pt>
                <c:pt idx="246">
                  <c:v>42983.25</c:v>
                </c:pt>
                <c:pt idx="247">
                  <c:v>42983.291666666664</c:v>
                </c:pt>
                <c:pt idx="248">
                  <c:v>42983.333333333336</c:v>
                </c:pt>
                <c:pt idx="249">
                  <c:v>42983.375</c:v>
                </c:pt>
                <c:pt idx="250">
                  <c:v>42983.416666666664</c:v>
                </c:pt>
                <c:pt idx="251">
                  <c:v>42983.458333333336</c:v>
                </c:pt>
                <c:pt idx="252">
                  <c:v>42983.5</c:v>
                </c:pt>
                <c:pt idx="253">
                  <c:v>42983.541666666664</c:v>
                </c:pt>
                <c:pt idx="254">
                  <c:v>42983.583333333336</c:v>
                </c:pt>
                <c:pt idx="255">
                  <c:v>42983.625</c:v>
                </c:pt>
                <c:pt idx="256">
                  <c:v>42983.666666666664</c:v>
                </c:pt>
                <c:pt idx="257">
                  <c:v>42983.708333333336</c:v>
                </c:pt>
                <c:pt idx="258">
                  <c:v>42983.75</c:v>
                </c:pt>
                <c:pt idx="259">
                  <c:v>42983.791666666664</c:v>
                </c:pt>
                <c:pt idx="260">
                  <c:v>42983.833333333336</c:v>
                </c:pt>
                <c:pt idx="261">
                  <c:v>42983.875</c:v>
                </c:pt>
                <c:pt idx="262">
                  <c:v>42983.916666666664</c:v>
                </c:pt>
                <c:pt idx="263">
                  <c:v>42983.958333333336</c:v>
                </c:pt>
                <c:pt idx="264">
                  <c:v>42984</c:v>
                </c:pt>
                <c:pt idx="265">
                  <c:v>42984.041666666664</c:v>
                </c:pt>
                <c:pt idx="266">
                  <c:v>42984.083333333336</c:v>
                </c:pt>
                <c:pt idx="267">
                  <c:v>42984.125</c:v>
                </c:pt>
                <c:pt idx="268">
                  <c:v>42984.166666666664</c:v>
                </c:pt>
                <c:pt idx="269">
                  <c:v>42984.208333333336</c:v>
                </c:pt>
                <c:pt idx="270">
                  <c:v>42984.25</c:v>
                </c:pt>
                <c:pt idx="271">
                  <c:v>42984.291666666664</c:v>
                </c:pt>
                <c:pt idx="272">
                  <c:v>42984.333333333336</c:v>
                </c:pt>
                <c:pt idx="273">
                  <c:v>42984.375</c:v>
                </c:pt>
                <c:pt idx="274">
                  <c:v>42984.416666666664</c:v>
                </c:pt>
                <c:pt idx="275">
                  <c:v>42984.458333333336</c:v>
                </c:pt>
                <c:pt idx="276">
                  <c:v>42984.5</c:v>
                </c:pt>
                <c:pt idx="277">
                  <c:v>42984.541666666664</c:v>
                </c:pt>
                <c:pt idx="278">
                  <c:v>42984.583333333336</c:v>
                </c:pt>
                <c:pt idx="279">
                  <c:v>42984.625</c:v>
                </c:pt>
                <c:pt idx="280">
                  <c:v>42984.666666666664</c:v>
                </c:pt>
                <c:pt idx="281">
                  <c:v>42984.708333333336</c:v>
                </c:pt>
                <c:pt idx="282">
                  <c:v>42984.75</c:v>
                </c:pt>
                <c:pt idx="283">
                  <c:v>42984.791666666664</c:v>
                </c:pt>
                <c:pt idx="284">
                  <c:v>42984.833333333336</c:v>
                </c:pt>
                <c:pt idx="285">
                  <c:v>42984.875</c:v>
                </c:pt>
                <c:pt idx="286">
                  <c:v>42984.916666666664</c:v>
                </c:pt>
                <c:pt idx="287">
                  <c:v>42984.958333333336</c:v>
                </c:pt>
              </c:numCache>
            </c:numRef>
          </c:xVal>
          <c:yVal>
            <c:numRef>
              <c:f>Sheet2!$J$2:$J$289</c:f>
              <c:numCache>
                <c:formatCode>General</c:formatCode>
                <c:ptCount val="288"/>
                <c:pt idx="0">
                  <c:v>3.4913055919186281E-2</c:v>
                </c:pt>
                <c:pt idx="1">
                  <c:v>5.2564112968987935E-2</c:v>
                </c:pt>
                <c:pt idx="2">
                  <c:v>4.1202162732951172E-2</c:v>
                </c:pt>
                <c:pt idx="3">
                  <c:v>7.2942509155636617E-2</c:v>
                </c:pt>
                <c:pt idx="4">
                  <c:v>7.3389044928679925E-2</c:v>
                </c:pt>
                <c:pt idx="5">
                  <c:v>5.1032476799556803E-2</c:v>
                </c:pt>
                <c:pt idx="6">
                  <c:v>3.6203470133841294E-2</c:v>
                </c:pt>
                <c:pt idx="7">
                  <c:v>0.14432832389228709</c:v>
                </c:pt>
                <c:pt idx="8">
                  <c:v>0.13622549129501155</c:v>
                </c:pt>
                <c:pt idx="9">
                  <c:v>0.15658926210212826</c:v>
                </c:pt>
                <c:pt idx="10">
                  <c:v>0.24158583183584523</c:v>
                </c:pt>
                <c:pt idx="11">
                  <c:v>0.35009322043842112</c:v>
                </c:pt>
                <c:pt idx="12">
                  <c:v>0.57990171966400161</c:v>
                </c:pt>
                <c:pt idx="13">
                  <c:v>0.43388538569963875</c:v>
                </c:pt>
                <c:pt idx="14">
                  <c:v>0.5006128011001505</c:v>
                </c:pt>
                <c:pt idx="15">
                  <c:v>0.40527459869112337</c:v>
                </c:pt>
                <c:pt idx="16">
                  <c:v>0.17729985695523467</c:v>
                </c:pt>
                <c:pt idx="17">
                  <c:v>0.11474106195135228</c:v>
                </c:pt>
                <c:pt idx="18">
                  <c:v>0.17409902860277013</c:v>
                </c:pt>
                <c:pt idx="19">
                  <c:v>6.9205367242125754E-2</c:v>
                </c:pt>
                <c:pt idx="20">
                  <c:v>4.5024618119276924E-2</c:v>
                </c:pt>
                <c:pt idx="21">
                  <c:v>8.4471247547512507E-2</c:v>
                </c:pt>
                <c:pt idx="22">
                  <c:v>0.11581966135164448</c:v>
                </c:pt>
                <c:pt idx="23">
                  <c:v>6.405379325717471E-2</c:v>
                </c:pt>
                <c:pt idx="24">
                  <c:v>0.12428771142028799</c:v>
                </c:pt>
                <c:pt idx="25">
                  <c:v>0.27033423443181076</c:v>
                </c:pt>
                <c:pt idx="26">
                  <c:v>0.39264261966633163</c:v>
                </c:pt>
                <c:pt idx="27">
                  <c:v>0.46869932935361036</c:v>
                </c:pt>
                <c:pt idx="28">
                  <c:v>0.4871490222313038</c:v>
                </c:pt>
                <c:pt idx="29">
                  <c:v>0.54977141231726612</c:v>
                </c:pt>
                <c:pt idx="30">
                  <c:v>0.61635251434861027</c:v>
                </c:pt>
                <c:pt idx="31">
                  <c:v>0.7357760955975603</c:v>
                </c:pt>
                <c:pt idx="32">
                  <c:v>0.48857042444288729</c:v>
                </c:pt>
                <c:pt idx="33">
                  <c:v>0.50815568421243118</c:v>
                </c:pt>
                <c:pt idx="34">
                  <c:v>0.81216930816176913</c:v>
                </c:pt>
                <c:pt idx="35">
                  <c:v>0.73971184182477701</c:v>
                </c:pt>
                <c:pt idx="36">
                  <c:v>0.74032140143117808</c:v>
                </c:pt>
                <c:pt idx="37">
                  <c:v>0.50747981891389549</c:v>
                </c:pt>
                <c:pt idx="38">
                  <c:v>0.25198236181151701</c:v>
                </c:pt>
                <c:pt idx="39">
                  <c:v>0.34958014067785298</c:v>
                </c:pt>
                <c:pt idx="40">
                  <c:v>0.55991570662312717</c:v>
                </c:pt>
                <c:pt idx="41">
                  <c:v>0.39655471507613904</c:v>
                </c:pt>
                <c:pt idx="42">
                  <c:v>0.3364499455674157</c:v>
                </c:pt>
                <c:pt idx="43">
                  <c:v>0.51267716050709611</c:v>
                </c:pt>
                <c:pt idx="44">
                  <c:v>0.60384897653877223</c:v>
                </c:pt>
                <c:pt idx="45">
                  <c:v>0.58408928454409681</c:v>
                </c:pt>
                <c:pt idx="46">
                  <c:v>0.43714109645900279</c:v>
                </c:pt>
                <c:pt idx="47">
                  <c:v>0.24834433588658605</c:v>
                </c:pt>
                <c:pt idx="48">
                  <c:v>0.21621333023633532</c:v>
                </c:pt>
                <c:pt idx="49">
                  <c:v>0.34802898662667353</c:v>
                </c:pt>
                <c:pt idx="50">
                  <c:v>0.49781625576947414</c:v>
                </c:pt>
                <c:pt idx="51">
                  <c:v>0.73906344006988367</c:v>
                </c:pt>
                <c:pt idx="52">
                  <c:v>0.59134180472424391</c:v>
                </c:pt>
                <c:pt idx="53">
                  <c:v>0.71037666661903365</c:v>
                </c:pt>
                <c:pt idx="54">
                  <c:v>0.45452331535240187</c:v>
                </c:pt>
                <c:pt idx="55">
                  <c:v>7.3111356332575872E-2</c:v>
                </c:pt>
                <c:pt idx="56">
                  <c:v>2.1913085515758039E-2</c:v>
                </c:pt>
                <c:pt idx="57">
                  <c:v>2.2026324229532691E-2</c:v>
                </c:pt>
                <c:pt idx="58">
                  <c:v>2.8602225129637268E-2</c:v>
                </c:pt>
                <c:pt idx="59">
                  <c:v>2.3168503818442304E-2</c:v>
                </c:pt>
                <c:pt idx="60">
                  <c:v>1.6793229019489056E-2</c:v>
                </c:pt>
                <c:pt idx="61">
                  <c:v>5.5173953861972547E-2</c:v>
                </c:pt>
                <c:pt idx="62">
                  <c:v>9.7337902850598401E-2</c:v>
                </c:pt>
                <c:pt idx="63">
                  <c:v>0.13316991887592394</c:v>
                </c:pt>
                <c:pt idx="64">
                  <c:v>0.21534983710547317</c:v>
                </c:pt>
                <c:pt idx="65">
                  <c:v>0.15054174213295454</c:v>
                </c:pt>
                <c:pt idx="66">
                  <c:v>0.20571311197929704</c:v>
                </c:pt>
                <c:pt idx="67">
                  <c:v>0.18367612030771815</c:v>
                </c:pt>
                <c:pt idx="68">
                  <c:v>0.28435273518054394</c:v>
                </c:pt>
                <c:pt idx="69">
                  <c:v>0.40035784991908585</c:v>
                </c:pt>
                <c:pt idx="70">
                  <c:v>0.39556432965035582</c:v>
                </c:pt>
                <c:pt idx="71">
                  <c:v>0.25289303742950492</c:v>
                </c:pt>
                <c:pt idx="72">
                  <c:v>0.21861333714538259</c:v>
                </c:pt>
                <c:pt idx="73">
                  <c:v>0.23656310118931712</c:v>
                </c:pt>
                <c:pt idx="74">
                  <c:v>0.32010541373461993</c:v>
                </c:pt>
                <c:pt idx="75">
                  <c:v>0.21669645924513209</c:v>
                </c:pt>
                <c:pt idx="76">
                  <c:v>0.13632693066363952</c:v>
                </c:pt>
                <c:pt idx="77">
                  <c:v>0.18377484906628988</c:v>
                </c:pt>
                <c:pt idx="78">
                  <c:v>0.29471858462481482</c:v>
                </c:pt>
                <c:pt idx="79">
                  <c:v>0.29947951799902783</c:v>
                </c:pt>
                <c:pt idx="80">
                  <c:v>0.27771671496001893</c:v>
                </c:pt>
                <c:pt idx="81">
                  <c:v>0.22232510059990965</c:v>
                </c:pt>
                <c:pt idx="82">
                  <c:v>0.21891148935806243</c:v>
                </c:pt>
                <c:pt idx="83">
                  <c:v>0.15763310016247445</c:v>
                </c:pt>
                <c:pt idx="84">
                  <c:v>0.12028006700601374</c:v>
                </c:pt>
                <c:pt idx="85">
                  <c:v>8.3678826016575933E-2</c:v>
                </c:pt>
                <c:pt idx="86">
                  <c:v>7.5739330015357001E-2</c:v>
                </c:pt>
                <c:pt idx="87">
                  <c:v>7.383263924300873E-2</c:v>
                </c:pt>
                <c:pt idx="88">
                  <c:v>7.9673974126397262E-2</c:v>
                </c:pt>
                <c:pt idx="89">
                  <c:v>0.10421935242887159</c:v>
                </c:pt>
                <c:pt idx="90">
                  <c:v>4.7251231622156831E-2</c:v>
                </c:pt>
                <c:pt idx="91">
                  <c:v>2.3297579867206566E-2</c:v>
                </c:pt>
                <c:pt idx="92">
                  <c:v>3.1791542697778348E-2</c:v>
                </c:pt>
                <c:pt idx="93">
                  <c:v>4.9872264951718107E-2</c:v>
                </c:pt>
                <c:pt idx="94">
                  <c:v>3.5120447375380892E-2</c:v>
                </c:pt>
                <c:pt idx="95">
                  <c:v>1.5757433428539806E-2</c:v>
                </c:pt>
                <c:pt idx="96">
                  <c:v>1.0313891740940604E-2</c:v>
                </c:pt>
                <c:pt idx="97">
                  <c:v>2.0426731986225946E-3</c:v>
                </c:pt>
                <c:pt idx="98">
                  <c:v>1.7937329108668127E-4</c:v>
                </c:pt>
                <c:pt idx="99">
                  <c:v>3.0814349155824533E-3</c:v>
                </c:pt>
                <c:pt idx="100">
                  <c:v>8.9580170381104254E-4</c:v>
                </c:pt>
                <c:pt idx="101">
                  <c:v>1.3496392583230642E-4</c:v>
                </c:pt>
                <c:pt idx="102">
                  <c:v>2.7083777818801111E-4</c:v>
                </c:pt>
                <c:pt idx="103">
                  <c:v>1.1234706228523352E-5</c:v>
                </c:pt>
                <c:pt idx="104">
                  <c:v>7.9018563543266124E-5</c:v>
                </c:pt>
                <c:pt idx="105">
                  <c:v>3.9906383788619815E-5</c:v>
                </c:pt>
                <c:pt idx="106">
                  <c:v>9.7634743624149109E-5</c:v>
                </c:pt>
                <c:pt idx="107">
                  <c:v>2.2912748928317358E-4</c:v>
                </c:pt>
                <c:pt idx="108">
                  <c:v>7.3873426617244238E-4</c:v>
                </c:pt>
                <c:pt idx="109">
                  <c:v>1.1932026402422241E-4</c:v>
                </c:pt>
                <c:pt idx="110">
                  <c:v>1.0455099677929556E-4</c:v>
                </c:pt>
                <c:pt idx="111">
                  <c:v>1.8945875365844022E-4</c:v>
                </c:pt>
                <c:pt idx="112">
                  <c:v>1.5733601446128932E-4</c:v>
                </c:pt>
                <c:pt idx="113">
                  <c:v>3.3966279247816844E-4</c:v>
                </c:pt>
                <c:pt idx="114">
                  <c:v>0</c:v>
                </c:pt>
                <c:pt idx="115">
                  <c:v>0</c:v>
                </c:pt>
                <c:pt idx="116">
                  <c:v>0</c:v>
                </c:pt>
                <c:pt idx="117">
                  <c:v>1.3954648332649949E-6</c:v>
                </c:pt>
                <c:pt idx="118">
                  <c:v>1.0200007874105657E-6</c:v>
                </c:pt>
                <c:pt idx="119">
                  <c:v>7.9253015576058579E-6</c:v>
                </c:pt>
                <c:pt idx="120">
                  <c:v>5.4194995095724615E-5</c:v>
                </c:pt>
                <c:pt idx="121">
                  <c:v>1.194168242714789E-3</c:v>
                </c:pt>
                <c:pt idx="122">
                  <c:v>1.4075545500124638E-3</c:v>
                </c:pt>
                <c:pt idx="123">
                  <c:v>3.0834966710290652E-4</c:v>
                </c:pt>
                <c:pt idx="124">
                  <c:v>6.9402168661551011E-6</c:v>
                </c:pt>
                <c:pt idx="125">
                  <c:v>6.2847456474356567E-5</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1.8008929717376978E-3</c:v>
                </c:pt>
                <c:pt idx="193">
                  <c:v>1.9320147771126398E-3</c:v>
                </c:pt>
                <c:pt idx="194">
                  <c:v>6.6215900486089648E-6</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2.9974103253555076E-7</c:v>
                </c:pt>
                <c:pt idx="215">
                  <c:v>0</c:v>
                </c:pt>
                <c:pt idx="216">
                  <c:v>0</c:v>
                </c:pt>
                <c:pt idx="217">
                  <c:v>0</c:v>
                </c:pt>
                <c:pt idx="218">
                  <c:v>0</c:v>
                </c:pt>
                <c:pt idx="219">
                  <c:v>0</c:v>
                </c:pt>
                <c:pt idx="220">
                  <c:v>0</c:v>
                </c:pt>
                <c:pt idx="221">
                  <c:v>0</c:v>
                </c:pt>
                <c:pt idx="222">
                  <c:v>0</c:v>
                </c:pt>
                <c:pt idx="223">
                  <c:v>5.0760809617168689E-8</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2.6279519789057244E-7</c:v>
                </c:pt>
                <c:pt idx="239">
                  <c:v>5.3188210164944712E-5</c:v>
                </c:pt>
                <c:pt idx="240">
                  <c:v>2.2510071316996237E-4</c:v>
                </c:pt>
                <c:pt idx="241">
                  <c:v>1.8244778012217307E-5</c:v>
                </c:pt>
                <c:pt idx="242">
                  <c:v>0</c:v>
                </c:pt>
                <c:pt idx="243">
                  <c:v>0</c:v>
                </c:pt>
                <c:pt idx="244">
                  <c:v>0</c:v>
                </c:pt>
                <c:pt idx="245">
                  <c:v>0</c:v>
                </c:pt>
                <c:pt idx="246">
                  <c:v>0</c:v>
                </c:pt>
                <c:pt idx="247">
                  <c:v>0</c:v>
                </c:pt>
                <c:pt idx="248">
                  <c:v>0</c:v>
                </c:pt>
                <c:pt idx="249">
                  <c:v>0</c:v>
                </c:pt>
                <c:pt idx="250">
                  <c:v>5.8534229838899633E-7</c:v>
                </c:pt>
                <c:pt idx="251">
                  <c:v>0</c:v>
                </c:pt>
                <c:pt idx="252">
                  <c:v>0</c:v>
                </c:pt>
                <c:pt idx="253">
                  <c:v>0</c:v>
                </c:pt>
                <c:pt idx="254">
                  <c:v>0</c:v>
                </c:pt>
                <c:pt idx="255">
                  <c:v>0</c:v>
                </c:pt>
                <c:pt idx="256">
                  <c:v>1.4987051626777538E-7</c:v>
                </c:pt>
                <c:pt idx="257">
                  <c:v>0</c:v>
                </c:pt>
                <c:pt idx="258">
                  <c:v>0</c:v>
                </c:pt>
                <c:pt idx="259">
                  <c:v>0</c:v>
                </c:pt>
                <c:pt idx="260">
                  <c:v>0</c:v>
                </c:pt>
                <c:pt idx="261">
                  <c:v>0</c:v>
                </c:pt>
                <c:pt idx="262">
                  <c:v>4.6466955185877181E-4</c:v>
                </c:pt>
                <c:pt idx="263">
                  <c:v>3.7205503643049456E-3</c:v>
                </c:pt>
                <c:pt idx="264">
                  <c:v>5.1780862087182555E-3</c:v>
                </c:pt>
                <c:pt idx="265">
                  <c:v>0</c:v>
                </c:pt>
                <c:pt idx="266">
                  <c:v>0</c:v>
                </c:pt>
                <c:pt idx="267">
                  <c:v>0</c:v>
                </c:pt>
                <c:pt idx="268">
                  <c:v>0</c:v>
                </c:pt>
                <c:pt idx="269">
                  <c:v>0</c:v>
                </c:pt>
                <c:pt idx="270">
                  <c:v>0</c:v>
                </c:pt>
                <c:pt idx="271">
                  <c:v>3.7379063204400709E-2</c:v>
                </c:pt>
                <c:pt idx="272">
                  <c:v>4.7466948523522928E-2</c:v>
                </c:pt>
                <c:pt idx="273">
                  <c:v>5.29293330001701E-4</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numCache>
            </c:numRef>
          </c:yVal>
          <c:smooth val="1"/>
          <c:extLst>
            <c:ext xmlns:c16="http://schemas.microsoft.com/office/drawing/2014/chart" uri="{C3380CC4-5D6E-409C-BE32-E72D297353CC}">
              <c16:uniqueId val="{00000001-7D10-4F71-B771-E77B3E11F510}"/>
            </c:ext>
          </c:extLst>
        </c:ser>
        <c:ser>
          <c:idx val="2"/>
          <c:order val="2"/>
          <c:tx>
            <c:strRef>
              <c:f>Sheet2!$N$1</c:f>
              <c:strCache>
                <c:ptCount val="1"/>
                <c:pt idx="0">
                  <c:v>Net Outflow</c:v>
                </c:pt>
              </c:strCache>
            </c:strRef>
          </c:tx>
          <c:spPr>
            <a:ln w="19050" cap="rnd">
              <a:solidFill>
                <a:schemeClr val="accent2"/>
              </a:solidFill>
              <a:round/>
            </a:ln>
            <a:effectLst/>
          </c:spPr>
          <c:marker>
            <c:symbol val="none"/>
          </c:marker>
          <c:xVal>
            <c:numRef>
              <c:f>Sheet2!$A$2:$A$289</c:f>
              <c:numCache>
                <c:formatCode>m/d/yyyy\ h:mm</c:formatCode>
                <c:ptCount val="288"/>
                <c:pt idx="0">
                  <c:v>42973</c:v>
                </c:pt>
                <c:pt idx="1">
                  <c:v>42973.041666666664</c:v>
                </c:pt>
                <c:pt idx="2">
                  <c:v>42973.083333333336</c:v>
                </c:pt>
                <c:pt idx="3">
                  <c:v>42973.125</c:v>
                </c:pt>
                <c:pt idx="4">
                  <c:v>42973.166666666664</c:v>
                </c:pt>
                <c:pt idx="5">
                  <c:v>42973.208333333336</c:v>
                </c:pt>
                <c:pt idx="6">
                  <c:v>42973.25</c:v>
                </c:pt>
                <c:pt idx="7">
                  <c:v>42973.291666666664</c:v>
                </c:pt>
                <c:pt idx="8">
                  <c:v>42973.333333333336</c:v>
                </c:pt>
                <c:pt idx="9">
                  <c:v>42973.375</c:v>
                </c:pt>
                <c:pt idx="10">
                  <c:v>42973.416666666664</c:v>
                </c:pt>
                <c:pt idx="11">
                  <c:v>42973.458333333336</c:v>
                </c:pt>
                <c:pt idx="12">
                  <c:v>42973.5</c:v>
                </c:pt>
                <c:pt idx="13">
                  <c:v>42973.541666666664</c:v>
                </c:pt>
                <c:pt idx="14">
                  <c:v>42973.583333333336</c:v>
                </c:pt>
                <c:pt idx="15">
                  <c:v>42973.625</c:v>
                </c:pt>
                <c:pt idx="16">
                  <c:v>42973.666666666664</c:v>
                </c:pt>
                <c:pt idx="17">
                  <c:v>42973.708333333336</c:v>
                </c:pt>
                <c:pt idx="18">
                  <c:v>42973.75</c:v>
                </c:pt>
                <c:pt idx="19">
                  <c:v>42973.791666666664</c:v>
                </c:pt>
                <c:pt idx="20">
                  <c:v>42973.833333333336</c:v>
                </c:pt>
                <c:pt idx="21">
                  <c:v>42973.875</c:v>
                </c:pt>
                <c:pt idx="22">
                  <c:v>42973.916666666664</c:v>
                </c:pt>
                <c:pt idx="23">
                  <c:v>42973.958333333336</c:v>
                </c:pt>
                <c:pt idx="24">
                  <c:v>42974</c:v>
                </c:pt>
                <c:pt idx="25">
                  <c:v>42974.041666666664</c:v>
                </c:pt>
                <c:pt idx="26">
                  <c:v>42974.083333333336</c:v>
                </c:pt>
                <c:pt idx="27">
                  <c:v>42974.125</c:v>
                </c:pt>
                <c:pt idx="28">
                  <c:v>42974.166666666664</c:v>
                </c:pt>
                <c:pt idx="29">
                  <c:v>42974.208333333336</c:v>
                </c:pt>
                <c:pt idx="30">
                  <c:v>42974.25</c:v>
                </c:pt>
                <c:pt idx="31">
                  <c:v>42974.291666666664</c:v>
                </c:pt>
                <c:pt idx="32">
                  <c:v>42974.333333333336</c:v>
                </c:pt>
                <c:pt idx="33">
                  <c:v>42974.375</c:v>
                </c:pt>
                <c:pt idx="34">
                  <c:v>42974.416666666664</c:v>
                </c:pt>
                <c:pt idx="35">
                  <c:v>42974.458333333336</c:v>
                </c:pt>
                <c:pt idx="36">
                  <c:v>42974.5</c:v>
                </c:pt>
                <c:pt idx="37">
                  <c:v>42974.541666666664</c:v>
                </c:pt>
                <c:pt idx="38">
                  <c:v>42974.583333333336</c:v>
                </c:pt>
                <c:pt idx="39">
                  <c:v>42974.625</c:v>
                </c:pt>
                <c:pt idx="40">
                  <c:v>42974.666666666664</c:v>
                </c:pt>
                <c:pt idx="41">
                  <c:v>42974.708333333336</c:v>
                </c:pt>
                <c:pt idx="42">
                  <c:v>42974.75</c:v>
                </c:pt>
                <c:pt idx="43">
                  <c:v>42974.791666666664</c:v>
                </c:pt>
                <c:pt idx="44">
                  <c:v>42974.833333333336</c:v>
                </c:pt>
                <c:pt idx="45">
                  <c:v>42974.875</c:v>
                </c:pt>
                <c:pt idx="46">
                  <c:v>42974.916666666664</c:v>
                </c:pt>
                <c:pt idx="47">
                  <c:v>42974.958333333336</c:v>
                </c:pt>
                <c:pt idx="48">
                  <c:v>42975</c:v>
                </c:pt>
                <c:pt idx="49">
                  <c:v>42975.041666666664</c:v>
                </c:pt>
                <c:pt idx="50">
                  <c:v>42975.083333333336</c:v>
                </c:pt>
                <c:pt idx="51">
                  <c:v>42975.125</c:v>
                </c:pt>
                <c:pt idx="52">
                  <c:v>42975.166666666664</c:v>
                </c:pt>
                <c:pt idx="53">
                  <c:v>42975.208333333336</c:v>
                </c:pt>
                <c:pt idx="54">
                  <c:v>42975.25</c:v>
                </c:pt>
                <c:pt idx="55">
                  <c:v>42975.291666666664</c:v>
                </c:pt>
                <c:pt idx="56">
                  <c:v>42975.333333333336</c:v>
                </c:pt>
                <c:pt idx="57">
                  <c:v>42975.375</c:v>
                </c:pt>
                <c:pt idx="58">
                  <c:v>42975.416666666664</c:v>
                </c:pt>
                <c:pt idx="59">
                  <c:v>42975.458333333336</c:v>
                </c:pt>
                <c:pt idx="60">
                  <c:v>42975.5</c:v>
                </c:pt>
                <c:pt idx="61">
                  <c:v>42975.541666666664</c:v>
                </c:pt>
                <c:pt idx="62">
                  <c:v>42975.583333333336</c:v>
                </c:pt>
                <c:pt idx="63">
                  <c:v>42975.625</c:v>
                </c:pt>
                <c:pt idx="64">
                  <c:v>42975.666666666664</c:v>
                </c:pt>
                <c:pt idx="65">
                  <c:v>42975.708333333336</c:v>
                </c:pt>
                <c:pt idx="66">
                  <c:v>42975.75</c:v>
                </c:pt>
                <c:pt idx="67">
                  <c:v>42975.791666666664</c:v>
                </c:pt>
                <c:pt idx="68">
                  <c:v>42975.833333333336</c:v>
                </c:pt>
                <c:pt idx="69">
                  <c:v>42975.875</c:v>
                </c:pt>
                <c:pt idx="70">
                  <c:v>42975.916666666664</c:v>
                </c:pt>
                <c:pt idx="71">
                  <c:v>42975.958333333336</c:v>
                </c:pt>
                <c:pt idx="72">
                  <c:v>42976</c:v>
                </c:pt>
                <c:pt idx="73">
                  <c:v>42976.041666666664</c:v>
                </c:pt>
                <c:pt idx="74">
                  <c:v>42976.083333333336</c:v>
                </c:pt>
                <c:pt idx="75">
                  <c:v>42976.125</c:v>
                </c:pt>
                <c:pt idx="76">
                  <c:v>42976.166666666664</c:v>
                </c:pt>
                <c:pt idx="77">
                  <c:v>42976.208333333336</c:v>
                </c:pt>
                <c:pt idx="78">
                  <c:v>42976.25</c:v>
                </c:pt>
                <c:pt idx="79">
                  <c:v>42976.291666666664</c:v>
                </c:pt>
                <c:pt idx="80">
                  <c:v>42976.333333333336</c:v>
                </c:pt>
                <c:pt idx="81">
                  <c:v>42976.375</c:v>
                </c:pt>
                <c:pt idx="82">
                  <c:v>42976.416666666664</c:v>
                </c:pt>
                <c:pt idx="83">
                  <c:v>42976.458333333336</c:v>
                </c:pt>
                <c:pt idx="84">
                  <c:v>42976.5</c:v>
                </c:pt>
                <c:pt idx="85">
                  <c:v>42976.541666666664</c:v>
                </c:pt>
                <c:pt idx="86">
                  <c:v>42976.583333333336</c:v>
                </c:pt>
                <c:pt idx="87">
                  <c:v>42976.625</c:v>
                </c:pt>
                <c:pt idx="88">
                  <c:v>42976.666666666664</c:v>
                </c:pt>
                <c:pt idx="89">
                  <c:v>42976.708333333336</c:v>
                </c:pt>
                <c:pt idx="90">
                  <c:v>42976.75</c:v>
                </c:pt>
                <c:pt idx="91">
                  <c:v>42976.791666666664</c:v>
                </c:pt>
                <c:pt idx="92">
                  <c:v>42976.833333333336</c:v>
                </c:pt>
                <c:pt idx="93">
                  <c:v>42976.875</c:v>
                </c:pt>
                <c:pt idx="94">
                  <c:v>42976.916666666664</c:v>
                </c:pt>
                <c:pt idx="95">
                  <c:v>42976.958333333336</c:v>
                </c:pt>
                <c:pt idx="96">
                  <c:v>42977</c:v>
                </c:pt>
                <c:pt idx="97">
                  <c:v>42977.041666666664</c:v>
                </c:pt>
                <c:pt idx="98">
                  <c:v>42977.083333333336</c:v>
                </c:pt>
                <c:pt idx="99">
                  <c:v>42977.125</c:v>
                </c:pt>
                <c:pt idx="100">
                  <c:v>42977.166666666664</c:v>
                </c:pt>
                <c:pt idx="101">
                  <c:v>42977.208333333336</c:v>
                </c:pt>
                <c:pt idx="102">
                  <c:v>42977.25</c:v>
                </c:pt>
                <c:pt idx="103">
                  <c:v>42977.291666666664</c:v>
                </c:pt>
                <c:pt idx="104">
                  <c:v>42977.333333333336</c:v>
                </c:pt>
                <c:pt idx="105">
                  <c:v>42977.375</c:v>
                </c:pt>
                <c:pt idx="106">
                  <c:v>42977.416666666664</c:v>
                </c:pt>
                <c:pt idx="107">
                  <c:v>42977.458333333336</c:v>
                </c:pt>
                <c:pt idx="108">
                  <c:v>42977.5</c:v>
                </c:pt>
                <c:pt idx="109">
                  <c:v>42977.541666666664</c:v>
                </c:pt>
                <c:pt idx="110">
                  <c:v>42977.583333333336</c:v>
                </c:pt>
                <c:pt idx="111">
                  <c:v>42977.625</c:v>
                </c:pt>
                <c:pt idx="112">
                  <c:v>42977.666666666664</c:v>
                </c:pt>
                <c:pt idx="113">
                  <c:v>42977.708333333336</c:v>
                </c:pt>
                <c:pt idx="114">
                  <c:v>42977.75</c:v>
                </c:pt>
                <c:pt idx="115">
                  <c:v>42977.791666666664</c:v>
                </c:pt>
                <c:pt idx="116">
                  <c:v>42977.833333333336</c:v>
                </c:pt>
                <c:pt idx="117">
                  <c:v>42977.875</c:v>
                </c:pt>
                <c:pt idx="118">
                  <c:v>42977.916666666664</c:v>
                </c:pt>
                <c:pt idx="119">
                  <c:v>42977.958333333336</c:v>
                </c:pt>
                <c:pt idx="120">
                  <c:v>42978</c:v>
                </c:pt>
                <c:pt idx="121">
                  <c:v>42978.041666666664</c:v>
                </c:pt>
                <c:pt idx="122">
                  <c:v>42978.083333333336</c:v>
                </c:pt>
                <c:pt idx="123">
                  <c:v>42978.125</c:v>
                </c:pt>
                <c:pt idx="124">
                  <c:v>42978.166666666664</c:v>
                </c:pt>
                <c:pt idx="125">
                  <c:v>42978.208333333336</c:v>
                </c:pt>
                <c:pt idx="126">
                  <c:v>42978.25</c:v>
                </c:pt>
                <c:pt idx="127">
                  <c:v>42978.291666666664</c:v>
                </c:pt>
                <c:pt idx="128">
                  <c:v>42978.333333333336</c:v>
                </c:pt>
                <c:pt idx="129">
                  <c:v>42978.375</c:v>
                </c:pt>
                <c:pt idx="130">
                  <c:v>42978.416666666664</c:v>
                </c:pt>
                <c:pt idx="131">
                  <c:v>42978.458333333336</c:v>
                </c:pt>
                <c:pt idx="132">
                  <c:v>42978.5</c:v>
                </c:pt>
                <c:pt idx="133">
                  <c:v>42978.541666666664</c:v>
                </c:pt>
                <c:pt idx="134">
                  <c:v>42978.583333333336</c:v>
                </c:pt>
                <c:pt idx="135">
                  <c:v>42978.625</c:v>
                </c:pt>
                <c:pt idx="136">
                  <c:v>42978.666666666664</c:v>
                </c:pt>
                <c:pt idx="137">
                  <c:v>42978.708333333336</c:v>
                </c:pt>
                <c:pt idx="138">
                  <c:v>42978.75</c:v>
                </c:pt>
                <c:pt idx="139">
                  <c:v>42978.791666666664</c:v>
                </c:pt>
                <c:pt idx="140">
                  <c:v>42978.833333333336</c:v>
                </c:pt>
                <c:pt idx="141">
                  <c:v>42978.875</c:v>
                </c:pt>
                <c:pt idx="142">
                  <c:v>42978.916666666664</c:v>
                </c:pt>
                <c:pt idx="143">
                  <c:v>42978.958333333336</c:v>
                </c:pt>
                <c:pt idx="144">
                  <c:v>42979</c:v>
                </c:pt>
                <c:pt idx="145">
                  <c:v>42979.041666666664</c:v>
                </c:pt>
                <c:pt idx="146">
                  <c:v>42979.083333333336</c:v>
                </c:pt>
                <c:pt idx="147">
                  <c:v>42979.125</c:v>
                </c:pt>
                <c:pt idx="148">
                  <c:v>42979.166666666664</c:v>
                </c:pt>
                <c:pt idx="149">
                  <c:v>42979.208333333336</c:v>
                </c:pt>
                <c:pt idx="150">
                  <c:v>42979.25</c:v>
                </c:pt>
                <c:pt idx="151">
                  <c:v>42979.291666666664</c:v>
                </c:pt>
                <c:pt idx="152">
                  <c:v>42979.333333333336</c:v>
                </c:pt>
                <c:pt idx="153">
                  <c:v>42979.375</c:v>
                </c:pt>
                <c:pt idx="154">
                  <c:v>42979.416666666664</c:v>
                </c:pt>
                <c:pt idx="155">
                  <c:v>42979.458333333336</c:v>
                </c:pt>
                <c:pt idx="156">
                  <c:v>42979.5</c:v>
                </c:pt>
                <c:pt idx="157">
                  <c:v>42979.541666666664</c:v>
                </c:pt>
                <c:pt idx="158">
                  <c:v>42979.583333333336</c:v>
                </c:pt>
                <c:pt idx="159">
                  <c:v>42979.625</c:v>
                </c:pt>
                <c:pt idx="160">
                  <c:v>42979.666666666664</c:v>
                </c:pt>
                <c:pt idx="161">
                  <c:v>42979.708333333336</c:v>
                </c:pt>
                <c:pt idx="162">
                  <c:v>42979.75</c:v>
                </c:pt>
                <c:pt idx="163">
                  <c:v>42979.791666666664</c:v>
                </c:pt>
                <c:pt idx="164">
                  <c:v>42979.833333333336</c:v>
                </c:pt>
                <c:pt idx="165">
                  <c:v>42979.875</c:v>
                </c:pt>
                <c:pt idx="166">
                  <c:v>42979.916666666664</c:v>
                </c:pt>
                <c:pt idx="167">
                  <c:v>42979.958333333336</c:v>
                </c:pt>
                <c:pt idx="168">
                  <c:v>42980</c:v>
                </c:pt>
                <c:pt idx="169">
                  <c:v>42980.041666666664</c:v>
                </c:pt>
                <c:pt idx="170">
                  <c:v>42980.083333333336</c:v>
                </c:pt>
                <c:pt idx="171">
                  <c:v>42980.125</c:v>
                </c:pt>
                <c:pt idx="172">
                  <c:v>42980.166666666664</c:v>
                </c:pt>
                <c:pt idx="173">
                  <c:v>42980.208333333336</c:v>
                </c:pt>
                <c:pt idx="174">
                  <c:v>42980.25</c:v>
                </c:pt>
                <c:pt idx="175">
                  <c:v>42980.291666666664</c:v>
                </c:pt>
                <c:pt idx="176">
                  <c:v>42980.333333333336</c:v>
                </c:pt>
                <c:pt idx="177">
                  <c:v>42980.375</c:v>
                </c:pt>
                <c:pt idx="178">
                  <c:v>42980.416666666664</c:v>
                </c:pt>
                <c:pt idx="179">
                  <c:v>42980.458333333336</c:v>
                </c:pt>
                <c:pt idx="180">
                  <c:v>42980.5</c:v>
                </c:pt>
                <c:pt idx="181">
                  <c:v>42980.541666666664</c:v>
                </c:pt>
                <c:pt idx="182">
                  <c:v>42980.583333333336</c:v>
                </c:pt>
                <c:pt idx="183">
                  <c:v>42980.625</c:v>
                </c:pt>
                <c:pt idx="184">
                  <c:v>42980.666666666664</c:v>
                </c:pt>
                <c:pt idx="185">
                  <c:v>42980.708333333336</c:v>
                </c:pt>
                <c:pt idx="186">
                  <c:v>42980.75</c:v>
                </c:pt>
                <c:pt idx="187">
                  <c:v>42980.791666666664</c:v>
                </c:pt>
                <c:pt idx="188">
                  <c:v>42980.833333333336</c:v>
                </c:pt>
                <c:pt idx="189">
                  <c:v>42980.875</c:v>
                </c:pt>
                <c:pt idx="190">
                  <c:v>42980.916666666664</c:v>
                </c:pt>
                <c:pt idx="191">
                  <c:v>42980.958333333336</c:v>
                </c:pt>
                <c:pt idx="192">
                  <c:v>42981</c:v>
                </c:pt>
                <c:pt idx="193">
                  <c:v>42981.041666666664</c:v>
                </c:pt>
                <c:pt idx="194">
                  <c:v>42981.083333333336</c:v>
                </c:pt>
                <c:pt idx="195">
                  <c:v>42981.125</c:v>
                </c:pt>
                <c:pt idx="196">
                  <c:v>42981.166666666664</c:v>
                </c:pt>
                <c:pt idx="197">
                  <c:v>42981.208333333336</c:v>
                </c:pt>
                <c:pt idx="198">
                  <c:v>42981.25</c:v>
                </c:pt>
                <c:pt idx="199">
                  <c:v>42981.291666666664</c:v>
                </c:pt>
                <c:pt idx="200">
                  <c:v>42981.333333333336</c:v>
                </c:pt>
                <c:pt idx="201">
                  <c:v>42981.375</c:v>
                </c:pt>
                <c:pt idx="202">
                  <c:v>42981.416666666664</c:v>
                </c:pt>
                <c:pt idx="203">
                  <c:v>42981.458333333336</c:v>
                </c:pt>
                <c:pt idx="204">
                  <c:v>42981.5</c:v>
                </c:pt>
                <c:pt idx="205">
                  <c:v>42981.541666666664</c:v>
                </c:pt>
                <c:pt idx="206">
                  <c:v>42981.583333333336</c:v>
                </c:pt>
                <c:pt idx="207">
                  <c:v>42981.625</c:v>
                </c:pt>
                <c:pt idx="208">
                  <c:v>42981.666666666664</c:v>
                </c:pt>
                <c:pt idx="209">
                  <c:v>42981.708333333336</c:v>
                </c:pt>
                <c:pt idx="210">
                  <c:v>42981.75</c:v>
                </c:pt>
                <c:pt idx="211">
                  <c:v>42981.791666666664</c:v>
                </c:pt>
                <c:pt idx="212">
                  <c:v>42981.833333333336</c:v>
                </c:pt>
                <c:pt idx="213">
                  <c:v>42981.875</c:v>
                </c:pt>
                <c:pt idx="214">
                  <c:v>42981.916666666664</c:v>
                </c:pt>
                <c:pt idx="215">
                  <c:v>42981.958333333336</c:v>
                </c:pt>
                <c:pt idx="216">
                  <c:v>42982</c:v>
                </c:pt>
                <c:pt idx="217">
                  <c:v>42982.041666666664</c:v>
                </c:pt>
                <c:pt idx="218">
                  <c:v>42982.083333333336</c:v>
                </c:pt>
                <c:pt idx="219">
                  <c:v>42982.125</c:v>
                </c:pt>
                <c:pt idx="220">
                  <c:v>42982.166666666664</c:v>
                </c:pt>
                <c:pt idx="221">
                  <c:v>42982.208333333336</c:v>
                </c:pt>
                <c:pt idx="222">
                  <c:v>42982.25</c:v>
                </c:pt>
                <c:pt idx="223">
                  <c:v>42982.291666666664</c:v>
                </c:pt>
                <c:pt idx="224">
                  <c:v>42982.333333333336</c:v>
                </c:pt>
                <c:pt idx="225">
                  <c:v>42982.375</c:v>
                </c:pt>
                <c:pt idx="226">
                  <c:v>42982.416666666664</c:v>
                </c:pt>
                <c:pt idx="227">
                  <c:v>42982.458333333336</c:v>
                </c:pt>
                <c:pt idx="228">
                  <c:v>42982.5</c:v>
                </c:pt>
                <c:pt idx="229">
                  <c:v>42982.541666666664</c:v>
                </c:pt>
                <c:pt idx="230">
                  <c:v>42982.583333333336</c:v>
                </c:pt>
                <c:pt idx="231">
                  <c:v>42982.625</c:v>
                </c:pt>
                <c:pt idx="232">
                  <c:v>42982.666666666664</c:v>
                </c:pt>
                <c:pt idx="233">
                  <c:v>42982.708333333336</c:v>
                </c:pt>
                <c:pt idx="234">
                  <c:v>42982.75</c:v>
                </c:pt>
                <c:pt idx="235">
                  <c:v>42982.791666666664</c:v>
                </c:pt>
                <c:pt idx="236">
                  <c:v>42982.833333333336</c:v>
                </c:pt>
                <c:pt idx="237">
                  <c:v>42982.875</c:v>
                </c:pt>
                <c:pt idx="238">
                  <c:v>42982.916666666664</c:v>
                </c:pt>
                <c:pt idx="239">
                  <c:v>42982.958333333336</c:v>
                </c:pt>
                <c:pt idx="240">
                  <c:v>42983</c:v>
                </c:pt>
                <c:pt idx="241">
                  <c:v>42983.041666666664</c:v>
                </c:pt>
                <c:pt idx="242">
                  <c:v>42983.083333333336</c:v>
                </c:pt>
                <c:pt idx="243">
                  <c:v>42983.125</c:v>
                </c:pt>
                <c:pt idx="244">
                  <c:v>42983.166666666664</c:v>
                </c:pt>
                <c:pt idx="245">
                  <c:v>42983.208333333336</c:v>
                </c:pt>
                <c:pt idx="246">
                  <c:v>42983.25</c:v>
                </c:pt>
                <c:pt idx="247">
                  <c:v>42983.291666666664</c:v>
                </c:pt>
                <c:pt idx="248">
                  <c:v>42983.333333333336</c:v>
                </c:pt>
                <c:pt idx="249">
                  <c:v>42983.375</c:v>
                </c:pt>
                <c:pt idx="250">
                  <c:v>42983.416666666664</c:v>
                </c:pt>
                <c:pt idx="251">
                  <c:v>42983.458333333336</c:v>
                </c:pt>
                <c:pt idx="252">
                  <c:v>42983.5</c:v>
                </c:pt>
                <c:pt idx="253">
                  <c:v>42983.541666666664</c:v>
                </c:pt>
                <c:pt idx="254">
                  <c:v>42983.583333333336</c:v>
                </c:pt>
                <c:pt idx="255">
                  <c:v>42983.625</c:v>
                </c:pt>
                <c:pt idx="256">
                  <c:v>42983.666666666664</c:v>
                </c:pt>
                <c:pt idx="257">
                  <c:v>42983.708333333336</c:v>
                </c:pt>
                <c:pt idx="258">
                  <c:v>42983.75</c:v>
                </c:pt>
                <c:pt idx="259">
                  <c:v>42983.791666666664</c:v>
                </c:pt>
                <c:pt idx="260">
                  <c:v>42983.833333333336</c:v>
                </c:pt>
                <c:pt idx="261">
                  <c:v>42983.875</c:v>
                </c:pt>
                <c:pt idx="262">
                  <c:v>42983.916666666664</c:v>
                </c:pt>
                <c:pt idx="263">
                  <c:v>42983.958333333336</c:v>
                </c:pt>
                <c:pt idx="264">
                  <c:v>42984</c:v>
                </c:pt>
                <c:pt idx="265">
                  <c:v>42984.041666666664</c:v>
                </c:pt>
                <c:pt idx="266">
                  <c:v>42984.083333333336</c:v>
                </c:pt>
                <c:pt idx="267">
                  <c:v>42984.125</c:v>
                </c:pt>
                <c:pt idx="268">
                  <c:v>42984.166666666664</c:v>
                </c:pt>
                <c:pt idx="269">
                  <c:v>42984.208333333336</c:v>
                </c:pt>
                <c:pt idx="270">
                  <c:v>42984.25</c:v>
                </c:pt>
                <c:pt idx="271">
                  <c:v>42984.291666666664</c:v>
                </c:pt>
                <c:pt idx="272">
                  <c:v>42984.333333333336</c:v>
                </c:pt>
                <c:pt idx="273">
                  <c:v>42984.375</c:v>
                </c:pt>
                <c:pt idx="274">
                  <c:v>42984.416666666664</c:v>
                </c:pt>
                <c:pt idx="275">
                  <c:v>42984.458333333336</c:v>
                </c:pt>
                <c:pt idx="276">
                  <c:v>42984.5</c:v>
                </c:pt>
                <c:pt idx="277">
                  <c:v>42984.541666666664</c:v>
                </c:pt>
                <c:pt idx="278">
                  <c:v>42984.583333333336</c:v>
                </c:pt>
                <c:pt idx="279">
                  <c:v>42984.625</c:v>
                </c:pt>
                <c:pt idx="280">
                  <c:v>42984.666666666664</c:v>
                </c:pt>
                <c:pt idx="281">
                  <c:v>42984.708333333336</c:v>
                </c:pt>
                <c:pt idx="282">
                  <c:v>42984.75</c:v>
                </c:pt>
                <c:pt idx="283">
                  <c:v>42984.791666666664</c:v>
                </c:pt>
                <c:pt idx="284">
                  <c:v>42984.833333333336</c:v>
                </c:pt>
                <c:pt idx="285">
                  <c:v>42984.875</c:v>
                </c:pt>
                <c:pt idx="286">
                  <c:v>42984.916666666664</c:v>
                </c:pt>
                <c:pt idx="287">
                  <c:v>42984.958333333336</c:v>
                </c:pt>
              </c:numCache>
            </c:numRef>
          </c:xVal>
          <c:yVal>
            <c:numRef>
              <c:f>Sheet2!$N$2:$N$289</c:f>
              <c:numCache>
                <c:formatCode>General</c:formatCode>
                <c:ptCount val="288"/>
                <c:pt idx="0">
                  <c:v>7.9490156637349735E-4</c:v>
                </c:pt>
                <c:pt idx="1">
                  <c:v>9.3264285940717825E-4</c:v>
                </c:pt>
                <c:pt idx="2">
                  <c:v>1.3599219724912421E-3</c:v>
                </c:pt>
                <c:pt idx="3">
                  <c:v>3.689342751278489E-3</c:v>
                </c:pt>
                <c:pt idx="4">
                  <c:v>4.0494690797769732E-3</c:v>
                </c:pt>
                <c:pt idx="5">
                  <c:v>4.3227652961136398E-3</c:v>
                </c:pt>
                <c:pt idx="6">
                  <c:v>4.7372385293465002E-3</c:v>
                </c:pt>
                <c:pt idx="7">
                  <c:v>4.7965828506081765E-3</c:v>
                </c:pt>
                <c:pt idx="8">
                  <c:v>4.3058990153340051E-3</c:v>
                </c:pt>
                <c:pt idx="9">
                  <c:v>4.4202149183959708E-3</c:v>
                </c:pt>
                <c:pt idx="10">
                  <c:v>4.7238079724293801E-3</c:v>
                </c:pt>
                <c:pt idx="11">
                  <c:v>4.6582168805085859E-3</c:v>
                </c:pt>
                <c:pt idx="12">
                  <c:v>6.7059083025693481E-3</c:v>
                </c:pt>
                <c:pt idx="13">
                  <c:v>1.4225770822022522E-2</c:v>
                </c:pt>
                <c:pt idx="14">
                  <c:v>2.1240894272218501E-2</c:v>
                </c:pt>
                <c:pt idx="15">
                  <c:v>2.3557509171154546E-2</c:v>
                </c:pt>
                <c:pt idx="16">
                  <c:v>2.2952821771351363E-2</c:v>
                </c:pt>
                <c:pt idx="17">
                  <c:v>2.1176864872962484E-2</c:v>
                </c:pt>
                <c:pt idx="18">
                  <c:v>1.8660977990000396E-2</c:v>
                </c:pt>
                <c:pt idx="19">
                  <c:v>1.522369243481754E-2</c:v>
                </c:pt>
                <c:pt idx="20">
                  <c:v>1.1944762515843484E-2</c:v>
                </c:pt>
                <c:pt idx="21">
                  <c:v>8.8513616854454039E-3</c:v>
                </c:pt>
                <c:pt idx="22">
                  <c:v>6.4016905714700256E-3</c:v>
                </c:pt>
                <c:pt idx="23">
                  <c:v>4.8371868598924839E-3</c:v>
                </c:pt>
                <c:pt idx="24">
                  <c:v>4.0163611952836326E-3</c:v>
                </c:pt>
                <c:pt idx="25">
                  <c:v>3.3670093852677038E-3</c:v>
                </c:pt>
                <c:pt idx="26">
                  <c:v>3.3932458220360118E-3</c:v>
                </c:pt>
                <c:pt idx="27">
                  <c:v>1.2294894011287374E-2</c:v>
                </c:pt>
                <c:pt idx="28">
                  <c:v>4.4229010297793914E-2</c:v>
                </c:pt>
                <c:pt idx="29">
                  <c:v>7.839947048026677E-2</c:v>
                </c:pt>
                <c:pt idx="30">
                  <c:v>0.11601190129591682</c:v>
                </c:pt>
                <c:pt idx="31">
                  <c:v>0.13137021163843846</c:v>
                </c:pt>
                <c:pt idx="32">
                  <c:v>0.13976774543549852</c:v>
                </c:pt>
                <c:pt idx="33">
                  <c:v>0.15689920162961241</c:v>
                </c:pt>
                <c:pt idx="34">
                  <c:v>0.17340473140368212</c:v>
                </c:pt>
                <c:pt idx="35">
                  <c:v>0.16590017347234387</c:v>
                </c:pt>
                <c:pt idx="36">
                  <c:v>0.1535865391490791</c:v>
                </c:pt>
                <c:pt idx="37">
                  <c:v>0.1415933641606274</c:v>
                </c:pt>
                <c:pt idx="38">
                  <c:v>0.13398792088314437</c:v>
                </c:pt>
                <c:pt idx="39">
                  <c:v>0.13959221117997722</c:v>
                </c:pt>
                <c:pt idx="40">
                  <c:v>0.13260457352068122</c:v>
                </c:pt>
                <c:pt idx="41">
                  <c:v>0.1355030751065146</c:v>
                </c:pt>
                <c:pt idx="42">
                  <c:v>0.1473575717863338</c:v>
                </c:pt>
                <c:pt idx="43">
                  <c:v>0.16302978235447646</c:v>
                </c:pt>
                <c:pt idx="44">
                  <c:v>0.1786760688243838</c:v>
                </c:pt>
                <c:pt idx="45">
                  <c:v>0.17505450353475693</c:v>
                </c:pt>
                <c:pt idx="46">
                  <c:v>0.16717982444186541</c:v>
                </c:pt>
                <c:pt idx="47">
                  <c:v>0.16329683180015409</c:v>
                </c:pt>
                <c:pt idx="48">
                  <c:v>0.14969230232018138</c:v>
                </c:pt>
                <c:pt idx="49">
                  <c:v>0.13847310221639497</c:v>
                </c:pt>
                <c:pt idx="50">
                  <c:v>0.13149858277548354</c:v>
                </c:pt>
                <c:pt idx="51">
                  <c:v>0.14196598403044414</c:v>
                </c:pt>
                <c:pt idx="52">
                  <c:v>0.16735004894232641</c:v>
                </c:pt>
                <c:pt idx="53">
                  <c:v>0.18699926605060013</c:v>
                </c:pt>
                <c:pt idx="54">
                  <c:v>0.17654217196722732</c:v>
                </c:pt>
                <c:pt idx="55">
                  <c:v>0.16911195060673234</c:v>
                </c:pt>
                <c:pt idx="56">
                  <c:v>0.16338272489671701</c:v>
                </c:pt>
                <c:pt idx="57">
                  <c:v>0.15993169644608407</c:v>
                </c:pt>
                <c:pt idx="58">
                  <c:v>0.15934949742065385</c:v>
                </c:pt>
                <c:pt idx="59">
                  <c:v>0.16176293726480617</c:v>
                </c:pt>
                <c:pt idx="60">
                  <c:v>0.1626893333535544</c:v>
                </c:pt>
                <c:pt idx="61">
                  <c:v>0.16447528508499754</c:v>
                </c:pt>
                <c:pt idx="62">
                  <c:v>0.16673724074066643</c:v>
                </c:pt>
                <c:pt idx="63">
                  <c:v>0.17391478022799967</c:v>
                </c:pt>
                <c:pt idx="64">
                  <c:v>0.17599807824281755</c:v>
                </c:pt>
                <c:pt idx="65">
                  <c:v>0.1707576623368785</c:v>
                </c:pt>
                <c:pt idx="66">
                  <c:v>0.16841543567824013</c:v>
                </c:pt>
                <c:pt idx="67">
                  <c:v>0.1701810854050414</c:v>
                </c:pt>
                <c:pt idx="68">
                  <c:v>0.16791631870257628</c:v>
                </c:pt>
                <c:pt idx="69">
                  <c:v>0.16349235572178478</c:v>
                </c:pt>
                <c:pt idx="70">
                  <c:v>0.15648004331838528</c:v>
                </c:pt>
                <c:pt idx="71">
                  <c:v>0.15521663395257745</c:v>
                </c:pt>
                <c:pt idx="72">
                  <c:v>0.15251396862690747</c:v>
                </c:pt>
                <c:pt idx="73">
                  <c:v>0.15931232913523197</c:v>
                </c:pt>
                <c:pt idx="74">
                  <c:v>0.17742546533842707</c:v>
                </c:pt>
                <c:pt idx="75">
                  <c:v>0.18840697581863375</c:v>
                </c:pt>
                <c:pt idx="76">
                  <c:v>0.19418117827739478</c:v>
                </c:pt>
                <c:pt idx="77">
                  <c:v>0.19940972531908141</c:v>
                </c:pt>
                <c:pt idx="78">
                  <c:v>0.21160623269248768</c:v>
                </c:pt>
                <c:pt idx="79">
                  <c:v>0.21719209501587589</c:v>
                </c:pt>
                <c:pt idx="80">
                  <c:v>0.21487891584080243</c:v>
                </c:pt>
                <c:pt idx="81">
                  <c:v>0.21331472446775801</c:v>
                </c:pt>
                <c:pt idx="82">
                  <c:v>0.21070107562398044</c:v>
                </c:pt>
                <c:pt idx="83">
                  <c:v>0.20426252910562193</c:v>
                </c:pt>
                <c:pt idx="84">
                  <c:v>0.1966445922868203</c:v>
                </c:pt>
                <c:pt idx="85">
                  <c:v>0.18913784798575128</c:v>
                </c:pt>
                <c:pt idx="86">
                  <c:v>0.18298040614705302</c:v>
                </c:pt>
                <c:pt idx="87">
                  <c:v>0.16075002340242928</c:v>
                </c:pt>
                <c:pt idx="88">
                  <c:v>0.13872734578222157</c:v>
                </c:pt>
                <c:pt idx="89">
                  <c:v>0.13123871711606383</c:v>
                </c:pt>
                <c:pt idx="90">
                  <c:v>0.12885213838574572</c:v>
                </c:pt>
                <c:pt idx="91">
                  <c:v>0.10549202716741934</c:v>
                </c:pt>
                <c:pt idx="92">
                  <c:v>0.10993660449138587</c:v>
                </c:pt>
                <c:pt idx="93">
                  <c:v>0.11399356969595376</c:v>
                </c:pt>
                <c:pt idx="94">
                  <c:v>0.1388938222202869</c:v>
                </c:pt>
                <c:pt idx="95">
                  <c:v>0.14686751262812558</c:v>
                </c:pt>
                <c:pt idx="96">
                  <c:v>0.1548049717661415</c:v>
                </c:pt>
                <c:pt idx="97">
                  <c:v>0.15766005829589369</c:v>
                </c:pt>
                <c:pt idx="98">
                  <c:v>0.15744173366135739</c:v>
                </c:pt>
                <c:pt idx="99">
                  <c:v>0.15858957776997151</c:v>
                </c:pt>
                <c:pt idx="100">
                  <c:v>0.11651695270370688</c:v>
                </c:pt>
                <c:pt idx="101">
                  <c:v>0.11686239912115659</c:v>
                </c:pt>
                <c:pt idx="102">
                  <c:v>0.11736682585188063</c:v>
                </c:pt>
                <c:pt idx="103">
                  <c:v>0.11689706869831473</c:v>
                </c:pt>
                <c:pt idx="104">
                  <c:v>0.11665000891874622</c:v>
                </c:pt>
                <c:pt idx="105">
                  <c:v>0.11750800286877694</c:v>
                </c:pt>
                <c:pt idx="106">
                  <c:v>0.11951633963568531</c:v>
                </c:pt>
                <c:pt idx="107">
                  <c:v>0.12150218802822055</c:v>
                </c:pt>
                <c:pt idx="108">
                  <c:v>0.12391406617970824</c:v>
                </c:pt>
                <c:pt idx="109">
                  <c:v>0.12486826039788945</c:v>
                </c:pt>
                <c:pt idx="110">
                  <c:v>0.12558882539341953</c:v>
                </c:pt>
                <c:pt idx="111">
                  <c:v>0.12741038371761981</c:v>
                </c:pt>
                <c:pt idx="112">
                  <c:v>0.13015115434431046</c:v>
                </c:pt>
                <c:pt idx="113">
                  <c:v>0.12827275040711195</c:v>
                </c:pt>
                <c:pt idx="114">
                  <c:v>0.12708024188828526</c:v>
                </c:pt>
                <c:pt idx="115">
                  <c:v>0.12584806637577317</c:v>
                </c:pt>
                <c:pt idx="116">
                  <c:v>0.1244750261848977</c:v>
                </c:pt>
                <c:pt idx="117">
                  <c:v>0.12191634892292058</c:v>
                </c:pt>
                <c:pt idx="118">
                  <c:v>0.12014882516492154</c:v>
                </c:pt>
                <c:pt idx="119">
                  <c:v>0.1175311159202157</c:v>
                </c:pt>
                <c:pt idx="120">
                  <c:v>0.11462699224078898</c:v>
                </c:pt>
                <c:pt idx="121">
                  <c:v>0.11127653679776794</c:v>
                </c:pt>
                <c:pt idx="122">
                  <c:v>0.10838584367525855</c:v>
                </c:pt>
                <c:pt idx="123">
                  <c:v>0.10583153915274285</c:v>
                </c:pt>
                <c:pt idx="124">
                  <c:v>0.10286401075112617</c:v>
                </c:pt>
                <c:pt idx="125">
                  <c:v>0.10018664484662559</c:v>
                </c:pt>
                <c:pt idx="126">
                  <c:v>9.7474921703500028E-2</c:v>
                </c:pt>
                <c:pt idx="127">
                  <c:v>9.4992455043564294E-2</c:v>
                </c:pt>
                <c:pt idx="128">
                  <c:v>9.2879484868115647E-2</c:v>
                </c:pt>
                <c:pt idx="129">
                  <c:v>9.049321847633035E-2</c:v>
                </c:pt>
                <c:pt idx="130">
                  <c:v>8.8509868792058577E-2</c:v>
                </c:pt>
                <c:pt idx="131">
                  <c:v>8.6464363739728489E-2</c:v>
                </c:pt>
                <c:pt idx="132">
                  <c:v>8.5004493436691253E-2</c:v>
                </c:pt>
                <c:pt idx="133">
                  <c:v>8.3161696092249715E-2</c:v>
                </c:pt>
                <c:pt idx="134">
                  <c:v>8.1399482089310915E-2</c:v>
                </c:pt>
                <c:pt idx="135">
                  <c:v>7.9551374989809243E-2</c:v>
                </c:pt>
                <c:pt idx="136">
                  <c:v>7.7600820851497831E-2</c:v>
                </c:pt>
                <c:pt idx="137">
                  <c:v>7.5919502528594696E-2</c:v>
                </c:pt>
                <c:pt idx="138">
                  <c:v>7.4296279172821333E-2</c:v>
                </c:pt>
                <c:pt idx="139">
                  <c:v>7.2543122987338338E-2</c:v>
                </c:pt>
                <c:pt idx="140">
                  <c:v>7.1261285648086037E-2</c:v>
                </c:pt>
                <c:pt idx="141">
                  <c:v>7.0006934099734019E-2</c:v>
                </c:pt>
                <c:pt idx="142">
                  <c:v>6.8278452658354472E-2</c:v>
                </c:pt>
                <c:pt idx="143">
                  <c:v>6.7165590465431579E-2</c:v>
                </c:pt>
                <c:pt idx="144">
                  <c:v>6.5905616823486279E-2</c:v>
                </c:pt>
                <c:pt idx="145">
                  <c:v>6.3400037112111729E-2</c:v>
                </c:pt>
                <c:pt idx="146">
                  <c:v>6.0928814639362394E-2</c:v>
                </c:pt>
                <c:pt idx="147">
                  <c:v>5.9414285093057795E-2</c:v>
                </c:pt>
                <c:pt idx="148">
                  <c:v>5.7734840801352494E-2</c:v>
                </c:pt>
                <c:pt idx="149">
                  <c:v>5.6119738247436046E-2</c:v>
                </c:pt>
                <c:pt idx="150">
                  <c:v>5.4922544650614857E-2</c:v>
                </c:pt>
                <c:pt idx="151">
                  <c:v>5.3620092968187649E-2</c:v>
                </c:pt>
                <c:pt idx="152">
                  <c:v>5.2437579282415492E-2</c:v>
                </c:pt>
                <c:pt idx="153">
                  <c:v>5.1287548804070826E-2</c:v>
                </c:pt>
                <c:pt idx="154">
                  <c:v>4.9927939170112512E-2</c:v>
                </c:pt>
                <c:pt idx="155">
                  <c:v>4.8962500764744954E-2</c:v>
                </c:pt>
                <c:pt idx="156">
                  <c:v>4.7836832691970865E-2</c:v>
                </c:pt>
                <c:pt idx="157">
                  <c:v>4.6772695310189155E-2</c:v>
                </c:pt>
                <c:pt idx="158">
                  <c:v>4.6042135481604574E-2</c:v>
                </c:pt>
                <c:pt idx="159">
                  <c:v>4.507451070650631E-2</c:v>
                </c:pt>
                <c:pt idx="160">
                  <c:v>4.4100326822215985E-2</c:v>
                </c:pt>
                <c:pt idx="161">
                  <c:v>4.3150193004963255E-2</c:v>
                </c:pt>
                <c:pt idx="162">
                  <c:v>4.2119475846207843E-2</c:v>
                </c:pt>
                <c:pt idx="163">
                  <c:v>4.1357994502860623E-2</c:v>
                </c:pt>
                <c:pt idx="164">
                  <c:v>4.0534982468521052E-2</c:v>
                </c:pt>
                <c:pt idx="165">
                  <c:v>3.9796301838079695E-2</c:v>
                </c:pt>
                <c:pt idx="166">
                  <c:v>3.9082295951741869E-2</c:v>
                </c:pt>
                <c:pt idx="167">
                  <c:v>3.8165582357515437E-2</c:v>
                </c:pt>
                <c:pt idx="168">
                  <c:v>3.7582446316486245E-2</c:v>
                </c:pt>
                <c:pt idx="169">
                  <c:v>3.7197332905351238E-2</c:v>
                </c:pt>
                <c:pt idx="170">
                  <c:v>3.6763494683075104E-2</c:v>
                </c:pt>
                <c:pt idx="171">
                  <c:v>3.6444597040926854E-2</c:v>
                </c:pt>
                <c:pt idx="172">
                  <c:v>3.5776817257466509E-2</c:v>
                </c:pt>
                <c:pt idx="173">
                  <c:v>3.5283947052461656E-2</c:v>
                </c:pt>
                <c:pt idx="174">
                  <c:v>3.4682695376520994E-2</c:v>
                </c:pt>
                <c:pt idx="175">
                  <c:v>3.4206379113762814E-2</c:v>
                </c:pt>
                <c:pt idx="176">
                  <c:v>3.3646980801238291E-2</c:v>
                </c:pt>
                <c:pt idx="177">
                  <c:v>3.3086020796048998E-2</c:v>
                </c:pt>
                <c:pt idx="178">
                  <c:v>3.2489454198102674E-2</c:v>
                </c:pt>
                <c:pt idx="179">
                  <c:v>3.1885079136832403E-2</c:v>
                </c:pt>
                <c:pt idx="180">
                  <c:v>3.1257591024123427E-2</c:v>
                </c:pt>
                <c:pt idx="181">
                  <c:v>3.0625730171953081E-2</c:v>
                </c:pt>
                <c:pt idx="182">
                  <c:v>2.9961698450888197E-2</c:v>
                </c:pt>
                <c:pt idx="183">
                  <c:v>2.9319218088597332E-2</c:v>
                </c:pt>
                <c:pt idx="184">
                  <c:v>2.8698913762146352E-2</c:v>
                </c:pt>
                <c:pt idx="185">
                  <c:v>2.7613849698656545E-2</c:v>
                </c:pt>
                <c:pt idx="186">
                  <c:v>2.7038209782418304E-2</c:v>
                </c:pt>
                <c:pt idx="187">
                  <c:v>2.6554397394869172E-2</c:v>
                </c:pt>
                <c:pt idx="188">
                  <c:v>2.6076207100913226E-2</c:v>
                </c:pt>
                <c:pt idx="189">
                  <c:v>2.5755747766100179E-2</c:v>
                </c:pt>
                <c:pt idx="190">
                  <c:v>2.5093277737700148E-2</c:v>
                </c:pt>
                <c:pt idx="191">
                  <c:v>2.4748455997316496E-2</c:v>
                </c:pt>
                <c:pt idx="192">
                  <c:v>2.4331484055819988E-2</c:v>
                </c:pt>
                <c:pt idx="193">
                  <c:v>2.4021956569660413E-2</c:v>
                </c:pt>
                <c:pt idx="194">
                  <c:v>2.37161771458963E-2</c:v>
                </c:pt>
                <c:pt idx="195">
                  <c:v>2.336698266605125E-2</c:v>
                </c:pt>
                <c:pt idx="196">
                  <c:v>2.3148345692981936E-2</c:v>
                </c:pt>
                <c:pt idx="197">
                  <c:v>2.2929396381379655E-2</c:v>
                </c:pt>
                <c:pt idx="198">
                  <c:v>2.2844752638948515E-2</c:v>
                </c:pt>
                <c:pt idx="199">
                  <c:v>2.2772290099302678E-2</c:v>
                </c:pt>
                <c:pt idx="200">
                  <c:v>2.2697641189926177E-2</c:v>
                </c:pt>
                <c:pt idx="201">
                  <c:v>2.258363762539714E-2</c:v>
                </c:pt>
                <c:pt idx="202">
                  <c:v>2.2366562344992597E-2</c:v>
                </c:pt>
                <c:pt idx="203">
                  <c:v>2.2219763234503184E-2</c:v>
                </c:pt>
                <c:pt idx="204">
                  <c:v>2.1890870759300352E-2</c:v>
                </c:pt>
                <c:pt idx="205">
                  <c:v>2.1653181135720671E-2</c:v>
                </c:pt>
                <c:pt idx="206">
                  <c:v>2.1345215342225859E-2</c:v>
                </c:pt>
                <c:pt idx="207">
                  <c:v>2.1027254715676472E-2</c:v>
                </c:pt>
                <c:pt idx="208">
                  <c:v>2.0729283755236264E-2</c:v>
                </c:pt>
                <c:pt idx="209">
                  <c:v>2.0499714933513463E-2</c:v>
                </c:pt>
                <c:pt idx="210">
                  <c:v>2.0215486868523327E-2</c:v>
                </c:pt>
                <c:pt idx="211">
                  <c:v>2.0015902545964318E-2</c:v>
                </c:pt>
                <c:pt idx="212">
                  <c:v>1.9844428691371388E-2</c:v>
                </c:pt>
                <c:pt idx="213">
                  <c:v>1.9776338891186934E-2</c:v>
                </c:pt>
                <c:pt idx="214">
                  <c:v>1.9696067888217199E-2</c:v>
                </c:pt>
                <c:pt idx="215">
                  <c:v>1.9627353410966823E-2</c:v>
                </c:pt>
                <c:pt idx="216">
                  <c:v>1.952521871069017E-2</c:v>
                </c:pt>
                <c:pt idx="217">
                  <c:v>1.941621256268846E-2</c:v>
                </c:pt>
                <c:pt idx="218">
                  <c:v>1.9240990645700035E-2</c:v>
                </c:pt>
                <c:pt idx="219">
                  <c:v>1.9137294252758577E-2</c:v>
                </c:pt>
                <c:pt idx="220">
                  <c:v>1.9005799730384035E-2</c:v>
                </c:pt>
                <c:pt idx="221">
                  <c:v>1.8841509662049075E-2</c:v>
                </c:pt>
                <c:pt idx="222">
                  <c:v>1.8738437946173525E-2</c:v>
                </c:pt>
                <c:pt idx="223">
                  <c:v>1.8613814871524005E-2</c:v>
                </c:pt>
                <c:pt idx="224">
                  <c:v>1.8483882041814226E-2</c:v>
                </c:pt>
                <c:pt idx="225">
                  <c:v>1.8363944045159064E-2</c:v>
                </c:pt>
                <c:pt idx="226">
                  <c:v>1.8251189834761872E-2</c:v>
                </c:pt>
                <c:pt idx="227">
                  <c:v>1.8133750546370342E-2</c:v>
                </c:pt>
                <c:pt idx="228">
                  <c:v>1.7975082571628602E-2</c:v>
                </c:pt>
                <c:pt idx="229">
                  <c:v>1.7801110008772006E-2</c:v>
                </c:pt>
                <c:pt idx="230">
                  <c:v>1.7671801856128148E-2</c:v>
                </c:pt>
                <c:pt idx="231">
                  <c:v>1.7810167826227727E-2</c:v>
                </c:pt>
                <c:pt idx="232">
                  <c:v>1.7702723370890808E-2</c:v>
                </c:pt>
                <c:pt idx="233">
                  <c:v>1.7542493703484284E-2</c:v>
                </c:pt>
                <c:pt idx="234">
                  <c:v>1.7390072499401665E-2</c:v>
                </c:pt>
                <c:pt idx="235">
                  <c:v>1.7212351874149594E-2</c:v>
                </c:pt>
                <c:pt idx="236">
                  <c:v>1.703650528009526E-2</c:v>
                </c:pt>
                <c:pt idx="237">
                  <c:v>1.6851600868585198E-2</c:v>
                </c:pt>
                <c:pt idx="238">
                  <c:v>1.6688560154382061E-2</c:v>
                </c:pt>
                <c:pt idx="239">
                  <c:v>1.6487726477691235E-2</c:v>
                </c:pt>
                <c:pt idx="240">
                  <c:v>1.6286580462467455E-2</c:v>
                </c:pt>
                <c:pt idx="241">
                  <c:v>1.6104487097753993E-2</c:v>
                </c:pt>
                <c:pt idx="242">
                  <c:v>1.5905215113727937E-2</c:v>
                </c:pt>
                <c:pt idx="243">
                  <c:v>1.5726245134344057E-2</c:v>
                </c:pt>
                <c:pt idx="244">
                  <c:v>1.5553834264152237E-2</c:v>
                </c:pt>
                <c:pt idx="245">
                  <c:v>1.5369554529708077E-2</c:v>
                </c:pt>
                <c:pt idx="246">
                  <c:v>1.5194644951252622E-2</c:v>
                </c:pt>
                <c:pt idx="247">
                  <c:v>1.5015362633335763E-2</c:v>
                </c:pt>
                <c:pt idx="248">
                  <c:v>1.4839516039281429E-2</c:v>
                </c:pt>
                <c:pt idx="249">
                  <c:v>1.4676475325078302E-2</c:v>
                </c:pt>
                <c:pt idx="250">
                  <c:v>1.4518432027402474E-2</c:v>
                </c:pt>
                <c:pt idx="251">
                  <c:v>1.4354141959067521E-2</c:v>
                </c:pt>
                <c:pt idx="252">
                  <c:v>1.4242949441335119E-2</c:v>
                </c:pt>
                <c:pt idx="253">
                  <c:v>1.4126134830009494E-2</c:v>
                </c:pt>
                <c:pt idx="254">
                  <c:v>1.4019939728804394E-2</c:v>
                </c:pt>
                <c:pt idx="255">
                  <c:v>1.3922490106522065E-2</c:v>
                </c:pt>
                <c:pt idx="256">
                  <c:v>1.3830037900767037E-2</c:v>
                </c:pt>
                <c:pt idx="257">
                  <c:v>1.3744769481269993E-2</c:v>
                </c:pt>
                <c:pt idx="258">
                  <c:v>1.3658876384707044E-2</c:v>
                </c:pt>
                <c:pt idx="259">
                  <c:v>1.3575481996407745E-2</c:v>
                </c:pt>
                <c:pt idx="260">
                  <c:v>1.3473034957598121E-2</c:v>
                </c:pt>
                <c:pt idx="261">
                  <c:v>1.3412441282204618E-2</c:v>
                </c:pt>
                <c:pt idx="262">
                  <c:v>1.3332170279234869E-2</c:v>
                </c:pt>
                <c:pt idx="263">
                  <c:v>1.3246901859737835E-2</c:v>
                </c:pt>
                <c:pt idx="264">
                  <c:v>1.315132626865324E-2</c:v>
                </c:pt>
                <c:pt idx="265">
                  <c:v>1.3066994864755061E-2</c:v>
                </c:pt>
                <c:pt idx="266">
                  <c:v>1.3016396022416169E-2</c:v>
                </c:pt>
                <c:pt idx="267">
                  <c:v>1.3001091434301313E-2</c:v>
                </c:pt>
                <c:pt idx="268">
                  <c:v>1.3043257136250399E-2</c:v>
                </c:pt>
                <c:pt idx="269">
                  <c:v>1.3122591123621269E-2</c:v>
                </c:pt>
                <c:pt idx="270">
                  <c:v>1.3232534287221848E-2</c:v>
                </c:pt>
                <c:pt idx="271">
                  <c:v>1.3157573039312361E-2</c:v>
                </c:pt>
                <c:pt idx="272">
                  <c:v>1.3143517805329342E-2</c:v>
                </c:pt>
                <c:pt idx="273">
                  <c:v>1.3220040745903598E-2</c:v>
                </c:pt>
                <c:pt idx="274">
                  <c:v>1.3336543018696263E-2</c:v>
                </c:pt>
                <c:pt idx="275">
                  <c:v>1.3444299812566146E-2</c:v>
                </c:pt>
                <c:pt idx="276">
                  <c:v>1.3526132508200665E-2</c:v>
                </c:pt>
                <c:pt idx="277">
                  <c:v>1.359609633958285E-2</c:v>
                </c:pt>
                <c:pt idx="278">
                  <c:v>1.3670432910426421E-2</c:v>
                </c:pt>
                <c:pt idx="279">
                  <c:v>1.3721968768364196E-2</c:v>
                </c:pt>
                <c:pt idx="280">
                  <c:v>1.3772879949236053E-2</c:v>
                </c:pt>
                <c:pt idx="281">
                  <c:v>1.3788496875883859E-2</c:v>
                </c:pt>
                <c:pt idx="282">
                  <c:v>1.3809111219058971E-2</c:v>
                </c:pt>
                <c:pt idx="283">
                  <c:v>1.380723718786123E-2</c:v>
                </c:pt>
                <c:pt idx="284">
                  <c:v>1.377725268869744E-2</c:v>
                </c:pt>
                <c:pt idx="285">
                  <c:v>1.3730401908754013E-2</c:v>
                </c:pt>
                <c:pt idx="286">
                  <c:v>1.3672306941624166E-2</c:v>
                </c:pt>
                <c:pt idx="287">
                  <c:v>1.361733535982387E-2</c:v>
                </c:pt>
              </c:numCache>
            </c:numRef>
          </c:yVal>
          <c:smooth val="1"/>
          <c:extLst>
            <c:ext xmlns:c16="http://schemas.microsoft.com/office/drawing/2014/chart" uri="{C3380CC4-5D6E-409C-BE32-E72D297353CC}">
              <c16:uniqueId val="{00000002-7D10-4F71-B771-E77B3E11F510}"/>
            </c:ext>
          </c:extLst>
        </c:ser>
        <c:dLbls>
          <c:showLegendKey val="0"/>
          <c:showVal val="0"/>
          <c:showCatName val="0"/>
          <c:showSerName val="0"/>
          <c:showPercent val="0"/>
          <c:showBubbleSize val="0"/>
        </c:dLbls>
        <c:axId val="647630040"/>
        <c:axId val="647625776"/>
      </c:scatterChart>
      <c:valAx>
        <c:axId val="647630040"/>
        <c:scaling>
          <c:orientation val="minMax"/>
        </c:scaling>
        <c:delete val="0"/>
        <c:axPos val="b"/>
        <c:majorGridlines>
          <c:spPr>
            <a:ln w="9525" cap="flat" cmpd="sng" algn="ctr">
              <a:solidFill>
                <a:schemeClr val="tx1">
                  <a:lumMod val="15000"/>
                  <a:lumOff val="85000"/>
                </a:schemeClr>
              </a:solidFill>
              <a:round/>
            </a:ln>
            <a:effectLst/>
          </c:spPr>
        </c:majorGridlines>
        <c:numFmt formatCode="m/d/yyyy\ 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625776"/>
        <c:crosses val="autoZero"/>
        <c:crossBetween val="midCat"/>
      </c:valAx>
      <c:valAx>
        <c:axId val="647625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Incremental Depth (in/hr)</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63004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EC3315-0CF0-024A-9648-93B7E091D134}" type="doc">
      <dgm:prSet loTypeId="urn:microsoft.com/office/officeart/2005/8/layout/hList7" loCatId="" qsTypeId="urn:microsoft.com/office/officeart/2005/8/quickstyle/simple4" qsCatId="simple" csTypeId="urn:microsoft.com/office/officeart/2005/8/colors/accent1_2" csCatId="accent1" phldr="1"/>
      <dgm:spPr/>
    </dgm:pt>
    <dgm:pt modelId="{29E6EB7D-12B0-5840-B411-84D5DBBAD32C}">
      <dgm:prSet phldrT="[Text]">
        <dgm:style>
          <a:lnRef idx="0">
            <a:schemeClr val="accent1"/>
          </a:lnRef>
          <a:fillRef idx="3">
            <a:schemeClr val="accent1"/>
          </a:fillRef>
          <a:effectRef idx="3">
            <a:schemeClr val="accent1"/>
          </a:effectRef>
          <a:fontRef idx="minor">
            <a:schemeClr val="lt1"/>
          </a:fontRef>
        </dgm:style>
      </dgm:prSet>
      <dgm:spPr>
        <a:gradFill flip="none" rotWithShape="1">
          <a:gsLst>
            <a:gs pos="0">
              <a:schemeClr val="accent1">
                <a:lumMod val="75000"/>
              </a:schemeClr>
            </a:gs>
            <a:gs pos="100000">
              <a:schemeClr val="tx2">
                <a:lumMod val="75000"/>
              </a:schemeClr>
            </a:gs>
          </a:gsLst>
          <a:lin ang="0" scaled="1"/>
          <a:tileRect/>
        </a:gradFill>
      </dgm:spPr>
      <dgm:t>
        <a:bodyPr/>
        <a:lstStyle/>
        <a:p>
          <a:r>
            <a:rPr lang="en-US" b="1" i="0" dirty="0" smtClean="0">
              <a:effectLst>
                <a:outerShdw blurRad="38100" dist="38100" dir="2700000" algn="tl">
                  <a:srgbClr val="000000">
                    <a:alpha val="43137"/>
                  </a:srgbClr>
                </a:outerShdw>
              </a:effectLst>
              <a:latin typeface="Arial"/>
              <a:cs typeface="Arial"/>
            </a:rPr>
            <a:t>Flooding</a:t>
          </a:r>
          <a:endParaRPr lang="en-US" b="1" i="0" dirty="0">
            <a:effectLst>
              <a:outerShdw blurRad="38100" dist="38100" dir="2700000" algn="tl">
                <a:srgbClr val="000000">
                  <a:alpha val="43137"/>
                </a:srgbClr>
              </a:outerShdw>
            </a:effectLst>
            <a:latin typeface="Arial"/>
            <a:cs typeface="Arial"/>
          </a:endParaRPr>
        </a:p>
      </dgm:t>
    </dgm:pt>
    <dgm:pt modelId="{DA1D8052-D8E3-AC41-B6D2-9D71E1855F35}" type="parTrans" cxnId="{615034E4-0230-784D-BA5D-22635FD928B9}">
      <dgm:prSet/>
      <dgm:spPr/>
      <dgm:t>
        <a:bodyPr/>
        <a:lstStyle/>
        <a:p>
          <a:endParaRPr lang="en-US" b="1">
            <a:effectLst>
              <a:outerShdw blurRad="38100" dist="38100" dir="2700000" algn="tl">
                <a:srgbClr val="000000">
                  <a:alpha val="43137"/>
                </a:srgbClr>
              </a:outerShdw>
            </a:effectLst>
          </a:endParaRPr>
        </a:p>
      </dgm:t>
    </dgm:pt>
    <dgm:pt modelId="{E36A559A-1EE6-6E40-B158-8A96AB1F2D27}" type="sibTrans" cxnId="{615034E4-0230-784D-BA5D-22635FD928B9}">
      <dgm:prSet/>
      <dgm:spPr/>
      <dgm:t>
        <a:bodyPr/>
        <a:lstStyle/>
        <a:p>
          <a:endParaRPr lang="en-US" b="1">
            <a:effectLst>
              <a:outerShdw blurRad="38100" dist="38100" dir="2700000" algn="tl">
                <a:srgbClr val="000000">
                  <a:alpha val="43137"/>
                </a:srgbClr>
              </a:outerShdw>
            </a:effectLst>
          </a:endParaRPr>
        </a:p>
      </dgm:t>
    </dgm:pt>
    <dgm:pt modelId="{F9E68D16-6463-ED47-B636-7DE33C00862A}">
      <dgm:prSet phldrT="[Text]">
        <dgm:style>
          <a:lnRef idx="0">
            <a:schemeClr val="accent1"/>
          </a:lnRef>
          <a:fillRef idx="3">
            <a:schemeClr val="accent1"/>
          </a:fillRef>
          <a:effectRef idx="3">
            <a:schemeClr val="accent1"/>
          </a:effectRef>
          <a:fontRef idx="minor">
            <a:schemeClr val="lt1"/>
          </a:fontRef>
        </dgm:style>
      </dgm:prSet>
      <dgm:spPr>
        <a:gradFill flip="none" rotWithShape="1">
          <a:gsLst>
            <a:gs pos="0">
              <a:schemeClr val="accent1">
                <a:lumMod val="75000"/>
              </a:schemeClr>
            </a:gs>
            <a:gs pos="100000">
              <a:schemeClr val="tx2">
                <a:lumMod val="75000"/>
              </a:schemeClr>
            </a:gs>
          </a:gsLst>
          <a:lin ang="0" scaled="1"/>
          <a:tileRect/>
        </a:gradFill>
      </dgm:spPr>
      <dgm:t>
        <a:bodyPr/>
        <a:lstStyle/>
        <a:p>
          <a:r>
            <a:rPr lang="en-US" b="1" i="0" dirty="0" smtClean="0">
              <a:effectLst>
                <a:outerShdw blurRad="38100" dist="38100" dir="2700000" algn="tl">
                  <a:srgbClr val="000000">
                    <a:alpha val="43137"/>
                  </a:srgbClr>
                </a:outerShdw>
              </a:effectLst>
              <a:latin typeface="Arial"/>
              <a:cs typeface="Arial"/>
            </a:rPr>
            <a:t>Water Quality</a:t>
          </a:r>
          <a:endParaRPr lang="en-US" b="1" i="0" dirty="0">
            <a:effectLst>
              <a:outerShdw blurRad="38100" dist="38100" dir="2700000" algn="tl">
                <a:srgbClr val="000000">
                  <a:alpha val="43137"/>
                </a:srgbClr>
              </a:outerShdw>
            </a:effectLst>
            <a:latin typeface="Arial"/>
            <a:cs typeface="Arial"/>
          </a:endParaRPr>
        </a:p>
      </dgm:t>
    </dgm:pt>
    <dgm:pt modelId="{77021574-4B2F-9940-A3E9-697AF8A7BA26}" type="parTrans" cxnId="{BA31C35C-CF94-6040-B2C9-1E25D40A8C56}">
      <dgm:prSet/>
      <dgm:spPr/>
      <dgm:t>
        <a:bodyPr/>
        <a:lstStyle/>
        <a:p>
          <a:endParaRPr lang="en-US" b="1">
            <a:effectLst>
              <a:outerShdw blurRad="38100" dist="38100" dir="2700000" algn="tl">
                <a:srgbClr val="000000">
                  <a:alpha val="43137"/>
                </a:srgbClr>
              </a:outerShdw>
            </a:effectLst>
          </a:endParaRPr>
        </a:p>
      </dgm:t>
    </dgm:pt>
    <dgm:pt modelId="{C9733BFC-C6FE-B748-86C4-ED007ABBA2D9}" type="sibTrans" cxnId="{BA31C35C-CF94-6040-B2C9-1E25D40A8C56}">
      <dgm:prSet/>
      <dgm:spPr/>
      <dgm:t>
        <a:bodyPr/>
        <a:lstStyle/>
        <a:p>
          <a:endParaRPr lang="en-US" b="1">
            <a:effectLst>
              <a:outerShdw blurRad="38100" dist="38100" dir="2700000" algn="tl">
                <a:srgbClr val="000000">
                  <a:alpha val="43137"/>
                </a:srgbClr>
              </a:outerShdw>
            </a:effectLst>
          </a:endParaRPr>
        </a:p>
      </dgm:t>
    </dgm:pt>
    <dgm:pt modelId="{F968E381-7E77-9B41-8B74-5912C5B33BD3}">
      <dgm:prSet phldrT="[Text]">
        <dgm:style>
          <a:lnRef idx="0">
            <a:schemeClr val="accent1"/>
          </a:lnRef>
          <a:fillRef idx="3">
            <a:schemeClr val="accent1"/>
          </a:fillRef>
          <a:effectRef idx="3">
            <a:schemeClr val="accent1"/>
          </a:effectRef>
          <a:fontRef idx="minor">
            <a:schemeClr val="lt1"/>
          </a:fontRef>
        </dgm:style>
      </dgm:prSet>
      <dgm:spPr>
        <a:gradFill flip="none" rotWithShape="1">
          <a:gsLst>
            <a:gs pos="0">
              <a:schemeClr val="accent1">
                <a:lumMod val="75000"/>
              </a:schemeClr>
            </a:gs>
            <a:gs pos="100000">
              <a:schemeClr val="tx2">
                <a:lumMod val="75000"/>
              </a:schemeClr>
            </a:gs>
          </a:gsLst>
          <a:lin ang="0" scaled="1"/>
          <a:tileRect/>
        </a:gradFill>
      </dgm:spPr>
      <dgm:t>
        <a:bodyPr/>
        <a:lstStyle/>
        <a:p>
          <a:r>
            <a:rPr lang="en-US" b="1" i="0" dirty="0" smtClean="0">
              <a:effectLst>
                <a:outerShdw blurRad="38100" dist="38100" dir="2700000" algn="tl">
                  <a:srgbClr val="000000">
                    <a:alpha val="43137"/>
                  </a:srgbClr>
                </a:outerShdw>
              </a:effectLst>
              <a:latin typeface="Arial"/>
              <a:cs typeface="Arial"/>
            </a:rPr>
            <a:t>Water Availability</a:t>
          </a:r>
          <a:endParaRPr lang="en-US" b="1" i="0" dirty="0">
            <a:effectLst>
              <a:outerShdw blurRad="38100" dist="38100" dir="2700000" algn="tl">
                <a:srgbClr val="000000">
                  <a:alpha val="43137"/>
                </a:srgbClr>
              </a:outerShdw>
            </a:effectLst>
            <a:latin typeface="Arial"/>
            <a:cs typeface="Arial"/>
          </a:endParaRPr>
        </a:p>
      </dgm:t>
    </dgm:pt>
    <dgm:pt modelId="{3C7AF43C-56F6-7341-BAAE-B4CD0807BA3D}" type="parTrans" cxnId="{F1137849-DB33-1B4F-998E-43DD5DFD0D24}">
      <dgm:prSet/>
      <dgm:spPr/>
      <dgm:t>
        <a:bodyPr/>
        <a:lstStyle/>
        <a:p>
          <a:endParaRPr lang="en-US" b="1">
            <a:effectLst>
              <a:outerShdw blurRad="38100" dist="38100" dir="2700000" algn="tl">
                <a:srgbClr val="000000">
                  <a:alpha val="43137"/>
                </a:srgbClr>
              </a:outerShdw>
            </a:effectLst>
          </a:endParaRPr>
        </a:p>
      </dgm:t>
    </dgm:pt>
    <dgm:pt modelId="{BEF8B508-3928-7748-9C85-853A67162208}" type="sibTrans" cxnId="{F1137849-DB33-1B4F-998E-43DD5DFD0D24}">
      <dgm:prSet/>
      <dgm:spPr/>
      <dgm:t>
        <a:bodyPr/>
        <a:lstStyle/>
        <a:p>
          <a:endParaRPr lang="en-US" b="1">
            <a:effectLst>
              <a:outerShdw blurRad="38100" dist="38100" dir="2700000" algn="tl">
                <a:srgbClr val="000000">
                  <a:alpha val="43137"/>
                </a:srgbClr>
              </a:outerShdw>
            </a:effectLst>
          </a:endParaRPr>
        </a:p>
      </dgm:t>
    </dgm:pt>
    <dgm:pt modelId="{DA9C0CEC-EAD1-F844-A7CC-82FC7070EFEF}">
      <dgm:prSet phldrT="[Text]">
        <dgm:style>
          <a:lnRef idx="0">
            <a:schemeClr val="accent1"/>
          </a:lnRef>
          <a:fillRef idx="3">
            <a:schemeClr val="accent1"/>
          </a:fillRef>
          <a:effectRef idx="3">
            <a:schemeClr val="accent1"/>
          </a:effectRef>
          <a:fontRef idx="minor">
            <a:schemeClr val="lt1"/>
          </a:fontRef>
        </dgm:style>
      </dgm:prSet>
      <dgm:spPr>
        <a:gradFill flip="none" rotWithShape="1">
          <a:gsLst>
            <a:gs pos="0">
              <a:schemeClr val="accent1">
                <a:lumMod val="75000"/>
              </a:schemeClr>
            </a:gs>
            <a:gs pos="100000">
              <a:schemeClr val="tx2">
                <a:lumMod val="75000"/>
              </a:schemeClr>
            </a:gs>
          </a:gsLst>
          <a:lin ang="0" scaled="1"/>
          <a:tileRect/>
        </a:gradFill>
      </dgm:spPr>
      <dgm:t>
        <a:bodyPr/>
        <a:lstStyle/>
        <a:p>
          <a:r>
            <a:rPr lang="en-US" b="1" i="0" dirty="0" smtClean="0">
              <a:effectLst>
                <a:outerShdw blurRad="38100" dist="38100" dir="2700000" algn="tl">
                  <a:srgbClr val="000000">
                    <a:alpha val="43137"/>
                  </a:srgbClr>
                </a:outerShdw>
              </a:effectLst>
              <a:latin typeface="Arial"/>
              <a:cs typeface="Arial"/>
            </a:rPr>
            <a:t>Drought</a:t>
          </a:r>
          <a:endParaRPr lang="en-US" b="1" i="0" dirty="0">
            <a:effectLst>
              <a:outerShdw blurRad="38100" dist="38100" dir="2700000" algn="tl">
                <a:srgbClr val="000000">
                  <a:alpha val="43137"/>
                </a:srgbClr>
              </a:outerShdw>
            </a:effectLst>
            <a:latin typeface="Arial"/>
            <a:cs typeface="Arial"/>
          </a:endParaRPr>
        </a:p>
      </dgm:t>
    </dgm:pt>
    <dgm:pt modelId="{F6CA13A1-1F6D-2D46-AC56-837865CC07AF}" type="parTrans" cxnId="{AE970A5D-D6D7-024C-919B-8BBC22732E9D}">
      <dgm:prSet/>
      <dgm:spPr/>
      <dgm:t>
        <a:bodyPr/>
        <a:lstStyle/>
        <a:p>
          <a:endParaRPr lang="en-US" b="1">
            <a:effectLst>
              <a:outerShdw blurRad="38100" dist="38100" dir="2700000" algn="tl">
                <a:srgbClr val="000000">
                  <a:alpha val="43137"/>
                </a:srgbClr>
              </a:outerShdw>
            </a:effectLst>
          </a:endParaRPr>
        </a:p>
      </dgm:t>
    </dgm:pt>
    <dgm:pt modelId="{319EC0F5-2619-A44F-9139-B1F2BF05B297}" type="sibTrans" cxnId="{AE970A5D-D6D7-024C-919B-8BBC22732E9D}">
      <dgm:prSet/>
      <dgm:spPr/>
      <dgm:t>
        <a:bodyPr/>
        <a:lstStyle/>
        <a:p>
          <a:endParaRPr lang="en-US" b="1">
            <a:effectLst>
              <a:outerShdw blurRad="38100" dist="38100" dir="2700000" algn="tl">
                <a:srgbClr val="000000">
                  <a:alpha val="43137"/>
                </a:srgbClr>
              </a:outerShdw>
            </a:effectLst>
          </a:endParaRPr>
        </a:p>
      </dgm:t>
    </dgm:pt>
    <dgm:pt modelId="{983BAA56-C311-E640-AD4E-02BA7AE1C6D8}">
      <dgm:prSet phldrT="[Text]">
        <dgm:style>
          <a:lnRef idx="0">
            <a:schemeClr val="accent1"/>
          </a:lnRef>
          <a:fillRef idx="3">
            <a:schemeClr val="accent1"/>
          </a:fillRef>
          <a:effectRef idx="3">
            <a:schemeClr val="accent1"/>
          </a:effectRef>
          <a:fontRef idx="minor">
            <a:schemeClr val="lt1"/>
          </a:fontRef>
        </dgm:style>
      </dgm:prSet>
      <dgm:spPr>
        <a:gradFill flip="none" rotWithShape="1">
          <a:gsLst>
            <a:gs pos="0">
              <a:schemeClr val="accent1">
                <a:lumMod val="75000"/>
              </a:schemeClr>
            </a:gs>
            <a:gs pos="100000">
              <a:schemeClr val="tx2">
                <a:lumMod val="75000"/>
              </a:schemeClr>
            </a:gs>
          </a:gsLst>
          <a:lin ang="0" scaled="1"/>
          <a:tileRect/>
        </a:gradFill>
      </dgm:spPr>
      <dgm:t>
        <a:bodyPr/>
        <a:lstStyle/>
        <a:p>
          <a:r>
            <a:rPr lang="en-US" b="1" i="0" dirty="0" smtClean="0">
              <a:effectLst>
                <a:outerShdw blurRad="38100" dist="38100" dir="2700000" algn="tl">
                  <a:srgbClr val="000000">
                    <a:alpha val="43137"/>
                  </a:srgbClr>
                </a:outerShdw>
              </a:effectLst>
              <a:latin typeface="Arial"/>
              <a:cs typeface="Arial"/>
            </a:rPr>
            <a:t>Climate Change</a:t>
          </a:r>
          <a:endParaRPr lang="en-US" b="1" i="0" dirty="0">
            <a:effectLst>
              <a:outerShdw blurRad="38100" dist="38100" dir="2700000" algn="tl">
                <a:srgbClr val="000000">
                  <a:alpha val="43137"/>
                </a:srgbClr>
              </a:outerShdw>
            </a:effectLst>
            <a:latin typeface="Arial"/>
            <a:cs typeface="Arial"/>
          </a:endParaRPr>
        </a:p>
      </dgm:t>
    </dgm:pt>
    <dgm:pt modelId="{DF2F4807-5885-994C-AFA9-9B8869FAD514}" type="parTrans" cxnId="{DD50E4E0-6C84-BD4E-AB7B-78A2DAD91118}">
      <dgm:prSet/>
      <dgm:spPr/>
      <dgm:t>
        <a:bodyPr/>
        <a:lstStyle/>
        <a:p>
          <a:endParaRPr lang="en-US" b="1">
            <a:effectLst>
              <a:outerShdw blurRad="38100" dist="38100" dir="2700000" algn="tl">
                <a:srgbClr val="000000">
                  <a:alpha val="43137"/>
                </a:srgbClr>
              </a:outerShdw>
            </a:effectLst>
          </a:endParaRPr>
        </a:p>
      </dgm:t>
    </dgm:pt>
    <dgm:pt modelId="{DA897CF0-A59E-9448-997F-70F99CFACB68}" type="sibTrans" cxnId="{DD50E4E0-6C84-BD4E-AB7B-78A2DAD91118}">
      <dgm:prSet/>
      <dgm:spPr/>
      <dgm:t>
        <a:bodyPr/>
        <a:lstStyle/>
        <a:p>
          <a:endParaRPr lang="en-US" b="1">
            <a:effectLst>
              <a:outerShdw blurRad="38100" dist="38100" dir="2700000" algn="tl">
                <a:srgbClr val="000000">
                  <a:alpha val="43137"/>
                </a:srgbClr>
              </a:outerShdw>
            </a:effectLst>
          </a:endParaRPr>
        </a:p>
      </dgm:t>
    </dgm:pt>
    <dgm:pt modelId="{B25A4A69-BA2D-1345-960C-8725D7CB7516}" type="pres">
      <dgm:prSet presAssocID="{03EC3315-0CF0-024A-9648-93B7E091D134}" presName="Name0" presStyleCnt="0">
        <dgm:presLayoutVars>
          <dgm:dir/>
          <dgm:resizeHandles val="exact"/>
        </dgm:presLayoutVars>
      </dgm:prSet>
      <dgm:spPr/>
    </dgm:pt>
    <dgm:pt modelId="{C3D6D326-5C8A-154F-93EC-0CFC4A697269}" type="pres">
      <dgm:prSet presAssocID="{03EC3315-0CF0-024A-9648-93B7E091D134}" presName="fgShape" presStyleLbl="fgShp" presStyleIdx="0" presStyleCnt="1" custScaleX="105234" custScaleY="138889" custLinFactNeighborX="312" custLinFactNeighborY="16230"/>
      <dgm:spPr>
        <a:scene3d>
          <a:camera prst="orthographicFront"/>
          <a:lightRig rig="threePt" dir="t"/>
        </a:scene3d>
        <a:sp3d>
          <a:bevelT w="152400" h="152400"/>
          <a:bevelB w="152400" h="152400"/>
        </a:sp3d>
      </dgm:spPr>
    </dgm:pt>
    <dgm:pt modelId="{8475117D-5172-3F44-BA14-C193EF8655CB}" type="pres">
      <dgm:prSet presAssocID="{03EC3315-0CF0-024A-9648-93B7E091D134}" presName="linComp" presStyleCnt="0"/>
      <dgm:spPr/>
    </dgm:pt>
    <dgm:pt modelId="{905FD324-728A-A04A-84EC-43B1158A5162}" type="pres">
      <dgm:prSet presAssocID="{29E6EB7D-12B0-5840-B411-84D5DBBAD32C}" presName="compNode" presStyleCnt="0"/>
      <dgm:spPr/>
    </dgm:pt>
    <dgm:pt modelId="{CC39D618-A85A-E24D-88F8-2CAE696AFB1A}" type="pres">
      <dgm:prSet presAssocID="{29E6EB7D-12B0-5840-B411-84D5DBBAD32C}" presName="bkgdShape" presStyleLbl="node1" presStyleIdx="0" presStyleCnt="5"/>
      <dgm:spPr/>
      <dgm:t>
        <a:bodyPr/>
        <a:lstStyle/>
        <a:p>
          <a:endParaRPr lang="en-US"/>
        </a:p>
      </dgm:t>
    </dgm:pt>
    <dgm:pt modelId="{D2ADF0BE-CB79-9D4C-9F8E-6A8B5E9B97ED}" type="pres">
      <dgm:prSet presAssocID="{29E6EB7D-12B0-5840-B411-84D5DBBAD32C}" presName="nodeTx" presStyleLbl="node1" presStyleIdx="0" presStyleCnt="5">
        <dgm:presLayoutVars>
          <dgm:bulletEnabled val="1"/>
        </dgm:presLayoutVars>
      </dgm:prSet>
      <dgm:spPr/>
      <dgm:t>
        <a:bodyPr/>
        <a:lstStyle/>
        <a:p>
          <a:endParaRPr lang="en-US"/>
        </a:p>
      </dgm:t>
    </dgm:pt>
    <dgm:pt modelId="{08941423-2267-E54D-A49E-16EB02D68278}" type="pres">
      <dgm:prSet presAssocID="{29E6EB7D-12B0-5840-B411-84D5DBBAD32C}" presName="invisiNode" presStyleLbl="node1" presStyleIdx="0" presStyleCnt="5"/>
      <dgm:spPr/>
    </dgm:pt>
    <dgm:pt modelId="{1A2CD221-4355-D74C-98C7-BDBD2448FF64}" type="pres">
      <dgm:prSet presAssocID="{29E6EB7D-12B0-5840-B411-84D5DBBAD32C}" presName="imagNode" presStyleLbl="fgImgPlace1" presStyleIdx="0" presStyleCnt="5" custScaleX="116300" custScaleY="116300"/>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scene3d>
          <a:camera prst="orthographicFront"/>
          <a:lightRig rig="threePt" dir="t"/>
        </a:scene3d>
        <a:sp3d>
          <a:bevelT w="127000" h="127000"/>
          <a:bevelB w="127000" h="127000"/>
        </a:sp3d>
      </dgm:spPr>
    </dgm:pt>
    <dgm:pt modelId="{CC1C86BF-F742-4B4E-B0FA-14C9477A2AF9}" type="pres">
      <dgm:prSet presAssocID="{E36A559A-1EE6-6E40-B158-8A96AB1F2D27}" presName="sibTrans" presStyleLbl="sibTrans2D1" presStyleIdx="0" presStyleCnt="0"/>
      <dgm:spPr/>
      <dgm:t>
        <a:bodyPr/>
        <a:lstStyle/>
        <a:p>
          <a:endParaRPr lang="en-US"/>
        </a:p>
      </dgm:t>
    </dgm:pt>
    <dgm:pt modelId="{B9E22EC6-8BD9-1145-8BE2-0BABEE5892B6}" type="pres">
      <dgm:prSet presAssocID="{F9E68D16-6463-ED47-B636-7DE33C00862A}" presName="compNode" presStyleCnt="0"/>
      <dgm:spPr/>
    </dgm:pt>
    <dgm:pt modelId="{8E4F7F2E-F1F8-2648-ADBE-8AFB835CC53E}" type="pres">
      <dgm:prSet presAssocID="{F9E68D16-6463-ED47-B636-7DE33C00862A}" presName="bkgdShape" presStyleLbl="node1" presStyleIdx="1" presStyleCnt="5"/>
      <dgm:spPr/>
      <dgm:t>
        <a:bodyPr/>
        <a:lstStyle/>
        <a:p>
          <a:endParaRPr lang="en-US"/>
        </a:p>
      </dgm:t>
    </dgm:pt>
    <dgm:pt modelId="{40F7455F-4C8D-964D-AEF3-3F8A4F1E8648}" type="pres">
      <dgm:prSet presAssocID="{F9E68D16-6463-ED47-B636-7DE33C00862A}" presName="nodeTx" presStyleLbl="node1" presStyleIdx="1" presStyleCnt="5">
        <dgm:presLayoutVars>
          <dgm:bulletEnabled val="1"/>
        </dgm:presLayoutVars>
      </dgm:prSet>
      <dgm:spPr/>
      <dgm:t>
        <a:bodyPr/>
        <a:lstStyle/>
        <a:p>
          <a:endParaRPr lang="en-US"/>
        </a:p>
      </dgm:t>
    </dgm:pt>
    <dgm:pt modelId="{24FF9F3B-0809-2A40-A3E1-D20FDC8EFC44}" type="pres">
      <dgm:prSet presAssocID="{F9E68D16-6463-ED47-B636-7DE33C00862A}" presName="invisiNode" presStyleLbl="node1" presStyleIdx="1" presStyleCnt="5"/>
      <dgm:spPr/>
    </dgm:pt>
    <dgm:pt modelId="{46335CD2-F08A-1544-8F7C-C8E923F098A9}" type="pres">
      <dgm:prSet presAssocID="{F9E68D16-6463-ED47-B636-7DE33C00862A}" presName="imagNode" presStyleLbl="fgImgPlace1" presStyleIdx="1" presStyleCnt="5" custScaleX="116300" custScaleY="116300"/>
      <dgm:spPr>
        <a:blipFill rotWithShape="1">
          <a:blip xmlns:r="http://schemas.openxmlformats.org/officeDocument/2006/relationships" r:embed="rId2"/>
          <a:stretch>
            <a:fillRect/>
          </a:stretch>
        </a:blipFill>
        <a:scene3d>
          <a:camera prst="orthographicFront"/>
          <a:lightRig rig="threePt" dir="t"/>
        </a:scene3d>
        <a:sp3d>
          <a:bevelT w="127000" h="127000"/>
          <a:bevelB w="127000" h="127000"/>
        </a:sp3d>
      </dgm:spPr>
    </dgm:pt>
    <dgm:pt modelId="{63DFF72B-5F11-9441-B40D-CBCC05807870}" type="pres">
      <dgm:prSet presAssocID="{C9733BFC-C6FE-B748-86C4-ED007ABBA2D9}" presName="sibTrans" presStyleLbl="sibTrans2D1" presStyleIdx="0" presStyleCnt="0"/>
      <dgm:spPr/>
      <dgm:t>
        <a:bodyPr/>
        <a:lstStyle/>
        <a:p>
          <a:endParaRPr lang="en-US"/>
        </a:p>
      </dgm:t>
    </dgm:pt>
    <dgm:pt modelId="{E9F068F2-A801-F549-AEC2-9F59A9A19386}" type="pres">
      <dgm:prSet presAssocID="{F968E381-7E77-9B41-8B74-5912C5B33BD3}" presName="compNode" presStyleCnt="0"/>
      <dgm:spPr/>
    </dgm:pt>
    <dgm:pt modelId="{DAB14C4F-AD01-0E42-88DA-FA180DD5E45D}" type="pres">
      <dgm:prSet presAssocID="{F968E381-7E77-9B41-8B74-5912C5B33BD3}" presName="bkgdShape" presStyleLbl="node1" presStyleIdx="2" presStyleCnt="5"/>
      <dgm:spPr/>
      <dgm:t>
        <a:bodyPr/>
        <a:lstStyle/>
        <a:p>
          <a:endParaRPr lang="en-US"/>
        </a:p>
      </dgm:t>
    </dgm:pt>
    <dgm:pt modelId="{75B0326D-F835-7E40-8CAA-4330C7037DAA}" type="pres">
      <dgm:prSet presAssocID="{F968E381-7E77-9B41-8B74-5912C5B33BD3}" presName="nodeTx" presStyleLbl="node1" presStyleIdx="2" presStyleCnt="5">
        <dgm:presLayoutVars>
          <dgm:bulletEnabled val="1"/>
        </dgm:presLayoutVars>
      </dgm:prSet>
      <dgm:spPr/>
      <dgm:t>
        <a:bodyPr/>
        <a:lstStyle/>
        <a:p>
          <a:endParaRPr lang="en-US"/>
        </a:p>
      </dgm:t>
    </dgm:pt>
    <dgm:pt modelId="{9C523E9B-4F37-9B40-8BF2-D7EA29155ECA}" type="pres">
      <dgm:prSet presAssocID="{F968E381-7E77-9B41-8B74-5912C5B33BD3}" presName="invisiNode" presStyleLbl="node1" presStyleIdx="2" presStyleCnt="5"/>
      <dgm:spPr/>
    </dgm:pt>
    <dgm:pt modelId="{8BC33A04-14A9-CD4A-8AF3-7A92C0298972}" type="pres">
      <dgm:prSet presAssocID="{F968E381-7E77-9B41-8B74-5912C5B33BD3}" presName="imagNode" presStyleLbl="fgImgPlace1" presStyleIdx="2" presStyleCnt="5" custScaleX="116300" custScaleY="116300"/>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scene3d>
          <a:camera prst="orthographicFront"/>
          <a:lightRig rig="threePt" dir="t"/>
        </a:scene3d>
        <a:sp3d>
          <a:bevelT w="127000" h="127000"/>
          <a:bevelB w="127000" h="127000"/>
        </a:sp3d>
      </dgm:spPr>
    </dgm:pt>
    <dgm:pt modelId="{01C98C76-40AC-584A-BCBB-23A1FC740515}" type="pres">
      <dgm:prSet presAssocID="{BEF8B508-3928-7748-9C85-853A67162208}" presName="sibTrans" presStyleLbl="sibTrans2D1" presStyleIdx="0" presStyleCnt="0"/>
      <dgm:spPr/>
      <dgm:t>
        <a:bodyPr/>
        <a:lstStyle/>
        <a:p>
          <a:endParaRPr lang="en-US"/>
        </a:p>
      </dgm:t>
    </dgm:pt>
    <dgm:pt modelId="{1AB64724-21BC-D44D-B2E6-B32AA5646080}" type="pres">
      <dgm:prSet presAssocID="{DA9C0CEC-EAD1-F844-A7CC-82FC7070EFEF}" presName="compNode" presStyleCnt="0"/>
      <dgm:spPr/>
    </dgm:pt>
    <dgm:pt modelId="{E1AC0490-14D6-A241-B84E-8AD4F9D37563}" type="pres">
      <dgm:prSet presAssocID="{DA9C0CEC-EAD1-F844-A7CC-82FC7070EFEF}" presName="bkgdShape" presStyleLbl="node1" presStyleIdx="3" presStyleCnt="5"/>
      <dgm:spPr/>
      <dgm:t>
        <a:bodyPr/>
        <a:lstStyle/>
        <a:p>
          <a:endParaRPr lang="en-US"/>
        </a:p>
      </dgm:t>
    </dgm:pt>
    <dgm:pt modelId="{E238AEF2-E3B1-2047-890D-039CC23FDE23}" type="pres">
      <dgm:prSet presAssocID="{DA9C0CEC-EAD1-F844-A7CC-82FC7070EFEF}" presName="nodeTx" presStyleLbl="node1" presStyleIdx="3" presStyleCnt="5">
        <dgm:presLayoutVars>
          <dgm:bulletEnabled val="1"/>
        </dgm:presLayoutVars>
      </dgm:prSet>
      <dgm:spPr/>
      <dgm:t>
        <a:bodyPr/>
        <a:lstStyle/>
        <a:p>
          <a:endParaRPr lang="en-US"/>
        </a:p>
      </dgm:t>
    </dgm:pt>
    <dgm:pt modelId="{C99E3E62-7099-1F41-80D5-0EB2AA99D445}" type="pres">
      <dgm:prSet presAssocID="{DA9C0CEC-EAD1-F844-A7CC-82FC7070EFEF}" presName="invisiNode" presStyleLbl="node1" presStyleIdx="3" presStyleCnt="5"/>
      <dgm:spPr/>
    </dgm:pt>
    <dgm:pt modelId="{60198288-F69C-C445-9EFD-97ECBB38A74F}" type="pres">
      <dgm:prSet presAssocID="{DA9C0CEC-EAD1-F844-A7CC-82FC7070EFEF}" presName="imagNode" presStyleLbl="fgImgPlace1" presStyleIdx="3" presStyleCnt="5" custScaleX="116300" custScaleY="116300"/>
      <dgm:spPr>
        <a:blipFill rotWithShape="1">
          <a:blip xmlns:r="http://schemas.openxmlformats.org/officeDocument/2006/relationships" r:embed="rId4"/>
          <a:stretch>
            <a:fillRect/>
          </a:stretch>
        </a:blipFill>
        <a:scene3d>
          <a:camera prst="orthographicFront"/>
          <a:lightRig rig="threePt" dir="t"/>
        </a:scene3d>
        <a:sp3d>
          <a:bevelT w="127000" h="127000"/>
          <a:bevelB w="127000" h="127000"/>
        </a:sp3d>
      </dgm:spPr>
    </dgm:pt>
    <dgm:pt modelId="{195B2B0B-456B-7A48-9217-D17EC10C1202}" type="pres">
      <dgm:prSet presAssocID="{319EC0F5-2619-A44F-9139-B1F2BF05B297}" presName="sibTrans" presStyleLbl="sibTrans2D1" presStyleIdx="0" presStyleCnt="0"/>
      <dgm:spPr/>
      <dgm:t>
        <a:bodyPr/>
        <a:lstStyle/>
        <a:p>
          <a:endParaRPr lang="en-US"/>
        </a:p>
      </dgm:t>
    </dgm:pt>
    <dgm:pt modelId="{151A69F2-0697-ED4C-88B9-2BF38B4AD6DD}" type="pres">
      <dgm:prSet presAssocID="{983BAA56-C311-E640-AD4E-02BA7AE1C6D8}" presName="compNode" presStyleCnt="0"/>
      <dgm:spPr/>
    </dgm:pt>
    <dgm:pt modelId="{DF65D40F-73A5-9B49-8A83-DC1A84CB8164}" type="pres">
      <dgm:prSet presAssocID="{983BAA56-C311-E640-AD4E-02BA7AE1C6D8}" presName="bkgdShape" presStyleLbl="node1" presStyleIdx="4" presStyleCnt="5"/>
      <dgm:spPr/>
      <dgm:t>
        <a:bodyPr/>
        <a:lstStyle/>
        <a:p>
          <a:endParaRPr lang="en-US"/>
        </a:p>
      </dgm:t>
    </dgm:pt>
    <dgm:pt modelId="{825D0C0A-A1BD-5C46-A63A-8BC50615DB32}" type="pres">
      <dgm:prSet presAssocID="{983BAA56-C311-E640-AD4E-02BA7AE1C6D8}" presName="nodeTx" presStyleLbl="node1" presStyleIdx="4" presStyleCnt="5">
        <dgm:presLayoutVars>
          <dgm:bulletEnabled val="1"/>
        </dgm:presLayoutVars>
      </dgm:prSet>
      <dgm:spPr/>
      <dgm:t>
        <a:bodyPr/>
        <a:lstStyle/>
        <a:p>
          <a:endParaRPr lang="en-US"/>
        </a:p>
      </dgm:t>
    </dgm:pt>
    <dgm:pt modelId="{3B99DEAF-A1E1-AF43-9FCD-4F4406D7B34D}" type="pres">
      <dgm:prSet presAssocID="{983BAA56-C311-E640-AD4E-02BA7AE1C6D8}" presName="invisiNode" presStyleLbl="node1" presStyleIdx="4" presStyleCnt="5"/>
      <dgm:spPr/>
    </dgm:pt>
    <dgm:pt modelId="{03B2D2B9-2306-B043-8792-7E5DEE07CB69}" type="pres">
      <dgm:prSet presAssocID="{983BAA56-C311-E640-AD4E-02BA7AE1C6D8}" presName="imagNode" presStyleLbl="fgImgPlace1" presStyleIdx="4" presStyleCnt="5" custScaleX="116300" custScaleY="116300"/>
      <dgm:spPr>
        <a:blipFill rotWithShape="1">
          <a:blip xmlns:r="http://schemas.openxmlformats.org/officeDocument/2006/relationships" r:embed="rId5" cstate="screen">
            <a:extLst>
              <a:ext uri="{28A0092B-C50C-407E-A947-70E740481C1C}">
                <a14:useLocalDpi xmlns:a14="http://schemas.microsoft.com/office/drawing/2010/main"/>
              </a:ext>
            </a:extLst>
          </a:blip>
          <a:stretch>
            <a:fillRect/>
          </a:stretch>
        </a:blipFill>
        <a:scene3d>
          <a:camera prst="orthographicFront"/>
          <a:lightRig rig="threePt" dir="t"/>
        </a:scene3d>
        <a:sp3d>
          <a:bevelT w="127000" h="127000"/>
          <a:bevelB w="127000" h="127000"/>
        </a:sp3d>
      </dgm:spPr>
    </dgm:pt>
  </dgm:ptLst>
  <dgm:cxnLst>
    <dgm:cxn modelId="{BA31C35C-CF94-6040-B2C9-1E25D40A8C56}" srcId="{03EC3315-0CF0-024A-9648-93B7E091D134}" destId="{F9E68D16-6463-ED47-B636-7DE33C00862A}" srcOrd="1" destOrd="0" parTransId="{77021574-4B2F-9940-A3E9-697AF8A7BA26}" sibTransId="{C9733BFC-C6FE-B748-86C4-ED007ABBA2D9}"/>
    <dgm:cxn modelId="{DD50E4E0-6C84-BD4E-AB7B-78A2DAD91118}" srcId="{03EC3315-0CF0-024A-9648-93B7E091D134}" destId="{983BAA56-C311-E640-AD4E-02BA7AE1C6D8}" srcOrd="4" destOrd="0" parTransId="{DF2F4807-5885-994C-AFA9-9B8869FAD514}" sibTransId="{DA897CF0-A59E-9448-997F-70F99CFACB68}"/>
    <dgm:cxn modelId="{0D37CE2F-5E94-E543-BAB7-1641E494A511}" type="presOf" srcId="{F9E68D16-6463-ED47-B636-7DE33C00862A}" destId="{40F7455F-4C8D-964D-AEF3-3F8A4F1E8648}" srcOrd="1" destOrd="0" presId="urn:microsoft.com/office/officeart/2005/8/layout/hList7"/>
    <dgm:cxn modelId="{8B7964E2-52EA-8143-86B1-31C0F450ACD4}" type="presOf" srcId="{F968E381-7E77-9B41-8B74-5912C5B33BD3}" destId="{DAB14C4F-AD01-0E42-88DA-FA180DD5E45D}" srcOrd="0" destOrd="0" presId="urn:microsoft.com/office/officeart/2005/8/layout/hList7"/>
    <dgm:cxn modelId="{E63B4231-0935-F14A-977B-F4C084EB153F}" type="presOf" srcId="{E36A559A-1EE6-6E40-B158-8A96AB1F2D27}" destId="{CC1C86BF-F742-4B4E-B0FA-14C9477A2AF9}" srcOrd="0" destOrd="0" presId="urn:microsoft.com/office/officeart/2005/8/layout/hList7"/>
    <dgm:cxn modelId="{26AEF32B-EAD2-CD4A-8DD4-9BE21B6584C1}" type="presOf" srcId="{DA9C0CEC-EAD1-F844-A7CC-82FC7070EFEF}" destId="{E238AEF2-E3B1-2047-890D-039CC23FDE23}" srcOrd="1" destOrd="0" presId="urn:microsoft.com/office/officeart/2005/8/layout/hList7"/>
    <dgm:cxn modelId="{CB0D69DD-5CE4-F247-AA62-1909635FDF53}" type="presOf" srcId="{BEF8B508-3928-7748-9C85-853A67162208}" destId="{01C98C76-40AC-584A-BCBB-23A1FC740515}" srcOrd="0" destOrd="0" presId="urn:microsoft.com/office/officeart/2005/8/layout/hList7"/>
    <dgm:cxn modelId="{00C71556-7B8E-4B47-8935-04AE407E14EE}" type="presOf" srcId="{983BAA56-C311-E640-AD4E-02BA7AE1C6D8}" destId="{825D0C0A-A1BD-5C46-A63A-8BC50615DB32}" srcOrd="1" destOrd="0" presId="urn:microsoft.com/office/officeart/2005/8/layout/hList7"/>
    <dgm:cxn modelId="{EE5A55F0-808D-5840-AF22-85E0574FF57F}" type="presOf" srcId="{DA9C0CEC-EAD1-F844-A7CC-82FC7070EFEF}" destId="{E1AC0490-14D6-A241-B84E-8AD4F9D37563}" srcOrd="0" destOrd="0" presId="urn:microsoft.com/office/officeart/2005/8/layout/hList7"/>
    <dgm:cxn modelId="{622875A0-79C6-CF46-BF15-707057CCA744}" type="presOf" srcId="{29E6EB7D-12B0-5840-B411-84D5DBBAD32C}" destId="{D2ADF0BE-CB79-9D4C-9F8E-6A8B5E9B97ED}" srcOrd="1" destOrd="0" presId="urn:microsoft.com/office/officeart/2005/8/layout/hList7"/>
    <dgm:cxn modelId="{5F09FF58-1E16-9644-87A7-BAB5FA2F2524}" type="presOf" srcId="{29E6EB7D-12B0-5840-B411-84D5DBBAD32C}" destId="{CC39D618-A85A-E24D-88F8-2CAE696AFB1A}" srcOrd="0" destOrd="0" presId="urn:microsoft.com/office/officeart/2005/8/layout/hList7"/>
    <dgm:cxn modelId="{AE970A5D-D6D7-024C-919B-8BBC22732E9D}" srcId="{03EC3315-0CF0-024A-9648-93B7E091D134}" destId="{DA9C0CEC-EAD1-F844-A7CC-82FC7070EFEF}" srcOrd="3" destOrd="0" parTransId="{F6CA13A1-1F6D-2D46-AC56-837865CC07AF}" sibTransId="{319EC0F5-2619-A44F-9139-B1F2BF05B297}"/>
    <dgm:cxn modelId="{67D113BE-CF6A-244B-9F96-82EE4BB77F62}" type="presOf" srcId="{319EC0F5-2619-A44F-9139-B1F2BF05B297}" destId="{195B2B0B-456B-7A48-9217-D17EC10C1202}" srcOrd="0" destOrd="0" presId="urn:microsoft.com/office/officeart/2005/8/layout/hList7"/>
    <dgm:cxn modelId="{615034E4-0230-784D-BA5D-22635FD928B9}" srcId="{03EC3315-0CF0-024A-9648-93B7E091D134}" destId="{29E6EB7D-12B0-5840-B411-84D5DBBAD32C}" srcOrd="0" destOrd="0" parTransId="{DA1D8052-D8E3-AC41-B6D2-9D71E1855F35}" sibTransId="{E36A559A-1EE6-6E40-B158-8A96AB1F2D27}"/>
    <dgm:cxn modelId="{882AF642-9E10-CD48-9A33-2949688D698F}" type="presOf" srcId="{983BAA56-C311-E640-AD4E-02BA7AE1C6D8}" destId="{DF65D40F-73A5-9B49-8A83-DC1A84CB8164}" srcOrd="0" destOrd="0" presId="urn:microsoft.com/office/officeart/2005/8/layout/hList7"/>
    <dgm:cxn modelId="{DBC9EBD2-20E0-9349-92FE-4E9422744D4E}" type="presOf" srcId="{F968E381-7E77-9B41-8B74-5912C5B33BD3}" destId="{75B0326D-F835-7E40-8CAA-4330C7037DAA}" srcOrd="1" destOrd="0" presId="urn:microsoft.com/office/officeart/2005/8/layout/hList7"/>
    <dgm:cxn modelId="{F1137849-DB33-1B4F-998E-43DD5DFD0D24}" srcId="{03EC3315-0CF0-024A-9648-93B7E091D134}" destId="{F968E381-7E77-9B41-8B74-5912C5B33BD3}" srcOrd="2" destOrd="0" parTransId="{3C7AF43C-56F6-7341-BAAE-B4CD0807BA3D}" sibTransId="{BEF8B508-3928-7748-9C85-853A67162208}"/>
    <dgm:cxn modelId="{C14CB7E1-F63D-7145-9CA5-68FA72701EF5}" type="presOf" srcId="{F9E68D16-6463-ED47-B636-7DE33C00862A}" destId="{8E4F7F2E-F1F8-2648-ADBE-8AFB835CC53E}" srcOrd="0" destOrd="0" presId="urn:microsoft.com/office/officeart/2005/8/layout/hList7"/>
    <dgm:cxn modelId="{F8A5BC87-E909-704C-AF65-373979A3AE03}" type="presOf" srcId="{03EC3315-0CF0-024A-9648-93B7E091D134}" destId="{B25A4A69-BA2D-1345-960C-8725D7CB7516}" srcOrd="0" destOrd="0" presId="urn:microsoft.com/office/officeart/2005/8/layout/hList7"/>
    <dgm:cxn modelId="{CDE2FA22-8F53-824D-A35F-FC6FFEFCDF43}" type="presOf" srcId="{C9733BFC-C6FE-B748-86C4-ED007ABBA2D9}" destId="{63DFF72B-5F11-9441-B40D-CBCC05807870}" srcOrd="0" destOrd="0" presId="urn:microsoft.com/office/officeart/2005/8/layout/hList7"/>
    <dgm:cxn modelId="{B1C0239E-3986-8743-84A5-133C2B1D57DB}" type="presParOf" srcId="{B25A4A69-BA2D-1345-960C-8725D7CB7516}" destId="{C3D6D326-5C8A-154F-93EC-0CFC4A697269}" srcOrd="0" destOrd="0" presId="urn:microsoft.com/office/officeart/2005/8/layout/hList7"/>
    <dgm:cxn modelId="{B97CAAF4-75DF-4442-9BFA-05368BCEF596}" type="presParOf" srcId="{B25A4A69-BA2D-1345-960C-8725D7CB7516}" destId="{8475117D-5172-3F44-BA14-C193EF8655CB}" srcOrd="1" destOrd="0" presId="urn:microsoft.com/office/officeart/2005/8/layout/hList7"/>
    <dgm:cxn modelId="{00E4AC23-26B9-D141-BDBF-05405DB7372E}" type="presParOf" srcId="{8475117D-5172-3F44-BA14-C193EF8655CB}" destId="{905FD324-728A-A04A-84EC-43B1158A5162}" srcOrd="0" destOrd="0" presId="urn:microsoft.com/office/officeart/2005/8/layout/hList7"/>
    <dgm:cxn modelId="{CCD7FF2C-C5EB-774B-8B0A-F8D10317EBE1}" type="presParOf" srcId="{905FD324-728A-A04A-84EC-43B1158A5162}" destId="{CC39D618-A85A-E24D-88F8-2CAE696AFB1A}" srcOrd="0" destOrd="0" presId="urn:microsoft.com/office/officeart/2005/8/layout/hList7"/>
    <dgm:cxn modelId="{C8C21F42-28DA-614E-AEC1-80D23B5F6383}" type="presParOf" srcId="{905FD324-728A-A04A-84EC-43B1158A5162}" destId="{D2ADF0BE-CB79-9D4C-9F8E-6A8B5E9B97ED}" srcOrd="1" destOrd="0" presId="urn:microsoft.com/office/officeart/2005/8/layout/hList7"/>
    <dgm:cxn modelId="{39BB3AAB-983E-604A-8237-1A4B8D366AFA}" type="presParOf" srcId="{905FD324-728A-A04A-84EC-43B1158A5162}" destId="{08941423-2267-E54D-A49E-16EB02D68278}" srcOrd="2" destOrd="0" presId="urn:microsoft.com/office/officeart/2005/8/layout/hList7"/>
    <dgm:cxn modelId="{DFD01CCB-AA88-DE44-9C27-252DFABD544D}" type="presParOf" srcId="{905FD324-728A-A04A-84EC-43B1158A5162}" destId="{1A2CD221-4355-D74C-98C7-BDBD2448FF64}" srcOrd="3" destOrd="0" presId="urn:microsoft.com/office/officeart/2005/8/layout/hList7"/>
    <dgm:cxn modelId="{2C45AA89-70DD-BC40-81AA-A9889D10A313}" type="presParOf" srcId="{8475117D-5172-3F44-BA14-C193EF8655CB}" destId="{CC1C86BF-F742-4B4E-B0FA-14C9477A2AF9}" srcOrd="1" destOrd="0" presId="urn:microsoft.com/office/officeart/2005/8/layout/hList7"/>
    <dgm:cxn modelId="{D435C193-A424-C948-8F2D-D440581BB15B}" type="presParOf" srcId="{8475117D-5172-3F44-BA14-C193EF8655CB}" destId="{B9E22EC6-8BD9-1145-8BE2-0BABEE5892B6}" srcOrd="2" destOrd="0" presId="urn:microsoft.com/office/officeart/2005/8/layout/hList7"/>
    <dgm:cxn modelId="{912CF873-0A5E-F040-B739-4B3A39A069EA}" type="presParOf" srcId="{B9E22EC6-8BD9-1145-8BE2-0BABEE5892B6}" destId="{8E4F7F2E-F1F8-2648-ADBE-8AFB835CC53E}" srcOrd="0" destOrd="0" presId="urn:microsoft.com/office/officeart/2005/8/layout/hList7"/>
    <dgm:cxn modelId="{A45D0585-A191-DB42-A70A-277C6EA1CF70}" type="presParOf" srcId="{B9E22EC6-8BD9-1145-8BE2-0BABEE5892B6}" destId="{40F7455F-4C8D-964D-AEF3-3F8A4F1E8648}" srcOrd="1" destOrd="0" presId="urn:microsoft.com/office/officeart/2005/8/layout/hList7"/>
    <dgm:cxn modelId="{9697FE27-EE00-014F-9BB6-2BB98B4EC743}" type="presParOf" srcId="{B9E22EC6-8BD9-1145-8BE2-0BABEE5892B6}" destId="{24FF9F3B-0809-2A40-A3E1-D20FDC8EFC44}" srcOrd="2" destOrd="0" presId="urn:microsoft.com/office/officeart/2005/8/layout/hList7"/>
    <dgm:cxn modelId="{27CAE702-0299-094F-AC79-7854799F3874}" type="presParOf" srcId="{B9E22EC6-8BD9-1145-8BE2-0BABEE5892B6}" destId="{46335CD2-F08A-1544-8F7C-C8E923F098A9}" srcOrd="3" destOrd="0" presId="urn:microsoft.com/office/officeart/2005/8/layout/hList7"/>
    <dgm:cxn modelId="{48766949-122F-9B4F-91FB-197F0C8E644F}" type="presParOf" srcId="{8475117D-5172-3F44-BA14-C193EF8655CB}" destId="{63DFF72B-5F11-9441-B40D-CBCC05807870}" srcOrd="3" destOrd="0" presId="urn:microsoft.com/office/officeart/2005/8/layout/hList7"/>
    <dgm:cxn modelId="{C67CA78F-38B1-B646-AEDA-0B535BEA62A0}" type="presParOf" srcId="{8475117D-5172-3F44-BA14-C193EF8655CB}" destId="{E9F068F2-A801-F549-AEC2-9F59A9A19386}" srcOrd="4" destOrd="0" presId="urn:microsoft.com/office/officeart/2005/8/layout/hList7"/>
    <dgm:cxn modelId="{9CEDC0E5-2770-0944-9BE7-146822D75BFB}" type="presParOf" srcId="{E9F068F2-A801-F549-AEC2-9F59A9A19386}" destId="{DAB14C4F-AD01-0E42-88DA-FA180DD5E45D}" srcOrd="0" destOrd="0" presId="urn:microsoft.com/office/officeart/2005/8/layout/hList7"/>
    <dgm:cxn modelId="{AC281C9B-0A05-D943-B33A-370486195904}" type="presParOf" srcId="{E9F068F2-A801-F549-AEC2-9F59A9A19386}" destId="{75B0326D-F835-7E40-8CAA-4330C7037DAA}" srcOrd="1" destOrd="0" presId="urn:microsoft.com/office/officeart/2005/8/layout/hList7"/>
    <dgm:cxn modelId="{B88DCC80-6A0D-A140-A7AF-D49E51E935FC}" type="presParOf" srcId="{E9F068F2-A801-F549-AEC2-9F59A9A19386}" destId="{9C523E9B-4F37-9B40-8BF2-D7EA29155ECA}" srcOrd="2" destOrd="0" presId="urn:microsoft.com/office/officeart/2005/8/layout/hList7"/>
    <dgm:cxn modelId="{65E47BDB-8F61-F043-8358-C6844BE46397}" type="presParOf" srcId="{E9F068F2-A801-F549-AEC2-9F59A9A19386}" destId="{8BC33A04-14A9-CD4A-8AF3-7A92C0298972}" srcOrd="3" destOrd="0" presId="urn:microsoft.com/office/officeart/2005/8/layout/hList7"/>
    <dgm:cxn modelId="{9F02FF8E-E774-6745-9057-7B4E7957BF0B}" type="presParOf" srcId="{8475117D-5172-3F44-BA14-C193EF8655CB}" destId="{01C98C76-40AC-584A-BCBB-23A1FC740515}" srcOrd="5" destOrd="0" presId="urn:microsoft.com/office/officeart/2005/8/layout/hList7"/>
    <dgm:cxn modelId="{108AD6F1-AAB4-9F47-AC46-A1C8E2CA0BEA}" type="presParOf" srcId="{8475117D-5172-3F44-BA14-C193EF8655CB}" destId="{1AB64724-21BC-D44D-B2E6-B32AA5646080}" srcOrd="6" destOrd="0" presId="urn:microsoft.com/office/officeart/2005/8/layout/hList7"/>
    <dgm:cxn modelId="{3132A610-EA4D-FA40-A7AD-06B492D6D662}" type="presParOf" srcId="{1AB64724-21BC-D44D-B2E6-B32AA5646080}" destId="{E1AC0490-14D6-A241-B84E-8AD4F9D37563}" srcOrd="0" destOrd="0" presId="urn:microsoft.com/office/officeart/2005/8/layout/hList7"/>
    <dgm:cxn modelId="{9F7F9D88-BDA0-464C-A29F-C357C1C25730}" type="presParOf" srcId="{1AB64724-21BC-D44D-B2E6-B32AA5646080}" destId="{E238AEF2-E3B1-2047-890D-039CC23FDE23}" srcOrd="1" destOrd="0" presId="urn:microsoft.com/office/officeart/2005/8/layout/hList7"/>
    <dgm:cxn modelId="{DDF956B6-364E-FE49-8E05-63D470CCFC66}" type="presParOf" srcId="{1AB64724-21BC-D44D-B2E6-B32AA5646080}" destId="{C99E3E62-7099-1F41-80D5-0EB2AA99D445}" srcOrd="2" destOrd="0" presId="urn:microsoft.com/office/officeart/2005/8/layout/hList7"/>
    <dgm:cxn modelId="{DC0379C8-5284-2345-BC4E-95DB3D3BC0B8}" type="presParOf" srcId="{1AB64724-21BC-D44D-B2E6-B32AA5646080}" destId="{60198288-F69C-C445-9EFD-97ECBB38A74F}" srcOrd="3" destOrd="0" presId="urn:microsoft.com/office/officeart/2005/8/layout/hList7"/>
    <dgm:cxn modelId="{BF253F64-4891-0B48-B3F1-E980CA481AA2}" type="presParOf" srcId="{8475117D-5172-3F44-BA14-C193EF8655CB}" destId="{195B2B0B-456B-7A48-9217-D17EC10C1202}" srcOrd="7" destOrd="0" presId="urn:microsoft.com/office/officeart/2005/8/layout/hList7"/>
    <dgm:cxn modelId="{40E56633-179A-0046-A038-F0DFB37AD87C}" type="presParOf" srcId="{8475117D-5172-3F44-BA14-C193EF8655CB}" destId="{151A69F2-0697-ED4C-88B9-2BF38B4AD6DD}" srcOrd="8" destOrd="0" presId="urn:microsoft.com/office/officeart/2005/8/layout/hList7"/>
    <dgm:cxn modelId="{0E083B3B-35D2-7243-8F0E-A9705C7CAC25}" type="presParOf" srcId="{151A69F2-0697-ED4C-88B9-2BF38B4AD6DD}" destId="{DF65D40F-73A5-9B49-8A83-DC1A84CB8164}" srcOrd="0" destOrd="0" presId="urn:microsoft.com/office/officeart/2005/8/layout/hList7"/>
    <dgm:cxn modelId="{BED85A47-9D85-D344-A38C-6668E660C074}" type="presParOf" srcId="{151A69F2-0697-ED4C-88B9-2BF38B4AD6DD}" destId="{825D0C0A-A1BD-5C46-A63A-8BC50615DB32}" srcOrd="1" destOrd="0" presId="urn:microsoft.com/office/officeart/2005/8/layout/hList7"/>
    <dgm:cxn modelId="{ED1FC5E4-5E14-DB4C-B7D8-ADC99F2780AB}" type="presParOf" srcId="{151A69F2-0697-ED4C-88B9-2BF38B4AD6DD}" destId="{3B99DEAF-A1E1-AF43-9FCD-4F4406D7B34D}" srcOrd="2" destOrd="0" presId="urn:microsoft.com/office/officeart/2005/8/layout/hList7"/>
    <dgm:cxn modelId="{FCD6EBF5-C775-0F43-BCD7-AEE1E6727CC2}" type="presParOf" srcId="{151A69F2-0697-ED4C-88B9-2BF38B4AD6DD}" destId="{03B2D2B9-2306-B043-8792-7E5DEE07CB6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828CBB-8FC8-1541-8240-171278A4531F}" type="doc">
      <dgm:prSet loTypeId="urn:microsoft.com/office/officeart/2005/8/layout/radial4" loCatId="" qsTypeId="urn:microsoft.com/office/officeart/2005/8/quickstyle/3D3" qsCatId="3D" csTypeId="urn:microsoft.com/office/officeart/2005/8/colors/colorful4" csCatId="colorful" phldr="1"/>
      <dgm:spPr/>
      <dgm:t>
        <a:bodyPr/>
        <a:lstStyle/>
        <a:p>
          <a:endParaRPr lang="en-US"/>
        </a:p>
      </dgm:t>
    </dgm:pt>
    <dgm:pt modelId="{97BDADC2-9A94-5740-8B55-3053F4E1CD2D}">
      <dgm:prSet phldrT="[Text]"/>
      <dgm:spPr>
        <a:solidFill>
          <a:srgbClr val="6C3203"/>
        </a:solidFill>
      </dgm:spPr>
      <dgm:t>
        <a:bodyPr/>
        <a:lstStyle/>
        <a:p>
          <a:r>
            <a:rPr lang="en-US" b="1" dirty="0" smtClean="0">
              <a:effectLst>
                <a:outerShdw blurRad="38100" dist="38100" dir="2700000" algn="tl">
                  <a:srgbClr val="000000">
                    <a:alpha val="43137"/>
                  </a:srgbClr>
                </a:outerShdw>
              </a:effectLst>
            </a:rPr>
            <a:t>Easy Access</a:t>
          </a:r>
          <a:endParaRPr lang="en-US" b="1" dirty="0">
            <a:effectLst>
              <a:outerShdw blurRad="38100" dist="38100" dir="2700000" algn="tl">
                <a:srgbClr val="000000">
                  <a:alpha val="43137"/>
                </a:srgbClr>
              </a:outerShdw>
            </a:effectLst>
          </a:endParaRPr>
        </a:p>
      </dgm:t>
    </dgm:pt>
    <dgm:pt modelId="{1A1F2E1D-34E8-7746-861D-7D745938F7FA}" type="parTrans" cxnId="{F3E3D1F2-8E2D-F444-BFDC-16B54DB39EC9}">
      <dgm:prSet/>
      <dgm:spPr/>
      <dgm:t>
        <a:bodyPr/>
        <a:lstStyle/>
        <a:p>
          <a:endParaRPr lang="en-US"/>
        </a:p>
      </dgm:t>
    </dgm:pt>
    <dgm:pt modelId="{515DE6E6-6D57-7C4B-B2C8-58BA6B367F5A}" type="sibTrans" cxnId="{F3E3D1F2-8E2D-F444-BFDC-16B54DB39EC9}">
      <dgm:prSet/>
      <dgm:spPr/>
      <dgm:t>
        <a:bodyPr/>
        <a:lstStyle/>
        <a:p>
          <a:endParaRPr lang="en-US"/>
        </a:p>
      </dgm:t>
    </dgm:pt>
    <dgm:pt modelId="{3C216BD3-2B5C-A449-A367-DC8A2DBDCBC6}">
      <dgm:prSet phldrT="[Text]" custT="1"/>
      <dgm:spPr>
        <a:solidFill>
          <a:schemeClr val="accent4">
            <a:lumMod val="50000"/>
          </a:schemeClr>
        </a:solidFill>
        <a:scene3d>
          <a:camera prst="orthographicFront">
            <a:rot lat="0" lon="0" rev="0"/>
          </a:camera>
          <a:lightRig rig="contrasting" dir="t">
            <a:rot lat="0" lon="0" rev="1200000"/>
          </a:lightRig>
        </a:scene3d>
        <a:sp3d contourW="19050" prstMaterial="metal">
          <a:bevelT w="107950" h="107950" prst="artDeco"/>
          <a:bevelB w="107950" h="107950"/>
        </a:sp3d>
      </dgm:spPr>
      <dgm:t>
        <a:bodyPr/>
        <a:lstStyle/>
        <a:p>
          <a:r>
            <a:rPr lang="en-US" sz="1800" b="1" dirty="0" smtClean="0">
              <a:effectLst>
                <a:outerShdw blurRad="38100" dist="38100" dir="2700000" algn="tl">
                  <a:srgbClr val="000000">
                    <a:alpha val="43137"/>
                  </a:srgbClr>
                </a:outerShdw>
              </a:effectLst>
              <a:latin typeface="BlairMdITC TT-Medium"/>
              <a:cs typeface="BlairMdITC TT-Medium"/>
            </a:rPr>
            <a:t>Broader Range of Hydrology</a:t>
          </a:r>
        </a:p>
        <a:p>
          <a:r>
            <a:rPr lang="en-US" sz="1800" b="1" dirty="0" smtClean="0">
              <a:effectLst>
                <a:outerShdw blurRad="38100" dist="38100" dir="2700000" algn="tl">
                  <a:srgbClr val="000000">
                    <a:alpha val="43137"/>
                  </a:srgbClr>
                </a:outerShdw>
              </a:effectLst>
              <a:latin typeface="BlairMdITC TT-Medium"/>
              <a:cs typeface="BlairMdITC TT-Medium"/>
            </a:rPr>
            <a:t>(Not just Floods</a:t>
          </a:r>
          <a:r>
            <a:rPr lang="en-US" sz="1900" b="1" dirty="0" smtClean="0">
              <a:effectLst>
                <a:outerShdw blurRad="38100" dist="38100" dir="2700000" algn="tl">
                  <a:srgbClr val="000000">
                    <a:alpha val="43137"/>
                  </a:srgbClr>
                </a:outerShdw>
              </a:effectLst>
            </a:rPr>
            <a:t>)</a:t>
          </a:r>
          <a:endParaRPr lang="en-US" sz="1900" b="1" dirty="0">
            <a:effectLst>
              <a:outerShdw blurRad="38100" dist="38100" dir="2700000" algn="tl">
                <a:srgbClr val="000000">
                  <a:alpha val="43137"/>
                </a:srgbClr>
              </a:outerShdw>
            </a:effectLst>
          </a:endParaRPr>
        </a:p>
      </dgm:t>
    </dgm:pt>
    <dgm:pt modelId="{FEE02649-0F89-4543-A36D-2290B8D10516}" type="parTrans" cxnId="{3C9C059E-5271-AD40-9DB3-DA55A47C230F}">
      <dgm:prSet/>
      <dgm:spPr>
        <a:solidFill>
          <a:schemeClr val="accent4">
            <a:lumMod val="50000"/>
          </a:schemeClr>
        </a:solidFill>
        <a:scene3d>
          <a:camera prst="orthographicFront">
            <a:rot lat="0" lon="0" rev="0"/>
          </a:camera>
          <a:lightRig rig="contrasting" dir="t">
            <a:rot lat="0" lon="0" rev="1200000"/>
          </a:lightRig>
        </a:scene3d>
        <a:sp3d z="-300000" contourW="19050" prstMaterial="metal">
          <a:bevelT w="107950" h="107950" prst="artDeco"/>
          <a:bevelB w="107950" h="107950"/>
        </a:sp3d>
      </dgm:spPr>
      <dgm:t>
        <a:bodyPr/>
        <a:lstStyle/>
        <a:p>
          <a:endParaRPr lang="en-US"/>
        </a:p>
      </dgm:t>
    </dgm:pt>
    <dgm:pt modelId="{95E27C19-4274-B647-A141-246CEEF909BC}" type="sibTrans" cxnId="{3C9C059E-5271-AD40-9DB3-DA55A47C230F}">
      <dgm:prSet/>
      <dgm:spPr/>
      <dgm:t>
        <a:bodyPr/>
        <a:lstStyle/>
        <a:p>
          <a:endParaRPr lang="en-US"/>
        </a:p>
      </dgm:t>
    </dgm:pt>
    <dgm:pt modelId="{95FDB776-5B01-4B40-AA97-3DBEE3C09CAA}">
      <dgm:prSet phldrT="[Text]"/>
      <dgm:spPr>
        <a:solidFill>
          <a:schemeClr val="tx2">
            <a:lumMod val="50000"/>
          </a:schemeClr>
        </a:solidFill>
        <a:scene3d>
          <a:camera prst="orthographicFront">
            <a:rot lat="0" lon="0" rev="0"/>
          </a:camera>
          <a:lightRig rig="contrasting" dir="t">
            <a:rot lat="0" lon="0" rev="1200000"/>
          </a:lightRig>
        </a:scene3d>
        <a:sp3d contourW="19050" prstMaterial="metal">
          <a:bevelT w="107950" h="107950" prst="artDeco"/>
          <a:bevelB w="107950" h="107950"/>
        </a:sp3d>
      </dgm:spPr>
      <dgm:t>
        <a:bodyPr/>
        <a:lstStyle/>
        <a:p>
          <a:r>
            <a:rPr lang="en-US" b="1" dirty="0" smtClean="0">
              <a:effectLst>
                <a:outerShdw blurRad="38100" dist="38100" dir="2700000" algn="tl">
                  <a:srgbClr val="000000">
                    <a:alpha val="43137"/>
                  </a:srgbClr>
                </a:outerShdw>
              </a:effectLst>
              <a:latin typeface="BlairMdITC TT-Medium"/>
              <a:cs typeface="BlairMdITC TT-Medium"/>
            </a:rPr>
            <a:t>Detailed Characteristics of Small Watersheds, </a:t>
          </a:r>
          <a:r>
            <a:rPr lang="en-US" b="1" dirty="0" err="1" smtClean="0">
              <a:effectLst>
                <a:outerShdw blurRad="38100" dist="38100" dir="2700000" algn="tl">
                  <a:srgbClr val="000000">
                    <a:alpha val="43137"/>
                  </a:srgbClr>
                </a:outerShdw>
              </a:effectLst>
              <a:latin typeface="BlairMdITC TT-Medium"/>
              <a:cs typeface="BlairMdITC TT-Medium"/>
            </a:rPr>
            <a:t>Hillslopes</a:t>
          </a:r>
          <a:endParaRPr lang="en-US" b="1" dirty="0">
            <a:effectLst>
              <a:outerShdw blurRad="38100" dist="38100" dir="2700000" algn="tl">
                <a:srgbClr val="000000">
                  <a:alpha val="43137"/>
                </a:srgbClr>
              </a:outerShdw>
            </a:effectLst>
            <a:latin typeface="BlairMdITC TT-Medium"/>
            <a:cs typeface="BlairMdITC TT-Medium"/>
          </a:endParaRPr>
        </a:p>
      </dgm:t>
    </dgm:pt>
    <dgm:pt modelId="{77512CBD-4898-694C-8FF3-3652348B87E3}" type="parTrans" cxnId="{8668DBFD-188E-3C45-8E68-047E54FCEBCB}">
      <dgm:prSet/>
      <dgm:spPr>
        <a:solidFill>
          <a:schemeClr val="tx2">
            <a:lumMod val="50000"/>
          </a:schemeClr>
        </a:solidFill>
        <a:scene3d>
          <a:camera prst="orthographicFront">
            <a:rot lat="0" lon="0" rev="0"/>
          </a:camera>
          <a:lightRig rig="contrasting" dir="t">
            <a:rot lat="0" lon="0" rev="1200000"/>
          </a:lightRig>
        </a:scene3d>
        <a:sp3d z="-300000" contourW="19050" prstMaterial="metal">
          <a:bevelT w="107950" h="107950" prst="artDeco"/>
          <a:bevelB w="107950" h="107950"/>
        </a:sp3d>
      </dgm:spPr>
      <dgm:t>
        <a:bodyPr/>
        <a:lstStyle/>
        <a:p>
          <a:endParaRPr lang="en-US"/>
        </a:p>
      </dgm:t>
    </dgm:pt>
    <dgm:pt modelId="{2DBA9BD4-DC6E-784F-937D-45DB48DC1775}" type="sibTrans" cxnId="{8668DBFD-188E-3C45-8E68-047E54FCEBCB}">
      <dgm:prSet/>
      <dgm:spPr/>
      <dgm:t>
        <a:bodyPr/>
        <a:lstStyle/>
        <a:p>
          <a:endParaRPr lang="en-US"/>
        </a:p>
      </dgm:t>
    </dgm:pt>
    <dgm:pt modelId="{AAB7E816-15DE-0F45-BE3C-F97736FFD531}">
      <dgm:prSet phldrT="[Text]"/>
      <dgm:spPr>
        <a:solidFill>
          <a:srgbClr val="1B4955"/>
        </a:solidFill>
        <a:scene3d>
          <a:camera prst="orthographicFront">
            <a:rot lat="0" lon="0" rev="0"/>
          </a:camera>
          <a:lightRig rig="contrasting" dir="t">
            <a:rot lat="0" lon="0" rev="1200000"/>
          </a:lightRig>
        </a:scene3d>
        <a:sp3d contourW="19050" prstMaterial="metal">
          <a:bevelT w="107950" h="107950" prst="artDeco"/>
          <a:bevelB w="107950" h="107950"/>
        </a:sp3d>
      </dgm:spPr>
      <dgm:t>
        <a:bodyPr/>
        <a:lstStyle/>
        <a:p>
          <a:r>
            <a:rPr lang="en-US" b="1" dirty="0" smtClean="0">
              <a:effectLst>
                <a:outerShdw blurRad="38100" dist="38100" dir="2700000" algn="tl">
                  <a:srgbClr val="000000">
                    <a:alpha val="43137"/>
                  </a:srgbClr>
                </a:outerShdw>
              </a:effectLst>
              <a:latin typeface="BlairMdITC TT-Medium"/>
              <a:cs typeface="BlairMdITC TT-Medium"/>
            </a:rPr>
            <a:t>Consistent and Coherent across Large Watersheds</a:t>
          </a:r>
          <a:endParaRPr lang="en-US" b="1" dirty="0">
            <a:effectLst>
              <a:outerShdw blurRad="38100" dist="38100" dir="2700000" algn="tl">
                <a:srgbClr val="000000">
                  <a:alpha val="43137"/>
                </a:srgbClr>
              </a:outerShdw>
            </a:effectLst>
            <a:latin typeface="BlairMdITC TT-Medium"/>
            <a:cs typeface="BlairMdITC TT-Medium"/>
          </a:endParaRPr>
        </a:p>
      </dgm:t>
    </dgm:pt>
    <dgm:pt modelId="{E18CFA1D-369F-CA46-AC32-503A9EDCD9D4}" type="parTrans" cxnId="{656324BD-0052-1343-B453-D6EF3F2BE8C0}">
      <dgm:prSet/>
      <dgm:spPr>
        <a:solidFill>
          <a:srgbClr val="1B4955"/>
        </a:solidFill>
        <a:scene3d>
          <a:camera prst="orthographicFront">
            <a:rot lat="0" lon="0" rev="0"/>
          </a:camera>
          <a:lightRig rig="contrasting" dir="t">
            <a:rot lat="0" lon="0" rev="1200000"/>
          </a:lightRig>
        </a:scene3d>
        <a:sp3d z="-300000" contourW="19050" prstMaterial="metal">
          <a:bevelT w="107950" h="107950" prst="artDeco"/>
          <a:bevelB w="107950" h="107950"/>
        </a:sp3d>
      </dgm:spPr>
      <dgm:t>
        <a:bodyPr/>
        <a:lstStyle/>
        <a:p>
          <a:endParaRPr lang="en-US"/>
        </a:p>
      </dgm:t>
    </dgm:pt>
    <dgm:pt modelId="{1EB3CEFE-66F4-EB4C-A903-0C0D2FB27FB5}" type="sibTrans" cxnId="{656324BD-0052-1343-B453-D6EF3F2BE8C0}">
      <dgm:prSet/>
      <dgm:spPr/>
      <dgm:t>
        <a:bodyPr/>
        <a:lstStyle/>
        <a:p>
          <a:endParaRPr lang="en-US"/>
        </a:p>
      </dgm:t>
    </dgm:pt>
    <dgm:pt modelId="{4222E248-B560-A04D-B81E-62EC8EC17B36}" type="pres">
      <dgm:prSet presAssocID="{97828CBB-8FC8-1541-8240-171278A4531F}" presName="cycle" presStyleCnt="0">
        <dgm:presLayoutVars>
          <dgm:chMax val="1"/>
          <dgm:dir/>
          <dgm:animLvl val="ctr"/>
          <dgm:resizeHandles val="exact"/>
        </dgm:presLayoutVars>
      </dgm:prSet>
      <dgm:spPr/>
      <dgm:t>
        <a:bodyPr/>
        <a:lstStyle/>
        <a:p>
          <a:endParaRPr lang="en-US"/>
        </a:p>
      </dgm:t>
    </dgm:pt>
    <dgm:pt modelId="{1D246319-375B-8E4F-BF8F-12C98F8DB852}" type="pres">
      <dgm:prSet presAssocID="{97BDADC2-9A94-5740-8B55-3053F4E1CD2D}" presName="centerShape" presStyleLbl="node0" presStyleIdx="0" presStyleCnt="1"/>
      <dgm:spPr/>
      <dgm:t>
        <a:bodyPr/>
        <a:lstStyle/>
        <a:p>
          <a:endParaRPr lang="en-US"/>
        </a:p>
      </dgm:t>
    </dgm:pt>
    <dgm:pt modelId="{76BAA992-B325-DF43-B815-24B54C3226D0}" type="pres">
      <dgm:prSet presAssocID="{FEE02649-0F89-4543-A36D-2290B8D10516}" presName="parTrans" presStyleLbl="bgSibTrans2D1" presStyleIdx="0" presStyleCnt="3"/>
      <dgm:spPr/>
      <dgm:t>
        <a:bodyPr/>
        <a:lstStyle/>
        <a:p>
          <a:endParaRPr lang="en-US"/>
        </a:p>
      </dgm:t>
    </dgm:pt>
    <dgm:pt modelId="{A834EDB9-42CF-D145-A169-A8D147FA054F}" type="pres">
      <dgm:prSet presAssocID="{3C216BD3-2B5C-A449-A367-DC8A2DBDCBC6}" presName="node" presStyleLbl="node1" presStyleIdx="0" presStyleCnt="3" custScaleX="154689" custRadScaleRad="142116" custRadScaleInc="-9683">
        <dgm:presLayoutVars>
          <dgm:bulletEnabled val="1"/>
        </dgm:presLayoutVars>
      </dgm:prSet>
      <dgm:spPr/>
      <dgm:t>
        <a:bodyPr/>
        <a:lstStyle/>
        <a:p>
          <a:endParaRPr lang="en-US"/>
        </a:p>
      </dgm:t>
    </dgm:pt>
    <dgm:pt modelId="{5169702C-3637-FB40-91BB-14DD489B68B8}" type="pres">
      <dgm:prSet presAssocID="{77512CBD-4898-694C-8FF3-3652348B87E3}" presName="parTrans" presStyleLbl="bgSibTrans2D1" presStyleIdx="1" presStyleCnt="3"/>
      <dgm:spPr/>
      <dgm:t>
        <a:bodyPr/>
        <a:lstStyle/>
        <a:p>
          <a:endParaRPr lang="en-US"/>
        </a:p>
      </dgm:t>
    </dgm:pt>
    <dgm:pt modelId="{D64720E6-4DFD-8749-8636-AA7B81645C96}" type="pres">
      <dgm:prSet presAssocID="{95FDB776-5B01-4B40-AA97-3DBEE3C09CAA}" presName="node" presStyleLbl="node1" presStyleIdx="1" presStyleCnt="3" custAng="0" custScaleX="131010" custScaleY="132109" custRadScaleRad="115986" custRadScaleInc="414">
        <dgm:presLayoutVars>
          <dgm:bulletEnabled val="1"/>
        </dgm:presLayoutVars>
      </dgm:prSet>
      <dgm:spPr/>
      <dgm:t>
        <a:bodyPr/>
        <a:lstStyle/>
        <a:p>
          <a:endParaRPr lang="en-US"/>
        </a:p>
      </dgm:t>
    </dgm:pt>
    <dgm:pt modelId="{1F7AC2A5-50A5-A742-A00B-09CC294C2122}" type="pres">
      <dgm:prSet presAssocID="{E18CFA1D-369F-CA46-AC32-503A9EDCD9D4}" presName="parTrans" presStyleLbl="bgSibTrans2D1" presStyleIdx="2" presStyleCnt="3"/>
      <dgm:spPr/>
      <dgm:t>
        <a:bodyPr/>
        <a:lstStyle/>
        <a:p>
          <a:endParaRPr lang="en-US"/>
        </a:p>
      </dgm:t>
    </dgm:pt>
    <dgm:pt modelId="{1E427915-E7A0-224D-BD86-6279B8749D67}" type="pres">
      <dgm:prSet presAssocID="{AAB7E816-15DE-0F45-BE3C-F97736FFD531}" presName="node" presStyleLbl="node1" presStyleIdx="2" presStyleCnt="3" custScaleX="154689" custRadScaleRad="139465" custRadScaleInc="7671">
        <dgm:presLayoutVars>
          <dgm:bulletEnabled val="1"/>
        </dgm:presLayoutVars>
      </dgm:prSet>
      <dgm:spPr/>
      <dgm:t>
        <a:bodyPr/>
        <a:lstStyle/>
        <a:p>
          <a:endParaRPr lang="en-US"/>
        </a:p>
      </dgm:t>
    </dgm:pt>
  </dgm:ptLst>
  <dgm:cxnLst>
    <dgm:cxn modelId="{4C711A0F-54B8-5348-B3FA-9F7EAF3A2F42}" type="presOf" srcId="{95FDB776-5B01-4B40-AA97-3DBEE3C09CAA}" destId="{D64720E6-4DFD-8749-8636-AA7B81645C96}" srcOrd="0" destOrd="0" presId="urn:microsoft.com/office/officeart/2005/8/layout/radial4"/>
    <dgm:cxn modelId="{37C04C77-29FA-A94D-9829-CFC6695FB025}" type="presOf" srcId="{97828CBB-8FC8-1541-8240-171278A4531F}" destId="{4222E248-B560-A04D-B81E-62EC8EC17B36}" srcOrd="0" destOrd="0" presId="urn:microsoft.com/office/officeart/2005/8/layout/radial4"/>
    <dgm:cxn modelId="{3C9C059E-5271-AD40-9DB3-DA55A47C230F}" srcId="{97BDADC2-9A94-5740-8B55-3053F4E1CD2D}" destId="{3C216BD3-2B5C-A449-A367-DC8A2DBDCBC6}" srcOrd="0" destOrd="0" parTransId="{FEE02649-0F89-4543-A36D-2290B8D10516}" sibTransId="{95E27C19-4274-B647-A141-246CEEF909BC}"/>
    <dgm:cxn modelId="{8668DBFD-188E-3C45-8E68-047E54FCEBCB}" srcId="{97BDADC2-9A94-5740-8B55-3053F4E1CD2D}" destId="{95FDB776-5B01-4B40-AA97-3DBEE3C09CAA}" srcOrd="1" destOrd="0" parTransId="{77512CBD-4898-694C-8FF3-3652348B87E3}" sibTransId="{2DBA9BD4-DC6E-784F-937D-45DB48DC1775}"/>
    <dgm:cxn modelId="{656324BD-0052-1343-B453-D6EF3F2BE8C0}" srcId="{97BDADC2-9A94-5740-8B55-3053F4E1CD2D}" destId="{AAB7E816-15DE-0F45-BE3C-F97736FFD531}" srcOrd="2" destOrd="0" parTransId="{E18CFA1D-369F-CA46-AC32-503A9EDCD9D4}" sibTransId="{1EB3CEFE-66F4-EB4C-A903-0C0D2FB27FB5}"/>
    <dgm:cxn modelId="{4D151612-50CF-3840-BC59-A3FFA2DC884D}" type="presOf" srcId="{77512CBD-4898-694C-8FF3-3652348B87E3}" destId="{5169702C-3637-FB40-91BB-14DD489B68B8}" srcOrd="0" destOrd="0" presId="urn:microsoft.com/office/officeart/2005/8/layout/radial4"/>
    <dgm:cxn modelId="{F3E3D1F2-8E2D-F444-BFDC-16B54DB39EC9}" srcId="{97828CBB-8FC8-1541-8240-171278A4531F}" destId="{97BDADC2-9A94-5740-8B55-3053F4E1CD2D}" srcOrd="0" destOrd="0" parTransId="{1A1F2E1D-34E8-7746-861D-7D745938F7FA}" sibTransId="{515DE6E6-6D57-7C4B-B2C8-58BA6B367F5A}"/>
    <dgm:cxn modelId="{EFB1A374-51EE-7542-AE1B-F6849ACAEAE6}" type="presOf" srcId="{97BDADC2-9A94-5740-8B55-3053F4E1CD2D}" destId="{1D246319-375B-8E4F-BF8F-12C98F8DB852}" srcOrd="0" destOrd="0" presId="urn:microsoft.com/office/officeart/2005/8/layout/radial4"/>
    <dgm:cxn modelId="{D6DDE685-9A0F-6846-A9F3-B46640EDDEDD}" type="presOf" srcId="{E18CFA1D-369F-CA46-AC32-503A9EDCD9D4}" destId="{1F7AC2A5-50A5-A742-A00B-09CC294C2122}" srcOrd="0" destOrd="0" presId="urn:microsoft.com/office/officeart/2005/8/layout/radial4"/>
    <dgm:cxn modelId="{7847985A-40CE-4246-9180-A9C860F2A748}" type="presOf" srcId="{3C216BD3-2B5C-A449-A367-DC8A2DBDCBC6}" destId="{A834EDB9-42CF-D145-A169-A8D147FA054F}" srcOrd="0" destOrd="0" presId="urn:microsoft.com/office/officeart/2005/8/layout/radial4"/>
    <dgm:cxn modelId="{1C6E65A0-7AC3-EB43-98B4-205FF4EA73E2}" type="presOf" srcId="{FEE02649-0F89-4543-A36D-2290B8D10516}" destId="{76BAA992-B325-DF43-B815-24B54C3226D0}" srcOrd="0" destOrd="0" presId="urn:microsoft.com/office/officeart/2005/8/layout/radial4"/>
    <dgm:cxn modelId="{5C60E765-9657-C14A-A030-B9DBDBC18544}" type="presOf" srcId="{AAB7E816-15DE-0F45-BE3C-F97736FFD531}" destId="{1E427915-E7A0-224D-BD86-6279B8749D67}" srcOrd="0" destOrd="0" presId="urn:microsoft.com/office/officeart/2005/8/layout/radial4"/>
    <dgm:cxn modelId="{9C3A4533-E440-7D45-AB03-C37267F907EF}" type="presParOf" srcId="{4222E248-B560-A04D-B81E-62EC8EC17B36}" destId="{1D246319-375B-8E4F-BF8F-12C98F8DB852}" srcOrd="0" destOrd="0" presId="urn:microsoft.com/office/officeart/2005/8/layout/radial4"/>
    <dgm:cxn modelId="{704E820E-586C-4C48-8DED-27FEFA326585}" type="presParOf" srcId="{4222E248-B560-A04D-B81E-62EC8EC17B36}" destId="{76BAA992-B325-DF43-B815-24B54C3226D0}" srcOrd="1" destOrd="0" presId="urn:microsoft.com/office/officeart/2005/8/layout/radial4"/>
    <dgm:cxn modelId="{C129EA7C-F43B-A242-ACF4-4FAA15CE79A7}" type="presParOf" srcId="{4222E248-B560-A04D-B81E-62EC8EC17B36}" destId="{A834EDB9-42CF-D145-A169-A8D147FA054F}" srcOrd="2" destOrd="0" presId="urn:microsoft.com/office/officeart/2005/8/layout/radial4"/>
    <dgm:cxn modelId="{32EA4EFC-6C88-F941-BDA6-ED4E356DC092}" type="presParOf" srcId="{4222E248-B560-A04D-B81E-62EC8EC17B36}" destId="{5169702C-3637-FB40-91BB-14DD489B68B8}" srcOrd="3" destOrd="0" presId="urn:microsoft.com/office/officeart/2005/8/layout/radial4"/>
    <dgm:cxn modelId="{8D88352A-474E-CB49-BF94-E0E416DBFA42}" type="presParOf" srcId="{4222E248-B560-A04D-B81E-62EC8EC17B36}" destId="{D64720E6-4DFD-8749-8636-AA7B81645C96}" srcOrd="4" destOrd="0" presId="urn:microsoft.com/office/officeart/2005/8/layout/radial4"/>
    <dgm:cxn modelId="{9BB5A3B3-2CEA-6F4B-BB3F-94CF8E9F53AB}" type="presParOf" srcId="{4222E248-B560-A04D-B81E-62EC8EC17B36}" destId="{1F7AC2A5-50A5-A742-A00B-09CC294C2122}" srcOrd="5" destOrd="0" presId="urn:microsoft.com/office/officeart/2005/8/layout/radial4"/>
    <dgm:cxn modelId="{3E1BE3BE-D36C-D340-A384-259765B813F2}" type="presParOf" srcId="{4222E248-B560-A04D-B81E-62EC8EC17B36}" destId="{1E427915-E7A0-224D-BD86-6279B8749D67}"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9D618-A85A-E24D-88F8-2CAE696AFB1A}">
      <dsp:nvSpPr>
        <dsp:cNvPr id="0" name=""/>
        <dsp:cNvSpPr/>
      </dsp:nvSpPr>
      <dsp:spPr>
        <a:xfrm>
          <a:off x="0" y="0"/>
          <a:ext cx="1730816" cy="4064000"/>
        </a:xfrm>
        <a:prstGeom prst="roundRect">
          <a:avLst>
            <a:gd name="adj" fmla="val 10000"/>
          </a:avLst>
        </a:prstGeom>
        <a:gradFill flip="none" rotWithShape="1">
          <a:gsLst>
            <a:gs pos="0">
              <a:schemeClr val="accent1">
                <a:lumMod val="75000"/>
              </a:schemeClr>
            </a:gs>
            <a:gs pos="100000">
              <a:schemeClr val="tx2">
                <a:lumMod val="75000"/>
              </a:schemeClr>
            </a:gs>
          </a:gsLst>
          <a:lin ang="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1" i="0" kern="1200" dirty="0" smtClean="0">
              <a:effectLst>
                <a:outerShdw blurRad="38100" dist="38100" dir="2700000" algn="tl">
                  <a:srgbClr val="000000">
                    <a:alpha val="43137"/>
                  </a:srgbClr>
                </a:outerShdw>
              </a:effectLst>
              <a:latin typeface="Arial"/>
              <a:cs typeface="Arial"/>
            </a:rPr>
            <a:t>Flooding</a:t>
          </a:r>
          <a:endParaRPr lang="en-US" sz="2100" b="1" i="0" kern="1200" dirty="0">
            <a:effectLst>
              <a:outerShdw blurRad="38100" dist="38100" dir="2700000" algn="tl">
                <a:srgbClr val="000000">
                  <a:alpha val="43137"/>
                </a:srgbClr>
              </a:outerShdw>
            </a:effectLst>
            <a:latin typeface="Arial"/>
            <a:cs typeface="Arial"/>
          </a:endParaRPr>
        </a:p>
      </dsp:txBody>
      <dsp:txXfrm>
        <a:off x="0" y="1625600"/>
        <a:ext cx="1730816" cy="1625600"/>
      </dsp:txXfrm>
    </dsp:sp>
    <dsp:sp modelId="{1A2CD221-4355-D74C-98C7-BDBD2448FF64}">
      <dsp:nvSpPr>
        <dsp:cNvPr id="0" name=""/>
        <dsp:cNvSpPr/>
      </dsp:nvSpPr>
      <dsp:spPr>
        <a:xfrm>
          <a:off x="78457" y="133545"/>
          <a:ext cx="1573901" cy="1573901"/>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threePt" dir="t"/>
        </a:scene3d>
        <a:sp3d>
          <a:bevelT w="127000" h="127000"/>
          <a:bevelB w="127000" h="127000"/>
        </a:sp3d>
      </dsp:spPr>
      <dsp:style>
        <a:lnRef idx="0">
          <a:scrgbClr r="0" g="0" b="0"/>
        </a:lnRef>
        <a:fillRef idx="1">
          <a:scrgbClr r="0" g="0" b="0"/>
        </a:fillRef>
        <a:effectRef idx="2">
          <a:scrgbClr r="0" g="0" b="0"/>
        </a:effectRef>
        <a:fontRef idx="minor"/>
      </dsp:style>
    </dsp:sp>
    <dsp:sp modelId="{8E4F7F2E-F1F8-2648-ADBE-8AFB835CC53E}">
      <dsp:nvSpPr>
        <dsp:cNvPr id="0" name=""/>
        <dsp:cNvSpPr/>
      </dsp:nvSpPr>
      <dsp:spPr>
        <a:xfrm>
          <a:off x="1782740" y="0"/>
          <a:ext cx="1730816" cy="4064000"/>
        </a:xfrm>
        <a:prstGeom prst="roundRect">
          <a:avLst>
            <a:gd name="adj" fmla="val 10000"/>
          </a:avLst>
        </a:prstGeom>
        <a:gradFill flip="none" rotWithShape="1">
          <a:gsLst>
            <a:gs pos="0">
              <a:schemeClr val="accent1">
                <a:lumMod val="75000"/>
              </a:schemeClr>
            </a:gs>
            <a:gs pos="100000">
              <a:schemeClr val="tx2">
                <a:lumMod val="75000"/>
              </a:schemeClr>
            </a:gs>
          </a:gsLst>
          <a:lin ang="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1" i="0" kern="1200" dirty="0" smtClean="0">
              <a:effectLst>
                <a:outerShdw blurRad="38100" dist="38100" dir="2700000" algn="tl">
                  <a:srgbClr val="000000">
                    <a:alpha val="43137"/>
                  </a:srgbClr>
                </a:outerShdw>
              </a:effectLst>
              <a:latin typeface="Arial"/>
              <a:cs typeface="Arial"/>
            </a:rPr>
            <a:t>Water Quality</a:t>
          </a:r>
          <a:endParaRPr lang="en-US" sz="2100" b="1" i="0" kern="1200" dirty="0">
            <a:effectLst>
              <a:outerShdw blurRad="38100" dist="38100" dir="2700000" algn="tl">
                <a:srgbClr val="000000">
                  <a:alpha val="43137"/>
                </a:srgbClr>
              </a:outerShdw>
            </a:effectLst>
            <a:latin typeface="Arial"/>
            <a:cs typeface="Arial"/>
          </a:endParaRPr>
        </a:p>
      </dsp:txBody>
      <dsp:txXfrm>
        <a:off x="1782740" y="1625600"/>
        <a:ext cx="1730816" cy="1625600"/>
      </dsp:txXfrm>
    </dsp:sp>
    <dsp:sp modelId="{46335CD2-F08A-1544-8F7C-C8E923F098A9}">
      <dsp:nvSpPr>
        <dsp:cNvPr id="0" name=""/>
        <dsp:cNvSpPr/>
      </dsp:nvSpPr>
      <dsp:spPr>
        <a:xfrm>
          <a:off x="1861197" y="133545"/>
          <a:ext cx="1573901" cy="1573901"/>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threePt" dir="t"/>
        </a:scene3d>
        <a:sp3d>
          <a:bevelT w="127000" h="127000"/>
          <a:bevelB w="127000" h="127000"/>
        </a:sp3d>
      </dsp:spPr>
      <dsp:style>
        <a:lnRef idx="0">
          <a:scrgbClr r="0" g="0" b="0"/>
        </a:lnRef>
        <a:fillRef idx="1">
          <a:scrgbClr r="0" g="0" b="0"/>
        </a:fillRef>
        <a:effectRef idx="2">
          <a:scrgbClr r="0" g="0" b="0"/>
        </a:effectRef>
        <a:fontRef idx="minor"/>
      </dsp:style>
    </dsp:sp>
    <dsp:sp modelId="{DAB14C4F-AD01-0E42-88DA-FA180DD5E45D}">
      <dsp:nvSpPr>
        <dsp:cNvPr id="0" name=""/>
        <dsp:cNvSpPr/>
      </dsp:nvSpPr>
      <dsp:spPr>
        <a:xfrm>
          <a:off x="3565480" y="0"/>
          <a:ext cx="1730816" cy="4064000"/>
        </a:xfrm>
        <a:prstGeom prst="roundRect">
          <a:avLst>
            <a:gd name="adj" fmla="val 10000"/>
          </a:avLst>
        </a:prstGeom>
        <a:gradFill flip="none" rotWithShape="1">
          <a:gsLst>
            <a:gs pos="0">
              <a:schemeClr val="accent1">
                <a:lumMod val="75000"/>
              </a:schemeClr>
            </a:gs>
            <a:gs pos="100000">
              <a:schemeClr val="tx2">
                <a:lumMod val="75000"/>
              </a:schemeClr>
            </a:gs>
          </a:gsLst>
          <a:lin ang="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1" i="0" kern="1200" dirty="0" smtClean="0">
              <a:effectLst>
                <a:outerShdw blurRad="38100" dist="38100" dir="2700000" algn="tl">
                  <a:srgbClr val="000000">
                    <a:alpha val="43137"/>
                  </a:srgbClr>
                </a:outerShdw>
              </a:effectLst>
              <a:latin typeface="Arial"/>
              <a:cs typeface="Arial"/>
            </a:rPr>
            <a:t>Water Availability</a:t>
          </a:r>
          <a:endParaRPr lang="en-US" sz="2100" b="1" i="0" kern="1200" dirty="0">
            <a:effectLst>
              <a:outerShdw blurRad="38100" dist="38100" dir="2700000" algn="tl">
                <a:srgbClr val="000000">
                  <a:alpha val="43137"/>
                </a:srgbClr>
              </a:outerShdw>
            </a:effectLst>
            <a:latin typeface="Arial"/>
            <a:cs typeface="Arial"/>
          </a:endParaRPr>
        </a:p>
      </dsp:txBody>
      <dsp:txXfrm>
        <a:off x="3565480" y="1625600"/>
        <a:ext cx="1730816" cy="1625600"/>
      </dsp:txXfrm>
    </dsp:sp>
    <dsp:sp modelId="{8BC33A04-14A9-CD4A-8AF3-7A92C0298972}">
      <dsp:nvSpPr>
        <dsp:cNvPr id="0" name=""/>
        <dsp:cNvSpPr/>
      </dsp:nvSpPr>
      <dsp:spPr>
        <a:xfrm>
          <a:off x="3643938" y="133545"/>
          <a:ext cx="1573901" cy="1573901"/>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threePt" dir="t"/>
        </a:scene3d>
        <a:sp3d>
          <a:bevelT w="127000" h="127000"/>
          <a:bevelB w="127000" h="127000"/>
        </a:sp3d>
      </dsp:spPr>
      <dsp:style>
        <a:lnRef idx="0">
          <a:scrgbClr r="0" g="0" b="0"/>
        </a:lnRef>
        <a:fillRef idx="1">
          <a:scrgbClr r="0" g="0" b="0"/>
        </a:fillRef>
        <a:effectRef idx="2">
          <a:scrgbClr r="0" g="0" b="0"/>
        </a:effectRef>
        <a:fontRef idx="minor"/>
      </dsp:style>
    </dsp:sp>
    <dsp:sp modelId="{E1AC0490-14D6-A241-B84E-8AD4F9D37563}">
      <dsp:nvSpPr>
        <dsp:cNvPr id="0" name=""/>
        <dsp:cNvSpPr/>
      </dsp:nvSpPr>
      <dsp:spPr>
        <a:xfrm>
          <a:off x="5348221" y="0"/>
          <a:ext cx="1730816" cy="4064000"/>
        </a:xfrm>
        <a:prstGeom prst="roundRect">
          <a:avLst>
            <a:gd name="adj" fmla="val 10000"/>
          </a:avLst>
        </a:prstGeom>
        <a:gradFill flip="none" rotWithShape="1">
          <a:gsLst>
            <a:gs pos="0">
              <a:schemeClr val="accent1">
                <a:lumMod val="75000"/>
              </a:schemeClr>
            </a:gs>
            <a:gs pos="100000">
              <a:schemeClr val="tx2">
                <a:lumMod val="75000"/>
              </a:schemeClr>
            </a:gs>
          </a:gsLst>
          <a:lin ang="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1" i="0" kern="1200" dirty="0" smtClean="0">
              <a:effectLst>
                <a:outerShdw blurRad="38100" dist="38100" dir="2700000" algn="tl">
                  <a:srgbClr val="000000">
                    <a:alpha val="43137"/>
                  </a:srgbClr>
                </a:outerShdw>
              </a:effectLst>
              <a:latin typeface="Arial"/>
              <a:cs typeface="Arial"/>
            </a:rPr>
            <a:t>Drought</a:t>
          </a:r>
          <a:endParaRPr lang="en-US" sz="2100" b="1" i="0" kern="1200" dirty="0">
            <a:effectLst>
              <a:outerShdw blurRad="38100" dist="38100" dir="2700000" algn="tl">
                <a:srgbClr val="000000">
                  <a:alpha val="43137"/>
                </a:srgbClr>
              </a:outerShdw>
            </a:effectLst>
            <a:latin typeface="Arial"/>
            <a:cs typeface="Arial"/>
          </a:endParaRPr>
        </a:p>
      </dsp:txBody>
      <dsp:txXfrm>
        <a:off x="5348221" y="1625600"/>
        <a:ext cx="1730816" cy="1625600"/>
      </dsp:txXfrm>
    </dsp:sp>
    <dsp:sp modelId="{60198288-F69C-C445-9EFD-97ECBB38A74F}">
      <dsp:nvSpPr>
        <dsp:cNvPr id="0" name=""/>
        <dsp:cNvSpPr/>
      </dsp:nvSpPr>
      <dsp:spPr>
        <a:xfrm>
          <a:off x="5426678" y="133545"/>
          <a:ext cx="1573901" cy="1573901"/>
        </a:xfrm>
        <a:prstGeom prst="ellipse">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threePt" dir="t"/>
        </a:scene3d>
        <a:sp3d>
          <a:bevelT w="127000" h="127000"/>
          <a:bevelB w="127000" h="127000"/>
        </a:sp3d>
      </dsp:spPr>
      <dsp:style>
        <a:lnRef idx="0">
          <a:scrgbClr r="0" g="0" b="0"/>
        </a:lnRef>
        <a:fillRef idx="1">
          <a:scrgbClr r="0" g="0" b="0"/>
        </a:fillRef>
        <a:effectRef idx="2">
          <a:scrgbClr r="0" g="0" b="0"/>
        </a:effectRef>
        <a:fontRef idx="minor"/>
      </dsp:style>
    </dsp:sp>
    <dsp:sp modelId="{DF65D40F-73A5-9B49-8A83-DC1A84CB8164}">
      <dsp:nvSpPr>
        <dsp:cNvPr id="0" name=""/>
        <dsp:cNvSpPr/>
      </dsp:nvSpPr>
      <dsp:spPr>
        <a:xfrm>
          <a:off x="7130961" y="0"/>
          <a:ext cx="1730816" cy="4064000"/>
        </a:xfrm>
        <a:prstGeom prst="roundRect">
          <a:avLst>
            <a:gd name="adj" fmla="val 10000"/>
          </a:avLst>
        </a:prstGeom>
        <a:gradFill flip="none" rotWithShape="1">
          <a:gsLst>
            <a:gs pos="0">
              <a:schemeClr val="accent1">
                <a:lumMod val="75000"/>
              </a:schemeClr>
            </a:gs>
            <a:gs pos="100000">
              <a:schemeClr val="tx2">
                <a:lumMod val="75000"/>
              </a:schemeClr>
            </a:gs>
          </a:gsLst>
          <a:lin ang="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1" i="0" kern="1200" dirty="0" smtClean="0">
              <a:effectLst>
                <a:outerShdw blurRad="38100" dist="38100" dir="2700000" algn="tl">
                  <a:srgbClr val="000000">
                    <a:alpha val="43137"/>
                  </a:srgbClr>
                </a:outerShdw>
              </a:effectLst>
              <a:latin typeface="Arial"/>
              <a:cs typeface="Arial"/>
            </a:rPr>
            <a:t>Climate Change</a:t>
          </a:r>
          <a:endParaRPr lang="en-US" sz="2100" b="1" i="0" kern="1200" dirty="0">
            <a:effectLst>
              <a:outerShdw blurRad="38100" dist="38100" dir="2700000" algn="tl">
                <a:srgbClr val="000000">
                  <a:alpha val="43137"/>
                </a:srgbClr>
              </a:outerShdw>
            </a:effectLst>
            <a:latin typeface="Arial"/>
            <a:cs typeface="Arial"/>
          </a:endParaRPr>
        </a:p>
      </dsp:txBody>
      <dsp:txXfrm>
        <a:off x="7130961" y="1625600"/>
        <a:ext cx="1730816" cy="1625600"/>
      </dsp:txXfrm>
    </dsp:sp>
    <dsp:sp modelId="{03B2D2B9-2306-B043-8792-7E5DEE07CB69}">
      <dsp:nvSpPr>
        <dsp:cNvPr id="0" name=""/>
        <dsp:cNvSpPr/>
      </dsp:nvSpPr>
      <dsp:spPr>
        <a:xfrm>
          <a:off x="7209419" y="133545"/>
          <a:ext cx="1573901" cy="1573901"/>
        </a:xfrm>
        <a:prstGeom prst="ellipse">
          <a:avLst/>
        </a:prstGeom>
        <a:blipFill rotWithShape="1">
          <a:blip xmlns:r="http://schemas.openxmlformats.org/officeDocument/2006/relationships" r:embed="rId5" cstate="screen">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threePt" dir="t"/>
        </a:scene3d>
        <a:sp3d>
          <a:bevelT w="127000" h="127000"/>
          <a:bevelB w="127000" h="127000"/>
        </a:sp3d>
      </dsp:spPr>
      <dsp:style>
        <a:lnRef idx="0">
          <a:scrgbClr r="0" g="0" b="0"/>
        </a:lnRef>
        <a:fillRef idx="1">
          <a:scrgbClr r="0" g="0" b="0"/>
        </a:fillRef>
        <a:effectRef idx="2">
          <a:scrgbClr r="0" g="0" b="0"/>
        </a:effectRef>
        <a:fontRef idx="minor"/>
      </dsp:style>
    </dsp:sp>
    <dsp:sp modelId="{C3D6D326-5C8A-154F-93EC-0CFC4A697269}">
      <dsp:nvSpPr>
        <dsp:cNvPr id="0" name=""/>
        <dsp:cNvSpPr/>
      </dsp:nvSpPr>
      <dsp:spPr>
        <a:xfrm>
          <a:off x="166548" y="3217332"/>
          <a:ext cx="8579555" cy="846667"/>
        </a:xfrm>
        <a:prstGeom prst="leftRightArrow">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scene3d>
        <a:sp3d>
          <a:bevelT w="152400" h="152400"/>
          <a:bevelB w="152400" h="152400"/>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46319-375B-8E4F-BF8F-12C98F8DB852}">
      <dsp:nvSpPr>
        <dsp:cNvPr id="0" name=""/>
        <dsp:cNvSpPr/>
      </dsp:nvSpPr>
      <dsp:spPr>
        <a:xfrm>
          <a:off x="3510536" y="2505025"/>
          <a:ext cx="2000521" cy="2000521"/>
        </a:xfrm>
        <a:prstGeom prst="ellipse">
          <a:avLst/>
        </a:prstGeom>
        <a:solidFill>
          <a:srgbClr val="6C3203"/>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b="1" kern="1200" dirty="0" smtClean="0">
              <a:effectLst>
                <a:outerShdw blurRad="38100" dist="38100" dir="2700000" algn="tl">
                  <a:srgbClr val="000000">
                    <a:alpha val="43137"/>
                  </a:srgbClr>
                </a:outerShdw>
              </a:effectLst>
            </a:rPr>
            <a:t>Easy Access</a:t>
          </a:r>
          <a:endParaRPr lang="en-US" sz="3900" b="1" kern="1200" dirty="0">
            <a:effectLst>
              <a:outerShdw blurRad="38100" dist="38100" dir="2700000" algn="tl">
                <a:srgbClr val="000000">
                  <a:alpha val="43137"/>
                </a:srgbClr>
              </a:outerShdw>
            </a:effectLst>
          </a:endParaRPr>
        </a:p>
      </dsp:txBody>
      <dsp:txXfrm>
        <a:off x="3803506" y="2797995"/>
        <a:ext cx="1414581" cy="1414581"/>
      </dsp:txXfrm>
    </dsp:sp>
    <dsp:sp modelId="{76BAA992-B325-DF43-B815-24B54C3226D0}">
      <dsp:nvSpPr>
        <dsp:cNvPr id="0" name=""/>
        <dsp:cNvSpPr/>
      </dsp:nvSpPr>
      <dsp:spPr>
        <a:xfrm rot="12651797">
          <a:off x="1299829" y="2019146"/>
          <a:ext cx="2402426" cy="570148"/>
        </a:xfrm>
        <a:prstGeom prst="leftArrow">
          <a:avLst>
            <a:gd name="adj1" fmla="val 60000"/>
            <a:gd name="adj2" fmla="val 50000"/>
          </a:avLst>
        </a:prstGeom>
        <a:solidFill>
          <a:schemeClr val="accent4">
            <a:lumMod val="50000"/>
          </a:schemeClr>
        </a:solidFill>
        <a:ln>
          <a:noFill/>
        </a:ln>
        <a:effectLst/>
        <a:scene3d>
          <a:camera prst="orthographicFront">
            <a:rot lat="0" lon="0" rev="0"/>
          </a:camera>
          <a:lightRig rig="contrasting" dir="t">
            <a:rot lat="0" lon="0" rev="1200000"/>
          </a:lightRig>
        </a:scene3d>
        <a:sp3d z="-300000" contourW="19050" prstMaterial="metal">
          <a:bevelT w="107950" h="107950" prst="artDeco"/>
          <a:bevelB w="107950" h="107950"/>
        </a:sp3d>
      </dsp:spPr>
      <dsp:style>
        <a:lnRef idx="0">
          <a:scrgbClr r="0" g="0" b="0"/>
        </a:lnRef>
        <a:fillRef idx="1">
          <a:scrgbClr r="0" g="0" b="0"/>
        </a:fillRef>
        <a:effectRef idx="0">
          <a:scrgbClr r="0" g="0" b="0"/>
        </a:effectRef>
        <a:fontRef idx="minor"/>
      </dsp:style>
    </dsp:sp>
    <dsp:sp modelId="{A834EDB9-42CF-D145-A169-A8D147FA054F}">
      <dsp:nvSpPr>
        <dsp:cNvPr id="0" name=""/>
        <dsp:cNvSpPr/>
      </dsp:nvSpPr>
      <dsp:spPr>
        <a:xfrm>
          <a:off x="0" y="927810"/>
          <a:ext cx="2939856" cy="1520396"/>
        </a:xfrm>
        <a:prstGeom prst="roundRect">
          <a:avLst>
            <a:gd name="adj" fmla="val 10000"/>
          </a:avLst>
        </a:prstGeom>
        <a:solidFill>
          <a:schemeClr val="accent4">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107950" h="107950" prst="artDeco"/>
          <a:bevelB w="107950" h="107950"/>
        </a:sp3d>
      </dsp:spPr>
      <dsp:style>
        <a:lnRef idx="0">
          <a:scrgbClr r="0" g="0" b="0"/>
        </a:lnRef>
        <a:fillRef idx="1">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BlairMdITC TT-Medium"/>
              <a:cs typeface="BlairMdITC TT-Medium"/>
            </a:rPr>
            <a:t>Broader Range of Hydrology</a:t>
          </a:r>
        </a:p>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BlairMdITC TT-Medium"/>
              <a:cs typeface="BlairMdITC TT-Medium"/>
            </a:rPr>
            <a:t>(Not just Floods</a:t>
          </a:r>
          <a:r>
            <a:rPr lang="en-US" sz="1900" b="1" kern="1200" dirty="0" smtClean="0">
              <a:effectLst>
                <a:outerShdw blurRad="38100" dist="38100" dir="2700000" algn="tl">
                  <a:srgbClr val="000000">
                    <a:alpha val="43137"/>
                  </a:srgbClr>
                </a:outerShdw>
              </a:effectLst>
            </a:rPr>
            <a:t>)</a:t>
          </a:r>
          <a:endParaRPr lang="en-US" sz="1900" b="1" kern="1200" dirty="0">
            <a:effectLst>
              <a:outerShdw blurRad="38100" dist="38100" dir="2700000" algn="tl">
                <a:srgbClr val="000000">
                  <a:alpha val="43137"/>
                </a:srgbClr>
              </a:outerShdw>
            </a:effectLst>
          </a:endParaRPr>
        </a:p>
      </dsp:txBody>
      <dsp:txXfrm>
        <a:off x="44531" y="972341"/>
        <a:ext cx="2850794" cy="1431334"/>
      </dsp:txXfrm>
    </dsp:sp>
    <dsp:sp modelId="{5169702C-3637-FB40-91BB-14DD489B68B8}">
      <dsp:nvSpPr>
        <dsp:cNvPr id="0" name=""/>
        <dsp:cNvSpPr/>
      </dsp:nvSpPr>
      <dsp:spPr>
        <a:xfrm rot="16217286">
          <a:off x="3753888" y="1364542"/>
          <a:ext cx="1532480" cy="570148"/>
        </a:xfrm>
        <a:prstGeom prst="leftArrow">
          <a:avLst>
            <a:gd name="adj1" fmla="val 60000"/>
            <a:gd name="adj2" fmla="val 50000"/>
          </a:avLst>
        </a:prstGeom>
        <a:solidFill>
          <a:schemeClr val="tx2">
            <a:lumMod val="50000"/>
          </a:schemeClr>
        </a:solidFill>
        <a:ln>
          <a:noFill/>
        </a:ln>
        <a:effectLst/>
        <a:scene3d>
          <a:camera prst="orthographicFront">
            <a:rot lat="0" lon="0" rev="0"/>
          </a:camera>
          <a:lightRig rig="contrasting" dir="t">
            <a:rot lat="0" lon="0" rev="1200000"/>
          </a:lightRig>
        </a:scene3d>
        <a:sp3d z="-300000" contourW="19050" prstMaterial="metal">
          <a:bevelT w="107950" h="107950" prst="artDeco"/>
          <a:bevelB w="107950" h="107950"/>
        </a:sp3d>
      </dsp:spPr>
      <dsp:style>
        <a:lnRef idx="0">
          <a:scrgbClr r="0" g="0" b="0"/>
        </a:lnRef>
        <a:fillRef idx="1">
          <a:scrgbClr r="0" g="0" b="0"/>
        </a:fillRef>
        <a:effectRef idx="0">
          <a:scrgbClr r="0" g="0" b="0"/>
        </a:effectRef>
        <a:fontRef idx="minor"/>
      </dsp:style>
    </dsp:sp>
    <dsp:sp modelId="{D64720E6-4DFD-8749-8636-AA7B81645C96}">
      <dsp:nvSpPr>
        <dsp:cNvPr id="0" name=""/>
        <dsp:cNvSpPr/>
      </dsp:nvSpPr>
      <dsp:spPr>
        <a:xfrm>
          <a:off x="3279062" y="-120904"/>
          <a:ext cx="2489838" cy="2008579"/>
        </a:xfrm>
        <a:prstGeom prst="roundRect">
          <a:avLst>
            <a:gd name="adj" fmla="val 10000"/>
          </a:avLst>
        </a:prstGeom>
        <a:solidFill>
          <a:schemeClr val="tx2">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107950" h="107950" prst="artDeco"/>
          <a:bevelB w="107950" h="10795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latin typeface="BlairMdITC TT-Medium"/>
              <a:cs typeface="BlairMdITC TT-Medium"/>
            </a:rPr>
            <a:t>Detailed Characteristics of Small Watersheds, </a:t>
          </a:r>
          <a:r>
            <a:rPr lang="en-US" sz="2400" b="1" kern="1200" dirty="0" err="1" smtClean="0">
              <a:effectLst>
                <a:outerShdw blurRad="38100" dist="38100" dir="2700000" algn="tl">
                  <a:srgbClr val="000000">
                    <a:alpha val="43137"/>
                  </a:srgbClr>
                </a:outerShdw>
              </a:effectLst>
              <a:latin typeface="BlairMdITC TT-Medium"/>
              <a:cs typeface="BlairMdITC TT-Medium"/>
            </a:rPr>
            <a:t>Hillslopes</a:t>
          </a:r>
          <a:endParaRPr lang="en-US" sz="2400" b="1" kern="1200" dirty="0">
            <a:effectLst>
              <a:outerShdw blurRad="38100" dist="38100" dir="2700000" algn="tl">
                <a:srgbClr val="000000">
                  <a:alpha val="43137"/>
                </a:srgbClr>
              </a:outerShdw>
            </a:effectLst>
            <a:latin typeface="BlairMdITC TT-Medium"/>
            <a:cs typeface="BlairMdITC TT-Medium"/>
          </a:endParaRPr>
        </a:p>
      </dsp:txBody>
      <dsp:txXfrm>
        <a:off x="3337891" y="-62075"/>
        <a:ext cx="2372180" cy="1890921"/>
      </dsp:txXfrm>
    </dsp:sp>
    <dsp:sp modelId="{1F7AC2A5-50A5-A742-A00B-09CC294C2122}">
      <dsp:nvSpPr>
        <dsp:cNvPr id="0" name=""/>
        <dsp:cNvSpPr/>
      </dsp:nvSpPr>
      <dsp:spPr>
        <a:xfrm rot="19720878">
          <a:off x="5309357" y="1998543"/>
          <a:ext cx="2418510" cy="570148"/>
        </a:xfrm>
        <a:prstGeom prst="leftArrow">
          <a:avLst>
            <a:gd name="adj1" fmla="val 60000"/>
            <a:gd name="adj2" fmla="val 50000"/>
          </a:avLst>
        </a:prstGeom>
        <a:solidFill>
          <a:srgbClr val="1B4955"/>
        </a:solidFill>
        <a:ln>
          <a:noFill/>
        </a:ln>
        <a:effectLst/>
        <a:scene3d>
          <a:camera prst="orthographicFront">
            <a:rot lat="0" lon="0" rev="0"/>
          </a:camera>
          <a:lightRig rig="contrasting" dir="t">
            <a:rot lat="0" lon="0" rev="1200000"/>
          </a:lightRig>
        </a:scene3d>
        <a:sp3d z="-300000" contourW="19050" prstMaterial="metal">
          <a:bevelT w="107950" h="107950" prst="artDeco"/>
          <a:bevelB w="107950" h="107950"/>
        </a:sp3d>
      </dsp:spPr>
      <dsp:style>
        <a:lnRef idx="0">
          <a:scrgbClr r="0" g="0" b="0"/>
        </a:lnRef>
        <a:fillRef idx="1">
          <a:scrgbClr r="0" g="0" b="0"/>
        </a:fillRef>
        <a:effectRef idx="0">
          <a:scrgbClr r="0" g="0" b="0"/>
        </a:effectRef>
        <a:fontRef idx="minor"/>
      </dsp:style>
    </dsp:sp>
    <dsp:sp modelId="{1E427915-E7A0-224D-BD86-6279B8749D67}">
      <dsp:nvSpPr>
        <dsp:cNvPr id="0" name=""/>
        <dsp:cNvSpPr/>
      </dsp:nvSpPr>
      <dsp:spPr>
        <a:xfrm>
          <a:off x="6081738" y="894851"/>
          <a:ext cx="2939856" cy="1520396"/>
        </a:xfrm>
        <a:prstGeom prst="roundRect">
          <a:avLst>
            <a:gd name="adj" fmla="val 10000"/>
          </a:avLst>
        </a:prstGeom>
        <a:solidFill>
          <a:srgbClr val="1B4955"/>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107950" h="107950" prst="artDeco"/>
          <a:bevelB w="107950" h="10795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latin typeface="BlairMdITC TT-Medium"/>
              <a:cs typeface="BlairMdITC TT-Medium"/>
            </a:rPr>
            <a:t>Consistent and Coherent across Large Watersheds</a:t>
          </a:r>
          <a:endParaRPr lang="en-US" sz="2400" b="1" kern="1200" dirty="0">
            <a:effectLst>
              <a:outerShdw blurRad="38100" dist="38100" dir="2700000" algn="tl">
                <a:srgbClr val="000000">
                  <a:alpha val="43137"/>
                </a:srgbClr>
              </a:outerShdw>
            </a:effectLst>
            <a:latin typeface="BlairMdITC TT-Medium"/>
            <a:cs typeface="BlairMdITC TT-Medium"/>
          </a:endParaRPr>
        </a:p>
      </dsp:txBody>
      <dsp:txXfrm>
        <a:off x="6126269" y="939382"/>
        <a:ext cx="2850794" cy="1431334"/>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98048" cy="461090"/>
          </a:xfrm>
          <a:prstGeom prst="rect">
            <a:avLst/>
          </a:prstGeom>
        </p:spPr>
        <p:txBody>
          <a:bodyPr vert="horz" lIns="91824" tIns="45912" rIns="91824" bIns="45912" rtlCol="0"/>
          <a:lstStyle>
            <a:lvl1pPr algn="l">
              <a:defRPr sz="1200"/>
            </a:lvl1pPr>
          </a:lstStyle>
          <a:p>
            <a:endParaRPr lang="en-US"/>
          </a:p>
        </p:txBody>
      </p:sp>
      <p:sp>
        <p:nvSpPr>
          <p:cNvPr id="3" name="Date Placeholder 2"/>
          <p:cNvSpPr>
            <a:spLocks noGrp="1"/>
          </p:cNvSpPr>
          <p:nvPr>
            <p:ph type="dt" sz="quarter" idx="1"/>
          </p:nvPr>
        </p:nvSpPr>
        <p:spPr>
          <a:xfrm>
            <a:off x="3918683" y="1"/>
            <a:ext cx="2998048" cy="461090"/>
          </a:xfrm>
          <a:prstGeom prst="rect">
            <a:avLst/>
          </a:prstGeom>
        </p:spPr>
        <p:txBody>
          <a:bodyPr vert="horz" lIns="91824" tIns="45912" rIns="91824" bIns="45912" rtlCol="0"/>
          <a:lstStyle>
            <a:lvl1pPr algn="r">
              <a:defRPr sz="1200"/>
            </a:lvl1pPr>
          </a:lstStyle>
          <a:p>
            <a:fld id="{A81613BD-F4C4-A846-8BE7-0616044A02EF}" type="datetimeFigureOut">
              <a:rPr lang="en-US" smtClean="0"/>
              <a:t>10/10/2017</a:t>
            </a:fld>
            <a:endParaRPr lang="en-US"/>
          </a:p>
        </p:txBody>
      </p:sp>
      <p:sp>
        <p:nvSpPr>
          <p:cNvPr id="4" name="Footer Placeholder 3"/>
          <p:cNvSpPr>
            <a:spLocks noGrp="1"/>
          </p:cNvSpPr>
          <p:nvPr>
            <p:ph type="ftr" sz="quarter" idx="2"/>
          </p:nvPr>
        </p:nvSpPr>
        <p:spPr>
          <a:xfrm>
            <a:off x="1" y="8760701"/>
            <a:ext cx="2998048" cy="461089"/>
          </a:xfrm>
          <a:prstGeom prst="rect">
            <a:avLst/>
          </a:prstGeom>
        </p:spPr>
        <p:txBody>
          <a:bodyPr vert="horz" lIns="91824" tIns="45912" rIns="91824" bIns="45912" rtlCol="0" anchor="b"/>
          <a:lstStyle>
            <a:lvl1pPr algn="l">
              <a:defRPr sz="1200"/>
            </a:lvl1pPr>
          </a:lstStyle>
          <a:p>
            <a:endParaRPr lang="en-US"/>
          </a:p>
        </p:txBody>
      </p:sp>
      <p:sp>
        <p:nvSpPr>
          <p:cNvPr id="5" name="Slide Number Placeholder 4"/>
          <p:cNvSpPr>
            <a:spLocks noGrp="1"/>
          </p:cNvSpPr>
          <p:nvPr>
            <p:ph type="sldNum" sz="quarter" idx="3"/>
          </p:nvPr>
        </p:nvSpPr>
        <p:spPr>
          <a:xfrm>
            <a:off x="3918683" y="8760701"/>
            <a:ext cx="2998048" cy="461089"/>
          </a:xfrm>
          <a:prstGeom prst="rect">
            <a:avLst/>
          </a:prstGeom>
        </p:spPr>
        <p:txBody>
          <a:bodyPr vert="horz" lIns="91824" tIns="45912" rIns="91824" bIns="45912" rtlCol="0" anchor="b"/>
          <a:lstStyle>
            <a:lvl1pPr algn="r">
              <a:defRPr sz="1200"/>
            </a:lvl1pPr>
          </a:lstStyle>
          <a:p>
            <a:fld id="{230A9EDA-E38F-4446-A44C-07850B909C1E}" type="slidenum">
              <a:rPr lang="en-US" smtClean="0"/>
              <a:t>‹#›</a:t>
            </a:fld>
            <a:endParaRPr lang="en-US"/>
          </a:p>
        </p:txBody>
      </p:sp>
    </p:spTree>
    <p:extLst>
      <p:ext uri="{BB962C8B-B14F-4D97-AF65-F5344CB8AC3E}">
        <p14:creationId xmlns:p14="http://schemas.microsoft.com/office/powerpoint/2010/main" val="339399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97940" cy="461169"/>
          </a:xfrm>
          <a:prstGeom prst="rect">
            <a:avLst/>
          </a:prstGeom>
        </p:spPr>
        <p:txBody>
          <a:bodyPr vert="horz" lIns="92510" tIns="46255" rIns="92510" bIns="46255" rtlCol="0"/>
          <a:lstStyle>
            <a:lvl1pPr algn="l">
              <a:defRPr sz="1200"/>
            </a:lvl1pPr>
          </a:lstStyle>
          <a:p>
            <a:endParaRPr lang="en-US"/>
          </a:p>
        </p:txBody>
      </p:sp>
      <p:sp>
        <p:nvSpPr>
          <p:cNvPr id="3" name="Date Placeholder 2"/>
          <p:cNvSpPr>
            <a:spLocks noGrp="1"/>
          </p:cNvSpPr>
          <p:nvPr>
            <p:ph type="dt" idx="1"/>
          </p:nvPr>
        </p:nvSpPr>
        <p:spPr>
          <a:xfrm>
            <a:off x="3918786" y="0"/>
            <a:ext cx="2997940" cy="461169"/>
          </a:xfrm>
          <a:prstGeom prst="rect">
            <a:avLst/>
          </a:prstGeom>
        </p:spPr>
        <p:txBody>
          <a:bodyPr vert="horz" lIns="92510" tIns="46255" rIns="92510" bIns="46255" rtlCol="0"/>
          <a:lstStyle>
            <a:lvl1pPr algn="r">
              <a:defRPr sz="1200"/>
            </a:lvl1pPr>
          </a:lstStyle>
          <a:p>
            <a:fld id="{254CD892-63A1-A742-BB20-0440D22BBBA6}" type="datetimeFigureOut">
              <a:rPr lang="en-US" smtClean="0"/>
              <a:t>10/10/2017</a:t>
            </a:fld>
            <a:endParaRPr lang="en-US"/>
          </a:p>
        </p:txBody>
      </p:sp>
      <p:sp>
        <p:nvSpPr>
          <p:cNvPr id="4" name="Slide Image Placeholder 3"/>
          <p:cNvSpPr>
            <a:spLocks noGrp="1" noRot="1" noChangeAspect="1"/>
          </p:cNvSpPr>
          <p:nvPr>
            <p:ph type="sldImg" idx="2"/>
          </p:nvPr>
        </p:nvSpPr>
        <p:spPr>
          <a:xfrm>
            <a:off x="1152525" y="692150"/>
            <a:ext cx="4613275" cy="3459163"/>
          </a:xfrm>
          <a:prstGeom prst="rect">
            <a:avLst/>
          </a:prstGeom>
          <a:noFill/>
          <a:ln w="12700">
            <a:solidFill>
              <a:prstClr val="black"/>
            </a:solidFill>
          </a:ln>
        </p:spPr>
        <p:txBody>
          <a:bodyPr vert="horz" lIns="92510" tIns="46255" rIns="92510" bIns="46255" rtlCol="0" anchor="ctr"/>
          <a:lstStyle/>
          <a:p>
            <a:endParaRPr lang="en-US"/>
          </a:p>
        </p:txBody>
      </p:sp>
      <p:sp>
        <p:nvSpPr>
          <p:cNvPr id="5" name="Notes Placeholder 4"/>
          <p:cNvSpPr>
            <a:spLocks noGrp="1"/>
          </p:cNvSpPr>
          <p:nvPr>
            <p:ph type="body" sz="quarter" idx="3"/>
          </p:nvPr>
        </p:nvSpPr>
        <p:spPr>
          <a:xfrm>
            <a:off x="691833" y="4381106"/>
            <a:ext cx="5534660" cy="4150519"/>
          </a:xfrm>
          <a:prstGeom prst="rect">
            <a:avLst/>
          </a:prstGeom>
        </p:spPr>
        <p:txBody>
          <a:bodyPr vert="horz" lIns="92510" tIns="46255" rIns="92510" bIns="4625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60606"/>
            <a:ext cx="2997940" cy="461169"/>
          </a:xfrm>
          <a:prstGeom prst="rect">
            <a:avLst/>
          </a:prstGeom>
        </p:spPr>
        <p:txBody>
          <a:bodyPr vert="horz" lIns="92510" tIns="46255" rIns="92510" bIns="46255" rtlCol="0" anchor="b"/>
          <a:lstStyle>
            <a:lvl1pPr algn="l">
              <a:defRPr sz="1200"/>
            </a:lvl1pPr>
          </a:lstStyle>
          <a:p>
            <a:endParaRPr lang="en-US"/>
          </a:p>
        </p:txBody>
      </p:sp>
      <p:sp>
        <p:nvSpPr>
          <p:cNvPr id="7" name="Slide Number Placeholder 6"/>
          <p:cNvSpPr>
            <a:spLocks noGrp="1"/>
          </p:cNvSpPr>
          <p:nvPr>
            <p:ph type="sldNum" sz="quarter" idx="5"/>
          </p:nvPr>
        </p:nvSpPr>
        <p:spPr>
          <a:xfrm>
            <a:off x="3918786" y="8760606"/>
            <a:ext cx="2997940" cy="461169"/>
          </a:xfrm>
          <a:prstGeom prst="rect">
            <a:avLst/>
          </a:prstGeom>
        </p:spPr>
        <p:txBody>
          <a:bodyPr vert="horz" lIns="92510" tIns="46255" rIns="92510" bIns="46255" rtlCol="0" anchor="b"/>
          <a:lstStyle>
            <a:lvl1pPr algn="r">
              <a:defRPr sz="1200"/>
            </a:lvl1pPr>
          </a:lstStyle>
          <a:p>
            <a:fld id="{9E97624F-FC90-2C4F-A1CA-E608E374ECCA}" type="slidenum">
              <a:rPr lang="en-US" smtClean="0"/>
              <a:t>‹#›</a:t>
            </a:fld>
            <a:endParaRPr lang="en-US"/>
          </a:p>
        </p:txBody>
      </p:sp>
    </p:spTree>
    <p:extLst>
      <p:ext uri="{BB962C8B-B14F-4D97-AF65-F5344CB8AC3E}">
        <p14:creationId xmlns:p14="http://schemas.microsoft.com/office/powerpoint/2010/main" val="7791678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55" indent="-173455">
              <a:buFont typeface="Arial"/>
              <a:buChar char="•"/>
            </a:pPr>
            <a:r>
              <a:rPr lang="en-US" dirty="0" smtClean="0"/>
              <a:t>Total Water Prediction is NOAA’s comprehensive approach to improving the Nation’s resilience to water issues, whether too much, too little, or poor quality.</a:t>
            </a:r>
          </a:p>
          <a:p>
            <a:pPr marL="173455" indent="-173455">
              <a:buFont typeface="Arial"/>
              <a:buChar char="•"/>
            </a:pPr>
            <a:r>
              <a:rPr lang="en-US" dirty="0" smtClean="0"/>
              <a:t>It’s about providing actionable water intelligence</a:t>
            </a:r>
            <a:r>
              <a:rPr lang="en-US" baseline="0" dirty="0" smtClean="0"/>
              <a:t> that can help drive decision making across a spectrum of socio-economic sectors</a:t>
            </a:r>
          </a:p>
          <a:p>
            <a:pPr marL="173455" indent="-173455">
              <a:buFont typeface="Arial"/>
              <a:buChar char="•"/>
            </a:pPr>
            <a:r>
              <a:rPr lang="en-US" baseline="0" dirty="0" smtClean="0"/>
              <a:t>It leverages the new National Water Center and the state-of-the-art science and technology from NOAA, other federal partners, and the academic sector</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15</a:t>
            </a:fld>
            <a:endParaRPr lang="en-US"/>
          </a:p>
        </p:txBody>
      </p:sp>
    </p:spTree>
    <p:extLst>
      <p:ext uri="{BB962C8B-B14F-4D97-AF65-F5344CB8AC3E}">
        <p14:creationId xmlns:p14="http://schemas.microsoft.com/office/powerpoint/2010/main" val="4135210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36AD089-1B97-1148-B788-3DE278CAE531}"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531748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uFillTx/>
              </a:rPr>
              <a:t>BC</a:t>
            </a:r>
          </a:p>
          <a:p>
            <a:r>
              <a:rPr lang="en-US" dirty="0" smtClean="0">
                <a:uFillTx/>
              </a:rPr>
              <a:t>Note:  Forecast range of HRRR currently 15 hours – we list short-range forecast on this graphic as 0-18 hours based upon pending extension of HRRR forecast range to 18 hours (which</a:t>
            </a:r>
            <a:r>
              <a:rPr lang="en-US" baseline="0" dirty="0" smtClean="0">
                <a:uFillTx/>
              </a:rPr>
              <a:t> will occur </a:t>
            </a:r>
            <a:r>
              <a:rPr lang="en-US" dirty="0" smtClean="0">
                <a:uFillTx/>
              </a:rPr>
              <a:t>just before or just after NWM implementation)</a:t>
            </a:r>
          </a:p>
          <a:p>
            <a:endParaRPr lang="en-US" dirty="0" smtClean="0">
              <a:uFillTx/>
            </a:endParaRPr>
          </a:p>
          <a:p>
            <a:r>
              <a:rPr lang="en-US" dirty="0" smtClean="0">
                <a:uFillTx/>
              </a:rPr>
              <a:t>Utilizing direct</a:t>
            </a:r>
            <a:r>
              <a:rPr lang="en-US" baseline="0" dirty="0" smtClean="0">
                <a:uFillTx/>
              </a:rPr>
              <a:t> atmospheric model output to force the NWM underscores the need for accurate and unbiased forcing data, particularly QPF</a:t>
            </a:r>
            <a:endParaRPr lang="en-US" dirty="0">
              <a:uFillTx/>
            </a:endParaRPr>
          </a:p>
        </p:txBody>
      </p:sp>
      <p:sp>
        <p:nvSpPr>
          <p:cNvPr id="4" name="Slide Number Placeholder 3"/>
          <p:cNvSpPr>
            <a:spLocks noGrp="1"/>
          </p:cNvSpPr>
          <p:nvPr>
            <p:ph type="sldNum" sz="quarter" idx="10"/>
          </p:nvPr>
        </p:nvSpPr>
        <p:spPr/>
        <p:txBody>
          <a:bodyPr/>
          <a:lstStyle/>
          <a:p>
            <a:fld id="{3CC7ECE5-8BE2-44F0-A126-37455698955A}" type="slidenum">
              <a:rPr lang="en-US" smtClean="0">
                <a:solidFill>
                  <a:srgbClr val="000000"/>
                </a:solidFill>
              </a:rPr>
              <a:pPr/>
              <a:t>25</a:t>
            </a:fld>
            <a:endParaRPr lang="en-US">
              <a:solidFill>
                <a:srgbClr val="000000"/>
              </a:solidFill>
            </a:endParaRPr>
          </a:p>
        </p:txBody>
      </p:sp>
    </p:spTree>
    <p:extLst>
      <p:ext uri="{BB962C8B-B14F-4D97-AF65-F5344CB8AC3E}">
        <p14:creationId xmlns:p14="http://schemas.microsoft.com/office/powerpoint/2010/main" val="1783059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36AD089-1B97-1148-B788-3DE278CAE531}" type="slidenum">
              <a:rPr lang="en-US">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1768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36AD089-1B97-1148-B788-3DE278CAE531}"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561052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38">
              <a:defRPr>
                <a:uFillTx/>
              </a:defRPr>
            </a:pPr>
            <a:r>
              <a:rPr lang="en-US" baseline="0" dirty="0" smtClean="0">
                <a:uFillTx/>
              </a:rPr>
              <a:t>BC</a:t>
            </a:r>
          </a:p>
        </p:txBody>
      </p:sp>
      <p:sp>
        <p:nvSpPr>
          <p:cNvPr id="4" name="Slide Number Placeholder 3"/>
          <p:cNvSpPr>
            <a:spLocks noGrp="1"/>
          </p:cNvSpPr>
          <p:nvPr>
            <p:ph type="sldNum" sz="quarter" idx="10"/>
          </p:nvPr>
        </p:nvSpPr>
        <p:spPr/>
        <p:txBody>
          <a:bodyPr/>
          <a:lstStyle/>
          <a:p>
            <a:fld id="{3CC7ECE5-8BE2-44F0-A126-37455698955A}" type="slidenum">
              <a:rPr lang="en-US" smtClean="0">
                <a:solidFill>
                  <a:srgbClr val="000000"/>
                </a:solidFill>
              </a:rPr>
              <a:pPr/>
              <a:t>35</a:t>
            </a:fld>
            <a:endParaRPr lang="en-US">
              <a:solidFill>
                <a:srgbClr val="000000"/>
              </a:solidFill>
            </a:endParaRPr>
          </a:p>
        </p:txBody>
      </p:sp>
    </p:spTree>
    <p:extLst>
      <p:ext uri="{BB962C8B-B14F-4D97-AF65-F5344CB8AC3E}">
        <p14:creationId xmlns:p14="http://schemas.microsoft.com/office/powerpoint/2010/main" val="3956955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0" indent="-171430">
              <a:buFont typeface="Arial"/>
              <a:buChar char="•"/>
            </a:pPr>
            <a:r>
              <a:rPr lang="en-US" dirty="0" smtClean="0"/>
              <a:t>We asked stakeholders “What water issues keep you up at night?”</a:t>
            </a:r>
          </a:p>
          <a:p>
            <a:pPr marL="171430" indent="-171430">
              <a:buFont typeface="Arial"/>
              <a:buChar char="•"/>
            </a:pPr>
            <a:r>
              <a:rPr lang="en-US" dirty="0" smtClean="0"/>
              <a:t>Essentially, what are</a:t>
            </a:r>
            <a:r>
              <a:rPr lang="en-US" baseline="0" dirty="0" smtClean="0"/>
              <a:t> the </a:t>
            </a:r>
            <a:r>
              <a:rPr lang="en-US" dirty="0" smtClean="0"/>
              <a:t>fundamental information and service gaps that need to be addressed to adequately inform the water related decisions they need to make</a:t>
            </a:r>
          </a:p>
          <a:p>
            <a:pPr marL="171430" indent="-171430">
              <a:buFont typeface="Arial"/>
              <a:buChar char="•"/>
            </a:pPr>
            <a:r>
              <a:rPr lang="en-US" dirty="0" smtClean="0"/>
              <a:t>Once</a:t>
            </a:r>
            <a:r>
              <a:rPr lang="en-US" baseline="0" dirty="0" smtClean="0"/>
              <a:t> the feedback was distilled, 5 major themes emerged</a:t>
            </a:r>
          </a:p>
          <a:p>
            <a:pPr marL="171430" indent="-171430">
              <a:buFont typeface="Arial"/>
              <a:buChar char="•"/>
            </a:pPr>
            <a:r>
              <a:rPr lang="en-US" baseline="0" dirty="0" smtClean="0"/>
              <a:t>Fundamentally, stakeholders requested consistent, high fidelity water information for their entire domains of responsibility; and forecasts of more than just flow </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16</a:t>
            </a:fld>
            <a:endParaRPr lang="en-US"/>
          </a:p>
        </p:txBody>
      </p:sp>
    </p:spTree>
    <p:extLst>
      <p:ext uri="{BB962C8B-B14F-4D97-AF65-F5344CB8AC3E}">
        <p14:creationId xmlns:p14="http://schemas.microsoft.com/office/powerpoint/2010/main" val="1691829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942" indent="-172942">
              <a:buFont typeface="Arial"/>
              <a:buChar char="•"/>
            </a:pPr>
            <a:r>
              <a:rPr lang="en-US" dirty="0" smtClean="0"/>
              <a:t>The message was</a:t>
            </a:r>
            <a:r>
              <a:rPr lang="en-US" baseline="0" dirty="0" smtClean="0"/>
              <a:t> loud and clear:</a:t>
            </a:r>
          </a:p>
          <a:p>
            <a:pPr marL="634119" lvl="1" indent="-172942">
              <a:buFont typeface="Arial"/>
              <a:buChar char="•"/>
            </a:pPr>
            <a:r>
              <a:rPr lang="en-US" baseline="0" dirty="0" smtClean="0"/>
              <a:t>While flooding remains a high priority, most stakeholders are concerned about the full gamut of water</a:t>
            </a:r>
          </a:p>
          <a:p>
            <a:pPr marL="634119" lvl="1" indent="-172942">
              <a:buFont typeface="Arial"/>
              <a:buChar char="•"/>
            </a:pPr>
            <a:r>
              <a:rPr lang="en-US" baseline="0" dirty="0" smtClean="0"/>
              <a:t>They need more, and better integrated water prediction information</a:t>
            </a:r>
          </a:p>
          <a:p>
            <a:pPr marL="634119" lvl="1" indent="-172942">
              <a:buFont typeface="Arial"/>
              <a:buChar char="•"/>
            </a:pPr>
            <a:r>
              <a:rPr lang="en-US" baseline="0" dirty="0" smtClean="0"/>
              <a:t>They need actionable WATER INTELLIGENCE</a:t>
            </a:r>
          </a:p>
          <a:p>
            <a:pPr marL="634119" lvl="1" indent="-172942">
              <a:buFont typeface="Arial"/>
              <a:buChar char="•"/>
            </a:pPr>
            <a:endParaRPr lang="en-US" baseline="0" dirty="0" smtClean="0"/>
          </a:p>
          <a:p>
            <a:pPr marL="172942" indent="-172942">
              <a:buFont typeface="Arial"/>
              <a:buChar char="•"/>
            </a:pPr>
            <a:endParaRPr lang="en-US" baseline="0" dirty="0" smtClean="0"/>
          </a:p>
          <a:p>
            <a:r>
              <a:rPr lang="en-US" baseline="0" dirty="0" smtClean="0"/>
              <a:t>&lt;&lt; CLICK ONCE TO REVEAL LIST &gt;&gt;</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17</a:t>
            </a:fld>
            <a:endParaRPr lang="en-US"/>
          </a:p>
        </p:txBody>
      </p:sp>
    </p:spTree>
    <p:extLst>
      <p:ext uri="{BB962C8B-B14F-4D97-AF65-F5344CB8AC3E}">
        <p14:creationId xmlns:p14="http://schemas.microsoft.com/office/powerpoint/2010/main" val="169182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97624F-FC90-2C4F-A1CA-E608E374ECCA}" type="slidenum">
              <a:rPr lang="en-US" smtClean="0"/>
              <a:t>18</a:t>
            </a:fld>
            <a:endParaRPr lang="en-US"/>
          </a:p>
        </p:txBody>
      </p:sp>
    </p:spTree>
    <p:extLst>
      <p:ext uri="{BB962C8B-B14F-4D97-AF65-F5344CB8AC3E}">
        <p14:creationId xmlns:p14="http://schemas.microsoft.com/office/powerpoint/2010/main" val="3882637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861" indent="-172861">
              <a:buFont typeface="Arial"/>
              <a:buChar char="•"/>
            </a:pPr>
            <a:r>
              <a:rPr lang="en-US" dirty="0" smtClean="0"/>
              <a:t>In summary, NWS water prediction</a:t>
            </a:r>
            <a:r>
              <a:rPr lang="en-US" baseline="0" dirty="0" smtClean="0"/>
              <a:t> today is done at 4000 locations</a:t>
            </a:r>
          </a:p>
          <a:p>
            <a:pPr marL="172861" indent="-172861">
              <a:buFont typeface="Arial"/>
              <a:buChar char="•"/>
            </a:pPr>
            <a:r>
              <a:rPr lang="en-US" baseline="0" dirty="0" smtClean="0"/>
              <a:t>These are all stream gage locations</a:t>
            </a:r>
          </a:p>
          <a:p>
            <a:pPr marL="172861" indent="-172861">
              <a:buFont typeface="Arial"/>
              <a:buChar char="•"/>
            </a:pPr>
            <a:r>
              <a:rPr lang="en-US" baseline="0" dirty="0" smtClean="0"/>
              <a:t>The modeling is done by averaging conditions over large catchments (what we call lumped modeling), and this is rooted in a legacy of when we didn’t have much data or sufficient computers to model the true hydrology explicitly</a:t>
            </a:r>
          </a:p>
          <a:p>
            <a:pPr marL="172861" indent="-172861">
              <a:buFont typeface="Arial"/>
              <a:buChar char="•"/>
            </a:pPr>
            <a:endParaRPr lang="en-US" baseline="0" dirty="0" smtClean="0"/>
          </a:p>
          <a:p>
            <a:pPr marL="172861" indent="-172861">
              <a:buFont typeface="Arial"/>
              <a:buChar char="•"/>
            </a:pPr>
            <a:r>
              <a:rPr lang="en-US" baseline="0" dirty="0" smtClean="0"/>
              <a:t>With the opening of the NWC, we are preparing to provide water predictions at all 2.7 million stream reaches across the CONUS, expanding to Alaska, Hawaii, and Puerto Rico.</a:t>
            </a:r>
          </a:p>
          <a:p>
            <a:pPr marL="172861" indent="-172861">
              <a:buFont typeface="Arial"/>
              <a:buChar char="•"/>
            </a:pPr>
            <a:r>
              <a:rPr lang="en-US" baseline="0" dirty="0" smtClean="0"/>
              <a:t>This is driven by access to big data, increased availability of supercomputing, and the latest scientific research and development</a:t>
            </a:r>
          </a:p>
          <a:p>
            <a:pPr marL="172861" indent="-172861">
              <a:buFont typeface="Arial"/>
              <a:buChar char="•"/>
            </a:pPr>
            <a:r>
              <a:rPr lang="en-US" baseline="0" dirty="0" smtClean="0"/>
              <a:t>The NWC is transforming water prediction into the realm of  Earth system modeling, and coupling this with comprehensive infrastructural and demographic information to provide water intelligence </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00789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97624F-FC90-2C4F-A1CA-E608E374ECCA}" type="slidenum">
              <a:rPr lang="en-US" smtClean="0"/>
              <a:t>20</a:t>
            </a:fld>
            <a:endParaRPr lang="en-US"/>
          </a:p>
        </p:txBody>
      </p:sp>
    </p:spTree>
    <p:extLst>
      <p:ext uri="{BB962C8B-B14F-4D97-AF65-F5344CB8AC3E}">
        <p14:creationId xmlns:p14="http://schemas.microsoft.com/office/powerpoint/2010/main" val="2267256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97624F-FC90-2C4F-A1CA-E608E374ECCA}" type="slidenum">
              <a:rPr lang="en-US" smtClean="0"/>
              <a:t>21</a:t>
            </a:fld>
            <a:endParaRPr lang="en-US"/>
          </a:p>
        </p:txBody>
      </p:sp>
    </p:spTree>
    <p:extLst>
      <p:ext uri="{BB962C8B-B14F-4D97-AF65-F5344CB8AC3E}">
        <p14:creationId xmlns:p14="http://schemas.microsoft.com/office/powerpoint/2010/main" val="794617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97624F-FC90-2C4F-A1CA-E608E374ECCA}" type="slidenum">
              <a:rPr lang="en-US" smtClean="0"/>
              <a:t>22</a:t>
            </a:fld>
            <a:endParaRPr lang="en-US"/>
          </a:p>
        </p:txBody>
      </p:sp>
    </p:spTree>
    <p:extLst>
      <p:ext uri="{BB962C8B-B14F-4D97-AF65-F5344CB8AC3E}">
        <p14:creationId xmlns:p14="http://schemas.microsoft.com/office/powerpoint/2010/main" val="2177187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a:solidFill>
                <a:srgbClr val="000000"/>
              </a:solidFill>
            </a:endParaRPr>
          </a:p>
        </p:txBody>
      </p:sp>
    </p:spTree>
    <p:extLst>
      <p:ext uri="{BB962C8B-B14F-4D97-AF65-F5344CB8AC3E}">
        <p14:creationId xmlns:p14="http://schemas.microsoft.com/office/powerpoint/2010/main" val="1215655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slideMaster" Target="../slideMasters/slideMaster3.xml"/><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tags" Target="../tags/tag19.xml"/><Relationship Id="rId16" Type="http://schemas.openxmlformats.org/officeDocument/2006/relationships/image" Target="../media/image15.jpeg"/><Relationship Id="rId1" Type="http://schemas.openxmlformats.org/officeDocument/2006/relationships/vmlDrawing" Target="../drawings/vmlDrawing2.v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emf"/><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oleObject" Target="../embeddings/oleObject2.bin"/><Relationship Id="rId9" Type="http://schemas.openxmlformats.org/officeDocument/2006/relationships/image" Target="../media/image8.jpeg"/><Relationship Id="rId14" Type="http://schemas.openxmlformats.org/officeDocument/2006/relationships/image" Target="../media/image13.jpe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vmlDrawing" Target="../drawings/vmlDrawing3.v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42A33A-4F56-0244-998D-C1D3ABAB3526}"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3211260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42A33A-4F56-0244-998D-C1D3ABAB3526}"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38058004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458617853"/>
      </p:ext>
    </p:extLst>
  </p:cSld>
  <p:clrMapOvr>
    <a:masterClrMapping/>
  </p:clrMapOvr>
  <p:transition spd="med">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23157566"/>
      </p:ext>
    </p:extLst>
  </p:cSld>
  <p:clrMapOvr>
    <a:masterClrMapping/>
  </p:clrMapOvr>
  <p:transition spd="med">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4142786973"/>
      </p:ext>
    </p:extLst>
  </p:cSld>
  <p:clrMapOvr>
    <a:masterClrMapping/>
  </p:clrMapOvr>
  <p:transition spd="med">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Tree>
    <p:extLst>
      <p:ext uri="{BB962C8B-B14F-4D97-AF65-F5344CB8AC3E}">
        <p14:creationId xmlns:p14="http://schemas.microsoft.com/office/powerpoint/2010/main" val="3431215248"/>
      </p:ext>
    </p:extLst>
  </p:cSld>
  <p:clrMapOvr>
    <a:masterClrMapping/>
  </p:clrMapOvr>
  <p:transition spd="med">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147541720"/>
      </p:ext>
    </p:extLst>
  </p:cSld>
  <p:clrMapOvr>
    <a:masterClrMapping/>
  </p:clrMapOvr>
  <p:transition spd="med">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370004998"/>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1380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5400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51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613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42A33A-4F56-0244-998D-C1D3ABAB3526}"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23395668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1206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4648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6705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6895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8927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92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65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BC009C-3CBF-5247-AF17-4C1938944F04}" type="datetime1">
              <a:rPr lang="en-US" smtClean="0">
                <a:solidFill>
                  <a:prstClr val="black">
                    <a:tint val="75000"/>
                  </a:prstClr>
                </a:solidFill>
                <a:latin typeface="Calibri"/>
              </a:rPr>
              <a:pPr/>
              <a:t>10/10/2017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590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75AAC2-72D4-7741-AEC6-C0D6F8F8F83A}" type="datetime1">
              <a:rPr lang="en-US" smtClean="0">
                <a:solidFill>
                  <a:prstClr val="black">
                    <a:tint val="75000"/>
                  </a:prstClr>
                </a:solidFill>
                <a:latin typeface="Calibri"/>
              </a:rPr>
              <a:pPr/>
              <a:t>10/10/2017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684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35BB0B-A469-684D-A0E4-B212875F0FBF}" type="datetime1">
              <a:rPr lang="en-US" smtClean="0">
                <a:solidFill>
                  <a:prstClr val="black">
                    <a:tint val="75000"/>
                  </a:prstClr>
                </a:solidFill>
                <a:latin typeface="Calibri"/>
              </a:rPr>
              <a:pPr/>
              <a:t>10/10/2017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909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995210-EFBA-EE40-971E-15DDDAA9C4D5}" type="datetime1">
              <a:rPr lang="en-US" smtClean="0">
                <a:solidFill>
                  <a:prstClr val="black">
                    <a:tint val="75000"/>
                  </a:prstClr>
                </a:solidFill>
                <a:latin typeface="Calibri"/>
              </a:rPr>
              <a:pPr/>
              <a:t>10/10/2017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575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62F8DD-B3B6-BB4C-8865-9A19E2E1E812}" type="datetime1">
              <a:rPr lang="en-US" smtClean="0">
                <a:solidFill>
                  <a:prstClr val="black">
                    <a:tint val="75000"/>
                  </a:prstClr>
                </a:solidFill>
                <a:latin typeface="Calibri"/>
              </a:rPr>
              <a:pPr/>
              <a:t>10/10/2017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00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46751D-F7F9-374E-841A-6861913C132E}" type="datetime1">
              <a:rPr lang="en-US" smtClean="0">
                <a:solidFill>
                  <a:prstClr val="black">
                    <a:tint val="75000"/>
                  </a:prstClr>
                </a:solidFill>
                <a:latin typeface="Calibri"/>
              </a:rPr>
              <a:pPr/>
              <a:t>10/10/2017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932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A004F-435F-2C4C-90A9-0B23A0251943}" type="datetime1">
              <a:rPr lang="en-US" smtClean="0">
                <a:solidFill>
                  <a:prstClr val="black">
                    <a:tint val="75000"/>
                  </a:prstClr>
                </a:solidFill>
                <a:latin typeface="Calibri"/>
              </a:rPr>
              <a:pPr/>
              <a:t>10/10/2017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5796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1D733-CFF9-1049-954F-19CF75C8800A}" type="datetime1">
              <a:rPr lang="en-US" smtClean="0">
                <a:solidFill>
                  <a:prstClr val="black">
                    <a:tint val="75000"/>
                  </a:prstClr>
                </a:solidFill>
                <a:latin typeface="Calibri"/>
              </a:rPr>
              <a:pPr/>
              <a:t>10/10/2017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603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42A33A-4F56-0244-998D-C1D3ABAB3526}"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4159864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39E41B-F91F-4D4C-8C20-A105390F7275}" type="datetime1">
              <a:rPr lang="en-US" smtClean="0">
                <a:solidFill>
                  <a:prstClr val="black">
                    <a:tint val="75000"/>
                  </a:prstClr>
                </a:solidFill>
                <a:latin typeface="Calibri"/>
              </a:rPr>
              <a:pPr/>
              <a:t>10/10/2017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240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629C44-78DA-8C49-A3D9-34997ECD6A80}" type="datetime1">
              <a:rPr lang="en-US" smtClean="0">
                <a:solidFill>
                  <a:prstClr val="black">
                    <a:tint val="75000"/>
                  </a:prstClr>
                </a:solidFill>
                <a:latin typeface="Calibri"/>
              </a:rPr>
              <a:pPr/>
              <a:t>10/10/2017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468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47C7AC-17AD-3348-B1B5-7E93EE63A33B}" type="datetime1">
              <a:rPr lang="en-US" smtClean="0">
                <a:solidFill>
                  <a:prstClr val="black">
                    <a:tint val="75000"/>
                  </a:prstClr>
                </a:solidFill>
                <a:latin typeface="Calibri"/>
              </a:rPr>
              <a:pPr/>
              <a:t>10/10/2017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576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ltGray">
      <p:bgPr>
        <a:gradFill>
          <a:gsLst>
            <a:gs pos="79000">
              <a:schemeClr val="tx1"/>
            </a:gs>
            <a:gs pos="0">
              <a:schemeClr val="tx1">
                <a:lumMod val="50000"/>
                <a:lumOff val="50000"/>
              </a:schemeClr>
            </a:gs>
          </a:gsLst>
          <a:lin ang="1800000" scaled="0"/>
        </a:gradFill>
        <a:effectLst/>
      </p:bgPr>
    </p:bg>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309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31" name="Rectangle 30"/>
          <p:cNvSpPr/>
          <p:nvPr userDrawn="1"/>
        </p:nvSpPr>
        <p:spPr bwMode="auto">
          <a:xfrm>
            <a:off x="0" y="6685014"/>
            <a:ext cx="9144000" cy="171039"/>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3296" tIns="46648" rIns="93296" bIns="46648" rtlCol="0" anchor="ctr"/>
          <a:lstStyle/>
          <a:p>
            <a:pPr algn="ctr" defTabSz="914400" fontAlgn="base">
              <a:spcBef>
                <a:spcPct val="0"/>
              </a:spcBef>
              <a:spcAft>
                <a:spcPct val="0"/>
              </a:spcAft>
            </a:pPr>
            <a:endParaRPr lang="en-US" sz="1600" dirty="0">
              <a:solidFill>
                <a:srgbClr val="000000"/>
              </a:solidFill>
            </a:endParaRPr>
          </a:p>
        </p:txBody>
      </p:sp>
      <p:sp>
        <p:nvSpPr>
          <p:cNvPr id="13314" name="Rectangle 1026"/>
          <p:cNvSpPr>
            <a:spLocks noGrp="1" noChangeArrowheads="1"/>
          </p:cNvSpPr>
          <p:nvPr>
            <p:ph type="ctrTitle"/>
          </p:nvPr>
        </p:nvSpPr>
        <p:spPr bwMode="auto">
          <a:xfrm>
            <a:off x="416440" y="845711"/>
            <a:ext cx="4770430" cy="1130501"/>
          </a:xfrm>
          <a:prstGeom prst="rect">
            <a:avLst/>
          </a:prstGeom>
        </p:spPr>
        <p:txBody>
          <a:bodyPr/>
          <a:lstStyle>
            <a:lvl1pPr>
              <a:defRPr sz="37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hasCustomPrompt="1"/>
          </p:nvPr>
        </p:nvSpPr>
        <p:spPr bwMode="auto">
          <a:xfrm>
            <a:off x="416440" y="5043222"/>
            <a:ext cx="4770430" cy="314028"/>
          </a:xfrm>
          <a:ln>
            <a:noFill/>
          </a:ln>
        </p:spPr>
        <p:txBody>
          <a:bodyPr wrap="square">
            <a:spAutoFit/>
          </a:bodyPr>
          <a:lstStyle>
            <a:lvl1pPr>
              <a:defRPr sz="2000" b="0" baseline="0">
                <a:solidFill>
                  <a:schemeClr val="bg1"/>
                </a:solidFill>
                <a:latin typeface="+mn-lt"/>
                <a:ea typeface="+mn-ea"/>
              </a:defRPr>
            </a:lvl1pPr>
          </a:lstStyle>
          <a:p>
            <a:pPr lvl="0"/>
            <a:r>
              <a:rPr lang="en-US" noProof="0" dirty="0" smtClean="0"/>
              <a:t>Subtitle</a:t>
            </a:r>
          </a:p>
        </p:txBody>
      </p:sp>
      <p:grpSp>
        <p:nvGrpSpPr>
          <p:cNvPr id="29" name="McK Title Elements" hidden="1"/>
          <p:cNvGrpSpPr>
            <a:grpSpLocks/>
          </p:cNvGrpSpPr>
          <p:nvPr userDrawn="1"/>
        </p:nvGrpSpPr>
        <p:grpSpPr bwMode="auto">
          <a:xfrm>
            <a:off x="416440" y="5742461"/>
            <a:ext cx="4770430" cy="820745"/>
            <a:chOff x="537729" y="4983619"/>
            <a:chExt cx="5121275" cy="804406"/>
          </a:xfrm>
        </p:grpSpPr>
        <p:sp>
          <p:nvSpPr>
            <p:cNvPr id="30" name="McK Document type"/>
            <p:cNvSpPr txBox="1">
              <a:spLocks noChangeArrowheads="1"/>
            </p:cNvSpPr>
            <p:nvPr/>
          </p:nvSpPr>
          <p:spPr bwMode="auto">
            <a:xfrm>
              <a:off x="537729" y="4983619"/>
              <a:ext cx="493553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1400" dirty="0" smtClean="0">
                  <a:solidFill>
                    <a:srgbClr val="FFFFFF"/>
                  </a:solidFill>
                  <a:latin typeface="Arial"/>
                </a:rPr>
                <a:t>Document type</a:t>
              </a:r>
            </a:p>
          </p:txBody>
        </p:sp>
        <p:sp>
          <p:nvSpPr>
            <p:cNvPr id="45" name="McK Date"/>
            <p:cNvSpPr txBox="1">
              <a:spLocks noChangeArrowheads="1"/>
            </p:cNvSpPr>
            <p:nvPr/>
          </p:nvSpPr>
          <p:spPr bwMode="auto">
            <a:xfrm>
              <a:off x="537729" y="5251451"/>
              <a:ext cx="493553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1400" dirty="0" smtClean="0">
                  <a:solidFill>
                    <a:srgbClr val="FFFFFF"/>
                  </a:solidFill>
                  <a:latin typeface="Arial"/>
                </a:rPr>
                <a:t>Date</a:t>
              </a:r>
            </a:p>
          </p:txBody>
        </p:sp>
        <p:sp>
          <p:nvSpPr>
            <p:cNvPr id="46" name="McK Disclaimer"/>
            <p:cNvSpPr>
              <a:spLocks noChangeArrowheads="1"/>
            </p:cNvSpPr>
            <p:nvPr/>
          </p:nvSpPr>
          <p:spPr bwMode="auto">
            <a:xfrm>
              <a:off x="537729" y="5664914"/>
              <a:ext cx="5121275" cy="1231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21202" eaLnBrk="0" fontAlgn="base" hangingPunct="0">
                <a:spcBef>
                  <a:spcPct val="0"/>
                </a:spcBef>
                <a:spcAft>
                  <a:spcPct val="0"/>
                </a:spcAft>
              </a:pPr>
              <a:r>
                <a:rPr lang="en-US" sz="800" dirty="0">
                  <a:solidFill>
                    <a:srgbClr val="FFFFFF"/>
                  </a:solidFill>
                </a:rPr>
                <a:t>CONFIDENTIAL AND PROPRIETARY</a:t>
              </a:r>
            </a:p>
          </p:txBody>
        </p:sp>
      </p:grpSp>
      <p:pic>
        <p:nvPicPr>
          <p:cNvPr id="16787" name="Picture 40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ltGray">
          <a:xfrm>
            <a:off x="5186869" y="0"/>
            <a:ext cx="3957131" cy="71531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2" name="Group 31"/>
          <p:cNvGrpSpPr/>
          <p:nvPr userDrawn="1"/>
        </p:nvGrpSpPr>
        <p:grpSpPr bwMode="ltGray">
          <a:xfrm>
            <a:off x="69599" y="2885903"/>
            <a:ext cx="5606323" cy="1916704"/>
            <a:chOff x="0" y="2209800"/>
            <a:chExt cx="9144000" cy="2971800"/>
          </a:xfrm>
        </p:grpSpPr>
        <p:sp>
          <p:nvSpPr>
            <p:cNvPr id="33" name="Rectangle 32"/>
            <p:cNvSpPr/>
            <p:nvPr/>
          </p:nvSpPr>
          <p:spPr bwMode="ltGray">
            <a:xfrm>
              <a:off x="0" y="2209800"/>
              <a:ext cx="9144000" cy="2971800"/>
            </a:xfrm>
            <a:prstGeom prst="rect">
              <a:avLst/>
            </a:prstGeom>
            <a:solidFill>
              <a:schemeClr val="tx1">
                <a:alpha val="70000"/>
              </a:schemeClr>
            </a:solidFill>
            <a:effectLst>
              <a:innerShdw blurRad="114300">
                <a:prstClr val="black"/>
              </a:innerShdw>
            </a:effectLst>
          </p:spPr>
          <p:style>
            <a:lnRef idx="3">
              <a:schemeClr val="lt1"/>
            </a:lnRef>
            <a:fillRef idx="1">
              <a:schemeClr val="accent3"/>
            </a:fillRef>
            <a:effectRef idx="1">
              <a:schemeClr val="accent3"/>
            </a:effectRef>
            <a:fontRef idx="minor">
              <a:schemeClr val="lt1"/>
            </a:fontRef>
          </p:style>
          <p:txBody>
            <a:bodyPr anchor="ctr"/>
            <a:lstStyle/>
            <a:p>
              <a:pPr algn="ctr" defTabSz="914400" fontAlgn="base">
                <a:spcBef>
                  <a:spcPct val="0"/>
                </a:spcBef>
                <a:spcAft>
                  <a:spcPct val="0"/>
                </a:spcAft>
                <a:defRPr/>
              </a:pPr>
              <a:endParaRPr lang="en-US" sz="2000" dirty="0">
                <a:solidFill>
                  <a:prstClr val="white"/>
                </a:solidFill>
              </a:endParaRPr>
            </a:p>
          </p:txBody>
        </p:sp>
        <p:sp>
          <p:nvSpPr>
            <p:cNvPr id="34" name="Rectangle 22" descr="latest_MaxT_conus"/>
            <p:cNvSpPr>
              <a:spLocks noChangeArrowheads="1"/>
            </p:cNvSpPr>
            <p:nvPr userDrawn="1"/>
          </p:nvSpPr>
          <p:spPr bwMode="ltGray">
            <a:xfrm>
              <a:off x="129686" y="3700069"/>
              <a:ext cx="1673224" cy="1371600"/>
            </a:xfrm>
            <a:prstGeom prst="rect">
              <a:avLst/>
            </a:prstGeom>
            <a:blipFill dpi="0" rotWithShape="1">
              <a:blip r:embed="rId7"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35" name="Rectangle 25" descr="Fire"/>
            <p:cNvSpPr>
              <a:spLocks noChangeArrowheads="1"/>
            </p:cNvSpPr>
            <p:nvPr userDrawn="1"/>
          </p:nvSpPr>
          <p:spPr bwMode="ltGray">
            <a:xfrm>
              <a:off x="1943100" y="3733800"/>
              <a:ext cx="1673225" cy="1371600"/>
            </a:xfrm>
            <a:prstGeom prst="rect">
              <a:avLst/>
            </a:prstGeom>
            <a:blipFill dpi="0" rotWithShape="1">
              <a:blip r:embed="rId8"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36" name="Rectangle 26" descr="main_Katrina"/>
            <p:cNvSpPr>
              <a:spLocks noChangeArrowheads="1"/>
            </p:cNvSpPr>
            <p:nvPr userDrawn="1"/>
          </p:nvSpPr>
          <p:spPr bwMode="ltGray">
            <a:xfrm>
              <a:off x="3735388" y="3733800"/>
              <a:ext cx="1673225" cy="1371600"/>
            </a:xfrm>
            <a:prstGeom prst="rect">
              <a:avLst/>
            </a:prstGeom>
            <a:blipFill dpi="0" rotWithShape="1">
              <a:blip r:embed="rId9"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37" name="Rectangle 27" descr="flood2"/>
            <p:cNvSpPr>
              <a:spLocks noChangeArrowheads="1"/>
            </p:cNvSpPr>
            <p:nvPr userDrawn="1"/>
          </p:nvSpPr>
          <p:spPr bwMode="ltGray">
            <a:xfrm>
              <a:off x="5526088" y="3733800"/>
              <a:ext cx="1673225" cy="1371600"/>
            </a:xfrm>
            <a:prstGeom prst="rect">
              <a:avLst/>
            </a:prstGeom>
            <a:blipFill dpi="0" rotWithShape="1">
              <a:blip r:embed="rId10" cstate="email">
                <a:lum bright="12000"/>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38" name="Rectangle 28" descr="Lightning3"/>
            <p:cNvSpPr>
              <a:spLocks noChangeArrowheads="1"/>
            </p:cNvSpPr>
            <p:nvPr userDrawn="1"/>
          </p:nvSpPr>
          <p:spPr bwMode="ltGray">
            <a:xfrm>
              <a:off x="7318375" y="3733800"/>
              <a:ext cx="1673225" cy="1371600"/>
            </a:xfrm>
            <a:prstGeom prst="rect">
              <a:avLst/>
            </a:prstGeom>
            <a:blipFill dpi="0" rotWithShape="1">
              <a:blip r:embed="rId11"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39" name="Rectangle 29" descr="drought"/>
            <p:cNvSpPr>
              <a:spLocks noChangeArrowheads="1"/>
            </p:cNvSpPr>
            <p:nvPr userDrawn="1"/>
          </p:nvSpPr>
          <p:spPr bwMode="ltGray">
            <a:xfrm>
              <a:off x="106325" y="2286000"/>
              <a:ext cx="1719301" cy="1371599"/>
            </a:xfrm>
            <a:prstGeom prst="rect">
              <a:avLst/>
            </a:prstGeom>
            <a:blipFill dpi="0" rotWithShape="1">
              <a:blip r:embed="rId12"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40" name="Rectangle 30" descr="d2d-sat"/>
            <p:cNvSpPr>
              <a:spLocks noChangeArrowheads="1"/>
            </p:cNvSpPr>
            <p:nvPr userDrawn="1"/>
          </p:nvSpPr>
          <p:spPr bwMode="ltGray">
            <a:xfrm>
              <a:off x="1941513" y="2286000"/>
              <a:ext cx="1673224" cy="1371600"/>
            </a:xfrm>
            <a:prstGeom prst="rect">
              <a:avLst/>
            </a:prstGeom>
            <a:blipFill dpi="0" rotWithShape="1">
              <a:blip r:embed="rId13"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41" name="Rectangle 31" descr="Tornadosm"/>
            <p:cNvSpPr>
              <a:spLocks noChangeArrowheads="1"/>
            </p:cNvSpPr>
            <p:nvPr userDrawn="1"/>
          </p:nvSpPr>
          <p:spPr bwMode="ltGray">
            <a:xfrm>
              <a:off x="3733800" y="2286000"/>
              <a:ext cx="1673225" cy="1371600"/>
            </a:xfrm>
            <a:prstGeom prst="rect">
              <a:avLst/>
            </a:prstGeom>
            <a:blipFill dpi="0" rotWithShape="1">
              <a:blip r:embed="rId14"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42" name="Rectangle 32" descr="spaceweather"/>
            <p:cNvSpPr>
              <a:spLocks noChangeArrowheads="1"/>
            </p:cNvSpPr>
            <p:nvPr userDrawn="1"/>
          </p:nvSpPr>
          <p:spPr bwMode="ltGray">
            <a:xfrm>
              <a:off x="5524500" y="2286000"/>
              <a:ext cx="1673225" cy="1371600"/>
            </a:xfrm>
            <a:prstGeom prst="rect">
              <a:avLst/>
            </a:prstGeom>
            <a:blipFill dpi="0" rotWithShape="1">
              <a:blip r:embed="rId15"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43" name="Rectangle 33" descr="winter"/>
            <p:cNvSpPr>
              <a:spLocks noChangeArrowheads="1"/>
            </p:cNvSpPr>
            <p:nvPr userDrawn="1"/>
          </p:nvSpPr>
          <p:spPr bwMode="ltGray">
            <a:xfrm>
              <a:off x="7316788" y="2286000"/>
              <a:ext cx="1673224" cy="1371600"/>
            </a:xfrm>
            <a:prstGeom prst="rect">
              <a:avLst/>
            </a:prstGeom>
            <a:blipFill dpi="0" rotWithShape="1">
              <a:blip r:embed="rId16"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grpSp>
    </p:spTree>
    <p:extLst>
      <p:ext uri="{BB962C8B-B14F-4D97-AF65-F5344CB8AC3E}">
        <p14:creationId xmlns:p14="http://schemas.microsoft.com/office/powerpoint/2010/main" val="173529710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412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5" name="Title Placeholder 2"/>
          <p:cNvSpPr>
            <a:spLocks noGrp="1" noChangeArrowheads="1"/>
          </p:cNvSpPr>
          <p:nvPr>
            <p:ph type="title"/>
          </p:nvPr>
        </p:nvSpPr>
        <p:spPr bwMode="auto">
          <a:xfrm>
            <a:off x="1224600" y="339936"/>
            <a:ext cx="7744457" cy="298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en-US" noProof="0" smtClean="0"/>
              <a:t>Click to edit Master title style</a:t>
            </a:r>
            <a:endParaRPr lang="en-US" noProof="0" dirty="0" smtClean="0"/>
          </a:p>
        </p:txBody>
      </p:sp>
    </p:spTree>
    <p:extLst>
      <p:ext uri="{BB962C8B-B14F-4D97-AF65-F5344CB8AC3E}">
        <p14:creationId xmlns:p14="http://schemas.microsoft.com/office/powerpoint/2010/main" val="212673483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2190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8893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71714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uFillTx/>
              </a:defRPr>
            </a:lvl1pPr>
          </a:lstStyle>
          <a:p>
            <a:r>
              <a:rPr lang="en-US" smtClean="0">
                <a:uFillTx/>
              </a:rPr>
              <a:t>Click to edit Master title style</a:t>
            </a:r>
            <a:endParaRPr lang="en-US" dirty="0">
              <a:uFillTx/>
            </a:endParaRPr>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uFillTx/>
              </a:defRPr>
            </a:lvl1pPr>
            <a:lvl2pPr marL="457200" indent="0" algn="ctr">
              <a:buNone/>
              <a:defRPr>
                <a:solidFill>
                  <a:schemeClr val="tx1">
                    <a:tint val="75000"/>
                  </a:schemeClr>
                </a:solidFill>
                <a:uFillTx/>
              </a:defRPr>
            </a:lvl2pPr>
            <a:lvl3pPr marL="914400" indent="0" algn="ctr">
              <a:buNone/>
              <a:defRPr>
                <a:solidFill>
                  <a:schemeClr val="tx1">
                    <a:tint val="75000"/>
                  </a:schemeClr>
                </a:solidFill>
                <a:uFillTx/>
              </a:defRPr>
            </a:lvl3pPr>
            <a:lvl4pPr marL="1371600" indent="0" algn="ctr">
              <a:buNone/>
              <a:defRPr>
                <a:solidFill>
                  <a:schemeClr val="tx1">
                    <a:tint val="75000"/>
                  </a:schemeClr>
                </a:solidFill>
                <a:uFillTx/>
              </a:defRPr>
            </a:lvl4pPr>
            <a:lvl5pPr marL="1828800" indent="0" algn="ctr">
              <a:buNone/>
              <a:defRPr>
                <a:solidFill>
                  <a:schemeClr val="tx1">
                    <a:tint val="75000"/>
                  </a:schemeClr>
                </a:solidFill>
                <a:uFillTx/>
              </a:defRPr>
            </a:lvl5pPr>
            <a:lvl6pPr marL="2286000" indent="0" algn="ctr">
              <a:buNone/>
              <a:defRPr>
                <a:solidFill>
                  <a:schemeClr val="tx1">
                    <a:tint val="75000"/>
                  </a:schemeClr>
                </a:solidFill>
                <a:uFillTx/>
              </a:defRPr>
            </a:lvl6pPr>
            <a:lvl7pPr marL="2743200" indent="0" algn="ctr">
              <a:buNone/>
              <a:defRPr>
                <a:solidFill>
                  <a:schemeClr val="tx1">
                    <a:tint val="75000"/>
                  </a:schemeClr>
                </a:solidFill>
                <a:uFillTx/>
              </a:defRPr>
            </a:lvl7pPr>
            <a:lvl8pPr marL="3200400" indent="0" algn="ctr">
              <a:buNone/>
              <a:defRPr>
                <a:solidFill>
                  <a:schemeClr val="tx1">
                    <a:tint val="75000"/>
                  </a:schemeClr>
                </a:solidFill>
                <a:uFillTx/>
              </a:defRPr>
            </a:lvl8pPr>
            <a:lvl9pPr marL="3657600" indent="0" algn="ctr">
              <a:buNone/>
              <a:defRPr>
                <a:solidFill>
                  <a:schemeClr val="tx1">
                    <a:tint val="75000"/>
                  </a:schemeClr>
                </a:solidFill>
                <a:uFillTx/>
              </a:defRPr>
            </a:lvl9pPr>
          </a:lstStyle>
          <a:p>
            <a:r>
              <a:rPr lang="en-US" smtClean="0">
                <a:uFillTx/>
              </a:rPr>
              <a:t>Click to edit Master subtitle style</a:t>
            </a:r>
            <a:endParaRPr lang="en-US" dirty="0">
              <a:uFillTx/>
            </a:endParaRPr>
          </a:p>
        </p:txBody>
      </p:sp>
      <p:sp>
        <p:nvSpPr>
          <p:cNvPr id="4" name="Date Placeholder 3"/>
          <p:cNvSpPr>
            <a:spLocks noGrp="1"/>
          </p:cNvSpPr>
          <p:nvPr>
            <p:ph type="dt" sz="half" idx="10"/>
          </p:nvPr>
        </p:nvSpPr>
        <p:spPr/>
        <p:txBody>
          <a:bodyPr/>
          <a:lstStyle/>
          <a:p>
            <a:fld id="{9B76043F-1DD7-4B56-B92D-C2DFCF7E28C2}" type="datetime1">
              <a:rPr lang="en-US" smtClean="0">
                <a:solidFill>
                  <a:srgbClr val="E4E9EF"/>
                </a:solidFill>
              </a:rPr>
              <a:pPr/>
              <a:t>10/10/2017</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3679921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Content Placeholder 2"/>
          <p:cNvSpPr>
            <a:spLocks noGrp="1"/>
          </p:cNvSpPr>
          <p:nvPr>
            <p:ph idx="1"/>
          </p:nvPr>
        </p:nvSpPr>
        <p:spPr/>
        <p:txBody>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Date Placeholder 3"/>
          <p:cNvSpPr>
            <a:spLocks noGrp="1"/>
          </p:cNvSpPr>
          <p:nvPr>
            <p:ph type="dt" sz="half" idx="10"/>
          </p:nvPr>
        </p:nvSpPr>
        <p:spPr/>
        <p:txBody>
          <a:bodyPr/>
          <a:lstStyle/>
          <a:p>
            <a:fld id="{FB59C8D9-60E0-41A0-889D-5E269C340357}" type="datetime1">
              <a:rPr lang="en-US" smtClean="0">
                <a:solidFill>
                  <a:srgbClr val="E4E9EF"/>
                </a:solidFill>
              </a:rPr>
              <a:pPr/>
              <a:t>10/10/2017</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016927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42A33A-4F56-0244-998D-C1D3ABAB3526}"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539393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uFillTx/>
              </a:defRPr>
            </a:lvl1pPr>
          </a:lstStyle>
          <a:p>
            <a:r>
              <a:rPr lang="en-US" smtClean="0">
                <a:uFillTx/>
              </a:rPr>
              <a:t>Click to edit Master title style</a:t>
            </a:r>
            <a:endParaRPr lang="en-US" dirty="0">
              <a:uFillTx/>
            </a:endParaRPr>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uFillTx/>
              </a:defRPr>
            </a:lvl1pPr>
            <a:lvl2pPr marL="457200" indent="0">
              <a:buNone/>
              <a:defRPr sz="1800">
                <a:solidFill>
                  <a:schemeClr val="tx1">
                    <a:tint val="75000"/>
                  </a:schemeClr>
                </a:solidFill>
                <a:uFillTx/>
              </a:defRPr>
            </a:lvl2pPr>
            <a:lvl3pPr marL="914400" indent="0">
              <a:buNone/>
              <a:defRPr sz="1600">
                <a:solidFill>
                  <a:schemeClr val="tx1">
                    <a:tint val="75000"/>
                  </a:schemeClr>
                </a:solidFill>
                <a:uFillTx/>
              </a:defRPr>
            </a:lvl3pPr>
            <a:lvl4pPr marL="1371600" indent="0">
              <a:buNone/>
              <a:defRPr sz="1400">
                <a:solidFill>
                  <a:schemeClr val="tx1">
                    <a:tint val="75000"/>
                  </a:schemeClr>
                </a:solidFill>
                <a:uFillTx/>
              </a:defRPr>
            </a:lvl4pPr>
            <a:lvl5pPr marL="1828800" indent="0">
              <a:buNone/>
              <a:defRPr sz="1400">
                <a:solidFill>
                  <a:schemeClr val="tx1">
                    <a:tint val="75000"/>
                  </a:schemeClr>
                </a:solidFill>
                <a:uFillTx/>
              </a:defRPr>
            </a:lvl5pPr>
            <a:lvl6pPr marL="2286000" indent="0">
              <a:buNone/>
              <a:defRPr sz="1400">
                <a:solidFill>
                  <a:schemeClr val="tx1">
                    <a:tint val="75000"/>
                  </a:schemeClr>
                </a:solidFill>
                <a:uFillTx/>
              </a:defRPr>
            </a:lvl6pPr>
            <a:lvl7pPr marL="2743200" indent="0">
              <a:buNone/>
              <a:defRPr sz="1400">
                <a:solidFill>
                  <a:schemeClr val="tx1">
                    <a:tint val="75000"/>
                  </a:schemeClr>
                </a:solidFill>
                <a:uFillTx/>
              </a:defRPr>
            </a:lvl7pPr>
            <a:lvl8pPr marL="3200400" indent="0">
              <a:buNone/>
              <a:defRPr sz="1400">
                <a:solidFill>
                  <a:schemeClr val="tx1">
                    <a:tint val="75000"/>
                  </a:schemeClr>
                </a:solidFill>
                <a:uFillTx/>
              </a:defRPr>
            </a:lvl8pPr>
            <a:lvl9pPr marL="3657600" indent="0">
              <a:buNone/>
              <a:defRPr sz="1400">
                <a:solidFill>
                  <a:schemeClr val="tx1">
                    <a:tint val="75000"/>
                  </a:schemeClr>
                </a:solidFill>
                <a:uFillTx/>
              </a:defRPr>
            </a:lvl9pPr>
          </a:lstStyle>
          <a:p>
            <a:pPr lvl="0"/>
            <a:r>
              <a:rPr lang="en-US" smtClean="0">
                <a:uFillTx/>
              </a:rPr>
              <a:t>Click to edit Master text styles</a:t>
            </a:r>
          </a:p>
        </p:txBody>
      </p:sp>
      <p:sp>
        <p:nvSpPr>
          <p:cNvPr id="4" name="Date Placeholder 3"/>
          <p:cNvSpPr>
            <a:spLocks noGrp="1"/>
          </p:cNvSpPr>
          <p:nvPr>
            <p:ph type="dt" sz="half" idx="10"/>
          </p:nvPr>
        </p:nvSpPr>
        <p:spPr/>
        <p:txBody>
          <a:bodyPr/>
          <a:lstStyle/>
          <a:p>
            <a:fld id="{5AFFE69F-8CD8-458F-A29D-8B08C562A9F9}" type="datetime1">
              <a:rPr lang="en-US" smtClean="0">
                <a:solidFill>
                  <a:srgbClr val="E4E9EF"/>
                </a:solidFill>
              </a:rPr>
              <a:pPr/>
              <a:t>10/10/2017</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3688020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Content Placeholder 2"/>
          <p:cNvSpPr>
            <a:spLocks noGrp="1"/>
          </p:cNvSpPr>
          <p:nvPr>
            <p:ph sz="half" idx="1"/>
          </p:nvPr>
        </p:nvSpPr>
        <p:spPr>
          <a:xfrm>
            <a:off x="457200" y="1536192"/>
            <a:ext cx="3657600" cy="4590288"/>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dirty="0">
              <a:uFillTx/>
            </a:endParaRPr>
          </a:p>
        </p:txBody>
      </p:sp>
      <p:sp>
        <p:nvSpPr>
          <p:cNvPr id="4" name="Content Placeholder 3"/>
          <p:cNvSpPr>
            <a:spLocks noGrp="1"/>
          </p:cNvSpPr>
          <p:nvPr>
            <p:ph sz="half" idx="2"/>
          </p:nvPr>
        </p:nvSpPr>
        <p:spPr>
          <a:xfrm>
            <a:off x="4419600" y="1536192"/>
            <a:ext cx="3657600" cy="4590288"/>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dirty="0">
              <a:uFillTx/>
            </a:endParaRPr>
          </a:p>
        </p:txBody>
      </p:sp>
      <p:sp>
        <p:nvSpPr>
          <p:cNvPr id="5" name="Date Placeholder 4"/>
          <p:cNvSpPr>
            <a:spLocks noGrp="1"/>
          </p:cNvSpPr>
          <p:nvPr>
            <p:ph type="dt" sz="half" idx="10"/>
          </p:nvPr>
        </p:nvSpPr>
        <p:spPr/>
        <p:txBody>
          <a:bodyPr/>
          <a:lstStyle/>
          <a:p>
            <a:fld id="{86C84482-96CF-442D-8217-531E47E3DBD9}" type="datetime1">
              <a:rPr lang="en-US" smtClean="0">
                <a:solidFill>
                  <a:srgbClr val="E4E9EF"/>
                </a:solidFill>
              </a:rPr>
              <a:pPr/>
              <a:t>10/10/2017</a:t>
            </a:fld>
            <a:endParaRPr lang="en-US">
              <a:solidFill>
                <a:srgbClr val="E4E9EF"/>
              </a:solidFill>
            </a:endParaRPr>
          </a:p>
        </p:txBody>
      </p:sp>
      <p:sp>
        <p:nvSpPr>
          <p:cNvPr id="6" name="Footer Placeholder 5"/>
          <p:cNvSpPr>
            <a:spLocks noGrp="1"/>
          </p:cNvSpPr>
          <p:nvPr>
            <p:ph type="ftr" sz="quarter" idx="11"/>
          </p:nvPr>
        </p:nvSpPr>
        <p:spPr/>
        <p:txBody>
          <a:bodyPr/>
          <a:lstStyle/>
          <a:p>
            <a:endParaRPr lang="en-US">
              <a:solidFill>
                <a:srgbClr val="E4E9EF"/>
              </a:solidFill>
            </a:endParaRPr>
          </a:p>
        </p:txBody>
      </p:sp>
      <p:sp>
        <p:nvSpPr>
          <p:cNvPr id="7" name="Slide Number Placeholder 6"/>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2966613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uFillTx/>
              </a:defRPr>
            </a:lvl1pPr>
          </a:lstStyle>
          <a:p>
            <a:r>
              <a:rPr lang="en-US" smtClean="0">
                <a:uFillTx/>
              </a:rPr>
              <a:t>Click to edit Master title style</a:t>
            </a:r>
            <a:endParaRPr lang="en-US">
              <a:uFillTx/>
            </a:endParaRP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smtClean="0">
                <a:uFillTx/>
              </a:rPr>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dirty="0">
              <a:uFillTx/>
            </a:endParaRPr>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smtClean="0">
                <a:uFillTx/>
              </a:rPr>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7" name="Date Placeholder 6"/>
          <p:cNvSpPr>
            <a:spLocks noGrp="1"/>
          </p:cNvSpPr>
          <p:nvPr>
            <p:ph type="dt" sz="half" idx="10"/>
          </p:nvPr>
        </p:nvSpPr>
        <p:spPr/>
        <p:txBody>
          <a:bodyPr/>
          <a:lstStyle/>
          <a:p>
            <a:fld id="{2B5F84AF-CCD6-47F7-AB2F-AFBD9DFB8425}" type="datetime1">
              <a:rPr lang="en-US" smtClean="0">
                <a:solidFill>
                  <a:srgbClr val="E4E9EF"/>
                </a:solidFill>
              </a:rPr>
              <a:pPr/>
              <a:t>10/10/2017</a:t>
            </a:fld>
            <a:endParaRPr lang="en-US">
              <a:solidFill>
                <a:srgbClr val="E4E9EF"/>
              </a:solidFill>
            </a:endParaRPr>
          </a:p>
        </p:txBody>
      </p:sp>
      <p:sp>
        <p:nvSpPr>
          <p:cNvPr id="8" name="Footer Placeholder 7"/>
          <p:cNvSpPr>
            <a:spLocks noGrp="1"/>
          </p:cNvSpPr>
          <p:nvPr>
            <p:ph type="ftr" sz="quarter" idx="11"/>
          </p:nvPr>
        </p:nvSpPr>
        <p:spPr/>
        <p:txBody>
          <a:bodyPr/>
          <a:lstStyle/>
          <a:p>
            <a:endParaRPr lang="en-US">
              <a:solidFill>
                <a:srgbClr val="E4E9EF"/>
              </a:solidFill>
            </a:endParaRPr>
          </a:p>
        </p:txBody>
      </p:sp>
      <p:sp>
        <p:nvSpPr>
          <p:cNvPr id="9" name="Slide Number Placeholder 8"/>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2101652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Date Placeholder 2"/>
          <p:cNvSpPr>
            <a:spLocks noGrp="1"/>
          </p:cNvSpPr>
          <p:nvPr>
            <p:ph type="dt" sz="half" idx="10"/>
          </p:nvPr>
        </p:nvSpPr>
        <p:spPr/>
        <p:txBody>
          <a:bodyPr/>
          <a:lstStyle/>
          <a:p>
            <a:fld id="{820EB53A-525A-4700-BC38-A5B334B7C283}" type="datetime1">
              <a:rPr lang="en-US" smtClean="0">
                <a:solidFill>
                  <a:srgbClr val="E4E9EF"/>
                </a:solidFill>
              </a:rPr>
              <a:pPr/>
              <a:t>10/10/2017</a:t>
            </a:fld>
            <a:endParaRPr lang="en-US">
              <a:solidFill>
                <a:srgbClr val="E4E9EF"/>
              </a:solidFill>
            </a:endParaRPr>
          </a:p>
        </p:txBody>
      </p:sp>
      <p:sp>
        <p:nvSpPr>
          <p:cNvPr id="4" name="Footer Placeholder 3"/>
          <p:cNvSpPr>
            <a:spLocks noGrp="1"/>
          </p:cNvSpPr>
          <p:nvPr>
            <p:ph type="ftr" sz="quarter" idx="11"/>
          </p:nvPr>
        </p:nvSpPr>
        <p:spPr/>
        <p:txBody>
          <a:bodyPr/>
          <a:lstStyle/>
          <a:p>
            <a:endParaRPr lang="en-US">
              <a:solidFill>
                <a:srgbClr val="E4E9EF"/>
              </a:solidFill>
            </a:endParaRPr>
          </a:p>
        </p:txBody>
      </p:sp>
      <p:sp>
        <p:nvSpPr>
          <p:cNvPr id="5" name="Slide Number Placeholder 4"/>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543463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5B157-CD99-4C67-A5EE-AC38E9E00714}" type="datetime1">
              <a:rPr lang="en-US" smtClean="0">
                <a:solidFill>
                  <a:srgbClr val="E4E9EF"/>
                </a:solidFill>
              </a:rPr>
              <a:pPr/>
              <a:t>10/10/2017</a:t>
            </a:fld>
            <a:endParaRPr lang="en-US">
              <a:solidFill>
                <a:srgbClr val="E4E9EF"/>
              </a:solidFill>
            </a:endParaRPr>
          </a:p>
        </p:txBody>
      </p:sp>
      <p:sp>
        <p:nvSpPr>
          <p:cNvPr id="3" name="Footer Placeholder 2"/>
          <p:cNvSpPr>
            <a:spLocks noGrp="1"/>
          </p:cNvSpPr>
          <p:nvPr>
            <p:ph type="ftr" sz="quarter" idx="11"/>
          </p:nvPr>
        </p:nvSpPr>
        <p:spPr/>
        <p:txBody>
          <a:bodyPr/>
          <a:lstStyle/>
          <a:p>
            <a:endParaRPr lang="en-US">
              <a:solidFill>
                <a:srgbClr val="E4E9EF"/>
              </a:solidFill>
            </a:endParaRPr>
          </a:p>
        </p:txBody>
      </p:sp>
      <p:sp>
        <p:nvSpPr>
          <p:cNvPr id="4" name="Slide Number Placeholder 3"/>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4273066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uFillTx/>
              </a:defRPr>
            </a:lvl1pPr>
          </a:lstStyle>
          <a:p>
            <a:r>
              <a:rPr lang="en-US" smtClean="0">
                <a:uFillTx/>
              </a:rPr>
              <a:t>Click to edit Master title style</a:t>
            </a:r>
            <a:endParaRPr lang="en-US" dirty="0">
              <a:uFillTx/>
            </a:endParaRPr>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smtClean="0">
                <a:uFillTx/>
              </a:rPr>
              <a:t>Click to edit Master text styles</a:t>
            </a:r>
          </a:p>
        </p:txBody>
      </p:sp>
      <p:sp>
        <p:nvSpPr>
          <p:cNvPr id="5" name="Date Placeholder 4"/>
          <p:cNvSpPr>
            <a:spLocks noGrp="1"/>
          </p:cNvSpPr>
          <p:nvPr>
            <p:ph type="dt" sz="half" idx="10"/>
          </p:nvPr>
        </p:nvSpPr>
        <p:spPr/>
        <p:txBody>
          <a:bodyPr/>
          <a:lstStyle/>
          <a:p>
            <a:fld id="{DA527E67-186F-45BC-B5B6-1EBF0727B03D}" type="datetime1">
              <a:rPr lang="en-US" smtClean="0">
                <a:solidFill>
                  <a:srgbClr val="E4E9EF"/>
                </a:solidFill>
              </a:rPr>
              <a:pPr/>
              <a:t>10/10/2017</a:t>
            </a:fld>
            <a:endParaRPr lang="en-US">
              <a:solidFill>
                <a:srgbClr val="E4E9EF"/>
              </a:solidFill>
            </a:endParaRPr>
          </a:p>
        </p:txBody>
      </p:sp>
      <p:sp>
        <p:nvSpPr>
          <p:cNvPr id="6" name="Footer Placeholder 5"/>
          <p:cNvSpPr>
            <a:spLocks noGrp="1"/>
          </p:cNvSpPr>
          <p:nvPr>
            <p:ph type="ftr" sz="quarter" idx="11"/>
          </p:nvPr>
        </p:nvSpPr>
        <p:spPr/>
        <p:txBody>
          <a:bodyPr/>
          <a:lstStyle/>
          <a:p>
            <a:endParaRPr lang="en-US">
              <a:solidFill>
                <a:srgbClr val="E4E9EF"/>
              </a:solidFill>
            </a:endParaRPr>
          </a:p>
        </p:txBody>
      </p:sp>
      <p:sp>
        <p:nvSpPr>
          <p:cNvPr id="7" name="Slide Number Placeholder 6"/>
          <p:cNvSpPr>
            <a:spLocks noGrp="1"/>
          </p:cNvSpPr>
          <p:nvPr>
            <p:ph type="sldNum" sz="quarter" idx="12"/>
          </p:nvPr>
        </p:nvSpPr>
        <p:spPr/>
        <p:txBody>
          <a:bodyPr/>
          <a:lstStyle/>
          <a:p>
            <a:fld id="{C5BD8ECB-A4CA-48FB-AD2C-AFCB8B67C033}"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Tree>
    <p:extLst>
      <p:ext uri="{BB962C8B-B14F-4D97-AF65-F5344CB8AC3E}">
        <p14:creationId xmlns:p14="http://schemas.microsoft.com/office/powerpoint/2010/main" val="1683787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uFillTx/>
              </a:defRPr>
            </a:lvl1pPr>
          </a:lstStyle>
          <a:p>
            <a:r>
              <a:rPr lang="en-US" smtClean="0">
                <a:uFillTx/>
              </a:rPr>
              <a:t>Click to edit Master title style</a:t>
            </a:r>
            <a:endParaRPr lang="en-US" dirty="0">
              <a:uFillTx/>
            </a:endParaRPr>
          </a:p>
        </p:txBody>
      </p:sp>
      <p:sp>
        <p:nvSpPr>
          <p:cNvPr id="3" name="Picture Placeholder 2"/>
          <p:cNvSpPr>
            <a:spLocks noGrp="1"/>
          </p:cNvSpPr>
          <p:nvPr>
            <p:ph type="pic" idx="1"/>
          </p:nvPr>
        </p:nvSpPr>
        <p:spPr>
          <a:xfrm>
            <a:off x="0" y="0"/>
            <a:ext cx="8458200" cy="5486400"/>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r>
              <a:rPr lang="en-US" smtClean="0">
                <a:uFillTx/>
              </a:rPr>
              <a:t>Click icon to add picture</a:t>
            </a:r>
            <a:endParaRPr lang="en-US" dirty="0">
              <a:uFillTx/>
            </a:endParaRP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smtClean="0">
                <a:uFillTx/>
              </a:rPr>
              <a:t>Click to edit Master text styles</a:t>
            </a:r>
          </a:p>
        </p:txBody>
      </p:sp>
      <p:sp>
        <p:nvSpPr>
          <p:cNvPr id="8" name="Date Placeholder 7"/>
          <p:cNvSpPr>
            <a:spLocks noGrp="1"/>
          </p:cNvSpPr>
          <p:nvPr>
            <p:ph type="dt" sz="half" idx="10"/>
          </p:nvPr>
        </p:nvSpPr>
        <p:spPr/>
        <p:txBody>
          <a:bodyPr/>
          <a:lstStyle/>
          <a:p>
            <a:fld id="{A05C4CC8-9459-4CFB-9E95-45279233B2C1}" type="datetime1">
              <a:rPr lang="en-US" smtClean="0">
                <a:solidFill>
                  <a:srgbClr val="E4E9EF"/>
                </a:solidFill>
              </a:rPr>
              <a:pPr/>
              <a:t>10/10/2017</a:t>
            </a:fld>
            <a:endParaRPr lang="en-US">
              <a:solidFill>
                <a:srgbClr val="E4E9EF"/>
              </a:solidFill>
            </a:endParaRPr>
          </a:p>
        </p:txBody>
      </p:sp>
      <p:sp>
        <p:nvSpPr>
          <p:cNvPr id="9" name="Slide Number Placeholder 8"/>
          <p:cNvSpPr>
            <a:spLocks noGrp="1"/>
          </p:cNvSpPr>
          <p:nvPr>
            <p:ph type="sldNum" sz="quarter" idx="11"/>
          </p:nvPr>
        </p:nvSpPr>
        <p:spPr/>
        <p:txBody>
          <a:bodyPr/>
          <a:lstStyle/>
          <a:p>
            <a:fld id="{C5BD8ECB-A4CA-48FB-AD2C-AFCB8B67C033}"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4E9EF"/>
              </a:solidFill>
            </a:endParaRPr>
          </a:p>
        </p:txBody>
      </p:sp>
    </p:spTree>
    <p:extLst>
      <p:ext uri="{BB962C8B-B14F-4D97-AF65-F5344CB8AC3E}">
        <p14:creationId xmlns:p14="http://schemas.microsoft.com/office/powerpoint/2010/main" val="2588919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Vertical Text Placeholder 2"/>
          <p:cNvSpPr>
            <a:spLocks noGrp="1"/>
          </p:cNvSpPr>
          <p:nvPr>
            <p:ph type="body" orient="vert" idx="1"/>
          </p:nvPr>
        </p:nvSpPr>
        <p:spPr/>
        <p:txBody>
          <a:bodyPr vert="eaVert"/>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Date Placeholder 3"/>
          <p:cNvSpPr>
            <a:spLocks noGrp="1"/>
          </p:cNvSpPr>
          <p:nvPr>
            <p:ph type="dt" sz="half" idx="10"/>
          </p:nvPr>
        </p:nvSpPr>
        <p:spPr/>
        <p:txBody>
          <a:bodyPr/>
          <a:lstStyle/>
          <a:p>
            <a:fld id="{29C891A0-665A-4B20-BE98-FC43995625AF}" type="datetime1">
              <a:rPr lang="en-US" smtClean="0">
                <a:solidFill>
                  <a:srgbClr val="E4E9EF"/>
                </a:solidFill>
              </a:rPr>
              <a:pPr/>
              <a:t>10/10/2017</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4019542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uFillTx/>
              </a:rPr>
              <a:t>Click to edit Master title style</a:t>
            </a:r>
            <a:endParaRPr lang="en-US" dirty="0">
              <a:uFillTx/>
            </a:endParaRP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Date Placeholder 3"/>
          <p:cNvSpPr>
            <a:spLocks noGrp="1"/>
          </p:cNvSpPr>
          <p:nvPr>
            <p:ph type="dt" sz="half" idx="10"/>
          </p:nvPr>
        </p:nvSpPr>
        <p:spPr/>
        <p:txBody>
          <a:bodyPr/>
          <a:lstStyle/>
          <a:p>
            <a:fld id="{63019EC3-7FC8-4B78-BC20-80FACDDFC608}" type="datetime1">
              <a:rPr lang="en-US" smtClean="0">
                <a:solidFill>
                  <a:srgbClr val="E4E9EF"/>
                </a:solidFill>
              </a:rPr>
              <a:pPr/>
              <a:t>10/10/2017</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4293999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E62C09-E5A4-9A48-AC57-A3DFD08831C3}" type="datetimeFigureOut">
              <a:rPr lang="en-US" smtClean="0">
                <a:solidFill>
                  <a:prstClr val="black">
                    <a:tint val="75000"/>
                  </a:prstClr>
                </a:solidFill>
              </a:rPr>
              <a:pPr/>
              <a:t>10/10/2017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81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42A33A-4F56-0244-998D-C1D3ABAB3526}" type="datetimeFigureOut">
              <a:rPr lang="en-US" smtClean="0"/>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35731623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E62C09-E5A4-9A48-AC57-A3DFD08831C3}" type="datetimeFigureOut">
              <a:rPr lang="en-US" smtClean="0">
                <a:solidFill>
                  <a:prstClr val="black">
                    <a:tint val="75000"/>
                  </a:prstClr>
                </a:solidFill>
              </a:rPr>
              <a:pPr/>
              <a:t>10/10/2017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82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E62C09-E5A4-9A48-AC57-A3DFD08831C3}" type="datetimeFigureOut">
              <a:rPr lang="en-US" smtClean="0">
                <a:solidFill>
                  <a:prstClr val="black">
                    <a:tint val="75000"/>
                  </a:prstClr>
                </a:solidFill>
              </a:rPr>
              <a:pPr/>
              <a:t>10/10/2017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565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E62C09-E5A4-9A48-AC57-A3DFD08831C3}" type="datetimeFigureOut">
              <a:rPr lang="en-US" smtClean="0">
                <a:solidFill>
                  <a:prstClr val="black">
                    <a:tint val="75000"/>
                  </a:prstClr>
                </a:solidFill>
              </a:rPr>
              <a:pPr/>
              <a:t>10/10/2017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02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E62C09-E5A4-9A48-AC57-A3DFD08831C3}" type="datetimeFigureOut">
              <a:rPr lang="en-US" smtClean="0">
                <a:solidFill>
                  <a:prstClr val="black">
                    <a:tint val="75000"/>
                  </a:prstClr>
                </a:solidFill>
              </a:rPr>
              <a:pPr/>
              <a:t>10/10/2017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385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E62C09-E5A4-9A48-AC57-A3DFD08831C3}" type="datetimeFigureOut">
              <a:rPr lang="en-US" smtClean="0">
                <a:solidFill>
                  <a:prstClr val="black">
                    <a:tint val="75000"/>
                  </a:prstClr>
                </a:solidFill>
              </a:rPr>
              <a:pPr/>
              <a:t>10/10/2017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6928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62C09-E5A4-9A48-AC57-A3DFD08831C3}" type="datetimeFigureOut">
              <a:rPr lang="en-US" smtClean="0">
                <a:solidFill>
                  <a:prstClr val="black">
                    <a:tint val="75000"/>
                  </a:prstClr>
                </a:solidFill>
              </a:rPr>
              <a:pPr/>
              <a:t>10/10/2017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986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E62C09-E5A4-9A48-AC57-A3DFD08831C3}" type="datetimeFigureOut">
              <a:rPr lang="en-US" smtClean="0">
                <a:solidFill>
                  <a:prstClr val="black">
                    <a:tint val="75000"/>
                  </a:prstClr>
                </a:solidFill>
              </a:rPr>
              <a:pPr/>
              <a:t>10/10/2017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691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E62C09-E5A4-9A48-AC57-A3DFD08831C3}" type="datetimeFigureOut">
              <a:rPr lang="en-US" smtClean="0">
                <a:solidFill>
                  <a:prstClr val="black">
                    <a:tint val="75000"/>
                  </a:prstClr>
                </a:solidFill>
              </a:rPr>
              <a:pPr/>
              <a:t>10/10/2017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4210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E62C09-E5A4-9A48-AC57-A3DFD08831C3}" type="datetimeFigureOut">
              <a:rPr lang="en-US" smtClean="0">
                <a:solidFill>
                  <a:prstClr val="black">
                    <a:tint val="75000"/>
                  </a:prstClr>
                </a:solidFill>
              </a:rPr>
              <a:pPr/>
              <a:t>10/10/2017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2125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E62C09-E5A4-9A48-AC57-A3DFD08831C3}" type="datetimeFigureOut">
              <a:rPr lang="en-US" smtClean="0">
                <a:solidFill>
                  <a:prstClr val="black">
                    <a:tint val="75000"/>
                  </a:prstClr>
                </a:solidFill>
              </a:rPr>
              <a:pPr/>
              <a:t>10/10/2017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208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42A33A-4F56-0244-998D-C1D3ABAB3526}" type="datetimeFigureOut">
              <a:rPr lang="en-US" smtClean="0"/>
              <a:t>10/10/2017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1697595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B76043F-1DD7-4B56-B92D-C2DFCF7E28C2}" type="datetime1">
              <a:rPr lang="en-US" smtClean="0">
                <a:solidFill>
                  <a:srgbClr val="E4E9EF"/>
                </a:solidFill>
              </a:rPr>
              <a:pPr/>
              <a:t>10/10/2017</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85080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59C8D9-60E0-41A0-889D-5E269C340357}" type="datetime1">
              <a:rPr lang="en-US" smtClean="0">
                <a:solidFill>
                  <a:srgbClr val="E4E9EF"/>
                </a:solidFill>
              </a:rPr>
              <a:pPr/>
              <a:t>10/10/2017</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582057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FFE69F-8CD8-458F-A29D-8B08C562A9F9}" type="datetime1">
              <a:rPr lang="en-US" smtClean="0">
                <a:solidFill>
                  <a:srgbClr val="E4E9EF"/>
                </a:solidFill>
              </a:rPr>
              <a:pPr/>
              <a:t>10/10/2017</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182021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6C84482-96CF-442D-8217-531E47E3DBD9}" type="datetime1">
              <a:rPr lang="en-US" smtClean="0">
                <a:solidFill>
                  <a:srgbClr val="E4E9EF"/>
                </a:solidFill>
              </a:rPr>
              <a:pPr/>
              <a:t>10/10/2017</a:t>
            </a:fld>
            <a:endParaRPr lang="en-US">
              <a:solidFill>
                <a:srgbClr val="E4E9EF"/>
              </a:solidFill>
            </a:endParaRPr>
          </a:p>
        </p:txBody>
      </p:sp>
      <p:sp>
        <p:nvSpPr>
          <p:cNvPr id="6" name="Footer Placeholder 5"/>
          <p:cNvSpPr>
            <a:spLocks noGrp="1"/>
          </p:cNvSpPr>
          <p:nvPr>
            <p:ph type="ftr" sz="quarter" idx="11"/>
          </p:nvPr>
        </p:nvSpPr>
        <p:spPr/>
        <p:txBody>
          <a:bodyPr/>
          <a:lstStyle/>
          <a:p>
            <a:endParaRPr lang="en-US">
              <a:solidFill>
                <a:srgbClr val="E4E9EF"/>
              </a:solidFill>
            </a:endParaRPr>
          </a:p>
        </p:txBody>
      </p:sp>
      <p:sp>
        <p:nvSpPr>
          <p:cNvPr id="7" name="Slide Number Placeholder 6"/>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942268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5F84AF-CCD6-47F7-AB2F-AFBD9DFB8425}" type="datetime1">
              <a:rPr lang="en-US" smtClean="0">
                <a:solidFill>
                  <a:srgbClr val="E4E9EF"/>
                </a:solidFill>
              </a:rPr>
              <a:pPr/>
              <a:t>10/10/2017</a:t>
            </a:fld>
            <a:endParaRPr lang="en-US">
              <a:solidFill>
                <a:srgbClr val="E4E9EF"/>
              </a:solidFill>
            </a:endParaRPr>
          </a:p>
        </p:txBody>
      </p:sp>
      <p:sp>
        <p:nvSpPr>
          <p:cNvPr id="8" name="Footer Placeholder 7"/>
          <p:cNvSpPr>
            <a:spLocks noGrp="1"/>
          </p:cNvSpPr>
          <p:nvPr>
            <p:ph type="ftr" sz="quarter" idx="11"/>
          </p:nvPr>
        </p:nvSpPr>
        <p:spPr/>
        <p:txBody>
          <a:bodyPr/>
          <a:lstStyle/>
          <a:p>
            <a:endParaRPr lang="en-US">
              <a:solidFill>
                <a:srgbClr val="E4E9EF"/>
              </a:solidFill>
            </a:endParaRPr>
          </a:p>
        </p:txBody>
      </p:sp>
      <p:sp>
        <p:nvSpPr>
          <p:cNvPr id="9" name="Slide Number Placeholder 8"/>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2729803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0EB53A-525A-4700-BC38-A5B334B7C283}" type="datetime1">
              <a:rPr lang="en-US" smtClean="0">
                <a:solidFill>
                  <a:srgbClr val="E4E9EF"/>
                </a:solidFill>
              </a:rPr>
              <a:pPr/>
              <a:t>10/10/2017</a:t>
            </a:fld>
            <a:endParaRPr lang="en-US">
              <a:solidFill>
                <a:srgbClr val="E4E9EF"/>
              </a:solidFill>
            </a:endParaRPr>
          </a:p>
        </p:txBody>
      </p:sp>
      <p:sp>
        <p:nvSpPr>
          <p:cNvPr id="4" name="Footer Placeholder 3"/>
          <p:cNvSpPr>
            <a:spLocks noGrp="1"/>
          </p:cNvSpPr>
          <p:nvPr>
            <p:ph type="ftr" sz="quarter" idx="11"/>
          </p:nvPr>
        </p:nvSpPr>
        <p:spPr/>
        <p:txBody>
          <a:bodyPr/>
          <a:lstStyle/>
          <a:p>
            <a:endParaRPr lang="en-US">
              <a:solidFill>
                <a:srgbClr val="E4E9EF"/>
              </a:solidFill>
            </a:endParaRPr>
          </a:p>
        </p:txBody>
      </p:sp>
      <p:sp>
        <p:nvSpPr>
          <p:cNvPr id="5" name="Slide Number Placeholder 4"/>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088497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5B157-CD99-4C67-A5EE-AC38E9E00714}" type="datetime1">
              <a:rPr lang="en-US" smtClean="0">
                <a:solidFill>
                  <a:srgbClr val="E4E9EF"/>
                </a:solidFill>
              </a:rPr>
              <a:pPr/>
              <a:t>10/10/2017</a:t>
            </a:fld>
            <a:endParaRPr lang="en-US">
              <a:solidFill>
                <a:srgbClr val="E4E9EF"/>
              </a:solidFill>
            </a:endParaRPr>
          </a:p>
        </p:txBody>
      </p:sp>
      <p:sp>
        <p:nvSpPr>
          <p:cNvPr id="3" name="Footer Placeholder 2"/>
          <p:cNvSpPr>
            <a:spLocks noGrp="1"/>
          </p:cNvSpPr>
          <p:nvPr>
            <p:ph type="ftr" sz="quarter" idx="11"/>
          </p:nvPr>
        </p:nvSpPr>
        <p:spPr/>
        <p:txBody>
          <a:bodyPr/>
          <a:lstStyle/>
          <a:p>
            <a:endParaRPr lang="en-US">
              <a:solidFill>
                <a:srgbClr val="E4E9EF"/>
              </a:solidFill>
            </a:endParaRPr>
          </a:p>
        </p:txBody>
      </p:sp>
      <p:sp>
        <p:nvSpPr>
          <p:cNvPr id="4" name="Slide Number Placeholder 3"/>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4063616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527E67-186F-45BC-B5B6-1EBF0727B03D}" type="datetime1">
              <a:rPr lang="en-US" smtClean="0">
                <a:solidFill>
                  <a:srgbClr val="E4E9EF"/>
                </a:solidFill>
              </a:rPr>
              <a:pPr/>
              <a:t>10/10/2017</a:t>
            </a:fld>
            <a:endParaRPr lang="en-US">
              <a:solidFill>
                <a:srgbClr val="E4E9EF"/>
              </a:solidFill>
            </a:endParaRPr>
          </a:p>
        </p:txBody>
      </p:sp>
      <p:sp>
        <p:nvSpPr>
          <p:cNvPr id="6" name="Footer Placeholder 5"/>
          <p:cNvSpPr>
            <a:spLocks noGrp="1"/>
          </p:cNvSpPr>
          <p:nvPr>
            <p:ph type="ftr" sz="quarter" idx="11"/>
          </p:nvPr>
        </p:nvSpPr>
        <p:spPr/>
        <p:txBody>
          <a:bodyPr/>
          <a:lstStyle/>
          <a:p>
            <a:endParaRPr lang="en-US">
              <a:solidFill>
                <a:srgbClr val="E4E9EF"/>
              </a:solidFill>
            </a:endParaRPr>
          </a:p>
        </p:txBody>
      </p:sp>
      <p:sp>
        <p:nvSpPr>
          <p:cNvPr id="7" name="Slide Number Placeholder 6"/>
          <p:cNvSpPr>
            <a:spLocks noGrp="1"/>
          </p:cNvSpPr>
          <p:nvPr>
            <p:ph type="sldNum" sz="quarter" idx="12"/>
          </p:nvPr>
        </p:nvSpPr>
        <p:spPr/>
        <p:txBody>
          <a:bodyPr/>
          <a:lstStyle/>
          <a:p>
            <a:fld id="{C5BD8ECB-A4CA-48FB-AD2C-AFCB8B67C033}"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4855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05C4CC8-9459-4CFB-9E95-45279233B2C1}" type="datetime1">
              <a:rPr lang="en-US" smtClean="0">
                <a:solidFill>
                  <a:srgbClr val="E4E9EF"/>
                </a:solidFill>
              </a:rPr>
              <a:pPr/>
              <a:t>10/10/2017</a:t>
            </a:fld>
            <a:endParaRPr lang="en-US">
              <a:solidFill>
                <a:srgbClr val="E4E9EF"/>
              </a:solidFill>
            </a:endParaRPr>
          </a:p>
        </p:txBody>
      </p:sp>
      <p:sp>
        <p:nvSpPr>
          <p:cNvPr id="9" name="Slide Number Placeholder 8"/>
          <p:cNvSpPr>
            <a:spLocks noGrp="1"/>
          </p:cNvSpPr>
          <p:nvPr>
            <p:ph type="sldNum" sz="quarter" idx="11"/>
          </p:nvPr>
        </p:nvSpPr>
        <p:spPr/>
        <p:txBody>
          <a:bodyPr/>
          <a:lstStyle/>
          <a:p>
            <a:fld id="{C5BD8ECB-A4CA-48FB-AD2C-AFCB8B67C033}"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4E9EF"/>
              </a:solidFill>
            </a:endParaRPr>
          </a:p>
        </p:txBody>
      </p:sp>
    </p:spTree>
    <p:extLst>
      <p:ext uri="{BB962C8B-B14F-4D97-AF65-F5344CB8AC3E}">
        <p14:creationId xmlns:p14="http://schemas.microsoft.com/office/powerpoint/2010/main" val="1014518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891A0-665A-4B20-BE98-FC43995625AF}" type="datetime1">
              <a:rPr lang="en-US" smtClean="0">
                <a:solidFill>
                  <a:srgbClr val="E4E9EF"/>
                </a:solidFill>
              </a:rPr>
              <a:pPr/>
              <a:t>10/10/2017</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2820805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42A33A-4F56-0244-998D-C1D3ABAB3526}" type="datetimeFigureOut">
              <a:rPr lang="en-US" smtClean="0"/>
              <a:t>10/10/2017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14077978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019EC3-7FC8-4B78-BC20-80FACDDFC608}" type="datetime1">
              <a:rPr lang="en-US" smtClean="0">
                <a:solidFill>
                  <a:srgbClr val="E4E9EF"/>
                </a:solidFill>
              </a:rPr>
              <a:pPr/>
              <a:t>10/10/2017</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594533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1" y="593367"/>
            <a:ext cx="8520599" cy="76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7323672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B76043F-1DD7-4B56-B92D-C2DFCF7E28C2}" type="datetime1">
              <a:rPr lang="en-US" smtClean="0">
                <a:solidFill>
                  <a:srgbClr val="E4E9EF"/>
                </a:solidFill>
              </a:rPr>
              <a:pPr/>
              <a:t>10/10/2017</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2837491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59C8D9-60E0-41A0-889D-5E269C340357}" type="datetime1">
              <a:rPr lang="en-US" smtClean="0">
                <a:solidFill>
                  <a:srgbClr val="E4E9EF"/>
                </a:solidFill>
              </a:rPr>
              <a:pPr/>
              <a:t>10/10/2017</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2839290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FFE69F-8CD8-458F-A29D-8B08C562A9F9}" type="datetime1">
              <a:rPr lang="en-US" smtClean="0">
                <a:solidFill>
                  <a:srgbClr val="E4E9EF"/>
                </a:solidFill>
              </a:rPr>
              <a:pPr/>
              <a:t>10/10/2017</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913528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6C84482-96CF-442D-8217-531E47E3DBD9}" type="datetime1">
              <a:rPr lang="en-US" smtClean="0">
                <a:solidFill>
                  <a:srgbClr val="E4E9EF"/>
                </a:solidFill>
              </a:rPr>
              <a:pPr/>
              <a:t>10/10/2017</a:t>
            </a:fld>
            <a:endParaRPr lang="en-US">
              <a:solidFill>
                <a:srgbClr val="E4E9EF"/>
              </a:solidFill>
            </a:endParaRPr>
          </a:p>
        </p:txBody>
      </p:sp>
      <p:sp>
        <p:nvSpPr>
          <p:cNvPr id="6" name="Footer Placeholder 5"/>
          <p:cNvSpPr>
            <a:spLocks noGrp="1"/>
          </p:cNvSpPr>
          <p:nvPr>
            <p:ph type="ftr" sz="quarter" idx="11"/>
          </p:nvPr>
        </p:nvSpPr>
        <p:spPr/>
        <p:txBody>
          <a:bodyPr/>
          <a:lstStyle/>
          <a:p>
            <a:endParaRPr lang="en-US">
              <a:solidFill>
                <a:srgbClr val="E4E9EF"/>
              </a:solidFill>
            </a:endParaRPr>
          </a:p>
        </p:txBody>
      </p:sp>
      <p:sp>
        <p:nvSpPr>
          <p:cNvPr id="7" name="Slide Number Placeholder 6"/>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784314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5F84AF-CCD6-47F7-AB2F-AFBD9DFB8425}" type="datetime1">
              <a:rPr lang="en-US" smtClean="0">
                <a:solidFill>
                  <a:srgbClr val="E4E9EF"/>
                </a:solidFill>
              </a:rPr>
              <a:pPr/>
              <a:t>10/10/2017</a:t>
            </a:fld>
            <a:endParaRPr lang="en-US">
              <a:solidFill>
                <a:srgbClr val="E4E9EF"/>
              </a:solidFill>
            </a:endParaRPr>
          </a:p>
        </p:txBody>
      </p:sp>
      <p:sp>
        <p:nvSpPr>
          <p:cNvPr id="8" name="Footer Placeholder 7"/>
          <p:cNvSpPr>
            <a:spLocks noGrp="1"/>
          </p:cNvSpPr>
          <p:nvPr>
            <p:ph type="ftr" sz="quarter" idx="11"/>
          </p:nvPr>
        </p:nvSpPr>
        <p:spPr/>
        <p:txBody>
          <a:bodyPr/>
          <a:lstStyle/>
          <a:p>
            <a:endParaRPr lang="en-US">
              <a:solidFill>
                <a:srgbClr val="E4E9EF"/>
              </a:solidFill>
            </a:endParaRPr>
          </a:p>
        </p:txBody>
      </p:sp>
      <p:sp>
        <p:nvSpPr>
          <p:cNvPr id="9" name="Slide Number Placeholder 8"/>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3971511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0EB53A-525A-4700-BC38-A5B334B7C283}" type="datetime1">
              <a:rPr lang="en-US" smtClean="0">
                <a:solidFill>
                  <a:srgbClr val="E4E9EF"/>
                </a:solidFill>
              </a:rPr>
              <a:pPr/>
              <a:t>10/10/2017</a:t>
            </a:fld>
            <a:endParaRPr lang="en-US">
              <a:solidFill>
                <a:srgbClr val="E4E9EF"/>
              </a:solidFill>
            </a:endParaRPr>
          </a:p>
        </p:txBody>
      </p:sp>
      <p:sp>
        <p:nvSpPr>
          <p:cNvPr id="4" name="Footer Placeholder 3"/>
          <p:cNvSpPr>
            <a:spLocks noGrp="1"/>
          </p:cNvSpPr>
          <p:nvPr>
            <p:ph type="ftr" sz="quarter" idx="11"/>
          </p:nvPr>
        </p:nvSpPr>
        <p:spPr/>
        <p:txBody>
          <a:bodyPr/>
          <a:lstStyle/>
          <a:p>
            <a:endParaRPr lang="en-US">
              <a:solidFill>
                <a:srgbClr val="E4E9EF"/>
              </a:solidFill>
            </a:endParaRPr>
          </a:p>
        </p:txBody>
      </p:sp>
      <p:sp>
        <p:nvSpPr>
          <p:cNvPr id="5" name="Slide Number Placeholder 4"/>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289256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5B157-CD99-4C67-A5EE-AC38E9E00714}" type="datetime1">
              <a:rPr lang="en-US" smtClean="0">
                <a:solidFill>
                  <a:srgbClr val="E4E9EF"/>
                </a:solidFill>
              </a:rPr>
              <a:pPr/>
              <a:t>10/10/2017</a:t>
            </a:fld>
            <a:endParaRPr lang="en-US">
              <a:solidFill>
                <a:srgbClr val="E4E9EF"/>
              </a:solidFill>
            </a:endParaRPr>
          </a:p>
        </p:txBody>
      </p:sp>
      <p:sp>
        <p:nvSpPr>
          <p:cNvPr id="3" name="Footer Placeholder 2"/>
          <p:cNvSpPr>
            <a:spLocks noGrp="1"/>
          </p:cNvSpPr>
          <p:nvPr>
            <p:ph type="ftr" sz="quarter" idx="11"/>
          </p:nvPr>
        </p:nvSpPr>
        <p:spPr/>
        <p:txBody>
          <a:bodyPr/>
          <a:lstStyle/>
          <a:p>
            <a:endParaRPr lang="en-US">
              <a:solidFill>
                <a:srgbClr val="E4E9EF"/>
              </a:solidFill>
            </a:endParaRPr>
          </a:p>
        </p:txBody>
      </p:sp>
      <p:sp>
        <p:nvSpPr>
          <p:cNvPr id="4" name="Slide Number Placeholder 3"/>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3289721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527E67-186F-45BC-B5B6-1EBF0727B03D}" type="datetime1">
              <a:rPr lang="en-US" smtClean="0">
                <a:solidFill>
                  <a:srgbClr val="E4E9EF"/>
                </a:solidFill>
              </a:rPr>
              <a:pPr/>
              <a:t>10/10/2017</a:t>
            </a:fld>
            <a:endParaRPr lang="en-US">
              <a:solidFill>
                <a:srgbClr val="E4E9EF"/>
              </a:solidFill>
            </a:endParaRPr>
          </a:p>
        </p:txBody>
      </p:sp>
      <p:sp>
        <p:nvSpPr>
          <p:cNvPr id="6" name="Footer Placeholder 5"/>
          <p:cNvSpPr>
            <a:spLocks noGrp="1"/>
          </p:cNvSpPr>
          <p:nvPr>
            <p:ph type="ftr" sz="quarter" idx="11"/>
          </p:nvPr>
        </p:nvSpPr>
        <p:spPr/>
        <p:txBody>
          <a:bodyPr/>
          <a:lstStyle/>
          <a:p>
            <a:endParaRPr lang="en-US">
              <a:solidFill>
                <a:srgbClr val="E4E9EF"/>
              </a:solidFill>
            </a:endParaRPr>
          </a:p>
        </p:txBody>
      </p:sp>
      <p:sp>
        <p:nvSpPr>
          <p:cNvPr id="7" name="Slide Number Placeholder 6"/>
          <p:cNvSpPr>
            <a:spLocks noGrp="1"/>
          </p:cNvSpPr>
          <p:nvPr>
            <p:ph type="sldNum" sz="quarter" idx="12"/>
          </p:nvPr>
        </p:nvSpPr>
        <p:spPr/>
        <p:txBody>
          <a:bodyPr/>
          <a:lstStyle/>
          <a:p>
            <a:fld id="{C5BD8ECB-A4CA-48FB-AD2C-AFCB8B67C033}"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7996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42A33A-4F56-0244-998D-C1D3ABAB3526}" type="datetimeFigureOut">
              <a:rPr lang="en-US" smtClean="0"/>
              <a:t>10/10/2017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3527927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05C4CC8-9459-4CFB-9E95-45279233B2C1}" type="datetime1">
              <a:rPr lang="en-US" smtClean="0">
                <a:solidFill>
                  <a:srgbClr val="E4E9EF"/>
                </a:solidFill>
              </a:rPr>
              <a:pPr/>
              <a:t>10/10/2017</a:t>
            </a:fld>
            <a:endParaRPr lang="en-US">
              <a:solidFill>
                <a:srgbClr val="E4E9EF"/>
              </a:solidFill>
            </a:endParaRPr>
          </a:p>
        </p:txBody>
      </p:sp>
      <p:sp>
        <p:nvSpPr>
          <p:cNvPr id="9" name="Slide Number Placeholder 8"/>
          <p:cNvSpPr>
            <a:spLocks noGrp="1"/>
          </p:cNvSpPr>
          <p:nvPr>
            <p:ph type="sldNum" sz="quarter" idx="11"/>
          </p:nvPr>
        </p:nvSpPr>
        <p:spPr/>
        <p:txBody>
          <a:bodyPr/>
          <a:lstStyle/>
          <a:p>
            <a:fld id="{C5BD8ECB-A4CA-48FB-AD2C-AFCB8B67C033}"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4E9EF"/>
              </a:solidFill>
            </a:endParaRPr>
          </a:p>
        </p:txBody>
      </p:sp>
    </p:spTree>
    <p:extLst>
      <p:ext uri="{BB962C8B-B14F-4D97-AF65-F5344CB8AC3E}">
        <p14:creationId xmlns:p14="http://schemas.microsoft.com/office/powerpoint/2010/main" val="1120823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891A0-665A-4B20-BE98-FC43995625AF}" type="datetime1">
              <a:rPr lang="en-US" smtClean="0">
                <a:solidFill>
                  <a:srgbClr val="E4E9EF"/>
                </a:solidFill>
              </a:rPr>
              <a:pPr/>
              <a:t>10/10/2017</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550314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019EC3-7FC8-4B78-BC20-80FACDDFC608}" type="datetime1">
              <a:rPr lang="en-US" smtClean="0">
                <a:solidFill>
                  <a:srgbClr val="E4E9EF"/>
                </a:solidFill>
              </a:rPr>
              <a:pPr/>
              <a:t>10/10/2017</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419399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1" y="593367"/>
            <a:ext cx="8520599" cy="76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8923621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1347132919"/>
      </p:ext>
    </p:extLst>
  </p:cSld>
  <p:clrMapOvr>
    <a:masterClrMapping/>
  </p:clrMapOvr>
  <p:transition spd="med">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667520992"/>
      </p:ext>
    </p:extLst>
  </p:cSld>
  <p:clrMapOvr>
    <a:masterClrMapping/>
  </p:clrMapOvr>
  <p:transition spd="med">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6787960"/>
      </p:ext>
    </p:extLst>
  </p:cSld>
  <p:clrMapOvr>
    <a:masterClrMapping/>
  </p:clrMapOvr>
  <p:transition spd="med">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86172747"/>
      </p:ext>
    </p:extLst>
  </p:cSld>
  <p:clrMapOvr>
    <a:masterClrMapping/>
  </p:clrMapOvr>
  <p:transition spd="med">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458663782"/>
      </p:ext>
    </p:extLst>
  </p:cSld>
  <p:clrMapOvr>
    <a:masterClrMapping/>
  </p:clrMapOvr>
  <p:transition spd="med">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49905990"/>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42A33A-4F56-0244-998D-C1D3ABAB3526}" type="datetimeFigureOut">
              <a:rPr lang="en-US" smtClean="0"/>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1339014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1899772305"/>
      </p:ext>
    </p:extLst>
  </p:cSld>
  <p:clrMapOvr>
    <a:masterClrMapping/>
  </p:clrMapOvr>
  <p:transition spd="med">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Tree>
    <p:extLst>
      <p:ext uri="{BB962C8B-B14F-4D97-AF65-F5344CB8AC3E}">
        <p14:creationId xmlns:p14="http://schemas.microsoft.com/office/powerpoint/2010/main" val="702894693"/>
      </p:ext>
    </p:extLst>
  </p:cSld>
  <p:clrMapOvr>
    <a:masterClrMapping/>
  </p:clrMapOvr>
  <p:transition spd="med">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1691421089"/>
      </p:ext>
    </p:extLst>
  </p:cSld>
  <p:clrMapOvr>
    <a:masterClrMapping/>
  </p:clrMapOvr>
  <p:transition spd="med">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87418623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pPr defTabSz="914400"/>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pPr defTabSz="914400"/>
            <a:endParaRPr 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pPr defTabSz="914400"/>
            <a:fld id="{527A5F68-4AF6-4D13-8A4C-F1F90296B2F0}" type="slidenum">
              <a:rPr lang="en-US">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12349269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8726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1775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8106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4325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10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42A33A-4F56-0244-998D-C1D3ABAB3526}" type="datetimeFigureOut">
              <a:rPr lang="en-US" smtClean="0"/>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26011843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7284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2620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7144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5930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4989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688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148041691"/>
      </p:ext>
    </p:extLst>
  </p:cSld>
  <p:clrMapOvr>
    <a:masterClrMapping/>
  </p:clrMapOvr>
  <p:transition spd="med">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09091555"/>
      </p:ext>
    </p:extLst>
  </p:cSld>
  <p:clrMapOvr>
    <a:masterClrMapping/>
  </p:clrMapOvr>
  <p:transition spd="med">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5310166"/>
      </p:ext>
    </p:extLst>
  </p:cSld>
  <p:clrMapOvr>
    <a:masterClrMapping/>
  </p:clrMapOvr>
  <p:transition spd="med">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1314820223"/>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theme" Target="../theme/theme10.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tags" Target="../tags/tag6.xml"/><Relationship Id="rId18" Type="http://schemas.openxmlformats.org/officeDocument/2006/relationships/tags" Target="../tags/tag11.xml"/><Relationship Id="rId26" Type="http://schemas.openxmlformats.org/officeDocument/2006/relationships/oleObject" Target="../embeddings/oleObject1.bin"/><Relationship Id="rId3" Type="http://schemas.openxmlformats.org/officeDocument/2006/relationships/slideLayout" Target="../slideLayouts/slideLayout25.xml"/><Relationship Id="rId21" Type="http://schemas.openxmlformats.org/officeDocument/2006/relationships/tags" Target="../tags/tag14.xml"/><Relationship Id="rId7" Type="http://schemas.openxmlformats.org/officeDocument/2006/relationships/vmlDrawing" Target="../drawings/vmlDrawing1.vml"/><Relationship Id="rId12" Type="http://schemas.openxmlformats.org/officeDocument/2006/relationships/tags" Target="../tags/tag5.xml"/><Relationship Id="rId17" Type="http://schemas.openxmlformats.org/officeDocument/2006/relationships/tags" Target="../tags/tag10.xml"/><Relationship Id="rId25" Type="http://schemas.openxmlformats.org/officeDocument/2006/relationships/tags" Target="../tags/tag18.xml"/><Relationship Id="rId2" Type="http://schemas.openxmlformats.org/officeDocument/2006/relationships/slideLayout" Target="../slideLayouts/slideLayout24.xml"/><Relationship Id="rId16" Type="http://schemas.openxmlformats.org/officeDocument/2006/relationships/tags" Target="../tags/tag9.xml"/><Relationship Id="rId20" Type="http://schemas.openxmlformats.org/officeDocument/2006/relationships/tags" Target="../tags/tag13.xml"/><Relationship Id="rId1" Type="http://schemas.openxmlformats.org/officeDocument/2006/relationships/slideLayout" Target="../slideLayouts/slideLayout23.xml"/><Relationship Id="rId6" Type="http://schemas.openxmlformats.org/officeDocument/2006/relationships/theme" Target="../theme/theme3.xml"/><Relationship Id="rId11" Type="http://schemas.openxmlformats.org/officeDocument/2006/relationships/tags" Target="../tags/tag4.xml"/><Relationship Id="rId24" Type="http://schemas.openxmlformats.org/officeDocument/2006/relationships/tags" Target="../tags/tag17.xml"/><Relationship Id="rId5" Type="http://schemas.openxmlformats.org/officeDocument/2006/relationships/slideLayout" Target="../slideLayouts/slideLayout27.xml"/><Relationship Id="rId15" Type="http://schemas.openxmlformats.org/officeDocument/2006/relationships/tags" Target="../tags/tag8.xml"/><Relationship Id="rId23" Type="http://schemas.openxmlformats.org/officeDocument/2006/relationships/tags" Target="../tags/tag16.xml"/><Relationship Id="rId28" Type="http://schemas.openxmlformats.org/officeDocument/2006/relationships/image" Target="../media/image3.png"/><Relationship Id="rId10" Type="http://schemas.openxmlformats.org/officeDocument/2006/relationships/tags" Target="../tags/tag3.xml"/><Relationship Id="rId19" Type="http://schemas.openxmlformats.org/officeDocument/2006/relationships/tags" Target="../tags/tag12.xml"/><Relationship Id="rId4" Type="http://schemas.openxmlformats.org/officeDocument/2006/relationships/slideLayout" Target="../slideLayouts/slideLayout26.xml"/><Relationship Id="rId9" Type="http://schemas.openxmlformats.org/officeDocument/2006/relationships/tags" Target="../tags/tag2.xml"/><Relationship Id="rId14" Type="http://schemas.openxmlformats.org/officeDocument/2006/relationships/tags" Target="../tags/tag7.xml"/><Relationship Id="rId22" Type="http://schemas.openxmlformats.org/officeDocument/2006/relationships/tags" Target="../tags/tag15.xml"/><Relationship Id="rId27"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42A33A-4F56-0244-998D-C1D3ABAB3526}" type="datetimeFigureOut">
              <a:rPr lang="en-US" smtClean="0"/>
              <a:t>10/10/2017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E4D6E-1178-F743-BB8F-50999EA34840}" type="slidenum">
              <a:rPr lang="en-US" smtClean="0"/>
              <a:t>‹#›</a:t>
            </a:fld>
            <a:endParaRPr lang="en-US"/>
          </a:p>
        </p:txBody>
      </p:sp>
    </p:spTree>
    <p:extLst>
      <p:ext uri="{BB962C8B-B14F-4D97-AF65-F5344CB8AC3E}">
        <p14:creationId xmlns:p14="http://schemas.microsoft.com/office/powerpoint/2010/main" val="1046734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98424818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transition spd="med">
    <p:fade/>
  </p:transition>
  <p:timing>
    <p:tnLst>
      <p:par>
        <p:cTn id="1" dur="indefinite" restart="never" nodeType="tmRoot"/>
      </p:par>
    </p:tnLst>
  </p:timing>
  <p:hf sldNum="0"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F43184C-A644-490B-B821-49F4A9989058}" type="datetimeFigureOut">
              <a:rPr lang="en-US" smtClean="0">
                <a:solidFill>
                  <a:prstClr val="black">
                    <a:tint val="75000"/>
                  </a:prstClr>
                </a:solidFill>
              </a:rPr>
              <a:pPr defTabSz="914400"/>
              <a:t>10/10/2017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A08398A-1E6C-4265-96EE-3BC58D81E2E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8979022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9C11F01-3804-F24B-BDF1-82CAB97F0D09}" type="datetime1">
              <a:rPr lang="en-US" smtClean="0">
                <a:solidFill>
                  <a:prstClr val="black">
                    <a:tint val="75000"/>
                  </a:prstClr>
                </a:solidFill>
                <a:latin typeface="Calibri"/>
              </a:rPr>
              <a:pPr defTabSz="914400"/>
              <a:t>10/10/2017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FED2D5C-7DEC-4016-9B3B-6FCD74A1F0F1}"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344791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2072" name="think-cell Slide" r:id="rId26" imgW="270" imgH="270" progId="TCLayout.ActiveDocument.1">
                  <p:embed/>
                </p:oleObj>
              </mc:Choice>
              <mc:Fallback>
                <p:oleObj name="think-cell Slide" r:id="rId26" imgW="270" imgH="270" progId="TCLayout.ActiveDocument.1">
                  <p:embed/>
                  <p:pic>
                    <p:nvPicPr>
                      <p:cNvPr id="0" name=""/>
                      <p:cNvPicPr/>
                      <p:nvPr/>
                    </p:nvPicPr>
                    <p:blipFill>
                      <a:blip r:embed="rId27"/>
                      <a:stretch>
                        <a:fillRect/>
                      </a:stretch>
                    </p:blipFill>
                    <p:spPr>
                      <a:xfrm>
                        <a:off x="0" y="0"/>
                        <a:ext cx="161984" cy="161974"/>
                      </a:xfrm>
                      <a:prstGeom prst="rect">
                        <a:avLst/>
                      </a:prstGeom>
                    </p:spPr>
                  </p:pic>
                </p:oleObj>
              </mc:Fallback>
            </mc:AlternateContent>
          </a:graphicData>
        </a:graphic>
      </p:graphicFrame>
      <p:sp>
        <p:nvSpPr>
          <p:cNvPr id="72" name="Rectangle 71"/>
          <p:cNvSpPr/>
          <p:nvPr/>
        </p:nvSpPr>
        <p:spPr bwMode="ltGray">
          <a:xfrm>
            <a:off x="0" y="0"/>
            <a:ext cx="9144000" cy="978199"/>
          </a:xfrm>
          <a:prstGeom prst="rect">
            <a:avLst/>
          </a:prstGeom>
          <a:gradFill>
            <a:gsLst>
              <a:gs pos="0">
                <a:schemeClr val="tx1"/>
              </a:gs>
              <a:gs pos="67000">
                <a:schemeClr val="tx1">
                  <a:lumMod val="50000"/>
                  <a:lumOff val="50000"/>
                </a:schemeClr>
              </a:gs>
              <a:gs pos="100000">
                <a:schemeClr val="bg1">
                  <a:lumMod val="75000"/>
                </a:schemeClr>
              </a:gs>
            </a:gsLst>
            <a:lin ang="36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93296" tIns="46648" rIns="93296" bIns="46648" rtlCol="0" anchor="ctr"/>
          <a:lstStyle/>
          <a:p>
            <a:pPr algn="ctr" defTabSz="914400" fontAlgn="base">
              <a:spcBef>
                <a:spcPct val="0"/>
              </a:spcBef>
              <a:spcAft>
                <a:spcPct val="0"/>
              </a:spcAft>
            </a:pPr>
            <a:endParaRPr lang="en-US" sz="1600" dirty="0">
              <a:solidFill>
                <a:srgbClr val="000000"/>
              </a:solidFill>
            </a:endParaRPr>
          </a:p>
        </p:txBody>
      </p:sp>
      <p:pic>
        <p:nvPicPr>
          <p:cNvPr id="73" name="Picture 519"/>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40926" y="50021"/>
            <a:ext cx="878208" cy="8781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26" name="SlideBottomBar"/>
          <p:cNvSpPr>
            <a:spLocks noChangeArrowheads="1"/>
          </p:cNvSpPr>
          <p:nvPr/>
        </p:nvSpPr>
        <p:spPr bwMode="auto">
          <a:xfrm>
            <a:off x="0" y="6428769"/>
            <a:ext cx="9144000" cy="430852"/>
          </a:xfrm>
          <a:prstGeom prst="rect">
            <a:avLst/>
          </a:prstGeom>
          <a:solidFill>
            <a:srgbClr val="D0D0D0"/>
          </a:solidFill>
          <a:ln>
            <a:noFill/>
          </a:ln>
          <a:effectLst/>
          <a:extLst/>
        </p:spPr>
        <p:txBody>
          <a:bodyPr wrap="none" lIns="93296" tIns="46648" rIns="93296" bIns="46648" anchor="ctr"/>
          <a:lstStyle/>
          <a:p>
            <a:pPr defTabSz="914400" fontAlgn="base">
              <a:spcBef>
                <a:spcPct val="0"/>
              </a:spcBef>
              <a:spcAft>
                <a:spcPct val="0"/>
              </a:spcAft>
            </a:pPr>
            <a:endParaRPr lang="en-US" sz="1600" dirty="0">
              <a:solidFill>
                <a:srgbClr val="000000"/>
              </a:solidFill>
            </a:endParaRPr>
          </a:p>
        </p:txBody>
      </p:sp>
      <p:sp>
        <p:nvSpPr>
          <p:cNvPr id="1036" name="Rectangle 286"/>
          <p:cNvSpPr>
            <a:spLocks noGrp="1" noChangeArrowheads="1"/>
          </p:cNvSpPr>
          <p:nvPr>
            <p:ph type="body" idx="1"/>
          </p:nvPr>
        </p:nvSpPr>
        <p:spPr bwMode="auto">
          <a:xfrm>
            <a:off x="1482155" y="2884766"/>
            <a:ext cx="4389768" cy="1256112"/>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1224600" y="339936"/>
            <a:ext cx="7744457" cy="298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McK 1. On-page tracker" hidden="1"/>
          <p:cNvSpPr>
            <a:spLocks noChangeArrowheads="1"/>
          </p:cNvSpPr>
          <p:nvPr/>
        </p:nvSpPr>
        <p:spPr bwMode="auto">
          <a:xfrm>
            <a:off x="1224599" y="0"/>
            <a:ext cx="876714" cy="219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fontAlgn="base">
              <a:spcBef>
                <a:spcPct val="0"/>
              </a:spcBef>
              <a:spcAft>
                <a:spcPct val="0"/>
              </a:spcAft>
            </a:pPr>
            <a:r>
              <a:rPr lang="en-US" sz="1400" dirty="0">
                <a:solidFill>
                  <a:srgbClr val="FFFFFF"/>
                </a:solidFill>
              </a:rPr>
              <a:t>TRACKER</a:t>
            </a:r>
          </a:p>
        </p:txBody>
      </p:sp>
      <p:sp>
        <p:nvSpPr>
          <p:cNvPr id="11" name="McK 3. Unit of measure" hidden="1"/>
          <p:cNvSpPr txBox="1">
            <a:spLocks noChangeArrowheads="1"/>
          </p:cNvSpPr>
          <p:nvPr/>
        </p:nvSpPr>
        <p:spPr bwMode="auto">
          <a:xfrm>
            <a:off x="1224600" y="991159"/>
            <a:ext cx="7744457" cy="2512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600" dirty="0" smtClean="0">
                <a:solidFill>
                  <a:srgbClr val="808080"/>
                </a:solidFill>
                <a:latin typeface="Arial"/>
              </a:rPr>
              <a:t>Unit of measure</a:t>
            </a:r>
          </a:p>
        </p:txBody>
      </p:sp>
      <p:grpSp>
        <p:nvGrpSpPr>
          <p:cNvPr id="15" name="ACET" hidden="1"/>
          <p:cNvGrpSpPr>
            <a:grpSpLocks/>
          </p:cNvGrpSpPr>
          <p:nvPr/>
        </p:nvGrpSpPr>
        <p:grpSpPr bwMode="auto">
          <a:xfrm>
            <a:off x="1482155" y="2287080"/>
            <a:ext cx="4389768"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4400" fontAlgn="base">
                <a:spcBef>
                  <a:spcPct val="0"/>
                </a:spcBef>
                <a:spcAft>
                  <a:spcPct val="0"/>
                </a:spcAft>
              </a:pPr>
              <a:r>
                <a:rPr lang="en-US" sz="1600" b="1" dirty="0">
                  <a:solidFill>
                    <a:srgbClr val="000000"/>
                  </a:solidFill>
                </a:rPr>
                <a:t>Title</a:t>
              </a:r>
            </a:p>
            <a:p>
              <a:pPr defTabSz="914400" fontAlgn="base">
                <a:spcBef>
                  <a:spcPct val="0"/>
                </a:spcBef>
                <a:spcAft>
                  <a:spcPct val="0"/>
                </a:spcAft>
              </a:pPr>
              <a:r>
                <a:rPr lang="en-US" sz="1600" dirty="0">
                  <a:solidFill>
                    <a:srgbClr val="808080"/>
                  </a:solidFill>
                </a:rPr>
                <a:t>Unit of measure</a:t>
              </a:r>
            </a:p>
          </p:txBody>
        </p:sp>
      </p:grpSp>
      <p:sp>
        <p:nvSpPr>
          <p:cNvPr id="25" name="Slide Number"/>
          <p:cNvSpPr txBox="1">
            <a:spLocks/>
          </p:cNvSpPr>
          <p:nvPr/>
        </p:nvSpPr>
        <p:spPr bwMode="auto">
          <a:xfrm>
            <a:off x="8808762" y="6565687"/>
            <a:ext cx="160294" cy="15701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defTabSz="914400" fontAlgn="base">
              <a:spcBef>
                <a:spcPct val="0"/>
              </a:spcBef>
              <a:spcAft>
                <a:spcPct val="0"/>
              </a:spcAft>
            </a:pPr>
            <a:fld id="{42C328C1-A84F-4A39-A664-DBA00541A8C6}" type="slidenum">
              <a:rPr lang="en-US" smtClean="0">
                <a:solidFill>
                  <a:srgbClr val="000000"/>
                </a:solidFill>
              </a:rPr>
              <a:pPr algn="r" defTabSz="914400" fontAlgn="base">
                <a:spcBef>
                  <a:spcPct val="0"/>
                </a:spcBef>
                <a:spcAft>
                  <a:spcPct val="0"/>
                </a:spcAft>
              </a:pPr>
              <a:t>‹#›</a:t>
            </a:fld>
            <a:endParaRPr lang="en-US" dirty="0">
              <a:solidFill>
                <a:srgbClr val="000000"/>
              </a:solidFill>
            </a:endParaRPr>
          </a:p>
        </p:txBody>
      </p:sp>
      <p:grpSp>
        <p:nvGrpSpPr>
          <p:cNvPr id="75" name="Group 74"/>
          <p:cNvGrpSpPr/>
          <p:nvPr/>
        </p:nvGrpSpPr>
        <p:grpSpPr bwMode="auto">
          <a:xfrm>
            <a:off x="6828494" y="6504456"/>
            <a:ext cx="1829116" cy="279476"/>
            <a:chOff x="6692161" y="6382052"/>
            <a:chExt cx="1792597" cy="273912"/>
          </a:xfrm>
        </p:grpSpPr>
        <p:sp>
          <p:nvSpPr>
            <p:cNvPr id="76" name="StickerRectangle"/>
            <p:cNvSpPr>
              <a:spLocks noChangeArrowheads="1"/>
            </p:cNvSpPr>
            <p:nvPr userDrawn="1"/>
          </p:nvSpPr>
          <p:spPr bwMode="auto">
            <a:xfrm>
              <a:off x="6692161" y="6382052"/>
              <a:ext cx="1792597" cy="27391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23" tIns="0" rIns="0" bIns="27423">
              <a:spAutoFit/>
            </a:bodyPr>
            <a:lstStyle/>
            <a:p>
              <a:pPr defTabSz="913235" fontAlgn="base">
                <a:spcBef>
                  <a:spcPct val="0"/>
                </a:spcBef>
                <a:spcAft>
                  <a:spcPct val="0"/>
                </a:spcAft>
                <a:buClr>
                  <a:srgbClr val="000000"/>
                </a:buClr>
              </a:pPr>
              <a:r>
                <a:rPr lang="en-US" sz="800" dirty="0">
                  <a:solidFill>
                    <a:srgbClr val="808080">
                      <a:lumMod val="50000"/>
                    </a:srgbClr>
                  </a:solidFill>
                </a:rPr>
                <a:t>DRAFT/PRE-DECISIONAL – </a:t>
              </a:r>
            </a:p>
            <a:p>
              <a:pPr defTabSz="913235" fontAlgn="base">
                <a:spcBef>
                  <a:spcPct val="0"/>
                </a:spcBef>
                <a:spcAft>
                  <a:spcPct val="0"/>
                </a:spcAft>
                <a:buClr>
                  <a:srgbClr val="000000"/>
                </a:buClr>
              </a:pPr>
              <a:r>
                <a:rPr lang="en-US" sz="800" dirty="0">
                  <a:solidFill>
                    <a:srgbClr val="808080">
                      <a:lumMod val="50000"/>
                    </a:srgbClr>
                  </a:solidFill>
                </a:rPr>
                <a:t>PROPRIETARY AND CONFIDENTIAL</a:t>
              </a:r>
            </a:p>
          </p:txBody>
        </p:sp>
        <p:cxnSp>
          <p:nvCxnSpPr>
            <p:cNvPr id="77" name="AutoShape 31"/>
            <p:cNvCxnSpPr>
              <a:cxnSpLocks noChangeShapeType="1"/>
              <a:stCxn id="76" idx="2"/>
              <a:endCxn id="76" idx="4"/>
            </p:cNvCxnSpPr>
            <p:nvPr userDrawn="1"/>
          </p:nvCxnSpPr>
          <p:spPr bwMode="auto">
            <a:xfrm>
              <a:off x="6692161" y="6382052"/>
              <a:ext cx="0" cy="273912"/>
            </a:xfrm>
            <a:prstGeom prst="straightConnector1">
              <a:avLst/>
            </a:prstGeom>
            <a:noFill/>
            <a:ln w="9525">
              <a:solidFill>
                <a:schemeClr val="accent6">
                  <a:lumMod val="75000"/>
                </a:schemeClr>
              </a:solidFill>
              <a:round/>
              <a:headEnd/>
              <a:tailEnd/>
            </a:ln>
            <a:extLst>
              <a:ext uri="{909E8E84-426E-40dd-AFC4-6F175D3DCCD1}">
                <a14:hiddenFill xmlns="" xmlns:a14="http://schemas.microsoft.com/office/drawing/2010/main">
                  <a:noFill/>
                </a14:hiddenFill>
              </a:ext>
            </a:extLst>
          </p:spPr>
        </p:cxnSp>
        <p:cxnSp>
          <p:nvCxnSpPr>
            <p:cNvPr id="78" name="AutoShape 32"/>
            <p:cNvCxnSpPr>
              <a:cxnSpLocks noChangeShapeType="1"/>
              <a:stCxn id="76" idx="4"/>
              <a:endCxn id="76" idx="6"/>
            </p:cNvCxnSpPr>
            <p:nvPr userDrawn="1"/>
          </p:nvCxnSpPr>
          <p:spPr bwMode="auto">
            <a:xfrm>
              <a:off x="6692161" y="6655964"/>
              <a:ext cx="1792597" cy="0"/>
            </a:xfrm>
            <a:prstGeom prst="straightConnector1">
              <a:avLst/>
            </a:prstGeom>
            <a:noFill/>
            <a:ln w="25400">
              <a:solidFill>
                <a:schemeClr val="accent6">
                  <a:lumMod val="75000"/>
                </a:schemeClr>
              </a:solidFill>
              <a:round/>
              <a:headEnd/>
              <a:tailEnd/>
            </a:ln>
            <a:extLst>
              <a:ext uri="{909E8E84-426E-40dd-AFC4-6F175D3DCCD1}">
                <a14:hiddenFill xmlns="" xmlns:a14="http://schemas.microsoft.com/office/drawing/2010/main">
                  <a:noFill/>
                </a14:hiddenFill>
              </a:ext>
            </a:extLst>
          </p:spPr>
        </p:cxnSp>
      </p:grpSp>
      <p:grpSp>
        <p:nvGrpSpPr>
          <p:cNvPr id="143" name="LegendBoxes" hidden="1"/>
          <p:cNvGrpSpPr>
            <a:grpSpLocks/>
          </p:cNvGrpSpPr>
          <p:nvPr/>
        </p:nvGrpSpPr>
        <p:grpSpPr bwMode="auto">
          <a:xfrm>
            <a:off x="8189912" y="1047161"/>
            <a:ext cx="779144" cy="1017201"/>
            <a:chOff x="4936" y="176"/>
            <a:chExt cx="481" cy="628"/>
          </a:xfrm>
        </p:grpSpPr>
        <p:sp>
          <p:nvSpPr>
            <p:cNvPr id="144" name="Legend1"/>
            <p:cNvSpPr>
              <a:spLocks noChangeArrowheads="1"/>
            </p:cNvSpPr>
            <p:nvPr/>
          </p:nvSpPr>
          <p:spPr bwMode="auto">
            <a:xfrm>
              <a:off x="5096" y="176"/>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45"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sp>
          <p:nvSpPr>
            <p:cNvPr id="146" name="Legend2"/>
            <p:cNvSpPr>
              <a:spLocks noChangeArrowheads="1"/>
            </p:cNvSpPr>
            <p:nvPr/>
          </p:nvSpPr>
          <p:spPr bwMode="auto">
            <a:xfrm>
              <a:off x="5096" y="346"/>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47"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sp>
          <p:nvSpPr>
            <p:cNvPr id="148" name="Legend3"/>
            <p:cNvSpPr>
              <a:spLocks noChangeArrowheads="1"/>
            </p:cNvSpPr>
            <p:nvPr/>
          </p:nvSpPr>
          <p:spPr bwMode="auto">
            <a:xfrm>
              <a:off x="5096" y="517"/>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49"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sp>
          <p:nvSpPr>
            <p:cNvPr id="150" name="Legend4"/>
            <p:cNvSpPr>
              <a:spLocks noChangeArrowheads="1"/>
            </p:cNvSpPr>
            <p:nvPr/>
          </p:nvSpPr>
          <p:spPr bwMode="auto">
            <a:xfrm>
              <a:off x="5096" y="688"/>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51"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grpSp>
      <p:grpSp>
        <p:nvGrpSpPr>
          <p:cNvPr id="152" name="LegendLines" hidden="1"/>
          <p:cNvGrpSpPr>
            <a:grpSpLocks/>
          </p:cNvGrpSpPr>
          <p:nvPr/>
        </p:nvGrpSpPr>
        <p:grpSpPr bwMode="auto">
          <a:xfrm>
            <a:off x="7875664" y="1047161"/>
            <a:ext cx="1093393" cy="745084"/>
            <a:chOff x="4750" y="176"/>
            <a:chExt cx="675" cy="460"/>
          </a:xfrm>
        </p:grpSpPr>
        <p:sp>
          <p:nvSpPr>
            <p:cNvPr id="153"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1600" dirty="0">
                <a:solidFill>
                  <a:srgbClr val="000000"/>
                </a:solidFill>
              </a:endParaRPr>
            </a:p>
          </p:txBody>
        </p:sp>
        <p:sp>
          <p:nvSpPr>
            <p:cNvPr id="154"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1600" dirty="0">
                <a:solidFill>
                  <a:srgbClr val="000000"/>
                </a:solidFill>
              </a:endParaRPr>
            </a:p>
          </p:txBody>
        </p:sp>
        <p:sp>
          <p:nvSpPr>
            <p:cNvPr id="155"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1600" dirty="0">
                <a:solidFill>
                  <a:srgbClr val="000000"/>
                </a:solidFill>
              </a:endParaRPr>
            </a:p>
          </p:txBody>
        </p:sp>
        <p:sp>
          <p:nvSpPr>
            <p:cNvPr id="156" name="Legend1"/>
            <p:cNvSpPr>
              <a:spLocks noChangeArrowheads="1"/>
            </p:cNvSpPr>
            <p:nvPr/>
          </p:nvSpPr>
          <p:spPr bwMode="auto">
            <a:xfrm>
              <a:off x="5104" y="176"/>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57" name="Legend2"/>
            <p:cNvSpPr>
              <a:spLocks noChangeArrowheads="1"/>
            </p:cNvSpPr>
            <p:nvPr/>
          </p:nvSpPr>
          <p:spPr bwMode="auto">
            <a:xfrm>
              <a:off x="5104" y="344"/>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58" name="Legend3"/>
            <p:cNvSpPr>
              <a:spLocks noChangeArrowheads="1"/>
            </p:cNvSpPr>
            <p:nvPr/>
          </p:nvSpPr>
          <p:spPr bwMode="auto">
            <a:xfrm>
              <a:off x="5104" y="520"/>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grpSp>
      <p:grpSp>
        <p:nvGrpSpPr>
          <p:cNvPr id="159" name="McKSticker" hidden="1"/>
          <p:cNvGrpSpPr/>
          <p:nvPr/>
        </p:nvGrpSpPr>
        <p:grpSpPr bwMode="auto">
          <a:xfrm>
            <a:off x="7880427" y="1047160"/>
            <a:ext cx="1088630" cy="216680"/>
            <a:chOff x="7673880" y="285750"/>
            <a:chExt cx="1066895" cy="212366"/>
          </a:xfrm>
        </p:grpSpPr>
        <p:sp>
          <p:nvSpPr>
            <p:cNvPr id="160" name="StickerRectangle"/>
            <p:cNvSpPr>
              <a:spLocks noChangeArrowheads="1"/>
            </p:cNvSpPr>
            <p:nvPr/>
          </p:nvSpPr>
          <p:spPr bwMode="auto">
            <a:xfrm>
              <a:off x="7673880" y="285750"/>
              <a:ext cx="1066895"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13526" fontAlgn="base">
                <a:spcBef>
                  <a:spcPct val="0"/>
                </a:spcBef>
                <a:spcAft>
                  <a:spcPct val="0"/>
                </a:spcAft>
                <a:buClr>
                  <a:srgbClr val="000000"/>
                </a:buClr>
              </a:pPr>
              <a:r>
                <a:rPr lang="en-US" sz="1200" dirty="0">
                  <a:solidFill>
                    <a:srgbClr val="808080"/>
                  </a:solidFill>
                </a:rPr>
                <a:t>PRELIMINARY</a:t>
              </a:r>
            </a:p>
          </p:txBody>
        </p:sp>
        <p:cxnSp>
          <p:nvCxnSpPr>
            <p:cNvPr id="161" name="AutoShape 31"/>
            <p:cNvCxnSpPr>
              <a:cxnSpLocks noChangeShapeType="1"/>
              <a:stCxn id="160" idx="2"/>
              <a:endCxn id="160" idx="4"/>
            </p:cNvCxnSpPr>
            <p:nvPr/>
          </p:nvCxnSpPr>
          <p:spPr bwMode="auto">
            <a:xfrm>
              <a:off x="7673880"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162" name="AutoShape 32"/>
            <p:cNvCxnSpPr>
              <a:cxnSpLocks noChangeShapeType="1"/>
              <a:stCxn id="160" idx="4"/>
              <a:endCxn id="160" idx="6"/>
            </p:cNvCxnSpPr>
            <p:nvPr/>
          </p:nvCxnSpPr>
          <p:spPr bwMode="auto">
            <a:xfrm>
              <a:off x="7673880" y="498116"/>
              <a:ext cx="1066895"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163" name="LegendMoons" hidden="1"/>
          <p:cNvGrpSpPr/>
          <p:nvPr/>
        </p:nvGrpSpPr>
        <p:grpSpPr bwMode="auto">
          <a:xfrm>
            <a:off x="8121709" y="1047160"/>
            <a:ext cx="847347" cy="1333054"/>
            <a:chOff x="7875175" y="286625"/>
            <a:chExt cx="830430" cy="1306516"/>
          </a:xfrm>
        </p:grpSpPr>
        <p:grpSp>
          <p:nvGrpSpPr>
            <p:cNvPr id="164" name="MoonLegend2"/>
            <p:cNvGrpSpPr>
              <a:grpSpLocks noChangeAspect="1"/>
            </p:cNvGrpSpPr>
            <p:nvPr>
              <p:custDataLst>
                <p:tags r:id="rId11"/>
              </p:custDataLst>
            </p:nvPr>
          </p:nvGrpSpPr>
          <p:grpSpPr bwMode="auto">
            <a:xfrm>
              <a:off x="7875175" y="560866"/>
              <a:ext cx="209550" cy="209551"/>
              <a:chOff x="1694" y="2044"/>
              <a:chExt cx="160" cy="160"/>
            </a:xfrm>
          </p:grpSpPr>
          <p:sp>
            <p:nvSpPr>
              <p:cNvPr id="182" name="Oval 41"/>
              <p:cNvSpPr>
                <a:spLocks noChangeAspect="1" noChangeArrowheads="1"/>
              </p:cNvSpPr>
              <p:nvPr>
                <p:custDataLst>
                  <p:tags r:id="rId24"/>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sp>
            <p:nvSpPr>
              <p:cNvPr id="183" name="Arc 42"/>
              <p:cNvSpPr>
                <a:spLocks noChangeAspect="1"/>
              </p:cNvSpPr>
              <p:nvPr>
                <p:custDataLst>
                  <p:tags r:id="rId25"/>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grpSp>
        <p:grpSp>
          <p:nvGrpSpPr>
            <p:cNvPr id="165" name="MoonLegend4"/>
            <p:cNvGrpSpPr>
              <a:grpSpLocks noChangeAspect="1"/>
            </p:cNvGrpSpPr>
            <p:nvPr>
              <p:custDataLst>
                <p:tags r:id="rId12"/>
              </p:custDataLst>
            </p:nvPr>
          </p:nvGrpSpPr>
          <p:grpSpPr bwMode="auto">
            <a:xfrm>
              <a:off x="7875175" y="1109348"/>
              <a:ext cx="209550" cy="209551"/>
              <a:chOff x="4495" y="1198"/>
              <a:chExt cx="160" cy="160"/>
            </a:xfrm>
          </p:grpSpPr>
          <p:sp>
            <p:nvSpPr>
              <p:cNvPr id="180" name="Oval 47"/>
              <p:cNvSpPr>
                <a:spLocks noChangeAspect="1" noChangeArrowheads="1"/>
              </p:cNvSpPr>
              <p:nvPr>
                <p:custDataLst>
                  <p:tags r:id="rId2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sp>
            <p:nvSpPr>
              <p:cNvPr id="181" name="Arc 48"/>
              <p:cNvSpPr>
                <a:spLocks noChangeAspect="1"/>
              </p:cNvSpPr>
              <p:nvPr>
                <p:custDataLst>
                  <p:tags r:id="rId23"/>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grpSp>
        <p:grpSp>
          <p:nvGrpSpPr>
            <p:cNvPr id="166" name="MoonLegend5"/>
            <p:cNvGrpSpPr>
              <a:grpSpLocks noChangeAspect="1"/>
            </p:cNvGrpSpPr>
            <p:nvPr>
              <p:custDataLst>
                <p:tags r:id="rId13"/>
              </p:custDataLst>
            </p:nvPr>
          </p:nvGrpSpPr>
          <p:grpSpPr bwMode="auto">
            <a:xfrm>
              <a:off x="7875175" y="1383590"/>
              <a:ext cx="209550" cy="209551"/>
              <a:chOff x="4495" y="1440"/>
              <a:chExt cx="160" cy="160"/>
            </a:xfrm>
          </p:grpSpPr>
          <p:sp>
            <p:nvSpPr>
              <p:cNvPr id="178" name="Oval 50"/>
              <p:cNvSpPr>
                <a:spLocks noChangeAspect="1" noChangeArrowheads="1"/>
              </p:cNvSpPr>
              <p:nvPr>
                <p:custDataLst>
                  <p:tags r:id="rId20"/>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sp>
            <p:nvSpPr>
              <p:cNvPr id="179" name="Oval 51"/>
              <p:cNvSpPr>
                <a:spLocks noChangeAspect="1" noChangeArrowheads="1"/>
              </p:cNvSpPr>
              <p:nvPr>
                <p:custDataLst>
                  <p:tags r:id="rId21"/>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grpSp>
        <p:sp>
          <p:nvSpPr>
            <p:cNvPr id="167" name="Legend1"/>
            <p:cNvSpPr>
              <a:spLocks noChangeArrowheads="1"/>
            </p:cNvSpPr>
            <p:nvPr/>
          </p:nvSpPr>
          <p:spPr bwMode="auto">
            <a:xfrm>
              <a:off x="8195850" y="299325"/>
              <a:ext cx="50975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68" name="Legend2"/>
            <p:cNvSpPr>
              <a:spLocks noChangeArrowheads="1"/>
            </p:cNvSpPr>
            <p:nvPr/>
          </p:nvSpPr>
          <p:spPr bwMode="auto">
            <a:xfrm>
              <a:off x="8195850" y="573963"/>
              <a:ext cx="50975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69" name="Legend3"/>
            <p:cNvSpPr>
              <a:spLocks noChangeArrowheads="1"/>
            </p:cNvSpPr>
            <p:nvPr/>
          </p:nvSpPr>
          <p:spPr bwMode="auto">
            <a:xfrm>
              <a:off x="8195850" y="848602"/>
              <a:ext cx="50975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70" name="Legend4"/>
            <p:cNvSpPr>
              <a:spLocks noChangeArrowheads="1"/>
            </p:cNvSpPr>
            <p:nvPr/>
          </p:nvSpPr>
          <p:spPr bwMode="auto">
            <a:xfrm>
              <a:off x="8195850" y="1120065"/>
              <a:ext cx="50975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71" name="Legend5"/>
            <p:cNvSpPr>
              <a:spLocks noChangeArrowheads="1"/>
            </p:cNvSpPr>
            <p:nvPr/>
          </p:nvSpPr>
          <p:spPr bwMode="auto">
            <a:xfrm>
              <a:off x="8195850" y="1396290"/>
              <a:ext cx="50975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grpSp>
          <p:nvGrpSpPr>
            <p:cNvPr id="172" name="MoonLegend3"/>
            <p:cNvGrpSpPr>
              <a:grpSpLocks noChangeAspect="1"/>
            </p:cNvGrpSpPr>
            <p:nvPr>
              <p:custDataLst>
                <p:tags r:id="rId14"/>
              </p:custDataLst>
            </p:nvPr>
          </p:nvGrpSpPr>
          <p:grpSpPr bwMode="auto">
            <a:xfrm>
              <a:off x="7875175" y="835107"/>
              <a:ext cx="209550" cy="209551"/>
              <a:chOff x="4495" y="1198"/>
              <a:chExt cx="160" cy="160"/>
            </a:xfrm>
          </p:grpSpPr>
          <p:sp>
            <p:nvSpPr>
              <p:cNvPr id="176"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sp>
            <p:nvSpPr>
              <p:cNvPr id="177" name="Arc 48"/>
              <p:cNvSpPr>
                <a:spLocks noChangeAspect="1"/>
              </p:cNvSpPr>
              <p:nvPr>
                <p:custDataLst>
                  <p:tags r:id="rId19"/>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grpSp>
        <p:grpSp>
          <p:nvGrpSpPr>
            <p:cNvPr id="173" name="MoonLegend1"/>
            <p:cNvGrpSpPr>
              <a:grpSpLocks noChangeAspect="1"/>
            </p:cNvGrpSpPr>
            <p:nvPr userDrawn="1">
              <p:custDataLst>
                <p:tags r:id="rId15"/>
              </p:custDataLst>
            </p:nvPr>
          </p:nvGrpSpPr>
          <p:grpSpPr bwMode="auto">
            <a:xfrm>
              <a:off x="7875175" y="286625"/>
              <a:ext cx="209550" cy="209551"/>
              <a:chOff x="1694" y="2044"/>
              <a:chExt cx="160" cy="160"/>
            </a:xfrm>
          </p:grpSpPr>
          <p:sp>
            <p:nvSpPr>
              <p:cNvPr id="174" name="Oval 41"/>
              <p:cNvSpPr>
                <a:spLocks noChangeAspect="1" noChangeArrowheads="1"/>
              </p:cNvSpPr>
              <p:nvPr>
                <p:custDataLst>
                  <p:tags r:id="rId16"/>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sp>
            <p:nvSpPr>
              <p:cNvPr id="175" name="Arc 42"/>
              <p:cNvSpPr>
                <a:spLocks noChangeAspect="1"/>
              </p:cNvSpPr>
              <p:nvPr>
                <p:custDataLst>
                  <p:tags r:id="rId17"/>
                </p:custDataLst>
              </p:nvPr>
            </p:nvSpPr>
            <p:spPr bwMode="auto">
              <a:xfrm>
                <a:off x="1694" y="2044"/>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grpSp>
      </p:grpSp>
      <p:grpSp>
        <p:nvGrpSpPr>
          <p:cNvPr id="6" name="Slide Elements" hidden="1"/>
          <p:cNvGrpSpPr/>
          <p:nvPr/>
        </p:nvGrpSpPr>
        <p:grpSpPr bwMode="auto">
          <a:xfrm>
            <a:off x="179803" y="6203623"/>
            <a:ext cx="8789253" cy="519077"/>
            <a:chOff x="176213" y="6080125"/>
            <a:chExt cx="8613774" cy="508744"/>
          </a:xfrm>
        </p:grpSpPr>
        <p:sp>
          <p:nvSpPr>
            <p:cNvPr id="185" name="4. Footnote"/>
            <p:cNvSpPr txBox="1">
              <a:spLocks noChangeArrowheads="1"/>
            </p:cNvSpPr>
            <p:nvPr>
              <p:custDataLst>
                <p:tags r:id="rId9"/>
              </p:custDataLst>
            </p:nvPr>
          </p:nvSpPr>
          <p:spPr bwMode="auto">
            <a:xfrm>
              <a:off x="176213" y="6080125"/>
              <a:ext cx="8613774"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00" dirty="0" smtClean="0">
                  <a:solidFill>
                    <a:srgbClr val="000000"/>
                  </a:solidFill>
                  <a:latin typeface="Arial"/>
                </a:rPr>
                <a:t>1 Footnote</a:t>
              </a:r>
            </a:p>
          </p:txBody>
        </p:sp>
        <p:sp>
          <p:nvSpPr>
            <p:cNvPr id="186" name="5. Source"/>
            <p:cNvSpPr>
              <a:spLocks noChangeArrowheads="1"/>
            </p:cNvSpPr>
            <p:nvPr>
              <p:custDataLst>
                <p:tags r:id="rId10"/>
              </p:custDataLst>
            </p:nvPr>
          </p:nvSpPr>
          <p:spPr bwMode="auto">
            <a:xfrm>
              <a:off x="176213" y="6434981"/>
              <a:ext cx="6136481"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975" indent="-621975" defTabSz="913526" fontAlgn="base">
                <a:spcBef>
                  <a:spcPct val="0"/>
                </a:spcBef>
                <a:spcAft>
                  <a:spcPct val="0"/>
                </a:spcAft>
                <a:tabLst>
                  <a:tab pos="621975" algn="l"/>
                </a:tabLst>
              </a:pPr>
              <a:r>
                <a:rPr lang="en-US" sz="1000" dirty="0">
                  <a:solidFill>
                    <a:srgbClr val="000000"/>
                  </a:solidFill>
                </a:rPr>
                <a:t>SOURCE: Source</a:t>
              </a:r>
            </a:p>
          </p:txBody>
        </p:sp>
      </p:grpSp>
    </p:spTree>
    <p:extLst>
      <p:ext uri="{BB962C8B-B14F-4D97-AF65-F5344CB8AC3E}">
        <p14:creationId xmlns:p14="http://schemas.microsoft.com/office/powerpoint/2010/main" val="20850826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iming>
    <p:tnLst>
      <p:par>
        <p:cTn id="1" dur="indefinite" restart="never" nodeType="tmRoot"/>
      </p:par>
    </p:tnLst>
  </p:timing>
  <p:hf hdr="0" ftr="0" dt="0"/>
  <p:txStyles>
    <p:titleStyle>
      <a:lvl1pPr algn="l" defTabSz="913526" rtl="0" eaLnBrk="1" fontAlgn="base" hangingPunct="1">
        <a:spcBef>
          <a:spcPct val="0"/>
        </a:spcBef>
        <a:spcAft>
          <a:spcPct val="0"/>
        </a:spcAft>
        <a:tabLst>
          <a:tab pos="275353" algn="l"/>
        </a:tabLst>
        <a:defRPr sz="1900" b="1" baseline="0">
          <a:solidFill>
            <a:schemeClr val="bg1"/>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962" rtl="0" eaLnBrk="1" latinLnBrk="0" hangingPunct="1">
        <a:defRPr sz="1800" kern="1200">
          <a:solidFill>
            <a:schemeClr val="tx1"/>
          </a:solidFill>
          <a:latin typeface="+mn-lt"/>
          <a:ea typeface="+mn-ea"/>
          <a:cs typeface="+mn-cs"/>
        </a:defRPr>
      </a:lvl1pPr>
      <a:lvl2pPr marL="466481" algn="l" defTabSz="932962" rtl="0" eaLnBrk="1" latinLnBrk="0" hangingPunct="1">
        <a:defRPr sz="1800" kern="1200">
          <a:solidFill>
            <a:schemeClr val="tx1"/>
          </a:solidFill>
          <a:latin typeface="+mn-lt"/>
          <a:ea typeface="+mn-ea"/>
          <a:cs typeface="+mn-cs"/>
        </a:defRPr>
      </a:lvl2pPr>
      <a:lvl3pPr marL="932962" algn="l" defTabSz="932962" rtl="0" eaLnBrk="1" latinLnBrk="0" hangingPunct="1">
        <a:defRPr sz="1800" kern="1200">
          <a:solidFill>
            <a:schemeClr val="tx1"/>
          </a:solidFill>
          <a:latin typeface="+mn-lt"/>
          <a:ea typeface="+mn-ea"/>
          <a:cs typeface="+mn-cs"/>
        </a:defRPr>
      </a:lvl3pPr>
      <a:lvl4pPr marL="1399443" algn="l" defTabSz="932962" rtl="0" eaLnBrk="1" latinLnBrk="0" hangingPunct="1">
        <a:defRPr sz="1800" kern="1200">
          <a:solidFill>
            <a:schemeClr val="tx1"/>
          </a:solidFill>
          <a:latin typeface="+mn-lt"/>
          <a:ea typeface="+mn-ea"/>
          <a:cs typeface="+mn-cs"/>
        </a:defRPr>
      </a:lvl4pPr>
      <a:lvl5pPr marL="1865925" algn="l" defTabSz="932962" rtl="0" eaLnBrk="1" latinLnBrk="0" hangingPunct="1">
        <a:defRPr sz="1800" kern="1200">
          <a:solidFill>
            <a:schemeClr val="tx1"/>
          </a:solidFill>
          <a:latin typeface="+mn-lt"/>
          <a:ea typeface="+mn-ea"/>
          <a:cs typeface="+mn-cs"/>
        </a:defRPr>
      </a:lvl5pPr>
      <a:lvl6pPr marL="2332406" algn="l" defTabSz="932962" rtl="0" eaLnBrk="1" latinLnBrk="0" hangingPunct="1">
        <a:defRPr sz="1800" kern="1200">
          <a:solidFill>
            <a:schemeClr val="tx1"/>
          </a:solidFill>
          <a:latin typeface="+mn-lt"/>
          <a:ea typeface="+mn-ea"/>
          <a:cs typeface="+mn-cs"/>
        </a:defRPr>
      </a:lvl6pPr>
      <a:lvl7pPr marL="2798887" algn="l" defTabSz="932962" rtl="0" eaLnBrk="1" latinLnBrk="0" hangingPunct="1">
        <a:defRPr sz="1800" kern="1200">
          <a:solidFill>
            <a:schemeClr val="tx1"/>
          </a:solidFill>
          <a:latin typeface="+mn-lt"/>
          <a:ea typeface="+mn-ea"/>
          <a:cs typeface="+mn-cs"/>
        </a:defRPr>
      </a:lvl7pPr>
      <a:lvl8pPr marL="3265368" algn="l" defTabSz="932962" rtl="0" eaLnBrk="1" latinLnBrk="0" hangingPunct="1">
        <a:defRPr sz="1800" kern="1200">
          <a:solidFill>
            <a:schemeClr val="tx1"/>
          </a:solidFill>
          <a:latin typeface="+mn-lt"/>
          <a:ea typeface="+mn-ea"/>
          <a:cs typeface="+mn-cs"/>
        </a:defRPr>
      </a:lvl8pPr>
      <a:lvl9pPr marL="3731849" algn="l" defTabSz="93296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uFillTx/>
              </a:rPr>
              <a:t>Click to edit Master title style</a:t>
            </a:r>
            <a:endParaRPr lang="en-US" dirty="0">
              <a:uFillTx/>
            </a:endParaRPr>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dirty="0">
              <a:uFillTx/>
            </a:endParaRPr>
          </a:p>
        </p:txBody>
      </p:sp>
      <p:sp>
        <p:nvSpPr>
          <p:cNvPr id="7" name="Rectangle 6"/>
          <p:cNvSpPr>
            <a:spLocks/>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8" name="Rectangle 7"/>
          <p:cNvSpPr>
            <a:spLocks/>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uFillTx/>
              </a:defRPr>
            </a:lvl1pPr>
          </a:lstStyle>
          <a:p>
            <a:pPr defTabSz="914400"/>
            <a:fld id="{C5BD8ECB-A4CA-48FB-AD2C-AFCB8B67C033}" type="slidenum">
              <a:rPr lang="en-US" smtClean="0"/>
              <a:pPr defTabSz="91440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uFillTx/>
              </a:defRPr>
            </a:lvl1pPr>
          </a:lstStyle>
          <a:p>
            <a:pPr defTabSz="914400"/>
            <a:endParaRPr lang="en-US">
              <a:solidFill>
                <a:srgbClr val="E4E9EF"/>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uFillTx/>
              </a:defRPr>
            </a:lvl1pPr>
          </a:lstStyle>
          <a:p>
            <a:pPr defTabSz="914400"/>
            <a:fld id="{D1286D8D-1082-4359-AC02-3D2EE2F55AE4}" type="datetime1">
              <a:rPr lang="en-US" smtClean="0">
                <a:solidFill>
                  <a:srgbClr val="E4E9EF"/>
                </a:solidFill>
              </a:rPr>
              <a:pPr defTabSz="914400"/>
              <a:t>10/10/2017</a:t>
            </a:fld>
            <a:endParaRPr lang="en-US">
              <a:solidFill>
                <a:srgbClr val="E4E9EF"/>
              </a:solidFill>
            </a:endParaRPr>
          </a:p>
        </p:txBody>
      </p:sp>
    </p:spTree>
    <p:extLst>
      <p:ext uri="{BB962C8B-B14F-4D97-AF65-F5344CB8AC3E}">
        <p14:creationId xmlns:p14="http://schemas.microsoft.com/office/powerpoint/2010/main" val="324672675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l" defTabSz="914400" rtl="0" eaLnBrk="1" latinLnBrk="0" hangingPunct="1">
        <a:spcBef>
          <a:spcPct val="0"/>
        </a:spcBef>
        <a:buNone/>
        <a:defRPr sz="4600" kern="1200" cap="none" spc="-100" baseline="0">
          <a:ln>
            <a:noFill/>
          </a:ln>
          <a:solidFill>
            <a:schemeClr val="tx2"/>
          </a:solidFill>
          <a:effectLst/>
          <a:uFillTx/>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uFillTx/>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uFillTx/>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uFillTx/>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uFillTx/>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uFillTx/>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uFillTx/>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uFillTx/>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uFillTx/>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Helvetica"/>
              </a:defRPr>
            </a:lvl1pPr>
          </a:lstStyle>
          <a:p>
            <a:fld id="{36E62C09-E5A4-9A48-AC57-A3DFD08831C3}" type="datetimeFigureOut">
              <a:rPr lang="en-US" smtClean="0">
                <a:solidFill>
                  <a:prstClr val="black">
                    <a:tint val="75000"/>
                  </a:prstClr>
                </a:solidFill>
              </a:rPr>
              <a:pPr/>
              <a:t>10/10/2017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Helvetica"/>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Helvetica"/>
              </a:defRPr>
            </a:lvl1pPr>
          </a:lstStyle>
          <a:p>
            <a:fld id="{126058CE-6B6C-1144-BA6B-D2C47C2B255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846725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457200" rtl="0" eaLnBrk="1" latinLnBrk="0" hangingPunct="1">
        <a:spcBef>
          <a:spcPct val="0"/>
        </a:spcBef>
        <a:buNone/>
        <a:defRPr sz="4400" kern="1200">
          <a:solidFill>
            <a:schemeClr val="tx1"/>
          </a:solidFill>
          <a:latin typeface="Helvetica"/>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C5BD8ECB-A4CA-48FB-AD2C-AFCB8B67C033}" type="slidenum">
              <a:rPr lang="en-US" smtClean="0"/>
              <a:pPr defTabSz="91440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defTabSz="914400"/>
            <a:endParaRPr lang="en-US">
              <a:solidFill>
                <a:srgbClr val="E4E9EF"/>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defTabSz="914400"/>
            <a:fld id="{D1286D8D-1082-4359-AC02-3D2EE2F55AE4}" type="datetime1">
              <a:rPr lang="en-US" smtClean="0">
                <a:solidFill>
                  <a:srgbClr val="E4E9EF"/>
                </a:solidFill>
              </a:rPr>
              <a:pPr defTabSz="914400"/>
              <a:t>10/10/2017</a:t>
            </a:fld>
            <a:endParaRPr lang="en-US">
              <a:solidFill>
                <a:srgbClr val="E4E9EF"/>
              </a:solidFill>
            </a:endParaRPr>
          </a:p>
        </p:txBody>
      </p:sp>
    </p:spTree>
    <p:extLst>
      <p:ext uri="{BB962C8B-B14F-4D97-AF65-F5344CB8AC3E}">
        <p14:creationId xmlns:p14="http://schemas.microsoft.com/office/powerpoint/2010/main" val="5328712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C5BD8ECB-A4CA-48FB-AD2C-AFCB8B67C033}" type="slidenum">
              <a:rPr lang="en-US" smtClean="0"/>
              <a:pPr defTabSz="91440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defTabSz="914400"/>
            <a:endParaRPr lang="en-US">
              <a:solidFill>
                <a:srgbClr val="E4E9EF"/>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defTabSz="914400"/>
            <a:fld id="{D1286D8D-1082-4359-AC02-3D2EE2F55AE4}" type="datetime1">
              <a:rPr lang="en-US" smtClean="0">
                <a:solidFill>
                  <a:srgbClr val="E4E9EF"/>
                </a:solidFill>
              </a:rPr>
              <a:pPr defTabSz="914400"/>
              <a:t>10/10/2017</a:t>
            </a:fld>
            <a:endParaRPr lang="en-US">
              <a:solidFill>
                <a:srgbClr val="E4E9EF"/>
              </a:solidFill>
            </a:endParaRPr>
          </a:p>
        </p:txBody>
      </p:sp>
    </p:spTree>
    <p:extLst>
      <p:ext uri="{BB962C8B-B14F-4D97-AF65-F5344CB8AC3E}">
        <p14:creationId xmlns:p14="http://schemas.microsoft.com/office/powerpoint/2010/main" val="70841909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135296979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spd="med">
    <p:fade/>
  </p:transition>
  <p:timing>
    <p:tnLst>
      <p:par>
        <p:cTn id="1" dur="indefinite" restart="never" nodeType="tmRoot"/>
      </p:par>
    </p:tnLst>
  </p:timing>
  <p:hf sldNum="0"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F43184C-A644-490B-B821-49F4A9989058}" type="datetimeFigureOut">
              <a:rPr lang="en-US" smtClean="0">
                <a:solidFill>
                  <a:prstClr val="black">
                    <a:tint val="75000"/>
                  </a:prstClr>
                </a:solidFill>
              </a:rPr>
              <a:pPr defTabSz="914400"/>
              <a:t>10/10/2017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A08398A-1E6C-4265-96EE-3BC58D81E2E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30588317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hyperlink" Target="ftp://ftpprd.ncep.noaa.gov/pub/data/nccf/com/nwm/prod/" TargetMode="External"/><Relationship Id="rId2" Type="http://schemas.openxmlformats.org/officeDocument/2006/relationships/image" Target="../media/image27.png"/><Relationship Id="rId1" Type="http://schemas.openxmlformats.org/officeDocument/2006/relationships/slideLayout" Target="../slideLayouts/slideLayout111.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hyperlink" Target="http://arcg.is/1JW0DBm" TargetMode="External"/><Relationship Id="rId2" Type="http://schemas.openxmlformats.org/officeDocument/2006/relationships/image" Target="../media/image29.png"/><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1.xml"/><Relationship Id="rId1" Type="http://schemas.openxmlformats.org/officeDocument/2006/relationships/slideLayout" Target="../slideLayouts/slideLayout106.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hyperlink" Target="ftp://ftpprd.ncep.noaa.gov/pub/data/nccf/com/nwm/prod/" TargetMode="External"/><Relationship Id="rId2" Type="http://schemas.openxmlformats.org/officeDocument/2006/relationships/hyperlink" Target="http://water.noaa.gov/tools/nwm-image-viewer" TargetMode="External"/><Relationship Id="rId1" Type="http://schemas.openxmlformats.org/officeDocument/2006/relationships/slideLayout" Target="../slideLayouts/slideLayout112.xml"/><Relationship Id="rId5" Type="http://schemas.openxmlformats.org/officeDocument/2006/relationships/hyperlink" Target="http://water.noaa.gov/map" TargetMode="External"/><Relationship Id="rId4" Type="http://schemas.openxmlformats.org/officeDocument/2006/relationships/hyperlink" Target="http://arcg.is/1JW0DB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41.png"/><Relationship Id="rId4" Type="http://schemas.openxmlformats.org/officeDocument/2006/relationships/image" Target="../media/image40.tif"/></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tags" Target="../tags/tag21.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9.xml"/><Relationship Id="rId1" Type="http://schemas.openxmlformats.org/officeDocument/2006/relationships/tags" Target="../tags/tag2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ags" Target="../tags/tag23.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gif"/><Relationship Id="rId1" Type="http://schemas.openxmlformats.org/officeDocument/2006/relationships/slideLayout" Target="../slideLayouts/slideLayout40.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gif"/><Relationship Id="rId1" Type="http://schemas.openxmlformats.org/officeDocument/2006/relationships/slideLayout" Target="../slideLayouts/slideLayout40.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0.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3.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4.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1.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1.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1.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56" y="1329656"/>
            <a:ext cx="5894200" cy="3551051"/>
          </a:xfrm>
          <a:prstGeom prst="rect">
            <a:avLst/>
          </a:prstGeom>
        </p:spPr>
      </p:pic>
      <p:pic>
        <p:nvPicPr>
          <p:cNvPr id="9" name="Picture 8"/>
          <p:cNvPicPr>
            <a:picLocks noChangeAspect="1"/>
          </p:cNvPicPr>
          <p:nvPr/>
        </p:nvPicPr>
        <p:blipFill rotWithShape="1">
          <a:blip r:embed="rId3">
            <a:alphaModFix/>
            <a:extLst>
              <a:ext uri="{28A0092B-C50C-407E-A947-70E740481C1C}">
                <a14:useLocalDpi xmlns:a14="http://schemas.microsoft.com/office/drawing/2010/main" val="0"/>
              </a:ext>
            </a:extLst>
          </a:blip>
          <a:srcRect b="42205"/>
          <a:stretch/>
        </p:blipFill>
        <p:spPr>
          <a:xfrm>
            <a:off x="0" y="3023316"/>
            <a:ext cx="9144000" cy="3910751"/>
          </a:xfrm>
          <a:prstGeom prst="rect">
            <a:avLst/>
          </a:prstGeom>
        </p:spPr>
      </p:pic>
      <p:sp>
        <p:nvSpPr>
          <p:cNvPr id="3" name="TextBox 2"/>
          <p:cNvSpPr txBox="1"/>
          <p:nvPr/>
        </p:nvSpPr>
        <p:spPr>
          <a:xfrm>
            <a:off x="3198378" y="2901140"/>
            <a:ext cx="5715000" cy="1219200"/>
          </a:xfrm>
          <a:prstGeom prst="rect">
            <a:avLst/>
          </a:prstGeom>
          <a:noFill/>
          <a:effectLst/>
        </p:spPr>
        <p:txBody>
          <a:bodyPr wrap="none" lIns="0" tIns="0" rIns="0" bIns="0" rtlCol="0">
            <a:noAutofit/>
          </a:bodyPr>
          <a:lstStyle/>
          <a:p>
            <a:pPr algn="r" defTabSz="914400" eaLnBrk="0" hangingPunct="0"/>
            <a:r>
              <a:rPr lang="en-US" sz="2400" dirty="0">
                <a:solidFill>
                  <a:prstClr val="black"/>
                </a:solidFill>
              </a:rPr>
              <a:t>David R. Maidment </a:t>
            </a:r>
          </a:p>
          <a:p>
            <a:pPr algn="r" defTabSz="914400" eaLnBrk="0" hangingPunct="0"/>
            <a:r>
              <a:rPr lang="en-US" dirty="0">
                <a:solidFill>
                  <a:prstClr val="black"/>
                </a:solidFill>
              </a:rPr>
              <a:t>Center for Research in Water Resources</a:t>
            </a:r>
          </a:p>
          <a:p>
            <a:pPr algn="r" defTabSz="914400" eaLnBrk="0" hangingPunct="0"/>
            <a:r>
              <a:rPr lang="en-US" dirty="0">
                <a:solidFill>
                  <a:prstClr val="black"/>
                </a:solidFill>
              </a:rPr>
              <a:t>University of Texas at Austin</a:t>
            </a:r>
          </a:p>
        </p:txBody>
      </p:sp>
      <p:sp>
        <p:nvSpPr>
          <p:cNvPr id="8" name="Rectangle 7"/>
          <p:cNvSpPr/>
          <p:nvPr/>
        </p:nvSpPr>
        <p:spPr bwMode="auto">
          <a:xfrm>
            <a:off x="0" y="5431809"/>
            <a:ext cx="9144000" cy="1502258"/>
          </a:xfrm>
          <a:prstGeom prst="rect">
            <a:avLst/>
          </a:prstGeom>
          <a:solidFill>
            <a:srgbClr val="001446">
              <a:alpha val="8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4" name="TextBox 3"/>
          <p:cNvSpPr txBox="1"/>
          <p:nvPr/>
        </p:nvSpPr>
        <p:spPr>
          <a:xfrm>
            <a:off x="101190" y="5568287"/>
            <a:ext cx="9042810" cy="1365780"/>
          </a:xfrm>
          <a:prstGeom prst="rect">
            <a:avLst/>
          </a:prstGeom>
          <a:noFill/>
          <a:ln>
            <a:noFill/>
          </a:ln>
          <a:effectLst/>
        </p:spPr>
        <p:txBody>
          <a:bodyPr wrap="none" lIns="0" tIns="0" rIns="0" bIns="0" rtlCol="0">
            <a:noAutofit/>
          </a:bodyPr>
          <a:lstStyle/>
          <a:p>
            <a:pPr defTabSz="914400" eaLnBrk="0" hangingPunct="0"/>
            <a:endParaRPr lang="en-US" sz="1600" dirty="0">
              <a:solidFill>
                <a:srgbClr val="5EB4E6">
                  <a:lumMod val="40000"/>
                  <a:lumOff val="60000"/>
                </a:srgbClr>
              </a:solidFill>
            </a:endParaRPr>
          </a:p>
          <a:p>
            <a:pPr defTabSz="914400" eaLnBrk="0" hangingPunct="0"/>
            <a:r>
              <a:rPr lang="en-US" sz="1600" dirty="0" smtClean="0">
                <a:solidFill>
                  <a:srgbClr val="5EB4E6">
                    <a:lumMod val="40000"/>
                    <a:lumOff val="60000"/>
                  </a:srgbClr>
                </a:solidFill>
              </a:rPr>
              <a:t>Acknowledgments</a:t>
            </a:r>
            <a:r>
              <a:rPr lang="en-US" sz="1600" dirty="0">
                <a:solidFill>
                  <a:srgbClr val="5EB4E6">
                    <a:lumMod val="40000"/>
                    <a:lumOff val="60000"/>
                  </a:srgbClr>
                </a:solidFill>
              </a:rPr>
              <a:t>: </a:t>
            </a:r>
            <a:r>
              <a:rPr lang="en-US" sz="1600" dirty="0" smtClean="0">
                <a:solidFill>
                  <a:srgbClr val="5EB4E6">
                    <a:lumMod val="40000"/>
                    <a:lumOff val="60000"/>
                  </a:srgbClr>
                </a:solidFill>
              </a:rPr>
              <a:t>Slides in this presentation come from Tom </a:t>
            </a:r>
            <a:r>
              <a:rPr lang="en-US" sz="1600" dirty="0" err="1" smtClean="0">
                <a:solidFill>
                  <a:srgbClr val="5EB4E6">
                    <a:lumMod val="40000"/>
                    <a:lumOff val="60000"/>
                  </a:srgbClr>
                </a:solidFill>
              </a:rPr>
              <a:t>Graziano</a:t>
            </a:r>
            <a:r>
              <a:rPr lang="en-US" sz="1600" dirty="0" smtClean="0">
                <a:solidFill>
                  <a:srgbClr val="5EB4E6">
                    <a:lumMod val="40000"/>
                    <a:lumOff val="60000"/>
                  </a:srgbClr>
                </a:solidFill>
              </a:rPr>
              <a:t> and Brian Cosgrove of </a:t>
            </a:r>
          </a:p>
          <a:p>
            <a:pPr defTabSz="914400" eaLnBrk="0" hangingPunct="0"/>
            <a:r>
              <a:rPr lang="en-US" sz="1600" dirty="0" smtClean="0">
                <a:solidFill>
                  <a:srgbClr val="5EB4E6">
                    <a:lumMod val="40000"/>
                    <a:lumOff val="60000"/>
                  </a:srgbClr>
                </a:solidFill>
              </a:rPr>
              <a:t>NWS and David Gochis of NCAR</a:t>
            </a:r>
            <a:endParaRPr lang="en-US" sz="1600" dirty="0">
              <a:solidFill>
                <a:srgbClr val="5EB4E6">
                  <a:lumMod val="40000"/>
                  <a:lumOff val="60000"/>
                </a:srgbClr>
              </a:solidFill>
            </a:endParaRPr>
          </a:p>
        </p:txBody>
      </p:sp>
      <p:sp>
        <p:nvSpPr>
          <p:cNvPr id="13" name="Title 1"/>
          <p:cNvSpPr txBox="1">
            <a:spLocks/>
          </p:cNvSpPr>
          <p:nvPr/>
        </p:nvSpPr>
        <p:spPr>
          <a:xfrm>
            <a:off x="374699" y="456963"/>
            <a:ext cx="8379456" cy="484632"/>
          </a:xfrm>
          <a:prstGeom prst="rect">
            <a:avLst/>
          </a:prstGeom>
        </p:spPr>
        <p:txBody>
          <a:bodyPr/>
          <a:lst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a:lstStyle>
          <a:p>
            <a:r>
              <a:rPr lang="en-US" dirty="0" smtClean="0">
                <a:solidFill>
                  <a:srgbClr val="001446">
                    <a:lumMod val="75000"/>
                    <a:lumOff val="25000"/>
                  </a:srgbClr>
                </a:solidFill>
              </a:rPr>
              <a:t>National Water Model</a:t>
            </a:r>
            <a:endParaRPr lang="en-US" dirty="0">
              <a:solidFill>
                <a:prstClr val="black"/>
              </a:solidFill>
            </a:endParaRPr>
          </a:p>
        </p:txBody>
      </p:sp>
    </p:spTree>
    <p:extLst>
      <p:ext uri="{BB962C8B-B14F-4D97-AF65-F5344CB8AC3E}">
        <p14:creationId xmlns:p14="http://schemas.microsoft.com/office/powerpoint/2010/main" val="62150954"/>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FTP Site for Model Results</a:t>
            </a:r>
            <a:endParaRPr lang="en-US" dirty="0"/>
          </a:p>
        </p:txBody>
      </p:sp>
      <p:pic>
        <p:nvPicPr>
          <p:cNvPr id="3" name="Picture 2"/>
          <p:cNvPicPr>
            <a:picLocks noChangeAspect="1"/>
          </p:cNvPicPr>
          <p:nvPr/>
        </p:nvPicPr>
        <p:blipFill>
          <a:blip r:embed="rId2"/>
          <a:stretch>
            <a:fillRect/>
          </a:stretch>
        </p:blipFill>
        <p:spPr>
          <a:xfrm>
            <a:off x="1814948" y="3367291"/>
            <a:ext cx="6871852" cy="2526195"/>
          </a:xfrm>
          <a:prstGeom prst="rect">
            <a:avLst/>
          </a:prstGeom>
          <a:ln w="3175">
            <a:solidFill>
              <a:schemeClr val="bg1">
                <a:lumMod val="65000"/>
              </a:schemeClr>
            </a:solidFill>
          </a:ln>
        </p:spPr>
      </p:pic>
      <p:sp>
        <p:nvSpPr>
          <p:cNvPr id="4" name="Rectangle 3"/>
          <p:cNvSpPr/>
          <p:nvPr/>
        </p:nvSpPr>
        <p:spPr>
          <a:xfrm>
            <a:off x="457200" y="1417638"/>
            <a:ext cx="7613374" cy="369332"/>
          </a:xfrm>
          <a:prstGeom prst="rect">
            <a:avLst/>
          </a:prstGeom>
        </p:spPr>
        <p:txBody>
          <a:bodyPr wrap="square">
            <a:spAutoFit/>
          </a:bodyPr>
          <a:lstStyle/>
          <a:p>
            <a:r>
              <a:rPr lang="en-US" u="sng" dirty="0">
                <a:solidFill>
                  <a:srgbClr val="0563C1"/>
                </a:solidFill>
                <a:ea typeface="Calibri" panose="020F0502020204030204" pitchFamily="34" charset="0"/>
                <a:cs typeface="Times New Roman" panose="02020603050405020304" pitchFamily="18" charset="0"/>
                <a:hlinkClick r:id="rId3"/>
              </a:rPr>
              <a:t>ftp://ftpprd.ncep.noaa.gov/pub/data/nccf/com/nwm/prod/</a:t>
            </a:r>
            <a:endParaRPr lang="en-US" dirty="0"/>
          </a:p>
        </p:txBody>
      </p:sp>
      <p:pic>
        <p:nvPicPr>
          <p:cNvPr id="5" name="Picture 4"/>
          <p:cNvPicPr>
            <a:picLocks noChangeAspect="1"/>
          </p:cNvPicPr>
          <p:nvPr/>
        </p:nvPicPr>
        <p:blipFill>
          <a:blip r:embed="rId4"/>
          <a:stretch>
            <a:fillRect/>
          </a:stretch>
        </p:blipFill>
        <p:spPr>
          <a:xfrm>
            <a:off x="457200" y="1875252"/>
            <a:ext cx="7096125" cy="1228725"/>
          </a:xfrm>
          <a:prstGeom prst="rect">
            <a:avLst/>
          </a:prstGeom>
          <a:ln w="3175">
            <a:solidFill>
              <a:schemeClr val="bg1">
                <a:lumMod val="65000"/>
              </a:schemeClr>
            </a:solidFill>
          </a:ln>
        </p:spPr>
      </p:pic>
      <p:sp>
        <p:nvSpPr>
          <p:cNvPr id="6" name="TextBox 5"/>
          <p:cNvSpPr txBox="1"/>
          <p:nvPr/>
        </p:nvSpPr>
        <p:spPr>
          <a:xfrm>
            <a:off x="4203985" y="2734645"/>
            <a:ext cx="2093778" cy="369332"/>
          </a:xfrm>
          <a:prstGeom prst="rect">
            <a:avLst/>
          </a:prstGeom>
          <a:noFill/>
        </p:spPr>
        <p:txBody>
          <a:bodyPr wrap="none" rtlCol="0">
            <a:spAutoFit/>
          </a:bodyPr>
          <a:lstStyle/>
          <a:p>
            <a:r>
              <a:rPr lang="en-US" dirty="0" smtClean="0"/>
              <a:t>Today and yesterday</a:t>
            </a:r>
            <a:endParaRPr lang="en-US" dirty="0"/>
          </a:p>
        </p:txBody>
      </p:sp>
      <p:cxnSp>
        <p:nvCxnSpPr>
          <p:cNvPr id="8" name="Straight Arrow Connector 7"/>
          <p:cNvCxnSpPr/>
          <p:nvPr/>
        </p:nvCxnSpPr>
        <p:spPr>
          <a:xfrm>
            <a:off x="4005262" y="2929970"/>
            <a:ext cx="566738" cy="437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605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Geospatial data for NWM</a:t>
            </a:r>
            <a:endParaRPr lang="en-US" dirty="0"/>
          </a:p>
        </p:txBody>
      </p:sp>
      <p:pic>
        <p:nvPicPr>
          <p:cNvPr id="3" name="Picture 2"/>
          <p:cNvPicPr>
            <a:picLocks noChangeAspect="1"/>
          </p:cNvPicPr>
          <p:nvPr/>
        </p:nvPicPr>
        <p:blipFill>
          <a:blip r:embed="rId2"/>
          <a:stretch>
            <a:fillRect/>
          </a:stretch>
        </p:blipFill>
        <p:spPr>
          <a:xfrm>
            <a:off x="867946" y="1706424"/>
            <a:ext cx="7408107" cy="4773889"/>
          </a:xfrm>
          <a:prstGeom prst="rect">
            <a:avLst/>
          </a:prstGeom>
        </p:spPr>
      </p:pic>
      <p:sp>
        <p:nvSpPr>
          <p:cNvPr id="4" name="Rectangle 3"/>
          <p:cNvSpPr/>
          <p:nvPr/>
        </p:nvSpPr>
        <p:spPr>
          <a:xfrm>
            <a:off x="3419564" y="1173335"/>
            <a:ext cx="2516907" cy="388696"/>
          </a:xfrm>
          <a:prstGeom prst="rect">
            <a:avLst/>
          </a:prstGeom>
        </p:spPr>
        <p:txBody>
          <a:bodyPr wrap="none">
            <a:spAutoFit/>
          </a:bodyPr>
          <a:lstStyle/>
          <a:p>
            <a:pPr defTabSz="914400">
              <a:lnSpc>
                <a:spcPct val="107000"/>
              </a:lnSpc>
              <a:spcAft>
                <a:spcPts val="800"/>
              </a:spcAft>
            </a:pPr>
            <a:r>
              <a:rPr lang="en-US" u="sng" dirty="0">
                <a:solidFill>
                  <a:srgbClr val="0563C1"/>
                </a:solidFill>
                <a:ea typeface="Calibri" panose="020F0502020204030204" pitchFamily="34" charset="0"/>
                <a:cs typeface="Times New Roman" panose="02020603050405020304" pitchFamily="18" charset="0"/>
                <a:hlinkClick r:id="rId3"/>
              </a:rPr>
              <a:t>http://arcg.is/1JW0DBm</a:t>
            </a:r>
            <a:r>
              <a:rPr lang="en-US" dirty="0">
                <a:solidFill>
                  <a:prstClr val="black"/>
                </a:solidFill>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866836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NWM Geospatial Data in </a:t>
            </a:r>
            <a:r>
              <a:rPr lang="en-US" dirty="0" err="1" smtClean="0"/>
              <a:t>Hydroshare</a:t>
            </a:r>
            <a:endParaRPr lang="en-US" dirty="0"/>
          </a:p>
        </p:txBody>
      </p:sp>
      <p:pic>
        <p:nvPicPr>
          <p:cNvPr id="3" name="Picture 2"/>
          <p:cNvPicPr>
            <a:picLocks noChangeAspect="1"/>
          </p:cNvPicPr>
          <p:nvPr/>
        </p:nvPicPr>
        <p:blipFill>
          <a:blip r:embed="rId2"/>
          <a:stretch>
            <a:fillRect/>
          </a:stretch>
        </p:blipFill>
        <p:spPr>
          <a:xfrm>
            <a:off x="854765" y="1643683"/>
            <a:ext cx="7503775" cy="4651100"/>
          </a:xfrm>
          <a:prstGeom prst="rect">
            <a:avLst/>
          </a:prstGeom>
          <a:ln w="3175">
            <a:solidFill>
              <a:schemeClr val="bg1">
                <a:lumMod val="65000"/>
              </a:schemeClr>
            </a:solidFill>
          </a:ln>
        </p:spPr>
      </p:pic>
      <p:pic>
        <p:nvPicPr>
          <p:cNvPr id="5" name="Picture 4"/>
          <p:cNvPicPr>
            <a:picLocks noChangeAspect="1"/>
          </p:cNvPicPr>
          <p:nvPr/>
        </p:nvPicPr>
        <p:blipFill>
          <a:blip r:embed="rId3"/>
          <a:stretch>
            <a:fillRect/>
          </a:stretch>
        </p:blipFill>
        <p:spPr>
          <a:xfrm>
            <a:off x="5431686" y="1643683"/>
            <a:ext cx="2926854" cy="1886106"/>
          </a:xfrm>
          <a:prstGeom prst="rect">
            <a:avLst/>
          </a:prstGeom>
        </p:spPr>
      </p:pic>
    </p:spTree>
    <p:extLst>
      <p:ext uri="{BB962C8B-B14F-4D97-AF65-F5344CB8AC3E}">
        <p14:creationId xmlns:p14="http://schemas.microsoft.com/office/powerpoint/2010/main" val="4199338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850" y="1692278"/>
            <a:ext cx="8820150" cy="4791075"/>
          </a:xfrm>
          <a:prstGeom prst="rect">
            <a:avLst/>
          </a:prstGeom>
          <a:ln w="3175">
            <a:solidFill>
              <a:schemeClr val="bg1">
                <a:lumMod val="65000"/>
              </a:schemeClr>
            </a:solidFill>
          </a:ln>
        </p:spPr>
      </p:pic>
      <p:sp>
        <p:nvSpPr>
          <p:cNvPr id="4" name="Title 3"/>
          <p:cNvSpPr>
            <a:spLocks noGrp="1"/>
          </p:cNvSpPr>
          <p:nvPr>
            <p:ph type="title"/>
          </p:nvPr>
        </p:nvSpPr>
        <p:spPr/>
        <p:txBody>
          <a:bodyPr/>
          <a:lstStyle/>
          <a:p>
            <a:r>
              <a:rPr lang="en-US" dirty="0" smtClean="0"/>
              <a:t>NWM in ArcGIS Online</a:t>
            </a:r>
            <a:endParaRPr lang="en-US" dirty="0"/>
          </a:p>
        </p:txBody>
      </p:sp>
      <p:pic>
        <p:nvPicPr>
          <p:cNvPr id="8" name="Picture 7"/>
          <p:cNvPicPr>
            <a:picLocks noChangeAspect="1"/>
          </p:cNvPicPr>
          <p:nvPr/>
        </p:nvPicPr>
        <p:blipFill>
          <a:blip r:embed="rId3"/>
          <a:stretch>
            <a:fillRect/>
          </a:stretch>
        </p:blipFill>
        <p:spPr>
          <a:xfrm>
            <a:off x="323850" y="4927881"/>
            <a:ext cx="3456604" cy="1555472"/>
          </a:xfrm>
          <a:prstGeom prst="rect">
            <a:avLst/>
          </a:prstGeom>
          <a:ln>
            <a:solidFill>
              <a:schemeClr val="tx1"/>
            </a:solidFill>
          </a:ln>
        </p:spPr>
      </p:pic>
    </p:spTree>
    <p:extLst>
      <p:ext uri="{BB962C8B-B14F-4D97-AF65-F5344CB8AC3E}">
        <p14:creationId xmlns:p14="http://schemas.microsoft.com/office/powerpoint/2010/main" val="234627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65F7915-AFC1-4A74-8811-28FE77114B3E}"/>
              </a:ext>
            </a:extLst>
          </p:cNvPr>
          <p:cNvGraphicFramePr>
            <a:graphicFrameLocks/>
          </p:cNvGraphicFramePr>
          <p:nvPr>
            <p:extLst>
              <p:ext uri="{D42A27DB-BD31-4B8C-83A1-F6EECF244321}">
                <p14:modId xmlns:p14="http://schemas.microsoft.com/office/powerpoint/2010/main" val="4078069249"/>
              </p:ext>
            </p:extLst>
          </p:nvPr>
        </p:nvGraphicFramePr>
        <p:xfrm>
          <a:off x="773569" y="4509465"/>
          <a:ext cx="6505056" cy="2166989"/>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a:extLst>
              <a:ext uri="{FF2B5EF4-FFF2-40B4-BE49-F238E27FC236}">
                <a16:creationId xmlns:a16="http://schemas.microsoft.com/office/drawing/2014/main" id="{C554F5A5-B3F4-4B6E-A3C6-2B38A54D5582}"/>
              </a:ext>
            </a:extLst>
          </p:cNvPr>
          <p:cNvPicPr>
            <a:picLocks noChangeAspect="1"/>
          </p:cNvPicPr>
          <p:nvPr/>
        </p:nvPicPr>
        <p:blipFill>
          <a:blip r:embed="rId3"/>
          <a:stretch>
            <a:fillRect/>
          </a:stretch>
        </p:blipFill>
        <p:spPr>
          <a:xfrm>
            <a:off x="5276953" y="1016813"/>
            <a:ext cx="3114758" cy="2389286"/>
          </a:xfrm>
          <a:prstGeom prst="rect">
            <a:avLst/>
          </a:prstGeom>
        </p:spPr>
      </p:pic>
      <p:sp>
        <p:nvSpPr>
          <p:cNvPr id="2" name="TextBox 1"/>
          <p:cNvSpPr txBox="1"/>
          <p:nvPr/>
        </p:nvSpPr>
        <p:spPr>
          <a:xfrm>
            <a:off x="344368" y="394745"/>
            <a:ext cx="8508355" cy="954107"/>
          </a:xfrm>
          <a:prstGeom prst="rect">
            <a:avLst/>
          </a:prstGeom>
          <a:noFill/>
        </p:spPr>
        <p:txBody>
          <a:bodyPr wrap="none" rtlCol="0">
            <a:spAutoFit/>
          </a:bodyPr>
          <a:lstStyle/>
          <a:p>
            <a:r>
              <a:rPr lang="en-US" sz="2800" dirty="0"/>
              <a:t>Water Balance for Harris County during Hurricane Harvey</a:t>
            </a:r>
          </a:p>
          <a:p>
            <a:r>
              <a:rPr lang="en-US" sz="2800" dirty="0"/>
              <a:t>(a work in progress)</a:t>
            </a:r>
          </a:p>
        </p:txBody>
      </p:sp>
      <p:sp>
        <p:nvSpPr>
          <p:cNvPr id="3" name="TextBox 2"/>
          <p:cNvSpPr txBox="1"/>
          <p:nvPr/>
        </p:nvSpPr>
        <p:spPr>
          <a:xfrm>
            <a:off x="396858" y="1354725"/>
            <a:ext cx="4827604" cy="300082"/>
          </a:xfrm>
          <a:prstGeom prst="rect">
            <a:avLst/>
          </a:prstGeom>
          <a:noFill/>
        </p:spPr>
        <p:txBody>
          <a:bodyPr wrap="none" rtlCol="0">
            <a:spAutoFit/>
          </a:bodyPr>
          <a:lstStyle/>
          <a:p>
            <a:r>
              <a:rPr lang="en-US" sz="1350" dirty="0"/>
              <a:t>Change in Storage = Precipitation – Evaporation + Inflow - Outflow</a:t>
            </a:r>
          </a:p>
        </p:txBody>
      </p:sp>
      <p:graphicFrame>
        <p:nvGraphicFramePr>
          <p:cNvPr id="8" name="Chart 7">
            <a:extLst>
              <a:ext uri="{FF2B5EF4-FFF2-40B4-BE49-F238E27FC236}">
                <a16:creationId xmlns:a16="http://schemas.microsoft.com/office/drawing/2014/main" id="{8ABC141F-23E0-49DD-8716-FD4E89D25569}"/>
              </a:ext>
            </a:extLst>
          </p:cNvPr>
          <p:cNvGraphicFramePr>
            <a:graphicFrameLocks/>
          </p:cNvGraphicFramePr>
          <p:nvPr>
            <p:extLst>
              <p:ext uri="{D42A27DB-BD31-4B8C-83A1-F6EECF244321}">
                <p14:modId xmlns:p14="http://schemas.microsoft.com/office/powerpoint/2010/main" val="3856104757"/>
              </p:ext>
            </p:extLst>
          </p:nvPr>
        </p:nvGraphicFramePr>
        <p:xfrm>
          <a:off x="344369" y="1654807"/>
          <a:ext cx="4880094" cy="28546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14031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08081" y="2411895"/>
            <a:ext cx="8601318" cy="525934"/>
          </a:xfrm>
        </p:spPr>
        <p:txBody>
          <a:bodyPr>
            <a:noAutofit/>
          </a:bodyPr>
          <a:lstStyle/>
          <a:p>
            <a:r>
              <a:rPr lang="en-US" sz="3200" b="1" i="1" dirty="0" smtClean="0">
                <a:solidFill>
                  <a:schemeClr val="tx1"/>
                </a:solidFill>
                <a:effectLst>
                  <a:outerShdw blurRad="38100" dist="38100" dir="2700000" algn="tl">
                    <a:srgbClr val="000000">
                      <a:alpha val="43137"/>
                    </a:srgbClr>
                  </a:outerShdw>
                </a:effectLst>
              </a:rPr>
              <a:t>Informing Decisions for a Water-Prepared Nation</a:t>
            </a:r>
            <a:endParaRPr lang="en-US" sz="3200" b="1" i="1" dirty="0">
              <a:solidFill>
                <a:schemeClr val="tx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FED2D5C-7DEC-4016-9B3B-6FCD74A1F0F1}" type="slidenum">
              <a:rPr lang="en-US" smtClean="0"/>
              <a:t>15</a:t>
            </a:fld>
            <a:endParaRPr lang="en-US"/>
          </a:p>
        </p:txBody>
      </p:sp>
      <p:sp>
        <p:nvSpPr>
          <p:cNvPr id="6" name="Title 1"/>
          <p:cNvSpPr txBox="1">
            <a:spLocks/>
          </p:cNvSpPr>
          <p:nvPr/>
        </p:nvSpPr>
        <p:spPr>
          <a:xfrm>
            <a:off x="273480" y="308114"/>
            <a:ext cx="8735919" cy="2763078"/>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dirty="0" smtClean="0">
                <a:solidFill>
                  <a:srgbClr val="376092"/>
                </a:solidFill>
                <a:effectLst>
                  <a:outerShdw blurRad="38100" dist="38100" dir="2700000" algn="tl">
                    <a:srgbClr val="000000">
                      <a:alpha val="43137"/>
                    </a:srgbClr>
                  </a:outerShdw>
                </a:effectLst>
                <a:latin typeface="BlairMdITC TT-Medium"/>
                <a:cs typeface="BlairMdITC TT-Medium"/>
              </a:rPr>
              <a:t>TRANSFORMING </a:t>
            </a:r>
          </a:p>
          <a:p>
            <a:r>
              <a:rPr lang="en-US" dirty="0" smtClean="0">
                <a:solidFill>
                  <a:srgbClr val="376092"/>
                </a:solidFill>
                <a:effectLst>
                  <a:outerShdw blurRad="38100" dist="38100" dir="2700000" algn="tl">
                    <a:srgbClr val="000000">
                      <a:alpha val="43137"/>
                    </a:srgbClr>
                  </a:outerShdw>
                </a:effectLst>
                <a:latin typeface="BlairMdITC TT-Medium"/>
                <a:cs typeface="BlairMdITC TT-Medium"/>
              </a:rPr>
              <a:t>NOAA Water</a:t>
            </a:r>
          </a:p>
          <a:p>
            <a:r>
              <a:rPr lang="en-US" dirty="0" smtClean="0">
                <a:solidFill>
                  <a:srgbClr val="376092"/>
                </a:solidFill>
                <a:effectLst>
                  <a:outerShdw blurRad="38100" dist="38100" dir="2700000" algn="tl">
                    <a:srgbClr val="000000">
                      <a:alpha val="43137"/>
                    </a:srgbClr>
                  </a:outerShdw>
                </a:effectLst>
                <a:latin typeface="BlairMdITC TT-Medium"/>
                <a:cs typeface="BlairMdITC TT-Medium"/>
              </a:rPr>
              <a:t>Prediction</a:t>
            </a:r>
            <a:endParaRPr lang="en-US" dirty="0">
              <a:solidFill>
                <a:srgbClr val="376092"/>
              </a:solidFill>
              <a:effectLst>
                <a:outerShdw blurRad="38100" dist="38100" dir="2700000" algn="tl">
                  <a:srgbClr val="000000">
                    <a:alpha val="43137"/>
                  </a:srgbClr>
                </a:outerShdw>
              </a:effectLst>
              <a:latin typeface="BlairMdITC TT-Medium"/>
              <a:cs typeface="BlairMdITC TT-Medium"/>
            </a:endParaRPr>
          </a:p>
        </p:txBody>
      </p:sp>
      <p:sp>
        <p:nvSpPr>
          <p:cNvPr id="7" name="Shape 89"/>
          <p:cNvSpPr/>
          <p:nvPr/>
        </p:nvSpPr>
        <p:spPr>
          <a:xfrm>
            <a:off x="6355762" y="194521"/>
            <a:ext cx="2653637" cy="1193354"/>
          </a:xfrm>
          <a:prstGeom prst="rect">
            <a:avLst/>
          </a:prstGeom>
          <a:blipFill>
            <a:blip r:embed="rId3"/>
            <a:stretch>
              <a:fillRect/>
            </a:stretch>
          </a:blipFill>
        </p:spPr>
      </p:sp>
      <p:sp>
        <p:nvSpPr>
          <p:cNvPr id="8" name="Text Placeholder 4"/>
          <p:cNvSpPr txBox="1">
            <a:spLocks/>
          </p:cNvSpPr>
          <p:nvPr/>
        </p:nvSpPr>
        <p:spPr>
          <a:xfrm>
            <a:off x="-134601" y="3269974"/>
            <a:ext cx="9144000" cy="335954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sz="2400" b="1" dirty="0">
                <a:solidFill>
                  <a:schemeClr val="tx2">
                    <a:lumMod val="75000"/>
                  </a:schemeClr>
                </a:solidFill>
              </a:rPr>
              <a:t>National Water Model (NWM)­ </a:t>
            </a:r>
            <a:r>
              <a:rPr lang="en-US" sz="2400" b="1" dirty="0" err="1">
                <a:solidFill>
                  <a:schemeClr val="tx2">
                    <a:lumMod val="75000"/>
                  </a:schemeClr>
                </a:solidFill>
              </a:rPr>
              <a:t>Outyear</a:t>
            </a:r>
            <a:r>
              <a:rPr lang="en-US" sz="2400" b="1" dirty="0">
                <a:solidFill>
                  <a:schemeClr val="tx2">
                    <a:lumMod val="75000"/>
                  </a:schemeClr>
                </a:solidFill>
              </a:rPr>
              <a:t> Enhancements and Upgrade Planning Meeting </a:t>
            </a:r>
            <a:endParaRPr lang="en-US" sz="2400" dirty="0">
              <a:solidFill>
                <a:schemeClr val="tx2">
                  <a:lumMod val="75000"/>
                </a:schemeClr>
              </a:solidFill>
            </a:endParaRPr>
          </a:p>
          <a:p>
            <a:pPr algn="ctr">
              <a:lnSpc>
                <a:spcPct val="90000"/>
              </a:lnSpc>
              <a:spcBef>
                <a:spcPts val="0"/>
              </a:spcBef>
            </a:pPr>
            <a:endParaRPr lang="en-US" b="1" dirty="0">
              <a:solidFill>
                <a:schemeClr val="accent1">
                  <a:lumMod val="75000"/>
                </a:schemeClr>
              </a:solidFill>
              <a:effectLst>
                <a:outerShdw blurRad="38100" dist="38100" dir="2700000" algn="tl">
                  <a:srgbClr val="000000">
                    <a:alpha val="43137"/>
                  </a:srgbClr>
                </a:outerShdw>
              </a:effectLst>
            </a:endParaRPr>
          </a:p>
          <a:p>
            <a:pPr algn="ctr">
              <a:lnSpc>
                <a:spcPct val="90000"/>
              </a:lnSpc>
              <a:spcBef>
                <a:spcPts val="0"/>
              </a:spcBef>
            </a:pPr>
            <a:endParaRPr lang="en-US" b="1" dirty="0" smtClean="0">
              <a:solidFill>
                <a:schemeClr val="accent1">
                  <a:lumMod val="75000"/>
                </a:schemeClr>
              </a:solidFill>
              <a:effectLst>
                <a:outerShdw blurRad="38100" dist="38100" dir="2700000" algn="tl">
                  <a:srgbClr val="000000">
                    <a:alpha val="43137"/>
                  </a:srgbClr>
                </a:outerShdw>
              </a:effectLst>
            </a:endParaRPr>
          </a:p>
          <a:p>
            <a:pPr algn="ctr">
              <a:lnSpc>
                <a:spcPts val="2960"/>
              </a:lnSpc>
              <a:spcBef>
                <a:spcPts val="0"/>
              </a:spcBef>
            </a:pPr>
            <a:r>
              <a:rPr lang="en-US" sz="2400" b="1" dirty="0" smtClean="0">
                <a:solidFill>
                  <a:schemeClr val="accent1">
                    <a:lumMod val="75000"/>
                  </a:schemeClr>
                </a:solidFill>
                <a:effectLst>
                  <a:outerShdw blurRad="38100" dist="38100" dir="2700000" algn="tl">
                    <a:srgbClr val="000000">
                      <a:alpha val="43137"/>
                    </a:srgbClr>
                  </a:outerShdw>
                </a:effectLst>
              </a:rPr>
              <a:t>Tom Graziano</a:t>
            </a:r>
          </a:p>
          <a:p>
            <a:pPr algn="ctr">
              <a:lnSpc>
                <a:spcPts val="2960"/>
              </a:lnSpc>
              <a:spcBef>
                <a:spcPts val="0"/>
              </a:spcBef>
            </a:pPr>
            <a:r>
              <a:rPr lang="en-US" b="1" dirty="0" smtClean="0">
                <a:solidFill>
                  <a:schemeClr val="accent1">
                    <a:lumMod val="75000"/>
                  </a:schemeClr>
                </a:solidFill>
                <a:effectLst>
                  <a:outerShdw blurRad="38100" dist="38100" dir="2700000" algn="tl">
                    <a:srgbClr val="000000">
                      <a:alpha val="43137"/>
                    </a:srgbClr>
                  </a:outerShdw>
                </a:effectLst>
              </a:rPr>
              <a:t>Acting Director, National Water Center</a:t>
            </a:r>
          </a:p>
          <a:p>
            <a:pPr algn="ctr">
              <a:lnSpc>
                <a:spcPts val="2960"/>
              </a:lnSpc>
              <a:spcBef>
                <a:spcPts val="0"/>
              </a:spcBef>
            </a:pPr>
            <a:r>
              <a:rPr lang="en-US" b="1" dirty="0" smtClean="0">
                <a:solidFill>
                  <a:schemeClr val="accent1">
                    <a:lumMod val="75000"/>
                  </a:schemeClr>
                </a:solidFill>
                <a:effectLst>
                  <a:outerShdw blurRad="38100" dist="38100" dir="2700000" algn="tl">
                    <a:srgbClr val="000000">
                      <a:alpha val="43137"/>
                    </a:srgbClr>
                  </a:outerShdw>
                </a:effectLst>
              </a:rPr>
              <a:t>National Weather Service, NOAA</a:t>
            </a:r>
            <a:endParaRPr lang="en-US" b="1"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113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47059"/>
          </a:xfrm>
          <a:solidFill>
            <a:schemeClr val="tx1"/>
          </a:solidFill>
          <a:effectLst/>
        </p:spPr>
        <p:txBody>
          <a:bodyPr>
            <a:noAutofit/>
          </a:bodyPr>
          <a:lstStyle/>
          <a:p>
            <a:r>
              <a:rPr lang="en-US" sz="2800" b="1" dirty="0" smtClean="0">
                <a:solidFill>
                  <a:srgbClr val="FFFFFF"/>
                </a:solidFill>
                <a:effectLst>
                  <a:outerShdw blurRad="38100" dist="38100" dir="2700000" algn="tl">
                    <a:srgbClr val="000000">
                      <a:alpha val="43137"/>
                    </a:srgbClr>
                  </a:outerShdw>
                </a:effectLst>
                <a:latin typeface="BlairMdITC TT-Medium"/>
                <a:cs typeface="BlairMdITC TT-Medium"/>
              </a:rPr>
              <a:t>Initial Stakeholder Priorities</a:t>
            </a:r>
            <a:endParaRPr lang="en-US" sz="2800" b="1" dirty="0">
              <a:solidFill>
                <a:srgbClr val="FFFFFF"/>
              </a:solidFill>
              <a:effectLst>
                <a:outerShdw blurRad="38100" dist="38100" dir="2700000" algn="tl">
                  <a:srgbClr val="000000">
                    <a:alpha val="43137"/>
                  </a:srgbClr>
                </a:outerShdw>
              </a:effectLst>
              <a:latin typeface="BlairMdITC TT-Medium"/>
              <a:cs typeface="BlairMdITC TT-Medium"/>
            </a:endParaRPr>
          </a:p>
        </p:txBody>
      </p:sp>
      <p:sp>
        <p:nvSpPr>
          <p:cNvPr id="2" name="Slide Number Placeholder 1"/>
          <p:cNvSpPr>
            <a:spLocks noGrp="1"/>
          </p:cNvSpPr>
          <p:nvPr>
            <p:ph type="sldNum" sz="quarter" idx="12"/>
          </p:nvPr>
        </p:nvSpPr>
        <p:spPr/>
        <p:txBody>
          <a:bodyPr/>
          <a:lstStyle/>
          <a:p>
            <a:fld id="{DFED2D5C-7DEC-4016-9B3B-6FCD74A1F0F1}" type="slidenum">
              <a:rPr lang="en-US" smtClean="0"/>
              <a:t>16</a:t>
            </a:fld>
            <a:endParaRPr lang="en-US" dirty="0"/>
          </a:p>
        </p:txBody>
      </p:sp>
      <p:graphicFrame>
        <p:nvGraphicFramePr>
          <p:cNvPr id="8" name="Diagram 7"/>
          <p:cNvGraphicFramePr/>
          <p:nvPr>
            <p:extLst>
              <p:ext uri="{D42A27DB-BD31-4B8C-83A1-F6EECF244321}">
                <p14:modId xmlns:p14="http://schemas.microsoft.com/office/powerpoint/2010/main" val="1578253119"/>
              </p:ext>
            </p:extLst>
          </p:nvPr>
        </p:nvGraphicFramePr>
        <p:xfrm>
          <a:off x="169333" y="979137"/>
          <a:ext cx="886177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522111" y="4408928"/>
            <a:ext cx="8128000" cy="369332"/>
          </a:xfrm>
          <a:prstGeom prst="rect">
            <a:avLst/>
          </a:prstGeom>
          <a:noFill/>
          <a:scene3d>
            <a:camera prst="orthographicFront"/>
            <a:lightRig rig="threePt" dir="t"/>
          </a:scene3d>
          <a:sp3d>
            <a:bevelT w="152400" h="50800" prst="softRound"/>
            <a:bevelB w="152400" h="50800" prst="softRound"/>
          </a:sp3d>
        </p:spPr>
        <p:txBody>
          <a:bodyPr wrap="square" rtlCol="0">
            <a:noAutofit/>
          </a:bodyPr>
          <a:lstStyle/>
          <a:p>
            <a:pPr algn="ctr"/>
            <a:r>
              <a:rPr lang="en-US" b="1" dirty="0" smtClean="0">
                <a:latin typeface="Arial"/>
                <a:cs typeface="Arial"/>
              </a:rPr>
              <a:t>Need integrated understanding of near- and long-term outlook and </a:t>
            </a:r>
            <a:r>
              <a:rPr lang="en-US" b="1" dirty="0">
                <a:latin typeface="Arial"/>
                <a:cs typeface="Arial"/>
              </a:rPr>
              <a:t>r</a:t>
            </a:r>
            <a:r>
              <a:rPr lang="en-US" b="1" dirty="0" smtClean="0">
                <a:latin typeface="Arial"/>
                <a:cs typeface="Arial"/>
              </a:rPr>
              <a:t>isks</a:t>
            </a:r>
            <a:endParaRPr lang="en-US" b="1" dirty="0">
              <a:latin typeface="Arial"/>
              <a:cs typeface="Arial"/>
            </a:endParaRPr>
          </a:p>
        </p:txBody>
      </p:sp>
      <p:sp>
        <p:nvSpPr>
          <p:cNvPr id="11" name="TextBox 10"/>
          <p:cNvSpPr txBox="1"/>
          <p:nvPr/>
        </p:nvSpPr>
        <p:spPr>
          <a:xfrm>
            <a:off x="0" y="5048985"/>
            <a:ext cx="9144000" cy="966418"/>
          </a:xfrm>
          <a:prstGeom prst="rect">
            <a:avLst/>
          </a:prstGeom>
          <a:noFill/>
        </p:spPr>
        <p:txBody>
          <a:bodyPr wrap="square" rtlCol="0">
            <a:spAutoFit/>
          </a:bodyPr>
          <a:lstStyle/>
          <a:p>
            <a:pPr algn="ctr">
              <a:lnSpc>
                <a:spcPct val="120000"/>
              </a:lnSpc>
              <a:buSzPct val="25000"/>
            </a:pPr>
            <a:r>
              <a:rPr lang="en-US" sz="2400" b="1" kern="0" dirty="0">
                <a:solidFill>
                  <a:srgbClr val="000000"/>
                </a:solidFill>
                <a:effectLst>
                  <a:outerShdw blurRad="38100" dist="38100" dir="2700000" algn="tl">
                    <a:srgbClr val="000000">
                      <a:alpha val="43137"/>
                    </a:srgbClr>
                  </a:outerShdw>
                </a:effectLst>
                <a:latin typeface="BlairMdITC TT-Medium"/>
                <a:ea typeface="Arial"/>
                <a:cs typeface="BlairMdITC TT-Medium"/>
                <a:sym typeface="Arial"/>
              </a:rPr>
              <a:t>Actionable Water Intelligence</a:t>
            </a:r>
          </a:p>
          <a:p>
            <a:pPr algn="ctr">
              <a:lnSpc>
                <a:spcPct val="120000"/>
              </a:lnSpc>
              <a:buSzPct val="25000"/>
            </a:pPr>
            <a:r>
              <a:rPr lang="en-US" sz="2400" b="1" kern="0" dirty="0">
                <a:solidFill>
                  <a:srgbClr val="000000"/>
                </a:solidFill>
                <a:effectLst>
                  <a:outerShdw blurRad="38100" dist="38100" dir="2700000" algn="tl">
                    <a:srgbClr val="000000">
                      <a:alpha val="43137"/>
                    </a:srgbClr>
                  </a:outerShdw>
                </a:effectLst>
                <a:ea typeface="Arial"/>
                <a:cs typeface="Arial"/>
                <a:sym typeface="Arial"/>
              </a:rPr>
              <a:t>High Resolution, Integrated Water Analyses, Predictions and Data</a:t>
            </a:r>
          </a:p>
        </p:txBody>
      </p:sp>
      <p:sp>
        <p:nvSpPr>
          <p:cNvPr id="10" name="Shape 350"/>
          <p:cNvSpPr txBox="1"/>
          <p:nvPr/>
        </p:nvSpPr>
        <p:spPr>
          <a:xfrm>
            <a:off x="522111" y="6030760"/>
            <a:ext cx="8385810" cy="651180"/>
          </a:xfrm>
          <a:prstGeom prst="rect">
            <a:avLst/>
          </a:prstGeom>
          <a:noFill/>
          <a:ln>
            <a:noFill/>
          </a:ln>
        </p:spPr>
        <p:txBody>
          <a:bodyPr lIns="91425" tIns="45700" rIns="91425" bIns="45700" anchor="t" anchorCtr="0">
            <a:noAutofit/>
          </a:bodyPr>
          <a:lstStyle/>
          <a:p>
            <a:pPr algn="ctr">
              <a:buSzPct val="25000"/>
            </a:pPr>
            <a:r>
              <a:rPr lang="en-US" sz="2000" b="1" kern="0" dirty="0" smtClean="0">
                <a:solidFill>
                  <a:srgbClr val="0000FF"/>
                </a:solidFill>
                <a:effectLst>
                  <a:outerShdw blurRad="38100" dist="38100" dir="2700000" algn="tl">
                    <a:srgbClr val="000000">
                      <a:alpha val="43137"/>
                    </a:srgbClr>
                  </a:outerShdw>
                </a:effectLst>
                <a:ea typeface="Arial"/>
                <a:cs typeface="Arial"/>
                <a:sym typeface="Arial"/>
              </a:rPr>
              <a:t>Transform information into intelligence by linking hydrologic, infrastructural, economic, demographic, environmental, and political data</a:t>
            </a:r>
            <a:endParaRPr lang="en-US" sz="2000" b="1" kern="0" dirty="0">
              <a:solidFill>
                <a:srgbClr val="0000FF"/>
              </a:solidFill>
              <a:effectLst>
                <a:outerShdw blurRad="38100" dist="38100" dir="2700000" algn="tl">
                  <a:srgbClr val="000000">
                    <a:alpha val="43137"/>
                  </a:srgbClr>
                </a:outerShdw>
              </a:effectLst>
              <a:ea typeface="Arial"/>
              <a:cs typeface="Arial"/>
              <a:sym typeface="Arial"/>
            </a:endParaRPr>
          </a:p>
        </p:txBody>
      </p:sp>
    </p:spTree>
    <p:extLst>
      <p:ext uri="{BB962C8B-B14F-4D97-AF65-F5344CB8AC3E}">
        <p14:creationId xmlns:p14="http://schemas.microsoft.com/office/powerpoint/2010/main" val="35845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717176"/>
          </a:xfrm>
          <a:solidFill>
            <a:schemeClr val="tx1"/>
          </a:solidFill>
          <a:effectLst/>
        </p:spPr>
        <p:txBody>
          <a:bodyPr>
            <a:normAutofit/>
          </a:bodyPr>
          <a:lstStyle/>
          <a:p>
            <a:r>
              <a:rPr lang="en-US" sz="3200" b="1" dirty="0" smtClean="0">
                <a:solidFill>
                  <a:srgbClr val="FFFFFF"/>
                </a:solidFill>
                <a:effectLst>
                  <a:outerShdw blurRad="38100" dist="38100" dir="2700000" algn="tl">
                    <a:srgbClr val="000000">
                      <a:alpha val="43137"/>
                    </a:srgbClr>
                  </a:outerShdw>
                </a:effectLst>
                <a:latin typeface="BlairMdITC TT-Medium"/>
                <a:cs typeface="BlairMdITC TT-Medium"/>
              </a:rPr>
              <a:t>Stakeholder Priorities</a:t>
            </a:r>
            <a:endParaRPr lang="en-US" sz="3200" b="1" dirty="0">
              <a:solidFill>
                <a:srgbClr val="FFFFFF"/>
              </a:solidFill>
              <a:effectLst>
                <a:outerShdw blurRad="38100" dist="38100" dir="2700000" algn="tl">
                  <a:srgbClr val="000000">
                    <a:alpha val="43137"/>
                  </a:srgbClr>
                </a:outerShdw>
              </a:effectLst>
              <a:latin typeface="BlairMdITC TT-Medium"/>
              <a:cs typeface="BlairMdITC TT-Medium"/>
            </a:endParaRPr>
          </a:p>
        </p:txBody>
      </p:sp>
      <p:sp>
        <p:nvSpPr>
          <p:cNvPr id="2" name="Slide Number Placeholder 1"/>
          <p:cNvSpPr>
            <a:spLocks noGrp="1"/>
          </p:cNvSpPr>
          <p:nvPr>
            <p:ph type="sldNum" sz="quarter" idx="12"/>
          </p:nvPr>
        </p:nvSpPr>
        <p:spPr/>
        <p:txBody>
          <a:bodyPr/>
          <a:lstStyle/>
          <a:p>
            <a:fld id="{DFED2D5C-7DEC-4016-9B3B-6FCD74A1F0F1}" type="slidenum">
              <a:rPr lang="en-US" smtClean="0"/>
              <a:t>17</a:t>
            </a:fld>
            <a:endParaRPr lang="en-US" dirty="0"/>
          </a:p>
        </p:txBody>
      </p:sp>
      <p:graphicFrame>
        <p:nvGraphicFramePr>
          <p:cNvPr id="3" name="Diagram 2"/>
          <p:cNvGraphicFramePr/>
          <p:nvPr>
            <p:extLst>
              <p:ext uri="{D42A27DB-BD31-4B8C-83A1-F6EECF244321}">
                <p14:modId xmlns:p14="http://schemas.microsoft.com/office/powerpoint/2010/main" val="1392821232"/>
              </p:ext>
            </p:extLst>
          </p:nvPr>
        </p:nvGraphicFramePr>
        <p:xfrm>
          <a:off x="122405" y="1628588"/>
          <a:ext cx="9021595" cy="4384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ontent Placeholder 6"/>
          <p:cNvSpPr txBox="1">
            <a:spLocks/>
          </p:cNvSpPr>
          <p:nvPr/>
        </p:nvSpPr>
        <p:spPr>
          <a:xfrm>
            <a:off x="0" y="4090897"/>
            <a:ext cx="3242235" cy="248880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smtClean="0">
                <a:solidFill>
                  <a:srgbClr val="000000"/>
                </a:solidFill>
              </a:rPr>
              <a:t>    Examples</a:t>
            </a:r>
          </a:p>
          <a:p>
            <a:pPr marL="520700" lvl="1" indent="-228600">
              <a:lnSpc>
                <a:spcPct val="85000"/>
              </a:lnSpc>
              <a:spcBef>
                <a:spcPts val="1000"/>
              </a:spcBef>
              <a:buFont typeface="Wingdings" charset="2"/>
              <a:buChar char="Ø"/>
            </a:pPr>
            <a:r>
              <a:rPr lang="en-US" sz="1800" b="1" dirty="0" smtClean="0">
                <a:solidFill>
                  <a:srgbClr val="000000"/>
                </a:solidFill>
              </a:rPr>
              <a:t>Total Water Level along Nation’s coasts</a:t>
            </a:r>
          </a:p>
          <a:p>
            <a:pPr marL="520700" lvl="1" indent="-228600">
              <a:lnSpc>
                <a:spcPct val="85000"/>
              </a:lnSpc>
              <a:spcBef>
                <a:spcPts val="1000"/>
              </a:spcBef>
              <a:buFont typeface="Wingdings" charset="2"/>
              <a:buChar char="Ø"/>
            </a:pPr>
            <a:r>
              <a:rPr lang="en-US" sz="1800" b="1" dirty="0" smtClean="0">
                <a:solidFill>
                  <a:srgbClr val="000000"/>
                </a:solidFill>
              </a:rPr>
              <a:t>Climate Change</a:t>
            </a:r>
          </a:p>
          <a:p>
            <a:pPr marL="520700" lvl="1" indent="-228600">
              <a:lnSpc>
                <a:spcPct val="85000"/>
              </a:lnSpc>
              <a:spcBef>
                <a:spcPts val="1000"/>
              </a:spcBef>
              <a:buFont typeface="Wingdings" charset="2"/>
              <a:buChar char="Ø"/>
            </a:pPr>
            <a:r>
              <a:rPr lang="en-US" sz="1800" b="1" dirty="0" smtClean="0">
                <a:solidFill>
                  <a:srgbClr val="000000"/>
                </a:solidFill>
              </a:rPr>
              <a:t>Low Flows, Droughts</a:t>
            </a:r>
          </a:p>
          <a:p>
            <a:pPr marL="520700" lvl="1" indent="-228600">
              <a:lnSpc>
                <a:spcPct val="85000"/>
              </a:lnSpc>
              <a:spcBef>
                <a:spcPts val="1000"/>
              </a:spcBef>
              <a:buFont typeface="Wingdings" charset="2"/>
              <a:buChar char="Ø"/>
            </a:pPr>
            <a:r>
              <a:rPr lang="en-US" sz="1800" b="1" dirty="0" smtClean="0">
                <a:solidFill>
                  <a:srgbClr val="000000"/>
                </a:solidFill>
              </a:rPr>
              <a:t>Prediction Uncertainty</a:t>
            </a:r>
          </a:p>
          <a:p>
            <a:pPr marL="520700" lvl="1" indent="-228600">
              <a:lnSpc>
                <a:spcPct val="85000"/>
              </a:lnSpc>
              <a:spcBef>
                <a:spcPts val="1000"/>
              </a:spcBef>
              <a:buFont typeface="Wingdings" charset="2"/>
              <a:buChar char="Ø"/>
            </a:pPr>
            <a:r>
              <a:rPr lang="en-US" sz="1800" b="1" dirty="0" smtClean="0">
                <a:solidFill>
                  <a:srgbClr val="000000"/>
                </a:solidFill>
              </a:rPr>
              <a:t>Risk-informed</a:t>
            </a:r>
            <a:endParaRPr lang="en-US" sz="1800" b="1" dirty="0">
              <a:solidFill>
                <a:srgbClr val="000000"/>
              </a:solidFill>
            </a:endParaRPr>
          </a:p>
        </p:txBody>
      </p:sp>
      <p:sp>
        <p:nvSpPr>
          <p:cNvPr id="12" name="Content Placeholder 6"/>
          <p:cNvSpPr txBox="1">
            <a:spLocks/>
          </p:cNvSpPr>
          <p:nvPr/>
        </p:nvSpPr>
        <p:spPr>
          <a:xfrm>
            <a:off x="5837937" y="836704"/>
            <a:ext cx="2999517" cy="188527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5000"/>
              </a:lnSpc>
              <a:spcBef>
                <a:spcPts val="800"/>
              </a:spcBef>
              <a:buFont typeface="Wingdings" charset="2"/>
              <a:buChar char="Ø"/>
            </a:pPr>
            <a:r>
              <a:rPr lang="en-US" sz="1800" b="1" dirty="0" smtClean="0"/>
              <a:t>Relevant to scales of local decision making and infrastructure</a:t>
            </a:r>
          </a:p>
          <a:p>
            <a:pPr>
              <a:lnSpc>
                <a:spcPct val="85000"/>
              </a:lnSpc>
              <a:spcBef>
                <a:spcPts val="800"/>
              </a:spcBef>
              <a:buFont typeface="Wingdings" charset="2"/>
              <a:buChar char="Ø"/>
            </a:pPr>
            <a:r>
              <a:rPr lang="en-US" sz="1800" b="1" dirty="0" smtClean="0"/>
              <a:t>Forecast inundation maps depicting street level impacts</a:t>
            </a:r>
            <a:endParaRPr lang="en-US" sz="1800" b="1" dirty="0"/>
          </a:p>
        </p:txBody>
      </p:sp>
      <p:sp>
        <p:nvSpPr>
          <p:cNvPr id="13" name="Content Placeholder 6"/>
          <p:cNvSpPr txBox="1">
            <a:spLocks/>
          </p:cNvSpPr>
          <p:nvPr/>
        </p:nvSpPr>
        <p:spPr>
          <a:xfrm>
            <a:off x="6245412" y="4227048"/>
            <a:ext cx="2898588" cy="171642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5000"/>
              </a:lnSpc>
              <a:spcBef>
                <a:spcPts val="1000"/>
              </a:spcBef>
              <a:buFont typeface="Wingdings" charset="2"/>
              <a:buChar char="Ø"/>
            </a:pPr>
            <a:r>
              <a:rPr lang="en-US" sz="1800" b="1" dirty="0" smtClean="0">
                <a:solidFill>
                  <a:srgbClr val="000000"/>
                </a:solidFill>
              </a:rPr>
              <a:t>Relevant to integrated water resource management</a:t>
            </a:r>
          </a:p>
          <a:p>
            <a:pPr>
              <a:lnSpc>
                <a:spcPct val="85000"/>
              </a:lnSpc>
              <a:spcBef>
                <a:spcPts val="1000"/>
              </a:spcBef>
              <a:buFont typeface="Wingdings" charset="2"/>
              <a:buChar char="Ø"/>
            </a:pPr>
            <a:r>
              <a:rPr lang="en-US" sz="1800" b="1" dirty="0" smtClean="0">
                <a:solidFill>
                  <a:srgbClr val="000000"/>
                </a:solidFill>
              </a:rPr>
              <a:t>Need the same type of information consistently throughout domain</a:t>
            </a:r>
          </a:p>
          <a:p>
            <a:pPr>
              <a:lnSpc>
                <a:spcPct val="85000"/>
              </a:lnSpc>
              <a:spcBef>
                <a:spcPts val="1000"/>
              </a:spcBef>
              <a:buFont typeface="Wingdings" charset="2"/>
              <a:buChar char="Ø"/>
            </a:pPr>
            <a:r>
              <a:rPr lang="en-US" sz="1800" b="1" dirty="0" smtClean="0">
                <a:solidFill>
                  <a:srgbClr val="000000"/>
                </a:solidFill>
              </a:rPr>
              <a:t>Forecasts of full range of hydrologic parameters</a:t>
            </a:r>
            <a:endParaRPr lang="en-US" sz="1800" b="1" dirty="0">
              <a:solidFill>
                <a:srgbClr val="000000"/>
              </a:solidFill>
            </a:endParaRPr>
          </a:p>
        </p:txBody>
      </p:sp>
    </p:spTree>
    <p:extLst>
      <p:ext uri="{BB962C8B-B14F-4D97-AF65-F5344CB8AC3E}">
        <p14:creationId xmlns:p14="http://schemas.microsoft.com/office/powerpoint/2010/main" val="12820500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18</a:t>
            </a:fld>
            <a:endParaRPr lang="en-US" dirty="0">
              <a:solidFill>
                <a:prstClr val="black">
                  <a:tint val="75000"/>
                </a:prstClr>
              </a:solidFill>
              <a:latin typeface="Calibri"/>
            </a:endParaRPr>
          </a:p>
        </p:txBody>
      </p:sp>
      <p:sp>
        <p:nvSpPr>
          <p:cNvPr id="4" name="L-Shape 3"/>
          <p:cNvSpPr/>
          <p:nvPr/>
        </p:nvSpPr>
        <p:spPr>
          <a:xfrm rot="5400000">
            <a:off x="112277" y="3195482"/>
            <a:ext cx="1751645" cy="1788518"/>
          </a:xfrm>
          <a:prstGeom prst="corner">
            <a:avLst>
              <a:gd name="adj1" fmla="val 12132"/>
              <a:gd name="adj2" fmla="val 12867"/>
            </a:avLst>
          </a:prstGeom>
          <a:gradFill flip="none" rotWithShape="1">
            <a:gsLst>
              <a:gs pos="0">
                <a:schemeClr val="tx2">
                  <a:lumMod val="50000"/>
                </a:schemeClr>
              </a:gs>
              <a:gs pos="100000">
                <a:srgbClr val="FFFFFF"/>
              </a:gs>
              <a:gs pos="99000">
                <a:schemeClr val="accent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0" y="5634"/>
            <a:ext cx="9144000" cy="498260"/>
          </a:xfrm>
          <a:prstGeom prst="rect">
            <a:avLst/>
          </a:prstGeom>
          <a:solidFill>
            <a:schemeClr val="tx1"/>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chemeClr val="bg1"/>
                </a:solidFill>
                <a:effectLst>
                  <a:outerShdw blurRad="38100" dist="38100" dir="2700000" algn="tl">
                    <a:srgbClr val="000000">
                      <a:alpha val="43137"/>
                    </a:srgbClr>
                  </a:outerShdw>
                </a:effectLst>
                <a:latin typeface="BlairMdITC TT-Medium"/>
                <a:cs typeface="BlairMdITC TT-Medium"/>
              </a:rPr>
              <a:t>Multi-Year Strategic Science and Services Plan</a:t>
            </a:r>
          </a:p>
        </p:txBody>
      </p:sp>
      <p:sp>
        <p:nvSpPr>
          <p:cNvPr id="10" name="TextBox 9"/>
          <p:cNvSpPr txBox="1"/>
          <p:nvPr/>
        </p:nvSpPr>
        <p:spPr>
          <a:xfrm>
            <a:off x="406643" y="2844586"/>
            <a:ext cx="1129974" cy="369332"/>
          </a:xfrm>
          <a:prstGeom prst="rect">
            <a:avLst/>
          </a:prstGeom>
          <a:noFill/>
        </p:spPr>
        <p:txBody>
          <a:bodyPr wrap="none" rtlCol="0">
            <a:spAutoFit/>
          </a:bodyPr>
          <a:lstStyle/>
          <a:p>
            <a:pPr algn="ctr"/>
            <a:r>
              <a:rPr lang="en-US" b="1" dirty="0" smtClean="0">
                <a:latin typeface="Arial"/>
                <a:cs typeface="Arial"/>
              </a:rPr>
              <a:t>FY 15-19</a:t>
            </a:r>
            <a:endParaRPr lang="en-US" b="1" dirty="0">
              <a:latin typeface="Arial"/>
              <a:cs typeface="Arial"/>
            </a:endParaRPr>
          </a:p>
        </p:txBody>
      </p:sp>
      <p:sp>
        <p:nvSpPr>
          <p:cNvPr id="11" name="TextBox 10"/>
          <p:cNvSpPr txBox="1"/>
          <p:nvPr/>
        </p:nvSpPr>
        <p:spPr>
          <a:xfrm>
            <a:off x="2260688" y="2303052"/>
            <a:ext cx="1129974" cy="369332"/>
          </a:xfrm>
          <a:prstGeom prst="rect">
            <a:avLst/>
          </a:prstGeom>
          <a:noFill/>
        </p:spPr>
        <p:txBody>
          <a:bodyPr wrap="none" rtlCol="0">
            <a:spAutoFit/>
          </a:bodyPr>
          <a:lstStyle/>
          <a:p>
            <a:r>
              <a:rPr lang="en-US" b="1" dirty="0" smtClean="0">
                <a:latin typeface="Arial"/>
                <a:cs typeface="Arial"/>
              </a:rPr>
              <a:t>FY 16-20</a:t>
            </a:r>
            <a:endParaRPr lang="en-US" b="1" dirty="0">
              <a:latin typeface="Arial"/>
              <a:cs typeface="Arial"/>
            </a:endParaRPr>
          </a:p>
        </p:txBody>
      </p:sp>
      <p:sp>
        <p:nvSpPr>
          <p:cNvPr id="12" name="TextBox 11"/>
          <p:cNvSpPr txBox="1"/>
          <p:nvPr/>
        </p:nvSpPr>
        <p:spPr>
          <a:xfrm>
            <a:off x="4077198" y="1749619"/>
            <a:ext cx="1129974" cy="369332"/>
          </a:xfrm>
          <a:prstGeom prst="rect">
            <a:avLst/>
          </a:prstGeom>
          <a:noFill/>
        </p:spPr>
        <p:txBody>
          <a:bodyPr wrap="none" rtlCol="0">
            <a:spAutoFit/>
          </a:bodyPr>
          <a:lstStyle/>
          <a:p>
            <a:r>
              <a:rPr lang="en-US" b="1" dirty="0" smtClean="0">
                <a:latin typeface="Arial"/>
                <a:cs typeface="Arial"/>
              </a:rPr>
              <a:t>FY 17-21</a:t>
            </a:r>
            <a:endParaRPr lang="en-US" b="1" dirty="0">
              <a:latin typeface="Arial"/>
              <a:cs typeface="Arial"/>
            </a:endParaRPr>
          </a:p>
        </p:txBody>
      </p:sp>
      <p:sp>
        <p:nvSpPr>
          <p:cNvPr id="13" name="TextBox 12"/>
          <p:cNvSpPr txBox="1"/>
          <p:nvPr/>
        </p:nvSpPr>
        <p:spPr>
          <a:xfrm>
            <a:off x="5843659" y="1188379"/>
            <a:ext cx="1129974" cy="369332"/>
          </a:xfrm>
          <a:prstGeom prst="rect">
            <a:avLst/>
          </a:prstGeom>
          <a:noFill/>
        </p:spPr>
        <p:txBody>
          <a:bodyPr wrap="none" rtlCol="0">
            <a:spAutoFit/>
          </a:bodyPr>
          <a:lstStyle/>
          <a:p>
            <a:r>
              <a:rPr lang="en-US" b="1" dirty="0" smtClean="0">
                <a:latin typeface="Arial"/>
                <a:cs typeface="Arial"/>
              </a:rPr>
              <a:t>FY 18-22</a:t>
            </a:r>
            <a:endParaRPr lang="en-US" b="1" dirty="0">
              <a:latin typeface="Arial"/>
              <a:cs typeface="Arial"/>
            </a:endParaRPr>
          </a:p>
        </p:txBody>
      </p:sp>
      <p:sp>
        <p:nvSpPr>
          <p:cNvPr id="14" name="TextBox 13"/>
          <p:cNvSpPr txBox="1"/>
          <p:nvPr/>
        </p:nvSpPr>
        <p:spPr>
          <a:xfrm>
            <a:off x="7610120" y="654654"/>
            <a:ext cx="1129974" cy="369332"/>
          </a:xfrm>
          <a:prstGeom prst="rect">
            <a:avLst/>
          </a:prstGeom>
          <a:noFill/>
        </p:spPr>
        <p:txBody>
          <a:bodyPr wrap="none" rtlCol="0">
            <a:spAutoFit/>
          </a:bodyPr>
          <a:lstStyle/>
          <a:p>
            <a:r>
              <a:rPr lang="en-US" b="1" dirty="0" smtClean="0">
                <a:latin typeface="Arial"/>
                <a:cs typeface="Arial"/>
              </a:rPr>
              <a:t>FY 19-23</a:t>
            </a:r>
            <a:endParaRPr lang="en-US" b="1" dirty="0">
              <a:latin typeface="Arial"/>
              <a:cs typeface="Arial"/>
            </a:endParaRPr>
          </a:p>
        </p:txBody>
      </p:sp>
      <p:sp>
        <p:nvSpPr>
          <p:cNvPr id="15" name="L-Shape 14"/>
          <p:cNvSpPr/>
          <p:nvPr/>
        </p:nvSpPr>
        <p:spPr>
          <a:xfrm rot="5400000">
            <a:off x="1900795" y="2647999"/>
            <a:ext cx="1751645" cy="1788518"/>
          </a:xfrm>
          <a:prstGeom prst="corner">
            <a:avLst>
              <a:gd name="adj1" fmla="val 12132"/>
              <a:gd name="adj2" fmla="val 12867"/>
            </a:avLst>
          </a:prstGeom>
          <a:gradFill flip="none" rotWithShape="1">
            <a:gsLst>
              <a:gs pos="0">
                <a:schemeClr val="tx2">
                  <a:lumMod val="50000"/>
                </a:schemeClr>
              </a:gs>
              <a:gs pos="100000">
                <a:srgbClr val="FFFFFF"/>
              </a:gs>
              <a:gs pos="99000">
                <a:schemeClr val="accent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L-Shape 15"/>
          <p:cNvSpPr/>
          <p:nvPr/>
        </p:nvSpPr>
        <p:spPr>
          <a:xfrm rot="5400000">
            <a:off x="3689313" y="2100516"/>
            <a:ext cx="1751645" cy="1788518"/>
          </a:xfrm>
          <a:prstGeom prst="corner">
            <a:avLst>
              <a:gd name="adj1" fmla="val 12132"/>
              <a:gd name="adj2" fmla="val 12867"/>
            </a:avLst>
          </a:prstGeom>
          <a:gradFill flip="none" rotWithShape="1">
            <a:gsLst>
              <a:gs pos="0">
                <a:schemeClr val="tx2">
                  <a:lumMod val="50000"/>
                </a:schemeClr>
              </a:gs>
              <a:gs pos="100000">
                <a:srgbClr val="FFFFFF"/>
              </a:gs>
              <a:gs pos="99000">
                <a:schemeClr val="accent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L-Shape 16"/>
          <p:cNvSpPr/>
          <p:nvPr/>
        </p:nvSpPr>
        <p:spPr>
          <a:xfrm rot="5400000">
            <a:off x="5477831" y="1553033"/>
            <a:ext cx="1751645" cy="1788518"/>
          </a:xfrm>
          <a:prstGeom prst="corner">
            <a:avLst>
              <a:gd name="adj1" fmla="val 12132"/>
              <a:gd name="adj2" fmla="val 12867"/>
            </a:avLst>
          </a:prstGeom>
          <a:gradFill flip="none" rotWithShape="1">
            <a:gsLst>
              <a:gs pos="0">
                <a:schemeClr val="tx2">
                  <a:lumMod val="50000"/>
                </a:schemeClr>
              </a:gs>
              <a:gs pos="100000">
                <a:srgbClr val="FFFFFF"/>
              </a:gs>
              <a:gs pos="99000">
                <a:schemeClr val="accent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L-Shape 17"/>
          <p:cNvSpPr/>
          <p:nvPr/>
        </p:nvSpPr>
        <p:spPr>
          <a:xfrm rot="5400000">
            <a:off x="7266350" y="1005550"/>
            <a:ext cx="1751645" cy="1788518"/>
          </a:xfrm>
          <a:prstGeom prst="corner">
            <a:avLst>
              <a:gd name="adj1" fmla="val 12132"/>
              <a:gd name="adj2" fmla="val 12867"/>
            </a:avLst>
          </a:prstGeom>
          <a:gradFill flip="none" rotWithShape="1">
            <a:gsLst>
              <a:gs pos="0">
                <a:schemeClr val="tx2">
                  <a:lumMod val="50000"/>
                </a:schemeClr>
              </a:gs>
              <a:gs pos="100000">
                <a:srgbClr val="FFFFFF"/>
              </a:gs>
              <a:gs pos="99000">
                <a:schemeClr val="accent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312802" y="3413881"/>
            <a:ext cx="1569555" cy="923330"/>
          </a:xfrm>
          <a:prstGeom prst="rect">
            <a:avLst/>
          </a:prstGeom>
          <a:noFill/>
        </p:spPr>
        <p:txBody>
          <a:bodyPr wrap="square" rtlCol="0">
            <a:spAutoFit/>
          </a:bodyPr>
          <a:lstStyle/>
          <a:p>
            <a:r>
              <a:rPr lang="en-US" b="1" dirty="0" smtClean="0">
                <a:latin typeface="Arial"/>
                <a:cs typeface="Arial"/>
              </a:rPr>
              <a:t>Centralized Water Forecasting</a:t>
            </a:r>
            <a:endParaRPr lang="en-US" b="1" dirty="0">
              <a:latin typeface="Arial"/>
              <a:cs typeface="Arial"/>
            </a:endParaRPr>
          </a:p>
        </p:txBody>
      </p:sp>
      <p:sp>
        <p:nvSpPr>
          <p:cNvPr id="20" name="TextBox 19"/>
          <p:cNvSpPr txBox="1"/>
          <p:nvPr/>
        </p:nvSpPr>
        <p:spPr>
          <a:xfrm>
            <a:off x="2101321" y="2900468"/>
            <a:ext cx="1569555" cy="923330"/>
          </a:xfrm>
          <a:prstGeom prst="rect">
            <a:avLst/>
          </a:prstGeom>
          <a:noFill/>
        </p:spPr>
        <p:txBody>
          <a:bodyPr wrap="square" rtlCol="0">
            <a:spAutoFit/>
          </a:bodyPr>
          <a:lstStyle/>
          <a:p>
            <a:r>
              <a:rPr lang="en-US" b="1" dirty="0" smtClean="0">
                <a:latin typeface="Arial"/>
                <a:cs typeface="Arial"/>
              </a:rPr>
              <a:t>Flash Flood and Urban Hydrology</a:t>
            </a:r>
            <a:endParaRPr lang="en-US" b="1" dirty="0">
              <a:latin typeface="Arial"/>
              <a:cs typeface="Arial"/>
            </a:endParaRPr>
          </a:p>
        </p:txBody>
      </p:sp>
      <p:sp>
        <p:nvSpPr>
          <p:cNvPr id="21" name="TextBox 20"/>
          <p:cNvSpPr txBox="1"/>
          <p:nvPr/>
        </p:nvSpPr>
        <p:spPr>
          <a:xfrm>
            <a:off x="3889839" y="2305900"/>
            <a:ext cx="1569555" cy="923330"/>
          </a:xfrm>
          <a:prstGeom prst="rect">
            <a:avLst/>
          </a:prstGeom>
          <a:noFill/>
        </p:spPr>
        <p:txBody>
          <a:bodyPr wrap="square" rtlCol="0">
            <a:spAutoFit/>
          </a:bodyPr>
          <a:lstStyle/>
          <a:p>
            <a:r>
              <a:rPr lang="en-US" b="1" dirty="0" smtClean="0">
                <a:latin typeface="Arial"/>
                <a:cs typeface="Arial"/>
              </a:rPr>
              <a:t>Coastal Total Water Level</a:t>
            </a:r>
            <a:endParaRPr lang="en-US" b="1" dirty="0">
              <a:latin typeface="Arial"/>
              <a:cs typeface="Arial"/>
            </a:endParaRPr>
          </a:p>
        </p:txBody>
      </p:sp>
      <p:sp>
        <p:nvSpPr>
          <p:cNvPr id="22" name="TextBox 21"/>
          <p:cNvSpPr txBox="1"/>
          <p:nvPr/>
        </p:nvSpPr>
        <p:spPr>
          <a:xfrm>
            <a:off x="5686750" y="1810107"/>
            <a:ext cx="1569555" cy="923330"/>
          </a:xfrm>
          <a:prstGeom prst="rect">
            <a:avLst/>
          </a:prstGeom>
          <a:noFill/>
        </p:spPr>
        <p:txBody>
          <a:bodyPr wrap="square" rtlCol="0">
            <a:spAutoFit/>
          </a:bodyPr>
          <a:lstStyle/>
          <a:p>
            <a:r>
              <a:rPr lang="en-US" b="1" dirty="0" smtClean="0">
                <a:latin typeface="Arial"/>
                <a:cs typeface="Arial"/>
              </a:rPr>
              <a:t>Dry Side: Drought and Post-Fire</a:t>
            </a:r>
            <a:endParaRPr lang="en-US" b="1" dirty="0">
              <a:latin typeface="Arial"/>
              <a:cs typeface="Arial"/>
            </a:endParaRPr>
          </a:p>
        </p:txBody>
      </p:sp>
      <p:sp>
        <p:nvSpPr>
          <p:cNvPr id="23" name="TextBox 22"/>
          <p:cNvSpPr txBox="1"/>
          <p:nvPr/>
        </p:nvSpPr>
        <p:spPr>
          <a:xfrm>
            <a:off x="7466877" y="1260677"/>
            <a:ext cx="1677123" cy="369332"/>
          </a:xfrm>
          <a:prstGeom prst="rect">
            <a:avLst/>
          </a:prstGeom>
          <a:noFill/>
        </p:spPr>
        <p:txBody>
          <a:bodyPr wrap="square" rtlCol="0">
            <a:spAutoFit/>
          </a:bodyPr>
          <a:lstStyle/>
          <a:p>
            <a:r>
              <a:rPr lang="en-US" b="1" dirty="0" smtClean="0">
                <a:latin typeface="Arial"/>
                <a:cs typeface="Arial"/>
              </a:rPr>
              <a:t>Water Quality</a:t>
            </a:r>
            <a:endParaRPr lang="en-US" b="1" dirty="0">
              <a:latin typeface="Arial"/>
              <a:cs typeface="Arial"/>
            </a:endParaRPr>
          </a:p>
        </p:txBody>
      </p:sp>
      <p:sp>
        <p:nvSpPr>
          <p:cNvPr id="24" name="TextBox 23"/>
          <p:cNvSpPr txBox="1"/>
          <p:nvPr/>
        </p:nvSpPr>
        <p:spPr>
          <a:xfrm>
            <a:off x="223902" y="4267522"/>
            <a:ext cx="1788519" cy="2595583"/>
          </a:xfrm>
          <a:prstGeom prst="rect">
            <a:avLst/>
          </a:prstGeom>
          <a:noFill/>
        </p:spPr>
        <p:txBody>
          <a:bodyPr wrap="square" rtlCol="0">
            <a:spAutoFit/>
          </a:bodyPr>
          <a:lstStyle/>
          <a:p>
            <a:pPr marL="63500">
              <a:spcAft>
                <a:spcPts val="600"/>
              </a:spcAft>
            </a:pPr>
            <a:r>
              <a:rPr lang="en-US" sz="1100" b="1" dirty="0" smtClean="0">
                <a:latin typeface="Arial"/>
                <a:cs typeface="Arial"/>
              </a:rPr>
              <a:t>National Water Model  (NWM) operational [V1.0 July 2016]</a:t>
            </a:r>
          </a:p>
          <a:p>
            <a:pPr marL="177800" lvl="1" indent="-177800">
              <a:lnSpc>
                <a:spcPct val="90000"/>
              </a:lnSpc>
              <a:spcAft>
                <a:spcPts val="300"/>
              </a:spcAft>
              <a:buFont typeface="Wingdings" charset="2"/>
              <a:buChar char="²"/>
            </a:pPr>
            <a:r>
              <a:rPr lang="en-US" sz="1000" i="1" dirty="0" smtClean="0">
                <a:latin typeface="Arial"/>
                <a:cs typeface="Arial"/>
              </a:rPr>
              <a:t>Water forecasts for 2.7 million stream reaches</a:t>
            </a:r>
          </a:p>
          <a:p>
            <a:pPr marL="177800" lvl="1" indent="-177800">
              <a:lnSpc>
                <a:spcPct val="90000"/>
              </a:lnSpc>
              <a:spcAft>
                <a:spcPts val="300"/>
              </a:spcAft>
              <a:buFont typeface="Wingdings" charset="2"/>
              <a:buChar char="²"/>
            </a:pPr>
            <a:r>
              <a:rPr lang="en-US" sz="1000" i="1" dirty="0" smtClean="0">
                <a:latin typeface="Arial"/>
                <a:cs typeface="Arial"/>
              </a:rPr>
              <a:t>Expand from only flow/stage forecasts to forecasts of </a:t>
            </a:r>
            <a:r>
              <a:rPr lang="en-US" sz="1000" b="1" i="1" dirty="0" smtClean="0">
                <a:latin typeface="Arial"/>
                <a:cs typeface="Arial"/>
              </a:rPr>
              <a:t>full water budget</a:t>
            </a:r>
          </a:p>
          <a:p>
            <a:pPr marL="177800" lvl="1" indent="-177800">
              <a:lnSpc>
                <a:spcPct val="90000"/>
              </a:lnSpc>
              <a:spcAft>
                <a:spcPts val="300"/>
              </a:spcAft>
              <a:buFont typeface="Wingdings" charset="2"/>
              <a:buChar char="²"/>
            </a:pPr>
            <a:r>
              <a:rPr lang="en-US" sz="1000" b="1" i="1" dirty="0" smtClean="0">
                <a:latin typeface="Arial"/>
                <a:cs typeface="Arial"/>
              </a:rPr>
              <a:t>100 million people get a terrestrial water forecast for first time</a:t>
            </a:r>
          </a:p>
          <a:p>
            <a:pPr marL="177800" lvl="1" indent="-177800">
              <a:lnSpc>
                <a:spcPct val="90000"/>
              </a:lnSpc>
              <a:spcAft>
                <a:spcPts val="300"/>
              </a:spcAft>
              <a:buFont typeface="Wingdings" charset="2"/>
              <a:buChar char="²"/>
            </a:pPr>
            <a:r>
              <a:rPr lang="en-US" sz="1000" i="1" dirty="0" smtClean="0">
                <a:latin typeface="Arial"/>
                <a:cs typeface="Arial"/>
              </a:rPr>
              <a:t>Forecasts linked to geospatial informational to </a:t>
            </a:r>
            <a:r>
              <a:rPr lang="en-US" sz="1000" b="1" i="1" dirty="0" smtClean="0">
                <a:latin typeface="Arial"/>
                <a:cs typeface="Arial"/>
              </a:rPr>
              <a:t>provide water intelligence</a:t>
            </a:r>
            <a:endParaRPr lang="en-US" sz="1000" b="1" i="1" dirty="0">
              <a:latin typeface="Arial"/>
              <a:cs typeface="Arial"/>
            </a:endParaRPr>
          </a:p>
        </p:txBody>
      </p:sp>
      <p:sp>
        <p:nvSpPr>
          <p:cNvPr id="25" name="TextBox 24"/>
          <p:cNvSpPr txBox="1"/>
          <p:nvPr/>
        </p:nvSpPr>
        <p:spPr>
          <a:xfrm>
            <a:off x="2048901" y="3805406"/>
            <a:ext cx="1796316" cy="3016210"/>
          </a:xfrm>
          <a:prstGeom prst="rect">
            <a:avLst/>
          </a:prstGeom>
          <a:noFill/>
        </p:spPr>
        <p:txBody>
          <a:bodyPr wrap="square" rtlCol="0">
            <a:spAutoFit/>
          </a:bodyPr>
          <a:lstStyle/>
          <a:p>
            <a:pPr>
              <a:spcAft>
                <a:spcPts val="600"/>
              </a:spcAft>
            </a:pPr>
            <a:r>
              <a:rPr lang="en-US" sz="1100" b="1" dirty="0" smtClean="0">
                <a:latin typeface="Arial"/>
                <a:cs typeface="Arial"/>
              </a:rPr>
              <a:t>Enhance NWM with nested hyper- resolution zoom capability and urban hydrologic processes</a:t>
            </a:r>
          </a:p>
          <a:p>
            <a:pPr marL="177800" lvl="1" indent="-177800">
              <a:spcAft>
                <a:spcPts val="600"/>
              </a:spcAft>
              <a:buFont typeface="Wingdings" charset="2"/>
              <a:buChar char="²"/>
            </a:pPr>
            <a:r>
              <a:rPr lang="en-US" sz="1000" i="1" dirty="0" smtClean="0">
                <a:latin typeface="Arial"/>
                <a:cs typeface="Arial"/>
              </a:rPr>
              <a:t>Heightened focus on regions of interests (e.g. follow storms)</a:t>
            </a:r>
          </a:p>
          <a:p>
            <a:pPr marL="177800" lvl="1" indent="-177800">
              <a:spcAft>
                <a:spcPts val="600"/>
              </a:spcAft>
              <a:buFont typeface="Wingdings" charset="2"/>
              <a:buChar char="²"/>
            </a:pPr>
            <a:r>
              <a:rPr lang="en-US" sz="1000" b="1" i="1" dirty="0" smtClean="0">
                <a:latin typeface="Arial"/>
                <a:cs typeface="Arial"/>
              </a:rPr>
              <a:t>Street level flood inundation forecasts </a:t>
            </a:r>
            <a:r>
              <a:rPr lang="en-US" sz="1000" i="1" dirty="0" smtClean="0">
                <a:latin typeface="Arial"/>
                <a:cs typeface="Arial"/>
              </a:rPr>
              <a:t>for selected urban demonstration areas</a:t>
            </a:r>
          </a:p>
          <a:p>
            <a:pPr marL="177800" lvl="1" indent="-177800">
              <a:spcAft>
                <a:spcPts val="600"/>
              </a:spcAft>
              <a:buFont typeface="Wingdings" charset="2"/>
              <a:buChar char="²"/>
            </a:pPr>
            <a:r>
              <a:rPr lang="en-US" sz="1000" i="1" dirty="0" smtClean="0">
                <a:latin typeface="Arial"/>
                <a:cs typeface="Arial"/>
              </a:rPr>
              <a:t>NWC increases guidance to NWS field offices to </a:t>
            </a:r>
            <a:r>
              <a:rPr lang="en-US" sz="1000" b="1" i="1" dirty="0" smtClean="0">
                <a:latin typeface="Arial"/>
                <a:cs typeface="Arial"/>
              </a:rPr>
              <a:t>improve consistency and services for flash floods </a:t>
            </a:r>
            <a:endParaRPr lang="en-US" sz="1000" b="1" i="1" dirty="0">
              <a:latin typeface="Arial"/>
              <a:cs typeface="Arial"/>
            </a:endParaRPr>
          </a:p>
        </p:txBody>
      </p:sp>
      <p:sp>
        <p:nvSpPr>
          <p:cNvPr id="26" name="TextBox 25"/>
          <p:cNvSpPr txBox="1"/>
          <p:nvPr/>
        </p:nvSpPr>
        <p:spPr>
          <a:xfrm>
            <a:off x="400387" y="3176244"/>
            <a:ext cx="1313430" cy="276999"/>
          </a:xfrm>
          <a:prstGeom prst="rect">
            <a:avLst/>
          </a:prstGeom>
          <a:noFill/>
        </p:spPr>
        <p:txBody>
          <a:bodyPr wrap="none" rtlCol="0">
            <a:spAutoFit/>
          </a:bodyPr>
          <a:lstStyle/>
          <a:p>
            <a:pPr algn="ctr"/>
            <a:r>
              <a:rPr lang="en-US" sz="1200" b="1" dirty="0" smtClean="0">
                <a:solidFill>
                  <a:schemeClr val="bg1"/>
                </a:solidFill>
                <a:effectLst>
                  <a:outerShdw blurRad="50800" dist="38100" dir="2700000" algn="tl" rotWithShape="0">
                    <a:prstClr val="black">
                      <a:alpha val="40000"/>
                    </a:prstClr>
                  </a:outerShdw>
                </a:effectLst>
                <a:latin typeface="Arial"/>
                <a:cs typeface="Arial"/>
              </a:rPr>
              <a:t>Core Capability</a:t>
            </a:r>
            <a:endParaRPr lang="en-US" sz="1200" b="1" dirty="0">
              <a:solidFill>
                <a:schemeClr val="bg1"/>
              </a:solidFill>
              <a:effectLst>
                <a:outerShdw blurRad="50800" dist="38100" dir="2700000" algn="tl" rotWithShape="0">
                  <a:prstClr val="black">
                    <a:alpha val="40000"/>
                  </a:prstClr>
                </a:outerShdw>
              </a:effectLst>
              <a:latin typeface="Arial"/>
              <a:cs typeface="Arial"/>
            </a:endParaRPr>
          </a:p>
        </p:txBody>
      </p:sp>
      <p:sp>
        <p:nvSpPr>
          <p:cNvPr id="27" name="TextBox 26"/>
          <p:cNvSpPr txBox="1"/>
          <p:nvPr/>
        </p:nvSpPr>
        <p:spPr>
          <a:xfrm>
            <a:off x="2095455" y="2637132"/>
            <a:ext cx="1518790" cy="276999"/>
          </a:xfrm>
          <a:prstGeom prst="rect">
            <a:avLst/>
          </a:prstGeom>
          <a:noFill/>
        </p:spPr>
        <p:txBody>
          <a:bodyPr wrap="none" rtlCol="0">
            <a:spAutoFit/>
          </a:bodyPr>
          <a:lstStyle/>
          <a:p>
            <a:pPr algn="ctr"/>
            <a:r>
              <a:rPr lang="en-US" sz="1200" b="1" dirty="0" smtClean="0">
                <a:solidFill>
                  <a:schemeClr val="bg1"/>
                </a:solidFill>
                <a:effectLst>
                  <a:outerShdw blurRad="50800" dist="38100" dir="2700000" algn="tl" rotWithShape="0">
                    <a:prstClr val="black">
                      <a:alpha val="40000"/>
                    </a:prstClr>
                  </a:outerShdw>
                </a:effectLst>
                <a:latin typeface="Arial"/>
                <a:cs typeface="Arial"/>
              </a:rPr>
              <a:t>Key Enhancement</a:t>
            </a:r>
            <a:endParaRPr lang="en-US" sz="1200" b="1" dirty="0">
              <a:solidFill>
                <a:schemeClr val="bg1"/>
              </a:solidFill>
              <a:effectLst>
                <a:outerShdw blurRad="50800" dist="38100" dir="2700000" algn="tl" rotWithShape="0">
                  <a:prstClr val="black">
                    <a:alpha val="40000"/>
                  </a:prstClr>
                </a:outerShdw>
              </a:effectLst>
              <a:latin typeface="Arial"/>
              <a:cs typeface="Arial"/>
            </a:endParaRPr>
          </a:p>
        </p:txBody>
      </p:sp>
      <p:sp>
        <p:nvSpPr>
          <p:cNvPr id="28" name="TextBox 27"/>
          <p:cNvSpPr txBox="1"/>
          <p:nvPr/>
        </p:nvSpPr>
        <p:spPr>
          <a:xfrm>
            <a:off x="3910299" y="2079701"/>
            <a:ext cx="1432904" cy="276999"/>
          </a:xfrm>
          <a:prstGeom prst="rect">
            <a:avLst/>
          </a:prstGeom>
          <a:noFill/>
        </p:spPr>
        <p:txBody>
          <a:bodyPr wrap="none" rtlCol="0">
            <a:spAutoFit/>
          </a:bodyPr>
          <a:lstStyle/>
          <a:p>
            <a:pPr algn="ctr"/>
            <a:r>
              <a:rPr lang="en-US" sz="1200" b="1" dirty="0" smtClean="0">
                <a:solidFill>
                  <a:schemeClr val="bg1"/>
                </a:solidFill>
                <a:effectLst>
                  <a:outerShdw blurRad="50800" dist="38100" dir="2700000" algn="tl" rotWithShape="0">
                    <a:prstClr val="black">
                      <a:alpha val="40000"/>
                    </a:prstClr>
                  </a:outerShdw>
                </a:effectLst>
                <a:latin typeface="Arial"/>
                <a:cs typeface="Arial"/>
              </a:rPr>
              <a:t>Major Integration</a:t>
            </a:r>
            <a:endParaRPr lang="en-US" sz="1200" b="1" dirty="0">
              <a:solidFill>
                <a:schemeClr val="bg1"/>
              </a:solidFill>
              <a:effectLst>
                <a:outerShdw blurRad="50800" dist="38100" dir="2700000" algn="tl" rotWithShape="0">
                  <a:prstClr val="black">
                    <a:alpha val="40000"/>
                  </a:prstClr>
                </a:outerShdw>
              </a:effectLst>
              <a:latin typeface="Arial"/>
              <a:cs typeface="Arial"/>
            </a:endParaRPr>
          </a:p>
        </p:txBody>
      </p:sp>
      <p:sp>
        <p:nvSpPr>
          <p:cNvPr id="29" name="TextBox 28"/>
          <p:cNvSpPr txBox="1"/>
          <p:nvPr/>
        </p:nvSpPr>
        <p:spPr>
          <a:xfrm>
            <a:off x="3845217" y="3179964"/>
            <a:ext cx="1841533" cy="3693318"/>
          </a:xfrm>
          <a:prstGeom prst="rect">
            <a:avLst/>
          </a:prstGeom>
          <a:noFill/>
        </p:spPr>
        <p:txBody>
          <a:bodyPr wrap="square" rtlCol="0">
            <a:spAutoFit/>
          </a:bodyPr>
          <a:lstStyle/>
          <a:p>
            <a:pPr>
              <a:spcAft>
                <a:spcPts val="600"/>
              </a:spcAft>
            </a:pPr>
            <a:r>
              <a:rPr lang="en-US" sz="1100" b="1" dirty="0" smtClean="0">
                <a:latin typeface="Arial"/>
                <a:cs typeface="Arial"/>
              </a:rPr>
              <a:t>Couple NWM with marine models to predict combined storm surge, tide, and riverine effects</a:t>
            </a:r>
          </a:p>
          <a:p>
            <a:pPr marL="177800" lvl="1" indent="-177800">
              <a:spcAft>
                <a:spcPts val="600"/>
              </a:spcAft>
              <a:buFont typeface="Wingdings" charset="2"/>
              <a:buChar char="²"/>
            </a:pPr>
            <a:r>
              <a:rPr lang="en-US" sz="1000" b="1" i="1" dirty="0" smtClean="0">
                <a:latin typeface="Arial"/>
                <a:cs typeface="Arial"/>
              </a:rPr>
              <a:t>More complete picture of coastal storm impacts</a:t>
            </a:r>
          </a:p>
          <a:p>
            <a:pPr marL="177800" lvl="1" indent="-177800">
              <a:spcAft>
                <a:spcPts val="600"/>
              </a:spcAft>
              <a:buFont typeface="Wingdings" charset="2"/>
              <a:buChar char="²"/>
            </a:pPr>
            <a:r>
              <a:rPr lang="en-US" sz="1000" b="1" i="1" dirty="0" smtClean="0">
                <a:latin typeface="Arial"/>
                <a:cs typeface="Arial"/>
              </a:rPr>
              <a:t>Summit-to-sea </a:t>
            </a:r>
            <a:r>
              <a:rPr lang="en-US" sz="1000" i="1" dirty="0" smtClean="0">
                <a:latin typeface="Arial"/>
                <a:cs typeface="Arial"/>
              </a:rPr>
              <a:t>water prediction information linked to geospatial risk and vulnerability</a:t>
            </a:r>
          </a:p>
          <a:p>
            <a:pPr marL="177800" lvl="1" indent="-177800">
              <a:spcAft>
                <a:spcPts val="600"/>
              </a:spcAft>
              <a:buFont typeface="Wingdings" charset="2"/>
              <a:buChar char="²"/>
            </a:pPr>
            <a:r>
              <a:rPr lang="en-US" sz="1000" b="1" i="1" dirty="0" smtClean="0">
                <a:latin typeface="Arial"/>
                <a:cs typeface="Arial"/>
              </a:rPr>
              <a:t>New service delivery model implemented </a:t>
            </a:r>
            <a:r>
              <a:rPr lang="en-US" sz="1000" i="1" dirty="0" smtClean="0">
                <a:latin typeface="Arial"/>
                <a:cs typeface="Arial"/>
              </a:rPr>
              <a:t>– increased stakeholder engagement and integrated information</a:t>
            </a:r>
          </a:p>
          <a:p>
            <a:pPr marL="177800" lvl="1" indent="-177800">
              <a:spcAft>
                <a:spcPts val="600"/>
              </a:spcAft>
              <a:buFont typeface="Wingdings" charset="2"/>
              <a:buChar char="²"/>
            </a:pPr>
            <a:r>
              <a:rPr lang="en-US" sz="1000" b="1" i="1" dirty="0" smtClean="0">
                <a:latin typeface="Arial"/>
                <a:cs typeface="Arial"/>
              </a:rPr>
              <a:t>NWC operations center opens and provides national decision support services and situational awareness</a:t>
            </a:r>
            <a:endParaRPr lang="en-US" sz="1000" b="1" i="1" dirty="0">
              <a:latin typeface="Arial"/>
              <a:cs typeface="Arial"/>
            </a:endParaRPr>
          </a:p>
        </p:txBody>
      </p:sp>
      <p:sp>
        <p:nvSpPr>
          <p:cNvPr id="30" name="TextBox 29"/>
          <p:cNvSpPr txBox="1"/>
          <p:nvPr/>
        </p:nvSpPr>
        <p:spPr>
          <a:xfrm>
            <a:off x="5636702" y="2786684"/>
            <a:ext cx="1858582" cy="4016484"/>
          </a:xfrm>
          <a:prstGeom prst="rect">
            <a:avLst/>
          </a:prstGeom>
          <a:noFill/>
        </p:spPr>
        <p:txBody>
          <a:bodyPr wrap="square" rtlCol="0">
            <a:spAutoFit/>
          </a:bodyPr>
          <a:lstStyle/>
          <a:p>
            <a:pPr>
              <a:spcAft>
                <a:spcPts val="600"/>
              </a:spcAft>
            </a:pPr>
            <a:r>
              <a:rPr lang="en-US" sz="1100" b="1" dirty="0" smtClean="0">
                <a:latin typeface="Arial"/>
                <a:cs typeface="Arial"/>
              </a:rPr>
              <a:t>Couple NWM with groundwater and transport models to predict low flows, drought and fire impacts</a:t>
            </a:r>
          </a:p>
          <a:p>
            <a:pPr marL="177800" lvl="1" indent="-177800">
              <a:spcAft>
                <a:spcPts val="600"/>
              </a:spcAft>
              <a:buFont typeface="Wingdings" charset="2"/>
              <a:buChar char="²"/>
            </a:pPr>
            <a:r>
              <a:rPr lang="en-US" sz="1000" i="1" dirty="0" smtClean="0">
                <a:latin typeface="Arial"/>
                <a:cs typeface="Arial"/>
              </a:rPr>
              <a:t>Add NWM processes that capture subsurface water movement and storage during dry conditions</a:t>
            </a:r>
          </a:p>
          <a:p>
            <a:pPr marL="177800" lvl="1" indent="-177800">
              <a:spcAft>
                <a:spcPts val="600"/>
              </a:spcAft>
              <a:buFont typeface="Wingdings" charset="2"/>
              <a:buChar char="²"/>
            </a:pPr>
            <a:r>
              <a:rPr lang="en-US" sz="1000" i="1" dirty="0" smtClean="0">
                <a:latin typeface="Arial"/>
                <a:cs typeface="Arial"/>
              </a:rPr>
              <a:t>Add NWM ability to track constituents (e.g. sediment, contaminants, nutrients) through stream network</a:t>
            </a:r>
          </a:p>
          <a:p>
            <a:pPr marL="177800" lvl="1" indent="-177800">
              <a:spcAft>
                <a:spcPts val="600"/>
              </a:spcAft>
              <a:buFont typeface="Wingdings" charset="2"/>
              <a:buChar char="²"/>
            </a:pPr>
            <a:r>
              <a:rPr lang="en-US" sz="1000" i="1" dirty="0" smtClean="0">
                <a:latin typeface="Arial"/>
                <a:cs typeface="Arial"/>
              </a:rPr>
              <a:t>New decision support services for water shortage situations and waterborne transport</a:t>
            </a:r>
          </a:p>
          <a:p>
            <a:pPr marL="177800" lvl="1" indent="-177800">
              <a:spcAft>
                <a:spcPts val="600"/>
              </a:spcAft>
              <a:buFont typeface="Wingdings" charset="2"/>
              <a:buChar char="²"/>
            </a:pPr>
            <a:r>
              <a:rPr lang="en-US" sz="1000" b="1" i="1" dirty="0" smtClean="0">
                <a:latin typeface="Arial"/>
                <a:cs typeface="Arial"/>
              </a:rPr>
              <a:t>NWC operations center expands to include drought and post-fire decision support services</a:t>
            </a:r>
            <a:endParaRPr lang="en-US" sz="1000" b="1" i="1" dirty="0">
              <a:latin typeface="Arial"/>
              <a:cs typeface="Arial"/>
            </a:endParaRPr>
          </a:p>
        </p:txBody>
      </p:sp>
      <p:sp>
        <p:nvSpPr>
          <p:cNvPr id="31" name="TextBox 30"/>
          <p:cNvSpPr txBox="1"/>
          <p:nvPr/>
        </p:nvSpPr>
        <p:spPr>
          <a:xfrm>
            <a:off x="5667982" y="1536968"/>
            <a:ext cx="1518790" cy="276999"/>
          </a:xfrm>
          <a:prstGeom prst="rect">
            <a:avLst/>
          </a:prstGeom>
          <a:noFill/>
        </p:spPr>
        <p:txBody>
          <a:bodyPr wrap="none" rtlCol="0">
            <a:spAutoFit/>
          </a:bodyPr>
          <a:lstStyle/>
          <a:p>
            <a:pPr algn="ctr"/>
            <a:r>
              <a:rPr lang="en-US" sz="1200" b="1" dirty="0" smtClean="0">
                <a:solidFill>
                  <a:schemeClr val="bg1"/>
                </a:solidFill>
                <a:effectLst>
                  <a:outerShdw blurRad="50800" dist="38100" dir="2700000" algn="tl" rotWithShape="0">
                    <a:prstClr val="black">
                      <a:alpha val="40000"/>
                    </a:prstClr>
                  </a:outerShdw>
                </a:effectLst>
                <a:latin typeface="Arial"/>
                <a:cs typeface="Arial"/>
              </a:rPr>
              <a:t>Key Enhancement</a:t>
            </a:r>
            <a:endParaRPr lang="en-US" sz="1200" b="1" dirty="0">
              <a:solidFill>
                <a:schemeClr val="bg1"/>
              </a:solidFill>
              <a:effectLst>
                <a:outerShdw blurRad="50800" dist="38100" dir="2700000" algn="tl" rotWithShape="0">
                  <a:prstClr val="black">
                    <a:alpha val="40000"/>
                  </a:prstClr>
                </a:outerShdw>
              </a:effectLst>
              <a:latin typeface="Arial"/>
              <a:cs typeface="Arial"/>
            </a:endParaRPr>
          </a:p>
        </p:txBody>
      </p:sp>
      <p:sp>
        <p:nvSpPr>
          <p:cNvPr id="32" name="TextBox 31"/>
          <p:cNvSpPr txBox="1"/>
          <p:nvPr/>
        </p:nvSpPr>
        <p:spPr>
          <a:xfrm>
            <a:off x="7495284" y="985205"/>
            <a:ext cx="1432904" cy="276999"/>
          </a:xfrm>
          <a:prstGeom prst="rect">
            <a:avLst/>
          </a:prstGeom>
          <a:noFill/>
        </p:spPr>
        <p:txBody>
          <a:bodyPr wrap="none" rtlCol="0">
            <a:spAutoFit/>
          </a:bodyPr>
          <a:lstStyle/>
          <a:p>
            <a:pPr algn="ctr"/>
            <a:r>
              <a:rPr lang="en-US" sz="1200" b="1" dirty="0" smtClean="0">
                <a:solidFill>
                  <a:schemeClr val="bg1"/>
                </a:solidFill>
                <a:effectLst>
                  <a:outerShdw blurRad="50800" dist="38100" dir="2700000" algn="tl" rotWithShape="0">
                    <a:prstClr val="black">
                      <a:alpha val="40000"/>
                    </a:prstClr>
                  </a:outerShdw>
                </a:effectLst>
                <a:latin typeface="Arial"/>
                <a:cs typeface="Arial"/>
              </a:rPr>
              <a:t>Major Integration</a:t>
            </a:r>
            <a:endParaRPr lang="en-US" sz="1200" b="1" dirty="0">
              <a:solidFill>
                <a:schemeClr val="bg1"/>
              </a:solidFill>
              <a:effectLst>
                <a:outerShdw blurRad="50800" dist="38100" dir="2700000" algn="tl" rotWithShape="0">
                  <a:prstClr val="black">
                    <a:alpha val="40000"/>
                  </a:prstClr>
                </a:outerShdw>
              </a:effectLst>
              <a:latin typeface="Arial"/>
              <a:cs typeface="Arial"/>
            </a:endParaRPr>
          </a:p>
        </p:txBody>
      </p:sp>
      <p:sp>
        <p:nvSpPr>
          <p:cNvPr id="33" name="TextBox 32"/>
          <p:cNvSpPr txBox="1"/>
          <p:nvPr/>
        </p:nvSpPr>
        <p:spPr>
          <a:xfrm>
            <a:off x="7466877" y="1704674"/>
            <a:ext cx="1569555" cy="5032147"/>
          </a:xfrm>
          <a:prstGeom prst="rect">
            <a:avLst/>
          </a:prstGeom>
          <a:noFill/>
        </p:spPr>
        <p:txBody>
          <a:bodyPr wrap="square" rtlCol="0">
            <a:spAutoFit/>
          </a:bodyPr>
          <a:lstStyle/>
          <a:p>
            <a:pPr>
              <a:spcAft>
                <a:spcPts val="600"/>
              </a:spcAft>
            </a:pPr>
            <a:r>
              <a:rPr lang="en-US" sz="1100" b="1" dirty="0" smtClean="0">
                <a:latin typeface="Arial"/>
                <a:cs typeface="Arial"/>
              </a:rPr>
              <a:t>Integrate enhanced NWM with key water quality data sets, models and tools to begin water quality prediction</a:t>
            </a:r>
          </a:p>
          <a:p>
            <a:pPr marL="228600" lvl="1" indent="-228600">
              <a:spcAft>
                <a:spcPts val="600"/>
              </a:spcAft>
              <a:buFont typeface="Wingdings" charset="2"/>
              <a:buChar char="²"/>
            </a:pPr>
            <a:r>
              <a:rPr lang="en-US" sz="1000" i="1" dirty="0" smtClean="0">
                <a:latin typeface="Arial"/>
                <a:cs typeface="Arial"/>
              </a:rPr>
              <a:t>Incorporate water quality data from federal and State partners into NWM</a:t>
            </a:r>
          </a:p>
          <a:p>
            <a:pPr marL="228600" lvl="1" indent="-228600">
              <a:spcAft>
                <a:spcPts val="600"/>
              </a:spcAft>
              <a:buFont typeface="Wingdings" charset="2"/>
              <a:buChar char="²"/>
            </a:pPr>
            <a:r>
              <a:rPr lang="en-US" sz="1000" i="1" dirty="0" smtClean="0">
                <a:latin typeface="Arial"/>
                <a:cs typeface="Arial"/>
              </a:rPr>
              <a:t>Link NWM output to NOAA ecological forecasting operations</a:t>
            </a:r>
          </a:p>
          <a:p>
            <a:pPr marL="228600" lvl="1" indent="-228600">
              <a:spcAft>
                <a:spcPts val="600"/>
              </a:spcAft>
              <a:buFont typeface="Wingdings" charset="2"/>
              <a:buChar char="²"/>
            </a:pPr>
            <a:r>
              <a:rPr lang="en-US" sz="1000" i="1" dirty="0" smtClean="0">
                <a:latin typeface="Arial"/>
                <a:cs typeface="Arial"/>
              </a:rPr>
              <a:t>New decision support services for predicting water quality issues such as Harmful Algal Blooms</a:t>
            </a:r>
          </a:p>
          <a:p>
            <a:pPr marL="228600" lvl="1" indent="-228600">
              <a:spcAft>
                <a:spcPts val="600"/>
              </a:spcAft>
              <a:buFont typeface="Wingdings" charset="2"/>
              <a:buChar char="²"/>
            </a:pPr>
            <a:r>
              <a:rPr lang="en-US" sz="1000" i="1" dirty="0" smtClean="0">
                <a:latin typeface="Arial"/>
                <a:cs typeface="Arial"/>
              </a:rPr>
              <a:t>New decision support services for emergencies such as chemical spills</a:t>
            </a:r>
          </a:p>
          <a:p>
            <a:pPr marL="228600" lvl="1" indent="-228600">
              <a:spcAft>
                <a:spcPts val="600"/>
              </a:spcAft>
              <a:buFont typeface="Wingdings" charset="2"/>
              <a:buChar char="²"/>
            </a:pPr>
            <a:r>
              <a:rPr lang="en-US" sz="1000" b="1" i="1" dirty="0" smtClean="0">
                <a:latin typeface="Arial"/>
                <a:cs typeface="Arial"/>
              </a:rPr>
              <a:t>NWC operations center expands to include water quality decision support services</a:t>
            </a:r>
            <a:endParaRPr lang="en-US" sz="1000" b="1" i="1" dirty="0">
              <a:latin typeface="Arial"/>
              <a:cs typeface="Arial"/>
            </a:endParaRPr>
          </a:p>
        </p:txBody>
      </p:sp>
      <p:sp>
        <p:nvSpPr>
          <p:cNvPr id="3" name="TextBox 2"/>
          <p:cNvSpPr txBox="1"/>
          <p:nvPr/>
        </p:nvSpPr>
        <p:spPr>
          <a:xfrm>
            <a:off x="57132" y="633717"/>
            <a:ext cx="4173362" cy="1323439"/>
          </a:xfrm>
          <a:prstGeom prst="rect">
            <a:avLst/>
          </a:prstGeom>
          <a:noFill/>
        </p:spPr>
        <p:txBody>
          <a:bodyPr wrap="square" rtlCol="0">
            <a:spAutoFit/>
          </a:bodyPr>
          <a:lstStyle/>
          <a:p>
            <a:r>
              <a:rPr lang="en-US" b="1" dirty="0">
                <a:latin typeface="BlairMdITC TT-Medium"/>
                <a:cs typeface="BlairMdITC TT-Medium"/>
              </a:rPr>
              <a:t>I</a:t>
            </a:r>
            <a:r>
              <a:rPr lang="en-US" sz="2000" b="1" dirty="0">
                <a:latin typeface="BlairMdITC TT-Medium"/>
                <a:cs typeface="BlairMdITC TT-Medium"/>
              </a:rPr>
              <a:t>ntegrated Water Prediction </a:t>
            </a:r>
            <a:r>
              <a:rPr lang="en-US" sz="2000" b="1" dirty="0" smtClean="0">
                <a:latin typeface="BlairMdITC TT-Medium"/>
                <a:cs typeface="BlairMdITC TT-Medium"/>
              </a:rPr>
              <a:t>and the </a:t>
            </a:r>
            <a:r>
              <a:rPr lang="en-US" sz="2000" b="1" dirty="0">
                <a:latin typeface="BlairMdITC TT-Medium"/>
                <a:cs typeface="BlairMdITC TT-Medium"/>
              </a:rPr>
              <a:t>National Water </a:t>
            </a:r>
            <a:r>
              <a:rPr lang="en-US" sz="2000" b="1" dirty="0" smtClean="0">
                <a:latin typeface="BlairMdITC TT-Medium"/>
                <a:cs typeface="BlairMdITC TT-Medium"/>
              </a:rPr>
              <a:t>Center (NWC)</a:t>
            </a:r>
            <a:endParaRPr lang="en-US" sz="2000" b="1" dirty="0">
              <a:latin typeface="BlairMdITC TT-Medium"/>
              <a:cs typeface="BlairMdITC TT-Medium"/>
            </a:endParaRPr>
          </a:p>
        </p:txBody>
      </p:sp>
    </p:spTree>
    <p:extLst>
      <p:ext uri="{BB962C8B-B14F-4D97-AF65-F5344CB8AC3E}">
        <p14:creationId xmlns:p14="http://schemas.microsoft.com/office/powerpoint/2010/main" val="16442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609600"/>
          </a:xfrm>
          <a:solidFill>
            <a:schemeClr val="tx1">
              <a:alpha val="90000"/>
            </a:schemeClr>
          </a:solidFill>
        </p:spPr>
        <p:txBody>
          <a:bodyPr>
            <a:normAutofit/>
          </a:bodyPr>
          <a:lstStyle/>
          <a:p>
            <a:pPr algn="ctr"/>
            <a:r>
              <a:rPr lang="en-US" sz="2800" b="1" dirty="0" smtClean="0">
                <a:solidFill>
                  <a:srgbClr val="FFFFFF"/>
                </a:solidFill>
                <a:effectLst>
                  <a:outerShdw blurRad="38100" dist="38100" dir="2700000" algn="tl">
                    <a:srgbClr val="000000">
                      <a:alpha val="43137"/>
                    </a:srgbClr>
                  </a:outerShdw>
                </a:effectLst>
                <a:latin typeface="BlairMdITC TT-Medium"/>
                <a:cs typeface="BlairMdITC TT-Medium"/>
              </a:rPr>
              <a:t>Transforming NOAA Water Prediction</a:t>
            </a:r>
            <a:endParaRPr lang="en-US" sz="2800" b="1" dirty="0">
              <a:solidFill>
                <a:srgbClr val="FFFFFF"/>
              </a:solidFill>
              <a:effectLst>
                <a:outerShdw blurRad="38100" dist="38100" dir="2700000" algn="tl">
                  <a:srgbClr val="000000">
                    <a:alpha val="43137"/>
                  </a:srgbClr>
                </a:outerShdw>
              </a:effectLst>
              <a:latin typeface="BlairMdITC TT-Medium"/>
              <a:cs typeface="BlairMdITC TT-Medium"/>
            </a:endParaRPr>
          </a:p>
        </p:txBody>
      </p:sp>
      <p:graphicFrame>
        <p:nvGraphicFramePr>
          <p:cNvPr id="8" name="Table 7"/>
          <p:cNvGraphicFramePr>
            <a:graphicFrameLocks noGrp="1"/>
          </p:cNvGraphicFramePr>
          <p:nvPr>
            <p:extLst>
              <p:ext uri="{D42A27DB-BD31-4B8C-83A1-F6EECF244321}">
                <p14:modId xmlns:p14="http://schemas.microsoft.com/office/powerpoint/2010/main" val="1267663180"/>
              </p:ext>
            </p:extLst>
          </p:nvPr>
        </p:nvGraphicFramePr>
        <p:xfrm>
          <a:off x="0" y="609598"/>
          <a:ext cx="9144000" cy="5412642"/>
        </p:xfrm>
        <a:graphic>
          <a:graphicData uri="http://schemas.openxmlformats.org/drawingml/2006/table">
            <a:tbl>
              <a:tblPr firstRow="1" bandRow="1">
                <a:tableStyleId>{6E25E649-3F16-4E02-A733-19D2CDBF48F0}</a:tableStyleId>
              </a:tblPr>
              <a:tblGrid>
                <a:gridCol w="4347881">
                  <a:extLst>
                    <a:ext uri="{9D8B030D-6E8A-4147-A177-3AD203B41FA5}">
                      <a16:colId xmlns:a16="http://schemas.microsoft.com/office/drawing/2014/main" val="20000"/>
                    </a:ext>
                  </a:extLst>
                </a:gridCol>
                <a:gridCol w="4796119">
                  <a:extLst>
                    <a:ext uri="{9D8B030D-6E8A-4147-A177-3AD203B41FA5}">
                      <a16:colId xmlns:a16="http://schemas.microsoft.com/office/drawing/2014/main" val="20001"/>
                    </a:ext>
                  </a:extLst>
                </a:gridCol>
              </a:tblGrid>
              <a:tr h="383531">
                <a:tc>
                  <a:txBody>
                    <a:bodyPr/>
                    <a:lstStyle/>
                    <a:p>
                      <a:pPr algn="ctr"/>
                      <a:r>
                        <a:rPr lang="en-US" sz="2000" dirty="0" smtClean="0">
                          <a:solidFill>
                            <a:srgbClr val="FFFF00"/>
                          </a:solidFill>
                          <a:effectLst>
                            <a:outerShdw blurRad="38100" dist="38100" dir="2700000" algn="tl">
                              <a:srgbClr val="000000">
                                <a:alpha val="43137"/>
                              </a:srgbClr>
                            </a:outerShdw>
                          </a:effectLst>
                          <a:latin typeface="BlairMdITC TT-Medium"/>
                          <a:cs typeface="BlairMdITC TT-Medium"/>
                        </a:rPr>
                        <a:t>TODAY</a:t>
                      </a:r>
                      <a:endParaRPr lang="en-US" sz="2000" dirty="0">
                        <a:solidFill>
                          <a:srgbClr val="FFFF00"/>
                        </a:solidFill>
                        <a:effectLst>
                          <a:outerShdw blurRad="38100" dist="38100" dir="2700000" algn="tl">
                            <a:srgbClr val="000000">
                              <a:alpha val="43137"/>
                            </a:srgbClr>
                          </a:outerShdw>
                        </a:effectLst>
                        <a:latin typeface="BlairMdITC TT-Medium"/>
                        <a:cs typeface="BlairMdITC TT-Medium"/>
                      </a:endParaRPr>
                    </a:p>
                  </a:txBody>
                  <a:tcPr>
                    <a:solidFill>
                      <a:schemeClr val="tx1">
                        <a:lumMod val="85000"/>
                        <a:lumOff val="15000"/>
                      </a:schemeClr>
                    </a:solidFill>
                  </a:tcPr>
                </a:tc>
                <a:tc>
                  <a:txBody>
                    <a:bodyPr/>
                    <a:lstStyle/>
                    <a:p>
                      <a:pPr algn="ctr"/>
                      <a:r>
                        <a:rPr lang="en-US" sz="2000" dirty="0" smtClean="0">
                          <a:solidFill>
                            <a:srgbClr val="FFFF00"/>
                          </a:solidFill>
                          <a:effectLst>
                            <a:outerShdw blurRad="38100" dist="38100" dir="2700000" algn="tl">
                              <a:srgbClr val="000000">
                                <a:alpha val="43137"/>
                              </a:srgbClr>
                            </a:outerShdw>
                          </a:effectLst>
                          <a:latin typeface="BlairMdITC TT-Medium"/>
                          <a:cs typeface="BlairMdITC TT-Medium"/>
                        </a:rPr>
                        <a:t>THE FUTURE</a:t>
                      </a:r>
                      <a:endParaRPr lang="en-US" sz="2000" dirty="0">
                        <a:solidFill>
                          <a:srgbClr val="FFFF00"/>
                        </a:solidFill>
                        <a:effectLst>
                          <a:outerShdw blurRad="38100" dist="38100" dir="2700000" algn="tl">
                            <a:srgbClr val="000000">
                              <a:alpha val="43137"/>
                            </a:srgbClr>
                          </a:outerShdw>
                        </a:effectLst>
                        <a:latin typeface="BlairMdITC TT-Medium"/>
                        <a:cs typeface="BlairMdITC TT-Medium"/>
                      </a:endParaRPr>
                    </a:p>
                  </a:txBody>
                  <a:tcPr>
                    <a:solidFill>
                      <a:schemeClr val="tx1">
                        <a:lumMod val="85000"/>
                        <a:lumOff val="15000"/>
                      </a:schemeClr>
                    </a:solidFill>
                  </a:tcPr>
                </a:tc>
                <a:extLst>
                  <a:ext uri="{0D108BD9-81ED-4DB2-BD59-A6C34878D82A}">
                    <a16:rowId xmlns:a16="http://schemas.microsoft.com/office/drawing/2014/main" val="10000"/>
                  </a:ext>
                </a:extLst>
              </a:tr>
              <a:tr h="574932">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Approximately 4000 forecast locations at points</a:t>
                      </a:r>
                      <a:endParaRPr lang="en-US" sz="1800" b="1" dirty="0" smtClean="0">
                        <a:solidFill>
                          <a:srgbClr val="000000"/>
                        </a:solidFill>
                      </a:endParaRPr>
                    </a:p>
                  </a:txBody>
                  <a:tcPr>
                    <a:solidFill>
                      <a:srgbClr val="DBFFD7"/>
                    </a:solidFill>
                  </a:tcPr>
                </a:tc>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Approximately 2,700,000 forecast stream reaches</a:t>
                      </a:r>
                      <a:endParaRPr lang="en-US" sz="1800" b="1" dirty="0" smtClean="0">
                        <a:solidFill>
                          <a:srgbClr val="000000"/>
                        </a:solidFill>
                      </a:endParaRPr>
                    </a:p>
                  </a:txBody>
                  <a:tcPr>
                    <a:solidFill>
                      <a:srgbClr val="DBFFD7"/>
                    </a:solidFill>
                  </a:tcPr>
                </a:tc>
                <a:extLst>
                  <a:ext uri="{0D108BD9-81ED-4DB2-BD59-A6C34878D82A}">
                    <a16:rowId xmlns:a16="http://schemas.microsoft.com/office/drawing/2014/main" val="10001"/>
                  </a:ext>
                </a:extLst>
              </a:tr>
              <a:tr h="558674">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Forecast river flow/stage, from summit to coastal zone</a:t>
                      </a:r>
                      <a:endParaRPr lang="en-US" sz="1800" b="1" dirty="0" smtClean="0">
                        <a:solidFill>
                          <a:srgbClr val="000000"/>
                        </a:solidFill>
                      </a:endParaRPr>
                    </a:p>
                  </a:txBody>
                  <a:tcPr/>
                </a:tc>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Forecast all hydrologic parameters which define the water budget, from summit-to-sea</a:t>
                      </a:r>
                      <a:endParaRPr lang="en-US" sz="1800" b="1" dirty="0" smtClean="0">
                        <a:solidFill>
                          <a:srgbClr val="000000"/>
                        </a:solidFill>
                      </a:endParaRPr>
                    </a:p>
                  </a:txBody>
                  <a:tcPr/>
                </a:tc>
                <a:extLst>
                  <a:ext uri="{0D108BD9-81ED-4DB2-BD59-A6C34878D82A}">
                    <a16:rowId xmlns:a16="http://schemas.microsoft.com/office/drawing/2014/main" val="10002"/>
                  </a:ext>
                </a:extLst>
              </a:tr>
              <a:tr h="758568">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Driven by large catchment “lumped” modeling</a:t>
                      </a:r>
                      <a:endParaRPr lang="en-US" sz="1800" b="1" dirty="0" smtClean="0">
                        <a:solidFill>
                          <a:srgbClr val="000000"/>
                        </a:solidFill>
                      </a:endParaRPr>
                    </a:p>
                  </a:txBody>
                  <a:tcPr>
                    <a:solidFill>
                      <a:srgbClr val="DBFFD7"/>
                    </a:solidFill>
                  </a:tcPr>
                </a:tc>
                <a:tc>
                  <a:txBody>
                    <a:bodyPr/>
                    <a:lstStyle/>
                    <a:p>
                      <a:pPr marL="0" marR="0" lvl="1" indent="0" algn="l" defTabSz="457200" rtl="0" eaLnBrk="1" fontAlgn="auto" latinLnBrk="0" hangingPunct="1">
                        <a:lnSpc>
                          <a:spcPct val="85000"/>
                        </a:lnSpc>
                        <a:spcBef>
                          <a:spcPts val="0"/>
                        </a:spcBef>
                        <a:spcAft>
                          <a:spcPts val="0"/>
                        </a:spcAft>
                        <a:buClrTx/>
                        <a:buSzTx/>
                        <a:buFontTx/>
                        <a:buNone/>
                        <a:tabLst/>
                        <a:defRPr/>
                      </a:pPr>
                      <a:r>
                        <a:rPr lang="en-US" sz="1800" dirty="0" smtClean="0"/>
                        <a:t>Driven by high</a:t>
                      </a:r>
                      <a:r>
                        <a:rPr lang="en-US" sz="1800" baseline="0" dirty="0" smtClean="0"/>
                        <a:t> </a:t>
                      </a:r>
                      <a:r>
                        <a:rPr lang="en-US" sz="1800" dirty="0" smtClean="0"/>
                        <a:t>resolution Earth System modeling</a:t>
                      </a:r>
                    </a:p>
                  </a:txBody>
                  <a:tcPr>
                    <a:solidFill>
                      <a:srgbClr val="DBFFD7"/>
                    </a:solidFill>
                  </a:tcPr>
                </a:tc>
                <a:extLst>
                  <a:ext uri="{0D108BD9-81ED-4DB2-BD59-A6C34878D82A}">
                    <a16:rowId xmlns:a16="http://schemas.microsoft.com/office/drawing/2014/main" val="10003"/>
                  </a:ext>
                </a:extLst>
              </a:tr>
              <a:tr h="567164">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Forecaster “</a:t>
                      </a:r>
                      <a:r>
                        <a:rPr lang="en-US" sz="1800" i="1" dirty="0" smtClean="0"/>
                        <a:t>in the loop</a:t>
                      </a:r>
                      <a:r>
                        <a:rPr lang="en-US" sz="1800" dirty="0" smtClean="0"/>
                        <a:t>” –</a:t>
                      </a:r>
                      <a:r>
                        <a:rPr lang="en-US" sz="1800" baseline="0" dirty="0" smtClean="0"/>
                        <a:t> </a:t>
                      </a:r>
                      <a:r>
                        <a:rPr lang="en-US" sz="1800" dirty="0" smtClean="0"/>
                        <a:t>serial, basin to basin, modeling of flow through the river network</a:t>
                      </a:r>
                      <a:endParaRPr lang="en-US" sz="1800" b="1" dirty="0" smtClean="0">
                        <a:solidFill>
                          <a:srgbClr val="000000"/>
                        </a:solidFill>
                      </a:endParaRPr>
                    </a:p>
                  </a:txBody>
                  <a:tcPr/>
                </a:tc>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Forecaster “</a:t>
                      </a:r>
                      <a:r>
                        <a:rPr lang="en-US" sz="1800" i="1" dirty="0" smtClean="0"/>
                        <a:t>over the loop</a:t>
                      </a:r>
                      <a:r>
                        <a:rPr lang="en-US" sz="1800" dirty="0" smtClean="0"/>
                        <a:t>” –</a:t>
                      </a:r>
                      <a:r>
                        <a:rPr lang="en-US" sz="1800" baseline="0" dirty="0" smtClean="0"/>
                        <a:t> </a:t>
                      </a:r>
                      <a:r>
                        <a:rPr lang="en-US" sz="1800" dirty="0" smtClean="0"/>
                        <a:t>simultaneous modeling of the nation’s entire river network</a:t>
                      </a:r>
                      <a:endParaRPr lang="en-US" sz="1800" b="1" dirty="0" smtClean="0">
                        <a:solidFill>
                          <a:srgbClr val="000000"/>
                        </a:solidFill>
                      </a:endParaRPr>
                    </a:p>
                  </a:txBody>
                  <a:tcPr/>
                </a:tc>
                <a:extLst>
                  <a:ext uri="{0D108BD9-81ED-4DB2-BD59-A6C34878D82A}">
                    <a16:rowId xmlns:a16="http://schemas.microsoft.com/office/drawing/2014/main" val="10004"/>
                  </a:ext>
                </a:extLst>
              </a:tr>
              <a:tr h="443260">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Average basin size greater than 420 square miles</a:t>
                      </a:r>
                      <a:endParaRPr lang="en-US" sz="1800" b="1" dirty="0" smtClean="0">
                        <a:solidFill>
                          <a:srgbClr val="000000"/>
                        </a:solidFill>
                      </a:endParaRPr>
                    </a:p>
                  </a:txBody>
                  <a:tcPr>
                    <a:solidFill>
                      <a:srgbClr val="DBFFD7"/>
                    </a:solidFill>
                  </a:tcPr>
                </a:tc>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Average basin size ~1 square mile</a:t>
                      </a:r>
                      <a:endParaRPr lang="en-US" sz="1800" b="1" dirty="0" smtClean="0">
                        <a:solidFill>
                          <a:srgbClr val="000000"/>
                        </a:solidFill>
                      </a:endParaRPr>
                    </a:p>
                  </a:txBody>
                  <a:tcPr>
                    <a:solidFill>
                      <a:srgbClr val="DBFFD7"/>
                    </a:solidFill>
                  </a:tcPr>
                </a:tc>
                <a:extLst>
                  <a:ext uri="{0D108BD9-81ED-4DB2-BD59-A6C34878D82A}">
                    <a16:rowId xmlns:a16="http://schemas.microsoft.com/office/drawing/2014/main" val="10005"/>
                  </a:ext>
                </a:extLst>
              </a:tr>
              <a:tr h="760375">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13 River Forecast Centers developing separate versions of the same regional model</a:t>
                      </a:r>
                      <a:endParaRPr lang="en-US" sz="1800" b="1" dirty="0" smtClean="0">
                        <a:solidFill>
                          <a:srgbClr val="000000"/>
                        </a:solidFill>
                      </a:endParaRPr>
                    </a:p>
                  </a:txBody>
                  <a:tcPr/>
                </a:tc>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NOAA, academia, and federal partners developing/evolving same national, community-based model</a:t>
                      </a:r>
                      <a:endParaRPr lang="en-US" sz="1800" b="1" dirty="0" smtClean="0">
                        <a:solidFill>
                          <a:srgbClr val="000000"/>
                        </a:solidFill>
                      </a:endParaRPr>
                    </a:p>
                  </a:txBody>
                  <a:tcPr/>
                </a:tc>
                <a:extLst>
                  <a:ext uri="{0D108BD9-81ED-4DB2-BD59-A6C34878D82A}">
                    <a16:rowId xmlns:a16="http://schemas.microsoft.com/office/drawing/2014/main" val="10006"/>
                  </a:ext>
                </a:extLst>
              </a:tr>
              <a:tr h="984532">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Impact-based forecasts at selected points</a:t>
                      </a:r>
                      <a:endParaRPr lang="en-US" sz="1800" b="1" dirty="0" smtClean="0">
                        <a:solidFill>
                          <a:srgbClr val="000000"/>
                        </a:solidFill>
                      </a:endParaRPr>
                    </a:p>
                  </a:txBody>
                  <a:tcPr>
                    <a:solidFill>
                      <a:srgbClr val="DBFFD7"/>
                    </a:solidFill>
                  </a:tcPr>
                </a:tc>
                <a:tc>
                  <a:txBody>
                    <a:bodyPr/>
                    <a:lstStyle/>
                    <a:p>
                      <a:pPr marL="0" indent="0">
                        <a:lnSpc>
                          <a:spcPct val="85000"/>
                        </a:lnSpc>
                        <a:spcBef>
                          <a:spcPts val="900"/>
                        </a:spcBef>
                      </a:pPr>
                      <a:r>
                        <a:rPr lang="en-US" sz="1800" dirty="0" smtClean="0"/>
                        <a:t>Predictions linked with detailed local infrastructure data to communicate street level impacts </a:t>
                      </a:r>
                      <a:endParaRPr lang="en-US" sz="1800" b="1" dirty="0" smtClean="0">
                        <a:solidFill>
                          <a:srgbClr val="000000"/>
                        </a:solidFill>
                      </a:endParaRPr>
                    </a:p>
                  </a:txBody>
                  <a:tcPr>
                    <a:solidFill>
                      <a:srgbClr val="DBFFD7"/>
                    </a:solidFill>
                  </a:tcPr>
                </a:tc>
                <a:extLst>
                  <a:ext uri="{0D108BD9-81ED-4DB2-BD59-A6C34878D82A}">
                    <a16:rowId xmlns:a16="http://schemas.microsoft.com/office/drawing/2014/main" val="10007"/>
                  </a:ext>
                </a:extLst>
              </a:tr>
            </a:tbl>
          </a:graphicData>
        </a:graphic>
      </p:graphicFrame>
      <p:cxnSp>
        <p:nvCxnSpPr>
          <p:cNvPr id="5" name="Straight Connector 4"/>
          <p:cNvCxnSpPr/>
          <p:nvPr/>
        </p:nvCxnSpPr>
        <p:spPr>
          <a:xfrm>
            <a:off x="4343400" y="609600"/>
            <a:ext cx="0" cy="5486400"/>
          </a:xfrm>
          <a:prstGeom prst="line">
            <a:avLst/>
          </a:prstGeom>
          <a:ln w="28575" cap="rnd">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0" y="5887059"/>
            <a:ext cx="9144000" cy="997709"/>
          </a:xfrm>
          <a:prstGeom prst="rect">
            <a:avLst/>
          </a:prstGeom>
          <a:solidFill>
            <a:srgbClr val="0D1F36"/>
          </a:solidFill>
        </p:spPr>
        <p:txBody>
          <a:bodyPr wrap="square" rtlCol="0">
            <a:spAutoFit/>
          </a:bodyPr>
          <a:lstStyle/>
          <a:p>
            <a:pPr algn="ctr" defTabSz="914400">
              <a:lnSpc>
                <a:spcPts val="1800"/>
              </a:lnSpc>
            </a:pPr>
            <a:r>
              <a:rPr lang="en-US" b="1" dirty="0" smtClean="0">
                <a:solidFill>
                  <a:prstClr val="white"/>
                </a:solidFill>
              </a:rPr>
              <a:t>For the hydrology community, the implementation of the NWM and the leap ahead capability it provides parallels the implementation of mesoscale atmospheric models in the 1970s (i.e., model resolution substantially greater than available observational network)</a:t>
            </a:r>
          </a:p>
          <a:p>
            <a:pPr algn="ctr" defTabSz="914400">
              <a:lnSpc>
                <a:spcPts val="1800"/>
              </a:lnSpc>
            </a:pPr>
            <a:endParaRPr lang="en-US" sz="800" b="1" dirty="0">
              <a:solidFill>
                <a:prstClr val="white"/>
              </a:solidFill>
            </a:endParaRPr>
          </a:p>
        </p:txBody>
      </p:sp>
      <p:sp>
        <p:nvSpPr>
          <p:cNvPr id="7" name="Slide Number Placeholder 4"/>
          <p:cNvSpPr txBox="1">
            <a:spLocks/>
          </p:cNvSpPr>
          <p:nvPr/>
        </p:nvSpPr>
        <p:spPr>
          <a:xfrm>
            <a:off x="8961120" y="6705600"/>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pPr>
            <a:fld id="{C5BD8ECB-A4CA-48FB-AD2C-AFCB8B67C033}" type="slidenum">
              <a:rPr lang="en-US" sz="900" smtClean="0">
                <a:solidFill>
                  <a:prstClr val="black"/>
                </a:solidFill>
              </a:rPr>
              <a:pPr algn="ctr" defTabSz="914400">
                <a:defRPr/>
              </a:pPr>
              <a:t>19</a:t>
            </a:fld>
            <a:endParaRPr lang="en-US" sz="900" dirty="0">
              <a:solidFill>
                <a:prstClr val="black"/>
              </a:solidFill>
            </a:endParaRPr>
          </a:p>
        </p:txBody>
      </p:sp>
      <p:cxnSp>
        <p:nvCxnSpPr>
          <p:cNvPr id="9" name="Straight Connector 8"/>
          <p:cNvCxnSpPr/>
          <p:nvPr/>
        </p:nvCxnSpPr>
        <p:spPr>
          <a:xfrm>
            <a:off x="0" y="1591613"/>
            <a:ext cx="9144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2118716"/>
            <a:ext cx="9144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0" y="2910900"/>
            <a:ext cx="9144000"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713602"/>
            <a:ext cx="9144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269059"/>
            <a:ext cx="9144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61499"/>
            <a:ext cx="9144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94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7135" y="630195"/>
            <a:ext cx="7858897" cy="484188"/>
          </a:xfrm>
        </p:spPr>
        <p:txBody>
          <a:bodyPr>
            <a:noAutofit/>
          </a:bodyPr>
          <a:lstStyle/>
          <a:p>
            <a:pPr>
              <a:lnSpc>
                <a:spcPct val="107000"/>
              </a:lnSpc>
              <a:spcAft>
                <a:spcPts val="800"/>
              </a:spcAft>
            </a:pPr>
            <a:r>
              <a:rPr lang="en-US" sz="3600" dirty="0">
                <a:latin typeface="Calibri" panose="020F0502020204030204" pitchFamily="34" charset="0"/>
                <a:ea typeface="Calibri" panose="020F0502020204030204" pitchFamily="34" charset="0"/>
                <a:cs typeface="Times New Roman" panose="02020603050405020304" pitchFamily="18" charset="0"/>
              </a:rPr>
              <a:t>Web Links for the National Water Model</a:t>
            </a:r>
          </a:p>
        </p:txBody>
      </p:sp>
      <p:sp>
        <p:nvSpPr>
          <p:cNvPr id="3" name="Rectangle 2"/>
          <p:cNvSpPr/>
          <p:nvPr/>
        </p:nvSpPr>
        <p:spPr>
          <a:xfrm>
            <a:off x="339900" y="1281127"/>
            <a:ext cx="8204886" cy="5095306"/>
          </a:xfrm>
          <a:prstGeom prst="rect">
            <a:avLst/>
          </a:prstGeom>
        </p:spPr>
        <p:txBody>
          <a:bodyPr wrap="square">
            <a:spAutoFit/>
          </a:bodyPr>
          <a:lstStyle/>
          <a:p>
            <a:pPr defTabSz="914400">
              <a:lnSpc>
                <a:spcPct val="107000"/>
              </a:lnSpc>
              <a:spcAft>
                <a:spcPts val="800"/>
              </a:spcAft>
            </a:pPr>
            <a:r>
              <a:rPr lang="en-US" sz="1400" dirty="0">
                <a:solidFill>
                  <a:prstClr val="black"/>
                </a:solidFill>
                <a:ea typeface="Calibri" panose="020F0502020204030204" pitchFamily="34" charset="0"/>
                <a:cs typeface="Times New Roman" panose="02020603050405020304" pitchFamily="18" charset="0"/>
              </a:rPr>
              <a:t> </a:t>
            </a:r>
          </a:p>
          <a:p>
            <a:pPr defTabSz="914400">
              <a:lnSpc>
                <a:spcPct val="107000"/>
              </a:lnSpc>
              <a:spcAft>
                <a:spcPts val="800"/>
              </a:spcAft>
            </a:pPr>
            <a:r>
              <a:rPr lang="en-US" sz="2400" dirty="0">
                <a:solidFill>
                  <a:prstClr val="black"/>
                </a:solidFill>
                <a:ea typeface="Calibri" panose="020F0502020204030204" pitchFamily="34" charset="0"/>
                <a:cs typeface="Times New Roman" panose="02020603050405020304" pitchFamily="18" charset="0"/>
              </a:rPr>
              <a:t>National Water Model Viewer: </a:t>
            </a:r>
            <a:br>
              <a:rPr lang="en-US" sz="2400" dirty="0">
                <a:solidFill>
                  <a:prstClr val="black"/>
                </a:solidFill>
                <a:ea typeface="Calibri" panose="020F0502020204030204" pitchFamily="34" charset="0"/>
                <a:cs typeface="Times New Roman" panose="02020603050405020304" pitchFamily="18" charset="0"/>
              </a:rPr>
            </a:br>
            <a:r>
              <a:rPr lang="en-US" sz="2400" u="sng" dirty="0">
                <a:solidFill>
                  <a:srgbClr val="0563C1"/>
                </a:solidFill>
                <a:ea typeface="Calibri" panose="020F0502020204030204" pitchFamily="34" charset="0"/>
                <a:cs typeface="Times New Roman" panose="02020603050405020304" pitchFamily="18" charset="0"/>
                <a:hlinkClick r:id="rId2"/>
              </a:rPr>
              <a:t>http://water.noaa.gov/tools/nwm-image-viewer</a:t>
            </a:r>
            <a:r>
              <a:rPr lang="en-US" sz="2400" dirty="0">
                <a:solidFill>
                  <a:prstClr val="black"/>
                </a:solidFill>
                <a:ea typeface="Calibri" panose="020F0502020204030204" pitchFamily="34" charset="0"/>
                <a:cs typeface="Times New Roman" panose="02020603050405020304" pitchFamily="18" charset="0"/>
              </a:rPr>
              <a:t>  </a:t>
            </a:r>
            <a:endParaRPr lang="en-US" sz="2400" dirty="0" smtClean="0">
              <a:solidFill>
                <a:prstClr val="black"/>
              </a:solidFill>
              <a:ea typeface="Calibri" panose="020F0502020204030204" pitchFamily="34" charset="0"/>
              <a:cs typeface="Times New Roman" panose="02020603050405020304" pitchFamily="18" charset="0"/>
            </a:endParaRPr>
          </a:p>
          <a:p>
            <a:pPr defTabSz="914400">
              <a:lnSpc>
                <a:spcPct val="107000"/>
              </a:lnSpc>
              <a:spcAft>
                <a:spcPts val="800"/>
              </a:spcAft>
            </a:pPr>
            <a:endParaRPr lang="en-US" sz="2400" dirty="0">
              <a:solidFill>
                <a:prstClr val="black"/>
              </a:solidFill>
              <a:ea typeface="Calibri" panose="020F0502020204030204" pitchFamily="34" charset="0"/>
              <a:cs typeface="Times New Roman" panose="02020603050405020304" pitchFamily="18" charset="0"/>
            </a:endParaRPr>
          </a:p>
          <a:p>
            <a:pPr defTabSz="914400">
              <a:lnSpc>
                <a:spcPct val="107000"/>
              </a:lnSpc>
              <a:spcAft>
                <a:spcPts val="800"/>
              </a:spcAft>
            </a:pPr>
            <a:r>
              <a:rPr lang="en-US" sz="2400" dirty="0" smtClean="0">
                <a:solidFill>
                  <a:prstClr val="black"/>
                </a:solidFill>
                <a:ea typeface="Calibri" panose="020F0502020204030204" pitchFamily="34" charset="0"/>
                <a:cs typeface="Times New Roman" panose="02020603050405020304" pitchFamily="18" charset="0"/>
              </a:rPr>
              <a:t>National Water Model forecasts at points:</a:t>
            </a:r>
          </a:p>
          <a:p>
            <a:pPr defTabSz="914400">
              <a:lnSpc>
                <a:spcPct val="107000"/>
              </a:lnSpc>
              <a:spcAft>
                <a:spcPts val="800"/>
              </a:spcAft>
            </a:pPr>
            <a:endParaRPr lang="en-US" sz="2400" dirty="0">
              <a:solidFill>
                <a:prstClr val="black"/>
              </a:solidFill>
              <a:ea typeface="Calibri" panose="020F0502020204030204" pitchFamily="34" charset="0"/>
              <a:cs typeface="Times New Roman" panose="02020603050405020304" pitchFamily="18" charset="0"/>
            </a:endParaRPr>
          </a:p>
          <a:p>
            <a:pPr defTabSz="914400">
              <a:lnSpc>
                <a:spcPct val="107000"/>
              </a:lnSpc>
              <a:spcAft>
                <a:spcPts val="800"/>
              </a:spcAft>
            </a:pPr>
            <a:endParaRPr lang="en-US" sz="2400" dirty="0">
              <a:solidFill>
                <a:prstClr val="black"/>
              </a:solidFill>
              <a:ea typeface="Calibri" panose="020F0502020204030204" pitchFamily="34" charset="0"/>
              <a:cs typeface="Times New Roman" panose="02020603050405020304" pitchFamily="18" charset="0"/>
            </a:endParaRPr>
          </a:p>
          <a:p>
            <a:pPr defTabSz="914400">
              <a:lnSpc>
                <a:spcPct val="107000"/>
              </a:lnSpc>
              <a:spcAft>
                <a:spcPts val="800"/>
              </a:spcAft>
            </a:pPr>
            <a:r>
              <a:rPr lang="en-US" sz="2400" dirty="0">
                <a:solidFill>
                  <a:prstClr val="black"/>
                </a:solidFill>
                <a:ea typeface="Calibri" panose="020F0502020204030204" pitchFamily="34" charset="0"/>
                <a:cs typeface="Times New Roman" panose="02020603050405020304" pitchFamily="18" charset="0"/>
              </a:rPr>
              <a:t>Ftp site for National Water Model Results: </a:t>
            </a:r>
            <a:r>
              <a:rPr lang="en-US" sz="2400" u="sng" dirty="0">
                <a:solidFill>
                  <a:srgbClr val="0563C1"/>
                </a:solidFill>
                <a:ea typeface="Calibri" panose="020F0502020204030204" pitchFamily="34" charset="0"/>
                <a:cs typeface="Times New Roman" panose="02020603050405020304" pitchFamily="18" charset="0"/>
                <a:hlinkClick r:id="rId3"/>
              </a:rPr>
              <a:t>ftp://ftpprd.ncep.noaa.gov/pub/data/nccf/com/nwm/prod/</a:t>
            </a:r>
            <a:endParaRPr lang="en-US" sz="2400" dirty="0">
              <a:solidFill>
                <a:prstClr val="black"/>
              </a:solidFill>
              <a:ea typeface="Calibri" panose="020F0502020204030204" pitchFamily="34" charset="0"/>
              <a:cs typeface="Times New Roman" panose="02020603050405020304" pitchFamily="18" charset="0"/>
            </a:endParaRPr>
          </a:p>
          <a:p>
            <a:pPr defTabSz="914400">
              <a:lnSpc>
                <a:spcPct val="107000"/>
              </a:lnSpc>
              <a:spcAft>
                <a:spcPts val="800"/>
              </a:spcAft>
            </a:pPr>
            <a:r>
              <a:rPr lang="en-US" sz="2400" dirty="0">
                <a:solidFill>
                  <a:prstClr val="black"/>
                </a:solidFill>
                <a:ea typeface="Calibri" panose="020F0502020204030204" pitchFamily="34" charset="0"/>
                <a:cs typeface="Times New Roman" panose="02020603050405020304" pitchFamily="18" charset="0"/>
              </a:rPr>
              <a:t> </a:t>
            </a:r>
          </a:p>
          <a:p>
            <a:pPr defTabSz="914400">
              <a:lnSpc>
                <a:spcPct val="107000"/>
              </a:lnSpc>
              <a:spcAft>
                <a:spcPts val="800"/>
              </a:spcAft>
            </a:pPr>
            <a:r>
              <a:rPr lang="en-US" sz="2400" dirty="0" err="1">
                <a:solidFill>
                  <a:prstClr val="black"/>
                </a:solidFill>
                <a:ea typeface="Calibri" panose="020F0502020204030204" pitchFamily="34" charset="0"/>
                <a:cs typeface="Times New Roman" panose="02020603050405020304" pitchFamily="18" charset="0"/>
              </a:rPr>
              <a:t>Hydroshare</a:t>
            </a:r>
            <a:r>
              <a:rPr lang="en-US" sz="2400" dirty="0">
                <a:solidFill>
                  <a:prstClr val="black"/>
                </a:solidFill>
                <a:ea typeface="Calibri" panose="020F0502020204030204" pitchFamily="34" charset="0"/>
                <a:cs typeface="Times New Roman" panose="02020603050405020304" pitchFamily="18" charset="0"/>
              </a:rPr>
              <a:t> Map for Geospatial Data: </a:t>
            </a:r>
            <a:r>
              <a:rPr lang="en-US" sz="2400" u="sng" dirty="0">
                <a:solidFill>
                  <a:srgbClr val="0563C1"/>
                </a:solidFill>
                <a:ea typeface="Calibri" panose="020F0502020204030204" pitchFamily="34" charset="0"/>
                <a:cs typeface="Times New Roman" panose="02020603050405020304" pitchFamily="18" charset="0"/>
                <a:hlinkClick r:id="rId4"/>
              </a:rPr>
              <a:t>http://arcg.is/1JW0DBm</a:t>
            </a:r>
            <a:r>
              <a:rPr lang="en-US" sz="2400" dirty="0">
                <a:solidFill>
                  <a:prstClr val="black"/>
                </a:solidFill>
                <a:ea typeface="Calibri" panose="020F0502020204030204" pitchFamily="34" charset="0"/>
                <a:cs typeface="Times New Roman" panose="02020603050405020304" pitchFamily="18" charset="0"/>
              </a:rPr>
              <a:t> </a:t>
            </a:r>
          </a:p>
        </p:txBody>
      </p:sp>
      <p:sp>
        <p:nvSpPr>
          <p:cNvPr id="4" name="Rectangle 3"/>
          <p:cNvSpPr/>
          <p:nvPr/>
        </p:nvSpPr>
        <p:spPr>
          <a:xfrm>
            <a:off x="339900" y="3459448"/>
            <a:ext cx="2959528" cy="369332"/>
          </a:xfrm>
          <a:prstGeom prst="rect">
            <a:avLst/>
          </a:prstGeom>
        </p:spPr>
        <p:txBody>
          <a:bodyPr wrap="none">
            <a:spAutoFit/>
          </a:bodyPr>
          <a:lstStyle/>
          <a:p>
            <a:r>
              <a:rPr lang="en-US" dirty="0">
                <a:solidFill>
                  <a:srgbClr val="000000"/>
                </a:solidFill>
                <a:latin typeface="Segoe UI" panose="020B0502040204020203" pitchFamily="34" charset="0"/>
                <a:hlinkClick r:id="rId5"/>
              </a:rPr>
              <a:t>http://</a:t>
            </a:r>
            <a:r>
              <a:rPr lang="en-US" dirty="0" smtClean="0">
                <a:solidFill>
                  <a:srgbClr val="000000"/>
                </a:solidFill>
                <a:latin typeface="Segoe UI" panose="020B0502040204020203" pitchFamily="34" charset="0"/>
                <a:hlinkClick r:id="rId5"/>
              </a:rPr>
              <a:t>water.noaa.gov/map</a:t>
            </a:r>
            <a:r>
              <a:rPr lang="en-US" dirty="0" smtClean="0">
                <a:solidFill>
                  <a:srgbClr val="000000"/>
                </a:solidFill>
                <a:latin typeface="Segoe UI" panose="020B0502040204020203" pitchFamily="34" charset="0"/>
              </a:rPr>
              <a:t> </a:t>
            </a:r>
            <a:endParaRPr lang="en-US" dirty="0"/>
          </a:p>
        </p:txBody>
      </p:sp>
    </p:spTree>
    <p:extLst>
      <p:ext uri="{BB962C8B-B14F-4D97-AF65-F5344CB8AC3E}">
        <p14:creationId xmlns:p14="http://schemas.microsoft.com/office/powerpoint/2010/main" val="4230126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4000" cy="745763"/>
          </a:xfrm>
          <a:solidFill>
            <a:schemeClr val="tx1"/>
          </a:solidFill>
        </p:spPr>
        <p:txBody>
          <a:bodyPr>
            <a:noAutofit/>
          </a:bodyPr>
          <a:lstStyle/>
          <a:p>
            <a:r>
              <a:rPr lang="en-US" sz="2000" b="1" dirty="0" smtClean="0">
                <a:solidFill>
                  <a:schemeClr val="bg1"/>
                </a:solidFill>
                <a:effectLst>
                  <a:outerShdw blurRad="50800" dist="38100" dir="2700000" algn="tl" rotWithShape="0">
                    <a:srgbClr val="000000">
                      <a:alpha val="43000"/>
                    </a:srgbClr>
                  </a:outerShdw>
                </a:effectLst>
                <a:latin typeface="BlairMdITC TT-Medium"/>
                <a:cs typeface="BlairMdITC TT-Medium"/>
              </a:rPr>
              <a:t>Key Elements of the FY15, FY16 and FY17 NOAA </a:t>
            </a:r>
            <a:r>
              <a:rPr lang="en-US" sz="2000" b="1" dirty="0">
                <a:solidFill>
                  <a:schemeClr val="bg1"/>
                </a:solidFill>
                <a:effectLst>
                  <a:outerShdw blurRad="50800" dist="38100" dir="2700000" algn="tl" rotWithShape="0">
                    <a:srgbClr val="000000">
                      <a:alpha val="43000"/>
                    </a:srgbClr>
                  </a:outerShdw>
                </a:effectLst>
                <a:latin typeface="BlairMdITC TT-Medium"/>
                <a:cs typeface="BlairMdITC TT-Medium"/>
              </a:rPr>
              <a:t>Water </a:t>
            </a:r>
            <a:r>
              <a:rPr lang="en-US" sz="2000" b="1" dirty="0" smtClean="0">
                <a:solidFill>
                  <a:schemeClr val="bg1"/>
                </a:solidFill>
                <a:effectLst>
                  <a:outerShdw blurRad="50800" dist="38100" dir="2700000" algn="tl" rotWithShape="0">
                    <a:srgbClr val="000000">
                      <a:alpha val="43000"/>
                    </a:srgbClr>
                  </a:outerShdw>
                </a:effectLst>
                <a:latin typeface="BlairMdITC TT-Medium"/>
                <a:cs typeface="BlairMdITC TT-Medium"/>
              </a:rPr>
              <a:t>Initiatives</a:t>
            </a:r>
            <a:endParaRPr lang="en-US" sz="2400" dirty="0">
              <a:solidFill>
                <a:schemeClr val="bg1"/>
              </a:solidFill>
              <a:effectLst>
                <a:outerShdw blurRad="50800" dist="38100" dir="2700000" algn="tl" rotWithShape="0">
                  <a:srgbClr val="000000">
                    <a:alpha val="43000"/>
                  </a:srgbClr>
                </a:outerShdw>
              </a:effectLst>
              <a:latin typeface="BlairMdITC TT-Medium"/>
              <a:cs typeface="BlairMdITC TT-Medium"/>
            </a:endParaRPr>
          </a:p>
        </p:txBody>
      </p:sp>
      <p:sp>
        <p:nvSpPr>
          <p:cNvPr id="7" name="Content Placeholder 6"/>
          <p:cNvSpPr>
            <a:spLocks noGrp="1"/>
          </p:cNvSpPr>
          <p:nvPr>
            <p:ph sz="half" idx="2"/>
          </p:nvPr>
        </p:nvSpPr>
        <p:spPr>
          <a:xfrm>
            <a:off x="0" y="745762"/>
            <a:ext cx="9144000" cy="6112238"/>
          </a:xfrm>
          <a:gradFill flip="none" rotWithShape="1">
            <a:gsLst>
              <a:gs pos="0">
                <a:schemeClr val="accent4">
                  <a:lumMod val="60000"/>
                  <a:lumOff val="40000"/>
                  <a:alpha val="90000"/>
                </a:schemeClr>
              </a:gs>
              <a:gs pos="100000">
                <a:srgbClr val="FFFFFF">
                  <a:alpha val="70000"/>
                </a:srgbClr>
              </a:gs>
            </a:gsLst>
            <a:path path="circle">
              <a:fillToRect l="100000" t="100000"/>
            </a:path>
            <a:tileRect r="-100000" b="-100000"/>
          </a:gradFill>
          <a:scene3d>
            <a:camera prst="orthographicFront"/>
            <a:lightRig rig="threePt" dir="t"/>
          </a:scene3d>
          <a:sp3d>
            <a:bevelT/>
            <a:bevelB/>
          </a:sp3d>
        </p:spPr>
        <p:txBody>
          <a:bodyPr>
            <a:normAutofit lnSpcReduction="10000"/>
          </a:bodyPr>
          <a:lstStyle/>
          <a:p>
            <a:pPr marL="0" indent="0">
              <a:spcBef>
                <a:spcPts val="600"/>
              </a:spcBef>
              <a:buNone/>
            </a:pPr>
            <a:endParaRPr lang="en-US" sz="800" b="1" dirty="0">
              <a:latin typeface="Arial" panose="020B0604020202020204" pitchFamily="34" charset="0"/>
              <a:cs typeface="Arial" panose="020B0604020202020204" pitchFamily="34" charset="0"/>
            </a:endParaRPr>
          </a:p>
          <a:p>
            <a:pPr marL="0" indent="0">
              <a:spcBef>
                <a:spcPts val="600"/>
              </a:spcBef>
              <a:buNone/>
            </a:pPr>
            <a:r>
              <a:rPr lang="en-US" sz="2400" b="1" dirty="0" smtClean="0">
                <a:solidFill>
                  <a:srgbClr val="000000"/>
                </a:solidFill>
                <a:latin typeface="Arial" panose="020B0604020202020204" pitchFamily="34" charset="0"/>
                <a:cs typeface="Arial" panose="020B0604020202020204" pitchFamily="34" charset="0"/>
              </a:rPr>
              <a:t> Enhanced Water Prediction Capability (FY16-20):</a:t>
            </a:r>
            <a:br>
              <a:rPr lang="en-US" sz="2400" b="1" dirty="0" smtClean="0">
                <a:solidFill>
                  <a:srgbClr val="000000"/>
                </a:solidFill>
                <a:latin typeface="Arial" panose="020B0604020202020204" pitchFamily="34" charset="0"/>
                <a:cs typeface="Arial" panose="020B0604020202020204" pitchFamily="34" charset="0"/>
              </a:rPr>
            </a:br>
            <a:endParaRPr lang="en-US" sz="2400" b="1" dirty="0" smtClean="0">
              <a:solidFill>
                <a:srgbClr val="000000"/>
              </a:solidFill>
              <a:latin typeface="Arial" panose="020B0604020202020204" pitchFamily="34" charset="0"/>
              <a:cs typeface="Arial" panose="020B0604020202020204" pitchFamily="34" charset="0"/>
            </a:endParaRPr>
          </a:p>
          <a:p>
            <a:pPr marL="342900" lvl="1" indent="-171450">
              <a:spcBef>
                <a:spcPts val="600"/>
              </a:spcBef>
            </a:pPr>
            <a:r>
              <a:rPr lang="en-US" sz="2000" b="1" dirty="0" smtClean="0">
                <a:solidFill>
                  <a:srgbClr val="000000"/>
                </a:solidFill>
                <a:latin typeface="Arial" panose="020B0604020202020204" pitchFamily="34" charset="0"/>
                <a:ea typeface="Arial"/>
                <a:cs typeface="Arial" panose="020B0604020202020204" pitchFamily="34" charset="0"/>
              </a:rPr>
              <a:t>Hyper-Resolution Modeling</a:t>
            </a:r>
          </a:p>
          <a:p>
            <a:pPr marL="457200" lvl="2" indent="-114300">
              <a:spcBef>
                <a:spcPts val="600"/>
              </a:spcBef>
            </a:pPr>
            <a:r>
              <a:rPr lang="en-US" sz="1800" dirty="0" smtClean="0">
                <a:latin typeface="Arial" panose="020B0604020202020204" pitchFamily="34" charset="0"/>
                <a:cs typeface="Arial" panose="020B0604020202020204" pitchFamily="34" charset="0"/>
              </a:rPr>
              <a:t>Enhance NWM with nested hyper-</a:t>
            </a:r>
            <a:r>
              <a:rPr lang="en-US" sz="1800" dirty="0" smtClean="0">
                <a:solidFill>
                  <a:srgbClr val="000000"/>
                </a:solidFill>
                <a:latin typeface="Arial" panose="020B0604020202020204" pitchFamily="34" charset="0"/>
                <a:cs typeface="Arial" panose="020B0604020202020204" pitchFamily="34" charset="0"/>
              </a:rPr>
              <a:t>resolution zoom capability to capture urban and other fine-scale hydrologic processes</a:t>
            </a:r>
          </a:p>
          <a:p>
            <a:pPr marL="457200" lvl="2" indent="-114300">
              <a:spcBef>
                <a:spcPts val="600"/>
              </a:spcBef>
            </a:pPr>
            <a:r>
              <a:rPr lang="en-US" sz="1800" dirty="0" smtClean="0">
                <a:solidFill>
                  <a:srgbClr val="000000"/>
                </a:solidFill>
                <a:latin typeface="Arial" panose="020B0604020202020204" pitchFamily="34" charset="0"/>
                <a:cs typeface="Arial" panose="020B0604020202020204" pitchFamily="34" charset="0"/>
              </a:rPr>
              <a:t>Heighten focus on regions of interest (e.g. follow storms/issue of the day)</a:t>
            </a:r>
          </a:p>
          <a:p>
            <a:pPr marL="342900" lvl="2" indent="0">
              <a:spcBef>
                <a:spcPts val="600"/>
              </a:spcBef>
              <a:buNone/>
            </a:pPr>
            <a:endParaRPr lang="en-US" sz="1800" dirty="0" smtClean="0">
              <a:solidFill>
                <a:srgbClr val="000000"/>
              </a:solidFill>
              <a:latin typeface="Arial" panose="020B0604020202020204" pitchFamily="34" charset="0"/>
              <a:ea typeface="Arial"/>
              <a:cs typeface="Arial" panose="020B0604020202020204" pitchFamily="34" charset="0"/>
            </a:endParaRPr>
          </a:p>
          <a:p>
            <a:pPr marL="342900" lvl="1" indent="-171450" defTabSz="342900">
              <a:spcBef>
                <a:spcPts val="600"/>
              </a:spcBef>
            </a:pPr>
            <a:r>
              <a:rPr lang="en-US" sz="2000" b="1" dirty="0" smtClean="0">
                <a:solidFill>
                  <a:srgbClr val="000000"/>
                </a:solidFill>
                <a:latin typeface="Arial" panose="020B0604020202020204" pitchFamily="34" charset="0"/>
                <a:ea typeface="Arial"/>
                <a:cs typeface="Arial" panose="020B0604020202020204" pitchFamily="34" charset="0"/>
              </a:rPr>
              <a:t>Real-Time Flood Forecast Inundation Mapping</a:t>
            </a:r>
          </a:p>
          <a:p>
            <a:pPr marL="457200" lvl="2" indent="-114300">
              <a:spcBef>
                <a:spcPts val="600"/>
              </a:spcBef>
            </a:pPr>
            <a:r>
              <a:rPr lang="en-US" sz="1800" dirty="0" smtClean="0">
                <a:solidFill>
                  <a:srgbClr val="000000"/>
                </a:solidFill>
                <a:latin typeface="Arial" panose="020B0604020202020204" pitchFamily="34" charset="0"/>
                <a:ea typeface="Arial"/>
                <a:cs typeface="Arial" panose="020B0604020202020204" pitchFamily="34" charset="0"/>
              </a:rPr>
              <a:t>Develop, demonstrate and implement real-time street-level </a:t>
            </a:r>
            <a:r>
              <a:rPr lang="en-US" sz="1800" dirty="0">
                <a:solidFill>
                  <a:srgbClr val="000000"/>
                </a:solidFill>
                <a:latin typeface="Arial" panose="020B0604020202020204" pitchFamily="34" charset="0"/>
                <a:ea typeface="Arial"/>
                <a:cs typeface="Arial" panose="020B0604020202020204" pitchFamily="34" charset="0"/>
              </a:rPr>
              <a:t>flood inundation </a:t>
            </a:r>
            <a:r>
              <a:rPr lang="en-US" sz="1800" dirty="0" smtClean="0">
                <a:solidFill>
                  <a:srgbClr val="000000"/>
                </a:solidFill>
                <a:latin typeface="Arial" panose="020B0604020202020204" pitchFamily="34" charset="0"/>
                <a:ea typeface="Arial"/>
                <a:cs typeface="Arial" panose="020B0604020202020204" pitchFamily="34" charset="0"/>
              </a:rPr>
              <a:t>forecasts</a:t>
            </a:r>
          </a:p>
          <a:p>
            <a:pPr marL="457200" lvl="2" indent="-114300">
              <a:spcBef>
                <a:spcPts val="600"/>
              </a:spcBef>
            </a:pPr>
            <a:r>
              <a:rPr lang="en-US" sz="1800" dirty="0" smtClean="0">
                <a:solidFill>
                  <a:srgbClr val="000000"/>
                </a:solidFill>
                <a:latin typeface="Arial" panose="020B0604020202020204" pitchFamily="34" charset="0"/>
                <a:ea typeface="Arial"/>
                <a:cs typeface="Arial" panose="020B0604020202020204" pitchFamily="34" charset="0"/>
              </a:rPr>
              <a:t>Provide critical information on areal extent, depth and timing of flood waters</a:t>
            </a:r>
          </a:p>
          <a:p>
            <a:pPr marL="342900" lvl="2" indent="0">
              <a:spcBef>
                <a:spcPts val="600"/>
              </a:spcBef>
              <a:buNone/>
            </a:pPr>
            <a:r>
              <a:rPr lang="en-US" sz="1800" dirty="0" smtClean="0">
                <a:solidFill>
                  <a:srgbClr val="000000"/>
                </a:solidFill>
                <a:latin typeface="Arial" panose="020B0604020202020204" pitchFamily="34" charset="0"/>
                <a:ea typeface="Arial"/>
                <a:cs typeface="Arial" panose="020B0604020202020204" pitchFamily="34" charset="0"/>
              </a:rPr>
              <a:t> </a:t>
            </a:r>
          </a:p>
          <a:p>
            <a:pPr marL="342900" lvl="1" indent="-171450">
              <a:spcBef>
                <a:spcPts val="600"/>
              </a:spcBef>
            </a:pPr>
            <a:r>
              <a:rPr lang="en-US" sz="2000" b="1" dirty="0" smtClean="0">
                <a:solidFill>
                  <a:srgbClr val="000000"/>
                </a:solidFill>
                <a:latin typeface="Arial" panose="020B0604020202020204" pitchFamily="34" charset="0"/>
                <a:ea typeface="Arial"/>
                <a:cs typeface="Arial" panose="020B0604020202020204" pitchFamily="34" charset="0"/>
              </a:rPr>
              <a:t>Enhance Impact-Based Water Resources Decision Support Services</a:t>
            </a:r>
          </a:p>
          <a:p>
            <a:pPr marL="457200" lvl="2" indent="-114300">
              <a:spcBef>
                <a:spcPts val="600"/>
              </a:spcBef>
            </a:pPr>
            <a:r>
              <a:rPr lang="en-US" sz="1800" dirty="0" smtClean="0">
                <a:solidFill>
                  <a:srgbClr val="000000"/>
                </a:solidFill>
                <a:latin typeface="Arial" panose="020B0604020202020204" pitchFamily="34" charset="0"/>
                <a:cs typeface="Arial" panose="020B0604020202020204" pitchFamily="34" charset="0"/>
              </a:rPr>
              <a:t>Evolve NWM-based guidance </a:t>
            </a:r>
            <a:r>
              <a:rPr lang="en-US" sz="1800" dirty="0">
                <a:solidFill>
                  <a:srgbClr val="000000"/>
                </a:solidFill>
                <a:latin typeface="Arial" panose="020B0604020202020204" pitchFamily="34" charset="0"/>
                <a:cs typeface="Arial" panose="020B0604020202020204" pitchFamily="34" charset="0"/>
              </a:rPr>
              <a:t>to NWS field offices to improve consistency and </a:t>
            </a:r>
            <a:r>
              <a:rPr lang="en-US" sz="1800" dirty="0" smtClean="0">
                <a:solidFill>
                  <a:srgbClr val="000000"/>
                </a:solidFill>
                <a:latin typeface="Arial" panose="020B0604020202020204" pitchFamily="34" charset="0"/>
                <a:cs typeface="Arial" panose="020B0604020202020204" pitchFamily="34" charset="0"/>
              </a:rPr>
              <a:t>services for </a:t>
            </a:r>
            <a:r>
              <a:rPr lang="en-US" sz="1800" dirty="0">
                <a:solidFill>
                  <a:srgbClr val="000000"/>
                </a:solidFill>
                <a:latin typeface="Arial" panose="020B0604020202020204" pitchFamily="34" charset="0"/>
                <a:cs typeface="Arial" panose="020B0604020202020204" pitchFamily="34" charset="0"/>
              </a:rPr>
              <a:t>flash </a:t>
            </a:r>
            <a:r>
              <a:rPr lang="en-US" sz="1800" dirty="0" smtClean="0">
                <a:solidFill>
                  <a:srgbClr val="000000"/>
                </a:solidFill>
                <a:latin typeface="Arial" panose="020B0604020202020204" pitchFamily="34" charset="0"/>
                <a:cs typeface="Arial" panose="020B0604020202020204" pitchFamily="34" charset="0"/>
              </a:rPr>
              <a:t>floods</a:t>
            </a:r>
          </a:p>
          <a:p>
            <a:pPr marL="457200" lvl="2" indent="-114300">
              <a:spcBef>
                <a:spcPts val="600"/>
              </a:spcBef>
            </a:pPr>
            <a:r>
              <a:rPr lang="en-US" sz="1800" dirty="0">
                <a:solidFill>
                  <a:srgbClr val="000000"/>
                </a:solidFill>
                <a:latin typeface="Arial" panose="020B0604020202020204" pitchFamily="34" charset="0"/>
                <a:cs typeface="Arial" panose="020B0604020202020204" pitchFamily="34" charset="0"/>
              </a:rPr>
              <a:t>Forecasts linked to geospatial information to assess </a:t>
            </a:r>
            <a:r>
              <a:rPr lang="en-US" sz="1800" dirty="0" smtClean="0">
                <a:solidFill>
                  <a:srgbClr val="000000"/>
                </a:solidFill>
                <a:latin typeface="Arial" panose="020B0604020202020204" pitchFamily="34" charset="0"/>
                <a:cs typeface="Arial" panose="020B0604020202020204" pitchFamily="34" charset="0"/>
              </a:rPr>
              <a:t>impacts/risks</a:t>
            </a:r>
          </a:p>
          <a:p>
            <a:pPr marL="457200" lvl="2" indent="-114300">
              <a:spcBef>
                <a:spcPts val="600"/>
              </a:spcBef>
            </a:pPr>
            <a:r>
              <a:rPr lang="en-US" sz="1800" dirty="0" smtClean="0">
                <a:solidFill>
                  <a:srgbClr val="000000"/>
                </a:solidFill>
                <a:latin typeface="Arial" panose="020B0604020202020204" pitchFamily="34" charset="0"/>
                <a:cs typeface="Arial" panose="020B0604020202020204" pitchFamily="34" charset="0"/>
              </a:rPr>
              <a:t>NWC and NWS field offices generate actionable water intelligence to provide enhanced IDSS at appropriate scales </a:t>
            </a:r>
            <a:endParaRPr lang="en-US" sz="1800" dirty="0">
              <a:solidFill>
                <a:srgbClr val="000000"/>
              </a:solidFill>
              <a:latin typeface="Arial" panose="020B0604020202020204" pitchFamily="34" charset="0"/>
              <a:cs typeface="Arial" panose="020B0604020202020204" pitchFamily="34" charset="0"/>
            </a:endParaRPr>
          </a:p>
          <a:p>
            <a:pPr marL="457200" lvl="2" indent="-114300">
              <a:spcBef>
                <a:spcPts val="600"/>
              </a:spcBef>
            </a:pPr>
            <a:endParaRPr lang="en-US" sz="1800" dirty="0" smtClean="0">
              <a:solidFill>
                <a:srgbClr val="000000"/>
              </a:solidFill>
              <a:latin typeface="Arial" panose="020B0604020202020204" pitchFamily="34" charset="0"/>
              <a:cs typeface="Arial" panose="020B0604020202020204" pitchFamily="34" charset="0"/>
            </a:endParaRPr>
          </a:p>
          <a:p>
            <a:pPr marL="457200" lvl="2" indent="-114300">
              <a:spcBef>
                <a:spcPts val="600"/>
              </a:spcBef>
            </a:pPr>
            <a:endParaRPr lang="en-US" sz="1800" dirty="0" smtClean="0">
              <a:solidFill>
                <a:srgbClr val="000000"/>
              </a:solidFill>
              <a:latin typeface="Arial" panose="020B0604020202020204" pitchFamily="34" charset="0"/>
              <a:cs typeface="Arial" panose="020B0604020202020204" pitchFamily="34" charset="0"/>
            </a:endParaRPr>
          </a:p>
          <a:p>
            <a:pPr marL="457200" lvl="2" indent="-114300">
              <a:spcBef>
                <a:spcPts val="600"/>
              </a:spcBef>
            </a:pPr>
            <a:endParaRPr lang="en-US" sz="1800" dirty="0">
              <a:solidFill>
                <a:srgbClr val="000000"/>
              </a:solidFill>
              <a:latin typeface="Arial" panose="020B0604020202020204" pitchFamily="34" charset="0"/>
              <a:cs typeface="Arial" panose="020B0604020202020204" pitchFamily="34" charset="0"/>
            </a:endParaRPr>
          </a:p>
          <a:p>
            <a:pPr marL="457200" lvl="2" indent="-114300">
              <a:spcBef>
                <a:spcPts val="600"/>
              </a:spcBef>
            </a:pPr>
            <a:endParaRPr lang="en-US" sz="1200" b="1" dirty="0" smtClean="0">
              <a:solidFill>
                <a:srgbClr val="000000"/>
              </a:solidFill>
              <a:latin typeface="Arial" panose="020B0604020202020204" pitchFamily="34" charset="0"/>
              <a:cs typeface="Arial" panose="020B0604020202020204" pitchFamily="34" charset="0"/>
            </a:endParaRPr>
          </a:p>
          <a:p>
            <a:pPr lvl="1">
              <a:spcBef>
                <a:spcPts val="600"/>
              </a:spcBef>
            </a:pPr>
            <a:endParaRPr lang="en-US" sz="3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20</a:t>
            </a:fld>
            <a:endParaRPr lang="en-US">
              <a:solidFill>
                <a:prstClr val="black">
                  <a:tint val="75000"/>
                </a:prstClr>
              </a:solidFill>
              <a:latin typeface="Calibri"/>
            </a:endParaRPr>
          </a:p>
        </p:txBody>
      </p:sp>
    </p:spTree>
    <p:extLst>
      <p:ext uri="{BB962C8B-B14F-4D97-AF65-F5344CB8AC3E}">
        <p14:creationId xmlns:p14="http://schemas.microsoft.com/office/powerpoint/2010/main" val="339968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9144000" cy="867330"/>
          </a:xfrm>
          <a:solidFill>
            <a:schemeClr val="tx1"/>
          </a:solidFill>
        </p:spPr>
        <p:txBody>
          <a:bodyPr>
            <a:normAutofit/>
          </a:bodyPr>
          <a:lstStyle/>
          <a:p>
            <a:r>
              <a:rPr lang="en-US" sz="3200" b="1" dirty="0" smtClean="0">
                <a:solidFill>
                  <a:schemeClr val="bg1"/>
                </a:solidFill>
                <a:effectLst>
                  <a:outerShdw blurRad="38100" dist="38100" dir="2700000" algn="tl">
                    <a:srgbClr val="000000">
                      <a:alpha val="43137"/>
                    </a:srgbClr>
                  </a:outerShdw>
                </a:effectLst>
                <a:latin typeface="BlairMdITC TT-Medium"/>
                <a:cs typeface="BlairMdITC TT-Medium"/>
              </a:rPr>
              <a:t>NWC Innovators Program</a:t>
            </a:r>
            <a:endParaRPr lang="en-US" sz="3200" b="1" dirty="0">
              <a:solidFill>
                <a:schemeClr val="bg1"/>
              </a:solidFill>
              <a:effectLst>
                <a:outerShdw blurRad="38100" dist="38100" dir="2700000" algn="tl">
                  <a:srgbClr val="000000">
                    <a:alpha val="43137"/>
                  </a:srgbClr>
                </a:outerShdw>
              </a:effectLst>
              <a:latin typeface="BlairMdITC TT-Medium"/>
              <a:cs typeface="BlairMdITC TT-Medium"/>
            </a:endParaRPr>
          </a:p>
        </p:txBody>
      </p:sp>
      <p:sp>
        <p:nvSpPr>
          <p:cNvPr id="4" name="Slide Number Placeholder 3"/>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21</a:t>
            </a:fld>
            <a:endParaRPr lang="en-US" dirty="0">
              <a:solidFill>
                <a:prstClr val="black">
                  <a:tint val="75000"/>
                </a:prstClr>
              </a:solidFill>
              <a:latin typeface="Calibri"/>
            </a:endParaRPr>
          </a:p>
        </p:txBody>
      </p:sp>
      <p:sp>
        <p:nvSpPr>
          <p:cNvPr id="5" name="TextBox 4"/>
          <p:cNvSpPr txBox="1"/>
          <p:nvPr/>
        </p:nvSpPr>
        <p:spPr>
          <a:xfrm>
            <a:off x="126999" y="1091168"/>
            <a:ext cx="8813801" cy="5364544"/>
          </a:xfrm>
          <a:prstGeom prst="rect">
            <a:avLst/>
          </a:prstGeom>
          <a:noFill/>
        </p:spPr>
        <p:txBody>
          <a:bodyPr wrap="square" rtlCol="0">
            <a:spAutoFit/>
          </a:bodyPr>
          <a:lstStyle/>
          <a:p>
            <a:pPr marL="342900" indent="-342900">
              <a:lnSpc>
                <a:spcPct val="85000"/>
              </a:lnSpc>
              <a:spcBef>
                <a:spcPts val="1800"/>
              </a:spcBef>
              <a:buFont typeface="Arial"/>
              <a:buChar char="•"/>
            </a:pPr>
            <a:r>
              <a:rPr lang="en-US" sz="2800" dirty="0"/>
              <a:t>Partnership between </a:t>
            </a:r>
            <a:r>
              <a:rPr lang="en-US" sz="2800" b="1" dirty="0">
                <a:solidFill>
                  <a:srgbClr val="000090"/>
                </a:solidFill>
              </a:rPr>
              <a:t>NWS and the academic community </a:t>
            </a:r>
            <a:r>
              <a:rPr lang="en-US" sz="2800" dirty="0"/>
              <a:t>(Interagency Agreement between NSF and NOAA) </a:t>
            </a:r>
            <a:endParaRPr lang="en-US" sz="2800" dirty="0" smtClean="0"/>
          </a:p>
          <a:p>
            <a:pPr marL="342900" indent="-342900">
              <a:lnSpc>
                <a:spcPct val="90000"/>
              </a:lnSpc>
              <a:spcBef>
                <a:spcPts val="1800"/>
              </a:spcBef>
              <a:buFont typeface="Arial"/>
              <a:buChar char="•"/>
            </a:pPr>
            <a:r>
              <a:rPr lang="en-US" sz="2800" dirty="0" smtClean="0"/>
              <a:t>Two </a:t>
            </a:r>
            <a:r>
              <a:rPr lang="en-US" sz="2800" dirty="0"/>
              <a:t>Thematic </a:t>
            </a:r>
            <a:r>
              <a:rPr lang="en-US" sz="2800" dirty="0" smtClean="0"/>
              <a:t>Goals</a:t>
            </a:r>
          </a:p>
          <a:p>
            <a:pPr marL="685800" lvl="1" indent="-228600">
              <a:lnSpc>
                <a:spcPct val="90000"/>
              </a:lnSpc>
              <a:spcBef>
                <a:spcPts val="1800"/>
              </a:spcBef>
              <a:buFont typeface="Arial"/>
              <a:buChar char="•"/>
            </a:pPr>
            <a:r>
              <a:rPr lang="en-US" sz="2400" dirty="0"/>
              <a:t>Provide a </a:t>
            </a:r>
            <a:r>
              <a:rPr lang="en-US" sz="2400" b="1" dirty="0">
                <a:solidFill>
                  <a:srgbClr val="000090"/>
                </a:solidFill>
              </a:rPr>
              <a:t>framework for collaboration </a:t>
            </a:r>
            <a:r>
              <a:rPr lang="en-US" sz="2400" dirty="0"/>
              <a:t>between the federal and academic communities that fosters innovation and creativity, and enables a pathway for that innovation to </a:t>
            </a:r>
            <a:r>
              <a:rPr lang="en-US" sz="2400" dirty="0" smtClean="0"/>
              <a:t>transition </a:t>
            </a:r>
            <a:r>
              <a:rPr lang="en-US" sz="2400" dirty="0"/>
              <a:t>into operational water </a:t>
            </a:r>
            <a:r>
              <a:rPr lang="en-US" sz="2400" dirty="0" smtClean="0"/>
              <a:t>prediction</a:t>
            </a:r>
          </a:p>
          <a:p>
            <a:pPr marL="685800" lvl="1" indent="-228600">
              <a:lnSpc>
                <a:spcPct val="90000"/>
              </a:lnSpc>
              <a:spcBef>
                <a:spcPts val="1800"/>
              </a:spcBef>
              <a:buFont typeface="Arial"/>
              <a:buChar char="•"/>
            </a:pPr>
            <a:r>
              <a:rPr lang="en-US" sz="2400" b="1" dirty="0" smtClean="0">
                <a:solidFill>
                  <a:srgbClr val="000090"/>
                </a:solidFill>
              </a:rPr>
              <a:t>Target emerging technologies </a:t>
            </a:r>
            <a:r>
              <a:rPr lang="en-US" sz="2400" dirty="0" smtClean="0"/>
              <a:t>such </a:t>
            </a:r>
            <a:r>
              <a:rPr lang="en-US" sz="2400" dirty="0"/>
              <a:t>as advanced water resources modeling capabilities, cutting edge data and interoperability services, or interdisciplinary techniques aligned with NOAA and the NWC’s strategic Science and Service</a:t>
            </a:r>
          </a:p>
          <a:p>
            <a:pPr marL="800100" lvl="1" indent="-342900">
              <a:buFont typeface="Arial"/>
              <a:buChar char="•"/>
            </a:pPr>
            <a:endParaRPr lang="en-US" sz="2400" dirty="0"/>
          </a:p>
          <a:p>
            <a:pPr marL="342900" indent="-342900">
              <a:buFont typeface="Arial"/>
              <a:buChar char="•"/>
            </a:pPr>
            <a:endParaRPr lang="en-US" sz="2800" dirty="0"/>
          </a:p>
        </p:txBody>
      </p:sp>
      <p:pic>
        <p:nvPicPr>
          <p:cNvPr id="6" name="Picture 5" descr="nsf1.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648" y="5805079"/>
            <a:ext cx="985424" cy="991121"/>
          </a:xfrm>
          <a:prstGeom prst="rect">
            <a:avLst/>
          </a:prstGeom>
        </p:spPr>
      </p:pic>
      <p:pic>
        <p:nvPicPr>
          <p:cNvPr id="7" name="Picture 6"/>
          <p:cNvPicPr>
            <a:picLocks noChangeAspect="1"/>
          </p:cNvPicPr>
          <p:nvPr/>
        </p:nvPicPr>
        <p:blipFill>
          <a:blip r:embed="rId4"/>
          <a:stretch>
            <a:fillRect/>
          </a:stretch>
        </p:blipFill>
        <p:spPr>
          <a:xfrm>
            <a:off x="1" y="5922946"/>
            <a:ext cx="3419571" cy="873255"/>
          </a:xfrm>
          <a:prstGeom prst="rect">
            <a:avLst/>
          </a:prstGeom>
          <a:ln>
            <a:solidFill>
              <a:schemeClr val="accent1"/>
            </a:solidFill>
          </a:ln>
        </p:spPr>
      </p:pic>
      <p:sp>
        <p:nvSpPr>
          <p:cNvPr id="8" name="Shape 89"/>
          <p:cNvSpPr/>
          <p:nvPr/>
        </p:nvSpPr>
        <p:spPr>
          <a:xfrm>
            <a:off x="4786787" y="5879806"/>
            <a:ext cx="2160113" cy="916395"/>
          </a:xfrm>
          <a:prstGeom prst="rect">
            <a:avLst/>
          </a:prstGeom>
          <a:blipFill>
            <a:blip r:embed="rId5"/>
            <a:stretch>
              <a:fillRect/>
            </a:stretch>
          </a:blipFill>
        </p:spPr>
      </p:sp>
    </p:spTree>
    <p:extLst>
      <p:ext uri="{BB962C8B-B14F-4D97-AF65-F5344CB8AC3E}">
        <p14:creationId xmlns:p14="http://schemas.microsoft.com/office/powerpoint/2010/main" val="212341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 y="33337"/>
            <a:ext cx="9144000" cy="1286265"/>
          </a:xfrm>
          <a:solidFill>
            <a:schemeClr val="tx1"/>
          </a:solidFill>
        </p:spPr>
        <p:txBody>
          <a:bodyPr>
            <a:noAutofit/>
          </a:bodyPr>
          <a:lstStyle/>
          <a:p>
            <a:pPr algn="ctr"/>
            <a:r>
              <a:rPr lang="en-US" sz="2400" b="1" dirty="0" smtClean="0">
                <a:solidFill>
                  <a:schemeClr val="bg1"/>
                </a:solidFill>
                <a:effectLst>
                  <a:outerShdw blurRad="38100" dist="38100" dir="2700000" algn="tl">
                    <a:srgbClr val="000000">
                      <a:alpha val="43137"/>
                    </a:srgbClr>
                  </a:outerShdw>
                </a:effectLst>
                <a:latin typeface="BlairMdITC TT-Medium"/>
                <a:cs typeface="BlairMdITC TT-Medium"/>
              </a:rPr>
              <a:t>National Flood Interoperability Experiment (NFIE) </a:t>
            </a:r>
            <a:r>
              <a:rPr lang="en-US" sz="2000" b="1" dirty="0" smtClean="0">
                <a:solidFill>
                  <a:schemeClr val="bg1"/>
                </a:solidFill>
                <a:effectLst>
                  <a:outerShdw blurRad="38100" dist="38100" dir="2700000" algn="tl">
                    <a:srgbClr val="000000">
                      <a:alpha val="43137"/>
                    </a:srgbClr>
                  </a:outerShdw>
                </a:effectLst>
                <a:latin typeface="BlairMdITC TT-Medium"/>
                <a:cs typeface="BlairMdITC TT-Medium"/>
              </a:rPr>
              <a:t/>
            </a:r>
            <a:br>
              <a:rPr lang="en-US" sz="2000" b="1" dirty="0" smtClean="0">
                <a:solidFill>
                  <a:schemeClr val="bg1"/>
                </a:solidFill>
                <a:effectLst>
                  <a:outerShdw blurRad="38100" dist="38100" dir="2700000" algn="tl">
                    <a:srgbClr val="000000">
                      <a:alpha val="43137"/>
                    </a:srgbClr>
                  </a:outerShdw>
                </a:effectLst>
                <a:latin typeface="BlairMdITC TT-Medium"/>
                <a:cs typeface="BlairMdITC TT-Medium"/>
              </a:rPr>
            </a:br>
            <a:r>
              <a:rPr lang="en-US" sz="1800" b="1" dirty="0" smtClean="0">
                <a:solidFill>
                  <a:schemeClr val="bg1"/>
                </a:solidFill>
                <a:effectLst>
                  <a:outerShdw blurRad="38100" dist="38100" dir="2700000" algn="tl">
                    <a:srgbClr val="000000">
                      <a:alpha val="43137"/>
                    </a:srgbClr>
                  </a:outerShdw>
                </a:effectLst>
                <a:latin typeface="BlairMdITC TT-Medium"/>
                <a:cs typeface="BlairMdITC TT-Medium"/>
              </a:rPr>
              <a:t>(Sept 2014 to August 2015)</a:t>
            </a:r>
            <a:endParaRPr lang="en-US" sz="1800" b="1" dirty="0">
              <a:solidFill>
                <a:schemeClr val="bg1"/>
              </a:solidFill>
              <a:effectLst>
                <a:outerShdw blurRad="38100" dist="38100" dir="2700000" algn="tl">
                  <a:srgbClr val="000000">
                    <a:alpha val="43137"/>
                  </a:srgbClr>
                </a:outerShdw>
              </a:effectLst>
              <a:latin typeface="BlairMdITC TT-Medium"/>
              <a:cs typeface="BlairMdITC TT-Medium"/>
            </a:endParaRPr>
          </a:p>
        </p:txBody>
      </p:sp>
      <p:sp>
        <p:nvSpPr>
          <p:cNvPr id="3" name="Content Placeholder 2"/>
          <p:cNvSpPr>
            <a:spLocks noGrp="1"/>
          </p:cNvSpPr>
          <p:nvPr>
            <p:ph idx="4294967295"/>
          </p:nvPr>
        </p:nvSpPr>
        <p:spPr>
          <a:xfrm>
            <a:off x="33927" y="1319603"/>
            <a:ext cx="8857943" cy="3179763"/>
          </a:xfrm>
        </p:spPr>
        <p:txBody>
          <a:bodyPr>
            <a:noAutofit/>
          </a:bodyPr>
          <a:lstStyle/>
          <a:p>
            <a:pPr marL="177800" indent="-177800">
              <a:lnSpc>
                <a:spcPct val="90000"/>
              </a:lnSpc>
              <a:spcBef>
                <a:spcPts val="1400"/>
              </a:spcBef>
            </a:pPr>
            <a:r>
              <a:rPr lang="en-US" sz="2200" dirty="0" smtClean="0"/>
              <a:t>First instance of the </a:t>
            </a:r>
            <a:r>
              <a:rPr lang="en-US" sz="2200" b="1" dirty="0" smtClean="0">
                <a:solidFill>
                  <a:srgbClr val="0000FF"/>
                </a:solidFill>
              </a:rPr>
              <a:t>NWC Innovators Program</a:t>
            </a:r>
          </a:p>
          <a:p>
            <a:pPr marL="177800" indent="-177800">
              <a:lnSpc>
                <a:spcPct val="90000"/>
              </a:lnSpc>
              <a:spcBef>
                <a:spcPts val="1400"/>
              </a:spcBef>
            </a:pPr>
            <a:r>
              <a:rPr lang="en-US" sz="2200" dirty="0" smtClean="0"/>
              <a:t>Included 3 </a:t>
            </a:r>
            <a:r>
              <a:rPr lang="en-US" sz="2200" b="1" dirty="0" smtClean="0">
                <a:solidFill>
                  <a:srgbClr val="0000FF"/>
                </a:solidFill>
              </a:rPr>
              <a:t>Summer Institutes </a:t>
            </a:r>
            <a:r>
              <a:rPr lang="en-US" sz="2200" dirty="0" smtClean="0"/>
              <a:t>for 105 graduate students from 49 Universities at the National Water Center on the University of Alabama Campus and NWC</a:t>
            </a:r>
          </a:p>
          <a:p>
            <a:pPr marL="177800" indent="-177800">
              <a:lnSpc>
                <a:spcPct val="90000"/>
              </a:lnSpc>
              <a:spcBef>
                <a:spcPts val="1400"/>
              </a:spcBef>
            </a:pPr>
            <a:r>
              <a:rPr lang="en-US" sz="2200" dirty="0" smtClean="0"/>
              <a:t>Demonstrated ability to </a:t>
            </a:r>
            <a:r>
              <a:rPr lang="en-US" sz="2200" b="1" dirty="0" smtClean="0">
                <a:solidFill>
                  <a:srgbClr val="0000FF"/>
                </a:solidFill>
              </a:rPr>
              <a:t>simultaneously model </a:t>
            </a:r>
            <a:r>
              <a:rPr lang="en-US" sz="2200" b="1" dirty="0">
                <a:solidFill>
                  <a:srgbClr val="0000FF"/>
                </a:solidFill>
              </a:rPr>
              <a:t>the </a:t>
            </a:r>
            <a:r>
              <a:rPr lang="en-US" sz="2200" b="1" dirty="0" smtClean="0">
                <a:solidFill>
                  <a:srgbClr val="0000FF"/>
                </a:solidFill>
              </a:rPr>
              <a:t>entire continental </a:t>
            </a:r>
            <a:r>
              <a:rPr lang="en-US" sz="2200" b="1" dirty="0">
                <a:solidFill>
                  <a:srgbClr val="0000FF"/>
                </a:solidFill>
              </a:rPr>
              <a:t>United </a:t>
            </a:r>
            <a:r>
              <a:rPr lang="en-US" sz="2200" b="1" dirty="0" smtClean="0">
                <a:solidFill>
                  <a:srgbClr val="0000FF"/>
                </a:solidFill>
              </a:rPr>
              <a:t>States </a:t>
            </a:r>
            <a:r>
              <a:rPr lang="en-US" sz="2200" dirty="0" smtClean="0">
                <a:solidFill>
                  <a:srgbClr val="000000"/>
                </a:solidFill>
              </a:rPr>
              <a:t>river network </a:t>
            </a:r>
            <a:r>
              <a:rPr lang="en-US" sz="2200" dirty="0" smtClean="0"/>
              <a:t>at high </a:t>
            </a:r>
            <a:r>
              <a:rPr lang="en-US" sz="2200" dirty="0"/>
              <a:t>spatial resolution, </a:t>
            </a:r>
            <a:r>
              <a:rPr lang="en-US" sz="2200" dirty="0" smtClean="0"/>
              <a:t>in near </a:t>
            </a:r>
            <a:r>
              <a:rPr lang="en-US" sz="2200" dirty="0"/>
              <a:t>real-time </a:t>
            </a:r>
            <a:r>
              <a:rPr lang="en-US" sz="2200" dirty="0" smtClean="0"/>
              <a:t>for </a:t>
            </a:r>
            <a:r>
              <a:rPr lang="en-US" sz="2200" dirty="0"/>
              <a:t>2.7 million stream </a:t>
            </a:r>
            <a:r>
              <a:rPr lang="en-US" sz="2200" dirty="0" smtClean="0"/>
              <a:t>reaches</a:t>
            </a:r>
            <a:endParaRPr lang="en-US" sz="2400" dirty="0"/>
          </a:p>
          <a:p>
            <a:pPr marL="177800" indent="-177800">
              <a:lnSpc>
                <a:spcPct val="90000"/>
              </a:lnSpc>
              <a:spcBef>
                <a:spcPts val="1400"/>
              </a:spcBef>
            </a:pPr>
            <a:r>
              <a:rPr lang="en-US" sz="2400" dirty="0" smtClean="0"/>
              <a:t>Developed capability for </a:t>
            </a:r>
            <a:r>
              <a:rPr lang="en-US" sz="2400" dirty="0" smtClean="0">
                <a:solidFill>
                  <a:srgbClr val="0066FF"/>
                </a:solidFill>
              </a:rPr>
              <a:t>continental scale flood inundation mapping</a:t>
            </a:r>
            <a:endParaRPr lang="en-US" sz="2200" dirty="0" smtClean="0">
              <a:solidFill>
                <a:srgbClr val="0066FF"/>
              </a:solidFill>
            </a:endParaRPr>
          </a:p>
        </p:txBody>
      </p:sp>
      <p:pic>
        <p:nvPicPr>
          <p:cNvPr id="5" name="Picture 4"/>
          <p:cNvPicPr>
            <a:picLocks noChangeAspect="1"/>
          </p:cNvPicPr>
          <p:nvPr/>
        </p:nvPicPr>
        <p:blipFill>
          <a:blip r:embed="rId3"/>
          <a:stretch>
            <a:fillRect/>
          </a:stretch>
        </p:blipFill>
        <p:spPr>
          <a:xfrm>
            <a:off x="4878144" y="4682322"/>
            <a:ext cx="3402256" cy="2175678"/>
          </a:xfrm>
          <a:prstGeom prst="rect">
            <a:avLst/>
          </a:prstGeom>
          <a:scene3d>
            <a:camera prst="orthographicFront"/>
            <a:lightRig rig="threePt" dir="t"/>
          </a:scene3d>
          <a:sp3d>
            <a:bevelT/>
            <a:bevelB/>
          </a:sp3d>
        </p:spPr>
      </p:pic>
      <p:pic>
        <p:nvPicPr>
          <p:cNvPr id="8" name="Picture 7" descr="nsf1.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551" y="5733567"/>
            <a:ext cx="1093449" cy="1099770"/>
          </a:xfrm>
          <a:prstGeom prst="rect">
            <a:avLst/>
          </a:prstGeom>
        </p:spPr>
      </p:pic>
      <p:pic>
        <p:nvPicPr>
          <p:cNvPr id="9" name="Picture 8"/>
          <p:cNvPicPr>
            <a:picLocks noChangeAspect="1"/>
          </p:cNvPicPr>
          <p:nvPr/>
        </p:nvPicPr>
        <p:blipFill>
          <a:blip r:embed="rId5"/>
          <a:stretch>
            <a:fillRect/>
          </a:stretch>
        </p:blipFill>
        <p:spPr>
          <a:xfrm>
            <a:off x="511733" y="4744011"/>
            <a:ext cx="3526868" cy="900656"/>
          </a:xfrm>
          <a:prstGeom prst="rect">
            <a:avLst/>
          </a:prstGeom>
          <a:ln>
            <a:solidFill>
              <a:schemeClr val="accent1"/>
            </a:solidFill>
          </a:ln>
        </p:spPr>
      </p:pic>
      <p:sp>
        <p:nvSpPr>
          <p:cNvPr id="10" name="Shape 89"/>
          <p:cNvSpPr/>
          <p:nvPr/>
        </p:nvSpPr>
        <p:spPr>
          <a:xfrm>
            <a:off x="1647491" y="5778499"/>
            <a:ext cx="2238709" cy="965937"/>
          </a:xfrm>
          <a:prstGeom prst="rect">
            <a:avLst/>
          </a:prstGeom>
          <a:blipFill>
            <a:blip r:embed="rId6"/>
            <a:stretch>
              <a:fillRect/>
            </a:stretch>
          </a:blipFill>
        </p:spPr>
      </p:sp>
    </p:spTree>
    <p:extLst>
      <p:ext uri="{BB962C8B-B14F-4D97-AF65-F5344CB8AC3E}">
        <p14:creationId xmlns:p14="http://schemas.microsoft.com/office/powerpoint/2010/main" val="365173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85"/>
          <p:cNvSpPr txBox="1">
            <a:spLocks/>
          </p:cNvSpPr>
          <p:nvPr/>
        </p:nvSpPr>
        <p:spPr>
          <a:xfrm>
            <a:off x="67112" y="1426298"/>
            <a:ext cx="8614859" cy="1919167"/>
          </a:xfrm>
          <a:prstGeom prst="rect">
            <a:avLst/>
          </a:prstGeom>
          <a:noFill/>
          <a:ln>
            <a:noFill/>
          </a:ln>
          <a:effectLst/>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stStyle>
          <a:p>
            <a:pPr defTabSz="914400">
              <a:buClr>
                <a:srgbClr val="FFFFFF"/>
              </a:buClr>
              <a:buSzPct val="25000"/>
            </a:pPr>
            <a:endParaRPr lang="en-US" sz="3000" b="1" dirty="0">
              <a:effectLst>
                <a:outerShdw blurRad="50800" dist="38100" dir="2700000" algn="tl" rotWithShape="0">
                  <a:srgbClr val="000000">
                    <a:alpha val="43000"/>
                  </a:srgbClr>
                </a:outerShdw>
              </a:effectLst>
            </a:endParaRPr>
          </a:p>
          <a:p>
            <a:pPr defTabSz="914400">
              <a:buClr>
                <a:srgbClr val="FFFFFF"/>
              </a:buClr>
              <a:buSzPct val="25000"/>
            </a:pPr>
            <a:r>
              <a:rPr lang="en-US" sz="3000" b="1" dirty="0" smtClean="0">
                <a:effectLst>
                  <a:outerShdw blurRad="50800" dist="38100" dir="2700000" algn="tl" rotWithShape="0">
                    <a:srgbClr val="000000">
                      <a:alpha val="43000"/>
                    </a:srgbClr>
                  </a:outerShdw>
                </a:effectLst>
              </a:rPr>
              <a:t>The National Water Model Version 1.0</a:t>
            </a:r>
          </a:p>
          <a:p>
            <a:pPr defTabSz="914400">
              <a:buClr>
                <a:srgbClr val="FFFFFF"/>
              </a:buClr>
              <a:buSzPct val="25000"/>
            </a:pPr>
            <a:r>
              <a:rPr lang="en-US" sz="3000" b="1" dirty="0" smtClean="0">
                <a:effectLst>
                  <a:outerShdw blurRad="50800" dist="38100" dir="2700000" algn="tl" rotWithShape="0">
                    <a:srgbClr val="000000">
                      <a:alpha val="43000"/>
                    </a:srgbClr>
                  </a:outerShdw>
                </a:effectLst>
                <a:ea typeface="Arial Narrow"/>
                <a:sym typeface="Arial Narrow"/>
              </a:rPr>
              <a:t>Operational and Technical Overview</a:t>
            </a:r>
            <a:endParaRPr lang="en-US" sz="3000" b="1" dirty="0">
              <a:effectLst>
                <a:outerShdw blurRad="50800" dist="38100" dir="2700000" algn="tl" rotWithShape="0">
                  <a:srgbClr val="000000">
                    <a:alpha val="43000"/>
                  </a:srgbClr>
                </a:outerShdw>
              </a:effectLst>
              <a:ea typeface="Arial Narrow"/>
              <a:sym typeface="Arial Narrow"/>
            </a:endParaRPr>
          </a:p>
        </p:txBody>
      </p:sp>
      <p:sp>
        <p:nvSpPr>
          <p:cNvPr id="8" name="Shape 86"/>
          <p:cNvSpPr txBox="1">
            <a:spLocks/>
          </p:cNvSpPr>
          <p:nvPr/>
        </p:nvSpPr>
        <p:spPr>
          <a:xfrm>
            <a:off x="355175" y="3810000"/>
            <a:ext cx="8103025" cy="1676399"/>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defTabSz="914400">
              <a:spcBef>
                <a:spcPts val="640"/>
              </a:spcBef>
              <a:buClr>
                <a:srgbClr val="D99593"/>
              </a:buClr>
              <a:buSzPct val="25000"/>
              <a:buFont typeface="Arial Narrow"/>
              <a:buNone/>
            </a:pPr>
            <a:r>
              <a:rPr lang="en-US" sz="2000" b="1" i="1" dirty="0" smtClean="0">
                <a:ea typeface="Arial Narrow"/>
                <a:sym typeface="Arial Narrow"/>
              </a:rPr>
              <a:t>Brian Cosgrove (NWC)</a:t>
            </a:r>
          </a:p>
          <a:p>
            <a:pPr defTabSz="914400">
              <a:spcBef>
                <a:spcPts val="640"/>
              </a:spcBef>
              <a:buClr>
                <a:srgbClr val="D99593"/>
              </a:buClr>
              <a:buSzPct val="25000"/>
            </a:pPr>
            <a:r>
              <a:rPr lang="en-US" sz="2000" b="1" i="1" dirty="0" smtClean="0">
                <a:ea typeface="Arial Narrow"/>
                <a:sym typeface="Arial Narrow"/>
              </a:rPr>
              <a:t>David </a:t>
            </a:r>
            <a:r>
              <a:rPr lang="en-US" sz="2000" b="1" i="1" dirty="0" err="1" smtClean="0">
                <a:ea typeface="Arial Narrow"/>
                <a:sym typeface="Arial Narrow"/>
              </a:rPr>
              <a:t>Gochis</a:t>
            </a:r>
            <a:r>
              <a:rPr lang="en-US" sz="2000" b="1" i="1" dirty="0" smtClean="0">
                <a:ea typeface="Arial Narrow"/>
                <a:sym typeface="Arial Narrow"/>
              </a:rPr>
              <a:t> (NCAR)</a:t>
            </a:r>
          </a:p>
          <a:p>
            <a:pPr defTabSz="914400">
              <a:spcBef>
                <a:spcPts val="640"/>
              </a:spcBef>
              <a:buClr>
                <a:srgbClr val="D99593"/>
              </a:buClr>
              <a:buSzPct val="25000"/>
              <a:buFont typeface="Arial Narrow"/>
              <a:buNone/>
            </a:pPr>
            <a:r>
              <a:rPr lang="en-US" sz="2000" b="1" i="1" dirty="0" smtClean="0">
                <a:ea typeface="Arial Narrow"/>
                <a:sym typeface="Arial Narrow"/>
              </a:rPr>
              <a:t>Large integrated NWC and NCAR team</a:t>
            </a:r>
          </a:p>
          <a:p>
            <a:pPr defTabSz="914400">
              <a:spcBef>
                <a:spcPts val="640"/>
              </a:spcBef>
              <a:buClr>
                <a:srgbClr val="D99593"/>
              </a:buClr>
              <a:buSzPct val="25000"/>
              <a:buFont typeface="Arial Narrow"/>
              <a:buNone/>
            </a:pPr>
            <a:endParaRPr lang="en-US" sz="1800" b="1" i="1" dirty="0" smtClean="0">
              <a:ea typeface="Arial Narrow"/>
              <a:sym typeface="Arial Narrow"/>
            </a:endParaRPr>
          </a:p>
          <a:p>
            <a:pPr defTabSz="914400">
              <a:spcBef>
                <a:spcPts val="640"/>
              </a:spcBef>
              <a:buClr>
                <a:srgbClr val="D99593"/>
              </a:buClr>
              <a:buSzPct val="25000"/>
              <a:buFont typeface="Arial Narrow"/>
              <a:buNone/>
            </a:pPr>
            <a:endParaRPr lang="en-US" sz="1800" b="1" i="1" dirty="0">
              <a:ea typeface="Arial Narrow"/>
              <a:sym typeface="Arial Narrow"/>
            </a:endParaRPr>
          </a:p>
        </p:txBody>
      </p:sp>
      <p:pic>
        <p:nvPicPr>
          <p:cNvPr id="32770" name="Picture 2" descr="https://wiki.ucar.edu/download/attachments/52004557/ncar-logo-lg.jpg?api=v2"/>
          <p:cNvPicPr>
            <a:picLocks noChangeAspect="1" noChangeArrowheads="1"/>
          </p:cNvPicPr>
          <p:nvPr/>
        </p:nvPicPr>
        <p:blipFill>
          <a:blip r:embed="rId3" cstate="print"/>
          <a:srcRect/>
          <a:stretch>
            <a:fillRect/>
          </a:stretch>
        </p:blipFill>
        <p:spPr bwMode="auto">
          <a:xfrm>
            <a:off x="5562600" y="5943600"/>
            <a:ext cx="2850512" cy="914400"/>
          </a:xfrm>
          <a:prstGeom prst="rect">
            <a:avLst/>
          </a:prstGeom>
          <a:noFill/>
        </p:spPr>
      </p:pic>
      <p:sp>
        <p:nvSpPr>
          <p:cNvPr id="32772" name="AutoShape 4" descr="http://www.swpc.noaa.gov/sites/all/themes/swx/nws_logo.svg"/>
          <p:cNvSpPr>
            <a:spLocks noChangeAspect="1" noChangeArrowheads="1"/>
          </p:cNvSpPr>
          <p:nvPr/>
        </p:nvSpPr>
        <p:spPr bwMode="auto">
          <a:xfrm>
            <a:off x="155576" y="-1927225"/>
            <a:ext cx="4029075" cy="4029075"/>
          </a:xfrm>
          <a:prstGeom prst="rect">
            <a:avLst/>
          </a:prstGeom>
          <a:noFill/>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32774" name="AutoShape 6" descr="http://www.swpc.noaa.gov/sites/all/themes/swx/nws_logo.svg"/>
          <p:cNvSpPr>
            <a:spLocks noChangeAspect="1" noChangeArrowheads="1"/>
          </p:cNvSpPr>
          <p:nvPr/>
        </p:nvSpPr>
        <p:spPr bwMode="auto">
          <a:xfrm>
            <a:off x="155576" y="-1927225"/>
            <a:ext cx="4029075" cy="4029075"/>
          </a:xfrm>
          <a:prstGeom prst="rect">
            <a:avLst/>
          </a:prstGeom>
          <a:noFill/>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pic>
        <p:nvPicPr>
          <p:cNvPr id="32776" name="Picture 8" descr="https://upload.wikimedia.org/wikipedia/commons/thumb/f/ff/US-NationalWeatherService-Logo.svg/2000px-US-NationalWeatherService-Logo.svg.png"/>
          <p:cNvPicPr>
            <a:picLocks noChangeAspect="1" noChangeArrowheads="1"/>
          </p:cNvPicPr>
          <p:nvPr/>
        </p:nvPicPr>
        <p:blipFill>
          <a:blip r:embed="rId4" cstate="print"/>
          <a:srcRect/>
          <a:stretch>
            <a:fillRect/>
          </a:stretch>
        </p:blipFill>
        <p:spPr bwMode="auto">
          <a:xfrm>
            <a:off x="6781800" y="31376"/>
            <a:ext cx="1524000" cy="1524000"/>
          </a:xfrm>
          <a:prstGeom prst="rect">
            <a:avLst/>
          </a:prstGeom>
          <a:noFill/>
        </p:spPr>
      </p:pic>
      <p:pic>
        <p:nvPicPr>
          <p:cNvPr id="14" name="Picture 2" descr="http://water.noaa.gov/assets/images/nwc-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6077440"/>
            <a:ext cx="3886201" cy="7521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noaa_roun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525621" cy="1524000"/>
          </a:xfrm>
          <a:prstGeom prst="rect">
            <a:avLst/>
          </a:prstGeom>
        </p:spPr>
      </p:pic>
    </p:spTree>
    <p:extLst>
      <p:ext uri="{BB962C8B-B14F-4D97-AF65-F5344CB8AC3E}">
        <p14:creationId xmlns:p14="http://schemas.microsoft.com/office/powerpoint/2010/main" val="3815696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1"/>
          <p:cNvSpPr txBox="1">
            <a:spLocks noChangeArrowheads="1"/>
          </p:cNvSpPr>
          <p:nvPr>
            <p:custDataLst>
              <p:tags r:id="rId1"/>
            </p:custDataLst>
          </p:nvPr>
        </p:nvSpPr>
        <p:spPr>
          <a:xfrm>
            <a:off x="2824948" y="5482863"/>
            <a:ext cx="1292542" cy="277415"/>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pPr>
            <a:endParaRPr lang="en-US" sz="1350" dirty="0">
              <a:solidFill>
                <a:srgbClr val="FF8000"/>
              </a:solidFill>
              <a:latin typeface="Verdana"/>
              <a:ea typeface="ＭＳ Ｐゴシック" charset="0"/>
              <a:cs typeface="Verdana"/>
            </a:endParaRPr>
          </a:p>
        </p:txBody>
      </p:sp>
      <p:sp>
        <p:nvSpPr>
          <p:cNvPr id="5" name="Title 4"/>
          <p:cNvSpPr>
            <a:spLocks noGrp="1"/>
          </p:cNvSpPr>
          <p:nvPr>
            <p:ph type="title"/>
          </p:nvPr>
        </p:nvSpPr>
        <p:spPr>
          <a:xfrm>
            <a:off x="0" y="152400"/>
            <a:ext cx="8458200" cy="1143000"/>
          </a:xfrm>
        </p:spPr>
        <p:txBody>
          <a:bodyPr/>
          <a:lstStyle/>
          <a:p>
            <a:r>
              <a:rPr lang="en-US" sz="3600" dirty="0" smtClean="0"/>
              <a:t>National Water Model Version 1.0</a:t>
            </a:r>
            <a:br>
              <a:rPr lang="en-US" sz="3600" dirty="0" smtClean="0"/>
            </a:br>
            <a:endParaRPr lang="en-US" sz="3600" dirty="0"/>
          </a:p>
        </p:txBody>
      </p:sp>
      <p:sp>
        <p:nvSpPr>
          <p:cNvPr id="6" name="Content Placeholder 5"/>
          <p:cNvSpPr>
            <a:spLocks noGrp="1"/>
          </p:cNvSpPr>
          <p:nvPr>
            <p:ph idx="1"/>
          </p:nvPr>
        </p:nvSpPr>
        <p:spPr>
          <a:xfrm>
            <a:off x="0" y="715962"/>
            <a:ext cx="8534400" cy="5562600"/>
          </a:xfrm>
        </p:spPr>
        <p:txBody>
          <a:bodyPr>
            <a:noAutofit/>
          </a:bodyPr>
          <a:lstStyle/>
          <a:p>
            <a:r>
              <a:rPr lang="en-US" sz="2600" dirty="0" smtClean="0"/>
              <a:t>National hydrologic model being put into NWS operations via NWC/NCAR/NCEP partnership, 6/28 implementation</a:t>
            </a:r>
          </a:p>
          <a:p>
            <a:r>
              <a:rPr lang="en-US" sz="2600" dirty="0" smtClean="0"/>
              <a:t>Utilizes community WRF-Hydro model as core</a:t>
            </a:r>
          </a:p>
          <a:p>
            <a:r>
              <a:rPr lang="en-US" sz="2600" dirty="0"/>
              <a:t>E</a:t>
            </a:r>
            <a:r>
              <a:rPr lang="en-US" sz="2600" dirty="0" smtClean="0"/>
              <a:t>stablishes a </a:t>
            </a:r>
            <a:r>
              <a:rPr lang="en-US" sz="2600" i="1" dirty="0" smtClean="0"/>
              <a:t>solid foundation supporting year-over-year growth</a:t>
            </a:r>
            <a:r>
              <a:rPr lang="en-US" sz="2600" dirty="0" smtClean="0"/>
              <a:t> in operational hydrologic forecasting capability</a:t>
            </a:r>
          </a:p>
          <a:p>
            <a:r>
              <a:rPr lang="en-US" sz="2600" dirty="0" smtClean="0"/>
              <a:t>Goals for version 1.0 </a:t>
            </a:r>
            <a:r>
              <a:rPr lang="en-US" sz="2000" dirty="0" smtClean="0"/>
              <a:t>(three year project accelerated into one year)</a:t>
            </a:r>
            <a:endParaRPr lang="en-US" sz="2700" dirty="0" smtClean="0"/>
          </a:p>
          <a:p>
            <a:pPr lvl="1"/>
            <a:r>
              <a:rPr lang="en-US" sz="2300" dirty="0" smtClean="0"/>
              <a:t>Provide forecast </a:t>
            </a:r>
            <a:r>
              <a:rPr lang="en-US" sz="2300" dirty="0"/>
              <a:t>streamflow guidance for </a:t>
            </a:r>
            <a:r>
              <a:rPr lang="en-US" sz="2300" dirty="0" smtClean="0"/>
              <a:t>underserved </a:t>
            </a:r>
            <a:r>
              <a:rPr lang="en-US" sz="2300" dirty="0"/>
              <a:t>locations</a:t>
            </a:r>
          </a:p>
          <a:p>
            <a:pPr lvl="1"/>
            <a:r>
              <a:rPr lang="en-US" sz="2300" dirty="0" smtClean="0"/>
              <a:t>Produce spatially </a:t>
            </a:r>
            <a:r>
              <a:rPr lang="en-US" sz="2300" dirty="0"/>
              <a:t>continuous </a:t>
            </a:r>
            <a:r>
              <a:rPr lang="en-US" sz="2300" dirty="0" smtClean="0"/>
              <a:t>national hydrologic states</a:t>
            </a:r>
            <a:endParaRPr lang="en-US" sz="2300" dirty="0"/>
          </a:p>
          <a:p>
            <a:pPr lvl="1"/>
            <a:r>
              <a:rPr lang="en-US" sz="2300" dirty="0" smtClean="0"/>
              <a:t>Implement a modeling </a:t>
            </a:r>
            <a:r>
              <a:rPr lang="en-US" sz="2300" dirty="0"/>
              <a:t>architecture that permits rapid </a:t>
            </a:r>
            <a:r>
              <a:rPr lang="en-US" sz="2300" dirty="0" smtClean="0"/>
              <a:t>infusion of </a:t>
            </a:r>
            <a:r>
              <a:rPr lang="en-US" sz="2300" dirty="0"/>
              <a:t>new </a:t>
            </a:r>
            <a:r>
              <a:rPr lang="en-US" sz="2300" dirty="0" smtClean="0"/>
              <a:t>data and science, allows for geointelligence linkages </a:t>
            </a:r>
            <a:endParaRPr lang="en-US" sz="2300" dirty="0"/>
          </a:p>
        </p:txBody>
      </p:sp>
      <p:pic>
        <p:nvPicPr>
          <p:cNvPr id="8" name="Picture 7" descr="CONUS_AHPSPoint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5225239"/>
            <a:ext cx="2895599" cy="1632761"/>
          </a:xfrm>
          <a:prstGeom prst="rect">
            <a:avLst/>
          </a:prstGeom>
        </p:spPr>
      </p:pic>
      <p:pic>
        <p:nvPicPr>
          <p:cNvPr id="9" name="Picture 8" descr="CONUS_NationalWaterModelPoint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5625" y="5193450"/>
            <a:ext cx="2951975" cy="1664550"/>
          </a:xfrm>
          <a:prstGeom prst="rect">
            <a:avLst/>
          </a:prstGeom>
        </p:spPr>
      </p:pic>
      <p:sp>
        <p:nvSpPr>
          <p:cNvPr id="7"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pPr>
            <a:fld id="{C5BD8ECB-A4CA-48FB-AD2C-AFCB8B67C033}" type="slidenum">
              <a:rPr lang="en-US" sz="900" smtClean="0">
                <a:solidFill>
                  <a:srgbClr val="000000"/>
                </a:solidFill>
              </a:rPr>
              <a:pPr algn="ctr" defTabSz="914400">
                <a:defRPr/>
              </a:pPr>
              <a:t>24</a:t>
            </a:fld>
            <a:endParaRPr lang="en-US" sz="900" dirty="0">
              <a:solidFill>
                <a:srgbClr val="000000"/>
              </a:solidFill>
            </a:endParaRPr>
          </a:p>
        </p:txBody>
      </p:sp>
      <p:sp>
        <p:nvSpPr>
          <p:cNvPr id="3" name="TextBox 2"/>
          <p:cNvSpPr txBox="1"/>
          <p:nvPr/>
        </p:nvSpPr>
        <p:spPr>
          <a:xfrm>
            <a:off x="1295400" y="5072390"/>
            <a:ext cx="2364750" cy="261610"/>
          </a:xfrm>
          <a:prstGeom prst="rect">
            <a:avLst/>
          </a:prstGeom>
          <a:noFill/>
        </p:spPr>
        <p:txBody>
          <a:bodyPr wrap="none" rtlCol="0">
            <a:spAutoFit/>
          </a:bodyPr>
          <a:lstStyle/>
          <a:p>
            <a:pPr defTabSz="914400"/>
            <a:r>
              <a:rPr lang="en-US" sz="1100" dirty="0" smtClean="0">
                <a:solidFill>
                  <a:srgbClr val="000000"/>
                </a:solidFill>
              </a:rPr>
              <a:t>Current River Forecast Points (~3,600)</a:t>
            </a:r>
            <a:endParaRPr lang="en-US" sz="1100" dirty="0">
              <a:solidFill>
                <a:srgbClr val="000000"/>
              </a:solidFill>
            </a:endParaRPr>
          </a:p>
        </p:txBody>
      </p:sp>
      <p:sp>
        <p:nvSpPr>
          <p:cNvPr id="11" name="TextBox 10"/>
          <p:cNvSpPr txBox="1"/>
          <p:nvPr/>
        </p:nvSpPr>
        <p:spPr>
          <a:xfrm>
            <a:off x="5029200" y="5072390"/>
            <a:ext cx="2000869" cy="261610"/>
          </a:xfrm>
          <a:prstGeom prst="rect">
            <a:avLst/>
          </a:prstGeom>
          <a:noFill/>
        </p:spPr>
        <p:txBody>
          <a:bodyPr wrap="none" rtlCol="0">
            <a:spAutoFit/>
          </a:bodyPr>
          <a:lstStyle/>
          <a:p>
            <a:pPr defTabSz="914400"/>
            <a:r>
              <a:rPr lang="en-US" sz="1100" dirty="0" smtClean="0">
                <a:solidFill>
                  <a:srgbClr val="000000"/>
                </a:solidFill>
              </a:rPr>
              <a:t>NWM Forecast Points (~2.7 mil)</a:t>
            </a:r>
            <a:endParaRPr lang="en-US" sz="1100" dirty="0">
              <a:solidFill>
                <a:srgbClr val="000000"/>
              </a:solidFill>
            </a:endParaRPr>
          </a:p>
        </p:txBody>
      </p:sp>
      <p:sp>
        <p:nvSpPr>
          <p:cNvPr id="12" name="TextBox 11"/>
          <p:cNvSpPr txBox="1"/>
          <p:nvPr/>
        </p:nvSpPr>
        <p:spPr>
          <a:xfrm>
            <a:off x="3852834" y="5524900"/>
            <a:ext cx="529312" cy="923330"/>
          </a:xfrm>
          <a:prstGeom prst="rect">
            <a:avLst/>
          </a:prstGeom>
          <a:noFill/>
        </p:spPr>
        <p:txBody>
          <a:bodyPr wrap="none" rtlCol="0">
            <a:spAutoFit/>
          </a:bodyPr>
          <a:lstStyle/>
          <a:p>
            <a:pPr defTabSz="914400"/>
            <a:r>
              <a:rPr lang="en-US" sz="5400" b="1" dirty="0" smtClean="0">
                <a:solidFill>
                  <a:srgbClr val="000000"/>
                </a:solidFill>
              </a:rPr>
              <a:t>+</a:t>
            </a:r>
            <a:endParaRPr lang="en-US" sz="5400" b="1" dirty="0">
              <a:solidFill>
                <a:srgbClr val="000000"/>
              </a:solidFill>
            </a:endParaRPr>
          </a:p>
        </p:txBody>
      </p:sp>
    </p:spTree>
    <p:extLst>
      <p:ext uri="{BB962C8B-B14F-4D97-AF65-F5344CB8AC3E}">
        <p14:creationId xmlns:p14="http://schemas.microsoft.com/office/powerpoint/2010/main" val="2648552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652"/>
            <a:ext cx="9144000" cy="924052"/>
          </a:xfrm>
          <a:solidFill>
            <a:schemeClr val="tx1"/>
          </a:solidFill>
        </p:spPr>
        <p:txBody>
          <a:bodyPr>
            <a:normAutofit/>
          </a:bodyPr>
          <a:lstStyle/>
          <a:p>
            <a:pPr algn="ctr"/>
            <a:r>
              <a:rPr lang="en-US" sz="3200" b="1" dirty="0" smtClean="0">
                <a:solidFill>
                  <a:schemeClr val="bg1"/>
                </a:solidFill>
                <a:effectLst>
                  <a:outerShdw blurRad="38100" dist="38100" dir="2700000" algn="tl">
                    <a:srgbClr val="000000">
                      <a:alpha val="43137"/>
                    </a:srgbClr>
                  </a:outerShdw>
                </a:effectLst>
                <a:uFillTx/>
              </a:rPr>
              <a:t>NWM V1.0 Operational Configuration</a:t>
            </a:r>
            <a:endParaRPr lang="en-US" sz="3200" b="1" dirty="0">
              <a:solidFill>
                <a:schemeClr val="bg1"/>
              </a:solidFill>
              <a:effectLst>
                <a:outerShdw blurRad="38100" dist="38100" dir="2700000" algn="tl">
                  <a:srgbClr val="000000">
                    <a:alpha val="43137"/>
                  </a:srgbClr>
                </a:outerShdw>
              </a:effectLst>
              <a:uFillTx/>
            </a:endParaRPr>
          </a:p>
        </p:txBody>
      </p:sp>
      <p:sp>
        <p:nvSpPr>
          <p:cNvPr id="37" name="Rectangle 36"/>
          <p:cNvSpPr>
            <a:spLocks/>
          </p:cNvSpPr>
          <p:nvPr/>
        </p:nvSpPr>
        <p:spPr>
          <a:xfrm>
            <a:off x="0" y="914400"/>
            <a:ext cx="9143999" cy="5943600"/>
          </a:xfrm>
          <a:prstGeom prst="rect">
            <a:avLst/>
          </a:prstGeom>
          <a:solidFill>
            <a:schemeClr val="tx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38" name="Rectangle 37"/>
          <p:cNvSpPr>
            <a:spLocks/>
          </p:cNvSpPr>
          <p:nvPr/>
        </p:nvSpPr>
        <p:spPr>
          <a:xfrm>
            <a:off x="2561118" y="1084496"/>
            <a:ext cx="1996226" cy="540913"/>
          </a:xfrm>
          <a:prstGeom prst="rect">
            <a:avLst/>
          </a:prstGeom>
          <a:solidFill>
            <a:srgbClr val="AD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srgbClr val="FFFFFF"/>
                </a:solidFill>
              </a:rPr>
              <a:t>Short-Range</a:t>
            </a:r>
            <a:endParaRPr lang="en-US" dirty="0">
              <a:solidFill>
                <a:srgbClr val="FFFFFF"/>
              </a:solidFill>
            </a:endParaRPr>
          </a:p>
        </p:txBody>
      </p:sp>
      <p:sp>
        <p:nvSpPr>
          <p:cNvPr id="39" name="Rectangle 38"/>
          <p:cNvSpPr>
            <a:spLocks/>
          </p:cNvSpPr>
          <p:nvPr/>
        </p:nvSpPr>
        <p:spPr>
          <a:xfrm>
            <a:off x="6823086" y="1066800"/>
            <a:ext cx="1996226" cy="540913"/>
          </a:xfrm>
          <a:prstGeom prst="rect">
            <a:avLst/>
          </a:prstGeom>
          <a:solidFill>
            <a:srgbClr val="AD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srgbClr val="FFFFFF"/>
                </a:solidFill>
              </a:rPr>
              <a:t>Long-Range</a:t>
            </a:r>
            <a:endParaRPr lang="en-US" dirty="0">
              <a:solidFill>
                <a:srgbClr val="FFFFFF"/>
              </a:solidFill>
            </a:endParaRPr>
          </a:p>
        </p:txBody>
      </p:sp>
      <p:sp>
        <p:nvSpPr>
          <p:cNvPr id="40" name="Rectangle 39"/>
          <p:cNvSpPr>
            <a:spLocks/>
          </p:cNvSpPr>
          <p:nvPr/>
        </p:nvSpPr>
        <p:spPr>
          <a:xfrm>
            <a:off x="411018" y="1084496"/>
            <a:ext cx="1996226" cy="540913"/>
          </a:xfrm>
          <a:prstGeom prst="rect">
            <a:avLst/>
          </a:prstGeom>
          <a:solidFill>
            <a:srgbClr val="AD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Analysis &amp; Assimilation</a:t>
            </a:r>
          </a:p>
        </p:txBody>
      </p:sp>
      <p:sp>
        <p:nvSpPr>
          <p:cNvPr id="41" name="Rectangle 40"/>
          <p:cNvSpPr>
            <a:spLocks/>
          </p:cNvSpPr>
          <p:nvPr/>
        </p:nvSpPr>
        <p:spPr>
          <a:xfrm>
            <a:off x="411018" y="2236159"/>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Hourly</a:t>
            </a:r>
          </a:p>
        </p:txBody>
      </p:sp>
      <p:sp>
        <p:nvSpPr>
          <p:cNvPr id="42" name="Rectangle 41"/>
          <p:cNvSpPr>
            <a:spLocks/>
          </p:cNvSpPr>
          <p:nvPr/>
        </p:nvSpPr>
        <p:spPr>
          <a:xfrm>
            <a:off x="2561118" y="2236159"/>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srgbClr val="FFFFFF"/>
                </a:solidFill>
              </a:rPr>
              <a:t>Hourly</a:t>
            </a:r>
            <a:endParaRPr lang="en-US" dirty="0">
              <a:solidFill>
                <a:srgbClr val="FFFFFF"/>
              </a:solidFill>
            </a:endParaRPr>
          </a:p>
        </p:txBody>
      </p:sp>
      <p:sp>
        <p:nvSpPr>
          <p:cNvPr id="43" name="Rectangle 42"/>
          <p:cNvSpPr>
            <a:spLocks/>
          </p:cNvSpPr>
          <p:nvPr/>
        </p:nvSpPr>
        <p:spPr>
          <a:xfrm>
            <a:off x="6823086" y="2218463"/>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srgbClr val="FFFFFF"/>
                </a:solidFill>
              </a:rPr>
              <a:t>Daily </a:t>
            </a:r>
            <a:r>
              <a:rPr lang="en-US" dirty="0" err="1" smtClean="0">
                <a:solidFill>
                  <a:srgbClr val="FFFFFF"/>
                </a:solidFill>
              </a:rPr>
              <a:t>Ens</a:t>
            </a:r>
            <a:r>
              <a:rPr lang="en-US" dirty="0" smtClean="0">
                <a:solidFill>
                  <a:srgbClr val="FFFFFF"/>
                </a:solidFill>
              </a:rPr>
              <a:t> (16 mem)</a:t>
            </a:r>
            <a:endParaRPr lang="en-US" dirty="0">
              <a:solidFill>
                <a:srgbClr val="FFFFFF"/>
              </a:solidFill>
            </a:endParaRPr>
          </a:p>
        </p:txBody>
      </p:sp>
      <p:sp>
        <p:nvSpPr>
          <p:cNvPr id="44" name="Rectangle 43"/>
          <p:cNvSpPr>
            <a:spLocks/>
          </p:cNvSpPr>
          <p:nvPr/>
        </p:nvSpPr>
        <p:spPr>
          <a:xfrm>
            <a:off x="425235" y="3238556"/>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 </a:t>
            </a:r>
            <a:r>
              <a:rPr lang="en-US" dirty="0" smtClean="0">
                <a:solidFill>
                  <a:srgbClr val="FFFFFF"/>
                </a:solidFill>
              </a:rPr>
              <a:t>3 </a:t>
            </a:r>
            <a:r>
              <a:rPr lang="en-US" dirty="0" err="1">
                <a:solidFill>
                  <a:srgbClr val="FFFFFF"/>
                </a:solidFill>
              </a:rPr>
              <a:t>hrs</a:t>
            </a:r>
            <a:endParaRPr lang="en-US" dirty="0">
              <a:solidFill>
                <a:srgbClr val="FFFFFF"/>
              </a:solidFill>
            </a:endParaRPr>
          </a:p>
        </p:txBody>
      </p:sp>
      <p:sp>
        <p:nvSpPr>
          <p:cNvPr id="45" name="TextBox 44"/>
          <p:cNvSpPr txBox="1">
            <a:spLocks/>
          </p:cNvSpPr>
          <p:nvPr/>
        </p:nvSpPr>
        <p:spPr>
          <a:xfrm>
            <a:off x="377214" y="1862910"/>
            <a:ext cx="1897571" cy="369332"/>
          </a:xfrm>
          <a:prstGeom prst="rect">
            <a:avLst/>
          </a:prstGeom>
          <a:noFill/>
        </p:spPr>
        <p:txBody>
          <a:bodyPr wrap="none" rtlCol="0">
            <a:spAutoFit/>
          </a:bodyPr>
          <a:lstStyle/>
          <a:p>
            <a:pPr defTabSz="914400"/>
            <a:r>
              <a:rPr lang="en-US" b="1" dirty="0">
                <a:solidFill>
                  <a:srgbClr val="FFFF00"/>
                </a:solidFill>
                <a:effectLst>
                  <a:outerShdw blurRad="38100" dist="38100" dir="2700000" algn="tl">
                    <a:srgbClr val="000000">
                      <a:alpha val="43137"/>
                    </a:srgbClr>
                  </a:outerShdw>
                </a:effectLst>
              </a:rPr>
              <a:t>Cycling Frequency</a:t>
            </a:r>
          </a:p>
        </p:txBody>
      </p:sp>
      <p:sp>
        <p:nvSpPr>
          <p:cNvPr id="47" name="Rectangle 46"/>
          <p:cNvSpPr>
            <a:spLocks/>
          </p:cNvSpPr>
          <p:nvPr/>
        </p:nvSpPr>
        <p:spPr>
          <a:xfrm>
            <a:off x="2561118" y="3238556"/>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srgbClr val="FFFFFF"/>
                </a:solidFill>
              </a:rPr>
              <a:t>0-15 hours</a:t>
            </a:r>
            <a:endParaRPr lang="en-US" dirty="0">
              <a:solidFill>
                <a:srgbClr val="FFFFFF"/>
              </a:solidFill>
            </a:endParaRPr>
          </a:p>
        </p:txBody>
      </p:sp>
      <p:sp>
        <p:nvSpPr>
          <p:cNvPr id="48" name="Rectangle 47"/>
          <p:cNvSpPr>
            <a:spLocks/>
          </p:cNvSpPr>
          <p:nvPr/>
        </p:nvSpPr>
        <p:spPr>
          <a:xfrm>
            <a:off x="6823086" y="3217834"/>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0-30 days</a:t>
            </a:r>
          </a:p>
        </p:txBody>
      </p:sp>
      <p:sp>
        <p:nvSpPr>
          <p:cNvPr id="49" name="TextBox 48"/>
          <p:cNvSpPr txBox="1">
            <a:spLocks/>
          </p:cNvSpPr>
          <p:nvPr/>
        </p:nvSpPr>
        <p:spPr>
          <a:xfrm>
            <a:off x="411021" y="2866190"/>
            <a:ext cx="1896297" cy="369332"/>
          </a:xfrm>
          <a:prstGeom prst="rect">
            <a:avLst/>
          </a:prstGeom>
          <a:noFill/>
        </p:spPr>
        <p:txBody>
          <a:bodyPr wrap="none" rtlCol="0">
            <a:spAutoFit/>
          </a:bodyPr>
          <a:lstStyle/>
          <a:p>
            <a:pPr defTabSz="914400"/>
            <a:r>
              <a:rPr lang="en-US" b="1" dirty="0">
                <a:solidFill>
                  <a:srgbClr val="FFFF00"/>
                </a:solidFill>
                <a:effectLst>
                  <a:outerShdw blurRad="38100" dist="38100" dir="2700000" algn="tl">
                    <a:srgbClr val="000000">
                      <a:alpha val="43137"/>
                    </a:srgbClr>
                  </a:outerShdw>
                </a:effectLst>
              </a:rPr>
              <a:t>Forecast Duration</a:t>
            </a:r>
          </a:p>
        </p:txBody>
      </p:sp>
      <p:sp>
        <p:nvSpPr>
          <p:cNvPr id="50" name="Rectangle 49"/>
          <p:cNvSpPr>
            <a:spLocks/>
          </p:cNvSpPr>
          <p:nvPr/>
        </p:nvSpPr>
        <p:spPr>
          <a:xfrm>
            <a:off x="391428" y="5250287"/>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a:solidFill>
                  <a:srgbClr val="FFFFFF"/>
                </a:solidFill>
              </a:rPr>
              <a:t>1km/250m/</a:t>
            </a:r>
            <a:r>
              <a:rPr lang="en-US" sz="1600" dirty="0" err="1">
                <a:solidFill>
                  <a:srgbClr val="FFFFFF"/>
                </a:solidFill>
              </a:rPr>
              <a:t>NHDPlus</a:t>
            </a:r>
            <a:r>
              <a:rPr lang="en-US" sz="1600" dirty="0">
                <a:solidFill>
                  <a:srgbClr val="FFFFFF"/>
                </a:solidFill>
              </a:rPr>
              <a:t> Reach</a:t>
            </a:r>
          </a:p>
        </p:txBody>
      </p:sp>
      <p:sp>
        <p:nvSpPr>
          <p:cNvPr id="51" name="Rectangle 50"/>
          <p:cNvSpPr>
            <a:spLocks/>
          </p:cNvSpPr>
          <p:nvPr/>
        </p:nvSpPr>
        <p:spPr>
          <a:xfrm>
            <a:off x="2527308" y="5250287"/>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a:solidFill>
                  <a:srgbClr val="FFFFFF"/>
                </a:solidFill>
              </a:rPr>
              <a:t>1km/250m/</a:t>
            </a:r>
            <a:r>
              <a:rPr lang="en-US" sz="1600" dirty="0" err="1">
                <a:solidFill>
                  <a:srgbClr val="FFFFFF"/>
                </a:solidFill>
              </a:rPr>
              <a:t>NHDPlus</a:t>
            </a:r>
            <a:r>
              <a:rPr lang="en-US" sz="1600" dirty="0">
                <a:solidFill>
                  <a:srgbClr val="FFFFFF"/>
                </a:solidFill>
              </a:rPr>
              <a:t> Reach</a:t>
            </a:r>
          </a:p>
        </p:txBody>
      </p:sp>
      <p:sp>
        <p:nvSpPr>
          <p:cNvPr id="52" name="Rectangle 51"/>
          <p:cNvSpPr>
            <a:spLocks/>
          </p:cNvSpPr>
          <p:nvPr/>
        </p:nvSpPr>
        <p:spPr>
          <a:xfrm>
            <a:off x="6789279" y="5229564"/>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a:solidFill>
                  <a:srgbClr val="FFFFFF"/>
                </a:solidFill>
              </a:rPr>
              <a:t>1 </a:t>
            </a:r>
            <a:r>
              <a:rPr lang="en-US" sz="1600" dirty="0" smtClean="0">
                <a:solidFill>
                  <a:srgbClr val="FFFFFF"/>
                </a:solidFill>
              </a:rPr>
              <a:t>km/</a:t>
            </a:r>
            <a:r>
              <a:rPr lang="en-US" sz="1600" dirty="0" err="1" smtClean="0">
                <a:solidFill>
                  <a:srgbClr val="FFFFFF"/>
                </a:solidFill>
              </a:rPr>
              <a:t>NHDPlus</a:t>
            </a:r>
            <a:r>
              <a:rPr lang="en-US" sz="1600" dirty="0" smtClean="0">
                <a:solidFill>
                  <a:srgbClr val="FFFFFF"/>
                </a:solidFill>
              </a:rPr>
              <a:t> </a:t>
            </a:r>
            <a:r>
              <a:rPr lang="en-US" sz="1600" dirty="0">
                <a:solidFill>
                  <a:srgbClr val="FFFFFF"/>
                </a:solidFill>
              </a:rPr>
              <a:t>Reach</a:t>
            </a:r>
          </a:p>
        </p:txBody>
      </p:sp>
      <p:sp>
        <p:nvSpPr>
          <p:cNvPr id="53" name="TextBox 52"/>
          <p:cNvSpPr txBox="1">
            <a:spLocks/>
          </p:cNvSpPr>
          <p:nvPr/>
        </p:nvSpPr>
        <p:spPr>
          <a:xfrm>
            <a:off x="377213" y="4877917"/>
            <a:ext cx="3198953" cy="369332"/>
          </a:xfrm>
          <a:prstGeom prst="rect">
            <a:avLst/>
          </a:prstGeom>
          <a:noFill/>
        </p:spPr>
        <p:txBody>
          <a:bodyPr wrap="none" rtlCol="0">
            <a:spAutoFit/>
          </a:bodyPr>
          <a:lstStyle/>
          <a:p>
            <a:pPr defTabSz="914400"/>
            <a:r>
              <a:rPr lang="en-US" b="1" dirty="0">
                <a:solidFill>
                  <a:srgbClr val="FFFF00"/>
                </a:solidFill>
                <a:effectLst>
                  <a:outerShdw blurRad="38100" dist="38100" dir="2700000" algn="tl">
                    <a:srgbClr val="000000">
                      <a:alpha val="43137"/>
                    </a:srgbClr>
                  </a:outerShdw>
                </a:effectLst>
              </a:rPr>
              <a:t>Spatial Discretization &amp; Routing</a:t>
            </a:r>
          </a:p>
        </p:txBody>
      </p:sp>
      <p:sp>
        <p:nvSpPr>
          <p:cNvPr id="54" name="Rectangle 53"/>
          <p:cNvSpPr>
            <a:spLocks/>
          </p:cNvSpPr>
          <p:nvPr/>
        </p:nvSpPr>
        <p:spPr>
          <a:xfrm>
            <a:off x="442740" y="4259687"/>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MRMS blend/ </a:t>
            </a:r>
            <a:r>
              <a:rPr lang="en-US" dirty="0" smtClean="0">
                <a:solidFill>
                  <a:srgbClr val="FFFFFF"/>
                </a:solidFill>
              </a:rPr>
              <a:t>HRRR/RAP </a:t>
            </a:r>
            <a:r>
              <a:rPr lang="en-US" dirty="0" err="1">
                <a:solidFill>
                  <a:srgbClr val="FFFFFF"/>
                </a:solidFill>
              </a:rPr>
              <a:t>bkgnd</a:t>
            </a:r>
            <a:r>
              <a:rPr lang="en-US" dirty="0">
                <a:solidFill>
                  <a:srgbClr val="FFFFFF"/>
                </a:solidFill>
              </a:rPr>
              <a:t>.</a:t>
            </a:r>
          </a:p>
        </p:txBody>
      </p:sp>
      <p:sp>
        <p:nvSpPr>
          <p:cNvPr id="55" name="Rectangle 54"/>
          <p:cNvSpPr>
            <a:spLocks/>
          </p:cNvSpPr>
          <p:nvPr/>
        </p:nvSpPr>
        <p:spPr>
          <a:xfrm>
            <a:off x="2578620" y="4259687"/>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Downscaled </a:t>
            </a:r>
            <a:r>
              <a:rPr lang="en-US" dirty="0" smtClean="0">
                <a:solidFill>
                  <a:srgbClr val="FFFFFF"/>
                </a:solidFill>
              </a:rPr>
              <a:t>HRRR/RAP </a:t>
            </a:r>
            <a:r>
              <a:rPr lang="en-US" dirty="0">
                <a:solidFill>
                  <a:srgbClr val="FFFFFF"/>
                </a:solidFill>
              </a:rPr>
              <a:t>blend</a:t>
            </a:r>
          </a:p>
        </p:txBody>
      </p:sp>
      <p:sp>
        <p:nvSpPr>
          <p:cNvPr id="56" name="Rectangle 55"/>
          <p:cNvSpPr>
            <a:spLocks/>
          </p:cNvSpPr>
          <p:nvPr/>
        </p:nvSpPr>
        <p:spPr>
          <a:xfrm>
            <a:off x="6840591" y="4238964"/>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Downscaled &amp; bias-corrected CFS</a:t>
            </a:r>
          </a:p>
        </p:txBody>
      </p:sp>
      <p:sp>
        <p:nvSpPr>
          <p:cNvPr id="57" name="TextBox 56"/>
          <p:cNvSpPr txBox="1">
            <a:spLocks/>
          </p:cNvSpPr>
          <p:nvPr/>
        </p:nvSpPr>
        <p:spPr>
          <a:xfrm>
            <a:off x="428525" y="3887317"/>
            <a:ext cx="2403222" cy="369332"/>
          </a:xfrm>
          <a:prstGeom prst="rect">
            <a:avLst/>
          </a:prstGeom>
          <a:noFill/>
        </p:spPr>
        <p:txBody>
          <a:bodyPr wrap="none" rtlCol="0">
            <a:spAutoFit/>
          </a:bodyPr>
          <a:lstStyle/>
          <a:p>
            <a:pPr defTabSz="914400"/>
            <a:r>
              <a:rPr lang="en-US" b="1" dirty="0">
                <a:solidFill>
                  <a:srgbClr val="FFFF00"/>
                </a:solidFill>
                <a:effectLst>
                  <a:outerShdw blurRad="38100" dist="38100" dir="2700000" algn="tl">
                    <a:srgbClr val="000000">
                      <a:alpha val="43137"/>
                    </a:srgbClr>
                  </a:outerShdw>
                </a:effectLst>
              </a:rPr>
              <a:t>Meteorological Forcing</a:t>
            </a:r>
          </a:p>
        </p:txBody>
      </p:sp>
      <p:sp>
        <p:nvSpPr>
          <p:cNvPr id="58" name="Rectangle 57"/>
          <p:cNvSpPr>
            <a:spLocks/>
          </p:cNvSpPr>
          <p:nvPr/>
        </p:nvSpPr>
        <p:spPr>
          <a:xfrm>
            <a:off x="4672986" y="1070302"/>
            <a:ext cx="1996226" cy="540913"/>
          </a:xfrm>
          <a:prstGeom prst="rect">
            <a:avLst/>
          </a:prstGeom>
          <a:solidFill>
            <a:srgbClr val="AD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srgbClr val="FFFFFF"/>
                </a:solidFill>
              </a:rPr>
              <a:t>Medium-Range</a:t>
            </a:r>
            <a:endParaRPr lang="en-US" dirty="0">
              <a:solidFill>
                <a:srgbClr val="FFFFFF"/>
              </a:solidFill>
            </a:endParaRPr>
          </a:p>
        </p:txBody>
      </p:sp>
      <p:sp>
        <p:nvSpPr>
          <p:cNvPr id="59" name="Rectangle 58"/>
          <p:cNvSpPr>
            <a:spLocks/>
          </p:cNvSpPr>
          <p:nvPr/>
        </p:nvSpPr>
        <p:spPr>
          <a:xfrm>
            <a:off x="4672986" y="2221960"/>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Daily</a:t>
            </a:r>
          </a:p>
        </p:txBody>
      </p:sp>
      <p:sp>
        <p:nvSpPr>
          <p:cNvPr id="60" name="Rectangle 59"/>
          <p:cNvSpPr>
            <a:spLocks/>
          </p:cNvSpPr>
          <p:nvPr/>
        </p:nvSpPr>
        <p:spPr>
          <a:xfrm>
            <a:off x="4672986" y="3224358"/>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0-10 days</a:t>
            </a:r>
          </a:p>
        </p:txBody>
      </p:sp>
      <p:sp>
        <p:nvSpPr>
          <p:cNvPr id="61" name="Rectangle 60"/>
          <p:cNvSpPr>
            <a:spLocks/>
          </p:cNvSpPr>
          <p:nvPr/>
        </p:nvSpPr>
        <p:spPr>
          <a:xfrm>
            <a:off x="4639179" y="5236088"/>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a:solidFill>
                  <a:srgbClr val="FFFFFF"/>
                </a:solidFill>
              </a:rPr>
              <a:t>1km/250m/</a:t>
            </a:r>
            <a:r>
              <a:rPr lang="en-US" sz="1600" dirty="0" err="1">
                <a:solidFill>
                  <a:srgbClr val="FFFFFF"/>
                </a:solidFill>
              </a:rPr>
              <a:t>NHDPlus</a:t>
            </a:r>
            <a:r>
              <a:rPr lang="en-US" sz="1600" dirty="0">
                <a:solidFill>
                  <a:srgbClr val="FFFFFF"/>
                </a:solidFill>
              </a:rPr>
              <a:t> Reach</a:t>
            </a:r>
          </a:p>
        </p:txBody>
      </p:sp>
      <p:sp>
        <p:nvSpPr>
          <p:cNvPr id="62" name="Rectangle 61"/>
          <p:cNvSpPr>
            <a:spLocks/>
          </p:cNvSpPr>
          <p:nvPr/>
        </p:nvSpPr>
        <p:spPr>
          <a:xfrm>
            <a:off x="4690491" y="4245488"/>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srgbClr val="FFFFFF"/>
                </a:solidFill>
              </a:rPr>
              <a:t>Downscaled </a:t>
            </a:r>
            <a:r>
              <a:rPr lang="en-US" dirty="0">
                <a:solidFill>
                  <a:srgbClr val="FFFFFF"/>
                </a:solidFill>
              </a:rPr>
              <a:t>GFS</a:t>
            </a:r>
          </a:p>
        </p:txBody>
      </p:sp>
      <p:sp>
        <p:nvSpPr>
          <p:cNvPr id="31" name="Rectangle 30"/>
          <p:cNvSpPr>
            <a:spLocks/>
          </p:cNvSpPr>
          <p:nvPr/>
        </p:nvSpPr>
        <p:spPr>
          <a:xfrm>
            <a:off x="381000" y="6422034"/>
            <a:ext cx="8408291" cy="408773"/>
          </a:xfrm>
          <a:prstGeom prst="rect">
            <a:avLst/>
          </a:prstGeom>
          <a:solidFill>
            <a:srgbClr val="340034"/>
          </a:solidFill>
          <a:scene3d>
            <a:camera prst="orthographicFront">
              <a:rot lat="0" lon="0" rev="0"/>
            </a:camera>
            <a:lightRig rig="brightRoom" dir="tl">
              <a:rot lat="0" lon="0" rev="1800000"/>
            </a:lightRig>
          </a:scene3d>
          <a:sp3d contourW="10160" prstMaterial="dkEdge">
            <a:bevelT/>
            <a:bevelB/>
            <a:contourClr>
              <a:schemeClr val="accent1">
                <a:shade val="40000"/>
                <a:satMod val="150000"/>
              </a:schemeClr>
            </a:contourClr>
          </a:sp3d>
        </p:spPr>
        <p:style>
          <a:lnRef idx="0">
            <a:schemeClr val="accent1"/>
          </a:lnRef>
          <a:fillRef idx="3">
            <a:schemeClr val="accent1"/>
          </a:fillRef>
          <a:effectRef idx="3">
            <a:schemeClr val="accent1"/>
          </a:effectRef>
          <a:fontRef idx="minor">
            <a:schemeClr val="lt1"/>
          </a:fontRef>
        </p:style>
        <p:txBody>
          <a:bodyPr rtlCol="0" anchor="ctr"/>
          <a:lstStyle/>
          <a:p>
            <a:pPr algn="ctr" defTabSz="914400"/>
            <a:r>
              <a:rPr lang="en-US" sz="1400" dirty="0" smtClean="0">
                <a:solidFill>
                  <a:srgbClr val="FFFFFF"/>
                </a:solidFill>
              </a:rPr>
              <a:t>Reservoirs (1240 water bodies parameterized with level pool scheme)</a:t>
            </a:r>
            <a:endParaRPr lang="en-US" sz="1400" dirty="0">
              <a:solidFill>
                <a:srgbClr val="FFFFFF"/>
              </a:solidFill>
            </a:endParaRPr>
          </a:p>
        </p:txBody>
      </p:sp>
      <p:sp>
        <p:nvSpPr>
          <p:cNvPr id="33" name="Rectangle 32"/>
          <p:cNvSpPr>
            <a:spLocks/>
          </p:cNvSpPr>
          <p:nvPr/>
        </p:nvSpPr>
        <p:spPr>
          <a:xfrm>
            <a:off x="381000" y="5943600"/>
            <a:ext cx="2011680" cy="377772"/>
          </a:xfrm>
          <a:prstGeom prst="rect">
            <a:avLst/>
          </a:prstGeom>
          <a:solidFill>
            <a:srgbClr val="340034"/>
          </a:solidFill>
          <a:scene3d>
            <a:camera prst="orthographicFront">
              <a:rot lat="0" lon="0" rev="0"/>
            </a:camera>
            <a:lightRig rig="brightRoom" dir="tl">
              <a:rot lat="0" lon="0" rev="1800000"/>
            </a:lightRig>
          </a:scene3d>
          <a:sp3d contourW="10160" prstMaterial="dkEdge">
            <a:bevelT/>
            <a:bevelB/>
            <a:contourClr>
              <a:schemeClr val="accent1">
                <a:shade val="40000"/>
                <a:satMod val="150000"/>
              </a:schemeClr>
            </a:contourClr>
          </a:sp3d>
        </p:spPr>
        <p:style>
          <a:lnRef idx="0">
            <a:schemeClr val="accent1"/>
          </a:lnRef>
          <a:fillRef idx="3">
            <a:schemeClr val="accent1"/>
          </a:fillRef>
          <a:effectRef idx="3">
            <a:schemeClr val="accent1"/>
          </a:effectRef>
          <a:fontRef idx="minor">
            <a:schemeClr val="lt1"/>
          </a:fontRef>
        </p:style>
        <p:txBody>
          <a:bodyPr rtlCol="0" anchor="ctr"/>
          <a:lstStyle/>
          <a:p>
            <a:pPr algn="ctr" defTabSz="914400"/>
            <a:r>
              <a:rPr lang="en-US" sz="1200" dirty="0" smtClean="0">
                <a:solidFill>
                  <a:srgbClr val="FFFFFF"/>
                </a:solidFill>
              </a:rPr>
              <a:t>Assimilation of 8k USGS Obs</a:t>
            </a:r>
            <a:endParaRPr lang="en-US" sz="1200" dirty="0">
              <a:solidFill>
                <a:srgbClr val="FFFFFF"/>
              </a:solidFill>
            </a:endParaRPr>
          </a:p>
        </p:txBody>
      </p:sp>
      <p:sp>
        <p:nvSpPr>
          <p:cNvPr id="32" name="Slide Number Placeholder 4"/>
          <p:cNvSpPr txBox="1">
            <a:spLocks/>
          </p:cNvSpPr>
          <p:nvPr/>
        </p:nvSpPr>
        <p:spPr>
          <a:xfrm>
            <a:off x="8915400" y="6629400"/>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uFillTx/>
              </a:defRPr>
            </a:pPr>
            <a:fld id="{C5BD8ECB-A4CA-48FB-AD2C-AFCB8B67C033}" type="slidenum">
              <a:rPr lang="en-US" sz="900" smtClean="0">
                <a:solidFill>
                  <a:srgbClr val="FFFFFF"/>
                </a:solidFill>
              </a:rPr>
              <a:pPr algn="ctr" defTabSz="914400">
                <a:defRPr>
                  <a:uFillTx/>
                </a:defRPr>
              </a:pPr>
              <a:t>25</a:t>
            </a:fld>
            <a:endParaRPr lang="en-US" sz="900" dirty="0">
              <a:solidFill>
                <a:srgbClr val="FFFFFF"/>
              </a:solidFill>
            </a:endParaRPr>
          </a:p>
        </p:txBody>
      </p:sp>
    </p:spTree>
    <p:extLst>
      <p:ext uri="{BB962C8B-B14F-4D97-AF65-F5344CB8AC3E}">
        <p14:creationId xmlns:p14="http://schemas.microsoft.com/office/powerpoint/2010/main" val="31946238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1"/>
          <p:cNvSpPr txBox="1">
            <a:spLocks noChangeArrowheads="1"/>
          </p:cNvSpPr>
          <p:nvPr>
            <p:custDataLst>
              <p:tags r:id="rId1"/>
            </p:custDataLst>
          </p:nvPr>
        </p:nvSpPr>
        <p:spPr>
          <a:xfrm>
            <a:off x="2824948" y="5482863"/>
            <a:ext cx="1292542" cy="277415"/>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pPr>
            <a:endParaRPr lang="en-US" sz="1350" dirty="0">
              <a:solidFill>
                <a:srgbClr val="FF8000"/>
              </a:solidFill>
              <a:latin typeface="Verdana"/>
              <a:ea typeface="ＭＳ Ｐゴシック" charset="0"/>
              <a:cs typeface="Verdana"/>
            </a:endParaRPr>
          </a:p>
        </p:txBody>
      </p:sp>
      <p:sp>
        <p:nvSpPr>
          <p:cNvPr id="5" name="Title 4"/>
          <p:cNvSpPr>
            <a:spLocks noGrp="1"/>
          </p:cNvSpPr>
          <p:nvPr>
            <p:ph type="title"/>
          </p:nvPr>
        </p:nvSpPr>
        <p:spPr>
          <a:xfrm>
            <a:off x="0" y="152400"/>
            <a:ext cx="8458200" cy="1143000"/>
          </a:xfrm>
        </p:spPr>
        <p:txBody>
          <a:bodyPr/>
          <a:lstStyle/>
          <a:p>
            <a:r>
              <a:rPr lang="en-US" sz="3600" dirty="0" smtClean="0"/>
              <a:t>National Water Model Version 1.0:   Workflow</a:t>
            </a:r>
            <a:br>
              <a:rPr lang="en-US" sz="3600" dirty="0" smtClean="0"/>
            </a:br>
            <a:endParaRPr lang="en-US" sz="3600" dirty="0"/>
          </a:p>
        </p:txBody>
      </p:sp>
      <p:sp>
        <p:nvSpPr>
          <p:cNvPr id="7"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pPr>
            <a:fld id="{C5BD8ECB-A4CA-48FB-AD2C-AFCB8B67C033}" type="slidenum">
              <a:rPr lang="en-US" sz="900" smtClean="0">
                <a:solidFill>
                  <a:srgbClr val="000000"/>
                </a:solidFill>
              </a:rPr>
              <a:pPr algn="ctr" defTabSz="914400">
                <a:defRPr/>
              </a:pPr>
              <a:t>26</a:t>
            </a:fld>
            <a:endParaRPr lang="en-US" sz="900" dirty="0">
              <a:solidFill>
                <a:srgbClr val="000000"/>
              </a:solidFill>
            </a:endParaRPr>
          </a:p>
        </p:txBody>
      </p:sp>
      <p:pic>
        <p:nvPicPr>
          <p:cNvPr id="4" name="Picture 3"/>
          <p:cNvPicPr>
            <a:picLocks noChangeAspect="1"/>
          </p:cNvPicPr>
          <p:nvPr/>
        </p:nvPicPr>
        <p:blipFill>
          <a:blip r:embed="rId4"/>
          <a:stretch>
            <a:fillRect/>
          </a:stretch>
        </p:blipFill>
        <p:spPr>
          <a:xfrm>
            <a:off x="41909" y="1087575"/>
            <a:ext cx="8374382" cy="4962422"/>
          </a:xfrm>
          <a:prstGeom prst="rect">
            <a:avLst/>
          </a:prstGeom>
        </p:spPr>
      </p:pic>
    </p:spTree>
    <p:extLst>
      <p:ext uri="{BB962C8B-B14F-4D97-AF65-F5344CB8AC3E}">
        <p14:creationId xmlns:p14="http://schemas.microsoft.com/office/powerpoint/2010/main" val="1667818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1"/>
          <p:cNvSpPr txBox="1">
            <a:spLocks noChangeArrowheads="1"/>
          </p:cNvSpPr>
          <p:nvPr>
            <p:custDataLst>
              <p:tags r:id="rId1"/>
            </p:custDataLst>
          </p:nvPr>
        </p:nvSpPr>
        <p:spPr>
          <a:xfrm>
            <a:off x="2824948" y="5482863"/>
            <a:ext cx="1292542" cy="277415"/>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pPr>
            <a:endParaRPr lang="en-US" sz="1350" dirty="0">
              <a:solidFill>
                <a:srgbClr val="FF8000"/>
              </a:solidFill>
              <a:latin typeface="Verdana"/>
              <a:ea typeface="ＭＳ Ｐゴシック" charset="0"/>
              <a:cs typeface="Verdana"/>
            </a:endParaRPr>
          </a:p>
        </p:txBody>
      </p:sp>
      <p:sp>
        <p:nvSpPr>
          <p:cNvPr id="5" name="Title 4"/>
          <p:cNvSpPr>
            <a:spLocks noGrp="1"/>
          </p:cNvSpPr>
          <p:nvPr>
            <p:ph type="title"/>
          </p:nvPr>
        </p:nvSpPr>
        <p:spPr>
          <a:xfrm>
            <a:off x="76200" y="304800"/>
            <a:ext cx="8458200" cy="1143000"/>
          </a:xfrm>
        </p:spPr>
        <p:txBody>
          <a:bodyPr/>
          <a:lstStyle/>
          <a:p>
            <a:r>
              <a:rPr lang="en-US" sz="3600" dirty="0" smtClean="0"/>
              <a:t>National Water Model Version 1.0:   </a:t>
            </a:r>
            <a:br>
              <a:rPr lang="en-US" sz="3600" dirty="0" smtClean="0"/>
            </a:br>
            <a:r>
              <a:rPr lang="en-US" sz="3600" dirty="0" smtClean="0"/>
              <a:t>Forcing Data</a:t>
            </a:r>
            <a:br>
              <a:rPr lang="en-US" sz="3600" dirty="0" smtClean="0"/>
            </a:br>
            <a:endParaRPr lang="en-US" sz="3600" dirty="0"/>
          </a:p>
        </p:txBody>
      </p:sp>
      <p:sp>
        <p:nvSpPr>
          <p:cNvPr id="7"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pPr>
            <a:fld id="{C5BD8ECB-A4CA-48FB-AD2C-AFCB8B67C033}" type="slidenum">
              <a:rPr lang="en-US" sz="900" smtClean="0">
                <a:solidFill>
                  <a:srgbClr val="000000"/>
                </a:solidFill>
              </a:rPr>
              <a:pPr algn="ctr" defTabSz="914400">
                <a:defRPr/>
              </a:pPr>
              <a:t>27</a:t>
            </a:fld>
            <a:endParaRPr lang="en-US" sz="900" dirty="0">
              <a:solidFill>
                <a:srgbClr val="000000"/>
              </a:solidFill>
            </a:endParaRPr>
          </a:p>
        </p:txBody>
      </p:sp>
      <p:grpSp>
        <p:nvGrpSpPr>
          <p:cNvPr id="15" name="Group 14"/>
          <p:cNvGrpSpPr/>
          <p:nvPr/>
        </p:nvGrpSpPr>
        <p:grpSpPr>
          <a:xfrm>
            <a:off x="456626" y="1219200"/>
            <a:ext cx="3905428" cy="3866496"/>
            <a:chOff x="456626" y="1219200"/>
            <a:chExt cx="3905428" cy="3866496"/>
          </a:xfrm>
        </p:grpSpPr>
        <p:pic>
          <p:nvPicPr>
            <p:cNvPr id="6" name="Picture 5"/>
            <p:cNvPicPr>
              <a:picLocks noChangeAspect="1"/>
            </p:cNvPicPr>
            <p:nvPr/>
          </p:nvPicPr>
          <p:blipFill>
            <a:blip r:embed="rId4"/>
            <a:stretch>
              <a:fillRect/>
            </a:stretch>
          </p:blipFill>
          <p:spPr>
            <a:xfrm>
              <a:off x="456626" y="1633953"/>
              <a:ext cx="3805895" cy="3451743"/>
            </a:xfrm>
            <a:prstGeom prst="rect">
              <a:avLst/>
            </a:prstGeom>
            <a:solidFill>
              <a:schemeClr val="bg1"/>
            </a:solidFill>
            <a:ln>
              <a:solidFill>
                <a:schemeClr val="tx1"/>
              </a:solidFill>
            </a:ln>
          </p:spPr>
        </p:pic>
        <p:sp>
          <p:nvSpPr>
            <p:cNvPr id="12" name="TextBox 11"/>
            <p:cNvSpPr txBox="1"/>
            <p:nvPr/>
          </p:nvSpPr>
          <p:spPr>
            <a:xfrm>
              <a:off x="456626" y="1219200"/>
              <a:ext cx="3905428" cy="369332"/>
            </a:xfrm>
            <a:prstGeom prst="rect">
              <a:avLst/>
            </a:prstGeom>
            <a:solidFill>
              <a:schemeClr val="bg1"/>
            </a:solidFill>
          </p:spPr>
          <p:txBody>
            <a:bodyPr wrap="none" rtlCol="0">
              <a:spAutoFit/>
            </a:bodyPr>
            <a:lstStyle/>
            <a:p>
              <a:pPr defTabSz="914400"/>
              <a:r>
                <a:rPr lang="en-US" dirty="0" smtClean="0">
                  <a:solidFill>
                    <a:srgbClr val="000000"/>
                  </a:solidFill>
                </a:rPr>
                <a:t>HRRR-RAP incoming longwave radiation</a:t>
              </a:r>
              <a:endParaRPr lang="en-US" dirty="0">
                <a:solidFill>
                  <a:srgbClr val="000000"/>
                </a:solidFill>
              </a:endParaRPr>
            </a:p>
          </p:txBody>
        </p:sp>
      </p:grpSp>
      <p:grpSp>
        <p:nvGrpSpPr>
          <p:cNvPr id="4" name="Group 3"/>
          <p:cNvGrpSpPr/>
          <p:nvPr/>
        </p:nvGrpSpPr>
        <p:grpSpPr>
          <a:xfrm>
            <a:off x="4396051" y="2895600"/>
            <a:ext cx="3932680" cy="3819603"/>
            <a:chOff x="2525843" y="1663260"/>
            <a:chExt cx="3932680" cy="3819603"/>
          </a:xfrm>
          <a:solidFill>
            <a:schemeClr val="bg1"/>
          </a:solidFill>
        </p:grpSpPr>
        <p:pic>
          <p:nvPicPr>
            <p:cNvPr id="8" name="Picture 7"/>
            <p:cNvPicPr>
              <a:picLocks noChangeAspect="1"/>
            </p:cNvPicPr>
            <p:nvPr/>
          </p:nvPicPr>
          <p:blipFill rotWithShape="1">
            <a:blip r:embed="rId5"/>
            <a:srcRect l="12207" t="17187" r="23779" b="6640"/>
            <a:stretch/>
          </p:blipFill>
          <p:spPr>
            <a:xfrm>
              <a:off x="2590800" y="2031120"/>
              <a:ext cx="3867723" cy="3451743"/>
            </a:xfrm>
            <a:prstGeom prst="rect">
              <a:avLst/>
            </a:prstGeom>
            <a:grpFill/>
            <a:ln>
              <a:solidFill>
                <a:schemeClr val="tx1"/>
              </a:solidFill>
            </a:ln>
          </p:spPr>
        </p:pic>
        <p:sp>
          <p:nvSpPr>
            <p:cNvPr id="3" name="TextBox 2"/>
            <p:cNvSpPr txBox="1"/>
            <p:nvPr/>
          </p:nvSpPr>
          <p:spPr>
            <a:xfrm>
              <a:off x="2525843" y="1663260"/>
              <a:ext cx="3932680" cy="338554"/>
            </a:xfrm>
            <a:prstGeom prst="rect">
              <a:avLst/>
            </a:prstGeom>
            <a:grpFill/>
          </p:spPr>
          <p:txBody>
            <a:bodyPr wrap="none" rtlCol="0">
              <a:spAutoFit/>
            </a:bodyPr>
            <a:lstStyle/>
            <a:p>
              <a:pPr defTabSz="914400"/>
              <a:r>
                <a:rPr lang="en-US" sz="1600" b="1" dirty="0" smtClean="0">
                  <a:solidFill>
                    <a:srgbClr val="000000"/>
                  </a:solidFill>
                </a:rPr>
                <a:t>GFS – derived incoming shortwave radiation</a:t>
              </a:r>
              <a:endParaRPr lang="en-US" sz="1600" b="1" dirty="0">
                <a:solidFill>
                  <a:srgbClr val="000000"/>
                </a:solidFill>
              </a:endParaRPr>
            </a:p>
          </p:txBody>
        </p:sp>
      </p:grpSp>
    </p:spTree>
    <p:extLst>
      <p:ext uri="{BB962C8B-B14F-4D97-AF65-F5344CB8AC3E}">
        <p14:creationId xmlns:p14="http://schemas.microsoft.com/office/powerpoint/2010/main" val="830986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wrapaper1.gif"/>
          <p:cNvPicPr>
            <a:picLocks noChangeAspect="1"/>
          </p:cNvPicPr>
          <p:nvPr/>
        </p:nvPicPr>
        <p:blipFill>
          <a:blip r:embed="rId2" cstate="print">
            <a:alphaModFix amt="60000"/>
            <a:extLst>
              <a:ext uri="{28A0092B-C50C-407E-A947-70E740481C1C}">
                <a14:useLocalDpi xmlns:a14="http://schemas.microsoft.com/office/drawing/2010/main" val="0"/>
              </a:ext>
            </a:extLst>
          </a:blip>
          <a:stretch>
            <a:fillRect/>
          </a:stretch>
        </p:blipFill>
        <p:spPr>
          <a:xfrm>
            <a:off x="7000720" y="5520265"/>
            <a:ext cx="1169605" cy="772404"/>
          </a:xfrm>
          <a:prstGeom prst="rect">
            <a:avLst/>
          </a:prstGeom>
        </p:spPr>
      </p:pic>
      <p:pic>
        <p:nvPicPr>
          <p:cNvPr id="52" name="Picture 51" descr="flood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859" y="4792131"/>
            <a:ext cx="1113366" cy="736813"/>
          </a:xfrm>
          <a:prstGeom prst="rect">
            <a:avLst/>
          </a:prstGeom>
          <a:ln>
            <a:solidFill>
              <a:schemeClr val="tx1"/>
            </a:solidFill>
          </a:ln>
        </p:spPr>
      </p:pic>
      <p:pic>
        <p:nvPicPr>
          <p:cNvPr id="31" name="Picture 30" descr="SNN-featured.jpg"/>
          <p:cNvPicPr>
            <a:picLocks noChangeAspect="1"/>
          </p:cNvPicPr>
          <p:nvPr/>
        </p:nvPicPr>
        <p:blipFill>
          <a:blip r:embed="rId4" cstate="print">
            <a:alphaModFix amt="57000"/>
            <a:extLst>
              <a:ext uri="{28A0092B-C50C-407E-A947-70E740481C1C}">
                <a14:useLocalDpi xmlns:a14="http://schemas.microsoft.com/office/drawing/2010/main" val="0"/>
              </a:ext>
            </a:extLst>
          </a:blip>
          <a:stretch>
            <a:fillRect/>
          </a:stretch>
        </p:blipFill>
        <p:spPr>
          <a:xfrm>
            <a:off x="1701799" y="4910988"/>
            <a:ext cx="1193707" cy="1362815"/>
          </a:xfrm>
          <a:prstGeom prst="rect">
            <a:avLst/>
          </a:prstGeom>
        </p:spPr>
      </p:pic>
      <p:pic>
        <p:nvPicPr>
          <p:cNvPr id="25" name="Picture 24" descr="noaa_nwp.jpg"/>
          <p:cNvPicPr>
            <a:picLocks noChangeAspect="1"/>
          </p:cNvPicPr>
          <p:nvPr/>
        </p:nvPicPr>
        <p:blipFill>
          <a:blip r:embed="rId5">
            <a:alphaModFix amt="48000"/>
            <a:extLst>
              <a:ext uri="{28A0092B-C50C-407E-A947-70E740481C1C}">
                <a14:useLocalDpi xmlns:a14="http://schemas.microsoft.com/office/drawing/2010/main" val="0"/>
              </a:ext>
            </a:extLst>
          </a:blip>
          <a:stretch>
            <a:fillRect/>
          </a:stretch>
        </p:blipFill>
        <p:spPr>
          <a:xfrm>
            <a:off x="1130300" y="622307"/>
            <a:ext cx="2019300" cy="1510268"/>
          </a:xfrm>
          <a:prstGeom prst="rect">
            <a:avLst/>
          </a:prstGeom>
        </p:spPr>
      </p:pic>
      <p:sp>
        <p:nvSpPr>
          <p:cNvPr id="3" name="TextBox 2"/>
          <p:cNvSpPr txBox="1"/>
          <p:nvPr/>
        </p:nvSpPr>
        <p:spPr>
          <a:xfrm>
            <a:off x="3890433" y="472354"/>
            <a:ext cx="4872567" cy="1877437"/>
          </a:xfrm>
          <a:prstGeom prst="rect">
            <a:avLst/>
          </a:prstGeom>
          <a:noFill/>
        </p:spPr>
        <p:txBody>
          <a:bodyPr wrap="square" rtlCol="0">
            <a:spAutoFit/>
          </a:bodyPr>
          <a:lstStyle/>
          <a:p>
            <a:pPr algn="r"/>
            <a:r>
              <a:rPr lang="en-US" sz="2400" b="1" dirty="0" smtClean="0">
                <a:solidFill>
                  <a:srgbClr val="12284C"/>
                </a:solidFill>
                <a:latin typeface="Helvetica"/>
                <a:cs typeface="Helvetica"/>
              </a:rPr>
              <a:t>National Water Model:</a:t>
            </a:r>
          </a:p>
          <a:p>
            <a:pPr algn="r">
              <a:spcBef>
                <a:spcPts val="1200"/>
              </a:spcBef>
            </a:pPr>
            <a:r>
              <a:rPr lang="en-US" sz="2400" b="1" dirty="0" smtClean="0">
                <a:solidFill>
                  <a:srgbClr val="12284C"/>
                </a:solidFill>
                <a:latin typeface="Helvetica"/>
                <a:cs typeface="Helvetica"/>
              </a:rPr>
              <a:t>Model Chain</a:t>
            </a:r>
          </a:p>
          <a:p>
            <a:pPr algn="r">
              <a:spcBef>
                <a:spcPts val="1200"/>
              </a:spcBef>
            </a:pPr>
            <a:r>
              <a:rPr lang="en-US" sz="2400" b="1" dirty="0" smtClean="0">
                <a:solidFill>
                  <a:srgbClr val="12284C"/>
                </a:solidFill>
                <a:latin typeface="Helvetica"/>
                <a:cs typeface="Helvetica"/>
              </a:rPr>
              <a:t>(Analysis, Short and Medium Range Configurations)</a:t>
            </a:r>
            <a:endParaRPr lang="en-US" sz="2400" b="1" dirty="0">
              <a:solidFill>
                <a:srgbClr val="12284C"/>
              </a:solidFill>
              <a:latin typeface="Helvetica"/>
              <a:cs typeface="Helvetica"/>
            </a:endParaRPr>
          </a:p>
        </p:txBody>
      </p:sp>
      <p:pic>
        <p:nvPicPr>
          <p:cNvPr id="2" name="Picture 1"/>
          <p:cNvPicPr>
            <a:picLocks noChangeAspect="1"/>
          </p:cNvPicPr>
          <p:nvPr/>
        </p:nvPicPr>
        <p:blipFill rotWithShape="1">
          <a:blip r:embed="rId6" cstate="print">
            <a:alphaModFix amt="80000"/>
          </a:blip>
          <a:srcRect b="10253"/>
          <a:stretch/>
        </p:blipFill>
        <p:spPr>
          <a:xfrm>
            <a:off x="1661736" y="2562143"/>
            <a:ext cx="1809848" cy="1536394"/>
          </a:xfrm>
          <a:prstGeom prst="rect">
            <a:avLst/>
          </a:prstGeom>
        </p:spPr>
      </p:pic>
      <p:pic>
        <p:nvPicPr>
          <p:cNvPr id="9" name="Picture 2"/>
          <p:cNvPicPr>
            <a:picLocks noChangeAspect="1" noChangeArrowheads="1"/>
          </p:cNvPicPr>
          <p:nvPr/>
        </p:nvPicPr>
        <p:blipFill rotWithShape="1">
          <a:blip r:embed="rId7" cstate="print">
            <a:alphaModFix amt="45000"/>
            <a:extLst>
              <a:ext uri="{28A0092B-C50C-407E-A947-70E740481C1C}">
                <a14:useLocalDpi xmlns:a14="http://schemas.microsoft.com/office/drawing/2010/main" val="0"/>
              </a:ext>
            </a:extLst>
          </a:blip>
          <a:srcRect t="19836"/>
          <a:stretch/>
        </p:blipFill>
        <p:spPr bwMode="auto">
          <a:xfrm>
            <a:off x="5395535" y="2599087"/>
            <a:ext cx="1928125" cy="16003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pic>
      <p:pic>
        <p:nvPicPr>
          <p:cNvPr id="14" name="Picture 13"/>
          <p:cNvPicPr>
            <a:picLocks noChangeAspect="1"/>
          </p:cNvPicPr>
          <p:nvPr/>
        </p:nvPicPr>
        <p:blipFill rotWithShape="1">
          <a:blip r:embed="rId8" cstate="print">
            <a:alphaModFix amt="50000"/>
          </a:blip>
          <a:srcRect l="78188" t="8845" b="27136"/>
          <a:stretch/>
        </p:blipFill>
        <p:spPr>
          <a:xfrm>
            <a:off x="4308031" y="4983552"/>
            <a:ext cx="1508566" cy="1349515"/>
          </a:xfrm>
          <a:prstGeom prst="rect">
            <a:avLst/>
          </a:prstGeom>
        </p:spPr>
      </p:pic>
      <p:sp>
        <p:nvSpPr>
          <p:cNvPr id="15" name="TextBox 14"/>
          <p:cNvSpPr txBox="1"/>
          <p:nvPr/>
        </p:nvSpPr>
        <p:spPr>
          <a:xfrm>
            <a:off x="3655850" y="4782068"/>
            <a:ext cx="1959191" cy="1815882"/>
          </a:xfrm>
          <a:prstGeom prst="rect">
            <a:avLst/>
          </a:prstGeom>
          <a:noFill/>
        </p:spPr>
        <p:txBody>
          <a:bodyPr wrap="none" rtlCol="0">
            <a:spAutoFit/>
          </a:bodyPr>
          <a:lstStyle/>
          <a:p>
            <a:r>
              <a:rPr lang="en-US" sz="1400" b="1" dirty="0">
                <a:solidFill>
                  <a:prstClr val="black"/>
                </a:solidFill>
                <a:latin typeface="Helvetica"/>
                <a:cs typeface="Helvetica"/>
              </a:rPr>
              <a:t>5. Channel &amp; </a:t>
            </a:r>
            <a:endParaRPr lang="en-US" sz="1400" b="1" dirty="0" smtClean="0">
              <a:solidFill>
                <a:prstClr val="black"/>
              </a:solidFill>
              <a:latin typeface="Helvetica"/>
              <a:cs typeface="Helvetica"/>
            </a:endParaRP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Reservoir</a:t>
            </a:r>
          </a:p>
          <a:p>
            <a:r>
              <a:rPr lang="en-US" sz="1400" b="1" dirty="0" smtClean="0">
                <a:solidFill>
                  <a:prstClr val="black"/>
                </a:solidFill>
                <a:latin typeface="Helvetica"/>
                <a:cs typeface="Helvetica"/>
              </a:rPr>
              <a:t>    Routing</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Modules</a:t>
            </a:r>
          </a:p>
          <a:p>
            <a:endParaRPr lang="en-US" sz="1400" b="1" dirty="0" smtClean="0">
              <a:solidFill>
                <a:prstClr val="black"/>
              </a:solidFill>
              <a:latin typeface="Helvetica"/>
              <a:cs typeface="Helvetica"/>
            </a:endParaRP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a:t>
            </a:r>
            <a:r>
              <a:rPr lang="en-US" sz="1400" b="1" dirty="0">
                <a:solidFill>
                  <a:prstClr val="black"/>
                </a:solidFill>
                <a:latin typeface="Helvetica"/>
                <a:cs typeface="Helvetica"/>
              </a:rPr>
              <a:t>USGS Streamflow </a:t>
            </a:r>
          </a:p>
          <a:p>
            <a:r>
              <a:rPr lang="en-US" sz="1400" b="1" dirty="0">
                <a:solidFill>
                  <a:prstClr val="black"/>
                </a:solidFill>
                <a:latin typeface="Helvetica"/>
                <a:cs typeface="Helvetica"/>
              </a:rPr>
              <a:t>    Data Assimilation</a:t>
            </a:r>
          </a:p>
          <a:p>
            <a:endParaRPr lang="en-US" sz="1400" b="1" dirty="0">
              <a:solidFill>
                <a:prstClr val="black"/>
              </a:solidFill>
              <a:latin typeface="Helvetica"/>
              <a:cs typeface="Helvetica"/>
            </a:endParaRPr>
          </a:p>
        </p:txBody>
      </p:sp>
      <p:sp>
        <p:nvSpPr>
          <p:cNvPr id="5" name="TextBox 4"/>
          <p:cNvSpPr txBox="1"/>
          <p:nvPr/>
        </p:nvSpPr>
        <p:spPr>
          <a:xfrm>
            <a:off x="756502" y="4748202"/>
            <a:ext cx="2113697" cy="116955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prstClr val="black"/>
                </a:solidFill>
                <a:latin typeface="Helvetica"/>
                <a:cs typeface="Helvetica"/>
              </a:rPr>
              <a:t>4. </a:t>
            </a:r>
            <a:r>
              <a:rPr lang="en-US" sz="1400" b="1" dirty="0" err="1" smtClean="0">
                <a:solidFill>
                  <a:prstClr val="black"/>
                </a:solidFill>
                <a:latin typeface="Helvetica"/>
                <a:cs typeface="Helvetica"/>
              </a:rPr>
              <a:t>NHDPlus</a:t>
            </a:r>
            <a:r>
              <a:rPr lang="en-US" sz="1400" b="1" dirty="0">
                <a:solidFill>
                  <a:prstClr val="black"/>
                </a:solidFill>
                <a:latin typeface="Helvetica"/>
                <a:cs typeface="Helvetica"/>
              </a:rPr>
              <a:t> </a:t>
            </a:r>
            <a:r>
              <a:rPr lang="en-US" sz="1400" b="1" dirty="0" smtClean="0">
                <a:solidFill>
                  <a:prstClr val="black"/>
                </a:solidFill>
                <a:latin typeface="Helvetica"/>
                <a:cs typeface="Helvetica"/>
              </a:rPr>
              <a:t>Catchment</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Aggregation</a:t>
            </a:r>
          </a:p>
          <a:p>
            <a:r>
              <a:rPr lang="en-US" sz="1400" b="1" dirty="0" smtClean="0">
                <a:solidFill>
                  <a:prstClr val="black"/>
                </a:solidFill>
                <a:latin typeface="Helvetica"/>
                <a:cs typeface="Helvetica"/>
              </a:rPr>
              <a:t>    (2.6M unique</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catchments and</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river reaches)</a:t>
            </a:r>
            <a:endParaRPr lang="en-US" sz="1400" b="1" dirty="0">
              <a:solidFill>
                <a:prstClr val="black"/>
              </a:solidFill>
              <a:latin typeface="Helvetica"/>
              <a:cs typeface="Helvetica"/>
            </a:endParaRPr>
          </a:p>
        </p:txBody>
      </p:sp>
      <p:sp>
        <p:nvSpPr>
          <p:cNvPr id="20" name="TextBox 19"/>
          <p:cNvSpPr txBox="1"/>
          <p:nvPr/>
        </p:nvSpPr>
        <p:spPr>
          <a:xfrm>
            <a:off x="746310" y="2496316"/>
            <a:ext cx="1528120" cy="523220"/>
          </a:xfrm>
          <a:prstGeom prst="rect">
            <a:avLst/>
          </a:prstGeom>
          <a:noFill/>
        </p:spPr>
        <p:txBody>
          <a:bodyPr wrap="none" rtlCol="0">
            <a:spAutoFit/>
          </a:bodyPr>
          <a:lstStyle/>
          <a:p>
            <a:pPr algn="ctr"/>
            <a:r>
              <a:rPr lang="en-US" sz="1400" b="1" dirty="0" smtClean="0">
                <a:solidFill>
                  <a:prstClr val="black"/>
                </a:solidFill>
                <a:latin typeface="Helvetica"/>
                <a:cs typeface="Helvetica"/>
              </a:rPr>
              <a:t>2. </a:t>
            </a:r>
            <a:r>
              <a:rPr lang="en-US" sz="1400" b="1" dirty="0" err="1" smtClean="0">
                <a:solidFill>
                  <a:prstClr val="black"/>
                </a:solidFill>
                <a:latin typeface="Helvetica"/>
                <a:cs typeface="Helvetica"/>
              </a:rPr>
              <a:t>NoahMP</a:t>
            </a:r>
            <a:r>
              <a:rPr lang="en-US" sz="1400" b="1" dirty="0" smtClean="0">
                <a:solidFill>
                  <a:prstClr val="black"/>
                </a:solidFill>
                <a:latin typeface="Helvetica"/>
                <a:cs typeface="Helvetica"/>
              </a:rPr>
              <a:t> LSM </a:t>
            </a:r>
          </a:p>
          <a:p>
            <a:pPr algn="ctr"/>
            <a:r>
              <a:rPr lang="en-US" sz="1400" b="1" dirty="0" smtClean="0">
                <a:solidFill>
                  <a:prstClr val="black"/>
                </a:solidFill>
                <a:latin typeface="Helvetica"/>
                <a:cs typeface="Helvetica"/>
              </a:rPr>
              <a:t>(</a:t>
            </a:r>
            <a:r>
              <a:rPr lang="en-US" sz="1400" b="1" dirty="0">
                <a:solidFill>
                  <a:prstClr val="black"/>
                </a:solidFill>
                <a:latin typeface="Helvetica"/>
                <a:cs typeface="Helvetica"/>
              </a:rPr>
              <a:t>1 km grid)</a:t>
            </a:r>
          </a:p>
        </p:txBody>
      </p:sp>
      <p:sp>
        <p:nvSpPr>
          <p:cNvPr id="21" name="TextBox 20"/>
          <p:cNvSpPr txBox="1"/>
          <p:nvPr/>
        </p:nvSpPr>
        <p:spPr>
          <a:xfrm>
            <a:off x="684452" y="459644"/>
            <a:ext cx="2761481" cy="523220"/>
          </a:xfrm>
          <a:prstGeom prst="rect">
            <a:avLst/>
          </a:prstGeom>
          <a:noFill/>
        </p:spPr>
        <p:txBody>
          <a:bodyPr wrap="square" rtlCol="0">
            <a:spAutoFit/>
          </a:bodyPr>
          <a:lstStyle/>
          <a:p>
            <a:r>
              <a:rPr lang="en-US" sz="1400" b="1" dirty="0" smtClean="0">
                <a:solidFill>
                  <a:prstClr val="black"/>
                </a:solidFill>
                <a:latin typeface="Helvetica"/>
                <a:cs typeface="Helvetica"/>
              </a:rPr>
              <a:t>1. WRF</a:t>
            </a:r>
            <a:r>
              <a:rPr lang="en-US" sz="1400" b="1" dirty="0">
                <a:solidFill>
                  <a:prstClr val="black"/>
                </a:solidFill>
                <a:latin typeface="Helvetica"/>
                <a:cs typeface="Helvetica"/>
              </a:rPr>
              <a:t>-Hydro Forcing </a:t>
            </a:r>
            <a:r>
              <a:rPr lang="en-US" sz="1400" b="1" dirty="0" smtClean="0">
                <a:solidFill>
                  <a:prstClr val="black"/>
                </a:solidFill>
                <a:latin typeface="Helvetica"/>
                <a:cs typeface="Helvetica"/>
              </a:rPr>
              <a:t>Engine</a:t>
            </a:r>
          </a:p>
          <a:p>
            <a:r>
              <a:rPr lang="en-US" sz="1400" b="1" dirty="0" smtClean="0">
                <a:solidFill>
                  <a:prstClr val="black"/>
                </a:solidFill>
                <a:latin typeface="Helvetica"/>
                <a:cs typeface="Helvetica"/>
              </a:rPr>
              <a:t>    (</a:t>
            </a:r>
            <a:r>
              <a:rPr lang="en-US" sz="1400" b="1" dirty="0">
                <a:solidFill>
                  <a:prstClr val="black"/>
                </a:solidFill>
                <a:latin typeface="Helvetica"/>
                <a:cs typeface="Helvetica"/>
              </a:rPr>
              <a:t>1 km grid)</a:t>
            </a:r>
          </a:p>
        </p:txBody>
      </p:sp>
      <p:sp>
        <p:nvSpPr>
          <p:cNvPr id="27" name="Alternate Process 26"/>
          <p:cNvSpPr/>
          <p:nvPr/>
        </p:nvSpPr>
        <p:spPr>
          <a:xfrm>
            <a:off x="685800" y="419107"/>
            <a:ext cx="29464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Alternate Process 27"/>
          <p:cNvSpPr/>
          <p:nvPr/>
        </p:nvSpPr>
        <p:spPr>
          <a:xfrm>
            <a:off x="685800" y="2476502"/>
            <a:ext cx="29464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Alternate Process 28"/>
          <p:cNvSpPr/>
          <p:nvPr/>
        </p:nvSpPr>
        <p:spPr>
          <a:xfrm>
            <a:off x="5367860" y="2476502"/>
            <a:ext cx="29464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6530707" y="2496316"/>
            <a:ext cx="1707354" cy="738664"/>
          </a:xfrm>
          <a:prstGeom prst="rect">
            <a:avLst/>
          </a:prstGeom>
          <a:noFill/>
        </p:spPr>
        <p:txBody>
          <a:bodyPr wrap="square" rtlCol="0">
            <a:spAutoFit/>
          </a:bodyPr>
          <a:lstStyle/>
          <a:p>
            <a:r>
              <a:rPr lang="en-US" sz="1400" b="1" dirty="0">
                <a:solidFill>
                  <a:prstClr val="black"/>
                </a:solidFill>
                <a:latin typeface="Helvetica"/>
                <a:cs typeface="Helvetica"/>
              </a:rPr>
              <a:t>3. Terrain </a:t>
            </a:r>
            <a:r>
              <a:rPr lang="en-US" sz="1400" b="1" dirty="0" smtClean="0">
                <a:solidFill>
                  <a:prstClr val="black"/>
                </a:solidFill>
                <a:latin typeface="Helvetica"/>
                <a:cs typeface="Helvetica"/>
              </a:rPr>
              <a:t>Routing</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Module</a:t>
            </a:r>
            <a:endParaRPr lang="en-US" sz="1400" b="1" dirty="0">
              <a:solidFill>
                <a:prstClr val="black"/>
              </a:solidFill>
              <a:latin typeface="Helvetica"/>
              <a:cs typeface="Helvetica"/>
            </a:endParaRP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a:t>
            </a:r>
            <a:r>
              <a:rPr lang="en-US" sz="1400" b="1" dirty="0">
                <a:solidFill>
                  <a:prstClr val="black"/>
                </a:solidFill>
                <a:latin typeface="Helvetica"/>
                <a:cs typeface="Helvetica"/>
              </a:rPr>
              <a:t>250 m grid)</a:t>
            </a:r>
          </a:p>
        </p:txBody>
      </p:sp>
      <p:sp>
        <p:nvSpPr>
          <p:cNvPr id="30" name="Alternate Process 29"/>
          <p:cNvSpPr/>
          <p:nvPr/>
        </p:nvSpPr>
        <p:spPr>
          <a:xfrm>
            <a:off x="685800" y="4686302"/>
            <a:ext cx="23368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Alternate Process 31"/>
          <p:cNvSpPr/>
          <p:nvPr/>
        </p:nvSpPr>
        <p:spPr>
          <a:xfrm>
            <a:off x="3623730" y="4686302"/>
            <a:ext cx="23368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34" name="Elbow Connector 33"/>
          <p:cNvCxnSpPr/>
          <p:nvPr/>
        </p:nvCxnSpPr>
        <p:spPr>
          <a:xfrm rot="5400000">
            <a:off x="3980870" y="1913413"/>
            <a:ext cx="692672" cy="5027709"/>
          </a:xfrm>
          <a:prstGeom prst="bentConnector3">
            <a:avLst/>
          </a:prstGeom>
          <a:ln w="101600" cap="flat">
            <a:round/>
            <a:headEnd type="none" w="sm" len="sm"/>
            <a:tailEnd type="triangle" w="med" len="sm"/>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2159000" y="2040470"/>
            <a:ext cx="0" cy="474133"/>
          </a:xfrm>
          <a:prstGeom prst="straightConnector1">
            <a:avLst/>
          </a:prstGeom>
          <a:ln w="101600">
            <a:tailEnd type="triangle" w="med" len="sm"/>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3708398" y="3225804"/>
            <a:ext cx="1540933" cy="6350"/>
          </a:xfrm>
          <a:prstGeom prst="straightConnector1">
            <a:avLst/>
          </a:prstGeom>
          <a:ln w="101600">
            <a:headEnd type="triangle" w="med" len="sm"/>
            <a:tailEnd type="triangle" w="med" len="sm"/>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2980265" y="5552018"/>
            <a:ext cx="685800" cy="0"/>
          </a:xfrm>
          <a:prstGeom prst="straightConnector1">
            <a:avLst/>
          </a:prstGeom>
          <a:ln w="101600">
            <a:tailEnd type="triangle" w="med" len="sm"/>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5909728" y="5552018"/>
            <a:ext cx="685800" cy="0"/>
          </a:xfrm>
          <a:prstGeom prst="straightConnector1">
            <a:avLst/>
          </a:prstGeom>
          <a:ln w="101600">
            <a:prstDash val="sysDot"/>
            <a:tailEnd type="triangle" w="med" len="sm"/>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661912" y="2792375"/>
            <a:ext cx="1666264" cy="307777"/>
          </a:xfrm>
          <a:prstGeom prst="rect">
            <a:avLst/>
          </a:prstGeom>
          <a:noFill/>
        </p:spPr>
        <p:txBody>
          <a:bodyPr wrap="square" rtlCol="0">
            <a:spAutoFit/>
          </a:bodyPr>
          <a:lstStyle/>
          <a:p>
            <a:pPr algn="ctr"/>
            <a:r>
              <a:rPr lang="en-US" sz="1400" b="1" i="1" dirty="0">
                <a:solidFill>
                  <a:srgbClr val="4A70A8"/>
                </a:solidFill>
                <a:latin typeface="Helvetica"/>
                <a:cs typeface="Helvetica"/>
              </a:rPr>
              <a:t>2-way coupling</a:t>
            </a:r>
          </a:p>
        </p:txBody>
      </p:sp>
      <p:pic>
        <p:nvPicPr>
          <p:cNvPr id="51" name="Picture 50" descr="Screen Shot 2015-05-27 at 3.42.54 P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9195" y="4648200"/>
            <a:ext cx="713863" cy="948266"/>
          </a:xfrm>
          <a:prstGeom prst="rect">
            <a:avLst/>
          </a:prstGeom>
          <a:ln>
            <a:solidFill>
              <a:schemeClr val="tx1"/>
            </a:solidFill>
          </a:ln>
        </p:spPr>
      </p:pic>
      <p:pic>
        <p:nvPicPr>
          <p:cNvPr id="54" name="Picture 53" descr="flood.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12147" y="5122330"/>
            <a:ext cx="624272" cy="1016002"/>
          </a:xfrm>
          <a:prstGeom prst="rect">
            <a:avLst/>
          </a:prstGeom>
          <a:ln>
            <a:solidFill>
              <a:schemeClr val="tx1"/>
            </a:solidFill>
          </a:ln>
        </p:spPr>
      </p:pic>
      <p:pic>
        <p:nvPicPr>
          <p:cNvPr id="50" name="Picture 49" descr="Flash-flood-warning.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28075" y="5393265"/>
            <a:ext cx="689384" cy="1135544"/>
          </a:xfrm>
          <a:prstGeom prst="rect">
            <a:avLst/>
          </a:prstGeom>
          <a:ln>
            <a:solidFill>
              <a:schemeClr val="tx1"/>
            </a:solidFill>
          </a:ln>
        </p:spPr>
      </p:pic>
      <p:sp>
        <p:nvSpPr>
          <p:cNvPr id="11" name="TextBox 10"/>
          <p:cNvSpPr txBox="1"/>
          <p:nvPr/>
        </p:nvSpPr>
        <p:spPr>
          <a:xfrm>
            <a:off x="6587059" y="5352683"/>
            <a:ext cx="1964266" cy="523220"/>
          </a:xfrm>
          <a:prstGeom prst="rect">
            <a:avLst/>
          </a:prstGeom>
          <a:solidFill>
            <a:schemeClr val="bg1">
              <a:alpha val="80000"/>
            </a:schemeClr>
          </a:solidFill>
        </p:spPr>
        <p:txBody>
          <a:bodyPr wrap="square" rtlCol="0">
            <a:spAutoFit/>
          </a:bodyPr>
          <a:lstStyle/>
          <a:p>
            <a:pPr algn="ctr"/>
            <a:r>
              <a:rPr lang="en-US" sz="1400" b="1" dirty="0" smtClean="0">
                <a:solidFill>
                  <a:prstClr val="black"/>
                </a:solidFill>
                <a:latin typeface="Helvetica"/>
                <a:cs typeface="Helvetica"/>
              </a:rPr>
              <a:t>Forecast</a:t>
            </a:r>
          </a:p>
          <a:p>
            <a:pPr algn="ctr"/>
            <a:r>
              <a:rPr lang="en-US" sz="1400" b="1" dirty="0" smtClean="0">
                <a:solidFill>
                  <a:prstClr val="black"/>
                </a:solidFill>
                <a:latin typeface="Helvetica"/>
                <a:cs typeface="Helvetica"/>
              </a:rPr>
              <a:t>Products</a:t>
            </a:r>
            <a:endParaRPr lang="en-US" sz="1400" b="1" dirty="0">
              <a:solidFill>
                <a:prstClr val="black"/>
              </a:solidFill>
              <a:latin typeface="Helvetica"/>
              <a:cs typeface="Helvetica"/>
            </a:endParaRPr>
          </a:p>
        </p:txBody>
      </p:sp>
    </p:spTree>
    <p:extLst>
      <p:ext uri="{BB962C8B-B14F-4D97-AF65-F5344CB8AC3E}">
        <p14:creationId xmlns:p14="http://schemas.microsoft.com/office/powerpoint/2010/main" val="23766350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wrapaper1.gif"/>
          <p:cNvPicPr>
            <a:picLocks noChangeAspect="1"/>
          </p:cNvPicPr>
          <p:nvPr/>
        </p:nvPicPr>
        <p:blipFill>
          <a:blip r:embed="rId2" cstate="print">
            <a:alphaModFix amt="60000"/>
            <a:extLst>
              <a:ext uri="{28A0092B-C50C-407E-A947-70E740481C1C}">
                <a14:useLocalDpi xmlns:a14="http://schemas.microsoft.com/office/drawing/2010/main" val="0"/>
              </a:ext>
            </a:extLst>
          </a:blip>
          <a:stretch>
            <a:fillRect/>
          </a:stretch>
        </p:blipFill>
        <p:spPr>
          <a:xfrm>
            <a:off x="7000720" y="5520265"/>
            <a:ext cx="1169605" cy="772404"/>
          </a:xfrm>
          <a:prstGeom prst="rect">
            <a:avLst/>
          </a:prstGeom>
        </p:spPr>
      </p:pic>
      <p:pic>
        <p:nvPicPr>
          <p:cNvPr id="52" name="Picture 51" descr="flood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859" y="4792131"/>
            <a:ext cx="1113366" cy="736813"/>
          </a:xfrm>
          <a:prstGeom prst="rect">
            <a:avLst/>
          </a:prstGeom>
          <a:ln>
            <a:solidFill>
              <a:schemeClr val="tx1"/>
            </a:solidFill>
          </a:ln>
        </p:spPr>
      </p:pic>
      <p:pic>
        <p:nvPicPr>
          <p:cNvPr id="31" name="Picture 30" descr="SNN-featured.jpg"/>
          <p:cNvPicPr>
            <a:picLocks noChangeAspect="1"/>
          </p:cNvPicPr>
          <p:nvPr/>
        </p:nvPicPr>
        <p:blipFill>
          <a:blip r:embed="rId4" cstate="print">
            <a:alphaModFix amt="57000"/>
            <a:extLst>
              <a:ext uri="{28A0092B-C50C-407E-A947-70E740481C1C}">
                <a14:useLocalDpi xmlns:a14="http://schemas.microsoft.com/office/drawing/2010/main" val="0"/>
              </a:ext>
            </a:extLst>
          </a:blip>
          <a:stretch>
            <a:fillRect/>
          </a:stretch>
        </p:blipFill>
        <p:spPr>
          <a:xfrm>
            <a:off x="1701799" y="4910988"/>
            <a:ext cx="1193707" cy="1362815"/>
          </a:xfrm>
          <a:prstGeom prst="rect">
            <a:avLst/>
          </a:prstGeom>
        </p:spPr>
      </p:pic>
      <p:pic>
        <p:nvPicPr>
          <p:cNvPr id="25" name="Picture 24" descr="noaa_nwp.jpg"/>
          <p:cNvPicPr>
            <a:picLocks noChangeAspect="1"/>
          </p:cNvPicPr>
          <p:nvPr/>
        </p:nvPicPr>
        <p:blipFill>
          <a:blip r:embed="rId5">
            <a:alphaModFix amt="48000"/>
            <a:extLst>
              <a:ext uri="{28A0092B-C50C-407E-A947-70E740481C1C}">
                <a14:useLocalDpi xmlns:a14="http://schemas.microsoft.com/office/drawing/2010/main" val="0"/>
              </a:ext>
            </a:extLst>
          </a:blip>
          <a:stretch>
            <a:fillRect/>
          </a:stretch>
        </p:blipFill>
        <p:spPr>
          <a:xfrm>
            <a:off x="1130300" y="622307"/>
            <a:ext cx="2019300" cy="1510268"/>
          </a:xfrm>
          <a:prstGeom prst="rect">
            <a:avLst/>
          </a:prstGeom>
        </p:spPr>
      </p:pic>
      <p:sp>
        <p:nvSpPr>
          <p:cNvPr id="3" name="TextBox 2"/>
          <p:cNvSpPr txBox="1"/>
          <p:nvPr/>
        </p:nvSpPr>
        <p:spPr>
          <a:xfrm>
            <a:off x="3890433" y="472354"/>
            <a:ext cx="4872567" cy="1508105"/>
          </a:xfrm>
          <a:prstGeom prst="rect">
            <a:avLst/>
          </a:prstGeom>
          <a:noFill/>
        </p:spPr>
        <p:txBody>
          <a:bodyPr wrap="square" rtlCol="0">
            <a:spAutoFit/>
          </a:bodyPr>
          <a:lstStyle/>
          <a:p>
            <a:pPr algn="r"/>
            <a:r>
              <a:rPr lang="en-US" sz="2400" b="1" dirty="0" smtClean="0">
                <a:solidFill>
                  <a:srgbClr val="12284C"/>
                </a:solidFill>
                <a:latin typeface="Helvetica"/>
                <a:cs typeface="Helvetica"/>
              </a:rPr>
              <a:t>National Water Model:</a:t>
            </a:r>
          </a:p>
          <a:p>
            <a:pPr algn="r">
              <a:spcBef>
                <a:spcPts val="1200"/>
              </a:spcBef>
            </a:pPr>
            <a:r>
              <a:rPr lang="en-US" sz="2400" b="1" dirty="0" smtClean="0">
                <a:solidFill>
                  <a:srgbClr val="12284C"/>
                </a:solidFill>
                <a:latin typeface="Helvetica"/>
                <a:cs typeface="Helvetica"/>
              </a:rPr>
              <a:t>Model Chain</a:t>
            </a:r>
          </a:p>
          <a:p>
            <a:pPr algn="r">
              <a:spcBef>
                <a:spcPts val="1200"/>
              </a:spcBef>
            </a:pPr>
            <a:r>
              <a:rPr lang="en-US" sz="2400" b="1" dirty="0" smtClean="0">
                <a:solidFill>
                  <a:srgbClr val="12284C"/>
                </a:solidFill>
                <a:latin typeface="Helvetica"/>
                <a:cs typeface="Helvetica"/>
              </a:rPr>
              <a:t>(Long Range Configuration)</a:t>
            </a:r>
            <a:endParaRPr lang="en-US" sz="2400" b="1" dirty="0">
              <a:solidFill>
                <a:srgbClr val="12284C"/>
              </a:solidFill>
              <a:latin typeface="Helvetica"/>
              <a:cs typeface="Helvetica"/>
            </a:endParaRPr>
          </a:p>
        </p:txBody>
      </p:sp>
      <p:pic>
        <p:nvPicPr>
          <p:cNvPr id="2" name="Picture 1"/>
          <p:cNvPicPr>
            <a:picLocks noChangeAspect="1"/>
          </p:cNvPicPr>
          <p:nvPr/>
        </p:nvPicPr>
        <p:blipFill rotWithShape="1">
          <a:blip r:embed="rId6" cstate="print">
            <a:alphaModFix amt="80000"/>
          </a:blip>
          <a:srcRect b="10253"/>
          <a:stretch/>
        </p:blipFill>
        <p:spPr>
          <a:xfrm>
            <a:off x="1661736" y="2562143"/>
            <a:ext cx="1809848" cy="1536394"/>
          </a:xfrm>
          <a:prstGeom prst="rect">
            <a:avLst/>
          </a:prstGeom>
        </p:spPr>
      </p:pic>
      <p:pic>
        <p:nvPicPr>
          <p:cNvPr id="9" name="Picture 2"/>
          <p:cNvPicPr>
            <a:picLocks noChangeAspect="1" noChangeArrowheads="1"/>
          </p:cNvPicPr>
          <p:nvPr/>
        </p:nvPicPr>
        <p:blipFill rotWithShape="1">
          <a:blip r:embed="rId7" cstate="print">
            <a:alphaModFix amt="45000"/>
            <a:extLst>
              <a:ext uri="{28A0092B-C50C-407E-A947-70E740481C1C}">
                <a14:useLocalDpi xmlns:a14="http://schemas.microsoft.com/office/drawing/2010/main" val="0"/>
              </a:ext>
            </a:extLst>
          </a:blip>
          <a:srcRect t="19836"/>
          <a:stretch/>
        </p:blipFill>
        <p:spPr bwMode="auto">
          <a:xfrm>
            <a:off x="5395535" y="2599087"/>
            <a:ext cx="1928125" cy="16003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pic>
      <p:pic>
        <p:nvPicPr>
          <p:cNvPr id="14" name="Picture 13"/>
          <p:cNvPicPr>
            <a:picLocks noChangeAspect="1"/>
          </p:cNvPicPr>
          <p:nvPr/>
        </p:nvPicPr>
        <p:blipFill rotWithShape="1">
          <a:blip r:embed="rId8" cstate="print">
            <a:alphaModFix amt="50000"/>
          </a:blip>
          <a:srcRect l="78188" t="8845" b="27136"/>
          <a:stretch/>
        </p:blipFill>
        <p:spPr>
          <a:xfrm>
            <a:off x="4308031" y="4983552"/>
            <a:ext cx="1508566" cy="1349515"/>
          </a:xfrm>
          <a:prstGeom prst="rect">
            <a:avLst/>
          </a:prstGeom>
        </p:spPr>
      </p:pic>
      <p:sp>
        <p:nvSpPr>
          <p:cNvPr id="15" name="TextBox 14"/>
          <p:cNvSpPr txBox="1"/>
          <p:nvPr/>
        </p:nvSpPr>
        <p:spPr>
          <a:xfrm>
            <a:off x="3655850" y="4782068"/>
            <a:ext cx="1317990" cy="954107"/>
          </a:xfrm>
          <a:prstGeom prst="rect">
            <a:avLst/>
          </a:prstGeom>
          <a:noFill/>
        </p:spPr>
        <p:txBody>
          <a:bodyPr wrap="none" rtlCol="0">
            <a:spAutoFit/>
          </a:bodyPr>
          <a:lstStyle/>
          <a:p>
            <a:r>
              <a:rPr lang="en-US" sz="1400" b="1" dirty="0">
                <a:solidFill>
                  <a:prstClr val="black"/>
                </a:solidFill>
                <a:latin typeface="Helvetica"/>
                <a:cs typeface="Helvetica"/>
              </a:rPr>
              <a:t>5. Channel &amp; </a:t>
            </a:r>
            <a:endParaRPr lang="en-US" sz="1400" b="1" dirty="0" smtClean="0">
              <a:solidFill>
                <a:prstClr val="black"/>
              </a:solidFill>
              <a:latin typeface="Helvetica"/>
              <a:cs typeface="Helvetica"/>
            </a:endParaRP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Reservoir</a:t>
            </a:r>
          </a:p>
          <a:p>
            <a:r>
              <a:rPr lang="en-US" sz="1400" b="1" dirty="0" smtClean="0">
                <a:solidFill>
                  <a:prstClr val="black"/>
                </a:solidFill>
                <a:latin typeface="Helvetica"/>
                <a:cs typeface="Helvetica"/>
              </a:rPr>
              <a:t>    Routing</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Modules</a:t>
            </a:r>
          </a:p>
        </p:txBody>
      </p:sp>
      <p:sp>
        <p:nvSpPr>
          <p:cNvPr id="5" name="TextBox 4"/>
          <p:cNvSpPr txBox="1"/>
          <p:nvPr/>
        </p:nvSpPr>
        <p:spPr>
          <a:xfrm>
            <a:off x="756502" y="4748202"/>
            <a:ext cx="2113697" cy="116955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prstClr val="black"/>
                </a:solidFill>
                <a:latin typeface="Helvetica"/>
                <a:cs typeface="Helvetica"/>
              </a:rPr>
              <a:t>4. </a:t>
            </a:r>
            <a:r>
              <a:rPr lang="en-US" sz="1400" b="1" dirty="0" err="1" smtClean="0">
                <a:solidFill>
                  <a:prstClr val="black"/>
                </a:solidFill>
                <a:latin typeface="Helvetica"/>
                <a:cs typeface="Helvetica"/>
              </a:rPr>
              <a:t>NHDPlus</a:t>
            </a:r>
            <a:r>
              <a:rPr lang="en-US" sz="1400" b="1" dirty="0">
                <a:solidFill>
                  <a:prstClr val="black"/>
                </a:solidFill>
                <a:latin typeface="Helvetica"/>
                <a:cs typeface="Helvetica"/>
              </a:rPr>
              <a:t> </a:t>
            </a:r>
            <a:r>
              <a:rPr lang="en-US" sz="1400" b="1" dirty="0" smtClean="0">
                <a:solidFill>
                  <a:prstClr val="black"/>
                </a:solidFill>
                <a:latin typeface="Helvetica"/>
                <a:cs typeface="Helvetica"/>
              </a:rPr>
              <a:t>Catchment</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Aggregation</a:t>
            </a:r>
          </a:p>
          <a:p>
            <a:r>
              <a:rPr lang="en-US" sz="1400" b="1" dirty="0" smtClean="0">
                <a:solidFill>
                  <a:prstClr val="black"/>
                </a:solidFill>
                <a:latin typeface="Helvetica"/>
                <a:cs typeface="Helvetica"/>
              </a:rPr>
              <a:t>    (2.6M unique</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catchments and</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river reaches)</a:t>
            </a:r>
            <a:endParaRPr lang="en-US" sz="1400" b="1" dirty="0">
              <a:solidFill>
                <a:prstClr val="black"/>
              </a:solidFill>
              <a:latin typeface="Helvetica"/>
              <a:cs typeface="Helvetica"/>
            </a:endParaRPr>
          </a:p>
        </p:txBody>
      </p:sp>
      <p:sp>
        <p:nvSpPr>
          <p:cNvPr id="20" name="TextBox 19"/>
          <p:cNvSpPr txBox="1"/>
          <p:nvPr/>
        </p:nvSpPr>
        <p:spPr>
          <a:xfrm>
            <a:off x="746310" y="2496316"/>
            <a:ext cx="1528120" cy="523220"/>
          </a:xfrm>
          <a:prstGeom prst="rect">
            <a:avLst/>
          </a:prstGeom>
          <a:noFill/>
        </p:spPr>
        <p:txBody>
          <a:bodyPr wrap="none" rtlCol="0">
            <a:spAutoFit/>
          </a:bodyPr>
          <a:lstStyle/>
          <a:p>
            <a:pPr algn="ctr"/>
            <a:r>
              <a:rPr lang="en-US" sz="1400" b="1" dirty="0" smtClean="0">
                <a:solidFill>
                  <a:prstClr val="black"/>
                </a:solidFill>
                <a:latin typeface="Helvetica"/>
                <a:cs typeface="Helvetica"/>
              </a:rPr>
              <a:t>2. </a:t>
            </a:r>
            <a:r>
              <a:rPr lang="en-US" sz="1400" b="1" dirty="0" err="1" smtClean="0">
                <a:solidFill>
                  <a:prstClr val="black"/>
                </a:solidFill>
                <a:latin typeface="Helvetica"/>
                <a:cs typeface="Helvetica"/>
              </a:rPr>
              <a:t>NoahMP</a:t>
            </a:r>
            <a:r>
              <a:rPr lang="en-US" sz="1400" b="1" dirty="0" smtClean="0">
                <a:solidFill>
                  <a:prstClr val="black"/>
                </a:solidFill>
                <a:latin typeface="Helvetica"/>
                <a:cs typeface="Helvetica"/>
              </a:rPr>
              <a:t> LSM </a:t>
            </a:r>
          </a:p>
          <a:p>
            <a:pPr algn="ctr"/>
            <a:r>
              <a:rPr lang="en-US" sz="1400" b="1" dirty="0" smtClean="0">
                <a:solidFill>
                  <a:prstClr val="black"/>
                </a:solidFill>
                <a:latin typeface="Helvetica"/>
                <a:cs typeface="Helvetica"/>
              </a:rPr>
              <a:t>(</a:t>
            </a:r>
            <a:r>
              <a:rPr lang="en-US" sz="1400" b="1" dirty="0">
                <a:solidFill>
                  <a:prstClr val="black"/>
                </a:solidFill>
                <a:latin typeface="Helvetica"/>
                <a:cs typeface="Helvetica"/>
              </a:rPr>
              <a:t>1 km grid)</a:t>
            </a:r>
          </a:p>
        </p:txBody>
      </p:sp>
      <p:sp>
        <p:nvSpPr>
          <p:cNvPr id="21" name="TextBox 20"/>
          <p:cNvSpPr txBox="1"/>
          <p:nvPr/>
        </p:nvSpPr>
        <p:spPr>
          <a:xfrm>
            <a:off x="684452" y="459644"/>
            <a:ext cx="2761481" cy="523220"/>
          </a:xfrm>
          <a:prstGeom prst="rect">
            <a:avLst/>
          </a:prstGeom>
          <a:noFill/>
        </p:spPr>
        <p:txBody>
          <a:bodyPr wrap="square" rtlCol="0">
            <a:spAutoFit/>
          </a:bodyPr>
          <a:lstStyle/>
          <a:p>
            <a:r>
              <a:rPr lang="en-US" sz="1400" b="1" dirty="0" smtClean="0">
                <a:solidFill>
                  <a:prstClr val="black"/>
                </a:solidFill>
                <a:latin typeface="Helvetica"/>
                <a:cs typeface="Helvetica"/>
              </a:rPr>
              <a:t>1. WRF</a:t>
            </a:r>
            <a:r>
              <a:rPr lang="en-US" sz="1400" b="1" dirty="0">
                <a:solidFill>
                  <a:prstClr val="black"/>
                </a:solidFill>
                <a:latin typeface="Helvetica"/>
                <a:cs typeface="Helvetica"/>
              </a:rPr>
              <a:t>-Hydro Forcing </a:t>
            </a:r>
            <a:r>
              <a:rPr lang="en-US" sz="1400" b="1" dirty="0" smtClean="0">
                <a:solidFill>
                  <a:prstClr val="black"/>
                </a:solidFill>
                <a:latin typeface="Helvetica"/>
                <a:cs typeface="Helvetica"/>
              </a:rPr>
              <a:t>Engine</a:t>
            </a:r>
          </a:p>
          <a:p>
            <a:r>
              <a:rPr lang="en-US" sz="1400" b="1" dirty="0" smtClean="0">
                <a:solidFill>
                  <a:prstClr val="black"/>
                </a:solidFill>
                <a:latin typeface="Helvetica"/>
                <a:cs typeface="Helvetica"/>
              </a:rPr>
              <a:t>    (</a:t>
            </a:r>
            <a:r>
              <a:rPr lang="en-US" sz="1400" b="1" dirty="0">
                <a:solidFill>
                  <a:prstClr val="black"/>
                </a:solidFill>
                <a:latin typeface="Helvetica"/>
                <a:cs typeface="Helvetica"/>
              </a:rPr>
              <a:t>1 km grid)</a:t>
            </a:r>
          </a:p>
        </p:txBody>
      </p:sp>
      <p:sp>
        <p:nvSpPr>
          <p:cNvPr id="27" name="Alternate Process 26"/>
          <p:cNvSpPr/>
          <p:nvPr/>
        </p:nvSpPr>
        <p:spPr>
          <a:xfrm>
            <a:off x="685800" y="419107"/>
            <a:ext cx="29464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Alternate Process 27"/>
          <p:cNvSpPr/>
          <p:nvPr/>
        </p:nvSpPr>
        <p:spPr>
          <a:xfrm>
            <a:off x="685800" y="2476502"/>
            <a:ext cx="29464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Alternate Process 28"/>
          <p:cNvSpPr/>
          <p:nvPr/>
        </p:nvSpPr>
        <p:spPr>
          <a:xfrm>
            <a:off x="5367860" y="2476502"/>
            <a:ext cx="29464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6530707" y="2496316"/>
            <a:ext cx="1707354" cy="738664"/>
          </a:xfrm>
          <a:prstGeom prst="rect">
            <a:avLst/>
          </a:prstGeom>
          <a:noFill/>
        </p:spPr>
        <p:txBody>
          <a:bodyPr wrap="square" rtlCol="0">
            <a:spAutoFit/>
          </a:bodyPr>
          <a:lstStyle/>
          <a:p>
            <a:r>
              <a:rPr lang="en-US" sz="1400" b="1" dirty="0">
                <a:solidFill>
                  <a:prstClr val="black"/>
                </a:solidFill>
                <a:latin typeface="Helvetica"/>
                <a:cs typeface="Helvetica"/>
              </a:rPr>
              <a:t>3. Terrain </a:t>
            </a:r>
            <a:r>
              <a:rPr lang="en-US" sz="1400" b="1" dirty="0" smtClean="0">
                <a:solidFill>
                  <a:prstClr val="black"/>
                </a:solidFill>
                <a:latin typeface="Helvetica"/>
                <a:cs typeface="Helvetica"/>
              </a:rPr>
              <a:t>Routing</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Module</a:t>
            </a:r>
            <a:endParaRPr lang="en-US" sz="1400" b="1" dirty="0">
              <a:solidFill>
                <a:prstClr val="black"/>
              </a:solidFill>
              <a:latin typeface="Helvetica"/>
              <a:cs typeface="Helvetica"/>
            </a:endParaRP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a:t>
            </a:r>
            <a:r>
              <a:rPr lang="en-US" sz="1400" b="1" dirty="0">
                <a:solidFill>
                  <a:prstClr val="black"/>
                </a:solidFill>
                <a:latin typeface="Helvetica"/>
                <a:cs typeface="Helvetica"/>
              </a:rPr>
              <a:t>250 m grid)</a:t>
            </a:r>
          </a:p>
        </p:txBody>
      </p:sp>
      <p:sp>
        <p:nvSpPr>
          <p:cNvPr id="30" name="Alternate Process 29"/>
          <p:cNvSpPr/>
          <p:nvPr/>
        </p:nvSpPr>
        <p:spPr>
          <a:xfrm>
            <a:off x="685800" y="4686302"/>
            <a:ext cx="23368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Alternate Process 31"/>
          <p:cNvSpPr/>
          <p:nvPr/>
        </p:nvSpPr>
        <p:spPr>
          <a:xfrm>
            <a:off x="3623730" y="4686302"/>
            <a:ext cx="23368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34" name="Elbow Connector 33"/>
          <p:cNvCxnSpPr>
            <a:stCxn id="28" idx="2"/>
          </p:cNvCxnSpPr>
          <p:nvPr/>
        </p:nvCxnSpPr>
        <p:spPr>
          <a:xfrm rot="5400000">
            <a:off x="1694875" y="4309479"/>
            <a:ext cx="582602" cy="345648"/>
          </a:xfrm>
          <a:prstGeom prst="bentConnector3">
            <a:avLst/>
          </a:prstGeom>
          <a:ln w="101600" cap="flat">
            <a:round/>
            <a:headEnd type="none" w="sm" len="sm"/>
            <a:tailEnd type="triangle" w="med" len="sm"/>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2159000" y="2040470"/>
            <a:ext cx="0" cy="474133"/>
          </a:xfrm>
          <a:prstGeom prst="straightConnector1">
            <a:avLst/>
          </a:prstGeom>
          <a:ln w="101600">
            <a:tailEnd type="triangle" w="med" len="sm"/>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2980265" y="5552018"/>
            <a:ext cx="685800" cy="0"/>
          </a:xfrm>
          <a:prstGeom prst="straightConnector1">
            <a:avLst/>
          </a:prstGeom>
          <a:ln w="101600">
            <a:tailEnd type="triangle" w="med" len="sm"/>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5909728" y="5552018"/>
            <a:ext cx="685800" cy="0"/>
          </a:xfrm>
          <a:prstGeom prst="straightConnector1">
            <a:avLst/>
          </a:prstGeom>
          <a:ln w="101600">
            <a:prstDash val="sysDot"/>
            <a:tailEnd type="triangle" w="med" len="sm"/>
          </a:ln>
        </p:spPr>
        <p:style>
          <a:lnRef idx="2">
            <a:schemeClr val="accent1"/>
          </a:lnRef>
          <a:fillRef idx="0">
            <a:schemeClr val="accent1"/>
          </a:fillRef>
          <a:effectRef idx="1">
            <a:schemeClr val="accent1"/>
          </a:effectRef>
          <a:fontRef idx="minor">
            <a:schemeClr val="tx1"/>
          </a:fontRef>
        </p:style>
      </p:cxnSp>
      <p:pic>
        <p:nvPicPr>
          <p:cNvPr id="51" name="Picture 50" descr="Screen Shot 2015-05-27 at 3.42.54 P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9195" y="4648200"/>
            <a:ext cx="713863" cy="948266"/>
          </a:xfrm>
          <a:prstGeom prst="rect">
            <a:avLst/>
          </a:prstGeom>
          <a:ln>
            <a:solidFill>
              <a:schemeClr val="tx1"/>
            </a:solidFill>
          </a:ln>
        </p:spPr>
      </p:pic>
      <p:pic>
        <p:nvPicPr>
          <p:cNvPr id="54" name="Picture 53" descr="flood.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12147" y="5122330"/>
            <a:ext cx="624272" cy="1016002"/>
          </a:xfrm>
          <a:prstGeom prst="rect">
            <a:avLst/>
          </a:prstGeom>
          <a:ln>
            <a:solidFill>
              <a:schemeClr val="tx1"/>
            </a:solidFill>
          </a:ln>
        </p:spPr>
      </p:pic>
      <p:pic>
        <p:nvPicPr>
          <p:cNvPr id="50" name="Picture 49" descr="Flash-flood-warning.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28075" y="5393265"/>
            <a:ext cx="689384" cy="1135544"/>
          </a:xfrm>
          <a:prstGeom prst="rect">
            <a:avLst/>
          </a:prstGeom>
          <a:ln>
            <a:solidFill>
              <a:schemeClr val="tx1"/>
            </a:solidFill>
          </a:ln>
        </p:spPr>
      </p:pic>
      <p:sp>
        <p:nvSpPr>
          <p:cNvPr id="11" name="TextBox 10"/>
          <p:cNvSpPr txBox="1"/>
          <p:nvPr/>
        </p:nvSpPr>
        <p:spPr>
          <a:xfrm>
            <a:off x="6587059" y="5352683"/>
            <a:ext cx="1964266" cy="523220"/>
          </a:xfrm>
          <a:prstGeom prst="rect">
            <a:avLst/>
          </a:prstGeom>
          <a:solidFill>
            <a:schemeClr val="bg1">
              <a:alpha val="80000"/>
            </a:schemeClr>
          </a:solidFill>
        </p:spPr>
        <p:txBody>
          <a:bodyPr wrap="square" rtlCol="0">
            <a:spAutoFit/>
          </a:bodyPr>
          <a:lstStyle/>
          <a:p>
            <a:pPr algn="ctr"/>
            <a:r>
              <a:rPr lang="en-US" sz="1400" b="1" dirty="0" smtClean="0">
                <a:solidFill>
                  <a:prstClr val="black"/>
                </a:solidFill>
                <a:latin typeface="Helvetica"/>
                <a:cs typeface="Helvetica"/>
              </a:rPr>
              <a:t>Forecast</a:t>
            </a:r>
          </a:p>
          <a:p>
            <a:pPr algn="ctr"/>
            <a:r>
              <a:rPr lang="en-US" sz="1400" b="1" dirty="0" smtClean="0">
                <a:solidFill>
                  <a:prstClr val="black"/>
                </a:solidFill>
                <a:latin typeface="Helvetica"/>
                <a:cs typeface="Helvetica"/>
              </a:rPr>
              <a:t>Products</a:t>
            </a:r>
            <a:endParaRPr lang="en-US" sz="1400" b="1" dirty="0">
              <a:solidFill>
                <a:prstClr val="black"/>
              </a:solidFill>
              <a:latin typeface="Helvetica"/>
              <a:cs typeface="Helvetica"/>
            </a:endParaRPr>
          </a:p>
        </p:txBody>
      </p:sp>
      <p:sp>
        <p:nvSpPr>
          <p:cNvPr id="6" name="&quot;No&quot; Symbol 5"/>
          <p:cNvSpPr/>
          <p:nvPr/>
        </p:nvSpPr>
        <p:spPr>
          <a:xfrm>
            <a:off x="5777710" y="2286000"/>
            <a:ext cx="2223289" cy="2110318"/>
          </a:xfrm>
          <a:prstGeom prst="noSmoking">
            <a:avLst>
              <a:gd name="adj" fmla="val 7061"/>
            </a:avLst>
          </a:prstGeom>
          <a:gradFill>
            <a:gsLst>
              <a:gs pos="0">
                <a:schemeClr val="accent2">
                  <a:tint val="100000"/>
                  <a:shade val="100000"/>
                  <a:satMod val="130000"/>
                  <a:alpha val="16000"/>
                </a:schemeClr>
              </a:gs>
              <a:gs pos="100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defTabSz="914400"/>
            <a:endParaRPr lang="en-US">
              <a:ln>
                <a:solidFill>
                  <a:srgbClr val="FF0000"/>
                </a:solidFill>
              </a:ln>
              <a:solidFill>
                <a:srgbClr val="FF0000"/>
              </a:solidFill>
            </a:endParaRPr>
          </a:p>
        </p:txBody>
      </p:sp>
    </p:spTree>
    <p:extLst>
      <p:ext uri="{BB962C8B-B14F-4D97-AF65-F5344CB8AC3E}">
        <p14:creationId xmlns:p14="http://schemas.microsoft.com/office/powerpoint/2010/main" val="4195711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Forecasts</a:t>
            </a:r>
            <a:endParaRPr lang="en-US" dirty="0"/>
          </a:p>
        </p:txBody>
      </p:sp>
      <p:cxnSp>
        <p:nvCxnSpPr>
          <p:cNvPr id="4" name="Straight Arrow Connector 3"/>
          <p:cNvCxnSpPr/>
          <p:nvPr/>
        </p:nvCxnSpPr>
        <p:spPr bwMode="auto">
          <a:xfrm flipV="1">
            <a:off x="2124502" y="2793242"/>
            <a:ext cx="1624083" cy="1"/>
          </a:xfrm>
          <a:prstGeom prst="straightConnector1">
            <a:avLst/>
          </a:prstGeom>
          <a:noFill/>
          <a:ln w="19050" cap="flat" cmpd="sng" algn="ctr">
            <a:solidFill>
              <a:schemeClr val="tx2"/>
            </a:solidFill>
            <a:prstDash val="solid"/>
            <a:round/>
            <a:headEnd type="none" w="med" len="med"/>
            <a:tailEnd type="triangle"/>
          </a:ln>
          <a:effectLst/>
        </p:spPr>
      </p:cxnSp>
      <p:cxnSp>
        <p:nvCxnSpPr>
          <p:cNvPr id="6" name="Straight Connector 5"/>
          <p:cNvCxnSpPr/>
          <p:nvPr/>
        </p:nvCxnSpPr>
        <p:spPr bwMode="auto">
          <a:xfrm flipH="1">
            <a:off x="2124502" y="1637732"/>
            <a:ext cx="4549" cy="3493827"/>
          </a:xfrm>
          <a:prstGeom prst="line">
            <a:avLst/>
          </a:prstGeom>
          <a:noFill/>
          <a:ln w="19050" cap="flat" cmpd="sng" algn="ctr">
            <a:solidFill>
              <a:schemeClr val="tx2"/>
            </a:solidFill>
            <a:prstDash val="solid"/>
            <a:round/>
            <a:headEnd type="none" w="med" len="med"/>
            <a:tailEnd type="none" w="med" len="med"/>
          </a:ln>
          <a:effectLst/>
        </p:spPr>
      </p:cxnSp>
      <p:sp>
        <p:nvSpPr>
          <p:cNvPr id="8" name="TextBox 7"/>
          <p:cNvSpPr txBox="1"/>
          <p:nvPr/>
        </p:nvSpPr>
        <p:spPr>
          <a:xfrm>
            <a:off x="1960728" y="1364776"/>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Now</a:t>
            </a:r>
          </a:p>
        </p:txBody>
      </p:sp>
      <p:sp>
        <p:nvSpPr>
          <p:cNvPr id="9" name="Oval 8"/>
          <p:cNvSpPr/>
          <p:nvPr/>
        </p:nvSpPr>
        <p:spPr bwMode="auto">
          <a:xfrm>
            <a:off x="2069910" y="1878842"/>
            <a:ext cx="118281" cy="12283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sp>
        <p:nvSpPr>
          <p:cNvPr id="10" name="TextBox 9"/>
          <p:cNvSpPr txBox="1"/>
          <p:nvPr/>
        </p:nvSpPr>
        <p:spPr>
          <a:xfrm>
            <a:off x="1273791" y="1803642"/>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a:solidFill>
                  <a:srgbClr val="001446">
                    <a:lumMod val="50000"/>
                    <a:lumOff val="50000"/>
                  </a:srgbClr>
                </a:solidFill>
              </a:rPr>
              <a:t>Analysis</a:t>
            </a:r>
          </a:p>
        </p:txBody>
      </p:sp>
      <p:sp>
        <p:nvSpPr>
          <p:cNvPr id="11" name="TextBox 10"/>
          <p:cNvSpPr txBox="1"/>
          <p:nvPr/>
        </p:nvSpPr>
        <p:spPr>
          <a:xfrm>
            <a:off x="2272352" y="1812877"/>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Best estimate of current conditions</a:t>
            </a:r>
          </a:p>
        </p:txBody>
      </p:sp>
      <p:sp>
        <p:nvSpPr>
          <p:cNvPr id="13" name="TextBox 12"/>
          <p:cNvSpPr txBox="1"/>
          <p:nvPr/>
        </p:nvSpPr>
        <p:spPr>
          <a:xfrm>
            <a:off x="980365" y="2665452"/>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srgbClr val="001446">
                    <a:lumMod val="50000"/>
                    <a:lumOff val="50000"/>
                  </a:srgbClr>
                </a:solidFill>
              </a:rPr>
              <a:t>Short Range</a:t>
            </a:r>
            <a:endParaRPr lang="en-US" sz="1400" b="1" dirty="0">
              <a:solidFill>
                <a:srgbClr val="001446">
                  <a:lumMod val="50000"/>
                  <a:lumOff val="50000"/>
                </a:srgbClr>
              </a:solidFill>
            </a:endParaRPr>
          </a:p>
        </p:txBody>
      </p:sp>
      <p:sp>
        <p:nvSpPr>
          <p:cNvPr id="14" name="TextBox 13"/>
          <p:cNvSpPr txBox="1"/>
          <p:nvPr/>
        </p:nvSpPr>
        <p:spPr>
          <a:xfrm>
            <a:off x="2272352" y="2565779"/>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Hourly for 18 hours ahead (18 time steps)</a:t>
            </a:r>
          </a:p>
        </p:txBody>
      </p:sp>
      <p:cxnSp>
        <p:nvCxnSpPr>
          <p:cNvPr id="15" name="Straight Arrow Connector 14"/>
          <p:cNvCxnSpPr/>
          <p:nvPr/>
        </p:nvCxnSpPr>
        <p:spPr bwMode="auto">
          <a:xfrm>
            <a:off x="2124502" y="3630032"/>
            <a:ext cx="3916907" cy="9371"/>
          </a:xfrm>
          <a:prstGeom prst="straightConnector1">
            <a:avLst/>
          </a:prstGeom>
          <a:noFill/>
          <a:ln w="19050" cap="flat" cmpd="sng" algn="ctr">
            <a:solidFill>
              <a:schemeClr val="tx2"/>
            </a:solidFill>
            <a:prstDash val="solid"/>
            <a:round/>
            <a:headEnd type="none" w="med" len="med"/>
            <a:tailEnd type="triangle"/>
          </a:ln>
          <a:effectLst/>
        </p:spPr>
      </p:cxnSp>
      <p:sp>
        <p:nvSpPr>
          <p:cNvPr id="16" name="TextBox 15"/>
          <p:cNvSpPr txBox="1"/>
          <p:nvPr/>
        </p:nvSpPr>
        <p:spPr>
          <a:xfrm>
            <a:off x="791570" y="3480179"/>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srgbClr val="001446">
                    <a:lumMod val="50000"/>
                    <a:lumOff val="50000"/>
                  </a:srgbClr>
                </a:solidFill>
              </a:rPr>
              <a:t>Medium Range</a:t>
            </a:r>
            <a:endParaRPr lang="en-US" sz="1400" b="1" dirty="0">
              <a:solidFill>
                <a:srgbClr val="001446">
                  <a:lumMod val="50000"/>
                  <a:lumOff val="50000"/>
                </a:srgbClr>
              </a:solidFill>
            </a:endParaRPr>
          </a:p>
        </p:txBody>
      </p:sp>
      <p:sp>
        <p:nvSpPr>
          <p:cNvPr id="17" name="TextBox 16"/>
          <p:cNvSpPr txBox="1"/>
          <p:nvPr/>
        </p:nvSpPr>
        <p:spPr>
          <a:xfrm>
            <a:off x="2272352" y="3402567"/>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3 Hourly for 10 days ahead (80 time steps)</a:t>
            </a:r>
          </a:p>
        </p:txBody>
      </p:sp>
      <p:cxnSp>
        <p:nvCxnSpPr>
          <p:cNvPr id="19" name="Straight Arrow Connector 18"/>
          <p:cNvCxnSpPr/>
          <p:nvPr/>
        </p:nvCxnSpPr>
        <p:spPr bwMode="auto">
          <a:xfrm>
            <a:off x="2124502" y="4501077"/>
            <a:ext cx="3916907" cy="9371"/>
          </a:xfrm>
          <a:prstGeom prst="straightConnector1">
            <a:avLst/>
          </a:prstGeom>
          <a:noFill/>
          <a:ln w="19050" cap="flat" cmpd="sng" algn="ctr">
            <a:solidFill>
              <a:schemeClr val="tx2"/>
            </a:solidFill>
            <a:prstDash val="solid"/>
            <a:round/>
            <a:headEnd type="none" w="med" len="med"/>
            <a:tailEnd type="triangle"/>
          </a:ln>
          <a:effectLst/>
        </p:spPr>
      </p:cxnSp>
      <p:sp>
        <p:nvSpPr>
          <p:cNvPr id="20" name="TextBox 19"/>
          <p:cNvSpPr txBox="1"/>
          <p:nvPr/>
        </p:nvSpPr>
        <p:spPr>
          <a:xfrm>
            <a:off x="912126" y="4341989"/>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srgbClr val="001446">
                    <a:lumMod val="50000"/>
                    <a:lumOff val="50000"/>
                  </a:srgbClr>
                </a:solidFill>
              </a:rPr>
              <a:t>Long Range</a:t>
            </a:r>
            <a:endParaRPr lang="en-US" sz="1400" b="1" dirty="0">
              <a:solidFill>
                <a:srgbClr val="001446">
                  <a:lumMod val="50000"/>
                  <a:lumOff val="50000"/>
                </a:srgbClr>
              </a:solidFill>
            </a:endParaRPr>
          </a:p>
        </p:txBody>
      </p:sp>
      <p:sp>
        <p:nvSpPr>
          <p:cNvPr id="21" name="TextBox 20"/>
          <p:cNvSpPr txBox="1"/>
          <p:nvPr/>
        </p:nvSpPr>
        <p:spPr>
          <a:xfrm>
            <a:off x="2272352" y="4273612"/>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Daily for 30 days ahead (30 time steps)</a:t>
            </a:r>
          </a:p>
          <a:p>
            <a:pPr defTabSz="914400" eaLnBrk="0" hangingPunct="0">
              <a:lnSpc>
                <a:spcPts val="1800"/>
              </a:lnSpc>
            </a:pPr>
            <a:r>
              <a:rPr lang="en-US" sz="1400" b="1" dirty="0" smtClean="0">
                <a:solidFill>
                  <a:prstClr val="black"/>
                </a:solidFill>
              </a:rPr>
              <a:t>Ensemble of 4 forecasts each 6 hours (24 forecasts total)</a:t>
            </a:r>
          </a:p>
        </p:txBody>
      </p:sp>
    </p:spTree>
    <p:extLst>
      <p:ext uri="{BB962C8B-B14F-4D97-AF65-F5344CB8AC3E}">
        <p14:creationId xmlns:p14="http://schemas.microsoft.com/office/powerpoint/2010/main" val="2621403503"/>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128587"/>
            <a:ext cx="9143999" cy="857250"/>
          </a:xfrm>
        </p:spPr>
        <p:txBody>
          <a:bodyPr>
            <a:noAutofit/>
          </a:bodyPr>
          <a:lstStyle/>
          <a:p>
            <a:pPr algn="l">
              <a:lnSpc>
                <a:spcPct val="80000"/>
              </a:lnSpc>
              <a:spcBef>
                <a:spcPts val="800"/>
              </a:spcBef>
            </a:pPr>
            <a:r>
              <a:rPr lang="en-US" sz="3200" dirty="0"/>
              <a:t>National Water Model Version 1.0:   </a:t>
            </a:r>
            <a:br>
              <a:rPr lang="en-US" sz="3200" dirty="0"/>
            </a:br>
            <a:r>
              <a:rPr lang="en-US" sz="3200" dirty="0" smtClean="0"/>
              <a:t>Reservoirs</a:t>
            </a:r>
            <a:endParaRPr lang="en-US" sz="3600" dirty="0"/>
          </a:p>
        </p:txBody>
      </p:sp>
      <p:sp>
        <p:nvSpPr>
          <p:cNvPr id="5" name="Rectangle 3"/>
          <p:cNvSpPr txBox="1">
            <a:spLocks noChangeArrowheads="1"/>
          </p:cNvSpPr>
          <p:nvPr/>
        </p:nvSpPr>
        <p:spPr>
          <a:xfrm>
            <a:off x="309435" y="1142611"/>
            <a:ext cx="8525128" cy="455817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2">
                    <a:lumMod val="7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7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7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spcBef>
                <a:spcPts val="800"/>
              </a:spcBef>
            </a:pPr>
            <a:r>
              <a:rPr lang="en-US" sz="2400" dirty="0" smtClean="0">
                <a:solidFill>
                  <a:srgbClr val="1F497D">
                    <a:lumMod val="75000"/>
                  </a:srgbClr>
                </a:solidFill>
              </a:rPr>
              <a:t>1,260 </a:t>
            </a:r>
            <a:r>
              <a:rPr lang="en-US" sz="2400" dirty="0" err="1" smtClean="0">
                <a:solidFill>
                  <a:srgbClr val="1F497D">
                    <a:lumMod val="75000"/>
                  </a:srgbClr>
                </a:solidFill>
              </a:rPr>
              <a:t>NHDPlus</a:t>
            </a:r>
            <a:r>
              <a:rPr lang="en-US" sz="2400" dirty="0" smtClean="0">
                <a:solidFill>
                  <a:srgbClr val="1F497D">
                    <a:lumMod val="75000"/>
                  </a:srgbClr>
                </a:solidFill>
              </a:rPr>
              <a:t> water bodies</a:t>
            </a:r>
          </a:p>
          <a:p>
            <a:pPr>
              <a:lnSpc>
                <a:spcPct val="80000"/>
              </a:lnSpc>
              <a:spcBef>
                <a:spcPts val="800"/>
              </a:spcBef>
            </a:pPr>
            <a:r>
              <a:rPr lang="en-US" sz="2400" dirty="0" smtClean="0">
                <a:solidFill>
                  <a:srgbClr val="1F497D">
                    <a:lumMod val="75000"/>
                  </a:srgbClr>
                </a:solidFill>
              </a:rPr>
              <a:t>Specified spillway characteristics (length, height)</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83" t="28564" r="1977" b="17369"/>
          <a:stretch/>
        </p:blipFill>
        <p:spPr>
          <a:xfrm>
            <a:off x="80831" y="2722240"/>
            <a:ext cx="5697944" cy="2478720"/>
          </a:xfrm>
          <a:prstGeom prst="rect">
            <a:avLst/>
          </a:prstGeom>
        </p:spPr>
      </p:pic>
      <p:pic>
        <p:nvPicPr>
          <p:cNvPr id="6" name="Picture 5"/>
          <p:cNvPicPr>
            <a:picLocks noChangeAspect="1"/>
          </p:cNvPicPr>
          <p:nvPr/>
        </p:nvPicPr>
        <p:blipFill>
          <a:blip r:embed="rId3"/>
          <a:stretch>
            <a:fillRect/>
          </a:stretch>
        </p:blipFill>
        <p:spPr>
          <a:xfrm>
            <a:off x="5098689" y="4295874"/>
            <a:ext cx="3735874" cy="2486054"/>
          </a:xfrm>
          <a:prstGeom prst="rect">
            <a:avLst/>
          </a:prstGeom>
        </p:spPr>
      </p:pic>
      <p:pic>
        <p:nvPicPr>
          <p:cNvPr id="8" name="Picture 7"/>
          <p:cNvPicPr>
            <a:picLocks noChangeAspect="1"/>
          </p:cNvPicPr>
          <p:nvPr/>
        </p:nvPicPr>
        <p:blipFill rotWithShape="1">
          <a:blip r:embed="rId4"/>
          <a:srcRect b="49251"/>
          <a:stretch/>
        </p:blipFill>
        <p:spPr>
          <a:xfrm>
            <a:off x="5703138" y="1953116"/>
            <a:ext cx="3919554" cy="2221573"/>
          </a:xfrm>
          <a:prstGeom prst="rect">
            <a:avLst/>
          </a:prstGeom>
        </p:spPr>
      </p:pic>
    </p:spTree>
    <p:extLst>
      <p:ext uri="{BB962C8B-B14F-4D97-AF65-F5344CB8AC3E}">
        <p14:creationId xmlns:p14="http://schemas.microsoft.com/office/powerpoint/2010/main" val="15886088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500" y="20725"/>
            <a:ext cx="8330437" cy="523220"/>
          </a:xfrm>
          <a:prstGeom prst="rect">
            <a:avLst/>
          </a:prstGeom>
          <a:noFill/>
        </p:spPr>
        <p:txBody>
          <a:bodyPr wrap="square" rtlCol="0">
            <a:spAutoFit/>
          </a:bodyPr>
          <a:lstStyle/>
          <a:p>
            <a:r>
              <a:rPr lang="en-US" sz="2800" b="1" dirty="0" smtClean="0">
                <a:solidFill>
                  <a:prstClr val="black"/>
                </a:solidFill>
              </a:rPr>
              <a:t>WRF-Hydro IOC System: Land Surface Model Outputs</a:t>
            </a:r>
            <a:endParaRPr lang="en-US" sz="2800" b="1" dirty="0">
              <a:solidFill>
                <a:srgbClr val="17375E"/>
              </a:solidFill>
            </a:endParaRPr>
          </a:p>
        </p:txBody>
      </p:sp>
      <p:pic>
        <p:nvPicPr>
          <p:cNvPr id="24" name="Picture 23"/>
          <p:cNvPicPr>
            <a:picLocks noChangeAspect="1"/>
          </p:cNvPicPr>
          <p:nvPr/>
        </p:nvPicPr>
        <p:blipFill rotWithShape="1">
          <a:blip r:embed="rId2"/>
          <a:srcRect l="18506" t="14648" r="17480" b="9961"/>
          <a:stretch/>
        </p:blipFill>
        <p:spPr>
          <a:xfrm>
            <a:off x="685800" y="1006845"/>
            <a:ext cx="6397117" cy="5650545"/>
          </a:xfrm>
          <a:prstGeom prst="rect">
            <a:avLst/>
          </a:prstGeom>
          <a:ln>
            <a:solidFill>
              <a:schemeClr val="tx1"/>
            </a:solidFill>
          </a:ln>
        </p:spPr>
      </p:pic>
      <p:sp>
        <p:nvSpPr>
          <p:cNvPr id="25" name="TextBox 24"/>
          <p:cNvSpPr txBox="1"/>
          <p:nvPr/>
        </p:nvSpPr>
        <p:spPr>
          <a:xfrm>
            <a:off x="174500" y="590729"/>
            <a:ext cx="5250605" cy="369332"/>
          </a:xfrm>
          <a:prstGeom prst="rect">
            <a:avLst/>
          </a:prstGeom>
          <a:noFill/>
        </p:spPr>
        <p:txBody>
          <a:bodyPr wrap="none" rtlCol="0">
            <a:spAutoFit/>
          </a:bodyPr>
          <a:lstStyle/>
          <a:p>
            <a:r>
              <a:rPr lang="en-US" dirty="0" smtClean="0">
                <a:solidFill>
                  <a:prstClr val="black"/>
                </a:solidFill>
              </a:rPr>
              <a:t>Total Column % </a:t>
            </a:r>
            <a:r>
              <a:rPr lang="en-US" dirty="0">
                <a:solidFill>
                  <a:prstClr val="black"/>
                </a:solidFill>
              </a:rPr>
              <a:t>Saturation (“SOILSAT”): </a:t>
            </a:r>
            <a:r>
              <a:rPr lang="en-US" dirty="0" smtClean="0">
                <a:solidFill>
                  <a:prstClr val="black"/>
                </a:solidFill>
              </a:rPr>
              <a:t>Sept. 13, 2013</a:t>
            </a:r>
            <a:endParaRPr lang="en-US" dirty="0">
              <a:solidFill>
                <a:prstClr val="black"/>
              </a:solidFill>
            </a:endParaRPr>
          </a:p>
        </p:txBody>
      </p:sp>
    </p:spTree>
    <p:extLst>
      <p:ext uri="{BB962C8B-B14F-4D97-AF65-F5344CB8AC3E}">
        <p14:creationId xmlns:p14="http://schemas.microsoft.com/office/powerpoint/2010/main" val="464351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500" y="20725"/>
            <a:ext cx="8330437" cy="523220"/>
          </a:xfrm>
          <a:prstGeom prst="rect">
            <a:avLst/>
          </a:prstGeom>
          <a:noFill/>
        </p:spPr>
        <p:txBody>
          <a:bodyPr wrap="square" rtlCol="0">
            <a:spAutoFit/>
          </a:bodyPr>
          <a:lstStyle/>
          <a:p>
            <a:r>
              <a:rPr lang="en-US" sz="2800" b="1" dirty="0" smtClean="0">
                <a:solidFill>
                  <a:prstClr val="black"/>
                </a:solidFill>
              </a:rPr>
              <a:t>WRF-Hydro IOC System: Land Surface Model Outputs</a:t>
            </a:r>
            <a:endParaRPr lang="en-US" sz="2800" b="1" dirty="0">
              <a:solidFill>
                <a:srgbClr val="17375E"/>
              </a:solidFill>
            </a:endParaRPr>
          </a:p>
        </p:txBody>
      </p:sp>
      <p:sp>
        <p:nvSpPr>
          <p:cNvPr id="25" name="TextBox 24"/>
          <p:cNvSpPr txBox="1"/>
          <p:nvPr/>
        </p:nvSpPr>
        <p:spPr>
          <a:xfrm>
            <a:off x="174500" y="590729"/>
            <a:ext cx="4724178" cy="369332"/>
          </a:xfrm>
          <a:prstGeom prst="rect">
            <a:avLst/>
          </a:prstGeom>
          <a:noFill/>
        </p:spPr>
        <p:txBody>
          <a:bodyPr wrap="none" rtlCol="0">
            <a:spAutoFit/>
          </a:bodyPr>
          <a:lstStyle/>
          <a:p>
            <a:r>
              <a:rPr lang="en-US" dirty="0" smtClean="0">
                <a:solidFill>
                  <a:prstClr val="black"/>
                </a:solidFill>
              </a:rPr>
              <a:t>Snow Water Equivalent (SNEQV): March 1, 2015</a:t>
            </a:r>
            <a:endParaRPr lang="en-US" dirty="0">
              <a:solidFill>
                <a:prstClr val="black"/>
              </a:solidFill>
            </a:endParaRPr>
          </a:p>
        </p:txBody>
      </p:sp>
      <p:pic>
        <p:nvPicPr>
          <p:cNvPr id="2" name="Picture 1"/>
          <p:cNvPicPr>
            <a:picLocks noChangeAspect="1"/>
          </p:cNvPicPr>
          <p:nvPr/>
        </p:nvPicPr>
        <p:blipFill rotWithShape="1">
          <a:blip r:embed="rId2"/>
          <a:srcRect l="24131" t="17470" r="11760" b="5586"/>
          <a:stretch/>
        </p:blipFill>
        <p:spPr>
          <a:xfrm>
            <a:off x="685800" y="960061"/>
            <a:ext cx="6456363" cy="5811420"/>
          </a:xfrm>
          <a:prstGeom prst="rect">
            <a:avLst/>
          </a:prstGeom>
          <a:ln>
            <a:solidFill>
              <a:schemeClr val="tx1"/>
            </a:solidFill>
          </a:ln>
        </p:spPr>
      </p:pic>
    </p:spTree>
    <p:extLst>
      <p:ext uri="{BB962C8B-B14F-4D97-AF65-F5344CB8AC3E}">
        <p14:creationId xmlns:p14="http://schemas.microsoft.com/office/powerpoint/2010/main" val="1527183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500" y="20725"/>
            <a:ext cx="8330437" cy="523220"/>
          </a:xfrm>
          <a:prstGeom prst="rect">
            <a:avLst/>
          </a:prstGeom>
          <a:noFill/>
        </p:spPr>
        <p:txBody>
          <a:bodyPr wrap="square" rtlCol="0">
            <a:spAutoFit/>
          </a:bodyPr>
          <a:lstStyle/>
          <a:p>
            <a:r>
              <a:rPr lang="en-US" sz="2800" b="1" dirty="0" smtClean="0">
                <a:solidFill>
                  <a:prstClr val="black"/>
                </a:solidFill>
              </a:rPr>
              <a:t>WRF-Hydro IOC System: Land Surface Model Outputs</a:t>
            </a:r>
            <a:endParaRPr lang="en-US" sz="2800" b="1" dirty="0">
              <a:solidFill>
                <a:srgbClr val="17375E"/>
              </a:solidFill>
            </a:endParaRPr>
          </a:p>
        </p:txBody>
      </p:sp>
      <p:sp>
        <p:nvSpPr>
          <p:cNvPr id="25" name="TextBox 24"/>
          <p:cNvSpPr txBox="1"/>
          <p:nvPr/>
        </p:nvSpPr>
        <p:spPr>
          <a:xfrm>
            <a:off x="174500" y="590729"/>
            <a:ext cx="4665508" cy="369332"/>
          </a:xfrm>
          <a:prstGeom prst="rect">
            <a:avLst/>
          </a:prstGeom>
          <a:noFill/>
        </p:spPr>
        <p:txBody>
          <a:bodyPr wrap="none" rtlCol="0">
            <a:spAutoFit/>
          </a:bodyPr>
          <a:lstStyle/>
          <a:p>
            <a:r>
              <a:rPr lang="en-US" dirty="0" smtClean="0">
                <a:solidFill>
                  <a:prstClr val="black"/>
                </a:solidFill>
              </a:rPr>
              <a:t>Depth to Shallow Water Table (m): Apr 18, 2016</a:t>
            </a:r>
            <a:endParaRPr lang="en-US" dirty="0">
              <a:solidFill>
                <a:prstClr val="black"/>
              </a:solidFill>
            </a:endParaRPr>
          </a:p>
        </p:txBody>
      </p:sp>
      <p:pic>
        <p:nvPicPr>
          <p:cNvPr id="5" name="Picture 4"/>
          <p:cNvPicPr>
            <a:picLocks noChangeAspect="1"/>
          </p:cNvPicPr>
          <p:nvPr/>
        </p:nvPicPr>
        <p:blipFill rotWithShape="1">
          <a:blip r:embed="rId2"/>
          <a:srcRect l="32031" t="39584" r="36719" b="26042"/>
          <a:stretch/>
        </p:blipFill>
        <p:spPr>
          <a:xfrm>
            <a:off x="914400" y="1219200"/>
            <a:ext cx="6373091" cy="5257800"/>
          </a:xfrm>
          <a:prstGeom prst="rect">
            <a:avLst/>
          </a:prstGeom>
          <a:ln>
            <a:solidFill>
              <a:schemeClr val="tx1"/>
            </a:solidFill>
          </a:ln>
        </p:spPr>
      </p:pic>
    </p:spTree>
    <p:extLst>
      <p:ext uri="{BB962C8B-B14F-4D97-AF65-F5344CB8AC3E}">
        <p14:creationId xmlns:p14="http://schemas.microsoft.com/office/powerpoint/2010/main" val="50322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838200" y="776500"/>
            <a:ext cx="3712683" cy="276999"/>
          </a:xfrm>
          <a:prstGeom prst="rect">
            <a:avLst/>
          </a:prstGeom>
          <a:solidFill>
            <a:schemeClr val="bg1"/>
          </a:solidFill>
        </p:spPr>
        <p:txBody>
          <a:bodyPr wrap="none" rtlCol="0">
            <a:spAutoFit/>
          </a:bodyPr>
          <a:lstStyle/>
          <a:p>
            <a:pPr defTabSz="914400"/>
            <a:r>
              <a:rPr lang="en-US" sz="1200" dirty="0" smtClean="0">
                <a:solidFill>
                  <a:prstClr val="black"/>
                </a:solidFill>
              </a:rPr>
              <a:t>Observed USGS Gauge Anomalies May 24, 2015 19:30ET</a:t>
            </a:r>
            <a:endParaRPr lang="en-US" sz="1200" dirty="0">
              <a:solidFill>
                <a:prstClr val="black"/>
              </a:solidFill>
            </a:endParaRPr>
          </a:p>
        </p:txBody>
      </p:sp>
      <p:sp>
        <p:nvSpPr>
          <p:cNvPr id="2" name="Title 1"/>
          <p:cNvSpPr>
            <a:spLocks noGrp="1"/>
          </p:cNvSpPr>
          <p:nvPr>
            <p:ph type="title"/>
          </p:nvPr>
        </p:nvSpPr>
        <p:spPr>
          <a:xfrm>
            <a:off x="0" y="0"/>
            <a:ext cx="8534400" cy="838200"/>
          </a:xfrm>
        </p:spPr>
        <p:txBody>
          <a:bodyPr/>
          <a:lstStyle/>
          <a:p>
            <a:r>
              <a:rPr lang="en-US" sz="2400" dirty="0" smtClean="0"/>
              <a:t>Initial NWM CONUS Evaluations:  Streamflow Percentile Anomalies</a:t>
            </a:r>
            <a:endParaRPr lang="en-US" sz="2400" dirty="0"/>
          </a:p>
        </p:txBody>
      </p:sp>
      <p:sp>
        <p:nvSpPr>
          <p:cNvPr id="7"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pPr>
            <a:fld id="{C5BD8ECB-A4CA-48FB-AD2C-AFCB8B67C033}" type="slidenum">
              <a:rPr lang="en-US" sz="900" smtClean="0">
                <a:solidFill>
                  <a:prstClr val="black"/>
                </a:solidFill>
              </a:rPr>
              <a:pPr algn="ctr" defTabSz="914400">
                <a:defRPr/>
              </a:pPr>
              <a:t>34</a:t>
            </a:fld>
            <a:endParaRPr lang="en-US" sz="900" dirty="0">
              <a:solidFill>
                <a:prstClr val="black"/>
              </a:solidFill>
            </a:endParaRPr>
          </a:p>
        </p:txBody>
      </p:sp>
      <p:pic>
        <p:nvPicPr>
          <p:cNvPr id="2050" name="Picture 2" descr="C:\Users\BRIAN~1.COS\AppData\Local\Temp\20150524_waterwatch.png"/>
          <p:cNvPicPr>
            <a:picLocks noChangeAspect="1" noChangeArrowheads="1"/>
          </p:cNvPicPr>
          <p:nvPr/>
        </p:nvPicPr>
        <p:blipFill rotWithShape="1">
          <a:blip r:embed="rId2">
            <a:extLst>
              <a:ext uri="{28A0092B-C50C-407E-A947-70E740481C1C}">
                <a14:useLocalDpi xmlns:a14="http://schemas.microsoft.com/office/drawing/2010/main" val="0"/>
              </a:ext>
            </a:extLst>
          </a:blip>
          <a:srcRect t="7105"/>
          <a:stretch/>
        </p:blipFill>
        <p:spPr bwMode="auto">
          <a:xfrm>
            <a:off x="152400" y="1048624"/>
            <a:ext cx="4939742" cy="293808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RIAN~1.COS\AppData\Local\Temp\2015052400_ana_anomaly.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66" t="24053" r="3389" b="19697"/>
          <a:stretch/>
        </p:blipFill>
        <p:spPr bwMode="auto">
          <a:xfrm>
            <a:off x="4210018" y="3986707"/>
            <a:ext cx="4933982" cy="2871292"/>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017" y="1828800"/>
            <a:ext cx="3786187" cy="774700"/>
          </a:xfrm>
          <a:prstGeom prst="rect">
            <a:avLst/>
          </a:prstGeom>
          <a:solidFill>
            <a:schemeClr val="bg1"/>
          </a:solidFill>
          <a:ln>
            <a:noFill/>
          </a:ln>
          <a:effectLst/>
        </p:spPr>
      </p:pic>
      <p:sp>
        <p:nvSpPr>
          <p:cNvPr id="18" name="Content Placeholder 2"/>
          <p:cNvSpPr txBox="1">
            <a:spLocks/>
          </p:cNvSpPr>
          <p:nvPr/>
        </p:nvSpPr>
        <p:spPr>
          <a:xfrm>
            <a:off x="21794" y="4299466"/>
            <a:ext cx="4021756" cy="2558534"/>
          </a:xfrm>
          <a:prstGeom prst="rect">
            <a:avLst/>
          </a:prstGeom>
        </p:spPr>
        <p:txBody>
          <a:bodyPr>
            <a:normAutofit fontScale="92500"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6076B4"/>
              </a:buClr>
              <a:buFont typeface="Arial" pitchFamily="34" charset="0"/>
              <a:buNone/>
            </a:pPr>
            <a:r>
              <a:rPr lang="en-US" sz="2000" dirty="0" smtClean="0">
                <a:solidFill>
                  <a:prstClr val="black"/>
                </a:solidFill>
              </a:rPr>
              <a:t>Key Points</a:t>
            </a:r>
          </a:p>
          <a:p>
            <a:pPr>
              <a:buClr>
                <a:srgbClr val="6076B4"/>
              </a:buClr>
            </a:pPr>
            <a:r>
              <a:rPr lang="en-US" sz="2000" dirty="0" smtClean="0">
                <a:solidFill>
                  <a:prstClr val="black"/>
                </a:solidFill>
              </a:rPr>
              <a:t>Pattern of NWM simulated anomaly values broadly matches USGS observations</a:t>
            </a:r>
          </a:p>
          <a:p>
            <a:pPr>
              <a:buClr>
                <a:srgbClr val="6076B4"/>
              </a:buClr>
            </a:pPr>
            <a:r>
              <a:rPr lang="en-US" sz="2000" dirty="0" smtClean="0">
                <a:solidFill>
                  <a:prstClr val="black"/>
                </a:solidFill>
              </a:rPr>
              <a:t>NWM Anomaly computation not self-referencing, produces artifacts</a:t>
            </a:r>
          </a:p>
          <a:p>
            <a:pPr>
              <a:buClr>
                <a:srgbClr val="6076B4"/>
              </a:buClr>
            </a:pPr>
            <a:r>
              <a:rPr lang="en-US" sz="2000" dirty="0" smtClean="0">
                <a:solidFill>
                  <a:prstClr val="black"/>
                </a:solidFill>
              </a:rPr>
              <a:t>NWM analysis fills in “gaps” in hydrologic situational awareness </a:t>
            </a:r>
          </a:p>
          <a:p>
            <a:pPr lvl="1">
              <a:buClr>
                <a:srgbClr val="9C5252"/>
              </a:buClr>
            </a:pPr>
            <a:endParaRPr lang="en-US" sz="1800" dirty="0" smtClean="0">
              <a:solidFill>
                <a:prstClr val="black"/>
              </a:solidFill>
            </a:endParaRPr>
          </a:p>
          <a:p>
            <a:pPr>
              <a:buClr>
                <a:srgbClr val="6076B4"/>
              </a:buClr>
            </a:pPr>
            <a:endParaRPr lang="en-US" sz="2000" dirty="0">
              <a:solidFill>
                <a:prstClr val="black"/>
              </a:solidFill>
            </a:endParaRPr>
          </a:p>
        </p:txBody>
      </p:sp>
      <p:sp>
        <p:nvSpPr>
          <p:cNvPr id="19" name="TextBox 18"/>
          <p:cNvSpPr txBox="1"/>
          <p:nvPr/>
        </p:nvSpPr>
        <p:spPr>
          <a:xfrm>
            <a:off x="4184851" y="3969139"/>
            <a:ext cx="5062220" cy="276999"/>
          </a:xfrm>
          <a:prstGeom prst="rect">
            <a:avLst/>
          </a:prstGeom>
          <a:noFill/>
        </p:spPr>
        <p:txBody>
          <a:bodyPr wrap="none" rtlCol="0">
            <a:spAutoFit/>
          </a:bodyPr>
          <a:lstStyle/>
          <a:p>
            <a:pPr defTabSz="914400"/>
            <a:r>
              <a:rPr lang="en-US" sz="1200" b="1" dirty="0" smtClean="0">
                <a:solidFill>
                  <a:prstClr val="white"/>
                </a:solidFill>
              </a:rPr>
              <a:t>NWM Analysis and Assimilation (Simulated) Anomalies May 24, 2015 00:00Z</a:t>
            </a:r>
            <a:endParaRPr lang="en-US" sz="1200" b="1" dirty="0">
              <a:solidFill>
                <a:prstClr val="white"/>
              </a:solidFill>
            </a:endParaRPr>
          </a:p>
        </p:txBody>
      </p:sp>
      <p:sp>
        <p:nvSpPr>
          <p:cNvPr id="20" name="Slide Number Placeholder 4"/>
          <p:cNvSpPr txBox="1">
            <a:spLocks/>
          </p:cNvSpPr>
          <p:nvPr/>
        </p:nvSpPr>
        <p:spPr>
          <a:xfrm>
            <a:off x="8839200" y="5943600"/>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pPr>
            <a:fld id="{C5BD8ECB-A4CA-48FB-AD2C-AFCB8B67C033}" type="slidenum">
              <a:rPr lang="en-US" sz="900" smtClean="0">
                <a:solidFill>
                  <a:prstClr val="black"/>
                </a:solidFill>
              </a:rPr>
              <a:pPr algn="ctr" defTabSz="914400">
                <a:defRPr/>
              </a:pPr>
              <a:t>34</a:t>
            </a:fld>
            <a:endParaRPr lang="en-US" sz="900" dirty="0">
              <a:solidFill>
                <a:prstClr val="black"/>
              </a:solidFill>
            </a:endParaRPr>
          </a:p>
        </p:txBody>
      </p:sp>
    </p:spTree>
    <p:extLst>
      <p:ext uri="{BB962C8B-B14F-4D97-AF65-F5344CB8AC3E}">
        <p14:creationId xmlns:p14="http://schemas.microsoft.com/office/powerpoint/2010/main" val="2546424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4648200" cy="4267200"/>
          </a:xfrm>
        </p:spPr>
        <p:txBody>
          <a:bodyPr>
            <a:noAutofit/>
          </a:bodyPr>
          <a:lstStyle/>
          <a:p>
            <a:pPr marL="171450" indent="-171450">
              <a:lnSpc>
                <a:spcPct val="90000"/>
              </a:lnSpc>
              <a:spcBef>
                <a:spcPts val="0"/>
              </a:spcBef>
              <a:buFont typeface="Arial" panose="020B0604020202020204" pitchFamily="34" charset="0"/>
              <a:buChar char="•"/>
            </a:pPr>
            <a:r>
              <a:rPr lang="en-US" sz="2400" b="1" dirty="0" smtClean="0">
                <a:uFillTx/>
              </a:rPr>
              <a:t>Hydrologic Output</a:t>
            </a:r>
          </a:p>
          <a:p>
            <a:pPr marL="457200" lvl="1" indent="-171450">
              <a:lnSpc>
                <a:spcPct val="90000"/>
              </a:lnSpc>
              <a:spcBef>
                <a:spcPts val="0"/>
              </a:spcBef>
            </a:pPr>
            <a:r>
              <a:rPr lang="en-US" dirty="0" smtClean="0">
                <a:uFillTx/>
              </a:rPr>
              <a:t>River channel discharge and velocity at 2.7 million river reaches</a:t>
            </a:r>
          </a:p>
          <a:p>
            <a:pPr marL="457200" lvl="1" indent="-171450">
              <a:lnSpc>
                <a:spcPct val="90000"/>
              </a:lnSpc>
              <a:spcBef>
                <a:spcPts val="0"/>
              </a:spcBef>
            </a:pPr>
            <a:r>
              <a:rPr lang="en-US" dirty="0" smtClean="0">
                <a:uFillTx/>
              </a:rPr>
              <a:t>Reservoir inflow, outflow, elevation</a:t>
            </a:r>
          </a:p>
          <a:p>
            <a:pPr marL="457200" lvl="1" indent="-171450">
              <a:lnSpc>
                <a:spcPct val="90000"/>
              </a:lnSpc>
              <a:spcBef>
                <a:spcPts val="0"/>
              </a:spcBef>
            </a:pPr>
            <a:r>
              <a:rPr lang="en-US" dirty="0" smtClean="0">
                <a:uFillTx/>
              </a:rPr>
              <a:t>Surface water depth and subsurface flow (250 m CONUS+ grid)</a:t>
            </a:r>
          </a:p>
          <a:p>
            <a:pPr marL="285750" lvl="1" indent="0">
              <a:lnSpc>
                <a:spcPct val="90000"/>
              </a:lnSpc>
              <a:spcBef>
                <a:spcPts val="0"/>
              </a:spcBef>
              <a:buNone/>
            </a:pPr>
            <a:endParaRPr lang="en-US" dirty="0" smtClean="0">
              <a:uFillTx/>
            </a:endParaRPr>
          </a:p>
          <a:p>
            <a:pPr marL="171450" indent="-171450">
              <a:lnSpc>
                <a:spcPct val="90000"/>
              </a:lnSpc>
              <a:spcBef>
                <a:spcPts val="0"/>
              </a:spcBef>
              <a:buFont typeface="Arial" pitchFamily="34" charset="0"/>
              <a:buChar char="•"/>
            </a:pPr>
            <a:r>
              <a:rPr lang="en-US" sz="2400" b="1" dirty="0" smtClean="0">
                <a:uFillTx/>
              </a:rPr>
              <a:t>Land Surface Output</a:t>
            </a:r>
          </a:p>
          <a:p>
            <a:pPr marL="457200" lvl="1" indent="-171450">
              <a:lnSpc>
                <a:spcPct val="90000"/>
              </a:lnSpc>
              <a:spcBef>
                <a:spcPts val="0"/>
              </a:spcBef>
            </a:pPr>
            <a:r>
              <a:rPr lang="en-US" dirty="0" smtClean="0">
                <a:uFillTx/>
              </a:rPr>
              <a:t>1km CONUS+ grid</a:t>
            </a:r>
          </a:p>
          <a:p>
            <a:pPr marL="457200" lvl="1" indent="-171450">
              <a:lnSpc>
                <a:spcPct val="90000"/>
              </a:lnSpc>
              <a:spcBef>
                <a:spcPts val="0"/>
              </a:spcBef>
            </a:pPr>
            <a:r>
              <a:rPr lang="en-US" dirty="0" smtClean="0">
                <a:uFillTx/>
              </a:rPr>
              <a:t>Soil and snow pack states</a:t>
            </a:r>
          </a:p>
          <a:p>
            <a:pPr marL="457200" lvl="1" indent="-171450">
              <a:lnSpc>
                <a:spcPct val="90000"/>
              </a:lnSpc>
              <a:spcBef>
                <a:spcPts val="0"/>
              </a:spcBef>
            </a:pPr>
            <a:r>
              <a:rPr lang="en-US" dirty="0" smtClean="0">
                <a:uFillTx/>
              </a:rPr>
              <a:t>Energy and water fluxes</a:t>
            </a:r>
          </a:p>
          <a:p>
            <a:pPr marL="285750" lvl="1" indent="0">
              <a:lnSpc>
                <a:spcPct val="90000"/>
              </a:lnSpc>
              <a:spcBef>
                <a:spcPts val="0"/>
              </a:spcBef>
              <a:buNone/>
            </a:pPr>
            <a:endParaRPr lang="en-US" dirty="0" smtClean="0">
              <a:uFillTx/>
            </a:endParaRPr>
          </a:p>
          <a:p>
            <a:pPr marL="171450" indent="-171450">
              <a:lnSpc>
                <a:spcPct val="90000"/>
              </a:lnSpc>
              <a:spcBef>
                <a:spcPts val="0"/>
              </a:spcBef>
              <a:buFont typeface="Arial" pitchFamily="34" charset="0"/>
              <a:buChar char="•"/>
            </a:pPr>
            <a:r>
              <a:rPr lang="en-US" sz="2400" b="1" dirty="0" smtClean="0">
                <a:uFillTx/>
              </a:rPr>
              <a:t>Direct-output and derived products </a:t>
            </a:r>
            <a:r>
              <a:rPr lang="en-US" sz="2000" dirty="0" smtClean="0">
                <a:uFillTx/>
              </a:rPr>
              <a:t>(e.g. stream flow anomalies)</a:t>
            </a:r>
          </a:p>
          <a:p>
            <a:pPr marL="0" indent="0">
              <a:lnSpc>
                <a:spcPct val="90000"/>
              </a:lnSpc>
              <a:spcBef>
                <a:spcPts val="0"/>
              </a:spcBef>
              <a:buNone/>
            </a:pPr>
            <a:endParaRPr lang="en-US" sz="2400" dirty="0" smtClean="0">
              <a:uFillTx/>
            </a:endParaRPr>
          </a:p>
          <a:p>
            <a:pPr marL="342900" indent="-342900"/>
            <a:endParaRPr lang="en-US" sz="2400" dirty="0" smtClean="0">
              <a:uFillTx/>
            </a:endParaRPr>
          </a:p>
          <a:p>
            <a:pPr marL="800100" lvl="1" indent="-342900"/>
            <a:endParaRPr lang="en-US" dirty="0" smtClean="0">
              <a:uFillTx/>
            </a:endParaRPr>
          </a:p>
          <a:p>
            <a:pPr marL="800100" lvl="1" indent="-342900"/>
            <a:endParaRPr lang="en-US" dirty="0" smtClean="0">
              <a:uFillTx/>
            </a:endParaRPr>
          </a:p>
        </p:txBody>
      </p:sp>
      <p:sp>
        <p:nvSpPr>
          <p:cNvPr id="10" name="Slide Number Placeholder 4"/>
          <p:cNvSpPr>
            <a:spLocks noGrp="1"/>
          </p:cNvSpPr>
          <p:nvPr>
            <p:ph type="sldNum" sz="quarter" idx="12"/>
          </p:nvPr>
        </p:nvSpPr>
        <p:spPr>
          <a:xfrm>
            <a:off x="8670991" y="618530"/>
            <a:ext cx="118533" cy="152400"/>
          </a:xfrm>
        </p:spPr>
        <p:txBody>
          <a:bodyPr lIns="0" tIns="0" rIns="0" bIns="0"/>
          <a:lstStyle/>
          <a:p>
            <a:fld id="{C5BD8ECB-A4CA-48FB-AD2C-AFCB8B67C033}" type="slidenum">
              <a:rPr lang="en-US" sz="900" smtClean="0"/>
              <a:pPr/>
              <a:t>35</a:t>
            </a:fld>
            <a:endParaRPr lang="en-US" sz="900" dirty="0"/>
          </a:p>
        </p:txBody>
      </p:sp>
      <p:sp>
        <p:nvSpPr>
          <p:cNvPr id="9" name="Title 1"/>
          <p:cNvSpPr txBox="1">
            <a:spLocks/>
          </p:cNvSpPr>
          <p:nvPr/>
        </p:nvSpPr>
        <p:spPr>
          <a:xfrm>
            <a:off x="0" y="0"/>
            <a:ext cx="9144000" cy="609600"/>
          </a:xfrm>
          <a:prstGeom prst="rect">
            <a:avLst/>
          </a:prstGeom>
          <a:solidFill>
            <a:schemeClr val="tx1"/>
          </a:solidFill>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uFillTx/>
                <a:latin typeface="+mj-lt"/>
                <a:ea typeface="+mj-ea"/>
                <a:cs typeface="+mj-cs"/>
              </a:defRPr>
            </a:lvl1pPr>
          </a:lstStyle>
          <a:p>
            <a:pPr algn="ctr"/>
            <a:r>
              <a:rPr lang="en-US" sz="3100" b="1" dirty="0" smtClean="0">
                <a:solidFill>
                  <a:srgbClr val="FFFFFF"/>
                </a:solidFill>
                <a:effectLst>
                  <a:outerShdw blurRad="38100" dist="38100" dir="2700000" algn="tl">
                    <a:srgbClr val="000000">
                      <a:alpha val="43137"/>
                    </a:srgbClr>
                  </a:outerShdw>
                </a:effectLst>
              </a:rPr>
              <a:t>NWM V1.0  Experimental Output</a:t>
            </a:r>
            <a:endParaRPr lang="en-US" sz="3100" b="1" dirty="0">
              <a:solidFill>
                <a:srgbClr val="FFFFFF"/>
              </a:solidFill>
              <a:effectLst>
                <a:outerShdw blurRad="38100" dist="38100" dir="2700000" algn="tl">
                  <a:srgbClr val="000000">
                    <a:alpha val="43137"/>
                  </a:srgbClr>
                </a:outerShdw>
              </a:effectLst>
            </a:endParaRPr>
          </a:p>
        </p:txBody>
      </p:sp>
      <p:sp>
        <p:nvSpPr>
          <p:cNvPr id="1030" name="AutoShape 6" descr="data:image/png;base64,iVBORw0KGgoAAAANSUhEUgAAA4QAAALHCAYAAADW9YxNAAAgAElEQVR4nOy9aXBdR3YmeGVbNS7bZXs62q6ejnG7o9vTXRXlmnZ7KqbdoapyuNvjrpK67SqXq22P7SqFw9bYspT37e/hLQAeNmLfAZIgABKESIKkuFOkuEhFcQdXUSslSuIqkSLFnaUFJN43P55O4tx8ee9b8CCQVDLiC+LdJZeTmSfPl/fkSQt4CQYGBgYGBgYGBgYGBgblw55j5+4JWLMtKAMDAwMDAwMDAwMDg/sNe46dw93+zxBCAwMDAwMDAwMDAwODGUC5CeG5izfKmh5gCKGBgYGBgYGBgYGBgcGMoJyE8Pipy/iLxDqceu9a2dIEDCE0MDAwMDAwMDAwMDCYEZSTEIZ7foJf+v12VPS9gEwmU7Z0DSE0MDAwMDAwMDAwMDCYAZSLEO44fAb/+k/m4ovfasNv/vE8bNl/sizpArNMCK1WKwfFPFvIu4W8V0reM5VXuWRWzjynW87Z6l93M2a7fe4VeMnJyM7AwMDAwMDgbkc5COHl6x/ij4Or8L/+YRf+m1iBf/aHXfiuvRLnP7g57bSBWSKEpRCmUonWdEhase/MFiEstByz1cazPRDvJkx3YWK2y383yEp3f7bLamBgYGBgYGCgQzkIYfvSg/il3+/A98Kr8c65q/hhbB1+8dvtqJy/C3cmp+86+pkTwlJJ0936XjnyKof8in3G4LPHdPrG57ENC5XJ500uBgYGBgYGBvcOpksIdxw5g3/zvfn4rT8dwItvvg8AOPbmRXz1fw7iXz7ch/U7T0wrfeAuIISF3i/VOCzVaCyljMWkUQ758d+6Z2aqDAblaTu3e+Xqw/c6DCE0MDAwyIVlWbAszTzicr3QdPK9X2z6Xmno0lLvFVPP2Ui3kPuFtFchaZQiz0LLV2z/KCbNz7J8xZZ7JsrkhukQwnMXb+K/PD6Gf/7/9GB006uOe8PrX8I/+8MufPPvl+Ds+zdKzgP4jAlhsUTK7d18aRfzXiFlLeX+dPIuplzTIYSlfKHKl04x17zyLmbhoNDyljP/crRdsWUutk7TGYPT7R/laluvZ4uta7l0x0yMawMDA4NCcbcQwtkioPnS+azSLfR3udprpsurS7uc/WO67VaOcTDTfdwNpRLCjyfu4B+btuIXvtWO5NxdOffv3JlEqPsn+OK32vFPzdvwycRkSfkAs0gIy/1uuY23chCCmTAc3Qxv3TOFymU6hnMxcs+XZzFlKie5KiX/6bZdoenlK0sp8iqkbuV+vtS2LaUPlKsvldr3DAwMDGYa5TBcZ5rQTef9Yu7NVrqF5nuvEUI3Inu/E0Kv9EptI0KphLB3xWH8yh904kfVG3Ht5sfaZy5e+Sm+H1mDX/6DTix+5pWS8gHuUUJYLuOyGFJRStlnwnBU0yz2N79WbJnzEZJins3XTqXm+1nlX472KzTdQtvEK51S2q6YssyEbEtp41Kuu9W5FPkYGBgYfBaYrnFfaBrq+zNJYLyeLSadchOC6eY7W4Sw1PxKJYTTldfdSgjLgVII4TO738Jv/I+5+G9iBU6fv+757LETF/G7f7MIv/0XQzh+6nLReQH3ISEs13uFvj9T9S00zWJ/F1PPYuRRSN1LNf6LTeuzyL9cbViqLIspWznqlq+cM1H+crex132vcVPKeDIwMDCYSRRD5mbq90yUOV8+pRLbUtKd6XynS7bLRYTdnnNLv9DyGkI4hWIJ4Vtnr+I//NVC/Me/XoSjb7xf0Dtb9p3Eb/7xXPy4+hncuVN81NH7hhCW+l6h5SnlvZkwHr2MYPXvfGUol0yLLWc5iMFs51/utpzJspU6Bop5fibKX+429rqvXs/3d7n7goGBgUGxUI1pr+cK+eJjCGFx98pFCEuVbznq7fXsdPuDIYRTKIYQ/vTj2/iLxHr8Hz8YwHMHThX8HgAMrnsJ//LhPizd8lpR7wH3KCEsJs2ZJmWFGuIzKUM347VQuRVjUBdaf0MIy9enZoMQFts/7nVC6DWOvMaXgYGBwWyhkK810zHwDSEs7p3pErKZIISlksFC3jWEsHAUQwhbnjqAf/HdXjz93BsFv0P/JiczqBrYjW/8aATvvHutqHfv+Sij+dIsxZgvF9mbCSKRzwguxEAuN8EopZzF5Fsuw3+miMlM96lyttd0y2oIoSGEBgYGdwfyEcJyE8DP4otWKSTks0q3lPoUI6dyy7PU8hey0HA39qdC0il1UaDQMrmhUEJ46PXz+Hc/WIC6ob0FPa/79+HHt/H/pjYgOW9nUe/dF+cQziQhLKaM5ci7mLK5lWcmCaEur3KQuM8TISy2T023bJ9FO82EbMvdxsXkx58ppL8bGBgYzAam8wVrtg34YklYqcS3XOmWku90yz0deZZCgmez/xRb/9moc6kohBDevjOJH1U/g7+u3IiPP7md93mvf6fOX8dfV27A+CvvFfzOrBNCL7i9ly/dcudXzHvFlHm68vMqa6HPe9W52LxLfbaUe8W03Uzkf7f0/ULLNt22K0bm5ZJtOcZ8qekVOzYMDAwMZgOFGri6Lz7FEKlCvhgVU96Z+rpTznR1dc8nn3KXezryLKT8xfatYtMqtF2m07eKSaOYZ8pFBoHCCOH2g6fwh/+4DG+dyY0Seub6J7jykZ4kvnX1Y0xmcoPIbN/3Dqrm78LtO4WdTfiZE0KgMMPY6518aRab13TeK7SeMyG7cl2fThsUk2+5iUGxbTRTxKSc/T5f/sXUqZi8pztGZ0K2+epWzr5d6jgyMDAwMPhsUE4D/bNI18CAkI8QTtyexD81bUFwcD8+Urjdm1c/xsOr38Hjz53FjU/uOO6tPnENv7f0BBa89EFOmq988BFqFx/AkdfPe+ZN/2aFEBLKYajle6ZQI7wQo7NYo3AmjMhiDdZijP5C5Vis3EtNo5Q60DOfVf7l6vf50i6mrUpJZ7p5znTbljK+Shm3pYwjAwMDA4OZhyGEBvcq8hHCN05fxt+k1mPL65dQd+AiVp24ijeufIyVb1zFf1/zDpoOvI/gjnfx58+cwk/O3sRrlz9C08H38ciad9Bz9BL+58ZTSO05jxcvfogD53+KhvELWH7iOo6fvoLh9S955k3/ZpUQGhgYGBgYGBgYGBgY3K/IRwjX73wLdcPZQDIHL/wUf7v1DP50/Un8zabTWH0iGy30o9uT6Dl6CT/ccAo/2HASTz53Di9d/BAAcPL6Jwi/8C5+sP4kfrjhJHqOXsKHtzOYnJzE2hdOeOZN/wwhNDAwMDAwMDAwMDAwmAHkI4TzVh/Fup1TxO3D25N4+9onuPlJ7v6/Sx/exqnrn0CzbRBnbkzg/K0Jx7Wjb7yPiQL2ERpCaGBgYGBgYGBgYGBgMAPwIoSTkxk0j47j8PELrs9M59+FD25h4rYhhAYGBgYGBgYGBgYGBrMCL0J4+84k2pYcxBuncqOLluPfrY8mMDmp+Zyo/DOE0MDAwMDAwMDAwMDAYAaQjxC2LzmI4zNECK/d+hh3jMuogYGBgYGBgYGBgYHB7MCLEGYywMCaF3Hg1cKOhyj239vnrhqXUQMDAwMDAwMDAwMDg9lCvqAyW/efxNItr3k+U+q/3S+eMy6jBgYGBgYGBgYGBgYGs4V8hPD0heuoG96LGz+d8Hyu2H/Xb32Cpza/UtCz9zwhNAeKFi8Del6H2a7LdOrvVgev+/nqrd6/l+VUivzyyXS2y25gYGBgYGBgcDcjHyHMAOh/+giefu6453PF/lu74008s/vtgp793BHCu82QLUd57nUZlLPu0/1dbPp3Sx/4rOR3N5TZwMDAwMDAwOBeQT5CCAAXLt/CE83bcOj18uwl3Hn0LNKDe/DTj24X9LwhhPdY+e9HGcykPAv9ne/L4t3eB2Yqb0MIDQwMDAwMDAxKRyGEEAC2jZ/EX6Y2TDvAzPOHTuNvazfh6BvvF/zOfUUI87lAlnovX9ozked0ylOMzPI9M91yT6ec0+0PxfwulBDma/ti6zedPlCO9i4XIfws29jAwMDAwMDA4F5BoYQQAFY9/wb+6z+NoX/VEVy98XHB7wHZr4x1w3vxB/+wDFvHTxb17n1JCHX3irlWLlIxW+UpVGaFkpGZkFU5y1qO8hZ7vVz1K7UPTDd9L/kWIv9Cx4CBgYGBgYGBwecZxRBCANi89238/j8sxR89uQL9Tx/FK29fwo2ffpLzXCYDXL7+EQ6+dh5zRvbjob97Ct/+/5biJ4dOF5UfYAih49pMkYBCDO5ylqcYmRX7zN1KCKdbns87ISw233KWz8DAwMDAwMDgfkWxhBAAjp+6DF/Hc/j6Xw7jt/9yGN/1rcQ/Nm5F9YLdqB/ei+S8nfjbus34L/84ht/60wH8+x8Owt/+HN46d7XovABDCF2ved0vxhj2Kt9MlacYmRX7zGdNCKfTH4r9rSOB9yohdCPS5aqPIYQGBgYGBgYGBvlRCiGkfy+duIjm0f34fng1vv6Xw/iN/9GPf/HdXvzv/70fv/0Xw/jj0Co0LNqHYyculpwHYAih6zWv++U0mg0hnLn+UOzv+4kQFtrehhAaGBgYGBgYGMwcpkMI6d+HH9/GmfPX8dJbF3Hk+AW8dOIiTp2/hp9+VJ6zCw0hLOC92SaE5SYh9xMhLHd5ZqN+hhAaGBgYGBgYGNyfKAchnOl/nztC6HZd93XI636hxrDXezNVnmJkVsozXvl+1oSwFFlNp7wzVb9S+kC52rsY+XyW7WpgYGBgYGBgcK+DE8I9x87hy9/pzcGeY+fQMjqOL3+nF17//iq1AV/+Ti/6Vh5xXD9+6jK+/dhSmZ5o3Y5LVz8EAHw/vBrfD692PK9eu+cJ4WzAGL8GBgYGBgYGBgYGBvmgI4TD67PXCZeufpiXEJ65cB1f/k4vviNW4Bs/GnHc+8aPRvDtx5Ziz7FzGNv6Or78nV60jI4DMISwbDBfQwwMDAwMDAwMDAwMioWOEOrcSPMRwr6VR/C1Px/C8VOX8eXv9OL4qcvy3pe/04u/Sm2QXwXHtr6Osa2vAzCEsKwol/uegYGBgYGBgYGBgcHnAzpC+O3HlkpSFuvdASA/IfzGj0YgWrfn/A0Asd4d0l30248tRd/KIw6X0a/9+ZDMj//m5TKE0MDAwMDAwMDAwMDAoMzQEULRuh0to+NoGR2XX/K8CCF9Fdw2fhIAkF6wB1/786GcZ9IL9si9hN8RKwBkCeE3fjQi82sZHcc3fjRiCKGBgYGBgYGBgYGBgcFMoxwuo+kFe7TBaLaNn8SZC9chWrfjyPELOc8DxmXUwMDAwMDAwMDAwMBg1lAsIeTBZijgzNf+fAh/ldrguP6NH43gr1IbAABf+/MhfPuxpdg2fhLbxk/i248tlYFnDCE0MDAwMDAwMDAwMDCYJRRLCFXQ1z5yF1Wfv3T1w5xjJ/4qtUEGnTGE0MDAwMDAwMDAwMDAYJZgDqY3MDAwMDAwMDAwMDD4nEJ1Ab1bYQkhsO9b38K+b30LQgjYtg0hhAM+nw+2bbvC5/PJZ/h7vb2WTFOXrhACCxcuRGtrq+Oamn4wGITP54Pf78cLL1h44QWr4PLYto1AIOAow4kTFs6ft3Lqp9YjX72FEEilUjl1amxs1MrP65m2trac9NPptKw7IRwOIxqN4vJlC5cvO+Xr9/vh9/tz6sPrQb+FELh61fk+f49fozqo6XM5HD582FHHvXst+Z5bu6pl0pWX0qysrNS2hxACc+bMwZw5c3Lyq66uxtKlS3PaJxgMOvoEyU4IgeXLl2P58uWyvP39/ejv73dtx0uXcttA7e/0dyF1t20br75q4dVXp+QXDAYRCoUQCoXQ39+PSCSCtrY2tLW14ezZbF++dMmS7RMIBHJkxcultrdt26itrUVtbS3mzJmDhQsXIhgMIhgMIpFIIBqNQgiBO83/Fnea/y1WrVqFRCKBsbExrFixAitWrEBnZyeqqqoQiUQQCAQQCAQQiURkmfx+P956y0IgEEA4HEY8Hkc8HsfLL1uorq5GLBbD0NAQhoaG0NbWhng8jsrKSnR2dqKzsxPDw8MIhUKufUTXL3R92+t5tT1isZi27+jakj/T0tIi9VYwGPTMl4/bwQebtPm5ld1N73pBJxv1mXQ67ZlGKpVCMpmEEAKxWAyxWEz2EbfnE4kEEolE3ry9QDqIX6usrJR9t7m52fEsySYYDGL//v1F5aWbj1T5EY4csXLytG0b4XAY4XBYjgde9nx1V9ta7UtCCClT0sm6dEKhkGuekUikaL1M5aB6ZUa/j8zo93HxooWBgQGEw2FUVVWhqqoKoVAImzZtQjQalWW9edPKSTsej8O2balLEokE4vE4hBBybNA48fl8SCaTSCaT8Pv9SKfTWLp0KSKRCCKRCBKJBCYefxz7vvlN7PvmN9H6R1YO2traUF9fj5qamhzZtLW1ebbRtWsWrl2z8rYZXauoqEBFRYWrznn22We17/N5mnSOrj9y+di2jQ0bNmDDhg2eOsq2bezatQu7du1yjGWeN8ma/qbrlMbw8LBr3xFC4OZNS8JN/xQCrjN08ub9nPf19vZ2dHR0oKOjAz09PRBCIBAIyPuPPPIIHnnkEa0eWvF3/8qBr3/FCbpeqj4pVvfQ/7ytdf1C1Y2qTiBblfd73bM8Heq/vD14m6j2zqJFi/K2la4P8Lbj7fPII4/IevNrnzXUPpGvj9yrsNZ+9au49Xd/J0ENphpeXuTCyyCbiFkYHR3F6OgoFi9ejJGREQld59GlFQ6H5X0ihDoF6qZs/H6/nMjefNOSCuvWrSmsWbMGy5Ytw7Jly1yVHVfSBJq4CDduWLhxw8KxY8dw7NgxeX18fBx79uzBnj17sHv3buzatQtjY2NYunQpli5diqeeekoOTMovFAohGAw6jGoarFevWg5CVwhp50qFykVpqOnwupKxpxqwvK0PHz7seIYIYVdXF1paWtDS0uJQIGQkuRkfal+qr6/PaROV5JAhztuC/o5Go4hGo55y4u24Zs0aDA4OahUzXXv//dx+mE/+usmZX5s/fz5eftnCyy9bchILh8PSCIpGo1i7di1OnrRw8qQlFT3vH/n6gluZeLlozAaDQcTjcdxp+S309fWhr68PsVgM69atw4IFCzAwMICBgQEsXrwYbW1tiMVijnaMRCJ4800Lb75pyfRjsRj27rWwd6+FuXPnorKyEl1dXaipqUFNTY2sTzAYlPWuqqpCU1NTTt9zq5Pal9TJz6vuHBUVFZK8xuNxVFdX50yoahrt7e15CTh/fvDBJkkG3cqjXnebYPO9r6sjB9WtsrIyB6lUSrsApiKdTiOdTktikO/5YkFGSmVlZU4dW1tbcxYAhRA4ePCgVl5u0D3j9t6RI1bOPSJbhSDfOOXPdHR0IJ1O59Tdrf353KmDjsjT/MD1bCwWk7ooHA4jFos5FqoyT/0Zdu3ahUQiIa8dPXoUFRUViEajuH7dwvXrFnw+n7xPxiU9QySF2o+TEtu2ZX5E/tLptCSPNJ9MPP44wuGwTHvfN7+Jo0ePOghhf39/DkEXQkjiwOV35Yol51o+VxbadqS/SK487fHxcUcaXrYUl7WuHYnsbN68GZs3b85JV0374MGDjjEhhMixb7iupfcXLVrksNt0Y0IlgcVALYO6cO42Jqlf1tXVyQ8M3d3d6O7uzmlTIaYIh5oeN/69DGd6xm0hZjrQ6W6+GEN5qn2B+jM9p6ZbWVmJuro6rczd+hOB7Fzen9XnRkdHc8aFLg913AmR1ZezSfiKJYGzTdwMIfz0viGEhhDycvDfhhAaQmgIoSGEhhAaQsgJofqF0BBCQwgNIXTK3K0/ET4vhPDzRgBzCKHaMD/9+7/PUXRcmaid1E2J8Q7Q3W2hu3vKeNZ1dq+0aHLo6rJw+HAWbspIiOwEfeSIhRdftHDsmIVXXrHw+utZ6BTqyMiIdLWjiaKrqytHDtSR6TlyKePluH7dqQyPHj0qFW8+o4yMMXqOjGsa4JFIBNXV1fD5fNKV8dixY56Kn98jV0JuJKuEkE8A9Fxvb690m1QVN7XzgQMHHNf37rWkDAlNTU2uZeMypt8kZz456GTIy9Le3o6J+M8y/Bwm4j+Xo6jc5EXPrV+/HiMjIzltdOGChffftyQZVNtflz4ZOOpk19zcnOOCkZWlhQMHsumTS1hdXR3q6uoQDAbx4ouWY7L2+/2IRCKuCzhqHTkZJyNI7RdjY2MYGxvDzp07cafltyDEFKmeM2cORkZG8MILL2DdunVYt24dbt2yUFdXl9MvFi9eLAlhMBjEpk0Wtm6dWogJh8Nobm5GU1OTNHgikQhisZg0PGOxGNLpNCKRSE4/4UajbsGG2iQUCjkWQ/IZcl4LTEII6aaom2CFEOjt7S2oz6luompf9DI48ukTrqt0+nLOnDmora1FTU2NrI9XWoWAFn7KDeobnODoDIvh4WGtzA4dOlR0nm7yJeMzHA4jEong8GELlZWVsq/qXI0LSZ//Tfq9t7cXPT090nW6FNkRgXKrDy+vbv62bdvhNkaIx+NybgqFQsg8+SSi0Siqq6tRXV2NmzctJJNJnD9vyS0ONAYjkQgaGhrQ0NCAZDKJW7emtoHQYhBf5EomkwgGgw4Zp1IpBINB1NTUYOLxxzHx+ONyEYreIxKo6ol58+ZBCIF58+Zh3rx5cryq8rlwQU8CVXnlm09SqZTjOi1IC+G+QKWCjwV1wSEQCOAnP/lJTjl1C2N8oZp0qDo/cULB8yZ9z/PhC+tUp+mCytLX1zfttHj5vYigSgrykcFi3Ea92lS3gMXnKiJj3C5U7Via171cxOfOnavVPfQOv0bu6fQ82Sh8UVC105YsWZJTP6qDqqsDgYCUdzQavesI4OeJBOYQQrUzEilUBycpC2pcnQHmpsSEyH4t1OWnU4oqCaV3CYcPWzh0yInDhy25n4PymTNnTo6yU/ePBQIBrFu3zvGFpba2tqCvCHSNVkB1A44PHnWw8OfI2KFrfP8JkbnW1lbHSkxtbS3Wrl3rKkvVWFbbUl31JHlQGYjEkUKZO3cuFixYkCOHffv2OfrCgQMWlixZgqeeekp+bbJtW6746SZSrmBUmUejUUleCMlkMrefVPysdnLhxFCVvc4I2rZtm0PO589bOcaBW79wa2sud/71kb/Hf+/enTU0g8Gg3Ce5b5/l2FfKjSYymn2+7F5TtRycoAYCAan0BwYGnOP0U1kRJnu+gcbGRjkZ0F6gLVu24PhxC8ePZ405Sk81QCZiFiZiFlauzBoM0WgUa9aswZo1a3Do0CHE43Gk02lpZFN5iQSS8djY2CjLTl/P1b5CMqSvVDR5qm2k+62D16o9gfavqun29PQ4+qyarvpVUGdMul1XcfToUYyPj2Pfvn3Yt28f9uzZg127duH555/H888/j+3bt0ts27YN27Zt0y54FALbtuXKO+3TaW9vR3t7O4TI3c+je9+rLhzqolAhWLhwofRCWbx4MYQQOHLkiGf7c1nzccp1sFt+hw9b2n05+erODUKePpGVUttGTZ/GkFu9dZ46Pp8vpx0jkYj8OktGIY3ZaDSKzJNPYuHChXLh6OhRC++8Yzn2ec6ZM0cSOSKE5MnBF2Tpb9I5/BqNbZ/PJ/cM8rmcfzEkQqjKZO/evQ69R9dPnLCk98XZs3p9X8h4JBA5pt/kQZSvzdzuqXOiWn76ysrf5c8QEVVtBJ52KBRCVVWVlHNtbS0aGxsdGB8fx7Fjx0oigHwfXL6+rLM1igUZ+JwIqHvBCyUFdL2Q8qttoNabj0+6xr8A8mcSiYRDL+kWIhOJhLYfLViwwFWOZGeqfU3V311dXaiurpZeH3y8EcbGxmDbtkPOnPhxMl4qgaP6u92nepgvgYYQGkKokaUhhIYQqnI2hNAQQkMIDSEkGEJoCCFP+34ihPmCgRQCQwjvfUJoCGAJhJArh5/+/d9L8Gfc3I+i0WjOfgWdEiPjUIU6ADg4kVRJKKWtc3shNDQ0OO7RZMeN6sbGRjlpVVZW5hiabsaiELluom6KPB/pFSKXTASDQTnBkhEshJD7rejdJUuW5JSB7/eheupIIY+cppZVlTthaGgIW7duxdatW7Fnz56cOgsh8OKLTrmQAUr1IIOep8v7l0oUhZhy8aGycX/2ibiTDJLrEZcvdx9V99yphOz6dQvvvZdFvjZVZa6Sfe4ysWXLlhzCTs/y9/x+P3bssBCJRLBtm4Vt2yyHYUTG05UrFrZt24ZVq1Zh1apV6OjocC0vv051HxoacrjYqv3Atm1M9nxDGpZdXV24csVCPB6Xewpee81CRUVFdh9P7AEHyCiybRudnZ24ccOSLnCLFy/GqlWrUF1dLcdfNBqFbdtoa2uT+9e6u7vR19cn+w25UFPfpnKqe2QpaqDb2BViaiHGjfzpDCv1elNTE5qasgSvr68Pc+fOlcSLwPsWdxXVtY1bmwnhjOBH8Iry6Qafzyf3SxcDIrlECt2g29NaShm5HtKlkS/t0dFRx8KXqlMoDSH0+29o/6hb+uTeXQh07Ur3KN9CCSGRsXxu0PS8bl8jjU23BU1uMHJUVlY69FckEkEwGETmySdx8KCFgwez7qKtra3o7++XiyOpVAoHDx6Ez+eTkZKvX7ccxmUoFEIgEJA6g8Z1MBiUrqEcfK6m+YTmzL1sDyGVXd3CQTKi+AL5xrtOvrTARvN1IpFAMpmUhLarqwudnZ24csXClSvee88pPZoL1b5K75KepHs0D/N+5ff7JQmlvX1c1ro5SJ3b1A8AtOCo69uF9lu3saH7e3BwULuAysezLq1SCSCloZIG/kyxuozLl8Ytr6cXCeIumryuFCm3pqYGVVVVcky6tYdbbAydbiB7ure317H9QSf36bptchnwduP3+Zzt8/mMO6ghhIYQGkJoCKEhhIYQGkKo17VuaRhCmH3eEMJs2Q0hvP8JoUoAiCRwYqfmTV+Y1DRUQqhrj3wwhLA04lYMITQEsMyE0G3i5i6kOipnd5kAACAASURBVFegeDwuOxC5mfBJSjcBq3AjihMxSxI6tSOrRrcaDVMIJ2FQ01Bd7XjZ3Qx2XR2uXbMcBEdX1nzGJq8PlYMMfioDubGSzOn8Jtu2UVlZKd23GhoapEuBmj5X8mqZyCBwMyg4+HlNuk3Rx45NTcDcSK+trc0pUyAQkGRj2bJlOWXVyY6MplQqlRM4xisSpRAih/TQ3+o5X6+/rjeQ3NIlNDQ05IylW7cs7NixAzt27JDX3c6o44b0c89ZWLvWcpz3xt0q33vPktFT1UijqgwXLVqk7ZM6N1v+XCwWw2TPN6TLYTQaRWtrK65dsxx9dSL+c5iIPZAjf8q/v78fc+bMQUtLCw4dOoRDhw7h1i0LixYtwuDgoAycQ/VsaWlx1HvRokXo6upCV1cX4vG4HBNe7aG6GeebEL3GO7WNLi367TZ5CpF1Q+YRRdWyuL1HxhxB96xO76jl1C0G2batjaY7b948Gdikv79fRpj1CvLgVQe3NuDGhe5aIe/my4eiZPLAJjR2XnzRkgtXboYqj5aq5qsjg7p6eLmc8jYbHByUiywcFHyK5lp1AcCt//O/iaDQIouuTnSuqopIJIIzZyyJU6emXCtPnsy6hr7xRlYXTT75JCaffBL19fXo6urC8uXLpavpli1bUFdXh7GxMRmE5No1S5JKCo4VCARw+/HHcyDEVGAL6tN+v98RRZr3G04ISefQvTfesBwoRM+rc7m6WOHVL23bloSQj0cv/UUBe4TIPQNOiKlAX/R7//798szNa9csnD6d2558MdxrHlLrq257cKurbecGhOPlLUYvcAwNDbnqG16uUCiU88XPa1y4lYGTCf47XzvzevPgU6o+K5QwcZdjek+IrKs3zZledaFI9rq6U1l5NGjqY/m+6lHfKNTVk94Jh8N53Tj5fUrD7586i7BYV1+DAgmhlxIgZWvbU18MdZOV2wBTlYibosk3qGzblscOqF8DdAOdg/YPqfnSyioRwmg06piQ3MpMipYj3yTvZdhwhebWFrR/zGtlW3eAq2oAqlB92nWEkMpOezPi8XjOfhneVq+9ZuG116yccM+8T/Foofwrnm3buHXLcl255HnyPW66Pscjp/FrVB+39ylPOhi+kIlS176cGFy/biGVSjkOeVXb2+fzoaqqCrW1tVi5ciVWrlwJ286SNdu25cQfiUQQj8fx1lsW3norW0bqw7QoQTKlBQXezkuXLnXkO1HxM9o+yct14YKFyd7/W/b3oaEhuSJORt1E/OckUaU8abWeDJlUKoXm5mbMnz9f7m07dcrC0aNH8fzzz8sw4clkEpFIBOFwWO5bTafTmD9/PlpbW9Ha2op0Oo3m5mapF9S2UttCjZKrG4u6r0A6/aRGclPzVRdb6G/dwfMqaDWfQ/ecTq+qCxpeRosKWoWnY0R43QpNI58eLETXe6VTahm6urrQ09MjCe358xbOn3fK9fnnLSxZope16o3B6zU+7v51UK0z/7rNDX2OsbGxkmWc7zldKHq1jYTIRtZ87z0L7747BXU/HSdwFBU4Fovh9dctTD7xBCafeALXrlnYtGkTRkdH5RxWW1uLqqoqdHV14ezZbLq0IEg6jpM/XTn54i2fy7h+J/DjJvj148eLP0KikLlAvabqX/ULYaHjhUd5pT2Zc+bMkV9w+vv7MX/+fPmll9smp09PEUOaE1Sd4fWF0Kve+cYpzeUqcS1lvOv2PKtlJztF596p6mSdjuZtwImF3+8vmBBSvdXxTfMLJ1W6PXD8GS/kk+EjjzyCp59+OofEqYuauiMfksmk47liysflywljMBgsmriVutfTwBBCrUI1hNAQQn7NEEJDCN3GoiGEhhDq3jeE0BDCfDCEUD9O72VCKMSU26ghhKURwukSOEP+7gJCqCMP1BHIfdRrcLnBzY1PzZu7xBHS6bTr8ypB5OUmA5k/HwgEHP73q1evRn19vTRcuXJRlZ/ucFpVkauyECLr5kKEig71VUmvKh+1Pjy6E8+LlI2bzHXGI/+biArfY6B7Xu0LfB+CEFkXS543RR3kZWlsbMwhpWra169nXbtUAjxR8bMSujbQ9UO1zAQ6S/D99y1MJB7MIv4gXn3V0pJB3hdUwskV54ULFi5ezB5irO7NpGeo7/G60zlhPN/t27fLutK1l17Klo9+8yh/5EoVDoflHjveB6mvy/19jAyqk9zChQuxcOFCXL6cdYeurq7GZN9/wmTff8Ly5csRCGQPqZ5IfAETiS/I+vAz2sLhsNz/193dja1bt2LRokW4ccOSRvlrr2UJZUdHBzZu3IiNGzeir68PkUgEZ89mZXnxYtbda2xsTLq/UN9SFwzcDBa+L2toaAjDw8PykGWKRFlZWZnTF930lBoRtRBdxwnhmTNZw/D69fzkz61eXjrHTR46FGOkqXkV+i5BNUaE0G9DcOuXhYD20tB76j5Sr3MCe3os9PTo24H2iHIUQgi9ys/JzbJly1wXD936AU9b/VvNVyWEXv1BV2aam8kFjh+WTlstqqurJUm588QTiMfjqKiokOea3vmnf8rBbQXBYBBXr1pobGyULnG875H+5dGWefkjkQiam5vR3NzsiDJK9SAyWOjY8BpjbtDZAB984NyCoHsmX/t6pa+2rdqOp05NnXuo2gVkF/E9/Xye84qp4NVf6SzZfGOW58cX6tXndLESVKguhYXqQp3O5wTEjRAWqp/S6bQsXz5CpSNY3P3S7WMKf04tJ9kZusif+cimWia362Yv370NQwhtQwgNITSEUJ08DCE0hNCtDIYQTsEQQkMIdTCEMIt7nRDmIzhuY0WH+50QugWFmW2SY1AEIcw34dB1iu4ohMiJPEqDWe2gXgOPOrSbklWNjsrKSq1yzkdG1XuxWAw+XzbKKJ3ZZdu2QxFRnurkrG7QdstblanXpl8vWemMA27kq3mS2w4pUjeZu5WXE0IOdeJQ0+ITrUoS4/G4wxW3qqrK4Wqkkl7KPxKJSDLw/vuWJEa6/N3IJS8bpUXpubXDRPLnMZH8edc25n/zeqrRSHX9hE/C5MqsBmDh4O6shw9nz9mkc7i4UZRIJJBOp6UrWjqdRn19PQYHLcybl0Vv71SQJl5+3XmF8+fPdzyTTCazwSL6fg+Tfb8nDcGJxBdkOcLhsFzsoIWPM3/2Zzk4/YMf4OxZS5K/4eFhvPKKhXXrLBlJ9ciRbJCHvr4+LF68GIsXL3aUSR2f+cY8Pe8VrW7z5s2OtLzGJekjVSe5QYipqKK04OCmK9ze1/2t9n/1nld6xRgyxcJLF6p61S2QSzF50d/Un4UQMmJtS0uLtkxu+VK7ZsdKduGEyAV/bv9+C/v3F38Gmw7Lly/H8uXLtfJRZerVbm5tqwb40I0jrz7HdRelVVlZiVgsJhcTKfBOdXW1jCi6fv163HniCQf5s20byWQSVVVVcgGWXD+pfDduZF3sQ6GQTD+dTktXcp3OdHMZ5UFlaDuD11hTZcCDbeR7Xqd/eFni8Tg++MByEEPdAqZXuvy+utBNC4G0CK7Oh0QIubxUF1LbtiW5V/NX86P/1X5YU1PjOAe22HHMEQqF5EJnKpXCpk2b5L2tW7di27ZteOGFFxzvqOSk2PZzS4uMZpX06HStWg+SXSGuoCqI5Nl27lEaOh2hc/9MJpOuLuMqgdSloV7TlcV8Bbz3YRGJoIGrMzL46jp1dh55lL+j7itUFYvOkPdSqATaI6dTSF5KVM2/oqIix0C/edNy7O04eTIbRU2FELlHTLgpEwqpTYdWF1JWIfRRComM8wOwOXT7B93kyCcK9ZqOEBbSRkJkyfKuXbuwbt06rFu3LicUOH2VjUajSCaTclWZjhvgipMIB+VNJEYl7bx8tMKpyuHSpSwJdJuE3NpPJYZc6fOvQz6fD+fOFW5kFIOJ+INZo2avJQ1VWjklmSYSCbk3h/pcW1sbRkctabipX0x4/1cPglYNhlQqhbGxMWzfvh2T/f8Zk/3/GZFIRJJBMtii0WgO+WtoaMDChQtlpMr58+djcHAQJ//0TyVu3bIwUfEAUqmU3I84f/58dHR0oLGxUe4ZjEajDgPHjUTr2kC3msp/k0FRTNvQu9xgVA08ujb0YLPW6OGLJ/yeuqCh1oWu8fdpDHmtHpcTapl1xni+5/1+v/YoBDeo+2KLKZ8677gZR2R48mtEDPk1lRC69Y985RJC5EQBzFcvNT9d3+Lj2E3n6crjpvuJJNBiD5E1OlIlHA6jpaUFp09PzZcnT1o4ftyS+57j8TgSiQQCgQBisZjjixQvw40blucXMN34dlsI1B07wdNQFxP5M+pCbr6y6BZKybbiewCFcH4t1PVRr/nW6xmyvxobG9HT0wPbtmUkWHqO69F4PC7HFNk/an2onm4ypmsjIyM5+/zKoYf4MQ2bN2/Gli1bsGXLFqlHhBDYuXMndu7ciV27duHIkSOuUUaL0e1CCE+iw++r/YP0s9q+/HchXwf53kU32HZ2Lyi9T+nTl0BqH04u8335pK97vL1NUJf7H4YQGkJoCKGm/QwhNISwEKPBEMKpcWsIod6o9CqXEIYQGkKY20e95luvZwwhdBJCft5fsbo9H9FxI53093QIYSGkq5gInDOB2SYvBjNACNWBp1NyQgh5kDR1eE4ISUGQC5UQzjMB3UiF14SpvqdGACxEcdLfqv87RTTjE1AoFMI772TPU8qnoNQ9P2pdKEofL6eXAStEdn8K7YsaGhrC0NCQVtHW1tYinU7LA4VJ5nxPZCGkm/LmSv7WLe+9FWpafMI4c8ZypLdy5cqctILBoIxSSoZXQ0MD6uvrcfjwYRw+fFgqeT5pTcQKKxcpYIrkppt0de9TXryN6Hkihjo30mAwiDNnco2XYiYdAjdIJlK/gInUL2DXLgu7d2cncpoUY7EY/H6/g1y3tbU5ouauXj11SDwRbz7R82u6fXDRaFQ+097ejlAohCs//rHE2R/+ED6fDxUVFTjzwx9KJJNJdHZ2ShK3YsUKjIyMSEJYX1+PicpfwrVrFtavX4/169fj7e99D9XV1WhpaZH7hUZGRlBfX4+lS5c6Io9yVyidkSSEyFk48uq//L3du3e7GjI6g5O/y8+J4uUaerAZQw82O/SoWh5usKtujLr+wsfcnj17sGfPnoJc0ksBuX2RrtGdx6c7ZNlNjgTSA16HvVPafKGu1HrQGNedjUYGezwezzmzVoisyxrVkZPCYl1G1Xakv5966inP97zIva5/eOkY3XWum0nG9Jvu0R5lWowKhULo6+vDvHnz5DMvvPACzpyZcmlPp9MYHBxEPB5HQ0ODlCHpuUAgIPuTWkc6qN5tbncbizwNipa756GHcgghPccjkLb+0ZQeJ1vHrf9yO0fVLXweURc71HJeuuTc2+g1X/D5UJWHqk+I3Nm2jaGhIWnX8HmVxkI6nUY0GnXMFWp7qGSWyrpmzRqsXLnSsaDh9/sd7tWq/PIt5LjpAZ2Lt1takUjE8fWsGFJIaRRLBqk86nUaV0T4+LjSEcJiiNdMEzpDAD9/sHSDQVVwQgi0t7dLwiKEkxAKkbtSzhWiTqlzRaf6mbtNZpzE6Yw8lfjpvoIJIRyh6oXIHiPx9tt6v343I5Bw82b2qwYdevv8888jkUjIPXJeikgIIcNx8zRp3xTlu2rVKqxatcq13pSWOnmoz6ky7ejocPzWEUK3r4xqPYgYcYNd3R9o29kvtJFIBFu3bsXWrVvlZETP3Lw5FTab9r9t3bo1p1/qDATbttHS0iIP8NZNtLrN8Wp5uTy5fCaSX3Skp9uToZuc6bcq/4nKX2L4xSxSv6Dd38G/qPh8U8EdWltbEQ6H0djYiO3bLWzfbsnQ24lEQspGF/KbDne27SmSGI1G0dnZKX8TCVTH4tlPSSAPHrN8+XK0traiqakJTU1NmDNnDvbt2zcVtCf1RaxatQpjY2Po6OhAR0cH3v7e99DQ0ID58+fLQ+c7Ojpw65aFzs5ONDQ0oKGhAdevW47jStzaUogsQeOy1+kS3Xvj4+NaYyTfe7ovCfRVUB2zqrz9fr+DaOnyUct08OBB7N27V/4uJNACB+2vo+MU3OD2Pj8WRHffbU7hv9U6c3ilXSh4gCW3OcVrf5Ob7GVAJsKnQZW8+pcuPfp7dHTU8a5Or3PD16tf6L4Gqnlzfak+x/u7bduOL0aBQAC1tbVysYfIOqX9wQcWqqur5aJVLBZDNBqVgZp4f+df5Eg3cY+Q69etHC8WrzmUY968eRgYGHDc130hVMmgCi6X+vp61NfXy8VYXX9RF41Ufe9GXrn3im6+dbNFdDYJnyf4l9c33sjuyaY25UcUBQIBDA8POxY+1C+FuoUS2ssXjUYd9aW/Gxsb0djYiIaGBlRWVsovl8V4BAjhHXDKDTp3St241PUjn89XEAEqhnhxwsfrQ8FZzNc3g7sFhhAKQwgJhhAaQmgIofNZQwhzYQihIYT3IiF0w56HHnJ8SVQjkxpC+PkhhMUSskJdOnWE0BBBg7sNlkqauOLhA51HWtu718KHjz0mQR1cPSQ6n3HAn6GIY9wQ0bkjqcqSw8v4o981NTVobW11PHP1qpMQCiGwZ4+FS5esnPTVyVqIrAFDCo+7j7kZCPQuV7T8ukoAyb3Oy3BRXUp0k5IQQrrlUVuR8U1kUDchuRneFFmT76EjIqzrT6FQCJWVlWhubpYGG5FCvj+Q6rJ6tYXVq7MT2fLly3MmRbUdVq1ahcOHDzsmNKqT1zEBJKfJed+cwtxvao2ridQXJTghVKGbyOgekUBdX1q6dKl0ueKTPC8rkepIJIJQKIS2tjYcPjzVV6uqqiSZ5LIXQmDZsmU5eyB9Pp804rhr6JUf/xiRSEQSR75nLRQKIRKJyP5Ee0GfeeYZSewmYtkD6w8cOIADBw7g2WefxeLFi7F69WoZifDt730PO3fuRHd3t3SDDYVCaGlpwbVrlnT/5X1RFxlP7Q8kQ9u28ep3v5sDXbsJIeRY4As6ah/g75LbbUtLC1paWtDZ2enYM6jqOf47EonkkFzdGD98+LBccDp06FDO/UWLFmHevHno6+uTLradnZ1ob2937CtVQ/gXa2gVC688eB9Xdcd08qyvr3e49AmRa1S6zRPTyZeOXuE6p9B3ly1blvfICa85zquO+eZEImc0rkj+XDcFAgFUVFQ49i4Hg0Ekk0lcvpw9IiiVSklXRSorpcv1jN/vl66jarloIc+2bYdrcr7xMTg4iPnz52P+/Pnad/x+fw7hU2Xj8/lyiKEQAo2NjVr5ka7iepTraDf7RFefCxcsXLjgHuGb9lzqbB8qU0VFheM+bRnw+XxYvNjC4sVTbriJRELOkevWrZP9R93TTPNEKpWSeT377LN49tlnpcx4uXTzmRrFmsZ5IeNCFxNA14/5Vz0OLiNKS7fgwlFuYqYSQrMnz+BuhiGEwhBCQwgNITSE0BDCcsMrD0MIp2AIYRYzTQg5VNlwQijE1FdFQwjvbkLoRbCKIYQzRcwMATS4l2CpyocbyBzctXHvXid54sRQVVqqEuduOjpjiSZ1IUTOQfE6hciVnBBT7kx0cK5uUlyxYoXj95UrWUK4a5clA3nolLOOLNFGe3KzoglUlavOzdLLoBVC4Cc/+QmEyEbW2rx5M9LpNFKplEP5U5lU0qBOGOS+wydAIQT27dvnuKab3Lgipd905p7O0KDJRC1LMBhEKpXCwYMHpbzWr18vjYtkMildjNavd7rwqofcc1ktWLAACxYskMYIdw+mM/vU/qJOCpPznATQ5/Nhcu43JXg/mpz7ECbnPoTMwoe1Ez3lTcE4nK6hTiKokleavGgCo3blEflCoZAkXYsXL8Y771jSaIjFYg53IBXhcFgGROJlJQJIRt2bb1p4800L8XjcESCKZBcMBmWfqqysxEsvWdi718Kzz1oYGcli48aNWLp0qTT0nnrqKcydOxfHjh3D9etZ1+C2tja8/b3v5SwGUD+jA+wLGS8EHfnTPcN/80URnc7g+ZOM3AKdUCAZL10YDAYxf/58h7s03SPid+TIERloSVeOQowqbpgV87zX2M73XDHv1tbWwra9D4t3Q3d3N4QQ0kW5qalJyrEUGZUiD8pvIvEFx3mr/FkeMEoH9RxCXu5C6qFzi3WTuar31LmDRwjnOlN1Xaf0rl61cPWqJbd+qPXkc2QoFMLAwABisRg2b94s9YLOxd+tHkRGg8EgBgcHsWDBgpz8OFpaWjLxeDxz7dpUUBUKTsUXmHgaOhdSIYS0f3jUZrW/udknbjYMz5f0HPUZVSf29vait7fX0Xb8/YqKCukO7vf7UVlZiX37ptIcGbEkORwdncLwcBYLF05h0aIpOFykK34GExU/4zgPmeZubvdQe7v133yuoG7jRe2DqlumbvFaZ2/x9GaSqBkSaHAvwVKNdtU4oa8A6kDlioagfjVUFUEymdQqS3WSIsVLBjVNBDoFy9Pv6+tznbjV59euXSuvXb5sYWzM+zgJXblJUdMqmM+XDePMSYkuHTfyRuXjRjAZqrduWVolyhWgbjUynzzmzZuX855a/mg0ilQqJdujrq7OsffBTQnTlxyaHGgF+tat7B7Ba9csnD5tIZFIOKLQxWIxbNmSu6fTrT35/hQ+CbW1teW8Q0YAlwmRQS5DmnDI0Jwihw853s0sfNiRB5cjEUC3NtO1FycbOoJOMiR5HTp0SEaC5Kv3tCBCezmo3rw9rl7Nru5f+fGP5Yq33+/HW29NrSbzvSQqEokEjh/PhpafP38+UqkUkskkhoeHMTw8jHnz5uHmTQtjY2MYGxtzGBQT8QenkHgQb/3Jnzh0j23bePfdqT7A5aH263wEMN87bvtNdX1Nt8ile27owWatPlXLMjAwINty//79OHjwoOeY9TKivJ5zI69eaXrpWh28ooZ6paHuZSa0trbKvaZdXV3yqzJBCOHY1+6Vd75nCpGrm5zleP90P6Ft2zKcv6prVANVCIGVK1c6ojJ7lYVIJ9cBbm3Fy6fqEHXe4NdSqRTWr1+PtWvXYu3atVi9erU8Toi8VdavX4/r1y25aOu1Z7eurg59fX3o6+tDJBLBpk2bYNu2/JrtNfbUeUkIIdPislff+fQw+8y7776buXjxYubmzV/N0BE5XP+6jXMhRA4ptG1bejCp+allLXQPpGoL0EIrXVOJlW3b8viewcFBx7s8rcbGRuzfbznaVvfFTWejUFueOGHhxAlLa3tNVPyMfJ9/XaY5o5CxV2z0YEqL8vv6V5xkqxBZU1puLpzlNrANETS4l2AIoW0IoSGEhhAaQug+7vn7hhC6wxBCQwh15Z8tQnj48OEMPv03OfliJp1OZ4olhA0NDYYQ3keE0LhuGhi4w3IjFDQI+d98chEiSwqJGKrPcXKoI4o8T3Xgj46OOva66JSVqryHh4dzJhadQU35bdy4Udaltzc/GeTyoefofCU6G46g+tUXMjFQutwI5ucc8rqqBEJ1f9ERfD5JcZBhpRoOqmuQCjU6mjqx6FwAq6qqUFFRgXg8LvczBYNBvPOOhddfzyIcDmPXLgvBYNDhhusmQ/X8xUAgIM9xdJMz/U/7BdX+Qb/5nli/36+NiqgSQt4WnBBWVFQ4+q4b0XIrCxmB1L5kKLe1tcmDnyl9ejYej8u00um0JIu8ba/8+McO4zAWi+GddyxXmfl8WXfRlStX4tIlS+4Fra6uludK0n6emzez+/+efjqLp56yJGkkol1bW4t58+bhqaeewlt/8icSbiTPbT9gPiNeCIG5c+di7ty5MhIhT1NnvKj6yW3s6vIberDZcV4puchy0KLI+Pi4I8KpruxedVTLwK+phqCujrq08+3f0eUvhJALYjrizEFnly1ZskTuaaZtCU1NTWhpaSnYUCwnVHmq13T7n+geEUL1YHudnDiefvppPP300/J3RUWFdP+maJ2EfO2Qrw+oOlo3t9DZiGSwUwRQOiu3vb0dq1evhs/nk+WidudpUdqVlZWgr3NUn0AgIPfdeo0n3T1ynaTyqqTK7/dj7dq1GQD45JNPMu+9914GAN59991MIpHIqPvavPLiXwlVOensCt4f8uWhzrU+X3Y7wLlzU/qX769X28q2bbn4pvaJAweyadAiIL1PWzn4tgJdOd96y7kgS8/Re21tbXJxTzd38TmGzx2Upq4+xSKZTDq+8nm1oxAmqqeBQT4YQmgIoXaSM4TQEEKdzAwhNITQLX8hDCE0hHD2CWFfX5/8Mrh58+ZMMpnMANclKTSE8PNFCA0RNDAoDA6XUX4WEEHd3EyKq6+vD/v3W9i/33IMej5gOzs7HcpTCOGISsqVwerVq7F69WosW7bMoUCoDDqlxZUKneekKlzd5CJENloWpd/dbTkUJyksVeFTfrQJft26dRgdHUVHR4c0cGOxmEOO+SYdLpuzZy2HnHk53NLT3dPJi35z0kjuLzwYgi5dVZl/8IE7gebujsFg0GHY+P1+NDQ0oKqqSkatDQQCaG9vl3kcPWrJID0UsMRNjioJpTx5VFadnIUQ6Onp0RJCkk91dbVjYlONat53iRTSPSKPRAjprCaeh24CVevE+z9dq6qqgs/nkxv5k8mkJJskLwosw/vS9u3bZfvwiZ4IIR/btm3j9OmsOy+XLxl1wWAQdXV1aGhokEZdW1sbenp6JBG8edPCO+9YWLHCwsjICEZGRtDc3IxIJIKhoSFp/N9u+tcSd5r/jQS1FbWHF/nzQldXF7q7u9Hf3+/6DE9XjWKq9j1u0NAzauCeYDDoOIcwH3Tpu0Htx2oa+RZyCkEhZ3+5lffwYQtHjmRx9KiFY8csvPKKJd3Pzp3LkuBiZTOd+hSDQtoiGo1KnVZRUYFEIpENHqWcSeiVDs+HzmSl8VWsTPhvr7lGdc/j/Xt0dBSjo6OSDPI+Tn2uqalJEsBAIICamhpHVGldv6RAM5QWvWvbtjxjVDc/tic+YAAAIABJREFUu9VBCCEDavHxQEgkEpmPPvooAwD79u3LJBIJLF++HDt27Mh88sknGQA4cOBAxm07h5qXSghVt1iKEszL7ObG6zV3E7n2+/1Ip9M4dcrCqVOWtCXUtlPJ98KFCzEyMuIYhzrSyskdb6/Kykp5Nujbb1uO5/n71O8pDU4Mqc/oFtHot25hgj9bzFhV9wCqaRoSaGBQHCwapDTA1S9M3EecDCVazTx82MLhw1NfCLniFyL7BU0lFJwQCpGNoMmPVNARETdwBUBlUpVKQ0ODNl067FwIgYmYdxRDruj9fr9c4adJlkd2pAmTl1E16nWE5vTpKTmqxrnXJMIndd17bjLjk74X4eSypCMA3Iwn/jxN/ESQQ6EQUqkUrl3Lkm+6NjIygoqKCmzatAmbNm1yhLkmA0klTm51tG0be/fudVzXLWbQlz4ihFR2vheUT7q8rXQEgRNC/v5E5ZcwUfklDA4O5owRXVrqb/7ljsgejU/aP/Rp8AT09/fLry7U/4LBIK4++ugUfvzjHEQikRwSytvx0iXLQVb9/uwex6amJvT392PDhg3YsGEDjh07huPHLXR0dMivYmvWrMGyZcvknp+uri5Eo1EsXLhQksCmpibYtu0atZZ/GS3ESGhoaEBTU5PDaPQyxqmur373u6555DNWde8UQgi9DFECkbN8RM8tDV3fUt+l8Pl8T5pXHrp7hw5NzQXFolhDsJxw06/8mUL2Ok0kv+haJ3VMqbLcvn07tm/fXlDf4H2Q6z3Kx+t9IbJfH+mgdXqWEwkCn/fD4bD05iA9RERFt8eNgzw4OBkhO4K8RAoZC/S7vr5eS2xIT5w/fz4DAO+8806G9it2dXVhcHAQvb29mY8//liSQlWGurw5IeTPdXZ2orOzE36/HzU1NUgkEo6vuLo+raavevQEAgFEo1EZJdTv9+PkyezC2ltvTS2quPVBWog5ciTXLuM2ArUpP1ZC7ZMnTzq/EArhjBUQjUYxZ84chEIhOU9PVPys62IVr6sqH107U9t46R1O9vj7hggaGJQGQwiFIYSGEBpCqJaB6mMIoSGEalq6e4YQGkKow2dJCHfv3i33DVZWVuYQwkQigd7eXvkFcXx8PGMI4b1JCL3O9zNE0MCgNFh79uzJGcCqIU0GWSAQwIYNG+T+J1I+pCxU8lFdXZ1DCG/X/jomHn8cE48/jm3btuUoLTdywo1oPgkSkVCVlxAC/f39OWmSS9e2bduyB2fHcgmO2wTh92f3B9JhvDyMNRkNZGBzN0zdfjHVSKBDzlXX1XzGAU+Pkx5yxfGSLb2j3lP7w7PPPotr16yc/Qrq5Ll8+fKcNAKBgHRtpP0LFy5MRacLBALYt2+fNCw++MBCMpl07IlLpVIyiqjaHnyx4ujRozl1VvdI8HpNzvsWJud9K2eyU/ucl8yFEPI8Qp/P5ziLa6LqS5io+pJnn+IT5bx583L6oc/nk+OEykmy8Pv9qK6ulnIktLa2oqurC1cffTSnf/Dx5vf7HWlxdyg6X4z6LvVvWvQYGxtDPB7HqlUWVq3Kujc1NTVhx44dMgLem29mXUfJnfp247/6FL/pOIT+4kXL0WZectcZQhT9lhu5qvGcD4W4o+brC+oCwtCDzY5D6vOVi/Ih2dB+NZ2rny4tL9LnZqR6RQbVyVLFoUMWDh2yXNOfbbgZ5sXUkaBzpeXvTKR+EROpX5TXaQ7wKhedNevVx3Tt6qaLdP2L6w6umxsbGzE0NFRQ36Z5grt+6uYUNV8ia1wf0zxKOt+r3lTWYDAoXePVMRcKhbB8+XK5b3DBggUZisxdXV2NpUuXorq6WuqvlpYWByl0089C5LqMUmRUL9lzWXjt3yR50LVgMIj29nbHAjO3H+jaG29YOXj5ZSun7Dx/ant1MVUnfyGm7BG3tolGo3IuoO0fCxYswETFz36Kqf2FQogc12KSAZ9z1DmAjoYg0HO64yIMETQwmD4sIQTWrFmDNWvWYOHChRgcHITP53PsTwoGg0in00in09Kwr6iowNGj2X0ipLD4gOYreSohJKVy+/HHcxSBjhByRaZOrLT/gtLhSmt4eNgxCfFJbSL2gEPhueWr/n3+vNN4pUmNfofDYQc55hvYdYbBO+9kVwD5NXr36lXnKl8hAYB8Pp/cT6mSRLWOKlEl5UzHfhDWrVvn+E2HAesmoOeeew7PPfccbt3KkoH337ccZIImJzpa4+TJ7Nck2rNGx1P4fFNfCOkIBd3XPv5bDcLD39GVlRNCHQnh7ajbF0rvZBY+7ChHIpHARNWXcvoXL4ualhBC7p/loDrxtAKBgCTUdBg3GQ8+X/boEyKDOnmp/YDXvbu7G7t373YElAiHw4706+rqsHXrVmzevFkuqtTX16Ovrw+tra1yX+HJk9kjKW7P+Q3cnvMbcjWay5UOjOaGi5dxrspHDfTjZtypsubpX79u5RBCr/d04GNQLTs/qF6tj6rTEomE5zNuZfEiHRx+/9ReUzqEPJ+c3Z45eLC0L4L5wPPMV4ZCyl/M+/m+BroRPA7aN1yIXHfu3OnZXvQszb/pdDrnGd6OfDFRJwOeB0/Lbc6j3+r8oS4Au40LGts63a0SSa/24+VX02hra5MEb8OGDZnm5mYZ2Or8eQtLly5Fd3e3DIAVDAbR2toqCSS5j+ry44SQDoVX5wjd/Kp+zaevqGrZqf3I1iJ7gs+ZtMCszvdCOAMSqfqe2o3rclXf68YIeSvp2oK3fzgcdiy627Yt50kigLS3kBNCko2ur9K1Rx55JMdbwe3sQEMCDQzKA0MIhSGEXBnbtiGEfLI3hNAQQvU9L2PKEMLpg+eZrwyFlL+Y9w0hvLcIYSwWy7z77rsZADh8+HCmvr4ehRBCv9+PFStWSFK4ZMmSHFIohCGEalvcTYRwto1nA4P7DZaqYGzbxtjYmEMhDQ8PY8eOHdixYwdqa2vlIdivvJKNICeEyJk4KBqiGtHqdu2vO3/nIYX0nFrOnTt34rnnnnOUmysrynfdunXw+/2O/TFEBsmYJbdRnp+qJElZzZ1rSTe51autHNcZUtxUhkWLFuVMdgcOWDh4MOtqRfvyOMhdT4issaqWQVXQQmSP0aADwLnhTwqWG/TUVmr4bT45k5vfyMiIdCvhLj5u5J3Xk8r63nsW3nvPwtmzWQL4xhuWnATr6urw1FOWdJPj++SIEFL5aVILhUKOyJ1UhuvXLUz2fEOCDDvdQsLkvG95GvpqX6K0dM/Yto3MokckJqq+5FgsINnziVo3KW/dutUhw8uXc912yAChco2MjMh7RBKFELj66KOOiZmMAdV4o99qpFlu2PC+HYlE0NrailQqJSOL9vT0YCJmYWBgALduTR2ncOWKhdv1/5sce5QW74tkBPE21hkpOkPMzWBxIwJ0TT3+ge6ppNDreIt8REy9x11H3cpVXV1dcB4qSIY6o5FQU1OjJRS68rvlQQsEBw4UHynUre7FlCEfdO61alqxWCznvXA4LMdJviirnBTSkSvqM3xByK1Ou3fvdi0rJ6YUDZqeSafTqKqqkgSHyqQa0G4kLR+J83qHL5DxPdde6fHx7ub6b9s24vG4dGF2S4v3cb/fj9deey0DAO+//36mtbU1MzAwgJ07dzrslZMns1sUqG0TiQTa29vh9/uxZMkSBynk8hsYGHAQQrquLjDr5kKqA3cbVutBZI/e48eV8Dqq87cQ2ajs/KgSN5nx9HX60e3auXP68U3lCYfDkvypJJSIH6U9UfEzmIg9wOyuBxyQY0a5rtMBtm3j61+Z/S+Ds52/gcFMwBBCQwhzJgYhDCE0hNAQQkMIDSHUwRDCu4MQbtmyJQMAH330UaanpydTV1eHYgmhbduupNAQQkMI3WBcVg3uR1g6hRaJRKQxXl1djWQyKc+oWb9+PVpbW1FVVSUPE+cKjBvSqrHd2tqK27W/7lB6QkyRQp4OVwbj4+PYu3cvdu/ejV27dmHXrl0yXa4kVfdAv9+PW7emzvLx+XyYqPxFSQK5AcrJoRu6uiyHAgwEAli71sKGDRY2bsxi586deOaZZ2TER67M1HMbuWxUFxP+jGq4qpO6EAIHDhxwbESniYCMcd2kTnX3cmWkvysqKuQ1CpyjEpxQKCTPKSKXtNraWke/okn55ZezG+HpmZ4eCz09liSDauAUOmid0k8kEmhoaEBXV5eMYjnZ839JAyQYDGKy7/dcsWOHM4qabpLkbUHRMFUZXbpk4eJFJ3GbfOIJ2LbtOLOLT8yczKrR127dsqQ7LU+TnuMEyu/3Y9myZbIO3Ii8+uijWLdunQwE1NHRgaqqqpwxEwgEHAfY64wbin5Hsm9sbEQ0GsXNmxYWLFiQDSYQewC3a/55FrWEX8PVq5ZjvPD+RoaOzohRDRXq017kQgfdgfC654hgeh14rxJEt0A0unINPdiMOXPm5ER4rKmpkchXF47e3l5Jxt0ITG1tbcHp6+TJ+4nOjXL/fgsvvJAFN5R1Ojwf3EisWi5dmqTj+GKV+rz6Xjwe17rMkjutWxlpEYMWtOieSrQnqn7Zs08cPHgQe/fuzdt3yH1f1++5/qXyFUvy3AiBbi5QXfC5ztEtmOnSqqqqynEjVYPdkFx1ZaV69vb2ShK3cuXKTH9/P/r7+7F48WJ88IGFZcuWYdmyZdkAJ4kvyP5BWxJs25ZBvIQQDlK4a9euDAVPU4PKEPhCIfV5ta/yyKNct/HnE4mE7Et9fX3o7+/H0NCQIy2SDclw7dq1ruNEJ3PejvnaifJ8/30LtbW1Eul0OmccUvAbdT5x0ydCCExUPJB7LfaAdC1V+7du7Kv7CGfDcDb7GA3uR1icNNDgjkajcrUuHo8jkUjIZ4aHh3H1qoV3381G8bp1y2lYqwYurcglEgnYto3ly5fjdu2v4XbtrzmU3e3HH3d8LRRC4NixYzh27JhDGXI4lEr1rzL8yhQ+jfRIh4SrK1n8q4jX5OzzZffm8YirXPnRc889Z+EnP7GwY0cWL7xgYe9eC/v2WXIPiBrm2WtS5uWh/WRq3akN+CosnwD4Hk+edk1NjesEok5+6iqvajCQXGnS5WHJubzomI7xcQvj45Ykl+qX2mAwKPtfW1sbwuFwziH3ZEzc6f5d3On+XQgxtVchEong8GHLUTa+Z8GNEKp9jAz41tZWmRbd++CDXHJBfWvyiScc9eYkmvYX6RYBaIFFNUSp3tQONB7pKwOvp23bjgijVC8+YdM7/OsdvcvbmshgdXW17L+jo6OIRqPYv38/JpJfzKLyl7B+/Xp0d3ejt7cXvb29aGhowPDwsMMQ0xkpquy5kaUaUCrZoL2qHDdueJM/HcLhMCorK9HW1oa2tjZXIqGCSCEfr+pYEyL3C2FdXR1qa2sLKltfX5+UKUEIIfdq8mcplH8hafN+4aX7vBartmyxsGWL5ehXhUCn37hOVfN1awe3vXpe4OSWf2XTfT3N1/4cND5UMshBX8/7+/vlNTrCgH63tLRgzpw5rmQw3zzhJuNC0vEihF4LMrp+pC4Q0/hPpVIOLwc1cjIdHaOmRXn29PTI8wS3b9+eqaurk2M/O488IKNcdnR0oLq6GhOJL0jw8tOC1uDgoDy2gn8pJDLICSHXv7SoxXUbLaKrMldlFIvFHDqY36OFvIULF0IIgfXr12Pjxo3YuHFjwW2p6ldd/3frQ++/n6s7q6qq5JxMdpBOJ6tpDQ4OYtGiRQ5vKf4MeUPp+o/X+CuGkM0EYTOE0OB+gyGEhhAaQmgIoSGEhhC66j5DCAtL1xDCXL01E4TwwoULGQB4++23M9FoFOUihCMjIxgfH5eksKmpKWMI4RTuNkLoFnVUNXJ198pB5IQojpQaGNztsGhS5YdZh0IhebbM2NgYAoGAdBmNRqNYsWKFw2gk1xcdYVMnjaVLl+J27a9L11GV3BExLAScBPJJiSu5VatWoa2tTRr23K2JkwS17KobSGdnJ8LhMOLxuCRZkUhEutJ5GRFLly7VGmh8EimUFN68OUXECeoEzsvODR4um8bGRm2b6SauuXPnuj5LBMK2bYdrLhGgeDzumDxpj+CuXRZ27cq6E9bW1uYQQr4oEQ6HMTAwgGAw6HAP8/v9uNP9u7IcRFTpfEyauHWTFieEOpmTDOmZ1atXy79pryd/X5Wfz+fD5BNPYPKJJ7QR5vr6+jA+buHYsSxeftnCq6/qo7sJIbBixQqsWLFCEko6/F03UV599FHHnj2VnOQ7/4u7gSUSCUlIyXgKh8Nob2/HRPLnZXucOmWhr68PH3xgob29He3t7ejp6cmJlqfr07zPUlkDgQA2btyYU36176tysu2se7ObcUzP8fFPxhgnF6rM3PqK295CDn5IvZcBrwMnDm5obm5GQ0ODwxXVDYUa8/nSUNNbv17fF93k5yUPIoUqIVSfU89QLFSuOhLZ3d2dt+xe8uTXdISQnuH7w/v6+tDZ2SnTaGtrkwRfZ2Sr/Xwmoev/uv29ugVHr7FA80J9fb3UQzRPkGsz1b2rqytHfkTYMpnTmWQymVm0aBF6e3vR3W2huztLCsfGxuT5xIsWLZLbHWT7MFLI06fyHzhwIAMAH374YWbxP/xOhvYPqnMDEV11Lx25Z3vN4+RGSv3cTTcKIbBhwwbHb91iWqGg8ur676VLFi5dsnLIINeZdI0v+PJ5TS07RSTXjQc+FooZv/z5aDTqSQwLOcB+OkTOEEKD+wmGEBpCaAihRuaGEBpCqCurKitDCA0hVJ8zhNB9LEyHEE7t87ueuXXrdzKhUAgzQQhte4oU3rl5U5JCdW4whPDuIoRe5xSqoGe//pXpEUQhzFdCg/sHFjciuEF77pyFc+csGU2Mu48SeSR3j+3btzuUqkpMOOkbHR2VhFA3iRBUFwoC38yfefJJrZLk+fPIeOQWq7p4uJFB1WiMx+Pyb25w8/TViYXXTT1nTeeC4zYpexmSajpc3hQttKWlBfPnz5fv0GTL86D68nzWrFkDIQRaW1tzZM1dMMkoIDnEYjGk02n4fD7pMkzuw/X19di61cLWrZZchJioeAATFdnIYjTZUGCjOx1fw52O38adzv9T5hkMBnGn+z/KKKRUjjfftKS7VXV1tXai2rnTcsiJy051USQsW7YM169bOe4tbm3HI6J++Nhj+PCxxxwG0AsvTBFWOrtSl6Zaxg0bNuC993LdXYXIEsGrjz7q6LNquXTX1Ai0/Mwrar9AICBJ2ETiC5hI/i+IRqNobW1Fa2srzp3Luv+OjIygoaEBDQ0NUv75+i/Vc2hoSIKCOjzzzDN45plnIIRwuKer76oGLPUdnV7SlUOXRj6jTgiBjo4OvPbww1oDa+jB5hwy6GXgDAwMYN68eaAAGV5ksBTjyUt/cLidw6fTT1zXrF5tebZxvn5AaG5ulgt4XgFxdGc2FopEIoGqqirpYltXVycDNOWTYyHXJ6p+Jee+zjVOfa9Q+ZVKBtyIhE4X8vx55EhCvmisXKfyKNGNjY3w+/0O9/54PC4D+lAgrkAggHXr1mHdunXYvXt35vbt2xkAWL58eSYUCuHyZQvPPvsseXhmigAmUl/Ujgv+N32N/PjWtczif/idDJcV324Si8Ucc0xjY6PrGOHuoXRfja4shJD2Fo9gW2x7u7UnXzCj65cuOfumShp1NgYtdPL3fD4f+vv7MXfuXMydO9d1sYnL5do1K0f2XiA95XYmaCKRyCFpfn/2bEPez/ORyEIM6EJcVg0M7hVYXNHQYDlzZurw9Q0bNqC1tdWxR0w1sslg05ErVSENDw9LQqh7hqerKjidIss8+aSEqgR1h8aS4uXETFXcupVZIsDccEomk9KY53vbSIHS3/SVhb/rprzdCJpOKavXVaNOt6+HjqYgY1M1Bug5OmCeK3D+tyrX5uZmrFq1Su6joa95tbW1skzpdFoSFbo2EXsAE1VfchB1kvOd9q/hTvvXHJPwnc7/kEXX76CqqsrRJm+/baGmpsaxj1GNYLd7d+4XVS5DHibc5/Nh4cKFWLhwodZIdouQSePkTvtXcaf9qzIvIobhcBjPPOM8skTXFzmpo3QDgQDOnbNy2uzqo49K8s9X7Lk8VaLL95ry53hUPNu2kUwmHftwqFy9vb2orq5GdXU1btyw5N/kcaCSTy472qvX0dGBzs5ODAwMaPs2EcIDBw64GsiqTuCGgi5N3XV1LDQ1NaGtrc3VgOf7vjghpGc4EdRhcHBQgr685jOsdXL0gpsxpjN+dX1bzV/tQ7r3Vq3y3rfp9h6/ru4fEyK7P4+MY69IoAR1P2Ih8lu+fHnBsi0EtI+dfnOvAmobXR/UyUXX1wsBl4WqZ/gcqOtvan1UA5wv2rrlr1tYDQaDGB0dld4rdIQGX7SNRqMIBoNoa2tDb29v5sqVKxkAOHDgQIbea2trw4ULFgBkhNiIQgEgU19fj4nUFz2x56GHHKSwqakpo8qmuro6p8701ddrQZfLhkcHF0JP2Appa9V2UO0HSotHlRZCyL3walpUhnwL1zytvr6+vONdp5cK2e9NOshLd5DXAJEz1a5S51v6TeNDRxC9DGhDCA3uJxhCqNTdEMLsc4YQGkJIMIQw1/gwhNAQwnwwhLA8hPDs2bMZADh//nzG7/ejEEJI/6ZLCIUQuPj2MbmnMBqNZrhsDCG8Owmh+jWwWEL49a8URvIMITS4n2C9+qqF117LggbJiRPOwcnd34hs2LaNgYEBDAwMoKamRk7QXspJiKxbFN9DqFNEbqRSVSrqtcyTTyLz1A+QGf3THPDy65QUN3iEyO7d4ecuESHhRKi6uhrBYBCpVEq6sqbTaYcBnkqlpAuMrp46xeRmuKr158a8m+x0JFeI7F5ESocMePp95MiRnHbkEeHUiYwrZTon8vr1bCTaVCrlqEMymcSxYxYOHsyC9mJOVP3yp8gaUXfav5ozeSYSCUnYurq6ZPTO06ctnD6dJUmhUMhxGDtNinv3ZqO98slNbQNuBNfU1DgmN9ue2qOoyp4T2VAohDut/w53Wv+9Y0LlUUY/fOwxOY7ItdGtb1D7UFonTjjdXYXIkkG1P9OkT/2e+jffh0n9lOoeDAbR1NSEvXunouQKIbB9u4WJ+INSrtSfw+GwdCOtqKhwEH2+aMT775w5cxzux15GjxBC7l1WdYXO2NItJrmRInU8pdNp1NTUoLGx0eHyRaSV0N7erg128drDD0tiqCODixYtwvDwsHSJzWf8UL8p5DlVJ+r0m5vO9JIN1wtCOPeeqjKkv59+2tuwc2uPlpYWuaChI4QE3SHwurLrDpj3ko0QAqdOWXjzzSxKqYOaPieEly8XZvDqxkExUNNUF634fMAXJ9UD1NV+SPuJiYyp5DBfuXhfCoVC2LlzZ06/pHJFIhF56D0dBfHRRx9l6urqMhTBM5lMor6+HidOlEYIVTdktzbd89BD6Pn+r2aIFF58+0VJCklO1Ce5mzfVh+tCN53F91ircnV7L1/7q3/z3xQ/QAjhiJSt6lbd4rXXWOL7cL3Gmqq/hZgihDQ3uW0ZchsztCDP83ZbfHebG3R9IJ8rqSGEBvcTLN75jx/PToY+n08e9t3U1CQnASI+NHDUcNk8eImOkAjhXEHKRwrzXVMVVVdXl/RHV5ViZvT7U1j8PQV/olW+GzZskJOPbdvS4KX7tbW1CAQCaGxsxOT8b2cx71tZzP0mJud+U26S58adm3JSv7zyPVDcSNPJS5WRSuToHR6MhPJS9+kQWSRjwOfzyQmar6bxYESqkUFhqc+csXDyZBZvvTW18EDP8+NOqMwTVb+CTZs24emnn8bTTz8tr/M9J93d3bItzp61cPas5SAjVIZwOIwDB5yHChNB4r91xnIh+z3p2SwJzEI3aXHDjL4SquSU2oTKzw+w5wbVG29Ycr8gkUF1wcG2bQfRpLyoz9JxEqrMxsed+8Cefz57pMBE7AHHV9xQKISRkRFZrng8LgmmqgNoDykZTl4TtDrGVUO1VNDXVR5UQS2XikIIFN1//eGH8frDD2PowWYsWbIEQggsXrwYixcvdoRbLyQtvtDihlAo5AjY43bsg0rOiwHfh0l5ehFC27axZImT+MydOxf9/f1yPqEjMwhtbW05CwTlRCQSQSqVQk1NjQyUduqUpQV/7803Lbz9tns4/ELakTBR/at5+xGXoe5aIaD60mKYegh5LBZzLNrw/q22dT40NDRoy+c2R9N7yWQS+/fvhxBT+9sbGxtRW1srjXryLFi0aJE8AmJwcDATDAaRTCblHvFr1yxs27atJEJI8xgnDTqbg8qtksLGxsYM6Q1+NAXvI+oYVuVBf6tHdbnpQt0isluaVAafz+c4QoziL1y+bMlFCvXdQkBlbW5ulvvIKU+3MqnX+AL8zZtWTuA9kl8hngm6GA5ucs831tTfX/9K4dFKDSE0uJdhCKEhhIYQGkJoCKHGyDCE0BBCt35RSDsSDCEsnhCm0+nMRx99lAGAZ599NpNIJJCPEOb7Nx1CuGTJksydmzc/JYTHZORRHaiPGEJ4fxBC284fgIZfn22j3sCgVFg6tyR1wlPJAL3D3Xu4QcsJIAcPsU0DTz1+wk0BquRSHbwUrvvGDUsaeoVM3gQihSrowFvKU3VlSCaTmFzwX/Hyy9mjA8gFkiatybkPOSYcncIkqG63tm07SLYQQrpFqBFLefqkPNV9fjzKHcnl9Omsa+e771p47z0L58/ro2hyouL3++WhumRo2LbtcNfkJI9PuqTgeX8SQmCi6kuf4pdzopfR3h7btqXhMmfOHEmy3nsvW3bKk/KrqKiAz+fDkSNOgqvKhcjC/8/em37XcSV3gmnXYtViu6Z7utvT7dP22F0uzUxrpqcWu6rcH7t9ug/nzOnyzB8wdebYn8o38614eMDDw07sO0hwA0EQAAkQBEASXMR934qLSLEkkVKVVCpREinuhD1lkHoxH7LiIm5k3MyQjszZAAAgAElEQVQHSWVbVOqcOCLyZd41bkT87o0bwQFauUbY044/CVWC2E8adZQaArbof57n6bGlgPABcxHl/UFlS8tMJBIwPT2tU3bg/crGxkZjXq9ccQKuisgrmBpk7dq10NPTo0E3Tb9C24/8ScvCZ2HuPNRI4e2wvcv/5mNBy8tms9YIlcsximiZI891wchzXfrvsbGxSJljK4saRHQTBDc4ynWnsoFE3gYqf6V36urqxFD1vM0IBvFOJI1qTKm3t1e74JbTj49LuMYRcPziF9Hum0gcKNIy+UYfJ0yJRDfkJB6nvPpR+BC/4emPkHDjFl296XrH76nOLKcunuKErjNJT1N9dubMGc2f6HpO733n8/nSzZs3SwAA165dK9FUWOvWrYPx8XEYHx+HM2fOwMLCksvocgChFDVVooqKihJNVn97z55S/w++ZoDBU3/+53Dqz/88AAzpOBQKBWMTR9rAi9r05u+WIzNR3nFX1AcPnMDm+UfhOep+SvmA/m3rE/aXRo9G4Ip/h7l8Yjsk4B21McF1B38eJuc4caD4j23UxxTTR6UYEP6KYkAYA8IYEMaA8KMaRjEgjAEhpxgQfjRAiDkAb968WaqqqiobEC7HZbQcQNjW1la6e/euvsM4OztbQvAXRhIojAFhDAhjiumfOjlcgPOcZNyox7+z2azhamgTUrW1tTqnFFV++C51G7UtVpsQxJxGVCg9euSEJt62Ac9EIgGlTf+nTyP/Bzx8aE/8jWWU1v8nKK3/T9DZ2amfvfKKA62trRoQJhIJ+HDwu2L/KCGg5fPB3dnQ5YP3h88RT5Z79qwD168vBU14/XXfhXP9+vWBdl25cgWOHTsGx44dM/oc5qKWyWQ0SENDFg1M3lYa2CSTycBizVf1O9heHlxnaGhIK4hEIqEv4d++HXQVpfVdu+ZAX1+fAbwSCT/YD43uhkFWbEoZn3FF/rTjTwJ18jJQQV675sC1aw5cverA3/31X2v3awSMGGyGuzHV19fD0NAQDA0NBcBgGG8rtbShgRFjPc/TkWCTySQ0NDTAT37i6A0NSQF7ngeLOUe7jWOfMCcpurbinPMxo/1BUCOteW7clGOQREUUDfs2TN5QgCR9T/+mQNBGUW1AQsOcGujLKZOXz91Po4wbGyi8cuUKjI46MDrqWPvA3UU/CQoz2Mr9HmUiupaHvSv9G13e33lH/lZy712s/Zrxt7TpE9UG/DtqI0SpJb2ArrlI/f39hr6km7soC2mddAMyag1RUEg346jc4+sJASGXCygDt2zZogFYZ2dnCd9paGiA1tZWePzYgfn5eZifn4edO3fCG298NEAYBbxmZmb0qeDNmzdLra2tJRrcKowwOimCwsbGRtEtXdrk9jwziJj0vo2HaPA/W3AWvr4xmItN39G/6XeZTAay2Wwg2q8kH3nb8V0MSCatc8l92bY2oniVtimsLJuMLkePxIAwpmeBHBoaHhctFSISQKyqqrIuTmpIcYNGMlgREGLIevyGG3rcuMTf+E4nvf/GTwlsu02ojB4+dLSALG00Q8mXhv8LlDb8hU/r/zOU1v9nXX5XV5fehbt48SJ0dHRoEJxI+CkIPhz404CA27hxI/T390N/f7+4u6qUvztPvykWi6GCWikzqSxG18Q+UoGeSCSM5NfSic6+fftAKaVTakh3khYWHA3ScAzx9GjXLgfm5nzavt2BqSkHtmxxYGzMp8WarxhAkytHrKehoUFHiUXAWCgU4NEjR29M8B37N9/0T7MSiYTeOEilUpDL5SCbzeoIlsjzUqh9iWfx2dOOrwd433WXopXS9r/6qqN5BPkR01AgVVdXw9/+9V8bbUgkzATzCAglw1BSfpSn8ZQExyKTycBrrzmaZ6REw0op6O0172B2dnYabUMjE+ePryuc20wmA5WVldDX1wfDw8MwPDys79tFKXTerpqamkBUOUmBRyl1G+F48FOXVCoFV686mjYtEwzy3/COMtLHKUui5UbbtJ14LeZ+Q/97dHRJxuI6HhtbHhgspw/S/Em/T05OWlNG0A0XpPfeC56C29pC78grpeDWLbmfdI3qMfvVCSGVEZKhHNbvsHGjZaFhTiNd4nxKm0x0XGgb6uvrA3qArmdaf0NDg3F3y3Vd7ZVhA1xXrlyxltve3q5B2MTERCmZTOoTo4mJCairq4P9+/fD7dsO3L7t30c/ffr0RwKENtlSUVFRunr1qm7H8ePHSzzNSZR8SiQSxkmhxI8SP6DuoPYK3vWW6uX8XY7M4G2V0j1w3UdtKEme4Pig3SitU1rm+vXr4fLly6Ft/NVcfKQNv3L0B19DtrbaylmxYoUx3zEgjOlZoBgQujEgxGcxIIwBoWSMxoBwqd4YEMaAUHovBoQfDxBWVFToIDLHjh3TQV8+KiCMSkwvyZbW1lbDRXT9+vWlZDIZyHsZJZ9iQPjZBIQvPB9HGo3p000OdYGjYBBdHrlSQaXK7y1xJSApOk6jo6OglIInDf/CeM6ja9qAHa9bKWX4o/N7VJS4a4vneTpp+/T0NCiloLTxv/pAcPi/iAYIultWVFTou235fB6mp6f1OCE4+LD/24ZAmZ+fD/SBg12lFIyMONpVa3TUMVx0qSA7edLRdOrUElG3ETTaUemgAd/b2wu9vb2BsURC91MK2uhdFM/z4MEDR7/neR4cPerA7t2yskkmk7BqlQOrVjlw5cpSVDY6Btz4QABLeeHxYwfy+XzAwMHvfvELB1atWgXJZFJvOBSLRcjn85DL5bQ75aNHPmi6c8cJlIXjl06nobq6Gp62fx2ednxdg0HadiRUYtRQpbk9q6ur9R0+3u9isQh/+1d/BX/7V39lGJIPfvhDePDDHwYUOPaVGwSu6wYSYafTaeju7tbAFKMo0ranUilYv96BwUGf+vqW3kGe7ujoCPQZ70jyNYZAm4JCDvwnJycD61Pih18ZbdY8dZJil+7qSHVIRgO2jwLAq1eDYKIcUMgJIzZHvSdtSJRj9NG1yw04WjZ/JgHCxcrPBZ5t3uzzhQQGo9paLtH2ua6r+0HvH27btk2/s3XrVtiyZQso5W9k7du3Dw4cOABHjx6Fe/ccDSRc17+TazMWKfX39wee3bmzdO/6+nUHzp+XQSIFhNImlw182wxUasRynauUgi1btoTyufQbynF69YIbyzajGHN31tfXh95BVErB+fPn4fz589Z+vf766/reIK7JdDqtZfTevXvh/n0HDhxw4MwZn9A18uMAQmzP7Oys4SJaX19fwmsJVO/ZxpfzEAWEYd9IcynxI3UjDePbsDmzzePDh46x1qT+hMkcytM85zK+297eDu3t7cZ6Qrsjql+2HJnL7WtUn8K+o1FG+bpdsWIFpFIpeOH5GBDG9OmmGBC6MSCMAWEMCGNAGANClJn8WQwIzWcxIPxkAeGxY8f0qVwul/sogBAAoLQM0nVns1nDRRRPJ1EWfhxAqJSygsIYEMaAMKaY/qmRIwG64eFhvRBQEKJhIYFAalhJgALz1PT09MDAwICOQkcX+JOGf6GBYZjQlUCgUgqOHj2q8xtJAitKICuldPSyjRs36t8xdxUXRkr5OXjQXY4C5Xw+bxjA6D75tO+bPvX8r9Y20Do2bgxeuKYuWkgnT5q5/bhRRcumhgAfF2qs05xt3O2IKkwEl0r5bpFXrjg6UqXkloV8sm6dA+vW+YFMuGCmOftc19VjStubTCbh6NGjWgnRfIhY982bDnR2dhpKvaOjA6anp7US5KAAjcbbtx0f/DGyKREsv7a2FlzXNSKlvfmm2UdsDx1LdA3yPE+DUASGD374Q/3t48cO7N69OzBevF0ffGDyDgXw9+87cP++I/LL+vX+8+3bt8P27dtFwzWRSGhXXJr3DAE05xNsQ01NjW4LjlcikdCgmRu4nA+U8vPWdXZ26vclQ9pmCNDyJUNPKQWvvOK7ov3kJ44OtsPHlo4lztWm57pCqFsTdz/j5fIokFFGmdR/SnRDiP8ula+j/lZ9ARbzn4fF/Oet9SEopN/xOsoxxGyE0WCrqqqgpqYGisWisRmAG3ec9u7da8x9Op2GI0eOGC7brusG3IE5v0hgUKL+/n44edKBI0d8mp83eWax9mtQWVmp1wiSTZZIc2qT41SmUrfZMOMW+R4BVV9fn1U3RhnX3EXVVjcGKaMy3fM82LBhgwZjAwMDJdQrFRUVUF9fDyMjIzAyMgLvv+9vTg0ODmpwgfoKA4IhEMlms3oDEPPhSn0aGBjQbqroIkr1KLc3yh0bXFunvv99I9ooH+MogMnLxCi5YTLOxlO2dzFwXlhZdINWAq9cbnO5gvaTTVbh5o7UBvo3jXCPv9nWhG08w2SnVP+KFSvKll8vPB8Dwpg+3WQAwmQyCXv37jUUEBIFhNzgswmLRMIP/Y/RCfkCkoDdk/r/XjQslPJPDlEo4jeHDh3SERSxzCiBzduLdW3atAk2bdoE69evDwBcTMSLAg8FU3V1tXHCIBGenGBZuVwOnnb/e0MQYX8WK38ThocdGB52oKKiQrz/w8eFh0aXlBdPq0Dbw09dKysrjRNhfjrMwYxSPgChYbUTCT8yXE1NjR5XWvfIiAMjIz5wfPVVB+7d8wlTYyD/YLuy2axR54ULF3R76XtKKZ2GQiml7xpiu6qrq6G7u9uq2PDfT9v+2KrEJF6iRnyxWNRRUZVSOpUH/Q7biwY7JpGn46yUgidN/4NorOLpI107t245cOuWD2bxGywLDeHdu3cbbcAx3bTJgU2bfJ7LZDIwNTUFU1NTxnu49lKpFFRWVmr+TKfTUCgUIJfLGaeEPDUK3n9F/sAx2LZtG0xPT2uamZmB2dlZ2LVrF+zfvx/2798PSinDcI0yAuh7p0/LJ1h0Hb/xhgOvvhoEfxzYorEqhXIvhxAY0mflJKKX2o9/h90fiko4zr9NJpOwWPiSNSn7cojOU9S7XJ/Qe2n4PfI6Ha+6urrAezTBNcqryspK2LBhA2zYsAFyuRxgonO8683TKCi1PEBIT/uVUjA9HQSF0jq2zS1/JyxytlIKpqam9DhSWc5lFd0IwfRIu3btEtPfhIEW3r7BwUEYGBgw+kL10N69ew2gnk6nob29XQOyubm5EtVHmUwGWlpaYLHqt3zKfx4WFhxob2+Hrq4u6OrqgpqaGt1fHB/8N5XHVL8i7d27VwPRN954o9TY2FjCtWADPNJ4oPzg+lQpBScJIJR0rlS+beyVCqZk4G1Raukkrr29HTo6OiLnjQJCaU1yAFaOvKXfoJdZWBmY1D5KztF+U96iz6g9Z5NFNv3Bx6G5udm4K8iJnhrGdwhjehYoBoQxIIwBIeML140BYQwIg0AF2x4DwvLbaZNZYeMcA8JnHxBWV1fr5PMvv/xyibvP/7oAYTabLeF9RQCAvXv3lpBPYkAYXJMxIIwBYUyfHXLowlhYCAoubvyjsOVCUhKafAHRZPEclOE7T+r/OTQ3N0NjY6O+n1AsFvW3aODgN3NzczA3N2cFpZzoe9RFa3h4WLcBEyrT7zKZjL7zw0GvVBcF2VhuX18f9PX1wcDAAExOTsLTzm+YRkP+84Exod/b+uh5Hrz9tmz0hrUrDNTTsUEhTyNK0ncePXI0kMH56ejoCLiO4P3MsTHHUNYffLDkvvjwoWPME52rdDoNo6OjMDo6Cm1tbQEDRikfmFJQivmSsL6WlhbrhsCTlj+Ap21/BE/b/qgsBUjnhUbpxJyS77/vwPvvO/pdXh8F25IR8KTp9wJ1SpFA8W+sjz6nhl6xWNQ5JGl0wfFxR4M9TC6PbZmYmIBsNguVlZWGIUldZGtra6GlpUW3j5aPmzfYr3w+Dzt2OCJhNFqk2dklwsiWUQqdK/WDB/3vLlxYugPI30GXXl4GlxOZTEbnYbQZCVGGDY4bgkLb/T5OFBBI8pWDBd4fW05DDggXC182xgXz79mia0aRJBtpnsV8Pm8Ydtx4C9u0UcqPuszrpPk98X2U39XV1Vo24GZRoVCARCJhGNNdXV2hIB3d1Ds7O3WuPyozXdeFrVsd2LrV0Zs6tE1SmVJ+TvobB8l0HPD+YJT+Q52F/U+n03Dp0iVD30v8Va4sXL16tTH3SimYmZkxyvnVpooGhJhzEDdZFqt+Cxarn4PF6uc0WH/wwHf/n5+f13NGQWSYvkM91N/fX/q7v/s7XWd/f38J2xXmisl1p8SX0pxJgFCSL2E8Lo0xXcv8N37HGt0xuTzAKM8vvviifobjj3wobUJE8YQ0Do2NjWIbaFvDQPdH4UO+dilwl8pFXnVd14ifYSMOBl3XhReejwFhTJ9uct57z9GGJN7BQwXKw8l7nqd3XyWD3Sbw6DOb4ENl+qTun4UaF/QORiaT0QEG+K5blFDn1N7erv8t7QxnMhlRaYQpI0poMLuuqy+II/BQSsFi1Ret5eFcSHchaJvfe8/RxIUvHUPP83RKDGks6PNEIqED9VCjhAILPPlJp9P6jhTeMZME+o4dpnF5586SwkwkEoF7DfRksrm5GZqbm/VpNTWo790z71JiP3K5nL57hv3h7XrS+oeglIKXXnLgpZeCwVZsygdTWfBNAqWCKR8kZbRnzx7Ys2eP0d8nTb8HT5p+zzAA6Z1UaV5xzsPWGq5l+mxy0jda8RkPQrJq1Sp98kvvC+bzeaiqqtKpO5LJJFy/bp6yIRhH6uvrC8x9GOGdQ2zr6KijT89t34yN+WlNdu70ia6D115zdJoNpZYATzmGBs7rck7yKOEY4t+bnusWAYDEI7W1tcZ9R2rkIK+FgQkkCTxhmxYLXzbAIG+TUkrfPaUGPqWNGzfCunXr9J3x9vZ2HawE5YJ0fzLsLh8dCw5eJZDLT0P55hWCIJQf/F4h/VY6eU2n08bJcGNjoyi3qQxdWHDgSfO/sQIIBJdhY0DXlMQnW7dujdR/WD9u/KTTaairq4O2tjZ48MCBBw+WZBXlr3L0qev6XhzUM0IpBRMTE0Z7KcCoqKgovfHGG/5p3f/3oPR0+/9bQj24bds2qKys1PLlzp2lAGJ8Y9K2Vmn7uYtoNpsteZ4XOEG38V65v9P1ks/nDVDY8ReOnmvU51KZfMOA14OpqBobG7U+bG5uNoAgvi/ZMhs3bjRkyPz8fCBoDZUntG04XrhxWA5hIDy+Lukaom2Okoc2vubvoszka8u2vjzPswYso7KKgkDarheejwFhTJ9uigFhDAhjQKhiQIjPYkAYA0KpTUrFgBDnMQaEnwwgRDp//rwGa093J0uu+8kBwoaGBsNF9ODBgyXKG/8QgFAChTEgfPYAYQwGY/q0k4NKDgX10aNHYdeuXfoO0caNG2FoaEj77eNi4osQXWUkAUvvKnElQo13NNaf1P13oJQKhLSmChzvaqEyDRNQNoFB29ra2mr8jm5/1HDCerlQkcaCCz40xqkLbiKRgCct/xaetPxbsSxJeNE7Wfg+98Fvbm6GDz7w0yggKEF69MjRgEsp302Eg0FqzCCg2b9/v35WLBYhk8lo1wqcewQsSAMDA8ZOrVIKdu92DFCilA/kuBsjTR9C740ir1J3VmrMSBsOvF+ZTAYePHC0gUtdRF9+2Y8saeMbTpi4mhsnSikdMp2uGV4m9vHIkSPgui48afy9gMFK7xVyY0EpBTdvBsEg5T8kdLXGsZiclIGV67qBtDPUoC4UClBXVwdNTU26H2+84Wij8PhxB44f9yMuHjrkwP79Pu3ZY7qzSgYAGr0IEjg/YoRiBIYUHNKE6XTd8jF5/XUHfvYzR9/JkZIfS4ZwZWWlcecMqbGxUVNDQwPU19dDTU2Nli82sMbvEiJv0GfcmMK7ppQPwtJX2IxJJASBEiCk64gbz3Nzc7Bjxw7YuXMn7Ny5E0ZGRvR3NAUBzmeYkWV7h/OxjV+ijHPaB7pRRFNP4HjScniZVG4h7+RyOS378DeMgruw4OjNp8rKSniy8vfhScsfwJOWPzDKp+PK28vnmt4h43ION5YkOUjLoJu7xWIRcrmcXtvvvefoO9j0LnaUHMRxunTpkl6jGzZsgE2bNgW+x7lezH/Bp6ovwszMjAZt58+fL9XU1MCWLVt0aoJ9+/ZBe3t7IFKr1A6c3w0bNuigNb/85S8NF9GamhojZVFYn5Akt0M6xvQeIt+YOPn97/tXKQgwtNVn42P6N3XDjFr3eFVlw4YN+moM53tM14JULBa1ay7Gf3Bd11jbuDlos4Owfi5z+Du4ocxtnrCxsK1R6VllZaW2JRsaGqChoSHwTm9vr7ZvJUI7E8Gg53n630r5LqQxIIzp004xIIwBYQwIY0AY+D4GhDEgpOsoBoQxIIwipT46IFRKwcTEhAZwb775Zml6err0UQEh5jYEALh69WqpoaGhRPniHwsQKqUMUMiBIed7aS0oFQNC2xqVnsWAMKaYyiOHKkVpAeLfVNhRwYvKlS8gBClUEUvGMJaD3125cgUWa39XG69U0GYyGairq4O6ujoNDqgrFb7LlQOvE91+8Bl1g8U21tbWisKF/9tGXAnblD1ennddF5qbmw1BzBP9SmCRulvg2NDfBwcHYXBwMNB26h6MIJuOI9KdO8Gon57nu1ZQ152KigpYv349XL58GS5fvgydnZ0a/FKAc/CgY5T1+LH/98DAAAwMDBh5DU+fPg2nT5+G+vp6bVjTscvlcpDP57XhxecE6+bGUSKRgKdtfywGkME8dPgsin/Hx8cDvIPGoE0J4vuU79FwfNL4e/oZuhWF8RkNJsTbWVtbC2vXroW1a9dqAF1RUQHbtjmwbZsMBjnfYj25XM5wXX73XT8x99tv+4RrtLq6Wrugt7W1QaFQ0Lk8C4WCKCuQpGibtD2rVq0K8H99fX0AGNoMBMl4QMJgWZJ8opFaw4yw5RAFg1S2csJk4dS1kbvnK6W0vLKNASU0jigY5O9wWea6bmCzD+vldSNRV1DkHVuQClt7pbmT/l3OHEvy2ab7bIYm8qkk5zEgDV3PrusbvBzQPmn9HwMyBgPsSGue1mMLbpZKpYxNKL7Jx3VIMpmE1tZW2Lp1q47my92SlVLLAoWu68LFixfh4sWLxhqm44lAkNaBm06dnZ2lX/7ylyUAgFu3bpV2795dmpqagr6+PigUCjrxOR0jKvfq6up0sBoAgNnZ2RLWi9cG0HU6qh/Ybh5gjdZJZQbne84/6D4quZHSMqickeyIsPUhrQGMrit9R9s5NjYGY2NjgfFBnpNctKkOs7UnSk5IgDCsr9LflAfS6bQ+JODu6Ei42YkbDmH1SnKfBpTBv2NAGNOnncTE9FzIUqVCI3vRhblt2zZQSmnDHhcSN6Lp99S/G38/c+YMLBZ/F1x36e4cXZhoNOKJET2BwvbRiI82IcNPrugz/AYVNFek9Bk3InFc6BghMJEE2WLl52Cx8nM6uS8FPTg2YQqQGhposOE79HQB39u9e3cgsTnfOadjhtEF6VhTwZtOp6G2tjbAP/fv++kPKisrjbs7R4+aSXoxfQS+09vba5ygJhIJ6O/vh2KxGLjbiOVcuHABLly4IBp9aCxh6ovt27fD0/Z/p5/zXV/s9/XrTmBuuSGO6RDo9zjn8/PzViVp25F+0viv9N1OJDx1pXOVzWaN+2/cSJHKHhkZgV27dsHMTDgQpEYC9jmRSMCDBw7cvevT7dtLc4gnY/hNLpfTJ7Zr166FlStXagAiRdTkBoWNWltbRTnF78WVa7RKhhP/XprbsG+XQxQQYnJvNE56enqgp6dHRwhEWUmBCK0b13lYu+izxcJXYLHwFavRFdVP6TRPup8ovSvdweQyp9x5DJuzsP6HPQsjur4l3sCNvHQ6Dbt379YGKa5lyv/0/jj+XigUAsYnlk9lFW76cd2MXjSe52kvEEkPUnmM39FND97PcgAhncNLly7BpUuXxPYv5j8fGNeamhqjDU1NTaU7d+6UAAD+/u//vrRjx45SXV0dDA4OQmVlZSAFFv5/eHhYnzCWSj8vPX78H0pYP/ei4TrUJjfpuOHcRL3HPWBwjvm7PAopjnlVVZVxr9TGp7bxt603Ohdh7UevF/o8bO65B1hY2RIYV0rpU0jsN6b2oRtlYW0JGxv6LS2/r6/P+EbSRTbvhnQ6HbBPY0AY06edYkAYA8IYELI5USoGhLTPMSCMAWGUkRQDwhgQYh0fFxCmUinYsGFD6enTYwYoDAOE1EX05ZdfLj18+LUSpjBy3X+6gFCpJRfSGBDGgDCmmP4xyZGECvcL5wsdf8dks3Nzc6CUgrVr1xoCFyMihgleVAgjIyMwMjKi88stFn8HFmu+4lPhK/qOC71Plkwm9eKmyWjpPUNUgDypK++b1C4uYKLuEEgAkZaBbaDfDAw4MDCwdM+EggHP86CqqsoAqlJbsd5y2orvTE9Pw7p166xGxzvv+PnHsF00nxyCVT5+1J0H2/vee44u6+xZB3p7e7Xhkc1mYfv27YZR1NzcHNh4QINYAqXZbBZ27doFu3btEhVBfX29Ififtn8dent7ob6+XhxPfE+KPol/UwCKvM6VFo3kxpU6gmn67Enjv9T9kowWWtYbb9jdIyWF6Lou7N/v5/azvcufYb2tra3w8KFjzAc1Juk3hUIBjhw5ovO9nTp1CpqbmwO5Q8tpA5UNGJmS8ij93VYmH4uw/trGkZMU6dfWdjp3/J1Nz3XrZ6tXrzbyt1FC45KuNZR7+A5NxB7Vd6XCASFuSEnfhrm2KmW/y0j5RAKEYWMvbT5G8fpy5jfsG1sZkrxAd2jP82BqasqQVdQNnhqkT9v+GJ62/zsdSRPL5rKWzn8ymdQ5XinhOzSq74MHZtTlTCYTAAjo1k83HNDYpffz8Z6yTe/hv+l4Xb58WX+D71FAiO3E6yCoH/Fe740bDly8eFEDvcuXL5dqamo08PY8D9ra2gwX0ZmZGeOuILrP8pgAtvmNAjW2aLDI29ydmP+b8/PJ738fPM/ToM+Lx4EAACAASURBVDCVShm5A6V1aGsf1zGSOydvh43/Ozs7tat/W1ub8Y0NfIa1TZIT/Pfq6mpDxmD7w+y0ctYuRrsOizaKc0LXlLSBieuDP49dRmN6FigGhDEg1L/FgDAGhLzuGBCaFAPCGBDGgPAfDhDmcjmYn583QCECwomJCZ1o/t69e6X29vYSn7NPCyCkoDAGhJ8+QIhgMAaEMX2ayeGLCpmdLgpUJplMRi/SH//4x4aS5wKDG/Rh5LpLuZEwp9ndu2ZuumKxCKlUChYLX/Kp+ksBdxyuSNva2gILFy82U1CBbeDAi7tp0vbY3C4kxYgGAxdCCwuOdn+ZnnbE8jkIsikaPt5Sm7ngpMFm8H102cE6ERjRZxjMh7r4IMjDnEgbN240QHIikYBbtxydww6NgTVr1uh6KZik80MDw3CQNDY2pvvD54T+je887fiTUIVKx++dd4IAikZoxXL5GuKuKLa6qHH9pOFfan4LM7Jeey0YlW5hwQ8kQaOt4u8HDjhw4IA9b59NoaKbp+u6cOnSJYOXaERfOse5XA4aGxs1QG9vbzdcPR8+dODevWBbpPXC28TrQ56LMvKWQ2F8QesPc3OVxjIMFCqlYGhoyMjfhnXRjTnqDo58jTK5HEDoum4ACNbV1QGeuCCIl+YE283BuEQ8n5n0js0NjL/HDa9CoRCZuzGqfVFzJf0mrRFJZiAg6O/vX1abnrZ/PUDS+kKZ2NPTYzzjMoO29/79JVdv23jx72wGP49mTIlvSKLcQF6ibVrMf94ATriW6ebu2287UFdXp59t3bq1BPCwhInlae7C8+fPl27d+loJg1lRwqBX1L3+5z/3n73zjhlJ1Tbf/G/O42GyKky/4Ps8yAzWgQH/+EYhrVOa9+UQtyWkufc8D5qbm42IyhitUwo0E7Y+sWwa7IU+p5vS0nf8ff4bXS/cpTOMZ8M2K8N4AykGgzE9C+RQph4aGoLW1lYdrbKurk6DLFR2mIhXKWVEd6TpFGwkRbH0PP8UDHcGEXQ+fOjoqGCY8DybzepFns1mYbH6OeOeBobPxnfQMKeLHaP2ScImSkiGCVWb4BgcHIRt27bB9PQ0HD58GA4fPgzHjx+HU6dOaaMHDT+838Xr5iAIx5uCNMlACFPy9E4F7w8VlDduOLpuPK1BAIchqCsrK/X9TtqekZERcF1Xp3fAefI8Tyu8lpYWDTJpSgmalJ2eOFLiqULwXelvbXx1fEPzBAf2/BTW8zy4dcuBW7ccI8n8cpQpNS6psvI8D+rq6pY2OCp/0wAOnDevXXPg2rVgag16UomExt9LLy0ZOggUuaLnz5LJpBiZ7dy5cwZo5+1A4J7NZo10DA8eBI2ue/ccQ/GXY1xFrdmwZ1GGkM3oiDJobEYN/14CUotVX9SAEPli/fr14LqucXKCm3E47jTyMJYVFi5d12c5EeSGFAdrEj9LffyohlRUGRi5k56g2b7HOpAPOdETr6jNhHL7TXmOjyeXpxKfrVmzJvBsamoKnnZ83SDKQ3jfnLaBb5hhvRRUo1zgsj5sc5O3maajeO+9JeB1+7YPOlFGKqWMSKOaD/Of16eEVFdQ2+DNNx29CUz1Ql9fnwaFmFvw8eP/p/T++0t1cs8LSm+95cBbb8mgFvuA6Zru3DFBNJ1jad1/VKJl0LuENLI6esxwXSOtX2ldR61jqR9UP9q+Qd5C2w09iRDU84jCvN+4LqX1Q08HlzPWy+mjTV5HyS+prhgQxvQsUAwIhYUeA8IYEMaA0HweA8IYENr4uhyylRVVRgwIY0CIlMvl4PHjPyzdvHmzdPPmzVJfX1/pzh2/fiz/0wwI6SlhDAhjQBhTTP/Q5IyPj8Po6CiMjo4agI4af9QdMZFIQD6fNwQ/FVKUOEDEhc6VFo0M6nn+vaUrV67ohVcoFCCVSmmXoUwmA1VVVZBOp2Gx6rdgseq34Pjx47B//36YmprSd3KkhYvJe/lzHo2tXCCI/8dyuru7oaenB/r7+6G/vx+UCiaRpQYCzaM4O+sYipJHF8W2Ybm0nVFt5e3kyoLPIa3v2jXHiH6KAA0Nf2zrypUrA/P98KGj3dFo2dg3ChI9z4Pq6mp9zxKfYV4hrgz5XQRuWNC+Pe38Bjzt/IY4bpKy4OOOLn1RY2pTGBKoX6x+Tj9brPzNwFrC965cCbqp4p1bm0K7etU0/uh65eVHKUPM2TQ7Owuzs7Miz7iub4jX1dVpd6KFBQeam5uNsu7edcq6RybxM10bYUYAV/TLMc6oEbRmjQPr1tnd5JQKJqAOo8WqL2jCZzTa6Pj4uOGKnUgk9N00mlBZWqPd3d3Q3d2tI5WieyiSZNDYjJwwIzDKaLLxf9gaCXu3q6tLA96PaxBSku47SiAxir+k/vI20c0AOnd4555vJmHEbiwrmUzC044/CSVJV0hjc/euE+Afqvs+ifG9fdsHVwbv5z8Hi/nPiXzCc4C+/roDXV1d0N7ebuSvxDv2fgTRr5XwWklDQ4PuEwKoqD6U27d79xy9oamUCmyWhdVTrk6m6/0EAYWozxAY0nnD33jb0Z7YsmULjI2Nwfr167U91Nvbq+8Etra2Qmtrq94g532ybXbSOQtbu1R3R403bnjR99B+pPXbZMdyZbztO0mXl0NxQJmYnhVypEVId6Rp8nG6a0RPHChQwLIoiMT30HiSgCPu3qJAHxsbg46ODujo6NCCJZPJ6Av4FRUVMDQ0pHeZFvNfgIsX/TtqeHJ18eJFOHToEOzfvx/27dsH+/btA6X8IA4DAwPaeGpvb4eWlpbA5X5JqUcpkc7OTlFo0BQQOD5c2M3OmkEApN1wTDDLlY5UJ50DyUgJu3/C+3fp0tJ9RwSAGB6fBnzBC//19fUwMDBglIGgjtZPTwTxVLCnp8f4jgbioe2y9Yu/R4FglLLmShGpqalJ1ykpFWme6RzS76qqqmCx+jljHBAQSju6ly7J93+oUqTz/t57ToAvHj1yyrpzx8uiRse6detg3bp1Ir/19PTA5cuXYWBgQBvxzc3N+lQZg7/cuVPefUY6xzbjhK8PKSE0fz/MSBsYcGBw0KfVq5cA9fr1Dqxf78DwsAMjIw5s3uzA+LhPW7Y4sHWro99ZzP2Gn0om/3mdgHsxvwQCpXo3PdcNm57rhurqaiOsfiqVgoUFB2ZmZmDt2rWwdu1afUJvM14oIIyaW/rMJs/KpY/zbRihjLHN38cpm97rRl4vt09RBiYa7JLRrtTS/W2lzE2O6elpUQ7hphr+RoO+KKUCAJG2CcvHjTc8AaPv8IBBUcZzGNHy/bXwudCyUBfeuOHAjRsOVFVVQSqVMtZCc3MzFAoFqK2tNbyCisUi1NfXG32U6pD4xiZLbfz1wQd+nxDwctAr1cfBPn+Xt/fE974XyE2IAfLwXjedH+QxLHd6ehqmp6c1X5WzDlauXBlIGm8bQ2m9hPEC3UDm91V5O6IAtG3zVpozWz0fV25IcjcGhDE9KxQDwhgQxoBQ6C+fhxgQxoAwBoTl880nRTEgjAHhZxUQIsWAMAaEMcX0D0GOFA20UChoBdHa2hpwRUH3CSrsOLigIBEXDronUCDIjZtCoQCdnZ1QUVGhhUhDQwMkEgmorKzUAnB6etpI4LqYc6BQKMCVKw68+qpPv/iFEymEKNGoVGHCibe5tbVVg1dJoHL3JGmclFJw6NBSpMgHD5burW3evBk2b96sUxnw/riuqyN+YYJfm4KihHMWBQ6x3adPO3D6tGMId8/z4PTp04ENAa44EDTyMcR0BJS2bNkCSikN0NGliX5P7wbSMayqqjLagGAwCgxwhcf5U1JGUn/phgCfI2p0obsoPlvM/UbAEFNKwfnz8r1F6tqI3+B9HqkcvOvLiRtCfC3gcxrBl447vSuSyWTg/fcd6Ovrg76+PigUCjA8PKzn8c4dRxzHMMVuWzdS213XNVLLcMOL8yF9r78/GL2V8o0NgCEhEOPjSg0nqS+0TnQfxbl99Mgx2ozjHSbHBgcHYXBwUANC3iebISbxxHLo4xhZYWUNDAzAwMCAlWek52HvUqKAkG562uYay+DrXpIjtnopwKXrGNcyGvP0e3oPENuJIMF2D5eCQ+Shpx3fMKnzfwqMN62LuqHaZCfXHXTN0BQT5cjd48cdOH7c1y8obx49cuDRIweOHz8OmUwGuru7jXgGnucZd9a43A6b/+VSb2+vBoVIeO+QP6dr3LZpK41loVAQQSEda+o6Tudtx44d4tqOkrPIQ3TjLqydtC+U/6I2Wen70nqJ4hP6PrclypFzn7R8WrFiBbzwfJxuIqZnh2JASCgGhDEgpMotBoQxIIwB4fKMpE+CaFkxIIwB4WcREOIzDgxjQBgDwphi+nWRww2lVCqlk4Oja2B3d7dWDnfuLO1W8QWfz+cNpYqG0KpVq2DVqlUBY5YCQ1oWPsN2ZTIZqK2thcbGRmhpaYGWlhaora2FgwcPahevgwcPQmdnpxF4pqamRkc3LEfQcBcfmzCibbVdyuYK3FYe/e7QIbOt+Hzv3r2wd+/eQEAP1/UDE3A31XL6KhEqf2mTIJlMaoVx/Li5Y+m6Szmn6Bhiv3nAA5zfRCKho4zhnKF7yfbt23WwI1QktnlA4srsacc34PTp09b54e2hY478QJWPBGbwGQ1kxN/h7VdqCRDS9xAUnjzpwMmTDpw964j9lDY4eEQ8pKNHj8LRo0e1K3QYr0qE/MuNLuw3zls+n4dCoQA1NTVw86YDN2868PrrDgwNDWmA+N57fmRCPvZh64K7RIW9K/FBKpWCbDYL1dXVOgjS2rV+sBh08+zr892yqLFBeYLKK9uYISCkfeIbZlL7+Xrf9Fw3bPqST/l8XgdUomstylBRSsFiTXhU0Y9qCPG5Kee9cn/jtHr1auM7Oi/obi6txaj1Tn9DmYZyKKytrmsG05DkCM43zc/W3NwMLS0t0N7eHmivtJYnJyf1v1EHU3mJCea5bJJ4y/M8DQClsXna9T/D067/BZ52/3ufev43HchEWmu2jTXKm/oaR+XnQvUNtgGBIP6Nm1p0QySfz8PCgqMjxCLV1dUZ49PW1mbwCLczwtwou7u7oaurS0c37+zshK6urtDNHkoIDNGVlOtIaW7w/2gvoWvoie99TxMHhZirkPLewYMHrbJA4mlaJ58PjPoufSfNH1+jYe+ElRc2XjZe5DJbqpvrb0kmlNNmaWzjhPQxPUvk8FQQ9fX1hoBF5YNG6k9/6sDPfhYkW9Q2vBPBBSE1uPhCxp1w+l5zczN0dXXpHePt27fD2Jijoy2m02loaGiAVatWQW1tLdTW1urTGDRCqRCmxHfwsB22O3j4Ht6JpJEGJQGHgEoSZvjdjRtLIbHDhNO2bdtgdHQUNmzYoO8T0n5QEGYTlFSBc0MLT4Vw/lFJVVRUaCV8+LBjnA55ngcLC2bIcX66xnf08L01a9ZoXkkm/ST3FRUVRjQ8ehoYJsDr6+uhsbExYAAdOHAgMI408qtUFldKNgPRdf3Tsy1btuiTTamd/P7eYvVzYh2LOUdcHzbjUSmlT+x5W5VSsHXrVti6datW9BUVFQGQFabwksmkcfeTl488UFVVBePj49De3q6fvfKKY7RdKSUmgpbAOJaNd6fw9F2aKwSlWE5tba3x3tCQo0HgunXBKIsLCzLwlsYaeQyppaUFOjs7xXUVZfx4nge3b5tjVFVVBVu3+vcSR7/UDaNf6jFkobSepRMIGyAsx/ApxyiyJXxerkEVRjS9AjWY6QYmgoK6ujpRRlA+5mOglDLupNPf6DzS++1h48j/xsiwtvHHuaOyNp1O6/WK73OAw71ebLxl02s2XYZpA572/u+BseD8x2WTUkq3X/Mg8XqQ6uVAkP5265YD27dvh7m5OZibm4OGhgYtZ3AMcKMkk8noe4W4oR3G54lEQp/UYnTe7u5ukQf5ei6Hd+ndQj5nNGo7HV+sh28aYDkSOFRKwZEjR+DIkSMBHg9bexKvhPFEOWs1TM6VU2dYO6LkSFS5tDzKr1H9iKrT87wYDMb0TFEMCFUMCGNAGANCSenhvMSAcKmtMSBcGvOP+m057ygVA0J8PwaEMSC0nRjGgDAGhDHF9EmRo9SSUbdu3TqdeB4XzuHDDhw75milaFtMb73lwDvvLNHNm77hd//+0p04pUwXS1qP5CqAwhMj7nV0dMDFiw5cvOjA3r2+Pz0ajIVCAerq6nTOIjSilPIjG2KUPoyCSQGspGDDXGak/vNErFTwcCVNFfXrr/uudTiGXPhI0VqpYIsyDHg7wwAubTsa2T09PeB5ngEI9+418xJSJc7rl1xwaZ/S6TTs3LnTaMOtW0s5mNDwK0eZKaUMIEifo/vp2rVrYXBwULsISkolbByjFNb8/LweZ8pfdOx//nMHFqu+EADlruvCpUuOVsT0N1ueMeluIG3bmjVrNOguR8nalCDtD60f121jYyNks1k4fvy4MT7XrjkBPlHKBIZ4X4iP7WLOKYv6+31avdoHfH19S9FCV63y68CNhoqKCsjn83DmzBlYWHBgYSHIs7QNFATQCLI0d5jtW/pv3Oyg43rnji/DUGZev+7Anj2OvgtcW1sL586dg9Ev9ei1gC6EdOxt88pB4XLmX3pXAkaUJHc8LIduQvCyebRC+htufIXdZVu5ciWsXLnSGHfeDskllJK04YDzi2BjOWMluTnz8lHG8X6vXr06kLTbJvM+LmGd3Ph/2vdNsd1h1yqorPA8D4aHndD1QQGh9DtGtE4kEtDa2gpNTU2Qy+V0tE1qO9AE9q7raj2fy+UC89Pe3i7qcf4erjGpj1Hr5/ZtxxphVqml6zV0vDBWglLB3JSUjhNQKK1Bbs9IcrscQr6n656OM/I4dcVdDq/ysZb6inITiW444O/SPIbxnVSv7bewOX7h+dhdNKZni2JAqGJAyOuMAaF9HMPGVqkYEMaAMMhT1LCh4xoDQhM8SesqBoQxIIwBofnt8e99Dx4/Dt4nxDUYA8J/GEAY3x+M6VkjZ8MGBzZt8mnrVgemphzYts2B6Wmf7t93DMCGwIC6kSiloKurK6AE0Y0LBfijR77wotEjUaBIAgQFT2VlJSSTSSgUCjpXERp4qMjQaKYCNpVK6XxIbW1t0NbWZixoqgTLFZLcMI5SzrbflVLw4MFShDJ89vOfO5qWo/ild2lfu7u7jah6Un9olFQt9KamIJ1OQzab1YZqNpuFnTsdox407qkrK41SydvJ6zl79iycPXsWPM+D9993DOODCucwQIu5lKjLaJR7CBpvtvF7/NiBx49Nd9gwRbN//37rGFMQhHnpKNBLpVJw5coSgMIgOzyYkFIKZmZmYGZmRuwPvtPV1VWW4uOGCh1nSTFiW5PJpDZci8UiJJNJOH36tK7n6lXT2KMyAwPP5PP5wGaQUj4YxG+ouxXOBw3aQWlhwdysyOfz0NTUBNlsVhuJp0+fFiP/2uYVv7ONtWR80WfU5Rl5GoNz0Y2duro6KBaL2v14ZmZGu0Ju/nKvQXRsbHNLAWE56yDMCEKXyrDvcPMurEwEk8g3UlRDqR0bNmyATZs2wc6dO8WNNaV8Q5/2l/eZ5u3r6ekxAohIPICBtModLz4PFLDYNu847/T19ekAbFEbfuVsCErv8bbzPK9K+Tr5ad834WnfN+HD/m/pZ7a247+pDXD0aFCH0bE7ccKBEyecwFzR9ykYSCQSsHr1asMNE+UQvtPa2hqoM5PJQF1dHbS2tkJra6teOzZeD9OjnKR249+3bplgDTei+WY0XcfIK5J8oWUd/+53xSAz5a7xKCq3LO6KHWbvcLnIv6PlUpDJ246yg9okOK48nyKfI0ku0N8SiYQuO+xahVIxIIzp2SOHnsRQAx4XzoMHjnFCQQ00/K6zs1MvdNxVosIcAeCePXtEYROmxDzPv1dz/74Db7zhwMWLF+HixYs62hgqeborhuXS5Lv4DE8oeTtsSltSplhn2HtRJ3EIMGjIav7Oz38efadQUtT43uTkpD4ZlcZc6htGuKN3SO/f941sFJSJRAJmZx3jJPadd0yl1NraGthJ5juikvJ49MgHTdLYSSdk9D0cBwoIpXEpRxG6bvD07cEDf4OEG070O7zPge/ev+/AvXtmEmPXdWEx/4UACPrJT0yQgOMh8QA9+StX0dvWnVJK34kLW5vUcEEwSBNHZzIZDepR6V69at6JTKfTMDRk3ptD+UJP/bgC37NnDzx+7BgRBtEgRJmzZcsWSKVS0N7erkEcjYI6MTEBExMTuh3lrONyjCo+lmHfYp137zqB9zAxPRJuqNXU1AQMpM1f7oWxL/fB2Jf7Anzrui4s1nzFMDZt827jkYqKCr3eKZAK4yHeR9vY8dM6WwRc6btUKgXz8/MwPz8PJ06cCLQBN0F4H5Va2gDs7+8vS642NzeHzjmufy67w2QU3QDCb1E/4l1U2931qPaWIwuUMk9r8eRTMpTpNx/2fysga7kcx3WMPJdMJgObQkr5qXROnTLlIa2X35fEulDX4OYuHavm5mZobm42Nq+xDXV1dUa5Ues7Sl7y32zl3LrlGB5M/HdsO8ooHH86hly3YV3Hv/tdUEoZeQptvEBP9PhpvMSj0t9h/LTcb2xykvITbb+0+RNGdXV1AV2G39qApkTFYlF7haxYsQJWrFihf4uT0cf0LFIMCIkSigFhDAjp+MSAMAaENmMhzLgJ+zYGhDEgjAFhDAiV+mQBYdgpYQwIY0AYU0zlkEMXIboGZjIZrTwfPzZdt6h7Bn6Hx/RUGON9Q+rykclkYGpqShQAXLFQ4YH3D7PZrDYG0KCjbcFFj8lspSS/TU1NoQrTJhQl4Z/L5bSLXblCUKklMEifUfBK30dQiONVLBahsrIy9I6JUkrMS2QTyLx9x44d08/QHfD2bcdQUtu2OQYYf/vtYPslBYHf2+ZbKQWvvCIrNwn8uW7wXosECLlSsY0H1oXAjs87zfdHv8exuHz5suZBiXfwbwSE9LdkMglvveVod0rke6mtaADZ5tc2txJJeSxt486JJg7fs2dPILotBYSpVAq2b/fHZfVq/86fBAKRZmdnYdeuXbBr1y5dbldXF3R1dWl5VSgUdFvWrFkDiURCR41E93YEhhj1kRuNUTIgyvD7KITrnY8z3eRCwB3VBgSGY1/ug7Gv+BRWdxRfcDf6csrCv6NcSyWSAGHYfCCoymQycP78eeM76ibNx3bTpk2wadOmstbIypUrQ9uMbaBzUo4O4KCkpqYmIAulzTD6b6qLUR+j7g6bI25U2/SHbWw+7P+2URZ128Y+FQoF3b50Og03bpinV9eulZ8XGGUi3fxJJpM6F3FXVxckEkuJ2l136ZoJ/ZuOK9c1FCDY+N02D7TvNj6huVd5mTiHuKFVKBS0bEKQiG3n13GUCrqNSqCQunBzXcjHhPYnan2UO3/LBYnLLR+/k4Ak5p2V1nKUazsldDN2XRdWrFgBnufF7qIxPZNkAEIUvJlMxgi4QHcDW1tbdRAIKkxQsaGAxZOkYrFogDYaVMYmLPB3vC+EQiqbzRpJ7nEHnZ/S0O9o6HKllN4ttClfSaChoOEnXlim7T4Tp4cPHQMM0jIkQOi6rgEIaVCLMOGplIILFy4YgpKHurYJfiwT57+xsRGSySS8+66jT11wh3vLFge2bPHvc771lj04B1cO/N4BHw9uNCil9A4rL4/2AecpLBGzbfy4QsCk2HxsqCFv413cRLEpu8X8F/Tc0LKQv5CnEdTz76WdfIkfovq9evVqI+GyNB/UUMV30FBRSukTaNd14dChQ8YpbiKRgLk5R9PMzNLdUOzjyZMnRWWO9ybpZpXneUaKAQQFWN/Q0BB4nqcDICAh71MgYQsaRdseNoe28S9n3JVSxr1hDkyxnRUVFdDd3V12mUqpsgAhb2uhUIB8Pg/5fF4MMy+tUaVk8Ge7axlWlnTvR5oP3FSkYD6VSsGPf/xjTRwQbt68WVPYXPJn3d3dmn94II2o8P5UNtlOeXB+q6qqROM8jMLGFTcK29vbob29HTo6OgLf0b+j6uL0Yf+3NTCsra01wCn2md79v37dl5d4L16qkz/jss7zPB0nIJ1OGyBx48aNMDs7qzdRUIaGbTBjfXQecWPJNrb8W9pvpZRxso+nrhIQRKKbAjhe1dXVUFdXZ2yqpVIpMUk8L+/on/1ZwH0UN8ZtcoqXwwOXSTzNx2G5PLQcgFgOSfVLwH9kZASUCgb/k/rIx3bFihWBOmNAGNOzSDEgjAGh2KcYEMaAkM5ZDAhjQMjHIQaE9j7GgDAGhP/QgFApZZwUxoBw6Z1fFyD8xzbgY4rpkySHCjdcSKhoU6kUHD58GEZHR2F4eBiGh4cD7qKe5+kQytx3P5PJGOGhkWjCXmkRK+VHnaQLFcvEiKX8b6V8EINAEL+TDJxMJmO4YNgUMhcqVJDQ59XV1TpK5tmzZ+HcuXNw4cIFuHDhAly8eBEuX75suBDSb+/ccTTIkBSXUgreftvRZBPAtH+PHjna0LC5xWE51L2G993zPHj40IFXXnFg3z4HampqoKamBnK5nFHm2Jgf+RXdRylA53PLE0BnMhmoqKgwIjnivRNK6FYWpWCUWgKE09PTMDk5CVu2bNHuYlgedZOk36JLojTP9B4gV5Ic1PBnruvfG1zMf0FUZHSzAZUWdUnj70ltpwmWJb6YmJiADRs2WO+VSuuBuvji77gBQssfGxuDo0ePGkbWlStBfsVIlFSO7Nq1K9Dmbdu26fcp8KNun9ls1uBxBPHpdNpIVs/bwGUVGl58vYQZ6DajkT574w3/3jOm5HnvPf8uKfIRzjEfH/x3VVXVr9xstwfqwzGjRIGgZNhwqqurC42iGdZXrINGasaywsZJWsM4n5Qkvslms9DX12cAfUn2IT+OjY0F+DSsX3wNRY0LJw6OpHdoHylwqqystKZzsLVfegeBIG580j719orEPwAAIABJREFU9vYG7h1HlWlrx4cD3wallu6LIi+kUikNSjs7O+H6dSfgHm0b+6gxb2pqMu78UnB+8OBBOHjwoLHpiCTNBY41lUPFYjHQNm4DSCSlYbl5MzzyJ70nSEE81kPlUNi1FFrm0T/9Uw0IaVRs3CCnG+VI/G4hrYeOn7QJKbXVNndRvGbji3JkbZScwb9nZmbg2LFjcOzYsdC5keQQ/T2+PxjTs0oxIFQxIJT6GwPCGBDGgDAGhGFGWgwIY0AYA8J/moCQ3ieMAaH/dwwIY4opnBzuxkKNI8/zNLDAd1paWrThhIIMlRs1svA5BoDwPC+gwNGwlIwBpfzAHkeOHNGKlLoLFQoFQ4itXr0axsfHjYWLfaOuTWECJkyBo/KThPGBAwdChRgCVv7t3buONm7KEfiJRMKqaB48cAIuqWF9o+CbBkjg4PH995dcdmdnHZiddQI8sVj5G9qlj0dMk/rNg0jQ32tra+Ho0aNw5owfie7UKT9XFW4gcKHNx+Fpx5+ECvuNGzfqICg2xWEjHItyjSdaLgJBPvZ8I6KiosKI3irNI/2bjgG6xtH5P3DgABw4cAB27NgR2jdaPl3HdKOIvi8FApmYmIDXXnM0JRIJmJ6e1mAf1yztcyaTgZGREaN+dCtft26dbgMaLhiAgQI4rL+np0ccUzrm0hhSt0C61sLyUM3M+C6w8/PmejxzxoGLFx1rYKQomcMBIsqOubk5mJubgx07dsDOnTtBKaUDbCGNfaXPui6am5t1JFm6iWaTieUAStqPfD5v5AEs9zsM8mUjnP9cLgft7e3Q29sL27dvh+3bt8PU1JS41myBn6T1jmXNzMzA3NyczkuImwvLIYm3uLFLN1oQNKFBnsvloFgsBniVbrLQ6wlRxjS9HkF/xw2hdevWwbp162BmZsba9jA+/XDgOzqKJupmyr+rV6+Gl18OgkHe1jDZi7wq2QoSCDl//rwRyI4GpOF2CP4b7R6lfPdlJNsVjXLa/otfmK6y9OoHEup93IS06QSc9yj74AgDhLa2cXAolSXJPqlu27rCdcvLsG2q8/rQ7da2hrEOHC9pTmy85rouHDx4EPbs2RO5jiX38BgMxvSsksOVDwJC6qfveZ4W/HQXlP4bd3Dp3aCxsTFYt26dsdBsO01UAGKZqLCampqgpqYGksmkvusiGXi1tbXQ12fuknOBIJ26lHsKwE8b9+7dayQitylTpUwDGp/du+cYSXdpm3n76LjdvOmnMkC6f98exSzs9FMpf1cflS4Nx87TYdC5nZjwI0cuVv4mLFb+pjE+VBFIY4jPMFIc/33btm2ikD50SDYs6J0VpZRxd1DiN5vgt/EA0rvvRt+RtPHUYv7zhpKUTkHopgqfK0m5cf6Sdj152oyw/tPybG3goKm2tlaf2L37rn8CRvkVv6cnktls1ujH+vXrjfXqeR40NTVBIpEw5A0nNPBSqZROThxm0NLyPc+D+XkHdu70CeVCKpWCbdscTUopmJx0NE1N+c+npsxx3bfPgWPHfIoa6yiDim+khJXHn419pd/6vrTWllO2xHOc2traQnmM0sqVK3X0v7AypfVB36fygpaBstHWnx07dsDMzEzgOT0t2bp1K1y8eNG4i8XbyuUkpbATqmw2Cw8fOnDy5EmdRoF7zUhlKaWMRNycMIUFjfwtrWVKtbW1MDs7C7Ozs3Ds2LFIuYHr2PM8+HDgO/DhwHf0HFHZkUql4NIlx2hHOesAx5+ecto8XbiOxDulNP2V6/qeQnTsJS8A3sePAwiVUtqjB0kChahzaXkUVNMx40ntKR3+zncCp4O2saLfSXMtReDEOYzSe/gu9fihKWzC1jtGy8X6KSiUKOwuLwWjYXJr9+7dsHv37sh6sF3x6WBMzzLFgNCNAWEMCGNASMuLAWEMCKP6IP0eA8IYEMaAcIl+3YCQp5zo+AtHy0IbH/H2xoAwBoQxxYTkSArD8zzjngZ3wUCXQCqg0Cefui1KRi83GKkgp3coPM8zcpyhyxg1qulCp0KM9ofXGSXQeFsRgGLZu3btgj179gTcDfj31LCwRQlDg4UKnrA2oZDjOfJsbZD6RBWrlG9s9erVgXZh3ZQPFgtf1t9h4mxaPp8DqnSpYO7q6oLe3l4YGRnRkcB4X/DbAweCymvfPkfT045vGPc5aH0248M2bvz5iRNy3jhpYwJpeNiB4WEHDh0yc3lSIw/LSCQSUFVVZYAeLE8y5nidXLFjDkObYufzweeLGwe0bjrGmDNRGkduaK1evTpgbLiuC6tWrTLGAgEhvY8UxtNI0p0y/BuN+kePHNi929EyK5VKwc6dDmzfvgQCkSYn7Xef+vv7ob+/P1Cf5CYVRlyGhd3ps/E1/W3sK/0w9pV+GP8VOESwUW57+OZTub9hHZLRJREHhOX0mW8K4G9TU1NGflsb7+/duxf27t1r3L/k60jqIz578MC/D4cgEIGgUj4wpPdDqQ5IJpP6N/zuzh3fpbq+vt7QFeUa3Hz+qX6gv0u6ln5n4zeMMo3E76E9euTnSf1w8M/gw8E/MyLjUp1+8eLSlQOqt7m9wfu2cuVKUW9LOpL3aWHBgd7eXujt7YX29nZobW2F5uZmDZZtsoqPAQWkkgwIe2Yj7j6Kbu68HBwveuJHwZ4EBun31OaI4qeFBQcuX74MZ86cgTNnzsD8/Dxs2bJF08TERGAthG0w0M1vDuronEa1j9tNEq/y6zZ0HPnGa9i8vPjii2XNXwwIY3qWKQaEIYYmCqUYEMaAMAaEMSCkZceA0KQYEMaAMAaE0bQcQCiBPkqHv/MdTfz7GBDGgDCmmJZLTpTAwAWHiwtzgNFnH3zguy1SRSwpIsmFkRpzVNhnMhkdMY0CDQ44KFVWVhrBbWwAkLue2BQmFVqFQsEQjDZhxo1SHtCGCi4KvMoxePE7KrxsCmo5xA0BqSzMAYabBIuFL+t28YBCOPY1NTVl1WlTsJLi2b/fgf37HXjxRR8EKqXgadsfwdO2P7KWJdVL/83BEf3trbf8KJFKKTh+3HcLPHLEp8OHfbB38KADBw4s0f79DmzatDSOhw8HASHWhVH6WltbIZFIGG63/P2w+X3rLQfu3vVJ4quwseHP0P0bXXwk3s1ms4YbLV1vtLz+/n5YvXo1rF692moEYMRXNIwxj+ByeVcp35C6dOlSwJj1PA9OnPADFPH8ha7rGu7StGybAUQ3q7gxWS6v8zWOc425FtGVu7GxEZqbm6G5uTmyHvrvcYsLqdQ2DrKk9Rgmc1pbW7VbalS7lDJdxvk7fJ1S2cpltVIKJicnYXJyEpRSRrh9pCNHjugcmXjVIWpcJOAifSMBidu3Hbh1a4koSMRN1IqKCqipqTFc8Zcrt7lesPGWpEs8z7OChih+xbmgetgHht81adV34cOh/2h8hxs9NAooL5+7EtM6pXGg8+l5nsEDEi9hNFR67UXqL8+PaRtr25oIG0sKCnlQGaXME8BD3/52AAzy8qWNSSnC+kclDNgXBgbr6+sDY0avj4TxGM4j5VWllk5F8WQUQT2CTinCKx0Tm2yW5icqOOALz8fJ6GN6tskAhNJC54mG6a4ZKjyqGDkAlJQYFeRh4BAFpQQI8Xt8F3288fTSBgYl4oaGTYCtXr26LOUcpqDp7/fuOYbhXc4usVIKdu7cqXdAURDTk5ewNvL2UYF54sSJ0G8RvCwsOLBY81X9Gz05xGdNTU2GYLcJ6LDxsfWfkw0QSsaAbY6Rx+j3UkRXW+Ju2j6ekPjIEfsl/1WrVsGqVav0OLquq6NG2hJ2c97+6U+j7/wgtbW16Trpc0zLMTo6CqOjo3p3eHZ2NpDi4N13HXj3XblP9D16n9fWdjxZ4s8xHUpUf7Zt26YjRc7NzcGPf/xj61ifPOnAyZNBsOx5nhE9md4vktZPPp+H1tZWaG1tDRipkiFhI8qPYcY9pebm5mXdBxwnp4XltE26lyN9IxnRaMhL3+F4rVy5ElpaWowTwnLagXdGeVvo2G/duhWU8vXSiRMn4MSJE3D8+PHAu9j+KHlj46Ny55cTbp6l02moqKiAXC5neOBImyrl6JIwojoWo2RzWb2cvvH3sOz5+flAmgLsy4dD/zFApbH/y6TNf2kQbwu217ahTNt4/76j7xBms1ktS6TNnbA+F4tFY5zCxoSORdgaoRuMSB0dHdDR0WE+E9JHUOLpm2yUzWYN/Wxb41G8jilcJMLoxWFl0XGn8RJs9oCN3/j8FItFI7pxd3c39PT0QF9fn960GxgYgKGhodDylfJP/6TfPc+DFStWwAvPx4AwpmebYkDoxoAQ/x0DwhgQxoAwBoRh6wgpBoTljT+lGBDGgHC5gNBWZwwIY0AYU0yfNDnXr0e7l1Hf7V/8wo8mSI1eKmDpIudumxLwswl4fp8KhdjMzAzMzMxAR0cH1NXVGXcXuNspVYrSv2l9NA9ORUWFvjuILj4IjFtbW5etmCVD5v59x1A2YbkIaTn4fVNTEzQ1NQUUCRViYcq+o6NDA0qk+fl5sQ1KKRgZGdFABQ2bxZqvLlHxt43y29raAm1YjoHD+dGmkCkQtL1TX19vHU8biMeNDvo+GnIS3+Mzeq8I6fhxx+B1qZ2Dg4OaBy9fvgyXL18GpZR2baR18k2XN96Qo8zSvzOZTOBOzJo1a2DDhg0wPDwcqpSV8u/OUiAozR0qeszlRnmRywH8XnIzlOrv6uqCgYEBGBwchMHBQVi7dq1xb6wcnkI6dSoYMbK5uVmUQ65r3gVD1+lyDEqb4RHW1igDSSkFi/nPGyQ959/Y3Ec52XIv0s03/Jv3SwJ4rrvkErxcoq6FtjGkf09OTmr3TP47101R8xIlk5bzG10fuKnW0NAQiEBKo0NiO1DOo8swdxsOq5dubGA9nHel8aipqYGamhojJx+NKNzQ0AArV66Ejo4OvR7pGNNNlcXib5tU4/+fumtSoIBjVNr8lwaYwXckF1sKtJXyN1qxz7QMPi5h84wyoVxepd9RIMhdUiVAiJslSgWDxdj0uA0QSoCX1kXXLx3DKN7G/Lbo6o0bOtImUNiYYhv5eFE7D+UsH1fbOlVqye02bI7C9AUfH6QVK1bAihUrIJFIwAvPx4AwpmebHKUUXL/uAAJDXGA//akDP/2pAz/7mQNvvunA22/7ZBMgqFhQmSi1ZLxSoCYZtFwgYPhheucDhSreC+InklFCUbqnYWtLWEJqqiTKMQ7ou3gnSEoTYTuViBLyeIrE67K1C40K/HtwcBC2bdsWCN9Ov0GFzwUn3dmurq6GxeJvawOBK16lTIMxzCDhzyhfVFZW6lM6firIx6avr08nvo6aI65s7t51jHa4rqv7irvP9H0a5p7TyZNOQPkqpeDGDcdYZ++84xinkrizTfm3urraAJevvWYPrW97Vo4RIPHauXPn4Ny5c3Do0KHAt7g+qUdBNpsV7wjxsnkAiUwmo41mvEeM5WFZOBfl9lspP2n8mTPBOaL3ovm6owmtcQ3ajDSb8WLjMWkMXdcNADsbAESSni99+wVYzH8BlLKDwkwmE0gpEkYI1PhzyYDmm07LJbrebesc6Z135M1N26mb7Zmt/HLWk21ePc+DXC5nbC5QvkNCIIa6QhqTpqYm8USGjhPlVa77+N09Os50/dI+UCNdImktLBZ/x2iP53lw8uRJ2Lhxo7Hhi79hqgK0GUqbf2Bs2OKdR75GlVpKiYO6FccPT0V5X3CDzDbXSLZNjrBn0skg9kMChIe+/e3APcGwccXfbKf5YfZDGM/aTk/xvU2bNkWuV1tby+kPX7dRp6Bh8yHJCZ4izDZ/CAL5BtILz8eAMKZnm2JAGAPCGBAKSiUGhDEgjAGhTDEgtK8n27zGgDAGhDEg/HQDwhgMxvSsk0MXxY0bDrz+uhNwQeN397iCReLhzVGQc8FEhTxftNlsFqqqqozfUqkU3L+/lBwYibuBSHcWpVD03JVVAor8m2KxGJo4mPajsrLScDktFAqB+2AYCY3XGVU2VzZSFFNJ+EpGUZgRg8+omyE3cpAymQxUVlb60UeLvwOLxd/R9SWTSR1lshwjiyr5MGXNXUW54qLKSxrLfD6vNy9ocuD79x0DsFOjJZVKGYmBMdk6ja5L24FA+8KFIAh55RUziTs+f/zY0cYMdZXDCK+u60JtbS1cu+bAtWvhYFAC2zaDIYwPzp07B+fPnzfekUAhrnnpmY2/0bCVxqK+vl67bLuuaxh3aFTTculYSLxMASHlYZQRkvyg7YoyTGwGCR1jLIv2hfKYDdiFkdSGqakpDQTpOxwUUpC9HOIbIpLh3NfXF5BXfH7oZhy+g+7zUph5iU+QbOlPyiVeT9jd8qg1xfmGp3DK5XKQTqdFd3ZbYnLeRgoa8TeaEJyXS3kdCe/d8/Jt/I4RH6Xf+ZggIKS6Yvfu3ZDL5aC2tlZvrHmep9uBlEgkYHx8HEqbfwClzT+AqqoqcY4oH2ezWS276dhjgnoJGIUBb6S1a9dqWc/7iH9zPpfAM4JBBIS2dBJRsoTLVcleieJziaejeDlqM1wqTxqbsDVE22UDhGHyj84ttzdPnTq1LBlHZUycbiKmzwLFgNCNAaH0Pj6LAWEMCGNAGANCTjEgjDa8Y0D4O4YM/SwDwqicgh1/4YTegZPGOgaEQT6gcxsDwphiWh45kmKVFin/N313eHg4ELWQfkOjj3EDCA0AFLqe52kliWXxQAEoZGjZNgFlU5Q2IcUFD3WBDROetCwK0myE4NY2zlEUpTBsYxH2XBLWYeVT48bzPCPa62Lt7wbmZd26dVBbWxsAsTZlIfWXRxTlBhulPXv2BAS7rX/nzp2Dx4/tici5skLCb6TxQfdcTM788ssOvPyyAz/5STBfZyqVgoUFx3BRpMoby0yn03D5cvQusu23KMXH6ezZs+JzzNnEjYwwnqN9wnVbLBZFY8B1/Ui1GEkO30HXNskQ4oYJtunllx04d24p8iCOMXUR56CPyqiodSi1wTaeNNpfbW2tIcOUMgFgueXS36anp2F6elrkCQQEGHk0LE+htBb5e729vaHRQjGynwRqpP7QsUHjkwfl4O1MJpOBYEe2OYqSoUopHfTFFonRVlY5lM1mdYCWgYEB2LRpE2zduhVOnjwJJ0+ehHPnzsGFCxesuWB527Esqp+onuO5AsN4WArew4m6cGMQJr7m/OAx/qbg8PAw5PN5yGazsGPHDtixY4fOAcjbwzedR0ZGtLxLp9MaGJY2/8A6L0qpwHUMLB9BJq4BLvNsoJC2kQYl4bpA4tFUKhUKAA9961uBNd7e3m4EbGlubg5cewjjy3L4xrbWo/g7Kg8ql+NUPkvXcaTveFt5lHub3CuHkskkXLx4ES5evKiDtkWVi/9/4fn4/mBMzz5Z005ELVSlFGzdulWH+nZd19g1loSDBAg9zzN2KE+cOKHLwHuLra2t0NDQYHzL22iLLspPCOkpHypPvHshCU/csZT6RN/DZ7jjLpWFQr6lpQVeeumlsoUrF1BRhO0px5hZDgjl3/ETFm5YL9Z+DU6dOgUHDx6EgwcPwr59+8R2KBV+VwjfedL8+zA768DsrGNt14kTJ+DAgQMiYLEpTxqSmveRGgD4f1rmyMiIOK6Up9PpNLz0Ung0X3xG7zlwpaSUEk8bwxSbxKtoSNq+GxgYgNOnT8Pp06dDFbB0J0MC3xJ/cqXPx93zPL3mXdc3RnF9ZbNZEZzjpkQqlYIbNxy4ccM/RXVdF3bt2qWN/ebmZjGKcVVVlZYJOH9SpEuJN6X22HhPqaU7T/QE3nYaaCuDt4ECQfw9DFApFUxLEcZL0nNMf7NhwwZYt24drF27FtasWQNr1qyxjoWtLEo8OTk/2aFlREW/tdVXXV2tT7zy+TxUVlYG3o/i3zAe57zJ78sjD9DUQ0opvTm0sOBYN5x4+Wg406TdYfqcygV6V1kijCw6OenoE/tMJgOL1c8tUeFLOtL048d+u/v6+uDIkSOwbdu2wGZM2BgmEgkYHBw0QBztc2n0B1AalYGhdD8f+4wRMqWxUcoOCmk5PAUPri1pA+Hgt74V6g5aLu8o5dstKJtwDiQZECYjbO/adBF/F1NJUZlXzlrg+sfmlWBrJ/a7WCwGPJai5Ig0V0h848VG8elgTJ8VigFhDAjLKlP6LgaEMSDk38aA0D5elGJAGF5fDAhjQPhpBYTSaaBNB5XDO0rFgDAGhDHF9Osn58Mf/UhckFGLZH5+PnCvkJZBowBSQU9BQyaTMdyElPJzsLmuC6+95sDOnTth586dhqLEsiRXURQ8PO8QVXhK+e5INEpbWA5ArtTDhJ1kSFBhyseQui0sZ+zLMViowEYhXFVVZYABm5LiRr1UpzT23OBRSsGTun9m8IStvRJI4WNMAaE0LvyemzQ+ElBub28X30Me43d68Luenh6RL3As8G/kL4k36L/x3iOuD2oIHTzowMGD/j3ax4/NaL/FYlF0U5bGmbaFuvqhYT8wMGCUsXHjRitvu64Le/bsgT179oDr+i5F1dXVAQOX91fiZYwgiM8KhYIB/KqqqiCdTouunPhOMpmEn//cvwdNxxCB165du2DXrl1QXV0NFRUV2iCnBjKCRtwkoO1NJpNWY4YDL5uRJX1Lo4SWKwf4fGzfvj1UVtnasn27A9u3OzD+1YEATfyKeN34vKenB4aHh8vKY1lOPyi1tLRYeY6+R/Ph2uSwUv5daJQxxWJRvJ8YtnaWS8gvKDswHx59B13sqcz0PE/rzkQiEeqSzmUAbT/N/civbPB1IwHCZDKpQdzmzZuhqakJLl1yYDH3K6r6IkxMTMDIyAiMjIzAo0d/WLp714Hu7m4daXrLli2wYcMG6OvrE9vA1zJuCtbX10N/f3/kGiiN/jfxOQWFUhl1dXXWDVOeqxXXEr6PuXp5pFaUX+UEiLHJA/xbsjOkIDWYt5J+SyOz8/7b+hy1xpTyN7Ak903bmuM8Rr9JpVJQKBT0dZyamhpx3G1tqaurKwsY0u+lTTGMJkopk8mIz2NAGNNngWJAqGJAyMuOAWEMCJFiQBgDQl53DAhjQMgBYan0VunDD98qXbp0qTQ6Olr6LAJCCgQPfPObZfGXtBZiQBguM2NAGFNMvx5ylFLw4Y9+BB/+6EdQ+pu/WRK2f/M3Po3933D69Gk4ceIEnDhxAo4dOwaHDx8O5KziEcwoUOQuKuiGWVVVpY0+qgBfftk0+CcmJrQgsSnFMNdHbB8KBZ5PB/vycY0ASTjW1tYakRTp7xTASMIvnU5DLpcLFfJhRhAdd/5dY2MjtLe3Q09PjxGVE9+J6p/neTqH3htv+Eb49euOAcaTySQ8qf/nhkJCo4C7/jY1NRmgmfIOtulJ8+/r32dnHXjppZfg0qVL+qJ4lLLlz7D8pqamAP/k83moqqrSRgqCPxvP0bbygEccIEp9xMA83Cjbv98HglyZoUsZj+wbprAlxdnW1qb7Rmnjxo2wcePGSJ7A93fu3An5fN54xsFW2Fqh36GbJm4g0bykWJYUnODttx39PYK9RCIBLS0t4HmejiiIBirOLUaA5PO4YcMGca1xUFgoFETXTNo/mztpOVFEw4wjpRTMzMyEygMbzcyU5zI1QcAhBYgTXw3mJ/0oJPFDR0dHoN+8XxQMhvEnXhNYzvr4KLKeE65/KZ8o5TfqQop8j9+GAUJubKO7aLFYhNnZWfFqhVQG/Rvbkc1m9Xp59MiBq1cdePjQ0e6gjx878MEH+Ow/lID99/7775fm5uZKXV1dJQrGe3p6oK6uTgNkzC27cuVKDQ5wvKL4PpPJQGn0vwWA4YMHTuh39NoIfc43CaQydu/eDcePHxfL5SeDUs5TJFvOzzAe4zKGX9Hh9xglecT7LT1DorKbR9iWoptj/ZKsx3fRNpD6Xl9fr92TbWuWfittstO2S/8Oo0QiEecfjOkzTQ4KVjw5QCBIF0pp81+KSojuzFNjmCsibth3dnZCZ2cnNDU16R1C/O7UqSUFSOuid3polDJaNipTSRDNz8/D/Py8Bpe0/TYFsFxlSr+n0d6k8pTyI1tKwq6xsREaGxuNU5OwciTFhX/jfQO6Y4y0efNmmJiYgKmpKZiamoLHj/0TKEyJEaYYf/pTM1Imzsmrrzrw6quOTv5LASHnBzp3HR0dhhEonXBQQLh/f/AeocQ3PAIiVV58hzqVShl31HjfKUAKU9xSPyW+ojwofbNvn3wfZm5uLlSx8bbz8ZQUJQVeOD6YMiSsrxhJFedOuodVDvF1iICNzlE+n4d79xy4d8+Bu3cduHPHN0pv3fIJy6H3k9EgpwZufX09ZLNZnRqmoaFBywUE2kibNm0K9AdPTnK5nF6jYfcybUaX7VTQZkzRMqampnRakzCelNozN+fA3Fz5d1FtVFNTA1u+OghbCDCU6pTaE8UjKK/C+sQBoUQ0iXuUPC+XbPxL38nlcvq0mdZN08cg+ML3WlpaAqd1UjTqctvE71HbqKKiAvbu3Qt79+6F3bt3w+DgIHR0dBg6c2RkBLq6urSc7urqgt7eXujo6ICLFy+WAABu3LhRunLlSumXv/ylARBffvnl0rFjx0rj4+PaVqivr9ebNggKUfbW1dUFNmgk+UVBFQWGPA2QNDaom+kcUcCjVDCSOf3t7NmzOgKzzU3UdV0j1Y1Spq1FT4KpN4htfqle4x4hvH1hOoavQ2mc+N9YL965xTag3giLHkptMtvmoDRHaAdJm8VU//CxKZckUE7LiE8HY/qsUQwIY0AYA8IYEMaAMAaEy6YYEJr8S9/5LAHChw8flgAAhoeHS/X19XhCWbp+/boBDBcXF0vHjh0rtbe3l54FQCgFjuE8HgPCGBDGFNOnhRybwKX/Lm3+AQwMDMDAwIC4oKl7qPTMZhhj1En6+7FjTmCRo5HHXUalsumCxucHDx4UjRSbopHuP9GyoxQzT9rM36HjIEVzpNFgAh9bAAAgAElEQVTQbIKa18mFPOYHpN/29fXB0NAQDA0Nwfr160OF5YMHjqFYlVLw5psOvPmmAz/7mWmkYH8w4XBtbS385Cd+vr0njf9Kv/ek6V/Dk6Z/HaiLJv2V5hd/e9L8+/q3F190jDnh/ezr6zPuBtLy0ZWRgg0buKe/jY2NiWN//74PotGlSnqHPoty/d2zx4E9e2RjFwGApLglfgjjVanPaKzSOtrb28X5dl1XK22llDbiaETBMCODPuOAkEb+rKqqgoUFB+7fXzK6UBbwPuBGBBp6aHRWVFTouydNTU1QU1OjN23wxOLMmTOB9iEAvXfPsfZBqSVAKN2F4QaH53k6abxtTGzziO9MTk4GypVkMi97165wEGXrn8TPdMNry28vgUK+rsLGQfqtt7cXuru7xW+UkqOKItH8bTxvWhSVY6QqpfQdREqcf/mdWOm+IN5JpWVUVlZCdXU1PHrkaDAojb90p4y/g1EUw9b8woIDJ0+ehP7+fujv74f6+noYGhqCmpoavZlYU1MDLS0tMDIyop+1tbVBV1cXrFq1qgQAsLCwUMrlcpBOp2HVqlWwatUqqKyshP7+/tL+/ftLCwsLBji8f/9+ac+ePaWurq5SNpuFyspKLUsQgNFIzbSf1BWfjwF3Ib1y5Yo4h9ls1gAE2WxWyzmkiooKo26U2xwI8rUm8c7Zs454l5yvbcnN11ZmNpvVAJO62Ybxs1QnH2M+rhScL2f9UH6z2Y1Rbs20fGlNNzc3R8os6bd0Og0rVqwQf4vvD8b0WSWHGsbSoi9t/gG47lKSbTTGpFNAaUFTw4AHg1BKwYkTJ8DzPDh82IHDh5cUIA0BzQ1WeucHCY18pZTeUcI6Tp06FSq0JCHEd3bxOQdZkkCjiqac+lzXhWPHjukd2HKErvS39FuU0cCJn5DcvOnTm2/Kp1U499zYqaio0Cc5CASxTvxbU/O/0YQKiW8GPFn5+0adL74oG+g8lHTY7ijyEj1Nwt3OXC4XKHvHjh2Bcb5zJzguFy5cgJ07d8L4+DiMj4+LIfht8zM/LxuBPHiHjQ/oGqY73vR9aoxLvEh3m+vr68WULlgOTRzPN3yUChqunFfDlHkmk4HLly/r4EvcsOBzS+cSAVprayts3boVOjs7YXJyEiYnJ6G1tRXOnTun0+bU19cH2iG1bTH3G6FrUykFAwMODAw4MDQkA5bFqi/CYtUXxbGPKhsJE2RHyRS6hvbscWDv3uDJvzTuUfNTXV2twSB9Z8tvrxKDN4QRLR83HcPel4Bga2srtLa26k20KOru7tYnXZhonW96KOWfUDQ0NBgny1JqAtd19cYFprDgv3OZ5nmecVcWdaNSvv7CDSZpfdO1lUqlAkADCQGlzQvh0SNHn87Rk558Pg91dXV6MwUBYnt7O+zbtw/27dsHU1NTMD4+DufOnSsBAFy9erVUXV0N4+PjOgl9oVDQwUgqKyuh7/9n781i7LqSLbGjUg2qBrrK8OsH+MN4eIB/9CPguW34w4bdjR5euy3D3Q340x/+8MfrQmGfO+adch6YE5kkcx6ZJJOZySk5p5icRDI5JkmRSYkSJYqUKImkKM5TP1VdlW7441bsGydO7HNOUqqiStwEAsx77z777DEi1t4xdHeXjh49WgJ47DMpnZqaKnV3d5fwEC+fz/sOgLFfUW6DJN/CKOtw5cqVvqBYSKYE81HX/MKCo4m/O2wfm/QU0x6N8qyJ6IFlFOI8OcozYXwoiJBvoy8nl4N8DKR9iN9JAWSQsIwFhJZeFrKA0MCsLCC0gJDXbQGhBYRhyooFhBYQvkyA8NGjRyUAgC1btoQCQjQnf/zYgf/yX/5j6euv13mA4e9+97vSpUuXSj09PaUfMiDc/8//uSal5AiWEllAaAGhJUs/ZHK4kOJCtjRRTgArKX5UYQ9iFFTgcYColN+MiTM7HpVNYjooKGg9bW1tcO7cuSUxX6yL+xPQ31DwS0q1iSmZxgfLYYJzSqgwhDHOMGZrEiAnTpyAU6dOwcLCAiwsLMDi4qJY/8jISOA7ERBS4EBDf1O/Gd5GNMVDouDwm9b/VhN/5549e+DIkUoaBiSllDZZam1t1UCPvqO7u1ubA/H1TNccVUiUKvvH0VQh6LcWJmw7OjpEfwX+3K5dcn3d3d1LEpi0HdTMJmht8D1JfUXo/jKB69raWt8a489Je9S0tsfHxz1JoE17nr4P90smk9EK/7Jly6C1tRX279+vDzmam5vh/v1Kku2amppAXlDMvqLBoA67z6inp0y0D0NDDgwNOTA6Wv5+/XoHirmfQDH3k9AQ7vjudDqtfRXz+bxotmza32h6bDI/DuMrSPhumhBboul/2r+kdYo8Dves1J7r1x24fr3S/s8/dzwgjpv5Seuvu7sbVq9eDatWrRKjBWM5BJVtbW1Gc1OJ5wetaRNR82r8rrq6Wpsc475FUBgmrzBqN85RdXW1NrHm44pgE/kcjeaL+6e+vl7Xk8lk4NmzssnjjRsO3LjhwPr166G7u7uE5p/j4+NaBjx8WDbvRpPGbDarTVI7Ozu1OeiBAwfg8OHDpVu3/t/S7du3fSal9fX1Jdr2pR42KKWgtP4/iHzRxKtxLdL1iBSUW1BaA7x+WmZhwYEzZ6L58Qbx7SjE6wkDbUrJEUqDZBwtFwUU0jWOe669vV3vaeTfGG9ixYoV0NXV5TMlP3bsmGjqHzY3nEyA0JqMWnqZyAJCA7OygLBCFhBaQIj7ywJCCwhN5SwgDJ5PSj8GQHjixIkSAMCxY8eeGxAeOHAALl92oL6+HhobG0tnzpwpAQA8evSoxMfyRQLCsGTzFhBWyllAaMnSXyZ5ACECO56PpzTxn3zmdRIIlJKVI1hAp2cKEBOJBGzbVo54hyYlVECawB8Sz+3GlYPly5dHcqw3KblSovRVq1ZppiWZ5EVtO2eqa9asgUwm43EUjyognodMuZQ49fT0iH3kDBfnWTJ1wgAf9DlUGkzv5ZFOuRnL7t274Z13HF13JpPRijOuJR7FDes4duwYKFUBPfF43LO2cY2OjIz41ppSCq5eLedelAQmNYvG34KSxtN3YuRHOs64Bk2CGL+j0T1pWRqgiCuzNCovVQw5gA7bP/guDqyWsh6p0O7u7vYJcc47cH/s2bMHjh49CkePHoVYLKajJOIeunvXgf7+fqipqdHmzx9/XP5u5cqVsHLlSsjlcvqwi7a9mPtJqJmoaW755/Fxp1Jn7ieglAqNIiwFDlFKweDgoMhzKL31lhM6B9I8oQkhpaXM48Z/2i/WH9TWZDIJY2NjvvGjZuqffebAZ5+FA1vep76+vtD3S+2k65J/F7YXTMTLJhIJqK2t9bhjYDnKH6V6eCRd01rhB24IBGk91dXVel+lUiloaWmBQqGgAfTo6CjcueNAPp+HDz904MMPHWhoaNDmov39/aVEIgF9fX3gui7s2rULdu3aBffulYP/HDt2TOe6bWpqgpqaGli/fr02wR0YGNBByB49KpuRzs3NlXhfngsQrvu/PHMpmc7yA278va+vD4aGhjxgkEe8DFt/0mE7LX/mjKPp7FkHPv9cpi++qJCJx0Rd41J5Pj6on6EskMrTNUhlCx9j6T1KKU9Asu9KeKgdVCYWiwWaiHJTUaUUvPH631hAaOmlIYczQr6J8vk8lCb+ky6TyWSMjBWFu0k4UT8JpRRMT/tTTLiuq5UsmuQciSr3EpNdtWqVjpBJo2Tym1CTIkC/o/4iAwMD2r+FlsGE4lEYsyQY+vr6PEpLkKCRygwMDMDIyAhMTk4GMsO5uTnYv38/HDp0CA4dOuSpWyovpb4IGzN6e4ZjnMvlfOuLRy/l9dLoerhuuEBDQMifp6Chrq5Ogx5UbrHuqqoqz00vKlVYDts8MTEBExMTnrG6csWBK1fK9XR0dPjAGD8w4eMsCejt22V/IQ7ipP2C7eBjSj/TiKuSoDcpLSaS1gD3r8V1IH2Wxob6MUlKGlfO+Zo/c+YM3LvnQDabhTt3HLhzx4GOjg5YuXIl9Pb2QkdHB3R0dEA2m4UTJxyYnZ2F2dlZcF3Xd2NXzL1q7LNS3nD1QfuVPodA0LQGJB7Ey/T09Ih8l/NDBIQSD+LfceXPlDQ7aH0hcUAYVJb+Nj4+DuvXr4f169eDUhUwyPtvGideFqMpRykf5R0mXh5WzvQcHrzQQyvXrUTPxfl49Mjx8DSpzqA2K6U8UXIfP3b0HquqqtLyi4LLQqEAO3bs0L50yWQS7t0rpxJC4DY8PFwCAHj8+HEJ91Q6nYauri5PKpr29na4csXRPr29vb3w7JkDo6OjOhr0smXLIJVKQTab1Wajly//rQ8QoiwIW4OUSmv/T5En0STq+JnvuUQiYbwZlJKnB60n6XfOG1tbW+HuXUf0S6f0xReOvqlFijIelM9Ke5S3W0q3gVRVVRUp1YXpsJ0CQdO6XcreP3v2LJw9e3ZJPCudTouAEOu2t4OWXjaygFBgiPidBYQWEFpAGCxcaVstIPTvV/qcBYTmeiwg/MsChBhd9Ny5c98bIJyamioBAHzyySelixdlUPTnAISmaKK0DgsILSC0ZOnHRj4fQq4YZjIZ7UeIzCRIccTNNDzswMhI2X9mbKxMa9Z4lZTJyQojowLPxCQkAcwZ8927fmbKn+PgVzKLoIyrublZ5+2TGJLkjxZG6C9C/XIkAW8aZxSm9DuMvrVlyxaYmZmBHTt26ITDURgkEgWBqOSHMeZ9+/Z5vo/FYjryKy3HTUF53VIeP1rHjh07PInZERTSecY1nE6nddQ8BAgtLS0Qj8d9+a4QNHZ1dUFXV5evv7Ozs6CUgg8/rLyP5nIMUwKleaXfbdvmHxcJCEvCFwn9LqT5WrNmDdTV1UFVVVWgorpr1y7YuXOnHucdO3bocUKi5ruSohAmkKX3Y+RgrD8Wi0FVVZXHvJzyJ35QROu+dcuBL78sU3t7Ozx86MDw8LD2g85kMhCPx2FiwoGJCWrK+SoU82WS1ib+HQSYTPOFSeipb6a0dkx14d9dXV16rSOlUil9+IHl5uYcbfKHZu44vqb3UTId6gVRNpuFjb8aCOQxEo/jZegei8JLeX+4z3OQHHne9yyFpMNWzNNJDzixfCKR0ID2/n1zdOeljIlSymdyS9uHBxx375b9AxEIJpNJWLZsGdy962gfwUQiAcXi9RIAwODgYAmBHoLc1atXw+rVq2F0dBTGxsbg4EEH5ufnYX5+Hrq6umB6ehpu364AU4xK/eWXX5YAACYnJ32AkPaDRgENWsNKKSiN/x9GPkQBjQkEUhNC+i7MaVpXV2es3zTWJpBE/Vbv3asAQ9N8UuIA8ebNsrnu7dveccR9HXQJoFTZXQbztGazWY9rBj0Io2NI6zMdmCglR3Dn+1KSMVEOqiQ3FMpD6XcoY6qqqozmoxYQWnqZyAJCZQEhJwsILSC0gNC/NvFvCwhlsoDw5QCEK1asKJFIoFBfX4+WnqUlkAcQtrW1lTD1hFIK/pyAUAKBkk8ZfZcFhMozhlgn1vdjAIQIBi0gtPSykMMVLapkYCAYpcqBZZBisRiU1v8HL61jNPbvQCnliS6plIJ16xyYnHQ8YJASNZmRmApXGnGDt7e367+/+srRESC5AoRBEihzwAAVXGFSSmmzMspgqJKaSCQgn88vSTBThooR/EyCXmJs1DRPEkjfhXAs8P2Sgs/bRk33cM5oVFn8jZqC8j5iBEjOsLnQ2rp1K2zdutXz3fnzDpw/749qivNz86bjMTMeHh6GbDarhUEqldKmo9imrVu3+vp96NAhuHzZgZmZGZiZmQlsK5oh4TqmYyON+8yMWQnmYy6tD9d1dTQ2/Dw9Pe0zeeXP4N9BBweY906aj6A+meZaUkLwdgHHCxVknEs8dOF8StoziUQCTp504OTJchCG9evXQ3t7u66rra3NU0cxK5toSWMf1kfpN8w7qJTyBGqJWn9TU5MOZEX7iWu6UChAMpmE2tpaOHzYgcOHHQ0Qkb/EYjGdm5WPndTnIECIAZwwCBgS/r7xVwMeYCi9Q1rDGLAkqGwYf8XgNEFjKq3XpbzHxJ9N64YSBTO41tGUeeXKldDd3Q2Dg4OeOb5/39Fmn2j6GbV9fJ4xOA+CQzw4QZmZTCahvb3dE1U2n89Df38/3L7twHvvOXDv3uoSAMD8/HwJgREAlJTaA1EJAErUvaScsB7gzJkzJaUUvPuufLBLPxcKBeP6pYS6iLTGg8xCcfyC9r1S0WRwlHZKkW3v3XN8hwJR+BElPAzF9cNBU1NTkwa4DQ0NYiAz6X1cvvMDWYnHoH4RdnBO+0pNV5H3IP+RAnNxEEzXDu8TttPmH7Rk6W/AUUrpDYYKcy6X851aehgsuTEMYoClsb/3KRbt7e36pL6mpsZ3OxbEKJAB0ciI+NuqVaugt7dXA0GlyieJyAhoUmHsj3Q757rexPLIRI8ePQqHDx+GAwcO6LDUa9as0UoRBRyS0hXGwMOiigY9LzHFKAKDl0EwTr/jaS9oW4aGhjxJ16mSSkGhBPboO06fPm3sMycJECItLjrw7rtlpeW998pKD43Khu3LZDKe0/nGxkbo7u6G4eFhT/sPHjzoiV52/PhxD/DkgpC2SbrBkoTeli0ObNkSDAbpOqeAOx6PQ01NDbS2tnra8/ixo0Fc0LjidwcOHAh8/8aNG8VnTUpOUH+5goURjROJhD6EwgOTWCymo6RyRYOCR05VVVUwPT0N09PTcPhw2TIBfV4SiQTU1NRAW1ub6KMcNl9BiotpXIrVr+nvTEmvJSoUCr5Ix/Rd1BespqYGzpyppNLAhOV4op9MJn2RVKV+4djyd1ZVVQX6TVJC0MtvC01rBr+7fNmBy5ejpVmQ6puYmPDdZvObbe6D9l0J1y6PxkrXOS2L85/NZqGmpsY4J0FyAwHC87YX6dy5SuoJPCwpFApQU1MD/f39+ju8Mezt7YUDBxz4+uuyuWhnZ2cJ65UAIf4zAcJi4RdQLPwClFLw4MGDEgBAR0eHERBKPAh9fyl/l54rjf5b33epVMoDBBEMmMZdIpS9XAaYxp/eCKOeIekmpjkPoqC9xQljLARF+ZTaL4E9/h2OBy2DvN1Ut2nPhN3m4xyg5UWhUAiMRkx5QDwetwnpLVkiZAGhBYSaLCC0gFB6vwWEZkVP2qN8XCwgjKa0WkAY3l+lXiwgPH3670oAAA8ePChRvvddAOHo6KiuE9toAaE850EUtLc4WUBoAaElS5ycffv2eQQmmolSBkY3vVIKbt1yPJtL2rxYvjT29z4hyTc0VTJ4PZTJU4bBTdeQMOIWlkHlhua84c/x/Gn4Pp7DSakyeN6wYQNs2LAB6urqYNmyZVqQotkhVTIlJicxQFMZieHT36TIjlGEmcRgTcJUEjA8qiVvOx17zBMnCSlujhumyGzZsgW2bNniiexpau/TpxWFhyr/+BnXaKFQgGw2C4lEQptv8bm5cOEC7Nsn+7VwodXd3e2JmEkPCvia2LzZgc2bzb49+JkfOHBqa2vTefWU8udx5PsL6fz586Hrbnp62ijEJWEtjQ/fr1RBQKWYAo75+Xk4c+aMz0yO+n2a1kptba3H32VgoBwhEU2ikNdRnhBmwrRUUkpBseaXUKz5pThOJlBIo98G7VUOoD/4oJwnDscHD6l41FYp32KYWRw/rArjT9QslpuPmp6he4uvLdP6Qtq2bRts27ZN53GNAri/6/xSeYhUW1sLtbW1vlyeJvNc/I2u6ZqaGvGggz8f5lsYZBJM6dw5x7NHm5ubYfXq1ZBOpzVowByte/c62rRzfn6+RPv/PIAQ21D6YHcJAGD79u0l2jZ6uBc0l9xkk7arNPpvoTT6b8TnMpmMz1R03bp1MDIy4vNDDVu/S11faPLY0NDgmWOTToBzfv9++XBVOkSV9kyQLFWqnJMXzdFR9nV0dHhccMLWEW+/xK/wM9cv+XoNGj/psN00L5984sC1a2W6etXR0UN5H0yA8I3Xrf+gpZePLCBUFhDyfgc9g89ZQGgBoTSf0t8WEFpAGMaHLCD8ywCE9+/fLwEArFixQgSEYf84IMxkMjr3YENDgwWEFhAa220BoSVLf1pyXNfVkehisZgIACnduVMBg3yjUiCE4IKbalBBZYoqKilnnPHTYB1I3DyQPtve3q6ZHGcMtbW1nu9u3y472HNzSFTAkIF2d3froCQ9PT3Q09MDhUJBA2uMykYjddL+mpj58wifKMIr7B0mRYyPJzczCRI6sVgMDhw44DFLVEp5co6FCVOlFPT29kJfXx+Mjo7q6J58XDnNzMz4AgXh2kLTUTSnw3lDZUBqw969MnDjptXT09OeoEPUxBn/bmxshObmZpiedjz5OKV14roVIMSDJJnmEwGhVBfubTTjra6u9ijxnDBokLR+aZ3S2pHKcDPkWCwGy5Yt0+VSqRTs2rULXNfVIO7+fQfu3nV0gITbtx2PMo0AqaqqChoaGvTBAQKm7m5H11Us/PyPVPFhClpHQeMtjf/Dhw4Ua/6Jj+dI+4rXEWRWZWrDzZtlfkXnFseRzzmayEs8lx9eReEnyOdw/Ujm60pVgKEEDoeGzCaQWGb//v0wNzcHe/fuhV27dulouDt37hTLIzDkQbL+FISyDgFhGD/jREE7mkBSk2jev6dPHXj61IHPP/cS8luTsozykRIHhNu2bdOHZMgf5+bmYGZmBg4fLpuL/uM/flbascMBSs8DCBOJBOzYsaMEAFD6YLeYiB7pvfccuHSpnAPxo4/KRH/HaKdNTU2wYsUKKI39vecwWpJzb775pgaE+F08Hve4QmDu4aWSaZ6lAwu+DyU+KuUZ3rNnT+B+jcI7ggj5V6FQ8AS/WwqZAC4ebnIgKfFXU7nnaYspvQQ3F33jdQsILb185CCgoQCGb7onTxxN0mk9Vz5c19W+CHV1dVAa/Tf6lA6ZAVWiTd9x4dbQ0OBjFFzYmZgfnnxR5olCBOu4fdsfpnlgYAAGBgagubkZ6urqoL6+3uMH0traWg63/seUD8PDwx5grJTSp/1hTNnE5J6XASpVOa2XFBVkkhITlpg3rVMSWpQmJydh48aNsGvXLl+9mBohSHDR31etWhXYR5O/6/T0tGcdYV/R5wfLNzc3a3+Z3bt3w+7du319np01J47noeMPHz7s2VPcT62lpUU/NzXlwNRUpW4p2TGdI0lJlATq48eOZyzo77iXpT1nmtv169d7biCDyDSPfF0hoYI0PDwMw8PDOoJrLBbT86JUWUnGPTs6OgrXrjkePpROp6G+vt6jzE5OTsLsrAN79jgaCOKaxvcjKAxSoHifaOQ7pSq3gcWaX0KxunwriP6Ppr1sUoJo3ZwX4nO0TowUKfFOSvF4XEcclRTPMIWL3npznyDJ79DEuzb9akATRnjl44D/Hzx4EA4ePCi2I+r7sJ1R5zeMR/N9xfftUt9B5wcjw0prR6mK1YPUdxpBFIkDRkxJcPOm4+FpU1NTMDU1pfuE0WsLhYIev/n5+RIAwNGjR0s0ArlSz28yeuPGjRIAwDeT/3cgIJTo+nXzzWFp7N/5oovyeeSAEHUZLIOgEPMqBvE/aU3Q7/DQIOqao39v2LDB+D6MLI2H1FHHjt8803WIdfPowUpV9IkgH93n8dOVbv+iWG1I/QmaGzof/HCVAsM3XreA0NLLRxYQWkDoq5//bQGhBYQWEFpAaAHhyw0IMRJoZ2fn9wIIOzo6SgAAX3/9dYne1Eel7wMQuq6rQaEFhBYQWkBo6WUmp6+vz6c4cAWERohE4c/9HPgGpZ8pIDQxI84cuJmfUsqXiP3zz8tRJIPAILZBYpjF3KseCmNimEyYmiN1dXXB4OCgVlyfPXN8vnhSJFPpXVEYuWR+Ko15Mpn0RQREkxoOOoKYJ86FJCB4GwYHBz1576S6JT9F0xhwEB9FqNC55sKGvt91XZ14F5PV19bWwvHjx+H48eM+YbFnjxkQ0s+PHpXLZTIZvSZSqZQH3GDdFExOTDi+aKG8X0qVfWElIMHbhO3gY0RzQeLc8v0r+WDRg5MVK1bA8uXLoaOjw6O4SmtYAgpckLuu60mEjW2iptexWAzq6ur0mnBdF65c8ZvJLVu2DE6dcrQyOzvriKCd8y6ukJr2qlIM/BE/Qf58a2srtLa26kOBsLUj8S3ehq++cvTBFQJBpcp+3dQvlvqcBgFPUxv4+jMBPgm8msZR+r0MDAeNfOzWLUf7rPPnoyiMlB+GtStKPaa+UDP6IF4eNh6cOjo64NChQ3D27Fk4e/asL0dclDpM7UqlUjA768Dg4KA2CcSIjdXV1Z49smrVKl90URqp+XkAIQaoOXLkSEkpJZpwB/Xn7l0/T1ZKQWnN/+77nh8YJpNJHyDENRX2fsz1GjS2pnkJ2/vS89y1wlQO1wvKTLr/OY+n7ZDawnUHDrYoT+PE34vPR9mvlG9FWQOm8QjbH9gWk9moBYOWXkZy4vG4Vlw4A6XK+6lTp+DUqVM+QYCbl/v0IbNRSsG3I/8avh3511pxiHIKxE/BcVP39fVBX1+fPvGMKuApM+cAEKmYfUUTrxP7jOHc0+m0/vvpU0crs3fvOnDo0CGYm5uDubk5XQ/6hiAz5f2LQi0tLUt+xkSYBJcDNBwrOkd8LXAm3N7eDj09PUZGzec1jGGnUimPr5M0v0E3HNyXhwq+WCzmCddfVVUFXV1d8PRp+YT48WMHHj8upymg7dq1SwZYqHzT4CcIRvkY8hv1ZDIJa9aU0yKYxl4aH35jyssgGOTtVUrpvqFlAD8Vx7/pDRA+T9O0SGuzubnZl+TY1E5+oksT02MQC9qOqqoqaG5u1ifUmCrk0qVK4Il333XgwoVyEAxM0M4PuCQFCQkVUhMppUTwx/3+lFKe/S6RSdEx7Q1MHG569uZNR3xOWq/S+pUUM5MyRdvAb0pN34URBYVY9yef+PsU1p8g3lcWfj4AACAASURBVEL5mKmc9F3QjSqWkQCh1IYgvldVVeUBZYVCAQ4dOqT5Bd7K8SBoUfuPxG9Yd+yQE7JjuUwmo6OLHj16VAd+yWQyur0SIAxLTP+P//iPJQCA9vb2SIBQkpl4WE37KgFCqd/xeByy2ayYlD5snyLwons/jILWsInfDw8Pg1LewE70d85HMVCWaf8tZb9Q6wxpLfFDrqC+BwUgRH4jtRVTcjQ2NkJLSwssW7ZM66ttbW2wevVqGBgY8IwN33+0Dfxvm3LCkqUKWUBIyAJCCwgtILSA0AJCCwiltRr03I8dENLE8VjvdwWEAAA3b97UvoMvAhAiGLSA0AJCCwgtvezkUJ8Sylyo8qqU0omekRGkUimfGZZSFcBGNz0CQs7EgpgTZf7V1dW6fowAhslHoyoGWujkX9VRs4KEJgeFCHozmYwWzrW1tZDNZiGVSsGnnzrw6aeOrx1btmyBZcuWwbJly0Sb/CCSksZy/7sgoSUxSPpba2urxzxQUlwkRQjLtLS0eECqaTx5G6LOFW9XFEEmrWMafj+bzUJ9fT2MjY1pcJHNZqG6uhquXXO07xn1nVFKwc6dZkCIBwFowkSFPLYjk8n4BCBGOE0mkzA25sDoqOPrg6QouK6rIy1Kc0fNRaky+/ChAw8fOiLAN401rQfLSNFdpboQdHN/M9qnWKwc6h7HKJPJQC6Xg/r6eujp6YHZ2VmYnZ2FWKycpB77nc1mNXCkY8pNJfHveLySfDvKoQRd47h/eQoJJK58mXyGo6xfvgeVKpvG8bZjn7B/ruvCjRuO9nl2XRdWrlyp/Z+kvvGDOdO6M7ULFSvK//n84980pQgFPPg7Nxu9csWBjz+WDzael4LqwvEI6kPQsxIgDPOnwu8lxRsPbWgqEeqqwcdeIixH9wI/mMJ27NzpaB7HeceKFSu0uSiN6BuLxWD58uWwfPlytA4tLYEAAODOnZhORo8+vnQMKf+SZNjatWtFXlRa8++htObf698k88YwMBhEdXV1Ouo5nx9pvqOuYyyH+xjBDvdDN72DptKRxiuIgtan6ZCH91s6cIrKa5XyHkSa4h5QQv0lSqoQ3q6gaKMWEFp6GckCQgODsoDQAkILCC0gtIDQAkKJl/Fnf8yAEKOLzs/PGwFhdXU1TExMwOjoqA78RC1u8LlsNgsNDQ0aEF69+l/9yQEhBX4mkvZHEFlAqHx957wd11BUXquUBYSWLL1IciijoUKCChuqaDU3N2tTM6qQIEjEzYemDkop+HbkX8G3I/9KZBgmQca/Q2f6q1fLiUajMlgUJsX8q1DMv+phkmjuIplFICDkjC8Wi2mBh8L1448dHwiJkiDZxBipssRNJLZt27Zk4WUiHqRHGn8KCHkbg+bA1McwQUifob9J3+F6ChJosVgMqqqqPPODSbsxQtvIyAhcvHgRzp2rmP4mEglYt26dzrMV1E8emVbqE20DlqGm11h+dNTxKGxYxjRWb731lu87ajKK9T94UIlOiGszTGjT3zhAkJKV8/lGJQHHNEgh6Orq8iiuyGNQ4URQhMBi7969nmiXeECVyWR8Si/2mfYpSJGm7UOw6rou3Lolm2XytaGU8h0ASM+ZvsM6nz6tmCHTMaWJ5l23bE6YTqfh9u1K+/r6+jzPrV69WudUk9pP90dQ20z70MTP0KweP2N0X/xMgxVt+tUgbPrVoM4xF7S3/1SE4yAFzQh6rqmpyRdtMQrP40o2/obrnAK5KADQtD4lkspR03gcCzQX7e3tLaEpeCqVgkePKnlBv/zSgRs3yiAeg3XV1tZCLpeD9993oJj/KRTzP4V0Og2zs7MlAIAnT9aVKOjngJDvL77GaMRP0x5aChg0HZJJFCTfqVmy1H7TnClV1kn6+/vFepGPUnlhmuvGxkb9Nx5E45rCtvNcnab1yvkPP0yg/ZYOkKU1S8vQNY51VVdXa7N7fkBF3Qh4OzBP8djYWCBvisfjRjD4xus2wqill5McyvilGwnqI4gnfJlMxnMylE6nfRtzbGwM1q5dq4Ggidlg3VEEWW9v75IBoeu6GgialBaJgSnl9SksZh0oZh348MMKXblSJs6suPIrvZN/RwVCUFtnZ2fF9of5LHGiCmOY8iD9JilL0nhSgRQkGCXBSZm367ri7Sotx0/4Xdf1CA3Xrdx853I5Dbx7e3s1uDhyxIEjRxyteG/Z4sCWLf7baBRiSpUjIfLTd+6Dxf3M2tvbYfny5VqAYX3Dw45vXOhY83F766239G+PHjkeMEiF6f375vD+YcRvkZbyPC3Do1Hi7zhv69atg3Xr1kE2m4VEIgGdnZ16XKuqquD27bLSeeOGA4uLi5BMJqGlpcUDCFOpFNTV1em2JhIJmJqa8vhdmiIk8zVMwaDrujrapcSvpD4H8Shp3z17Vp77hYUFWFhY8K1tfitI2x+Px+H27crBlFJKg2O6FtF6g7bBdAMTtEel+Q/iryZe67ouNDQ0+G4Io4zh902cV0nvNn2HPtmmtka5KaH7hPITPHClBytRrGyedwwwonJ1dTX09fWVAAAePXpUogcwmzdvhmfPKuAvl8tBdXU1HD9+XMvFjz4qJ5JPJpPawqiY/yncv3+/BADw1Vf/sfTpp+WUGDduODqiLIJCOiYDAwPQ09Mjpn/g7afKvQT80FfMdV3o7++H/v5+EcQFEb3VXYrcDCJcdw0NDZHqp3wBeQAdh/r6+sgWSfRdUdYVTTMW1i5OpuiklLjlEr5H8tmU9pFSCsbHx2F8fBzWrVvn0w2Qh1tAaMlShSwgFOqxgDBcsFlAaAFhlOdpGQsI5XHBchYQmvd2lHX6XYnzKundpu9+rIDw5MmTJQCA06dPfy+A8Jue/0H7I6KbxfcNCKVbQDrWFhDK/ZHqNJEFhJYs/fjIkQQYN1OhOdXQ7ICbu3EhpVRZUf526F/4NjYtI21u/A1NOunvCMa4chnEwCggVKqcRJhHajMphrytMzMObN9eJvqMSWBzZSmIiUaJWLZv3z7fd0EJafn70AczinAygbgoAoYKJUlYmBQs0/tc1/UoXUpV/ClNShbPRYgAoaqqypNnCdfxvn1eYJdKpWB62oHpaUcUuihUvvjC8fhISXNPx7Spqcn32/r166G/XwZt1PyHmvUppXQkWw4EsQz1bURf3O9DkYzyvLSnTEoo3WO7d+/WJrbUzCmRSGgQ/8UXZfCLALCurk6D+GQyqSPNHjp0CJQqg+quri7o6ury+N2Z9iT6B9Hfb92qmPMGjeFSxlYpBU+eODo/JM35yuvkwJx+d/u24/GLxrHjpoaJRAJ6enqgp6fHowQHjYWJp0j7NypJfqxoMsrX8PPUv1RSqmzOauqnaa26boUvha3z591ntbW1nnWHvqT0kCAWi3nav5R1yGXxnj2Olo94m3fmzJnSypUrSyiT9+3bB7lcTkfb7O3thcePHY9eUFtbC01NTZDP57W/9uXLl0sAAN+e6C6Z2vNN41/BN41/BUpF8w1TKtg01CQLKfHIzdIalIhGYg57RtoDaO6NgIzLSx7peSk8BvmeSfaaynGeg+vjedqA/Qx6DuvnY2Ea66g8gZZdv349rF+/HiYnJ2FychK2b99u/QctWWJkAaHhecpALSC0gNACwqUrAxYQhpNSFhAiWUAor6UXBQgbGhpK6D+I/x4+fFg6ceJE6eTJk6WlAsKGhobS73//+xIAQLHzvwsFhFH8/yR688039djQVAJBa9sCQgsILSC09LKTx2SUbiZqIhqPx6G7uxu6u7t1xCnJZIUzkC+/LCs33w79Cw8wRPp26H+Dbwf/V/h24H8RGQCN5IUbHAEhMrAgxQzrKeZfhc7OTk34PeZVCxKUvD5qKrFjRwVAoOkMVwiChImpHP+Ofj5x4kSoIDO9lztaBxH2x1SftG54W3nexKDxMDFyJB4AZ3BwUHyWCo3R0VFfW6lTPoKHQ4cOwaNHDuzeXYnmmEqloKamBqamHJiacjz9o+v8+nV/hDppPmk7JSf7WCwG/f2Oz+yHg17cWwcOHIADBw543sNNRhEIKlVWdrH/UYR4mKCN8t1SgFE8HvcEU3ryxNFBNbDd1JTu008duH3bgfr6el0GeVM8Hodnzxx49swRn+UmvbQP9BCKr8cvvwzPi7fUcVRK6dyXQXuCjzPlfRhMhh/OUT6NvNzEO6T34Hil02kfWIqyj6PyVT4eHBT+OQjnPsr407GX+JxJgX6escEAQhjRGX9PpVL6gIkeEuFNXNC+DOvX3r3eg6nOzs7S0aNHS48ePfKBw1OnTpX6+/tLmIe0ra1NH+Jg8Jmuri5obGyEnTt36tyDq1at0oFmivmfetr8PCAQo+m++eabnv7E43G9/4PWbTweh87OTujo6Igkr6QDjSDioJuPu1IVMCjtQ1o2ynzSZ2gUUGmNYb1B0ULxue/jMBGJvi/IFJTmj+Tt5u2KOic2wqglS35yuD8MKg9IDQ0NWilIp9Owdu1aHXJaOqXEDYdJlGk0SgSGEkD8tv9/LlPv/wQtLS3Q1NQkMk8EhGhjLjE2pGLuVd/toCQYMHUEfx9nfPxG9NkzBw4d8p7MK1VO1E79mky3oc9L586d039j+o0wwvDcEnFGbUqyHCTsJCHT1tbmK8vnzdQeXoaD2YmJCbH9tD1btmzRAhUjqtH1jfO5ceNGyGQysGZN5QYomUxCf3+/ThzPb+aUUnDtmiPespj6Q8eLP6eUgr4+xwPYent7fWtPqfJBBgWE6FeLt4FIVFh+F8HN1y+e4PKbkqUQHQuucHR0dEAsFoNHjxydKuPBAwfu3asAshMnymOPexejzuH84q0bHtbkcjldLgiQ8L+VKgNBPNzifIErJWHKEx3H1tZW8WZX4j+0TKFQgPr6erh929FgENcU8mnkU5RnIbig7TLdskvrmCdNr66uFttOwdLzrA+l/GkognhG1LUWVh73Fu2XqS4cVwoGg9IOSHsq6m98zUxOTkJVVZVuAz2kpAcaUW6HpHcEAa/1//B3pXe2ry49/uozHzg8fvx4acWKFSVMPZXNZqGjowP27NkDNTU18Omnn5YAADZt2lRatmyZPnRMpVJlYJh71XfTF0Z8bnE90zXO5ZRJhuGctbW1ibJLojAAIs2taX5zuZwR+PD99Ty8Nmzt8zGTDnx5301rlz5rApdSKgtpnCTZieMujb/UVpzfKGvKAkJLLytZQKgsIOTM2gJCCwg5T6Dtt4DQAkILCH88gPB5TTNN4PDJkyelixcvlrq7u0sICDG5PQBATU2NCAiXAgQtIFw6rw1b+xYQWkBo6eUmh29UFC579+6FvXv3akWCKhZbt2415qJBunPHMf4WJuS/7fkfjcL48mUHLl+Wfa2KhZ9DMf+zMhDMvephGLScqd1ByjOamlHTlnPnzsH8fLktmNNuKYnjW1tbQ8tKzz554niU1M8+c3ymizQSq1JlG3rTHNB+x+NxjzA0KVT8ec74qXCmJPnphK2RTZs26b95Qnbafvx87NgxOHbsmK4fwUJVVRXU1NRAR0cHdHd3a78CFDL9/ZU8hIVCQSvW8XgcRkYcX3uvXDGbi0ZRSNva2vTfk5OTUMyWAenY2BiMjY0ZI5YqpeD06dNw+vRpuHYt+EAAn0PTSkmIR1Uq0ByN9pMfkjwPSWCKjyHym6++cuCrrxyYmSmDdBrxGH2bC4WCzo82NDQEDQ0NOm8oUtA+5+ONwEviHe3t7b7xRv9T/i6lKomjKZCgPoSmscd1SfkPgr+7dx2dwJwf1CHhOqIKWFtbmzaRi7oGKNHDPr7e6LxJEQOjvEsyHaXvkqLWmvgJ/T5KH6Wk2PR3nNv29vZAxTZq28LaRH26t23b5pn/WCym1xvmyMW60VxSGqtEIhEYkXP/fgf273egsbER4vE4dHR0aD5aXV0NVVVVoeCwVLpemp+fL928ebMEAPC7360rjY6OQqFQ0D69CwsLIhjk7UVz0KBxRZcQ+n3QHFDZgboCgmocc5rHT5o/CWhyHhY0z1GicEt8Ksp3Jn7L/46yLnHPmfadtMekC4eoPCCs7ZwPSOPP+2MBoSVLZnKkDUpvAI8dO+Y7VVZKwalTp/RGe/rUgadPvX4w6L/E/VqCNjpu4mw2C3/o/u9FQbyw4MDCgl85L1b/Ampra6GmpsbjixTEVCizMDFT3vdYLKaF4vz8PJw/78D58+dFhhpEeIrLQ2ibFBA61qY6MYz3J5+Uy+DN0dWrDkxOThrfQcfedV0RyPGx5LdD/HelysnGUbmqra0Vk9njZynR7549e2DPnj368/79+0Pbz8cHBSWdR742YrFyQIbVqyth+5PJJFRVVcHAgAMDA9719sEHDnzwgQwQKLW2tnpAPxXc+B2CP1x/xayjQ7SjQJUAIdL77/v3AlVwcH0tRRib1iD3Kw1TBkzrdCmCn4LitrY2rYgnk0nYtKkMoPFWB8FhXV2dvg28ccPRAS7ojQpvJ9/v9DdUvBGMdnV1wfLly/U+aWxs1GOTz+f1TSWvk1o90LENAoRc2cS1QNfz/fsVX0k+H3S8eEJ7aW1GmR+6Z5uamqCpqQkaGxs9lgWcUOmNqvgppWDTr/23hEopPbdB642P21Jvs5FvSUGxkLchf1vK+uZ8SSpP2y/1bdeuXbBs2TLxMAbLYLsxDRK9eZKicEptOHSobAGDbS0UCnoeGxsbIZvN6r3x5El5DQaBQwCAmZmZ0o0bXuDHwSC+H+MHRBlT/JsHHgviQabfpGB2dM2bEtKbbrVMa0Mp5QGZYTw6zOIgytp+HkCGdUvgjgMvXGemgzfTbWFQe/n48HFGfpBKpXSQo46ODr1HV65cuaTbZgsILb2sZAEhU7RM7bKA0AJCbK8FhBYQWkBoAeFfGiCUbgOD2vA8gBBvqvH2kYLDR48elbq7u4ECQulmEN9vAaHMC0y8OsratoDQAkJLlkzkMRnFq/fGxkaPLxUqK8j0cCNiJD/KEO7dK/v6cAUmiLGZhNofVv8d/GH130Gx/tdQrPsVFOt+5WPoxerXoFj9mqcN3LQtjNHRfvHfkbFhouz+/n6Ym5uDubk5cF0Xzp8vC0JMqj02NuaJgCkxa6WUL7Ryd3e3MR3EqVOn4NSpU76xDlKIOCGAiSIUTe2QlBrKtHl9k5OT0NDQEKkuCuKRcJyx/NmzZ8V38zmjURtd13vAgQoLX4+tra1QzDoe389kMgl9fQ709VXMqN5915/4nffbdV0x+muQkoffF7MObNu2DbZt26bXn9RH+jcFhUjj4+MwOjqqFTY0HZPaGrTusVx7e7tHGEdRPqjSwxUfqQ1YN+43CuRRqUWFtL29HTZudDS/wtQcmJ4C2//FF46OlIzvQTNPqtyZeBNXeJRScP++4zFd5r57ktkpX9sSH0I+K7VB4pXIo6uqquDBA++zsVgMampqPGPKASGCVDQzlKIcmubUFBoezWHRJBafkaK3RnnPpl8PasK9GcTHqX8r32th5m6mNtD1pZQ/snOUeqQ9LPnB428U9PLfLly4oNeCSXY2NDTodksmofQ9pjYgHTrkwPLlyz2RTZPJJPT29uo0Rhs3boSnT8t1Y3RwPKzA9w7/P39bmp6ehjNn/GkiTG1AuZDL5UQ+wtvrui5gxNOgAwrOh+jfQYCQrrOoyeNp/RJf4emqKB8KA1BYhwnYmwCkid/xZ7GduE5oeVx7dEykfkp1c98/3m8sQ8eJy236bjyYCpqDqH6pFhBaelnJAkLWL/67BYQWEFpAaAEhJQsILSAM20OcXhQgDEvQ/ucAhPl8HiYnJ405Ay0gtIDQAkJLll48Oags0M2HCnJrays8eOB4NiJVgDnTopt/cHBwSQELJAH+TdNfwzdNf+1Jxo4AEClIQcXIglLutSjtisfjWrg1NTVBLFYOYkHrQEDIGRQmfzaZFZlodHQUJiYmYGJiAiYnJ3VwlO9KJkDIzV8wd1+Q8ORKF/5OnbsxwmdUQYxmpbQcBgZRSvnAMF832I6FhQW4edOBmze9hxioTKBCSQMlJZNJ6OzshGLW8dSXSqWgp8eBnp6yonP+vNnfhs8/N9GlbUVBajKnLmZfgWL2Fd8eMx1aKFUBhUopmJ6ehlQqJTrb08Ajpj2ACgA1y1uxYkWo0sDnVilvbjep3dXV1b4+Ys5Eypvi8biOwofgdnLSC4Iw8iytHwFhLBbT5rMIlqS5CVO+Ll686OnLjh079HpKJpOQTqd90WxNQVWUUp5kyXgIwOebK/3Ij2my8gsXLsDWrVt9YBDLYPARrI8rW3Q+wnijtA+l344ePaoDkITxgijv4iakvAyOM1U2pTqRf0WRS5Sampqgv7/fF71TmrOwfYL7ImhP0z4h1dfXw5MnFTNOEyDE/lEwuHbtWti+fbuPj4eN+9tvl9+H0XpzuRxUV1d7Dmxc14WJiQm9H1y3LH8LhQLcvOk3EaU3lU+eOB5Tf6kNdK3gQY502MyfaW5u9piehhGtQ8q9Kb0DD4KCyuFnSc+Rxl+aW/47fQc3JTeNCd/zUdY9XSu0Hl4/jpd0KCbVSQ8dOW+S9g7yWT7+/NCZH9ImEonIYPCN1//GAkJLLy15EtOjohGLxWB8fBzGx8fhzh1HFHbSqbUknFpbW31MgG92iXF+0/TXHiE6OzvriS5pEhgmRsgd602CO4iB8XoXFx2fUJWEjMknL0zQSP4rpneY6P33HQ9YkOqhUc42bNhgLMtPaDkTxpudRCIBu3fv9s2LqY08xYhSlbQlSsl+k3Q94nfz8/Oedn7xRTn6aj6f99z8caGbz+ehmH0FMpmMR1lOp9PQ3e1Ad3fZb5X3w6TM7dixQ+wnF3YcEPL+FLOvQDH3irG/dMw++MCBzZs3w+bNmz3fowJHb/zDlBHXdbXSheV6e3vFw5+gOY5y44TzT8FLW1ubBrO4b+m8xGLlG8N8Pg8jIw5MTU3B1NSUb20gffaZA2NjY566eNuj8AOllM9f2HVdWL9+vb5hq62t1Tdx2B9TXV1dXb5T7W3btsGWLVv0gQpvm3T4durUKQ0M0f8UlWA6DtyXltZD27pU3shp7dq1sHbtWojFYjA/Pw8XL16ExcVFWFxchHfeecfjfy4d1plkg1Jmv0LkY0HrDctFAYSSwuu6LszMzHjWZdg+MlGQjzt9JwJC9JN1XVcDwiAyRQ5VqixLZ2dn4ejRoyI/xbKHDztw+HD5WTyEwYPiXC4HK1eu9EVCXlxc1HuVK9sm01V8L7U44vMvzQfyVIkn8jJLAYWUTPKO1s35O+cPEp9EMllQSXsgiP/SvWsCnFiXlBqF73nOJ3AseL1Kea17TLyDHr7yMUG9LMqhCt0LNTU10NDQYATAWFdUMOi6LrzxugWEll5esoAwIknM3QJCL0CzgNACQmn9hu0rCwgr9VlAaJYNSllA6LrhgFACXbTOFwEIeZsk6wgLCP1rzwJCPz+wgNCSpT8NOZR5oVIRj8fhs88c+OwzvxKMG82k2FLFDTcxte+WBB8131KqDAZd16uk4G87duzQCrfERE1CljPp5xHiXBgsLjo+AWCiMH+GIAXneQjbe+mSA5cuBQNCZOjUnEgqy3NcSXTw4EE4ePCg+B5p7JWSATMFhNLYUwGxadMm2LRpk1Ex+PRTxwPGuADJ5XJQzL3iWXPxeLxsRkpyWoYJd/wNE8bz9m/YsMEDuClowO+ePnV01MnHjx149MjR7w965zvvOLBq1Srt34R9wTLpdFqby1JfrDCzK1SIpqamfEDLpKSZ/HeC9lVrayu0t7dDe3s7dHZ2wpYtW+DEiROeecOxQj6VTqdhZMTxKUrIn5CuXHFg69at2jdIWpMmBURq65kzZ3zPo5KSzWY9PqumcaIRSnFf8Xdt3LjRp6DhZzTZw7FBs3ost3r1aujs7PS0AU3b6AGg5KP6XXji0NCQ551oukwBVHt7u45M/eyZP1+t6T379++Ht956y+NXSPPFBc0bJVzTYX2TACnnkSbfLd52DiyCDkv4O6npIraJ+vXjc/F4XASCQfWfOHHCWOboUQeOHq1EC6cHMwgGESDimn/2zJ9YnvoLogsF56PxeNwHCKOuP2me+PwoVYmSXFNTYzSN5t8pJUe1DZKB0lrmn6U1KvGJeDwu+jnz9Sm5B2B5yjexnAQuw/igUn7/Su7mIdXH38d5mlIq9IAE65EivJr2bFQgiD6s1mTU0stOFhAugTgjsoDQTxYQWkBoAaEFhBYQetv+5wCEppvBoPr/1ICQB4+xgNC8Ri0gfPGA0IJBSy8zObipcWOj0vDJJ5V8dkqVg0qsWLFC3LRBV/xBwp7+jsFbvmn6Z5qBYDnJLGTr1q2RBIfEwMMEpcTwJWF68aI/B5z0Dso8OQNdKuVyOQ8om5qagp07d4rvV6ocFZNHxuR0+PBhOHz4cKBQU0rBsmXLjHmesMzbb78Nb7/9dqDglMamt7cXent7PeVu33bg9m1zZFVUOE3zhp8//tjvr0KpoaEBirmfaKUHzaOSySQU8z+FYv6nolCnQg1JCgKEz2Luus2bN8OOHTtgdnYW9u/fD/v374f5+XmfaSw1r6HAlLfhnXccjyDs6uqCQqEA+XzeE0wnFisH16GRR/nhDp+XfD4PO3fu9IwbBV20vR0dHZ71EbTHKNXV1UF9fb0GklR5QCWRgzxUlEZGKmNGD7RQ+fnoI+/Y4B7C/geZkZv6kEgkYO/evbB3715fn+j7pWfb2tqgra3N8058lud4TCaTsGbNGv03zhf+j0AIA+V0d3frZxHw4/sQ/KVSKQ1e0QTxeQEh7ffy5cuhq6tLvzuVSumIr5Ti8bjuP9KFCxfECML0HfSQidJmYkJKZUUQUdNSE1+i79+9ezfs3r3bw2fD1ohUTz6f90VDlMae7itTXRwQ0ttByT/PVM/JkyfF9yhVAYS4H5ubmzWgisfj0NHR4dELePAOKcKpUkqX54cGuK9Rfpj6BdSAiAAAIABJREFUT/kDHUcTMDR9L0X+NfFupZRH1gSVk967lLXC+So11aRzSuvjQI++E3kHDcgS9H7TmsE1jICQm+GaDlyxfTzCL7ZVAoNYB+X3UdpO27MUQGgjjFqy9EdAiIoYCkvXdeHDDx348EMH+vr6oKenx6e0SKffdJNLCmQQ48H6v2n8Z77fTAxqeno6UEBLjFtKR4G/od8URkeTbsM+/tiBixedQDAYRqYIkEHCi9PIyAiMjIzoz4cOHYKzZ896FCulyreYi4vBbT158qRWDEyCLmq01OPHj8Px48cjC01OmLIjCAjydcEVBPo7Poe+lNKNbvkm8Cf65BsVbErF/E9FYcRvsC9cuCCuSaoES+NAT12l/YK/FfP+28p33qmc4uOND/pN0hs1HBMEhPiZRwKl7Tpx4oT+nitdeBO1evVq6Orq0oqeNFd0Pmj4+kKhoH9D8NLR0aHbSxNf0+ij5bXijbaIymUqlYKPPnLgo48cHZnUpDRIc6VU5eTbNN94qz42NgYDAwM6qjBdD3Qecd1RQMBvMxHE8VvQzs5Oz5hjWxoaGqChoUErYjQdAiqROM4UEGLb6+vrdYJzaU9FUbwwCTRfu5SoUoc3xxK/lnhH2AETB4R8zqS55TduVIHmz87NzXkU0qAxkdY7l3H0Fp/3ifKwoBQZWB7T68RiscDbQW6FQOtZXFw0vmN+3oH5eQf27HGgv7/fs3Y6OjpgeHjY1w8JEEpz0t7erj9LfnqmA4CgtRgmZ/hzeKhkSjTP68GxlMpK60ySNdIaibLPcrmc2F+6xjCaMBL2i9/qBR3gB+1/5Bn19fUeMBjWHyozqP8ufifdli/lkIrKPjo2QcAvFvP7FiIYtIDQ0stKFhCSchYQmoWiBYQWEFpAaAEhHycLCH9YgFBqx4sAhPx2kNdtAaEFhPjdDw0Qvmil3JKlF0VOfX09dHZ2Qmdnp1YgaFRKLtSComJR/xRpY0vgETf04OAgDA4OwjeNfxVJ8MbjcV+uNxM1NzeHJkY2CQNUuhobG+Hjj8vjcuzYscD8gGECKUqbg+oJI8yVhnnzgpSKd955J1JbEagFtZODUVM5SdDSz0NDQ/DFF3LewShjGTS/ly458N57ZTPaCxfKtGLFCijmfgJDQ0NasOTzeYjH4zpKJ5qNcsGJhD5RUnui+KtgWZPJG62PtoXOMfpSYjRVk3CmPoS0fbQ9CwsLsLCw4AGTWGbNmjUwPDwMQ0NDkcc/aL6wz6jIxGIxWLFihTaNxPc/euQ1hUskEhoUIk9IJBKQy+Xg8mUHLl92dFms16TwYFtoEnIE1Hy+ebQ9Sh0dHXrNBK3Vuro639igGSt+ponkabRY/B3BXiwW05Facf1ixFwsm8/n9TigEozmxMuXL/fxVn6wJ80bz/8lrTWsC8twHiwdCh47dgwOHz6sDyN43bwdm389qIFhVVWVx7SPvhvNZPnaM+059AWWAKHpkDNs7eMBSk9PD/T29nr4qjQWuE/5uD56VNn3JtNMPm48Cb1SlQjOQfs0Ho/D1q0OjIw4mnfEYjHYsmWLHhtTIBlpjvFvbj7L379//37Yt28f7Nu3D+bm5kJli4mkeeLgQcolaNq/3HxRKkdN0YPWAwfq0rvxb5oDkq9fU5tN40vHRvpd4o/SoTDlOfx55NH0e4xcTfuFfEQ6mOJt4O/hY4RjESWiqOu6Nv+gJUuEHKXKyZHXr18PSinPbRJnXPz0W2IgkqLHFTHKxBKJBKxcuVI/EwQIJSaFSdzXrVunw5339/dr6uvr8zFKE7MJUjqoPyXSkSNHAhl4mACLUu55nn32zNG3RkHP8GTvprIm4M3HKwxcIvGEv/x99fX1cP26DAhN8yOVwyAIXGjhZ3zm7FkHirmfwNzcnAcs0bUr3RBiPdSfJypJCmUU/yfXdXVblKqA/vPnz2uAgEnJw/YQKiPoS0bLvPPOO775pEFxuDJh2rOmeWtpaYGWlhYN/Cjwqqqqgp6eHs+8JRIJyGQy8NVXDnz1VVnRvHnTgWL2Ff0c+gZWV1d7boSpX6jk26dU+QaXBsKh80tvuvB5qhhzhUcpr7+RpCjhuNPfsT6eHoOODb6vUCjosamurtZAH79DoEjHFJVeBISNjY2QSCQ8gWB4+HraXmxXOp32+f2YDh/w1gLHQgpqQceO3tZwYBfGAzb/elDfNkk3bFgOb3/5bQ+vm/tVPw8IDGovfj88PAzDw8MeGcrHgssppco3hCYwSMcc2y2lSELeFdQ3nMN4PA59fQ709ZVvJWmAnaAUE2F8G2+bwsru3bsX9uzZowPLbdiwwXPbGkX2YL1cX0F5IIErqq9IPE9aO1FSm2BZmhII9xeS9A6lypZara2t+jC/s7PTE5wN919LS4vvO6kNfLylm23+nATO+Ljz+A90TaNFCG0X5bX8Ozp3JtmDf7e2tkbyGYzFYtZU1JKlP5IFhIyRmISRBYTBwlYpCwiXQhYQWkBoAaEFhK77/QBCXr8FhGaeRNcTlrOA0AJCCwgtvezkUKF46lRFOOB3b731Fmzbtg1mZmZgZmYGpqenYd26dTA+Pi4yAmqWIykIXClqbW31bPJvGv5rD/MKU2wlIcATqNPInhIDw7ZIv2H6Dek9Jj+HF01HjsimorycycSRE0Z0lQQhJfRHMREqspyB0/VGU5Bcv+5okhg/T1eCv6MARz85Gi5dWjtnzpQBIV2H3NSNgjAufKj5liRgw4TXUom25cKF8rspuEdAa1LSaVvQPJKXO3/+vE7Cvn37dpiZmdH7iu4v6u/GiSoFOPbZbFa/E987ODjoMcPcvXu3D4xVVVVBPB7X0Yhv3aqYoxWzr2iiwCaRSMClS44v0iUfg46ODiMv4WND/eFMZrkUFCKo4WNSKBQ8qT/4wQX6+9Hoi/R9aAIai5WjjdLf6RhQMEzNSTOZDKxatQr6+/thcHAQ5ubmYG5uDo4cOSKagJnGJohH0zbxgxZO1D+UAtCwvcDbs/nXQ+IeU8qbNgd/xzVBTaiVUh5fRmk9m+RRUDt5lErsJ/qDj4yMwPT0tAgEpfoePTKbiipVUb5pu+k4I++i9dJUJEi4Xoq5n0Cx8AsoFn7hS79Bw/cH+TNKslZKXRA01/wzmlLmcjnIZrM+n0SpHl4HlQlB/DkKz1bKC8ij9MkkO6h5N3+Op6Vavny5jvqKYx0VENKDMmmcMY4En0dKGzZsgImJCX25QNc4HtB3dHRAe3u7z6feNM4muYltlta9lPLIZDZqfQctWaqQQ0/zLFmyZMnS90cv+t+PoQ9R/73ouX6RZAGhBYQWEC4dEFowaMlShSwgtGTJkqU/Eb3ofz+GPkT996Ln+kWRpBQrpTQwouCusbHRE2X44UPZ95A+U8z9BIq5n3gU9mLhFz5Fm7crDDTRv6X8vEsFhrzvFBiaQJj0Tg4SoxKvgwZdokBqKfXS+qh1BkaDN7WBRnxubW3VllgmkIsAK5FI+KKuUrcb+kwsFoOpqSmYnJz0uZWMj4/D+Pg4DA0N+YKPRQHWWD9a+nCAHQQI4/E4FAoFT3AvKRG9UsoCQkuWCDmUIRw7Vk5Eq1TZP476yAWdbFGiJqPU5EcSEhITLtb/WjyxkqLTUcG1lDZKp09Kef02Hj1yAhPRUpISw0sR7aK2zUQ0/Dyngwdln0HJ3l4pJfq90dDUvM379++HEydOeCL/IQX5IvK+Yh+CTgIl+vRT7zvGx8f13yYTxWQyCU+fOnDnjgM3b5YJy9O6qMko9TOLxSr+XNIYFvM/M86t1CfpdDVIqJvWdLH6NXjyxNGE80nLBSkdy5Yt0wnkpXfevWuOTsvfQcfetA+Dyjx5Ug6dT81ulSr77CYSCU/ahLq6Oj0/dXV12ucOzRFx3ovZV3T9xfzP9N/oe6RU+cTaxItc1/Wk18Hf0PQyaCxct5Kaor+/vwQAcPPmzRJGEKUmydw0M5FIQGdnp15zjx878PChAw8e+KOr0rGnNzrJZBJWrFhRAgB48OBBiZarrq6GZDKpfXdoOgq6zl3X9SQHv3nzZgkAoKenp0T3F287X3d0PKgZKzVbTafT2jQWo06iD6xpDdN10tPTUwIAuHr1akmpisko54P0psS0ryg4MvHpIAVWikYaVF5KjI6/TU1NwdTUlPgsB4J871BC/9JYrOxD2NLS4vn88KEfuFVVVWkQiECQ74VYLAbFws8jAcIo86hUGRQiReU/0v6jdfNbUlMb6N9BOkWU53Et0NgIfAzCIpqa+sm/42bWtAz6V+Ln9vZ2XxnTzWgmk9GgzrRfNm3aJLY/SI6b+sf5iVQfRkg2pVHh44o8xnVd8Ybwjdet76AlS5QsICRkAaEFhBYQWkDout8vILx69eqfFRDie69du/a9AMKrV6/+YAHh6OioBYQ/AEAYdDNoAaEFhGH9s4DQkqUXTw7fmEopOHzYgfn5eZifnwelvME7ghRN+hsqCLjJqbCQhL1Wsut+pf9ubm6G5uZmMXFpFCZNmWQYc6Lfow18UBJaWm8ymdQRGEdGRmBwcNCjdEtASyLJ9p1Sf3+/+H0ul4MDB4IDxOCYYzJjqQzmLOIMmY8PB4Cm4DT82dHR0VChQRk7XUvpdBquXXNgenoapqenxWcQICAtLCxoxQdBw40b5SBBVKkqFn7he6e0pnxr9Y+AUCorAcgwwWhSZmj5YvVrvroQFNI8flxRotHeqAkRn4tbt+S8ZLQcDdjD+8wBkwSqT5w4EZi3Eefiww8d3f58Pg9NTU1acUDFlgZL4aAT58h1XXj2rFLX2rVrfcpHU1MTNDY2igppUECiWCzm8e+hbZieni4BAJw5c6aEEUolEIcKTltbm2eP0rL37jlw757jm1OsF8chkUh4gCidC4wsirwJgRkF09iuRCKhk8LfuHGjBACwffv2UiwW00pZMpn0RFvlSiodQ2qmGIvFNNCvra2F6upq6Ojo0AGDWlpaPPnKuHyiwGvv3r0lAIC9e/eW8H0UFNI1H7T3lFJw44aj24n9kvJQSs9i3rmwvc2BsZTLUalKTlGpPg4IEchKfNt1XR3RN5PJwNDQEJw968DZs+WE8z7+8kcQSMeZtpuOhZRz0MQzJHkUVA73YFSZz/cf1kOj2obx3KXUb5pX3JdKeeV1lHcGyQcTn8S/s9msx5cSTSXXrVuny+BhrAl4md43MTEhyvTNmzf7nsXxkQJTcf74PHOglHzYLo0NHvDTtWoT0VuyZCYLCAUGaAHhjxsQBvnjRFEY9Fq1gNDXZwsIK23Yt29fCQBg3759f1ZAuGPHjhIAwNGjR78XQHj9+vUSAMDc3NwPDhAeOXKkBACwbds2CwgFvu26fxpAiMq0BYTeebWA0AJCS5b+UsmRclwppWB21oHZWUebGXCBTxU/SWDyz5LQoIpDsfo1KFa/BleulJV+GoUqKqPAOvkzXDk3Mdm+vj7o6+szmiMECTgTIciKSsuWLYP79x1NqAjeu+fA3bsOfPmlA7duVejmTQf27XN8/aJgmI7P3buOxyQQBQU3RzWNHdKzZ46o1AcJN6WUJ49dWFmuWCql4MMPHfjwQ8fXRhTE6XRa59Xk0fKwLlyL3/zmN0sO2EDbSwGhpATzv6mgDlrT9H2FQsGzl4rVr4nlOUAzEZ1n+q7PP3fg88/9iiUlmkbBdcupDyRhbupfPB6HAwcOiGPK59F1ywcBH3zgwAcfOPDeew4sLjpw/nyZOjo6PCAQ60fFvFj4ORQLP4cnT8prFA8GpHFCHhd1Hbuuq4EjNbNESqVSkEwm4ejRoyUAgP3795cw9QkqKbhWKThCIDI2NgZjY2PQ0NCg0080NjZCY2OjBxTifGAqD9d1IZPJwMGDBzWAw7Yj+KOgN5/P+/aIZA66c+fOb+lNZyqV0m2lORO5GRyP9qiU8o1XNpuF4eFhyGQyOhIhto+DVGk9Xbt2rQQAcO/evyzdvVs2sV1cXITNvx7yAEM6x5IMunJFzr8rlZf2nmmd0OdMOTBxbqW9t3HjRl+dnDc9eFD5mx4cuK4Ln33mwMcfl+nDD8v5aWldu3Y5sH274wGCuK/pgQOV/W+8/jee3G2b/7+/EQEhrjtpzPjYSPyGH8yYZKY01vQzz0cZxHfDynCQY2oTEuaYlNpqart0EI17Dgn5CPIOqW4ETYcPH9Y5NTlgxj0bpL8pVTn0pWVmZmY8cjqKHsjHEt/PDx5M7aDvw4sCSriW0um0MfcgXb8vWgG3ZOmHRA7dyPS0fedOB3burDABfrItMUP+Hd3MKMTod319fTA4OAi7d++GYv5nUMz/DK5edQIZjMTElQr2FZCYCm9nd3e3j0lKjIYrCkEKJC0TRXgopYy3d0E0Pu74wIgkZO/cqdQ9NDQEvb29xsS+XGgNDw97EpPfvh3cTnyWnoCjciONlyQkpXovX3bg8mWvcKI3ULlcznO6j+tVKeUDe1Ly6ijAsFj4GRQLP/P0k7c/aF/U1NSIfTSt7bq6Oq0IFKtf863n+vp6jzJv2gNKlUOT83dcvepoxYUTHpL09vbqkOa0rYVCwQdaTXNLw5FzHkEFPfW1w9xx6XTa42N08qR8I5FIJKBY+Lnn3bgWuH9oV1cXdHV1Gccf2zU6Ogqjo6OwatUq6Ojo8IVy54Q3Z5988kkJAGBgYKCEIfGxDfl8Htrb2z3zVigUYMuWLbpMOp2GbDYL3d3duu47dyr9vn3bgdu3HZ1KANf63NxcCQDg7bffLqGVBR2D1atXw+rVqz0KKFXSeOqBvXv3fgsA8Ic/HC0huK6rq4NcLqf3HvaZn9zTAxBcq/RWs7a2FlzXhadPHbhxo0zt7e0i0Obr6pNPHCgWF0sAAO3t7SX6HgSECAo5IOR1X7rkV3jDZA9tD08BICm3dI3T73COJN4XBAjxcyqV0oeH+Nzdu+WxLBQKkM/nIZ/PQ1VVFaAvK/r3K6VgZqbyHPp1ZrNZDTrorc8br/vBIBKXOfTWlPPCKGOrVOU2qLq6Wvtc4sEaHkqY9mEYf30eksBllPePjY0Z2yIdfNJ9xcdR4q2mvipVzqlJ82piP5YClHFt0e/QH5v3I+pYUkCIhyq8L/RvPk4SIMR2BCWjp2v4RSvgliz9kMgCQmUBoVQnF3Z/iYAw7OZPEorF//yfNZmes4DQAsKgZ140IMQgMGNjY98LIDx9+vS3AACl0vUfHCDEf3xdWUD4pwGEXJF2XdcCwgjvt4DQTy8KEFowaMmSTE48Htc+JVVVVZBKpaCurg42bXJg0yZHR/Ojyib1R0IFlyqvdXV1PiZBhdiqVas8QCSZTEIx/1Mo5n+qo0lGYVJUYHDGgAxEYpBoaoGChUYDex7izJi/z/Q7/Tw6Oir6VEnP8t/HxmSzTdet2NF/9ZXZJCqMKFhWSmnTQlN7eN2o8Bw9etTI3CVFiY/BBx9430sPMjAipbTmTLd9YQoEJen5YuFnPoUAf+O5nPj76urqPL8FCedly5ZBTU0N1NTUQLH6NUgmk7B8+XJYvny5NjXjgpn+j38r5c1PpZSCjz+W14WkiCB1dnaK/ZbGsKqqymM2xftGD5rwu0wmo79DIFxTU+PxWTt+3PH1sTIvFUCIZqSpVEpHTt61axe4rgs9PT2+hMu0rlgsBuvXr/ccTpn2J38+n8/D119/XQIAqK2tLdXV1UF9fb2OfDc7Owuu60Jzc7Mea8wBhiAbFXkKZhOJBNy5U46ci2368svKQVsikdBmlBgV1HXLfmQ9PT3gui50d3frPc0P3ygox7ZifQAAiUQCnj51dHRYiR49KtPNm2Wz9oaGBg3sq6qqoLa2Vpu6ZbNZfeCwdu1aWLt2LXz6qQPXrjnwyScyP/zkk/Jv9fX1JQCAr7/+usTnjhKPPErn68IFBy5ciBZVN0weUZNw+hvubWpaSp/jUX/pOkM/LcofkQ9Rc1rOCxOJBORyOairq/OsI75ftm51fOsA9QAqQ5RS8Mbr/psV/Iz10T6OjIxAb29vqKyIIueRJH98Gs1cAiRRwWcQH8A6kCdGeZaXwcPUsPKmceJm2dKztAyv6/Tp0zA0NBToEmMaL6W8h8BUVwk6iOR83gQaUVbgHhocHBT3CqWGhgaP/MO2RAGDFhBasuQnJ51O61uA6upqyOfzMDHhaCBRX18P1dXVWjmQbsqUKp/WoKJIGQAyKapM401DLBbTggcBIaYGiELSCZGJWSPRVBINDQ0+p/4gkuoLY1qmMig4UVkeGBhYUjuQ5ubmoLvbf0OI/6PShYBQ6ovUdlTEJf+qIEAYNGZB6SnCvuNgENcVFy7cJ5afpuMNrAQkgoTzsWMyIFSqDHjx5gr3kKk+qvA1NDR4bgdMt9zt7e26/mL1a55gBaY0CFxBwPXGDz8QENL9ygUs3fNIHR0dHgU0SLGgyqr0Dson0EcNg53g+sXPSEeOOL6DqfLN7c996ySbzWo/wlgsBoVCwRNsQVpvly45cOmSA++/78BHH1XoyhU/oY8WjuXnnzvwxReV26vbtx0N4tCfJx6Pw4oVKyCRSGg+RPtL/QqTyaTmxzTsOlXgv/yyssYxKigFhDj+8/Pzvv1ClUz0i8SgMclkUgNbAIBcLlcqFArab5ADejqGz56V23TrlqNBSaFQ8NRdXV0NtbW1sHLlSjh9+jScPn1aH9jFYjEN/ihh/X19fWI0VYkX8htDpRScO+cFgqYDRL5OTAot9lFKkYQAm/OveLycngD3JX/v7t27fXUhH0KQjYAoFqv4o6ZSKSgUCpBOp2FgYAAGBgb0vG7c6MDGjQ5s3ux41gEllM3ouyYp0/QzbTdPVI430qtXr/YdBi9F1pl4My8fxhOldSIBLdwz9PuwNBbYLtMaoWMT1K6gz1FkLZ1LWkY6GA5a6/T9Svl9+MMAuKmuKH3avn17pDXS1NSk5Whra6sFg5YsPSdZQGgBodj2HwMglKKHfhdAePy433RUKQsILSD0A8Jbt/62VPa7+6z05waE+I/PxfMAwpaWFgSDJQCAvr6+HwwgxLQe7733ngWE7vcPCE2+gm+8LoNBbLcFhBYQ8jolmRDWp+8TEFogaMlSODn19fWwa9cu2LVrF6xcuRKGhx0d/Q4FGWWc7e3tWrHft28f7Nu3D/bs2QPDw8Mecw6++VGIUYARi8W0ooqAUKmyr9vCwgKcPHkSTp48CceOHYPDhw/DoUOH9Dv37t0Ls7OzWgDTKH1BzIMySDTD4wwyiNkGMWQkKboeJew3DaOPSnZUIfnWW2/BW2+9pb8rZv3gB83Jvvwy3N8vSr+QPvssGiBEM040I1aqrCTSCKWm9AO0PXV1dfD++zIgpIDDdSv+hNxMlCZxxzng/ZfWwPy8A/Pz3ndjncXCz3zRcIPm3KSMKFVOnO26rs8kCpUnVPSK1b/0leHKOX0XBWyJRMJjwiVFVjQJaj7O6XQaqqurPSBOMgei/QxSHuhvWA/6m8Xjcejt7YV8Pq8PpuLxOLz9NgLzckRRkwnj48eOZyxomgjazw8+KANAXGu0LVQ55Ka09DOCQswF+Mknn5TWrFkDaJp/6tQpOHXqFBQKBUilUtDR0eExi02n0zrKaCqVgp6eHtiyZYsHzGYyGejp6fGAfbrHTYAQzWcXFhZgYWFB76FYLKaTwiul9Hwmk0kYHx/3AMINGzaUMpmMXnMUqKLJNu5xnPtYLKb9HXEcKbhvaGiAzZs3a1/N/v5+XX8Qv8LgOZgOIwwA4PObf11OvUBlAB7k4D5Dfzvqc0fXRJgyTSNk0u/oM8i/ent79b7ke2ZhYcHTZ3q4ikByfHxcA048XGhtbdV+dxR4btzo+NqM9VIT7UKhIALBN173A0TaFzRxDZMrq1at0u1fuXKl9uft6uqCFStWBMrCsHkOM180zRs1taS/42GcxDdM64HqC7Tc1NQUTE1NGflhUD3cNDNoTDh/SiaTkE6n4Ysv/AeA/BlpHPB3zh9puygvp+/nByGmtvLvTBGpw2Ttm2++6StnAaElS+FkAeGPBBBK+fR+DIBw+d87SwaE0lh8n4CwSNJVWEBoAaEECNesWfNCAGFVVZXoV/e8gHD//v0eQDg/P/+DAYRnzpwpAQBMTU1ZQPg9A0KTeZ0EBmlfLCC0gNACQkuW/jLJKeZehWLuFSjmXoGBgQqz4MLi4cNyjqdHj8plTp8+7VH0sCwCNOqUzk1GacJQVNQoIOTmXEGE5q5BZUyMMkqC06iEQoNHmzO1A5VpanLFHaQl5jcyMuJxTg9KsB4VEC6V4V6/7ojlOHNfSt0csAX1jZbhwj+RSHjK4viiksrXKxe6WG/ZvE4ONsHbR3/nZaMIPqUUtLW16e8wqEhNTY1OClys/iUUq3+py6PiiuZidC25rqsVRBoBMhaLQV9fnzZ/xLaEmSjhd0g4hqlUyrOXqUJAy3Hlg7YVg6jE43HdJyxXV1enAWAymYTe3l7YsmULbNmyBeLxOBRr/onPRDTK3uN9cl1Xm0EFPUPBMH5HD89isRhMTk5CKpXSQGrfvn2l/v5+DZiwP4uLizpgFyYOr6mpgfr6ejhw4AAcOHDAkysQ+RzyiWw2C4ODgzA4OKjH+sIFBz7++F9qvzq6N5DH4B5JJBJ6P7S0tHhAL0aarKmpgU8//dQDCA8cOFBKJpOax2NdBw8ehMOHD3vMwun4UtN1NF3ESKp4uIDBVcbHx0WFlRNGU0VfyaUo2Gg6KsmFpfDHIDCAJp11dXW+ROs4H7QuDLxEv8fDMlS6qSyl+2lubg6ampq0HNq6dSssX77cc1CzebMcfIwr8CblWTIRlXjG1q1bYevWraFzEEYtLS2eAwceiVLiLVEIy/P3mQLG0GjEz9sXPbabN3sCBUXhu0FjSHmtiXfhd5lMRptcB70D5V9QXe+95w/qJX3O5XKezxKgDYpGOz8/7/uN9lkyD+VttiajlixFI4cmPP3883JkOEq3boUDChRuVNHDel3Xe2sjbXq5LjroAAAgAElEQVQEgpRGRkYClTnXdX3+UEGMkX8vRSsLEv74N/2OMs0o/ohUgGGoeJNQRorHKyHae3t7PeWC0irEYjG4dSt43kxgWBov+t316/I8moRjFMGJCmNYonhOXKmit3eo4J48edIoLLmwO3rU0RQkZLG8FLnU9A4sI/mhdHR0+ASqUgqmp6c9QFCqH3176Xf09qWhoQFGR0chFot5blqjKFKSb1iQ4kIVV7QwwOf27t3r2wd40zU+Pg6zs7MwOzur/dwwMTveROXzeThz5gycOXOmnIKj5pfGsV6qovj++w5MTU3BxMQETExMwLp162BsbAyGhoZ80UipkoprDNvZ2NgIPT09sG/fPg2genp6NCjfuXMn7Ny5E5LJJLS3t2sf7erqati8eTM0NTXpPuJNaKFQgMXFRVhcXNT1JJNJuHXL0YS+1z09PSUAgKdPj5boWGPbKAhz3bJPbWtrqyfJPQL9XC4HDx8+9ADC999/v5RMJiGbzcLQ0BBs2rQJNm3aBLlcDnp7eyGdTutIgdKaSKVScPeuo/d7dXU19PT0QGdnJ1y86MDFi+Won+fPy4nO6XxjsJuGhoYSn/OgGxCl/JFHg57jdUjRQoPehRFd+fpEXz0st2HDBh9YwUMymiqCH3bh2D575sDbb5fpwAEHduxwYOtWR/sMSj7X4thEMBE1zYlSZd8v9P+Kuv+k/SvJGGoBFMRro9bPARXlV1iW+j2axk6qn/slKqX0gRb9nh+2mWSrxG+xHPrl4j6mdeAhlOu6cPWqrBPwdUEjt0rz/e67FdlL9zeVG2gVQcfZtOZMEa2VUnDixAk4ceKEb7yUkgGhzTloydLzkQWEAcQFHv/uhwIIv2n+byp+bdlXAm/UKL1IQMjbGAYIlVLwh9/+Fv7w298G3hryG9I/NSD83T/8g++m0PQOrMcCwh8/ILx06VIJAGDt2rV/VkA4OTlZAgC4f3/ddwaEDQ0NJQCA3//+9yUEhNevX//BAELuK/myAELX9YJCCwgtILSA0AJCS5a+Kznc94hGEkVmEovFYM+ePbBnzx6PuSIFfwhcKHOgddMbHcoQivlXRQZIfbMkBtLZ2WlknqbPpu+kMpwRS+UoqGxvbxcjcpreK0VaM70Hx5JHDFMq+JYwCBRiZMuoRNvGc0VGfY5+F9bebxnwkwRYWH9dtxyFVRKoUhslEGhaG0i5XE4EhZKCSpU5aa2Z+orAR6myGVVjY6MnVx0CL/q+TCbj8R8aHx+HS5e8pr5BSm/QHjApWKgE8br6+/t1ZNRz585BIpGAixcvwsWLF2F0dBS2bt0K6XRaH3ycO3dO8w7MmYd86MEDBx48cDRIprzLNLe8jXx8P/jA8fkSe9bqH3M+0ndgW1EJw/2PoApz9w0MDJQw0Tcmc8f8cGhCigr0kSNH4P59R5cpFArQ3t6uzUJjsbLpczabhTt3HK3o0b6gqerevXtLi4veXHVUMaT0+LGjo/QlEgmYmZmByclJ2Lx5cwkA4NNPPy3dvHnzWwSH6XQaamtrob+/XwO7pqYmSKVSHr9oClboeCUSCbh719F05YoD773neOaxvr4e3nnH6++2uOjAu+86yG9LAAAPHjwo0TXAFX06l8eOOXDsWPn5I0ccDyiMCiQ434+yvvAwgfJyHBsE19lsFqampnx7CF00aIRZyj/RNwz9axFUu67rMeWWgCBvp+Q3SM3t6K2kia+7rqsPPZbCR8OIvpPm7YzCy/D3ID5B5w5BFZbBCKmm9wTJPe5/ir/PzMyE9jOM35rkmFLlQ4uqqirIZDIeP3KlFFy96o2MjL7kSJLprNTXixed0HXV39/vOUAxladlpP4opeDkyZOwuLjo6aMJCCol5820ZMmSmSwgDBBWpncj/ZAAIb0l/EsChPF4HDKZjBEUfvvb34r1xmIx+MNvf+sDhvw9P1RAKPkemubMAsK/PED44MGDEgBAV1fXXywgPHXqVAkA4NSpU6WzZ8/qXIQ/BECIprFXr161gPDPCAgRFJr4uutaQEhligWELw4QWjBoydLSyInFKrnEkCnSQAncrEWpctCXwcFBz3McEOJmNznC42ZHQCgxE3TKp8yho6NDRyDjDD9IAEUpF8TgTVQoFDx54aK+73nzDuJ3S/W143Vyc9ugtvLvaS4wpI6ODk9kvaC68De+JoLazIUImqv84be/heJvfgPF3/xGCxs0k+zu7jYKTf49jyQatL5QYaDKOAeFlExmrWHfcyrW/FKb4GAbYrFy5EkqaPHvbDarA3WcP18JqEOVUtOal8AGJeQJUh5CqnhJUX+fPXN0kKqHDx2tvFDw8ORJOWcfDSKTSCQ0T6Agme+PO3eCgf1nnzlw7VpFIcIAO+3t7T6+x6MiSwdeNGpmOp2GeDyuzRlRcW1ubtbKIY/Q+ehROVjXtWsODAwM6LGvra3VPBXLZjIZePjQ8ZjTUn773nvvlQAARkdHS0opDRAuXiyDqXQ67fn8wQflKKyNjY3Q2NgIO3fu1P15//33SwAAW7duLc3MzGiz0VWrVpUymQzU19dDW1sbtLW1QV1dnQ4QRMcQIw0j385kMtDY2Ajn/n/23iy4iixNE/TMrLTqqq7srqUrazqnppasrpmsnsmufBuz6THresoXXmpe6nXSxto686Hs+JXufq90Jd17ta8ggRYkEIuEQiySCBYhITaBEAQKIAmIyIyAiCAIdgQExJIS4d88ePxHv5973K9LBFuEy+w3uL4cP+v//985/3LmDM6cOYP5eQNtbW1Yu3atNGXt6OiQ/f/mm7b56NmzS2N68aKBGzdCFgAcOXLE4vPg7bcNvP22IfOlXbxov3/y5NL7fOOHchPqFG4dCVEYQVSn4HKw0t7eLsE/PUMbCbQhFo/HsX//fhw6dMghi4UQuH/fGUCGy9NYLIbh4WFkMhm8887SBkA2m5Xzxg0IqaavxYLJECg0TdMBMNxo7969Bf2n8lQ/INALfFE/u7XR7T236zwoHN1XTcaL1VEH2FQ+ODExoe0HvoHoVrZXf+nGQeX3umd++9ulXKuq+abXqfD58/pcnkNDQxgaGnLN26hrGz3rReFwuKiZaGAqGlBAKyNDFRg8eTRn/PwEgBZnY2OjIxk9Pc8VRHVHkzMVfjrIGbQXmKCIfKq/nu6ddDqNTCaDiooKqUhWVlYim82iurraU0jo/Ovi8TgOHjzouMb9AfxSsSiqXkKM/nUFDcnv4to1d2BFod2XW2cdKKR6dnd3+3pHvaerIzcV1fUJV4xCoRAW0t8viHRJkfb8Kgh0aqAKQV1bVMGulrdcoO4F4HXX1fWmnsipimNtbS1qa2sdgNBrpzyTySCZTLquS/q/epKh80/SJYgOhUJIpVKST1y9akhgy8FNKBTC7duGHEt6noDXQvkf4Nw5Z0qQ69cNmXj51i37/zdu2D52164Z+OgjQ4ZdV4m+SwCHEqPzk3TeBm4dEQ6HHaHpU6mUPE177bXX0NzcLJPLUztqa2uRSCQcPoTT07YyRnw1Eolg8+bNEkASeEgmkw5/IV4vNfImn892dFMnuIjH4zh50pDzhABJIpGQAWXWrFljbdq0SQLCTZs2WdlsFqlUSvLUhoYGVFZWIpPJyFQO0WjUEek2HA4jn8/j0SMDzc3NaG5uxoEDB9DR0YGamhp5EkORVdX683W4f/9+CwBu366yLl2yge2lS/6iKfP5TONIp4VcztGpO9WdK8U8TYdOwRVCONq9ceNGCCEcm6imacq20voRwj4Joffm5+1NEz7fYrGY5AerV69GMpnErVt2ChyaE/X19UgmkwXzwzRNx6kVgfBEIuGaZoL+JaL14saf6RpPi+TW/27Axo2vqcTnhxeA5DyRnnd7lk5s6bdXJHM/oJWI1i7x14mJCYc+oWvPSkChqs/p7nvV9ze/MbRRl3Xy7tw5o6A/hBAy0qza925rhaIb63iyCvZo/noBwgAMBhTQ8ikAhC7M7lUBhHSPg4Zr19zNel40INSdFPO2kImo+q4q+F4lQPjFr37lOEEsdp36gu7zcgNA+PIDQkpKf/v2betVBYQUUAYAEokEstmsjDT62muvvXBA+Otf/9oCgKtX/zkAhF8TIPzpT4onoScKAKEoWo5KASAMAGFAAb3M5PAhdGMw6uKlf7mJF1/sRMSMVJNRWvCquagXM9cppZTs3IsBe93n5qc6Ki8vdyRVP3nyJIQQ0p9ydHTUlwKiChqevNev8kL18TKrVH3T1GeW813d9/nYXL68pFhSol03IUPXvExZ3cwtdd+m8hfS33f4qbolHXer1/HjBo4f91YiveajW/kjI3aEP7UsLxNeXja1h6598atfYaH8D7RgulhdCODwqI06QKgquLrxVymbzcoyeL/z8lXFkfgFmcl98IFtKqnzOw6FQjLaMfEYur6Q+SNZ5oEDBg4cMDAxYWDPHv+gwEuZ4n5vPBciKdCc942NjUmfzq+iATv828hclOdtHBgYQDgcRmVlJSYm7LpHIhGsWbNGfqO6uhrhcBhjY2NaM1XVXNQ0lyJvxuNxi4OZZDIp60uggSKOVlRUyOiUyWQS0WgUnZ2dMqoo5Uf89NNPLQA4d+6c9IskU9POzk6kUilUVVXJZOMVFRWoqalBY2MjBgYGMDAwgI0bN2LXrl3ymcnJSaRSKdTW1kpwWVZWJsdDja5J85GA79q1ay0eWVF9ls9zdd6ra4D7FHIAzs181flMORy50kvfIeWU+KM673iOQL4h8u67S1G+KeIuUTgcRjqdlrwgmUyitbUVZWVlMj8l+XRSvXi7eR1060FVpt0AIT8tVPnE+Pi49N32Ixd09dQBwuWCI/W7tJ69eLgQwgHaOBDkY0vXdPNLbZv6Du+vWCyGhw9ts20qz287i8kiXb96PafySDK7fucd2wzbTTc4e9Y26eZl7Ny5Ezt37pTP8YMCvvnBKRQKOcA4X0PLoQAMBhTQysjwy1APHz6Mw4cPY3x8HLt378bw8LA8berq6pIM143ZkABTGcFC6nsOIevG6HRKHT/J4ERKl0746J6nsOBeSnA+n8eZM2d8KZpu3ztw4AAOHDjgS2HlwoYrPMVAhZsJopeTPxeAfsg0nYBwdHTUtX/5teWYS7opEvR7IfV9LKS+LwU1KbvqSZOuTjMzBmZm3MNvq0LdTQDr2jgyoi+XlGruE+tX6KuniLp1pgp+UnxI8Z6bK0xITOU3NDS4Kktuc4BOKgm88H7jShCBhKqqKtTU1KC1tdXBA0zTDoWuUwDD4bA81Vso/wM7EX3m32Ih82+1vs1U3siIgeFhwzURdzElSlXQ1blBqUxmZmYwODjoCAySyWQwNjYmg7FkMhl5UlZdXS3LjEajWLNmDY4fP47RUXsDgVI20CYUTyeydetWmZZABSAEgoQQEhBy4EhEJ5RUV+KT4XBYbo4dPmwDU/JFPHfunEWnf9evX//qVO6qlUwmkUqlHCk4ysrKkEwmZRCh9vZ2nDt3DrlcTgLCbDaLtWvXyhPJRCKBHTt2oLa2VranvLxcrmed0vrVaSWdXlrqHFDliR8lmK6rPoUEyumEkPgw1Z/zaT5vdImyVfCg+qOapolMJlMQ5OPYsWOYnp7G9PQ0pqamMDExIXlBLpeTgDoWi0kLGr/8RZ33QghPAPjTn7iDQiGE9sTL77c5z1H5gY7XLqd9QgiHHFXv6ywcNm/e7JAvbrJQ9y03Och9jUlHofLn5w3cvbtk5aC+rwJL3kd+QaTa1yr/IGpoaJCWCkRvvaWXbQQI+bVdu3Zh165dEMLpT8vXi27dkoxcLgikMgJAGFBAK6cAEIpXExB6vfeyA8La2loZlTEAhMsDhG7rTBX2ASB8cYCQIn0ePnz4lQWEV65csQBgcnJSAsLZ2dkvAeDx48cvDSDUzYEAED4dIORKtQ4QEulAYQAIA0AoxIsBhHxOvmjFOqCAXkXSAkKVOc/OzroqhkQdHR0FTJH+r5q60Ttqygmd4PRisBz08W/qGLEbgxZCeEYJJaIEwcXKcrt35swZHDp0CIcOHSr6jsokQyF9zr1iAunJ6p/JZ/fu3etaZ1LY+X0/IPG99wy8956BPXv2eLZfnQf8vppWQifwl+bL9x1AUH1OByrs+bv0TR0Q9JojXgrJoUOHcPjwYRw5cgQjI4YEg+o76XTatVw/ysRn/+N/FIy56ovEhT0HZlTG6dOFIcKFEGhpafFcf7r68DD6qh+bV3vo2sDAQME84r/p+4lEwgaB5X8oQSdvq06JC4VCMum6aZoYGjKwbZtNftdbSUmJa5tCoRBOnDgh201gcHBwEIODgygtLcXvfrfJAoCRkRGLQPGxY8cc5qeRSASZTAYbNxoSVOdyOeTzefm7tbUVJSUlSCaTjr5T+StRV1eXNFWlawRmCPiRSWg0GkVtbS22bNmC5uZm7N69G7t378b4uM0r7t69awHA6OioRQB19+7dMhdhXV0dYrGY5BPZbBbhcBjxeBz79u3Dvn37MDU1RbjNWgbJ9BR8PZOJbDqdliknPv74Y6uYrPCjJOveH/733TIKKPl4crNl8oHk79HYkqmbKk/V+WuapvwGtbWsrMyh6KrrmvqF+xQPDg4ikUg4zJzVOesXMFBb/Jrf0X1Vtun4uBsf5XwnFAqhrKwMsVhMri9d2gav8dX1M+dVxGN0fcLLphRbKpD005c6kKtLvq5uaNCz5ANN4FCtowqyllMXXZt5xFld+ix67sIFQxLdKwYIqe3cb1VXd/W5ABAGFNDzpQAQipcfEHqZVnopNU9W/wxC6M1M+XPPCxDyutD9ABAWAuZi5rSmGQDClxkQLi4etQCgo6PjlQWE9LdhwwZ5YllbW/slXV8GILSE2AO/BMDyCwjJR9NLVngpyl7zdSWAcPi//9U3DhD+9CfeSnYACANA+LIAwgAMBhTQ05EDEJJQ4ov17Nmz2sWrM/Nsa2uTec/4O2pAGc4AFpLfK4g26sXg/Ch1fp/nz2zYsEErrChXmp/vun3j0aOVvU/MvJhZpWrOwtv15dr/0zMQjRBCO2YUJMNPPS9dMtDU1ORrLExTn25CR6qJDAeCPHGw1xwhMHjypDMXmdvzPOeUStu2bYMQtlkUN43at89w1Fk373iAI7e57QUE/SpyQgi5UcIVydOnCzdk+vr6HEm2+ZzT9U1PTw96enrkbzJ/5e1WSTXdpecmJycxOTmJ6elpzM7OOhQMem6h/A/lPCQzS648676ZSCQcShCVV1JSUgAMBwcNDA4aGBiwieaVLnci9c2JE7byQ+X/5jcG3n9/qW/v3DFkwJN169ZZpaWlyGazWLNmDR4+NBz5+NLpNDZsWEown0gkMDQ0JM0RI5EIysvLkUwmHRsAZP6tKnq9vb0WALz99tsW1ZfeowAp5eXlaGtrQ1tbG+LxOKqqqjA8PIxduwzs2mVg/fr12LNnjwUAN27csNLpNLq6utDa2orS0lIJFLds2WKVlpZK029S4MvKymSQDIpMqgF9AAA3QJjP5yWw4vk2qZ2UcmJ8fNx6FsFHhLABYSgUQlVVlezD8vJyqay2tLQ4NlN++pNC80qdIq67xiPorlq1SoKisrIyRxRSAqOpVEryhYcPDaRSKZlDk8C+GzDgbfTinzzKpttJIW8rL0u3bvhvAhw0z2tqalBZWSmj0+rWng4U+tER+G/qG693Oc8YGBgoyNWoa5/XpoQbL6TfOvDKy7h5c8nNhu55JY4vNre96prP55HP51FXV+c6L/j/L1ywc5n6AYQ0tiQHqf2ku9Am3EpMRb3MmgMKKCD/ZKhCihTKx48NPH5cqEB77TZxhlBZWSmFipdSK4R9Ush9mFQfMA5U1W/pGJZOGHAFUVfWli1bsG3bNqn0C1E8wbVO2KlJiyl6mF/ijNI0TSzm/8ITPBFDpah/XJDv2KGPQupWVl1dnVRySNHz026db4EqhNS+V8GO2zeW5sj3HQmbqd3F5uGpU4V+ZNRv6vMkCIWwo8t1dnZKP1kKG79///6Csvbu9QZsND66OcufcRsbN8XOq90U9ZPWFZ0QCiGwceNG2R7TNB0nUFS2ugZN0/apIb8a+h6fJ16gkPu0cZ87Xtavf20rGOfPG1go/0MIsRQZkKcVceNB/BneJ+qGCYFAtZ8HBgz5vd27DYyNGdi9e4lef90+zSstLcW5cwbOnbP9YUtLS3Htmp3aIhKJSMBDvnXRaFSeMFES+t/+1k4xsX790jfr6+tx9uxZ2acUUbK8vBxTU1OYmpqSY8KTflNbCSjt37/fqqysdERFpDWTSqXQ2dmJzs5OOQZDQ4YEILFYDLt377YAYG5uzorH4+jp6UFzczNisRg+//xzCwA+/bTky0wmI3lmLBZDKpVCKpWSyt/8vLEiQEgngeR/yX1UTdPE0aNHJSBcrlLstoZ4P9E8pVNCnj6iWNRNlby+r8omrugSECaisYrH43jwYIl3UuRadY67+byp36XND+rnWCxWEJ27GCAsxpc4b6Ko3pzX6jZgdOvY79i6yRweW8DPpoEQAiMjIwX8Xn1GnUO8/nzt8Wu6jQx+n5d/86aTV+lOGnVt8jMe1C9qmi0/fUPP9fcbkjZuNLBhg4HOTpsWEjZxsK+eilJ7eJ8sN6JoAAYDCujpKQCE5ssNCIuBuOUAwi/X/V/4svO/upb5PABhsciibmV8mwCh2h86paFYuwNAGADClQLCM2fOWADw+uuvFwDC+fl5CwC++KL/hQFCNdfiSsgvIFwuAOTC1QsUvuqAUAd6A0AYAMIXCQhftDIdUECvOhX4EJIyyQGhykD8CFn+vB9AqGNwOiGmU+6JmbiZQ6j1KUY7d+7E9evFc+K5lT8/bzhyC/mpAynOvA1eYIkLH5WSySS2b9e/Fw6Hffmq+QFt16/bSb/dAKHaX37L1s0hNaKo23P8NweD/D1dv6kms7rxIhNadY7x3Hc64U7f93pG10duAlx9j66TrxcXvBwQmuZS5Dy3/vNaR6T883atWbPGEaWX5jH3w6PfBAZTqVQBsCMwJ3lC5o8KlHQhhAQzdXV1yOVy0kSUvqOaF1I/qO3RjUcoFJLmo3zzgcBSOBzGvXuG9AEkolxwra2taGxstADg+vXrFiVaD4VCUtmmKJDxeBxvvWWDwu5uA93dNr+l/ICUIzAWiyGfz8tr27Ztg2mamJqaKpg7p06dsgBgamrK4n1CfR+NRrF27VqMjIxgZGQEoVAIDx4YWLfOkMpyOp3Gxx9/LMvZtm0b1qxZI8HIb37zGwsA7ty58+XVq0vmruRH2NraivXr12P9+vV47bXXJCAs9scBYSwWQ1VVFUzTlP3Fc91eu3ZtRYBQnefqfW6a6QfweZHfU0IVCPLxojZThNNQKIS7dw0HDw+Hw+jr60M2m0U6nZbjQRsXvE1cbnDeofp0qaS2nSvifvudIlXyvL/8Po+Gy9embvPHTR7r7odCIQk4OCB0GwsuG3SRuVXZUWyeFXvWb//duLEkYwhAx+PxgojqOt9yr7rR2PsBk/yaTv7oiPzFVSBnmkugj/ctn6vFwCBfZy9akQ4ooG8CBYBQQ990QBgOhwtOClcCCpcDCN3K0+1k6+bQtwUQfv7LXxasGV1QmQAQvpyAkJLSX758+bkDQjo527Zt21MBQvqj8eaAcHp62gKAxcVF60UBQvpbiWLN57l63wsQLlewBoAwAITF6rmceRsAwgAQBhTQsyZDt4h5EBRa8BRNjptEeBExi1AoVAAI1bJVQKhjMqpZyejoqCtj92JQQtjKf1tbm+v9999feRAZIQTu3vX3vspYSSkpdnqmCtMCAT7s/n1umkv0Zed/Vej/luQFCsmUzo/553JOA3VtVCOL8ueampq0QW1On3YPIqN+s6KiomBu8rkUiUQcDvG8rNdf15tW0zWdeStd1ylon//yl66AsOnn+mihVVVVjoASZGZHAvb0acNhDq2rD2+3em9sbMxR15KSEnR1dWnnL7+m3qPgGbQx0dTU5KgnKeoECNV69Pf3o7+/H0IsAV4KPEP5tOhfdbw5uQUjoY0wqivP6VZSUoI1a9ZgZGTEUV8e9GXHjh0WAFy8eNGifnj82AaYg4ODcowqKioQiUQwN2dgIfV7WEj9nowGSlF/TdMOksPbs3PnTty/bzh4B7WFm1JS8B+ea5BMRskk9dEjA/l8HguJJUC4adMmecJJ1zKZDNLpNCKRCMbGxqyv8JhVXV1tXb1q4OpVG8i2t7ejsbFRAuje3t4VmYyWl5dLJZfWNo1jPB63AODzzz8viDDqJodURV8XdIXWYyQS+VrM0IqZU9JvruASOOSAsLS0FJs3b5ZtuH3bwCefLPGC/fv3Ix6PF/B0Henq4MWHvZRuN0Co4yutra1a3q3jP148U31WV3+38sLhsJyXur7Qvbt7925H2V51Wgm5mY3q5okQSxuwQgjHRhjxe7d3VRmjbhLQ82qEWh0Y9yLqt/7+fmzZsgVbtmwpGIflBIyhOgRgMKCAng8Zi/V/CyIhlsAgX+S6aJM6RuPGJFQgkMvlkMvl5G9dlFGVHjxYOnUr5pfHFQDOyOnbxLTc3l8OIFSjNPrxO9TV1TRtXy4/4Eo3Fvy3FyD0Q2oKCqKVmpp++a//+lRt0oFBXbs7Ozsdv994o/CE223DoLy83PEczW8uOPm6oGd373ZP/+GmJBHx1AbcT5YDQl2/64Qw9/ekCI2UZiCZTGJ62hkJ1a+gp7aPj487dvAHBwd9tXvNmjUORYN2r3kU246ODi0g5HUlQEMJ2qn/VJCqnnDqrBbUMdEpZmQdUVFRIesfDodRV1cnU0ZkMhmUlZXJk7e1a9fiwIEDFgAcOHDAIvAaCoVw/brtf1hXV4e6ujrE43H09vYiGo3KU7CF1PdltMhQKITGxkbU1NRIIJdKpWQ/3LtnOMZRCCH9+yorK61Ll2xfTPJ1PHvWwNycgY6ODnlaszhq8ycAACAASURBVHHjRpSWlqKhoQELie9gIfEdXL161QKAt956y6Kog62trTKp/bp16yQgHBoasq5cMXDlioHLl+365PN52Z7BwcEVA8JEIuFYq6tXr4YQwpFyQh1fP3O5pKREeyJGcyAejz8VIFT9mtzmoA4Qki+guha4Uvzuu85NImqX14mQKg/9yGyHPPEJCFUeycdNVwc/4KLYCWExkMbXB1lQuMkS9cRr//79DmDu9p7KQ7xO19R33Xw9dXKOACH3vXaTMWp91O+r/eqlyy1HdyDfdE6hUEjyr+VED6XvU//TdT7/XrQCHVBA3yQKAKGGAkCoB4RuJ4Zf/uu/OsjL3JSbt/ht07cZEOpIJ6wDQBgAwiWgZaeCWQkgvHPnjgUAhw4d0gLC5uZmCQhPnDjx3AEhpda4cOHCMweEKxGoxYKt8DVomq8GIPQKKqN7j/8OAGEACL9uQBgEkgkooGdDDpPRJw0/lgtxdHTUQTqFWMfwVMYixBIgTCQSjjxD5E+gmozOzzsBjS4P4OTkpCvjLHaNiMwaBgcHMTQ0hEePDDx6ZBTkRPMqK5fL4fp1ZxJZvwxe7b/F3A9dzWuJSBHX0fCwgeFhwxV0+WHulFtOrRtXzhZzPyxargoQ3QSpbl7Rt3RJ6L2++/77dk44UlKFELh3r3gieh5hbTnK0uioNxhUy9J9n5t58mhtywGE3C+H2kCKBgEvDgh1igtft/wZ8r+ZmZmR978yHdSOm66vKH8h+UOR6TnVMxQKoaurS5qREhg0TVMCWmrPjh07sGPHDvmeEEt+sdxnymvs1PXHedWJEydw4sQJmOYS4CSAQ2apqVTKYYo5Ozsr6/DBBx9YANDT02PR2FL933nHkO1pbGzE6tWrkUgkHIDQNE2ZF5T6qKysTL6XTCYlWLp718Dduwbu3LHHlv4uXVqal9QfmUwGq1evxqlTBo4etWnPnj1Yu3YtotGorL91xU7psHXrVouiysbjcVRXV0ufyaXvXJJmpdlsFu++a+Dddw28845Nhw4d0gJCv4np1WiX7e3tjhyEOv6km4f0m2/uUNk8Sq5pml+rqSifb1Q/bg7Hf3MlmDZ0dLzo7bcN5HI5yQt4VGsvUKjjs8UUfrew/vy6lyzh+VzdgIsKXpZDQhQCQjcwxuVXZWUlqqqqkM1mC/gm7w/KNctBoZtfpps+pNZX3cCiCMoU3TWRSCCZTEoAVVZWJnUm2oT66CO9K4Ta1uVslnjNC74hRhSJRFBfX4+Ghga5wdTX11cwnwhIU5Rcv4CQ5oRuDgZgMKCAng0ZKgNYrP9bhzM13eMh59V7xXYo1dMux72mJgcgJAWeEsJzMKiWzUNCp9NprUO6l8DitH79esfvCxfcgSGnq1f9n8bphCLdW8z9uavCTwx37dq1EEJgaGhIKsa7du3C2NgYXnvNcAgDt+TaOiImT6edboJhMfdDLOZ+6DjNoud15erAmFq+27WF1O8VvOPWlxTyX/etBw8Mx4mnlwKkzmndOAkhsHOngZ07naePxYQrn4v8VJmUgf7+lfle6oAiHx8K902AkJ/MU/AJWit8U4cHJyB/FfKvO3v2rCxDPZXjdVPB5c6dO+UJl6oYLWT+SBK9S6kzqNzXX3+9oF/Xr18v/8997XQKtdq3umeOHDmCI0eOyDIIaJJCVF5eLoPCfBVkxaHAXblyxQKA7u5uiyt6yWQS4XAYb75p4M03DaxevRrt7e0YGxvDQvr3sZD+fVl/qlMul5MbBhS8p62tDSUlJQ4fops3DXz44c8sAPj4448dQInqSUnu29vbMTExgYmJCRw4YG/S1dfXyxNC+uvo6LB4cBtKal9eXi6fuX//vgyck81mHUGNysvLcf68Pu1EMUC4kPyuY+xp7Nrb22Uk1ZGREelD6CdYCPFEOpUXwlZSadwo3c7X7TvI14Gbj5Suvnz9uc1hWvepVEry+5Uq/modvALrcCWdp7ARwrbSoNPyjo6Oorybfq8EvBD/cZMtbnKME23G6OTDsWPHHCke3MpwO/3zWwc/lMlkHHPh6lWnnkDX+Wmmn++r73MZ4nUyKoQoANS0ZtUx4fx+OT6EpaWlARAMKKDnSAEg/IpeNCD0OgEKAGEACHWnhG7XA0D44gAhJW6vq6t7roDwo4/+yeFbx/vQLyBcXGODysePH1vNzc1wA4QUvAaA1dXVZRUBhABgLYPgBQh54JyXDRC6Rd981QEhb6OqnAeAMACEXJ5w2cllxNMCwhetKAcU0LeBDJVBp9Np6U/ImTX97u/vLwBPxRixDujwby4kv4d79wxXAKErXwgbGPHIYV7vet3v6upyvUfJsn/9a33dPvhgZYCQC3RVoeeKam1tbdFyd+0qBJF+os551ZEU/cX8X3xFS2ai6gYAf39+3pC0nPFwzAcPMKgTbh9/bODjjwu/9+CBgebmZteyvPwD6TlSqOkZns5Dp0x5EVdcac6SiSiVqVMQ8/n8soL48DJIST961I4oaZqmY83wsdb5s5D5WiwWw82bBm7edJozeymXpFjy3ydOnHBcE0JIE1HeByUlJSgrK5P1ouiKRGfPnsXx48dl2gcCXLo56VfZ5Hxu//79GBgYkG0n/y5K3k7mW7dv25sRVE/6Ky0tlXMnlUqhuroaiURC9v0bb9iROaPRqCxrIf37OHjwICYnJzE5OSkBaDweR3NzM5qbmzE1NYUHD+z1xceDgq1cvnzZ4pECSamrqqrCmjVrUF5eLsHl8PAwxseXopw+2fH/WQDw9ttvW8lkUkY73bhxozR7LSkpkaegAKze3l4rnU6jvr4ebW1tyGQyaGhoQENDA86fN7B7927k83m5oXjzpoHKykrJI65dM3D6tOFIO7KQ/K5j7LjC/cknn1gAUF9fb9Fcy2azUjl1G1PuN6jbKCQl9OvwH1TXAZWtggtex5UAIi/LAR2fdCvHjU97AcJVq1Zh06ZN8tm+vj50d3dry3Ezn1QjXapj7dYufp3kHDcVV3/r5kSBLNZEqT5+/Piy+Ls6v/i9lZrF6nhTSUkJPvxQ766gRgrV1ZFM3flml65/+EYY+S3SZg9tsvJ263xz1bVA4+InwujTrseAAgpoeRQAQrFyQLicwC+8DW4BV1QFIQCEASAkQPj5L38pKQCELycgzOVyFgD87ne/s543IBwfH5fBbFYKCL88scYCgMOHD3sCwuPHj0tAuHfv3ucKCJcC0iytwQAQBoAwAITfTEDI59yLVpYDCuibTkY0GpUOv8lkEkLYZqMUYY7MllRmvXbtWvmMqgSqAoALLvUeMQ7yYdEJFJ2imsvlCkwWdOQm8Gpra9HR0SHNWvzQQtm/sYXHz/XpAPzWg55fzP0HLOb+HIu5P9cKPz912rXLcCQiV5UdP2XphA8BQbcydGXqQKCf9xzz4Csw6AY41WuUl4kTmTYKIVBXV1egIKhtdusDIUTBhsPQUCH49hLivB1cAaqoqHAAQZ2ywn+PjY05TLlVYNjZ2Vnw/ZKSElRWVqKyshJTU4URV4nUOqq/I5EIqqurJfCmoAY6BVcdKzWS6qNHhaZOC5k/cvAYigRZWloqFZCbNw2Zk48UmXA4jFwu5zCvU82Zi0UhVBU2Kp9MpgYGBuS4UTCFkpISOceSySSam5tx7pyB996zzTY/+ugji5trNjc3IxwOo6enR45HNBrFiRMGpqeXThcXyn7fEdX04UNDBnQhikQiqKurQ2Njo2NOc0DITbSofRQ4Znx8HOT3NzQ0hLVrDYyOjqKiokIGxFnsX2UtVP4xdu3ahV27dskcbmS+eujQIQkIz507Z1VUVCAajeKNN97A3NxSZNPq6mrs2LEDa9aswfj4OMbHxzEzY2D79u0S4Obzedy9a4N8qmtfXx8Wkt8tWAtVVVUWADx69Mjim3hUlo4HkozggFMHUBobGwtA4XL9lnigFS8zOIqYyJXf5QADVa56uWtw3leM7/N33NrtFUymGD9Uv0NrTVeWCgx1dRTC3rDy2tTz25c0j3gZFDHcy/xclRdufNGL57jxTl0dOU/j1klqn7oBa4rszNujmz+q+T3JQl4XLi9CoZAvNxWvqKJuvwNAGFBAz4cKEtMv1v8t4vG4ZCymaUo/GJ4AlzObTCZTwBSJWQixBIB0DEoCAQYIVcHCGS1X0Cl5s8qgvRhSLpdDTU1NUcalClO/5np+yuTpJbyEtJvAFcIGgrt2+U+87lVWwRzI/0/Lel6IJTDoVX+vcuiUgvvXFRvbmzf1u6QnT57EyZMnHWPuJshVwcvLVzccBgeL78br+t9N6dq0yd0/ltOOHTsK+ktNXi+EwIYNG7BhwwZZXigUwsSEgYkJ+zudnZ1Yt26d3AhR/bRUhYD7tNF6pjV99aozmi3vP7UfamtrUVtbK6/dvbt0ukWAkEceJXCYTCYL/EPpNI2AmepvxcGi24kh/ab26HbUCRQ2NjY6FMJUKoUDBw5IcJROpxGPx7Ft2zZMTU1ZAPDJJ0etfD4vT64ikQjC4TA6Ojpw6tQpnDp1CtlsFrdv22On+k7SyVx5eTkePjSQTqcl3yNASM9S+48ePVoQfZOPWSqVQjKZRG9vLw4ePIiDBw9ieNgGZyMjIzhy5Ig8fevt7bV6e3uxWPUnWKz6E0SjUcRiMQnO9+7dKwHhxx9/bEUiEZSVleH48eOYmzNkVNmhoSEMDAygu7sb7e3taG9vx4MHBk6cMHD4sE3xeBynT59GSUkJDh06hEOHDtn8gJ0SEqk5CDs7O9HZ2SlPVE1zKTIsjx5Kpxs6vzw+tslkEqZpagFhMYWUPyeEXvEtdjLipsS7kc66RAc66HnuE6o7zeFrwy8g1PE1la8W428EJLg/shdf5PVVrZVWctLKy21tbZVl/fa3+hQ/fsqhNV/sHV5fHaii67QhRTyN7n/wgSGBIX+X14X4b0VFRYHVhlqHYu1S55bbuHDS+RDy++pvPl+FCPIOBhTQ86IAEBYhHSBcKPs3zt+ZP/INDIs958Vg+bVvEyDkSg9/JwCEznkUAMIXCwgvXLhgAcC1a1XPHRDyYCuq0uYHEM7OzloAYFkfWmvXroUXIBwcHJSAEACeFyAcGRmxAOD06dPPFBDS9Wg06vuUQgVKASAMAGEACJd0qAAQBhTQy08GX8hPGn4sFzflL+OKF1dA1ChUXsxOBYQUye/MmTO28E94R6P0EopcUfIjRHkexOUQF746Exy/J4ZegFGnUOto1y6jwLdN97wqxHT3VWGwWO0Egzp/Gx3NzxcCft03yf+KTOAaGxuxkPqeVFJ177n1GSnUvL8mJiYKnuO5unT9qzPLUTcNtm7Vgze1f8rLy5HNZh1lkUKq9ksxQCiEwMDAgHY8vOba0NAQTNOUQNBtLOrq6hzrWqeIhUIhCYroGvmv6PpU7VdSQEpKStDe3i4jEpKZ+tWrhgSE3NwpFAo58m1xk1IiSpZOa4G+RfOMA1Z1o4ErazpwQHyOonOWl5cjGo2ipKTEkTMxHA5j06ZNKC0tlUnpJyYmrNlZA4cO2UTKXFlZmXzn3j0DpaWluHXLwELFD7BQ8QMIYZs7HzhwAAcOHEAikZC+WZSbkBLXq4qZDhASQCaQ3N7ejoqKCmnqPzU1hYkJ+3uffPLPFgBcv37dGhsbQ1lZmQSEsVgM0WhU9kNPT48FAE+ePLEAYO3atVYikcDx47bP7vbt27F9+3YcP34cdXV1GBsbw/Hjx3H8+HG0trYinU7LSJT799t59XjuPRqXheR3JQkhpFksPwXlc/Dw4cM4evSoVsEk4EEmzGSWrMoq1ceJcqf5BYTkX6eav/GxUhVpVUletWqVlGvpdFpGQiVQT/yE1j2BOzce4sYDotGojBLa39+P/v5+2Rde7dWdnnrJBjdQxZ+JRCIFUS39gpTx8fFlvVOsvLk5A3NzhbxZZ3arAjqav8RvVFPTYt+mcXHrP/V52vh47z0nT25ra0NjY6MjR63feqjPcfnl9Zzb2BOfprHV+QsST6ZrpM/x+faileWAAvqmUwAIfVIxQCjD5lf8wFNZDwDhygGh2ncBIAwA4csECN966y0LAF577bXnDgivXbtmAUBDQ8OKAOFnn1XJCKPFAGFjYyP437Zt254LIKQT2IGBgecOCH/6E3fFVAeQXnVA6AWC3Uxq3WSDrj5qXQJAGADCABAGFNCLJcM0TTxp+DGeNPwYdXV1DrMNnXmBF6nvERMgwRWLxbBr1y4Hw3j0yMDmzXpTPC+mSNe9cuXQczy6n5vQcvvucv0DhRBYqPh3WKj89wUK+2L2zzxNRdVrjx7ZwRb4tV27jIJ20LtejJmIzNHITI4r7IvV/9FTiHvVVzUZLdavsq+Sdg7K/fv3Y//+/Y626MaA6M4dvYnq6Oio73HSCTe6R4J00yZDAje1n/l31fnFzU0bGxvR2dmJvr4+9PX1yXI5+HDrbwJQ6rNfMJNR3fujo6PYv18ftIaIm1wXU1QoB6YQwjXCnVoPVcmm3HmU1y4ejyMWi2Gh4gdIJBKOiHeU35O3mQeooXqRGWcqlZLmgEIs5RejjS0hliLGErBTzWLV8puampBKpRxAlfhaLpdDLpdDZWWlNFG9fPmyBQDr1q1zRBk9eNBAa2srotGoDCrDTC595+draGjAxMQEHj40HOvWNE0JznTjTM9SX1Be07a2NkxPT+PCBQPXr1+3AODdd9+1Hj82EA6HJSAkorKamppkvkUA1vT0tEX9euzYUiTYQ4cO4fTp0+jp6UFvby96e3sxMDCAyspKuSGwa5eBmpqagvkt+QNzJeCnoLp1rANgujVFJpO8n+j/atAXuuflS6heVwESbT4Uk6WrVq1ybGJ4UTweL5AlfuU075POzk5HubSZtJyAHn5PCqmONBdVoOvGm93Gkv5/6tQprS6iM43UbX4Vlmfg1KmlfuUbwOr8dKsfbTx7zUO3+9xFh4L9uX2Hm+O//bYhA0YVk1d+6sU3nXne02LvcqI15AUIaY1wQGiapnZtBRRQQM+OjCcNf+cQMqFQSCpMblEZVQabyWQc73BgWFZW5lBcdUxjdNQZyl59Tsd03MrSCX8v4eTF0HQnMMUYoEoLlf/eAQTd/D7o+cePDTx6ZBNdIwWLfAbVHbti7dONWUNDA7Zu3YpIJILF6h9hsfpHWv9QP8Sji+qEre70SfZP8nswTROjo6NaMFfslJWXtXXrVu0cUU8A+TzjyqDa7o0bvU/C+Duk4PLvcD8m/u6mTYYjEhwvi9ehvr4elZWV2rHk/aIb571792JoSJ8ig67x6LRua4jX6fJlA5cv64E/j07KQUgqlXLwBX6SR+8sVPxARgssKSmRYJB/Ry2b7lG0T5VmZmYwMzPjOp95X1EY9pqaGnkKVllZKXkhKTME/EpLSyWwIwuKSCSC+fl5CwBaWlosSgZP9xcSdpoJUoABWELsgV8CYGWzWdmfJ06ccCi39MeVV9M0C+oei8VkHdatW4dcLofJyUn87ne/swDg00//xmpvb8f164ZMT1FSUoLjxw0ZEbm/v1+CXwDW5cuXLeqL8vJyHDtm4NgxA4s1f4mOjg7s378f58+fx/nz59HV1YVYLCbXSyQSwc6dBoaH9alX6NqaNQY+++wzCwD+5V/+xVq1ahWuXLGj3ur88HQbLfRNIYTDuoJ/k8Di00QcVZPT8/JVuSqEcGxaCCEKfFrdeLlOluhANSc6mV27dm0BGCSanp7G6dOnC9rvt906cMjbQjxtOXJLJyvp9/nz57V8Tvcs7yfOl/imMoGTmRmj4MTSTx2FWLJKcQNOtElQrG10jVs4EBEQJLp0qZBv6vpWXRc037zGhDY4VZmp49FuaSSI/PrXBmAwoICeLwWA0IUROoLGsLx4xRinSgEg/PoBIb/Oy/o2AkI3pSQAhM8fENJfJBLBSgAh/S0XEGazWQsA5ufnrZUAwunpaZk/8fFjA8sFhADwPAAh/ZHC+CwB4dOknfgmAULerpX0gY6PBIAwAITFAOFy115AAQX09FQQZVRVEHUMj+5TtEIStqWlpTJJ9NDQENasWWObGHkor0IITE4art/3UlR199wY8HJpJaaiOqF29apRUDdd/YUQOHfunLas8XED4+P+E73rhB5dU0H7Ys2PJJN3ywnlRitNQC+EDQQJDIZCIQwODmJwcFD7ng783b9feELGk+UWmwfqfFbHiPv36Z7n7/BNB7dvciFM0UpJGHMFkL+Tz+cLFAsydXQLYkQbL93d9jfI7IeATLFxUpVJ7mdF18hfhUcGVRWFUCiERCKBUCgkFd6KigpHXXjEx4WKH+DDDw1Xc1Rd/zx+bDjms67fT548iVOnTuHkyZOYnZ3F7OysIwItfSsSiaCxsdHRDwTqiKel02lp/kTAYfv27YhGo0gmkxKwZLNZh3/m22/befnI/HEh8Z0VAUICNJTLkRRXno6BAG11dbVjzlEOx0QiIc1dqV2URmJ+ft5qaGjA9esG6uvrMTtrYHbWjgpaUVEh31vM/wUmJyctANJ0tLGx0YrH42hqasJi7odYzP0QDQ0NWKz5n7FY+5fSXLq6uhq9vb0SlFL00qEhQ84JvqFI9W9oaPgqB+F568IFAxcuLG0wqn5/boBKBV6qmWIqlVoRECTyAoQ6PmKaZgEwLSZPeHuKyVUyDW5qakJTU5PD7NuNR1PeVrVfn6Y/+DdyuZzn+vZDuv7huWd1Gwq6ayrpIhOfOFHcz1sXbbOiokIrD/imhG7TgvNPvrFG0ZUzmQyy2WxBP9JauHTJcABDIZb8qYl36b7J+SjlW6X3aY7W1tY6+lPtP9qI8oqky81EdVF2AzAYUEAvjgydsqsyMpWZlpSUYNu2bfIa7aZTEAYiSqSt+jpxZieEwLFjRgFT4dTS0lIgvFQF3o9QXQ49DRgUwg7Lz086dMJdCCETjh87dsy1LBUQ6pQDFaiQkKJrizV/aStnDvpRQRhyN+GrnrR6AUGdoqFeI0BI9eMpE3TjQIoPPU++lfw+PxnhQE+dN273hBDo7ze0CeO9FAKdEB8YGJAgd/v27Y6k8gMDS6BHBexCLPl50vPpdNpRb64wu4HCjg79+KjKtgoAdSe8qtL67rtGQdAE1TIgFAqhvLzccZq9detWTExMOJKQ05jdu2dIXzW3dc1/k/LH+5ADOpVUYKuCQjoJU/smn887TtVVPldSUoKHDw10d3dbAPD+++9bBMLfecfAO+/YQT82bdqEeDwuQdhKAGFTU5Nsx4MHS2C4s7NTAkI+jvX19Y5xSSQSDj/GmpoaNDU14dKlS1+dEFZZDQ0NiMfjmJszsH79eqxfvx5tbW3o6uqSbX7/fQNfHmuy01TcfdeOOLr9/7UW83+BxdwPsW7dOqxbtw7ZbBYnT57E9u3bJc8h/1E6fUwkEkin0xgcNKTfp5ruxDRNB+hVx5bGR3ciQeuJBxOj6xTUiubN0yiiOiCo4zWqEq7jTcshFRQS6OXBRHiAJVVOqKCEK/3qt5bbN/yUkMbWa22vlIQQ0qrGazPZa0x080mI4oCQjyMR5928fPWUT1eObq5w3s31I91zb71l4K23DIdvpsqjdX2hA7W03nmd6+rqUFdXJ3UyTpFIxBcY1AFCalcABAMK6MVRAAhFIfB42tNBIQJAqBsTfs0PIFTHgreHACFXilTl6NsACIUQ+OJXv8IXv/qVo88CQPhqAMJif34A4djYmMzPx8fRLyC8c+eOBQCfffbPvgHhky3/j20y+uAjCwC+PNb0TAEhpZw4cuTIMwGET6uIuoFBHfhQgYSOr/ul5wkIl3tSKMSSgh8AwgAQFgOEARgMKKAXSwWAUGWORNzE68yZMw5FTGfiI4TA7OysQ2jpmPCZM7a/ie598nUQYsnUxI3c6u1GXHHlkVCJSHj5IZ1A+fhj27/F6/tqSgE32r/fcESM1H2fm0nRWC3W/qUkVYhks1mZfJtH3VPnAAcMZCJ6716hH5mb8q4TgkI4AaFpmo6xJlJBnhBL/pQkIE1zyXTOLdCKrq7q/ZKSEs80EFyZ8qNc9Pf3FwjwHTsM7NhhYGxszPGuOu+5aZua1kUFnrzfCRi6+ak+jcKVTCYlwOFmd6Rscp9IngC7oqJChrSn8YpEInj40MDDhwYePDAKItQSKOTj/fCh/cyDB/Y7a9aske+0traitbUVpmkin89Lcy1eZiwWc/Th9PS0fGZ4eBj5fB5lZWUFY8oBYWtrq1SeCLTHYjGUlJTg8eOQBQAXLlywQqEQLl825LoKh8OyXmT2tRJA2NraKvu6oaEB9+8buH/f0ObnM03bH+61117Da6+9hpmZGTx+bPddS0sLWlpaEA6HkUwm8eWXH8h8gvl8Hvfu2RFCd+7ciZ07d6KmpgYdHR0yXcWVK0sAmKKTXrlyxSopsaNHEiBMp9NYvXo1urq6sHXrVmzdutWxGbVY8yNs2bIFPT092LrVKIjmytvC26iuGSJSNCnKohACTU1NWn45/N//SiaxfxpFVOczp1tDbqDQ7bpfKmY2qir2XmtciMJ0O1z+kxK/Ep9CtQ4qz1tJP9B7QogCv/vllqVukFH5x48Xyl0dv+d9SP52uv7lm326NqsbuVxH8dI76P9kTu3VD26gU5VXXjpOS0tLwTW/YFAHDgMwGFBAL54CQBjSm90FgPDlAYT8PS9ASM+oSpKurjphGADCABCqY+oXEH76qZ3H7/jx48sChMsxGX0WgLCqyq73F198YdXU1MAvIKysrJTvAbYv4bMEhJRyore392sDhF+XiahbRM1iSrjXdb8UAMIAEPL/v4qAMPAZDCigl4MKAKGOkfDfDx4sgTf1WZWZmqaJR4+c5pf8vTNnlhgXT0xORCZL9FtNKq8yJD+MTEcymihLgkyM3YtJun3PCwgKYTv79/f3+y6TA0Le17y/KdJhJBJBNpvFYu3/oq0bf08NvuBlrnL/vrNNaqJvr/pXVFSgoqJCb6gu/AAAIABJREFUKhuUe5C3h/eNbmzouWPHjknz2lAoVBAEQH3PSzDy53muQS+lgZOuX4UQ6Ovr05ou7dljYM8eAzt37nQV6DzQhTo+bnU3TdORA5GDQq/xXY4SJoSQgJDGnyeT1ikyqkkcKTY8mAyvA/1erPoTbQ5OAoVEPOeWOs6UF5LXjSewN00TR48exdGjRxEKhSSw45sjtPbJnFlV0EpLS5HNZhGPx3H8+PGvgp6ErKtXbXNO+l4ymURzczOi0ais10oAYTweR11dnQSFt24ZuHXLwMWLFy0A2LBhg0U8gIL4UD07OjoQiUQQi8Vw966Bu3dtAPbo0T9ZAPDBBx9Y2WwWTU1NGBwcxMDAgMwdWFdXh/v3Dfz61zbV1NRg165dBaeZlFeSQO/mzZtx6NAhdHd3y3Y3NTVJs9lkMmkDw+ofYbH6P2Kx/m+wWP83EEIUROF1y0GoKpfNzc0QQshNAj4v+Abm1wUGqXwvUz43+fq0YNA0i0cb5iZ/fuqlA4R0n7sNrAQUmqYpNyF13/Dicbpn+D0ChAQKdRtmxb5Hz6rlT08bknTv0/e4WaxOLtbU1Hi202vTgJejSxRPvzkgVOWV13zT5YF0mwdCCLS3t7uuwZWcDAaAMKCAXjwZ6oJ3Y6A8oiQpJOp7qsJEjIyEFu32z83ZpPvm66+/jv7+fm2AEb/kpjTTNarP3r3u/oK6MM9+6Pr1wuiUnOGHQiGHj4Ef8johJEWHhG04HJaCWwWFqkLiByQIUQgGhdArQG7147/PnTPQ1eXeR0IICW5UpYdvGOh8IdRvu51Mq0J20yajwIeS7utAC71HJmeqoFTrQ6Z5+/YZ2LfPwPDwcEHUT6500fu8japQp/9ThEt1M8ZNUVTbpBt/t3XDAaFaL6ortxbgp7b0DgE0HtFObd9i1Z9q5yv/rpvCottZp/pxMGqaS/5WVG+17vTO+Pg4xsfHHeXSu5FIBA0NDfjwww+l2SUfv5KSEuzZswdlZWWOhNMrAYThcBiffGIUKNULC0ctAOjv77foxLakpATJZBJtbW1oa2uT6Sai0SiuXzdw/bqBeDyOe/fsE8Jbt25ZZ86cwSefGJiamsLmzZvR1dWFrq4u3Ltn4PZtA9u3b8f27dtx+vRp7N+/35GcHgA6OzvR3NyMmpoa1NTU4PFjAydOnMDp06exbds2bNu2DfF4HOXl5dJ3L5PJIJlMypQt9+7ds+Dxp85zXaTCzs5Ox28a15WkUdCRzl9QnZtuij9P9q1bf168VEc6v2k3IOT1HTr9dfuO6kv2NAFmitVFx6t07+lkDwFCfl31bdbxL/6bbwJzuSqEkKBQ/S5PL6STaep91W+c5gb9XwfkeD0oYT0v89e/NgrGv9ic5N+nTZqysrKCdaajjo4OR+qSnp6egnHSAUEagwAMBhTQy0XfakDoFUAmAISvPiBUx9oN+HyTAKFbgB2dkuU2/m7rJgCEzxYQFktM/ywA4ePHYzIYznIB4f37979WQDgwMOAJBl82QOiWZsJL8f6mAMKVpKIo1l86nhMAwm8mIAxAYEABvXxk6BjD7dsG7txZort3vU0gVYZKRLm7SGhVVFTg3Xfd87uZpu33QtH7dAx2uQLTTYDq/NOIvJLZF6ObN92BGzdH81uel+8glUvAQM2zxQGhV//phA/d04FBt3roxpVfu3hxqayurkJgWGzM3OrKv6UmglfHXDffN29eClqjUxBU8MQFKP0mvyx6jycEp2cI2G/evLmg7+k9bgLrBtp0Al3XVl3EVV0f8vGi37W1tTLiIL2nAsJ4PF5gAqrWv6SkRObe4uubKBRaylfIo4zqeEOxflDbQtd0oDOdTjtAKZVN1yj/4KNHzlyHpMhRu8vKynDq1CkJWFKplEXtJn+hRCKBhw/t3H6k1K0EEFJ/37tn+/ESf6Y/MhVNp9NIpVIy72M8Hkcul0M0GkVdXZ0cj6NHDczPz1sA0NzcbJWWlqKurg75fB6pVEqafvb19eHw4cMYGBjAwMAApqamsH79eiwujjkAYUtLC6qrqzEzM4OZmRm0tLTg4UMDu3fvRk9PD3p6ejA9PS0T1x87ZkiltqSkBLdu3ZKA8MqVK9a//Mu/WFyR1Jm18fulpaXy/5Qj91n5Ky0HFFLUUzKTo/a6zWnexsrKSpmLVAgbNNAa4uvdDeC4lUvEc9rp1pxufQmxMkCo6zcvvk8byETcR1Dl8dxclK9PL584TrrnqAx+jSKi62SOTn5SDshifUvvkDmo3/EjEJdKpXDu3Mp9KNVyy8vLC8A4Jz6XaeOIAKE691etWiX5UHAiGFBALy99awHhwYNGQdlEASB8eQAhjReBqJUAQhUsqXX7JgLCz3/5S8c4BIDw+QBCfiJZBBASkPJL+LoB4YkTf2zxei8XEP7ud1VfGyDctm1bwemgCgqfFhD6UUbdgF6xd7+NgHCloFDtZzfeHwDCby4gfNGKb0ABBVRIBleSSktLcfNm4SmK6sTsl+kQM+EnPFeuFAIxXiY3RdV90+06V3a5WQ7//teRX9CNKMCD231dlLBiVAwMcuHHg4oIIbBY+1cFkVJV0xt1HHXlP3hQGGxlOQJHCIFLlwxcuuRsS3e3ge5u/QktvauOFzfnURV8altHR4fD5IeDBF0aCyFsQOgVwIW3WVUcKNARmclxJY8/x/NIUkAh3gZuQkQbBzrFTgUuvH6kHLidqHqNu5vi19HRIf9P40h53aiOvJ4qeAqFQhIYNTY2ore3F3v37pWgpLS01A4uwoBgsfnuNl9M08S6deuwdu1aNDQ0yFxsOtAbCoVkoBM3pbytrQ0PHhgO0EvzhOch/Oyzn1kAMD8/LyNghsNhZLNZZLNZ5PP5rwK4GDL/Hp/LPEffjRuGrHtdXR22bt0qzSzLy8uRTqcRi8WkCWomk7HzAH750Dp71sDGjRuxceNGx/PpdBptbW3SpJNylA0NDUlzUQr8VF5ejlwuh3g8jvb2drS3t2P37t1obm6WwWja29vx8KGBc+fOOQAh5Uaksu7csTcQJicnpUnisWMGYrGY7L8jRwzMzf3MunatzeInhABw+/Ztq7W11XFKyMdePf1TxzcUCqGurm5ZpxJ+AKGuPPrtlmeNfvM6upm9r1q1CrlcDrlcTl6j8VSjSbuZhvM5zdcK5aCsrKyU0TBVUoEAL4ffexpAyPtM9101oBQRDx6jBpLhdVXB3NOAI048ZzIRBUJTy6HIx5zHum1kEpGrih/dSgVr5845TUZ1fI2bzPMxVcvMZDKSR+v6gc9rnRzh8kkIITfCAkAYUEAvLzkAoWmauHFDbyPPmbYXKCBGwAUXCa1btwy8/75/MKYyGr8KohDufoJNPy8UIm7l+q3nnTvFy1pOeTwRvVu4aZ2STwruYt2SkCWllJ5Ro6bq6kXpAAgMqu1QBZHXjrQKBIk4INS1j48X9wFRwRL/NkXv5PVS687L3bzZJt6n6lhRn1ZWVmpBI/Wx+h1exoEDTnDW19enXT/0fZ5GQ6fkFlNkuJKo27UmhdBL8aBn+/r6sG3bNjmWNJ601vlJH32Pn47y+cuB4pkzZ3DmzBk7PUrVn2LPnj0OGhsbKyA+tiMjI9ixYwd27NiB4eFhDA8PY2hoSNaNgFBdXR3S6TSSyaSsK09vQOBNCHunn3b0GxsbpaUA+U/fvWv70lEqCfIDXbdunQUAT54ctUKhEC5etJNDz8zYVFlZiX377PEgnz7qv3A4LAHh3bs22N63bx/27duHmZkZ5HI5ZDIZueFAYLC2thbRaBRdXV0yD2A0GsXsrIHZWQNlZWVobW2V7/X396/oVLK2thanT59GT08PTp8+jdOnT+POHQNHjhzBm2++6QCE5LdYX18v+7KxsRHnzhm4dOm/WZcu/TdrfHzcmpyctK5evWpdvXq14FRwfn7eOnLkiNXQ0GDxUyjuf6TzS/rpT5YAxtNEE1VP+nT82wsgquDUNO1TkuUk7eYbebrNJZo76lp3W8fc94ynZNHJE84z+Xu6d54VIORg0C9YU5/jdS8GrtSyi31TBYW6E0AhnOlPSIbpeD6XNV5ywc2qg+6dPeseBZXqoGur2r5QKCQ30/g1NaK3bu6qeiDVNQggE1BALz99qwDh7Kz97QAQvlqAkEcLfVpASPXioJD3qTpWASAMAGExQLhhwwYLABYXx152QLhsv8VlAEKro6PDOnjwoHX8+HHr6tWr1kcffVQ0SAwHgeTHSGNYDHTpTEE5KHyaU0FV9vA1ofs2AaRvGyB8Gr9MIYQDFAaA8JsHCJdjdh1QQAG9WDKEWLKV5xEy3ZR/VUj6YbKqmeb09LQjMbSOubvd80sqCNSRH2BYjIr5Vy6nPRwIFitPx/AX6/4ai3V/7XiWA0AOBHU+EzwBeLE2qN/XmZ24gUEhBHp6DPT0uPuE8G9wUMj9MPm36ZsHDx6U4xqPx7V9NThoA0E1sJD6nGouk8/nCyJ/6sCaqlhNTjq/Qbk1VcBGv1VzUP4cbba4jYUKoNU5whN18/dUU1xVIT5/3skbeD25X53aHzoTUtM08fixgcePDRlR1E1Z4vUYHR3FyMgIRkZGtHMqHo+joqLCYT6tzk9ed973VVVVBd9OJBIyoieZQoZCIdy6ZeDmTZtu3DDwySe2L92dO1XWxYu2ch6JRCSwO3bMPuXeu9fA6KhNpaWlGBw0MDBg4EnDj/Gk4ce4csXehOns7ERnZycaGxvx+LGB1atXSx/VdevWobS0FPF4HC0tLThw4IAFABcvXrT27NkjAWE6ncb09LTMJdjY2KgFhPTnBghv3LD9FUdHR3HkyBEcOXIE775rRxzl/ovF/j744APrgw8+sA4ePGhNTExY69evt9avX28lEokCZZnGzuskjp7RnVKt9FRQ5wPots50SjA9R2bk/FkhnO4Qum/QulY3smjDRWcO6AUIVTBJGxzcp5fWvg6k0G8CV62trXJDg+ehU8dquUoIvffwoVEwziov9aNzqP2s8gneXtXPW5UtOjp6dIkXUt5LdTzXrVvnKbN1vF2dN7qx8ZqfQgi8+aaBN9/Ub+rzzRaVv6vltLW1aevPN/rcwKBpFm7mvGhFN6CAAipOxpPGv8fHHxuuydTdGI+bsFSv3b7t7rd34MABR3hnLya8HDp9uriv4OPHT+9HSGk4itFrr71W9Bk/QNCrvxfr/lr6kPFw/5yRc8WfC1py2nfrf9246p7jgvvtt/UpD4QQyOVy6O010NvrPJ3T7XxypYdADin0xcaVg1teh8FB25dLCPcddl1dhBAFidBVEMSfn5oyMDVVGMRGCFth0L2nlqH6S1I55CfLTxO8/GTpPWo373devk4BE0I4AKEQtr+imj4iFAohEok46s/TTJimKUE6B4R+lDw3HmSazvQRdI98rkzTRCwWc8x9AtXU1lQqJftABbAUxCMajSIWi2nnxdGjdtqHAwcOWPR8RUWFPNksKysrAD3btxsYHx9HLBbD4OAgBgcH8aTp79HW1oZdu3Zh165dqKysxIMH9sbGxMQEJiYmJECNx+NoamrCzMyMBQDnz5+3otEodu/ejd27d2Niwg7YcuLECZw4cQKPHhkrAoTvvWefilZWVsrUEbdu2UpnOp3mmM+6fPmy9ehRlfW731VZn332T9aZM2es9evXo6GhQYIQSolBSiU/qVXH102ZpOvkJ+7m0+dXCHIwqFsbunmo41f0LgX28pJp/J5qtaHjgeqGCn3fjw+hWo+VrLfW1lZPecT7cSWKiB/wr6u77pruVNMtTZbuPUrdEo/HZXoHNaDR4cMGDh820NLSUvAt2vBTy3ez8qD3KHiQbq754YdCLAFCntaLW0boyleJywhVttN7dOqtbqyp6zEAhAEF9OrQNxIQ+gkeEwDCVw8QqidPxcbVDyBU5wsX3mpdhHg1AOEXX0UY1Y1ZAAi/fkBIOQg3bNjwrQOEn3yydEoYDodx/fqSj/bk5CSeBhC6+aj5AYTFyM1MVLc2dPMwAIROikQiT638uwF7Dgp1dVSvBYDwxQDCAAAGFNCrTYYQAk8a/g5PGv6uQAn0Ip0Sz+/ncjlpTumV84/Mv7zKot/F0kH4jSaqA4N+2kx0/77hmY7BNE0ZaY8AxM6dO6Wytn//fhw8eBCHDx/2bSaqEvlgCSGwWP83BfdVoO0miEzTlAqcl5BQ28efI1+yaDRa4GemChW61tdnoK/PexPCNJ1gkJdHCXRramo86/rggXOsBgft/5OpD33PzdRSp2iRSV9PT48E+6pSe/iwUaAA0D31216KnOq3qAPDjY2NaG1t9TX/eSJhdVyIeBh6IewUFHNzhpzTpPCqKSbIt463mZu7ERBIp9NYzP4ZFrN/JuePTlnyGgcdlZWVIZlMOsriiecJhEQikYK0IDoiRYrAJfkMquD5/ffftwBgcHDQisfj8p033ngDb7zxBsrKyhCNRlFaWopNmzZh06ZNKC8vx6ZNm9DT0yODsMzNGXjS/BP09fWhr68PQ0NDmJ+3zUvJVJbqHI1GsWXLFly+fNkCgNHRUSubzco6HzhgIJfL4fJlA5cvG8hmsxIQFvvjgLC6uhqzswZ6e3sl32toaMCtWwYuXrRNzOmvo6MDTU1NuHLFwJUrdrqJPXv2YOPGjTKNCSnb5Mcai8WkKRuBHp2PHhdadK28vHzZPmxuPodk1kn9p1ubOhDi9hxFi/Qqx+t9InVDSF0Tqr+wl7n5ctaSyiPUxOpEZE7q5s/5tAqKDhCqbVTHI5VKFfgLF+tnP3KPovPy1E7kDmDLNHvdepWt23ijKMw6melmMqp7ViUCbfy3bvOls7MTHR0dMqqwmzzmvDIIGBNQQN88+sYAwuWklAgAYQAI3UBZsSANLzMgpJQGbtF1hbCFvy6dB/9GAAiXBwg///xzCwA6OzufOyCkVA39/f3fOEDopmRyQLhSf0FdQAwhAkDoJgP8AkL1pOhpAUIACF9uQBiYhwYU0DeHDL7wOSh0I53JFAmGWCwmlUa67ubPZJomuru7JaPh99y+TZERdeQXDAqxPHNRlaGrkTfd+siPkDl8ePlAcHp6GidOnJC/ORj0Ej70Ww0eIoR3cB0/igs9yxPPF+sDSvmwbds2R647njuOKzuq4k7PUw4oXf349wYHDQkGiSjXF71Ldebf5f3Fd0WFsHMP1tXVYW5uzlHu8eOGNlKgGrVPra9OaQuFQloTKF0b+bUnbf/omXrFbQOF5gv1TXV1tSxzbm7JFElVyqhveFCGUCjkCF7B5yMBQpqTbgorN6dza6/aXxwU8rlD11Q+wt9VxzscDktAWFdX5wigQ+CQ/kpLS1FeXo5IJIKGhgY0NjaisbERPT09CIfDaGtrkzkGKyoqkMvlkE6n5SZKe3s79uzZgyct/4AnLf+A1tZWpFIp3LplSBNhmg+vv/46IpGIPCHs7u62BgcHpSL85ptvYiH5XVn3XC63IpPRhoYG3LxpoL/fwIcf2nTy5EkcO2bIzQH6a25uRj6flxsTFy/azySTSfT396O/vx9VVVWorq6W9aSxUk8GvQAhN09ciZmo2/qJxWLy/8VAhG7u8HvcxHA5QMxrDbiBA86veITiYiDQ674QAnV1dZKKyaVVq1YVBLt62rQUujHTAWP+TdVcV20vf69YwBbd5ptKHBDSZg/xUf4cmTer3xZCoLq6uiBnMK2PYvPPz7joNj4o2BQlk9cR9RfVo1hk3xetzAYUUEBPRw5AaJqmFhSqSc/9MCR6RlU6OVPjUSB1ip+O+fGE05zoO8WihiYSCczOzvpipipTd0uWyymfz/sq2y8YnJiYwMGDB3Hw4EEcO3as4L7udNBrjHiCY/LjIlLf50qD2zfoHoFBL4HFrxMgpEieFL1OBWVNPzccCg69f+9eof+G23f37dMHWKG+0M1N9aSQJ/Sl5zmYPH/+PM6fP4+ZGQORSMQ1FYVpLp2a6RQ//pvazU/QIpEI0um0/E0+Zbx9T9r+0bEmmn5uOE4O1TXDSZfmhIgDQrX+VDchlvwby8vLte0Mh8NYzP4pFrN/qh03PtbUzvr6eodiSifDqnLO3/E6beQbCfSu2v/kq0e8ac+ePZibm1P9Dy0A+OKLLyw6mdi3bx/Gx8cxMzODmZkZpNNp5HI5JJNJOedSqRSGh4fR29srE74fP34c1dXVcoPmSct/tqn1/1iilv8dx44dk8oqnU5WV1db9fX1ePjQPrX75BP7ZHAh+V1JKwGE8/MG9u3bh927d8ty9u41sHHjRlRWVuLkyZOyjGQyiS1btkify4sXDaRSKdTU1GDz5s3YvHkzVq1ahfb29gIFVQhRoGgKofcP5AmuVxo8hhRcLyVbF5XRbdNGVw6tAx0PcCOdz7AXj+C8Sj2xd6uvH7lDa4xbYHiVYZqm5KXqKdTXCQp15VNkYTW6MO8LHb8qNo6c9/NIpCpNThoSCPJvk98syTi+Wabry5qamgKZVsxNxov42uLXKO1RMeIbmH42agIKKKBXm15ZQOim3AaA0HuMXgVASGPJA5ZwkCDEsweEfE6RUvCqAkIh9IECTNPEg1/8wvdJopeZ6bcVEFJS+vfff/+FAEL6Ky8vx6sOCL0iTeoCjTxNIBnTDABhMfq6AOGzSmBP1wNAqKdnAQgDIBhQQN9cMnTMiYNCsm0vpnTrBARXSt2SzZJJmU6p00VfK6as+s0rePLkyWUx1+WYmXZ1dRV9xg8gnJiYKPrMYv3feo4BH1fez+fOnXMdMze6ccPOu6Ze1/kM6hQH+r1lS2FOOy60VUAYiUSkL+C9ezYJIXDrllFAlB/u5k37mf37nUBVB3DJvItfJ98zPrcI8GQyGRkRjhS0CxcMXLhgf4tMbOg5neKhUyJ1yl40GnUAQFobZJpN7z1p+0dJfJ20trbKCIHq94UQGBwcxN69e2Vf+wWFav0JuEciEaxevVr6zuoUMRUQhkIhjI6OFsyr5uZmmSiernETtnw+j2w2K6mqqgrl5eWIxWISlHDFWJ1nvG/UupIvZGNjozQFM00TDx8ayGQyEth1d3dbAHD58mWrtLQUtbW1SCaT+PBDQ5plNTQ0oLy8HOl0WvoLVVRUoL29HfPzhtwM6ejoQH9/v2zj+fPnUVdXh1gsJiOpRqNRPGn5zwiFQigtLZVgrKqqCtFoFLdv21FBy8rKpM8jRXrVAcJiiekfPLB59/37hox0upD8HhbK/1AS/ammaRcv2hs+O3bscPh06UzYvHwFva4vVzlVTwl1vFK97gbO3MCEEE5F3gtsuIE9FVSpJqO8PNVH36tevG2RSARlZWVyLpeXlyOTyaCiogKVlZWegJDLaV5P1bz96wIS3PdTt1ngNp58XfO6cl9nL/CsjoFORk5MGNiyZYv8Tb7MXrJUN9doA6K1tVVuoExNTeH06dOem7fLob6+PlczUre8ggEYDCigbwe9MoBQVUhv3zbw0UeFJxcBIAwA4dcJCPmJJc2xbzIgfPCLXxQQlTU3FwBCFRBOTk5aAHDs2LHnDgjpdPLGjRvWNxEQft3kB0AEgPDlBIReEUz5mOrkTwAInx4QBmAwoIC++WSojMk0nWaj3PTNjZG5MWIurAioVVVVSTMKEoIq09UxTypHjfBJUfTot19AOD097eu5Y8eOaU01/TDevr4+bNu2reDekSPeddyzZw/27Nnj+cyThh/jScOPIYRwmD26kWr+Wltbiw0bNmj7mv8mkycOBAkY8oiiXt9V58zWrYWAkI8xncbNzc1hbm5Oa6rrZ2OCR2/VKUjqXFXnMVeWODDU1eHiRUOazarKGwE6tQ78WmlpqQPg0bog80QCF2o98/m8BIFEsh8ZkFIVT1pnGzdudHzTqz/vM3BIGza8TCEEBgYGXMef5uBi9s8wPT2N6elpjI+Py7lO+fe2b9/uiMSq62/d+OuUXgJ3OsWeniHwyvuIcmxRVMF0Oo2SkhLMz9ttJ8A5MTFhAcDExIQVDoeRTqfx6JGBoSE7D9/k5CT6+vqQSqUQjUbR3NyM5uZmJBIJpNNp5PN5Wf6GDRuk6Wd9fT3y+Tzq6+sRj8el+RbNiyfN/4DPPvsnCwA++ugjK5lMoru7G+fOncO5c+dQVlaG2dlZzM8bmJ+3Fdav/qxlEObnDZw/b2+w3LljU11dHY4cOYLBwUFMTU1JQBiJRFBRUSEVyvPnDaxevdoR4VWNKPs8Tx/UACU0P2leFgNsxQAhzSfVD7fYuyqPVteoV1ApFRC6bTbRGue/w+Gw1iRRXVteUVe9+MWqVasQi8WwatUqR/9/HWPodmqs1oECBfE+pfaom0Tqhhw9o0Yq1bV1zx7D0wXBz7wpxn/5PHn8eCnfpxfRRionHSDk5Jb6JQCEAQX0zSZDx3CeNPydjJDX0NDgKwqo7joPZFFSUoLe3l4pYFQh4yZMHQquEhHRrS7FdtH8Arzdu3cXfaapqQmtra0yFYFXOUeOGJ5gsKenp+CkRNdG1c+TEj7zftUJESGcEc0oga4XJRIJedrGaX7ekEqxWl8vRWFgQL+TrZ4A79271yGs1XeEELhyxd4MeO89m95918Bvf2vgN7+x6fFj7/QRfgV2KBSSp31UP35y/vbbzr5Qd6S9IgTq5hMfM9M0HbvNW7ZscbxHYFDXjzxUvA4QlpSUoK2tTTsebuCJr0feNu5juXPnTuzcudPRBiKeaoJOFdVTBuoH4j+6IFK6drmNa7GxFkLIcOtUF4qaXFZWJlMltLS04O5dm5dRFNY33njDAoChoSErHA4jmUyiuroa+Xwe3d0GursNLCSWiJTLbDaLyspKNDY2yqicNTU12Ldvn1QsKysrkc/nHYCQonI+af4JOjo6LAC4f/++VVlZiZGREdlfnZ2daGhowLp167Bu3Trcvm1geHgYLS0tEsCNjo5aIyMjuHjR9sdtaWnBYt/PLSh/Dx6cs65d+2Prk0/s08KHDw2Mjo7KKKgYUolpAAAgAElEQVTch5D7hVPYew78CDDS+GUymecCCLlSS6cfasRfvzxBXQ/qNbdni5XJQQcHhJyn07zL5XLytFkNgOXWFiFs+UpziWStbrNKrbef+uvWJ/dBe5ZjTGXTZrPqv8nXtnp66wbQysrKYJpL6We82jk2ttT/Ol7vNbf8bEqo/LEYmaapjQ6rjmVpaakWFNJzQSTRgAL69tBLCwjdglkU+6YQASDUlf0qAcLS0tKXFhBWVFQUzMmXERCapvnMASE36/22AkJK+7Bu3brnDgjHx8dlQBu/gHDLli024HvwobV9+3YQIOzt7bVaWlqwUPYHmJ2dLQCFlvXAevz4Z9azAITPQ+EMAOGLB4R8HJ7V+AaA8OsBhEFaiYAC+vaRQaaHnMg/qhjD8bpGiiZX8nXChxidl7+gGyB0o2KAUOebp7Zn8+bNRb+j5g4SwvYf7O7uLrh+9Kh3/bu6uhx5sNzoSeN/0prT+RkvPq6maUoA6yXodGBQCIH7940CQeb27b1792Lv3r0QQhTkAuQgpunnNrDaunWrQynSKSlXrhSfD48f2+ZtNTU1vhU9L2WOl83rrFPqyNzTK/E5XwP8GgEE+q6qDAwODi7Nh7Z/lIKd96VpFiaYd1NMitVR7YuLF53rkm/uhEIhh8kzf28x+x8cdaH+0n2fnqP+qaurQ21trfRrcovmS+3z8rnSfWvdunUFZbW2tiIWi0kFevXq1bhyxcCRI0cwNTWFqakpXL9+3QKAnp4ei8xAM5kM5ucNmXw9kUigrKwMw8PDWEh8BwuJ7yCZTKKjowOZTEYqsWfOnMHjx4ZM7N7T04NMJoPKykrs2LEDO3bsQHNzszU6Omo9afrfpP/i9PS0VVFRgdbWVgkIV69eja6uLmmi2tnZidu3DTx48AsLAD75ZMxaKP9DLFT8AG1tbQDs1Bn379+3bty4IQFhPp+37tw5bwHAkycPrLfe+pn1+LGBzs5ONDc3OwLbNDY2orOzUyrj3HyUKBwOY82aNdJP8lkrnWr5ulMQPh+Xyxd0kUh1z3L55zYX1RyetO4bGhqQz+dd57yOD3nVReXbbptVXnVVgYUXH1ZNIZ/HWKvjyr9PUT911kjV1dUO0096lvpN176xsUJzXVVu+aHlbFK6jQXne9XV1QWyk37z+RuAwYACCuinP3E5IVSBSbHdKWKeKuOtrq4uOE1QhbBaPldqKYR6McVfJUoBoLunC16hUwSX+02VyOdrdtbA7Kx7Gzo6OhyJ2YvtRD5p/PuCkPkqqQy/tLTUcXoVCoWwdu3agm/ogrToyp+f16eoUJ9bv369A7yoYFAIp/lhKBRCLBZzAEEu0D76aCk5tvptnbI2OTnpmIsE4JcjeNU5rpblpYx5nQwSqaCRKyk9PT3ad4aGhvCk7b/gSdt/cbRFF/xGHSfVZ0btY6+TTNVP0m3DZnx8HOPj4wXjI8QSKNQpN7wu9C/1jzreuVwO2WzWEXKeTgR4+H11HL3mDG3mdHd3Y/369Th69Kgsk9577z2bj9G6pT8KpFNVVYXR0VE0NTVJ38AtW7bg1KlTyGQyWEh+BwvJ7yAWi6GrqwuJRMJx+swB4tmz9oYG+Q6WlJRgZGTEBmsPr1kfffTRl+S/+MYbbyCTyUhAmEgk8MYbb+DQoUM4dOgQ9u3bh7Vr1+L999+3AGBubs5as2YN+vr6sFDx79QDQfl369Yta9WqVZif3yRB4mef/cL64ANDrlX6o4A+FKwnlUpJfyQax1AohFQqJU+3nocZoS6QDN+48csPOG9NpVJIpVK++JAQApWVla7znp7hc03yx68sBrz4i5cFjW7N+2mr+h3efrc2+iHTNB1j83WOtw7M6OqYSCS0fpm0ia2To7rfRKOj+sBl6hjr+JhfOeR2zY2/C2H7l/Px5m2g9bhq1SpHWQEQDCigby89c0DIlWY/gJArmAEgLHw+AIQvFyB8/30nKNIpbF7f+LoAoVoHIZ49ILyvyWEoxLcLEFrWhxYAzM7OWs8DEA4PD+PLL7/kJp3WzMzMl34B4b179ywAeP311x2A8Pbt2xYA/Pa3v7XOnj1rXbhwwfr0008tADh58qR1/ryBW7duye/evfsL62kB4U9/8uwUT9M0PU+LAkD44gDh8/YZVesQAMLigPBFK6YBBRTQ8yctIHRj5CoDomh49JsrXmQmEgoVRmfkRKGu5+bmChRL7pflR/icOHECMzMzePPNN/Hmm29qn+EJZP0w+5XQm28aRYEgEQVz4HVwE7ZPmv5X1773S/Q9EvShUEiGqr992x/4prQPXqQzwdu5s9B/UD1BJt8t+n84HMaNGwauXSv8Jhe8XKhxQEJzzK8gdntOCBtgqWlYPvjArpcbKHQT6OpYq6CQIjIODAwUCPUn/z97bxYj15GeCx613e3uaxvjBZg7sGeu+9oDjK7d8n694QLjAe71zHVhAD8MYF/DwPhh5mHg7sjMyn2vzKx9X1gLWfvCKm7FIimKa3FfxE1cREndaomkSIqkxLVIVltSsni+eTj6o/4TGSczi+LOI+CDWCcj4sSJ9f8i/qX99+X7ifzoCCG3PVLbSf1b/U1t6w8+sKsIk0qsrh95PbgwSuWqqqPk+U8nnOvy8/7na47X65Xtwck45dXZLhcTbj0eD06dOiU99lG5H3202Bbr1683Sd2yt7fXbGxsxNTUFCYnJ9HV1YWuri4MDw9jZGQEqVRKqkrmo99CV1eXzaYrkUggFovJOXrqlGVzWFtbK+3GUqkULl60SCjMBUnQ7ty5Y65du9YkNdXe3l7kcjn09xvo77e8Dc7PG5K8kc1gKBRCLpfDwob/z+Q3ghUVFWhtbTWJBNKztrY2+c6TJ0+awWBQlhkMBjEzMyPXbbJ95ISwoqIC1dXVT9yDocezSAhVO2dVI0U33orN16WGYiq1TtPB57171jg7evQojh07hmPHjjl62+Xv5HsmP0AptvYshdRROToV9HL3HTqooAPCp0U8nIiheljW0dFRFjlTx4wQAjMzert4NZ26HpfbP0sBlZ/NZmX5TuPH4/HYQk64N4MuXLzaeG4IIaXhtn8uIbSnfRkJIf1N/f+iEkKVGKlCZinh4kUnhHf++Z+1N4YvOyHs6urC+fPn5e3a0yCEZ85YNn34cu4hANM0P5UkbW5uztywYYOpI4Q/+9n3TQC4f/++2d3dDU4I81X/HTB3yQSA2dlZk98GckKokkLysvqohPBJCaLcZtAlhK8uIeRjgZNClxDaCaFLBF24cGGoG0ypRZ5+52qV9Iwbj9O/VZUWXn40Gi3qOKaY10wV5XoO1REVdaEv9t2639VF9+TJ8tVcidgVe/dCy+tYaHl9SRuwWlePx/JWyTciIQRu3Fi6Su7Nm/YNkP/GA4cTNmwwsGGDYYtpqdaDO5WprKxEOByWaqskiOu+TyUxGzdu1LYBeYpUN0RVGNSV70SULl82pNMBnk4lQzpyI4RdRcyJqAghsGrVKvn3QvvvF9RZteejd3CPjx7PIunk6mNEvNW2JZW4eDyODz4oJLiqI5hcLqcVUlVyrFMZJTVCleCVEn74N6hOHHSCPZVLfVZO2byMe/cMHD9u3WQ3NzejubkZK1asQFdXl7mwYN3WffDBB2Zvby9qa2tx9aqBq1ct5zJ79+7F1asG6urqUFdXh+rqauSj34LH45GEMBgMYmhoSP598KAVP3B0dFT2RywWw8GDB4mEmQDwoOHfY+Etvzk3NyfJ2c9+9jNz/fr1Znd3N7q7u5GP/Tzu3/87EwDy+Y3mnTtWXdrb27FlyxaMj4/j8OHDNhJ4584d+bfqeGJu7g/NfD5fQBpprvp8PuntsVTcsydJCKnf1TFeyumHEzEUQtiCtQshpFBN6xU/YLt+3YrdePu2PRYckUBuEuHxeArMAdatW4fp6WkZo3P9+vUQwlJBVUPhJJNJqW5Ma1I55EEIay8m0DgjVexkMinXbnJuU1NTIx08qaAyaayr+0F1dfUzISCcFI6Pj6Ozs1Pa/qr7ebHDMf5s/XpDm89p7NBhiS5NsTGprm3qfkjlk4YA7381HR/ffr/fJYMuXLjAG6+XeUPIFxB61t3drU2r3iJw4ZA24mIeRXWBcp3IhxACs7OzmJ2dLfkN5G2vnO9dCtSF+9Sp8gkWJ0jFsNDyH7DQ8h8QDoe1pMWpXvxvunHibV/spk/X3hSY2ikPt6nhIEIohN3elIOTmWw2K0knHzO8PnyTpGfr1q0r2T+6Z7qyVAGSb8KffmrdWHo8HkeSWY7nPyGEFOBqamoKwitQvWZmZhbHQvsbBXZAfP5wokZlRyIRmyCh+24uIKhz8Mc/tnvR43nIOYiTAM3nvkoGqQ1GRkZQV1dnc6nvJFSp5I/bQfL03DZTnTM0TsshhPymmvIcP27IG5xEIoFLlwx88sknMiZgOp3GyZMnkc1mkc1mceuWRQguXDCwcaOFfPTn4PP5EI1GpWCfSqUQCoWwZs0arFmzBlu3Wo5bmpub5UFLMpnEyMiIJIR37941q6qq4Pf78aD+32Fhs9fE3cUbw/n5efPIkSPmyMgIHu7Kfe1hNGNeuWKFjqirq0MikYA58J9hDvxn5PN58969e+a+ffvMgwcPSrJ36tSpAiL3wx/+0Pzyyy9tpJHavbKyEmvWrEEikZDtRyFGnjQZ9Hq9WkcyfO0rJXTr1j/6m9/4VVRU4LPPLCLIy+egMcqfqR6fCSrZ1IGvB0II7WEqD7ng9D1CWAdl3JNmqT2Ar4dOeXSHggTa854VCXGyK+RyS7G9YlFV3JBkUKfVwNPyvYUOJnVrWrH1SC2f9nS+NqXTaW3f8bw0B+nvp2HP6cKFixcDzw0hpPwuISzEy04I1dutl4EQ8u96koRQJYPPGyHkaqQvMyHct28fiBzt3bvXfJKEsL29XRLCPXv22Ajhg9rfxIPa38SaNWvM+/fv24gh7lik9datv3MkhD/+8Y/N9vZ29Pf3oxQhrKiowMyPfiDDVCyVED4pj4YqGXQJoUsI1bGh+55XkRC6doMuXLggOBJCp82ABPrBwUH5LJfLIZFIyEVK9abF7cPUTayYfaFuMy62MZaTh56pG5pqF6Jrh3g8bvttampKpjlzxsCZM0tXvyyFhdbftf2ti51U7NtV9UDCnTvFyaD6rFz7QhUUo4mXyzdL7lDG5/MhnU7j0KFDtjrwDVUn4ExNTcm+0G2Gqhqi7hspHR+/agBjIQSuXDEK6hUIBGx2f/y3Ys5meDtQmdzjLAkLHo8HC+1vYKH9DdtzJ1VRyqOqcNM3bNy4UarWOgl2BCKDOrKke64KQkKIovN8165dEMJaV3j9m5qatCqfKunlfcbbS22LRCIhvX4Wm+MqdCTY4/Hg4EEDBw9aRK+xsRFr167F3r17TQD44osvzJaWFpPI7eDgIO7eNbBp0yapRpdPfBcejwexWEzG7Tt16hTu3jXQ02MhFArh2LFjqK2tlXX/ujxJ9Jqamh6mUils3LgRwWBQzoUHtb+BB9X/A7744p9N8oS6yO4mTHPov8LC/wFz8H+HOfg3MAf/Bm1tbRgfH0c2m8WaNWtklsuXDUdVz5kf/cA8f/68WV9fj2AwKNXgo9EoKioqkMvlZB91dHQ88VsJJ0JYjqCtCt28/+l3tR34HOPzwmmceTyeonbN3FZPV08hhC3WrWo7LITdU7ian6soq+Nc1xbqu9V1VPe7E1KplI2IPG2BpxghdKoz72fKOz1taG3iPR5PgfxD7clNBOh9TkTQ6YDNabzSulaqL/hBhEsGXbhwwfHECSEXBIkQcgFx7dq1JTcRpw3WJYSlv/15JoScyLyshLAUKfwmhNDJo+fzRAhLHfy8TIRw7dq1OHfunLQlfFKE8IMPPjDJfnBwcNAsRgjJIU4+n7GTwvufm+aa/9sslxCq/83Pz5vqDd/zQAh1ZPBlJ4RCFN4SPu+EkPfV0xR4ihFCnfMZXZB2wotMCF0i6MKFCxVGqY1Lt6hUV1dj7969UjWE0vEYevRM545eFQxXrVpV8P5SghphcnISk5OTGBkZwdDQkGM56jMVFO+pGNLpNLLZrM1T55o1a74RESz1jQttP8CGDRuwYcMGma6UEM+/kzaWUCiEpqYmKZhxb65OeQlO8QgJJATp1H1VQqgjSZFIRDrp0BEVnVBHv3HV5WJqUsU2Vq7CQ2VVVlZiYGCg4HuuXjWK1qfYJq6SQlUYoDL6+/vR399vGwOkmsnfod4O8jrwvufqlTxG3/bt27F7926cOnVK5p2ftzz9/uQnFnRtp5IjLsDwOJK8jtf/6Z8ghMCJEyewd+9eGR+P5p7H45Fqk9FotIBcCmGRRt5WNN7ofRTnjufzer1a1WyurcDLpLICgQA6Ozttv/v9fukNdd8+A/v2Gdi82fLgSR5FR0dHpV3dW2+9ZQ4MDCCVSuHtt99GfX29dPrQ2dmJfOJ7SKVScg0bGBhAMplEPmIgHzEQDofh8/mQy+UkaczlcuTA5utwF14zkUigtrYWMzMzUjU+nU4jl8vhQfW/xYPqf4uH22M2Qnj//n0zm81i7dq1mJqakiqwBw4cQDweR0tLC5YtW+ZICAHgrfBfmSRUkoC5bNmyAsG5oqJCqsFGIpEndjMhhHAkhE7zUiX76hxSVUBVEsgPq/hYLTVfhBDyEFVNS05B+G+6evb19aGvrw9VVVWOTtl049tpD1oKdPVzSsNBRPhZ2a45EUI+dpYCXdtwL68ENcakGitVhc5RVjljutg+TSYJrt2gCxcudDCEKAyyy6EjH/fv2zeeYnYZOjJIJ8hNTU1ob28v25au1IInROHJaTngwvejvPvDD42Si7L6nISBYlho+4Ht75UrVy6pnbh9ld/vR19fH/bs2YM9e/Y4fpP67LPPyrMzpP/zsbRpk932zGlMeL1emY9sHLjg4tSmqsCuG4O6/Lo0ZMenbp4jIyMYGRmBEALXrhkFgcrVPi9lC6JT79K1pxDWLTyNAfUWTG0/ni8UCiGRSBQIbnSDqRunRASFELh40SjaXnQrpwpBnDj5/f6CAyD6PRQK2YTnUCiEmpoaSXqI3PEDJkpLdnlCLB7ikDdEGju6m8WWlhbpRZHfnujanWPZsmWyzKmpKRw9ehTpdFqO18bGRoyPGxgeHsbw8DCSySS++iojHcwkEgm88847GBoaQmNjoxxP4XAY+dQvoaqqCsePH8fx48cRj8cxP28gH3kN+chr8Pv9CIfDiEajIG+h5GH03r175te2featWwba29vR09Mjy29ubsbExAQedv0pHnb9KXbt2mUjhNu2bTNTqRR6e3vR2tqKzs5OdHZ2SmIZCoVw754VCqGiogLHjx9HMplEMpmUcRAPdf8/JhcqlypMP86NjAu5j0JwOAFU7ZVp7vEQSKUE8XIE+FgsVhCKgP5NhyPFBH/y+CmE3o7QaY0q9ZvOjrjYdzlBlz+RSMi1/VkTQn4opJKkUnUrRix1hFDVTNB5dqY86kGe2p7qmFLXf6f93OPxFNjuPmsB1IULF88PnjghJAGWTrpra2tdQihcQkiIx+OvFCFUv9+pPYV4eQihWs7LTgjv3zcsJy4Adu/ebT5OQkhE8Pjx4w8B4Nq1a2URwgsXLkhCeP36dbOlpQWPSgj3799vAsD7m9pMVajUCZtPkgjq3rEU0qKOL5cQvpqEcKnjc6m3hy4hdOHCxfMOQwh77JpiArgQAvfu6QmCSgp5OSRIOJUphKWOyb1klSuw6RbJYl7OdJifNxy/S8WVK4YNP/2pYSNeukWYCxwEJ5tFIazA4zz4uNqmalmq0KDbWJwIf7ENRIjihFCXhwSZHTsW21Tn3Y8TGgpg7STQ8/LpMIE8xpYSunTQkTZSN3QaO2NjY7h2zSggE7o6qJs1EXKeR1WZraqqKujbhbYfFNSV2oiXQd+k2u+mUimpyiiERcwDgQBOnDiBEydOYH7ekDZmHLdu6W0d1e+iNqN/62yHuZDKy6D09IzIIHnSJfVQKp/agWzwiPBSWp5eFZTo4KCcPtN9N6nmBYNBRCIR3L+/GEMuGAyitrZWBoDP5XLYv38/xsbGvlbp/NJcvny52dLSglu3DBmr7qc/NdDS0oJ86pdlLLT5eQOxWAz56LeQj34LoVAIgUBAqm9u2bLFBICFhYvmtm3bTAB4+PATs62tDadPW/ONiH1PTw8W2n8fPT096OnpwZdffiIJ4apVq8ympiYsX75cBgzfv38/9u/fj/l5A4cPH8abb74p63X+vOVFtampCU1NTRgdHTUB4PqHRwoIoROetADKhXA+znRzvRxVO67SR2qiTkJ5qfnvRJaIDKpebIWwH6zp8qpB4p0OX8qpo/rdlJ9i5gWDwQKVx3LeoUtLh1Jer/eZkRJ6r9frRTAYfCSCVO4tOG8DfggcCAQQDAall1fu6dWpDWmc6MawU5/4fD6tI6hnLXi6cOHi+YOhc3WvLvzBYBBzc5atDBfuyiEYS0U0GoUQ5TtPURdCIQRqampstz1OaGtrQ1tbm3SQQ0Le3JzlLEIIixARrl4tJEenT58ueL9aL2orTrzpZFfFQscfyH+Pjo4WlKmeZNM7KLQApacNvZSjA6e2pH87EUInoWp21sDs7GKe+flFctHf34+6ujpEIhF4vXanMlzwp2/kJJv6Vde25Qgk6kmqz+eTwg7vP2qvsbExrF692lYGhcIIBAIIBAKyXcsVOjk59Pv9VkgB1gbV1dWoq6uT6RfafuB4EyeEnRCqp8pqP/b392NqagozMzOOY1UIgdu3DVs4Ek7a1LZNp9O2b3OyF9bZw6g2UaFQSPYHzf26uroCQkikZN++fRgYGEBbW5u0m6OyeOgDut3VCUu8zdRvVG/XiYjTLR6FHonH46itrcWKFQZWrDAQjUaxbNkybN26FR999JEJAB9++KFZW1srbQSTySQymQxSqRTy6V+W4VyqqqpshHDZsmXo7e1FLBbD2rVrcf36dRMA5ua8ZmenIdU/b9601qZ8xMDNmxYW2t7AlSsGMpkMGhoaJBm8dOmSSQHEjxw5glwuh7q6Orn27dpl2UWuW7foVfSzz+yHXtls1gpw/693zZkf/cB81pvYG6/bCSGfj+pBXbE1IhAI2EJk8DWGxgetF8XIXjngexwfc2q9dGFt6Dd+EKKupUutj66d1HnDg9cXm1O6tuUaDs+anDzJkCfqeFRtaUmbgbeNSgjj8bh8Fg6H5dqoa3NejqpVQ7bx1LcuIXThwkUxuITQJYTaOtO/nwYhVEMmvEqEkAtzSyGEqrro80YIr//TP9n69FUkhCtWrDC/+uorEwAmJibMb0II33rrra9vBxfMq1d/xezsNPDw4RkTAO7e/WuzGCGkGz0AmJqa+saE0Ov14sqVK5ad5KX3nzkpVFX0XEL4/BNC3m/Petw8jXcUuzl8GoTweWhvFy5cPN8wii0wXEjUkQVdHv5M9fpYjHhw6NTyir2Tl8VVX4vlq6urK0mMSnnXfPvtt0uWQQsyf0YCmZp2oeMPbX/39fU5lss3fhIkKOgt3yC4at5S2pRIsFN6XT5OBPnvZLdIaYPBoNbxCLWVasNDm6Su7HKFL1Xo4mWRqnJvby8GBgYwMDAg009PT2N6elqSQXX861QUiwlcahrqH94O7e3taG9vx0Lb7xV8qy7cRDHX5fzfZJenqnfeuWMdgNA8Vz1wEhng9lUEHpjeSW1NJV5qG2SzWYRCISngVldXw+PxoKOjQ9uXQlgHDUQkiaDHYjFZ9q5du7Br1y7kcrkCMqO2vU4g588oXzKZxPy8RQLJK+6xYwYOHTIkictHfw7RaBTJZBJzcwa+/DLz9a3enJnJZOQcrampwfr16zE3Z+BB5lfxIPOr0sNqPvpzyEd/TgalX7FiBb76yiJ1P/3pT80LFwyMjo7C/GDT14Twn81169ZhofF3sND6u1ho/V1MTk7i1i0DQ0NDeP/9900AuHDhgrlixQps2bIFW7ZsQU1NDa5fN1BXV4e33zbw9tsWKQ0Gg6ioqJD2mmr7eb1eRCIR8+rVq8+cFPJbD6c9Sgj7ASOfG/QsGAza7Pmc1hghhFQfVeeY01jlazb/TSVgOjKlegolqB69S3kwLqe+5X6H03pMZXNCrdtjXtWbKpUUrly5EhMTExgfH8f4+Dj6+vrQ29tb0r+AU7/wZ+QROZFIPDcE3IULF883XEJYBC4hfPKEkBMJaqtXkRByoY5I4YtECIs5yXmVCaGFORMA9u7daz4KIRwZGTFN0ypjampKEsKHu3MmAMzPZxwJ4cTEhLylnJ6efmyE0Ov1IpVKmefPn7eRwqftsILfDjrtUUK4hLCc+pb7HU7rsUsIlz5unxYhfNXb24ULF6VREJj+xo1FtaObN+3qY04Exwm6TWOpi1w5ecv5/VHyctUYjs2bN2Pz5s1lLdoEXlZzczMaGhps6Rc6/6igLqq6IBckVELI1UUoqDd/5vQtuvLLcSSjQiWDTqpDVC/dzZgT6XDa/B4V9B4iEuFwGD09PUXHxP37hY5WdAKWqgpZTABzUjWl9lho+z1bfXVkkL9H13ZcPXXfvn02hyhzcwbu3DHkWOPjjdQ3dXWl5+FwWHqn1IWXUOvH24V+y+VySCQSqKyslGWFw2FUVVVhz549Mt/du4b0ennvnqXCmEwmkc1mpQMOIoXHjh2zkd5cLied9lC/qnHA1DHL60plhcNhZDIZRKNRXL1qqZB3d3cjGo1K5y21tbUWoYv9PCgw/cTEhAkAX3zxhbls2TKzpqYGXV1dmJqaQk1NDQ4fPozDhw/jQebXEIvF8CDza3iQ+TXkoz+H27cNqS565coV89IlA2NjYzh71sDp039nAoD5yUHzQe6/x9Wrhlybrlyx0n0dxB4A0NLSYgaDQUm8e3p64Pf78fnnhqwrBZRfv97A0JAFp/4UQqCzs9Mk28Y7l94vCFb/pDcw1WukuuBrM+MAACAASURBVBZSPTmJ432uquup+5yanscgdForVLLp5IXbae9Ty9O1P5+r6qGa09rE66cb605rkg5C2J2k6NZpnafSRCLhkhPN2CXE4/ECB3DF+kA3Znl/ureDLly4KBcGeb37/HMD16+X51FSt2Hp0hbzpCmERT5VwvlN4VSXx1XG1NRUwU1cOVAX+enpaQhhEcGFzj/CO++8AyGE9MJGG7NqV0KLfjweRzwel4It75s1a9ZIQagcD68c6q1osQ2IsGePgd7eXvT09Ni8Wqr1UqE6H4nH41LQWcpJtko4ytlM+aGGx7PoZdRp06VQK+XWiRMO9TTf6dvoXQutv6cV8HQ2l7qydGQmFAphaGhIjikSUqPRaEH9VBssesbfSQcM1N+qTSMHCd2NjY1IJpMIh8Pyt7a2NpmG5tXQ0JCsN91UUx2I4AYCAaTTaYRCIXmTdfeuIW8OqS25ME42vLFYrKDdPR6PLfA9/+bR0VGMjo4iHA4jlUrh5MmTNm+ndONHSKfTyMe+Lb2mrlixQjqYee+998xgMCiDv+/evVuGD6iqqsKDzK/Jb3xQ/3309PTg7t27JgB89NFHZiaTwXvvGTh06BA+/PBDEwB+9rOfmfv27cOBAwfkWr5v3z709PTYYg8mk0lUVVVJ4j0zM4OTJ0+itbVV1qGxsRHT09aBAbWrOj6EEDavm6FQSL6ns7PziQafV0HvcAolwgXjYmuy03zkHhqpjEwmI9uGnquaKdyOVVd+sXmrA98TyiWEuu9Rb0ofFUKIAm/MujTkoZRsDz0ej0tOlLFLpJCPRzrkorWSr706GUW9vaex64aYcOHCRblwCeESy3AJ4eMhhNwDJf8elxBahFBHCp9XQshvB11CqCeE3MFMX1+fWS4h3Lp1qwkAX331lXn8+HFwQnj69GlJ9nSE8OzZs5Ko5fP7zCdFCKuqqkyKb0iE8GmQQl6+SwhdQvgiwiWELly4eF5g8BhwXHhyErLVhUgFeQHkXjRVgff6dTv55DaKOjh5HC1VFx3KiU+o1pejr6+v6O/qxkiLs862caHzj+W/jxw5UrYqLu+bYDCImZkZ2++HDh2SdmFc/VcHnq+YzaTue/fsMbBnjz4Pj/3G24vGE4/BxwlhJpNxFECcBChVVZLeq9rCqQIWbbo6QYzmAo/Pt1Qhiqtd6uzy1O8TwiKD/HucQjnwvDweII0hOligOgwPD9tUZEktk76dftN9h9rONB8zmQzWrFlTUl2U6rBy5Up4vV5J6AKBALxeL9LpNMbHx2UbrFq1Cl6vZR947ZqBa9cWySbVwe/3WyrHzc3S/rEcIVYIYROsVSGLbCLp9507d0phltQtd+zYgYmJCUxMTKCpqQnZbFYSqkgkgng8jvHxceRj37YQ/w4ikQjeeecdqTo6MzNjtrS0oLm5WToRSiQS0o4wGo1iamoK5qUjX+fxmuT9uLW1FVu3GhgcHMStW7ekF9PNmzdj+fLlWL58Obq6umy3gzdu3DATiQSCwaBUDw0Gg6irq8P8vCFjDuZyOWzZYiCVSslvVNuL7J89HovIr1ixwgSAjz/+2OR9lEwmn6h7f7VsUv10OtihMSeEpZrHSaLqBdfj8dhIIEG3jlP5FIN1KSRwKb/zPuAHNHydKLU3ORFCnsZJxZWTUErb2tqK1tZWx7VR3Ts8HpcQ6sYwjV11rxNCFHjC5n3FPWWrcG0HXbhwsRS4hNChXKeyXULoEsJy8TgIoWpn6RLCF5cQ9vf349q1azaixglbd3e3yQnhpk2bZHD7u3d/RUsIL168aALAunXrbITwzJkztvdcunTpmRBCNebck74t5GuM2vcuIXQJ4fOGJ0UI3ZtBFy5cLBUFTmWcNhTdAq9LyzcIHZzUUsnRBf2dTCal6lE56pnDw8OYmJgoi8x0d3eXRXh0myb/NlXtUNce3d3dGBgYwNDQkHT4sHnzZix0/nFBnr1795ZVL64KSN5St2/fjgMHDuDAgQMynerpzak/SM3Mqb+5kwb6jRNB3cYvhChwnEPtRcILERlSJSKEw+GS6lyqkOH0u+rpVhVsPB6LuJEKpFr2/Lylhuj0Lie1Tf4O2uy52pTH4ynwarjQankV5Q5eOHHUOZKhuqqHCcFgUJKqUCgk25Q73tDVXXW2ohInEka5YOxECDmpraysxLFjx2y/qWqoK1euxMqVKzE+Pi77g5y3qHUKBoNIp9O4etWQBFd3KFBsbKjfzNsim81icnJSemYlIh2JRHDv3mJokEgkgtHRUVILRTgcRi6Xg9/vl8/y8V9AMBhEPvFd5BPfw8L6/9cku0D+3xdffGGOjo6a5MH0vffes5zGnJ02f/ITAz/5iXUwceeOFXOws7MTR48eNQHggw8+MGtqatDa2oqBgQFZ9pdffmkCwNDQkBmLxRCJRGwEt7a2FjU1Nbhzxyr3/fetg6I9e/ZIkqs6HKK2onaj9509e9bkbUjjkDwdPskbCzUWoQ4qwePkVZdWCLsTGRpz6riiuUdzjQ5Wiql1Pyp4mbxfuNoo1Zfi19H4Vb1/6srUOdjhazt/pxBCHiRQOieHYPRuj8clhLpxq4s3ydekUvt4NBpFPB6XquwuIXThwsVSYTyo+x+LEiF1M3MiDUIIDAwMaMu6dMnApUuLpENXFhfA29rakEqlSi6CQggpdNHfajBxFalUCuvXr8f27dulx8Jy3kP1VgPKO30H2ek4lUW3g7xt6ZZEFfadSIBKeHj55ZBBEm5KQSUuQli3gzrhulRZqg0cBc8lYYrKKOXBjv7mnmx1gshSPN2qaYsRQT43nAQ+LgRFIhF5I8nrQQLWQuvvFpAxnZdZVcAkASwYDNrKF0Jg2bJlsvxEIoFAIICamhpHIVg3z/ntoJNAqQs5QWPw6lVDkmrdewKBQIFH0/l5w3YbWVlZiYMHDZw/b8cnn1g3zDy0itoX0WhU3oqot4EEstPx+Xw2cimEwP79+6VATXaLN24sjt/BwUFs27ZNhrmIx+OIRqPYsWMHent70dvbi40bNyKf+C6i0agsP5/8HvLJf2Oh5jdM88ebJYn78MMPTct20Ao1sX79enOh8Xew0Pg7OHfOwOTkJN58803kE7+AByv/LxmfcGhoCBMTE/j8889NADh37pwsk7Q2qqqqZD8SWZuampLkb3BwUIbXIPtjnR0T/3vbtm0mAGzfvt3kt8y03lZUVGBychJvvP50bgl53XQHHEQM+Vimb+L2grTu8ZtFWm/VG3U+7otptDitISrUOaqObX4ARCSO3xI6HaLq3sXt1oUQ0ua8vr4e9fX18mCvoaFBPmtsbERDQwM2bNiADRs22LxuqwcIvD1cL6MW+OEIv+VzGiO6vnTaH570PHPhwsXLCZcQuoSwJB4HIVRVHl1C+PIQQk4KOTl0CWGZhDD5i8gnfxFHjhyRBO5f//VfTQC4evWqOTY2BkdCOPhfTAD4/PPPzaGhIezcuVPaKZ4+fdoEgM8++8x0CaFLCJ3q4BLCp48nSQjd20EXLlw8ChwJYTEhuphQffasgbNnDXz4oYGf/tQS3MohHYStW7cWEAIntLW1aZ/v3r0bu3fvLqu+QgjMzTl7O+WLLZHUUuSnFGl82PUnBc/p35zc0qKvEz74v502jFJ9pno+dYJOjUinMqq+j6sxcaieVElA5R5TuUoiPePE1OOx1Pp0faXWJZFISIFXCIGWlha0trZieHgYw8PDtrTcK+upU6eKlu1E1FQVW/qbhCleFgUSp/KK2fFxlU0deSNks1n09/dDiMWDCZ/Ph4aGBjQ3NxeorhaL+5hOp+X7VcFFVV/T9XU0GsXIyAhGRka03+L3++H1emW7J5NJ3L1ryPccPGjg4MFFG0KOXC6HZDIp68Vt3cgmlQulKpnh3x+NRuWY9Pl8CIVCuH/fIpxE4ohYx2IxqWLZ1taGe/cMWyzEqqoq1NbWSo+7AwMD6OzsxMTEhCSJd+9aMQzb2tpkXfOpX8KDqX8wHz5cVCednZ01u7q6pEr9QtP/jIX230c++W9k39J/R48elSEqjhw5Yu7atcsk+8RMJoPa2lr5rng8juXLlyMcDmNoaAj9/f3o7+9HY2MjYrEY2tvb5Tghu0pSZR0cHLTNASKE27ZtM7kqI83XZcuWwePx4I3Xnx4h5OuJSgS5GqjqRZTA54B6EMLJFj1X56GqDq3OmWLkT11vnPLx90WjUdthDLdJc5rbunWMfidTBIKq/s/fS+rdu3fvLiCtVB4nnK6zEzshLKbC79Rnqp0qH9cuIXThwsWjoIAQcpJRDtEgvPuuRQSXSkoIb775Jt58803bM/XGg6Oc261Dhw5p3+u0yN64YeDGDaNoXYs9d9ps6d8Pu/5EkkHdZkwCPDknIMcZarBl/m+VGDr1mVo/p0D1ujpReuqPPXsMzM7OFhUqdE5QiACQK3KC2tf5iH4ccWJKzoGKbZ70bz5WKB///vHxcaxcudJ2u5xOp3H8+HFt+6lhR3RCHRfi1NP6xsZGCGHZDJKdrCpEFYPuZFj9/lwuh7m5xZu2QCAAn8+HVCqFNWvWYM2aNbYxoxNG6e+Ghgb4fD5JcEZGRuS3cJJKYy8ffU17G8y/jzuHIbLJbwXv3jUwN2dg82YLNO6JbMRiMaTTaVRWVkpCSO9vamqyHTKQ3aRqe6US0+3bt0vidf++IUkn9XcikUA8HofP58Onnxr49FMDa9eulfM1lUohm81KJz4U5qKqqgobNmxAdXW11EqgW5ZsNiufESF70POXpvnZWRNzl8xbtwzs2rUL27Ztw7Zt27B//37cvm1goeMP5MHXw4eWY5nLly/LEBXvvvuu+eDBqAkA8/Ne8+JFA0eOGDh0yMD+/Rb27jWwdav17oaGBjQ0NCCdTqO5uVnekhJZ5uuKx+PB6OiobLuPP/7YBICBgQFTNxYp3RuvP1lBlQvZ1O98zXAifxzqWOXz1unmT+dERk1TTNjnxJDyckJbzi0iJ4T8m4sRC6dbKVrj1HVUza97z+HDh0vumfwW61kLQM8KnLTpbn/V9VhtUzqIUA/J6PcnPddcuHDx8sElhAwuIXz8hFAlSC4hfDUIISeFLiFcGiHMp34J+drfNB8M/9eyCOGDB/tMAFhYWDAB4ODBg+apU6fw8KGlMnr37l8/FULY1dVVlBA+DSJQjBCqYSoILiF0CeHThk69+XESQveW0IULF0uFkU/9EvKJ7yGf+J5twXYiC4QzZwy8++4iShGQUli7di3Wrl1ry7PUAPC691HA91ILrBCLhFCXrlheJzKikkHusdJJsFdVZVVCuFT1ULVu3B7GCarwJ4TA4cOGBP22fft2bN++HVu2bMHGjRsxPT0NIUTBzWAikUAikUA6nZYCNlfDSiQSyEcMCSGE7W96NjQ0JAVXHfHSCTY6ISoUChVsuvTdMzMzmJmZwaFDhxxVtEjIb2lp0b5DV49IJIKFtje+xg+w0PYD2b8kUHLPok5qoTQfuBDgJIRXVlbKEC88Hdn9OLnH17VtZ2en7dnExAQmJycL3puPfsuWTvVAytUyyWaP/k/vInLo9Xrx5psG3nxzUc2YwtoEAgHEYjFEo1GbF8Wuri7t3ORjmlSCOZEk20ryuEskMRwOI51OI51Oo6GhAdlsFolEAuT1s729HalUSq5fgUAAkUgEwWBQhoC4d89AS0sLUqmUVIvdunUrjhw5gjNnzsjy5+YMjI2NYc+ePdizZw/6+vqQT/8yfvxjQ9pK379vqZqGQiEsdPwBFjr+ALdvZ6SK6VdffWV2d3ebbW1tUpV0+/btWL58Oa5dM2y2oIODg/D7/Vi/3pAHEz6fFY6Frzv0PerYGBsbQ2VlpXRe09XVZaoCqsfjkfZ6fr//qQipXNiuqKhAOBx2JIPleCelcaM7iOPzrdi6U075XMWSr9NO85L/XVdXV+DcSbcHR6NRm712qfo4rYGq92a+b7z99tt4++235d6r7i0ez6vtadRp3PH+1+3nfM9UTQtobLpE0IULF48KlxAyuITwmxFCp1h5LiF0CSG9xyWEj58QXr/+zyYjf2ZrayvWrl1rAsC9e/fMJ00Iv/jiCxMAMplMSUL4NOzHVEJY7H0uIXQJ4dOG05j7poTQJYMuXLj4JrDFIcwnvqslCKdOGTh92o5ySVq5xGX16tVYvXq1dkFcanl8kyoW9P7iRQMXL1reCi9csFSqjhzRB9hWiVIx4qWSlIddfwKPZzH494EDB2wLOVcV4mWROp3ufU7f75Sm3HY9d84o+O7Dhw2sW7euYGNX8+oEEi6w19XVoaamBlVVVVJdtLvbQGdncSFGCIF85DUEAgGbup+azklwKvYblcNja6nCC68TVz8lp0al3imEwEL7G9r25uTISTjj9UokEkgmk9JJjq691LHl8/lw5YrVr6patlp/ndorH/+qetLk5CQmJyeRj34L+ei3bOl8Pp8cE5/94z/Kd1VWViKbzUqnQOTFksYEfy8Rwlwuh6qqKll2IpGAz+dDbW2tfEaOdPi382/k/d3X1ye/sbKyUnojJVVQmnv9/f2yXr29vQgGg1i2bJkkdmfPGpiYmJDONWpqahCJRJBIJCR5vXPHQF1dHfr6+mS6VCqFnTt34syZM7h92wo4PzIygmvXDOmY6+xZAw+yv47JSQM1NTWoqanB+Pg4MpmMdBDU3NyMhzurpGdROtA4e/asCQB37twxT548aV69+r+au3fvNgcHB82TJ0+aFy5cMHfs2GHu2LHDfO+9KnPbtm3mtm3bzB07dpizs7Pmxx9/bF68eNG8ePGieeHCBfPjjz82z507J6HGUARQoHbpZKf3tAgh9b3T+1S1Uad1gs8xGlM6kqSOtWJlqWsFL1s9BC1VhhDCRgid1no6CFHntjo3nOrJ1xO1brqyhBA4c+aM1sPwq0xc6NtprdP1Jz8oVOUDii3p9S4643qV29OFCxePBwWB6fOJ7yIf/wXk499BPv4dnDr1eMhfKZBguVQCo9s4aUOiE9abNw15U/L55wauXTNw+bLzreahQ4Z2g1Trpdv4dTc7C51/bLN/8ng8Ur3ycUFHVp3IhVPbnjtn2P4vhMCJE4sEed26dZIY6gQiEkioH8PhMILBoBRmZ2Zm4Pf70dDQgN5eA729hX3gJJQIYZFCNb3qeVSXzykNPeNhCdT8XABS7S57e3u17bhq1SqsXr1a2uottP8+0um0JMZ0e1eOIKaOMfVdzc3NEEJg+fLlBe3IEQqFcPmyYXMP7/Re1VZKHTuUj+fPR16Dx+OxeS+l79R5H/3sH/8Rn/3jP8Lj8UhbJm5TSu/buNHAxo2GFEi5zWV/f39B2wwMDBSEXFHbbtWqVbbn1dXVMrwCncJfvGigsbERuVwOs7OzmJ2dxcjICHw+n6yvENZhWTqdxujoKEZHR5HNZhGJRDAxMYGenh709PSgqakJV68amJqaknZ/69atw61blnfjwcFBDA4OYn7esunbuXMndu7cierqajyo+3eoq6tDS0sLWlpaMDdnoLq62maHi3tXtQTtaf/nRAD5eHoaZEAleaUIYUVFhbwZVeteaq8pB6Xy8AMUIey2eeUQSyEs22h+IEdaDOl0Wtq3qnXge0axdaicNcppraL/k3bM/Lxls/qqEhg+HoUQUluFk2h1HdeFkKLwMR7Pk/fe68KFi1cDLiHU5HcJ4dIJIRf2XULoEkJOCPlNYTlQxxM5pnEJYSEhXLNmjZYMmqYVfuLmzZvmlStXzGvXrpmXLl0yP/30U/PChQvm7t27zW3btpmzs7Pm9u3bzffey0icPZsxZ2f/2ty+3UJPT4+5YsUKs7e31+zt7TX7+vpMauNyPHc+S0Koe5fOqYxLCF1C+DQghEsIXbhw8XyigBCq0Anh5UInwPJnpBozMTFh27RKlVmMLPLfnNQKdRu0SuR27zZshEDd4JzKIlsoer7Q8jrykUUVNC5MDwwMyI2be1Pl6Uq1B/cUp/suJyGGnp07Z0jQsxMnDAmel9R6eVlcaG9qarJtbpWVlWhtbZU2hOFwGCtWrMDo6KIKEX2nqjapCiBEOPjvFEheJ+DwNlG94emCVfNxoFPfdPIk2N/fj8HBQRlrb2JiYrHvv7bx4n1FNmtUpu57eVyqUkKmEIuqqzyuok6YE0Lg/PnCttcJpXR4QW0shEBHRwc6OjpsdchHXkM+8prNaydX6+XjnmLT5SPlk0MVPOYgETQuTFH768bE5s2bbYSY0qxduxZer1fa0Pl8Ppw/b3ne9Hq9mJuzPJ6GQiGEw2GEQiFZj0OHLO+g9M2Tk5MIhUK4fduQtloNDQ3o7OzEpUsGrl61MD4+joaGBhw7ZkgvowcOHMDMzIyMV3n5suUN9EHDv7eBvKbywwp8+o70KHrrliGJYUdHh9nY2IjGxka0tbUhEonY4gRy9Wt1TFK60VEDFRUV0hMwb29OnDweSy1eRwpDoVABEXtSmxovX32X6tCD+tFpn2htbS1rPyoFnaqp7jBRPXRyKke3FtEc4TFcS+2Z9fX1jumLrY98jaKxoEur5vP7/YhGo6+kvRs/oHBa03n/qnu82j8UV/dVa0cXLlw8GbiEULN5eTwuIVwqIRRCuITQJYRlE0LCtf/232yg8aR7psIlhIuE0Dy63ASAf/3XjDk394dfxx+cl2TweSOET3JTK4cQUn1dQvhsCOGrFpy+HK+2QriE0IULF88ORjkkSxcXjgtaXPAqVZYKUnkjqF42y4WOEOlU23Tg6bgAvWuXYVPz5N+uCtpk3N3U1ITh4WEstLyOhZbXIYRFfHkb8nyZTAaZTAZC6D236dqc1GFJFVLdMDjOnzdw/nxhbMXz5+0kkP9+82ZhfxPRoPerwjltTlT3RCIhYykSUclms9iwwSgYO7q253WlQwnVAYtODcrj8dhs0agcIt5UJqn+6bwnqoKxbrw4EXZ6ttDxh0WFx2LqWep3qoKV2v+EsbExjI2NFYwZlSjzAwB6n6piyvNlMhnU1tbK/MuXL5f1IUJIbcbrSsSF5pDP59OuJbFYDKlUSr7zrbfeKqi3bsxx76UE8nzK+1kIgZ07dxa8l9p43759qKysRC6XQzweRzweRywWw+nTBo4fP2470CAvtd3d3eju7obH48H+/QY6OzvR2dmJRCKBUCiES5cMSaDS6TRu3jSQyWQwO2tgdtZAX18fpqamMD09LclxbW0tJicncfToURw9ehTz8wY2bNiAwcFBWa9oNIoHDd+31d/r9WJmZsYEAPPHb5rmrOVk5sKFC+Zbb72Ft956Cx0dHdi9ezdyuZwcO5SXj3VSaebrMPUtJ3hOa6g6J7zeRecyT0twdSKEXCBXx43ukEgIK2ZoXV0d6urqIMTi4RIn405zWR2DTusJpaN9QLeHlbM+qU691LJGR0cxPDwsVZRbWlrkbzS+SD2x2D6pEhgiepRPPfhUD/rooOhVIoXFyGAxWSabzaK6utp2MEFt/iq1nwsXLp48DHVBunPH8nhH9i2WQG7fZHTkT+elUd2QdL+VeytYKk2pfFzAVAVkNQ3lm501bK6e6TlfzIlYcAF+oeV1mxCsCsK8LrQRF2svvpmqdQ4EApJ8kfv6qqoqZDIZXLiw+E4ihZwg6t5Hfc6h2spx4UOtF5VVXV2NdevWwe/3SzK2cuVKzM5aan888DIXFPiNBU+Tj7xm88omhEXynIQsj8djuxkk5HK5gvHE7d5UAYh/V6mDBSp3ofOPCtpLvY1zyq8jg7q+4mUFg0GsXLkS9+8bEnfvFvYj3XSdPGnB4/EUhOBQCSIf8/39/dKTp7UuvGYj1XRrS4ccXq/lBY9u/wcGrJuwmpoaeXtGafjN0+bNm22CI90yUkB6uk3XCcBTU1PweDw4ceIETpw4ASEE9uzZU7QN5+etQwq6KSScOmXZEXJCSHUhUhUKhVBVVYU9ewzs2WMgGo0iGAzi/HlD5qupqcHk5CTu3zewapWFTCaDq1cN5GPflh5jp6enMT9vYOPGjTKu586dO1FTU4NcLidDtsRiMTxo+L5tjenu7jYB4Ny5c+aBAwdMAHj33XdNWhNWrlwpxwh5P+UEnpel2pA62Qaqwj+N12LE5ZsKsMXycgFZCCHTq4SQ6qIjtsWEdToUcbJRVfPxNY3+1qXjHnedylPbmfcZ5aP5cPjwYRw+fBiHDh3CgQMHZBgTSkeHl7xO/HuKeRouBpqXpdpRCIHr1w1s3boVW7dufenVR8tRFVVB614ymZR9rdq2vsxt5sKFi6cPlxAq3+USwuKEUBdr0CWELiGkvE+TEEaj0YLbwleVEEajUelchsJCzM7OPneEkAvHSxVmS+UrRQi5EO0SwueHEH6TMfEiwOlW2iWELly4eJ5gsyGcmysUIq9ft54tX25g+XK9x1GdXYPTpuHz+aQwxe3mygF3Sc8FbRLcSSVQVQ90gtMGTs927LDb0Kl5VPsbqs9Cy+ta9UdSDXNqIyeiWs4GouLSpcK+IjLIVUg9Ho+Mg0ZkUH0XqcZxoaP5bwyb2pSurj6fD729vZIgNDU14ehRQ6qr6VSJuO2Zqq5L6on5yGsYGhqS7+PpOFQbQ0JNTQ2EEFJgd9qo1fGlkjlduy90/rF2bJYqn/+bE2H6jQiUbp6paqL0/O5dQ2JuzigQ7E6eNDA8bGBoyMDgoAUihDx4tdfrxdjYmDKWX0NnZ6csKxqNSnJH6bq6uhAKhWRfDw8b2LVrF/x+vzy8SCaTBYcDMzMzBfOK1NKoLH6Ioh5S8Lhn+/fv17aZx+OR5Hl+3sDQ0FCBeqvX6y2wo02n07Iufr8fgUAA1dXV2LHDwI4dhhy3Xq9XBq9ftWoVqqurce+egZUrLVRXVyOf/B4aGhqk98X29nYcOnRIrl+XLlkB6evq6uT7SG01GAziQcP3LdR/Hw/qfwtffvmlzePow/7/zaT+b21txdGjFsGlsojc6sZhKBSSJNTj8dgOqUMzXAAAIABJREFUhVS7wWJjWx3nNKaWSgDKcUjDiYWTmqrTTU2xQxrybFtsTS62RnM7b106OhAod51Q30E2qHwu0O+VlZXShlSd/2TvXqrvaP7xehDUtuF7ujrf+LrE2+ett95CJpN5KVUg+ZhtbGx0lD1UGYnaldYkfnjh9XpfunZy4cLFs0eBU5n794uHmVixwkB/vz3NUondo6C+vt4WFNwJuVwOExMTNuceOmFZvZUTYvHktLe3Fx6PB1u3FgZM5xsltz9Tbwh1Cz8RQtU+h28Kug1Ct7GqZIOn52SwGHkRQuD2bXtf0gZE+drb2wvyqLcyum+l+jU0NOCjjwx89JGB06et9NzVtu57dDZtnIiQTWEmkyk4zeZ/C2HdQKvCTn19vfyNbqh1xJ7qor6Dvvfhsv+Ih8v+FA+7/hQPu/4ED7v+xNaOpYRGj8dTQHpVBzjqO2OxmBQehRBoaWlxHKO6vuE3CsPDhiRi9IyIIYFutvl8IptBPjboljyZTMo2CwQCuH/fkMLNyIiB6elpmwOaYDBoI5Eejwdr1qzRtp/X67U5NqFn9D7duOTzRh3HFIrG47FsXimchcfjQTKZRGtrq40QhkIhabdJtzqNjY3w+XyyXtu2WeVFo1H53e+8Y2BsbAzBYBB9fQb6+gzU19cjn/pFTE5OIh99Dfnoa1i2zGpzukW8ft26TW9ra7MROHIMQ21It5LmpSOSEM7NzZm5XA4Pe/4SD3v+Evv2WaTw1q1Fu2gad5zgqjfEXq8XHR0dBYd+qi2hOl6LIRaLweNZmrv8pRJCqmspL6M6oqWC9z+RO347V04+pznNbXPpd3XdU+cA5aUDDd3azOcFoaGhoaBvVQ2BctqBwA8wo9EoYrGYXFud5hyRQf6b3+9HfX09stnsksbEiwA+3mh9pDXSaa/3er0FN/Hq7fzL1EYuXLh4PuASQgaXEJZHCD0evQMDVXBxCaFLCJ8mIRSi8LCCzxt1HL9shPDh8SFJCD/55JPnnhB6POXZFKoqhaXSq2mL3RK6hPD5IoTZbPalUh/lY+1xEcKXpW1cuHDxfKGAEJ4+fdqRPHD09xsSRAgfh4dQ3bOurq4llbdp0yZs2rTJsXyPx2OzP9O9e2amkOzQxqnaefEyiAyqghIJ0mQL5xTGQCfEq891appCWERQpypKm7f6rjt3CtOSO3pKx72bcSFFdxOjEyC4HaMura5eNTU1NsGF1PA8Ho+NEHISqbYPtVE6nbYJWZSmsbHRZrvjVH9VnVEIIoL/0db2pQRjp+cEqq9O5Uo3Big0AU+nkmjdODh1ysDx4xYoD7d1pXd9/rmBzz9ftCHm6rr0zrq6OkSjUQm/349IJCLtCsPhMKLRKMbHDYyPW7aDgUAAQ0NDtu/mNoKVlZXSDlCdZ0R+SD2VDi/4Nxe7JVRtrigERDweR01Nje2dXq8XqVQKhw8vlkO2pk1NTfIwgeYLYcMGA8lkEsFgUJLEcDiMvXsNdHdb3kX7+vpQV1eHfOqXkI/9vCwrm82itrZWhnxJp9O4d8+QRDQQCEjSWllZKQlnMBhENBrFli1bJCHcu3evmUqlJCHs7+/H9PQ0mpqapBoxX7+4rTSp5qreSPn8V22adPZ4TqSe//3G66WFf04QyhWIyyGEfCwshRBxr85OZEpdU3V7Y0NDg+O6WGwvoLYlVWP+O1fnpznF+43C3vDfyvl2laAW8xlANqr8GY05p/UqkUigq6sLXV1dWLNmzUtBfPjYo/VKXZPUNtTZ6tIhVEVFRVnzxYULFy4eBS4hdHi3Swj1hLAcdVH+DpcQuoTwaRHCYmOTxvbLTAgHBwclIZyamnohCGE5t0GcwC2VKDilU1VLyyFFlNYlhC4hLHfs8Zvox0EIX/Q2ceHCxfOLAkJ45MgR7SJfDAMDRlnqnI+KFStWaJ/rNtBdu3Zp0+nyc6cJ/Dkt3mvXFgqWCy3/C8PrBeWrhJD/xgVqFToBXq2XE7mg3y9fNnD5suGYRi1v1apVOHr0qO0ZeU7kwjj1LRc4nOrJ3/fJJ6VJoyoYkJDf0tJiIwMkCFMbqqqkQiyqZvE6UPwwjtWrV2N0dLRk3YQQtpiGhIfL/gwPl/2ZNh9X4+XllKOWFg6HHQ9VnAROp/Z8/30D771n4OxZC+++u6iyq5ar1u3mTcNGCHk6njaVSknyV19fLwkfOaQJBAJ4801DkrhgMIhEIgGv1ysdaZCTEU7UuMOgcggG5dPFJuT1pXSVlZW2Pr18Wa9iR04dDh82cPiwRcxInZw77wgEAtIRTDgcxoYNBrLZLJYtW4Zly5ahoaEBwWAQ+di3pSOjyclJPKj7n7Bnzx5MTU1hamoK2WwWH31kEeeamhrMzxtoaWlBY2OjjfwFAgFEo1EbKb1928CNG78iCeGDvv9kRiIRSQhJ5X7NmjVyTOvU1uiARDde+XxUnYwQIVTHlhpoXQiLcC5FLVAIYbtp+aZCsWpHuFSo67ZTOn4AQV49m5ub0dzcbCNMOvVQPlZ1a616mEf5uMqoDqp6cLH1uNRaXap9uFMrekZElb6Nfx+tCel0GtXV1S88AVLHmFMfE1paWrSEkA5qXvT2cOHCxfONgsD0qov2YjhzxsCZM9Zi/847xW0PnUhOORgfHy877aFDh0oK1LQxNTQ0oKGhAQ9qf9MZX3vyIxKolksB6Hkget03OhHBYnVVnzvd+gghcOWKYbvNcrJRGBoawtDQkM0mbN++fdi3bx8ikQii0WiBEMLBT6B5Pen/164ZuHbNwKef6tVJVRKnfhe/KVq+fLkMgp5IJLRtyMtycnteX19vO7Vet25dAbkoJpQJYd0OPez+czzs/jPHMaX2nVM/8rTqbV5dXZ0cl42NjWhubrZ58yw1roUQ+OCD4nOxmBB386aVt5R9JbdDq6yshN/vR3V1NbLZrHx25Yq1PtDf/KaLoN46Ub/r3qsbR2o/6tRF1dt4uuGhG7zKykp88olhuxknm0jebvv3G3Lt4LeRdItNN2uDg4NYs8aQ84puC/Oxb8tbkAf1v4Xq6mqsWbMGBw8exMGDBzE8PIyenh4ZMqO3txdtbW3o7u6W45eIqt/vl+EF7tyxbiXT6TS+/PJL88svvzTn5w0sNP6OjRCOjY2hr69PtnMwGEQoFEJlZSU6OzvlOFMFf/WGkMgEH7eUR7WXo3bW2UA9iofRYDD4jQRjVY20HIKzVDitJXTQUWouqvnU9ZjmKHnq1a3PTu9QCSI94+lVsl+MxOjW4tOnT+P06dMF38BvK9VDNo66ujr09/e/8ASIjzFdv1K7835sa2vDihUr5HpCbSZEYRgVFy5cuHiccAmhSwi1hFAVKriwoQri/JtdQugSwpedEKphLp4nQnjp0iXz0qVLzx0hXIpTGA5KT2pzKiFcSpncDlElPS4hXEz/PBHCF5UUqocO34QQPspYd+HChYulokBlVAhhs7/T4caNRSJIeOcdK9h1sXxLBQVoLrUBceQTv4B84rtF8aD2N2zgGyEJgSQErV5tYPVqZ+cp9JzUXcolg04brPqs2MZJuHbNsKl5kk0YT9PR0VGgekvvmp6exvT0tBRodQKvGoxepwr22Wd6QUQnhHAikUwmUVtbi9raWng8HqxduxZ37y7GkiN7JmrLfOQ1PMj8Kh5kftX2PiIwPB/9xgXeN998U27IqkqhU/8+7P5z+c3FhEBd33IBwOv12myQSglb9Ly7uxvd3d04d87Axx8bOHfOAqWjmHc/+cniMycht9g4pFiURJaKkTFuexgMBlFTU4ObNw3pvTOVSiGTyeD99w28/751q9zR0SE9ehKx8Xg8kpiQbRKP2SWEkM95nyWTyQJSoo5d+o2TPXpGMTk/+cSwvZve40Q2m/9mMT1/5vf7UVVVhebmZiSTSYyOGhgdtTyFVlZWWnaD8e8gH/8OHtT/FoLBIFpaWjA5OYnJyUncvGmgt7cX+/fvx/79+zE5OYkdO3agqakJLS0taGlpQV1dHSKRCO7cMWSw+VgshmQyifXr1+Py5cvmhx9+aHZ0dODGDQML//IvWPiXf8H9+wYaGhpkmzupDQ4ODkq7QUoTCoXQ09NjI/GqN2KabxUVFTY10qV6CFVBeUg4JkIciUQcvYnq3uGkvsdtJ3Xkp9j4dyJaurxCCAwPD2vXxlKEkOpHuHHDvs6m02mkUikkk0k5FsPhsC2OKCfzqv07XycpD1+v+LvIzKK2thb19fXy8IoOLFSTEzo8UtuJ5oSqNsq/aX7eeOEJodPa69S3atu7RNCFCxdPCy4hdAlhSUKoc+XvEkKXED6PhFBHCpv/xnishDCXy9lu2fh7njUh/PDDD83jx48/c0L4uG41ihFCp9hsTtCNYZcQuoTwSeBxEMIX8btduHDx4kJLCFetWlXw7OZNAzdvGrbNiLz08XQnTy4Sw3v3DNy7Z8h4SSrIS9r8vIGTJ0/i5MmTOHbsGHbs2IGtW7eWJEIcfr8f+cQvlEyXT3yv4JnqbY2e799vd66hE6aFKPSuqqZTCaFObbKYkE4CkK78Gzeszd/r9UqBjX7PZrNobW21eQpVMTY2JjfpYkSQE8JgMIi5OQO3blkgEqB+A1dJKkW8KA2pB+fj3/ma3C/2aT7+CxL0jIihRPbXtYIMoaurS8bu4vUhwumEh91/LvuC96PuW3RjQIWTequTehGRF7Wcc+cWSaBKSnXeIYUQmJszMDdn4M4dA7dvW6C+1I05qpf6bnXMzc3ZnVn4fD5ks1mMj49jfHwcH39s/R6JRGSaQCAgDwbomS52JH2P+iwcDksCSvB6vbjy939f1njmN36qUxk6jFHT7ttnEbfe3l7pKIf/nk6nbYSQHO1Eo1FkMhlkMhkstP0e+vr6kMlkpBrp3bsGtm0zMDo6itHRUUn2Ll40sGrVKqxatQp1dXW4e9ewqRbX1tZifHwc9+4ZuHv3r83bt79vXrhgHagQIfT7/chms9IpDRE7+j9v0+npaSnI09oYCoWkQxRSp6V+o76jsfKoKp0quHdRIoSJRMJGIuh9pcihug4FAgGbMK6bc0SUdONQJVXFxqoQoiwnVuUQQr7OqvsEH6v0t7oG8H51el8oFEI8HpeoqqpCJpNBLpcruqaNjo5i9erVRb+Rq4ySQyrdesk9FfOx8KwFpqWO3WJ7gm69DwQCLywJduHCxYuNAkKos9fjgiKHjhASTp2ynhdzUKKDLmB8OeAkQft74nsFZFDnNa8YIXRa1Iu+l7npL5VP9WiZTqeRyWSkINbS0iLJHRF0qrfuBkRnz8PR0dFRIEiQ6hvfwFXPdfPzhu2Wq5iAoxOe+CZIwp69L79T0Le6/lW/iW7MHmR/3ULm1/Ag82vaPPfuFfYp2Vs97PlL+dvD7r/Aw+6/0BJcIcq7hVNvBYXQHyIUK+fTTxftMvlzfuvL21R3w3X3rkUE+Xs5wSXoPBuq9j+ZTEZ+G5G8+/cNG7GLRCJIJBJYvXo1Vq9ejcrKSly+bGBiYkKO9UwmUyCwxuNxmxBFbU42b6FQSBLYGzeMgrbi5DUUCpVNConkEDmsrq4uUJUWQmD37sV31tTUoLm5uUB99Pjx4xgZMTAyYkjSGIlEsG7dOqxbtw4LbT/AW2+9hVgshpkZAzMzlhfY6upq+W21tbVIp9P46CNDHuxEIhHs3LkTLS0t6O/vR39/P3p6etDW1oampiZ0dXWZuVwOiUQCDQ0NkhBWV1cjkUhIT6jhcFiSQX5jSLd8FRUV8paYXN/TLZDH45EaCU5E6psKtEIsehblhzX85lgdI9zTqUpC1Ho6rV/0t7omqfOjVPl8f/H5fBgbGys6z0uRQt0+pEunanLQOkDEUF2bneruBDUdacYQ4aW1wolw8vWTDiZ0h11kb/yixt7TqSjT2KG2oe/jRJ2P+2f9DS5cuHi14BJClxDaBAmPx1NACCmvSwhdQvgiEkKfz4crf//3Nlz9h3+Q4LeJ34QQqqTwWRBCUul71oTwjdcfj6ookQbqT5cQuoTwRcCjEsIX7TtduHDx8sBGCFtaWrSbwO3bhaTPiQiqwvmjoBy7OYITWbCl0aiJ8o1J3agOHDCkR0HaiJ3UixzfqYk5WCwPJ28673Fqf3BVLVLh0tWrmPpkNpuFx2O3uaJg4qrgQF4iSRDkZerIBydPOqGAVIK4/Y7X67WRwXIElI8+MvDTn1qgPGoarlKar/oV5Kt+BQ97/goPe79Gz19JEkjqexYx/IuSZFYnnFF7qPVQVX9VFSydYHbtmoErVwrnEsW4c8rLBbPKykpbLDB1zKn5iqnCUb0CgQCam5tloPUdO3ZIYkRtls1m4ff78fbbb+Ptt99GMBjErl274Pf7pVok2avx8jkB4Ha9vG8pDhuft3w+U1tTH3ECrvM6qt6COzmn8Xg82LVrkRCmUikZL7ClpQXhcNiWLx/9FkKhEMLhMGpqarDQ/gYW2t9AIBDAzp07UV9fj7VrDaxda2D58uWor6/H8PAwhoeH0d/fj66uLjQ1NckYo+Pj41i1ahX6+/sluRwYGMDnn1uqqqRG2tnZibk5Q8ZHXPiXf0EsFkNVVZVcX4gA8gOAFStWSHW+ZDKJZDKJO3csW64VK1bIAwjVhpjavbKy8rF4h+RhJoi8dXV1FV0XuMpoKZJVUVFh22eoPFrjdO8huzenuepErHw+H9avX29L47Quqr8JobfNdsrPDy/4fFbXbKpXqboUWwNyuRzq6upssV5L5Wtvb5fpLlwwcOGC9W0XLhi4dMmCEEKOwZeFEPI5Qn1Cez09e9G+0YULFy8XtDaEOgKiPrt2TU/4VGcXjxOqEFCKCMp0ie8WbFi0QNPJ3OHDBg4etMDzkl2Srg5OZEVHBJ2+pxzSw9PQzZaaz2nTVv+tK58Lvd3d3TYiQQHhI5GIPNF1OiFXBQvdjRrdAJOQEovFviaC30Y+/m3ZL6Xa6fx5y7mKUzs55Vto/G0sNP6Oth34jSnlKWUrVEpo0tWL34JTEPKGhoaic0wtt62tDW1tbdq+52WQva5uLOqc26iHJLp+5IIxv1mKx+OIxWIy+Do5JNmxYwd27NiBcDiMWCyGLVu2yLJpfJULqsOdOwYSiQTi8bgkf5QmGAwW5OMHLDw0CwnK9fX1jmqkvI28Xq+NEH76qWELp3H7tkUO+e1iPvot5KPfwkL7G4hGo4hGo6itrUVdXR2qq6vl7d/q1ZbzHbIXjMVi2LlzJ0KhkFyb7t83UF9fL7+fsGzZMty8aUj70OHhYczPLwYGX/jhD1FdXY3u7m5ks1lks1nb4Q6f76FQCMlkUpKju3cNaYOYzWZtxIvahmsS8PH1Te0H+bsGBgZsc1IIS72O3qcS0WLEsKKiomDsCWE/tKFvojbmzrrUfOo44W1x+PDhout0sfnr5KjLKb16Q8jnDK2r6sHUUsqnvOTAi5yB6fLydYQfcnZ1dYFsXHn70d9Xrlihi27cMF5IQqhzKMPHLdknezyLJPBF+j4XLly8nHAJ4StCCLnKm06AcAmhSwh5XxXrx5eVEOoc0TwOQkik8FUkhEu9KeTpufqqSghVQVoIUfBM5+WR8LISQr6mq3PmRSWEL5KTFV5X3RjhhNAlgy5cuHieUJIQ6sigKqxyOHlDfNxIp9M2QqjbGOkZJ4T6DVtfX9W9t9N7VOQjr9lUnZyglqXbgFXBore3V7v56srX3XhwgV9Vh1u7di08Ho+Mp1ZVVSWFZ7/fLzd1nct5ErB1QgGVT//mKkYUsoDc8fP0/Nvo/7rxpbYDdyVPAoxFBH8bQgjMzMw4tjHZa1J91e8ol7QUE6z49/M6NDY24vr1Qs+2qn0r1U/9fn7AceDAAczPFyfMTm3o9E1cTZnUYvm/uVOWyspKJJNJVFVVSW+FTU1NSKfTCIVCMtSC01h2aj/ySkxCKEcqlZK2SbzeNTU1EEIUeOHl/eHxeBCLxWykUHXbT/XasmXRK2tlZSXi8bic72NjY/D7/RgZGbHsf9nce9jzl/IAIBQKoaurC6tXr5aEMB/9FiKRiFTDi8ViOHLkCEKhEPbvt9TYs9ks7t83EIlE5Dvp3+fPGxgYGMDAwACOHz+OaDQq7QAbGhrw8Ic/RCaTkbaAROR5KIKGhgapxkteomOxGLLZrM32iwR1pwMEevZNCKHq+ZUIqCpEOwnWTsSwoqJCHsqo44vIH42NZDJp+91pHaC1jBNDfhhTbF1wMl3wer2SEJYiaqR+7/f7bWt9sTzUBqoHa76e09pD40ydc2RDWGwN0a3ply8vEsJwOFxgt8zHz4t2S1gq/IlLAl24cPE8wiWE4tUjhE72US4hdAmhSwgfLyHkpPBVJIRLFXwfJyFUf3MJoUsInxZcMujChYsXDY6E8M4dQzpuUKGqsRCeBhEkWM5kvqP9Td38nFRGjx41cPSoszMS7sFQJSaO9VLURUm4ok1O3Rx1/1afHTx4EAcPHpTPKcC6EyRxYISvmLt9+r7jx49LQYCclpDaHzmkqKqqKogbp5I+LuBwQYkLCCSUrlixwrEf1e/55JPiXvbUNiTnEEQEKV9HRwfq6+u1Y4KEcadYeOUQwGLfwYmNLo3q0Vf3fbq6q15md+zYUbQcdTw7CXBOeYkMcjViEkjJi2VDQwNisZj8+9ChQ1LIpzFC5FZ3mKAS4RMnTtjqRE55OFFRx1oikXDsIy7MxuNxeL1em6onlc0F/crKSmzZUui0g76xvb0diUQCXq9XPvP5fLJMaq9wOIzu7m7kYz8vbQyj0ShSqRTGxsYwNjaGcDiMZDKJQ4cOYcsWA1u2WB5L7961HMiQI5vGxkaEw2F8+OGil9RcLoetW7di/fr1WL9+PTZu3AjzRz9COp2WnkhjsZjsC3JG4/P5sHr1aukx1u/3IxAIIJFISALK5zYnWWocQCGW7kKf5+FtTPaAXF2U8pQStLlaqRDCpuqqjglypCOEQFVVlXb86w7D+HzhhyLcoVOpdYSTSZUQ6kDji5zjqOu+6kVURxDVgxV1ftNa4OR1lQ49KK/OqziVx9VtP/3U0I4nvm/yZy6JcuHChYsnC0dCSLYo6nPu+prjk08M5HI5pFIppFKpArf6jwM6YZtulnTpvV5vwe0gPT9+vHiAXyGs0A6l3l9QH4UQPk7s3r1b1qO9vV16bKMg53wDV8leMSJI5J/bVtFvDQ0N6O/vRywWkwI03UKpxI/b5HBS0dPTg56eHm076vqOfuffQ97n1D6jdxU7DV9o/G3bM7K9o9saIg28fJ/Ph2QyaStbJ7jooBOeBgcHMTQ0hKGhIWzevBlCLN52zc9bNwk038hWSzc2dafx6vcLIbBt27aCdE6EUFcGF4x5X6h9T0JdbW0tUqkUYrGYJD3JZBK3bxsyMP3AwACi0ShCoVCBTRMntLxOJFRPTEzIfuPgtoGcGHP7QH7LRHar/NsoH90I8vmituuWLYYMkl5ZWYlwOIxIJIKNGzdi48aNCIVC8Pv96OrqkvlqampgDv/toj1h8ntfh8H5Lu7dM+RN0vy8ge3bt8tb7fr6erS2tiIWi8kDmi1brBvyqqoqaUc6OTkp7QF/8hMDP/mJ5S3Y7/dLm0W/349EIgHzRz+Sz+gGkadbtmyZvLWnPqIbRJVY8H5wCgi/VEGe2w96vd4CJzE6FdRS79A5qNHNDT6WiAyqc4QTJifPzuoaR1o26tjWjXd17bt2zZDjQYXTesgJoTq31fFMh0u69UF34Mfzkh0h/40OeZqbm+W4pnA3c3PWPnP1qnUwQmNO55F5+/bt2LRpkzzQKKefXbhw4cLFo8MlhBqhm/AyEkKdAOESQpcQuoTQTggbGxsL5pAQ34wQ5pPfWySFLzkhfOP1x0MIVWL5KA5GXELoEkIXLly4cFEcWkLoRASdyODFi/rnaqwqJ/DNtxT4hqQjE+qmrSOEp04VbtBqmlu37MHXSxEBHneQhPlidS/3W4UQ2LVrF3bt2qWtR1NTk6NAwDd1lRASbt5cVGOjQNWqECGEPUYlqerpyB/ZiyWTSVRXV9u8Z/b29n5N4L9t8yrqJNjQM10cPiehSiWC/P+UTxdvU/V+St9EZRIJ8ng8NlU6Cr5O6rRko9XW1oaOjg50dHRg+fLltneROqpaB1K9InABVY1NqSOBhA0bNjgKm06EkM8Z3v/0Tp6f29ZRew0MDGDVqlWIRCI2L5bvv2/g5k0LtbW1MkB6OfVLJBK2w4TW1lbbd5LNIgnIfOzyNNRnqn2YWpbH45HCLOVRb9W3bTNku6TTaVRWViIYDOLYsWM4duwYksmknEek0mkOV2Bqagp+vx/Dw8O28j74YNHRUywWQyaTkd9z/74hvbbSmOvqWlQb3bBhAzZs2IBkMolwOIyqqipJCGtqamyqjaS6ao7+n1I9lNRA4/G49BZZVVUlVWD5XHDqK3WtelyEUAhRlGA+SpnUzqp6K9lCVlRUoLu7G93d3Y5r0lLA9xLd2qYb90SOqO1LxfvV1a+YDSGf242NjY57WynPykII2/gSwrK/5GvY7OwsPB4PstmsHNM+nw9jY2OIx+MF44vy0V7Hod4WP2vByYULFy5eNriE8CUhhE4qoeoJrwqXELqE0CWEzoRQF4rimxJClRS+rITwUVAOIXzUMl1C+OITQpcUunDhwsWTQQEhJAN4FWo8Pg5Vne9RQE5GSm189G8nMkiqU7TRqITw3XcL66ojTORQR93AdfXRqYmSdz8nT6OUl9RmdJs7Pdu5cyd27tzp2C5OXkOLtZ8Qlme6ffsMzM5aIJVRrirEhRYScMfGxgrahv7mqnlcwLH6rJAAOgk3QghcvWoUCESliIQQwuZRdKHxt7VpmpqaCsqhsaBTQXUiX0sBkWVdX3Cyx4kLpaOYcE5tIITA9PQ0pqenbQ5/igmqTt/i8/kk4Vm2bBl6enpsaQOBgLa/b9601NtoTLe0tGDvXkM6STlx4oT0VsnfpasnjUX0SLaqAAAgAElEQVRer5qaGhv5o/7SCdq6v/nhiNoO9E6+dpC6JKXj5JBURoPBIKLRqFT9bWpqQiaTgdfrhTlcAXO4QnponJ83ZD/y+cod88TjcakOfv++gWg0isbGRqmunY8Y0nMreRQlR0/t7e147z0D771nyFiRRCTJmY858F+kI5JoNIrm5mbE43FJhAKBgMxLbUBzudg8JM+jj4sQejxLD1lRTpm6fqd3VVZWStLBSU+xdcppTeDPVNMDmkPFCNeVK4btIKzYPCbQXOAHgpzYqSSPTA641+KamhrtPFKhlsXX+U2bNmHTpk1yztHhWSAQQDabRS6Xk3OYjzE+P/fu3VvwfWSS4JJCFy5cuHj8KCCEFPhchY4QXr5s4PLlx+NZlGxkiqXxeDyON0sEfhOQT3y3YPP84IPStoN0Q6oTnnXP8pHXbB4Lnepe7Bl5GFTTrV69uuB2iDZ/2jx1gYg9Hn2Abv7NH3xgD1a/bZuzAMKFeAoXwJHNZuHz+eTGTwI9L5/6TdeG6o1kMe96uj7hZJCE4GKCjRD2oMo6YqLWSyWGXBh2IiT8uWp3JMTiwQHlU+1p1Heq5dMhSCKRsN3ylup73n5+v1/aAsbj8YKxJoRAf38/BgcHMTg4iA0bNsjn9E3JZBIXL1oEhtsVbt26aAM1MjICn89nCybvRFrVutJtFv9GXV71hpNuMXhfqjcSNFdIeCUBlvIS+ePCNtlKx+NxeDweSQipjm1tbTCH/xbm8N9ixYoVCAQCaG1tRUdHR8EBztTUFKampuQtId3gXblitefU1JQkcfmI1Z4NDQ2SxAWDQWQyGXg8Hhw/buD4cSsfbx+q68Pe/yTtucbHx9He3o6uri5JQvnNIOUNh8OIxWJyHdLdsFHax0UIiZw9TkJIdfX5fI7156ioqLBpTxCxVuenOr5UAk3hi3hZTuss5eOE0GlO6NZaPkZ1xI3f6gshsHHjRggh0NjYKG8MaUyXAz5WhBAYHx8v+N3r9co9mWx1uRdW9UB2//792vU+GAza+s4lhS5cuHDx+OASQk8hUXuRCKHOa6hLCF1C6BLCJ0sIiRQulRCqZDAWi700hPBxxFhzCaFLCF1C6MKFCxdPHzZC6EQGaVNTA7V/+qmBTz99PIRwdHQU/z97b9Ye1ZGmi67art7VXdXnVD99nr2rurq7erqpm/ob++Lob/R1rJWpTOWgTM3zABISSEJCIGYEGMSMwYwuwMyussuzjWeMzWS4kuo537nIeiO/+FbEyhSDsSEu3kfKzFixYo7vjfiGubk562/lcpkWi39Di8XaKoeLpZ/RYulvtaooNirY1iQ9C69o3A5CCuKx9wl1UdhLuAiMLQ+O1tZWg1xu3bo15vHRtfkD2GTlM/Jd775r2hmGYUiHDwdaNRFCjk0g2bZtm5F3KlUNap3JZHTw9cWi217QJezIgwdb+6dSlYDaS/3/bqTl9oIu4R9CD3/OJjjJ8nFhD+CeWVOplO57+ZyMXQYBR9aTC402gc4mkHGiAyDYsxTupZqW9IhqI522fkOcQxC75uZmun8/oHPnqgRweHiYtm0LDLVFKfzxdpTfYwyXy2XtmRT1QXzMQqFgkER4+eQxAGWfIG6bfN/Q0JDRPrYg9pIUIi0IYS6Xo4aGBvr/1v+/WkU4k8nQrl27YmQQNraTk5M0OTlJ6XSaCoUCHTlyhI4cOULpdFofun38cQWLhZfo6NGjtGbNGpqYmKCJiQlqa2ujkZERev31altPT08bYyObzVJnZyf9ZeT3um1OnTpFuVyOOjs7DYEdtpkg9pJIwIYYapa//92TC7iNPJ6UCirPU67lIIcutWXb2Mecq7Wmow1BIG3mFq45rZSbECplqo/L+cLHp1wTeLooimj//v2JexRfP13rkDQtmJqasv7OyZ9s61QqRadOndJI2rOUqsZ5TKXiMSk9PDw8PB4NgVIVIphEBm02EHLTqhc3bwYx2zDbxsThIoJyo1ws/UxvxnwD+/DDILYR2YTg8+fP0/nz57VNH9/ArOViZDBJgEja3JIIp7yJk3ZlSilj87cRGgiUn34a0CefBHTjRgUffBDojRrtlclk6ODBgPbvr227wgOf4zseWiKp32z5Jo01W7qlvn/XZHCp/9//iv+I2VraBBmlzNAQvM2ShDTuWMZVfh6kmYPfLPD0SUIWbAGl4GVLK+3ecrmcs5y1bj35Z24jyO3mXnvtNYqiyHCAAvJ29mxAZ89WyEsYhjq8hyTnqD/Kym8ulFJGHdBfnNSVy2Xq7OykPXv20J49e7SQ3NfXZ7Q7bs/4O/ltPp9/hw4dokOHDpFSdjuvQqFgCN1D/ycwbpru368csvT29mpCWCqVdFoQx1KpRIVCgVpbW2l6epqmp6f1+MINIfqipaVFt3MYhrRYfIkymYx2gHP58uW/rl9VG8VMJkOtra263NlsVtvTop1zuRwdOHCAxsbGjBAAmDNciJdrIb9pe5JCOXcAI+MaPm6e6CPMRTnuXTeFy4VtvYNDNj6vXIdtSXuq7bBRzlt+SKiUMoi9UqZNulxHXGuCrb1c9YY6NfJ33eTD1hDhlOrZH7AO44Atl8t5Uujh4eHxBOAJofrxEkLpTVQK9Up5QugJoSeET4MQNjQ01E0IOXn0hNANV1B7Twg9IeS/SULo1Uc9PDw8Hh/Bgwe1CR3cZnN89VX9RBDqptIu7IsvAnr/fXc+9aiJYsNYbP6Zlbh9+mlg2Fi4yJ3NbqHWRg9CaBNylVJOj58Q0BDUWm7yCGFgC48ASNtB/hsPAJwkpKA9oHLH7a/27Qto377ASAdAML106RJdunTJ2me2fuOCt2zXO3cCHcDZlgbplvr+jZb6/s3IC88cO3bMOFyw9bmtPVzvkp+hgisPHGS6jo4Og+DY0rmIHlcttamCyjQIOi7rBrfuSQIc/50LWbY0vA2//bYSHD2TyWg7tuHhYWpvb6dyuawF0MXiT2N2pcgDoSmSvC2C3HKvqbC5DMNK+Ive3l6d/ujRo/TwYdV2CiS2q6uL1q5dGxuH0nsvJ6MXLlyIqfQivzAMtXq5VNmGKiuCvUs1UZDEgYEBymQytHnzZk3icrkcjY6OGmWXNpGYr4vFl7QtYLlcpkKhQOfPV0k5CB+I3lLvv9Ldu5U+QxrYLQ8MDOgy8EMF3hdSRZGT4CetLrqc/OpJJwmhUlWyz8e9a2+wrRWuA5oksnTzZuAc5/yw5NNPK2YL7e3t1NbWRq2trTGzgaT1S45JrmLKQzrwdahW2ZUyyajrOZsNNM8Dbb579279nVy/ksog0djY6Amhh4eHxxOAJ4Tq6RDCpDAQYfjkCKGtbJ4QekLoCeGzJ4SSDJZKpeeeED6Jm7zl5FNPek8In39C6Emhh4eHx+PBGpiegwvpHPV4gYTwWCvNe+8F9O67FXDHL4vFn9Ji8aeJzy42/8wgg3zzuHkz0EIV3/hlHvv27TM+c2HdtinxIPQu2ILEJ22UxWKRyuWy4eGRxyfkGzjPn5fv/v0gFkeSB/Z2ER4I8BA2ebk2bIiTNLQpvr927Ro9fBjU5fQH7cs/w6srfw/SIS2IIC8r0nEnHEpVPLPu2LEjlh9vw1qqn2h7+RsCfnP1Uek5FAHUucDnEgTldwj6LskYV6fkhCeKIjpz5gxduXJF9z8vu21M28glhEbkzckHvA6i3rdvV8bdn/4U6MOL+fl52rNnjyYjqVSKWlpaaLH4U8NJztDQkHZK4mojl3AIBzH5fN5wKsPbJpVK0YMHgVaDR9sppbRqJjymogwnTpywjgMcloH88c9yfqMM2WyWisVi7PfW1lZqamqivr4+6uvr055M4cETMUu5QxyUnccTxNjHfFss/o32iPraa9V5hDZC3ktdv6Ioiuju3apa6fr16ymfz1NLS4v+zkZCQch5P4JYSW+djyOUPw4ZrIcQwjaRr3tyfKG9cIDB50ISYUlS5+aEUI57OeY++SQe/5aDl8mVF7crl4ccrncn1SeVSln3onraAenhRXx2dtbqpdqWp1xXXejq6nqiN9UeHh4eLyJqEkIEaJeATYRrUbcJ+i5wN9xKKXr77cAggrZNAZ8Xm/+nNUi9UlUyyu2g8Fy5XNa3G7b3uIjCYv4n9MYbb9Abb7zhrA/flJWy3+a58k8CT2ezH4R9EtJyuzV4YcTnsbGxWNtA8OfvvH07oA0bKpAe+ThhAxnkgoFrbPDf7t8PEm/blKqQQaUUTU1NaVIC4syJH+9fpSou0HkQdZmv7A/5Hfc2q5Si4eFhCsPQuLVCenngwEOoJAmKsk3CMNSkAXlJwWj16tXaM+WePXti7YwbYn6zz8mrfP/Y2FjsNpPfGClVsee7fTvQZDCdTlN3d7cOc3D0aOWdMnj8YvGnOk8EuLf1gbyRku3DvYs2NjZSR0cHFYtFqydVnv/du/Fbctt8O3HiRIyUKlUlhcDDh4FhP9jU1GQQ1du340QxnU5TqVSicrmsy//aa6/RqlWraHh4WHsVlrd6YVixdUyn03T16lW6evUqvfHGG/oWFLdIi+Wf09mzFQ+nODABuUS5ltr/Uf8OstzT06OD3PN1wGZPxj/jNnNkZMQg498nIeRp0+l03aRQjhXetx0dHc71Fp9r3fi71nd8L+3n+Ttu3Kh6iXURLte+IMvA94crV67QlStXnOuRqz4c3H59OVBKUX9/f6y+cnzZnuP1tXkGVqp6a4lDlPHxcU8KPTw8PB4BnhA+BUIo1UWjKIrdFNaz0dvalucvN1RPCD0hxLzzhPD7IYQgfaiz7ebQE8InB5udoSeEnhByQujVRz08PDyWDychhH1KEkGxxSbkkOqLy0EtlUxsFps3b6bNmzc7SSEEQqkmh03Jpmrq2tgW86Y6z8WLF2MeUmWMMp7epj6apI4kSRXPQ6qL8jyvX7+u8+RqXvyzUoomJye1ClIqldJkUqm4TZ9SShPD9evN72up9trKyVXwbMKUUoqW+n5LS32/1WSrVCpp4bmtrU2nQ8BspZRhBzcxMUFKKcMGzdZeXK2Lf8dVGw8cOBCrF29XLsgppWIHDbwvk4TKqakp4znES+TpVq1aFSu7VAVVStGVK1fo008rHmY//rg6duWYiKKI9u7dS3v37o2Rany+fdv01BtFFXs+kJe7dwNazFcEWtjJNTY20mLxpzQ7O0uzs7NGu4OocLs8DqnOB4IDojowMECrV6/W8zmdTht1wviVcz8Mq0K9DBJ+9uzZmusS3sdJYSqVovfeC+i99+I2g6VSidLpNA0PD1NTU5NW60UZOMlF/VDelpYWSqfTtHPnToPk4Vnkr5SixfLPqbu727Ah5GR5se2X1NLSYrxvcHCQ2tvbKYqqceKSPOnKecP7KIqiZ0IIuUpk0g2jjEUo5zy8usr5WM93sl24arcrDSeFiDFpW0/4oZ6c8641hB9AYh0AIUzqVz43eF7cI69rv3KVCeuv6x2yXeReDKLH1wwO2TZjY2OUz+c9KfTw8PBYJjwh/B4Jofw9aYOVJEI+myRseELoCSEEQU8Ivz9CyOfnli1bXjhC+H2SQbSTixC6IAkMnvWE8PkjhHzMPGtBy8PDw+OHDishtBFB28IN2LyQAkleTF35ce+dts0bGBkZqT7zV0KIDYdvyly9E8KPTUCUGxQX4kEGbW2xefNm/b/0LNrb2xt7zkXsOHmwqVxKoilx+vRpOn36tM5HbsQ8lhjeNzc3R7t376bdu3dTGFYc0/D+t232SlVJoFTtraePz5075xRk+DtACOFMgwvONuFVth9IGScN9ZYR+fb09FBPTw8ppejw4cN06tQpLZzz5+V3GzdujPU7HFa4BCulFG3YsEE/BxU2maazs9NwAoO+hgrh4OCg1YHERx+ZBxpwUMLVBfft20evvfYaXb9+na5fv04PH1ads/C+SqfT1NzcrNUPwzCkffv2GQc58DTK2xTOZmTb2MDbE2UF4clmszQ0NBQjwnAMAvVW/j2fV/w57v307NmzTmLI1xZbSAnYFH73XUDZbFYTNjgo+frrQI+TlpYWTe5kvD+McbwH3lR7e3t1+3V2dhrrVyqVosXyzzVBRz7a42vr/0WpVIq6u7s1Ec5kMjotwImWy/MsHws8xt33RQhRLrQTP+DAWu4iglgL5Bo+ODgYGxcuolNrb+Qk1TZ/q2Mt0HNSKWUtF76Xh5e1CBnfhy5fvqxjVdaac3z9RDxMuSYmrdsyjevwSz4r2z6VSsVMSerBqlWrjP3BE0IPDw+P+mAlhElB6m1weSLFZrScvEC8bJuMFP75yaVSJinkG79SimZmZmhmZiZGBLlNnG3jX8wHsZtBF5FweRTlNzpKKRoaGjLSuzZqV978t6GhIRodHaXt27cb6Wud8ts2c7g1d6VF3jt32g8MavXtwsKCQVhtgACx1Puv+rmpqamYwMbHg8suqLOzU9+gSOHDJqhJOxVZJ3y+ePEiXbx4UdtycSAkRxRFtGXLFtqyZQspZdonuequVOVwATaEtvSpVIpKpVJsjIN4cHf6vI+VUvTBB3FvrsiLt2E+n9cCFYgBHye4rU2n0zp8xNzcnA4kDy+8Gm2/pMW2X+r8pZdRecupVOX2taWlRd8QhGEYC5yO8B6yb7u7uw17RxAtPIsQKyhDJpOhr7+uhMW5caOCTz8N6LPPAvr8c3POgYRIO0Ic1HR3d1NnZ6cmfJy0fPhhoMdENpvVZeFCMAgqsGbNGioWi/oAoLu72zk/y+UyLZZ/Tovln+tb8cWWv6fFlr+n5uZm6ujooKamJn2DC6IK76LpdFq3dS2hHt/Jm5jvgxDy9kG8R4wNlE96P21oaIitd5yAwWuqbV2zzVOpESDBDxn4uD5zJqAzZwI6e7YyF3k4D1tbL6dMtv0iiiK6du0aXbt2Tf+Gvk7KC56Sk/YTV7n4HOVjW94+2v6Xedd6J/D114HGV19VoZRa9rj0BNLDw+NFhCeEj0kIOaFbLiHkz9Ta/Dwh9IQQdfWE8IdFCC9dqqrTvmiE8EnFIKwHnhB6QujaW5II4XJDUvhbRQ8PjxcRMUJYT6B6CZcnUqituTYO/h0nXkjDhVIp/NuC2S42/03sO9tnl0qPFPx5ebiqGdLbVMY4QeT5jY2N0auvvmoEBpabt6utbDaJ+B3qjHLzlkK2/Iz/oZZWKBSc6ZDvjh0B7djhVp11temuXbto165d1t9RBv4byKBU/eXqt0kCQ0tLC7W0tOj2ksKZrYz4i7aA0AzC4xr7khTyGIBowxMnTsTKyvtFHnScO3eOzp07ZxWyuO0Z5oVU/ZTCFsd775ljGt5MAYRR4GqE3AYTecuA8dlslmZnZ2n//v26vw8fPqzH/KuvvkqLbb/UfSjLJdtgdHRU9x336AqCmM1mqb29nVauXGnUB+QVwiHIH1cZXblyJa1bt44WFhZoYWEhMVZqFEX0+eeBxmefVYVMzMt0Oq3VdVOpFLW3t1Mmk6G33w7o7bcDev/9gD78sDJOoDbc0tJCxWIxRgC4mjf6Ynx8POZBWLZXGFbUN3EosFj+u7+qkf6CFsu/0DEP+ThqbGzU9oZQ/UylUtqeDm0wPT1tjDm8L5fLfa/CsySEDQ0N1NTUZJA+lNlGCOU60dDQYOTFP/O1NomUQK25UCjoMeDybHz6tH2cSXVzpaqkzfZ+W3nQP3JP4UQQBwBJ6yfy4/MqibTZyKVtTuMzJ9Gu+rgOgG17h1Juj+cA1PDrObz4Pg84PDw8PH5I8ITQUp7vmxDyDdz2rCeEnhB6QugJ4Q+NEH6fgjO3H/SE0BPCRyGEsAevx/mQJ4QeHh4vGmKEkHuarIVankgPHjxoFeClcL5qVUAHDhzQnhylYITFH54EoRanlKJXXnmFXnnlFVKqEgvv2rVr2rnKiRMndBmSNnW5QSmlaGwsoFWrVsUM6zm4l0EuLCmltNofYtcppejkyZN08uTJGPnEZ0kKo8j0Fsef40QlDKvqnniOlwlCp/Tc6NroufAcRRFt2xbQ9u3J48K1yUOgnJ6edv6+1PuvBqCybCsP3idJJACnLTwNJzC2skriywGvpkpV4hru3r3b+P3Bg4C6uro0gbR5BZXkDuXh9cH/ly9fjgl6Sf3D+xjfcWczUjALw5DefTegd9+tEJSVK1dayRmPhYd4dvgtk8nESOjk5KQmHHhPT09PTNBdbPulUW/009zcnFbrnpycjJVbjkm0TxRFNDY2RmNjY3Ts2DG9TqBcX30VaMGax7CUwrat7+WYU8okGpib4+Pj2tMt+vWPfzTjhCJmItavkZERam1ttarRYax2dnZSLpejxsZGGh8f18TwwQPzEAKeSzkWyz+nMAy1CmkqldKqoXy8dHZ2xtRpwzCkgYEBWrFihVYdnJmZoa1bt9LWrVspiqJnQgZxO4h6J3lEtRFCueby31zriW0OyTEhvV3aDpCkSiofd5JoJ63PLmKmlHnwhbF59epV694ryyDXIe6wzUX0lFJalRlpbSrQvMzpdFqv0bXqZatjGIbaQ/WDBxUv53xuy3Zfv369/r+7u5u6u7t1f9gIINLycfeshTQPDw+P7wMGIeSnifUAHgZtv+3cubPm89gEx8ereWzfvl1v+txOA0Ihf54H5T59+rQOji7B7ev45iLJJcDLA/T09OgyYQO3eQtVShleFJWq2hDK9pLvlYGtwzC05g+7ONmOo6OjNDo6atyUIE2xWIwJ2HyTdgnIW7fW53FWbur4XoZRkPXGbeDw8DANDw/r7x88qBJtBPTmG74khzYbwiRiJQUd5MMFnLa2NpqamqKpqSkdNkEppW+WDh8+TPfu2T3FhmHo9O6H/mpra4u1zfXr1/V3vE9kH+GmDAIW8gVA4GTZSqWSJi9vvRXQ2NiYQewg5PHQEWFYOXBAPs3NzXqMceKIm8XOzk5tJyhDfmSzWW1TuNj2S9q2bZvhpZePJZtAmSQwp1IpuncvMNopiiL64otKH6FvJUmtBTmuJCHs6OjQ/VEsFunatcC4dcPNSDqdpnXr1tG6dev07V8YmmFA0K6Yv729vXpO4yYW8wPkz1bmpqYmWiz9LS2W/o4WS39H5XKZ0um0vgUEEK6FC/tyPqHuXEX0+7YbnP/v3zpv/fA/vy3kZN72XENDQ8zrsm39kmn4WJMkDs8MDQ3FyoCxL8eVXMdrESI5JiUwlmwaJ0mEi/c59hK5N9nGGeY/rw+/bZZ7TXt7u9575RyWZLOjo0PvaVevXqXr168bGkxIt2vXLmd7TU9PUxRFVpLO38m/9yErPDw8XkR4QvgDI4RKmfEGbaEpPCH0hNATQk8InyUh/L42KK4q6gmhJ4SeEHp4eHg8HQRKKTpx4gSdOHGC/vCHP9QlID144CaCwOzsbF15rVkTaIESmybUpPgCDyEPKpy2/BHzzLY5TExM0MTEBPX391NPT4+h2oLnZ2YCmpkJaPXq5NiJYRiPJVirntwOiAclBjg50IKFJSyFLAffxFeuXEkrV66k48eP06lTp+jy5csGCZWCjLT9kPYlSlUJoRTCkwQbCDfSU10SIeTx/oCrV6/S1atXdTw1pZQhtMpy4XebEGUTgJLKxVVwufAg3wdPdrYxJ+2+pAAE9SWUG8/YBDZpSwf09/drEgHCA7IBwQwxHCG4AY2NjXT9ekDXrgV09WoFly8Hhu0k3sdtTEulkj5g4MAchVCKZzkBgX3VYts/0GLbP8Tan5NBm8BuU9/j3w0ODuqA9Mj3iy+CmP2c9KYpx0nSXJaEMAxDrbZ66VKg25u3QyqVoldeecVYzziRxmEESF82m7XG2uTzHeAEmAvoTU1NtNT1K1rq+pVW883n8zruaE9PD+VyOf1elFO2bWNjIxWLRUPN7vvaoLiqqCR7klDDBhBq23LuSo+jck7y34vFIhUKBWNNtK0BKAN/XsY75WumVF2XcNkN8jnrWtP4mpPkvdqVN9btdDpNa9asiY37FStWUFtbG7W1tVFra6u1nZVS+sDJlj+IWS37SBxUYA4cPnzYWCs5cZyfn3fO1bVr18bKZVMtLZVKVC6Xad26daSUVxn18PB48RAcP348UfiRqGVjODIyYtgfJBGHqalAnxSCEGCj4IQQQknSyf5i8aeGLYPtfXLj4+RoZsas18svvxx7hgum0okMSPW5c+foypUrRmBvTgyAL76oOKjAButqLy6YScGZb7g8lIWt/t99F+ig88DduwHduVN1mY86btsWaLje5xKe4dDF5uzGlgcIITZrXm4IA7ipcuVVq3y8DUGUbO1ke7aWfQ/6UuYl+1s+19jYaLVNRZB3SQalneDQ0JAOzI5bKNzM2UgUF/T5rZ50gJHNZun8+YBee62Cs2crbvJPnQro5MkKDh6shobhzmdsNyn8M5/Tet7+lRjy70CO5C22nAuSkILA5vN5+vbbwHAWA2cwfJzyssg254TUNs7l/L9wIaALFwLdR9lsVrdza2srffddoG/o0F9RFGnHMqlUSjtC4uEUSqWS89ZOfifbi+e91Pm/KJVK0alTp7RjG5c9l22cg/A8C6+iuB3MZDKGvaMkFTZ7QdvhAW4W5WGCzfGMUiqmqSKB8tkOLFzEKymd7Xv+LPY5+Tu/PbNpl9QDPA9HLMDo6KjRZklrO1/Lx8fHSSmlD3KxL9huQ+UtJX/PoUOHYvM9DENtI8jz6e7uprVr19LatWut+xTWOf4d1sFcLkflctkYf89aSPPw8PD4PuAJ4SMQQptHUU8IPSHkeXhC+GIQQpAPTwifPDwh9IQQ+XtC6OHh4fF0YQ1ML7GwsEAXLlxwhpHg4CpLNmLDv5+ZqXoIg6pbPp+PqUW5nldK0WLxJVosvmR9n40YuTbndetMgbGvr496enoMz5F8o4V3UaVMW8bl4rPPgpiwmgTbBs69jbqECpuqGYAg3kqpmDdRl1Bia0tp25iUHh5F+bN43tV/nHTY2kIK90iLgNu5XM4IHM+fsT5lu8AAACAASURBVAk6tjJIARPfy36UtqI2IXJsbEynuXevQthlOm5XqVTVzT086ZZKJU2g8Mzq1auNOkkSBQGXEx5uXyfVBiGoHT8e0PHjFWKzf39g9AdUJGUdbYI3J5IQbqE+CuEMaow8Px5CAmn52gGSkEqldNgJpPv002rbNjc3G33LQ9uAsCHtypUrjTmklBlyAgQEBBrt1dfXp/MCMbUR3DAMadOmTbRp0ybdRpgL3d3dVuKTRBbQPvBECpXxpY7/hy5evKgD0QNcdV62N++PbDZLzc3Nz4QQplIprTLqsiVMcjoD9Vtb26G94GnUtmYmtTmelWTSRfaeBJRShsqzUvFwUUmEUPa1bc1MpSqef+fm5kgppVVIXWXia+HOnTtp586dNDExUSmL47AyiRTb6rx3714jD5iN8P7AXsjtmGVenNxzFV6+HqTTaU8IPTw8Xih4Qqg8IfSE0BNCTwgfjRCCFHpC+OQhCaHLuYz0euoJoSeEnhB6eHh4LA91EcJ6PIYmkQCpcrNuXUDr1lW88xWLRe1EBoBwxhdxl6rqYuElWiy8ZLzPtknJzUUKUrOz1fzhCU3C5UgGhutJgoPrt3oIoSu+HfKABzjXJl3PZqtUhRiCELoEThtZAmxOaWx5cSIo3yE91nFwwobfpUdJ/hwnKPgO8RCRn03FsRbpTGrnzz6LO1ySeWMurFu3ju7cqajtQh2OpxsdHY2RrFQqpdUIoyii27eDmBri3NycFnTL5TKVy2VdRhBBQKqiSlUq2SYQFpVStG9ftZ4rVqyICVlhGBqk0SYE8oMKeB4Nw1ALvDa1yFQqpecDLxfUynO5nJ5XyJsTQtuBVRRFhuo2J52IKcrHmnQqgzLs3buXent7KZ1O0zffVOOkoax4Hv3F89y5cydFUaQJInf2Yhuj6EOoxm3fvp2uXLlCV65cIaUqJAFpl9r/ke7cCai7u1urjOZyOerq6tKESzotkgJyFEUx8vU0BWZO8OQ7MT9d8eQkaeQHIbwtXR5IlVLGnOLjV85pOAhKWuvrRRIJlWtcPp+nfD5P9+9XTQ+gss/3KzzrIsW2+LR8nG3bto0mJyed+w/Hvn37Etd/2zOutRcekPF5x44d5n7MiKY0veCf69kHuRoy8vCE0MPD40VCkMvlEsnI1q1bE39fDrDZbdwY0MaNgV7ouY1UOp3Wn7FYnz59mpRSdPeuKWgvFl7SNz9csOMCfy1ioZSi9etrexUNQ9N2EHnARkISlVp54btPPw3o00/tBEIppYOi19pc5f9yo3OVh2+Wp08Hhj1crfrw9pSe21ybP8igS0BwuTdP8szHCUE+n6fBwUEaHBx0ttf69etpbm6Odu3aRbt27bLWVRKYWqfZeO6TT6qhAJKEOqUU3bxpnuBL74QLCwuxMiAtbuJTqRR9801At24F+lbsww+rN+94jnsJ5bdgthuixsZGHW4DQphsG6TdvTug3bsr9YV3Te4l01V+KeBWQiRUsNT/7xq2m1ulKoc2so9AbPgYAhGMokjPtVKpZO0XBGmXIVts9khyLcD3TU1NNDAwQI2NjXTrVqVfXHP07l0zmPzCwgLt3r1b14ffkqJc/NCF34Js2bJFzxPcAnJBf6n9HymVStHo6Ki+gYR9Y39/v7U9eDgMXobvixTa3sMRhmGsDPw3QN7gYW+x2Qy2t7dTe3u7JlW2+SkBAllrbUhau7CGum5pbWvy3btBbE/Ec+Vy2dBkQZ1tc1CpaoB5pOHjjHtKlqQNOHz4MB04cKDmHhCGFX8Bra2tBnmVZULYizVr1tCaNWtox44d+v1yfYf9H88HhBDvX87hKOrnCaGHh8eLBE8I1fIJId8QPSH0hJA/5wnh80kIpQt/uRbg+xeBEGazWero6HgmhDDpe/4br4cnhJ4QPgohfBZhVjw8PDyeFawqo+VyWXsxrEUGkiA3hCiKaPPmwPgMIsFV1/Dbli1btKADYBO8cycwVEVdBMa1KSmlaMOGgDZsqKp08Y2BlwWwBaF3vd8mDPCNFL9LQsifgUe2ejcyqVqqlNKC/fr162Oe42Qeb75ZJYS2OkqPm/X0+VLPP1dhIYO2fLLZLGUymZgKMX+WCywQVGVe09PTViFLCkbHjx/Xz0IItqktY7za8uB1uX7dFNKShJGvvgqMWIY8rVKKzp07pwU02OmB/KRSKS2wcyIchiG9/74ZHB3lyOfzMfVArq7d19dHIyMjBsnat28fHTp0iM6dO0fnzp0zxjjquHNnQF1dXVYVV/yPuc6FysXmn9Fi6W+NvuV9qclh378ZbQoixPNLpVLU3d1tHE588kmgy4HvbtwwVb7x3pGREeu45LeBElKw595JJSGE59Nvv63a7NrWHT4GpQ1hOp2mcrmsBWmlTK+T/KCgublZk8bFtn+gTCZDLS0tND4+TuPj49Tb20tzc3ParpbXRfYjB2y9vy+VURfpq5cQhmFcNdT2HY8LqlTlcEoeZkgyhHyS1hel7AdaSAMVXtezGAdctTebzRqEUB5M2ParpL0DZbCNSaWqNor8+6NHj9KRI0foyJEjifvvypUrtZfR3t5eXV6kgQo88sV6FYYhbd++nbZv364/87HKiTTfm3gMRLynXpVeWXZPCD08PF4UeEJYJyG0CYGuOtveK4UJ/O4JoSeEnhD+cAmhiwjKWydPCJ88HvUGMumW0BNCTwhrtQVP5wmhh4fHi4IYIeSbwpPC/HxA8/PVuHZJcZ244G8jG/zzYuF/JJIR/ln+r5SiTZsC2rQp0KRCCmb8OZszGS6Quupeqx42lVEA8RxtwrWrzkopbUw/NTUV+x2e4+bn5/V3b70V0FtvVcrw+edmWaT6XBJkOZZ6/tn4fONGEFOxlc/Z2su1iUOtzubZFs9s3rw55lwGqnc8PiR+Q17w7imFD/5+lzOGMAzp+vWArl6twCZo4P8vvwzoyy/NMcjVt8Kw4lAJxA7x87hqY3Nzs0H+0uk0vftuQG+/Hei+vX69kkdTU5Ohfoi+7e7uNgRi6cyFl//111+ny5cv0+XLl7UTkytXrsQ89aKu3AvoYvPPDCAdH6t8/vFxuNT3b7TU99sKen9LSz3/QkqZJD4MQ5qYmND5dHZ20kcfxcv18cdxQsbj1yWRQBu54GtBLpejd94J6N13KwAJ5OOoXC7rd+M7SQR5H3A1X4xDqMvzdY2Pk8bGRh0TbrH1l5TL5ai5uZkWFhZoYWGBLl26pIVpPCf73UZSisUiZbPZHzwhlKRdOpnh/e2ax9zhkq1d8GxSXjaVRnzm8VpdB0w28AMF2zrJxzDPT8b3le/hjln4b1CDB44dO+Z877Zt22jbtm20ZcuWxJjEGGtQjeYHVXxt4vlz8ufywCvXZeTBVVRtfSXL5VVGPTw8XiTU5WXUBujw18KuXXHBiwvXfDPkNxa18pVk0LU52RZ9pRRt2VK5Dfvii4odEAQ2lM9md2ezIawFvNNmG2cjgrysIE9yQ7flL+s9ODhobIwoL78xmp+fpzffNMvw+eeBcTtXq25SaEHbcDKIdLh9XLVqFQ0PDxuky1WnpHfLG7tisajdjvP3Hjt2zCrcIh132c7TwdW67D/eNrYxLcfGlSsBXb4c0KVLFVy8GNDrrwd0/nxgEEL0lxT0790LtLdQ2HBxT5GyHWy3pWEY0tWrlVs8GVpBCl5SMLWpT9vaKwxDmpkJaHq6Avy+2Pw//4oKAZQEPQwrwaRxw83bkRNfjFs809/fT0s9v9EkPp1O6xtU3IIhnw8/jN/Cf/xxECOGtpASvG9tdmecaLz9doWI29pLjpNSqaRvfbktJ9qB233ZDiR4GbLZLHV1denv9uzZQ/v376djx47RsWPHaLH1/6ampibDbjGKIurq6qJisWiQdrwH38myg3A+K5XR5TzLy87JIPpSEvt6IfewUqnkzI/fePHxIPdQzDWZv3yvUiYh5No1nNC7bgi5l2FOVgF42Zbr+82bgR5PIIQyb+4JlHvr5mlw6MEJYCqVMm635Y0obxuuEcK/x/7o6jOUpbW1lfr6+mL7FtrSFtLkWQtqHh4eHk8bnhB6Qmjk5wmhJ4QvMiG03Qp6Qvj9E0KXI5lHyQNl94TQE0KlPCH08PDwsCGoh3zZMDMzU1c6eCDkQkVSepuaCF/MF/M/ocX8T2IqK/LZJFy5EtC9e9VyQSCHTcapU6do//791mexyeIzD1ovBU75GUI9NssbN5LjD05NTRmfpSdPW/25kMJJrY28STKolIp5Ga0HNgIHQsh/QztzDA4OxjZnW72w6cv24N8hxh7sJvl4OHPmDJ05c4YuXboUGyf371djQaIN0dbIC3Yszc3NMc+2UrVSEk4bacb/u3YFtGtXoElSY2Oj9gLJ+/P27Yrd2fT0NLW3txvCVLlcpv7+fiPYO+yMuNDU2NhIr78eFxBtqnBS8LUJjrUELxBB2A/he0lGi8WiYfdTKBS04MffLwXl7u7uyuFD969pqfvXNDw8HCOSXMCWKp485hw+u2wEZZvUIgxyPrrayNYPEIblGODv5sIyJ9hjY2M0NjamVfHgbXGx7Zc63iXyhMpdLpfTpBQHETxPqClj/bp/P3jqwjLylmEulpMHL6OL+LkO91weRV39yQ+MuEoqxhdUwOfn52l+fp42btyoA6vzd/LDkKSxc/t2YD2042PJ5vjIlhdUibGXcTVWgNs529Z7pSrxirlKZxhWvH2Wy2V9uACVdmkry9WVC4WCHqf8sMTVJ5Ik1pqf2BtdKuCeEHp4eLyICKRQUg8BeOWVV+pKt3dvYCVMj0o4hoaGaDEf0GK+sjnt37+f1q9fT+vXr9cbqu05Xq/R0VF6441K8HDYkMnNBhsK37B1GQQhVModyN4F2GnUIoTYZPlJvSQUvGw24ZFD5v3OO+b7QYpqbfw2MqCU6UDG9sytWwGtWLHCmn9PTw/19PToMBu2G9qk99uEvA0bNtDBgwdj73vjjTfowYPKGOBB5D/5pPo/BBX+zvn5eSMMSBjab2zrRaV/A9q5s2Jfm0pVAslzIRPvgPMZCI38Vgz17e3tpd7eXnr55Zd1MPp79yqHH3fvVoKkX7gQxMaFFIylQMpJCIhGsVjUREHWCWFlZJ+B+NsczyBkBZwI8VA0nCjx97S1tZmhFbp+RUud/8voB94+vI9cAqBtftvq6Bpz3Oas3nHAn+XB6DEWZF+5BGP+vbx1LBQKtNj2S1JK6QMN3Ahms1lNHPltk2zrBw8CevAg0CT0+1YZfdR3uWIY8jHd0NBAmUxGEwusQUn9hTHFD4d4Goyp8+fP06lTp2jPnj3GuIqiiEqlkrXNAdx4ycO+b74JdB/zcZp0Qyj3QlvdQAxXr16t00kyiDwOHDig7VH37t1Le/futY5HpZShlcAPeaCNkslk6ODBg3q9zmazRjvjWXkDWOsm3nWImrQGeFLo4eHxIsITwjoJIVcjk+XzhNATwnrKZWszTwh/OISQ3w7WGutJpM4TwieDJ5V/UmD755kQRlEUc4bG11xb3Twh9ITQw8PjxUTMhrBeUnjx4kXrIss/79u3/CDn9QKkEJiYmCCl3Ko+JiEI9IafSqXo4sWLhut9bDKcACYRQqUUDQwM0MDAAClVsVGotx7cw6eES23VJsDzDbuetv7zn+Pv5B5GJWGzlYGnkSRQ/q6U0i74BwcHtRqhTT0JdoC1BHH0oUvAwfenT5/W/yepYd24EcTalf9+4sSJWJvY0krBUX7PbWFA9guFAm3cGFB/f38sSHQYmuFJ+vr6YqEjoP4H7N+/nx48iAdOX1gIDKGXC5lKVd2zc5KSNBa6uroMkiw9jYZhhdjm83kjL64utmLFCiqVSjpEghS6eR0gWMIbchhW3fZHUcXDZ0NDQ4xMynx4GW2E0FbfWusKn3eSULnAy7Vy5UrDu+zo6GjdxBL9j3EBe1MI+KhjLpcz1GkzmQyVSiWtatrS0qLDLXCicunSJU0k8fyPVVDmpBBj09VPtvbnJIQfCMl0Ni+0gG1eudYOTmrCMKRvvjE91kJVXj4fhnHv2PKAFmmlXZ5cc2RZZRgK25hG2XmeUo0bc5anOXz4MIVhqIk22kseJiI/tAGIpVJVAprNZqlQKFi9p3tC6OHh4VGFJ4QWQpgUiNpVHk8IPSG0CY6eEHpCmDQPf8yE8McsLEtS6OonTwg9IfyxjnEPDw+P5WDZXkb54s/juEkcOFC/cxIpkMqA7LZnJCG05WUTeP/4R7tHSb6RSfKXRAQlBgcHaX5+nk6ePEknT54kpRRdunTJiNl29epVunr1Kl2/fl0/ZyOGhw4dsgootvpKpx+udvvTnwL605/igdOjKDKC0i+nz5Z6/lkHHLYJyt98U1FXtD0bhmEsILRSpldPl0AFdSN4LIVgsGvXLtq1axctLCzQtWvXjODgUuDiakUHDwa0b18QO8hQStGpU6es47FUKsXahZM+F7gKMMeGDea733knoA8+CLTXzM7OTqPsxWLRKhDa6hmGIe3dG9CePRXs3h3E6gRVU/6Mqy68nD09PTQxUfWWylU5Qf5QHp4fVMdmZmb0OwuFgj5U4e0p1TGhWsrfAyFRCnXc2YV0RmRzJoN5xlU4k9oB6sfw4InPXDXdBawL8/PzNDMzox0ZucarixDyQ4EwrDrnCcMKkYZapPTgeOTIEaPtuTop6rxx40adV6FQ0HPtxywsc9VRjCOMiXoOFuWc559BdHK5nJ6fvO9q9SdPp1TVs/HXXwcxQsXXRJmnLX4u1INt6zX6nNePHx5CbVgppU01bPnw8tvWI17WXC4XO8BBsPv29nZqb2+nkZERXYekvpB7ISeKHR0d1NHRYRxgeULo4eHhUUEgNzYXAcApPP+O22Dh2SNHAjpyZPmeKiUGBga0oL9q1SoaHx+ntWvXGjaE9ZQd3yNItFIVG0jXps43UVfZcINTKpWopaUldiPI3YnbblKT8NZb1YDmFy7EiZvtGX6SynH+fCWPCxcqoQ6uXbM7y8BneAGthxByLPX8C3V1denNW9pUYpxs2bIllj/KgM2aP8eDZcv0EDT46fbq1atpfn5ep1mzZo0mCjdvBnTzZkAffRTESM477wSxG9OFhYD27q2Qpt27Azpz5kzsNhBpbaEupNDnGmsSs7Mmef3jHwPtHh4EWIaYaGtrixEvaZNkC0WhVMWGUX43ORloTE0FRltLAQ/PLOaD2EEOyBQnJbJtQOh5f6CsGzduNIRE/AZyx0NUcKF+/r9/qz1iQqjjXgyjKB7CwuVMxmYnaSODtjaBXWzS3OHELJVK6TAitr5DHfl6wNPl83m9NsnfuF0mv7F9+DCI2WuCDPK5PDc3p9+LMfg8CMucFLrCRtRD3OS8b2hooKGhIRoaGnKSI1f+/HYW4wnrF/rdZvNuI2IY1zwvoLe311q3t96qrIeAUlUimEQIXWugrKMkhJlMhrLZrJ6zYRjqw9QdO3boUBZJ7W2bl5hftnnX29urbxyVchPDKIp+9GPcw8PDox54Qig2sXrUQz0h9ISQ18ETwh8OIXQ5EHERQpmOz/sw9ITQE0JPCJXyhPDHPMY9PDw86oFTZVQurMDIyEjsu/v3KxvEq68+PhFMIiQuNdFa+bz/fhATzubn563vq4cQ2gA1HB5vbbnYs2cPHThwwPju9derpA4x5ORzZ84EdPZsQK+9VsUf/lB/+eHBMikNV0eDML3U8y+01PMvRhu2trYa6n5cmFBK0ezsLE1PTzvHG49H50qTJJzzz11dXdrObsuWLbRlyxYKw1AHKX/nncDwtGoTKIBNm+yHEFA/qlUuTtpdQk1jYyNNT1fJBQg8fuOqZ7wvoPIHMgBhkXvYBCngghiEpZ07TQLIy6iUoqkpc9zZ2glzU3phlQAxQflbW1vp4sWLmuygv5qbmykMQ9q6dStt3bqVlDK9CEOQ7OnpMYRnFyHkoQYg/LvSNTQ00MDAgI5zmEQM+IGYSyhtb283yDrPDyqFvO7yPag76t/d3W3YC/K25V4ieZkbGhq0qic8z373XUDd3d3GYU42m6VMJkODg4M639HRUYMwojzwzvlDEZjrKUfS2ODeZXn/2Qgb/x9pXISyt7eXwjDUappyDZFqlHIcybW5XlIURaaX0TCsHNLA3p2nffPNgN58s2K2INc//lnGPoSXb+7tW5aTHwShDLIN+Y19d3c39fT00MOHgY6/amsv/G9TlQVcqr9K1VYXhZr1D2V8e3h4eDxNeELI0nEy6CqDC54QekKYVC5PCL9fQsgXuSTyJxdEfO8J4Y+LENbbrzbyD/LmCaEnhJ4Qenh4vKgIlFJaVYMvyklYs2YNzc7OaiH71q2ATp9ePhlcWFhw/sYdNNy7V1ETlSqr9ZC2GzcC6uzs1J/5/zIfeTO4XFKolKq7DWXeu3fvTswT+b7+ekX989KlCpRSdPZs8EhlUErR11/HHYvYNnX5fVNTkxFzEGkwlpAOcR6l2qR0nMEFDi5kYZO3lQvECDH5pOCeyWQol8vRwMCAUYYPPgjovfdqqx3Lzxs3BjQ3F9DsbKBVO7u6urQzFcAm0MN7J09jE1yUUrRYeIkWCy8Z9eGqkpIghmFIZ8+epQsXLtCFCxfo4cOKsG+LkSg/f/ut6fCHl5+3GYiiBFS4QUy4urDN8yHqjXEC4fDevWr+3PELntm5cyd99VVAX35ZAdRFh4eHjXe4BLjlkMH5//6tMfZtZE7GsKwlnANcXRN14zEAeSw8CLvj4+M0ODhIg4OD2pMxbxsXidy4caMm1Nu2baPdu3fTl18G+uAA5JyrqZZKJWpvb9cxLpOcFcGjK2+773sDs930JfW/UslEgI8jpUznVklrEZ4B+PdRFOmDEhB2xIiUqp/oc068OCEE8a9FCvG/LTg9nN1gLElHay4CzNdwuZ7ju+npaY21a9fq+vEDj1QqFbPh5Wls6xVIoWwv7Bm2eeiai7Y68AMOjlQq5Qmhh4fHC4GA27slIYk0KKWsArYLq1ev1oFvT5w4QefPn9eeNx8+rN4mAdLzok24tX3HA41z+wTbc/x2sKWlpe66PC62bdtG27Ztc/4uvYcC8FB45ky8bVzPyH7k3jdl+3EyIPteBp/nm22pVDI8b3IvtLYgwePj4zFCKIUPW99KwqKUitl7gSTyAN08b14vW/78VtTWluvWBTQ9XanfmjUBrVkT0KpVcZs7pZQWtDlhsgkqi8WXYnUMw2rAaBsBcPUzDlM42bp9O6Bvv63C9hzqzm/zvv020OSPg5cf444fCsjTewiF3A4XdUVZ794N6M6dwOhbCITI67PPKp+lxkItQmhbBJNUS6VAqZQyiKDsxyRhXXpSRFgIkMQHDwIdAgHPFItF580LzwuBvPEbSB7ILMbwF18EWvBuamrSdqmYtwg70dLSoomqDAaOsodhSJ2dnTXb92nBdeOXpDbMx0k9cK2d0hunvCGU89c2z5DGdXiAdoZtN97rIjoYB/xGjtsQyn1hfHycrl8PjMO0JCIlx5wc6zZ7vdHRUaPt+Jo4Ojoa+z0MQ5qYmKCZmZkYIXS1EQ/VUg9A/Hj+Sf3vCaGHh8eLAE8IlSeEtvbzhNATwueJEHIkEQZPCH98hJA7AJGhAmxkEOPEE0JPCGuNB6VMx1PPWmDz8PDweFp45MD0Eu+//2TsB4GFhWp+NkJYDxBUVyllCNTYiHlari46MjJCe/bsodbWVv3cct8NNcZisagFLaC1tZXa2toMz30uAdOVvy0GZBJ5sQGqglJwke/H3yQiCGEF6khIw2MtIg3/vGrVqph9ElSAbO0giZ1M09PTY9jIIB8uKEE9qFb7SEGrXhvWWumSYjYuFn9qvB9EAvVub2+nKIpi9mOyLTC+794NNLgtjqyj/A6xHPlzktDm83ntfZiTBFcbgqhwj59hWFXJlM/duRNocGESdf3004A++cRELUJYz+2RLLf0+Hj3blytXB5O8O+k+h1UBWEDibkcRRF9911grDlSrV4SPqClpYXWrVun1xgcfqHsWI8+/bQqWKfTaWppaaGmpiZNSgcGBvR4Q3/b1EZTqRT19PQ8U5VRF4nnREWSxscF8pWEUaZrbW01VI35fMZ4kITKdsjV1NREn39uqnzayBqekTE/ucooV9fMZrN0+XJgzGWox9ZLDmul4XsSt1+Wa87o6CiNj4/TxMQETUxM6O/XrVtnpMUhkAQ/RLG1qXzfo/S7J4QeHh7PO2KEcLneNZVS9OGHAfX391NbW9sjEyhg//5qYHAE0IbTmnrx2WdBbPPgYTNsN0TSfvD06dPLeicE9Gw26ww6DvT19dHQ0JD1t3oIuSSCjwJpN+Z6vxRylVIGKeTPcZKFNrh06VIsXRiGTpf8yIMLsxAqGhsbqauri7q6uqwCOxyRIK/h4WHatWsXhWFo9L90cmCru/wNJI/fjpmff2Ki/AuGn1fSln9Oi+WfU19fn/EOSbwXiz+lxeJP9al+uVzWgl57e3uMqEJgl05jXGPJJtD19fVRX18fjYyM6PAgSlVu8PE/yIZSFTsk/nw+n9cCZ5LgqJSizZs3G+OrUCgkCnI2wMZO1ivpNJ8LdrJtQDyT2imKIk0GEVIAhw9Ab2+vthfjtnpcIMfNa6lUoubmZn2IgnQ8yP2hQ4d0O/E2aW1t1d8hVEQYhrRy5UpauXIlhWHFThPhXJBOkhaMFxCCXC5Hzc3NNDQ0pMuPvCWJb2pqeubCsiSENrtVOZd7e3v1jSL/rd4bw6TPDQ0NsaDvnKDVS6R4u4dhqPe0WqTQdUPI03P7c9k2krzZDppqzU1+6MHHPn+ulvaFUhVCCLvoCxcukFKKPv880EA6bucpD/rwThe594TQw8PDowIrIVxu2IUfOyG01dkTQk8IPSH88RDCetS6PCF8fgihS83XE0JPCOX+5Qmhh4eHR23EAtNzclSLGMqF+XGwf39A+/fb85I2O0mopzxSGHTV80kQwpzs3QAAIABJREFULy601hOouhYhrKdMrjzu3Im78a5VZtvnpZ7fUHt7u7YxQpgJvuFD7XNqaorWrl1La9eutb5LCk/8f5ugBMEbz3MigfdD0MjlcnTgwAEjj+Hh4dg7ZNvx7zn5k3W0qYZOTk5a8wIpVErRYvkX7vcVf6oPF5qbm6lcLtPU1JQWqObm5gwV2yiKdKgOCJFKKU2YkgQ3vLO7uzsmUCP/Q4cOURiGxiGPFHSRnqu84d02+x6lFG3fvp22b99Ou3fvpjAMDa+DvB95PXkYDSlc1hLYwrB6e4jxjLlw+3bVXpGrqdrmz9279iD0EtybMdLm83k9NltaWqijo4PK5bLub4SFwHNff10V2jkZw1gH2cNhyfz8vG6bxsZG7Tka9oWZTIYaGhr04YjNa225XKb9+/fr9LC/tdmCPqvg9C5V0STiEkWR9tSqVMWmV7YrJwAgKo+iXijXCdtct6kR29ZAebADMwhbXjgYwBogCaFSii5etHvGXS5kHvwzP8hLIpV4plQqxcI1zc7OahIo9yEcoHzxRdXr8M2bFXz9dQW8P6DaLPtIltsTQg8PjxcZBiGUxKgWMXweCGFS/TwhtH/2hNATwh8bIeQkwhPCHychlN5EccvjCaEnhJ4Qenh4eDweAqg3uYgR31SAe/cCunUrsAY0ryUo2X47dCiZoCyXEK5YsYJWrFhBSpmBsm1w1Xvz5s11E6haQJ2lUw4X5IYJcDJYq51twuxyy8yFk6We32jY0sOJBVdjU6oSsxJpxsbGtCDG8+ekgdeffydVwQYHB2n16tWGeiPezz9fuXKFHj6sxrQcHx+31tGmuiQJH8rE+0cKbGNjY0Ya/rtB/Fr+nhZb/t46LxaLf0OLxb8hpSoqm42NjfTyyy/Tyy+/rPOGUIRyt7W16ff19vYmervk5QAh52XNZrO0efNm2rx5s6GOyOM9Jqm/yf7jz4Gc8HZ9+eWXac+ePfTqq6/Sq6++qtuDO05BXpzg8Db7/e/qiy/I1SZ5GbjTGD5nJEG0OTyy1dkmNHM12yiqqMp2dXXRjh07aMeOHVQul408QAiRFoQRQje+W7t2rSZp+/bto3379umA92ivpqYmKhaLWlUU6qJhWCHt8Dp7+3aF9B45csQYw/xAgAv7fX19z4QQghTy9kK/yn4AQZLqgtL7sFJKk2w+J+shgPx9yNc1RlzzpF4iBu/ZrsMROPfi+5uNENZa/+UhBB/TLS0tVCgUtKoxd0iDtYkfJNRDLnHYNz4+bnUyhb0C3yU5B5NrXENDg7H/yj6BGndTU5P14NYTQg8Pj+cd+oaQkyIb0bh/P65KWuuZenD4sHuDevAgHoIiCRCgANwGucJIyDpMTk7S5ORkzM27UsoawHs5eJRQFnKz4/Z4cjPFpiafgYdJKYS7+kt+H0URLXXHSaBtUy8Wi4aAMjY2ZqQF+YBXSg4ZlBg3KTIQMW4tENA8iiI6evQoHT16NOblEsIMF2oQakGWHQIUhIbOzk4aHY0TcJtwo5TdhTpvr7Nnz+r/QezDMKxJDNEHp0+f1natYWjegvb29tLBgwd1/69fvz52m2YrNxeupEA5MzNDMzMzxo0QJzYyP36zyL/j4w62k/w20IYTJ07QyZMn6fTp03Tp0iW6dOkSXblyha5fvx6zkcIzv/+dnRC6vEza2oOPNd4usv1sYRhswrMcI7CVBKHi5DaKIjp//rzRFzdvBlQsFmP2miAdw8PDNDw8TLlcjh48qJA4mSefC6g7NDv4rQrIJb+VhadZfoOM9mhsbKSRkZEfhMoo6op+tZG2xsbGxLAv6F9pa87XJts7+LO2W0kbAcRtN8bNcomhUoo+/tgehoETnHK5bOxvCwvVPke/8883b1YPeV37Q2dnp/X2OwwrhzWNjY3GrT63oZXrgosYKqUM7QPUSx7aYQ2UeW3fvl2nAWHnew5ssuX8tY0B5OEJoYeHx/OOZRFCOHexkULXBlILPwRCiM+eEHpC6Anhj5MQJpFBTwifL0L4+9+ZDoI8IfSEkKf1hNDDw8Nj+bASQinUSlLGbbhsz7rIg/z+6NH6CNYbb7xRM82dOwGtW7eurvx4mVFuCPO1IIO514NaXkeT2omTJAiMtZBOp7WXQhkX0NUXshzyu6Xu38QEF5mGe3tTqhLPUQrXLS0tlMlkrOSVlw/EQ6oN2sqJ9MeOHTPIQmNjoxYEbP0nCRMIq1KKxsbixDFJgJGxD/mzp06dIqXM2JFckAzDKjGs4Be02PILWur+Jy2IQvi5evWqkTdvF5B/Thog3NQSOGXfwhZpamrKSnZsZBNCFjwN29ppfHycpqentUoqj7Nna1v+OYoifUjE0/z+d/HbQaleyGMf2vo1ScXWJui7xoEcfyCPSlVU1/BbqVTStn+8fT/6KC6Uo3xIk81mDZW61atXk1IVz8Gwofrii8A4NEF5JFGCgI7829rajL+udmlubtbqxM9KWE4i+/wzbCcxpnEgIfuRB2gHYZNqvq75krQ2KKW0nbWMH2o7XKiVv1KKPvooiKXn70ulUrR7d3WP27u3uu5JO0P5nFJKj8GvvqochAKutVq2G/LlKua8TtzLqGvO20ibfJdU9d66dSsppbQa9sGDB0kpZagH8/3K1racEIZh6Amhh4fHC4FAKTuh4wtkLULoyqMWCfGE0BNCVxtAGPOE0BNCfHYRwnpURT0h9ITwRSSEe/bEbeQ9IfSE0MPDw0MiCMMwkcxBAOXg6hQc9aqPHjsW0LFjtYnVkSNH6MiRI4lpIATj89TUVM18bY5kOBmohVu3gkcihvUCapH4fPz4cTp+/Lihdsg3T/kdJ/B886+FpH6zqY1KUidVAeHYhwst6XSampqaDBVRuSGj7tz5BfLkm7oUNK5evUphGBpODqanp2PeGbn3RpcgNzFRO41SFVVgqELy9AMDA1rlzuawxCYAyvaNooiWuv8pRsIfPjSFwVQqFXMatHbtWmppadFCl0uwt32fz+d1346NjTkFU/49+pX/7ppTyBv9evz48Vi9pWAsnQpxQsOFNVt8Otnmrn5Nqp8LqEOpVKJSqWSUn6sa4r1ctRjqbuijDz8048WVSiWKosgQjLlAzdsLawaQTqfp888DHb/uxo1AEyNOnKBeyP8vFAqUyWR0+WXb5/N5KpVKlEqlqKOj45kTQj4GJEHE+OYq1FCrtXnB5OOSk6blAHMZDmrgBdgWI1GuzXLcyXWBj+EPPgjogw/MeT8/H9D8fEA7d8a9hcuxwtdT23qwbt262CErnKxhveHlQT5QK4UDMRsZ5O2QTqcpk8nodRvP8HTyf24OoJSiTZs20aZNm2JrDQ5DbcSbH96gfHzfxVhRyjuV8fDweP7hvCE8ceKEEZS6XtQihadOBXTiRAVJ+fCbgyTcu1fxeorP9dz01VJxrYXHJYSutpHIZDJ04MCBZed/9OhRGhkZMb6rZbcly7XU/U8alc9uO0J8ljYeQ0NDRjop0HJhjW/C2MABHrIC+fANnr+Te2K9datyW3LjRmCk/fxzu/0Nz2dy0k4IlaqeIEsCwAFBGkKgLQ2EHk4YbYSD9wXIPm5P8RxsI5VSBgkFpEfFJILDhcbW1taY10RXPtI2VKlKEHDed/JZkNUrV67E0iWVE6EBfv+73zoJIW5lbHVcrpDvAvq/paVF2wmj7LKPwrBiVzs2NqZtCDOZDL3/fkDvvx/ECEMYhvqmlY8T5C9vafmY40QTbSxv0rjdlLwN5Dc4ELp5fdLptPbe+KwJoc37qAwhEUURdXd3U3d3d8xDKPqM118ppT2rynFjG1O879CW3GMpSLpMr5TSY8fWp0qZGia2efH++wFt2RLQtm1VW1A+l7DfyXFv8+KLMaGUMgghysbXyDt3AiNw/Llz55xevW3rtus77k3XBlnmubk52rhxI23cuNHoP952cm7J20eet5zfSnlC6OHh8fzjiRNCV37AsyaESXEH64UnhJ4QekL47AkhJwFY0DgZ9ITwxSGE/LMnhJ4Q4r2eEHp4eHjUB4MQgiTt3LmzpvDP/1eqoh4IAdlFuE6frp9Ezc7O1kzDiSBgs280SMpjkkGllLbTeZw8XODeSNHGW7du1bYRrv5QStH+/ftp//79dOjQIe1hFZDqma68wjDUJBBY6v4nQ02YC8JcSOCqgNiA29ratNqqzSNcFEU6hiHylbaF8PoqBdd0Ok3FYpHa2tqora2N+vr66P79auxI7u3uo48C+uijQKsE7d1bUavauTOgHTsqBHHjxmqfrl1r90YqhS2bMGgT7JKEDpfAI2NxVfriNzG7JqUUffZZQAcPHtTeRm2CVj1CFvoOQiq8BMpnZV9GUaRt5Pi4GBoa0h5L+fiwtQvsA6Xgibbm30dR5CQEIFIQ6CWBShICbWmkihrqj34fHx83yJKM26hU9aBq7dq1Om5gPp+n994LjPayCaq8PI2NjTGCPjo6qoVcgM8lXnabvR1sGaHeKkmiUspQx8NvIDE/BGGZE1OQwHQ6revZ399v2BSiveF5VI5npZTezwAcXHFVQzknONFDPFxpMygPs/jhhRx/cs2RvymlaDH/k9gajAPAMAwNrR2uJitVkZE38sK85fOPv3vfvn2xObpjxw7asGEDbdiwgWZnZymfz1Mul4sdOLgO9FBfW9tyW3i8b8OGDdZ1Wppd8DUa75bro8wH5W1oaDDWl2cttHl4eHg8DQQyfMT09LRVGEsiMZKsSNL1hz8E9Ic/1E+gVq1aVVc6hMHgqDcQfb1lScLjkEJ5m6ZU1SkLwl+sXbvWGgJDYvfu3bEb1VrE2IV8Ph8jhIC88bCNEbmZyk3WRpaUqgS258SQn4pv3rw5RhIaGxv17Ync9LkjlVSq4n79nXcCeuedCkm8ejUwnGYopWjLlkpfzswENDMT71eX0FCL3PH2QH1tN0G29oGQL4UWflsLov/pp6aHYNiC2cJ32MrGHW5w4TaKImpvbzfaGb/Lsl68eNFK5oC9e/fqZ3lekrA9eBDQd98F2jESn+cosySDnBBwMuM6iLAJfrI+8jd5Q4e68Bts2Nbx9urv76coimh8fFx/t2HDBnr7bftNdRK4jRW+a25upnK5TKVSSRP50dFR2rRpk04De1JOBovFohac5UFOKpWiQ4cO0aFDh2j79u1agIYTHN7GqVTqmQvLvP+5rWRHR4ch2EvbSTmueP+3tLRQW1ubXpsKhYImJbY1AHmlUinrHmazBVVKGeEw5Lzi+4ILi/mfWA9aQHh4cHpZRxu5LRaLlZAVQ0NWLQ+OPXv20J49e4z6IP+RkRFdH5stMydtAwMD+hAHa6Q8UMMeBFvDycnJWP8BLht1Cax7TU1NMZtnjI8wDOn3v/OE0MPD4/nGUyGESpnE64dCCJ8kGVTKE0LbGJHCs21D9oTQE0Ke13IJYZKqKK+TJ4TPJyF03QzjdtATQk8IPSH08PDwWB4MQmgL2suFfYmTJ0/SyZMnrb8hz9dfXx5pam1tdXox5bCRQQAqhK4yPS4p5ILQo5DCWl4/e3p6qKenp668duzYEfuupaUlpl6T1I8c2WzWSQiXAy7A2uyTJCHs6uqirq4u6uvr0+U8fPgwHT58WH92uWiXaljcWx3UlfDb9euBVo3jQhTKPD4+rgV33l7cDbmNUMh6S4ERBDWKIkOdSz5nq6N0zb7U85uYetonn1THYVdXlyZxXKCyeTmE6hieRfm4h8koqqj1SsFV9vn27dvpypUrWvUT+fF+Pnr0KJ09e5a++KISGoG/l9fRNt/v368QqCRCyEMt8LpLQsj730b+pHDLn+ekV3o25HnLvo2iSKvhvfFG5XDCpk4nwfOATRqEZukpE2qqmHenTp2iU6dOUTabpd7e3pgNYSaToVwuZxDDMAzpzJkz1npJdUN8fprCsst5jA2yHaGCz8tqs9ezzVkbqXOlTaVStHfvXtq7dy/t2bPHeKa5uVmTOv4+2BnytCDcfM7I/XCx8D/+ip/QYuEnMaLH53sqlTJURm1rl22dU6pKVDGWZJ2x/2APwtqFMsD7ss2bJwcC3U9NTdHU1BRls1kreeUEOZ/PU3t7u1brtc2ZpP5yzTPZH/CAysfhsxbaPDw8PJ4GAk6QniQhVOrRbuQ8IfSE0BNCTwht810SQr6QeUL4wyCET1pgTvIiagsx4gmhJ4SeEHp4eHgsH0EtgmQT0CDswcPnF18E9PnnFW+OPN3jkK9aajIPHwbU3d1teHJLglSNrbccEIxtBEspt9ooV0fkdUqqFzZoF6HlQGBv22/Y1JcTfxD9nEqlDEJo63+X0M5JQj6fj6kjcXUo7vxCkouBgQEaGhqikZERGhkZ0YHIpbc9CCBSoOZqklEUUaFQiKlUSbS2ttLKlStjfcHLVS6X9buloALY3oG8EKuuVCpRT08PDQ4O0vT0tFbTlnlhrPA6Iv+lnt/QUk9VdfTDDwN9kACnErWEXvQj1KXa2tp0WhlUnaOrq0vHmISTFKWUVlFEOhA4KYzxmImff+6O92h7dxIZBKFejhAYhiG1trZaf1dKGfPeRgh37NhhfZcExv7lywFdvlx18GEjgnI8Dw0N0cDAAA0MDOjv8Sw+Z7NZQ80PBynwAHnrVhBzKAO1a+mdFOP+4cOAHj4MDDVYTiKgYornniYh5DEFZT24N1EbubbFw8M8Smr71atXW8emVGdUquLQi4/T7u5uIzalHIN4x+DgoPEcDmdkPaAGv1j4HzEVaNsY4nWUhNC2HsAcgK/v3PtpGNrV15EG5JmXRSmlDzb5eo956tqPQDDlARbImUzPnf8k1dE2f22AN1qk905lPDw8XgQEfKOwkQT5PYKju27o4M3xj38M6Pr1J3MjZwMPL6CU0l7aXEgig/UGpXeRORsp5DYMAGxRbHmgnflNUlK69evXx+wL+abuei7pe/R3vTeEcnzwd/MbNXjR42MKAk5zc7MWvJLKC5syPMffyYVubg+F25fGxkYtUCNv7lGxXC4nChC8nqtXr9Y2nkl2eTxsRjabNYgiF6jxHfekKttJCjr8vUs9v6FUKkUffBDoW1YIXlxgTyIcXAhSSumbI5sAyMH7bW5uzigfhNa7dytBrDlAYHAT+dlnQV1t7wpxIO0HOdD2rjwBHh6Djz8+5yGUclKysLBg9eaKgwi40I+iShDyixcDungx0LcgvG/knE+lUjQ5ORkrq3wfbsN536ZSKTp27Jgeg0gjSRRstmC/BTL43XdBbJzIMSFvJ7PZ7BMXmm22obxvUf98Ph+zv8NcQxB6SS4kceBtPDc3p/ucH5K4xhInhC6CxvNCWn4IZdtjsE4tFl6ixcJLukzSXjDphpnbELoOiDAfebthrbW1PdoLc12pildV+Q6sx/JgpNZch008X09taeXBq+tmUabN5XJ6fhYKBW032dLSQhMTEzQxMaFDbsgb6WcttHl4eHg8DbwQhLDWzaAnhJ4QekLoCaFt/HlC6AmhJ4SeEHpC6OHh8bwjsJEkm9C0b9++WNyhJHDCthxSuGbNGlqzZg1NTU058+V5y3hDEvWqinZ1dWkVxaTygcQgxhlw82ZAN2/G8wdJqpd02jZdCVvbJKng1ILtfUvdv6al7l8bvyc9D2KG71paWmh8fNxoJykc8XxB2BCvTZYL6e7eDeju3aqaoQyGfvr0aa3+CGGXCwyvvvqqjkNms8FyCRxRVLV1AXbs2KHrjDyKxaJWn4b3Ok5aufAsBTGbN1U5bmDPo/uppxKX8J13qmMPceW4yi4XxKRgr5SiwcFBGhwctAp0tcgU7y/ejmhbObZB0iHkpdNpwwYSeUnS+vvf2dW2wrBqV5jL5Qwy7upT2xjk6nv4jh8W8PLIwOboa/5OtDPG6OuvVw/fePnwLN65fft22r59u1bFlSRHjk20IdRGy+Uytba20vj4uH4P99wKwNNoqVQy5oJSZoxXF9nAAUwmk9Fk6UkLzpwQRlFkkFnZLvwgyEbIePvJcY19he8v5XJZ1433q23scEIoy+Pycrtu3ToaGxszxhxs4/j+BiLI85Z1su0jcg+U6x3ycc0TvjbJeoMg8/Q9PT2xNnflbesffpgBWcOVVrYn7yOb51TeHsvZK2dnZ/XhqyeEHh4ezzNeGEJY672eEHpC6CIPnhD+MAihSyALQ08If0iE8GmRQk8IPSHk9ebfeULo4eHh8XiwOpWxCXwbNmygDRs21L2QXrx40fjsImZSxZGroa1bt06rbSil6Pjx4/p/qSIqF3m861FUVvkmnQRJCpVSVlI4MjISIxO8rWV7JwneK1eujNXVJaA/DkAIr1+PBwWXaaMoom++qaS7fPkyXb58mTZu3Kh/40KLy9kJzwtePmUa7iwGjkkKhYJ+9sKFC4aaJBd+rl+/TtevX9fqYxBW4FADQq+rH2yCYLFYpO++qzhWun27gi++CHQ+H38c0McfB/Tee4FRZ+TPBZfGxkbtcAS4dKmC118P6MKFCgqFQowMLPX8hv78Z1OAj6KKyqIU6ngd+ThauXJlzKmOFBaTiLMUvjjpshEqGZdMqYqnVBBDWdYwtHsXBfAbxg0vs6w/3i/nj+0wCF4qeZmk2qWrDfD/7OwspVIpunAhMOI9SiE4m83SqVOntKMO29wuFosxVU7e3zy/lpYWTXCguqqUipWfO5XB4Ronu7Y+x9jp7++n/v5+nZbHOnxSAjTykaRTjsfOzk6rl1mXmuJ33wWGR1wO7DttbW16Dsk4gui/EydOGM+iP/Ccbf3g3ml5mdD+8PCZzWZpsfCSMV9sa9Pw8DANDAzo/ujt7aXOzk4KwzCmJfOkgXaBanI9ZJOPX7kHHDp0yLkGy/XYlj/WtqQ4hLZ92HYYy9VdPSH08PB4nqEJIRZA22LJA8C6MDc3RwcOHKDXXnuNXnvttdjvSaqbzc3Nhrt/idnZWTp69GhMMHKVxbZp2UgMTrelXd/ExERdpMllD8hJoc11uRREXe0uN8owDDUJtZ0Muza7pDRyAwzDkJY6/7fxzPXrFZtQV56woeR2pVEUUalUihGRKIoMmydJIhCSYc2aNc52AL75xryVvXz5skEI4e49nU5rwTgMK6El5CkyvGbKUCo2YQICe2NjI42PjxsEtLW1VZeBk4933gno7bcr+POfA3rrrYDefLOKP/0pMOoqhSX097lzpi3Q6dMBLfX9G735pmnzBeKAdHzcIG9Opjdu3EgbN26kUqmk2y2fzxueB+WYk/Z1PI0kZRCecXOJ5zgxu3Gj6qlYjtNaBMMVmB7lwA0czxc2UvK2D+9ra2uLHTxxQsK9W7qE1cbGRmpqaqK9e/fShQuBUT7pEbWpqYkuXbqkP5fLZSoWizogOvpCuvfn/Yl0/f39WkDnQnoURVoLY35+3uqts7GxUd8eFovFxNtWtMvq1au1AM5voJ80KUQfwMZNlmV0dFSTQBAoedPNxzDCmfC1BoDNMf8O7SDb5Ny5c7H+515G5bxGaArZjyB88J4NQohb402bNunDNsClTaNUhVg+bUL4osATQg8Pj+cZ3xshBGwL7dMkhK40nhB6QugJoSeEj0oIbfHxPCGME8KncVPoCeHyCCH/zENz2OatbVwlIZ1OP3Oi5gmhh4eHx+OjZhzCrq6uusjRxMSEkyDZ4Fp0bWlljCel4qqmtjzrLYtSFdUwHv9vcnKSDhw4oIOj17PZSpL09deB1YOmTaDGZs0Jh7SNrBWEdzlwPbfU9b+tAvnrr79OH34Y0IcfVtQgb9wI6LPPKoD6EwQECPnSVguCUblcjnmHk+0AL3+8rDwvBF5vbGykL78M6MsvK6qZ77wTxNL09PTQrVsB3boV0MsvvxxTKwNx3blzp34n7IhkWzc1Nemy5/N5HQQc6mEQ9KXQyAVLXi8bgZKCJUc2m6XXXgvozJkKkM9fBv7TIBt9fX0xEgdPmkjHxxPKtH379lj/y7GQTqf1/JPqjbwesNW0jVcQl/b2durp6aG+vj7todg2PmsRC6WUQcy4ul4URQb5BUB4du/ebSVGtrHpIoOSFPI+S6fTdOLECTp/PtBkiZMLpIPqIu9H2zyV7WmzzWxubjbsKTs6OmhwcJDGx8cNwok6SXB7SkkUeNl5n05OTtLOnTtj4/lJE0I5P/A/DvJ4m2GM8/6HrTJPd+9eNTaktCvm9caaxvvjypUrMSLFfwdJld/DBEIeXmCu9vb2UqFQoMXiT2NjYG5uzohhClV4fiiEcso1Ro6jetce1wEkH4PcrpS3H7enxNzjYwfkG3j11VeNd7jsMG1rEw4DpUmHLC/GB+JU8jku1wE+/p610Obh4eHxNGAQwiSCYwPc3MP2xiZ0JQFCpYsYJoVpUEoZhOlRiaANbW1tMTf0hw8fpiNHjtCxY8eM7xF414Uvv7SXR9YLQddBYviGXMtxjtzwav2elGap61fG7ZZSis6dOxfLh9tEhmHFTmpsbCwmeNg2cXlr6irXli1baMuWLToNF264Qw5Zhz/9qXrjFoYhffBBlSTC3TjaFIIL/iIP3CbahE8p1GezWX0TA8LIw18kCZZIA+cVvL14P8D2DM/w70Fq/zLwX/SXgf/Shxo8f7TF0NCQMQbRrjt37tSE2CVw28YZ1oBVq1bp9Ek3SlKwtB0KuAhZkkDGiRovK7+NhPC3du1amp6eNuqMsiTZBtoIIC8Dfz+/qY6iiC5evEh/+ENgOLwBgeO3VC6Bt5YQjO8wNiEUw1kTvyHlByG8vaUQLMmFfD/Pk/cdHyco25MmhZzszMzM0MzMDEVRpMvE51o+n6dyuWzYO46OjtLY2Bh9802g7Z95nTGO4aAJt63SKQvSP3wYGHPt1q3A0HpBG8GhD8g/v0nk7Y3yLBb/JpGUAa5DpSQSxW8l+XfoM96PSIsQQrJMnGhxyPz5eAFpA3GDY6vBwcGYXSeeqTUXJJqbm/VeK9MnkUAJPvaetdDm4eHh8TRgeBl9VoSTUZHKAAAgAElEQVSQo95bQ6XshHA573fBE0JPCD0h9ITQRQZdi6knhG5C2NjY+FTsCT0h9ITQE0IPDw+Px0cw9H8CWrVqlSGk1yIVNkLzpJGky49NxpU2KV8bgVgujh07RseOHdMqP9zLnsRXX9m9dLa0tFAYhrFb0J6enhgBdKkicfBN19VvUhiwPbfU9asYCQjD0LDhxPdQsYUaEMjeqlWrnIKLUqYnWVkuCGAITGyrJxfYZJ0aGxvp2rWArl2rjBOEY5ifn6f5+XnKZrNULBYpm83qoMR4Z2trq84LoS24YCMFzWKxSOl0moaHhw3hP5/P0/DwsOHFlKvvgYDCc2Emk9Gu8rk6K+yebKpbnHTBmyhUIEEMwzDU/9uAMcjbVwaEThImZR/Pzs5SW1tbTQGUC44uQbahoSF2YPQohDCfz2uV1qmpKau9FS+fzYPl739XnzDIb684WSiVSnT4cMX2kwerD8PQCO8gBXGllCaONgEYefHfebvmcjnDNheEEfZpGHe1BGLZP8hbtqEk8nyc4NknIVTLW8LZ2VmanZ3VdrPSyY9LNV2pKimBij/CB928WfEYnMlk9KEH2hl9wvN98KBK9mFTjRA59+5VIG0VR0dHY145sebwtuzo6EgkefwgieePMVVrrmFcYM/B2EUYpuHhYerv748dGMsycQIo12mev43c2fLlpLDWepREELlKu23/Qz/axj5+q3cN8PDw8Pix4gdLCLnAs1zj76Q8PSH0hNATwuePEEo7PjzzJAhhPbeDvAyeELoJ4ZNyMsNvCT0h9ITwaRNCTwY9PDyedwRKVQzUuRMPSV7kZ9cinkSiOCDIJKXhql4Sj+M8Rim7quqj4tVXX9UOSFyQsQnDMKQ1a9bEvDQqZXo4dbU3/x/OBGx9VGsjTafTMZXXpa5fGxslNvgwDOnAgQN04MAB6uvrM1RGIQy0tbXFCJRUP1VK0fr16+tq23379ukAxba6yE0dJOv8+fN0/vx5Wrs20CQLhK2zs5MOHTpE7e3tBkFDnnDmoJSi27dNgSSVSlFzc7POq1wuUzqdptWrV2u1LxC5TCaj1cMQnBzkv6Ojg1asWEH37gVa1RSCXRiGOi9eNilk4X+u0sYFvlQqRX8Z+C9dfvzO27dCDP+T/jLwn7R//37DedOjCmCvvPKKkQdv2yT1NV5HTs6golZLKMNvkgygzlIF3CVgJzmMqWdB5eXg6pu5XI4OHDA9wd65E+iDB95e+NzZ2ekkgz09Pbq/bXE34R2UjxmMFagf43BsYGBAe5mtpTrHwdcOlIs78oCTJdnWUfT4Md04sVxYWKCFhQXdj3KcJa0xNucjHJ99FhhrglKmqQLw4EE18Ltc73mf2kiZJJd8DEdRNY6mrB/6MAxD6urqMg60wrDqkbrWvJV7QlNTk3ZWI/cb19zG2OPEkx9E4LmmpibtUIp7zlVK6bnOy8bjRLrWD14HucYhP6WUQfLk2Mhms85xnkqlPCH08PB47hEcOXLEKii5Nsh6NtlaQNDdx8njURFFFRf8HR0dTzRfV4BjpezB6hH4WG5kkixJIijb3hV+g9uNQejg5AGeCJUyg0svdf2KPv880J47ccPJN2DYHsE+CafcEAwkCcT7+I3E5s2bafPmzYnk4ujRo7FwI7JduJBZKBTo0KFDBnmanAxobKwaqmHfvn3U3t5OuVzOEKKlwKqUMmyLuACEA42BgQHKZrN09uxZLdw0NTVRW1ubEfT95s1AC1pNTU2UyWSos7OTMpkM3bkT0J07pg0TTubxWYZM4B76eF1tBBf5co+WUpBSStFS/3/QUv9/xMZaveDCKkJ82PKx3SzKdPwmRgpn9YaekIJ3Ulnw2eVB1PWepDKk02k9TnDTu3dvYMwP3u9Ym3j5YO8py4zvYG+FWyDc+IZh5cYHnkZxU4jbGpShp6eHduzYQW1tbQYxymQyNDg4uCxyyMNMJAVkD8OKB9gnSQjxPt5W0sMv5hKfKzz8TdLazr3fKmU/rPzuu+qaKcc4PoMgS9Ik+1dqJNgOBXiZR0dHdd1xmNTc3Byrl21tkHNDKWXYbdvmCeao3G9sa6m0ibTVo1Ao6D1FKWWEeuH7atK6w8uFg8FsNkujo6Oa1HENC4xbrMmwGbbZ0obhk3OK5OHh4fFDhSeETwieEHpC6Anhj5sQLlc11JaOl9ETQjchfFzVUU8IPSG0jS1PCD08PDweDYGLfLiENdsGWmtD5eDxrZ40kmxFbIBtSHd3d6IdoEsI4IDdyfvvB9qGDfjqq8DYuBDrjQsLhw8fph07dhiChCR1/Dce/80FHvTbtvEDQ0NDWvhc6vpVTAC5eTPQQgIAj3t4hxQ2XEKAUorkIQRvB+ShVEUdF/GokEaqV3Hs2bPHyAdpF/NVIe3ixYuUTqeNAwmuUieFDcQvRD2gdtrZ2Um9vb1082ZgCBujo6NUKBS091EIxp98UiUDPJYhBNdvv628JwxDmpycpMnJSd3OUogrFotGPWEPmUTYbHG8bMRxqf/fDXtH2/x2CWbyHTZSiN+5mq9NZY8LeNymajmePpPA5xJ/rtaCWY86Kb5D2XO5nLYD27UroF27Ku3y7bemJ1ulFK1Zs4aGh4dpeHjYqSKH7/nBAbwT453371fUlSHwdnZ26nGHvuUHFFDXgyo/hOTlAESPz1fbvtHS0kLpdHrZ6rgcfCzwNRpjhc8PSWhc5aoFkEKbyihslW1rWhiGVu+nXM0b4xFtmTR2kT/3YmpbZ9Em0n7Ptjbwcm/bts1Iy9dF6UEYz/T19VnzrzWGXX2AfbkeD7yufU2pinkIP6yS7VwLqVRqWeuDh4eHx48VnhB6QugJoSeEui1eREK4XDLIBUobqfGEsD5C+Dik0BNCTwj5c65+fBKE8HEOLjw8PDx+LAjkYspVN2ywLbr1bqhKqVgMuieF5cZAlBgeHq6ZBk4YQBJu3ap6pkMa6WDm4MEqYeCb2Msvv0xhGNKlS5fo0qVLxjOcaPG25d5I61G7tTl0kZvyUvc/Mfyalrp+HSMKd+9WBNcNGzbQhg0bKJ/PG84A8B4pgCmlYs4JkOfJkyfp5MmTicLM6dOn6fTp00Y72Db+TZs20aZN/z977/Wdx5HlCWZPV3VNVZ+e6Z5z5pzemd3qh9ndUy/1b4xZzJqZrj+hH6ciP+8NgA8eIAEQhiAAAiAJAjQgaAQaiYToRS8KVaWSSqZkSyIliv4J6uHdh6wb342bEZkJQwIU4+F3gC9NZPi4v4hr9sh8Y/0hoXn61IHl3F94yP8LWM7/pR+FH4EQqnpXLBaT3gepsxP8LgpGX33leST8058c+OADr65QlQ9JUiKRgI8+cuCjjxzI5/NSOMfyfN/i1f33rf8LfN/+v6ro+Dl83+6B93UkmN+3/28K8D4XiHUkkNfr9x3/oO1P1AmETjDD8qC302w2C48f+0mPrq3L5bIkJdivdfNKVEKIqnOc5Luup065Uocx9FmaHxNJpcQUnbtkMhm5STAy4mgF0PHx8UAy4Lqu9Eg7MDAAAwMDUu0YPVk+elQPzYPqu+VyWRJwqjJeLpehVqspHnexzrC9qfqzEJ4jFhMhNOWZO5uiGyJrUR+lnl0xba62yskYzQtVoY+Cjz5yfBtS770X7tiMr084x+jGYENDg3Q2RR0TYbuMjY0pnpp1KJfLPjXaIFDSuH//fuUezoX4P9ZrPB6H/v5+6O/vDyR6OP9x52cmQojPUadeWGe0HYPSwL6ryxedw7E8JkIYZc6xsLCw+CFAOSFEWwQO0/WVYmJiYl3SMcFkTxcG3GUPQy6Xk6dFJnBCuLDgwLFjju90y3VdxUYtKjDoOCLoZJMKHLiA0/vft/47WS7q8VQI1cvoo0fqKRja3lAPmXSxjcU8ez7cNZ6cnITJyUllweZEmAsgly9f9t1DYQHJHp4sYWBquhvsuq60o1laWpL5Qpf7KJBhHS0XfqSQp0wmoxB9JJpUeMJdflruxsZGWFpypPCNdpOpVAo++MAjjLGY57a/UqlIIui6Lvz2tw7cvFknUB9/XCeYkjgy4oegQnZTU5N3vePnSjti/vHaP3f/73/G/wH/3ONBCKEQSqx3OrZ0gj4S31qt5usP6G318WPV9T6mRU+FEdSLLcdKTgn5SSp1aBLVaQx/nudVR2joKSGSKi6UxmKx0NMJk/BcKBTkZgWOVzpucbz29vZCb28vxONxKJfLsm9nMhloaWmBgYEB2U9TqZQMe5JOpyUJwnxQz6RR8iyEkDaLPP/UM+p6EkKeHwzxQdsf88DD1vB2NeHoUQd+/3sPSAZ1mwV03dBd40Sbng7yMcLJzDvvvANbt26FrVu3Klo3ra2t0Nra6nuPjn8dYcP3E4mEXONo2JxisSjne5zzBwcHff3NRNho+rq86er+228dJW0h/KfOuu/QE1xd+pheNpuNdEpoCaGFhcWrAEsIhSWElhBaQvgyEsIopBDJQiwWi0QCg8DJDsISwo0nhIiNIISm/kLXDd1aYgmhJYQWFhYWmwWOEAJmZmZgZmZGFbr+HMh7fHzctzjh/7gghS2gPMbZSsFtHEzgZImCqjFymLyDcty7F/7cO++8YxQiRkY83L3rqZsioeDe8IKg846K6q66hZXHfMQF9vu2fw/ft/075VmdnSQuuI8eOVJo1C3E/Nv09/79+2H//v3yOm2HpaUl3/P5fF4h1jr1WfyfEmJc5GlbX79+HWKxmFSxLRaLUl2TCi5NTU2wXPiRzAd6C6SEBwkQkkr07pjL5WSsMtd14fZtB65fV4WZUqlUVwsloHn/3e+8d9CrIdYVjUMmhJBBsuPxOOzfv1/aD+I1Ssq+7/gH+L7jH5Q6RyKo61//3PN/wrOd/zFwbOG3qJCdSqWgtbXV5xFV941Hj+rBunX38d2WlpbA8bsSUrgSMoh9QnddZ8MaRAhp29A4gTphHJ+jwqipHr/6SrVJ5X0a84pzNH4fN1KKxSIsLi5KtVFU16V9jeYVxz0SC1p2Clo20yYC30BZi8Cta19ef5xY53I5LdkOm3td1/MUy6/T/OtIISWEqE6tS5+qKeJzXB1fiPqmI1WL7Ojo8MWU5fM0X0dpuXFz4e5db957+LC+iUNjr9L+T2MX6+rZtNnD4wAHrSPUhpuvAUHvRiGcrus/UeagbbrRwpqFhYXF84Qv7ATi5MmTcPLkSe3Ey5/lZJLizTffDF1oTfZ/9AQnKpqbm6WzGHqdOslAnDp1Sjo4efLEUU4yOL77zjESwsXFReXEK0y4GBpyIi1YOuDuL8fAwIBPyNQ5nfGI4L+PXJ/btm2DsbEx6OjokEIJ31mngi5/nwqWhw4d8gmEjx/7HQZge+jqiAqp/Ft4CkOFlvHxcSkMU6GG5gvJznLhR3UUf+KzecLTPkx/dnZWOSmkgcBd14UrVxy4csWB72v/Fr6v/VutIIbPv/uuA21tbcoJxmefOXI3HvOKton4u6enR5YPhXqsn0wmI8vsBaD/D/DPXf/BV9dTU1Nw5MgROHLkiMzjs53/CZ7t/E8gRP20jtaF67rK6UulUpEnYejwKKiP43sPH3rB2R88cJQQHK7rQltbm0+4X83OfdBz9CSPCrw6ATcW82yh+JxETx95utgnsZ8EnZ4ECaloo4qgdUhtpbC9sW2wLfB0EMO/YF/et28fdHZ2+sYGLzvfQMH8zs3NwdzcHAjhJ4d0vjLNF2HtsxKYTgkRVBMCy7qaOfjwYQcOHfIghH5jghLC1tZWIxHEesL/C4WCb1OF9hcagoHaFeJcQudh7K98TeV9984dRyk//sX19+nTulMu3CimjtHwHZyrePq6+uV1odtgFKJOCKm9PJ1red8yrRm0HnK5HBQKBZ9tpu7E3pJBCwuLVwWWEFpCGAhLCC0hfNkJoQmUQFhCuDGEcD0Ebl29bxZCeOCffm4JoSWEFhYWFpseig0h4ubNm8pEr3uGXzcRy4sXLwYurjo1T/TCGJW0mIAqNIODg9JDJt4LUmFF1Sp055/P52VYBo7Tp08rv7k6mQmDg37vi7Ru+eKMaG9vN6Y5PDwMw8PDvvptbGyMTAT599C+0nU9tSQkhlxYzGazPvVhFLjw98mTJ7ULNvVEKYSQJJEKCzrhXEcSKSFEIkPdu2N+E4mEFNLwuyi4o3rccuknyje3bNkiCQGqSR45ckQRxNLpNHzf9G8U0LZ0XdVrH3oeRQGvpaVFPvfll46Sb9d1obW1VclnLBaDlpYWiMViin0PlvH99x2fS3xab0J4tr28Hz6b+M/wbOI/e/9P/l/wbEp1hU9JCH5vdHRUqYtSqaRtb2rLRDcR8L3vvqt74MTQI2ux7QmyC0SSRG2ggvoZD++BQmQYKXBdvc0anwNMp1t8nNK0dH1/aGhIBl9HARj7TblchnK5DJlMBk6fPg2PHjlSyObjxFQvQgiFFOjyjOrc/L1SqbSup4NhaqMcxWLRRyYoWddtbJkQ1A+5LSF/L6ideV5wY5LOVbr5D9sMQ2TE43H49FMHPv3Ugc8/9/DFFyqoWYiuLhKJBNy4cQPeeustpQypVErZQHHdepD5UqmkXatoP6Chk0x9DMM54fPoLTeIDOrSwnkXN9ywDbgKuCWEFhYWryosIdTAEkJLCC0h3PyEUAgRSPbCQE+8nwch/OUv1O9ZQqgSwvVWFUUiGFSP600Io6gj696zhNASQgsLC4vNBF8cQiFUT5lRCaEQnuokxo67fPkyvP3223D9+nXjYqpbMIKCrUd1LkPB4wtOT0/D4cOHV5yOEGaPnkePHlUW8ihp9fd7dbx9+3bYvn27cdHk9WwiphQjIyOSAAYRwaC27erqgq6uLt9Cq1NDovndsWMH7NixQ16nwsKFCxd85Mh1XZ9zEU4I8R30gMgXfHSqwYUZ6uGQCzk0X/wepi+EgOXST2C59BPo7e2FWCwGnZ2dUojIZDKQz+fh4MGD8H3T3/0Z/waEEL70ubBdrVbhk0/qRDiRSEBjY6NCltCxDc1jY2Oj8hsF9lQqBU+eOFLVFoWcDz904MMPHUUVFd9NpVIwOjqqtAe2LRKJZ5P/RbbDs6n/Cs+m/qsiQFGhNRaLKf0zFosZ24wSSU4SdWriu3fvNgrsYcQP2/LatWtw7do1bfvohFHeT7Gv0Xw0NjbCL38RftLFyUFUQqjLn64+OSG4ePEiJBIJ6UypUCjI8UBVRqvVKqRSKfjuO08tvr293dcPsU3QcZIQ9U0ELM/ExATMz88rQjYvh+t6myprjT1oqlsdcQ4iXnxjQtf+QaB9bKVtTvPCPYPq+iMN0K6by/gGkxACPvnEI4L4/VKpJL2b0k0QOm93dnZqCRY+19bWBm1tbT4nSSb1W74pgHkZGhqSOHDggK9+hBDwpz85isqzEEIx+9B9k85jPA6v6Vn6DNZjlDFtYWFh8UOCo1v8Hjzw28oFCUumBRNdoptAhcewQOvc/u9Fo1qtBt6fnZ2F2dnZFaW5nHPg7bffhrffflu5HrZLHSVMBieB3PbQRDiF8AJPc0FfJySYhGgh1FMnev/q1au+0BxCCOl1Ep/j4QlKpZK2P+IJHxUEggTnXC4HlUoFtm3bpggWnHhxYWO59BNtKIRisQjfN/2dFILL5bIUtqhdluvWA33fv+/Al1965aOeIjENFNhxZ5zmC08h6f+Tk5NKnd6/70jhkNYFDziO15uamrTCnwnPpv5veLbr/1Ha4dme/+5h+h/h2fSv4Nn0r2R98zYzgZ56Yl7wFJeHsxBCQEdHB5w4cUI+Q8tETy6Q5KK9G5JqfrpB55jbt2/D06f+U3wUTPG0IZfLrUp11TRuaH/lZCps/NG0nj71hGka2LxWqyn9slQqwZ/+5HmWxE0V2l/p+KF2bcPDw/JbO3fuhJ07d8o+T4nO8PCw7+QLyeDzIoRRTggbGhp89YdjOcq8HUYEeVvTd4PyRLUDaDvT9Zj2W3qCG4/H4Q9/cJSxrcs7n+PohhKGa+D5oMSRzg+m/of/d3d3a/MxNDTku37o0CHlN86PujWABrlHUmoaB2EniVhftG34htJGC2kWFhYWLwKWEEaEJYSWEFpC6MESwtURwl/+Qk8K+di3hHDlWInK6HoRwqC2tYTw5SeEGy2cWVhYWLxIKDaE9+7VvfyZhJSwxRJ1/oPI4LZt2xSBHAOYm4D2WlEW6+cNXR1MT0/7nkFwIiOEp9KJ/y/n/gKWc38RmD4NCC2E51FUlzeuIsrT0pFa/oxJ2KRCA1U5pPHJhPDsitC2SEfM8Duo3iiE8Ak8QqiEEAUQGoOR5hHrBz1b0tiOSDS4mpUQdbUlGmOQ2hVSz6TLjX9rRKVSUQRqLqSg10fqRbO5uVnJD36f1lFzc7P0bMttvBDHjx+X9mFUFez+fS+WIa0L/m4sFpNCMBX+eNtTgVCIehyxZ7v+X3i257/Bsz3/TWk7TPvZ9K8UD8JUfTeM4GB56DiiZUBbOJp3jLGnKyvt4zt37oRKpeKrGypsX7p0CYRQ1eer1apWkF+pAEltGHXCtO4bQURaJxSj6jCOUYy919bWJsv9+eeODDqOttLcUy4ngzSvg4ODinDuup5qaV9fH/T19YWSsudBCKM6lqHquLFYTM7TYescPzmKQgIRYXaDQghpo8o3gFClF/OXy+Xk/UQiAe+9p663lUrFpy6vm49x3NC25XMCf8+0GYH1hu1P1ysEkkEdeTt8+DAcPnxYIYP8OUrag8YEn6v4esTLVCgUoKHBxh20sLB4dWEJ4QphCaElhJYQWkK4FlIjRJ1YRCWE/NkfEiF8Hs5lohDDtRBC3Td1BI/CEsLNTwgtGbSwsHhVoaiMUhKHxuMmkmIiGl9/7cDXXwerii4sLMDCwgL09PQYHbUIIYyxmyh08QWjolgshqoJcWFN9wx1CqN7plKpQHNzs0KEx8bG4PFjB5bzf+mh8JewXPhRoHdVFIC5J9EwxzG6xVT3DBUw+T0UtqnATb1acsJ34MABnxCh+xY6kKFkSQiVEGK6OpUq7vyisbHRRwgpuaNe5vbu3Qt79+7VCjgomA0NOTA0pHey1NPTI0kEetaj6qf4zdu3b/tUYPm4oe1ESen9+w40NzdL1SasS3TwgSQ0k8ko5UaPhPg8FfLxGsamCyJnlKRydbRnu/8/5Rp9Xj4z/SslX5R86zzHcnKMqpnozIU+Tz2qUrVcXZotLS3SgROmy8srhOcV+eLFi/I3JYQPH3qeHlFIT6fTqxIgqeAZtNlmcpDDQecMmtbjx46itowbE+gw6qOPHEilUjA8PCzHNtYzVUnUkYFKpQLxeFzZqEDyj30ijBDqiOF6Lm4rOS1EcwVTWwhhDjERdjKI74ad+mLd0k02JPs4J+AGEbZ7JpOB3/1O3TyjY57Pj7wdTRsnuk2AMPA0+vv7lY3foDXHdVWHOPwZ7FdhaXAI4Tc3oGsRTatUKllCaGFh8crCoQLJl1860NvbC93d3ZFIEp10kTxGIYSnT5/2hWsIAhIhjvU6NeRB7FcCLLcJJtvD48ePK7/Rs+Jy4ce+Z5ubm5XTMSH8p4FhbYW/8SQg6HndYixE3V4I7yMpQWFACM/j6tGjR2Fubs73PrUno8LDJ5/4+8vbb6uCAd2coOnqQhj09PRAT0+PIhjR76Gwg+nv27fPl9dCoQDDw3rhBFEsFqFarSond0LU7VbwGg+9Qr/FT/745gae9KBgjyc+3IYol8vJe1evXlUIExU2E4mEj8hzoZGDn1zi/3jqFI/HIZ1OG9NBm0KdR1G8pjuZ1J0a6oD3kXRms1mFzLS2tspvUIJD614If1gUrH/aHriBgWkVCoVVCZH4DrWb5mMvjBDSPpfNZuVmjet6p4w0nEuhUJAbB0hmf/tbB4aGhqBQKEBLSwu0tLTIPka/w0+aksmk3JzAOsxmszLMBT4XdDKHGyj47PN04sFJYRBJjDLnh9kQ6t6JqgasI2rUq+833/jnpN/8pu59lI8rCgw1Qvu9iUSZ5rz1AO3r9H/0iEy/Tfs4PYleybf4OkwJIbZFpVKxZNDCwuKVhiWEwhJC/jxvY7xnCaElhLSPWELoEcLOzs5V2xFSAsHHnsleTScsW0IYXtc6NVXdKWXYnB92Umh6xxJCSwgtLCwsNisUldFPP63HPeOTtek3xRdfBBPBt956C958883QBVcHXQB7Iere/kwxCjEAeVj6QQHfg6CrD36tq6tL+Y3qlK5bt/GhC9Vy4ccein8FQgj4vuXv4fuWv/f+15BAndqtqZ2oPSJva91iS6/hM4cPH1YW6127doEQXhxKng5XiTN5kv3kEwc++cSze/v4Y68f3bzpwM2bnlDLyxiLxXzqtfgNjKmF6laUZFHbGtoe4+MOjI3VgWRQR45ogGNUy0KCIITncfbIkSMyqLoQ+phZVG1RJwwKIeDWrVswNzcHu3btgl27dkEsFoNqtSq/R+3H+vv7ob+/X+aL1r3OjpLeo/VK82ASWqm9Yjwel6qalUoFqtUqVKtVaG1thb6+Pvnes+lf+YQ6HUnU/daRQ50A29bWpuQf64GqkuK7mPdkMglzc3Pa8gpRt3d98sSRhJDej8Viq1I3053+8T5nslkzCb9ItIQQir0gtlEqlZKbQrVaTQrEGKOxq6sLWltb5XtU9Zr2Caxb+lwmk/EFK08mk1L9Guuc9pv1tiOMWte6ayZSyPuZECsnhbqTSN5+tM/zuqebP3fvenb6S0sedOrX+K4QdRs+0zdN41xHrKKQMF19BSGZTMIHH/hjz5rWoTDw8vB1p1qtguv6bXUtIbSwsHiV4biuC3/8oyeI46RrErbotXQ6DY2NjQpRMxFCXWiF1YCeklWrVSiXy4oAFAS0kTERy56eHmkMbzpB44ucbuEz/R4cHPQFbUdhEoV/Hb5v/fv6/wZnMaZTSl1eqM0lX2jxf24/pFucL1y4oAT/nZ6eVgLM037E80VDYAQJEUiWb1FChHoAACAASURBVN504Pp1DzdueBBCyGv8m/h7YmICjh8/rpQbT3zoBsL0dD0N6iSD54+TJPo/CtkTExPKqZfp5CuIcFGgXSLmi55mokDX1NTkOx3Q5RVPchD5fF7at46Pj8P4+Ljsk7q80/ZGkoUbDBjkXAihuHLn/enZ9K98bUwFWNoP6MmI66qklr4zOjoKo6OjUKlUjKeKnMjT59A9Pn8+SLCl99bqKMVERlBoNZFCfuJJ81Uul5V84ckwhsrAE+Visag8Rx0I8bbXEUJcA2KxmHT+RU+z8R3qgIr2rxdBBnV1zK/rnjW1eyaTMeZb9y5e16mm0jqmdns4rvA3t5U/dUpda3EsUCIphIATJ05AZ2ensqGGbYIbalGJVhjx0q1jqPmiG0t0rv3DH4K1MXTfC8sbXX9qtZoir/ATbEsGLSwsXnVYQigsIaTl4AK8brEVwhJCPk4sIbSEcK3eMzkpdF2/2ih97odECF/EYhe1TVZCCMPeDTuBpHVsCaElhBYWFhYbBScWi2l1901Cuk5A+u47B27f1pNBXRDytWB4eNjnZXOlqNVqgaEuhoaGYM+ePT47v9VAV18o4FNVPV1dL5d/pvx+911Hm6YuYPpq8sXziGpmzc3NWnLw9KkDT586Cql98MCBBw8cbXl6enqkPVfQAo7vcSGIpoekUIg6MdSpXArh2YahSpwQQqr+HTjgAfuTiewFAVWSuV2O7n2uxhgmzCSTSSlEI5nhqnqJRAKOHTtmJJlUsDSpRFJB8siRI0rd0fzQPGD+OEnk3gk5uRRCwLPpf1RUbBFUfRqf42XCPGB6Bw8eVJ5JpVJSdRHrjueJ2ha2trZKVUrax3lfoCSRzxV0/GYyGYjH42sSMnU2b7r7vC2pLarreqeLuFERj8ehUqkoqrMoDNdqNaX/8HGEZeb1QOuot7cXhPCEfFQZpqqh9N1kMintfDczIeROZqiKdhghRNIXpKKK6WJ9YT+iG5K8vy0sOHDypKPdtKHj9vLly9JOH+93dHRAoVCQGwL0nm6957+D5jT6LN10iroeRSGEprmSr2t8fhZCKF6GGxoaFEJI22ajBTILCwuLjYIlhBpYQmgJoSWElhCulRCuBykMOh20hHD1dbqSukfyFoUQmt433RfCEkIhNpYQWjJoYWFh8XNwaEBbKjCZJll6/eFDR1ET5KTw8WNHqoyslkzp8iOEkOptKwUKJEII6O7uDvWoinHJVppn07e5UMk9iNJ7JkKoQ2NjoxT+qLpeWDvqnuELvBBeTCm++GN50NHGw4eOEk8Q3+eBinUqjRxcXTBIaMH/qfpo2HtvvFF/FuMJVioVhUhEAcZtCxOoaX3pPPxRwY6rAnJQ5xO5XA4ePPALiPiXCn+8TvAd6tzGq5s3jP3adetOaHhalBwGQQiP7HFQFbJn0/+oPIfv0riH2E7z8/MwPz8PhUJB9n0kuFTwxbJg/WNbU8KMz2B/5W2EZcdYfqa+hm31y1+s/vSBEwoqvOrIK5L0ZDIphV0k0CaPn9helGjzDQssY6VSkWq5eB+dHeH3Ozs7ZTtSQkg3TKhH3BctjIeRtaDnkBBGIZZRSaEQdZXjxsZGbfzGY8cceO01D7p5k7b/lStX4MqVK9p+GTWOnxD+mH+69YPPVXwt0W1Umr73/vvhc3dQfuncQeunoaFBbvZgLEdKBi0htLCwsPDgLC05SgB4an8QtBggCeA4d86Bc+ccJRA33/lfDXCy3717N+zevXtNaQkhYGRkJPA+r4PLly+DEJ69GWLPHgd27/bXA3+X7rKbQO0Al8s/85FBIVRCqFuAKbh9yErqRkdmBgcHtaQHn8X2xhNC9BQqhIBt27bJAMWu6/cgqROm+QkIF4J0QoMQAq5d0wsW+PvNNx04c8ZRTh4zmQw0NzcrafEA6khCTOXn/+vKSG2rMG0u1NBv6khiMpmEQqHgI6737zs+uyP6PtrZ6oQ4+j30mHr+/Hk4f/48XL161dc/CoWCry7QdgwJKIakMPUvWm7sMxiegoaoQCBBpIQQ61S+9+tfg+u60NPTI8MoCFHfgEAbXmpHiCefGI6hqalJeiScmpryjQUh/J5yeT/FuQrzup4CJ1Vn1AnjptAG9BoljTykBLcVxHRpaB4+RlzXO6mt1Wq+zZ5yuaw9bcW+uhkIYVRyVygUVkQgohBCbnOqczqjm5vpdbwmhIDr16/D9evXjcRJp5Wie04I4TtJxPdNafBxjlo4YfIE3n//fUcSQxPp5fOCad2jfR3rho+FVCqltMVGC2MWFhYWGwlLCANIEf1tCaElhJYQWkIoxMYSwl/+Qu9UhhLCINKD2CyEkJbnRS58KyGFnLCtVu00ah4sIXxxhNCSQQsLCwsPDp0oacBurqJGhUYerJni7FkHzp5dX7tBIQTMzc3B3r171zVN9E4YVB7E9evXFW+UFLt2OTA56YEvgHTx4jZxQghYLv+UQE8EEUEqozrBIWwh1qXDF0+8vmfPHuNirrOt+uijel5/8xtHCZ5Mn9PZQgUB30OVNLSzS6VS0NbWBh0dHXDliiMhhICrV+t5oX1Tp36oI3uYZ7QP423K3+NqnVyAQ/JJx1i1WpVl4t/mAjuSnp6eHti2bRvcueMo6aOKFG9bJDKYPtoDhtU52gFzWyesN1S7LJVK8PixI1XJHzyoqxBzIAl88EDfp3WCH1cxFULAsz3/XXnv2a9/Dfv27ZOEI5VKQTKZhN27dyv1mc/nlfrntm7YDlNTU0oMSNM4o/lENWJOztZr0taRCMx3FDJIgaSN2qTq6h7jOyIRpJsHqEqL8yg+h5sCuj6F3qFbW1s3TChfzSlhVDXD1RBCeg37V0NDAzx+7Eh7bQo+99+6dUsZP6axzfuu7jkh6p65aX9H1WL0Uszn41QqpcQ91K2HpnHz3nsOUBMW2r/os7ixhht13FMuB5aPX4/HX6yXWwsLC4vNDEsILSFUYAmhJYSWEG5uQohYjfpjlHdfFUJI6yLsGdPJ63q2H78uhCWEz5MQbnS/s7CwsNhMcFBIR9UpXCDoBH758mXppTHIa+ji4voTQSEEnDp1ak3OaXSkaGJiQomPyFVgjx93YGHBgWPHPMzM1O9TksAFxIkJv8qijgSVy2UQok4IUYA3ETUhBPzud/r61S2yQc8F1QvmDxfdbDYLJ06c8KWvU+mh5czn8/DBB+oCv7Tk/V+pVIzkwyTE6FRIMV10dqErE5JCVGWmZeUeMum3U6mUz7HC2NiYUocm8iaEkO1L6w1/t7e3y+so8GCcMF1eeD3k83kl3lg8Hoevv3YkPvvMKyfGF/3jHz0V3g8+8FSyqEDF88id2WC++figKlyIS5cuKUJcFFVp2u9pHsL68/DwsOJsRpLGX//a9y6W58iRI3DkyBH5XXofNwSQ4NK8Hzx4EA4ePCj7TJCQXa1W5bUXKXSulqgEEUNa31u2bFHqEh3GYH3hnEH7SS6XA9d1oVgsKsI81n887sUxfJkE8/UkhFG+geqjOq+dlBwuLS3B0tKS1rkKH+NR5lv6HZxb+X00M+HrB3rzNH2Tfxfff/ddB95915En1fR9ncooHcdBhNCEl6nfWVhYWDxvOOPj4z67HLpjfuHChUCBDnHmzPMhg0IIGS6A2kytNA2+mI2NjfmeefzYC0dw/Hi9LOgFlH6TC8sqaVB3yan9Gc/PcumnSpp0UdXht7/Vh53QlZGTUB1oAHaaBx3OnTsX+D0EnszgM5TI37rlyMDA3CMlP62h79G65IGX6bfwGm9rvonBQwzQXWjMF7YvCrzoMW/Xrl2wd+9e2Lt3r9bbphBCllEnBMVinidGPO2bnJyEyclJWf9RhTZaV7wvtre3wyefqKeGFLgT//vfewLYb37jKPVvIqLUqzAnR6lUCoaHhyN5GY1SNlP94ekDfYZuRvzPPxNCXp5Tp04Z+20sFpPkxZTHWCwG8/Pzvo0p3cYI2ifhtZdN8OSkp7e3Vxkb/FQc+yHOJyhwj4yMyBMmPFnCOsHfpVLppRTOn3d+OSEM22Qx9V0h1JM+11U1VYLeo4HcdfNca2ur754QQtrqBqVP15pYLCbXNixrWN7wuSAPupYQWlhYWESHJYQElhBaQmgJoSWEprpeKyF82YRPTgyfJyHczAL68zwV1KWpOyG0hHB9CeFm7WsWFhYWGwWHxp6iC87IyAiMjIzIiRsXcF1AdxrTbb3w9KkDt27dknYRNJbaWsE9jOJCc+KEAydO1AVptJfSLXomuK4LO3b4A7PzhVUIAculf+l7V7fwIn7zGwcqlQqUy2W5yHO1HSQ8pnTob2oDQr+vW4yFEHDhwgW4cOGCVCEOyzsX+IUQcPNm3ZaQ2sTp8opxFaMIFfTblAhgTD0Ubqg6ICWCKNRiGlylkgov+P/c3JyWKOvib1H09fVBPB6Hubm5UHJE80PVW+k72WwWcrmcjI3H1a3w/aC+u7TkwNKSowjtvF6wvh48cHyqpagGHZUQ6tqN3jP1I/RYi/nh7/3P//E/QAg1Lhm2Ea8PLA+SPFoeSuhofzp69CicP38ebty4ATdu3PC1mU74zOVyq7b12wzg9oWo0kdBSSGtNx7+gqNUKkG1WoXt27dvyjp5Xu0WpKp74J9+rtQhtePT9fsgUI+46XTa5yHUtIYJUd8M1a35aCOoG7sTExMwMTFhnJP5mEH7cvr9INVs6sV4JSQQZRha/xvdvywsLCw2CxzdZN3R0aEIVJx0YAiB11934PXX10YGcXIvl8uK3VWQrWIYKNnAaxiEfsuWLUoIBLooXr7swOXLdUIYJVQGdxKTSCSgWCzC9u0ObN/uwNCQA4ODDgwMOLCc8yCEgOXiT+DBg7oDjijCuul+Pp+HdDqttJmOjOnsNmidm4QEnS0KthF3bhBEboQQcOOGo32Wn/zxfOmED3w3iFhMTk5qib1OqEKyGIvFZGgFBN0soSdSQgi4dOkS3Lx5E27evAlCeC768bT58eN6CBaaL6w3vEbtEfnpKW9rmgcaJoCDj+35+Xk4cuQILCwswMLCAhw/fhxOnDgBp06dgtu3Hbh9WyXrlBhRrQEhhHQYQ/sId4pjgu5ULewZrKv+/n7o7+9Xxh8nhDro+jOWZ8uWLSCE2a6Q5omfXty+fRuePnXgyRNHcapCv0c3Fn4IpLBcLkNzc7PULEEHI7SPmGy70PaQ1ms+n4f29naoVCqbqk7oKV1DQwNkMhklMP1a6pDaaerIIJ3Lw+ZAPk4Qw8PDPtvqfD7v0+LA0Aymk3khhDzx4+nzfNH709PTvnWHjuVbtxy4dcvxEU6qrcTHH50XM5kMVKvVFZ8O0rbY6D5mYWFhsVlgCaElhD6BQ1eflhBaQmgJ4doJIW3jl011jZKW50UI6Xc2S3k5IVxNu3HSh6qgpjnOEsLnRwg3S/+ysLCw2ExwcJLVeQfEhUm34AwOrl1NVOc5tFKpGIPerxSlUglqtZr04BiEy5f93+QCIRWwkcSgwIe2ZlwNkxLGI0ccOHLEgeXiT2C5+BPlOSQNOqCwXi6XA4kjB1d51JGZ5uZm3zO4KNOFWQjhEyQQnNwE4fp1feB4SrxyuZwU0oXwAoTrBIswgWjnzp1KW1J1UU6WUMDAwOScNOpUCHX5WVpa8m1m6AghkgceTJ4K1fgb2wnbiteXThDH98bHx2F8fBz27dvnazdKvPhmCCXovKz4biKRgG++ceCbbxwprOVyOWPdRGk/07M4jvr6+qCvr0/7DJarqanJt8GEtoW0H+Fvqv5GSS9Xnw3qbzRgN80zJ6y0P6FL/JdJQMW8YmB77Jc61WIsLxJBardG+4gQ3sYghjXZLPXBCSGqymKYg6j55GqgQXM479NB6qG6cYkYHx+XdY1jgW/sYliWKONRCM/ufs+ePbBnzx5pdhE2B+vmHSE80wH6Tnt7u+JJ1VTuRCIh50zsg/Z00MLCwmLtsIRQWELInxHCEkIujFlCaAlhUH9bCyGk5OJlEFQpUXoehDCVSm2KuggjhPSZKOmY5ikKSwgtIbSwsLDYCDjZbFYu4Bh3LmiSj8fjsJz/F1rhMipR0QGDVD986GideawEhUJB62zFlN8rV+qxj0wql1Q1jy7IOkGSC4hCCDh61NGqAWFaJhJ865Z6vVQqhZaHClm6b9FFWCeQ0N80hhhe08XDMgkHun507ZoT+owQQjoQEULAzMyMtm9ygai3txeGhoZgaGjIKERxYQNJVWNjoxR4sK0pySoWi0r7cSFf1wZCeISQ33v40FFUVF3XleXDOF74Tltbm68d6aZEuVxW8prJZCCfz8PQ0JBR0DTV+eXLDly65MCFCx7wnk41l3p9vXvX8alYc8FVpzoZBrqB0dvbG+l9HCc4VvD6s1//Gp79+te+uWpwcNA3DlpaWnzqr6hCy4Vo+g1eP7SvCVF3doOOh+hmQBTbwiBHJC9q0cDvNTU1yTKiKqjOGQhVj+R1T+sK5+2Ojo4NV+2j38c+nkwmIZvNKoR1pYSQ9zMkZalUKtTzZ9AYcV0Xrly5ApcuXYJLly75+qSuzk3rCB97+Czd6OKemk0mAkKopPD6dQdu3HB83xGi7riOrqk8TfxuPB5XPNSGIZPJQCwWU9pjo4UvCwsLi80Ep6urS07EtVrNKDji4rBc+JF2YY8C0zvUFmm9EbT4Xb3qwNWrfhs43a5pPB6H5uZmubDEYjHtCafJm+OxY3632kIIxfZIV0f8RA0XzrA6RaHYtNgLIWTwYNN9Uzq5XE7xfBdECPlpmhD1YPH0u/x0ixOoxcVFKUBhG+A3UFhra2vzEbaooPaLKMRw+1DX9Ugbnoq0t7crJ5mmb8bjcXj0yB/a4eFDR26EYJtSW52uri5pX2M6dUNQ4q6zdeP50Xno1AGJIQUlPpSw3bnjwJ07/v5Kv8GFXpMgSQVFIeqkWFcWPi5o3+R9TwghiWEQTPkPCk9BwYkRJ8Sm/iKE3vFMVLyIRQO/Va1WlXASOIaoZ1E8AaXloxscuj6Ip6ebhRBSb7Ho2TJq3uizvO1R24KPBd7nTOOepnX79m0QQiheePGZ1tZWJUQEn8vpPGf6Dp/jVzLHCiHg/HkHzp934Nq1ejp0bPLNIt3pP85Z6DF6fn4+MiEsFAr2hNDCwsIiAJYQWkIYKJzp0rGE0BJCLtQJYQkhxVoIIUJH+NCpiRDCJ/RGPVlc66LxogjhRpJCSwgtIbSwsLB4leDQCfb111/3TfRoW7hc/CtYLv6VdjEwCZMIjCdnuv88CSHHn/7kwJ/+5MDHHzvw3Xce+MJG7bLwGqrWVqtVGQPQdV148MCBe/fquHvXv3AuLDhaAfztt99WBFddvVLyZKp7XRvobAM5GRBCwOjoqDZNKui3tLRo06rValCr1ZRg5WGCARK2t95yJGjaVDhBL6a3b9/Wqg+hyiQnkzrypCOc3MaL5/Xo0aPw6JHnJfTBA703VRTCdGnQOnzwwB+bUjcGxsbGlDTQA6ApbZoH2pdMBIXbG9L+Qm0UdXnEtC5ccODsWcdXRsTXXzsS9Dq1sdO9R8vESZwQ/lieXHAUoq7OrBsf9BpuMOi+H4vFtOQwl8tpVSLD7CWjxmYMq3eaHh+jQQTqeZw0crs49MDJ5yidcB5kF4fvU/uwjRDgdYQQY/auByGkttimeZKbLyC5xvbG+XFpack3bvv6+qCzs1MxC2hsbIRKpSJVc3FN1vVbmlfqPTdoHtLNe0IIOHvWv4bxdEzzO58LV2M3iPaftN9utOBlYWFhsdlgCaElhNo0LSG0hJAD07KEcPMSQk5WOBlxXb+t4mpIISWE9PSSz1E/dEIYtZ54m2YyGXmdlp2fBvPxYgmhJYQWFhYWzwMOnfx1sf/S6TQsF/9KSxqiAr3Hme4jKVsrdPnCa1995cBXX9W/s3//fp8wzsuIHi/ROcvo6CicPHkSFhcXYXFxURIh7kyDCsKu68LJk95v7lQGjf+pQMrLcPmy4/PaR5/hQjWCqwjxhRgX4L1790YSQqmnVp4HrD+TgMCFcyp4CyEUUphMJuHRIy9+H02rUqloHfsgedd9E8keFTZQaKVCeiKRgI6ODoUgTU1NwezsrFLm+/c90s8FnpGRER/BwrZBxONxuH/fUcD7PW4mIIrFYmC5KDkQQkhnNCbhLZlM+jxnFotFaGpqkmmgsxPeF2hZYrEYZLNZOHvWgTff9LC46IG399dfO7B/vwfqMILmP0gVFvOATqJWSqZ0c4OJDArhqTNylUZJDqd/BQ0NDdrNhjBhdq3QbXTwMuhI4YF/+jmk02mlv3JhGfv71NRUZAJmIpG8zvl9dDyDZaEbFbSsDQ0NUj2Wfu9FLo6cEK5ERZenQet9pae12OewXnRr6UrGgE5lXNe3MI6qbtzhs1RlmKf5+usOnD7taNPXpafbtKOez3t7e8F19ZsMUbBR/cjCwsLiZYATj8eViV9HrGiIBCrYBy0+iO7u7tBnvv32+doQCqHaN01MTPjyj+QOwYX7rVu3Ku7oqXCrCyCMJySnTjlaore4uOizm+BpXLpkDlhPSYnumS1btsDg4GCooHDo0KHIdciDgiOQ8JreDYMQ9RNDPEmjxCUWi8mA7EFCOBecqa0h9Q5JT6FisZgkQV1dXVIA4YGYMZ9tbW1w9653EnznTv0k7PPP6/jsMzXAO36Lut5H4Ck14r33HHj3XQ+0/mh7U0KINm1C1ENM0PrTCWJ0k0MI9TR5bGwMdu7cCbt27YJdu3Yp44F6I0Zvf1gmHAOLi3WS+OabDpw7V+8bBw96/+fzebk5QvtmEMmj8w4CXetTzM7OwuzsLOzbtw/27dsH58+fh/Pnz8PZs2fhzTffhDfffNP3Pfo+nv7TkBv0OQz0/TyI30rGDPdeimSBExa0uaVzFLYjfRYJ4ePHzorJDv9tIqb0VJHmQWezXS6X5en/eto/RoXuhHA1pJATQl6WoJNZTgopKpWKbNtMJuPbbMH/w7QLgvpiFEKIfYraBp844cCJE9577e3tgX047LQY87q4uKjt4yuBJYMWFhYWZlhCKCwhjFqHlhBaQmgJ4ctDCDs6Ol4oIaTXdEJ4MplUTgpXSghf5MLIyZiJmIWR1ZWo4kapT0sILSG0sLCweB5wqG2UiZzwIOpBpIGir68v9D2uJrda6OIO0jyhEC+ER1LpooOqstwuS7d4cgHRdVX1QyEEfPyxA2fOeKBCGP5/4MAB+T+PV0gJzcWLfhU8XT1zUNIxMjICIyMjMDExAbt374aZmRmYmZmBgwcPwqFDh+DYsWPw8KEjgV4vETr7zmvXHAVCCDhxwoHjxx147TUPujYIEj5OnnQUYhmLqTHfVmO7hWqu+H9nZ6f2HZrPgYEBGBgY0BIQk6c+jvHxcfj4Ywc++qiO1fTp3/2u3i9pXmu1mqKqhdfn5+dhfn5eCllc2IrH45DNZuW7lUpF2uW1tLT4bEWFELBnzx6Ym5tT6gKJKVXzMqku0/eEEDA3p1fPNoESRzo2hoaGIB6PK+R1enpaptvR0SE9tAblCfOVyWQUkqwTVHGeQRLDA9Gb+qRuzOqu4/fD0sK2pH2A9xMMno7kv7W1VVHtwzZraGiA3t5eeW3btm0wMDCwJuHZRICoUI6qubR9ESshXM8LUdQ4V0MIV5IHHRENm/dp20ZR0wyakxE6Usg3c3K5HLz2mrcG8G/rzBdomwflA/tvLBaDp08dqy5qYWFh8ZzgCFEPCq+z5YtCBnXC/+TkJAwPDwc+z51OhKXLF6q+vj5ob2+H9vZ2nxMV+vw336g2alToQ6J28eJFrbCmIw14DQXCZDIpBcSPP3YkoeAL7JYtW2DLli1a8kqFXrx28WL4yRt9ngupK2mvIIEV+8WtWw7cuuU/tdSlc/Soo73HBQAhPDKZzWaVgPdc+DUJDvxZjp6enkihIbggxJ3UCCGgXC4b62zHjh2wY8cOGBsb097/6CMH/vCHcPD35uf9mwKUuPE+IISAY8eOhRItWo6ga0J49raPHzvSwU4sFpObBRxhfW5iwoHdu8M3oXTtLYQXnL63t1exMdJ9Bx0e8bLoxrHrulr7Rt3JfkNDgxJMXidA695Lp9OhIVGE8Agn7/coQJuc0/AwLChINzQ0yJNSPM2l9nuIcrks50I8JXwehJDeo6f4vKxoM7fRpzphapymZ6Kks5Jvh81ZJnBNCN2Y4s/wuRmBY19nKy2EgCNH9E63cG6qVCryVDPsdJLOufj/aokgBq+3ZNDCwsIiGJYQWkIYmL4QlhBaQmgJIcISwmgIIkEmm0LM+2YjhEHlWolqbdRy8PoJm7OCiBWdw3RjyhJCCwsLC4tf/uLPhJAuAPfuObBc/ImETkDkWFxchKNHj8KhQ4dg9+7dsHv37kChEEM/RCUruu9StUuTECaE34MpVXXBxSafz8PU1FSoMMsXKdd1fbZtn37qQFdXl2+Ro54cUd2Lp4X5wkX30iVH6/WR15NJvY0/pwO1R9OFYMD3b93SL/hUuObfnJ/33tm714G9e+tEgBMYtDcRwh+sWScco4DMBQj6LH3+1q1boWRDBy48U8IqRN2mUmdvyOuHkz1ud1oqlaBcLsP77/sJ4uHD6rtUFZJ6n6Xj0aQ2phP46P87d+6EqakpmJ6ehunpaZiZmQEhvHAOmFZQCA1KDrn6MVVPn552YHra8z6K17htbhCwfLTPYjq0nVDdjLdHLBaTJIuqbPPn8vk8lMtlKJfLUKlUoFarKQInJTGoSorpYLgdqtYZNG6FEIoHSVNfp9fxHqqILuccWM45Sn5SqRTk83mIx+OQyWTk+MhkMj4bvr6+PmhqalqzquZKCCE9McTyTU9Py9AMm0mQp3mmNpFR34v6HCVFKwlbojN7oHMFnR+DyKBpLUFiuH+/AwcPOjA35wHVQvm8okuDl0f3XZzXqJ2kVRW1sLCweH6whNASQu3/PB1LCC0htITw1SGEX34ZfVJPJgAAIABJREFU3bmMCSs9EdMRQnp/oxdLTgYxJt565Y+emFpCuD6EcKNsUC0sLCxeNjh8sl4u/TSUGAnhBVVHD35Rnkd88UW4WpluQSoWi3D27Fk4fvw4HD9+XPuO7n30HqojXtzb4uDgIAwODsrf9PmtW7dKoku9RbquF7T+s8/q3iVrtZp8D9XLstmscdGmeRbCiz14+XJd6G5qaoKmpibI5XKQzWal18BEImEkg1TwpYKFTn2IOm/h6kCffurAp59GcwQihOelcmxsDKanp2F2dhZmZlSVx8lJf/tTQkjrPUhIwXxzAkd/Y9s2NTXJIM40/0FkiQvd2H5C1FV/eZ5N6lZUWEJw8l0qlYxjQQgBhw45cOiQo8SDpEIeJ9lXr17VthUSgUwmAx0dHdDd3Q3d3d3SQylNl5JNXremfrCasT035xjVhU0CL+33eA3jLAohFBXkqPnk97mTF9oeJgEUVTVxzioWi9pvmFT4hPACiDc2NkIqlQodA67ryjiDrutKQpjNZiGXy8mxjU5zOjo6pIOlJ0+856i32FgsBt3d3TAzMyMd87wIoRrTTyQSMh+JREK5t9GLJeYDA9Sjl9T1yB9Nx3Vd34YDbR96H5/RzUNCCN+GJU0L5wM+voLGysiIAyMjenOAlpYWZaNLl1YQ+cM6RcdNa8Hw8DAMDw9bQmhhYWEREQ5dRILIIHqhxN+6IPZh+Pzz6DaDXLjm3+NCsEnQe/zY8S1AuAhRoZcH7MY0UWDGa7Ozs3DgwAE4cOAALCwswJkzZ+Crr+r2VShENjc3Q3Nzs3JaxYV8IdRg9ZgHJIRBBEEnpOp2h/n3ubt/TgBjsZgMnYAENyp27Ngh0zfZSwnh2ZGha3LqolzX9kHEwHVdxZ4Lv0mfq1QqSn0/eeLIPhFEVPAbvP7a29sD36N9EvsA2vxR4oLP46YEJYRBBObQIUfx1Ek3Jmh/vnnzJriuK23pUqkUJBIJyOfzkiyZ7G7p2NCNlzBX8SuFEHobJN4P6KkeFSSDEPV0RYi6DS4lUfhdzAu3LTWdPuqEVFqPvB9QdHV1QVdXl4+Quq7+FB83hlpbW6Wn2f5+B/L5vOxf2WwWUqkUFItF2f6pVApyuRxUq1VZ5lKpBG1tbeC6rhKmYy3eMqOAn77F43F5GruZBHrMCw3n8TwIoWn80/5UKBQkedqyZQt0dXVJb8GNjY0yRAof23RM69ZFvkYNDDgwNOTA8LAjySR/FzcvgtZxXb+l6wT+HhsbWzMh7OrqUtpro/uNhYWFxWaHJYSWECrpW0JoCaElhJYQuq5KCF+ECt7LQAhpPpEQroetoyWE608IN1u/sbCwsNjMUGwITYSQ2v48eeLAkycrIwqYfhSCkc1moVwugxACenp6oKenR9579EjvnZAKYkJ4djjVahW2b98OQgh4/fXXtcI2V6fUES++mJrIGRJCTlIwfZoepkWFSlR/TKfTPpVRStboX10+UbDV2dXxsqfTaUmQEDqVXp4PIQRs3boV+vr6oK+vD/r7+2VdRxG8lws/UtLSEXsTdMI5VQ/EuHphxIp6zaR5QbsvIdRYdEIIaQfK0+P5os9yckL7GVVXNvU5ngYKeWi7g8HekSxQgojxw/DbhUIB0um0jAEXi8WkUBsktCExxlMRLvhFEf5M97H9eexKvEcJjYmI0nFsygMdu7r+TL0Pm9ogrG/y/kCvoQovJdTFYtFnE0i/PTQ05Pu2SU0c+y2qqX7+udc/UNU4kUhALpeDdDotyV8ikYB0Og3JZFK2bblchmw2C9VqFWZnZ2F2dlaOL1QhzeVyz0XYpoQIYyNuRkJI87peJ6e07Lr0ab9A0oO/dRsjtC9SoI02Hyt4bTlXH4f9/Q709zvK+ME5DDdnsD/jtSjjnueVqt+uF2gdbnRfsbCwsHgZYAmhJYSWEJK8WEJoCaGpDcL6Ju8P9NoPjRCOjY09V1K42Qkhzet6OpQJAvYFSwijO5PZ6D5iYWFh8bLAefrUgeXyz2C5/DOtQKSLTWgCOs8wEQrunMQE6kVRCAHffusong258EX/R6cS9F4qlYKhoSEYGhoyEjSdkEoXMhQYqeC4uLgon0dChYumLm1KAFHIRs+KV654716+7GhV0Xg5eZ1RIR3V0bh3wmKxqKSztLTkSwvJftA3KUk3gdYbTctEBqmgYSIOOiGDtvfWrVu1eUBBmhMyBKpDUwcgOg+QXPgKIgVhxFTnTdX0bLFYlHG8dO0/M+P48oVC1nffefFFK5UKJJNJxdEI1mFUFV2q8hqLxXzxNHX9Mqx/4P9UbRjzQ1XeopAxXX6DntHlPex5Wmc4hul7us2Nc+fOwaVLl8B1685AqCMY3qfp74mJCSWfuInAiSS2OW5ytLW1QTqdluqnr73mSI+qOFehUI9zBd5va2tT1EixL+Hv8fHx5yZ0Y5o7duyQzlteBeE+6KSRXsf+w/tKVDVuIYRUNaXX0BkR/Z+OIezrQf2Vei4NywN1ZJTL5Xzee1eLfD5vCaGFhYXFKuAIIbSE8N49B+7dqwtp165dg2vXrhkFPDwhCsIf/xidXH71lQPffOMoQeWpIMYFUNNCxAkJuqHnQqlOOEebK/TUlkqlYGJiQtoQuq4LFy5cgKWlJWWnlAukmBYV4JDIXLvmwLVrXhmvXHEkMQwTsHV5p9/kYS0wTEepVIJSqSRtzGgaaKdJhX+819jYCO3t7YoNnS4P9H8kRXj64Lp1QhhGgsKeQVIiRD1cwbZt23zCObYbTYt7J0VSqLO5iSrc0PcymYw2fAD+pmEOgr6F9/DE0vRsR0cHzMyoY4ufQOPGTrlcVsi3TrDDOsN64iSI5g1PpEqlElQqFenNNQy8PKdO6W2EaZ/T1VHQqYTuBGS1BDOo/aknR++08zU4deqUtMGj3x8ZGYGRkRHZpjSvmF+6cbFr1y4QQsh6qNVqxtAshUJBalXUajVobGyU89eHH3phTD75xJHpLy0twbFjx2B8fFzOX2hjiCeISBJx3ozFYlCr1aBarb4QBzOvipfIoLJSgkO1T8LGgAkYRgX7JD0V1I2RlWwcmaCbOzhQc2E1RBDXmO3btyv1udHtamFhYfGywBJC1xJCTMMSQksIEZYQWkIYRgif50nMq0gKo9SDJYThhPBV7SsWFhYWa4FDJ+Tl8l+DEJ6KJr1ObQZPnz7tm8jDAtF/+KEDH36ot02jpAPBg9abiAFfoFCAoQSE36MeI4OERU4as9msYtNDCRAlBHzRo99AFRn08HjlSl0NlqaBKj1cHU1HvLhaD63P0dFRmJmZkcHF5+fnYWFhARYWFpRyXLp0CS5duqQVloUQPqJkEh5ofpCIb926VaaVyWRgufBj7XurETCSySTMzs7C9u3b5YYEVWvSqTnh96gtjRB+1ehyuRxIAkx5RiLOVZfD2tHUF3V2hvQ5JEuVSkUGe9+zx6/2++23ntdJrBOTihm3J0RiwseaLv9CCLh8+bKvH1Lg9XfeeQfeeecdePvtt/88rziS2ON4oN8bHh729fco7UHvUy+sUfpclOf4mD169KjvPcwvjV2JNmBBQrYQAg4cOOCLPYlziY5IYozMUqkEqVQKPvnEI4HoYfTJE0eSeLQNHB8fl/+jjWGhUFCuxWIx2LZtG2zbtg1isRjs3LnzhanmbVZC+LzIKqbF06djarXkTIi6jT1VEw2ba6lnat18tJp8cKxFVbS5udnXLhvdPywsLCxeJqiEsPo3yomcEEJxTIGYn5+H/fv3w/T0NExPTwcShT/8IdxJCT05xNAUYYsPEo6gk4D+/v7IgiK9Tg3ow0gQnsRwIZs+F4/H4cMPHfjggzpu3NDXi8n+kAqWtLy4k4+LNgqFfX19gfUnhID9+/fDiRMnfEI+TZ+eRpjqQeeqnKbZ398P/f39PjJo6hM6YYcTDNd14eTJk758BAk1lKyjs5JcLgeFQgHu3XOgsbFRCkumfmMSxHTloAQkCtnAsiMx4qSVvoO76UIIGbKCprN7t3ra67ou3L3r+L6tC2NAyWytVtMSkp07d4IQAk6cOAEnTpwAITwySPPBbYpMJwTHjqlCKe3L9LmxsTFfPQghfM50TO1DbSdp3ejaFL+BzoqC+q0QQgbCptdp+uVyWbEr1dmBmfKADmmCyue63gkhniTmcjkYHx+XNqT5fF72qcnJSZicnIRUKgWDg4OQSqVkn4vH4zA6OgrJZBK2bt0KW7du9YXf2AgHHptJyA9y/LLaNIXwx3pEm8G1nMzpsJz7C1jO/UVgv6YnwjxskhDmDbOofZqiWCyui1fRzdZPLCwsLF4mWEKoIRKWEFpCaOo3lhBaQqjLgyWEG7+YvShgeXO5HCQSiXWpB04CgxzIrBUvOyHs+Y+OFpv1JNnCwsLiZYDDJ+fl6t/4JmxduIcoeP99/XtUpezjj71nggKh6wRF1/WrtwnhqbSOjo7C6OiollxQQZh+g6pgoTAvRN37JXrme/TI83j64IGjJYBUxQ6//dFH/nI9fuwYCSfPL1V31Qmb2WwWSqUSdHd3Q3d3t5Fw0Ot79+71fZeWh6rvmRZy3bs8r0IIWC7+FSwX/0oRoE3lpUIFLSM+d/HiRbh48SKcOXPGWF80HZ0Kr6kMd+/67Td19ceJXpigriOFvB1pPkzeUIXw7NUw0D0KU7px4rou7Nql9jtuK0TJICdGlGQJIaCvrw8GBwdhcHAQxsbGIJFIwMLCgnz+3LlzkQRX3rZYFwsLaogM9GpJx7sQQpIZtK2j5DWoHegzJhs8Pkdhu+HGAdpKlstlZeMAN554G+A1JOzctT7vF9jmPE+3bt0KLF8sFoPm5mZpu1qtVqG1tRVqtZr0OloulyGTyUA6nZYel9E+EENPJJNJ6OzshHg8Dnv27JF139bWBnfvOnDnjgfMf2trqxKU/VURxrnHTx05Xmk98DR1bRymXsyBY8P0LJJC/j71Zszfa25uhubmZmWcmFS4dXMT9nNct7LZbGTCF4RXqf9ZWFhYPA9YQkiEY0sILSHkz1lCaAmhJYTBhDCTyfjI0A9ZOI9KCFdS/leNEK6G9CFe9RNqCwsLi+eBUEL48OHqyKAQAn7/e79zGP77o4/08QX5c6h+hmRPFxNpaWlJS1JMCyh3MoG/UV0mHo/DkyeO4lSH4v59zxPrN9848PXXHr76yoEvv3Tg8889fPKJ4yvT06eOQjxNzi5QOEahC4V4Lrjq8qarayE8r4UoTPP6psQrTNiggnI+n4dSqaTElspkMrCwsAAnT56E06dPw+nTp2G5+BOJoH7D6wbzcf369cByZjIZxYMn9pt4PC69q1arVWhqaoJareZL684dRymzjsjwa7r8hAltQc/oVIaFENJbJNYPvcfVGvF6a2srTEw4Ep4Q6I9zSYk31jete11+dCQ3Siw0Xo/094kTDpw44eVPpxLO63rPnj1w8OBBbRsEqZKjoBqW16C+j05kUDU7SDCm/ZqrXWKb880tngb1zsr7XalUgmQyCZVKRarF9vX1QaFQkBs7u3fvhmKxCKlUSno6RTKIc14ul1M2xnp7e6G3t1c6GcM8NTQ0wP37jq9sqVTqB08KOXHDOI10s3I1JAWfj9In+bjB/lCtVmW/zOfzxo0P2rcoKURQwseBmwn02lrIXRTCZ0JjY6MlhBYWFhbrBA0h/Fe+ReDBg2BSWC6XlVMLIQS8+67eRo7//uADVdgwfSMej8OpU6eM6T154ieWJg+T+BdPPIaHh2F0dBRmZ2dhdnYWTp06BYuLi0qYDTwtE0I9wUFvoE1NTdDU1ASu6yphAnTC7M2bNxWhmgqxOsEWv4dBxYPqlALJT1NTE3R3d/tCg3ACyAV/KvxTAQRJKv9eY2MjjI+Pw/j4OMzOzgb2meXSTwj+pQR+v7W11ZeP27dva9NCr4m0r3DCgupJ9D30yNjf3w9DQ0Owfft2+OILB774wuwRl5MM7gXU1OYmgsDr3HSfbgqYCCQFH4/YhxsbG7U2RNS+Dsm9ieDRU76VCq6chGKZ33jDMb4XRtbm5uZgbm4ODh06pO3DurptamoKfDZoA4CHAdGlQckf1zoQou5RUdcHdP0MCSHe+/xzR2pVfP65V3dIBgqFAmQyGejq6pJEL51Ow+TkJJTLZcVGFecvTPfpU28D7PFjBx4+9IB9AU/n8USQrwvYP3E8/hCFdd3poM6OcCXldl1XIYSmzYEg4NrD17koY4jPBXTuWG+yt1LSx4H9NR6PQz6fV9pko/uGhYWFxcsMSwgtIbSE0BJCSwgtIbSEMAKiEsLVpEnH9IsmhGshd2HjraOjQ+njXHV6tYTwh3oKbWFhYbERYF5GPTJ4964D337rgasGoWCTTCal8IHXOzs7pUoJVRfldlK4YJg8kHIB+skTBxYXF7XPotCC38lmsz6vg0KodnjZbBZyuZy0ucP0UC0Pn+MCLF6jAhDeQ9sdXPBo8G/MBwaqpsK+TljldYHCOn6TC/v4HNZzIpGQdkuUSIQRFJ4OJzZctZWiXC4rC7/uG0FlRULY0dEBbW1timCB36QBzTs7O6G5uVkR7DHvOuGExqbUCfWu68VMRDU56vmW931+rVgsaoUhExkxeZLV1ZlJLRX7OH0Xy0i9WdLyC6ESWCSG5XJZUfWlasxhZE9XR7o2j5LO4qIDi4tO5Hd1xHt+fj40H3itpaVFGUtRBWha1/x62Ps4x1AyEfQuL8fvf+9IT8yIZDIJd+44kM1m5bxTqVSUtszlcnLeQ8KG98rlsvz/7Nmz4LquYj+Mcx/OX6ia/fBhnaA2NDTA8PAw5HK5dXGyslmBZcE5uaHBC4q+WlVR+g71KErnXz4Osd1RDR5/c1VP3RjV9bEgsnflyhXjXB5l3hXC23g9dOgQHDp0SFGXXimampqkajRtix9K37KwsLDYSFhCaAmhMR1LCC0htITQEsK1EMIfGilcb0JITwc3AyFE52m3bt2CK1eubFpC+EPpTxYWFhabBY4QApYb/xaWG/8W7txxFE+LQnhqdWFCnw6/+Y3jU2+ki0csFpOE0LTYoIc8k1DHySoKwvw5nTdQvqBS4c6ksoOLKwrPdBEsl8syNhMKUJRUCiFgYWEBFhYWQoV9fq21tRVaW1tBCAEDAwPa+qS/TfHrogrKQqhqsZSUmUA3Bmi6pmv8u8uln8Jy6afKPV18Od4nwoQdTIcSnFwu5/t+V1eXry999JEDH36ogsaS/OADRxHIqIAeVBd8s4K3Pd1A0REOXf/SOSeifRWFfF2/4eqjXCDl44H2e1Q/xHiOlUrFR7SithXeO3vWv5kUhaxhGq+99pp2Q4Y/R2M5hvUh+h6vx6hlFELIeYI6JeGCL77//vsOvPeeCtxoSyQSsu6bm5shl8vB5OSkbO9UKgX5fF7pF+hoBJ/J5/MQi8Ugl8vBa6+9JusNxwjWfTweh6NHj0oSlE6nIRaLwcOHdTVfSgQpSUwmkz8ob5AmD6OrtWfTEUK+ERm2PmB/qtVqSl/jTmpQZd5EBoUQMDIyItOlZhA4x6xkPNINSqynN998c9WEMJ1OQ7FYXFU9W1hYWFgEw/m+6e+0iw0lISYBPwxLS8G2h++9Z75PyR5dkGg+7t1T3+/q6vIJYDzP1JU8vZ5KpQKFVEyL2/3hX9x1xwVcZwe0f/9+2L9/v5YY6eogHo8rwmdnZ6fPDnA1QmmQcIHX+AmRLk1KXLiwofuGqU0olks/heXyT432nxjyQ1c+rG9+ekbBTz5isZh0s07BXa+b8otCO/42kQV+shzUXroxFxR8XbeBwZ9Db4iYRxTqEdSuUJcWP+HXnc5xDA0NwcjIiPQMPD4+Drt37w7tp0IIOH9eb5sURSAVQsCxY8fg2LFjgX0dMTw8DMViUdre8fYxjR9ENpuVJ3/lcjnSuKxWq0bBF5+h/1PMzs7C1NQU7NixA3bs2AHJZBKq1SpUKhU5D6H338bGRmhsbIRkMgm1Wg0ymYy0K8S+T9sWx002m5Vl3rFjhwwDgqBaGSj06+Y0PA0dGBiAgYGBl16Q19n7lUolcF13xSehPK2GhgZlbGEd0hN/hM6bK67Xunu6dBoa1Jh/rutKr7m8r+LmLh1/YeMQNy10sQbXgpe9D1lYWFhsRlhC+GdYQqhes4TQEkJLCPV547CEMDohpOp+L6NQH4UQrjatqIRQR/hM4T5M5FAI4SODlhBaWFhYvLpwdAI7FWqjqkcJIeDChQvw1ltvwVtvvQXXr1//sx2CI4HP/f73jjZGoYno6VTXhBDwzTfqc319fYFCMV5D8ofvhalD6vJIwcmliRBNTU3B1NSUr1wmwsW/g/aHUfMXJATr7qFgWyqVoL29Hdrb242CcRDpo785kQjLF2K5/LPA+0gKOVmgxF6XZ04eeV6oGnEYARFCwMGDB+HgwYNw+7YDt2/r+7TrulJlT2e7GKU+aF9biQplkC1gOp32kUmuPoowEWxeHygg61RpEXv37oWZmRmYmZmBubk5bd+8fv06vPGGqjq6EkJ49OhROHr0qLaOJycnYWxsTBIqXR4xPp+uD4WR+2q1Co2NjTKId61Wg9bWVmhra5MEjY8HJAQUQWVMpVLShvvQoUNQqVSgVqvJb2azWeju7pbPJJNJePrUgebmZmXzCtVqaT9Bb7P4rXK5rKiookdn3g5CeGrxtAyYFnr5xY2JlzVeIVcZTafTayIrND3TfNDQ0BBJVTKoPnWkkJNB/G53d7dv7ufrlWnc8XGM3mzXSgILhcJL11csLCwsXiY4uol8pThy5EggWbl40YGLFz3hjoej4EKREHWixwVbGjQZn71717N7HBoa0qbFFzKdc5uwhW010DllwYDQtNw66AgX/r5w4YJPUOeENkra+EwsFpOCnu75zs5O6O/vD8yXrt50hMx0qjQ+Pg47d+6EnTt3wuTkJExNTcGuXbtgufyzP+Ovfe98950jBVsUNnlYCfp9HopCVxfU9o/mmdpS0fwfOHDAV986YiiEXu1LZ0NKHRKhLVgmk5Hl27JlS2QyGAZqE0RPe/G0sA4HlnPRnL3wvhlEphCvvfYavPHGG3D+/Hk4f/48XL9+Xd47fdqB06fNru15/jEPaBOn67e7du0KHBdBfZzfX4m9rhBCnpaOjY3BxMQECCGMQrDu+9iPMfRLJpOB5uZmGBkZkeM4nU7Dnj17YM+ePfI08PFjz+lMqVSSJJHXG6aP/+O72WxWzr9ILHl+sC1o6A+eLh0/mIewE67NCMwf98i5mrxzgqnrT5RorrVeaDqYbx3RwzmrsbERstlspA0ZIYTcUCyVSvDGG2/4CPN6nAxu5r5hYWFh8bLCEkJLCC0htITQEkJLCDeEEOqE/c0u+OsI4WrzG4UQrmd9vKyEkOZ9o9vfwsLC4ocIhwtMJsGeY3JyUqrLhQlBqH547pwDv/tdOCG8c0d9BgUJ7r1RCAGff+65Yd+5c6dPCKHfoAJvGPFbKSkMqzPXdaG/v39dCOfVq1dBCCGFtbWktZKyDw4OypAiKMiGEUKdShn+j+EdRkdHI+VpufzXsFypE0OuVhwEHp6B5533kSDVKHpvZmZGmxYSwps3Hbh50/ufu4TXlVFXh7prY2NjkeosKLyFrv3CCB4lhlHeRXvNsDqNUh+oPhr0vi69N954w9evsd0QaPcX1OZ8XqGbKLr8BPU1CmpTGVVlFDcHKpUKVCoVOHr0KCQSCRn2xnVduH/fkeqgsZjnSfTePQe6u7ulHWAikZAed3XEkG6ExONxePrUkaFfeJ5wbuY2orr803mroaHBpzbc0OB5zNysxJCTuLXkkauMCuHZLyP5Xi+CTPPJTzajjEvsE6axgeChWM6ePQuXLl2Cq1evwtWrVwNJH75H1Y2t3aCFhYXFi4ElhAZhNKxMQc/rfltCaAlhWBl1dai7ZgmhJYSvAiHUnRxu9IL5y1/8fF3zFZUQrjZtXZ6j9jPejpYQWlhYWPxw4ZgEmiBEEUgRPB7Z4KDZ8Qb9/ltvOfDHP3r45JM6Pv3Uw2efeaALk0nQF0L4VAaDytvZ2aktCwoyUesJsXXr1lW9pyvPo0cO9Pb2rvp9el33bNA1TGd2djZUKMdrXEWwXC5DT0+PEucwTGjGNGKxGCxXPGKIhDDovXK5rBXaTf0uCNh/tm3bBpOTkzA5OekTllCI7uzslERQCAHXrvnJK3rti5onHkcRVWwPHDgABw8ehLm5OTh8+DAcPnxY+Q5X6dMJ8lHrANMMUx/VqdmaBEr6jq7M9NvUyQy9Tj2D6vrCmTNnlN+o6kvjEJriaEYVloPG3krGeyymBu7maspPnjiQTCYhnU7D7t27Yffu3Yo6J8aOu3vXiwP75ZcOfPmlA19/XY8xi/nq6OhQ4hTSuJa0HXGcYmB6VAvVbfiMjY3JPATVIyXU4+Pjvmer1Sp0dHRsWvux9SaE2L7rYTMXpIIb1rfxvm48mq7h9UKhAIlEQplzsE/pVKHpNerVFu+Vy2VIJpNKPW10u1tYWFj8UOGECf/4G+0CkNysVuARQsC2bQ5s22YmhpcuOb70dacM/L0oXgHpKSN6GRwYGIC+vj7YunWrLF9LSws0NTXJXfggr4k6oI2MLkB3UD2HCZYYlB29CUbNz2raiX+b/v/4sZ/k6MpFhb9iseizkaHu6nk69FSXP7dc/RvjN9H2RddH8FpnZ2egYKTra+iSXXfaTJ/DNqfXrl51JNDjrkkYMwldSLB4P+PtcPToUTh27BicPHnSOMYoVkIKMZ86u8KgU0AEb0dTfevq//XXg0+FdYG38d3Lly/L565duwYdHR2+92nfjFoePn4TiQSkUillbPb398Pw8DCMjY1JT8N79uyB6elp32ml67rwxhtvwBtvvGE8SXnttdegpaVFbqrEYjFp54X4+msHTp1ypEfn995z4P33HfjDHxxpx0jtwugGDfc+y4l9MpmE6elpXx/ndrIY0oJvBNA3Nl3xAAAgAElEQVTQL67rCf+Dg4PyPUog8Nrdu866kbD1wHqSQU4I15I2fd911diIUfrxyMiIdj4OGwv0ZJBqrySTSWM/5h6Q6QYEnhDTetpoYcnCwsLihwxLCC0hjPxt+r8lhJYQWkJoCSEt//MmhGNjY5tGjfR5EMK1lktH/qKMfwpLCC0sLCxeTUTyMkqFTpMnR92iQxd4XFDoe/39fpsk9Ea6EgE1TADlgsuBAwdgYmIicj5XgkQiodRR1LR03uX4uxgMmgtdKMQFvct/owdLGhevqakJarUadHV1+b6DHkAnJydhdnZW5ofniarmcoJO69hEqsL6FH0PSSFHd3c3dHd3K+no0tiyZQts2bJF3ueCq872UEdcKEmr1WqhffKtt8yOHEx2Oiiw64gI2oHRa/j32rVrcO3aNbhx4wY8eWImVGhXxuvIlE98jxND/o6uPNy2Lep4F8Ijha+/7sCxYx6OHlXLpIsJiu9++60D335rVnfVvRc1X7o5h24w8TmGfmffvn2wb98+2L9/P5w6dUpR3zQJ09lsVqqJplIpZTzn83mYmnIUVVJUq00mk1L9/quvPDXSvXv3ysDxqEaKbcf/p2qluOlCy72aesQxi78zmQw0NTVBPB6X5GJychJOnjwJAwMDMD8/D/Pz8xtKCp+H18/1cE5z4J9+HjpuddfHxsakKUhLS4v0LmraZKFzJM6T2F/L5TKUy2VlHtH14aB7iUQiUuxFCwsLC4v1gSWEEfK5ElhCaAlhWJ+0hNASQvodSwhXRwh/KA5H1uukkY5bk4qoqU02KyF82dvWwsLC4mWBojIahcCY4tVFgWmBogIlEsKVpMHzTIUudN5Bce7cOR+JMZGZtZbVdE93rVgsat+dmZmBmZkZ6RSCQ6c2aPo2LSPWFapY0ueQLPX29sLg4KDiAIbjwQN/vrhDEFqnQaq/pvyb6pOTQlTr5Ono+su2bdtg27ZtMk9cdZISpDCBltahiWDg/5cv6zc9VqOiSAU2XR9AlWcs45MnjoJHj5zQvm5Km15HYsif1ZFYXg7Mn+kbuvpE5zmu68LRox4xPHLEgcOHPczPe9Cl9c03jiKsmvJm6qdR3gkriy4d7H/83SDPjCg8t7a2QjqdluM7m83C+Lgjy5jJZCAej0N3d7ckh0gQHz3ySOHevXth+/btIITqmZePC8x3LpdT6jCsPnVAJySdnZ0y76lUCnK5HFSrVRm7NZ/PQ0NDg6IG3d/fDz09PT8IUrgWmBzIcPXRhoYGKJVKyoYc3uOOsiiC2pVv8HGvodhuQV5N8RpueuXzeajVakrZNrqOLSwsLH7ocGiw9yjCoIlomN4LEgaofdhy4cewXPgxCOHZd7W2tko7ORQYOckwCYv0Gg9VgUGvdV4Fg+rBtFBGFZ6j1iG3VdyzZ4/830QIVwJTnYUJ/FQw0JXh/n1HtiU9leVpmUhBUNpheV2u/o0khtQWKahtXdeVwiYVTvG+jgzyvAQJ/rFYDKrVKlSrVXny2traCq2trdDe3g4XLvjrixOzIK+cPM80LyhQ5/N5uVuvSx/fe/TIkcBTXx0ePKjD1E+QGNJNHp2HX34a39TUJOsHST1N98CBAzA3NydPh+h3dSFYsF45MdSNo7A6xudMpyWc9OKpMRWUcZ7laQaRRCEEfPyxmtcnTxwtKRwcHJS2f0iyduxw5Ikh5iObzcr6wn5C+1lTU5NW+Kc2Yroyh9Udv86932L9ZrNZma9cLgc9PT3Q09MDyWRSkkRa7qWlJbmx86qSB5PaKbdRfPDAgceP69D1xxMnTkA8Hpf9CPsS75ucCGKfp21TKBTkSWDQhgamiVoK5XL5lSf5FhYWFi8alhAGkIYwWEJoCaGp3iwhtITQEsIXSwgtidAD68QSQgsLCwsLE3wqoyZBTydQm/4PIoBBQoMQApaLP9YK26hOabLz03krQ+H4yRNHCapMBTz0zhdEOGgdJJNJKWSFERX6XtgzjY2N0NzcDAMDAzA8PAzDw8Owc+dO5Zmvv46mTmsSdnXPm9Lh9czLQIW6eDwOd+/qVQ8psQr6Fu8j2N68DnXkbLn6r2C5+q9gaGgotD7otyYmJmBiYkLe6+/vh1qtBrVazafGGEX4pXWVz+d96rm83s+fdxTbQHy2WCzK8kchhUH1q2szPiaj9GGO+/cd+O47P7FSxjIhhwj8PrVZ5O+6rgsDAwMwNDQEBw4ckHEDw9qDti9/7tAhR8HwcB30Pa4eh2OTqlRzYuO6rvQqTIkOzW88HocvvnAkPv+8Xnc0zip974MPPK+g1JbOdV14+lQlhSg4T0xMwNCQA0NDDmzfrqrF5nI5SKfTigBfLpel/SHthxj/jfYR6sXURApNfeWdd94J7JOcQKfTaUgmk9Da2qrkP5PJKLZnbW1tcO+evi42emHdbKAOZxBoU7y0tAQ3btyAGzduQKlU8sWj1M0b1A6YqhDTjdaGhgbIZDIwPDwcqvZMQfO70fVmYWFh8arASAiDFvAwomEiG1EEWUoIw8gMBzVux0UKwzQgTM5bdEJkWBl1ISWCQG1k0uk0ZLNZxcYrCu7c8Yfk0JHAKO0Rpd2CSCat51QqBXfueAGwv/7ac1hhcvChq1tdXWOoE1p/uneREArht0fTCeZCCB/JwODYHHhCIYSQ7vK5u3ROsHiQZd0zQgg4d04lhEJ4BDpKYG+eXpTndCdZq00L6+e77zxieO+e2RmUMr5zjkJAqtWqj2joSGqhUIiUL1MZgvo8kkIh/BtOGLg+qB9TMlMsFuH+fc95zZ07Hr76ygsOz/vVH/9YJ4GIDz904IMPPGA94alZKpWCo0ePSqcfuhAMB/7p54ozGd4vuaOZjo4O5TSIh4TAekCHI7yOMKRMOp2GXC4Hzc3N8qT3zJkzcPbsWRBCtYMcHx+H/fv3w/79+2UZ6XyCZU0mkzJtJCCZTEY+19/fD52dnXDz5k24efMmNDY2WiJhANYLnQOEEPD0qaOMN2qHStuZj0nUOsC0UqmUbF86TjKZDGSzWaN9YyKR8BHCjQ4pYmFhYfEqwhJCDekJyyPCEkJLCHVkxBJCSwhfBCHkQjMVpF9FQkjrYKMX1s2GjSSEYU5vLBm0sLCw2HisihCiUI3qdZ2dnbB161YYGBiAnTt3KqqOuHDQ93VqWcvFHxvJIH6TCnaclGB6VAjShWlAUoBqSrpg9iupj87OzlURL66WE/V7SAhX882gNuXkLMo38B20j+L3UQjmZdSpUaIabqFQkELl0NAQDA0NwdTUlNHLKc07kkJeFt5vUC0NPW1OTU350h0eHlZCBtRqNd/3wtQ5uToV/4YnNDtw5ky9ntDrqRB+b6xRkUgkfLazpnG1EuJE88X7LyWEXJDkaS/nHOnlks8FJkKHGzlR62D79u2wfft2GB0d9ale8/wMDzu+eQDv8RAsunmJCtmPHzty0wdB3+/q6vKlSetgYGBAEjZUUd+1axccO3YMjh07Bq7rqadWKhWj4ExPCjFfaEeYTqdl3efzeejs7IRkMintXVG41xF0JHE0z3zupeVC+2faJ4QQsH37dq2qIOaL2rBRtfREIgGpVErxkrpv3z44ePAgHDx40BIJAxKJhKwbbhuNRBt/mwghtuHo6CiMjo765ifaju3t7dDe3q70RVPeTCRxo+vMwsLC4lWDJYSWEFpCaAmhJYSWEFpC+AMFJVovkhBGbQ9LCC0sLCw2HlpCqBMQ6e94PK6o8lEygIvJsWPH5LXOzk5JnHRCsxAqIeSI4lgDBbpkMgn37zvS66VJCOTQxSvs6OiQQc63bNkC/f39MDg4qAibFy5ciCREcwHQRFh0bUFVupLJpOJcxvQuCmfUi6Upfd1vXb50wjt9nqdNHWfwvsLfRyEY25u/9/SpGj+PestDLDf+a22b8zwLIeDxY71DlKmpKUkQwwgZ9pmweIWohocEoVQqSYKJQFIohOcpFb2lroQUcs+NjY2NWgIShMXFRTh79iycO3dO4sKFC3Dp0iW4cuUKXLlyRdvmNOC7aS7BsiznHEVVOkrZotQFfnN4eNiXj127dhnz5b2jzz+qC/N3uUomEpRsNivj+1FSI4Sqfkq/j2Rs27ZtCslCEjQ6Oir7Dqp8CiGMTlRSqZS8TklWsViUaqHpdBpaWlrg6VNHUceNxWKS4FJHNrTuDx8+LPOH12hdUCc8uKnC22hgYAAGBgbkfNDe3g67d++G3bt3y3I3NDQojr+w/FimdDoNO3fulGltNJnYbESGEqx0Og0NDQ3w1ltvweLiIiwuLsL8/LxsG9rvqBovzit8ww/HE1efL5fLkMvlNrwtLCwsLCxWBicqKTGRACosUKFACAHHjx+H119/Hc6cOQNnzpyRXs14OiYiSL0t8jzq8nzvnt/zoQ6VSgUKhYIUNlDAomnqbIdMuHHjRuRnoyCoPfr6+nz2SLr3KFnRkV0dqH2lrr7xfxQO6K6/qX989pnfhpOfGtHdaG7jIoQaekOXH0QikYDlxn8tgXk09V8MtYDp8e/o3qOCE34T/1JbwKDxYurHp097ecGTUT6+qICm+5/bv1Fs374dJicnYe/evTA7Owuzs7Nw7NgxWFhYgBMnTsgxGqWfXL9+XXrspfn/5htHAS8jCo80JAXe13k/jUIUeZ0ikabpCCFg7969sG/fPti3bx8cOnRI2x7LOXXTAYHE+OzZs7C4uOgbC7Rs9ORU53GUX+M2r3xsDA4OKidl6XRaeT7slBDnOBpEHucEqkHBT/tc15XzLx2n8XgcFhYWjJt0QggZ6gSvtbS0KPd7e3uVMqRSKWhra/OdGOZyOfl/KpWSG2J47f9n783arDiufO9wq2233e2We3hOv+dc9LVu9EnqY9gGZPeJzNzzPNVcRY0MRTGpmGeKQYyCQiBAzIM1y0hCEhKSADFakjd9nvVepP6xV0TG3lWoZVOIuPg/tWvvHCIjIjPXL2LFWq+99ppKTVSr1R4rhGzcuHHWQZBtjZ7v+6pPSBkOgHV0dKj12ugnfBAS/SKbzao2O378uNavE4mESgky2+rBycnJyWl6OSB0QKjkgNAB4Uz6iQPC2QOEUtqh0AHh31YcCGcLED0OIJwt1+7k5OTk9GgSpvFoi5xpriOYqXFmE6CQywaEpkvddOfgBmgrwZXJPA53iWnlYtkMSi5cuEAXLlywXl8zgGlVTzZxQ+raNaH0ySf2c7aKXsqvHTnUHqUsPHl0MyhEf7l6VdDVq2EZa7Va0215mXgbwAXQBqit+kS98qwVXs39AIVr1661rm+FMYz/uXsr1gZiDWSrtm4lnPPll4XS3r1CO7cNArGvGR0SBjS/btPtaybrMlvd09zt1vb7l18KLQk8By/zXHzdnQ1OTOjlfY6fs7+/33p/c6VSKZqamrIC4Uzuz4MHD6rP3JXRBEIeLRPHg7smbyezD3BDHIMM6HOAQsARAKkVFG7+7X9SoVBQx755U0TWfJr1zMuVzWbp7t2Ga/aSJUtobGxMu24OkbyNOjo6IsePxWJqnRl+Q4TSWq2m3GI5mGAgKQgCOnLkCB05coTa2tpozZo1lMvltOt9HC9SnHtiYmLWQCF3F4XLKHfD9TxPuQtzAISbsO35wiM/nzt3TuXV5IFrHrdR4+Tk5OT06HJA6IDQAaEDwhmV1dzOAeHsBsLnn7MH7HjSgZDPfAEIHzeEOSB0QOjk5OT0JEsLKrNo0SKrcTiToC42g61Z5D64YkkZzTvY29tLnZ2dTQ1Us3xffKEbnVzr16+n1atXa98tWbLECjBmOR8V1rg4FMI1ZyYyz2lCWk9PT9N9zQAunucp+J1OrXIhcmO22f65XI66urpUX+HtLqWk998X9P77QpXfNA6b9SWeA9DsC/z4zfpfvfKscrFrBRFwnduyZYu1z3F1d3dr+/b29iq3ZrOcJiTa+poJA+Zx9uwRmrGG7QHj2M4GFrlcLhKl0ff9SECUVvfxdHAISOD5Ps1tuBvpjRuh6tm/o3r279R1lUolzW04CIJIPkcT1GGYIogJb5tW1wbXaOSv432inhEKDHE+myvu+vXraf369VQsFrV2gXu27/uRqJmAdL49on9CmUxGtQ9vUxj1HJZQliAIpl27ZUIhrgtlMcvFIdQWoKtWq2nlxvMe5UP5Y7GYdo0AWVzPwMCAGlziQXjMe5m7PPLrmE0BTGaDy6hZBt/3aefOnbRz506SUmpRjLPZrII8XvdmuzZ7Hhw/fjwS0Gc2tIOTk5OT06NLrFu3jsbHx2l8fNxq7MPwwLoQGATm2qVmRiNmhExgun9fWNNMzJ8/f9pjSinp+vXmIDg5OUmTk5Pq/xdffJGWLVumkiuboeL5tTabRWoFReb3d+8KzWB/VLiEsSSlpHK5TB0dHdaZW/PYH30klKRsPcuK75odl5elmaFvqqenR1uzaG7/zjuN9uLRT02QlFIqo9eEd9t1235TBj5bS2ga9Xw79KVW0Ibve3p6VATaVgCC38x1sKjTmYCX53n00kuNesN9h/rLZrNULpcjUTRxfMA+n2GZyTnRjrbraVbnWJN5545omvLFPHc9+3fa+jZAAyCiVRnxXLJdtwmSADLeN7H95cuX1WcAIQeTZlCJaKKlUkmDbgyiLF++nJYvXx7p4/z5Y6ZY8H1fDSRwY5y3C+qJz1Rjm5kY5RwWUqmUdkz0sSAIrDOJvh9GrzXLxaGQf+YznbxOq9UqVatVSiaTlMvlKJFIRJLQS9lIaB+Px5vmrJstEPK4y2QmdjdTj6BuOzs7qbOz05piAgNFZtviWYA+19PTQ6VSSVs3OFvawcnJycnp0eWA0AHhtGVpBgGmHBA6IHRAOPuB8PnnGgb8kwiE5jU87peoWZ6/drlagTGENv1bAuHjrn8nJycnp+8va5RRm/HHExfDmDFdhUwjDPvjBdTT00N9fX1Uz/+c6vmfa4bGyMgIjYyMRGDTLMuVK4KuXBF08uRJevXVV+no0aN09OhR9fu+fftaAg6Ox+HDBob4v5WrYTNw4MYw3wdrN3husunUbLtm9QO9//70kUibuaDyY3K3RPM6OZRI2Yjw2AyQPM+jd94Rmt5+W2jX2ApW+HFhvLSqu/Xr11O98uumAMO/+/xz+/oxvg0MJ+SmNCNaQmZkyYULF1I2m1UGr5n4u1nZ0O9279ZBmgMU33fz5s20efNm2rdvHz14ILTfObTY7lfTjZSfT8Fb8ZdUL/5Sqx98F+oXhn7ZQo3tHrb/uwYiODeeN7xebWU3nzu2/812MuvuwQNBDx4Iqmd+QvXMTzRDGeVBu3F44WsGUY++76tIprwOTTdP3qf4c9RcZ2j2a8zs4f4z+9OjQmGlUtEiUd640QBBfk6+xrNQKFhdYHm5ORDi2YfvcK2VSkUdG30wlUrR5s2bI9f9JIDHXxMIZwKCPKoo74/oH6hj3OtmJNFW9xsGDxKJBJVKJWpra9PK9bjr3snJycnp+8uamJ4L6RcwS8VHqfGywOihbfbBdsyBgQEaGBhQYFgv/FwzPGz7vPuuoD/9qXngmCNHjtCBAweaGvWPAlXZbJaKxWLTstjgin++fTtazlYBXn5o1Wo1am9vp/feE/Tuu6Fs9cBnuJpdWxAEVC6Xpz1noVCgDRs2aO1ozu41a4e33hJNDXzs02ytYRAEasZOSknj4+O0du1aWrt2rTo+T0XBk9e3gkJbu8KA37t3L+3duzdyDBhYtmvlM/DNQEbKMHCQuf/OnUKrz3w+rxlqNgiKxWJ0966g27dD3bghImuzzHWHfIaA3/8N+IuCXqs+YUvq7vs+bd26laampmhqako9Mx7W/k1t87D6r/Sw+i/0sPovVK/8muqVX6u1ddMBoHk9023XrF/WMz+JfAegAbCZgXz4sV566SXtmk2I7ezspP7+ftqwYYMGSxy8vvhC0OefC/rsM0Gffhrq449D7wPM9iDgCi/noxjofE1hs/uT9wuzfs1+uGbNGu3ezOfz1NHRoSAkmUxSJpNRwUkSiQT19/fT8PCwGhTEOu/JyUkNVJ9m8ODAJ6XU6iUWi0VSdsyfP58qlUpk/TFvR/6Zz9Cj7fAb1hriedDV1UUrVqx46tvEycnJ6cckB4QOCFtemwNCB4QOCJ8sIJRSNp09Ml8A5u+2dnRA+PjF131KOTuAkJfrcdePk5OTk9P/TFYgTCQSWlL4vr4+ldQZyas9rxHpEC8Lc82Rzaj2PI/6+vqor69PGa5BEFC90ABDbPv226FLIV97ZkLLDwVR/MWJ7/r6+mh4eJiGh4dVYm8bNNnK8dVXQovOZ67nm4maQUkzIdqi7bd33224aL79tqDXX59Zmg4pZSSyZitt27aNtm3bRtu3b6dv585taYTjmt56KxqhkoMVjJRUKtUUFmOxGC1ZsqRp/+Dbcyjk212/Pn2dHDlypGn7eF7oMsfXfsGYXrFiRaQsJqSg7y1evJgWL15M9+833D537BC0Y4egLVv0tY5YG8iPlclkNBdVwIPpFmu6fsPYLJVKWn319/dTvfgLbV8zsip3zeT9kF8f4GFiYkJ9LhQKVCqVKJvN0sPav2lgyFWv/Jo8L7q20Rx8mq6/tRIfAIrH48p9FOeEWyMGi/D8svVJPCelbLjCxuNxLWw/1gkiCuT9++HaS6zdA3Dxa0wkEvT++4ISiYRaa5jJZCKu5YlE4pECsNjAkNeLee/F43HN9TOTySj3zx07dtCOHTvI9326e1fQ0qVLVVlHRkYoFoupVDf4nic95/WK73K53FMNhdwdFP2BR17lbqJos7a2NuszlacwsQGh+fzq6emhXC5H8XhcDV6kUqmnti2cnJycfoxyQMiMYweEDginuz4HhA4InxQgzGQykZmj6Yx4EwwdEM4OzTYgdJFFnZycnH5cmtZl1KYHD0QkRx6gYTogRKLiZsYUoPDNN1snvW4GTzbxF59tW9Mwnw54bO5oiDpYLBbpxo0oWLTKIfhDyBZtcTpdvjxzKOzt7VXBVJAovpW+nTcv/Dt3rrUdoLfeEpohjvpsb2/XtkMCZVOIGskNYX6sZhBqQiF0/bqwgiEiUb766qvW4/NtkT+PQxbPcdisLkwoGR0dVTn+ELnz1i1BY2OCRkdD8QiRAJh65idUz/5EwSgCdSSTSXV916+HLog2V0r0V/RZEwY9z4vkV0S5bdFhzUiGQ0NDCghisRj19PSoCMB8H26g1iu/buoCinuvWZtP5y5qa0f+GXXqeWFwnlqtFgkqg3rGdZ86dUpzq8TvPIgH9sfAmu+HwVf489Hcv1Ao0OTkJP3pT0LBZTKZVMY6osqiHOYg16MGnNn82/+kDRs2RKAhHo9rSeh5BNFjx47RsWPH6NatcFAsFoupQQ7AIPpEOp2mRCKh/uJzMpnUvpNSzqqcg39rcSA0Xb8Bh7yfj4+PU3d3N5XL5cj7qtW9wd2WcY9KKWnr1q00ODhI8XhcK8/jrhcnJycnpx9GGhByY7SVUS1lmDoCSamHhoYixh9/2ZgGTrMXE87fbG3STMCQC6OazY5hQiIvZ7Njep6nrSGz1ZmUjWTc+N+2nspUq7K2+t62hmimunRp5lDI9e28eZpsv0sptVlCE4iCIFDgzw2SarUagfiBgYFpjXhznRPaZyZAaJYPUIjok1JKOnPmjLUteB+AAWWej68pM6/PFACnp6cnMnLf3t6u9ROkSUCqBAyyZDKZ75K/P0P17DPU39+vwAHnuXZNWMsa3oONKKBmPfJ+b6tb3pa2tXN8Nh5RMguFQuQ4vb29KiUO2osfU0oZSV4/E9iztaH5HOKfUYee59H27dsVYPNZM7Nc6DNShjOBQRAoKAfsYOaWQzufdeNlg8dGe3s7pdNpeuMNQRcvhgJcJhIJDb55yhgp5SPPsHEo5P0G8CqlVOXidXbtmqBr14SqFx6NlJcNazDRpzlUY/0hLzsv0+N+cT4OmVDI++q9e0Ldl+b7lj9zbe8/U7bn6M2bgpLJZCTX4eOuEycnJyenH0YOCB0Qfq/9HBA6ILQ9H8y2dED45AIhZEYifVxA+LRDyGwDwsddH05OTk5OP5yauozaDDzzO2xri2LJjSRzbcJ0mi56YStgqtVqVCwWH8mF0nZ9zdbiSRm6DXLXQbO+uLBui+foa1Z+gB2H4/+pWhnDFy40h0ET+GYCgM1+/3bu3IaM376ZOzeS7wogBCNy9erVmnGNqHccTtC3zPa09Uv8/+ff/Y7+/LvfNa2D69cF3b8fqll/MY+PiKwmZEipw6Wt35v3B1zmfN/XovxyWIGh5/s+bdiwgTZs2EBBEFCxWKT+/n7lQljPPkP13E9DFf6B6oV/UGXWP/+C6oVfROrCLFuzqK+8bHAthPE/NDSkvsd3WINsugTjWtEHkE+S9xOsxZspDOLc5gAKnlXmPolEgs6ePavOWc89Q+l0mvL5vHKnQ91zV1ApwwEzMxl7LBZTURqHhoaoUqlQNptVIAQXWpTrxRdfpN27d9P9+0IDpkKhoEHp6dMiUvfmcxfHbJW/rtlLAr+jHgCaU1NT6rhBEFA2m6VPPhFanwHwNoPziYkJklJqufCQqzWZTNLo6CiNjo4+9QnQzaTzcBHFfXnq1CnauHGj1h6836Ff8b7An198MAltwO/1oaEhN0vr5OTk9COWA8Im1+eA0AGhA0IHhD82IKxUKtTe3v5IYOiA8PHKTDrvgNDJycnJ6YdWBAhhHLWCjFu3wuAWiIYnpVQRLN96K9Trrwv1crG5kTYzEPCZQyGiCppua6Z6e3t/MIiSMnTzNI11KSWdP3+ezp8/P2Pw4kZSK2Wz2Ug0UlsdPco18P8HBgZoaGiIhoaG6NSp1jCIzzAkWp0f7kpccKfj3yE4hAmO37DAMzzo0J49e2jPnj3a9ZfLZSqXy1aIMvsWLzfAiJ8f5/x6zhz6Zu5crRxSSrpyJQqCtv+5a15HR4e13VpBJcoOg4zDBaIB2lzB+LRtkMcAACAASURBVP+jo6MKloMgUEYcgnIkk0n66qvQ7QtwCTCMxWIaCHIosdWtzcDn4Auh3AAXE5CgTCajnatarUbOGULhswqobODNn1u254vZj7Ct7ZkE98uDBw9q8FrP/ZQSiYQqB55tpgup7/sqB2QQBPT55+Ez88SJE3TixAkVBTSXy2ltmUqlVCRH3sd4Psl4PK4FE/J9n06dElq92u4FKaWWm05KaY1A2goKK5WK6lNBEGj7X70qIvcjXEB5/fA+sn37dlVuPoBYKBSora2N9u3bR/v27aNkMvlUggiuGX0C70K4byIPId6zy5Yto2XLlql7tNUgrK3vo/7b2to09+ZSqeTcRZ2cnJx+xBI245W/tGGsIY0CT6Uwnf74R91IabVuyvayQvJrHsK+2blGR0enhaLpAMsGf4sWLaJFixZpBg6f6eFGJQxi8xwff2yvM8xwmOru7lZRW20zhebaIPNaeTt2dnZSZ2endQ3ja69Fy2XO4PG1TOa2ttkzvh/24VEgm9U5gIzr0KFDWvj+sbGxiPHieV4ksTcMmWKxGAFsE/ps18/r4MoVQVeuiAhU8PoYGhpS9dwMSHg92Yx2KUNoNWfegiCIgAcHAT7ggsigiUSCli5dSvF4XEWwvHMnnLHq7e1V22NdIwfAYrGoDE5EwURZbbP8/Dt8Bnyj/BwEeYRN9GPzHLyOOCTUK8+qe4PXH9/PjH7a6vnC7zNzH9/3acGCBbRkyRIF2pVKhXp6eqie/6l23Zjl5OXl5Xr3XaGuHzDFI3S28p7A9rVajWq1moJLRIlFpFjcy/xYfCAhl8sp0EYZ0R94/58OCDOZjJq942ktgiBQkU75TKLpJXL/vqBz587R6dOn6fTp0ySlVIMe6DfYvlKpaMd/2oCEXy/vl2g7c90lB288d817lP/PZwTxG/Zpa2ujwcFBGhwcVG3A+8HjrhsnJycnpx9WDggdEDogdEDogNABoQaEraDQAeHfRrMNCJ+mundycnJ62jSjPIS3b9vd3ZqBFv+dR7GcyT58m3rxH6le/McIrDYDQ57LrJW4O1ar48E1K5FI0ObNm9V2Jgjx/W3uts2AEBAAV0YcB+tmsA03eJtBpO24tVqt5TYnTwo6caIh29pADse8vhYuXKjWrPHtuUGM/XkuMduxmtW/CYhm+3uep3KuoZxI9s2NnK6uLnUMG7TbyvCXefOo/sILCghtbc3by9an+fG4W60NCCEO7jDafN9Xrr6YoeFrKQFYqPvFixeriKIAwkOHDpHnhWv10OdWrVqlIj2adWgDHP7ZlAm3Ukrq6+sjz2sAO7bhieXNhOc20ON9sF55VosQy7dBVEqzDZo9d/D/ggULmvaJTCajyh+LxSidTlO1WqV6/meabH3p7bdDN3qs98MxYMxzVz8OTjhGrVZTiee5+x6H7FgsRp98ImhyUjStR1uflbLhYj80NKSM/8HBwaZQyFNQmMAGl2DAHa4FEXHx3d27+hragYEBSiQSytU5CAItxy13SeVleNwvzr+FOITxemhra4vktEQ/Qr1iTS4fYLINPKCd8DxZunSpAkJTT1PdOzk5OT1tckDogNABoQNCB4RN+sTTCISt4AvfPQ4gfNqAxAwm44DQycnJyemvJWECB6JzDg8P0/DwMI2MjKiXOF7k3EBrpYmJCVqzZg2dPi3o9GmhApm0MlyU4Vf8x8jxWgHEqlWrrGUwXS5Ngxu/23IAmi/Rbdu20e7du1WOwS++ENay8HPagrfwfSqVStOIplu3bqX29na1DcBxOs0UGhX8vPAC/eWFF6z1bDOqh4eHtf1XrlxpbZ9HdRE262fdOqHp6zlzNCEfWqtjep5HX8+Zox0fARea9S3+W/2FF6j+wgsto/SZAxHm/WEG3eF9nkf3kzLqFut5YZ429MPdu3drEIXgHvl8ngqFAhUKBZXvLhaLqSA8cPPL5/O0cOFCWrhwoQbTpvupaWSart/cnbRZ3S1YsECDl3w+bw0qg+3h8tqsn27YsIE2btxIGzduVGBYL/8z06+oXvonrT3N+rb1Z7RfEASqDgE2uF4IcIZ6Ve6s34Ehjh2Lxej118PgWsVikbLZLKVSKc1llLc9Pw++7+zs1PIT8hyFHAgbz6fooEOr9gE02AaxWgEAjzqKY8ZiMWpra6NMJqPKiGBGuVxOC4AipdQgG30YfQ6DOrhX4/H4UwclZs5B3n5dXV3U1tamli5s3bqVisWiNniBqLXmoAoHSAzMmPk0HQw6OTk5PX0SNkOBryvBi/nYsWN07NixpsZaV1cXzZ8/X4HkihUrIuDleR6dPBk1WoIgULOBUH9/v4rkB2OtFdSYM1U2+IJWrFihGWDYBsYHB0FugNngBet5oM8+CyER63ukbEAhQtXzcrW3t0fWuXFNTk7OGOxardVrVhdSRoGw2X5Yx2T+3tHRoUUjbQXuJizh8+bNgjZvFrRpU1hX69YJ7RgPHkThG2DY7FzYxrwWDgXNyhsBw9//PrIP/3/FihW0YsUK2rZtW6Qs5qwIfufGGb4DXGN7hH9HP8HM9Lp162jdunXU399PtVpNzSAlk0nq6uoizwtnmDg08LVdMNQBKOj73FBHn8e6RbOueKRLDtl8m8nJSfV59erVKoG6WRf8HhgZGaGxsTEaHx+n5cuX0/Lly0lKSevXr5/RfcAHk/g5+AAQb6O1a9eq7VAPpVKJuru7Vb/j4JPP57U1lnwWXM0aFn+pQRtgcvXq1bR69Wpr38tkMlqajkOHDmkQiHNhvR628/0wTcDWrXrKh2aDJbwezOcc9p8JEPJnKI7DZ6oxc2iWhwMu4IUPyPX19Wmz1dls9qkBE3NW0BzM8Lww3Uomk9G8BhYtWkSZTEb1Q8C4LT0M6hv3YRAEatAxnU5H3HR5uR53/Tg5OTk5/XXkgNABoQNCB4QOCB0QzhgIn38umpvQAeEPI9NFdDYA4Y+9zp2cnJycjCijphGFl5EJJabBW6vVWhr/pvF3/Lig48cbRnK91DDgCoVCxLBE9EbTrdPU5s2bm/4Gg2T//v3qOxgbUkrNDQvnHh8f145huhrytU58u88+010ET50SWt4zLg69NmjYsWPHtAZwKyBqti1cIaVsACGP0NhsP942/Hesy+R1lUwmKZvNqmiOfX19NDw8TCtXrqT169fT+vXraevWrbRli27IbtigA9TJkyfVb/wcgCfTlZSrmUHMDWN+XL4uTIOMJkBoc5/etWsX7du3j774InQrtrVDqVSyrp/jAxv8/rlzR9CdO+GxJiYmlNGXzWapWCxSR0eHAoRSqaQgHddXKBSUKx4HlUKhQOVymfL5POXzeWUgYvDi0KFDKhqoCa/xeFxdIwZGPvtM0Mcfh0LZ794VdPeuoEQiodwU+eALIhnb+hxvaw6ErWCe5zC19U9zP0C8CX6+71OtVlM5AG/dagz4YG0mrgX1CXgul8tUL/2jRf9E9dI/af2Qg93t24IuXLhAFy5cUNvwZ1MqlaJyuaxBVS6XU6C9ZYugLVtEBAh5n+fXCZjjUV+lnB4In39OX0+IeuUwgTWF3I0Ua1tRPmyTSqU0uGxra9NcTZ8GIOSzgyZo8/ZKpVIq6m2lUlHuuYhSDPdwvr/pog538r1791KxWFT3I9xRHRA6OTk5PV0SrUDQ931at27dtEBgGh14cdkMNr4foJADoZRSBbrghrENCExDfOfOnVZA6u7upsOHD9Phw4e1cuAaMQvDw+XjNyT6femllyJ1w6GgGYANDQ1ps6Jc5lo883ri8TgdPHiwpaHcDOCaiYMg/p/pvra2bAZYMGRtdcO/27VLRI5lQtahQ4fUPli7NTg4qOqomaFvGx3n5+GzZ1YIzP+M/jJvHv2FBdtpdTze//lxPv9caOKBcvj2e/bssR47CAIt5Qu+w0zR4sWL1bpBgAU3uFEP1WqVpNQD/wRBoPUx21q1EydO0L17QoHRV18JunkzXEdru16sw/voI0FXrwp1rFu3hFZ2zJo1e17YYM+c5bNt8+WXgnkb/PI7/UJrQ94H9+7dGzkW6rJarWopH4IgoE8+ic7Emf2+XC6rtcbZbJZqtRr19fU1+tZ3ax0TiYRW5zdvCq1tAX7mLGE+n7dC1sTEBE1MTNDGjdEgM7Y+i3WT1WqVqtWq6mMzATAedZSDJIQ1bAiCEo/HFXzY2o7PFDaDkh8znHDANtuJfx4YGNCC9wAE0S8wsIPBCnOQw3wenzhxQg3afP65iLT9j7W+nZycnJwackDogNABoQNCB4QOCGctED4tYOKA0MnJycnpcUnYDAUppTIsWsGBaQRPZyyb2x4/Lqhe+kfN2MH5EXkO61psrnkm/O3Zs6dpefHC48eCEOUT7pswqs3rOHjwoBUybBAKdXR00Kuv2qORShlGYkTY+2aampqiqampCFTZAJmfxzxn/YUXIuVG5EmsizIN85kCIjc6zOiHZl+QUtLu3YJ277avrcM2e/fupb1792rn5G6+trY0QcpWTtN9ygRB3r+xjw0KbRBjg0J85ukzIHzHocw81q1bDQAxE1Gn02kaGhpSLqK20P++76t1grVaTa0/RLnu3RMKCGzX5fs+zZ8/X0FSPB6PuEDbXNKCIKBsNkvvvy/o/ffDKMPcjRX7oJy2+8n8brpnDoDQ1l/rxV8oMDT3uXTpkioLrr+3t5ey2Sx1dnaqiJ9Shmlkmrn0YW3WnTtC1Vc2m6VqtarVK9xGPa8BnzduhPUDd1RE0UUkTqzZRD2gzbq7u6m/v59efPFFda3cDRvXywcB+NrHeDxO586do3PnztG9e2JGLoM8ST3c7E2Qg9soXF0xaAG3YbOf83ucH+9pgRJbiglz7fyDB6E7cG9vr3pu8z5oPnvRxug73P14wYIF6n2G7zo6OmjBggVPVb07OTk5OTkgdEDogNABoQNCB4Q/EBCarp3/UyB8mmapHBA6OTk5OT0uCZtxNDQ09EgQ0AwCWxl3UkqVYLqZodcKeswAL/l8ns6dO9cUkPD5zp3Q5e2LL4QKnIFt5s+fT/Pnz6crVwT96U+C3nknmpD84sWL1nrh7mJS6hE5jx5tnph+0aJFtGjRopbgdfToUTp69GhT0GsGhJoxbARF4YBhO8505+LXDIOQwwASqPPtuQvpnj2C9uwREYMHv2/bts16Th78wuwn0/VHEzrgJjqTQQ0pZSQSKzfwbWXgYMRBEN/zXHTfzJ1L3363DQfOWCxGN2/qLoo8kmAqlaIzZ85EICuRSFCxWNTKZ9blxo0bSUqp5RmtVCpamyeTSRoYGNCu0fd9FTyFl8sEYtQBv57XXhPaseAe7vu+gt1mAZim0+3bgm7ciA4yoEwmENYLv9BVbAh1NzAwoBnZ8XicPvqoAYSI1MjBu7+/nzKZjIKgXC6n6otHeITbKALzpFIpFWwolUqppO34vlQqWROS8+ckv+7JyUa72gYv8Aw9fPiwOj7yuSaTyRknqMe5TTdDLpyzr68vEkzJ1jefNpdFs67Qv27eDINJYUAzn8+rID08migHfsisZ0AhH1QbGxuj5cuXa0GmSqWSA0InJyenp0yRxPTNkqTb4MwEEdMotQGelJKKxSIVi0WqV55VEGUzaqaDHm5gwdB+8ECHOLMM3HjFmq5PPxV07Zqgjz4KhX3j8Ti9/bagt98W9Oabgs6eFU2Pz8toM2iPHGnsd/iwoEOHBL38sqAlS5bQkiVLWgIYUn6cOXOmKcRNV2/NgLAV8JnbtIKlfD6vZir6+/tp69atkX3QRnv2RFOPmOcCrDS7Rl4m/IaZMxsMcigJYfCnWqRLHl12plDI1+qYYMTvBynDmUB+f+TzeSqVSnTo0CFtjeS3bCYS/387b54GgFhfBrC4d08oMMdsku/71sTUvKwvvfQSSSlV9FKIg72tDnEu/jzwPI9GRka+A5FJmpycVAYqr4cTJ8KIuxiM4bMXfLaps7OTRkdH1f2xefNm2rlzJ+3bt4/27dtHr7zyCh0/fpzOnTun1lfyWRK+BhIDFFjbCABE2c0BhhAef6n6C2birlwR9MEHQj2zgiCgdDqtGd4I9c/TKcDbgafpQOqAeumfqF7+FdXLv6Lu7m5Kp9O0YcMG2rBhgzpOb2+vuo7+/v5I/+IeFuZaQ9tMPPaLx+M0PDxMqVSKdu/eTbt371ZpInAdsVhsxvkIbRBh5tUbGRnR+ph5b2JNpO/7Tw2Q8HozE9G3tbVFnmkYtOHtaM6y4z7ng0L4jHrGLOT9+4LWrl1La9eupVKpRIlEQmu7x10/Tk5OTk5/fTkgdEDogNABoQNCB4SPDITPP6enSZjJdpt/+58zBsKnZZaKg7UDQicnJyenx6HIGsKZGOHxeFwlWDd/54ZkM0NUQUrl2chvpguhDUxgePMXJyDp9m09B5e5na08lUolYtzCFQwG6YULoavb4cNRN9LpYAyamhI0NaUb33CdbAlzLDdevfBzDQgf/v739PA72GulurGNWZfNYN8GOjAqWsHTyy+/bAXJ/fv1SJO2/rd69epp298Gb1JKzTjnawh55MZ67qeqzwAITbA3+42Ukt57T9B77wmVt9Emm+sejv/td26hKEd7e3vkHkkmkwoCORzyaKfmOs27d0UkcmM8Hqc1a9ao/QElJqBdv66vb7XBH4R8kuh/vM+k02nyfV/lhpRSqj7A29r3fTpypOFyWalUtHbANiZwF4tFre1tgyKAynQ6rUCTg6FZ1zgvDGoppYpKijbyPI/efVfQu+8KbX0mXx+ISKm4VmxnXpe5X6FQoMWLFzfWspZ/Rf39/dq6O9TH2bNn6ezZs1qfhJsnv4d5v5BS0r59gvbt04EwnU5TOp1W5RwbG1OwnM1m1bpC3p9mCnszyVvIXUhtApA2c0F93C/NH1IcuM17U0pJmzZtUgMtntdwA0VOUVN8MAB9DpGZpQwHK83AP77v0/DwMA0PDysI5e31uOvIycnJyemvLweEDggdEDogdEDogPB7A+Hzzz0aOEwHhhwIbSkQfkygYqaamC1A+GOqYycnJyen6SVMo3w6EOCGeXt7O7W3tzcFQ9ux+UsPQWVskNbM+Offma5tvh8GdYALGcqRTCaVgcjLA7c107iF25oZ7AXnP3QodPk8cEBE9rWVezpYk1Iqty4OgPhsbgsI5CDIv4PqTM3O26y8pnHOjU4Y0zbo4du88sordOxY47oOHBCRKK0miPGARjOBbM/zaM2aNbRmzRpav349bd68mXbt2kW7du2iU6dORbav5/6eDh06pLlT2iLHmtf03nv2CLXm8QGGtnuIA2EQBBq88nLwfYMgjNQJIOQulmgbnp8Q++/bty9yHel0mgqFgrbd9etCASOPYmneV6tXr9YinHI3bw7Pvu/TJ58I+uQTQW+9JdQ9yY+dTCbp8GFBhw8LLaKvzbjl8GK6guLYgBm+34cfCvrwQ0FXrgi6eFFEjm07XzweV0CIHICe59E774QBpt54ozGYgWcHzsshDgGDOGzifIC45cuXU09PD5XLZapUKsoNsF7+lQoqAyi9e1do7Qh36o6ODuro6Gh6//FnJAaieN7DeDyuogtzgC0UClp/mklOwkdVq8AzbW1tkXMD2H8swWbMa0cfwbXzwC+lUkkts+Dti3sB0Wh5H0in05H35MKFC7U6BQz6vq/6XCaTcUDo5OTk9BRKmEajaYybBrDNGO7p6YnAHl5wQRDQ13PmKH0zdy7d/+1v6f5vfzstJOGF1wpe8LLbsGGDMlJv3GhEGxwbG1PpFMwZRT5yz48N4xCj760Aav/+qDHeChhMgOTatUtoAGiDwf/3X//VtL74GiwppYpy+ihwypNn82vZtWuXSn+Rz+etx+X1e/GioHPnwroBQKOM5gyUlFKtPWwGgkiqzrV48WJavnx5pKx8/3rmJ1TP/l1jFib7DI2MjGjGOfprq7b+05/C8puJ35sNZPzlhRcUAEJIo8HhzzwOF/poEAQKCM2ZACmlSkvB90WaErPfoy6r1Sq1t7fTtWuCEomEds/xYwGKtm7dGoFXc7uOjg66dq0BXytXrqS33tJhxqyvl18WEQMX9x9fxzZ//nyqVCraGjnc15h16+jooNu3w/XA+G7JkiXk+z5duCDo/PlQtudLEAR0+nSYGuPUKUH18rMKyPjazD/+UWhpP8wBJ962aG9cM6I4FgoF2rNnjzL6UVYY8fXSP6m0FHfu6DO4r732GnmeR/39/dZ+yJ9p5mz50aNCRaVE+odkMknFYlFLKQJQ5OCA8//QoGCDQjwjW80Q8n0f90v0UWVejwm/PH9jIpGgbDZrvYfQZp7nUT6f1wZpPK8RaRgzhDt27KBsNhuZIWxra6PBwUEaHBykZDL5RNetk5OTk9P3kwNCB4QOCB0QOiB0QDgjIORQ+H3cRGeyDQfCZmksnuRZQjOq6GwDwie1Xp2cnJycvr+EDbJMQ9VmcPB9YMjz/f/MILAZkDywQKFp1JiGOhI2d3d3K6MZBtrk5CTt37+fvvxS0JdfhobUpk2bIobxdG5/nheus+Hn5oY4jLpqtapFzOTi0U9bQWE9IzTNBNpaQaEpvs6oVV17nqcActGiRbRs2TJatmwZrV69mjZu3KiV6969Rl4s6PLlUJcuhQKw8TpEjjMOrahrW9m4wStlCLh9fX3U19enwte3Uj0TlmPbtm1Uzz5D9ewz5PthUmdu6HNIBZguWLCAxsbG1LGuXBHK4OJ9iV8LL3s98xOVY7Kjo0O5dfm+TxMTE03bgAsukgDMv7zwgjqvbf0i9nvllVes97HtHr52TdDHH4vIebFfLpeje/dEpA+l02lldMIV+/btEMS2bt1KW7duJd/36e23BW3bpmvr1sbnevYZ63UfPXqU1qxZo9wi4R6K+z+XyykXTe7u+OCBoGw2q/7nUTnR1ufOhRGDz5xp6PTphkuw7/tULpcVFOIaY7EY/fGP4XbcrXNqakqD+FgsRseOHdPc8VBXPEH7+vXraePGjSqq6Llz5+j+faFUL/8z3b4dnu/8+fN0/vx5rZ7MhOO2ZyfO5/thIvtDh4SW+D6dTtPChQu1chWLRc091/YcmwmofR+Am+k+TzIQep6nASEEt2Hb+xcuyvw73j6pVEpBIVytsR3a7M4dodxvuYuqqSe1Xp2cnJycvr8Ef2F0dHQ0DfRhA6gHv/1tqN/9jv5sSEqpUjS0gi9+jAff7WeDR9OADoJALYL3PE+Nop47d44+/TRMJeH7Pt2/L2jhwoXU1dVFXV1dytAxZ0M5uGCE35xZscGL53n00ktCCWsBYWC1AkIAy3TiQQFMIGwGtPgMw69VnZoQZtuuVCqpoCK2fT/4IHotAwMDGtRhTaZtNsPWxubxppvF4yCIuvW8cHart7eXent7KZFIUHt7u0ruzNfh9PX1Rc6N9YkffCAis5swlEulEtVqNarVatTd3U31TDiLhFH3Wq1GnZ2dmiFmrtPi5+WDDzgfYMa2RhHicCiljCQxN/s0P9/Vq4KuXm2AIWYfbt0Sqt/zfoiAL+hf+XyeHjwQ1NXVpbbzfZ/eeUdo8OR5nnZfYNaWQ0wsFqaPicfj6vgAQhyro6ODOjs7tXItXryYFi9eTIlEgvL5POXzeW12hc+g83WjKFc8HlfHwsxLvfKsWseYyWTo0qXwuYI1XRcvXtRmZpLJJJ08eVLrW1hPWK1WVRlqtRrl83lKp9O0YMECWrBggUphgboPA838M9XL/0yXLl2iS5cuWeGer9fmfYyXq1qtUqlUoiAI1LNq0yZBfX19lM/n1awxgt0AuDEDajuv7/szhkATIlu9lJ5k2JtOHAar1WpkFjabzVrfwWhHeA2Ys9T4DsFhODzy4Ebr1q1T954JgrzuH3c9OTk5OTn9beWA0AGhA0IHhA4IHRB+LyBEWREFlterlI0cj9CPGfZmIn79DgidnJycnGaLhGlkd3d3ay5jgBvTALe5e3K99tpr00KI7TcOlDZY4UZjLBZTbnl79uwhzwsjAnIIuX1baNcDw4W/bOFeY5MNSPhL2nYNu3cL2rUrlO26R0cFjYzMDAYBDlKGa79s7qJmGWxl4gBsbmMaHgg7D1ckXoZmsgFhT0+PZsz4vk99fX3W+ublhPHCj9XMNdPczgbZGzZsUC5XtVqNEomEWjvo+77mzmmCEv6/fl1orol8DaqUjfD+9YxQBj83smE4AzTQn2xwfPnyZbp8+TLduxfC2I0bgm7eDNXq2vl3cC/l7o62PmD24Q8/DO8fuF0Dls22MvuE53lULpfp5ZdfVnX5zjsiYpB6XsPVEYBXKBSonn1GramLx+N0757QXHrhGok0MEEQ0LZt25TbKHd57OzsVHXNDWYO2rYIxeh7WL/o+z699pqgh7V/09XxH2r7Bw+EttbR8zw6deqU1t6pVIq6u7spCPTopLi/ODwmEgm1DdbyBUGgktc3g/quri6tv+K6AcZYi7Zo0SIFvel0mtavF7R6taDly0NVKhVVh2ZkV34fm2DP719eLjwznUtiKO4qivWcZj+0Ab/5jOb3ke/72sCH54VLJdBXcPxsNku5XE5t09bWRul02gGhk5OTk5MDQgeEDggdEDogdED4twPCpxkKHRA6OTk5Oc1GCdOIGBoa0vL14WXDg5M0g0HP81TQDx798VGAkIOhDVhgZPu+r5Jh+75Pp06dIt8Pk14jr1cQBHTzpm6UwiDncIkIf2YQG9OIbAZQ586dU0b8gwdCCwyxdm3DiB8dFTQ6KppeOwx2vOjNaJ6PEkzGBgk2gOCGXiwWi+QXnOl5PvhAULFY1PaD653Z3p7XcDVsBuIcGm0waNPChUJLjI76nJiYUMfCec0os9ylMggCun8/DJaDnJZffik0WOXat6+RaP2NN0JwrNVqytWQ58jjLqC2AYejR49qfYtDoK0NN2zYQFu3bqXdu3dHtrEFnuHups0GQBBghdejCSGdnZ0RkPd90atsOAAAIABJREFUnxYuXKgM0C++EJEBAfzPI2vi2Aj8U889Q/Xc31M+n1eghyTzOPb9+0IFTeGDFzB8Uc7p8mXyMvFgKzC0T53S3WhRhocd/0EPO/6D7t8X2oBCIpGgS5cuaTAeBIEKgtTT00M9PT0qPyEXXGHRb9rb27Vzhi6kv6J66VeRe3tgYED7Dn2VBxkpFAqUyWSUe/OuXbsUJMClfnxc0NhY+Jxq5mILGOF1aetLPBgNL9fTCoRmIBkE++HPIVs98mixqEOeixS/8zyFvu/Tli1baPv27VobpdNpdb9UKhVKJBJN03s87vpycnJycvrbSXDDLx6Pq3VefAQ9FoupVBE8XYTt5Q9gk1JqURq50WsauHzmAgbOn+fMiYyIYsYJL0nMOPX19dHQ0BDduSPo1i2hZms8z6OPPxaRdTk22Nm6dasVXGxgBa1YsYJOnz6tQQ9e6vg/lUrR4sWCFi3SIznawM1WP6aaQeGjwJt5Pm64PioISinp6tUGQCACK/7H7A5PbWAal1I2IBiGd7O6sn23aFFYv1JKGh8fj1zj8PCwZijBgDKhIAgCevBAaGtfsfYQa6n44AIGJA4caMxKv/22oP3799OOHTvUGkJsx6/J7CfLli2j/fv3a1CKMo6Pj2sz9qOjo7R69WpavXq1Vg8HDx6kgwcPqtlEpF7BtQB8eVRS/lsQBHTqVHSGld/jPNl6Z2en2gYzUXxN3IMH4eCMWc/YNp/PU7lcpkwmQ6VSScHYunXrQkDM/b0SBnNQzrt3GzO2fNbNlhaE16U5S2pef2dnp1rvmUql6PTpBhjx5wfK+rDjPyLrEdGH7t0LtWrVKjXgAvX19SlA42kgkBi8ra1NAXM8Htdmg+qlf9LaZcOGDdqzFOfyfV9FaQUoJ5NJFUm3UChQuVymfD5P7e3t1N7eTtlslqrVKuVyOS36MYd+G8DYoNAcbOSz0T9kZNInRbgWQDH6kQ2qef/s6+uzDiahL6XTacpms1QulyPPjtOnT6v+lMlkNG8Zfn/gWD/GendycnJyml4OCB0QOiB0QOiA0AHh3xQIoacJDJ8EIJycnHxqZ3CdnJycnmYJwBXWskgptUhkUkq6/5vfTAtxAEIYevitu7tbvXxgSLaCmK6uLpJSavkLpZTU29sbMXhKpZIyCvFi9DyPFiwQtGBBGDXR930tvxPPz2Rq586dtHPnTquBA2OaG3+LFy9Wx8b6J9QLXxN079700VYfRRwK+brGZuDX7Leenh7NVY4fz2yjs2fP0rlz5+jcuXN04cIF+ugjocS3hXHODW1z0MBmOHI3Jrh9zrSuFi8WtHhxo46xzszsOzCifF93gYSr7EsvvRSpNwAu9sG2PIH3wYMNOMEARDqd1tZgmUYYNH/+fJo/fz4tXrw4snayUqlQX1+fgmj0PbgHmmWFLl682LQfcHE30m/nzaNv581rWsc8qqHnhS6D2OfbefPUvYUIlYCb/fv3q+i0iFwJ98Suri5Kp9M0MTFB+XyehoaGaGhoSG3H+1M999NQ+Z9RPf8zunOnkW8QsDQ4OKg9H/j6Q25UF4tFWrBgAZ08eZJOnjypueBdvy7o+vUwSvHZsyFUc8M7FoupPH2ALLiPYm2h53n0sPP/o4cd36nzf6v1g4C//fv3U1tbG9VqNc1lb/78+epzEAQq8jP6F3Ix1ivP0jvvCHrnncb95/u+irD82WdCQWwymVQ5QRHJNJVKKRhNp9Pqud3Z2UmFQkHleQXAI0eq53laMnXbIMf3Vavn15MMhhyw+D3E//LnAr9+5G41Idtc579ixYpI/eOZhf5kvteCIKBqtUqpVIrGxsZobGzMJaZ3cnJyekrlgNABoQNCB4QOCB0QzmogfJLXuDkgdHJycnKa7RJSSuXaxl9EmzZtok2bNtH93/xGM5RheNhch2zQaPvefNmbEAIj+Os5c+jrOXOUUSSl1Ax0RGlLJpOUSCQU7MHNCYYrN6g4gOA6YKzduSPozh0Refma1wKXOCkl1Wo1q1GE892/P7Nootz9riUM/t//q8p5507DlWu6/VB21Fc2m1XXMjExQRMTE1pgkldffZVeffVVOnnyJJ0+fTpyPO6OaGtb5Gs0ywZDn7eHmdtRyjAQzLZt22jbtm104MAB9f358+fp/PnzdOnSJXrwIAyAYTu/lJL6+/vV9wg0ZBpkNlcs/IacYBwEuZENGOSBQcrlMt24oUe65YFT+HkBq729vRFoBLjYgI7nS0RfllLS6dOn6fTp06oeeH0sXbqUli1bRq+88ooCe2yTyWRUXj0OedOJ1zX+5+5nXV1dVCwW1YDDyMgIbdq0iW7eDN0oV61apYB57dq1ql7hrol7vVAoUD6fp8HBQTp79iydPXtWgSEX7j8eFCuZTKogMWYeTbTZgwdhAKEvvtD7UqlUoq++asB+qVRSLpzYF+2Ia37Y/r/oYef/tsJMNptVz45CoUBtbW20c+fOSAROCEZ/e3u7co3H9UjZiNz5wQeCPvwwHJxBuZLJJH3xRSO4FUCWA3QymVTRRlH+fD5PtVotsmRAykZ+T7QZcufhWk1XcBNgzPvLBke25y2eI0/yLCHKDPCOxWKR9k6lUurza6+9piJ12965PNCM7/u0du1arU/we6BZ/4Li8Thls1mtnI+7vpycnJyc/rbS0k6Mjo7S4sWLacmSJXT/N7+h+7/5jYKO7du30/bt29VIpGmkmv/bZkNMg33RokWR77GvlJK+mTuXvpk7V22DGTguGNR79+5ViaxhuIyMjGjgh/KYUUUBkpjlu307vGZbhEJEWpUyjKJpGjMwnvhaNBusmIa+lOFs6v/7r/9qKikbs4N374ZGbKtjNoN0G6hD+/bto6NHj1p/u3UrXKNpRr60nRtrBm1GHj+3LXS9TVNTU3T27FntuzVrwqiizfoYDGrPa8w0NTNIzXVm+XxeDRZgQCEIAqpUKnTunKBz5wSdOBEOHkxMTGjpHQYHB2n37t3qnJh9wrl5vwKk8FF/RPQ1r8vzwhlLrJ/lAxrxeJz27NlDe/bsUQak53kqWTvaYmhoSKtDc70mbzvepuZ2uVxOG8iJxWIKFBHFElALIETU2Xg8rmaXMcuWyWTowIEDdODAAfV/R0eHAvnOzk4aHR2l8fFxGh8fp1gsRr29vZTJZFQb1fM/UzOCABCsmzKBm0dpRH2hfIDSbDZLqVRKDb7gOENDQ7Rjxw7asWMHnTlzhh48EHT5cqiLF4UGQICgtrY2rW3j8Tht3ryZ2traFLQBCPgAA8ARGhoaomQyqX3H01tgLWBHRwdlMhlVfxMTE9qMKepox44dKv0HZg1xnWaaFEQ/5fX2yiuv0CuvvKJBCH43ocX3fWt/M2e2sI0tHcKTCiwoN29bKcOBwI0bN9LGjRvVIIXv++q5YNYXf6ahfarVKk1OTmpAyAc/IfzG72sMdLh1g05OTk5PtxwQOiB0QOiA0AGhA8JZBYQ/1oAyDgidnJycnGajBF7+eBEBBPHSAHRwF7+FCxcqd7xmgsFgGupIkAyXRUQUNKGBG73fzJ1LUkoVLQ9lNqMefv65oEQiQfXMT6ie+Qn5vq8MVx5JE+5oOD6MUpTh1q1GMnsetU1KqcrOt+dllVLS/v37tXqwwZcJ0Rz2bDDHf+dC+5hQDeOiVRtx+J5Ot27pEMgjifJrmcn5bADXbGCh2TEnJ4WKKLp8+XKV95Ibl/jM3Ri5CxsMXNM4Rd/CWkAYwel0ms6fF1qf8H2fBgcHNYMNAwUcQk2XUUAHz6sJeIBxbgIY+rItkuayZcu0PgeZfbWnp0dtx/PE8Tay9Rteh1KGa4UBd/w4Fy9eVGCI+h4ZGaGRkRH1/dWr0cid9+4JzT30s88E7dixQ9UFQAf/d3d3W10UbW6kqCO0JcrFE9ojkiyHpVgsRtVqVbV3sVikjo4OyufztHTpUlq6dCnVajX64AOh9SUO6fF4nHbu3EnpdFqt/0MeTKwdRduuXr1aA9e2tjZauHAheV4j/yoAsL29XZUxHo9TT08PpdNpGh4epuHhYRUFF+er1WqUTCapUqnQ7duCbt8W9Morr6hBNHOwwhxwaJYzFO2+ceNGqwsk4JuDkJn7zqYfEwzGYo10Dmb9VatVDbzR/hg4MF1tsQ3en1JKNfBo1iH6PLYzf+/u7qZ4PE4LFy78UdSzk5OTk9P3lwAA2kCQz0DZZg8QGIIHEWkFPZitM0c8t23bpr3ssA0MkqNHBX0zd651XxgZSEr9ySdCASG2wSgo1gClUiktFQE/p+d5dPOmiHxnAgMMZA6wqVSKyuWylhwddcDBywY+zYCPa2pqKvIdAtZwIaG1DS5tkGUz8jgYffVV9BxYx2SD0WYQB9Dg61tmAqO28+zYIVSKFKyBNfsNhwFu4ALG+GzRypUrtQEGtCfC9l+5IuiNN4Q2SIB1WSaccejA9iboFQoFrVwc2szZdfMzLwPayITERCJB5XLZOjPO29rs4xzcUa5cLkfZbFabzcR+mNU7ePAgnT9/nqRsrFO1rTn8dt48+nbuXDp0SNChQ4KOHRN08qSgd98V9MEHoT77TFC5XKb58+erFAmlUknNHCJUvw1SUH6UtZ7/uYJo/hzis2d8RgxwxgcQ+Lq8UqlExWJRAeC1a4Kq1ap1jRz6Uk9PTyTQ0NDQEAVBGDSGQykCFeXzeRofH1eAimNt2bJFAy7M6pVKJWpvb6d169bRunXrVAoQCANxUkr68ktBX34pVJ/ha2Vt0IfnvuldMDw8rIKR8Huf9x20EYcUPutpuoeaQPi4X5D/U2G2rhkQ4jmA5wbeMc0Gk7iXw0svvaTW908H2Kh7HhAIM83PP/fjAG8nJycnp+8vB4QOCB0QOiB0QOiA8IkBwicJXPi12Op3NgChg0EnJycnJ2Ez4jm8mFEyYVDNxHjHMWHM2AxdGDxY/wT3pEuXBB0/HgrpCL6ZO5e+hb4Ldc8NpiAIqJ77e82VKpVKUVdXlzIkuaEHty8YhCjX558LtSaHp7XAS5SXv7+/P2LEow75tXLXHRtAeZ5ndRnl27788svWur53T1Bvb68CdN5+zYBKynAN5HTtiPWUpsx1ZjinzTjnQlqRVv2lWCxStVpV60MRQU9KSTt3Ctq5U9D8+fMj+/b391vdCE0AgmEPIOjv7yff92njxo20a9cu2rVrFx05coRu3GhACvolB8lCoaC5peI3uMWZ0IX9YrEYDQ8Pa/3EdN02YRICiPLvTHBB3+duntgX18/7sZSNKJn4DFdT9H1ermq1SlJKOnDggNa/zfW6AA5+zwFKsD6Ylwcuo729vXTkyBEaGhpSLpADAwMUBAENDAzQwMCAFYxRz0iwns1mqVgsUr3wc82F0/d9Gh4ejtQr+g9cWc2+g3odHh5W6woLhQKNjIxocM4/x+NxyuVyVKlUKJVKKcBNJBJUrVa1ZxgGq7BNPp9XbsKoB27gY7Ail8vR558LGhwcVDCJduP/43mG8336qYikOkH7m9duugybSwaa3W/TQYrNPXk6QHmSAIYDlwnYeCaUy2XlZo5+w+8j/p7EQMj8+fOnrWfUJ19X6Pu+Su/yJNank5OTk9NfRw4IHRA6IHRA6IDQAeETB4RPAsTMdiB8UurRycnJyemvK2Ea8BxqpAwXrJ85cyZi5PMXOQcQbkCYxmyxWNQMy1gsRqlUioIgoM8+C13Frl0T9Mc/hpH6li1bRsuWLVPuT3Cpisfj9OKLL0Zc0mBgQul0mr6dN496e3tVHi+cX0qp8tzB2EMZALE2AwfuZggMEQQBjYyMaMa/6YYH903kION1+d//9V/0399FEbXlLDSNNZ6TD5qcnKRSqaS5u5mQbxptMMy7urqUgSClVJCMugcQmseaiTFoQqGUodvo/PnzaeHChbRw4cLIsQDOJrDs2LGDdu9u1A9yVZoGu+fprpm29gCc4FgcpKC9e/eq/JaJRELlDoOhbbqE8j6H83IY4/0S9SylVEY9tuGuuDAaOVzi+vixYMTj3uABk2yDMCYgSym16Jf5fJ56enqop6eHyuWyClCCc7W3t9PY2Bj5vq+gOpFIqKArzfoCXBeHh4cVEH78saBPPhEKmFKpFOVyOfrqK0ErVqxQ+REXL16sXffatWvVcwbHRxslk0m1XzKZDF1HC/+guQHHYjFVdtzHt24JBZJw7+zp6dHqqqOjg+LxuHLXgysmoDadTlN7e7tqB0SFTSaT1NPTo9rIDMrDnyuLFi2iRYsWqSA0UjbcopuBFQc9RA0dGBhQ7dre3q4GxHC+Tz6J3tsDAwPqnmh1T+fz+cj9Z747ODS26n/og7gPORSasPKkRR81YRDXCBjmdYA+wb/jAx5BEKhgQvw3HNfmHmoCIvJYZjIZrXyPu56cnJycnB6vRDPDHlHtpAxDi3Pj2ba9CYZ4WZXLZS3CJ2bU+MuxVCrRvXuC7t1rJFDGiHk6naYlS5ZQpVLRZhFgkF68eJEuXryoygBDE7OJnufRt/PmaYYxZi5Qju3bt1MQBHTtWgikpgFtGv6Imghj//59oUGFDYh5Pf/3H/4QylgzOF0Se8/zVHhxrq1bt0a+Qzs1ax8b4CE9gZSNBPA8dYa5r83IM2dK+XaYWfY8T0UGte1nRjoEEB06JLQ+V6vV1HUBwLihhMEGPmvDDSjetjCSkTIBYAGIwPFtxizKHI/HqZ77KdVzf6/Vl5mCIwgCWrlyJfX09ESgrVKpKBjDAIrNKEc5pZS0atUq7XxYl2SG/TcNUBMKAaibN29WM0tBEND+/fu1Y/E+xo+Fv9i3VqspAIcymYw2cJPJZCidTtObbwq6fj3UV1+FYBaLxTSo4jN4xWKRli5dSmvWrFHwh3V+vE4LhYLqP/XSr6he+pWaeeNl+Oyz8B5etWoVrVq1ikZHR6mrq0urf15nK1euVClPyuWy5pWAQQ889wqFgoI/s//w8gZBoEU1NaEfYNhqxg0zl6dPn6ZyuayAEAno+TVIKemjj8L7GwNASANj63O4Rgwm8d9QT3xwYSYDRrZBC+xng7/Nv/1P9V4IgmBWAw0vH+qHt1W1Wo0M9tigGQOnqVSKXn31VXXv8WP5fhiVFm3Ev+PtgGizzz/nYNDJycnJqSEHhA4IHRA6IHRA6IBw1gGhlDKSgqKtrc0BoQNCJycnJ6cfWMJ8GUkZuuPx//ft2xd5uXNDnL+0YBh7nqde2lgjUSwWVf6t+fPnk+/7yvCD8bRgwQKVFBwvt3Q6TcVikVKplDJckD+JvzRtrkd4EcOtlEMJyr937176+GM9oqrtRZ1KpTT3UA4liMp6+7ZQUUpt62MAhDYgs0GhCVY2+NuwYUOkrDYAbCbzeGfOnFGfcQzb9rZj2a6brz3Cb3v37qW9e/dqgGauB4Oy2Sz5vk+HDzeAkAOaCSXcwMaxACn8d7j5YY0cj/iH/tTKiMW1eZ73HQj+VG1Tz/19RLz+jhw5oh0/kUjQkSNHaGRkxArgptEMdXR0kJRhHrjDhw/T4cOHtRyRcA+z9WnUPf9+69atVC6XIwMcS5cuVS7W5mADN2J5NEoAGXedTSaT9M3cucpVFsCG9YpwnYRbJW/LVatWKdjAd/zey+fzqixwn87lcpRKpejiRaGOVS/9iurlX1G98izVK8/Sp5+G/QrRWgFvcLG09QEOvdxgHxwcpPXr19OdO0LlTozFYsodFzCTy+Uon8+rQQsMYPB64HWJ74aGhsj3fert7W3qOorIpjD+k8mkyrPI79+rVwVt2bKF1q5dS6tXr6bVq1eTlLq7Nu+frZ4h6E+2+rL1W/Me5S7b/Ppt14i6BvjMVrDh7qLNon7yurDVu+251mpAgNer+VtnZye1tbk0E05OTk5OUTkgdEDogNABoQNCB4QOCH9gOSB0cnJycnpSJGwuOwgsAKOvWCwqN0m8nExXKu7KVSwWafv27fTVV2GQlqNHj9LRo0cpCMJIjS+++CK9+OKLChh5YAUYTdyVCm6n5XJZGQMI9tAKTvg1AQjxme978OBB+uijBmzgeKaxYgIbP4dpxN+4IejGjTDf1xdfCPr8c0EP//AHeshg0NzP5p5pQng2m9XyHOL38fFx674mWJrGGw8yIKWkV1991VqPzcpkwifaDEFIpoPQw4cPR+o0lUpRZ2en6g9BEFClUqGpqYZRz6P08XJmMhk1uGC2p+c18ngBNHkOtmbugc2MWEBgPfdTZejbrrG9vf277QGHz0RgEW1vwh8HLQDCdH393LlzdP9+6DqIMtgMep6rEnV96tQptb15Phzr+PHjkWPBvZPXNQK34HqQP/Cb71y5PS/Mw4YALnh24N6OxWIq0uzExIQGRrhmXud37ggVIZj31XffFTQ+Pq61MwcxgGG98qwCqEQiQbFYTMsTiHNiG8j3fQV/tVpN7fv552F5MJiVy+VUvcL4X7p0qSpHLpdTEXBLpZI6Hw9QA1dWKaX2zDSN/66uLmpvb9cA2rwX3nlHaK6e/B7k7q3N7oXpANF270gpVeRUfr/NxHUS35nXOlvhhru5Atb4dQRBQLVaTRu0Md264WbdCgJtQh/esmWL6r+zvb6cnJycnB6fBH9JcUMICYeDINCSHPf29lK5XKaRkRFlUCcSCert7aV0Oq1m/3bu3KmA7803Bb35Zrg+EOsEMStz65ag0dFRFekyFospgwEvRUQuNGeQTOAoFAoqMfzKlStp1apVNDk5Sb7v0/37gu7fF1qCbBhAU1NTdPVqw3jmL2MOUBjBx3rHO3dExOAxjauHv/99qD/8oSmktYJBU4lEQkUENcWjhdogFUY26t7cpquri1asWKHVQTN4tQEe34bDAd8PIMoNxLt3hfW4SC6eSCTo6FF9bSdmEkzACYJAGd3d3d00ODhIixYt0srZ29urtRmSwvP25uUzBQjE/zxMPOoV0S27u7vVTBYAAu3IB2P4ukN+jfiOr+nlAIey8ll2Pjt+65agW7dEpK5wv3CDPJFIRGao+ezumTNnVMRhvgaP9xOsq0MZ+/v71XpH3LvxeFyt88Ws3L17QiVVR/0gemkikaCzZ89qENdsxtTzPLp+XaiIwZ98Iqivr4/S6bRK3YB0IRxKRkdHaenSpVSv/JrqlV+rOuepHABnHArj8bi27g/RUpFWolqt0vvvCzXLbUaolVLSzp07aefOnZTNZqlQKCgwRttms1lttrNYLKoon1Lak5IPDAyQ53namljP8+jy5cYz6623hGpjXn/N1q22Ar1mv5v3ztjYWFPw48nYUSa0v5ng/kmAQhMI29ratHu0VqtFING8Hz0vjAiNGfWZAiFSNZXL5SeirpycnJycHq8cEDogdEDogNABoQNCB4Q/oMxAOA4InZycnJxmswQM8rt3BZVKJZXEGC8gGJoAwnQ6Tdlslmq1Go2Pj9P4+DiVy2UqFAo0ODiojCC4IxYKBWW8XrwYrq/jhse1a0Iz9BYsWEBBEGiuYJ2dneozymDCW6VSIc/z1F8YI1NTUxGXRBgccCOVUtLbb+vbABL4y9o0lKQME7d/9VVDMMbrv/891X//+6bABl24cIEuXLgwIxjkgIXk1fw7AIgN2JoZc3xbKRuRRlsZdhwAzWMh1+LGjRutkAfDmAONlFKBC7b3fV9d48mTImKochjh4nkCsd3Y2Fik/H19fcoN2rbez4Q/m0xjjrt3mt/xMgJaOfBh/WE991PNGJRSai7cOB7qD8cz112a/fXmzUb/xppeuOPCQMVnDJ7cv98Y+LhzpwFZvE9w+EPZ3ntP0HvvCXrnHUFvvy3owoVQ6XSaOjs7KZFIKCBMJBIq/x8HZrRfZ2cndXZ20t27Qj1T4KZpczM0Xe44QMM1z1zrhr7G93tY/RcFejynIQaGUI6BgQFtDWEQhEnkc7mcaqNYLEbvvSci/VdKSWfPntW+W7FihTYgBfdSQCkG4Hh/PnJEWKFAykZe0Xg8Tpcvh4Mqr78u6PXXhdZ+/J6ZThjwafZM4aAtpaR169apd0WzZxOPSsoHWfiaZNMtvlKpqGt9/rnZtS4OZeH9cGxsTJV3cHBQewai7+IeQn+yAd1MZUakvXjxIiWTyVlVT05OTk5Os0Piiy+EmvFau3Yt9fb2qhHZTCZDxWJRG7VOp9MqHD1AcsuWLSr4C0/QjJf66OgojY6O0r59QptN8TyPrlwRag0RZn0Ag3jxb9++XRkSfH2N53magWgaEdxI5iOz+B6fv503T42WSympWCxqs2h89JZ/Z5tlu3VLUP2FFyIgBVAzdfbsWTp79uwjwaBpFNlmkSDb2jhzZgfwPzw83PKczQCxVqtRZ2cnDQ4Oat/v3r1bm2VDWZCA2VzrJWW49hKfT58WdPq00EDILDv/Du2KY6OcDx4ITSGAReEPQLx48eJIkBgOZHx7M/hMs3Lyvsg/w/ArlUoaFGIG0vM8WrJkidYGQRBoAy/8uHzNq9lON2+GAzJffBEKx+IJ3819+H2Ae/TTTwV9+qlQaVquXQtn4j75RNDVq0Ldaygbnh0nTgg6eFBQrVZTQBgEAX32WaONca9y49jzPPryS6GeKQBZGxTiuvlMOGYl8R3Khc88OBW2z2az9LD6L5pisRjl83nq6+tTz7RcLkelUknNbgG+zOec7/vaoBPa8sGDRn3dvBleI1+/GQQBbdiwQc30IQhPpVJRg2NTU+FxbVCA6zl7VtClS9Hzfx9JKamzs3PaY6D8PICKbQAF99TExARNTEyQlFLNCPLtMHvIoXHLli2zGgj54BAPkoR3V7PnF++n6XT6e0Mh0rqk02nq7u6mZcuWzap6cnJycnKaHXJA6IDQAaEDQgeEDggdEP5A4jDogNDJycnJ6UmQmJoSKoJdX18f9fb2Unt7u3IZQ4JlvLRWrlxJCxYsoEQiQR99JOijj4QyKtvb29WxCoWCWguItYbr1jWiRMKYe/11oRmya9eupVKppEHM8ePHlfGBNYrcz4ECAAAgAElEQVRwtQEgcpcnvIjxPT9nZ2enevnyfb6eM0cdC65zNvgwjRS4M0H1F17QDCUA5nSwh+iO3wcKUQacE5EzW4EKoiaaZbMZfyYE4brNBNQ28UiXMNRLpZKKwopIrHyfS5dCF0N+fSaY2eqeG5dSStqyZQtNTk5GymRCILRgwQL1GWu0bG0+neDqh31gyJrRBE03T1xfPf8zqud/RitWrKDx8fHIdcNVmNcNj+Zpthd0927D/fPOHUHvviuUa7RpoJv9nZcZ5bEBPY+IiYiZPGUC1g+iLq5dE+p+xPngeokUMVJK5arKy8kjEsOdE1EZ4WIJl08OaNgfMI61ivx3REStVqvqu4fVf6VCoUAPq/9KU1NTNDU1Rdlslh48ECodDpLeJ5NJLT0CnktvvSWUXnpJ0IcfNu6DdDpNr776qqobpN5Ip9M0OTlJk5OTlEql6MsvBR09Kujw4VC9vb2RQRcTDHgf4u3Yqk9zUDF/44MU/N4zo5OaYIrfbJGAoZ07d2oDBHhemYNZcDPOZrP0/HOzAwj5Gj2Uk9cBBkdsdYuBjp6eHvVu+p/AYFtbGx08eJDWrFlDa9asoXQ6ra1tfNzGh5OTk5PT7JEDQgeEDggdEDogdEDogPAH0JMChI/b8HBycnJyml0Sw8PDtGfPHtqzZ4+KZnb58mWqVCrKLQnJ45FrbGJigjo7O5VhAzcXJEDu7e2lrq4ulX8LL7wVK4SCrUQiQefPC2VEbNy4kTZu3KgZyYBSG6hwKAQYrlu3jny/4QqGF3BPTw+dPCno5ElBJ04ImprSoy7WM2HAiq/nzKGv58xRxgc3eDkcmUFL/jJvHv3lhRfoLy+8EAnqImWYO3A6sDt58uSMgNAm02CzGXm2gBFm3jxeZhuAzQRWeVRKKSWtXbuWbt8WkeA75r5ffhmC4bVrInIulCUIAi0SoZSSBgcHlfse4AkGkK3s9ewz1uvhgVs47LQCPxO4+f+JREINXnADFkF14C5m5rjjMFfP/0yV4eWXX6aXX36Ztm3bRhMTE5qBjf3hVjg8PEye52lusnfvNlxEuVH95psiUse8LCiPee2oH9OwbW9vV4FgkGOQg1c8Hqdt27Ypl9Gv58zRrgP3HoCIl+vjjwV98EGoZcuWUUdHRyR5O55DyAvY19cXcSU2rxHurTDKkRQdQIZyFYtFelj9VyqVSvSw+q+hav+unTcWC3MXBkGgDQCY9yDqbvfuxoAY7hu4cCP/Kn/+IrjOn/4kVH/q6uqiWq1GUkp1fzTLXWdzZTXb1gaAvJ7x3bZt26zPAR4sBefjYMqBFTkV+bna2toi50IfM4EQfer552YfEHIQNJ8TGMAxlzfAZbirq4u6uroeKQchrxt8VyqVqL29fdbUj5OTk5PT7JQ4fPgwLVy4kBYuXEjFYpHWrl1LH34otFH9arWqrQuq1WrU29tLZ88KOns2NGgwUg/DvlQqqZF5vAwXLxZaRL6XXgrPc/++oNOnT9Pp06eVcZBOp1XkST5DAcNo1apVmoGAEPC7d+/WZhp836czZ/RZyGw2S/WMUEKYeBhwX8+ZowwZG5jgnDxKKWSu4Ws2k2LTiRMnaOXKlbR8+XJavny5KhfKbZYDdTIduPBtsZ7EBjOxWEwLd8+vfyZAyGcfsF6GRwZsdYwlS5aoWQfbDJcJtMVikTo6OiLbrV692gre9ewzGgzysiANxUzr0YRCDkb47vXXG9E1z50TdOaMoOPHQ/F0ERwSYXhjhtD3fXrwQNBrr72myooIkzD8cQ/we0HKMHm8OaCBAQBshxnDEycaOn5cj4bJBz5sIMy/w6wc1oLdvRs+C5BOolarqbQMPFowBmFwLITMNwGA9wsOsngmAPZGR0cVHPP1hnju2FJwAAD5d9iXt1EQBCqi8uDgIN27J+hh7d/pYe3fdFX/Va09tA2YAP62bxcqOjDWSPL11Ehm39PTQz09PVSr1Wj9+vV09apQ14MozJhVBdD29/c3hUIe4ZffC81mDKWUqs34d7t27aJdu3bR/fvhoI+5plXKcLa9FciYAMqB0VyHh5lb3/ept7eXli1bptKhzAbg4UDIZ2uXL1+uPR9x7/OBio6ODlq/fj0FQaCiNQdBEIkW+ig6cuQIPf/cfzpXUScnJyenlnJA6IDQAaEDQgeEDggdEP4Amo1A6GDQycnJyWk6iVwup4Bw/vz5lMlk6I9/FCqJcyaToaGhIc2YguvesWOCjh0LDUhEFv34Y0Effyw0IxUvvAULQre1yUlBk5Ph5xs3hGbowZWOA5yZuzAIAnrwQCiIgdGaTCbpwoULdPmyoMuXBV28GAIr3w/lv3y5Ab3JZJISiYRyNdy5cyd9PWcO+b6vXNu+mTtXldH8n8tcU8eNLRNEuEZHR9VntIcJKTAiHwVWuHHG6xngZ27neZ62JklKqa3lagV23LALgkC5LvLrzmQy2j5dXV00NDSkDD8c3wRgvnZtJmUxf+NAiN9sbmmPAoMwoK9cESr33rvvCnrjDdFyvxUrBC1bFvZfvm7V8zzlJmqDTLg3AlbQl2OxmJY3s7u7W+vrMDCDIKBTp06p6MC4BnPA4ujRxgCKrb+hTPz4GGTgYFir1SiRSNDVq2H00XfeCfPfXbwYQvK5c2EUWc/z1CAMVz6fp4GBAZVkPRaLWV3k+EBPEITrmffv30/79+9XgFUsFtWAD69HPDfw14wQyvsErre9vZ0OHDhABw4coPXr12uDSXAXTSaTar0Ykt3Xy8+qY6GsW7cKlRcSrqFmROR8Pq9c8VesWEF9fX3KdRTq7OzU3PHRf3A9Nljg62QB0Ly9OTjGYjG1jKCzs5P6+vpoaGhI5RfEfc2jBNsGinzf1wCFr7fjz3yAohmxtrOzU53T932tXWcD9HAg5EsXPM+jsbEx7b5F30Q/y2aztGnTJmpra1NrUrEGlb+/ZgqD9+4Jev45B4NOTk5OTtPLAaEDQgeEDggdEDogfKxAyGfUHBA6IHRycnJy+ttKwB0qm81SX18fZTIZCoKA9uwRtGePoMHBQUokEspFDYETPK+RL427bCHoQ734S/J9n+rFXyo3Ks/z6GHn/6Ht2wVt394IKMONSRicHC6uX2+4seHFGIvF6P59oblASinpyhWhHQvbcgPv9dcFtbe3q3InEgk6duyY+j+VSlF/fz99PWeOMmhisZgCQR4YBUY1d4GbKbBUKhXq6+ujvr4+ZTTx3xcsWBABSkCwCSa2/4vFYsTlih+/Wq1Sd3e3ZuijDDDE33xTWF1ebddlGtG2ckkpqVAoqMAZNvgx921Wf61AUIfBv4v8brqpPSoISinp6lVB778vFOgCNnA92P6DD8LtAI3Yf2xM0OLFoRYu/M6FOf8z5UIIMDH7Lz82d6sEWHBQQsTPdDpNL7/8suamiv3NQCPxeJympsLgS4cPCzp0KMwfaF4/8n/CHRPHxr1QKpVo37596ny4Du6aiWMhuAy/Xzkctbe3059/9zvNlRAQxw1qQA0CGfX392suuZ4XdZ3lcAgwQhAVvl0qlaKOjg5atWqVqtdyuUwTExOq/bPZLKVSKdXPC4WCdk318j9TvfzPlM1macUKQStXNqK+ptNpOn/+PK1cuZJWrlxJ7e3tlEgkaNOmTQqCisUiJZNJWrt2raqvUqkUcQM37xvP8yLAYIN95BLl3wEwzXudn4MHRsKyAX4Ovh8HFJuLJfouoA99gQ+AoD5TqZS6ntkAPrwcp06dUtGjzXsU9YrnNCKPPnggvrd7qKlKpTIr6sTJycnJafZLcAMOI81IK5FIJGjHDkFbtghauzbUiy+GsxtjY41ZBKx5qud/RvXiL6he/AVlMhmqF39JsVhMweTD2r9RLBajh53/hx52/h/NAITxhBlFDom+79OnnwoN9vL5PHmep0K2e55Hn3wS/g6Dmht0mBV5440wOl88HleznseOHVMzC6lUioaGhjTDBCPVgDaU4fZtETF4YAxOB0+YScSx+Eg6B6f29nZlmPHRZsy65nI5KpfL1NHRoa3D4zMRfPaI1znOg9kHnONPfxL09ttCJdJ+441wZqcVeHGoNMFupgCH8j0KVE+nevbvaNGiRdZz8TLbfjOvC99hxou3OR9cQP1++GGYVsCsC8wg8QiU6Av18rNqOxjAJqhwgOEDBGhbPquAe7tarUZmvpDewZwFk1Kqe0hKqe61AweE0v79gvbuFbRzZyiAlu/76l5G30MU4wcPBN2715id5Pfvl18K+vOcOaF+9zvr/WcCIa7RNISvX2+0DV9nie82bdqk9RHAzIEDB1TdwHPAXBO3Zs0a+v/Ze+/4OKqr/39I/y49IRCcZLHphN4SAiEJDyQhCEh/yJM4jYSS2MxskVZatVWxuqzebMlykZss23KR5C4bG+OCXDCEagPGjSrj8sTPz7L5/P5YztWZu7OSbIMl2YfX6/3Cmp1y587M7nnPvffcpKQkFcSHQiEkJSWpll6PJ5wpMiMjw7avoqIi1NTUqPPpyvy6Ogatt3+/oVq9SBCoVYlEoqioSGXXpO9V3iro9HKGzj2aOFiWpXqEcNmL9hJCl+RoWXJpChL626lV8PqrI1sIuejRc0X3oC72wWBwwAohnQ9/2UhlT0xMVC9GSPb7KnrZ2dl9Wo/XbX8HGoIgCMLARoRQhFCEUIRQhFCEsN+FkI8nFCE8cSEcCPUhCIIgDA6M3NzciMCCd9WigJN++PlYLj7mQw8e4uPjkZCQoAJfnh2O/u7KGoJJkyahrKxMzRsWCoWQlpamJpXm+/Z6vUpU6Bj02Z49huqeRWWlsUH793fL6549hsreR9kQKbsfBWIU1AcCAdu8d3pAYpqmTQp5YN+b1NDchLqA6IFXenq66l5Jn/Eg1Ulwxo8fr8SKxnM5yY7XG56nkbqtWpaF1193HgNkmia2bDGwZUv357RvXm4nse1NAvl2TnXH98nHfVIXPSpHUlISkpOTu8dusa6iPOB1qrO+YJom3n7bsJWHrgd/dizLws6dRsS5ckEg+eLPkGmaNiGkbUpLSyOOSVAwzseEer1eZGVl2TJW0nOkdzd2yrhJWSv1/TrJRlNT+IURPd98DKDP58O8efOUGGZmZqrlH3xg4IMP7C9U6DgHDxr438cei0D/nqFz5WWnCezpueVSydf78MPuORo3bdqEjo4OJR703WNZFrKzs23XLRQKoaGhQZ1jQkIC0tPTbVlN+XedxxMeJ0rPL12PjIwMdGVcYJvfj86Pvh/5d/KMGTMwY8YM9SKroKBA3edUDz6fT61H95N+7aLJw6RJk1SGXsuybOeg37/0N5dZvg6f7/FYWqt0MaRxhHQ/6/dvcnIy0tPTkZiYOGAyaXIZ5FlZ6TnVf9MCgQA2bdqETZs2HVNX0L62DPZ3fQiCIAiDA2PatGkoKChAQUGBSmxAgS0ft0FBHQV0PDBcvXq1ki1KKrN9e3hMzObN3enRaRoK3srRlT1ECZnf70dWVhZycnLg8/mUJPI30CQlFIzQj25cXJw6Dg+Cn3vuOVug+u67hmpp4RM76wGj3nLiJD379hlKiHT0t+U8OKNgzWkcG9/WsiyVcIQCDAouKBjMyMhwlJcDB8KtMTQ+ae9eI+J4VL5x48Zh3Lhx2LYtclJ4JzZvNtRYLTovCtR6E7u+SJdeBv2z3spICWT49aJJ4qPJqFNZ9BaWHTuMiHLRfUJy8eGH4daugoICW0uJHlBzQeNjorgQTpgwAdXV1Y7iTwk+qO4zMzMj9p+SkqKurZOY0v3AWxzpJQhfh39O++bTFpimicmTw3XDX1YUFRWpngc+nw/p6em2Vm7aVyAQQF5eHqZOnYqpU6di5syZKC4uRlJSkvquoONR0JucnKxEnF8nvV55YhQejJumqVonqW74ix8+fQM9a9nZ2fD7/ZgyZQqysrJUcpXExETVKuo03jMhIUG9vKIJx2NjYxEXF4eujAtUWZOTk22SRWXNzs623Sf5+fkR52xZlu27aOnSpXjmmWfUlAzPPfccNmzYgOeff75HOaTP0tPTI+45Or7T80Ll4ElP4uPjj6u1ShfDgoICdU2oRZPuBZ5Mpr/lh4/ZS09Pj3gxye8N+l39tMYLOrUM9nd9CIIgCIMHEUIRQhFCEUIRQhHCASOEBBcbEcJjF8L+Di4EQRCEwYMRFxeHpqYmNDU1ITMzU8kRzz7K015TevMxY8agubkZzc3N8HjCXTaLi4tVd6HY2Fi8/HJY3J591sCzzxoqrTvvjhoXF4eu7G+qoMvn86npCkgILSvcPWn9egMbNoTh4kTBCB/HRdNIUNlpDKHX68XSpUvV+BYat6gHORTIOknDgQMGDhywj1PikqBLA5dJXZp6ExE+YTeNPdOzQqakpKCwsBBlZWUoKyvDjBkzbMJHOKWE5+XRhYd/vmTJEixfvhzLly/HqlWr8PTT3evy6SJ00eLQNdLroic5PFYOJ9qnltC7rtK4OP1YvCu003XcvdtQY/64ZIQFebO69+jeNU3Tdv9G63rHxSUtLQ2H085V682cOTOirPo9c/Bg+DpQlzr+LFiWpboQ6i8a9HLwydf1z7jA0v69Xq9tDKRlhafT4M9tbm4uAoGA7TnT90uy5/P51MudZ555Ro2N5d3uPJ7u8XVOgbDHE+6eqUtZSkqK6u5OgvvOO0ZEvXo89gys9D22atUqrFq1CoFAALW1tfD5fGrcF9UNP0cSaz6FBa1DQtjQ0IADBwyb5NI56NNOJCcn28q6f7+hpC09PV1tw9fp6Zmkc40mFDTtDL/P+XcJZQfmYs+/Q6nLK39+TkRUuBSaponi4mIUFxcPOAGicpCw898S/UVDIBBAfn6+rd6jjYnlpKenIzk5WYRQEARB+FQRIRQhFCEUIRQhFCH8zIXweGXF4+meqkKEUIRQEARB+PQxDqedpwIEymrJE01kZ2fDsizV5Y66BfGMh36/Hw0NDQgGgypgo25U8fHxapLohQsNW6ILysjZlT3EFihS8g9KprJqlYHVqw1bd6qSkhIEg0EVfFC5fD4fqqqqUFVVpX5gZ8+ebUtGEggEMG7cONsxeaBE8+7x+fKys7NhmiY6OjochYknBulNjpwCUQrAKMCkAJwH4lxC+D4ogOPLKCimfVEQQt3keHbWnTsNhZNkLVy40HH5ihUGVqwwsHy5gSVLIrubUlDKk884iTdfxrfnddOTIB5O/IJCr2d+fQm9m68uhZZlKcnfs8dQWStpuX5tW1tb1b5oTkm6J7mE6PdMfX29TbIo++bhtHO7+aQLqX7P7N9vKDGor69Xc1bS5yQ1NIE6v9edkqzo3SmdhJl3xbYsS2XKNU0TY8caKCsrQ2lpqepOSV3leGIm6kq7Zs0arFmzxnafkkjGx8ejrq5OzblHCUo4VBYuh5SZU0/UkpaWpl6uBAIB7Npl2F4c0UuX2NhYzJs3D/PmzYNlWQiFQjBNU9V1W1sb4uLiVPdrfm3pOycQCGDhwoXo6OhQL6FI+IPBIMrLy1FeXo4xY8YgEAhg9OjRqKurQ11dHd56K5wsi3fN9Pl8SEhIUF2/9+0LX/OKigrb8el89Sy0utCbpqnmx+vo6IjabbSiosL2HPJ7pLy83PbChcqwcOHCqN97vNv7iXQfpe8Vmht3oMgPb8XUv7fpmeG/ffS9fazdQQsKCqJ+1tbWZitLf9eJIAiCMHgwAoEADqedh8Np52HKlCkRgWJpaSlKSkrUjzCNMaTxMsSECRMQFxengkEKkjZt2qSCunnz7ELYPY7wm7YAYu7ccFr7JUvCFBUVqR9W/vacUncTFHDQOklJScjLy1PSSEF6SkqKLaDTZcBJusICtEJNNBwNvaXJSYJIHPUgnwIFHtzxN/O6VPDj8O2cjkHl4pJlmmZUCSTmzJkT9Rx4GTIyMrBwoYHW1jCmGZ64fPZsAzNnhmlsNDB1quEoiU6S7XRc3vpwOPGLOJz4RbXe4sWLHWVGbymNdm305cnJyXjnHQPvvGM4tqyZpolZs2bZ9kETwzsF5XTfJyUlKXGcOHEiJk6ciPb2dseyWpb1yWTmZ3eTepaSDS6ftH96cbJp06YIuaYXHiRruuzR5Os09pCfL9/e4/GoqV2ozBUVRkT98+1onGNxcbEq14EDhpIeLnk0jpFPt6CfB7WY85YyEkye2ZimVKHz3r7dUPVEL4j8fj+ee+45VS6eXXTjRgMbN4bvg/feM2zjlPn4T4/Hg9zcXFRWVqrvovj4eLz7rqH+puk8MjIykJiYCJ+ve1qemJjwlBmUgfXDD8N0dkaOXeW9F7hE6tdKf2afffbZiPvcSS4aGhoihJDGeDo9Y9OmTYNpmli3bp0aT2uapuoRQnVB4wpPRAp5fQ0E+eEtmHRdeKsxf0FHma2dWgJpPG1PQpiZmYmYmBikpqYiNzcXubm56jNeR/0dWAiCIAiDCxFCEUIRQhFCEUIRwpMqhMcjcwNVCLkM9qcQDpTkOoIgCMLgw+BBW1f6+RGBRGxsLPLz87Fx40Zs3LjR1g2RfgDT0tJUcEXLqqurlbDR+nFxcZg710Bzcxg6dkJCArqyh6Are4haTuMJSQKbmpqUBNJ++fgkCuzi4uLUOKDU1FQkJCTYxi0GAgGV4Y8HUU4yyAMfCoSOVSqiQRM284CaBw+UTZDXc1+OzwP8hIQEJV5paWm29cvKylBXV2fblsoxbtw4NDY2RkzgHe141LWOn//8+QbmzLELAnUtmzzZwMSJYcaP71lIo3E46YsRZTFNE21tbY5ldFqmf/7hh93B+AcfGHj3XXvZ9Dn7SGj5M5SUlBQ1GHeqQx5E0n742DMnsTJN8xNJPEdlr9RlIC4uDvv3GxHnqI/70/dNXd3os4MHDVV2WufDD8PdaPk+3nrLsM37aJrdL0f4+XChpOPt3WvYhIFnFeV12djYaHuJ4xRQ68vHjBkD07RnP6Xyvv56GHq5RedK3ftM08SGDYbaLi0tTY31pO8YCvz1c+QSlJGRgVdeCWdHJsGtra1FUlKSbRsaQ0jrRLtvqXy0Hd0D/EUX3Ud80noaW9wXIYyJibEdc8WKFRFl0X8n6G9dXmJiYlT9VFdXIy4u7rik0Gli+4EgQHzexJiYGIwePRqpqam2MZiW1T38wrIsLF++3DZ2kHedPtZupJMnTx4Q9SAIgiAMXkQIRQhFCEUIRQhFCAe8EBIDSQh1GewPIezvOhAEQRAGPwb/gT+cdp5jIL13rxERpHIxpOCDd5OhgfR8Hr3q6mpYloVZswzMmtWdQIF33+zKG6b2RfKXnJyMhIQEZGVl2eZM5EknUlJSUFtbi1AopJJTUBccyuiWn5+P2NhYVFZW2rp76d08Keg2TRPV1dWorq62BUN9EUGn5XxZVlaW7TOPx4PW1laMHTsWlZWVqKys7JOM0f54mZ3kwzTD3Tr5fHy0Hd9PbW1tr2JLYk3Xp6e6cerOppd/3DgDtbVhlPAlnGH7tyLpixEySP+mhCV0j0TLKBpNBnnZqbx6Peld8uj+5y9JeOBOwbvTcZ26+DkF2XqdHQ6dE1HH/MULrxNKiLJ/f3fXQ9oPbcPFlEsbvTShOS337g1jWRaSk5OxY0d4vtHt27vl8HDwcwqnuqfum1yEae7GXbvCkFAdrb6rm6o7HSUwPj5eJX7qawCtJ1yi5aZpqgzCfH1+bZKSkmz1RHME0ryQHk84oU9hYaH6Lhw/fjxaWlrg8/mwbp2BdesMjB8/HomJibbkI/rxKDGQfv0pYypd49raWpW0R39xMHr0aIwePVp9h/Hj9UUKObQuHV+/l+mezcvLUwlT+LyEn7bQDDQhpIRBVEf890W/15wQGRQEQRD6C2P+fANE16iLIlo8TNPEBx8YtkA5WqsGT+1eVFSk1ispKUFJSQni4uIwYcIENDUZaGoy1PiZ2NhYpKamIjU1FV15w1TKekrRHgqFEBsbC5/PhyVLlmDJkiWIj49HQkICioqKUFRUhP37DZuc0ttxj8eDrKwsVZaDBw21LT8PPXilc6fgxkl4nMRPT7feEwUFBbbtV65cGdEq4LSdHsxFE0C9fHw92gc/Rnp6upIquo58P7pw8H33VDd8vZdeMmy8/HL4/6+8EuZw8HNKBkkCaX+rVvU8bQa1qvDjUYr8aNfLNMMvPLjs0vg/Pejl9wYF6fylSDThtSxLZa51EmYSIFpOrbrU6h0fH28Tra6sb9j2Qdlzezo+rd/ZadiuI21D8qILrn6N6ZxTUlKiPjNK5D+RQtpXbm6u2j89ewkJCUhNTVVTPMTGxmLHDgNHa34QIRxHK++wCQz1CKDn3Slg7ouQRINasvTMnX6/P2L8Fo2bmzJlCrKzsxEfH6+uY3JyMkpLS5GXl6daFteuNbByZbf8xsbGKhnkY6LpmLz1lL+I8Hg8auw3f4lG9xx9h/L7hfbFW377IoZ83zr0/awLqb5PalX9tKSmP4WIl900w5lZKyoqkJWVFXHv0vOp1yl/FvpyT+rnLEIoCIIgfBqIEIoQihCKEIoQihD2mxAO1pau/hDCgTiGUhAEQRj8GHqA2jXqQltQSUEJjauiAI//+FOWw7i4ONsEzdXV1Wo5Bbf19d3dT0OhkNpXV94wdOUNc+wmR10/vd7wpPJLly5V69C+9u0zVKBEgRiNWfN6vSr7KZ9Q3ilgJmiuRSf50LfRt+fzsznJCAViEydOtAXTlJlPP3+n4zgF4T2tr0ujHrybpomUlBQ1diqa1EWT1J5ElP79738btvMnMjMze93fli2G7drx86N7Llo90BhHHeoeOHr0aLWdnimwp3OnrqA8UyS/bk73Md3LvLwkotXV1Tbxo33oY/NM00TXqG8wLnIUTdv6Od/q/nfuUHTlDlXr8W7dvAs1fU7/51lA6VmjZ5vW0+s/PD9kOBtsVlaW6o5Kz21mZiYCgQBqamowZcoUTJkyBUerf6DmHuRd1al+qesmdcuj897NZkgAACAASURBVNq+3cCbb9rnw6QxnT0F2VRmEki6riSE/Do67SsYDKp6iImJQXFxsW2cYWpqqpo3lc+raFkW2tu772nan/6iyjRN1fWdX1u6f2nOwMzMTJu0cnmLj4/H5MmT0djYiDlz5mDOnDlYsmQJ1qxZg46ODjXPYW9SGBMTo7LL6uNRg8GgenlGLFq0SM1HyyWUzmfixImDVgi5kPHnje5Lum9I5Ckzqg5/IXA8Qtjf9SAIgiAMfmxJZUzTxPTp09GVeWFE0E0TmfM30yReFBDk5+erhAjUQrdkyRIV4BQVFcHr9eJw4uc/4QsqQFTBat4wRxGhAIgH0DzI3rvXwNSpUxEKhVTQFRsbq8YZUgp3CiCdWnz4WA86ZrRWMSc5o2U0do3Ll5NMmKapgmAaw8bLoweFTgGiU7KZnqTNafwQHwtIb/t7E8JAIKAC3qSkpIgxkbxuqTUwWh2mp6f3WPYXXjDU9e+p/p22DwaDjpJI8k3wVmC6r3S5oyCPxpXq0smT6+gtBE7nlZmZqVpwaMwolz8uhvp58/vS6/XapJDW6cr+poKksCvn2+oe6MobikAgYLv3aVoYXYI4VDfBYND2Ymb//u6pMIgPPmDjCz8RQ/quyM/Px6hRo1BWVobDyV/G4eSv4HDyV3Ck+PoIiSYhJLHw+XwIBoPIzs7G228bePttwyaz/D4n2aNeCLRfPv6Rnz89m3yKBBJH+ndGRgYyMjLUOEt6HmNiYpCXl6fKRy1iKSkpaGhosLXE0rOrB/10jpZlYdasWaitrUVZWRnKysrUOe3da9j2X1tbaxurSv/mIlZTU2P7/tZlLhgMqnMPBoM9igklwOL3IbVq0li6mpoazJw503a/0jWi+4MkejDKjT73INUrTWPC76lly5YhJSWlz63TtK9ToSVVEARBGPiIEIoQihCKEIoQihAOCCEcbC1fVNaTJYT8mP197oIgCMKpg2FZFmpra1FbW4tJkyaFA8dRF9rJvFB1T+PdMnWh8ng8KnChoM2yLKxcGR4vs2KFgeXLu8cwmSZ1KfsCjpTeiCOlN9qkhPa/b58RIQMUhNJx333XiMgemJaWhpKSEni9XluXVz2lv5OoRIO21zOu6sJBAa+TjHDZ4IEziS6vHy5v9G8euOpj5HQp0o+tr6OPE9SllII+PnY0EAg4ilh2djZqampQU1Ojyvvyy0ZEcM7Lw0WUltOYmy1bwqn6aV29y6hTWZ2EUd8/TUDO1yUp5feXfm/r9/vYsWPR0NCA994zFLt2dYtvtHLpQs7r3ql7KA+o6b7XxdXj8ahnNCyDQ2zb0/QruvzpL2DoHtRllm8XDAZV98WqqipUVVXh4MHu86buh/SSg9dDXFycyhQb5ks4nPRlm4QeKbk+4vrEx8errpZerxf5+fnYuzcsgnrd8jqnl0W82yLVw44dBnbsMCIkkuS/tbVV/Vsf40UCqE+PQZ+np6c7vmiiiclJ5HhXwffft58LvbRwunc+/LB7Xd6Vlt8n/N4goS4uLo7ofqrLCz1rfZWXmJgYta/09PSIsvLrQVNk0H3Jx3gONink5eRj6hMSEmz3KnUVdqo3ve71z/X7jh+3v89fEARBOHUQIRQhFCEUIRQhFCE8qULY0yTzIoQihIIgCMLJxaiqqnIMQCmI0AOerlEXqW54TsHypEmTMGnSJBWAbNhgqC6cubm5Edvo3emOlN6EI6U32QJLPUinQM+yuie9pkCcz/tkWRbGjBmDPXu6y6Dvx0kIo32uSw2JsWmGu4kSeXl5Kvspbad3R/X5fLaumaZp4r33jIigVg/WnUSWxPNYhFAXQD3o5OWNJs9UTjoPLpfjx4/Hyy9HBrR0DhRk6+dEsmma4a6i1F2US+GBA4Yt4Y+TcDrVHfH000/bPqP53jiUjIQLGZd5Xma9m+SuXWHR0Ou5JzEmGXz22Wdt56WLih7kOwlwV9bFKuDnIq+/MKFz6sobhiOjr+mm6BpbYhO6xvz+SElJsXUTtixLJTWhZbQN7Ytn/6WusvSyISyCN+BIyQ2oq6uzPWP8HqQ5Rj/6KCxyU6dOta2j1xGV58ABI+Jz2m7PHkPVF0GJhkzT3qXzpZcMW0ZXXcR4UE/nS/MNWpalEojU1dWp54B3N927N9ztdt8+AykpKaoO+bFM0575meqQnwNNUk9l8Pl86vpQWblk074WLVoU8eKlubnZ9ndPUqhfB3q+9Eyqg1UCOVRengjN4/EgNzfXljiJXvJlZGTY6otLI3Ur7i25DD9uf5+/IAiCcOpg8ADBqdXBSYy6Rl1kWz82NlZlnGttbUVrayt8Ph9efNFQ414oqCwuLlbbkWyOHz9ejaWj4x8pvQlHym7GkbKbbUGnHiDSW34uMvzHmQJz/oba6Zz4+fA64MG5Llm0rZ6NdPbs2RHilZmZGSHZPEh+913n7KdOcseXUbnKyspsQb4um7ooOp0P/VsXJBLpnmRLD6hN08TWrUbEelTPepn4PWiapq1lkK+3cuVKrFy5EqZpH3uon1NP57h48eKo9wR/cRAfH68muS8tLUVNTQ08Hg86OjrQ0dGBgwcNNd2JXi+maaqxbaZp4nCCYYPWoak17NNrrMKqVasi6twJLj1r167F2rVrkZqaqsaXclEhMdCvU2NjZMvrkaKwGHo83WOiOLy10u/3qxZI3pqsP4+0rKCgQK1DrY1er1cJoWWFX+RQtmLeikUTwFMPBdM0VQ+H2NjYiBdY9DwsWLDAcToHy7JsrfNUrtTUVBXI03qvvhpej8bk8e8iEh7eojNq1CiMGjUKXq9XZWLmLzZIGmj/JEv82vLpcaj+fD4f3n3XsLX0JSQk2MTUsiyUlJSoeqD7obKyMuLeSUpKQktLC1paWmznS2PEm5qabPfGmDFjHGXQsixcf3XfWv5OBamhc/B67dNo0LXgGWVTU1MdWwf5b1VMTAyysrJ6FMJTod4EQRCEgYcIoQihCKEIoQihCOGnIoSniwxef7V9HkIRQkEQBGEwY+gBJu8axqWNCyJlNJwxYwZmzJiBiooK9eNHQcTbbxsoLCxEKBRSy7KysiKCsbq6OltwTse3BadlN+NI6c02cdi+3Xn8EJfG7duNiG53TkE1FwiSCN6dkZbl5uZGFTP979mzZ2P27NnIzc1FKBSyBY0U4O7ebWDPnjDRpC/a33qXONM0beP3TNO0iVxf9s+hrIO0HXV9io2NVRlcKSDVJ77mQhitzvVycaibqJNkLV++HMuXL1fL9Pn8ehJX+ru1tTViudO40rS0NNu+4+Li8Mwzz0TcL3rXQdpPeno60tPTbQJIhMXwDMfzX7x4MRYvXqzu5b7UGdUJiTLJET0LcXFxSE1NtZW1udlAU5O9rnVhD4vhtSpzMP8+4OP+eBdTPjchdZmkbpNZWVlqjCitk56ejiMlN2D//rBgm6apMpjyydAzMjJUGSjQ5tJPksivYygUQnl5OUaPHq3KGhcXh/j4eHX/dnZ2j3Xkz5feNfTVV7vvZ16vXPSiZeekLpoktCQA0dblxMTEOM5zuXu3gd27DZUpll9fekFA+4iNjUV7e7tNGum6eb1e1YWXzo3G+nk8HmRkZCiRLygoUHUlsuK2CSEfo8q/o53mwszPz1djBI9nYvr+Pm9BEATh1EKEUIRQhFCEUIRQhFCE8Dih8xYhFARBEAYrBu+GlZ6ejszMTIwbN84WYMfGxtrmHOwadRGmTp2qfvCSk5OVKFAWvaSkJGRnZ8Pv99vmzKPghQIu0zRty/SAzhaclt2Mo+W34mj5rY5BOQUzb71l4K237PP6OQX+/BxN01QJK0iAnESvtrbWUVR05syZgzlz5qhAlAcIiYmJ2LXL3k1PD8T5Mh6k0jnrEmSaJhobG9HY2KiWx8fH29ajjJ69HcOyLBWA9jTHIF+Wl5eHjz4ysHdvGOouyq+t07ZOc9fpiWT4+kuXLsXSpUujlqcvQjh79mxb10kucxTUpaSk2LbjdafXFw/ead3U1FS1/qJFRsS8h3r98b/b2trQ1tamrjVPPJKSkmJLWlRWVqa69NF5UBdMEnfqymhZ4a6Fzc0GmpsN21yeer2tXr0aq1evVtlDjxRdq6Dy6uJiWZatXknqKOAlEcrIyFDdQwmPx4ODBw11PBJL/fnm14p3veboz5rH40FRUZHthUwgEFACSufiJPemaeKNNwy88YaB11+PFEfTNLFzZ3dGztzcXCVQJK99CfT7CskF/w546y1DySDdv/QyiBLU0Dk/88wzGD16NEaPHq3qgp87f6FBcybSfcLn2iQokZZpmqetrNB50++H/nKJXsZQl1D6PqU6p/kxRQgFQRCE/sKIi4tTP2R8TMvUqVNt0kc/bvHx8WoMIbUi8dYAnlmPxuDwYIMHa3xMjC4kPOior6/HhAkTbMtJCvWxZ2+8Edlq6PV6beNtnKShpKRE7ZuXx0k66urqVMumk3CQCAUCAWzatClCSpOSkpQQ9iQzFKhy+XWSTzoe/Xvu3Lm2FotgMBgxPQU/Lg+Co+0/NzcXCxYswIIFC9T2GzZswIYNG7B582Z89FH4fDo7DdXiok9zwI/JW4NM01SB6wsvGD3WPcHL4SScTpJL+2hoaLBdI5IKfewsvbRwGkNJn1NrFxdJ/R5evNjApk2bbOfj1HKqXztaT5/ihV6kcKnnY830cXzUOr1ggYGWFntrNI2fpGVNTU1YtmyZ4/PIpVBRHMbj8eBI8XW9w8YJWlb4ZVNWVpatDM8//7y6d/XWLP4s0L3Fz5vLIr//kpOT1WTywWAQPp8P8+bNw7x581Q9WVZ31uKMjAxYloU33jBUwE7H4vecZVm2lzu8RYg/gz21CB4P/OXFSy8ZSE9PRygUQkpKisowmpycrKZDuf7q6GP5uNxzgeffC3y8Gz3LOTk5Ed8bPQmLLjWnynhCnlyGWmP5fWlZ4dbt0aNHH/N1rq2ttf3Nj9ff5y0IgiCcOogQihCKEIoQihCeYkJ4LMlduMx8WkJ4PPT3j+HxcjKF8FSoL0EQBGHgYRNCPvZh167wJNvU9Yx++LtGXaQCJ+qClZubGzHuxKkLFhdB+qHUsx7ywHDcuHGq+6oeZJeXl9u6jkYTQgrmqQskX5czbtw429x4PcnItGnTMG3atKjyxPdB85/xz3nmUyep5McMhUK2SbCdjkeCwLdduHAhTNNUE4c7nTddawqCk5KSEAqFMGrUKOTm5iI3NxcFBQUoLi4Gn69y2bJlWLduXUQ5PvrIiOi253RduQjqZdq+3XnuQn29+fPnR9Sdk2TpUl1RUaHqTA9weRAc7dpy9BcbXBK8Xi+WLDGwZEn4fNauXdvjteYvG/TlPBMliQ89ezyQ591D6XlcvtzA8uUGFi40lDzy+5SOy7sb6+eiyzZ/Zqm7+ZHi61S9Upn0jJ70feLxhLNnUuZNGp9I682dO1etl5+fj/z8fPj9fnzwgaFavN55x1AvQXh5efd0qgf+0opf75kzZ2LmzJkR+yDS09NV13N+bvoLlD17DNt14N2kSeCzsrKQk5PzqQkhnxA9ISEhaitSXwSCPvd4PKp1kWeopX9zyabvelrGX0xYVs/ZRrkc8+P394/h8ULl52NsLctS9zjNMalD96LTZ/SbLDIoCIIgnAyM5ORk1eLl8/mwcuVKdHZ2B/bbtxt4800D27aF6cq6GD5feFJ1Gj8SGxuLYDCI9PR0WxCkB+g0nQH9cFLg5hQA84mhnYLnkpISWJalxhQeLb8VlmVh2zb7WK3Ro0fbgkEKgJ2C/vHjx2P8+PERada5kOitKdFkli87cMDeGsYnLXc6DkFjc/qKXg59gmldcLkcRBO0aNtynnvuOezf3z0mjVp+nASNyhSt3miahp7OyzTDYxYrKyt7rQcqA0/mQevo49/8fr9qdcnIyEB2djaefvppNZH95s2bcfCggQMHDHVN9+41Is7F4/Ggvd2+fOnSpRGt7XpdVldXR5wHHytH+3Ya80ef8ZauFSvsdVlWVhaxnmVZqKmpcRx/51ReXga/36/GmZEEcXHw+Xw4cMCeOIm34tF50PQSJKVOZejsNJSMUjl37w6PFeZy5vP5kJKSYvuO4RPDW5alktTQ9x6/F3hL79tvGzbRpvs6Pj5etbwfPBiWU/6SQG9p0xPP0LXVJYC3VPLPTdOMKgYkBz6fD6FQ6Lgli7dy0fd3YWEhCgsL1UtBp5ZDXRr189Jbcel8qO5PBcnhXW/p3uWJk+Li4pCenh71WtP0JNHkv6WlBaFQ6JSoK0EQBGFgIkIoQihCKEIoQjgIhfD6q7sFgQthNGk4lpbCky2E/f1DeCKcLCHsyzUUBEEQhOPBoIyEXq8Xy5cvh9frRW1trW18oD62qivrYsTGxqIrawi6soaoTH5erxclJSVK1ujHkbpx0X6o+yYf08cDsmgBr2maKC4utk1uz4O1o+W34mjFd1XQVVlZGRHU8u6c0QLzefPmob29vVcZou5m/POlS5dGiCH9m8bNkfREky/KAngsMugEZVCMJqzRyhBNbPV9rFmzBmvWrLEFwxRQR6tbXQj1Y7//voH29nY1RlAvE0+Pb1kW8vLy1BivlJQUxzLr969+z/HufrxcRUVF6vjURVYXo87OcEbVTZvCbNhgYN268DkuXLgQCxcuhGWFu/DygFo/fz7G06l8PAA3ze7Ml1u3hrNfvvqqgZdfDvPSSwaefdZ+7dPT09XxaF+xsbFqigq+f14+Xm+6CNBzTwLh9XpRWFiozuPgQfu0IytXrozYl2VZqpshLaupqVGf0Vhm/TpSFljTNPHmm+GXVq+/Hn6RNXv2bDXlB43n4y+e/H6/7b7hY5+JvXsN1SXSSZDXrl2rugGvWbPGdj1pHXoW+NhDfm31+5RLVbTnx0n4+jImr69dDnlLIR1/9erVSE1NtdUfnRN/3vV7W3+ZYVnhccdpaWnqd+JUERyneqN7KSEhAdOmTbNJHnX35kMvAoEAampqkJSUpMa7ZmRknFLdawVBEISBiQihCKEIoQihCOEgFsLrrz52IYwmFSdbCHtq0RxMnAwhPBXqSRAEQRiYGDw7IQVAZWVl6seMfqwouN2wYcMnInixCla7sobAsiwUFBTYgljTNG1zGlIgScFatG5pelBE++LBpr4e/aAmJyfjaMV3FfQ5dd3RZagnIeKTkDsFaDNnzsScOXMwd+5c29xxTglXLMvCiy8aePHF6N1FibKyMpSVlfUoo72hz+3ndB5Uf07nrosP7/bl8/mwbNkyFbBEk0e65lwQnISTr/P++93lbm1tVZPIE3TvONVJMBh0LLsuV/yeiY2NRSgUihAVntmTH8fj8aClpQUtLS346KNu4dHn0DPN7rkoTdNES0tLRPDP96vPe6nXPZ9Dz+/3q7k2dXHzeDxYsWIFLMuyibNlWeo8+b54Wbh08a6Z+jr0POn30qhRo+DxeLBo0SIsWrRIrUPdSj0eDwoLC21di/nxqFwJCQkIhUIqQY7P50NRUZGtXFQv/NxjY2Px2msGNm82IupPP2+SSkqikpaWhnHjxqnuwE7fTaZpqjnkli9fjuXLl6vrR387XQ9+/zldXz0ZCd+OltNxPvzQOK6xZFwo+tKttKCgQL3A0uchpPovLCxU36tUZpqD0eMJJ+XJzs7GmDFj1O9HbGwsYmJisHjxYixevNh2zP7+MTxRuBTyhE/UlVdHn6OS/00ZcIPB4CmTjVUQBEEYuBj8x5wCJj4pNwVTTU1NaGpqQnZ2tgqyKINlV/YQ+Hw+dGV/05apk/YxceJERXFxcYQM8ODc5/NFvFWmwMgpYObZFp3k5mjFdxEbG9uj2NEYD12KVq9erZbxMUC6qDpJyHPPPYfnnnsOmzZtUiLUmxBWV1erLJh6WXr7W19O00A4SZrTOTmtG227sWPH2v5OS0vr8Vj09+bNmx2l1DRNfPCBgQ8+sAvV7NmzMXv2bNv5URDPl9E9EE2onO4XPWgvLS21PQPUWk3nkJOTg5KSEjWpvc/nc8w0S1MmTJ8+PeKz5uZmNDc3O9avLkler1e1oPOWdJ/Ph7ffNmzlpJal8vJylJeXq5ZrnvWXzo2eXS5TTvXFs0fScfXryaUwmnDrrYr6ZPVUfo/Ho3olUKsavx70veAkalwSTdPEhg2Gbf/8+Pq4Rf6yIzk5WZ03TfSuX6e4uDjMmzcv4tpSixeJbbSXXU73Ja0X7XvB6/Vi797weFW6DlwQqDthT8TGxqr1+fb6erT8vfecpZquHWV+5cuofilDMZ1jIBCwiaNpmr12gxys4kPnwscP8lY+IikpCYFAAPHx8epeTU5ORkxMDDo7DeTl5dn2JzIoCIIgfJaIEIoQihCKEIoQDjIhNE0TmZmZfZYFLoM9CSFftz+EcLAL0GcphP19boIgCMKpi+HxdM8JRj/YPKij7IENDQ1oaGhAZmamyihaVFSEoqIiBINBdGV/K9x9NHtImKyL0TXqInRlfl11wzJNM6KLlMfjQSgUUsGELqP6mCZdJnoKukgI6bg9rWdZ3dneKGjq6OiwdX+l7fsiUbqwHTxo9CiEfKL73uhNEvfuNZQQOG3Ly8gDUacglca58K6hNIaTb0f74fum/5McU3Cr7980w13hPvzQ3qVUnxuPB//6OXg8nohujDxYTUpKUuPJ9HniaN+NjY22e87r9apusU7iY5rd41Qpi+n8+fNhWeHu0/r1mTJlCqZMmWKrJ737Jr+nTdPE1KlTMWfOHJXt9J13DOTk5NgCThrPl5WVhaysLJVd0+Oxj+nUnyVej7yu+P2yYsUKPPvss9i4caPqFkuZVj/6KLLLqi4OXC6pDAkJCba6D4VCEc8Mrc+Px7ssk5xlZWVFCK7X68XatQbWrg3fT4mJiREvmfi9ogsz3Uu6SJKY5+fnR2xLf5OE691DnZ4//VkwTRMZGRmqO+WKFSuwfv16W/dvqleegbg3adDnLezrOELKOErnx+tjyZIltmX8+XR6WaE/Cz1lTD3VpLCoqMixy2h5eXnEMn1c5WCtA0EQBGFwIUIoQihCKEIoQjiIhZAEq7duoCRox9KieLKEkFi3bh1qamoGdRKVT1MI+/tcBEEQhNMDIxAIqIAtLS1NzQ3Iu2HRXF0UqIVCIRQWFqosfbt2GUhJSVEJOkjwqBtfV+YF6Mq8AKZp2rpvUiCRnZ1tC/SCwaAtaKflPPjQk1zwAI3O52jF7Y5BmC6GvCweT7j74KZNm6LKVG8yqIuqaZoqONUFbsKECZgwYUKfxI+yMeplp393dhro7LQLZ29SzY9BMqAHs7QOz36q17nTdfB4PJg3b57jury+Y2NjVdmd9jV+/Hh1zL68JNAFhB8rJSUFgUBAnS/d43rSF307XieU2Ia6mdI9S/NsNjc3wzRN1XWO6re+vh719fWqjp3uQ0rEkZ2djaqqKnVNeFdsnqWR6iM+Pl692KHng3fj0+ucju33+5GSkqLKOnbsWEyePFklzuEvDJzuuY8+Covh3r2GSgjEpdnj6e4KSnXNv18oY2VaWpqa966qqgpjx47Fhg0bVFn9fj/27TPUiwN+fXbuNLBzp2Gr01WrDKxaZSgZ1s9d7+LKhZzuISfhMc1wRli9Syq/v/Xu6yTP+vOt109mZiYsy7LdJ7RfPo8m3cf689vblBS0bm+yocsg77bLM6Fu2rQpon54+fl3MW1LSWWchJAv373bGLRSROWm6xptfkESwPz8fOTn5zvWSX+fiyAIgnB6YBwpvFK1gsTGxqpU8vTjTsJIgVJycjISExMRFxenUq/v32+oVglqkeCTMb/3noH33jPQlfE1dKWfbwue4uLiUFdXZwsqqLWMv82nwJS3eOiBGJdWLoR6Swm9yY4mRqbZnaXT6bNogZ3H40FFRYUtsKQxZWvWOLcMUstrT+JJpKamRhVRvZWtN5ml+vT7/epNNn3uJIS6CDuVgwfatP+GhoYISeRBZmxsrGrRpHLx8XSWZdmmMdHHqTmVgQIxOlYgEFAvKizLQlVVlS2DrMfjweLFiyPqiwfB9LdldWfN5NvzVsPJkycrcaPxlST0CQkJKCgoiKiH+Ph4pKenq3F7vDVIb3XThYqLLd9Gf7FDLVy8DvVl0eS+t2U5OTnweDx4993uVkP6TuDSGgwG4fV6UVBQoOqB6tnpfnNqETbN8JjT99838O673ffO22+Hp+Lg1/Hpp+3y6PRCgsYT6vXg9OKJ6tVJLPXjUOsm7aez01BjZfnzx7f1+XwYM2YMxowZo+4Bfs/RsXkrq9/vR0dHB/x+f9Rul1R3Ho8nqmzoQkLjdT0eD3Jycmz3E4kurwfeSujz+TB9+nQl1/pk9SSNycnJCAQCauxcZ6eBqVOnYtmyZYO22yRvkfV6vWhra+tRCkeNGmXbbjCdqyAIgnBqIEIoQihCKEIoQniKCKHewvT+++F6chJCXTz4tpZl9bsQOnUpHSyyxKWQC6HeEkpCONjOTxAEQTi1MDweD44UXokjhVciISFBjZXhXXxiY2Nt3b4KCgqwfv169RnNSZeUlGQL9CmI4kFQMBjE4bRzcTjtXBUMWZaFmTNnYubMmSqYpoCJ8Pl8tonCdSHhx/u44df4uOHXOFp+G0zTRHJyckRAyce10L54wKh38eISpB+fgjIK5mtqarBgwQI1ufrBgwYWL3YWNco8SRKtn5dpmmpsmH58vZ50IYwmu/yz1NRUNb6O75+PT4smf7y+nD6noJYLiN5t0Ov14sABo8fue5QB1ulYPGCPi4uDz+dTgSx9rnf3JBFat24d1q1bh4MHw0Hze++FBePddw28845hkxmqF57xk/7Ny2WaJmpra2Ga9oyoNH6RoBcvTjJBf8fFxSEhIQG1tbU24eT1T88QnzPU4/GoLJn8OaaMhn25hvwzXaKoHPp1TE9PR2ZmJrZtM7Btm6GOSyJ88KCB6dOnY/To0aqsJLRcjLhc0IscOq7TQMMPRwAAIABJREFUywl92bZtBrZuDfP66waqqw3b/UTd0fm1TUhIUNeK9ktdgJ3qiZ4PyrTJ78e4uDgsWbLE9l2jd/3ds6e7TLpUUd2MGjUqYh2qc/3ly7Rp02BZ3eOg6XuBuvTSdxON5XWSDz6+kH9vZ2dnY8+e7meDzmPfvm4hDAQCCAQCSEhIUPK6fv167N5tYNSoUVi/3sD69Qbq6uoQHx+vMlTHx8fD7/cjJydHCZLX68XBgwYWLlyoyr906fHNv9hf8CQ+nZ2GY/fYQCCAkpIS2/r9XW5BEATh9MTgb32PFF4Jrzec2IVaDQOBAIqKimwtElOmTIHf70diYiISExNRXl6OcePGIRAIqEnVKyoq1BtxClzobTMFPIdD56jg8nDqWQoKpI6OHNnNU0/hY4YeGFMr4MeTf6OCs/88/rgaL8ahCcxpOyfhMU3T1nLlJGB8Ox5cUkseF0/LsrBokYFFi7r3uXDhQkfh1ANQSt7DP9fLlZiYqAI4p3L2JIh0zehvXn69bPRvvZVOlwqPJzw2VK8jCqZp32vWrFGixiec50GwZVnIysqy7Z+CdV046aWFz+dDdXV1hGzRvvWpSPRxX6ZpYufO7oD3zTftrZi6JNFnNTU16t8kDbQNBc3RhIuW81a9UCgEv9+PyspKVFZWoqGhAYsXL1b78ng8yM3NtZ2j3+/Hzp2GTV5pPV6HJCp+v1+9FNDLxstC2/n9fqxatQqWZZ/2JRAIqBcXpmni1VfD0rNvn4F9+wzbuGAuhKFQCB6PJyLxDwmWz+ezteLp95nTvaq/6CkvN1QrsdOLGdquuLgYxcXFSExMjJBj/frrUsalTr/v6fuJ31v6vvj0DPRyw+sNT+9D68TFxSE1NRWFhYXquZ07dy7y8/Nt5ViyZIljMppVq1ZFTVqid3Wk+tqwwbCV8733wn/TmF+PJzwJPV0rut55eXkIBoPYssVQolpdXY3c3Fz1siQ1NRWjRo1CaWmpeulYXl6OUCgEn687GdTTTz+N2bNnD5qEK1TGzk7D9jf/dygUGpStn4IgCMKphwihCKEIoQihCKEIoQjhp0hPXV2jCWF/l1kQBEE4fTFSUlKQk5ODnJwcHCm8CikpKbYAcfLkybZshTQOKC0tTY11iYuLQ05ODpKTk1UXL8oQqHcF08fMHA6dg8OpZ9sCs8OpZ+HoyJFRBcY0TSWGPJj6ePJvbdv4/X785/HH8Z/HH8ehT6CxX07BeG8ySNvpZaLMm/xzvm/6rK3NQFtbeL+rVq2KKmt8WxKb6urqqHJG0FhNp/3qZeGQbPBzcaoTgoJqHijr0mBZlhIMp33RpPM0dpG6mTlNMM+77nGpio+PR2VlpZrOYcaMGbYpGj74wEAwGFTCondJ7ekeoGVvv23g7bfDdaqPT+PbkuDQmEG9K6suFvQZbZeSkhLRnZZ39+Rj6UwzPB3EihUrsHHjRhw4EA7AaQzW+++HA/UdOwxs3x7mrbfCXShfe80uCbrYV1RU2ESHSw3vvun3+23dqmmZXoevvGJg5cowFOTr5+bxhKftmDx5suoyThl1uXA4yZlpmupFCL9Pne65sjIDZWUGDifYcRLJWbNmqXqgslK2W7q+vOsmF2jaFxd0fSzim292l5cyuubn5yMjI8NWzzTmsry8HOXl5WpMN+/OTy9epkyZgtbWVrS2tkZ8V1GdUTd203TuNsoFhbrBezwerFtn2O6FDz80bPdvVVUVqqurkZycrLJPHzxoYPLkycjIyFDjaZOSklBfX69eJtJLxJiYGDQ3G2huDu83LS1NHYvGnDplJ+3vH9Bo9NbyJy2DgiAIwkBChFCEUIRQhFCEUIRQocvKQBRCXs7+/hE9HgZz2QVBEIRTD5sQxsfH48joqyK63Xk8HtXlhxIHUBKZpKQkJZE+n08lkKAENdG6VdHflOxAD94+nhBjW0ZdLynJgGmGM/TxbqRJSUm2AI62TUxMVEHQoSeeUGLKg0cnydLn9IsWbHo8HkyaNAmTJk2KCCydhKqpyXlOMi4idM40MXtPZaX/86QPepCrCyH/d21tLWpra1FSUuIowPr6RUVFSlZ9Pp+SSL1rJgWz+rXlXZD5tTVNM2KSdqfuePweIpGiro/6dSFBjiZ+ugBGE2j69yuvGBF1z8tP3ZH5eevH9nq9KvEMF5ylS5faZImy6/KXKHSP6wKiows67cuyLGzZYmDLlu6u3Po14l2Zdang18Hr9WLv3vAchB9+GJYynpiH1mlvN9DeHr4O+fn5tutEx+cvnSZNmoS5c+eipaUFS5cuxdKlS1XGzv37w+zb1z3/IZVVzzraVw4nnBEm+DnMnz8f8+fPt507v34zZ860PX9O8xz6/X60trbari3/nHjhBQMzZsxQAsi/u3w+n0q44vWGJ4JfsmSJerlB3W3pe9fj8aC4uDjiHtbvvXnz5vUqhISeBGX1agOrV3eLoM/nU/Nh+nw+NDU1Yf78+erlzoQJE1BfX4+CggJkZmYiMzMTqampCAaDaGpqQlNTE154wcDzz4dfGDhNyZCXl4e8vDzHz0SqBEEQBOHTwehpfiRBEARBEARBEATh1EWEUBAEQRAEQRAE4TRFhFAQBEEQBEEQBOE0RYRQEARBEARBEAThNEWEUBAEQRAEQRAE4TRFhFAQBEEQBEEQBOE0RYRQEARBEARBEAThNEWEUBAEQRAEQRAE4TRFhFAQBEEQBEEQBOE0RYRQEARBEARBEAThNEWEUBAEQRAEQRAE4TRFhFAQBEEQBEEQBOE0RYRQEARBEARBEAThNEWEUBAEQRAEQRAE4TRFhFAQBEEQBEEQBOE0RYRQEAThOBgx4lFkZ8chGBzZ72U5EYYPfwTZ2XE2+uvYw4c/0u/n3x9lEARBEIT+RIRQEAThGAgGR+LQoQ4AW2y0tNTY1hsx4lFs2dLc7+XtiezsONs5bN26AMCWfjv+yZTRgVQGQRAEQehPRAgFQRD6yIgRjwLYgkOHOrB27XTU1+egvX0COjtXR0jhyZar42HLlmYAW9DYWILs7Lh+E8K1a6f3ewvh2rXTRQgFQRCE0xIRQkEQhD7S2FgCYAvq63Nsy0kUOztXq2U9ydWIEY9GLCMx6a0Mfemiqu9/+PBHHLfTyxitzH0t27FCQqi3rvZUT72tM2LEoz2KZbT6a2mpESEUBEEQTktECAVBEPoICaGTwNTX56CxsQQxMd1ixbshknBQS9ShQx0YMeJRBIMjI9Zvb59g23dZWUi1QvLunSQ+tO/6+hzVnfXQoQ7Vgknb7NrVroTHqcurLoROZVu7djqGD39ESTDvFltWFoq6TJfomJjoQlhfn6POl1pjSfy2bl2ArVsX2M6rs3N1RFm3bGlW2wwf/kjEefD643UoQigIgiCcbogQCoIg9JERIx5VwrVrVzva2yegrCwU0SIVDI7Erl3tSjCGD39ECcehQx3YsqUZW7Y0Y/jwR9T+1q6djsbGEiVCJIW89bGxsQT19TlKbkhAad+0XUtLjU0Mad8kQjExYRnjZRwx4lGbEA4f/ogqy9atC9DYWKLWp33s2tWOQ4c61HmTpPFlJMBOrXZOQlhfn2M7X9rn2rXTERPTLduHDnWgsbFE7Z9vw7vC8nKtXTsdZWUhtQ3tk9ehCKEgCIJwuiFCKAiCcAw4tZqRiHHp0VvbSDhIUmJiulscuZjExMQoEYuJiVECyEWFJJHEjPbNWxZJevgyEqVoZeR/k5jprXe0j2BwpDoudcMkQeTLOjtXY9eudse6dBLCXbvabV1v6Vx27Wq3SSuvDzomX8ZbKnmZ+fXg10KEUBAEQThdESEUBEE4DoYPf0S1NpHAcfGJJoRcOHhLVUtLjYK33NG61O20vX1CREsd7zKqH6+sLBSxLFoZ+d/RBIm6gDY2liAYHKmEjiSVzol/zsWL4ySEToLMcRrnuHXrAlurZExMWCypfkhu6Rq1tNREjCUUIRQEQRBOV0QIBUEQ+gh12dSXDx/+SEQrVF+EkNYhedEJBkdixIhHbeMHOztXK+nShZDvu6dl+vGd/qZ19aQtusR1dq7G1q0LlHTRtBxbtjSrFtBoyWH0ffWWZMapzLSM6iLasrKykON4yJ7qSxAEQRBOB0QIBUEQ+gi1zDmNh9MzkPZFCGlsmy6ZweBINfaQt7jRcaN1Gf0shJC3MPLzpOV0Dlu2NKuunlu2NOPQoQ7s2tUetbtoTEz0FkJ9/kZqidXHOfJy9ySE2dlxStSHD3/ElrRGT8wjQigIgiCcbogQCoIg9BGSIRrPRsuDwZERgkHi0pNwUPdLvj9KXNPZudrW8siPdzJaCKm7Jy8bP09aRufAW9x4F009Yyon2hhCvdydnauVbB6PENI2vA77cn0EQRAE4XRAhFAQBKGP8BY7J5zG8FHrXjTh4PvjXRppPRKuQ4c6sHXrAnR2rsahQx2qBY4f69MUQr1sJGpOLZqU1IWWUwumnshFx0kIaRkdU9/38bYQ8jomqZUuo4IgCIIgQigIgnDM1NfnYMuWZiUdlFSFr0NTTVCGUEoK4zSejjKJ0vQOukSVlYXQ3j7Bdqz6+hy0tNSoSeP1ffe0jB+3p7/1c3VKxsK348eiBDk91WO0MYPB4EisXTtdzTfIjxmtjLqk6svKykLqPGgaDr6+CKEgCMKJA8BxGf+vt+17Wrenz6Ptu7djCiKEgiAIQj/RlyQyJwsRQkEQhBOjr5J2LOLGl/Xl82M5ntCNCKEgCILQL5AQUqbSnrqXflbQvJLUjVSEUBAE4fj4LITwWPZF/+5ry6HQjQihIAiC0C+QjPFpNk7HMgiCIAx2jkXGRAgHHiKEgiAIgiAIgiAcN5+mEPL/nNaJ9nm07qUihL0jQigIgiAIgiAIwnHRk3wdqxD2VfJ6+1yE8NgQIRQEQRAEQRAE4bj4NIXwWPbd12OLEPaOCKEgCIIgCIIgCMdMtP/4507bRNtXT8tECD87RAgFQRAEQRAEQThhBlILIS0TIewdEUJBEARBEARBEE6YnqTMSc6c/o627rHuq7flQjcnLITG1T8YUJzo+Vx/9WUDiv6+QQYqTz75JP71r39hxIgRGDFiBEaOHImnnnoKpmnCsix4PB54vV74fD74/X7ExsYiLi4OgUAACQkJCAaDSEpKQnJyMlJSUpCamoq0tDSkp6cjIyMDo0aNQlZWFnJycpCXl4f8/HwUFBRg9OjRKC4uRklJCUpLS1FeXo7KykpUVVWhpqYGY8aMQW1tLerq6lBfX4/x48dj4sSJaGhowOTJkzFlyhRMmzYNjY2NaGxsRFNTE2bOnInZs2ejubkZc+bMwdy5czF//ny0tLSgra0NbW1tWLBgARYuXIhFixZhyZIlWLp0KZYtW4Zly5ahvb0d7e3tWL58ObZsuQjbtrkUW7e68PrrLrz2mguvvurCyy+HeeklF/79bxdefNGFLVtceP55FzZvdmHTJhc2bHCho8OF9evDrF3rwpo1Lqxe7cKqVWGeftqF5ctdWLYszJIlLixa5MKCBS60tbnQ2urC/PkuzJ3rwpw5LjQ3uzBrlgtNTS40NoaZNs2FKVNcaGgIM3GiC+PHu1Bf70JdXZixY10YM8aF6moXqqpcqKx0oaLChbIyF0pLXSgpcaG4OMzo0S4UFrpQUOBCfr4LeXnddFjnY4fvTOzwn4kd/rOww382dsSejR2x52BH3DnYEXcudsSdhx1x52Nn4GvYGX9BmISvY2fChdgZvAg7Ey/GzsQh2Jk0BDuTv4Wdyd/GzmQ3dqYMxc7UYdgZuhQ7Q5dhZ9rl2Jl+JXZmXIWdGVdjZ8Y12Jl5LXaOug47s27AzuwbsSv7JuzKuQW7cm/FrrzbsCvvduzK+x525d+BXQV3YlfhXWFG343dRT/E7uIfY3fxPWFK7sXu0vuwu/Qn2F32M+wuvz9Mxc+xu+IB7K6MwZ6qh7Cn6uFP+AX2VP8Ce6p/iT01v8Keml9jT81vsC/nz/hg5D+x68knsfOJJ7Dz8cex47HHsP0f/8Bbf/873nz0UWz729+w7a9/xet/+Qte/dOf8Mrw4Xj5j3/Ev//wB7zw+99jy3//Nzb/7nfY9NvfYsOvf43nfvUrrP/FL7D24Yfx7IMPYtUDD2Dl/fdjxf33o/2nP8Wy++7Dkv/6Lyy85x60/ehHaL37bsy/6y7MufNONN9xB2Z997touu02NN56K6bdfDOm3HgjGm64AZOuuw4Trr0W9ddcg7qrrsLYK69EzeWXo+rSS1E5bBjKhw5FqduN4m9/G8Xf/CZGDxmCgosvRt5FFyHvwguRc8EFyLrgAoz62teQcf75yDjvPKSfey5C55yD1LPPRsrZZyP5rLOQfOaZSPz6fRh9ZjKKzkxG8VkpKD47FSVnh1B6dhrKzslA+bkZqDgvE5XnZ6Hqq9mo/louxlyQh7EX5KP264Wou7AI9d8oxviLSzBxSBkmDalAw7eqMOXb1ZjmHoPpQ2vROKwOTcPqMeuyCZh9+STMuaIBc6+agvlXTUPrNY1o+04TFl43C4uub8aSG+Zg2Y3z0H5TC1bc0oaVty7EqtsWY/XtS/Hsd5dh7R3Lsf77T+O5O1eh465nsPEHz2Lz3Wvx/I/WY8uPn8OL92zAv+/ZhJfv3YxX7nser/7kBbz20xex9WcvYdv9L+ON+1/Bmz9/DW898Dq2x2zF2w9uw46H3sDOh97Ezoffwq6Ht2P3w28j7bsdcLl2w3XmLrjO3AnXmTvgOms7XGe9BdfZb8B19ja4zt4K19mvwXX2K3Cd8zJc5/4brnO3wHXeZrjO2wTX+RvgOn89XF9dB9fX1sD1tWfgumAVXBesgOuCZXB9fSlcFy6C68I2uC5qhesb8+D6xhy4Lp4N15AmuIY0wjVkKlzfnAzXtybB9a3xcH27Di73WLguqYHrkiq4hpbDNawUrmHFcA0rhOvSfLguzYXrsiy4Ls+E6/J0uK4IwXVlClxXJsF1VRCuq+LhuioOrqv8cF3thesaC65rTLi+MxKu74yA6zv/hOvaJ+G69gm4rnsMruv+Add1j8J1/aO4+Lbh/f57KAiCcKKIEGr0twCKEPaNkSNHKvFzkr9AIID4+Hglf4mJiUr+QqEQ0tLSkJGRgczMTGRlZSE7Oxu5ubnIy8tT4ldUVISSkhKUlZWhoqIClZWVqK6ujpC+CRMmYNKkSRHCx2Vvzpw5mDdvHubPn4/W1lYleIsXL8aSJUuU2K1YsQJPP/00Vq1ahWeeeQbPPvss1qxZg7Vr12LdunVYv349Ojo6sGHDBmzcuBGbNm3C5s2bsXnzZjz//PPYufMsHDxo4MCBMPv3G9i3z8BHHxnYu9fAhx8a+OADA++/b+C99wy8+66BPXsM7N5tYOdOAzt2GNi+3cBbbxl44w0D27YZeP11A6+9ZuCVVwy89JKBf//bwAsvGHj+eQObNhnYuNFAR4eB9esNrF1rYM0aA6tXG1i1ysDTTxtYvtxAe7uBpUsNLF5sYOFCAwsWGGhtNTB/voG5cw3MmWNg9mwDM2caaGoy0NhoYPp0A1OnGpgyxUBDg4FJkwxMmGBg/HgD48YZqKszUFtrYOxYA2PGGKiuNlBVZaCy0kBFhYHy8jBlZQbe8LtwOOEMHA6egcPBz+Fw8PM4nPgFHE78Ig4nfRGHk76Ew8lfxuHkr6ArxYWu1DPRlXoWukJnoyt0DrrSzkVX+vnoSv8qujK+hq7Mr6Nr1IXoGnURurIuxpHsITiS8y0cyfk2juS6cSRvKI7kD8OR/MtwpOByHCm8EkdGX4UjRdfgSPG1OFp8HY6W3ICjpTfiaNnNOFp+C46W34ajFbfjaOX3cLTqDhyt+j6OVt+Fj2t+gI/H/BAfj/kRPh77Y3xc+1/4uO5efFx3Hz4e91N8XP8zfFx/Pz4e/3N8PP4BfDwhBpj4EDDxYWDSL4BJvwQafgk0/AqY/Gtg8m+Ayb8FCv6Kj596CkdHjsSRESPQ9a9/4fA//4n/e/JJHHriCfzn8cdx8B//wIG//x37Hn0Ue//6V3T+5S/44E9/wnvDh+OdP/wBe37/e+x65BHs+N3vsP03v8Gbv/41tv3yl3j94Yfx6oMP4qUHHsCL99+PLT/7GTb/5CfYeO+96LjnHqz70Y+w5u67sfquu7Dq+9/Hiu99D+23346lt96KxTffjIU33ojW66/H/GuvxdxrrkHzVVdh1pVXounyyzH90ksxdehQTHa7Melb38KEb34T9RdfjLqLLsLYCy/EmAsuQPVXv4rK889H+bnnouycc1By1lkoOvNMjHa5UPCVryD/y19G3pe+hJwvfhHZX/gCsj7/eYz63OeQecYZCJ37E1SfkYmaM0ZhzOeyMObz2aj9fA7qvpCLcV/MR/2XCjD+y4WY8JUiTPp/xWhwlWLKmeWYelYFpp1dhcZzatB03hjMPL8Ws786Ds1fG4+5X5+I+Rc2oPWiKWi7eBoWDmnE4m82Yem3Z2GZuxnLL5mLp4fNx6pLW7H68oVYc8VirLtqKdZf3Y6Oa1Zg47Ursfm6Z7DlhjV48cZ1eOnm5/DKLRvw6q2b8Prtz2Pbd1/Am9/7N976/st4+85XsfOu17H77m3Y88M38e6PtuO9H+/AB/+1E5337sbe+97BRz95F/t/+j4O/OxD/O/9nfjPzz/CoQf24f9i9uP/e/AgDj/0vzjy0H9w5OFDOPqL/8PHv/j/kHnr6zCMj2GccRTGGV0wzjgM43P/B+Nzh2B8/n9hfP4AjM/vh/GFj2B8oRPGFz+A8aX3YHxpD4wv74Lx5R0wvrIdxlfegPH/tsJwvQbD9TKMM/8N46wtMM7aBOPsDTDOWQ/jnDUwzl0N47yVMM5bDuP8ZTC+uhjG1xbA+FoLjAvmwfh6M4yvz4RxYSOMi6bC+MZkGN+YCOPiehhD6mAMGQPjm1UwvlUB41ulML5dBMNdCMOdB+OSHBhDs2AMzYAxLA3GsFQYlybDuDQI47J4GJfHwbjcD+MKL4wrPDCuMGFcORLGlSNgXPVPGFc9CeOqx2Fc/Ri+etOf+/33UBAE4UQRIdTobwEUIewbIoQihCKEIoQihCKEIoSCcPIxDGNQ09/1NxARIdTobwEUIewbIoQihCKEIoQihCKEIoSCcPLpb6ETIfwMrukJ72AASKAI4emHCKEIoQihCKEIoQihCKEgnHz6W+hECD+Da3rCOxgAEihCePohQihCKEIoQihCKEIoQigIJ5/+FjoRws/gmp7wDgaABIoQnn6IEIoQihCKEIoQihCKEArCyae/hU6E8DO4pie8gwEggSKEpx8ihCKEIoQihCKEIoQihIJw8ulvoRMh/Ayu6QnvYABIoAjh6YcIoQihCKEIoQihCKEIoSCcfPpb6EQIP4NresI7GAASKEJ4+iFCKEIoQihCKEIoQihCKAgnn/4WOhHCz+CanvAOBoAEihCefogQihCKEIoQihCKEIoQCoOFaP/1tM6x7O9YPo+2774u72+h6y8h/Kyv4bHs60SvoY4IoUZ/C6AIYd8QIRQhFCEUIRQhFCEUIRQGK30J8I8luOfLTuTzvpSjv4VuoLQQnsg1PJ7PPs1rqCNCqNHfAihC2DdECEUIRQhFCEUIRQhFCIXByqcthMe6r2h/96Vc/S10A1UIj3WdExHCE72GEdf0RCujvwVQhPD0RIRQhFCEUIRQhFCEUIRQGIz0Vf5ECAeuEPZFsgbyNYy4pidaIf0tgCKEpycihCKEIoQihCKEIoQihMJgpK/Bfm8ywf9zWqe3z6Pts7ey9rfQnSpC2Jdr9Fldw4hr2t8PhSAcDyKEIoQihCKEIoQihCKEwmCjp+BcD/57k4lo++2LPPBlfRULor+Frr+F8ERlsC/X6LO+hhHXtL8fDEE4HkQIRQhFCEUIRQhFCEUIhcFGXwP0ntbtb5nob6EbDEJ4LNe5P65hxDXtj4dBEE6Uv/zlL/jb3/6mePTRR/Hoo4/i73//O/7xj3/gsccew2OPPYbHH38cTzzxBJ544gk8+eST+Oc//4l//etfGDFiBEaOHImnnnoKpmnCNE2bXPr9/gi5jI+PV3KZlJSkBDM1NVVJZnp6uk00ddkk4SwsLERhYSGKiopQVFSE4uJilJSUoLS0FGVlZSgvL1cSWllZiaqqKlRXV6O6uho1NTUYM2YMxo4di7Fjx6K2tlYxc+Z3MGeOW9HcHGb2bDdmzXJj5swwTU1uzJgRprHRjenT3Zg2zY2pU92YMsWNyZPdaGgIM3FimAkT3KivDzNunBu1tW6MHRumpsaN6mo3qqrcqKx0o6LCjfJyN8rK3CgtdaOkxI3iYjeKitwoLAxTUOBGXp4bublhsrPdyMoKk5kZJiPDjfR0N9LS3AiF3EhNdSMlxY3k5DBJSW4kJoYJBt1ISHAjPj5MINDNtMeHouXxS9DyBDH0E4ah5clhaHny0k+4DK3/vByt/7riE64MM+IqtI64Gq0jrkHryGvQ+tS1n3AdWs3r0WregFbrxjCem9DquRmt3lvQ6r0Vrd7b0Oq7Ha3+29Hq/x5aY+9AW+wdaIu9E21xd6ItcBfaAj9AW+ButMX/EG3xP0Jbwo/DBO9BW/C/0JZ4L9oS7wuT9FO0Jf8Ubck/Q1vy/WhL+fknPBAmNQYLQg9iQeihT3gYC9IexoK0X3zCL7Eg7Zd4Lvn3WPX4X9H2l7+g9c9/Ruuf/4yWP/0J84cPx7zhwzHvj3/EnD/8AXP+53/Q/D//g1m//z1mPfIIZv73f2PG736Hxt/+Fo2/+Q2m/frXmPqrX2HKL3+Jyb/4BRoefhgTH3oIEx58EPUPPIBxP/856n7+c9T+7GcY+9OfouYnP0H1ffeh8t57UXHPPSj/8Y9R+qMfoeSHP0Tx3Xej6K67UHjnnSj4/veRd8cdyP3e95Bz++3Ivv12ZN12GzJvuQUZN9+MtJtuQujGG5F6ww1Iuf56JF93HRKvvRYXjaelAAAJ/0lEQVSJ3/kOgtdcg/irr0bgqqsQuPJKxF5xBfxXXAH/5ZfDe9ll8F56KTyXXgpr2DCYQ4fCHDoUT11ySZjL7kXwkqcQvOQpJF5iInGoiaShFpKHepA8zIuUS71IudSH1Mv8CF0Wi7TL45B+RQAZV8Qj48oEZF4ZRNbVici6OgnZ1yQj55oU5F4bQt61aSi4Lh0F12eg8IZMFN2QheIbs1F8Uw5Kb85F2S15KL+lABW3FaLytiJU316M6u+WoOZ7pRh7Rxlq76hA3Z2VGHdnNervqsGEH4zBhLvHYuIPa9Hww3GY/KN6TP7xeEy9ZwKm3TMR0+9tQOO9kzHjvimYcd9UzPzpNMz66XTM+lkjZv9sBprvb8Kcn8/E3J/PwrwHZmPeA82YH9OM+Q/OQcuDc9H64Dy0PjQPbQ/NR9tD8xF/dxPc7ja4L2mD+5JWuC9pgfuS+XBfMg/uoXPhHjoH7qHNcA+dDffQWXAPmwn3pTPgvrQR7kunwX3pVLgvmwL3ZQ1wXzYJ7ssnwn35eLivqIf7ijq4rxgL95Vj4L6yGu4rK+G+qgLuq8vgvroU7quL4b6mCO5rCuG+Jh/u7+TBfW0O3NdmwX1tJtzXZcB9XRrc14Xgvj4F7huS4b4hEe4bEuC+MR7uG+PgvtEP900+uG/ywH2zBffNJtw3j4T7lhFw3/IvuG95Eu5bnoD71sfgvu0fcN/2d7hvexTu2/4G921/hfv2v8B9+5/hvv1PcN8+HO7b/wj3d/+Ia+76737/PRQGD8cqCSKEA08IPysZPNnXMOKanuyHQRAEQRAEQRBON3oKzqMF9H3dz/HIxPEsj4kRITyRzwfKNYy4pifrIRAEQRAEQRCE05W+yAT919u2+n897etY5bK3sva30A1UIYz230C8hhHXtL8fDkEQBEEQBEEQBgf9LXT9KYSnKiKEwqCivr4enZ2dAID29vZ+L89AY9euXWhpaen3cvQ3I0b8/+2dMbKrOgyGF8hM7ga8A1bABrIAFpCenpqamtotLa1LveI8OcIxYBwIBv7MfHPvCUZGQgb94EBORETP53P0ndaaiIiGYaA8zw/fzl/EwRgTHIeyLC87vsqy/Lha+nw+rb9a69Gyuq7JGEPGGHq9XqP4dV1n41cUxeG+bZkP0p+5fGjb1hufoiisvb7vSSl1uN8uvuNkiD9a65E/VVXNxodjKuNdFAX1fe+1B8BZOFrQQRDusE+P3gAAQlFKkTGG+r63BZk80d4dLkDuLgiVUrbgkvnBBR//6wqAq7E2Dr7xVVXV4X5sQVEUZIz5EITDMNAwDB9j5/l8EhFR13U2hiyUzppHSikrbL7NBxbXbdvSMAxkjLHChu00TWNjeLTvEt4ueZx8vV6r/ZHxcePK9pqmsSKT+9Jaj+zd/XgNzsnRgg6CcId9GrviFvNV3fV8H5/d2D7W+rJX31tv/13gq7H8t9aa2rY9fLtSgAvauxcYUgTJAk0pRURkr/xzQXvVu4Qxcaiq6qMQTq2Yj0GKQXnsdXOgaRp7fOm6biT0hmGgqqqsCOD4sXBMPY9i8oFFjS8fuq6zx14ZE74zX5YlZdlbGB3tPzN1nJTnklB/5s5HwzDYO4bSRlEUo3yp63pkA4CzcLSggyDcYZ/GruieXOX3sfb2aPuNL0vLwG/RWo8KVJxM3xD9XY3WWt9aED6fT1vMycLXV7jL5VdjbRzKsrT5w9+nVszHwseJqqpG/rjHD44Niyc5jtq2Ja31bPyO9vOX+SBFZJb9HZubpvmYluubun0kU8fJGH/mzkeuz5xPPA3ZzbnULygA4HK0oIMg3GGfxq4oTwy+72Ptbd021B4EYfq4J/GrFKxbwNPZ7i4IlVK2uPIVvrIt0XXvpsbEwS1wfW3PSJ7npJT68Id9dv3lf+V0WW571jyKzQdffFwbWfa+o1rXtddeKoJw6jjpbiP7PuePa4MvOMg8kvZYEMqYpiaYAQD3ZXdBKD8h9kKWx/YR60ts31PLfPaWbITE6Oq4J+CrFKx7xujOyELrrIX8L+JgjLGF6pXH11pBKIv0OUF4tjG3lA98N2suH6bi45u14bZNgSVBKP3p+97rz1R81gjCVOMDALgfm/yGMOT/vr/dZe5nbX9LfSz5MmUrpu812x8ayxjfrsTVC9Y9YnRnZKEFQRh2R+jK42svQXi2J/su5cMwDNZf+eTMUEEop0T62qbAkiCU00qnBC4EIQBv3M/cspB6dm75Ul9r7YE/khKE3/YXu9N99mL8i/F1bvu38O1KTE3ROXq7UgKC8A3RshC6ylM0t4jD3BTBKxAqCPnBH3IcnX3K6Np8WDtllNv6jslu2xTYY8oot+X8CRGEvrYAnA3feSK2PublU22W+ppa90rnsr3Y7Cmj8kSx1CY2QeZ2vvx848uSHz6f5hLQtyw0RmvidwfcJ//5pvPcHQjCN0TTD8/gpyveoRDzxYF/SyXj4Bar/NTRo7d/K3yCUPonHyDijqOu66jrOlvA++J3tH8x+TDnz1w+GGNGF1M4XvLBPNJ+avFx96/rD9/1nfKnKAqbEzKfOF5E4wcN8bRsVzC79gG4CnP1asiyqTZTtfbS+nevn0O4hCD8NghLyRTaX+iy0BghocdwQVIUBSml7PvDjt6ulIAgfOMWovyutSx7i4E7FGJzcZCvmuCHNPH46vv+UuPLFYRc3PPTJeUFJ34fnVLKvraC203F72j/fpkP/H5Gjg/bZEHJ4orjeLTPLj7Bv9Yf3/mIbfK7G7Ps/fCzPM+9OZdifAD4ljWC7tv1IQi3YdP3EPJnqs0vBGHMTl+ysbWYi21394Tmky6/6JdPskdvV0pAEL5xC19+EfQwDER0rml+v4gDjy+57Erja+r3f9JfeSeVjzPGmFHRzlMDz5pHW+RDWZY2LkQ0mqnh2ktxWrZ7nHT9kXdG+d2Frj95nk+ej/hus89e13WjZfJ1FwCcGfmZaxNqK/T7ubp5bb93ZvcX04ckSMjOmtuxoX2E9j3395q+p5Yt2fPZCInRHVBKUV3X1HVdctOQUqBpGhQY/6O1tlPhGPnbnzPd1fllHPYeX4/Hg/79+0ePx+OncSiK4uOBHlmW2d9PuuNGKUVt21Lbth/C+Mx5FJsP7rsW8zy3L6h341OWpY1pivHxHSdj/FFKUdM03vHC00qbpvmw93q9vDkHwFVYEm4x64fYhSCMJ1oQgt+DhAYAAAAAACmTgiCUf6N+XgaCMGGW7h4CAAAAAACQEt/WrxCEvweCMHHmpqQCAAAAAABwFCF3A48ShPwdauhlIAgBAAAAAAAAUbgf3/K5dde2n+prjZAEYyAIAQAAAAAAAOCmQBACAAAAAAAAwE2BIAQAAAAAAACAmwJBCAAAAAAAAAA3BYIQAAAAAAAAAG4KBCEAAAAAAAAA3JT/AJX7ukYZL3d3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1032" name="AutoShape 8" descr="data:image/png;base64,iVBORw0KGgoAAAANSUhEUgAAA4QAAALHCAYAAADW9YxNAAAgAElEQVR4nOy9aXBdR3YmeGVbNS7bZXs62q6ejnG7o9vTXRXlmnZ7KqbdoapyuNvjrpK67SqXq22P7SqFw9bYspT37e/hLQAeNmLfAZIgABKESIKkuFOkuEhFcQdXUSslSuIqkSLFnaUFJN43P55O4tx8ee9b8CCQVDLiC+LdJZeTmSfPl/fkSQt4CQYGBgYGBgYGBgYGBgblw55j5+4JWLMtKAMDAwMDAwMDAwMDg/sNe46dw93+zxBCAwMDAwMDAwMDAwODGUC5CeG5izfKmh5gCKGBgYGBgYGBgYGBgcGMoJyE8Pipy/iLxDqceu9a2dIEDCE0MDAwMDAwMDAwMDCYEZSTEIZ7foJf+v12VPS9gEwmU7Z0DSE0MDAwMDAwMDAwMDCYAZSLEO44fAb/+k/m4ovfasNv/vE8bNl/sizpArNMCK1WKwfFPFvIu4W8V0reM5VXuWRWzjynW87Z6l93M2a7fe4VeMnJyM7AwMDAwMDgbkc5COHl6x/ij4Or8L/+YRf+m1iBf/aHXfiuvRLnP7g57bSBWSKEpRCmUonWdEhase/MFiEstByz1cazPRDvJkx3YWK2y383yEp3f7bLamBgYGBgYGCgQzkIYfvSg/il3+/A98Kr8c65q/hhbB1+8dvtqJy/C3cmp+86+pkTwlJJ0936XjnyKof8in3G4LPHdPrG57ENC5XJ500uBgYGBgYGBvcOpksIdxw5g3/zvfn4rT8dwItvvg8AOPbmRXz1fw7iXz7ch/U7T0wrfeAuIISF3i/VOCzVaCyljMWkUQ758d+6Z2aqDAblaTu3e+Xqw/c6DCE0MDAwyIVlWbAszTzicr3QdPK9X2z6Xmno0lLvFVPP2Ui3kPuFtFchaZQiz0LLV2z/KCbNz7J8xZZ7JsrkhukQwnMXb+K/PD6Gf/7/9GB006uOe8PrX8I/+8MufPPvl+Ds+zdKzgP4jAlhsUTK7d18aRfzXiFlLeX+dPIuplzTIYSlfKHKl04x17zyLmbhoNDyljP/crRdsWUutk7TGYPT7R/laluvZ4uta7l0x0yMawMDA4NCcbcQwtkioPnS+azSLfR3udprpsurS7uc/WO67VaOcTDTfdwNpRLCjyfu4B+btuIXvtWO5NxdOffv3JlEqPsn+OK32vFPzdvwycRkSfkAs0gIy/1uuY23chCCmTAc3Qxv3TOFymU6hnMxcs+XZzFlKie5KiX/6bZdoenlK0sp8iqkbuV+vtS2LaUPlKsvldr3DAwMDGYa5TBcZ5rQTef9Yu7NVrqF5nuvEUI3Inu/E0Kv9EptI0KphLB3xWH8yh904kfVG3Ht5sfaZy5e+Sm+H1mDX/6DTix+5pWS8gHuUUJYLuOyGFJRStlnwnBU0yz2N79WbJnzEZJins3XTqXm+1nlX472KzTdQtvEK51S2q6YssyEbEtp41Kuu9W5FPkYGBgYfBaYrnFfaBrq+zNJYLyeLSadchOC6eY7W4Sw1PxKJYTTldfdSgjLgVII4TO738Jv/I+5+G9iBU6fv+757LETF/G7f7MIv/0XQzh+6nLReQH3ISEs13uFvj9T9S00zWJ/F1PPYuRRSN1LNf6LTeuzyL9cbViqLIspWznqlq+cM1H+crex132vcVPKeDIwMDCYSRRD5mbq90yUOV8+pRLbUtKd6XynS7bLRYTdnnNLv9DyGkI4hWIJ4Vtnr+I//NVC/Me/XoSjb7xf0Dtb9p3Eb/7xXPy4+hncuVN81NH7hhCW+l6h5SnlvZkwHr2MYPXvfGUol0yLLWc5iMFs51/utpzJspU6Bop5fibKX+429rqvXs/3d7n7goGBgUGxUI1pr+cK+eJjCGFx98pFCEuVbznq7fXsdPuDIYRTKIYQ/vTj2/iLxHr8Hz8YwHMHThX8HgAMrnsJ//LhPizd8lpR7wH3KCEsJs2ZJmWFGuIzKUM347VQuRVjUBdaf0MIy9enZoMQFts/7nVC6DWOvMaXgYGBwWyhkK810zHwDSEs7p3pErKZIISlksFC3jWEsHAUQwhbnjqAf/HdXjz93BsFv0P/JiczqBrYjW/8aATvvHutqHfv+Sij+dIsxZgvF9mbCSKRzwguxEAuN8EopZzF5Fsuw3+miMlM96lyttd0y2oIoSGEBgYGdwfyEcJyE8DP4otWKSTks0q3lPoUI6dyy7PU8hey0HA39qdC0il1UaDQMrmhUEJ46PXz+Hc/WIC6ob0FPa/79+HHt/H/pjYgOW9nUe/dF+cQziQhLKaM5ci7mLK5lWcmCaEur3KQuM8TISy2T023bJ9FO82EbMvdxsXkx58ppL8bGBgYzAam8wVrtg34YklYqcS3XOmWku90yz0deZZCgmez/xRb/9moc6kohBDevjOJH1U/g7+u3IiPP7md93mvf6fOX8dfV27A+CvvFfzOrBNCL7i9ly/dcudXzHvFlHm68vMqa6HPe9W52LxLfbaUe8W03Uzkf7f0/ULLNt22K0bm5ZJtOcZ8qekVOzYMDAwMZgOFGri6Lz7FEKlCvhgVU96Z+rpTznR1dc8nn3KXezryLKT8xfatYtMqtF2m07eKSaOYZ8pFBoHCCOH2g6fwh/+4DG+dyY0Seub6J7jykZ4kvnX1Y0xmcoPIbN/3Dqrm78LtO4WdTfiZE0KgMMPY6518aRab13TeK7SeMyG7cl2fThsUk2+5iUGxbTRTxKSc/T5f/sXUqZi8pztGZ0K2+epWzr5d6jgyMDAwMPhsUE4D/bNI18CAkI8QTtyexD81bUFwcD8+Urjdm1c/xsOr38Hjz53FjU/uOO6tPnENv7f0BBa89EFOmq988BFqFx/AkdfPe+ZN/2aFEBLKYajle6ZQI7wQo7NYo3AmjMhiDdZijP5C5Vis3EtNo5Q60DOfVf7l6vf50i6mrUpJZ7p5znTbljK+Shm3pYwjAwMDA4OZhyGEBvcq8hHCN05fxt+k1mPL65dQd+AiVp24ijeufIyVb1zFf1/zDpoOvI/gjnfx58+cwk/O3sRrlz9C08H38ciad9Bz9BL+58ZTSO05jxcvfogD53+KhvELWH7iOo6fvoLh9S955k3/ZpUQGhgYGBgYGBgYGBgY3K/IRwjX73wLdcPZQDIHL/wUf7v1DP50/Un8zabTWH0iGy30o9uT6Dl6CT/ccAo/2HASTz53Di9d/BAAcPL6Jwi/8C5+sP4kfrjhJHqOXsKHtzOYnJzE2hdOeOZN/wwhNDAwMDAwMDAwMDAwmAHkI4TzVh/Fup1TxO3D25N4+9onuPlJ7v6/Sx/exqnrn0CzbRBnbkzg/K0Jx7Wjb7yPiQL2ERpCaGBgYGBgYGBgYGBgMAPwIoSTkxk0j47j8PELrs9M59+FD25h4rYhhAYGBgYGBgYGBgYGBrMCL0J4+84k2pYcxBuncqOLluPfrY8mMDmp+Zyo/DOE0MDAwMDAwMDAwMDAYAaQjxC2LzmI4zNECK/d+hh3jMuogYGBgYGBgYGBgYHB7MCLEGYywMCaF3Hg1cKOhyj239vnrhqXUQMDAwMDAwMDAwMDg9lCvqAyW/efxNItr3k+U+q/3S+eMy6jBgYGBgYGBgYGBgYGs4V8hPD0heuoG96LGz+d8Hyu2H/Xb32Cpza/UtCz9zwhNAeKFi8Del6H2a7LdOrvVgev+/nqrd6/l+VUivzyyXS2y25gYGBgYGBgcDcjHyHMAOh/+giefu6453PF/lu74008s/vtgp793BHCu82QLUd57nUZlLPu0/1dbPp3Sx/4rOR3N5TZwMDAwMDAwOBeQT5CCAAXLt/CE83bcOj18uwl3Hn0LNKDe/DTj24X9LwhhPdY+e9HGcykPAv9ne/L4t3eB2Yqb0MIDQwMDAwMDAxKRyGEEAC2jZ/EX6Y2TDvAzPOHTuNvazfh6BvvF/zOfUUI87lAlnovX9ozked0ylOMzPI9M91yT6ec0+0PxfwulBDma/ti6zedPlCO9i4XIfws29jAwMDAwMDA4F5BoYQQAFY9/wb+6z+NoX/VEVy98XHB7wHZr4x1w3vxB/+wDFvHTxb17n1JCHX3irlWLlIxW+UpVGaFkpGZkFU5y1qO8hZ7vVz1K7UPTDd9L/kWIv9Cx4CBgYGBgYGBwecZxRBCANi89238/j8sxR89uQL9Tx/FK29fwo2ffpLzXCYDXL7+EQ6+dh5zRvbjob97Ct/+/5biJ4dOF5UfYAih49pMkYBCDO5ylqcYmRX7zN1KCKdbns87ISw233KWz8DAwMDAwMDgfkWxhBAAjp+6DF/Hc/j6Xw7jt/9yGN/1rcQ/Nm5F9YLdqB/ei+S8nfjbus34L/84ht/60wH8+x8Owt/+HN46d7XovABDCF2ved0vxhj2Kt9MlacYmRX7zGdNCKfTH4r9rSOB9yohdCPS5aqPIYQGBgYGBgYGBvlRCiGkfy+duIjm0f34fng1vv6Xw/iN/9GPf/HdXvzv/70fv/0Xw/jj0Co0LNqHYyculpwHYAih6zWv++U0mg0hnLn+UOzv+4kQFtrehhAaGBgYGBgYGMwcpkMI6d+HH9/GmfPX8dJbF3Hk+AW8dOIiTp2/hp9+VJ6zCw0hLOC92SaE5SYh9xMhLHd5ZqN+hhAaGBgYGBgYGNyfKAchnOl/nztC6HZd93XI636hxrDXezNVnmJkVsozXvl+1oSwFFlNp7wzVb9S+kC52rsY+XyW7WpgYGBgYGBgcK+DE8I9x87hy9/pzcGeY+fQMjqOL3+nF17//iq1AV/+Ti/6Vh5xXD9+6jK+/dhSmZ5o3Y5LVz8EAHw/vBrfD692PK9eu+cJ4WzAGL8GBgYGBgYGBgYGBvmgI4TD67PXCZeufpiXEJ65cB1f/k4vviNW4Bs/GnHc+8aPRvDtx5Ziz7FzGNv6Or78nV60jI4DMISwbDBfQwwMDAwMDAwMDAwMioWOEOrcSPMRwr6VR/C1Px/C8VOX8eXv9OL4qcvy3pe/04u/Sm2QXwXHtr6Osa2vAzCEsKwol/uegYGBgYGBgYGBgcHnAzpC+O3HlkpSFuvdASA/IfzGj0YgWrfn/A0Asd4d0l30248tRd/KIw6X0a/9+ZDMj//m5TKE0MDAwMDAwMDAwMDAoMzQEULRuh0to+NoGR2XX/K8CCF9Fdw2fhIAkF6wB1/786GcZ9IL9si9hN8RKwBkCeE3fjQi82sZHcc3fjRiCKGBgYGBgYGBgYGBgcFMoxwuo+kFe7TBaLaNn8SZC9chWrfjyPELOc8DxmXUwMDAwMDAwMDAwMBg1lAsIeTBZijgzNf+fAh/ldrguP6NH43gr1IbAABf+/MhfPuxpdg2fhLbxk/i248tlYFnDCE0MDAwMDAwMDAwMDCYJRRLCFXQ1z5yF1Wfv3T1w5xjJ/4qtUEGnTGE0MDAwMDAwMDAwMDAYJZgDqY3MDAwMDAwMDAwMDD4nEJ1Ab1bYQkhsO9b38K+b30LQgjYtg0hhAM+nw+2bbvC5/PJZ/h7vb2WTFOXrhACCxcuRGtrq+Oamn4wGITP54Pf78cLL1h44QWr4PLYto1AIOAow4kTFs6ft3Lqp9YjX72FEEilUjl1amxs1MrP65m2trac9NPptKw7IRwOIxqN4vJlC5cvO+Xr9/vh9/tz6sPrQb+FELh61fk+f49fozqo6XM5HD582FHHvXst+Z5bu6pl0pWX0qysrNS2hxACc+bMwZw5c3Lyq66uxtKlS3PaJxgMOvoEyU4IgeXLl2P58uWyvP39/ejv73dtx0uXcttA7e/0dyF1t20br75q4dVXp+QXDAYRCoUQCoXQ39+PSCSCtrY2tLW14ezZbF++dMmS7RMIBHJkxcultrdt26itrUVtbS3mzJmDhQsXIhgMIhgMIpFIIBqNQgiBO83/Fnea/y1WrVqFRCKBsbExrFixAitWrEBnZyeqqqoQiUQQCAQQCAQQiURkmfx+P956y0IgEEA4HEY8Hkc8HsfLL1uorq5GLBbD0NAQhoaG0NbWhng8jsrKSnR2dqKzsxPDw8MIhUKufUTXL3R92+t5tT1isZi27+jakj/T0tIi9VYwGPTMl4/bwQebtPm5ld1N73pBJxv1mXQ67ZlGKpVCMpmEEAKxWAyxWEz2EbfnE4kEEolE3ry9QDqIX6usrJR9t7m52fEsySYYDGL//v1F5aWbj1T5EY4csXLytG0b4XAY4XBYjgde9nx1V9ta7UtCCClT0sm6dEKhkGuekUikaL1M5aB6ZUa/j8zo93HxooWBgQGEw2FUVVWhqqoKoVAImzZtQjQalWW9edPKSTsej8O2balLEokE4vE4hBBybNA48fl8SCaTSCaT8Pv9SKfTWLp0KSKRCCKRCBKJBCYefxz7vvlN7PvmN9H6R1YO2traUF9fj5qamhzZtLW1ebbRtWsWrl2z8rYZXauoqEBFRYWrznn22We17/N5mnSOrj9y+di2jQ0bNmDDhg2eOsq2bezatQu7du1yjGWeN8ma/qbrlMbw8LBr3xFC4OZNS8JN/xQCrjN08ub9nPf19vZ2dHR0oKOjAz09PRBCIBAIyPuPPPIIHnnkEa0eWvF3/8qBr3/FCbpeqj4pVvfQ/7ytdf1C1Y2qTiBblfd73bM8Heq/vD14m6j2zqJFi/K2la4P8Lbj7fPII4/IevNrnzXUPpGvj9yrsNZ+9au49Xd/J0ENphpeXuTCyyCbiFkYHR3F6OgoFi9ejJGREQld59GlFQ6H5X0ihDoF6qZs/H6/nMjefNOSCuvWrSmsWbMGy5Ytw7Jly1yVHVfSBJq4CDduWLhxw8KxY8dw7NgxeX18fBx79uzBnj17sHv3buzatQtjY2NYunQpli5diqeeekoOTMovFAohGAw6jGoarFevWg5CVwhp50qFykVpqOnwupKxpxqwvK0PHz7seIYIYVdXF1paWtDS0uJQIGQkuRkfal+qr6/PaROV5JAhztuC/o5Go4hGo55y4u24Zs0aDA4OahUzXXv//dx+mE/+usmZX5s/fz5eftnCyy9bchILh8PSCIpGo1i7di1OnrRw8qQlFT3vH/n6gluZeLlozAaDQcTjcdxp+S309fWhr68PsVgM69atw4IFCzAwMICBgQEsXrwYbW1tiMVijnaMRCJ4800Lb75pyfRjsRj27rWwd6+FuXPnorKyEl1dXaipqUFNTY2sTzAYlPWuqqpCU1NTTt9zq5Pal9TJz6vuHBUVFZK8xuNxVFdX50yoahrt7e15CTh/fvDBJkkG3cqjXnebYPO9r6sjB9WtsrIyB6lUSrsApiKdTiOdTktikO/5YkFGSmVlZU4dW1tbcxYAhRA4ePCgVl5u0D3j9t6RI1bOPSJbhSDfOOXPdHR0IJ1O59Tdrf353KmDjsjT/MD1bCwWk7ooHA4jFos5FqoyT/0Zdu3ahUQiIa8dPXoUFRUViEajuH7dwvXrFnw+n7xPxiU9QySF2o+TEtu2ZX5E/tLptCSPNJ9MPP44wuGwTHvfN7+Jo0ePOghhf39/DkEXQkjiwOV35Yol51o+VxbadqS/SK487fHxcUcaXrYUl7WuHYnsbN68GZs3b85JV0374MGDjjEhhMixb7iupfcXLVrksNt0Y0IlgcVALYO6cO42Jqlf1tXVyQ8M3d3d6O7uzmlTIaYIh5oeN/69DGd6xm0hZjrQ6W6+GEN5qn2B+jM9p6ZbWVmJuro6rczd+hOB7Fzen9XnRkdHc8aFLg913AmR1ZezSfiKJYGzTdwMIfz0viGEhhDycvDfhhAaQmgIoSGEhhAaQsgJofqF0BBCQwgNIXTK3K0/ET4vhPDzRgBzCKHaMD/9+7/PUXRcmaid1E2J8Q7Q3W2hu3vKeNZ1dq+0aHLo6rJw+HAWbspIiOwEfeSIhRdftHDsmIVXXrHw+utZ6BTqyMiIdLWjiaKrqytHDtSR6TlyKePluH7dqQyPHj0qFW8+o4yMMXqOjGsa4JFIBNXV1fD5fNKV8dixY56Kn98jV0JuJKuEkE8A9Fxvb690m1QVN7XzgQMHHNf37rWkDAlNTU2uZeMypt8kZz456GTIy9Le3o6J+M8y/Bwm4j+Xo6jc5EXPrV+/HiMjIzltdOGChffftyQZVNtflz4ZOOpk19zcnOOCkZWlhQMHsumTS1hdXR3q6uoQDAbx4ouWY7L2+/2IRCKuCzhqHTkZJyNI7RdjY2MYGxvDzp07cafltyDEFKmeM2cORkZG8MILL2DdunVYt24dbt2yUFdXl9MvFi9eLAlhMBjEpk0Wtm6dWogJh8Nobm5GU1OTNHgikQhisZg0PGOxGNLpNCKRSE4/4UajbsGG2iQUCjkWQ/IZcl4LTEII6aaom2CFEOjt7S2oz6luompf9DI48ukTrqt0+nLOnDmora1FTU2NrI9XWoWAFn7KDeobnODoDIvh4WGtzA4dOlR0nm7yJeMzHA4jEong8GELlZWVsq/qXI0LSZ//Tfq9t7cXPT090nW6FNkRgXKrDy+vbv62bdvhNkaIx+NybgqFQsg8+SSi0Siqq6tRXV2NmzctJJNJnD9vyS0ONAYjkQgaGhrQ0NCAZDKJW7emtoHQYhBf5EomkwgGgw4Zp1IpBINB1NTUYOLxxzHx+ONyEYreIxKo6ol58+ZBCIF58+Zh3rx5cryq8rlwQU8CVXnlm09SqZTjOi1IC+G+QKWCjwV1wSEQCOAnP/lJTjl1C2N8oZp0qDo/cULB8yZ9z/PhC+tUp+mCytLX1zfttHj5vYigSgrykcFi3Ea92lS3gMXnKiJj3C5U7Via171cxOfOnavVPfQOv0bu6fQ82Sh8UVC105YsWZJTP6qDqqsDgYCUdzQavesI4OeJBOYQQrUzEilUBycpC2pcnQHmpsSEyH4t1OWnU4oqCaV3CYcPWzh0yInDhy25n4PymTNnTo6yU/ePBQIBrFu3zvGFpba2tqCvCHSNVkB1A44PHnWw8OfI2KFrfP8JkbnW1lbHSkxtbS3Wrl3rKkvVWFbbUl31JHlQGYjEkUKZO3cuFixYkCOHffv2OfrCgQMWlixZgqeeekp+bbJtW6746SZSrmBUmUejUUleCMlkMrefVPysdnLhxFCVvc4I2rZtm0PO589bOcaBW79wa2sud/71kb/Hf+/enTU0g8Gg3Ce5b5/l2FfKjSYymn2+7F5TtRycoAYCAan0BwYGnOP0U1kRJnu+gcbGRjkZ0F6gLVu24PhxC8ePZ405Sk81QCZiFiZiFlauzBoM0WgUa9aswZo1a3Do0CHE43Gk02lpZFN5iQSS8djY2CjLTl/P1b5CMqSvVDR5qm2k+62D16o9gfavqun29PQ4+qyarvpVUGdMul1XcfToUYyPj2Pfvn3Yt28f9uzZg127duH555/H888/j+3bt0ts27YN27Zt0y54FALbtuXKO+3TaW9vR3t7O4TI3c+je9+rLhzqolAhWLhwofRCWbx4MYQQOHLkiGf7c1nzccp1sFt+hw9b2n05+erODUKePpGVUttGTZ/GkFu9dZ46Pp8vpx0jkYj8OktGIY3ZaDSKzJNPYuHChXLh6OhRC++8Yzn2ec6ZM0cSOSKE5MnBF2Tpb9I5/BqNbZ/PJ/cM8rmcfzEkQqjKZO/evQ69R9dPnLCk98XZs3p9X8h4JBA5pt/kQZSvzdzuqXOiWn76ysrf5c8QEVVtBJ52KBRCVVWVlHNtbS0aGxsdGB8fx7Fjx0oigHwfXL6+rLM1igUZ+JwIqHvBCyUFdL2Q8qttoNabj0+6xr8A8mcSiYRDL+kWIhOJhLYfLViwwFWOZGeqfU3V311dXaiurpZeH3y8EcbGxmDbtkPOnPhxMl4qgaP6u92nepgvgYYQGkKokaUhhIYQqnI2hNAQQkMIDSEkGEJoCCFP+34ihPmCgRQCQwjvfUJoCGAJhJArh5/+/d9L8Gfc3I+i0WjOfgWdEiPjUIU6ADg4kVRJKKWtc3shNDQ0OO7RZMeN6sbGRjlpVVZW5hiabsaiELluom6KPB/pFSKXTASDQTnBkhEshJD7rejdJUuW5JSB7/eheupIIY+cppZVlTthaGgIW7duxdatW7Fnz56cOgsh8OKLTrmQAUr1IIOep8v7l0oUhZhy8aGycX/2ibiTDJLrEZcvdx9V99yphOz6dQvvvZdFvjZVZa6Sfe4ysWXLlhzCTs/y9/x+P3bssBCJRLBtm4Vt2yyHYUTG05UrFrZt24ZVq1Zh1apV6OjocC0vv051HxoacrjYqv3Atm1M9nxDGpZdXV24csVCPB6Xewpee81CRUVFdh9P7AEHyCiybRudnZ24ccOSLnCLFy/GqlWrUF1dLcdfNBqFbdtoa2uT+9e6u7vR19cn+w25UFPfpnKqe2QpaqDb2BViaiHGjfzpDCv1elNTE5qasgSvr68Pc+fOlcSLwPsWdxXVtY1bmwnhjOBH8Iry6Qafzyf3SxcDIrlECt2g29NaShm5HtKlkS/t0dFRx8KXqlMoDSH0+29o/6hb+uTeXQh07Ur3KN9CCSGRsXxu0PS8bl8jjU23BU1uMHJUVlY69FckEkEwGETmySdx8KCFgwez7qKtra3o7++XiyOpVAoHDx6Ez+eTkZKvX7ccxmUoFEIgEJA6g8Z1MBiUrqEcfK6m+YTmzL1sDyGVXd3CQTKi+AL5xrtOvrTARvN1IpFAMpmUhLarqwudnZ24csXClSvee88pPZoL1b5K75KepHs0D/N+5ff7JQmlvX1c1ro5SJ3b1A8AtOCo69uF9lu3saH7e3BwULuAysezLq1SCSCloZIG/kyxuozLl8Ytr6cXCeIumryuFCm3pqYGVVVVcky6tYdbbAydbiB7ure317H9QSf36bptchnwduP3+Zzt8/mMO6ghhIYQGkJoCKEhhIYQGkKo17VuaRhCmH3eEMJs2Q0hvP8JoUoAiCRwYqfmTV+Y1DRUQqhrj3wwhLA04lYMITQEsMyE0G3i5i6kOipnd5kAACAASURBVFegeDwuOxC5mfBJSjcBq3AjihMxSxI6tSOrRrcaDVMIJ2FQ01Bd7XjZ3Qx2XR2uXbMcBEdX1nzGJq8PlYMMfioDubGSzOn8Jtu2UVlZKd23GhoapEuBmj5X8mqZyCBwMyg4+HlNuk3Rx45NTcDcSK+trc0pUyAQkGRj2bJlOWXVyY6MplQqlRM4xisSpRAih/TQ3+o5X6+/rjeQ3NIlNDQ05IylW7cs7NixAzt27JDX3c6o44b0c89ZWLvWcpz3xt0q33vPktFT1UijqgwXLVqk7ZM6N1v+XCwWw2TPN6TLYTQaRWtrK65dsxx9dSL+c5iIPZAjf8q/v78fc+bMQUtLCw4dOoRDhw7h1i0LixYtwuDgoAycQ/VsaWlx1HvRokXo6upCV1cX4vG4HBNe7aG6GeebEL3GO7WNLi367TZ5CpF1Q+YRRdWyuL1HxhxB96xO76jl1C0G2batjaY7b948Gdikv79fRpj1CvLgVQe3NuDGhe5aIe/my4eiZPLAJjR2XnzRkgtXboYqj5aq5qsjg7p6eLmc8jYbHByUiywcFHyK5lp1AcCt//O/iaDQIouuTnSuqopIJIIzZyyJU6emXCtPnsy6hr7xRlYXTT75JCaffBL19fXo6urC8uXLpavpli1bUFdXh7GxMRmE5No1S5JKCo4VCARw+/HHcyDEVGAL6tN+v98RRZr3G04ISefQvTfesBwoRM+rc7m6WOHVL23bloSQj0cv/UUBe4TIPQNOiKlAX/R7//798szNa9csnD6d2558MdxrHlLrq257cKurbecGhOPlLUYvcAwNDbnqG16uUCiU88XPa1y4lYGTCf47XzvzevPgU6o+K5QwcZdjek+IrKs3zZledaFI9rq6U1l5NGjqY/m+6lHfKNTVk94Jh8N53Tj5fUrD7586i7BYV1+DAgmhlxIgZWvbU18MdZOV2wBTlYibosk3qGzblscOqF8DdAOdg/YPqfnSyioRwmg06piQ3MpMipYj3yTvZdhwhebWFrR/zGtlW3eAq2oAqlB92nWEkMpOezPi8XjOfhneVq+9ZuG116yccM+8T/Foofwrnm3buHXLcl255HnyPW66Pscjp/FrVB+39ylPOhi+kIlS176cGFy/biGVSjkOeVXb2+fzoaqqCrW1tVi5ciVWrlwJ286SNdu25cQfiUQQj8fx1lsW3norW0bqw7QoQTKlBQXezkuXLnXkO1HxM9o+yct14YKFyd7/W/b3oaEhuSJORt1E/OckUaU8abWeDJlUKoXm5mbMnz9f7m07dcrC0aNH8fzzz8sw4clkEpFIBOFwWO5bTafTmD9/PlpbW9Ha2op0Oo3m5mapF9S2UttCjZKrG4u6r0A6/aRGclPzVRdb6G/dwfMqaDWfQ/ecTq+qCxpeRosKWoWnY0R43QpNI58eLETXe6VTahm6urrQ09MjCe358xbOn3fK9fnnLSxZope16o3B6zU+7v51UK0z/7rNDX2OsbGxkmWc7zldKHq1jYTIRtZ87z0L7747BXU/HSdwFBU4Fovh9dctTD7xBCafeALXrlnYtGkTRkdH5RxWW1uLqqoqdHV14ezZbLq0IEg6jpM/XTn54i2fy7h+J/DjJvj148eLP0KikLlAvabqX/ULYaHjhUd5pT2Zc+bMkV9w+vv7MX/+fPmll9smp09PEUOaE1Sd4fWF0Kve+cYpzeUqcS1lvOv2PKtlJztF596p6mSdjuZtwImF3+8vmBBSvdXxTfMLJ1W6PXD8GS/kk+EjjzyCp59+OofEqYuauiMfksmk47liysflywljMBgsmriVutfTwBBCrUI1hNAQQn7NEEJDCN3GoiGEhhDq3jeE0BDCfDCEUD9O72VCKMSU26ghhKURwukSOEP+7gJCqCMP1BHIfdRrcLnBzY1PzZu7xBHS6bTr8ypB5OUmA5k/HwgEHP73q1evRn19vTRcuXJRlZ/ucFpVkauyECLr5kKEig71VUmvKh+1Pjy6E8+LlI2bzHXGI/+biArfY6B7Xu0LfB+CEFkXS543RR3kZWlsbMwhpWra169nXbtUAjxR8bMSujbQ9UO1zAQ6S/D99y1MJB7MIv4gXn3V0pJB3hdUwskV54ULFi5ezB5irO7NpGeo7/G60zlhPN/t27fLutK1l17Klo9+8yh/5EoVDoflHjveB6mvy/19jAyqk9zChQuxcOFCXL6cdYeurq7GZN9/wmTff8Ly5csRCGQPqZ5IfAETiS/I+vAz2sLhsNz/193dja1bt2LRokW4ccOSRvlrr2UJZUdHBzZu3IiNGzeir68PkUgEZ89mZXnxYtbda2xsTLq/UN9SFwzcDBa+L2toaAjDw8PykGWKRFlZWZnTF930lBoRtRBdxwnhmTNZw/D69fzkz61eXjrHTR46FGOkqXkV+i5BNUaE0G9DcOuXhYD20tB76j5Sr3MCe3os9PTo24H2iHIUQgi9ys/JzbJly1wXD936AU9b/VvNVyWEXv1BV2aam8kFjh+WTlstqqurJUm588QTiMfjqKiokOea3vmnf8rBbQXBYBBXr1pobGyULnG875H+5dGWefkjkQiam5vR3NzsiDJK9SAyWOjY8BpjbtDZAB984NyCoHsmX/t6pa+2rdqOp05NnXuo2gVkF/E9/Xye84qp4NVf6SzZfGOW58cX6tXndLESVKguhYXqQp3O5wTEjRAWqp/S6bQsXz5CpSNY3P3S7WMKf04tJ9kZusif+cimWia362Yv370NQwhtQwgNITSEUJ08DCE0hNCtDIYQTsEQQkMIdTCEMIt7nRDmIzhuY0WH+50QugWFmW2SY1AEIcw34dB1iu4ohMiJPEqDWe2gXgOPOrSbklWNjsrKSq1yzkdG1XuxWAw+XzbKKJ3ZZdu2QxFRnurkrG7QdstblanXpl8vWemMA27kq3mS2w4pUjeZu5WXE0IOdeJQ0+ITrUoS4/G4wxW3qqrK4Wqkkl7KPxKJSDLw/vuWJEa6/N3IJS8bpUXpubXDRPLnMZH8edc25n/zeqrRSHX9hE/C5MqsBmDh4O6shw9nz9mkc7i4UZRIJJBOp6UrWjqdRn19PQYHLcybl0Vv71SQJl5+3XmF8+fPdzyTTCazwSL6fg+Tfb8nDcGJxBdkOcLhsFzsoIWPM3/2Zzk4/YMf4OxZS5K/4eFhvPKKhXXrLBlJ9ciRbJCHvr4+LF68GIsXL3aUSR2f+cY8Pe8VrW7z5s2OtLzGJekjVSe5QYipqKK04OCmK9ze1/2t9n/1nld6xRgyxcJLF6p61S2QSzF50d/Un4UQMmJtS0uLtkxu+VK7ZsdKduGEyAV/bv9+C/v3F38Gmw7Lly/H8uXLtfJRZerVbm5tqwb40I0jrz7HdRelVVlZiVgsJhcTKfBOdXW1jCi6fv163HniCQf5s20byWQSVVVVcgGWXD+pfDduZF3sQ6GQTD+dTktXcp3OdHMZ5UFlaDuD11hTZcCDbeR7Xqd/eFni8Tg++MByEEPdAqZXuvy+utBNC4G0CK7Oh0QIubxUF1LbtiW5V/NX86P/1X5YU1PjOAe22HHMEQqF5EJnKpXCpk2b5L2tW7di27ZteOGFFxzvqOSk2PZzS4uMZpX06HStWg+SXSGuoCqI5Nl27lEaOh2hc/9MJpOuLuMqgdSloV7TlcV8Bbz3YRGJoIGrMzL46jp1dh55lL+j7itUFYvOkPdSqATaI6dTSF5KVM2/oqIix0C/edNy7O04eTIbRU2FELlHTLgpEwqpTYdWF1JWIfRRComM8wOwOXT7B93kyCcK9ZqOEBbSRkJkyfKuXbuwbt06rFu3LicUOH2VjUajSCaTclWZjhvgipMIB+VNJEYl7bx8tMKpyuHSpSwJdJuE3NpPJYZc6fOvQz6fD+fOFW5kFIOJ+INZo2avJQ1VWjklmSYSCbk3h/pcW1sbRkctabipX0x4/1cPglYNhlQqhbGxMWzfvh2T/f8Zk/3/GZFIRJJBMtii0WgO+WtoaMDChQtlpMr58+djcHAQJ//0TyVu3bIwUfEAUqmU3I84f/58dHR0oLGxUe4ZjEajDgPHjUTr2kC3msp/k0FRTNvQu9xgVA08ujb0YLPW6OGLJ/yeuqCh1oWu8fdpDHmtHpcTapl1xni+5/1+v/YoBDeo+2KLKZ8677gZR2R48mtEDPk1lRC69Y985RJC5EQBzFcvNT9d3+Lj2E3n6crjpvuJJNBiD5E1OlIlHA6jpaUFp09PzZcnT1o4ftyS+57j8TgSiQQCgQBisZjjixQvw40blucXMN34dlsI1B07wdNQFxP5M+pCbr6y6BZKybbiewCFcH4t1PVRr/nW6xmyvxobG9HT0wPbtmUkWHqO69F4PC7HFNk/an2onm4ypmsjIyM5+/zKoYf4MQ2bN2/Gli1bsGXLFqlHhBDYuXMndu7ciV27duHIkSOuUUaL0e1CCE+iw++r/YP0s9q+/HchXwf53kU32HZ2Lyi9T+nTl0BqH04u8335pK97vL1NUJf7H4YQGkJoCKGm/QwhNISwEKPBEMKpcWsIod6o9CqXEIYQGkKY20e95luvZwwhdBJCft5fsbo9H9FxI53093QIYSGkq5gInDOB2SYvBjNACNWBp1NyQgh5kDR1eE4ISUGQC5UQzjMB3UiF14SpvqdGACxEcdLfqv87RTTjE1AoFMI772TPU8qnoNQ9P2pdKEofL6eXAStEdn8K7YsaGhrC0NCQVtHW1tYinU7LA4VJ5nxPZCGkm/LmSv7WLe+9FWpafMI4c8ZypLdy5cqctILBoIxSSoZXQ0MD6uvrcfjwYRw+fFgqeT5pTcQKKxcpYIrkppt0de9TXryN6Hkihjo30mAwiDNnco2XYiYdAjdIJlK/gInUL2DXLgu7d2cncpoUY7EY/H6/g1y3tbU5ouauXj11SDwRbz7R82u6fXDRaFQ+097ejlAohCs//rHE2R/+ED6fDxUVFTjzwx9KJJNJdHZ2ShK3YsUKjIyMSEJYX1+PicpfwrVrFtavX4/169fj7e99D9XV1WhpaZH7hUZGRlBfX4+lS5c6Io9yVyidkSSEyFk48uq//L3du3e7GjI6g5O/y8+J4uUaerAZQw82O/SoWh5usKtujLr+wsfcnj17sGfPnoJc0ksBuX2RrtGdx6c7ZNlNjgTSA16HvVPafKGu1HrQGNedjUYGezwezzmzVoisyxrVkZPCYl1G1Xakv5966inP97zIva5/eOkY3XWum0nG9Jvu0R5lWowKhULo6+vDvHnz5DMvvPACzpyZcmlPp9MYHBxEPB5HQ0ODlCHpuUAgIPuTWkc6qN5tbncbizwNipa756GHcgghPccjkLb+0ZQeJ1vHrf9yO0fVLXweURc71HJeuuTc2+g1X/D5UJWHqk+I3Nm2jaGhIWnX8HmVxkI6nUY0GnXMFWp7qGSWyrpmzRqsXLnSsaDh9/sd7tWq/PIt5LjpAZ2Lt1takUjE8fWsGFJIaRRLBqk86nUaV0T4+LjSEcJiiNdMEzpDAD9/sHSDQVVwQgi0t7dLwiKEkxAKkbtSzhWiTqlzRaf6mbtNZpzE6Yw8lfjpvoIJIRyh6oXIHiPx9tt6v343I5Bw82b2qwYdevv8888jkUjIPXJeikgIIcNx8zRp3xTlu2rVKqxatcq13pSWOnmoz6ky7ejocPzWEUK3r4xqPYgYcYNd3R9o29kvtJFIBFu3bsXWrVvlZETP3Lw5FTab9r9t3bo1p1/qDATbttHS0iIP8NZNtLrN8Wp5uTy5fCaSX3Skp9uToZuc6bcq/4nKX2L4xSxSv6Dd38G/qPh8U8EdWltbEQ6H0djYiO3bLWzfbsnQ24lEQspGF/KbDne27SmSGI1G0dnZKX8TCVTH4tlPSSAPHrN8+XK0traiqakJTU1NmDNnDvbt2zcVtCf1RaxatQpjY2Po6OhAR0cH3v7e99DQ0ID58+fLQ+c7Ojpw65aFzs5ONDQ0oKGhAdevW47jStzaUogsQeOy1+kS3Xvj4+NaYyTfe7ovCfRVUB2zqrz9fr+DaOnyUct08OBB7N27V/4uJNACB+2vo+MU3OD2Pj8WRHffbU7hv9U6c3ilXSh4gCW3OcVrf5Ob7GVAJsKnQZW8+pcuPfp7dHTU8a5Or3PD16tf6L4Gqnlzfak+x/u7bduOL0aBQAC1tbVysYfIOqX9wQcWqqur5aJVLBZDNBqVgZp4f+df5Eg3cY+Q69etHC8WrzmUY968eRgYGHDc130hVMmgCi6X+vp61NfXy8VYXX9RF41Ufe9GXrn3im6+dbNFdDYJnyf4l9c33sjuyaY25UcUBQIBDA8POxY+1C+FuoUS2ssXjUYd9aW/Gxsb0djYiIaGBlRWVsovl8V4BAjhHXDKDTp3St241PUjn89XEAEqhnhxwsfrQ8FZzNc3g7sFhhAKQwgJhhAaQmgIofNZQwhzYQihIYT3IiF0w56HHnJ8SVQjkxpC+PkhhMUSskJdOnWE0BBBg7sNlkqauOLhA51HWtu718KHjz0mQR1cPSQ6n3HAn6GIY9wQ0bkjqcqSw8v4o981NTVobW11PHP1qpMQCiGwZ4+FS5esnPTVyVqIrAFDCo+7j7kZCPQuV7T8ukoAyb3Oy3BRXUp0k5IQQrrlUVuR8U1kUDchuRneFFmT76EjIqzrT6FQCJWVlWhubpYGG5FCvj+Q6rJ6tYXVq7MT2fLly3MmRbUdVq1ahcOHDzsmNKqT1zEBJKfJed+cwtxvao2ridQXJTghVKGbyOgekUBdX1q6dKl0ueKTPC8rkepIJIJQKIS2tjYcPjzVV6uqqiSZ5LIXQmDZsmU5eyB9Pp804rhr6JUf/xiRSEQSR75nLRQKIRKJyP5Ee0GfeeYZSewmYtkD6w8cOIADBw7g2WefxeLFi7F69WoZifDt730PO3fuRHd3t3SDDYVCaGlpwbVrlnT/5X1RFxlP7Q8kQ9u28ep3v5sDXbsJIeRY4As6ah/g75LbbUtLC1paWtDZ2enYM6jqOf47EonkkFzdGD98+LBccDp06FDO/UWLFmHevHno6+uTLradnZ1ob2937CtVQ/gXa2gVC688eB9Xdcd08qyvr3e49AmRa1S6zRPTyZeOXuE6p9B3ly1blvfICa85zquO+eZEImc0rkj+XDcFAgFUVFQ49i4Hg0Ekk0lcvpw9IiiVSklXRSorpcv1jN/vl66jarloIc+2bYdrcr7xMTg4iPnz52P+/Pnad/x+fw7hU2Xj8/lyiKEQAo2NjVr5ka7iepTraDf7RFefCxcsXLjgHuGb9lzqbB8qU0VFheM+bRnw+XxYvNjC4sVTbriJRELOkevWrZP9R93TTPNEKpWSeT377LN49tlnpcx4uXTzmRrFmsZ5IeNCFxNA14/5Vz0OLiNKS7fgwlFuYqYSQrMnz+BuhiGEwhBCQwgNITSE0BDCcsMrD0MIp2AIYRYzTQg5VNlwQijE1FdFQwjvbkLoRbCKIYQzRcwMATS4l2CpyocbyBzctXHvXid54sRQVVqqEuduOjpjiSZ1IUTOQfE6hciVnBBT7kx0cK5uUlyxYoXj95UrWUK4a5clA3nolLOOLNFGe3KzoglUlavOzdLLoBVC4Cc/+QmEyEbW2rx5M9LpNFKplEP5U5lU0qBOGOS+wydAIQT27dvnuKab3Lgipd905p7O0KDJRC1LMBhEKpXCwYMHpbzWr18vjYtkMildjNavd7rwqofcc1ktWLAACxYskMYIdw+mM/vU/qJOCpPznATQ5/Nhcu43JXg/mpz7ECbnPoTMwoe1Ez3lTcE4nK6hTiKokleavGgCo3blEflCoZAkXYsXL8Y771jSaIjFYg53IBXhcFgGROJlJQJIRt2bb1p4800L8XjcESCKZBcMBmWfqqysxEsvWdi718Kzz1oYGcli48aNWLp0qTT0nnrqKcydOxfHjh3D9etZ1+C2tja8/b3v5SwGUD+jA+wLGS8EHfnTPcN/80URnc7g+ZOM3AKdUCAZL10YDAYxf/58h7s03SPid+TIERloSVeOQowqbpgV87zX2M73XDHv1tbWwra9D4t3Q3d3N4QQ0kW5qalJyrEUGZUiD8pvIvEFx3mr/FkeMEoH9RxCXu5C6qFzi3WTuar31LmDRwjnOlN1Xaf0rl61cPWqJbd+qPXkc2QoFMLAwABisRg2b94s9YLOxd+tHkRGg8EgBgcHsWDBgpz8OFpaWjLxeDxz7dpUUBUKTsUXmHgaOhdSIYS0f3jUZrW/udknbjYMz5f0HPUZVSf29vait7fX0Xb8/YqKCukO7vf7UVlZiX37ptIcGbEkORwdncLwcBYLF05h0aIpOFykK34GExU/4zgPmeZubvdQe7v133yuoG7jRe2DqlumbvFaZ2/x9GaSqBkSaHAvwVKNdtU4oa8A6kDlioagfjVUFUEymdQqS3WSIsVLBjVNBDoFy9Pv6+tznbjV59euXSuvXb5sYWzM+zgJXblJUdMqmM+XDePMSYkuHTfyRuXjRjAZqrduWVolyhWgbjUynzzmzZuX855a/mg0ilQqJdujrq7OsffBTQnTlxyaHGgF+tat7B7Ba9csnD5tIZFIOKLQxWIxbNmSu6fTrT35/hQ+CbW1teW8Q0YAlwmRQS5DmnDI0Jwihw853s0sfNiRB5cjEUC3NtO1FycbOoJOMiR5HTp0SEaC5Kv3tCBCezmo3rw9rl7Nru5f+fGP5Yq33+/HW29NrSbzvSQqEokEjh/PhpafP38+UqkUkskkhoeHMTw8jHnz5uHmTQtjY2MYGxtzGBQT8QenkHgQb/3Jnzh0j23bePfdqT7A5aH263wEMN87bvtNdX1Nt8ile27owWatPlXLMjAwINty//79OHjwoOeY9TKivJ5zI69eaXrpWh28ooZ6paHuZSa0trbKvaZdXV3yqzJBCOHY1+6Vd75nCpGrm5zleP90P6Ft2zKcv6prVANVCIGVK1c6ojJ7lYVIJ9cBbm3Fy6fqEHXe4NdSqRTWr1+PtWvXYu3atVi9erU8Toi8VdavX4/r1y25aOu1Z7eurg59fX3o6+tDJBLBpk2bYNu2/JrtNfbUeUkIIdPislff+fQw+8y7776buXjxYubmzV/N0BE5XP+6jXMhRA4ptG1bejCp+allLXQPpGoL0EIrXVOJlW3b8viewcFBx7s8rcbGRuzfbznaVvfFTWejUFueOGHhxAlLa3tNVPyMfJ9/XaY5o5CxV2z0YEqL8vv6V5xkqxBZU1puLpzlNrANETS4l2AIoW0IoSGEhhAaQug+7vn7hhC6wxBCQwh15Z8tQnj48OEMPv03OfliJp1OZ4olhA0NDYYQ3keE0LhuGhi4w3IjFDQI+d98chEiSwqJGKrPcXKoI4o8T3Xgj46OOva66JSVqryHh4dzJhadQU35bdy4Udaltzc/GeTyoefofCU6G46g+tUXMjFQutwI5ucc8rqqBEJ1f9ERfD5JcZBhpRoOqmuQCjU6mjqx6FwAq6qqUFFRgXg8LvczBYNBvPOOhddfzyIcDmPXLgvBYNDhhusmQ/X8xUAgIM9xdJMz/U/7BdX+Qb/5nli/36+NiqgSQt4WnBBWVFQ4+q4b0XIrCxmB1L5kKLe1tcmDnyl9ejYej8u00um0JIu8ba/8+McO4zAWi+GddyxXmfl8WXfRlStX4tIlS+4Fra6uludK0n6emzez+/+efjqLp56yJGkkol1bW4t58+bhqaeewlt/8icSbiTPbT9gPiNeCIG5c+di7ty5MhIhT1NnvKj6yW3s6vIberDZcV4puchy0KLI+Pi4I8KpruxedVTLwK+phqCujrq08+3f0eUvhJALYjrizEFnly1ZskTuaaZtCU1NTWhpaSnYUCwnVHmq13T7n+geEUL1YHudnDiefvppPP300/J3RUWFdP+maJ2EfO2Qrw+oOlo3t9DZiGSwUwRQOiu3vb0dq1evhs/nk+WidudpUdqVlZWgr3NUn0AgIPfdeo0n3T1ynaTyqqTK7/dj7dq1GQD45JNPMu+9914GAN59991MIpHIqPvavPLiXwlVOensCt4f8uWhzrU+X3Y7wLlzU/qX769X28q2bbn4pvaJAweyadAiIL1PWzn4tgJdOd96y7kgS8/Re21tbXJxTzd38TmGzx2Upq4+xSKZTDq+8nm1oxAmqqeBQT4YQmgIoXaSM4TQEEKdzAwhNITQLX8hDCE0hHD2CWFfX5/8Mrh58+ZMMpnMANclKTSE8PNFCA0RNDAoDA6XUX4WEEHd3EyKq6+vD/v3W9i/33IMej5gOzs7HcpTCOGISsqVwerVq7F69WosW7bMoUCoDDqlxZUKneekKlzd5CJENloWpd/dbTkUJyksVeFTfrQJft26dRgdHUVHR4c0cGOxmEOO+SYdLpuzZy2HnHk53NLT3dPJi35z0kjuLzwYgi5dVZl/8IE7gebujsFg0GHY+P1+NDQ0oKqqSkatDQQCaG9vl3kcPWrJID0UsMRNjioJpTx5VFadnIUQ6Onp0RJCkk91dbVjYlONat53iRTSPSKPRAjprCaeh24CVevE+z9dq6qqgs/nkxv5k8mkJJskLwosw/vS9u3bZfvwiZ4IIR/btm3j9OmsOy+XLxl1wWAQdXV1aGhokEZdW1sbenp6JBG8edPCO+9YWLHCwsjICEZGRtDc3IxIJIKhoSFp/N9u+tcSd5r/jQS1FbWHF/nzQldXF7q7u9Hf3+/6DE9XjWKq9j1u0NAzauCeYDDoOIcwH3Tpu0Htx2oa+RZyCkEhZ3+5lffwYQtHjmRx9KiFY8csvPKKJd3Pzp3LkuBiZTOd+hSDQtoiGo1KnVZRUYFEIpENHqWcSeiVDs+HzmSl8VWsTPhvr7lGdc/j/Xt0dBSjo6OSDPI+Tn2uqalJEsBAIICamhpHVGldv6RAM5QWvWvbtjxjVDc/tic+YAAAIABJREFUu9VBCCEDavHxQEgkEpmPPvooAwD79u3LJBIJLF++HDt27Mh88sknGQA4cOBAxm07h5qXSghVt1iKEszL7ObG6zV3E7n2+/1Ip9M4dcrCqVOWtCXUtlPJ98KFCzEyMuIYhzrSyskdb6/Kykp5Nujbb1uO5/n71O8pDU4Mqc/oFtHot25hgj9bzFhV9wCqaRoSaGBQHCwapDTA1S9M3EecDCVazTx82MLhw1NfCLniFyL7BU0lFJwQCpGNoMmPVNARETdwBUBlUpVKQ0ODNl067FwIgYmYdxRDruj9fr9c4adJlkd2pAmTl1E16nWE5vTpKTmqxrnXJMIndd17bjLjk74X4eSypCMA3Iwn/jxN/ESQQ6EQUqkUrl3Lkm+6NjIygoqKCmzatAmbNm1yhLkmA0klTm51tG0be/fudVzXLWbQlz4ihFR2vheUT7q8rXQEgRNC/v5E5ZcwUfklDA4O5owRXVrqb/7ljsgejU/aP/Rp8AT09/fLry7U/4LBIK4++ugUfvzjHEQikRwSytvx0iXLQVb9/uwex6amJvT392PDhg3YsGEDjh07huPHLXR0dMivYmvWrMGyZcvknp+uri5Eo1EsXLhQksCmpibYtu0atZZ/GS3ESGhoaEBTU5PDaPQyxqmur373u6555DNWde8UQgi9DFECkbN8RM8tDV3fUt+l8Pl8T5pXHrp7hw5NzQXFolhDsJxw06/8mUL2Ok0kv+haJ3VMqbLcvn07tm/fXlDf4H2Q6z3Kx+t9IbJfH+mgdXqWEwkCn/fD4bD05iA9RERFt8eNgzw4OBkhO4K8RAoZC/S7vr5eS2xIT5w/fz4DAO+8806G9it2dXVhcHAQvb29mY8//liSQlWGurw5IeTPdXZ2orOzE36/HzU1NUgkEo6vuLo+raavevQEAgFEo1EZJdTv9+PkyezC2ltvTS2quPVBWog5ciTXLuM2ArUpP1ZC7ZMnTzq/EArhjBUQjUYxZ84chEIhOU9PVPys62IVr6sqH107U9t46R1O9vj7hggaGJQGQwiFIYSGEBpCqJaB6mMIoSGEalq6e4YQGkKow2dJCHfv3i33DVZWVuYQwkQigd7eXvkFcXx8PGMI4b1JCL3O9zNE0MCgNFh79uzJGcCqIU0GWSAQwIYNG+T+J1I+pCxU8lFdXZ1DCG/X/jomHn8cE48/jm3btuUoLTdywo1oPgkSkVCVlxAC/f39OWmSS9e2bduyB2fHcgmO2wTh92f3B9JhvDyMNRkNZGBzN0zdfjHVSKBDzlXX1XzGAU+Pkx5yxfGSLb2j3lP7w7PPPotr16yc/Qrq5Ll8+fKcNAKBgHRtpP0LFy5MRacLBALYt2+fNCw++MBCMpl07IlLpVIyiqjaHnyx4ujRozl1VvdI8HpNzvsWJud9K2eyU/ucl8yFEPI8Qp/P5ziLa6LqS5io+pJnn+IT5bx583L6oc/nk+OEykmy8Pv9qK6ulnIktLa2oqurC1cffTSnf/Dx5vf7HWlxdyg6X4z6LvVvWvQYGxtDPB7HqlUWVq3Kujc1NTVhx44dMgLem29mXUfJnfp247/6FL/pOIT+4kXL0WZectcZQhT9lhu5qvGcD4W4o+brC+oCwtCDzY5D6vOVi/Ih2dB+NZ2rny4tL9LnZqR6RQbVyVLFoUMWDh2yXNOfbbgZ5sXUkaBzpeXvTKR+EROpX5TXaQ7wKhedNevVx3Tt6qaLdP2L6w6umxsbGzE0NFRQ36Z5grt+6uYUNV8ia1wf0zxKOt+r3lTWYDAoXePVMRcKhbB8+XK5b3DBggUZisxdXV2NpUuXorq6WuqvlpYWByl0089C5LqMUmRUL9lzWXjt3yR50LVgMIj29nbHAjO3H+jaG29YOXj5ZSun7Dx/ant1MVUnfyGm7BG3tolGo3IuoO0fCxYswETFz36Kqf2FQogc12KSAZ9z1DmAjoYg0HO64yIMETQwmD4sIQTWrFmDNWvWYOHChRgcHITP53PsTwoGg0in00in09Kwr6iowNGj2X0ipLD4gOYreSohJKVy+/HHcxSBjhByRaZOrLT/gtLhSmt4eNgxCfFJbSL2gEPhueWr/n3+vNN4pUmNfofDYQc55hvYdYbBO+9kVwD5NXr36lXnKl8hAYB8Pp/cT6mSRLWOKlEl5UzHfhDWrVvn+E2HAesmoOeeew7PPfccbt3KkoH337ccZIImJzpa4+TJ7Nck2rNGx1P4fFNfCOkIBd3XPv5bDcLD39GVlRNCHQnh7ajbF0rvZBY+7ChHIpHARNWXcvoXL4ualhBC7p/loDrxtAKBgCTUdBg3GQ8+X/boEyKDOnmp/YDXvbu7G7t373YElAiHw4706+rqsHXrVmzevFkuqtTX16Ovrw+tra1yX+HJk9kjKW7P+Q3cnvMbcjWay5UOjOaGi5dxrspHDfTjZtypsubpX79u5RBCr/d04GNQLTs/qF6tj6rTEomE5zNuZfEiHRx+/9ReUzqEPJ+c3Z45eLC0L4L5wPPMV4ZCyl/M+/m+BroRPA7aN1yIXHfu3OnZXvQszb/pdDrnGd6OfDFRJwOeB0/Lbc6j3+r8oS4Au40LGts63a0SSa/24+VX02hra5MEb8OGDZnm5mYZ2Or8eQtLly5Fd3e3DIAVDAbR2toqCSS5j+ry44SQDoVX5wjd/Kp+zaevqGrZqf3I1iJ7gs+ZtMCszvdCOAMSqfqe2o3rclXf68YIeSvp2oK3fzgcdiy627Yt50kigLS3kBNCko2ur9K1Rx55JMdbwe3sQEMCDQzKA0MIhSGEXBnbtiGEfLI3hNAQQvU9L2PKEMLpg+eZrwyFlL+Y9w0hvLcIYSwWy7z77rsZADh8+HCmvr4ehRBCv9+PFStWSFK4ZMmSHFIohCGEalvcTYRwto1nA4P7DZaqYGzbxtjYmEMhDQ8PY8eOHdixYwdqa2vlIdivvJKNICeEyJk4KBqiGtHqdu2vO3/nIYX0nFrOnTt34rnnnnOUmysrynfdunXw+/2O/TFEBsmYJbdRnp+qJElZzZ1rSTe51autHNcZUtxUhkWLFuVMdgcOWDh4MOtqRfvyOMhdT4issaqWQVXQQmSP0aADwLnhTwqWG/TUVmr4bT45k5vfyMiIdCvhLj5u5J3Xk8r63nsW3nvPwtmzWQL4xhuWnATr6urw1FOWdJPj++SIEFL5aVILhUKOyJ1UhuvXLUz2fEOCDDvdQsLkvG95GvpqX6K0dM/Yto3MokckJqq+5FgsINnziVo3KW/dutUhw8uXc912yAChco2MjMh7RBKFELj66KOOiZmMAdV4o99qpFlu2PC+HYlE0NrailQqJSOL9vT0YCJmYWBgALduTR2ncOWKhdv1/5sce5QW74tkBPE21hkpOkPMzWBxIwJ0TT3+ge6ppNDreIt8REy9x11H3cpVXV1dcB4qSIY6o5FQU1OjJRS68rvlQQsEBw4UHynUre7FlCEfdO61alqxWCznvXA4LMdJviirnBTSkSvqM3xByK1Ou3fvdi0rJ6YUDZqeSafTqKqqkgSHyqQa0G4kLR+J83qHL5DxPdde6fHx7ub6b9s24vG4dGF2S4v3cb/fj9deey0DAO+//36mtbU1MzAwgJ07dzrslZMns1sUqG0TiQTa29vh9/uxZMkSBynk8hsYGHAQQrquLjDr5kKqA3cbVutBZI/e48eV8Dqq87cQ2ajs/KgSN5nx9HX60e3auXP68U3lCYfDkvypJJSIH6U9UfEzmIg9wOyuBxyQY0a5rtMBtm3j61+Z/S+Ds52/gcFMwBBCQwhzJgYhDCE0hNAQQkMIDSHUwRDCu4MQbtmyJQMAH330UaanpydTV1eHYgmhbduupNAQQkMI3WBcVg3uR1g6hRaJRKQxXl1djWQyKc+oWb9+PVpbW1FVVSUPE+cKjBvSqrHd2tqK27W/7lB6QkyRQp4OVwbj4+PYu3cvdu/ejV27dmHXrl0yXa4kVfdAv9+PW7emzvLx+XyYqPxFSQK5AcrJoRu6uiyHAgwEAli71sKGDRY2bsxi586deOaZZ2TER67M1HMbuWxUFxP+jGq4qpO6EAIHDhxwbESniYCMcd2kTnX3cmWkvysqKuQ1CpyjEpxQKCTPKSKXtNraWke/okn55ZezG+HpmZ4eCz09liSDauAUOmid0k8kEmhoaEBXV5eMYjnZ839JAyQYDGKy7/dcsWOHM4qabpLkbUHRMFUZXbpk4eJFJ3GbfOIJ2LbtOLOLT8yczKrR127dsqQ7LU+TnuMEyu/3Y9myZbIO3Ii8+uijWLdunQwE1NHRgaqqqpwxEwgEHAfY64wbin5Hsm9sbEQ0GsXNmxYWLFiQDSYQewC3a/55FrWEX8PVq5ZjvPD+RoaOzohRDRXq017kQgfdgfC654hgeh14rxJEt0A0unINPdiMOXPm5ER4rKmpkchXF47e3l5Jxt0ITG1tbcHp6+TJ+4nOjXL/fgsvvJAFN5R1Ojwf3EisWi5dmqTj+GKV+rz6Xjwe17rMkjutWxlpEYMWtOieSrQnqn7Zs08cPHgQe/fuzdt3yH1f1++5/qXyFUvy3AiBbi5QXfC5ztEtmOnSqqqqynEjVYPdkFx1ZaV69vb2ShK3cuXKTH9/P/r7+7F48WJ88IGFZcuWYdmyZdkAJ4kvyP5BWxJs25ZBvIQQDlK4a9euDAVPU4PKEPhCIfV5ta/yyKNct/HnE4mE7Et9fX3o7+/H0NCQIy2SDclw7dq1ruNEJ3PejvnaifJ8/30LtbW1Eul0OmccUvAbdT5x0ydCCExUPJB7LfaAdC1V+7du7Kv7CGfDcDb7GA3uR1icNNDgjkajcrUuHo8jkUjIZ4aHh3H1qoV3381G8bp1y2lYqwYurcglEgnYto3ly5fjdu2v4XbtrzmU3e3HH3d8LRRC4NixYzh27JhDGXI4lEr1rzL8yhQ+jfRIh4SrK1n8q4jX5OzzZffm8YirXPnRc889Z+EnP7GwY0cWL7xgYe9eC/v2WXIPiBrm2WtS5uWh/WRq3akN+CosnwD4Hk+edk1NjesEok5+6iqvajCQXGnS5WHJubzomI7xcQvj45Ykl+qX2mAwKPtfW1sbwuFwziH3ZEzc6f5d3On+XQgxtVchEong8GHLUTa+Z8GNEKp9jAz41tZWmRbd++CDXHJBfWvyiScc9eYkmvYX6RYBaIFFNUSp3tQONB7pKwOvp23bjgijVC8+YdM7/OsdvcvbmshgdXW17L+jo6OIRqPYv38/JpJfzKLyl7B+/Xp0d3ejt7cXvb29aGhowPDwsMMQ0xkpquy5kaUaUCrZoL2qHDdueJM/HcLhMCorK9HW1oa2tjZXIqGCSCEfr+pYEyL3C2FdXR1qa2sLKltfX5+UKUEIIfdq8mcplH8hafN+4aX7vBartmyxsGWL5ehXhUCn37hOVfN1awe3vXpe4OSWf2XTfT3N1/4cND5UMshBX8/7+/vlNTrCgH63tLRgzpw5rmQw3zzhJuNC0vEihF4LMrp+pC4Q0/hPpVIOLwc1cjIdHaOmRXn29PTI8wS3b9+eqaurk2M/O488IKNcdnR0oLq6GhOJL0jw8tOC1uDgoDy2gn8pJDLICSHXv7SoxXUbLaKrMldlFIvFHDqY36OFvIULF0IIgfXr12Pjxo3YuHFjwW2p6ldd/3frQ++/n6s7q6qq5JxMdpBOJ6tpDQ4OYtGiRQ5vKf4MeUPp+o/X+CuGkM0EYTOE0OB+gyGEhhAaQmgIoSGEhhC66j5DCAtL1xDCXL01E4TwwoULGQB4++23M9FoFOUihCMjIxgfH5eksKmpKWMI4RTuNkLoFnVUNXJ198pB5IQojpQaGNztsGhS5YdZh0IhebbM2NgYAoGAdBmNRqNYsWKFw2gk1xcdYVMnjaVLl+J27a9L11GV3BExLAScBPJJiSu5VatWoa2tTRr23K2JkwS17KobSGdnJ8LhMOLxuCRZkUhEutJ5GRFLly7VGmh8EimUFN68OUXECeoEzsvODR4um8bGRm2b6SauuXPnuj5LBMK2bYdrLhGgeDzumDxpj+CuXRZ27cq6E9bW1uYQQr4oEQ6HMTAwgGAw6HAP8/v9uNP9u7IcRFTpfEyauHWTFieEOpmTDOmZ1atXy79pryd/X5Wfz+fD5BNPYPKJJ7QR5vr6+jA+buHYsSxeftnCq6/qo7sJIbBixQqsWLFCEko6/F03UV599FHHnj2VnOQ7/4u7gSUSCUlIyXgKh8Nob2/HRPLnZXucOmWhr68PH3xgob29He3t7ejp6cmJlqfr07zPUlkDgQA2btyYU36176tysu2se7ObcUzP8fFPxhgnF6rM3PqK295CDn5IvZcBrwMnDm5obm5GQ0ODwxXVDYUa8/nSUNNbv17fF93k5yUPIoUqIVSfU89QLFSuOhLZ3d2dt+xe8uTXdISQnuH7w/v6+tDZ2SnTaGtrkwRfZ2Sr/Xwmoev/uv29ugVHr7FA80J9fb3UQzRPkGsz1b2rqytHfkTYMpnTmWQymVm0aBF6e3vR3W2huztLCsfGxuT5xIsWLZLbHWT7MFLI06fyHzhwIAMAH374YWbxP/xOhvYPqnMDEV11Lx25Z3vN4+RGSv3cTTcKIbBhwwbHb91iWqGg8ur676VLFi5dsnLIINeZdI0v+PJ5TS07RSTXjQc+FooZv/z5aDTqSQwLOcB+OkTOEEKD+wmGEBpCaAihRuaGEBpCqCurKitDCA0hVJ8zhNB9LEyHEE7t87ueuXXrdzKhUAgzQQhte4oU3rl5U5JCdW4whPDuIoRe5xSqoGe//pXpEUQhzFdCg/sHFjciuEF77pyFc+csGU2Mu48SeSR3j+3btzuUqkpMOOkbHR2VhFA3iRBUFwoC38yfefJJrZLk+fPIeOQWq7p4uJFB1WiMx+Pyb25w8/TViYXXTT1nTeeC4zYpexmSajpc3hQttKWlBfPnz5fv0GTL86D68nzWrFkDIQRaW1tzZM1dMMkoIDnEYjGk02n4fD7pMkzuw/X19di61cLWrZZchJioeAATFdnIYjTZUGCjOx1fw52O38adzv9T5hkMBnGn+z/KKKRUjjfftKS7VXV1tXai2rnTcsiJy051USQsW7YM169bOe4tbm3HI6J++Nhj+PCxxxwG0AsvTBFWOrtSl6Zaxg0bNuC993LdXYXIEsGrjz7q6LNquXTX1Ai0/Mwrar9AICBJ2ETiC5hI/i+IRqNobW1Fa2srzp3Luv+OjIygoaEBDQ0NUv75+i/Vc2hoSIKCOjzzzDN45plnIIRwuKer76oGLPUdnV7SlUOXRj6jTgiBjo4OvPbww1oDa+jB5hwy6GXgDAwMYN68eaAAGV5ksBTjyUt/cLidw6fTT1zXrF5tebZxvn5AaG5ulgt4XgFxdGc2FopEIoGqqirpYltXVycDNOWTYyHXJ6p+Jee+zjVOfa9Q+ZVKBtyIhE4X8vx55EhCvmisXKfyKNGNjY3w+/0O9/54PC4D+lAgrkAggHXr1mHdunXYvXt35vbt2xkAWL58eSYUCuHyZQvPPvsseXhmigAmUl/Ujgv+N32N/PjWtczif/idDJcV324Si8Ucc0xjY6PrGOHuoXRfja4shJD2Fo9gW2x7u7UnXzCj65cuOfumShp1NgYtdPL3fD4f+vv7MXfuXMydO9d1sYnL5do1K0f2XiA95XYmaCKRyCFpfn/2bEPez/ORyEIM6EJcVg0M7hVYXNHQYDlzZurw9Q0bNqC1tdWxR0w1sslg05ErVSENDw9LQqh7hqerKjidIss8+aSEqgR1h8aS4uXETFXcupVZIsDccEomk9KY53vbSIHS3/SVhb/rprzdCJpOKavXVaNOt6+HjqYgY1M1Bug5OmCeK3D+tyrX5uZmrFq1Su6joa95tbW1skzpdFoSFbo2EXsAE1VfchB1kvOd9q/hTvvXHJPwnc7/kEXX76CqqsrRJm+/baGmpsaxj1GNYLd7d+4XVS5DHibc5/Nh4cKFWLhwodZIdouQSePkTvtXcaf9qzIvIobhcBjPPOM8skTXFzmpo3QDgQDOnbNy2uzqo49K8s9X7Lk8VaLL95ry53hUPNu2kUwmHftwqFy9vb2orq5GdXU1btyw5N/kcaCSTy472qvX0dGBzs5ODAwMaPs2EcIDBw64GsiqTuCGgi5N3XV1LDQ1NaGtrc3VgOf7vjghpGc4EdRhcHBQgr685jOsdXL0gpsxpjN+dX1bzV/tQ7r3Vq3y3rfp9h6/ru4fEyK7P4+MY69IoAR1P2Ih8lu+fHnBsi0EtI+dfnOvAmobXR/UyUXX1wsBl4WqZ/gcqOtvan1UA5wv2rrlr1tYDQaDGB0dld4rdIQGX7SNRqMIBoNoa2tDb29v5sqVKxkAOHDgQIbea2trw4ULFgBkhNiIQgEgU19fj4nUFz2x56GHHKSwqakpo8qmuro6p8701ddrQZfLhkcHF0JP2Appa9V2UO0HSotHlRZCyL3walpUhnwL1zytvr6+vONdp5cK2e9NOshLd5DXAJEz1a5S51v6TeNDRxC9DGhDCA3uJxhCqNTdEMLsc4YQGkJIMIQw1/gwhNAQwnwwhLA8hPDs2bMZADh//nzG7/ejEEJI/6ZLCIUQuPj2MbmnMBqNZrhsDCG8Owmh+jWwWEL49a8URvIMITS4n2C9+qqF117LggbJiRPOwcnd34hs2LaNgYEBDAwMoKamRk7QXspJiKxbFN9DqFNEbqRSVSrqtcyTTyLz1A+QGf3THPDy65QUN3iEyO7d4ecuESHhRKi6uhrBYBCpVEq6sqbTaYcBnkqlpAuMrp46xeRmuKr158a8m+x0JFeI7F5ESocMePp95MiRnHbkEeHUiYwrZTon8vr1bCTaVCrlqEMymcSxYxYOHsyC9mJOVP3yp8gaUXfav5ozeSYSCUnYurq6ZPTO06ctnD6dJUmhUMhxGDtNinv3ZqO98slNbQNuBNfU1DgmN9ue2qOoyp4T2VAohDut/w53Wv+9Y0LlUUY/fOwxOY7ItdGtb1D7UFonTjjdXYXIkkG1P9OkT/2e+jffh0n9lOoeDAbR1NSEvXunouQKIbB9u4WJ+INSrtSfw+GwdCOtqKhwEH2+aMT775w5cxzux15GjxBC7l1WdYXO2NItJrmRInU8pdNp1NTUoLGx0eHyRaSV0N7erg128drDD0tiqCODixYtwvDwsHSJzWf8UL8p5DlVJ+r0m5vO9JIN1wtCOPeeqjKkv59+2tuwc2uPlpYWuaChI4QE3SHwurLrDpj3ko0QAqdOWXjzzSxKqYOaPieEly8XZvDqxkExUNNUF634fMAXJ9UD1NV+SPuJiYyp5DBfuXhfCoVC2LlzZ06/pHJFIhF56D0dBfHRRx9l6urqMhTBM5lMor6+HidOlEYIVTdktzbd89BD6Pn+r2aIFF58+0VJCklO1Ce5mzfVh+tCN53F91ircnV7L1/7q3/z3xQ/QAjhiJSt6lbd4rXXWOL7cL3Gmqq/hZgihDQ3uW0ZchsztCDP83ZbfHebG3R9IJ8rqSGEBvcTLN75jx/PToY+n08e9t3U1CQnASI+NHDUcNk8eImOkAjhXEHKRwrzXVMVVVdXl/RHV5ViZvT7U1j8PQV/olW+GzZskJOPbdvS4KX7tbW1CAQCaGxsxOT8b2cx71tZzP0mJud+U26S58adm3JSv7zyPVDcSNPJS5WRSuToHR6MhPJS9+kQWSRjwOfzyQmar6bxYESqkUFhqc+csXDyZBZvvTW18EDP8+NOqMwTVb+CTZs24emnn8bTTz8tr/M9J93d3bItzp61cPas5SAjVIZwOIwDB5yHChNB4r91xnIh+z3p2SwJzEI3aXHDjL4SquSU2oTKzw+w5wbVG29Ycr8gkUF1wcG2bQfRpLyoz9JxEqrMxsed+8Cefz57pMBE7AHHV9xQKISRkRFZrng8LgmmqgNoDykZTl4TtDrGVUO1VNDXVR5UQS2XikIIFN1//eGH8frDD2PowWYsWbIEQggsXrwYixcvdoRbLyQtvtDihlAo5AjY43bsg0rOiwHfh0l5ehFC27axZImT+MydOxf9/f1yPqEjMwhtbW05CwTlRCQSQSqVQk1NjQyUduqUpQV/7803Lbz9tns4/ELakTBR/at5+xGXoe5aIaD60mKYegh5LBZzLNrw/q22dT40NDRoy+c2R9N7yWQS+/fvhxBT+9sbGxtRW1srjXryLFi0aJE8AmJwcDATDAaRTCblHvFr1yxs27atJEJI8xgnDTqbg8qtksLGxsYM6Q1+NAXvI+oYVuVBf6tHdbnpQt0isluaVAafz+c4QoziL1y+bMlFCvXdQkBlbW5ulvvIKU+3MqnX+AL8zZtWTuA9kl8hngm6GA5ucs831tTfX/9K4dFKDSE0uJdhCKEhhIYQGkJoCKHGyDCE0BBCt35RSDsSDCEsnhCm0+nMRx99lAGAZ599NpNIJJCPEOb7Nx1CuGTJksydmzc/JYTHZORRHaiPGEJ4fxBC284fgIZfn22j3sCgVFg6tyR1wlPJAL3D3Xu4QcsJIAcPsU0DTz1+wk0BquRSHbwUrvvGDUsaeoVM3gQihSrowFvKU3VlSCaTmFzwX/Hyy9mjA8gFkiatybkPOSYcncIkqG63tm07SLYQQrpFqBFLefqkPNV9fjzKHcnl9Omsa+e771p47z0L58/ro2hyouL3++WhumRo2LbtcNfkJI9PuqTgeX8SQmCi6kuf4pdzopfR3h7btqXhMmfOHEmy3nsvW3bKk/KrqKiAz+fDkSNOgqvKhcjC/8/em37XcSV3gmnXYtViu6Z7utvT7dP22F0uzUxrpqcWu6rcH7t9ug/nzOnyzB8wdebYn8o38614eMDDw07sO0hwA0EQAAkQBEASXMR934qLSLEkkVKVVCpREinuhD1lkHoxH7LiIm5k3MyQjszZAAAgAElEQVQHSWVbVOqcOCLyZd41bkT87o0bwQFauUbY044/CVWC2E8adZQaArbof57n6bGlgPABcxHl/UFlS8tMJBIwPT2tU3bg/crGxkZjXq9ccQKuisgrmBpk7dq10NPTo0E3Tb9C24/8ScvCZ2HuPNRI4e2wvcv/5mNBy8tms9YIlcsximiZI891wchzXfrvsbGxSJljK4saRHQTBDc4ynWnsoFE3gYqf6V36urqxFD1vM0IBvFOJI1qTKm3t1e74JbTj49LuMYRcPziF9Hum0gcKNIy+UYfJ0yJRDfkJB6nvPpR+BC/4emPkHDjFl296XrH76nOLKcunuKErjNJT1N9dubMGc2f6HpO733n8/nSzZs3SwAA165dK9FUWOvWrYPx8XEYHx+HM2fOwMLCksvocgChFDVVooqKihJNVn97z55S/w++ZoDBU3/+53Dqz/88AAzpOBQKBWMTR9rAi9r05u+WIzNR3nFX1AcPnMDm+UfhOep+SvmA/m3rE/aXRo9G4Ip/h7l8Yjsk4B21McF1B38eJuc4caD4j23UxxTTR6UYEP6KYkAYA8IYEMaA8KMaRjEgjAEhpxgQfjRAiDkAb968WaqqqiobEC7HZbQcQNjW1la6e/euvsM4OztbQvAXRhIojAFhDAhjiumfOjlcgPOcZNyox7+z2azhamgTUrW1tTqnFFV++C51G7UtVpsQxJxGVCg9euSEJt62Ac9EIgGlTf+nTyP/Bzx8aE/8jWWU1v8nKK3/T9DZ2amfvfKKA62trRoQJhIJ+HDwu2L/KCGg5fPB3dnQ5YP3h88RT5Z79qwD168vBU14/XXfhXP9+vWBdl25cgWOHTsGx44dM/oc5qKWyWQ0SENDFg1M3lYa2CSTycBizVf1O9heHlxnaGhIK4hEIqEv4d++HXQVpfVdu+ZAX1+fAbwSCT/YD43uhkFWbEoZn3FF/rTjTwJ18jJQQV675sC1aw5cverA3/31X2v3awSMGGyGuzHV19fD0NAQDA0NBcBgGG8rtbShgRFjPc/TkWCTySQ0NDTAT37i6A0NSQF7ngeLOUe7jWOfMCcpurbinPMxo/1BUCOteW7clGOQREUUDfs2TN5QgCR9T/+mQNBGUW1AQsOcGujLKZOXz91Po4wbGyi8cuUKjI46MDrqWPvA3UU/CQoz2Mr9HmUiupaHvSv9G13e33lH/lZy712s/Zrxt7TpE9UG/DtqI0SpJb2ArrlI/f39hr6km7soC2mddAMyag1RUEg346jc4+sJASGXCygDt2zZogFYZ2dnCd9paGiA1tZWePzYgfn5eZifn4edO3fCG298NEAYBbxmZmb0qeDNmzdLra2tJRrcKowwOimCwsbGRtEtXdrk9jwziJj0vo2HaPA/W3AWvr4xmItN39G/6XeZTAay2Wwg2q8kH3nb8V0MSCatc8l92bY2oniVtimsLJuMLkePxIAwpmeBHBoaHhctFSISQKyqqrIuTmpIcYNGMlgREGLIevyGG3rcuMTf+E4nvf/GTwlsu02ojB4+dLSALG00Q8mXhv8LlDb8hU/r/zOU1v9nXX5XV5fehbt48SJ0dHRoEJxI+CkIPhz404CA27hxI/T390N/f7+4u6qUvztPvykWi6GCWikzqSxG18Q+UoGeSCSM5NfSic6+fftAKaVTakh3khYWHA3ScAzx9GjXLgfm5nzavt2BqSkHtmxxYGzMp8WarxhAkytHrKehoUFHiUXAWCgU4NEjR29M8B37N9/0T7MSiYTeOEilUpDL5SCbzeoIlsjzUqh9iWfx2dOOrwd433WXopXS9r/6qqN5BPkR01AgVVdXw9/+9V8bbUgkzATzCAglw1BSfpSn8ZQExyKTycBrrzmaZ6REw0op6O0172B2dnYabUMjE+ePryuc20wmA5WVldDX1wfDw8MwPDys79tFKXTerpqamkBUOUmBRyl1G+F48FOXVCoFV686mjYtEwzy3/COMtLHKUui5UbbtJ14LeZ+Q/97dHRJxuI6HhtbHhgspw/S/Em/T05OWlNG0A0XpPfeC56C29pC78grpeDWLbmfdI3qMfvVCSGVEZKhHNbvsHGjZaFhTiNd4nxKm0x0XGgb6uvrA3qArmdaf0NDg3F3y3Vd7ZVhA1xXrlyxltve3q5B2MTERCmZTOoTo4mJCairq4P9+/fD7dsO3L7t30c/ffr0RwKENtlSUVFRunr1qm7H8ePHSzzNSZR8SiQSxkmhxI8SP6DuoPYK3vWW6uX8XY7M4G2V0j1w3UdtKEme4Pig3SitU1rm+vXr4fLly6Ft/NVcfKQNv3L0B19DtrbaylmxYoUx3zEgjOlZoBgQujEgxGcxIIwBoWSMxoBwqd4YEMaAUHovBoQfDxBWVFToIDLHjh3TQV8+KiCMSkwvyZbW1lbDRXT9+vWlZDIZyHsZJZ9iQPjZBIQvPB9HGo3p000OdYGjYBBdHrlSQaXK7y1xJSApOk6jo6OglIInDf/CeM6ja9qAHa9bKWX4o/N7VJS4a4vneTpp+/T0NCiloLTxv/pAcPi/iAYIultWVFTou235fB6mp6f1OCE4+LD/24ZAmZ+fD/SBg12lFIyMONpVa3TUMVx0qSA7edLRdOrUElG3ETTaUemgAd/b2wu9vb2BsURC91MK2uhdFM/z4MEDR7/neR4cPerA7t2yskkmk7BqlQOrVjlw5cpSVDY6Btz4QABLeeHxYwfy+XzAwMHvfvELB1atWgXJZFJvOBSLRcjn85DL5bQ75aNHPmi6c8cJlIXjl06nobq6Gp62fx2ednxdg0HadiRUYtRQpbk9q6ur9R0+3u9isQh/+1d/BX/7V39lGJIPfvhDePDDHwYUOPaVGwSu6wYSYafTaeju7tbAFKMo0ranUilYv96BwUGf+vqW3kGe7ujoCPQZ70jyNYZAm4JCDvwnJycD61Pih18ZbdY8dZJil+7qSHVIRgO2jwLAq1eDYKIcUMgJIzZHvSdtSJRj9NG1yw04WjZ/JgHCxcrPBZ5t3uzzhQQGo9paLtH2ua6r+0HvH27btk2/s3XrVtiyZQso5W9k7du3Dw4cOABHjx6Fe/ccDSRc17+TazMWKfX39wee3bmzdO/6+nUHzp+XQSIFhNImlw182wxUasRynauUgi1btoTyufQbynF69YIbyzajGHN31tfXh95BVErB+fPn4fz589Z+vf766/reIK7JdDqtZfTevXvh/n0HDhxw4MwZn9A18uMAQmzP7Oys4SJaX19fwmsJVO/ZxpfzEAWEYd9IcynxI3UjDePbsDmzzePDh46x1qT+hMkcytM85zK+297eDu3t7cZ6Qrsjql+2HJnL7WtUn8K+o1FG+bpdsWIFpFIpeOH5GBDG9OmmGBC6MSCMAWEMCGNAGANClJn8WQwIzWcxIPxkAeGxY8f0qVwul/sogBAAoLQM0nVns1nDRRRPJ1EWfhxAqJSygsIYEMaAMKaY/qmRIwG64eFhvRBQEKJhIYFAalhJgALz1PT09MDAwICOQkcX+JOGf6GBYZjQlUCgUgqOHj2q8xtJAitKICuldPSyjRs36t8xdxUXRkr5OXjQXY4C5Xw+bxjA6D75tO+bPvX8r9Y20Do2bgxeuKYuWkgnT5q5/bhRRcumhgAfF2qs05xt3O2IKkwEl0r5bpFXrjg6UqXkloV8sm6dA+vW+YFMuGCmOftc19VjStubTCbh6NGjWgnRfIhY982bDnR2dhpKvaOjA6anp7US5KAAjcbbtx0f/DGyKREsv7a2FlzXNSKlvfmm2UdsDx1LdA3yPE+DUASGD374Q/3t48cO7N69OzBevF0ffGDyDgXw9+87cP++I/LL+vX+8+3bt8P27dtFwzWRSGhXXJr3DAE05xNsQ01NjW4LjlcikdCgmRu4nA+U8vPWdXZ26vclQ9pmCNDyJUNPKQWvvOK7ov3kJ44OtsPHlo4lztWm57pCqFsTdz/j5fIokFFGmdR/SnRDiP8ula+j/lZ9ARbzn4fF/Oet9SEopN/xOsoxxGyE0WCrqqqgpqYGisWisRmAG3ec9u7da8x9Op2GI0eOGC7brusG3IE5v0hgUKL+/n44edKBI0d8mp83eWax9mtQWVmp1wiSTZZIc2qT41SmUrfZMOMW+R4BVV9fn1U3RhnX3EXVVjcGKaMy3fM82LBhgwZjAwMDJdQrFRUVUF9fDyMjIzAyMgLvv+9vTg0ODmpwgfoKA4IhEMlms3oDEPPhSn0aGBjQbqroIkr1KLc3yh0bXFunvv99I9ooH+MogMnLxCi5YTLOxlO2dzFwXlhZdINWAq9cbnO5gvaTTVbh5o7UBvo3jXCPv9nWhG08w2SnVP+KFSvKll8vPB8Dwpg+3WQAwmQyCXv37jUUEBIFhNzgswmLRMIP/Y/RCfkCkoDdk/r/XjQslPJPDlEo4jeHDh3SERSxzCiBzduLdW3atAk2bdoE69evDwBcTMSLAg8FU3V1tXHCIBGenGBZuVwOnnb/e0MQYX8WK38ThocdGB52oKKiQrz/w8eFh0aXlBdPq0Dbw09dKysrjRNhfjrMwYxSPgChYbUTCT8yXE1NjR5XWvfIiAMjIz5wfPVVB+7d8wlTYyD/YLuy2axR54ULF3R76XtKKZ2GQiml7xpiu6qrq6G7u9uq2PDfT9v+2KrEJF6iRnyxWNRRUZVSOpUH/Q7biwY7JpGn46yUgidN/4NorOLpI107t245cOuWD2bxGywLDeHdu3cbbcAx3bTJgU2bfJ7LZDIwNTUFU1NTxnu49lKpFFRWVmr+TKfTUCgUIJfLGaeEPDUK3n9F/sAx2LZtG0xPT2uamZmB2dlZ2LVrF+zfvx/2798PSinDcI0yAuh7p0/LJ1h0Hb/xhgOvvhoEfxzYorEqhXIvhxAY0mflJKKX2o9/h90fiko4zr9NJpOwWPiSNSn7cojOU9S7XJ/Qe2n4PfI6Ha+6urrAezTBNcqryspK2LBhA2zYsAFyuRxgonO8683TKCi1PEBIT/uVUjA9HQSF0jq2zS1/JyxytlIKpqam9DhSWc5lFd0IwfRIu3btEtPfhIEW3r7BwUEYGBgw+kL10N69ew2gnk6nob29XQOyubm5EtVHmUwGWlpaYLHqt3zKfx4WFhxob2+Hrq4u6OrqgpqaGt1fHB/8N5XHVL8i7d27VwPRN954o9TY2FjCtWADPNJ4oPzg+lQpBScJIJR0rlS+beyVCqZk4G1Raukkrr29HTo6OiLnjQJCaU1yAFaOvKXfoJdZWBmY1D5KztF+U96iz6g9Z5NFNv3Bx6G5udm4K8iJnhrGdwhjehYoBoQxIIwBIeML140BYQwIg0AF2x4DwvLbaZNZYeMcA8JnHxBWV1fr5PMvv/xyibvP/7oAYTabLeF9RQCAvXv3lpBPYkAYXJMxIIwBYUyfHXLowlhYCAoubvyjsOVCUhKafAHRZPEclOE7T+r/OTQ3N0NjY6O+n1AsFvW3aODgN3NzczA3N2cFpZzoe9RFa3h4WLcBEyrT7zKZjL7zw0GvVBcF2VhuX18f9PX1wcDAAExOTsLTzm+YRkP+84Exod/b+uh5Hrz9tmz0hrUrDNTTsUEhTyNK0ncePXI0kMH56ejoCLiO4P3MsTHHUNYffLDkvvjwoWPME52rdDoNo6OjMDo6Cm1tbQEDRikfmFJQivmSsL6WlhbrhsCTlj+Ap21/BE/b/qgsBUjnhUbpxJyS77/vwPvvO/pdXh8F25IR8KTp9wJ1SpFA8W+sjz6nhl6xWNQ5JGl0wfFxR4M9TC6PbZmYmIBsNguVlZWGIUldZGtra6GlpUW3j5aPmzfYr3w+Dzt2OCJhNFqk2dklwsiWUQqdK/WDB/3vLlxYugPI30GXXl4GlxOZTEbnYbQZCVGGDY4bgkLb/T5OFBBI8pWDBd4fW05DDggXC182xgXz79mia0aRJBtpnsV8Pm8Ydtx4C9u0UcqPuszrpPk98X2U39XV1Vo24GZRoVCARCJhGNNdXV2hIB3d1Ds7O3WuPyozXdeFrVsd2LrV0Zs6tE1SmVJ+TvobB8l0HPD+YJT+Q52F/U+n03Dp0iVD30v8Va4sXL16tTH3SimYmZkxyvnVpooGhJhzEDdZFqt+Cxarn4PF6uc0WH/wwHf/n5+f13NGQWSYvkM91N/fX/q7v/s7XWd/f38J2xXmisl1p8SX0pxJgFCSL2E8Lo0xXcv8N37HGt0xuTzAKM8vvviifobjj3wobUJE8YQ0Do2NjWIbaFvDQPdH4UO+dilwl8pFXnVd14ifYSMOBl3XhReejwFhTJ9uct57z9GGJN7BQwXKw8l7nqd3XyWD3Sbw6DOb4ENl+qTun4UaF/QORiaT0QEG+K5blFDn1N7erv8t7QxnMhlRaYQpI0poMLuuqy+II/BQSsFi1Ret5eFcSHchaJvfe8/RxIUvHUPP83RKDGks6PNEIqED9VCjhAILPPlJp9P6jhTeMZME+o4dpnF5586SwkwkEoF7DfRksrm5GZqbm/VpNTWo790z71JiP3K5nL57hv3h7XrS+oeglIKXXnLgpZeCwVZsygdTWfBNAqWCKR8kZbRnzx7Ys2eP0d8nTb8HT5p+zzAA6Z1UaV5xzsPWGq5l+mxy0jda8RkPQrJq1Sp98kvvC+bzeaiqqtKpO5LJJFy/bp6yIRhH6uvrC8x9GOGdQ2zr6KijT89t34yN+WlNdu70ia6D115zdJoNpZYATzmGBs7rck7yKOEY4t+bnusWAYDEI7W1tcZ9R2rkIK+FgQkkCTxhmxYLXzbAIG+TUkrfPaUGPqWNGzfCunXr9J3x9vZ2HawE5YJ0fzLsLh8dCw5eJZDLT0P55hWCIJQf/F4h/VY6eU2n08bJcGNjoyi3qQxdWHDgSfO/sQIIBJdhY0DXlMQnW7dujdR/WD9u/KTTaairq4O2tjZ48MCBBw+WZBXlr3L0qev6XhzUM0IpBRMTE0Z7KcCoqKgovfHGG/5p3f/3oPR0+/9bQj24bds2qKys1PLlzp2lAGJ8Y9K2Vmn7uYtoNpsteZ4XOEG38V65v9P1ks/nDVDY8ReOnmvU51KZfMOA14OpqBobG7U+bG5uNoAgvi/ZMhs3bjRkyPz8fCBoDZUntG04XrhxWA5hIDy+Lukaom2Okoc2vubvoszka8u2vjzPswYso7KKgkDarheejwFhTJ9uigFhDAhjQKhiQIjPYkAYA0KpTUrFgBDnMQaEnwwgRDp//rwGa093J0uu+8kBwoaGBsNF9ODBgyXKG/8QgFAChTEgfPYAYQwGY/q0k4NKDgX10aNHYdeuXfoO0caNG2FoaEj77eNi4osQXWUkAUvvKnElQo13NNaf1P13oJQKhLSmChzvaqEyDRNQNoFB29ra2mr8jm5/1HDCerlQkcaCCz40xqkLbiKRgCct/xaetPxbsSxJeNE7Wfg+98Fvbm6GDz7w0yggKEF69MjRgEsp302Eg0FqzCCg2b9/v35WLBYhk8lo1wqcewQsSAMDA8ZOrVIKdu92DFCilA/kuBsjTR9C740ir1J3VmrMSBsOvF+ZTAYePHC0gUtdRF9+2Y8saeMbTpi4mhsnSikdMp2uGV4m9vHIkSPgui48afy9gMFK7xVyY0EpBTdvBsEg5T8kdLXGsZiclIGV67qBtDPUoC4UClBXVwdNTU26H2+84Wij8PhxB44f9yMuHjrkwP79Pu3ZY7qzSgYAGr0IEjg/YoRiBIYUHNKE6XTd8jF5/XUHfvYzR9/JkZIfS4ZwZWWlcecMqbGxUVNDQwPU19dDTU2Nli82sMbvEiJv0GfcmMK7ppQPwtJX2IxJJASBEiCk64gbz3Nzc7Bjxw7YuXMn7Ny5E0ZGRvR3NAUBzmeYkWV7h/OxjV+ijHPaB7pRRFNP4HjScniZVG4h7+RyOS378DeMgruw4OjNp8rKSniy8vfhScsfwJOWPzDKp+PK28vnmt4h43ION5YkOUjLoJu7xWIRcrmcXtvvvefoO9j0LnaUHMRxunTpkl6jGzZsgE2bNgW+x7lezH/Bp6ovwszMjAZt58+fL9XU1MCWLVt0aoJ9+/ZBe3t7IFKr1A6c3w0bNuigNb/85S8NF9GamhojZVFYn5Akt0M6xvQeIt+YOPn97/tXKQgwtNVn42P6N3XDjFr3eFVlw4YN+moM53tM14JULBa1ay7Gf3Bd11jbuDlos4Owfi5z+Du4ocxtnrCxsK1R6VllZaW2JRsaGqChoSHwTm9vr7ZvJUI7E8Gg53n630r5LqQxIIzp004xIIwBYQwIY0AY+D4GhDEgpOsoBoQxIIwipT46IFRKwcTEhAZwb775Zml6err0UQEh5jYEALh69WqpoaGhRPniHwsQKqUMUMiBIed7aS0oFQNC2xqVnsWAMKaYyiOHKkVpAeLfVNhRwYvKlS8gBClUEUvGMJaD3125cgUWa39XG69U0GYyGairq4O6ujoNDqgrFb7LlQOvE91+8Bl1g8U21tbWisKF/9tGXAnblD1ennddF5qbmw1BzBP9SmCRulvg2NDfBwcHYXBwMNB26h6MIJuOI9KdO8Gon57nu1ZQ152KigpYv349XL58GS5fvgydnZ0a/FKAc/CgY5T1+LH/98DAAAwMDBh5DU+fPg2nT5+G+vp6bVjTscvlcpDP57XhxecE6+bGUSKRgKdtfywGkME8dPgsin/Hx8cDvIPGoE0J4vuU79FwfNL4e/oZuhWF8RkNJsTbWVtbC2vXroW1a9dqAF1RUQHbtjmwbZsMBjnfYj25XM5wXX73XT8x99tv+4RrtLq6Wrugt7W1QaFQ0Lk8C4WCKCuQpGibtD2rVq0K8H99fX0AGNoMBMl4QMJgWZJ8opFaw4yw5RAFg1S2csJk4dS1kbvnK6W0vLKNASU0jigY5O9wWea6bmCzD+vldSNRV1DkHVuQClt7pbmT/l3OHEvy2ab7bIYm8qkk5zEgDV3PrusbvBzQPmn9HwMyBgPsSGue1mMLbpZKpYxNKL7Jx3VIMpmE1tZW2Lp1q47my92SlVLLAoWu68LFixfh4sWLxhqm44lAkNaBm06dnZ2lX/7ylyUAgFu3bpV2795dmpqagr6+PigUCjrxOR0jKvfq6up0sBoAgNnZ2RLWi9cG0HU6qh/Ybh5gjdZJZQbne84/6D4quZHSMqickeyIsPUhrQGMrit9R9s5NjYGY2NjgfFBnpNctKkOs7UnSk5IgDCsr9LflAfS6bQ+JODu6Ei42YkbDmH1SnKfBpTBv2NAGNOnncTE9FzIUqVCI3vRhblt2zZQSmnDHhcSN6Lp99S/G38/c+YMLBZ/F1x36e4cXZhoNOKJET2BwvbRiI82IcNPrugz/AYVNFek9Bk3InFc6BghMJEE2WLl52Cx8nM6uS8FPTg2YQqQGhposOE79HQB39u9e3cgsTnfOadjhtEF6VhTwZtOp6G2tjbAP/fv++kPKisrjbs7R4+aSXoxfQS+09vba5ygJhIJ6O/vh2KxGLjbiOVcuHABLly4IBp9aCxh6ovt27fD0/Z/p5/zXV/s9/XrTmBuuSGO6RDo9zjn8/PzViVp25F+0viv9N1OJDx1pXOVzWaN+2/cSJHKHhkZgV27dsHMTDgQpEYC9jmRSMCDBw7cvevT7dtLc4gnY/hNLpfTJ7Zr166FlStXagAiRdTkBoWNWltbRTnF78WVa7RKhhP/XprbsG+XQxQQYnJvNE56enqgp6dHRwhEWUmBCK0b13lYu+izxcJXYLHwFavRFdVP6TRPup8ovSvdweQyp9x5DJuzsP6HPQsjur4l3sCNvHQ6Dbt379YGKa5lyv/0/jj+XigUAsYnlk9lFW76cd2MXjSe52kvEEkPUnmM39FND97PcgAhncNLly7BpUuXxPYv5j8fGNeamhqjDU1NTaU7d+6UAAD+/u//vrRjx45SXV0dDA4OQmVlZSAFFv5/eHhYnzCWSj8vPX78H0pYP/ei4TrUJjfpuOHcRL3HPWBwjvm7PAopjnlVVZVxr9TGp7bxt603Ohdh7UevF/o8bO65B1hY2RIYV0rpU0jsN6b2oRtlYW0JGxv6LS2/r6/P+EbSRTbvhnQ6HbBPY0AY06edYkAYA8IYELI5USoGhLTPMSCMAWGUkRQDwhgQYh0fFxCmUinYsGFD6enTYwYoDAOE1EX05ZdfLj18+LUSpjBy3X+6gFCpJRfSGBDGgDCmmP4xyZGECvcL5wsdf8dks3Nzc6CUgrVr1xoCFyMihgleVAgjIyMwMjKi88stFn8HFmu+4lPhK/qOC71Plkwm9eKmyWjpPUNUgDypK++b1C4uYKLuEEgAkZaBbaDfDAw4MDCwdM+EggHP86CqqsoAqlJbsd5y2orvTE9Pw7p166xGxzvv+PnHsF00nxyCVT5+1J0H2/vee44u6+xZB3p7e7Xhkc1mYfv27YZR1NzcHNh4QINYAqXZbBZ27doFu3btEhVBfX29Ififtn8dent7ob6+XhxPfE+KPol/UwCKvM6VFo3kxpU6gmn67Enjv9T9kowWWtYbb9jdIyWF6Lou7N/v5/azvcufYb2tra3w8KFjzAc1Juk3hUIBjhw5ovO9nTp1CpqbmwO5Q8tpA5UNGJmS8ij93VYmH4uw/trGkZMU6dfWdjp3/J1Nz3XrZ6tXrzbyt1FC45KuNZR7+A5NxB7Vd6XCASFuSEnfhrm2KmW/y0j5RAKEYWMvbT5G8fpy5jfsG1sZkrxAd2jP82BqasqQVdQNnhqkT9v+GJ62/zsdSRPL5rKWzn8ymdQ5XinhOzSq74MHZtTlTCYTAAjo1k83HNDYpffz8Z6yTe/hv+l4Xb58WX+D71FAiO3E6yCoH/Fe740bDly8eFEDvcuXL5dqamo08PY8D9ra2gwX0ZmZGeOuILrP8pgAtvmNAjW2aLDI29ydmP+b8/PJ738fPM/ToM+Lx4EAACAASURBVDCVShm5A6V1aGsf1zGSOydvh43/Ozs7tat/W1ub8Y0NfIa1TZIT/Pfq6mpDxmD7w+y0ctYuRrsOizaKc0LXlLSBieuDP49dRmN6FigGhDEg1L/FgDAGhLzuGBCaFAPCGBDGgPAfDhDmcjmYn583QCECwomJCZ1o/t69e6X29vYSn7NPCyCkoDAGhJ8+QIhgMAaEMX2ayeGLCpmdLgpUJplMRi/SH//4x4aS5wKDG/Rh5LpLuZEwp9ndu2ZuumKxCKlUChYLX/Kp+ksBdxyuSNva2gILFy82U1CBbeDAi7tp0vbY3C4kxYgGAxdCCwuOdn+ZnnbE8jkIsikaPt5Sm7ngpMFm8H102cE6ERjRZxjMh7r4IMjDnEgbN240QHIikYBbtxydww6NgTVr1uh6KZik80MDw3CQNDY2pvvD54T+je887fiTUIVKx++dd4IAikZoxXL5GuKuKLa6qHH9pOFfan4LM7Jeey0YlW5hwQ8kQaOt4u8HDjhw4IA9b59NoaKbp+u6cOnSJYOXaERfOse5XA4aGxs1QG9vbzdcPR8+dODevWBbpPXC28TrQ56LMvKWQ2F8QesPc3OVxjIMFCqlYGhoyMjfhnXRjTnqDo58jTK5HEDoum4ACNbV1QGeuCCIl+YE283BuEQ8n5n0js0NjL/HDa9CoRCZuzGqfVFzJf0mrRFJZiAg6O/vX1abnrZ/PUDS+kKZ2NPTYzzjMoO29/79JVdv23jx72wGP49mTIlvSKLcQF6ibVrMf94ATriW6ebu2287UFdXp59t3bq1BPCwhInlae7C8+fPl27d+loJg1lRwqBX1L3+5z/3n73zjhlJ1Tbf/G/O42GyKky/4Ps8yAzWgQH/+EYhrVOa9+UQtyWkufc8D5qbm42IyhitUwo0E7Y+sWwa7IU+p5vS0nf8ff4bXS/cpTOMZ8M2K8N4AykGgzE9C+RQph4aGoLW1lYdrbKurk6DLFR2mIhXKWVEd6TpFGwkRbH0PP8UDHcGEXQ+fOjoqGCY8DybzepFns1mYbH6OeOeBobPxnfQMKeLHaP2ScImSkiGCVWb4BgcHIRt27bB9PQ0HD58GA4fPgzHjx+HU6dOaaMHDT+838Xr5iAIx5uCNMlACFPy9E4F7w8VlDduOLpuPK1BAIchqCsrK/X9TtqekZERcF1Xp3fAefI8Tyu8lpYWDTJpSgmalJ2eOFLiqULwXelvbXx1fEPzBAf2/BTW8zy4dcuBW7ccI8n8cpQpNS6psvI8D+rq6pY2OCp/0wAOnDevXXPg2rVgag16UomExt9LLy0ZOggUuaLnz5LJpBiZ7dy5cwZo5+1A4J7NZo10DA8eBI2ue/ccQ/GXY1xFrdmwZ1GGkM3oiDJobEYN/14CUotVX9SAEPli/fr14LqucXKCm3E47jTyMJYVFi5d12c5EeSGFAdrEj9LffyohlRUGRi5k56g2b7HOpAPOdETr6jNhHL7TXmOjyeXpxKfrVmzJvBsamoKnnZ83SDKQ3jfnLaBb5hhvRRUo1zgsj5sc5O3maajeO+9JeB1+7YPOlFGKqWMSKOaD/Of16eEVFdQ2+DNNx29CUz1Ql9fnwaFmFvw8eP/p/T++0t1cs8LSm+95cBbb8mgFvuA6Zru3DFBNJ1jad1/VKJl0LuENLI6esxwXSOtX2ldR61jqR9UP9q+Qd5C2w09iRDU84jCvN+4LqX1Q08HlzPWy+mjTV5HyS+prhgQxvQsUAwIhYUeA8IYEMaA0HweA8IYENr4uhyylRVVRgwIY0CIlMvl4PHjPyzdvHmzdPPmzVJfX1/pzh2/fiz/0wwI6SlhDAhjQBhTTP/Q5IyPj8Po6CiMjo4agI4af9QdMZFIQD6fNwQ/FVKUOEDEhc6VFo0M6nn+vaUrV67ohVcoFCCVSmmXoUwmA1VVVZBOp2Gx6rdgseq34Pjx47B//36YmprSd3KkhYvJe/lzHo2tXCCI/8dyuru7oaenB/r7+6G/vx+UCiaRpQYCzaM4O+sYipJHF8W2Ybm0nVFt5e3kyoLPIa3v2jXHiH6KAA0Nf2zrypUrA/P98KGj3dFo2dg3ChI9z4Pq6mp9zxKfYV4hrgz5XQRuWNC+Pe38Bjzt/IY4bpKy4OOOLn1RY2pTGBKoX6x+Tj9brPzNwFrC965cCbqp4p1bm0K7etU0/uh65eVHKUPM2TQ7Owuzs7Miz7iub4jX1dVpd6KFBQeam5uNsu7edcq6RybxM10bYUYAV/TLMc6oEbRmjQPr1tnd5JQKJqAOo8WqL2jCZzTa6Pj4uOGKnUgk9N00mlBZWqPd3d3Q3d2tI5WieyiSZNDYjJwwIzDKaLLxf9gaCXu3q6tLA96PaxBSku47SiAxir+k/vI20c0AOnd4555vJmHEbiwrmUzC044/CSVJV0hjc/euE+Afqvs+ifG9fdsHVwbv5z8Hi/nPiXzCc4C+/roDXV1d0N7ebuSvxDv2fgTRr5XwWklDQ4PuEwKoqD6U27d79xy9oamUCmyWhdVTrk6m6/0EAYWozxAY0nnD33jb0Z7YsmULjI2Nwfr167U91Nvbq+8Etra2Qmtrq94g532ybXbSOQtbu1R3R403bnjR99B+pPXbZMdyZbztO0mXl0NxQJmYnhVypEVId6Rp8nG6a0RPHChQwLIoiMT30HiSgCPu3qJAHxsbg46ODujo6NCCJZPJ6Av4FRUVMDQ0pHeZFvNfgIsX/TtqeHJ18eJFOHToEOzfvx/27dsH+/btA6X8IA4DAwPaeGpvb4eWlpbA5X5JqUcpkc7OTlFo0BQQOD5c2M3OmkEApN1wTDDLlY5UJ50DyUgJu3/C+3fp0tJ9RwSAGB6fBnzBC//19fUwMDBglIGgjtZPTwTxVLCnp8f4jgbioe2y9Yu/R4FglLLmShGpqalJ1ykpFWme6RzS76qqqmCx+jljHBAQSju6ly7J93+oUqTz/t57ToAvHj1yyrpzx8uiRse6detg3bp1Ir/19PTA5cuXYWBgQBvxzc3N+lQZg7/cuVPefUY6xzbjhK8PKSE0fz/MSBsYcGBw0KfVq5cA9fr1Dqxf78DwsAMjIw5s3uzA+LhPW7Y4sHWro99ZzP2Gn0om/3mdgHsxvwQCpXo3PdcNm57rhurqaiOsfiqVgoUFB2ZmZmDt2rWwdu1afUJvM14oIIyaW/rMJs/KpY/zbRihjLHN38cpm97rRl4vt09RBiYa7JLRrtTS/W2lzE2O6elpUQ7hphr+RoO+KKUCAJG2CcvHjTc8AaPv8IBBUcZzGNHy/bXwudCyUBfeuOHAjRsOVFVVQSqVMtZCc3MzFAoFqK2tNbyCisUi1NfXG32U6pD4xiZLbfz1wQd+nxDwctAr1cfBPn+Xt/fE974XyE2IAfLwXjedH+QxLHd6ehqmp6c1X5WzDlauXBlIGm8bQ2m9hPEC3UDm91V5O6IAtG3zVpozWz0fV25IcjcGhDE9KxQDwhgQxoBQ6C+fhxgQxoAwBoTl880nRTEgjAHhZxUQIsWAMAaEMcX0D0GOFA20UChoBdHa2hpwRUH3CSrsOLigIBEXDronUCDIjZtCoQCdnZ1QUVGhhUhDQwMkEgmorKzUAnB6etpI4LqYc6BQKMCVKw68+qpPv/iFEymEKNGoVGHCibe5tbVVg1dJoHL3JGmclFJw6NBSpMgHD5burW3evBk2b96sUxnw/riuqyN+YYJfm4KihHMWBQ6x3adPO3D6tGMId8/z4PTp04ENAa44EDTyMcR0BJS2bNkCSikN0NGliX5P7wbSMayqqjLagGAwCgxwhcf5U1JGUn/phgCfI2p0obsoPlvM/UbAEFNKwfnz8r1F6tqI3+B9HqkcvOvLiRtCfC3gcxrBl447vSuSyWTg/fcd6Ovrg76+PigUCjA8PKzn8c4dRxzHMMVuWzdS213XNVLLcMOL8yF9r78/GL2V8o0NgCEhEOPjSg0nqS+0TnQfxbl99Mgx2ozjHSbHBgcHYXBwUANC3iebISbxxHLo4xhZYWUNDAzAwMCAlWek52HvUqKAkG562uYay+DrXpIjtnopwKXrGNcyGvP0e3oPENuJIMF2D5eCQ+Shpx3fMKnzfwqMN62LuqHaZCfXHXTN0BQT5cjd48cdOH7c1y8obx49cuDRIweOHz8OmUwGuru7jXgGnucZd9a43A6b/+VSb2+vBoVIeO+QP6dr3LZpK41loVAQQSEda+o6Tudtx44d4tqOkrPIQ3TjLqydtC+U/6I2Wen70nqJ4hP6PrclypFzn7R8WrFiBbzwfJxuIqZnh2JASCgGhDEgpMotBoQxIIwB4fKMpE+CaFkxIIwB4WcREOIzDgxjQBgDwphi+nWRww2lVCqlk4Oja2B3d7dWDnfuLO1W8QWfz+cNpYqG0KpVq2DVqlUBY5YCQ1oWPsN2ZTIZqK2thcbGRmhpaYGWlhaora2FgwcPahevgwcPQmdnpxF4pqamRkc3LEfQcBcfmzCibbVdyuYK3FYe/e7QIbOt+Hzv3r2wd+/eQEAP1/UDE3A31XL6KhEqf2mTIJlMaoVx/Li5Y+m6Szmn6Bhiv3nAA5zfRCKho4zhnKF7yfbt23WwI1QktnlA4srsacc34PTp09b54e2hY478QJWPBGbwGQ1kxN/h7VdqCRDS9xAUnjzpwMmTDpw964j9lDY4eEQ8pKNHj8LRo0e1K3QYr0qE/MuNLuw3zls+n4dCoQA1NTVw86YDN2868PrrDgwNDWmA+N57fmRCPvZh64K7RIW9K/FBKpWCbDYL1dXVOgjS2rV+sBh08+zr892yqLFBeYLKK9uYISCkfeIbZlL7+Xrf9Fw3bPqST/l8XgdUomstylBRSsFiTXhU0Y9qCPG5Kee9cn/jtHr1auM7Oi/obi6txaj1Tn9DmYZyKKytrmsG05DkCM43zc/W3NwMLS0t0N7eHmivtJYnJyf1v1EHU3mJCea5bJJ4y/M8DQClsXna9T/D067/BZ52/3ufev43HchEWmu2jTXKm/oaR+XnQvUNtgGBIP6Nm1p0QySfz8PCgqMjxCLV1dUZ49PW1mbwCLczwtwou7u7oaurS0c37+zshK6urtDNHkoIDNGVlOtIaW7w/2gvoWvoie99TxMHhZirkPLewYMHrbJA4mlaJ58PjPoufSfNH1+jYe+ElRc2XjZe5DJbqpvrb0kmlNNmaWzjhPQxPUvk8FQQ9fX1hoBF5YNG6k9/6sDPfhYkW9Q2vBPBBSE1uPhCxp1w+l5zczN0dXXpHePt27fD2Jijoy2m02loaGiAVatWQW1tLdTW1urTGDRCqRCmxHfwsB22O3j4Ht6JpJEGJQGHgEoSZvjdjRtLIbHDhNO2bdtgdHQUNmzYoO8T0n5QEGYTlFSBc0MLT4Vw/lFJVVRUaCV8+LBjnA55ngcLC2bIcX66xnf08L01a9ZoXkkm/ST3FRUVRjQ8ehoYJsDr6+uhsbExYAAdOHAgMI408qtUFldKNgPRdf3Tsy1btuiTTamd/P7eYvVzYh2LOUdcHzbjUSmlT+x5W5VSsHXrVti6datW9BUVFQGQFabwksmkcfeTl488UFVVBePj49De3q6fvfKKY7RdKSUmgpbAOJaNd6fw9F2aKwSlWE5tba3x3tCQo0HgunXBKIsLCzLwlsYaeQyppaUFOjs7xXUVZfx4nge3b5tjVFVVBVu3+vcSR7/UDaNf6jFkobSepRMIGyAsx/ApxyiyJXxerkEVRjS9AjWY6QYmgoK6ujpRRlA+5mOglDLupNPf6DzS++1h48j/xsiwtvHHuaOyNp1O6/WK73OAw71ebLxl02s2XYZpA572/u+BseD8x2WTUkq3X/Mg8XqQ6uVAkP5265YD27dvh7m5OZibm4OGhgYtZ3AMcKMkk8noe4W4oR3G54lEQp/UYnTe7u5ukQf5ei6Hd+ndQj5nNGo7HV+sh28aYDkSOFRKwZEjR+DIkSMBHg9bexKvhPFEOWs1TM6VU2dYO6LkSFS5tDzKr1H9iKrT87wYDMb0TFEMCFUMCGNAGANCSenhvMSAcKmtMSBcGvOP+m057ygVA0J8PwaEMSC0nRjGgDAGhDHF9EmRo9SSUbdu3TqdeB4XzuHDDhw75milaFtMb73lwDvvLNHNm77hd//+0p04pUwXS1qP5CqAwhMj7nV0dMDFiw5cvOjA3r2+Pz0ajIVCAerq6nTOIjSilPIjG2KUPoyCSQGspGDDXGak/vNErFTwcCVNFfXrr/uudTiGXPhI0VqpYIsyDHg7wwAubTsa2T09PeB5ngEI9+418xJSJc7rl1xwaZ/S6TTs3LnTaMOtW0s5mNDwK0eZKaUMIEifo/vp2rVrYXBwULsISkolbByjFNb8/LweZ8pfdOx//nMHFqu+EADlruvCpUuOVsT0N1ueMeluIG3bmjVrNOguR8nalCDtD60f121jYyNks1k4fvy4MT7XrjkBPlHKBIZ4X4iP7WLOKYv6+31avdoHfH19S9FCV63y68CNhoqKCsjn83DmzBlYWHBgYSHIs7QNFATQCLI0d5jtW/pv3Oyg43rnji/DUGZev+7Anj2OvgtcW1sL586dg9Ev9ei1gC6EdOxt88pB4XLmX3pXAkaUJHc8LIduQvCyebRC+htufIXdZVu5ciWsXLnSGHfeDskllJK04YDzi2BjOWMluTnz8lHG8X6vXr06kLTbJvM+LmGd3Ph/2vdNsd1h1yqorPA8D4aHndD1QQGh9DtGtE4kEtDa2gpNTU2Qy+V0tE1qO9AE9q7raj2fy+UC89Pe3i7qcf4erjGpj1Hr5/ZtxxphVqml6zV0vDBWglLB3JSUjhNQKK1Bbs9IcrscQr6n656OM/I4dcVdDq/ysZb6inITiW444O/SPIbxnVSv7bewOX7h+dhdNKZni2JAqGJAyOuMAaF9HMPGVqkYEMaAMMhT1LCh4xoDQhM8SesqBoQxIIwBofnt8e99Dx4/Dt4nxDUYA8J/GEAY3x+M6VkjZ8MGBzZt8mnrVgemphzYts2B6Wmf7t93DMCGwIC6kSiloKurK6AE0Y0LBfijR77wotEjUaBIAgQFT2VlJSSTSSgUCjpXERp4qMjQaKYCNpVK6XxIbW1t0NbWZixoqgTLFZLcMI5SzrbflVLw4MFShDJ89vOfO5qWo/ild2lfu7u7jah6Un9olFQt9KamIJ1OQzab1YZqNpuFnTsdox407qkrK41SydvJ6zl79iycPXsWPM+D9993DOODCucwQIu5lKjLaJR7CBpvtvF7/NiBx49Nd9gwRbN//37rGFMQhHnpKNBLpVJw5coSgMIgOzyYkFIKZmZmYGZmRuwPvtPV1VWW4uOGCh1nSTFiW5PJpDZci8UiJJNJOH36tK7n6lXT2KMyAwPP5PP5wGaQUj4YxG+ouxXOBw3aQWlhwdysyOfz0NTUBNlsVhuJp0+fFiP/2uYVv7ONtWR80WfU5Rl5GoNz0Y2duro6KBaL2v14ZmZGu0Ju/nKvQXRsbHNLAWE56yDMCEKXyrDvcPMurEwEk8g3UlRDqR0bNmyATZs2wc6dO8WNNaV8Q5/2l/eZ5u3r6ekxAohIPICBtModLz4PFLDYNu847/T19ekAbFEbfuVsCErv8bbzPK9K+Tr5ad834WnfN+HD/m/pZ7a247+pDXD0aFCH0bE7ccKBEyecwFzR9ykYSCQSsHr1asMNE+UQvtPa2hqoM5PJQF1dHbS2tkJra6teOzZeD9OjnKR249+3bplgDTei+WY0XcfIK5J8oWUd/+53xSAz5a7xKCq3LO6KHWbvcLnIv6PlUpDJ246yg9okOK48nyKfI0ku0N8SiYQuO+xahVIxIIzp2SOHnsRQAx4XzoMHjnFCQQ00/K6zs1MvdNxVosIcAeCePXtEYROmxDzPv1dz/74Db7zhwMWLF+HixYs62hgqeborhuXS5Lv4DE8oeTtsSltSplhn2HtRJ3EIMGjIav7Oz38efadQUtT43uTkpD4ZlcZc6htGuKN3SO/f941sFJSJRAJmZx3jJPadd0yl1NraGthJ5juikvJ49MgHTdLYSSdk9D0cBwoIpXEpRxG6bvD07cEDf4OEG070O7zPge/ev+/AvXtmEmPXdWEx/4UACPrJT0yQgOMh8QA9+StX0dvWnVJK34kLW5vUcEEwSBNHZzIZDepR6V69at6JTKfTMDRk3ptD+UJP/bgC37NnDzx+7BgRBtEgRJmzZcsWSKVS0N7erkEcjYI6MTEBExMTuh3lrONyjCo+lmHfYp137zqB9zAxPRJuqNXU1AQMpM1f7oWxL/fB2Jf7Anzrui4s1nzFMDZt827jkYqKCr3eKZAK4yHeR9vY8dM6WwRc6btUKgXz8/MwPz8PJ06cCLQBN0F4H5Va2gDs7+8vS642NzeHzjmufy67w2QU3QDCb1E/4l1U2931qPaWIwuUMk9r8eRTMpTpNx/2fysga7kcx3WMPJdMJgObQkr5qXROnTLlIa2X35fEulDX4OYuHavm5mZobm42Nq+xDXV1dUa5Ues7Sl7y32zl3LrlGB5M/HdsO8ooHH86hly3YV3Hv/tdUEoZeQptvEBP9PhpvMSj0t9h/LTcb2xykvITbb+0+RNGdXV1AV2G39qApkTFYlF7haxYsQJWrFihf4uT0cf0LFIMCIkSigFhDAjp+MSAMAaENmMhzLgJ+zYGhDEgjAFhDAiV+mQBYdgpYQwIY0AYU0zlkEMXIboGZjIZrTwfPzZdt6h7Bn6Hx/RUGON9Q+rykclkYGpqShQAXLFQ4YH3D7PZrDYG0KCjbcFFj8lspSS/TU1NoQrTJhQl4Z/L5bSLXblCUKklMEifUfBK30dQiONVLBahsrIy9I6JUkrMS2QTyLx9x44d08/QHfD2bcdQUtu2OQYYf/vtYPslBYHf2+ZbKQWvvCIrNwn8uW7wXosECLlSsY0H1oXAjs87zfdHv8exuHz5suZBiXfwbwSE9LdkMglvveVod0rke6mtaADZ5tc2txJJeSxt486JJg7fs2dPILotBYSpVAq2b/fHZfVq/86fBAKRZmdnYdeuXbBr1y5dbldXF3R1dWl5VSgUdFvWrFkDiURCR41E93YEhhj1kRuNUTIgyvD7KITrnY8z3eRCwB3VBgSGY1/ug7Gv+BRWdxRfcDf6csrCv6NcSyWSAGHYfCCoymQycP78eeM76ibNx3bTpk2wadOmstbIypUrQ9uMbaBzUo4O4KCkpqYmIAulzTD6b6qLUR+j7g6bI25U2/SHbWw+7P+2URZ128Y+FQoF3b50Og03bpinV9eulZ8XGGUi3fxJJpM6F3FXVxckEkuJ2l136ZoJ/ZuOK9c1FCDY+N02D7TvNj6huVd5mTiHuKFVKBS0bEKQiG3n13GUCrqNSqCQunBzXcjHhPYnan2UO3/LBYnLLR+/k4Ak5p2V1nKUazsldDN2XRdWrFgBnufF7qIxPZNkAEIUvJlMxgi4QHcDW1tbdRAIKkxQsaGAxZOkYrFogDYaVMYmLPB3vC+EQiqbzRpJ7nEHnZ/S0O9o6HKllN4ttClfSaChoOEnXlim7T4Tp4cPHQMM0jIkQOi6rgEIaVCLMOGplIILFy4YgpKHurYJfiwT57+xsRGSySS8+66jT11wh3vLFge2bPHvc771lj04B1cO/N4BHw9uNCil9A4rL4/2AecpLBGzbfy4QsCk2HxsqCFv413cRLEpu8X8F/Tc0LKQv5CnEdTz76WdfIkfovq9evVqI+GyNB/UUMV30FBRSukTaNd14dChQ8YpbiKRgLk5R9PMzNLdUOzjyZMnRWWO9ybpZpXneUaKAQQFWN/Q0BB4nqcDICAh71MgYQsaRdseNoe28S9n3JVSxr1hDkyxnRUVFdDd3V12mUqpsgAhb2uhUIB8Pg/5fF4MMy+tUaVk8Ge7axlWlnTvR5oP3FSkYD6VSsGPf/xjTRwQbt68WVPYXPJn3d3dmn94II2o8P5UNtlOeXB+q6qqROM8jMLGFTcK29vbob29HTo6OgLf0b+j6uL0Yf+3NTCsra01wCn2md79v37dl5d4L16qkz/jss7zPB0nIJ1OGyBx48aNMDs7qzdRUIaGbTBjfXQecWPJNrb8W9pvpZRxso+nrhIQRKKbAjhe1dXVUFdXZ2yqpVIpMUk8L+/on/1ZwH0UN8ZtcoqXwwOXSTzNx2G5PLQcgFgOSfVLwH9kZASUCgb/k/rIx3bFihWBOmNAGNOzSDEgjAGh2KcYEMaAkM5ZDAhjQMjHIQaE9j7GgDAGhP/QgFApZZwUxoBw6Z1fFyD8xzbgY4rpkySHCjdcSKhoU6kUHD58GEZHR2F4eBiGh4cD7qKe5+kQytx3P5PJGOGhkWjCXmkRK+VHnaQLFcvEiKX8b6V8EINAEL+TDJxMJmO4YNgUMhcqVJDQ59XV1TpK5tmzZ+HcuXNw4cIFuHDhAly8eBEuX75suBDSb+/ccTTIkBSXUgreftvRZBPAtH+PHjna0LC5xWE51L2G993zPHj40IFXXnFg3z4HampqoKamBnK5nFHm2Jgf+RXdRylA53PLE0BnMhmoqKgwIjnivRNK6FYWpWCUWgKE09PTMDk5CVu2bNHuYlgedZOk36JLojTP9B4gV5Ic1PBnruvfG1zMf0FUZHSzAZUWdUnj70ltpwmWJb6YmJiADRs2WO+VSuuBuvji77gBQssfGxuDo0ePGkbWlStBfsVIlFSO7Nq1K9Dmbdu26fcp8KNun9ls1uBxBPHpdNpIVs/bwGUVGl58vYQZ6DajkT574w3/3jOm5HnvPf8uKfIRzjEfH/x3VVXVr9xstwfqwzGjRIGgZNhwqqurC42iGdZXrINGasaywsZJWsM4n5Qkvslms9DX12cAfUn2IT+OjY0F+DSsX3wNRY0LJw6OpHdoHylwqqystKZzsLVfegeBIG580j719orEPwAAIABJREFU9vYG7h1HlWlrx4cD3wallu6LIi+kUikNSjs7O+H6dSfgHm0b+6gxb2pqMu78UnB+8OBBOHjwoLHpiCTNBY41lUPFYjHQNm4DSCSlYbl5MzzyJ70nSEE81kPlUNi1FFrm0T/9Uw0IaVRs3CCnG+VI/G4hrYeOn7QJKbXVNndRvGbji3JkbZScwb9nZmbg2LFjcOzYsdC5keQQ/T2+PxjTs0oxIFQxIJT6GwPCGBDGgDAGhGFGWgwIY0AYA8J/moCQ3ieMAaH/dwwIY4opnBzuxkKNI8/zNLDAd1paWrThhIIMlRs1svA5BoDwPC+gwNGwlIwBpfzAHkeOHNGKlLoLFQoFQ4itXr0axsfHjYWLfaOuTWECJkyBo/KThPGBAwdChRgCVv7t3buONm7KEfiJRMKqaB48cAIuqWF9o+CbBkjg4PH995dcdmdnHZiddQI8sVj5G9qlj0dMk/rNg0jQ32tra+Ho0aNw5owfie7UKT9XFW4gcKHNx+Fpx5+ECvuNGzfqICg2xWEjHItyjSdaLgJBPvZ8I6KiosKI3irNI/2bjgG6xtH5P3DgABw4cAB27NgR2jdaPl3HdKOIvi8FApmYmIDXXnM0JRIJmJ6e1mAf1yztcyaTgZGREaN+dCtft26dbgMaLhiAgQI4rL+np0ccUzrm0hhSt0C61sLyUM3M+C6w8/PmejxzxoGLFx1rYKQomcMBIsqOubk5mJubgx07dsDOnTtBKaUDbCGNfaXPui6am5t1JFm6iWaTieUAStqPfD5v5AEs9zsM8mUjnP9cLgft7e3Q29sL27dvh+3bt8PU1JS41myBn6T1jmXNzMzA3NyczkuImwvLIYm3uLFLN1oQNKFBnsvloFgsBniVbrLQ6wlRxjS9HkF/xw2hdevWwbp162BmZsba9jA+/XDgOzqKJupmyr+rV6+Gl18OgkHe1jDZi7wq2QoSCDl//rwRyI4GpOF2CP4b7R6lfPdlJNsVjXLa/otfmK6y9OoHEup93IS06QSc9yj74AgDhLa2cXAolSXJPqlu27rCdcvLsG2q8/rQ7da2hrEOHC9pTmy85rouHDx4EPbs2RO5jiX38BgMxvSsksOVDwJC6qfveZ4W/HQXlP4bd3Dp3aCxsTFYt26dsdBsO01UAGKZqLCampqgpqYGksmkvusiGXi1tbXQ12fuknOBIJ26lHsKwE8b9+7dayQitylTpUwDGp/du+cYSXdpm3n76LjdvOmnMkC6f98exSzs9FMpf1cflS4Nx87TYdC5nZjwI0cuVv4mLFb+pjE+VBFIY4jPMFIc/33btm2ikD50SDYs6J0VpZRxd1DiN5vgt/EA0rvvRt+RtPHUYv7zhpKUTkHopgqfK0m5cf6Sdj152oyw/tPybG3goKm2tlaf2L37rn8CRvkVv6cnktls1ujH+vXrjfXqeR40NTVBIpEw5A0nNPBSqZROThxm0NLyPc+D+XkHdu70CeVCKpWCbdscTUopmJx0NE1N+c+npsxx3bfPgWPHfIoa6yiDim+khJXHn419pd/6vrTWllO2xHOc2traQnmM0sqVK3X0v7AypfVB36fygpaBstHWnx07dsDMzEzgOT0t2bp1K1y8eNG4i8XbyuUkpbATqmw2Cw8fOnDy5EmdRoF7zUhlKaWMRNycMIUFjfwtrWVKtbW1MDs7C7Ozs3Ds2LFIuYHr2PM8+HDgO/DhwHf0HFHZkUql4NIlx2hHOesAx5+ecto8XbiOxDulNP2V6/qeQnTsJS8A3sePAwiVUtqjB0kChahzaXkUVNMx40ntKR3+zncCp4O2saLfSXMtReDEOYzSe/gu9fihKWzC1jtGy8X6KSiUKOwuLwWjYXJr9+7dsHv37sh6sF3x6WBMzzLFgNCNAWEMCGNASMuLAWEMCKP6IP0eA8IYEMaAcIl+3YCQp5zo+AtHy0IbH/H2xoAwBoQxxYTkSArD8zzjngZ3wUCXQCqg0Cefui1KRi83GKkgp3coPM8zcpyhyxg1qulCp0KM9ofXGSXQeFsRgGLZu3btgj179gTcDfj31LCwRQlDg4UKnrA2oZDjOfJsbZD6RBWrlG9s9erVgXZh3ZQPFgtf1t9h4mxaPp8DqnSpYO7q6oLe3l4YGRnRkcB4X/DbAweCymvfPkfT045vGPc5aH0248M2bvz5iRNy3jhpYwJpeNiB4WEHDh0yc3lSIw/LSCQSUFVVZYAeLE8y5nidXLFjDkObYufzweeLGwe0bjrGmDNRGkduaK1evTpgbLiuC6tWrTLGAgEhvY8UxtNI0p0y/BuN+kePHNi929EyK5VKwc6dDmzfvgQCkSYn7Xef+vv7ob+/P1Cf5CYVRlyGhd3ps/E1/W3sK/0w9pV+GP8VOESwUW57+OZTub9hHZLRJREHhOX0mW8K4G9TU1NGflsb7+/duxf27t1r3L/k60jqIz578MC/D4cgEIGgUj4wpPdDqQ5IJpP6N/zuzh3fpbq+vt7QFeUa3Hz+qX6gv0u6ln5n4zeMMo3E76E9euTnSf1w8M/gw8E/MyLjUp1+8eLSlQOqt7m9wfu2cuVKUW9LOpL3aWHBgd7eXujt7YX29nZobW2F5uZmDZZtsoqPAQWkkgwIe2Yj7j6Kbu68HBwveuJHwZ4EBun31OaI4qeFBQcuX74MZ86cgTNnzsD8/Dxs2bJF08TERGAthG0w0M1vDuronEa1j9tNEq/y6zZ0HPnGa9i8vPjii2XNXwwIY3qWKQaEIYYmCqUYEMaAMAaEMSCkZceA0KQYEMaAMAaE0bQcQCiBPkqHv/MdTfz7GBDGgDCmmJZLTpTAwAWHiwtzgNFnH3zguy1SRSwpIsmFkRpzVNhnMhkdMY0CDQ44KFVWVhrBbWwAkLue2BQmFVqFQsEQjDZhxo1SHtCGCi4KvMoxePE7KrxsCmo5xA0BqSzMAYabBIuFL+t28YBCOPY1NTVl1WlTsJLi2b/fgf37HXjxRR8EKqXgadsfwdO2P7KWJdVL/83BEf3trbf8KJFKKTh+3HcLPHLEp8OHfbB38KADBw4s0f79DmzatDSOhw8HASHWhVH6WltbIZFIGG63/P2w+X3rLQfu3vVJ4quwseHP0P0bXXwk3s1ms4YbLV1vtLz+/n5YvXo1rF692moEYMRXNIwxj+ByeVcp35C6dOlSwJj1PA9OnPADFPH8ha7rGu7StGybAUQ3q7gxWS6v8zWOc425FtGVu7GxEZqbm6G5uTmyHvrvcYsLqdQ2DrKk9Rgmc1pbW7VbalS7lDJdxvk7fJ1S2cpltVIKJicnYXJyEpRSRrh9pCNHjugcmXjVIWpcJOAifSMBidu3Hbh1a4koSMRN1IqKCqipqTFc8Zcrt7lesPGWpEs8z7OChih+xbmgetgHht81adV34cOh/2h8hxs9NAooL5+7EtM6pXGg8+l5nsEDEi9hNFR67UXqL8+PaRtr25oIG0sKCnlQGaXME8BD3/52AAzy8qWNSSnC+kclDNgXBgbr6+sDY0avj4TxGM4j5VWllk5F8WQUQT2CTinCKx0Tm2yW5icqOOALz8fJ6GN6tskAhNJC54mG6a4ZKjyqGDkAlJQYFeRh4BAFpQQI8Xt8F3288fTSBgYl4oaGTYCtXr26LOUcpqDp7/fuOYbhXc4usVIKdu7cqXdAURDTk5ewNvL2UYF54sSJ0G8RvCwsOLBY81X9Gz05xGdNTU2GYLcJ6LDxsfWfkw0QSsaAbY6Rx+j3UkRXW+Ju2j6ekPjIEfsl/1WrVsGqVav0OLquq6NG2hJ2c97+6U+j7/wgtbW16Trpc0zLMTo6CqOjo3p3eHZ2NpDi4N13HXj3XblP9D16n9fWdjxZ4s8xHUpUf7Zt26YjRc7NzcGPf/xj61ifPOnAyZNBsOx5nhE9md4vktZPPp+H1tZWaG1tDRipkiFhI8qPYcY9pebm5mXdBxwnp4XltE26lyN9IxnRaMhL3+F4rVy5ElpaWowTwnLagXdGeVvo2G/duhWU8vXSiRMn4MSJE3D8+PHAu9j+KHlj46Ny55cTbp6l02moqKiAXC5neOBImyrl6JIwojoWo2RzWb2cvvH3sOz5+flAmgLsy4dD/zFApbH/y6TNf2kQbwu217ahTNt4/76j7xBms1ktS6TNnbA+F4tFY5zCxoSORdgaoRuMSB0dHdDR0WE+E9JHUOLpm2yUzWYN/Wxb41G8jilcJMLoxWFl0XGn8RJs9oCN3/j8FItFI7pxd3c39PT0QF9fn960GxgYgKGhodDylfJP/6TfPc+DFStWwAvPx4AwpmebYkDoxoAQ/x0DwhgQxoAwBoRh6wgpBoTljT+lGBDGgHC5gNBWZwwIY0AYU0yfNDnXr0e7l1Hf7V/8wo8mSI1eKmDpIudumxLwswl4fp8KhdjMzAzMzMxAR0cH1NXVGXcXuNspVYrSv2l9NA9ORUWFvjuILj4IjFtbW5etmCVD5v59x1A2YbkIaTn4fVNTEzQ1NQUUCRViYcq+o6NDA0qk+fl5sQ1KKRgZGdFABQ2bxZqvLlHxt43y29raAm1YjoHD+dGmkCkQtL1TX19vHU8biMeNDvo+GnIS3+Mzeq8I6fhxx+B1qZ2Dg4OaBy9fvgyXL18GpZR2baR18k2XN96Qo8zSvzOZTOBOzJo1a2DDhg0wPDwcqpSV8u/OUiAozR0qeszlRnmRywH8XnIzlOrv6uqCgYEBGBwchMHBQVi7dq1xb6wcnkI6dSoYMbK5uVmUQ65r3gVD1+lyDEqb4RHW1igDSSkFi/nPGyQ959/Y3Ec52XIv0s03/Jv3SwJ4rrvkErxcoq6FtjGkf09OTmr3TP47101R8xIlk5bzG10fuKnW0NAQiEBKo0NiO1DOo8swdxsOq5dubGA9nHel8aipqYGamhojJx+NKNzQ0AArV66Ejo4OvR7pGNNNlcXib5tU4/+fumtSoIBjVNr8lwaYwXckF1sKtJXyN1qxz7QMPi5h84wyoVxepd9RIMhdUiVAiJslSgWDxdj0uA0QSoCX1kXXLx3DKN7G/Lbo6o0bOtImUNiYYhv5eFE7D+UsH1fbOlVqye02bI7C9AUfH6QVK1bAihUrIJFIwAvPx4AwpmebHKUUXL/uAAJDXGA//akDP/2pAz/7mQNvvunA22/7ZBMgqFhQmSi1ZLxSoCYZtFwgYPhheucDhSreC+InklFCUbqnYWtLWEJqqiTKMQ7ou3gnSEoTYTuViBLyeIrE67K1C40K/HtwcBC2bdsWCN9Ov0GFzwUn3dmurq6GxeJvawOBK16lTIMxzCDhzyhfVFZW6lM6firIx6avr08nvo6aI65s7t51jHa4rqv7irvP9H0a5p7TyZNOQPkqpeDGDcdYZ++84xinkrizTfm3urraAJevvWYPrW97Vo4RIPHauXPn4Ny5c3Do0KHAt7g+qUdBNpsV7wjxsnkAiUwmo41mvEeM5WFZOBfl9lspP2n8mTPBOaL3ovm6owmtcQ3ajDSb8WLjMWkMXdcNADsbAESSni99+wVYzH8BlLKDwkwmE0gpEkYI1PhzyYDmm07LJbrebesc6Z135M1N26mb7Zmt/HLWk21ePc+DXC5nbC5QvkNCIIa6QhqTpqYm8USGjhPlVa77+N09Os50/dI+UCNdImktLBZ/x2iP53lw8uRJ2Lhxo7Hhi79hqgK0GUqbf2Bs2OKdR75GlVpKiYO6FccPT0V5X3CDzDbXSLZNjrBn0skg9kMChIe+/e3APcGwccXfbKf5YfZDGM/aTk/xvU2bNkWuV1tby+kPX7dRp6Bh8yHJCZ4izDZ/CAL5BtILz8eAMKZnm2JAGAPCGBAKSiUGhDEgjAGhTDEgtK8n27zGgDAGhDEg/HQDwhgMxvSsk0MXxY0bDrz+uhNwQeN397iCReLhzVGQc8FEhTxftNlsFqqqqozfUqkU3L+/lBwYibuBSHcWpVD03JVVAor8m2KxGJo4mPajsrLScDktFAqB+2AYCY3XGVU2VzZSFFNJ+EpGUZgRg8+omyE3cpAymQxUVlb60UeLvwOLxd/R9SWTSR1lshwjiyr5MGXNXUW54qLKSxrLfD6vNy9ocuD79x0DsFOjJZVKGYmBMdk6ja5L24FA+8KFIAh55RUziTs+f/zY0cYMdZXDCK+u60JtbS1cu+bAtWvhYFAC2zaDIYwPzp07B+fPnzfekUAhrnnpmY2/0bCVxqK+vl67bLuuaxh3aFTTculYSLxMASHlYZQRkvyg7YoyTGwGCR1jLIv2hfKYDdiFkdSGqakpDQTpOxwUUpC9HOIbIpLh3NfXF5BXfH7oZhy+g+7zUph5iU+QbOlPyiVeT9jd8qg1xfmGp3DK5XKQTqdFd3ZbYnLeRgoa8TeaEJyXS3kdCe/d8/Jt/I4RH6Xf+ZggIKS6Yvfu3ZDL5aC2tlZvrHmep9uBlEgkYHx8HEqbfwClzT+AqqoqcY4oH2ezWS276dhjgnoJGIUBb6S1a9dqWc/7iH9zPpfAM4JBBIS2dBJRsoTLVcleieJziaejeDlqM1wqTxqbsDVE22UDhGHyj84ttzdPnTq1LBlHZUycbiKmzwLFgNCNAaH0Pj6LAWEMCGNAGANCTjEgjDa8Y0D4O4YM/SwDwqicgh1/4YTegZPGOgaEQT6gcxsDwphiWh45kmKVFin/N313eHg4ELWQfkOjj3EDCA0AFLqe52kliWXxQAEoZGjZNgFlU5Q2IcUFD3WBDROetCwK0myE4NY2zlEUpTBsYxH2XBLWYeVT48bzPCPa62Lt7wbmZd26dVBbWxsAsTZlIfWXRxTlBhulPXv2BAS7rX/nzp2Dx4/tici5skLCb6TxQfdcTM788ssOvPyyAz/5STBfZyqVgoUFx3BRpMoby0yn03D5cvQusu23KMXH6ezZs+JzzNnEjYwwnqN9wnVbLBZFY8B1/Ui1GEkO30HXNskQ4oYJtunllx04d24p8iCOMXUR56CPyqiodSi1wTaeNNpfbW2tIcOUMgFgueXS36anp2F6elrkCQQEGHk0LE+htBb5e729vaHRQjGynwRqpP7QsUHjkwfl4O1MJpOBYEe2OYqSoUopHfTFFonRVlY5lM1mdYCWgYEB2LRpE2zduhVOnjwJJ0+ehHPnzsGFCxesuWB527Esqp+onuO5AsN4WArew4m6cGMQJr7m/OAx/qbg8PAw5PN5yGazsGPHDtixY4fOAcjbwzedR0ZGtLxLp9MaGJY2/8A6L0qpwHUMLB9BJq4BLvNsoJC2kQYl4bpA4tFUKhUKAA9961uBNd7e3m4EbGlubg5cewjjy3L4xrbWo/g7Kg8ql+NUPkvXcaTveFt5lHub3CuHkskkXLx4ES5evKiDtkWVi/9/4fn4/mBMzz5Z005ELVSlFGzdulWH+nZd19g1loSDBAg9zzN2KE+cOKHLwHuLra2t0NDQYHzL22iLLspPCOkpHypPvHshCU/csZT6RN/DZ7jjLpWFQr6lpQVeeumlsoUrF1BRhO0px5hZDgjl3/ETFm5YL9Z+DU6dOgUHDx6EgwcPwr59+8R2KBV+VwjfedL8+zA768DsrGNt14kTJ+DAgQMiYLEpTxqSmveRGgD4f1rmyMiIOK6Up9PpNLz0Ung0X3xG7zlwpaSUEk8bwxSbxKtoSNq+GxgYgNOnT8Pp06dDFbB0J0MC3xJ/cqXPx93zPL3mXdc3RnF9ZbNZEZzjpkQqlYIbNxy4ccM/RXVdF3bt2qWN/ebmZjGKcVVVlZYJOH9SpEuJN6X22HhPqaU7T/QE3nYaaCuDt4ECQfw9DFApFUxLEcZL0nNMf7NhwwZYt24drF27FtasWQNr1qyxjoWtLEo8OTk/2aFlREW/tdVXXV2tT7zy+TxUVlYG3o/i3zAe57zJ78sjD9DUQ0opvTm0sOBYN5x4+Wg406TdYfqcygV6V1kijCw6OenoE/tMJgOL1c8tUeFLOtL048d+u/v6+uDIkSOwbdu2wGZM2BgmEgkYHBw0QBztc2n0B1AalYGhdD8f+4wRMqWxUcoOCmk5PAUPri1pA+Hgt74V6g5aLu8o5dstKJtwDiQZECYjbO/adBF/F1NJUZlXzlrg+sfmlWBrJ/a7WCwGPJai5Ig0V0h848VG8elgTJ8VigFhDAjLKlP6LgaEMSDk38aA0D5elGJAGF5fDAhjQPhpBYTSaaBNB5XDO0rFgDAGhDHF9Osn58Mf/UhckFGLZH5+PnCvkJZBowBSQU9BQyaTMdyElPJzsLmuC6+95sDOnTth586dhqLEsiRXURQ8PO8QVXhK+e5INEpbWA5ArtTDhJ1kSFBhyseQui0sZ+zLMViowEYhXFVVZYABm5LiRr1UpzT23OBRSsGTun9m8IStvRJI4WNMAaE0LvyemzQ+ElBub28X30Me43d68Luenh6RL3As8G/kL4k36L/x3iOuD2oIHTzowMGD/j3ax4/NaL/FYlF0U5bGmbaFuvqhYT8wMGCUsXHjRitvu64Le/bsgT179oDr+i5F1dXVAQOX91fiZYwgiM8KhYIB/KqqqiCdTouunPhOMpmEn//cvwdNxxCB165du2DXrl1QXV0NFRUV2iCnBjKCRtwkoO1NJpNWY4YDL5uRJX1Lo4SWKwf4fGzfvj1UVtnasn27A9u3OzD+1YEATfyKeN34vKenB4aHh8vKY1lOPyi1tLRYeY6+R/Ph2uSwUv5daJQxxWJRvJ8YtnaWS8gvKDswHx59B13sqcz0PE/rzkQiEeqSzmUAbT/N/civbPB1IwHCZDKpQdzmzZuhqakJLl1yYDH3K6r6IkxMTMDIyAiMjIzAo0d/WLp714Hu7m4daXrLli2wYcMG6OvrE9vA1zJuCtbX10N/f3/kGiiN/jfxOQWFUhl1dXXWDVOeqxXXEr6PuXp5pFaUX+UEiLHJA/xbsjOkIDWYt5J+SyOz8/7b+hy1xpTyN7Ak903bmuM8Rr9JpVJQKBT0dZyamhpx3G1tqaurKwsY0u+lTTGMJkopk8mIz2NAGNNngWJAqGJAyMuOAWEMCJFiQBgDQl53DAhjQMgBYan0VunDD98qXbp0qTQ6Olr6LAJCCgQPfPObZfGXtBZiQBguM2NAGFNMvx5ylFLw4Y9+BB/+6EdQ+pu/WRK2f/M3Po3933D69Gk4ceIEnDhxAo4dOwaHDx8O5KziEcwoUOQuKuiGWVVVpY0+qgBfftk0+CcmJrQgsSnFMNdHbB8KBZ5PB/vycY0ASTjW1tYakRTp7xTASMIvnU5DLpcLFfJhRhAdd/5dY2MjtLe3Q09PjxGVE9+J6p/neTqH3htv+Eb49euOAcaTySQ8qf/nhkJCo4C7/jY1NRmgmfIOtulJ8+/r32dnHXjppZfg0qVL+qJ4lLLlz7D8pqamAP/k83moqqrSRgqCPxvP0bbygEccIEp9xMA83Cjbv98HglyZoUsZj+wbprAlxdnW1qb7Rmnjxo2wcePGSJ7A93fu3An5fN54xsFW2Fqh36GbJm4g0bykWJYUnODttx39PYK9RCIBLS0t4HmejiiIBirOLUaA5PO4YcMGca1xUFgoFETXTNo/mztpOVFEw4wjpRTMzMyEygMbzcyU5zI1QcAhBYgTXw3mJ/0oJPFDR0dHoN+8XxQMhvEnXhNYzvr4KLKeE65/KZ8o5TfqQop8j9+GAUJubKO7aLFYhNnZWfFqhVQG/Rvbkc1m9Xp59MiBq1cdePjQ0e6gjx878MEH+Ow/lID99/7775fm5uZKXV1dJQrGe3p6oK6uTgNkzC27cuVKDQ5wvKL4PpPJQGn0vwWA4YMHTuh39NoIfc43CaQydu/eDcePHxfL5SeDUs5TJFvOzzAe4zKGX9Hh9xglecT7LT1DorKbR9iWoptj/ZKsx3fRNpD6Xl9fr92TbWuWfittstO2S/8Oo0QiEecfjOkzTQ4KVjw5QCBIF0pp81+KSojuzFNjmCsibth3dnZCZ2cnNDU16R1C/O7UqSUFSOuid3polDJaNipTSRDNz8/D/Py8Bpe0/TYFsFxlSr+n0d6k8pTyI1tKwq6xsREaGxuNU5OwciTFhX/jfQO6Y4y0efNmmJiYgKmpKZiamoLHj/0TKEyJEaYYf/pTM1Imzsmrrzrw6quOTv5LASHnBzp3HR0dhhEonXBQQLh/f/AeocQ3PAIiVV58hzqVShl31HjfKUAKU9xSPyW+ojwofbNvn3wfZm5uLlSx8bbz8ZQUJQVeOD6YMiSsrxhJFedOuodVDvF1iICNzlE+n4d79xy4d8+Bu3cduHPHN0pv3fIJy6H3k9EgpwZufX09ZLNZnRqmoaFBywUE2kibNm0K9AdPTnK5nF6jYfcybUaX7VTQZkzRMqampnRakzCelNozN+fA3Fz5d1FtVFNTA1u+OghbCDCU6pTaE8UjKK/C+sQBoUQ0iXuUPC+XbPxL38nlcvq0mdZN08cg+ML3WlpaAqd1UjTqctvE71HbqKKiAvbu3Qt79+6F3bt3w+DgIHR0dBg6c2RkBLq6urSc7urqgt7eXujo6ICLFy+WAABu3LhRunLlSumXv/ylARBffvnl0rFjx0rj4+PaVqivr9ebNggKUfbW1dUFNmgk+UVBFQWGPA2QNDaom+kcUcCjVDCSOf3t7NmzOgKzzU3UdV0j1Y1Spq1FT4KpN4htfqle4x4hvH1hOoavQ2mc+N9YL965xTag3giLHkptMtvmoDRHaAdJm8VU//CxKZckUE7LiE8HY/qsUQwIY0AYA8IYEMaAMAaEy6YYEJr8S9/5LAHChw8flgAAhoeHS/X19XhCWbp+/boBDBcXF0vHjh0rtbe3l54FQCgFjuE8HgPCGBDGFNOnhRybwKX/Lm3+AQwMDMDAwIC4oKl7qPTMZhhj1En6+7FjTmCRo5HHXUalsumCxucHDx4UjRSbopHuP9GyoxQzT9rM36HjIEVzpNFgAh9bAAAgAElEQVTQbIKa18mFPOYHpN/29fXB0NAQDA0Nwfr160OF5YMHjqFYlVLw5psOvPmmAz/7mWmkYH8w4XBtbS385Cd+vr0njf9Kv/ek6V/Dk6Z/HaiLJv2V5hd/e9L8+/q3F190jDnh/ezr6zPuBtLy0ZWRgg0buKe/jY2NiWN//74PotGlSnqHPoty/d2zx4E9e2RjFwGApLglfgjjVanPaKzSOtrb28X5dl1XK22llDbiaETBMCODPuOAkEb+rKqqgoUFB+7fXzK6UBbwPuBGBBp6aHRWVFTouydNTU1QU1OjN23wxOLMmTOB9iEAvXfPsfZBqSVAKN2F4QaH53k6abxtTGzziO9MTk4GypVkMi97165wEGXrn8TPdMNry28vgUK+rsLGQfqtt7cXuru7xW+UkqOKItH8bTxvWhSVY6QqpfQdREqcf/mdWOm+IN5JpWVUVlZCdXU1PHrkaDAojb90p4y/g1EUw9b8woIDJ0+ehP7+fujv74f6+noYGhqCmpoavZlYU1MDLS0tMDIyop+1tbVBV1cXrFq1qgQAsLCwUMrlcpBOp2HVqlWwatUqqKyshP7+/tL+/ftLCwsLBji8f/9+ac+ePaWurq5SNpuFyspKLUsQgNFIzbSf1BWfjwF3Ib1y5Yo4h9ls1gAE2WxWyzmkiooKo26U2xwI8rUm8c7Zs454l5yvbcnN11ZmNpvVAJO62Ybxs1QnH2M+rhScL2f9UH6z2Y1Rbs20fGlNNzc3R8os6bd0Og0rVqwQf4vvD8b0WSWHGsbSoi9t/gG47lKSbTTGpFNAaUFTw4AHg1BKwYkTJ8DzPDh82IHDh5cUIA0BzQ1WeucHCY18pZTeUcI6Tp06FSq0JCHEd3bxOQdZkkCjiqac+lzXhWPHjukd2HKErvS39FuU0cCJn5DcvOnTm2/Kp1U499zYqaio0Cc5CASxTvxbU/O/0YQKiW8GPFn5+0adL74oG+g8lHTY7ijyEj1Nwt3OXC4XKHvHjh2Bcb5zJzguFy5cgJ07d8L4+DiMj4+LIfht8zM/LxuBPHiHjQ/oGqY73vR9aoxLvEh3m+vr68WULlgOTRzPN3yUChqunFfDlHkmk4HLly/r4EvcsOBzS+cSAVprayts3boVOjs7YXJyEiYnJ6G1tRXOnTun0+bU19cH2iG1bTH3G6FrUykFAwMODAw4MDQkA5bFqi/CYtUXxbGPKhsJE2RHyRS6hvbscWDv3uDJvzTuUfNTXV2twSB9Z8tvrxKDN4QRLR83HcPel4Bga2srtLa26k20KOru7tYnXZhonW96KOWfUDQ0NBgny1JqAtd19cYFprDgv3OZ5nmecVcWdaNSvv7CDSZpfdO1lUqlAkADCQGlzQvh0SNHn87Rk558Pg91dXV6MwUBYnt7O+zbtw/27dsHU1NTMD4+DufOnSsBAFy9erVUXV0N4+PjOgl9oVDQwUgqKyuh7/9n781i7LqSLbGjUg2qBrrK8OsH+MN4eIB/9CPguW34w4bdjR5euy3D3Q340x/+8MfrQmGfO+adch6YE5kkcx6ZJJOZySk5p5icRDI5JkmRSYkSJYqUKImkKM5TP1VdlW7441bsGydO7HNOUqqiStwEAsx77z777DEi1t4xdHeXjh49WgJ47DMpnZqaKnV3d5fwEC+fz/sOgLFfUW6DJN/CKOtw5cqVvqBYSKYE81HX/MKCo4m/O2wfm/QU0x6N8qyJ6IFlFOI8OcozYXwoiJBvoy8nl4N8DKR9iN9JAWSQsIwFhJZeFrKA0MCsLCC0gJDXbQGhBYRhyooFhBYQvkyA8NGjRyUAgC1btoQCQjQnf/zYgf/yX/5j6euv13mA4e9+97vSpUuXSj09PaUfMiDc/8//uSal5AiWEllAaAGhJUs/ZHK4kOJCtjRRTgArKX5UYQ9iFFTgcYColN+MiTM7HpVNYjooKGg9bW1tcO7cuSUxX6yL+xPQ31DwS0q1iSmZxgfLYYJzSqgwhDHOMGZrEiAnTpyAU6dOwcLCAiwsLMDi4qJY/8jISOA7ERBS4EBDf1O/Gd5GNMVDouDwm9b/VhN/5549e+DIkUoaBiSllDZZam1t1UCPvqO7u1ubA/H1TNccVUiUKvvH0VQh6LcWJmw7OjpEfwX+3K5dcn3d3d1LEpi0HdTMJmht8D1JfUXo/jKB69raWt8a489Je9S0tsfHxz1JoE17nr4P90smk9EK/7Jly6C1tRX279+vDzmam5vh/v1Kku2amppAXlDMvqLBoA67z6inp0y0D0NDDgwNOTA6Wv5+/XoHirmfQDH3k9AQ7vjudDqtfRXz+bxotmza32h6bDI/DuMrSPhumhBboul/2r+kdYo8Dves1J7r1x24fr3S/s8/dzwgjpv5Seuvu7sbVq9eDatWrRKjBWM5BJVtbW1Gc1OJ5wetaRNR82r8rrq6Wpsc475FUBgmrzBqN85RdXW1NrHm44pgE/kcjeaL+6e+vl7Xk8lk4NmzssnjjRsO3LjhwPr166G7u7uE5p/j4+NaBjx8WDbvRpPGbDarTVI7Ozu1OeiBAwfg8OHDpVu3/t/S7du3fSal9fX1Jdr2pR42KKWgtP4/iHzRxKtxLdL1iBSUW1BaA7x+WmZhwYEzZ6L58Qbx7SjE6wkDbUrJEUqDZBwtFwUU0jWOe669vV3vaeTfGG9ixYoV0NXV5TMlP3bsmGjqHzY3nEyA0JqMWnqZyAJCA7OygLBCFhBaQIj7ywJCCwhN5SwgDJ5PSj8GQHjixIkSAMCxY8eeGxAeOHAALl92oL6+HhobG0tnzpwpAQA8evSoxMfyRQLCsGTzFhBWyllAaMnSXyZ5ACECO56PpzTxn3zmdRIIlJKVI1hAp2cKEBOJBGzbVo54hyYlVECawB8Sz+3GlYPly5dHcqw3KblSovRVq1ZppiWZ5EVtO2eqa9asgUwm43EUjyognodMuZQ49fT0iH3kDBfnWTJ1wgAf9DlUGkzv5ZFOuRnL7t274Z13HF13JpPRijOuJR7FDes4duwYKFUBPfF43LO2cY2OjIz41ppSCq5eLedelAQmNYvG34KSxtN3YuRHOs64Bk2CGL+j0T1pWRqgiCuzNCovVQw5gA7bP/guDqyWsh6p0O7u7vYJcc47cH/s2bMHjh49CkePHoVYLKajJOIeunvXgf7+fqipqdHmzx9/XP5u5cqVsHLlSsjlcvqwi7a9mPtJqJmoaW755/Fxp1Jn7ieglAqNIiwFDlFKweDgoMhzKL31lhM6B9I8oQkhpaXM48Z/2i/WH9TWZDIJY2NjvvGjZuqffebAZ5+FA1vep76+vtD3S+2k65J/F7YXTMTLJhIJqK2t9bhjYDnKH6V6eCRd01rhB24IBGk91dXVel+lUiloaWmBQqGgAfTo6CjcueNAPp+HDz904MMPHWhoaNDmov39/aVEIgF9fX3gui7s2rULdu3aBffulYP/HDt2TOe6bWpqgpqaGli/fr02wR0YGNBByB49KpuRzs3NlXhfngsQrvu/PHMpmc7yA278va+vD4aGhjxgkEe8DFt/0mE7LX/mjKPp7FkHPv9cpi++qJCJx0Rd41J5Pj6on6EskMrTNUhlCx9j6T1KKU9Asu9KeKgdVCYWiwWaiHJTUaUUvPH631hAaOmlIYczQr6J8vk8lCb+ky6TyWSMjBWFu0k4UT8JpRRMT/tTTLiuq5UsmuQciSr3EpNdtWqVjpBJo2Tym1CTIkC/o/4iAwMD2r+FlsGE4lEYsyQY+vr6PEpLkKCRygwMDMDIyAhMTk4GMsO5uTnYv38/HDp0CA4dOuSpWyovpb4IGzN6e4ZjnMvlfOuLRy/l9dLoerhuuEBDQMifp6Chrq5Ogx5UbrHuqqoqz00vKlVYDts8MTEBExMTnrG6csWBK1fK9XR0dPjAGD8w4eMsCejt22V/IQ7ipP2C7eBjSj/TiKuSoDcpLSaS1gD3r8V1IH2Wxob6MUlKGlfO+Zo/c+YM3LvnQDabhTt3HLhzx4GOjg5YuXIl9Pb2QkdHB3R0dEA2m4UTJxyYnZ2F2dlZcF3Xd2NXzL1q7LNS3nD1QfuVPodA0LQGJB7Ey/T09Ih8l/NDBIQSD+LfceXPlDQ7aH0hcUAYVJb+Nj4+DuvXr4f169eDUhUwyPtvGideFqMpRykf5R0mXh5WzvQcHrzQQyvXrUTPxfl49Mjx8DSpzqA2K6U8UXIfP3b0HquqqtLyi4LLQqEAO3bs0L50yWQS7t0rpxJC4DY8PFwCAHj8+HEJ91Q6nYauri5PKpr29na4csXRPr29vb3w7JkDo6OjOhr0smXLIJVKQTab1Wajly//rQ8QoiwIW4OUSmv/T5En0STq+JnvuUQiYbwZlJKnB60n6XfOG1tbW+HuXUf0S6f0xReOvqlFijIelM9Ke5S3W0q3gVRVVRUp1YXpsJ0CQdO6XcreP3v2LJw9e3ZJPCudTouAEOu2t4OWXjaygFBgiPidBYQWEFpAGCxcaVstIPTvV/qcBYTmeiwg/MsChBhd9Ny5c98bIJyamioBAHzyySelixdlUPTnAISmaKK0DgsILSC0ZOnHRj4fQq4YZjIZ7UeIzCRIccTNNDzswMhI2X9mbKxMa9Z4lZTJyQojowLPxCQkAcwZ8927fmbKn+PgVzKLoIyrublZ5+2TGJLkjxZG6C9C/XIkAW8aZxSm9DuMvrVlyxaYmZmBHTt26ITDURgkEgWBqOSHMeZ9+/Z5vo/FYjryKy3HTUF53VIeP1rHjh07PInZERTSecY1nE6nddQ8BAgtLS0Qj8d9+a4QNHZ1dUFXV5evv7Ozs6CUgg8/rLyP5nIMUwKleaXfbdvmHxcJCEvCFwn9LqT5WrNmDdTV1UFVVVWgorpr1y7YuXOnHucdO3bocUKi5ruSohAmkKX3Y+RgrD8Wi0FVVZXHvJzyJ35QROu+dcuBL78sU3t7Ozx86MDw8LD2g85kMhCPx2FiwoGJCWrK+SoU82WS1ib+HQSYTPOFSeipb6a0dkx14d9dXV16rSOlUil9+IHl5uYcbfKHZu44vqb3UTId6gVRNpuFjb8aCOQxEo/jZegei8JLeX+4z3OQHHne9yyFpMNWzNNJDzixfCKR0ID2/n1zdOeljIlSymdyS9uHBxx375b9AxEIJpNJWLZsGdy962gfwUQiAcXi9RIAwODgYAmBHoLc1atXw+rVq2F0dBTGxsbg4EEH5ufnYX5+Hrq6umB6ehpu364AU4xK/eWXX5YAACYnJ32AkPaDRgENWsNKKSiN/x9GPkQBjQkEUhNC+i7MaVpXV2es3zTWJpBE/Vbv3asAQ9N8UuIA8ebNsrnu7dveccR9HXQJoFTZXQbztGazWY9rBj0Io2NI6zMdmCglR3Dn+1KSMVEOqiQ3FMpD6XcoY6qqqozmoxYQWnqZyAJCZQEhJwsILSC0gNC/NvFvCwhlsoDw5QCEK1asKJFIoFBfX4+WnqUlkAcQtrW1lTD1hFIK/pyAUAKBkk8ZfZcFhMozhlgn1vdjAIQIBi0gtPSykMMVLapkYCAYpcqBZZBisRiU1v8HL61jNPbvQCnliS6plIJ16xyYnHQ8YJASNZmRmApXGnGDt7e367+/+srRESC5AoRBEihzwAAVXGFSSmmzMspgqJKaSCQgn88vSTBThooR/EyCXmJs1DRPEkjfhXAs8P2Sgs/bRk33cM5oVFn8jZqC8j5iBEjOsLnQ2rp1K2zdutXz3fnzDpw/749qivNz86bjMTMeHh6GbDarhUEqldKmo9imrVu3+vp96NAhuHzZgZmZGZiZmQlsK5oh4TqmYyON+8yMWQnmYy6tD9d1dTQ2/Dw9Pe0zeeXP4N9BBweY906aj6A+meZaUkLwdgHHCxVknEs8dOF8StoziUQCTp504OTJchCG9evXQ3t7u66rra3NU0cxK5toSWMf1kfpN8w7qJTyBGqJWn9TU5MOZEX7iWu6UChAMpmE2tpaOHzYgcOHHQ0Qkb/EYjGdm5WPndTnIECIAZwwCBgS/r7xVwMeYCi9Q1rDGLAkqGwYf8XgNEFjKq3XpbzHxJ9N64YSBTO41tGUeeXKldDd3Q2Dg4OeOb5/39Fmn2j6GbV9fJ4xOA+CQzw4QZmZTCahvb3dE1U2n89Df38/3L7twHvvOXDv3uoSAMD8/HwJgREAlJTaA1EJAErUvaScsB7gzJkzJaUUvPuufLBLPxcKBeP6pYS6iLTGg8xCcfyC9r1S0WRwlHZKkW3v3XN8hwJR+BElPAzF9cNBU1NTkwa4DQ0NYiAz6X1cvvMDWYnHoH4RdnBO+0pNV5H3IP+RAnNxEEzXDu8TttPmH7Rk6W/AUUrpDYYKcy6X851aehgsuTEMYoClsb/3KRbt7e36pL6mpsZ3OxbEKJAB0ciI+NuqVaugt7dXA0GlyieJyAhoUmHsj3Q757rexPLIRI8ePQqHDx+GAwcO6LDUa9as0UoRBRyS0hXGwMOiigY9LzHFKAKDl0EwTr/jaS9oW4aGhjxJ16mSSkGhBPboO06fPm3sMycJECItLjrw7rtlpeW998pKD43Khu3LZDKe0/nGxkbo7u6G4eFhT/sPHjzoiV52/PhxD/DkgpC2SbrBkoTeli0ObNkSDAbpOqeAOx6PQ01NDbS2tnra8/ixo0Fc0LjidwcOHAh8/8aNG8VnTUpOUH+5goURjROJhD6EwgOTWCymo6RyRYOCR05VVVUwPT0N09PTcPhw2TIBfV4SiQTU1NRAW1ub6KMcNl9BiotpXIrVr+nvTEmvJSoUCr5Ix/Rd1BespqYGzpyppNLAhOV4op9MJn2RVKV+4djyd1ZVVQX6TVJC0MtvC01rBr+7fNmBy5ejpVmQ6puYmPDdZvObbe6D9l0J1y6PxkrXOS2L85/NZqGmpsY4J0FyAwHC87YX6dy5SuoJPCwpFApQU1MD/f39+ju8Mezt7YUDBxz4+uuyuWhnZ2cJ65UAIf4zAcJi4RdQLPwClFLw4MGDEgBAR0eHERBKPAh9fyl/l54rjf5b33epVMoDBBEMmMZdIpS9XAaYxp/eCKOeIekmpjkPoqC9xQljLARF+ZTaL4E9/h2OBy2DvN1Ut2nPhN3m4xyg5UWhUAiMRkx5QDwetwnpLVkiZAGhBYSaLCC0gFB6vwWEZkVP2qN8XCwgjKa0WkAY3l+lXiwgPH3670oAAA8ePChRvvddAOHo6KiuE9toAaE850EUtLc4WUBoAaElS5ycffv2eQQmmolSBkY3vVIKbt1yPJtL2rxYvjT29z4hyTc0VTJ4PZTJU4bBTdeQMOIWlkHlhua84c/x/Gn4Pp7DSakyeN6wYQNs2LAB6urqYNmyZVqQotkhVTIlJicxQFMZieHT36TIjlGEmcRgTcJUEjA8qiVvOx17zBMnCSlujhumyGzZsgW2bNniiexpau/TpxWFhyr/+BnXaKFQgGw2C4lEQptv8bm5cOEC7Nsn+7VwodXd3e2JmEkPCvia2LzZgc2bzb49+JkfOHBqa2vTefWU8udx5PsL6fz586Hrbnp62ijEJWEtjQ/fr1RBQKWYAo75+Xk4c+aMz0yO+n2a1kptba3H32VgoBwhEU2ikNdRnhBmwrRUUkpBseaXUKz5pThOJlBIo98G7VUOoD/4oJwnDscHD6l41FYp32KYWRw/rArjT9QslpuPmp6he4uvLdP6Qtq2bRts27ZN53GNAri/6/xSeYhUW1sLtbW1vlyeJvNc/I2u6ZqaGvGggz8f5lsYZBJM6dw5x7NHm5ubYfXq1ZBOpzVowByte/c62rRzfn6+RPv/PIAQ21D6YHcJAGD79u0l2jZ6uBc0l9xkk7arNPpvoTT6b8TnMpmMz1R03bp1MDIy4vNDDVu/S11faPLY0NDgmWOTToBzfv9++XBVOkSV9kyQLFWqnJMXzdFR9nV0dHhccMLWEW+/xK/wM9cv+XoNGj/psN00L5984sC1a2W6etXR0UN5H0yA8I3Xrf+gpZePLCBUFhDyfgc9g89ZQGgBoTSf0t8WEFpAGMaHLCD8ywCE9+/fLwEArFixQgSEYf84IMxkMjr3YENDgwWEFhAa220BoSVLf1pyXNfVkehisZgIACnduVMBg3yjUiCE4IKbalBBZYoqKilnnPHTYB1I3DyQPtve3q6ZHGcMtbW1nu9u3y472HNzSFTAkIF2d3froCQ9PT3Q09MDhUJBA2uMykYjddL+mpj58wifKMIr7B0mRYyPJzczCRI6sVgMDhw44DFLVEp5co6FCVOlFPT29kJfXx+Mjo7q6J58XDnNzMz4AgXh2kLTUTSnw3lDZUBqw969MnDjptXT09OeoEPUxBn/bmxshObmZpiedjz5OKV14roVIMSDJJnmEwGhVBfubTTjra6u9ijxnDBokLR+aZ3S2pHKcDPkWCwGy5Yt0+VSqRTs2rULXNfVIO7+fQfu3nV0gITbtx2PMo0AqaqqChoaGvTBAQKm7m5H11Us/PyPVPFhClpHQeMtjf/Dhw4Ua/6Jj+dI+4rXEWRWZWrDzZtlfkXnFseRzzmayEs8lx9eReEnyOdw/Ujm60pVgKEEDoeGzCaQWGb//v0wNzcHe/fuhV27dulouDt37hTLIzDkQbL+FISyDgFhGD/jREE7mkBSk2jev6dPHXj61IHPP/cS8luTsozykRIHhNu2bdOHZMgf5+bmYGZmBg4fLpuL/uM/flbascMBSs8DCBOJBOzYsaMEAFD6YLeYiB7pvfccuHSpnAPxo4/KRH/HaKdNTU2wYsUKKI39vecwWpJzb775pgaE+F08Hve4QmDu4aWSaZ6lAwu+DyU+KuUZ3rNnT+B+jcI7ggj5V6FQ8AS/WwqZAC4ebnIgKfFXU7nnaYspvQQ3F33jdQsILb185CCgoQCGb7onTxxN0mk9Vz5c19W+CHV1dVAa/Tf6lA6ZAVWiTd9x4dbQ0OBjFFzYmZgfnnxR5olCBOu4fdsfpnlgYAAGBgagubkZ6urqoL6+3uMH0traWg63/seUD8PDwx5grJTSp/1hTNnE5J6XASpVOa2XFBVkkhITlpg3rVMSWpQmJydh48aNsGvXLl+9mBohSHDR31etWhXYR5O/6/T0tGcdYV/R5wfLNzc3a3+Z3bt3w+7du319np01J47noeMPHz7s2VPcT62lpUU/NzXlwNRUpW4p2TGdI0lJlATq48eOZyzo77iXpT1nmtv169d7biCDyDSPfF0hoYI0PDwMw8PDOoJrLBbT86JUWUnGPTs6OgrXrjkePpROp6G+vt6jzE5OTsLsrAN79jgaCOKaxvcjKAxSoHifaOQ7pSq3gcWaX0KxunwriP6Ppr1sUoJo3ZwX4nO0TowUKfFOSvF4XEcclRTPMIWL3npznyDJ79DEuzb9akATRnjl44D/Hzx4EA4ePCi2I+r7sJ1R5zeMR/N9xfftUt9B5wcjw0prR6mK1YPUdxpBFIkDRkxJcPOm4+FpU1NTMDU1pfuE0WsLhYIev/n5+RIAwNGjR0s0ArlSz28yeuPGjRIAwDeT/3cgIJTo+nXzzWFp7N/5oovyeeSAEHUZLIOgEPMqBvE/aU3Q7/DQIOqao39v2LDB+D6MLI2H1FHHjt8803WIdfPowUpV9IkgH93n8dOVbv+iWG1I/QmaGzof/HCVAsM3XreA0NLLRxYQWkDoq5//bQGhBYQWEFpAaAHhyw0IMRJoZ2fn9wIIOzo6SgAAX3/9dYne1Eel7wMQuq6rQaEFhBYQWkBo6WUmp6+vz6c4cAWERohE4c/9HPgGpZ8pIDQxI84cuJmfUsqXiP3zz8tRJIPAILZBYpjF3KseCmNimEyYmiN1dXXB4OCgVlyfPXN8vnhSJFPpXVEYuWR+Ko15Mpn0RQREkxoOOoKYJ86FJCB4GwYHBz1576S6JT9F0xhwEB9FqNC55sKGvt91XZ14F5PV19bWwvHjx+H48eM+YbFnjxkQ0s+PHpXLZTIZvSZSqZQH3GDdFExOTDi+aKG8X0qVfWElIMHbhO3gY0RzQeLc8v0r+WDRg5MVK1bA8uXLoaOjw6O4SmtYAgpckLuu60mEjW2iptexWAzq6ur0mnBdF65c8ZvJLVu2DE6dcrQyOzvriKCd8y6ukJr2qlIM/BE/Qf58a2srtLa26kOBsLUj8S3ehq++cvTBFQJBpcp+3dQvlvqcBgFPUxv4+jMBPgm8msZR+r0MDAeNfOzWLUf7rPPnoyiMlB+GtStKPaa+UDP6IF4eNh6cOjo64NChQ3D27Fk4e/asL0dclDpM7UqlUjA768Dg4KA2CcSIjdXV1Z49smrVKl90URqp+XkAIQaoOXLkSEkpJZpwB/Xn7l0/T1ZKQWnN/+77nh8YJpNJHyDENRX2fsz1GjS2pnkJ2/vS89y1wlQO1wvKTLr/OY+n7ZDawnUHDrYoT+PE34vPR9mvlG9FWQOm8QjbH9gWk9moBYOWXkZy4vG4Vlw4A6XK+6lTp+DUqVM+QYCbl/v0IbNRSsG3I/8avh3511pxiHIKxE/BcVP39fVBX1+fPvGMKuApM+cAEKmYfUUTrxP7jOHc0+m0/vvpU0crs3fvOnDo0CGYm5uDubk5XQ/6hiAz5f2LQi0tLUt+xkSYBJcDNBwrOkd8LXAm3N7eDj09PUZGzec1jGGnUimPr5M0v0E3HNyXhwq+WCzmCddfVVUFXV1d8PRp+YT48WMHHj8upymg7dq1SwZYqHzT4CcIRvkY8hv1ZDIJa9aU0yKYxl4aH35jyssgGOTtVUrpvqFlAD8Vx7/pDRA+T9O0SGuzubnZl+TY1E5+oksT02MQC9qOqqoqaG5u1ifUmCrk0qVK4Il333XgwoVyEAxM0M4PuCQFCQkVUhMppUTwx/3+lFKe/S6RSdEx7Q1MHG569uZNR3xOWq/S+pUUM5MyRdvAb0pN34URBYVY9yef+PsU1p8g3lcWfj4AACAASURBVEL5mKmc9F3QjSqWkQCh1IYgvldVVeUBZYVCAQ4dOqT5Bd7K8SBoUfuPxG9Yd+yQE7JjuUwmo6OLHj16VAd+yWQyur0SIAxLTP+P//iPJQCA9vb2SIBQkpl4WE37KgFCqd/xeByy2ayYlD5snyLwons/jILWsInfDw8Pg1LewE70d85HMVCWaf8tZb9Q6wxpLfFDrqC+BwUgRH4jtRVTcjQ2NkJLSwssW7ZM66ttbW2wevVqGBgY8IwN33+0Dfxvm3LCkqUKWUBIyAJCCwgtILSA0AJCCwiltRr03I8dENLE8VjvdwWEAAA3b97UvoMvAhAiGLSA0AJCCwgtvezkUJ8Sylyo8qqU0omekRGkUimfGZZSFcBGNz0CQs7EgpgTZf7V1dW6fowAhslHoyoGWujkX9VRs4KEJgeFCHozmYwWzrW1tZDNZiGVSsGnnzrw6aeOrx1btmyBZcuWwbJly0Sb/CCSksZy/7sgoSUxSPpba2urxzxQUlwkRQjLtLS0eECqaTx5G6LOFW9XFEEmrWMafj+bzUJ9fT2MjY1pcJHNZqG6uhquXXO07xn1nVFKwc6dZkCIBwFowkSFPLYjk8n4BCBGOE0mkzA25sDoqOPrg6QouK6rIy1Kc0fNRaky+/ChAw8fOiLAN401rQfLSNFdpboQdHN/M9qnWKwc6h7HKJPJQC6Xg/r6eujp6YHZ2VmYnZ2FWKycpB77nc1mNXCkY8pNJfHveLySfDvKoQRd47h/eQoJJK58mXyGo6xfvgeVKpvG8bZjn7B/ruvCjRuO9nl2XRdWrlyp/Z+kvvGDOdO6M7ULFSvK//n84980pQgFPPg7Nxu9csWBjz+WDzael4LqwvEI6kPQsxIgDPOnwu8lxRsPbWgqEeqqwcdeIixH9wI/mMJ27NzpaB7HeceKFSu0uSiN6BuLxWD58uWwfPlytA4tLYEAAODOnZhORo8+vnQMKf+SZNjatWtFXlRa8++htObf698k88YwMBhEdXV1Ouo5nx9pvqOuYyyH+xjBDvdDN72DptKRxiuIgtan6ZCH91s6cIrKa5XyHkSa4h5QQv0lSqoQ3q6gaKMWEFp6GckCQgODsoDQAkILCC0gtIDQAkKJl/Fnf8yAEKOLzs/PGwFhdXU1TExMwOjoqA78RC1u8LlsNgsNDQ0aEF69+l/9yQEhBX4mkvZHEFlAqHx957wd11BUXquUBYSWLL1IciijoUKCChuqaDU3N2tTM6qQIEjEzYemDkop+HbkX8G3I/9KZBgmQca/Q2f6q1fLiUajMlgUJsX8q1DMv+phkmjuIplFICDkjC8Wi2mBh8L1448dHwiJkiDZxBipssRNJLZt27Zk4WUiHqRHGn8KCHkbg+bA1McwQUifob9J3+F6ChJosVgMqqqqPPODSbsxQtvIyAhcvHgRzp2rmP4mEglYt26dzrMV1E8emVbqE20DlqGm11h+dNTxKGxYxjRWb731lu87ajKK9T94UIlOiGszTGjT3zhAkJKV8/lGJQHHNEgh6Orq8iiuyGNQ4URQhMBi7969nmiXeECVyWR8Si/2mfYpSJGm7UOw6rou3Lolm2XytaGU8h0ASM+ZvsM6nz6tmCHTMaWJ5l23bE6YTqfh9u1K+/r6+jzPrV69WudUk9pP90dQ20z70MTP0KweP2N0X/xMgxVt+tUgbPrVoM4xF7S3/1SE4yAFzQh6rqmpyRdtMQrP40o2/obrnAK5KADQtD4lkspR03gcCzQX7e3tLaEpeCqVgkePKnlBv/zSgRs3yiAeg3XV1tZCLpeD9993oJj/KRTzP4V0Og2zs7MlAIAnT9aVKOjngJDvL77GaMRP0x5aChg0HZJJFCTfqVmy1H7TnClV1kn6+/vFepGPUnlhmuvGxkb9Nx5E45rCtvNcnab1yvkPP0yg/ZYOkKU1S8vQNY51VVdXa7N7fkBF3Qh4OzBP8djYWCBvisfjRjD4xus2wqill5McyvilGwnqI4gnfJlMxnMylE6nfRtzbGwM1q5dq4Ggidlg3VEEWW9v75IBoeu6GgialBaJgSnl9SksZh0oZh348MMKXblSJs6suPIrvZN/RwVCUFtnZ2fF9of5LHGiCmOY8iD9JilL0nhSgRQkGCXBSZm367ri7Sotx0/4Xdf1CA3Xrdx853I5Dbx7e3s1uDhyxIEjRxyteG/Z4sCWLf7baBRiSpUjIfLTd+6Dxf3M2tvbYfny5VqAYX3Dw45vXOhY83F766239G+PHjkeMEiF6f375vD+YcRvkZbyPC3Do1Hi7zhv69atg3Xr1kE2m4VEIgGdnZ16XKuqquD27bLSeeOGA4uLi5BMJqGlpcUDCFOpFNTV1em2JhIJmJqa8vhdmiIk8zVMwaDrujrapcSvpD4H8Shp3z17Vp77hYUFWFhY8K1tfitI2x+Px+H27crBlFJKg2O6FtF6g7bBdAMTtEel+Q/iryZe67ouNDQ0+G4Io4zh902cV0nvNn2HPtmmtka5KaH7hPITPHClBytRrGyedwwwonJ1dTX09fWVAAAePXpUogcwmzdvhmfPKuAvl8tBdXU1HD9+XMvFjz4qJ5JPJpPawqiY/yncv3+/BADw1Vf/sfTpp+WUGDduODqiLIJCOiYDAwPQ09Mjpn/g7afKvQT80FfMdV3o7++H/v5+EcQFEb3VXYrcDCJcdw0NDZHqp3wBeQAdh/r6+sgWSfRdUdYVTTMW1i5OpuiklLjlEr5H8tmU9pFSCsbHx2F8fBzWrVvn0w2Qh1tAaMlShSwgFOqxgDBcsFlAaAFhlOdpGQsI5XHBchYQmvd2lHX6XYnzKundpu9+rIDw5MmTJQCA06dPfy+A8Jue/0H7I6KbxfcNCKVbQDrWFhDK/ZHqNJEFhJYs/fjIkQQYN1OhOdXQ7ICbu3EhpVRZUf526F/4NjYtI21u/A1NOunvCMa4chnEwCggVKqcRJhHajMphrytMzMObN9eJvqMSWBzZSmIiUaJWLZv3z7fd0EJafn70AczinAygbgoAoYKJUlYmBQs0/tc1/UoXUpV/ClNShbPRYgAoaqqypNnCdfxvn1eYJdKpWB62oHpaUcUuihUvvjC8fhISXNPx7Spqcn32/r166G/XwZt1PyHmvUppXQkWw4EsQz1bURf3O9DkYzyvLSnTEoo3WO7d+/WJrbUzCmRSGgQ/8UXZfCLALCurk6D+GQyqSPNHjp0CJQqg+quri7o6ury+N2Z9iT6B9Hfb92qmPMGjeFSxlYpBU+eODo/JM35yuvkwJx+d/u24/GLxrHjpoaJRAJ6enqgp6fHowQHjYWJp0j7NypJfqxoMsrX8PPUv1RSqmzOauqnaa26boUvha3z591ntbW1nnWHvqT0kCAWi3nav5R1yGXxnj2Olo94m3fmzJnSypUrSyiT9+3bB7lcTkfb7O3thcePHY9eUFtbC01NTZDP57W/9uXLl0sAAN+e6C6Z2vNN41/BN41/BUpF8w1TKtg01CQLKfHIzdIalIhGYg57RtoDaO6NgIzLSx7peSk8BvmeSfaaynGeg+vjedqA/Qx6DuvnY2Ea66g8gZZdv349rF+/HiYnJ2FychK2b99u/QctWWJkAaHhecpALSC0gNACwqUrAxYQhpNSFhAiWUAor6UXBQgbGhpK6D+I/x4+fFg6ceJE6eTJk6WlAsKGhobS73//+xIAQLHzvwsFhFH8/yR688039djQVAJBa9sCQgsILSC09LKTx2SUbiZqIhqPx6G7uxu6u7t1xCnJZIUzkC+/LCs33w79Cw8wRPp26H+Dbwf/V/h24H8RGQCN5IUbHAEhMrAgxQzrKeZfhc7OTk34PeZVCxKUvD5qKrFjRwVAoOkMVwiChImpHP+Ofj5x4kSoIDO9lztaBxH2x1SftG54W3nexKDxMDFyJB4AZ3BwUHyWCo3R0VFfW6lTPoKHQ4cOwaNHDuzeXYnmmEqloKamBqamHJiacjz9o+v8+nV/hDppPmk7JSf7WCwG/f2Oz+yHg17cWwcOHIADBw543sNNRhEIKlVWdrH/UYR4mKCN8t1SgFE8HvcEU3ryxNFBNbDd1JTu008duH3bgfr6el0GeVM8Hodnzxx49swRn+UmvbQP9BCKr8cvvwzPi7fUcVRK6dyXQXuCjzPlfRhMhh/OUT6NvNzEO6T34Hil02kfWIqyj6PyVT4eHBT+OQjnPsr407GX+JxJgX6escEAQhjRGX9PpVL6gIkeEuFNXNC+DOvX3r3eg6nOzs7S0aNHS48ePfKBw1OnTpX6+/tLmIe0ra1NH+Jg8Jmuri5obGyEnTt36tyDq1at0oFmivmfetr8PCAQo+m++eabnv7E43G9/4PWbTweh87OTujo6Igkr6QDjSDioJuPu1IVMCjtQ1o2ynzSZ2gUUGmNYb1B0ULxue/jMBGJvi/IFJTmj+Tt5u2KOic2wqglS35yuD8MKg9IDQ0NWilIp9Owdu1aHXJaOqXEDYdJlGk0SgSGEkD8tv9/LlPv/wQtLS3Q1NQkMk8EhGhjLjE2pGLuVd/toCQYMHUEfx9nfPxG9NkzBw4d8p7MK1VO1E79mky3oc9L586d039j+o0wwvDcEnFGbUqyHCTsJCHT1tbmK8vnzdQeXoaD2YmJCbH9tD1btmzRAhUjqtH1jfO5ceNGyGQysGZN5QYomUxCf3+/ThzPb+aUUnDtmiPespj6Q8eLP6eUgr4+xwPYent7fWtPqfJBBgWE6FeLt4FIVFh+F8HN1y+e4PKbkqUQHQuucHR0dEAsFoNHjxydKuPBAwfu3asAshMnymOPexejzuH84q0bHtbkcjldLgiQ8L+VKgNBPNzifIErJWHKEx3H1tZW8WZX4j+0TKFQgPr6erh929FgENcU8mnkU5RnIbig7TLdskvrmCdNr66uFttOwdLzrA+l/GkognhG1LUWVh73Fu2XqS4cVwoGg9IOSHsq6m98zUxOTkJVVZVuAz2kpAcaUW6HpHcEAa/1//B3pXe2ry49/uozHzg8fvx4acWKFSVMPZXNZqGjowP27NkDNTU18Omnn5YAADZt2lRatmyZPnRMpVJlYJh71XfTF0Z8bnE90zXO5ZRJhuGctbW1ibJLojAAIs2taX5zuZwR+PD99Ty8Nmzt8zGTDnx5301rlz5rApdSKgtpnCTZieMujb/UVpzfKGvKAkJLLytZQKgsIOTM2gJCCwg5T6Dtt4DQAkILCH88gPB5TTNN4PDJkyelixcvlrq7u0sICDG5PQBATU2NCAiXAgQtIFw6rw1b+xYQWkBo6eUmh29UFC579+6FvXv3akWCKhZbt2415qJBunPHMf4WJuS/7fkfjcL48mUHLl+Wfa2KhZ9DMf+zMhDMvephGLScqd1ByjOamlHTlnPnzsH8fLktmNNuKYnjW1tbQ8tKzz554niU1M8+c3ymizQSq1JlG3rTHNB+x+NxjzA0KVT8ec74qXCmJPnphK2RTZs26b95Qnbafvx87NgxOHbsmK4fwUJVVRXU1NRAR0cHdHd3a78CFDL9/ZU8hIVCQSvW8XgcRkYcX3uvXDGbi0ZRSNva2vTfk5OTUMyWAenY2BiMjY0ZI5YqpeD06dNw+vRpuHYt+EAAn0PTSkmIR1Uq0ByN9pMfkjwPSWCKjyHym6++cuCrrxyYmSmDdBrxGH2bC4WCzo82NDQEDQ0NOm8oUtA+5+ONwEviHe3t7b7xRv9T/i6lKomjKZCgPoSmscd1SfkPgr+7dx2dwJwf1CHhOqIKWFtbmzaRi7oGKNHDPr7e6LxJEQOjvEsyHaXvkqLWmvgJ/T5KH6Wk2PR3nNv29vZAxTZq28LaRH26t23b5pn/WCym1xvmyMW60VxSGqtEIhEYkXP/fgf273egsbER4vE4dHR0aD5aXV0NVVVVoeCwVLpemp+fL928ebMEAPC7360rjY6OQqFQ0D69CwsLIhjk7UVz0KBxRZcQ+n3QHFDZgboCgmocc5rHT5o/CWhyHhY0z1GicEt8Ksp3Jn7L/46yLnHPmfadtMekC4eoPCCs7ZwPSOPP+2MBoSVLZnKkDUpvAI8dO+Y7VVZKwalTp/RGe/rUgadPvX4w6L/E/VqCNjpu4mw2C3/o/u9FQbyw4MDCgl85L1b/Ampra6GmpsbjixTEVCizMDFT3vdYLKaF4vz8PJw/78D58+dFhhpEeIrLQ2ibFBA61qY6MYz3J5+Uy+DN0dWrDkxOThrfQcfedV0RyPGx5LdD/HelysnGUbmqra0Vk9njZynR7549e2DPnj368/79+0Pbz8cHBSWdR742YrFyQIbVqyth+5PJJFRVVcHAgAMDA9719sEHDnzwgQwQKLW2tnpAPxXc+B2CP1x/xayjQ7SjQJUAIdL77/v3AlVwcH0tRRib1iD3Kw1TBkzrdCmCn4LitrY2rYgnk0nYtKkMoPFWB8FhXV2dvg28ccPRAS7ojQpvJ9/v9DdUvBGMdnV1wfLly/U+aWxs1GOTz+f1TSWvk1o90LENAoRc2cS1QNfz/fsVX0k+H3S8eEJ7aW1GmR+6Z5uamqCpqQkaGxs9lgWcUOmNqvgppWDTr/23hEopPbdB642P21Jvs5FvSUGxkLchf1vK+uZ8SSpP2y/1bdeuXbBs2TLxMAbLYLsxDRK9eZKicEptOHSobAGDbS0UCnoeGxsbIZvN6r3x5El5DQaBQwCAmZmZ0o0bXuDHwSC+H+MHRBlT/JsHHgviQabfpGB2dM2bEtKbbrVMa0Mp5QGZYTw6zOIgytp+HkCGdUvgjgMvXGemgzfTbWFQe/n48HFGfpBKpXSQo46ODr1HV65cuaTbZgsILb2sZAEhU7RM7bKA0AJCbK8FhBYQWkBoAeFfGiCUbgOD2vA8gBBvqvH2kYLDR48elbq7u4ECQulmEN9vAaHMC0y8OsratoDQAkJLlkzkMRnFq/fGxkaPLxUqK8j0cCNiJD/KEO7dK/v6cAUmiLGZhNofVv8d/GH130Gx/tdQrPsVFOt+5WPoxerXoFj9mqcN3LQtjNHRfvHfkbFhouz+/n6Ym5uDubk5cF0Xzp8vC0JMqj02NuaJgCkxa6WUL7Ryd3e3MR3EqVOn4NSpU76xDlKIOCGAiSIUTe2QlBrKtHl9k5OT0NDQEKkuCuKRcJyx/NmzZ8V38zmjURtd13vAgQoLX4+tra1QzDoe389kMgl9fQ709VXMqN5915/4nffbdV0x+muQkoffF7MObNu2DbZt26bXn9RH+jcFhUjj4+MwOjqqFTY0HZPaGrTusVx7e7tHGEdRPqjSwxUfqQ1YN+43CuRRqUWFtL29HTZudDS/wtQcmJ4C2//FF46OlIzvQTNPqtyZeBNXeJRScP++4zFd5r57ktkpX9sSH0I+K7VB4pXIo6uqquDBA++zsVgMampqPGPKASGCVDQzlKIcmubUFBoezWHRJBafkaK3RnnPpl8PasK9GcTHqX8r32th5m6mNtD1pZQ/snOUeqQ9LPnB428U9PLfLly4oNeCSXY2NDTodksmofQ9pjYgHTrkwPLlyz2RTZPJJPT29uo0Rhs3boSnT8t1Y3RwPKzA9w7/P39bmp6ehjNn/GkiTG1AuZDL5UQ+wtvrui5gxNOgAwrOh+jfQYCQrrOoyeNp/RJf4emqKB8KA1BYhwnYmwCkid/xZ7GduE5oeVx7dEykfkp1c98/3m8sQ8eJy236bjyYCpqDqH6pFhBaelnJAkLWL/67BYQWEFpAaAEhJQsILSAM20OcXhQgDEvQ/ucAhPl8HiYnJ405Ay0gtIDQAkJLll48Oags0M2HCnJrays8eOB4NiJVgDnTopt/cHBwSQELJAH+TdNfwzdNf+1Jxo4AEClIQcXIglLutSjtisfjWrg1NTVBLFYOYkHrQEDIGRQmfzaZFZlodHQUJiYmYGJiAiYnJ3VwlO9KJkDIzV8wd1+Q8ORKF/5OnbsxwmdUQYxmpbQcBgZRSvnAMF832I6FhQW4edOBmze9hxioTKBCSQMlJZNJ6OzshGLW8dSXSqWgp8eBnp6yonP+vNnfhs8/N9GlbUVBajKnLmZfgWL2Fd8eMx1aKFUBhUopmJ6ehlQqJTrb08Ajpj2ACgA1y1uxYkWo0sDnVilvbjep3dXV1b4+Ys5Eypvi8biOwofgdnLSC4Iw8iytHwFhLBbT5rMIlqS5CVO+Ll686OnLjh079HpKJpOQTqd90WxNQVWUUp5kyXgIwOebK/3Ij2my8gsXLsDWrVt9YBDLYPARrI8rW3Q+wnijtA+l344ePaoDkITxgijv4iakvAyOM1U2pTqRf0WRS5Sampqgv7/fF71TmrOwfYL7ImhP0z4h1dfXw5MnFTNOEyDE/lEwuHbtWti+fbuPj4eN+9tvl9+H0XpzuRxUV1d7Dmxc14WJiQm9H1y3LH8LhQLcvOk3EaU3lU+eOB5Tf6kNdK3gQY502MyfaW5u9piehhGtQ8q9Kb0DD4KCyuFnSc+Rxl+aW/47fQc3JTeNCd/zUdY9XSu0Hl4/jpd0KCbVSQ8dOW+S9g7yWT7+/NCZH9ImEonIYPCN1//GAkJLLy15EtOjohGLxWB8fBzGx8fhzh1HFHbSqbUknFpbW31MgG92iXF+0/TXHiE6OzvriS5pEhgmRsgd602CO4iB8XoXFx2fUJWEjMknL0zQSP4rpneY6P33HQ9YkOqhUc42bNhgLMtPaDkTxpudRCIBu3fv9s2LqY08xYhSlbQlSsl+k3Q94nfz8/Oedn7xRTn6aj6f99z8caGbz+ehmH0FMpmMR1lOp9PQ3e1Ad3fZb5X3w6TM7dixQ+wnF3YcEPL+FLOvQDH3irG/dMw++MCBzZs3w+bNmz3fowJHb/zDlBHXdbXSheV6e3vFw5+gOY5y44TzT8FLW1ubBrO4b+m8xGLlG8N8Pg8jIw5MTU3B1NSUb20gffaZA2NjY566eNuj8AOllM9f2HVdWL9+vb5hq62t1Tdx2B9TXV1dXb5T7W3btsGWLVv0gQpvm3T4durUKQ0M0f8UlWA6DtyXltZD27pU3shp7dq1sHbtWojFYjA/Pw8XL16ExcVFWFxchHfeecfjfy4d1plkg1Jmv0LkY0HrDctFAYSSwuu6LszMzHjWZdg+MlGQjzt9JwJC9JN1XVcDwiAyRQ5VqixLZ2dn4ejRoyI/xbKHDztw+HD5WTyEwYPiXC4HK1eu9EVCXlxc1HuVK9sm01V8L7U44vMvzQfyVIkn8jJLAYWUTPKO1s35O+cPEp9EMllQSXsgiP/SvWsCnFiXlBqF73nOJ3AseL1Kea17TLyDHr7yMUG9LMqhCt0LNTU10NDQYATAWFdUMOi6LrzxugWEll5esoAwIknM3QJCL0CzgNACQmn9hu0rCwgr9VlAaJYNSllA6LrhgFACXbTOFwEIeZsk6wgLCP1rzwJCPz+wgNCSpT8NOZR5oVIRj8fhs88c+OwzvxKMG82k2FLFDTcxte+WBB8131KqDAZd16uk4G87duzQCrfERE1CljPp5xHiXBgsLjo+AWCiMH+GIAXneQjbe+mSA5cuBQNCZOjUnEgqy3NcSXTw4EE4ePCg+B5p7JWSATMFhNLYUwGxadMm2LRpk1Ex+PRTxwPGuADJ5XJQzL3iWXPxeLxsRkpyWoYJd/wNE8bz9m/YsMEDuClowO+ePnV01MnHjx149MjR7w965zvvOLBq1Srt34R9wTLpdFqby1JfrDCzK1SIpqamfEDLpKSZ/HeC9lVrayu0t7dDe3s7dHZ2wpYtW+DEiROeecOxQj6VTqdhZMTxKUrIn5CuXHFg69at2jdIWpMmBURq65kzZ3zPo5KSzWY9PqumcaIRSnFf8Xdt3LjRp6DhZzTZw7FBs3ost3r1aujs7PS0AU3b6AGg5KP6XXji0NCQ551oukwBVHt7u45M/eyZP1+t6T379++Ht956y+NXSPPFBc0bJVzTYX2TACnnkSbfLd52DiyCDkv4O6npIraJ+vXjc/F4XASCQfWfOHHCWOboUQeOHq1EC6cHMwgGESDimn/2zJ9YnvoLogsF56PxeNwHCKOuP2me+PwoVYmSXFNTYzSN5t8pJUe1DZKB0lrmn6U1KvGJeDwu+jnz9Sm5B2B5yjexnAQuw/igUn7/Su7mIdXH38d5mlIq9IAE65EivJr2bFQgiD6s1mTU0stOFhAugTgjsoDQTxYQWkBoAaEFhBYQetv+5wCEppvBoPr/1ICQB4+xgNC8Ri0gfPGA0IJBSy8zObipcWOj0vDJJ5V8dkqVg0qsWLFC3LRBV/xBwp7+jsFbvmn6Z5qBYDnJLGTr1q2RBIfEwMMEpcTwJWF68aI/B5z0Dso8OQNdKuVyOQ8om5qagp07d4rvV6ocFZNHxuR0+PBhOHz4cKBQU0rBsmXLjHmesMzbb78Nb7/9dqDglMamt7cXent7PeVu33bg9m1zZFVUOE3zhp8//tjvr0KpoaEBirmfaKUHzaOSySQU8z+FYv6nolCnQg1JCgKEz2Luus2bN8OOHTtgdnYW9u/fD/v374f5+XmfaSw1r6HAlLfhnXccjyDs6uqCQqEA+XzeE0wnFisH16GRR/nhDp+XfD4PO3fu9IwbBV20vR0dHZ71EbTHKNXV1UF9fb0GklR5QCWRgzxUlEZGKmNGD7RQ+fnoI+/Y4B7C/geZkZv6kEgkYO/evbB3715fn+j7pWfb2tqgra3N8058lud4TCaTsGbNGv03zhf+j0AIA+V0d3frZxHw4/sQ/KVSKQ1e0QTxeQEh7ffy5cuhq6tLvzuVSumIr5Ti8bjuP9KFCxfECML0HfSQidJmYkJKZUUQUdNSE1+i79+9ezfs3r3bw2fD1ohUTz6f90VDlMae7itTXRwQ0ttByT/PVM/JkyfF9yhVAYS4H5ubmzWgisfj0NHR4dELePAOKcKpUkqX54cGuK9Rfpj6BdSAiAAAIABJREFUT/kDHUcTMDR9L0X+NfFupZRH1gSVk967lLXC+So11aRzSuvjQI++E3kHDcgS9H7TmsE1jICQm+GaDlyxfTzCL7ZVAoNYB+X3UdpO27MUQGgjjFqy9EdAiIoYCkvXdeHDDx348EMH+vr6oKenx6e0SKffdJNLCmQQ48H6v2n8Z77fTAxqeno6UEBLjFtKR4G/od8URkeTbsM+/tiBixedQDAYRqYIkEHCi9PIyAiMjIzoz4cOHYKzZ896FCulyreYi4vBbT158qRWDEyCLmq01OPHj8Px48cjC01OmLIjCAjydcEVBPo7Poe+lNKNbvkm8Cf65BsVbErF/E9FYcRvsC9cuCCuSaoES+NAT12l/YK/FfP+28p33qmc4uOND/pN0hs1HBMEhPiZRwKl7Tpx4oT+nitdeBO1evVq6Orq0oqeNFd0Pmj4+kKhoH9D8NLR0aHbSxNf0+ij5bXijbaIymUqlYKPPnLgo48cHZnUpDRIc6VU5eTbNN94qz42NgYDAwM6qjBdD3Qecd1RQMBvMxHE8VvQzs5Oz5hjWxoaGqChoUErYjQdAiqROM4UEGLb6+vrdYJzaU9FUbwwCTRfu5SoUoc3xxK/lnhH2AETB4R8zqS55TduVIHmz87NzXkU0qAxkdY7l3H0Fp/3ifKwoBQZWB7T68RiscDbQW6FQOtZXFw0vmN+3oH5eQf27HGgv7/fs3Y6OjpgeHjY1w8JEEpz0t7erj9LfnqmA4CgtRgmZ/hzeKhkSjTP68GxlMpK60ySNdIaibLPcrmc2F+6xjCaMBL2i9/qBR3gB+1/5Bn19fUeMBjWHyozqP8ufifdli/lkIrKPjo2QcAvFvP7FiIYtIDQ0stKFhCSchYQmoWiBYQWEFpAaAEhHycLCH9YgFBqx4sAhPx2kNdtAaEFhPjdDw0Qvmil3JKlF0VOfX09dHZ2Qmdnp1YgaFRKLtSComJR/xRpY0vgETf04OAgDA4OwjeNfxVJ8MbjcV+uNxM1NzeHJkY2CQNUuhobG+Hjj8vjcuzYscD8gGECKUqbg+oJI8yVhnnzgpSKd955J1JbEagFtZODUVM5SdDSz0NDQ/DFF3LewShjGTS/ly458N57ZTPaCxfKtGLFCijmfgJDQ0NasOTzeYjH4zpKJ5qNcsGJhD5RUnui+KtgWZPJG62PtoXOMfpSYjRVk3CmPoS0fbQ9CwsLsLCw4AGTWGbNmjUwPDwMQ0NDkcc/aL6wz6jIxGIxWLFihTaNxPc/euQ1hUskEhoUIk9IJBKQy+Xg8mUHLl92dFms16TwYFtoEnIE1Hy+ebQ9Sh0dHXrNBK3Vuro639igGSt+ponkabRY/B3BXiwW05Facf1ixFwsm8/n9TigEozmxMuXL/fxVn6wJ80bz/8lrTWsC8twHiwdCh47dgwOHz6sDyN43bwdm389qIFhVVWVx7SPvhvNZPnaM+059AWWAKHpkDNs7eMBSk9PD/T29nr4qjQWuE/5uD56VNn3JtNMPm48Cb1SlQjOQfs0Ho/D1q0OjIw4mnfEYjHYsmWLHhtTIBlpjvFvbj7L379//37Yt28f7Nu3D+bm5kJli4mkeeLgQcolaNq/3HxRKkdN0YPWAwfq0rvxb5oDkq9fU5tN40vHRvpd4o/SoTDlOfx55NH0e4xcTfuFfEQ6mOJt4O/hY4RjESWiqOu6Nv+gJUuEHKXKyZHXr18PSinPbRJnXPz0W2IgkqLHFTHKxBKJBKxcuVI/EwQIJSaFSdzXrVunw5339/dr6uvr8zFKE7MJUjqoPyXSkSNHAhl4mACLUu55nn32zNG3RkHP8GTvprIm4M3HKwxcIvGEv/x99fX1cP26DAhN8yOVwyAIXGjhZ3zm7FkHirmfwNzcnAcs0bUr3RBiPdSfJypJCmUU/yfXdXVblKqA/vPnz2uAgEnJw/YQKiPoS0bLvPPOO775pEFxuDJh2rOmeWtpaYGWlhYN/Cjwqqqqgp6eHs+8JRIJyGQy8NVXDnz1VVnRvHnTgWL2Ff0c+gZWV1d7boSpX6jk26dU+QaXBsKh80tvuvB5qhhzhUcpr7+RpCjhuNPfsT6eHoOODb6vUCjosamurtZAH79DoEjHFJVeBISNjY2QSCQ8gWB4+HraXmxXOp32+f2YDh/w1gLHQgpqQceO3tZwYBfGAzb/elDfNkk3bFgOb3/5bQ+vm/tVPw8IDGovfj88PAzDw8MeGcrHgssppco3hCYwSMcc2y2lSELeFdQ3nMN4PA59fQ709ZVvJWmAnaAUE2F8G2+bwsru3bsX9uzZowPLbdiwwXPbGkX2YL1cX0F5IIErqq9IPE9aO1FSm2BZmhII9xeS9A6lypZara2t+jC/s7PTE5wN919LS4vvO6kNfLylm23+nATO+Ljz+A90TaNFCG0X5bX8Ozp3JtmDf7e2tkbyGYzFYtZU1JKlP5IFhIyRmISRBYTBwlYpCwiXQhYQWkBoAaEFhK77/QBCXr8FhGaeRNcTlrOA0AJCCwgtvezkUKF46lRFOOB3b731Fmzbtg1mZmZgZmYGpqenYd26dTA+Pi4yAmqWIykIXClqbW31bPJvGv5rD/MKU2wlIcATqNPInhIDw7ZIv2H6Dek9Jj+HF01HjsimorycycSRE0Z0lQQhJfRHMREqspyB0/VGU5Bcv+5okhg/T1eCv6MARz85Gi5dWjtnzpQBIV2H3NSNgjAufKj5liRgw4TXUom25cKF8rspuEdAa1LSaVvQPJKXO3/+vE7Cvn37dpiZmdH7iu4v6u/GiSoFOPbZbFa/E987ODjoMcPcvXu3D4xVVVVBPB7X0Yhv3aqYoxWzr2iiwCaRSMClS44v0iUfg46ODiMv4WND/eFMZrkUFCKo4WNSKBQ8qT/4wQX6+9Hoi/R9aAIai5WjjdLf6RhQMEzNSTOZDKxatQr6+/thcHAQ5ubmYG5uDo4cOSKagJnGJohH0zbxgxZO1D+UAtCwvcDbs/nXQ+IeU8qbNgd/xzVBTaiVUh5fRmk9m+RRUDt5lErsJ/qDj4yMwPT0tAgEpfoePTKbiipVUb5pu+k4I++i9dJUJEi4Xoq5n0Cx8AsoFn7hS79Bw/cH+TNKslZKXRA01/wzmlLmcjnIZrM+n0SpHl4HlQlB/DkKz1bKC8ij9MkkO6h5N3+Op6Vavny5jvqKYx0VENKDMmmcMY4En0dKGzZsgImJCX25QNc4HtB3dHRAe3u7z6feNM4muYltlta9lPLIZDZqfQctWaqQQ0/zLFmyZMnS90cv+t+PoQ9R/73ouX6RZAGhBYQWEC4dEFowaMlShSwgtGTJkqU/Eb3ofz+GPkT996Ln+kWRpBQrpTQwouCusbHRE2X44UPZ95A+U8z9BIq5n3gU9mLhFz5Fm7crDDTRv6X8vEsFhrzvFBiaQJj0Tg4SoxKvgwZdokBqKfXS+qh1BkaDN7WBRnxubW3VllgmkIsAK5FI+KKuUrcb+kwsFoOpqSmYnJz0uZWMj4/D+Pg4DA0N+YKPRQHWWD9a+nCAHQQI4/E4FAoFT3AvKRG9UsoCQkuWCDmUIRw7Vk5Eq1TZP476yAWdbFGiJqPU5EcSEhITLtb/WjyxkqLTUcG1lDZKp09Kef02Hj1yAhPRUpISw0sR7aK2zUQ0/Dyngwdln0HJ3l4pJfq90dDUvM379++HEydOeCL/IQX5IvK+Yh+CTgIl+vRT7zvGx8f13yYTxWQyCU+fOnDnjgM3b5YJy9O6qMko9TOLxSr+XNIYFvM/M86t1CfpdDVIqJvWdLH6NXjyxNGE80nLBSkdy5Yt0wnkpXfevWuOTsvfQcfetA+Dyjx5Ug6dT81ulSr77CYSCU/ahLq6Oj0/dXV12ucOzRFx3ovZV3T9xfzP9N/oe6RU+cTaxItc1/Wk18Hf0PQyaCxct5Kaor+/vwQAcPPmzRJGEKUmydw0M5FIQGdnp15zjx878PChAw8e+KOr0rGnNzrJZBJWrFhRAgB48OBBiZarrq6GZDKpfXdoOgq6zl3X9SQHv3nzZgkAoKenp0T3F287X3d0PKgZKzVbTafT2jQWo06iD6xpDdN10tPTUwIAuHr1akmpisko54P0psS0ryg4MvHpIAVWikYaVF5KjI6/TU1NwdTUlPgsB4J871BC/9JYrOxD2NLS4vn88KEfuFVVVWkQiECQ74VYLAbFws8jAcIo86hUGRQiReU/0v6jdfNbUlMb6N9BOkWU53Et0NgIfAzCIpqa+sm/42bWtAz6V+Ln9vZ2XxnTzWgmk9GgzrRfNm3aJLY/SI6b+sf5iVQfRkg2pVHh44o8xnVd8Ybwjdet76AlS5QsICRkAaEFhBYQWkDout8vILx69eqfFRDie69du/a9AMKrV6/+YAHh6OioBYQ/AEAYdDNoAaEFhGH9s4DQkqUXTw7fmEopOHzYgfn5eZifnwelvME7ghRN+hsqCLjJqbCQhL1Wsut+pf9ubm6G5uZmMXFpFCZNmWQYc6Lfow18UBJaWm8ymdQRGEdGRmBwcNCjdEtASyLJ9p1Sf3+/+H0ul4MDB4IDxOCYYzJjqQzmLOIMmY8PB4Cm4DT82dHR0VChQRk7XUvpdBquXXNgenoapqenxWcQICAtLCxoxQdBw40b5SBBVKkqFn7he6e0pnxr9Y+AUCorAcgwwWhSZmj5YvVrvroQFNI8flxRotHeqAkRn4tbt+S8ZLQcDdjD+8wBkwSqT5w4EZi3Eefiww8d3f58Pg9NTU1acUDFlgZL4aAT58h1XXj2rFLX2rVrfcpHU1MTNDY2igppUECiWCzm8e+hbZieni4BAJw5c6aEEUolEIcKTltbm2eP0rL37jlw757jm1OsF8chkUh4gCidC4wsirwJgRkF09iuRCKhk8LfuHGjBACwffv2UiwW00pZMpn0RFvlSiodQ2qmGIvFNNCvra2F6upq6Ojo0AGDWlpaPPnKuHyiwGvv3r0lAIC9e/eW8H0UFNI1H7T3lFJw44aj24n9kvJQSs9i3rmwvc2BsZTLUalKTlGpPg4IEchKfNt1XR3RN5PJwNDQEJw968DZs+WE8z7+8kcQSMeZtpuOhZRz0MQzJHkUVA73YFSZz/cf1kOj2obx3KXUb5pX3JdKeeV1lHcGyQcTn8S/s9msx5cSTSXXrVuny+BhrAl4md43MTEhyvTNmzf7nsXxkQJTcf74PHOglHzYLo0NHvDTtWoT0VuyZCYLCAUGaAHhjxsQBvnjRFEY9Fq1gNDXZwsIK23Yt29fCQBg3759f1ZAuGPHjhIAwNGjR78XQHj9+vUSAMDc3NwPDhAeOXKkBACwbds2CwgFvu26fxpAiMq0BYTeebWA0AJCS5b+UsmRclwppWB21oHZWUebGXCBTxU/SWDyz5LQoIpDsfo1KFa/BleulJV+GoUqKqPAOvkzXDk3Mdm+vj7o6+szmiMECTgTIciKSsuWLYP79x1NqAjeu+fA3bsOfPmlA7duVejmTQf27XN8/aJgmI7P3buOxyQQBQU3RzWNHdKzZ46o1AcJN6WUJ49dWFmuWCql4MMPHfjwQ8fXRhTE6XRa59Xk0fKwLlyL3/zmN0sO2EDbSwGhpATzv6mgDlrT9H2FQsGzl4rVr4nlOUAzEZ1n+q7PP3fg88/9iiUlmkbBdcupDyRhbupfPB6HAwcOiGPK59F1ywcBH3zgwAcfOPDeew4sLjpw/nyZOjo6PCAQ60fFvFj4ORQLP4cnT8prFA8GpHFCHhd1Hbuuq4EjNbNESqVSkEwm4ejRoyUAgP3795cw9QkqKbhWKThCIDI2NgZjY2PQ0NCg0080NjZCY2OjBxTifGAqD9d1IZPJwMGDBzWAw7Yj+KOgN5/P+/aIZA66c+fOb+lNZyqV0m2lORO5GRyP9qiU8o1XNpuF4eFhyGQyOhIhto+DVGk9Xbt2rQQAcO/evyzdvVs2sV1cXITNvx7yAEM6x5IMunJFzr8rlZf2nmmd0OdMOTBxbqW9t3HjRl+dnDc9eFD5mx4cuK4Ln33mwMcfl+nDD8v5aWldu3Y5sH274wGCuK/pgQOV/W+8/jee3G2b/7+/EQEhrjtpzPjYSPyGH8yYZKY01vQzz0cZxHfDynCQY2oTEuaYlNpqart0EI17Dgn5CPIOqW4ETYcPH9Y5NTlgxj0bpL8pVTn0pWVmZmY8cjqKHsjHEt/PDx5M7aDvw4sCSriW0um0MfcgXb8vWgG3ZOmHRA7dyPS0fedOB3burDABfrItMUP+Hd3MKMTod319fTA4OAi7d++GYv5nUMz/DK5edQIZjMTElQr2FZCYCm9nd3e3j0lKjIYrCkEKJC0TRXgopYy3d0E0Pu74wIgkZO/cqdQ9NDQEvb29xsS+XGgNDw97EpPfvh3cTnyWnoCjciONlyQkpXovX3bg8mWvcKI3ULlcznO6j+tVKeUDe1Ly6ijAsFj4GRQLP/P0k7c/aF/U1NSIfTSt7bq6Oq0IFKtf863n+vp6jzJv2gNKlUOT83dcvepoxYUTHpL09vbqkOa0rYVCwQdaTXNLw5FzHkEFPfW1w9xx6XTa42N08qR8I5FIJKBY+Lnn3bgWuH9oV1cXdHV1Gccf2zU6Ogqjo6OwatUq6Ojo8IVy54Q3Z5988kkJAGBgYKCEIfGxDfl8Htrb2z3zVigUYMuWLbpMOp2GbDYL3d3duu47dyr9vn3bgdu3HZ1KANf63NxcCQDg7bffLqGVBR2D1atXw+rVqz0KKFXSeOqBvXv3fgsA8Ic/HC0huK6rq4NcLqf3HvaZn9zTAxBcq/RWs7a2FlzXhadPHbhxo0zt7e0i0Obr6pNPHCgWF0sAAO3t7SX6HgSECAo5IOR1X7rkV3jDZA9tD08BICm3dI3T73COJN4XBAjxcyqV0oeH+Nzdu+WxLBQKkM/nIZ/PQ1VVFaAvK/r3K6VgZqbyHPp1ZrNZDTrorc8br/vBIBKXOfTWlPPCKGOrVOU2qLq6Wvtc4sEaHkqY9mEYf30eksBllPePjY0Z2yIdfNJ9xcdR4q2mvipVzqlJ82piP5YClHFt0e/QH5v3I+pYUkCIhyq8L/RvPk4SIMR2BCWjp2v4RSvgliz9kMgCQmUBoVQnF3Z/iYAw7OZPEorF//yfNZmes4DQAsKgZ140IMQgMGNjY98LIDx9+vS3AACl0vUfHCDEf3xdWUD4pwGEXJF2XdcCwgjvt4DQTy8KEFowaMmSTE48Htc+JVVVVZBKpaCurg42bXJg0yZHR/Ojyib1R0IFlyqvdXV1PiZBhdiqVas8QCSZTEIx/1Mo5n+qo0lGYVJUYHDGgAxEYpBoaoGChUYDex7izJi/z/Q7/Tw6Oir6VEnP8t/HxmSzTdet2NF/9ZXZJCqMKFhWSmnTQlN7eN2o8Bw9etTI3CVFiY/BBx9430sPMjAipbTmTLd9YQoEJen5YuFnPoUAf+O5nPj76urqPL8FCedly5ZBTU0N1NTUQLH6NUgmk7B8+XJYvny5NjXjgpn+j38r5c1PpZSCjz+W14WkiCB1dnaK/ZbGsKqqymM2xftGD5rwu0wmo79DIFxTU+PxWTt+3PH1sTIvFUCIZqSpVEpHTt61axe4rgs9PT2+hMu0rlgsBuvXr/ccTpn2J38+n8/D119/XQIAqK2tLdXV1UF9fb2OfDc7Owuu60Jzc7Mea8wBhiAbFXkKZhOJBNy5U46ci2368svKQVsikdBmlBgV1HXLfmQ9PT3gui50d3frPc0P3ygox7ZifQAAiUQCnj51dHRYiR49KtPNm2Wz9oaGBg3sq6qqoLa2Vpu6ZbNZfeCwdu1aWLt2LXz6qQPXrjnwyScyP/zkk/Jv9fX1JQCAr7/+usTnjhKPPErn68IFBy5ciBZVN0weUZNw+hvubWpaSp/jUX/pOkM/LcofkQ9Rc1rOCxOJBORyOairq/OsI75ftm51fOsA9QAqQ5RS8Mbr/psV/Iz10T6OjIxAb29vqKyIIueRJH98Gs1cAiRRwWcQH8A6kCdGeZaXwcPUsPKmceJm2dKztAyv6/Tp0zA0NBToEmMaL6W8h8BUVwk6iOR83gQaUVbgHhocHBT3CqWGhgaP/MO2RAGDFhBasuQnJ51O61uA6upqyOfzMDHhaCBRX18P1dXVWjmQbsqUKp/WoKJIGQAyKapM401DLBbTggcBIaYGiELSCZGJWSPRVBINDQ0+p/4gkuoLY1qmMig4UVkeGBhYUjuQ5ubmoLvbf0OI/6PShYBQ6ovUdlTEJf+qIEAYNGZB6SnCvuNgENcVFy7cJ5afpuMNrAQkgoTzsWMyIFSqDHjx5gr3kKk+qvA1NDR4bgdMt9zt7e26/mL1a55gBaY0CFxBwPXGDz8QENL9ygUs3fNIHR0dHgU0SLGgyqr0Dson0EcNg53g+sXPSEeOOL6DqfLN7c996ySbzWo/wlgsBoVCwRNsQVpvly45cOmSA++/78BHH1XoyhU/oY8WjuXnnzvwxReV26vbtx0N4tCfJx6Pw4oVKyCRSGg+RPtL/QqTyaTmxzTsOlXgv/yyssYxKigFhDj+8/Pzvv1ClUz0i8SgMclkUgNbAIBcLlcqFArab5ADejqGz56V23TrlqNBSaFQ8NRdXV0NtbW1sHLlSjh9+jScPn1aH9jFYjEN/ihh/X19fWI0VYkX8htDpRScO+cFgqYDRL5OTAot9lFKkYQAm/OveLycngD3JX/v7t27fXUhH0KQjYAoFqv4o6ZSKSgUCpBOp2FgYAAGBgb0vG7c6MDGjQ5s3ux41gEllM3ouyYp0/QzbTdPVI430qtXr/YdBi9F1pl4My8fxhOldSIBLdwz9PuwNBbYLtMaoWMT1K6gz1FkLZ1LWkY6GA5a6/T9Svl9+MMAuKmuKH3avn17pDXS1NSk5Whra6sFg5YsPSdZQGgBodj2HwMglKKHfhdAePy433RUKQsILSD0A8Jbt/62VPa7+6z05waE+I/PxfMAwpaWFgSDJQCAvr6+HwwgxLQe7733ngWE7vcPCE2+gm+8LoNBbLcFhBYQ8jolmRDWp+8TEFogaMlSODn19fWwa9cu2LVrF6xcuRKGhx0d/Q4FGWWc7e3tWrHft28f7Nu3D/bs2QPDw8Mecw6++VGIUYARi8W0ooqAUKmyr9vCwgKcPHkSTp48CceOHYPDhw/DoUOH9Dv37t0Ls7OzWgDTKH1BzIMySDTD4wwyiNkGMWQkKboeJew3DaOPSnZUIfnWW2/BW2+9pb8rZv3gB83Jvvwy3N8vSr+QPvssGiBEM040I1aqrCTSCKWm9AO0PXV1dfD++zIgpIDDdSv+hNxMlCZxxzng/ZfWwPy8A/Pz3ndjncXCz3zRcIPm3KSMKFVOnO26rs8kCpUnVPSK1b/0leHKOX0XBWyJRMJjwiVFVjQJaj7O6XQaqqurPSBOMgei/QxSHuhvWA/6m8Xjcejt7YV8Pq8PpuLxOLz9NgLzckRRkwnj48eOZyxomgjazw8+KANAXGu0LVQ55Ka09DOCQswF+Mknn5TWrFkDaJp/6tQpOHXqFBQKBUilUtDR0eExi02n0zrKaCqVgp6eHtiyZYsHzGYyGejp6fGAfbrHTYAQzWcXFhZgYWFB76FYLKaTwiul9Hwmk0kYHx/3AMINGzaUMpmMXnMUqKLJNu5xnPtYLKb9HXEcKbhvaGiAzZs3a1/N/v5+XX8Qv8LgOZgOIwwA4PObf11OvUBlAB7k4D5Dfzvqc0fXRJgyTSNk0u/oM8i/ent79b7ke2ZhYcHTZ3q4ikByfHxcA048XGhtbdV+dxR4btzo+NqM9VIT7UKhIALBN173A0TaFzRxDZMrq1at0u1fuXKl9uft6uqCFStWBMrCsHkOM180zRs1taS/42GcxDdM64HqC7Tc1NQUTE1NGflhUD3cNDNoTDh/SiaTkE6n4Ysv/AeA/BlpHPB3zh9puygvp+/nByGmtvLvTBGpw2Ttm2++6StnAaElS+FkAeGPBBBK+fR+DIBw+d87SwaE0lh8n4CwSNJVWEBoAaEECNesWfNCAGFVVZXoV/e8gHD//v0eQDg/P/+DAYRnzpwpAQBMTU1ZQPg9A0KTeZ0EBmlfLCC0gNACQkuW/jLJKeZehWLuFSjmXoGBgQqz4MLi4cNyjqdHj8plTp8+7VH0sCwCNOqUzk1GacJQVNQoIOTmXEGE5q5BZUyMMkqC06iEQoNHmzO1A5VpanLFHaQl5jcyMuJxTg9KsB4VEC6V4V6/7ojlOHNfSt0csAX1jZbhwj+RSHjK4viiksrXKxe6WG/ZvE4ONsHbR3/nZaMIPqUUtLW16e8wqEhNTY1OClys/iUUq3+py6PiiuZidC25rqsVRBoBMhaLQV9fnzZ/xLaEmSjhd0g4hqlUyrOXqUJAy3Hlg7YVg6jE43HdJyxXV1enAWAymYTe3l7YsmULbNmyBeLxOBRr/onPRDTK3uN9cl1Xm0EFPUPBMH5HD89isRhMTk5CKpXSQGrfvn2l/v5+DZiwP4uLizpgFyYOr6mpgfr6ejhw4AAcOHDAkysQ+RzyiWw2C4ODgzA4OKjH+sIFBz7++F9qvzq6N5DH4B5JJBJ6P7S0tHhAL0aarKmpgU8//dQDCA8cOFBKJpOax2NdBw8ehMOHD3vMwun4UtN1NF3ESKp4uIDBVcbHx0WFlRNGU0VfyaUo2Gg6KsmFpfDHIDCAJp11dXW+ROs4H7QuDLxEv8fDMlS6qSyl+2lubg6ampq0HNq6dSssX77cc1CzebMcfIwr8CblWTIRlXjG1q1bYevWraFzEEYtLS2eAwceiVLiLVEIy/P3mQLG0GjEz9sXPbabN3sCBUXhu0FjSHmtiXfhd5lMRptcB70D5V9QXe+95w/qJX3O5XKezxKgDYpGOz8/7/uN9lkyD+VttiajlixFI4cmPP3883JkOEq3boUDChRuVNHDel3Xe2sjbXq5LjroAAAgAElEQVQEgpRGRkYClTnXdX3+UEGMkX8vRSsLEv74N/2OMs0o/ohUgGGoeJNQRorHKyHae3t7PeWC0irEYjG4dSt43kxgWBov+t316/I8moRjFMGJCmNYonhOXKmit3eo4J48edIoLLmwO3rU0RQkZLG8FLnU9A4sI/mhdHR0+ASqUgqmp6c9QFCqH3176Xf09qWhoQFGR0chFot5blqjKFKSb1iQ4kIVV7QwwOf27t3r2wd40zU+Pg6zs7MwOzur/dwwMTveROXzeThz5gycOXOmnIKj5pfGsV6qovj++w5MTU3BxMQETExMwLp162BsbAyGhoZ80UipkoprDNvZ2NgIPT09sG/fPg2genp6NCjfuXMn7Ny5E5LJJLS3t2sf7erqati8eTM0NTXpPuJNaKFQgMXFRVhcXNT1JJNJuHXL0YS+1z09PSUAgKdPj5boWGPbKAhz3bJPbWtrqyfJPQL9XC4HDx8+9ADC999/v5RMJiGbzcLQ0BBs2rQJNm3aBLlcDnp7eyGdTutIgdKaSKVScPeuo/d7dXU19PT0QGdnJ1y86MDFi+Won+fPy4nO6XxjsJuGhoYSn/OgGxCl/JFHg57jdUjRQoPehRFd+fpEXz0st2HDBh9YwUMymiqCH3bh2D575sDbb5fpwAEHduxwYOtWR/sMSj7X4thEMBE1zYlSZd8v9P+Kuv+k/SvJGGoBFMRro9bPARXlV1iW+j2axk6qn/slKqX0gRb9nh+2mWSrxG+xHPrl4j6mdeAhlOu6cPWqrBPwdUEjt0rz/e67FdlL9zeVG2gVQcfZtOZMEa2VUnDixAk4ceKEb7yUkgGhzTloydLzkQWEAcQFHv/uhwIIv2n+byp+bdlXAm/UKL1IQMjbGAYIlVLwh9/+Fv7w298G3hryG9I/NSD83T/8g++m0PQOrMcCwh8/ILx06VIJAGDt2rV/VkA4OTlZAgC4f3/ddwaEDQ0NJQCA3//+9yUEhNevX//BAELuK/myAELX9YJCCwgtILSA0AJCS5a+Kznc94hGEkVmEovFYM+ePbBnzx6PuSIFfwhcKHOgddMbHcoQivlXRQZIfbMkBtLZ2WlknqbPpu+kMpwRS+UoqGxvbxcjcpreK0VaM70Hx5JHDFMq+JYwCBRiZMuoRNvGc0VGfY5+F9bebxnwkwRYWH9dtxyFVRKoUhslEGhaG0i5XE4EhZKCSpU5aa2Z+orAR6myGVVjY6MnVx0CL/q+TCbj8R8aHx+HS5e8pr5BSm/QHjApWKgE8br6+/t1ZNRz585BIpGAixcvwsWLF2F0dBS2bt0K6XRaH3ycO3dO8w7MmYd86MEDBx48cDRIprzLNLe8jXx8P/jA8fkSe9bqH3M+0ndgW1EJw/2PoApz9w0MDJQw0Tcmc8f8cGhCigr0kSNH4P59R5cpFArQ3t6uzUJjsbLpczabhTt3HK3o0b6gqerevXtLi4veXHVUMaT0+LGjo/QlEgmYmZmByclJ2Lx5cwkA4NNPPy3dvHnzWwSH6XQaamtrob+/XwO7pqYmSKVSHr9oClboeCUSCbh719F05YoD773neOaxvr4e3nnH6++2uOjAu+86yG9LAAAPHjwo0TXAFX06l8eOOXDsWPn5I0ccDyiMCiQ434+yvvAwgfJyHBsE19lsFqampnx7CF00aIRZyj/RNwz9axFUu67rMeWWgCBvp+Q3SM3t6K2kia+7rqsPPZbCR8OIvpPm7YzCy/D3ID5B5w5BFZbBCKmm9wTJPe5/ir/PzMyE9jOM35rkmFLlQ4uqqirIZDIeP3KlFFy96o2MjL7kSJLprNTXixed0HXV39/vOUAxladlpP4opeDkyZOwuLjo6aMJCCol5820ZMmSmSwgDBBWpncj/ZAAIb0l/EsChPF4HDKZjBEUfvvb34r1xmIx+MNvf+sDhvw9P1RAKPkemubMAsK/PED44MGDEgBAV1fXXywgPHXqVAkA4NSpU6WzZ8/qXIQ/BECIprFXr161gPDPCAgRFJr4uutaQEhligWELw4QWjBoydLSyInFKrnEkCnSQAncrEWpctCXwcFBz3McEOJmNznC42ZHQCgxE3TKp8yho6NDRyDjDD9IAEUpF8TgTVQoFDx54aK+73nzDuJ3S/W143Vyc9ugtvLvaS4wpI6ODk9kvaC68De+JoLazIUImqv84be/heJvfgPF3/xGCxs0k+zu7jYKTf49jyQatL5QYaDKOAeFlExmrWHfcyrW/FKb4GAbYrFy5EkqaPHvbDarA3WcP18JqEOVUtOal8AGJeQJUh5CqnhJUX+fPXN0kKqHDx2tvFDw8ORJOWcfDSKTSCQ0T6Agme+PO3eCgf1nnzlw7VpFIcIAO+3t7T6+x6MiSwdeNGpmOp2GeDyuzRlRcW1ubtbKIY/Q+ehROVjXtWsODAwM6LGvra3VPBXLZjIZePjQ8ZjTUn773nvvlQAARkdHS0opDRAuXiyDqXQ67fn8wQflKKyNjY3Q2NgIO3fu1P15//33SwAAW7duLc3MzGiz0VWrVpUymQzU19dDW1sbtLW1QV1dnQ4QRMcQIw0j385kMtDY2Ajn/n/23iy4iixNE/TMrLTqqq7srqUrazqnppasrpmsnsmufBuz6THresoXXmpe6nXSxto686Hs+JXufq90Jd17ta8ggRYkEIuEQiySCBYhITaBEAQKIAmIyIyAiCAIdgQExJIS4d88ePxHv5973K9LBFuEy+w3uL4cP+v//985/3LmDM6cOYP5eQNtbW1Yu3atNGXt6OiQ/f/mm7b56NmzS2N68aKBGzdCFgAcOXLE4vPg7bcNvP22IfOlXbxov3/y5NL7fOOHchPqFG4dCVEYQVSn4HKw0t7eLsE/PUMbCbQhFo/HsX//fhw6dMghi4UQuH/fGUCGy9NYLIbh4WFkMhm8887SBkA2m5Xzxg0IqaavxYLJECg0TdMBMNxo7969Bf2n8lQ/INALfFE/u7XR7T236zwoHN1XTcaL1VEH2FQ+ODExoe0HvoHoVrZXf+nGQeX3umd++9ulXKuq+abXqfD58/pcnkNDQxgaGnLN26hrGz3rReFwuKiZaGAqGlBAKyNDFRg8eTRn/PwEgBZnY2OjIxk9Pc8VRHVHkzMVfjrIGbQXmKCIfKq/nu6ddDqNTCaDiooKqUhWVlYim82iurraU0jo/Ovi8TgOHjzouMb9AfxSsSiqXkKM/nUFDcnv4to1d2BFod2XW2cdKKR6dnd3+3pHvaerIzcV1fUJV4xCoRAW0t8viHRJkfb8Kgh0aqAKQV1bVMGulrdcoO4F4HXX1fWmnsipimNtbS1qa2sdgNBrpzyTySCZTLquS/q/epKh80/SJYgOhUJIpVKST1y9akhgy8FNKBTC7duGHEt6noDXQvkf4Nw5Z0qQ69cNmXj51i37/zdu2D52164Z+OgjQ4ZdV4m+SwCHEqPzk3TeBm4dEQ6HHaHpU6mUPE177bXX0NzcLJPLUztqa2uRSCQcPoTT07YyRnw1Eolg8+bNEkASeEgmkw5/IV4vNfImn892dFMnuIjH4zh50pDzhABJIpGQAWXWrFljbdq0SQLCTZs2WdlsFqlUSvLUhoYGVFZWIpPJyFQO0WjUEek2HA4jn8/j0SMDzc3NaG5uxoEDB9DR0YGamhp5EkORVdX683W4f/9+CwBu366yLl2yge2lS/6iKfP5TONIp4VcztGpO9WdK8U8TYdOwRVCONq9ceNGCCEcm6imacq20voRwj4Joffm5+1NEz7fYrGY5AerV69GMpnErVt2ChyaE/X19UgmkwXzwzRNx6kVgfBEIuGaZoL+JaL14saf6RpPi+TW/27Axo2vqcTnhxeA5DyRnnd7lk5s6bdXJHM/oJWI1i7x14mJCYc+oWvPSkChqs/p7nvV9ze/MbRRl3Xy7tw5o6A/hBAy0qza925rhaIb63iyCvZo/noBwgAMBhTQ8ikAhC7M7lUBhHSPg4Zr19zNel40INSdFPO2kImo+q4q+F4lQPjFr37lOEEsdp36gu7zcgNA+PIDQkpKf/v2betVBYQUUAYAEokEstmsjDT62muvvXBA+Otf/9oCgKtX/zkAhF8TIPzpT4onoScKAKEoWo5KASAMAGFAAb3M5PAhdGMw6uKlf7mJF1/sRMSMVJNRWvCquagXM9cppZTs3IsBe93n5qc6Ki8vdyRVP3nyJIQQ0p9ydHTUlwKiChqevNev8kL18TKrVH3T1GeW813d9/nYXL68pFhSol03IUPXvExZ3cwtdd+m8hfS33f4qbolHXer1/HjBo4f91YiveajW/kjI3aEP7UsLxNeXja1h6598atfYaH8D7RgulhdCODwqI06QKgquLrxVymbzcoyeL/z8lXFkfgFmcl98IFtKqnzOw6FQjLaMfEYur6Q+SNZ5oEDBg4cMDAxYWDPHv+gwEuZ4n5vPBciKdCc942NjUmfzq+iATv828hclOdtHBgYQDgcRmVlJSYm7LpHIhGsWbNGfqO6uhrhcBhjY2NaM1XVXNQ0lyJvxuNxi4OZZDIp60uggSKOVlRUyOiUyWQS0WgUnZ2dMqoo5Uf89NNPLQA4d+6c9IskU9POzk6kUilUVVXJZOMVFRWoqalBY2MjBgYGMDAwgI0bN2LXrl3ymcnJSaRSKdTW1kpwWVZWJsdDja5J85GA79q1ay0eWVF9ls9zdd6ra4D7FHIAzs181flMORy50kvfIeWU+KM673iOQL4h8u67S1G+KeIuUTgcRjqdlrwgmUyitbUVZWVlMj8l+XRSvXi7eR1060FVpt0AIT8tVPnE+Pi49N32Ixd09dQBwuWCI/W7tJ69eLgQwgHaOBDkY0vXdPNLbZv6Du+vWCyGhw9ts20qz287i8kiXb96PafySDK7fucd2wzbTTc4e9Y26eZl7Ny5Ezt37pTP8YMCvvnBKRQKOcA4X0PLoQAMBhTQysjwy1APHz6Mw4cPY3x8HLt378bw8LA8berq6pIM143ZkABTGcFC6nsOIevG6HRKHT/J4ERKl0746J6nsOBeSnA+n8eZM2d8KZpu3ztw4AAOHDjgS2HlwoYrPMVAhZsJopeTPxeAfsg0nYBwdHTUtX/5teWYS7opEvR7IfV9LKS+LwU1KbvqSZOuTjMzBmZm3MNvq0LdTQDr2jgyoi+XlGruE+tX6KuniLp1pgp+UnxI8Z6bK0xITOU3NDS4Kktuc4BOKgm88H7jShCBhKqqKtTU1KC1tdXBA0zTDoWuUwDD4bA81Vso/wM7EX3m32Ih82+1vs1U3siIgeFhwzURdzElSlXQ1blBqUxmZmYwODjoCAySyWQwNjYmg7FkMhl5UlZdXS3LjEajWLNmDY4fP47RUXsDgVI20CYUTyeydetWmZZABSAEgoQQEhBy4EhEJ5RUV+KT4XBYbo4dPmwDU/JFPHfunEWnf9evX//qVO6qlUwmkUqlHCk4ysrKkEwmZRCh9vZ2nDt3DrlcTgLCbDaLtWvXyhPJRCKBHTt2oLa2VranvLxcrmed0vrVaSWdXlrqHFDliR8lmK6rPoUEyumEkPgw1Z/zaT5vdImyVfCg+qOapolMJlMQ5OPYsWOYnp7G9PQ0pqamMDExIXlBLpeTgDoWi0kLGr/8RZ33QghPAPjTn7iDQiGE9sTL77c5z1H5gY7XLqd9QgiHHFXv6ywcNm/e7JAvbrJQ9y03Och9jUlHofLn5w3cvbtk5aC+rwJL3kd+QaTa1yr/IGpoaJCWCkRvvaWXbQQI+bVdu3Zh165dEMLpT8vXi27dkoxcLgikMgJAGFBAK6cAEIpXExB6vfeyA8La2loZlTEAhMsDhG7rTBX2ASB8cYCQIn0ePnz4lQWEV65csQBgcnJSAsLZ2dkvAeDx48cvDSDUzYEAED4dIORKtQ4QEulAYQAIA0AoxIsBhHxOvmjFOqCAXkXSAkKVOc/OzroqhkQdHR0FTJH+r5q60Ttqygmd4PRisBz08W/qGLEbgxZCeEYJJaIEwcXKcrt35swZHDp0CIcOHSr6jsokQyF9zr1iAunJ6p/JZ/fu3etaZ1LY+X0/IPG99wy8956BPXv2eLZfnQf8vppWQifwl+bL9x1AUH1OByrs+bv0TR0Q9JojXgrJoUOHcPjwYRw5cgQjI4YEg+o76XTatVw/ysRn/+N/FIy56ovEhT0HZlTG6dOFIcKFEGhpafFcf7r68DD6qh+bV3vo2sDAQME84r/p+4lEwgaB5X8oQSdvq06JC4VCMum6aZoYGjKwbZtNftdbSUmJa5tCoRBOnDgh201gcHBwEIODgygtLcXvfrfJAoCRkRGLQPGxY8cc5qeRSASZTAYbNxoSVOdyOeTzefm7tbUVJSUlSCaTjr5T+StRV1eXNFWlawRmCPiRSWg0GkVtbS22bNmC5uZm7N69G7t378b4uM0r7t69awHA6OioRQB19+7dMhdhXV0dYrGY5BPZbBbhcBjxeBz79u3Dvn37MDU1RbjNWgbJ9BR8PZOJbDqdliknPv74Y6uYrPCjJOveH/733TIKKPl4crNl8oHk79HYkqmbKk/V+WuapvwGtbWsrMyh6KrrmvqF+xQPDg4ikUg4zJzVOesXMFBb/Jrf0X1Vtun4uBsf5XwnFAqhrKwMsVhMri9d2gav8dX1M+dVxGN0fcLLphRbKpD005c6kKtLvq5uaNCz5ANN4FCtowqyllMXXZt5xFld+ix67sIFQxLdKwYIqe3cb1VXd/W5ABAGFNDzpQAQipcfEHqZVnopNU9W/wxC6M1M+XPPCxDyutD9ABAWAuZi5rSmGQDClxkQLi4etQCgo6PjlQWE9LdhwwZ5YllbW/slXV8GILSE2AO/BMDyCwjJR9NLVngpyl7zdSWAcPi//9U3DhD+9CfeSnYACANA+LIAwgAMBhTQ05EDEJJQ4ov17Nmz2sWrM/Nsa2uTec/4O2pAGc4AFpLfK4g26sXg/Ch1fp/nz2zYsEErrChXmp/vun3j0aOVvU/MvJhZpWrOwtv15dr/0zMQjRBCO2YUJMNPPS9dMtDU1ORrLExTn25CR6qJDAeCPHGw1xwhMHjypDMXmdvzPOeUStu2bYMQtlkUN43at89w1Fk373iAI7e57QUE/SpyQgi5UcIVydOnCzdk+vr6HEm2+ZzT9U1PTw96enrkbzJ/5e1WSTXdpecmJycxOTmJ6elpzM7OOhQMem6h/A/lPCQzS648676ZSCQcShCVV1JSUgAMBwcNDA4aGBiwieaVLnci9c2JE7byQ+X/5jcG3n9/qW/v3DFkwJN169ZZpaWlyGazWLNmDR4+NBz5+NLpNDZsWEown0gkMDQ0JM0RI5EIysvLkUwmHRsAZP6tKnq9vb0WALz99tsW1ZfeowAp5eXlaGtrQ1tbG+LxOKqqqjA8PIxduwzs2mVg/fr12LNnjwUAN27csNLpNLq6utDa2orS0lIJFLds2WKVlpZK029S4MvKymSQDIpMqgF9AAA3QJjP5yWw4vk2qZ2UcmJ8fNx6FsFHhLABYSgUQlVVlezD8vJyqay2tLQ4NlN++pNC80qdIq67xiPorlq1SoKisrIyRxRSAqOpVEryhYcPDaRSKZlDk8C+GzDgbfTinzzKpttJIW8rL0u3bvhvAhw0z2tqalBZWSmj0+rWng4U+tER+G/qG693Oc8YGBgoyNWoa5/XpoQbL6TfOvDKy7h5c8nNhu55JY4vNre96prP55HP51FXV+c6L/j/L1ywc5n6AYQ0tiQHqf2ku9Am3EpMRb3MmgMKKCD/ZKhCihTKx48NPH5cqEB77TZxhlBZWSmFipdSK4R9Ush9mFQfMA5U1W/pGJZOGHAFUVfWli1bsG3bNqn0C1E8wbVO2KlJiyl6mF/ijNI0TSzm/8ITPBFDpah/XJDv2KGPQupWVl1dnVRySNHz026db4EqhNS+V8GO2zeW5sj3HQmbqd3F5uGpU4V+ZNRv6vMkCIWwo8t1dnZKP1kKG79///6Csvbu9QZsND66OcufcRsbN8XOq90U9ZPWFZ0QCiGwceNG2R7TNB0nUFS2ugZN0/apIb8a+h6fJ16gkPu0cZ87Xtavf20rGOfPG1go/0MIsRQZkKcVceNB/BneJ+qGCYFAtZ8HBgz5vd27DYyNGdi9e4lef90+zSstLcW5cwbOnbP9YUtLS3Htmp3aIhKJSMBDvnXRaFSeMFES+t/+1k4xsX790jfr6+tx9uxZ2acUUbK8vBxTU1OYmpqSY8KTflNbCSjt37/fqqysdERFpDWTSqXQ2dmJzs5OOQZDQ4YEILFYDLt377YAYG5uzorH4+jp6UFzczNisRg+//xzCwA+/bTky0wmI3lmLBZDKpVCKpWSyt/8vLEiQEgngeR/yX1UTdPE0aNHJSBcrlLstoZ4P9E8pVNCnj6iWNRNlby+r8omrugSECaisYrH43jwYIl3UuRadY67+byp36XND+rnWCxWEJ27GCAsxpc4b6Ko3pzX6jZgdOvY79i6yRweW8DPpoEQAiMjIwX8Xn1GnUO8/nzt8Wu6jQx+n5d/86aTV+lOGnVt8jMe1C9qmi0/fUPP9fcbkjZuNLBhg4HOTpsWEjZxsK+eilJ7eJ8sN6JoAAYDCujpKQCE5ssNCIuBuOUAwi/X/V/4svO/upb5PABhsciibmV8mwCh2h86paFYuwNAGADClQLCM2fOWADw+uuvFwDC+fl5CwC++KL/hQFCNdfiSsgvIFwuAOTC1QsUvuqAUAd6A0AYAMIXCQhftDIdUECvOhX4EJIyyQGhykD8CFn+vB9AqGNwOiGmU+6JmbiZQ6j1KUY7d+7E9evFc+K5lT8/bzhyC/mpAynOvA1eYIkLH5WSySS2b9e/Fw6Hffmq+QFt16/bSb/dAKHaX37L1s0hNaKo23P8NweD/D1dv6kms7rxIhNadY7x3Hc64U7f93pG10duAlx9j66TrxcXvBwQmuZS5Dy3/vNaR6T883atWbPGEaWX5jH3w6PfBAZTqVQBsCMwJ3lC5o8KlHQhhAQzdXV1yOVy0kSUvqOaF1I/qO3RjUcoFJLmo3zzgcBSOBzGvXuG9AEkolxwra2taGxstADg+vXrFiVaD4VCUtmmKJDxeBxvvWWDwu5uA93dNr+l/ICUIzAWiyGfz8tr27Ztg2mamJqaKpg7p06dsgBgamrK4n1CfR+NRrF27VqMjIxgZGQEoVAIDx4YWLfOkMpyOp3Gxx9/LMvZtm0b1qxZI8HIb37zGwsA7ty58+XVq0vmruRH2NraivXr12P9+vV47bXXJCAs9scBYSwWQ1VVFUzTlP3Fc91eu3ZtRYBQnefqfW6a6QfweZHfU0IVCPLxojZThNNQKIS7dw0HDw+Hw+jr60M2m0U6nZbjQRsXvE1cbnDeofp0qaS2nSvifvudIlXyvL/8Po+Gy9embvPHTR7r7odCIQk4OCB0GwsuG3SRuVXZUWyeFXvWb//duLEkYwhAx+PxgojqOt9yr7rR2PsBk/yaTv7oiPzFVSBnmkugj/ctn6vFwCBfZy9akQ4ooG8CBYBQQ990QBgOhwtOClcCCpcDCN3K0+1k6+bQtwUQfv7LXxasGV1QmQAQvpyAkJLSX758+bkDQjo527Zt21MBQvqj8eaAcHp62gKAxcVF60UBQvpbiWLN57l63wsQLlewBoAwAITF6rmceRsAwgAQBhTQsyZDt4h5EBRa8BRNjptEeBExi1AoVAAI1bJVQKhjMqpZyejoqCtj92JQQtjKf1tbm+v9999feRAZIQTu3vX3vspYSSkpdnqmCtMCAT7s/n1umkv0Zed/Vej/luQFCsmUzo/553JOA3VtVCOL8ueampq0QW1On3YPIqN+s6KiomBu8rkUiUQcDvG8rNdf15tW0zWdeStd1ylon//yl66AsOnn+mihVVVVjoASZGZHAvb0acNhDq2rD2+3em9sbMxR15KSEnR1dWnnL7+m3qPgGbQx0dTU5KgnKeoECNV69Pf3o7+/H0IsAV4KPEP5tOhfdbw5uQUjoY0wqivP6VZSUoI1a9ZgZGTEUV8e9GXHjh0WAFy8eNGifnj82AaYg4ODcowqKioQiUQwN2dgIfV7WEj9nowGSlF/TdMOksPbs3PnTty/bzh4B7WFm1JS8B+ea5BMRskk9dEjA/l8HguJJUC4adMmecJJ1zKZDNLpNCKRCMbGxqyv8JhVXV1tXb1q4OpVG8i2t7ejsbFRAuje3t4VmYyWl5dLJZfWNo1jPB63AODzzz8viDDqJodURV8XdIXWYyQS+VrM0IqZU9JvruASOOSAsLS0FJs3b5ZtuH3bwCefLPGC/fv3Ix6PF/B0Henq4MWHvZRuN0Co4yutra1a3q3jP148U31WV3+38sLhsJyXur7Qvbt7925H2V51Wgm5mY3q5okQSxuwQgjHRhjxe7d3VRmjbhLQ82qEWh0Y9yLqt/7+fmzZsgVbtmwpGIflBIyhOgRgMKCAng8Zi/V/CyIhlsAgX+S6aJM6RuPGJFQgkMvlkMvl5G9dlFGVHjxYOnUr5pfHFQDOyOnbxLTc3l8OIFSjNPrxO9TV1TRtXy4/4Eo3Fvy3FyD0Q2oKCqKVmpp++a//+lRt0oFBXbs7Ozsdv994o/CE223DoLy83PEczW8uOPm6oGd373ZP/+GmJBHx1AbcT5YDQl2/64Qw9/ekCI2UZiCZTGJ62hkJ1a+gp7aPj487dvAHBwd9tXvNmjUORYN2r3kU246ODi0g5HUlQEMJ2qn/VJCqnnDqrBbUMdEpZmQdUVFRIesfDodRV1cnU0ZkMhmUlZXJk7e1a9fiwIEDFgAcOHDAIvAaCoVw/brtf1hXV4e6ujrE43H09vYiGo3KU7CF1PdltMhQKITGxkbU1NRIIJdKpWQ/3LtnOMZRCCH9+yorK61Ll2xfTPJ1PHvWwNycgY6ODnlaszhq8ycAACAASURBVHHjRpSWlqKhoQELie9gIfEdXL161QKAt956y6Kog62trTKp/bp16yQgHBoasq5cMXDlioHLl+365PN52Z7BwcEVA8JEIuFYq6tXr4YQwpFyQh1fP3O5pKREeyJGcyAejz8VIFT9mtzmoA4Qki+guha4Uvzuu85NImqX14mQKg/9yGyHPPEJCFUeycdNVwc/4KLYCWExkMbXB1lQuMkS9cRr//79DmDu9p7KQ7xO19R33Xw9dXKOACH3vXaTMWp91O+r/eqlyy1HdyDfdE6hUEjyr+VED6XvU//TdT7/XrQCHVBA3yQKAKGGAkCoB4RuJ4Zf/uu/OsjL3JSbt/ht07cZEOpIJ6wDQBgAwiWgZaeCWQkgvHPnjgUAhw4d0gLC5uZmCQhPnDjx3AEhpda4cOHCMweEKxGoxYKt8DVomq8GIPQKKqN7j/8OAGEACL9uQBgEkgkooGdDDpPRJw0/lgtxdHTUQTqFWMfwVMYixBIgTCQSjjxD5E+gmozOzzsBjS4P4OTkpCvjLHaNiMwaBgcHMTQ0hEePDDx6ZBTkRPMqK5fL4fp1ZxJZvwxe7b/F3A9dzWuJSBHX0fCwgeFhwxV0+WHulFtOrRtXzhZzPyxargoQ3QSpbl7Rt3RJ6L2++/77dk44UlKFELh3r3gieh5hbTnK0uioNxhUy9J9n5t58mhtywGE3C+H2kCKBgEvDgh1igtft/wZ8r+ZmZmR978yHdSOm66vKH8h+UOR6TnVMxQKoaurS5qREhg0TVMCWmrPjh07sGPHDvmeEEt+sdxnymvs1PXHedWJEydw4sQJmOYS4CSAQ2apqVTKYYo5Ozsr6/DBBx9YANDT02PR2FL933nHkO1pbGzE6tWrkUgkHIDQNE2ZF5T6qKysTL6XTCYlWLp718Dduwbu3LHHlv4uXVqal9QfmUwGq1evxqlTBo4etWnPnj1Yu3YtotGorL91xU7psHXrVouiysbjcVRXV0ufyaXvXJJmpdlsFu++a+Dddw28845Nhw4d0gJCv4np1WiX7e3tjhyEOv6km4f0m2/uUNk8Sq5pml+rqSifb1Q/bg7Hf3MlmDZ0dLzo7bcN5HI5yQt4VGsvUKjjs8UUfrew/vy6lyzh+VzdgIsKXpZDQhQCQjcwxuVXZWUlqqqqkM1mC/gm7w/KNctBoZtfpps+pNZX3cCiCMoU3TWRSCCZTEoAVVZWJnUm2oT66CO9K4Ta1uVslnjNC74hRhSJRFBfX4+Ghga5wdTX11cwnwhIU5Rcv4CQ5oRuDgZgMKCAng0ZKgNYrP9bhzM13eMh59V7xXYo1dMux72mJgcgJAWeEsJzMKiWzUNCp9NprUO6l8DitH79esfvCxfcgSGnq1f9n8bphCLdW8z9uavCTwx37dq1EEJgaGhIKsa7du3C2NgYXnvNcAgDt+TaOiImT6edboJhMfdDLOZ+6DjNoud15erAmFq+27WF1O8VvOPWlxTyX/etBw8Mx4mnlwKkzmndOAkhsHOngZ07naePxYQrn4v8VJmUgf7+lfle6oAiHx8K902AkJ/MU/AJWit8U4cHJyB/FfKvO3v2rCxDPZXjdVPB5c6dO+UJl6oYLWT+SBK9S6kzqNzXX3+9oF/Xr18v/8997XQKtdq3umeOHDmCI0eOyDIIaJJCVF5eLoPCfBVkxaHAXblyxQKA7u5uiyt6yWQS4XAYb75p4M03DaxevRrt7e0YGxvDQvr3sZD+fVl/qlMul5MbBhS8p62tDSUlJQ4fops3DXz44c8sAPj4448dQInqSUnu29vbMTExgYmJCRw4YG/S1dfXyxNC+uvo6LB4cBtKal9eXi6fuX//vgyck81mHUGNysvLcf68Pu1EMUC4kPyuY+xp7Nrb22Uk1ZGREelD6CdYCPFEOpUXwlZSadwo3c7X7TvI14Gbj5Suvnz9uc1hWvepVEry+5Uq/modvALrcCWdp7ARwrbSoNPyjo6Oorybfq8EvBD/cZMtbnKME23G6OTDsWPHHCke3MpwO/3zWwc/lMlkHHPh6lWnnkDX+Wmmn++r73MZ4nUyKoQoANS0ZtUx4fx+OT6EpaWlARAMKKDnSAEg/IpeNCD0OgEKAGEACHWnhG7XA0D44gAhJW6vq6t7roDwo4/+yeFbx/vQLyBcXGODysePH1vNzc1wA4QUvAaA1dXVZRUBhABgLYPgBQh54JyXDRC6Rd981QEhb6OqnAeAMACEXJ5w2cllxNMCwhetKAcU0LeBDJVBp9Np6U/ImTX97u/vLwBPxRixDujwby4kv4d79wxXAKErXwgbGPHIYV7vet3v6upyvUfJsn/9a33dPvhgZYCQC3RVoeeKam1tbdFyd+0qBJF+os551ZEU/cX8X3xFS2ai6gYAf39+3pC0nPFwzAcPMKgTbh9/bODjjwu/9+CBgebmZteyvPwD6TlSqOkZns5Dp0x5EVdcac6SiSiVqVMQ8/n8soL48DJIST961I4oaZqmY83wsdb5s5D5WiwWw82bBm7edJozeymXpFjy3ydOnHBcE0JIE1HeByUlJSgrK5P1ouiKRGfPnsXx48dl2gcCXLo56VfZ5Hxu//79GBgYkG0n/y5K3k7mW7dv25sRVE/6Ky0tlXMnlUqhuroaiURC9v0bb9iROaPRqCxrIf37OHjwICYnJzE5OSkBaDweR3NzM5qbmzE1NYUHD+z1xceDgq1cvnzZ4pECSamrqqrCmjVrUF5eLsHl8PAwxseXopw+2fH/WQDw9ttvW8lkUkY73bhxozR7LSkpkaegAKze3l4rnU6jvr4ebW1tyGQyaGhoQENDA86fN7B7927k83m5oXjzpoHKykrJI65dM3D6tOFIO7KQ/K5j7LjC/cknn1gAUF9fb9Fcy2azUjl1G1PuN6jbKCQl9OvwH1TXAZWtggtex5UAIi/LAR2fdCvHjU97AcJVq1Zh06ZN8tm+vj50d3dry3Ezn1QjXapj7dYufp3kHDcVV3/r5kSBLNZEqT5+/Piy+Ls6v/i9lZrF6nhTSUkJPvxQ766gRgrV1ZFM3flml65/+EYY+S3SZg9tsvJ263xz1bVA4+InwujTrseAAgpoeRQAQrFyQLicwC+8DW4BV1QFIQCEASAkQPj5L38pKQCELycgzOVyFgD87ne/s543IBwfH5fBbFYKCL88scYCgMOHD3sCwuPHj0tAuHfv3ucKCJcC0iytwQAQBoAwAITfTEDI59yLVpYDCuibTkY0GpUOv8lkEkLYZqMUYY7MllRmvXbtWvmMqgSqAoALLvUeMQ7yYdEJFJ2imsvlCkwWdOQm8Gpra9HR0SHNWvzQQtm/sYXHz/XpAPzWg55fzP0HLOb+HIu5P9cKPz912rXLcCQiV5UdP2XphA8BQbcydGXqQKCf9xzz4Csw6AY41WuUl4kTmTYKIVBXV1egIKhtdusDIUTBhsPQUCH49hLivB1cAaqoqHAAQZ2ywn+PjY05TLlVYNjZ2Vnw/ZKSElRWVqKyshJTU4URV4nUOqq/I5EIqqurJfCmoAY6BVcdKzWS6qNHhaZOC5k/cvAYigRZWloqFZCbNw2Zk48UmXA4jFwu5zCvU82Zi0UhVBU2Kp9MpgYGBuS4UTCFkpISOceSySSam5tx7pyB996zzTY/+ugji5trNjc3IxwOo6enR45HNBrFiRMGpqeXThcXyn7fEdX04UNDBnQhikQiqKurQ2Njo2NOc0DITbSofRQ4Znx8HOT3NzQ0hLVrDYyOjqKiokIGxFnsX2UtVP4xdu3ahV27dskcbmS+eujQIQkIz507Z1VUVCAajeKNN97A3NxSZNPq6mrs2LEDa9aswfj4OMbHxzEzY2D79u0S4Obzedy9a4N8qmtfXx8Wkt8tWAtVVVUWADx69Mjim3hUlo4HkozggFMHUBobGwtA4XL9lnigFS8zOIqYyJXf5QADVa56uWtw3leM7/N33NrtFUymGD9Uv0NrTVeWCgx1dRTC3rDy2tTz25c0j3gZFDHcy/xclRdufNGL57jxTl0dOU/j1klqn7oBa4rszNujmz+q+T3JQl4XLi9CoZAvNxWvqKJuvwNAGFBAz4cKEtMv1v8t4vG4ZCymaUo/GJ4AlzObTCZTwBSJWQixBIB0DEoCAQYIVcHCGS1X0Cl5s8qgvRhSLpdDTU1NUcalClO/5np+yuTpJbyEtJvAFcIGgrt2+U+87lVWwRzI/0/Lel6IJTDoVX+vcuiUgvvXFRvbmzf1u6QnT57EyZMnHWPuJshVwcvLVzccBgeL78br+t9N6dq0yd0/ltOOHTsK+ktNXi+EwIYNG7BhwwZZXigUwsSEgYkJ+zudnZ1Yt26d3AhR/bRUhYD7tNF6pjV99aozmi3vP7UfamtrUVtbK6/dvbt0ukWAkEceJXCYTCYL/EPpNI2AmepvxcGi24kh/ab26HbUCRQ2NjY6FMJUKoUDBw5IcJROpxGPx7Ft2zZMTU1ZAPDJJ0etfD4vT64ikQjC4TA6Ojpw6tQpnDp1CtlsFrdv22On+k7SyVx5eTkePjSQTqcl3yNASM9S+48ePVoQfZOPWSqVQjKZRG9vLw4ePIiDBw9ieNgGZyMjIzhy5Ig8fevt7bV6e3uxWPUnWKz6E0SjUcRiMQnO9+7dKwHhxx9/bEUiEZSVleH48eOYmzNkVNmhoSEMDAygu7sb7e3taG9vx4MHBk6cMHD4sE3xeBynT59GSUkJDh06hEOHDtn8gJ0SEqk5CDs7O9HZ2SlPVE1zKTIsjx5Kpxs6vzw+tslkEqZpagFhMYWUPyeEXvEtdjLipsS7kc66RAc66HnuE6o7zeFrwy8g1PE1la8W428EJLg/shdf5PVVrZVWctLKy21tbZVl/fa3+hQ/fsqhNV/sHV5fHaii67QhRTyN7n/wgSGBIX+X14X4b0VFRYHVhlqHYu1S55bbuHDS+RDy++pvPl+FCPIOBhTQ86IAEBYhHSBcKPs3zt+ZP/INDIs958Vg+bVvEyDkSg9/JwCEznkUAMIXCwgvXLhgAcC1a1XPHRDyYCuq0uYHEM7OzloAYFkfWmvXroUXIBwcHJSAEACeFyAcGRmxAOD06dPPFBDS9Wg06vuUQgVKASAMAGEACJd0qAAQBhTQy08GX8hPGn4sFzflL+OKF1dA1ChUXsxOBYQUye/MmTO28E94R6P0EopcUfIjRHkexOUQF746Exy/J4ZegFGnUOto1y6jwLdN97wqxHT3VWGwWO0Egzp/Gx3NzxcCft03yf+KTOAaGxuxkPqeVFJ177n1GSnUvL8mJiYKnuO5unT9qzPLUTcNtm7Vgze1f8rLy5HNZh1lkUKq9ksxQCiEwMDAgHY8vOba0NAQTNOUQNBtLOrq6hzrWqeIhUIhCYroGvmv6PpU7VdSQEpKStDe3i4jEpKZ+tWrhgSE3NwpFAo58m1xk1IiSpZOa4G+RfOMA1Z1o4ErazpwQHyOonOWl5cjGo2ipKTEkTMxHA5j06ZNKC0tlUnpJyYmrNlZA4cO2UTKXFlZmXzn3j0DpaWluHXLwELFD7BQ8QMIYZs7HzhwAAcOHEAikZC+WZSbkBLXq4qZDhASQCaQ3N7ejoqKCmnqPzU1hYkJ+3uffPLPFgBcv37dGhsbQ1lZmQSEsVgM0WhU9kNPT48FAE+ePLEAYO3atVYikcDx47bP7vbt27F9+3YcP34cdXV1GBsbw/Hjx3H8+HG0trYinU7LSJT799t59XjuPRqXheR3JQkhpFksPwXlc/Dw4cM4evSoVsEk4EEmzGSWrMoq1ceJcqf5BYTkX6eav/GxUhVpVUletWqVlGvpdFpGQiVQT/yE1j2BOzce4sYDotGojBLa39+P/v5+2Rde7dWdnnrJBjdQxZ+JRCIFUS39gpTx8fFlvVOsvLk5A3NzhbxZZ3arAjqav8RvVFPTYt+mcXHrP/V52vh47z0nT25ra0NjY6MjR63feqjPcfnl9Zzb2BOfprHV+QsST6ZrpM/x+faileWAAvqmUwAIfVIxQCjD5lf8wFNZDwDhygGh2ncBIAwA4csECN966y0LAF577bXnDgivXbtmAUBDQ8OKAOFnn1XJCKPFAGFjYyP437Zt254LIKQT2IGBgecOCH/6E3fFVAeQXnVA6AWC3Uxq3WSDrj5qXQJAGADCABAGFNCLJcM0TTxp+DGeNPwYdXV1DrMNnXmBF6nvERMgwRWLxbBr1y4Hw3j0yMDmzXpTPC+mSNe9cuXQczy6n5vQcvvucv0DhRBYqPh3WKj89wUK+2L2zzxNRdVrjx7ZwRb4tV27jIJ20LtejJmIzNHITI4r7IvV/9FTiHvVVzUZLdavsq+Sdg7K/fv3Y//+/Y626MaA6M4dvYnq6Oio73HSCTe6R4J00yZDAje1n/l31fnFzU0bGxvR2dmJvr4+9PX1yXI5+HDrbwJQ6rNfMJNR3fujo6PYv18ftIaIm1wXU1QoB6YQwjXCnVoPVcmm3HmU1y4ejyMWi2Gh4gdIJBKOiHeU35O3mQeooXqRGWcqlZLmgEIs5RejjS0hliLGErBTzWLV8puampBKpRxAlfhaLpdDLpdDZWWlNFG9fPmyBQDr1q1zRBk9eNBAa2srotGoDCrDTC595+draGjAxMQEHj40HOvWNE0JznTjTM9SX1Be07a2NkxPT+PCBQPXr1+3AODdd9+1Hj82EA6HJSAkorKamppkvkUA1vT0tEX9euzYUiTYQ4cO4fTp0+jp6UFvby96e3sxMDCAyspKuSGwa5eBmpqagvkt+QNzJeCnoLp1rANgujVFJpO8n+j/atAXuuflS6heVwESbT4Uk6WrVq1ybGJ4UTweL5AlfuU075POzk5HubSZtJyAHn5PCqmONBdVoOvGm93Gkv5/6tQprS6iM43UbX4Vlmfg1KmlfuUbwOr8dKsfbTx7zUO3+9xFh4L9uX2Hm+O//bYhA0YVk1d+6sU3nXne02LvcqI15AUIaY1wQGiapnZtBRRQQM+OjCcNf+cQMqFQSCpMblEZVQabyWQc73BgWFZW5lBcdUxjdNQZyl59Tsd03MrSCX8v4eTF0HQnMMUYoEoLlf/eAQTd/D7o+cePDTx6ZBNdIwWLfAbVHbti7dONWUNDA7Zu3YpIJILF6h9hsfpHWv9QP8Sji+qEre70SfZP8nswTROjo6NaMFfslJWXtXXrVu0cUU8A+TzjyqDa7o0bvU/C+Duk4PLvcD8m/u6mTYYjEhwvi9ehvr4elZWV2rHk/aIb571792JoSJ8ig67x6LRua4jX6fJlA5cv64E/j07KQUgqlXLwBX6SR+8sVPxARgssKSmRYJB/Ry2b7lG0T5VmZmYwMzPjOp95X1EY9pqaGnkKVllZKXkhKTME/EpLSyWwIwuKSCSC+fl5CwBaWlosSgZP9xcSdpoJUoABWELsgV8CYGWzWdmfJ06ccCi39MeVV9M0C+oei8VkHdatW4dcLofJyUn87ne/swDg00//xmpvb8f164ZMT1FSUoLjxw0ZEbm/v1+CXwDW5cuXLeqL8vJyHDtm4NgxA4s1f4mOjg7s378f58+fx/nz59HV1YVYLCbXSyQSwc6dBoaH9alX6NqaNQY+++wzCwD+5V/+xVq1ahWuXLGj3ur88HQbLfRNIYTDuoJ/k8Di00QcVZPT8/JVuSqEcGxaCCEKfFrdeLlOluhANSc6mV27dm0BGCSanp7G6dOnC9rvt906cMjbQjxtOXJLJyvp9/nz57V8Tvcs7yfOl/imMoGTmRmj4MTSTx2FWLJKcQNOtElQrG10jVs4EBEQJLp0qZBv6vpWXRc037zGhDY4VZmp49FuaSSI/PrXBmAwoICeLwWA0IUROoLGsLx4xRinSgEg/PoBIb/Oy/o2AkI3pSQAhM8fENJfJBLBSgAh/S0XEGazWQsA5ufnrZUAwunpaZk/8fFjA8sFhADwPAAh/ZHC+CwB4dOknfgmAULerpX0gY6PBIAwAITFAOFy115AAQX09FQQZVRVEHUMj+5TtEIStqWlpTJJ9NDQENasWWObGHkor0IITE4art/3UlR199wY8HJpJaaiOqF29apRUDdd/YUQOHfunLas8XED4+P+E73rhB5dU0H7Ys2PJJN3ywnlRitNQC+EDQQJDIZCIQwODmJwcFD7ng783b9feELGk+UWmwfqfFbHiPv36Z7n7/BNB7dvciFM0UpJGHMFkL+Tz+cLFAsydXQLYkQbL93d9jfI7IeATLFxUpVJ7mdF18hfhUcGVRWFUCiERCKBUCgkFd6KigpHXXjEx4WKH+DDDw1Xc1Rd/zx+bDjms67fT548iVOnTuHkyZOYnZ3F7OysIwItfSsSiaCxsdHRDwTqiKel02lp/kTAYfv27YhGo0gmkxKwZLNZh3/m22/befnI/HEh8Z0VAUICNJTLkRRXno6BAG11dbVjzlEOx0QiIc1dqV2URmJ+ft5qaGjA9esG6uvrMTtrYHbWjgpaUVEh31vM/wUmJyctANJ0tLGx0YrH42hqasJi7odYzP0QDQ0NWKz5n7FY+5fSXLq6uhq9vb0SlFL00qEhQ84JvqFI9W9oaPgqB+F568IFAxcuLG0wqn5/boBKBV6qmWIqlVoRECTyAoQ6PmKaZgEwLSZPeHuKyVUyDW5qakJTU5PD7NuNR1PeVrVfn6Y/+DdyuZzn+vZDuv7huWd1Gwq6ayrpIhOfOFHcz1sXbbOiokIrD/imhG7TgvNPvrFG0ZUzmQyy2WxBP9JauHTJcABDIZb8qYl36b7J+SjlW6X3aY7W1tY6+lPtP9qI8oqky81EdVF2AzAYUEAvjgydsqsyMpWZlpSUYNu2bfIa7aZTEAYiSqSt+jpxZieEwLFjRgFT4dTS0lIgvFQF3o9QXQ49DRgUwg7Lz086dMJdCCETjh87dsy1LBUQ6pQDFaiQkKJrizV/aStnDvpRQRhyN+GrnrR6AUGdoqFeI0BI9eMpE3TjQIoPPU++lfw+PxnhQE+dN273hBDo7ze0CeO9FAKdEB8YGJAgd/v27Y6k8gMDS6BHBexCLPl50vPpdNpRb64wu4HCjg79+KjKtgoAdSe8qtL67rtGQdAE1TIgFAqhvLzccZq9detWTExMOJKQ05jdu2dIXzW3dc1/k/LH+5ADOpVUYKuCQjoJU/smn887TtVVPldSUoKHDw10d3dbAPD+++9bBMLfecfAO+/YQT82bdqEeDwuQdhKAGFTU5Nsx4MHS2C4s7NTAkI+jvX19Y5xSSQSDj/GmpoaNDU14dKlS1+dEFZZDQ0NiMfjmJszsH79eqxfvx5tbW3o6uqSbX7/fQNfHmuy01TcfdeOOLr9/7UW83+BxdwPsW7dOqxbtw7ZbBYnT57E9u3bJc8h/1E6fUwkEkin0xgcNKTfp5ruxDRNB+hVx5bGR3ciQeuJBxOj6xTUiubN0yiiOiCo4zWqEq7jTcshFRQS6OXBRHiAJVVOqKCEK/3qt5bbN/yUkMbWa22vlIQQ0qrGazPZa0x080mI4oCQjyMR5928fPWUT1eObq5w3s31I91zb71l4K23DIdvpsqjdX2hA7W03nmd6+rqUFdXJ3UyTpFIxBcY1AFCalcABAMK6MVRAAhFIfB42tNBIQJAqBsTfs0PIFTHgreHACFXilTl6NsACIUQ+OJXv8IXv/qVo88CQPhqAMJif34A4djYmMzPx8fRLyC8c+eOBQCfffbPvgHhky3/j20y+uAjCwC+PNb0TAEhpZw4cuTIMwGET6uIuoFBHfhQgYSOr/ul5wkIl3tSKMSSgh8AwgAQFgOEARgMKKAXSwWAUGWORNzE68yZMw5FTGfiI4TA7OysQ2jpmPCZM7a/ie598nUQYsnUxI3c6u1GXHHlkVCJSHj5IZ1A+fhj27/F6/tqSgE32r/fcESM1H2fm0nRWC3W/qUkVYhks1mZfJtH3VPnAAcMZCJ6716hH5mb8q4TgkI4AaFpmo6xJlJBnhBL/pQkIE1zyXTOLdCKrq7q/ZKSEs80EFyZ8qNc9Pf3FwjwHTsM7NhhYGxszPGuOu+5aZua1kUFnrzfCRi6+ak+jcKVTCYlwOFmd6Rscp9IngC7oqJChrSn8YpEInj40MDDhwYePDAKItQSKOTj/fCh/cyDB/Y7a9aske+0traitbUVpmkin89Lcy1eZiwWc/Th9PS0fGZ4eBj5fB5lZWUFY8oBYWtrq1SeCLTHYjGUlJTg8eOQBQAXLlywQqEQLl825LoKh8OyXmT2tRJA2NraKvu6oaEB9+8buH/f0ObnM03bH+61117Da6+9hpmZGTx+bPddS0sLWlpaEA6HkUwm8eWXH8h8gvl8Hvfu2RFCd+7ciZ07d6KmpgYdHR0yXcWVK0sAmKKTXrlyxSopsaNHEiBMp9NYvXo1urq6sHXrVmzdutWxGbVY8yNs2bIFPT092LrVKIjmytvC26iuGSJSNCnKohACTU1NWn45/N//SiaxfxpFVOczp1tDbqDQ7bpfKmY2qir2XmtciMJ0O1z+kxK/Ep9CtQ4qz1tJP9B7QogCv/vllqVukFH5x48Xyl0dv+d9SP52uv7lm326NqsbuVxH8dI76P9kTu3VD26gU5VXXjpOS0tLwTW/YFAHDgMwGFBAL54CQBjSm90FgPDlAYT8PS9ASM+oSpKurjphGADCABCqY+oXEH76qZ3H7/jx48sChMsxGX0WgLCqyq73F198YdXU1MAvIKysrJTvAbYv4bMEhJRyore392sDhF+XiahbRM1iSrjXdb8UAMIAEPL/v4qAMPAZDCigl4MKAKGOkfDfDx4sgTf1WZWZmqaJR4+c5pf8vTNnlhgXT0xORCZL9FtNKq8yJD+MTEcymihLgkyM3YtJun3PCwgKYTv79/f3+y6TA0Le17y/KdJhJBJBNpvFYu3/oq0bf08NvuBlrnL/vrNNaqJvr/pXVFSgoqJCb6gu/AAAIABJREFUKhuUe5C3h/eNbmzouWPHjknz2lAoVBAEQH3PSzDy53muQS+lgZOuX4UQ6Ovr05ou7dljYM8eAzt37nQV6DzQhTo+bnU3TdORA5GDQq/xXY4SJoSQgJDGnyeT1ikyqkkcKTY8mAyvA/1erPoTbQ5OAoVEPOeWOs6UF5LXjSewN00TR48exdGjRxEKhSSw45sjtPbJnFlV0EpLS5HNZhGPx3H8+PGvgp6ErKtXbXNO+l4ymURzczOi0ais10oAYTweR11dnQSFt24ZuHXLwMWLFy0A2LBhg0U8gIL4UD07OjoQiUQQi8Vw966Bu3dtAPbo0T9ZAPDBBx9Y2WwWTU1NGBwcxMDAgMwdWFdXh/v3Dfz61zbV1NRg165dBaeZlFeSQO/mzZtx6NAhdHd3y3Y3NTVJs9lkMmkDw+ofYbH6P2Kx/m+wWP83EEIUROF1y0GoKpfNzc0QQshNAj4v+Abm1wUGqXwvUz43+fq0YNA0i0cb5iZ/fuqlA4R0n7sNrAQUmqYpNyF13/Dicbpn+D0ChAQKdRtmxb5Hz6rlT08bknTv0/e4WaxOLtbU1Hi202vTgJejSxRPvzkgVOWV13zT5YF0mwdCCLS3t7uuwZWcDAaAMKCAXjwZ6oJ3Y6A8oiQpJOp7qsJEjIyEFu32z83ZpPvm66+/jv7+fm2AEb/kpjTTNarP3r3u/oK6MM9+6Pr1wuiUnOGHQiGHj4Ef8johJEWHhG04HJaCWwWFqkLiByQIUQgGhdArQG7147/PnTPQ1eXeR0IICW5UpYdvGOh8IdRvu51Mq0J20yajwIeS7utAC71HJmeqoFTrQ6Z5+/YZ2LfPwPDwcEHUT6500fu8japQp/9ThEt1M8ZNUVTbpBt/t3XDAaFaL6ortxbgp7b0DgE0HtFObd9i1Z9q5yv/rpvCottZp/pxMGqaS/5WVG+17vTO+Pg4xsfHHeXSu5FIBA0NDfjwww+l2SUfv5KSEuzZswdlZWWOhNMrAYThcBiffGIUKNULC0ctAOjv77foxLakpATJZBJtbW1oa2uT6Sai0SiuXzdw/bqBeDyOe/fsE8Jbt25ZZ86cwSefGJiamsLmzZvR1dWFrq4u3Ltn4PZtA9u3b8f27dtx+vRp7N+/35GcHgA6OzvR3NyMmpoa1NTU4PFjAydOnMDp06exbds2bNu2DfF4HOXl5dJ3L5PJIJlMypQt9+7ds+Dxp85zXaTCzs5Ox28a15WkUdCRzl9QnZtuij9P9q1bf168VEc6v2k3IOT1HTr9dfuO6kv2NAFmitVFx6t07+lkDwFCfl31bdbxL/6bbwJzuSqEkKBQ/S5PL6STaep91W+c5gb9XwfkeD0oYT0v89e/NgrGv9ic5N+nTZqysrKCdaajjo4OR+qSnp6egnHSAUEagwAMBhTQy0XfakDoFUAmAISvPiBUx9oN+HyTAKFbgB2dkuU2/m7rJgCEzxYQFktM/ywA4ePHYzIYznIB4f37979WQDgwMOAJBl82QOiWZsJL8f6mAMKVpKIo1l86nhMAwm8mIAxAYEABvXxk6BjD7dsG7txZort3vU0gVYZKRLm7SGhVVFTg3Xfd87uZpu33QtH7dAx2uQLTTYDq/NOIvJLZF6ObN92BGzdH81uel+8glUvAQM2zxQGhV//phA/d04FBt3roxpVfu3hxqayurkJgWGzM3OrKv6UmglfHXDffN29eClqjUxBU8MQFKP0mvyx6jycEp2cI2G/evLmg7+k9bgLrBtp0Al3XVl3EVV0f8vGi37W1tTLiIL2nAsJ4PF5gAqrWv6SkRObe4uubKBRaylfIo4zqeEOxflDbQtd0oDOdTjtAKZVN1yj/4KNHzlyHpMhRu8vKynDq1CkJWFKplEXtJn+hRCKBhw/t3H6k1K0EEFJ/37tn+/ESf6Y/MhVNp9NIpVIy72M8Hkcul0M0GkVdXZ0cj6NHDczPz1sA0NzcbJWWlqKurg75fB6pVEqafvb19eHw4cMYGBjAwMAApqamsH79eiwujjkAYUtLC6qrqzEzM4OZmRm0tLTg4UMDu3fvRk9PD3p6ejA9PS0T1x87ZkiltqSkBLdu3ZKA8MqVK9a//Mu/WFyR1Jm18fulpaXy/5Qj91n5Ky0HFFLUUzKTo/a6zWnexsrKSpmLVAgbNNAa4uvdDeC4lUvEc9rp1pxufQmxMkCo6zcvvk8byETcR1Dl8dxclK9PL584TrrnqAx+jSKi62SOTn5SDshifUvvkDmo3/EjEJdKpXDu3Mp9KNVyy8vLC8A4Jz6XaeOIAKE691etWiX5UHAiGFBALy99awHhwYNGQdlEASB8eQAhjReBqJUAQhUsqXX7JgLCz3/5S8c4BIDw+QBCfiJZBBASkPJL+LoB4YkTf2zxei8XEP7ud1VfGyDctm1bwemgCgqfFhD6UUbdgF6xd7+NgHCloFDtZzfeHwDCby4gfNGKb0ABBVRIBleSSktLcfNm4SmK6sTsl+kQM+EnPFeuFAIxXiY3RdV90+06V3a5WQ7//teRX9CNKMCD231dlLBiVAwMcuHHg4oIIbBY+1cFkVJV0xt1HHXlP3hQGGxlOQJHCIFLlwxcuuRsS3e3ge5u/QktvauOFzfnURV8altHR4fD5IeDBF0aCyFsQOgVwIW3WVUcKNARmclxJY8/x/NIUkAh3gZuQkQbBzrFTgUuvH6kHLidqHqNu5vi19HRIf9P40h53aiOvJ4qeAqFQhIYNTY2ore3F3v37pWgpLS01A4uwoBgsfnuNl9M08S6deuwdu1aNDQ0yFxsOtAbCoVkoBM3pbytrQ0PHhgO0EvzhOch/Oyzn1kAMD8/LyNghsNhZLNZZLNZ5PP5rwK4GDL/Hp/LPEffjRuGrHtdXR22bt0qzSzLy8uRTqcRi8WkCWomk7HzAH750Dp71sDGjRuxceNGx/PpdBptbW3SpJNylA0NDUlzUQr8VF5ejlwuh3g8jvb2drS3t2P37t1obm6WwWja29vx8KGBc+fOOQAh5Uaksu7csTcQJicnpUnisWMGYrGY7L8jRwzMzf3MunatzeInhABw+/Ztq7W11XFKyMdePf1TxzcUCqGurm5ZpxJ+AKGuPPrtlmeNfvM6upm9r1q1CrlcDrlcTl6j8VSjSbuZhvM5zdcK5aCsrKyU0TBVUoEAL4ffexpAyPtM9101oBQRDx6jBpLhdVXB3NOAI048ZzIRBUJTy6HIx5zHum1kEpGrih/dSgVr5845TUZ1fI2bzPMxVcvMZDKSR+v6gc9rnRzh8kkIITfCAkAYUEAvLzkAoWmauHFDbyPPmbYXKCBGwAUXCa1btwy8/75/MKYyGr8KohDufoJNPy8UIm7l+q3nnTvFy1pOeTwRvVu4aZ2STwruYt2SkCWllJ5Ro6bq6kXpAAgMqu1QBZHXjrQKBIk4INS1j48X9wFRwRL/NkXv5PVS687L3bzZJt6n6lhRn1ZWVmpBI/Wx+h1exoEDTnDW19enXT/0fZ5GQ6fkFlNkuJKo27UmhdBL8aBn+/r6sG3bNjmWNJ601vlJH32Pn47y+cuB4pkzZ3DmzBk7PUrVn2LPnj0OGhsbKyA+tiMjI9ixYwd27NiB4eFhDA8PY2hoSNaNgFBdXR3S6TSSyaSsK09vQOBNCHunn3b0GxsbpaUA+U/fvWv70lEqCfIDXbdunQUAT54ctUKhEC5etJNDz8zYVFlZiX377PEgnz7qv3A4LAHh3bs22N63bx/27duHmZkZ5HI5ZDIZueFAYLC2thbRaBRdXV0yD2A0GsXsrIHZWQNlZWVobW2V7/X396/oVLK2thanT59GT08PTp8+jdOnT+POHQNHjhzBm2++6QCE5LdYX18v+7KxsRHnzhm4dOm/WZcu/TdrfHzcmpyctK5evWpdvXq14FRwfn7eOnLkiNXQ0GDxUyjuf6TzS/rpT5YAxtNEE1VP+nT82wsgquDUNO1TkuUk7eYbebrNJZo76lp3W8fc94ynZNHJE84z+Xu6d54VIORg0C9YU5/jdS8GrtSyi31TBYW6E0AhnOlPSIbpeD6XNV5ywc2qg+6dPeseBZXqoGur2r5QKCQ30/g1NaK3bu6qeiDVNQggE1BALz99qwDh7Kz97QAQvlqAkEcLfVpASPXioJD3qTpWASAMAGExQLhhwwYLABYXx152QLhsv8VlAEKro6PDOnjwoHX8+HHr6tWr1kcffVQ0SAwHgeTHSGNYDHTpTEE5KHyaU0FV9vA1ofs2AaRvGyB8Gr9MIYQDFAaA8JsHCJdjdh1QQAG9WDKEWLKV5xEy3ZR/VUj6YbKqmeb09LQjMbSOubvd80sqCNSRH2BYjIr5Vy6nPRwIFitPx/AX6/4ai3V/7XiWA0AOBHU+EzwBeLE2qN/XmZ24gUEhBHp6DPT0uPuE8G9wUMj9MPm36ZsHDx6U4xqPx7V9NThoA0E1sJD6nGouk8/nCyJ/6sCaqlhNTjq/Qbk1VcBGv1VzUP4cbba4jYUKoNU5whN18/dUU1xVIT5/3skbeD25X53aHzoTUtM08fixgcePDRlR1E1Z4vUYHR3FyMgIRkZGtHMqHo+joqLCYT6tzk9ed973VVVVBd9OJBIyoieZQoZCIdy6ZeDmTZtu3DDwySe2L92dO1XWxYu2ch6JRCSwO3bMPuXeu9fA6KhNpaWlGBw0MDBg4EnDj/Gk4ce4csXehOns7ERnZycaGxvx+LGB1atXSx/VdevWobS0FPF4HC0tLThw4IAFABcvXrT27NkjAWE6ncb09LTMJdjY2KgFhPTnBghv3LD9FUdHR3HkyBEcOXIE775rRxzl/ovF/j744APrgw8+sA4ePGhNTExY69evt9avX28lEokCZZnGzuskjp7RnVKt9FRQ5wPots50SjA9R2bk/FkhnO4Qum/QulY3smjDRWcO6AUIVTBJGxzcp5fWvg6k0G8CV62trXJDg+ehU8dquUoIvffwoVEwziov9aNzqP2s8gneXtXPW5UtOjp6dIkXUt5LdTzXrVvnKbN1vF2dN7qx8ZqfQgi8+aaBN9/Ub+rzzRaVv6vltLW1aevPN/rcwKBpFm7mvGhFN6CAAipOxpPGv8fHHxuuydTdGI+bsFSv3b7t7rd34MABR3hnLya8HDp9uriv4OPHT+9HSGk4itFrr71W9Bk/QNCrvxfr/lr6kPFw/5yRc8WfC1py2nfrf9246p7jgvvtt/UpD4QQyOVy6O010NvrPJ3T7XxypYdADin0xcaVg1teh8FB25dLCPcddl1dhBAFidBVEMSfn5oyMDVVGMRGCFth0L2nlqH6S1I55CfLTxO8/GTpPWo373devk4BE0I4AKEQtr+imj4iFAohEok46s/TTJimKUE6B4R+lDw3HmSazvQRdI98rkzTRCwWc8x9AtXU1lQqJftABbAUxCMajSIWi2nnxdGjdtqHAwcOWPR8RUWFPNksKysrAD3btxsYHx9HLBbD4OAgBgcH8aTp79HW1oZdu3Zh165dqKysxIMH9sbGxMQEJiYmJECNx+NoamrCzMyMBQDnz5+3otEodu/ejd27d2Niwg7YcuLECZw4cQKPHhkrAoTvvWefilZWVsrUEbdu2UpnOp3mmM+6fPmy9ehRlfW731VZn332T9aZM2es9evXo6GhQYIQSolBSiU/qVXH102ZpOvkJ+7m0+dXCHIwqFsbunmo41f0LgX28pJp/J5qtaHjgeqGCn3fjw+hWo+VrLfW1lZPecT7cSWKiB/wr6u77pruVNMtTZbuPUrdEo/HZXoHNaDR4cMGDh820NLSUvAt2vBTy3ez8qD3KHiQbq754YdCLAFCntaLW0boyleJywhVttN7dOqtbqyp6zEAhAEF9OrQNxIQ+gkeEwDCVw8QqidPxcbVDyBU5wsX3mpdhHg1AOEXX0UY1Y1ZAAi/fkBIOQg3bNjwrQOEn3yydEoYDodx/fqSj/bk5CSeBhC6+aj5AYTFyM1MVLc2dPMwAIROikQiT638uwF7Dgp1dVSvBYDwxQDCAAAGFNCrTYYQAk8a/g5PGv6uQAn0Ip0Sz+/ncjlpTumV84/Mv7zKot/F0kH4jSaqA4N+2kx0/77hmY7BNE0ZaY8AxM6dO6Wytn//fhw8eBCHDx/2bSaqEvlgCSGwWP83BfdVoO0miEzTlAqcl5BQ28efI1+yaDRa4GemChW61tdnoK/PexPCNJ1gkJdHCXRramo86/rggXOsBgft/5OpD33PzdRSp2iRSV9PT48E+6pSe/iwUaAA0D31216KnOq3qAPDjY2NaG1t9TX/eSJhdVyIeBh6IewUFHNzhpzTpPCqKSbIt463mZu7ERBIp9NYzP4ZFrN/JuePTlnyGgcdlZWVIZlMOsriiecJhEQikYK0IDoiRYrAJfkMquD5/ffftwBgcHDQisfj8p033ngDb7zxBsrKyhCNRlFaWopNmzZh06ZNKC8vx6ZNm9DT0yODsMzNGXjS/BP09fWhr68PQ0NDmJ+3zUvJVJbqHI1GsWXLFly+fNkCgNHRUSubzco6HzhgIJfL4fJlA5cvG8hmsxIQFvvjgLC6uhqzswZ6e3sl32toaMCtWwYuXrRNzOmvo6MDTU1NuHLFwJUrdrqJPXv2YOPGjTKNCSnb5Mcai8WkKRuBHp2PHhdadK28vHzZPmxuPodk1kn9p1ubOhDi9hxFi/Qqx+t9InVDSF0Tqr+wl7n5ctaSyiPUxOpEZE7q5s/5tAqKDhCqbVTHI5VKFfgLF+tnP3KPovPy1E7kDmDLNHvdepWt23ijKMw6melmMqp7ViUCbfy3bvOls7MTHR0dMqqwmzzmvDIIGBNQQN88+sYAwuWklAgAYQAI3UBZsSANLzMgpJQGbtF1hbCFvy6dB/9GAAiXBwg///xzCwA6OzufOyCkVA39/f3fOEDopmRyQLhSf0FdQAwhAkDoJgP8AkL1pOhpAUIACF9uQBiYhwYU0DeHDL7wOSh0I53JFAmGWCwmlUa67ubPZJomuru7JaPh99y+TZERdeQXDAqxPHNRlaGrkTfd+siPkDl8ePlAcHp6GidOnJC/ORj0Ej70Ww0eIoR3cB0/igs9yxPPF+sDSvmwbds2R647njuOKzuq4k7PUw4oXf349wYHDQkGiSjXF71Ldebf5f3Fd0WFsHMP1tXVYW5uzlHu8eOGNlKgGrVPra9OaQuFQloTKF0b+bUnbf/omXrFbQOF5gv1TXV1tSxzbm7JFElVyqhveFCGUCjkCF7B5yMBQpqTbgorN6dza6/aXxwU8rlD11Q+wt9VxzscDktAWFdX5wigQ+CQ/kpLS1FeXo5IJIKGhgY0NjaisbERPT09CIfDaGtrkzkGKyoqkMvlkE6n5SZKe3s79uzZgyct/4AnLf+A1tZWpFIp3LplSBNhmg+vv/46IpGIPCHs7u62BgcHpSL85ptvYiH5XVn3XC63IpPRhoYG3LxpoL/fwIcf2nTy5EkcO2bIzQH6a25uRj6flxsTFy/azySTSfT396O/vx9VVVWorq6W9aSxUk8GvQAhN09ciZmo2/qJxWLy/8VAhG7u8HvcxHA5QMxrDbiBA86veITiYiDQ674QAnV1dZKKyaVVq1YVBLt62rQUujHTAWP+TdVcV20vf69YwBbd5ptKHBDSZg/xUf4cmTer3xZCoLq6uiBnMK2PYvPPz7joNj4o2BQlk9cR9RfVo1hk3xetzAYUUEBPRw5AaJqmFhSqSc/9MCR6RlU6OVPjUSB1ip+O+fGE05zoO8WihiYSCczOzvpipipTd0uWyymfz/sq2y8YnJiYwMGDB3Hw4EEcO3as4L7udNBrjHiCY/LjIlLf50qD2zfoHoFBL4HFrxMgpEieFL1OBWVNPzccCg69f+9eof+G23f37dMHWKG+0M1N9aSQJ/Sl5zmYPH/+PM6fP4+ZGQORSMQ1FYVpLp2a6RQ//pvazU/QIpEI0um0/E0+Zbx9T9r+0bEmmn5uOE4O1TXDSZfmhIgDQrX+VDchlvwby8vLte0Mh8NYzP4pFrN/qh03PtbUzvr6eodiSifDqnLO3/E6beQbCfSu2v/kq0e8ac+ePZibm1P9Dy0A+OKLLyw6mdi3bx/Gx8cxMzODmZkZpNNp5HI5JJNJOedSqRSGh4fR29srE74fP34c1dXVcoPmSct/tqn1/1iilv8dx44dk8oqnU5WV1db9fX1ePjQPrX75BP7ZHAh+V1JKwGE8/MG9u3bh927d8ty9u41sHHjRlRWVuLkyZOyjGQyiS1btkify4sXDaRSKdTU1GDz5s3YvHkzVq1ahfb29gIFVQhRoGgKofcP5AmuVxo8hhRcLyVbF5XRbdNGVw6tAx0PcCOdz7AXj+C8Sj2xd6uvH7lDa4xbYHiVYZqm5KXqKdTXCQp15VNkYTW6MO8LHb8qNo6c9/NIpCpNThoSCPJvk98syTi+Wabry5qamgKZVsxNxov42uLXKO1RMeIbmH42agIKKKBXm15ZQOim3AaA0HuMXgVASGPJA5ZwkCDEsweEfE6RUvCqAkIh9IECTNPEg1/8wvdJopeZ6bcVEFJS+vfff/+FAEL6Ky8vx6sOCL0iTeoCjTxNIBnTDABhMfq6AOGzSmBP1wNAqKdnAQgDIBhQQN9cMnTMiYNCsm0vpnTrBARXSt2SzZJJmU6p00VfK6as+s0rePLkyWUx1+WYmXZ1dRV9xg8gnJiYKPrMYv3feo4BH1fez+fOnXMdMze6ccPOu6Ze1/kM6hQH+r1lS2FOOy60VUAYiUSkL+C9ezYJIXDrllFAlB/u5k37mf37nUBVB3DJvItfJ98zPrcI8GQyGRkRjhS0CxcMXLhgf4tMbOg5neKhUyJ1yl40GnUAQFobZJpN7z1p+0dJfJ20trbKCIHq94UQGBwcxN69e2Vf+wWFav0JuEciEaxevVr6zuoUMRUQhkIhjI6OFsyr5uZmmSiernETtnw+j2w2K6mqqgrl5eWIxWISlHDFWJ1nvG/UupIvZGNjozQFM00TDx8ayGQyEth1d3dbAHD58mWrtLQUtbW1SCaT+PBDQ5plNTQ0oLy8HOl0WvoLVVRUoL29HfPzhtwM6ejoQH9/v2zj+fPnUVdXh1gsJiOpRqNRPGn5zwiFQigtLZVgrKqqCtFoFLdv21FBy8rKpM8jRXrVAcJiiekfPLB59/37hox0upD8HhbK/1AS/ammaRcv2hs+O3bscPh06UzYvHwFva4vVzlVTwl1vFK97gbO3MCEEE5F3gtsuIE9FVSpJqO8PNVH36tevG2RSARlZWVyLpeXlyOTyaCiogKVlZWegJDLaV5P1bz96wIS3PdTt1ngNp58XfO6cl9nL/CsjoFORk5MGNiyZYv8Tb7MXrJUN9doA6K1tVVuoExNTeH06dOem7fLob6+PlczUre8ggEYDCigbwe9MoBQVUhv3zbw0UeFJxcBIAwA4dcJCPmJJc2xbzIgfPCLXxQQlTU3FwBCFRBOTk5aAHDs2LHnDgjpdPLGjRvWNxEQft3kB0AEgPDlBIReEUz5mOrkTwAInx4QBmAwoIC++WSojMk0nWaj3PTNjZG5MWIurAioVVVVSTMKEoIq09UxTypHjfBJUfTot19AOD097eu5Y8eOaU01/TDevr4+bNu2reDekSPeddyzZw/27Nnj+cyThh/jScOPIYRwmD26kWr+Wltbiw0bNmj7mv8mkycOBAkY8oiiXt9V58zWrYWAkI8xncbNzc1hbm5Oa6rrZ2OCR2/VKUjqXFXnMVeWODDU1eHiRUOazarKGwE6tQ78WmlpqQPg0bog80QCF2o98/m8BIFEsh8ZkFIVT1pnGzdudHzTqz/vM3BIGza8TCEEBgYGXMef5uBi9s8wPT2N6elpjI+Py7lO+fe2b9/uiMSq62/d+OuUXgJ3OsWeniHwyvuIcmxRVMF0Oo2SkhLMz9ttJ8A5MTFhAcDExIQVDoeRTqfx6JGBoSE7D9/k5CT6+vqQSqUQjUbR3NyM5uZmJBIJpNNp5PN5Wf6GDRuk6Wd9fT3y+Tzq6+sRj8el+RbNiyfN/4DPPvsnCwA++ugjK5lMoru7G+fOncO5c+dQVlaG2dlZzM8bmJ+3Fdav/qxlEObnDZw/b2+w3LljU11dHY4cOYLBwUFMTU1JQBiJRFBRUSEVyvPnDaxevdoR4VWNKPs8Tx/UACU0P2leFgNsxQAhzSfVD7fYuyqPVteoV1ApFRC6bTbRGue/w+Gw1iRRXVteUVe9+MWqVasQi8WwatUqR/9/HWPodmqs1oECBfE+pfaom0Tqhhw9o0Yq1bV1zx7D0wXBz7wpxn/5PHn8eCnfpxfRRionHSDk5Jb6JQCEAQX0zSZDx3CeNPydjJDX0NDgKwqo7joPZFFSUoLe3l4pYFQh4yZMHQquEhHRrS7FdtH8Arzdu3cXfaapqQmtra0yFYFXOUeOGJ5gsKenp+CkRNdG1c+TEj7zftUJESGcEc0oga4XJRIJedrGaX7ekEqxWl8vRWFgQL+TrZ4A79271yGs1XeEELhyxd4MeO89m95918Bvf2vgN7+x6fFj7/QRfgV2KBSSp31UP35y/vbbzr5Qd6S9IgTq5hMfM9M0HbvNW7ZscbxHYFDXjzxUvA4QlpSUoK2tTTsebuCJr0feNu5juXPnTuzcudPRBiKeaoJOFdVTBuoH4j+6IFK6drmNa7GxFkLIcOtUF4qaXFZWJlMltLS04O5dm5dRFNY33njDAoChoSErHA4jmUyiuroa+Xwe3d0GursNLCSWiJTLbDaLyspKNDY2yqicNTU12Ldvn1QsKysrkc/nHYCQonI+af4JOjo6LAC4f/++VVlZiZGREdlfnZ2daGhowLp167Bu3Trcvm1geHgYLS0tEsCNjo5aIyMjuHjR9sdtaWnBYt/PLSh/Dx6cs65d+2Prk0/s08KHDw2Mjo7KKKgYUolpAAAgAElEQVTch5D7hVPYew78CDDS+GUymecCCLlSS6cfasRfvzxBXQ/qNbdni5XJQQcHhJyn07zL5XLytFkNgOXWFiFs+UpziWStbrNKrbef+uvWJ/dBe5ZjTGXTZrPqv8nXtnp66wbQysrKYJpL6We82jk2ttT/Ol7vNbf8bEqo/LEYmaapjQ6rjmVpaakWFNJzQSTRgAL69tBLCwjdglkU+6YQASDUlf0qAcLS0tKXFhBWVFQUzMmXERCapvnMASE36/22AkJK+7Bu3brnDgjHx8dlQBu/gHDLli024HvwobV9+3YQIOzt7bVaWlqwUPYHmJ2dLQCFlvXAevz4Z9azAITPQ+EMAOGLB4R8HJ7V+AaA8OsBhEFaiYAC+vaRQaaHnMg/qhjD8bpGiiZX8nXChxidl7+gGyB0o2KAUOebp7Zn8+bNRb+j5g4SwvYf7O7uLrh+9Kh3/bu6uhx5sNzoSeN/0prT+RkvPq6maUoA6yXodGBQCIH7940CQeb27b1792Lv3r0QQhTkAuQgpunnNrDaunWrQynSKSlXrhSfD48f2+ZtNTU1vhU9L2WOl83rrFPqyNzTK/E5XwP8GgEE+q6qDAwODi7Nh7Z/lIKd96VpFiaYd1NMitVR7YuLF53rkm/uhEIhh8kzf28x+x8cdaH+0n2fnqP+qaurQ21trfRrcovmS+3z8rnSfWvdunUFZbW2tiIWi0kFevXq1bhyxcCRI0cwNTWFqakpXL9+3QKAnp4ei8xAM5kM5ucNmXw9kUigrKwMw8PDWEh8BwuJ7yCZTKKjowOZTEYqsWfOnMHjx4ZM7N7T04NMJoPKykrs2LEDO3bsQHNzszU6Omo9afrfpP/i9PS0VVFRgdbWVgkIV69eja6uLmmi2tnZidu3DTx48AsLAD75ZMxaKP9DLFT8AG1tbQDs1Bn379+3bty4IQFhPp+37tw5bwHAkycPrLfe+pn1+LGBzs5ONDc3OwLbNDY2orOzUyrj3HyUKBwOY82aNdJP8lkrnWr5ulMQPh+Xyxd0kUh1z3L55zYX1RyetO4bGhqQz+dd57yOD3nVReXbbptVXnVVgYUXH1ZNIZ/HWKvjyr9PUT911kjV1dUO0096lvpN176xsUJzXVVu+aHlbFK6jQXne9XV1QWyk37z+RuAwYACCuinP3E5IVSBSbHdKWKeKuOtrq4uOE1QhbBaPldqKYR6McVfJUoBoLunC16hUwSX+02VyOdrdtbA7Kx7Gzo6OhyJ2YvtRD5p/PuCkPkqqQy/tLTUcXoVCoWwdu3agm/ogrToyp+f16eoUJ9bv369A7yoYFAIp/lhKBRCLBZzAEEu0D76aCk5tvptnbI2OTnpmIsE4JcjeNU5rpblpYx5nQwSqaCRKyk9PT3ad4aGhvCk7b/gSdt/cbRFF/xGHSfVZ0btY6+TTNVP0m3DZnx8HOPj4wXjI8QSKNQpN7wu9C/1jzreuVwO2WzWEXKeTgR4+H11HL3mDG3mdHd3Y/369Th69Kgsk9577z2bj9G6pT8KpFNVVYXR0VE0NTVJ38AtW7bg1KlTyGQyWEh+BwvJ7yAWi6GrqwuJRMJx+swB4tmz9oYG+Q6WlJRgZGTEBmsPr1kfffTRl+S/+MYbbyCTyUhAmEgk8MYbb+DQoUM4dOgQ9u3bh7Vr1+L999+3AGBubs5as2YN+vr6sFDx79QDQfl369Yta9WqVZif3yRB4mef/cL64ANDrlX6o4A+FKwnlUpJfyQax1AohFQqJU+3nocZoS6QDN+48csPOG9NpVJIpVK++JAQApWVla7znp7hc03yx68sBrz4i5cFjW7N+2mr+h3efrc2+iHTNB1j83WOtw7M6OqYSCS0fpm0ia2To7rfRKOj+sBl6hjr+JhfOeR2zY2/C2H7l/Px5m2g9bhq1SpHWQEQDCigby89c0DIlWY/gJArmAEgLHw+AIQvFyB8/30nKNIpbF7f+LoAoVoHIZ49ILyvyWEoxLcLEFrWhxYAzM7OWs8DEA4PD+PLL7/kJp3WzMzMl34B4b179ywAeP311x2A8Pbt2xYA/Pa3v7XOnj1rXbhwwfr0008tADh58qR1/ryBW7duye/evfsL62kB4U9/8uwUT9M0PU+LAkD44gDh8/YZVesQAMLigPBFK6YBBRTQ8yctIHRj5CoDomh49JsrXmQmEgoVRmfkRKGu5+bmChRL7pflR/icOHECMzMzePPNN/Hmm29qn+EJZP0w+5XQm28aRYEgEQVz4HVwE7ZPmv5X1773S/Q9EvShUEiGqr992x/4prQPXqQzwdu5s9B/UD1BJt8t+n84HMaNGwauXSv8Jhe8XKhxQEJzzK8gdntOCBtgqWlYPvjArpcbKHQT6OpYq6CQIjIODAwUCPUn/z97bxYj15GeCx613e3uaxvjBZg7sGeu+9oDjK7d8n694QLjAe71zHVhAD8MYF/DwPhh5mHg7sjMyn2vzKx9X1gLWfvCKm7FIimKa3FfxE1cREndaomkSIqkxLVIVltSsni+eTj6o/4TGSczi+LOI+CDWCcj4sSJ9f8i/qX99+X7ifzoCCG3PVLbSf1b/U1t6w8+sKsIk0qsrh95PbgwSuWqqqPk+U8nnOvy8/7na47X65Xtwck45dXZLhcTbj0eD06dOiU99lG5H3202Bbr1683Sd2yt7fXbGxsxNTUFCYnJ9HV1YWuri4MDw9jZGQEqVRKqkrmo99CV1eXzaYrkUggFovJOXrqlGVzWFtbK+3GUqkULl60SCjMBUnQ7ty5Y65du9YkNdXe3l7kcjn09xvo77e8Dc7PG5K8kc1gKBRCLpfDwob/z+Q3ghUVFWhtbTWJBNKztrY2+c6TJ0+awWBQlhkMBjEzMyPXbbJ95ISwoqIC1dXVT9yDocezSAhVO2dVI0U33orN16WGYiq1TtPB57171jg7evQojh07hmPHjjl62+Xv5HsmP0AptvYshdRROToV9HL3HTqooAPCp0U8nIiheljW0dFRFjlTx4wQAjMzert4NZ26HpfbP0sBlZ/NZmX5TuPH4/HYQk64N4MuXLzaeG4IIaXhtn8uIbSnfRkJIf1N/f+iEkKVGKlCZinh4kUnhHf++Z+1N4YvOyHs6urC+fPn5e3a0yCEZ85YNn34cu4hANM0P5UkbW5uztywYYOpI4Q/+9n3TQC4f/++2d3dDU4I81X/HTB3yQSA2dlZk98GckKokkLysvqohPBJCaLcZtAlhK8uIeRjgZNClxDaCaFLBF24cGGoG0ypRZ5+52qV9Iwbj9O/VZUWXn40Gi3qOKaY10wV5XoO1REVdaEv9t2639VF9+TJ8tVcidgVe/dCy+tYaHl9SRuwWlePx/JWyTciIQRu3Fi6Su7Nm/YNkP/GA4cTNmwwsGGDYYtpqdaDO5WprKxEOByWaqskiOu+TyUxGzdu1LYBeYpUN0RVGNSV70SULl82pNMBnk4lQzpyI4RdRcyJqAghsGrVKvn3QvvvF9RZteejd3CPjx7PIunk6mNEvNW2JZW4eDyODz4oJLiqI5hcLqcVUlVyrFMZJTVCleCVEn74N6hOHHSCPZVLfVZO2byMe/cMHD9u3WQ3NzejubkZK1asQFdXl7mwYN3WffDBB2Zvby9qa2tx9aqBq1ct5zJ79+7F1asG6urqUFdXh+rqauSj34LH45GEMBgMYmhoSP598KAVP3B0dFT2RywWw8GDB4mEmQDwoOHfY+Etvzk3NyfJ2c9+9jNz/fr1Znd3N7q7u5GP/Tzu3/87EwDy+Y3mnTtWXdrb27FlyxaMj4/j8OHDNhJ4584d+bfqeGJu7g/NfD5fQBpprvp8PuntsVTcsydJCKnf1TFeyumHEzEUQtiCtQshpFBN6xU/YLt+3YrdePu2PRYckUBuEuHxeArMAdatW4fp6WkZo3P9+vUQwlJBVUPhJJNJqW5Ma1I55EEIay8m0DgjVexkMinXbnJuU1NTIx08qaAyaayr+0F1dfUzISCcFI6Pj6Ozs1Pa/qr7ebHDMf5s/XpDm89p7NBhiS5NsTGprm3qfkjlk4YA7381HR/ffr/fJYMuXLjAG6+XeUPIFxB61t3drU2r3iJw4ZA24mIeRXWBcp3IhxACs7OzmJ2dLfkN5G2vnO9dCtSF+9Sp8gkWJ0jFsNDyH7DQ8h8QDoe1pMWpXvxvunHibV/spk/X3hSY2ikPt6nhIEIohN3elIOTmWw2K0knHzO8PnyTpGfr1q0r2T+6Z7qyVAGSb8KffmrdWHo8HkeSWY7nPyGEFOBqamoKwitQvWZmZhbHQvsbBXZAfP5wokZlRyIRmyCh+24uIKhz8Mc/tnvR43nIOYiTAM3nvkoGqQ1GRkZQV1dnc6nvJFSp5I/bQfL03DZTnTM0TsshhPymmvIcP27IG5xEIoFLlwx88sknMiZgOp3GyZMnkc1mkc1mceuWRQguXDCwcaOFfPTn4PP5EI1GpWCfSqUQCoWwZs0arFmzBlu3Wo5bmpub5UFLMpnEyMiIJIR37941q6qq4Pf78aD+32Fhs9fE3cUbw/n5efPIkSPmyMgIHu7Kfe1hNGNeuWKFjqirq0MikYA58J9hDvxn5PN58969e+a+ffvMgwcPSrJ36tSpAiL3wx/+0Pzyyy9tpJHavbKyEmvWrEEikZDtRyFGnjQZ9Hq9WkcyfO0rJXTr1j/6m9/4VVRU4LPPLCLIy+egMcqfqR6fCSrZ1IGvB0II7WEqD7ng9D1CWAdl3JNmqT2Ar4dOeXSHggTa854VCXGyK+RyS7G9YlFV3JBkUKfVwNPyvYUOJnVrWrH1SC2f9nS+NqXTaW3f8bw0B+nvp2HP6cKFixcDzw0hpPwuISzEy04I1dutl4EQ8u96koRQJYPPGyHkaqQvMyHct28fiBzt3bvXfJKEsL29XRLCPXv22Ajhg9rfxIPa38SaNWvM+/fv24gh7lik9datv3MkhD/+8Y/N9vZ29Pf3oxQhrKiowMyPfiDDVCyVED4pj4YqGXQJoUsI1bGh+55XkRC6doMuXLggOBJCp82ABPrBwUH5LJfLIZFIyEVK9abF7cPUTayYfaFuMy62MZaTh56pG5pqF6Jrh3g8bvttampKpjlzxsCZM0tXvyyFhdbftf2ti51U7NtV9UDCnTvFyaD6rFz7QhUUo4mXyzdL7lDG5/MhnU7j0KFDtjrwDVUn4ExNTcm+0G2Gqhqi7hspHR+/agBjIQSuXDEK6hUIBGx2f/y3Ys5meDtQmdzjLAkLHo8HC+1vYKH9DdtzJ1VRyqOqcNM3bNy4UarWOgl2BCKDOrKke64KQkKIovN8165dEMJaV3j9m5qatCqfKunlfcbbS22LRCIhvX4Wm+MqdCTY4/Hg4EEDBw9aRK+xsRFr167F3r17TQD44osvzJaWFpPI7eDgIO7eNbBp0yapRpdPfBcejwexWEzG7Tt16hTu3jXQ02MhFArh2LFjqK2tlXX/ujxJ9Jqamh6mUils3LgRwWBQzoUHtb+BB9X/A7744p9N8oS6yO4mTHPov8LC/wFz8H+HOfg3MAf/Bm1tbRgfH0c2m8WaNWtklsuXDUdVz5kf/cA8f/68WV9fj2AwKNXgo9EoKioqkMvlZB91dHQ88VsJJ0JYjqCtCt28/+l3tR34HOPzwmmceTyeonbN3FZPV08hhC3WrWo7LITdU7ian6soq+Nc1xbqu9V1VPe7E1KplI2IPG2BpxghdKoz72fKOz1taG3iPR5PgfxD7clNBOh9TkTQ6YDNabzSulaqL/hBhEsGXbhwwfHECSEXBIkQcgFx7dq1JTcRpw3WJYSlv/15JoScyLyshLAUKfwmhNDJo+fzRAhLHfy8TIRw7dq1OHfunLQlfFKE8IMPPjDJfnBwcNAsRgjJIU4+n7GTwvufm+aa/9sslxCq/83Pz5vqDd/zQAh1ZPBlJ4RCFN4SPu+EkPfV0xR4ihFCnfMZXZB2wotMCF0i6MKFCxVGqY1Lt6hUV1dj7969UjWE0vEYevRM545eFQxXrVpV8P5SghphcnISk5OTGBkZwdDQkGM56jMVFO+pGNLpNLLZrM1T55o1a74RESz1jQttP8CGDRuwYcMGma6UEM+/kzaWUCiEpqYmKZhxb65OeQlO8QgJJATp1H1VQqgjSZFIRDrp0BEVnVBHv3HV5WJqUsU2Vq7CQ2VVVlZiYGCg4HuuXjWK1qfYJq6SQlUYoDL6+/vR399vGwOkmsnfod4O8jrwvufqlTxG3/bt27F7926cOnVK5p2ftzz9/uQnFnRtp5IjLsDwOJK8jtf/6Z8ghMCJEyewd+9eGR+P5p7H45Fqk9FotIBcCmGRRt5WNN7ofRTnjufzer1a1WyurcDLpLICgQA6Ozttv/v9fukNdd8+A/v2Gdi82fLgSR5FR0dHpV3dW2+9ZQ4MDCCVSuHtt99GfX29dPrQ2dmJfOJ7SKVScg0bGBhAMplEPmIgHzEQDofh8/mQy+UkaczlcuTA5utwF14zkUigtrYWMzMzUjU+nU4jl8vhQfW/xYPqf4uH22M2Qnj//n0zm81i7dq1mJqakiqwBw4cQDweR0tLC5YtW+ZICAHgrfBfmSRUkoC5bNmyAsG5oqJCqsFGIpEndjMhhHAkhE7zUiX76hxSVUBVEsgPq/hYLTVfhBDyEFVNS05B+G+6evb19aGvrw9VVVWOTtl049tpD1oKdPVzSsNBRPhZ2a45EUI+dpYCXdtwL68ENcakGitVhc5RVjljutg+TSYJrt2gCxcudDCEKAyyy6EjH/fv2zeeYnYZOjJIJ8hNTU1ob28v25au1IInROHJaTngwvejvPvDD42Si7L6nISBYlho+4Ht75UrVy6pnbh9ld/vR19fH/bs2YM9e/Y4fpP67LPPyrMzpP/zsbRpk932zGlMeL1emY9sHLjg4tSmqsCuG4O6/Lo0ZMenbp4jIyMYGRmBEALXrhkFgcrVPi9lC6JT79K1pxDWLTyNAfUWTG0/ni8UCiGRSBQIbnSDqRunRASFELh40SjaXnQrpwpBnDj5/f6CAyD6PRQK2YTnUCiEmpoaSXqI3PEDJkpLdnlCLB7ikDdEGju6m8WWlhbpRZHfnujanWPZsmWyzKmpKRw9ehTpdFqO18bGRoyPGxgeHsbw8DCSySS++iojHcwkEgm88847GBoaQmNjoxxP4XAY+dQvoaqqCsePH8fx48cRj8cxP28gH3kN+chr8Pv9CIfDiEajIG+h5GH03r175te2featWwba29vR09Mjy29ubsbExAQedv0pHnb9KXbt2mUjhNu2bTNTqRR6e3vR2tqKzs5OdHZ2SmIZCoVw754VCqGiogLHjx9HMplEMpmUcRAPdf8/JhcqlypMP86NjAu5j0JwOAFU7ZVp7vEQSKUE8XIE+FgsVhCKgP5NhyPFBH/y+CmE3o7QaY0q9ZvOjrjYdzlBlz+RSMi1/VkTQn4opJKkUnUrRix1hFDVTNB5dqY86kGe2p7qmFLXf6f93OPxFNjuPmsB1IULF88PnjghJAGWTrpra2tdQihcQkiIx+OvFCFUv9+pPYV4eQihWs7LTgjv3zcsJy4Adu/ebT5OQkhE8Pjx4w8B4Nq1a2URwgsXLkhCeP36dbOlpQWPSgj3799vAsD7m9pMVajUCZtPkgjq3rEU0qKOL5cQvpqEcKnjc6m3hy4hdOHCxfMOQwh77JpiArgQAvfu6QmCSgp5OSRIOJUphKWOyb1klSuw6RbJYl7OdJifNxy/S8WVK4YNP/2pYSNeukWYCxwEJ5tFIazA4zz4uNqmalmq0KDbWJwIf7ENRIjihFCXhwSZHTsW21Tn3Y8TGgpg7STQ8/LpMIE8xpYSunTQkTZSN3QaO2NjY7h2zSggE7o6qJs1EXKeR1WZraqqKujbhbYfFNSV2oiXQd+k2u+mUimpyiiERcwDgQBOnDiBEydOYH7ekDZmHLdu6W0d1e+iNqN/62yHuZDKy6D09IzIIHnSJfVQKp/agWzwiPBSWp5eFZTo4KCcPtN9N6nmBYNBRCIR3L+/GEMuGAyitrZWBoDP5XLYv38/xsbGvlbp/NJcvny52dLSglu3DBmr7qc/NdDS0oJ86pdlLLT5eQOxWAz56LeQj34LoVAIgUBAqm9u2bLFBICFhYvmtm3bTAB4+PATs62tDadPW/ONiH1PTw8W2n8fPT096OnpwZdffiIJ4apVq8ympiYsX75cBgzfv38/9u/fj/l5A4cPH8abb74p63X+vOVFtampCU1NTRgdHTUB4PqHRwoIoROetADKhXA+znRzvRxVO67SR2qiTkJ5qfnvRJaIDKpebIWwH6zp8qpB4p0OX8qpo/rdlJ9i5gWDwQKVx3LeoUtLh1Jer/eZkRJ6r9frRTAYfCSCVO4tOG8DfggcCAQQDAall1fu6dWpDWmc6MawU5/4fD6tI6hnLXi6cOHi+YOhc3WvLvzBYBBzc5atDBfuyiEYS0U0GoUQ5TtPURdCIQRqampstz1OaGtrQ1tbm3SQQ0Le3JzlLEIIixARrl4tJEenT58ueL9aL2orTrzpZFfFQscfyH+Pjo4WlKmeZNM7KLQApacNvZSjA6e2pH87EUInoWp21sDs7GKe+flFctHf34+6ujpEIhF4vXanMlzwp2/kJJv6Vde25Qgk6kmqz+eTwg7vP2qvsbExrF692lYGhcIIBAIIBAKyXcsVOjk59Pv9VkgB1gbV1dWoq6uT6RfafuB4EyeEnRCqp8pqP/b392NqagozMzOOY1UIgdu3DVs4Ek7a1LZNp9O2b3OyF9bZw6g2UaFQSPYHzf26uroCQkikZN++fRgYGEBbW5u0m6OyeOgDut3VCUu8zdRvVG/XiYjTLR6FHonH46itrcWKFQZWrDAQjUaxbNkybN26FR999JEJAB9++KFZW1srbQSTySQymQxSqRTy6V+W4VyqqqpshHDZsmXo7e1FLBbD2rVrcf36dRMA5ua8ZmenIdU/b9601qZ8xMDNmxYW2t7AlSsGMpkMGhoaJBm8dOmSSQHEjxw5glwuh7q6Orn27dpl2UWuW7foVfSzz+yHXtls1gpw/693zZkf/cB81pvYG6/bCSGfj+pBXbE1IhAI2EJk8DWGxgetF8XIXjngexwfc2q9dGFt6Dd+EKKupUutj66d1HnDg9cXm1O6tuUaDs+anDzJkCfqeFRtaUmbgbeNSgjj8bh8Fg6H5dqoa3NejqpVQ7bx1LcuIXThwkUxuITQJYTaOtO/nwYhVEMmvEqEkAtzSyGEqrro80YIr//TP9n69FUkhCtWrDC/+uorEwAmJibMb0II33rrra9vBxfMq1d/xezsNPDw4RkTAO7e/WuzGCGkGz0AmJqa+saE0Ov14sqVK5ad5KX3nzkpVFX0XEL4/BNC3m/Petw8jXcUuzl8GoTweWhvFy5cPN8wii0wXEjUkQVdHv5M9fpYjHhw6NTyir2Tl8VVX4vlq6urK0mMSnnXfPvtt0uWQQsyf0YCmZp2oeMPbX/39fU5lss3fhIkKOgt3yC4at5S2pRIsFN6XT5OBPnvZLdIaYPBoNbxCLWVasNDm6Su7HKFL1Xo4mWRqnJvby8GBgYwMDAg009PT2N6elqSQXX861QUiwlcahrqH94O7e3taG9vx0Lb7xV8qy7cRDHX5fzfZJenqnfeuWMdgNA8Vz1wEhng9lUEHpjeSW1NJV5qG2SzWYRCISngVldXw+PxoKOjQ9uXQlgHDUQkiaDHYjFZ9q5du7Br1y7kcrkCMqO2vU4g588oXzKZxPy8RQLJK+6xYwYOHTIkictHfw7RaBTJZBJzcwa+/DLz9a3enJnJZOQcrampwfr16zE3Z+BB5lfxIPOr0sNqPvpzyEd/TgalX7FiBb76yiJ1P/3pT80LFwyMjo7C/GDT14Twn81169ZhofF3sND6u1ho/V1MTk7i1i0DQ0NDeP/9900AuHDhgrlixQps2bIFW7ZsQU1NDa5fN1BXV4e33zbw9tsWKQ0Gg6ioqJD2mmr7eb1eRCIR8+rVq8+cFPJbD6c9Sgj7ASOfG/QsGAza7Pmc1hghhFQfVeeY01jlazb/TSVgOjKlegolqB69S3kwLqe+5X6H03pMZXNCrdtjXtWbKpUUrly5EhMTExgfH8f4+Dj6+vrQ29tb0r+AU7/wZ+QROZFIPDcE3IULF883XEJYBC4hfPKEkBMJaqtXkRByoY5I4YtECIs5yXmVCaGFORMA9u7daz4KIRwZGTFN0ypjampKEsKHu3MmAMzPZxwJ4cTEhLylnJ6efmyE0Ov1IpVKmefPn7eRwqftsILfDjrtUUK4hLCc+pb7HU7rsUsIlz5unxYhfNXb24ULF6VREJj+xo1FtaObN+3qY04Exwm6TWOpi1w5ecv5/VHyctUYjs2bN2Pz5s1lLdoEXlZzczMaGhps6Rc6/6igLqq6IBckVELI1UUoqDd/5vQtuvLLcSSjQiWDTqpDVC/dzZgT6XDa/B4V9B4iEuFwGD09PUXHxP37hY5WdAKWqgpZTABzUjWl9lho+z1bfXVkkL9H13ZcPXXfvn02hyhzcwbu3DHkWOPjjdQ3dXWl5+FwWHqn1IWXUOvH24V+y+VySCQSqKyslGWFw2FUVVVhz549Mt/du4b0ennvnqXCmEwmkc1mpQMOIoXHjh2zkd5cLied9lC/qnHA1DHL60plhcNhZDIZRKNRXL1qqZB3d3cjGo1K5y21tbUWoYv9PCgw/cTEhAkAX3zxhbls2TKzpqYGXV1dmJqaQk1NDQ4fPozDhw/jQebXEIvF8CDza3iQ+TXkoz+H27cNqS565coV89IlA2NjYzh71sDp039nAoD5yUHzQe6/x9Wrhlybrlyx0n0dxB4A0NLSYgaDQUm8e3p64Pf78fnnhqwrBZRfv97A0JAFp/4UQqCzs9Mk28Y7l94vCFb/pDcw1WukuuBrM+MAACAASURBVBZSPTmJ432uquup+5yanscgdForVLLp5IXbae9Ty9O1P5+r6qGa09rE66cb605rkg5C2J2k6NZpnafSRCLhkhPN2CXE4/ECB3DF+kA3Znl/ureDLly4KBcGeb37/HMD16+X51FSt2Hp0hbzpCmERT5VwvlN4VSXx1XG1NRUwU1cOVAX+enpaQhhEcGFzj/CO++8AyGE9MJGG7NqV0KLfjweRzwel4It75s1a9ZIQagcD68c6q1osQ2IsGePgd7eXvT09Ni8Wqr1UqE6H4nH41LQWcpJtko4ytlM+aGGx7PoZdRp06VQK+XWiRMO9TTf6dvoXQutv6cV8HQ2l7qydGQmFAphaGhIjikSUqPRaEH9VBssesbfSQcM1N+qTSMHCd2NjY1IJpMIh8Pyt7a2NpmG5tXQ0JCsN91UUx2I4AYCAaTTaYRCIXmTdfeuIW8OqS25ME42vLFYrKDdPR6PLfA9/+bR0VGMjo4iHA4jlUrh5MmTNm+ndONHSKfTyMe+Lb2mrlixQjqYee+998xgMCiDv+/evVuGD6iqqsKDzK/Jb3xQ/3309PTg7t27JgB89NFHZiaTwXvvGTh06BA+/PBDEwB+9rOfmfv27cOBAwfkWr5v3z709PTYYg8mk0lUVVVJ4j0zM4OTJ0+itbVV1qGxsRHT09aBAbWrOj6EEDavm6FQSL6ns7PziQafV0HvcAolwgXjYmuy03zkHhqpjEwmI9uGnquaKdyOVVd+sXmrA98TyiWEuu9Rb0ofFUKIAm/MujTkoZRsDz0ej0tOlLFLpJCPRzrkorWSr706GUW9vaex64aYcOHCRblwCeESy3AJ4eMhhNwDJf8elxBahFBHCp9XQshvB11CqCeE3MFMX1+fWS4h3Lp1qwkAX331lXn8+HFwQnj69GlJ9nSE8OzZs5Ko5fP7zCdFCKuqqkyKb0iE8GmQQl6+SwhdQvgiwiWELly4eF5g8BhwXHhyErLVhUgFeQHkXjRVgff6dTv55DaKOjh5HC1VFx3KiU+o1pejr6+v6O/qxkiLs862caHzj+W/jxw5UrYqLu+bYDCImZkZ2++HDh2SdmFc/VcHnq+YzaTue/fsMbBnjz4Pj/3G24vGE4/BxwlhJpNxFECcBChVVZLeq9rCqQIWbbo6QYzmAo/Pt1Qhiqtd6uzy1O8TwiKD/HucQjnwvDweII0hOligOgwPD9tUZEktk76dftN9h9rONB8zmQzWrFlTUl2U6rBy5Up4vV5J6AKBALxeL9LpNMbHx2UbrFq1Cl6vZR947ZqBa9cWySbVwe/3WyrHzc3S/rEcIVYIYROsVSGLbCLp9507d0phltQtd+zYgYmJCUxMTKCpqQnZbFYSqkgkgng8jvHxceRj37YQ/w4ikQjeeecdqTo6MzNjtrS0oLm5WToRSiQS0o4wGo1iamoK5qUjX+fxmuT9uLW1FVu3GhgcHMStW7ekF9PNmzdj+fLlWL58Obq6umy3gzdu3DATiQSCwaBUDw0Gg6irq8P8vCFjDuZyOWzZYiCVSslvVNuL7J89HovIr1ixwgSAjz/+2OR9lEwmn6h7f7VsUv10OtihMSeEpZrHSaLqBdfj8dhIIEG3jlP5FIN1KSRwKb/zPuAHNHydKLU3ORFCnsZJxZWTUErb2tqK1tZWx7VR3Ts8HpcQ6sYwjV11rxNCFHjC5n3FPWWrcG0HXbhwsRS4hNChXKeyXULoEsJy8TgIoWpn6RLCF5cQ9vf349q1azaixglbd3e3yQnhpk2bZHD7u3d/RUsIL168aALAunXrbITwzJkztvdcunTpmRBCNebck74t5GuM2vcuIXQJ4fOGJ0UI3ZtBFy5cLBUFTmWcNhTdAq9LyzcIHZzUUsnRBf2dTCal6lE56pnDw8OYmJgoi8x0d3eXRXh0myb/NlXtUNce3d3dGBgYwNDQkHT4sHnzZix0/nFBnr1795ZVL64KSN5St2/fjgMHDuDAgQMynerpzak/SM3Mqb+5kwb6jRNB3cYvhChwnEPtRcILERlSJSKEw+GS6lyqkOH0u+rpVhVsPB6LuJEKpFr2/Lylhuj0Lie1Tf4O2uy52pTH4ynwarjQankV5Q5eOHHUOZKhuqqHCcFgUJKqUCgk25Q73tDVXXW2ohInEka5YOxECDmpraysxLFjx2y/qWqoK1euxMqVKzE+Pi77g5y3qHUKBoNIp9O4etWQBFd3KFBsbKjfzNsim81icnJSemYlIh2JRHDv3mJokEgkgtHRUVILRTgcRi6Xg9/vl8/y8V9AMBhEPvFd5BPfw8L6/9cku0D+3xdffGGOjo6a5MH0vffes5zGnJ02f/ITAz/5iXUwceeOFXOws7MTR48eNQHggw8+MGtqatDa2oqBgQFZ9pdffmkCwNDQkBmLxRCJRGwEt7a2FjU1Nbhzxyr3/fetg6I9e/ZIkqs6HKK2onaj9509e9bkbUjjkDwdPskbCzUWoQ4qwePkVZdWCLsTGRpz6riiuUdzjQ5Wiql1Pyp4mbxfuNoo1Zfi19H4Vb1/6srUOdjhazt/pxBCHiRQOieHYPRuj8clhLpxq4s3ydekUvt4NBpFPB6XquwuIXThwsVSYTyo+x+LEiF1M3MiDUIIDAwMaMu6dMnApUuLpENXFhfA29rakEqlSi6CQggpdNHfajBxFalUCuvXr8f27dulx8Jy3kP1VgPKO30H2ek4lUW3g7xt6ZZEFfadSIBKeHj55ZBBEm5KQSUuQli3gzrhulRZqg0cBc8lYYrKKOXBjv7mnmx1gshSPN2qaYsRQT43nAQ+LgRFIhF5I8nrQQLWQuvvFpAxnZdZVcAkASwYDNrKF0Jg2bJlsvxEIoFAIICamhpHIVg3z/ntoJNAqQs5QWPw6lVDkmrdewKBQIFH0/l5w3YbWVlZiYMHDZw/b8cnn1g3zDy0itoX0WhU3oqot4EEstPx+Xw2cimEwP79+6VATXaLN24sjt/BwUFs27ZNhrmIx+OIRqPYsWMHent70dvbi40bNyKf+C6i0agsP5/8HvLJf2Oh5jdM88ebJYn78MMPTct20Ao1sX79enOh8Xew0Pg7OHfOwOTkJN58803kE7+AByv/LxmfcGhoCBMTE/j8889NADh37pwsk7Q2qqqqZD8SWZuampLkb3BwUIbXIPtjnR0T/3vbtm0mAGzfvt3kt8y03lZUVGBychJvvP50bgl53XQHHEQM+Vimb+L2grTu8ZtFWm/VG3U+7otptDitISrUOaqObX4ARCSO3xI6HaLq3sXt1oUQ0ua8vr4e9fX18mCvoaFBPmtsbERDQwM2bNiADRs22LxuqwcIvD1cL6MW+OEIv+VzGiO6vnTaH570PHPhwsXLCZcQuoSwJB4HIVRVHl1C+PIQQk4KOTl0CWGZhDD5i8gnfxFHjhyRBO5f//VfTQC4evWqOTY2BkdCOPhfTAD4/PPPzaGhIezcuVPaKZ4+fdoEgM8++8x0CaFLCJ3q4BLCp48nSQjd20EXLlw8ChwJYTEhuphQffasgbNnDXz4oYGf/tQS3MohHYStW7cWEAIntLW1aZ/v3r0bu3fvLqu+QgjMzTl7O+WLLZHUUuSnFGl82PUnBc/p35zc0qKvEz74v502jFJ9pno+dYJOjUinMqq+j6sxcaieVElA5R5TuUoiPePE1OOx1Pp0faXWJZFISIFXCIGWlha0trZieHgYw8PDtrTcK+upU6eKlu1E1FQVW/qbhCleFgUSp/KK2fFxlU0deSNks1n09/dDiMWDCZ/Ph4aGBjQ3NxeorhaL+5hOp+X7VcFFVV/T9XU0GsXIyAhGRka03+L3++H1emW7J5NJ3L1ryPccPGjg4MFFG0KOXC6HZDIp68Vt3cgmlQulKpnh3x+NRuWY9Pl8CIVCuH/fIpxE4ohYx2IxqWLZ1taGe/cMWyzEqqoq1NbWSo+7AwMD6OzsxMTEhCSJd+9aMQzb2tpkXfOpX8KDqX8wHz5cVCednZ01u7q6pEr9QtP/jIX230c++W9k39J/R48elSEqjhw5Yu7atcsk+8RMJoPa2lr5rng8juXLlyMcDmNoaAj9/f3o7+9HY2MjYrEY2tvb5Tghu0pSZR0cHLTNASKE27ZtM7kqI83XZcuWwePx4I3Xnx4h5OuJSgS5GqjqRZTA54B6EMLJFj1X56GqDq3OmWLkT11vnPLx90WjUdthDLdJc5rbunWMfidTBIKq/s/fS+rdu3fvLiCtVB4nnK6zEzshLKbC79Rnqp0qH9cuIXThwsWjoIAQcpJRDtEgvPuuRQSXSkoIb775Jt58803bM/XGg6Oc261Dhw5p3+u0yN64YeDGDaNoXYs9d9ps6d8Pu/5EkkHdZkwCPDknIMcZarBl/m+VGDr1mVo/p0D1ujpReuqPPXsMzM7OFhUqdE5QiACQK3KC2tf5iH4ccWJKzoGKbZ70bz5WKB///vHxcaxcudJ2u5xOp3H8+HFt+6lhR3RCHRfi1NP6xsZGCGHZDJKdrCpEFYPuZFj9/lwuh7m5xZu2QCAAn8+HVCqFNWvWYM2aNbYxoxNG6e+Ghgb4fD5JcEZGRuS3cJJKYy8ffU17G8y/jzuHIbLJbwXv3jUwN2dg82YLNO6JbMRiMaTTaVRWVkpCSO9vamqyHTKQ3aRqe6US0+3bt0vidf++IUkn9XcikUA8HofP58Onnxr49FMDa9eulfM1lUohm81KJz4U5qKqqgobNmxAdXW11EqgW5ZsNiufESF70POXpvnZWRNzl8xbtwzs2rUL27Ztw7Zt27B//37cvm1goeMP5MHXw4eWY5nLly/LEBXvvvuu+eDBqAkA8/Ne8+JFA0eOGDh0yMD+/Rb27jWwdav17oaGBjQ0NCCdTqO5uVnekhJZ5uuKx+PB6OiobLuPP/7YBICBgQFTNxYp3RuvP1lBlQvZ1O98zXAifxzqWOXz1unmT+dERk1TTNjnxJDyckJbzi0iJ4T8m4sRC6dbKVrj1HVUza97z+HDh0vumfwW61kLQM8KnLTpbn/V9VhtUzqIUA/J6PcnPddcuHDx8sElhAwuIXz8hFAlSC4hfDUIISeFLiFcGiHMp34J+drfNB8M/9eyCOGDB/tMAFhYWDAB4ODBg+apU6fw8KGlMnr37l8/FULY1dVVlBA+DSJQjBCqYSoILiF0CeHThk69+XESQveW0IULF0uFkU/9EvKJ7yGf+J5twXYiC4QzZwy8++4iShGQUli7di3Wrl1ry7PUAPC691HA91ILrBCLhFCXrlheJzKikkHusdJJsFdVZVVCuFT1ULVu3B7GCarwJ4TA4cOGBP22fft2bN++HVu2bMHGjRsxPT0NIUTBzWAikUAikUA6nZYCNlfDSiQSyEcMCSGE7W96NjQ0JAVXHfHSCTY6ISoUChVsuvTdMzMzmJmZwaFDhxxVtEjIb2lp0b5DV49IJIKFtje+xg+w0PYD2b8kUHLPok5qoTQfuBDgJIRXVlbKEC88Hdn9OLnH17VtZ2en7dnExAQmJycL3puPfsuWTvVAytUyyWaP/k/vInLo9Xrx5psG3nxzUc2YwtoEAgHEYjFEo1GbF8Wuri7t3ORjmlSCOZEk20ryuEskMRwOI51OI51Oo6GhAdlsFolEAuT1s729HalUSq5fgUAAkUgEwWBQhoC4d89AS0sLUqmUVIvdunUrjhw5gjNnzsjy5+YMjI2NYc+ePdizZw/6+vqQT/8yfvxjQ9pK379vqZqGQiEsdPwBFjr+ALdvZ6SK6VdffWV2d3ebbW1tUpV0+/btWL58Oa5dM2y2oIODg/D7/Vi/3pAHEz6fFY6Frzv0PerYGBsbQ2VlpXRe09XVZaoCqsfjkfZ6fr//qQipXNiuqKhAOBx2JIPleCelcaM7iOPzrdi6U075XMWSr9NO85L/XVdXV+DcSbcHR6NRm712qfo4rYGq92a+b7z99tt4++235d6r7i0ez6vtadRp3PH+1+3nfM9UTQtobLpE0IULF48KlxAyuITwmxFCp1h5LiF0CSG9xyWEj58QXr/+zyYjf2ZrayvWrl1rAsC9e/fMJ00Iv/jiCxMAMplMSUL4NOzHVEJY7H0uIXQJ4dOG05j7poTQJYMuXLj4JrDFIcwnvqslCKdOGTh92o5ySVq5xGX16tVYvXq1dkFcanl8kyoW9P7iRQMXL1reCi9csFSqjhzRB9hWiVIx4qWSlIddfwKPZzH494EDB2wLOVcV4mWROp3ufU7f75Sm3HY9d84o+O7Dhw2sW7euYGNX8+oEEi6w19XVoaamBlVVVVJdtLvbQGdncSFGCIF85DUEAgGbup+azklwKvYblcNja6nCC68TVz8lp0al3imEwEL7G9r25uTISTjj9UokEkgmk9JJjq691LHl8/lw5YrVr6patlp/ndorH/+qetLk5CQmJyeRj34L+ei3bOl8Pp8cE5/94z/Kd1VWViKbzUqnQOTFksYEfy8Rwlwuh6qqKll2IpGAz+dDbW2tfEaOdPi382/k/d3X1ye/sbKyUnojJVVQmnv9/f2yXr29vQgGg1i2bJkkdmfPGpiYmJDONWpqahCJRJBIJCR5vXPHQF1dHfr6+mS6VCqFnTt34syZM7h92wo4PzIygmvXDOmY6+xZAw+yv47JSQM1NTWoqanB+Pg4MpmMdBDU3NyMhzurpGdROtA4e/asCQB37twxT548aV69+r+au3fvNgcHB82TJ0+aFy5cMHfs2GHu2LHDfO+9KnPbtm3mtm3bzB07dpizs7Pmxx9/bF68eNG8ePGieeHCBfPjjz82z507J6HGUARQoHbpZKf3tAgh9b3T+1S1Uad1gs8xGlM6kqSOtWJlqWsFL1s9BC1VhhDCRgid1no6CFHntjo3nOrJ1xO1brqyhBA4c+aM1sPwq0xc6NtprdP1Jz8oVOUDii3p9S4643qV29OFCxePBwWB6fOJ7yIf/wXk499BPv4dnDr1eMhfKZBguVQCo9s4aUOiE9abNw15U/L55wauXTNw+bLzreahQ4Z2g1Trpdv4dTc7C51/bLN/8ng8Ur3ycUFHVp3IhVPbnjtn2P4vhMCJE4sEed26dZIY6gQiEkioH8PhMILBoBRmZ2Zm4Pf70dDQgN5eA729hX3gJJQIYZFCNb3qeVSXzykNPeNhCdT8XABS7S57e3u17bhq1SqsXr1a2uottP8+0um0JMZ0e1eOIKaOMfVdzc3NEEJg+fLlBe3IEQqFcPmyYXMP7/Re1VZKHTuUj+fPR16Dx+OxeS+l79R5H/3sH/8Rn/3jP8Lj8UhbJm5TSu/buNHAxo2GFEi5zWV/f39B2wwMDBSEXFHbbtWqVbbn1dXVMrwCncJfvGigsbERuVwOs7OzmJ2dxcjICHw+n6yvENZhWTqdxujoKEZHR5HNZhGJRDAxMYGenh709PSgqakJV68amJqaknZ/69atw61blnfjwcFBDA4OYn7esunbuXMndu7cierqajyo+3eoq6tDS0sLWlpaMDdnoLq62maHi3tXtQTtaf/nRAD5eHoaZEAleaUIYUVFhbwZVeteaq8pB6Xy8AMUIey2eeUQSyEs22h+IEdaDOl0Wtq3qnXge0axdaicNcppraL/k3bM/Lxls/qqEhg+HoUQUluFk2h1HdeFkKLwMR7Pk/fe68KFi1cDLiHU5HcJ4dIJIRf2XULoEkJOCPlNYTlQxxM5pnEJYSEhXLNmjZYMmqYVfuLmzZvmlStXzGvXrpmXLl0yP/30U/PChQvm7t27zW3btpmzs7Pm9u3bzffey0icPZsxZ2f/2ty+3UJPT4+5YsUKs7e31+zt7TX7+vpMauNyPHc+S0Koe5fOqYxLCF1C+DQghEsIXbhw8XyigBCq0Anh5UInwPJnpBozMTFh27RKlVmMLPLfnNQKdRu0SuR27zZshEDd4JzKIlsoer7Q8jrykUUVNC5MDwwMyI2be1Pl6Uq1B/cUp/suJyGGnp07Z0jQsxMnDAmel9R6eVlcaG9qarJtbpWVlWhtbZU2hOFwGCtWrMDo6KIKEX2nqjapCiBEOPjvFEheJ+DwNlG94emCVfNxoFPfdPIk2N/fj8HBQRlrb2JiYrHvv7bx4n1FNmtUpu57eVyqUkKmEIuqqzyuok6YE0Lg/PnCttcJpXR4QW0shEBHRwc6OjpsdchHXkM+8prNaydX6+XjnmLT5SPlk0MVPOYgETQuTFH768bE5s2bbYSY0qxduxZer1fa0Pl8Ppw/b3ne9Hq9mJuzPJ6GQiGEw2GEQiFZj0OHLO+g9M2Tk5MIhUK4fduQtloNDQ3o7OzEpUsGrl61MD4+joaGBhw7ZkgvowcOHMDMzIyMV3n5suUN9EHDv7eBvKbywwp8+o70KHrrliGJYUdHh9nY2IjGxka0tbUhEonY4gRy9Wt1TFK60VEDFRUV0hMwb29OnDweSy1eRwpDoVABEXtSmxovX32X6tCD+tFpn2htbS1rPyoFnaqp7jBRPXRyKke3FtEc4TFcS+2Z9fX1jumLrY98jaKxoEur5vP7/YhGo6+kvRs/oHBa03n/qnu82j8UV/dVa0cXLlw8GbiEULN5eTwuIVwqIRRCuITQJYRlE0LCtf/232yg8aR7psIlhIuE0Dy63ASAf/3XjDk394dfxx+cl2TweSOET3JTK4cQUn1dQvhsCOGrFpy+HK+2QriE0IULF88ORjkkSxcXjgtaXPAqVZYKUnkjqF42y4WOEOlU23Tg6bgAvWuXYVPz5N+uCtpk3N3U1ITh4WEstLyOhZbXIYRFfHkb8nyZTAaZTAZC6D236dqc1GFJFVLdMDjOnzdw/nxhbMXz5+0kkP9+82ZhfxPRoPerwjltTlT3RCIhYykSUclms9iwwSgYO7q253WlQwnVAYtODcrj8dhs0agcIt5UJqn+6bwnqoKxbrw4EXZ6ttDxh0WFx2LqWep3qoKV2v+EsbExjI2NFYwZlSjzAwB6n6piyvNlMhnU1tbK/MuXL5f1IUJIbcbrSsSF5pDP59OuJbFYDKlUSr7zrbfeKqi3bsxx76UE8nzK+1kIgZ07dxa8l9p43759qKysRC6XQzweRzweRywWw+nTBo4fP2470CAvtd3d3eju7obH48H+/QY6OzvR2dmJRCKBUCiES5cMSaDS6TRu3jSQyWQwO2tgdtZAX18fpqamMD09LclxbW0tJicncfToURw9ehTz8wY2bNiAwcFBWa9oNIoHDd+31d/r9WJmZsYEAPPHb5rmrOVk5sKFC+Zbb72Ft956Cx0dHdi9ezdyuZwcO5SXj3VSaebrMPUtJ3hOa6g6J7zeRecyT0twdSKEXCBXx43ukEgIK2ZoXV0d6urqIMTi4RIn405zWR2DTusJpaN9QLeHlbM+qU691LJGR0cxPDwsVZRbWlrkbzS+SD2x2D6pEhgiepRPPfhUD/rooOhVIoXFyGAxWSabzaK6utp2MEFt/iq1nwsXLp48DHVBunPH8nhH9i2WQG7fZHTkT+elUd2QdL+VeytYKk2pfFzAVAVkNQ3lm501bK6e6TlfzIlYcAF+oeV1mxCsCsK8LrQRF2svvpmqdQ4EApJ8kfv6qqoqZDIZXLiw+E4ihZwg6t5Hfc6h2spx4UOtF5VVXV2NdevWwe/3SzK2cuVKzM5aan888DIXFPiNBU+Tj7xm88omhEXynIQsj8djuxkk5HK5gvHE7d5UAYh/V6mDBSp3ofOPCtpLvY1zyq8jg7q+4mUFg0GsXLkS9+8bEnfvFvYj3XSdPGnB4/EUhOBQCSIf8/39/dKTp7UuvGYj1XRrS4ccXq/lBY9u/wcGrJuwmpoaeXtGafjN0+bNm22CI90yUkB6uk3XCcBTU1PweDw4ceIETpw4ASEE9uzZU7QN5+etQwq6KSScOmXZEXJCSHUhUhUKhVBVVYU9ewzs2WMgGo0iGAzi/HlD5qupqcHk5CTu3zewapWFTCaDq1cN5GPflh5jp6enMT9vYOPGjTKu586dO1FTU4NcLidDtsRiMTxo+L5tjenu7jYB4Ny5c+aBAwdMAHj33XdNWhNWrlwpxwh5P+UEnpel2pA62Qaqwj+N12LE5ZsKsMXycgFZCCHTq4SQ6qIjtsWEdToUcbJRVfPxNY3+1qXjHnedylPbmfcZ5aP5cPjwYRw+fBiHDh3CgQMHZBgTSkeHl7xO/HuKeRouBpqXpdpRCIHr1w1s3boVW7dufenVR8tRFVVB614ymZR9rdq2vsxt5sKFi6cPlxAq3+USwuKEUBdr0CWELiGkvE+TEEaj0YLbwleVEEajUelchsJCzM7OPneEkAvHSxVmS+UrRQi5EO0SwueHEH6TMfEiwOlW2iWELly4eJ5gsyGcmysUIq9ft54tX25g+XK9x1GdXYPTpuHz+aQwxe3mygF3Sc8FbRLcSSVQVQ90gtMGTs927LDb0Kl5VPsbqs9Cy+ta9UdSDXNqIyeiWs4GouLSpcK+IjLIVUg9Ho+Mg0ZkUH0XqcZxoaP5bwyb2pSurj6fD729vZIgNDU14ehRQ6qr6VSJuO2Zqq5L6on5yGsYGhqS7+PpOFQbQ0JNTQ2EEFJgd9qo1fGlkjlduy90/rF2bJYqn/+bE2H6jQiUbp6paqL0/O5dQ2JuzigQ7E6eNDA8bGBoyMDgoAUihDx4tdfrxdjYmDKWX0NnZ6csKxqNSnJH6bq6uhAKhWRfDw8b2LVrF/x+vzy8SCaTBYcDMzMzBfOK1NKoLH6Ioh5S8Lhn+/fv17aZx+OR5Hl+3sDQ0FCBeqvX6y2wo02n07Iufr8fgUAA1dXV2LHDwI4dhhy3Xq9XBq9ftWoVqqurce+egZUrLVRXVyOf/B4aGhqk98X29nYcOnRIrl+XLlkB6evq6uT7SG01GAziQcP3LdR/Hw/qfwtffvmlzePow/7/zaT+b21txdGjFsGlsojc6sZhKBSSJNTj8dgOqUMzXAAAIABJREFUhVS7wWJjWx3nNKaWSgDKcUjDiYWTmqrTTU2xQxrybFtsTS62RnM7b106OhAod51Q30E2qHwu0O+VlZXShlSd/2TvXqrvaP7xehDUtuF7ujrf+LrE2+ett95CJpN5KVUg+ZhtbGx0lD1UGYnaldYkfnjh9XpfunZy4cLFs0eBU5n794uHmVixwkB/vz3NUondo6C+vt4WFNwJuVwOExMTNuceOmFZvZUTYvHktLe3Fx6PB1u3FgZM5xsltz9Tbwh1Cz8RQtU+h28Kug1Ct7GqZIOn52SwGHkRQuD2bXtf0gZE+drb2wvyqLcyum+l+jU0NOCjjwx89JGB06et9NzVtu57dDZtnIiQTWEmkyk4zeZ/C2HdQKvCTn19vfyNbqh1xJ7qor6Dvvfhsv+Ih8v+FA+7/hQPu/4ED7v+xNaOpYRGj8dTQHpVBzjqO2OxmBQehRBoaWlxHKO6vuE3CsPDhiRi9IyIIYFutvl8IptBPjboljyZTMo2CwQCuH/fkMLNyIiB6elpmwOaYDBoI5Eejwdr1qzRtp/X67U5NqFn9D7duOTzRh3HFIrG47FsXimchcfjQTKZRGtrq40QhkIhabdJtzqNjY3w+XyyXtu2WeVFo1H53e+8Y2BsbAzBYBB9fQb6+gzU19cjn/pFTE5OIh99Dfnoa1i2zGpzukW8ft26TW9ra7MROHIMQ21It5LmpSOSEM7NzZm5XA4Pe/4SD3v+Evv2WaTw1q1Fu2gad5zgqjfEXq8XHR0dBYd+qi2hOl6LIRaLweNZmrv8pRJCqmspL6M6oqWC9z+RO347V04+pznNbXPpd3XdU+cA5aUDDd3azOcFoaGhoaBvVQ2BctqBwA8wo9EoYrGYXFud5hyRQf6b3+9HfX09stnsksbEiwA+3mh9pDXSaa/3er0FN/Hq7fzL1EYuXLh4PuASQgaXEJZHCD0evQMDVXBxCaFLCJ8mIRSi8LCCzxt1HL9shPDh8SFJCD/55JPnnhB6POXZFKoqhaXSq2mL3RK6hPD5IoTZbPalUh/lY+1xEcKXpW1cuHDxfKGAEJ4+fdqRPHD09xsSRAgfh4dQ3bOurq4llbdp0yZs2rTJsXyPx2OzP9O9e2amkOzQxqnaefEyiAyqghIJ0mQL5xTGQCfEq891appCWERQpypKm7f6rjt3CtOSO3pKx72bcSFFdxOjEyC4HaMura5eNTU1NsGF1PA8Ho+NEHISqbYPtVE6nbYJWZSmsbHRZrvjVH9VnVEIIoL/0db2pQRjp+cEqq9O5Uo3Big0AU+nkmjdODh1ysDx4xYoD7d1pXd9/rmBzz9ftCHm6rr0zrq6OkSjUQm/349IJCLtCsPhMKLRKMbHDYyPW7aDgUAAQ0NDtu/mNoKVlZXSDlCdZ0R+SD2VDi/4Nxe7JVRtrigERDweR01Nje2dXq8XqVQKhw8vlkO2pk1NTfIwgeYLYcMGA8lkEsFgUJLEcDiMvXsNdHdb3kX7+vpQV1eHfOqXkI/9vCwrm82itrZWhnxJp9O4d8+QRDQQCEjSWllZKQlnMBhENBrFli1bJCHcu3evmUqlJCHs7+/H9PQ0mpqapBoxX7+4rTSp5qreSPn8V22adPZ4TqSe//3G66WFf04QyhWIyyGEfCwshRBxr85OZEpdU3V7Y0NDg+O6WGwvoLYlVWP+O1fnpznF+43C3vDfyvl2laAW8xlANqr8GY05p/UqkUigq6sLXV1dWLNmzUtBfPjYo/VKXZPUNtTZ6tIhVEVFRVnzxYULFy4eBS4hdHi3Swj1hLAcdVH+DpcQuoTwaRHCYmOTxvbLTAgHBwclIZyamnohCGE5t0GcwC2VKDilU1VLyyFFlNYlhC4hLHfs8Zvox0EIX/Q2ceHCxfOLAkJ45MgR7SJfDAMDRlnqnI+KFStWaJ/rNtBdu3Zp0+nyc6cJ/Dkt3mvXFgqWCy3/C8PrBeWrhJD/xgVqFToBXq2XE7mg3y9fNnD5suGYRi1v1apVOHr0qO0ZeU7kwjj1LRc4nOrJ3/fJJ6VJoyoYkJDf0tJiIwMkCFMbqqqkQiyqZvE6UPwwjtWrV2N0dLRk3YQQtpiGhIfL/gwPl/2ZNh9X4+XllKOWFg6HHQ9VnAROp/Z8/30D771n4OxZC+++u6iyq5ar1u3mTcNGCHk6njaVSknyV19fLwkfOaQJBAJ4801DkrhgMIhEIgGv1ysdaZCTEU7UuMOgcggG5dPFJuT1pXSVlZW2Pr18Wa9iR04dDh82cPiwRcxInZw77wgEAtIRTDgcxoYNBrLZLJYtW4Zly5ahoaEBwWAQ+di3pSOjyclJPKj7n7Bnzx5MTU1hamoK2WwWH31kEeeamhrMzxtoaWlBY2OjjfwFAgFEo1EbKb1928CNG78iCeGDvv9kRiIRSQhJ5X7NmjVyTOvU1uiARDde+XxUnYwQIVTHlhpoXQiLcC5FLVAIYbtp+aZCsWpHuFSo67ZTOn4AQV49m5ub0dzcbCNMOvVQPlZ1a616mEf5uMqoDqp6cLH1uNRaXap9uFMrekZElb6Nfx+tCel0GtXV1S88AVLHmFMfE1paWrSEkA5qXvT2cOHCxfONgsD0qov2YjhzxsCZM9Zi/847xW0PnUhOORgfHy877aFDh0oK1LQxNTQ0oKGhAQ9qf9MZX3vyIxKolksB6Hkget03OhHBYnVVnzvd+gghcOWKYbvNcrJRGBoawtDQkM0mbN++fdi3bx8ikQii0WiBEMLBT6B5Pen/164ZuHbNwKef6tVJVRKnfhe/KVq+fLkMgp5IJLRtyMtycnteX19vO7Vet25dAbkoJpQJYd0OPez+czzs/jPHMaX2nVM/8rTqbV5dXZ0cl42NjWhubrZ58yw1roUQ+OCD4nOxmBB386aVt5R9JbdDq6yshN/vR3V1NbLZrHx25Yq1PtDf/KaLoN46Ub/r3qsbR2o/6tRF1dt4uuGhG7zKykp88olhuxknm0jebvv3G3Lt4LeRdItNN2uDg4NYs8aQ84puC/Oxb8tbkAf1v4Xq6mqsWbMGBw8exMGDBzE8PIyenh4ZMqO3txdtbW3o7u6W45eIqt/vl+EF7tyxbiXT6TS+/PJL88svvzTn5w0sNP6OjRCOjY2hr69PtnMwGEQoFEJlZSU6OzvlOFMFf/WGkMgEH7eUR7WXo3bW2UA9iofRYDD4jQRjVY20HIKzVDitJXTQUWouqvnU9ZjmKHnq1a3PTu9QCSI94+lVsl+MxOjW4tOnT+P06dMF38BvK9VDNo66ujr09/e/8ASIjzFdv1K7835sa2vDihUr5HpCbSZEYRgVFy5cuHiccAmhSwi1hFAVKriwoQri/JtdQugSwpedEKphLp4nQnjp0iXz0qVLzx0hXIpTGA5KT2pzKiFcSpncDlElPS4hXEz/PBHCF5UUqocO34QQPspYd+HChYulokBlVAhhs7/T4caNRSJIeOcdK9h1sXxLBQVoLrUBceQTv4B84rtF8aD2N2zgGyEJgSQErV5tYPVqZ+cp9JzUXcolg04brPqs2MZJuHbNsKl5kk0YT9PR0VGgekvvmp6exvT0tBRodQKvGoxepwr22Wd6QUQnhHAikUwmUVtbi9raWng8HqxduxZ37y7GkiN7JmrLfOQ1PMj8Kh5kftX2PiIwPB/9xgXeN998U27IqkqhU/8+7P5z+c3FhEBd33IBwOv12myQSglb9Ly7uxvd3d04d87Axx8bOHfOAqWjmHc/+cniMycht9g4pFiURJaKkTFuexgMBlFTU4ObNw3pvTOVSiGTyeD99w28/751q9zR0SE9ehKx8Xg8kpiQbRKP2SWEkM95nyWTyQJSoo5d+o2TPXpGMTk/+cSwvZve40Q2m/9mMT1/5vf7UVVVhebmZiSTSYyOGhgdtTyFVlZWWnaD8e8gH/8OHtT/FoLBIFpaWjA5OYnJyUncvGmgt7cX+/fvx/79+zE5OYkdO3agqakJLS0taGlpQV1dHSKRCO7cMWSw+VgshmQyifXr1+Py5cvmhx9+aHZ0dODGDQML//IvWPiXf8H9+wYaGhpkmzupDQ4ODkq7QUoTCoXQ09NjI/GqN2KabxUVFTY10qV6CFVBeUg4JkIciUQcvYnq3uGkvsdtJ3Xkp9j4dyJaurxCCAwPD2vXxlKEkOpHuHHDvs6m02mkUikkk0k5FsPhsC2OKCfzqv07XycpD1+v+LvIzKK2thb19fXy8IoOLFSTEzo8UtuJ5oSqNsq/aX7eeOEJodPa69S3atu7RNCFCxdPCy4hdAlhSUKoc+XvEkKXED6PhFBHCpv/xnishDCXy9lu2fh7njUh/PDDD83jx48/c0L4uG41ihFCp9hsTtCNYZcQuoTwSeBxEMIX8btduHDx4kJLCFetWlXw7OZNAzdvGrbNiLz08XQnTy4Sw3v3DNy7Z8h4SSrIS9r8vIGTJ0/i5MmTOHbsGHbs2IGtW7eWJEIcfr8f+cQvlEyXT3yv4JnqbY2e799vd66hE6aFKPSuqqZTCaFObbKYkE4CkK78Gzeszd/r9UqBjX7PZrNobW21eQpVMTY2JjfpYkSQE8JgMIi5OQO3blkgEqB+A1dJKkW8KA2pB+fj3/ma3C/2aT7+CxL0jIihRPbXtYIMoaurS8bu4vUhwumEh91/LvuC96PuW3RjQIWTequTehGRF7Wcc+cWSaBKSnXeIYUQmJszMDdn4M4dA7dvW6C+1I05qpf6bnXMzc3ZnVn4fD5ks1mMj49jfHwcH39s/R6JRGSaQCAgDwbomS52JH2P+iwcDksCSvB6vbjy939f1njmN36qUxk6jFHT7ttnEbfe3l7pKIf/nk6nbYSQHO1Eo1FkMhlkMhkstP0e+vr6kMlkpBrp3bsGtm0zMDo6itHRUUn2Ll40sGrVKqxatQp1dXW4e9ewqRbX1tZifHwc9+4ZuHv3r83bt79vXrhgHagQIfT7/chms9IpDRE7+j9v0+npaSnI09oYCoWkQxRSp6V+o76jsfKoKp0quHdRIoSJRMJGIuh9pcihug4FAgGbMK6bc0SUdONQJVXFxqoQoiwnVuUQQr7OqvsEH6v0t7oG8H51el8oFEI8HpeoqqpCJpNBLpcruqaNjo5i9erVRb+Rq4ySQyrdesk9FfOx8KwFpqWO3WJ7gm69DwQCLywJduHCxYuNAkKos9fjgiKHjhASTp2ynhdzUKKDLmB8OeAkQft74nsFZFDnNa8YIXRa1Iu+l7npL5VP9WiZTqeRyWSkINbS0iLJHRF0qrfuBkRnz8PR0dFRIEiQ6hvfwFXPdfPzhu2Wq5iAoxOe+CZIwp69L79T0Le6/lW/iW7MHmR/3ULm1/Ag82vaPPfuFfYp2Vs97PlL+dvD7r/Aw+6/0BJcIcq7hVNvBYXQHyIUK+fTTxftMvlzfuvL21R3w3X3rkUE+Xs5wSXoPBuq9j+ZTEZ+G5G8+/cNG7GLRCJIJBJYvXo1Vq9ejcrKSly+bGBiYkKO9UwmUyCwxuNxmxBFbU42b6FQSBLYGzeMgrbi5DUUCpVNConkEDmsrq4uUJUWQmD37sV31tTUoLm5uUB99Pjx4xgZMTAyYkjSGIlEsG7dOqxbtw4LbT/AW2+9hVgshpkZAzMzlhfY6upq+W21tbVIp9P46CNDHuxEIhHs3LkTLS0t6O/vR39/P3p6etDW1oampiZ0dXWZuVwOiUQCDQ0NkhBWV1cjkUhIT6jhcFiSQX5jSLd8FRUV8paYXN/TLZDH45EaCU5E6psKtEIsehblhzX85lgdI9zTqUpC1Ho6rV/0t7omqfOjVPl8f/H5fBgbGys6z0uRQt0+pEunanLQOkDEUF2bneruBDUdacYQ4aW1wolw8vWTDiZ0h11kb/yixt7TqSjT2KG2oe/jRJ2P+2f9DS5cuHi14BJClxDaBAmPx1NACCmvSwhdQvgiEkKfz4crf//3Nlz9h3+Q4LeJ34QQqqTwWRBCUul71oTwjdcfj6ookQbqT5cQuoTwRcCjEsIX7TtduHDx8sBGCFtaWrSbwO3bhaTPiQiqwvmjoBy7OYITWbCl0aiJ8o1J3agOHDCkR0HaiJ3UixzfqYk5WCwPJ28673Fqf3BVLVLh0tWrmPpkNpuFx2O3uaJg4qrgQF4iSRDkZerIBydPOqGAVIK4/Y7X67WRwXIElI8+MvDTn1qgPGoarlKar/oV5Kt+BQ97/goPe79Gz19JEkjqexYx/IuSZFYnnFF7qPVQVX9VFSydYHbtmoErVwrnEsW4c8rLBbPKykpbLDB1zKn5iqnCUb0CgQCam5tloPUdO3ZIYkRtls1m4ff78fbbb+Ptt99GMBjErl274Pf7pVok2avx8jkB4Ha9vG8pDhuft3w+U1tTH3ECrvM6qt6COzmn8Xg82LVrkRCmUikZL7ClpQXhcNiWLx/9FkKhEMLhMGpqarDQ/gYW2t9AIBDAzp07UV9fj7VrDaxda2D58uWor6/H8PAwhoeH0d/fj66uLjQ1NckYo+Pj41i1ahX6+/sluRwYGMDnn1uqqqRG2tnZibk5Q8ZHXPiXf0EsFkNVVZVcX4gA8gOAFStWSHW+ZDKJZDKJO3csW64VK1bIAwjVhpjavbKy8rF4h+RhJoi8dXV1FV0XuMpoKZJVUVFh22eoPFrjdO8huzenuepErHw+H9avX29L47Quqr8JobfNdsrPDy/4fFbXbKpXqboUWwNyuRzq6upssV5L5Wtvb5fpLlwwcOGC9W0XLhi4dMmCEEKOwZeFEPI5Qn1Cez09e9G+0YULFy8XtDaEOgKiPrt2TU/4VGcXjxOqEFCKCMp0ie8WbFi0QNPJ3OHDBg4etMDzkl2Srg5OZEVHBJ2+pxzSw9PQzZaaz2nTVv+tK58Lvd3d3TYiQQHhI5GIPNF1OiFXBQvdjRrdAJOQEovFviaC30Y+/m3ZL6Xa6fx5y7mKUzs55Vto/G0sNP6Oth34jSnlKWUrVEpo0tWL34JTEPKGhoaic0wtt62tDW1tbdq+52WQva5uLOqc26iHJLp+5IIxv1mKx+OIxWIy+Do5JNmxYwd27NiBcDiMWCyGLVu2yLJpfJULqsOdOwYSiQTi8bgkf5QmGAwW5OMHLDw0CwnK9fX1jmqkvI28Xq+NEH76qWELp3H7tkUO+e1iPvot5KPfwkL7G4hGo4hGo6itrUVdXR2qq6vl7d/q1ZbzHbIXjMVi2LlzJ0KhkFyb7t83UF9fL7+fsGzZMty8aUj70OHhYczPLwYGX/jhD1FdXY3u7m5ks1lks1nb4Q6f76FQCMlkUpKju3cNaYOYzWZtxIvahmsS8PH1Te0H+bsGBgZsc1IIS72O3qcS0WLEsKKiomDsCWE/tKFvojbmzrrUfOo44W1x+PDhout0sfnr5KjLKb16Q8jnDK2r6sHUUsqnvOTAi5yB6fLydYQfcnZ1dYFsXHn70d9Xrlihi27cMF5IQqhzKMPHLdknezyLJPBF+j4XLly8nHAJ4StCCLnKm06AcAmhSwh5XxXrx5eVEOoc0TwOQkik8FUkhEu9KeTpufqqSghVQVoIUfBM5+WR8LISQr6mq3PmRSWEL5KTFV5X3RjhhNAlgy5cuHieUJIQ6sigKqxyOHlDfNxIp9M2QqjbGOkZJ4T6DVtfX9W9t9N7VOQjr9lUnZyglqXbgFXBore3V7v56srX3XhwgV9Vh1u7di08Ho+Mp1ZVVSWFZ7/fLzd1nct5ErB1QgGVT//mKkYUsoDc8fP0/Nvo/7rxpbYDdyVPAoxFBH8bQgjMzMw4tjHZa1J91e8ol7QUE6z49/M6NDY24vr1Qs+2qn0r1U/9fn7AceDAAczPFyfMTm3o9E1cTZnUYvm/uVOWyspKJJNJVFVVSW+FTU1NSKfTCIVCMtSC01h2aj/ySkxCKEcqlZK2SbzeNTU1EEIUeOHl/eHxeBCLxWykUHXbT/XasmXRK2tlZSXi8bic72NjY/D7/RgZGbHsf9nce9jzl/IAIBQKoaurC6tXr5aEMB/9FiKRiFTDi8ViOHLkCEKhEPbvt9TYs9ks7t83EIlE5Dvp3+fPGxgYGMDAwACOHz+OaDQq7QAbGhrw8Ic/RCaTkbaAROR5KIKGhgapxkteomOxGLLZrM32iwR1pwMEevZNCKHq+ZUIqCpEOwnWTsSwoqJCHsqo44vIH42NZDJp+91pHaC1jBNDfhhTbF1wMl3wer2SEJYiaqR+7/f7bWt9sTzUBqoHa76e09pD40ydc2RDWGwN0a3ply8vEsJwOFxgt8zHz4t2S1gq/IlLAl24cPE8wiWE4tUjhE72US4hdAmhSwgfLyHkpPBVJIRLFXwfJyFUf3MJoUsInxZcMujChYsXDY6E8M4dQzpuUKGqsRCeBhEkWM5kvqP9Td38nFRGjx41cPSoszMS7sFQJSaO9VLURUm4ok1O3Rx1/1afHTx4EAcPHpTPKcC6EyRxYISvmLt9+r7jx49LQYCclpDaHzmkqKqqKogbp5I+LuBwQYkLCCSUrlixwrEf1e/55JPiXvbUNiTnEEQEKV9HRwfq6+u1Y4KEcadYeOUQwGLfwYmNLo3q0Vf3fbq6q15md+zYUbQcdTw7CXBOeYkMcjViEkjJi2VDQwNisZj8+9ChQ1LIpzFC5FZ3mKAS4RMnTtjqRE55OFFRx1oikXDsIy7MxuNxeL1em6onlc0F/crKSmzZUui0g76xvb0diUQCXq9XPvP5fLJMaq9wOIzu7m7kYz8vbQyj0ShSqRTGxsYwNjaGcDiMZDKJQ4cOYcsWA1u2WB5L7961HMiQI5vGxkaEw2F8+OGil9RcLoetW7di/fr1WL9+PTZu3AjzRz9COp2WnkhjsZjsC3JG4/P5sHr1aukx1u/3IxAIIJFISALK5zYnWWocQCGW7kKf5+FtTPaAXF2U8pQStLlaqRDCpuqqjglypCOEQFVVlXb86w7D+HzhhyLcoVOpdYSTSZUQ6kDji5zjqOu+6kVURxDVgxV1ftNa4OR1lQ49KK/OqziVx9VtP/3U0I4nvm/yZy6JcuHChYsnC0dCSLYo6nPu+prjk08M5HI5pFIppFKpArf6jwM6YZtulnTpvV5vwe0gPT9+vHiAXyGs0A6l3l9QH4UQPk7s3r1b1qO9vV16bKMg53wDV8leMSJI5J/bVtFvDQ0N6O/vRywWkwI03UKpxI/b5HBS0dPTg56eHm076vqOfuffQ97n1D6jdxU7DV9o/G3bM7K9o9saIg28fJ/Ph2QyaStbJ7jooBOeBgcHMTQ0hKGhIWzevBlCLN52zc9bNwk038hWSzc2dafx6vcLIbBt27aCdE6EUFcGF4x5X6h9T0JdbW0tUqkUYrGYJD3JZBK3bxsyMP3AwACi0ShCoVCBTRMntLxOJFRPTEzIfuPgtoGcGHP7QH7LRHar/NsoH90I8vmituuWLYYMkl5ZWYlwOIxIJIKNGzdi48aNCIVC8Pv96OrqkvlqampgDv/toj1h8ntfh8H5Lu7dM+RN0vy8ge3bt8tb7fr6erS2tiIWi8kDmi1brBvyqqoqaUc6OTkp7QF/8hMDP/mJ5S3Y7/dLm0W/349EIgHzRz+Sz+gGkadbtmyZvLWnPqIbRJVY8H5wCgi/VEGe2w96vd4CJzE6FdRS79A5qNHNDT6WiAyqc4QTJifPzuoaR1o26tjWjXd17bt2zZDjQYXTesgJoTq31fFMh0u69UF34Mfzkh0h/40OeZqbm+W4pnA3c3PWPnP1qnUwQmNO55F5+/bt2LRpkzzQKKefXbhw4cLFo8MlhBqhm/AyEkKdAOESQpcQuoTQTggbGxsL5pAQ34wQ5pPfWySFLzkhfOP1x0MIVWL5KA5GXELoEkIXLly4cFEcWkLoRASdyODFi/rnaqwqJ/DNtxT4hqQjE+qmrSOEp04VbtBqmlu37MHXSxEBHneQhPlidS/3W4UQ2LVrF3bt2qWtR1NTk6NAwDd1lRASbt5cVGOjQNWqECGEPUYlqerpyB/ZiyWTSVRXV9u8Z/b29n5N4L9t8yrqJNjQM10cPiehSiWC/P+UTxdvU/V+St9EZRIJ8ng8NlU6Cr5O6rRko9XW1oaOjg50dHRg+fLltneROqpaB1K9InABVY1NqSOBhA0bNjgKm06EkM8Z3v/0Tp6f29ZRew0MDGDVqlWIRCI2L5bvv2/g5k0LtbW1MkB6OfVLJBK2w4TW1lbbd5LNIgnIfOzyNNRnqn2YWpbH45HCLOVRb9W3bTNku6TTaVRWViIYDOLYsWM4duwYksmknEek0mkOV2Bqagp+vx/Dw8O28j74YNHRUywWQyaTkd9z/74hvbbSmOvqWlQb3bBhAzZs2IBkMolwOIyqqipJCGtqamyqjaS6ao7+n1I9lNRA4/G49BZZVVUlVWD5XHDqK3WtelyEUAhRlGA+SpnUzqp6K9lCVlRUoLu7G93d3Y5r0lLA9xLd2qYb90SOqO1LxfvV1a+YDSGf242NjY57WynPykII2/gSwrK/5GvY7OwsPB4PstmsHNM+nw9jY2OIx+MF44vy0V7Hod4WP2vByYULFy5eNriE8CUhhE4qoeoJrwqXELqE0CWEzoRQF4rimxJClRS+rITwUVAOIXzUMl1C+OITQpcUunDhwsWTQQEhJAN4FWo8Pg5Vne9RQE5GSm189G8nMkiqU7TRqITw3XcL66ojTORQR93AdfXRqYmSdz8nT6OUl9RmdJs7Pdu5cyd27tzp2C5OXkOLtZ8Qlme6ffsMzM5aIJVRrirEhRYScMfGxgrahv7mqnlcwLH6rJAAOgk3QghcvWoUCESliIQQwuZRdKHxt7VpmpqaCsqhsaBTQXUiX0sBkWVdX3Cyx4kLpaOYcE5tIITA9PQ0pqenbQ5/igmqTt/i8/kk4Vm2bBl6enpsaQOBgLa/b9601NtoTLe0tGDvXkM6STlx4oT0VsnfpasnjUX0SLaqAAAgAElEQVRer5qaGhv5o/7SCdq6v/nhiNoO9E6+dpC6JKXj5JBURoPBIKLRqFT9bWpqQiaTgdfrhTlcAXO4QnponJ83ZD/y+cod88TjcakOfv++gWg0isbGRqmunY8Y0nMreRQlR0/t7e147z0D771nyFiRRCTJmY858F+kI5JoNIrm5mbE43FJhAKBgMxLbUBzudg8JM+jj4sQejxLD1lRTpm6fqd3VVZWStLBSU+xdcppTeDPVNMDmkPFCNeVK4btIKzYPCbQXOAHgpzYqSSPTA641+KamhrtPFKhlsXX+U2bNmHTpk1yztHhWSAQQDabRS6Xk3OYjzE+P/fu3VvwfWSS4JJCFy5cuHj8KCCEFPhchY4QXr5s4PLlx+NZlGxkiqXxeDyON0sEfhOQT3y3YPP84IPStoN0Q6oTnnXP8pHXbB4Lnepe7Bl5GFTTrV69uuB2iDZ/2jx1gYg9Hn2Abv7NH3xgD1a/bZuzAMKFeAoXwJHNZuHz+eTGTwI9L5/6TdeG6o1kMe96uj7hZJCE4GKCjRD2oMo6YqLWSyWGXBh2IiT8uWp3JMTiwQHlU+1p1Heq5dMhSCKRsN3ylup73n5+v1/aAsbj8YKxJoRAf38/BgcHMTg4iA0bNsjn9E3JZBIXL1oEhtsVbt26aAM1MjICn89nCybvRFrVutJtFv9GXV71hpNuMXhfqjcSNFdIeCUBlvIS+ePCNtlKx+NxeDweSQipjm1tbTCH/xbm8N9ixYoVCAQCaG1tRUdHR8EBztTUFKampuQtId3gXblitefU1JQkcfmI1Z4NDQ2SxAWDQWQyGXg8Hhw/buD4cSsfbx+q68Pe/yTtucbHx9He3o6uri5JQvnNIOUNh8OIxWJyHdLdsFHax0UIiZw9TkJIdfX5fI7156ioqLBpTxCxVuenOr5UAk3hi3hZTuss5eOE0GlO6NZaPkZ1xI3f6gshsHHjRggh0NjYKG8MaUyXAz5WhBAYHx8v+N3r9co9mWx1uRdW9UB2//792vU+GAza+s4lhS5cuHDx+OASQk8hUXuRCKHOa6hLCF1C6BLCJ0sIiRQulRCqZDAWi700hPBxxFhzCaFLCF1C6MKFCxdPHzZC6EQGaVNTA7V/+qmBTz99PIRwdHQU/z97b9Ye1ZGmi67art7VXdXnVD99nr2rurq7erqpm/ob++Lob/R1rJWpTOWgTM3zABISSEJCIGYEGMSMwYwuwMyussuzjWeMzWS4kuo537nIeiO/+FbEyhSDsSEu3kfKzFixYo7vjfiGubk562/lcpkWi39Di8XaKoeLpZ/RYulvtaooNirY1iQ9C69o3A5CCuKx9wl1UdhLuAiMLQ+O1tZWg1xu3bo15vHRtfkD2GTlM/Jd775r2hmGYUiHDwdaNRFCjk0g2bZtm5F3KlUNap3JZHTw9cWi217QJezIgwdb+6dSlYDaS/3/bqTl9oIu4R9CD3/OJjjJ8nFhD+CeWVOplO57+ZyMXQYBR9aTC402gc4mkHGiAyDYsxTupZqW9IhqI522fkOcQxC75uZmun8/oHPnqgRweHiYtm0LDLVFKfzxdpTfYwyXy2XtmRT1QXzMQqFgkER4+eQxAGWfIG6bfN/Q0JDRPrYg9pIUIi0IYS6Xo4aGBvr/1v+/WkU4k8nQrl27YmQQNraTk5M0OTlJ6XSaCoUCHTlyhI4cOULpdFofun38cQWLhZfo6NGjtGbNGpqYmKCJiQlqa2ujkZERev31altPT08bYyObzVJnZyf9ZeT3um1OnTpFuVyOOjs7DYEdtpkg9pJIwIYYapa//92TC7iNPJ6UCirPU67lIIcutWXb2Mecq7Wmow1BIG3mFq45rZSbECplqo/L+cLHp1wTeLooimj//v2JexRfP13rkDQtmJqasv7OyZ9s61QqRadOndJI2rOUqsZ5TKXiMSk9PDw8PB4NgVIVIphEBm02EHLTqhc3bwYx2zDbxsThIoJyo1ws/UxvxnwD+/DDILYR2YTg8+fP0/nz57VNH9/ArOViZDBJgEja3JIIp7yJk3ZlSilj87cRGgiUn34a0CefBHTjRgUffBDojRrtlclk6ODBgPbvr227wgOf4zseWiKp32z5Jo01W7qlvn/XZHCp/9//iv+I2VraBBmlzNAQvM2ShDTuWMZVfh6kmYPfLPD0SUIWbAGl4GVLK+3ecrmcs5y1bj35Z24jyO3mXnvtNYqiyHCAAvJ29mxAZ89WyEsYhjq8hyTnqD/Kym8ulFJGHdBfnNSVy2Xq7OykPXv20J49e7SQ3NfXZ7Q7bs/4O/ltPp9/hw4dokOHDpFSdjuvQqFgCN1D/ycwbpru368csvT29mpCWCqVdFoQx1KpRIVCgVpbW2l6epqmp6f1+MINIfqipaVFt3MYhrRYfIkymYx2gHP58uW/rl9VG8VMJkOtra263NlsVtvTop1zuRwdOHCAxsbGjBAAmDNciJdrIb9pe5JCOXcAI+MaPm6e6CPMRTnuXTeFy4VtvYNDNj6vXIdtSXuq7bBRzlt+SKiUMoi9UqZNulxHXGuCrb1c9YY6NfJ33eTD1hDhlOrZH7AO44Atl8t5Uujh4eHxBOAJofrxEkLpTVQK9Up5QugJoSeET4MQNjQ01E0IOXn0hNANV1B7Twg9IeS/SULo1Uc9PDw8Hh/Bgwe1CR3cZnN89VX9RBDqptIu7IsvAnr/fXc+9aiJYsNYbP6Zlbh9+mlg2Fi4yJ3NbqHWRg9CaBNylVJOj58Q0BDUWm7yCGFgC48ASNtB/hsPAJwkpKA9oHLH7a/27Qto377ASAdAML106RJdunTJ2me2fuOCt2zXO3cCHcDZlgbplvr+jZb6/s3IC88cO3bMOFyw9bmtPVzvkp+hgisPHGS6jo4Og+DY0rmIHlcttamCyjQIOi7rBrfuSQIc/50LWbY0vA2//bYSHD2TyWg7tuHhYWpvb6dyuawF0MXiT2N2pcgDoSmSvC2C3HKvqbC5DMNK+Ive3l6d/ujRo/TwYdV2CiS2q6uL1q5dGxuH0nsvJ6MXLlyIqfQivzAMtXq5VNmGKiuCvUs1UZDEgYEBymQytHnzZk3icrkcjY6OGmWXNpGYr4vFl7QtYLlcpkKhQOfPV0k5CB+I3lLvv9Ldu5U+QxrYLQ8MDOgy8EMF3hdSRZGT4CetLrqc/OpJJwmhUlWyz8e9a2+wrRWuA5oksnTzZuAc5/yw5NNPK2YL7e3t1NbWRq2trTGzgaT1S45JrmLKQzrwdahW2ZUyyajrOZsNNM8Dbb579279nVy/ksog0djY6Amhh4eHxxOAJ4Tq6RDCpDAQYfjkCKGtbJ4QekLoCeGzJ4SSDJZKpeeeED6Jm7zl5FNPek8In39C6Emhh4eHx+PBGpiegwvpHPV4gYTwWCvNe+8F9O67FXDHL4vFn9Ji8aeJzy42/8wgg3zzuHkz0EIV3/hlHvv27TM+c2HdtinxIPQu2ILEJ22UxWKRyuWy4eGRxyfkGzjPn5fv/v0gFkeSB/Z2ER4I8BA2ebk2bIiTNLQpvr927Ro9fBjU5fQH7cs/w6srfw/SIS2IIC8r0nEnHEpVPLPu2LEjlh9vw1qqn2h7+RsCfnP1Uek5FAHUucDnEgTldwj6LskYV6fkhCeKIjpz5gxduXJF9z8vu21M28glhEbkzckHvA6i3rdvV8bdn/4U6MOL+fl52rNnjyYjqVSKWlpaaLH4U8NJztDQkHZK4mojl3AIBzH5fN5wKsPbJpVK0YMHgVaDR9sppbRqJjymogwnTpywjgMcloH88c9yfqMM2WyWisVi7PfW1lZqamqivr4+6uvr055M4cETMUu5QxyUnccTxNjHfFss/o32iPraa9V5hDZC3ktdv6Ioiuju3apa6fr16ymfz1NLS4v+zkZCQch5P4JYSW+djyOUPw4ZrIcQwjaRr3tyfKG9cIDB50ISYUlS5+aEUI57OeY++SQe/5aDl8mVF7crl4ccrncn1SeVSln3onraAenhRXx2dtbqpdqWp1xXXejq6nqiN9UeHh4eLyJqEkIEaJeATYRrUbcJ+i5wN9xKKXr77cAggrZNAZ8Xm/+nNUi9UlUyyu2g8Fy5XNa3G7b3uIjCYv4n9MYbb9Abb7zhrA/flJWy3+a58k8CT2ezH4R9EtJyuzV4YcTnsbGxWNtA8OfvvH07oA0bKpAe+ThhAxnkgoFrbPDf7t8PEm/blKqQQaUUTU1NaVIC4syJH+9fpSou0HkQdZmv7A/5Hfc2q5Si4eFhCsPQuLVCenngwEOoJAmKsk3CMNSkAXlJwWj16tXaM+WePXti7YwbYn6zz8mrfP/Y2FjsNpPfGClVsee7fTvQZDCdTlN3d7cOc3D0aOWdMnj8YvGnOk8EuLf1gbyRku3DvYs2NjZSR0cHFYtFqydVnv/du/Fbctt8O3HiRIyUKlUlhcDDh4FhP9jU1GQQ1du340QxnU5TqVSicrmsy//aa6/RqlWraHh4WHsVlrd6YVixdUyn03T16lW6evUqvfHGG/oWFLdIi+Wf09mzFQ+nODABuUS5ltr/Uf8OstzT06OD3PN1wGZPxj/jNnNkZMQg498nIeRp0+l03aRQjhXetx0dHc71Fp9r3fi71nd8L+3n+Ttu3Kh6iXURLte+IMvA94crV67QlStXnOuRqz4c3H59OVBKUX9/f6y+cnzZnuP1tXkGVqp6a4lDlPHxcU8KPTw8PB4BnhA+BUIo1UWjKIrdFNaz0dvalucvN1RPCD0hxLzzhPD7IYQgfaiz7ebQE8InB5udoSeEnhByQujVRz08PDyWDychhH1KEkGxxSbkkOqLy0EtlUxsFps3b6bNmzc7SSEEQqkmh03Jpmrq2tgW86Y6z8WLF2MeUmWMMp7epj6apI4kSRXPQ6qL8jyvX7+u8+RqXvyzUoomJye1ClIqldJkUqm4TZ9SShPD9evN72up9trKyVXwbMKUUoqW+n5LS32/1WSrVCpp4bmtrU2nQ8BspZRhBzcxMUFKKcMGzdZeXK2Lf8dVGw8cOBCrF29XLsgppWIHDbwvk4TKqakp4znES+TpVq1aFSu7VAVVStGVK1fo008rHmY//rg6duWYiKKI9u7dS3v37o2Rany+fdv01BtFFXs+kJe7dwNazFcEWtjJNTY20mLxpzQ7O0uzs7NGu4OocLs8DqnOB4IDojowMECrV6/W8zmdTht1wviVcz8Mq0K9DBJ+9uzZmusS3sdJYSqVovfeC+i99+I2g6VSidLpNA0PD1NTU5NW60UZOMlF/VDelpYWSqfTtHPnToPk4Vnkr5SixfLPqbu727Ah5GR5se2X1NLSYrxvcHCQ2tvbKYqqceKSPOnKecP7KIqiZ0IIuUpk0g2jjEUo5zy8usr5WM93sl24arcrDSeFiDFpW0/4oZ6c8641hB9AYh0AIUzqVz43eF7cI69rv3KVCeuv6x2yXeReDKLH1wwO2TZjY2OUz+c9KfTw8PBYJjwh/B4Jofw9aYOVJEI+myRseELoCSEEQU8Ivz9CyOfnli1bXjhC+H2SQbSTixC6IAkMnvWE8PkjhHzMPGtBy8PDw+OHDishtBFB28IN2LyQAkleTF35ce+dts0bGBkZqT7zV0KIDYdvyly9E8KPTUCUGxQX4kEGbW2xefNm/b/0LNrb2xt7zkXsOHmwqVxKoilx+vRpOn36tM5HbsQ8lhjeNzc3R7t376bdu3dTGFYc0/D+t232SlVJoFTtraePz5075xRk+DtACOFMgwvONuFVth9IGScN9ZYR+fb09FBPTw8ppejw4cN06tQpLZzz5+V3GzdujPU7HFa4BCulFG3YsEE/BxU2maazs9NwAoO+hgrh4OCg1YHERx+ZBxpwUMLVBfft20evvfYaXb9+na5fv04PH1ads/C+SqfT1NzcrNUPwzCkffv2GQc58DTK2xTOZmTb2MDbE2UF4clmszQ0NBQjwnAMAvVW/j2fV/w57v307NmzTmLI1xZbSAnYFH73XUDZbFYTNjgo+frrQI+TlpYWTe5kvD+McbwH3lR7e3t1+3V2dhrrVyqVosXyzzVBRz7a42vr/0WpVIq6u7s1Ec5kMjotwImWy/MsHws8xt33RQhRLrQTP+DAWu4iglgL5Bo+ODgYGxcuolNrb+Qk1TZ/q2Mt0HNSKWUtF76Xh5e1CBnfhy5fvqxjVdaac3z9RDxMuSYmrdsyjevwSz4r2z6VSsVMSerBqlWrjP3BE0IPDw+P+mAlhElB6m1weSLFZrScvEC8bJuMFP75yaVSJinkG79SimZmZmhmZiZGBLlNnG3jX8wHsZtBF5FweRTlNzpKKRoaGjLSuzZqV978t6GhIRodHaXt27cb6Wud8ts2c7g1d6VF3jt32g8MavXtwsKCQVhtgACx1Puv+rmpqamYwMbHg8suqLOzU9+gSOHDJqhJOxVZJ3y+ePEiXbx4UdtycSAkRxRFtGXLFtqyZQspZdonuequVOVwATaEtvSpVIpKpVJsjIN4cHf6vI+VUvTBB3FvrsiLt2E+n9cCFYgBHye4rU2n0zp8xNzcnA4kDy+8Gm2/pMW2X+r8pZdRecupVOX2taWlRd8QhGEYC5yO8B6yb7u7uw17RxAtPIsQKyhDJpOhr7+uhMW5caOCTz8N6LPPAvr8c3POgYRIO0Ic1HR3d1NnZ6cmfJy0fPhhoMdENpvVZeFCMAgqsGbNGioWi/oAoLu72zk/y+UyLZZ/Tovln+tb8cWWv6fFlr+n5uZm6ujooKamJn2DC6IK76LpdFq3dS2hHt/Jm5jvgxDy9kG8R4wNlE96P21oaIitd5yAwWuqbV2zzVOpESDBDxn4uD5zJqAzZwI6e7YyF3k4D1tbL6dMtv0iiiK6du0aXbt2Tf+Gvk7KC56Sk/YTV7n4HOVjW94+2v6Xedd6J/D114HGV19VoZRa9rj0BNLDw+NFhCeEj0kIOaFbLiHkz9Ta/Dwh9IQQdfWE8IdFCC9dqqrTvmiE8EnFIKwHnhB6QujaW5II4XJDUvhbRQ8PjxcRMUJYT6B6CZcnUqituTYO/h0nXkjDhVIp/NuC2S42/03sO9tnl0qPFPx5ebiqGdLbVMY4QeT5jY2N0auvvmoEBpabt6utbDaJ+B3qjHLzlkK2/Iz/oZZWKBSc6ZDvjh0B7djhVp11temuXbto165d1t9RBv4byKBU/eXqt0kCQ0tLC7W0tOj2ksKZrYz4i7aA0AzC4xr7khTyGIBowxMnTsTKyvtFHnScO3eOzp07ZxWyuO0Z5oVU/ZTCFsd775ljGt5MAYRR4GqE3AYTecuA8dlslmZnZ2n//v26vw8fPqzH/KuvvkqLbb/UfSjLJdtgdHRU9x336AqCmM1mqb29nVauXGnUB+QVwiHIH1cZXblyJa1bt44WFhZoYWEhMVZqFEX0+eeBxmefVYVMzMt0Oq3VdVOpFLW3t1Mmk6G33w7o7bcDev/9gD78sDJOoDbc0tJCxWIxRgC4mjf6Ynx8POZBWLZXGFbUN3EosFj+u7+qkf6CFsu/0DEP+ThqbGzU9oZQ/UylUtqeDm0wPT1tjDm8L5fLfa/CsySEDQ0N1NTUZJA+lNlGCOU60dDQYOTFP/O1NomUQK25UCjoMeDybHz6tH2cSXVzpaqkzfZ+W3nQP3JP4UQQBwBJ6yfy4/MqibTZyKVtTuMzJ9Gu+rgOgG17h1Juj+cA1PDrObz4Pg84PDw8PH5I8ITQUp7vmxDyDdz2rCeEnhB6QugJ4Q+NEH6fgjO3H/SE0BPCRyGEsAevx/mQJ4QeHh4vGmKEkHuarIVankgPHjxoFeClcL5qVUAHDhzQnhylYITFH54EoRanlKJXXnmFXnnlFVKqEgvv2rVr2rnKiRMndBmSNnW5QSmlaGwsoFWrVsUM6zm4l0EuLCmltNofYtcppejkyZN08uTJGPnEZ0kKo8j0Fsef40QlDKvqnniOlwlCp/Tc6NroufAcRRFt2xbQ9u3J48K1yUOgnJ6edv6+1PuvBqCybCsP3idJJACnLTwNJzC2skriywGvpkpV4hru3r3b+P3Bg4C6uro0gbR5BZXkDuXh9cH/ly9fjgl6Sf3D+xjfcWczUjALw5DefTegd9+tEJSVK1dayRmPhYd4dvgtk8nESOjk5KQmHHhPT09PTNBdbPulUW/009zcnFbrnpycjJVbjkm0TxRFNDY2RmNjY3Ts2DG9TqBcX30VaMGax7CUwrat7+WYU8okGpib4+Pj2tMt+vWPfzTjhCJmItavkZERam1ttarRYax2dnZSLpejxsZGGh8f18TwwQPzEAKeSzkWyz+nMAy1CmkqldKqoXy8dHZ2xtRpwzCkgYEBWrFihVYdnJmZoa1bt9LWrVspiqJnQgZxO4h6J3lEtRFCueby31zriW0OyTEhvV3aDpCkSiofd5JoJ63PLmKmlHnwhbF59epV694ryyDXIe6wzUX0lFJalRlpbSrQvMzpdFqv0bXqZatjGIbaQ/WDBxUv53xuy3Zfv369/r+7u5u6u7t1f9gIINLycfeshTQPDw+P7wMGIeSnifUAHgZtv+3cubPm89gEx8ereWzfvl1v+txOA0Ihf54H5T59+rQOji7B7ev45iLJJcDLA/T09OgyYQO3eQtVShleFJWq2hDK9pLvlYGtwzC05g+7ONmOo6OjNDo6atyUIE2xWIwJ2HyTdgnIW7fW53FWbur4XoZRkPXGbeDw8DANDw/r7x88qBJtBPTmG74khzYbwiRiJQUd5MMFnLa2NpqamqKpqSkdNkEppW+WDh8+TPfu2T3FhmHo9O6H/mpra4u1zfXr1/V3vE9kH+GmDAIW8gVA4GTZSqWSJi9vvRXQ2NiYQewg5PHQEWFYOXBAPs3NzXqMceKIm8XOzk5tJyhDfmSzWW1TuNj2S9q2bZvhpZePJZtAmSQwp1IpuncvMNopiiL64otKH6FvJUmtBTmuJCHs6OjQ/VEsFunatcC4dcPNSDqdpnXr1tG6dev07V8YmmFA0K6Yv729vXpO4yYW8wPkz1bmpqYmWiz9LS2W/o4WS39H5XKZ0um0vgUEEK6FC/tyPqHuXEX0+7YbnP/v3zpv/fA/vy3kZN72XENDQ8zrsm39kmn4WJMkDs8MDQ3FyoCxL8eVXMdrESI5JiUwlmwaJ0mEi/c59hK5N9nGGeY/rw+/bZZ7TXt7u9575RyWZLOjo0PvaVevXqXr168bGkxIt2vXLmd7TU9PUxRFVpLO38m/9yErPDw8XkR4QvgDI4RKmfEGbaEpPCH0hNATQk8InyUh/L42KK4q6gmhJ4SeEHp4eHg8HQRKKTpx4gSdOHGC/vCHP9QlID144CaCwOzsbF15rVkTaIESmybUpPgCDyEPKpy2/BHzzLY5TExM0MTEBPX391NPT4+h2oLnZ2YCmpkJaPXq5NiJYRiPJVirntwOiAclBjg50IKFJSyFLAffxFeuXEkrV66k48eP06lTp+jy5csGCZWCjLT9kPYlSlUJoRTCkwQbCDfSU10SIeTx/oCrV6/S1atXdTw1pZQhtMpy4XebEGUTgJLKxVVwufAg3wdPdrYxJ+2+pAAE9SWUG8/YBDZpSwf09/drEgHCA7IBwQwxHCG4AY2NjXT9ekDXrgV09WoFly8Hhu0k3sdtTEulkj5g4MAchVCKZzkBgX3VYts/0GLbP8Tan5NBm8BuU9/j3w0ODuqA9Mj3iy+CmP2c9KYpx0nSXJaEMAxDrbZ66VKg25u3QyqVoldeecVYzziRxmEESF82m7XG2uTzHeAEmAvoTU1NtNT1K1rq+pVW883n8zruaE9PD+VyOf1elFO2bWNjIxWLRUPN7vvaoLiqqCR7klDDBhBq23LuSo+jck7y34vFIhUKBWNNtK0BKAN/XsY75WumVF2XcNkN8jnrWtP4mpPkvdqVN9btdDpNa9asiY37FStWUFtbG7W1tVFra6u1nZVS+sDJlj+IWS37SBxUYA4cPnzYWCs5cZyfn3fO1bVr18bKZVMtLZVKVC6Xad26daSUVxn18PB48RAcP348UfiRqGVjODIyYtgfJBGHqalAnxSCEGCj4IQQQknSyf5i8aeGLYPtfXLj4+RoZsas18svvxx7hgum0okMSPW5c+foypUrRmBvTgyAL76oOKjAButqLy6YScGZb7g8lIWt/t99F+ig88DduwHduVN1mY86btsWaLje5xKe4dDF5uzGlgcIITZrXm4IA7ipcuVVq3y8DUGUbO1ke7aWfQ/6UuYl+1s+19jYaLVNRZB3SQalneDQ0JAOzI5bKNzM2UgUF/T5rZ50gJHNZun8+YBee62Cs2crbvJPnQro5MkKDh6shobhzmdsNyn8M5/Tet7+lRjy70CO5C22nAuSkILA5vN5+vbbwHAWA2cwfJzyssg254TUNs7l/L9wIaALFwLdR9lsVrdza2srffddoG/o0F9RFGnHMqlUSjtC4uEUSqWS89ZOfifbi+e91Pm/KJVK0alTp7RjG5c9l22cg/A8C6+iuB3MZDKGvaMkFTZ7QdvhAW4W5WGCzfGMUiqmqSKB8tkOLFzEKymd7Xv+LPY5+Tu/PbNpl9QDPA9HLMDo6KjRZklrO1/Lx8fHSSmlD3KxL9huQ+UtJX/PoUOHYvM9DENtI8jz6e7uprVr19LatWut+xTWOf4d1sFcLkflctkYf89aSPPw8PD4PuAJ4SMQQptHUU8IPSHkeXhC+GIQQpAPTwifPDwh9IQQ+XtC6OHh4fF0YQ1ML7GwsEAXLlxwhpHg4CpLNmLDv5+ZqXoIg6pbPp+PqUW5nldK0WLxJVosvmR9n40YuTbndetMgbGvr496enoMz5F8o4V3UaVMW8bl4rPPgpiwmgTbBs69jbqECpuqGYAg3kqpmDdRl1Bia0tp25iUHh5F+bN43tV/nHTY2kIK90iLgNu5XM4IHM+fsT5lu8AAACAASURBVAk6tjJIARPfy36UtqI2IXJsbEynuXevQthlOm5XqVTVzT086ZZKJU2g8Mzq1auNOkkSBQGXEx5uXyfVBiGoHT8e0PHjFWKzf39g9AdUJGUdbYI3J5IQbqE+CuEMaow8Px5CAmn52gGSkEqldNgJpPv002rbNjc3G33LQ9uAsCHtypUrjTmklBlyAgQEBBrt1dfXp/MCMbUR3DAMadOmTbRp0ybdRpgL3d3dVuKTRBbQPvBECpXxpY7/hy5evKgD0QNcdV62N++PbDZLzc3Nz4QQplIprTLqsiVMcjoD9Vtb26G94GnUtmYmtTmelWTSRfaeBJRShsqzUvFwUUmEUPa1bc1MpSqef+fm5kgppVVIXWXia+HOnTtp586dNDExUSmL47AyiRTb6rx3714jD5iN8P7AXsjtmGVenNxzFV6+HqTTaU8IPTw8Xih4Qqg8IfSE0BNCTwgfjRCCFHpC+OQhCaHLuYz0euoJoSeEnhB6eHh4LA91EcJ6PIYmkQCpcrNuXUDr1lW88xWLRe1EBoBwxhdxl6rqYuElWiy8ZLzPtknJzUUKUrOz1fzhCU3C5UgGhutJgoPrt3oIoSu+HfKABzjXJl3PZqtUhRiCELoEThtZAmxOaWx5cSIo3yE91nFwwobfpUdJ/hwnKPgO8RCRn03FsRbpTGrnzz6LO1ySeWMurFu3ju7cqajtQh2OpxsdHY2RrFQqpdUIoyii27eDmBri3NycFnTL5TKVy2VdRhBBQKqiSlUq2SYQFpVStG9ftZ4rVqyICVlhGBqk0SYE8oMKeB4Nw1ALvDa1yFQqpecDLxfUynO5nJ5XyJsTQtuBVRRFhuo2J52IKcrHmnQqgzLs3buXent7KZ1O0zffVOOkoax4Hv3F89y5cydFUaQJInf2Yhuj6EOoxm3fvp2uXLlCV65cIaUqJAFpl9r/ke7cCai7u1urjOZyOerq6tKESzotkgJyFEUx8vU0BWZO8OQ7MT9d8eQkaeQHIbwtXR5IlVLGnOLjV85pOAhKWuvrRRIJlWtcPp+nfD5P9+9XTQ+gss/3KzzrIsW2+LR8nG3bto0mJyed+w/Hvn37Etd/2zOutRcekPF5x44d5n7MiKY0veCf69kHuRoy8vCE0MPD40VCkMvlEsnI1q1bE39fDrDZbdwY0MaNgV7ouY1UOp3Wn7FYnz59mpRSdPeuKWgvFl7SNz9csOMCfy1ioZSi9etrexUNQ9N2EHnARkISlVp54btPPw3o00/tBEIppYOi19pc5f9yo3OVh2+Wp08Hhj1crfrw9pSe21ybP8igS0BwuTdP8szHCUE+n6fBwUEaHBx0ttf69etpbm6Odu3aRbt27bLWVRKYWqfZeO6TT6qhAJKEOqUU3bxpnuBL74QLCwuxMiAtbuJTqRR9801At24F+lbsww+rN+94jnsJ5bdgthuixsZGHW4DQphsG6TdvTug3bsr9YV3Te4l01V+KeBWQiRUsNT/7xq2m1ulKoc2so9AbPgYAhGMokjPtVKpZO0XBGmXIVts9khyLcD3TU1NNDAwQI2NjXTrVqVfXHP07l0zmPzCwgLt3r1b14ffkqJc/NCF34Js2bJFzxPcAnJBf6n9HymVStHo6Ki+gYR9Y39/v7U9eDgMXobvixTa3sMRhmGsDPw3QN7gYW+x2Qy2t7dTe3u7JlW2+SkBAllrbUhau7CGum5pbWvy3btBbE/Ec+Vy2dBkQZ1tc1CpaoB5pOHjjHtKlqQNOHz4MB04cKDmHhCGFX8Bra2tBnmVZULYizVr1tCaNWtox44d+v1yfYf9H88HhBDvX87hKOrnCaGHh8eLBE8I1fIJId8QPSH0hJA/5wnh80kIpQt/uRbg+xeBEGazWero6HgmhDDpe/4br4cnhJ4QPgohfBZhVjw8PDyeFawqo+VyWXsxrEUGkiA3hCiKaPPmwPgMIsFV1/Dbli1btKADYBO8cycwVEVdBMa1KSmlaMOGgDZsqKp08Y2BlwWwBaF3vd8mDPCNFL9LQsifgUe2ejcyqVqqlNKC/fr162Oe42Qeb75ZJYS2OkqPm/X0+VLPP1dhIYO2fLLZLGUymZgKMX+WCywQVGVe09PTViFLCkbHjx/Xz0IItqktY7za8uB1uX7dFNKShJGvvgqMWIY8rVKKzp07pwU02OmB/KRSKS2wcyIchiG9/74ZHB3lyOfzMfVArq7d19dHIyMjBsnat28fHTp0iM6dO0fnzp0zxjjquHNnQF1dXVYVV/yPuc6FysXmn9Fi6W+NvuV9qclh378ZbQoixPNLpVLU3d1tHE588kmgy4HvbtwwVb7x3pGREeu45LeBElKw595JJSGE59Nvv63a7NrWHT4GpQ1hOp2mcrmsBWmlTK+T/KCgublZk8bFtn+gTCZDLS0tND4+TuPj49Tb20tzc3ParpbXRfYjB2y9vy+VURfpq5cQhmFcNdT2HY8LqlTlcEoeZkgyhHyS1hel7AdaSAMVXtezGAdctTebzRqEUB5M2ParpL0DZbCNSaWqNor8+6NHj9KRI0foyJEjifvvypUrtZfR3t5eXV6kgQo88sV6FYYhbd++nbZv364/87HKiTTfm3gMRLynXpVeWXZPCD08PF4UeEJYJyG0CYGuOtveK4UJ/O4JoSeEnhD+cAmhiwjKWydPCJ88HvUGMumW0BNCTwhrtQVP5wmhh4fHi4IYIeSbwpPC/HxA8/PVuHZJcZ244G8jG/zzYuF/JJIR/ln+r5SiTZsC2rQp0KRCCmb8OZszGS6Quupeqx42lVEA8RxtwrWrzkopbUw/NTUV+x2e4+bn5/V3b70V0FtvVcrw+edmWaT6XBJkOZZ6/tn4fONGEFOxlc/Z2su1iUOtzubZFs9s3rw55lwGqnc8PiR+Q17w7imFD/5+lzOGMAzp+vWArl6twCZo4P8vvwzoyy/NMcjVt8Kw4lAJxA7x87hqY3Nzs0H+0uk0vftuQG+/Hei+vX69kkdTU5Ohfoi+7e7uNgRi6cyFl//111+ny5cv0+XLl7UTkytXrsQ89aKu3AvoYvPPDCAdH6t8/vFxuNT3b7TU99sKen9LSz3/QkqZJD4MQ5qYmND5dHZ20kcfxcv18cdxQsbj1yWRQBu54GtBLpejd94J6N13KwAJ5OOoXC7rd+M7SQR5H3A1X4xDqMvzdY2Pk8bGRh0TbrH1l5TL5ai5uZkWFhZoYWGBLl26pIVpPCf73UZSisUiZbPZHzwhlKRdOpnh/e2ax9zhkq1d8GxSXjaVRnzm8VpdB0w28AMF2zrJxzDPT8b3le/hjln4b1CDB44dO+Z877Zt22jbtm20ZcuWxJjEGGtQjeYHVXxt4vlz8ufywCvXZeTBVVRtfSXL5VVGPTw8XiTU5WXUBujw18KuXXHBiwvXfDPkNxa18pVk0LU52RZ9pRRt2VK5Dfvii4odEAQ2lM9md2ezIawFvNNmG2cjgrysIE9yQ7flL+s9ODhobIwoL78xmp+fpzffNMvw+eeBcTtXq25SaEHbcDKIdLh9XLVqFQ0PDxuky1WnpHfLG7tisajdjvP3Hjt2zCrcIh132c7TwdW67D/eNrYxLcfGlSsBXb4c0KVLFVy8GNDrrwd0/nxgEEL0lxT0790LtLdQ2HBxT5GyHWy3pWEY0tWrlVs8GVpBCl5SMLWpT9vaKwxDmpkJaHq6Avy+2Pw//4oKAZQEPQwrwaRxw83bkRNfjFs809/fT0s9v9EkPp1O6xtU3IIhnw8/jN/Cf/xxECOGtpASvG9tdmecaLz9doWI29pLjpNSqaRvfbktJ9qB233ZDiR4GbLZLHV1denv9uzZQ/v376djx47RsWPHaLH1/6ampibDbjGKIurq6qJisWiQdrwH38myg3A+K5XR5TzLy87JIPpSEvt6IfewUqnkzI/fePHxIPdQzDWZv3yvUiYh5No1nNC7bgi5l2FOVgF42Zbr+82bgR5PIIQyb+4JlHvr5mlw6MEJYCqVMm635Y0obxuuEcK/x/7o6jOUpbW1lfr6+mL7FtrSFtLkWQtqHh4eHk8bnhB6Qmjk5wmhJ4QvMiG03Qp6Qvj9E0KXI5lHyQNl94TQE0KlPCH08PDwsCGoh3zZMDMzU1c6eCDkQkVSepuaCF/MF/M/ocX8T2IqK/LZJFy5EtC9e9VyQSCHTcapU6do//791mexyeIzD1ovBU75GUI9NssbN5LjD05NTRmfpSdPW/25kMJJrY28STKolIp5Ga0HNgIHQsh/QztzDA4OxjZnW72w6cv24N8hxh7sJvl4OHPmDJ05c4YuXboUGyf371djQaIN0dbIC3Yszc3NMc+2UrVSEk4bacb/u3YFtGtXoElSY2Oj9gLJ+/P27Yrd2fT0NLW3txvCVLlcpv7+fiPYO+yMuNDU2NhIr78eFxBtqnBS8LUJjrUELxBB2A/he0lGi8WiYfdTKBS04MffLwXl7u7uyuFD969pqfvXNDw8HCOSXMCWKp485hw+u2wEZZvUIgxyPrrayNYPEIblGODv5sIyJ9hjY2M0NjamVfHgbXGx7Zc63iXyhMpdLpfTpBQHETxPqClj/bp/P3jqwjLylmEulpMHL6OL+LkO91weRV39yQ+MuEoqxhdUwOfn52l+fp42btyoA6vzd/LDkKSxc/t2YD2042PJ5vjIlhdUibGXcTVWgNs529Z7pSrxirlKZxhWvH2Wy2V9uACVdmkry9WVC4WCHqf8sMTVJ5Ik1pqf2BtdKuCeEHp4eLyICKRQUg8BeOWVV+pKt3dvYCVMj0o4hoaGaDEf0GK+sjnt37+f1q9fT+vXr9cbqu05Xq/R0VF6441K8HDYkMnNBhsK37B1GQQhVModyN4F2GnUIoTYZPlJvSQUvGw24ZFD5v3OO+b7QYpqbfw2MqCU6UDG9sytWwGtWLHCmn9PTw/19PToMBu2G9qk99uEvA0bNtDBgwdj73vjjTfowYPKGOBB5D/5pPo/BBX+zvn5eSMMSBjab2zrRaV/A9q5s2Jfm0pVAslzIRPvgPMZCI38Vgz17e3tpd7eXnr55Zd1MPp79yqHH3fvVoKkX7gQxMaFFIylQMpJCIhGsVjUREHWCWFlZJ+B+NsczyBkBZwI8VA0nCjx97S1tZmhFbp+RUud/8voB94+vI9cAqBtftvq6Bpz3Oas3nHAn+XB6DEWZF+5BGP+vbx1LBQKtNj2S1JK6QMN3Ahms1lNHPltk2zrBw8CevAg0CT0+1YZfdR3uWIY8jHd0NBAmUxGEwusQUn9hTHFD4d4Goyp8+fP06lTp2jPnj3GuIqiiEqlkrXNAdx4ycO+b74JdB/zcZp0Qyj3QlvdQAxXr16t00kyiDwOHDig7VH37t1Le/futY5HpZShlcAPeaCNkslk6ODBg3q9zmazRjvjWXkDWOsm3nWImrQGeFLo4eHxIsITwjoJIVcjk+XzhNATwnrKZWszTwh/OISQ3w7WGutJpM4TwieDJ5V/UmD755kQRlEUc4bG11xb3Twh9ITQw8PjxUTMhrBeUnjx4kXrIss/79u3/CDn9QKkEJiYmCCl3Ko+JiEI9IafSqXo4sWLhut9bDKcACYRQqUUDQwM0MDAAClVsVGotx7cw6eES23VJsDzDbuetv7zn+Pv5B5GJWGzlYGnkSRQ/q6U0i74BwcHtRqhTT0JdoC1BHH0oUvAwfenT5/W/yepYd24EcTalf9+4sSJWJvY0krBUX7PbWFA9guFAm3cGFB/f38sSHQYmuFJ+vr6YqEjoP4H7N+/nx48iAdOX1gIDKGXC5lKVd2zc5KSNBa6uroMkiw9jYZhhdjm83kjL64utmLFCiqVSjpEghS6eR0gWMIbchhW3fZHUcXDZ0NDQ4xMynx4GW2E0FbfWusKn3eSULnAy7Vy5UrDu+zo6GjdxBL9j3EBe1MI+KhjLpcz1GkzmQyVSiWtatrS0qLDLXCicunSJU0k8fyPVVDmpBBj09VPtvbnJIQfCMl0Ni+0gG1eudYOTmrCMKRvvjE91kJVXj4fhnHv2PKAFmmlXZ5cc2RZZRgK25hG2XmeUo0bc5anOXz4MIVhqIk22kseJiI/tAGIpVJVAprNZqlQKFi9p3tC6OHh4VGFJ4QWQpgUiNpVHk8IPSG0CY6eEHpCmDQPf8yE8McsLEtS6OonTwg9IfyxjnEPDw+P5WDZXkb54s/juEkcOFC/cxIpkMqA7LZnJCG05WUTeP/4R7tHSb6RSfKXRAQlBgcHaX5+nk6ePEknT54kpRRdunTJiNl29epVunr1Kl2/fl0/ZyOGhw4dsgootvpKpx+udvvTnwL605/igdOjKDKC0i+nz5Z6/lkHHLYJyt98U1FXtD0bhmEsILRSpldPl0AFdSN4LIVgsGvXLtq1axctLCzQtWvXjODgUuDiakUHDwa0b18QO8hQStGpU6es47FUKsXahZM+F7gKMMeGDea733knoA8+CLTXzM7OTqPsxWLRKhDa6hmGIe3dG9CePRXs3h3E6gRVU/6Mqy68nD09PTQxUfWWylU5Qf5QHp4fVMdmZmb0OwuFgj5U4e0p1TGhWsrfAyFRCnXc2YV0RmRzJoN5xlU4k9oB6sfw4InPXDXdBawL8/PzNDMzox0ZucarixDyQ4EwrDrnCcMKkYZapPTgeOTIEaPtuTop6rxx40adV6FQ0HPtxywsc9VRjCOMiXoOFuWc559BdHK5nJ6fvO9q9SdPp1TVs/HXXwcxQsXXRJmnLX4u1INt6zX6nNePHx5CbVgppU01bPnw8tvWI17WXC4XO8BBsPv29nZqb2+nkZERXYekvpB7ISeKHR0d1NHRYRxgeULo4eHhUUEgNzYXAcApPP+O22Dh2SNHAjpyZPmeKiUGBga0oL9q1SoaHx+ntWvXGjaE9ZQd3yNItFIVG0jXps43UVfZcINTKpWopaUldiPI3YnbblKT8NZb1YDmFy7EiZvtGX6SynH+fCWPCxcqoQ6uXbM7y8BneAGthxByLPX8C3V1denNW9pUYpxs2bIllj/KgM2aP8eDZcv0EDT46fbq1atpfn5ep1mzZo0mCjdvBnTzZkAffRTESM477wSxG9OFhYD27q2Qpt27Azpz5kzsNhBpbaEupNDnGmsSs7Mmef3jHwPtHh4EWIaYaGtrixEvaZNkC0WhVMWGUX43ORloTE0FRltLAQ/PLOaD2EEOyBQnJbJtQOh5f6CsGzduNIRE/AZyx0NUcKF+/r9/qz1iQqjjXgyjKB7CwuVMxmYnaSODtjaBXWzS3OHELJVK6TAitr5DHfl6wNPl83m9NsnfuF0mv7F9+DCI2WuCDPK5PDc3p9+LMfg8CMucFLrCRtRD3OS8b2hooKGhIRoaGnKSI1f+/HYW4wnrF/rdZvNuI2IY1zwvoLe311q3t96qrIeAUlUimEQIXWugrKMkhJlMhrLZrJ6zYRjqw9QdO3boUBZJ7W2bl5hftnnX29urbxyVchPDKIp+9GPcw8PDox54Qig2sXrUQz0h9ISQ18ETwh8OIXQ5EHERQpmOz/sw9ITQE0JPCJXyhPDHPMY9PDw86oFTZVQurMDIyEjsu/v3KxvEq68+PhFMIiQuNdFa+bz/fhATzubn563vq4cQ2gA1HB5vbbnYs2cPHThwwPju9derpA4x5ORzZ84EdPZsQK+9VsUf/lB/+eHBMikNV0eDML3U8y+01PMvRhu2trYa6n5cmFBK0ezsLE1PTzvHG49H50qTJJzzz11dXdrObsuWLbRlyxYKw1AHKX/nncDwtGoTKIBNm+yHEFA/qlUuTtpdQk1jYyNNT1fJBQg8fuOqZ7wvoPIHMgBhkXvYBCngghiEpZ07TQLIy6iUoqkpc9zZ2glzU3phlQAxQflbW1vp4sWLmuygv5qbmykMQ9q6dStt3bqVlDK9CEOQ7OnpMYRnFyHkoQYg/LvSNTQ00MDAgI5zmEQM+IGYSyhtb283yDrPDyqFvO7yPag76t/d3W3YC/K25V4ieZkbGhq0qic8z373XUDd3d3GYU42m6VMJkODg4M639HRUYMwojzwzvlDEZjrKUfS2ODeZXn/2Qgb/x9pXISyt7eXwjDUappyDZFqlHIcybW5XlIURaaX0TCsHNLA3p2nffPNgN58s2K2INc//lnGPoSXb+7tW5aTHwShDLIN+Y19d3c39fT00MOHgY6/amsv/G9TlQVcqr9K1VYXhZr1D2V8e3h4eDxNeELI0nEy6CqDC54QekKYVC5PCL9fQsgXuSTyJxdEfO8J4Y+LENbbrzbyD/LmCaEnhJ4Qenh4vKgIlFJaVYMvyklYs2YNzc7OaiH71q2ATp9ePhlcWFhw/sYdNNy7V1ETlSqr9ZC2GzcC6uzs1J/5/zIfeTO4XFKolKq7DWXeu3fvTswT+b7+ekX989KlCpRSdPZs8EhlUErR11/HHYvYNnX5fVNTkxFzEGkwlpAOcR6l2qR0nMEFDi5kYZO3lQvECDH5pOCeyWQol8vRwMCAUYYPPgjovfdqqx3Lzxs3BjQ3F9DsbKBVO7u6urQzFcAm0MN7J09jE1yUUrRYeIkWCy8Z9eGqkpIghmFIZ8+epQsXLtCFCxfo4cOKsG+LkSg/f/ut6fCHl5+3GYiiBFS4QUy4urDN8yHqjXEC4fDevWr+3PELntm5cyd99VVAX35ZAdRFh4eHjXe4BLjlkMH5//6tMfZtZE7GsKwlnANcXRN14zEAeSw8CLvj4+M0ODhIg4OD2pMxbxsXidy4caMm1Nu2baPdu3fTl18G+uAA5JyrqZZKJWpvb9cxLpOcFcGjK2+773sDs930JfW/UslEgI8jpUznVklrEZ4B+PdRFOmDEhB2xIiUqp/oc068OCEE8a9FCvG/LTg9nN1gLElHay4CzNdwuZ7ju+npaY21a9fq+vEDj1QqFbPh5Wls6xVIoWwv7Bm2eeiai7Y68AMOjlQq5Qmhh4fHC4GA27slIYk0KKWsArYLq1ev1oFvT5w4QefPn9eeNx8+rN4mAdLzok24tX3HA41z+wTbc/x2sKWlpe66PC62bdtG27Ztc/4uvYcC8FB45ky8bVzPyH7k3jdl+3EyIPteBp/nm22pVDI8b3IvtLYgwePj4zFCKIUPW99KwqKUitl7gSTyAN08b14vW/78VtTWluvWBTQ9XanfmjUBrVkT0KpVcZs7pZQWtDlhsgkqi8WXYnUMw2rAaBsBcPUzDlM42bp9O6Bvv63C9hzqzm/zvv020OSPg5cf444fCsjTewiF3A4XdUVZ794N6M6dwOhbCITI67PPKp+lxkItQmhbBJNUS6VAqZQyiKDsxyRhXXpSRFgIkMQHDwIdAgHPFItF580LzwuBvPEbSB7ILMbwF18EWvBuamrSdqmYtwg70dLSoomqDAaOsodhSJ2dnTXb92nBdeOXpDbMx0k9cK2d0hunvCGU89c2z5DGdXiAdoZtN97rIjoYB/xGjtsQyn1hfHycrl8PjMO0JCIlx5wc6zZ7vdHRUaPt+Jo4Ojoa+z0MQ5qYmKCZmZkYIXS1EQ/VUg9A/Hj+Sf3vCaGHh8eLAE8IlSeEtvbzhNATwueJEHIkEQZPCH98hJA7AJGhAmxkEOPEE0JPCGuNB6VMx1PPWmDz8PDweFp45MD0Eu+//2TsB4GFhWp+NkJYDxBUVyllCNTYiHlari46MjJCe/bsodbWVv3cct8NNcZisagFLaC1tZXa2toMz30uAdOVvy0GZBJ5sQGqglJwke/H3yQiCGEF6khIw2MtIg3/vGrVqph9ElSAbO0giZ1M09PTY9jIIB8uKEE9qFb7SEGrXhvWWumSYjYuFn9qvB9EAvVub2+nKIpi9mOyLTC+794NNLgtjqyj/A6xHPlzktDm83ntfZiTBFcbgqhwj59hWFXJlM/duRNocGESdf3004A++cRELUJYz+2RLLf0+Hj3blytXB5O8O+k+h1UBWEDibkcRRF9911grDlSrV4SPqClpYXWrVun1xgcfqHsWI8+/bQqWKfTaWppaaGmpiZNSgcGBvR4Q3/b1EZTqRT19PQ8U5VRF4nnREWSxscF8pWEUaZrbW01VI35fMZ4kITKdsjV1NREn39uqnzayBqekTE/ucooV9fMZrN0+XJgzGWox9ZLDmul4XsSt1+Wa87o6CiNj4/TxMQETUxM6O/XrVtnpMUhkAQ/RLG1qXzfo/S7J4QeHh7PO2KEcLneNZVS9OGHAfX391NbW9sjEyhg//5qYHAE0IbTmnrx2WdBbPPgYTNsN0TSfvD06dPLeicE9Gw26ww6DvT19dHQ0JD1t3oIuSSCjwJpN+Z6vxRylVIGKeTPcZKFNrh06VIsXRiGTpf8yIMLsxAqGhsbqauri7q6uqwCOxyRIK/h4WHatWsXhWFo9L90cmCru/wNJI/fjpmff2Ki/AuGn1fSln9Oi+WfU19fn/EOSbwXiz+lxeJP9al+uVzWgl57e3uMqEJgl05jXGPJJtD19fVRX18fjYyM6PAgSlVu8PE/yIZSFTsk/nw+n9cCZ5LgqJSizZs3G+OrUCgkCnI2wMZO1ivpNJ8LdrJtQDyT2imKIk0GEVIAhw9Ab2+vthfjtnpcIMfNa6lUoubmZn2IgnQ8yP2hQ4d0O/E2aW1t1d8hVEQYhrRy5UpauXIlhWHFThPhXJBOkhaMFxCCXC5Hzc3NNDQ0pMuPvCWJb2pqeubCsiSENrtVOZd7e3v1jSL/rd4bw6TPDQ0NsaDvnKDVS6R4u4dhqPe0WqTQdUPI03P7c9k2krzZDppqzU1+6MHHPn+ulvaFUhVCCLvoCxcukFKKPv880EA6bucpD/rwThe594TQw8PDowIrIVxu2IUfOyG01dkTQk8IPSH88RDCetS6PCF8fgihS83XE0JPCOX+5Qmhh4eHR23EAtNzclSLGMqF+XGwf39A+/fb85I2O0mopzxSGHTV80kQwpzs3QAAIABJREFULy601hOouhYhrKdMrjzu3Im78a5VZtvnpZ7fUHt7u7YxQpgJvuFD7XNqaorWrl1La9eutb5LCk/8f5ugBMEbz3MigfdD0MjlcnTgwAEjj+Hh4dg7ZNvx7zn5k3W0qYZOTk5a8wIpVErRYvkX7vcVf6oPF5qbm6lcLtPU1JQWqObm5gwV2yiKdKgOCJFKKU2YkgQ3vLO7uzsmUCP/Q4cOURiGxiGPFHSRnqu84d02+x6lFG3fvp22b99Ou3fvpjAMDa+DvB95PXkYDSlc1hLYwrB6e4jxjLlw+3bVXpGrqdrmz9279iD0EtybMdLm83k9NltaWqijo4PK5bLub4SFwHNff10V2jkZw1gH2cNhyfz8vG6bxsZG7Tka9oWZTIYaGhr04YjNa225XKb9+/fr9LC/tdmCPqvg9C5V0STiEkWR9tSqVMWmV7YrJwAgKo+iXijXCdtct6kR29ZAebADMwhbXjgYwBogCaFSii5etHvGXS5kHvwzP8hLIpV4plQqxcI1zc7OahIo9yEcoHzxRdXr8M2bFXz9dQW8P6DaLPtIltsTQg8PjxcZBiGUxKgWMXweCGFS/TwhtH/2hNATwh8bIeQkwhPCHychlN5EccvjCaEnhJ4Qenh4eDweAqg3uYgR31SAe/cCunUrsAY0ryUo2X47dCiZoCyXEK5YsYJWrFhBSpmBsm1w1Xvz5s11E6haQJ2lUw4X5IYJcDJYq51twuxyy8yFk6We32jY0sOJBVdjU6oSsxJpxsbGtCDG8+ekgdeffydVwQYHB2n16tWGeiPezz9fuXKFHj6sxrQcHx+31tGmuiQJH8rE+0cKbGNjY0Ya/rtB/Fr+nhZb/t46LxaLf0OLxb8hpSoqm42NjfTyyy/Tyy+/rPOGUIRyt7W16ff19vYmervk5QAh52XNZrO0efNm2rx5s6GOyOM9Jqm/yf7jz4Gc8HZ9+eWXac+ePfTqq6/Sq6++qtuDO05BXpzg8Db7/e/qiy/I1SZ5GbjTGD5nJEG0OTyy1dkmNHM12yiqqMp2dXXRjh07aMeOHVQul408QAiRFoQRQje+W7t2rSZp+/bto3379umA92ivpqYmKhaLWlUU6qJhWCHt8Dp7+3aF9B45csQYw/xAgAv7fX19z4QQghTy9kK/yn4AQZLqgtL7sFJKk2w+J+shgPx9yNc1RlzzpF4iBu/ZrsMROPfi+5uNENZa/+UhBB/TLS0tVCgUtKoxd0iDtYkfJNRDLnHYNz4+bnUyhb0C3yU5B5NrXENDg7H/yj6BGndTU5P14NYTQg8Pj+cd+oaQkyIb0bh/P65KWuuZenD4sHuDevAgHoIiCRCgANwGucJIyDpMTk7S5ORkzM27UsoawHs5eJRQFnKz4/Z4cjPFpiafgYdJKYS7+kt+H0URLXXHSaBtUy8Wi4aAMjY2ZqQF+YBXSg4ZlBg3KTIQMW4tENA8iiI6evQoHT16NOblEsIMF2oQakGWHQIUhIbOzk4aHY0TcJtwo5TdhTpvr7Nnz+r/QezDMKxJDNEHp0+f1natYWjegvb29tLBgwd1/69fvz52m2YrNxeupEA5MzNDMzMzxo0QJzYyP36zyL/j4w62k/w20IYTJ07QyZMn6fTp03Tp0iW6dOkSXblyha5fvx6zkcIzv/+dnRC6vEza2oOPNd4usv1sYRhswrMcI7CVBKHi5DaKIjp//rzRFzdvBlQsFmP2miAdw8PDNDw8TLlcjh48qJA4mSefC6g7NDv4rQrIJb+VhadZfoOM9mhsbKSRkZEfhMoo6op+tZG2xsbGxLAv6F9pa87XJts7+LO2W0kbAcRtN8bNcomhUoo+/tgehoETnHK5bOxvCwvVPke/8883b1YPeV37Q2dnp/X2OwwrhzWNjY3GrT63oZXrgosYKqUM7QPUSx7aYQ2UeW3fvl2nAWHnew5ssuX8tY0B5OEJoYeHx/OOZRFCOHexkULXBlILPwRCiM+eEHpC6Anhj5MQJpFBTwifL0L4+9+ZDoI8IfSEkKf1hNDDw8Nj+bASQinUSlLGbbhsz7rIg/z+6NH6CNYbb7xRM82dOwGtW7eurvx4mVFuCPO1IIO514NaXkeT2omTJAiMtZBOp7WXQhkX0NUXshzyu6Xu38QEF5mGe3tTqhLPUQrXLS0tlMlkrOSVlw/EQ6oN2sqJ9MeOHTPIQmNjoxYEbP0nCRMIq1KKxsbixDFJgJGxD/mzp06dIqXM2JFckAzDKjGs4Be02PILWur+Jy2IQvi5evWqkTdvF5B/Thog3NQSOGXfwhZpamrKSnZsZBNCFjwN29ppfHycpqentUoqj7Nna1v+OYoifUjE0/z+d/HbQaleyGMf2vo1ScXWJui7xoEcfyCPSlVU1/BbqVTStn+8fT/6KC6Uo3xIk81mDZW61atXk1IVz8Gwofrii8A4NEF5JFGCgI7829rajL+udmlubtbqxM9KWE4i+/wzbCcxpnEgIfuRB2gHYZNqvq75krQ2KKW0nbWMH2o7XKiVv1KKPvooiKXn70ulUrR7d3WP27u3uu5JO0P5nFJKj8GvvqochAKutVq2G/LlKua8TtzLqGvO20ibfJdU9d66dSsppbQa9sGDB0kpZagH8/3K1racEIZh6Amhh4fHC4FAKTuh4wtkLULoyqMWCfGE0BNCVxtAGPOE0BNCfHYRwnpURT0h9ITwRSSEe/bEbeQ9IfSE0MPDw0MiCMMwkcxBAOXg6hQc9aqPHjsW0LFjtYnVkSNH6MiRI4lpIATj89TUVM18bY5kOBmohVu3gkcihvUCapH4fPz4cTp+/Lihdsg3T/kdJ/B886+FpH6zqY1KUidVAeHYhwst6XSampqaDBVRuSGj7tz5BfLkm7oUNK5evUphGBpODqanp2PeGbn3RpcgNzFRO41SFVVgqELy9AMDA1rlzuawxCYAyvaNooiWuv8pRsIfPjSFwVQqFXMatHbtWmppadFCl0uwt32fz+d1346NjTkFU/49+pX/7ppTyBv9evz48Vi9pWAsnQpxQsOFNVt8Otnmrn5Nqp8LqEOpVKJSqWSUn6sa4r1ctRjqbuijDz8048WVSiWKosgQjLlAzdsLawaQTqfp888DHb/uxo1AEyNOnKBeyP8vFAqUyWR0+WXb5/N5KpVKlEqlqKOj45kTQj4GJEHE+OYq1FCrtXnB5OOSk6blAHMZDmrgBdgWI1GuzXLcyXWBj+EPPgjogw/MeT8/H9D8fEA7d8a9hcuxwtdT23qwbt262CErnKxhveHlQT5QK4UDMRsZ5O2QTqcpk8nodRvP8HTyf24OoJSiTZs20aZNm2JrDQ5DbcSbH96gfHzfxVhRyjuV8fDweP7hvCE8ceKEEZS6XtQihadOBXTiRAVJ+fCbgyTcu1fxeorP9dz01VJxrYXHJYSutpHIZDJ04MCBZed/9OhRGhkZMb6rZbcly7XU/U8alc9uO0J8ljYeQ0NDRjop0HJhjW/C2MABHrIC+fANnr+Te2K9datyW3LjRmCk/fxzu/0Nz2dy0k4IlaqeIEsCwAFBGkKgLQ2EHk4YbYSD9wXIPm5P8RxsI5VSBgkFpEfFJILDhcbW1taY10RXPtI2VKlKEHDed/JZkNUrV67E0iWVE6EBfv+73zoJIW5lbHVcrpDvAvq/paVF2wmj7LKPwrBiVzs2NqZtCDOZDL3/fkDvvx/ECEMYhvqmlY8T5C9vafmY40QTbSxv0rjdlLwN5Dc4ELp5fdLptPbe+KwJoc37qAwhEUURdXd3U3d3d8xDKPqM118ppT2rynFjG1O879CW3GMpSLpMr5TSY8fWp0qZGia2efH++wFt2RLQtm1VW1A+l7DfyXFv8+KLMaGUMgghysbXyDt3AiNw/Llz55xevW3rtus77k3XBlnmubk52rhxI23cuNHoP952cm7J20eet5zfSnlC6OHh8fzjiRNCV37AsyaESXEH64UnhJ4QekL47AkhJwFY0DgZ9ITwxSGE/LMnhJ4Q4r2eEHp4eHjUB4MQgiTt3LmzpvDP/1eqoh4IAdlFuE6frp9Ezc7O1kzDiSBgs280SMpjkkGllLbTeZw8XODeSNHGW7du1bYRrv5QStH+/ftp//79dOjQIe1hFZDqma68wjDUJBBY6v4nQ02YC8JcSOCqgNiA29ratNqqzSNcFEU6hiHylbaF8PoqBdd0Ok3FYpHa2tqora2N+vr66P79auxI7u3uo48C+uijQKsE7d1bUavauTOgHTsqBHHjxmqfrl1r90YqhS2bMGgT7JKEDpfAI2NxVfriNzG7JqUUffZZQAcPHtTeRm2CVj1CFvoOQiq8BMpnZV9GUaRt5Pi4GBoa0h5L+fiwtQvsA6Xgibbm30dR5CQEIFIQ6CWBShICbWmkihrqj34fHx83yJKM26hU9aBq7dq1Om5gPp+n994LjPayCaq8PI2NjTGCPjo6qoVcgM8lXnabvR1sGaHeKkmiUspQx8NvIDE/BGGZE1OQwHQ6revZ399v2BSiveF5VI5npZTezwAcXHFVQzknONFDPFxpMygPs/jhhRx/cs2RvymlaDH/k9gajAPAMAwNrR2uJitVkZE38sK85fOPv3vfvn2xObpjxw7asGEDbdiwgWZnZymfz1Mul4sdOLgO9FBfW9tyW3i8b8OGDdZ1Wppd8DUa75bro8wH5W1oaDDWl2cttHl4eHg8DQQyfMT09LRVGEsiMZKsSNL1hz8E9Ic/1E+gVq1aVVc6hMHgqDcQfb1lScLjkEJ5m6ZU1SkLwl+sXbvWGgJDYvfu3bEb1VrE2IV8Ph8jhIC88bCNEbmZyk3WRpaUqgS258SQn4pv3rw5RhIaGxv17Ync9LkjlVSq4n79nXcCeuedCkm8ejUwnGYopWjLlkpfzswENDMT71eX0FCL3PH2QH1tN0G29oGQL4UWflsLov/pp6aHYNiC2cJ32MrGHW5w4TaKImpvbzfaGb/Lsl68eNFK5oC9e/fqZ3lekrA9eBDQd98F2jESn+cosySDnBBwMuM6iLAJfrI+8jd5Q4e68Bts2Nbx9urv76coimh8fFx/t2HDBnr7bftNdRK4jRW+a25upnK5TKVSSRP50dFR2rRpk04De1JOBovFohac5UFOKpWiQ4cO0aFDh2j79u1agIYTHN7GqVTqmQvLvP+5rWRHR4ch2EvbSTmueP+3tLRQW1ubXpsKhYImJbY1AHmlUinrHmazBVVKGeEw5Lzi+4ILi/mfWA9aQHh4cHpZRxu5LRaLlZAVQ0NWLQ+OPXv20J49e4z6IP+RkRFdH5stMydtAwMD+hAHa6Q8UMMeBFvDycnJWP8BLht1Cax7TU1NMZtnjI8wDOn3v/OE0MPD4/nGUyGESpnE64dCCJ8kGVTKE0LbGJHCs21D9oTQE0Ke13IJYZKqKK+TJ4TPJyF03QzjdtATQk8IPSH08PDwWB4MQmgL2suFfYmTJ0/SyZMnrb8hz9dfXx5pam1tdXox5bCRQQAqhK4yPS4p5ILQo5DCWl4/e3p6qKenp668duzYEfuupaUlpl6T1I8c2WzWSQiXAy7A2uyTJCHs6uqirq4u6uvr0+U8fPgwHT58WH92uWiXaljcWx3UlfDb9euBVo3jQhTKPD4+rgV33l7cDbmNUMh6S4ERBDWKIkOdSz5nq6N0zb7U85uYetonn1THYVdXlyZxXKCyeTmE6hieRfm4h8koqqj1SsFV9vn27dvpypUrWvUT+fF+Pnr0KJ09e5a++KISGoG/l9fRNt/v368QqCRCyEMt8LpLQsj730b+pHDLn+ekV3o25HnLvo2iSKvhvfFG5XDCpk4nwfOATRqEZukpE2qqmHenTp2iU6dOUTabpd7e3pgNYSaToVwuZxDDMAzpzJkz1npJdUN8fprCsst5jA2yHaGCz8tqs9ezzVkbqXOlTaVStHfvXtq7dy/t2bPHeKa5uVmTOv4+2BnytCDcfM7I/XCx8D/+ip/QYuEnMaLH53sqlTJURm1rl22dU6pKVDGWZJ2x/2APwtqFMsD7ss2bJwcC3U9NTdHU1BRls1kreeUEOZ/PU3t7u1brtc2ZpP5yzTPZH/CAysfhsxbaPDw8PJ4GAk6QniQhVOrRbuQ8IfSE0BNCTwht810SQr6QeUL4wyCET1pgTvIiagsx4gmhJ4SeEHp4eHgsH0EtgmQT0CDswcPnF18E9PnnFW+OPN3jkK9aajIPHwbU3d1teHJLglSNrbccEIxtBEspt9ooV0fkdUqqFzZoF6HlQGBv22/Y1JcTfxD9nEqlDEJo63+X0M5JQj6fj6kjcXUo7vxCkouBgQEaGhqikZERGhkZ0YHIpbc9CCBSoOZqklEUUaFQiKlUSbS2ttLKlStjfcHLVS6X9buloALY3oG8EKuuVCpRT08PDQ4O0vT0tFbTlnlhrPA6Iv+lnt/QUk9VdfTDDwN9kACnErWEXvQj1KXa2tp0WhlUnaOrq0vHmISTFKWUVlFEOhA4KYzxmImff+6O92h7dxIZBKFejhAYhiG1trZaf1dKGfPeRgh37NhhfZcExv7lywFdvlx18GEjgnI8Dw0N0cDAAA0MDOjv8Sw+Z7NZQ80PBynwAHnrVhBzKAO1a+mdFOP+4cOAHj4MDDVYTiKgYornniYh5DEFZT24N1EbubbFw8M8Smr71atXW8emVGdUquLQi4/T7u5uIzalHIN4x+DgoPEcDmdkPaAGv1j4HzEVaNsY4nWUhNC2HsAcgK/v3PtpGNrV15EG5JmXRSmlDzb5eo956tqPQDDlARbImUzPnf8k1dE2f22AN1qk905lPDw8XgQEfKOwkQT5PYKju27o4M3xj38M6Pr1J3MjZwMPL6CU0l7aXEgig/UGpXeRORsp5DYMAGxRbHmgnflNUlK69evXx+wL+abuei7pe/R3vTeEcnzwd/MbNXjR42MKAk5zc7MWvJLKC5syPMffyYVubg+F25fGxkYtUCNv7lGxXC4nChC8nqtXr9Y2nkl2eTxsRjabNYgiF6jxHfekKttJCjr8vUs9v6FUKkUffBDoW1YIXlxgTyIcXAhSSumbI5sAyMH7bW5uzigfhNa7dytBrDlAYHAT+dlnQV1t7wpxIO0HOdD2rjwBHh6Djz8+5yGUclKysLBg9eaKgwi40I+iShDyixcDungx0LcgvG/knE+lUjQ5ORkrq3wfbsN536ZSKTp27Jgeg0gjSRRstmC/BTL43XdBbJzIMSFvJ7PZ7BMXmm22obxvUf98Ph+zv8NcQxB6SS4kceBtPDc3p/ucH5K4xhInhC6CxvNCWn4IZdtjsE4tFl6ixcJLukzSXjDphpnbELoOiDAfebthrbW1PdoLc12pildV+Q6sx/JgpNZch008X09taeXBq+tmUabN5XJ6fhYKBW032dLSQhMTEzQxMaFDbsgb6WcttHl4eHg8DbwQhLDWzaAnhJ4QekLoCaFt/HlC6AmhJ4SeEHpC6OHh8bwjsJEkm9C0b9++WNyhJHDCthxSuGbNGlqzZg1NTU058+V5y3hDEvWqinZ1dWkVxaTygcQgxhlw82ZAN2/G8wdJqpd02jZdCVvbJKng1ILtfUvdv6al7l8bvyc9D2KG71paWmh8fNxoJykc8XxB2BCvTZYL6e7eDeju3aqaoQyGfvr0aa3+CGGXCwyvvvqqjkNms8FyCRxRVLV1AXbs2KHrjDyKxaJWn4b3Ok5aufAsBTGbN1U5bmDPo/uppxKX8J13qmMPceW4yi4XxKRgr5SiwcFBGhwctAp0tcgU7y/ejmhbObZB0iHkpdNpwwYSeUnS+vvf2dW2wrBqV5jL5Qwy7upT2xjk6nv4jh8W8PLIwOboa/5OtDPG6OuvVw/fePnwLN65fft22r59u1bFlSRHjk20IdRGy+Uytba20vj4uH4P99wKwNNoqVQy5oJSZoxXF9nAAUwmk9Fk6UkLzpwQRlFkkFnZLvwgyEbIePvJcY19he8v5XJZ1433q23scEIoy+Pycrtu3ToaGxszxhxs4/j+BiLI85Z1su0jcg+U6x3ycc0TvjbJeoMg8/Q9PT2xNnflbesffpgBWcOVVrYn7yOb51TeHsvZK2dnZ/XhqyeEHh4ezzNeGEJY672eEHpC6CIPnhD+MAihSyALQ08If0iE8GmRQk8IPSHk9ebfeULo4eHh8XiwOpWxCXwbNmygDRs21L2QXrx40fjsImZSxZGroa1bt06rbSil6Pjx4/p/qSIqF3m861FUVvkmnQRJCpVSVlI4MjISIxO8rWV7JwneK1eujNXVJaA/DkAIr1+PBwWXaaMoom++qaS7fPkyXb58mTZu3Kh/40KLy9kJzwtePmUa7iwGjkkKhYJ+9sKFC4aaJBd+rl+/TtevX9fqYxBW4FADQq+rH2yCYLFYpO++qzhWun27gi++CHQ+H38c0McfB/Tee4FRZ+TPBZfGxkbtcAS4dKmC118P6MKFCgqFQowMLPX8hv78Z1OAj6KKyqIU6ngd+ThauXJlzKmOFBaTiLMUvjjpshEqGZdMqYqnVBBDWdYwtHsXBfAbxg0vs6w/3i/nj+0wCF4qeZmk2qWrDfD/7OwspVIpunAhMOI9SiE4m83SqVOntKMO29wuFosxVU7e3zy/lpYWTXCguqqUipWfO5XB4Ronu7Y+x9jp7++n/v5+nZbHOnxSAjTykaRTjsfOzk6rl1mXmuJ33wWGR1wO7DttbW16Dsk4gui/EydOGM+iP/Ccbf3g3ml5mdD+8PCZzWZpsfCSMV9sa9Pw8DANDAzo/ujt7aXOzk4KwzCmJfOkgXaBanI9ZJOPX7kHHDp0yLkGy/XYlj/WtqQ4hLZ92HYYy9VdPSH08PB4nqEJIRZA22LJA8C6MDc3RwcOHKDXXnuNXnvttdjvSaqbzc3Nhrt/idnZWTp69GhMMHKVxbZp2UgMTrelXd/ExERdpMllD8hJoc11uRREXe0uN8owDDUJtZ0Muza7pDRyAwzDkJY6/7fxzPXrFZtQV56woeR2pVEUUalUihGRKIoMmydJIhCSYc2aNc52AL75xryVvXz5skEI4e49nU5rwTgMK6El5CkyvGbKUCo2YQICe2NjI42PjxsEtLW1VZeBk4933gno7bcr+POfA3rrrYDefLOKP/0pMOoqhSX097lzpi3Q6dMBLfX9G735pmnzBeKAdHzcIG9Opjdu3EgbN26kUqmk2y2fzxueB+WYk/Z1PI0kZRCecXOJ5zgxu3Gj6qlYjtNaBMMVmB7lwA0czxc2UvK2D+9ra2uLHTxxQsK9W7qE1cbGRmpqaqK9e/fShQuBUT7pEbWpqYkuXbqkP5fLZSoWizogOvpCuvfn/Yl0/f39WkDnQnoURVoLY35+3uqts7GxUd8eFovFxNtWtMvq1au1AM5voJ80KUQfwMZNlmV0dFSTQBAoedPNxzDCmfC1BoDNMf8O7SDb5Ny5c7H+515G5bxGaArZjyB88J4NQohb402bNunDNsClTaNUhVg+bUL4osATQg8Pj+cZ3xshBGwL7dMkhK40nhB6QugJoSeEj0oIbfHxPCGME8KncVPoCeHyCCH/zENz2OatbVwlIZ1OP3Oi5gmhh4eHx+OjZhzCrq6uusjRxMSEkyDZ4Fp0bWlljCel4qqmtjzrLYtSFdUwHv9vcnKSDhw4oIOj17PZSpL09deB1YOmTaDGZs0Jh7SNrBWEdzlwPbfU9b+tAvnrr79OH34Y0IcfVtQgb9wI6LPPKoD6EwQECPnSVguCUblcjnmHk+0AL3+8rDwvBF5vbGykL78M6MsvK6qZ77wTxNL09PTQrVsB3boV0MsvvxxTKwNx3blzp34n7IhkWzc1Nemy5/N5HQQc6mEQ9KXQyAVLXi8bgZKCJUc2m6XXXgvozJkKkM9fBv7TIBt9fX0xEgdPmkjHxxPKtH379lj/y7GQTqf1/JPqjbwesNW0jVcQl/b2durp6aG+vj7todg2PmsRC6WUQcy4ul4URQb5BUB4du/ebSVGtrHpIoOSFPI+S6fTdOLECTp/PtBkiZMLpIPqIu9H2zyV7WmzzWxubjbsKTs6OmhwcJDGx8cNwok6SXB7SkkUeNl5n05OTtLOnTtj4/lJE0I5P/A/DvJ4m2GM8/6HrTJPd+9eNTaktCvm9caaxvvjypUrMSLFfwdJld/DBEIeXmCu9vb2UqFQoMXiT2NjYG5uzohhClV4fiiEcso1Ro6jetce1wEkH4PcrpS3H7enxNzjYwfkG3j11VeNd7jsMG1rEw4DpUmHLC/GB+JU8jku1wE+/p610Obh4eHxNGAQwiSCYwPc3MP2xiZ0JQFCpYsYJoVpUEoZhOlRiaANbW1tMTf0hw8fpiNHjtCxY8eM7xF414Uvv7SXR9YLQddBYviGXMtxjtzwav2elGap61fG7ZZSis6dOxfLh9tEhmHFTmpsbCwmeNg2cXlr6irXli1baMuWLToNF264Qw5Zhz/9qXrjFoYhffBBlSTC3TjaFIIL/iIP3CbahE8p1GezWX0TA8LIw18kCZZIA+cVvL14P8D2DM/w70Fq/zLwX/SXgf/Shxo8f7TF0NCQMQbRrjt37tSE2CVw28YZ1oBVq1bp9Ek3SlKwtB0KuAhZkkDGiRovK7+NhPC3du1amp6eNuqMsiTZBtoIIC8Dfz+/qY6iiC5evEh/+ENgOLwBgeO3VC6Bt5YQjO8wNiEUw1kTvyHlByG8vaUQLMmFfD/Pk/cdHyco25MmhZzszMzM0MzMDEVRpMvE51o+n6dyuWzYO46OjtLY2Bh9802g7Z95nTGO4aAJt63SKQvSP3wYGHPt1q3A0HpBG8GhD8g/v0nk7Y3yLBb/JpGUAa5DpSQSxW8l+XfoM96PSIsQQrJMnGhxyPz5eAFpA3GDY6vBwcGYXSeeqTUXJJqbm/VeK9MnkUAJPvaetdDm4eHh8TRgeBl9VoSTUZHKAAAgAElEQVSQo95bQ6XshHA573fBE0JPCD0h9ITQRQZdi6knhG5C2NjY+FTsCT0h9ITQE0IPDw+Px0cw9H8CWrVqlSGk1yIVNkLzpJGky49NxpU2KV8bgVgujh07RseOHdMqP9zLnsRXX9m9dLa0tFAYhrFb0J6enhgBdKkicfBN19VvUhiwPbfU9asYCQjD0LDhxPdQsYUaEMjeqlWrnIKLUqYnWVkuCGAITGyrJxfYZJ0aGxvp2rWArl2rjBOEY5ifn6f5+XnKZrNULBYpm83qoMR4Z2trq84LoS24YCMFzWKxSOl0moaHhw3hP5/P0/DwsOHFlKvvgYDCc2Emk9Gu8rk6K+yebKpbnHTBmyhUIEEMwzDU/9uAMcjbVwaEThImZR/Pzs5SW1tbTQGUC44uQbahoSF2YPQohDCfz2uV1qmpKau9FS+fzYPl739XnzDIb684WSiVSnT4cMX2kwerD8PQCO8gBXGllCaONgEYefHfebvmcjnDNheEEfZpGHe1BGLZP8hbtqEk8nyc4NknIVTLW8LZ2VmanZ3VdrPSyY9LNV2pKimBij/CB928WfEYnMlk9KEH2hl9wvN98KBK9mFTjRA59+5VIG0VR0dHY145sebwtuzo6EgkefwgieePMVVrrmFcYM/B2EUYpuHhYerv748dGMsycQIo12mev43c2fLlpLDWepREELlKu23/Qz/axj5+q3cN8PDw8Pix4gdLCLnAs1zj76Q8PSH0hNATwuePEEo7PjzzJAhhPbeDvAyeELoJ4ZNyMsNvCT0h9ITwaRNCTwY9PDyedwRKVQzUuRMPSV7kZ9cinkSiOCDIJKXhql4Sj+M8Rim7quqj4tVXX9UOSFyQsQnDMKQ1a9bEvDQqZXo4dbU3/x/OBGx9VGsjTafTMZXXpa5fGxslNvgwDOnAgQN04MAB6uvrM1RGIQy0tbXFCJRUP1VK0fr16+tq23379ukAxba6yE0dJOv8+fN0/vx5Wrs20CQLhK2zs5MOHTpE7e3tBkFDnnDmoJSi27dNgSSVSlFzc7POq1wuUzqdptWrV2u1LxC5TCaj1cMQnBzkv6Ojg1asWEH37gVa1RSCXRiGOi9eNilk4X+u0sYFvlQqRX8Z+C9dfvzO27dCDP+T/jLwn7R//37DedOjCmCvvPKKkQdv2yT1NV5HTs6golZLKMNvkgygzlIF3CVgJzmMqWdB5eXg6pu5XI4OHDA9wd65E+iDB95e+NzZ2ekkgz09Pbq/bXE34R2UjxmMFagf43BsYGBAe5mtpTrHwdcOlIs78oCTJdnWUfT4Md04sVxYWKCFhQXdj3KcJa0xNucjHJ99FhhrglKmqQLw4EE18Ltc73mf2kiZJJd8DEdRNY6mrB/6MAxD6urqMg60wrDqkbrWvJV7QlNTk3ZWI/cb19zG2OPEkx9E4LmmpibtUIp7zlVK6bnOy8bjRLrWD14HucYhP6WUQfLk2Mhms85xnkqlPCH08PB47hEcOXLEKii5Nsh6NtlaQNDdx8njURFFFRf8HR0dTzRfV4BjpezB6hH4WG5kkixJIijb3hV+g9uNQejg5AGeCJUyg0svdf2KPv880J47ccPJN2DYHsE+CafcEAwkCcT7+I3E5s2bafPmzYnk4ujRo7FwI7JduJBZKBTo0KFDBnmanAxobKwaqmHfvn3U3t5OuVzOEKKlwKqUMmyLuACEA42BgQHKZrN09uxZLdw0NTVRW1ubEfT95s1AC1pNTU2UyWSos7OTMpkM3bkT0J07pg0TTubxWYZM4B76eF1tBBf5co+WUpBSStFS/3/QUv9/xMZaveDCKkJ82PKx3SzKdPwmRgpn9YaekIJ3Ulnw2eVB1PWepDKk02k9TnDTu3dvYMwP3u9Ym3j5YO8py4zvYG+FWyDc+IZh5cYHnkZxU4jbGpShp6eHduzYQW1tbQYxymQyNDg4uCxyyMNMJAVkD8OKB9gnSQjxPt5W0sMv5hKfKzz8TdLazr3fKmU/rPzuu+qaKcc4PoMgS9Ik+1dqJNgOBXiZR0dHdd1xmNTc3Byrl21tkHNDKWXYbdvmCeao3G9sa6m0ibTVo1Ao6D1FKWWEeuH7atK6w8uFg8FsNkujo6Oa1HENC4xbrMmwGbbZ0obhk3OK5OHh4fFDhSeETwieEHpC6Anhj5sQLlc11JaOl9ETQjchfFzVUU8IPSG0jS1PCD08PDweDYGLfLiENdsGWmtD5eDxrZ40kmxFbIBtSHd3d6IdoEsI4IDdyfvvB9qGDfjqq8DYuBDrjQsLhw8fph07dhiChCR1/Dce/80FHvTbtvEDQ0NDWvhc6vpVTAC5eTPQQgIAj3t4hxQ2XEKAUorkIQRvB+ShVEUdF/GokEaqV3Hs2bPHyAdpF/NVIe3ixYuUTqeNAwmuUieFDcQvRD2gdtrZ2Um9vb1082ZgCBujo6NUKBS091EIxp98UiUDPJYhBNdvv628JwxDmpycpMnJSd3OUogrFotGPWEPmUTYbHG8bMRxqf/fDXtH2/x2CWbyHTZSiN+5mq9NZY8LeNymajmePpPA5xJ/rtaCWY86Kb5D2XO5nLYD27UroF27Ku3y7bemJ1ulFK1Zs4aGh4dpeHjYqSKH7/nBAbwT453371fUlSHwdnZ26nGHvuUHFFDXgyo/hOTlAESPz1fbvtHS0kLpdHrZ6rgcfCzwNRpjhc8PSWhc5aoFkEKbyihslW1rWhiGVu+nXM0b4xFtmTR2kT/3YmpbZ9Em0n7Ptjbwcm/bts1Iy9dF6UEYz/T19VnzrzWGXX2AfbkeD7yufU2pinkIP6yS7VwLqVRqWeuDh4eHx48VnhB6QugJoSeEui1eREK4XDLIBUobqfGEsD5C+Dik0BNCTwj5c65+fBKE8HEOLjw8PDx+LAjkYspVN2ywLbr1bqhKqVgMuieF5cZAlBgeHq6ZBk4YQBJu3ap6pkMa6WDm4MEqYeCb2Msvv0xhGNKlS5fo0qVLxjOcaPG25d5I61G7tTl0kZvyUvc/Mfyalrp+HSMKd+9WBNcNGzbQhg0bKJ/PG84A8B4pgCmlYs4JkOfJkyfp5MmTicLM6dOn6fTp00Y72Db+TZs20aZN/z977/Wdx5HlCWZPV3VNVZ+e6Z5z5pzemd3qh9ndUy/1b4xZzJqZrj+hH6ciP+8NgA8eIAEQhiAAAiAJAjQgaAQaiYToRS8KVaWSSqZkSyIliv4J6uHdh6wb342bEZkJQwIU4+F3gC9NZPi4v4hr9sh8Y/0hoXn61IHl3F94yP8LWM7/pR+FH4EQqnpXLBaT3gepsxP8LgpGX33leST8058c+OADr65QlQ9JUiKRgI8+cuCjjxzI5/NSOMfyfN/i1f33rf8LfN/+v6ro+Dl83+6B93UkmN+3/28K8D4XiHUkkNfr9x3/oO1P1AmETjDD8qC302w2C48f+0mPrq3L5bIkJdivdfNKVEKIqnOc5Luup065Uocx9FmaHxNJpcQUnbtkMhm5STAy4mgF0PHx8UAy4Lqu9Eg7MDAAAwMDUu0YPVk+elQPzYPqu+VyWRJwqjJeLpehVqspHnexzrC9qfqzEJ4jFhMhNOWZO5uiGyJrUR+lnl0xba62yskYzQtVoY+Cjz5yfBtS770X7tiMr084x+jGYENDg3Q2RR0TYbuMjY0pnpp1KJfLPjXaIFDSuH//fuUezoX4P9ZrPB6H/v5+6O/vDyR6OP9x52cmQojPUadeWGe0HYPSwL6ryxedw7E8JkIYZc6xsLCw+CFAOSFEWwQO0/WVYmJiYl3SMcFkTxcG3GUPQy6Xk6dFJnBCuLDgwLFjju90y3VdxUYtKjDoOCLoZJMKHLiA0/vft/47WS7q8VQI1cvoo0fqKRja3lAPmXSxjcU8ez7cNZ6cnITJyUllweZEmAsgly9f9t1DYQHJHp4sYWBquhvsuq60o1laWpL5Qpf7KJBhHS0XfqSQp0wmoxB9JJpUeMJdflruxsZGWFpypPCNdpOpVAo++MAjjLGY57a/UqlIIui6Lvz2tw7cvFknUB9/XCeYkjgy4oegQnZTU5N3vePnSjti/vHaP3f/73/G/wH/3ONBCKEQSqx3OrZ0gj4S31qt5usP6G318WPV9T6mRU+FEdSLLcdKTgn5SSp1aBLVaQx/nudVR2joKSGSKi6UxmKx0NMJk/BcKBTkZgWOVzpucbz29vZCb28vxONxKJfLsm9nMhloaWmBgYEB2U9TqZQMe5JOpyUJwnxQz6RR8iyEkDaLPP/UM+p6EkKeHwzxQdsf88DD1vB2NeHoUQd+/3sPSAZ1mwV03dBd40Sbng7yMcLJzDvvvANbt26FrVu3Klo3ra2t0Nra6nuPjn8dYcP3E4mEXONo2JxisSjne5zzBwcHff3NRNho+rq86er+228dJW0h/KfOuu/QE1xd+pheNpuNdEpoCaGFhcWrAEsIhSWElhBaQvgyEsIopBDJQiwWi0QCg8DJDsISwo0nhIiNIISm/kLXDd1aYgmhJYQWFhYWmwWOEAJmZmZgZmZGFbr+HMh7fHzctzjh/7gghS2gPMbZSsFtHEzgZImCqjFymLyDcty7F/7cO++8YxQiRkY83L3rqZsioeDe8IKg846K6q66hZXHfMQF9vu2fw/ft/075VmdnSQuuI8eOVJo1C3E/Nv09/79+2H//v3yOm2HpaUl3/P5fF4h1jr1WfyfEmJc5GlbX79+HWKxmFSxLRaLUl2TCi5NTU2wXPiRzAd6C6SEBwkQkkr07pjL5WSsMtd14fZtB65fV4WZUqlUVwsloHn/3e+8d9CrIdYVjUMmhJBBsuPxOOzfv1/aD+I1Ssq+7/gH+L7jH5Q6RyKo61//3PN/wrOd/zFwbOG3qJCdSqWgtbXV5xFV941Hj+rBunX38d2WlpbA8bsSUrgSMoh9QnddZ8MaRAhp29A4gTphHJ+jwqipHr/6SrVJ5X0a84pzNH4fN1KKxSIsLi5KtVFU16V9jeYVxz0SC1p2Clo20yYC30BZi8Cta19ef5xY53I5LdkOm3td1/MUy6/T/OtIISWEqE6tS5+qKeJzXB1fiPqmI1WL7Ojo8MWU5fM0X0dpuXFz4e5db957+LC+iUNjr9L+T2MX6+rZtNnD4wAHrSPUhpuvAUHvRiGcrus/UeagbbrRwpqFhYXF84Qv7ATi5MmTcPLkSe3Ey5/lZJLizTffDF1oTfZ/9AQnKpqbm6WzGHqdOslAnDp1Sjo4efLEUU4yOL77zjESwsXFReXEK0y4GBpyIi1YOuDuL8fAwIBPyNQ5nfGI4L+PXJ/btm2DsbEx6OjokEIJ31mngi5/nwqWhw4d8gmEjx/7HQZge+jqiAqp/Ft4CkOFlvHxcSkMU6GG5gvJznLhR3UUf+KzecLTPkx/dnZWOSmkgcBd14UrVxy4csWB72v/Fr6v/VutIIbPv/uuA21tbcoJxmefOXI3HvOKton4u6enR5YPhXqsn0wmI8vsBaD/D/DPXf/BV9dTU1Nw5MgROHLkiMzjs53/CZ7t/E8gRP20jtaF67rK6UulUpEnYejwKKiP43sPH3rB2R88cJQQHK7rQltbm0+4X83OfdBz9CSPCrw6ATcW82yh+JxETx95utgnsZ8EnZ4ECaloo4qgdUhtpbC9sW2wLfB0EMO/YF/et28fdHZ2+sYGLzvfQMH8zs3NwdzcHAjhJ4d0vjLNF2HtsxKYTgkRVBMCy7qaOfjwYQcOHfIghH5jghLC1tZWIxHEesL/C4WCb1OF9hcagoHaFeJcQudh7K98TeV9984dRyk//sX19+nTulMu3CimjtHwHZyrePq6+uV1odtgFKJOCKm9PJ1red8yrRm0HnK5HBQKBZ9tpu7E3pJBCwuLVwWWEFpCGAhLCC0hfNkJoQmUQFhCuDGEcD0Ebl29bxZCeOCffm4JoSWEFhYWFpseig0h4ubNm8pEr3uGXzcRy4sXLwYurjo1T/TCGJW0mIAqNIODg9JDJt4LUmFF1Sp055/P52VYBo7Tp08rv7k6mQmDg37vi7Ru+eKMaG9vN6Y5PDwMw8PDvvptbGyMTAT599C+0nU9tSQkhlxYzGazPvVhFLjw98mTJ7ULNvVEKYSQJJEKCzrhXEcSKSFEIkPdu2N+E4mEFNLwuyi4o3rccuknyje3bNkiCQGqSR45ckQRxNLpNHzf9G8U0LZ0XdVrH3oeRQGvpaVFPvfll46Sb9d1obW1VclnLBaDlpYWiMViin0PlvH99x2fS3xab0J4tr28Hz6b+M/wbOI/e/9P/l/wbEp1hU9JCH5vdHRUqYtSqaRtb2rLRDcR8L3vvqt74MTQI2ux7QmyC0SSRG2ggvoZD++BQmQYKXBdvc0anwNMp1t8nNK0dH1/aGhIBl9HARj7TblchnK5DJlMBk6fPg2PHjlSyObjxFQvQgiFFOjyjOrc/L1SqbSup4NhaqMcxWLRRyYoWddtbJkQ1A+5LSF/L6ideV5wY5LOVbr5D9sMQ2TE43H49FMHPv3Ugc8/9/DFFyqoWYiuLhKJBNy4cQPeeustpQypVErZQHHdepD5UqmkXatoP6Chk0x9DMM54fPoLTeIDOrSwnkXN9ywDbgKuCWEFhYWryosIdTAEkJLCC0h3PyEUAgRSPbCQE+8nwch/OUv1O9ZQqgSwvVWFUUiGFSP600Io6gj696zhNASQgsLC4vNBF8cQiFUT5lRCaEQnuokxo67fPkyvP3223D9+nXjYqpbMIKCrUd1LkPB4wtOT0/D4cOHV5yOEGaPnkePHlUW8ihp9fd7dbx9+3bYvn27cdHk9WwiphQjIyOSAAYRwaC27erqgq6uLt9Cq1NDovndsWMH7NixQ16nwsKFCxd85Mh1XZ9zEU4I8R30gMgXfHSqwYUZ6uGQCzk0X/wepi+EgOXST2C59BPo7e2FWCwGnZ2dUojIZDKQz+fh4MGD8H3T3/0Z/waEEL70ubBdrVbhk0/qRDiRSEBjY6NCltCxDc1jY2Oj8hsF9lQqBU+eOFLVFoWcDz904MMPHUUVFd9NpVIwOjqqtAe2LRKJZ5P/RbbDs6n/Cs+m/qsiQFGhNRaLKf0zFosZ24wSSU4SdWriu3fvNgrsYcQP2/LatWtw7do1bfvohFHeT7Gv0Xw0NjbCL38RftLFyUFUQqjLn64+OSG4ePEiJBIJ6UypUCjI8UBVRqvVKqRSKfjuO08tvr293dcPsU3QcZIQ9U0ELM/ExATMz88rQjYvh+t6myprjT1oqlsdcQ4iXnxjQtf+QaB9bKVtTvPCPYPq+iMN0K6by/gGkxACPvnEI4L4/VKpJL2b0k0QOm93dnZqCRY+19bWBm1tbT4nSSb1W74pgHkZGhqSOHDggK9+hBDwpz85isqzEEIx+9B9k85jPA6v6Vn6DNZjlDFtYWFh8UOCo1v8Hjzw28oFCUumBRNdoptAhcewQOvc/u9Fo1qtBt6fnZ2F2dnZFaW5nHPg7bffhrffflu5HrZLHSVMBieB3PbQRDiF8AJPc0FfJySYhGgh1FMnev/q1au+0BxCCOl1Ep/j4QlKpZK2P+IJHxUEggTnXC4HlUoFtm3bpggWnHhxYWO59BNtKIRisQjfN/2dFILL5bIUtqhdluvWA33fv+/Al1965aOeIjENFNhxZ5zmC08h6f+Tk5NKnd6/70jhkNYFDziO15uamrTCnwnPpv5veLbr/1Ha4dme/+5h+h/h2fSv4Nn0r2R98zYzgZ56Yl7wFJeHsxBCQEdHB5w4cUI+Q8tETy6Q5KK9G5JqfrpB55jbt2/D06f+U3wUTPG0IZfLrUp11TRuaH/lZCps/NG0nj71hGka2LxWqyn9slQqwZ/+5HmWxE0V2l/p+KF2bcPDw/JbO3fuhJ07d8o+T4nO8PCw7+QLyeDzIoRRTggbGhp89YdjOcq8HUYEeVvTd4PyRLUDaDvT9Zj2W3qCG4/H4Q9/cJSxrcs7n+PohhKGa+D5oMSRzg+m/of/d3d3a/MxNDTku37o0CHlN86PujWABrlHUmoaB2EniVhftG34htJGC2kWFhYWLwKWEEaEJYSWEFpC6MESwtURwl/+Qk8K+di3hHDlWInK6HoRwqC2tYTw5SeEGy2cWVhYWLxIKDaE9+7VvfyZhJSwxRJ1/oPI4LZt2xSBHAOYm4D2WlEW6+cNXR1MT0/7nkFwIiOEp9KJ/y/n/gKWc38RmD4NCC2E51FUlzeuIsrT0pFa/oxJ2KRCA1U5pPHJhPDsitC2SEfM8Duo3iiE8Ak8QqiEEAUQGoOR5hHrBz1b0tiOSDS4mpUQdbUlGmOQ2hVSz6TLjX9rRKVSUQRqLqSg10fqRbO5uVnJD36f1lFzc7P0bMttvBDHjx+X9mFUFez+fS+WIa0L/m4sFpNCMBX+eNtTgVCIehyxZ7v+X3i257/Bsz3/TWk7TPvZ9K8UD8JUfTeM4GB56DiiZUBbOJp3jLGnKyvt4zt37oRKpeKrGypsX7p0CYRQ1eer1apWkF+pAEltGHXCtO4bQURaJxSj6jCOUYy919bWJsv9+eeODDqOttLcUy4ngzSvg4ODinDuup5qaV9fH/T19YWSsudBCKM6lqHquLFYTM7TYescPzmKQgIRYXaDQghpo8o3gFClF/OXy+Xk/UQiAe+9p663lUrFpy6vm49x3NC25XMCf8+0GYH1hu1P1ysEkkEdeTt8+DAcPnxYIYP8OUrag8YEn6v4esTLVCgUoKHBxh20sLB4dWEJ4QphCaElhJYQWkK4FlIjRJ1YRCWE/NkfEiF8Hs5lohDDtRBC3Td1BI/CEsLNTwgtGbSwsHhVoaiMUhKHxuMmkmIiGl9/7cDXXwerii4sLMDCwgL09PQYHbUIIYyxmyh08QWjolgshqoJcWFN9wx1CqN7plKpQHNzs0KEx8bG4PFjB5bzf+mh8JewXPhRoHdVFIC5J9EwxzG6xVT3DBUw+T0UtqnATb1acsJ34MABnxCh+xY6kKFkSQiVEGK6OpUq7vyisbHRRwgpuaNe5vbu3Qt79+7VCjgomA0NOTA0pHey1NPTI0kEetaj6qf4zdu3b/tUYPm4oe1ESen9+w40NzdL1SasS3TwgSQ0k8ko5UaPhPg8FfLxGsamCyJnlKRydbRnu/8/5Rp9Xj4z/SslX5R86zzHcnKMqpnozIU+Tz2qUrVcXZotLS3SgROmy8srhOcV+eLFi/I3JYQPH3qeHlFIT6fTqxIgqeAZtNlmcpDDQecMmtbjx46itowbE+gw6qOPHEilUjA8PCzHNtYzVUnUkYFKpQLxeFzZqEDyj30ijBDqiOF6Lm4rOS1EcwVTWwhhDjERdjKI74ad+mLd0k02JPs4J+AGEbZ7JpOB3/1O3TyjY57Pj7wdTRsnuk2AMPA0+vv7lY3foDXHdVWHOPwZ7FdhaXAI4Tc3oGsRTatUKllCaGFh8crCoQLJl1860NvbC93d3ZFIEp10kTxGIYSnT5/2hWsIAhIhjvU6NeRB7FcCLLcJJtvD48ePK7/Rs+Jy4ce+Z5ubm5XTMSH8p4FhbYW/8SQg6HndYixE3V4I7yMpQWFACM/j6tGjR2Fubs73PrUno8LDJ5/4+8vbb6uCAd2coOnqQhj09PRAT0+PIhjR76Gwg+nv27fPl9dCoQDDw3rhBFEsFqFarSond0LU7VbwGg+9Qr/FT/745gae9KBgjyc+3IYol8vJe1evXlUIExU2E4mEj8hzoZGDn1zi/3jqFI/HIZ1OG9NBm0KdR1G8pjuZ1J0a6oD3kXRms1mFzLS2tspvUIJD614If1gUrH/aHriBgWkVCoVVCZH4DrWb5mMvjBDSPpfNZuVmjet6p4w0nEuhUJAbB0hmf/tbB4aGhqBQKEBLSwu0tLTIPka/w0+aksmk3JzAOsxmszLMBT4XdDKHGyj47PN04sFJYRBJjDLnh9kQ6t6JqgasI2rUq+833/jnpN/8pu59lI8rCgw1Qvu9iUSZ5rz1AO3r9H/0iEy/Tfs4PYleybf4OkwJIbZFpVKxZNDCwuKVhiWEwhJC/jxvY7xnCaElhLSPWELoEcLOzs5V2xFSAsHHnsleTScsW0IYXtc6NVXdKWXYnB92Umh6xxJCSwgtLCwsNisUldFPP63HPeOTtek3xRdfBBPBt956C958883QBVcHXQB7Iere/kwxCjEAeVj6QQHfg6CrD36tq6tL+Y3qlK5bt/GhC9Vy4ccein8FQgj4vuXv4fuWv/f+15BAndqtqZ2oPSJva91iS6/hM4cPH1YW6127doEQXhxKng5XiTN5kv3kEwc++cSze/v4Y68f3bzpwM2bnlDLyxiLxXzqtfgNjKmF6laUZFHbGtoe4+MOjI3VgWRQR45ogGNUy0KCIITncfbIkSMyqLoQ+phZVG1RJwwKIeDWrVswNzcHu3btgl27dkEsFoNqtSq/R+3H+vv7ob+/X+aL1r3OjpLeo/VK82ASWqm9Yjwel6qalUoFqtUqVKtVaG1thb6+Pvnes+lf+YQ6HUnU/daRQ50A29bWpuQf64GqkuK7mPdkMglzc3Pa8gpRt3d98sSRhJDej8Viq1I3053+8T5nslkzCb9ItIQQir0gtlEqlZKbQrVaTQrEGKOxq6sLWltb5XtU9Zr2Caxb+lwmk/EFK08mk1L9Guuc9pv1tiOMWte6ayZSyPuZECsnhbqTSN5+tM/zuqebP3fvenb6S0sedOrX+K4QdRs+0zdN41xHrKKQMF19BSGZTMIHH/hjz5rWoTDw8vB1p1qtguv6bXUtIbSwsHiV4biuC3/8oyeI46RrErbotXQ6DY2NjQpRMxFCXWiF1YCeklWrVSiXy4oAFAS0kTERy56eHmkMbzpB44ucbuEz/R4cHPQFbUdhEoV/Hb5v/fv6/wZnMaZTSl1eqM0lX2jxf24/pFucL1y4oAT/nZ6eVgLM037E80VDYAQJEUiWb1FChHoAACAASURBVN504Pp1DzdueBBCyGv8m/h7YmICjh8/rpQbT3zoBsL0dD0N6iSD54+TJPo/CtkTExPKqZfp5CuIcFGgXSLmi55mokDX1NTkOx3Q5RVPchD5fF7at46Pj8P4+Ljsk7q80/ZGkoUbDBjkXAihuHLn/enZ9K98bUwFWNoP6MmI66qklr4zOjoKo6OjUKlUjKeKnMjT59A9Pn8+SLCl99bqKMVERlBoNZFCfuJJ81Uul5V84ckwhsrAE+Visag8Rx0I8bbXEUJcA2KxmHT+RU+z8R3qgIr2rxdBBnV1zK/rnjW1eyaTMeZb9y5e16mm0jqmdns4rvA3t5U/dUpda3EsUCIphIATJ05AZ2ensqGGbYIbalGJVhjx0q1jqPmiG0t0rv3DH4K1MXTfC8sbXX9qtZoir/ATbEsGLSwsXnVYQigsIaTl4AK8brEVwhJCPk4sIbSEcK3eMzkpdF2/2ih97odECF/EYhe1TVZCCMPeDTuBpHVsCaElhBYWFhYbBScWi2l1901Cuk5A+u47B27f1pNBXRDytWB4eNjnZXOlqNVqgaEuhoaGYM+ePT47v9VAV18o4FNVPV1dL5d/pvx+911Hm6YuYPpq8sXziGpmzc3NWnLw9KkDT586Cql98MCBBw8cbXl6enqkPVfQAo7vcSGIpoekUIg6MdSpXArh2YahSpwQQqr+HTjgAfuTiewFAVWSuV2O7n2uxhgmzCSTSSlEI5nhqnqJRAKOHTtmJJlUsDSpRFJB8siRI0rd0fzQPGD+OEnk3gk5uRRCwLPpf1RUbBFUfRqf42XCPGB6Bw8eVJ5JpVJSdRHrjueJ2ha2trZKVUrax3lfoCSRzxV0/GYyGYjH42sSMnU2b7r7vC2pLarreqeLuFERj8ehUqkoqrMoDNdqNaX/8HGEZeb1QOuot7cXhPCEfFQZpqqh9N1kMintfDczIeROZqiKdhghRNIXpKKK6WJ9YT+iG5K8vy0sOHDypKPdtKHj9vLly9JOH+93dHRAoVCQGwL0nm6957+D5jT6LN10iroeRSGEprmSr2t8fhZCKF6GGxoaFEJI22ajBTILCwuLjYIlhBpYQmgJoSWElhCulRCuBykMOh20hHD1dbqSukfyFoUQmt433RfCEkIhNpYQWjJoYWFh8XNwaEBbKjCZJll6/eFDR1ET5KTw8WNHqoyslkzp8iOEkOptKwUKJEII6O7uDvWoinHJVppn07e5UMk9iNJ7JkKoQ2NjoxT+qLpeWDvqnuELvBBeTCm++GN50NHGw4eOEk8Q3+eBinUqjRxcXTBIaMH/qfpo2HtvvFF/FuMJVioVhUhEAcZtCxOoaX3pPPxRwY6rAnJQ5xO5XA4ePPALiPiXCn+8TvAd6tzGq5s3jP3adetOaHhalBwGQQiP7HFQFbJn0/+oPIfv0riH2E7z8/MwPz8PhUJB9n0kuFTwxbJg/WNbU8KMz2B/5W2EZcdYfqa+hm31y1+s/vSBEwoqvOrIK5L0ZDIphV0k0CaPn9helGjzDQssY6VSkWq5eB+dHeH3Ozs7ZTtSQkg3TKhH3BctjIeRtaDnkBBGIZZRSaEQdZXjxsZGbfzGY8cceO01D7p5k7b/lStX4MqVK9p+GTWOnxD+mH+69YPPVXwt0W1Umr73/vvhc3dQfuncQeunoaFBbvZgLEdKBi0htLCwsPDgLC05SgB4an8QtBggCeA4d86Bc+ccJRA33/lfDXCy3717N+zevXtNaQkhYGRkJPA+r4PLly+DEJ69GWLPHgd27/bXA3+X7rKbQO0Al8s/85FBIVRCqFuAKbh9yErqRkdmBgcHtaQHn8X2xhNC9BQqhIBt27bJAMWu6/cgqROm+QkIF4J0QoMQAq5d0wsW+PvNNx04c8ZRTh4zmQw0NzcrafEA6khCTOXn/+vKSG2rMG0u1NBv6khiMpmEQqHgI6737zs+uyP6PtrZ6oQ4+j30mHr+/Hk4f/48XL161dc/CoWCry7QdgwJKIakMPUvWm7sMxiegoaoQCBBpIQQ61S+9+tfg+u60NPTI8MoCFHfgEAbXmpHiCefGI6hqalJeiScmpryjQUh/J5yeT/FuQrzup4CJ1Vn1AnjptAG9BoljTykBLcVxHRpaB4+RlzXO6mt1Wq+zZ5yuaw9bcW+uhkIYVRyVygUVkQgohBCbnOqczqjm5vpdbwmhIDr16/D9evXjcRJp5Wie04I4TtJxPdNafBxjlo4YfIE3n//fUcSQxPp5fOCad2jfR3rho+FVCqltMVGC2MWFhYWGwlLCANIEf1tCaElhJYQWkIoxMYSwl/+Qu9UhhLCINKD2CyEkJbnRS58KyGFnLCtVu00ah4sIXxxhNCSQQsLCwsPDp0oacBurqJGhUYerJni7FkHzp5dX7tBIQTMzc3B3r171zVN9E4YVB7E9evXFW+UFLt2OTA56YEvgHTx4jZxQghYLv+UQE8EEUEqozrBIWwh1qXDF0+8vmfPHuNirrOt+uijel5/8xtHCZ5Mn9PZQgUB30OVNLSzS6VS0NbWBh0dHXDliiMhhICrV+t5oX1Tp36oI3uYZ7QP423K3+NqnVyAQ/JJx1i1WpVl4t/mAjuSnp6eHti2bRvcueMo6aOKFG9bJDKYPtoDhtU52gFzWyesN1S7LJVK8PixI1XJHzyoqxBzIAl88EDfp3WCH1cxFULAsz3/XXnv2a9/Dfv27ZOEI5VKQTKZhN27dyv1mc/nlfrntm7YDlNTU0oMSNM4o/lENWJOztZr0taRCMx3FDJIgaSN2qTq6h7jOyIRpJsHqEqL8yg+h5sCuj6F3qFbW1s3TChfzSlhVDXD1RBCeg37V0NDAzx+7Eh7bQo+99+6dUsZP6axzfuu7jkh6p65aX9H1WL0Uszn41QqpcQ91K2HpnHz3nsOUBMW2r/os7ixhht13FMuB5aPX4/HX6yXWwsLC4vNDEsILSFUYAmhJYSWEG5uQohYjfpjlHdfFUJI6yLsGdPJ63q2H78uhCWEz5MQbnS/s7CwsNhMcFBIR9UpXCDoBH758mXppTHIa+ji4voTQSEEnDp1ak3OaXSkaGJiQomPyFVgjx93YGHBgWPHPMzM1O9TksAFxIkJv8qijgSVy2UQok4IUYA3ETUhBPzud/r61S2yQc8F1QvmDxfdbDYLJ06c8KWvU+mh5czn8/DBB+oCv7Tk/V+pVIzkwyTE6FRIMV10dqErE5JCVGWmZeUeMum3U6mUz7HC2NiYUocm8iaEkO1L6w1/t7e3y+so8GCcMF1eeD3k83kl3lg8Hoevv3YkPvvMKyfGF/3jHz0V3g8+8FSyqEDF88id2WC++figKlyIS5cuKUJcFFVp2u9pHsL68/DwsOJsRpLGX//a9y6W58iRI3DkyBH5XXofNwSQ4NK8Hzx4EA4ePCj7TJCQXa1W5bUXKXSulqgEEUNa31u2bFHqEh3GYH3hnEH7SS6XA9d1oVgsKsI81n887sUxfJkE8/UkhFG+geqjOq+dlBwuLS3B0tKS1rkKH+NR5lv6HZxb+X00M+HrB3rzNH2Tfxfff/ddB95915En1fR9ncooHcdBhNCEl6nfWVhYWDxvOOPj4z67HLpjfuHChUCBDnHmzPMhg0IIGS6A2kytNA2+mI2NjfmeefzYC0dw/Hi9LOgFlH6TC8sqaVB3yan9Gc/PcumnSpp0UdXht7/Vh53QlZGTUB1oAHaaBx3OnTsX+D0EnszgM5TI37rlyMDA3CMlP62h79G65IGX6bfwGm9rvonBQwzQXWjMF7YvCrzoMW/Xrl2wd+9e2Lt3r9bbphBCllEnBMVinidGPO2bnJyEyclJWf9RhTZaV7wvtre3wyefqKeGFLgT//vfewLYb37jKPVvIqLUqzAnR6lUCoaHhyN5GY1SNlP94ekDfYZuRvzPPxNCXp5Tp04Z+20sFpPkxZTHWCwG8/Pzvo0p3cYI2ifhtZdN8OSkp7e3Vxkb/FQc+yHOJyhwj4yMyBMmPFnCOsHfpVLppRTOn3d+OSEM22Qx9V0h1JM+11U1VYLeo4HcdfNca2ur754QQtrqBqVP15pYLCbXNixrWN7wuSAPupYQWlhYWESHJYQElhBaQmgJoSWEprpeKyF82YRPTgyfJyHczAL68zwV1KWpOyG0hHB9CeFm7WsWFhYWGwWHxp6iC87IyAiMjIzIiRsXcF1AdxrTbb3w9KkDt27dknYRNJbaWsE9jOJCc+KEAydO1AVptJfSLXomuK4LO3b4A7PzhVUIAculf+l7V7fwIn7zGwcqlQqUy2W5yHO1HSQ8pnTob2oDQr+vW4yFEHDhwgW4cOGCVCEOyzsX+IUQcPNm3ZaQ2sTp8opxFaMIFfTblAhgTD0Ubqg6ICWCKNRiGlylkgov+P/c3JyWKOvib1H09fVBPB6Hubm5UHJE80PVW+k72WwWcrmcjI3H1a3w/aC+u7TkwNKSowjtvF6wvh48cHyqpagGHZUQ6tqN3jP1I/RYi/nh7/3P//E/QAg1Lhm2Ea8PLA+SPFoeSuhofzp69CicP38ebty4ATdu3PC1mU74zOVyq7b12wzg9oWo0kdBSSGtNx7+gqNUKkG1WoXt27dvyjp5Xu0WpKp74J9+rtQhtePT9fsgUI+46XTa5yHUtIYJUd8M1a35aCOoG7sTExMwMTFhnJP5mEH7cvr9INVs6sV4JSQQZRha/xvdvywsLCw2CxzdZN3R0aEIVJx0YAiB11934PXX10YGcXIvl8uK3VWQrWIYKNnAaxiEfsuWLUoIBLooXr7swOXLdUIYJVQGdxKTSCSgWCzC9u0ObN/uwNCQA4ODDgwMOLCc8yCEgOXiT+DBg7oDjijCuul+Pp+HdDqttJmOjOnsNmidm4QEnS0KthF3bhBEboQQcOOGo32Wn/zxfOmED3w3iFhMTk5qib1OqEKyGIvFZGgFBN0soSdSQgi4dOkS3Lx5E27evAlCeC768bT58eN6CBaaL6w3vEbtEfnpKW9rmgcaJoCDj+35+Xk4cuQILCwswMLCAhw/fhxOnDgBp06dgtu3Hbh9WyXrlBhRrQEhhHQYQ/sId4pjgu5ULewZrKv+/n7o7+9Xxh8nhDro+jOWZ8uWLSCE2a6Q5omfXty+fRuePnXgyRNHcapCv0c3Fn4IpLBcLkNzc7PULEEHI7SPmGy70PaQ1ms+n4f29naoVCqbqk7oKV1DQwNkMhklMP1a6pDaaerIIJ3Lw+ZAPk4Qw8PDPtvqfD7v0+LA0Aymk3khhDzx4+nzfNH709PTvnWHjuVbtxy4dcvxEU6qrcTHH50XM5kMVKvVFZ8O0rbY6D5mYWFhsVlgCaElhD6BQ1eflhBaQmgJ4doJIW3jl011jZKW50UI6Xc2S3k5IVxNu3HSh6qgpjnOEsLnRwg3S/+ysLCw2ExwcJLVeQfEhUm34AwOrl1NVOc5tFKpGIPerxSlUglqtZr04BiEy5f93+QCIRWwkcSgwIe2ZlwNkxLGI0ccOHLEgeXiT2C5+BPlOSQNOqCwXi6XA4kjB1d51JGZ5uZm3zO4KNOFWQjhEyQQnNwE4fp1feB4SrxyuZwU0oXwAoTrBIswgWjnzp1KW1J1UU6WUMDAwOScNOpUCHX5WVpa8m1m6AghkgceTJ4K1fgb2wnbiteXThDH98bHx2F8fBz27dvnazdKvPhmCCXovKz4biKRgG++ceCbbxwprOVyOWPdRGk/07M4jvr6+qCvr0/7DJarqanJt8GEtoW0H+Fvqv5GSS9Xnw3qbzRgN80zJ6y0P6FL/JdJQMW8YmB77Jc61WIsLxJBardG+4gQ3sYghjXZLPXBCSGqymKYg6j55GqgQXM479NB6qG6cYkYHx+XdY1jgW/sYliWKONRCM/ufs+ePbBnzx5pdhE2B+vmHSE80wH6Tnt7u+JJ1VTuRCIh50zsg/Z00MLCwmLtsIRQWELInxHCEkIujFlCaAlhUH9bCyGk5OJlEFQpUXoehDCVSm2KuggjhPSZKOmY5ikKSwgtIbSwsLDYCDjZbFYu4Bh3LmiSj8fjsJz/F1rhMipR0QGDVD986GideawEhUJB62zFlN8rV+qxj0wql1Q1jy7IOkGSC4hCCDh61NGqAWFaJhJ865Z6vVQqhZaHClm6b9FFWCeQ0N80hhhe08XDMgkHun507ZoT+owQQjoQEULAzMyMtm9ygai3txeGhoZgaGjIKERxYQNJVWNjoxR4sK0pySoWi0r7cSFf1wZCeISQ33v40FFUVF3XleXDOF74Tltbm68d6aZEuVxW8prJZCCfz8PQ0JBR0DTV+eXLDly65MCFCx7wnk41l3p9vXvX8alYc8FVpzoZBrqB0dvbG+l9HCc4VvD6s1//Gp79+te+uWpwcNA3DlpaWnzqr6hCy4Vo+g1eP7SvCVF3doOOh+hmQBTbwiBHJC9q0cDvNTU1yTKiKqjOGQhVj+R1T+sK5+2Ojo4NV+2j38c+nkwmIZvNKoR1pYSQ9zMkZalUKtTzZ9AYcV0Xrly5ApcuXYJLly75+qSuzk3rCB97+Czd6OKemk0mAkKopPD6dQdu3HB83xGi7riOrqk8TfxuPB5XPNSGIZPJQCwWU9pjo4UvCwsLi80Ep6urS07EtVrNKDji4rBc+JF2YY8C0zvUFmm9EbT4Xb3qwNWrfhs43a5pPB6H5uZmubDEYjHtCafJm+OxY3632kIIxfZIV0f8RA0XzrA6RaHYtNgLIWTwYNN9Uzq5XE7xfBdECPlpmhD1YPH0u/x0ixOoxcVFKUBhG+A3UFhra2vzEbaooPaLKMRw+1DX9Ugbnoq0t7crJ5mmb8bjcXj0yB/a4eFDR26EYJtSW52uri5pX2M6dUNQ4q6zdeP50Xno1AGJIQUlPpSw3bnjwJ07/v5Kv8GFXpMgSQVFIeqkWFcWPi5o3+R9TwghiWEQTPkPCk9BwYkRJ8Sm/iKE3vFMVLyIRQO/Va1WlXASOIaoZ1E8AaXloxscuj6Ip6ebhRBSb7Ho2TJq3uizvO1R24KPBd7nTOOepnX79m0QQiheePGZ1tZWJUQEn8vpPGf6Dp/jVzLHCiHg/HkHzp934Nq1ejp0bPLNIt3pP85Z6DF6fn4+MiEsFAr2hNDCwsIiAJYQWkIYKJzp0rGE0BJCLtQJYQkhxVoIIUJH+NCpiRDCJ/RGPVlc66LxogjhRpJCSwgtIbSwsLB4leDQCfb111/3TfRoW7hc/CtYLv6VdjEwCZMIjCdnuv88CSHHn/7kwJ/+5MDHHzvw3Xce+MJG7bLwGqrWVqtVGQPQdV148MCBe/fquHvXv3AuLDhaAfztt99WBFddvVLyZKp7XRvobAM5GRBCwOjoqDZNKui3tLRo06rValCr1ZRg5WGCARK2t95yJGjaVDhBL6a3b9/Wqg+hyiQnkzrypCOc3MaL5/Xo0aPw6JHnJfTBA703VRTCdGnQOnzwwB+bUjcGxsbGlDTQA6ApbZoH2pdMBIXbG9L+Qm0UdXnEtC5ccODsWcdXRsTXXzsS9Dq1sdO9R8vESZwQ/lieXHAUoq7OrBsf9BpuMOi+H4vFtOQwl8tpVSLD7CWjxmYMq3eaHh+jQQTqeZw0crs49MDJ5yidcB5kF4fvU/uwjRDgdYQQY/auByGkttimeZKbLyC5xvbG+XFpack3bvv6+qCzs1MxC2hsbIRKpSJVc3FN1vVbmlfqPTdoHtLNe0IIOHvWv4bxdEzzO58LV2M3iPaftN9utOBlYWFhsdlgCaElhNo0LSG0hJAD07KEcPMSQk5WOBlxXb+t4mpIISWE9PSSz1E/dEIYtZ54m2YyGXmdlp2fBvPxYgmhJYQWFhYWzwMOnfx1sf/S6TQsF/9KSxqiAr3Hme4jKVsrdPnCa1995cBXX9W/s3//fp8wzsuIHi/ROcvo6CicPHkSFhcXYXFxURIh7kyDCsKu68LJk95v7lQGjf+pQMrLcPmy4/PaR5/hQjWCqwjxhRgX4L1790YSQqmnVp4HrD+TgMCFcyp4CyEUUphMJuHRIy9+H02rUqloHfsgedd9E8keFTZQaKVCeiKRgI6ODoUgTU1NwezsrFLm+/c90s8FnpGRER/BwrZBxONxuH/fUcD7PW4mIIrFYmC5KDkQQkhnNCbhLZlM+jxnFotFaGpqkmmgsxPeF2hZYrEYZLNZOHvWgTff9LC46IG399dfO7B/vwfqMILmP0gVFvOATqJWSqZ0c4OJDArhqTNylUZJDqd/BQ0NDdrNhjBhdq3QbXTwMuhI4YF/+jmk02mlv3JhGfv71NRUZAJmIpG8zvl9dDyDZaEbFbSsDQ0NUj2Wfu9FLo6cEK5ERZenQet9pae12OewXnRr6UrGgE5lXNe3MI6qbtzhs1RlmKf5+usOnD7taNPXpafbtKOez3t7e8F19ZsMUbBR/cjCwsLiZYATj8eViV9HrGiIBCrYBy0+iO7u7tBnvv32+doQCqHaN01MTPjyj+QOwYX7rVu3Ku7oqXCrCyCMJySnTjlaore4uOizm+BpXLpkDlhPSYnumS1btsDg4GCooHDo0KHIdciDgiOQ8JreDYMQ9RNDPEmjxCUWi8mA7EFCOBecqa0h9Q5JT6FisZgkQV1dXVIA4YGYMZ9tbW1w9653EnznTv0k7PPP6/jsMzXAO36Lut5H4Ck14r33HHj3XQ+0/mh7U0KINm1C1ENM0PrTCWJ0k0MI9TR5bGwMdu7cCbt27YJdu3Yp44F6I0Zvf1gmHAOLi3WS+OabDpw7V+8bBw96/+fzebk5QvtmEMmj8w4CXetTzM7OwuzsLOzbtw/27dsH58+fh/Pnz8PZs2fhzTffhDfffNP3Pfo+nv7TkBv0OQz0/TyI30rGDPdeimSBExa0uaVzFLYjfRYJ4ePHzorJDv9tIqb0VJHmQWezXS6X5en/eto/RoXuhHA1pJATQl6WoJNZTgopKpWKbNtMJuPbbMH/w7QLgvpiFEKIfYraBp844cCJE9577e3tgX047LQY87q4uKjt4yuBJYMWFhYWZlhCKCwhjFqHlhBaQmgJ4ctDCDs6Ol4oIaTXdEJ4MplUTgpXSghf5MLIyZiJmIWR1ZWo4kapT0sILSG0sLCweB5wqG2UiZzwIOpBpIGir68v9D2uJrda6OIO0jyhEC+ER1LpooOqstwuS7d4cgHRdVX1QyEEfPyxA2fOeKBCGP5/4MAB+T+PV0gJzcWLfhU8XT1zUNIxMjICIyMjMDExAbt374aZmRmYmZmBgwcPwqFDh+DYsWPw8KEjgV4vETr7zmvXHAVCCDhxwoHjxx147TUPujYIEj5OnnQUYhmLqTHfVmO7hWqu+H9nZ6f2HZrPgYEBGBgY0BIQk6c+jvHxcfj4Ywc++qiO1fTp3/2u3i9pXmu1mqKqhdfn5+dhfn5eCllc2IrH45DNZuW7lUpF2uW1tLT4bEWFELBnzx6Ym5tT6gKJKVXzMqku0/eEEDA3p1fPNoESRzo2hoaGIB6PK+R1enpaptvR0SE9tAblCfOVyWQUkqwTVHGeQRLDA9Gb+qRuzOqu4/fD0sK2pH2A9xMMno7kv7W1VVHtwzZraGiA3t5eeW3btm0wMDCwJuHZRICoUI6qubR9ESshXM8LUdQ4V0MIV5IHHRENm/dp20ZR0wyakxE6Usg3c3K5HLz2mrcG8G/rzBdomwflA/tvLBaDp08dqy5qYWFh8ZzgCFEPCq+z5YtCBnXC/+TkJAwPDwc+z51OhKXLF6q+vj5ob2+H9vZ2nxMV+vw336g2alToQ6J28eJFrbCmIw14DQXCZDIpBcSPP3YkoeAL7JYtW2DLli1a8kqFXrx28WL4yRt9ngupK2mvIIEV+8WtWw7cuuU/tdSlc/Soo73HBQAhPDKZzWaVgPdc+DUJDvxZjp6enkihIbggxJ3UCCGgXC4b62zHjh2wY8cOGBsb097/6CMH/vCHcPD35uf9mwKUuPE+IISAY8eOhRItWo6ga0J49raPHzvSwU4sFpObBRxhfW5iwoHdu8M3oXTtLYQXnL63t1exMdJ9Bx0e8bLoxrHrulr7Rt3JfkNDgxJMXidA695Lp9OhIVGE8Agn7/coQJuc0/AwLChINzQ0yJNSPM2l9nuIcrks50I8JXwehJDeo6f4vKxoM7fRpzphapymZ6Kks5Jvh81ZJnBNCN2Y4s/wuRmBY19nKy2EgCNH9E63cG6qVCryVDPsdJLOufj/aokgBq+3ZNDCwsIiGJYQWkIYmL4QlhBaQmgJIcISwmgIIkEmm0LM+2YjhEHlWolqbdRy8PoJm7OCiBWdw3RjyhJCCwsLC4tf/uLPhJAuAPfuObBc/ImETkDkWFxchKNHj8KhQ4dg9+7dsHv37kChEEM/RCUruu9StUuTECaE34MpVXXBxSafz8PU1FSoMMsXKdd1fbZtn37qQFdXl2+Ro54cUd2Lp4X5wkX30iVH6/WR15NJvY0/pwO1R9OFYMD3b93SL/hUuObfnJ/33tm714G9e+tEgBMYtDcRwh+sWScco4DMBQj6LH3+1q1boWRDBy48U8IqRN2mUmdvyOuHkz1ud1oqlaBcLsP77/sJ4uHD6rtUFZJ6n6Xj0aQ2phP46P87d+6EqakpmJ6ehunpaZiZmQEhvHAOmFZQCA1KDrn6MVVPn552YHra8z6K17htbhCwfLTPYjq0nVDdjLdHLBaTJIuqbPPn8vk8lMtlKJfLUKlUoFarKQInJTGoSorpYLgdqtYZNG6FEIoHSVNfp9fxHqqILuccWM45Sn5SqRTk83mIx+OQyWTk+MhkMj4bvr6+PmhqalqzquZKCCE9McTyTU9Py9AMm0mQp3mmNpFR34v6HCVFKwlbojN7oHMFnR+DyKBpLUFiuH+/AwcPOjA35wHVQvm8okuDl0f3XZzXqJ2kVRW1sLCweH6whNASQu3/PB1LCC0htITw1SGEX34ZfVJPJgAAIABJREFU3bmMCSs9EdMRQnp/oxdLTgYxJt565Y+emFpCuD6EcKNsUC0sLCxeNjh8sl4u/TSUGAnhBVVHD35Rnkd88UW4WpluQSoWi3D27Fk4fvw4HD9+XPuO7n30HqojXtzb4uDgIAwODsrf9PmtW7dKoku9RbquF7T+s8/q3iVrtZp8D9XLstmscdGmeRbCiz14+XJd6G5qaoKmpibI5XKQzWal18BEImEkg1TwpYKFTn2IOm/h6kCffurAp59GcwQihOelcmxsDKanp2F2dhZmZlSVx8lJf/tTQkjrPUhIwXxzAkd/Y9s2NTXJIM40/0FkiQvd2H5C1FV/eZ5N6lZUWEJw8l0qlYxjQQgBhw45cOiQo8SDpEIeJ9lXr17VthUSgUwmAx0dHdDd3Q3d3d3SQylNl5JNXremfrCasT035xjVhU0CL+33eA3jLAohFBXkqPnk97mTF9oeJgEUVTVxzioWi9pvmFT4hPACiDc2NkIqlQodA67ryjiDrutKQpjNZiGXy8mxjU5zOjo6pIOlJ0+856i32FgsBt3d3TAzMyMd87wIoRrTTyQSMh+JREK5t9GLJeYDA9Sjl9T1yB9Nx3Vd34YDbR96H5/RzUNCCN+GJU0L5wM+voLGysiIAyMjenOAlpYWZaNLl1YQ+cM6RcdNa8Hw8DAMDw9bQmhhYWEREQ5dRILIIHqhxN+6IPZh+Pzz6DaDXLjm3+NCsEnQe/zY8S1AuAhRoZcH7MY0UWDGa7Ozs3DgwAE4cOAALCwswJkzZ+Crr+r2VShENjc3Q3Nzs3JaxYV8IdRg9ZgHJIRBBEEnpOp2h/n3ubt/TgBjsZgMnYAENyp27Ngh0zfZSwnh2ZGha3LqolzX9kHEwHVdxZ4Lv0mfq1QqSn0/eeLIPhFEVPAbvP7a29sD36N9EvsA2vxR4oLP46YEJYRBBObQIUfx1Ek3Jmh/vnnzJriuK23pUqkUJBIJyOfzkiyZ7G7p2NCNlzBX8SuFEHobJN4P6KkeFSSDEPV0RYi6DS4lUfhdzAu3LTWdPuqEVFqPvB9QdHV1QVdXl4+Quq7+FB83hlpbW6Wn2f5+B/L5vOxf2WwWUqkUFItF2f6pVApyuRxUq1VZ5lKpBG1tbeC6rhKmYy3eMqOAn77F43F5GruZBHrMCw3n8TwIoWn80/5UKBQkedqyZQt0dXVJb8GNjY0yRAof23RM69ZFvkYNDDgwNOTA8LAjySR/FzcvgtZxXb+l6wT+HhsbWzMh7OrqUtpro/uNhYWFxWaHJYSWECrpW0JoCaElhJYQuq5KCF+ECt7LQAhpPpEQroetoyWE608IN1u/sbCwsNjMUGwITYSQ2v48eeLAkycrIwqYfhSCkc1moVwugxACenp6oKenR9579EjvnZAKYkJ4djjVahW2b98OQgh4/fXXtcI2V6fUES++mJrIGRJCTlIwfZoepkWFSlR/TKfTPpVRStboX10+UbDV2dXxsqfTaUmQEDqVXp4PIQRs3boV+vr6oK+vD/r7+2VdRxG8lws/UtLSEXsTdMI5VQ/EuHphxIp6zaR5QbsvIdRYdEIIaQfK0+P5os9yckL7GVVXNvU5ngYKeWi7g8HekSxQgojxw/DbhUIB0um0jAEXi8WkUBsktCExxlMRLvhFEf5M97H9eexKvEcJjYmI0nFsygMdu7r+TL0Pm9ogrG/y/kCvoQovJdTFYtFnE0i/PTQ05Pu2SU0c+y2qqX7+udc/UNU4kUhALpeDdDotyV8ikYB0Og3JZFK2bblchmw2C9VqFWZnZ2F2dlaOL1QhzeVyz0XYpoQIYyNuRkJI87peJ6e07Lr0ab9A0oO/dRsjtC9SoI02Hyt4bTlXH4f9/Q709zvK+ME5DDdnsD/jtSjjnueVqt+uF2gdbnRfsbCwsHgZYAmhJYSWEJK8WEJoCaGpDcL6Ju8P9NoPjRCOjY09V1K42Qkhzet6OpQJAvYFSwijO5PZ6D5iYWFh8bLAefrUgeXyz2C5/DOtQKSLTWgCOs8wEQrunMQE6kVRCAHffusong258EX/R6cS9F4qlYKhoSEYGhoyEjSdkEoXMhQYqeC4uLgon0dChYumLm1KAFHIRs+KV654716+7GhV0Xg5eZ1RIR3V0bh3wmKxqKSztLTkSwvJftA3KUk3gdYbTctEBqmgYSIOOiGDtvfWrVu1eUBBmhMyBKpDUwcgOg+QXPgKIgVhxFTnTdX0bLFYlHG8dO0/M+P48oVC1nffefFFK5UKJJNJxdEI1mFUFV2q8hqLxXzxNHX9Mqx/4P9UbRjzQ1XeopAxXX6DntHlPex5Wmc4hul7us2Nc+fOwaVLl8B1685AqCMY3qfp74mJCSWfuInAiSS2OW5ytLW1QTqdluqnr73mSI+qOFehUI9zBd5va2tT1EixL+Hv8fHx5yZ0Y5o7duyQzlteBeE+6KSRXsf+w/tKVDVuIYRUNaXX0BkR/Z+OIezrQf2Vei4NywN1ZJTL5Xzee1eLfD5vCaGFhYXFKuAIIbSE8N49B+7dqwtp165dg2vXrhkFPDwhCsIf/xidXH71lQPffOMoQeWpIMYFUNNCxAkJuqHnQqlOOEebK/TUlkqlYGJiQtoQuq4LFy5cgKWlJWWnlAukmBYV4JDIXLvmwLVrXhmvXHEkMQwTsHV5p9/kYS0wTEepVIJSqSRtzGgaaKdJhX+819jYCO3t7YoNnS4P9H8kRXj64Lp1QhhGgsKeQVIiRD1cwbZt23zCObYbTYt7J0VSqLO5iSrc0PcymYw2fAD+pmEOgr6F9/DE0vRsR0cHzMyoY4ufQOPGTrlcVsi3TrDDOsN64iSI5g1PpEqlElQqFenNNQy8PKdO6W2EaZ/T1VHQqYTuBGS1BDOo/aknR++08zU4deqUtMGj3x8ZGYGRkRHZpjSvmF+6cbFr1y4QQsh6qNVqxtAshUJBalXUajVobGyU89eHH3phTD75xJHpLy0twbFjx2B8fFzOX2hjiCeISBJx3ozFYlCr1aBarb4QBzOvipfIoLJSgkO1T8LGgAkYRgX7JD0V1I2RlWwcmaCbOzhQc2E1RBDXmO3btyv1udHtamFhYfGywBJC1xJCTMMSQksIEZYQWkIYRgif50nMq0gKo9SDJYThhPBV7SsWFhYWa4FDJ+Tl8l+DEJ6KJr1ObQZPnz7tm8jDAtF/+KEDH36ot02jpAPBg9abiAFfoFCAoQSE36MeI4OERU4as9msYtNDCRAlBHzRo99AFRn08HjlSl0NlqaBKj1cHU1HvLhaD63P0dFRmJmZkcHF5+fnYWFhARYWFpRyXLp0CS5duqQVloUQPqJkEh5ofpCIb926VaaVyWRgufBj7XurETCSySTMzs7C9u3b5YYEVWvSqTnh96gtjRB+1ehyuRxIAkx5RiLOVZfD2tHUF3V2hvQ5JEuVSkUGe9+zx6/2++23ntdJrBOTihm3J0RiwseaLv9CCLh8+bKvH1Lg9XfeeQfeeecdePvtt/88rziS2ON4oN8bHh729fco7UHvUy+sUfpclOf4mD169KjvPcwvjV2JNmBBQrYQAg4cOOCLPYlziY5IYozMUqkEqVQKPvnEI4HoYfTJE0eSeLQNHB8fl/+jjWGhUFCuxWIx2LZtG2zbtg1isRjs3LnzhanmbVZC+LzIKqbF06djarXkTIi6jT1VEw2ba6lnat18tJp8cKxFVbS5udnXLhvdPywsLCxeJqiEsPo3yomcEEJxTIGYn5+H/fv3w/T0NExPTwcShT/8IdxJCT05xNAUYYsPEo6gk4D+/v7IgiK9Tg3ow0gQnsRwIZs+F4/H4cMPHfjggzpu3NDXi8n+kAqWtLy4k4+LNgqFfX19gfUnhID9+/fDiRMnfEI+TZ+eRpjqQeeqnKbZ398P/f39PjJo6hM6YYcTDNd14eTJk758BAk1lKyjs5JcLgeFQgHu3XOgsbFRCkumfmMSxHTloAQkCtnAsiMx4qSVvoO76UIIGbKCprN7t3ra67ou3L3r+L6tC2NAyWytVtMSkp07d4IQAk6cOAEnTpwAITwySPPBbYpMJwTHjqlCKe3L9LmxsTFfPQghfM50TO1DbSdp3ejaFL+BzoqC+q0QQgbCptdp+uVyWbEr1dmBmfKADmmCyue63gkhniTmcjkYHx+XNqT5fF72qcnJSZicnIRUKgWDg4OQSqVkn4vH4zA6OgrJZBK2bt0KW7du9YXf2AgHHptJyA9y/LLaNIXwx3pEm8G1nMzpsJz7C1jO/UVgv6YnwjxskhDmDbOofZqiWCyui1fRzdZPLCwsLF4mWEKoIRKWEFpCaOo3lhBaQqjLgyWEG7+YvShgeXO5HCQSiXWpB04CgxzIrBUvOyHs+Y+OFpv1JNnCwsLiZYDDJ+fl6t/4JmxduIcoeP99/XtUpezjj71nggKh6wRF1/WrtwnhqbSOjo7C6OiollxQQZh+g6pgoTAvRN37JXrme/TI83j64IGjJYBUxQ6//dFH/nI9fuwYCSfPL1V31Qmb2WwWSqUSdHd3Q3d3t5Fw0Ot79+71fZeWh6rvmRZy3bs8r0IIWC7+FSwX/0oRoE3lpUIFLSM+d/HiRbh48SKcOXPGWF80HZ0Kr6kMd+/67Td19ceJXpigriOFvB1pPkzeUIXw7NUw0D0KU7px4rou7Nql9jtuK0TJICdGlGQJIaCvrw8GBwdhcHAQxsbGIJFIwMLCgnz+3LlzkQRX3rZYFwsLaogM9GpJx7sQQpIZtK2j5DWoHegzJhs8Pkdhu+HGAdpKlstlZeMAN554G+A1JOzctT7vF9jmPE+3bt0KLF8sFoPm5mZpu1qtVqG1tRVqtZr0OloulyGTyUA6nZYel9E+EENPJJNJ6OzshHg8Dnv27JF139bWBnfvOnDnjgfMf2trqxKU/VURxrnHTx05Xmk98DR1bRymXsyBY8P0LJJC/j71Zszfa25uhubmZmWcmFS4dXMT9nNct7LZbGTCF4RXqf9ZWFhYPA9YQkiEY0sILSHkz1lCaAmhJYTBhDCTyfjI0A9ZOI9KCFdS/leNEK6G9CFe9RNqCwsLi+eBUEL48OHqyKAQAn7/e79zGP77o4/08QX5c6h+hmRPFxNpaWlJS1JMCyh3MoG/UV0mHo/DkyeO4lSH4v59zxPrN9848PXXHr76yoEvv3Tg8889fPKJ4yvT06eOQjxNzi5QOEahC4V4Lrjq8qarayE8r4UoTPP6psQrTNiggnI+n4dSqaTElspkMrCwsAAnT56E06dPw+nTp2G5+BOJoH7D6wbzcf369cByZjIZxYMn9pt4PC69q1arVWhqaoJareZL684dRymzjsjwa7r8hAltQc/oVIaFENJbJNYPvcfVGvF6a2srTEw4Ep4Q6I9zSYk31jete11+dCQ3Siw0Xo/094kTDpw44eVPpxLO63rPnj1w8OBBbRsEqZKjoBqW16C+j05kUDU7SDCm/ZqrXWKb880tngb1zsr7XalUgmQyCZVKRarF9vX1QaFQkBs7u3fvhmKxCKlUSno6RTKIc14ul1M2xnp7e6G3t1c6GcM8NTQ0wP37jq9sqVTqB08KOXHDOI10s3I1JAWfj9In+bjB/lCtVmW/zOfzxo0P2rcoKURQwseBmwn02lrIXRTCZ0JjY6MlhBYWFhbrBA0h/Fe+ReDBg2BSWC6XlVMLIQS8+67eRo7//uADVdgwfSMej8OpU6eM6T154ieWJg+T+BdPPIaHh2F0dBRmZ2dhdnYWTp06BYuLi0qYDTwtE0I9wUFvoE1NTdDU1ASu6yphAnTC7M2bNxWhmgqxOsEWv4dBxYPqlALJT1NTE3R3d/tCg3ACyAV/KvxTAQRJKv9eY2MjjI+Pw/j4OMzOzgb2meXSTwj+pQR+v7W11ZeP27dva9NCr4m0r3DCgupJ9D30yNjf3w9DQ0Owfft2+OILB774wuwRl5MM7gXU1OYmgsDr3HSfbgqYCCQFH4/YhxsbG7U2RNS+Dsm9ieDRU76VCq6chGKZ33jDMb4XRtbm5uZgbm4ODh06pO3DurptamoKfDZoA4CHAdGlQckf1zoQou5RUdcHdP0MCSHe+/xzR2pVfP65V3dIBgqFAmQyGejq6pJEL51Ow+TkJJTLZcVGFecvTPfpU28D7PFjBx4+9IB9AU/n8USQrwvYP3E8/hCFdd3poM6OcCXldl1XIYSmzYEg4NrD17koY4jPBXTuWG+yt1LSx4H9NR6PQz6fV9pko/uGhYWFxcsMSwgtIbSE0BJCSwgtIbSEMAKiEsLVpEnH9IsmhGshd2HjraOjQ+njXHV6tYTwh3oKbWFhYbERYF5GPTJ4964D337rgasGoWCTTCal8IHXOzs7pUoJVRfldlK4YJg8kHIB+skTBxYXF7XPotCC38lmsz6vg0KodnjZbBZyuZy0ucP0UC0Pn+MCLF6jAhDeQ9sdXPBo8G/MBwaqpsK+TljldYHCOn6TC/v4HNZzIpGQdkuUSIQRFJ4OJzZctZWiXC4rC7/uG0FlRULY0dEBbW1timCB36QBzTs7O6G5uVkR7DHvOuGExqbUCfWu68VMRDU56vmW931+rVgsaoUhExkxeZLV1ZlJLRX7OH0Xy0i9WdLyC6ESWCSG5XJZUfWlasxhZE9XR7o2j5LO4qIDi4tO5Hd1xHt+fj40H3itpaVFGUtRBWha1/x62Ps4x1AyEfQuL8fvf+9IT8yIZDIJd+44kM1m5bxTqVSUtszlcnLeQ8KG98rlsvz/7Nmz4LquYj+Mcx/OX6ia/fBhnaA2NDTA8PAw5HK5dXGyslmBZcE5uaHBC4q+WlVR+g71KErnXz4Osd1RDR5/c1VP3RjV9bEgsnflyhXjXB5l3hXC23g9dOgQHDp0SFGXXimampqkajRtix9K37KwsLDYSFhCaAmhMR1LCC0htITQEsK1EMIfGilcb0JITwc3AyFE52m3bt2CK1eubFpC+EPpTxYWFhabBY4QApYb/xaWG/8W7txxFE+LQnhqdWFCnw6/+Y3jU2+ki0csFpOE0LTYoIc8k1DHySoKwvw5nTdQvqBS4c6ksoOLKwrPdBEsl8syNhMKUJRUCiFgYWEBFhYWQoV9fq21tRVaW1tBCAEDAwPa+qS/TfHrogrKQqhqsZSUmUA3Bmi6pmv8u8uln8Jy6afKPV18Od4nwoQdTIcSnFwu5/t+V1eXry999JEDH36ogsaS/OADRxHIqIAeVBd8s4K3Pd1A0REOXf/SOSeifRWFfF2/4eqjXCDl44H2e1Q/xHiOlUrFR7SithXeO3vWv5kUhaxhGq+99pp2Q4Y/R2M5hvUh+h6vx6hlFELIeYI6JeGCL77//vsOvPeeCtxoSyQSsu6bm5shl8vB5OSkbO9UKgX5fF7pF+hoBJ/J5/MQi8Ugl8vBa6+9JusNxwjWfTweh6NHj0oSlE6nIRaLwcOHdTVfSgQpSUwmkz8ob5AmD6OrtWfTEUK+ERm2PmB/qtVqSl/jTmpQZd5EBoUQMDIyItOlZhA4x6xkPNINSqynN998c9WEMJ1OQ7FYXFU9W1hYWFgEw/m+6e+0iw0lISYBPwxLS8G2h++9Z75PyR5dkGg+7t1T3+/q6vIJYDzP1JU8vZ5KpQKFVEyL2/3hX9x1xwVcZwe0f/9+2L9/v5YY6eogHo8rwmdnZ6fPDnA1QmmQcIHX+AmRLk1KXLiwofuGqU0olks/heXyT432nxjyQ1c+rG9+ekbBTz5isZh0s07BXa+b8otCO/42kQV+shzUXroxFxR8XbeBwZ9Db4iYRxTqEdSuUJcWP+HXnc5xDA0NwcjIiPQMPD4+Drt37w7tp0IIOH9eb5sURSAVQsCxY8fg2LFjgX0dMTw8DMViUdre8fYxjR9ENpuVJ3/lcjnSuKxWq0bBF5+h/1PMzs7C1NQU7NixA3bs2AHJZBKq1SpUKhU5D6H338bGRmhsbIRkMgm1Wg0ymYy0K8S+T9sWx002m5Vl3rFjhwwDgqBaGSj06+Y0PA0dGBiAgYGBl16Q19n7lUolcF13xSehPK2GhgZlbGEd0hN/hM6bK67Xunu6dBoa1Jh/rutKr7m8r+LmLh1/YeMQNy10sQbXgpe9D1lYWFhsRlhC+GdYQqhes4TQEkJLCPV547CEMDohpOp+L6NQH4UQrjatqIRQR/hM4T5M5FAI4SODlhBaWFhYvLpwdAI7FWqjqkcJIeDChQvw1ltvwVtvvQXXr1//sx2CI4HP/f73jjZGoYno6VTXhBDwzTfqc319fYFCMV5D8ofvhalD6vJIwcmliRBNTU3B1NSUr1wmwsW/g/aHUfMXJATr7qFgWyqVoL29Hdrb242CcRDpo785kQjLF2K5/LPA+0gKOVmgxF6XZ04eeV6oGnEYARFCwMGDB+HgwYNw+7YDt2/r+7TrulJlT2e7GKU+aF9biQplkC1gOp32kUmuPoowEWxeHygg61RpEXv37oWZmRmYmZmBubk5bd+8fv06vPGGqjq6EkJ49OhROHr0qLaOJycnYWxsTBIqXR4xPp+uD4WR+2q1Co2NjTKId61Wg9bWVmhra5MEjY8HJAQUQWVMpVLShvvQoUNQqVSgVqvJb2azWeju7pbPJJNJePrUgebmZmXzCtVqaT9Bb7P4rXK5rKiookdn3g5CeGrxtAyYFnr5xY2JlzVeIVcZTafTayIrND3TfNDQ0BBJVTKoPnWkkJNB/G53d7dv7ufrlWnc8XGM3mzXSgILhcJL11csLCwsXiY4uol8pThy5EggWbl40YGLFz3hjoej4EKREHWixwVbGjQZn71717N7HBoa0qbFFzKdc5uwhW010DllwYDQtNw66AgX/r5w4YJPUOeENkra+EwsFpOCnu75zs5O6O/vD8yXrt50hMx0qjQ+Pg47d+6EnTt3wuTkJExNTcGuXbtgufyzP+Ovfe98950jBVsUNnlYCfp9HopCVxfU9o/mmdpS0fwfOHDAV986YiiEXu1LZ0NKHRKhLVgmk5Hl27JlS2QyGAZqE0RPe/G0sA4HlnPRnL3wvhlEphCvvfYavPHGG3D+/Hk4f/48XL9+Xd47fdqB06fNru15/jEPaBOn67e7du0KHBdBfZzfX4m9rhBCnpaOjY3BxMQECCGMQrDu+9iPMfRLJpOB5uZmGBkZkeM4nU7Dnj17YM+ePfI08PFjz+lMqVSSJJHXG6aP/+O72WxWzr9ILHl+sC1o6A+eLh0/mIewE67NCMwf98i5mrxzgqnrT5RorrVeaDqYbx3RwzmrsbERstlspA0ZIYTcUCyVSvDGG2/4CPN6nAxu5r5hYWFh8bLCEkJLCC0htITQEkJLCDeEEOqE/c0u+OsI4WrzG4UQrmd9vKyEkOZ9o9vfwsLC4ocIhwtMJsGeY3JyUqrLhQlBqH547pwDv/tdOCG8c0d9BgUJ7r1RCAGff+65Yd+5c6dPCKHfoAJvGPFbKSkMqzPXdaG/v39dCOfVq1dBCCGFtbWktZKyDw4OypAiKMiGEUKdShn+j+EdRkdHI+VpufzXsFypE0OuVhwEHp6B5533kSDVKHpvZmZGmxYSwps3Hbh50/ufu4TXlVFXh7prY2NjkeosKLyFrv3CCB4lhlHeRXvNsDqNUh+oPhr0vi69N954w9evsd0QaPcX1OZ8XqGbKLr8BPU1CmpTGVVlFDcHKpUKVCoVOHr0KCQSCRn2xnVduH/fkeqgsZjnSfTePQe6u7ulHWAikZAed3XEkG6ExONxePrUkaFfeJ5wbuY2orr803mroaHBpzbc0OB5zNysxJCTuLXkkauMCuHZLyP5Xi+CTPPJTzajjEvsE6axgeChWM6ePQuXLl2Cq1evwtWrVwNJH75H1Y2t3aCFhYXFi4ElhAZhNKxMQc/rfltCaAlhWBl1dai7ZgmhJYSvAiHUnRxu9IL5y1/8fF3zFZUQrjZtXZ6j9jPejpYQWlhYWPxw4ZgEmiBEEUgRPB7Z4KDZ8Qb9/ltvOfDHP3r45JM6Pv3Uw2efeaALk0nQF0L4VAaDytvZ2aktCwoyUesJsXXr1lW9pyvPo0cO9Pb2rvp9el33bNA1TGd2djZUKMdrXEWwXC5DT0+PEucwTGjGNGKxGCxXPGKIhDDovXK5rBXaTf0uCNh/tm3bBpOTkzA5OekTllCI7uzslERQCAHXrvnJK3rti5onHkcRVWwPHDgABw8ehLm5OTh8+DAcPnxY+Q5X6dMJ8lHrANMMUx/VqdmaBEr6jq7M9NvUyQy9Tj2D6vrCmTNnlN+o6kvjEJriaEYVloPG3krGeyymBu7maspPnjiQTCYhnU7D7t27Yffu3Yo6J8aOu3vXiwP75ZcOfPmlA19/XY8xi/nq6OhQ4hTSuJa0HXGcYmB6VAvVbfiMjY3JPATVIyXU4+Pjvmer1Sp0dHRsWvux9SaE2L7rYTMXpIIb1rfxvm48mq7h9UKhAIlEQplzsE/pVKHpNerVFu+Vy2VIJpNKPW10u1tYWFj8UOGECf/4G+0CkNysVuARQsC2bQ5s22YmhpcuOb70dacM/L0oXgHpKSN6GRwYGIC+vj7YunWrLF9LSws0NTXJXfggr4k6oI2MLkB3UD2HCZYYlB29CUbNz2raiX+b/v/4sZ/k6MpFhb9iseizkaHu6nk69FSXP7dc/RvjN9H2RddH8FpnZ2egYKTra+iSXXfaTJ/DNqfXrl51JNDjrkkYMwldSLB4P+PtcPToUTh27BicPHnSOMYoVkIKMZ86u8KgU0AEb0dTfevq//XXg0+FdYG38d3Lly/L565duwYdHR2+92nfjFoePn4TiQSkUillbPb398Pw8DCMjY1JT8N79uyB6elp32ml67rwxhtvwBtvvGE8SXnttdegpaVFbqrEYjFp54X4+msHTp1ypEfn995z4P33HfjDHxxpx0jtwugGDfc+y4l9MpmE6elpXx/ndrIY0oJvBNA3Nl3xAAAgAElEQVTQL67rCf+Dg4PyPUog8Nrdu866kbD1wHqSQU4I15I2fd911diIUfrxyMiIdj4OGwv0ZJBqrySTSWM/5h6Q6QYEnhDTetpoYcnCwsLihwxLCC0hjPxt+r8lhJYQWkJoCSEt//MmhGNjY5tGjfR5EMK1lktH/qKMfwpLCC0sLCxeTUTyMkqFTpMnR92iQxd4XFDoe/39fpsk9Ea6EgE1TADlgsuBAwdgYmIicj5XgkQiodRR1LR03uX4uxgMmgtdKMQFvct/owdLGhevqakJarUadHV1+b6DHkAnJydhdnZW5ofniarmcoJO69hEqsL6FH0PSSFHd3c3dHd3K+no0tiyZQts2bJF3ueCq872UEdcKEmr1WqhffKtt8yOHEx2Oiiw64gI2oHRa/j32rVrcO3aNbhx4wY8eWImVGhXxuvIlE98jxND/o6uPNy2Lep4F8Ijha+/7sCxYx6OHlXLpIsJiu9++60D335rVnfVvRc1X7o5h24w8TmGfmffvn2wb98+2L9/P5w6dUpR3zQJ09lsVqqJplIpZTzn83mYmnIUVVJUq00mk1L9/quvPDXSvXv3ysDxqEaKbcf/p2qluOlCy72aesQxi78zmQw0NTVBPB6X5GJychJOnjwJAwMDMD8/D/Pz8xtKCp+H18/1cE5z4J9+HjpuddfHxsakKUhLS4v0LmraZKFzJM6T2F/L5TKUy2VlHtH14aB7iUQiUuxFCwsLC4v1gSWEEfK5ElhCaAlhWJ+0hNASQvodSwhXRwh/KA5H1uukkY5bk4qoqU02KyF82dvWwsLC4mWBojIahcCY4tVFgWmBogIlEsKVpMHzTIUudN5Bce7cOR+JMZGZtZbVdE93rVgsat+dmZmBmZkZ6RSCQ6c2aPo2LSPWFapY0ueQLPX29sLg4KDiAIbjwQN/vrhDEFqnQaq/pvyb6pOTQlTr5Ono+su2bdtg27ZtMk9cdZISpDCBltahiWDg/5cv6zc9VqOiSAU2XR9AlWcs45MnjoJHj5zQvm5Km15HYsif1ZFYXg7Mn+kbuvpE5zmu68LRox4xPHLEgcOHPczPe9Cl9c03jiKsmvJm6qdR3gkriy4d7H/83SDPjCg8t7a2QjqdluM7m83C+Lgjy5jJZCAej0N3d7ckh0gQHz3ySOHevXth+/btIITqmZePC8x3LpdT6jCsPnVAJySdnZ0y76lUCnK5HFSrVRm7NZ/PQ0NDg6IG3d/fDz09PT8IUrgWmBzIcPXRhoYGKJVKyoYc3uOOsiiC2pVv8HGvodhuQV5N8RpueuXzeajVakrZNrqOLSwsLH7ocGiw9yjCoIlomN4LEgaofdhy4cewXPgxCOHZd7W2tko7ORQYOckwCYv0Gg9VgUGvdV4Fg+rBtFBGFZ6j1iG3VdyzZ4/830QIVwJTnYUJ/FQw0JXh/n1HtiU9leVpmUhBUNpheV2u/o0khtQWKahtXdeVwiYVTvG+jgzyvAQJ/rFYDKrVKlSrVXny2traCq2trdDe3g4XLvjrixOzIK+cPM80LyhQ5/N5uVuvSx/fe/TIkcBTXx0ePKjD1E+QGNJNHp2HX34a39TUJOsHST1N98CBAzA3NydPh+h3dSFYsF45MdSNo7A6xudMpyWc9OKpMRWUcZ7laQaRRCEEfPyxmtcnTxwtKRwcHJS2f0iyduxw5Ikh5iObzcr6wn5C+1lTU5NW+Kc2Yroyh9Udv86932L9ZrNZma9cLgc9PT3Q09MDyWRSkkRa7qWlJbmx86qSB5PaKbdRfPDAgceP69D1xxMnTkA8Hpf9CPsS75ucCGKfp21TKBTkSWDQhgamiVoK5XL5lSf5FhYWFi8alhAGkIYwWEJoCaGp3iwhtITQEsIXSwgtidAD68QSQgsLCwsLE3wqoyZBTydQm/4PIoBBQoMQApaLP9YK26hOabLz03krQ+H4yRNHCapMBTz0zhdEOGgdJJNJKWSFERX6XtgzjY2N0NzcDAMDAzA8PAzDw8Owc+dO5Zmvv46mTmsSdnXPm9Lh9czLQIW6eDwOd+/qVQ8psQr6Fu8j2N68DnXkbLn6r2C5+q9gaGgotD7otyYmJmBiYkLe6+/vh1qtBrVazafGGEX4pXWVz+d96rm83s+fdxTbQHy2WCzK8kchhUH1q2szPiaj9GGO+/cd+O47P7FSxjIhhwj8PrVZ5O+6rgsDAwMwNDQEBw4ckHEDw9qDti9/7tAhR8HwcB30Pa4eh2OTqlRzYuO6rvQqTIkOzW88HocvvnAkPv+8Xnc0zip974MPPK+g1JbOdV14+lQlhSg4T0xMwNCQA0NDDmzfrqrF5nI5SKfTigBfLpel/SHthxj/jfYR6sXURApNfeWdd94J7JOcQKfTaUgmk9Da2qrkP5PJKLZnbW1tcO+evi42emHdbKAOZxBoU7y0tAQ3btyAGzduQKlU8sWj1M0b1A6YqhDTjdaGhgbIZDIwPDwcqvZMQfO70fVmYWFh8arASAiDFvAwomEiG1EEWUoIw8gMBzVux0UKwzQgTM5bdEJkWBl1ISWCQG1k0uk0ZLNZxcYrCu7c8Yfk0JHAKO0Rpd2CSCat51QqBXfueAGwv/7ac1hhcvChq1tdXWOoE1p/uneREArht0fTCeZCCB/JwODYHHhCIYSQ7vK5u3ROsHiQZd0zQgg4d04lhEJ4BDpKYG+eXpTndCdZq00L6+e77zxieO+e2RmUMr5zjkJAqtWqj2joSGqhUIiUL1MZgvo8kkIh/BtOGLg+qB9TMlMsFuH+fc95zZ07Hr76ygsOz/vVH/9YJ4GIDz904IMPPGA94alZKpWCo0ePSqcfuhAMB/7p54ozGd4vuaOZjo4O5TSIh4TAekCHI7yOMKRMOp2GXC4Hzc3N8qT3zJkzcPbsWRBCtYMcHx+H/fv3w/79+2UZ6XyCZU0mkzJtJCCZTEY+19/fD52dnXDz5k24efMmNDY2WiJhANYLnQOEEPD0qaOMN2qHStuZj0nUOsC0UqmUbF86TjKZDGSzWaN9YyKR8BHCjQ4pYmFhYfEqwhJCDekJyyPCEkJLCHVkxBJCSwhfBCHkQjMVpF9FQkjrYKMX1s2GjSSEYU5vLBm0sLCw2HisihCiUI3qdZ2dnbB161YYGBiAnTt3KqqOuHDQ93VqWcvFHxvJIH6TCnaclGB6VAjShWlAUoBqSrpg9iupj87OzlURL66WE/V7SAhX882gNuXkLMo38B20j+L3UQjmZdSpUaIabqFQkELl0NAQDA0NwdTUlNHLKc07kkJeFt5vUC0NPW1OTU350h0eHlZCBtRqNd/3wtQ5uToV/4YnNDtw5ky9ntDrqRB+b6xRkUgkfLazpnG1EuJE88X7LyWEXJDkaS/nHOnlks8FJkKHGzlR62D79u2wfft2GB0d9ale8/wMDzu+eQDv8RAsunmJCtmPHzty0wdB3+/q6vKlSetgYGBAEjZUUd+1axccO3YMjh07Bq7rqadWKhWj4ExPCjFfaEeYTqdl3efzeejs7IRkMintXVG41xF0JHE0z3zupeVC+2faJ4QQsH37dq2qIOaL2rBRtfREIgGpVErxkrpv3z44ePAgHDx40BIJAxKJhKwbbhuNRBt/mwghtuHo6CiMjo765ifaju3t7dDe3q70RVPeTCRxo+vMwsLC4lWDJYSWEFpCaAmhJYSWEFpC+AMFJVovkhBGbQ9LCC0sLCw2HlpCqBMQ6e94PK6o8lEygIvJsWPH5LXOzk5JnHRCsxAqIeSI4lgDBbpkMgn37zvS66VJCOTQxSvs6OiQQc63bNkC/f39MDg4qAibFy5ciCREcwHQRFh0bUFVupLJpOJcxvQuCmfUi6Upfd1vXb50wjt9nqdNHWfwvsLfRyEY25u/9/SpGj+PestDLDf+a22b8zwLIeDxY71DlKmpKUkQwwgZ9pmweIWohocEoVQqSYKJQFIohOcpFb2lroQUcs+NjY2NWgIShMXFRTh79iycO3dO4sKFC3Dp0iW4cuUKXLlyRdvmNOC7aS7BsiznHEVVOkrZotQFfnN4eNiXj127dhnz5b2jzz+qC/N3uUomEpRsNivj+1FSI4Sqfkq/j2Rs27ZtCslCEjQ6Oir7Dqp8CiGMTlRSqZS8TklWsViUaqHpdBpaWlrg6VNHUceNxWKS4FJHNrTuDx8+LPOH12hdUCc8uKnC22hgYAAGBgbkfNDe3g67d++G3bt3y3I3NDQojr+w/FimdDoNO3fulGltNJnYbESGEqx0Og0NDQ3w1ltvweLiIiwuLsL8/LxsG9rvqBovzit8ww/HE1efL5fLkMvlNrwtLCwsLCxWBicqKTGRACosUKFACAHHjx+H119/Hc6cOQNnzpyRXs14OiYiSL0t8jzq8nzvnt/zoQ6VSgUKhYIUNlDAomnqbIdMuHHjRuRnoyCoPfr6+nz2SLr3KFnRkV0dqH2lrr7xfxQO6K6/qX989pnfhpOfGtHdaG7jIoQaekOXH0QikYDlxn8tgXk09V8MtYDp8e/o3qOCE34T/1JbwKDxYurHp097ecGTUT6+qICm+5/bv1Fs374dJicnYe/evTA7Owuzs7Nw7NgxWFhYgBMnTsgxGqWfXL9+XXrspfn/5htHAS8jCo80JAXe13k/jUIUeZ0ikabpCCFg7969sG/fPti3bx8cOnRI2x7LOXXTAYHE+OzZs7C4uOgbC7Rs9ORU53GUX+M2r3xsDA4OKidl6XRaeT7slBDnOBpEHucEqkHBT/tc15XzLx2n8XgcFhYWjJt0QggZ6gSvtbS0KPd7e3uVMqRSKWhra/OdGOZyOfl/KpWSG2J47f9n783arDiufO9wq2233e2We3hOv+dc9LVu9EnqY9gGZPeJzNzzPNVcRY0MRTGpmGeKQYyCQiBAzIM1y0hCEhKSADFakjd9nvVepP6xV0TG3lWoZVOIuPg/tWvvHCIjIjPXL2LFWq+99ppKTVSr1R4rhGzcuHHWQZBtjZ7v+6pPSBkOgHV0dKj12ugnfBAS/SKbzao2O378uNavE4mESgky2+rBycnJyWl6OSB0QKjkgNAB4Uz6iQPC2QOEUtqh0AHh31YcCGcLED0OIJwt1+7k5OTk9GgSpvFoi5xpriOYqXFmE6CQywaEpkvddOfgBmgrwZXJPA53iWnlYtkMSi5cuEAXLlywXl8zgGlVTzZxQ+raNaH0ySf2c7aKXsqvHTnUHqUsPHl0MyhEf7l6VdDVq2EZa7Va0215mXgbwAXQBqit+kS98qwVXs39AIVr1661rm+FMYz/uXsr1gZiDWSrtm4lnPPll4XS3r1CO7cNArGvGR0SBjS/btPtaybrMlvd09zt1vb7l18KLQk8By/zXHzdnQ1OTOjlfY6fs7+/33p/c6VSKZqamrIC4Uzuz4MHD6rP3JXRBEIeLRPHg7smbyezD3BDHIMM6HOAQsARAKkVFG7+7X9SoVBQx755U0TWfJr1zMuVzWbp7t2Ga/aSJUtobGxMu24OkbyNOjo6IsePxWJqnRl+Q4TSWq2m3GI5mGAgKQgCOnLkCB05coTa2tpozZo1lMvltOt9HC9SnHtiYmLWQCF3F4XLKHfD9TxPuQtzAISbsO35wiM/nzt3TuXV5IFrHrdR4+Tk5OT06HJA6IDQAaEDwhmV1dzOAeHsBsLnn7MH7HjSgZDPfAEIHzeEOSB0QOjk5OT0JEsLKrNo0SKrcTiToC42g61Z5D64YkkZzTvY29tLnZ2dTQ1Us3xffKEbnVzr16+n1atXa98tWbLECjBmOR8V1rg4FMI1ZyYyz2lCWk9PT9N9zQAunucp+J1OrXIhcmO22f65XI66urpUX+HtLqWk998X9P77QpXfNA6b9SWeA9DsC/z4zfpfvfKscrFrBRFwnduyZYu1z3F1d3dr+/b29iq3ZrOcJiTa+poJA+Zx9uwRmrGG7QHj2M4GFrlcLhKl0ff9SECUVvfxdHAISOD5Ps1tuBvpjRuh6tm/o3r279R1lUolzW04CIJIPkcT1GGYIogJb5tW1wbXaOSv432inhEKDHE+myvu+vXraf369VQsFrV2gXu27/uRqJmAdL49on9CmUxGtQ9vUxj1HJZQliAIpl27ZUIhrgtlMcvFIdQWoKtWq2nlxvMe5UP5Y7GYdo0AWVzPwMCAGlziQXjMe5m7PPLrmE0BTGaDy6hZBt/3aefOnbRz506SUmpRjLPZrII8XvdmuzZ7Hhw/fjwS0Gc2tIOTk5OT06NLrFu3jsbHx2l8fNxq7MPwwLoQGATm2qVmRiNmhExgun9fWNNMzJ8/f9pjSinp+vXmIDg5OUmTk5Pq/xdffJGWLVumkiuboeL5tTabRWoFReb3d+8KzWB/VLiEsSSlpHK5TB0dHdaZW/PYH30klKRsPcuK75odl5elmaFvqqenR1uzaG7/zjuN9uLRT02QlFIqo9eEd9t1235TBj5bS2ga9Xw79KVW0Ibve3p6VATaVgCC38x1sKjTmYCX53n00kuNesN9h/rLZrNULpcjUTRxfMA+n2GZyTnRjrbraVbnWJN5545omvLFPHc9+3fa+jZAAyCiVRnxXLJdtwmSADLeN7H95cuX1WcAIQeTZlCJaKKlUkmDbgyiLF++nJYvXx7p4/z5Y6ZY8H1fDSRwY5y3C+qJz1Rjm5kY5RwWUqmUdkz0sSAIrDOJvh9GrzXLxaGQf+YznbxOq9UqVatVSiaTlMvlKJFIRJLQS9lIaB+Px5vmrJstEPK4y2QmdjdTj6BuOzs7qbOz05piAgNFZtviWYA+19PTQ6VSSVs3OFvawcnJycnp0eWA0AHhtGVpBgGmHBA6IHRAOPuB8PnnGgb8kwiE5jU87peoWZ6/drlagTGENv1bAuHjrn8nJycnp+8va5RRm/HHExfDmDFdhUwjDPvjBdTT00N9fX1Uz/+c6vmfa4bGyMgIjYyMRGDTLMuVK4KuXBF08uRJevXVV+no0aN09OhR9fu+fftaAg6Ox+HDBob4v5WrYTNw4MYw3wdrN3husunUbLtm9QO9//70kUibuaDyY3K3RPM6OZRI2Yjw2AyQPM+jd94Rmt5+W2jX2ApW+HFhvLSqu/Xr11O98uumAMO/+/xz+/oxvg0MJ+SmNCNaQmZkyYULF1I2m1UGr5n4u1nZ0O9279ZBmgMU33fz5s20efNm2rdvHz14ILTfObTY7lfTjZSfT8Fb8ZdUL/5Sqx98F+oXhn7ZQo3tHrb/uwYiODeeN7xebWU3nzu2/812MuvuwQNBDx4Iqmd+QvXMTzRDGeVBu3F44WsGUY++76tIprwOTTdP3qf4c9RcZ2j2a8zs4f4z+9OjQmGlUtEiUd640QBBfk6+xrNQKFhdYHm5ORDi2YfvcK2VSkUdG30wlUrR5s2bI9f9JIDHXxMIZwKCPKoo74/oH6hj3OtmJNFW9xsGDxKJBJVKJWpra9PK9bjr3snJycnp+8uamJ4L6RcwS8VHqfGywOihbfbBdsyBgQEaGBhQYFgv/FwzPGz7vPuuoD/9qXngmCNHjtCBAweaGvWPAlXZbJaKxWLTstjgin++fTtazlYBXn5o1Wo1am9vp/feE/Tuu6Fs9cBnuJpdWxAEVC6Xpz1noVCgDRs2aO1ozu41a4e33hJNDXzs02ytYRAEasZOSknj4+O0du1aWrt2rTo+T0XBk9e3gkJbu8KA37t3L+3duzdyDBhYtmvlM/DNQEbKMHCQuf/OnUKrz3w+rxlqNgiKxWJ0966g27dD3bghImuzzHWHfIaA3/8N+IuCXqs+YUvq7vs+bd26laampmhqako9Mx7W/k1t87D6r/Sw+i/0sPovVK/8muqVX6u1ddMBoHk9023XrF/WMz+JfAegAbCZgXz4sV566SXtmk2I7ezspP7+ftqwYYMGSxy8vvhC0OefC/rsM0Gffhrq449D7wPM9iDgCi/noxjofE1hs/uT9wuzfs1+uGbNGu3ezOfz1NHRoSAkmUxSJpNRwUkSiQT19/fT8PCwGhTEOu/JyUkNVJ9m8ODAJ6XU6iUWi0VSdsyfP58qlUpk/TFvR/6Zz9Cj7fAb1hriedDV1UUrVqx46tvEycnJ6cckB4QOCFtemwNCB4QOCJ8sIJRSNp09Ml8A5u+2dnRA+PjF131KOTuAkJfrcdePk5OTk9P/TFYgTCQSWlL4vr4+ldQZyas9rxHpEC8Lc82Rzaj2PI/6+vqor69PGa5BEFC90ABDbPv226FLIV97ZkLLDwVR/MWJ7/r6+mh4eJiGh4dVYm8bNNnK8dVXQovOZ67nm4maQUkzIdqi7bd33224aL79tqDXX59Zmg4pZSSyZitt27aNtm3bRtu3b6dv585taYTjmt56KxqhkoMVjJRUKtUUFmOxGC1ZsqRp/+Dbcyjk212/Pn2dHDlypGn7eF7oMsfXfsGYXrFiRaQsJqSg7y1evJgWL15M9+833D537BC0Y4egLVv0tY5YG8iPlclkNBdVwIPpFmu6fsPYLJVKWn319/dTvfgLbV8zsip3zeT9kF8f4GFiYkJ9LhQKVCqVKJvN0sPav2lgyFWv/Jo8L7q20Rx8mq6/tRIfAIrH48p9FOeEWyMGi/D8svVJPCelbLjCxuNxLWw/1gkiCuT9++HaS6zdA3Dxa0wkEvT++4ISiYRaa5jJZCKu5YlE4pECsNjAkNeLee/F43HN9TOTySj3zx07dtCOHTvI9326e1fQ0qVLVVlHRkYoFoupVDf4nic95/WK73K53FMNhdwdFP2BR17lbqJos7a2NuszlacwsQGh+fzq6emhXC5H8XhcDV6kUqmnti2cnJycfoxyQMiMYweEDginuz4HhA4InxQgzGQykZmj6Yx4EwwdEM4OzTYgdJFFnZycnH5cmtZl1KYHD0QkRx6gYTogRKLiZsYUoPDNN1snvW4GTzbxF59tW9Mwnw54bO5oiDpYLBbpxo0oWLTKIfhDyBZtcTpdvjxzKOzt7VXBVJAovpW+nTcv/Dt3rrUdoLfeEpohjvpsb2/XtkMCZVOIGskNYX6sZhBqQiF0/bqwgiEiUb766qvW4/NtkT+PQxbPcdisLkwoGR0dVTn+ELnz1i1BY2OCRkdD8QiRAJh65idUz/5EwSgCdSSTSXV916+HLog2V0r0V/RZEwY9z4vkV0S5bdFhzUiGQ0NDCghisRj19PSoCMB8H26g1iu/buoCinuvWZtP5y5qa0f+GXXqeWFwnlqtFgkqg3rGdZ86dUpzq8TvPIgH9sfAmu+HwVf489Hcv1Ao0OTkJP3pT0LBZTKZVMY6osqiHOYg16MGnNn82/+kDRs2RKAhHo9rSeh5BNFjx47RsWPH6NatcFAsFoupQQ7AIPpEOp2mRCKh/uJzMpnUvpNSzqqcg39rcSA0Xb8Bh7yfj4+PU3d3N5XL5cj7qtW9wd2WcY9KKWnr1q00ODhI8XhcK8/jrhcnJycnpx9GGhByY7SVUS1lmDoCSamHhoYixh9/2ZgGTrMXE87fbG3STMCQC6OazY5hQiIvZ7Njep6nrSGz1ZmUjWTc+N+2nspUq7K2+t62hmimunRp5lDI9e28eZpsv0sptVlCE4iCIFDgzw2SarUagfiBgYFpjXhznRPaZyZAaJYPUIjok1JKOnPmjLUteB+AAWWej68pM6/PFACnp6cnMnLf3t6u9ROkSUCqBAyyZDKZ75K/P0P17DPU39+vwAHnuXZNWMsa3oONKKBmPfJ+b6tb3pa2tXN8Nh5RMguFQuQ4vb29KiUO2osfU0oZSV4/E9iztaH5HOKfUYee59H27dsVYPNZM7Nc6DNShjOBQRAoKAfsYOaWQzufdeNlg8dGe3s7pdNpeuMNQRcvhgJcJhIJDb55yhgp5SPPsHEo5P0G8CqlVOXidXbtmqBr14SqFx6NlJcNazDRpzlUY/0hLzsv0+N+cT4OmVDI++q9e0Ldl+b7lj9zbe8/U7bn6M2bgpLJZCTX4eOuEycnJyenH0YOCB0Qfq/9HBA6ILQ9H8y2dED45AIhZEYifVxA+LRDyGwDwsddH05OTk5OP5yauozaDDzzO2xri2LJjSRzbcJ0mi56YStgqtVqVCwWH8mF0nZ9zdbiSRm6DXLXQbO+uLBui+foa1Z+gB2H4/+pWhnDFy40h0ET+GYCgM1+/3bu3IaM376ZOzeS7wogBCNy9erVmnGNqHccTtC3zPa09Uv8/+ff/Y7+/LvfNa2D69cF3b8fqll/MY+PiKwmZEipw6Wt35v3B1zmfN/XovxyWIGh5/s+bdiwgTZs2EBBEFCxWKT+/n7lQljPPkP13E9DFf6B6oV/UGXWP/+C6oVfROrCLFuzqK+8bHAthPE/NDSkvsd3WINsugTjWtEHkE+S9xOsxZspDOLc5gAKnlXmPolEgs6ePavOWc89Q+l0mvL5vHKnQ91zV1ApwwEzMxl7LBZTURqHhoaoUqlQNptVIAQXWpTrxRdfpN27d9P9+0IDpkKhoEHp6dMiUvfmcxfHbJW/rtlLAr+jHgCaU1NT6rhBEFA2m6VPPhFanwHwNoPziYkJklJqufCQqzWZTNLo6CiNjo4+9QnQzaTzcBHFfXnq1CnauHGj1h6836Ff8b7An198MAltwO/1oaEhN0vr5OTk9COWA8Im1+eA0AGhA0IHhD82IKxUKtTe3v5IYOiA8PHKTDrvgNDJycnJ6YdWBAhhHLWCjFu3wuAWiIYnpVQRLN96K9Trrwv1crG5kTYzEPCZQyGiCppua6Z6e3t/MIiSMnTzNI11KSWdP3+ezp8/P2Pw4kZSK2Wz2Ug0UlsdPco18P8HBgZoaGiIhoaG6NSp1jCIzzAkWp0f7kpccKfj3yE4hAmO37DAMzzo0J49e2jPnj3a9ZfLZSqXy1aIMvsWLzfAiJ8f5/x6zhz6Zu5crRxSSrpyJQqCtv+5a15HR4e13VpBJcoOg4zDBaIB2lzB+LRtkMcAACAASURBVP+jo6MKloMgUEYcgnIkk0n66qvQ7QtwCTCMxWIaCHIosdWtzcDn4Auh3AAXE5CgTCajnatarUbOGULhswqobODNn1u254vZj7Ct7ZkE98uDBw9q8FrP/ZQSiYQqB55tpgup7/sqB2QQBPT55+Ez88SJE3TixAkVBTSXy2ltmUqlVCRH3sd4Psl4PK4FE/J9n06dElq92u4FKaWWm05KaY1A2goKK5WK6lNBEGj7X70qIvcjXEB5/fA+sn37dlVuPoBYKBSora2N9u3bR/v27aNkMvlUggiuGX0C70K4byIPId6zy5Yto2XLlql7tNUgrK3vo/7b2to09+ZSqeTcRZ2cnJx+xBI245W/tGGsIY0CT6Uwnf74R91IabVuyvayQvJrHsK+2blGR0enhaLpAMsGf4sWLaJFixZpBg6f6eFGJQxi8xwff2yvM8xwmOru7lZRW20zhebaIPNaeTt2dnZSZ2endQ3ja69Fy2XO4PG1TOa2ttkzvh/24VEgm9U5gIzr0KFDWvj+sbGxiPHieV4ksTcMmWKxGAFsE/ps18/r4MoVQVeuiAhU8PoYGhpS9dwMSHg92Yx2KUNoNWfegiCIgAcHAT7ggsigiUSCli5dSvF4XEWwvHMnnLHq7e1V22NdIwfAYrGoDE5EwURZbbP8/Dt8Bnyj/BwEeYRN9GPzHLyOOCTUK8+qe4PXH9/PjH7a6vnC7zNzH9/3acGCBbRkyRIF2pVKhXp6eqie/6l23Zjl5OXl5Xr3XaGuHzDFI3S28p7A9rVajWq1moJLRIlFpFjcy/xYfCAhl8sp0EYZ0R94/58OCDOZjJq942ktgiBQkU75TKLpJXL/vqBz587R6dOn6fTp0ySlVIMe6DfYvlKpaMd/2oCEXy/vl2g7c90lB288d817lP/PZwTxG/Zpa2ujwcFBGhwcVG3A+8HjrhsnJycnpx9WDggdEDogdEDogNABoQaEraDQAeHfRrMNCJ+mundycnJ62jSjPIS3b9vd3ZqBFv+dR7GcyT58m3rxH6le/McIrDYDQ57LrJW4O1ar48E1K5FI0ObNm9V2Jgjx/W3uts2AEBAAV0YcB+tmsA03eJtBpO24tVqt5TYnTwo6caIh29pADse8vhYuXKjWrPHtuUGM/XkuMduxmtW/CYhm+3uep3KuoZxI9s2NnK6uLnUMG7TbyvCXefOo/sILCghtbc3by9an+fG4W60NCCEO7jDafN9Xrr6YoeFrKQFYqPvFixeriKIAwkOHDpHnhWv10OdWrVqlIj2adWgDHP7ZlAm3Ukrq6+sjz2sAO7bhieXNhOc20ON9sF55VosQy7dBVEqzDZo9d/D/ggULmvaJTCajyh+LxSidTlO1WqV6/meabH3p7bdDN3qs98MxYMxzVz8OTjhGrVZTiee5+x6H7FgsRp98ImhyUjStR1uflbLhYj80NKSM/8HBwaZQyFNQmMAGl2DAHa4FEXHx3d27+hragYEBSiQSytU5CAItxy13SeVleNwvzr+FOITxemhra4vktEQ/Qr1iTS4fYLINPKCd8DxZunSpAkJTT1PdOzk5OT1tckDogNABoQNCB4RN+sTTCISt4AvfPQ4gfNqAxAwm44DQycnJyemvJWECB6JzDg8P0/DwMI2MjKiXOF7k3EBrpYmJCVqzZg2dPi3o9GmhApm0MlyU4Vf8x8jxWgHEqlWrrGUwXS5Ngxu/23IAmi/Rbdu20e7du1WOwS++ENay8HPagrfwfSqVStOIplu3bqX29na1DcBxOs0UGhX8vPAC/eWFF6z1bDOqh4eHtf1XrlxpbZ9HdRE262fdOqHp6zlzNCEfWqtjep5HX8+Zox0fARea9S3+W/2FF6j+wgsto/SZAxHm/WEG3eF9nkf3kzLqFut5YZ429MPdu3drEIXgHvl8ngqFAhUKBZXvLhaLqSA8cPPL5/O0cOFCWrhwoQbTpvupaWSart/cnbRZ3S1YsECDl3w+bw0qg+3h8tqsn27YsIE2btxIGzduVGBYL/8z06+oXvonrT3N+rb1Z7RfEASqDgE2uF4IcIZ6Ve6s34Ehjh2Lxej118PgWsVikbLZLKVSKc1llLc9Pw++7+zs1PIT8hyFHAgbz6fooEOr9gE02AaxWgEAjzqKY8ZiMWpra6NMJqPKiGBGuVxOC4AipdQgG30YfQ6DOrhX4/H4UwclZs5B3n5dXV3U1tamli5s3bqVisWiNniBqLXmoAoHSAzMmPk0HQw6OTk5PX0SNkOBryvBi/nYsWN07NixpsZaV1cXzZ8/X4HkihUrIuDleR6dPBk1WoIgULOBUH9/v4rkB2OtFdSYM1U2+IJWrFihGWDYBsYHB0FugNngBet5oM8+CyER63ukbEAhQtXzcrW3t0fWuXFNTk7OGOxardVrVhdSRoGw2X5Yx2T+3tHRoUUjbQXuJizh8+bNgjZvFrRpU1hX69YJ7RgPHkThG2DY7FzYxrwWDgXNyhsBw9//PrIP/3/FihW0YsUK2rZtW6Qs5qwIfufGGb4DXGN7hH9HP8HM9Lp162jdunXU399PtVpNzSAlk0nq6uoizwtnmDg08LVdMNQBKOj73FBHn8e6RbOueKRLDtl8m8nJSfV59erVKoG6WRf8HhgZGaGxsTEaHx+n5cuX0/Lly0lKSevXr5/RfcAHk/g5+AAQb6O1a9eq7VAPpVKJuru7Vb/j4JPP57U1lnwWXM0aFn+pQRtgcvXq1bR69Wpr38tkMlqajkOHDmkQiHNhvR628/0wTcDWrXrKh2aDJbwezOcc9p8JEPJnKI7DZ6oxc2iWhwMu4IUPyPX19Wmz1dls9qkBE3NW0BzM8Lww3Uomk9G8BhYtWkSZTEb1Q8C4LT0M6hv3YRAEatAxnU5H3HR5uR53/Tg5OTk5/XXkgNABoQNCB4QOCB0QzhgIn38umpvQAeEPI9NFdDYA4Y+9zp2cnJycjCijphGFl5EJJabBW6vVWhr/pvF3/Lig48cbRnK91DDgCoVCxLBE9EbTrdPU5s2bm/4Gg2T//v3qOxgbUkrNDQvnHh8f145huhrytU58u88+010ET50SWt4zLg69NmjYsWPHtAZwKyBqti1cIaVsACGP0NhsP942/Hesy+R1lUwmKZvNqmiOfX19NDw8TCtXrqT169fT+vXraevWrbRli27IbtigA9TJkyfVb/wcgCfTlZSrmUHMDWN+XL4uTIOMJkBoc5/etWsX7du3j774InQrtrVDqVSyrp/jAxv8/rlzR9CdO+GxJiYmlNGXzWapWCxSR0eHAoRSqaQgHddXKBSUKx4HlUKhQOVymfL5POXzeWUgYvDi0KFDKhqoCa/xeFxdIwZGPvtM0Mcfh0LZ794VdPeuoEQiodwU+eALIhnb+hxvaw6ErWCe5zC19U9zP0C8CX6+71OtVlM5AG/dagz4YG0mrgX1CXgul8tUL/2jRf9E9dI/af2Qg93t24IuXLhAFy5cUNvwZ1MqlaJyuaxBVS6XU6C9ZYugLVtEBAh5n+fXCZjjUV+lnB4In39OX0+IeuUwgTWF3I0Ua1tRPmyTSqU0uGxra9NcTZ8GIOSzgyZo8/ZKpVIq6m2lUlHuuYhSDPdwvr/pog538r1791KxWFT3I9xRHRA6OTk5PV0SrUDQ931at27dtEBgGh14cdkMNr4foJADoZRSBbrghrENCExDfOfOnVZA6u7upsOHD9Phw4e1cuAaMQvDw+XjNyT6femllyJ1w6GgGYANDQ1ps6Jc5lo883ri8TgdPHiwpaHcDOCaiYMg/p/pvra2bAZYMGRtdcO/27VLRI5lQtahQ4fUPli7NTg4qOqomaFvGx3n5+GzZ1YIzP+M/jJvHv2FBdtpdTze//lxPv9caOKBcvj2e/bssR47CAIt5Qu+w0zR4sWL1bpBgAU3uFEP1WqVpNQD/wRBoPUx21q1EydO0L17QoHRV18JunkzXEdru16sw/voI0FXrwp1rFu3hFZ2zJo1e17YYM+c5bNt8+WXgnkb/PI7/UJrQ94H9+7dGzkW6rJarWopH4IgoE8+ic7Emf2+XC6rtcbZbJZqtRr19fU1+tZ3ax0TiYRW5zdvCq1tAX7mLGE+n7dC1sTEBE1MTNDGjdEgM7Y+i3WT1WqVqtWq6mMzATAedZSDJIQ1bAiCEo/HFXzY2o7PFDaDkh8znHDANtuJfx4YGNCC9wAE0S8wsIPBCnOQw3wenzhxQg3afP65iLT9j7W+nZycnJwackDogNABoQNCB4QOCGctED4tYOKA0MnJycnpcUnYDAUppTIsWsGBaQRPZyyb2x4/Lqhe+kfN2MH5EXkO61psrnkm/O3Zs6dpefHC48eCEOUT7pswqs3rOHjwoBUybBAKdXR00Kuv2qORShlGYkTY+2aampqiqampCFTZAJmfxzxn/YUXIuVG5EmsizIN85kCIjc6zOiHZl+QUtLu3YJ277avrcM2e/fupb1792rn5G6+trY0QcpWTtN9ygRB3r+xjw0KbRBjg0J85ukzIHzHocw81q1bDQAxE1Gn02kaGhpSLqK20P++76t1grVaTa0/RLnu3RMKCGzX5fs+zZ8/X0FSPB6PuEDbXNKCIKBsNkvvvy/o/ffDKMPcjRX7oJy2+8n8brpnDoDQ1l/rxV8oMDT3uXTpkioLrr+3t5ey2Sx1dnaqiJ9Shmlkmrn0YW3WnTtC1Vc2m6VqtarVK9xGPa8BnzduhPUDd1RE0UUkTqzZRD2gzbq7u6m/v59efPFFda3cDRvXywcB+NrHeDxO586do3PnztG9e2JGLoM8ST3c7E2Qg9soXF0xaAG3YbOf83ucH+9pgRJbiglz7fyDB6E7cG9vr3pu8z5oPnvRxug73P14wYIF6n2G7zo6OmjBggVPVb07OTk5OTkgdEDogNABoQNCB4Q/EBCarp3/UyB8mmapHBA6OTk5OT0uCZtxNDQ09EgQ0AwCWxl3UkqVYLqZodcKeswAL/l8ns6dO9cUkPD5zp3Q5e2LL4QKnIFt5s+fT/Pnz6crVwT96U+C3nknmpD84sWL1nrh7mJS6hE5jx5tnph+0aJFtGjRopbgdfToUTp69GhT0GsGhJoxbARF4YBhO8505+LXDIOQwwASqPPtuQvpnj2C9uwREYMHv2/bts16Th78wuwn0/VHEzrgJjqTQQ0pZSQSKzfwbWXgYMRBEN/zXHTfzJ1L3363DQfOWCxGN2/qLoo8kmAqlaIzZ85EICuRSFCxWNTKZ9blxo0bSUqp5RmtVCpamyeTSRoYGNCu0fd9FTyFl8sEYtQBv57XXhPaseAe7vu+gt1mAZim0+3bgm7ciA4yoEwmENYLv9BVbAh1NzAwoBnZ8XicPvqoAYSI1MjBu7+/nzKZjIKgXC6n6otHeITbKALzpFIpFWwolUqppO34vlQqWROS8+ckv+7JyUa72gYv8Aw9fPiwOj7yuSaTyRknqMe5TTdDLpyzr68vEkzJ1jefNpdFs67Qv27eDINJYUAzn8+rID08migHfsisZ0AhH1QbGxuj5cuXa0GmSqWSA0InJyenp0yRxPTNkqTb4MwEEdMotQGelJKKxSIVi0WqV55VEGUzaqaDHm5gwdB+8ECHOLMM3HjFmq5PPxV07Zqgjz4KhX3j8Ti9/bagt98W9Oabgs6eFU2Pz8toM2iPHGnsd/iwoEOHBL38sqAlS5bQkiVLWgIYUn6cOXOmKcRNV2/NgLAV8JnbtIKlfD6vZir6+/tp69atkX3QRnv2RFOPmOcCrDS7Rl4m/IaZMxsMcigJYfCnWqRLHl12plDI1+qYYMTvBynDmUB+f+TzeSqVSnTo0CFtjeS3bCYS/387b54GgFhfBrC4d08oMMdsku/71sTUvKwvvfQSSSlV9FKIg72tDnEu/jzwPI9GRka+A5FJmpycVAYqr4cTJ8KIuxiM4bMXfLaps7OTRkdH1f2xefNm2rlzJ+3bt4/27dtHr7zyCh0/fpzOnTun1lfyWRK+BhIDFFjbCABE2c0BhhAef6n6C2birlwR9MEHQj2zgiCgdDqtGd4I9c/TKcDbgafpQOqAeumfqF7+FdXLv6Lu7m5Kp9O0YcMG2rBhgzpOb2+vuo7+/v5I/+IeFuZaQ9tMPPaLx+M0PDxMqVSKdu/eTbt371ZpInAdsVhsxvkIbRBh5tUbGRnR+ph5b2JNpO/7Tw2Q8HozE9G3tbVFnmkYtOHtaM6y4z7ng0L4jHrGLOT9+4LWrl1La9eupVKpRIlEQmu7x10/Tk5OTk5/fTkgdEDogNABoQNCB4SPDITPP6enSZjJdpt/+58zBsKnZZaKg7UDQicnJyenx6HIGsKZGOHxeFwlWDd/54ZkM0NUQUrl2chvpguhDUxgePMXJyDp9m09B5e5na08lUolYtzCFQwG6YULoavb4cNRN9LpYAyamhI0NaUb33CdbAlzLDdevfBzDQgf/v739PA72GulurGNWZfNYN8GOjAqWsHTyy+/bAXJ/fv1SJO2/rd69epp298Gb1JKzTjnawh55MZ67qeqzwAITbA3+42Ukt57T9B77wmVt9Emm+sejv/td26hKEd7e3vkHkkmkwoCORzyaKfmOs27d0UkcmM8Hqc1a9ao/QElJqBdv66vb7XBH4R8kuh/vM+k02nyfV/lhpRSqj7A29r3fTpypOFyWalUtHbANiZwF4tFre1tgyKAynQ6rUCTg6FZ1zgvDGoppYpKijbyPI/efVfQu+8KbX0mXx+ISKm4VmxnXpe5X6FQoMWLFzfWspZ/Rf39/dq6O9TH2bNn6ezZs1qfhJsnv4d5v5BS0r59gvbt04EwnU5TOp1W5RwbG1OwnM1m1bpC3p9mCnszyVvIXUhtApA2c0F93C/NH1IcuM17U0pJmzZtUgMtntdwA0VOUVN8MAB9DpGZpQwHK83AP77v0/DwMA0PDysI5e31uOvIycnJyemvLweEDggdEDogdEDogPB7A+Hzzz0aOEwHhhwIbSkQfkygYqaamC1A+GOqYycnJyen6SVMo3w6EOCGeXt7O7W3tzcFQ9ux+UsPQWVskNbM+Offma5tvh8GdYALGcqRTCaVgcjLA7c107iF25oZ7AXnP3QodPk8cEBE9rWVezpYk1Iqty4OgPhsbgsI5CDIv4PqTM3O26y8pnHOjU4Y0zbo4du88sordOxY47oOHBCRKK0miPGARjOBbM/zaM2aNbRmzRpav349bd68mXbt2kW7du2iU6dORbav5/6eDh06pLlT2iLHmtf03nv2CLXm8QGGtnuIA2EQBBq88nLwfYMgjNQJIOQulmgbnp8Q++/bty9yHel0mgqFgrbd9etCASOPYmneV6tXr9YinHI3bw7Pvu/TJ58I+uQTQW+9JdQ9yY+dTCbp8GFBhw8LLaKvzbjl8GK6guLYgBm+34cfCvrwQ0FXrgi6eFFEjm07XzweV0CIHICe59E774QBpt54ozGYgWcHzsshDgGDOGzifIC45cuXU09PD5XLZapUKsoNsF7+lQoqAyi9e1do7Qh36o6ODuro6Gh6//FnJAaieN7DeDyuogtzgC0UClp/mklOwkdVq8AzbW1tkXMD2H8swWbMa0cfwbXzwC+lUkkts+Dti3sB0Wh5H0in05H35MKFC7U6BQz6vq/6XCaTcUDo5OTk9BRKmEajaYybBrDNGO7p6YnAHl5wQRDQ13PmKH0zdy7d/+1v6f5vfzstJOGF1wpe8LLbsGGDMlJv3GhEGxwbG1PpFMwZRT5yz48N4xCj760Aav/+qDHeChhMgOTatUtoAGiDwf/3X//VtL74GiwppYpy+ihwypNn82vZtWuXSn+Rz+etx+X1e/GioHPnwroBQKOM5gyUlFKtPWwGgkiqzrV48WJavnx5pKx8/3rmJ1TP/l1jFib7DI2MjGjGOfprq7b+05/C8puJ35sNZPzlhRcUAEJIo8HhzzwOF/poEAQKCM2ZACmlSkvB90WaErPfoy6r1Sq1t7fTtWuCEomEds/xYwGKtm7dGoFXc7uOjg66dq0BXytXrqS33tJhxqyvl18WEQMX9x9fxzZ//nyqVCraGjnc15h16+jooNu3w/XA+G7JkiXk+z5duCDo/PlQtudLEAR0+nSYGuPUKUH18rMKyPjazD/+UWhpP8wBJ962aG9cM6I4FgoF2rNnjzL6UVYY8fXSP6m0FHfu6DO4r732GnmeR/39/dZ+yJ9p5mz50aNCRaVE+odkMknFYlFLKQJQ5OCA8//QoGCDQjwjW80Q8n0f90v0UWVejwm/PH9jIpGgbDZrvYfQZp7nUT6f1wZpPK8RaRgzhDt27KBsNhuZIWxra6PBwUEaHBykZDL5RNetk5OTk9P3kwNCB4QOCB0QOiB0QDgjIORQ+H3cRGeyDQfCZmksnuRZQjOq6GwDwie1Xp2cnJycvr+EDbJMQ9VmcPB9YMjz/f/MILAZkDywQKFp1JiGOhI2d3d3K6MZBtrk5CTt37+fvvxS0JdfhobUpk2bIobxdG5/nheus+Hn5oY4jLpqtapFzOTi0U9bQWE9IzTNBNpaQaEpvs6oVV17nqcActGiRbRs2TJatmwZrV69mjZu3KiV6969Rl4s6PLlUJcuhQKw8TpEjjMOrahrW9m4wStlCLh9fX3U19enwte3Uj0TlmPbtm1Uzz5D9ewz5PthUmdu6HNIBZguWLCAxsbG1LGuXBHK4OJ9iV8LL3s98xOVY7Kjo0O5dfm+TxMTE03bgAsukgDMv7zwgjqvbf0i9nvllVes97HtHr52TdDHH4vIebFfLpeje/dEpA+l02lldMIV+/btEMS2bt1KW7duJd/36e23BW3bpmvr1sbnevYZ63UfPXqU1qxZo9wi4R6K+z+XyykXTe7u+OCBoGw2q/7nUTnR1ufOhRGDz5xp6PTphkuw7/tULpcVFOIaY7EY/fGP4XbcrXNqakqD+FgsRseOHdPc8VBXPEH7+vXraePGjSqq6Llz5+j+faFUL/8z3b4dnu/8+fN0/vx5rZ7MhOO2ZyfO5/thIvtDh4SW+D6dTtPChQu1chWLRc091/YcmwmofR+Am+k+TzIQep6nASEEt2Hb+xcuyvw73j6pVEpBIVytsR3a7M4dodxvuYuqqSe1Xp2cnJycvr8Ef2F0dHQ0DfRhA6gHv/1tqN/9jv5sSEqpUjS0gi9+jAff7WeDR9OADoJALYL3PE+Nop47d44+/TRMJeH7Pt2/L2jhwoXU1dVFXV1dytAxZ0M5uGCE35xZscGL53n00ktCCWsBYWC1AkIAy3TiQQFMIGwGtPgMw69VnZoQZtuuVCqpoCK2fT/4IHotAwMDGtRhTaZtNsPWxubxppvF4yCIuvW8cHart7eXent7KZFIUHt7u0ruzNfh9PX1Rc6N9YkffCAis5swlEulEtVqNarVatTd3U31TDiLhFH3Wq1GnZ2dmiFmrtPi5+WDDzgfYMa2RhHicCiljCQxN/s0P9/Vq4KuXm2AIWYfbt0Sqt/zfoiAL+hf+XyeHjwQ1NXVpbbzfZ/eeUdo8OR5nnZfYNaWQ0wsFqaPicfj6vgAQhyro6ODOjs7tXItXryYFi9eTIlEgvL5POXzeW12hc+g83WjKFc8HlfHwsxLvfKsWseYyWTo0qXwuYI1XRcvXtRmZpLJJJ08eVLrW1hPWK1WVRlqtRrl83lKp9O0YMECWrBggUphgboPA838M9XL/0yXLl2iS5cuWeGer9fmfYyXq1qtUqlUoiAI1LNq0yZBfX19lM/n1awxgt0AuDEDajuv7/szhkATIlu9lJ5k2JtOHAar1WpkFjabzVrfwWhHeA2Ys9T4DsFhODzy4Ebr1q1T954JgrzuH3c9OTk5OTn9beWA0AGhA0IHhA4IHRB+LyBEWREFlterlI0cj9CPGfZmIn79DgidnJycnGaLhGlkd3d3ay5jgBvTALe5e3K99tpr00KI7TcOlDZY4UZjLBZTbnl79uwhzwsjAnIIuX1baNcDw4W/bOFeY5MNSPhL2nYNu3cL2rUrlO26R0cFjYzMDAYBDlKGa79s7qJmGWxl4gBsbmMaHgg7D1ckXoZmsgFhT0+PZsz4vk99fX3W+ublhPHCj9XMNdPczgbZGzZsUC5XtVqNEomEWjvo+77mzmmCEv6/fl1orol8DaqUjfD+9YxQBj83smE4AzTQn2xwfPnyZbp8+TLduxfC2I0bgm7eDNXq2vl3cC/l7o62PmD24Q8/DO8fuF0Dls22MvuE53lULpfp5ZdfVnX5zjsiYpB6XsPVEYBXKBSonn1GramLx+N0757QXHrhGok0MEEQ0LZt25TbKHd57OzsVHXNDWYO2rYIxeh7WL/o+z699pqgh7V/09XxH2r7Bw+EttbR8zw6deqU1t6pVIq6u7spCPTopLi/ODwmEgm1DdbyBUGgktc3g/quri6tv+K6AcZYi7Zo0SIFvel0mtavF7R6taDly0NVKhVVh2ZkV34fm2DP719eLjwznUtiKO4qivWcZj+0Ab/5jOb3ke/72sCH54VLJdBXcPxsNku5XE5t09bWRul02gGhk5OTk5MDQgeEDggdEDogdED4twPCpxkKHRA6OTk5Oc1GCdOIGBoa0vL14WXDg5M0g0HP81TQDx798VGAkIOhDVhgZPu+r5Jh+75Pp06dIt8Pk14jr1cQBHTzpm6UwiDncIkIf2YQG9OIbAZQ586dU0b8gwdCCwyxdm3DiB8dFTQ6KppeOwx2vOjNaJ6PEkzGBgk2gOCGXiwWi+QXnOl5PvhAULFY1PaD653Z3p7XcDVsBuIcGm0waNPChUJLjI76nJiYUMfCec0os9ylMggCun8/DJaDnJZffik0WOXat6+RaP2NN0JwrNVqytWQ58jjLqC2AYejR49qfYtDoK0NN2zYQFu3bqXdu3dHtrEFnuHups0GQBBghdejCSGdnZ0RkPd90atsOAAAIABJREFUnxYuXKgM0C++EJEBAfzPI2vi2Aj8U889Q/Xc31M+n1eghyTzOPb9+0IFTeGDFzB8Uc7p8mXyMvFgKzC0T53S3WhRhocd/0EPO/6D7t8X2oBCIpGgS5cuaTAeBIEKgtTT00M9PT0qPyEXXGHRb9rb27Vzhi6kv6J66VeRe3tgYED7Dn2VBxkpFAqUyWSUe/OuXbsUJMClfnxc0NhY+Jxq5mILGOF1aetLPBgNL9fTCoRmIBkE++HPIVs98mixqEOeixS/8zyFvu/Tli1baPv27VobpdNpdb9UKhVKJBJN03s87vpycnJycvrbSXDDLx6Pq3VefAQ9FoupVBE8XYTt5Q9gk1JqURq50WsauHzmAgbOn+fMiYyIYsYJL0nMOPX19dHQ0BDduSPo1i2hZms8z6OPPxaRdTk22Nm6dasVXGxgBa1YsYJOnz6tQQ9e6vg/lUrR4sWCFi3SIznawM1WP6aaQeGjwJt5Pm64PioISinp6tUGQCACK/7H7A5PbWAal1I2IBiGd7O6sn23aFFYv1JKGh8fj1zj8PCwZijBgDKhIAgCevBAaGtfsfYQa6n44AIGJA4caMxKv/22oP3799OOHTvUGkJsx6/J7CfLli2j/fv3a1CKMo6Pj2sz9qOjo7R69WpavXq1Vg8HDx6kgwcPqtlEpF7BtQB8eVRS/lsQBHTqVHSGld/jPNl6Z2en2gYzUXxN3IMH4eCMWc/YNp/PU7lcpkwmQ6VSScHYunXrQkDM/b0SBnNQzrt3GzO2fNbNlhaE16U5S2pef2dnp1rvmUql6PTpBhjx5wfK+rDjPyLrEdGH7t0LtWrVKjXgAvX19SlA42kgkBi8ra1NAXM8Htdmg+qlf9LaZcOGDdqzFOfyfV9FaQUoJ5NJFUm3UChQuVymfD5P7e3t1N7eTtlslqrVKuVyOS36MYd+G8DYoNAcbOSz0T9kZNInRbgWQDH6kQ2qef/s6+uzDiahL6XTacpms1QulyPPjtOnT6v+lMlkNG8Zfn/gWD/GendycnJyml4OCB0QOiB0QOiA0AHh3xQIoacJDJ8EIJycnHxqZ3CdnJycnmYJwBXWskgptUhkUkq6/5vfTAtxAEIYevitu7tbvXxgSLaCmK6uLpJSavkLpZTU29sbMXhKpZIyCvFi9DyPFiwQtGBBGDXR930tvxPPz2Rq586dtHPnTquBA2OaG3+LFy9Wx8b6J9QLXxN079700VYfRRwK+brGZuDX7Leenh7NVY4fz2yjs2fP0rlz5+jcuXN04cIF+ugjocS3hXHODW1z0MBmOHI3Jrh9zrSuFi8WtHhxo46xzszsOzCifF93gYSr7EsvvRSpNwAu9sG2PIH3wYMNOMEARDqd1tZgmUYYNH/+fJo/fz4tXrw4snayUqlQX1+fgmj0PbgHmmWFLl682LQfcHE30m/nzaNv581rWsc8qqHnhS6D2OfbefPUvYUIlYCb/fv3q+i0iFwJ98Suri5Kp9M0MTFB+XyehoaGaGhoSG3H+1M999NQ+Z9RPf8zunOnkW8QsDQ4OKg9H/j6Q25UF4tFWrBgAZ08eZJOnjypueBdvy7o+vUwSvHZsyFUc8M7FoupPH2ALLiPYm2h53n0sPP/o4cd36nzf6v1g4C//fv3U1tbG9VqNc1lb/78+epzEAQq8jP6F3Ix1ivP0jvvCHrnncb95/u+irD82WdCQWwymVQ5QRHJNJVKKRhNp9Pqud3Z2UmFQkHleQXAI0eq53laMnXbIMf3Vavn15MMhhyw+D3E//LnAr9+5G41Idtc579ixYpI/eOZhf5kvteCIKBqtUqpVIrGxsZobGzMJaZ3cnJyekrlgNABoQNCB4QOCB0QzmogfJLXuDkgdHJycnKa7RJSSuXaxl9EmzZtok2bNtH93/xGM5RheNhch2zQaPvefNmbEAIj+Os5c+jrOXOUUSSl1Ax0RGlLJpOUSCQU7MHNCYYrN6g4gOA6YKzduSPozh0Refma1wKXOCkl1Wo1q1GE892/P7Nootz9riUM/t//q8p5507DlWu6/VB21Fc2m1XXMjExQRMTE1pgkldffZVeffVVOnnyJJ0+fTpyPO6OaGtb5Gs0ywZDn7eHmdtRyjAQzLZt22jbtm104MAB9f358+fp/PnzdOnSJXrwIAyAYTu/lJL6+/vV9wg0ZBpkNlcs/IacYBwEuZENGOSBQcrlMt24oUe65YFT+HkBq729vRFoBLjYgI7nS0RfllLS6dOn6fTp06oeeH0sXbqUli1bRq+88ooCe2yTyWRUXj0OedOJ1zX+5+5nXV1dVCwW1YDDyMgIbdq0iW7eDN0oV61apYB57dq1ql7hrol7vVAoUD6fp8HBQTp79iydPXtWgSEX7j8eFCuZTKogMWYeTbTZgwdhAKEvvtD7UqlUoq++asB+qVRSLpzYF+2Ia37Y/r/oYef/tsJMNptVz45CoUBtbW20c+fOSAROCEZ/e3u7co3H9UjZiNz5wQeCPvwwHJxBuZLJJH3xRSO4FUCWA3QymVTRRlH+fD5PtVotsmRAykZ+T7QZcufhWk1XcBNgzPvLBke25y2eI0/yLCHKDPCOxWKR9k6lUurza6+9piJ12965PNCM7/u0du1arU/we6BZ/4Li8Thls1mtnI+7vpycnJyc/rbS0k6Mjo7S4sWLacmSJXT/N7+h+7/5jYKO7du30/bt29VIpGmkmv/bZkNMg33RokWR77GvlJK+mTuXvpk7V22DGTguGNR79+5ViaxhuIyMjGjgh/KYUUUBkpjlu307vGZbhEJEWpUyjKJpGjMwnvhaNBusmIa+lOFs6v/7r/9qKikbs4N374ZGbKtjNoN0G6hD+/bto6NHj1p/u3UrXKNpRr60nRtrBm1GHj+3LXS9TVNTU3T27FntuzVrwqiizfoYDGrPa8w0NTNIzXVm+XxeDRZgQCEIAqpUKnTunKBz5wSdOBEOHkxMTGjpHQYHB2n37t3qnJh9wrl5vwKk8FF/RPQ1r8vzwhlLrJ/lAxrxeJz27NlDe/bsUQak53kqWTvaYmhoSKtDc70mbzvepuZ2uVxOG8iJxWIKFBHFElALIETU2Xg8rmaXMcuWyWTowIEDdODAAfV/R0eHAvnOzk4aHR2l8fFxGh8fp1gsRr29vZTJZFQb1fM/UzOCABCsmzKBm0dpRH2hfIDSbDZLqVRKDb7gOENDQ7Rjxw7asWMHnTlzhh48EHT5cqiLF4UGQICgtrY2rW3j8Tht3ryZ2traFLQBCPgAA8ARGhoaomQyqX3H01tgLWBHRwdlMhlVfxMTE9qMKepox44dKv0HZg1xnWaaFEQ/5fX2yiuv0CuvvKJBCH43ocX3fWt/M2e2sI0tHcKTCiwoN29bKcOBwI0bN9LGjRvVIIXv++q5YNYXf6ahfarVKk1OTmpAyAc/IfzG72sMdLh1g05OTk5PtxwQOiB0QOiA0AGhA8JZBYQ/1oAyDgidnJycnGajBF7+eBEBBPHSAHRwF7+FCxcqd7xmgsFgGupIkAyXRUQUNKGBG73fzJ1LUkoVLQ9lNqMefv65oEQiQfXMT6ie+Qn5vq8MVx5JE+5oOD6MUpTh1q1GMnsetU1KqcrOt+dllVLS/v37tXqwwZcJ0Rz2bDDHf+dC+5hQDeOiVRtx+J5Ot27pEMgjifJrmcn5bADXbGCh2TEnJ4WKKLp8+XKV95Ibl/jM3Ri5CxsMXNM4Rd/CWkAYwel0ms6fF1qf8H2fBgcHNYMNAwUcQk2XUUAHz6sJeIBxbgIY+rItkuayZcu0PgeZfbWnp0dtx/PE8Tay9Rteh1KGa4UBd/w4Fy9eVGCI+h4ZGaGRkRH1/dWr0cid9+4JzT30s88E7dixQ9UFQAf/d3d3W10UbW6kqCO0JcrFE9ojkiyHpVgsRtVqVbV3sVikjo4OyufztHTpUlq6dCnVajX64AOh9SUO6fF4nHbu3EnpdFqt/0MeTKwdRduuXr1aA9e2tjZauHAheV4j/yoAsL29XZUxHo9TT08PpdNpGh4epuHhYRUFF+er1WqUTCapUqnQ7duCbt8W9Morr6hBNHOwwhxwaJYzFO2+ceNGqwsk4JuDkJn7zqYfEwzGYo10Dmb9VatVDbzR/hg4MF1tsQ3en1JKNfBo1iH6PLYzf+/u7qZ4PE4LFy78UdSzk5OTk9P3lwAA2kCQz0DZZg8QGIIHEWkFPZitM0c8t23bpr3ssA0MkqNHBX0zd651XxgZSEr9ySdCASG2wSgo1gClUiktFQE/p+d5dPOmiHxnAgMMZA6wqVSKyuWylhwddcDBywY+zYCPa2pqKvIdAtZwIaG1DS5tkGUz8jgYffVV9BxYx2SD0WYQB9Dg61tmAqO28+zYIVSKFKyBNfsNhwFu4ALG+GzRypUrtQEGtCfC9l+5IuiNN4Q2SIB1WSaccejA9iboFQoFrVwc2szZdfMzLwPayITERCJB5XLZOjPO29rs4xzcUa5cLkfZbFabzcR+mNU7ePAgnT9/nqRsrFO1rTn8dt48+nbuXDp0SNChQ4KOHRN08qSgd98V9MEHoT77TFC5XKb58+erFAmlUknNHCJUvw1SUH6UtZ7/uYJo/hzis2d8RgxwxgcQ+Lq8UqlExWJRAeC1a4Kq1ap1jRz6Uk9PTyTQ0NDQEAVBGDSGQykCFeXzeRofH1eAimNt2bJFAy7M6pVKJWpvb6d169bRunXrVAoQCANxUkr68ktBX34pVJ/ha2Vt0IfnvuldMDw8rIKR8Huf9x20EYcUPutpuoeaQPi4X5D/U2G2rhkQ4jmA5wbeMc0Gk7iXw0svvaTW908H2Kh7HhAIM83PP/fjAG8nJycnp+8vB4QOCB0QOiB0QOiA8IkBwicJXPi12Op3NgChg0EnJycnJ2Ez4jm8mFEyYVDNxHjHMWHM2AxdGDxY/wT3pEuXBB0/HgrpCL6ZO5e+hb4Ldc8NpiAIqJ77e82VKpVKUVdXlzIkuaEHty8YhCjX558LtSaHp7XAS5SXv7+/P2LEow75tXLXHRtAeZ5ndRnl27788svWur53T1Bvb68CdN5+zYBKynAN5HTtiPWUpsx1ZjinzTjnQlqRVv2lWCxStVpV60MRQU9KSTt3Ctq5U9D8+fMj+/b391vdCE0AgmEPIOjv7yff92njxo20a9cu2rVrFx05coRu3GhACvolB8lCoaC5peI3uMWZ0IX9YrEYDQ8Pa/3EdN02YRICiPLvTHBB3+duntgX18/7sZSNKJn4DFdT9H1ermq1SlJKOnDggNa/zfW6AA5+zwFKsD6Ylwcuo729vXTkyBEaGhpSLpADAwMUBAENDAzQwMCAFYxRz0iwns1mqVgsUr3wc82F0/d9Gh4ejtQr+g9cWc2+g3odHh5W6woLhQKNjIxocM4/x+NxyuVyVKlUKJVKKcBNJBJUrVa1ZxgGq7BNPp9XbsKoB27gY7Ail8vR558LGhwcVDCJduP/43mG8336qYikOkH7m9duugybSwaa3W/TQYrNPXk6QHmSAIYDlwnYeCaUy2XlZo5+w+8j/p7EQMj8+fOnrWfUJ19X6Pu+Su/yJNank5OTk9NfRw4IHRA6IHRA6IDQAeETB4RPAsTMdiB8UurRycnJyemvK2Ea8BxqpAwXrJ85cyZi5PMXOQcQbkCYxmyxWNQMy1gsRqlUioIgoM8+C13Frl0T9Mc/hpH6li1bRsuWLVPuT3Cpisfj9OKLL0Zc0mBgQul0mr6dN496e3tVHi+cX0qp8tzB2EMZALE2AwfuZggMEQQBjYyMaMa/6YYH903kION1+d//9V/0399FEbXlLDSNNZ6TD5qcnKRSqaS5u5mQbxptMMy7urqUgSClVJCMugcQmseaiTFoQqGUodvo/PnzaeHChbRw4cLIsQDOJrDs2LGDdu9u1A9yVZoGu+fprpm29gCc4FgcpKC9e/eq/JaJRELlDoOhbbqE8j6H83IY4/0S9SylVEY9tuGuuDAaOVzi+vixYMTj3uABk2yDMCYgSym16Jf5fJ56enqop6eHyuWyClCCc7W3t9PY2Bj5vq+gOpFIqKArzfoCXBeHh4cVEH78saBPPhEKmFKpFOVyOfrqK0ErVqxQ+REXL16sXffatWvVcwbHRxslk0m1XzKZDF1HC/+guQHHYjFVdtzHt24JBZJw7+zp6dHqqqOjg+LxuHLXgysmoDadTlN7e7tqB0SFTSaT1NPTo9rIDMrDnyuLFi2iRYsWqSA0UjbcopuBFQc9RA0dGBhQ7dre3q4GxHC+Tz6J3tsDAwPqnmh1T+fz+cj9Z747ODS26n/og7gPORSasPKkRR81YRDXCBjmdYA+wb/jAx5BEKhgQvw3HNfmHmoCIvJYZjIZrXyPu56cnJycnB6vRDPDHlHtpAxDi3Pj2ba9CYZ4WZXLZS3CJ2bU+MuxVCrRvXuC7t1rJFDGiHk6naYlS5ZQpVLRZhFgkF68eJEuXryoygBDE7OJnufRt/PmaYYxZi5Qju3bt1MQBHTtWgikpgFtGv6Imghj//59oUGFDYh5Pf/3H/4QylgzOF0Se8/zVHhxrq1bt0a+Qzs1ax8b4CE9gZSNBPA8dYa5r83IM2dK+XaYWfY8T0UGte1nRjoEEB06JLQ+V6vV1HUBwLihhMEGPmvDDSjetjCSkTIBYAGIwPFtxizKHI/HqZ77KdVzf6/Vl5mCIwgCWrlyJfX09ESgrVKpKBjDAIrNKEc5pZS0atUq7XxYl2SG/TcNUBMKAaibN29WM0tBEND+/fu1Y/E+xo+Fv9i3VqspAIcymYw2cJPJZCidTtObbwq6fj3UV1+FYBaLxTSo4jN4xWKRli5dSmvWrFHwh3V+vE4LhYLqP/XSr6he+pWaeeNl+Oyz8B5etWoVrVq1ikZHR6mrq0urf15nK1euVClPyuWy5pWAQQ889wqFgoI/s//w8gZBoEU1NaEfYNhqxg0zl6dPn6ZyuayAEAno+TVIKemjj8L7GwNASANj63O4Rgwm8d9QT3xwYSYDRrZBC+xng7/Nv/1P9V4IgmBWAw0vH+qHt1W1Wo0M9tigGQOnqVSKXn31VXXv8WP5fhiVFm3Ev+PtgGizzz/nYNDJycnJqSEHhA4IHRA6IHRA6IBw1gGhlDKSgqKtrc0BoQNCJycnJ6cfWMJ8GUkZuuPx//ft2xd5uXNDnL+0YBh7nqde2lgjUSwWVf6t+fPnk+/7yvCD8bRgwQKVFBwvt3Q6TcVikVKplDJckD+JvzRtrkd4EcOtlEMJyr937176+GM9oqrtRZ1KpTT3UA4liMp6+7ZQUUpt62MAhDYgs0GhCVY2+NuwYUOkrDYAbCbzeGfOnFGfcQzb9rZj2a6brz3Cb3v37qW9e/dqgGauB4Oy2Sz5vk+HDzeAkAOaCSXcwMaxACn8d7j5YY0cj/iH/tTKiMW1eZ73HQj+VG1Tz/19RLz+jhw5oh0/kUjQkSNHaGRkxArgptEMdXR0kJRhHrjDhw/T4cOHtRyRcA+z9WnUPf9+69atVC6XIwMcS5cuVS7W5mADN2J5NEoAGXedTSaT9M3cucpVFsCG9YpwnYRbJW/LVatWKdjAd/zey+fzqixwn87lcpRKpejiRaGOVS/9iurlX1G98izVK8/Sp5+G/QrRWgFvcLG09QEOvdxgHxwcpPXr19OdO0LlTozFYsodFzCTy+Uon8+rQQsMYPB64HWJ74aGhsj3fert7W3qOorIpjD+k8mkyrPI79+rVwVt2bKF1q5dS6tXr6bVq1eTlLq7Nu+frZ4h6E+2+rL1W/Me5S7b/Ppt14i6BvjMVrDh7qLNon7yurDVu+251mpAgNer+VtnZye1tbk0E05OTk5OUTkgdEDogNABoQNCB4QOCH9gOSB0cnJycnpSJGwuOwgsAKOvWCwqN0m8nExXKu7KVSwWafv27fTVV2GQlqNHj9LRo0cpCMJIjS+++CK9+OKLChh5YAUYTdyVCm6n5XJZGQMI9tAKTvg1AQjxme978OBB+uijBmzgeKaxYgIbP4dpxN+4IejGjTDf1xdfCPr8c0EP//AHeshg0NzP5p5pQng2m9XyHOL38fFx674mWJrGGw8yIKWkV1991VqPzcpkwifaDEFIpoPQw4cPR+o0lUpRZ2en6g9BEFClUqGpqYZRz6P08XJmMhk1uGC2p+c18ngBNHkOtmbugc2MWEBgPfdTZejbrrG9vf277QGHz0RgEW1vwh8HLQDCdH393LlzdP9+6DqIMtgMep6rEnV96tQptb15Phzr+PHjkWPBvZPXNQK34HqQP/Cb71y5PS/Mw4YALnh24N6OxWIq0uzExIQGRrhmXud37ggVIZj31XffFTQ+Pq61MwcxgGG98qwCqEQiQbFYTMsTiHNiG8j3fQV/tVpN7fv552F5MJiVy+VUvcL4X7p0qSpHLpdTEXBLpZI6Hw9QA1dWKaX2zDSN/66uLmpvb9cA2rwX3nlHaK6e/B7k7q3N7oXpANF270gpVeRUfr/NxHUS35nXOlvhhru5Atb4dQRBQLVaTRu0Md264WbdCgJtQh/esmWL6r+zvb6cnJycnB6fBH9JcUMICYeDINCSHPf29lK5XKaRkRFlUCcSCert7aV0Oq1m/3bu3KmA7803Bb35Zrg+EOsEMStz65ag0dFRFekyFospgwEvRUQuNGeQTOAoFAoqMfzKlStp1apVNDk5Sb7v0/37gu7fF1qCbBhAU1NTdPVqw3jmL2MOUBjBx3rHO3dExOAxjauHv/99qD/8oSmktYJBU4lEQkUENcWjhdogFUY26t7cpquri1asWKHVQTN4tQEe34bDAd8PIMoNxLt3hfW4SC6eSCTo6FF9bSdmEkzACYJAGd3d3d00ODhIixYt0srZ29urtRmSwvP25uUzBQjE/zxMPOoV0S27u7vVTBYAAu3IB2P4ukN+jfiOr+nlAIey8ll2Pjt+65agW7dEpK5wv3CDPJFIRGao+ezumTNnVMRhvgaP9xOsq0MZ+/v71XpH3LvxeFyt88Ws3L17QiVVR/0gemkikaCzZ89qENdsxtTzPLp+XaiIwZ98Iqivr4/S6bRK3YB0IRxKRkdHaenSpVSv/JrqlV+rOuepHABnHArj8bi27g/RUpFWolqt0vvvCzXLbUaolVLSzp07aefOnZTNZqlQKCgwRttms1lttrNYLKoon1Lak5IPDAyQ53namljP8+jy5cYz6623hGpjXn/N1q22Ar1mv5v3ztjYWFPw48nYUSa0v5ng/kmAQhMI29ratHu0VqtFING8Hz0vjAiNGfWZAiFSNZXL5SeirpycnJycHq8cEDogdEDogNABoQNCB4Q/oMxAOA4InZycnJxmswQM8rt3BZVKJZXEGC8gGJoAwnQ6Tdlslmq1Go2Pj9P4+DiVy2UqFAo0ODiojCC4IxYKBWW8XrwYrq/jhse1a0Iz9BYsWEBBEGiuYJ2dneozymDCW6VSIc/z1F8YI1NTUxGXRBgccCOVUtLbb+vbABL4y9o0lKQME7d/9VVDMMbrv/891X//+6bABl24cIEuXLgwIxjkgIXk1fw7AIgN2JoZc3xbKRuRRlsZdhwAzWMh1+LGjRutkAfDmAONlFKBC7b3fV9d48mTImKochjh4nkCsd3Y2Fik/H19fcoN2rbez4Q/m0xjjrt3mt/xMgJaOfBh/WE991PNGJRSai7cOB7qD8cz112a/fXmzUb/xppeuOPCQMVnDJ7cv98Y+LhzpwFZvE9w+EPZ3ntP0HvvCXrnHUFvvy3owoVQ6XSaOjs7KZFIKCBMJBIq/x8HZrRfZ2cndXZ20t27Qj1T4KZpczM0Xe44QMM1z1zrhr7G93tY/RcFejynIQaGUI6BgQFtDWEQhEnkc7mcaqNYLEbvvSci/VdKSWfPntW+W7FihTYgBfdSQCkG4Hh/PnJEWKFAykZe0Xg8Tpcvh4Mqr78u6PXXhdZ+/J6ZThjwafZM4aAtpaR169apd0WzZxOPSsoHWfiaZNMtvlKpqGt9/rnZtS4OZeH9cGxsTJV3cHBQewai7+IeQn+yAd1MZUakvXjxIiWTyVlVT05OTk5Os0Piiy+EmvFau3Yt9fb2qhHZTCZDxWJRG7VOp9MqHD1AcsuWLSr4C0/QjJf66OgojY6O0r59QptN8TyPrlwRag0RZn0Ag3jxb9++XRkSfH2N53magWgaEdxI5iOz+B6fv503T42WSympWCxqs2h89JZ/Z5tlu3VLUP2FFyIgBVAzdfbsWTp79uwjwaBpFNlmkSDb2jhzZgfwPzw83PKczQCxVqtRZ2cnDQ4Oat/v3r1bm2VDWZCA2VzrJWW49hKfT58WdPq00EDILDv/Du2KY6OcDx4ITSGAReEPQLx48eJIkBgOZHx7M/hMs3Lyvsg/w/ArlUoaFGIG0vM8WrJkidYGQRBoAy/8uHzNq9lON2+GAzJffBEKx+IJ3819+H2Ae/TTTwV9+qlQaVquXQtn4j75RNDVq0Ldaygbnh0nTgg6eFBQrVZTQBgEAX32WaONca9y49jzPPryS6GeKQBZGxTiuvlMOGYl8R3Khc88OBW2z2az9LD6L5pisRjl83nq6+tTz7RcLkelUknNbgG+zOec7/vaoBPa8sGDRn3dvBleI1+/GQQBbdiwQc30IQhPpVJRg2NTU+FxbVCA6zl7VtClS9Hzfx9JKamzs3PaY6D8PICKbQAF99TExARNTEyQlFLNCPLtMHvIoXHLli2zGgj54BAPkoR3V7PnF++n6XT6e0Mh0rqk02nq7u6mZcuWzap6cnJycnKaHXJA6IDQAaEDQgeEDggdEP5A4jDogNDJycnJ6UmQmJoSKoJdX18f9fb2Unt7u3IZQ4JlvLRWrlxJCxYsoEQiQR99JOijj4QyKtvb29WxCoWCWguItYbr1jWiRMKYe/11oRmya9eupVKppEHM8ePHlfGBNYrcz4ECAAAgAElEQVRwtQEgcpcnvIjxPT9nZ2enevnyfb6eM0cdC65zNvgwjRS4M0H1F17QDCUA5nSwh+iO3wcKUQacE5EzW4EKoiaaZbMZfyYE4brNBNQ28UiXMNRLpZKKwopIrHyfS5dCF0N+fSaY2eqeG5dSStqyZQtNTk5GymRCILRgwQL1GWu0bG0+neDqh31gyJrRBE03T1xfPf8zqud/RitWrKDx8fHIdcNVmNcNj+Zpthd0927D/fPOHUHvviuUa7RpoJv9nZcZ5bEBPY+IiYiZPGUC1g+iLq5dE+p+xPngeokUMVJK5arKy8kjEsOdE1EZ4WIJl08OaNgfMI61ivx3REStVqvqu4fVf6VCoUAPq/9KU1NTNDU1Rdlslh48ECodDpLeJ5NJLT0CnktvvSWUXnpJ0IcfNu6DdDpNr776qqobpN5Ip9M0OTlJk5OTlEql6MsvBR09Kujw4VC9vb2RQRcTDHgf4u3Yqk9zUDF/44MU/N4zo5OaYIrfbJGAoZ07d2oDBHhemYNZcDPOZrP0/HOzAwj5Gj2Uk9cBBkdsdYuBjp6eHvVu+p/AYFtbGx08eJDWrFlDa9asoXQ6ra1tfNzGh5OTk5PT7JEDQgeEDggdEDogdEDogPAH0JMChI/b8HBycnJyml0Sw8PDtGfPHtqzZ4+KZnb58mWqVCrKLQnJ45FrbGJigjo7O5VhAzcXJEDu7e2lrq4ulX8LL7wVK4SCrUQiQefPC2VEbNy4kTZu3KgZyYBSG6hwKAQYrlu3jny/4QqGF3BPTw+dPCno5ElBJ04ImprSoy7WM2HAiq/nzKGv58xRxgc3eDkcmUFL/jJvHv3lhRfoLy+8EAnqImWYO3A6sDt58uSMgNAm02CzGXm2gBFm3jxeZhuAzQRWeVRKKSWtXbuWbt8WkeA75r5ffhmC4bVrInIulCUIAi0SoZSSBgcHlfse4AkGkK3s9ewz1uvhgVs47LQCPxO4+f+JREINXnADFkF14C5m5rjjMFfP/0yV4eWXX6aXX36Ztm3bRhMTE5qBjf3hVjg8PEye52lusnfvNlxEuVH95psiUse8LCiPee2oH9OwbW9vV4FgkGOQg1c8Hqdt27Ypl9Gv58zRrgP3HoCIl+vjjwV98EGoZcuWUUdHRyR5O55DyAvY19cXcSU2rxHurTDKkRQdQIZyFYtFelj9VyqVSvSw+q+hav+unTcWC3MXBkGgDQCY9yDqbvfuxoAY7hu4cCP/Kn/+IrjOn/4kVH/q6uqiWq1GUkp1fzTLXWdzZTXb1gaAvJ7x3bZt26zPAR4sBefjYMqBFTkV+bna2toi50IfM4EQfer552YfEHIQNJ8TGMAxlzfAZbirq4u6uroeKQchrxt8VyqVqL29fdbUj5OTk5PT7JQ4fPgwLVy4kBYuXEjFYpHWrl1LH34otFH9arWqrQuq1WrU29tLZ88KOns2NGgwUg/DvlQqqZF5vAwXLxZaRL6XXgrPc/++oNOnT9Pp06eVcZBOp1XkST5DAcNo1apVmoGAEPC7d+/WZhp836czZ/RZyGw2S/WMUEKYeBhwX8+ZowwZG5jgnDxKKWSu4Ws2k2LTiRMnaOXKlbR8+XJavny5KhfKbZYDdTIduPBtsZ7EBjOxWEwLd8+vfyZAyGcfsF6GRwZsdYwlS5aoWQfbDJcJtMVikTo6OiLbrV692gre9ewzGgzysiANxUzr0YRCDkb47vXXG9E1z50TdOaMoOPHQ/F0ERwSYXhjhtD3fXrwQNBrr72myooIkzD8cQ/we0HKMHm8OaCBAQBshxnDEycaOn5cj4bJBz5sIMy/w6wc1oLdvRs+C5BOolarqbQMPFowBmFwLITMNwGA9wsOsngmAPZGR0cVHPP1hnju2FJwAAD5d9iXt1EQBCqi8uDgIN27J+hh7d/pYe3fdFX/Va09tA2YAP62bxcqOjDWSPL11Ehm39PTQz09PVSr1Wj9+vV09apQ14MozJhVBdD29/c3hUIe4ZffC81mDKWUqs34d7t27aJdu3bR/fvhoI+5plXKcLa9FciYAMqB0VyHh5lb3/ept7eXli1bptKhzAbg4UDIZ2uXL1+uPR9x7/OBio6ODlq/fj0FQaCiNQdBEIkW+ig6cuQIPf/cfzpXUScnJyenlnJA6IDQAaEDQgeEDggdEP4Amo1A6GDQycnJyWk6iVwup4Bw/vz5lMlk6I9/FCqJcyaToaGhIc2YguvesWOCjh0LDUhEFv34Y0Effyw0IxUvvAULQre1yUlBk5Ph5xs3hGbowZWOA5yZuzAIAnrwQCiIgdGaTCbpwoULdPmyoMuXBV28GAIr3w/lv3y5Ab3JZJISiYRyNdy5cyd9PWcO+b6vXNu+mTtXldH8n8tcU8eNLRNEuEZHR9VntIcJKTAiHwVWuHHG6xngZ27neZ62JklKqa3lagV23LALgkC5LvLrzmQy2j5dXV00NDSkDD8c3wRgvnZtJmUxf+NAiN9sbmmPAoMwoK9cESr33rvvCnrjDdFyvxUrBC1bFvZfvm7V8zzlJmqDTLg3AlbQl2OxmJY3s7u7W+vrMDCDIKBTp06p6MC4BnPA4ujRxgCKrb+hTPz4GGTgYFir1SiRSNDVq2H00XfeCfPfXbwYQvK5c2EUWc/z1CAMVz6fp4GBAZVkPRaLWV3k+EBPEITrmffv30/79+9XgFUsFtWAD69HPDfw14wQyvsErre9vZ0OHDhABw4coPXr12uDSXAXTSaTar0Ykt3Xy8+qY6GsW7cKlRcSrqFmROR8Pq9c8VesWEF9fX3KdRTq7OzU3PHRf3A9Nljg62QB0Ly9OTjGYjG1jKCzs5P6+vpoaGhI5RfEfc2jBNsGinzf1wCFr7fjz3yAohmxtrOzU53T932tXWcD9HAg5EsXPM+jsbEx7b5F30Q/y2aztGnTJmpra1NrUrEGlb+/ZgqD9+4Jev45B4NOTk5OTtPLAaEDQgeEDggdEDogfKxAyGfUHBA6IHRycnJy+ttKwB0qm81SX18fZTIZCoKA9uwRtGePoMHBQUokEspFDYETPK+RL427bCHoQ734S/J9n+rFXyo3Ks/z6GHn/6Ht2wVt394IKMONSRicHC6uX2+4seHFGIvF6P59oblASinpyhWhHQvbcgPv9dcFtbe3q3InEgk6duyY+j+VSlF/fz99PWeOMmhisZgCQR4YBUY1d4GbKbBUKhXq6+ujvr4+ZTTx3xcsWBABSkCwCSa2/4vFYsTlih+/Wq1Sd3e3ZuijDDDE33xTWF1ebddlGtG2ckkpqVAoqMAZNvgx921Wf61AUIfBv4v8brqpPSoISinp6lVB778vFOgCNnA92P6DD8LtAI3Yf2xM0OLFoRYu/M6FOf8z5UIIMDH7Lz82d6sEWHBQQsTPdDpNL7/8suamiv3NQCPxeJympsLgS4cPCzp0KMwfaF4/8n/CHRPHxr1QKpVo37596ny4Du6aiWMhuAy/Xzkctbe3059/9zvNlRAQxw1qQA0CGfX392suuZ4XdZ3lcAgwQhAVvl0qlaKOjg5atWqVqtdyuUwTExOq/bPZLKVSKdXPC4WCdk318j9TvfzPlM1macUKQStXNqK+ptNpOn/+PK1cuZJWrlxJ7e3tlEgkaNOmTQqCisUiJZNJWrt2raqvUqkUcQM37xvP8yLAYIN95BLl3wEwzXudn4MHRsKyAX4Ovh8HFJuLJfouoA99gQ+AoD5TqZS6ntkAPrwcp06dUtGjzXsU9YrnNCKPPnggvrd7qKlKpTIr6sTJycnJafZLcAMOI81IK5FIJGjHDkFbtghauzbUiy+GsxtjY41ZBKx5qud/RvXiL6he/AVlMhmqF39JsVhMweTD2r9RLBajh53/hx52/h/NAITxhBlFDom+79OnnwoN9vL5PHmep0K2e55Hn3wS/g6Dmht0mBV5440wOl88HleznseOHVMzC6lUioaGhjTDBCPVgDaU4fZtETF4YAxOB0+YScSx+Eg6B6f29nZlmPHRZsy65nI5KpfL1NHRoa3D4zMRfPaI1znOg9kHnONPfxL09ttCJdJ+441wZqcVeHGoNMFupgCH8j0KVE+nevbvaNGiRdZz8TLbfjOvC99hxou3OR9cQP1++GGYVsCsC8wg8QiU6Av18rNqOxjAJqhwgOEDBGhbPquAe7tarUZmvpDewZwFk1Kqe0hKqe61AweE0v79gvbuFbRzZyiAlu/76l5G30MU4wcPBN2715id5Pfvl18K+vOcOaF+9zvr/WcCIa7RNISvX2+0DV9nie82bdqk9RHAzIEDB1TdwHPAXBO3Zs0a+v/Ze+/4OKqr/39I/y49IRCcZLHphN4SAiEJDyQhCEh/yJM4jYSS2MxskVZatVWxuqzebMlykZss23KR5C4bG+OCXDCEagPGjSrj8sTPz7L5/P5YztWZu7OSbIMl2YfX6/3Cmp1y587M7nnPvffcpKQkFcSHQiEkJSWpll6PJ5wpMiMjw7avoqIi1NTUqPPpyvy6Ogatt3+/oVq9SBCoVYlEoqioSGXXpO9V3iro9HKGzj2aOFiWpXqEcNmL9hJCl+RoWXJpChL626lV8PqrI1sIuejRc0X3oC72wWBwwAohnQ9/2UhlT0xMVC9GSPb7KnrZ2dl9Wo/XbX8HGoIgCMLARoRQhFCEUIRQhFCEsN+FkI8nFCE8cSEcCPUhCIIgDA6M3NzciMCCd9WigJN++PlYLj7mQw8e4uPjkZCQoAJfnh2O/u7KGoJJkyahrKxMzRsWCoWQlpamJpXm+/Z6vUpU6Bj02Z49huqeRWWlsUH793fL6549hsreR9kQKbsfBWIU1AcCAdu8d3pAYpqmTQp5YN+b1NDchLqA6IFXenq66l5Jn/Eg1Ulwxo8fr8SKxnM5yY7XG56nkbqtWpaF1193HgNkmia2bDGwZUv357RvXm4nse1NAvl2TnXH98nHfVIXPSpHUlISkpOTu8dusa6iPOB1qrO+YJom3n7bsJWHrgd/dizLws6dRsS5ckEg+eLPkGmaNiGkbUpLSyOOSVAwzseEer1eZGVl2TJW0nOkdzd2yrhJWSv1/TrJRlNT+IURPd98DKDP58O8efOUGGZmZqrlH3xg4IMP7C9U6DgHDxr438cei0D/nqFz5WWnCezpueVSydf78MPuORo3bdqEjo4OJR703WNZFrKzs23XLRQKoaGhQZ1jQkIC0tPTbVlN+XedxxMeJ0rPL12PjIwMdGVcYJvfj86Pvh/5d/KMGTMwY8YM9SKroKBA3edUDz6fT61H95N+7aLJw6RJk1SGXsuybOeg37/0N5dZvg6f7/FYWqt0MaRxhHQ/6/dvcnIy0tPTkZiYOGAyaXIZ5FlZ6TnVf9MCgQA2bdqETZs2HVNX0L62DPZ3fQiCIAiDA2PatGkoKChAQUGBSmxAgS0ft0FBHQV0PDBcvXq1ki1KKrN9e3hMzObN3enRaRoK3srRlT1ECZnf70dWVhZycnLg8/mUJPI30CQlFIzQj25cXJw6Dg+Cn3vuOVug+u67hmpp4RM76wGj3nLiJD379hlKiHT0t+U8OKNgzWkcG9/WsiyVcIQCDAouKBjMyMhwlJcDB8KtMTQ+ae9eI+J4VL5x48Zh3Lhx2LYtclJ4JzZvNtRYLTovCtR6E7u+SJdeBv2z3spICWT49aJJ4qPJqFNZ9BaWHTuMiHLRfUJy8eGH4daugoICW0uJHlBzQeNjorgQTpgwAdXV1Y7iTwk+qO4zMzMj9p+SkqKurZOY0v3AWxzpJQhfh39O++bTFpimicmTw3XDX1YUFRWpngc+nw/p6em2Vm7aVyAQQF5eHqZOnYqpU6di5syZKC4uRlJSkvquoONR0JucnKxEnF8nvV55YhQejJumqVonqW74ix8+fQM9a9nZ2fD7/ZgyZQqysrJUcpXExETVKuo03jMhIUG9vKIJx2NjYxEXF4eujAtUWZOTk22SRWXNzs623Sf5+fkR52xZlu27aOnSpXjmmWfUlAzPPfccNmzYgOeff75HOaTP0tPTI+45Or7T80Ll4ElP4uPjj6u1ShfDgoICdU2oRZPuBZ5Mpr/lh4/ZS09Pj3gxye8N+l39tMYLOrUM9nd9CIIgCIMHEUIRQhFCEUIRQhHCASOEBBcbEcJjF8L+Di4EQRCEwYMRFxeHpqYmNDU1ITMzU8kRzz7K015TevMxY8agubkZzc3N8HjCXTaLi4tVd6HY2Fi8/HJY3J591sCzzxoqrTvvjhoXF4eu7G+qoMvn86npCkgILSvcPWn9egMbNoTh4kTBCB/HRdNIUNlpDKHX68XSpUvV+BYat6gHORTIOknDgQMGDhywj1PikqBLA5dJXZp6ExE+YTeNPdOzQqakpKCwsBBlZWUoKyvDjBkzbMJHOKWE5+XRhYd/vmTJEixfvhzLly/HqlWr8PTT3evy6SJ00eLQNdLroic5PFYOJ9qnltC7rtK4OP1YvCu003XcvdtQY/64ZIQFebO69+jeNU3Tdv9G63rHxSUtLQ2H085V682cOTOirPo9c/Bg+DpQlzr+LFiWpboQ6i8a9HLwydf1z7jA0v69Xq9tDKRlhafT4M9tbm4uAoGA7TnT90uy5/P51MudZ555Ro2N5d3uPJ7u8XVOgbDHE+6eqUtZSkqK6u5OgvvOO0ZEvXo89gys9D22atUqrFq1CoFAALW1tfD5fGrcF9UNP0cSaz6FBa1DQtjQ0IADBwyb5NI56NNOJCcn28q6f7+hpC09PV1tw9fp6Zmkc40mFDTtDL/P+XcJZQfmYs+/Q6nLK39+TkRUuBSaponi4mIUFxcPOAGicpCw898S/UVDIBBAfn6+rd6jjYnlpKenIzk5WYRQEARB+FQRIRQhFCEUIRQhFCH8zIXweGXF4+meqkKEUIRQEARB+PQxDqedpwIEymrJE01kZ2fDsizV5Y66BfGMh36/Hw0NDQgGgypgo25U8fHxapLohQsNW6ILysjZlT3EFihS8g9KprJqlYHVqw1bd6qSkhIEg0EVfFC5fD4fqqqqUFVVpX5gZ8+ebUtGEggEMG7cONsxeaBE8+7x+fKys7NhmiY6OjochYknBulNjpwCUQrAKMCkAJwH4lxC+D4ogOPLKCimfVEQQt3keHbWnTsNhZNkLVy40HH5ihUGVqwwsHy5gSVLIrubUlDKk884iTdfxrfnddOTIB5O/IJCr2d+fQm9m68uhZZlKcnfs8dQWStpuX5tW1tb1b5oTkm6J7mE6PdMfX29TbIo++bhtHO7+aQLqX7P7N9vKDGor69Xc1bS5yQ1NIE6v9edkqzo3SmdhJl3xbYsS2XKNU0TY8caKCsrQ2lpqepOSV3leGIm6kq7Zs0arFmzxnafkkjGx8ejrq5OzblHCUo4VBYuh5SZU0/UkpaWpl6uBAIB7Npl2F4c0UuX2NhYzJs3D/PmzYNlWQiFQjBNU9V1W1sb4uLiVPdrfm3pOycQCGDhwoXo6OhQL6FI+IPBIMrLy1FeXo4xY8YgEAhg9OjRqKurQ11dHd56K5wsi3fN9Pl8SEhIUF2/9+0LX/OKigrb8el89Sy0utCbpqnmx+vo6IjabbSiosL2HPJ7pLy83PbChcqwcOHCqN97vNv7iXQfpe8Vmht3oMgPb8XUv7fpmeG/ffS9fazdQQsKCqJ+1tbWZitLf9eJIAiCMHgwAoEADqedh8Np52HKlCkRgWJpaSlKSkrUjzCNMaTxMsSECRMQFxengkEKkjZt2qSCunnz7ELYPY7wm7YAYu7ccFr7JUvCFBUVqR9W/vacUncTFHDQOklJScjLy1PSSEF6SkqKLaDTZcBJusICtEJNNBwNvaXJSYJIHPUgnwIFHtzxN/O6VPDj8O2cjkHl4pJlmmZUCSTmzJkT9Rx4GTIyMrBwoYHW1jCmGZ64fPZsAzNnhmlsNDB1quEoiU6S7XRc3vpwOPGLOJz4RbXe4sWLHWVGbymNdm305cnJyXjnHQPvvGM4tqyZpolZs2bZ9kETwzsF5XTfJyUlKXGcOHEiJk6ciPb2dseyWpb1yWTmZ3eTepaSDS6ftH96cbJp06YIuaYXHiRruuzR5Os09pCfL9/e4/GoqV2ozBUVRkT98+1onGNxcbEq14EDhpIeLnk0jpFPt6CfB7WY85YyEkye2ZimVKHz3r7dUPVEL4j8fj+ee+45VS6eXXTjRgMbN4bvg/feM2zjlPn4T4/Hg9zcXFRWVqrvovj4eLz7rqH+puk8MjIykJiYCJ+ve1qemJjwlBmUgfXDD8N0dkaOXeW9F7hE6tdKf2afffbZiPvcSS4aGhoihJDGeDo9Y9OmTYNpmli3bp0aT2uapuoRQnVB4wpPRAp5fQ0E+eEtmHRdeKsxf0FHma2dWgJpPG1PQpiZmYmYmBikpqYiNzcXubm56jNeR/0dWAiCIAiDCxFCEUIRQhFCEUIRwpMqhMcjcwNVCLkM9qcQDpTkOoIgCMLgw+BBW1f6+RGBRGxsLPLz87Fx40Zs3LjR1g2RfgDT0tJUcEXLqqurlbDR+nFxcZg710Bzcxg6dkJCArqyh6Are4haTuMJSQKbmpqUBNJ++fgkCuzi4uLUOKDU1FQkJCTYxi0GAgGV4Y8HUU4yyAMfCoSOVSqiQRM284CaBw+UTZDXc1+OzwP8hIQEJV5paWm29cvKylBXV2fblsoxbtw4NDY2RkzgHe141LWOn//8+QbmzLELAnUtmzzZwMSJYcaP71lIo3E46YsRZTFNE21tbY5ldFqmf/7hh93B+AcfGHj3XXvZ9Dn7SGj5M5SUlBQ1GHeqQx5E0n742DMnsTJN8xNJPEdlr9RlIC4uDvv3GxHnqI/70/dNXd3os4MHDVV2WufDD8PdaPk+3nrLsM37aJrdL0f4+XChpOPt3WvYhIFnFeV12djYaHuJ4xRQ68vHjBkD07RnP6Xyvv56GHq5RedK3ftM08SGDYbaLi0tTY31pO8YCvz1c+QSlJGRgVdeCWdHJsGtra1FUlKSbRsaQ0jrRLtvqXy0Hd0D/EUX3Ud80noaW9wXIYyJibEdc8WKFRFl0X8n6G9dXmJiYlT9VFdXIy4u7rik0Gli+4EgQHzexJiYGIwePRqpqam2MZiW1T38wrIsLF++3DZ2kHedPtZupJMnTx4Q9SAIgiAMXkQIRQhFCEUIRQhFCAe8EBIDSQh1GewPIezvOhAEQRAGPwb/gT+cdp5jIL13rxERpHIxpOCDd5OhgfR8Hr3q6mpYloVZswzMmtWdQIF33+zKG6b2RfKXnJyMhIQEZGVl2eZM5EknUlJSUFtbi1AopJJTUBccyuiWn5+P2NhYVFZW2rp76d08Keg2TRPV1dWorq62BUN9EUGn5XxZVlaW7TOPx4PW1laMHTsWlZWVqKys7JOM0f54mZ3kwzTD3Tr5fHy0Hd9PbW1tr2JLYk3Xp6e6cerOppd/3DgDtbVhlPAlnGH7tyLpixEySP+mhCV0j0TLKBpNBnnZqbx6Peld8uj+5y9JeOBOwbvTcZ26+DkF2XqdHQ6dE1HH/MULrxNKiLJ/f3fXQ9oPbcPFlEsbvTShOS337g1jWRaSk5OxY0d4vtHt27vl8HDwcwqnuqfum1yEae7GXbvCkFAdrb6rm6o7HSUwPj5eJX7qawCtJ1yi5aZpqgzCfH1+bZKSkmz1RHME0ryQHk84oU9hYaH6Lhw/fjxaWlrg8/mwbp2BdesMjB8/HomJibbkI/rxKDGQfv0pYypd49raWpW0R39xMHr0aIwePVp9h/Hj9UUKObQuHV+/l+mezcvLUwlT+LyEn7bQDDQhpIRBVEf890W/15wQGRQEQRD6C2P+fANE16iLIlo8TNPEBx8YtkA5WqsGT+1eVFSk1ispKUFJSQni4uIwYcIENDUZaGoy1PiZ2NhYpKamIjU1FV15w1TKekrRHgqFEBsbC5/PhyVLlmDJkiWIj49HQkICioqKUFRUhP37DZuc0ttxj8eDrKwsVZaDBw21LT8PPXilc6fgxkl4nMRPT7feEwUFBbbtV65cGdEq4LSdHsxFE0C9fHw92gc/Rnp6upIquo58P7pw8H33VDd8vZdeMmy8/HL4/6+8EuZw8HNKBkkCaX+rVvU8bQa1qvDjUYr8aNfLNMMvPLjs0vg/Pejl9wYF6fylSDThtSxLZa51EmYSIFpOrbrU6h0fH28Tra6sb9j2Qdlzezo+rd/ZadiuI21D8qILrn6N6ZxTUlKiPjNK5D+RQtpXbm6u2j89ewkJCUhNTVVTPMTGxmLHDgNHa34QIRxHK++wCQz1CKDn3Slg7ouQRINasvTMnX6/P2L8Fo2bmzJlCrKzsxEfH6+uY3JyMkpLS5GXl6daFteuNbByZbf8xsbGKhnkY6LpmLz1lL+I8Hg8auw3f4lG9xx9h/L7hfbFW377IoZ83zr0/awLqb5PalX9tKSmP4WIl900w5lZKyoqkJWVFXHv0vOp1yl/FvpyT+rnLEIoCIIgfBqIEIoQihCKEIoQihD2mxAO1pau/hDCgTiGUhAEQRj8GHqA2jXqQltQSUEJjauiAI//+FOWw7i4ONsEzdXV1Wo5Bbf19d3dT0OhkNpXV94wdOUNc+wmR10/vd7wpPJLly5V69C+9u0zVKBEgRiNWfN6vSr7KZ9Q3ilgJmiuRSf50LfRt+fzsznJCAViEydOtAXTlJlPP3+n4zgF4T2tr0ujHrybpomUlBQ1diqa1EWT1J5ElP79738btvMnMjMze93fli2G7drx86N7Llo90BhHHeoeOHr0aLWdnimwp3OnrqA8UyS/bk73Md3LvLwkotXV1Tbxo33oY/NM00TXqG8wLnIUTdv6Od/q/nfuUHTlDlXr8W7dvAs1fU7/51lA6VmjZ5vW0+s/PD9kOBtsVlaW6o5Kz21mZiYCgQBqamowZcoUTJkyBUerf6DmHuRd1al+qesmdcuj897NZkgAACAASURBVNq+3cCbb9rnw6QxnT0F2VRmEki6riSE/Do67SsYDKp6iImJQXFxsW2cYWpqqpo3lc+raFkW2tu772nan/6iyjRN1fWdX1u6f2nOwMzMTJu0cnmLj4/H5MmT0djYiDlz5mDOnDlYsmQJ1qxZg46ODjXPYW9SGBMTo7LL6uNRg8GgenlGLFq0SM1HyyWUzmfixImDVgi5kPHnje5Lum9I5Ckzqg5/IXA8Qtjf9SAIgiAMfmxJZUzTxPTp09GVeWFE0E0TmfM30yReFBDk5+erhAjUQrdkyRIV4BQVFcHr9eJw4uc/4QsqQFTBat4wRxGhAIgH0DzI3rvXwNSpUxEKhVTQFRsbq8YZUgp3CiCdWnz4WA86ZrRWMSc5o2U0do3Ll5NMmKapgmAaw8bLoweFTgGiU7KZnqTNafwQHwtIb/t7E8JAIKAC3qSkpIgxkbxuqTUwWh2mp6f3WPYXXjDU9e+p/p22DwaDjpJI8k3wVmC6r3S5oyCPxpXq0smT6+gtBE7nlZmZqVpwaMwolz8uhvp58/vS6/XapJDW6cr+poKksCvn2+oe6MobikAgYLv3aVoYXYI4VDfBYND2Ymb//u6pMIgPPmDjCz8RQ/quyM/Px6hRo1BWVobDyV/G4eSv4HDyV3Ck+PoIiSYhJLHw+XwIBoPIzs7G228bePttwyaz/D4n2aNeCLRfPv6Rnz89m3yKBBJH+ndGRgYyMjLUOEt6HmNiYpCXl6fKRy1iKSkpaGhosLXE0rOrB/10jpZlYdasWaitrUVZWRnKysrUOe3da9j2X1tbaxurSv/mIlZTU2P7/tZlLhgMqnMPBoM9igklwOL3IbVq0li6mpoazJw503a/0jWi+4MkejDKjT73INUrTWPC76lly5YhJSWlz63TtK9ToSVVEARBGPiIEIoQihCKEIoQihAOCCEcbC1fVNaTJYT8mP197oIgCMKpg2FZFmpra1FbW4tJkyaFA8dRF9rJvFB1T+PdMnWh8ng8KnChoM2yLKxcGR4vs2KFgeXLu8cwmSZ1KfsCjpTeiCOlN9qkhPa/b58RIQMUhNJx333XiMgemJaWhpKSEni9XluXVz2lv5OoRIO21zOu6sJBAa+TjHDZ4IEziS6vHy5v9G8euOpj5HQp0o+tr6OPE9SllII+PnY0EAg4ilh2djZqampQU1Ojyvvyy0ZEcM7Lw0WUltOYmy1bwqn6aV29y6hTWZ2EUd8/TUDO1yUp5feXfm/r9/vYsWPR0NCA994zFLt2dYtvtHLpQs7r3ql7KA+o6b7XxdXj8ahnNCyDQ2zb0/QruvzpL2DoHtRllm8XDAZV98WqqipUVVXh4MHu86buh/SSg9dDXFycyhQb5ks4nPRlm4QeKbk+4vrEx8errpZerxf5+fnYuzcsgnrd8jqnl0W82yLVw44dBnbsMCIkkuS/tbVV/Vsf40UCqE+PQZ+np6c7vmiiiclJ5HhXwffft58LvbRwunc+/LB7Xd6Vlt8n/N4goS4uLo7ofqrLCz1rfZWXmJgYta/09PSIsvLrQVNk0H3Jx3gONink5eRj6hMSEmz3KnUVdqo3ve71z/X7jh+3v89fEARBOHUQIRQhFCEUIRQhFCE8qULY0yTzIoQihIIgCMLJxaiqqnIMQCmI0AOerlEXqW54TsHypEmTMGnSJBWAbNhgqC6cubm5Edvo3emOlN6EI6U32QJLPUinQM+yuie9pkCcz/tkWRbGjBmDPXu6y6Dvx0kIo32uSw2JsWmGu4kSeXl5Kvspbad3R/X5fLaumaZp4r33jIigVg/WnUSWxPNYhFAXQD3o5OWNJs9UTjoPLpfjx4/Hyy9HBrR0DhRk6+dEsmma4a6i1F2US+GBA4Yt4Y+TcDrVHfH000/bPqP53jiUjIQLGZd5Xma9m+SuXWHR0Ou5JzEmGXz22Wdt56WLih7kOwlwV9bFKuDnIq+/MKFz6sobhiOjr+mm6BpbYhO6xvz+SElJsXUTtixLJTWhZbQN7Ytn/6WusvSyISyCN+BIyQ2oq6uzPWP8HqQ5Rj/6KCxyU6dOta2j1xGV58ABI+Jz2m7PHkPVF0GJhkzT3qXzpZcMW0ZXXcR4UE/nS/MNWpalEojU1dWp54B3N927N9ztdt8+AykpKaoO+bFM0575meqQnwNNUk9l8Pl86vpQWblk074WLVoU8eKlubnZ9ndPUqhfB3q+9Eyqg1UCOVRengjN4/EgNzfXljiJXvJlZGTY6otLI3Ur7i25DD9uf5+/IAiCcOpg8ADBqdXBSYy6Rl1kWz82NlZlnGttbUVrayt8Ph9efNFQ414oqCwuLlbbkWyOHz9ejaWj4x8pvQlHym7GkbKbbUGnHiDSW34uMvzHmQJz/oba6Zz4+fA64MG5Llm0rZ6NdPbs2RHilZmZGSHZPEh+913n7KdOcseXUbnKyspsQb4um7ooOp0P/VsXJBLpnmRLD6hN08TWrUbEelTPepn4PWiapq1lkK+3cuVKrFy5EqZpH3uon1NP57h48eKo9wR/cRAfH68muS8tLUVNTQ08Hg86OjrQ0dGBgwcNNd2JXi+maaqxbaZp4nCCYYPWoak17NNrrMKqVasi6twJLj1r167F2rVrkZqaqsaXclEhMdCvU2NjZMvrkaKwGHo83WOiOLy10u/3qxZI3pqsP4+0rKCgQK1DrY1er1cJoWWFX+RQtmLeikUTwFMPBdM0VQ+H2NjYiBdY9DwsWLDAcToHy7JsrfNUrtTUVBXI03qvvhpej8bk8e8iEh7eojNq1CiMGjUKXq9XZWLmLzZIGmj/JEv82vLpcaj+fD4f3n3XsLX0JSQk2MTUsiyUlJSoeqD7obKyMuLeSUpKQktLC1paWmznS2PEm5qabPfGmDFjHGXQsixcf3XfWv5OBamhc/B67dNo0LXgGWVTU1MdWwf5b1VMTAyysrJ6FMJTod4EQRCEgYcIoQihCKEIoQihCOGnIoSniwxef7V9HkIRQkEQBGEwY+gBJu8axqWNCyJlNJwxYwZmzJiBiooK9eNHQcTbbxsoLCxEKBRSy7KysiKCsbq6OltwTse3BadlN+NI6c02cdi+3Xn8EJfG7duNiG53TkE1FwiSCN6dkZbl5uZGFTP979mzZ2P27NnIzc1FKBSyBY0U4O7ebWDPnjDRpC/a33qXONM0beP3TNO0iVxf9s+hrIO0HXV9io2NVRlcKSDVJ77mQhitzvVycaibqJNkLV++HMuXL1fL9Pn8ehJX+ru1tTViudO40rS0NNu+4+Li8Mwzz0TcL3rXQdpPeno60tPTbQJIhMXwDMfzX7x4MRYvXqzu5b7UGdUJiTLJET0LcXFxSE1NtZW1udlAU5O9rnVhD4vhtSpzMP8+4OP+eBdTPjchdZmkbpNZWVlqjCitk56ejiMlN2D//rBgm6apMpjyydAzMjJUGSjQ5tJPksivYygUQnl5OUaPHq3KGhcXh/j4eHX/dnZ2j3Xkz5feNfTVV7vvZ16vXPSiZeekLpoktCQA0dblxMTEOM5zuXu3gd27DZUpll9fekFA+4iNjUV7e7tNGum6eb1e1YWXzo3G+nk8HmRkZCiRLygoUHUlsuK2CSEfo8q/o53mwszPz1djBI9nYvr+Pm9BEATh1EKEUIRQhFCEUIRQhFCE8Dih8xYhFARBEAYrBu+GlZ6ejszMTIwbN84WYMfGxtrmHOwadRGmTp2qfvCSk5OVKFAWvaSkJGRnZ8Pv99vmzKPghQIu0zRty/SAzhaclt2Mo+W34mj5rY5BOQUzb71l4K237PP6OQX+/BxN01QJK0iAnESvtrbWUVR05syZgzlz5qhAlAcIiYmJ2LXL3k1PD8T5Mh6k0jnrEmSaJhobG9HY2KiWx8fH29ajjJ69HcOyLBWA9jTHIF+Wl5eHjz4ysHdvGOouyq+t07ZOc9fpiWT4+kuXLsXSpUujlqcvQjh79mxb10kucxTUpaSk2LbjdafXFw/ead3U1FS1/qJFRsS8h3r98b/b2trQ1tamrjVPPJKSkmJLWlRWVqa69NF5UBdMEnfqymhZ4a6Fzc0GmpsN21yeer2tXr0aq1evVtlDjxRdq6Dy6uJiWZatXknqKOAlEcrIyFDdQwmPx4ODBw11PBJL/fnm14p3veboz5rH40FRUZHthUwgEFACSufiJPemaeKNNwy88YaB11+PFEfTNLFzZ3dGztzcXCVQJK99CfT7CskF/w546y1DySDdv/QyiBLU0Dk/88wzGD16NEaPHq3qgp87f6FBcybSfcLn2iQokZZpmqetrNB50++H/nKJXsZQl1D6PqU6p/kxRQgFQRCE/sKIi4tTP2R8TMvUqVNt0kc/bvHx8WoMIbUi8dYAnlmPxuDwYIMHa3xMjC4kPOior6/HhAkTbMtJCvWxZ2+8Edlq6PV6beNtnKShpKRE7ZuXx0k66urqVMumk3CQCAUCAWzatClCSpOSkpQQ9iQzFKhy+XWSTzoe/Xvu3Lm2FotgMBgxPQU/Lg+Co+0/NzcXCxYswIIFC9T2GzZswIYNG7B582Z89FH4fDo7DdXiok9zwI/JW4NM01SB6wsvGD3WPcHL4SScTpJL+2hoaLBdI5IKfewsvbRwGkNJn1NrFxdJ/R5evNjApk2bbOfj1HKqXztaT5/ihV6kcKnnY830cXzUOr1ggYGWFntrNI2fpGVNTU1YtmyZ4/PIpVBRHMbj8eBI8XW9w8YJWlb4ZVNWVpatDM8//7y6d/XWLP4s0L3Fz5vLIr//kpOT1WTywWAQPp8P8+bNw7x581Q9WVZ31uKMjAxYloU33jBUwE7H4vecZVm2lzu8RYg/gz21CB4P/OXFSy8ZSE9PRygUQkpKisowmpycrKZDuf7q6GP5uNxzgeffC3y8Gz3LOTk5Ed8bPQmLLjWnynhCnlyGWmP5fWlZ4dbt0aNHH/N1rq2ttf3Nj9ff5y0IgiCcOogQihCKEIoQihCeYkJ4LMlduMx8WkJ4PPT3j+HxcjKF8FSoL0EQBGHgYRNCPvZh167wJNvU9Yx++LtGXaQCJ+qClZubGzHuxKkLFhdB+qHUsx7ywHDcuHGq+6oeZJeXl9u6jkYTQgrmqQskX5czbtw429x4PcnItGnTMG3atKjyxPdB85/xz3nmUyep5McMhUK2SbCdjkeCwLdduHAhTNNUE4c7nTddawqCk5KSEAqFMGrUKOTm5iI3NxcFBQUoLi4Gn69y2bJlWLduXUQ5PvrIiOi253RduQjqZdq+3XnuQn29+fPnR9Sdk2TpUl1RUaHqTA9weRAc7dpy9BcbXBK8Xi+WLDGwZEn4fNauXdvjteYvG/TlPBMliQ89ezyQ591D6XlcvtzA8uUGFi40lDzy+5SOy7sb6+eiyzZ/Zqm7+ZHi61S9Upn0jJ70feLxhLNnUuZNGp9I682dO1etl5+fj/z8fPj9fnzwgaFavN55x1AvQXh5efd0qgf+0opf75kzZ2LmzJkR+yDS09NV13N+bvoLlD17DNt14N2kSeCzsrKQk5PzqQkhnxA9ISEhaitSXwSCPvd4PKp1kWeopX9zyabvelrGX0xYVs/ZRrkc8+P394/h8ULl52NsLctS9zjNMalD96LTZ/SbLDIoCIIgnAyM5ORk1eLl8/mwcuVKdHZ2B/bbtxt4800D27aF6cq6GD5feFJ1Gj8SGxuLYDCI9PR0WxCkB+g0nQH9cFLg5hQA84mhnYLnkpISWJalxhQeLb8VlmVh2zb7WK3Ro0fbgkEKgJ2C/vHjx2P8+PERada5kOitKdFkli87cMDeGsYnLXc6DkFjc/qKXg59gmldcLkcRBO0aNtynnvuOezf3z0mjVp+nASNyhSt3miahp7OyzTDYxYrKyt7rQcqA0/mQevo49/8fr9qdcnIyEB2djaefvppNZH95s2bcfCggQMHDHVN9+41Is7F4/Ggvd2+fOnSpRGt7XpdVldXR5wHHytH+3Ya80ef8ZauFSvsdVlWVhaxnmVZqKmpcRx/51ReXga/36/GmZEEcXHw+Xw4cMCeOIm34tF50PQSJKVOZejsNJSMUjl37w6PFeZy5vP5kJKSYvuO4RPDW5alktTQ9x6/F3hL79tvGzbRpvs6Pj5etbwfPBiWU/6SQG9p0xPP0LXVJYC3VPLPTdOMKgYkBz6fD6FQ6Lgli7dy0fd3YWEhCgsL1UtBp5ZDXRr189Jbcel8qO5PBcnhXW/p3uWJk+Li4pCenh71WtP0JNHkv6WlBaFQ6JSoK0EQBGFgIkIoQihCKEIoQjgIhfD6q7sFgQthNGk4lpbCky2E/f1DeCKcLCHsyzUUBEEQhOPBoIyEXq8Xy5cvh9frRW1trW18oD62qivrYsTGxqIrawi6soaoTH5erxclJSVK1ujHkbpx0X6o+yYf08cDsmgBr2maKC4utk1uz4O1o+W34mjFd1XQVVlZGRHU8u6c0QLzefPmob29vVcZou5m/POlS5dGiCH9m8bNkfREky/KAngsMugEZVCMJqzRyhBNbPV9rFmzBmvWrLEFwxRQR6tbXQj1Y7//voH29nY1RlAvE0+Pb1kW8vLy1BivlJQUxzLr969+z/HufrxcRUVF6vjURVYXo87OcEbVTZvCbNhgYN268DkuXLgQCxcuhGWFu/DygFo/fz7G06l8PAA3ze7Ml1u3hrNfvvqqgZdfDvPSSwaefdZ+7dPT09XxaF+xsbFqigq+f14+Xm+6CNBzTwLh9XpRWFiozuPgQfu0IytXrozYl2VZqpshLaupqVGf0Vhm/TpSFljTNPHmm+GXVq+/Hn6RNXv2bDXlB43n4y+e/H6/7b7hY5+JvXsN1SXSSZDXrl2rugGvWbPGdj1pHXoW+NhDfm31+5RLVbTnx0n4+jImr69dDnlLIR1/9erVSE1NtdUfnRN/3vV7W3+ZYVnhccdpaWnqd+JUERyneqN7KSEhAdOmTbNJHnX35kMvAoEAampqkJSUpMa7ZmRknFLdawVBEISBiQihCKEIoQihCOEgFsLrrz52IYwmFSdbCHtq0RxMnAwhPBXqSRAEQRiYGDw7IQVAZWVl6seMfqwouN2wYcMnInixCla7sobAsiwUFBTYgljTNG1zGlIgScFatG5pelBE++LBpr4e/aAmJyfjaMV3FfQ5dd3RZagnIeKTkDsFaDNnzsScOXMwd+5c29xxTglXLMvCiy8aePHF6N1FibKyMpSVlfUoo72hz+3ndB5Uf07nrosP7/bl8/mwbNkyFbBEk0e65lwQnISTr/P++93lbm1tVZPIE3TvONVJMBh0LLsuV/yeiY2NRSgUihAVntmTH8fj8aClpQUtLS346KNu4dHn0DPN7rkoTdNES0tLRPDP96vPe6nXPZ9Dz+/3q7k2dXHzeDxYsWIFLMuyibNlWeo8+b54Wbh08a6Z+jr0POn30qhRo+DxeLBo0SIsWrRIrUPdSj0eDwoLC21di/nxqFwJCQkIhUIqQY7P50NRUZGtXFQv/NxjY2Px2msGNm82IupPP2+SSkqikpaWhnHjxqnuwE7fTaZpqjnkli9fjuXLl6vrR387XQ9+/zldXz0ZCd+OltNxPvzQOK6xZFwo+tKttKCgQL3A0uchpPovLCxU36tUZpqD0eMJJ+XJzs7GmDFj1O9HbGwsYmJisHjxYixevNh2zP7+MTxRuBTyhE/UlVdHn6OS/00ZcIPB4CmTjVUQBEEYuBj8x5wCJj4pNwVTTU1NaGpqQnZ2tgqyKINlV/YQ+Hw+dGV/05apk/YxceJERXFxcYQM8ODc5/NFvFWmwMgpYObZFp3k5mjFdxEbG9uj2NEYD12KVq9erZbxMUC6qDpJyHPPPYfnnnsOmzZtUiLUmxBWV1erLJh6WXr7W19O00A4SZrTOTmtG227sWPH2v5OS0vr8Vj09+bNmx2l1DRNfPCBgQ8+sAvV7NmzMXv2bNv5URDPl9E9EE2onO4XPWgvLS21PQPUWk3nkJOTg5KSEjWpvc/nc8w0S1MmTJ8+PeKz5uZmNDc3O9avLkler1e1oPOWdJ/Ph7ffNmzlpJal8vJylJeXq5ZrnvWXzo2eXS5TTvXFs0fScfXryaUwmnDrrYr6ZPVUfo/Ho3olUKsavx70veAkalwSTdPEhg2Gbf/8+Pq4Rf6yIzk5WZ03TfSuX6e4uDjMmzcv4tpSixeJbbSXXU73Ja0X7XvB6/Vi797weFW6DlwQqDthT8TGxqr1+fb6erT8vfecpZquHWV+5cuofilDMZ1jIBCwiaNpmr12gxys4kPnwscP8lY+IikpCYFAAPHx8epeTU5ORkxMDDo7DeTl5dn2JzIoCIIgfJaIEIoQihCKEIoQDjIhNE0TmZmZfZYFLoM9CSFftz+EcLAL0GcphP19boIgCMKpi+HxdM8JRj/YPKij7IENDQ1oaGhAZmamyihaVFSEoqIiBINBdGV/K9x9NHtImKyL0TXqInRlfl11wzJNM6KLlMfjQSgUUsGELqP6mCZdJnoKukgI6bg9rWdZ3dneKGjq6OiwdX+l7fsiUbqwHTxo9CiEfKL73uhNEvfuNZQQOG3Ly8gDUacglca58K6hNIaTb0f74fum/5McU3Cr7980w13hPvzQ3qVUnxuPB//6OXg8nohujDxYTUpKUuPJ9HniaN+NjY22e87r9apusU7iY5rd41Qpi+n8+fNhWeHu0/r1mTJlCqZMmWKrJ737Jr+nTdPE1KlTMWfOHJXt9J13DOTk5NgCThrPl5WVhaysLJVd0+Oxj+nUnyVej7yu+P2yYsUKPPvss9i4caPqFkuZVj/6KLLLqi4OXC6pDAkJCba6D4VCEc8Mrc+Px7ssk5xlZWVFCK7X68XatQbWrg3fT4mJiREvmfi9ogsz3Uu6SJKY5+fnR2xLf5OE691DnZ4//VkwTRMZGRmqO+WKFSuwfv16W/dvqleegbg3adDnLezrOELKOErnx+tjyZIltmX8+XR6WaE/Cz1lTD3VpLCoqMixy2h5eXnEMn1c5WCtA0EQBGFwIUIoQihCKEIoQjiIhZAEq7duoCRox9KieLKEkFi3bh1qamoGdRKVT1MI+/tcBEEQhNMDIxAIqIAtLS1NzQ3Iu2HRXF0UqIVCIRQWFqosfbt2GUhJSVEJOkjwqBtfV+YF6Mq8AKZp2rpvUiCRnZ1tC/SCwaAtaKflPPjQk1zwAI3O52jF7Y5BmC6GvCweT7j74KZNm6LKVG8yqIuqaZoqONUFbsKECZgwYUKfxI+yMeplp393dhro7LQLZ29SzY9BMqAHs7QOz36q17nTdfB4PJg3b57jury+Y2NjVdmd9jV+/Hh1zL68JNAFhB8rJSUFgUBAnS/d43rSF307XieU2Ia6mdI9S/NsNjc3wzRN1XWO6re+vh719fWqjp3uQ0rEkZ2djaqqKnVNeFdsnqWR6iM+Pl692KHng3fj0+ucju33+5GSkqLKOnbsWEyePFklzuEvDJzuuY8+Covh3r2GSgjEpdnj6e4KSnXNv18oY2VaWpqa966qqgpjx47Fhg0bVFn9fj/27TPUiwN+fXbuNLBzp2Gr01WrDKxaZSgZ1s9d7+LKhZzuISfhMc1wRli9Syq/v/Xu6yTP+vOt109mZiYsy7LdJ7RfPo8m3cf689vblBS0bm+yocsg77bLM6Fu2rQpon54+fl3MW1LSWWchJAv373bGLRSROWm6xptfkESwPz8fOTn5zvWSX+fiyAIgnB6YBwpvFK1gsTGxqpU8vTjTsJIgVJycjISExMRFxenUq/v32+oVglqkeCTMb/3noH33jPQlfE1dKWfbwue4uLiUFdXZwsqqLWMv82nwJS3eOiBGJdWLoR6Swm9yY4mRqbZnaXT6bNogZ3H40FFRYUtsKQxZWvWOLcMUstrT+JJpKamRhVRvZWtN5ml+vT7/epNNn3uJIS6CDuVgwfatP+GhoYISeRBZmxsrGrRpHLx8XSWZdmmMdHHqTmVgQIxOlYgEFAvKizLQlVVlS2DrMfjweLFiyPqiwfB9LdldWfN5NvzVsPJkycrcaPxlST0CQkJKCgoiKiH+Ph4pKenq3F7vDVIb3XThYqLLd9Gf7FDLVy8DvVl0eS+t2U5OTnweDx4993uVkP6TuDSGgwG4fV6UVBQoOqB6tnpfnNqETbN8JjT99838O673ffO22+Hp+Lg1/Hpp+3y6PRCgsYT6vXg9OKJ6tVJLPXjUOsm7aez01BjZfnzx7f1+XwYM2YMxowZo+4Bfs/RsXkrq9/vR0dHB/x+f9Rul1R3Ho8nqmzoQkLjdT0eD3Jycmz3E4kurwfeSujz+TB9+nQl1/pk9SSNycnJCAQCauxcZ6eBqVOnYtmyZYO22yRvkfV6vWhra+tRCkeNGmXbbjCdqyAIgnBqIEIoQihCKEIoQniKCKHewvT+++F6chJCXTz4tpZl9bsQOnUpHSyyxKWQC6HeEkpCONjOTxAEQTi1MDweD44UXokjhVciISFBjZXhXXxiY2Nt3b4KCgqwfv169RnNSZeUlGQL9CmI4kFQMBjE4bRzcTjtXBUMWZaFmTNnYubMmSqYpoCJ8Pl8tonCdSHhx/u44df4uOHXOFp+G0zTRHJyckRAyce10L54wKh38eISpB+fgjIK5mtqarBgwQI1ufrBgwYWL3YWNco8SRKtn5dpmmpsmH58vZ50IYwmu/yz1NRUNb6O75+PT4smf7y+nD6noJYLiN5t0Ov14sABo8fue5QB1ulYPGCPi4uDz+dTgSx9rnf3JBFat24d1q1bh4MHw0Hze++FBePddw28845hkxmqF57xk/7Ny2WaJmpra2Ga9oyoNH6RoBcvTjJBf8fFxSEhIQG1tbU24eT1T88QnzPU4/GoLJn8OaaMhn25hvwzXaKoHPp1TE9PR2ZmJrZtM7Btm6GOSyJ88KCB6dOnY/To0aqsJLRcjLhc0IscOq7TQMMPRwAAIABJREFUywl92bZtBrZuDfP66waqqw3b/UTd0fm1TUhIUNeK9ktdgJ3qiZ4PyrTJ78e4uDgsWbLE9l2jd/3ds6e7TLpUUd2MGjUqYh2qc/3ly7Rp02BZ3eOg6XuBuvTSdxON5XWSDz6+kH9vZ2dnY8+e7meDzmPfvm4hDAQCCAQCSEhIUPK6fv167N5tYNSoUVi/3sD69Qbq6uoQHx+vMlTHx8fD7/cjJydHCZLX68XBgwYWLlyoyr906fHNv9hf8CQ+nZ2GY/fYQCCAkpIS2/r9XW5BEATh9MTgb32PFF4Jrzec2IVaDQOBAIqKimwtElOmTIHf70diYiISExNRXl6OcePGIRAIqEnVKyoq1BtxClzobTMFPIdD56jg8nDqWQoKpI6OHNnNU0/hY4YeGFMr4MeTf6OCs/88/rgaL8ahCcxpOyfhMU3T1nLlJGB8Ox5cUkseF0/LsrBokYFFi7r3uXDhQkfh1ANQSt7DP9fLlZiYqAI4p3L2JIh0zehvXn69bPRvvZVOlwqPJzw2VK8jCqZp32vWrFGixiec50GwZVnIysqy7Z+CdV046aWFz+dDdXV1hGzRvvWpSPRxX6ZpYufO7oD3zTftrZi6JNFnNTU16t8kDbQNBc3RhIuW81a9UCgEv9+PyspKVFZWoqGhAYsXL1b78ng8yM3NtZ2j3+/Hzp2GTV5pPV6HJCp+v1+9FNDLxstC2/n9fqxatQqWZZ/2JRAIqBcXpmni1VfD0rNvn4F9+wzbuGAuhKFQCB6PJyLxDwmWz+ezteLp95nTvaq/6CkvN1QrsdOLGdquuLgYxcXFSExMjJBj/frrUsalTr/v6fuJ31v6vvj0DPRyw+sNT+9D68TFxSE1NRWFhYXquZ07dy7y8/Nt5ViyZIljMppVq1ZFTVqid3Wk+tqwwbCV8733wn/TmF+PJzwJPV0rut55eXkIBoPYssVQolpdXY3c3Fz1siQ1NRWjRo1CaWmpeulYXl6OUCgEn687GdTTTz+N2bNnD5qEK1TGzk7D9jf/dygUGpStn4IgCMKphwihCKEIoQihCKEIoQjhp0hPXV2jCWF/l1kQBEE4fTFSUlKQk5ODnJwcHCm8CikpKbYAcfLkybZshTQOKC0tTY11iYuLQ05ODpKTk1UXL8oQqHcF08fMHA6dg8OpZ9sCs8OpZ+HoyJFRBcY0TSWGPJj6ePJvbdv4/X785/HH8Z/HH8ehT6CxX07BeG8ySNvpZaLMm/xzvm/6rK3NQFtbeL+rVq2KKmt8WxKb6urqqHJG0FhNp/3qZeGQbPBzcaoTgoJqHijr0mBZlhIMp33RpPM0dpG6mTlNMM+77nGpio+PR2VlpZrOYcaMGbYpGj74wEAwGFTCondJ7ekeoGVvv23g7bfDdaqPT+PbkuDQmEG9K6suFvQZbZeSkhLRnZZ39+Rj6UwzPB3EihUrsHHjRhw4EA7AaQzW+++HA/UdOwxs3x7mrbfCXShfe80uCbrYV1RU2ESHSw3vvun3+23dqmmZXoevvGJg5cowFOTr5+bxhKftmDx5suoyThl1uXA4yZlpmupFCL9Pne65sjIDZWUGDifYcRLJWbNmqXqgslK2W7q+vOsmF2jaFxd0fSzim292l5cyuubn5yMjI8NWzzTmsry8HOXl5WpMN+/OTy9epkyZgtbWVrS2tkZ8V1GdUTd203TuNsoFhbrBezwerFtn2O6FDz80bPdvVVUVqqurkZycrLJPHzxoYPLkycjIyFDjaZOSklBfX69eJtJLxJiYGDQ3G2huDu83LS1NHYvGnDplJ+3vH9Bo9NbyJy2DgiAIwkBChFCEUIRQhFCEUIRQocvKQBRCXs7+/hE9HgZz2QVBEIRTD5sQxsfH48joqyK63Xk8HtXlhxIHUBKZpKQkJZE+n08lkKAENdG6VdHflOxAD94+nhBjW0ZdLynJgGmGM/TxbqRJSUm2AI62TUxMVEHQoSeeUGLKg0cnydLn9IsWbHo8HkyaNAmTJk2KCCydhKqpyXlOMi4idM40MXtPZaX/86QPepCrCyH/d21tLWpra1FSUuIowPr6RUVFSlZ9Pp+SSL1rJgWz+rXlXZD5tTVNM2KSdqfuePweIpGiro/6dSFBjiZ+ugBGE2j69yuvGBF1z8tP3ZH5eevH9nq9KvEMF5ylS5faZImy6/KXKHSP6wKiows67cuyLGzZYmDLlu6u3Po14l2Zdang18Hr9WLv3vAchB9+GJYynpiH1mlvN9DeHr4O+fn5tutEx+cvnSZNmoS5c+eipaUFS5cuxdKlS1XGzv37w+zb1z3/IZVVzzraVw4nnBEm+DnMnz8f8+fPt507v34zZ860PX9O8xz6/X60trbari3/nHjhBQMzZsxQAsi/u3w+n0q44vWGJ4JfsmSJerlB3W3pe9fj8aC4uDjiHtbvvXnz5vUqhISeBGX1agOrV3eLoM/nU/Nh+nw+NDU1Yf78+erlzoQJE1BfX4+CggJkZmYiMzMTqampCAaDaGpqQlNTE154wcDzz4dfGDhNyZCXl4e8vDzHz0SqBEEQBOHTwehpfiRBEARBEARBEATh1EWEUBAEQRAEQRAE4TRFhFAQBEEQBEEQBOE0RYRQEARBEARBEAThNEWEUBAEQRAEQRAE4TRFhFAQBEEQBEEQBOE0RYRQEARBEARBEAThNEWEUBAEQRAEQRAE4TRFhFAQBEEQBEEQBOE0RYRQEARBEARBEAThNEWEUBAEQRAEQRAE4TRFhFAQBEEQBEEQBOE0RYRQEARBEARBEAThNEWEUBAEQRAEQRAE4TRFhFAQBEEQBEEQBOE0RYRQEAThOBgx4lFkZ8chGBzZ72U5EYYPfwTZ2XE2+uvYw4c/0u/n3x9lEARBEIT+RIRQEAThGAgGR+LQoQ4AW2y0tNTY1hsx4lFs2dLc7+XtiezsONs5bN26AMCWfjv+yZTRgVQGQRAEQehPRAgFQRD6yIgRjwLYgkOHOrB27XTU1+egvX0COjtXR0jhyZar42HLlmYAW9DYWILs7Lh+E8K1a6f3ewvh2rXTRQgFQRCE0xIRQkEQhD7S2FgCYAvq63Nsy0kUOztXq2U9ydWIEY9GLCMx6a0Mfemiqu9/+PBHHLfTyxitzH0t27FCQqi3rvZUT72tM2LEoz2KZbT6a2mpESEUBEEQTktECAVBEPoICaGTwNTX56CxsQQxMd1ixbshknBQS9ShQx0YMeJRBIMjI9Zvb59g23dZWUi1QvLunSQ+tO/6+hzVnfXQoQ7Vgknb7NrVroTHqcurLoROZVu7djqGD39ESTDvFltWFoq6TJfomJjoQlhfn6POl1pjSfy2bl2ArVsX2M6rs3N1RFm3bGlW2wwf/kjEefD643UoQigIgiCcbogQCoIg9JERIx5VwrVrVzva2yegrCwU0SIVDI7Erl3tSjCGD39ECcehQx3YsqUZW7Y0Y/jwR9T+1q6djsbGEiVCJIW89bGxsQT19TlKbkhAad+0XUtLjU0Mad8kQjExYRnjZRwx4lGbEA4f/ogqy9atC9DYWKLWp33s2tWOQ4c61HmTpPFlJMBOrXZOQlhfn2M7X9rn2rXTERPTLduHDnWgsbFE7Z9vw7vC8nKtXTsdZWUhtQ3tk9ehCKEgCIJwuiFCKAiCcAw4tZqRiHHp0VvbSDhIUmJiulscuZjExMQoEYuJiVECyEWFJJHEjPbNWxZJevgyEqVoZeR/k5jprXe0j2BwpDoudcMkQeTLOjtXY9eudse6dBLCXbvabV1v6Vx27Wq3SSuvDzomX8ZbKnmZ+fXg10KEUBAEQThdESEUBEE4DoYPf0S1NpHAcfGJJoRcOHhLVUtLjYK33NG61O20vX1CREsd7zKqH6+sLBSxLFoZ+d/RBIm6gDY2liAYHKmEjiSVzol/zsWL4ySEToLMcRrnuHXrAlurZExMWCypfkhu6Rq1tNREjCUUIRQEQRBOV0QIBUEQ+gh12dSXDx/+SEQrVF+EkNYhedEJBkdixIhHbeMHOztXK+nShZDvu6dl+vGd/qZ19aQtusR1dq7G1q0LlHTRtBxbtjSrFtBoyWH0ffWWZMapzLSM6iLasrKykON4yJ7qSxAEQRBOB0QIBUEQ+gi1zDmNh9MzkPZFCGlsmy6ZweBINfaQt7jRcaN1Gf0shJC3MPLzpOV0Dlu2NKuunlu2NOPQoQ7s2tUetbtoTEz0FkJ9/kZqidXHOfJy9ySE2dlxStSHD3/ElrRGT8wjQigIgiCcbogQCoIg9BGSIRrPRsuDwZERgkHi0pNwUPdLvj9KXNPZudrW8siPdzJaCKm7Jy8bP09aRufAW9x4F009Yyon2hhCvdydnauVbB6PENI2vA77cn0EQRAE4XRAhFAQBKGP8BY7J5zG8FHrXjTh4PvjXRppPRKuQ4c6sHXrAnR2rsahQx2qBY4f69MUQr1sJGpOLZqU1IWWUwumnshFx0kIaRkdU9/38bYQ8jomqZUuo4IgCIIgQigIgnDM1NfnYMuWZiUdlFSFr0NTTVCGUEoK4zSejjKJ0vQOukSVlYXQ3j7Bdqz6+hy0tNSoSeP1ffe0jB+3p7/1c3VKxsK348eiBDk91WO0MYPB4EisXTtdzTfIjxmtjLqk6svKykLqPGgaDr6+CKEgCMKJA8BxGf+vt+17Wrenz6Ptu7djCiKEgiAIQj/RlyQyJwsRQkEQhBOjr5J2LOLGl/Xl82M5ntCNCKEgCILQL5AQUqbSnrqXflbQvJLUjVSEUBAE4fj4LITwWPZF/+5ry6HQjQihIAiC0C+QjPFpNk7HMgiCIAx2jkXGRAgHHiKEgiAIgiAIgiAcN5+mEPL/nNaJ9nm07qUihL0jQigIgiAIgiAIwnHRk3wdqxD2VfJ6+1yE8NgQIRQEQRAEQRAE4bj4NIXwWPbd12OLEPaOCKEgCIIgCIIgCMdMtP/4507bRNtXT8tECD87RAgFQRAEQRAEQThhBlILIS0TIewdEUJBEARBEARBEE6YnqTMSc6c/o627rHuq7flQjcnLITG1T8YUJzo+Vx/9WUDiv6+QQYqTz75JP71r39hxIgRGDFiBEaOHImnnnoKpmnCsix4PB54vV74fD74/X7ExsYiLi4OgUAACQkJCAaDSEpKQnJyMlJSUpCamoq0tDSkp6cjIyMDo0aNQlZWFnJycpCXl4f8/HwUFBRg9OjRKC4uRklJCUpLS1FeXo7KykpUVVWhpqYGY8aMQW1tLerq6lBfX4/x48dj4sSJaGhowOTJkzFlyhRMmzYNjY2NaGxsRFNTE2bOnInZs2ejubkZc+bMwdy5czF//ny0tLSgra0NbW1tWLBgARYuXIhFixZhyZIlWLp0KZYtW4Zly5ahvb0d7e3tWL58ObZsuQjbtrkUW7e68PrrLrz2mguvvurCyy+HeeklF/79bxdefNGFLVtceP55FzZvdmHTJhc2bHCho8OF9evDrF3rwpo1Lqxe7cKqVWGeftqF5ctdWLYszJIlLixa5MKCBS60tbnQ2urC/PkuzJ3rwpw5LjQ3uzBrlgtNTS40NoaZNs2FKVNcaGgIM3GiC+PHu1Bf70JdXZixY10YM8aF6moXqqpcqKx0oaLChbIyF0pLXSgpcaG4OMzo0S4UFrpQUOBCfr4LeXnddFjnY4fvTOzwn4kd/rOww382dsSejR2x52BH3DnYEXcudsSdhx1x52Nn4GvYGX9BmISvY2fChdgZvAg7Ey/GzsQh2Jk0BDuTv4Wdyd/GzmQ3dqYMxc7UYdgZuhQ7Q5dhZ9rl2Jl+JXZmXIWdGVdjZ8Y12Jl5LXaOug47s27AzuwbsSv7JuzKuQW7cm/FrrzbsCvvduzK+x525d+BXQV3YlfhXWFG343dRT/E7uIfY3fxPWFK7sXu0vuwu/Qn2F32M+wuvz9Mxc+xu+IB7K6MwZ6qh7Cn6uFP+AX2VP8Ce6p/iT01v8Keml9jT81vsC/nz/hg5D+x68knsfOJJ7Dz8cex47HHsP0f/8Bbf/873nz0UWz729+w7a9/xet/+Qte/dOf8Mrw4Xj5j3/Ev//wB7zw+99jy3//Nzb/7nfY9NvfYsOvf43nfvUrrP/FL7D24Yfx7IMPYtUDD2Dl/fdjxf33o/2nP8Wy++7Dkv/6Lyy85x60/ehHaL37bsy/6y7MufNONN9xB2Z997touu02NN56K6bdfDOm3HgjGm64AZOuuw4Trr0W9ddcg7qrrsLYK69EzeWXo+rSS1E5bBjKhw5FqduN4m9/G8Xf/CZGDxmCgosvRt5FFyHvwguRc8EFyLrgAoz62teQcf75yDjvPKSfey5C55yD1LPPRsrZZyP5rLOQfOaZSPz6fRh9ZjKKzkxG8VkpKD47FSVnh1B6dhrKzslA+bkZqDgvE5XnZ6Hqq9mo/louxlyQh7EX5KP264Wou7AI9d8oxviLSzBxSBkmDalAw7eqMOXb1ZjmHoPpQ2vROKwOTcPqMeuyCZh9+STMuaIBc6+agvlXTUPrNY1o+04TFl43C4uub8aSG+Zg2Y3z0H5TC1bc0oaVty7EqtsWY/XtS/Hsd5dh7R3Lsf77T+O5O1eh465nsPEHz2Lz3Wvx/I/WY8uPn8OL92zAv+/ZhJfv3YxX7nser/7kBbz20xex9WcvYdv9L+ON+1/Bmz9/DW898Dq2x2zF2w9uw46H3sDOh97Ezoffwq6Ht2P3w28j7bsdcLl2w3XmLrjO3AnXmTvgOms7XGe9BdfZb8B19ja4zt4K19mvwXX2K3Cd8zJc5/4brnO3wHXeZrjO2wTX+RvgOn89XF9dB9fX1sD1tWfgumAVXBesgOuCZXB9fSlcFy6C68I2uC5qhesb8+D6xhy4Lp4N15AmuIY0wjVkKlzfnAzXtybB9a3xcH27Di73WLguqYHrkiq4hpbDNawUrmHFcA0rhOvSfLguzYXrsiy4Ls+E6/J0uK4IwXVlClxXJsF1VRCuq+LhuioOrqv8cF3thesaC65rTLi+MxKu74yA6zv/hOvaJ+G69gm4rnsMruv+Add1j8J1/aO4+Lbh/f57KAiCcKKIEGr0twCKEPaNkSNHKvFzkr9AIID4+Hglf4mJiUr+QqEQ0tLSkJGRgczMTGRlZSE7Oxu5ubnIy8tT4ldUVISSkhKUlZWhoqIClZWVqK6ujpC+CRMmYNKkSRHCx2Vvzpw5mDdvHubPn4/W1lYleIsXL8aSJUuU2K1YsQJPP/00Vq1ahWeeeQbPPvss1qxZg7Vr12LdunVYv349Ojo6sGHDBmzcuBGbNm3C5s2bsXnzZjz//PPYufMsHDxo4MCBMPv3G9i3z8BHHxnYu9fAhx8a+OADA++/b+C99wy8+66BPXsM7N5tYOdOAzt2GNi+3cBbbxl44w0D27YZeP11A6+9ZuCVVwy89JKBf//bwAsvGHj+eQObNhnYuNFAR4eB9esNrF1rYM0aA6tXG1i1ysDTTxtYvtxAe7uBpUsNLF5sYOFCAwsWGGhtNTB/voG5cw3MmWNg9mwDM2caaGoy0NhoYPp0A1OnGpgyxUBDg4FJkwxMmGBg/HgD48YZqKszUFtrYOxYA2PGGKiuNlBVZaCy0kBFhYHy8jBlZQbe8LtwOOEMHA6egcPBz+Fw8PM4nPgFHE78Ig4nfRGHk76Ew8lfxuHkr6ArxYWu1DPRlXoWukJnoyt0DrrSzkVX+vnoSv8qujK+hq7Mr6Nr1IXoGnURurIuxpHsITiS8y0cyfk2juS6cSRvKI7kD8OR/MtwpOByHCm8EkdGX4UjRdfgSPG1OFp8HY6W3ICjpTfiaNnNOFp+C46W34ajFbfjaOX3cLTqDhyt+j6OVt+Fj2t+gI/H/BAfj/kRPh77Y3xc+1/4uO5efFx3Hz4e91N8XP8zfFx/Pz4e/3N8PP4BfDwhBpj4EDDxYWDSL4BJvwQafgk0/AqY/Gtg8m+Ayb8FCv6Kj596CkdHjsSRESPQ9a9/4fA//4n/e/JJHHriCfzn8cdx8B//wIG//x37Hn0Ue//6V3T+5S/44E9/wnvDh+OdP/wBe37/e+x65BHs+N3vsP03v8Gbv/41tv3yl3j94Yfx6oMP4qUHHsCL99+PLT/7GTb/5CfYeO+96LjnHqz70Y+w5u67sfquu7Dq+9/Hiu99D+23346lt96KxTffjIU33ojW66/H/GuvxdxrrkHzVVdh1pVXounyyzH90ksxdehQTHa7Melb38KEb34T9RdfjLqLLsLYCy/EmAsuQPVXv4rK889H+bnnouycc1By1lkoOvNMjHa5UPCVryD/y19G3pe+hJwvfhHZX/gCsj7/eYz63OeQecYZCJ37E1SfkYmaM0ZhzOeyMObz2aj9fA7qvpCLcV/MR/2XCjD+y4WY8JUiTPp/xWhwlWLKmeWYelYFpp1dhcZzatB03hjMPL8Ws786Ds1fG4+5X5+I+Rc2oPWiKWi7eBoWDmnE4m82Yem3Z2GZuxnLL5mLp4fNx6pLW7H68oVYc8VirLtqKdZf3Y6Oa1Zg47Ursfm6Z7DlhjV48cZ1eOnm5/DKLRvw6q2b8Prtz2Pbd1/Am9/7N976/st4+85XsfOu17H77m3Y88M38e6PtuO9H+/AB/+1E5337sbe+97BRz95F/t/+j4O/OxD/O/9nfjPzz/CoQf24f9i9uP/e/AgDj/0vzjy0H9w5OFDOPqL/8PHv/j/kHnr6zCMj2GccRTGGV0wzjgM43P/B+Nzh2B8/n9hfP4AjM/vh/GFj2B8oRPGFz+A8aX3YHxpD4wv74Lx5R0wvrIdxlfegPH/tsJwvQbD9TKMM/8N46wtMM7aBOPsDTDOWQ/jnDUwzl0N47yVMM5bDuP8ZTC+uhjG1xbA+FoLjAvmwfh6M4yvz4RxYSOMi6bC+MZkGN+YCOPiehhD6mAMGQPjm1UwvlUB41ulML5dBMNdCMOdB+OSHBhDs2AMzYAxLA3GsFQYlybDuDQI47J4GJfHwbjcD+MKL4wrPDCuMGFcORLGlSNgXPVPGFc9CeOqx2Fc/Ri+etOf+/33UBAE4UQRIdTobwEUIewbIoQihCKEIoQihCKEIoSCcPIxDGNQ09/1NxARIdTobwEUIewbIoQihCKEIoQihCKEIoSCcPLpb6ETIfwMrukJ72AASKAI4emHCKEIoQihCKEIoQihCKEgnHz6W+hECD+Da3rCOxgAEihCePohQihCKEIoQihCKEIoQigIJ5/+FjoRws/gmp7wDgaABIoQnn6IEIoQihCKEIoQihCKEArCyae/hU6E8DO4pie8gwEggSKEpx8ihCKEIoQihCKEIoQihIJw8ulvoRMh/Ayu6QnvYABIoAjh6YcIoQihCKEIoQihCKEIoSCcfPpb6EQIP4NresI7GAASKEJ4+iFCKEIoQihCKEIoQihCKAgnn/4WOhHCz+CanvAOBoAEihCefogQihCKEIoQihCKEIoQCoOFaP/1tM6x7O9YPo+2774u72+h6y8h/Kyv4bHs60SvoY4IoUZ/C6AIYd8QIRQhFCEUIRQhFCEUIRQGK30J8I8luOfLTuTzvpSjv4VuoLQQnsg1PJ7PPs1rqCNCqNHfAihC2DdECEUIRQhFCEUIRQhFCIXByqcthMe6r2h/96Vc/S10A1UIj3WdExHCE72GEdf0RCujvwVQhPD0RIRQhFCEUIRQhFCEUIRQGIz0Vf5ECAeuEPZFsgbyNYy4pidaIf0tgCKEpycihCKEIoQihCKEIoQihMJgpK/Bfm8ywf9zWqe3z6Pts7ey9rfQnSpC2Jdr9Fldw4hr2t8PhSAcDyKEIoQihCKEIoQihCKEwmCjp+BcD/57k4lo++2LPPBlfRULor+Frr+F8ERlsC/X6LO+hhHXtL8fDEE4HkQIRQhFCEUIRQhFCEUIhcFGXwP0ntbtb5nob6EbDEJ4LNe5P65hxDXtj4dBEE6Uv/zlL/jb3/6mePTRR/Hoo4/i73//O/7xj3/gsccew2OPPYbHH38cTzzxBJ544gk8+eST+Oc//4l//etfGDFiBEaOHImnnnoKpmnCNE2bXPr9/gi5jI+PV3KZlJSkBDM1NVVJZnp6uk00ddkk4SwsLERhYSGKiopQVFSE4uJilJSUoLS0FGVlZSgvL1cSWllZiaqqKlRXV6O6uho1NTUYM2YMxo4di7Fjx6K2tlYxc+Z3MGeOW9HcHGb2bDdmzXJj5swwTU1uzJgRprHRjenT3Zg2zY2pU92YMsWNyZPdaGgIM3FimAkT3KivDzNunBu1tW6MHRumpsaN6mo3qqrcqKx0o6LCjfJyN8rK3CgtdaOkxI3iYjeKitwoLAxTUOBGXp4bublhsrPdyMoKk5kZJiPDjfR0N9LS3AiF3EhNdSMlxY3k5DBJSW4kJoYJBt1ISHAjPj5MINDNtMeHouXxS9DyBDH0E4ah5clhaHny0k+4DK3/vByt/7riE64MM+IqtI64Gq0jrkHryGvQ+tS1n3AdWs3r0WregFbrxjCem9DquRmt3lvQ6r0Vrd7b0Oq7Ha3+29Hq/x5aY+9AW+wdaIu9E21xd6ItcBfaAj9AW+ButMX/EG3xP0Jbwo/DBO9BW/C/0JZ4L9oS7wuT9FO0Jf8Ubck/Q1vy/WhL+fknPBAmNQYLQg9iQeihT3gYC9IexoK0X3zCL7Eg7Zd4Lvn3WPX4X9H2l7+g9c9/Ruuf/4yWP/0J84cPx7zhwzHvj3/EnD/8AXP+53/Q/D//g1m//z1mPfIIZv73f2PG736Hxt/+Fo2/+Q2m/frXmPqrX2HKL3+Jyb/4BRoefhgTH3oIEx58EPUPPIBxP/856n7+c9T+7GcY+9OfouYnP0H1ffeh8t57UXHPPSj/8Y9R+qMfoeSHP0Tx3Xej6K67UHjnnSj4/veRd8cdyP3e95Bz++3Ivv12ZN12GzJvuQUZN9+MtJtuQujGG5F6ww1Iuf56JF93HRKvvRYXjaelAAAJ/0lEQVSJ3/kOgtdcg/irr0bgqqsQuPJKxF5xBfxXXAH/5ZfDe9ll8F56KTyXXgpr2DCYQ4fCHDoUT11ySZjL7kXwkqcQvOQpJF5iInGoiaShFpKHepA8zIuUS71IudSH1Mv8CF0Wi7TL45B+RQAZV8Qj48oEZF4ZRNbVici6OgnZ1yQj55oU5F4bQt61aSi4Lh0F12eg8IZMFN2QheIbs1F8Uw5Kb85F2S15KL+lABW3FaLytiJU316M6u+WoOZ7pRh7Rxlq76hA3Z2VGHdnNervqsGEH4zBhLvHYuIPa9Hww3GY/KN6TP7xeEy9ZwKm3TMR0+9tQOO9kzHjvimYcd9UzPzpNMz66XTM+lkjZv9sBprvb8Kcn8/E3J/PwrwHZmPeA82YH9OM+Q/OQcuDc9H64Dy0PjQPbQ/NR9tD8xF/dxPc7ja4L2mD+5JWuC9pgfuS+XBfMg/uoXPhHjoH7qHNcA+dDffQWXAPmwn3pTPgvrQR7kunwX3pVLgvmwL3ZQ1wXzYJ7ssnwn35eLivqIf7ijq4rxgL95Vj4L6yGu4rK+G+qgLuq8vgvroU7quL4b6mCO5rCuG+Jh/u7+TBfW0O3NdmwX1tJtzXZcB9XRrc14Xgvj4F7huS4b4hEe4bEuC+MR7uG+PgvtEP900+uG/ywH2zBffNJtw3j4T7lhFw3/IvuG95Eu5bnoD71sfgvu0fcN/2d7hvexTu2/4G921/hfv2v8B9+5/hvv1PcN8+HO7b/wj3d/+Ia+76737/PRQGD8cqCSKEA08IPysZPNnXMOKanuyHQRAEQRAEQRBON3oKzqMF9H3dz/HIxPEsj4kRITyRzwfKNYy4pifrIRAEQRAEQRCE05W+yAT919u2+n897etY5bK3sva30A1UIYz230C8hhHXtL8fDkEQBEEQBEEQBgf9LXT9KYSnKiKEwqCivr4enZ2dAID29vZ+L89AY9euXWhpaen3cvQ3I0b8/+2dMbKrOgyGF8hM7ga8A1bABrIAFpCenpqamtotLa1LveI8OcIxYBwIBv7MfHPvCUZGQgb94EBORETP53P0ndaaiIiGYaA8zw/fzl/EwRgTHIeyLC87vsqy/Lha+nw+rb9a69Gyuq7JGEPGGHq9XqP4dV1n41cUxeG+bZkP0p+5fGjb1hufoiisvb7vSSl1uN8uvuNkiD9a65E/VVXNxodjKuNdFAX1fe+1B8BZOFrQQRDusE+P3gAAQlFKkTGG+r63BZk80d4dLkDuLgiVUrbgkvnBBR//6wqAq7E2Dr7xVVXV4X5sQVEUZIz5EITDMNAwDB9j5/l8EhFR13U2hiyUzppHSikrbL7NBxbXbdvSMAxkjLHChu00TWNjeLTvEt4ueZx8vV6r/ZHxcePK9pqmsSKT+9Jaj+zd/XgNzsnRgg6CcId9GrviFvNV3fV8H5/d2D7W+rJX31tv/13gq7H8t9aa2rY9fLtSgAvauxcYUgTJAk0pRURkr/xzQXvVu4Qxcaiq6qMQTq2Yj0GKQXnsdXOgaRp7fOm6biT0hmGgqqqsCOD4sXBMPY9i8oFFjS8fuq6zx14ZE74zX5YlZdlbGB3tPzN1nJTnklB/5s5HwzDYO4bSRlEUo3yp63pkA4CzcLSggyDcYZ/GruieXOX3sfb2aPuNL0vLwG/RWo8KVJxM3xD9XY3WWt9aED6fT1vMycLXV7jL5VdjbRzKsrT5w9+nVszHwseJqqpG/rjHD44Niyc5jtq2Ja31bPyO9vOX+SBFZJb9HZubpvmYluubun0kU8fJGH/mzkeuz5xPPA3ZzbnULygA4HK0oIMg3GGfxq4oTwy+72Ptbd021B4EYfq4J/GrFKxbwNPZ7i4IlVK2uPIVvrIt0XXvpsbEwS1wfW3PSJ7npJT68Id9dv3lf+V0WW571jyKzQdffFwbWfa+o1rXtddeKoJw6jjpbiP7PuePa4MvOMg8kvZYEMqYpiaYAQD3ZXdBKD8h9kKWx/YR60ts31PLfPaWbITE6Oq4J+CrFKx7xujOyELrrIX8L+JgjLGF6pXH11pBKIv0OUF4tjG3lA98N2suH6bi45u14bZNgSVBKP3p+97rz1R81gjCVOMDALgfm/yGMOT/vr/dZe5nbX9LfSz5MmUrpu812x8ayxjfrsTVC9Y9YnRnZKEFQRh2R+jK42svQXi2J/su5cMwDNZf+eTMUEEop0T62qbAkiCU00qnBC4EIQBv3M/cspB6dm75Ul9r7YE/khKE3/YXu9N99mL8i/F1bvu38O1KTE3ROXq7UgKC8A3RshC6ylM0t4jD3BTBKxAqCPnBH3IcnX3K6Np8WDtllNv6jslu2xTYY8oot+X8CRGEvrYAnA3feSK2PublU22W+ppa90rnsr3Y7Cmj8kSx1CY2QeZ2vvx848uSHz6f5hLQtyw0RmvidwfcJ//5pvPcHQjCN0TTD8/gpyveoRDzxYF/SyXj4Bar/NTRo7d/K3yCUPonHyDijqOu66jrOlvA++J3tH8x+TDnz1w+GGNGF1M4XvLBPNJ+avFx96/rD9/1nfKnKAqbEzKfOF5E4wcN8bRsVzC79gG4CnP1asiyqTZTtfbS+nevn0O4hCD8NghLyRTaX+iy0BghocdwQVIUBSml7PvDjt6ulIAgfOMWovyutSx7i4E7FGJzcZCvmuCHNPH46vv+UuPLFYRc3PPTJeUFJ34fnVLKvraC203F72j/fpkP/H5Gjg/bZEHJ4orjeLTPLj7Bv9Yf3/mIbfK7G7Ps/fCzPM+9OZdifAD4ljWC7tv1IQi3YdP3EPJnqs0vBGHMTl+ysbWYi21394Tmky6/6JdPskdvV0pAEL5xC19+EfQwDER0rml+v4gDjy+57Erja+r3f9JfeSeVjzPGmFHRzlMDz5pHW+RDWZY2LkQ0mqnh2ktxWrZ7nHT9kXdG+d2Frj95nk+ej/hus89e13WjZfJ1FwCcGfmZaxNqK/T7ubp5bb93ZvcX04ckSMjOmtuxoX2E9j3395q+p5Yt2fPZCInRHVBKUV3X1HVdctOQUqBpGhQY/6O1tlPhGPnbnzPd1fllHPYeX4/Hg/79+0ePx+OncSiK4uOBHlmW2d9PuuNGKUVt21Lbth/C+Mx5FJsP7rsW8zy3L6h341OWpY1pivHxHSdj/FFKUdM03vHC00qbpvmw93q9vDkHwFVYEm4x64fYhSCMJ1oQgt+DhAYAAAAAACmTgiCUf6N+XgaCMGGW7h4CAAAAAACQEt/WrxCEvweCMHHmpqQCAAAAAABwFCF3A48ShPwdauhlIAgBAAAAAAAAUbgf3/K5dde2n+prjZAEYyAIAQAAAAAAAOCmQBACAAAAAAAAwE2BIAQAAAAAAACAmwJBCAAAAAAAAAA3BYIQAAAAAAAAAG4KBCEAAAAAAAAA3JT/AJX7ukYZL3d3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1034" name="AutoShape 10" descr="data:image/png;base64,iVBORw0KGgoAAAANSUhEUgAAA4QAAALHCAYAAADW9YxNAAAgAElEQVR4nOy9aXBdR3YmeGVbNS7bZXs62q6ejnG7o9vTXRXlmnZ7KqbdoapyuNvjrpK67SqXq22P7SqFw9bYspT37e/hLQAeNmLfAZIgABKESIKkuFOkuEhFcQdXUSslSuIqkSLFnaUFJN43P55O4tx8ee9b8CCQVDLiC+LdJZeTmSfPl/fkSQt4CQYGBgYGBgYGBgYGBgblw55j5+4JWLMtKAMDAwMDAwMDAwMDg/sNe46dw93+zxBCAwMDAwMDAwMDAwODGUC5CeG5izfKmh5gCKGBgYGBgYGBgYGBgcGMoJyE8Pipy/iLxDqceu9a2dIEDCE0MDAwMDAwMDAwMDCYEZSTEIZ7foJf+v12VPS9gEwmU7Z0DSE0MDAwMDAwMDAwMDCYAZSLEO44fAb/+k/m4ovfasNv/vE8bNl/sizpArNMCK1WKwfFPFvIu4W8V0reM5VXuWRWzjynW87Z6l93M2a7fe4VeMnJyM7AwMDAwMDgbkc5COHl6x/ij4Or8L/+YRf+m1iBf/aHXfiuvRLnP7g57bSBWSKEpRCmUonWdEhase/MFiEstByz1cazPRDvJkx3YWK2y383yEp3f7bLamBgYGBgYGCgQzkIYfvSg/il3+/A98Kr8c65q/hhbB1+8dvtqJy/C3cmp+86+pkTwlJJ0936XjnyKof8in3G4LPHdPrG57ENC5XJ500uBgYGBgYGBvcOpksIdxw5g3/zvfn4rT8dwItvvg8AOPbmRXz1fw7iXz7ch/U7T0wrfeAuIISF3i/VOCzVaCyljMWkUQ758d+6Z2aqDAblaTu3e+Xqw/c6DCE0MDAwyIVlWbAszTzicr3QdPK9X2z6Xmno0lLvFVPP2Ui3kPuFtFchaZQiz0LLV2z/KCbNz7J8xZZ7JsrkhukQwnMXb+K/PD6Gf/7/9GB006uOe8PrX8I/+8MufPPvl+Ds+zdKzgP4jAlhsUTK7d18aRfzXiFlLeX+dPIuplzTIYSlfKHKl04x17zyLmbhoNDyljP/crRdsWUutk7TGYPT7R/laluvZ4uta7l0x0yMawMDA4NCcbcQwtkioPnS+azSLfR3udprpsurS7uc/WO67VaOcTDTfdwNpRLCjyfu4B+btuIXvtWO5NxdOffv3JlEqPsn+OK32vFPzdvwycRkSfkAs0gIy/1uuY23chCCmTAc3Qxv3TOFymU6hnMxcs+XZzFlKie5KiX/6bZdoenlK0sp8iqkbuV+vtS2LaUPlKsvldr3DAwMDGYa5TBcZ5rQTef9Yu7NVrqF5nuvEUI3Inu/E0Kv9EptI0KphLB3xWH8yh904kfVG3Ht5sfaZy5e+Sm+H1mDX/6DTix+5pWS8gHuUUJYLuOyGFJRStlnwnBU0yz2N79WbJnzEZJins3XTqXm+1nlX472KzTdQtvEK51S2q6YssyEbEtp41Kuu9W5FPkYGBgYfBaYrnFfaBrq+zNJYLyeLSadchOC6eY7W4Sw1PxKJYTTldfdSgjLgVII4TO738Jv/I+5+G9iBU6fv+757LETF/G7f7MIv/0XQzh+6nLReQH3ISEs13uFvj9T9S00zWJ/F1PPYuRRSN1LNf6LTeuzyL9cbViqLIspWznqlq+cM1H+crex132vcVPKeDIwMDCYSRRD5mbq90yUOV8+pRLbUtKd6XynS7bLRYTdnnNLv9DyGkI4hWIJ4Vtnr+I//NVC/Me/XoSjb7xf0Dtb9p3Eb/7xXPy4+hncuVN81NH7hhCW+l6h5SnlvZkwHr2MYPXvfGUol0yLLWc5iMFs51/utpzJspU6Bop5fibKX+429rqvXs/3d7n7goGBgUGxUI1pr+cK+eJjCGFx98pFCEuVbznq7fXsdPuDIYRTKIYQ/vTj2/iLxHr8Hz8YwHMHThX8HgAMrnsJ//LhPizd8lpR7wH3KCEsJs2ZJmWFGuIzKUM347VQuRVjUBdaf0MIy9enZoMQFts/7nVC6DWOvMaXgYGBwWyhkK810zHwDSEs7p3pErKZIISlksFC3jWEsHAUQwhbnjqAf/HdXjz93BsFv0P/JiczqBrYjW/8aATvvHutqHfv+Sij+dIsxZgvF9mbCSKRzwguxEAuN8EopZzF5Fsuw3+miMlM96lyttd0y2oIoSGEBgYGdwfyEcJyE8DP4otWKSTks0q3lPoUI6dyy7PU8hey0HA39qdC0il1UaDQMrmhUEJ46PXz+Hc/WIC6ob0FPa/79+HHt/H/pjYgOW9nUe/dF+cQziQhLKaM5ci7mLK5lWcmCaEur3KQuM8TISy2T023bJ9FO82EbMvdxsXkx58ppL8bGBgYzAam8wVrtg34YklYqcS3XOmWku90yz0deZZCgmez/xRb/9moc6kohBDevjOJH1U/g7+u3IiPP7md93mvf6fOX8dfV27A+CvvFfzOrBNCL7i9ly/dcudXzHvFlHm68vMqa6HPe9W52LxLfbaUe8W03Uzkf7f0/ULLNt22K0bm5ZJtOcZ8qekVOzYMDAwMZgOFGri6Lz7FEKlCvhgVU96Z+rpTznR1dc8nn3KXezryLKT8xfatYtMqtF2m07eKSaOYZ8pFBoHCCOH2g6fwh/+4DG+dyY0Seub6J7jykZ4kvnX1Y0xmcoPIbN/3Dqrm78LtO4WdTfiZE0KgMMPY6518aRab13TeK7SeMyG7cl2fThsUk2+5iUGxbTRTxKSc/T5f/sXUqZi8pztGZ0K2+epWzr5d6jgyMDAwMPhsUE4D/bNI18CAkI8QTtyexD81bUFwcD8+Urjdm1c/xsOr38Hjz53FjU/uOO6tPnENv7f0BBa89EFOmq988BFqFx/AkdfPe+ZN/2aFEBLKYajle6ZQI7wQo7NYo3AmjMhiDdZijP5C5Vis3EtNo5Q60DOfVf7l6vf50i6mrUpJZ7p5znTbljK+Shm3pYwjAwMDA4OZhyGEBvcq8hHCN05fxt+k1mPL65dQd+AiVp24ijeufIyVb1zFf1/zDpoOvI/gjnfx58+cwk/O3sRrlz9C08H38ciad9Bz9BL+58ZTSO05jxcvfogD53+KhvELWH7iOo6fvoLh9S955k3/ZpUQGhgYGBgYGBgYGBgY3K/IRwjX73wLdcPZQDIHL/wUf7v1DP50/Un8zabTWH0iGy30o9uT6Dl6CT/ccAo/2HASTz53Di9d/BAAcPL6Jwi/8C5+sP4kfrjhJHqOXsKHtzOYnJzE2hdOeOZN/wwhNDAwMDAwMDAwMDAwmAHkI4TzVh/Fup1TxO3D25N4+9onuPlJ7v6/Sx/exqnrn0CzbRBnbkzg/K0Jx7Wjb7yPiQL2ERpCaGBgYGBgYGBgYGBgMAPwIoSTkxk0j47j8PELrs9M59+FD25h4rYhhAYGBgYGBgYGBgYGBrMCL0J4+84k2pYcxBuncqOLluPfrY8mMDmp+Zyo/DOE0MDAwMDAwMDAwMDAYAaQjxC2LzmI4zNECK/d+hh3jMuogYGBgYGBgYGBgYHB7MCLEGYywMCaF3Hg1cKOhyj239vnrhqXUQMDAwMDAwMDAwMDg9lCvqAyW/efxNItr3k+U+q/3S+eMy6jBgYGBgYGBgYGBgYGs4V8hPD0heuoG96LGz+d8Hyu2H/Xb32Cpza/UtCz9zwhNAeKFi8Del6H2a7LdOrvVgev+/nqrd6/l+VUivzyyXS2y25gYGBgYGBgcDcjHyHMAOh/+giefu6453PF/lu74008s/vtgp793BHCu82QLUd57nUZlLPu0/1dbPp3Sx/4rOR3N5TZwMDAwMDAwOBeQT5CCAAXLt/CE83bcOj18uwl3Hn0LNKDe/DTj24X9LwhhPdY+e9HGcykPAv9ne/L4t3eB2Yqb0MIDQwMDAwMDAxKRyGEEAC2jZ/EX6Y2TDvAzPOHTuNvazfh6BvvF/zOfUUI87lAlnovX9ozked0ylOMzPI9M91yT6ec0+0PxfwulBDma/ti6zedPlCO9i4XIfws29jAwMDAwMDA4F5BoYQQAFY9/wb+6z+NoX/VEVy98XHB7wHZr4x1w3vxB/+wDFvHTxb17n1JCHX3irlWLlIxW+UpVGaFkpGZkFU5y1qO8hZ7vVz1K7UPTDd9L/kWIv9Cx4CBgYGBgYGBwecZxRBCANi89238/j8sxR89uQL9Tx/FK29fwo2ffpLzXCYDXL7+EQ6+dh5zRvbjob97Ct/+/5biJ4dOF5UfYAih49pMkYBCDO5ylqcYmRX7zN1KCKdbns87ISw233KWz8DAwMDAwMDgfkWxhBAAjp+6DF/Hc/j6Xw7jt/9yGN/1rcQ/Nm5F9YLdqB/ei+S8nfjbus34L/84ht/60wH8+x8Owt/+HN46d7XovABDCF2ved0vxhj2Kt9MlacYmRX7zGdNCKfTH4r9rSOB9yohdCPS5aqPIYQGBgYGBgYGBvlRCiGkfy+duIjm0f34fng1vv6Xw/iN/9GPf/HdXvzv/70fv/0Xw/jj0Co0LNqHYyculpwHYAih6zWv++U0mg0hnLn+UOzv+4kQFtrehhAaGBgYGBgYGMwcpkMI6d+HH9/GmfPX8dJbF3Hk+AW8dOIiTp2/hp9+VJ6zCw0hLOC92SaE5SYh9xMhLHd5ZqN+hhAaGBgYGBgYGNyfKAchnOl/nztC6HZd93XI636hxrDXezNVnmJkVsozXvl+1oSwFFlNp7wzVb9S+kC52rsY+XyW7WpgYGBgYGBgcK+DE8I9x87hy9/pzcGeY+fQMjqOL3+nF17//iq1AV/+Ti/6Vh5xXD9+6jK+/dhSmZ5o3Y5LVz8EAHw/vBrfD692PK9eu+cJ4WzAGL8GBgYGBgYGBgYGBvmgI4TD67PXCZeufpiXEJ65cB1f/k4vviNW4Bs/GnHc+8aPRvDtx5Ziz7FzGNv6Or78nV60jI4DMISwbDBfQwwMDAwMDAwMDAwMioWOEOrcSPMRwr6VR/C1Px/C8VOX8eXv9OL4qcvy3pe/04u/Sm2QXwXHtr6Osa2vAzCEsKwol/uegYGBgYGBgYGBgcHnAzpC+O3HlkpSFuvdASA/IfzGj0YgWrfn/A0Asd4d0l30248tRd/KIw6X0a/9+ZDMj//m5TKE0MDAwMDAwMDAwMDAoMzQEULRuh0to+NoGR2XX/K8CCF9Fdw2fhIAkF6wB1/786GcZ9IL9si9hN8RKwBkCeE3fjQi82sZHcc3fjRiCKGBgYGBgYGBgYGBgcFMoxwuo+kFe7TBaLaNn8SZC9chWrfjyPELOc8DxmXUwMDAwMDAwMDAwMBg1lAsIeTBZijgzNf+fAh/ldrguP6NH43gr1IbAABf+/MhfPuxpdg2fhLbxk/i248tlYFnDCE0MDAwMDAwMDAwMDCYJRRLCFXQ1z5yF1Wfv3T1w5xjJ/4qtUEGnTGE0MDAwMDAwMDAwMDAYJZgDqY3MDAwMDAwMDAwMDD4nEJ1Ab1bYQkhsO9b38K+b30LQgjYtg0hhAM+nw+2bbvC5/PJZ/h7vb2WTFOXrhACCxcuRGtrq+Oamn4wGITP54Pf78cLL1h44QWr4PLYto1AIOAow4kTFs6ft3Lqp9YjX72FEEilUjl1amxs1MrP65m2trac9NPptKw7IRwOIxqN4vJlC5cvO+Xr9/vh9/tz6sPrQb+FELh61fk+f49fozqo6XM5HD582FHHvXst+Z5bu6pl0pWX0qysrNS2hxACc+bMwZw5c3Lyq66uxtKlS3PaJxgMOvoEyU4IgeXLl2P58uWyvP39/ejv73dtx0uXcttA7e/0dyF1t20br75q4dVXp+QXDAYRCoUQCoXQ39+PSCSCtrY2tLW14ezZbF++dMmS7RMIBHJkxcultrdt26itrUVtbS3mzJmDhQsXIhgMIhgMIpFIIBqNQgiBO83/Fnea/y1WrVqFRCKBsbExrFixAitWrEBnZyeqqqoQiUQQCAQQCAQQiURkmfx+P956y0IgEEA4HEY8Hkc8HsfLL1uorq5GLBbD0NAQhoaG0NbWhng8jsrKSnR2dqKzsxPDw8MIhUKufUTXL3R92+t5tT1isZi27+jakj/T0tIi9VYwGPTMl4/bwQebtPm5ld1N73pBJxv1mXQ67ZlGKpVCMpmEEAKxWAyxWEz2EbfnE4kEEolE3ry9QDqIX6usrJR9t7m52fEsySYYDGL//v1F5aWbj1T5EY4csXLytG0b4XAY4XBYjgde9nx1V9ta7UtCCClT0sm6dEKhkGuekUikaL1M5aB6ZUa/j8zo93HxooWBgQGEw2FUVVWhqqoKoVAImzZtQjQalWW9edPKSTsej8O2balLEokE4vE4hBBybNA48fl8SCaTSCaT8Pv9SKfTWLp0KSKRCCKRCBKJBCYefxz7vvlN7PvmN9H6R1YO2traUF9fj5qamhzZtLW1ebbRtWsWrl2z8rYZXauoqEBFRYWrznn22We17/N5mnSOrj9y+di2jQ0bNmDDhg2eOsq2bezatQu7du1yjGWeN8ma/qbrlMbw8LBr3xFC4OZNS8JN/xQCrjN08ub9nPf19vZ2dHR0oKOjAz09PRBCIBAIyPuPPPIIHnnkEa0eWvF3/8qBr3/FCbpeqj4pVvfQ/7ytdf1C1Y2qTiBblfd73bM8Heq/vD14m6j2zqJFi/K2la4P8Lbj7fPII4/IevNrnzXUPpGvj9yrsNZ+9au49Xd/J0ENphpeXuTCyyCbiFkYHR3F6OgoFi9ejJGREQld59GlFQ6H5X0ihDoF6qZs/H6/nMjefNOSCuvWrSmsWbMGy5Ytw7Jly1yVHVfSBJq4CDduWLhxw8KxY8dw7NgxeX18fBx79uzBnj17sHv3buzatQtjY2NYunQpli5diqeeekoOTMovFAohGAw6jGoarFevWg5CVwhp50qFykVpqOnwupKxpxqwvK0PHz7seIYIYVdXF1paWtDS0uJQIGQkuRkfal+qr6/PaROV5JAhztuC/o5Go4hGo55y4u24Zs0aDA4OahUzXXv//dx+mE/+usmZX5s/fz5eftnCyy9bchILh8PSCIpGo1i7di1OnrRw8qQlFT3vH/n6gluZeLlozAaDQcTjcdxp+S309fWhr68PsVgM69atw4IFCzAwMICBgQEsXrwYbW1tiMVijnaMRCJ4800Lb75pyfRjsRj27rWwd6+FuXPnorKyEl1dXaipqUFNTY2sTzAYlPWuqqpCU1NTTt9zq5Pal9TJz6vuHBUVFZK8xuNxVFdX50yoahrt7e15CTh/fvDBJkkG3cqjXnebYPO9r6sjB9WtsrIyB6lUSrsApiKdTiOdTktikO/5YkFGSmVlZU4dW1tbcxYAhRA4ePCgVl5u0D3j9t6RI1bOPSJbhSDfOOXPdHR0IJ1O59Tdrf353KmDjsjT/MD1bCwWk7ooHA4jFos5FqoyT/0Zdu3ahUQiIa8dPXoUFRUViEajuH7dwvXrFnw+n7xPxiU9QySF2o+TEtu2ZX5E/tLptCSPNJ9MPP44wuGwTHvfN7+Jo0ePOghhf39/DkEXQkjiwOV35Yol51o+VxbadqS/SK487fHxcUcaXrYUl7WuHYnsbN68GZs3b85JV0374MGDjjEhhMixb7iupfcXLVrksNt0Y0IlgcVALYO6cO42Jqlf1tXVyQ8M3d3d6O7uzmlTIaYIh5oeN/69DGd6xm0hZjrQ6W6+GEN5qn2B+jM9p6ZbWVmJuro6rczd+hOB7Fzen9XnRkdHc8aFLg913AmR1ZezSfiKJYGzTdwMIfz0viGEhhDycvDfhhAaQmgIoSGEhhAaQsgJofqF0BBCQwgNIXTK3K0/ET4vhPDzRgBzCKHaMD/9+7/PUXRcmaid1E2J8Q7Q3W2hu3vKeNZ1dq+0aHLo6rJw+HAWbspIiOwEfeSIhRdftHDsmIVXXrHw+utZ6BTqyMiIdLWjiaKrqytHDtSR6TlyKePluH7dqQyPHj0qFW8+o4yMMXqOjGsa4JFIBNXV1fD5fNKV8dixY56Kn98jV0JuJKuEkE8A9Fxvb690m1QVN7XzgQMHHNf37rWkDAlNTU2uZeMypt8kZz456GTIy9Le3o6J+M8y/Bwm4j+Xo6jc5EXPrV+/HiMjIzltdOGChffftyQZVNtflz4ZOOpk19zcnOOCkZWlhQMHsumTS1hdXR3q6uoQDAbx4ouWY7L2+/2IRCKuCzhqHTkZJyNI7RdjY2MYGxvDzp07cafltyDEFKmeM2cORkZG8MILL2DdunVYt24dbt2yUFdXl9MvFi9eLAlhMBjEpk0Wtm6dWogJh8Nobm5GU1OTNHgikQhisZg0PGOxGNLpNCKRSE4/4UajbsGG2iQUCjkWQ/IZcl4LTEII6aaom2CFEOjt7S2oz6luompf9DI48ukTrqt0+nLOnDmora1FTU2NrI9XWoWAFn7KDeobnODoDIvh4WGtzA4dOlR0nm7yJeMzHA4jEong8GELlZWVsq/qXI0LSZ//Tfq9t7cXPT090nW6FNkRgXKrDy+vbv62bdvhNkaIx+NybgqFQsg8+SSi0Siqq6tRXV2NmzctJJNJnD9vyS0ONAYjkQgaGhrQ0NCAZDKJW7emtoHQYhBf5EomkwgGgw4Zp1IpBINB1NTUYOLxxzHx+ONyEYreIxKo6ol58+ZBCIF58+Zh3rx5cryq8rlwQU8CVXnlm09SqZTjOi1IC+G+QKWCjwV1wSEQCOAnP/lJTjl1C2N8oZp0qDo/cULB8yZ9z/PhC+tUp+mCytLX1zfttHj5vYigSgrykcFi3Ea92lS3gMXnKiJj3C5U7Via171cxOfOnavVPfQOv0bu6fQ82Sh8UVC105YsWZJTP6qDqqsDgYCUdzQavesI4OeJBOYQQrUzEilUBycpC2pcnQHmpsSEyH4t1OWnU4oqCaV3CYcPWzh0yInDhy25n4PymTNnTo6yU/ePBQIBrFu3zvGFpba2tqCvCHSNVkB1A44PHnWw8OfI2KFrfP8JkbnW1lbHSkxtbS3Wrl3rKkvVWFbbUl31JHlQGYjEkUKZO3cuFixYkCOHffv2OfrCgQMWlixZgqeeekp+bbJtW6746SZSrmBUmUejUUleCMlkMrefVPysdnLhxFCVvc4I2rZtm0PO589bOcaBW79wa2sud/71kb/Hf+/enTU0g8Gg3Ce5b5/l2FfKjSYymn2+7F5TtRycoAYCAan0BwYGnOP0U1kRJnu+gcbGRjkZ0F6gLVu24PhxC8ePZ405Sk81QCZiFiZiFlauzBoM0WgUa9aswZo1a3Do0CHE43Gk02lpZFN5iQSS8djY2CjLTl/P1b5CMqSvVDR5qm2k+62D16o9gfavqun29PQ4+qyarvpVUGdMul1XcfToUYyPj2Pfvn3Yt28f9uzZg127duH555/H888/j+3bt0ts27YN27Zt0y54FALbtuXKO+3TaW9vR3t7O4TI3c+je9+rLhzqolAhWLhwofRCWbx4MYQQOHLkiGf7c1nzccp1sFt+hw9b2n05+erODUKePpGVUttGTZ/GkFu9dZ46Pp8vpx0jkYj8OktGIY3ZaDSKzJNPYuHChXLh6OhRC++8Yzn2ec6ZM0cSOSKE5MnBF2Tpb9I5/BqNbZ/PJ/cM8rmcfzEkQqjKZO/evQ69R9dPnLCk98XZs3p9X8h4JBA5pt/kQZSvzdzuqXOiWn76ysrf5c8QEVVtBJ52KBRCVVWVlHNtbS0aGxsdGB8fx7Fjx0oigHwfXL6+rLM1igUZ+JwIqHvBCyUFdL2Q8qttoNabj0+6xr8A8mcSiYRDL+kWIhOJhLYfLViwwFWOZGeqfU3V311dXaiurpZeH3y8EcbGxmDbtkPOnPhxMl4qgaP6u92nepgvgYYQGkKokaUhhIYQqnI2hNAQQkMIDSEkGEJoCCFP+34ihPmCgRQCQwjvfUJoCGAJhJArh5/+/d9L8Gfc3I+i0WjOfgWdEiPjUIU6ADg4kVRJKKWtc3shNDQ0OO7RZMeN6sbGRjlpVVZW5hiabsaiELluom6KPB/pFSKXTASDQTnBkhEshJD7rejdJUuW5JSB7/eheupIIY+cppZVlTthaGgIW7duxdatW7Fnz56cOgsh8OKLTrmQAUr1IIOep8v7l0oUhZhy8aGycX/2ibiTDJLrEZcvdx9V99yphOz6dQvvvZdFvjZVZa6Sfe4ysWXLlhzCTs/y9/x+P3bssBCJRLBtm4Vt2yyHYUTG05UrFrZt24ZVq1Zh1apV6OjocC0vv051HxoacrjYqv3Atm1M9nxDGpZdXV24csVCPB6Xewpee81CRUVFdh9P7AEHyCiybRudnZ24ccOSLnCLFy/GqlWrUF1dLcdfNBqFbdtoa2uT+9e6u7vR19cn+w25UFPfpnKqe2QpaqDb2BViaiHGjfzpDCv1elNTE5qasgSvr68Pc+fOlcSLwPsWdxXVtY1bmwnhjOBH8Iry6Qafzyf3SxcDIrlECt2g29NaShm5HtKlkS/t0dFRx8KXqlMoDSH0+29o/6hb+uTeXQh07Ur3KN9CCSGRsXxu0PS8bl8jjU23BU1uMHJUVlY69FckEkEwGETmySdx8KCFgwez7qKtra3o7++XiyOpVAoHDx6Ez+eTkZKvX7ccxmUoFEIgEJA6g8Z1MBiUrqEcfK6m+YTmzL1sDyGVXd3CQTKi+AL5xrtOvrTARvN1IpFAMpmUhLarqwudnZ24csXClSvee88pPZoL1b5K75KepHs0D/N+5ff7JQmlvX1c1ro5SJ3b1A8AtOCo69uF9lu3saH7e3BwULuAysezLq1SCSCloZIG/kyxuozLl8Ytr6cXCeIumryuFCm3pqYGVVVVcky6tYdbbAydbiB7ure317H9QSf36bptchnwduP3+Zzt8/mMO6ghhIYQGkJoCKEhhIYQGkKo17VuaRhCmH3eEMJs2Q0hvP8JoUoAiCRwYqfmTV+Y1DRUQqhrj3wwhLA04lYMITQEsMyE0G3i5i6kOipnd5kAACAASURBVFegeDwuOxC5mfBJSjcBq3AjihMxSxI6tSOrRrcaDVMIJ2FQ01Bd7XjZ3Qx2XR2uXbMcBEdX1nzGJq8PlYMMfioDubGSzOn8Jtu2UVlZKd23GhoapEuBmj5X8mqZyCBwMyg4+HlNuk3Rx45NTcDcSK+trc0pUyAQkGRj2bJlOWXVyY6MplQqlRM4xisSpRAih/TQ3+o5X6+/rjeQ3NIlNDQ05IylW7cs7NixAzt27JDX3c6o44b0c89ZWLvWcpz3xt0q33vPktFT1UijqgwXLVqk7ZM6N1v+XCwWw2TPN6TLYTQaRWtrK65dsxx9dSL+c5iIPZAjf8q/v78fc+bMQUtLCw4dOoRDhw7h1i0LixYtwuDgoAycQ/VsaWlx1HvRokXo6upCV1cX4vG4HBNe7aG6GeebEL3GO7WNLi367TZ5CpF1Q+YRRdWyuL1HxhxB96xO76jl1C0G2batjaY7b948Gdikv79fRpj1CvLgVQe3NuDGhe5aIe/my4eiZPLAJjR2XnzRkgtXboYqj5aq5qsjg7p6eLmc8jYbHByUiywcFHyK5lp1AcCt//O/iaDQIouuTnSuqopIJIIzZyyJU6emXCtPnsy6hr7xRlYXTT75JCaffBL19fXo6urC8uXLpavpli1bUFdXh7GxMRmE5No1S5JKCo4VCARw+/HHcyDEVGAL6tN+v98RRZr3G04ISefQvTfesBwoRM+rc7m6WOHVL23bloSQj0cv/UUBe4TIPQNOiKlAX/R7//798szNa9csnD6d2558MdxrHlLrq257cKurbecGhOPlLUYvcAwNDbnqG16uUCiU88XPa1y4lYGTCf47XzvzevPgU6o+K5QwcZdjek+IrKs3zZledaFI9rq6U1l5NGjqY/m+6lHfKNTVk94Jh8N53Tj5fUrD7586i7BYV1+DAgmhlxIgZWvbU18MdZOV2wBTlYibosk3qGzblscOqF8DdAOdg/YPqfnSyioRwmg06piQ3MpMipYj3yTvZdhwhebWFrR/zGtlW3eAq2oAqlB92nWEkMpOezPi8XjOfhneVq+9ZuG116yccM+8T/Foofwrnm3buHXLcl255HnyPW66Pscjp/FrVB+39ylPOhi+kIlS176cGFy/biGVSjkOeVXb2+fzoaqqCrW1tVi5ciVWrlwJ286SNdu25cQfiUQQj8fx1lsW3norW0bqw7QoQTKlBQXezkuXLnXkO1HxM9o+yct14YKFyd7/W/b3oaEhuSJORt1E/OckUaU8abWeDJlUKoXm5mbMnz9f7m07dcrC0aNH8fzzz8sw4clkEpFIBOFwWO5bTafTmD9/PlpbW9Ha2op0Oo3m5mapF9S2UttCjZKrG4u6r0A6/aRGclPzVRdb6G/dwfMqaDWfQ/ecTq+qCxpeRosKWoWnY0R43QpNI58eLETXe6VTahm6urrQ09MjCe358xbOn3fK9fnnLSxZope16o3B6zU+7v51UK0z/7rNDX2OsbGxkmWc7zldKHq1jYTIRtZ87z0L7747BXU/HSdwFBU4Fovh9dctTD7xBCafeALXrlnYtGkTRkdH5RxWW1uLqqoqdHV14ezZbLq0IEg6jpM/XTn54i2fy7h+J/DjJvj148eLP0KikLlAvabqX/ULYaHjhUd5pT2Zc+bMkV9w+vv7MX/+fPmll9smp09PEUOaE1Sd4fWF0Kve+cYpzeUqcS1lvOv2PKtlJztF596p6mSdjuZtwImF3+8vmBBSvdXxTfMLJ1W6PXD8GS/kk+EjjzyCp59+OofEqYuauiMfksmk47liysflywljMBgsmriVutfTwBBCrUI1hNAQQn7NEEJDCN3GoiGEhhDq3jeE0BDCfDCEUD9O72VCKMSU26ghhKURwukSOEP+7gJCqCMP1BHIfdRrcLnBzY1PzZu7xBHS6bTr8ypB5OUmA5k/HwgEHP73q1evRn19vTRcuXJRlZ/ucFpVkauyECLr5kKEig71VUmvKh+1Pjy6E8+LlI2bzHXGI/+biArfY6B7Xu0LfB+CEFkXS543RR3kZWlsbMwhpWra169nXbtUAjxR8bMSujbQ9UO1zAQ6S/D99y1MJB7MIv4gXn3V0pJB3hdUwskV54ULFi5ezB5irO7NpGeo7/G60zlhPN/t27fLutK1l17Klo9+8yh/5EoVDoflHjveB6mvy/19jAyqk9zChQuxcOFCXL6cdYeurq7GZN9/wmTff8Ly5csRCGQPqZ5IfAETiS/I+vAz2sLhsNz/193dja1bt2LRokW4ccOSRvlrr2UJZUdHBzZu3IiNGzeir68PkUgEZ89mZXnxYtbda2xsTLq/UN9SFwzcDBa+L2toaAjDw8PykGWKRFlZWZnTF930lBoRtRBdxwnhmTNZw/D69fzkz61eXjrHTR46FGOkqXkV+i5BNUaE0G9DcOuXhYD20tB76j5Sr3MCe3os9PTo24H2iHIUQgi9ys/JzbJly1wXD936AU9b/VvNVyWEXv1BV2aam8kFjh+WTlstqqurJUm588QTiMfjqKiokOea3vmnf8rBbQXBYBBXr1pobGyULnG875H+5dGWefkjkQiam5vR3NzsiDJK9SAyWOjY8BpjbtDZAB984NyCoHsmX/t6pa+2rdqOp05NnXuo2gVkF/E9/Xye84qp4NVf6SzZfGOW58cX6tXndLESVKguhYXqQp3O5wTEjRAWqp/S6bQsXz5CpSNY3P3S7WMKf04tJ9kZusif+cimWia362Yv370NQwhtQwgNITSEUJ08DCE0hNCtDIYQTsEQQkMIdTCEMIt7nRDmIzhuY0WH+50QugWFmW2SY1AEIcw34dB1iu4ohMiJPEqDWe2gXgOPOrSbklWNjsrKSq1yzkdG1XuxWAw+XzbKKJ3ZZdu2QxFRnurkrG7QdstblanXpl8vWemMA27kq3mS2w4pUjeZu5WXE0IOdeJQ0+ITrUoS4/G4wxW3qqrK4Wqkkl7KPxKJSDLw/vuWJEa6/N3IJS8bpUXpubXDRPLnMZH8edc25n/zeqrRSHX9hE/C5MqsBmDh4O6shw9nz9mkc7i4UZRIJJBOp6UrWjqdRn19PQYHLcybl0Vv71SQJl5+3XmF8+fPdzyTTCazwSL6fg+Tfb8nDcGJxBdkOcLhsFzsoIWPM3/2Zzk4/YMf4OxZS5K/4eFhvPKKhXXrLBlJ9ciRbJCHvr4+LF68GIsXL3aUSR2f+cY8Pe8VrW7z5s2OtLzGJekjVSe5QYipqKK04OCmK9ze1/2t9n/1nld6xRgyxcJLF6p61S2QSzF50d/Un4UQMmJtS0uLtkxu+VK7ZsdKduGEyAV/bv9+C/v3F38Gmw7Lly/H8uXLtfJRZerVbm5tqwb40I0jrz7HdRelVVlZiVgsJhcTKfBOdXW1jCi6fv163HniCQf5s20byWQSVVVVcgGWXD+pfDduZF3sQ6GQTD+dTktXcp3OdHMZ5UFlaDuD11hTZcCDbeR7Xqd/eFni8Tg++MByEEPdAqZXuvy+utBNC4G0CK7Oh0QIubxUF1LbtiW5V/NX86P/1X5YU1PjOAe22HHMEQqF5EJnKpXCpk2b5L2tW7di27ZteOGFFxzvqOSk2PZzS4uMZpX06HStWg+SXSGuoCqI5Nl27lEaOh2hc/9MJpOuLuMqgdSloV7TlcV8Bbz3YRGJoIGrMzL46jp1dh55lL+j7itUFYvOkPdSqATaI6dTSF5KVM2/oqIix0C/edNy7O04eTIbRU2FELlHTLgpEwqpTYdWF1JWIfRRComM8wOwOXT7B93kyCcK9ZqOEBbSRkJkyfKuXbuwbt06rFu3LicUOH2VjUajSCaTclWZjhvgipMIB+VNJEYl7bx8tMKpyuHSpSwJdJuE3NpPJYZc6fOvQz6fD+fOFW5kFIOJ+INZo2avJQ1VWjklmSYSCbk3h/pcW1sbRkctabipX0x4/1cPglYNhlQqhbGxMWzfvh2T/f8Zk/3/GZFIRJJBMtii0WgO+WtoaMDChQtlpMr58+djcHAQJ//0TyVu3bIwUfEAUqmU3I84f/58dHR0oLGxUe4ZjEajDgPHjUTr2kC3msp/k0FRTNvQu9xgVA08ujb0YLPW6OGLJ/yeuqCh1oWu8fdpDHmtHpcTapl1xni+5/1+v/YoBDeo+2KLKZ8677gZR2R48mtEDPk1lRC69Y985RJC5EQBzFcvNT9d3+Lj2E3n6crjpvuJJNBiD5E1OlIlHA6jpaUFp09PzZcnT1o4ftyS+57j8TgSiQQCgQBisZjjixQvw40blucXMN34dlsI1B07wdNQFxP5M+pCbr6y6BZKybbiewCFcH4t1PVRr/nW6xmyvxobG9HT0wPbtmUkWHqO69F4PC7HFNk/an2onm4ypmsjIyM5+/zKoYf4MQ2bN2/Gli1bsGXLFqlHhBDYuXMndu7ciV27duHIkSOuUUaL0e1CCE+iw++r/YP0s9q+/HchXwf53kU32HZ2Lyi9T+nTl0BqH04u8335pK97vL1NUJf7H4YQGkJoCKGm/QwhNISwEKPBEMKpcWsIod6o9CqXEIYQGkKY20e95luvZwwhdBJCft5fsbo9H9FxI53093QIYSGkq5gInDOB2SYvBjNACNWBp1NyQgh5kDR1eE4ISUGQC5UQzjMB3UiF14SpvqdGACxEcdLfqv87RTTjE1AoFMI772TPU8qnoNQ9P2pdKEofL6eXAStEdn8K7YsaGhrC0NCQVtHW1tYinU7LA4VJ5nxPZCGkm/LmSv7WLe+9FWpafMI4c8ZypLdy5cqctILBoIxSSoZXQ0MD6uvrcfjwYRw+fFgqeT5pTcQKKxcpYIrkppt0de9TXryN6Hkihjo30mAwiDNnco2XYiYdAjdIJlK/gInUL2DXLgu7d2cncpoUY7EY/H6/g1y3tbU5ouauXj11SDwRbz7R82u6fXDRaFQ+097ejlAohCs//rHE2R/+ED6fDxUVFTjzwx9KJJNJdHZ2ShK3YsUKjIyMSEJYX1+PicpfwrVrFtavX4/169fj7e99D9XV1WhpaZH7hUZGRlBfX4+lS5c6Io9yVyidkSSEyFk48uq//L3du3e7GjI6g5O/y8+J4uUaerAZQw82O/SoWh5usKtujLr+wsfcnj17sGfPnoJc0ksBuX2RrtGdx6c7ZNlNjgTSA16HvVPafKGu1HrQGNedjUYGezwezzmzVoisyxrVkZPCYl1G1Xakv5966inP97zIva5/eOkY3XWum0nG9Jvu0R5lWowKhULo6+vDvHnz5DMvvPACzpyZcmlPp9MYHBxEPB5HQ0ODlCHpuUAgIPuTWkc6qN5tbncbizwNipa756GHcgghPccjkLb+0ZQeJ1vHrf9yO0fVLXweURc71HJeuuTc2+g1X/D5UJWHqk+I3Nm2jaGhIWnX8HmVxkI6nUY0GnXMFWp7qGSWyrpmzRqsXLnSsaDh9/sd7tWq/PIt5LjpAZ2Lt1takUjE8fWsGFJIaRRLBqk86nUaV0T4+LjSEcJiiNdMEzpDAD9/sHSDQVVwQgi0t7dLwiKEkxAKkbtSzhWiTqlzRaf6mbtNZpzE6Yw8lfjpvoIJIRyh6oXIHiPx9tt6v343I5Bw82b2qwYdevv8888jkUjIPXJeikgIIcNx8zRp3xTlu2rVKqxatcq13pSWOnmoz6ky7ejocPzWEUK3r4xqPYgYcYNd3R9o29kvtJFIBFu3bsXWrVvlZETP3Lw5FTab9r9t3bo1p1/qDATbttHS0iIP8NZNtLrN8Wp5uTy5fCaSX3Skp9uToZuc6bcq/4nKX2L4xSxSv6Dd38G/qPh8U8EdWltbEQ6H0djYiO3bLWzfbsnQ24lEQspGF/KbDne27SmSGI1G0dnZKX8TCVTH4tlPSSAPHrN8+XK0traiqakJTU1NmDNnDvbt2zcVtCf1RaxatQpjY2Po6OhAR0cH3v7e99DQ0ID58+fLQ+c7Ojpw65aFzs5ONDQ0oKGhAdevW47jStzaUogsQeOy1+kS3Xvj4+NaYyTfe7ovCfRVUB2zqrz9fr+DaOnyUct08OBB7N27V/4uJNACB+2vo+MU3OD2Pj8WRHffbU7hv9U6c3ilXSh4gCW3OcVrf5Ob7GVAJsKnQZW8+pcuPfp7dHTU8a5Or3PD16tf6L4Gqnlzfak+x/u7bduOL0aBQAC1tbVysYfIOqX9wQcWqqur5aJVLBZDNBqVgZp4f+df5Eg3cY+Q69etHC8WrzmUY968eRgYGHDc130hVMmgCi6X+vp61NfXy8VYXX9RF41Ufe9GXrn3im6+dbNFdDYJnyf4l9c33sjuyaY25UcUBQIBDA8POxY+1C+FuoUS2ssXjUYd9aW/Gxsb0djYiIaGBlRWVsovl8V4BAjhHXDKDTp3St241PUjn89XEAEqhnhxwsfrQ8FZzNc3g7sFhhAKQwgJhhAaQmgIofNZQwhzYQihIYT3IiF0w56HHnJ8SVQjkxpC+PkhhMUSskJdOnWE0BBBg7sNlkqauOLhA51HWtu718KHjz0mQR1cPSQ6n3HAn6GIY9wQ0bkjqcqSw8v4o981NTVobW11PHP1qpMQCiGwZ4+FS5esnPTVyVqIrAFDCo+7j7kZCPQuV7T8ukoAyb3Oy3BRXUp0k5IQQrrlUVuR8U1kUDchuRneFFmT76EjIqzrT6FQCJWVlWhubpYGG5FCvj+Q6rJ6tYXVq7MT2fLly3MmRbUdVq1ahcOHDzsmNKqT1zEBJKfJed+cwtxvao2ridQXJTghVKGbyOgekUBdX1q6dKl0ueKTPC8rkepIJIJQKIS2tjYcPjzVV6uqqiSZ5LIXQmDZsmU5eyB9Pp804rhr6JUf/xiRSEQSR75nLRQKIRKJyP5Ee0GfeeYZSewmYtkD6w8cOIADBw7g2WefxeLFi7F69WoZifDt730PO3fuRHd3t3SDDYVCaGlpwbVrlnT/5X1RFxlP7Q8kQ9u28ep3v5sDXbsJIeRY4As6ah/g75LbbUtLC1paWtDZ2enYM6jqOf47EonkkFzdGD98+LBccDp06FDO/UWLFmHevHno6+uTLradnZ1ob2937CtVQ/gXa2gVC688eB9Xdcd08qyvr3e49AmRa1S6zRPTyZeOXuE6p9B3ly1blvfICa85zquO+eZEImc0rkj+XDcFAgFUVFQ49i4Hg0Ekk0lcvpw9IiiVSklXRSorpcv1jN/vl66jarloIc+2bYdrcr7xMTg4iPnz52P+/Pnad/x+fw7hU2Xj8/lyiKEQAo2NjVr5ka7iepTraDf7RFefCxcsXLjgHuGb9lzqbB8qU0VFheM+bRnw+XxYvNjC4sVTbriJRELOkevWrZP9R93TTPNEKpWSeT377LN49tlnpcx4uXTzmRrFmsZ5IeNCFxNA14/5Vz0OLiNKS7fgwlFuYqYSQrMnz+BuhiGEwhBCQwgNITSE0BDCcsMrD0MIp2AIYRYzTQg5VNlwQijE1FdFQwjvbkLoRbCKIYQzRcwMATS4l2CpyocbyBzctXHvXid54sRQVVqqEuduOjpjiSZ1IUTOQfE6hciVnBBT7kx0cK5uUlyxYoXj95UrWUK4a5clA3nolLOOLNFGe3KzoglUlavOzdLLoBVC4Cc/+QmEyEbW2rx5M9LpNFKplEP5U5lU0qBOGOS+wydAIQT27dvnuKab3Lgipd905p7O0KDJRC1LMBhEKpXCwYMHpbzWr18vjYtkMildjNavd7rwqofcc1ktWLAACxYskMYIdw+mM/vU/qJOCpPznATQ5/Nhcu43JXg/mpz7ECbnPoTMwoe1Ez3lTcE4nK6hTiKokleavGgCo3blEflCoZAkXYsXL8Y771jSaIjFYg53IBXhcFgGROJlJQJIRt2bb1p4800L8XjcESCKZBcMBmWfqqysxEsvWdi718Kzz1oYGcli48aNWLp0qTT0nnrqKcydOxfHjh3D9etZ1+C2tja8/b3v5SwGUD+jA+wLGS8EHfnTPcN/80URnc7g+ZOM3AKdUCAZL10YDAYxf/58h7s03SPid+TIERloSVeOQowqbpgV87zX2M73XDHv1tbWwra9D4t3Q3d3N4QQ0kW5qalJyrEUGZUiD8pvIvEFx3mr/FkeMEoH9RxCXu5C6qFzi3WTuar31LmDRwjnOlN1Xaf0rl61cPWqJbd+qPXkc2QoFMLAwABisRg2b94s9YLOxd+tHkRGg8EgBgcHsWDBgpz8OFpaWjLxeDxz7dpUUBUKTsUXmHgaOhdSIYS0f3jUZrW/udknbjYMz5f0HPUZVSf29vait7fX0Xb8/YqKCukO7vf7UVlZiX37ptIcGbEkORwdncLwcBYLF05h0aIpOFykK34GExU/4zgPmeZubvdQe7v133yuoG7jRe2DqlumbvFaZ2/x9GaSqBkSaHAvwVKNdtU4oa8A6kDlioagfjVUFUEymdQqS3WSIsVLBjVNBDoFy9Pv6+tznbjV59euXSuvXb5sYWzM+zgJXblJUdMqmM+XDePMSYkuHTfyRuXjRjAZqrduWVolyhWgbjUynzzmzZuX855a/mg0ilQqJdujrq7OsffBTQnTlxyaHGgF+tat7B7Ba9csnD5tIZFIOKLQxWIxbNmSu6fTrT35/hQ+CbW1teW8Q0YAlwmRQS5DmnDI0Jwihw853s0sfNiRB5cjEUC3NtO1FycbOoJOMiR5HTp0SEaC5Kv3tCBCezmo3rw9rl7Nru5f+fGP5Yq33+/HW29NrSbzvSQqEokEjh/PhpafP38+UqkUkskkhoeHMTw8jHnz5uHmTQtjY2MYGxtzGBQT8QenkHgQb/3Jnzh0j23bePfdqT7A5aH263wEMN87bvtNdX1Nt8ile27owWatPlXLMjAwINty//79OHjwoOeY9TKivJ5zI69eaXrpWh28ooZ6paHuZSa0trbKvaZdXV3yqzJBCOHY1+6Vd75nCpGrm5zleP90P6Ft2zKcv6prVANVCIGVK1c6ojJ7lYVIJ9cBbm3Fy6fqEHXe4NdSqRTWr1+PtWvXYu3atVi9erU8Toi8VdavX4/r1y25aOu1Z7eurg59fX3o6+tDJBLBpk2bYNu2/JrtNfbUeUkIIdPislff+fQw+8y7776buXjxYubmzV/N0BE5XP+6jXMhRA4ptG1bejCp+allLXQPpGoL0EIrXVOJlW3b8viewcFBx7s8rcbGRuzfbznaVvfFTWejUFueOGHhxAlLa3tNVPyMfJ9/XaY5o5CxV2z0YEqL8vv6V5xkqxBZU1puLpzlNrANETS4l2AIoW0IoSGEhhAaQug+7vn7hhC6wxBCQwh15Z8tQnj48OEMPv03OfliJp1OZ4olhA0NDYYQ3keE0LhuGhi4w3IjFDQI+d98chEiSwqJGKrPcXKoI4o8T3Xgj46OOva66JSVqryHh4dzJhadQU35bdy4Udaltzc/GeTyoefofCU6G46g+tUXMjFQutwI5ucc8rqqBEJ1f9ERfD5JcZBhpRoOqmuQCjU6mjqx6FwAq6qqUFFRgXg8LvczBYNBvPOOhddfzyIcDmPXLgvBYNDhhusmQ/X8xUAgIM9xdJMz/U/7BdX+Qb/5nli/36+NiqgSQt4WnBBWVFQ4+q4b0XIrCxmB1L5kKLe1tcmDnyl9ejYej8u00um0JIu8ba/8+McO4zAWi+GddyxXmfl8WXfRlStX4tIlS+4Fra6uludK0n6emzez+/+efjqLp56yJGkkol1bW4t58+bhqaeewlt/8icSbiTPbT9gPiNeCIG5c+di7ty5MhIhT1NnvKj6yW3s6vIberDZcV4puchy0KLI+Pi4I8KpruxedVTLwK+phqCujrq08+3f0eUvhJALYjrizEFnly1ZskTuaaZtCU1NTWhpaSnYUCwnVHmq13T7n+geEUL1YHudnDiefvppPP300/J3RUWFdP+maJ2EfO2Qrw+oOlo3t9DZiGSwUwRQOiu3vb0dq1evhs/nk+WidudpUdqVlZWgr3NUn0AgIPfdeo0n3T1ynaTyqqTK7/dj7dq1GQD45JNPMu+9914GAN59991MIpHIqPvavPLiXwlVOensCt4f8uWhzrU+X3Y7wLlzU/qX769X28q2bbn4pvaJAweyadAiIL1PWzn4tgJdOd96y7kgS8/Re21tbXJxTzd38TmGzx2Upq4+xSKZTDq+8nm1oxAmqqeBQT4YQmgIoXaSM4TQEEKdzAwhNITQLX8hDCE0hHD2CWFfX5/8Mrh58+ZMMpnMANclKTSE8PNFCA0RNDAoDA6XUX4WEEHd3EyKq6+vD/v3W9i/33IMej5gOzs7HcpTCOGISsqVwerVq7F69WosW7bMoUCoDDqlxZUKneekKlzd5CJENloWpd/dbTkUJyksVeFTfrQJft26dRgdHUVHR4c0cGOxmEOO+SYdLpuzZy2HnHk53NLT3dPJi35z0kjuLzwYgi5dVZl/8IE7gebujsFg0GHY+P1+NDQ0oKqqSkatDQQCaG9vl3kcPWrJID0UsMRNjioJpTx5VFadnIUQ6Onp0RJCkk91dbVjYlONat53iRTSPSKPRAjprCaeh24CVevE+z9dq6qqgs/nkxv5k8mkJJskLwosw/vS9u3bZfvwiZ4IIR/btm3j9OmsOy+XLxl1wWAQdXV1aGhokEZdW1sbenp6JBG8edPCO+9YWLHCwsjICEZGRtDc3IxIJIKhoSFp/N9u+tcSd5r/jQS1FbWHF/nzQldXF7q7u9Hf3+/6DE9XjWKq9j1u0NAzauCeYDDoOIcwH3Tpu0Htx2oa+RZyCkEhZ3+5lffwYQtHjmRx9KiFY8csvPKKJd3Pzp3LkuBiZTOd+hSDQtoiGo1KnVZRUYFEIpENHqWcSeiVDs+HzmSl8VWsTPhvr7lGdc/j/Xt0dBSjo6OSDPI+Tn2uqalJEsBAIICamhpHVGldv6RAM5QWvWvbtjxjVDc/tic+YAAAIABJREFUu9VBCCEDavHxQEgkEpmPPvooAwD79u3LJBIJLF++HDt27Mh88sknGQA4cOBAxm07h5qXSghVt1iKEszL7ObG6zV3E7n2+/1Ip9M4dcrCqVOWtCXUtlPJ98KFCzEyMuIYhzrSyskdb6/Kykp5Nujbb1uO5/n71O8pDU4Mqc/oFtHot25hgj9bzFhV9wCqaRoSaGBQHCwapDTA1S9M3EecDCVazTx82MLhw1NfCLniFyL7BU0lFJwQCpGNoMmPVNARETdwBUBlUpVKQ0ODNl067FwIgYmYdxRDruj9fr9c4adJlkd2pAmTl1E16nWE5vTpKTmqxrnXJMIndd17bjLjk74X4eSypCMA3Iwn/jxN/ESQQ6EQUqkUrl3Lkm+6NjIygoqKCmzatAmbNm1yhLkmA0klTm51tG0be/fudVzXLWbQlz4ihFR2vheUT7q8rXQEgRNC/v5E5ZcwUfklDA4O5owRXVrqb/7ljsgejU/aP/Rp8AT09/fLry7U/4LBIK4++ugUfvzjHEQikRwSytvx0iXLQVb9/uwex6amJvT392PDhg3YsGEDjh07huPHLXR0dMivYmvWrMGyZcvknp+uri5Eo1EsXLhQksCmpibYtu0atZZ/GS3ESGhoaEBTU5PDaPQyxqmur373u6555DNWde8UQgi9DFECkbN8RM8tDV3fUt+l8Pl8T5pXHrp7hw5NzQXFolhDsJxw06/8mUL2Ok0kv+haJ3VMqbLcvn07tm/fXlDf4H2Q6z3Kx+t9IbJfH+mgdXqWEwkCn/fD4bD05iA9RERFt8eNgzw4OBkhO4K8RAoZC/S7vr5eS2xIT5w/fz4DAO+8806G9it2dXVhcHAQvb29mY8//liSQlWGurw5IeTPdXZ2orOzE36/HzU1NUgkEo6vuLo+raavevQEAgFEo1EZJdTv9+PkyezC2ltvTS2quPVBWog5ciTXLuM2ArUpP1ZC7ZMnTzq/EArhjBUQjUYxZ84chEIhOU9PVPys62IVr6sqH107U9t46R1O9vj7hggaGJQGQwiFIYSGEBpCqJaB6mMIoSGEalq6e4YQGkKow2dJCHfv3i33DVZWVuYQwkQigd7eXvkFcXx8PGMI4b1JCL3O9zNE0MCgNFh79uzJGcCqIU0GWSAQwIYNG+T+J1I+pCxU8lFdXZ1DCG/X/jomHn8cE48/jm3btuUoLTdywo1oPgkSkVCVlxAC/f39OWmSS9e2bduyB2fHcgmO2wTh92f3B9JhvDyMNRkNZGBzN0zdfjHVSKBDzlXX1XzGAU+Pkx5yxfGSLb2j3lP7w7PPPotr16yc/Qrq5Ll8+fKcNAKBgHRtpP0LFy5MRacLBALYt2+fNCw++MBCMpl07IlLpVIyiqjaHnyx4ujRozl1VvdI8HpNzvsWJud9K2eyU/ucl8yFEPI8Qp/P5ziLa6LqS5io+pJnn+IT5bx583L6oc/nk+OEykmy8Pv9qK6ulnIktLa2oqurC1cffTSnf/Dx5vf7HWlxdyg6X4z6LvVvWvQYGxtDPB7HqlUWVq3Kujc1NTVhx44dMgLem29mXUfJnfp247/6FL/pOIT+4kXL0WZectcZQhT9lhu5qvGcD4W4o+brC+oCwtCDzY5D6vOVi/Ih2dB+NZ2rny4tL9LnZqR6RQbVyVLFoUMWDh2yXNOfbbgZ5sXUkaBzpeXvTKR+EROpX5TXaQ7wKhedNevVx3Tt6qaLdP2L6w6umxsbGzE0NFRQ36Z5grt+6uYUNV8ia1wf0zxKOt+r3lTWYDAoXePVMRcKhbB8+XK5b3DBggUZisxdXV2NpUuXorq6WuqvlpYWByl0089C5LqMUmRUL9lzWXjt3yR50LVgMIj29nbHAjO3H+jaG29YOXj5ZSun7Dx/ant1MVUnfyGm7BG3tolGo3IuoO0fCxYswETFz36Kqf2FQogc12KSAZ9z1DmAjoYg0HO64yIMETQwmD4sIQTWrFmDNWvWYOHChRgcHITP53PsTwoGg0in00in09Kwr6iowNGj2X0ipLD4gOYreSohJKVy+/HHcxSBjhByRaZOrLT/gtLhSmt4eNgxCfFJbSL2gEPhueWr/n3+vNN4pUmNfofDYQc55hvYdYbBO+9kVwD5NXr36lXnKl8hAYB8Pp/cT6mSRLWOKlEl5UzHfhDWrVvn+E2HAesmoOeeew7PPfccbt3KkoH337ccZIImJzpa4+TJ7Nck2rNGx1P4fFNfCOkIBd3XPv5bDcLD39GVlRNCHQnh7ajbF0rvZBY+7ChHIpHARNWXcvoXL4ualhBC7p/loDrxtAKBgCTUdBg3GQ8+X/boEyKDOnmp/YDXvbu7G7t373YElAiHw4706+rqsHXrVmzevFkuqtTX16Ovrw+tra1yX+HJk9kjKW7P+Q3cnvMbcjWay5UOjOaGi5dxrspHDfTjZtypsubpX79u5RBCr/d04GNQLTs/qF6tj6rTEomE5zNuZfEiHRx+/9ReUzqEPJ+c3Z45eLC0L4L5wPPMV4ZCyl/M+/m+BroRPA7aN1yIXHfu3OnZXvQszb/pdDrnGd6OfDFRJwOeB0/Lbc6j3+r8oS4Au40LGts63a0SSa/24+VX02hra5MEb8OGDZnm5mYZ2Or8eQtLly5Fd3e3DIAVDAbR2toqCSS5j+ry44SQDoVX5wjd/Kp+zaevqGrZqf3I1iJ7gs+ZtMCszvdCOAMSqfqe2o3rclXf68YIeSvp2oK3fzgcdiy627Yt50kigLS3kBNCko2ur9K1Rx55JMdbwe3sQEMCDQzKA0MIhSGEXBnbtiGEfLI3hNAQQvU9L2PKEMLpg+eZrwyFlL+Y9w0hvLcIYSwWy7z77rsZADh8+HCmvr4ehRBCv9+PFStWSFK4ZMmSHFIohCGEalvcTYRwto1nA4P7DZaqYGzbxtjYmEMhDQ8PY8eOHdixYwdqa2vlIdivvJKNICeEyJk4KBqiGtHqdu2vO3/nIYX0nFrOnTt34rnnnnOUmysrynfdunXw+/2O/TFEBsmYJbdRnp+qJElZzZ1rSTe51autHNcZUtxUhkWLFuVMdgcOWDh4MOtqRfvyOMhdT4issaqWQVXQQmSP0aADwLnhTwqWG/TUVmr4bT45k5vfyMiIdCvhLj5u5J3Xk8r63nsW3nvPwtmzWQL4xhuWnATr6urw1FOWdJPj++SIEFL5aVILhUKOyJ1UhuvXLUz2fEOCDDvdQsLkvG95GvpqX6K0dM/Yto3MokckJqq+5FgsINnziVo3KW/dutUhw8uXc912yAChco2MjMh7RBKFELj66KOOiZmMAdV4o99qpFlu2PC+HYlE0NrailQqJSOL9vT0YCJmYWBgALduTR2ncOWKhdv1/5sce5QW74tkBPE21hkpOkPMzWBxIwJ0TT3+ge6ppNDreIt8REy9x11H3cpVXV1dcB4qSIY6o5FQU1OjJRS68rvlQQsEBw4UHynUre7FlCEfdO61alqxWCznvXA4LMdJviirnBTSkSvqM3xByK1Ou3fvdi0rJ6YUDZqeSafTqKqqkgSHyqQa0G4kLR+J83qHL5DxPdde6fHx7ub6b9s24vG4dGF2S4v3cb/fj9deey0DAO+//36mtbU1MzAwgJ07dzrslZMns1sUqG0TiQTa29vh9/uxZMkSBynk8hsYGHAQQrquLjDr5kKqA3cbVutBZI/e48eV8Dqq87cQ2ajs/KgSN5nx9HX60e3auXP68U3lCYfDkvypJJSIH6U9UfEzmIg9wOyuBxyQY0a5rtMBtm3j61+Z/S+Ds52/gcFMwBBCQwhzJgYhDCE0hNAQQkMIDSHUwRDCu4MQbtmyJQMAH330UaanpydTV1eHYgmhbduupNAQQkMI3WBcVg3uR1g6hRaJRKQxXl1djWQyKc+oWb9+PVpbW1FVVSUPE+cKjBvSqrHd2tqK27W/7lB6QkyRQp4OVwbj4+PYu3cvdu/ejV27dmHXrl0yXa4kVfdAv9+PW7emzvLx+XyYqPxFSQK5AcrJoRu6uiyHAgwEAli71sKGDRY2bsxi586deOaZZ2TER67M1HMbuWxUFxP+jGq4qpO6EAIHDhxwbESniYCMcd2kTnX3cmWkvysqKuQ1CpyjEpxQKCTPKSKXtNraWke/okn55ZezG+HpmZ4eCz09liSDauAUOmid0k8kEmhoaEBXV5eMYjnZ839JAyQYDGKy7/dcsWOHM4qabpLkbUHRMFUZXbpk4eJFJ3GbfOIJ2LbtOLOLT8yczKrR127dsqQ7LU+TnuMEyu/3Y9myZbIO3Ii8+uijWLdunQwE1NHRgaqqqpwxEwgEHAfY64wbin5Hsm9sbEQ0GsXNmxYWLFiQDSYQewC3a/55FrWEX8PVq5ZjvPD+RoaOzohRDRXq017kQgfdgfC654hgeh14rxJEt0A0unINPdiMOXPm5ER4rKmpkchXF47e3l5Jxt0ITG1tbcHp6+TJ+4nOjXL/fgsvvJAFN5R1Ojwf3EisWi5dmqTj+GKV+rz6Xjwe17rMkjutWxlpEYMWtOieSrQnqn7Zs08cPHgQe/fuzdt3yH1f1++5/qXyFUvy3AiBbi5QXfC5ztEtmOnSqqqqynEjVYPdkFx1ZaV69vb2ShK3cuXKTH9/P/r7+7F48WJ88IGFZcuWYdmyZdkAJ4kvyP5BWxJs25ZBvIQQDlK4a9euDAVPU4PKEPhCIfV5ta/yyKNct/HnE4mE7Et9fX3o7+/H0NCQIy2SDclw7dq1ruNEJ3PejvnaifJ8/30LtbW1Eul0OmccUvAbdT5x0ydCCExUPJB7LfaAdC1V+7du7Kv7CGfDcDb7GA3uR1icNNDgjkajcrUuHo8jkUjIZ4aHh3H1qoV3381G8bp1y2lYqwYurcglEgnYto3ly5fjdu2v4XbtrzmU3e3HH3d8LRRC4NixYzh27JhDGXI4lEr1rzL8yhQ+jfRIh4SrK1n8q4jX5OzzZffm8YirXPnRc889Z+EnP7GwY0cWL7xgYe9eC/v2WXIPiBrm2WtS5uWh/WRq3akN+CosnwD4Hk+edk1NjesEok5+6iqvajCQXGnS5WHJubzomI7xcQvj45Ykl+qX2mAwKPtfW1sbwuFwziH3ZEzc6f5d3On+XQgxtVchEong8GHLUTa+Z8GNEKp9jAz41tZWmRbd++CDXHJBfWvyiScc9eYkmvYX6RYBaIFFNUSp3tQONB7pKwOvp23bjgijVC8+YdM7/OsdvcvbmshgdXW17L+jo6OIRqPYv38/JpJfzKLyl7B+/Xp0d3ejt7cXvb29aGhowPDwsMMQ0xkpquy5kaUaUCrZoL2qHDdueJM/HcLhMCorK9HW1oa2tjZXIqGCSCEfr+pYEyL3C2FdXR1qa2sLKltfX5+UKUEIIfdq8mcplH8hafN+4aX7vBartmyxsGWL5ehXhUCn37hOVfN1awe3vXpe4OSWf2XTfT3N1/4cND5UMshBX8/7+/vlNTrCgH63tLRgzpw5rmQw3zzhJuNC0vEihF4LMrp+pC4Q0/hPpVIOLwc1cjIdHaOmRXn29PTI8wS3b9+eqaurk2M/O488IKNcdnR0oLq6GhOJL0jw8tOC1uDgoDy2gn8pJDLICSHXv7SoxXUbLaKrMldlFIvFHDqY36OFvIULF0IIgfXr12Pjxo3YuHFjwW2p6ldd/3frQ++/n6s7q6qq5JxMdpBOJ6tpDQ4OYtGiRQ5vKf4MeUPp+o/X+CuGkM0EYTOE0OB+gyGEhhAaQmgIoSGEhhC66j5DCAtL1xDCXL01E4TwwoULGQB4++23M9FoFOUihCMjIxgfH5eksKmpKWMI4RTuNkLoFnVUNXJ198pB5IQojpQaGNztsGhS5YdZh0IhebbM2NgYAoGAdBmNRqNYsWKFw2gk1xcdYVMnjaVLl+J27a9L11GV3BExLAScBPJJiSu5VatWoa2tTRr23K2JkwS17KobSGdnJ8LhMOLxuCRZkUhEutJ5GRFLly7VGmh8EimUFN68OUXECeoEzsvODR4um8bGRm2b6SauuXPnuj5LBMK2bYdrLhGgeDzumDxpj+CuXRZ27cq6E9bW1uYQQr4oEQ6HMTAwgGAw6HAP8/v9uNP9u7IcRFTpfEyauHWTFieEOpmTDOmZ1atXy79pryd/X5Wfz+fD5BNPYPKJJ7QR5vr6+jA+buHYsSxeftnCq6/qo7sJIbBixQqsWLFCEko6/F03UV599FHHnj2VnOQ7/4u7gSUSCUlIyXgKh8Nob2/HRPLnZXucOmWhr68PH3xgob29He3t7ejp6cmJlqfr07zPUlkDgQA2btyYU36176tysu2se7ObcUzP8fFPxhgnF6rM3PqK295CDn5IvZcBrwMnDm5obm5GQ0ODwxXVDYUa8/nSUNNbv17fF93k5yUPIoUqIVSfU89QLFSuOhLZ3d2dt+xe8uTXdISQnuH7w/v6+tDZ2SnTaGtrkwRfZ2Sr/Xwmoev/uv29ugVHr7FA80J9fb3UQzRPkGsz1b2rqytHfkTYMpnTmWQymVm0aBF6e3vR3W2huztLCsfGxuT5xIsWLZLbHWT7MFLI06fyHzhwIAMAH374YWbxP/xOhvYPqnMDEV11Lx25Z3vN4+RGSv3cTTcKIbBhwwbHb91iWqGg8ur676VLFi5dsnLIINeZdI0v+PJ5TS07RSTXjQc+FooZv/z5aDTqSQwLOcB+OkTOEEKD+wmGEBpCaAihRuaGEBpCqCurKitDCA0hVJ8zhNB9LEyHEE7t87ueuXXrdzKhUAgzQQhte4oU3rl5U5JCdW4whPDuIoRe5xSqoGe//pXpEUQhzFdCg/sHFjciuEF77pyFc+csGU2Mu48SeSR3j+3btzuUqkpMOOkbHR2VhFA3iRBUFwoC38yfefJJrZLk+fPIeOQWq7p4uJFB1WiMx+Pyb25w8/TViYXXTT1nTeeC4zYpexmSajpc3hQttKWlBfPnz5fv0GTL86D68nzWrFkDIQRaW1tzZM1dMMkoIDnEYjGk02n4fD7pMkzuw/X19di61cLWrZZchJioeAATFdnIYjTZUGCjOx1fw52O38adzv9T5hkMBnGn+z/KKKRUjjfftKS7VXV1tXai2rnTcsiJy051USQsW7YM169bOe4tbm3HI6J++Nhj+PCxxxwG0AsvTBFWOrtSl6Zaxg0bNuC993LdXYXIEsGrjz7q6LNquXTX1Ai0/Mwrar9AICBJ2ETiC5hI/i+IRqNobW1Fa2srzp3Luv+OjIygoaEBDQ0NUv75+i/Vc2hoSIKCOjzzzDN45plnIIRwuKer76oGLPUdnV7SlUOXRj6jTgiBjo4OvPbww1oDa+jB5hwy6GXgDAwMYN68eaAAGV5ksBTjyUt/cLidw6fTT1zXrF5tebZxvn5AaG5ulgt4XgFxdGc2FopEIoGqqirpYltXVycDNOWTYyHXJ6p+Jee+zjVOfa9Q+ZVKBtyIhE4X8vx55EhCvmisXKfyKNGNjY3w+/0O9/54PC4D+lAgrkAggHXr1mHdunXYvXt35vbt2xkAWL58eSYUCuHyZQvPPvsseXhmigAmUl/Ujgv+N32N/PjWtczif/idDJcV324Si8Ucc0xjY6PrGOHuoXRfja4shJD2Fo9gW2x7u7UnXzCj65cuOfumShp1NgYtdPL3fD4f+vv7MXfuXMydO9d1sYnL5do1K0f2XiA95XYmaCKRyCFpfn/2bEPez/ORyEIM6EJcVg0M7hVYXNHQYDlzZurw9Q0bNqC1tdWxR0w1sslg05ErVSENDw9LQqh7hqerKjidIss8+aSEqgR1h8aS4uXETFXcupVZIsDccEomk9KY53vbSIHS3/SVhb/rprzdCJpOKavXVaNOt6+HjqYgY1M1Bug5OmCeK3D+tyrX5uZmrFq1Su6joa95tbW1skzpdFoSFbo2EXsAE1VfchB1kvOd9q/hTvvXHJPwnc7/kEXX76CqqsrRJm+/baGmpsaxj1GNYLd7d+4XVS5DHibc5/Nh4cKFWLhwodZIdouQSePkTvtXcaf9qzIvIobhcBjPPOM8skTXFzmpo3QDgQDOnbNy2uzqo49K8s9X7Lk8VaLL95ry53hUPNu2kUwmHftwqFy9vb2orq5GdXU1btyw5N/kcaCSTy472qvX0dGBzs5ODAwMaPs2EcIDBw64GsiqTuCGgi5N3XV1LDQ1NaGtrc3VgOf7vjghpGc4EdRhcHBQgr685jOsdXL0gpsxpjN+dX1bzV/tQ7r3Vq3y3rfp9h6/ru4fEyK7P4+MY69IoAR1P2Ih8lu+fHnBsi0EtI+dfnOvAmobXR/UyUXX1wsBl4WqZ/gcqOtvan1UA5wv2rrlr1tYDQaDGB0dld4rdIQGX7SNRqMIBoNoa2tDb29v5sqVKxkAOHDgQIbea2trw4ULFgBkhNiIQgEgU19fj4nUFz2x56GHHKSwqakpo8qmuro6p8701ddrQZfLhkcHF0JP2Appa9V2UO0HSotHlRZCyL3walpUhnwL1zytvr6+vONdp5cK2e9NOshLd5DXAJEz1a5S51v6TeNDRxC9DGhDCA3uJxhCqNTdEMLsc4YQGkJIMIQw1/gwhNAQwnwwhLA8hPDs2bMZADh//nzG7/ejEEJI/6ZLCIUQuPj2MbmnMBqNZrhsDCG8Owmh+jWwWEL49a8URvIMITS4n2C9+qqF117LggbJiRPOwcnd34hs2LaNgYEBDAwMoKamRk7QXspJiKxbFN9DqFNEbqRSVSrqtcyTTyLz1A+QGf3THPDy65QUN3iEyO7d4ecuESHhRKi6uhrBYBCpVEq6sqbTaYcBnkqlpAuMrp46xeRmuKr158a8m+x0JFeI7F5ESocMePp95MiRnHbkEeHUiYwrZTon8vr1bCTaVCrlqEMymcSxYxYOHsyC9mJOVP3yp8gaUXfav5ozeSYSCUnYurq6ZPTO06ctnD6dJUmhUMhxGDtNinv3ZqO98slNbQNuBNfU1DgmN9ue2qOoyp4T2VAohDut/w53Wv+9Y0LlUUY/fOwxOY7ItdGtb1D7UFonTjjdXYXIkkG1P9OkT/2e+jffh0n9lOoeDAbR1NSEvXunouQKIbB9u4WJ+INSrtSfw+GwdCOtqKhwEH2+aMT775w5cxzux15GjxBC7l1WdYXO2NItJrmRInU8pdNp1NTUoLGx0eHyRaSV0N7erg128drDD0tiqCODixYtwvDwsHSJzWf8UL8p5DlVJ+r0m5vO9JIN1wtCOPeeqjKkv59+2tuwc2uPlpYWuaChI4QE3SHwurLrDpj3ko0QAqdOWXjzzSxKqYOaPieEly8XZvDqxkExUNNUF634fMAXJ9UD1NV+SPuJiYyp5DBfuXhfCoVC2LlzZ06/pHJFIhF56D0dBfHRRx9l6urqMhTBM5lMor6+HidOlEYIVTdktzbd89BD6Pn+r2aIFF58+0VJCklO1Ce5mzfVh+tCN53F91ircnV7L1/7q3/z3xQ/QAjhiJSt6lbd4rXXWOL7cL3Gmqq/hZgihDQ3uW0ZchsztCDP83ZbfHebG3R9IJ8rqSGEBvcTLN75jx/PToY+n08e9t3U1CQnASI+NHDUcNk8eImOkAjhXEHKRwrzXVMVVVdXl/RHV5ViZvT7U1j8PQV/olW+GzZskJOPbdvS4KX7tbW1CAQCaGxsxOT8b2cx71tZzP0mJud+U26S58adm3JSv7zyPVDcSNPJS5WRSuToHR6MhPJS9+kQWSRjwOfzyQmar6bxYESqkUFhqc+csXDyZBZvvTW18EDP8+NOqMwTVb+CTZs24emnn8bTTz8tr/M9J93d3bItzp61cPas5SAjVIZwOIwDB5yHChNB4r91xnIh+z3p2SwJzEI3aXHDjL4SquSU2oTKzw+w5wbVG29Ycr8gkUF1wcG2bQfRpLyoz9JxEqrMxsed+8Cefz57pMBE7AHHV9xQKISRkRFZrng8LgmmqgNoDykZTl4TtDrGVUO1VNDXVR5UQS2XikIIFN1//eGH8frDD2PowWYsWbIEQggsXrwYixcvdoRbLyQtvtDihlAo5AjY43bsg0rOiwHfh0l5ehFC27axZImT+MydOxf9/f1yPqEjMwhtbW05CwTlRCQSQSqVQk1NjQyUduqUpQV/7803Lbz9tns4/ELakTBR/at5+xGXoe5aIaD60mKYegh5LBZzLNrw/q22dT40NDRoy+c2R9N7yWQS+/fvhxBT+9sbGxtRW1srjXryLFi0aJE8AmJwcDATDAaRTCblHvFr1yxs27atJEJI8xgnDTqbg8qtksLGxsYM6Q1+NAXvI+oYVuVBf6tHdbnpQt0isluaVAafz+c4QoziL1y+bMlFCvXdQkBlbW5ulvvIKU+3MqnX+AL8zZtWTuA9kl8hngm6GA5ucs831tTfX/9K4dFKDSE0uJdhCKEhhIYQGkJoCKHGyDCE0BBCt35RSDsSDCEsnhCm0+nMRx99lAGAZ599NpNIJJCPEOb7Nx1CuGTJksydmzc/JYTHZORRHaiPGEJ4fxBC284fgIZfn22j3sCgVFg6tyR1wlPJAL3D3Xu4QcsJIAcPsU0DTz1+wk0BquRSHbwUrvvGDUsaeoVM3gQihSrowFvKU3VlSCaTmFzwX/Hyy9mjA8gFkiatybkPOSYcncIkqG63tm07SLYQQrpFqBFLefqkPNV9fjzKHcnl9Omsa+e771p47z0L58/ro2hyouL3++WhumRo2LbtcNfkJI9PuqTgeX8SQmCi6kuf4pdzopfR3h7btqXhMmfOHEmy3nsvW3bKk/KrqKiAz+fDkSNOgqvKhcjC/8/em37XcSV3gmnXYtViu6Z7utvT7dP22F0uzUxrpqcWu6rcH7t9ug/nzOnyzB8wdebYn8o38614eMDDw07sO0hwA0EQAAkQBEASXMR934qLSLEkkVKVVCpREinuhD1lkHoxH7LiIm5k3MyQjszZAAAgAElEQVQHSWVbVOqcOCLyZd41bkT87o0bwQFauUbY044/CVWC2E8adZQaArbof57n6bGlgPABcxHl/UFlS8tMJBIwPT2tU3bg/crGxkZjXq9ccQKuisgrmBpk7dq10NPTo0E3Tb9C24/8ScvCZ2HuPNRI4e2wvcv/5mNBy8tms9YIlcsximiZI891wchzXfrvsbGxSJljK4saRHQTBDc4ynWnsoFE3gYqf6V36urqxFD1vM0IBvFOJI1qTKm3t1e74JbTj49LuMYRcPziF9Hum0gcKNIy+UYfJ0yJRDfkJB6nvPpR+BC/4emPkHDjFl296XrH76nOLKcunuKErjNJT1N9dubMGc2f6HpO733n8/nSzZs3SwAA165dK9FUWOvWrYPx8XEYHx+HM2fOwMLCksvocgChFDVVooqKihJNVn97z55S/w++ZoDBU3/+53Dqz/88AAzpOBQKBWMTR9rAi9r05u+WIzNR3nFX1AcPnMDm+UfhOep+SvmA/m3rE/aXRo9G4Ip/h7l8Yjsk4B21McF1B38eJuc4caD4j23UxxTTR6UYEP6KYkAYA8IYEMaA8KMaRjEgjAEhpxgQfjRAiDkAb968WaqqqiobEC7HZbQcQNjW1la6e/euvsM4OztbQvAXRhIojAFhDAhjiumfOjlcgPOcZNyox7+z2azhamgTUrW1tTqnFFV++C51G7UtVpsQxJxGVCg9euSEJt62Ac9EIgGlTf+nTyP/Bzx8aE/8jWWU1v8nKK3/T9DZ2amfvfKKA62trRoQJhIJ+HDwu2L/KCGg5fPB3dnQ5YP3h88RT5Z79qwD168vBU14/XXfhXP9+vWBdl25cgWOHTsGx44dM/oc5qKWyWQ0SENDFg1M3lYa2CSTycBizVf1O9heHlxnaGhIK4hEIqEv4d++HXQVpfVdu+ZAX1+fAbwSCT/YD43uhkFWbEoZn3FF/rTjTwJ18jJQQV675sC1aw5cverA3/31X2v3awSMGGyGuzHV19fD0NAQDA0NBcBgGG8rtbShgRFjPc/TkWCTySQ0NDTAT37i6A0NSQF7ngeLOUe7jWOfMCcpurbinPMxo/1BUCOteW7clGOQREUUDfs2TN5QgCR9T/+mQNBGUW1AQsOcGujLKZOXz91Po4wbGyi8cuUKjI46MDrqWPvA3UU/CQoz2Mr9HmUiupaHvSv9G13e33lH/lZy712s/Zrxt7TpE9UG/DtqI0SpJb2ArrlI/f39hr6km7soC2mddAMyag1RUEg346jc4+sJASGXCygDt2zZogFYZ2dnCd9paGiA1tZWePzYgfn5eZifn4edO3fCG298NEAYBbxmZmb0qeDNmzdLra2tJRrcKowwOimCwsbGRtEtXdrk9jwziJj0vo2HaPA/W3AWvr4xmItN39G/6XeZTAay2Wwg2q8kH3nb8V0MSCatc8l92bY2oniVtimsLJuMLkePxIAwpmeBHBoaHhctFSISQKyqqrIuTmpIcYNGMlgREGLIevyGG3rcuMTf+E4nvf/GTwlsu02ojB4+dLSALG00Q8mXhv8LlDb8hU/r/zOU1v9nXX5XV5fehbt48SJ0dHRoEJxI+CkIPhz404CA27hxI/T390N/f7+4u6qUvztPvykWi6GCWikzqSxG18Q+UoGeSCSM5NfSic6+fftAKaVTakh3khYWHA3ScAzx9GjXLgfm5nzavt2BqSkHtmxxYGzMp8WarxhAkytHrKehoUFHiUXAWCgU4NEjR29M8B37N9/0T7MSiYTeOEilUpDL5SCbzeoIlsjzUqh9iWfx2dOOrwd433WXopXS9r/6qqN5BPkR01AgVVdXw9/+9V8bbUgkzATzCAglw1BSfpSn8ZQExyKTycBrrzmaZ6REw0op6O0172B2dnYabUMjE+ePryuc20wmA5WVldDX1wfDw8MwPDys79tFKXTerpqamkBUOUmBRyl1G+F48FOXVCoFV686mjYtEwzy3/COMtLHKUui5UbbtJ14LeZ+Q/97dHRJxuI6HhtbHhgspw/S/Em/T05OWlNG0A0XpPfeC56C29pC78grpeDWLbmfdI3qMfvVCSGVEZKhHNbvsHGjZaFhTiNd4nxKm0x0XGgb6uvrA3qArmdaf0NDg3F3y3Vd7ZVhA1xXrlyxltve3q5B2MTERCmZTOoTo4mJCairq4P9+/fD7dsO3L7t30c/ffr0RwKENtlSUVFRunr1qm7H8ePHSzzNSZR8SiQSxkmhxI8SP6DuoPYK3vWW6uX8XY7M4G2V0j1w3UdtKEme4Pig3SitU1rm+vXr4fLly6Ft/NVcfKQNv3L0B19DtrbaylmxYoUx3zEgjOlZoBgQujEgxGcxIIwBoWSMxoBwqd4YEMaAUHovBoQfDxBWVFToIDLHjh3TQV8+KiCMSkwvyZbW1lbDRXT9+vWlZDIZyHsZJZ9iQPjZBIQvPB9HGo3p000OdYGjYBBdHrlSQaXK7y1xJSApOk6jo6OglIInDf/CeM6ja9qAHa9bKWX4o/N7VJS4a4vneTpp+/T0NCiloLTxv/pAcPi/iAYIultWVFTou235fB6mp6f1OCE4+LD/24ZAmZ+fD/SBg12lFIyMONpVa3TUMVx0qSA7edLRdOrUElG3ETTaUemgAd/b2wu9vb2BsURC91MK2uhdFM/z4MEDR7/neR4cPerA7t2yskkmk7BqlQOrVjlw5cpSVDY6Btz4QABLeeHxYwfy+XzAwMHvfvELB1atWgXJZFJvOBSLRcjn85DL5bQ75aNHPmi6c8cJlIXjl06nobq6Gp62fx2ednxdg0HadiRUYtRQpbk9q6ur9R0+3u9isQh/+1d/BX/7V39lGJIPfvhDePDDHwYUOPaVGwSu6wYSYafTaeju7tbAFKMo0ranUilYv96BwUGf+vqW3kGe7ujoCPQZ70jyNYZAm4JCDvwnJycD61Pih18ZbdY8dZJil+7qSHVIRgO2jwLAq1eDYKIcUMgJIzZHvSdtSJRj9NG1yw04WjZ/JgHCxcrPBZ5t3uzzhQQGo9paLtH2ua6r+0HvH27btk2/s3XrVtiyZQso5W9k7du3Dw4cOABHjx6Fe/ccDSRc17+TazMWKfX39wee3bmzdO/6+nUHzp+XQSIFhNImlw182wxUasRynauUgi1btoTyufQbynF69YIbyzajGHN31tfXh95BVErB+fPn4fz589Z+vf766/reIK7JdDqtZfTevXvh/n0HDhxw4MwZn9A18uMAQmzP7Oys4SJaX19fwmsJVO/ZxpfzEAWEYd9IcynxI3UjDePbsDmzzePDh46x1qT+hMkcytM85zK+297eDu3t7cZ6Qrsjql+2HJnL7WtUn8K+o1FG+bpdsWIFpFIpeOH5GBDG9OmmGBC6MSCMAWEMCGNAGANClJn8WQwIzWcxIPxkAeGxY8f0qVwul/sogBAAoLQM0nVns1nDRRRPJ1EWfhxAqJSygsIYEMaAMKaY/qmRIwG64eFhvRBQEKJhIYFAalhJgALz1PT09MDAwICOQkcX+JOGf6GBYZjQlUCgUgqOHj2q8xtJAitKICuldPSyjRs36t8xdxUXRkr5OXjQXY4C5Xw+bxjA6D75tO+bPvX8r9Y20Do2bgxeuKYuWkgnT5q5/bhRRcumhgAfF2qs05xt3O2IKkwEl0r5bpFXrjg6UqXkloV8sm6dA+vW+YFMuGCmOftc19VjStubTCbh6NGjWgnRfIhY982bDnR2dhpKvaOjA6anp7US5KAAjcbbtx0f/DGyKREsv7a2FlzXNSKlvfmm2UdsDx1LdA3yPE+DUASGD374Q/3t48cO7N69OzBevF0ffGDyDgXw9+87cP++I/LL+vX+8+3bt8P27dtFwzWRSGhXXJr3DAE05xNsQ01NjW4LjlcikdCgmRu4nA+U8vPWdXZ26vclQ9pmCNDyJUNPKQWvvOK7ov3kJ44OtsPHlo4lztWm57pCqFsTdz/j5fIokFFGmdR/SnRDiP8ula+j/lZ9ARbzn4fF/Oet9SEopN/xOsoxxGyE0WCrqqqgpqYGisWisRmAG3ec9u7da8x9Op2GI0eOGC7brusG3IE5v0hgUKL+/n44edKBI0d8mp83eWax9mtQWVmp1wiSTZZIc2qT41SmUrfZMOMW+R4BVV9fn1U3RhnX3EXVVjcGKaMy3fM82LBhgwZjAwMDJdQrFRUVUF9fDyMjIzAyMgLvv+9vTg0ODmpwgfoKA4IhEMlms3oDEPPhSn0aGBjQbqroIkr1KLc3yh0bXFunvv99I9ooH+MogMnLxCi5YTLOxlO2dzFwXlhZdINWAq9cbnO5gvaTTVbh5o7UBvo3jXCPv9nWhG08w2SnVP+KFSvKll8vPB8Dwpg+3WQAwmQyCXv37jUUEBIFhNzgswmLRMIP/Y/RCfkCkoDdk/r/XjQslPJPDlEo4jeHDh3SERSxzCiBzduLdW3atAk2bdoE69evDwBcTMSLAg8FU3V1tXHCIBGenGBZuVwOnnb/e0MQYX8WK38ThocdGB52oKKiQrz/w8eFh0aXlBdPq0Dbw09dKysrjRNhfjrMwYxSPgChYbUTCT8yXE1NjR5XWvfIiAMjIz5wfPVVB+7d8wlTYyD/YLuy2axR54ULF3R76XtKKZ2GQiml7xpiu6qrq6G7u9uq2PDfT9v+2KrEJF6iRnyxWNRRUZVSOpUH/Q7biwY7JpGn46yUgidN/4NorOLpI107t245cOuWD2bxGywLDeHdu3cbbcAx3bTJgU2bfJ7LZDIwNTUFU1NTxnu49lKpFFRWVmr+TKfTUCgUIJfLGaeEPDUK3n9F/sAx2LZtG0xPT2uamZmB2dlZ2LVrF+zfvx/2798PSinDcI0yAuh7p0/LJ1h0Hb/xhgOvvhoEfxzYorEqhXIvhxAY0mflJKKX2o9/h90fiko4zr9NJpOwWPiSNSn7cojOU9S7XJ/Qe2n4PfI6Ha+6urrAezTBNcqryspK2LBhA2zYsAFyuRxgonO8683TKCi1PEBIT/uVUjA9HQSF0jq2zS1/JyxytlIKpqam9DhSWc5lFd0IwfRIu3btEtPfhIEW3r7BwUEYGBgw+kL10N69ew2gnk6nob29XQOyubm5EtVHmUwGWlpaYLHqt3zKfx4WFhxob2+Hrq4u6OrqgpqaGt1fHB/8N5XHVL8i7d27VwPRN954o9TY2FjCtWADPNJ4oPzg+lQpBScJIJR0rlS+beyVCqZk4G1Raukkrr29HTo6OiLnjQJCaU1yAFaOvKXfoJdZWBmY1D5KztF+U96iz6g9Z5NFNv3Bx6G5udm4K8iJnhrGdwhjehYoBoQxIIwBIeML140BYQwIg0AF2x4DwvLbaZNZYeMcA8JnHxBWV1fr5PMvv/xyibvP/7oAYTabLeF9RQCAvXv3lpBPYkAYXJMxIIwBYUyfHXLowlhYCAoubvyjsOVCUhKafAHRZPEclOE7T+r/OTQ3N0NjY6O+n1AsFvW3aODgN3NzczA3N2cFpZzoe9RFa3h4WLcBEyrT7zKZjL7zw0GvVBcF2VhuX18f9PX1wcDAAExOTsLTzm+YRkP+84Exod/b+uh5Hrz9tmz0hrUrDNTTsUEhTyNK0ncePXI0kMH56ejoCLiO4P3MsTHHUNYffLDkvvjwoWPME52rdDoNo6OjMDo6Cm1tbQEDRikfmFJQivmSsL6WlhbrhsCTlj+Ap21/BE/b/qgsBUjnhUbpxJyS77/vwPvvO/pdXh8F25IR8KTp9wJ1SpFA8W+sjz6nhl6xWNQ5JGl0wfFxR4M9TC6PbZmYmIBsNguVlZWGIUldZGtra6GlpUW3j5aPmzfYr3w+Dzt2OCJhNFqk2dklwsiWUQqdK/WDB/3vLlxYugPI30GXXl4GlxOZTEbnYbQZCVGGDY4bgkLb/T5OFBBI8pWDBd4fW05DDggXC182xgXz79mia0aRJBtpnsV8Pm8Ydtx4C9u0UcqPuszrpPk98X2U39XV1Vo24GZRoVCARCJhGNNdXV2hIB3d1Ds7O3WuPyozXdeFrVsd2LrV0Zs6tE1SmVJ+TvobB8l0HPD+YJT+Q52F/U+n03Dp0iVD30v8Va4sXL16tTH3SimYmZkxyvnVpooGhJhzEDdZFqt+Cxarn4PF6uc0WH/wwHf/n5+f13NGQWSYvkM91N/fX/q7v/s7XWd/f38J2xXmisl1p8SX0pxJgFCSL2E8Lo0xXcv8N37HGt0xuTzAKM8vvviifobjj3wobUJE8YQ0Do2NjWIbaFvDQPdH4UO+dilwl8pFXnVd14ifYSMOBl3XhReejwFhTJ9uct57z9GGJN7BQwXKw8l7nqd3XyWD3Sbw6DOb4ENl+qTun4UaF/QORiaT0QEG+K5blFDn1N7erv8t7QxnMhlRaYQpI0poMLuuqy+II/BQSsFi1Ret5eFcSHchaJvfe8/RxIUvHUPP83RKDGks6PNEIqED9VCjhAILPPlJp9P6jhTeMZME+o4dpnF5586SwkwkEoF7DfRksrm5GZqbm/VpNTWo790z71JiP3K5nL57hv3h7XrS+oeglIKXXnLgpZeCwVZsygdTWfBNAqWCKR8kZbRnzx7Ys2eP0d8nTb8HT5p+zzAA6Z1UaV5xzsPWGq5l+mxy0jda8RkPQrJq1Sp98kvvC+bzeaiqqtKpO5LJJFy/bp6yIRhH6uvrC8x9GOGdQ2zr6KijT89t34yN+WlNdu70ia6D115zdJoNpZYATzmGBs7rck7yKOEY4t+bnusWAYDEI7W1tcZ9R2rkIK+FgQkkCTxhmxYLXzbAIG+TUkrfPaUGPqWNGzfCunXr9J3x9vZ2HawE5YJ0fzLsLh8dCw5eJZDLT0P55hWCIJQf/F4h/VY6eU2n08bJcGNjoyi3qQxdWHDgSfO/sQIIBJdhY0DXlMQnW7dujdR/WD9u/KTTaairq4O2tjZ48MCBBw+WZBXlr3L0qev6XhzUM0IpBRMTE0Z7KcCoqKgovfHGG/5p3f/3oPR0+/9bQj24bds2qKys1PLlzp2lAGJ8Y9K2Vmn7uYtoNpsteZ4XOEG38V65v9P1ks/nDVDY8ReOnmvU51KZfMOA14OpqBobG7U+bG5uNoAgvi/ZMhs3bjRkyPz8fCBoDZUntG04XrhxWA5hIDy+Lukaom2Okoc2vubvoszka8u2vjzPswYso7KKgkDarheejwFhTJ9uigFhDAhjQKhiQIjPYkAYA0KpTUrFgBDnMQaEnwwgRDp//rwGa093J0uu+8kBwoaGBsNF9ODBgyXKG/8QgFAChTEgfPYAYQwGY/q0k4NKDgX10aNHYdeuXfoO0caNG2FoaEj77eNi4osQXWUkAUvvKnElQo13NNaf1P13oJQKhLSmChzvaqEyDRNQNoFB29ra2mr8jm5/1HDCerlQkcaCCz40xqkLbiKRgCct/xaetPxbsSxJeNE7Wfg+98Fvbm6GDz7w0yggKEF69MjRgEsp302Eg0FqzCCg2b9/v35WLBYhk8lo1wqcewQsSAMDA8ZOrVIKdu92DFCilA/kuBsjTR9C740ir1J3VmrMSBsOvF+ZTAYePHC0gUtdRF9+2Y8saeMbTpi4mhsnSikdMp2uGV4m9vHIkSPgui48afy9gMFK7xVyY0EpBTdvBsEg5T8kdLXGsZiclIGV67qBtDPUoC4UClBXVwdNTU26H2+84Wij8PhxB44f9yMuHjrkwP79Pu3ZY7qzSgYAGr0IEjg/YoRiBIYUHNKE6XTd8jF5/XUHfvYzR9/JkZIfS4ZwZWWlcecMqbGxUVNDQwPU19dDTU2Nli82sMbvEiJv0GfcmMK7ppQPwtJX2IxJJASBEiCk64gbz3Nzc7Bjxw7YuXMn7Ny5E0ZGRvR3NAUBzmeYkWV7h/OxjV+ijHPaB7pRRFNP4HjScniZVG4h7+RyOS378DeMgruw4OjNp8rKSniy8vfhScsfwJOWPzDKp+PK28vnmt4h43ION5YkOUjLoJu7xWIRcrmcXtvvvefoO9j0LnaUHMRxunTpkl6jGzZsgE2bNgW+x7lezH/Bp6ovwszMjAZt58+fL9XU1MCWLVt0aoJ9+/ZBe3t7IFKr1A6c3w0bNuigNb/85S8NF9GamhojZVFYn5Akt0M6xvQeIt+YOPn97/tXKQgwtNVn42P6N3XDjFr3eFVlw4YN+moM53tM14JULBa1ay7Gf3Bd11jbuDlos4Owfi5z+Du4ocxtnrCxsK1R6VllZaW2JRsaGqChoSHwTm9vr7ZvJUI7E8Gg53n630r5LqQxIIzp004xIIwBYQwIY0AY+D4GhDEgpOsoBoQxIIwipT46IFRKwcTEhAZwb775Zml6err0UQEh5jYEALh69WqpoaGhRPniHwsQKqUMUMiBIed7aS0oFQNC2xqVnsWAMKaYyiOHKkVpAeLfVNhRwYvKlS8gBClUEUvGMJaD3125cgUWa39XG69U0GYyGairq4O6ujoNDqgrFb7LlQOvE91+8Bl1g8U21tbWisKF/9tGXAnblD1ennddF5qbmw1BzBP9SmCRulvg2NDfBwcHYXBwMNB26h6MIJuOI9KdO8Gon57nu1ZQ152KigpYv349XL58GS5fvgydnZ0a/FKAc/CgY5T1+LH/98DAAAwMDBh5DU+fPg2nT5+G+vp6bVjTscvlcpDP57XhxecE6+bGUSKRgKdtfywGkME8dPgsin/Hx8cDvIPGoE0J4vuU79FwfNL4e/oZuhWF8RkNJsTbWVtbC2vXroW1a9dqAF1RUQHbtjmwbZsMBjnfYj25XM5wXX73XT8x99tv+4RrtLq6Wrugt7W1QaFQ0Lk8C4WCKCuQpGibtD2rVq0K8H99fX0AGNoMBMl4QMJgWZJ8opFaw4yw5RAFg1S2csJk4dS1kbvnK6W0vLKNASU0jigY5O9wWea6bmCzD+vldSNRV1DkHVuQClt7pbmT/l3OHEvy2ab7bIYm8qkk5zEgDV3PrusbvBzQPmn9HwMyBgPsSGue1mMLbpZKpYxNKL7Jx3VIMpmE1tZW2Lp1q47my92SlVLLAoWu68LFixfh4sWLxhqm44lAkNaBm06dnZ2lX/7ylyUAgFu3bpV2795dmpqagr6+PigUCjrxOR0jKvfq6up0sBoAgNnZ2RLWi9cG0HU6qh/Ybh5gjdZJZQbne84/6D4quZHSMqickeyIsPUhrQGMrit9R9s5NjYGY2NjgfFBnpNctKkOs7UnSk5IgDCsr9LflAfS6bQ+JODu6Ei42YkbDmH1SnKfBpTBv2NAGNOnncTE9FzIUqVCI3vRhblt2zZQSmnDHhcSN6Lp99S/G38/c+YMLBZ/F1x36e4cXZhoNOKJET2BwvbRiI82IcNPrugz/AYVNFek9Bk3InFc6BghMJEE2WLl52Cx8nM6uS8FPTg2YQqQGhposOE79HQB39u9e3cgsTnfOadjhtEF6VhTwZtOp6G2tjbAP/fv++kPKisrjbs7R4+aSXoxfQS+09vba5ygJhIJ6O/vh2KxGLjbiOVcuHABLly4IBp9aCxh6ovt27fD0/Z/p5/zXV/s9/XrTmBuuSGO6RDo9zjn8/PzViVp25F+0viv9N1OJDx1pXOVzWaN+2/cSJHKHhkZgV27dsHMTDgQpEYC9jmRSMCDBw7cvevT7dtLc4gnY/hNLpfTJ7Zr166FlStXagAiRdTkBoWNWltbRTnF78WVa7RKhhP/XprbsG+XQxQQYnJvNE56enqgp6dHRwhEWUmBCK0b13lYu+izxcJXYLHwFavRFdVP6TRPup8ovSvdweQyp9x5DJuzsP6HPQsjur4l3sCNvHQ6Dbt379YGKa5lyv/0/jj+XigUAsYnlk9lFW76cd2MXjSe52kvEEkPUnmM39FND97PcgAhncNLly7BpUuXxPYv5j8fGNeamhqjDU1NTaU7d+6UAAD+/u//vrRjx45SXV0dDA4OQmVlZSAFFv5/eHhYnzCWSj8vPX78H0pYP/ei4TrUJjfpuOHcRL3HPWBwjvm7PAopjnlVVZVxr9TGp7bxt603Ohdh7UevF/o8bO65B1hY2RIYV0rpU0jsN6b2oRtlYW0JGxv6LS2/r6/P+EbSRTbvhnQ6HbBPY0AY06edYkAYA8IYELI5USoGhLTPMSCMAWGUkRQDwhgQYh0fFxCmUinYsGFD6enTYwYoDAOE1EX05ZdfLj18+LUSpjBy3X+6gFCpJRfSGBDGgDCmmP4xyZGECvcL5wsdf8dks3Nzc6CUgrVr1xoCFyMihgleVAgjIyMwMjKi88stFn8HFmu+4lPhK/qOC71Plkwm9eKmyWjpPUNUgDypK++b1C4uYKLuEEgAkZaBbaDfDAw4MDCwdM+EggHP86CqqsoAqlJbsd5y2orvTE9Pw7p166xGxzvv+PnHsF00nxyCVT5+1J0H2/vee44u6+xZB3p7e7Xhkc1mYfv27YZR1NzcHNh4QINYAqXZbBZ27doFu3btEhVBfX29Ififtn8dent7ob6+XhxPfE+KPol/UwCKvM6VFo3kxpU6gmn67Enjv9T9kowWWtYbb9jdIyWF6Lou7N/v5/azvcufYb2tra3w8KFjzAc1Juk3hUIBjhw5ovO9nTp1CpqbmwO5Q8tpA5UNGJmS8ij93VYmH4uw/trGkZMU6dfWdjp3/J1Nz3XrZ6tXrzbyt1FC45KuNZR7+A5NxB7Vd6XCASFuSEnfhrm2KmW/y0j5RAKEYWMvbT5G8fpy5jfsG1sZkrxAd2jP82BqasqQVdQNnhqkT9v+GJ62/zsdSRPL5rKWzn8ymdQ5XinhOzSq74MHZtTlTCYTAAjo1k83HNDYpffz8Z6yTe/hv+l4Xb58WX+D71FAiO3E6yCoH/Fe740bDly8eFEDvcuXL5dqamo08PY8D9ra2gwX0ZmZGeOuILrP8pgAtvmNAjW2aLDI29ydmP+b8/PJ738fPM/ToM+Lx4EAACAASURBVDCVShm5A6V1aGsf1zGSOydvh43/Ozs7tat/W1ub8Y0NfIa1TZIT/Pfq6mpDxmD7w+y0ctYuRrsOizaKc0LXlLSBieuDP49dRmN6FigGhDEg1L/FgDAGhLzuGBCaFAPCGBDGgPAfDhDmcjmYn583QCECwomJCZ1o/t69e6X29vYSn7NPCyCkoDAGhJ8+QIhgMAaEMX2ayeGLCpmdLgpUJplMRi/SH//4x4aS5wKDG/Rh5LpLuZEwp9ndu2ZuumKxCKlUChYLX/Kp+ksBdxyuSNva2gILFy82U1CBbeDAi7tp0vbY3C4kxYgGAxdCCwuOdn+ZnnbE8jkIsikaPt5Sm7ngpMFm8H102cE6ERjRZxjMh7r4IMjDnEgbN240QHIikYBbtxydww6NgTVr1uh6KZik80MDw3CQNDY2pvvD54T+je887fiTUIVKx++dd4IAikZoxXL5GuKuKLa6qHH9pOFfan4LM7Jeey0YlW5hwQ8kQaOt4u8HDjhw4IA9b59NoaKbp+u6cOnSJYOXaERfOse5XA4aGxs1QG9vbzdcPR8+dODevWBbpPXC28TrQ56LMvKWQ2F8QesPc3OVxjIMFCqlYGhoyMjfhnXRjTnqDo58jTK5HEDoum4ACNbV1QGeuCCIl+YE283BuEQ8n5n0js0NjL/HDa9CoRCZuzGqfVFzJf0mrRFJZiAg6O/vX1abnrZ/PUDS+kKZ2NPTYzzjMoO29/79JVdv23jx72wGP49mTIlvSKLcQF6ibVrMf94ATriW6ebu2287UFdXp59t3bq1BPCwhInlae7C8+fPl27d+loJg1lRwqBX1L3+5z/3n73zjhlJ1Tbf/G/O42GyKky/4Ps8yAzWgQH/+EYhrVOa9+UQtyWkufc8D5qbm42IyhitUwo0E7Y+sWwa7IU+p5vS0nf8ff4bXS/cpTOMZ8M2K8N4AykGgzE9C+RQph4aGoLW1lYdrbKurk6DLFR2mIhXKWVEd6TpFGwkRbH0PP8UDHcGEXQ+fOjoqGCY8DybzepFns1mYbH6OeOeBobPxnfQMKeLHaP2ScImSkiGCVWb4BgcHIRt27bB9PQ0HD58GA4fPgzHjx+HU6dOaaMHDT+838Xr5iAIx5uCNMlACFPy9E4F7w8VlDduOLpuPK1BAIchqCsrK/X9TtqekZERcF1Xp3fAefI8Tyu8lpYWDTJpSgmalJ2eOFLiqULwXelvbXx1fEPzBAf2/BTW8zy4dcuBW7ccI8n8cpQpNS6psvI8D+rq6pY2OCp/0wAOnDevXXPg2rVgag16UomExt9LLy0ZOggUuaLnz5LJpBiZ7dy5cwZo5+1A4J7NZo10DA8eBI2ue/ccQ/GXY1xFrdmwZ1GGkM3oiDJobEYN/14CUotVX9SAEPli/fr14LqucXKCm3E47jTyMJYVFi5d12c5EeSGFAdrEj9LffyohlRUGRi5k56g2b7HOpAPOdETr6jNhHL7TXmOjyeXpxKfrVmzJvBsamoKnnZ83SDKQ3jfnLaBb5hhvRRUo1zgsj5sc5O3maajeO+9JeB1+7YPOlFGKqWMSKOaD/Of16eEVFdQ2+DNNx29CUz1Ql9fnwaFmFvw8eP/p/T++0t1cs8LSm+95cBbb8mgFvuA6Zru3DFBNJ1jad1/VKJl0LuENLI6esxwXSOtX2ldR61jqR9UP9q+Qd5C2w09iRDU84jCvN+4LqX1Q08HlzPWy+mjTV5HyS+prhgQxvQsUAwIhYUeA8IYEMaA0HweA8IYENr4uhyylRVVRgwIY0CIlMvl4PHjPyzdvHmzdPPmzVJfX1/pzh2/fiz/0wwI6SlhDAhjQBhTTP/Q5IyPj8Po6CiMjo4agI4af9QdMZFIQD6fNwQ/FVKUOEDEhc6VFo0M6nn+vaUrV67ohVcoFCCVSmmXoUwmA1VVVZBOp2Gx6rdgseq34Pjx47B//36YmprSd3KkhYvJe/lzHo2tXCCI/8dyuru7oaenB/r7+6G/vx+UCiaRpQYCzaM4O+sYipJHF8W2Ybm0nVFt5e3kyoLPIa3v2jXHiH6KAA0Nf2zrypUrA/P98KGj3dFo2dg3ChI9z4Pq6mp9zxKfYV4hrgz5XQRuWNC+Pe38Bjzt/IY4bpKy4OOOLn1RY2pTGBKoX6x+Tj9brPzNwFrC965cCbqp4p1bm0K7etU0/uh65eVHKUPM2TQ7Owuzs7Miz7iub4jX1dVpd6KFBQeam5uNsu7edcq6RybxM10bYUYAV/TLMc6oEbRmjQPr1tnd5JQKJqAOo8WqL2jCZzTa6Pj4uOGKnUgk9N00mlBZWqPd3d3Q3d2tI5WieyiSZNDYjJwwIzDKaLLxf9gaCXu3q6tLA96PaxBSku47SiAxir+k/vI20c0AOnd4555vJmHEbiwrmUzC044/CSVJV0hjc/euE+Afqvs+ifG9fdsHVwbv5z8Hi/nPiXzCc4C+/roDXV1d0N7ebuSvxDv2fgTRr5XwWklDQ4PuEwKoqD6U27d79xy9oamUCmyWhdVTrk6m6/0EAYWozxAY0nnD33jb0Z7YsmULjI2Nwfr167U91Nvbq+8Etra2Qmtrq94g532ybXbSOQtbu1R3R403bnjR99B+pPXbZMdyZbztO0mXl0NxQJmYnhVypEVId6Rp8nG6a0RPHChQwLIoiMT30HiSgCPu3qJAHxsbg46ODujo6NCCJZPJ6Av4FRUVMDQ0pHeZFvNfgIsX/TtqeHJ18eJFOHToEOzfvx/27dsH+/btA6X8IA4DAwPaeGpvb4eWlpbA5X5JqUcpkc7OTlFo0BQQOD5c2M3OmkEApN1wTDDLlY5UJ50DyUgJu3/C+3fp0tJ9RwSAGB6fBnzBC//19fUwMDBglIGgjtZPTwTxVLCnp8f4jgbioe2y9Yu/R4FglLLmShGpqalJ1ykpFWme6RzS76qqqmCx+jljHBAQSju6ly7J93+oUqTz/t57ToAvHj1yyrpzx8uiRse6detg3bp1Ir/19PTA5cuXYWBgQBvxzc3N+lQZg7/cuVPefUY6xzbjhK8PKSE0fz/MSBsYcGBw0KfVq5cA9fr1Dqxf78DwsAMjIw5s3uzA+LhPW7Y4sHWro99ZzP2Gn0om/3mdgHsxvwQCpXo3PdcNm57rhurqaiOsfiqVgoUFB2ZmZmDt2rWwdu1afUJvM14oIIyaW/rMJs/KpY/zbRihjLHN38cpm97rRl4vt09RBiYa7JLRrtTS/W2lzE2O6elpUQ7hphr+RoO+KKUCAJG2CcvHjTc8AaPv8IBBUcZzGNHy/bXwudCyUBfeuOHAjRsOVFVVQSqVMtZCc3MzFAoFqK2tNbyCisUi1NfXG32U6pD4xiZLbfz1wQd+nxDwctAr1cfBPn+Xt/fE974XyE2IAfLwXjedH+QxLHd6ehqmp6c1X5WzDlauXBlIGm8bQ2m9hPEC3UDm91V5O6IAtG3zVpozWz0fV25IcjcGhDE9KxQDwhgQxoBQ6C+fhxgQxoAwBoTl880nRTEgjAHhZxUQIsWAMAaEMcX0D0GOFA20UChoBdHa2hpwRUH3CSrsOLigIBEXDronUCDIjZtCoQCdnZ1QUVGhhUhDQwMkEgmorKzUAnB6etpI4LqYc6BQKMCVKw68+qpPv/iFEymEKNGoVGHCibe5tbVVg1dJoHL3JGmclFJw6NBSpMgHD5burW3evBk2b96sUxnw/riuqyN+YYJfm4KihHMWBQ6x3adPO3D6tGMId8/z4PTp04ENAa44EDTyMcR0BJS2bNkCSikN0NGliX5P7wbSMayqqjLagGAwCgxwhcf5U1JGUn/phgCfI2p0obsoPlvM/UbAEFNKwfnz8r1F6tqI3+B9HqkcvOvLiRtCfC3gcxrBl447vSuSyWTg/fcd6Ovrg76+PigUCjA8PKzn8c4dRxzHMMVuWzdS213XNVLLcMOL8yF9r78/GL2V8o0NgCEhEOPjSg0nqS+0TnQfxbl99Mgx2ozjHSbHBgcHYXBwUANC3iebISbxxHLo4xhZYWUNDAzAwMCAlWek52HvUqKAkG562uYay+DrXpIjtnopwKXrGNcyGvP0e3oPENuJIMF2D5eCQ+Shpx3fMKnzfwqMN62LuqHaZCfXHXTN0BQT5cjd48cdOH7c1y8obx49cuDRIweOHz8OmUwGuru7jXgGnucZd9a43A6b/+VSb2+vBoVIeO+QP6dr3LZpK41loVAQQSEda+o6Tudtx44d4tqOkrPIQ3TjLqydtC+U/6I2Wen70nqJ4hP6PrclypFzn7R8WrFiBbzwfJxuIqZnh2JASCgGhDEgpMotBoQxIIwB4fKMpE+CaFkxIIwB4WcREOIzDgxjQBgDwphi+nWRww2lVCqlk4Oja2B3d7dWDnfuLO1W8QWfz+cNpYqG0KpVq2DVqlUBY5YCQ1oWPsN2ZTIZqK2thcbGRmhpaYGWlhaora2FgwcPahevgwcPQmdnpxF4pqamRkc3LEfQcBcfmzCibbVdyuYK3FYe/e7QIbOt+Hzv3r2wd+/eQEAP1/UDE3A31XL6KhEqf2mTIJlMaoVx/Li5Y+m6Szmn6Bhiv3nAA5zfRCKho4zhnKF7yfbt23WwI1QktnlA4srsacc34PTp09b54e2hY478QJWPBGbwGQ1kxN/h7VdqCRDS9xAUnjzpwMmTDpw964j9lDY4eEQ8pKNHj8LRo0e1K3QYr0qE/MuNLuw3zls+n4dCoQA1NTVw86YDN2868PrrDgwNDWmA+N57fmRCPvZh64K7RIW9K/FBKpWCbDYL1dXVOgjS2rV+sBh08+zr892yqLFBeYLKK9uYISCkfeIbZlL7+Xrf9Fw3bPqST/l8XgdUomstylBRSsFiTXhU0Y9qCPG5Kee9cn/jtHr1auM7Oi/obi6txaj1Tn9DmYZyKKytrmsG05DkCM43zc/W3NwMLS0t0N7eHmivtJYnJyf1v1EHU3mJCea5bJJ4y/M8DQClsXna9T/D067/BZ52/3ufev43HchEWmu2jTXKm/oaR+XnQvUNtgGBIP6Nm1p0QySfz8PCgqMjxCLV1dUZ49PW1mbwCLczwtwou7u7oaurS0c37+zshK6urtDNHkoIDNGVlOtIaW7w/2gvoWvoie99TxMHhZirkPLewYMHrbJA4mlaJ58PjPoufSfNH1+jYe+ElRc2XjZe5DJbqpvrb0kmlNNmaWzjhPQxPUvk8FQQ9fX1hoBF5YNG6k9/6sDPfhYkW9Q2vBPBBSE1uPhCxp1w+l5zczN0dXXpHePt27fD2Jijoy2m02loaGiAVatWQW1tLdTW1urTGDRCqRCmxHfwsB22O3j4Ht6JpJEGJQGHgEoSZvjdjRtLIbHDhNO2bdtgdHQUNmzYoO8T0n5QEGYTlFSBc0MLT4Vw/lFJVVRUaCV8+LBjnA55ngcLC2bIcX66xnf08L01a9ZoXkkm/ST3FRUVRjQ8ehoYJsDr6+uhsbExYAAdOHAgMI408qtUFldKNgPRdf3Tsy1btuiTTamd/P7eYvVzYh2LOUdcHzbjUSmlT+x5W5VSsHXrVti6datW9BUVFQGQFabwksmkcfeTl488UFVVBePj49De3q6fvfKKY7RdKSUmgpbAOJaNd6fw9F2aKwSlWE5tba3x3tCQo0HgunXBKIsLCzLwlsYaeQyppaUFOjs7xXUVZfx4nge3b5tjVFVVBVu3+vcSR7/UDaNf6jFkobSepRMIGyAsx/ApxyiyJXxerkEVRjS9AjWY6QYmgoK6ujpRRlA+5mOglDLupNPf6DzS++1h48j/xsiwtvHHuaOyNp1O6/WK73OAw71ebLxl02s2XYZpA572/u+BseD8x2WTUkq3X/Mg8XqQ6uVAkP5265YD27dvh7m5OZibm4OGhgYtZ3AMcKMkk8noe4W4oR3G54lEQp/UYnTe7u5ukQf5ei6Hd+ndQj5nNGo7HV+sh28aYDkSOFRKwZEjR+DIkSMBHg9bexKvhPFEOWs1TM6VU2dYO6LkSFS5tDzKr1H9iKrT87wYDMb0TFEMCFUMCGNAGANCSenhvMSAcKmtMSBcGvOP+m057ygVA0J8PwaEMSC0nRjGgDAGhDHF9EmRo9SSUbdu3TqdeB4XzuHDDhw75milaFtMb73lwDvvLNHNm77hd//+0p04pUwXS1qP5CqAwhMj7nV0dMDFiw5cvOjA3r2+Pz0ajIVCAerq6nTOIjSilPIjG2KUPoyCSQGspGDDXGak/vNErFTwcCVNFfXrr/uudTiGXPhI0VqpYIsyDHg7wwAubTsa2T09PeB5ngEI9+418xJSJc7rl1xwaZ/S6TTs3LnTaMOtW0s5mNDwK0eZKaUMIEifo/vp2rVrYXBwULsISkolbByjFNb8/LweZ8pfdOx//nMHFqu+EADlruvCpUuOVsT0N1ueMeluIG3bmjVrNOguR8nalCDtD60f121jYyNks1k4fvy4MT7XrjkBPlHKBIZ4X4iP7WLOKYv6+31avdoHfH19S9FCV63y68CNhoqKCsjn83DmzBlYWHBgYSHIs7QNFATQCLI0d5jtW/pv3Oyg43rnji/DUGZev+7Anj2OvgtcW1sL586dg9Ev9ei1gC6EdOxt88pB4XLmX3pXAkaUJHc8LIduQvCyebRC+htufIXdZVu5ciWsXLnSGHfeDskllJK04YDzi2BjOWMluTnz8lHG8X6vXr06kLTbJvM+LmGd3Ph/2vdNsd1h1yqorPA8D4aHndD1QQGh9DtGtE4kEtDa2gpNTU2Qy+V0tE1qO9AE9q7raj2fy+UC89Pe3i7qcf4erjGpj1Hr5/ZtxxphVqml6zV0vDBWglLB3JSUjhNQKK1Bbs9IcrscQr6n656OM/I4dcVdDq/ysZb6inITiW444O/SPIbxnVSv7bewOX7h+dhdNKZni2JAqGJAyOuMAaF9HMPGVqkYEMaAMMhT1LCh4xoDQhM8SesqBoQxIIwBofnt8e99Dx4/Dt4nxDUYA8J/GEAY3x+M6VkjZ8MGBzZt8mnrVgemphzYts2B6Wmf7t93DMCGwIC6kSiloKurK6AE0Y0LBfijR77wotEjUaBIAgQFT2VlJSSTSSgUCjpXERp4qMjQaKYCNpVK6XxIbW1t0NbWZixoqgTLFZLcMI5SzrbflVLw4MFShDJ89vOfO5qWo/ild2lfu7u7jah6Un9olFQt9KamIJ1OQzab1YZqNpuFnTsdox407qkrK41SydvJ6zl79iycPXsWPM+D9993DOODCucwQIu5lKjLaJR7CBpvtvF7/NiBx49Nd9gwRbN//37rGFMQhHnpKNBLpVJw5coSgMIgOzyYkFIKZmZmYGZmRuwPvtPV1VWW4uOGCh1nSTFiW5PJpDZci8UiJJNJOH36tK7n6lXT2KMyAwPP5PP5wGaQUj4YxG+ouxXOBw3aQWlhwdysyOfz0NTUBNlsVhuJp0+fFiP/2uYVv7ONtWR80WfU5Rl5GoNz0Y2duro6KBaL2v14ZmZGu0Ju/nKvQXRsbHNLAWE56yDMCEKXyrDvcPMurEwEk8g3UlRDqR0bNmyATZs2wc6dO8WNNaV8Q5/2l/eZ5u3r6ekxAohIPICBtModLz4PFLDYNu847/T19ekAbFEbfuVsCErv8bbzPK9K+Tr5ad834WnfN+HD/m/pZ7a247+pDXD0aFCH0bE7ccKBEyecwFzR9ykYSCQSsHr1asMNE+UQvtPa2hqoM5PJQF1dHbS2tkJra6teOzZeD9OjnKR249+3bplgDTei+WY0XcfIK5J8oWUd/+53xSAz5a7xKCq3LO6KHWbvcLnIv6PlUpDJ246yg9okOK48nyKfI0ku0N8SiYQuO+xahVIxIIzp2SOHnsRQAx4XzoMHjnFCQQ00/K6zs1MvdNxVosIcAeCePXtEYROmxDzPv1dz/74Db7zhwMWLF+HixYs62hgqeborhuXS5Lv4DE8oeTtsSltSplhn2HtRJ3EIMGjIav7Oz38efadQUtT43uTkpD4ZlcZc6htGuKN3SO/f941sFJSJRAJmZx3jJPadd0yl1NraGthJ5juikvJ49MgHTdLYSSdk9D0cBwoIpXEpRxG6bvD07cEDf4OEG070O7zPge/ev+/AvXtmEmPXdWEx/4UACPrJT0yQgOMh8QA9+StX0dvWnVJK34kLW5vUcEEwSBNHZzIZDepR6V69at6JTKfTMDRk3ptD+UJP/bgC37NnDzx+7BgRBtEgRJmzZcsWSKVS0N7erkEcjYI6MTEBExMTuh3lrONyjCo+lmHfYp137zqB9zAxPRJuqNXU1AQMpM1f7oWxL/fB2Jf7Anzrui4s1nzFMDZt827jkYqKCr3eKZAK4yHeR9vY8dM6WwRc6btUKgXz8/MwPz8PJ06cCLQBN0F4H5Va2gDs7+8vS642NzeHzjmufy67w2QU3QDCb1E/4l1U2931qPaWIwuUMk9r8eRTMpTpNx/2fysga7kcx3WMPJdMJgObQkr5qXROnTLlIa2X35fEulDX4OYuHavm5mZobm42Nq+xDXV1dUa5Ues7Sl7y32zl3LrlGB5M/HdsO8ooHH86hly3YV3Hv/tdUEoZeQptvEBP9PhpvMSj0t9h/LTcb2xykvITbb+0+RNGdXV1AV2G39qApkTFYlF7haxYsQJWrFihf4uT0cf0LFIMCIkSigFhDAjp+MSAMAaENmMhzLgJ+zYGhDEgjAFhDAiV+mQBYdgpYQwIY0AYU0zlkEMXIboGZjIZrTwfPzZdt6h7Bn6Hx/RUGON9Q+rykclkYGpqShQAXLFQ4YH3D7PZrDYG0KCjbcFFj8lspSS/TU1NoQrTJhQl4Z/L5bSLXblCUKklMEifUfBK30dQiONVLBahsrIy9I6JUkrMS2QTyLx9x44d08/QHfD2bcdQUtu2OQYYf/vtYPslBYHf2+ZbKQWvvCIrNwn8uW7wXosECLlSsY0H1oXAjs87zfdHv8exuHz5suZBiXfwbwSE9LdkMglvveVod0rke6mtaADZ5tc2txJJeSxt486JJg7fs2dPILotBYSpVAq2b/fHZfVq/86fBAKRZmdnYdeuXbBr1y5dbldXF3R1dWl5VSgUdFvWrFkDiURCR41E93YEhhj1kRuNUTIgyvD7KITrnY8z3eRCwB3VBgSGY1/ug7Gv+BRWdxRfcDf6csrCv6NcSyWSAGHYfCCoymQycP78eeM76ibNx3bTpk2wadOmstbIypUrQ9uMbaBzUo4O4KCkpqYmIAulzTD6b6qLUR+j7g6bI25U2/SHbWw+7P+2URZ128Y+FQoF3b50Og03bpinV9eulZ8XGGUi3fxJJpM6F3FXVxckEkuJ2l136ZoJ/ZuOK9c1FCDY+N02D7TvNj6huVd5mTiHuKFVKBS0bEKQiG3n13GUCrqNSqCQunBzXcjHhPYnan2UO3/LBYnLLR+/k4Ak5p2V1nKUazsldDN2XRdWrFgBnufF7qIxPZNkAEIUvJlMxgi4QHcDW1tbdRAIKkxQsaGAxZOkYrFogDYaVMYmLPB3vC+EQiqbzRpJ7nEHnZ/S0O9o6HKllN4ttClfSaChoOEnXlim7T4Tp4cPHQMM0jIkQOi6rgEIaVCLMOGplIILFy4YgpKHurYJfiwT57+xsRGSySS8+66jT11wh3vLFge2bPHvc771lj04B1cO/N4BHw9uNCil9A4rL4/2AecpLBGzbfy4QsCk2HxsqCFv413cRLEpu8X8F/Tc0LKQv5CnEdTz76WdfIkfovq9evVqI+GyNB/UUMV30FBRSukTaNd14dChQ8YpbiKRgLk5R9PMzNLdUOzjyZMnRWWO9ybpZpXneUaKAQQFWN/Q0BB4nqcDICAh71MgYQsaRdseNoe28S9n3JVSxr1hDkyxnRUVFdDd3V12mUqpsgAhb2uhUIB8Pg/5fF4MMy+tUaVk8Ge7axlWlnTvR5oP3FSkYD6VSsGPf/xjTRwQbt68WVPYXPJn3d3dmn94II2o8P5UNtlOeXB+q6qqROM8jMLGFTcK29vbob29HTo6OgLf0b+j6uL0Yf+3NTCsra01wCn2md79v37dl5d4L16qkz/jss7zPB0nIJ1OGyBx48aNMDs7qzdRUIaGbTBjfXQecWPJNrb8W9pvpZRxso+nrhIQRKKbAjhe1dXVUFdXZ2yqpVIpMUk8L+/on/1ZwH0UN8ZtcoqXwwOXSTzNx2G5PLQcgFgOSfVLwH9kZASUCgb/k/rIx3bFihWBOmNAGNOzSDEgjAGh2KcYEMaAkM5ZDAhjQMjHIQaE9j7GgDAGhP/QgFApZZwUxoBw6Z1fFyD8xzbgY4rpkySHCjdcSKhoU6kUHD58GEZHR2F4eBiGh4cD7qKe5+kQytx3P5PJGOGhkWjCXmkRK+VHnaQLFcvEiKX8b6V8EINAEL+TDJxMJmO4YNgUMhcqVJDQ59XV1TpK5tmzZ+HcuXNw4cIFuHDhAly8eBEuX75suBDSb+/ccTTIkBSXUgreftvRZBPAtH+PHjna0LC5xWE51L2G993zPHj40IFXXnFg3z4HampqoKamBnK5nFHm2Jgf+RXdRylA53PLE0BnMhmoqKgwIjnivRNK6FYWpWCUWgKE09PTMDk5CVu2bNHuYlgedZOk36JLojTP9B4gV5Ic1PBnruvfG1zMf0FUZHSzAZUWdUnj70ltpwmWJb6YmJiADRs2WO+VSuuBuvji77gBQssfGxuDo0ePGkbWlStBfsVIlFSO7Nq1K9Dmbdu26fcp8KNun9ls1uBxBPHpdNpIVs/bwGUVGl58vYQZ6DajkT574w3/3jOm5HnvPf8uKfIRzjEfH/x3VVXVr9xstwfqwzGjRIGgZNhwqqurC42iGdZXrINGasaywsZJWsM4n5Qkvslms9DX12cAfUn2IT+OjY0F+DSsX3wNRY0LJw6OpHdoHylwqqystKZzsLVfegeBIG580j719orEPwAAIABJREFU9vYG7h1HlWlrx4cD3wallu6LIi+kUikNSjs7O+H6dSfgHm0b+6gxb2pqMu78UnB+8OBBOHjwoLHpiCTNBY41lUPFYjHQNm4DSCSlYbl5MzzyJ70nSEE81kPlUNi1FFrm0T/9Uw0IaVRs3CCnG+VI/G4hrYeOn7QJKbXVNndRvGbji3JkbZScwb9nZmbg2LFjcOzYsdC5keQQ/T2+PxjTs0oxIFQxIJT6GwPCGBDGgDAGhGFGWgwIY0AYA8J/moCQ3ieMAaH/dwwIY4opnBzuxkKNI8/zNLDAd1paWrThhIIMlRs1svA5BoDwPC+gwNGwlIwBpfzAHkeOHNGKlLoLFQoFQ4itXr0axsfHjYWLfaOuTWECJkyBo/KThPGBAwdChRgCVv7t3buONm7KEfiJRMKqaB48cAIuqWF9o+CbBkjg4PH995dcdmdnHZiddQI8sVj5G9qlj0dMk/rNg0jQ32tra+Ho0aNw5owfie7UKT9XFW4gcKHNx+Fpx5+ECvuNGzfqICg2xWEjHItyjSdaLgJBPvZ8I6KiosKI3irNI/2bjgG6xtH5P3DgABw4cAB27NgR2jdaPl3HdKOIvi8FApmYmIDXXnM0JRIJmJ6e1mAf1yztcyaTgZGREaN+dCtft26dbgMaLhiAgQI4rL+np0ccUzrm0hhSt0C61sLyUM3M+C6w8/PmejxzxoGLFx1rYKQomcMBIsqOubk5mJubgx07dsDOnTtBKaUDbCGNfaXPui6am5t1JFm6iWaTieUAStqPfD5v5AEs9zsM8mUjnP9cLgft7e3Q29sL27dvh+3bt8PU1JS41myBn6T1jmXNzMzA3NyczkuImwvLIYm3uLFLN1oQNKFBnsvloFgsBniVbrLQ6wlRxjS9HkF/xw2hdevWwbp162BmZsba9jA+/XDgOzqKJupmyr+rV6+Gl18OgkHe1jDZi7wq2QoSCDl//rwRyI4GpOF2CP4b7R6lfPdlJNsVjXLa/otfmK6y9OoHEup93IS06QSc9yj74AgDhLa2cXAolSXJPqlu27rCdcvLsG2q8/rQ7da2hrEOHC9pTmy85rouHDx4EPbs2RO5jiX38BgMxvSsksOVDwJC6qfveZ4W/HQXlP4bd3Dp3aCxsTFYt26dsdBsO01UAGKZqLCampqgpqYGksmkvusiGXi1tbXQ12fuknOBIJ26lHsKwE8b9+7dayQitylTpUwDGp/du+cYSXdpm3n76LjdvOmnMkC6f98exSzs9FMpf1cflS4Nx87TYdC5nZjwI0cuVv4mLFb+pjE+VBFIY4jPMFIc/33btm2ikD50SDYs6J0VpZRxd1DiN5vgt/EA0rvvRt+RtPHUYv7zhpKUTkHopgqfK0m5cf6Sdj152oyw/tPybG3goKm2tlaf2L37rn8CRvkVv6cnktls1ujH+vXrjfXqeR40NTVBIpEw5A0nNPBSqZROThxm0NLyPc+D+XkHdu70CeVCKpWCbdscTUopmJx0NE1N+c+npsxx3bfPgWPHfIoa6yiDim+khJXHn419pd/6vrTWllO2xHOc2traQnmM0sqVK3X0v7AypfVB36fygpaBstHWnx07dsDMzEzgOT0t2bp1K1y8eNG4i8XbyuUkpbATqmw2Cw8fOnDy5EmdRoF7zUhlKaWMRNycMIUFjfwtrWVKtbW1MDs7C7Ozs3Ds2LFIuYHr2PM8+HDgO/DhwHf0HFHZkUql4NIlx2hHOesAx5+ecto8XbiOxDulNP2V6/qeQnTsJS8A3sePAwiVUtqjB0kChahzaXkUVNMx40ntKR3+zncCp4O2saLfSXMtReDEOYzSe/gu9fihKWzC1jtGy8X6KSiUKOwuLwWjYXJr9+7dsHv37sh6sF3x6WBMzzLFgNCNAWEMCGNASMuLAWEMCKP6IP0eA8IYEMaAcIl+3YCQp5zo+AtHy0IbH/H2xoAwBoQxxYTkSArD8zzjngZ3wUCXQCqg0Cefui1KRi83GKkgp3coPM8zcpyhyxg1qulCp0KM9ofXGSXQeFsRgGLZu3btgj179gTcDfj31LCwRQlDg4UKnrA2oZDjOfJsbZD6RBWrlG9s9erVgXZh3ZQPFgtf1t9h4mxaPp8DqnSpYO7q6oLe3l4YGRnRkcB4X/DbAweCymvfPkfT045vGPc5aH0248M2bvz5iRNy3jhpYwJpeNiB4WEHDh0yc3lSIw/LSCQSUFVVZYAeLE8y5nidXLFjDkObYufzweeLGwe0bjrGmDNRGkduaK1evTpgbLiuC6tWrTLGAgEhvY8UxtNI0p0y/BuN+kePHNi929EyK5VKwc6dDmzfvgQCkSYn7Xef+vv7ob+/P1Cf5CYVRlyGhd3ps/E1/W3sK/0w9pV+GP8VOESwUW57+OZTub9hHZLRJREHhOX0mW8K4G9TU1NGflsb7+/duxf27t1r3L/k60jqIz578MC/D4cgEIGgUj4wpPdDqQ5IJpP6N/zuzh3fpbq+vt7QFeUa3Hz+qX6gv0u6ln5n4zeMMo3E76E9euTnSf1w8M/gw8E/MyLjUp1+8eLSlQOqt7m9wfu2cuVKUW9LOpL3aWHBgd7eXujt7YX29nZobW2F5uZmDZZtsoqPAQWkkgwIe2Yj7j6Kbu68HBwveuJHwZ4EBun31OaI4qeFBQcuX74MZ86cgTNnzsD8/Dxs2bJF08TERGAthG0w0M1vDuronEa1j9tNEq/y6zZ0HPnGa9i8vPjii2XNXwwIY3qWKQaEIYYmCqUYEMaAMAaEMSCkZceA0KQYEMaAMAaE0bQcQCiBPkqHv/MdTfz7GBDGgDCmmJZLTpTAwAWHiwtzgNFnH3zguy1SRSwpIsmFkRpzVNhnMhkdMY0CDQ44KFVWVhrBbWwAkLue2BQmFVqFQsEQjDZhxo1SHtCGCi4KvMoxePE7KrxsCmo5xA0BqSzMAYabBIuFL+t28YBCOPY1NTVl1WlTsJLi2b/fgf37HXjxRR8EKqXgadsfwdO2P7KWJdVL/83BEf3trbf8KJFKKTh+3HcLPHLEp8OHfbB38KADBw4s0f79DmzatDSOhw8HASHWhVH6WltbIZFIGG63/P2w+X3rLQfu3vVJ4quwseHP0P0bXXwk3s1ms4YbLV1vtLz+/n5YvXo1rF692moEYMRXNIwxj+ByeVcp35C6dOlSwJj1PA9OnPADFPH8ha7rGu7StGybAUQ3q7gxWS6v8zWOc425FtGVu7GxEZqbm6G5uTmyHvrvcYsLqdQ2DrKk9Rgmc1pbW7VbalS7lDJdxvk7fJ1S2cpltVIKJicnYXJyEpRSRrh9pCNHjugcmXjVIWpcJOAifSMBidu3Hbh1a4koSMRN1IqKCqipqTFc8Zcrt7lesPGWpEs8z7OChih+xbmgetgHht81adV34cOh/2h8hxs9NAooL5+7EtM6pXGg8+l5nsEDEi9hNFR67UXqL8+PaRtr25oIG0sKCnlQGaXME8BD3/52AAzy8qWNSSnC+kclDNgXBgbr6+sDY0avj4TxGM4j5VWllk5F8WQUQT2CTinCKx0Tm2yW5icqOOALz8fJ6GN6tskAhNJC54mG6a4ZKjyqGDkAlJQYFeRh4BAFpQQI8Xt8F3288fTSBgYl4oaGTYCtXr26LOUcpqDp7/fuOYbhXc4usVIKdu7cqXdAURDTk5ewNvL2UYF54sSJ0G8RvCwsOLBY81X9Gz05xGdNTU2GYLcJ6LDxsfWfkw0QSsaAbY6Rx+j3UkRXW+Ju2j6ekPjIEfsl/1WrVsGqVav0OLquq6NG2hJ2c97+6U+j7/wgtbW16Trpc0zLMTo6CqOjo3p3eHZ2NpDi4N13HXj3XblP9D16n9fWdjxZ4s8xHUpUf7Zt26YjRc7NzcGPf/xj61ifPOnAyZNBsOx5nhE9md4vktZPPp+H1tZWaG1tDRipkiFhI8qPYcY9pebm5mXdBxwnp4XltE26lyN9IxnRaMhL3+F4rVy5ElpaWowTwnLagXdGeVvo2G/duhWU8vXSiRMn4MSJE3D8+PHAu9j+KHlj46Ny55cTbp6l02moqKiAXC5neOBImyrl6JIwojoWo2RzWb2cvvH3sOz5+flAmgLsy4dD/zFApbH/y6TNf2kQbwu217ahTNt4/76j7xBms1ktS6TNnbA+F4tFY5zCxoSORdgaoRuMSB0dHdDR0WE+E9JHUOLpm2yUzWYN/Wxb41G8jilcJMLoxWFl0XGn8RJs9oCN3/j8FItFI7pxd3c39PT0QF9fn960GxgYgKGhodDylfJP/6TfPc+DFStWwAvPx4AwpmebYkDoxoAQ/x0DwhgQxoAwBoRh6wgpBoTljT+lGBDGgHC5gNBWZwwIY0AYU0yfNDnXr0e7l1Hf7V/8wo8mSI1eKmDpIudumxLwswl4fp8KhdjMzAzMzMxAR0cH1NXVGXcXuNspVYrSv2l9NA9ORUWFvjuILj4IjFtbW5etmCVD5v59x1A2YbkIaTn4fVNTEzQ1NQUUCRViYcq+o6NDA0qk+fl5sQ1KKRgZGdFABQ2bxZqvLlHxt43y29raAm1YjoHD+dGmkCkQtL1TX19vHU8biMeNDvo+GnIS3+Mzeq8I6fhxx+B1qZ2Dg4OaBy9fvgyXL18GpZR2baR18k2XN96Qo8zSvzOZTOBOzJo1a2DDhg0wPDwcqpSV8u/OUiAozR0qeszlRnmRywH8XnIzlOrv6uqCgYEBGBwchMHBQVi7dq1xb6wcnkI6dSoYMbK5uVmUQ65r3gVD1+lyDEqb4RHW1igDSSkFi/nPGyQ959/Y3Ec52XIv0s03/Jv3SwJ4rrvkErxcoq6FtjGkf09OTmr3TP47101R8xIlk5bzG10fuKnW0NAQiEBKo0NiO1DOo8swdxsOq5dubGA9nHel8aipqYGamhojJx+NKNzQ0AArV66Ejo4OvR7pGNNNlcXib5tU4/+fumtSoIBjVNr8lwaYwXckF1sKtJXyN1qxz7QMPi5h84wyoVxepd9RIMhdUiVAiJslSgWDxdj0uA0QSoCX1kXXLx3DKN7G/Lbo6o0bOtImUNiYYhv5eFE7D+UsH1fbOlVqye02bI7C9AUfH6QVK1bAihUrIJFIwAvPx4AwpmebHKUUXL/uAAJDXGA//akDP/2pAz/7mQNvvunA22/7ZBMgqFhQmSi1ZLxSoCYZtFwgYPhheucDhSreC+InklFCUbqnYWtLWEJqqiTKMQ7ou3gnSEoTYTuViBLyeIrE67K1C40K/HtwcBC2bdsWCN9Ov0GFzwUn3dmurq6GxeJvawOBK16lTIMxzCDhzyhfVFZW6lM6firIx6avr08nvo6aI65s7t51jHa4rqv7irvP9H0a5p7TyZNOQPkqpeDGDcdYZ++84xinkrizTfm3urraAJevvWYPrW97Vo4RIPHauXPn4Ny5c3Do0KHAt7g+qUdBNpsV7wjxsnkAiUwmo41mvEeM5WFZOBfl9lspP2n8mTPBOaL3ovm6owmtcQ3ajDSb8WLjMWkMXdcNADsbAESSni99+wVYzH8BlLKDwkwmE0gpEkYI1PhzyYDmm07LJbrebesc6Z135M1N26mb7Zmt/HLWk21ePc+DXC5nbC5QvkNCIIa6QhqTpqYm8USGjhPlVa77+N09Os50/dI+UCNdImktLBZ/x2iP53lw8uRJ2Lhxo7Hhi79hqgK0GUqbf2Bs2OKdR75GlVpKiYO6FccPT0V5X3CDzDbXSLZNjrBn0skg9kMChIe+/e3APcGwccXfbKf5YfZDGM/aTk/xvU2bNkWuV1tby+kPX7dRp6Bh8yHJCZ4izDZ/CAL5BtILz8eAMKZnm2JAGAPCGBAKSiUGhDEgjAGhTDEgtK8n27zGgDAGhDEg/HQDwhgMxvSsk0MXxY0bDrz+uhNwQeN397iCReLhzVGQc8FEhTxftNlsFqqqqozfUqkU3L+/lBwYibuBSHcWpVD03JVVAor8m2KxGJo4mPajsrLScDktFAqB+2AYCY3XGVU2VzZSFFNJ+EpGUZgRg8+omyE3cpAymQxUVlb60UeLvwOLxd/R9SWTSR1lshwjiyr5MGXNXUW54qLKSxrLfD6vNy9ocuD79x0DsFOjJZVKGYmBMdk6ja5L24FA+8KFIAh55RUziTs+f/zY0cYMdZXDCK+u60JtbS1cu+bAtWvhYFAC2zaDIYwPzp07B+fPnzfekUAhrnnpmY2/0bCVxqK+vl67bLuuaxh3aFTTculYSLxMASHlYZQRkvyg7YoyTGwGCR1jLIv2hfKYDdiFkdSGqakpDQTpOxwUUpC9HOIbIpLh3NfXF5BXfH7oZhy+g+7zUph5iU+QbOlPyiVeT9jd8qg1xfmGp3DK5XKQTqdFd3ZbYnLeRgoa8TeaEJyXS3kdCe/d8/Jt/I4RH6Xf+ZggIKS6Yvfu3ZDL5aC2tlZvrHmep9uBlEgkYHx8HEqbfwClzT+AqqoqcY4oH2ezWS276dhjgnoJGIUBb6S1a9dqWc/7iH9zPpfAM4JBBIS2dBJRsoTLVcleieJziaejeDlqM1wqTxqbsDVE22UDhGHyj84ttzdPnTq1LBlHZUycbiKmzwLFgNCNAaH0Pj6LAWEMCGNAGANCTjEgjDa8Y0D4O4YM/SwDwqicgh1/4YTegZPGOgaEQT6gcxsDwphiWh45kmKVFin/N313eHg4ELWQfkOjj3EDCA0AFLqe52kliWXxQAEoZGjZNgFlU5Q2IcUFD3WBDROetCwK0myE4NY2zlEUpTBsYxH2XBLWYeVT48bzPCPa62Lt7wbmZd26dVBbWxsAsTZlIfWXRxTlBhulPXv2BAS7rX/nzp2Dx4/tici5skLCb6TxQfdcTM788ssOvPyyAz/5STBfZyqVgoUFx3BRpMoby0yn03D5cvQusu23KMXH6ezZs+JzzNnEjYwwnqN9wnVbLBZFY8B1/Ui1GEkO30HXNskQ4oYJtunllx04d24p8iCOMXUR56CPyqiodSi1wTaeNNpfbW2tIcOUMgFgueXS36anp2F6elrkCQQEGHk0LE+htBb5e729vaHRQjGynwRqpP7QsUHjkwfl4O1MJpOBYEe2OYqSoUopHfTFFonRVlY5lM1mdYCWgYEB2LRpE2zduhVOnjwJJ0+ehHPnzsGFCxesuWB527Esqp+onuO5AsN4WArew4m6cGMQJr7m/OAx/qbg8PAw5PN5yGazsGPHDtixY4fOAcjbwzedR0ZGtLxLp9MaGJY2/8A6L0qpwHUMLB9BJq4BLvNsoJC2kQYl4bpA4tFUKhUKAA9961uBNd7e3m4EbGlubg5cewjjy3L4xrbWo/g7Kg8ql+NUPkvXcaTveFt5lHub3CuHkskkXLx4ES5evKiDtkWVi/9/4fn4/mBMzz5Z005ELVSlFGzdulWH+nZd19g1loSDBAg9zzN2KE+cOKHLwHuLra2t0NDQYHzL22iLLspPCOkpHypPvHshCU/csZT6RN/DZ7jjLpWFQr6lpQVeeumlsoUrF1BRhO0px5hZDgjl3/ETFm5YL9Z+DU6dOgUHDx6EgwcPwr59+8R2KBV+VwjfedL8+zA768DsrGNt14kTJ+DAgQMiYLEpTxqSmveRGgD4f1rmyMiIOK6Up9PpNLz0Ung0X3xG7zlwpaSUEk8bwxSbxKtoSNq+GxgYgNOnT8Pp06dDFbB0J0MC3xJ/cqXPx93zPL3mXdc3RnF9ZbNZEZzjpkQqlYIbNxy4ccM/RXVdF3bt2qWN/ebmZjGKcVVVlZYJOH9SpEuJN6X22HhPqaU7T/QE3nYaaCuDt4ECQfw9DFApFUxLEcZL0nNMf7NhwwZYt24drF27FtasWQNr1qyxjoWtLEo8OTk/2aFlREW/tdVXXV2tT7zy+TxUVlYG3o/i3zAe57zJ78sjD9DUQ0opvTm0sOBYN5x4+Wg406TdYfqcygV6V1kijCw6OenoE/tMJgOL1c8tUeFLOtL048d+u/v6+uDIkSOwbdu2wGZM2BgmEgkYHBw0QBztc2n0B1AalYGhdD8f+4wRMqWxUcoOCmk5PAUPri1pA+Hgt74V6g5aLu8o5dstKJtwDiQZECYjbO/adBF/F1NJUZlXzlrg+sfmlWBrJ/a7WCwGPJai5Ig0V0h848VG8elgTJ8VigFhDAjLKlP6LgaEMSDk38aA0D5elGJAGF5fDAhjQPhpBYTSaaBNB5XDO0rFgDAGhDHF9Osn58Mf/UhckFGLZH5+PnCvkJZBowBSQU9BQyaTMdyElPJzsLmuC6+95sDOnTth586dhqLEsiRXURQ8PO8QVXhK+e5INEpbWA5ArtTDhJ1kSFBhyseQui0sZ+zLMViowEYhXFVVZYABm5LiRr1UpzT23OBRSsGTun9m8IStvRJI4WNMAaE0LvyemzQ+ElBub28X30Me43d68Luenh6RL3As8G/kL4k36L/x3iOuD2oIHTzowMGD/j3ax4/NaL/FYlF0U5bGmbaFuvqhYT8wMGCUsXHjRitvu64Le/bsgT179oDr+i5F1dXVAQOX91fiZYwgiM8KhYIB/KqqqiCdTouunPhOMpmEn//cvwdNxxCB165du2DXrl1QXV0NFRUV2iCnBjKCRtwkoO1NJpNWY4YDL5uRJX1Lo4SWKwf4fGzfvj1UVtnasn27A9u3OzD+1YEATfyKeN34vKenB4aHh8vKY1lOPyi1tLRYeY6+R/Ph2uSwUv5daJQxxWJRvJ8YtnaWS8gvKDswHx59B13sqcz0PE/rzkQiEeqSzmUAbT/N/civbPB1IwHCZDKpQdzmzZuhqakJLl1yYDH3K6r6IkxMTMDIyAiMjIzAo0d/WLp714Hu7m4daXrLli2wYcMG6OvrE9vA1zJuCtbX10N/f3/kGiiN/jfxOQWFUhl1dXXWDVOeqxXXEr6PuXp5pFaUX+UEiLHJA/xbsjOkIDWYt5J+SyOz8/7b+hy1xpTyN7Ak903bmuM8Rr9JpVJQKBT0dZyamhpx3G1tqaurKwsY0u+lTTGMJkopk8mIz2NAGNNngWJAqGJAyMuOAWEMCJFiQBgDQl53DAhjQMgBYan0VunDD98qXbp0qTQ6Olr6LAJCCgQPfPObZfGXtBZiQBguM2NAGFNMvx5ylFLw4Y9+BB/+6EdQ+pu/WRK2f/M3Po3933D69Gk4ceIEnDhxAo4dOwaHDx8O5KziEcwoUOQuKuiGWVVVpY0+qgBfftk0+CcmJrQgsSnFMNdHbB8KBZ5PB/vycY0ASTjW1tYakRTp7xTASMIvnU5DLpcLFfJhRhAdd/5dY2MjtLe3Q09PjxGVE9+J6p/neTqH3htv+Eb49euOAcaTySQ8qf/nhkJCo4C7/jY1NRmgmfIOtulJ8+/r32dnHXjppZfg0qVL+qJ4lLLlz7D8pqamAP/k83moqqrSRgqCPxvP0bbygEccIEp9xMA83Cjbv98HglyZoUsZj+wbprAlxdnW1qb7Rmnjxo2wcePGSJ7A93fu3An5fN54xsFW2Fqh36GbJm4g0bykWJYUnODttx39PYK9RCIBLS0t4HmejiiIBirOLUaA5PO4YcMGca1xUFgoFETXTNo/mztpOVFEw4wjpRTMzMyEygMbzcyU5zI1QcAhBYgTXw3mJ/0oJPFDR0dHoN+8XxQMhvEnXhNYzvr4KLKeE65/KZ8o5TfqQop8j9+GAUJubKO7aLFYhNnZWfFqhVQG/Rvbkc1m9Xp59MiBq1cdePjQ0e6gjx878MEH+Ow/lID99/7775fm5uZKXV1dJQrGe3p6oK6uTgNkzC27cuVKDQ5wvKL4PpPJQGn0vwWA4YMHTuh39NoIfc43CaQydu/eDcePHxfL5SeDUs5TJFvOzzAe4zKGX9Hh9xglecT7LT1DorKbR9iWoptj/ZKsx3fRNpD6Xl9fr92TbWuWfittstO2S/8Oo0QiEecfjOkzTQ4KVjw5QCBIF0pp81+KSojuzFNjmCsibth3dnZCZ2cnNDU16R1C/O7UqSUFSOuid3polDJaNipTSRDNz8/D/Py8Bpe0/TYFsFxlSr+n0d6k8pTyI1tKwq6xsREaGxuNU5OwciTFhX/jfQO6Y4y0efNmmJiYgKmpKZiamoLHj/0TKEyJEaYYf/pTM1Imzsmrrzrw6quOTv5LASHnBzp3HR0dhhEonXBQQLh/f/AeocQ3PAIiVV58hzqVShl31HjfKUAKU9xSPyW+ojwofbNvn3wfZm5uLlSx8bbz8ZQUJQVeOD6YMiSsrxhJFedOuodVDvF1iICNzlE+n4d79xy4d8+Bu3cduHPHN0pv3fIJy6H3k9EgpwZufX09ZLNZnRqmoaFBywUE2kibNm0K9AdPTnK5nF6jYfcybUaX7VTQZkzRMqampnRakzCelNozN+fA3Fz5d1FtVFNTA1u+OghbCDCU6pTaE8UjKK/C+sQBoUQ0iXuUPC+XbPxL38nlcvq0mdZN08cg+ML3WlpaAqd1UjTqctvE71HbqKKiAvbu3Qt79+6F3bt3w+DgIHR0dBg6c2RkBLq6urSc7urqgt7eXujo6ICLFy+WAABu3LhRunLlSumXv/ylARBffvnl0rFjx0rj4+PaVqivr9ebNggKUfbW1dUFNmgk+UVBFQWGPA2QNDaom+kcUcCjVDCSOf3t7NmzOgKzzU3UdV0j1Y1Spq1FT4KpN4htfqle4x4hvH1hOoavQ2mc+N9YL965xTag3giLHkptMtvmoDRHaAdJm8VU//CxKZckUE7LiE8HY/qsUQwIY0AYA8IYEMaAMAaEy6YYEJr8S9/5LAHChw8flgAAhoeHS/X19XhCWbp+/boBDBcXF0vHjh0rtbe3l54FQCgFjuE8HgPCGBDGFNOnhRybwKX/Lm3+AQwMDMDAwIC4oKl7qPTMZhhj1En6+7FjTmCRo5HHXUalsumCxucHDx4UjRSbopHuP9GyoxQzT9rM36HjIEVzpNFgAh9bAAAgAElEQVTQbIKa18mFPOYHpN/29fXB0NAQDA0Nwfr160OF5YMHjqFYlVLw5psOvPmmAz/7mWmkYH8w4XBtbS385Cd+vr0njf9Kv/ek6V/Dk6Z/HaiLJv2V5hd/e9L8+/q3F190jDnh/ezr6zPuBtLy0ZWRgg0buKe/jY2NiWN//74PotGlSnqHPoty/d2zx4E9e2RjFwGApLglfgjjVanPaKzSOtrb28X5dl1XK22llDbiaETBMCODPuOAkEb+rKqqgoUFB+7fXzK6UBbwPuBGBBp6aHRWVFTouydNTU1QU1OjN23wxOLMmTOB9iEAvXfPsfZBqSVAKN2F4QaH53k6abxtTGzziO9MTk4GypVkMi97165wEGXrn8TPdMNry28vgUK+rsLGQfqtt7cXuru7xW+UkqOKItH8bTxvWhSVY6QqpfQdREqcf/mdWOm+IN5JpWVUVlZCdXU1PHrkaDAojb90p4y/g1EUw9b8woIDJ0+ehP7+fujv74f6+noYGhqCmpoavZlYU1MDLS0tMDIyop+1tbVBV1cXrFq1qgQAsLCwUMrlcpBOp2HVqlWwatUqqKyshP7+/tL+/ftLCwsLBji8f/9+ac+ePaWurq5SNpuFyspKLUsQgNFIzbSf1BWfjwF3Ib1y5Yo4h9ls1gAE2WxWyzmkiooKo26U2xwI8rUm8c7Zs454l5yvbcnN11ZmNpvVAJO62Ybxs1QnH2M+rhScL2f9UH6z2Y1Rbs20fGlNNzc3R8os6bd0Og0rVqwQf4vvD8b0WSWHGsbSoi9t/gG47lKSbTTGpFNAaUFTw4AHg1BKwYkTJ8DzPDh82IHDh5cUIA0BzQ1WeucHCY18pZTeUcI6Tp06FSq0JCHEd3bxOQdZkkCjiqac+lzXhWPHjukd2HKErvS39FuU0cCJn5DcvOnTm2/Kp1U499zYqaio0Cc5CASxTvxbU/O/0YQKiW8GPFn5+0adL74oG+g8lHTY7ijyEj1Nwt3OXC4XKHvHjh2Bcb5zJzguFy5cgJ07d8L4+DiMj4+LIfht8zM/LxuBPHiHjQ/oGqY73vR9aoxLvEh3m+vr68WULlgOTRzPN3yUChqunFfDlHkmk4HLly/r4EvcsOBzS+cSAVprayts3boVOjs7YXJyEiYnJ6G1tRXOnTun0+bU19cH2iG1bTH3G6FrUykFAwMODAw4MDQkA5bFqi/CYtUXxbGPKhsJE2RHyRS6hvbscWDv3uDJvzTuUfNTXV2twSB9Z8tvrxKDN4QRLR83HcPel4Bga2srtLa26k20KOru7tYnXZhonW96KOWfUDQ0NBgny1JqAtd19cYFprDgv3OZ5nmecVcWdaNSvv7CDSZpfdO1lUqlAkADCQGlzQvh0SNHn87Rk558Pg91dXV6MwUBYnt7O+zbtw/27dsHU1NTMD4+DufOnSsBAFy9erVUXV0N4+PjOgl9oVDQwUgqKyuh7/9n781i7LqSLbGjUg2qBrrK8OsH+MN4eIB/9CPguW34w4bdjR5euy3D3Q340x/+8MfrQmGfO+adch6YE5kkcx6ZJJOZySk5p5icRDI5JkmRSYkSJYqUKImkKM5TP1VdlW7441bsGydO7HNOUqqiStwEAsx77z777DEi1t4xdHeXjh49WgJ47DMpnZqaKnV3d5fwEC+fz/sOgLFfUW6DJN/CKOtw5cqVvqBYSKYE81HX/MKCo4m/O2wfm/QU0x6N8qyJ6IFlFOI8OcozYXwoiJBvoy8nl4N8DKR9iN9JAWSQsIwFhJZeFrKA0MCsLCC0gJDXbQGhBYRhyooFhBYQvkyA8NGjRyUAgC1btoQCQjQnf/zYgf/yX/5j6euv13mA4e9+97vSpUuXSj09PaUfMiDc/8//uSal5AiWEllAaAGhJUs/ZHK4kOJCtjRRTgArKX5UYQ9iFFTgcYColN+MiTM7HpVNYjooKGg9bW1tcO7cuSUxX6yL+xPQ31DwS0q1iSmZxgfLYYJzSqgwhDHOMGZrEiAnTpyAU6dOwcLCAiwsLMDi4qJY/8jISOA7ERBS4EBDf1O/Gd5GNMVDouDwm9b/VhN/5549e+DIkUoaBiSllDZZam1t1UCPvqO7u1ubA/H1TNccVUiUKvvH0VQh6LcWJmw7OjpEfwX+3K5dcn3d3d1LEpi0HdTMJmht8D1JfUXo/jKB69raWt8a489Je9S0tsfHxz1JoE17nr4P90smk9EK/7Jly6C1tRX279+vDzmam5vh/v1Kku2amppAXlDMvqLBoA67z6inp0y0D0NDDgwNOTA6Wv5+/XoHirmfQDH3k9AQ7vjudDqtfRXz+bxotmza32h6bDI/DuMrSPhumhBboul/2r+kdYo8Dves1J7r1x24fr3S/s8/dzwgjpv5Seuvu7sbVq9eDatWrRKjBWM5BJVtbW1Gc1OJ5wetaRNR82r8rrq6Wpsc475FUBgmrzBqN85RdXW1NrHm44pgE/kcjeaL+6e+vl7Xk8lk4NmzssnjjRsO3LjhwPr166G7u7uE5p/j4+NaBjx8WDbvRpPGbDarTVI7Ozu1OeiBAwfg8OHDpVu3/t/S7du3fSal9fX1Jdr2pR42KKWgtP4/iHzRxKtxLdL1iBSUW1BaA7x+WmZhwYEzZ6L58Qbx7SjE6wkDbUrJEUqDZBwtFwUU0jWOe669vV3vaeTfGG9ixYoV0NXV5TMlP3bsmGjqHzY3nEyA0JqMWnqZyAJCA7OygLBCFhBaQIj7ywJCCwhN5SwgDJ5PSj8GQHjixIkSAMCxY8eeGxAeOHAALl92oL6+HhobG0tnzpwpAQA8evSoxMfyRQLCsGTzFhBWyllAaMnSXyZ5ACECO56PpzTxn3zmdRIIlJKVI1hAp2cKEBOJBGzbVo54hyYlVECawB8Sz+3GlYPly5dHcqw3KblSovRVq1ZppiWZ5EVtO2eqa9asgUwm43EUjyognodMuZQ49fT0iH3kDBfnWTJ1wgAf9DlUGkzv5ZFOuRnL7t274Z13HF13JpPRijOuJR7FDes4duwYKFUBPfF43LO2cY2OjIz41ppSCq5eLedelAQmNYvG34KSxtN3YuRHOs64Bk2CGL+j0T1pWRqgiCuzNCovVQw5gA7bP/guDqyWsh6p0O7u7vYJcc47cH/s2bMHjh49CkePHoVYLKajJOIeunvXgf7+fqipqdHmzx9/XP5u5cqVsHLlSsjlcvqwi7a9mPtJqJmoaW755/Fxp1Jn7ieglAqNIiwFDlFKweDgoMhzKL31lhM6B9I8oQkhpaXM48Z/2i/WH9TWZDIJY2NjvvGjZuqffebAZ5+FA1vep76+vtD3S+2k65J/F7YXTMTLJhIJqK2t9bhjYDnKH6V6eCRd01rhB24IBGk91dXVel+lUiloaWmBQqGgAfTo6CjcueNAPp+HDz904MMPHWhoaNDmov39/aVEIgF9fX3gui7s2rULdu3aBffulYP/HDt2TOe6bWpqgpqaGli/fr02wR0YGNBByB49KpuRzs3NlXhfngsQrvu/PHMpmc7yA278va+vD4aGhjxgkEe8DFt/0mE7LX/mjKPp7FkHPv9cpi++qJCJx0Rd41J5Pj6on6EskMrTNUhlCx9j6T1KKU9Asu9KeKgdVCYWiwWaiHJTUaUUvPH631hAaOmlIYczQr6J8vk8lCb+ky6TyWSMjBWFu0k4UT8JpRRMT/tTTLiuq5UsmuQciSr3EpNdtWqVjpBJo2Tym1CTIkC/o/4iAwMD2r+FlsGE4lEYsyQY+vr6PEpLkKCRygwMDMDIyAhMTk4GMsO5uTnYv38/HDp0CA4dOuSpWyovpb4IGzN6e4ZjnMvlfOuLRy/l9dLoerhuuEBDQMifp6Chrq5Ogx5UbrHuqqoqz00vKlVYDts8MTEBExMTnrG6csWBK1fK9XR0dPjAGD8w4eMsCejt22V/IQ7ipP2C7eBjSj/TiKuSoDcpLSaS1gD3r8V1IH2Wxob6MUlKGlfO+Zo/c+YM3LvnQDabhTt3HLhzx4GOjg5YuXIl9Pb2QkdHB3R0dEA2m4UTJxyYnZ2F2dlZcF3Xd2NXzL1q7LNS3nD1QfuVPodA0LQGJB7Ey/T09Ih8l/NDBIQSD+LfceXPlDQ7aH0hcUAYVJb+Nj4+DuvXr4f169eDUhUwyPtvGideFqMpRykf5R0mXh5WzvQcHrzQQyvXrUTPxfl49Mjx8DSpzqA2K6U8UXIfP3b0HquqqtLyi4LLQqEAO3bs0L50yWQS7t0rpxJC4DY8PFwCAHj8+HEJ91Q6nYauri5PKpr29na4csXRPr29vb3w7JkDo6OjOhr0smXLIJVKQTab1Wajly//rQ8QoiwIW4OUSmv/T5En0STq+JnvuUQiYbwZlJKnB60n6XfOG1tbW+HuXUf0S6f0xReOvqlFijIelM9Ke5S3W0q3gVRVVRUp1YXpsJ0CQdO6XcreP3v2LJw9e3ZJPCudTouAEOu2t4OWXjaygFBgiPidBYQWEFpAGCxcaVstIPTvV/qcBYTmeiwg/MsChBhd9Ny5c98bIJyamioBAHzyySelixdlUPTnAISmaKK0DgsILSC0ZOnHRj4fQq4YZjIZ7UeIzCRIccTNNDzswMhI2X9mbKxMa9Z4lZTJyQojowLPxCQkAcwZ8927fmbKn+PgVzKLoIyrublZ5+2TGJLkjxZG6C9C/XIkAW8aZxSm9DuMvrVlyxaYmZmBHTt26ITDURgkEgWBqOSHMeZ9+/Z5vo/FYjryKy3HTUF53VIeP1rHjh07PInZERTSecY1nE6nddQ8BAgtLS0Qj8d9+a4QNHZ1dUFXV5evv7Ozs6CUgg8/rLyP5nIMUwKleaXfbdvmHxcJCEvCFwn9LqT5WrNmDdTV1UFVVVWgorpr1y7YuXOnHucdO3bocUKi5ruSohAmkKX3Y+RgrD8Wi0FVVZXHvJzyJ35QROu+dcuBL78sU3t7Ozx86MDw8LD2g85kMhCPx2FiwoGJCWrK+SoU82WS1ib+HQSYTPOFSeipb6a0dkx14d9dXV16rSOlUil9+IHl5uYcbfKHZu44vqb3UTId6gVRNpuFjb8aCOQxEo/jZegei8JLeX+4z3OQHHne9yyFpMNWzNNJDzixfCKR0ID2/n1zdOeljIlSymdyS9uHBxx375b9AxEIJpNJWLZsGdy962gfwUQiAcXi9RIAwODgYAmBHoLc1atXw+rVq2F0dBTGxsbg4EEH5ufnYX5+Hrq6umB6ehpu364AU4xK/eWXX5YAACYnJ32AkPaDRgENWsNKKSiN/x9GPkQBjQkEUhNC+i7MaVpXV2es3zTWJpBE/Vbv3asAQ9N8UuIA8ebNsrnu7dveccR9HXQJoFTZXQbztGazWY9rBj0Io2NI6zMdmCglR3Dn+1KSMVEOqiQ3FMpD6XcoY6qqqozmoxYQWnqZyAJCZQEhJwsILSC0gNC/NvFvCwhlsoDw5QCEK1asKJFIoFBfX4+WnqUlkAcQtrW1lTD1hFIK/pyAUAKBkk8ZfZcFhMozhlgn1vdjAIQIBi0gtPSykMMVLapkYCAYpcqBZZBisRiU1v8HL61jNPbvQCnliS6plIJ16xyYnHQ8YJASNZmRmApXGnGDt7e367+/+srRESC5AoRBEihzwAAVXGFSSmmzMspgqJKaSCQgn88vSTBThooR/EyCXmJs1DRPEkjfhXAs8P2Sgs/bRk33cM5oVFn8jZqC8j5iBEjOsLnQ2rp1K2zdutXz3fnzDpw/749qivNz86bjMTMeHh6GbDarhUEqldKmo9imrVu3+vp96NAhuHzZgZmZGZiZmQlsK5oh4TqmYyON+8yMWQnmYy6tD9d1dTQ2/Dw9Pe0zeeXP4N9BBweY906aj6A+meZaUkLwdgHHCxVknEs8dOF8StoziUQCTp504OTJchCG9evXQ3t7u66rra3NU0cxK5toSWMf1kfpN8w7qJTyBGqJWn9TU5MOZEX7iWu6UChAMpmE2tpaOHzYgcOHHQ0Qkb/EYjGdm5WPndTnIECIAZwwCBgS/r7xVwMeYCi9Q1rDGLAkqGwYf8XgNEFjKq3XpbzHxJ9N64YSBTO41tGUeeXKldDd3Q2Dg4OeOb5/39Fmn2j6GbV9fJ4xOA+CQzw4QZmZTCahvb3dE1U2n89Df38/3L7twHvvOXDv3uoSAMD8/HwJgREAlJTaA1EJAErUvaScsB7gzJkzJaUUvPuufLBLPxcKBeP6pYS6iLTGg8xCcfyC9r1S0WRwlHZKkW3v3XN8hwJR+BElPAzF9cNBU1NTkwa4DQ0NYiAz6X1cvvMDWYnHoH4RdnBO+0pNV5H3IP+RAnNxEEzXDu8TttPmH7Rk6W/AUUrpDYYKcy6X851aehgsuTEMYoClsb/3KRbt7e36pL6mpsZ3OxbEKJAB0ciI+NuqVaugt7dXA0GlyieJyAhoUmHsj3Q757rexPLIRI8ePQqHDx+GAwcO6LDUa9as0UoRBRyS0hXGwMOiigY9LzHFKAKDl0EwTr/jaS9oW4aGhjxJ16mSSkGhBPboO06fPm3sMycJECItLjrw7rtlpeW998pKD43Khu3LZDKe0/nGxkbo7u6G4eFhT/sPHjzoiV52/PhxD/DkgpC2SbrBkoTeli0ObNkSDAbpOqeAOx6PQ01NDbS2tnra8/ixo0Fc0LjidwcOHAh8/8aNG8VnTUpOUH+5goURjROJhD6EwgOTWCymo6RyRYOCR05VVVUwPT0N09PTcPhw2TIBfV4SiQTU1NRAW1ub6KMcNl9BiotpXIrVr+nvTEmvJSoUCr5Ix/Rd1BespqYGzpyppNLAhOV4op9MJn2RVKV+4djyd1ZVVQX6TVJC0MtvC01rBr+7fNmBy5ejpVmQ6puYmPDdZvObbe6D9l0J1y6PxkrXOS2L85/NZqGmpsY4J0FyAwHC87YX6dy5SuoJPCwpFApQU1MD/f39+ju8Mezt7YUDBxz4+uuyuWhnZ2cJ65UAIf4zAcJi4RdQLPwClFLw4MGDEgBAR0eHERBKPAh9fyl/l54rjf5b33epVMoDBBEMmMZdIpS9XAaYxp/eCKOeIekmpjkPoqC9xQljLARF+ZTaL4E9/h2OBy2DvN1Ut2nPhN3m4xyg5UWhUAiMRkx5QDwetwnpLVkiZAGhBYSaLCC0gFB6vwWEZkVP2qN8XCwgjKa0WkAY3l+lXiwgPH3670oAAA8ePChRvvddAOHo6KiuE9toAaE850EUtLc4WUBoAaElS5ycffv2eQQmmolSBkY3vVIKbt1yPJtL2rxYvjT29z4hyTc0VTJ4PZTJU4bBTdeQMOIWlkHlhua84c/x/Gn4Pp7DSakyeN6wYQNs2LAB6urqYNmyZVqQotkhVTIlJicxQFMZieHT36TIjlGEmcRgTcJUEjA8qiVvOx17zBMnCSlujhumyGzZsgW2bNniiexpau/TpxWFhyr/+BnXaKFQgGw2C4lEQptv8bm5cOEC7Nsn+7VwodXd3e2JmEkPCvia2LzZgc2bzb49+JkfOHBqa2vTefWU8udx5PsL6fz586Hrbnp62ijEJWEtjQ/fr1RBQKWYAo75+Xk4c+aMz0yO+n2a1kptba3H32VgoBwhEU2ikNdRnhBmwrRUUkpBseaXUKz5pThOJlBIo98G7VUOoD/4oJwnDscHD6l41FYp32KYWRw/rArjT9QslpuPmp6he4uvLdP6Qtq2bRts27ZN53GNAri/6/xSeYhUW1sLtbW1vlyeJvNc/I2u6ZqaGvGggz8f5lsYZBJM6dw5x7NHm5ubYfXq1ZBOpzVowByte/c62rRzfn6+RPv/PIAQ21D6YHcJAGD79u0l2jZ6uBc0l9xkk7arNPpvoTT6b8TnMpmMz1R03bp1MDIy4vNDDVu/S11faPLY0NDgmWOTToBzfv9++XBVOkSV9kyQLFWqnJMXzdFR9nV0dHhccMLWEW+/xK/wM9cv+XoNGj/psN00L5984sC1a2W6etXR0UN5H0yA8I3Xrf+gpZePLCBUFhDyfgc9g89ZQGgBoTSf0t8WEFpAGMaHLCD8ywCE9+/fLwEArFixQgSEYf84IMxkMjr3YENDgwWEFhAa220BoSVLf1pyXNfVkehisZgIACnduVMBg3yjUiCE4IKbalBBZYoqKilnnPHTYB1I3DyQPtve3q6ZHGcMtbW1nu9u3y472HNzSFTAkIF2d3froCQ9PT3Q09MDhUJBA2uMykYjddL+mpj58wifKMIr7B0mRYyPJzczCRI6sVgMDhw44DFLVEp5co6FCVOlFPT29kJfXx+Mjo7q6J58XDnNzMz4AgXh2kLTUTSnw3lDZUBqw969MnDjptXT09OeoEPUxBn/bmxshObmZpiedjz5OKV14roVIMSDJJnmEwGhVBfubTTjra6u9ijxnDBokLR+aZ3S2pHKcDPkWCwGy5Yt0+VSqRTs2rULXNfVIO7+fQfu3nV0gITbtx2PMo0AqaqqChoaGvTBAQKm7m5H11Us/PyPVPFhClpHQeMtjf/Dhw4Ua/6Jj+dI+4rXEWRWZWrDzZtlfkXnFseRzzmayEs8lx9eReEnyOdw/Ujm60pVgKEEDoeGzCaQWGb//v0wNzcHe/fuhV27dulouDt37hTLIzDkQbL+FISyDgFhGD/jREE7mkBSk2jev6dPHXj61IHPP/cS8luTsozykRIHhNu2bdOHZMgf5+bmYGZmBg4fLpuL/uM/flbascMBSs8DCBOJBOzYsaMEAFD6YLeYiB7pvfccuHSpnAPxo4/KRH/HaKdNTU2wYsUKKI39vecwWpJzb775pgaE+F08Hve4QmDu4aWSaZ6lAwu+DyU+KuUZ3rNnT+B+jcI7ggj5V6FQ8AS/WwqZAC4ebnIgKfFXU7nnaYspvQQ3F33jdQsILb185CCgoQCGb7onTxxN0mk9Vz5c19W+CHV1dVAa/Tf6lA6ZAVWiTd9x4dbQ0OBjFFzYmZgfnnxR5olCBOu4fdsfpnlgYAAGBgagubkZ6urqoL6+3uMH0traWg63/seUD8PDwx5grJTSp/1hTNnE5J6XASpVOa2XFBVkkhITlpg3rVMSWpQmJydh48aNsGvXLl+9mBohSHDR31etWhXYR5O/6/T0tGcdYV/R5wfLNzc3a3+Z3bt3w+7du319np01J47noeMPHz7s2VPcT62lpUU/NzXlwNRUpW4p2TGdI0lJlATq48eOZyzo77iXpT1nmtv169d7biCDyDSPfF0hoYI0PDwMw8PDOoJrLBbT86JUWUnGPTs6OgrXrjkePpROp6G+vt6jzE5OTsLsrAN79jgaCOKaxvcjKAxSoHifaOQ7pSq3gcWaX0KxunwriP6Ppr1sUoJo3ZwX4nO0TowUKfFOSvF4XEcclRTPMIWL3npznyDJ79DEuzb9akATRnjl44D/Hzx4EA4ePCi2I+r7sJ1R5zeMR/N9xfftUt9B5wcjw0prR6mK1YPUdxpBFIkDRkxJcPOm4+FpU1NTMDU1pfuE0WsLhYIev/n5+RIAwNGjR0s0ArlSz28yeuPGjRIAwDeT/3cgIJTo+nXzzWFp7N/5oovyeeSAEHUZLIOgEPMqBvE/aU3Q7/DQIOqao39v2LDB+D6MLI2H1FHHjt8803WIdfPowUpV9IkgH93n8dOVbv+iWG1I/QmaGzof/HCVAsM3XreA0NLLRxYQWkDoq5//bQGhBYQWEFpAaAHhyw0IMRJoZ2fn9wIIOzo6SgAAX3/9dYne1Eel7wMQuq6rQaEFhBYQWkBo6WUmp6+vz6c4cAWERohE4c/9HPgGpZ8pIDQxI84cuJmfUsqXiP3zz8tRJIPAILZBYpjF3KseCmNimEyYmiN1dXXB4OCgVlyfPXN8vnhSJFPpXVEYuWR+Ko15Mpn0RQREkxoOOoKYJ86FJCB4GwYHBz1576S6JT9F0xhwEB9FqNC55sKGvt91XZ14F5PV19bWwvHjx+H48eM+YbFnjxkQ0s+PHpXLZTIZvSZSqZQH3GDdFExOTDi+aKG8X0qVfWElIMHbhO3gY0RzQeLc8v0r+WDRg5MVK1bA8uXLoaOjw6O4SmtYAgpckLuu60mEjW2iptexWAzq6ur0mnBdF65c8ZvJLVu2DE6dcrQyOzvriKCd8y6ukJr2qlIM/BE/Qf58a2srtLa26kOBsLUj8S3ehq++cvTBFQJBpcp+3dQvlvqcBgFPUxv4+jMBPgm8msZR+r0MDAeNfOzWLUf7rPPnoyiMlB+GtStKPaa+UDP6IF4eNh6cOjo64NChQ3D27Fk4e/asL0dclDpM7UqlUjA768Dg4KA2CcSIjdXV1Z49smrVKl90URqp+XkAIQaoOXLkSEkpJZpwB/Xn7l0/T1ZKQWnN/+77nh8YJpNJHyDENRX2fsz1GjS2pnkJ2/vS89y1wlQO1wvKTLr/OY+n7ZDawnUHDrYoT+PE34vPR9mvlG9FWQOm8QjbH9gWk9moBYOWXkZy4vG4Vlw4A6XK+6lTp+DUqVM+QYCbl/v0IbNRSsG3I/8avh3511pxiHIKxE/BcVP39fVBX1+fPvGMKuApM+cAEKmYfUUTrxP7jOHc0+m0/vvpU0crs3fvOnDo0CGYm5uDubk5XQ/6hiAz5f2LQi0tLUt+xkSYBJcDNBwrOkd8LXAm3N7eDj09PUZGzec1jGGnUimPr5M0v0E3HNyXhwq+WCzmCddfVVUFXV1d8PRp+YT48WMHHj8upymg7dq1SwZYqHzT4CcIRvkY8hv1ZDIJa9aU0yKYxl4aH35jyssgGOTtVUrpvqFlAD8Vx7/pDRA+T9O0SGuzubnZl+TY1E5+oksT02MQC9qOqqoqaG5u1ifUmCrk0qVK4Il333XgwoVyEAxM0M4PuCQFCQkVUhMppUTwx/3+lFKe/S6RSdEx7Q1MHG569uZNR3xOWq/S+pUUM5MyRdvAb0pN34URBYVY9yef+PsU1p8g3lcWfj4AACAASURBVEL5mKmc9F3QjSqWkQCh1IYgvldVVeUBZYVCAQ4dOqT5Bd7K8SBoUfuPxG9Yd+yQE7JjuUwmo6OLHj16VAd+yWQyur0SIAxLTP+P//iPJQCA9vb2SIBQkpl4WE37KgFCqd/xeByy2ayYlD5snyLwons/jILWsInfDw8Pg1LewE70d85HMVCWaf8tZb9Q6wxpLfFDrqC+BwUgRH4jtRVTcjQ2NkJLSwssW7ZM66ttbW2wevVqGBgY8IwN33+0Dfxvm3LCkqUKWUBIyAJCCwgtILSA0AJCCwiltRr03I8dENLE8VjvdwWEAAA3b97UvoMvAhAiGLSA0AJCCwgtvezkUJ8Sylyo8qqU0omekRGkUimfGZZSFcBGNz0CQs7EgpgTZf7V1dW6fowAhslHoyoGWujkX9VRs4KEJgeFCHozmYwWzrW1tZDNZiGVSsGnnzrw6aeOrx1btmyBZcuWwbJly0Sb/CCSksZy/7sgoSUxSPpba2urxzxQUlwkRQjLtLS0eECqaTx5G6LOFW9XFEEmrWMafj+bzUJ9fT2MjY1pcJHNZqG6uhquXXO07xn1nVFKwc6dZkCIBwFowkSFPLYjk8n4BCBGOE0mkzA25sDoqOPrg6QouK6rIy1Kc0fNRaky+/ChAw8fOiLAN401rQfLSNFdpboQdHN/M9qnWKwc6h7HKJPJQC6Xg/r6eujp6YHZ2VmYnZ2FWKycpB77nc1mNXCkY8pNJfHveLySfDvKoQRd47h/eQoJJK58mXyGo6xfvgeVKpvG8bZjn7B/ruvCjRuO9nl2XRdWrlyp/Z+kvvGDOdO6M7ULFSvK//n84980pQgFPPg7Nxu9csWBjz+WDzael4LqwvEI6kPQsxIgDPOnwu8lxRsPbWgqEeqqwcdeIixH9wI/mMJ27NzpaB7HeceKFSu0uSiN6BuLxWD58uWwfPlytA4tLYEAAODOnZhORo8+vnQMKf+SZNjatWtFXlRa8++htObf698k88YwMBhEdXV1Ouo5nx9pvqOuYyyH+xjBDvdDN72DptKRxiuIgtan6ZCH91s6cIrKa5XyHkSa4h5QQv0lSqoQ3q6gaKMWEFp6GckCQgODsoDQAkILCC0gtIDQAkKJl/Fnf8yAEKOLzs/PGwFhdXU1TExMwOjoqA78RC1u8LlsNgsNDQ0aEF69+l/9yQEhBX4mkvZHEFlAqHx957wd11BUXquUBYSWLL1IciijoUKCChuqaDU3N2tTM6qQIEjEzYemDkop+HbkX8G3I/9KZBgmQca/Q2f6q1fLiUajMlgUJsX8q1DMv+phkmjuIplFICDkjC8Wi2mBh8L1448dHwiJkiDZxBipssRNJLZt27Zk4WUiHqRHGn8KCHkbg+bA1McwQUifob9J3+F6ChJosVgMqqqqPPODSbsxQtvIyAhcvHgRzp2rmP4mEglYt26dzrMV1E8emVbqE20DlqGm11h+dNTxKGxYxjRWb731lu87ajKK9T94UIlOiGszTGjT3zhAkJKV8/lGJQHHNEgh6Orq8iiuyGNQ4URQhMBi7969nmiXeECVyWR8Si/2mfYpSJGm7UOw6rou3Lolm2XytaGU8h0ASM+ZvsM6nz6tmCHTMaWJ5l23bE6YTqfh9u1K+/r6+jzPrV69WudUk9pP90dQ20z70MTP0KweP2N0X/xMgxVt+tUgbPrVoM4xF7S3/1SE4yAFzQh6rqmpyRdtMQrP40o2/obrnAK5KADQtD4lkspR03gcCzQX7e3tLaEpeCqVgkePKnlBv/zSgRs3yiAeg3XV1tZCLpeD9993oJj/KRTzP4V0Og2zs7MlAIAnT9aVKOjngJDvL77GaMRP0x5aChg0HZJJFCTfqVmy1H7TnClV1kn6+/vFepGPUnlhmuvGxkb9Nx5E45rCtvNcnab1yvkPP0yg/ZYOkKU1S8vQNY51VVdXa7N7fkBF3Qh4OzBP8djYWCBvisfjRjD4xus2wqill5McyvilGwnqI4gnfJlMxnMylE6nfRtzbGwM1q5dq4Ggidlg3VEEWW9v75IBoeu6GgialBaJgSnl9SksZh0oZh348MMKXblSJs6suPIrvZN/RwVCUFtnZ2fF9of5LHGiCmOY8iD9JilL0nhSgRQkGCXBSZm367ri7Sotx0/4Xdf1CA3Xrdx853I5Dbx7e3s1uDhyxIEjRxyteG/Z4sCWLf7baBRiSpUjIfLTd+6Dxf3M2tvbYfny5VqAYX3Dw45vXOhY83F766239G+PHjkeMEiF6f375vD+YcRvkZbyPC3Do1Hi7zhv69atg3Xr1kE2m4VEIgGdnZ16XKuqquD27bLSeeOGA4uLi5BMJqGlpcUDCFOpFNTV1em2JhIJmJqa8vhdmiIk8zVMwaDrujrapcSvpD4H8Shp3z17Vp77hYUFWFhY8K1tfitI2x+Px+H27crBlFJKg2O6FtF6g7bBdAMTtEel+Q/iryZe67ouNDQ0+G4Io4zh902cV0nvNn2HPtmmtka5KaH7hPITPHClBytRrGyedwwwonJ1dTX09fWVAAAePXpUogcwmzdvhmfPKuAvl8tBdXU1HD9+XMvFjz4qJ5JPJpPawqiY/yncv3+/BADw1Vf/sfTpp+WUGDduODqiLIJCOiYDAwPQ09Mjpn/g7afKvQT80FfMdV3o7++H/v5+EcQFEb3VXYrcDCJcdw0NDZHqp3wBeQAdh/r6+sgWSfRdUdYVTTMW1i5OpuiklLjlEr5H8tmU9pFSCsbHx2F8fBzWrVvn0w2Qh1tAaMlShSwgFOqxgDBcsFlAaAFhlOdpGQsI5XHBchYQmvd2lHX6XYnzKundpu9+rIDw5MmTJQCA06dPfy+A8Jue/0H7I6KbxfcNCKVbQDrWFhDK/ZHqNJEFhJYs/fjIkQQYN1OhOdXQ7ICbu3EhpVRZUf526F/4NjYtI21u/A1NOunvCMa4chnEwCggVKqcRJhHajMphrytMzMObN9eJvqMSWBzZSmIiUaJWLZv3z7fd0EJafn70AczinAygbgoAoYKJUlYmBQs0/tc1/UoXUpV/ClNShbPRYgAoaqqypNnCdfxvn1eYJdKpWB62oHpaUcUuihUvvjC8fhISXNPx7Spqcn32/r166G/XwZt1PyHmvUppXQkWw4EsQz1bURf3O9DkYzyvLSnTEoo3WO7d+/WJrbUzCmRSGgQ/8UXZfCLALCurk6D+GQyqSPNHjp0CJQqg+quri7o6ury+N2Z9iT6B9Hfb92qmPMGjeFSxlYpBU+eODo/JM35yuvkwJx+d/u24/GLxrHjpoaJRAJ6enqgp6fHowQHjYWJp0j7NypJfqxoMsrX8PPUv1RSqmzOauqnaa26boUvha3z591ntbW1nnWHvqT0kCAWi3nav5R1yGXxnj2Olo94m3fmzJnSypUrSyiT9+3bB7lcTkfb7O3thcePHY9eUFtbC01NTZDP57W/9uXLl0sAAN+e6C6Z2vNN41/BN41/BUpF8w1TKtg01CQLKfHIzdIalIhGYg57RtoDaO6NgIzLSx7peSk8BvmeSfaaynGeg+vjedqA/Qx6DuvnY2Ea66g8gZZdv349rF+/HiYnJ2FychK2b99u/QctWWJkAaHhecpALSC0gNACwqUrAxYQhpNSFhAiWUAor6UXBQgbGhpK6D+I/x4+fFg6ceJE6eTJk6WlAsKGhobS73//+xIAQLHzvwsFhFH8/yR688039djQVAJBa9sCQgsILSC09LKTx2SUbiZqIhqPx6G7uxu6u7t1xCnJZIUzkC+/LCs33w79Cw8wRPp26H+Dbwf/V/h24H8RGQCN5IUbHAEhMrAgxQzrKeZfhc7OTk34PeZVCxKUvD5qKrFjRwVAoOkMVwiChImpHP+Ofj5x4kSoIDO9lztaBxH2x1SftG54W3nexKDxMDFyJB4AZ3BwUHyWCo3R0VFfW6lTPoKHQ4cOwaNHDuzeXYnmmEqloKamBqamHJiacjz9o+v8+nV/hDppPmk7JSf7WCwG/f2Oz+yHg17cWwcOHIADBw543sNNRhEIKlVWdrH/UYR4mKCN8t1SgFE8HvcEU3ryxNFBNbDd1JTu008duH3bgfr6el0GeVM8Hodnzxx49swRn+UmvbQP9BCKr8cvvwzPi7fUcVRK6dyXQXuCjzPlfRhMhh/OUT6NvNzEO6T34Hil02kfWIqyj6PyVT4eHBT+OQjnPsr407GX+JxJgX6escEAQhjRGX9PpVL6gIkeEuFNXNC+DOvX3r3eg6nOzs7S0aNHS48ePfKBw1OnTpX6+/tLmIe0ra1NH+Jg8Jmuri5obGyEnTt36tyDq1at0oFmivmfetr8PCAQo+m++eabnv7E43G9/4PWbTweh87OTujo6Igkr6QDjSDioJuPu1IVMCjtQ1o2ynzSZ2gUUGmNYb1B0ULxue/jMBGJvi/IFJTmj+Tt5u2KOic2wqglS35yuD8MKg9IDQ0NWilIp9Owdu1aHXJaOqXEDYdJlGk0SgSGEkD8tv9/LlPv/wQtLS3Q1NQkMk8EhGhjLjE2pGLuVd/toCQYMHUEfx9nfPxG9NkzBw4d8p7MK1VO1E79mky3oc9L586d039j+o0wwvDcEnFGbUqyHCTsJCHT1tbmK8vnzdQeXoaD2YmJCbH9tD1btmzRAhUjqtH1jfO5ceNGyGQysGZN5QYomUxCf3+/ThzPb+aUUnDtmiPespj6Q8eLP6eUgr4+xwPYent7fWtPqfJBBgWE6FeLt4FIVFh+F8HN1y+e4PKbkqUQHQuucHR0dEAsFoNHjxydKuPBAwfu3asAshMnymOPexejzuH84q0bHtbkcjldLgiQ8L+VKgNBPNzifIErJWHKEx3H1tZW8WZX4j+0TKFQgPr6erh929FgENcU8mnkU5RnIbig7TLdskvrmCdNr66uFttOwdLzrA+l/GkognhG1LUWVh73Fu2XqS4cVwoGg9IOSHsq6m98zUxOTkJVVZVuAz2kpAcaUW6HpHcEAa/1//B3pXe2ry49/uozHzg8fvx4acWKFSVMPZXNZqGjowP27NkDNTU18Omnn5YAADZt2lRatmyZPnRMpVJlYJh71XfTF0Z8bnE90zXO5ZRJhuGctbW1ibJLojAAIs2taX5zuZwR+PD99Ty8Nmzt8zGTDnx5301rlz5rApdSKgtpnCTZieMujb/UVpzfKGvKAkJLLytZQKgsIOTM2gJCCwg5T6Dtt4DQAkILCH88gPB5TTNN4PDJkyelixcvlrq7u0sICDG5PQBATU2NCAiXAgQtIFw6rw1b+xYQWkBo6eUmh29UFC579+6FvXv3akWCKhZbt2415qJBunPHMf4WJuS/7fkfjcL48mUHLl+Wfa2KhZ9DMf+zMhDMvephGLScqd1ByjOamlHTlnPnzsH8fLktmNNuKYnjW1tbQ8tKzz554niU1M8+c3ymizQSq1JlG3rTHNB+x+NxjzA0KVT8ec74qXCmJPnphK2RTZs26b95Qnbafvx87NgxOHbsmK4fwUJVVRXU1NRAR0cHdHd3a78CFDL9/ZU8hIVCQSvW8XgcRkYcX3uvXDGbi0ZRSNva2vTfk5OTUMyWAenY2BiMjY0ZI5YqpeD06dNw+vRpuHYt+EAAn0PTSkmIR1Uq0ByN9pMfkjwPSWCKjyHym6++cuCrrxyYmSmDdBrxGH2bC4WCzo82NDQEDQ0NOm8oUtA+5+ONwEviHe3t7b7xRv9T/i6lKomjKZCgPoSmscd1SfkPgr+7dx2dwJwf1CHhOqIKWFtbmzaRi7oGKNHDPr7e6LxJEQOjvEsyHaXvkqLWmvgJ/T5KH6Wk2PR3nNv29vZAxTZq28LaRH26t23b5pn/WCym1xvmyMW60VxSGqtEIhEYkXP/fgf273egsbER4vE4dHR0aD5aXV0NVVVVoeCwVLpemp+fL928ebMEAPC7360rjY6OQqFQ0D69CwsLIhjk7UVz0KBxRZcQ+n3QHFDZgboCgmocc5rHT5o/CWhyHhY0z1GicEt8Ksp3Jn7L/46yLnHPmfadtMekC4eoPCCs7ZwPSOPP+2MBoSVLZnKkDUpvAI8dO+Y7VVZKwalTp/RGe/rUgadPvX4w6L/E/VqCNjpu4mw2C3/o/u9FQbyw4MDCgl85L1b/Ampra6GmpsbjixTEVCizMDFT3vdYLKaF4vz8PJw/78D58+dFhhpEeIrLQ2ibFBA61qY6MYz3J5+Uy+DN0dWrDkxOThrfQcfedV0RyPGx5LdD/HelysnGUbmqra0Vk9njZynR7549e2DPnj368/79+0Pbz8cHBSWdR742YrFyQIbVqyth+5PJJFRVVcHAgAMDA9719sEHDnzwgQwQKLW2tnpAPxXc+B2CP1x/xayjQ7SjQJUAIdL77/v3AlVwcH0tRRib1iD3Kw1TBkzrdCmCn4LitrY2rYgnk0nYtKkMoPFWB8FhXV2dvg28ccPRAS7ojQpvJ9/v9DdUvBGMdnV1wfLly/U+aWxs1GOTz+f1TSWvk1o90LENAoRc2cS1QNfz/fsVX0k+H3S8eEJ7aW1GmR+6Z5uamqCpqQkaGxs9lgWcUOmNqvgppWDTr/23hEopPbdB642P21Jvs5FvSUGxkLchf1vK+uZ8SSpP2y/1bdeuXbBs2TLxMAbLYLsxDRK9eZKicEptOHSobAGDbS0UCnoeGxsbIZvN6r3x5El5DQaBQwCAmZmZ0o0bXuDHwSC+H+MHRBlT/JsHHgviQabfpGB2dM2bEtKbbrVMa0Mp5QGZYTw6zOIgytp+HkCGdUvgjgMvXGemgzfTbWFQe/n48HFGfpBKpXSQo46ODr1HV65cuaTbZgsILb2sZAEhU7RM7bKA0AJCbK8FhBYQWkBoAeFfGiCUbgOD2vA8gBBvqvH2kYLDR48elbq7u4ECQulmEN9vAaHMC0y8OsratoDQAkJLlkzkMRnFq/fGxkaPLxUqK8j0cCNiJD/KEO7dK/v6cAUmiLGZhNofVv8d/GH130Gx/tdQrPsVFOt+5WPoxerXoFj9mqcN3LQtjNHRfvHfkbFhouz+/n6Ym5uDubk5cF0Xzp8vC0JMqj02NuaJgCkxa6WUL7Ryd3e3MR3EqVOn4NSpU76xDlKIOCGAiSIUTe2QlBrKtHl9k5OT0NDQEKkuCuKRcJyx/NmzZ8V38zmjURtd13vAgQoLX4+tra1QzDoe389kMgl9fQ709VXMqN5915/4nffbdV0x+muQkoffF7MObNu2DbZt26bXn9RH+jcFhUjj4+MwOjqqFTY0HZPaGrTusVx7e7tHGEdRPqjSwxUfqQ1YN+43CuRRqUWFtL29HTZudDS/wtQcmJ4C2//FF46OlIzvQTNPqtyZeBNXeJRScP++4zFd5r57ktkpX9sSH0I+K7VB4pXIo6uqquDBA++zsVgMampqPGPKASGCVDQzlKIcmubUFBoezWHRJBafkaK3RnnPpl8PasK9GcTHqX8r32th5m6mNtD1pZQ/snOUeqQ9LPnB428U9PLfLly4oNeCSXY2NDTodksmofQ9pjYgHTrkwPLlyz2RTZPJJPT29uo0Rhs3boSnT8t1Y3RwPKzA9w7/P39bmp6ehjNn/GkiTG1AuZDL5UQ+wtvrui5gxNOgAwrOh+jfQYCQrrOoyeNp/RJf4emqKB8KA1BYhwnYmwCkid/xZ7GduE5oeVx7dEykfkp1c98/3m8sQ8eJy236bjyYCpqDqH6pFhBaelnJAkLWL/67BYQWEFpAaAEhJQsILSAM20OcXhQgDEvQ/ucAhPl8HiYnJ405Ay0gtIDQAkJLll48Oags0M2HCnJrays8eOB4NiJVgDnTopt/cHBwSQELJAH+TdNfwzdNf+1Jxo4AEClIQcXIglLutSjtisfjWrg1NTVBLFYOYkHrQEDIGRQmfzaZFZlodHQUJiYmYGJiAiYnJ3VwlO9KJkDIzV8wd1+Q8ORKF/5OnbsxwmdUQYxmpbQcBgZRSvnAMF832I6FhQW4edOBmze9hxioTKBCSQMlJZNJ6OzshGLW8dSXSqWgp8eBnp6yonP+vNnfhs8/N9GlbUVBajKnLmZfgWL2Fd8eMx1aKFUBhUopmJ6ehlQqJTrb08Ajpj2ACgA1y1uxYkWo0sDnVilvbjep3dXV1b4+Ys5Eypvi8biOwofgdnLSC4Iw8iytHwFhLBbT5rMIlqS5CVO+Ll686OnLjh079HpKJpOQTqd90WxNQVWUUp5kyXgIwOebK/3Ij2my8gsXLsDWrVt9YBDLYPARrI8rW3Q+wnijtA+l344ePaoDkITxgijv4iakvAyOM1U2pTqRf0WRS5Sampqgv7/fF71TmrOwfYL7ImhP0z4h1dfXw5MnFTNOEyDE/lEwuHbtWti+fbuPj4eN+9tvl9+H0XpzuRxUV1d7Dmxc14WJiQm9H1y3LH8LhQLcvOk3EaU3lU+eOB5Tf6kNdK3gQY502MyfaW5u9piehhGtQ8q9Kb0DD4KCyuFnSc+Rxl+aW/47fQc3JTeNCd/zUdY9XSu0Hl4/jpd0KCbVSQ8dOW+S9g7yWT7+/NCZH9ImEonIYPCN1//GAkJLLy15EtOjohGLxWB8fBzGx8fhzh1HFHbSqbUknFpbW31MgG92iXF+0/TXHiE6OzvriS5pEhgmRsgd602CO4iB8XoXFx2fUJWEjMknL0zQSP4rpneY6P33HQ9YkOqhUc42bNhgLMtPaDkTxpudRCIBu3fv9s2LqY08xYhSlbQlSsl+k3Q94nfz8/Oedn7xRTn6aj6f99z8caGbz+ehmH0FMpmMR1lOp9PQ3e1Ad3fZb5X3w6TM7dixQ+wnF3YcEPL+FLOvQDH3irG/dMw++MCBzZs3w+bNmz3fowJHb/zDlBHXdbXSheV6e3vFw5+gOY5y44TzT8FLW1ubBrO4b+m8xGLlG8N8Pg8jIw5MTU3B1NSUb20gffaZA2NjY566eNuj8AOllM9f2HVdWL9+vb5hq62t1Tdx2B9TXV1dXb5T7W3btsGWLVv0gQpvm3T4durUKQ0M0f8UlWA6DtyXltZD27pU3shp7dq1sHbtWojFYjA/Pw8XL16ExcVFWFxchHfeecfjfy4d1plkg1Jmv0LkY0HrDctFAYSSwuu6LszMzHjWZdg+MlGQjzt9JwJC9JN1XVcDwiAyRQ5VqixLZ2dn4ejRoyI/xbKHDztw+HD5WTyEwYPiXC4HK1eu9EVCXlxc1HuVK9sm01V8L7U44vMvzQfyVIkn8jJLAYWUTPKO1s35O+cPEp9EMllQSXsgiP/SvWsCnFiXlBqF73nOJ3AseL1Kea17TLyDHr7yMUG9LMqhCt0LNTU10NDQYATAWFdUMOi6LrzxugWEll5esoAwIknM3QJCL0CzgNACQmn9hu0rCwgr9VlAaJYNSllA6LrhgFACXbTOFwEIeZsk6wgLCP1rzwJCPz+wgNCSpT8NOZR5oVIRj8fhs88c+OwzvxKMG82k2FLFDTcxte+WBB8131KqDAZd16uk4G87duzQCrfERE1CljPp5xHiXBgsLjo+AWCiMH+GIAXneQjbe+mSA5cuBQNCZOjUnEgqy3NcSXTw4EE4ePCg+B5p7JWSATMFhNLYUwGxadMm2LRpk1Ex+PRTxwPGuADJ5XJQzL3iWXPxeLxsRkpyWoYJd/wNE8bz9m/YsMEDuClowO+ePnV01MnHjx149MjR7w965zvvOLBq1Srt34R9wTLpdFqby1JfrDCzK1SIpqamfEDLpKSZ/HeC9lVrayu0t7dDe3s7dHZ2wpYtW+DEiROeecOxQj6VTqdhZMTxKUrIn5CuXHFg69at2jdIWpMmBURq65kzZ3zPo5KSzWY9PqumcaIRSnFf8Xdt3LjRp6DhZzTZw7FBs3ost3r1aujs7PS0AU3b6AGg5KP6XXji0NCQ551oukwBVHt7u45M/eyZP1+t6T379++Ht956y+NXSPPFBc0bJVzTYX2TACnnkSbfLd52DiyCDkv4O6npIraJ+vXjc/F4XASCQfWfOHHCWOboUQeOHq1EC6cHMwgGESDimn/2zJ9YnvoLogsF56PxeNwHCKOuP2me+PwoVYmSXFNTYzSN5t8pJUe1DZKB0lrmn6U1KvGJeDwu+jnz9Sm5B2B5yjexnAQuw/igUn7/Su7mIdXH38d5mlIq9IAE65EivJr2bFQgiD6s1mTU0stOFhAugTgjsoDQTxYQWkBoAaEFhBYQetv+5wCEppvBoPr/1ICQB4+xgNC8Ri0gfPGA0IJBSy8zObipcWOj0vDJJ5V8dkqVg0qsWLFC3LRBV/xBwp7+jsFbvmn6Z5qBYDnJLGTr1q2RBIfEwMMEpcTwJWF68aI/B5z0Dso8OQNdKuVyOQ8om5qagp07d4rvV6ocFZNHxuR0+PBhOHz4cKBQU0rBsmXLjHmesMzbb78Nb7/9dqDglMamt7cXent7PeVu33bg9m1zZFVUOE3zhp8//tjvr0KpoaEBirmfaKUHzaOSySQU8z+FYv6nolCnQg1JCgKEz2Luus2bN8OOHTtgdnYW9u/fD/v374f5+XmfaSw1r6HAlLfhnXccjyDs6uqCQqEA+XzeE0wnFisH16GRR/nhDp+XfD4PO3fu9IwbBV20vR0dHZ71EbTHKNXV1UF9fb0GklR5QCWRgzxUlEZGKmNGD7RQ+fnoI+/Y4B7C/geZkZv6kEgkYO/evbB3715fn+j7pWfb2tqgra3N8058lud4TCaTsGbNGv03zhf+j0AIA+V0d3frZxHw4/sQ/KVSKQ1e0QTxeQEh7ffy5cuhq6tLvzuVSumIr5Ti8bjuP9KFCxfECML0HfSQidJmYkJKZUUQUdNSE1+i79+9ezfs3r3bw2fD1ohUTz6f90VDlMae7itTXRwQ0ttByT/PVM/JkyfF9yhVAYS4H5ubmzWgisfj0NHR4dELePAOKcKpUkqX54cGuK9Rfpj6BdSAiAAAIABJREFUT/kDHUcTMDR9L0X+NfFupZRH1gSVk967lLXC+So11aRzSuvjQI++E3kHDcgS9H7TmsE1jICQm+GaDlyxfTzCL7ZVAoNYB+X3UdpO27MUQGgjjFqy9EdAiIoYCkvXdeHDDx348EMH+vr6oKenx6e0SKffdJNLCmQQ48H6v2n8Z77fTAxqeno6UEBLjFtKR4G/od8URkeTbsM+/tiBixedQDAYRqYIkEHCi9PIyAiMjIzoz4cOHYKzZ896FCulyreYi4vBbT158qRWDEyCLmq01OPHj8Px48cjC01OmLIjCAjydcEVBPo7Poe+lNKNbvkm8Cf65BsVbErF/E9FYcRvsC9cuCCuSaoES+NAT12l/YK/FfP+28p33qmc4uOND/pN0hs1HBMEhPiZRwKl7Tpx4oT+nitdeBO1evVq6Orq0oqeNFd0Pmj4+kKhoH9D8NLR0aHbSxNf0+ij5bXijbaIymUqlYKPPnLgo48cHZnUpDRIc6VU5eTbNN94qz42NgYDAwM6qjBdD3Qecd1RQMBvMxHE8VvQzs5Oz5hjWxoaGqChoUErYjQdAiqROM4UEGLb6+vrdYJzaU9FUbwwCTRfu5SoUoc3xxK/lnhH2AETB4R8zqS55TduVIHmz87NzXkU0qAxkdY7l3H0Fp/3ifKwoBQZWB7T68RiscDbQW6FQOtZXFw0vmN+3oH5eQf27HGgv7/fs3Y6OjpgeHjY1w8JEEpz0t7erj9LfnqmA4CgtRgmZ/hzeKhkSjTP68GxlMpK60ySNdIaibLPcrmc2F+6xjCaMBL2i9/qBR3gB+1/5Bn19fUeMBjWHyozqP8ufifdli/lkIrKPjo2QcAvFvP7FiIYtIDQ0stKFhCSchYQmoWiBYQWEFpAaAEhHycLCH9YgFBqx4sAhPx2kNdtAaEFhPjdDw0Qvmil3JKlF0VOfX09dHZ2Qmdnp1YgaFRKLtSComJR/xRpY0vgETf04OAgDA4OwjeNfxVJ8MbjcV+uNxM1NzeHJkY2CQNUuhobG+Hjj8vjcuzYscD8gGECKUqbg+oJI8yVhnnzgpSKd955J1JbEagFtZODUVM5SdDSz0NDQ/DFF3LewShjGTS/ly458N57ZTPaCxfKtGLFCijmfgJDQ0NasOTzeYjH4zpKJ5qNcsGJhD5RUnui+KtgWZPJG62PtoXOMfpSYjRVk3CmPoS0fbQ9CwsLsLCw4AGTWGbNmjUwPDwMQ0NDkcc/aL6wz6jIxGIxWLFihTaNxPc/euQ1hUskEhoUIk9IJBKQy+Xg8mUHLl92dFms16TwYFtoEnIE1Hy+ebQ9Sh0dHXrNBK3Vuro639igGSt+ponkabRY/B3BXiwW05Facf1ixFwsm8/n9TigEozmxMuXL/fxVn6wJ80bz/8lrTWsC8twHiwdCh47dgwOHz6sDyN43bwdm389qIFhVVWVx7SPvhvNZPnaM+059AWWAKHpkDNs7eMBSk9PD/T29nr4qjQWuE/5uD56VNn3JtNMPm48Cb1SlQjOQfs0Ho/D1q0OjIw4mnfEYjHYsmWLHhtTIBlpjvFvbj7L379//37Yt28f7Nu3D+bm5kJli4mkeeLgQcolaNq/3HxRKkdN0YPWAwfq0rvxb5oDkq9fU5tN40vHRvpd4o/SoTDlOfx55NH0e4xcTfuFfEQ6mOJt4O/hY4RjESWiqOu6Nv+gJUuEHKXKyZHXr18PSinPbRJnXPz0W2IgkqLHFTHKxBKJBKxcuVI/EwQIJSaFSdzXrVunw5339/dr6uvr8zFKE7MJUjqoPyXSkSNHAhl4mACLUu55nn32zNG3RkHP8GTvprIm4M3HKwxcIvGEv/x99fX1cP26DAhN8yOVwyAIXGjhZ3zm7FkHirmfwNzcnAcs0bUr3RBiPdSfJypJCmUU/yfXdXVblKqA/vPnz2uAgEnJw/YQKiPoS0bLvPPOO775pEFxuDJh2rOmeWtpaYGWlhYN/Cjwqqqqgp6eHs+8JRIJyGQy8NVXDnz1VVnRvHnTgWL2Ff0c+gZWV1d7boSpX6jk26dU+QaXBsKh80tvuvB5qhhzhUcpr7+RpCjhuNPfsT6eHoOODb6vUCjosamurtZAH79DoEjHFJVeBISNjY2QSCQ8gWB4+HraXmxXOp32+f2YDh/w1gLHQgpqQceO3tZwYBfGAzb/elDfNkk3bFgOb3/5bQ+vm/tVPw8IDGovfj88PAzDw8MeGcrHgssppco3hCYwSMcc2y2lSELeFdQ3nMN4PA59fQ709ZVvJWmAnaAUE2F8G2+bwsru3bsX9uzZowPLbdiwwXPbGkX2YL1cX0F5IIErqq9IPE9aO1FSm2BZmhII9xeS9A6lypZara2t+jC/s7PTE5wN919LS4vvO6kNfLylm23+nATO+Ljz+A90TaNFCG0X5bX8Ozp3JtmDf7e2tkbyGYzFYtZU1JKlP5IFhIyRmISRBYTBwlYpCwiXQhYQWkBoAaEFhK77/QBCXr8FhGaeRNcTlrOA0AJCCwgtvezkUKF46lRFOOB3b731Fmzbtg1mZmZgZmYGpqenYd26dTA+Pi4yAmqWIykIXClqbW31bPJvGv5rD/MKU2wlIcATqNPInhIDw7ZIv2H6Dek9Jj+HF01HjsimorycycSRE0Z0lQQhJfRHMREqspyB0/VGU5Bcv+5okhg/T1eCv6MARz85Gi5dWjtnzpQBIV2H3NSNgjAufKj5liRgw4TXUom25cKF8rspuEdAa1LSaVvQPJKXO3/+vE7Cvn37dpiZmdH7iu4v6u/GiSoFOPbZbFa/E987ODjoMcPcvXu3D4xVVVVBPB7X0Yhv3aqYoxWzr2iiwCaRSMClS44v0iUfg46ODiMv4WND/eFMZrkUFCKo4WNSKBQ8qT/4wQX6+9Hoi/R9aAIai5WjjdLf6RhQMEzNSTOZDKxatQr6+/thcHAQ5ubmYG5uDo4cOSKagJnGJohH0zbxgxZO1D+UAtCwvcDbs/nXQ+IeU8qbNgd/xzVBTaiVUh5fRmk9m+RRUDt5lErsJ/qDj4yMwPT0tAgEpfoePTKbiipVUb5pu+k4I++i9dJUJEi4Xoq5n0Cx8AsoFn7hS79Bw/cH+TNKslZKXRA01/wzmlLmcjnIZrM+n0SpHl4HlQlB/DkKz1bKC8ij9MkkO6h5N3+Op6Vavny5jvqKYx0VENKDMmmcMY4En0dKGzZsgImJCX25QNc4HtB3dHRAe3u7z6feNM4muYltlta9lPLIZDZqfQctWaqQQ0/zLFmyZMnS90cv+t+PoQ9R/73ouX6RZAGhBYQWEC4dEFowaMlShSwgtGTJkqU/Eb3ofz+GPkT996Ln+kWRpBQrpTQwouCusbHRE2X44UPZ95A+U8z9BIq5n3gU9mLhFz5Fm7crDDTRv6X8vEsFhrzvFBiaQJj0Tg4SoxKvgwZdokBqKfXS+qh1BkaDN7WBRnxubW3VllgmkIsAK5FI+KKuUrcb+kwsFoOpqSmYnJz0uZWMj4/D+Pg4DA0N+YKPRQHWWD9a+nCAHQQI4/E4FAoFT3AvKRG9UsoCQkuWCDmUIRw7Vk5Eq1TZP476yAWdbFGiJqPU5EcSEhITLtb/WjyxkqLTUcG1lDZKp09Kef02Hj1yAhPRUpISw0sR7aK2zUQ0/Dyngwdln0HJ3l4pJfq90dDUvM379++HEydOeCL/IQX5IvK+Yh+CTgIl+vRT7zvGx8f13yYTxWQyCU+fOnDnjgM3b5YJy9O6qMko9TOLxSr+XNIYFvM/M86t1CfpdDVIqJvWdLH6NXjyxNGE80nLBSkdy5Yt0wnkpXfevWuOTsvfQcfetA+Dyjx5Ug6dT81ulSr77CYSCU/ahLq6Oj0/dXV12ucOzRFx3ovZV3T9xfzP9N/oe6RU+cTaxItc1/Wk18Hf0PQyaCxct5Kaor+/vwQAcPPmzRJGEKUmydw0M5FIQGdnp15zjx878PChAw8e+KOr0rGnNzrJZBJWrFhRAgB48OBBiZarrq6GZDKpfXdoOgq6zl3X9SQHv3nzZgkAoKenp0T3F287X3d0PKgZKzVbTafT2jQWo06iD6xpDdN10tPTUwIAuHr1akmpisko54P0psS0ryg4MvHpIAVWikYaVF5KjI6/TU1NwdTUlPgsB4J871BC/9JYrOxD2NLS4vn88KEfuFVVVWkQiECQ74VYLAbFws8jAcIo86hUGRQiReU/0v6jdfNbUlMb6N9BOkWU53Et0NgIfAzCIpqa+sm/42bWtAz6V+Ln9vZ2XxnTzWgmk9GgzrRfNm3aJLY/SI6b+sf5iVQfRkg2pVHh44o8xnVd8Ybwjdet76AlS5QsICRkAaEFhBYQWkDout8vILx69eqfFRDie69du/a9AMKrV6/+YAHh6OioBYQ/AEAYdDNoAaEFhGH9s4DQkqUXTw7fmEopOHzYgfn5eZifnwelvME7ghRN+hsqCLjJqbCQhL1Wsut+pf9ubm6G5uZmMXFpFCZNmWQYc6Lfow18UBJaWm8ymdQRGEdGRmBwcNCjdEtASyLJ9p1Sf3+/+H0ul4MDB4IDxOCYYzJjqQzmLOIMmY8PB4Cm4DT82dHR0VChQRk7XUvpdBquXXNgenoapqenxWcQICAtLCxoxQdBw40b5SBBVKkqFn7he6e0pnxr9Y+AUCorAcgwwWhSZmj5YvVrvroQFNI8flxRotHeqAkRn4tbt+S8ZLQcDdjD+8wBkwSqT5w4EZi3Eefiww8d3f58Pg9NTU1acUDFlgZL4aAT58h1XXj2rFLX2rVrfcpHU1MTNDY2igppUECiWCzm8e+hbZieni4BAJw5c6aEEUolEIcKTltbm2eP0rL37jlw757jm1OsF8chkUh4gCidC4wsirwJgRkF09iuRCKhk8LfuHGjBACwffv2UiwW00pZMpn0RFvlSiodQ2qmGIvFNNCvra2F6upq6Ojo0AGDWlpaPPnKuHyiwGvv3r0lAIC9e/eW8H0UFNI1H7T3lFJw44aj24n9kvJQSs9i3rmwvc2BsZTLUalKTlGpPg4IEchKfNt1XR3RN5PJwNDQEJw968DZs+WE8z7+8kcQSMeZtpuOhZRz0MQzJHkUVA73YFSZz/cf1kOj2obx3KXUb5pX3JdKeeV1lHcGyQcTn8S/s9msx5cSTSXXrVuny+BhrAl4md43MTEhyvTNmzf7nsXxkQJTcf74PHOglHzYLo0NHvDTtWoT0VuyZCYLCAUGaAHhjxsQBvnjRFEY9Fq1gNDXZwsIK23Yt29fCQBg3759f1ZAuGPHjhIAwNGjR78XQHj9+vUSAMDc3NwPDhAeOXKkBACwbds2CwgFvu26fxpAiMq0BYTeebWA0AJCS5b+UsmRclwppWB21oHZWUebGXCBTxU/SWDyz5LQoIpDsfo1KFa/BleulJV+GoUqKqPAOvkzXDk3Mdm+vj7o6+szmiMECTgTIciKSsuWLYP79x1NqAjeu+fA3bsOfPmlA7duVejmTQf27XN8/aJgmI7P3buOxyQQBQU3RzWNHdKzZ46o1AcJN6WUJ49dWFmuWCql4MMPHfjwQ8fXRhTE6XRa59Xk0fKwLlyL3/zmN0sO2EDbSwGhpATzv6mgDlrT9H2FQsGzl4rVr4nlOUAzEZ1n+q7PP3fg88/9iiUlmkbBdcupDyRhbupfPB6HAwcOiGPK59F1ywcBH3zgwAcfOPDeew4sLjpw/nyZOjo6PCAQ60fFvFj4ORQLP4cnT8prFA8GpHFCHhd1Hbuuq4EjNbNESqVSkEwm4ejRoyUAgP3795cw9QkqKbhWKThCIDI2NgZjY2PQ0NCg0080NjZCY2OjBxTifGAqD9d1IZPJwMGDBzWAw7Yj+KOgN5/P+/aIZA66c+fOb+lNZyqV0m2lORO5GRyP9qiU8o1XNpuF4eFhyGQyOhIhto+DVGk9Xbt2rQQAcO/evyzdvVs2sV1cXITNvx7yAEM6x5IMunJFzr8rlZf2nmmd0OdMOTBxbqW9t3HjRl+dnDc9eFD5mx4cuK4Ln33mwMcfl+nDD8v5aWldu3Y5sH274wGCuK/pgQOV/W+8/jee3G2b/7+/EQEhrjtpzPjYSPyGH8yYZKY01vQzz0cZxHfDynCQY2oTEuaYlNpqart0EI17Dgn5CPIOqW4ETYcPH9Y5NTlgxj0bpL8pVTn0pWVmZmY8cjqKHsjHEt/PDx5M7aDvw4sCSriW0um0MfcgXb8vWgG3ZOmHRA7dyPS0fedOB3burDABfrItMUP+Hd3MKMTod319fTA4OAi7d++GYv5nUMz/DK5edQIZjMTElQr2FZCYCm9nd3e3j0lKjIYrCkEKJC0TRXgopYy3d0E0Pu74wIgkZO/cqdQ9NDQEvb29xsS+XGgNDw97EpPfvh3cTnyWnoCjciONlyQkpXovX3bg8mWvcKI3ULlcznO6j+tVKeUDe1Ly6ijAsFj4GRQLP/P0k7c/aF/U1NSIfTSt7bq6Oq0IFKtf863n+vp6jzJv2gNKlUOT83dcvepoxYUTHpL09vbqkOa0rYVCwQdaTXNLw5FzHkEFPfW1w9xx6XTa42N08qR8I5FIJKBY+Lnn3bgWuH9oV1cXdHV1Gccf2zU6Ogqjo6OwatUq6Ojo8IVy54Q3Z5988kkJAGBgYKCEIfGxDfl8Htrb2z3zVigUYMuWLbpMOp2GbDYL3d3duu47dyr9vn3bgdu3HZ1KANf63NxcCQDg7bffLqGVBR2D1atXw+rVqz0KKFXSeOqBvXv3fgsA8Ic/HC0huK6rq4NcLqf3HvaZn9zTAxBcq/RWs7a2FlzXhadPHbhxo0zt7e0i0Obr6pNPHCgWF0sAAO3t7SX6HgSECAo5IOR1X7rkV3jDZA9tD08BICm3dI3T73COJN4XBAjxcyqV0oeH+Nzdu+WxLBQKkM/nIZ/PQ1VVFaAvK/r3K6VgZqbyHPp1ZrNZDTrorc8br/vBIBKXOfTWlPPCKGOrVOU2qLq6Wvtc4sEaHkqY9mEYf30eksBllPePjY0Z2yIdfNJ9xcdR4q2mvipVzqlJ82piP5YClHFt0e/QH5v3I+pYUkCIhyq8L/RvPk4SIMR2BCWjp2v4RSvgliz9kMgCQmUBoVQnF3Z/iYAw7OZPEorF//yfNZmes4DQAsKgZ140IMQgMGNjY98LIDx9+vS3AACl0vUfHCDEf3xdWUD4pwGEXJF2XdcCwgjvt4DQTy8KEFowaMmSTE48Htc+JVVVVZBKpaCurg42bXJg0yZHR/Ojyib1R0IFlyqvdXV1PiZBhdiqVas8QCSZTEIx/1Mo5n+qo0lGYVJUYHDGgAxEYpBoaoGChUYDex7izJi/z/Q7/Tw6Oir6VEnP8t/HxmSzTdet2NF/9ZXZJCqMKFhWSmnTQlN7eN2o8Bw9etTI3CVFiY/BBx9430sPMjAipbTmTLd9YQoEJen5YuFnPoUAf+O5nPj76urqPL8FCedly5ZBTU0N1NTUQLH6NUgmk7B8+XJYvny5NjXjgpn+j38r5c1PpZSCjz+W14WkiCB1dnaK/ZbGsKqqymM2xftGD5rwu0wmo79DIFxTU+PxWTt+3PH1sTIvFUCIZqSpVEpHTt61axe4rgs9PT2+hMu0rlgsBuvXr/ccTpn2J38+n8/D119/XQIAqK2tLdXV1UF9fb2OfDc7Owuu60Jzc7Mea8wBhiAbFXkKZhOJBNy5U46ci2368svKQVsikdBmlBgV1HXLfmQ9PT3gui50d3frPc0P3ygox7ZifQAAiUQCnj51dHRYiR49KtPNm2Wz9oaGBg3sq6qqoLa2Vpu6ZbNZfeCwdu1aWLt2LXz6qQPXrjnwyScyP/zkk/Jv9fX1JQCAr7/+usTnjhKPPErn68IFBy5ciBZVN0weUZNw+hvubWpaSp/jUX/pOkM/LcofkQ9Rc1rOCxOJBORyOairq/OsI75ftm51fOsA9QAqQ5RS8Mbr/psV/Iz10T6OjIxAb29vqKyIIueRJH98Gs1cAiRRwWcQH8A6kCdGeZaXwcPUsPKmceJm2dKztAyv6/Tp0zA0NBToEmMaL6W8h8BUVwk6iOR83gQaUVbgHhocHBT3CqWGhgaP/MO2RAGDFhBasuQnJ51O61uA6upqyOfzMDHhaCBRX18P1dXVWjmQbsqUKp/WoKJIGQAyKapM401DLBbTggcBIaYGiELSCZGJWSPRVBINDQ0+p/4gkuoLY1qmMig4UVkeGBhYUjuQ5ubmoLvbf0OI/6PShYBQ6ovUdlTEJf+qIEAYNGZB6SnCvuNgENcVFy7cJ5afpuMNrAQkgoTzsWMyIFSqDHjx5gr3kKk+qvA1NDR4bgdMt9zt7e26/mL1a55gBaY0CFxBwPXGDz8QENL9ygUs3fNIHR0dHgU0SLGgyqr0Dson0EcNg53g+sXPSEeOOL6DqfLN7c996ySbzWo/wlgsBoVCwRNsQVpvly45cOmSA++/78BHH1XoyhU/oY8WjuXnnzvwxReV26vbtx0N4tCfJx6Pw4oVKyCRSGg+RPtL/QqTyaTmxzTsOlXgv/yyssYxKigFhDj+8/Pzvv1ClUz0i8SgMclkUgNbAIBcLlcqFArab5ADejqGz56V23TrlqNBSaFQ8NRdXV0NtbW1sHLlSjh9+jScPn1aH9jFYjEN/ihh/X19fWI0VYkX8htDpRScO+cFgqYDRL5OTAot9lFKkYQAm/OveLycngD3JX/v7t27fXUhH0KQjYAoFqv4o6ZSKSgUCpBOp2FgYAAGBgb0vG7c6MDGjQ5s3ux41gEllM3ouyYp0/QzbTdPVI430qtXr/YdBi9F1pl4My8fxhOldSIBLdwz9PuwNBbYLtMaoWMT1K6gz1FkLZ1LWkY6GA5a6/T9Svl9+MMAuKmuKH3avn17pDXS1NSk5Whra6sFg5YsPSdZQGgBodj2HwMglKKHfhdAePy433RUKQsILSD0A8Jbt/62VPa7+6z05waE+I/PxfMAwpaWFgSDJQCAvr6+HwwgxLQe7733ngWE7vcPCE2+gm+8LoNBbLcFhBYQ8jolmRDWp+8TEFogaMlSODn19fWwa9cu2LVrF6xcuRKGhx0d/Q4FGWWc7e3tWrHft28f7Nu3D/bs2QPDw8Mecw6++VGIUYARi8W0ooqAUKmyr9vCwgKcPHkSTp48CceOHYPDhw/DoUOH9Dv37t0Ls7OzWgDTKH1BzIMySDTD4wwyiNkGMWQkKboeJew3DaOPSnZUIfnWW2/BW2+9pb8rZv3gB83Jvvwy3N8vSr+QPvssGiBEM040I1aqrCTSCKWm9AO0PXV1dfD++zIgpIDDdSv+hNxMlCZxxzng/ZfWwPy8A/Pz3ndjncXCz3zRcIPm3KSMKFVOnO26rs8kCpUnVPSK1b/0leHKOX0XBWyJRMJjwiVFVjQJaj7O6XQaqqurPSBOMgei/QxSHuhvWA/6m8Xjcejt7YV8Pq8PpuLxOLz9NgLzckRRkwnj48eOZyxomgjazw8+KANAXGu0LVQ55Ka09DOCQswF+Mknn5TWrFkDaJp/6tQpOHXqFBQKBUilUtDR0eExi02n0zrKaCqVgp6eHtiyZYsHzGYyGejp6fGAfbrHTYAQzWcXFhZgYWFB76FYLKaTwiul9Hwmk0kYHx/3AMINGzaUMpmMXnMUqKLJNu5xnPtYLKb9HXEcKbhvaGiAzZs3a1/N/v5+XX8Qv8LgOZgOIwwA4PObf11OvUBlAB7k4D5Dfzvqc0fXRJgyTSNk0u/oM8i/ent79b7ke2ZhYcHTZ3q4ikByfHxcA048XGhtbdV+dxR4btzo+NqM9VIT7UKhIALBN173A0TaFzRxDZMrq1at0u1fuXKl9uft6uqCFStWBMrCsHkOM180zRs1taS/42GcxDdM64HqC7Tc1NQUTE1NGflhUD3cNDNoTDh/SiaTkE6n4Ysv/AeA/BlpHPB3zh9puygvp+/nByGmtvLvTBGpw2Ttm2++6StnAaElS+FkAeGPBBBK+fR+DIBw+d87SwaE0lh8n4CwSNJVWEBoAaEECNesWfNCAGFVVZXoV/e8gHD//v0eQDg/P/+DAYRnzpwpAQBMTU1ZQPg9A0KTeZ0EBmlfLCC0gNACQkuW/jLJKeZehWLuFSjmXoGBgQqz4MLi4cNyjqdHj8plTp8+7VH0sCwCNOqUzk1GacJQVNQoIOTmXEGE5q5BZUyMMkqC06iEQoNHmzO1A5VpanLFHaQl5jcyMuJxTg9KsB4VEC6V4V6/7ojlOHNfSt0csAX1jZbhwj+RSHjK4viiksrXKxe6WG/ZvE4ONsHbR3/nZaMIPqUUtLW16e8wqEhNTY1OClys/iUUq3+py6PiiuZidC25rqsVRBoBMhaLQV9fnzZ/xLaEmSjhd0g4hqlUyrOXqUJAy3Hlg7YVg6jE43HdJyxXV1enAWAymYTe3l7YsmULbNmyBeLxOBRr/onPRDTK3uN9cl1Xm0EFPUPBMH5HD89isRhMTk5CKpXSQGrfvn2l/v5+DZiwP4uLizpgFyYOr6mpgfr6ejhw4AAcOHDAkysQ+RzyiWw2C4ODgzA4OKjH+sIFBz7++F9qvzq6N5DH4B5JJBJ6P7S0tHhAL0aarKmpgU8//dQDCA8cOFBKJpOax2NdBw8ehMOHD3vMwun4UtN1NF3ESKp4uIDBVcbHx0WFlRNGU0VfyaUo2Gg6KsmFpfDHIDCAJp11dXW+ROs4H7QuDLxEv8fDMlS6qSyl+2lubg6ampq0HNq6dSssX77cc1CzebMcfIwr8CblWTIRlXjG1q1bYevWraFzEEYtLS2eAwceiVLiLVEIy/P3mQLG0GjEz9sXPbabN3sCBUXhu0FjSHmtiXfhd5lMRptcB70D5V9QXe+95w/qJX3O5XKezxKgDYpGOz8/7/uN9lkyD+VttiajlixFI4cmPP3883JkOEq3boUDChRuVNHDel3Xe2sjbXq5LjroAAAgAElEQVQEgpRGRkYClTnXdX3+UEGMkX8vRSsLEv74N/2OMs0o/ohUgGGoeJNQRorHKyHae3t7PeWC0irEYjG4dSt43kxgWBov+t316/I8moRjFMGJCmNYonhOXKmit3eo4J48edIoLLmwO3rU0RQkZLG8FLnU9A4sI/mhdHR0+ASqUgqmp6c9QFCqH3176Xf09qWhoQFGR0chFot5blqjKFKSb1iQ4kIVV7QwwOf27t3r2wd40zU+Pg6zs7MwOzur/dwwMTveROXzeThz5gycOXOmnIKj5pfGsV6qovj++w5MTU3BxMQETExMwLp162BsbAyGhoZ80UipkoprDNvZ2NgIPT09sG/fPg2genp6NCjfuXMn7Ny5E5LJJLS3t2sf7erqati8eTM0NTXpPuJNaKFQgMXFRVhcXNT1JJNJuHXL0YS+1z09PSUAgKdPj5boWGPbKAhz3bJPbWtrqyfJPQL9XC4HDx8+9ADC999/v5RMJiGbzcLQ0BBs2rQJNm3aBLlcDnp7eyGdTutIgdKaSKVScPeuo/d7dXU19PT0QGdnJ1y86MDFi+Won+fPy4nO6XxjsJuGhoYSn/OgGxCl/JFHg57jdUjRQoPehRFd+fpEXz0st2HDBh9YwUMymiqCH3bh2D575sDbb5fpwAEHduxwYOtWR/sMSj7X4thEMBE1zYlSZd8v9P+Kuv+k/SvJGGoBFMRro9bPARXlV1iW+j2axk6qn/slKqX0gRb9nh+2mWSrxG+xHPrl4j6mdeAhlOu6cPWqrBPwdUEjt0rz/e67FdlL9zeVG2gVQcfZtOZMEa2VUnDixAk4ceKEb7yUkgGhzTloydLzkQWEAcQFHv/uhwIIv2n+byp+bdlXAm/UKL1IQMjbGAYIlVLwh9/+Fv7w298G3hryG9I/NSD83T/8g++m0PQOrMcCwh8/ILx06VIJAGDt2rV/VkA4OTlZAgC4f3/ddwaEDQ0NJQCA3//+9yUEhNevX//BAELuK/myAELX9YJCCwgtILSA0AJCS5a+Kznc94hGEkVmEovFYM+ePbBnzx6PuSIFfwhcKHOgddMbHcoQivlXRQZIfbMkBtLZ2WlknqbPpu+kMpwRS+UoqGxvbxcjcpreK0VaM70Hx5JHDFMq+JYwCBRiZMuoRNvGc0VGfY5+F9bebxnwkwRYWH9dtxyFVRKoUhslEGhaG0i5XE4EhZKCSpU5aa2Z+orAR6myGVVjY6MnVx0CL/q+TCbj8R8aHx+HS5e8pr5BSm/QHjApWKgE8br6+/t1ZNRz585BIpGAixcvwsWLF2F0dBS2bt0K6XRaH3ycO3dO8w7MmYd86MEDBx48cDRIprzLNLe8jXx8P/jA8fkSe9bqH3M+0ndgW1EJw/2PoApz9w0MDJQw0Tcmc8f8cGhCigr0kSNH4P59R5cpFArQ3t6uzUJjsbLpczabhTt3HK3o0b6gqerevXtLi4veXHVUMaT0+LGjo/QlEgmYmZmByclJ2Lx5cwkA4NNPPy3dvHnzWwSH6XQaamtrob+/XwO7pqYmSKVSHr9oClboeCUSCbh719F05YoD773neOaxvr4e3nnH6++2uOjAu+86yG9LAAAPHjwo0TXAFX06l8eOOXDsWPn5I0ccDyiMCiQ434+yvvAwgfJyHBsE19lsFqampnx7CF00aIRZyj/RNwz9axFUu67rMeWWgCBvp+Q3SM3t6K2kia+7rqsPPZbCR8OIvpPm7YzCy/D3ID5B5w5BFZbBCKmm9wTJPe5/ir/PzMyE9jOM35rkmFLlQ4uqqirIZDIeP3KlFFy96o2MjL7kSJLprNTXixed0HXV39/vOUAxladlpP4opeDkyZOwuLjo6aMJCCol5820ZMmSmSwgDBBWpncj/ZAAIb0l/EsChPF4HDKZjBEUfvvb34r1xmIx+MNvf+sDhvw9P1RAKPkemubMAsK/PED44MGDEgBAV1fXXywgPHXqVAkA4NSpU6WzZ8/qXIQ/BECIprFXr161gPDPCAgRFJr4uutaQEhligWELw4QWjBoydLSyInFKrnEkCnSQAncrEWpctCXwcFBz3McEOJmNznC42ZHQCgxE3TKp8yho6NDRyDjDD9IAEUpF8TgTVQoFDx54aK+73nzDuJ3S/W143Vyc9ugtvLvaS4wpI6ODk9kvaC68De+JoLazIUImqv84be/heJvfgPF3/xGCxs0k+zu7jYKTf49jyQatL5QYaDKOAeFlExmrWHfcyrW/FKb4GAbYrFy5EkqaPHvbDarA3WcP18JqEOVUtOal8AGJeQJUh5CqnhJUX+fPXN0kKqHDx2tvFDw8ORJOWcfDSKTSCQ0T6Agme+PO3eCgf1nnzlw7VpFIcIAO+3t7T6+x6MiSwdeNGpmOp2GeDyuzRlRcW1ubtbKIY/Q+ehROVjXtWsODAwM6LGvra3VPBXLZjIZePjQ8ZjTUn773nvvlQAARkdHS0opDRAuXiyDqXQ67fn8wQflKKyNjY3Q2NgIO3fu1P15//33SwAAW7duLc3MzGiz0VWrVpUymQzU19dDW1sbtLW1QV1dnQ4QRMcQIw0j385kMtDY2Ajn/n/23iy4iixNE/TMrLTqqq7srqUrazqnppasrpmsnsmufBuz6THresoXXmpe6nXSxto686Hs+JXufq90Jd17ta8ggRYkEIuEQiySCBYhITaBEAQKIAmIyIyAiCAIdgQExJIS4d88ePxHv5973K9LBFuEy+w3uL4cP+v//985/3LmDM6cOYP5eQNtbW1Yu3atNGXt6OiQ/f/mm7b56NmzS2N68aKBGzdCFgAcOXLE4vPg7bcNvP22IfOlXbxov3/y5NL7fOOHchPqFG4dCVEYQVSn4HKw0t7eLsE/PUMbCbQhFo/HsX//fhw6dMghi4UQuH/fGUCGy9NYLIbh4WFkMhm8887SBkA2m5Xzxg0IqaavxYLJECg0TdMBMNxo7969Bf2n8lQ/INALfFE/u7XR7T236zwoHN1XTcaL1VEH2FQ+ODExoe0HvoHoVrZXf+nGQeX3umd++9ulXKuq+abXqfD58/pcnkNDQxgaGnLN26hrGz3rReFwuKiZaGAqGlBAKyNDFRg8eTRn/PwEgBZnY2OjIxk9Pc8VRHVHkzMVfjrIGbQXmKCIfKq/nu6ddDqNTCaDiooKqUhWVlYim82iurraU0jo/Ovi8TgOHjzouMb9AfxSsSiqXkKM/nUFDcnv4to1d2BFod2XW2cdKKR6dnd3+3pHvaerIzcV1fUJV4xCoRAW0t8viHRJkfb8Kgh0aqAKQV1bVMGulrdcoO4F4HXX1fWmnsipimNtbS1qa2sdgNBrpzyTySCZTLquS/q/epKh80/SJYgOhUJIpVKST1y9akhgy8FNKBTC7duGHEt6noDXQvkf4Nw5Z0qQ69cNmXj51i37/zdu2D52164Z+OgjQ4ZdV4m+SwCHEqPzk3TeBm4dEQ6HHaHpU6mUPE177bXX0NzcLJPLUztqa2uRSCQcPoTT07YyRnw1Eolg8+bNEkASeEgmkw5/IV4vNfImn892dFMnuIjH4zh50pDzhABJIpGQAWXWrFljbdq0SQLCTZs2WdlsFqlUSvLUhoYGVFZWIpPJyFQO0WjUEek2HA4jn8/j0SMDzc3NaG5uxoEDB9DR0YGamhp5EkORVdX683W4f/9+CwBu366yLl2yge2lS/6iKfP5TONIp4VcztGpO9WdK8U8TYdOwRVCONq9ceNGCCEcm6imacq20voRwj4Joffm5+1NEz7fYrGY5AerV69GMpnErVt2ChyaE/X19UgmkwXzwzRNx6kVgfBEIuGaZoL+JaL14saf6RpPi+TW/27Axo2vqcTnhxeA5DyRnnd7lk5s6bdXJHM/oJWI1i7x14mJCYc+oWvPSkChqs/p7nvV9ze/MbRRl3Xy7tw5o6A/hBAy0qza925rhaIb63iyCvZo/noBwgAMBhTQ8ikAhC7M7lUBhHSPg4Zr19zNel40INSdFPO2kImo+q4q+F4lQPjFr37lOEEsdp36gu7zcgNA+PIDQkpKf/v2betVBYQUUAYAEokEstmsjDT62muvvXBA+Otf/9oCgKtX/zkAhF8TIPzpT4onoScKAKEoWo5KASAMAGFAAb3M5PAhdGMw6uKlf7mJF1/sRMSMVJNRWvCquagXM9cppZTs3IsBe93n5qc6Ki8vdyRVP3nyJIQQ0p9ydHTUlwKiChqevNev8kL18TKrVH3T1GeW813d9/nYXL68pFhSol03IUPXvExZ3cwtdd+m8hfS33f4qbolHXer1/HjBo4f91YiveajW/kjI3aEP7UsLxNeXja1h6598atfYaH8D7RgulhdCODwqI06QKgquLrxVymbzcoyeL/z8lXFkfgFmcl98IFtKqnzOw6FQjLaMfEYur6Q+SNZ5oEDBg4cMDAxYWDPHv+gwEuZ4n5vPBciKdCc942NjUmfzq+iATv828hclOdtHBgYQDgcRmVlJSYm7LpHIhGsWbNGfqO6uhrhcBhjY2NaM1XVXNQ0lyJvxuNxi4OZZDIp60uggSKOVlRUyOiUyWQS0WgUnZ2dMqoo5Uf89NNPLQA4d+6c9IskU9POzk6kUilUVVXJZOMVFRWoqalBY2MjBgYGMDAwgI0bN2LXrl3ymcnJSaRSKdTW1kpwWVZWJsdDja5J85GA79q1ay0eWVF9ls9zdd6ra4D7FHIAzs181flMORy50kvfIeWU+KM673iOQL4h8u67S1G+KeIuUTgcRjqdlrwgmUyitbUVZWVlMj8l+XRSvXi7eR1060FVpt0AIT8tVPnE+Pi49N32Ixd09dQBwuWCI/W7tJ69eLgQwgHaOBDkY0vXdPNLbZv6Du+vWCyGhw9ts20qz287i8kiXb96PafySDK7fucd2wzbTTc4e9Y26eZl7Ny5Ezt37pTP8YMCvvnBKRQKOcA4X0PLoQAMBhTQysjwy1APHz6Mw4cPY3x8HLt378bw8LA8berq6pIM143ZkABTGcFC6nsOIevG6HRKHT/J4ERKl0746J6nsOBeSnA+n8eZM2d8KZpu3ztw4AAOHDjgS2HlwoYrPMVAhZsJopeTPxeAfsg0nYBwdHTUtX/5teWYS7opEvR7IfV9LKS+LwU1KbvqSZOuTjMzBmZm3MNvq0LdTQDr2jgyoi+XlGruE+tX6KuniLp1pgp+UnxI8Z6bK0xITOU3NDS4Kktuc4BOKgm88H7jShCBhKqqKtTU1KC1tdXBA0zTDoWuUwDD4bA81Vso/wM7EX3m32Ih82+1vs1U3siIgeFhwzURdzElSlXQ1blBqUxmZmYwODjoCAySyWQwNjYmg7FkMhl5UlZdXS3LjEajWLNmDY4fP47RUXsDgVI20CYUTyeydetWmZZABSAEgoQQEhBy4EhEJ5RUV+KT4XBYbo4dPmwDU/JFPHfunEWnf9evX//qVO6qlUwmkUqlHCk4ysrKkEwmZRCh9vZ2nDt3DrlcTgLCbDaLtWvXyhPJRCKBHTt2oLa2VranvLxcrmed0vrVaSWdXlrqHFDliR8lmK6rPoUEyumEkPgw1Z/zaT5vdImyVfCg+qOapolMJlMQ5OPYsWOYnp7G9PQ0pqamMDExIXlBLpeTgDoWi0kLGr/8RZ33QghPAPjTn7iDQiGE9sTL77c5z1H5gY7XLqd9QgiHHFXv6ywcNm/e7JAvbrJQ9y03Och9jUlHofLn5w3cvbtk5aC+rwJL3kd+QaTa1yr/IGpoaJCWCkRvvaWXbQQI+bVdu3Zh165dEMLpT8vXi27dkoxcLgikMgJAGFBAK6cAEIpXExB6vfeyA8La2loZlTEAhMsDhG7rTBX2ASB8cYCQIn0ePnz4lQWEV65csQBgcnJSAsLZ2dkvAeDx48cvDSDUzYEAED4dIORKtQ4QEulAYQAIA0AoxIsBhHxOvmjFOqCAXkXSAkKVOc/OzroqhkQdHR0FTJH+r5q60Ttqygmd4PRisBz08W/qGLEbgxZCeEYJJaIEwcXKcrt35swZHDp0CIcOHSr6jsokQyF9zr1iAunJ6p/JZ/fu3etaZ1LY+X0/IPG99wy8956BPXv2eLZfnQf8vppWQifwl+bL9x1AUH1OByrs+bv0TR0Q9JojXgrJoUOHcPjwYRw5cgQjI4YEg+o76XTatVw/ysRn/+N/FIy56ovEhT0HZlTG6dOFIcKFEGhpafFcf7r68DD6qh+bV3vo2sDAQME84r/p+4lEwgaB5X8oQSdvq06JC4VCMum6aZoYGjKwbZtNftdbSUmJa5tCoRBOnDgh201gcHBwEIODgygtLcXvfrfJAoCRkRGLQPGxY8cc5qeRSASZTAYbNxoSVOdyOeTzefm7tbUVJSUlSCaTjr5T+StRV1eXNFWlawRmCPiRSWg0GkVtbS22bNmC5uZm7N69G7t378b4uM0r7t69awHA6OioRQB19+7dMhdhXV0dYrGY5BPZbBbhcBjxeBz79u3Dvn37MDU1RbjNWgbJ9BR8PZOJbDqdliknPv74Y6uYrPCjJOveH/733TIKKPl4crNl8oHk79HYkqmbKk/V+WuapvwGtbWsrMyh6KrrmvqF+xQPDg4ikUg4zJzVOesXMFBb/Jrf0X1Vtun4uBsf5XwnFAqhrKwMsVhMri9d2gav8dX1M+dVxGN0fcLLphRbKpD005c6kKtLvq5uaNCz5ANN4FCtowqyllMXXZt5xFld+ix67sIFQxLdKwYIqe3cb1VXd/W5ABAGFNDzpQAQipcfEHqZVnopNU9W/wxC6M1M+XPPCxDyutD9ABAWAuZi5rSmGQDClxkQLi4etQCgo6PjlQWE9LdhwwZ5YllbW/slXV8GILSE2AO/BMDyCwjJR9NLVngpyl7zdSWAcPi//9U3DhD+9CfeSnYACANA+LIAwgAMBhTQ05EDEJJQ4ov17Nmz2sWrM/Nsa2uTec/4O2pAGc4AFpLfK4g26sXg/Ch1fp/nz2zYsEErrChXmp/vun3j0aOVvU/MvJhZpWrOwtv15dr/0zMQjRBCO2YUJMNPPS9dMtDU1ORrLExTn25CR6qJDAeCPHGw1xwhMHjypDMXmdvzPOeUStu2bYMQtlkUN43at89w1Fk373iAI7e57QUE/SpyQgi5UcIVydOnCzdk+vr6HEm2+ZzT9U1PTw96enrkbzJ/5e1WSTXdpecmJycxOTmJ6elpzM7OOhQMem6h/A/lPCQzS648676ZSCQcShCVV1JSUgAMBwcNDA4aGBiwieaVLnci9c2JE7byQ+X/5jcG3n9/qW/v3DFkwJN169ZZpaWlyGazWLNmDR4+NBz5+NLpNDZsWEown0gkMDQ0JM0RI5EIysvLkUwmHRsAZP6tKnq9vb0WALz99tsW1ZfeowAp5eXlaGtrQ1tbG+LxOKqqqjA8PIxduwzs2mVg/fr12LNnjwUAN27csNLpNLq6utDa2orS0lIJFLds2WKVlpZK029S4MvKymSQDIpMqgF9AAA3QJjP5yWw4vk2qZ2UcmJ8fNx6FsFHhLABYSgUQlVVlezD8vJyqay2tLQ4NlN++pNC80qdIq67xiPorlq1SoKisrIyRxRSAqOpVEryhYcPDaRSKZlDk8C+GzDgbfTinzzKpttJIW8rL0u3bvhvAhw0z2tqalBZWSmj0+rWng4U+tER+G/qG693Oc8YGBgoyNWoa5/XpoQbL6TfOvDKy7h5c8nNhu55JY4vNre96prP55HP51FXV+c6L/j/L1ywc5n6AYQ0tiQHqf2ku9Am3EpMRb3MmgMKKCD/ZKhCihTKx48NPH5cqEB77TZxhlBZWSmFipdSK4R9Ush9mFQfMA5U1W/pGJZOGHAFUVfWli1bsG3bNqn0C1E8wbVO2KlJiyl6mF/ijNI0TSzm/8ITPBFDpah/XJDv2KGPQupWVl1dnVRySNHz026db4EqhNS+V8GO2zeW5sj3HQmbqd3F5uGpU4V+ZNRv6vMkCIWwo8t1dnZKP1kKG79///6Csvbu9QZsND66OcufcRsbN8XOq90U9ZPWFZ0QCiGwceNG2R7TNB0nUFS2ugZN0/apIb8a+h6fJ16gkPu0cZ87Xtavf20rGOfPG1go/0MIsRQZkKcVceNB/BneJ+qGCYFAtZ8HBgz5vd27DYyNGdi9e4lef90+zSstLcW5cwbOnbP9YUtLS3Htmp3aIhKJSMBDvnXRaFSeMFES+t/+1k4xsX790jfr6+tx9uxZ2acUUbK8vBxTU1OYmpqSY8KTflNbCSjt37/fqqysdERFpDWTSqXQ2dmJzs5OOQZDQ4YEILFYDLt377YAYG5uzorH4+jp6UFzczNisRg+//xzCwA+/bTky0wmI3lmLBZDKpVCKpWSyt/8vLEiQEgngeR/yX1UTdPE0aNHJSBcrlLstoZ4P9E8pVNCnj6iWNRNlby+r8omrugSECaisYrH43jwYIl3UuRadY67+byp36XND+rnWCxWEJ27GCAsxpc4b6Ko3pzX6jZgdOvY79i6yRweW8DPpoEQAiMjIwX8Xn1GnUO8/nzt8Wu6jQx+n5d/86aTV+lOGnVt8jMe1C9qmi0/fUPP9fcbkjZuNLBhg4HOTpsWEjZxsK+eilJ7eJ8sN6JoAAYDCujpKQCE5ssNCIuBuOUAwi/X/V/4svO/upb5PABhsciibmV8mwCh2h86paFYuwNAGADClQLCM2fOWADw+uuvFwDC+fl5CwC++KL/hQFCNdfiSsgvIFwuAOTC1QsUvuqAUAd6A0AYAMIXCQhftDIdUECvOhX4EJIyyQGhykD8CFn+vB9AqGNwOiGmU+6JmbiZQ6j1KUY7d+7E9evFc+K5lT8/bzhyC/mpAynOvA1eYIkLH5WSySS2b9e/Fw6Hffmq+QFt16/bSb/dAKHaX37L1s0hNaKo23P8NweD/D1dv6kms7rxIhNadY7x3Hc64U7f93pG10duAlx9j66TrxcXvBwQmuZS5Dy3/vNaR6T883atWbPGEaWX5jH3w6PfBAZTqVQBsCMwJ3lC5o8KlHQhhAQzdXV1yOVy0kSUvqOaF1I/qO3RjUcoFJLmo3zzgcBSOBzGvXuG9AEkolxwra2taGxstADg+vXrFiVaD4VCUtmmKJDxeBxvvWWDwu5uA93dNr+l/ICUIzAWiyGfz8tr27Ztg2mamJqaKpg7p06dsgBgamrK4n1CfR+NRrF27VqMjIxgZGQEoVAIDx4YWLfOkMpyOp3Gxx9/LMvZtm0b1qxZI8HIb37zGwsA7ty58+XVq0vmruRH2NraivXr12P9+vV47bXXJCAs9scBYSwWQ1VVFUzTlP3Fc91eu3ZtRYBQnefqfW6a6QfweZHfU0IVCPLxojZThNNQKIS7dw0HDw+Hw+jr60M2m0U6nZbjQRsXvE1cbnDeofp0qaS2nSvifvudIlXyvL/8Po+Gy9embvPHTR7r7odCIQk4OCB0GwsuG3SRuVXZUWyeFXvWb//duLEkYwhAx+PxgojqOt9yr7rR2PsBk/yaTv7oiPzFVSBnmkugj/ctn6vFwCBfZy9akQ4ooG8CBYBQQ990QBgOhwtOClcCCpcDCN3K0+1k6+bQtwUQfv7LXxasGV1QmQAQvpyAkJLSX758+bkDQjo527Zt21MBQvqj8eaAcHp62gKAxcVF60UBQvpbiWLN57l63wsQLlewBoAwAITF6rmceRsAwgAQBhTQsyZDt4h5EBRa8BRNjptEeBExi1AoVAAI1bJVQKhjMqpZyejoqCtj92JQQtjKf1tbm+v9999feRAZIQTu3vX3vspYSSkpdnqmCtMCAT7s/n1umkv0Zed/Vej/luQFCsmUzo/553JOA3VtVCOL8ueampq0QW1On3YPIqN+s6KiomBu8rkUiUQcDvG8rNdf15tW0zWdeStd1ylon//yl66AsOnn+mihVVVVjoASZGZHAvb0acNhDq2rD2+3em9sbMxR15KSEnR1dWnnL7+m3qPgGbQx0dTU5KgnKeoECNV69Pf3o7+/H0IsAV4KPEP5tOhfdbw5uQUjoY0wqivP6VZSUoI1a9ZgZGTEUV8e9GXHjh0WAFy8eNGifnj82AaYg4ODcowqKioQiUQwN2dgIfV7WEj9nowGSlF/TdMOksPbs3PnTty/bzh4B7WFm1JS8B+ea5BMRskk9dEjA/l8HguJJUC4adMmecJJ1zKZDNLpNCKRCMbGxqyv8JhVXV1tXb1q4OpVG8i2t7ejsbFRAuje3t4VmYyWl5dLJZfWNo1jPB63AODzzz8viDDqJodURV8XdIXWYyQS+VrM0IqZU9JvruASOOSAsLS0FJs3b5ZtuH3bwCefLPGC/fv3Ix6PF/B0Henq4MWHvZRuN0Co4yutra1a3q3jP148U31WV3+38sLhsJyXur7Qvbt7925H2V51Wgm5mY3q5okQSxuwQgjHRhjxe7d3VRmjbhLQ82qEWh0Y9yLqt/7+fmzZsgVbtmwpGIflBIyhOgRgMKCAng8Zi/V/CyIhlsAgX+S6aJM6RuPGJFQgkMvlkMvl5G9dlFGVHjxYOnUr5pfHFQDOyOnbxLTc3l8OIFSjNPrxO9TV1TRtXy4/4Eo3Fvy3FyD0Q2oKCqKVmpp++a//+lRt0oFBXbs7Ozsdv994o/CE223DoLy83PEczW8uOPm6oGd373ZP/+GmJBHx1AbcT5YDQl2/64Qw9/ekCI2UZiCZTGJ62hkJ1a+gp7aPj487dvAHBwd9tXvNmjUORYN2r3kU246ODi0g5HUlQEMJ2qn/VJCqnnDqrBbUMdEpZmQdUVFRIesfDodRV1cnU0ZkMhmUlZXJk7e1a9fiwIEDFgAcOHDAIvAaCoVw/brtf1hXV4e6ujrE43H09vYiGo3KU7CF1PdltMhQKITGxkbU1NRIIJdKpWQ/3LtnOMZRCCH9+yorK61Ll2xfTPJ1PHvWwNycgY6ODnlaszhq8ycAACAASURBVHHjRpSWlqKhoQELie9gIfEdXL161QKAt956y6Kog62trTKp/bp16yQgHBoasq5cMXDlioHLl+365PN52Z7BwcEVA8JEIuFYq6tXr4YQwpFyQh1fP3O5pKREeyJGcyAejz8VIFT9mtzmoA4Qki+guha4Uvzuu85NImqX14mQKg/9yGyHPPEJCFUeycdNVwc/4KLYCWExkMbXB1lQuMkS9cRr//79DmDu9p7KQ7xO19R33Xw9dXKOACH3vXaTMWp91O+r/eqlyy1HdyDfdE6hUEjyr+VED6XvU//TdT7/XrQCHVBA3yQKAKGGAkCoB4RuJ4Zf/uu/OsjL3JSbt/ht07cZEOpIJ6wDQBgAwiWgZaeCWQkgvHPnjgUAhw4d0gLC5uZmCQhPnDjx3AEhpda4cOHCMweEKxGoxYKt8DVomq8GIPQKKqN7j/8OAGEACL9uQBgEkgkooGdDDpPRJw0/lgtxdHTUQTqFWMfwVMYixBIgTCQSjjxD5E+gmozOzzsBjS4P4OTkpCvjLHaNiMwaBgcHMTQ0hEePDDx6ZBTkRPMqK5fL4fp1ZxJZvwxe7b/F3A9dzWuJSBHX0fCwgeFhwxV0+WHulFtOrRtXzhZzPyxargoQ3QSpbl7Rt3RJ6L2++/77dk44UlKFELh3r3gieh5hbTnK0uioNxhUy9J9n5t58mhtywGE3C+H2kCKBgEvDgh1igtft/wZ8r+ZmZmR978yHdSOm66vKH8h+UOR6TnVMxQKoaurS5qREhg0TVMCWmrPjh07sGPHDvmeEEt+sdxnymvs1PXHedWJEydw4sQJmOYS4CSAQ2apqVTKYYo5Ozsr6/DBBx9YANDT02PR2FL933nHkO1pbGzE6tWrkUgkHIDQNE2ZF5T6qKysTL6XTCYlWLp718Dduwbu3LHHlv4uXVqal9QfmUwGq1evxqlTBo4etWnPnj1Yu3YtotGorL91xU7psHXrVouiysbjcVRXV0ufyaXvXJJmpdlsFu++a+Dddw28845Nhw4d0gJCv4np1WiX7e3tjhyEOv6km4f0m2/uUNk8Sq5pml+rqSifb1Q/bg7Hf3MlmDZ0dLzo7bcN5HI5yQt4VGsvUKjjs8UUfrew/vy6lyzh+VzdgIsKXpZDQhQCQjcwxuVXZWUlqqqqkM1mC/gm7w/KNctBoZtfpps+pNZX3cCiCMoU3TWRSCCZTEoAVVZWJnUm2oT66CO9K4Ta1uVslnjNC74hRhSJRFBfX4+Ghga5wdTX11cwnwhIU5Rcv4CQ5oRuDgZgMKCAng0ZKgNYrP9bhzM13eMh59V7xXYo1dMux72mJgcgJAWeEsJzMKiWzUNCp9NprUO6l8DitH79esfvCxfcgSGnq1f9n8bphCLdW8z9uavCTwx37dq1EEJgaGhIKsa7du3C2NgYXnvNcAgDt+TaOiImT6edboJhMfdDLOZ+6DjNoud15erAmFq+27WF1O8VvOPWlxTyX/etBw8Mx4mnlwKkzmndOAkhsHOngZ07naePxYQrn4v8VJmUgf7+lfle6oAiHx8K902AkJ/MU/AJWit8U4cHJyB/FfKvO3v2rCxDPZXjdVPB5c6dO+UJl6oYLWT+SBK9S6kzqNzXX3+9oF/Xr18v/8997XQKtdq3umeOHDmCI0eOyDIIaJJCVF5eLoPCfBVkxaHAXblyxQKA7u5uiyt6yWQS4XAYb75p4M03DaxevRrt7e0YGxvDQvr3sZD+fVl/qlMul5MbBhS8p62tDSUlJQ4fops3DXz44c8sAPj4448dQInqSUnu29vbMTExgYmJCRw4YG/S1dfXyxNC+uvo6LB4cBtKal9eXi6fuX//vgyck81mHUGNysvLcf68Pu1EMUC4kPyuY+xp7Nrb22Uk1ZGREelD6CdYCPFEOpUXwlZSadwo3c7X7TvI14Gbj5Suvnz9uc1hWvepVEry+5Uq/modvALrcCWdp7ARwrbSoNPyjo6Oorybfq8EvBD/cZMtbnKME23G6OTDsWPHHCke3MpwO/3zWwc/lMlkHHPh6lWnnkDX+Wmmn++r73MZ4nUyKoQoANS0ZtUx4fx+OT6EpaWlARAMKKDnSAEg/IpeNCD0OgEKAGEACHWnhG7XA0D44gAhJW6vq6t7roDwo4/+yeFbx/vQLyBcXGODysePH1vNzc1wA4QUvAaA1dXVZRUBhABgLYPgBQh54JyXDRC6Rd981QEhb6OqnAeAMACEXJ5w2cllxNMCwhetKAcU0LeBDJVBp9Np6U/ImTX97u/vLwBPxRixDujwby4kv4d79wxXAKErXwgbGPHIYV7vet3v6upyvUfJsn/9a33dPvhgZYCQC3RVoeeKam1tbdFyd+0qBJF+os551ZEU/cX8X3xFS2ai6gYAf39+3pC0nPFwzAcPMKgTbh9/bODjjwu/9+CBgebmZteyvPwD6TlSqOkZns5Dp0x5EVdcac6SiSiVqVMQ8/n8soL48DJIST961I4oaZqmY83wsdb5s5D5WiwWw82bBm7edJozeymXpFjy3ydOnHBcE0JIE1HeByUlJSgrK5P1ouiKRGfPnsXx48dl2gcCXLo56VfZ5Hxu//79GBgYkG0n/y5K3k7mW7dv25sRVE/6Ky0tlXMnlUqhuroaiURC9v0bb9iROaPRqCxrIf37OHjwICYnJzE5OSkBaDweR3NzM5qbmzE1NYUHD+z1xceDgq1cvnzZ4pECSamrqqrCmjVrUF5eLsHl8PAwxseXopw+2fH/WQDw9ttvW8lkUkY73bhxozR7LSkpkaegAKze3l4rnU6jvr4ebW1tyGQyaGhoQENDA86fN7B7927k83m5oXjzpoHKykrJI65dM3D6tOFIO7KQ/K5j7LjC/cknn1gAUF9fb9Fcy2azUjl1G1PuN6jbKCQl9OvwH1TXAZWtggtex5UAIi/LAR2fdCvHjU97AcJVq1Zh06ZN8tm+vj50d3dry3Ezn1QjXapj7dYufp3kHDcVV3/r5kSBLNZEqT5+/Piy+Ls6v/i9lZrF6nhTSUkJPvxQ766gRgrV1ZFM3flml65/+EYY+S3SZg9tsvJ263xz1bVA4+InwujTrseAAgpoeRQAQrFyQLicwC+8DW4BV1QFIQCEASAkQPj5L38pKQCELycgzOVyFgD87ne/s543IBwfH5fBbFYKCL88scYCgMOHD3sCwuPHj0tAuHfv3ucKCJcC0iytwQAQBoAwAITfTEDI59yLVpYDCuibTkY0GpUOv8lkEkLYZqMUYY7MllRmvXbtWvmMqgSqAoALLvUeMQ7yYdEJFJ2imsvlCkwWdOQm8Gpra9HR0SHNWvzQQtm/sYXHz/XpAPzWg55fzP0HLOb+HIu5P9cKPz912rXLcCQiV5UdP2XphA8BQbcydGXqQKCf9xzz4Csw6AY41WuUl4kTmTYKIVBXV1egIKhtdusDIUTBhsPQUCH49hLivB1cAaqoqHAAQZ2ywn+PjY05TLlVYNjZ2Vnw/ZKSElRWVqKyshJTU4URV4nUOqq/I5EIqqurJfCmoAY6BVcdKzWS6qNHhaZOC5k/cvAYigRZWloqFZCbNw2Zk48UmXA4jFwu5zCvU82Zi0UhVBU2Kp9MpgYGBuS4UTCFkpISOceSySSam5tx7pyB996zzTY/+ugji5trNjc3IxwOo6enR45HNBrFiRMGpqeXThcXyn7fEdX04UNDBnQhikQiqKurQ2Njo2NOc0DITbSofRQ4Znx8HOT3NzQ0hLVrDYyOjqKiokIGxFnsX2UtVP4xdu3ahV27dskcbmS+eujQIQkIz507Z1VUVCAajeKNN97A3NxSZNPq6mrs2LEDa9aswfj4OMbHxzEzY2D79u0S4Obzedy9a4N8qmtfXx8Wkt8tWAtVVVUWADx69Mjim3hUlo4HkozggFMHUBobGwtA4XL9lnigFS8zOIqYyJXf5QADVa56uWtw3leM7/N33NrtFUymGD9Uv0NrTVeWCgx1dRTC3rDy2tTz25c0j3gZFDHcy/xclRdufNGL57jxTl0dOU/j1klqn7oBa4rszNujmz+q+T3JQl4XLi9CoZAvNxWvqKJuvwNAGFBAz4cKEtMv1v8t4vG4ZCymaUo/GJ4AlzObTCZTwBSJWQixBIB0DEoCAQYIVcHCGS1X0Cl5s8qgvRhSLpdDTU1NUcalClO/5np+yuTpJbyEtJvAFcIGgrt2+U+87lVWwRzI/0/Lel6IJTDoVX+vcuiUgvvXFRvbmzf1u6QnT57EyZMnHWPuJshVwcvLVzccBgeL78br+t9N6dq0yd0/ltOOHTsK+ktNXi+EwIYNG7BhwwZZXigUwsSEgYkJ+zudnZ1Yt26d3AhR/bRUhYD7tNF6pjV99aozmi3vP7UfamtrUVtbK6/dvbt0ukWAkEceJXCYTCYL/EPpNI2AmepvxcGi24kh/ab26HbUCRQ2NjY6FMJUKoUDBw5IcJROpxGPx7Ft2zZMTU1ZAPDJJ0etfD4vT64ikQjC4TA6Ojpw6tQpnDp1CtlsFrdv22On+k7SyVx5eTkePjSQTqcl3yNASM9S+48ePVoQfZOPWSqVQjKZRG9vLw4ePIiDBw9ieNgGZyMjIzhy5Ig8fevt7bV6e3uxWPUnWKz6E0SjUcRiMQnO9+7dKwHhxx9/bEUiEZSVleH48eOYmzNkVNmhoSEMDAygu7sb7e3taG9vx4MHBk6cMHD4sE3xeBynT59GSUkJDh06hEOHDtn8gJ0SEqk5CDs7O9HZ2SlPVE1zKTIsjx5Kpxs6vzw+tslkEqZpagFhMYWUPyeEXvEtdjLipsS7kc66RAc66HnuE6o7zeFrwy8g1PE1la8W428EJLg/shdf5PVVrZVWctLKy21tbZVl/fa3+hQ/fsqhNV/sHV5fHaii67QhRTyN7n/wgSGBIX+X14X4b0VFRYHVhlqHYu1S55bbuHDS+RDy++pvPl+FCPIOBhTQ86IAEBYhHSBcKPs3zt+ZP/INDIs958Vg+bVvEyDkSg9/JwCEznkUAMIXCwgvXLhgAcC1a1XPHRDyYCuq0uYHEM7OzloAYFkfWmvXroUXIBwcHJSAEACeFyAcGRmxAOD06dPPFBDS9Wg06vuUQgVKASAMAGEACJd0qAAQBhTQy08GX8hPGn4sFzflL+OKF1dA1ChUXsxOBYQUye/MmTO28E94R6P0EopcUfIjRHkexOUQF746Exy/J4ZegFGnUOto1y6jwLdN97wqxHT3VWGwWO0Egzp/Gx3NzxcCft03yf+KTOAaGxuxkPqeVFJ177n1GSnUvL8mJiYKnuO5unT9qzPLUTcNtm7Vgze1f8rLy5HNZh1lkUKq9ksxQCiEwMDAgHY8vOba0NAQTNOUQNBtLOrq6hzrWqeIhUIhCYroGvmv6PpU7VdSQEpKStDe3i4jEpKZ+tWrhgSE3NwpFAo58m1xk1IiSpZOa4G+RfOMA1Z1o4ErazpwQHyOonOWl5cjGo2ipKTEkTMxHA5j06ZNKC0tlUnpJyYmrNlZA4cO2UTKXFlZmXzn3j0DpaWluHXLwELFD7BQ8QMIYZs7HzhwAAcOHEAikZC+WZSbkBLXq4qZDhASQCaQ3N7ejoqKCmnqPzU1hYkJ+3uffPLPFgBcv37dGhsbQ1lZmQSEsVgM0WhU9kNPT48FAE+ePLEAYO3atVYikcDx47bP7vbt27F9+3YcP34cdXV1GBsbw/Hjx3H8+HG0trYinU7LSJT799t59XjuPRqXheR3JQkhpFksPwXlc/Dw4cM4evSoVsEk4EEmzGSWrMoq1ceJcqf5BYTkX6eav/GxUhVpVUletWqVlGvpdFpGQiVQT/yE1j2BOzce4sYDotGojBLa39+P/v5+2Rde7dWdnnrJBjdQxZ+JRCIFUS39gpTx8fFlvVOsvLk5A3NzhbxZZ3arAjqav8RvVFPTYt+mcXHrP/V52vh47z0nT25ra0NjY6MjR63feqjPcfnl9Zzb2BOfprHV+QsST6ZrpM/x+faileWAAvqmUwAIfVIxQCjD5lf8wFNZDwDhygGh2ncBIAwA4csECN966y0LAF577bXnDgivXbtmAUBDQ8OKAOFnn1XJCKPFAGFjYyP437Zt254LIKQT2IGBgecOCH/6E3fFVAeQXnVA6AWC3Uxq3WSDrj5qXQJAGADCABAGFNCLJcM0TTxp+DGeNPwYdXV1DrMNnXmBF6nvERMgwRWLxbBr1y4Hw3j0yMDmzXpTPC+mSNe9cuXQczy6n5vQcvvucv0DhRBYqPh3WKj89wUK+2L2zzxNRdVrjx7ZwRb4tV27jIJ20LtejJmIzNHITI4r7IvV/9FTiHvVVzUZLdavsq+Sdg7K/fv3Y//+/Y626MaA6M4dvYnq6Oio73HSCTe6R4J00yZDAje1n/l31fnFzU0bGxvR2dmJvr4+9PX1yXI5+HDrbwJQ6rNfMJNR3fujo6PYv18ftIaIm1wXU1QoB6YQwjXCnVoPVcmm3HmU1y4ejyMWi2Gh4gdIJBKOiHeU35O3mQeooXqRGWcqlZLmgEIs5RejjS0hliLGErBTzWLV8puampBKpRxAlfhaLpdDLpdDZWWlNFG9fPmyBQDr1q1zRBk9eNBAa2srotGoDCrDTC595+draGjAxMQEHj40HOvWNE0JznTjTM9SX1Be07a2NkxPT+PCBQPXr1+3AODdd9+1Hj82EA6HJSAkorKamppkvkUA1vT0tEX9euzYUiTYQ4cO4fTp0+jp6UFvby96e3sxMDCAyspKuSGwa5eBmpqagvkt+QNzJeCnoLp1rANgujVFJpO8n+j/atAXuuflS6heVwESbT4Uk6WrVq1ybGJ4UTweL5AlfuU075POzk5HubSZtJyAHn5PCqmONBdVoOvGm93Gkv5/6tQprS6iM43UbX4Vlmfg1KmlfuUbwOr8dKsfbTx7zUO3+9xFh4L9uX2Hm+O//bYhA0YVk1d+6sU3nXne02LvcqI15AUIaY1wQGiapnZtBRRQQM+OjCcNf+cQMqFQSCpMblEZVQabyWQc73BgWFZW5lBcdUxjdNQZyl59Tsd03MrSCX8v4eTF0HQnMMUYoEoLlf/eAQTd/D7o+cePDTx6ZBNdIwWLfAbVHbti7dONWUNDA7Zu3YpIJILF6h9hsfpHWv9QP8Sji+qEre70SfZP8nswTROjo6NaMFfslJWXtXXrVu0cUU8A+TzjyqDa7o0bvU/C+Duk4PLvcD8m/u6mTYYjEhwvi9ehvr4elZWV2rHk/aIb571792JoSJ8ig67x6LRua4jX6fJlA5cv64E/j07KQUgqlXLwBX6SR+8sVPxARgssKSmRYJB/Ry2b7lG0T5VmZmYwMzPjOp95X1EY9pqaGnkKVllZKXkhKTME/EpLSyWwIwuKSCSC+fl5CwBaWlosSgZP9xcSdpoJUoABWELsgV8CYGWzWdmfJ06ccCi39MeVV9M0C+oei8VkHdatW4dcLofJyUn87ne/swDg00//xmpvb8f164ZMT1FSUoLjxw0ZEbm/v1+CXwDW5cuXLeqL8vJyHDtm4NgxA4s1f4mOjg7s378f58+fx/nz59HV1YVYLCbXSyQSwc6dBoaH9alX6NqaNQY+++wzCwD+5V/+xVq1ahWuXLGj3ur88HQbLfRNIYTDuoJ/k8Di00QcVZPT8/JVuSqEcGxaCCEKfFrdeLlOluhANSc6mV27dm0BGCSanp7G6dOnC9rvt906cMjbQjxtOXJLJyvp9/nz57V8Tvcs7yfOl/imMoGTmRmj4MTSTx2FWLJKcQNOtElQrG10jVs4EBEQJLp0qZBv6vpWXRc037zGhDY4VZmp49FuaSSI/PrXBmAwoICeLwWA0IUROoLGsLx4xRinSgEg/PoBIb/Oy/o2AkI3pSQAhM8fENJfJBLBSgAh/S0XEGazWQsA5ufnrZUAwunpaZk/8fFjA8sFhADwPAAh/ZHC+CwB4dOknfgmAULerpX0gY6PBIAwAITFAOFy115AAQX09FQQZVRVEHUMj+5TtEIStqWlpTJJ9NDQENasWWObGHkor0IITE4art/3UlR199wY8HJpJaaiOqF29apRUDdd/YUQOHfunLas8XED4+P+E73rhB5dU0H7Ys2PJJN3ywnlRitNQC+EDQQJDIZCIQwODmJwcFD7ng783b9feELGk+UWmwfqfFbHiPv36Z7n7/BNB7dvciFM0UpJGHMFkL+Tz+cLFAsydXQLYkQbL93d9jfI7IeATLFxUpVJ7mdF18hfhUcGVRWFUCiERCKBUCgkFd6KigpHXXjEx4WKH+DDDw1Xc1Rd/zx+bDjms67fT548iVOnTuHkyZOYnZ3F7OysIwItfSsSiaCxsdHRDwTqiKel02lp/kTAYfv27YhGo0gmkxKwZLNZh3/m22/befnI/HEh8Z0VAUICNJTLkRRXno6BAG11dbVjzlEOx0QiIc1dqV2URmJ+ft5qaGjA9esG6uvrMTtrYHbWjgpaUVEh31vM/wUmJyctANJ0tLGx0YrH42hqasJi7odYzP0QDQ0NWKz5n7FY+5fSXLq6uhq9vb0SlFL00qEhQ84JvqFI9W9oaPgqB+F568IFAxcuLG0wqn5/boBKBV6qmWIqlVoRECTyAoQ6PmKaZgEwLSZPeHuKyVUyDW5qakJTU5PD7NuNR1PeVrVfn6Y/+DdyuZzn+vZDuv7huWd1Gwq6ayrpIhOfOFHcz1sXbbOiokIrD/imhG7TgvNPvrFG0ZUzmQyy2WxBP9JauHTJcABDIZb8qYl36b7J+SjlW6X3aY7W1tY6+lPtP9qI8oqky81EdVF2AzAYUEAvjgydsqsyMpWZlpSUYNu2bfIa7aZTEAYiSqSt+jpxZieEwLFjRgFT4dTS0lIgvFQF3o9QXQ49DRgUwg7Lz086dMJdCCETjh87dsy1LBUQ6pQDFaiQkKJrizV/aStnDvpRQRhyN+GrnrR6AUGdoqFeI0BI9eMpE3TjQIoPPU++lfw+PxnhQE+dN273hBDo7ze0CeO9FAKdEB8YGJAgd/v27Y6k8gMDS6BHBexCLPl50vPpdNpRb64wu4HCjg79+KjKtgoAdSe8qtL67rtGQdAE1TIgFAqhvLzccZq9detWTExMOJKQ05jdu2dIXzW3dc1/k/LH+5ADOpVUYKuCQjoJU/smn887TtVVPldSUoKHDw10d3dbAPD+++9bBMLfecfAO+/YQT82bdqEeDwuQdhKAGFTU5Nsx4MHS2C4s7NTAkI+jvX19Y5xSSQSDj/GmpoaNDU14dKlS1+dEFZZDQ0NiMfjmJszsH79eqxfvx5tbW3o6uqSbX7/fQNfHmuy01TcfdeOOLr9/7UW83+BxdwPsW7dOqxbtw7ZbBYnT57E9u3bJc8h/1E6fUwkEkin0xgcNKTfp5ruxDRNB+hVx5bGR3ciQeuJBxOj6xTUiubN0yiiOiCo4zWqEq7jTcshFRQS6OXBRHiAJVVOqKCEK/3qt5bbN/yUkMbWa22vlIQQ0qrGazPZa0x080mI4oCQjyMR5928fPWUT1eObq5w3s31I91zb71l4K23DIdvpsqjdX2hA7W03nmd6+rqUFdXJ3UyTpFIxBcY1AFCalcABAMK6MVRAAhFIfB42tNBIQJAqBsTfs0PIFTHgreHACFXilTl6NsACIUQ+OJXv8IXv/qVo88CQPhqAMJif34A4djYmMzPx8fRLyC8c+eOBQCfffbPvgHhky3/j20y+uAjCwC+PNb0TAEhpZw4cuTIMwGET6uIuoFBHfhQgYSOr/ul5wkIl3tSKMSSgh8AwgAQFgOEARgMKKAXSwWAUGWORNzE68yZMw5FTGfiI4TA7OysQ2jpmPCZM7a/ie598nUQYsnUxI3c6u1GXHHlkVCJSHj5IZ1A+fhj27/F6/tqSgE32r/fcESM1H2fm0nRWC3W/qUkVYhks1mZfJtH3VPnAAcMZCJ6716hH5mb8q4TgkI4AaFpmo6xJlJBnhBL/pQkIE1zyXTOLdCKrq7q/ZKSEs80EFyZ8qNc9Pf3FwjwHTsM7NhhYGxszPGuOu+5aZua1kUFnrzfCRi6+ak+jcKVTCYlwOFmd6Rscp9IngC7oqJChrSn8YpEInj40MDDhwYePDAKItQSKOTj/fCh/cyDB/Y7a9aske+0traitbUVpmkin89Lcy1eZiwWc/Th9PS0fGZ4eBj5fB5lZWUFY8oBYWtrq1SeCLTHYjGUlJTg8eOQBQAXLlywQqEQLl825LoKh8OyXmT2tRJA2NraKvu6oaEB9+8buH/f0ObnM03bH+61117Da6+9hpmZGTx+bPddS0sLWlpaEA6HkUwm8eWXH8h8gvl8Hvfu2RFCd+7ciZ07d6KmpgYdHR0yXcWVK0sAmKKTXrlyxSopsaNHEiBMp9NYvXo1urq6sHXrVmzdutWxGbVY8yNs2bIFPT092LrVKIjmytvC26iuGSJSNCnKohACTU1NWn45/N//SiaxfxpFVOczp1tDbqDQ7bpfKmY2qir2XmtciMJ0O1z+kxK/Ep9CtQ4qz1tJP9B7QogCv/vllqVukFH5x48Xyl0dv+d9SP52uv7lm326NqsbuVxH8dI76P9kTu3VD26gU5VXXjpOS0tLwTW/YFAHDgMwGFBAL54CQBjSm90FgPDlAYT8PS9ASM+oSpKurjphGADCABCqY+oXEH76qZ3H7/jx48sChMsxGX0WgLCqyq73F198YdXU1MAvIKysrJTvAbYv4bMEhJRyore392sDhF+XiahbRM1iSrjXdb8UAMIAEPL/v4qAMPAZDCigl4MKAKGOkfDfDx4sgTf1WZWZmqaJR4+c5pf8vTNnlhgXT0xORCZL9FtNKq8yJD+MTEcymihLgkyM3YtJun3PCwgKYTv79/f3+y6TA0Le17y/KdJhJBJBNpvFYu3/oq0bf08NvuBlrnL/vrNNaqJvr/pXVFSgoqJCb6gu/AAAIABJREFUKhuUe5C3h/eNbmzouWPHjknz2lAoVBAEQH3PSzDy53muQS+lgZOuX4UQ6Ovr05ou7dljYM8eAzt37nQV6DzQhTo+bnU3TdORA5GDQq/xXY4SJoSQgJDGnyeT1ikyqkkcKTY8mAyvA/1erPoTbQ5OAoVEPOeWOs6UF5LXjSewN00TR48exdGjRxEKhSSw45sjtPbJnFlV0EpLS5HNZhGPx3H8+PGvgp6ErKtXbXNO+l4ymURzczOi0ais10oAYTweR11dnQSFt24ZuHXLwMWLFy0A2LBhg0U8gIL4UD07OjoQiUQQi8Vw966Bu3dtAPbo0T9ZAPDBBx9Y2WwWTU1NGBwcxMDAgMwdWFdXh/v3Dfz61zbV1NRg165dBaeZlFeSQO/mzZtx6NAhdHd3y3Y3NTVJs9lkMmkDw+ofYbH6P2Kx/m+wWP83EEIUROF1y0GoKpfNzc0QQshNAj4v+Abm1wUGqXwvUz43+fq0YNA0i0cb5iZ/fuqlA4R0n7sNrAQUmqYpNyF13/Dicbpn+D0ChAQKdRtmxb5Hz6rlT08bknTv0/e4WaxOLtbU1Hi202vTgJejSxRPvzkgVOWV13zT5YF0mwdCCLS3t7uuwZWcDAaAMKCAXjwZ6oJ3Y6A8oiQpJOp7qsJEjIyEFu32z83ZpPvm66+/jv7+fm2AEb/kpjTTNarP3r3u/oK6MM9+6Pr1wuiUnOGHQiGHj4Ef8johJEWHhG04HJaCWwWFqkLiByQIUQgGhdArQG7147/PnTPQ1eXeR0IICW5UpYdvGOh8IdRvu51Mq0J20yajwIeS7utAC71HJmeqoFTrQ6Z5+/YZ2LfPwPDwcEHUT6500fu8japQp/9ThEt1M8ZNUVTbpBt/t3XDAaFaL6ortxbgp7b0DgE0HtFObd9i1Z9q5yv/rpvCottZp/pxMGqaS/5WVG+17vTO+Pg4xsfHHeXSu5FIBA0NDfjwww+l2SUfv5KSEuzZswdlZWWOhNMrAYThcBiffGIUKNULC0ctAOjv77foxLakpATJZBJtbW1oa2uT6Sai0SiuXzdw/bqBeDyOe/fsE8Jbt25ZZ86cwSefGJiamsLmzZvR1dWFrq4u3Ltn4PZtA9u3b8f27dtx+vRp7N+/35GcHgA6OzvR3NyMmpoa1NTU4PFjAydOnMDp06exbds2bNu2DfF4HOXl5dJ3L5PJIJlMypQt9+7ds+Dxp85zXaTCzs5Ox28a15WkUdCRzl9QnZtuij9P9q1bf168VEc6v2k3IOT1HTr9dfuO6kv2NAFmitVFx6t07+lkDwFCfl31bdbxL/6bbwJzuSqEkKBQ/S5PL6STaep91W+c5gb9XwfkeD0oYT0v89e/NgrGv9ic5N+nTZqysrKCdaajjo4OR+qSnp6egnHSAUEagwAMBhTQy0XfakDoFUAmAISvPiBUx9oN+HyTAKFbgB2dkuU2/m7rJgCEzxYQFktM/ywA4ePHYzIYznIB4f37979WQDgwMOAJBl82QOiWZsJL8f6mAMKVpKIo1l86nhMAwm8mIAxAYEABvXxk6BjD7dsG7txZort3vU0gVYZKRLm7SGhVVFTg3Xfd87uZpu33QtH7dAx2uQLTTYDq/NOIvJLZF6ObN92BGzdH81uel+8glUvAQM2zxQGhV//phA/d04FBt3roxpVfu3hxqayurkJgWGzM3OrKv6UmglfHXDffN29eClqjUxBU8MQFKP0mvyx6jycEp2cI2G/evLmg7+k9bgLrBtp0Al3XVl3EVV0f8vGi37W1tTLiIL2nAsJ4PF5gAqrWv6SkRObe4uubKBRaylfIo4zqeEOxflDbQtd0oDOdTjtAKZVN1yj/4KNHzlyHpMhRu8vKynDq1CkJWFKplEXtJn+hRCKBhw/t3H6k1K0EEFJ/37tn+/ESf6Y/MhVNp9NIpVIy72M8Hkcul0M0GkVdXZ0cj6NHDczPz1sA0NzcbJWWlqKurg75fB6pVEqafvb19eHw4cMYGBjAwMAApqamsH79eiwujjkAYUtLC6qrqzEzM4OZmRm0tLTg4UMDu3fvRk9PD3p6ejA9PS0T1x87ZkiltqSkBLdu3ZKA8MqVK9a//Mu/WFyR1Jm18fulpaXy/5Qj91n5Ky0HFFLUUzKTo/a6zWnexsrKSpmLVAgbNNAa4uvdDeC4lUvEc9rp1pxufQmxMkCo6zcvvk8byETcR1Dl8dxclK9PL584TrrnqAx+jSKi62SOTn5SDshifUvvkDmo3/EjEJdKpXDu3Mp9KNVyy8vLC8A4Jz6XaeOIAKE691etWiX5UHAiGFBALy99awHhwYNGQdlEASB8eQAhjReBqJUAQhUsqXX7JgLCz3/5S8c4BIDw+QBCfiJZBBASkPJL+LoB4YkTf2zxei8XEP7ud1VfGyDctm1bwemgCgqfFhD6UUbdgF6xd7+NgHCloFDtZzfeHwDCby4gfNGKb0ABBVRIBleSSktLcfNm4SmK6sTsl+kQM+EnPFeuFAIxXiY3RdV90+06V3a5WQ7//teRX9CNKMCD231dlLBiVAwMcuHHg4oIIbBY+1cFkVJV0xt1HHXlP3hQGGxlOQJHCIFLlwxcuuRsS3e3ge5u/QktvauOFzfnURV8altHR4fD5IeDBF0aCyFsQOgVwIW3WVUcKNARmclxJY8/x/NIUkAh3gZuQkQbBzrFTgUuvH6kHLidqHqNu5vi19HRIf9P40h53aiOvJ4qeAqFQhIYNTY2ore3F3v37pWgpLS01A4uwoBgsfnuNl9M08S6deuwdu1aNDQ0yFxsOtAbCoVkoBM3pbytrQ0PHhgO0EvzhOch/Oyzn1kAMD8/LyNghsNhZLNZZLNZ5PP5rwK4GDL/Hp/LPEffjRuGrHtdXR22bt0qzSzLy8uRTqcRi8WkCWomk7HzAH750Dp71sDGjRuxceNGx/PpdBptbW3SpJNylA0NDUlzUQr8VF5ejlwuh3g8jvb2drS3t2P37t1obm6WwWja29vx8KGBc+fOOQAh5Uaksu7csTcQJicnpUnisWMGYrGY7L8jRwzMzf3MunatzeInhABw+/Ztq7W11XFKyMdePf1TxzcUCqGurm5ZpxJ+AKGuPPrtlmeNfvM6upm9r1q1CrlcDrlcTl6j8VSjSbuZhvM5zdcK5aCsrKyU0TBVUoEAL4ffexpAyPtM9101oBQRDx6jBpLhdVXB3NOAI048ZzIRBUJTy6HIx5zHum1kEpGrih/dSgVr5845TUZ1fI2bzPMxVcvMZDKSR+v6gc9rnRzh8kkIITfCAkAYUEAvLzkAoWmauHFDbyPPmbYXKCBGwAUXCa1btwy8/75/MKYyGr8KohDufoJNPy8UIm7l+q3nnTvFy1pOeTwRvVu4aZ2STwruYt2SkCWllJ5Ro6bq6kXpAAgMqu1QBZHXjrQKBIk4INS1j48X9wFRwRL/NkXv5PVS687L3bzZJt6n6lhRn1ZWVmpBI/Wx+h1exoEDTnDW19enXT/0fZ5GQ6fkFlNkuJKo27UmhdBL8aBn+/r6sG3bNjmWNJ601vlJH32Pn47y+cuB4pkzZ3DmzBk7PUrVn2LPnj0OGhsbKyA+tiMjI9ixYwd27NiB4eFhDA8PY2hoSNaNgFBdXR3S6TSSyaSsK09vQOBNCHunn3b0GxsbpaUA+U/fvWv70lEqCfIDXbdunQUAT54ctUKhEC5etJNDz8zYVFlZiX377PEgnz7qv3A4LAHh3bs22N63bx/27duHmZkZ5HI5ZDIZueFAYLC2thbRaBRdXV0yD2A0GsXsrIHZWQNlZWVobW2V7/X396/oVLK2thanT59GT08PTp8+jdOnT+POHQNHjhzBm2++6QCE5LdYX18v+7KxsRHnzhm4dOm/WZcu/TdrfHzcmpyctK5evWpdvXq14FRwfn7eOnLkiNXQ0GDxUyjuf6TzS/rpT5YAxtNEE1VP+nT82wsgquDUNO1TkuUk7eYbebrNJZo76lp3W8fc94ynZNHJE84z+Xu6d54VIORg0C9YU5/jdS8GrtSyi31TBYW6E0AhnOlPSIbpeD6XNV5ywc2qg+6dPeseBZXqoGur2r5QKCQ30/g1NaK3bu6qeiDVNQggE1BALz99qwDh7Kz97QAQvlqAkEcLfVpASPXioJD3qTpWASAMAGExQLhhwwYLABYXx152QLhsv8VlAEKro6PDOnjwoHX8+HHr6tWr1kcffVQ0SAwHgeTHSGNYDHTpTEE5KHyaU0FV9vA1ofs2AaRvGyB8Gr9MIYQDFAaA8JsHCJdjdh1QQAG9WDKEWLKV5xEy3ZR/VUj6YbKqmeb09LQjMbSOubvd80sqCNSRH2BYjIr5Vy6nPRwIFitPx/AX6/4ai3V/7XiWA0AOBHU+EzwBeLE2qN/XmZ24gUEhBHp6DPT0uPuE8G9wUMj9MPm36ZsHDx6U4xqPx7V9NThoA0E1sJD6nGouk8/nCyJ/6sCaqlhNTjq/Qbk1VcBGv1VzUP4cbba4jYUKoNU5whN18/dUU1xVIT5/3skbeD25X53aHzoTUtM08fixgcePDRlR1E1Z4vUYHR3FyMgIRkZGtHMqHo+joqLCYT6tzk9ed973VVVVBd9OJBIyoieZQoZCIdy6ZeDmTZtu3DDwySe2L92dO1XWxYu2ch6JRCSwO3bMPuXeu9fA6KhNpaWlGBw0MDBg4EnDj/Gk4ce4csXehOns7ERnZycaGxvx+LGB1atXSx/VdevWobS0FPF4HC0tLThw4IAFABcvXrT27NkjAWE6ncb09LTMJdjY2KgFhPTnBghv3LD9FUdHR3HkyBEcOXIE775rRxzl/ovF/j744APrgw8+sA4ePGhNTExY69evt9avX28lEokCZZnGzuskjp7RnVKt9FRQ5wPots50SjA9R2bk/FkhnO4Qum/QulY3smjDRWcO6AUIVTBJGxzcp5fWvg6k0G8CV62trXJDg+ehU8dquUoIvffwoVEwziov9aNzqP2s8gneXtXPW5UtOjp6dIkXUt5LdTzXrVvnKbN1vF2dN7qx8ZqfQgi8+aaBN9/Ub+rzzRaVv6vltLW1aevPN/rcwKBpFm7mvGhFN6CAAipOxpPGv8fHHxuuydTdGI+bsFSv3b7t7rd34MABR3hnLya8HDp9uriv4OPHT+9HSGk4itFrr71W9Bk/QNCrvxfr/lr6kPFw/5yRc8WfC1py2nfrf9246p7jgvvtt/UpD4QQyOVy6O010NvrPJ3T7XxypYdADin0xcaVg1teh8FB25dLCPcddl1dhBAFidBVEMSfn5oyMDVVGMRGCFth0L2nlqH6S1I55CfLTxO8/GTpPWo373devk4BE0I4AKEQtr+imj4iFAohEok46s/TTJimKUE6B4R+lDw3HmSazvQRdI98rkzTRCwWc8x9AtXU1lQqJftABbAUxCMajSIWi2nnxdGjdtqHAwcOWPR8RUWFPNksKysrAD3btxsYHx9HLBbD4OAgBgcH8aTp79HW1oZdu3Zh165dqKysxIMH9sbGxMQEJiYmJECNx+NoamrCzMyMBQDnz5+3otEodu/ejd27d2Niwg7YcuLECZw4cQKPHhkrAoTvvWefilZWVsrUEbdu2UpnOp3mmM+6fPmy9ehRlfW731VZn332T9aZM2es9evXo6GhQYIQSolBSiU/qVXH102ZpOvkJ+7m0+dXCHIwqFsbunmo41f0LgX28pJp/J5qtaHjgeqGCn3fjw+hWo+VrLfW1lZPecT7cSWKiB/wr6u77pruVNMtTZbuPUrdEo/HZXoHNaDR4cMGDh820NLSUvAt2vBTy3ez8qD3KHiQbq754YdCLAFCntaLW0boyleJywhVttN7dOqtbqyp6zEAhAEF9OrQNxIQ+gkeEwDCVw8QqidPxcbVDyBU5wsX3mpdhHg1AOEXX0UY1Y1ZAAi/fkBIOQg3bNjwrQOEn3yydEoYDodx/fqSj/bk5CSeBhC6+aj5AYTFyM1MVLc2dPMwAIROikQiT638uwF7Dgp1dVSvBYDwxQDCAAAGFNCrTYYQAk8a/g5PGv6uQAn0Ip0Sz+/ncjlpTumV84/Mv7zKot/F0kH4jSaqA4N+2kx0/77hmY7BNE0ZaY8AxM6dO6Wytn//fhw8eBCHDx/2bSaqEvlgCSGwWP83BfdVoO0miEzTlAqcl5BQ28efI1+yaDRa4GemChW61tdnoK/PexPCNJ1gkJdHCXRramo86/rggXOsBgft/5OpD33PzdRSp2iRSV9PT48E+6pSe/iwUaAA0D31216KnOq3qAPDjY2NaG1t9TX/eSJhdVyIeBh6IewUFHNzhpzTpPCqKSbIt463mZu7ERBIp9NYzP4ZFrN/JuePTlnyGgcdlZWVIZlMOsriiecJhEQikYK0IDoiRYrAJfkMquD5/ffftwBgcHDQisfj8p033ngDb7zxBsrKyhCNRlFaWopNmzZh06ZNKC8vx6ZNm9DT0yODsMzNGXjS/BP09fWhr68PQ0NDmJ+3zUvJVJbqHI1GsWXLFly+fNkCgNHRUSubzco6HzhgIJfL4fJlA5cvG8hmsxIQFvvjgLC6uhqzswZ6e3sl32toaMCtWwYuXrRNzOmvo6MDTU1NuHLFwJUrdrqJPXv2YOPGjTKNCSnb5Mcai8WkKRuBHp2PHhdadK28vHzZPmxuPodk1kn9p1ubOhDi9hxFi/Qqx+t9InVDSF0Tqr+wl7n5ctaSyiPUxOpEZE7q5s/5tAqKDhCqbVTHI5VKFfgLF+tnP3KPovPy1E7kDmDLNHvdepWt23ijKMw6melmMqp7ViUCbfy3bvOls7MTHR0dMqqwmzzmvDIIGBNQQN88+sYAwuWklAgAYQAI3UBZsSANLzMgpJQGbtF1hbCFvy6dB/9GAAiXBwg///xzCwA6OzufOyCkVA39/f3fOEDopmRyQLhSf0FdQAwhAkDoJgP8AkL1pOhpAUIACF9uQBiYhwYU0DeHDL7wOSh0I53JFAmGWCwmlUa67ubPZJomuru7JaPh99y+TZERdeQXDAqxPHNRlaGrkTfd+siPkDl8ePlAcHp6GidOnJC/ORj0Ej70Ww0eIoR3cB0/igs9yxPPF+sDSvmwbds2R647njuOKzuq4k7PUw4oXf349wYHDQkGiSjXF71Ldebf5f3Fd0WFsHMP1tXVYW5uzlHu8eOGNlKgGrVPra9OaQuFQloTKF0b+bUnbf/omXrFbQOF5gv1TXV1tSxzbm7JFElVyqhveFCGUCjkCF7B5yMBQpqTbgorN6dza6/aXxwU8rlD11Q+wt9VxzscDktAWFdX5wigQ+CQ/kpLS1FeXo5IJIKGhgY0NjaisbERPT09CIfDaGtrkzkGKyoqkMvlkE6n5SZKe3s79uzZgyct/4AnLf+A1tZWpFIp3LplSBNhmg+vv/46IpGIPCHs7u62BgcHpSL85ptvYiH5XVn3XC63IpPRhoYG3LxpoL/fwIcf2nTy5EkcO2bIzQH6a25uRj6flxsTFy/azySTSfT396O/vx9VVVWorq6W9aSxUk8GvQAhN09ciZmo2/qJxWLy/8VAhG7u8HvcxHA5QMxrDbiBA86veITiYiDQ674QAnV1dZKKyaVVq1YVBLt62rQUujHTAWP+TdVcV20vf69YwBbd5ptKHBDSZg/xUf4cmTer3xZCoLq6uiBnMK2PYvPPz7joNj4o2BQlk9cR9RfVo1hk3xetzAYUUEBPRw5AaJqmFhSqSc/9MCR6RlU6OVPjUSB1ip+O+fGE05zoO8WihiYSCczOzvpipipTd0uWyymfz/sq2y8YnJiYwMGDB3Hw4EEcO3as4L7udNBrjHiCY/LjIlLf50qD2zfoHoFBL4HFrxMgpEieFL1OBWVNPzccCg69f+9eof+G23f37dMHWKG+0M1N9aSQJ/Sl5zmYPH/+PM6fP4+ZGQORSMQ1FYVpLp2a6RQ//pvazU/QIpEI0um0/E0+Zbx9T9r+0bEmmn5uOE4O1TXDSZfmhIgDQrX+VDchlvwby8vLte0Mh8NYzP4pFrN/qh03PtbUzvr6eodiSifDqnLO3/E6beQbCfSu2v/kq0e8ac+ePZibm1P9Dy0A+OKLLyw6mdi3bx/Gx8cxMzODmZkZpNNp5HI5JJNJOedSqRSGh4fR29srE74fP34c1dXVcoPmSct/tqn1/1iilv8dx44dk8oqnU5WV1db9fX1ePjQPrX75BP7ZHAh+V1JKwGE8/MG9u3bh927d8ty9u41sHHjRlRWVuLkyZOyjGQyiS1btkify4sXDaRSKdTU1GDz5s3YvHkzVq1ahfb29gIFVQhRoGgKofcP5AmuVxo8hhRcLyVbF5XRbdNGVw6tAx0PcCOdz7AXj+C8Sj2xd6uvH7lDa4xbYHiVYZqm5KXqKdTXCQp15VNkYTW6MO8LHb8qNo6c9/NIpCpNThoSCPJvk98syTi+Wabry5qamgKZVsxNxov42uLXKO1RMeIbmH42agIKKKBXm15ZQOim3AaA0HuMXgVASGPJA5ZwkCDEsweEfE6RUvCqAkIh9IECTNPEg1/8wvdJopeZ6bcVEFJS+vfff/+FAEL6Ky8vx6sOCL0iTeoCjTxNIBnTDABhMfq6AOGzSmBP1wNAqKdnAQgDIBhQQN9cMnTMiYNCsm0vpnTrBARXSt2SzZJJmU6p00VfK6as+s0rePLkyWUx1+WYmXZ1dRV9xg8gnJiYKPrMYv3feo4BH1fez+fOnXMdMze6ccPOu6Ze1/kM6hQH+r1lS2FOOy60VUAYiUSkL+C9ezYJIXDrllFAlB/u5k37mf37nUBVB3DJvItfJ98zPrcI8GQyGRkRjhS0CxcMXLhgf4tMbOg5neKhUyJ1yl40GnUAQFobZJpN7z1p+0dJfJ20trbKCIHq94UQGBwcxN69e2Vf+wWFav0JuEciEaxevVr6zuoUMRUQhkIhjI6OFsyr5uZmmSiernETtnw+j2w2K6mqqgrl5eWIxWISlHDFWJ1nvG/UupIvZGNjozQFM00TDx8ayGQyEth1d3dbAHD58mWrtLQUtbW1SCaT+PBDQ5plNTQ0oLy8HOl0WvoLVVRUoL29HfPzhtwM6ejoQH9/v2zj+fPnUVdXh1gsJiOpRqNRPGn5zwiFQigtLZVgrKqqCtFoFLdv21FBy8rKpM8jRXrVAcJiiekfPLB59/37hox0upD8HhbK/1AS/ammaRcv2hs+O3bscPh06UzYvHwFva4vVzlVTwl1vFK97gbO3MCEEE5F3gtsuIE9FVSpJqO8PNVH36tevG2RSARlZWVyLpeXlyOTyaCiogKVlZWegJDLaV5P1bz96wIS3PdTt1ngNp58XfO6cl9nL/CsjoFORk5MGNiyZYv8Tb7MXrJUN9doA6K1tVVuoExNTeH06dOem7fLob6+PlczUre8ggEYDCigbwe9MoBQVUhv3zbw0UeFJxcBIAwA4dcJCPmJJc2xbzIgfPCLXxQQlTU3FwBCFRBOTk5aAHDs2LHnDgjpdPLGjRvWNxEQft3kB0AEgPDlBIReEUz5mOrkTwAInx4QBmAwoIC++WSojMk0nWaj3PTNjZG5MWIurAioVVVVSTMKEoIq09UxTypHjfBJUfTot19AOD097eu5Y8eOaU01/TDevr4+bNu2reDekSPeddyzZw/27Nnj+cyThh/jScOPIYRwmD26kWr+Wltbiw0bNmj7mv8mkycOBAkY8oiiXt9V58zWrYWAkI8xncbNzc1hbm5Oa6rrZ2OCR2/VKUjqXFXnMVeWODDU1eHiRUOazarKGwE6tQ78WmlpqQPg0bog80QCF2o98/m8BIFEsh8ZkFIVT1pnGzdudHzTqz/vM3BIGza8TCEEBgYGXMef5uBi9s8wPT2N6elpjI+Py7lO+fe2b9/uiMSq62/d+OuUXgJ3OsWeniHwyvuIcmxRVMF0Oo2SkhLMz9ttJ8A5MTFhAcDExIQVDoeRTqfx6JGBoSE7D9/k5CT6+vqQSqUQjUbR3NyM5uZmJBIJpNNp5PN5Wf6GDRuk6Wd9fT3y+Tzq6+sRj8el+RbNiyfN/4DPPvsnCwA++ugjK5lMoru7G+fOncO5c+dQVlaG2dlZzM8bmJ+3Fdav/qxlEObnDZw/b2+w3LljU11dHY4cOYLBwUFMTU1JQBiJRFBRUSEVyvPnDaxevdoR4VWNKPs8Tx/UACU0P2leFgNsxQAhzSfVD7fYuyqPVteoV1ApFRC6bTbRGue/w+Gw1iRRXVteUVe9+MWqVasQi8WwatUqR/9/HWPodmqs1oECBfE+pfaom0Tqhhw9o0Yq1bV1zx7D0wXBz7wpxn/5PHn8eCnfpxfRRionHSDk5Jb6JQCEAQX0zSZDx3CeNPydjJDX0NDgKwqo7joPZFFSUoLe3l4pYFQh4yZMHQquEhHRrS7FdtH8Arzdu3cXfaapqQmtra0yFYFXOUeOGJ5gsKenp+CkRNdG1c+TEj7zftUJESGcEc0oga4XJRIJedrGaX7ekEqxWl8vRWFgQL+TrZ4A79271yGs1XeEELhyxd4MeO89m95918Bvf2vgN7+x6fFj7/QRfgV2KBSSp31UP35y/vbbzr5Qd6S9IgTq5hMfM9M0HbvNW7ZscbxHYFDXjzxUvA4QlpSUoK2tTTsebuCJr0feNu5juXPnTuzcudPRBiKeaoJOFdVTBuoH4j+6IFK6drmNa7GxFkLIcOtUF4qaXFZWJlMltLS04O5dm5dRFNY33njDAoChoSErHA4jmUyiuroa+Xwe3d0GursNLCSWiJTLbDaLyspKNDY2yqicNTU12Ldvn1QsKysrkc/nHYCQonI+af4JOjo6LAC4f/++VVlZiZGREdlfnZ2daGhowLp167Bu3Trcvm1geHgYLS0tEsCNjo5aIyMjuHjR9sdtaWnBYt/PLSh/Dx6cs65d+2Prk0/s08KHDw2Mjo7KKKgYUolpAAAgAElEQVTch5D7hVPYew78CDDS+GUymecCCLlSS6cfasRfvzxBXQ/qNbdni5XJQQcHhJyn07zL5XLytFkNgOXWFiFs+UpziWStbrNKrbef+uvWJ/dBe5ZjTGXTZrPqv8nXtnp66wbQysrKYJpL6We82jk2ttT/Ol7vNbf8bEqo/LEYmaapjQ6rjmVpaakWFNJzQSTRgAL69tBLCwjdglkU+6YQASDUlf0qAcLS0tKXFhBWVFQUzMmXERCapvnMASE36/22AkJK+7Bu3brnDgjHx8dlQBu/gHDLli024HvwobV9+3YQIOzt7bVaWlqwUPYHmJ2dLQCFlvXAevz4Z9azAITPQ+EMAOGLB4R8HJ7V+AaA8OsBhEFaiYAC+vaRQaaHnMg/qhjD8bpGiiZX8nXChxidl7+gGyB0o2KAUOebp7Zn8+bNRb+j5g4SwvYf7O7uLrh+9Kh3/bu6uhx5sNzoSeN/0prT+RkvPq6maUoA6yXodGBQCIH7940CQeb27b1792Lv3r0QQhTkAuQgpunnNrDaunWrQynSKSlXrhSfD48f2+ZtNTU1vhU9L2WOl83rrFPqyNzTK/E5XwP8GgEE+q6qDAwODi7Nh7Z/lIKd96VpFiaYd1NMitVR7YuLF53rkm/uhEIhh8kzf28x+x8cdaH+0n2fnqP+qaurQ21trfRrcovmS+3z8rnSfWvdunUFZbW2tiIWi0kFevXq1bhyxcCRI0cwNTWFqakpXL9+3QKAnp4ei8xAM5kM5ucNmXw9kUigrKwMw8PDWEh8BwuJ7yCZTKKjowOZTEYqsWfOnMHjx4ZM7N7T04NMJoPKykrs2LEDO3bsQHNzszU6Omo9afrfpP/i9PS0VVFRgdbWVgkIV69eja6uLmmi2tnZidu3DTx48AsLAD75ZMxaKP9DLFT8AG1tbQDs1Bn379+3bty4IQFhPp+37tw5bwHAkycPrLfe+pn1+LGBzs5ONDc3OwLbNDY2orOzUyrj3HyUKBwOY82aNdJP8lkrnWr5ulMQPh+Xyxd0kUh1z3L55zYX1RyetO4bGhqQz+dd57yOD3nVReXbbptVXnVVgYUXH1ZNIZ/HWKvjyr9PUT911kjV1dUO0096lvpN176xsUJzXVVu+aHlbFK6jQXne9XV1QWyk37z+RuAwYACCuinP3E5IVSBSbHdKWKeKuOtrq4uOE1QhbBaPldqKYR6McVfJUoBoLunC16hUwSX+02VyOdrdtbA7Kx7Gzo6OhyJ2YvtRD5p/PuCkPkqqQy/tLTUcXoVCoWwdu3agm/ogrToyp+f16eoUJ9bv369A7yoYFAIp/lhKBRCLBZzAEEu0D76aCk5tvptnbI2OTnpmIsE4JcjeNU5rpblpYx5nQwSqaCRKyk9PT3ad4aGhvCk7b/gSdt/cbRFF/xGHSfVZ0btY6+TTNVP0m3DZnx8HOPj4wXjI8QSKNQpN7wu9C/1jzreuVwO2WzWEXKeTgR4+H11HL3mDG3mdHd3Y/369Th69Kgsk9577z2bj9G6pT8KpFNVVYXR0VE0NTVJ38AtW7bg1KlTyGQyWEh+BwvJ7yAWi6GrqwuJRMJx+swB4tmz9oYG+Q6WlJRgZGTEBmsPr1kfffTRl+S/+MYbbyCTyUhAmEgk8MYbb+DQoUM4dOgQ9u3bh7Vr1+L999+3AGBubs5as2YN+vr6sFDx79QDQfl369Yta9WqVZif3yRB4mef/cL64ANDrlX6o4A+FKwnlUpJfyQax1AohFQqJU+3nocZoS6QDN+48csPOG9NpVJIpVK++JAQApWVla7znp7hc03yx68sBrz4i5cFjW7N+2mr+h3efrc2+iHTNB1j83WOtw7M6OqYSCS0fpm0ia2To7rfRKOj+sBl6hjr+JhfOeR2zY2/C2H7l/Px5m2g9bhq1SpHWQEQDCigby89c0DIlWY/gJArmAEgLHw+AIQvFyB8/30nKNIpbF7f+LoAoVoHIZ49ILyvyWEoxLcLEFrWhxYAzM7OWs8DEA4PD+PLL7/kJp3WzMzMl34B4b179ywAeP311x2A8Pbt2xYA/Pa3v7XOnj1rXbhwwfr0008tADh58qR1/ryBW7duye/evfsL62kB4U9/8uwUT9M0PU+LAkD44gDh8/YZVesQAMLigPBFK6YBBRTQ8yctIHRj5CoDomh49JsrXmQmEgoVRmfkRKGu5+bmChRL7pflR/icOHECMzMzePPNN/Hmm29qn+EJZP0w+5XQm28aRYEgEQVz4HVwE7ZPmv5X1773S/Q9EvShUEiGqr992x/4prQPXqQzwdu5s9B/UD1BJt8t+n84HMaNGwauXSv8Jhe8XKhxQEJzzK8gdntOCBtgqWlYPvjArpcbKHQT6OpYq6CQIjIODAwUCPUn/z97bxYj15GeCx613e3uaxvjBZg7sGeu+9oDjK7d8n694QLjAe71zHVhAD8MYF/DwPhh5mHg7sjMyn2vzKx9X1gLWfvCKm7FIimKa3FfxE1cREndaomkSIqkxLVIVltSsni+eTj6o/4TGSczi+LOI+CDWCcj4sSJ9f8i/qX99+X7ifzoCCG3PVLbSf1b/U1t6w8+sKsIk0qsrh95PbgwSuWqqqPk+U8nnOvy8/7na47X65Xtwck45dXZLhcTbj0eD06dOiU99lG5H3202Bbr1683Sd2yt7fXbGxsxNTUFCYnJ9HV1YWuri4MDw9jZGQEqVRKqkrmo99CV1eXzaYrkUggFovJOXrqlGVzWFtbK+3GUqkULl60SCjMBUnQ7ty5Y65du9YkNdXe3l7kcjn09xvo77e8Dc7PG5K8kc1gKBRCLpfDwob/z+Q3ghUVFWhtbTWJBNKztrY2+c6TJ0+awWBQlhkMBjEzMyPXbbJ95ISwoqIC1dXVT9yDocezSAhVO2dVI0U33orN16WGYiq1TtPB57171jg7evQojh07hmPHjjl62+Xv5HsmP0AptvYshdRROToV9HL3HTqooAPCp0U8nIiheljW0dFRFjlTx4wQAjMzert4NZ26HpfbP0sBlZ/NZmX5TuPH4/HYQk64N4MuXLzaeG4IIaXhtn8uIbSnfRkJIf1N/f+iEkKVGKlCZinh4kUnhHf++Z+1N4YvOyHs6urC+fPn5e3a0yCEZ85YNn34cu4hANM0P5UkbW5uztywYYOpI4Q/+9n3TQC4f/++2d3dDU4I81X/HTB3yQSA2dlZk98GckKokkLysvqohPBJCaLcZtAlhK8uIeRjgZNClxDaCaFLBF24cGGoG0ypRZ5+52qV9Iwbj9O/VZUWXn40Gi3qOKaY10wV5XoO1REVdaEv9t2639VF9+TJ8tVcidgVe/dCy+tYaHl9SRuwWlePx/JWyTciIQRu3Fi6Su7Nm/YNkP/GA4cTNmwwsGGDYYtpqdaDO5WprKxEOByWaqskiOu+TyUxGzdu1LYBeYpUN0RVGNSV70SULl82pNMBnk4lQzpyI4RdRcyJqAghsGrVKvn3QvvvF9RZteejd3CPjx7PIunk6mNEvNW2JZW4eDyODz4oJLiqI5hcLqcVUlVyrFMZJTVCleCVEn74N6hOHHSCPZVLfVZO2byMe/cMHD9u3WQ3NzejubkZK1asQFdXl7mwYN3WffDBB2Zvby9qa2tx9aqBq1ct5zJ79+7F1asG6urqUFdXh+rqauSj34LH45GEMBgMYmhoSP598KAVP3B0dFT2RywWw8GDB4mEmQDwoOHfY+Etvzk3NyfJ2c9+9jNz/fr1Znd3N7q7u5GP/Tzu3/87EwDy+Y3mnTtWXdrb27FlyxaMj4/j8OHDNhJ4584d+bfqeGJu7g/NfD5fQBpprvp8PuntsVTcsydJCKnf1TFeyumHEzEUQtiCtQshpFBN6xU/YLt+3YrdePu2PRYckUBuEuHxeArMAdatW4fp6WkZo3P9+vUQwlJBVUPhJJNJqW5Ma1I55EEIay8m0DgjVexkMinXbnJuU1NTIx08qaAyaayr+0F1dfUzISCcFI6Pj6Ozs1Pa/qr7ebHDMf5s/XpDm89p7NBhiS5NsTGprm3qfkjlk4YA7381HR/ffr/fJYMuXLjAG6+XeUPIFxB61t3drU2r3iJw4ZA24mIeRXWBcp3IhxACs7OzmJ2dLfkN5G2vnO9dCtSF+9Sp8gkWJ0jFsNDyH7DQ8h8QDoe1pMWpXvxvunHibV/spk/X3hSY2ikPt6nhIEIohN3elIOTmWw2K0knHzO8PnyTpGfr1q0r2T+6Z7qyVAGSb8KffmrdWHo8HkeSWY7nPyGEFOBqamoKwitQvWZmZhbHQvsbBXZAfP5wokZlRyIRmyCh+24uIKhz8Mc/tnvR43nIOYiTAM3nvkoGqQ1GRkZQV1dnc6nvJFSp5I/bQfL03DZTnTM0TsshhPymmvIcP27IG5xEIoFLlwx88sknMiZgOp3GyZMnkc1mkc1mceuWRQguXDCwcaOFfPTn4PP5EI1GpWCfSqUQCoWwZs0arFmzBlu3Wo5bmpub5UFLMpnEyMiIJIR37941q6qq4Pf78aD+32Fhs9fE3cUbw/n5efPIkSPmyMgIHu7Kfe1hNGNeuWKFjqirq0MikYA58J9hDvxn5PN58969e+a+ffvMgwcPSrJ36tSpAiL3wx/+0Pzyyy9tpJHavbKyEmvWrEEikZDtRyFGnjQZ9Hq9WkcyfO0rJXTr1j/6m9/4VVRU4LPPLCLIy+egMcqfqR6fCSrZ1IGvB0II7WEqD7ng9D1CWAdl3JNmqT2Ar4dOeXSHggTa854VCXGyK+RyS7G9YlFV3JBkUKfVwNPyvYUOJnVrWrH1SC2f9nS+NqXTaW3f8bw0B+nvp2HP6cKFixcDzw0hpPwuISzEy04I1dutl4EQ8u96koRQJYPPGyHkaqQvMyHct28fiBzt3bvXfJKEsL29XRLCPXv22Ajhg9rfxIPa38SaNWvM+/fv24gh7lik9datv3MkhD/+8Y/N9vZ29Pf3oxQhrKiowMyPfiDDVCyVED4pj4YqGXQJoUsI1bGh+55XkRC6doMuXLggOBJCp82ABPrBwUH5LJfLIZFIyEVK9abF7cPUTayYfaFuMy62MZaTh56pG5pqF6Jrh3g8bvttampKpjlzxsCZM0tXvyyFhdbftf2ti51U7NtV9UDCnTvFyaD6rFz7QhUUo4mXyzdL7lDG5/MhnU7j0KFDtjrwDVUn4ExNTcm+0G2Gqhqi7hspHR+/agBjIQSuXDEK6hUIBGx2f/y3Ys5meDtQmdzjLAkLHo8HC+1vYKH9DdtzJ1VRyqOqcNM3bNy4UarWOgl2BCKDOrKke64KQkKIovN8165dEMJaV3j9m5qatCqfKunlfcbbS22LRCIhvX4Wm+MqdCTY4/Hg4EEDBw9aRK+xsRFr167F3r17TQD44osvzJaWFpPI7eDgIO7eNbBp0yapRpdPfBcejwexWEzG7Tt16hTu3jXQ02MhFArh2LFjqK2tlXX/ujxJ9Jqamh6mUils3LgRwWBQzoUHtb+BB9X/A7744p9N8oS6yO4mTHPov8LC/wFz8H+HOfg3MAf/Bm1tbRgfH0c2m8WaNWtklsuXDUdVz5kf/cA8f/68WV9fj2AwKNXgo9EoKioqkMvlZB91dHQ88VsJJ0JYjqCtCt28/+l3tR34HOPzwmmceTyeonbN3FZPV08hhC3WrWo7LITdU7ian6soq+Nc1xbqu9V1VPe7E1KplI2IPG2BpxghdKoz72fKOz1taG3iPR5PgfxD7clNBOh9TkTQ6YDNabzSulaqL/hBhEsGXbhwwfHECSEXBIkQcgFx7dq1JTcRpw3WJYSlv/15JoScyLyshLAUKfwmhNDJo+fzRAhLHfy8TIRw7dq1OHfunLQlfFKE8IMPPjDJfnBwcNAsRgjJIU4+n7GTwvufm+aa/9sslxCq/83Pz5vqDd/zQAh1ZPBlJ4RCFN4SPu+EkPfV0xR4ihFCnfMZXZB2wotMCF0i6MKFCxVGqY1Lt6hUV1dj7969UjWE0vEYevRM545eFQxXrVpV8P5SghphcnISk5OTGBkZwdDQkGM56jMVFO+pGNLpNLLZrM1T55o1a74RESz1jQttP8CGDRuwYcMGma6UEM+/kzaWUCiEpqYmKZhxb65OeQlO8QgJJATp1H1VQqgjSZFIRDrp0BEVnVBHv3HV5WJqUsU2Vq7CQ2VVVlZiYGCg4HuuXjWK1qfYJq6SQlUYoDL6+/vR399vGwOkmsnfod4O8jrwvufqlTxG3/bt27F7926cOnVK5p2ftzz9/uQnFnRtp5IjLsDwOJK8jtf/6Z8ghMCJEyewd+9eGR+P5p7H45Fqk9FotIBcCmGRRt5WNN7ofRTnjufzer1a1WyurcDLpLICgQA6Ozttv/v9fukNdd8+A/v2Gdi82fLgSR5FR0dHpV3dW2+9ZQ4MDCCVSuHtt99GfX29dPrQ2dmJfOJ7SKVScg0bGBhAMplEPmIgHzEQDofh8/mQy+UkaczlcuTA5utwF14zkUigtrYWMzMzUjU+nU4jl8vhQfW/xYPqf4uH22M2Qnj//n0zm81i7dq1mJqakiqwBw4cQDweR0tLC5YtW+ZICAHgrfBfmSRUkoC5bNmyAsG5oqJCqsFGIpEndjMhhHAkhE7zUiX76hxSVUBVEsgPq/hYLTVfhBDyEFVNS05B+G+6evb19aGvrw9VVVWOTtl049tpD1oKdPVzSsNBRPhZ2a45EUI+dpYCXdtwL68ENcakGitVhc5RVjljutg+TSYJrt2gCxcudDCEKAyyy6EjH/fv2zeeYnYZOjJIJ8hNTU1ob28v25au1IInROHJaTngwvejvPvDD42Si7L6nISBYlho+4Ht75UrVy6pnbh9ld/vR19fH/bs2YM9e/Y4fpP67LPPyrMzpP/zsbRpk932zGlMeL1emY9sHLjg4tSmqsCuG4O6/Lo0ZMenbp4jIyMYGRmBEALXrhkFgcrVPi9lC6JT79K1pxDWLTyNAfUWTG0/ni8UCiGRSBQIbnSDqRunRASFELh40SjaXnQrpwpBnDj5/f6CAyD6PRQK2YTnUCiEmpoaSXqI3PEDJkpLdnlCLB7ikDdEGju6m8WWlhbpRZHfnujanWPZsmWyzKmpKRw9ehTpdFqO18bGRoyPGxgeHsbw8DCSySS++iojHcwkEgm88847GBoaQmNjoxxP4XAY+dQvoaqqCsePH8fx48cRj8cxP28gH3kN+chr8Pv9CIfDiEajIG+h5GH03r175te2featWwba29vR09Mjy29ubsbExAQedv0pHnb9KXbt2mUjhNu2bTNTqRR6e3vR2tqKzs5OdHZ2SmIZCoVw754VCqGiogLHjx9HMplEMpmUcRAPdf8/JhcqlypMP86NjAu5j0JwOAFU7ZVp7vEQSKUE8XIE+FgsVhCKgP5NhyPFBH/y+CmE3o7QaY0q9ZvOjrjYdzlBlz+RSMi1/VkTQn4opJKkUnUrRix1hFDVTNB5dqY86kGe2p7qmFLXf6f93OPxFNjuPmsB1IULF88PnjghJAGWTrpra2tdQihcQkiIx+OvFCFUv9+pPYV4eQihWs7LTgjv3zcsJy4Adu/ebT5OQkhE8Pjx4w8B4Nq1a2URwgsXLkhCeP36dbOlpQWPSgj3799vAsD7m9pMVajUCZtPkgjq3rEU0qKOL5cQvpqEcKnjc6m3hy4hdOHCxfMOQwh77JpiArgQAvfu6QmCSgp5OSRIOJUphKWOyb1klSuw6RbJYl7OdJifNxy/S8WVK4YNP/2pYSNeukWYCxwEJ5tFIazA4zz4uNqmalmq0KDbWJwIf7ENRIjihFCXhwSZHTsW21Tn3Y8TGgpg7STQ8/LpMIE8xpYSunTQkTZSN3QaO2NjY7h2zSggE7o6qJs1EXKeR1WZraqqKujbhbYfFNSV2oiXQd+k2u+mUimpyiiERcwDgQBOnDiBEydOYH7ekDZmHLdu6W0d1e+iNqN/62yHuZDKy6D09IzIIHnSJfVQKp/agWzwiPBSWp5eFZTo4KCcPtN9N6nmBYNBRCIR3L+/GEMuGAyitrZWBoDP5XLYv38/xsbGvlbp/NJcvny52dLSglu3DBmr7qc/NdDS0oJ86pdlLLT5eQOxWAz56LeQj34LoVAIgUBAqm9u2bLFBICFhYvmtm3bTAB4+PATs62tDadPW/ONiH1PTw8W2n8fPT096OnpwZdffiIJ4apVq8ympiYsX75cBgzfv38/9u/fj/l5A4cPH8abb74p63X+vOVFtampCU1NTRgdHTUB4PqHRwoIoROetADKhXA+znRzvRxVO67SR2qiTkJ5qfnvRJaIDKpebIWwH6zp8qpB4p0OX8qpo/rdlJ9i5gWDwQKVx3LeoUtLh1Jer/eZkRJ6r9frRTAYfCSCVO4tOG8DfggcCAQQDAall1fu6dWpDWmc6MawU5/4fD6tI6hnLXi6cOHi+YOhc3WvLvzBYBBzc5atDBfuyiEYS0U0GoUQ5TtPURdCIQRqampstz1OaGtrQ1tbm3SQQ0Le3JzlLEIIixARrl4tJEenT58ueL9aL2orTrzpZFfFQscfyH+Pjo4WlKmeZNM7KLQApacNvZSjA6e2pH87EUInoWp21sDs7GKe+flFctHf34+6ujpEIhF4vXanMlzwp2/kJJv6Vde25Qgk6kmqz+eTwg7vP2qvsbExrF692lYGhcIIBAIIBAKyXcsVOjk59Pv9VkgB1gbV1dWoq6uT6RfafuB4EyeEnRCqp8pqP/b392NqagozMzOOY1UIgdu3DVs4Ek7a1LZNp9O2b3OyF9bZw6g2UaFQSPYHzf26uroCQkikZN++fRgYGEBbW5u0m6OyeOgDut3VCUu8zdRvVG/XiYjTLR6FHonH46itrcWKFQZWrDAQjUaxbNkybN26FR999JEJAB9++KFZW1srbQSTySQymQxSqRTy6V+W4VyqqqpshHDZsmXo7e1FLBbD2rVrcf36dRMA5ua8ZmenIdU/b9601qZ8xMDNmxYW2t7AlSsGMpkMGhoaJBm8dOmSSQHEjxw5glwuh7q6Orn27dpl2UWuW7foVfSzz+yHXtls1gpw/693zZkf/cB81pvYG6/bCSGfj+pBXbE1IhAI2EJk8DWGxgetF8XIXjngexwfc2q9dGFt6Dd+EKKupUutj66d1HnDg9cXm1O6tuUaDs+anDzJkCfqeFRtaUmbgbeNSgjj8bh8Fg6H5dqoa3NejqpVQ7bx1LcuIXThwkUxuITQJYTaOtO/nwYhVEMmvEqEkAtzSyGEqrro80YIr//TP9n69FUkhCtWrDC/+uorEwAmJibMb0II33rrra9vBxfMq1d/xezsNPDw4RkTAO7e/WuzGCGkGz0AmJqa+saE0Ov14sqVK5ad5KX3nzkpVFX0XEL4/BNC3m/Petw8jXcUuzl8GoTweWhvFy5cPN8wii0wXEjUkQVdHv5M9fpYjHhw6NTyir2Tl8VVX4vlq6urK0mMSnnXfPvtt0uWQQsyf0YCmZp2oeMPbX/39fU5lss3fhIkKOgt3yC4at5S2pRIsFN6XT5OBPnvZLdIaYPBoNbxCLWVasNDm6Su7HKFL1Xo4mWRqnJvby8GBgYwMDAg009PT2N6elqSQXX861QUiwlcahrqH94O7e3taG9vx0Lb7xV8qy7cRDHX5fzfZJenqnfeuWMdgNA8Vz1wEhng9lUEHpjeSW1NJV5qG2SzWYRCISngVldXw+PxoKOjQ9uXQlgHDUQkiaDHYjFZ9q5du7Br1y7kcrkCMqO2vU4g588oXzKZxPy8RQLJK+6xYwYOHTIkictHfw7RaBTJZBJzcwa+/DLz9a3enJnJZOQcrampwfr16zE3Z+BB5lfxIPOr0sNqPvpzyEd/TgalX7FiBb76yiJ1P/3pT80LFwyMjo7C/GDT14Twn81169ZhofF3sND6u1ho/V1MTk7i1i0DQ0NDeP/9900AuHDhgrlixQps2bIFW7ZsQU1NDa5fN1BXV4e33zbw9tsWKQ0Gg6ioqJD2mmr7eb1eRCIR8+rVq8+cFPJbD6c9Sgj7ASOfG/QsGAza7Pmc1hghhFQfVeeY01jlazb/TSVgOjKlegolqB69S3kwLqe+5X6H03pMZXNCrdtjXtWbKpUUrly5EhMTExgfH8f4+Dj6+vrQ29tb0r+AU7/wZ+QROZFIPDcE3IULF883XEJYBC4hfPKEkBMJaqtXkRByoY5I4YtECIs5yXmVCaGFORMA9u7daz4KIRwZGTFN0ypjampKEsKHu3MmAMzPZxwJ4cTEhLylnJ6efmyE0Ov1IpVKmefPn7eRwqftsILfDjrtUUK4hLCc+pb7HU7rsUsIlz5unxYhfNXb24ULF6VREJj+xo1FtaObN+3qY04Exwm6TWOpi1w5ecv5/VHyctUYjs2bN2Pz5s1lLdoEXlZzczMaGhps6Rc6/6igLqq6IBckVELI1UUoqDd/5vQtuvLLcSSjQiWDTqpDVC/dzZgT6XDa/B4V9B4iEuFwGD09PUXHxP37hY5WdAKWqgpZTABzUjWl9lho+z1bfXVkkL9H13ZcPXXfvn02hyhzcwbu3DHkWOPjjdQ3dXWl5+FwWHqn1IWXUOvH24V+y+VySCQSqKyslGWFw2FUVVVhz549Mt/du4b0ennvnqXCmEwmkc1mpQMOIoXHjh2zkd5cLied9lC/qnHA1DHL60plhcNhZDIZRKNRXL1qqZB3d3cjGo1K5y21tbUWoYv9PCgw/cTEhAkAX3zxhbls2TKzpqYGXV1dmJqaQk1NDQ4fPozDhw/jQebXEIvF8CDza3iQ+TXkoz+H27cNqS565coV89IlA2NjYzh71sDp039nAoD5yUHzQe6/x9Wrhlybrlyx0n0dxB4A0NLSYgaDQUm8e3p64Pf78fnnhqwrBZRfv97A0JAFp/4UQqCzs9Mk28Y7l94vCFb/pDcw1WukuuBrM+MAACAASURBVBZSPTmJ432uquup+5yanscgdForVLLp5IXbae9Ty9O1P5+r6qGa09rE66cb605rkg5C2J2k6NZpnafSRCLhkhPN2CXE4/ECB3DF+kA3Znl/ureDLly4KBcGeb37/HMD16+X51FSt2Hp0hbzpCmERT5VwvlN4VSXx1XG1NRUwU1cOVAX+enpaQhhEcGFzj/CO++8AyGE9MJGG7NqV0KLfjweRzwel4It75s1a9ZIQagcD68c6q1osQ2IsGePgd7eXvT09Ni8Wqr1UqE6H4nH41LQWcpJtko4ytlM+aGGx7PoZdRp06VQK+XWiRMO9TTf6dvoXQutv6cV8HQ2l7qydGQmFAphaGhIjikSUqPRaEH9VBssesbfSQcM1N+qTSMHCd2NjY1IJpMIh8Pyt7a2NpmG5tXQ0JCsN91UUx2I4AYCAaTTaYRCIXmTdfeuIW8OqS25ME42vLFYrKDdPR6PLfA9/+bR0VGMjo4iHA4jlUrh5MmTNm+ndONHSKfTyMe+Lb2mrlixQjqYee+998xgMCiDv+/evVuGD6iqqsKDzK/Jb3xQ/3309PTg7t27JgB89NFHZiaTwXvvGTh06BA+/PBDEwB+9rOfmfv27cOBAwfkWr5v3z709PTYYg8mk0lUVVVJ4j0zM4OTJ0+itbVV1qGxsRHT09aBAbWrOj6EEDavm6FQSL6ns7PziQafV0HvcAolwgXjYmuy03zkHhqpjEwmI9uGnquaKdyOVVd+sXmrA98TyiWEuu9Rb0ofFUKIAm/MujTkoZRsDz0ej0tOlLFLpJCPRzrkorWSr706GUW9vaex64aYcOHCRblwCeESy3AJ4eMhhNwDJf8elxBahFBHCp9XQshvB11CqCeE3MFMX1+fWS4h3Lp1qwkAX331lXn8+HFwQnj69GlJ9nSE8OzZs5Ko5fP7zCdFCKuqqkyKb0iE8GmQQl6+SwhdQvgiwiWELly4eF5g8BhwXHhyErLVhUgFeQHkXjRVgff6dTv55DaKOjh5HC1VFx3KiU+o1pejr6+v6O/qxkiLs862caHzj+W/jxw5UrYqLu+bYDCImZkZ2++HDh2SdmFc/VcHnq+YzaTue/fsMbBnjz4Pj/3G24vGE4/BxwlhJpNxFECcBChVVZLeq9rCqQIWbbo6QYzmAo/Pt1Qhiqtd6uzy1O8TwiKD/HucQjnwvDweII0hOligOgwPD9tUZEktk76dftN9h9rONB8zmQzWrFlTUl2U6rBy5Up4vV5J6AKBALxeL9LpNMbHx2UbrFq1Cl6vZR947ZqBa9cWySbVwe/3WyrHzc3S/rEcIVYIYROsVSGLbCLp9507d0phltQtd+zYgYmJCUxMTKCpqQnZbFYSqkgkgng8jvHxceRj37YQ/w4ikQjeeecdqTo6MzNjtrS0oLm5WToRSiQS0o4wGo1iamoK5qUjX+fxmuT9uLW1FVu3GhgcHMStW7ekF9PNmzdj+fLlWL58Obq6umy3gzdu3DATiQSCwaBUDw0Gg6irq8P8vCFjDuZyOWzZYiCVSslvVNuL7J89HovIr1ixwgSAjz/+2OR9lEwmn6h7f7VsUv10OtihMSeEpZrHSaLqBdfj8dhIIEG3jlP5FIN1KSRwKb/zPuAHNHydKLU3ORFCnsZJxZWTUErb2tqK1tZWx7VR3Ts8HpcQ6sYwjV11rxNCFHjC5n3FPWWrcG0HXbhwsRS4hNChXKeyXULoEsJy8TgIoWpn6RLCF5cQ9vf349q1azaixglbd3e3yQnhpk2bZHD7u3d/RUsIL168aALAunXrbITwzJkztvdcunTpmRBCNebck74t5GuM2vcuIXQJ4fOGJ0UI3ZtBFy5cLBUFTmWcNhTdAq9LyzcIHZzUUsnRBf2dTCal6lE56pnDw8OYmJgoi8x0d3eXRXh0myb/NlXtUNce3d3dGBgYwNDQkHT4sHnzZix0/nFBnr1795ZVL64KSN5St2/fjgMHDuDAgQMynerpzak/SM3Mqb+5kwb6jRNB3cYvhChwnEPtRcILERlSJSKEw+GS6lyqkOH0u+rpVhVsPB6LuJEKpFr2/Lylhuj0Lie1Tf4O2uy52pTH4ynwarjQankV5Q5eOHHUOZKhuqqHCcFgUJKqUCgk25Q73tDVXXW2ohInEka5YOxECDmpraysxLFjx2y/qWqoK1euxMqVKzE+Pi77g5y3qHUKBoNIp9O4etWQBFd3KFBsbKjfzNsim81icnJSemYlIh2JRHDv3mJokEgkgtHRUVILRTgcRi6Xg9/vl8/y8V9AMBhEPvFd5BPfw8L6/9cku0D+3xdffGGOjo6a5MH0vffes5zGnJ02f/ITAz/5iXUwceeOFXOws7MTR48eNQHggw8+MGtqatDa2oqBgQFZ9pdffmkCwNDQkBmLxRCJRGwEt7a2FjU1Nbhzxyr3/fetg6I9e/ZIkqs6HKK2onaj9509e9bkbUjjkDwdPskbCzUWoQ4qwePkVZdWCLsTGRpz6riiuUdzjQ5Wiql1Pyp4mbxfuNoo1Zfi19H4Vb1/6srUOdjhazt/pxBCHiRQOieHYPRuj8clhLpxq4s3ydekUvt4NBpFPB6XquwuIXThwsVSYTyo+x+LEiF1M3MiDUIIDAwMaMu6dMnApUuLpENXFhfA29rakEqlSi6CQggpdNHfajBxFalUCuvXr8f27dulx8Jy3kP1VgPKO30H2ek4lUW3g7xt6ZZEFfadSIBKeHj55ZBBEm5KQSUuQli3gzrhulRZqg0cBc8lYYrKKOXBjv7mnmx1gshSPN2qaYsRQT43nAQ+LgRFIhF5I8nrQQLWQuvvFpAxnZdZVcAkASwYDNrKF0Jg2bJlsvxEIoFAIICamhpHIVg3z/ntoJNAqQs5QWPw6lVDkmrdewKBQIFH0/l5w3YbWVlZiYMHDZw/b8cnn1g3zDy0itoX0WhU3oqot4EEstPx+Xw2cimEwP79+6VATXaLN24sjt/BwUFs27ZNhrmIx+OIRqPYsWMHent70dvbi40bNyKf+C6i0agsP5/8HvLJf2Oh5jdM88ebJYn78MMPTct20Ao1sX79enOh8Xew0Pg7OHfOwOTkJN58803kE7+AByv/LxmfcGhoCBMTE/j8889NADh37pwsk7Q2qqqqZD8SWZuampLkb3BwUIbXIPtjnR0T/3vbtm0mAGzfvt3kt8y03lZUVGBychJvvP50bgl53XQHHEQM+Vimb+L2grTu8ZtFWm/VG3U+7otptDitISrUOaqObX4ARCSO3xI6HaLq3sXt1oUQ0ua8vr4e9fX18mCvoaFBPmtsbERDQwM2bNiADRs22LxuqwcIvD1cL6MW+OEIv+VzGiO6vnTaH570PHPhwsXLCZcQuoSwJB4HIVRVHl1C+PIQQk4KOTl0CWGZhDD5i8gnfxFHjhyRBO5f//VfTQC4evWqOTY2BkdCOPhfTAD4/PPPzaGhIezcuVPaKZ4+fdoEgM8++8x0CaFLCJ3q4BLCp48nSQjd20EXLlw8ChwJYTEhuphQffasgbNnDXz4oYGf/tQS3MohHYStW7cWEAIntLW1aZ/v3r0bu3fvLqu+QgjMzTl7O+WLLZHUUuSnFGl82PUnBc/p35zc0qKvEz74v502jFJ9pno+dYJOjUinMqq+j6sxcaieVElA5R5TuUoiPePE1OOx1Pp0faXWJZFISIFXCIGWlha0trZieHgYw8PDtrTcK+upU6eKlu1E1FQVW/qbhCleFgUSp/KK2fFxlU0deSNks1n09/dDiMWDCZ/Ph4aGBjQ3NxeorhaL+5hOp+X7VcFFVV/T9XU0GsXIyAhGRka03+L3++H1emW7J5NJ3L1ryPccPGjg4MFFG0KOXC6HZDIp68Vt3cgmlQulKpnh3x+NRuWY9Pl8CIVCuH/fIpxE4ohYx2IxqWLZ1taGe/cMWyzEqqoq1NbWSo+7AwMD6OzsxMTEhCSJd+9aMQzb2tpkXfOpX8KDqX8wHz5cVCednZ01u7q6pEr9QtP/jIX230c++W9k39J/R48elSEqjhw5Yu7atcsk+8RMJoPa2lr5rng8juXLlyMcDmNoaAj9/f3o7+9HY2MjYrEY2tvb5Tghu0pSZR0cHLTNASKE27ZtM7kqI83XZcuWwePx4I3Xnx4h5OuJSgS5GqjqRZTA54B6EMLJFj1X56GqDq3OmWLkT11vnPLx90WjUdthDLdJc5rbunWMfidTBIKq/s/fS+rdu3fvLiCtVB4nnK6zEzshLKbC79Rnqp0qH9cuIXThwsWjoIAQcpJRDtEgvPuuRQSXSkoIb775Jt58803bM/XGg6Oc261Dhw5p3+u0yN64YeDGDaNoXYs9d9ps6d8Pu/5EkkHdZkwCPDknIMcZarBl/m+VGDr1mVo/p0D1ujpReuqPPXsMzM7OFhUqdE5QiACQK3KC2tf5iH4ccWJKzoGKbZ70bz5WKB///vHxcaxcudJ2u5xOp3H8+HFt+6lhR3RCHRfi1NP6xsZGCGHZDJKdrCpEFYPuZFj9/lwuh7m5xZu2QCAAn8+HVCqFNWvWYM2aNbYxoxNG6e+Ghgb4fD5JcEZGRuS3cJJKYy8ffU17G8y/jzuHIbLJbwXv3jUwN2dg82YLNO6JbMRiMaTTaVRWVkpCSO9vamqyHTKQ3aRqe6US0+3bt0vidf++IUkn9XcikUA8HofP58Onnxr49FMDa9eulfM1lUohm81KJz4U5qKqqgobNmxAdXW11EqgW5ZsNiufESF70POXpvnZWRNzl8xbtwzs2rUL27Ztw7Zt27B//37cvm1goeMP5MHXw4eWY5nLly/LEBXvvvuu+eDBqAkA8/Ne8+JFA0eOGDh0yMD+/Rb27jWwdav17oaGBjQ0NCCdTqO5uVnekhJZ5uuKx+PB6OiobLuPP/7YBICBgQFTNxYp3RuvP1lBlQvZ1O98zXAifxzqWOXz1unmT+dERk1TTNjnxJDyckJbzi0iJ4T8m4sRC6dbKVrj1HVUza97z+HDh0vumfwW61kLQM8KnLTpbn/V9VhtUzqIUA/J6PcnPddcuHDx8sElhAwuIXz8hFAlSC4hfDUIISeFLiFcGiHMp34J+drfNB8M/9eyCOGDB/tMAFhYWDAB4ODBg+apU6fw8KGlMnr37l8/FULY1dVVlBA+DSJQjBCqYSoILiF0CeHThk69+XESQveW0IULF0uFkU/9EvKJ7yGf+J5twXYiC4QzZwy8++4iShGQUli7di3Wrl1ry7PUAPC691HA91ILrBCLhFCXrlheJzKikkHusdJJsFdVZVVCuFT1ULVu3B7GCarwJ4TA4cOGBP22fft2bN++HVu2bMHGjRsxPT0NIUTBzWAikUAikUA6nZYCNlfDSiQSyEcMCSGE7W96NjQ0JAVXHfHSCTY6ISoUChVsuvTdMzMzmJmZwaFDhxxVtEjIb2lp0b5DV49IJIKFtje+xg+w0PYD2b8kUHLPok5qoTQfuBDgJIRXVlbKEC88Hdn9OLnH17VtZ2en7dnExAQmJycL3puPfsuWTvVAytUyyWaP/k/vInLo9Xrx5psG3nxzUc2YwtoEAgHEYjFEo1GbF8Wuri7t3ORjmlSCOZEk20ryuEskMRwOI51OI51Oo6GhAdlsFolEAuT1s729HalUSq5fgUAAkUgEwWBQhoC4d89AS0sLUqmUVIvdunUrjhw5gjNnzsjy5+YMjI2NYc+ePdizZw/6+vqQT/8yfvxjQ9pK379vqZqGQiEsdPwBFjr+ALdvZ6SK6VdffWV2d3ebbW1tUpV0+/btWL58Oa5dM2y2oIODg/D7/Vi/3pAHEz6fFY6Frzv0PerYGBsbQ2VlpXRe09XVZaoCqsfjkfZ6fr//qQipXNiuqKhAOBx2JIPleCelcaM7iOPzrdi6U075XMWSr9NO85L/XVdXV+DcSbcHR6NRm712qfo4rYGq92a+b7z99tt4++235d6r7i0ez6vtadRp3PH+1+3nfM9UTQtobLpE0IULF48KlxAyuITwmxFCp1h5LiF0CSG9xyWEj58QXr/+zyYjf2ZrayvWrl1rAsC9e/fMJ00Iv/jiCxMAMplMSUL4NOzHVEJY7H0uIXQJ4dOG05j7poTQJYMuXLj4JrDFIcwnvqslCKdOGTh92o5ySVq5xGX16tVYvXq1dkFcanl8kyoW9P7iRQMXL1reCi9csFSqjhzRB9hWiVIx4qWSlIddfwKPZzH494EDB2wLOVcV4mWROp3ufU7f75Sm3HY9d84o+O7Dhw2sW7euYGNX8+oEEi6w19XVoaamBlVVVVJdtLvbQGdncSFGCIF85DUEAgGbup+azklwKvYblcNja6nCC68TVz8lp0al3imEwEL7G9r25uTISTjj9UokEkgmk9JJjq691LHl8/lw5YrVr6patlp/ndorH/+qetLk5CQmJyeRj34L+ei3bOl8Pp8cE5/94z/Kd1VWViKbzUqnQOTFksYEfy8Rwlwuh6qqKll2IpGAz+dDbW2tfEaOdPi382/k/d3X1ye/sbKyUnojJVVQmnv9/f2yXr29vQgGg1i2bJkkdmfPGpiYmJDONWpqahCJRJBIJCR5vXPHQF1dHfr6+mS6VCqFnTt34syZM7h92wo4PzIygmvXDOmY6+xZAw+yv47JSQM1NTWoqanB+Pg4MpmMdBDU3NyMhzurpGdROtA4e/asCQB37twxT548aV69+r+au3fvNgcHB82TJ0+aFy5cMHfs2GHu2LHDfO+9KnPbtm3mtm3bzB07dpizs7Pmxx9/bF68eNG8ePGieeHCBfPjjz82z507J6HGUARQoHbpZKf3tAgh9b3T+1S1Uad1gs8xGlM6kqSOtWJlqWsFL1s9BC1VhhDCRgid1no6CFHntjo3nOrJ1xO1brqyhBA4c+aM1sPwq0xc6NtprdP1Jz8oVOUDii3p9S4643qV29OFCxePBwWB6fOJ7yIf/wXk499BPv4dnDr1eMhfKZBguVQCo9s4aUOiE9abNw15U/L55wauXTNw+bLzreahQ4Z2g1Trpdv4dTc7C51/bLN/8ng8Ur3ycUFHVp3IhVPbnjtn2P4vhMCJE4sEed26dZIY6gQiEkioH8PhMILBoBRmZ2Zm4Pf70dDQgN5eA729hX3gJJQIYZFCNb3qeVSXzykNPeNhCdT8XABS7S57e3u17bhq1SqsXr1a2uottP8+0um0JMZ0e1eOIKaOMfVdzc3NEEJg+fLlBe3IEQqFcPmyYXMP7/Re1VZKHTuUj+fPR16Dx+OxeS+l79R5H/3sH/8Rn/3jP8Lj8UhbJm5TSu/buNHAxo2GFEi5zWV/f39B2wwMDBSEXFHbbtWqVbbn1dXVMrwCncJfvGigsbERuVwOs7OzmJ2dxcjICHw+n6yvENZhWTqdxujoKEZHR5HNZhGJRDAxMYGenh709PSgqakJV68amJqaknZ/69atw61blnfjwcFBDA4OYn7esunbuXMndu7cierqajyo+3eoq6tDS0sLWlpaMDdnoLq62maHi3tXtQTtaf/nRAD5eHoaZEAleaUIYUVFhbwZVeteaq8pB6Xy8AMUIey2eeUQSyEs22h+IEdaDOl0Wtq3qnXge0axdaicNcppraL/k3bM/Lxls/qqEhg+HoUQUluFk2h1HdeFkKLwMR7Pk/fe68KFi1cDLiHU5HcJ4dIJIRf2XULoEkJOCPlNYTlQxxM5pnEJYSEhXLNmjZYMmqYVfuLmzZvmlStXzGvXrpmXLl0yP/30U/PChQvm7t27zW3btpmzs7Pm9u3bzffey0icPZsxZ2f/2ty+3UJPT4+5YsUKs7e31+zt7TX7+vpMauNyPHc+S0Koe5fOqYxLCF1C+DQghEsIXbhw8XyigBCq0Anh5UInwPJnpBozMTFh27RKlVmMLPLfnNQKdRu0SuR27zZshEDd4JzKIlsoer7Q8jrykUUVNC5MDwwMyI2be1Pl6Uq1B/cUp/suJyGGnp07Z0jQsxMnDAmel9R6eVlcaG9qarJtbpWVlWhtbZU2hOFwGCtWrMDo6KIKEX2nqjapCiBEOPjvFEheJ+DwNlG94emCVfNxoFPfdPIk2N/fj8HBQRlrb2JiYrHvv7bx4n1FNmtUpu57eVyqUkKmEIuqqzyuok6YE0Lg/PnCttcJpXR4QW0shEBHRwc6OjpsdchHXkM+8prNaydX6+XjnmLT5SPlk0MVPOYgETQuTFH768bE5s2bbYSY0qxduxZer1fa0Pl8Ppw/b3ne9Hq9mJuzPJ6GQiGEw2GEQiFZj0OHLO+g9M2Tk5MIhUK4fduQtloNDQ3o7OzEpUsGrl61MD4+joaGBhw7ZkgvowcOHMDMzIyMV3n5suUN9EHDv7eBvKbywwp8+o70KHrrliGJYUdHh9nY2IjGxka0tbUhEonY4gRy9Wt1TFK60VEDFRUV0hMwb29OnDweSy1eRwpDoVABEXtSmxovX32X6tCD+tFpn2htbS1rPyoFnaqp7jBRPXRyKke3FtEc4TFcS+2Z9fX1jumLrY98jaKxoEur5vP7/YhGo6+kvRs/oHBa03n/qnu82j8UV/dVa0cXLlw8GbiEULN5eTwuIVwqIRRCuITQJYRlE0LCtf/232yg8aR7psIlhIuE0Dy63ASAf/3XjDk394dfxx+cl2TweSOET3JTK4cQUn1dQvhsCOGrFpy+HK+2QriE0IULF88ORjkkSxcXjgtaXPAqVZYKUnkjqF42y4WOEOlU23Tg6bgAvWuXYVPz5N+uCtpk3N3U1ITh4WEstLyOhZbXIYRFfHkb8nyZTAaZTAZC6D236dqc1GFJFVLdMDjOnzdw/nxhbMXz5+0kkP9+82ZhfxPRoPerwjltTlT3RCIhYykSUclms9iwwSgYO7q253WlQwnVAYtODcrj8dhs0agcIt5UJqn+6bwnqoKxbrw4EXZ6ttDxh0WFx2LqWep3qoKV2v+EsbExjI2NFYwZlSjzAwB6n6piyvNlMhnU1tbK/MuXL5f1IUJIbcbrSsSF5pDP59OuJbFYDKlUSr7zrbfeKqi3bsxx76UE8nzK+1kIgZ07dxa8l9p43759qKysRC6XQzweRzweRywWw+nTBo4fP2470CAvtd3d3eju7obH48H+/QY6OzvR2dmJRCKBUCiES5cMSaDS6TRu3jSQyWQwO2tgdtZAX18fpqamMD09LclxbW0tJicncfToURw9ehTz8wY2bNiAwcFBWa9oNIoHDd+31d/r9WJmZsYEAPPHb5rmrOVk5sKFC+Zbb72Ft956Cx0dHdi9ezdyuZwcO5SXj3VSaebrMPUtJ3hOa6g6J7zeRecyT0twdSKEXCBXx43ukEgIK2ZoXV0d6urqIMTi4RIn405zWR2DTusJpaN9QLeHlbM+qU691LJGR0cxPDwsVZRbWlrkbzS+SD2x2D6pEhgiepRPPfhUD/rooOhVIoXFyGAxWSabzaK6utp2MEFt/iq1nwsXLp48DHVBunPH8nhH9i2WQG7fZHTkT+elUd2QdL+VeytYKk2pfFzAVAVkNQ3lm501bK6e6TlfzIlYcAF+oeV1mxCsCsK8LrQRF2svvpmqdQ4EApJ8kfv6qqoqZDIZXLiw+E4ihZwg6t5Hfc6h2spx4UOtF5VVXV2NdevWwe/3SzK2cuVKzM5aan888DIXFPiNBU+Tj7xm88omhEXynIQsj8djuxkk5HK5gvHE7d5UAYh/V6mDBSp3ofOPCtpLvY1zyq8jg7q+4mUFg0GsXLkS9+8bEnfvFvYj3XSdPGnB4/EUhOBQCSIf8/39/dKTp7UuvGYj1XRrS4ccXq/lBY9u/wcGrJuwmpoaeXtGafjN0+bNm22CI90yUkB6uk3XCcBTU1PweDw4ceIETpw4ASEE9uzZU7QN5+etQwq6KSScOmXZEXJCSHUhUhUKhVBVVYU9ewzs2WMgGo0iGAzi/HlD5qupqcHk5CTu3zewapWFTCaDq1cN5GPflh5jp6enMT9vYOPGjTKu586dO1FTU4NcLidDtsRiMTxo+L5tjenu7jYB4Ny5c+aBAwdMAHj33XdNWhNWrlwpxwh5P+UEnpel2pA62Qaqwj+N12LE5ZsKsMXycgFZCCHTq4SQ6qIjtsWEdToUcbJRVfPxNY3+1qXjHnedylPbmfcZ5aP5cPjwYRw+fBiHDh3CgQMHZBgTSkeHl7xO/HuKeRouBpqXpdpRCIHr1w1s3boVW7dufenVR8tRFVVB614ymZR9rdq2vsxt5sKFi6cPlxAq3+USwuKEUBdr0CWELiGkvE+TEEaj0YLbwleVEEajUelchsJCzM7OPneEkAvHSxVmS+UrRQi5EO0SwueHEH6TMfEiwOlW2iWELly4eJ5gsyGcmysUIq9ft54tX25g+XK9x1GdXYPTpuHz+aQwxe3mygF3Sc8FbRLcSSVQVQ90gtMGTs927LDb0Kl5VPsbqs9Cy+ta9UdSDXNqIyeiWs4GouLSpcK+IjLIVUg9Ho+Mg0ZkUH0XqcZxoaP5bwyb2pSurj6fD729vZIgNDU14ehRQ6qr6VSJuO2Zqq5L6on5yGsYGhqS7+PpOFQbQ0JNTQ2EEFJgd9qo1fGlkjlduy90/rF2bJYqn/+bE2H6jQiUbp6paqL0/O5dQ2JuzigQ7E6eNDA8bGBoyMDgoAUihDx4tdfrxdjYmDKWX0NnZ6csKxqNSnJH6bq6uhAKhWRfDw8b2LVrF/x+vzy8SCaTBYcDMzMzBfOK1NKoLH6Ioh5S8Lhn+/fv17aZx+OR5Hl+3sDQ0FCBeqvX6y2wo02n07Iufr8fgUAA1dXV2LHDwI4dhhy3Xq9XBq9ftWoVqqurce+egZUrLVRXVyOf/B4aGhqk98X29nYcOnRIrl+XLlkB6evq6uT7SG01GAziQcP3LdR/Hw/qfwtffvmlzePow/7/zaT+b21txdGjFsGlsojc6sZhKBSSJNTj8dgOqUMzXAAAIABJREFUhVS7wWJjWx3nNKaWSgDKcUjDiYWTmqrTTU2xQxrybFtsTS62RnM7b106OhAod51Q30E2qHwu0O+VlZXShlSd/2TvXqrvaP7xehDUtuF7ujrf+LrE2+ett95CJpN5KVUg+ZhtbGx0lD1UGYnaldYkfnjh9XpfunZy4cLFs0eBU5n794uHmVixwkB/vz3NUondo6C+vt4WFNwJuVwOExMTNuceOmFZvZUTYvHktLe3Fx6PB1u3FgZM5xsltz9Tbwh1Cz8RQtU+h28Kug1Ct7GqZIOn52SwGHkRQuD2bXtf0gZE+drb2wvyqLcyum+l+jU0NOCjjwx89JGB06et9NzVtu57dDZtnIiQTWEmkyk4zeZ/C2HdQKvCTn19vfyNbqh1xJ7qor6Dvvfhsv+Ih8v+FA+7/hQPu/4ED7v+xNaOpYRGj8dTQHpVBzjqO2OxmBQehRBoaWlxHKO6vuE3CsPDhiRi9IyIIYFutvl8IptBPjboljyZTMo2CwQCuH/fkMLNyIiB6elpmwOaYDBoI5Eejwdr1qzRtp/X67U5NqFn9D7duOTzRh3HFIrG47FsXimchcfjQTKZRGtrq40QhkIhabdJtzqNjY3w+XyyXtu2WeVFo1H53e+8Y2BsbAzBYBB9fQb6+gzU19cjn/pFTE5OIh99Dfnoa1i2zGpzukW8ft26TW9ra7MROHIMQ21It5LmpSOSEM7NzZm5XA4Pe/4SD3v+Evv2WaTw1q1Fu2gad5zgqjfEXq8XHR0dBYd+qi2hOl6LIRaLweNZmrv8pRJCqmspL6M6oqWC9z+RO347V04+pznNbXPpd3XdU+cA5aUDDd3azOcFoaGhoaBvVQ2BctqBwA8wo9EoYrGYXFud5hyRQf6b3+9HfX09stnsksbEiwA+3mh9pDXSaa/3er0FN/Hq7fzL1EYuXLh4PuASQgaXEJZHCD0evQMDVXBxCaFLCJ8mIRSi8LCCzxt1HL9shPDh8SFJCD/55JPnnhB6POXZFKoqhaXSq2mL3RK6hPD5IoTZbPalUh/lY+1xEcKXpW1cuHDxfKGAEJ4+fdqRPHD09xsSRAgfh4dQ3bOurq4llbdp0yZs2rTJsXyPx2OzP9O9e2amkOzQxqnaefEyiAyqghIJ0mQL5xTGQCfEq891appCWERQpypKm7f6rjt3CtOSO3pKx72bcSFFdxOjEyC4HaMura5eNTU1NsGF1PA8Ho+NEHISqbYPtVE6nbYJWZSmsbHRZrvjVH9VnVEIIoL/0db2pQRjp+cEqq9O5Uo3Big0AU+nkmjdODh1ysDx4xYoD7d1pXd9/rmBzz9ftCHm6rr0zrq6OkSjUQm/349IJCLtCsPhMKLRKMbHDYyPW7aDgUAAQ0NDtu/mNoKVlZXSDlCdZ0R+SD2VDi/4Nxe7JVRtrigERDweR01Nje2dXq8XqVQKhw8vlkO2pk1NTfIwgeYLYcMGA8lkEsFgUJLEcDiMvXsNdHdb3kX7+vpQV1eHfOqXkI/9vCwrm82itrZWhnxJp9O4d8+QRDQQCEjSWllZKQlnMBhENBrFli1bJCHcu3evmUqlJCHs7+/H9PQ0mpqapBoxX7+4rTSp5qreSPn8V22adPZ4TqSe//3G66WFf04QyhWIyyGEfCwshRBxr85OZEpdU3V7Y0NDg+O6WGwvoLYlVWP+O1fnpznF+43C3vDfyvl2laAW8xlANqr8GY05p/UqkUigq6sLXV1dWLNmzUtBfPjYo/VKXZPUNtTZ6tIhVEVFRVnzxYULFy4eBS4hdHi3Swj1hLAcdVH+DpcQuoTwaRHCYmOTxvbLTAgHBwclIZyamnohCGE5t0GcwC2VKDilU1VLyyFFlNYlhC4hLHfs8Zvox0EIX/Q2ceHCxfOLAkJ45MgR7SJfDAMDRlnqnI+KFStWaJ/rNtBdu3Zp0+nyc6cJ/Dkt3mvXFgqWCy3/C8PrBeWrhJD/xgVqFToBXq2XE7mg3y9fNnD5suGYRi1v1apVOHr0qO0ZeU7kwjj1LRc4nOrJ3/fJJ6VJoyoYkJDf0tJiIwMkCFMbqqqkQiyqZvE6UPwwjtWrV2N0dLRk3YQQtpiGhIfL/gwPl/2ZNh9X4+XllKOWFg6HHQ9VnAROp/Z8/30D771n4OxZC+++u6iyq5ar1u3mTcNGCHk6njaVSknyV19fLwkfOaQJBAJ4801DkrhgMIhEIgGv1ysdaZCTEU7UuMOgcggG5dPFJuT1pXSVlZW2Pr18Wa9iR04dDh82cPiwRcxInZw77wgEAtIRTDgcxoYNBrLZLJYtW4Zly5ahoaEBwWAQ+di3pSOjyclJPKj7n7Bnzx5MTU1hamoK2WwWH31kEeeamhrMzxtoaWlBY2OjjfwFAgFEo1EbKb1928CNG78iCeGDvv9kRiIRSQhJ5X7NmjVyTOvU1uiARDde+XxUnYwQIVTHlhpoXQiLcC5FLVAIYbtp+aZCsWpHuFSo67ZTOn4AQV49m5ub0dzcbCNMOvVQPlZ1a616mEf5uMqoDqp6cLH1uNRaXap9uFMrekZElb6Nfx+tCel0GtXV1S88AVLHmFMfE1paWrSEkA5qXvT2cOHCxfONgsD0qov2YjhzxsCZM9Zi/847xW0PnUhOORgfHy877aFDh0oK1LQxNTQ0oKGhAQ9qf9MZX3vyIxKolksB6Hkget03OhHBYnVVnzvd+gghcOWKYbvNcrJRGBoawtDQkM0mbN++fdi3bx8ikQii0WiBEMLBT6B5Pen/164ZuHbNwKef6tVJVRKnfhe/KVq+fLkMgp5IJLRtyMtycnteX19vO7Vet25dAbkoJpQJYd0OPez+czzs/jPHMaX2nVM/8rTqbV5dXZ0cl42NjWhubrZ58yw1roUQ+OCD4nOxmBB386aVt5R9JbdDq6yshN/vR3V1NbLZrHx25Yq1PtDf/KaLoN46Ub/r3qsbR2o/6tRF1dt4uuGhG7zKykp88olhuxknm0jebvv3G3Lt4LeRdItNN2uDg4NYs8aQ84puC/Oxb8tbkAf1v4Xq6mqsWbMGBw8exMGDBzE8PIyenh4ZMqO3txdtbW3o7u6W45eIqt/vl+EF7tyxbiXT6TS+/PJL88svvzTn5w0sNP6OjRCOjY2hr69PtnMwGEQoFEJlZSU6OzvlOFMFf/WGkMgEH7eUR7WXo3bW2UA9iofRYDD4jQRjVY20HIKzVDitJXTQUWouqvnU9ZjmKHnq1a3PTu9QCSI94+lVsl+MxOjW4tOnT+P06dMF38BvK9VDNo66ujr09/e/8ASIjzFdv1K7835sa2vDihUr5HpCbSZEYRgVFy5cuHiccAmhSwi1hFAVKriwoQri/JtdQugSwpedEKphLp4nQnjp0iXz0qVLzx0hXIpTGA5KT2pzKiFcSpncDlElPS4hXEz/PBHCF5UUqocO34QQPspYd+HChYulokBlVAhhs7/T4caNRSJIeOcdK9h1sXxLBQVoLrUBceQTv4B84rtF8aD2N2zgGyEJgSQErV5tYPVqZ+cp9JzUXcolg04brPqs2MZJuHbNsKl5kk0YT9PR0VGgekvvmp6exvT0tBRodQKvGoxepwr22Wd6QUQnhHAikUwmUVtbi9raWng8HqxduxZ37y7GkiN7JmrLfOQ1PMj8Kh5kftX2PiIwPB/9xgXeN998U27IqkqhU/8+7P5z+c3FhEBd33IBwOv12myQSglb9Ly7uxvd3d04d87Axx8bOHfOAqWjmHc/+cniMycht9g4pFiURJaKkTFuexgMBlFTU4ObNw3pvTOVSiGTyeD99w28/751q9zR0SE9ehKx8Xg8kpiQbRKP2SWEkM95nyWTyQJSoo5d+o2TPXpGMTk/+cSwvZve40Q2m/9mMT1/5vf7UVVVhebmZiSTSYyOGhgdtTyFVlZWWnaD8e8gH/8OHtT/FoLBIFpaWjA5OYnJyUncvGmgt7cX+/fvx/79+zE5OYkdO3agqakJLS0taGlpQV1dHSKRCO7cMWSw+VgshmQyifXr1+Py5cvmhx9+aHZ0dODGDQML//IvWPiXf8H9+wYaGhpkmzupDQ4ODkq7QUoTCoXQ09NjI/GqN2KabxUVFTY10qV6CFVBeUg4JkIciUQcvYnq3uGkvsdtJ3Xkp9j4dyJaurxCCAwPD2vXxlKEkOpHuHHDvs6m02mkUikkk0k5FsPhsC2OKCfzqv07XycpD1+v+LvIzKK2thb19fXy8IoOLFSTEzo8UtuJ5oSqNsq/aX7eeOEJodPa69S3atu7RNCFCxdPCy4hdAlhSUKoc+XvEkKXED6PhFBHCpv/xnishDCXy9lu2fh7njUh/PDDD83jx48/c0L4uG41ihFCp9hsTtCNYZcQuoTwSeBxEMIX8btduHDx4kJLCFetWlXw7OZNAzdvGrbNiLz08XQnTy4Sw3v3DNy7Z8h4SSrIS9r8vIGTJ0/i5MmTOHbsGHbs2IGtW7eWJEIcfr8f+cQvlEyXT3yv4JnqbY2e799vd66hE6aFKPSuqqZTCaFObbKYkE4CkK78Gzeszd/r9UqBjX7PZrNobW21eQpVMTY2JjfpYkSQE8JgMIi5OQO3blkgEqB+A1dJKkW8KA2pB+fj3/ma3C/2aT7+CxL0jIihRPbXtYIMoaurS8bu4vUhwumEh91/LvuC96PuW3RjQIWTequTehGRF7Wcc+cWSaBKSnXeIYUQmJszMDdn4M4dA7dvW6C+1I05qpf6bnXMzc3ZnVn4fD5ks1mMj49jfHwcH39s/R6JRGSaQCAgDwbomS52JH2P+iwcDksCSvB6vbjy939f1njmN36qUxk6jFHT7ttnEbfe3l7pKIf/nk6nbYSQHO1Eo1FkMhlkMhkstP0e+vr6kMlkpBrp3bsGtm0zMDo6itHRUUn2Ll40sGrVKqxatQp1dXW4e9ewqRbX1tZifHwc9+4ZuHv3r83bt79vXrhgHagQIfT7/chms9IpDRE7+j9v0+npaSnI09oYCoWkQxRSp6V+o76jsfKoKp0quHdRIoSJRMJGIuh9pcihug4FAgGbMK6bc0SUdONQJVXFxqoQoiwnVuUQQr7OqvsEH6v0t7oG8H51el8oFEI8HpeoqqpCJpNBLpcruqaNjo5i9erVRb+Rq4ySQyrdesk9FfOx8KwFpqWO3WJ7gm69DwQCLywJduHCxYuNAkKos9fjgiKHjhASTp2ynhdzUKKDLmB8OeAkQft74nsFZFDnNa8YIXRa1Iu+l7npL5VP9WiZTqeRyWSkINbS0iLJHRF0qrfuBkRnz8PR0dFRIEiQ6hvfwFXPdfPzhu2Wq5iAoxOe+CZIwp69L79T0Le6/lW/iW7MHmR/3ULm1/Ag82vaPPfuFfYp2Vs97PlL+dvD7r/Aw+6/0BJcIcq7hVNvBYXQHyIUK+fTTxftMvlzfuvL21R3w3X3rkUE+Xs5wSXoPBuq9j+ZTEZ+G5G8+/cNG7GLRCJIJBJYvXo1Vq9ejcrKSly+bGBiYkKO9UwmUyCwxuNxmxBFbU42b6FQSBLYGzeMgrbi5DUUCpVNConkEDmsrq4uUJUWQmD37sV31tTUoLm5uUB99Pjx4xgZMTAyYkjSGIlEsG7dOqxbtw4LbT/AW2+9hVgshpkZAzMzlhfY6upq+W21tbVIp9P46CNDHuxEIhHs3LkTLS0t6O/vR39/P3p6etDW1oampiZ0dXWZuVwOiUQCDQ0NkhBWV1cjkUhIT6jhcFiSQX5jSLd8FRUV8paYXN/TLZDH45EaCU5E6psKtEIsehblhzX85lgdI9zTqUpC1Ho6rV/0t7omqfOjVPl8f/H5fBgbGys6z0uRQt0+pEunanLQOkDEUF2bneruBDUdacYQ4aW1wolw8vWTDiZ0h11kb/yixt7TqSjT2KG2oe/jRJ2P+2f9DS5cuHi14BJClxDaBAmPx1NACCmvSwhdQvgiEkKfz4crf//3Nlz9h3+Q4LeJ34QQqqTwWRBCUul71oTwjdcfj6ookQbqT5cQuoTwRcCjEsIX7TtduHDx8sBGCFtaWrSbwO3bhaTPiQiqwvmjoBy7OYITWbCl0aiJ8o1J3agOHDCkR0HaiJ3UixzfqYk5WCwPJ28673Fqf3BVLVLh0tWrmPpkNpuFx2O3uaJg4qrgQF4iSRDkZerIBydPOqGAVIK4/Y7X67WRwXIElI8+MvDTn1qgPGoarlKar/oV5Kt+BQ97/goPe79Gz19JEkjqexYx/IuSZFYnnFF7qPVQVX9VFSydYHbtmoErVwrnEsW4c8rLBbPKykpbLDB1zKn5iqnCUb0CgQCam5tloPUdO3ZIYkRtls1m4ff78fbbb+Ptt99GMBjErl274Pf7pVok2avx8jkB4Ha9vG8pDhuft3w+U1tTH3ECrvM6qt6COzmn8Xg82LVrkRCmUikZL7ClpQXhcNiWLx/9FkKhEMLhMGpqarDQ/gYW2t9AIBDAzp07UV9fj7VrDaxda2D58uWor6/H8PAwhoeH0d/fj66uLjQ1NckYo+Pj41i1ahX6+/sluRwYGMDnn1uqqqRG2tnZibk5Q8ZHXPiXf0EsFkNVVZVcX4gA8gOAFStWSHW+ZDKJZDKJO3csW64VK1bIAwjVhpjavbKy8rF4h+RhJoi8dXV1FV0XuMpoKZJVUVFh22eoPFrjdO8huzenuepErHw+H9avX29L47Quqr8JobfNdsrPDy/4fFbXbKpXqboUWwNyuRzq6upssV5L5Wtvb5fpLlwwcOGC9W0XLhi4dMmCEEKOwZeFEPI5Qn1Cez09e9G+0YULFy8XtDaEOgKiPrt2TU/4VGcXjxOqEFCKCMp0ie8WbFi0QNPJ3OHDBg4etMDzkl2Srg5OZEVHBJ2+pxzSw9PQzZaaz2nTVv+tK58Lvd3d3TYiQQHhI5GIPNF1OiFXBQvdjRrdAJOQEovFviaC30Y+/m3ZL6Xa6fx5y7mKUzs55Vto/G0sNP6Oth34jSnlKWUrVEpo0tWL34JTEPKGhoaic0wtt62tDW1tbdq+52WQva5uLOqc26iHJLp+5IIxv1mKx+OIxWIy+Do5JNmxYwd27NiBcDiMWCyGLVu2yLJpfJULqsOdOwYSiQTi8bgkf5QmGAwW5OMHLDw0CwnK9fX1jmqkvI28Xq+NEH76qWELp3H7tkUO+e1iPvot5KPfwkL7G4hGo4hGo6itrUVdXR2qq6vl7d/q1ZbzHbIXjMVi2LlzJ0KhkFyb7t83UF9fL7+fsGzZMty8aUj70OHhYczPLwYGX/jhD1FdXY3u7m5ks1lks1nb4Q6f76FQCMlkUpKju3cNaYOYzWZtxIvahmsS8PH1Te0H+bsGBgZsc1IIS72O3qcS0WLEsKKiomDsCWE/tKFvojbmzrrUfOo44W1x+PDhout0sfnr5KjLKb16Q8jnDK2r6sHUUsqnvOTAi5yB6fLydYQfcnZ1dYFsXHn70d9Xrlihi27cMF5IQqhzKMPHLdknezyLJPBF+j4XLly8nHAJ4StCCLnKm06AcAmhSwh5XxXrx5eVEOoc0TwOQkik8FUkhEu9KeTpufqqSghVQVoIUfBM5+WR8LISQr6mq3PmRSWEL5KTFV5X3RjhhNAlgy5cuHieUJIQ6sigKqxyOHlDfNxIp9M2QqjbGOkZJ4T6DVtfX9W9t9N7VOQjr9lUnZyglqXbgFXBore3V7v56srX3XhwgV9Vh1u7di08Ho+Mp1ZVVSWFZ7/fLzd1nct5ErB1QgGVT//mKkYUsoDc8fP0/Nvo/7rxpbYDdyVPAoxFBH8bQgjMzMw4tjHZa1J91e8ol7QUE6z49/M6NDY24vr1Qs+2qn0r1U/9fn7AceDAAczPFyfMTm3o9E1cTZnUYvm/uVOWyspKJJNJVFVVSW+FTU1NSKfTCIVCMtSC01h2aj/ySkxCKEcqlZK2SbzeNTU1EEIUeOHl/eHxeBCLxWykUHXbT/XasmXRK2tlZSXi8bic72NjY/D7/RgZGbHsf9nce9jzl/IAIBQKoaurC6tXr5aEMB/9FiKRiFTDi8ViOHLkCEKhEPbvt9TYs9ks7t83EIlE5Dvp3+fPGxgYGMDAwACOHz+OaDQq7QAbGhrw8Ic/RCaTkbaAROR5KIKGhgapxkteomOxGLLZrM32iwR1pwMEevZNCKHq+ZUIqCpEOwnWTsSwoqJCHsqo44vIH42NZDJp+91pHaC1jBNDfhhTbF1wMl3wer2SEJYiaqR+7/f7bWt9sTzUBqoHa76e09pD40ydc2RDWGwN0a3ply8vEsJwOFxgt8zHz4t2S1gq/IlLAl24cPE8wiWE4tUjhE72US4hdAmhSwgfLyHkpPBVJIRLFXwfJyFUf3MJoUsInxZcMujChYsXDY6E8M4dQzpuUKGqsRCeBhEkWM5kvqP9Td38nFRGjx41cPSoszMS7sFQJSaO9VLURUm4ok1O3Rx1/1afHTx4EAcPHpTPKcC6EyRxYISvmLt9+r7jx49LQYCclpDaHzmkqKqqKogbp5I+LuBwQYkLCCSUrlixwrEf1e/55JPiXvbUNiTnEEQEKV9HRwfq6+u1Y4KEcadYeOUQwGLfwYmNLo3q0Vf3fbq6q15md+zYUbQcdTw7CXBOeYkMcjViEkjJi2VDQwNisZj8+9ChQ1LIpzFC5FZ3mKAS4RMnTtjqRE55OFFRx1oikXDsIy7MxuNxeL1em6onlc0F/crKSmzZUui0g76xvb0diUQCXq9XPvP5fLJMaq9wOIzu7m7kYz8vbQyj0ShSqRTGxsYwNjaGcDiMZDKJQ4cOYcsWA1u2WB5L7961HMiQI5vGxkaEw2F8+OGil9RcLoetW7di/fr1WL9+PTZu3AjzRz9COp2WnkhjsZjsC3JG4/P5sHr1aukx1u/3IxAIIJFISALK5zYnWWocQCGW7kKf5+FtTPaAXF2U8pQStLlaqRDCpuqqjglypCOEQFVVlXb86w7D+HzhhyLcoVOpdYSTSZUQ6kDji5zjqOu+6kVURxDVgxV1ftNa4OR1lQ49KK/OqziVx9VtP/3U0I4nvm/yZy6JcuHChYsnC0dCSLYo6nPu+prjk08M5HI5pFIppFKpArf6jwM6YZtulnTpvV5vwe0gPT9+vHiAXyGs0A6l3l9QH4UQPk7s3r1b1qO9vV16bKMg53wDV8leMSJI5J/bVtFvDQ0N6O/vRywWkwI03UKpxI/b5HBS0dPTg56eHm076vqOfuffQ97n1D6jdxU7DV9o/G3bM7K9o9saIg28fJ/Ph2QyaStbJ7jooBOeBgcHMTQ0hKGhIWzevBlCLN52zc9bNwk038hWSzc2dafx6vcLIbBt27aCdE6EUFcGF4x5X6h9T0JdbW0tUqkUYrGYJD3JZBK3bxsyMP3AwACi0ShCoVCBTRMntLxOJFRPTEzIfuPgtoGcGHP7QH7LRHar/NsoH90I8vmituuWLYYMkl5ZWYlwOIxIJIKNGzdi48aNCIVC8Pv96OrqkvlqampgDv/toj1h8ntfh8H5Lu7dM+RN0vy8ge3bt8tb7fr6erS2tiIWi8kDmi1brBvyqqoqaUc6OTkp7QF/8hMDP/mJ5S3Y7/dLm0W/349EIgHzRz+Sz+gGkadbtmyZvLWnPqIbRJVY8H5wCgi/VEGe2w96vd4CJzE6FdRS79A5qNHNDT6WiAyqc4QTJifPzuoaR1o26tjWjXd17bt2zZDjQYXTesgJoTq31fFMh0u69UF34Mfzkh0h/40OeZqbm+W4pnA3c3PWPnP1qnUwQmNO55F5+/bt2LRpkzzQKKefXbhw4cLFo8MlhBqhm/AyEkKdAOESQpcQuoTQTggbGxsL5pAQ34wQ5pPfWySFLzkhfOP1x0MIVWL5KA5GXELoEkIXLly4cFEcWkLoRASdyODFi/rnaqwqJ/DNtxT4hqQjE+qmrSOEp04VbtBqmlu37MHXSxEBHneQhPlidS/3W4UQ2LVrF3bt2qWtR1NTk6NAwDd1lRASbt5cVGOjQNWqECGEPUYlqerpyB/ZiyWTSVRXV9u8Z/b29n5N4L9t8yrqJNjQM10cPiehSiWC/P+UTxdvU/V+St9EZRIJ8ng8NlU6Cr5O6rRko9XW1oaOjg50dHRg+fLltneROqpaB1K9InABVY1NqSOBhA0bNjgKm06EkM8Z3v/0Tp6f29ZRew0MDGDVqlWIRCI2L5bvv2/g5k0LtbW1MkB6OfVLJBK2w4TW1lbbd5LNIgnIfOzyNNRnqn2YWpbH45HCLOVRb9W3bTNku6TTaVRWViIYDOLYsWM4duwYksmknEek0mkOV2Bqagp+vx/Dw8O28j74YNHRUywWQyaTkd9z/74hvbbSmOvqWlQb3bBhAzZs2IBkMolwOIyqqipJCGtqamyqjaS6ao7+n1I9lNRA4/G49BZZVVUlVWD5XHDqK3WtelyEUAhRlGA+SpnUzqp6K9lCVlRUoLu7G93d3Y5r0lLA9xLd2qYb90SOqO1LxfvV1a+YDSGf242NjY57WynPykII2/gSwrK/5GvY7OwsPB4PstmsHNM+nw9jY2OIx+MF44vy0V7Hod4WP2vByYULFy5eNriE8CUhhE4qoeoJrwqXELqE0CWEzoRQF4rimxJClRS+rITwUVAOIXzUMl1C+OITQpcUunDhwsWTQQEhJAN4FWo8Pg5Vne9RQE5GSm189G8nMkiqU7TRqITw3XcL66ojTORQR93AdfXRqYmSdz8nT6OUl9RmdJs7Pdu5cyd27tzp2C5OXkOLtZ8Qlme6ffsMzM5aIJVRrirEhRYScMfGxgrahv7mqnlcwLH6rJAAOgk3QghcvWoUCESliIQQwuZRdKHxt7VpmpqaCsqhsaBTQXUiX0sBkWVdX3Cyx4kLpaOYcE5tIITA9PQ0pqenbQ5/igmqTt/i8/kk4Vm2bBl6enpsaQOBgLa/b9601NtoTLe0tGDvXkM6STlx4oT0VsnfpasnjUX0SLaqAAAgAElEQVRer5qaGhv5o/7SCdq6v/nhiNoO9E6+dpC6JKXj5JBURoPBIKLRqFT9bWpqQiaTgdfrhTlcAXO4QnponJ83ZD/y+cod88TjcakOfv++gWg0isbGRqmunY8Y0nMreRQlR0/t7e147z0D771nyFiRRCTJmY858F+kI5JoNIrm5mbE43FJhAKBgMxLbUBzudg8JM+jj4sQejxLD1lRTpm6fqd3VVZWStLBSU+xdcppTeDPVNMDmkPFCNeVK4btIKzYPCbQXOAHgpzYqSSPTA641+KamhrtPFKhlsXX+U2bNmHTpk1yztHhWSAQQDabRS6Xk3OYjzE+P/fu3VvwfWSS4JJCFy5cuHj8KCCEFPhchY4QXr5s4PLlx+NZlGxkiqXxeDyON0sEfhOQT3y3YPP84IPStoN0Q6oTnnXP8pHXbB4Lnepe7Bl5GFTTrV69uuB2iDZ/2jx1gYg9Hn2Abv7NH3xgD1a/bZuzAMKFeAoXwJHNZuHz+eTGTwI9L5/6TdeG6o1kMe96uj7hZJCE4GKCjRD2oMo6YqLWSyWGXBh2IiT8uWp3JMTiwQHlU+1p1Heq5dMhSCKRsN3ylup73n5+v1/aAsbj8YKxJoRAf38/BgcHMTg4iA0bNsjn9E3JZBIXL1oEhtsVbt26aAM1MjICn89nCybvRFrVutJtFv9GXV71hpNuMXhfqjcSNFdIeCUBlvIS+ePCNtlKx+NxeDweSQipjm1tbTCH/xbm8N9ixYoVCAQCaG1tRUdHR8EBztTUFKampuQtId3gXblitefU1JQkcfmI1Z4NDQ2SxAWDQWQyGXg8Hhw/buD4cSsfbx+q68Pe/yTtucbHx9He3o6uri5JQvnNIOUNh8OIxWJyHdLdsFHax0UIiZw9TkJIdfX5fI7156ioqLBpTxCxVuenOr5UAk3hi3hZTuss5eOE0GlO6NZaPkZ1xI3f6gshsHHjRggh0NjYKG8MaUyXAz5WhBAYHx8v+N3r9co9mWx1uRdW9UB2//792vU+GAza+s4lhS5cuHDx+OASQk8hUXuRCKHOa6hLCF1C6BLCJ0sIiRQulRCqZDAWi700hPBxxFhzCaFLCF1C6MKFCxdPHzZC6EQGaVNTA7V/+qmBTz99PIRwdHQU/z97b9Ye1ZGmi67art7VXdXnVD99nr2rurq7erqpm/ob++Lob/R1rJWpTOWgTM3zABISSEJCIGYEGMSMwYwuwMyussuzjWeMzWS4kuo537nIeiO/+FbEyhSDsSEu3kfKzFixYo7vjfiGubk562/lcpkWi39Di8XaKoeLpZ/RYulvtaooNirY1iQ9C69o3A5CCuKx9wl1UdhLuAiMLQ+O1tZWg1xu3bo15vHRtfkD2GTlM/Jd775r2hmGYUiHDwdaNRFCjk0g2bZtm5F3KlUNap3JZHTw9cWi217QJezIgwdb+6dSlYDaS/3/bqTl9oIu4R9CD3/OJjjJ8nFhD+CeWVOplO57+ZyMXQYBR9aTC402gc4mkHGiAyDYsxTupZqW9IhqI522fkOcQxC75uZmun8/oHPnqgRweHiYtm0LDLVFKfzxdpTfYwyXy2XtmRT1QXzMQqFgkER4+eQxAGWfIG6bfN/Q0JDRPrYg9pIUIi0IYS6Xo4aGBvr/1v+/WkU4k8nQrl27YmQQNraTk5M0OTlJ6XSaCoUCHTlyhI4cOULpdFofun38cQWLhZfo6NGjtGbNGpqYmKCJiQlqa2ujkZERev31altPT08bYyObzVJnZyf9ZeT3um1OnTpFuVyOOjs7DYEdtpkg9pJIwIYYapa//92TC7iNPJ6UCirPU67lIIcutWXb2Mecq7Wmow1BIG3mFq45rZSbECplqo/L+cLHp1wTeLooimj//v2JexRfP13rkDQtmJqasv7OyZ9s61QqRadOndJI2rOUqsZ5TKXiMSk9PDw8PB4NgVIVIphEBm02EHLTqhc3bwYx2zDbxsThIoJyo1ws/UxvxnwD+/DDILYR2YTg8+fP0/nz57VNH9/ArOViZDBJgEja3JIIp7yJk3ZlSilj87cRGgiUn34a0CefBHTjRgUffBDojRrtlclk6ODBgPbvr227wgOf4zseWiKp32z5Jo01W7qlvn/XZHCp/9//iv+I2VraBBmlzNAQvM2ShDTuWMZVfh6kmYPfLPD0SUIWbAGl4GVLK+3ecrmcs5y1bj35Z24jyO3mXnvtNYqiyHCAAvJ29mxAZ89WyEsYhjq8hyTnqD/Kym8ulFJGHdBfnNSVy2Xq7OykPXv20J49e7SQ3NfXZ7Q7bs/4O/ltPp9/hw4dokOHDpFSdjuvQqFgCN1D/ycwbpru368csvT29mpCWCqVdFoQx1KpRIVCgVpbW2l6epqmp6f1+MINIfqipaVFt3MYhrRYfIkymYx2gHP58uW/rl9VG8VMJkOtra263NlsVtvTop1zuRwdOHCAxsbGjBAAmDNciJdrIb9pe5JCOXcAI+MaPm6e6CPMRTnuXTeFy4VtvYNDNj6vXIdtSXuq7bBRzlt+SKiUMoi9UqZNulxHXGuCrb1c9YY6NfJ33eTD1hDhlOrZH7AO44Atl8t5Uujh4eHxBOAJofrxEkLpTVQK9Up5QugJoSeET4MQNjQ01E0IOXn0hNANV1B7Twg9IeS/SULo1Uc9PDw8Hh/Bgwe1CR3cZnN89VX9RBDqptIu7IsvAnr/fXc+9aiJYsNYbP6Zlbh9+mlg2Fi4yJ3NbqHWRg9CaBNylVJOj58Q0BDUWm7yCGFgC48ASNtB/hsPAJwkpKA9oHLH7a/27Qto377ASAdAML106RJdunTJ2me2fuOCt2zXO3cCHcDZlgbplvr+jZb6/s3IC88cO3bMOFyw9bmtPVzvkp+hgisPHGS6jo4Og+DY0rmIHlcttamCyjQIOi7rBrfuSQIc/50LWbY0vA2//bYSHD2TyWg7tuHhYWpvb6dyuawF0MXiT2N2pcgDoSmSvC2C3HKvqbC5DMNK+Ive3l6d/ujRo/TwYdV2CiS2q6uL1q5dGxuH0nsvJ6MXLlyIqfQivzAMtXq5VNmGKiuCvUs1UZDEgYEBymQytHnzZk3icrkcjY6OGmWXNpGYr4vFl7QtYLlcpkKhQOfPV0k5CB+I3lLvv9Ldu5U+QxrYLQ8MDOgy8EMF3hdSRZGT4CetLrqc/OpJJwmhUlWyz8e9a2+wrRWuA5oksnTzZuAc5/yw5NNPK2YL7e3t1NbWRq2trTGzgaT1S45JrmLKQzrwdahW2ZUyyajrOZsNNM8Dbb579279nVy/ksog0djY6Amhh4eHxxOAJ4Tq6RDCpDAQYfjkCKGtbJ4QekLoCeGzJ4SSDJZKpeeeED6Jm7zl5FNPek8In39C6Emhh4eHx+PBGpiegwvpHPV4gYTwWCvNe+8F9O67FXDHL4vFn9Ji8aeJzy42/8wgg3zzuHkz0EIV3/hlHvv27TM+c2HdtinxIPQu2ILEJ22UxWKRyuWy4eGRxyfkGzjPn5fv/v0gFkeSB/Z2ER4I8BA2ebk2bIiTNLQpvr927Ro9fBjU5fQH7cs/w6srfw/SIS2IIC8r0nEnHEpVPLPu2LEjlh9vw1qqn2h7+RsCfnP1Uek5FAHUucDnEgTldwj6LskYV6fkhCeKIjpz5gxduXJF9z8vu21M28glhEbkzckHvA6i3rdvV8bdn/4U6MOL+fl52rNnjyYjqVSKWlpaaLH4U8NJztDQkHZK4mojl3AIBzH5fN5wKsPbJpVK0YMHgVaDR9sppbRqJjymogwnTpywjgMcloH88c9yfqMM2WyWisVi7PfW1lZqamqivr4+6uvr055M4cETMUu5QxyUnccTxNjHfFss/o32iPraa9V5hDZC3ktdv6Ioiuju3apa6fr16ymfz1NLS4v+zkZCQch5P4JYSW+djyOUPw4ZrIcQwjaRr3tyfKG9cIDB50ISYUlS5+aEUI57OeY++SQe/5aDl8mVF7crl4ccrncn1SeVSln3onraAenhRXx2dtbqpdqWp1xXXejq6nqiN9UeHh4eLyJqEkIEaJeATYRrUbcJ+i5wN9xKKXr77cAggrZNAZ8Xm/+nNUi9UlUyyu2g8Fy5XNa3G7b3uIjCYv4n9MYbb9Abb7zhrA/flJWy3+a58k8CT2ezH4R9EtJyuzV4YcTnsbGxWNtA8OfvvH07oA0bKpAe+ThhAxnkgoFrbPDf7t8PEm/blKqQQaUUTU1NaVIC4syJH+9fpSou0HkQdZmv7A/5Hfc2q5Si4eFhCsPQuLVCenngwEOoJAmKsk3CMNSkAXlJwWj16tXaM+WePXti7YwbYn6zz8mrfP/Y2FjsNpPfGClVsee7fTvQZDCdTlN3d7cOc3D0aOWdMnj8YvGnOk8EuLf1gbyRku3DvYs2NjZSR0cHFYtFqydVnv/du/Fbctt8O3HiRIyUKlUlhcDDh4FhP9jU1GQQ1du340QxnU5TqVSicrmsy//aa6/RqlWraHh4WHsVlrd6YVixdUyn03T16lW6evUqvfHGG/oWFLdIi+Wf09mzFQ+nODABuUS5ltr/Uf8OstzT06OD3PN1wGZPxj/jNnNkZMQg498nIeRp0+l03aRQjhXetx0dHc71Fp9r3fi71nd8L+3n+Ttu3Kh6iXURLte+IMvA94crV67QlStXnOuRqz4c3H59OVBKUX9/f6y+cnzZnuP1tXkGVqp6a4lDlPHxcU8KPTw8PB4BnhA+BUIo1UWjKIrdFNaz0dvalucvN1RPCD0hxLzzhPD7IYQgfaiz7ebQE8InB5udoSeEnhByQujVRz08PDyWDychhH1KEkGxxSbkkOqLy0EtlUxsFps3b6bNmzc7SSEEQqkmh03Jpmrq2tgW86Y6z8WLF2MeUmWMMp7epj6apI4kSRXPQ6qL8jyvX7+u8+RqXvyzUoomJye1ClIqldJkUqm4TZ9SShPD9evN72up9trKyVXwbMKUUoqW+n5LS32/1WSrVCpp4bmtrU2nQ8BspZRhBzcxMUFKKcMGzdZeXK2Lf8dVGw8cOBCrF29XLsgppWIHDbwvk4TKqakp4znES+TpVq1aFSu7VAVVStGVK1fo008rHmY//rg6duWYiKKI9u7dS3v37o2Rany+fdv01BtFFXs+kJe7dwNazFcEWtjJNTY20mLxpzQ7O0uzs7NGu4OocLs8DqnOB4IDojowMECrV6/W8zmdTht1wviVcz8Mq0K9DBJ+9uzZmusS3sdJYSqVovfeC+i99+I2g6VSidLpNA0PD1NTU5NW60UZOMlF/VDelpYWSqfTtHPnToPk4Vnkr5SixfLPqbu727Ah5GR5se2X1NLSYrxvcHCQ2tvbKYqqceKSPOnKecP7KIqiZ0IIuUpk0g2jjEUo5zy8usr5WM93sl24arcrDSeFiDFpW0/4oZ6c8641hB9AYh0AIUzqVz43eF7cI69rv3KVCeuv6x2yXeReDKLH1wwO2TZjY2OUz+c9KfTw8PBYJjwh/B4Jofw9aYOVJEI+myRseELoCSEEQU8Ivz9CyOfnli1bXjhC+H2SQbSTixC6IAkMnvWE8PkjhHzMPGtBy8PDw+OHDishtBFB28IN2LyQAkleTF35ce+dts0bGBkZqT7zV0KIDYdvyly9E8KPTUCUGxQX4kEGbW2xefNm/b/0LNrb2xt7zkXsOHmwqVxKoilx+vRpOn36tM5HbsQ8lhjeNzc3R7t376bdu3dTGFYc0/D+t232SlVJoFTtraePz5075xRk+DtACOFMgwvONuFVth9IGScN9ZYR+fb09FBPTw8ppejw4cN06tQpLZzz5+V3GzdujPU7HFa4BCulFG3YsEE/BxU2maazs9NwAoO+hgrh4OCg1YHERx+ZBxpwUMLVBfft20evvfYaXb9+na5fv04PH1ads/C+SqfT1NzcrNUPwzCkffv2GQc58DTK2xTOZmTb2MDbE2UF4clmszQ0NBQjwnAMAvVW/j2fV/w57v307NmzTmLI1xZbSAnYFH73XUDZbFYTNjgo+frrQI+TlpYWTe5kvD+McbwH3lR7e3t1+3V2dhrrVyqVosXyzzVBRz7a42vr/0WpVIq6u7s1Ec5kMjotwImWy/MsHws8xt33RQhRLrQTP+DAWu4iglgL5Bo+ODgYGxcuolNrb+Qk1TZ/q2Mt0HNSKWUtF76Xh5e1CBnfhy5fvqxjVdaac3z9RDxMuSYmrdsyjevwSz4r2z6VSsVMSerBqlWrjP3BE0IPDw+P+mAlhElB6m1weSLFZrScvEC8bJuMFP75yaVSJinkG79SimZmZmhmZiZGBLlNnG3jX8wHsZtBF5FweRTlNzpKKRoaGjLSuzZqV978t6GhIRodHaXt27cb6Wud8ts2c7g1d6VF3jt32g8MavXtwsKCQVhtgACx1Puv+rmpqamYwMbHg8suqLOzU9+gSOHDJqhJOxVZJ3y+ePEiXbx4UdtycSAkRxRFtGXLFtqyZQspZdonuequVOVwATaEtvSpVIpKpVJsjIN4cHf6vI+VUvTBB3FvrsiLt2E+n9cCFYgBHye4rU2n0zp8xNzcnA4kDy+8Gm2/pMW2X+r8pZdRecupVOX2taWlRd8QhGEYC5yO8B6yb7u7uw17RxAtPIsQKyhDJpOhr7+uhMW5caOCTz8N6LPPAvr8c3POgYRIO0Ic1HR3d1NnZ6cmfJy0fPhhoMdENpvVZeFCMAgqsGbNGioWi/oAoLu72zk/y+UyLZZ/Tovln+tb8cWWv6fFlr+n5uZm6ujooKamJn2DC6IK76LpdFq3dS2hHt/Jm5jvgxDy9kG8R4wNlE96P21oaIitd5yAwWuqbV2zzVOpESDBDxn4uD5zJqAzZwI6e7YyF3k4D1tbL6dMtv0iiiK6du0aXbt2Tf+Gvk7KC56Sk/YTV7n4HOVjW94+2v6Xedd6J/D114HGV19VoZRa9rj0BNLDw+NFhCeEj0kIOaFbLiHkz9Ta/Dwh9IQQdfWE8IdFCC9dqqrTvmiE8EnFIKwHnhB6QujaW5II4XJDUvhbRQ8PjxcRMUJYT6B6CZcnUqituTYO/h0nXkjDhVIp/NuC2S42/03sO9tnl0qPFPx5ebiqGdLbVMY4QeT5jY2N0auvvmoEBpabt6utbDaJ+B3qjHLzlkK2/Iz/oZZWKBSc6ZDvjh0B7djhVp11temuXbto165d1t9RBv4byKBU/eXqt0kCQ0tLC7W0tOj2ksKZrYz4i7aA0AzC4xr7khTyGIBowxMnTsTKyvtFHnScO3eOzp07ZxWyuO0Z5oVU/ZTCFsd775ljGt5MAYRR4GqE3AYTecuA8dlslmZnZ2n//v26vw8fPqzH/KuvvkqLbb/UfSjLJdtgdHRU9x336AqCmM1mqb29nVauXGnUB+QVwiHIH1cZXblyJa1bt44WFhZoYWEhMVZqFEX0+eeBxmefVYVMzMt0Oq3VdVOpFLW3t1Mmk6G33w7o7bcDev/9gD78sDJOoDbc0tJCxWIxRgC4mjf6Ynx8POZBWLZXGFbUN3EosFj+u7+qkf6CFsu/0DEP+ThqbGzU9oZQ/UylUtqeDm0wPT1tjDm8L5fLfa/CsySEDQ0N1NTUZJA+lNlGCOU60dDQYOTFP/O1NomUQK25UCjoMeDybHz6tH2cSXVzpaqkzfZ+W3nQP3JP4UQQBwBJ6yfy4/MqibTZyKVtTuMzJ9Gu+rgOgG17h1Juj+cA1PDrObz4Pg84PDw8PH5I8ITQUp7vmxDyDdz2rCeEnhB6QugJ4Q+NEH6fgjO3H/SE0BPCRyGEsAevx/mQJ4QeHh4vGmKEkHuarIVankgPHjxoFeClcL5qVUAHDhzQnhylYITFH54EoRanlKJXXnmFXnnlFVKqEgvv2rVr2rnKiRMndBmSNnW5QSmlaGwsoFWrVsUM6zm4l0EuLCmltNofYtcppejkyZN08uTJGPnEZ0kKo8j0Fsef40QlDKvqnniOlwlCp/Tc6NroufAcRRFt2xbQ9u3J48K1yUOgnJ6edv6+1PuvBqCybCsP3idJJACnLTwNJzC2skriywGvpkpV4hru3r3b+P3Bg4C6uro0gbR5BZXkDuXh9cH/ly9fjgl6Sf3D+xjfcWczUjALw5DefTegd9+tEJSVK1dayRmPhYd4dvgtk8nESOjk5KQmHHhPT09PTNBdbPulUW/009zcnFbrnpycjJVbjkm0TxRFNDY2RmNjY3Ts2DG9TqBcX30VaMGax7CUwrat7+WYU8okGpib4+Pj2tMt+vWPfzTjhCJmItavkZERam1ttarRYax2dnZSLpejxsZGGh8f18TwwQPzEAKeSzkWyz+nMAy1CmkqldKqoXy8dHZ2xtRpwzCkgYEBWrFihVYdnJmZoa1bt9LWrVspiqJnQgZxO4h6J3lEtRFCueby31zriW0OyTEhvV3aDpCkSiofd5JoJ63PLmKmlHnwhbF59epV694ryyDXIe6wzUX0lFJalRlpbSrQvMzpdFqv0bXqZatjGIbaQ/WDBxUv53xuy3Zfv369/r+7u5u6u7t1f9gIINLycfeshTQPDw+P7wMGIeSnifUAHgZtv+3cubPm89gEx8ereWzfvl1v+txOA0Ihf54H5T59+rQOji7B7ev45iLJJcDLA/T09OgyYQO3eQtVShleFJWq2hDK9pLvlYGtwzC05g+7ONmOo6OjNDo6atyUIE2xWIwJ2HyTdgnIW7fW53FWbur4XoZRkPXGbeDw8DANDw/r7x88qBJtBPTmG74khzYbwiRiJQUd5MMFnLa2NpqamqKpqSkdNkEppW+WDh8+TPfu2T3FhmHo9O6H/mpra4u1zfXr1/V3vE9kH+GmDAIW8gVA4GTZSqWSJi9vvRXQ2NiYQewg5PHQEWFYOXBAPs3NzXqMceKIm8XOzk5tJyhDfmSzWW1TuNj2S9q2bZvhpZePJZtAmSQwp1IpuncvMNopiiL64otKH6FvJUmtBTmuJCHs6OjQ/VEsFunatcC4dcPNSDqdpnXr1tG6dev07V8YmmFA0K6Yv729vXpO4yYW8wPkz1bmpqYmWiz9LS2W/o4WS39H5XKZ0um0vgUEEK6FC/tyPqHuXEX0+7YbnP/v3zpv/fA/vy3kZN72XENDQ8zrsm39kmn4WJMkDs8MDQ3FyoCxL8eVXMdrESI5JiUwlmwaJ0mEi/c59hK5N9nGGeY/rw+/bZZ7TXt7u9575RyWZLOjo0PvaVevXqXr168bGkxIt2vXLmd7TU9PUxRFVpLO38m/9yErPDw8XkR4QvgDI4RKmfEGbaEpPCH0hNATQk8InyUh/L42KK4q6gmhJ4SeEHp4eHg8HQRKKTpx4gSdOHGC/vCHP9QlID144CaCwOzsbF15rVkTaIESmybUpPgCDyEPKpy2/BHzzLY5TExM0MTEBPX391NPT4+h2oLnZ2YCmpkJaPXq5NiJYRiPJVirntwOiAclBjg50IKFJSyFLAffxFeuXEkrV66k48eP06lTp+jy5csGCZWCjLT9kPYlSlUJoRTCkwQbCDfSU10SIeTx/oCrV6/S1atXdTw1pZQhtMpy4XebEGUTgJLKxVVwufAg3wdPdrYxJ+2+pAAE9SWUG8/YBDZpSwf09/drEgHCA7IBwQwxHCG4AY2NjXT9ekDXrgV09WoFly8Hhu0k3sdtTEulkj5g4MAchVCKZzkBgX3VYts/0GLbP8Tan5NBm8BuU9/j3w0ODuqA9Mj3iy+CmP2c9KYpx0nSXJaEMAxDrbZ66VKg25u3QyqVoldeecVYzziRxmEESF82m7XG2uTzHeAEmAvoTU1NtNT1K1rq+pVW883n8zruaE9PD+VyOf1elFO2bWNjIxWLRUPN7vvaoLiqqCR7klDDBhBq23LuSo+jck7y34vFIhUKBWNNtK0BKAN/XsY75WumVF2XcNkN8jnrWtP4mpPkvdqVN9btdDpNa9asiY37FStWUFtbG7W1tVFra6u1nZVS+sDJlj+IWS37SBxUYA4cPnzYWCs5cZyfn3fO1bVr18bKZVMtLZVKVC6Xad26daSUVxn18PB48RAcP348UfiRqGVjODIyYtgfJBGHqalAnxSCEGCj4IQQQknSyf5i8aeGLYPtfXLj4+RoZsas18svvxx7hgum0okMSPW5c+foypUrRmBvTgyAL76oOKjAButqLy6YScGZb7g8lIWt/t99F+ig88DduwHduVN1mY86btsWaLje5xKe4dDF5uzGlgcIITZrXm4IA7ipcuVVq3y8DUGUbO1ke7aWfQ/6UuYl+1s+19jYaLVNRZB3SQalneDQ0JAOzI5bKNzM2UgUF/T5rZ50gJHNZun8+YBee62Cs2crbvJPnQro5MkKDh6shobhzmdsNyn8M5/Tet7+lRjy70CO5C22nAuSkILA5vN5+vbbwHAWA2cwfJzyssg254TUNs7l/L9wIaALFwLdR9lsVrdza2srffddoG/o0F9RFGnHMqlUSjtC4uEUSqWS89ZOfifbi+e91Pm/KJVK0alTp7RjG5c9l22cg/A8C6+iuB3MZDKGvaMkFTZ7QdvhAW4W5WGCzfGMUiqmqSKB8tkOLFzEKymd7Xv+LPY5+Tu/PbNpl9QDPA9HLMDo6KjRZklrO1/Lx8fHSSmlD3KxL9huQ+UtJX/PoUOHYvM9DENtI8jz6e7uprVr19LatWut+xTWOf4d1sFcLkflctkYf89aSPPw8PD4PuAJ4SMQQptHUU8IPSHkeXhC+GIQQpAPTwifPDwh9IQQ+XtC6OHh4fF0YQ1ML7GwsEAXLlxwhpHg4CpLNmLDv5+ZqXoIg6pbPp+PqUW5nldK0WLxJVosvmR9n40YuTbndetMgbGvr496enoMz5F8o4V3UaVMW8bl4rPPgpiwmgTbBs69jbqECpuqGYAg3kqpmDdRl1Bia0tp25iUHh5F+bN43tV/nHTY2kIK90iLgNu5XM4IHM+fsT5lu8AAACAASURBVAk6tjJIARPfy36UtqI2IXJsbEynuXevQthlOm5XqVTVzT086ZZKJU2g8Mzq1auNOkkSBQGXEx5uXyfVBiGoHT8e0PHjFWKzf39g9AdUJGUdbYI3J5IQbqE+CuEMaow8Px5CAmn52gGSkEqldNgJpPv002rbNjc3G33LQ9uAsCHtypUrjTmklBlyAgQEBBrt1dfXp/MCMbUR3DAMadOmTbRp0ybdRpgL3d3dVuKTRBbQPvBECpXxpY7/hy5evKgD0QNcdV62N++PbDZLzc3Nz4QQplIprTLqsiVMcjoD9Vtb26G94GnUtmYmtTmelWTSRfaeBJRShsqzUvFwUUmEUPa1bc1MpSqef+fm5kgppVVIXWXia+HOnTtp586dNDExUSmL47AyiRTb6rx3714jD5iN8P7AXsjtmGVenNxzFV6+HqTTaU8IPTw8Xih4Qqg8IfSE0BNCTwgfjRCCFHpC+OQhCaHLuYz0euoJoSeEnhB6eHh4LA91EcJ6PIYmkQCpcrNuXUDr1lW88xWLRe1EBoBwxhdxl6rqYuElWiy8ZLzPtknJzUUKUrOz1fzhCU3C5UgGhutJgoPrt3oIoSu+HfKABzjXJl3PZqtUhRiCELoEThtZAmxOaWx5cSIo3yE91nFwwobfpUdJ/hwnKPgO8RCRn03FsRbpTGrnzz6LO1ySeWMurFu3ju7cqajtQh2OpxsdHY2RrFQqpdUIoyii27eDmBri3NycFnTL5TKVy2VdRhBBQKqiSlUq2SYQFpVStG9ftZ4rVqyICVlhGBqk0SYE8oMKeB4Nw1ALvDa1yFQqpecDLxfUynO5nJ5XyJsTQtuBVRRFhuo2J52IKcrHmnQqgzLs3buXent7KZ1O0zffVOOkoax4Hv3F89y5cydFUaQJInf2Yhuj6EOoxm3fvp2uXLlCV65cIaUqJAFpl9r/ke7cCai7u1urjOZyOerq6tKESzotkgJyFEUx8vU0BWZO8OQ7MT9d8eQkaeQHIbwtXR5IlVLGnOLjV85pOAhKWuvrRRIJlWtcPp+nfD5P9+9XTQ+gss/3KzzrIsW2+LR8nG3bto0mJyed+w/Hvn37Etd/2zOutRcekPF5x44d5n7MiKY0veCf69kHuRoy8vCE0MPD40VCkMvlEsnI1q1bE39fDrDZbdwY0MaNgV7ouY1UOp3Wn7FYnz59mpRSdPeuKWgvFl7SNz9csOMCfy1ioZSi9etrexUNQ9N2EHnARkISlVp54btPPw3o00/tBEIppYOi19pc5f9yo3OVh2+Wp08Hhj1crfrw9pSe21ybP8igS0BwuTdP8szHCUE+n6fBwUEaHBx0ttf69etpbm6Odu3aRbt27bLWVRKYWqfZeO6TT6qhAJKEOqUU3bxpnuBL74QLCwuxMiAtbuJTqRR9801At24F+lbsww+rN+94jnsJ5bdgthuixsZGHW4DQphsG6TdvTug3bsr9YV3Te4l01V+KeBWQiRUsNT/7xq2m1ulKoc2so9AbPgYAhGMokjPtVKpZO0XBGmXIVts9khyLcD3TU1NNDAwQI2NjXTrVqVfXHP07l0zmPzCwgLt3r1b14ffkqJc/NCF34Js2bJFzxPcAnJBf6n9HymVStHo6Ki+gYR9Y39/v7U9eDgMXobvixTa3sMRhmGsDPw3QN7gYW+x2Qy2t7dTe3u7JlW2+SkBAllrbUhau7CGum5pbWvy3btBbE/Ec+Vy2dBkQZ1tc1CpaoB5pOHjjHtKlqQNOHz4MB04cKDmHhCGFX8Bra2tBnmVZULYizVr1tCaNWtox44d+v1yfYf9H88HhBDvX87hKOrnCaGHh8eLBE8I1fIJId8QPSH0hJA/5wnh80kIpQt/uRbg+xeBEGazWero6HgmhDDpe/4br4cnhJ4QPgohfBZhVjw8PDyeFawqo+VyWXsxrEUGkiA3hCiKaPPmwPgMIsFV1/Dbli1btKADYBO8cycwVEVdBMa1KSmlaMOGgDZsqKp08Y2BlwWwBaF3vd8mDPCNFL9LQsifgUe2ejcyqVqqlNKC/fr162Oe42Qeb75ZJYS2OkqPm/X0+VLPP1dhIYO2fLLZLGUymZgKMX+WCywQVGVe09PTViFLCkbHjx/Xz0IItqktY7za8uB1uX7dFNKShJGvvgqMWIY8rVKKzp07pwU02OmB/KRSKS2wcyIchiG9/74ZHB3lyOfzMfVArq7d19dHIyMjBsnat28fHTp0iM6dO0fnzp0zxjjquHNnQF1dXVYVV/yPuc6FysXmn9Fi6W+NvuV9qclh378ZbQoixPNLpVLU3d1tHE588kmgy4HvbtwwVb7x3pGREeu45LeBElKw595JJSGE59Nvv63a7NrWHT4GpQ1hOp2mcrmsBWmlTK+T/KCgublZk8bFtn+gTCZDLS0tND4+TuPj49Tb20tzc3ParpbXRfYjB2y9vy+VURfpq5cQhmFcNdT2HY8LqlTlcEoeZkgyhHyS1hel7AdaSAMVXtezGAdctTebzRqEUB5M2ParpL0DZbCNSaWqNor8+6NHj9KRI0foyJEjifvvypUrtZfR3t5eXV6kgQo88sV6FYYhbd++nbZv364/87HKiTTfm3gMRLynXpVeWXZPCD08PF4UeEJYJyG0CYGuOtveK4UJ/O4JoSeEnhD+cAmhiwjKWydPCJ88HvUGMumW0BNCTwhrtQVP5wmhh4fHi4IYIeSbwpPC/HxA8/PVuHZJcZ244G8jG/zzYuF/JJIR/ln+r5SiTZsC2rQp0KRCCmb8OZszGS6Quupeqx42lVEA8RxtwrWrzkopbUw/NTUV+x2e4+bn5/V3b70V0FtvVcrw+edmWaT6XBJkOZZ6/tn4fONGEFOxlc/Z2su1iUOtzubZFs9s3rw55lwGqnc8PiR+Q17w7imFD/5+lzOGMAzp+vWArl6twCZo4P8vvwzoyy/NMcjVt8Kw4lAJxA7x87hqY3Nzs0H+0uk0vftuQG+/Hei+vX69kkdTU5Ohfoi+7e7uNgRi6cyFl//111+ny5cv0+XLl7UTkytXrsQ89aKu3AvoYvPPDCAdH6t8/vFxuNT3b7TU99sKen9LSz3/QkqZJD4MQ5qYmND5dHZ20kcfxcv18cdxQsbj1yWRQBu54GtBLpejd94J6N13KwAJ5OOoXC7rd+M7SQR5H3A1X4xDqMvzdY2Pk8bGRh0TbrH1l5TL5ai5uZkWFhZoYWGBLl26pIVpPCf73UZSisUiZbPZHzwhlKRdOpnh/e2ax9zhkq1d8GxSXjaVRnzm8VpdB0w28AMF2zrJxzDPT8b3le/hjln4b1CDB44dO+Z877Zt22jbtm20ZcuWxJjEGGtQjeYHVXxt4vlz8ufywCvXZeTBVVRtfSXL5VVGPTw8XiTU5WXUBujw18KuXXHBiwvXfDPkNxa18pVk0LU52RZ9pRRt2VK5Dfvii4odEAQ2lM9md2ezIawFvNNmG2cjgrysIE9yQ7flL+s9ODhobIwoL78xmp+fpzffNMvw+eeBcTtXq25SaEHbcDKIdLh9XLVqFQ0PDxuky1WnpHfLG7tisajdjvP3Hjt2zCrcIh132c7TwdW67D/eNrYxLcfGlSsBXb4c0KVLFVy8GNDrrwd0/nxgEEL0lxT0790LtLdQ2HBxT5GyHWy3pWEY0tWrlVs8GVpBCl5SMLWpT9vaKwxDmpkJaHq6Avy+2Pw//4oKAZQEPQwrwaRxw83bkRNfjFs809/fT0s9v9EkPp1O6xtU3IIhnw8/jN/Cf/xxECOGtpASvG9tdmecaLz9doWI29pLjpNSqaRvfbktJ9qB233ZDiR4GbLZLHV1denv9uzZQ/v376djx47RsWPHaLH1/6ampibDbjGKIurq6qJisWiQdrwH38myg3A+K5XR5TzLy87JIPpSEvt6IfewUqnkzI/fePHxIPdQzDWZv3yvUiYh5No1nNC7bgi5l2FOVgF42Zbr+82bgR5PIIQyb+4JlHvr5mlw6MEJYCqVMm635Y0obxuuEcK/x/7o6jOUpbW1lfr6+mL7FtrSFtLkWQtqHh4eHk8bnhB6Qmjk5wmhJ4QvMiG03Qp6Qvj9E0KXI5lHyQNl94TQE0KlPCH08PDwsCGoh3zZMDMzU1c6eCDkQkVSepuaCF/MF/M/ocX8T2IqK/LZJFy5EtC9e9VyQSCHTcapU6do//791mexyeIzD1ovBU75GUI9NssbN5LjD05NTRmfpSdPW/25kMJJrY28STKolIp5Ga0HNgIHQsh/QztzDA4OxjZnW72w6cv24N8hxh7sJvl4OHPmDJ05c4YuXboUGyf371djQaIN0dbIC3Yszc3NMc+2UrVSEk4bacb/u3YFtGtXoElSY2Oj9gLJ+/P27Yrd2fT0NLW3txvCVLlcpv7+fiPYO+yMuNDU2NhIr78eFxBtqnBS8LUJjrUELxBB2A/he0lGi8WiYfdTKBS04MffLwXl7u7uyuFD969pqfvXNDw8HCOSXMCWKp485hw+u2wEZZvUIgxyPrrayNYPEIblGODv5sIyJ9hjY2M0NjamVfHgbXGx7Zc63iXyhMpdLpfTpBQHETxPqClj/bp/P3jqwjLylmEulpMHL6OL+LkO91weRV39yQ+MuEoqxhdUwOfn52l+fp42btyoA6vzd/LDkKSxc/t2YD2042PJ5vjIlhdUibGXcTVWgNs529Z7pSrxirlKZxhWvH2Wy2V9uACVdmkry9WVC4WCHqf8sMTVJ5Ik1pqf2BtdKuCeEHp4eLyICKRQUg8BeOWVV+pKt3dvYCVMj0o4hoaGaDEf0GK+sjnt37+f1q9fT+vXr9cbqu05Xq/R0VF6441K8HDYkMnNBhsK37B1GQQhVModyN4F2GnUIoTYZPlJvSQUvGw24ZFD5v3OO+b7QYpqbfw2MqCU6UDG9sytWwGtWLHCmn9PTw/19PToMBu2G9qk99uEvA0bNtDBgwdj73vjjTfowYPKGOBB5D/5pPo/BBX+zvn5eSMMSBjab2zrRaV/A9q5s2Jfm0pVAslzIRPvgPMZCI38Vgz17e3tpd7eXnr55Zd1MPp79yqHH3fvVoKkX7gQxMaFFIylQMpJCIhGsVjUREHWCWFlZJ+B+NsczyBkBZwI8VA0nCjx97S1tZmhFbp+RUud/8voB94+vI9cAqBtftvq6Bpz3Oas3nHAn+XB6DEWZF+5BGP+vbx1LBQKtNj2S1JK6QMN3Ahms1lNHPltk2zrBw8CevAg0CT0+1YZfdR3uWIY8jHd0NBAmUxGEwusQUn9hTHFD4d4Goyp8+fP06lTp2jPnj3GuIqiiEqlkrXNAdx4ycO+b74JdB/zcZp0Qyj3QlvdQAxXr16t00kyiDwOHDig7VH37t1Le/futY5HpZShlcAPeaCNkslk6ODBg3q9zmazRjvjWXkDWOsm3nWImrQGeFLo4eHxIsITwjoJIVcjk+XzhNATwnrKZWszTwh/OISQ3w7WGutJpM4TwieDJ5V/UmD755kQRlEUc4bG11xb3Twh9ITQw8PjxUTMhrBeUnjx4kXrIss/79u3/CDn9QKkEJiYmCCl3Ko+JiEI9IafSqXo4sWLhut9bDKcACYRQqUUDQwM0MDAAClVsVGotx7cw6eES23VJsDzDbuetv7zn+Pv5B5GJWGzlYGnkSRQ/q6U0i74BwcHtRqhTT0JdoC1BHH0oUvAwfenT5/W/yepYd24EcTalf9+4sSJWJvY0krBUX7PbWFA9guFAm3cGFB/f38sSHQYmuFJ+vr6YqEjoP4H7N+/nx48iAdOX1gIDKGXC5lKVd2zc5KSNBa6uroMkiw9jYZhhdjm83kjL64utmLFCiqVSjpEghS6eR0gWMIbchhW3fZHUcXDZ0NDQ4xMynx4GW2E0FbfWusKn3eSULnAy7Vy5UrDu+zo6GjdxBL9j3EBe1MI+KhjLpcz1GkzmQyVSiWtatrS0qLDLXCicunSJU0k8fyPVVDmpBBj09VPtvbnJIQfCMl0Ni+0gG1eudYOTmrCMKRvvjE91kJVXj4fhnHv2PKAFmmlXZ5cc2RZZRgK25hG2XmeUo0bc5anOXz4MIVhqIk22kseJiI/tAGIpVJVAprNZqlQKFi9p3tC6OHh4VGFJ4QWQpgUiNpVHk8IPSG0CY6eEHpCmDQPf8yE8McsLEtS6OonTwg9IfyxjnEPDw+P5WDZXkb54s/juEkcOFC/cxIpkMqA7LZnJCG05WUTeP/4R7tHSb6RSfKXRAQlBgcHaX5+nk6ePEknT54kpRRdunTJiNl29epVunr1Kl2/fl0/ZyOGhw4dsgootvpKpx+udvvTnwL605/igdOjKDKC0i+nz5Z6/lkHHLYJyt98U1FXtD0bhmEsILRSpldPl0AFdSN4LIVgsGvXLtq1axctLCzQtWvXjODgUuDiakUHDwa0b18QO8hQStGpU6es47FUKsXahZM+F7gKMMeGDea733knoA8+CLTXzM7OTqPsxWLRKhDa6hmGIe3dG9CePRXs3h3E6gRVU/6Mqy68nD09PTQxUfWWylU5Qf5QHp4fVMdmZmb0OwuFgj5U4e0p1TGhWsrfAyFRCnXc2YV0RmRzJoN5xlU4k9oB6sfw4InPXDXdBawL8/PzNDMzox0ZucarixDyQ4EwrDrnCcMKkYZapPTgeOTIEaPtuTop6rxx40adV6FQ0HPtxywsc9VRjCOMiXoOFuWc559BdHK5nJ6fvO9q9SdPp1TVs/HXXwcxQsXXRJmnLX4u1INt6zX6nNePHx5CbVgppU01bPnw8tvWI17WXC4XO8BBsPv29nZqb2+nkZERXYekvpB7ISeKHR0d1NHRYRxgeULo4eHhUUEgNzYXAcApPP+O22Dh2SNHAjpyZPmeKiUGBga0oL9q1SoaHx+ntWvXGjaE9ZQd3yNItFIVG0jXps43UVfZcINTKpWopaUldiPI3YnbblKT8NZb1YDmFy7EiZvtGX6SynH+fCWPCxcqoQ6uXbM7y8BneAGthxByLPX8C3V1denNW9pUYpxs2bIllj/KgM2aP8eDZcv0EDT46fbq1atpfn5ep1mzZo0mCjdvBnTzZkAffRTESM477wSxG9OFhYD27q2Qpt27Azpz5kzsNhBpbaEupNDnGmsSs7Mmef3jHwPtHh4EWIaYaGtrixEvaZNkC0WhVMWGUX43ORloTE0FRltLAQ/PLOaD2EEOyBQnJbJtQOh5f6CsGzduNIRE/AZyx0NUcKF+/r9/qz1iQqjjXgyjKB7CwuVMxmYnaSODtjaBXWzS3OHELJVK6TAitr5DHfl6wNPl83m9NsnfuF0mv7F9+DCI2WuCDPK5PDc3p9+LMfg8CMucFLrCRtRD3OS8b2hooKGhIRoaGnKSI1f+/HYW4wnrF/rdZvNuI2IY1zwvoLe311q3t96qrIeAUlUimEQIXWugrKMkhJlMhrLZrJ6zYRjqw9QdO3boUBZJ7W2bl5hftnnX29urbxyVchPDKIp+9GPcw8PDox54Qig2sXrUQz0h9ISQ18ETwh8OIXQ5EHERQpmOz/sw9ITQE0JPCJXyhPDHPMY9PDw86oFTZVQurMDIyEjsu/v3KxvEq68+PhFMIiQuNdFa+bz/fhATzubn563vq4cQ2gA1HB5vbbnYs2cPHThwwPju9derpA4x5ORzZ84EdPZsQK+9VsUf/lB/+eHBMikNV0eDML3U8y+01PMvRhu2trYa6n5cmFBK0ezsLE1PTzvHG49H50qTJJzzz11dXdrObsuWLbRlyxYKw1AHKX/nncDwtGoTKIBNm+yHEFA/qlUuTtpdQk1jYyNNT1fJBQg8fuOqZ7wvoPIHMgBhkXvYBCngghiEpZ07TQLIy6iUoqkpc9zZ2glzU3phlQAxQflbW1vp4sWLmuygv5qbmykMQ9q6dStt3bqVlDK9CEOQ7OnpMYRnFyHkoQYg/LvSNTQ00MDAgI5zmEQM+IGYSyhtb283yDrPDyqFvO7yPag76t/d3W3YC/K25V4ieZkbGhq0qic8z373XUDd3d3GYU42m6VMJkODg4M639HRUYMwojzwzvlDEZjrKUfS2ODeZXn/2Qgb/x9pXISyt7eXwjDUappyDZFqlHIcybW5XlIURaaX0TCsHNLA3p2nffPNgN58s2K2INc//lnGPoSXb+7tW5aTHwShDLIN+Y19d3c39fT00MOHgY6/amsv/G9TlQVcqr9K1VYXhZr1D2V8e3h4eDxNeELI0nEy6CqDC54QekKYVC5PCL9fQsgXuSTyJxdEfO8J4Y+LENbbrzbyD/LmCaEnhJ4Qenh4vKgIlFJaVYMvyklYs2YNzc7OaiH71q2ATp9ePhlcWFhw/sYdNNy7V1ETlSqr9ZC2GzcC6uzs1J/5/zIfeTO4XFKolKq7DWXeu3fvTswT+b7+ekX989KlCpRSdPZs8EhlUErR11/HHYvYNnX5fVNTkxFzEGkwlpAOcR6l2qR0nMEFDi5kYZO3lQvECDH5pOCeyWQol8vRwMCAUYYPPgjovfdqqx3Lzxs3BjQ3F9DsbKBVO7u6urQzFcAm0MN7J09jE1yUUrRYeIkWCy8Z9eGqkpIghmFIZ8+epQsXLtCFCxfo4cOKsG+LkSg/f/ut6fCHl5+3GYiiBFS4QUy4urDN8yHqjXEC4fDevWr+3PELntm5cyd99VVAX35ZAdRFh4eHjXe4BLjlkMH5//6tMfZtZE7GsKwlnANcXRN14zEAeSw8CLvj4+M0ODhIg4OD2pMxbxsXidy4caMm1Nu2baPdu3fTl18G+uAA5JyrqZZKJWpvb9cxLpOcFcGjK2+773sDs930JfW/UslEgI8jpUznVklrEZ4B+PdRFOmDEhB2xIiUqp/oc068OCEE8a9FCvG/LTg9nN1gLElHay4CzNdwuZ7ju+npaY21a9fq+vEDj1QqFbPh5Wls6xVIoWwv7Bm2eeiai7Y68AMOjlQq5Qmhh4fHC4GA27slIYk0KKWsArYLq1ev1oFvT5w4QefPn9eeNx8+rN4mAdLzok24tX3HA41z+wTbc/x2sKWlpe66PC62bdtG27Ztc/4uvYcC8FB45ky8bVzPyH7k3jdl+3EyIPteBp/nm22pVDI8b3IvtLYgwePj4zFCKIUPW99KwqKUitl7gSTyAN08b14vW/78VtTWluvWBTQ9XanfmjUBrVkT0KpVcZs7pZQWtDlhsgkqi8WXYnUMw2rAaBsBcPUzDlM42bp9O6Bvv63C9hzqzm/zvv020OSPg5cf444fCsjTewiF3A4XdUVZ794N6M6dwOhbCITI67PPKp+lxkItQmhbBJNUS6VAqZQyiKDsxyRhXXpSRFgIkMQHDwIdAgHPFItF580LzwuBvPEbSB7ILMbwF18EWvBuamrSdqmYtwg70dLSoomqDAaOsodhSJ2dnTXb92nBdeOXpDbMx0k9cK2d0hunvCGU89c2z5DGdXiAdoZtN97rIjoYB/xGjtsQyn1hfHycrl8PjMO0JCIlx5wc6zZ7vdHRUaPt+Jo4Ojoa+z0MQ5qYmKCZmZkYIXS1EQ/VUg9A/Hj+Sf3vCaGHh8eLAE8IlSeEtvbzhNATwueJEHIkEQZPCH98hJA7AJGhAmxkEOPEE0JPCGuNB6VMx1PPWmDz8PDweFp45MD0Eu+//2TsB4GFhWp+NkJYDxBUVyllCNTYiHlari46MjJCe/bsodbWVv3cct8NNcZisagFLaC1tZXa2toMz30uAdOVvy0GZBJ5sQGqglJwke/H3yQiCGEF6khIw2MtIg3/vGrVqph9ElSAbO0giZ1M09PTY9jIIB8uKEE9qFb7SEGrXhvWWumSYjYuFn9qvB9EAvVub2+nKIpi9mOyLTC+794NNLgtjqyj/A6xHPlzktDm83ntfZiTBFcbgqhwj59hWFXJlM/duRNocGESdf3004A++cRELUJYz+2RLLf0+Hj3blytXB5O8O+k+h1UBWEDibkcRRF9911grDlSrV4SPqClpYXWrVun1xgcfqHsWI8+/bQqWKfTaWppaaGmpiZNSgcGBvR4Q3/b1EZTqRT19PQ8U5VRF4nnREWSxscF8pWEUaZrbW01VI35fMZ4kITKdsjV1NREn39uqnzayBqekTE/ucooV9fMZrN0+XJgzGWox9ZLDmul4XsSt1+Wa87o6CiNj4/TxMQETUxM6O/XrVtnpMUhkAQ/RLG1qXzfo/S7J4QeHh7PO2KEcLneNZVS9OGHAfX391NbW9sjEyhg//5qYHAE0IbTmnrx2WdBbPPgYTNsN0TSfvD06dPLeicE9Gw26ww6DvT19dHQ0JD1t3oIuSSCjwJpN+Z6vxRylVIGKeTPcZKFNrh06VIsXRiGTpf8yIMLsxAqGhsbqauri7q6uqwCOxyRIK/h4WHatWsXhWFo9L90cmCru/wNJI/fjpmff2Ki/AuGn1fSln9Oi+WfU19fn/EOSbwXiz+lxeJP9al+uVzWgl57e3uMqEJgl05jXGPJJtD19fVRX18fjYyM6PAgSlVu8PE/yIZSFTsk/nw+n9cCZ5LgqJSizZs3G+OrUCgkCnI2wMZO1ivpNJ8LdrJtQDyT2imKIk0GEVIAhw9Ab2+vthfjtnpcIMfNa6lUoubmZn2IgnQ8yP2hQ4d0O/E2aW1t1d8hVEQYhrRy5UpauXIlhWHFThPhXJBOkhaMFxCCXC5Hzc3NNDQ0pMuPvCWJb2pqeubCsiSENrtVOZd7e3v1jSL/rd4bw6TPDQ0NsaDvnKDVS6R4u4dhqPe0WqTQdUPI03P7c9k2krzZDppqzU1+6MHHPn+ulvaFUhVCCLvoCxcukFKKPv880EA6bucpD/rwThe594TQw8PDowIrIVxu2IUfOyG01dkTQk8IPSH88RDCetS6PCF8fgihS83XE0JPCOX+5Qmhh4eHR23EAtNzclSLGMqF+XGwf39A+/fb85I2O0mopzxSGHTV80kQwpzs3QAAIABJREFULy601hOouhYhrKdMrjzu3Im78a5VZtvnpZ7fUHt7u7YxQpgJvuFD7XNqaorWrl1La9eutb5LCk/8f5ugBMEbz3MigfdD0MjlcnTgwAEjj+Hh4dg7ZNvx7zn5k3W0qYZOTk5a8wIpVErRYvkX7vcVf6oPF5qbm6lcLtPU1JQWqObm5gwV2yiKdKgOCJFKKU2YkgQ3vLO7uzsmUCP/Q4cOURiGxiGPFHSRnqu84d02+x6lFG3fvp22b99Ou3fvpjAMDa+DvB95PXkYDSlc1hLYwrB6e4jxjLlw+3bVXpGrqdrmz9279iD0EtybMdLm83k9NltaWqijo4PK5bLub4SFwHNff10V2jkZw1gH2cNhyfz8vG6bxsZG7Tka9oWZTIYaGhr04YjNa225XKb9+/fr9LC/tdmCPqvg9C5V0STiEkWR9tSqVMWmV7YrJwAgKo+iXijXCdtct6kR29ZAebADMwhbXjgYwBogCaFSii5etHvGXS5kHvwzP8hLIpV4plQqxcI1zc7OahIo9yEcoHzxRdXr8M2bFXz9dQW8P6DaLPtIltsTQg8PjxcZBiGUxKgWMXweCGFS/TwhtH/2hNATwh8bIeQkwhPCHychlN5EccvjCaEnhJ4Qenh4eDweAqg3uYgR31SAe/cCunUrsAY0ryUo2X47dCiZoCyXEK5YsYJWrFhBSpmBsm1w1Xvz5s11E6haQJ2lUw4X5IYJcDJYq51twuxyy8yFk6We32jY0sOJBVdjU6oSsxJpxsbGtCDG8+ekgdeffydVwQYHB2n16tWGeiPezz9fuXKFHj6sxrQcHx+31tGmuiQJH8rE+0cKbGNjY0Ya/rtB/Fr+nhZb/t46LxaLf0OLxb8hpSoqm42NjfTyyy/Tyy+/rPOGUIRyt7W16ff19vYmervk5QAh52XNZrO0efNm2rx5s6GOyOM9Jqm/yf7jz4Gc8HZ9+eWXac+ePfTqq6/Sq6++qtuDO05BXpzg8Db7/e/qiy/I1SZ5GbjTGD5nJEG0OTyy1dkmNHM12yiqqMp2dXXRjh07aMeOHVQul408QAiRFoQRQje+W7t2rSZp+/bto3379umA92ivpqYmKhaLWlUU6qJhWCHt8Dp7+3aF9B45csQYw/xAgAv7fX19z4QQghTy9kK/yn4AQZLqgtL7sFJKk2w+J+shgPx9yNc1RlzzpF4iBu/ZrsMROPfi+5uNENZa/+UhBB/TLS0tVCgUtKoxd0iDtYkfJNRDLnHYNz4+bnUyhb0C3yU5B5NrXENDg7H/yj6BGndTU5P14NYTQg8Pj+cd+oaQkyIb0bh/P65KWuuZenD4sHuDevAgHoIiCRCgANwGucJIyDpMTk7S5ORkzM27UsoawHs5eJRQFnKz4/Z4cjPFpiafgYdJKYS7+kt+H0URLXXHSaBtUy8Wi4aAMjY2ZqQF+YBXSg4ZlBg3KTIQMW4tENA8iiI6evQoHT16NOblEsIMF2oQakGWHQIUhIbOzk4aHY0TcJtwo5TdhTpvr7Nnz+r/QezDMKxJDNEHp0+f1natYWjegvb29tLBgwd1/69fvz52m2YrNxeupEA5MzNDMzMzxo0QJzYyP36zyL/j4w62k/w20IYTJ07QyZMn6fTp03Tp0iW6dOkSXblyha5fvx6zkcIzv/+dnRC6vEza2oOPNd4usv1sYRhswrMcI7CVBKHi5DaKIjp//rzRFzdvBlQsFmP2miAdw8PDNDw8TLlcjh48qJA4mSefC6g7NDv4rQrIJb+VhadZfoOM9mhsbKSRkZEfhMoo6op+tZG2xsbGxLAv6F9pa87XJts7+LO2W0kbAcRtN8bNcomhUoo+/tgehoETnHK5bOxvCwvVPke/8883b1YPeV37Q2dnp/X2OwwrhzWNjY3GrT63oZXrgosYKqUM7QPUSx7aYQ2UeW3fvl2nAWHnew5ssuX8tY0B5OEJoYeHx/OOZRFCOHexkULXBlILPwRCiM+eEHpC6Anhj5MQJpFBTwifL0L4+9+ZDoI8IfSEkKf1hNDDw8Nj+bASQinUSlLGbbhsz7rIg/z+6NH6CNYbb7xRM82dOwGtW7eurvx4mVFuCPO1IIO514NaXkeT2omTJAiMtZBOp7WXQhkX0NUXshzyu6Xu38QEF5mGe3tTqhLPUQrXLS0tlMlkrOSVlw/EQ6oN2sqJ9MeOHTPIQmNjoxYEbP0nCRMIq1KKxsbixDFJgJGxD/mzp06dIqXM2JFckAzDKjGs4Be02PILWur+Jy2IQvi5evWqkTdvF5B/Thog3NQSOGXfwhZpamrKSnZsZBNCFjwN29ppfHycpqentUoqj7Nna1v+OYoifUjE0/z+d/HbQaleyGMf2vo1ScXWJui7xoEcfyCPSlVU1/BbqVTStn+8fT/6KC6Uo3xIk81mDZW61atXk1IVz8Gwofrii8A4NEF5JFGCgI7829rajL+udmlubtbqxM9KWE4i+/wzbCcxpnEgIfuRB2gHYZNqvq75krQ2KKW0nbWMH2o7XKiVv1KKPvooiKXn70ulUrR7d3WP27u3uu5JO0P5nFJKj8GvvqochAKutVq2G/LlKua8TtzLqGvO20ibfJdU9d66dSsppbQa9sGDB0kpZagH8/3K1racEIZh6Amhh4fHC4FAKTuh4wtkLULoyqMWCfGE0BNCVxtAGPOE0BNCfHYRwnpURT0h9ITwRSSEe/bEbeQ9IfSE0MPDw0MiCMMwkcxBAOXg6hQc9aqPHjsW0LFjtYnVkSNH6MiRI4lpIATj89TUVM18bY5kOBmohVu3gkcihvUCapH4fPz4cTp+/Lihdsg3T/kdJ/B886+FpH6zqY1KUidVAeHYhwst6XSampqaDBVRuSGj7tz5BfLkm7oUNK5evUphGBpODqanp2PeGbn3RpcgNzFRO41SFVVgqELy9AMDA1rlzuawxCYAyvaNooiWuv8pRsIfPjSFwVQqFXMatHbtWmppadFCl0uwt32fz+d1346NjTkFU/49+pX/7ppTyBv9evz48Vi9pWAsnQpxQsOFNVt8Otnmrn5Nqp8LqEOpVKJSqWSUn6sa4r1ctRjqbuijDz8048WVSiWKosgQjLlAzdsLawaQTqfp888DHb/uxo1AEyNOnKBeyP8vFAqUyWR0+WXb5/N5KpVKlEqlqKOj45kTQj4GJEHE+OYq1FCrtXnB5OOSk6blAHMZDmrgBdgWI1GuzXLcyXWBj+EPPgjogw/MeT8/H9D8fEA7d8a9hcuxwtdT23qwbt262CErnKxhveHlQT5QK4UDMRsZ5O2QTqcpk8nodRvP8HTyf24OoJSiTZs20aZNm2JrDQ5DbcSbH96gfHzfxVhRyjuV8fDweP7hvCE8ceKEEZS6XtQihadOBXTiRAVJ+fCbgyTcu1fxeorP9dz01VJxrYXHJYSutpHIZDJ04MCBZed/9OhRGhkZMb6rZbcly7XU/U8alc9uO0J8ljYeQ0NDRjop0HJhjW/C2MABHrIC+fANnr+Te2K9datyW3LjRmCk/fxzu/0Nz2dy0k4IlaqeIEsCwAFBGkKgLQ2EHk4YbYSD9wXIPm5P8RxsI5VSBgkFpEfFJILDhcbW1taY10RXPtI2VKlKEHDed/JZkNUrV67E0iWVE6EBfv+73zoJIW5lbHVcrpDvAvq/paVF2wmj7LKPwrBiVzs2NqZtCDOZDL3/fkDvvx/ECEMYhvqmlY8T5C9vafmY40QTbSxv0rjdlLwN5Dc4ELp5fdLptPbe+KwJoc37qAwhEUURdXd3U3d3d8xDKPqM118ppT2rynFjG1O879CW3GMpSLpMr5TSY8fWp0qZGia2efH++wFt2RLQtm1VW1A+l7DfyXFv8+KLMaGUMgghysbXyDt3AiNw/Llz55xevW3rtus77k3XBlnmubk52rhxI23cuNHoP952cm7J20eet5zfSnlC6OHh8fzjiRNCV37AsyaESXEH64UnhJ4QekL47AkhJwFY0DgZ9ITwxSGE/LMnhJ4Q4r2eEHp4eHjUB4MQgiTt3LmzpvDP/1eqoh4IAdlFuE6frp9Ezc7O1kzDiSBgs280SMpjkkGllLbTeZw8XODeSNHGW7du1bYRrv5QStH+/ftp//79dOjQIe1hFZDqma68wjDUJBBY6v4nQ02YC8JcSOCqgNiA29ratNqqzSNcFEU6hiHylbaF8PoqBdd0Ok3FYpHa2tqora2N+vr66P79auxI7u3uo48C+uijQKsE7d1bUavauTOgHTsqBHHjxmqfrl1r90YqhS2bMGgT7JKEDpfAI2NxVfriNzG7JqUUffZZQAcPHtTeRm2CVj1CFvoOQiq8BMpnZV9GUaRt5Pi4GBoa0h5L+fiwtQvsA6Xgibbm30dR5CQEIFIQ6CWBShICbWmkihrqj34fHx83yJKM26hU9aBq7dq1Om5gPp+n994LjPayCaq8PI2NjTGCPjo6qoVcgM8lXnabvR1sGaHeKkmiUspQx8NvIDE/BGGZE1OQwHQ6revZ399v2BSiveF5VI5npZTezwAcXHFVQzknONFDPFxpMygPs/jhhRx/cs2RvymlaDH/k9gajAPAMAwNrR2uJitVkZE38sK85fOPv3vfvn2xObpjxw7asGEDbdiwgWZnZymfz1Mul4sdOLgO9FBfW9tyW3i8b8OGDdZ1Wppd8DUa75bro8wH5W1oaDDWl2cttHl4eHg8DQQyfMT09LRVGEsiMZKsSNL1hz8E9Ic/1E+gVq1aVVc6hMHgqDcQfb1lScLjkEJ5m6ZU1SkLwl+sXbvWGgJDYvfu3bEb1VrE2IV8Ph8jhIC88bCNEbmZyk3WRpaUqgS258SQn4pv3rw5RhIaGxv17Ync9LkjlVSq4n79nXcCeuedCkm8ejUwnGYopWjLlkpfzswENDMT71eX0FCL3PH2QH1tN0G29oGQL4UWflsLov/pp6aHYNiC2cJ32MrGHW5w4TaKImpvbzfaGb/Lsl68eNFK5oC9e/fqZ3lekrA9eBDQd98F2jESn+cosySDnBBwMuM6iLAJfrI+8jd5Q4e68Bts2Nbx9urv76coimh8fFx/t2HDBnr7bftNdRK4jRW+a25upnK5TKVSSRP50dFR2rRpk04De1JOBovFohac5UFOKpWiQ4cO0aFDh2j79u1agIYTHN7GqVTqmQvLvP+5rWRHR4ch2EvbSTmueP+3tLRQW1ubXpsKhYImJbY1AHmlUinrHmazBVVKGeEw5Lzi+4ILi/mfWA9aQHh4cHpZRxu5LRaLlZAVQ0NWLQ+OPXv20J49e4z6IP+RkRFdH5stMydtAwMD+hAHa6Q8UMMeBFvDycnJWP8BLht1Cax7TU1NMZtnjI8wDOn3v/OE0MPD4/nGUyGESpnE64dCCJ8kGVTKE0LbGJHCs21D9oTQE0Ke13IJYZKqKK+TJ4TPJyF03QzjdtATQk8IPSH08PDwWB4MQmgL2suFfYmTJ0/SyZMnrb8hz9dfXx5pam1tdXox5bCRQQAqhK4yPS4p5ILQo5DCWl4/e3p6qKenp668duzYEfuupaUlpl6T1I8c2WzWSQiXAy7A2uyTJCHs6uqirq4u6uvr0+U8fPgwHT58WH92uWiXaljcWx3UlfDb9euBVo3jQhTKPD4+rgV33l7cDbmNUMh6S4ERBDWKIkOdSz5nq6N0zb7U85uYetonn1THYVdXlyZxXKCyeTmE6hieRfm4h8koqqj1SsFV9vn27dvpypUrWvUT+fF+Pnr0KJ09e5a++KISGoG/l9fRNt/v368QqCRCyEMt8LpLQsj730b+pHDLn+ekV3o25HnLvo2iSKvhvfFG5XDCpk4nwfOATRqEZukpE2qqmHenTp2iU6dOUTabpd7e3pgNYSaToVwuZxDDMAzpzJkz1npJdUN8fprCsst5jA2yHaGCz8tqs9ezzVkbqXOlTaVStHfvXtq7dy/t2bPHeKa5uVmTOv4+2BnytCDcfM7I/XCx8D/+ip/QYuEnMaLH53sqlTJURm1rl22dU6pKVDGWZJ2x/2APwtqFMsD7ss2bJwcC3U9NTdHU1BRls1kreeUEOZ/PU3t7u1brtc2ZpP5yzTPZH/CAysfhsxbaPDw8PJ4GAk6QniQhVOrRbuQ8IfSE0BNCTwht810SQr6QeUL4wyCET1pgTvIiagsx4gmhJ4SeEHp4eHgsH0EtgmQT0CDswcPnF18E9PnnFW+OPN3jkK9aajIPHwbU3d1teHJLglSNrbccEIxtBEspt9ooV0fkdUqqFzZoF6HlQGBv22/Y1JcTfxD9nEqlDEJo63+X0M5JQj6fj6kjcXUo7vxCkouBgQEaGhqikZERGhkZ0YHIpbc9CCBSoOZqklEUUaFQiKlUSbS2ttLKlStjfcHLVS6X9buloALY3oG8EKuuVCpRT08PDQ4O0vT0tFbTlnlhrPA6Iv+lnt/QUk9VdfTDDwN9kACnErWEXvQj1KXa2tp0WhlUnaOrq0vHmISTFKWUVlFEOhA4KYzxmImff+6O92h7dxIZBKFejhAYhiG1trZaf1dKGfPeRgh37NhhfZcExv7lywFdvlx18GEjgnI8Dw0N0cDAAA0MDOjv8Sw+Z7NZQ80PBynwAHnrVhBzKAO1a+mdFOP+4cOAHj4MDDVYTiKgYornniYh5DEFZT24N1EbubbFw8M8Smr71atXW8emVGdUquLQi4/T7u5uIzalHIN4x+DgoPEcDmdkPaAGv1j4HzEVaNsY4nWUhNC2HsAcgK/v3PtpGNrV15EG5JmXRSmlDzb5eo956tqPQDDlARbImUzPnf8k1dE2f22AN1qk905lPDw8XgQEfKOwkQT5PYKju27o4M3xj38M6Pr1J3MjZwMPL6CU0l7aXEgig/UGpXeRORsp5DYMAGxRbHmgnflNUlK69evXx+wL+abuei7pe/R3vTeEcnzwd/MbNXjR42MKAk5zc7MWvJLKC5syPMffyYVubg+F25fGxkYtUCNv7lGxXC4nChC8nqtXr9Y2nkl2eTxsRjabNYgiF6jxHfekKttJCjr8vUs9v6FUKkUffBDoW1YIXlxgTyIcXAhSSumbI5sAyMH7bW5uzigfhNa7dytBrDlAYHAT+dlnQV1t7wpxIO0HOdD2rjwBHh6Djz8+5yGUclKysLBg9eaKgwi40I+iShDyixcDungx0LcgvG/knE+lUjQ5ORkrq3wfbsN536ZSKTp27Jgeg0gjSRRstmC/BTL43XdBbJzIMSFvJ7PZ7BMXmm22obxvUf98Ph+zv8NcQxB6SS4kceBtPDc3p/ucH5K4xhInhC6CxvNCWn4IZdtjsE4tFl6ixcJLukzSXjDphpnbELoOiDAfebthrbW1PdoLc12pildV+Q6sx/JgpNZch008X09taeXBq+tmUabN5XJ6fhYKBW032dLSQhMTEzQxMaFDbsgb6WcttHl4eHg8DbwQhLDWzaAnhJ4QekLoCaFt/HlC6AmhJ4SeEHpC6OHh8bwjsJEkm9C0b9++WNyhJHDCthxSuGbNGlqzZg1NTU058+V5y3hDEvWqinZ1dWkVxaTygcQgxhlw82ZAN2/G8wdJqpd02jZdCVvbJKng1ILtfUvdv6al7l8bvyc9D2KG71paWmh8fNxoJykc8XxB2BCvTZYL6e7eDeju3aqaoQyGfvr0aa3+CGGXCwyvvvqqjkNms8FyCRxRVLV1AXbs2KHrjDyKxaJWn4b3Ok5aufAsBTGbN1U5bmDPo/uppxKX8J13qmMPceW4yi4XxKRgr5SiwcFBGhwctAp0tcgU7y/ejmhbObZB0iHkpdNpwwYSeUnS+vvf2dW2wrBqV5jL5Qwy7upT2xjk6nv4jh8W8PLIwOboa/5OtDPG6OuvVw/fePnwLN65fft22r59u1bFlSRHjk20IdRGy+Uytba20vj4uH4P99wKwNNoqVQy5oJSZoxXF9nAAUwmk9Fk6UkLzpwQRlFkkFnZLvwgyEbIePvJcY19he8v5XJZ1433q23scEIoy+Pycrtu3ToaGxszxhxs4/j+BiLI85Z1su0jcg+U6x3ycc0TvjbJeoMg8/Q9PT2xNnflbesffpgBWcOVVrYn7yOb51TeHsvZK2dnZ/XhqyeEHh4ezzNeGEJY672eEHpC6CIPnhD+MAihSyALQ08If0iE8GmRQk8IPSHk9ebfeULo4eHh8XiwOpWxCXwbNmygDRs21L2QXrx40fjsImZSxZGroa1bt06rbSil6Pjx4/p/qSIqF3m861FUVvkmnQRJCpVSVlI4MjISIxO8rWV7JwneK1eujNXVJaA/DkAIr1+PBwWXaaMoom++qaS7fPkyXb58mTZu3Kh/40KLy9kJzwtePmUa7iwGjkkKhYJ+9sKFC4aaJBd+rl+/TtevX9fqYxBW4FADQq+rH2yCYLFYpO++qzhWun27gi++CHQ+H38c0McfB/Tee4FRZ+TPBZfGxkbtcAS4dKmC118P6MKFCgqFQowMLPX8hv78Z1OAj6KKyqIU6ngd+ThauXJlzKmOFBaTiLMUvjjpshEqGZdMqYqnVBBDWdYwtHsXBfAbxg0vs6w/3i/nj+0wCF4qeZmk2qWrDfD/7OwspVIpunAhMOI9SiE4m83SqVOntKMO29wuFosxVU7e3zy/lpYWTXCguqqUipWfO5XB4Ronu7Y+x9jp7++n/v5+nZbHOnxSAjTykaRTjsfOzk6rl1mXmuJ33wWGR1wO7DttbW16Dsk4gui/EydOGM+iP/Ccbf3g3ml5mdD+8PCZzWZpsfCSMV9sa9Pw8DANDAzo/ujt7aXOzk4KwzCmJfOkgXaBanI9ZJOPX7kHHDp0yLkGy/XYlj/WtqQ4hLZ92HYYy9VdPSH08PB4nqEJIRZA22LJA8C6MDc3RwcOHKDXXnuNXnvttdjvSaqbzc3Nhrt/idnZWTp69GhMMHKVxbZp2UgMTrelXd/ExERdpMllD8hJoc11uRREXe0uN8owDDUJtZ0Muza7pDRyAwzDkJY6/7fxzPXrFZtQV56woeR2pVEUUalUihGRKIoMmydJIhCSYc2aNc52AL75xryVvXz5skEI4e49nU5rwTgMK6El5CkyvGbKUCo2YQICe2NjI42PjxsEtLW1VZeBk4933gno7bcr+POfA3rrrYDefLOKP/0pMOoqhSX097lzpi3Q6dMBLfX9G735pmnzBeKAdHzcIG9Opjdu3EgbN26kUqmk2y2fzxueB+WYk/Z1PI0kZRCecXOJ5zgxu3Gj6qlYjtNaBMMVmB7lwA0czxc2UvK2D+9ra2uLHTxxQsK9W7qE1cbGRmpqaqK9e/fShQuBUT7pEbWpqYkuXbqkP5fLZSoWizogOvpCuvfn/Yl0/f39WkDnQnoURVoLY35+3uqts7GxUd8eFovFxNtWtMvq1au1AM5voJ80KUQfwMZNlmV0dFSTQBAoedPNxzDCmfC1BoDNMf8O7SDb5Ny5c7H+515G5bxGaArZjyB88J4NQohb402bNunDNsClTaNUhVg+bUL4osATQg8Pj+cZ3xshBGwL7dMkhK40nhB6QugJoSeEj0oIbfHxPCGME8KncVPoCeHyCCH/zENz2OatbVwlIZ1OP3Oi5gmhh4eHx+OjZhzCrq6uusjRxMSEkyDZ4Fp0bWlljCel4qqmtjzrLYtSFdUwHv9vcnKSDhw4oIOj17PZSpL09deB1YOmTaDGZs0Jh7SNrBWEdzlwPbfU9b+tAvnrr79OH34Y0IcfVtQgb9wI6LPPKoD6EwQECPnSVguCUblcjnmHk+0AL3+8rDwvBF5vbGykL78M6MsvK6qZ77wTxNL09PTQrVsB3boV0MsvvxxTKwNx3blzp34n7IhkWzc1Nemy5/N5HQQc6mEQ9KXQyAVLXi8bgZKCJUc2m6XXXgvozJkKkM9fBv7TIBt9fX0xEgdPmkjHxxPKtH379lj/y7GQTqf1/JPqjbwesNW0jVcQl/b2durp6aG+vj7todg2PmsRC6WUQcy4ul4URQb5BUB4du/ebSVGtrHpIoOSFPI+S6fTdOLECTp/PtBkiZMLpIPqIu9H2zyV7WmzzWxubjbsKTs6OmhwcJDGx8cNwok6SXB7SkkUeNl5n05OTtLOnTtj4/lJE0I5P/A/DvJ4m2GM8/6HrTJPd+9eNTaktCvm9caaxvvjypUrMSLFfwdJld/DBEIeXmCu9vb2UqFQoMXiT2NjYG5uzohhClV4fiiEcso1Ro6jetce1wEkH4PcrpS3H7enxNzjYwfkG3j11VeNd7jsMG1rEw4DpUmHLC/GB+JU8jku1wE+/p610Obh4eHxNGAQwiSCYwPc3MP2xiZ0JQFCpYsYJoVpUEoZhOlRiaANbW1tMTf0hw8fpiNHjtCxY8eM7xF414Uvv7SXR9YLQddBYviGXMtxjtzwav2elGap61fG7ZZSis6dOxfLh9tEhmHFTmpsbCwmeNg2cXlr6irXli1baMuWLToNF264Qw5Zhz/9qXrjFoYhffBBlSTC3TjaFIIL/iIP3CbahE8p1GezWX0TA8LIw18kCZZIA+cVvL14P8D2DM/w70Fq/zLwX/SXgf/Shxo8f7TF0NCQMQbRrjt37tSE2CVw28YZ1oBVq1bp9Ek3SlKwtB0KuAhZkkDGiRovK7+NhPC3du1amp6eNuqMsiTZBtoIIC8Dfz+/qY6iiC5evEh/+ENgOLwBgeO3VC6Bt5YQjO8wNiEUw1kTvyHlByG8vaUQLMmFfD/Pk/cdHyco25MmhZzszMzM0MzMDEVRpMvE51o+n6dyuWzYO46OjtLY2Bh9802g7Z95nTGO4aAJt63SKQvSP3wYGHPt1q3A0HpBG8GhD8g/v0nk7Y3yLBb/JpGUAa5DpSQSxW8l+XfoM96PSIsQQrJMnGhxyPz5eAFpA3GDY6vBwcGYXSeeqTUXJJqbm/VeK9MnkUAJPvaetdDm4eHh8TRgeBl9VoSTUZHKAAAgAElEQVSQo95bQ6XshHA573fBE0JPCD0h9ITQRQZdi6knhG5C2NjY+FTsCT0h9ITQE0IPDw+Px0cw9H8CWrVqlSGk1yIVNkLzpJGky49NxpU2KV8bgVgujh07RseOHdMqP9zLnsRXX9m9dLa0tFAYhrFb0J6enhgBdKkicfBN19VvUhiwPbfU9asYCQjD0LDhxPdQsYUaEMjeqlWrnIKLUqYnWVkuCGAITGyrJxfYZJ0aGxvp2rWArl2rjBOEY5ifn6f5+XnKZrNULBYpm83qoMR4Z2trq84LoS24YCMFzWKxSOl0moaHhw3hP5/P0/DwsOHFlKvvgYDCc2Emk9Gu8rk6K+yebKpbnHTBmyhUIEEMwzDU/9uAMcjbVwaEThImZR/Pzs5SW1tbTQGUC44uQbahoSF2YPQohDCfz2uV1qmpKau9FS+fzYPl739XnzDIb684WSiVSnT4cMX2kwerD8PQCO8gBXGllCaONgEYefHfebvmcjnDNheEEfZpGHe1BGLZP8hbtqEk8nyc4NknIVTLW8LZ2VmanZ3VdrPSyY9LNV2pKimBij/CB928WfEYnMlk9KEH2hl9wvN98KBK9mFTjRA59+5VIG0VR0dHY145sebwtuzo6EgkefwgieePMVVrrmFcYM/B2EUYpuHhYerv748dGMsycQIo12mev43c2fLlpLDWepREELlKu23/Qz/axj5+q3cN8PDw8Pix4gdLCLnAs1zj76Q8PSH0hNATwuePEEo7PjzzJAhhPbeDvAyeELoJ4ZNyMsNvCT0h9ITwaRNCTwY9PDyedwRKVQzUuRMPSV7kZ9cinkSiOCDIJKXhql4Sj+M8Rim7quqj4tVXX9UOSFyQsQnDMKQ1a9bEvDQqZXo4dbU3/x/OBGx9VGsjTafTMZXXpa5fGxslNvgwDOnAgQN04MAB6uvrM1RGIQy0tbXFCJRUP1VK0fr16+tq23379ukAxba6yE0dJOv8+fN0/vx5Wrs20CQLhK2zs5MOHTpE7e3tBkFDnnDmoJSi27dNgSSVSlFzc7POq1wuUzqdptWrV2u1LxC5TCaj1cMQnBzkv6Ojg1asWEH37gVa1RSCXRiGOi9eNilk4X+u0sYFvlQqRX8Z+C9dfvzO27dCDP+T/jLwn7R//37DedOjCmCvvPKKkQdv2yT1NV5HTs6golZLKMNvkgygzlIF3CVgJzmMqWdB5eXg6pu5XI4OHDA9wd65E+iDB95e+NzZ2ekkgz09Pbq/bXE34R2UjxmMFagf43BsYGBAe5mtpTrHwdcOlIs78oCTJdnWUfT4Md04sVxYWKCFhQXdj3KcJa0xNucjHJ99FhhrglKmqQLw4EE18Ltc73mf2kiZJJd8DEdRNY6mrB/6MAxD6urqMg60wrDqkbrWvJV7QlNTk3ZWI/cb19zG2OPEkx9E4LmmpibtUIp7zlVK6bnOy8bjRLrWD14HucYhP6WUQfLk2Mhms85xnkqlPCH08PB47hEcOXLEKii5Nsh6NtlaQNDdx8njURFFFRf8HR0dTzRfV4BjpezB6hH4WG5kkixJIijb3hV+g9uNQejg5AGeCJUyg0svdf2KPv880J47ccPJN2DYHsE+CafcEAwkCcT7+I3E5s2bafPmzYnk4ujRo7FwI7JduJBZKBTo0KFDBnmanAxobKwaqmHfvn3U3t5OuVzOEKKlwKqUMmyLuACEA42BgQHKZrN09uxZLdw0NTVRW1ubEfT95s1AC1pNTU2UyWSos7OTMpkM3bkT0J07pg0TTubxWYZM4B76eF1tBBf5co+WUpBSStFS/3/QUv9/xMZaveDCKkJ82PKx3SzKdPwmRgpn9YaekIJ3Ulnw2eVB1PWepDKk02k9TnDTu3dvYMwP3u9Ym3j5YO8py4zvYG+FWyDc+IZh5cYHnkZxU4jbGpShp6eHduzYQW1tbQYxymQyNDg4uCxyyMNMJAVkD8OKB9gnSQjxPt5W0sMv5hKfKzz8TdLazr3fKmU/rPzuu+qaKcc4PoMgS9Ik+1dqJNgOBXiZR0dHdd1xmNTc3Byrl21tkHNDKWXYbdvmCeao3G9sa6m0ibTVo1Ao6D1FKWWEeuH7atK6w8uFg8FsNkujo6Oa1HENC4xbrMmwGbbZ0obhk3OK5OHh4fFDhSeETwieEHpC6Anhj5sQLlc11JaOl9ETQjchfFzVUU8IPSG0jS1PCD08PDweDYGLfLiENdsGWmtD5eDxrZ40kmxFbIBtSHd3d6IdoEsI4IDdyfvvB9qGDfjqq8DYuBDrjQsLhw8fph07dhiChCR1/Dce/80FHvTbtvEDQ0NDWvhc6vpVTAC5eTPQQgIAj3t4hxQ2XEKAUorkIQRvB+ShVEUdF/GokEaqV3Hs2bPHyAdpF/NVIe3ixYuUTqeNAwmuUieFDcQvRD2gdtrZ2Um9vb1082ZgCBujo6NUKBS091EIxp98UiUDPJYhBNdvv628JwxDmpycpMnJSd3OUogrFotGPWEPmUTYbHG8bMRxqf/fDXtH2/x2CWbyHTZSiN+5mq9NZY8LeNymajmePpPA5xJ/rtaCWY86Kb5D2XO5nLYD27UroF27Ku3y7bemJ1ulFK1Zs4aGh4dpeHjYqSKH7/nBAbwT453371fUlSHwdnZ26nGHvuUHFFDXgyo/hOTlAESPz1fbvtHS0kLpdHrZ6rgcfCzwNRpjhc8PSWhc5aoFkEKbyihslW1rWhiGVu+nXM0b4xFtmTR2kT/3YmpbZ9Em0n7Ptjbwcm/bts1Iy9dF6UEYz/T19VnzrzWGXX2AfbkeD7yufU2pinkIP6yS7VwLqVRqWeuDh4eHx48VnhB6QugJoSeEui1eREK4XDLIBUobqfGEsD5C+Dik0BNCTwj5c65+fBKE8HEOLjw8PDx+LAjkYspVN2ywLbr1bqhKqVgMuieF5cZAlBgeHq6ZBk4YQBJu3ap6pkMa6WDm4MEqYeCb2Msvv0xhGNKlS5fo0qVLxjOcaPG25d5I61G7tTl0kZvyUvc/Mfyalrp+HSMKd+9WBNcNGzbQhg0bKJ/PG84A8B4pgCmlYs4JkOfJkyfp5MmTicLM6dOn6fTp00Y72Db+TZs20aZN/z977/Wdx5HlCWZPV3VNVZ+e6Z5z5pzemd3qh9ndUy/1b4xZzJqZrj+hH6ciP+8NgA8eIAEQhiAAAiAJAjQgaAQaiYToRS8KVaWSSqZkSyIliv4J6uHdh6wb342bEZkJQwIU4+F3gC9NZPi4v4hr9sh8Y/0hoXn61IHl3F94yP8LWM7/pR+FH4EQqnpXLBaT3gepsxP8LgpGX33leST8058c+OADr65QlQ9JUiKRgI8+cuCjjxzI5/NSOMfyfN/i1f33rf8LfN/+v6ro+Dl83+6B93UkmN+3/28K8D4XiHUkkNfr9x3/oO1P1AmETjDD8qC302w2C48f+0mPrq3L5bIkJdivdfNKVEKIqnOc5Luup065Uocx9FmaHxNJpcQUnbtkMhm5STAy4mgF0PHx8UAy4Lqu9Eg7MDAAAwMDUu0YPVk+elQPzYPqu+VyWRJwqjJeLpehVqspHnexzrC9qfqzEJ4jFhMhNOWZO5uiGyJrUR+lnl0xba62yskYzQtVoY+Cjz5yfBtS770X7tiMr084x+jGYENDg3Q2RR0TYbuMjY0pnpp1KJfLPjXaIFDSuH//fuUezoX4P9ZrPB6H/v5+6O/vDyR6OP9x52cmQojPUadeWGe0HYPSwL6ryxedw7E8JkIYZc6xsLCw+CFAOSFEWwQO0/WVYmJiYl3SMcFkTxcG3GUPQy6Xk6dFJnBCuLDgwLFjju90y3VdxUYtKjDoOCLoZJMKHLiA0/vft/47WS7q8VQI1cvoo0fqKRja3lAPmXSxjcU8ez7cNZ6cnITJyUllweZEmAsgly9f9t1DYQHJHp4sYWBquhvsuq60o1laWpL5Qpf7KJBhHS0XfqSQp0wmoxB9JJpUeMJdflruxsZGWFpypPCNdpOpVAo++MAjjLGY57a/UqlIIui6Lvz2tw7cvFknUB9/XCeYkjgy4oegQnZTU5N3vePnSjti/vHaP3f/73/G/wH/3ONBCKEQSqx3OrZ0gj4S31qt5usP6G318WPV9T6mRU+FEdSLLcdKTgn5SSp1aBLVaQx/nudVR2joKSGSKi6UxmKx0NMJk/BcKBTkZgWOVzpucbz29vZCb28vxONxKJfLsm9nMhloaWmBgYEB2U9TqZQMe5JOpyUJwnxQz6RR8iyEkDaLPP/UM+p6EkKeHwzxQdsf88DD1vB2NeHoUQd+/3sPSAZ1mwV03dBd40Sbng7yMcLJzDvvvANbt26FrVu3Klo3ra2t0Nra6nuPjn8dYcP3E4mEXONo2JxisSjne5zzBwcHff3NRNho+rq86er+228dJW0h/KfOuu/QE1xd+pheNpuNdEpoCaGFhcWrAEsIhSWElhBaQvgyEsIopBDJQiwWi0QCg8DJDsISwo0nhIiNIISm/kLXDd1aYgmhJYQWFhYWmwWOEAJmZmZgZmZGFbr+HMh7fHzctzjh/7gghS2gPMbZSsFtHEzgZImCqjFymLyDcty7F/7cO++8YxQiRkY83L3rqZsioeDe8IKg846K6q66hZXHfMQF9vu2fw/ft/075VmdnSQuuI8eOVJo1C3E/Nv09/79+2H//v3yOm2HpaUl3/P5fF4h1jr1WfyfEmJc5GlbX79+HWKxmFSxLRaLUl2TCi5NTU2wXPiRzAd6C6SEBwkQkkr07pjL5WSsMtd14fZtB65fV4WZUqlUVwsloHn/3e+8d9CrIdYVjUMmhJBBsuPxOOzfv1/aD+I1Ssq+7/gH+L7jH5Q6RyKo61//3PN/wrOd/zFwbOG3qJCdSqWgtbXV5xFV941Hj+rBunX38d2WlpbA8bsSUrgSMoh9QnddZ8MaRAhp29A4gTphHJ+jwqipHr/6SrVJ5X0a84pzNH4fN1KKxSIsLi5KtVFU16V9jeYVxz0SC1p2Clo20yYC30BZi8Cta19ef5xY53I5LdkOm3td1/MUy6/T/OtIISWEqE6tS5+qKeJzXB1fiPqmI1WL7Ojo8MWU5fM0X0dpuXFz4e5db957+LC+iUNjr9L+T2MX6+rZtNnD4wAHrSPUhpuvAUHvRiGcrus/UeagbbrRwpqFhYXF84Qv7ATi5MmTcPLkSe3Ey5/lZJLizTffDF1oTfZ/9AQnKpqbm6WzGHqdOslAnDp1Sjo4efLEUU4yOL77zjESwsXFReXEK0y4GBpyIi1YOuDuL8fAwIBPyNQ5nfGI4L+PXJ/btm2DsbEx6OjokEIJ31mngi5/nwqWhw4d8gmEjx/7HQZge+jqiAqp/Ft4CkOFlvHxcSkMU6GG5gvJznLhR3UUf+KzecLTPkx/dnZWOSmkgcBd14UrVxy4csWB72v/Fr6v/VutIIbPv/uuA21tbcoJxmefOXI3HvOKton4u6enR5YPhXqsn0wmI8vsBaD/D/DPXf/BV9dTU1Nw5MgROHLkiMzjs53/CZ7t/E8gRP20jtaF67rK6UulUpEnYejwKKiP43sPH3rB2R88cJQQHK7rQltbm0+4X83OfdBz9CSPCrw6ATcW82yh+JxETx95utgnsZ8EnZ4ECaloo4qgdUhtpbC9sW2wLfB0EMO/YF/et28fdHZ2+sYGLzvfQMH8zs3NwdzcHAjhJ4d0vjLNF2HtsxKYTgkRVBMCy7qaOfjwYQcOHfIghH5jghLC1tZWIxHEesL/C4WCb1OF9hcagoHaFeJcQudh7K98TeV9984dRyk//sX19+nTulMu3CimjtHwHZyrePq6+uV1odtgFKJOCKm9PJ1red8yrRm0HnK5HBQKBZ9tpu7E3pJBCwuLVwWWEFpCGAhLCC0hfNkJoQmUQFhCuDGEcD0Ebl29bxZCeOCffm4JoSWEFhYWFpseig0h4ubNm8pEr3uGXzcRy4sXLwYurjo1T/TCGJW0mIAqNIODg9JDJt4LUmFF1Sp055/P52VYBo7Tp08rv7k6mQmDg37vi7Ru+eKMaG9vN6Y5PDwMw8PDvvptbGyMTAT599C+0nU9tSQkhlxYzGazPvVhFLjw98mTJ7ULNvVEKYSQJJEKCzrhXEcSKSFEIkPdu2N+E4mEFNLwuyi4o3rccuknyje3bNkiCQGqSR45ckQRxNLpNHzf9G8U0LZ0XdVrH3oeRQGvpaVFPvfll46Sb9d1obW1VclnLBaDlpYWiMViin0PlvH99x2fS3xab0J4tr28Hz6b+M/wbOI/e/9P/l/wbEp1hU9JCH5vdHRUqYtSqaRtb2rLRDcR8L3vvqt74MTQI2ux7QmyC0SSRG2ggvoZD++BQmQYKXBdvc0anwNMp1t8nNK0dH1/aGhIBl9HARj7TblchnK5DJlMBk6fPg2PHjlSyObjxFQvQgiFFOjyjOrc/L1SqbSup4NhaqMcxWLRRyYoWddtbJkQ1A+5LSF/L6ideV5wY5LOVbr5D9sMQ2TE43H49FMHPv3Ugc8/9/DFFyqoWYiuLhKJBNy4cQPeeustpQypVErZQHHdepD5UqmkXatoP6Chk0x9DMM54fPoLTeIDOrSwnkXN9ywDbgKuCWEFhYWryosIdTAEkJLCC0h3PyEUAgRSPbCQE+8nwch/OUv1O9ZQqgSwvVWFUUiGFSP600Io6gj696zhNASQgsLC4vNBF8cQiFUT5lRCaEQnuokxo67fPkyvP3223D9+nXjYqpbMIKCrUd1LkPB4wtOT0/D4cOHV5yOEGaPnkePHlUW8ihp9fd7dbx9+3bYvn27cdHk9WwiphQjIyOSAAYRwaC27erqgq6uLt9Cq1NDovndsWMH7NixQ16nwsKFCxd85Mh1XZ9zEU4I8R30gMgXfHSqwYUZ6uGQCzk0X/wepi+EgOXST2C59BPo7e2FWCwGnZ2dUojIZDKQz+fh4MGD8H3T3/0Z/waEEL70ubBdrVbhk0/qRDiRSEBjY6NCltCxDc1jY2Oj8hsF9lQqBU+eOFLVFoWcDz904MMPHUUVFd9NpVIwOjqqtAe2LRKJZ5P/RbbDs6n/Cs+m/qsiQFGhNRaLKf0zFosZ24wSSU4SdWriu3fvNgrsYcQP2/LatWtw7do1bfvohFHeT7Gv0Xw0NjbCL38RftLFyUFUQqjLn64+OSG4ePEiJBIJ6UypUCjI8UBVRqvVKqRSKfjuO08tvr293dcPsU3QcZIQ9U0ELM/ExATMz88rQjYvh+t6myprjT1oqlsdcQ4iXnxjQtf+QaB9bKVtTvPCPYPq+iMN0K6by/gGkxACPvnEI4L4/VKpJL2b0k0QOm93dnZqCRY+19bWBm1tbT4nSSb1W74pgHkZGhqSOHDggK9+hBDwpz85isqzEEIx+9B9k85jPA6v6Vn6DNZjlDFtYWFh8UOCo1v8Hjzw28oFCUumBRNdoptAhcewQOvc/u9Fo1qtBt6fnZ2F2dnZFaW5nHPg7bffhrffflu5HrZLHSVMBieB3PbQRDiF8AJPc0FfJySYhGgh1FMnev/q1au+0BxCCOl1Ep/j4QlKpZK2P+IJHxUEggTnXC4HlUoFtm3bpggWnHhxYWO59BNtKIRisQjfN/2dFILL5bIUtqhdluvWA33fv+/Al1965aOeIjENFNhxZ5zmC08h6f+Tk5NKnd6/70jhkNYFDziO15uamrTCnwnPpv5veLbr/1Ha4dme/+5h+h/h2fSv4Nn0r2R98zYzgZ56Yl7wFJeHsxBCQEdHB5w4cUI+Q8tETy6Q5KK9G5JqfrpB55jbt2/D06f+U3wUTPG0IZfLrUp11TRuaH/lZCps/NG0nj71hGka2LxWqyn9slQqwZ/+5HmWxE0V2l/p+KF2bcPDw/JbO3fuhJ07d8o+T4nO8PCw7+QLyeDzIoRRTggbGhp89YdjOcq8HUYEeVvTd4PyRLUDaDvT9Zj2W3qCG4/H4Q9/cJSxrcs7n+PohhKGa+D5oMSRzg+m/of/d3d3a/MxNDTku37o0CHlN86PujWABrlHUmoaB2EniVhftG34htJGC2kWFhYWLwKWEEaEJYSWEFpC6MESwtURwl/+Qk8K+di3hHDlWInK6HoRwqC2tYTw5SeEGy2cWVhYWLxIKDaE9+7VvfyZhJSwxRJ1/oPI4LZt2xSBHAOYm4D2WlEW6+cNXR1MT0/7nkFwIiOEp9KJ/y/n/gKWc38RmD4NCC2E51FUlzeuIsrT0pFa/oxJ2KRCA1U5pPHJhPDsitC2SEfM8Duo3iiE8Ak8QqiEEAUQGoOR5hHrBz1b0tiOSDS4mpUQdbUlGmOQ2hVSz6TLjX9rRKVSUQRqLqSg10fqRbO5uVnJD36f1lFzc7P0bMttvBDHjx+X9mFUFez+fS+WIa0L/m4sFpNCMBX+eNtTgVCIehyxZ7v+X3i257/Bsz3/TWk7TPvZ9K8UD8JUfTeM4GB56DiiZUBbOJp3jLGnKyvt4zt37oRKpeKrGypsX7p0CYRQ1eer1apWkF+pAEltGHXCtO4bQURaJxSj6jCOUYy919bWJsv9+eeODDqOttLcUy4ngzSvg4ODinDuup5qaV9fH/T19YWSsudBCKM6lqHquLFYTM7TYescPzmKQgIRYXaDQghpo8o3gFClF/OXy+Xk/UQiAe+9p663lUrFpy6vm49x3NC25XMCf8+0GYH1hu1P1ysEkkEdeTt8+DAcPnxYIYP8OUrag8YEn6v4esTLVCgUoKHBxh20sLB4dWEJ4QphCaElhJYQWkK4FlIjRJ1YRCWE/NkfEiF8Hs5lohDDtRBC3Td1BI/CEsLNTwgtGbSwsHhVoaiMUhKHxuMmkmIiGl9/7cDXXwerii4sLMDCwgL09PQYHbUIIYyxmyh08QWjolgshqoJcWFN9wx1CqN7plKpQHNzs0KEx8bG4PFjB5bzf+mh8JewXPhRoHdVFIC5J9EwxzG6xVT3DBUw+T0UtqnATb1acsJ34MABnxCh+xY6kKFkSQiVEGK6OpUq7vyisbHRRwgpuaNe5vbu3Qt79+7VCjgomA0NOTA0pHey1NPTI0kEetaj6qf4zdu3b/tUYPm4oe1ESen9+w40NzdL1SasS3TwgSQ0k8ko5UaPhPg8FfLxGsamCyJnlKRydbRnu/8/5Rp9Xj4z/SslX5R86zzHcnKMqpnozIU+Tz2qUrVcXZotLS3SgROmy8srhOcV+eLFi/I3JYQPH3qeHlFIT6fTqxIgqeAZtNlmcpDDQecMmtbjx46itowbE+gw6qOPHEilUjA8PCzHNtYzVUnUkYFKpQLxeFzZqEDyj30ijBDqiOF6Lm4rOS1EcwVTWwhhDjERdjKI74ad+mLd0k02JPs4J+AGEbZ7JpOB3/1O3TyjY57Pj7wdTRsnuk2AMPA0+vv7lY3foDXHdVWHOPwZ7FdhaXAI4Tc3oGsRTatUKllCaGFh8crCoQLJl1860NvbC93d3ZFIEp10kTxGIYSnT5/2hWsIAhIhjvU6NeRB7FcCLLcJJtvD48ePK7/Rs+Jy4ce+Z5ubm5XTMSH8p4FhbYW/8SQg6HndYixE3V4I7yMpQWFACM/j6tGjR2Fubs73PrUno8LDJ5/4+8vbb6uCAd2coOnqQhj09PRAT0+PIhjR76Gwg+nv27fPl9dCoQDDw3rhBFEsFqFarSond0LU7VbwGg+9Qr/FT/745gae9KBgjyc+3IYol8vJe1evXlUIExU2E4mEj8hzoZGDn1zi/3jqFI/HIZ1OG9NBm0KdR1G8pjuZ1J0a6oD3kXRms1mFzLS2tspvUIJD614If1gUrH/aHriBgWkVCoVVCZH4DrWb5mMvjBDSPpfNZuVmjet6p4w0nEuhUJAbB0hmf/tbB4aGhqBQKEBLSwu0tLTIPka/w0+aksmk3JzAOsxmszLMBT4XdDKHGyj47PN04sFJYRBJjDLnh9kQ6t6JqgasI2rUq+833/jnpN/8pu59lI8rCgw1Qvu9iUSZ5rz1AO3r9H/0iEy/Tfs4PYleybf4OkwJIbZFpVKxZNDCwuKVhiWEwhJC/jxvY7xnCaElhLSPWELoEcLOzs5V2xFSAsHHnsleTScsW0IYXtc6NVXdKWXYnB92Umh6xxJCSwgtLCwsNisUldFPP63HPeOTtek3xRdfBBPBt956C958883QBVcHXQB7Iere/kwxCjEAeVj6QQHfg6CrD36tq6tL+Y3qlK5bt/GhC9Vy4ccein8FQgj4vuXv4fuWv/f+15BAndqtqZ2oPSJva91iS6/hM4cPH1YW6127doEQXhxKng5XiTN5kv3kEwc++cSze/v4Y68f3bzpwM2bnlDLyxiLxXzqtfgNjKmF6laUZFHbGtoe4+MOjI3VgWRQR45ogGNUy0KCIITncfbIkSMyqLoQ+phZVG1RJwwKIeDWrVswNzcHu3btgl27dkEsFoNqtSq/R+3H+vv7ob+/X+aL1r3OjpLeo/VK82ASWqm9Yjwel6qalUoFqtUqVKtVaG1thb6+Pvnes+lf+YQ6HUnU/daRQ50A29bWpuQf64GqkuK7mPdkMglzc3Pa8gpRt3d98sSRhJDej8Viq1I3053+8T5nslkzCb9ItIQQir0gtlEqlZKbQrVaTQrEGKOxq6sLWltb5XtU9Zr2Caxb+lwmk/EFK08mk1L9Guuc9pv1tiOMWte6ayZSyPuZECsnhbqTSN5+tM/zuqebP3fvenb6S0sedOrX+K4QdRs+0zdN41xHrKKQMF19BSGZTMIHH/hjz5rWoTDw8vB1p1qtguv6bXUtIbSwsHiV4biuC3/8oyeI46RrErbotXQ6DY2NjQpRMxFCXWiF1YCeklWrVSiXy4oAFAS0kTERy56eHmkMbzpB44ucbuEz/R4cHPQFbUdhEoV/Hb5v/fv6/wZnMaZTSl1eqM0lX2jxf24/pFucL1y4oAT/nZ6eVgLM037E80VDYAQJEUiWb1FChHoAACAASURBVN504Pp1DzdueBBCyGv8m/h7YmICjh8/rpQbT3zoBsL0dD0N6iSD54+TJPo/CtkTExPKqZfp5CuIcFGgXSLmi55mokDX1NTkOx3Q5RVPchD5fF7at46Pj8P4+Ljsk7q80/ZGkoUbDBjkXAihuHLn/enZ9K98bUwFWNoP6MmI66qklr4zOjoKo6OjUKlUjKeKnMjT59A9Pn8+SLCl99bqKMVERlBoNZFCfuJJ81Uul5V84ckwhsrAE+Visag8Rx0I8bbXEUJcA2KxmHT+RU+z8R3qgIr2rxdBBnV1zK/rnjW1eyaTMeZb9y5e16mm0jqmdns4rvA3t5U/dUpda3EsUCIphIATJ05AZ2ensqGGbYIbalGJVhjx0q1jqPmiG0t0rv3DH4K1MXTfC8sbXX9qtZoir/ATbEsGLSwsXnVYQigsIaTl4AK8brEVwhJCPk4sIbSEcK3eMzkpdF2/2ih97odECF/EYhe1TVZCCMPeDTuBpHVsCaElhBYWFhYbBScWi2l1901Cuk5A+u47B27f1pNBXRDytWB4eNjnZXOlqNVqgaEuhoaGYM+ePT47v9VAV18o4FNVPV1dL5d/pvx+911Hm6YuYPpq8sXziGpmzc3NWnLw9KkDT586Cql98MCBBw8cbXl6enqkPVfQAo7vcSGIpoekUIg6MdSpXArh2YahSpwQQqr+HTjgAfuTiewFAVWSuV2O7n2uxhgmzCSTSSlEI5nhqnqJRAKOHTtmJJlUsDSpRFJB8siRI0rd0fzQPGD+OEnk3gk5uRRCwLPpf1RUbBFUfRqf42XCPGB6Bw8eVJ5JpVJSdRHrjueJ2ha2trZKVUrax3lfoCSRzxV0/GYyGYjH42sSMnU2b7r7vC2pLarreqeLuFERj8ehUqkoqrMoDNdqNaX/8HGEZeb1QOuot7cXhPCEfFQZpqqh9N1kMintfDczIeROZqiKdhghRNIXpKKK6WJ9YT+iG5K8vy0sOHDypKPdtKHj9vLly9JOH+93dHRAoVCQGwL0nm6957+D5jT6LN10iroeRSGEprmSr2t8fhZCKF6GGxoaFEJI22ajBTILCwuLjYIlhBpYQmgJoSWElhCulRCuBykMOh20hHD1dbqSukfyFoUQmt433RfCEkIhNpYQWjJoYWFh8XNwaEBbKjCZJll6/eFDR1ET5KTw8WNHqoyslkzp8iOEkOptKwUKJEII6O7uDvWoinHJVppn07e5UMk9iNJ7JkKoQ2NjoxT+qLpeWDvqnuELvBBeTCm++GN50NHGw4eOEk8Q3+eBinUqjRxcXTBIaMH/qfpo2HtvvFF/FuMJVioVhUhEAcZtCxOoaX3pPPxRwY6rAnJQ5xO5XA4ePPALiPiXCn+8TvAd6tzGq5s3jP3adetOaHhalBwGQQiP7HFQFbJn0/+oPIfv0riH2E7z8/MwPz8PhUJB9n0kuFTwxbJg/WNbU8KMz2B/5W2EZcdYfqa+hm31y1+s/vSBEwoqvOrIK5L0ZDIphV0k0CaPn9helGjzDQssY6VSkWq5eB+dHeH3Ozs7ZTtSQkg3TKhH3BctjIeRtaDnkBBGIZZRSaEQdZXjxsZGbfzGY8cceO01D7p5k7b/lStX4MqVK9p+GTWOnxD+mH+69YPPVXwt0W1Umr73/vvhc3dQfuncQeunoaFBbvZgLEdKBi0htLCwsPDgLC05SgB4an8QtBggCeA4d86Bc+ccJRA33/lfDXCy3717N+zevXtNaQkhYGRkJPA+r4PLly+DEJ69GWLPHgd27/bXA3+X7rKbQO0Al8s/85FBIVRCqFuAKbh9yErqRkdmBgcHtaQHn8X2xhNC9BQqhIBt27bJAMWu6/cgqROm+QkIF4J0QoMQAq5d0wsW+PvNNx04c8ZRTh4zmQw0NzcrafEA6khCTOXn/+vKSG2rMG0u1NBv6khiMpmEQqHgI6737zs+uyP6PtrZ6oQ4+j30mHr+/Hk4f/48XL161dc/CoWCry7QdgwJKIakMPUvWm7sMxiegoaoQCBBpIQQ61S+9+tfg+u60NPTI8MoCFHfgEAbXmpHiCefGI6hqalJeiScmpryjQUh/J5yeT/FuQrzup4CJ1Vn1AnjptAG9BoljTykBLcVxHRpaB4+RlzXO6mt1Wq+zZ5yuaw9bcW+uhkIYVRyVygUVkQgohBCbnOqczqjm5vpdbwmhIDr16/D9evXjcRJp5Wie04I4TtJxPdNafBxjlo4YfIE3n//fUcSQxPp5fOCad2jfR3rho+FVCqltMVGC2MWFhYWGwlLCANIEf1tCaElhJYQWkIoxMYSwl/+Qu9UhhLCINKD2CyEkJbnRS58KyGFnLCtVu00ah4sIXxxhNCSQQsLCwsPDp0oacBurqJGhUYerJni7FkHzp5dX7tBIQTMzc3B3r171zVN9E4YVB7E9evXFW+UFLt2OTA56YEvgHTx4jZxQghYLv+UQE8EEUEqozrBIWwh1qXDF0+8vmfPHuNirrOt+uijel5/8xtHCZ5Mn9PZQgUB30OVNLSzS6VS0NbWBh0dHXDliiMhhICrV+t5oX1Tp36oI3uYZ7QP423K3+NqnVyAQ/JJx1i1WpVl4t/mAjuSnp6eHti2bRvcueMo6aOKFG9bJDKYPtoDhtU52gFzWyesN1S7LJVK8PixI1XJHzyoqxBzIAl88EDfp3WCH1cxFULAsz3/XXnv2a9/Dfv27ZOEI5VKQTKZhN27dyv1mc/nlfrntm7YDlNTU0oMSNM4o/lENWJOztZr0taRCMx3FDJIgaSN2qTq6h7jOyIRpJsHqEqL8yg+h5sCuj6F3qFbW1s3TChfzSlhVDXD1RBCeg37V0NDAzx+7Eh7bQo+99+6dUsZP6axzfuu7jkh6p65aX9H1WL0Uszn41QqpcQ91K2HpnHz3nsOUBMW2r/os7ixhht13FMuB5aPX4/HX6yXWwsLC4vNDEsILSFUYAmhJYSWEG5uQohYjfpjlHdfFUJI6yLsGdPJ63q2H78uhCWEz5MQbnS/s7CwsNhMcFBIR9UpXCDoBH758mXppTHIa+ji4voTQSEEnDp1ak3OaXSkaGJiQomPyFVgjx93YGHBgWPHPMzM1O9TksAFxIkJv8qijgSVy2UQok4IUYA3ETUhBPzud/r61S2yQc8F1QvmDxfdbDYLJ06c8KWvU+mh5czn8/DBB+oCv7Tk/V+pVIzkwyTE6FRIMV10dqErE5JCVGWmZeUeMum3U6mUz7HC2NiYUocm8iaEkO1L6w1/t7e3y+so8GCcMF1eeD3k83kl3lg8Hoevv3YkPvvMKyfGF/3jHz0V3g8+8FSyqEDF88id2WC++figKlyIS5cuKUJcFFVp2u9pHsL68/DwsOJsRpLGX//a9y6W58iRI3DkyBH5XXofNwSQ4NK8Hzx4EA4ePCj7TJCQXa1W5bUXKXSulqgEEUNa31u2bFHqEh3GYH3hnEH7SS6XA9d1oVgsKsI81n887sUxfJkE8/UkhFG+geqjOq+dlBwuLS3B0tKS1rkKH+NR5lv6HZxb+X00M+HrB3rzNH2Tfxfff/ddB95915En1fR9ncooHcdBhNCEl6nfWVhYWDxvOOPj4z67HLpjfuHChUCBDnHmzPMhg0IIGS6A2kytNA2+mI2NjfmeefzYC0dw/Hi9LOgFlH6TC8sqaVB3yan9Gc/PcumnSpp0UdXht7/Vh53QlZGTUB1oAHaaBx3OnTsX+D0EnszgM5TI37rlyMDA3CMlP62h79G65IGX6bfwGm9rvonBQwzQXWjMF7YvCrzoMW/Xrl2wd+9e2Lt3r9bbphBCllEnBMVinidGPO2bnJyEyclJWf9RhTZaV7wvtre3wyefqKeGFLgT//vfewLYb37jKPVvIqLUqzAnR6lUCoaHhyN5GY1SNlP94ekDfYZuRvzPPxNCXp5Tp04Z+20sFpPkxZTHWCwG8/Pzvo0p3cYI2ifhtZdN8OSkp7e3Vxkb/FQc+yHOJyhwj4yMyBMmPFnCOsHfpVLppRTOn3d+OSEM22Qx9V0h1JM+11U1VYLeo4HcdfNca2ur754QQtrqBqVP15pYLCbXNixrWN7wuSAPupYQWlhYWESHJYQElhBaQmgJoSWEprpeKyF82YRPTgyfJyHczAL68zwV1KWpOyG0hHB9CeFm7WsWFhYWGwWHxp6iC87IyAiMjIzIiRsXcF1AdxrTbb3w9KkDt27dknYRNJbaWsE9jOJCc+KEAydO1AVptJfSLXomuK4LO3b4A7PzhVUIAculf+l7V7fwIn7zGwcqlQqUy2W5yHO1HSQ8pnTob2oDQr+vW4yFEHDhwgW4cOGCVCEOyzsX+IUQcPNm3ZaQ2sTp8opxFaMIFfTblAhgTD0Ubqg6ICWCKNRiGlylkgov+P/c3JyWKOvib1H09fVBPB6Hubm5UHJE80PVW+k72WwWcrmcjI3H1a3w/aC+u7TkwNKSowjtvF6wvh48cHyqpagGHZUQ6tqN3jP1I/RYi/nh7/3P//E/QAg1Lhm2Ea8PLA+SPFoeSuhofzp69CicP38ebty4ATdu3PC1mU74zOVyq7b12wzg9oWo0kdBSSGtNx7+gqNUKkG1WoXt27dvyjp5Xu0WpKp74J9+rtQhtePT9fsgUI+46XTa5yHUtIYJUd8M1a35aCOoG7sTExMwMTFhnJP5mEH7cvr9INVs6sV4JSQQZRha/xvdvywsLCw2CxzdZN3R0aEIVJx0YAiB11934PXX10YGcXIvl8uK3VWQrWIYKNnAaxiEfsuWLUoIBLooXr7swOXLdUIYJVQGdxKTSCSgWCzC9u0ObN/uwNCQA4ODDgwMOLCc8yCEgOXiT+DBg7oDjijCuul+Pp+HdDqttJmOjOnsNmidm4QEnS0KthF3bhBEboQQcOOGo32Wn/zxfOmED3w3iFhMTk5qib1OqEKyGIvFZGgFBN0soSdSQgi4dOkS3Lx5E27evAlCeC768bT58eN6CBaaL6w3vEbtEfnpKW9rmgcaJoCDj+35+Xk4cuQILCwswMLCAhw/fhxOnDgBp06dgtu3Hbh9WyXrlBhRrQEhhHQYQ/sId4pjgu5ULewZrKv+/n7o7+9Xxh8nhDro+jOWZ8uWLSCE2a6Q5omfXty+fRuePnXgyRNHcapCv0c3Fn4IpLBcLkNzc7PULEEHI7SPmGy70PaQ1ms+n4f29naoVCqbqk7oKV1DQwNkMhklMP1a6pDaaerIIJ3Lw+ZAPk4Qw8PDPtvqfD7v0+LA0Aymk3khhDzx4+nzfNH709PTvnWHjuVbtxy4dcvxEU6qrcTHH50XM5kMVKvVFZ8O0rbY6D5mYWFhsVlgCaElhD6BQ1eflhBaQmgJ4doJIW3jl011jZKW50UI6Xc2S3k5IVxNu3HSh6qgpjnOEsLnRwg3S/+ysLCw2ExwcJLVeQfEhUm34AwOrl1NVOc5tFKpGIPerxSlUglqtZr04BiEy5f93+QCIRWwkcSgwIe2ZlwNkxLGI0ccOHLEgeXiT2C5+BPlOSQNOqCwXi6XA4kjB1d51JGZ5uZm3zO4KNOFWQjhEyQQnNwE4fp1feB4SrxyuZwU0oXwAoTrBIswgWjnzp1KW1J1UU6WUMDAwOScNOpUCHX5WVpa8m1m6AghkgceTJ4K1fgb2wnbiteXThDH98bHx2F8fBz27dvnazdKvPhmCCXovKz4biKRgG++ceCbbxwprOVyOWPdRGk/07M4jvr6+qCvr0/7DJarqanJt8GEtoW0H+Fvqv5GSS9Xnw3qbzRgN80zJ6y0P6FL/JdJQMW8YmB77Jc61WIsLxJBardG+4gQ3sYghjXZLPXBCSGqymKYg6j55GqgQXM479NB6qG6cYkYHx+XdY1jgW/sYliWKONRCM/ufs+ePbBnzx5pdhE2B+vmHSE80wH6Tnt7u+JJ1VTuRCIh50zsg/Z00MLCwmLtsIRQWELInxHCEkIujFlCaAlhUH9bCyGk5OJlEFQpUXoehDCVSm2KuggjhPSZKOmY5ikKSwgtIbSwsLDYCDjZbFYu4Bh3LmiSj8fjsJz/F1rhMipR0QGDVD986GideawEhUJB62zFlN8rV+qxj0wql1Q1jy7IOkGSC4hCCDh61NGqAWFaJhJ865Z6vVQqhZaHClm6b9FFWCeQ0N80hhhe08XDMgkHun507ZoT+owQQjoQEULAzMyMtm9ygai3txeGhoZgaGjIKERxYQNJVWNjoxR4sK0pySoWi0r7cSFf1wZCeISQ33v40FFUVF3XleXDOF74Tltbm68d6aZEuVxW8prJZCCfz8PQ0JBR0DTV+eXLDly65MCFCx7wnk41l3p9vXvX8alYc8FVpzoZBrqB0dvbG+l9HCc4VvD6s1//Gp79+te+uWpwcNA3DlpaWnzqr6hCy4Vo+g1eP7SvCVF3doOOh+hmQBTbwiBHJC9q0cDvNTU1yTKiKqjOGQhVj+R1T+sK5+2Ojo4NV+2j38c+nkwmIZvNKoR1pYSQ9zMkZalUKtTzZ9AYcV0Xrly5ApcuXYJLly75+qSuzk3rCB97+Czd6OKemk0mAkKopPD6dQdu3HB83xGi7riOrqk8TfxuPB5XPNSGIZPJQCwWU9pjo4UvCwsLi80Ep6urS07EtVrNKDji4rBc+JF2YY8C0zvUFmm9EbT4Xb3qwNWrfhs43a5pPB6H5uZmubDEYjHtCafJm+OxY3632kIIxfZIV0f8RA0XzrA6RaHYtNgLIWTwYNN9Uzq5XE7xfBdECPlpmhD1YPH0u/x0ixOoxcVFKUBhG+A3UFhra2vzEbaooPaLKMRw+1DX9Ugbnoq0t7crJ5mmb8bjcXj0yB/a4eFDR26EYJtSW52uri5pX2M6dUNQ4q6zdeP50Xno1AGJIQUlPpSw3bnjwJ07/v5Kv8GFXpMgSQVFIeqkWFcWPi5o3+R9TwghiWEQTPkPCk9BwYkRJ8Sm/iKE3vFMVLyIRQO/Va1WlXASOIaoZ1E8AaXloxscuj6Ip6ebhRBSb7Ho2TJq3uizvO1R24KPBd7nTOOepnX79m0QQiheePGZ1tZWJUQEn8vpPGf6Dp/jVzLHCiHg/HkHzp934Nq1ejp0bPLNIt3pP85Z6DF6fn4+MiEsFAr2hNDCwsIiAJYQWkIYKJzp0rGE0BJCLtQJYQkhxVoIIUJH+NCpiRDCJ/RGPVlc66LxogjhRpJCSwgtIbSwsLB4leDQCfb111/3TfRoW7hc/CtYLv6VdjEwCZMIjCdnuv88CSHHn/7kwJ/+5MDHHzvw3Xce+MJG7bLwGqrWVqtVGQPQdV148MCBe/fquHvXv3AuLDhaAfztt99WBFddvVLyZKp7XRvobAM5GRBCwOjoqDZNKui3tLRo06rValCr1ZRg5WGCARK2t95yJGjaVDhBL6a3b9/Wqg+hyiQnkzrypCOc3MaL5/Xo0aPw6JHnJfTBA703VRTCdGnQOnzwwB+bUjcGxsbGlDTQA6ApbZoH2pdMBIXbG9L+Qm0UdXnEtC5ccODsWcdXRsTXXzsS9Dq1sdO9R8vESZwQ/lieXHAUoq7OrBsf9BpuMOi+H4vFtOQwl8tpVSLD7CWjxmYMq3eaHh+jQQTqeZw0crs49MDJ5yidcB5kF4fvU/uwjRDgdYQQY/auByGkttimeZKbLyC5xvbG+XFpack3bvv6+qCzs1MxC2hsbIRKpSJVc3FN1vVbmlfqPTdoHtLNe0IIOHvWv4bxdEzzO58LV2M3iPaftN9utOBlYWFhsdlgCaElhNo0LSG0hJAD07KEcPMSQk5WOBlxXb+t4mpIISWE9PSSz1E/dEIYtZ54m2YyGXmdlp2fBvPxYgmhJYQWFhYWzwMOnfx1sf/S6TQsF/9KSxqiAr3Hme4jKVsrdPnCa1995cBXX9W/s3//fp8wzsuIHi/ROcvo6CicPHkSFhcXYXFxURIh7kyDCsKu68LJk95v7lQGjf+pQMrLcPmy4/PaR5/hQjWCqwjxhRgX4L1790YSQqmnVp4HrD+TgMCFcyp4CyEUUphMJuHRIy9+H02rUqloHfsgedd9E8keFTZQaKVCeiKRgI6ODoUgTU1NwezsrFLm+/c90s8FnpGRER/BwrZBxONxuH/fUcD7PW4mIIrFYmC5KDkQQkhnNCbhLZlM+jxnFotFaGpqkmmgsxPeF2hZYrEYZLNZOHvWgTff9LC46IG399dfO7B/vwfqMILmP0gVFvOATqJWSqZ0c4OJDArhqTNylUZJDqd/BQ0NDdrNhjBhdq3QbXTwMuhI4YF/+jmk02mlv3JhGfv71NRUZAJmIpG8zvl9dDyDZaEbFbSsDQ0NUj2Wfu9FLo6cEK5ERZenQet9pae12OewXnRr6UrGgE5lXNe3MI6qbtzhs1RlmKf5+usOnD7taNPXpafbtKOez3t7e8F19ZsMUbBR/cjCwsLiZYATj8eViV9HrGiIBCrYBy0+iO7u7tBnvv32+doQCqHaN01MTPjyj+QOwYX7rVu3Ku7oqXCrCyCMJySnTjlaore4uOizm+BpXLpkDlhPSYnumS1btsDg4GCooHDo0KHIdciDgiOQ8JreDYMQ9RNDPEmjxCUWi8mA7EFCOBecqa0h9Q5JT6FisZgkQV1dXVIA4YGYMZ9tbW1w9653EnznTv0k7PPP6/jsMzXAO36Lut5H4Ck14r33HHj3XQ+0/mh7U0KINm1C1ENM0PrTCWJ0k0MI9TR5bGwMdu7cCbt27YJdu3Yp44F6I0Zvf1gmHAOLi3WS+OabDpw7V+8bBw96/+fzebk5QvtmEMmj8w4CXetTzM7OwuzsLOzbtw/27dsH58+fh/Pnz8PZs2fhzTffhDfffNP3Pfo+nv7TkBv0OQz0/TyI30rGDPdeimSBExa0uaVzFLYjfRYJ4ePHzorJDv9tIqb0VJHmQWezXS6X5en/eto/RoXuhHA1pJATQl6WoJNZTgopKpWKbNtMJuPbbMH/w7QLgvpiFEKIfYraBp844cCJE9577e3tgX047LQY87q4uKjt4yuBJYMWFhYWZlhCKCwhjFqHlhBaQmgJ4ctDCDs6Ol4oIaTXdEJ4MplUTgpXSghf5MLIyZiJmIWR1ZWo4kapT0sILSG0sLCweB5wqG2UiZzwIOpBpIGir68v9D2uJrda6OIO0jyhEC+ER1LpooOqstwuS7d4cgHRdVX1QyEEfPyxA2fOeKBCGP5/4MAB+T+PV0gJzcWLfhU8XT1zUNIxMjICIyMjMDExAbt374aZmRmYmZmBgwcPwqFDh+DYsWPw8KEjgV4vETr7zmvXHAVCCDhxwoHjxx147TUPujYIEj5OnnQUYhmLqTHfVmO7hWqu+H9nZ6f2HZrPgYEBGBgY0BIQk6c+jvHxcfj4Ywc++qiO1fTp3/2u3i9pXmu1mqKqhdfn5+dhfn5eCllc2IrH45DNZuW7lUpF2uW1tLT4bEWFELBnzx6Ym5tT6gKJKVXzMqku0/eEEDA3p1fPNoESRzo2hoaGIB6PK+R1enpaptvR0SE9tAblCfOVyWQUkqwTVHGeQRLDA9Gb+qRuzOqu4/fD0sK2pH2A9xMMno7kv7W1VVHtwzZraGiA3t5eeW3btm0wMDCwJuHZRICoUI6qubR9ESshXM8LUdQ4V0MIV5IHHRENm/dp20ZR0wyakxE6Usg3c3K5HLz2mrcG8G/rzBdomwflA/tvLBaDp08dqy5qYWFh8ZzgCFEPCq+z5YtCBnXC/+TkJAwPDwc+z51OhKXLF6q+vj5ob2+H9vZ2nxMV+vw336g2alToQ6J28eJFrbCmIw14DQXCZDIpBcSPP3YkoeAL7JYtW2DLli1a8kqFXrx28WL4yRt9ngupK2mvIIEV+8WtWw7cuuU/tdSlc/Soo73HBQAhPDKZzWaVgPdc+DUJDvxZjp6enkihIbggxJ3UCCGgXC4b62zHjh2wY8cOGBsb097/6CMH/vCHcPD35uf9mwKUuPE+IISAY8eOhRItWo6ga0J49raPHzvSwU4sFpObBRxhfW5iwoHdu8M3oXTtLYQXnL63t1exMdJ9Bx0e8bLoxrHrulr7Rt3JfkNDgxJMXidA695Lp9OhIVGE8Agn7/coQJuc0/AwLChINzQ0yJNSPM2l9nuIcrks50I8JXwehJDeo6f4vKxoM7fRpzphapymZ6Kks5Jvh81ZJnBNCN2Y4s/wuRmBY19nKy2EgCNH9E63cG6qVCryVDPsdJLOufj/aokgBq+3ZNDCwsIiGJYQWkIYmL4QlhBaQmgJIcISwmgIIkEmm0LM+2YjhEHlWolqbdRy8PoJm7OCiBWdw3RjyhJCCwsLC4tf/uLPhJAuAPfuObBc/ImETkDkWFxchKNHj8KhQ4dg9+7dsHv37kChEEM/RCUruu9StUuTECaE34MpVXXBxSafz8PU1FSoMMsXKdd1fbZtn37qQFdXl2+Ro54cUd2Lp4X5wkX30iVH6/WR15NJvY0/pwO1R9OFYMD3b93SL/hUuObfnJ/33tm714G9e+tEgBMYtDcRwh+sWScco4DMBQj6LH3+1q1boWRDBy48U8IqRN2mUmdvyOuHkz1ud1oqlaBcLsP77/sJ4uHD6rtUFZJ6n6Xj0aQ2phP46P87d+6EqakpmJ6ehunpaZiZmQEhvHAOmFZQCA1KDrn6MVVPn552YHra8z6K17htbhCwfLTPYjq0nVDdjLdHLBaTJIuqbPPn8vk8lMtlKJfLUKlUoFarKQInJTGoSorpYLgdqtYZNG6FEIoHSVNfp9fxHqqILuccWM45Sn5SqRTk83mIx+OQyWTk+MhkMj4bvr6+PmhqalqzquZKCCE9McTyTU9Py9AMm0mQp3mmNpFR34v6HCVFKwlbojN7oHMFnR+DyKBpLUFiuH+/AwcPOjA35wHVQvm8okuDl0f3XZzXqJ2kVRW1sLCweH6whNASQu3/PB1LCC0htITw1SGEX34ZfVJPJgAAIABJREFU3bmMCSs9EdMRQnp/oxdLTgYxJt565Y+emFpCuD6EcKNsUC0sLCxeNjh8sl4u/TSUGAnhBVVHD35Rnkd88UW4WpluQSoWi3D27Fk4fvw4HD9+XPuO7n30HqojXtzb4uDgIAwODsrf9PmtW7dKoku9RbquF7T+s8/q3iVrtZp8D9XLstmscdGmeRbCiz14+XJd6G5qaoKmpibI5XKQzWal18BEImEkg1TwpYKFTn2IOm/h6kCffurAp59GcwQihOelcmxsDKanp2F2dhZmZlSVx8lJf/tTQkjrPUhIwXxzAkd/Y9s2NTXJIM40/0FkiQvd2H5C1FV/eZ5N6lZUWEJw8l0qlYxjQQgBhw45cOiQo8SDpEIeJ9lXr17VthUSgUwmAx0dHdDd3Q3d3d3SQylNl5JNXremfrCasT035xjVhU0CL+33eA3jLAohFBXkqPnk97mTF9oeJgEUVTVxzioWi9pvmFT4hPACiDc2NkIqlQodA67ryjiDrutKQpjNZiGXy8mxjU5zOjo6pIOlJ0+856i32FgsBt3d3TAzMyMd87wIoRrTTyQSMh+JREK5t9GLJeYDA9Sjl9T1yB9Nx3Vd34YDbR96H5/RzUNCCN+GJU0L5wM+voLGysiIAyMjenOAlpYWZaNLl1YQ+cM6RcdNa8Hw8DAMDw9bQmhhYWEREQ5dRILIIHqhxN+6IPZh+Pzz6DaDXLjm3+NCsEnQe/zY8S1AuAhRoZcH7MY0UWDGa7Ozs3DgwAE4cOAALCwswJkzZ+Crr+r2VShENjc3Q3Nzs3JaxYV8IdRg9ZgHJIRBBEEnpOp2h/n3ubt/TgBjsZgMnYAENyp27Ngh0zfZSwnh2ZGha3LqolzX9kHEwHVdxZ4Lv0mfq1QqSn0/eeLIPhFEVPAbvP7a29sD36N9EvsA2vxR4oLP46YEJYRBBObQIUfx1Ek3Jmh/vnnzJriuK23pUqkUJBIJyOfzkiyZ7G7p2NCNlzBX8SuFEHobJN4P6KkeFSSDEPV0RYi6DS4lUfhdzAu3LTWdPuqEVFqPvB9QdHV1QVdXl4+Quq7+FB83hlpbW6Wn2f5+B/L5vOxf2WwWUqkUFItF2f6pVApyuRxUq1VZ5lKpBG1tbeC6rhKmYy3eMqOAn77F43F5GruZBHrMCw3n8TwIoWn80/5UKBQkedqyZQt0dXVJb8GNjY0yRAof23RM69ZFvkYNDDgwNOTA8LAjySR/FzcvgtZxXb+l6wT+HhsbWzMh7OrqUtpro/uNhYWFxWaHJYSWECrpW0JoCaElhJYQuq5KCF+ECt7LQAhpPpEQroetoyWE608IN1u/sbCwsNjMUGwITYSQ2v48eeLAkycrIwqYfhSCkc1moVwugxACenp6oKenR9579EjvnZAKYkJ4djjVahW2b98OQgh4/fXXtcI2V6fUES++mJrIGRJCTlIwfZoepkWFSlR/TKfTPpVRStboX10+UbDV2dXxsqfTaUmQEDqVXp4PIQRs3boV+vr6oK+vD/r7+2VdRxG8lws/UtLSEXsTdMI5VQ/EuHphxIp6zaR5QbsvIdRYdEIIaQfK0+P5os9yckL7GVVXNvU5ngYKeWi7g8HekSxQgojxw/DbhUIB0um0jAEXi8WkUBsktCExxlMRLvhFEf5M97H9eexKvEcJjYmI0nFsygMdu7r+TL0Pm9ogrG/y/kCvoQovJdTFYtFnE0i/PTQ05Pu2SU0c+y2qqX7+udc/UNU4kUhALpeDdDotyV8ikYB0Og3JZFK2bblchmw2C9VqFWZnZ2F2dlaOL1QhzeVyz0XYpoQIYyNuRkJI87peJ6e07Lr0ab9A0oO/dRsjtC9SoI02Hyt4bTlXH4f9/Q709zvK+ME5DDdnsD/jtSjjnueVqt+uF2gdbnRfsbCwsHgZYAmhJYSWEJK8WEJoCaGpDcL6Ju8P9NoPjRCOjY09V1K42Qkhzet6OpQJAvYFSwijO5PZ6D5iYWFh8bLAefrUgeXyz2C5/DOtQKSLTWgCOs8wEQrunMQE6kVRCAHffusong258EX/R6cS9F4qlYKhoSEYGhoyEjSdkEoXMhQYqeC4uLgon0dChYumLm1KAFHIRs+KV654716+7GhV0Xg5eZ1RIR3V0bh3wmKxqKSztLTkSwvJftA3KUk3gdYbTctEBqmgYSIOOiGDtvfWrVu1eUBBmhMyBKpDUwcgOg+QXPgKIgVhxFTnTdX0bLFYlHG8dO0/M+P48oVC1nffefFFK5UKJJNJxdEI1mFUFV2q8hqLxXzxNHX9Mqx/4P9UbRjzQ1XeopAxXX6DntHlPex5Wmc4hul7us2Nc+fOwaVLl8B1685AqCMY3qfp74mJCSWfuInAiSS2OW5ytLW1QTqdluqnr73mSI+qOFehUI9zBd5va2tT1EixL+Hv8fHx5yZ0Y5o7duyQzlteBeE+6KSRXsf+w/tKVDVuIYRUNaXX0BkR/Z+OIezrQf2Vei4NywN1ZJTL5Xzee1eLfD5vCaGFhYXFKuAIIbSE8N49B+7dqwtp165dg2vXrhkFPDwhCsIf/xidXH71lQPffOMoQeWpIMYFUNNCxAkJuqHnQqlOOEebK/TUlkqlYGJiQtoQuq4LFy5cgKWlJWWnlAukmBYV4JDIXLvmwLVrXhmvXHEkMQwTsHV5p9/kYS0wTEepVIJSqSRtzGgaaKdJhX+819jYCO3t7YoNnS4P9H8kRXj64Lp1QhhGgsKeQVIiRD1cwbZt23zCObYbTYt7J0VSqLO5iSrc0PcymYw2fAD+pmEOgr6F9/DE0vRsR0cHzMyoY4ufQOPGTrlcVsi3TrDDOsN64iSI5g1PpEqlElQqFenNNQy8PKdO6W2EaZ/T1VHQqYTuBGS1BDOo/aknR++08zU4deqUtMGj3x8ZGYGRkRHZpjSvmF+6cbFr1y4QQsh6qNVqxtAshUJBalXUajVobGyU89eHH3phTD75xJHpLy0twbFjx2B8fFzOX2hjiCeISBJx3ozFYlCr1aBarb4QBzOvipfIoLJSgkO1T8LGgAkYRgX7JD0V1I2RlWwcmaCbOzhQc2E1RBDXmO3btyv1udHtamFhYfGywBJC1xJCTMMSQksIEZYQWkIYRgif50nMq0gKo9SDJYThhPBV7SsWFhYWa4FDJ+Tl8l+DEJ6KJr1ObQZPnz7tm8jDAtF/+KEDH36ot02jpAPBg9abiAFfoFCAoQSE36MeI4OERU4as9msYtNDCRAlBHzRo99AFRn08HjlSl0NlqaBKj1cHU1HvLhaD63P0dFRmJmZkcHF5+fnYWFhARYWFpRyXLp0CS5duqQVloUQPqJkEh5ofpCIb926VaaVyWRgufBj7XurETCSySTMzs7C9u3b5YYEVWvSqTnh96gtjRB+1ehyuRxIAkx5RiLOVZfD2tHUF3V2hvQ5JEuVSkUGe9+zx6/2++23ntdJrBOTihm3J0RiwseaLv9CCLh8+bKvH1Lg9XfeeQfeeecdePvtt/88rziS2ON4oN8bHh729fco7UHvUy+sUfpclOf4mD169KjvPcwvjV2JNmBBQrYQAg4cOOCLPYlziY5IYozMUqkEqVQKPvnEI4HoYfTJE0eSeLQNHB8fl/+jjWGhUFCuxWIx2LZtG2zbtg1isRjs3LnzhanmbVZC+LzIKqbF06djarXkTIi6jT1VEw2ba6lnat18tJp8cKxFVbS5udnXLhvdPywsLCxeJqiEsPo3yomcEEJxTIGYn5+H/fv3w/T0NExPTwcShT/8IdxJCT05xNAUYYsPEo6gk4D+/v7IgiK9Tg3ow0gQnsRwIZs+F4/H4cMPHfjggzpu3NDXi8n+kAqWtLy4k4+LNgqFfX19gfUnhID9+/fDiRMnfEI+TZ+eRpjqQeeqnKbZ398P/f39PjJo6hM6YYcTDNd14eTJk758BAk1lKyjs5JcLgeFQgHu3XOgsbFRCkumfmMSxHTloAQkCtnAsiMx4qSVvoO76UIIGbKCprN7t3ra67ou3L3r+L6tC2NAyWytVtMSkp07d4IQAk6cOAEnTpwAITwySPPBbYpMJwTHjqlCKe3L9LmxsTFfPQghfM50TO1DbSdp3ejaFL+BzoqC+q0QQgbCptdp+uVyWbEr1dmBmfKADmmCyue63gkhniTmcjkYHx+XNqT5fF72qcnJSZicnIRUKgWDg4OQSqVkn4vH4zA6OgrJZBK2bt0KW7du9YXf2AgHHptJyA9y/LLaNIXwx3pEm8G1nMzpsJz7C1jO/UVgv6YnwjxskhDmDbOofZqiWCyui1fRzdZPLCwsLF4mWEKoIRKWEFpCaOo3lhBaQqjLgyWEG7+YvShgeXO5HCQSiXWpB04CgxzIrBUvOyHs+Y+OFpv1JNnCwsLiZYDDJ+fl6t/4JmxduIcoeP99/XtUpezjj71nggKh6wRF1/WrtwnhqbSOjo7C6OiollxQQZh+g6pgoTAvRN37JXrme/TI83j64IGjJYBUxQ6//dFH/nI9fuwYCSfPL1V31Qmb2WwWSqUSdHd3Q3d3t5Fw0Ot79+71fZeWh6rvmRZy3bs8r0IIWC7+FSwX/0oRoE3lpUIFLSM+d/HiRbh48SKcOXPGWF80HZ0Kr6kMd+/67Td19ceJXpigriOFvB1pPkzeUIXw7NUw0D0KU7px4rou7Nql9jtuK0TJICdGlGQJIaCvrw8GBwdhcHAQxsbGIJFIwMLCgnz+3LlzkQRX3rZYFwsLaogM9GpJx7sQQpIZtK2j5DWoHegzJhs8Pkdhu+HGAdpKlstlZeMAN554G+A1JOzctT7vF9jmPE+3bt0KLF8sFoPm5mZpu1qtVqG1tRVqtZr0OloulyGTyUA6nZYel9E+EENPJJNJ6OzshHg8Dnv27JF139bWBnfvOnDnjgfMf2trqxKU/VURxrnHTx05Xmk98DR1bRymXsyBY8P0LJJC/j71Zszfa25uhubmZmWcmFS4dXMT9nNct7LZbGTCF4RXqf9ZWFhYPA9YQkiEY0sILSHkz1lCaAmhJYTBhDCTyfjI0A9ZOI9KCFdS/leNEK6G9CFe9RNqCwsLi+eBUEL48OHqyKAQAn7/e79zGP77o4/08QX5c6h+hmRPFxNpaWlJS1JMCyh3MoG/UV0mHo/DkyeO4lSH4v59zxPrN9848PXXHr76yoEvv3Tg8889fPKJ4yvT06eOQjxNzi5QOEahC4V4Lrjq8qarayE8r4UoTPP6psQrTNiggnI+n4dSqaTElspkMrCwsAAnT56E06dPw+nTp2G5+BOJoH7D6wbzcf369cByZjIZxYMn9pt4PC69q1arVWhqaoJareZL684dRymzjsjwa7r8hAltQc/oVIaFENJbJNYPvcfVGvF6a2srTEw4Ep4Q6I9zSYk31jete11+dCQ3Siw0Xo/094kTDpw44eVPpxLO63rPnj1w8OBBbRsEqZKjoBqW16C+j05kUDU7SDCm/ZqrXWKb880tngb1zsr7XalUgmQyCZVKRarF9vX1QaFQkBs7u3fvhmKxCKlUSno6RTKIc14ul1M2xnp7e6G3t1c6GcM8NTQ0wP37jq9sqVTqB08KOXHDOI10s3I1JAWfj9In+bjB/lCtVmW/zOfzxo0P2rcoKURQwseBmwn02lrIXRTCZ0JjY6MlhBYWFhbrBA0h/Fe+ReDBg2BSWC6XlVMLIQS8+67eRo7//uADVdgwfSMej8OpU6eM6T154ieWJg+T+BdPPIaHh2F0dBRmZ2dhdnYWTp06BYuLi0qYDTwtE0I9wUFvoE1NTdDU1ASu6yphAnTC7M2bNxWhmgqxOsEWv4dBxYPqlALJT1NTE3R3d/tCg3ACyAV/KvxTAQRJKv9eY2MjjI+Pw/j4OMzOzgb2meXSTwj+pQR+v7W11ZeP27dva9NCr4m0r3DCgupJ9D30yNjf3w9DQ0Owfft2+OILB774wuwRl5MM7gXU1OYmgsDr3HSfbgqYCCQFH4/YhxsbG7U2RNS+Dsm9ieDRU76VCq6chGKZ33jDMb4XRtbm5uZgbm4ODh06pO3DurptamoKfDZoA4CHAdGlQckf1zoQou5RUdcHdP0MCSHe+/xzR2pVfP65V3dIBgqFAmQyGejq6pJEL51Ow+TkJJTLZcVGFecvTPfpU28D7PFjBx4+9IB9AU/n8USQrwvYP3E8/hCFdd3poM6OcCXldl1XIYSmzYEg4NrD17koY4jPBXTuWG+yt1LSx4H9NR6PQz6fV9pko/uGhYWFxcsMSwgtIbSE0BJCSwgtIbSEMAKiEsLVpEnH9IsmhGshd2HjraOjQ+njXHV6tYTwh3oKbWFhYbERYF5GPTJ4964D337rgasGoWCTTCal8IHXOzs7pUoJVRfldlK4YJg8kHIB+skTBxYXF7XPotCC38lmsz6vg0KodnjZbBZyuZy0ucP0UC0Pn+MCLF6jAhDeQ9sdXPBo8G/MBwaqpsK+TljldYHCOn6TC/v4HNZzIpGQdkuUSIQRFJ4OJzZctZWiXC4rC7/uG0FlRULY0dEBbW1timCB36QBzTs7O6G5uVkR7DHvOuGExqbUCfWu68VMRDU56vmW931+rVgsaoUhExkxeZLV1ZlJLRX7OH0Xy0i9WdLyC6ESWCSG5XJZUfWlasxhZE9XR7o2j5LO4qIDi4tO5Hd1xHt+fj40H3itpaVFGUtRBWha1/x62Ps4x1AyEfQuL8fvf+9IT8yIZDIJd+44kM1m5bxTqVSUtszlcnLeQ8KG98rlsvz/7Nmz4LquYj+Mcx/OX6ia/fBhnaA2NDTA8PAw5HK5dXGyslmBZcE5uaHBC4q+WlVR+g71KErnXz4Osd1RDR5/c1VP3RjV9bEgsnflyhXjXB5l3hXC23g9dOgQHDp0SFGXXimampqkajRtix9K37KwsLDYSFhCaAmhMR1LCC0htITQEsK1EMIfGilcb0JITwc3AyFE52m3bt2CK1eubFpC+EPpTxYWFhabBY4QApYb/xaWG/8W7txxFE+LQnhqdWFCnw6/+Y3jU2+ki0csFpOE0LTYoIc8k1DHySoKwvw5nTdQvqBS4c6ksoOLKwrPdBEsl8syNhMKUJRUCiFgYWEBFhYWQoV9fq21tRVaW1tBCAEDAwPa+qS/TfHrogrKQqhqsZSUmUA3Bmi6pmv8u8uln8Jy6afKPV18Od4nwoQdTIcSnFwu5/t+V1eXry999JEDH36ogsaS/OADRxHIqIAeVBd8s4K3Pd1A0REOXf/SOSeifRWFfF2/4eqjXCDl44H2e1Q/xHiOlUrFR7SithXeO3vWv5kUhaxhGq+99pp2Q4Y/R2M5hvUh+h6vx6hlFELIeYI6JeGCL77//vsOvPeeCtxoSyQSsu6bm5shl8vB5OSkbO9UKgX5fF7pF+hoBJ/J5/MQi8Ugl8vBa6+9JusNxwjWfTweh6NHj0oSlE6nIRaLwcOHdTVfSgQpSUwmkz8ob5AmD6OrtWfTEUK+ERm2PmB/qtVqSl/jTmpQZd5EBoUQMDIyItOlZhA4x6xkPNINSqynN998c9WEMJ1OQ7FYXFU9W1hYWFgEw/m+6e+0iw0lISYBPwxLS8G2h++9Z75PyR5dkGg+7t1T3+/q6vIJYDzP1JU8vZ5KpQKFVEyL2/3hX9x1xwVcZwe0f/9+2L9/v5YY6eogHo8rwmdnZ6fPDnA1QmmQcIHX+AmRLk1KXLiwofuGqU0olks/heXyT432nxjyQ1c+rG9+ekbBTz5isZh0s07BXa+b8otCO/42kQV+shzUXroxFxR8XbeBwZ9Db4iYRxTqEdSuUJcWP+HXnc5xDA0NwcjIiPQMPD4+Drt37w7tp0IIOH9eb5sURSAVQsCxY8fg2LFjgX0dMTw8DMViUdre8fYxjR9ENpuVJ3/lcjnSuKxWq0bBF5+h/1PMzs7C1NQU7NixA3bs2AHJZBKq1SpUKhU5D6H338bGRmhsbIRkMgm1Wg0ymYy0K8S+T9sWx002m5Vl3rFjhwwDgqBaGSj06+Y0PA0dGBiAgYGBl16Q19n7lUolcF13xSehPK2GhgZlbGEd0hN/hM6bK67Xunu6dBoa1Jh/rutKr7m8r+LmLh1/YeMQNy10sQbXgpe9D1lYWFhsRlhC+GdYQqhes4TQEkJLCPV547CEMDohpOp+L6NQH4UQrjatqIRQR/hM4T5M5FAI4SODlhBaWFhYvLpwdAI7FWqjqkcJIeDChQvw1ltvwVtvvQXXr1//sx2CI4HP/f73jjZGoYno6VTXhBDwzTfqc319fYFCMV5D8ofvhalD6vJIwcmliRBNTU3B1NSUr1wmwsW/g/aHUfMXJATr7qFgWyqVoL29Hdrb242CcRDpo785kQjLF2K5/LPA+0gKOVmgxF6XZ04eeV6oGnEYARFCwMGDB+HgwYNw+7YDt2/r+7TrulJlT2e7GKU+aF9biQplkC1gOp32kUmuPoowEWxeHygg61RpEXv37oWZmRmYmZmBubk5bd+8fv06vPGGqjq6EkJ49OhROHr0qLaOJycnYWxsTBIqXR4xPp+uD4WR+2q1Co2NjTKId61Wg9bWVmhra5MEjY8HJAQUQWVMpVLShvvQoUNQqVSgVqvJb2azWeju7pbPJJNJePrUgebmZmXzCtVqaT9Bb7P4rXK5rKiookdn3g5CeGrxtAyYFnr5xY2JlzVeIVcZTafTayIrND3TfNDQ0BBJVTKoPnWkkJNB/G53d7dv7ufrlWnc8XGM3mzXSgILhcJL11csLCwsXiY4uol8pThy5EggWbl40YGLFz3hjoej4EKREHWixwVbGjQZn71717N7HBoa0qbFFzKdc5uwhW010DllwYDQtNw66AgX/r5w4YJPUOeENkra+EwsFpOCnu75zs5O6O/vD8yXrt50hMx0qjQ+Pg47d+6EnTt3wuTkJExNTcGuXbtgufyzP+Ovfe98950jBVsUNnlYCfp9HopCVxfU9o/mmdpS0fwfOHDAV986YiiEXu1LZ0NKHRKhLVgmk5Hl27JlS2QyGAZqE0RPe/G0sA4HlnPRnL3wvhlEphCvvfYavPHGG3D+/Hk4f/48XL9+Xd47fdqB06fNru15/jEPaBOn67e7du0KHBdBfZzfX4m9rhBCnpaOjY3BxMQECCGMQrDu+9iPMfRLJpOB5uZmGBkZkeM4nU7Dnj17YM+ePfI08PFjz+lMqVSSJJHXG6aP/+O72WxWzr9ILHl+sC1o6A+eLh0/mIewE67NCMwf98i5mrxzgqnrT5RorrVeaDqYbx3RwzmrsbERstlspA0ZIYTcUCyVSvDGG2/4CPN6nAxu5r5hYWFh8bLCEkJLCC0htITQEkJLCDeEEOqE/c0u+OsI4WrzG4UQrmd9vKyEkOZ9o9vfwsLC4ocIhwtMJsGeY3JyUqrLhQlBqH547pwDv/tdOCG8c0d9BgUJ7r1RCAGff+65Yd+5c6dPCKHfoAJvGPFbKSkMqzPXdaG/v39dCOfVq1dBCCGFtbWktZKyDw4OypAiKMiGEUKdShn+j+EdRkdHI+VpufzXsFypE0OuVhwEHp6B5533kSDVKHpvZmZGmxYSwps3Hbh50/ufu4TXlVFXh7prY2NjkeosKLyFrv3CCB4lhlHeRXvNsDqNUh+oPhr0vi69N954w9evsd0QaPcX1OZ8XqGbKLr8BPU1CmpTGVVlFDcHKpUKVCoVOHr0KCQSCRn2xnVduH/fkeqgsZjnSfTePQe6u7ulHWAikZAed3XEkG6ExONxePrUkaFfeJ5wbuY2orr803mroaHBpzbc0OB5zNysxJCTuLXkkauMCuHZLyP5Xi+CTPPJTzajjEvsE6axgeChWM6ePQuXLl2Cq1evwtWrVwNJH75H1Y2t3aCFhYXFi4ElhAZhNKxMQc/rfltCaAlhWBl1dai7ZgmhJYSvAiHUnRxu9IL5y1/8fF3zFZUQrjZtXZ6j9jPejpYQWlhYWPxw4ZgEmiBEEUgRPB7Z4KDZ8Qb9/ltvOfDHP3r45JM6Pv3Uw2efeaALk0nQF0L4VAaDytvZ2aktCwoyUesJsXXr1lW9pyvPo0cO9Pb2rvp9el33bNA1TGd2djZUKMdrXEWwXC5DT0+PEucwTGjGNGKxGCxXPGKIhDDovXK5rBXaTf0uCNh/tm3bBpOTkzA5OekTllCI7uzslERQCAHXrvnJK3rti5onHkcRVWwPHDgABw8ehLm5OTh8+DAcPnxY+Q5X6dMJ8lHrANMMUx/VqdmaBEr6jq7M9NvUyQy9Tj2D6vrCmTNnlN+o6kvjEJriaEYVloPG3krGeyymBu7maspPnjiQTCYhnU7D7t27Yffu3Yo6J8aOu3vXiwP75ZcOfPmlA19/XY8xi/nq6OhQ4hTSuJa0HXGcYmB6VAvVbfiMjY3JPATVIyXU4+Pjvmer1Sp0dHRsWvux9SaE2L7rYTMXpIIb1rfxvm48mq7h9UKhAIlEQplzsE/pVKHpNerVFu+Vy2VIJpNKPW10u1tYWFj8UOGECf/4G+0CkNysVuARQsC2bQ5s22YmhpcuOb70dacM/L0oXgHpKSN6GRwYGIC+vj7YunWrLF9LSws0NTXJXfggr4k6oI2MLkB3UD2HCZYYlB29CUbNz2raiX+b/v/4sZ/k6MpFhb9iseizkaHu6nk69FSXP7dc/RvjN9H2RddH8FpnZ2egYKTra+iSXXfaTJ/DNqfXrl51JNDjrkkYMwldSLB4P+PtcPToUTh27BicPHnSOMYoVkIKMZ86u8KgU0AEb0dTfevq//XXg0+FdYG38d3Lly/L565duwYdHR2+92nfjFoePn4TiQSkUillbPb398Pw8DCMjY1JT8N79uyB6elp32ml67rwxhtvwBtvvGE8SXnttdegpaVFbqrEYjFp54X4+msHTp1ypEfn995z4P33HfjDHxxpx0jtwugGDfc+y4l9MpmE6elpXx/ndrIY0oJvBNA3Nl3xAAAgAElEQVTQL67rCf+Dg4PyPUog8Nrdu866kbD1wHqSQU4I15I2fd911diIUfrxyMiIdj4OGwv0ZJBqrySTSWM/5h6Q6QYEnhDTetpoYcnCwsLihwxLCC0hjPxt+r8lhJYQWkJoCSEt//MmhGNjY5tGjfR5EMK1lktH/qKMfwpLCC0sLCxeTUTyMkqFTpMnR92iQxd4XFDoe/39fpsk9Ea6EgE1TADlgsuBAwdgYmIicj5XgkQiodRR1LR03uX4uxgMmgtdKMQFvct/owdLGhevqakJarUadHV1+b6DHkAnJydhdnZW5ofniarmcoJO69hEqsL6FH0PSSFHd3c3dHd3K+no0tiyZQts2bJF3ueCq872UEdcKEmr1WqhffKtt8yOHEx2Oiiw64gI2oHRa/j32rVrcO3aNbhx4wY8eWImVGhXxuvIlE98jxND/o6uPNy2Lep4F8Ijha+/7sCxYx6OHlXLpIsJiu9++60D335rVnfVvRc1X7o5h24w8TmGfmffvn2wb98+2L9/P5w6dUpR3zQJ09lsVqqJplIpZTzn83mYmnIUVVJUq00mk1L9/quvPDXSvXv3ysDxqEaKbcf/p2qluOlCy72aesQxi78zmQw0NTVBPB6X5GJychJOnjwJAwMDMD8/D/Pz8xtKCp+H18/1cE5z4J9+HjpuddfHxsakKUhLS4v0LmraZKFzJM6T2F/L5TKUy2VlHtH14aB7iUQiUuxFCwsLC4v1gSWEEfK5ElhCaAlhWJ+0hNASQvodSwhXRwh/KA5H1uukkY5bk4qoqU02KyF82dvWwsLC4mWBojIahcCY4tVFgWmBogIlEsKVpMHzTIUudN5Bce7cOR+JMZGZtZbVdE93rVgsat+dmZmBmZkZ6RSCQ6c2aPo2LSPWFapY0ueQLPX29sLg4KDiAIbjwQN/vrhDEFqnQaq/pvyb6pOTQlTr5Ono+su2bdtg27ZtMk9cdZISpDCBltahiWDg/5cv6zc9VqOiSAU2XR9AlWcs45MnjoJHj5zQvm5Km15HYsif1ZFYXg7Mn+kbuvpE5zmu68LRox4xPHLEgcOHPczPe9Cl9c03jiKsmvJm6qdR3gkriy4d7H/83SDPjCg8t7a2QjqdluM7m83C+Lgjy5jJZCAej0N3d7ckh0gQHz3ySOHevXth+/btIITqmZePC8x3LpdT6jCsPnVAJySdnZ0y76lUCnK5HFSrVRm7NZ/PQ0NDg6IG3d/fDz09PT8IUrgWmBzIcPXRhoYGKJVKyoYc3uOOsiiC2pVv8HGvodhuQV5N8RpueuXzeajVakrZNrqOLSwsLH7ocGiw9yjCoIlomN4LEgaofdhy4cewXPgxCOHZd7W2tko7ORQYOckwCYv0Gg9VgUGvdV4Fg+rBtFBGFZ6j1iG3VdyzZ4/830QIVwJTnYUJ/FQw0JXh/n1HtiU9leVpmUhBUNpheV2u/o0khtQWKahtXdeVwiYVTvG+jgzyvAQJ/rFYDKrVKlSrVXny2traCq2trdDe3g4XLvjrixOzIK+cPM80LyhQ5/N5uVuvSx/fe/TIkcBTXx0ePKjD1E+QGNJNHp2HX34a39TUJOsHST1N98CBAzA3NydPh+h3dSFYsF45MdSNo7A6xudMpyWc9OKpMRWUcZ7laQaRRCEEfPyxmtcnTxwtKRwcHJS2f0iyduxw5Ikh5iObzcr6wn5C+1lTU5NW+Kc2Yroyh9Udv86932L9ZrNZma9cLgc9PT3Q09MDyWRSkkRa7qWlJbmx86qSB5PaKbdRfPDAgceP69D1xxMnTkA8Hpf9CPsS75ucCGKfp21TKBTkSWDQhgamiVoK5XL5lSf5FhYWFi8alhAGkIYwWEJoCaGp3iwhtITQEsIXSwgtidAD68QSQgsLCwsLE3wqoyZBTydQm/4PIoBBQoMQApaLP9YK26hOabLz03krQ+H4yRNHCapMBTz0zhdEOGgdJJNJKWSFERX6XtgzjY2N0NzcDAMDAzA8PAzDw8Owc+dO5Zmvv46mTmsSdnXPm9Lh9czLQIW6eDwOd+/qVQ8psQr6Fu8j2N68DnXkbLn6r2C5+q9gaGgotD7otyYmJmBiYkLe6+/vh1qtBrVazafGGEX4pXWVz+d96rm83s+fdxTbQHy2WCzK8kchhUH1q2szPiaj9GGO+/cd+O47P7FSxjIhhwj8PrVZ5O+6rgsDAwMwNDQEBw4ckHEDw9qDti9/7tAhR8HwcB30Pa4eh2OTqlRzYuO6rvQqTIkOzW88HocvvnAkPv+8Xnc0zip974MPPK+g1JbOdV14+lQlhSg4T0xMwNCQA0NDDmzfrqrF5nI5SKfTigBfLpel/SHthxj/jfYR6sXURApNfeWdd94J7JOcQKfTaUgmk9Da2qrkP5PJKLZnbW1tcO+evi42emHdbKAOZxBoU7y0tAQ3btyAGzduQKlU8sWj1M0b1A6YqhDTjdaGhgbIZDIwPDwcqvZMQfO70fVmYWFh8arASAiDFvAwomEiG1EEWUoIw8gMBzVux0UKwzQgTM5bdEJkWBl1ISWCQG1k0uk0ZLNZxcYrCu7c8Yfk0JHAKO0Rpd2CSCat51QqBXfueAGwv/7ac1hhcvChq1tdXWOoE1p/uneREArht0fTCeZCCB/JwODYHHhCIYSQ7vK5u3ROsHiQZd0zQgg4d04lhEJ4BDpKYG+eXpTndCdZq00L6+e77zxieO+e2RmUMr5zjkJAqtWqj2joSGqhUIiUL1MZgvo8kkIh/BtOGLg+qB9TMlMsFuH+fc95zZ07Hr76ygsOz/vVH/9YJ4GIDz904IMPPGA94alZKpWCo0ePSqcfuhAMB/7p54ozGd4vuaOZjo4O5TSIh4TAekCHI7yOMKRMOp2GXC4Hzc3N8qT3zJkzcPbsWRBCtYMcHx+H/fv3w/79+2UZ6XyCZU0mkzJtJCCZTEY+19/fD52dnXDz5k24efMmNDY2WiJhANYLnQOEEPD0qaOMN2qHStuZj0nUOsC0UqmUbF86TjKZDGSzWaN9YyKR8BHCjQ4pYmFhYfEqwhJCDekJyyPCEkJLCHVkxBJCSwhfBCHkQjMVpF9FQkjrYKMX1s2GjSSEYU5vLBm0sLCw2HisihCiUI3qdZ2dnbB161YYGBiAnTt3KqqOuHDQ93VqWcvFHxvJIH6TCnaclGB6VAjShWlAUoBqSrpg9iupj87OzlURL66WE/V7SAhX882gNuXkLMo38B20j+L3UQjmZdSpUaIabqFQkELl0NAQDA0NwdTUlNHLKc07kkJeFt5vUC0NPW1OTU350h0eHlZCBtRqNd/3wtQ5uToV/4YnNDtw5ky9ntDrqRB+b6xRkUgkfLazpnG1EuJE88X7LyWEXJDkaS/nHOnlks8FJkKHGzlR62D79u2wfft2GB0d9ale8/wMDzu+eQDv8RAsunmJCtmPHzty0wdB3+/q6vKlSetgYGBAEjZUUd+1axccO3YMjh07Bq7rqadWKhWj4ExPCjFfaEeYTqdl3efzeejs7IRkMintXVG41xF0JHE0z3zupeVC+2faJ4QQsH37dq2qIOaL2rBRtfREIgGpVErxkrpv3z44ePAgHDx40BIJAxKJhKwbbhuNRBt/mwghtuHo6CiMjo765ifaju3t7dDe3q70RVPeTCRxo+vMwsLC4lWDJYSWEFpCaAmhJYSWEFpC+AMFJVovkhBGbQ9LCC0sLCw2HlpCqBMQ6e94PK6o8lEygIvJsWPH5LXOzk5JnHRCsxAqIeSI4lgDBbpkMgn37zvS66VJCOTQxSvs6OiQQc63bNkC/f39MDg4qAibFy5ciCREcwHQRFh0bUFVupLJpOJcxvQuCmfUi6Upfd1vXb50wjt9nqdNHWfwvsLfRyEY25u/9/SpGj+PestDLDf+a22b8zwLIeDxY71DlKmpKUkQwwgZ9pmweIWohocEoVQqSYKJQFIohOcpFb2lroQUcs+NjY2NWgIShMXFRTh79iycO3dO4sKFC3Dp0iW4cuUKXLlyRdvmNOC7aS7BsiznHEVVOkrZotQFfnN4eNiXj127dhnz5b2jzz+qC/N3uUomEpRsNivj+1FSI4Sqfkq/j2Rs27ZtCslCEjQ6Oir7Dqp8CiGMTlRSqZS8TklWsViUaqHpdBpaWlrg6VNHUceNxWKS4FJHNrTuDx8+LPOH12hdUCc8uKnC22hgYAAGBgbkfNDe3g67d++G3bt3y3I3NDQojr+w/FimdDoNO3fulGltNJnYbESGEqx0Og0NDQ3w1ltvweLiIiwuLsL8/LxsG9rvqBovzit8ww/HE1efL5fLkMvlNrwtLCwsLCxWBicqKTGRACosUKFACAHHjx+H119/Hc6cOQNnzpyRXs14OiYiSL0t8jzq8nzvnt/zoQ6VSgUKhYIUNlDAomnqbIdMuHHjRuRnoyCoPfr6+nz2SLr3KFnRkV0dqH2lrr7xfxQO6K6/qX989pnfhpOfGtHdaG7jIoQaekOXH0QikYDlxn8tgXk09V8MtYDp8e/o3qOCE34T/1JbwKDxYurHp097ecGTUT6+qICm+5/bv1Fs374dJicnYe/evTA7Owuzs7Nw7NgxWFhYgBMnTsgxGqWfXL9+XXrspfn/5htHAS8jCo80JAXe13k/jUIUeZ0ikabpCCFg7969sG/fPti3bx8cOnRI2x7LOXXTAYHE+OzZs7C4uOgbC7Rs9ORU53GUX+M2r3xsDA4OKidl6XRaeT7slBDnOBpEHucEqkHBT/tc15XzLx2n8XgcFhYWjJt0QggZ6gSvtbS0KPd7e3uVMqRSKWhra/OdGOZyOfl/KpWSG2J47f9n783arDiufO9wq2233e2We3hOv+dc9LVu9EnqY9gGZPeJzNzzPNVcRY0MRTGpmGeKQYyCQiBAzIM1y0hCEhKSADFakjd9nvVepP6xV0TG3lWoZVOIuPg/tWvvHCIjIjPXL2LFWq+99ppKTVSr1R4rhGzcuHHWQZBtjZ7v+6pPSBkOgHV0dKj12ugnfBAS/SKbzao2O378uNavE4mESgky2+rBycnJyWl6OSB0QKjkgNAB4Uz6iQPC2QOEUtqh0AHh31YcCGcLED0OIJwt1+7k5OTk9GgSpvFoi5xpriOYqXFmE6CQywaEpkvddOfgBmgrwZXJPA53iWnlYtkMSi5cuEAXLlywXl8zgGlVTzZxQ+raNaH0ySf2c7aKXsqvHTnUHqUsPHl0MyhEf7l6VdDVq2EZa7Va0215mXgbwAXQBqit+kS98qwVXs39AIVr1661rm+FMYz/uXsr1gZiDWSrtm4lnPPll4XS3r1CO7cNArGvGR0SBjS/btPtaybrMlvd09zt1vb7l18KLQk8By/zXHzdnQ1OTOjlfY6fs7+/33p/c6VSKZqamrIC4Uzuz4MHD6rP3JXRBEIeLRPHg7smbyezD3BDHIMM6HOAQsARAKkVFG7+7X9SoVBQx755U0TWfJr1zMuVzWbp7t2Ga/aSJUtobGxMu24OkbyNOjo6IsePxWJqnRl+Q4TSWq2m3GI5mGAgKQgCOnLkCB05coTa2tpozZo1lMvltOt9HC9SnHtiYmLWQCF3F4XLKHfD9TxPuQtzAISbsO35wiM/nzt3TuXV5IFrHrdR4+Tk5OT06HJA6IDQAaEDwhmV1dzOAeHsBsLnn7MH7HjSgZDPfAEIHzeEOSB0QOjk5OT0JEsLKrNo0SKrcTiToC42g61Z5D64YkkZzTvY29tLnZ2dTQ1Us3xffKEbnVzr16+n1atXa98tWbLECjBmOR8V1rg4FMI1ZyYyz2lCWk9PT9N9zQAunucp+J1OrXIhcmO22f65XI66urpUX+HtLqWk998X9P77QpXfNA6b9SWeA9DsC/z4zfpfvfKscrFrBRFwnduyZYu1z3F1d3dr+/b29iq3ZrOcJiTa+poJA+Zx9uwRmrGG7QHj2M4GFrlcLhKl0ff9SECUVvfxdHAISOD5Ps1tuBvpjRuh6tm/o3r279R1lUolzW04CIJIPkcT1GGYIogJb5tW1wbXaOSv432inhEKDHE+myvu+vXraf369VQsFrV2gXu27/uRqJmAdL49on9CmUxGtQ9vUxj1HJZQliAIpl27ZUIhrgtlMcvFIdQWoKtWq2nlxvMe5UP5Y7GYdo0AWVzPwMCAGlziQXjMe5m7PPLrmE0BTGaDy6hZBt/3aefOnbRz506SUmpRjLPZrII8XvdmuzZ7Hhw/fjwS0Gc2tIOTk5OT06NLrFu3jsbHx2l8fNxq7MPwwLoQGATm2qVmRiNmhExgun9fWNNMzJ8/f9pjSinp+vXmIDg5OUmTk5Pq/xdffJGWLVumkiuboeL5tTabRWoFReb3d+8KzWB/VLiEsSSlpHK5TB0dHdaZW/PYH30klKRsPcuK75odl5elmaFvqqenR1uzaG7/zjuN9uLRT02QlFIqo9eEd9t1235TBj5bS2ga9Xw79KVW0Ibve3p6VATaVgCC38x1sKjTmYCX53n00kuNesN9h/rLZrNULpcjUTRxfMA+n2GZyTnRjrbraVbnWJN5545omvLFPHc9+3fa+jZAAyCiVRnxXLJdtwmSADLeN7H95cuX1WcAIQeTZlCJaKKlUkmDbgyiLF++nJYvXx7p4/z5Y6ZY8H1fDSRwY5y3C+qJz1Rjm5kY5RwWUqmUdkz0sSAIrDOJvh9GrzXLxaGQf+YznbxOq9UqVatVSiaTlMvlKJFIRJLQS9lIaB+Px5vmrJstEPK4y2QmdjdTj6BuOzs7qbOz05piAgNFZtviWYA+19PTQ6VSSVs3OFvawcnJycnp0eWA0AHhtGVpBgGmHBA6IHRAOPuB8PnnGgb8kwiE5jU87peoWZ6/drlagTGENv1bAuHjrn8nJycnp+8va5RRm/HHExfDmDFdhUwjDPvjBdTT00N9fX1Uz/+c6vmfa4bGyMgIjYyMRGDTLMuVK4KuXBF08uRJevXVV+no0aN09OhR9fu+fftaAg6Ox+HDBob4v5WrYTNw4MYw3wdrN3husunUbLtm9QO9//70kUibuaDyY3K3RPM6OZRI2Yjw2AyQPM+jd94Rmt5+W2jX2ApW+HFhvLSqu/Xr11O98uumAMO/+/xz+/oxvg0MJ+SmNCNaQmZkyYULF1I2m1UGr5n4u1nZ0O9279ZBmgMU33fz5s20efNm2rdvHz14ILTfObTY7lfTjZSfT8Fb8ZdUL/5Sqx98F+oXhn7ZQo3tHrb/uwYiODeeN7xebWU3nzu2/812MuvuwQNBDx4Iqmd+QvXMTzRDGeVBu3F44WsGUY++76tIprwOTTdP3qf4c9RcZ2j2a8zs4f4z+9OjQmGlUtEiUd640QBBfk6+xrNQKFhdYHm5ORDi2YfvcK2VSkUdG30wlUrR5s2bI9f9JIDHXxMIZwKCPKoo74/oH6hj3OtmJNFW9xsGDxKJBJVKJWpra9PK9bjr3snJycnp+8uamJ4L6RcwS8VHqfGywOihbfbBdsyBgQEaGBhQYFgv/FwzPGz7vPuuoD/9qXngmCNHjtCBAweaGvWPAlXZbJaKxWLTstjgin++fTtazlYBXn5o1Wo1am9vp/feE/Tuu6Fs9cBnuJpdWxAEVC6Xpz1noVCgDRs2aO1ozu41a4e33hJNDXzs02ytYRAEasZOSknj4+O0du1aWrt2rTo+T0XBk9e3gkJbu8KA37t3L+3duzdyDBhYtmvlM/DNQEbKMHCQuf/OnUKrz3w+rxlqNgiKxWJ0966g27dD3bghImuzzHWHfIaA3/8N+IuCXqs+YUvq7vs+bd26laampmhqako9Mx7W/k1t87D6r/Sw+i/0sPovVK/8muqVX6u1ddMBoHk9023XrF/WMz+JfAegAbCZgXz4sV566SXtmk2I7ezspP7+ftqwYYMGSxy8vvhC0OefC/rsM0Gffhrq449D7wPM9iDgCi/noxjofE1hs/uT9wuzfs1+uGbNGu3ezOfz1NHRoSAkmUxSJpNRwUkSiQT19/fT8PCwGhTEOu/JyUkNVJ9m8ODAJ6XU6iUWi0VSdsyfP58qlUpk/TFvR/6Zz9Cj7fAb1hriedDV1UUrVqx46tvEycnJ6cckB4QOCFtemwNCB4QOCJ8sIJRSNp09Ml8A5u+2dnRA+PjF131KOTuAkJfrcdePk5OTk9P/TFYgTCQSWlL4vr4+ldQZyas9rxHpEC8Lc82Rzaj2PI/6+vqor69PGa5BEFC90ABDbPv226FLIV97ZkLLDwVR/MWJ7/r6+mh4eJiGh4dVYm8bNNnK8dVXQovOZ67nm4maQUkzIdqi7bd33224aL79tqDXX59Zmg4pZSSyZitt27aNtm3bRtu3b6dv585taYTjmt56KxqhkoMVjJRUKtUUFmOxGC1ZsqRp/+Dbcyjk212/Pn2dHDlypGn7eF7oMsfXfsGYXrFiRaQsJqSg7y1evJgWL15M9+833D537BC0Y4egLVv0tY5YG8iPlclkNBdVwIPpFmu6fsPYLJVKWn319/dTvfgLbV8zsip3zeT9kF8f4GFiYkJ9LhQKVCqVKJvN0sPav2lgyFWv/Jo8L7q20Rx8mq6/tRIfAIrH48p9FOeEWyMGi/D8svVJPCelbLjCxuNxLWw/1gkiCuT9++HaS6zdA3Dxa0wkEvT++4ISiYRaa5jJZCKu5YlE4pECsNjAkNeLee/F43HN9TOTySj3zx07dtCOHTvI9326e1fQ0qVLVVlHRkYoFoupVDf4nic95/WK73K53FMNhdwdFP2BR17lbqJos7a2NuszlacwsQGh+fzq6emhXC5H8XhcDV6kUqmnti2cnJycfoxyQMiMYweEDginuz4HhA4InxQgzGQykZmj6Yx4EwwdEM4OzTYgdJFFnZycnH5cmtZl1KYHD0QkRx6gYTogRKLiZsYUoPDNN1snvW4GTzbxF59tW9Mwnw54bO5oiDpYLBbpxo0oWLTKIfhDyBZtcTpdvjxzKOzt7VXBVJAovpW+nTcv/Dt3rrUdoLfeEpohjvpsb2/XtkMCZVOIGskNYX6sZhBqQiF0/bqwgiEiUb766qvW4/NtkT+PQxbPcdisLkwoGR0dVTn+ELnz1i1BY2OCRkdD8QiRAJh65idUz/5EwSgCdSSTSXV916+HLog2V0r0V/RZEwY9z4vkV0S5bdFhzUiGQ0NDCghisRj19PSoCMB8H26g1iu/buoCinuvWZtP5y5qa0f+GXXqeWFwnlqtFgkqg3rGdZ86dUpzq8TvPIgH9sfAmu+HwVf489Hcv1Ao0OTkJP3pT0LBZTKZVMY6osqiHOYg16MGnNn82/+kDRs2RKAhHo9rSeh5BNFjx47RsWPH6NatcFAsFoupQQ7AIPpEOp2mRCKh/uJzMpnUvpNSzqqcg39rcSA0Xb8Bh7yfj4+PU3d3N5XL5cj7qtW9wd2WcY9KKWnr1q00ODhI8XhcK8/jrhcnJycnpx9GGhByY7SVUS1lmDoCSamHhoYixh9/2ZgGTrMXE87fbG3STMCQC6OazY5hQiIvZ7Njep6nrSGz1ZmUjWTc+N+2nspUq7K2+t62hmimunRp5lDI9e28eZpsv0sptVlCE4iCIFDgzw2SarUagfiBgYFpjXhznRPaZyZAaJYPUIjok1JKOnPmjLUteB+AAWWej68pM6/PFACnp6cnMnLf3t6u9ROkSUCqBAyyZDKZ75K/P0P17DPU39+vwAHnuXZNWMsa3oONKKBmPfJ+b6tb3pa2tXN8Nh5RMguFQuQ4vb29KiUO2osfU0oZSV4/E9iztaH5HOKfUYee59H27dsVYPNZM7Nc6DNShjOBQRAoKAfsYOaWQzufdeNlg8dGe3s7pdNpeuMNQRcvhgJcJhIJDb55yhgp5SPPsHEo5P0G8CqlVOXidXbtmqBr14SqFx6NlJcNazDRpzlUY/0hLzsv0+N+cT4OmVDI++q9e0Ldl+b7lj9zbe8/U7bn6M2bgpLJZCTX4eOuEycnJyenH0YOCB0Qfq/9HBA6ILQ9H8y2dED45AIhZEYifVxA+LRDyGwDwsddH05OTk5OP5yauozaDDzzO2xri2LJjSRzbcJ0mi56YStgqtVqVCwWH8mF0nZ9zdbiSRm6DXLXQbO+uLBui+foa1Z+gB2H4/+pWhnDFy40h0ET+GYCgM1+/3bu3IaM376ZOzeS7wogBCNy9erVmnGNqHccTtC3zPa09Uv8/+ff/Y7+/LvfNa2D69cF3b8fqll/MY+PiKwmZEipw6Wt35v3B1zmfN/XovxyWIGh5/s+bdiwgTZs2EBBEFCxWKT+/n7lQljPPkP13E9DFf6B6oV/UGXWP/+C6oVfROrCLFuzqK+8bHAthPE/NDSkvsd3WINsugTjWtEHkE+S9xOsxZspDOLc5gAKnlXmPolEgs6ePavOWc89Q+l0mvL5vHKnQ91zV1ApwwEzMxl7LBZTURqHhoaoUqlQNptVIAQXWpTrxRdfpN27d9P9+0IDpkKhoEHp6dMiUvfmcxfHbJW/rtlLAr+jHgCaU1NT6rhBEFA2m6VPPhFanwHwNoPziYkJklJqufCQqzWZTNLo6CiNjo4+9QnQzaTzcBHFfXnq1CnauHGj1h6836Ff8b7An198MAltwO/1oaEhN0vr5OTk9COWA8Im1+eA0AGhA0IHhD82IKxUKtTe3v5IYOiA8PHKTDrvgNDJycnJ6YdWBAhhHLWCjFu3wuAWiIYnpVQRLN96K9Trrwv1crG5kTYzEPCZQyGiCppua6Z6e3t/MIiSMnTzNI11KSWdP3+ezp8/P2Pw4kZSK2Wz2Ug0UlsdPco18P8HBgZoaGiIhoaG6NSp1jCIzzAkWp0f7kpccKfj3yE4hAmO37DAMzzo0J49e2jPnj3a9ZfLZSqXy1aIMvsWLzfAiJ8f5/x6zhz6Zu5crRxSSrpyJQqCtv+5a15HR4e13VpBJcoOg4zDBaIB2lzB+LRtkMcAACAASURBVP+jo6MKloMgUEYcgnIkk0n66qvQ7QtwCTCMxWIaCHIosdWtzcDn4Auh3AAXE5CgTCajnatarUbOGULhswqobODNn1u254vZj7Ct7ZkE98uDBw9q8FrP/ZQSiYQqB55tpgup7/sqB2QQBPT55+Ez88SJE3TixAkVBTSXy2ltmUqlVCRH3sd4Psl4PK4FE/J9n06dElq92u4FKaWWm05KaY1A2goKK5WK6lNBEGj7X70qIvcjXEB5/fA+sn37dlVuPoBYKBSora2N9u3bR/v27aNkMvlUggiuGX0C70K4byIPId6zy5Yto2XLlql7tNUgrK3vo/7b2to09+ZSqeTcRZ2cnJx+xBI245W/tGGsIY0CT6Uwnf74R91IabVuyvayQvJrHsK+2blGR0enhaLpAMsGf4sWLaJFixZpBg6f6eFGJQxi8xwff2yvM8xwmOru7lZRW20zhebaIPNaeTt2dnZSZ2endQ3ja69Fy2XO4PG1TOa2ttkzvh/24VEgm9U5gIzr0KFDWvj+sbGxiPHieV4ksTcMmWKxGAFsE/ps18/r4MoVQVeuiAhU8PoYGhpS9dwMSHg92Yx2KUNoNWfegiCIgAcHAT7ggsigiUSCli5dSvF4XEWwvHMnnLHq7e1V22NdIwfAYrGoDE5EwURZbbP8/Dt8Bnyj/BwEeYRN9GPzHLyOOCTUK8+qe4PXH9/PjH7a6vnC7zNzH9/3acGCBbRkyRIF2pVKhXp6eqie/6l23Zjl5OXl5Xr3XaGuHzDFI3S28p7A9rVajWq1moJLRIlFpFjcy/xYfCAhl8sp0EYZ0R94/58OCDOZjJq942ktgiBQkU75TKLpJXL/vqBz587R6dOn6fTp0ySlVIMe6DfYvlKpaMd/2oCEXy/vl2g7c90lB288d817lP/PZwTxG/Zpa2ujwcFBGhwcVG3A+8HjrhsnJycnpx9WDggdEDogdEDogNABoQaEraDQAeHfRrMNCJ+mundycnJ62jSjPIS3b9vd3ZqBFv+dR7GcyT58m3rxH6le/McIrDYDQ57LrJW4O1ar48E1K5FI0ObNm9V2Jgjx/W3uts2AEBAAV0YcB+tmsA03eJtBpO24tVqt5TYnTwo6caIh29pADse8vhYuXKjWrPHtuUGM/XkuMduxmtW/CYhm+3uep3KuoZxI9s2NnK6uLnUMG7TbyvCXefOo/sILCghtbc3by9an+fG4W60NCCEO7jDafN9Xrr6YoeFrKQFYqPvFixeriKIAwkOHDpHnhWv10OdWrVqlIj2adWgDHP7ZlAm3Ukrq6+sjz2sAO7bhieXNhOc20ON9sF55VosQy7dBVEqzDZo9d/D/ggULmvaJTCajyh+LxSidTlO1WqV6/meabH3p7bdDN3qs98MxYMxzVz8OTjhGrVZTiee5+x6H7FgsRp98ImhyUjStR1uflbLhYj80NKSM/8HBwaZQyFNQmMAGl2DAHa4FEXHx3d27+hragYEBSiQSytU5CAItxy13SeVleNwvzr+FOITxemhra4vktEQ/Qr1iTS4fYLINPKCd8DxZunSpAkJTT1PdOzk5OT1tckDogNABoQNCB4RN+sTTCISt4AvfPQ4gfNqAxAwm44DQycnJyemvJWECB6JzDg8P0/DwMI2MjKiXOF7k3EBrpYmJCVqzZg2dPi3o9GmhApm0MlyU4Vf8x8jxWgHEqlWrrGUwXS5Ngxu/23IAmi/Rbdu20e7du1WOwS++ENay8HPagrfwfSqVStOIplu3bqX29na1DcBxOs0UGhX8vPAC/eWFF6z1bDOqh4eHtf1XrlxpbZ9HdRE262fdOqHp6zlzNCEfWqtjep5HX8+Zox0fARea9S3+W/2FF6j+wgsto/SZAxHm/WEG3eF9nkf3kzLqFut5YZ429MPdu3drEIXgHvl8ngqFAhUKBZXvLhaLqSA8cPPL5/O0cOFCWrhwoQbTpvupaWSart/cnbRZ3S1YsECDl3w+bw0qg+3h8tqsn27YsIE2btxIGzduVGBYL/8z06+oXvonrT3N+rb1Z7RfEASqDgE2uF4IcIZ6Ve6s34Ehjh2Lxej118PgWsVikbLZLKVSKc1llLc9Pw++7+zs1PIT8hyFHAgbz6fooEOr9gE02AaxWgEAjzqKY8ZiMWpra6NMJqPKiGBGuVxOC4AipdQgG30YfQ6DOrhX4/H4UwclZs5B3n5dXV3U1tamli5s3bqVisWiNniBqLXmoAoHSAzMmPk0HQw6OTk5PX0SNkOBryvBi/nYsWN07NixpsZaV1cXzZ8/X4HkihUrIuDleR6dPBk1WoIgULOBUH9/v4rkB2OtFdSYM1U2+IJWrFihGWDYBsYHB0FugNngBet5oM8+CyER63ukbEAhQtXzcrW3t0fWuXFNTk7OGOxardVrVhdSRoGw2X5Yx2T+3tHRoUUjbQXuJizh8+bNgjZvFrRpU1hX69YJ7RgPHkThG2DY7FzYxrwWDgXNyhsBw9//PrIP/3/FihW0YsUK2rZtW6Qs5qwIfufGGb4DXGN7hH9HP8HM9Lp162jdunXU399PtVpNzSAlk0nq6uoizwtnmDg08LVdMNQBKOj73FBHn8e6RbOueKRLDtl8m8nJSfV59erVKoG6WRf8HhgZGaGxsTEaHx+n5cuX0/Lly0lKSevXr5/RfcAHk/g5+AAQb6O1a9eq7VAPpVKJuru7Vb/j4JPP57U1lnwWXM0aFn+pQRtgcvXq1bR69Wpr38tkMlqajkOHDmkQiHNhvR628/0wTcDWrXrKh2aDJbwezOcc9p8JEPJnKI7DZ6oxc2iWhwMu4IUPyPX19Wmz1dls9qkBE3NW0BzM8Lww3Uomk9G8BhYtWkSZTEb1Q8C4LT0M6hv3YRAEatAxnU5H3HR5uR53/Tg5OTk5/XXkgNABoQNCB4QOCB0QzhgIn38umpvQAeEPI9NFdDYA4Y+9zp2cnJycjCijphGFl5EJJabBW6vVWhr/pvF3/Lig48cbRnK91DDgCoVCxLBE9EbTrdPU5s2bm/4Gg2T//v3qOxgbUkrNDQvnHh8f145huhrytU58u88+010ET50SWt4zLg69NmjYsWPHtAZwKyBqti1cIaVsACGP0NhsP942/Hesy+R1lUwmKZvNqmiOfX19NDw8TCtXrqT169fT+vXraevWrbRli27IbtigA9TJkyfVb/wcgCfTlZSrmUHMDWN+XL4uTIOMJkBoc5/etWsX7du3j774InQrtrVDqVSyrp/jAxv8/rlzR9CdO+GxJiYmlNGXzWapWCxSR0eHAoRSqaQgHddXKBSUKx4HlUKhQOVymfL5POXzeWUgYvDi0KFDKhqoCa/xeFxdIwZGPvtM0Mcfh0LZ794VdPeuoEQiodwU+eALIhnb+hxvaw6ErWCe5zC19U9zP0C8CX6+71OtVlM5AG/dagz4YG0mrgX1CXgul8tUL/2jRf9E9dI/af2Qg93t24IuXLhAFy5cUNvwZ1MqlaJyuaxBVS6XU6C9ZYugLVtEBAh5n+fXCZjjUV+lnB4In39OX0+IeuUwgTWF3I0Ua1tRPmyTSqU0uGxra9NcTZ8GIOSzgyZo8/ZKpVIq6m2lUlHuuYhSDPdwvr/pog538r1791KxWFT3I9xRHRA6OTk5PV0SrUDQ931at27dtEBgGh14cdkMNr4foJADoZRSBbrghrENCExDfOfOnVZA6u7upsOHD9Phw4e1cuAaMQvDw+XjNyT6femllyJ1w6GgGYANDQ1ps6Jc5lo883ri8TgdPHiwpaHcDOCaiYMg/p/pvra2bAZYMGRtdcO/27VLRI5lQtahQ4fUPli7NTg4qOqomaFvGx3n5+GzZ1YIzP+M/jJvHv2FBdtpdTze//lxPv9caOKBcvj2e/bssR47CAIt5Qu+w0zR4sWL1bpBgAU3uFEP1WqVpNQD/wRBoPUx21q1EydO0L17QoHRV18JunkzXEdru16sw/voI0FXrwp1rFu3hFZ2zJo1e17YYM+c5bNt8+WXgnkb/PI7/UJrQ94H9+7dGzkW6rJarWopH4IgoE8+ic7Emf2+XC6rtcbZbJZqtRr19fU1+tZ3ax0TiYRW5zdvCq1tAX7mLGE+n7dC1sTEBE1MTNDGjdEgM7Y+i3WT1WqVqtWq6mMzATAedZSDJIQ1bAiCEo/HFXzY2o7PFDaDkh8znHDANtuJfx4YGNCC9wAE0S8wsIPBCnOQw3wenzhxQg3afP65iLT9j7W+nZycnJwackDogNABoQNCB4QOCGctED4tYOKA0MnJycnpcUnYDAUppTIsWsGBaQRPZyyb2x4/Lqhe+kfN2MH5EXkO61psrnkm/O3Zs6dpefHC48eCEOUT7pswqs3rOHjwoBUybBAKdXR00Kuv2qORShlGYkTY+2aampqiqampCFTZAJmfxzxn/YUXIuVG5EmsizIN85kCIjc6zOiHZl+QUtLu3YJ277avrcM2e/fupb1792rn5G6+trY0QcpWTtN9ygRB3r+xjw0KbRBjg0J85ukzIHzHocw81q1bDQAxE1Gn02kaGhpSLqK20P++76t1grVaTa0/RLnu3RMKCGzX5fs+zZ8/X0FSPB6PuEDbXNKCIKBsNkvvvy/o/ffDKMPcjRX7oJy2+8n8brpnDoDQ1l/rxV8oMDT3uXTpkioLrr+3t5ey2Sx1dnaqiJ9Shmlkmrn0YW3WnTtC1Vc2m6VqtarVK9xGPa8BnzduhPUDd1RE0UUkTqzZRD2gzbq7u6m/v59efPFFda3cDRvXywcB+NrHeDxO586do3PnztG9e2JGLoM8ST3c7E2Qg9soXF0xaAG3YbOf83ucH+9pgRJbiglz7fyDB6E7cG9vr3pu8z5oPnvRxug73P14wYIF6n2G7zo6OmjBggVPVb07OTk5OTkgdEDogNABoQNCB4Q/EBCarp3/UyB8mmapHBA6OTk5OT0uCZtxNDQ09EgQ0AwCWxl3UkqVYLqZodcKeswAL/l8ns6dO9cUkPD5zp3Q5e2LL4QKnIFt5s+fT/Pnz6crVwT96U+C3nknmpD84sWL1nrh7mJS6hE5jx5tnph+0aJFtGjRopbgdfToUTp69GhT0GsGhJoxbARF4YBhO8505+LXDIOQwwASqPPtuQvpnj2C9uwREYMHv2/bts16Th78wuwn0/VHEzrgJjqTQQ0pZSQSKzfwbWXgYMRBEN/zXHTfzJ1L3363DQfOWCxGN2/qLoo8kmAqlaIzZ85EICuRSFCxWNTKZ9blxo0bSUqp5RmtVCpamyeTSRoYGNCu0fd9FTyFl8sEYtQBv57XXhPaseAe7vu+gt1mAZim0+3bgm7ciA4yoEwmENYLv9BVbAh1NzAwoBnZ8XicPvqoAYSI1MjBu7+/nzKZjIKgXC6n6otHeITbKALzpFIpFWwolUqppO34vlQqWROS8+ckv+7JyUa72gYv8Aw9fPiwOj7yuSaTyRknqMe5TTdDLpyzr68vEkzJ1jefNpdFs67Qv27eDINJYUAzn8+rID08migHfsisZ0AhH1QbGxuj5cuXa0GmSqWSA0InJyenp0yRxPTNkqTb4MwEEdMotQGelJKKxSIVi0WqV55VEGUzaqaDHm5gwdB+8ECHOLMM3HjFmq5PPxV07Zqgjz4KhX3j8Ti9/bagt98W9Oabgs6eFU2Pz8toM2iPHGnsd/iwoEOHBL38sqAlS5bQkiVLWgIYUn6cOXOmKcRNV2/NgLAV8JnbtIKlfD6vZir6+/tp69atkX3QRnv2RFOPmOcCrDS7Rl4m/IaZMxsMcigJYfCnWqRLHl12plDI1+qYYMTvBynDmUB+f+TzeSqVSnTo0CFtjeS3bCYS/387b54GgFhfBrC4d08oMMdsku/71sTUvKwvvfQSSSlV9FKIg72tDnEu/jzwPI9GRka+A5FJmpycVAYqr4cTJ8KIuxiM4bMXfLaps7OTRkdH1f2xefNm2rlzJ+3bt4/27dtHr7zyCh0/fpzOnTun1lfyWRK+BhIDFFjbCABE2c0BhhAef6n6C2birlwR9MEHQj2zgiCgdDqtGd4I9c/TKcDbgafpQOqAeumfqF7+FdXLv6Lu7m5Kp9O0YcMG2rBhgzpOb2+vuo7+/v5I/+IeFuZaQ9tMPPaLx+M0PDxMqVSKdu/eTbt371ZpInAdsVhsxvkIbRBh5tUbGRnR+ph5b2JNpO/7Tw2Q8HozE9G3tbVFnmkYtOHtaM6y4z7ng0L4jHrGLOT9+4LWrl1La9eupVKpRIlEQmu7x10/Tk5OTk5/fTkgdEDogNABoQNCB4SPDITPP6enSZjJdpt/+58zBsKnZZaKg7UDQicnJyenx6HIGsKZGOHxeFwlWDd/54ZkM0NUQUrl2chvpguhDUxgePMXJyDp9m09B5e5na08lUolYtzCFQwG6YULoavb4cNRN9LpYAyamhI0NaUb33CdbAlzLDdevfBzDQgf/v739PA72GulurGNWZfNYN8GOjAqWsHTyy+/bAXJ/fv1SJO2/rd69epp298Gb1JKzTjnawh55MZ67qeqzwAITbA3+42Ukt57T9B77wmVt9Emm+sejv/td26hKEd7e3vkHkkmkwoCORzyaKfmOs27d0UkcmM8Hqc1a9ao/QElJqBdv66vb7XBH4R8kuh/vM+k02nyfV/lhpRSqj7A29r3fTpypOFyWalUtHbANiZwF4tFre1tgyKAynQ6rUCTg6FZ1zgvDGoppYpKijbyPI/efVfQu+8KbX0mXx+ISKm4VmxnXpe5X6FQoMWLFzfWspZ/Rf39/dq6O9TH2bNn6ezZs1qfhJsnv4d5v5BS0r59gvbt04EwnU5TOp1W5RwbG1OwnM1m1bpC3p9mCnszyVvIXUhtApA2c0F93C/NH1IcuM17U0pJmzZtUgMtntdwA0VOUVN8MAB9DpGZpQwHK83AP77v0/DwMA0PDysI5e31uOvIycnJyemvLweEDggdEDogdEDogPB7A+Hzzz0aOEwHhhwIbSkQfkygYqaamC1A+GOqYycnJyen6SVMo3w6EOCGeXt7O7W3tzcFQ9ux+UsPQWVskNbM+Offma5tvh8GdYALGcqRTCaVgcjLA7c107iF25oZ7AXnP3QodPk8cEBE9rWVezpYk1Iqty4OgPhsbgsI5CDIv4PqTM3O26y8pnHOjU4Y0zbo4du88sordOxY47oOHBCRKK0miPGARjOBbM/zaM2aNbRmzRpav349bd68mXbt2kW7du2iU6dORbav5/6eDh06pLlT2iLHmtf03nv2CLXm8QGGtnuIA2EQBBq88nLwfYMgjNQJIOQulmgbnp8Q++/bty9yHel0mgqFgrbd9etCASOPYmneV6tXr9YinHI3bw7Pvu/TJ58I+uQTQW+9JdQ9yY+dTCbp8GFBhw8LLaKvzbjl8GK6guLYgBm+34cfCvrwQ0FXrgi6eFFEjm07XzweV0CIHICe59E774QBpt54ozGYgWcHzsshDgGDOGzifIC45cuXU09PD5XLZapUKsoNsF7+lQoqAyi9e1do7Qh36o6ODuro6Gh6//FnJAaieN7DeDyuogtzgC0UClp/mklOwkdVq8AzbW1tkXMD2H8swWbMa0cfwbXzwC+lUkkts+Dti3sB0Wh5H0in05H35MKFC7U6BQz6vq/6XCaTcUDo5OTk9BRKmEajaYybBrDNGO7p6YnAHl5wQRDQ13PmKH0zdy7d/+1v6f5vfzstJOGF1wpe8LLbsGGDMlJv3GhEGxwbG1PpFMwZRT5yz48N4xCj760Aav/+qDHeChhMgOTatUtoAGiDwf/3X//VtL74GiwppYpy+ihwypNn82vZtWuXSn+Rz+etx+X1e/GioHPnwroBQKOM5gyUlFKtPWwGgkiqzrV48WJavnx5pKx8/3rmJ1TP/l1jFib7DI2MjGjGOfprq7b+05/C8puJ35sNZPzlhRcUAEJIo8HhzzwOF/poEAQKCM2ZACmlSkvB90WaErPfoy6r1Sq1t7fTtWuCEomEds/xYwGKtm7dGoFXc7uOjg66dq0BXytXrqS33tJhxqyvl18WEQMX9x9fxzZ//nyqVCraGjnc15h16+jooNu3w/XA+G7JkiXk+z5duCDo/PlQtudLEAR0+nSYGuPUKUH18rMKyPjazD/+UWhpP8wBJ962aG9cM6I4FgoF2rNnjzL6UVYY8fXSP6m0FHfu6DO4r732GnmeR/39/dZ+yJ9p5mz50aNCRaVE+odkMknFYlFLKQJQ5OCA8//QoGCDQjwjW80Q8n0f90v0UWVejwm/PH9jIpGgbDZrvYfQZp7nUT6f1wZpPK8RaRgzhDt27KBsNhuZIWxra6PBwUEaHBykZDL5RNetk5OTk9P3kwNCB4QOCB0QOiB0QDgjIORQ+H3cRGeyDQfCZmksnuRZQjOq6GwDwie1Xp2cnJycvr+EDbJMQ9VmcPB9YMjz/f/MILAZkDywQKFp1JiGOhI2d3d3K6MZBtrk5CTt37+fvvxS0JdfhobUpk2bIobxdG5/nheus+Hn5oY4jLpqtapFzOTi0U9bQWE9IzTNBNpaQaEpvs6oVV17nqcActGiRbRs2TJatmwZrV69mjZu3KiV6969Rl4s6PLlUJcuhQKw8TpEjjMOrahrW9m4wStlCLh9fX3U19enwte3Uj0TlmPbtm1Uzz5D9ewz5PthUmdu6HNIBZguWLCAxsbG1LGuXBHK4OJ9iV8LL3s98xOVY7Kjo0O5dfm+TxMTE03bgAsukgDMv7zwgjqvbf0i9nvllVes97HtHr52TdDHH4vIebFfLpeje/dEpA+l02lldMIV+/btEMS2bt1KW7duJd/36e23BW3bpmvr1sbnevYZ63UfPXqU1qxZo9wi4R6K+z+XyykXTe7u+OCBoGw2q/7nUTnR1ufOhRGDz5xp6PTphkuw7/tULpcVFOIaY7EY/fGP4XbcrXNqakqD+FgsRseOHdPc8VBXPEH7+vXraePGjSqq6Llz5+j+faFUL/8z3b4dnu/8+fN0/vx5rZ7MhOO2ZyfO5/thIvtDh4SW+D6dTtPChQu1chWLRc091/YcmwmofR+Am+k+TzIQep6nASEEt2Hb+xcuyvw73j6pVEpBIVytsR3a7M4dodxvuYuqqSe1Xp2cnJycvr8Ef2F0dHQ0DfRhA6gHv/1tqN/9jv5sSEqpUjS0gi9+jAff7WeDR9OADoJALYL3PE+Nop47d44+/TRMJeH7Pt2/L2jhwoXU1dVFXV1dytAxZ0M5uGCE35xZscGL53n00ktCCWsBYWC1AkIAy3TiQQFMIGwGtPgMw69VnZoQZtuuVCqpoCK2fT/4IHotAwMDGtRhTaZtNsPWxubxppvF4yCIuvW8cHart7eXent7KZFIUHt7u0ruzNfh9PX1Rc6N9YkffCAis5swlEulEtVqNarVatTd3U31TDiLhFH3Wq1GnZ2dmiFmrtPi5+WDDzgfYMa2RhHicCiljCQxN/s0P9/Vq4KuXm2AIWYfbt0Sqt/zfoiAL+hf+XyeHjwQ1NXVpbbzfZ/eeUdo8OR5nnZfYNaWQ0wsFqaPicfj6vgAQhyro6ODOjs7tXItXryYFi9eTIlEgvL5POXzeW12hc+g83WjKFc8HlfHwsxLvfKsWseYyWTo0qXwuYI1XRcvXtRmZpLJJJ08eVLrW1hPWK1WVRlqtRrl83lKp9O0YMECWrBggUphgboPA838M9XL/0yXLl2iS5cuWeGer9fmfYyXq1qtUqlUoiAI1LNq0yZBfX19lM/n1awxgt0AuDEDajuv7/szhkATIlu9lJ5k2JtOHAar1WpkFjabzVrfwWhHeA2Ys9T4DsFhODzy4Ebr1q1T954JgrzuH3c9OTk5OTn9beWA0AGhA0IHhA4IHRB+LyBEWREFlterlI0cj9CPGfZmIn79DgidnJycnGaLhGlkd3d3ay5jgBvTALe5e3K99tpr00KI7TcOlDZY4UZjLBZTbnl79uwhzwsjAnIIuX1baNcDw4W/bOFeY5MNSPhL2nYNu3cL2rUrlO26R0cFjYzMDAYBDlKGa79s7qJmGWxl4gBsbmMaHgg7D1ckXoZmsgFhT0+PZsz4vk99fX3W+ublhPHCj9XMNdPczgbZGzZsUC5XtVqNEomEWjvo+77mzmmCEv6/fl1orol8DaqUjfD+9YxQBj83smE4AzTQn2xwfPnyZbp8+TLduxfC2I0bgm7eDNXq2vl3cC/l7o62PmD24Q8/DO8fuF0Dls22MvuE53lULpfp5ZdfVnX5zjsiYpB6XsPVEYBXKBSonn1GramLx+N0757QXHrhGok0MEEQ0LZt25TbKHd57OzsVHXNDWYO2rYIxeh7WL/o+z699pqgh7V/09XxH2r7Bw+EttbR8zw6deqU1t6pVIq6u7spCPTopLi/ODwmEgm1DdbyBUGgktc3g/quri6tv+K6AcZYi7Zo0SIFvel0mtavF7R6taDly0NVKhVVh2ZkV34fm2DP719eLjwznUtiKO4qivWcZj+0Ab/5jOb3ke/72sCH54VLJdBXcPxsNku5XE5t09bWRul02gGhk5OTk5MDQgeEDggdEDogdED4twPCpxkKHRA6OTk5Oc1GCdOIGBoa0vL14WXDg5M0g0HP81TQDx798VGAkIOhDVhgZPu+r5Jh+75Pp06dIt8Pk14jr1cQBHTzpm6UwiDncIkIf2YQG9OIbAZQ586dU0b8gwdCCwyxdm3DiB8dFTQ6KppeOwx2vOjNaJ6PEkzGBgk2gOCGXiwWi+QXnOl5PvhAULFY1PaD653Z3p7XcDVsBuIcGm0waNPChUJLjI76nJiYUMfCec0os9ylMggCun8/DJaDnJZffik0WOXat6+RaP2NN0JwrNVqytWQ58jjLqC2AYejR49qfYtDoK0NN2zYQFu3bqXdu3dHtrEFnuHups0GQBBghdejCSGdnZ0RkPd90atsOAAAIABJREFUnxYuXKgM0C++EJEBAfzPI2vi2Aj8U889Q/Xc31M+n1eghyTzOPb9+0IFTeGDFzB8Uc7p8mXyMvFgKzC0T53S3WhRhocd/0EPO/6D7t8X2oBCIpGgS5cuaTAeBIEKgtTT00M9PT0qPyEXXGHRb9rb27Vzhi6kv6J66VeRe3tgYED7Dn2VBxkpFAqUyWSUe/OuXbsUJMClfnxc0NhY+Jxq5mILGOF1aetLPBgNL9fTCoRmIBkE++HPIVs98mixqEOeixS/8zyFvu/Tli1baPv27VobpdNpdb9UKhVKJBJN03s87vpycnJycvrbSXDDLx6Pq3VefAQ9FoupVBE8XYTt5Q9gk1JqURq50WsauHzmAgbOn+fMiYyIYsYJL0nMOPX19dHQ0BDduSPo1i2hZms8z6OPPxaRdTk22Nm6dasVXGxgBa1YsYJOnz6tQQ9e6vg/lUrR4sWCFi3SIznawM1WP6aaQeGjwJt5Pm64PioISinp6tUGQCACK/7H7A5PbWAal1I2IBiGd7O6sn23aFFYv1JKGh8fj1zj8PCwZijBgDKhIAgCevBAaGtfsfYQa6n44AIGJA4caMxKv/22oP3799OOHTvUGkJsx6/J7CfLli2j/fv3a1CKMo6Pj2sz9qOjo7R69WpavXq1Vg8HDx6kgwcPqtlEpF7BtQB8eVRS/lsQBHTqVHSGld/jPNl6Z2en2gYzUXxN3IMH4eCMWc/YNp/PU7lcpkwmQ6VSScHYunXrQkDM/b0SBnNQzrt3GzO2fNbNlhaE16U5S2pef2dnp1rvmUql6PTpBhjx5wfK+rDjPyLrEdGH7t0LtWrVKjXgAvX19SlA42kgkBi8ra1NAXM8Htdmg+qlf9LaZcOGDdqzFOfyfV9FaQUoJ5NJFUm3UChQuVymfD5P7e3t1N7eTtlslqrVKuVyOS36MYd+G8DYoNAcbOSz0T9kZNInRbgWQDH6kQ2qef/s6+uzDiahL6XTacpms1QulyPPjtOnT6v+lMlkNG8Zfn/gWD/GendycnJyml4OCB0QOiB0QOiA0AHh3xQIoacJDJ8EIJycnHxqZ3CdnJycnmYJwBXWskgptUhkUkq6/5vfTAtxAEIYevitu7tbvXxgSLaCmK6uLpJSavkLpZTU29sbMXhKpZIyCvFi9DyPFiwQtGBBGDXR930tvxPPz2Rq586dtHPnTquBA2OaG3+LFy9Wx8b6J9QLXxN079700VYfRRwK+brGZuDX7Leenh7NVY4fz2yjs2fP0rlz5+jcuXN04cIF+ugjocS3hXHODW1z0MBmOHI3Jrh9zrSuFi8WtHhxo46xzszsOzCifF93gYSr7EsvvRSpNwAu9sG2PIH3wYMNOMEARDqd1tZgmUYYNH/+fJo/fz4tXrw4snayUqlQX1+fgmj0PbgHmmWFLl682LQfcHE30m/nzaNv581rWsc8qqHnhS6D2OfbefPUvYUIlYCb/fv3q+i0iFwJ98Suri5Kp9M0MTFB+XyehoaGaGhoSG3H+1M999NQ+Z9RPf8zunOnkW8QsDQ4OKg9H/j6Q25UF4tFWrBgAZ08eZJOnjypueBdvy7o+vUwSvHZsyFUc8M7FoupPH2ALLiPYm2h53n0sPP/o4cd36nzf6v1g4C//fv3U1tbG9VqNc1lb/78+epzEAQq8jP6F3Ix1ivP0jvvCHrnncb95/u+irD82WdCQWwymVQ5QRHJNJVKKRhNp9Pqud3Z2UmFQkHleQXAI0eq53laMnXbIMf3Vavn15MMhhyw+D3E//LnAr9+5G41Idtc579ixYpI/eOZhf5kvteCIKBqtUqpVIrGxsZobGzMJaZ3cnJyekrlgNABoQNCB4QOCB0QzmogfJLXuDkgdHJycnKa7RJSSuXaxl9EmzZtok2bNtH93/xGM5RheNhch2zQaPvefNmbEAIj+Os5c+jrOXOUUSSl1Ax0RGlLJpOUSCQU7MHNCYYrN6g4gOA6YKzduSPozh0Refma1wKXOCkl1Wo1q1GE892/P7Nootz9riUM/t//q8p5507DlWu6/VB21Fc2m1XXMjExQRMTE1pgkldffZVeffVVOnnyJJ0+fTpyPO6OaGtb5Gs0ywZDn7eHmdtRyjAQzLZt22jbtm104MAB9f358+fp/PnzdOnSJXrwIAyAYTu/lJL6+/vV9wg0ZBpkNlcs/IacYBwEuZENGOSBQcrlMt24oUe65YFT+HkBq729vRFoBLjYgI7nS0RfllLS6dOn6fTp06oeeH0sXbqUli1bRq+88ooCe2yTyWRUXj0OedOJ1zX+5+5nXV1dVCwW1YDDyMgIbdq0iW7eDN0oV61apYB57dq1ql7hrol7vVAoUD6fp8HBQTp79iydPXtWgSEX7j8eFCuZTKogMWYeTbTZgwdhAKEvvtD7UqlUoq++asB+qVRSLpzYF+2Ia37Y/r/oYef/tsJMNptVz45CoUBtbW20c+fOSAROCEZ/e3u7co3H9UjZiNz5wQeCPvwwHJxBuZLJJH3xRSO4FUCWA3QymVTRRlH+fD5PtVotsmRAykZ+T7QZcufhWk1XcBNgzPvLBke25y2eI0/yLCHKDPCOxWKR9k6lUurza6+9piJ12965PNCM7/u0du1arU/we6BZ/4Li8Thls1mtnI+7vpycnJyc/rbS0k6Mjo7S4sWLacmSJXT/N7+h+7/5jYKO7du30/bt29VIpGmkmv/bZkNMg33RokWR77GvlJK+mTuXvpk7V22DGTguGNR79+5ViaxhuIyMjGjgh/KYUUUBkpjlu307vGZbhEJEWpUyjKJpGjMwnvhaNBusmIa+lOFs6v/7r/9qKikbs4N374ZGbKtjNoN0G6hD+/bto6NHj1p/u3UrXKNpRr60nRtrBm1GHj+3LXS9TVNTU3T27FntuzVrwqiizfoYDGrPa8w0NTNIzXVm+XxeDRZgQCEIAqpUKnTunKBz5wSdOBEOHkxMTGjpHQYHB2n37t3qnJh9wrl5vwKk8FF/RPQ1r8vzwhlLrJ/lAxrxeJz27NlDe/bsUQak53kqWTvaYmhoSKtDc70mbzvepuZ2uVxOG8iJxWIKFBHFElALIETU2Xg8rmaXMcuWyWTowIEDdODAAfV/R0eHAvnOzk4aHR2l8fFxGh8fp1gsRr29vZTJZFQb1fM/UzOCABCsmzKBm0dpRH2hfIDSbDZLqVRKDb7gOENDQ7Rjxw7asWMHnTlzhh48EHT5cqiLF4UGQICgtrY2rW3j8Tht3ryZ2traFLQBCPgAA8ARGhoaomQyqX3H01tgLWBHRwdlMhlVfxMTE9qMKepox44dKv0HZg1xnWaaFEQ/5fX2yiuv0CuvvKJBCH43ocX3fWt/M2e2sI0tHcKTCiwoN29bKcOBwI0bN9LGjRvVIIXv++q5YNYXf6ahfarVKk1OTmpAyAc/IfzG72sMdLh1g05OTk5PtxwQOiB0QOiA0AGhA8JZBYQ/1oAyDgidnJycnGajBF7+eBEBBPHSAHRwF7+FCxcqd7xmgsFgGupIkAyXRUQUNKGBG73fzJ1LUkoVLQ9lNqMefv65oEQiQfXMT6ie+Qn5vq8MVx5JE+5oOD6MUpTh1q1GMnsetU1KqcrOt+dllVLS/v37tXqwwZcJ0Rz2bDDHf+dC+5hQDeOiVRtx+J5Ot27pEMgjifJrmcn5bADXbGCh2TEnJ4WKKLp8+XKV95Ibl/jM3Ri5CxsMXNM4Rd/CWkAYwel0ms6fF1qf8H2fBgcHNYMNAwUcQk2XUUAHz6sJeIBxbgIY+rItkuayZcu0PgeZfbWnp0dtx/PE8Tay9Rteh1KGa4UBd/w4Fy9eVGCI+h4ZGaGRkRH1/dWr0cid9+4JzT30s88E7dixQ9UFQAf/d3d3W10UbW6kqCO0JcrFE9ojkiyHpVgsRtVqVbV3sVikjo4OyufztHTpUlq6dCnVajX64AOh9SUO6fF4nHbu3EnpdFqt/0MeTKwdRduuXr1aA9e2tjZauHAheV4j/yoAsL29XZUxHo9TT08PpdNpGh4epuHhYRUFF+er1WqUTCapUqnQ7duCbt8W9Morr6hBNHOwwhxwaJYzFO2+ceNGqwsk4JuDkJn7zqYfEwzGYo10Dmb9VatVDbzR/hg4MF1tsQ3en1JKNfBo1iH6PLYzf+/u7qZ4PE4LFy78UdSzk5OTk9P3lwAA2kCQz0DZZg8QGIIHEWkFPZitM0c8t23bpr3ssA0MkqNHBX0zd651XxgZSEr9ySdCASG2wSgo1gClUiktFQE/p+d5dPOmiHxnAgMMZA6wqVSKyuWylhwddcDBywY+zYCPa2pqKvIdAtZwIaG1DS5tkGUz8jgYffVV9BxYx2SD0WYQB9Dg61tmAqO28+zYIVSKFKyBNfsNhwFu4ALG+GzRypUrtQEGtCfC9l+5IuiNN4Q2SIB1WSaccejA9iboFQoFrVwc2szZdfMzLwPayITERCJB5XLZOjPO29rs4xzcUa5cLkfZbFabzcR+mNU7ePAgnT9/nqRsrFO1rTn8dt48+nbuXDp0SNChQ4KOHRN08qSgd98V9MEHoT77TFC5XKb58+erFAmlUknNHCJUvw1SUH6UtZ7/uYJo/hzis2d8RgxwxgcQ+Lq8UqlExWJRAeC1a4Kq1ap1jRz6Uk9PTyTQ0NDQEAVBGDSGQykCFeXzeRofH1eAimNt2bJFAy7M6pVKJWpvb6d169bRunXrVAoQCANxUkr68ktBX34pVJ/ha2Vt0IfnvuldMDw8rIKR8Huf9x20EYcUPutpuoeaQPi4X5D/U2G2rhkQ4jmA5wbeMc0Gk7iXw0svvaTW908H2Kh7HhAIM83PP/fjAG8nJycnp+8vB4QOCB0QOiB0QOiA8IkBwicJXPi12Op3NgChg0EnJycnJ2Ez4jm8mFEyYVDNxHjHMWHM2AxdGDxY/wT3pEuXBB0/HgrpCL6ZO5e+hb4Ldc8NpiAIqJ77e82VKpVKUVdXlzIkuaEHty8YhCjX558LtSaHp7XAS5SXv7+/P2LEow75tXLXHRtAeZ5ndRnl27788svWur53T1Bvb68CdN5+zYBKynAN5HTtiPWUpsx1ZjinzTjnQlqRVv2lWCxStVpV60MRQU9KSTt3Ctq5U9D8+fMj+/b391vdCE0AgmEPIOjv7yff92njxo20a9cu2rVrFx05coRu3GhACvolB8lCoaC5peI3uMWZ0IX9YrEYDQ8Pa/3EdN02YRICiPLvTHBB3+duntgX18/7sZSNKJn4DFdT9H1ermq1SlJKOnDggNa/zfW6AA5+zwFKsD6Ylwcuo729vXTkyBEaGhpSLpADAwMUBAENDAzQwMCAFYxRz0iwns1mqVgsUr3wc82F0/d9Gh4ejtQr+g9cWc2+g3odHh5W6woLhQKNjIxocM4/x+NxyuVyVKlUKJVKKcBNJBJUrVa1ZxgGq7BNPp9XbsKoB27gY7Ail8vR558LGhwcVDCJduP/43mG8336qYikOkH7m9duugybSwaa3W/TQYrNPXk6QHmSAIYDlwnYeCaUy2XlZo5+w+8j/p7EQMj8+fOnrWfUJ19X6Pu+Su/yJNank5OTk9NfRw4IHRA6IHRA6IDQAeETB4RPAsTMdiB8UurRycnJyemvK2Ea8BxqpAwXrJ85cyZi5PMXOQcQbkCYxmyxWNQMy1gsRqlUioIgoM8+C13Frl0T9Mc/hpH6li1bRsuWLVPuT3Cpisfj9OKLL0Zc0mBgQul0mr6dN496e3tVHi+cX0qp8tzB2EMZALE2AwfuZggMEQQBjYyMaMa/6YYH903kION1+d//9V/0399FEbXlLDSNNZ6TD5qcnKRSqaS5u5mQbxptMMy7urqUgSClVJCMugcQmseaiTFoQqGUodvo/PnzaeHChbRw4cLIsQDOJrDs2LGDdu9u1A9yVZoGu+fprpm29gCc4FgcpKC9e/eq/JaJRELlDoOhbbqE8j6H83IY4/0S9SylVEY9tuGuuDAaOVzi+vixYMTj3uABk2yDMCYgSym16Jf5fJ56enqop6eHyuWyClCCc7W3t9PY2Bj5vq+gOpFIqKArzfoCXBeHh4cVEH78saBPPhEKmFKpFOVyOfrqK0ErVqxQ+REXL16sXffatWvVcwbHRxslk0m1XzKZDF1HC/+guQHHYjFVdtzHt24JBZJw7+zp6dHqqqOjg+LxuHLXgysmoDadTlN7e7tqB0SFTSaT1NPTo9rIDMrDnyuLFi2iRYsWqSA0UjbcopuBFQc9RA0dGBhQ7dre3q4GxHC+Tz6J3tsDAwPqnmh1T+fz+cj9Z747ODS26n/og7gPORSasPKkRR81YRDXCBjmdYA+wb/jAx5BEKhgQvw3HNfmHmoCIvJYZjIZrXyPu56cnJycnB6vRDPDHlHtpAxDi3Pj2ba9CYZ4WZXLZS3CJ2bU+MuxVCrRvXuC7t1rJFDGiHk6naYlS5ZQpVLRZhFgkF68eJEuXryoygBDE7OJnufRt/PmaYYxZi5Qju3bt1MQBHTtWgikpgFtGv6Imghj//59oUGFDYh5Pf/3H/4QylgzOF0Se8/zVHhxrq1bt0a+Qzs1ax8b4CE9gZSNBPA8dYa5r83IM2dK+XaYWfY8T0UGte1nRjoEEB06JLQ+V6vV1HUBwLihhMEGPmvDDSjetjCSkTIBYAGIwPFtxizKHI/HqZ77KdVzf6/Vl5mCIwgCWrlyJfX09ESgrVKpKBjDAIrNKEc5pZS0atUq7XxYl2SG/TcNUBMKAaibN29WM0tBEND+/fu1Y/E+xo+Fv9i3VqspAIcymYw2cJPJZCidTtObbwq6fj3UV1+FYBaLxTSo4jN4xWKRli5dSmvWrFHwh3V+vE4LhYLqP/XSr6he+pWaeeNl+Oyz8B5etWoVrVq1ikZHR6mrq0urf15nK1euVClPyuWy5pWAQQ889wqFgoI/s//w8gZBoEU1NaEfYNhqxg0zl6dPn6ZyuayAEAno+TVIKemjj8L7GwNASANj63O4Rgwm8d9QT3xwYSYDRrZBC+xng7/Nv/1P9V4IgmBWAw0vH+qHt1W1Wo0M9tigGQOnqVSKXn31VXXv8WP5fhiVFm3Ev+PtgGizzz/nYNDJycnJqSEHhA4IHRA6IHRA6IBw1gGhlDKSgqKtrc0BoQNCJycnJ6cfWMJ8GUkZuuPx//ft2xd5uXNDnL+0YBh7nqde2lgjUSwWVf6t+fPnk+/7yvCD8bRgwQKVFBwvt3Q6TcVikVKplDJckD+JvzRtrkd4EcOtlEMJyr937176+GM9oqrtRZ1KpTT3UA4liMp6+7ZQUUpt62MAhDYgs0GhCVY2+NuwYUOkrDYAbCbzeGfOnFGfcQzb9rZj2a6brz3Cb3v37qW9e/dqgGauB4Oy2Sz5vk+HDzeAkAOaCSXcwMaxACn8d7j5YY0cj/iH/tTKiMW1eZ73HQj+VG1Tz/19RLz+jhw5oh0/kUjQkSNHaGRkxArgptEMdXR0kJRhHrjDhw/T4cOHtRyRcA+z9WnUPf9+69atVC6XIwMcS5cuVS7W5mADN2J5NEoAGXedTSaT9M3cucpVFsCG9YpwnYRbJW/LVatWKdjAd/zey+fzqixwn87lcpRKpejiRaGOVS/9iurlX1G98izVK8/Sp5+G/QrRWgFvcLG09QEOvdxgHxwcpPXr19OdO0LlTozFYsodFzCTy+Uon8+rQQsMYPB64HWJ74aGhsj3fert7W3qOorIpjD+k8mkyrPI79+rVwVt2bKF1q5dS6tXr6bVq1eTlLq7Nu+frZ4h6E+2+rL1W/Me5S7b/Ppt14i6BvjMVrDh7qLNon7yurDVu+251mpAgNer+VtnZye1tbk0E05OTk5OUTkgdEDogNABoQNCB4QOCH9gOSB0cnJycnpSJGwuOwgsAKOvWCwqN0m8nExXKu7KVSwWafv27fTVV2GQlqNHj9LRo0cpCMJIjS+++CK9+OKLChh5YAUYTdyVCm6n5XJZGQMI9tAKTvg1AQjxme978OBB+uijBmzgeKaxYgIbP4dpxN+4IejGjTDf1xdfCPr8c0EP//AHeshg0NzP5p5pQng2m9XyHOL38fFx674mWJrGGw8yIKWkV1991VqPzcpkwifaDEFIpoPQw4cPR+o0lUpRZ2en6g9BEFClUqGpqYZRz6P08XJmMhk1uGC2p+c18ngBNHkOtmbugc2MWEBgPfdTZejbrrG9vf277QGHz0RgEW1vwh8HLQDCdH393LlzdP9+6DqIMtgMep6rEnV96tQptb15Phzr+PHjkWPBvZPXNQK34HqQP/Cb71y5PS/Mw4YALnh24N6OxWIq0uzExIQGRrhmXud37ggVIZj31XffFTQ+Pq61MwcxgGG98qwCqEQiQbFYTMsTiHNiG8j3fQV/tVpN7fv552F5MJiVy+VUvcL4X7p0qSpHLpdTEXBLpZI6Hw9QA1dWKaX2zDSN/66uLmpvb9cA2rwX3nlHaK6e/B7k7q3N7oXpANF270gpVeRUfr/NxHUS35nXOlvhhru5Atb4dQRBQLVaTRu0Md264WbdCgJtQh/esmWL6r+zvb6cnJycnB6fBH9JcUMICYeDINCSHPf29lK5XKaRkRFlUCcSCert7aV0Oq1m/3bu3KmA7803Bb35Zrg+EOsEMStz65ag0dFRFekyFospgwEvRUQuNGeQTOAoFAoqMfzKlStp1apVNDk5Sb7v0/37gu7fF1qCbBhAU1NTdPVqw3jmL2MOUBjBx3rHO3dExOAxjauHv/99qD/8oSmktYJBU4lEQkUENcWjhdogFUY26t7cpquri1asWKHVQTN4tQEe34bDAd8PIMoNxLt3hfW4SC6eSCTo6FF9bSdmEkzACYJAGd3d3d00ODhIixYt0srZ29urtRmSwvP25uUzBQjE/zxMPOoV0S27u7vVTBYAAu3IB2P4ukN+jfiOr+nlAIey8ll2Pjt+65agW7dEpK5wv3CDPJFIRGao+ezumTNnVMRhvgaP9xOsq0MZ+/v71XpH3LvxeFyt88Ws3L17QiVVR/0gemkikaCzZ89qENdsxtTzPLp+XaiIwZ98Iqivr4/S6bRK3YB0IRxKRkdHaenSpVSv/JrqlV+rOuepHABnHArj8bi27g/RUpFWolqt0vvvCzXLbUaolVLSzp07aefOnZTNZqlQKCgwRttms1lttrNYLKoon1Lak5IPDAyQ53namljP8+jy5cYz6623hGpjXn/N1q22Ar1mv5v3ztjYWFPw48nYUSa0v5ng/kmAQhMI29ratHu0VqtFING8Hz0vjAiNGfWZAiFSNZXL5SeirpycnJycHq8cEDogdEDogNABoQNCB4Q/oMxAOA4InZycnJxmswQM8rt3BZVKJZXEGC8gGJoAwnQ6Tdlslmq1Go2Pj9P4+DiVy2UqFAo0ODiojCC4IxYKBWW8XrwYrq/jhse1a0Iz9BYsWEBBEGiuYJ2dneozymDCW6VSIc/z1F8YI1NTUxGXRBgccCOVUtLbb+vbABL4y9o0lKQME7d/9VVDMMbrv/891X//+6bABl24cIEuXLgwIxjkgIXk1fw7AIgN2JoZc3xbKRuRRlsZdhwAzWMh1+LGjRutkAfDmAONlFKBC7b3fV9d48mTImKochjh4nkCsd3Y2Fik/H19fcoN2rbez4Q/m0xjjrt3mt/xMgJaOfBh/WE991PNGJRSai7cOB7qD8cz112a/fXmzUb/xppeuOPCQMVnDJ7cv98Y+LhzpwFZvE9w+EPZ3ntP0HvvCXrnHUFvvy3owoVQ6XSaOjs7KZFIKCBMJBIq/x8HZrRfZ2cndXZ20t27Qj1T4KZpczM0Xe44QMM1z1zrhr7G93tY/RcFejynIQaGUI6BgQFtDWEQhEnkc7mcaqNYLEbvvSci/VdKSWfPntW+W7FihTYgBfdSQCkG4Hh/PnJEWKFAykZe0Xg8Tpcvh4Mqr78u6PXXhdZ+/J6ZThjwafZM4aAtpaR169apd0WzZxOPSsoHWfiaZNMtvlKpqGt9/rnZtS4OZeH9cGxsTJV3cHBQewai7+IeQn+yAd1MZUakvXjxIiWTyVlVT05OTk5Os0Piiy+EmvFau3Yt9fb2qhHZTCZDxWJRG7VOp9MqHD1AcsuWLSr4C0/QjJf66OgojY6O0r59QptN8TyPrlwRag0RZn0Ag3jxb9++XRkSfH2N53magWgaEdxI5iOz+B6fv503T42WSympWCxqs2h89JZ/Z5tlu3VLUP2FFyIgBVAzdfbsWTp79uwjwaBpFNlmkSDb2jhzZgfwPzw83PKczQCxVqtRZ2cnDQ4Oat/v3r1bm2VDWZCA2VzrJWW49hKfT58WdPq00EDILDv/Du2KY6OcDx4ITSGAReEPQLx48eJIkBgOZHx7M/hMs3Lyvsg/w/ArlUoaFGIG0vM8WrJkidYGQRBoAy/8uHzNq9lON2+GAzJffBEKx+IJ3819+H2Ae/TTTwV9+qlQaVquXQtn4j75RNDVq0Ldaygbnh0nTgg6eFBQrVZTQBgEAX32WaONca9y49jzPPryS6GeKQBZGxTiuvlMOGYl8R3Khc88OBW2z2az9LD6L5pisRjl83nq6+tTz7RcLkelUknNbgG+zOec7/vaoBPa8sGDRn3dvBleI1+/GQQBbdiwQc30IQhPpVJRg2NTU+FxbVCA6zl7VtClS9Hzfx9JKamzs3PaY6D8PICKbQAF99TExARNTEyQlFLNCPLtMHvIoXHLli2zGgj54BAPkoR3V7PnF++n6XT6e0Mh0rqk02nq7u6mZcuWzap6cnJycnKaHXJA6IDQAaEDQgeEDggdEP5A4jDogNDJycnJ6UmQmJoSKoJdX18f9fb2Unt7u3IZQ4JlvLRWrlxJCxYsoEQiQR99JOijj4QyKtvb29WxCoWCWguItYbr1jWiRMKYe/11oRmya9eupVKppEHM8ePHlfGBNYrcz4ECAAAgAElEQVRwtQEgcpcnvIjxPT9nZ2enevnyfb6eM0cdC65zNvgwjRS4M0H1F17QDCUA5nSwh+iO3wcKUQacE5EzW4EKoiaaZbMZfyYE4brNBNQ28UiXMNRLpZKKwopIrHyfS5dCF0N+fSaY2eqeG5dSStqyZQtNTk5GymRCILRgwQL1GWu0bG0+neDqh31gyJrRBE03T1xfPf8zqud/RitWrKDx8fHIdcNVmNcNj+Zpthd0927D/fPOHUHvviuUa7RpoJv9nZcZ5bEBPY+IiYiZPGUC1g+iLq5dE+p+xPngeokUMVJK5arKy8kjEsOdE1EZ4WIJl08OaNgfMI61ivx3REStVqvqu4fVf6VCoUAPq/9KU1NTNDU1Rdlslh48ECodDpLeJ5NJLT0CnktvvSWUXnpJ0IcfNu6DdDpNr776qqobpN5Ip9M0OTlJk5OTlEql6MsvBR09Kujw4VC9vb2RQRcTDHgf4u3Yqk9zUDF/44MU/N4zo5OaYIrfbJGAoZ07d2oDBHhemYNZcDPOZrP0/HOzAwj5Gj2Uk9cBBkdsdYuBjp6eHvVu+p/AYFtbGx08eJDWrFlDa9asoXQ6ra1tfNzGh5OTk5PT7JEDQgeEDggdEDogdEDogPAH0JMChI/b8HBycnJyml0Sw8PDtGfPHtqzZ4+KZnb58mWqVCrKLQnJ45FrbGJigjo7O5VhAzcXJEDu7e2lrq4ulX8LL7wVK4SCrUQiQefPC2VEbNy4kTZu3KgZyYBSG6hwKAQYrlu3jny/4QqGF3BPTw+dPCno5ElBJ04ImprSoy7WM2HAiq/nzKGv58xRxgc3eDkcmUFL/jJvHv3lhRfoLy+8EAnqImWYO3A6sDt58uSMgNAm02CzGXm2gBFm3jxeZhuAzQRWeVRKKSWtXbuWbt8WkeA75r5ffhmC4bVrInIulCUIAi0SoZSSBgcHlfse4AkGkK3s9ewz1uvhgVs47LQCPxO4+f+JREINXnADFkF14C5m5rjjMFfP/0yV4eWXX6aXX36Ztm3bRhMTE5qBjf3hVjg8PEye52lusnfvNlxEuVH95psiUse8LCiPee2oH9OwbW9vV4FgkGOQg1c8Hqdt27Ypl9Gv58zRrgP3HoCIl+vjjwV98EGoZcuWUUdHRyR5O55DyAvY19cXcSU2rxHurTDKkRQdQIZyFYtFelj9VyqVSvSw+q+hav+unTcWC3MXBkGgDQCY9yDqbvfuxoAY7hu4cCP/Kn/+IrjOn/4kVH/q6uqiWq1GUkp1fzTLXWdzZTXb1gaAvJ7x3bZt26zPAR4sBefjYMqBFTkV+bna2toi50IfM4EQfer552YfEHIQNJ8TGMAxlzfAZbirq4u6uroeKQchrxt8VyqVqL29fdbUj5OTk5PT7JQ4fPgwLVy4kBYuXEjFYpHWrl1LH34otFH9arWqrQuq1WrU29tLZ88KOns2NGgwUg/DvlQqqZF5vAwXLxZaRL6XXgrPc/++oNOnT9Pp06eVcZBOp1XkST5DAcNo1apVmoGAEPC7d+/WZhp836czZ/RZyGw2S/WMUEKYeBhwX8+ZowwZG5jgnDxKKWSu4Ws2k2LTiRMnaOXKlbR8+XJavny5KhfKbZYDdTIduPBtsZ7EBjOxWEwLd8+vfyZAyGcfsF6GRwZsdYwlS5aoWQfbDJcJtMVikTo6OiLbrV692gre9ewzGgzysiANxUzr0YRCDkb47vXXG9E1z50TdOaMoOPHQ/F0ERwSYXhjhtD3fXrwQNBrr72myooIkzD8cQ/we0HKMHm8OaCBAQBshxnDEycaOn5cj4bJBz5sIMy/w6wc1oLdvRs+C5BOolarqbQMPFowBmFwLITMNwGA9wsOsngmAPZGR0cVHPP1hnju2FJwAAD5d9iXt1EQBCqi8uDgIN27J+hh7d/pYe3fdFX/Va09tA2YAP62bxcqOjDWSPL11Ehm39PTQz09PVSr1Wj9+vV09apQ14MozJhVBdD29/c3hUIe4ZffC81mDKWUqs34d7t27aJdu3bR/fvhoI+5plXKcLa9FciYAMqB0VyHh5lb3/ept7eXli1bptKhzAbg4UDIZ2uXL1+uPR9x7/OBio6ODlq/fj0FQaCiNQdBEIkW+ig6cuQIPf/cfzpXUScnJyenlnJA6IDQAaEDQgeEDggdEP4Amo1A6GDQycnJyWk6iVwup4Bw/vz5lMlk6I9/FCqJcyaToaGhIc2YguvesWOCjh0LDUhEFv34Y0Effyw0IxUvvAULQre1yUlBk5Ph5xs3hGbowZWOA5yZuzAIAnrwQCiIgdGaTCbpwoULdPmyoMuXBV28GAIr3w/lv3y5Ab3JZJISiYRyNdy5cyd9PWcO+b6vXNu+mTtXldH8n8tcU8eNLRNEuEZHR9VntIcJKTAiHwVWuHHG6xngZ27neZ62JklKqa3lagV23LALgkC5LvLrzmQy2j5dXV00NDSkDD8c3wRgvnZtJmUxf+NAiN9sbmmPAoMwoK9cESr33rvvCnrjDdFyvxUrBC1bFvZfvm7V8zzlJmqDTLg3AlbQl2OxmJY3s7u7W+vrMDCDIKBTp06p6MC4BnPA4ujRxgCKrb+hTPz4GGTgYFir1SiRSNDVq2H00XfeCfPfXbwYQvK5c2EUWc/z1CAMVz6fp4GBAZVkPRaLWV3k+EBPEITrmffv30/79+9XgFUsFtWAD69HPDfw14wQyvsErre9vZ0OHDhABw4coPXr12uDSXAXTSaTar0Ykt3Xy8+qY6GsW7cKlRcSrqFmROR8Pq9c8VesWEF9fX3KdRTq7OzU3PHRf3A9Nljg62QB0Ly9OTjGYjG1jKCzs5P6+vpoaGhI5RfEfc2jBNsGinzf1wCFr7fjz3yAohmxtrOzU53T932tXWcD9HAg5EsXPM+jsbEx7b5F30Q/y2aztGnTJmpra1NrUrEGlb+/ZgqD9+4Jev45B4NOTk5OTtPLAaEDQgeEDggdEDogfKxAyGfUHBA6IHRycnJy+ttKwB0qm81SX18fZTIZCoKA9uwRtGePoMHBQUokEspFDYETPK+RL427bCHoQ734S/J9n+rFXyo3Ks/z6GHn/6Ht2wVt394IKMONSRicHC6uX2+4seHFGIvF6P59oblASinpyhWhHQvbcgPv9dcFtbe3q3InEgk6duyY+j+VSlF/fz99PWeOMmhisZgCQR4YBUY1d4GbKbBUKhXq6+ujvr4+ZTTx3xcsWBABSkCwCSa2/4vFYsTlih+/Wq1Sd3e3ZuijDDDE33xTWF1ebddlGtG2ckkpqVAoqMAZNvgx921Wf61AUIfBv4v8brqpPSoISinp6lVB778vFOgCNnA92P6DD8LtAI3Yf2xM0OLFoRYu/M6FOf8z5UIIMDH7Lz82d6sEWHBQQsTPdDpNL7/8suamiv3NQCPxeJympsLgS4cPCzp0KMwfaF4/8n/CHRPHxr1QKpVo37596ny4Du6aiWMhuAy/Xzkctbe3059/9zvNlRAQxw1qQA0CGfX392suuZ4XdZ3lcAgwQhAVvl0qlaKOjg5atWqVqtdyuUwTExOq/bPZLKVSKdXPC4WCdk318j9TvfzPlM1macUKQStXNqK+ptNpOn/+PK1cuZJWrlxJ7e3tlEgkaNOmTQqCisUiJZNJWrt2raqvUqkUcQM37xvP8yLAYIN95BLl3wEwzXudn4MHRsKyAX4Ovh8HFJuLJfouoA99gQ+AoD5TqZS6ntkAPrwcp06dUtGjzXsU9YrnNCKPPnggvrd7qKlKpTIr6sTJycnJafZLcAMOI81IK5FIJGjHDkFbtghauzbUiy+GsxtjY41ZBKx5qud/RvXiL6he/AVlMhmqF39JsVhMweTD2r9RLBajh53/hx52/h/NAITxhBlFDom+79OnnwoN9vL5PHmep0K2e55Hn3wS/g6Dmht0mBV5440wOl88HleznseOHVMzC6lUioaGhjTDBCPVgDaU4fZtETF4YAxOB0+YScSx+Eg6B6f29nZlmPHRZsy65nI5KpfL1NHRoa3D4zMRfPaI1znOg9kHnONPfxL09ttCJdJ+441wZqcVeHGoNMFupgCH8j0KVE+nevbvaNGiRdZz8TLbfjOvC99hxou3OR9cQP1++GGYVsCsC8wg8QiU6Av18rNqOxjAJqhwgOEDBGhbPquAe7tarUZmvpDewZwFk1Kqe0hKqe61AweE0v79gvbuFbRzZyiAlu/76l5G30MU4wcPBN2715id5Pfvl18K+vOcOaF+9zvr/WcCIa7RNISvX2+0DV9nie82bdqk9RHAzIEDB1TdwHPAXBO3Zs0a+v/Ze+/4OKqr/39I/y49IRCcZLHphN4SAiEJDyQhCEh/yJM4jYSS2MxskVZatVWxuqzebMlykZss23KR5C4bG+OCXDCEagPGjSrj8sTPz7L5/P5YztWZu7OSbIMl2YfX6/3Cmp1y587M7nnPvffcpKQkFcSHQiEkJSWpll6PJ5wpMiMjw7avoqIi1NTUqPPpyvy6Ogatt3+/oVq9SBCoVYlEoqioSGXXpO9V3iro9HKGzj2aOFiWpXqEcNmL9hJCl+RoWXJpChL626lV8PqrI1sIuejRc0X3oC72wWBwwAohnQ9/2UhlT0xMVC9GSPb7KnrZ2dl9Wo/XbX8HGoIgCMLARoRQhFCEUIRQhFCEsN+FkI8nFCE8cSEcCPUhCIIgDA6M3NzciMCCd9WigJN++PlYLj7mQw8e4uPjkZCQoAJfnh2O/u7KGoJJkyahrKxMzRsWCoWQlpamJpXm+/Z6vUpU6Bj02Z49huqeRWWlsUH793fL6549hsreR9kQKbsfBWIU1AcCAdu8d3pAYpqmTQp5YN+b1NDchLqA6IFXenq66l5Jn/Eg1Ulwxo8fr8SKxnM5yY7XG56nkbqtWpaF1193HgNkmia2bDGwZUv357RvXm4nse1NAvl2TnXH98nHfVIXPSpHUlISkpOTu8dusa6iPOB1qrO+YJom3n7bsJWHrgd/dizLws6dRsS5ckEg+eLPkGmaNiGkbUpLSyOOSVAwzseEer1eZGVl2TJW0nOkdzd2yrhJWSv1/TrJRlNT+IURPd98DKDP58O8efOUGGZmZqrlH3xg4IMP7C9U6DgHDxr438cei0D/nqFz5WWnCezpueVSydf78MPuORo3bdqEjo4OJR703WNZFrKzs23XLRQKoaGhQZ1jQkIC0tPTbVlN+XedxxMeJ0rPL12PjIwMdGVcYJvfj86Pvh/5d/KMGTMwY8YM9SKroKBA3edUDz6fT61H95N+7aLJw6RJk1SGXsuybOeg37/0N5dZvg6f7/FYWqt0MaRxhHQ/6/dvcnIy0tPTkZiYOGAyaXIZ5FlZ6TnVf9MCgQA2bdqETZs2HVNX0L62DPZ3fQiCIAiDA2PatGkoKChAQUGBSmxAgS0ft0FBHQV0PDBcvXq1ki1KKrN9e3hMzObN3enRaRoK3srRlT1ECZnf70dWVhZycnLg8/mUJPI30CQlFIzQj25cXJw6Dg+Cn3vuOVug+u67hmpp4RM76wGj3nLiJD379hlKiHT0t+U8OKNgzWkcG9/WsiyVcIQCDAouKBjMyMhwlJcDB8KtMTQ+ae9eI+J4VL5x48Zh3Lhx2LYtclJ4JzZvNtRYLTovCtR6E7u+SJdeBv2z3spICWT49aJJ4qPJqFNZ9BaWHTuMiHLRfUJy8eGH4daugoICW0uJHlBzQeNjorgQTpgwAdXV1Y7iTwk+qO4zMzMj9p+SkqKurZOY0v3AWxzpJQhfh39O++bTFpimicmTw3XDX1YUFRWpngc+nw/p6em2Vm7aVyAQQF5eHqZOnYqpU6di5syZKC4uRlJSkvquoONR0JucnKxEnF8nvV55YhQejJumqVonqW74ix8+fQM9a9nZ2fD7/ZgyZQqysrJUcpXExETVKuo03jMhIUG9vKIJx2NjYxEXF4eujAtUWZOTk22SRWXNzs623Sf5+fkR52xZlu27aOnSpXjmmWfUlAzPPfccNmzYgOeff75HOaTP0tPTI+45Or7T80Ll4ElP4uPjj6u1ShfDgoICdU2oRZPuBZ5Mpr/lh4/ZS09Pj3gxye8N+l39tMYLOrUM9nd9CIIgCIMHEUIRQhFCEUIRQhHCASOEBBcbEcJjF8L+Di4EQRCEwYMRFxeHpqYmNDU1ITMzU8kRzz7K015TevMxY8agubkZzc3N8HjCXTaLi4tVd6HY2Fi8/HJY3J591sCzzxoqrTvvjhoXF4eu7G+qoMvn86npCkgILSvcPWn9egMbNoTh4kTBCB/HRdNIUNlpDKHX68XSpUvV+BYat6gHORTIOknDgQMGDhywj1PikqBLA5dJXZp6ExE+YTeNPdOzQqakpKCwsBBlZWUoKyvDjBkzbMJHOKWE5+XRhYd/vmTJEixfvhzLly/HqlWr8PTT3evy6SJ00eLQNdLroic5PFYOJ9qnltC7rtK4OP1YvCu003XcvdtQY/64ZIQFebO69+jeNU3Tdv9G63rHxSUtLQ2H085V682cOTOirPo9c/Bg+DpQlzr+LFiWpboQ6i8a9HLwydf1z7jA0v69Xq9tDKRlhafT4M9tbm4uAoGA7TnT90uy5/P51MudZ555Ro2N5d3uPJ7u8XVOgbDHE+6eqUtZSkqK6u5OgvvOO0ZEvXo89gys9D22atUqrFq1CoFAALW1tfD5fGrcF9UNP0cSaz6FBa1DQtjQ0IADBwyb5NI56NNOJCcn28q6f7+hpC09PV1tw9fp6Zmkc40mFDTtDL/P+XcJZQfmYs+/Q6nLK39+TkRUuBSaponi4mIUFxcPOAGicpCw898S/UVDIBBAfn6+rd6jjYnlpKenIzk5WYRQEARB+FQRIRQhFCEUIRQhFCH8zIXweGXF4+meqkKEUIRQEARB+PQxDqedpwIEymrJE01kZ2fDsizV5Y66BfGMh36/Hw0NDQgGgypgo25U8fHxapLohQsNW6ILysjZlT3EFihS8g9KprJqlYHVqw1bd6qSkhIEg0EVfFC5fD4fqqqqUFVVpX5gZ8+ebUtGEggEMG7cONsxeaBE8+7x+fKys7NhmiY6OjochYknBulNjpwCUQrAKMCkAJwH4lxC+D4ogOPLKCimfVEQQt3keHbWnTsNhZNkLVy40HH5ihUGVqwwsHy5gSVLIrubUlDKk884iTdfxrfnddOTIB5O/IJCr2d+fQm9m68uhZZlKcnfs8dQWStpuX5tW1tb1b5oTkm6J7mE6PdMfX29TbIo++bhtHO7+aQLqX7P7N9vKDGor69Xc1bS5yQ1NIE6v9edkqzo3SmdhJl3xbYsS2XKNU0TY8caKCsrQ2lpqepOSV3leGIm6kq7Zs0arFmzxnafkkjGx8ejrq5OzblHCUo4VBYuh5SZU0/UkpaWpl6uBAIB7Npl2F4c0UuX2NhYzJs3D/PmzYNlWQiFQjBNU9V1W1sb4uLiVPdrfm3pOycQCGDhwoXo6OhQL6FI+IPBIMrLy1FeXo4xY8YgEAhg9OjRqKurQ11dHd56K5wsi3fN9Pl8SEhIUF2/9+0LX/OKigrb8el89Sy0utCbpqnmx+vo6IjabbSiosL2HPJ7pLy83PbChcqwcOHCqN97vNv7iXQfpe8Vmht3oMgPb8XUv7fpmeG/ffS9fazdQQsKCqJ+1tbWZitLf9eJIAiCMHgwAoEADqedh8Np52HKlCkRgWJpaSlKSkrUjzCNMaTxMsSECRMQFxengkEKkjZt2qSCunnz7ELYPY7wm7YAYu7ccFr7JUvCFBUVqR9W/vacUncTFHDQOklJScjLy1PSSEF6SkqKLaDTZcBJusICtEJNNBwNvaXJSYJIHPUgnwIFHtzxN/O6VPDj8O2cjkHl4pJlmmZUCSTmzJkT9Rx4GTIyMrBwoYHW1jCmGZ64fPZsAzNnhmlsNDB1quEoiU6S7XRc3vpwOPGLOJz4RbXe4sWLHWVGbymNdm305cnJyXjnHQPvvGM4tqyZpolZs2bZ9kETwzsF5XTfJyUlKXGcOHEiJk6ciPb2dseyWpb1yWTmZ3eTepaSDS6ftH96cbJp06YIuaYXHiRruuzR5Os09pCfL9/e4/GoqV2ozBUVRkT98+1onGNxcbEq14EDhpIeLnk0jpFPt6CfB7WY85YyEkye2ZimVKHz3r7dUPVEL4j8fj+ee+45VS6eXXTjRgMbN4bvg/feM2zjlPn4T4/Hg9zcXFRWVqrvovj4eLz7rqH+puk8MjIykJiYCJ+ve1qemJjwlBmUgfXDD8N0dkaOXeW9F7hE6tdKf2afffbZiPvcSS4aGhoihJDGeDo9Y9OmTYNpmli3bp0aT2uapuoRQnVB4wpPRAp5fQ0E+eEtmHRdeKsxf0FHma2dWgJpPG1PQpiZmYmYmBikpqYiNzcXubm56jNeR/0dWAiCIAiDCxFCEUIRQhFCEUIRwpMqhMcjcwNVCLkM9qcQDpTkOoIgCMLgw+BBW1f6+RGBRGxsLPLz87Fx40Zs3LjR1g2RfgDT0tJUcEXLqqurlbDR+nFxcZg710Bzcxg6dkJCArqyh6Are4haTuMJSQKbmpqUBNJ++fgkCuzi4uLUOKDU1FQkJCTYxi0GAgGV4Y8HUU4yyAMfCoSOVSqiQRM284CaBw+UTZDXc1+OzwP8hIQEJV5paWm29cvKylBXV2fblsoxbtw4NDY2RkzgHe141LWOn//8+QbmzLELAnUtmzzZwMSJYcaP71lIo3E46YsRZTFNE21tbY5ldFqmf/7hh93B+AcfGHj3XXvZ9Dn7SGj5M5SUlBQ1GHeqQx5E0n742DMnsTJN8xNJPEdlr9RlIC4uDvv3GxHnqI/70/dNXd3os4MHDVV2WufDD8PdaPk+3nrLsM37aJrdL0f4+XChpOPt3WvYhIFnFeV12djYaHuJ4xRQ68vHjBkD07RnP6Xyvv56GHq5RedK3ftM08SGDYbaLi0tTY31pO8YCvz1c+QSlJGRgVdeCWdHJsGtra1FUlKSbRsaQ0jrRLtvqXy0Hd0D/EUX3Ud80noaW9wXIYyJibEdc8WKFRFl0X8n6G9dXmJiYlT9VFdXIy4u7rik0Gli+4EgQHzexJiYGIwePRqpqam2MZiW1T38wrIsLF++3DZ2kHedPtZupJMnTx4Q9SAIgiAMXkQIRQhFCEUIRQhFCAe8EBIDSQh1GewPIezvOhAEQRAGPwb/gT+cdp5jIL13rxERpHIxpOCDd5OhgfR8Hr3q6mpYloVZswzMmtWdQIF33+zKG6b2RfKXnJyMhIQEZGVl2eZM5EknUlJSUFtbi1AopJJTUBccyuiWn5+P2NhYVFZW2rp76d08Keg2TRPV1dWorq62BUN9EUGn5XxZVlaW7TOPx4PW1laMHTsWlZWVqKys7JOM0f54mZ3kwzTD3Tr5fHy0Hd9PbW1tr2JLYk3Xp6e6cerOppd/3DgDtbVhlPAlnGH7tyLpixEySP+mhCV0j0TLKBpNBnnZqbx6Peld8uj+5y9JeOBOwbvTcZ26+DkF2XqdHQ6dE1HH/MULrxNKiLJ/f3fXQ9oPbcPFlEsbvTShOS337g1jWRaSk5OxY0d4vtHt27vl8HDwcwqnuqfum1yEae7GXbvCkFAdrb6rm6o7HSUwPj5eJX7qawCtJ1yi5aZpqgzCfH1+bZKSkmz1RHME0ryQHk84oU9hYaH6Lhw/fjxaWlrg8/mwbp2BdesMjB8/HomJibbkI/rxKDGQfv0pYypd49raWpW0R39xMHr0aIwePVp9h/Hj9UUKObQuHV+/l+mezcvLUwlT+LyEn7bQDDQhpIRBVEf890W/15wQGRQEQRD6C2P+fANE16iLIlo8TNPEBx8YtkA5WqsGT+1eVFSk1ispKUFJSQni4uIwYcIENDUZaGoy1PiZ2NhYpKamIjU1FV15w1TKekrRHgqFEBsbC5/PhyVLlmDJkiWIj49HQkICioqKUFRUhP37DZuc0ttxj8eDrKwsVZaDBw21LT8PPXilc6fgxkl4nMRPT7feEwUFBbbtV65cGdEq4LSdHsxFE0C9fHw92gc/Rnp6upIquo58P7pw8H33VDd8vZdeMmy8/HL4/6+8EuZw8HNKBkkCaX+rVvU8bQa1qvDjUYr8aNfLNMMvPLjs0vg/Pejl9wYF6fylSDThtSxLZa51EmYSIFpOrbrU6h0fH28Tra6sb9j2Qdlzezo+rd/ZadiuI21D8qILrn6N6ZxTUlKiPjNK5D+RQtpXbm6u2j89ewkJCUhNTVVTPMTGxmLHDgNHa34QIRxHK++wCQz1CKDn3Slg7ouQRINasvTMnX6/P2L8Fo2bmzJlCrKzsxEfH6+uY3JyMkpLS5GXl6daFteuNbByZbf8xsbGKhnkY6LpmLz1lL+I8Hg8auw3f4lG9xx9h/L7hfbFW377IoZ83zr0/awLqb5PalX9tKSmP4WIl900w5lZKyoqkJWVFXHv0vOp1yl/FvpyT+rnLEIoCIIgfBqIEIoQihCKEIoQihD2mxAO1pau/hDCgTiGUhAEQRj8GHqA2jXqQltQSUEJjauiAI//+FOWw7i4ONsEzdXV1Wo5Bbf19d3dT0OhkNpXV94wdOUNc+wmR10/vd7wpPJLly5V69C+9u0zVKBEgRiNWfN6vSr7KZ9Q3ilgJmiuRSf50LfRt+fzsznJCAViEydOtAXTlJlPP3+n4zgF4T2tr0ujHrybpomUlBQ1diqa1EWT1J5ElP79738btvMnMjMze93fli2G7drx86N7Llo90BhHHeoeOHr0aLWdnimwp3OnrqA8UyS/bk73Md3LvLwkotXV1Tbxo33oY/NM00TXqG8wLnIUTdv6Od/q/nfuUHTlDlXr8W7dvAs1fU7/51lA6VmjZ5vW0+s/PD9kOBtsVlaW6o5Kz21mZiYCgQBqamowZcoUTJkyBUerf6DmHuRd1al+qesmdcuj897NZkgAACAASURBVNq+3cCbb9rnw6QxnT0F2VRmEki6riSE/Do67SsYDKp6iImJQXFxsW2cYWpqqpo3lc+raFkW2tu772nan/6iyjRN1fWdX1u6f2nOwMzMTJu0cnmLj4/H5MmT0djYiDlz5mDOnDlYsmQJ1qxZg46ODjXPYW9SGBMTo7LL6uNRg8GgenlGLFq0SM1HyyWUzmfixImDVgi5kPHnje5Lum9I5Ckzqg5/IXA8Qtjf9SAIgiAMfmxJZUzTxPTp09GVeWFE0E0TmfM30yReFBDk5+erhAjUQrdkyRIV4BQVFcHr9eJw4uc/4QsqQFTBat4wRxGhAIgH0DzI3rvXwNSpUxEKhVTQFRsbq8YZUgp3CiCdWnz4WA86ZrRWMSc5o2U0do3Ll5NMmKapgmAaw8bLoweFTgGiU7KZnqTNafwQHwtIb/t7E8JAIKAC3qSkpIgxkbxuqTUwWh2mp6f3WPYXXjDU9e+p/p22DwaDjpJI8k3wVmC6r3S5oyCPxpXq0smT6+gtBE7nlZmZqVpwaMwolz8uhvp58/vS6/XapJDW6cr+poKksCvn2+oe6MobikAgYLv3aVoYXYI4VDfBYND2Ymb//u6pMIgPPmDjCz8RQ/quyM/Px6hRo1BWVobDyV/G4eSv4HDyV3Ck+PoIiSYhJLHw+XwIBoPIzs7G228bePttwyaz/D4n2aNeCLRfPv6Rnz89m3yKBBJH+ndGRgYyMjLUOEt6HmNiYpCXl6fKRy1iKSkpaGhosLXE0rOrB/10jpZlYdasWaitrUVZWRnKysrUOe3da9j2X1tbaxurSv/mIlZTU2P7/tZlLhgMqnMPBoM9igklwOL3IbVq0li6mpoazJw503a/0jWi+4MkejDKjT73INUrTWPC76lly5YhJSWlz63TtK9ToSVVEARBGPiIEIoQihCKEIoQihAOCCEcbC1fVNaTJYT8mP197oIgCMKpg2FZFmpra1FbW4tJkyaFA8dRF9rJvFB1T+PdMnWh8ng8KnChoM2yLKxcGR4vs2KFgeXLu8cwmSZ1KfsCjpTeiCOlN9qkhPa/b58RIQMUhNJx333XiMgemJaWhpKSEni9XluXVz2lv5OoRIO21zOu6sJBAa+TjHDZ4IEziS6vHy5v9G8euOpj5HQp0o+tr6OPE9SllII+PnY0EAg4ilh2djZqampQU1Ojyvvyy0ZEcM7Lw0WUltOYmy1bwqn6aV29y6hTWZ2EUd8/TUDO1yUp5feXfm/r9/vYsWPR0NCA994zFLt2dYtvtHLpQs7r3ql7KA+o6b7XxdXj8ahnNCyDQ2zb0/QruvzpL2DoHtRllm8XDAZV98WqqipUVVXh4MHu86buh/SSg9dDXFycyhQb5ks4nPRlm4QeKbk+4vrEx8errpZerxf5+fnYuzcsgnrd8jqnl0W82yLVw44dBnbsMCIkkuS/tbVV/Vsf40UCqE+PQZ+np6c7vmiiiclJ5HhXwffft58LvbRwunc+/LB7Xd6Vlt8n/N4goS4uLo7ofqrLCz1rfZWXmJgYta/09PSIsvLrQVNk0H3Jx3gONink5eRj6hMSEmz3KnUVdqo3ve71z/X7jh+3v89fEARBOHUQIRQhFCEUIRQhFCE8qULY0yTzIoQihIIgCMLJxaiqqnIMQCmI0AOerlEXqW54TsHypEmTMGnSJBWAbNhgqC6cubm5Edvo3emOlN6EI6U32QJLPUinQM+yuie9pkCcz/tkWRbGjBmDPXu6y6Dvx0kIo32uSw2JsWmGu4kSeXl5Kvspbad3R/X5fLaumaZp4r33jIigVg/WnUSWxPNYhFAXQD3o5OWNJs9UTjoPLpfjx4/Hyy9HBrR0DhRk6+dEsmma4a6i1F2US+GBA4Yt4Y+TcDrVHfH000/bPqP53jiUjIQLGZd5Xma9m+SuXWHR0Ou5JzEmGXz22Wdt56WLih7kOwlwV9bFKuDnIq+/MKFz6sobhiOjr+mm6BpbYhO6xvz+SElJsXUTtixLJTWhZbQN7Ytn/6WusvSyISyCN+BIyQ2oq6uzPWP8HqQ5Rj/6KCxyU6dOta2j1xGV58ABI+Jz2m7PHkPVF0GJhkzT3qXzpZcMW0ZXXcR4UE/nS/MNWpalEojU1dWp54B3N927N9ztdt8+AykpKaoO+bFM0575meqQnwNNUk9l8Pl86vpQWblk074WLVoU8eKlubnZ9ndPUqhfB3q+9Eyqg1UCOVRengjN4/EgNzfXljiJXvJlZGTY6otLI3Ur7i25DD9uf5+/IAiCcOpg8ADBqdXBSYy6Rl1kWz82NlZlnGttbUVrayt8Ph9efNFQ414oqCwuLlbbkWyOHz9ejaWj4x8pvQlHym7GkbKbbUGnHiDSW34uMvzHmQJz/oba6Zz4+fA64MG5Llm0rZ6NdPbs2RHilZmZGSHZPEh+913n7KdOcseXUbnKyspsQb4um7ooOp0P/VsXJBLpnmRLD6hN08TWrUbEelTPepn4PWiapq1lkK+3cuVKrFy5EqZpH3uon1NP57h48eKo9wR/cRAfH68muS8tLUVNTQ08Hg86OjrQ0dGBgwcNNd2JXi+maaqxbaZp4nCCYYPWoak17NNrrMKqVasi6twJLj1r167F2rVrkZqaqsaXclEhMdCvU2NjZMvrkaKwGHo83WOiOLy10u/3qxZI3pqsP4+0rKCgQK1DrY1er1cJoWWFX+RQtmLeikUTwFMPBdM0VQ+H2NjYiBdY9DwsWLDAcToHy7JsrfNUrtTUVBXI03qvvhpej8bk8e8iEh7eojNq1CiMGjUKXq9XZWLmLzZIGmj/JEv82vLpcaj+fD4f3n3XsLX0JSQk2MTUsiyUlJSoeqD7obKyMuLeSUpKQktLC1paWmznS2PEm5qabPfGmDFjHGXQsixcf3XfWv5OBamhc/B67dNo0LXgGWVTU1MdWwf5b1VMTAyysrJ6FMJTod4EQRCEgYcIoQihCKEIoQihCOGnIoSniwxef7V9HkIRQkEQBGEwY+gBJu8axqWNCyJlNJwxYwZmzJiBiooK9eNHQcTbbxsoLCxEKBRSy7KysiKCsbq6OltwTse3BadlN+NI6c02cdi+3Xn8EJfG7duNiG53TkE1FwiSCN6dkZbl5uZGFTP979mzZ2P27NnIzc1FKBSyBY0U4O7ebWDPnjDRpC/a33qXONM0beP3TNO0iVxf9s+hrIO0HXV9io2NVRlcKSDVJ77mQhitzvVycaibqJNkLV++HMuXL1fL9Pn8ehJX+ru1tTViudO40rS0NNu+4+Li8Mwzz0TcL3rXQdpPeno60tPTbQJIhMXwDMfzX7x4MRYvXqzu5b7UGdUJiTLJET0LcXFxSE1NtZW1udlAU5O9rnVhD4vhtSpzMP8+4OP+eBdTPjchdZmkbpNZWVlqjCitk56ejiMlN2D//rBgm6apMpjyydAzMjJUGSjQ5tJPksivYygUQnl5OUaPHq3KGhcXh/j4eHX/dnZ2j3Xkz5feNfTVV7vvZ16vXPSiZeekLpoktCQA0dblxMTEOM5zuXu3gd27DZUpll9fekFA+4iNjUV7e7tNGum6eb1e1YWXzo3G+nk8HmRkZCiRLygoUHUlsuK2CSEfo8q/o53mwszPz1djBI9nYvr+Pm9BEATh1EKEUIRQhFCEUIRQhFCE8Dih8xYhFARBEAYrBu+GlZ6ejszMTIwbN84WYMfGxtrmHOwadRGmTp2qfvCSk5OVKFAWvaSkJGRnZ8Pv99vmzKPghQIu0zRty/SAzhaclt2Mo+W34mj5rY5BOQUzb71l4K237PP6OQX+/BxN01QJK0iAnESvtrbWUVR05syZgzlz5qhAlAcIiYmJ2LXL3k1PD8T5Mh6k0jnrEmSaJhobG9HY2KiWx8fH29ajjJ69HcOyLBWA9jTHIF+Wl5eHjz4ysHdvGOouyq+t07ZOc9fpiWT4+kuXLsXSpUujlqcvQjh79mxb10kucxTUpaSk2LbjdafXFw/ead3U1FS1/qJFRsS8h3r98b/b2trQ1tamrjVPPJKSkmJLWlRWVqa69NF5UBdMEnfqymhZ4a6Fzc0GmpsN21yeer2tXr0aq1evVtlDjxRdq6Dy6uJiWZatXknqKOAlEcrIyFDdQwmPx4ODBw11PBJL/fnm14p3veboz5rH40FRUZHthUwgEFACSufiJPemaeKNNwy88YaB11+PFEfTNLFzZ3dGztzcXCVQJK99CfT7CskF/w546y1DySDdv/QyiBLU0Dk/88wzGD16NEaPHq3qgp87f6FBcybSfcLn2iQokZZpmqetrNB50++H/nKJXsZQl1D6PqU6p/kxRQgFQRCE/sKIi4tTP2R8TMvUqVNt0kc/bvHx8WoMIbUi8dYAnlmPxuDwYIMHa3xMjC4kPOior6/HhAkTbMtJCvWxZ2+8Edlq6PV6beNtnKShpKRE7ZuXx0k66urqVMumk3CQCAUCAWzatClCSpOSkpQQ9iQzFKhy+XWSTzoe/Xvu3Lm2FotgMBgxPQU/Lg+Co+0/NzcXCxYswIIFC9T2GzZswIYNG7B582Z89FH4fDo7DdXiok9zwI/JW4NM01SB6wsvGD3WPcHL4SScTpJL+2hoaLBdI5IKfewsvbRwGkNJn1NrFxdJ/R5evNjApk2bbOfj1HKqXztaT5/ihV6kcKnnY830cXzUOr1ggYGWFntrNI2fpGVNTU1YtmyZ4/PIpVBRHMbj8eBI8XW9w8YJWlb4ZVNWVpatDM8//7y6d/XWLP4s0L3Fz5vLIr//kpOT1WTywWAQPp8P8+bNw7x581Q9WVZ31uKMjAxYloU33jBUwE7H4vecZVm2lzu8RYg/gz21CB4P/OXFSy8ZSE9PRygUQkpKisowmpycrKZDuf7q6GP5uNxzgeffC3y8Gz3LOTk5Ed8bPQmLLjWnynhCnlyGWmP5fWlZ4dbt0aNHH/N1rq2ttf3Nj9ff5y0IgiCcOogQihCKEIoQihCeYkJ4LMlduMx8WkJ4PPT3j+HxcjKF8FSoL0EQBGHgYRNCPvZh167wJNvU9Yx++LtGXaQCJ+qClZubGzHuxKkLFhdB+qHUsx7ywHDcuHGq+6oeZJeXl9u6jkYTQgrmqQskX5czbtw429x4PcnItGnTMG3atKjyxPdB85/xz3nmUyep5McMhUK2SbCdjkeCwLdduHAhTNNUE4c7nTddawqCk5KSEAqFMGrUKOTm5iI3NxcFBQUoLi4Gn69y2bJlWLduXUQ5PvrIiOi253RduQjqZdq+3XnuQn29+fPnR9Sdk2TpUl1RUaHqTA9weRAc7dpy9BcbXBK8Xi+WLDGwZEn4fNauXdvjteYvG/TlPBMliQ89ezyQ591D6XlcvtzA8uUGFi40lDzy+5SOy7sb6+eiyzZ/Zqm7+ZHi61S9Upn0jJ70feLxhLNnUuZNGp9I682dO1etl5+fj/z8fPj9fnzwgaFavN55x1AvQXh5efd0qgf+0opf75kzZ2LmzJkR+yDS09NV13N+bvoLlD17DNt14N2kSeCzsrKQk5PzqQkhnxA9ISEhaitSXwSCPvd4PKp1kWeopX9zyabvelrGX0xYVs/ZRrkc8+P394/h8ULl52NsLctS9zjNMalD96LTZ/SbLDIoCIIgnAyM5ORk1eLl8/mwcuVKdHZ2B/bbtxt4800D27aF6cq6GD5feFJ1Gj8SGxuLYDCI9PR0WxCkB+g0nQH9cFLg5hQA84mhnYLnkpISWJalxhQeLb8VlmVh2zb7WK3Ro0fbgkEKgJ2C/vHjx2P8+PERada5kOitKdFkli87cMDeGsYnLXc6DkFjc/qKXg59gmldcLkcRBO0aNtynnvuOezf3z0mjVp+nASNyhSt3miahp7OyzTDYxYrKyt7rQcqA0/mQevo49/8fr9qdcnIyEB2djaefvppNZH95s2bcfCggQMHDHVN9+41Is7F4/Ggvd2+fOnSpRGt7XpdVldXR5wHHytH+3Ya80ef8ZauFSvsdVlWVhaxnmVZqKmpcRx/51ReXga/36/GmZEEcXHw+Xw4cMCeOIm34tF50PQSJKVOZejsNJSMUjl37w6PFeZy5vP5kJKSYvuO4RPDW5alktTQ9x6/F3hL79tvGzbRpvs6Pj5etbwfPBiWU/6SQG9p0xPP0LXVJYC3VPLPTdOMKgYkBz6fD6FQ6Lgli7dy0fd3YWEhCgsL1UtBp5ZDXRr189Jbcel8qO5PBcnhXW/p3uWJk+Li4pCenh71WtP0JNHkv6WlBaFQ6JSoK0EQBGFgIkIoQihCKEIoQjgIhfD6q7sFgQthNGk4lpbCky2E/f1DeCKcLCHsyzUUBEEQhOPBoIyEXq8Xy5cvh9frRW1trW18oD62qivrYsTGxqIrawi6soaoTH5erxclJSVK1ujHkbpx0X6o+yYf08cDsmgBr2maKC4utk1uz4O1o+W34mjFd1XQVVlZGRHU8u6c0QLzefPmob29vVcZou5m/POlS5dGiCH9m8bNkfREky/KAngsMugEZVCMJqzRyhBNbPV9rFmzBmvWrLEFwxRQR6tbXQj1Y7//voH29nY1RlAvE0+Pb1kW8vLy1BivlJQUxzLr969+z/HufrxcRUVF6vjURVYXo87OcEbVTZvCbNhgYN268DkuXLgQCxcuhGWFu/DygFo/fz7G06l8PAA3ze7Ml1u3hrNfvvqqgZdfDvPSSwaefdZ+7dPT09XxaF+xsbFqigq+f14+Xm+6CNBzTwLh9XpRWFiozuPgQfu0IytXrozYl2VZqpshLaupqVGf0Vhm/TpSFljTNPHmm+GXVq+/Hn6RNXv2bDXlB43n4y+e/H6/7b7hY5+JvXsN1SXSSZDXrl2rugGvWbPGdj1pHXoW+NhDfm31+5RLVbTnx0n4+jImr69dDnlLIR1/9erVSE1NtdUfnRN/3vV7W3+ZYVnhccdpaWnqd+JUERyneqN7KSEhAdOmTbNJHnX35kMvAoEAampqkJSUpMa7ZmRknFLdawVBEISBiQihCKEIoQihCOEgFsLrrz52IYwmFSdbCHtq0RxMnAwhPBXqSRAEQRiYGDw7IQVAZWVl6seMfqwouN2wYcMnInixCla7sobAsiwUFBTYgljTNG1zGlIgScFatG5pelBE++LBpr4e/aAmJyfjaMV3FfQ5dd3RZagnIeKTkDsFaDNnzsScOXMwd+5c29xxTglXLMvCiy8aePHF6N1FibKyMpSVlfUoo72hz+3ndB5Uf07nrosP7/bl8/mwbNkyFbBEk0e65lwQnISTr/P++93lbm1tVZPIE3TvONVJMBh0LLsuV/yeiY2NRSgUihAVntmTH8fj8aClpQUtLS346KNu4dHn0DPN7rkoTdNES0tLRPDP96vPe6nXPZ9Dz+/3q7k2dXHzeDxYsWIFLMuyibNlWeo8+b54Wbh08a6Z+jr0POn30qhRo+DxeLBo0SIsWrRIrUPdSj0eDwoLC21di/nxqFwJCQkIhUIqQY7P50NRUZGtXFQv/NxjY2Px2msGNm82IupPP2+SSkqikpaWhnHjxqnuwE7fTaZpqjnkli9fjuXLl6vrR387XQ9+/zldXz0ZCd+OltNxPvzQOK6xZFwo+tKttKCgQL3A0uchpPovLCxU36tUZpqD0eMJJ+XJzs7GmDFj1O9HbGwsYmJisHjxYixevNh2zP7+MTxRuBTyhE/UlVdHn6OS/00ZcIPB4CmTjVUQBEEYuBj8x5wCJj4pNwVTTU1NaGpqQnZ2tgqyKINlV/YQ+Hw+dGV/05apk/YxceJERXFxcYQM8ODc5/NFvFWmwMgpYObZFp3k5mjFdxEbG9uj2NEYD12KVq9erZbxMUC6qDpJyHPPPYfnnnsOmzZtUiLUmxBWV1erLJh6WXr7W19O00A4SZrTOTmtG227sWPH2v5OS0vr8Vj09+bNmx2l1DRNfPCBgQ8+sAvV7NmzMXv2bNv5URDPl9E9EE2onO4XPWgvLS21PQPUWk3nkJOTg5KSEjWpvc/nc8w0S1MmTJ8+PeKz5uZmNDc3O9avLkler1e1oPOWdJ/Ph7ffNmzlpJal8vJylJeXq5ZrnvWXzo2eXS5TTvXFs0fScfXryaUwmnDrrYr6ZPVUfo/Ho3olUKsavx70veAkalwSTdPEhg2Gbf/8+Pq4Rf6yIzk5WZ03TfSuX6e4uDjMmzcv4tpSixeJbbSXXU73Ja0X7XvB6/Vi797weFW6DlwQqDthT8TGxqr1+fb6erT8vfecpZquHWV+5cuofilDMZ1jIBCwiaNpmr12gxys4kPnwscP8lY+IikpCYFAAPHx8epeTU5ORkxMDDo7DeTl5dn2JzIoCIIgfJaIEIoQihCKEIoQDjIhNE0TmZmZfZYFLoM9CSFftz+EcLAL0GcphP19boIgCMKpi+HxdM8JRj/YPKij7IENDQ1oaGhAZmamyihaVFSEoqIiBINBdGV/K9x9NHtImKyL0TXqInRlfl11wzJNM6KLlMfjQSgUUsGELqP6mCZdJnoKukgI6bg9rWdZ3dneKGjq6OiwdX+l7fsiUbqwHTxo9CiEfKL73uhNEvfuNZQQOG3Ly8gDUacglca58K6hNIaTb0f74fum/5McU3Cr7980w13hPvzQ3qVUnxuPB//6OXg8nohujDxYTUpKUuPJ9HniaN+NjY22e87r9apusU7iY5rd41Qpi+n8+fNhWeHu0/r1mTJlCqZMmWKrJ737Jr+nTdPE1KlTMWfOHJXt9J13DOTk5NgCThrPl5WVhaysLJVd0+Oxj+nUnyVej7yu+P2yYsUKPPvss9i4caPqFkuZVj/6KLLLqi4OXC6pDAkJCba6D4VCEc8Mrc+Px7ssk5xlZWVFCK7X68XatQbWrg3fT4mJiREvmfi9ogsz3Uu6SJKY5+fnR2xLf5OE691DnZ4//VkwTRMZGRmqO+WKFSuwfv16W/dvqleegbg3adDnLezrOELKOErnx+tjyZIltmX8+XR6WaE/Cz1lTD3VpLCoqMixy2h5eXnEMn1c5WCtA0EQBGFwIUIoQihCKEIoQjiIhZAEq7duoCRox9KieLKEkFi3bh1qamoGdRKVT1MI+/tcBEEQhNMDIxAIqIAtLS1NzQ3Iu2HRXF0UqIVCIRQWFqosfbt2GUhJSVEJOkjwqBtfV+YF6Mq8AKZp2rpvUiCRnZ1tC/SCwaAtaKflPPjQk1zwAI3O52jF7Y5BmC6GvCweT7j74KZNm6LKVG8yqIuqaZoqONUFbsKECZgwYUKfxI+yMeplp393dhro7LQLZ29SzY9BMqAHs7QOz36q17nTdfB4PJg3b57jury+Y2NjVdmd9jV+/Hh1zL68JNAFhB8rJSUFgUBAnS/d43rSF307XieU2Ia6mdI9S/NsNjc3wzRN1XWO6re+vh719fWqjp3uQ0rEkZ2djaqqKnVNeFdsnqWR6iM+Pl692KHng3fj0+ucju33+5GSkqLKOnbsWEyePFklzuEvDJzuuY8+Covh3r2GSgjEpdnj6e4KSnXNv18oY2VaWpqa966qqgpjx47Fhg0bVFn9fj/27TPUiwN+fXbuNLBzp2Gr01WrDKxaZSgZ1s9d7+LKhZzuISfhMc1wRli9Syq/v/Xu6yTP+vOt109mZiYsy7LdJ7RfPo8m3cf689vblBS0bm+yocsg77bLM6Fu2rQpon54+fl3MW1LSWWchJAv373bGLRSROWm6xptfkESwPz8fOTn5zvWSX+fiyAIgnB6YBwpvFK1gsTGxqpU8vTjTsJIgVJycjISExMRFxenUq/v32+oVglqkeCTMb/3noH33jPQlfE1dKWfbwue4uLiUFdXZwsqqLWMv82nwJS3eOiBGJdWLoR6Swm9yY4mRqbZnaXT6bNogZ3H40FFRYUtsKQxZWvWOLcMUstrT+JJpKamRhVRvZWtN5ml+vT7/epNNn3uJIS6CDuVgwfatP+GhoYISeRBZmxsrGrRpHLx8XSWZdmmMdHHqTmVgQIxOlYgEFAvKizLQlVVlS2DrMfjweLFiyPqiwfB9LdldWfN5NvzVsPJkycrcaPxlST0CQkJKCgoiKiH+Ph4pKenq3F7vDVIb3XThYqLLd9Gf7FDLVy8DvVl0eS+t2U5OTnweDx4993uVkP6TuDSGgwG4fV6UVBQoOqB6tnpfnNqETbN8JjT99838O673ffO22+Hp+Lg1/Hpp+3y6PRCgsYT6vXg9OKJ6tVJLPXjUOsm7aez01BjZfnzx7f1+XwYM2YMxowZo+4Bfs/RsXkrq9/vR0dHB/x+f9Rul1R3Ho8nqmzoQkLjdT0eD3Jycmz3E4kurwfeSujz+TB9+nQl1/pk9SSNycnJCAQCauxcZ6eBqVOnYtmyZYO22yRvkfV6vWhra+tRCkeNGmXbbjCdqyAIgnBqIEIoQihCKEIoQniKCKHewvT+++F6chJCXTz4tpZl9bsQOnUpHSyyxKWQC6HeEkpCONjOTxAEQTi1MDweD44UXokjhVciISFBjZXhXXxiY2Nt3b4KCgqwfv169RnNSZeUlGQL9CmI4kFQMBjE4bRzcTjtXBUMWZaFmTNnYubMmSqYpoCJ8Pl8tonCdSHhx/u44df4uOHXOFp+G0zTRHJyckRAyce10L54wKh38eISpB+fgjIK5mtqarBgwQI1ufrBgwYWL3YWNco8SRKtn5dpmmpsmH58vZ50IYwmu/yz1NRUNb6O75+PT4smf7y+nD6noJYLiN5t0Ov14sABo8fue5QB1ulYPGCPi4uDz+dTgSx9rnf3JBFat24d1q1bh4MHw0Hze++FBePddw28845hkxmqF57xk/7Ny2WaJmpra2Ga9oyoNH6RoBcvTjJBf8fFxSEhIQG1tbU24eT1T88QnzPU4/GoLJn8OaaMhn25hvwzXaKoHPp1TE9PR2ZmJrZtM7Btm6GOSyJ88KCB6dOnY/To0aqsJLRcjLhc0IscOq7TQMMPRwAAIABJREFUywl92bZtBrZuDfP66waqqw3b/UTd0fm1TUhIUNeK9ktdgJ3qiZ4PyrTJ78e4uDgsWbLE9l2jd/3ds6e7TLpUUd2MGjUqYh2qc/3ly7Rp02BZ3eOg6XuBuvTSdxON5XWSDz6+kH9vZ2dnY8+e7meDzmPfvm4hDAQCCAQCSEhIUPK6fv167N5tYNSoUVi/3sD69Qbq6uoQHx+vMlTHx8fD7/cjJydHCZLX68XBgwYWLlyoyr906fHNv9hf8CQ+nZ2GY/fYQCCAkpIS2/r9XW5BEATh9MTgb32PFF4Jrzec2IVaDQOBAIqKimwtElOmTIHf70diYiISExNRXl6OcePGIRAIqEnVKyoq1BtxClzobTMFPIdD56jg8nDqWQoKpI6OHNnNU0/hY4YeGFMr4MeTf6OCs/88/rgaL8ahCcxpOyfhMU3T1nLlJGB8Ox5cUkseF0/LsrBokYFFi7r3uXDhQkfh1ANQSt7DP9fLlZiYqAI4p3L2JIh0zehvXn69bPRvvZVOlwqPJzw2VK8jCqZp32vWrFGixiec50GwZVnIysqy7Z+CdV046aWFz+dDdXV1hGzRvvWpSPRxX6ZpYufO7oD3zTftrZi6JNFnNTU16t8kDbQNBc3RhIuW81a9UCgEv9+PyspKVFZWoqGhAYsXL1b78ng8yM3NtZ2j3+/Hzp2GTV5pPV6HJCp+v1+9FNDLxstC2/n9fqxatQqWZZ/2JRAIqBcXpmni1VfD0rNvn4F9+wzbuGAuhKFQCB6PJyLxDwmWz+ezteLp95nTvaq/6CkvN1QrsdOLGdquuLgYxcXFSExMjJBj/frrUsalTr/v6fuJ31v6vvj0DPRyw+sNT+9D68TFxSE1NRWFhYXquZ07dy7y8/Nt5ViyZIljMppVq1ZFTVqid3Wk+tqwwbCV8733wn/TmF+PJzwJPV0rut55eXkIBoPYssVQolpdXY3c3Fz1siQ1NRWjRo1CaWmpeulYXl6OUCgEn687GdTTTz+N2bNnD5qEK1TGzk7D9jf/dygUGpStn4IgCMKphwihCKEIoQihCKEIoQjhp0hPXV2jCWF/l1kQBEE4fTFSUlKQk5ODnJwcHCm8CikpKbYAcfLkybZshTQOKC0tTY11iYuLQ05ODpKTk1UXL8oQqHcF08fMHA6dg8OpZ9sCs8OpZ+HoyJFRBcY0TSWGPJj6ePJvbdv4/X785/HH8Z/HH8ehT6CxX07BeG8ySNvpZaLMm/xzvm/6rK3NQFtbeL+rVq2KKmt8WxKb6urqqHJG0FhNp/3qZeGQbPBzcaoTgoJqHijr0mBZlhIMp33RpPM0dpG6mTlNMM+77nGpio+PR2VlpZrOYcaMGbYpGj74wEAwGFTCondJ7ekeoGVvv23g7bfDdaqPT+PbkuDQmEG9K6suFvQZbZeSkhLRnZZ39+Rj6UwzPB3EihUrsHHjRhw4EA7AaQzW+++HA/UdOwxs3x7mrbfCXShfe80uCbrYV1RU2ESHSw3vvun3+23dqmmZXoevvGJg5cowFOTr5+bxhKftmDx5suoyThl1uXA4yZlpmupFCL9Pne65sjIDZWUGDifYcRLJWbNmqXqgslK2W7q+vOsmF2jaFxd0fSzim292l5cyuubn5yMjI8NWzzTmsry8HOXl5WpMN+/OTy9epkyZgtbWVrS2tkZ8V1GdUTd203TuNsoFhbrBezwerFtn2O6FDz80bPdvVVUVqqurkZycrLJPHzxoYPLkycjIyFDjaZOSklBfX69eJtJLxJiYGDQ3G2huDu83LS1NHYvGnDplJ+3vH9Bo9NbyJy2DgiAIwkBChFCEUIRQhFCEUIRQocvKQBRCXs7+/hE9HgZz2QVBEIRTD5sQxsfH48joqyK63Xk8HtXlhxIHUBKZpKQkJZE+n08lkKAENdG6VdHflOxAD94+nhBjW0ZdLynJgGmGM/TxbqRJSUm2AI62TUxMVEHQoSeeUGLKg0cnydLn9IsWbHo8HkyaNAmTJk2KCCydhKqpyXlOMi4idM40MXtPZaX/86QPepCrCyH/d21tLWpra1FSUuIowPr6RUVFSlZ9Pp+SSL1rJgWz+rXlXZD5tTVNM2KSdqfuePweIpGiro/6dSFBjiZ+ugBGE2j69yuvGBF1z8tP3ZH5eevH9nq9KvEMF5ylS5faZImy6/KXKHSP6wKiows67cuyLGzZYmDLlu6u3Po14l2Zdang18Hr9WLv3vAchB9+GJYynpiH1mlvN9DeHr4O+fn5tutEx+cvnSZNmoS5c+eipaUFS5cuxdKlS1XGzv37w+zb1z3/IZVVzzraVw4nnBEm+DnMnz8f8+fPt507v34zZ860PX9O8xz6/X60trbari3/nHjhBQMzZsxQAsi/u3w+n0q44vWGJ4JfsmSJerlB3W3pe9fj8aC4uDjiHtbvvXnz5vUqhISeBGX1agOrV3eLoM/nU/Nh+nw+NDU1Yf78+erlzoQJE1BfX4+CggJkZmYiMzMTqampCAaDaGpqQlNTE154wcDzz4dfGDhNyZCXl4e8vDzHz0SqBEEQBOHTwehpfiRBEARBEARBEATh1EWEUBAEQRAEQRAE4TRFhFAQBEEQBEEQBOE0RYRQEARBEARBEAThNEWEUBAEQRAEQRAE4TRFhFAQBEEQBEEQBOE0RYRQEARBEARBEAThNEWEUBAEQRAEQRAE4TRFhFAQBEEQBEEQBOE0RYRQEARBEARBEAThNEWEUBAEQRAEQRAE4TRFhFAQBEEQBEEQBOE0RYRQEARBEARBEAThNEWEUBAEQRAEQRAE4TRFhFAQBEEQBEEQBOE0RYRQEAThOBgx4lFkZ8chGBzZ72U5EYYPfwTZ2XE2+uvYw4c/0u/n3x9lEARBEIT+RIRQEAThGAgGR+LQoQ4AW2y0tNTY1hsx4lFs2dLc7+XtiezsONs5bN26AMCWfjv+yZTRgVQGQRAEQehPRAgFQRD6yIgRjwLYgkOHOrB27XTU1+egvX0COjtXR0jhyZar42HLlmYAW9DYWILs7Lh+E8K1a6f3ewvh2rXTRQgFQRCE0xIRQkEQhD7S2FgCYAvq63Nsy0kUOztXq2U9ydWIEY9GLCMx6a0Mfemiqu9/+PBHHLfTyxitzH0t27FCQqi3rvZUT72tM2LEoz2KZbT6a2mpESEUBEEQTktECAVBEPoICaGTwNTX56CxsQQxMd1ixbshknBQS9ShQx0YMeJRBIMjI9Zvb59g23dZWUi1QvLunSQ+tO/6+hzVnfXQoQ7Vgknb7NrVroTHqcurLoROZVu7djqGD39ESTDvFltWFoq6TJfomJjoQlhfn6POl1pjSfy2bl2ArVsX2M6rs3N1RFm3bGlW2wwf/kjEefD643UoQigIgiCcbogQCoIg9JERIx5VwrVrVzva2yegrCwU0SIVDI7Erl3tSjCGD39ECcehQx3YsqUZW7Y0Y/jwR9T+1q6djsbGEiVCJIW89bGxsQT19TlKbkhAad+0XUtLjU0Mad8kQjExYRnjZRwx4lGbEA4f/ogqy9atC9DYWKLWp33s2tWOQ4c61HmTpPFlJMBOrXZOQlhfn2M7X9rn2rXTERPTLduHDnWgsbFE7Z9vw7vC8nKtXTsdZWUhtQ3tk9ehCKEgCIJwuiFCKAiCcAw4tZqRiHHp0VvbSDhIUmJiulscuZjExMQoEYuJiVECyEWFJJHEjPbNWxZJevgyEqVoZeR/k5jprXe0j2BwpDoudcMkQeTLOjtXY9eudse6dBLCXbvabV1v6Vx27Wq3SSuvDzomX8ZbKnmZ+fXg10KEUBAEQThdESEUBEE4DoYPf0S1NpHAcfGJJoRcOHhLVUtLjYK33NG61O20vX1CREsd7zKqH6+sLBSxLFoZ+d/RBIm6gDY2liAYHKmEjiSVzol/zsWL4ySEToLMcRrnuHXrAlurZExMWCypfkhu6Rq1tNREjCUUIRQEQRBOV0QIBUEQ+gh12dSXDx/+SEQrVF+EkNYhedEJBkdixIhHbeMHOztXK+nShZDvu6dl+vGd/qZ19aQtusR1dq7G1q0LlHTRtBxbtjSrFtBoyWH0ffWWZMapzLSM6iLasrKykON4yJ7qSxAEQRBOB0QIBUEQ+gi1zDmNh9MzkPZFCGlsmy6ZweBINfaQt7jRcaN1Gf0shJC3MPLzpOV0Dlu2NKuunlu2NOPQoQ7s2tUetbtoTEz0FkJ9/kZqidXHOfJy9ySE2dlxStSHD3/ElrRGT8wjQigIgiCcbogQCoIg9BGSIRrPRsuDwZERgkHi0pNwUPdLvj9KXNPZudrW8siPdzJaCKm7Jy8bP09aRufAW9x4F009Yyon2hhCvdydnauVbB6PENI2vA77cn0EQRAE4XRAhFAQBKGP8BY7J5zG8FHrXjTh4PvjXRppPRKuQ4c6sHXrAnR2rsahQx2qBY4f69MUQr1sJGpOLZqU1IWWUwumnshFx0kIaRkdU9/38bYQ8jomqZUuo4IgCIIgQigIgnDM1NfnYMuWZiUdlFSFr0NTTVCGUEoK4zSejjKJ0vQOukSVlYXQ3j7Bdqz6+hy0tNSoSeP1ffe0jB+3p7/1c3VKxsK348eiBDk91WO0MYPB4EisXTtdzTfIjxmtjLqk6svKykLqPGgaDr6+CKEgCMKJA8BxGf+vt+17Wrenz6Ptu7djCiKEgiAIQj/RlyQyJwsRQkEQhBOjr5J2LOLGl/Xl82M5ntCNCKEgCILQL5AQUqbSnrqXflbQvJLUjVSEUBAE4fj4LITwWPZF/+5ry6HQjQihIAiC0C+QjPFpNk7HMgiCIAx2jkXGRAgHHiKEgiAIgiAIgiAcN5+mEPL/nNaJ9nm07qUihL0jQigIgiAIgiAIwnHRk3wdqxD2VfJ6+1yE8NgQIRQEQRAEQRAE4bj4NIXwWPbd12OLEPaOCKEgCIIgCIIgCMdMtP/4507bRNtXT8tECD87RAgFQRAEQRAEQThhBlILIS0TIewdEUJBEARBEARBEE6YnqTMSc6c/o627rHuq7flQjcnLITG1T8YUJzo+Vx/9WUDiv6+QQYqTz75JP71r39hxIgRGDFiBEaOHImnnnoKpmnCsix4PB54vV74fD74/X7ExsYiLi4OgUAACQkJCAaDSEpKQnJyMlJSUpCamoq0tDSkp6cjIyMDo0aNQlZWFnJycpCXl4f8/HwUFBRg9OjRKC4uRklJCUpLS1FeXo7KykpUVVWhpqYGY8aMQW1tLerq6lBfX4/x48dj4sSJaGhowOTJkzFlyhRMmzYNjY2NaGxsRFNTE2bOnInZs2ejubkZc+bMwdy5czF//ny0tLSgra0NbW1tWLBgARYuXIhFixZhyZIlWLp0KZYtW4Zly5ahvb0d7e3tWL58ObZsuQjbtrkUW7e68PrrLrz2mguvvurCyy+HeeklF/79bxdefNGFLVtceP55FzZvdmHTJhc2bHCho8OF9evDrF3rwpo1Lqxe7cKqVWGeftqF5ctdWLYszJIlLixa5MKCBS60tbnQ2urC/PkuzJ3rwpw5LjQ3uzBrlgtNTS40NoaZNs2FKVNcaGgIM3GiC+PHu1Bf70JdXZixY10YM8aF6moXqqpcqKx0oaLChbIyF0pLXSgpcaG4OMzo0S4UFrpQUOBCfr4LeXnddFjnY4fvTOzwn4kd/rOww382dsSejR2x52BH3DnYEXcudsSdhx1x52Nn4GvYGX9BmISvY2fChdgZvAg7Ey/GzsQh2Jk0BDuTv4Wdyd/GzmQ3dqYMxc7UYdgZuhQ7Q5dhZ9rl2Jl+JXZmXIWdGVdjZ8Y12Jl5LXaOug47s27AzuwbsSv7JuzKuQW7cm/FrrzbsCvvduzK+x525d+BXQV3YlfhXWFG343dRT/E7uIfY3fxPWFK7sXu0vuwu/Qn2F32M+wuvz9Mxc+xu+IB7K6MwZ6qh7Cn6uFP+AX2VP8Ce6p/iT01v8Keml9jT81vsC/nz/hg5D+x68knsfOJJ7Dz8cex47HHsP0f/8Bbf/873nz0UWz729+w7a9/xet/+Qte/dOf8Mrw4Xj5j3/Ev//wB7zw+99jy3//Nzb/7nfY9NvfYsOvf43nfvUrrP/FL7D24Yfx7IMPYtUDD2Dl/fdjxf33o/2nP8Wy++7Dkv/6Lyy85x60/ehHaL37bsy/6y7MufNONN9xB2Z997touu02NN56K6bdfDOm3HgjGm64AZOuuw4Trr0W9ddcg7qrrsLYK69EzeWXo+rSS1E5bBjKhw5FqduN4m9/G8Xf/CZGDxmCgosvRt5FFyHvwguRc8EFyLrgAoz62teQcf75yDjvPKSfey5C55yD1LPPRsrZZyP5rLOQfOaZSPz6fRh9ZjKKzkxG8VkpKD47FSVnh1B6dhrKzslA+bkZqDgvE5XnZ6Hqq9mo/louxlyQh7EX5KP264Wou7AI9d8oxviLSzBxSBkmDalAw7eqMOXb1ZjmHoPpQ2vROKwOTcPqMeuyCZh9+STMuaIBc6+agvlXTUPrNY1o+04TFl43C4uub8aSG+Zg2Y3z0H5TC1bc0oaVty7EqtsWY/XtS/Hsd5dh7R3Lsf77T+O5O1eh465nsPEHz2Lz3Wvx/I/WY8uPn8OL92zAv+/ZhJfv3YxX7nser/7kBbz20xex9WcvYdv9L+ON+1/Bmz9/DW898Dq2x2zF2w9uw46H3sDOh97Ezoffwq6Ht2P3w28j7bsdcLl2w3XmLrjO3AnXmTvgOms7XGe9BdfZb8B19ja4zt4K19mvwXX2K3Cd8zJc5/4brnO3wHXeZrjO2wTX+RvgOn89XF9dB9fX1sD1tWfgumAVXBesgOuCZXB9fSlcFy6C68I2uC5qhesb8+D6xhy4Lp4N15AmuIY0wjVkKlzfnAzXtybB9a3xcH27Di73WLguqYHrkiq4hpbDNawUrmHFcA0rhOvSfLguzYXrsiy4Ls+E6/J0uK4IwXVlClxXJsF1VRCuq+LhuioOrqv8cF3thesaC65rTLi+MxKu74yA6zv/hOvaJ+G69gm4rnsMruv+Add1j8J1/aO4+Lbh/f57KAiCcKKIEGr0twCKEPaNkSNHKvFzkr9AIID4+Hglf4mJiUr+QqEQ0tLSkJGRgczMTGRlZSE7Oxu5ubnIy8tT4ldUVISSkhKUlZWhoqIClZWVqK6ujpC+CRMmYNKkSRHCx2Vvzpw5mDdvHubPn4/W1lYleIsXL8aSJUuU2K1YsQJPP/00Vq1ahWeeeQbPPvss1qxZg7Vr12LdunVYv349Ojo6sGHDBmzcuBGbNm3C5s2bsXnzZjz//PPYufMsHDxo4MCBMPv3G9i3z8BHHxnYu9fAhx8a+OADA++/b+C99wy8+66BPXsM7N5tYOdOAzt2GNi+3cBbbxl44w0D27YZeP11A6+9ZuCVVwy89JKBf//bwAsvGHj+eQObNhnYuNFAR4eB9esNrF1rYM0aA6tXG1i1ysDTTxtYvtxAe7uBpUsNLF5sYOFCAwsWGGhtNTB/voG5cw3MmWNg9mwDM2caaGoy0NhoYPp0A1OnGpgyxUBDg4FJkwxMmGBg/HgD48YZqKszUFtrYOxYA2PGGKiuNlBVZaCy0kBFhYHy8jBlZQbe8LtwOOEMHA6egcPBz+Fw8PM4nPgFHE78Ig4nfRGHk76Ew8lfxuHkr6ArxYWu1DPRlXoWukJnoyt0DrrSzkVX+vnoSv8qujK+hq7Mr6Nr1IXoGnURurIuxpHsITiS8y0cyfk2juS6cSRvKI7kD8OR/MtwpOByHCm8EkdGX4UjRdfgSPG1OFp8HY6W3ICjpTfiaNnNOFp+C46W34ajFbfjaOX3cLTqDhyt+j6OVt+Fj2t+gI/H/BAfj/kRPh77Y3xc+1/4uO5efFx3Hz4e91N8XP8zfFx/Pz4e/3N8PP4BfDwhBpj4EDDxYWDSL4BJvwQafgk0/AqY/Gtg8m+Ayb8FCv6Kj596CkdHjsSRESPQ9a9/4fA//4n/e/JJHHriCfzn8cdx8B//wIG//x37Hn0Ue//6V3T+5S/44E9/wnvDh+OdP/wBe37/e+x65BHs+N3vsP03v8Gbv/41tv3yl3j94Yfx6oMP4qUHHsCL99+PLT/7GTb/5CfYeO+96LjnHqz70Y+w5u67sfquu7Dq+9/Hiu99D+23346lt96KxTffjIU33ojW66/H/GuvxdxrrkHzVVdh1pVXounyyzH90ksxdehQTHa7Melb38KEb34T9RdfjLqLLsLYCy/EmAsuQPVXv4rK889H+bnnouycc1By1lkoOvNMjHa5UPCVryD/y19G3pe+hJwvfhHZX/gCsj7/eYz63OeQecYZCJ37E1SfkYmaM0ZhzOeyMObz2aj9fA7qvpCLcV/MR/2XCjD+y4WY8JUiTPp/xWhwlWLKmeWYelYFpp1dhcZzatB03hjMPL8Ws786Ds1fG4+5X5+I+Rc2oPWiKWi7eBoWDmnE4m82Yem3Z2GZuxnLL5mLp4fNx6pLW7H68oVYc8VirLtqKdZf3Y6Oa1Zg47Ursfm6Z7DlhjV48cZ1eOnm5/DKLRvw6q2b8Prtz2Pbd1/Am9/7N976/st4+85XsfOu17H77m3Y88M38e6PtuO9H+/AB/+1E5337sbe+97BRz95F/t/+j4O/OxD/O/9nfjPzz/CoQf24f9i9uP/e/AgDj/0vzjy0H9w5OFDOPqL/8PHv/j/kHnr6zCMj2GccRTGGV0wzjgM43P/B+Nzh2B8/n9hfP4AjM/vh/GFj2B8oRPGFz+A8aX3YHxpD4wv74Lx5R0wvrIdxlfegPH/tsJwvQbD9TKMM/8N46wtMM7aBOPsDTDOWQ/jnDUwzl0N47yVMM5bDuP8ZTC+uhjG1xbA+FoLjAvmwfh6M4yvz4RxYSOMi6bC+MZkGN+YCOPiehhD6mAMGQPjm1UwvlUB41ulML5dBMNdCMOdB+OSHBhDs2AMzYAxLA3GsFQYlybDuDQI47J4GJfHwbjcD+MKL4wrPDCuMGFcORLGlSNgXPVPGFc9CeOqx2Fc/Ri+etOf+/33UBAE4UQRIdTobwEUIewbIoQihCKEIoQihCKEIoSCcPIxDGNQ09/1NxARIdTobwEUIewbIoQihCKEIoQihCKEIoSCcPLpb6ETIfwMrukJ72AASKAI4emHCKEIoQihCKEIoQihCKEgnHz6W+hECD+Da3rCOxgAEihCePohQihCKEIoQihCKEIoQigIJ5/+FjoRws/gmp7wDgaABIoQnn6IEIoQihCKEIoQihCKEArCyae/hU6E8DO4pie8gwEggSKEpx8ihCKEIoQihCKEIoQihIJw8ulvoRMh/Ayu6QnvYABIoAjh6YcIoQihCKEIoQihCKEIoSCcfPpb6EQIP4NresI7GAASKEJ4+iFCKEIoQihCKEIoQihCKAgnn/4WOhHCz+CanvAOBoAEihCefogQihCKEIoQihCKEIoQCoOFaP/1tM6x7O9YPo+2774u72+h6y8h/Kyv4bHs60SvoY4IoUZ/C6AIYd8QIRQhFCEUIRQhFCEUIRQGK30J8I8luOfLTuTzvpSjv4VuoLQQnsg1PJ7PPs1rqCNCqNHfAihC2DdECEUIRQhFCEUIRQhFCIXByqcthMe6r2h/96Vc/S10A1UIj3WdExHCE72GEdf0RCujvwVQhPD0RIRQhFCEUIRQhFCEUIRQGIz0Vf5ECAeuEPZFsgbyNYy4pidaIf0tgCKEpycihCKEIoQihCKEIoQihMJgpK/Bfm8ywf9zWqe3z6Pts7ey9rfQnSpC2Jdr9Fldw4hr2t8PhSAcDyKEIoQihCKEIoQihCKEwmCjp+BcD/57k4lo++2LPPBlfRULor+Frr+F8ERlsC/X6LO+hhHXtL8fDEE4HkQIRQhFCEUIRQhFCEUIhcFGXwP0ntbtb5nob6EbDEJ4LNe5P65hxDXtj4dBEE6Uv/zlL/jb3/6mePTRR/Hoo4/i73//O/7xj3/gsccew2OPPYbHH38cTzzxBJ544gk8+eST+Oc//4l//etfGDFiBEaOHImnnnoKpmnCNE2bXPr9/gi5jI+PV3KZlJSkBDM1NVVJZnp6uk00ddkk4SwsLERhYSGKiopQVFSE4uJilJSUoLS0FGVlZSgvL1cSWllZiaqqKlRXV6O6uho1NTUYM2YMxo4di7Fjx6K2tlYxc+Z3MGeOW9HcHGb2bDdmzXJj5swwTU1uzJgRprHRjenT3Zg2zY2pU92YMsWNyZPdaGgIM3FimAkT3KivDzNunBu1tW6MHRumpsaN6mo3qqrcqKx0o6LCjfJyN8rK3CgtdaOkxI3iYjeKitwoLAxTUOBGXp4bublhsrPdyMoKk5kZJiPDjfR0N9LS3AiF3EhNdSMlxY3k5DBJSW4kJoYJBt1ISHAjPj5MINDNtMeHouXxS9DyBDH0E4ah5clhaHny0k+4DK3/vByt/7riE64MM+IqtI64Gq0jrkHryGvQ+tS1n3AdWs3r0WregFbrxjCem9DquRmt3lvQ6r0Vrd7b0Oq7Ha3+29Hq/x5aY+9AW+wdaIu9E21xd6ItcBfaAj9AW+ButMX/EG3xP0Jbwo/DBO9BW/C/0JZ4L9oS7wuT9FO0Jf8Ubck/Q1vy/WhL+fknPBAmNQYLQg9iQeihT3gYC9IexoK0X3zCL7Eg7Zd4Lvn3WPX4X9H2l7+g9c9/Ruuf/4yWP/0J84cPx7zhwzHvj3/EnD/8AXP+53/Q/D//g1m//z1mPfIIZv73f2PG736Hxt/+Fo2/+Q2m/frXmPqrX2HKL3+Jyb/4BRoefhgTH3oIEx58EPUPPIBxP/856n7+c9T+7GcY+9OfouYnP0H1ffeh8t57UXHPPSj/8Y9R+qMfoeSHP0Tx3Xej6K67UHjnnSj4/veRd8cdyP3e95Bz++3Ivv12ZN12GzJvuQUZN9+MtJtuQujGG5F6ww1Iuf56JF93HRKvvRYXjaelAAAJ/0lEQVSJ3/kOgtdcg/irr0bgqqsQuPJKxF5xBfxXXAH/5ZfDe9ll8F56KTyXXgpr2DCYQ4fCHDoUT11ySZjL7kXwkqcQvOQpJF5iInGoiaShFpKHepA8zIuUS71IudSH1Mv8CF0Wi7TL45B+RQAZV8Qj48oEZF4ZRNbVici6OgnZ1yQj55oU5F4bQt61aSi4Lh0F12eg8IZMFN2QheIbs1F8Uw5Kb85F2S15KL+lABW3FaLytiJU316M6u+WoOZ7pRh7Rxlq76hA3Z2VGHdnNervqsGEH4zBhLvHYuIPa9Hww3GY/KN6TP7xeEy9ZwKm3TMR0+9tQOO9kzHjvimYcd9UzPzpNMz66XTM+lkjZv9sBprvb8Kcn8/E3J/PwrwHZmPeA82YH9OM+Q/OQcuDc9H64Dy0PjQPbQ/NR9tD8xF/dxPc7ja4L2mD+5JWuC9pgfuS+XBfMg/uoXPhHjoH7qHNcA+dDffQWXAPmwn3pTPgvrQR7kunwX3pVLgvmwL3ZQ1wXzYJ7ssnwn35eLivqIf7ijq4rxgL95Vj4L6yGu4rK+G+qgLuq8vgvroU7quL4b6mCO5rCuG+Jh/u7+TBfW0O3NdmwX1tJtzXZcB9XRrc14Xgvj4F7huS4b4hEe4bEuC+MR7uG+PgvtEP900+uG/ywH2zBffNJtw3j4T7lhFw3/IvuG95Eu5bnoD71sfgvu0fcN/2d7hvexTu2/4G921/hfv2v8B9+5/hvv1PcN8+HO7b/wj3d/+Ia+76737/PRQGD8cqCSKEA08IPysZPNnXMOKanuyHQRAEQRAEQRBON3oKzqMF9H3dz/HIxPEsj4kRITyRzwfKNYy4pifrIRAEQRAEQRCE05W+yAT919u2+n897etY5bK3sva30A1UIYz230C8hhHXtL8fDkEQBEEQBEEQBgf9LXT9KYSnKiKEwqCivr4enZ2dAID29vZ+L89AY9euXWhpaen3cvQ3I0b8/+2dMbKrOgyGF8hM7ga8A1bABrIAFpCenpqamtotLa1LveI8OcIxYBwIBv7MfHPvCUZGQgb94EBORETP53P0ndaaiIiGYaA8zw/fzl/EwRgTHIeyLC87vsqy/Lha+nw+rb9a69Gyuq7JGEPGGHq9XqP4dV1n41cUxeG+bZkP0p+5fGjb1hufoiisvb7vSSl1uN8uvuNkiD9a65E/VVXNxodjKuNdFAX1fe+1B8BZOFrQQRDusE+P3gAAQlFKkTGG+r63BZk80d4dLkDuLgiVUrbgkvnBBR//6wqAq7E2Dr7xVVXV4X5sQVEUZIz5EITDMNAwDB9j5/l8EhFR13U2hiyUzppHSikrbL7NBxbXbdvSMAxkjLHChu00TWNjeLTvEt4ueZx8vV6r/ZHxcePK9pqmsSKT+9Jaj+zd/XgNzsnRgg6CcId9GrviFvNV3fV8H5/d2D7W+rJX31tv/13gq7H8t9aa2rY9fLtSgAvauxcYUgTJAk0pRURkr/xzQXvVu4Qxcaiq6qMQTq2Yj0GKQXnsdXOgaRp7fOm6biT0hmGgqqqsCOD4sXBMPY9i8oFFjS8fuq6zx14ZE74zX5YlZdlbGB3tPzN1nJTnklB/5s5HwzDYO4bSRlEUo3yp63pkA4CzcLSggyDcYZ/GruieXOX3sfb2aPuNL0vLwG/RWo8KVJxM3xD9XY3WWt9aED6fT1vMycLXV7jL5VdjbRzKsrT5w9+nVszHwseJqqpG/rjHD44Niyc5jtq2Ja31bPyO9vOX+SBFZJb9HZubpvmYluubun0kU8fJGH/mzkeuz5xPPA3ZzbnULygA4HK0oIMg3GGfxq4oTwy+72Ptbd021B4EYfq4J/GrFKxbwNPZ7i4IlVK2uPIVvrIt0XXvpsbEwS1wfW3PSJ7npJT68Id9dv3lf+V0WW571jyKzQdffFwbWfa+o1rXtddeKoJw6jjpbiP7PuePa4MvOMg8kvZYEMqYpiaYAQD3ZXdBKD8h9kKWx/YR60ts31PLfPaWbITE6Oq4J+CrFKx7xujOyELrrIX8L+JgjLGF6pXH11pBKIv0OUF4tjG3lA98N2suH6bi45u14bZNgSVBKP3p+97rz1R81gjCVOMDALgfm/yGMOT/vr/dZe5nbX9LfSz5MmUrpu812x8ayxjfrsTVC9Y9YnRnZKEFQRh2R+jK42svQXi2J/su5cMwDNZf+eTMUEEop0T62qbAkiCU00qnBC4EIQBv3M/cspB6dm75Ul9r7YE/khKE3/YXu9N99mL8i/F1bvu38O1KTE3ROXq7UgKC8A3RshC6ylM0t4jD3BTBKxAqCPnBH3IcnX3K6Np8WDtllNv6jslu2xTYY8oot+X8CRGEvrYAnA3feSK2PublU22W+ppa90rnsr3Y7Cmj8kSx1CY2QeZ2vvx848uSHz6f5hLQtyw0RmvidwfcJ//5pvPcHQjCN0TTD8/gpyveoRDzxYF/SyXj4Bar/NTRo7d/K3yCUPonHyDijqOu66jrOlvA++J3tH8x+TDnz1w+GGNGF1M4XvLBPNJ+avFx96/rD9/1nfKnKAqbEzKfOF5E4wcN8bRsVzC79gG4CnP1asiyqTZTtfbS+nevn0O4hCD8NghLyRTaX+iy0BghocdwQVIUBSml7PvDjt6ulIAgfOMWovyutSx7i4E7FGJzcZCvmuCHNPH46vv+UuPLFYRc3PPTJeUFJ34fnVLKvraC203F72j/fpkP/H5Gjg/bZEHJ4orjeLTPLj7Bv9Yf3/mIbfK7G7Ps/fCzPM+9OZdifAD4ljWC7tv1IQi3YdP3EPJnqs0vBGHMTl+ysbWYi21394Tmky6/6JdPskdvV0pAEL5xC19+EfQwDER0rml+v4gDjy+57Erja+r3f9JfeSeVjzPGmFHRzlMDz5pHW+RDWZY2LkQ0mqnh2ktxWrZ7nHT9kXdG+d2Frj95nk+ej/hus89e13WjZfJ1FwCcGfmZaxNqK/T7ubp5bb93ZvcX04ckSMjOmtuxoX2E9j3395q+p5Yt2fPZCInRHVBKUV3X1HVdctOQUqBpGhQY/6O1tlPhGPnbnzPd1fllHPYeX4/Hg/79+0ePx+OncSiK4uOBHlmW2d9PuuNGKUVt21Lbth/C+Mx5FJsP7rsW8zy3L6h341OWpY1pivHxHSdj/FFKUdM03vHC00qbpvmw93q9vDkHwFVYEm4x64fYhSCMJ1oQgt+DhAYAAAAAACmTgiCUf6N+XgaCMGGW7h4CAAAAAACQEt/WrxCEvweCMHHmpqQCAAAAAABwFCF3A48ShPwdauhlIAgBAAAAAAAAUbgf3/K5dde2n+prjZAEYyAIAQAAAAAAAOCmQBACAAAAAAAAwE2BIAQAAAAAAACAmwJBCAAAAAAAAAA3BYIQAAAAAAAAAG4KBCEAAAAAAAAA3JT/AJX7ukYZL3d3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pic>
        <p:nvPicPr>
          <p:cNvPr id="11" name="Picture 10" descr="CONUS4.png"/>
          <p:cNvPicPr/>
          <p:nvPr/>
        </p:nvPicPr>
        <p:blipFill rotWithShape="1">
          <a:blip r:embed="rId3" cstate="print"/>
          <a:srcRect l="12348" t="3892" r="11457" b="6780"/>
          <a:stretch/>
        </p:blipFill>
        <p:spPr>
          <a:xfrm>
            <a:off x="5105399" y="609600"/>
            <a:ext cx="4038601" cy="2556599"/>
          </a:xfrm>
          <a:prstGeom prst="rect">
            <a:avLst/>
          </a:prstGeom>
        </p:spPr>
      </p:pic>
      <p:pic>
        <p:nvPicPr>
          <p:cNvPr id="14" name="Picture 2"/>
          <p:cNvPicPr>
            <a:picLocks noChangeAspect="1" noChangeArrowheads="1"/>
          </p:cNvPicPr>
          <p:nvPr/>
        </p:nvPicPr>
        <p:blipFill rotWithShape="1">
          <a:blip r:embed="rId4" cstate="print"/>
          <a:srcRect l="16875" t="10481" r="2000" b="4513"/>
          <a:stretch/>
        </p:blipFill>
        <p:spPr bwMode="auto">
          <a:xfrm>
            <a:off x="5105400" y="3799003"/>
            <a:ext cx="4038600" cy="2292233"/>
          </a:xfrm>
          <a:prstGeom prst="rect">
            <a:avLst/>
          </a:prstGeom>
          <a:noFill/>
          <a:ln w="9525">
            <a:solidFill>
              <a:schemeClr val="tx1"/>
            </a:solidFill>
            <a:miter lim="800000"/>
          </a:ln>
        </p:spPr>
      </p:pic>
      <p:sp>
        <p:nvSpPr>
          <p:cNvPr id="19" name="TextBox 18"/>
          <p:cNvSpPr txBox="1">
            <a:spLocks/>
          </p:cNvSpPr>
          <p:nvPr/>
        </p:nvSpPr>
        <p:spPr>
          <a:xfrm>
            <a:off x="5375800" y="3087469"/>
            <a:ext cx="3192990" cy="646331"/>
          </a:xfrm>
          <a:prstGeom prst="rect">
            <a:avLst/>
          </a:prstGeom>
          <a:noFill/>
        </p:spPr>
        <p:txBody>
          <a:bodyPr wrap="none" rtlCol="0">
            <a:spAutoFit/>
          </a:bodyPr>
          <a:lstStyle/>
          <a:p>
            <a:pPr algn="ctr" defTabSz="914400"/>
            <a:r>
              <a:rPr lang="en-US" b="1" dirty="0" smtClean="0">
                <a:solidFill>
                  <a:srgbClr val="000000"/>
                </a:solidFill>
              </a:rPr>
              <a:t>Current NWS AHPS points (</a:t>
            </a:r>
            <a:r>
              <a:rPr lang="en-US" b="1" dirty="0" smtClean="0">
                <a:solidFill>
                  <a:srgbClr val="FF0000"/>
                </a:solidFill>
              </a:rPr>
              <a:t>red</a:t>
            </a:r>
            <a:r>
              <a:rPr lang="en-US" b="1" dirty="0" smtClean="0">
                <a:solidFill>
                  <a:srgbClr val="000000"/>
                </a:solidFill>
              </a:rPr>
              <a:t>)</a:t>
            </a:r>
          </a:p>
          <a:p>
            <a:pPr algn="ctr" defTabSz="914400"/>
            <a:r>
              <a:rPr lang="en-US" b="1" dirty="0" smtClean="0">
                <a:solidFill>
                  <a:srgbClr val="000000"/>
                </a:solidFill>
              </a:rPr>
              <a:t>NWM output points (</a:t>
            </a:r>
            <a:r>
              <a:rPr lang="en-US" b="1" dirty="0" smtClean="0">
                <a:solidFill>
                  <a:srgbClr val="2F5897">
                    <a:lumMod val="75000"/>
                  </a:srgbClr>
                </a:solidFill>
              </a:rPr>
              <a:t>blue</a:t>
            </a:r>
            <a:r>
              <a:rPr lang="en-US" b="1" dirty="0" smtClean="0">
                <a:solidFill>
                  <a:srgbClr val="000000"/>
                </a:solidFill>
              </a:rPr>
              <a:t>)</a:t>
            </a:r>
            <a:endParaRPr lang="en-US" b="1" dirty="0">
              <a:solidFill>
                <a:srgbClr val="000000"/>
              </a:solidFill>
            </a:endParaRPr>
          </a:p>
        </p:txBody>
      </p:sp>
      <p:sp>
        <p:nvSpPr>
          <p:cNvPr id="13" name="Slide Number Placeholder 4"/>
          <p:cNvSpPr txBox="1">
            <a:spLocks/>
          </p:cNvSpPr>
          <p:nvPr/>
        </p:nvSpPr>
        <p:spPr>
          <a:xfrm>
            <a:off x="8961120" y="4868919"/>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uFillTx/>
              </a:defRPr>
            </a:pPr>
            <a:fld id="{C5BD8ECB-A4CA-48FB-AD2C-AFCB8B67C033}" type="slidenum">
              <a:rPr lang="en-US" sz="900" smtClean="0">
                <a:solidFill>
                  <a:srgbClr val="000000"/>
                </a:solidFill>
              </a:rPr>
              <a:pPr algn="ctr" defTabSz="914400">
                <a:defRPr>
                  <a:uFillTx/>
                </a:defRPr>
              </a:pPr>
              <a:t>35</a:t>
            </a:fld>
            <a:endParaRPr lang="en-US" sz="900" dirty="0">
              <a:solidFill>
                <a:srgbClr val="000000"/>
              </a:solidFill>
            </a:endParaRPr>
          </a:p>
        </p:txBody>
      </p:sp>
      <p:pic>
        <p:nvPicPr>
          <p:cNvPr id="15" name="Picture 3"/>
          <p:cNvPicPr>
            <a:picLocks noChangeAspect="1" noChangeArrowheads="1"/>
          </p:cNvPicPr>
          <p:nvPr/>
        </p:nvPicPr>
        <p:blipFill>
          <a:blip r:embed="rId5" cstate="print"/>
          <a:srcRect/>
          <a:stretch>
            <a:fillRect/>
          </a:stretch>
        </p:blipFill>
        <p:spPr bwMode="auto">
          <a:xfrm>
            <a:off x="5105400" y="3773269"/>
            <a:ext cx="4038600" cy="2343700"/>
          </a:xfrm>
          <a:prstGeom prst="rect">
            <a:avLst/>
          </a:prstGeom>
          <a:noFill/>
          <a:ln w="9525">
            <a:noFill/>
            <a:miter lim="800000"/>
          </a:ln>
        </p:spPr>
      </p:pic>
      <p:pic>
        <p:nvPicPr>
          <p:cNvPr id="18" name="Picture 4"/>
          <p:cNvPicPr>
            <a:picLocks noChangeAspect="1" noChangeArrowheads="1"/>
          </p:cNvPicPr>
          <p:nvPr/>
        </p:nvPicPr>
        <p:blipFill>
          <a:blip r:embed="rId6" cstate="print"/>
          <a:srcRect/>
          <a:stretch>
            <a:fillRect/>
          </a:stretch>
        </p:blipFill>
        <p:spPr bwMode="auto">
          <a:xfrm>
            <a:off x="5105400" y="3783930"/>
            <a:ext cx="4038600" cy="2322378"/>
          </a:xfrm>
          <a:prstGeom prst="rect">
            <a:avLst/>
          </a:prstGeom>
          <a:noFill/>
          <a:ln w="9525">
            <a:noFill/>
            <a:miter lim="800000"/>
          </a:ln>
        </p:spPr>
      </p:pic>
      <p:sp>
        <p:nvSpPr>
          <p:cNvPr id="20" name="TextBox 19"/>
          <p:cNvSpPr txBox="1">
            <a:spLocks/>
          </p:cNvSpPr>
          <p:nvPr/>
        </p:nvSpPr>
        <p:spPr>
          <a:xfrm>
            <a:off x="4919912" y="6059269"/>
            <a:ext cx="4257191" cy="646331"/>
          </a:xfrm>
          <a:prstGeom prst="rect">
            <a:avLst/>
          </a:prstGeom>
          <a:noFill/>
        </p:spPr>
        <p:txBody>
          <a:bodyPr wrap="none" rtlCol="0">
            <a:spAutoFit/>
          </a:bodyPr>
          <a:lstStyle/>
          <a:p>
            <a:pPr algn="ctr" defTabSz="914400"/>
            <a:r>
              <a:rPr lang="en-US" b="1" dirty="0" smtClean="0">
                <a:solidFill>
                  <a:srgbClr val="000000"/>
                </a:solidFill>
              </a:rPr>
              <a:t>Current NWS River Forecast Points (circles)</a:t>
            </a:r>
          </a:p>
          <a:p>
            <a:pPr algn="ctr" defTabSz="914400"/>
            <a:r>
              <a:rPr lang="en-US" b="1" dirty="0" smtClean="0">
                <a:solidFill>
                  <a:srgbClr val="000000"/>
                </a:solidFill>
              </a:rPr>
              <a:t>Overlaid with NWM Stream Reaches</a:t>
            </a:r>
            <a:endParaRPr lang="en-US" b="1" dirty="0">
              <a:solidFill>
                <a:srgbClr val="000000"/>
              </a:solidFill>
            </a:endParaRPr>
          </a:p>
        </p:txBody>
      </p:sp>
      <p:sp>
        <p:nvSpPr>
          <p:cNvPr id="16" name="Slide Number Placeholder 4"/>
          <p:cNvSpPr txBox="1">
            <a:spLocks/>
          </p:cNvSpPr>
          <p:nvPr/>
        </p:nvSpPr>
        <p:spPr>
          <a:xfrm>
            <a:off x="8961120" y="6705600"/>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uFillTx/>
              </a:defRPr>
            </a:pPr>
            <a:fld id="{C5BD8ECB-A4CA-48FB-AD2C-AFCB8B67C033}" type="slidenum">
              <a:rPr lang="en-US" sz="900" smtClean="0">
                <a:solidFill>
                  <a:srgbClr val="000000"/>
                </a:solidFill>
              </a:rPr>
              <a:pPr algn="ctr" defTabSz="914400">
                <a:defRPr>
                  <a:uFillTx/>
                </a:defRPr>
              </a:pPr>
              <a:t>35</a:t>
            </a:fld>
            <a:endParaRPr lang="en-US" sz="900" dirty="0">
              <a:solidFill>
                <a:srgbClr val="000000"/>
              </a:solidFill>
            </a:endParaRPr>
          </a:p>
        </p:txBody>
      </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4957" t="10314" r="19633" b="4477"/>
          <a:stretch/>
        </p:blipFill>
        <p:spPr>
          <a:xfrm>
            <a:off x="914400" y="4898222"/>
            <a:ext cx="2514600" cy="1883578"/>
          </a:xfrm>
          <a:prstGeom prst="roundRect">
            <a:avLst>
              <a:gd name="adj" fmla="val 8594"/>
            </a:avLst>
          </a:prstGeom>
          <a:solidFill>
            <a:srgbClr val="FFFFFF">
              <a:shade val="85000"/>
            </a:srgbClr>
          </a:solidFill>
          <a:ln>
            <a:noFill/>
          </a:ln>
          <a:effectLst/>
        </p:spPr>
      </p:pic>
      <p:sp>
        <p:nvSpPr>
          <p:cNvPr id="21" name="TextBox 20"/>
          <p:cNvSpPr txBox="1"/>
          <p:nvPr/>
        </p:nvSpPr>
        <p:spPr>
          <a:xfrm>
            <a:off x="990600" y="5507822"/>
            <a:ext cx="2435282" cy="369332"/>
          </a:xfrm>
          <a:prstGeom prst="rect">
            <a:avLst/>
          </a:prstGeom>
          <a:noFill/>
        </p:spPr>
        <p:txBody>
          <a:bodyPr wrap="none" rtlCol="0">
            <a:spAutoFit/>
          </a:bodyPr>
          <a:lstStyle/>
          <a:p>
            <a:pPr defTabSz="914400"/>
            <a:r>
              <a:rPr lang="en-US" dirty="0" smtClean="0">
                <a:solidFill>
                  <a:srgbClr val="FFFFFF"/>
                </a:solidFill>
              </a:rPr>
              <a:t>NWM 1km LSM Domain</a:t>
            </a:r>
            <a:endParaRPr lang="en-US" dirty="0">
              <a:solidFill>
                <a:srgbClr val="FFFFFF"/>
              </a:solidFill>
            </a:endParaRPr>
          </a:p>
        </p:txBody>
      </p:sp>
    </p:spTree>
    <p:extLst>
      <p:ext uri="{BB962C8B-B14F-4D97-AF65-F5344CB8AC3E}">
        <p14:creationId xmlns:p14="http://schemas.microsoft.com/office/powerpoint/2010/main" val="108742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31788" y="5429652"/>
            <a:ext cx="548640" cy="396240"/>
          </a:xfrm>
        </p:spPr>
        <p:txBody>
          <a:bodyPr/>
          <a:lstStyle/>
          <a:p>
            <a:fld id="{C5BD8ECB-A4CA-48FB-AD2C-AFCB8B67C033}" type="slidenum">
              <a:rPr lang="en-US" smtClean="0"/>
              <a:pPr/>
              <a:t>36</a:t>
            </a:fld>
            <a:endParaRPr lang="en-US"/>
          </a:p>
        </p:txBody>
      </p:sp>
      <p:pic>
        <p:nvPicPr>
          <p:cNvPr id="87043" name="Picture 3"/>
          <p:cNvPicPr>
            <a:picLocks noChangeAspect="1" noChangeArrowheads="1"/>
          </p:cNvPicPr>
          <p:nvPr/>
        </p:nvPicPr>
        <p:blipFill>
          <a:blip r:embed="rId2" cstate="print"/>
          <a:srcRect l="18000" t="11163" b="2872"/>
          <a:stretch>
            <a:fillRect/>
          </a:stretch>
        </p:blipFill>
        <p:spPr bwMode="auto">
          <a:xfrm>
            <a:off x="0" y="999892"/>
            <a:ext cx="9144000" cy="5152552"/>
          </a:xfrm>
          <a:prstGeom prst="rect">
            <a:avLst/>
          </a:prstGeom>
          <a:noFill/>
          <a:ln w="9525">
            <a:noFill/>
            <a:miter lim="800000"/>
            <a:headEnd/>
            <a:tailEnd/>
          </a:ln>
        </p:spPr>
      </p:pic>
      <p:pic>
        <p:nvPicPr>
          <p:cNvPr id="87044" name="Picture 4"/>
          <p:cNvPicPr>
            <a:picLocks noChangeAspect="1" noChangeArrowheads="1"/>
          </p:cNvPicPr>
          <p:nvPr/>
        </p:nvPicPr>
        <p:blipFill>
          <a:blip r:embed="rId3" cstate="print"/>
          <a:srcRect l="18000" t="11573" b="2872"/>
          <a:stretch>
            <a:fillRect/>
          </a:stretch>
        </p:blipFill>
        <p:spPr bwMode="auto">
          <a:xfrm>
            <a:off x="0" y="1024467"/>
            <a:ext cx="9144000" cy="5127977"/>
          </a:xfrm>
          <a:prstGeom prst="rect">
            <a:avLst/>
          </a:prstGeom>
          <a:noFill/>
          <a:ln w="9525">
            <a:noFill/>
            <a:miter lim="800000"/>
            <a:headEnd/>
            <a:tailEnd/>
          </a:ln>
        </p:spPr>
      </p:pic>
      <p:pic>
        <p:nvPicPr>
          <p:cNvPr id="7" name="Picture 6" descr="nwm.t2016051400z.analysis_assim.channel_rt.tm00.conus.streamflow_anomaly.png"/>
          <p:cNvPicPr>
            <a:picLocks noChangeAspect="1"/>
          </p:cNvPicPr>
          <p:nvPr/>
        </p:nvPicPr>
        <p:blipFill>
          <a:blip r:embed="rId4" cstate="print"/>
          <a:srcRect l="21667" t="85221" r="21667" b="4917"/>
          <a:stretch>
            <a:fillRect/>
          </a:stretch>
        </p:blipFill>
        <p:spPr>
          <a:xfrm>
            <a:off x="1981200" y="6324600"/>
            <a:ext cx="5181600" cy="533400"/>
          </a:xfrm>
          <a:prstGeom prst="rect">
            <a:avLst/>
          </a:prstGeom>
        </p:spPr>
      </p:pic>
      <p:sp>
        <p:nvSpPr>
          <p:cNvPr id="8" name="Title 1"/>
          <p:cNvSpPr txBox="1">
            <a:spLocks/>
          </p:cNvSpPr>
          <p:nvPr/>
        </p:nvSpPr>
        <p:spPr>
          <a:xfrm>
            <a:off x="0" y="0"/>
            <a:ext cx="9144000" cy="762000"/>
          </a:xfrm>
          <a:prstGeom prst="rect">
            <a:avLst/>
          </a:prstGeom>
        </p:spPr>
        <p:txBody>
          <a:bodyPr vert="horz" lIns="91440" tIns="45720" rIns="91440" bIns="45720" rtlCol="0" anchor="b">
            <a:normAutofit fontScale="85000" lnSpcReduction="200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sz="3200" dirty="0" smtClean="0">
                <a:solidFill>
                  <a:srgbClr val="2F5897"/>
                </a:solidFill>
              </a:rPr>
              <a:t>Real-time Output:  Streamflow Anomaly 00Z 5/14/16 Streamlines = NWM     circles = USGS</a:t>
            </a:r>
            <a:endParaRPr lang="en-US" sz="3200" dirty="0">
              <a:solidFill>
                <a:srgbClr val="2F5897"/>
              </a:solidFill>
            </a:endParaRPr>
          </a:p>
        </p:txBody>
      </p:sp>
    </p:spTree>
    <p:extLst>
      <p:ext uri="{BB962C8B-B14F-4D97-AF65-F5344CB8AC3E}">
        <p14:creationId xmlns:p14="http://schemas.microsoft.com/office/powerpoint/2010/main" val="30357768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fade">
                                      <p:cBhvr>
                                        <p:cTn id="7" dur="20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671"/>
            <a:ext cx="9144000" cy="1325563"/>
          </a:xfrm>
        </p:spPr>
        <p:txBody>
          <a:bodyPr>
            <a:normAutofit/>
          </a:bodyPr>
          <a:lstStyle/>
          <a:p>
            <a:r>
              <a:rPr lang="en-US" sz="2800" b="1" dirty="0" smtClean="0"/>
              <a:t>National Water Prediction Model Configurations</a:t>
            </a:r>
            <a:endParaRPr lang="en-US" sz="2800" b="1" dirty="0"/>
          </a:p>
        </p:txBody>
      </p:sp>
      <p:sp>
        <p:nvSpPr>
          <p:cNvPr id="37" name="Rectangle 36"/>
          <p:cNvSpPr/>
          <p:nvPr/>
        </p:nvSpPr>
        <p:spPr>
          <a:xfrm>
            <a:off x="263947" y="633340"/>
            <a:ext cx="8667482" cy="600876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endParaRPr>
          </a:p>
        </p:txBody>
      </p:sp>
      <p:sp>
        <p:nvSpPr>
          <p:cNvPr id="38" name="Rectangle 37"/>
          <p:cNvSpPr/>
          <p:nvPr/>
        </p:nvSpPr>
        <p:spPr>
          <a:xfrm>
            <a:off x="2563499" y="1514524"/>
            <a:ext cx="1996226" cy="540913"/>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Short-Range</a:t>
            </a:r>
          </a:p>
          <a:p>
            <a:pPr algn="ctr" defTabSz="914400">
              <a:defRPr/>
            </a:pPr>
            <a:r>
              <a:rPr lang="en-US" dirty="0">
                <a:solidFill>
                  <a:prstClr val="white"/>
                </a:solidFill>
              </a:rPr>
              <a:t>‘Flood Prediction’</a:t>
            </a:r>
          </a:p>
        </p:txBody>
      </p:sp>
      <p:sp>
        <p:nvSpPr>
          <p:cNvPr id="39" name="Rectangle 38"/>
          <p:cNvSpPr/>
          <p:nvPr/>
        </p:nvSpPr>
        <p:spPr>
          <a:xfrm>
            <a:off x="6825469" y="1496829"/>
            <a:ext cx="1996226" cy="540913"/>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Long Range</a:t>
            </a:r>
          </a:p>
          <a:p>
            <a:pPr algn="ctr" defTabSz="914400">
              <a:defRPr/>
            </a:pPr>
            <a:r>
              <a:rPr lang="en-US" dirty="0">
                <a:solidFill>
                  <a:prstClr val="white"/>
                </a:solidFill>
              </a:rPr>
              <a:t>‘Water Resources’</a:t>
            </a:r>
          </a:p>
        </p:txBody>
      </p:sp>
      <p:sp>
        <p:nvSpPr>
          <p:cNvPr id="40" name="Rectangle 39"/>
          <p:cNvSpPr/>
          <p:nvPr/>
        </p:nvSpPr>
        <p:spPr>
          <a:xfrm>
            <a:off x="413399" y="1514524"/>
            <a:ext cx="1996226" cy="540913"/>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Analysis &amp; Assimilation</a:t>
            </a:r>
          </a:p>
        </p:txBody>
      </p:sp>
      <p:sp>
        <p:nvSpPr>
          <p:cNvPr id="41" name="Rectangle 40"/>
          <p:cNvSpPr/>
          <p:nvPr/>
        </p:nvSpPr>
        <p:spPr>
          <a:xfrm>
            <a:off x="413399" y="2769551"/>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Hourly</a:t>
            </a:r>
          </a:p>
        </p:txBody>
      </p:sp>
      <p:sp>
        <p:nvSpPr>
          <p:cNvPr id="42" name="Rectangle 41"/>
          <p:cNvSpPr/>
          <p:nvPr/>
        </p:nvSpPr>
        <p:spPr>
          <a:xfrm>
            <a:off x="2563499" y="2769551"/>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3-Hourly</a:t>
            </a:r>
          </a:p>
        </p:txBody>
      </p:sp>
      <p:sp>
        <p:nvSpPr>
          <p:cNvPr id="43" name="Rectangle 42"/>
          <p:cNvSpPr/>
          <p:nvPr/>
        </p:nvSpPr>
        <p:spPr>
          <a:xfrm>
            <a:off x="6825469" y="2751855"/>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~Daily (x16)</a:t>
            </a:r>
          </a:p>
        </p:txBody>
      </p:sp>
      <p:sp>
        <p:nvSpPr>
          <p:cNvPr id="44" name="Rectangle 43"/>
          <p:cNvSpPr/>
          <p:nvPr/>
        </p:nvSpPr>
        <p:spPr>
          <a:xfrm>
            <a:off x="427618" y="3771952"/>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- 3 </a:t>
            </a:r>
            <a:r>
              <a:rPr lang="en-US" dirty="0" err="1">
                <a:solidFill>
                  <a:prstClr val="white"/>
                </a:solidFill>
              </a:rPr>
              <a:t>hrs</a:t>
            </a:r>
            <a:endParaRPr lang="en-US" dirty="0">
              <a:solidFill>
                <a:prstClr val="white"/>
              </a:solidFill>
            </a:endParaRPr>
          </a:p>
        </p:txBody>
      </p:sp>
      <p:sp>
        <p:nvSpPr>
          <p:cNvPr id="45" name="TextBox 44"/>
          <p:cNvSpPr txBox="1"/>
          <p:nvPr/>
        </p:nvSpPr>
        <p:spPr>
          <a:xfrm>
            <a:off x="379593" y="2396310"/>
            <a:ext cx="1897571" cy="369332"/>
          </a:xfrm>
          <a:prstGeom prst="rect">
            <a:avLst/>
          </a:prstGeom>
          <a:noFill/>
        </p:spPr>
        <p:txBody>
          <a:bodyPr wrap="none" rtlCol="0">
            <a:spAutoFit/>
          </a:bodyPr>
          <a:lstStyle/>
          <a:p>
            <a:pPr defTabSz="914400">
              <a:defRPr/>
            </a:pPr>
            <a:r>
              <a:rPr lang="en-US" b="1" dirty="0">
                <a:solidFill>
                  <a:prstClr val="white">
                    <a:lumMod val="95000"/>
                  </a:prstClr>
                </a:solidFill>
                <a:effectLst>
                  <a:outerShdw blurRad="38100" dist="38100" dir="2700000" algn="tl">
                    <a:srgbClr val="000000">
                      <a:alpha val="43137"/>
                    </a:srgbClr>
                  </a:outerShdw>
                </a:effectLst>
              </a:rPr>
              <a:t>Cycling Frequency</a:t>
            </a:r>
          </a:p>
        </p:txBody>
      </p:sp>
      <p:sp>
        <p:nvSpPr>
          <p:cNvPr id="46" name="TextBox 45"/>
          <p:cNvSpPr txBox="1"/>
          <p:nvPr/>
        </p:nvSpPr>
        <p:spPr>
          <a:xfrm>
            <a:off x="379592" y="825667"/>
            <a:ext cx="6819111" cy="461665"/>
          </a:xfrm>
          <a:prstGeom prst="rect">
            <a:avLst/>
          </a:prstGeom>
          <a:noFill/>
        </p:spPr>
        <p:txBody>
          <a:bodyPr wrap="none" rtlCol="0">
            <a:spAutoFit/>
          </a:bodyPr>
          <a:lstStyle/>
          <a:p>
            <a:pPr defTabSz="914400">
              <a:defRPr/>
            </a:pPr>
            <a:r>
              <a:rPr lang="en-US" sz="2400" b="1" dirty="0">
                <a:solidFill>
                  <a:prstClr val="white">
                    <a:lumMod val="95000"/>
                  </a:prstClr>
                </a:solidFill>
                <a:effectLst>
                  <a:outerShdw blurRad="38100" dist="38100" dir="2700000" algn="tl">
                    <a:srgbClr val="000000">
                      <a:alpha val="43137"/>
                    </a:srgbClr>
                  </a:outerShdw>
                </a:effectLst>
              </a:rPr>
              <a:t>Four Forecasting Horizons for National Water Model</a:t>
            </a:r>
          </a:p>
        </p:txBody>
      </p:sp>
      <p:sp>
        <p:nvSpPr>
          <p:cNvPr id="47" name="Rectangle 46"/>
          <p:cNvSpPr/>
          <p:nvPr/>
        </p:nvSpPr>
        <p:spPr>
          <a:xfrm>
            <a:off x="2563499" y="3771952"/>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0-2 days</a:t>
            </a:r>
          </a:p>
        </p:txBody>
      </p:sp>
      <p:sp>
        <p:nvSpPr>
          <p:cNvPr id="48" name="Rectangle 47"/>
          <p:cNvSpPr/>
          <p:nvPr/>
        </p:nvSpPr>
        <p:spPr>
          <a:xfrm>
            <a:off x="6825469" y="3751229"/>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0-30 days</a:t>
            </a:r>
          </a:p>
        </p:txBody>
      </p:sp>
      <p:sp>
        <p:nvSpPr>
          <p:cNvPr id="49" name="TextBox 48"/>
          <p:cNvSpPr txBox="1"/>
          <p:nvPr/>
        </p:nvSpPr>
        <p:spPr>
          <a:xfrm>
            <a:off x="413400" y="3399590"/>
            <a:ext cx="1876989" cy="369332"/>
          </a:xfrm>
          <a:prstGeom prst="rect">
            <a:avLst/>
          </a:prstGeom>
          <a:noFill/>
        </p:spPr>
        <p:txBody>
          <a:bodyPr wrap="none" rtlCol="0">
            <a:spAutoFit/>
          </a:bodyPr>
          <a:lstStyle/>
          <a:p>
            <a:pPr defTabSz="914400">
              <a:defRPr/>
            </a:pPr>
            <a:r>
              <a:rPr lang="en-US" b="1" dirty="0">
                <a:solidFill>
                  <a:prstClr val="white">
                    <a:lumMod val="95000"/>
                  </a:prstClr>
                </a:solidFill>
                <a:effectLst>
                  <a:outerShdw blurRad="38100" dist="38100" dir="2700000" algn="tl">
                    <a:srgbClr val="000000">
                      <a:alpha val="43137"/>
                    </a:srgbClr>
                  </a:outerShdw>
                </a:effectLst>
              </a:rPr>
              <a:t>Forecast Duration</a:t>
            </a:r>
          </a:p>
        </p:txBody>
      </p:sp>
      <p:sp>
        <p:nvSpPr>
          <p:cNvPr id="50" name="Rectangle 49"/>
          <p:cNvSpPr/>
          <p:nvPr/>
        </p:nvSpPr>
        <p:spPr>
          <a:xfrm>
            <a:off x="393810" y="4795435"/>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600" dirty="0">
                <a:solidFill>
                  <a:prstClr val="white"/>
                </a:solidFill>
              </a:rPr>
              <a:t>1km/250m/</a:t>
            </a:r>
            <a:r>
              <a:rPr lang="en-US" sz="1600" dirty="0" err="1">
                <a:solidFill>
                  <a:srgbClr val="FF0000"/>
                </a:solidFill>
              </a:rPr>
              <a:t>NHDPlus</a:t>
            </a:r>
            <a:r>
              <a:rPr lang="en-US" sz="1600" dirty="0">
                <a:solidFill>
                  <a:prstClr val="white"/>
                </a:solidFill>
              </a:rPr>
              <a:t> Reach</a:t>
            </a:r>
          </a:p>
        </p:txBody>
      </p:sp>
      <p:sp>
        <p:nvSpPr>
          <p:cNvPr id="51" name="Rectangle 50"/>
          <p:cNvSpPr/>
          <p:nvPr/>
        </p:nvSpPr>
        <p:spPr>
          <a:xfrm>
            <a:off x="2529691" y="4795435"/>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600" dirty="0">
                <a:solidFill>
                  <a:prstClr val="white"/>
                </a:solidFill>
              </a:rPr>
              <a:t>1km/250m/</a:t>
            </a:r>
            <a:r>
              <a:rPr lang="en-US" sz="1600" dirty="0" err="1">
                <a:solidFill>
                  <a:srgbClr val="FF0000"/>
                </a:solidFill>
              </a:rPr>
              <a:t>NHDPlus</a:t>
            </a:r>
            <a:r>
              <a:rPr lang="en-US" sz="1600" dirty="0">
                <a:solidFill>
                  <a:prstClr val="white"/>
                </a:solidFill>
              </a:rPr>
              <a:t> Reach</a:t>
            </a:r>
          </a:p>
        </p:txBody>
      </p:sp>
      <p:sp>
        <p:nvSpPr>
          <p:cNvPr id="52" name="Rectangle 51"/>
          <p:cNvSpPr/>
          <p:nvPr/>
        </p:nvSpPr>
        <p:spPr>
          <a:xfrm>
            <a:off x="6791661" y="4774712"/>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1 km/catchment /</a:t>
            </a:r>
            <a:r>
              <a:rPr lang="en-US" dirty="0" err="1">
                <a:solidFill>
                  <a:srgbClr val="FF0000"/>
                </a:solidFill>
              </a:rPr>
              <a:t>NHDPlus</a:t>
            </a:r>
            <a:r>
              <a:rPr lang="en-US" dirty="0">
                <a:solidFill>
                  <a:prstClr val="white"/>
                </a:solidFill>
              </a:rPr>
              <a:t> Reach</a:t>
            </a:r>
          </a:p>
        </p:txBody>
      </p:sp>
      <p:sp>
        <p:nvSpPr>
          <p:cNvPr id="53" name="TextBox 52"/>
          <p:cNvSpPr txBox="1"/>
          <p:nvPr/>
        </p:nvSpPr>
        <p:spPr>
          <a:xfrm>
            <a:off x="379592" y="4423073"/>
            <a:ext cx="3198953" cy="369332"/>
          </a:xfrm>
          <a:prstGeom prst="rect">
            <a:avLst/>
          </a:prstGeom>
          <a:noFill/>
        </p:spPr>
        <p:txBody>
          <a:bodyPr wrap="none" rtlCol="0">
            <a:spAutoFit/>
          </a:bodyPr>
          <a:lstStyle/>
          <a:p>
            <a:pPr defTabSz="914400">
              <a:defRPr/>
            </a:pPr>
            <a:r>
              <a:rPr lang="en-US" b="1" dirty="0">
                <a:solidFill>
                  <a:prstClr val="white">
                    <a:lumMod val="95000"/>
                  </a:prstClr>
                </a:solidFill>
                <a:effectLst>
                  <a:outerShdw blurRad="38100" dist="38100" dir="2700000" algn="tl">
                    <a:srgbClr val="000000">
                      <a:alpha val="43137"/>
                    </a:srgbClr>
                  </a:outerShdw>
                </a:effectLst>
              </a:rPr>
              <a:t>Spatial Discretization &amp; Routing</a:t>
            </a:r>
          </a:p>
        </p:txBody>
      </p:sp>
      <p:sp>
        <p:nvSpPr>
          <p:cNvPr id="54" name="Rectangle 53"/>
          <p:cNvSpPr/>
          <p:nvPr/>
        </p:nvSpPr>
        <p:spPr>
          <a:xfrm>
            <a:off x="393810" y="5733482"/>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MRMS blend/ HRRR-NAM </a:t>
            </a:r>
            <a:r>
              <a:rPr lang="en-US" dirty="0" err="1">
                <a:solidFill>
                  <a:prstClr val="white"/>
                </a:solidFill>
              </a:rPr>
              <a:t>bkgnd</a:t>
            </a:r>
            <a:r>
              <a:rPr lang="en-US" dirty="0">
                <a:solidFill>
                  <a:prstClr val="white"/>
                </a:solidFill>
              </a:rPr>
              <a:t>.</a:t>
            </a:r>
          </a:p>
        </p:txBody>
      </p:sp>
      <p:sp>
        <p:nvSpPr>
          <p:cNvPr id="55" name="Rectangle 54"/>
          <p:cNvSpPr/>
          <p:nvPr/>
        </p:nvSpPr>
        <p:spPr>
          <a:xfrm>
            <a:off x="2529691" y="5733482"/>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600" dirty="0">
                <a:solidFill>
                  <a:prstClr val="white"/>
                </a:solidFill>
              </a:rPr>
              <a:t>Downscaled HRRR /RAP/NAM blend</a:t>
            </a:r>
          </a:p>
        </p:txBody>
      </p:sp>
      <p:sp>
        <p:nvSpPr>
          <p:cNvPr id="56" name="Rectangle 55"/>
          <p:cNvSpPr/>
          <p:nvPr/>
        </p:nvSpPr>
        <p:spPr>
          <a:xfrm>
            <a:off x="6791661" y="5712759"/>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Downscaled &amp; bias-corrected CFS</a:t>
            </a:r>
          </a:p>
        </p:txBody>
      </p:sp>
      <p:sp>
        <p:nvSpPr>
          <p:cNvPr id="57" name="TextBox 56"/>
          <p:cNvSpPr txBox="1"/>
          <p:nvPr/>
        </p:nvSpPr>
        <p:spPr>
          <a:xfrm>
            <a:off x="379592" y="5361120"/>
            <a:ext cx="2370905" cy="369332"/>
          </a:xfrm>
          <a:prstGeom prst="rect">
            <a:avLst/>
          </a:prstGeom>
          <a:noFill/>
        </p:spPr>
        <p:txBody>
          <a:bodyPr wrap="none" rtlCol="0">
            <a:spAutoFit/>
          </a:bodyPr>
          <a:lstStyle/>
          <a:p>
            <a:pPr defTabSz="914400">
              <a:defRPr/>
            </a:pPr>
            <a:r>
              <a:rPr lang="en-US" b="1" dirty="0">
                <a:solidFill>
                  <a:prstClr val="white">
                    <a:lumMod val="95000"/>
                  </a:prstClr>
                </a:solidFill>
                <a:effectLst>
                  <a:outerShdw blurRad="38100" dist="38100" dir="2700000" algn="tl">
                    <a:srgbClr val="000000">
                      <a:alpha val="43137"/>
                    </a:srgbClr>
                  </a:outerShdw>
                </a:effectLst>
              </a:rPr>
              <a:t>Meteorological Forcing</a:t>
            </a:r>
          </a:p>
        </p:txBody>
      </p:sp>
      <p:sp>
        <p:nvSpPr>
          <p:cNvPr id="58" name="Rectangle 57"/>
          <p:cNvSpPr/>
          <p:nvPr/>
        </p:nvSpPr>
        <p:spPr>
          <a:xfrm>
            <a:off x="4675369" y="1500325"/>
            <a:ext cx="1996226" cy="540913"/>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Medium Range</a:t>
            </a:r>
          </a:p>
          <a:p>
            <a:pPr algn="ctr" defTabSz="914400">
              <a:defRPr/>
            </a:pPr>
            <a:r>
              <a:rPr lang="en-US" dirty="0">
                <a:solidFill>
                  <a:prstClr val="white"/>
                </a:solidFill>
              </a:rPr>
              <a:t>‘Flow Prediction’</a:t>
            </a:r>
          </a:p>
        </p:txBody>
      </p:sp>
      <p:sp>
        <p:nvSpPr>
          <p:cNvPr id="59" name="Rectangle 58"/>
          <p:cNvSpPr/>
          <p:nvPr/>
        </p:nvSpPr>
        <p:spPr>
          <a:xfrm>
            <a:off x="4675369" y="2755352"/>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Daily</a:t>
            </a:r>
          </a:p>
        </p:txBody>
      </p:sp>
      <p:sp>
        <p:nvSpPr>
          <p:cNvPr id="60" name="Rectangle 59"/>
          <p:cNvSpPr/>
          <p:nvPr/>
        </p:nvSpPr>
        <p:spPr>
          <a:xfrm>
            <a:off x="4675369" y="3757753"/>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0-10 days</a:t>
            </a:r>
          </a:p>
        </p:txBody>
      </p:sp>
      <p:sp>
        <p:nvSpPr>
          <p:cNvPr id="61" name="Rectangle 60"/>
          <p:cNvSpPr/>
          <p:nvPr/>
        </p:nvSpPr>
        <p:spPr>
          <a:xfrm>
            <a:off x="4641561" y="4781236"/>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600" dirty="0">
                <a:solidFill>
                  <a:prstClr val="white"/>
                </a:solidFill>
              </a:rPr>
              <a:t>1km/250m/</a:t>
            </a:r>
            <a:r>
              <a:rPr lang="en-US" sz="1600" dirty="0" err="1">
                <a:solidFill>
                  <a:srgbClr val="FF0000"/>
                </a:solidFill>
              </a:rPr>
              <a:t>NHDPlus</a:t>
            </a:r>
            <a:r>
              <a:rPr lang="en-US" sz="1600" dirty="0">
                <a:solidFill>
                  <a:prstClr val="white"/>
                </a:solidFill>
              </a:rPr>
              <a:t> Reach</a:t>
            </a:r>
          </a:p>
        </p:txBody>
      </p:sp>
      <p:sp>
        <p:nvSpPr>
          <p:cNvPr id="62" name="Rectangle 61"/>
          <p:cNvSpPr/>
          <p:nvPr/>
        </p:nvSpPr>
        <p:spPr>
          <a:xfrm>
            <a:off x="4641561" y="5719283"/>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Short-range + Downscaled GFS</a:t>
            </a:r>
          </a:p>
        </p:txBody>
      </p:sp>
      <p:pic>
        <p:nvPicPr>
          <p:cNvPr id="29" name="MJJ15_absFlow_conu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75160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60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9"/>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TextBox 2"/>
          <p:cNvSpPr txBox="1"/>
          <p:nvPr/>
        </p:nvSpPr>
        <p:spPr>
          <a:xfrm>
            <a:off x="1050324" y="1507524"/>
            <a:ext cx="914400" cy="914400"/>
          </a:xfrm>
          <a:prstGeom prst="rect">
            <a:avLst/>
          </a:prstGeom>
          <a:noFill/>
          <a:effectLst/>
        </p:spPr>
        <p:txBody>
          <a:bodyPr wrap="none" lIns="0" tIns="0" rIns="0" bIns="0" rtlCol="0">
            <a:noAutofit/>
          </a:bodyPr>
          <a:lstStyle/>
          <a:p>
            <a:pPr algn="l" eaLnBrk="0" hangingPunct="0">
              <a:lnSpc>
                <a:spcPts val="1800"/>
              </a:lnSpc>
            </a:pPr>
            <a:r>
              <a:rPr lang="en-US" sz="2800" b="1" dirty="0" smtClean="0"/>
              <a:t>National Water Model is now operational </a:t>
            </a:r>
          </a:p>
          <a:p>
            <a:pPr algn="l" eaLnBrk="0" hangingPunct="0">
              <a:lnSpc>
                <a:spcPts val="1800"/>
              </a:lnSpc>
            </a:pPr>
            <a:endParaRPr lang="en-US" sz="2800" b="1" dirty="0"/>
          </a:p>
          <a:p>
            <a:pPr algn="l" eaLnBrk="0" hangingPunct="0">
              <a:lnSpc>
                <a:spcPts val="1800"/>
              </a:lnSpc>
            </a:pPr>
            <a:r>
              <a:rPr lang="en-US" sz="2800" b="1" dirty="0" smtClean="0"/>
              <a:t>	– water is being forecast like weather</a:t>
            </a:r>
          </a:p>
          <a:p>
            <a:pPr algn="l" eaLnBrk="0" hangingPunct="0">
              <a:lnSpc>
                <a:spcPts val="1800"/>
              </a:lnSpc>
            </a:pPr>
            <a:endParaRPr lang="en-US" sz="2800" b="1" dirty="0" smtClean="0"/>
          </a:p>
          <a:p>
            <a:pPr algn="l" eaLnBrk="0" hangingPunct="0">
              <a:lnSpc>
                <a:spcPts val="1800"/>
              </a:lnSpc>
            </a:pPr>
            <a:endParaRPr lang="en-US" sz="2800" b="1" dirty="0"/>
          </a:p>
          <a:p>
            <a:pPr eaLnBrk="0" hangingPunct="0">
              <a:lnSpc>
                <a:spcPts val="1800"/>
              </a:lnSpc>
            </a:pPr>
            <a:r>
              <a:rPr lang="en-US" sz="2800" b="1" dirty="0" smtClean="0"/>
              <a:t>This </a:t>
            </a:r>
            <a:r>
              <a:rPr lang="en-US" sz="2800" b="1" dirty="0"/>
              <a:t>is a large complex enterprise that </a:t>
            </a:r>
            <a:endParaRPr lang="en-US" sz="2800" b="1" dirty="0" smtClean="0"/>
          </a:p>
          <a:p>
            <a:pPr eaLnBrk="0" hangingPunct="0">
              <a:lnSpc>
                <a:spcPts val="1800"/>
              </a:lnSpc>
            </a:pPr>
            <a:endParaRPr lang="en-US" sz="2800" b="1" dirty="0"/>
          </a:p>
          <a:p>
            <a:pPr eaLnBrk="0" hangingPunct="0">
              <a:lnSpc>
                <a:spcPts val="1800"/>
              </a:lnSpc>
            </a:pPr>
            <a:r>
              <a:rPr lang="en-US" sz="2800" b="1" dirty="0" smtClean="0"/>
              <a:t>will </a:t>
            </a:r>
            <a:r>
              <a:rPr lang="en-US" sz="2800" b="1" dirty="0"/>
              <a:t>take time to become </a:t>
            </a:r>
            <a:r>
              <a:rPr lang="en-US" sz="2800" b="1" dirty="0" smtClean="0"/>
              <a:t>routine</a:t>
            </a:r>
          </a:p>
          <a:p>
            <a:pPr eaLnBrk="0" hangingPunct="0">
              <a:lnSpc>
                <a:spcPts val="1800"/>
              </a:lnSpc>
            </a:pPr>
            <a:endParaRPr lang="en-US" sz="2800" b="1" dirty="0"/>
          </a:p>
          <a:p>
            <a:pPr eaLnBrk="0" hangingPunct="0">
              <a:lnSpc>
                <a:spcPts val="1800"/>
              </a:lnSpc>
            </a:pPr>
            <a:endParaRPr lang="en-US" sz="2800" b="1" dirty="0" smtClean="0"/>
          </a:p>
          <a:p>
            <a:pPr eaLnBrk="0" hangingPunct="0">
              <a:lnSpc>
                <a:spcPts val="1800"/>
              </a:lnSpc>
            </a:pPr>
            <a:r>
              <a:rPr lang="en-US" sz="2800" b="1" i="1" dirty="0" smtClean="0">
                <a:solidFill>
                  <a:srgbClr val="FF0000"/>
                </a:solidFill>
              </a:rPr>
              <a:t>How will this affect the future of </a:t>
            </a:r>
          </a:p>
          <a:p>
            <a:pPr eaLnBrk="0" hangingPunct="0">
              <a:lnSpc>
                <a:spcPts val="1800"/>
              </a:lnSpc>
            </a:pPr>
            <a:endParaRPr lang="en-US" sz="2800" b="1" i="1" dirty="0">
              <a:solidFill>
                <a:srgbClr val="FF0000"/>
              </a:solidFill>
            </a:endParaRPr>
          </a:p>
          <a:p>
            <a:pPr eaLnBrk="0" hangingPunct="0">
              <a:lnSpc>
                <a:spcPts val="1800"/>
              </a:lnSpc>
            </a:pPr>
            <a:r>
              <a:rPr lang="en-US" sz="2800" b="1" i="1" dirty="0" smtClean="0">
                <a:solidFill>
                  <a:srgbClr val="FF0000"/>
                </a:solidFill>
              </a:rPr>
              <a:t>water science and engineering?</a:t>
            </a:r>
            <a:endParaRPr lang="en-US" sz="2800" b="1" i="1" dirty="0">
              <a:solidFill>
                <a:srgbClr val="FF0000"/>
              </a:solidFill>
            </a:endParaRPr>
          </a:p>
          <a:p>
            <a:pPr algn="l" eaLnBrk="0" hangingPunct="0">
              <a:lnSpc>
                <a:spcPts val="1800"/>
              </a:lnSpc>
            </a:pPr>
            <a:endParaRPr lang="en-US" sz="1400" b="1" dirty="0" smtClean="0">
              <a:ea typeface="+mn-ea"/>
              <a:cs typeface="+mn-cs"/>
            </a:endParaRPr>
          </a:p>
        </p:txBody>
      </p:sp>
    </p:spTree>
    <p:extLst>
      <p:ext uri="{BB962C8B-B14F-4D97-AF65-F5344CB8AC3E}">
        <p14:creationId xmlns:p14="http://schemas.microsoft.com/office/powerpoint/2010/main" val="45323261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Moisture: Current Conditions</a:t>
            </a:r>
            <a:endParaRPr lang="en-US" dirty="0"/>
          </a:p>
        </p:txBody>
      </p:sp>
      <p:pic>
        <p:nvPicPr>
          <p:cNvPr id="3" name="Picture 2"/>
          <p:cNvPicPr>
            <a:picLocks noChangeAspect="1"/>
          </p:cNvPicPr>
          <p:nvPr/>
        </p:nvPicPr>
        <p:blipFill>
          <a:blip r:embed="rId2"/>
          <a:stretch>
            <a:fillRect/>
          </a:stretch>
        </p:blipFill>
        <p:spPr>
          <a:xfrm>
            <a:off x="1099929" y="1417638"/>
            <a:ext cx="6625051" cy="4776683"/>
          </a:xfrm>
          <a:prstGeom prst="rect">
            <a:avLst/>
          </a:prstGeom>
          <a:ln w="3175">
            <a:solidFill>
              <a:schemeClr val="bg1">
                <a:lumMod val="65000"/>
              </a:schemeClr>
            </a:solidFill>
          </a:ln>
        </p:spPr>
      </p:pic>
      <p:sp>
        <p:nvSpPr>
          <p:cNvPr id="4" name="Rectangle 3"/>
          <p:cNvSpPr/>
          <p:nvPr/>
        </p:nvSpPr>
        <p:spPr>
          <a:xfrm>
            <a:off x="1834309" y="6360405"/>
            <a:ext cx="6791898" cy="369332"/>
          </a:xfrm>
          <a:prstGeom prst="rect">
            <a:avLst/>
          </a:prstGeom>
        </p:spPr>
        <p:txBody>
          <a:bodyPr wrap="square">
            <a:spAutoFit/>
          </a:bodyPr>
          <a:lstStyle/>
          <a:p>
            <a:r>
              <a:rPr lang="en-US" dirty="0">
                <a:solidFill>
                  <a:srgbClr val="000000"/>
                </a:solidFill>
                <a:latin typeface="Segoe UI" panose="020B0502040204020203" pitchFamily="34" charset="0"/>
              </a:rPr>
              <a:t>http://water.noaa.gov/tools/nwm-image-viewer</a:t>
            </a:r>
            <a:endParaRPr lang="en-US" dirty="0"/>
          </a:p>
        </p:txBody>
      </p:sp>
      <p:sp>
        <p:nvSpPr>
          <p:cNvPr id="5" name="TextBox 4"/>
          <p:cNvSpPr txBox="1"/>
          <p:nvPr/>
        </p:nvSpPr>
        <p:spPr>
          <a:xfrm>
            <a:off x="3778609" y="1048306"/>
            <a:ext cx="1586781" cy="369332"/>
          </a:xfrm>
          <a:prstGeom prst="rect">
            <a:avLst/>
          </a:prstGeom>
          <a:noFill/>
        </p:spPr>
        <p:txBody>
          <a:bodyPr wrap="none" rtlCol="0">
            <a:spAutoFit/>
          </a:bodyPr>
          <a:lstStyle/>
          <a:p>
            <a:r>
              <a:rPr lang="en-US" dirty="0" smtClean="0"/>
              <a:t>Analysis model</a:t>
            </a:r>
            <a:endParaRPr lang="en-US" dirty="0"/>
          </a:p>
        </p:txBody>
      </p:sp>
    </p:spTree>
    <p:extLst>
      <p:ext uri="{BB962C8B-B14F-4D97-AF65-F5344CB8AC3E}">
        <p14:creationId xmlns:p14="http://schemas.microsoft.com/office/powerpoint/2010/main" val="2537064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Precipitation: Short Range Forecast</a:t>
            </a:r>
            <a:endParaRPr lang="en-US" dirty="0"/>
          </a:p>
        </p:txBody>
      </p:sp>
      <p:pic>
        <p:nvPicPr>
          <p:cNvPr id="4" name="Picture 3"/>
          <p:cNvPicPr>
            <a:picLocks noChangeAspect="1"/>
          </p:cNvPicPr>
          <p:nvPr/>
        </p:nvPicPr>
        <p:blipFill>
          <a:blip r:embed="rId2"/>
          <a:stretch>
            <a:fillRect/>
          </a:stretch>
        </p:blipFill>
        <p:spPr>
          <a:xfrm>
            <a:off x="1696277" y="1576664"/>
            <a:ext cx="5986929" cy="4739128"/>
          </a:xfrm>
          <a:prstGeom prst="rect">
            <a:avLst/>
          </a:prstGeom>
          <a:ln w="3175">
            <a:solidFill>
              <a:schemeClr val="bg1">
                <a:lumMod val="65000"/>
              </a:schemeClr>
            </a:solidFill>
          </a:ln>
        </p:spPr>
      </p:pic>
      <p:sp>
        <p:nvSpPr>
          <p:cNvPr id="5" name="TextBox 4"/>
          <p:cNvSpPr txBox="1"/>
          <p:nvPr/>
        </p:nvSpPr>
        <p:spPr>
          <a:xfrm>
            <a:off x="2398643" y="1127819"/>
            <a:ext cx="4654672" cy="369332"/>
          </a:xfrm>
          <a:prstGeom prst="rect">
            <a:avLst/>
          </a:prstGeom>
          <a:noFill/>
        </p:spPr>
        <p:txBody>
          <a:bodyPr wrap="none" rtlCol="0">
            <a:spAutoFit/>
          </a:bodyPr>
          <a:lstStyle/>
          <a:p>
            <a:r>
              <a:rPr lang="en-US" dirty="0" smtClean="0"/>
              <a:t>Hourly data for 18 hours ahead, updated hourly</a:t>
            </a:r>
            <a:endParaRPr lang="en-US" dirty="0"/>
          </a:p>
        </p:txBody>
      </p:sp>
      <p:sp>
        <p:nvSpPr>
          <p:cNvPr id="6" name="Rectangle 5"/>
          <p:cNvSpPr/>
          <p:nvPr/>
        </p:nvSpPr>
        <p:spPr>
          <a:xfrm>
            <a:off x="1834309" y="6360405"/>
            <a:ext cx="6791898" cy="369332"/>
          </a:xfrm>
          <a:prstGeom prst="rect">
            <a:avLst/>
          </a:prstGeom>
        </p:spPr>
        <p:txBody>
          <a:bodyPr wrap="square">
            <a:spAutoFit/>
          </a:bodyPr>
          <a:lstStyle/>
          <a:p>
            <a:r>
              <a:rPr lang="en-US" dirty="0">
                <a:solidFill>
                  <a:srgbClr val="000000"/>
                </a:solidFill>
                <a:latin typeface="Segoe UI" panose="020B0502040204020203" pitchFamily="34" charset="0"/>
              </a:rPr>
              <a:t>http://water.noaa.gov/tools/nwm-image-viewer</a:t>
            </a:r>
            <a:endParaRPr lang="en-US" dirty="0"/>
          </a:p>
        </p:txBody>
      </p:sp>
    </p:spTree>
    <p:extLst>
      <p:ext uri="{BB962C8B-B14F-4D97-AF65-F5344CB8AC3E}">
        <p14:creationId xmlns:p14="http://schemas.microsoft.com/office/powerpoint/2010/main" val="3899703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Streamflow: Medium Range Forecast</a:t>
            </a:r>
            <a:endParaRPr lang="en-US" dirty="0"/>
          </a:p>
        </p:txBody>
      </p:sp>
      <p:sp>
        <p:nvSpPr>
          <p:cNvPr id="5" name="TextBox 4"/>
          <p:cNvSpPr txBox="1"/>
          <p:nvPr/>
        </p:nvSpPr>
        <p:spPr>
          <a:xfrm>
            <a:off x="2322825" y="1127819"/>
            <a:ext cx="5148397" cy="369332"/>
          </a:xfrm>
          <a:prstGeom prst="rect">
            <a:avLst/>
          </a:prstGeom>
          <a:noFill/>
        </p:spPr>
        <p:txBody>
          <a:bodyPr wrap="none" rtlCol="0">
            <a:spAutoFit/>
          </a:bodyPr>
          <a:lstStyle/>
          <a:p>
            <a:r>
              <a:rPr lang="en-US" dirty="0" smtClean="0"/>
              <a:t>3-hour data for 10 days ahead, updated each 6 hours</a:t>
            </a:r>
            <a:endParaRPr lang="en-US" dirty="0"/>
          </a:p>
        </p:txBody>
      </p:sp>
      <p:sp>
        <p:nvSpPr>
          <p:cNvPr id="6" name="Rectangle 5"/>
          <p:cNvSpPr/>
          <p:nvPr/>
        </p:nvSpPr>
        <p:spPr>
          <a:xfrm>
            <a:off x="1834309" y="6293506"/>
            <a:ext cx="6791898" cy="369332"/>
          </a:xfrm>
          <a:prstGeom prst="rect">
            <a:avLst/>
          </a:prstGeom>
        </p:spPr>
        <p:txBody>
          <a:bodyPr wrap="square">
            <a:spAutoFit/>
          </a:bodyPr>
          <a:lstStyle/>
          <a:p>
            <a:r>
              <a:rPr lang="en-US" dirty="0">
                <a:solidFill>
                  <a:srgbClr val="000000"/>
                </a:solidFill>
                <a:latin typeface="Segoe UI" panose="020B0502040204020203" pitchFamily="34" charset="0"/>
              </a:rPr>
              <a:t>http://water.noaa.gov/tools/nwm-image-viewer</a:t>
            </a:r>
            <a:endParaRPr lang="en-US" dirty="0"/>
          </a:p>
        </p:txBody>
      </p:sp>
      <p:pic>
        <p:nvPicPr>
          <p:cNvPr id="7" name="Picture 6"/>
          <p:cNvPicPr>
            <a:picLocks noChangeAspect="1"/>
          </p:cNvPicPr>
          <p:nvPr/>
        </p:nvPicPr>
        <p:blipFill>
          <a:blip r:embed="rId2"/>
          <a:stretch>
            <a:fillRect/>
          </a:stretch>
        </p:blipFill>
        <p:spPr>
          <a:xfrm>
            <a:off x="1363421" y="1691532"/>
            <a:ext cx="6417157" cy="4589360"/>
          </a:xfrm>
          <a:prstGeom prst="rect">
            <a:avLst/>
          </a:prstGeom>
          <a:ln w="3175">
            <a:solidFill>
              <a:schemeClr val="bg1">
                <a:lumMod val="65000"/>
              </a:schemeClr>
            </a:solidFill>
          </a:ln>
        </p:spPr>
      </p:pic>
    </p:spTree>
    <p:extLst>
      <p:ext uri="{BB962C8B-B14F-4D97-AF65-F5344CB8AC3E}">
        <p14:creationId xmlns:p14="http://schemas.microsoft.com/office/powerpoint/2010/main" val="500968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Streamflow Anomaly: Long Range Forecast</a:t>
            </a:r>
            <a:endParaRPr lang="en-US" sz="3600" dirty="0"/>
          </a:p>
        </p:txBody>
      </p:sp>
      <p:sp>
        <p:nvSpPr>
          <p:cNvPr id="5" name="TextBox 4"/>
          <p:cNvSpPr txBox="1"/>
          <p:nvPr/>
        </p:nvSpPr>
        <p:spPr>
          <a:xfrm>
            <a:off x="2322825" y="1127819"/>
            <a:ext cx="4390946" cy="369332"/>
          </a:xfrm>
          <a:prstGeom prst="rect">
            <a:avLst/>
          </a:prstGeom>
          <a:noFill/>
        </p:spPr>
        <p:txBody>
          <a:bodyPr wrap="none" rtlCol="0">
            <a:spAutoFit/>
          </a:bodyPr>
          <a:lstStyle/>
          <a:p>
            <a:r>
              <a:rPr lang="en-US" dirty="0" smtClean="0"/>
              <a:t>6-hour data for 30 days ahead, updated daily</a:t>
            </a:r>
            <a:endParaRPr lang="en-US" dirty="0"/>
          </a:p>
        </p:txBody>
      </p:sp>
      <p:sp>
        <p:nvSpPr>
          <p:cNvPr id="6" name="Rectangle 5"/>
          <p:cNvSpPr/>
          <p:nvPr/>
        </p:nvSpPr>
        <p:spPr>
          <a:xfrm>
            <a:off x="1834309" y="6293506"/>
            <a:ext cx="6791898" cy="369332"/>
          </a:xfrm>
          <a:prstGeom prst="rect">
            <a:avLst/>
          </a:prstGeom>
        </p:spPr>
        <p:txBody>
          <a:bodyPr wrap="square">
            <a:spAutoFit/>
          </a:bodyPr>
          <a:lstStyle/>
          <a:p>
            <a:r>
              <a:rPr lang="en-US" dirty="0">
                <a:solidFill>
                  <a:srgbClr val="000000"/>
                </a:solidFill>
                <a:latin typeface="Segoe UI" panose="020B0502040204020203" pitchFamily="34" charset="0"/>
              </a:rPr>
              <a:t>http://water.noaa.gov/tools/nwm-image-viewer</a:t>
            </a:r>
            <a:endParaRPr lang="en-US" dirty="0"/>
          </a:p>
        </p:txBody>
      </p:sp>
      <p:pic>
        <p:nvPicPr>
          <p:cNvPr id="8" name="Picture 7"/>
          <p:cNvPicPr>
            <a:picLocks noChangeAspect="1"/>
          </p:cNvPicPr>
          <p:nvPr/>
        </p:nvPicPr>
        <p:blipFill>
          <a:blip r:embed="rId2"/>
          <a:stretch>
            <a:fillRect/>
          </a:stretch>
        </p:blipFill>
        <p:spPr>
          <a:xfrm>
            <a:off x="1103625" y="1607361"/>
            <a:ext cx="6975548" cy="4606631"/>
          </a:xfrm>
          <a:prstGeom prst="rect">
            <a:avLst/>
          </a:prstGeom>
          <a:ln w="3175">
            <a:solidFill>
              <a:schemeClr val="bg1">
                <a:lumMod val="65000"/>
              </a:schemeClr>
            </a:solidFill>
          </a:ln>
        </p:spPr>
      </p:pic>
    </p:spTree>
    <p:extLst>
      <p:ext uri="{BB962C8B-B14F-4D97-AF65-F5344CB8AC3E}">
        <p14:creationId xmlns:p14="http://schemas.microsoft.com/office/powerpoint/2010/main" val="860575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NWM Forecast Viewer</a:t>
            </a:r>
            <a:endParaRPr lang="en-US" dirty="0"/>
          </a:p>
        </p:txBody>
      </p:sp>
      <p:pic>
        <p:nvPicPr>
          <p:cNvPr id="3" name="Picture 2"/>
          <p:cNvPicPr>
            <a:picLocks noChangeAspect="1"/>
          </p:cNvPicPr>
          <p:nvPr/>
        </p:nvPicPr>
        <p:blipFill>
          <a:blip r:embed="rId2"/>
          <a:stretch>
            <a:fillRect/>
          </a:stretch>
        </p:blipFill>
        <p:spPr>
          <a:xfrm>
            <a:off x="1029744" y="1417638"/>
            <a:ext cx="7084512" cy="4890376"/>
          </a:xfrm>
          <a:prstGeom prst="rect">
            <a:avLst/>
          </a:prstGeom>
          <a:ln w="3175">
            <a:solidFill>
              <a:schemeClr val="bg1">
                <a:lumMod val="65000"/>
              </a:schemeClr>
            </a:solidFill>
          </a:ln>
        </p:spPr>
      </p:pic>
      <p:sp>
        <p:nvSpPr>
          <p:cNvPr id="4" name="Rectangle 3"/>
          <p:cNvSpPr/>
          <p:nvPr/>
        </p:nvSpPr>
        <p:spPr>
          <a:xfrm>
            <a:off x="3123494" y="6332070"/>
            <a:ext cx="2897012" cy="369332"/>
          </a:xfrm>
          <a:prstGeom prst="rect">
            <a:avLst/>
          </a:prstGeom>
        </p:spPr>
        <p:txBody>
          <a:bodyPr wrap="none">
            <a:spAutoFit/>
          </a:bodyPr>
          <a:lstStyle/>
          <a:p>
            <a:r>
              <a:rPr lang="en-US" dirty="0">
                <a:solidFill>
                  <a:srgbClr val="000000"/>
                </a:solidFill>
                <a:latin typeface="Segoe UI" panose="020B0502040204020203" pitchFamily="34" charset="0"/>
              </a:rPr>
              <a:t>http://water.noaa.gov/map</a:t>
            </a:r>
            <a:endParaRPr lang="en-US" dirty="0"/>
          </a:p>
        </p:txBody>
      </p:sp>
    </p:spTree>
    <p:extLst>
      <p:ext uri="{BB962C8B-B14F-4D97-AF65-F5344CB8AC3E}">
        <p14:creationId xmlns:p14="http://schemas.microsoft.com/office/powerpoint/2010/main" val="4156899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Streamflow Forecast</a:t>
            </a:r>
            <a:endParaRPr lang="en-US" dirty="0"/>
          </a:p>
        </p:txBody>
      </p:sp>
      <p:pic>
        <p:nvPicPr>
          <p:cNvPr id="3" name="Picture 2"/>
          <p:cNvPicPr>
            <a:picLocks noChangeAspect="1"/>
          </p:cNvPicPr>
          <p:nvPr/>
        </p:nvPicPr>
        <p:blipFill>
          <a:blip r:embed="rId2"/>
          <a:stretch>
            <a:fillRect/>
          </a:stretch>
        </p:blipFill>
        <p:spPr>
          <a:xfrm>
            <a:off x="2831410" y="1417638"/>
            <a:ext cx="5855390" cy="4934317"/>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321572" y="1417638"/>
            <a:ext cx="2219325" cy="1990725"/>
          </a:xfrm>
          <a:prstGeom prst="rect">
            <a:avLst/>
          </a:prstGeom>
          <a:ln w="3175">
            <a:solidFill>
              <a:schemeClr val="bg1">
                <a:lumMod val="65000"/>
              </a:schemeClr>
            </a:solidFill>
          </a:ln>
        </p:spPr>
      </p:pic>
      <p:pic>
        <p:nvPicPr>
          <p:cNvPr id="5" name="Picture 4"/>
          <p:cNvPicPr>
            <a:picLocks noChangeAspect="1"/>
          </p:cNvPicPr>
          <p:nvPr/>
        </p:nvPicPr>
        <p:blipFill>
          <a:blip r:embed="rId4"/>
          <a:stretch>
            <a:fillRect/>
          </a:stretch>
        </p:blipFill>
        <p:spPr>
          <a:xfrm>
            <a:off x="133454" y="3571875"/>
            <a:ext cx="2552700" cy="2981325"/>
          </a:xfrm>
          <a:prstGeom prst="rect">
            <a:avLst/>
          </a:prstGeom>
          <a:ln w="3175">
            <a:solidFill>
              <a:schemeClr val="bg1">
                <a:lumMod val="65000"/>
              </a:schemeClr>
            </a:solidFill>
          </a:ln>
        </p:spPr>
      </p:pic>
      <p:sp>
        <p:nvSpPr>
          <p:cNvPr id="6" name="Rectangle 5"/>
          <p:cNvSpPr/>
          <p:nvPr/>
        </p:nvSpPr>
        <p:spPr>
          <a:xfrm>
            <a:off x="3123494" y="6332070"/>
            <a:ext cx="2897012" cy="369332"/>
          </a:xfrm>
          <a:prstGeom prst="rect">
            <a:avLst/>
          </a:prstGeom>
        </p:spPr>
        <p:txBody>
          <a:bodyPr wrap="none">
            <a:spAutoFit/>
          </a:bodyPr>
          <a:lstStyle/>
          <a:p>
            <a:r>
              <a:rPr lang="en-US" dirty="0">
                <a:solidFill>
                  <a:srgbClr val="000000"/>
                </a:solidFill>
                <a:latin typeface="Segoe UI" panose="020B0502040204020203" pitchFamily="34" charset="0"/>
              </a:rPr>
              <a:t>http://water.noaa.gov/map</a:t>
            </a:r>
            <a:endParaRPr lang="en-US" dirty="0"/>
          </a:p>
        </p:txBody>
      </p:sp>
    </p:spTree>
    <p:extLst>
      <p:ext uri="{BB962C8B-B14F-4D97-AF65-F5344CB8AC3E}">
        <p14:creationId xmlns:p14="http://schemas.microsoft.com/office/powerpoint/2010/main" val="14837834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A7H4jGZzFk.9HaZFcpPVi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RESIZE" val="Yes"/>
</p:tagLst>
</file>

<file path=ppt/tags/tag22.xml><?xml version="1.0" encoding="utf-8"?>
<p:tagLst xmlns:a="http://schemas.openxmlformats.org/drawingml/2006/main" xmlns:r="http://schemas.openxmlformats.org/officeDocument/2006/relationships" xmlns:p="http://schemas.openxmlformats.org/presentationml/2006/main">
  <p:tag name="RESIZE" val="Yes"/>
</p:tagLst>
</file>

<file path=ppt/tags/tag23.xml><?xml version="1.0" encoding="utf-8"?>
<p:tagLst xmlns:a="http://schemas.openxmlformats.org/drawingml/2006/main" xmlns:r="http://schemas.openxmlformats.org/officeDocument/2006/relationships" xmlns:p="http://schemas.openxmlformats.org/presentationml/2006/main">
  <p:tag name="RESIZE" val="Yes"/>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vwsK2kBd0GtTDu_lGrIUQ"/>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heme/_rels/theme4.xml.rels><?xml version="1.0" encoding="UTF-8" standalone="yes"?>
<Relationships xmlns="http://schemas.openxmlformats.org/package/2006/relationships"><Relationship Id="rId1" Type="http://schemas.openxmlformats.org/officeDocument/2006/relationships/image" Target="../media/image16.jpeg"/></Relationships>
</file>

<file path=ppt/theme/_rels/theme6.xml.rels><?xml version="1.0" encoding="UTF-8" standalone="yes"?>
<Relationships xmlns="http://schemas.openxmlformats.org/package/2006/relationships"><Relationship Id="rId1" Type="http://schemas.openxmlformats.org/officeDocument/2006/relationships/image" Target="../media/image16.jpeg"/></Relationships>
</file>

<file path=ppt/theme/_rels/theme7.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ptional_Corporate_PPT_Template-Arial">
  <a:themeElements>
    <a:clrScheme name="Custom 4">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2361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CM013 Template">
  <a:themeElements>
    <a:clrScheme name="Current">
      <a:dk1>
        <a:srgbClr val="000000"/>
      </a:dk1>
      <a:lt1>
        <a:srgbClr val="FFFFFF"/>
      </a:lt1>
      <a:dk2>
        <a:srgbClr val="000000"/>
      </a:dk2>
      <a:lt2>
        <a:srgbClr val="E2E0CB"/>
      </a:lt2>
      <a:accent1>
        <a:srgbClr val="C7E0FB"/>
      </a:accent1>
      <a:accent2>
        <a:srgbClr val="91B0FF"/>
      </a:accent2>
      <a:accent3>
        <a:srgbClr val="0066CC"/>
      </a:accent3>
      <a:accent4>
        <a:srgbClr val="002960"/>
      </a:accent4>
      <a:accent5>
        <a:srgbClr val="4FB3CB"/>
      </a:accent5>
      <a:accent6>
        <a:srgbClr val="808080"/>
      </a:accent6>
      <a:hlink>
        <a:srgbClr val="0066CC"/>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E2E0CB"/>
        </a:lt2>
        <a:accent1>
          <a:srgbClr val="C7E0FB"/>
        </a:accent1>
        <a:accent2>
          <a:srgbClr val="91B0FF"/>
        </a:accent2>
        <a:accent3>
          <a:srgbClr val="0066CC"/>
        </a:accent3>
        <a:accent4>
          <a:srgbClr val="002960"/>
        </a:accent4>
        <a:accent5>
          <a:srgbClr val="4FB3CB"/>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djacency">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Adjacency">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7.xml><?xml version="1.0" encoding="utf-8"?>
<a:theme xmlns:a="http://schemas.openxmlformats.org/drawingml/2006/main" name="2_Adjacency">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8.xml><?xml version="1.0" encoding="utf-8"?>
<a:theme xmlns:a="http://schemas.openxmlformats.org/drawingml/2006/main" name="1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37971</TotalTime>
  <Words>2287</Words>
  <Application>Microsoft Office PowerPoint</Application>
  <PresentationFormat>On-screen Show (4:3)</PresentationFormat>
  <Paragraphs>415</Paragraphs>
  <Slides>38</Slides>
  <Notes>14</Notes>
  <HiddenSlides>0</HiddenSlides>
  <MMClips>1</MMClips>
  <ScaleCrop>false</ScaleCrop>
  <HeadingPairs>
    <vt:vector size="8" baseType="variant">
      <vt:variant>
        <vt:lpstr>Fonts Used</vt:lpstr>
      </vt:variant>
      <vt:variant>
        <vt:i4>14</vt:i4>
      </vt:variant>
      <vt:variant>
        <vt:lpstr>Theme</vt:lpstr>
      </vt:variant>
      <vt:variant>
        <vt:i4>11</vt:i4>
      </vt:variant>
      <vt:variant>
        <vt:lpstr>Embedded OLE Servers</vt:lpstr>
      </vt:variant>
      <vt:variant>
        <vt:i4>1</vt:i4>
      </vt:variant>
      <vt:variant>
        <vt:lpstr>Slide Titles</vt:lpstr>
      </vt:variant>
      <vt:variant>
        <vt:i4>38</vt:i4>
      </vt:variant>
    </vt:vector>
  </HeadingPairs>
  <TitlesOfParts>
    <vt:vector size="64" baseType="lpstr">
      <vt:lpstr>ＭＳ Ｐゴシック</vt:lpstr>
      <vt:lpstr>Arial</vt:lpstr>
      <vt:lpstr>Arial Narrow</vt:lpstr>
      <vt:lpstr>Avenir LT Std 55 Roman</vt:lpstr>
      <vt:lpstr>Avenir LT Std 65 Medium</vt:lpstr>
      <vt:lpstr>Avenir LT Std 85 Heavy</vt:lpstr>
      <vt:lpstr>BlairMdITC TT-Medium</vt:lpstr>
      <vt:lpstr>Calibri</vt:lpstr>
      <vt:lpstr>Helvetica</vt:lpstr>
      <vt:lpstr>Lucida Grande</vt:lpstr>
      <vt:lpstr>Segoe UI</vt:lpstr>
      <vt:lpstr>Times New Roman</vt:lpstr>
      <vt:lpstr>Verdana</vt:lpstr>
      <vt:lpstr>Wingdings</vt:lpstr>
      <vt:lpstr>Office Theme</vt:lpstr>
      <vt:lpstr>1_Office Theme</vt:lpstr>
      <vt:lpstr>DCM013 Template</vt:lpstr>
      <vt:lpstr>Adjacency</vt:lpstr>
      <vt:lpstr>6_Office Theme</vt:lpstr>
      <vt:lpstr>1_Adjacency</vt:lpstr>
      <vt:lpstr>2_Adjacency</vt:lpstr>
      <vt:lpstr>1_Optional_Corporate_PPT_Template-Arial</vt:lpstr>
      <vt:lpstr>2_Office Theme</vt:lpstr>
      <vt:lpstr>Optional_Corporate_PPT_Template-Arial</vt:lpstr>
      <vt:lpstr>3_Office Theme</vt:lpstr>
      <vt:lpstr>think-cell Slide</vt:lpstr>
      <vt:lpstr>PowerPoint Presentation</vt:lpstr>
      <vt:lpstr>Web Links for the National Water Model</vt:lpstr>
      <vt:lpstr>Forecasts</vt:lpstr>
      <vt:lpstr>Soil Moisture: Current Conditions</vt:lpstr>
      <vt:lpstr>Precipitation: Short Range Forecast</vt:lpstr>
      <vt:lpstr>Streamflow: Medium Range Forecast</vt:lpstr>
      <vt:lpstr>Streamflow Anomaly: Long Range Forecast</vt:lpstr>
      <vt:lpstr>NWM Forecast Viewer</vt:lpstr>
      <vt:lpstr>Streamflow Forecast</vt:lpstr>
      <vt:lpstr>FTP Site for Model Results</vt:lpstr>
      <vt:lpstr>Geospatial data for NWM</vt:lpstr>
      <vt:lpstr>NWM Geospatial Data in Hydroshare</vt:lpstr>
      <vt:lpstr>NWM in ArcGIS Online</vt:lpstr>
      <vt:lpstr>PowerPoint Presentation</vt:lpstr>
      <vt:lpstr>PowerPoint Presentation</vt:lpstr>
      <vt:lpstr>Initial Stakeholder Priorities</vt:lpstr>
      <vt:lpstr>Stakeholder Priorities</vt:lpstr>
      <vt:lpstr>PowerPoint Presentation</vt:lpstr>
      <vt:lpstr>Transforming NOAA Water Prediction</vt:lpstr>
      <vt:lpstr>Key Elements of the FY15, FY16 and FY17 NOAA Water Initiatives</vt:lpstr>
      <vt:lpstr>NWC Innovators Program</vt:lpstr>
      <vt:lpstr>National Flood Interoperability Experiment (NFIE)  (Sept 2014 to August 2015)</vt:lpstr>
      <vt:lpstr>PowerPoint Presentation</vt:lpstr>
      <vt:lpstr>National Water Model Version 1.0 </vt:lpstr>
      <vt:lpstr>NWM V1.0 Operational Configuration</vt:lpstr>
      <vt:lpstr>National Water Model Version 1.0:   Workflow </vt:lpstr>
      <vt:lpstr>National Water Model Version 1.0:    Forcing Data </vt:lpstr>
      <vt:lpstr>PowerPoint Presentation</vt:lpstr>
      <vt:lpstr>PowerPoint Presentation</vt:lpstr>
      <vt:lpstr>National Water Model Version 1.0:    Reservoirs</vt:lpstr>
      <vt:lpstr>PowerPoint Presentation</vt:lpstr>
      <vt:lpstr>PowerPoint Presentation</vt:lpstr>
      <vt:lpstr>PowerPoint Presentation</vt:lpstr>
      <vt:lpstr>Initial NWM CONUS Evaluations:  Streamflow Percentile Anomalies</vt:lpstr>
      <vt:lpstr>PowerPoint Presentation</vt:lpstr>
      <vt:lpstr>PowerPoint Presentation</vt:lpstr>
      <vt:lpstr>National Water Prediction Model Configurations</vt:lpstr>
      <vt:lpstr>Conclusions</vt:lpstr>
    </vt:vector>
  </TitlesOfParts>
  <Company>NOAA/NWS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IWP</dc:title>
  <dc:creator>Graziano</dc:creator>
  <cp:lastModifiedBy>Maidment, David R</cp:lastModifiedBy>
  <cp:revision>294</cp:revision>
  <cp:lastPrinted>2016-02-08T17:45:21Z</cp:lastPrinted>
  <dcterms:created xsi:type="dcterms:W3CDTF">2015-05-26T00:25:07Z</dcterms:created>
  <dcterms:modified xsi:type="dcterms:W3CDTF">2017-10-10T17:26:42Z</dcterms:modified>
</cp:coreProperties>
</file>