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0" r:id="rId8"/>
    <p:sldId id="295" r:id="rId9"/>
    <p:sldId id="269" r:id="rId10"/>
    <p:sldId id="268" r:id="rId11"/>
    <p:sldId id="296" r:id="rId12"/>
    <p:sldId id="258" r:id="rId13"/>
    <p:sldId id="309" r:id="rId14"/>
    <p:sldId id="297" r:id="rId15"/>
    <p:sldId id="263" r:id="rId16"/>
    <p:sldId id="260" r:id="rId17"/>
    <p:sldId id="261" r:id="rId18"/>
    <p:sldId id="302" r:id="rId19"/>
    <p:sldId id="280" r:id="rId20"/>
    <p:sldId id="271" r:id="rId21"/>
    <p:sldId id="281" r:id="rId22"/>
    <p:sldId id="262" r:id="rId23"/>
    <p:sldId id="283" r:id="rId24"/>
    <p:sldId id="277" r:id="rId25"/>
    <p:sldId id="299" r:id="rId26"/>
    <p:sldId id="300" r:id="rId27"/>
    <p:sldId id="278" r:id="rId28"/>
    <p:sldId id="284" r:id="rId29"/>
    <p:sldId id="289" r:id="rId30"/>
    <p:sldId id="312" r:id="rId31"/>
    <p:sldId id="321" r:id="rId32"/>
    <p:sldId id="301" r:id="rId33"/>
    <p:sldId id="290" r:id="rId34"/>
    <p:sldId id="313" r:id="rId35"/>
    <p:sldId id="307" r:id="rId36"/>
    <p:sldId id="292" r:id="rId37"/>
    <p:sldId id="293" r:id="rId38"/>
    <p:sldId id="308" r:id="rId39"/>
    <p:sldId id="279" r:id="rId40"/>
    <p:sldId id="304" r:id="rId41"/>
    <p:sldId id="305" r:id="rId42"/>
    <p:sldId id="318" r:id="rId43"/>
    <p:sldId id="319" r:id="rId44"/>
    <p:sldId id="314" r:id="rId45"/>
    <p:sldId id="306" r:id="rId46"/>
    <p:sldId id="316" r:id="rId47"/>
    <p:sldId id="317" r:id="rId48"/>
    <p:sldId id="315" r:id="rId49"/>
    <p:sldId id="320" r:id="rId50"/>
    <p:sldId id="294" r:id="rId51"/>
    <p:sldId id="32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18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3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/>
          </a:bodyPr>
          <a:lstStyle>
            <a:lvl1pPr marL="0"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9350" y="1301750"/>
            <a:ext cx="1000633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035050" y="1600200"/>
            <a:ext cx="102362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471084"/>
            <a:ext cx="1005840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6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5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47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E139B2-9304-4263-8D18-8FBC82B3CD7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70BDF0-260B-4098-9F59-7D8CB9BFFF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bg2">
            <a:lumMod val="50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p21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k:@MSITStore:C:\Program%20Files%20(x86)\WEAP\WEAP.chm::/API.htm" TargetMode="External"/><Relationship Id="rId2" Type="http://schemas.openxmlformats.org/officeDocument/2006/relationships/hyperlink" Target="mk:@MSITStore:C:\Program%20Files%20(x86)\WEAP\WEAP.chm::/Cal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k:@MSITStore:C:\Program%20Files%20(x86)\WEAP\WEAP.chm::/Script_Editor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apbuilder.usu.ed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Ayman.alafifi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ap21.org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modsim.engr.colostate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c.usace.army.mil/" TargetMode="External"/><Relationship Id="rId5" Type="http://schemas.openxmlformats.org/officeDocument/2006/relationships/hyperlink" Target="http://riverware.org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hydrologicmodels.tam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4862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Water Resources Analysis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using </a:t>
            </a:r>
            <a:r>
              <a:rPr lang="en-US" sz="4800" b="1" dirty="0"/>
              <a:t>WEAP and GIS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72024"/>
            <a:ext cx="10058400" cy="1457326"/>
          </a:xfrm>
        </p:spPr>
        <p:txBody>
          <a:bodyPr>
            <a:noAutofit/>
          </a:bodyPr>
          <a:lstStyle/>
          <a:p>
            <a:pPr algn="ctr"/>
            <a:r>
              <a:rPr lang="en-US" sz="2000" cap="none" dirty="0" smtClean="0">
                <a:solidFill>
                  <a:schemeClr val="tx1"/>
                </a:solidFill>
              </a:rPr>
              <a:t>Ayman </a:t>
            </a:r>
            <a:r>
              <a:rPr lang="en-US" sz="2000" cap="none" dirty="0" err="1" smtClean="0">
                <a:solidFill>
                  <a:schemeClr val="tx1"/>
                </a:solidFill>
              </a:rPr>
              <a:t>Alafifi</a:t>
            </a:r>
            <a:endParaRPr lang="en-US" sz="2000" cap="none" dirty="0" smtClean="0">
              <a:solidFill>
                <a:schemeClr val="tx1"/>
              </a:solidFill>
            </a:endParaRPr>
          </a:p>
          <a:p>
            <a:pPr algn="ctr"/>
            <a:r>
              <a:rPr lang="en-US" sz="2000" cap="none" dirty="0" smtClean="0">
                <a:solidFill>
                  <a:schemeClr val="tx1"/>
                </a:solidFill>
              </a:rPr>
              <a:t>Utah State University</a:t>
            </a:r>
          </a:p>
          <a:p>
            <a:pPr algn="ctr">
              <a:lnSpc>
                <a:spcPct val="120000"/>
              </a:lnSpc>
            </a:pPr>
            <a:r>
              <a:rPr lang="en-US" sz="2000" cap="none" dirty="0" smtClean="0">
                <a:solidFill>
                  <a:schemeClr val="tx1"/>
                </a:solidFill>
              </a:rPr>
              <a:t>Nov. 7, 2017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21921" y="3532909"/>
            <a:ext cx="10058400" cy="759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cap="none" dirty="0" smtClean="0">
                <a:solidFill>
                  <a:schemeClr val="tx1"/>
                </a:solidFill>
              </a:rPr>
              <a:t>CEE6440 </a:t>
            </a:r>
          </a:p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GIS </a:t>
            </a:r>
            <a:r>
              <a:rPr lang="en-US" cap="none" dirty="0">
                <a:solidFill>
                  <a:schemeClr val="tx1"/>
                </a:solidFill>
              </a:rPr>
              <a:t>in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284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General Workflow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4" y="1318260"/>
            <a:ext cx="2119705" cy="48263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00331" y="1672240"/>
            <a:ext cx="4429269" cy="508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Water Allocation Model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17376" y="3501600"/>
            <a:ext cx="967884" cy="64129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152376" y="2180871"/>
            <a:ext cx="953524" cy="58405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Outputs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10186380" y="3640322"/>
            <a:ext cx="572714" cy="4324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Image result for weap river mode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7987" y="2164079"/>
            <a:ext cx="4064389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46" y="1444203"/>
            <a:ext cx="2534111" cy="2057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96400" y="4325777"/>
            <a:ext cx="2407357" cy="13130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Post-processing: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Tradeoff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GIS Maps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Water Evaluation And Planning System (WEAP)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200" dirty="0"/>
              <a:t>WEAP History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First developed in </a:t>
            </a:r>
            <a:r>
              <a:rPr lang="en-US" sz="2200" dirty="0" smtClean="0"/>
              <a:t>1992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WEAP21 </a:t>
            </a:r>
            <a:r>
              <a:rPr lang="en-US" sz="2200" dirty="0"/>
              <a:t>version in </a:t>
            </a:r>
            <a:r>
              <a:rPr lang="en-US" sz="2200" dirty="0" smtClean="0"/>
              <a:t>2005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Over 500 published applications</a:t>
            </a:r>
            <a:endParaRPr lang="en-US" sz="2200" dirty="0"/>
          </a:p>
          <a:p>
            <a:pPr marL="201168" lvl="1" indent="0">
              <a:buClr>
                <a:srgbClr val="0070C0"/>
              </a:buClr>
              <a:buNone/>
              <a:defRPr/>
            </a:pPr>
            <a:endParaRPr lang="en-US" sz="2200" dirty="0"/>
          </a:p>
          <a:p>
            <a:pPr marL="201168" lvl="1" indent="0">
              <a:buClr>
                <a:srgbClr val="0070C0"/>
              </a:buClr>
              <a:buNone/>
              <a:defRPr/>
            </a:pPr>
            <a:r>
              <a:rPr lang="en-US" sz="2200" dirty="0" smtClean="0"/>
              <a:t>Key </a:t>
            </a:r>
            <a:r>
              <a:rPr lang="en-US" sz="2200" dirty="0"/>
              <a:t>model development steps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2200" dirty="0"/>
              <a:t>Draw the system </a:t>
            </a:r>
            <a:r>
              <a:rPr lang="en-US" sz="2200" dirty="0" smtClean="0"/>
              <a:t>schematic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2200" dirty="0" smtClean="0"/>
              <a:t>Identify </a:t>
            </a:r>
            <a:r>
              <a:rPr lang="en-US" sz="2200" dirty="0"/>
              <a:t>data for system </a:t>
            </a:r>
            <a:r>
              <a:rPr lang="en-US" sz="2200" dirty="0" smtClean="0"/>
              <a:t>components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2200" dirty="0" smtClean="0"/>
              <a:t>Enter </a:t>
            </a:r>
            <a:r>
              <a:rPr lang="en-US" sz="2200" dirty="0"/>
              <a:t>data and run the model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47" y="3239801"/>
            <a:ext cx="4070350" cy="144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36" y="2027271"/>
            <a:ext cx="2017128" cy="548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</a:t>
            </a:r>
            <a:r>
              <a:rPr lang="en-US" sz="3600" dirty="0" err="1" smtClean="0"/>
              <a:t>WEAP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WEAP</a:t>
            </a:r>
            <a:r>
              <a:rPr lang="en-US" sz="2400" dirty="0" smtClean="0"/>
              <a:t> has an integrated </a:t>
            </a:r>
            <a:r>
              <a:rPr lang="en-US" sz="2400" dirty="0"/>
              <a:t>approach to simulating water systems </a:t>
            </a:r>
            <a:endParaRPr lang="en-US" sz="2400" dirty="0" smtClean="0"/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Policy-oriented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Demand includes: patterns</a:t>
            </a:r>
            <a:r>
              <a:rPr lang="en-US" sz="2400" dirty="0"/>
              <a:t>, equipment efficiencies, re-use, </a:t>
            </a:r>
            <a:r>
              <a:rPr lang="en-US" sz="2400" dirty="0" smtClean="0"/>
              <a:t>prices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Supply includes: streamflow, </a:t>
            </a:r>
            <a:r>
              <a:rPr lang="en-US" sz="2400" dirty="0"/>
              <a:t>groundwater, reservoirs and water </a:t>
            </a:r>
            <a:r>
              <a:rPr lang="en-US" sz="2400" dirty="0" smtClean="0"/>
              <a:t>transfers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Includes costs, water quality, and priorities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Manage scenarios and examine </a:t>
            </a:r>
            <a:r>
              <a:rPr lang="en-US" sz="2400" dirty="0"/>
              <a:t>alternative water development and management </a:t>
            </a:r>
            <a:r>
              <a:rPr lang="en-US" sz="2400" dirty="0" smtClean="0"/>
              <a:t>strategies</a:t>
            </a:r>
            <a:endParaRPr lang="en-US" sz="2400" dirty="0"/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User-friendly</a:t>
            </a:r>
            <a:endParaRPr lang="en-US" sz="2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17" y="4548536"/>
            <a:ext cx="4070350" cy="144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WEAP</a:t>
            </a:r>
            <a:r>
              <a:rPr lang="en-US" sz="3600" dirty="0" smtClean="0"/>
              <a:t>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Create a simple water management system </a:t>
            </a:r>
            <a:r>
              <a:rPr lang="en-US" sz="2400" dirty="0" smtClean="0"/>
              <a:t>with supply </a:t>
            </a:r>
            <a:r>
              <a:rPr lang="en-US" sz="2400" dirty="0"/>
              <a:t>and demand </a:t>
            </a:r>
            <a:r>
              <a:rPr lang="en-US" sz="2400" dirty="0" smtClean="0"/>
              <a:t>nodes</a:t>
            </a:r>
            <a:endParaRPr lang="en-US" sz="2400" dirty="0"/>
          </a:p>
          <a:p>
            <a:pPr lvl="1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Analyze </a:t>
            </a:r>
            <a:r>
              <a:rPr lang="en-US" sz="2400" dirty="0"/>
              <a:t>optimal water use within the </a:t>
            </a:r>
            <a:r>
              <a:rPr lang="en-US" sz="2400" dirty="0" smtClean="0"/>
              <a:t>water management </a:t>
            </a:r>
            <a:r>
              <a:rPr lang="en-US" sz="2400" dirty="0"/>
              <a:t>system as a result of </a:t>
            </a:r>
            <a:r>
              <a:rPr lang="en-US" sz="2400" dirty="0" smtClean="0"/>
              <a:t>changing demand </a:t>
            </a:r>
            <a:r>
              <a:rPr lang="en-US" sz="2400" dirty="0"/>
              <a:t>and supply </a:t>
            </a:r>
            <a:r>
              <a:rPr lang="en-US" sz="2400" dirty="0" smtClean="0"/>
              <a:t>scenarios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Analyze </a:t>
            </a:r>
            <a:r>
              <a:rPr lang="en-US" sz="2400" dirty="0"/>
              <a:t>the impact of population growth </a:t>
            </a:r>
            <a:r>
              <a:rPr lang="en-US" sz="2400" dirty="0" smtClean="0"/>
              <a:t>and climate </a:t>
            </a:r>
            <a:r>
              <a:rPr lang="en-US" sz="2400" dirty="0"/>
              <a:t>change on demand and supply equilibrium</a:t>
            </a:r>
            <a:endParaRPr lang="en-US" sz="2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17" y="4548536"/>
            <a:ext cx="4070350" cy="144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Scenario </a:t>
            </a:r>
            <a:r>
              <a:rPr lang="en-US" sz="3600" dirty="0" smtClean="0"/>
              <a:t>analysis in </a:t>
            </a:r>
            <a:r>
              <a:rPr lang="en-US" sz="3600" dirty="0" err="1" smtClean="0"/>
              <a:t>WEAP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1471084"/>
            <a:ext cx="10869930" cy="4769696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0070C0"/>
              </a:buClr>
              <a:buNone/>
              <a:defRPr/>
            </a:pPr>
            <a:r>
              <a:rPr lang="en-US" sz="2000" dirty="0" smtClean="0"/>
              <a:t>Scenarios </a:t>
            </a:r>
            <a:r>
              <a:rPr lang="en-US" sz="2000" dirty="0"/>
              <a:t>are used to explore the model with an enormous range of “what if” questions, such as</a:t>
            </a:r>
            <a:r>
              <a:rPr lang="en-US" sz="2000" dirty="0" smtClean="0"/>
              <a:t>: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population growth and economic development patterns change?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reservoir operating rules are altered?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groundwater is more fully exploited?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water conservation is introduced?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ecosystem requirements are tightened? </a:t>
            </a:r>
            <a:endParaRPr lang="en-US" sz="2000" dirty="0" smtClean="0"/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new sources of water pollution are added?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a water recycling program is implemented?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a more efficient irrigation technique is implemented?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the mix of agricultural crops changes? 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What </a:t>
            </a:r>
            <a:r>
              <a:rPr lang="en-US" sz="2000" dirty="0"/>
              <a:t>if climate change alters demand and supplies?</a:t>
            </a:r>
          </a:p>
        </p:txBody>
      </p:sp>
    </p:spTree>
    <p:extLst>
      <p:ext uri="{BB962C8B-B14F-4D97-AF65-F5344CB8AC3E}">
        <p14:creationId xmlns:p14="http://schemas.microsoft.com/office/powerpoint/2010/main" val="22045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WEAP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63781"/>
            <a:ext cx="10058400" cy="4164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Go to the WEAP home page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www.weap21.org</a:t>
            </a:r>
            <a:endParaRPr lang="en-US" sz="2800" dirty="0" smtClean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Sing up for a free account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Download and install WEAP   </a:t>
            </a:r>
            <a:endParaRPr lang="en-US" sz="2800" dirty="0" smtClean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WEAP </a:t>
            </a:r>
            <a:r>
              <a:rPr lang="en-US" sz="2800" dirty="0"/>
              <a:t>requires </a:t>
            </a:r>
            <a:r>
              <a:rPr lang="en-US" sz="2800" dirty="0" smtClean="0"/>
              <a:t>at least Windows 2000, </a:t>
            </a:r>
            <a:r>
              <a:rPr lang="en-US" sz="2800" dirty="0"/>
              <a:t>256 MB of </a:t>
            </a:r>
            <a:r>
              <a:rPr lang="en-US" sz="2800" dirty="0" smtClean="0"/>
              <a:t>RAM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Needs </a:t>
            </a:r>
            <a:r>
              <a:rPr lang="en-US" sz="2800" dirty="0" err="1" smtClean="0"/>
              <a:t>Bootcamp</a:t>
            </a:r>
            <a:r>
              <a:rPr lang="en-US" sz="2800" dirty="0" smtClean="0"/>
              <a:t> for Mac</a:t>
            </a:r>
            <a:endParaRPr lang="en-US" sz="2800" dirty="0"/>
          </a:p>
          <a:p>
            <a:pPr marL="517525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2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WEAP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63781"/>
            <a:ext cx="10058400" cy="4164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The free, evaluation version of WEAP (53 MB) is a fully working version of the software - only the Save Data feature is disabled. To enable, you will need a license </a:t>
            </a:r>
            <a:r>
              <a:rPr lang="en-US" dirty="0" smtClean="0"/>
              <a:t>number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For USU students: check with Dr. David Rosenberg (CEE) or Dr. Sarah Null (NR)</a:t>
            </a:r>
          </a:p>
          <a:p>
            <a:pPr marL="174625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125" y="3844089"/>
            <a:ext cx="4451685" cy="17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WEAP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63781"/>
            <a:ext cx="10058400" cy="4164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The WEAP program (weap.exe) will install under Program Files 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WEAP data files will be stored under My </a:t>
            </a:r>
            <a:r>
              <a:rPr lang="en-US" dirty="0" smtClean="0"/>
              <a:t>Documents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" y="2831701"/>
            <a:ext cx="5626901" cy="380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53" y="2831701"/>
            <a:ext cx="5727784" cy="3902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115" y="5846445"/>
            <a:ext cx="2080260" cy="18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9500" y="4880610"/>
            <a:ext cx="2080260" cy="18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Case Study: Bear River 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6072187" cy="45110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Multi-state 500-mile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Delivers water to over 450 irrigation companies delivering water to over 400 thousand acres of agricultural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of the few rivers in Utah that has water development potentials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Central to growth and development debate for several counties within the basin </a:t>
            </a:r>
            <a:r>
              <a:rPr lang="en-US" dirty="0"/>
              <a:t>such as Cache and Box Elder Counties, Utah in addition to the off-basin Wasatch Front metropolitan </a:t>
            </a:r>
            <a:r>
              <a:rPr lang="en-US" dirty="0" smtClean="0"/>
              <a:t>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largest water source flowing into the Great Salt Lake and its 30,000 acre-Bear River Migratory Bear </a:t>
            </a:r>
            <a:r>
              <a:rPr lang="en-US" dirty="0" smtClean="0"/>
              <a:t>Refuge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Provide habitat to several threatened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7" y="219075"/>
            <a:ext cx="5076825" cy="5943600"/>
          </a:xfrm>
          <a:prstGeom prst="rect">
            <a:avLst/>
          </a:prstGeom>
        </p:spPr>
      </p:pic>
      <p:pic>
        <p:nvPicPr>
          <p:cNvPr id="1028" name="Picture 4" descr="Image result for bear river waters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538663"/>
            <a:ext cx="16859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477000" cy="838200"/>
          </a:xfrm>
        </p:spPr>
        <p:txBody>
          <a:bodyPr/>
          <a:lstStyle/>
          <a:p>
            <a:r>
              <a:rPr lang="en-US" altLang="en-US" smtClean="0"/>
              <a:t>Using WEAP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27760" y="1468755"/>
            <a:ext cx="5638800" cy="4572000"/>
          </a:xfrm>
        </p:spPr>
        <p:txBody>
          <a:bodyPr/>
          <a:lstStyle/>
          <a:p>
            <a:pPr lvl="1"/>
            <a:r>
              <a:rPr lang="en-US" altLang="en-US" sz="2600" dirty="0" smtClean="0"/>
              <a:t>Schematic</a:t>
            </a:r>
          </a:p>
          <a:p>
            <a:pPr lvl="1"/>
            <a:r>
              <a:rPr lang="en-US" altLang="en-US" sz="2600" dirty="0" smtClean="0"/>
              <a:t>Data</a:t>
            </a:r>
          </a:p>
          <a:p>
            <a:pPr lvl="1"/>
            <a:r>
              <a:rPr lang="en-US" altLang="en-US" sz="2600" dirty="0" smtClean="0"/>
              <a:t>Results</a:t>
            </a:r>
          </a:p>
          <a:p>
            <a:pPr lvl="1"/>
            <a:r>
              <a:rPr lang="en-US" altLang="en-US" sz="2600" dirty="0" smtClean="0"/>
              <a:t>Scenario Explorer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02" y="449579"/>
            <a:ext cx="6079173" cy="5522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15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5317958"/>
            <a:ext cx="10058400" cy="5594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 algn="ctr">
              <a:buNone/>
            </a:pPr>
            <a:r>
              <a:rPr lang="en-US" dirty="0" smtClean="0"/>
              <a:t>Many slide materials are from the </a:t>
            </a:r>
            <a:r>
              <a:rPr lang="en-US" dirty="0" err="1" smtClean="0"/>
              <a:t>WEAP</a:t>
            </a:r>
            <a:r>
              <a:rPr lang="en-US" dirty="0" smtClean="0"/>
              <a:t> website, Dr. David Rosenberg USU CEE 6490, and Dr. Joseph </a:t>
            </a:r>
            <a:r>
              <a:rPr lang="en-US" dirty="0" err="1"/>
              <a:t>Kasprzyk</a:t>
            </a:r>
            <a:r>
              <a:rPr lang="en-US" dirty="0"/>
              <a:t> </a:t>
            </a:r>
            <a:r>
              <a:rPr lang="en-US" dirty="0" smtClean="0"/>
              <a:t>– University of Colorado Boulder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40934"/>
            <a:ext cx="10058400" cy="2240492"/>
          </a:xfrm>
        </p:spPr>
        <p:txBody>
          <a:bodyPr>
            <a:normAutofit/>
          </a:bodyPr>
          <a:lstStyle/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</a:t>
            </a:r>
            <a:r>
              <a:rPr lang="en-US" dirty="0" smtClean="0"/>
              <a:t>priority-based </a:t>
            </a:r>
            <a:r>
              <a:rPr lang="en-US" dirty="0"/>
              <a:t>water </a:t>
            </a:r>
            <a:r>
              <a:rPr lang="en-US" dirty="0" smtClean="0"/>
              <a:t>allocation models </a:t>
            </a:r>
            <a:endParaRPr lang="en-US" dirty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Understand water resources system </a:t>
            </a:r>
            <a:r>
              <a:rPr lang="en-US" dirty="0"/>
              <a:t>schematic </a:t>
            </a:r>
            <a:r>
              <a:rPr lang="en-US" dirty="0" smtClean="0"/>
              <a:t>and components</a:t>
            </a:r>
            <a:endParaRPr lang="en-US" dirty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Demonstrate </a:t>
            </a:r>
            <a:r>
              <a:rPr lang="en-US" dirty="0" err="1" smtClean="0"/>
              <a:t>WEAP</a:t>
            </a:r>
            <a:r>
              <a:rPr lang="en-US" dirty="0" smtClean="0"/>
              <a:t> as an example software for river basin water allocation models </a:t>
            </a:r>
            <a:endParaRPr lang="en-US" dirty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Build web GIS applications to facilitate communicating model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 Schematic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Identify the major system components</a:t>
            </a:r>
          </a:p>
          <a:p>
            <a:pPr lvl="1"/>
            <a:r>
              <a:rPr lang="en-US" altLang="en-US" dirty="0" smtClean="0"/>
              <a:t>Water sources (surface and groundwater)</a:t>
            </a:r>
          </a:p>
          <a:p>
            <a:pPr lvl="1"/>
            <a:r>
              <a:rPr lang="en-US" altLang="en-US" dirty="0" smtClean="0"/>
              <a:t>Demand sites (agricultural, urban, etc..)</a:t>
            </a:r>
          </a:p>
          <a:p>
            <a:pPr lvl="1"/>
            <a:r>
              <a:rPr lang="en-US" altLang="en-US" dirty="0" smtClean="0"/>
              <a:t>Source connections to demand sites</a:t>
            </a:r>
          </a:p>
          <a:p>
            <a:pPr lvl="1"/>
            <a:r>
              <a:rPr lang="en-US" altLang="en-US" dirty="0" smtClean="0"/>
              <a:t>Outflows from demand sites after use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3477"/>
          <a:stretch/>
        </p:blipFill>
        <p:spPr bwMode="auto">
          <a:xfrm>
            <a:off x="5766112" y="2333626"/>
            <a:ext cx="604107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275" y="3264462"/>
            <a:ext cx="2876550" cy="29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22985" y="457200"/>
            <a:ext cx="8959215" cy="838200"/>
          </a:xfrm>
        </p:spPr>
        <p:txBody>
          <a:bodyPr/>
          <a:lstStyle/>
          <a:p>
            <a:r>
              <a:rPr lang="en-US" sz="3600" dirty="0" err="1"/>
              <a:t>WEAP</a:t>
            </a:r>
            <a:r>
              <a:rPr lang="en-US" sz="3600" dirty="0"/>
              <a:t> </a:t>
            </a:r>
            <a:r>
              <a:rPr lang="en-US" sz="3600" dirty="0" smtClean="0"/>
              <a:t>Schematic (Nodes and Links) 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23009" y="1676400"/>
            <a:ext cx="10464165" cy="4343400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Drag and drop system node components </a:t>
            </a:r>
          </a:p>
          <a:p>
            <a:pPr lvl="1"/>
            <a:r>
              <a:rPr lang="en-US" altLang="en-US" sz="2600" dirty="0" smtClean="0"/>
              <a:t>Demand sites</a:t>
            </a:r>
          </a:p>
          <a:p>
            <a:pPr lvl="1"/>
            <a:r>
              <a:rPr lang="en-US" altLang="en-US" sz="2600" dirty="0" smtClean="0"/>
              <a:t>Reservoirs, etc.</a:t>
            </a:r>
          </a:p>
          <a:p>
            <a:r>
              <a:rPr lang="en-US" altLang="en-US" sz="2600" dirty="0" smtClean="0"/>
              <a:t>Drag, click, and drop system link components</a:t>
            </a:r>
          </a:p>
          <a:p>
            <a:pPr lvl="1"/>
            <a:r>
              <a:rPr lang="en-US" altLang="en-US" sz="2600" dirty="0" smtClean="0"/>
              <a:t>Rivers</a:t>
            </a:r>
          </a:p>
          <a:p>
            <a:pPr lvl="1"/>
            <a:r>
              <a:rPr lang="en-US" altLang="en-US" sz="2600" dirty="0" smtClean="0"/>
              <a:t>Transmission links</a:t>
            </a:r>
          </a:p>
          <a:p>
            <a:pPr lvl="1"/>
            <a:r>
              <a:rPr lang="en-US" altLang="en-US" sz="2600" dirty="0" smtClean="0"/>
              <a:t>Return flows</a:t>
            </a:r>
          </a:p>
          <a:p>
            <a:r>
              <a:rPr lang="en-US" altLang="en-US" sz="2600" dirty="0" smtClean="0"/>
              <a:t>Add GIS layers to help place components</a:t>
            </a:r>
          </a:p>
          <a:p>
            <a:r>
              <a:rPr lang="en-US" altLang="en-US" sz="2600" dirty="0" smtClean="0"/>
              <a:t>Must include all infrastructure you plan to test in Scenario Explorer</a:t>
            </a:r>
          </a:p>
          <a:p>
            <a:endParaRPr lang="en-US" altLang="en-US" sz="2600" dirty="0" smtClean="0"/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245" y="9341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WEAP</a:t>
            </a:r>
            <a:r>
              <a:rPr lang="en-US" dirty="0" smtClean="0"/>
              <a:t> Schematic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471084"/>
            <a:ext cx="10058400" cy="3340946"/>
          </a:xfrm>
        </p:spPr>
        <p:txBody>
          <a:bodyPr/>
          <a:lstStyle/>
          <a:p>
            <a:r>
              <a:rPr lang="en-US" altLang="en-US" dirty="0"/>
              <a:t>Add to the </a:t>
            </a:r>
            <a:r>
              <a:rPr lang="en-US" altLang="en-US" dirty="0" smtClean="0"/>
              <a:t>schematic:</a:t>
            </a:r>
            <a:endParaRPr lang="en-US" altLang="en-US" dirty="0"/>
          </a:p>
          <a:p>
            <a:pPr lvl="1"/>
            <a:r>
              <a:rPr lang="en-US" altLang="en-US" dirty="0"/>
              <a:t>A Demand site </a:t>
            </a:r>
          </a:p>
          <a:p>
            <a:pPr lvl="1"/>
            <a:r>
              <a:rPr lang="en-US" altLang="en-US" dirty="0"/>
              <a:t>Diversion</a:t>
            </a:r>
          </a:p>
          <a:p>
            <a:pPr lvl="1"/>
            <a:r>
              <a:rPr lang="en-US" altLang="en-US" dirty="0"/>
              <a:t>Return flow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35" y="3568512"/>
            <a:ext cx="3882390" cy="248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1" y="2800349"/>
            <a:ext cx="4702446" cy="31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383030" y="457200"/>
            <a:ext cx="8599170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/>
              <a:t> Data Module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152400"/>
            <a:ext cx="1089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88695" y="1447800"/>
            <a:ext cx="10498455" cy="45720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Enter data for each schematic component</a:t>
            </a:r>
          </a:p>
          <a:p>
            <a:pPr lvl="1"/>
            <a:r>
              <a:rPr lang="en-US" altLang="en-US" sz="2600" dirty="0" smtClean="0">
                <a:solidFill>
                  <a:srgbClr val="002060"/>
                </a:solidFill>
              </a:rPr>
              <a:t>Rivers: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Headflows</a:t>
            </a:r>
            <a:r>
              <a:rPr lang="en-US" altLang="en-US" sz="2600" dirty="0" smtClean="0"/>
              <a:t> for each month of the simulation</a:t>
            </a:r>
          </a:p>
          <a:p>
            <a:pPr lvl="1"/>
            <a:r>
              <a:rPr lang="en-US" altLang="en-US" sz="2600" dirty="0" smtClean="0">
                <a:solidFill>
                  <a:srgbClr val="002060"/>
                </a:solidFill>
              </a:rPr>
              <a:t>Demand sites:</a:t>
            </a:r>
            <a:r>
              <a:rPr lang="en-US" altLang="en-US" sz="2600" dirty="0" smtClean="0"/>
              <a:t> activity levels, use rates, losses, consumption, demand priority (1=highest; 99=lowest)</a:t>
            </a:r>
          </a:p>
          <a:p>
            <a:pPr lvl="1"/>
            <a:r>
              <a:rPr lang="en-US" altLang="en-US" sz="2600" dirty="0" smtClean="0">
                <a:solidFill>
                  <a:srgbClr val="002060"/>
                </a:solidFill>
              </a:rPr>
              <a:t>Transmission links: </a:t>
            </a:r>
            <a:r>
              <a:rPr lang="en-US" altLang="en-US" sz="2600" dirty="0" smtClean="0"/>
              <a:t>Max flows, supply preference</a:t>
            </a:r>
          </a:p>
          <a:p>
            <a:pPr lvl="1"/>
            <a:r>
              <a:rPr lang="en-US" altLang="en-US" sz="2600" dirty="0" smtClean="0">
                <a:solidFill>
                  <a:srgbClr val="002060"/>
                </a:solidFill>
              </a:rPr>
              <a:t>Return flows:</a:t>
            </a:r>
            <a:r>
              <a:rPr lang="en-US" altLang="en-US" sz="2600" dirty="0" smtClean="0"/>
              <a:t> routing (percent returned)</a:t>
            </a:r>
          </a:p>
          <a:p>
            <a:pPr lvl="1"/>
            <a:r>
              <a:rPr lang="en-US" altLang="en-US" sz="2600" dirty="0" smtClean="0">
                <a:solidFill>
                  <a:srgbClr val="002060"/>
                </a:solidFill>
              </a:rPr>
              <a:t>Reservoirs:</a:t>
            </a:r>
            <a:r>
              <a:rPr lang="en-US" altLang="en-US" sz="2600" dirty="0" smtClean="0"/>
              <a:t> storage capacity, initial storage, volume-elevation curve, evaporation, pool definitions, buffer coefficients, priority</a:t>
            </a:r>
          </a:p>
          <a:p>
            <a:r>
              <a:rPr lang="en-US" altLang="en-US" sz="2600" dirty="0" smtClean="0"/>
              <a:t>Enter data for a base case or a scenario</a:t>
            </a:r>
          </a:p>
          <a:p>
            <a:r>
              <a:rPr lang="en-US" altLang="en-US" sz="2600" dirty="0" smtClean="0"/>
              <a:t>Enter data or read from input file</a:t>
            </a:r>
          </a:p>
        </p:txBody>
      </p:sp>
    </p:spTree>
    <p:extLst>
      <p:ext uri="{BB962C8B-B14F-4D97-AF65-F5344CB8AC3E}">
        <p14:creationId xmlns:p14="http://schemas.microsoft.com/office/powerpoint/2010/main" val="18725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Reservoirs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71550" y="1371600"/>
            <a:ext cx="8858250" cy="4648200"/>
          </a:xfrm>
        </p:spPr>
        <p:txBody>
          <a:bodyPr/>
          <a:lstStyle/>
          <a:p>
            <a:r>
              <a:rPr lang="en-US" altLang="en-US" sz="2600" dirty="0" smtClean="0"/>
              <a:t>Reservoirs are just another supply source</a:t>
            </a:r>
          </a:p>
          <a:p>
            <a:r>
              <a:rPr lang="en-US" altLang="en-US" sz="2600" dirty="0" smtClean="0"/>
              <a:t>Reservoir source availability determined by</a:t>
            </a:r>
          </a:p>
          <a:p>
            <a:pPr lvl="1"/>
            <a:r>
              <a:rPr lang="en-US" altLang="en-US" sz="2600" dirty="0" smtClean="0"/>
              <a:t>Storage at end of previous time step</a:t>
            </a:r>
          </a:p>
          <a:p>
            <a:pPr lvl="1"/>
            <a:r>
              <a:rPr lang="en-US" altLang="en-US" sz="2600" dirty="0" smtClean="0"/>
              <a:t>Reservoir release rules</a:t>
            </a:r>
          </a:p>
          <a:p>
            <a:pPr lvl="1"/>
            <a:r>
              <a:rPr lang="en-US" altLang="en-US" sz="2600" dirty="0" smtClean="0"/>
              <a:t>Reservoir inflows, evaporation losses, etc.</a:t>
            </a:r>
          </a:p>
          <a:p>
            <a:pPr marL="0" indent="0">
              <a:buNone/>
            </a:pPr>
            <a:endParaRPr lang="en-US" altLang="en-US" sz="26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6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" y="1760452"/>
            <a:ext cx="8319731" cy="3916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93" y="2739529"/>
            <a:ext cx="2953605" cy="29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21" y="1690582"/>
            <a:ext cx="8918257" cy="43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Adding Reservoirs (cont.)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54405" y="1371600"/>
            <a:ext cx="10795635" cy="4648200"/>
          </a:xfrm>
        </p:spPr>
        <p:txBody>
          <a:bodyPr/>
          <a:lstStyle/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r>
              <a:rPr lang="en-US" altLang="en-US" sz="2600" dirty="0" err="1" smtClean="0"/>
              <a:t>WEAP</a:t>
            </a:r>
            <a:r>
              <a:rPr lang="en-US" altLang="en-US" sz="2600" dirty="0" smtClean="0"/>
              <a:t> uses </a:t>
            </a:r>
            <a:r>
              <a:rPr lang="en-US" altLang="en-US" sz="2600" dirty="0" smtClean="0"/>
              <a:t>in-stream flows to meet Demand Site targets</a:t>
            </a: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r>
              <a:rPr lang="en-US" altLang="en-US" sz="2600" dirty="0" smtClean="0"/>
              <a:t>If in-stream </a:t>
            </a:r>
            <a:r>
              <a:rPr lang="en-US" altLang="en-US" sz="2600" dirty="0" smtClean="0"/>
              <a:t>flows are </a:t>
            </a:r>
            <a:r>
              <a:rPr lang="en-US" altLang="en-US" sz="2600" dirty="0" smtClean="0"/>
              <a:t>inadequate, </a:t>
            </a:r>
            <a:r>
              <a:rPr lang="en-US" altLang="en-US" sz="2600" dirty="0" smtClean="0"/>
              <a:t>it withdraws </a:t>
            </a:r>
            <a:r>
              <a:rPr lang="en-US" altLang="en-US" sz="2600" dirty="0" smtClean="0"/>
              <a:t>from reservoirs</a:t>
            </a: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r>
              <a:rPr lang="en-US" altLang="en-US" sz="2600" dirty="0" smtClean="0"/>
              <a:t>Withdrawal </a:t>
            </a:r>
            <a:r>
              <a:rPr lang="en-US" altLang="en-US" sz="2600" dirty="0" smtClean="0"/>
              <a:t>is a </a:t>
            </a:r>
            <a:r>
              <a:rPr lang="en-US" altLang="en-US" sz="2600" dirty="0" smtClean="0"/>
              <a:t>function of reservoir storage</a:t>
            </a: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r>
              <a:rPr lang="en-US" altLang="en-US" sz="2600" dirty="0" smtClean="0"/>
              <a:t>Can also assign priorities to refill reservoirs</a:t>
            </a:r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endParaRPr lang="en-US" altLang="en-US" sz="2600" dirty="0"/>
          </a:p>
          <a:p>
            <a:pPr marL="914400" lvl="1" indent="-457200">
              <a:buClr>
                <a:schemeClr val="bg2">
                  <a:lumMod val="50000"/>
                </a:schemeClr>
              </a:buClr>
              <a:buFont typeface="Times" panose="02020603050405020304" pitchFamily="18" charset="0"/>
              <a:buAutoNum type="arabicPeriod"/>
            </a:pPr>
            <a:r>
              <a:rPr lang="en-US" altLang="en-US" sz="2600" dirty="0" smtClean="0"/>
              <a:t>Storage partitions </a:t>
            </a:r>
          </a:p>
          <a:p>
            <a:endParaRPr lang="en-US" altLang="en-US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59" y="3617595"/>
            <a:ext cx="4251881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b="3605"/>
          <a:stretch/>
        </p:blipFill>
        <p:spPr bwMode="auto">
          <a:xfrm>
            <a:off x="1519239" y="1277241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7175" y="209550"/>
            <a:ext cx="11584305" cy="685800"/>
          </a:xfrm>
          <a:prstGeom prst="rect">
            <a:avLst/>
          </a:prstGeom>
        </p:spPr>
        <p:txBody>
          <a:bodyPr/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Add data from schematic: </a:t>
            </a:r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right-click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any schematic component to also get to the Data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b="3709"/>
          <a:stretch/>
        </p:blipFill>
        <p:spPr bwMode="auto">
          <a:xfrm>
            <a:off x="1240155" y="923924"/>
            <a:ext cx="9452929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64995" y="165746"/>
            <a:ext cx="8416290" cy="53340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Tree view, Buttons, and Tabs to navigate to desired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 descr="Image result for fl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861292"/>
            <a:ext cx="3234690" cy="21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scar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22" y="1861292"/>
            <a:ext cx="3312390" cy="21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41319" y="4183047"/>
            <a:ext cx="1483995" cy="403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Clr>
                <a:srgbClr val="0070C0"/>
              </a:buClr>
              <a:buNone/>
            </a:pPr>
            <a:r>
              <a:rPr lang="en-US" dirty="0" smtClean="0"/>
              <a:t>Too Much?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3720" y="4183047"/>
            <a:ext cx="1483995" cy="4035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Clr>
                <a:srgbClr val="0070C0"/>
              </a:buClr>
              <a:buNone/>
            </a:pPr>
            <a:r>
              <a:rPr lang="en-US" dirty="0" smtClean="0"/>
              <a:t>Too Little?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River Network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53" y="1440381"/>
            <a:ext cx="3372645" cy="4721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80" y="286604"/>
            <a:ext cx="3876246" cy="56869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92480" y="1620007"/>
            <a:ext cx="3366548" cy="4362450"/>
          </a:xfrm>
        </p:spPr>
        <p:txBody>
          <a:bodyPr>
            <a:normAutofit/>
          </a:bodyPr>
          <a:lstStyle/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Segment the river into nodes and links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Inventory available data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Include several stakeholders, river managers, numerous cities, counties, environmental groups, and legislators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River </a:t>
            </a:r>
            <a:r>
              <a:rPr lang="en-US" dirty="0" err="1" smtClean="0"/>
              <a:t>WEAP</a:t>
            </a:r>
            <a:r>
              <a:rPr lang="en-US" dirty="0" smtClean="0"/>
              <a:t> Application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52" y="1571625"/>
            <a:ext cx="4995545" cy="4438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005" y="1123950"/>
            <a:ext cx="4598670" cy="489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22 on-river nodes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31 </a:t>
            </a:r>
            <a:r>
              <a:rPr lang="en-US" dirty="0"/>
              <a:t>river </a:t>
            </a:r>
            <a:r>
              <a:rPr lang="en-US" dirty="0" smtClean="0"/>
              <a:t>links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34 </a:t>
            </a:r>
            <a:r>
              <a:rPr lang="en-US" dirty="0"/>
              <a:t>municipal and agricultural demand </a:t>
            </a:r>
            <a:r>
              <a:rPr lang="en-US" dirty="0" smtClean="0"/>
              <a:t>sites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 Groundwater supply sources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42 transmission links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32 return flow links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27 streamflow gauges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6 flow requirement sites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Monthly data for 40 years (1966 – 2006)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WEAP Allocation Math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2497456" y="2490788"/>
            <a:ext cx="154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60A8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Such that:</a:t>
            </a:r>
            <a:endParaRPr lang="en-US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354455" y="1508760"/>
            <a:ext cx="8627745" cy="451104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 each time step, </a:t>
            </a:r>
            <a:r>
              <a:rPr lang="en-US" altLang="en-US" dirty="0" err="1" smtClean="0">
                <a:solidFill>
                  <a:schemeClr val="tx1"/>
                </a:solidFill>
              </a:rPr>
              <a:t>WEAP</a:t>
            </a:r>
            <a:r>
              <a:rPr lang="en-US" altLang="en-US" dirty="0" smtClean="0">
                <a:solidFill>
                  <a:schemeClr val="tx1"/>
                </a:solidFill>
              </a:rPr>
              <a:t> solves a small linear program</a:t>
            </a:r>
          </a:p>
          <a:p>
            <a:pPr marL="1371600" lvl="1" indent="-519113">
              <a:spcAft>
                <a:spcPts val="1200"/>
              </a:spcAft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Maximize</a:t>
            </a:r>
            <a:r>
              <a:rPr lang="en-US" altLang="en-US" dirty="0" smtClean="0">
                <a:solidFill>
                  <a:schemeClr val="tx1"/>
                </a:solidFill>
              </a:rPr>
              <a:t> Demand Satisfaction</a:t>
            </a:r>
          </a:p>
          <a:p>
            <a:pPr marL="3089275" lvl="2" indent="-346075"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</a:rPr>
              <a:t>Meet supply priorities</a:t>
            </a:r>
          </a:p>
          <a:p>
            <a:pPr marL="3089275" lvl="2" indent="-346075"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</a:rPr>
              <a:t>Obey demand site preferences</a:t>
            </a:r>
          </a:p>
          <a:p>
            <a:pPr marL="3089275" lvl="2" indent="-346075"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</a:rPr>
              <a:t>Mass balance</a:t>
            </a:r>
          </a:p>
          <a:p>
            <a:pPr marL="3089275" lvl="2" indent="-346075">
              <a:spcBef>
                <a:spcPct val="0"/>
              </a:spcBef>
              <a:buFont typeface="Times" panose="02020603050405020304" pitchFamily="18" charset="0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</a:rPr>
              <a:t>Other constraints</a:t>
            </a:r>
          </a:p>
        </p:txBody>
      </p:sp>
    </p:spTree>
    <p:extLst>
      <p:ext uri="{BB962C8B-B14F-4D97-AF65-F5344CB8AC3E}">
        <p14:creationId xmlns:p14="http://schemas.microsoft.com/office/powerpoint/2010/main" val="3919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91590" y="228600"/>
            <a:ext cx="8690610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/>
              <a:t> Results Module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070610" y="1705893"/>
            <a:ext cx="5292090" cy="4191000"/>
          </a:xfrm>
        </p:spPr>
        <p:txBody>
          <a:bodyPr/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Click the Results icon and recalculate (all scenarios)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Choose results from schematic or dropdown lists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Numerous options to view, tabulate, and export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7" y="39338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3478"/>
          <a:stretch/>
        </p:blipFill>
        <p:spPr bwMode="auto">
          <a:xfrm>
            <a:off x="6572251" y="857250"/>
            <a:ext cx="53070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WEAP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59205" y="1866900"/>
            <a:ext cx="4103370" cy="3267075"/>
          </a:xfrm>
        </p:spPr>
        <p:txBody>
          <a:bodyPr/>
          <a:lstStyle/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Supply system reliability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Shortages and unmet demand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Stream flow on every reach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Groundwater storage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Environmental flows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.. and many more</a:t>
            </a:r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86604"/>
            <a:ext cx="5767123" cy="292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400425"/>
            <a:ext cx="5706616" cy="28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91590" y="228600"/>
            <a:ext cx="8690610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/>
              <a:t> Results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7" y="1164987"/>
            <a:ext cx="7561306" cy="51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00150" y="457200"/>
            <a:ext cx="8782050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/>
              <a:t>Scenario Explorer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00150" y="1659184"/>
            <a:ext cx="8858250" cy="41148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Define and manage scenarios from the Data module</a:t>
            </a:r>
          </a:p>
          <a:p>
            <a:r>
              <a:rPr lang="en-US" altLang="en-US" sz="2600" dirty="0" smtClean="0"/>
              <a:t>Enter input data here too</a:t>
            </a:r>
          </a:p>
          <a:p>
            <a:endParaRPr lang="en-US" altLang="en-US" sz="2600" dirty="0" smtClean="0"/>
          </a:p>
          <a:p>
            <a:pPr lvl="1"/>
            <a:endParaRPr lang="en-US" altLang="en-US" sz="2600" dirty="0" smtClean="0"/>
          </a:p>
          <a:p>
            <a:endParaRPr lang="en-US" altLang="en-US" sz="2600" dirty="0" smtClean="0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96" y="260985"/>
            <a:ext cx="12096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940686"/>
            <a:ext cx="6267450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36" y="3386982"/>
            <a:ext cx="53784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68705" y="457200"/>
            <a:ext cx="9370695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/>
              <a:t>Scenario Explorer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63930" y="2001044"/>
            <a:ext cx="2057400" cy="3962400"/>
          </a:xfrm>
        </p:spPr>
        <p:txBody>
          <a:bodyPr/>
          <a:lstStyle/>
          <a:p>
            <a:r>
              <a:rPr lang="en-US" altLang="en-US" dirty="0" smtClean="0"/>
              <a:t>Use Scenario Explorer icon to open scenario dashboard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27" y="300990"/>
            <a:ext cx="12096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3401"/>
          <a:stretch/>
        </p:blipFill>
        <p:spPr bwMode="auto">
          <a:xfrm>
            <a:off x="3328977" y="1533525"/>
            <a:ext cx="678815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68655" y="466725"/>
            <a:ext cx="9370695" cy="838200"/>
          </a:xfrm>
        </p:spPr>
        <p:txBody>
          <a:bodyPr/>
          <a:lstStyle/>
          <a:p>
            <a:r>
              <a:rPr lang="en-US" altLang="en-US" sz="3600" dirty="0" err="1"/>
              <a:t>WEAP</a:t>
            </a:r>
            <a:r>
              <a:rPr lang="en-US" altLang="en-US" sz="3600" dirty="0">
                <a:solidFill>
                  <a:schemeClr val="accent2"/>
                </a:solidFill>
              </a:rPr>
              <a:t> </a:t>
            </a:r>
            <a:r>
              <a:rPr lang="en-US" altLang="en-US" sz="3600" dirty="0" smtClean="0"/>
              <a:t>Notes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7285"/>
          <a:stretch/>
        </p:blipFill>
        <p:spPr>
          <a:xfrm>
            <a:off x="2488608" y="1304925"/>
            <a:ext cx="8617542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Extending </a:t>
            </a:r>
            <a:r>
              <a:rPr lang="en-US" altLang="en-US" sz="3600" dirty="0" err="1" smtClean="0"/>
              <a:t>WEAP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3005" y="1508760"/>
            <a:ext cx="9852660" cy="4511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Scripts can be used with </a:t>
            </a:r>
            <a:r>
              <a:rPr lang="en-US" dirty="0" err="1"/>
              <a:t>WEAP</a:t>
            </a:r>
            <a:r>
              <a:rPr lang="en-US" dirty="0"/>
              <a:t> in two different ways: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Internally: to create more powerful expressions and functions for a </a:t>
            </a:r>
            <a:r>
              <a:rPr lang="en-US" dirty="0" err="1"/>
              <a:t>WEAP</a:t>
            </a:r>
            <a:r>
              <a:rPr lang="en-US" dirty="0"/>
              <a:t> model (e.g., create a script to calculate reservoir water quality, and </a:t>
            </a:r>
            <a:r>
              <a:rPr lang="en-US" dirty="0">
                <a:hlinkClick r:id="rId2" action="ppaction://hlinkfile"/>
              </a:rPr>
              <a:t>Call</a:t>
            </a:r>
            <a:r>
              <a:rPr lang="en-US" dirty="0"/>
              <a:t> the script from a </a:t>
            </a:r>
            <a:r>
              <a:rPr lang="en-US" dirty="0" err="1"/>
              <a:t>WEAP</a:t>
            </a:r>
            <a:r>
              <a:rPr lang="en-US" dirty="0"/>
              <a:t> expression).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Externally: to </a:t>
            </a:r>
            <a:r>
              <a:rPr lang="en-US" dirty="0" smtClean="0"/>
              <a:t>automate </a:t>
            </a:r>
            <a:r>
              <a:rPr lang="en-US" dirty="0" err="1"/>
              <a:t>WEAP</a:t>
            </a:r>
            <a:r>
              <a:rPr lang="en-US" dirty="0"/>
              <a:t> via its </a:t>
            </a:r>
            <a:r>
              <a:rPr lang="en-US" dirty="0">
                <a:hlinkClick r:id="rId3" action="ppaction://hlinkfile"/>
              </a:rPr>
              <a:t>Application Programming Interface (API)</a:t>
            </a:r>
            <a:r>
              <a:rPr lang="en-US" dirty="0"/>
              <a:t> to perform a sequence of actions (e.g., create and run 100 </a:t>
            </a:r>
            <a:r>
              <a:rPr lang="en-US" dirty="0" err="1"/>
              <a:t>WEAP</a:t>
            </a:r>
            <a:r>
              <a:rPr lang="en-US" dirty="0"/>
              <a:t> scenarios by varying the value of several parameters (sensitivity analysis), and export the results to Excel for further analysis); </a:t>
            </a:r>
          </a:p>
          <a:p>
            <a:r>
              <a:rPr lang="en-US" dirty="0" err="1"/>
              <a:t>WEAP</a:t>
            </a:r>
            <a:r>
              <a:rPr lang="en-US" dirty="0"/>
              <a:t> has its own built-in </a:t>
            </a:r>
            <a:r>
              <a:rPr lang="en-US" dirty="0">
                <a:hlinkClick r:id="rId4" action="ppaction://hlinkfile"/>
              </a:rPr>
              <a:t>script editor</a:t>
            </a:r>
            <a:r>
              <a:rPr lang="en-US" dirty="0"/>
              <a:t> that can be used to edit, interactively debug and run scripts. </a:t>
            </a:r>
          </a:p>
        </p:txBody>
      </p:sp>
    </p:spTree>
    <p:extLst>
      <p:ext uri="{BB962C8B-B14F-4D97-AF65-F5344CB8AC3E}">
        <p14:creationId xmlns:p14="http://schemas.microsoft.com/office/powerpoint/2010/main" val="29912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9610" y="495301"/>
            <a:ext cx="11487150" cy="5181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management aims to increase water security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" y="6381750"/>
            <a:ext cx="12163425" cy="476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lnSpc>
                <a:spcPct val="100000"/>
              </a:lnSpc>
              <a:buClr>
                <a:srgbClr val="0070C0"/>
              </a:buClr>
              <a:buNone/>
            </a:pPr>
            <a:r>
              <a:rPr lang="en-US" sz="1200" dirty="0">
                <a:solidFill>
                  <a:schemeClr val="tx1"/>
                </a:solidFill>
              </a:rPr>
              <a:t>Figure 1.1.1 (p. 1</a:t>
            </a:r>
            <a:r>
              <a:rPr lang="en-US" sz="1200" dirty="0" smtClean="0">
                <a:solidFill>
                  <a:schemeClr val="tx1"/>
                </a:solidFill>
              </a:rPr>
              <a:t>). Ingredients </a:t>
            </a:r>
            <a:r>
              <a:rPr lang="en-US" sz="1200" dirty="0">
                <a:solidFill>
                  <a:schemeClr val="tx1"/>
                </a:solidFill>
              </a:rPr>
              <a:t>of water resources management (from Mays, 1996</a:t>
            </a:r>
            <a:r>
              <a:rPr lang="en-US" sz="1200" dirty="0" smtClean="0">
                <a:solidFill>
                  <a:schemeClr val="tx1"/>
                </a:solidFill>
              </a:rPr>
              <a:t>). </a:t>
            </a:r>
            <a:r>
              <a:rPr lang="en-US" sz="1200" dirty="0" smtClean="0"/>
              <a:t>Water </a:t>
            </a:r>
            <a:r>
              <a:rPr lang="en-US" sz="1200" dirty="0"/>
              <a:t>Resources Management, 2005 Edition by Larry W. Mays Copyright © 2005 by John Wiley &amp; Sons, Inc. All rights reserved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44" y="1198246"/>
            <a:ext cx="7798995" cy="48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Challenges remain… 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3005" y="1508760"/>
            <a:ext cx="5400322" cy="3567442"/>
          </a:xfrm>
        </p:spPr>
        <p:txBody>
          <a:bodyPr/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Node and link network schema conceptually represent spatial distribution of river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Communicate </a:t>
            </a:r>
            <a:r>
              <a:rPr lang="en-US" dirty="0" err="1"/>
              <a:t>WEAP</a:t>
            </a:r>
            <a:r>
              <a:rPr lang="en-US" dirty="0"/>
              <a:t> results with policy makers and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User-friendly and interactive environment facilitates decision-making and </a:t>
            </a:r>
            <a:r>
              <a:rPr lang="en-US" dirty="0" smtClean="0"/>
              <a:t>enables </a:t>
            </a:r>
            <a:r>
              <a:rPr lang="en-US" dirty="0"/>
              <a:t>inputs on model development and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data and results </a:t>
            </a:r>
            <a:r>
              <a:rPr lang="en-US" dirty="0" smtClean="0"/>
              <a:t>accessible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327" y="1773555"/>
            <a:ext cx="2608298" cy="3981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488" y="5076201"/>
            <a:ext cx="6058968" cy="8802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endPara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upload results to a web GIS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1866902"/>
            <a:ext cx="2689724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Create River Network tool – Desktop version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3005" y="1508760"/>
            <a:ext cx="9852660" cy="45110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GIS layers </a:t>
            </a:r>
            <a:r>
              <a:rPr lang="en-US" dirty="0" smtClean="0"/>
              <a:t>of nodes and </a:t>
            </a:r>
            <a:r>
              <a:rPr lang="en-US" dirty="0" smtClean="0"/>
              <a:t>links that matches the network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Assign unique identifiers to each feature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99" y="2571751"/>
            <a:ext cx="7706634" cy="35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Create River Network – web tool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3005" y="1508760"/>
            <a:ext cx="9852660" cy="4511040"/>
          </a:xfrm>
        </p:spPr>
        <p:txBody>
          <a:bodyPr/>
          <a:lstStyle/>
          <a:p>
            <a:r>
              <a:rPr lang="en-US" dirty="0" smtClean="0"/>
              <a:t>Creates all layers on the web – does not require ArcGIS software</a:t>
            </a:r>
          </a:p>
          <a:p>
            <a:r>
              <a:rPr lang="en-US" dirty="0" smtClean="0"/>
              <a:t>Created </a:t>
            </a:r>
            <a:r>
              <a:rPr lang="en-US" dirty="0"/>
              <a:t>and tested in ArcMap Model Builder</a:t>
            </a:r>
          </a:p>
          <a:p>
            <a:r>
              <a:rPr lang="en-US" dirty="0"/>
              <a:t>Published to a GIS Server </a:t>
            </a:r>
          </a:p>
          <a:p>
            <a:r>
              <a:rPr lang="en-US" dirty="0"/>
              <a:t>Hosted on an ArcGIS Online web App</a:t>
            </a:r>
          </a:p>
          <a:p>
            <a:r>
              <a:rPr lang="en-US" dirty="0"/>
              <a:t>Will be accessible at: </a:t>
            </a:r>
            <a:r>
              <a:rPr lang="en-US" dirty="0" err="1">
                <a:hlinkClick r:id="rId2"/>
              </a:rPr>
              <a:t>www.webmapbuilder.usu.edu</a:t>
            </a:r>
            <a:r>
              <a:rPr lang="en-US" dirty="0"/>
              <a:t> (work in-progress)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tool workflow</a:t>
            </a:r>
            <a:endParaRPr lang="en-US" dirty="0"/>
          </a:p>
        </p:txBody>
      </p:sp>
      <p:pic>
        <p:nvPicPr>
          <p:cNvPr id="4" name="Picture 2" descr="WebApp_generic_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526170"/>
            <a:ext cx="7215187" cy="43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2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1. Select inputs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24" y="1384935"/>
            <a:ext cx="9338111" cy="4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2. Create web layers and save them to your contents</a:t>
            </a:r>
            <a:endParaRPr lang="en-US" altLang="en-US" sz="36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3005" y="1508760"/>
            <a:ext cx="9852660" cy="451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08760"/>
            <a:ext cx="10096500" cy="4846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0" y="5429250"/>
            <a:ext cx="144018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Export Data from </a:t>
            </a:r>
            <a:r>
              <a:rPr lang="en-US" dirty="0" err="1" smtClean="0"/>
              <a:t>WEAP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67" y="2514600"/>
            <a:ext cx="6577263" cy="3505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83005" y="1508760"/>
            <a:ext cx="9852660" cy="4511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267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555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Export results from </a:t>
            </a:r>
            <a:r>
              <a:rPr lang="en-US" dirty="0" err="1" smtClean="0"/>
              <a:t>WEAP</a:t>
            </a:r>
            <a:r>
              <a:rPr lang="en-US" dirty="0" smtClean="0"/>
              <a:t> to a csv file</a:t>
            </a:r>
          </a:p>
          <a:p>
            <a:r>
              <a:rPr lang="en-US" dirty="0" smtClean="0"/>
              <a:t>Add same unique identifiers for all demand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Upload to a web map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3005" y="1508760"/>
            <a:ext cx="5579745" cy="4511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267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555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 river web layers to a new web map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WEAP</a:t>
            </a:r>
            <a:r>
              <a:rPr lang="en-US" dirty="0" smtClean="0"/>
              <a:t> results to the same web map</a:t>
            </a:r>
          </a:p>
          <a:p>
            <a:r>
              <a:rPr lang="en-US" dirty="0" smtClean="0"/>
              <a:t>Use the Join feature to merge the two layers</a:t>
            </a:r>
          </a:p>
          <a:p>
            <a:r>
              <a:rPr lang="en-US" dirty="0" smtClean="0"/>
              <a:t>Create web app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72" y="3072666"/>
            <a:ext cx="2861052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73" y="286604"/>
            <a:ext cx="2909403" cy="58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Configure interactive settings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68" y="1833563"/>
            <a:ext cx="5049963" cy="40227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83005" y="1508760"/>
            <a:ext cx="3808095" cy="4511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267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555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Symbolize by shortage as (%) of annual demand</a:t>
            </a:r>
          </a:p>
          <a:p>
            <a:r>
              <a:rPr lang="en-US" dirty="0" smtClean="0"/>
              <a:t>Pop-ups for information about each site including supply performance and monthly delivery targets</a:t>
            </a:r>
          </a:p>
          <a:p>
            <a:r>
              <a:rPr lang="en-US" dirty="0" smtClean="0"/>
              <a:t>List of layers and legend with data download enabled</a:t>
            </a:r>
          </a:p>
          <a:p>
            <a:r>
              <a:rPr lang="en-US" dirty="0" smtClean="0"/>
              <a:t>Time-slider for monthly variations of shortage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Share and customize web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68" y="1833563"/>
            <a:ext cx="5049963" cy="402272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83005" y="1508760"/>
            <a:ext cx="3808095" cy="4511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267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555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web map can be used in multiple apps.</a:t>
            </a:r>
          </a:p>
          <a:p>
            <a:r>
              <a:rPr lang="en-US" dirty="0" smtClean="0"/>
              <a:t>Know your audience and customize interactivity</a:t>
            </a:r>
          </a:p>
          <a:p>
            <a:r>
              <a:rPr lang="en-US" dirty="0" smtClean="0"/>
              <a:t>Communicate targeted messages with minimal instructions</a:t>
            </a:r>
          </a:p>
          <a:p>
            <a:r>
              <a:rPr lang="en-US" dirty="0" smtClean="0"/>
              <a:t>Follow web design best practices in colors, fonts, symbols, and authorship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638301"/>
            <a:ext cx="6703695" cy="3875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much water is projected to </a:t>
            </a:r>
            <a:r>
              <a:rPr lang="en-US" sz="2400" dirty="0" smtClean="0"/>
              <a:t>be available </a:t>
            </a:r>
            <a:r>
              <a:rPr lang="en-US" sz="2400" dirty="0"/>
              <a:t>in the future?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Who </a:t>
            </a:r>
            <a:r>
              <a:rPr lang="en-US" sz="2400" dirty="0"/>
              <a:t>benefits </a:t>
            </a:r>
            <a:r>
              <a:rPr lang="en-US" sz="2400" dirty="0" smtClean="0"/>
              <a:t>the most </a:t>
            </a:r>
            <a:r>
              <a:rPr lang="en-US" sz="2400" dirty="0"/>
              <a:t>from using water </a:t>
            </a:r>
            <a:r>
              <a:rPr lang="en-US" sz="2400" dirty="0" smtClean="0"/>
              <a:t>at a </a:t>
            </a:r>
            <a:r>
              <a:rPr lang="en-US" sz="2400" dirty="0"/>
              <a:t>given time and location?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should the benefits of a </a:t>
            </a:r>
            <a:r>
              <a:rPr lang="en-US" sz="2400" dirty="0" smtClean="0"/>
              <a:t>water project </a:t>
            </a:r>
            <a:r>
              <a:rPr lang="en-US" sz="2400" dirty="0"/>
              <a:t>be spread throughout a basin?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80" y="1475302"/>
            <a:ext cx="3579539" cy="47910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537" y="6039982"/>
            <a:ext cx="5883063" cy="22639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r>
              <a:rPr lang="en-US" sz="1200" dirty="0" smtClean="0"/>
              <a:t>Courtesy: Joseph </a:t>
            </a:r>
            <a:r>
              <a:rPr lang="en-US" sz="1200" dirty="0" err="1" smtClean="0"/>
              <a:t>Kasprzyk</a:t>
            </a:r>
            <a:r>
              <a:rPr lang="en-US" sz="1200" dirty="0"/>
              <a:t> - University of Colorado Boulder </a:t>
            </a:r>
          </a:p>
        </p:txBody>
      </p:sp>
    </p:spTree>
    <p:extLst>
      <p:ext uri="{BB962C8B-B14F-4D97-AF65-F5344CB8AC3E}">
        <p14:creationId xmlns:p14="http://schemas.microsoft.com/office/powerpoint/2010/main" val="17341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35050" y="1471084"/>
            <a:ext cx="10058400" cy="3072341"/>
          </a:xfrm>
        </p:spPr>
        <p:txBody>
          <a:bodyPr>
            <a:normAutofit/>
          </a:bodyPr>
          <a:lstStyle/>
          <a:p>
            <a:r>
              <a:rPr lang="en-US" dirty="0" smtClean="0"/>
              <a:t>Water resources allocation models consider multiple users, priorities, and connectivity in the network</a:t>
            </a:r>
          </a:p>
          <a:p>
            <a:r>
              <a:rPr lang="en-US" dirty="0" err="1" smtClean="0"/>
              <a:t>WEAP</a:t>
            </a:r>
            <a:r>
              <a:rPr lang="en-US" dirty="0" smtClean="0"/>
              <a:t> </a:t>
            </a:r>
            <a:r>
              <a:rPr lang="en-US" dirty="0"/>
              <a:t>is a valuable tool for water </a:t>
            </a:r>
            <a:r>
              <a:rPr lang="en-US" dirty="0" smtClean="0"/>
              <a:t>resource planning </a:t>
            </a:r>
            <a:r>
              <a:rPr lang="en-US" dirty="0"/>
              <a:t>and </a:t>
            </a:r>
            <a:r>
              <a:rPr lang="en-US" dirty="0" smtClean="0"/>
              <a:t>evaluation</a:t>
            </a:r>
          </a:p>
          <a:p>
            <a:r>
              <a:rPr lang="en-US" dirty="0" err="1" smtClean="0"/>
              <a:t>WEAP</a:t>
            </a:r>
            <a:r>
              <a:rPr lang="en-US" dirty="0" smtClean="0"/>
              <a:t> is useful </a:t>
            </a:r>
            <a:r>
              <a:rPr lang="en-US" dirty="0"/>
              <a:t>for policy decision in </a:t>
            </a:r>
            <a:r>
              <a:rPr lang="en-US" dirty="0" smtClean="0"/>
              <a:t>water resource management</a:t>
            </a:r>
          </a:p>
          <a:p>
            <a:r>
              <a:rPr lang="en-US" dirty="0" err="1" smtClean="0"/>
              <a:t>WEAP</a:t>
            </a:r>
            <a:r>
              <a:rPr lang="en-US" dirty="0" smtClean="0"/>
              <a:t> results can be better communicated on an interactive web app</a:t>
            </a:r>
          </a:p>
          <a:p>
            <a:r>
              <a:rPr lang="en-US" dirty="0" smtClean="0"/>
              <a:t>Build River Network web tool creates web layers for river nodes and links and facilitates building web GIS applications</a:t>
            </a:r>
          </a:p>
          <a:p>
            <a:endParaRPr 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84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Ayman Alafifi</a:t>
            </a:r>
          </a:p>
          <a:p>
            <a:pPr marL="0" indent="0" algn="ctr">
              <a:buNone/>
            </a:pPr>
            <a:r>
              <a:rPr lang="en-US" dirty="0" err="1" smtClean="0">
                <a:hlinkClick r:id="rId2"/>
              </a:rPr>
              <a:t>ayman.alafifi@gmail.com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520825"/>
            <a:ext cx="10132695" cy="43694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Water Supply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Headflow</a:t>
            </a:r>
            <a:r>
              <a:rPr lang="en-US" sz="2600" dirty="0" smtClean="0">
                <a:solidFill>
                  <a:schemeClr val="tx1"/>
                </a:solidFill>
              </a:rPr>
              <a:t>, groundwater, soil moisture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Reach gains and losses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Return flow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Multiple reservoir operations </a:t>
            </a: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Water Demand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River flow vs population and industrial needs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Demand Projections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Consumptive vs non consumptive uses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Environmental </a:t>
            </a:r>
            <a:r>
              <a:rPr lang="en-US" sz="2600" dirty="0">
                <a:solidFill>
                  <a:schemeClr val="tx1"/>
                </a:solidFill>
              </a:rPr>
              <a:t>users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520825"/>
            <a:ext cx="10132695" cy="43694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Delivery targets and water allocation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priorities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</a:rPr>
              <a:t>By purpose: </a:t>
            </a:r>
            <a:r>
              <a:rPr lang="en-US" altLang="en-US" sz="2200" dirty="0">
                <a:solidFill>
                  <a:schemeClr val="tx1"/>
                </a:solidFill>
              </a:rPr>
              <a:t>urban demands before </a:t>
            </a:r>
            <a:r>
              <a:rPr lang="en-US" altLang="en-US" sz="2200" dirty="0" smtClean="0">
                <a:solidFill>
                  <a:schemeClr val="tx1"/>
                </a:solidFill>
              </a:rPr>
              <a:t>environmental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</a:rPr>
              <a:t>By location: </a:t>
            </a:r>
            <a:r>
              <a:rPr lang="en-US" altLang="en-US" sz="2200" dirty="0">
                <a:solidFill>
                  <a:schemeClr val="tx1"/>
                </a:solidFill>
              </a:rPr>
              <a:t>upstream, then downstream, or reverse</a:t>
            </a:r>
            <a:endParaRPr lang="en-US" sz="2200" dirty="0">
              <a:solidFill>
                <a:schemeClr val="tx1"/>
              </a:solidFill>
            </a:endParaRP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Water </a:t>
            </a:r>
            <a:r>
              <a:rPr lang="en-US" sz="2800" b="1" dirty="0">
                <a:solidFill>
                  <a:schemeClr val="tx1"/>
                </a:solidFill>
              </a:rPr>
              <a:t>laws: 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Prior Appropriation, “first in time, first in right”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Water rights are property that can be bought, sold, and leased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All rights are processed through water court 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Many senior water rights are from agriculture</a:t>
            </a:r>
          </a:p>
          <a:p>
            <a:pPr marL="810133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Upstream users do not necessarily have more senior </a:t>
            </a:r>
            <a:r>
              <a:rPr lang="en-US" sz="2200" dirty="0" smtClean="0">
                <a:solidFill>
                  <a:schemeClr val="tx1"/>
                </a:solidFill>
              </a:rPr>
              <a:t>rights</a:t>
            </a:r>
            <a:endParaRPr lang="en-US" sz="2200" dirty="0">
              <a:solidFill>
                <a:schemeClr val="tx1"/>
              </a:solidFill>
            </a:endParaRPr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Multi-jurisdictional rivers</a:t>
            </a:r>
          </a:p>
        </p:txBody>
      </p:sp>
    </p:spTree>
    <p:extLst>
      <p:ext uri="{BB962C8B-B14F-4D97-AF65-F5344CB8AC3E}">
        <p14:creationId xmlns:p14="http://schemas.microsoft.com/office/powerpoint/2010/main" val="3544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Software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520825"/>
            <a:ext cx="10132695" cy="436943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Allocation of limited water resources, environmental quality and policies for sustainable water use are issues of increasing concern.</a:t>
            </a:r>
            <a:endParaRPr lang="en-US" sz="2800" dirty="0" smtClean="0"/>
          </a:p>
          <a:p>
            <a:pPr marL="517525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Over </a:t>
            </a:r>
            <a:r>
              <a:rPr lang="en-US" sz="2800" dirty="0"/>
              <a:t>the last decade, an integrated approach to water development has emerged which places water supply projects in the context of demand-side issues, water quality and ecosystem preservation.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1882"/>
            <a:ext cx="10058400" cy="5439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Allocation Models</a:t>
            </a:r>
            <a:endParaRPr lang="en-US" sz="3200" dirty="0"/>
          </a:p>
        </p:txBody>
      </p:sp>
      <p:pic>
        <p:nvPicPr>
          <p:cNvPr id="4098" name="Picture 2" descr="Image result for river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2" y="1808586"/>
            <a:ext cx="1139477" cy="2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2866507"/>
            <a:ext cx="8709660" cy="31553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Clr>
                <a:srgbClr val="0070C0"/>
              </a:buClr>
              <a:buNone/>
            </a:pP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1" y="3977887"/>
            <a:ext cx="1114558" cy="396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97280" y="3505407"/>
            <a:ext cx="8709660" cy="31553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Clr>
                <a:srgbClr val="0070C0"/>
              </a:buClr>
              <a:buNone/>
            </a:pPr>
            <a:endParaRPr lang="en-US" dirty="0"/>
          </a:p>
        </p:txBody>
      </p:sp>
      <p:pic>
        <p:nvPicPr>
          <p:cNvPr id="4100" name="Picture 4" descr="Image result for usace h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3" y="2341045"/>
            <a:ext cx="910206" cy="6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17366"/>
              </p:ext>
            </p:extLst>
          </p:nvPr>
        </p:nvGraphicFramePr>
        <p:xfrm>
          <a:off x="1504237" y="1379219"/>
          <a:ext cx="10207703" cy="378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568">
                  <a:extLst>
                    <a:ext uri="{9D8B030D-6E8A-4147-A177-3AD203B41FA5}">
                      <a16:colId xmlns:a16="http://schemas.microsoft.com/office/drawing/2014/main" val="427165506"/>
                    </a:ext>
                  </a:extLst>
                </a:gridCol>
                <a:gridCol w="1266619">
                  <a:extLst>
                    <a:ext uri="{9D8B030D-6E8A-4147-A177-3AD203B41FA5}">
                      <a16:colId xmlns:a16="http://schemas.microsoft.com/office/drawing/2014/main" val="804269147"/>
                    </a:ext>
                  </a:extLst>
                </a:gridCol>
                <a:gridCol w="5538516">
                  <a:extLst>
                    <a:ext uri="{9D8B030D-6E8A-4147-A177-3AD203B41FA5}">
                      <a16:colId xmlns:a16="http://schemas.microsoft.com/office/drawing/2014/main" val="1160624824"/>
                    </a:ext>
                  </a:extLst>
                </a:gridCol>
              </a:tblGrid>
              <a:tr h="3226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Short name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Organization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22544"/>
                  </a:ext>
                </a:extLst>
              </a:tr>
              <a:tr h="50395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River and Reservoir Operations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/>
                        <a:t>RiverWare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University of Colorado CADSWES and USBR </a:t>
                      </a:r>
                      <a:r>
                        <a:rPr lang="en-US" sz="1400" b="0" dirty="0" smtClean="0">
                          <a:hlinkClick r:id="rId5"/>
                        </a:rPr>
                        <a:t>http://</a:t>
                      </a:r>
                      <a:r>
                        <a:rPr lang="en-US" sz="1400" b="0" dirty="0" err="1" smtClean="0">
                          <a:hlinkClick r:id="rId5"/>
                        </a:rPr>
                        <a:t>riverware.org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81156"/>
                  </a:ext>
                </a:extLst>
              </a:tr>
              <a:tr h="91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Reservoir System Simulation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(HEC-</a:t>
                      </a:r>
                      <a:r>
                        <a:rPr lang="en-US" sz="1400" b="0" dirty="0" err="1" smtClean="0"/>
                        <a:t>ResSim</a:t>
                      </a:r>
                      <a:r>
                        <a:rPr lang="en-US" sz="1400" b="0" dirty="0" smtClean="0"/>
                        <a:t>)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U.S. Army Corps of Engineers (USACE) Hydrologic Engineering Center (HEC) </a:t>
                      </a:r>
                      <a:r>
                        <a:rPr lang="en-US" sz="1400" b="0" dirty="0" smtClean="0">
                          <a:hlinkClick r:id="rId6"/>
                        </a:rPr>
                        <a:t>http://www.hec.usace.army.mil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02614"/>
                  </a:ext>
                </a:extLst>
              </a:tr>
              <a:tr h="71145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River Basin Management Decision Support System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MOSDIM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Colorado State University (CSU) and U.S. Bureau of Reclamation (USBR) </a:t>
                      </a:r>
                      <a:r>
                        <a:rPr lang="en-US" sz="1400" b="0" dirty="0" smtClean="0">
                          <a:hlinkClick r:id="rId7"/>
                        </a:rPr>
                        <a:t>http://modsim.engr.colostate.edu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659"/>
                  </a:ext>
                </a:extLst>
              </a:tr>
              <a:tr h="612535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Water Evaluation And Planning System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WEAP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Stockholm Environment Institute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hlinkClick r:id="rId8"/>
                        </a:rPr>
                        <a:t>www.weap21.org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27326"/>
                  </a:ext>
                </a:extLst>
              </a:tr>
              <a:tr h="71145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Water Rights Analysis Package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WRAP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Texas Water Resources Institute (TWRI) and Texas Commission on Environmental Quality http://ceprofs.tamu.edu/rwurbs/wrap.htm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0904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2900" y="5331999"/>
            <a:ext cx="11369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many more…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Hydrologic Modeling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maintained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Texas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A&amp;M University at the web site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hydrologicmodels.tamu.edu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the U.S. Bureau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Reclamation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1226</TotalTime>
  <Words>1925</Words>
  <Application>Microsoft Office PowerPoint</Application>
  <PresentationFormat>Widescreen</PresentationFormat>
  <Paragraphs>286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</vt:lpstr>
      <vt:lpstr>Retrospect</vt:lpstr>
      <vt:lpstr>Water Resources Analysis  using WEAP and GIS </vt:lpstr>
      <vt:lpstr>Learning Objectives</vt:lpstr>
      <vt:lpstr>Motivation</vt:lpstr>
      <vt:lpstr>Water resources management aims to increase water security</vt:lpstr>
      <vt:lpstr>Motivation</vt:lpstr>
      <vt:lpstr>Challenges</vt:lpstr>
      <vt:lpstr>Challenges</vt:lpstr>
      <vt:lpstr>Modelling Software</vt:lpstr>
      <vt:lpstr>Water Allocation Models</vt:lpstr>
      <vt:lpstr>General Workflow</vt:lpstr>
      <vt:lpstr>Water Evaluation And Planning System (WEAP)</vt:lpstr>
      <vt:lpstr>Why WEAP?</vt:lpstr>
      <vt:lpstr>WEAP applications</vt:lpstr>
      <vt:lpstr>Scenario analysis in WEAP</vt:lpstr>
      <vt:lpstr>Install WEAP</vt:lpstr>
      <vt:lpstr>Install WEAP</vt:lpstr>
      <vt:lpstr>Install WEAP</vt:lpstr>
      <vt:lpstr>Case Study: Bear River </vt:lpstr>
      <vt:lpstr>Using WEAP</vt:lpstr>
      <vt:lpstr>System Schematic</vt:lpstr>
      <vt:lpstr>WEAP Schematic (Nodes and Links) </vt:lpstr>
      <vt:lpstr>WEAP Schematic </vt:lpstr>
      <vt:lpstr>WEAP Data Module</vt:lpstr>
      <vt:lpstr>Adding Reservoirs</vt:lpstr>
      <vt:lpstr>Reservoir Data</vt:lpstr>
      <vt:lpstr>Reservoir Data</vt:lpstr>
      <vt:lpstr>Adding Reservoirs (cont.)</vt:lpstr>
      <vt:lpstr>PowerPoint Presentation</vt:lpstr>
      <vt:lpstr>PowerPoint Presentation</vt:lpstr>
      <vt:lpstr>Bear River Network</vt:lpstr>
      <vt:lpstr>Bear River WEAP Application</vt:lpstr>
      <vt:lpstr>WEAP Allocation Math</vt:lpstr>
      <vt:lpstr>WEAP Results Module</vt:lpstr>
      <vt:lpstr>WEAP Results</vt:lpstr>
      <vt:lpstr>WEAP Results Module</vt:lpstr>
      <vt:lpstr>WEAP Scenario Explorer</vt:lpstr>
      <vt:lpstr>WEAP Scenario Explorer</vt:lpstr>
      <vt:lpstr>WEAP Notes</vt:lpstr>
      <vt:lpstr>Extending WEAP</vt:lpstr>
      <vt:lpstr>Challenges remain… </vt:lpstr>
      <vt:lpstr>Create River Network tool – Desktop version</vt:lpstr>
      <vt:lpstr>Create River Network – web tool</vt:lpstr>
      <vt:lpstr>Web tool workflow</vt:lpstr>
      <vt:lpstr>1. Select inputs</vt:lpstr>
      <vt:lpstr>2. Create web layers and save them to your contents</vt:lpstr>
      <vt:lpstr>3. Export Data from WEAP</vt:lpstr>
      <vt:lpstr>4. Upload to a web map</vt:lpstr>
      <vt:lpstr>5. Configure interactive settings</vt:lpstr>
      <vt:lpstr>6. Share and customize web app</vt:lpstr>
      <vt:lpstr>Conclusions</vt:lpstr>
      <vt:lpstr>Thank you..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Analysis  using WEAP and GIS</dc:title>
  <dc:creator>Ayman AlAfifi</dc:creator>
  <cp:lastModifiedBy>Ayman Alafifi</cp:lastModifiedBy>
  <cp:revision>95</cp:revision>
  <dcterms:created xsi:type="dcterms:W3CDTF">2017-11-04T23:52:05Z</dcterms:created>
  <dcterms:modified xsi:type="dcterms:W3CDTF">2017-11-07T01:39:55Z</dcterms:modified>
</cp:coreProperties>
</file>