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1" r:id="rId4"/>
    <p:sldId id="259" r:id="rId5"/>
    <p:sldId id="274" r:id="rId6"/>
    <p:sldId id="263" r:id="rId7"/>
    <p:sldId id="264" r:id="rId8"/>
    <p:sldId id="268" r:id="rId9"/>
    <p:sldId id="269" r:id="rId10"/>
    <p:sldId id="270" r:id="rId11"/>
    <p:sldId id="265" r:id="rId12"/>
    <p:sldId id="266" r:id="rId13"/>
    <p:sldId id="267" r:id="rId14"/>
    <p:sldId id="273" r:id="rId15"/>
    <p:sldId id="272" r:id="rId16"/>
    <p:sldId id="25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18CEB-C5F9-482B-AA70-3CFB7E3979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Water and Peace in Iraq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67610F-4F09-41FF-A5B8-34200ECBD1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Resources, Access, and Conflict in Iraq’s Peacebuilding Process</a:t>
            </a:r>
          </a:p>
          <a:p>
            <a:r>
              <a:rPr lang="en-US" dirty="0"/>
              <a:t>Jill </a:t>
            </a:r>
            <a:r>
              <a:rPr lang="en-US" dirty="0" err="1"/>
              <a:t>Baggerman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813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9AE497-DCE8-43CE-B846-9295D91DD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06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21F679-915D-41D4-A320-6EF864C6A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44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C1E8AB-3907-41F3-9C19-31E72EDDB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05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9CB6F7-9297-4755-92C5-631447FDF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26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A39B65-326C-4DED-AF0F-771AA17CF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22" y="2009553"/>
            <a:ext cx="7067681" cy="484844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073DA45-3BA8-4BE1-90AB-2934EFF31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Violence, from Ethno-religious identity and percent water source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7B1AD555-9146-4A7E-909F-2AE8E27277CC}"/>
              </a:ext>
            </a:extLst>
          </p:cNvPr>
          <p:cNvSpPr/>
          <p:nvPr/>
        </p:nvSpPr>
        <p:spPr>
          <a:xfrm>
            <a:off x="6443330" y="2567813"/>
            <a:ext cx="5645889" cy="52099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 explains 19% of variation in violent events</a:t>
            </a:r>
          </a:p>
        </p:txBody>
      </p:sp>
    </p:spTree>
    <p:extLst>
      <p:ext uri="{BB962C8B-B14F-4D97-AF65-F5344CB8AC3E}">
        <p14:creationId xmlns:p14="http://schemas.microsoft.com/office/powerpoint/2010/main" val="333576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9C35-A7DC-4FEF-AC3B-735C79505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71519-04A3-4341-84F1-DFF769BFE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Ethno-religious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9280B-856D-452D-8712-8D26E61CFC99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Demographic Changes</a:t>
            </a:r>
          </a:p>
          <a:p>
            <a:r>
              <a:rPr lang="en-US" dirty="0"/>
              <a:t>Uncollaborated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32F1D7-5B69-444B-8DE9-AF044993C2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Water Access Data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864FDA-AB9E-47B9-9A1D-F271D05F55DC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UNICEF data had to be geo-coded by hand. Sought assistance for matching districts, e.g.: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Daquq</a:t>
            </a:r>
            <a:r>
              <a:rPr lang="en-US" dirty="0"/>
              <a:t> = </a:t>
            </a:r>
            <a:r>
              <a:rPr lang="en-US" dirty="0" err="1"/>
              <a:t>Daqooq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Dibis</a:t>
            </a:r>
            <a:r>
              <a:rPr lang="en-US" dirty="0"/>
              <a:t> = </a:t>
            </a:r>
            <a:r>
              <a:rPr lang="en-US" dirty="0" err="1"/>
              <a:t>Aldbs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Mosul = </a:t>
            </a:r>
            <a:r>
              <a:rPr lang="en-US" dirty="0" err="1"/>
              <a:t>Ninewa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786FAB-7293-42E7-941B-825E764523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Violent Event Data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4D6B8D-4B35-4C96-ADFD-A6DF6018EF0A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dirty="0"/>
              <a:t>Measuring violence based on deaths in events is not the best measure for peacebuilding or conflict prevention.</a:t>
            </a:r>
          </a:p>
        </p:txBody>
      </p:sp>
    </p:spTree>
    <p:extLst>
      <p:ext uri="{BB962C8B-B14F-4D97-AF65-F5344CB8AC3E}">
        <p14:creationId xmlns:p14="http://schemas.microsoft.com/office/powerpoint/2010/main" val="3600918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406AE-CD76-4690-96C5-81E59A09F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4F34C-E5F4-44E4-9A65-0B4E0F6B40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Special thanks to Amal </a:t>
            </a:r>
            <a:r>
              <a:rPr lang="en-US" dirty="0" err="1"/>
              <a:t>Bakchan</a:t>
            </a:r>
            <a:r>
              <a:rPr lang="en-US" dirty="0"/>
              <a:t> and </a:t>
            </a:r>
            <a:r>
              <a:rPr lang="en-US" dirty="0" err="1"/>
              <a:t>Tahar</a:t>
            </a:r>
            <a:r>
              <a:rPr lang="en-US" dirty="0"/>
              <a:t> </a:t>
            </a:r>
            <a:r>
              <a:rPr lang="en-US" dirty="0" err="1"/>
              <a:t>Hichri</a:t>
            </a:r>
            <a:r>
              <a:rPr lang="en-US" dirty="0"/>
              <a:t> for translation assistance and to the Strauss Center for International Security and Law for funding of the wider project this sub-project is associated with.</a:t>
            </a:r>
          </a:p>
        </p:txBody>
      </p:sp>
    </p:spTree>
    <p:extLst>
      <p:ext uri="{BB962C8B-B14F-4D97-AF65-F5344CB8AC3E}">
        <p14:creationId xmlns:p14="http://schemas.microsoft.com/office/powerpoint/2010/main" val="2643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AAB16-3EE8-4EC8-BEF5-BC829068F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Objective: where (for whom) to concentrate Iraq’s peacebuilding efforts?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BF993-965B-457A-B654-E9AFAD4681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understand the relationship between ethno-religious identity and access to safe drinking water with incidents of violence in Iraq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0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391F1-3427-4202-AC9D-03F4B7CA3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Objective: where to concentrate peacebuilding efforts?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BCF57-2C97-4512-A425-EC6DE5866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Anecdotal evidence suggests there is a link between ethno-religious groups and water access.</a:t>
            </a:r>
          </a:p>
        </p:txBody>
      </p:sp>
    </p:spTree>
    <p:extLst>
      <p:ext uri="{BB962C8B-B14F-4D97-AF65-F5344CB8AC3E}">
        <p14:creationId xmlns:p14="http://schemas.microsoft.com/office/powerpoint/2010/main" val="3045999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E8607-0057-42C3-9534-F3956778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 Water Access and Discrimination</a:t>
            </a:r>
          </a:p>
        </p:txBody>
      </p:sp>
      <p:pic>
        <p:nvPicPr>
          <p:cNvPr id="1028" name="Picture 4" descr="https://lh4.googleusercontent.com/1DZFtdxADOblVPXBHxo5r6JZwrMk4zN5_-d4z_Bzs9TKqp1omK2R6ZNDY_0LNm24JdGv9uZJfLQzH5-dQwreOhStwT9Z8BzKzwLOtxGxAUdC4IIm9GTmrq0sH1tiXAPdlKMwHF_Oicc">
            <a:extLst>
              <a:ext uri="{FF2B5EF4-FFF2-40B4-BE49-F238E27FC236}">
                <a16:creationId xmlns:a16="http://schemas.microsoft.com/office/drawing/2014/main" id="{B4671AD2-7AAC-4D92-91C0-F36DC92E5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91" y="2499358"/>
            <a:ext cx="5511874" cy="360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6.googleusercontent.com/v8AwetATcGk9TKnZ83PVm0iUo1cStmHcRqw9RgVInpklmVjk_TVFtOK3JzzF5Tsm2lEqdQpqfm9pIl71gMQwZP9QBBUvusCITffjTLR5krC3wgSfu5-kXxSz6nEXYnEQTkPzzdP6b0w">
            <a:extLst>
              <a:ext uri="{FF2B5EF4-FFF2-40B4-BE49-F238E27FC236}">
                <a16:creationId xmlns:a16="http://schemas.microsoft.com/office/drawing/2014/main" id="{971CD821-D2D4-4A09-88CB-7BF96D22D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137" y="2499358"/>
            <a:ext cx="5437674" cy="360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169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E8607-0057-42C3-9534-F3956778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Water Access and Discrimination</a:t>
            </a:r>
          </a:p>
        </p:txBody>
      </p:sp>
      <p:pic>
        <p:nvPicPr>
          <p:cNvPr id="2050" name="Picture 2" descr="https://lh4.googleusercontent.com/22rOczJyNfgUUEWVPRZg6nMLvd2mfhduf6oFIUhUPJXDgtk6mmReH73RxNt4cbrehrip3n6sdtwNJqP3YNxGX2JCb98A1vbPXY4qrKaP1XK4GIgKRPNMa4I42U4ATwvTtEL1UnVQmKU">
            <a:extLst>
              <a:ext uri="{FF2B5EF4-FFF2-40B4-BE49-F238E27FC236}">
                <a16:creationId xmlns:a16="http://schemas.microsoft.com/office/drawing/2014/main" id="{78D50CB6-EBDA-4C15-B6B3-654779A2B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762" y="1685310"/>
            <a:ext cx="3736476" cy="502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47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391F1-3427-4202-AC9D-03F4B7CA3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Objective: where to concentrate peacebuilding efforts?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BCF57-2C97-4512-A425-EC6DE5866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Anecdotal evidence suggests there is a link between ethno-religious groups and water access.</a:t>
            </a:r>
          </a:p>
          <a:p>
            <a:pPr lvl="1"/>
            <a:r>
              <a:rPr lang="en-US" dirty="0"/>
              <a:t>To what extent is this supported by empirical evidence?</a:t>
            </a:r>
          </a:p>
          <a:p>
            <a:endParaRPr lang="en-US" dirty="0"/>
          </a:p>
          <a:p>
            <a:r>
              <a:rPr lang="en-US" dirty="0"/>
              <a:t>How are ethno-religious identities and water access related to incidents of violence post-1991 and post-2013?</a:t>
            </a:r>
          </a:p>
          <a:p>
            <a:endParaRPr lang="en-US" dirty="0"/>
          </a:p>
          <a:p>
            <a:r>
              <a:rPr lang="en-US" dirty="0"/>
              <a:t>Dropped Component:</a:t>
            </a:r>
          </a:p>
          <a:p>
            <a:pPr lvl="1"/>
            <a:r>
              <a:rPr lang="en-US" dirty="0"/>
              <a:t>Geographic-based correlations between incidents of violence and agricultural productivity.</a:t>
            </a:r>
          </a:p>
        </p:txBody>
      </p:sp>
    </p:spTree>
    <p:extLst>
      <p:ext uri="{BB962C8B-B14F-4D97-AF65-F5344CB8AC3E}">
        <p14:creationId xmlns:p14="http://schemas.microsoft.com/office/powerpoint/2010/main" val="2097191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9C35-A7DC-4FEF-AC3B-735C79505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71519-04A3-4341-84F1-DFF769BFE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Ethno-religious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9280B-856D-452D-8712-8D26E61CFC99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CIA World Factbook</a:t>
            </a:r>
          </a:p>
          <a:p>
            <a:r>
              <a:rPr lang="en-US" dirty="0"/>
              <a:t>Empirical Studies of Conflict (ESOC) at Princeton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2003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32F1D7-5B69-444B-8DE9-AF044993C2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Water Access Data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864FDA-AB9E-47B9-9A1D-F271D05F55DC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Household level surveys from the United Nations International Children’s Emergency Fund (UNICEF),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1996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Unpublished: 2018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786FAB-7293-42E7-941B-825E764523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Violent Event Data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4D6B8D-4B35-4C96-ADFD-A6DF6018EF0A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dirty="0"/>
              <a:t>Empirical Studies of Conflict (ESOC) at Princeton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Long-run violence 1991 - 2017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Mid-term violence 2013 – 2017</a:t>
            </a:r>
          </a:p>
          <a:p>
            <a:r>
              <a:rPr lang="en-US" dirty="0"/>
              <a:t>Global Terrorism Database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22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79F72A-6F2E-4180-9229-C641A623F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47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9C085A-0DA1-4D83-A2C9-9428EACB1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4432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149</TotalTime>
  <Words>324</Words>
  <Application>Microsoft Office PowerPoint</Application>
  <PresentationFormat>Widescreen</PresentationFormat>
  <Paragraphs>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Trebuchet MS</vt:lpstr>
      <vt:lpstr>Berlin</vt:lpstr>
      <vt:lpstr>Water and Peace in Iraq</vt:lpstr>
      <vt:lpstr>Objective: where (for whom) to concentrate Iraq’s peacebuilding efforts?</vt:lpstr>
      <vt:lpstr>Objective: where to concentrate peacebuilding efforts?</vt:lpstr>
      <vt:lpstr>Historic Water Access and Discrimination</vt:lpstr>
      <vt:lpstr>Recent Water Access and Discrimination</vt:lpstr>
      <vt:lpstr>Objective: where to concentrate peacebuilding efforts?</vt:lpstr>
      <vt:lpstr>Data 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Probability of Violence, from Ethno-religious identity and percent water source</vt:lpstr>
      <vt:lpstr>Limitations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and Peace in Iraq</dc:title>
  <dc:creator>Jill</dc:creator>
  <cp:lastModifiedBy>Maidment, David R</cp:lastModifiedBy>
  <cp:revision>15</cp:revision>
  <dcterms:created xsi:type="dcterms:W3CDTF">2018-12-04T01:12:59Z</dcterms:created>
  <dcterms:modified xsi:type="dcterms:W3CDTF">2018-12-04T15:54:51Z</dcterms:modified>
</cp:coreProperties>
</file>