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9" r:id="rId5"/>
    <p:sldId id="258" r:id="rId6"/>
    <p:sldId id="261" r:id="rId7"/>
    <p:sldId id="268" r:id="rId8"/>
    <p:sldId id="263" r:id="rId9"/>
    <p:sldId id="260" r:id="rId10"/>
    <p:sldId id="264" r:id="rId11"/>
    <p:sldId id="262" r:id="rId12"/>
    <p:sldId id="26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rm_Project\Term_Project\LandCover1_5\MODIS\MODIS_landcov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rm_Project\Term_Project\LandCover1_5\MODIS\MODIS_landcov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rm_Project\Term_Project\LandCover1_5\MODIS\MODIS_landcov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rm_Project\Term_Project\LandCover1_5\MODIS\MODIS_landcov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rm_Project\Term_Project\LandCover1_5\MODIS\MODIS_landcove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Term_Project\Term_Project\LandCover1_5\MODIS\MODIS_landcov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erm_Project\Term_Project\Precipitation\excel_composite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erm_Project\Term_Project\Precipitation\excel_composit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Forest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xVal>
          <c:yVal>
            <c:numRef>
              <c:f>Sheet1!$Q$2:$Q$18</c:f>
              <c:numCache>
                <c:formatCode>General</c:formatCode>
                <c:ptCount val="17"/>
                <c:pt idx="0">
                  <c:v>4.2673646178574986E-5</c:v>
                </c:pt>
                <c:pt idx="1">
                  <c:v>4.2673646178574986E-5</c:v>
                </c:pt>
                <c:pt idx="2">
                  <c:v>4.2673646178574986E-5</c:v>
                </c:pt>
                <c:pt idx="3">
                  <c:v>4.2673646178574986E-5</c:v>
                </c:pt>
                <c:pt idx="4">
                  <c:v>4.2673646178574986E-5</c:v>
                </c:pt>
                <c:pt idx="5">
                  <c:v>4.2673646178574986E-5</c:v>
                </c:pt>
                <c:pt idx="6">
                  <c:v>4.2673646178574986E-5</c:v>
                </c:pt>
                <c:pt idx="7">
                  <c:v>4.2673646178574986E-5</c:v>
                </c:pt>
                <c:pt idx="8">
                  <c:v>4.2673646178574986E-5</c:v>
                </c:pt>
                <c:pt idx="9">
                  <c:v>4.2673646178574986E-5</c:v>
                </c:pt>
                <c:pt idx="10">
                  <c:v>4.2673646178574986E-5</c:v>
                </c:pt>
                <c:pt idx="11">
                  <c:v>4.2673646178574986E-5</c:v>
                </c:pt>
                <c:pt idx="12">
                  <c:v>5.6898194904766646E-5</c:v>
                </c:pt>
                <c:pt idx="13">
                  <c:v>5.6898194904766646E-5</c:v>
                </c:pt>
                <c:pt idx="14">
                  <c:v>5.6898194904766646E-5</c:v>
                </c:pt>
                <c:pt idx="15">
                  <c:v>5.6898194904766646E-5</c:v>
                </c:pt>
                <c:pt idx="16">
                  <c:v>5.6898194904766646E-5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22A-43D3-AB35-4D0D3E145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283615"/>
        <c:axId val="908282783"/>
      </c:scatterChart>
      <c:valAx>
        <c:axId val="90828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2783"/>
        <c:crosses val="autoZero"/>
        <c:crossBetween val="midCat"/>
      </c:valAx>
      <c:valAx>
        <c:axId val="908282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36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Mixed Forest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xVal>
          <c:yVal>
            <c:numRef>
              <c:f>Sheet1!$R$2:$R$18</c:f>
              <c:numCache>
                <c:formatCode>General</c:formatCode>
                <c:ptCount val="17"/>
                <c:pt idx="0">
                  <c:v>0</c:v>
                </c:pt>
                <c:pt idx="1">
                  <c:v>1.4224548726191661E-5</c:v>
                </c:pt>
                <c:pt idx="2">
                  <c:v>2.8449097452383323E-5</c:v>
                </c:pt>
                <c:pt idx="3">
                  <c:v>2.8449097452383323E-5</c:v>
                </c:pt>
                <c:pt idx="4">
                  <c:v>2.8449097452383323E-5</c:v>
                </c:pt>
                <c:pt idx="5">
                  <c:v>2.8449097452383323E-5</c:v>
                </c:pt>
                <c:pt idx="6">
                  <c:v>1.4224548726191661E-5</c:v>
                </c:pt>
                <c:pt idx="7">
                  <c:v>0</c:v>
                </c:pt>
                <c:pt idx="8">
                  <c:v>0</c:v>
                </c:pt>
                <c:pt idx="9">
                  <c:v>1.4224548726191661E-5</c:v>
                </c:pt>
                <c:pt idx="10">
                  <c:v>1.4224548726191661E-5</c:v>
                </c:pt>
                <c:pt idx="11">
                  <c:v>1.4224548726191661E-5</c:v>
                </c:pt>
                <c:pt idx="12">
                  <c:v>1.4224548726191661E-5</c:v>
                </c:pt>
                <c:pt idx="13">
                  <c:v>1.4224548726191661E-5</c:v>
                </c:pt>
                <c:pt idx="14">
                  <c:v>4.2673646178574986E-5</c:v>
                </c:pt>
                <c:pt idx="15">
                  <c:v>8.5347292357149972E-5</c:v>
                </c:pt>
                <c:pt idx="16">
                  <c:v>4.2673646178574986E-5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2A-4580-A473-8B6D28352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283615"/>
        <c:axId val="908282783"/>
      </c:scatterChart>
      <c:valAx>
        <c:axId val="90828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2783"/>
        <c:crosses val="autoZero"/>
        <c:crossBetween val="midCat"/>
      </c:valAx>
      <c:valAx>
        <c:axId val="908282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36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Shrubland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xVal>
          <c:yVal>
            <c:numRef>
              <c:f>Sheet1!$S$2:$S$18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1.4224548726191661E-5</c:v>
                </c:pt>
                <c:pt idx="7">
                  <c:v>1.4224548726191661E-5</c:v>
                </c:pt>
                <c:pt idx="8">
                  <c:v>1.4224548726191661E-5</c:v>
                </c:pt>
                <c:pt idx="9">
                  <c:v>1.4224548726191661E-5</c:v>
                </c:pt>
                <c:pt idx="10">
                  <c:v>1.4224548726191661E-5</c:v>
                </c:pt>
                <c:pt idx="11">
                  <c:v>2.8449097452383323E-5</c:v>
                </c:pt>
                <c:pt idx="12">
                  <c:v>2.8449097452383323E-5</c:v>
                </c:pt>
                <c:pt idx="13">
                  <c:v>4.2673646178574986E-5</c:v>
                </c:pt>
                <c:pt idx="14">
                  <c:v>4.2673646178574986E-5</c:v>
                </c:pt>
                <c:pt idx="15">
                  <c:v>2.8449097452383323E-5</c:v>
                </c:pt>
                <c:pt idx="16">
                  <c:v>4.2673646178574986E-5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83-40A1-990C-B80761238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283615"/>
        <c:axId val="908282783"/>
      </c:scatterChart>
      <c:valAx>
        <c:axId val="90828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2783"/>
        <c:crosses val="autoZero"/>
        <c:crossBetween val="midCat"/>
      </c:valAx>
      <c:valAx>
        <c:axId val="908282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36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Savannas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xVal>
          <c:yVal>
            <c:numRef>
              <c:f>Sheet1!$T$2:$T$18</c:f>
              <c:numCache>
                <c:formatCode>General</c:formatCode>
                <c:ptCount val="17"/>
                <c:pt idx="0">
                  <c:v>3.2759135716419398E-2</c:v>
                </c:pt>
                <c:pt idx="1">
                  <c:v>3.1621171818324065E-2</c:v>
                </c:pt>
                <c:pt idx="2">
                  <c:v>3.098106712564544E-2</c:v>
                </c:pt>
                <c:pt idx="3">
                  <c:v>3.2403521998264607E-2</c:v>
                </c:pt>
                <c:pt idx="4">
                  <c:v>3.4153141491586179E-2</c:v>
                </c:pt>
                <c:pt idx="5">
                  <c:v>3.7239868565169768E-2</c:v>
                </c:pt>
                <c:pt idx="6">
                  <c:v>4.0056329212955717E-2</c:v>
                </c:pt>
                <c:pt idx="7">
                  <c:v>4.0753332100539108E-2</c:v>
                </c:pt>
                <c:pt idx="8">
                  <c:v>4.0298146541300976E-2</c:v>
                </c:pt>
                <c:pt idx="9">
                  <c:v>4.0724883003086729E-2</c:v>
                </c:pt>
                <c:pt idx="10">
                  <c:v>4.1962418742265403E-2</c:v>
                </c:pt>
                <c:pt idx="11">
                  <c:v>4.2687870727301173E-2</c:v>
                </c:pt>
                <c:pt idx="12">
                  <c:v>4.6044864226682407E-2</c:v>
                </c:pt>
                <c:pt idx="13">
                  <c:v>5.1848480106968603E-2</c:v>
                </c:pt>
                <c:pt idx="14">
                  <c:v>5.5404617288516519E-2</c:v>
                </c:pt>
                <c:pt idx="15">
                  <c:v>5.8590916203183456E-2</c:v>
                </c:pt>
                <c:pt idx="16">
                  <c:v>6.3441487318814813E-2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D0D-4E37-BCCF-1385114BB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283615"/>
        <c:axId val="908282783"/>
      </c:scatterChart>
      <c:valAx>
        <c:axId val="90828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2783"/>
        <c:crosses val="autoZero"/>
        <c:crossBetween val="midCat"/>
      </c:valAx>
      <c:valAx>
        <c:axId val="908282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3615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Grasslands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xVal>
          <c:yVal>
            <c:numRef>
              <c:f>Sheet1!$U$2:$U$18</c:f>
              <c:numCache>
                <c:formatCode>General</c:formatCode>
                <c:ptCount val="17"/>
                <c:pt idx="0">
                  <c:v>0.23769220921466266</c:v>
                </c:pt>
                <c:pt idx="1">
                  <c:v>0.2332114763659123</c:v>
                </c:pt>
                <c:pt idx="2">
                  <c:v>0.23275629080667415</c:v>
                </c:pt>
                <c:pt idx="3">
                  <c:v>0.23572922149044823</c:v>
                </c:pt>
                <c:pt idx="4">
                  <c:v>0.23934225686690089</c:v>
                </c:pt>
                <c:pt idx="5">
                  <c:v>0.24067936444716292</c:v>
                </c:pt>
                <c:pt idx="6">
                  <c:v>0.23867370307676988</c:v>
                </c:pt>
                <c:pt idx="7">
                  <c:v>0.23624130524459111</c:v>
                </c:pt>
                <c:pt idx="8">
                  <c:v>0.23496109585923386</c:v>
                </c:pt>
                <c:pt idx="9">
                  <c:v>0.23875905036912703</c:v>
                </c:pt>
                <c:pt idx="10">
                  <c:v>0.24015305614429383</c:v>
                </c:pt>
                <c:pt idx="11">
                  <c:v>0.23998236155957953</c:v>
                </c:pt>
                <c:pt idx="12">
                  <c:v>0.23874482582040085</c:v>
                </c:pt>
                <c:pt idx="13">
                  <c:v>0.23326837456081706</c:v>
                </c:pt>
                <c:pt idx="14">
                  <c:v>0.22691000128020938</c:v>
                </c:pt>
                <c:pt idx="15">
                  <c:v>0.22558711824867356</c:v>
                </c:pt>
                <c:pt idx="16">
                  <c:v>0.22691000128020938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63-45A6-B327-989AF88A5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283615"/>
        <c:axId val="908282783"/>
      </c:scatterChart>
      <c:valAx>
        <c:axId val="90828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2783"/>
        <c:crosses val="autoZero"/>
        <c:crossBetween val="midCat"/>
      </c:valAx>
      <c:valAx>
        <c:axId val="908282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36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Cropland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Sheet1!$A$2:$A$18</c:f>
              <c:numCache>
                <c:formatCode>General</c:formatCode>
                <c:ptCount val="17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xVal>
          <c:yVal>
            <c:numRef>
              <c:f>Sheet1!$V$2:$V$18</c:f>
              <c:numCache>
                <c:formatCode>General</c:formatCode>
                <c:ptCount val="17"/>
                <c:pt idx="0">
                  <c:v>0.52130126171747204</c:v>
                </c:pt>
                <c:pt idx="1">
                  <c:v>0.52730402127992493</c:v>
                </c:pt>
                <c:pt idx="2">
                  <c:v>0.52855578156782979</c:v>
                </c:pt>
                <c:pt idx="3">
                  <c:v>0.52407504871907939</c:v>
                </c:pt>
                <c:pt idx="4">
                  <c:v>0.51868394475185275</c:v>
                </c:pt>
                <c:pt idx="5">
                  <c:v>0.51423166100055473</c:v>
                </c:pt>
                <c:pt idx="6">
                  <c:v>0.51330706533335235</c:v>
                </c:pt>
                <c:pt idx="7">
                  <c:v>0.51498556208304291</c:v>
                </c:pt>
                <c:pt idx="8">
                  <c:v>0.51653603789419777</c:v>
                </c:pt>
                <c:pt idx="9">
                  <c:v>0.51172814042474501</c:v>
                </c:pt>
                <c:pt idx="10">
                  <c:v>0.50832847327918518</c:v>
                </c:pt>
                <c:pt idx="11">
                  <c:v>0.50746077580688753</c:v>
                </c:pt>
                <c:pt idx="12">
                  <c:v>0.50524174620560158</c:v>
                </c:pt>
                <c:pt idx="13">
                  <c:v>0.50465853970782781</c:v>
                </c:pt>
                <c:pt idx="14">
                  <c:v>0.50746077580688753</c:v>
                </c:pt>
                <c:pt idx="15">
                  <c:v>0.50546933898522073</c:v>
                </c:pt>
                <c:pt idx="16">
                  <c:v>0.49938123213041063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EA-4099-ADFA-486224E41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283615"/>
        <c:axId val="908282783"/>
      </c:scatterChart>
      <c:valAx>
        <c:axId val="90828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2783"/>
        <c:crosses val="autoZero"/>
        <c:crossBetween val="midCat"/>
      </c:valAx>
      <c:valAx>
        <c:axId val="908282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2836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07962024992631E-2"/>
          <c:y val="4.6824354056334672E-2"/>
          <c:w val="0.82292989357259949"/>
          <c:h val="0.87801663845273781"/>
        </c:manualLayout>
      </c:layout>
      <c:scatterChart>
        <c:scatterStyle val="lineMarker"/>
        <c:varyColors val="0"/>
        <c:ser>
          <c:idx val="1"/>
          <c:order val="1"/>
          <c:tx>
            <c:v>Max</c:v>
          </c:tx>
          <c:spPr>
            <a:ln w="12700">
              <a:solidFill>
                <a:srgbClr val="FEA746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ED7D31"/>
              </a:solidFill>
              <a:ln>
                <a:solidFill>
                  <a:srgbClr val="FEA746"/>
                </a:solidFill>
                <a:prstDash val="solid"/>
              </a:ln>
            </c:spPr>
          </c:marker>
          <c:xVal>
            <c:numRef>
              <c:f>'1982'!$G$33:$G$67</c:f>
              <c:numCache>
                <c:formatCode>General</c:formatCode>
                <c:ptCount val="35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</c:numCache>
            </c:numRef>
          </c:xVal>
          <c:yVal>
            <c:numRef>
              <c:f>'1982'!$I$33:$I$67</c:f>
              <c:numCache>
                <c:formatCode>General</c:formatCode>
                <c:ptCount val="35"/>
                <c:pt idx="0">
                  <c:v>80.906189999999995</c:v>
                </c:pt>
                <c:pt idx="1">
                  <c:v>69.631290000000007</c:v>
                </c:pt>
                <c:pt idx="2">
                  <c:v>92.171279999999996</c:v>
                </c:pt>
                <c:pt idx="3">
                  <c:v>87.834980000000002</c:v>
                </c:pt>
                <c:pt idx="4">
                  <c:v>77.291150000000002</c:v>
                </c:pt>
                <c:pt idx="5">
                  <c:v>79.727360000000004</c:v>
                </c:pt>
                <c:pt idx="6">
                  <c:v>54.3277</c:v>
                </c:pt>
                <c:pt idx="7">
                  <c:v>115.76649999999999</c:v>
                </c:pt>
                <c:pt idx="8">
                  <c:v>67.180980000000005</c:v>
                </c:pt>
                <c:pt idx="9">
                  <c:v>130.79499999999999</c:v>
                </c:pt>
                <c:pt idx="10">
                  <c:v>42.88588</c:v>
                </c:pt>
                <c:pt idx="11">
                  <c:v>40.08502</c:v>
                </c:pt>
                <c:pt idx="12">
                  <c:v>110.6566</c:v>
                </c:pt>
                <c:pt idx="13">
                  <c:v>148.29159999999999</c:v>
                </c:pt>
                <c:pt idx="14">
                  <c:v>60.743290000000002</c:v>
                </c:pt>
                <c:pt idx="15">
                  <c:v>54.073239999999998</c:v>
                </c:pt>
                <c:pt idx="16">
                  <c:v>49.053579999999997</c:v>
                </c:pt>
                <c:pt idx="17">
                  <c:v>51.684559999999998</c:v>
                </c:pt>
                <c:pt idx="18">
                  <c:v>106.4713</c:v>
                </c:pt>
                <c:pt idx="19">
                  <c:v>136.62960000000001</c:v>
                </c:pt>
                <c:pt idx="20">
                  <c:v>60.267490000000002</c:v>
                </c:pt>
                <c:pt idx="21">
                  <c:v>93.140979999999999</c:v>
                </c:pt>
                <c:pt idx="22">
                  <c:v>99.940129999999996</c:v>
                </c:pt>
                <c:pt idx="23">
                  <c:v>135.37979999999999</c:v>
                </c:pt>
                <c:pt idx="24">
                  <c:v>70.472560000000001</c:v>
                </c:pt>
                <c:pt idx="25">
                  <c:v>65.205219999999997</c:v>
                </c:pt>
                <c:pt idx="26">
                  <c:v>88.188969999999998</c:v>
                </c:pt>
                <c:pt idx="27">
                  <c:v>102.64830000000001</c:v>
                </c:pt>
                <c:pt idx="28">
                  <c:v>102.64830000000001</c:v>
                </c:pt>
                <c:pt idx="29">
                  <c:v>216.49289999999999</c:v>
                </c:pt>
                <c:pt idx="30">
                  <c:v>69.961269999999999</c:v>
                </c:pt>
                <c:pt idx="31">
                  <c:v>69.961269999999999</c:v>
                </c:pt>
                <c:pt idx="32">
                  <c:v>41.397509999999997</c:v>
                </c:pt>
                <c:pt idx="33">
                  <c:v>131.7757</c:v>
                </c:pt>
                <c:pt idx="34">
                  <c:v>90.639719999999997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8F3-46F0-BFC7-7F6FAA37D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211471"/>
        <c:axId val="1"/>
      </c:scatterChart>
      <c:scatterChart>
        <c:scatterStyle val="lineMarker"/>
        <c:varyColors val="0"/>
        <c:ser>
          <c:idx val="0"/>
          <c:order val="0"/>
          <c:tx>
            <c:v>Total</c:v>
          </c:tx>
          <c:spPr>
            <a:ln w="12700">
              <a:solidFill>
                <a:srgbClr val="63AAFE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5B9BD5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xVal>
            <c:numRef>
              <c:f>'1982'!$G$33:$G$67</c:f>
              <c:numCache>
                <c:formatCode>General</c:formatCode>
                <c:ptCount val="35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  <c:pt idx="33">
                  <c:v>2015</c:v>
                </c:pt>
                <c:pt idx="34">
                  <c:v>2016</c:v>
                </c:pt>
              </c:numCache>
            </c:numRef>
          </c:xVal>
          <c:yVal>
            <c:numRef>
              <c:f>'1982'!$H$33:$H$67</c:f>
              <c:numCache>
                <c:formatCode>General</c:formatCode>
                <c:ptCount val="35"/>
                <c:pt idx="0">
                  <c:v>876.16732399999978</c:v>
                </c:pt>
                <c:pt idx="1">
                  <c:v>1071.6441800000002</c:v>
                </c:pt>
                <c:pt idx="2">
                  <c:v>955.9863600000001</c:v>
                </c:pt>
                <c:pt idx="3">
                  <c:v>2627.7660719999999</c:v>
                </c:pt>
                <c:pt idx="4">
                  <c:v>2335.457355999999</c:v>
                </c:pt>
                <c:pt idx="5">
                  <c:v>2451.3744399999991</c:v>
                </c:pt>
                <c:pt idx="6">
                  <c:v>2684.1445249999997</c:v>
                </c:pt>
                <c:pt idx="7">
                  <c:v>2457.7547959999997</c:v>
                </c:pt>
                <c:pt idx="8">
                  <c:v>2130.2910110000003</c:v>
                </c:pt>
                <c:pt idx="9">
                  <c:v>4009.0312939999976</c:v>
                </c:pt>
                <c:pt idx="10">
                  <c:v>2457.7883430000002</c:v>
                </c:pt>
                <c:pt idx="11">
                  <c:v>3138.0966380000009</c:v>
                </c:pt>
                <c:pt idx="12">
                  <c:v>3367.6023149999992</c:v>
                </c:pt>
                <c:pt idx="13">
                  <c:v>3663.5920569999989</c:v>
                </c:pt>
                <c:pt idx="14">
                  <c:v>3744.6077329999976</c:v>
                </c:pt>
                <c:pt idx="15">
                  <c:v>3032.3336949999989</c:v>
                </c:pt>
                <c:pt idx="16">
                  <c:v>3603.9017009999998</c:v>
                </c:pt>
                <c:pt idx="17">
                  <c:v>3500.4384479999999</c:v>
                </c:pt>
                <c:pt idx="18">
                  <c:v>2952.6718600000008</c:v>
                </c:pt>
                <c:pt idx="19">
                  <c:v>3613.6926600000002</c:v>
                </c:pt>
                <c:pt idx="20">
                  <c:v>2807.5670010000031</c:v>
                </c:pt>
                <c:pt idx="21">
                  <c:v>2418.610095</c:v>
                </c:pt>
                <c:pt idx="22">
                  <c:v>2729.8704169999992</c:v>
                </c:pt>
                <c:pt idx="23">
                  <c:v>3445.2366730000003</c:v>
                </c:pt>
                <c:pt idx="24">
                  <c:v>4143.8390560000025</c:v>
                </c:pt>
                <c:pt idx="25">
                  <c:v>2931.1174050000009</c:v>
                </c:pt>
                <c:pt idx="26">
                  <c:v>3301.4048880000018</c:v>
                </c:pt>
                <c:pt idx="27">
                  <c:v>1337.6125309999998</c:v>
                </c:pt>
                <c:pt idx="28">
                  <c:v>1070.0900247999998</c:v>
                </c:pt>
                <c:pt idx="29">
                  <c:v>2784.9157150000001</c:v>
                </c:pt>
                <c:pt idx="30">
                  <c:v>2607.1840949999987</c:v>
                </c:pt>
                <c:pt idx="31">
                  <c:v>2607.1840949999987</c:v>
                </c:pt>
                <c:pt idx="32">
                  <c:v>2896.3278220000002</c:v>
                </c:pt>
                <c:pt idx="33">
                  <c:v>2063.1298630000001</c:v>
                </c:pt>
                <c:pt idx="34">
                  <c:v>2689.707782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F3-46F0-BFC7-7F6FAA37D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2751999"/>
        <c:axId val="1072733279"/>
      </c:scatterChart>
      <c:valAx>
        <c:axId val="1055211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Precipitation (mm)</a:t>
                </a:r>
              </a:p>
            </c:rich>
          </c:tx>
          <c:layout>
            <c:manualLayout>
              <c:xMode val="edge"/>
              <c:yMode val="edge"/>
              <c:x val="9.6150404808887442E-4"/>
              <c:y val="0.3345175935848255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C0C0C0"/>
            </a:solidFill>
            <a:prstDash val="solid"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55211471"/>
        <c:crosses val="autoZero"/>
        <c:crossBetween val="midCat"/>
      </c:valAx>
      <c:valAx>
        <c:axId val="1072733279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Precipitation (mm)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6749584031186353"/>
              <c:y val="0.334517593584825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72751999"/>
        <c:crosses val="max"/>
        <c:crossBetween val="midCat"/>
      </c:valAx>
      <c:valAx>
        <c:axId val="10727519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72733279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81312201401123085"/>
          <c:y val="5.1170438014774784E-2"/>
          <c:w val="8.9174945345050216E-2"/>
          <c:h val="0.13476339126248271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C0C0C0"/>
      </a:solidFill>
      <a:prstDash val="solid"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33CCCC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5B9BD5"/>
              </a:solidFill>
              <a:ln>
                <a:solidFill>
                  <a:srgbClr val="33CCCC"/>
                </a:solidFill>
                <a:prstDash val="solid"/>
              </a:ln>
            </c:spPr>
          </c:marker>
          <c:yVal>
            <c:numRef>
              <c:f>'2011'!$B$2:$B$366</c:f>
              <c:numCache>
                <c:formatCode>General</c:formatCode>
                <c:ptCount val="365"/>
                <c:pt idx="0">
                  <c:v>4.8999999999999998E-5</c:v>
                </c:pt>
                <c:pt idx="1">
                  <c:v>0.13339300000000001</c:v>
                </c:pt>
                <c:pt idx="2">
                  <c:v>3.9999999999999998E-6</c:v>
                </c:pt>
                <c:pt idx="3">
                  <c:v>9.9999999999999995E-7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1.673E-3</c:v>
                </c:pt>
                <c:pt idx="20">
                  <c:v>6.29E-4</c:v>
                </c:pt>
                <c:pt idx="21">
                  <c:v>0</c:v>
                </c:pt>
                <c:pt idx="22">
                  <c:v>1.0496559999999999</c:v>
                </c:pt>
                <c:pt idx="23">
                  <c:v>1.049596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1.5E-5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7.1760000000000001E-3</c:v>
                </c:pt>
                <c:pt idx="65">
                  <c:v>2.3900000000000001E-4</c:v>
                </c:pt>
                <c:pt idx="66">
                  <c:v>0</c:v>
                </c:pt>
                <c:pt idx="67">
                  <c:v>8.1309000000000006E-2</c:v>
                </c:pt>
                <c:pt idx="68">
                  <c:v>0.74806700000000004</c:v>
                </c:pt>
                <c:pt idx="69">
                  <c:v>11.69431</c:v>
                </c:pt>
                <c:pt idx="70">
                  <c:v>0.43289100000000003</c:v>
                </c:pt>
                <c:pt idx="71">
                  <c:v>0.29369200000000001</c:v>
                </c:pt>
                <c:pt idx="72">
                  <c:v>11.6927</c:v>
                </c:pt>
                <c:pt idx="73">
                  <c:v>4.6516539999999997</c:v>
                </c:pt>
                <c:pt idx="74">
                  <c:v>4.5442710000000002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5.0000000000000004E-6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2.1347000000000001E-2</c:v>
                </c:pt>
                <c:pt idx="95">
                  <c:v>0</c:v>
                </c:pt>
                <c:pt idx="96">
                  <c:v>1.2197E-2</c:v>
                </c:pt>
                <c:pt idx="97">
                  <c:v>1.9706999999999999E-2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5.6286999999999997E-2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1.5765999999999999E-2</c:v>
                </c:pt>
                <c:pt idx="108">
                  <c:v>6.8029070000000003</c:v>
                </c:pt>
                <c:pt idx="109">
                  <c:v>1.8E-5</c:v>
                </c:pt>
                <c:pt idx="110">
                  <c:v>22.116579999999999</c:v>
                </c:pt>
                <c:pt idx="111">
                  <c:v>0</c:v>
                </c:pt>
                <c:pt idx="112">
                  <c:v>0.64466500000000004</c:v>
                </c:pt>
                <c:pt idx="113">
                  <c:v>0</c:v>
                </c:pt>
                <c:pt idx="114">
                  <c:v>1.57E-3</c:v>
                </c:pt>
                <c:pt idx="115">
                  <c:v>2.5999999999999998E-4</c:v>
                </c:pt>
                <c:pt idx="116">
                  <c:v>7.7999999999999999E-5</c:v>
                </c:pt>
                <c:pt idx="117">
                  <c:v>4.4180000000000001E-3</c:v>
                </c:pt>
                <c:pt idx="118">
                  <c:v>4.2554000000000002E-2</c:v>
                </c:pt>
                <c:pt idx="119">
                  <c:v>0.75564500000000001</c:v>
                </c:pt>
                <c:pt idx="120">
                  <c:v>0</c:v>
                </c:pt>
                <c:pt idx="121">
                  <c:v>0</c:v>
                </c:pt>
                <c:pt idx="122">
                  <c:v>5.4199999999999995E-4</c:v>
                </c:pt>
                <c:pt idx="123">
                  <c:v>1.9000000000000001E-4</c:v>
                </c:pt>
                <c:pt idx="124">
                  <c:v>2.1699999999999999E-4</c:v>
                </c:pt>
                <c:pt idx="125">
                  <c:v>5.326E-3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9.3712</c:v>
                </c:pt>
                <c:pt idx="131">
                  <c:v>0</c:v>
                </c:pt>
                <c:pt idx="132">
                  <c:v>0.25995200000000002</c:v>
                </c:pt>
                <c:pt idx="133">
                  <c:v>2.6630000000000001E-2</c:v>
                </c:pt>
                <c:pt idx="134">
                  <c:v>0</c:v>
                </c:pt>
                <c:pt idx="135">
                  <c:v>0</c:v>
                </c:pt>
                <c:pt idx="136">
                  <c:v>0.54615800000000003</c:v>
                </c:pt>
                <c:pt idx="137">
                  <c:v>0.292933</c:v>
                </c:pt>
                <c:pt idx="138">
                  <c:v>0</c:v>
                </c:pt>
                <c:pt idx="139">
                  <c:v>0</c:v>
                </c:pt>
                <c:pt idx="140">
                  <c:v>5.7930609999999998</c:v>
                </c:pt>
                <c:pt idx="141">
                  <c:v>25.330089999999998</c:v>
                </c:pt>
                <c:pt idx="142">
                  <c:v>40.116239999999998</c:v>
                </c:pt>
                <c:pt idx="143">
                  <c:v>0.54924499999999998</c:v>
                </c:pt>
                <c:pt idx="144">
                  <c:v>2.8658800000000002</c:v>
                </c:pt>
                <c:pt idx="145">
                  <c:v>11.93084</c:v>
                </c:pt>
                <c:pt idx="146">
                  <c:v>24.386690000000002</c:v>
                </c:pt>
                <c:pt idx="147">
                  <c:v>12.08264</c:v>
                </c:pt>
                <c:pt idx="148">
                  <c:v>2.5552069999999998</c:v>
                </c:pt>
                <c:pt idx="149">
                  <c:v>1.7226699999999999</c:v>
                </c:pt>
                <c:pt idx="150">
                  <c:v>0.21304200000000001</c:v>
                </c:pt>
                <c:pt idx="151">
                  <c:v>4.8000000000000001E-5</c:v>
                </c:pt>
                <c:pt idx="152">
                  <c:v>0.63053999999999999</c:v>
                </c:pt>
                <c:pt idx="153">
                  <c:v>1.0435920000000001</c:v>
                </c:pt>
                <c:pt idx="154">
                  <c:v>6.9999999999999999E-6</c:v>
                </c:pt>
                <c:pt idx="155">
                  <c:v>7.3924880000000002</c:v>
                </c:pt>
                <c:pt idx="156">
                  <c:v>7.4999999999999993E-5</c:v>
                </c:pt>
                <c:pt idx="157">
                  <c:v>0.25251400000000002</c:v>
                </c:pt>
                <c:pt idx="158">
                  <c:v>0.16290499999999999</c:v>
                </c:pt>
                <c:pt idx="159">
                  <c:v>0</c:v>
                </c:pt>
                <c:pt idx="160">
                  <c:v>0</c:v>
                </c:pt>
                <c:pt idx="161">
                  <c:v>1.1900000000000001E-4</c:v>
                </c:pt>
                <c:pt idx="162">
                  <c:v>4.0824639999999999</c:v>
                </c:pt>
                <c:pt idx="163">
                  <c:v>59.449440000000003</c:v>
                </c:pt>
                <c:pt idx="164">
                  <c:v>6.2355850000000004</c:v>
                </c:pt>
                <c:pt idx="165">
                  <c:v>0</c:v>
                </c:pt>
                <c:pt idx="166">
                  <c:v>7.3806750000000001</c:v>
                </c:pt>
                <c:pt idx="167">
                  <c:v>6.3E-5</c:v>
                </c:pt>
                <c:pt idx="168">
                  <c:v>1.9999999999999999E-6</c:v>
                </c:pt>
                <c:pt idx="169">
                  <c:v>13.40845</c:v>
                </c:pt>
                <c:pt idx="170">
                  <c:v>5.6988589999999997</c:v>
                </c:pt>
                <c:pt idx="171">
                  <c:v>0</c:v>
                </c:pt>
                <c:pt idx="172">
                  <c:v>5.700653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9.7999999999999997E-5</c:v>
                </c:pt>
                <c:pt idx="178">
                  <c:v>3.7620019999999998</c:v>
                </c:pt>
                <c:pt idx="179">
                  <c:v>23.007570000000001</c:v>
                </c:pt>
                <c:pt idx="180">
                  <c:v>9.2026999999999998E-2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2.465481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12.65925</c:v>
                </c:pt>
                <c:pt idx="190">
                  <c:v>0</c:v>
                </c:pt>
                <c:pt idx="191">
                  <c:v>0</c:v>
                </c:pt>
                <c:pt idx="192">
                  <c:v>2.1108310000000001</c:v>
                </c:pt>
                <c:pt idx="193">
                  <c:v>0</c:v>
                </c:pt>
                <c:pt idx="194">
                  <c:v>0</c:v>
                </c:pt>
                <c:pt idx="195">
                  <c:v>22.822579999999999</c:v>
                </c:pt>
                <c:pt idx="196">
                  <c:v>120.7884</c:v>
                </c:pt>
                <c:pt idx="197">
                  <c:v>0</c:v>
                </c:pt>
                <c:pt idx="198">
                  <c:v>0</c:v>
                </c:pt>
                <c:pt idx="199">
                  <c:v>33.322330000000001</c:v>
                </c:pt>
                <c:pt idx="200">
                  <c:v>6.7199999999999996E-4</c:v>
                </c:pt>
                <c:pt idx="201">
                  <c:v>0.94794400000000001</c:v>
                </c:pt>
                <c:pt idx="202">
                  <c:v>1.1119999999999999E-3</c:v>
                </c:pt>
                <c:pt idx="203">
                  <c:v>0</c:v>
                </c:pt>
                <c:pt idx="204">
                  <c:v>23.219139999999999</c:v>
                </c:pt>
                <c:pt idx="205">
                  <c:v>6.8400000000000004E-4</c:v>
                </c:pt>
                <c:pt idx="206">
                  <c:v>64.064700000000002</c:v>
                </c:pt>
                <c:pt idx="207">
                  <c:v>0</c:v>
                </c:pt>
                <c:pt idx="208">
                  <c:v>56.669280000000001</c:v>
                </c:pt>
                <c:pt idx="209">
                  <c:v>0</c:v>
                </c:pt>
                <c:pt idx="210">
                  <c:v>2.1855530000000001</c:v>
                </c:pt>
                <c:pt idx="211">
                  <c:v>0.72666799999999998</c:v>
                </c:pt>
                <c:pt idx="212">
                  <c:v>0</c:v>
                </c:pt>
                <c:pt idx="213">
                  <c:v>28.81541</c:v>
                </c:pt>
                <c:pt idx="214">
                  <c:v>0</c:v>
                </c:pt>
                <c:pt idx="215">
                  <c:v>0.33164900000000003</c:v>
                </c:pt>
                <c:pt idx="216">
                  <c:v>0</c:v>
                </c:pt>
                <c:pt idx="217">
                  <c:v>2.9214730000000002</c:v>
                </c:pt>
                <c:pt idx="218">
                  <c:v>12.15117</c:v>
                </c:pt>
                <c:pt idx="219">
                  <c:v>0.55906</c:v>
                </c:pt>
                <c:pt idx="220">
                  <c:v>20.82058</c:v>
                </c:pt>
                <c:pt idx="221">
                  <c:v>0</c:v>
                </c:pt>
                <c:pt idx="222">
                  <c:v>29.69877</c:v>
                </c:pt>
                <c:pt idx="223">
                  <c:v>216.49289999999999</c:v>
                </c:pt>
                <c:pt idx="224">
                  <c:v>0</c:v>
                </c:pt>
                <c:pt idx="225">
                  <c:v>27.512550000000001</c:v>
                </c:pt>
                <c:pt idx="226">
                  <c:v>2.5364059999999999</c:v>
                </c:pt>
                <c:pt idx="227">
                  <c:v>0</c:v>
                </c:pt>
                <c:pt idx="228">
                  <c:v>51.953189999999999</c:v>
                </c:pt>
                <c:pt idx="229">
                  <c:v>14.82976</c:v>
                </c:pt>
                <c:pt idx="230">
                  <c:v>0</c:v>
                </c:pt>
                <c:pt idx="231">
                  <c:v>11.47179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3.112476</c:v>
                </c:pt>
                <c:pt idx="237">
                  <c:v>0</c:v>
                </c:pt>
                <c:pt idx="238">
                  <c:v>3.331591</c:v>
                </c:pt>
                <c:pt idx="239">
                  <c:v>0</c:v>
                </c:pt>
                <c:pt idx="240">
                  <c:v>5.358778</c:v>
                </c:pt>
                <c:pt idx="241">
                  <c:v>15.91573</c:v>
                </c:pt>
                <c:pt idx="242">
                  <c:v>24.694120000000002</c:v>
                </c:pt>
                <c:pt idx="243">
                  <c:v>0</c:v>
                </c:pt>
                <c:pt idx="244">
                  <c:v>34.365580000000001</c:v>
                </c:pt>
                <c:pt idx="245">
                  <c:v>0</c:v>
                </c:pt>
                <c:pt idx="246">
                  <c:v>0</c:v>
                </c:pt>
                <c:pt idx="247">
                  <c:v>11.21377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1.395864</c:v>
                </c:pt>
                <c:pt idx="254">
                  <c:v>0</c:v>
                </c:pt>
                <c:pt idx="255">
                  <c:v>0.13491400000000001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5.0830609999999998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6.7774150000000004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4.2401799999999996</c:v>
                </c:pt>
                <c:pt idx="272">
                  <c:v>7.1369199999999999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9.8449999999999996E-2</c:v>
                </c:pt>
                <c:pt idx="285">
                  <c:v>0</c:v>
                </c:pt>
                <c:pt idx="286">
                  <c:v>4.7920449999999999</c:v>
                </c:pt>
                <c:pt idx="287">
                  <c:v>1.5839430000000001</c:v>
                </c:pt>
                <c:pt idx="288">
                  <c:v>0</c:v>
                </c:pt>
                <c:pt idx="289">
                  <c:v>2.2388999999999999E-2</c:v>
                </c:pt>
                <c:pt idx="290">
                  <c:v>0</c:v>
                </c:pt>
                <c:pt idx="291">
                  <c:v>0</c:v>
                </c:pt>
                <c:pt idx="292">
                  <c:v>6.0390000000000001E-3</c:v>
                </c:pt>
                <c:pt idx="293">
                  <c:v>4.6453000000000001E-2</c:v>
                </c:pt>
                <c:pt idx="294">
                  <c:v>0</c:v>
                </c:pt>
                <c:pt idx="295">
                  <c:v>0</c:v>
                </c:pt>
                <c:pt idx="296">
                  <c:v>2.396023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23.02225</c:v>
                </c:pt>
                <c:pt idx="304">
                  <c:v>0</c:v>
                </c:pt>
                <c:pt idx="305">
                  <c:v>0</c:v>
                </c:pt>
                <c:pt idx="306">
                  <c:v>0.35503299999999999</c:v>
                </c:pt>
                <c:pt idx="307">
                  <c:v>2.489951</c:v>
                </c:pt>
                <c:pt idx="308">
                  <c:v>0.30632199999999998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22.14602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56-4B96-882D-105F1D08F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7809871"/>
        <c:axId val="1"/>
      </c:scatterChart>
      <c:valAx>
        <c:axId val="105780987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Julian Days (2011)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Precipitation (mm)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0767812887630665E-2"/>
              <c:y val="0.2990665876602411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C0C0C0"/>
            </a:solidFill>
            <a:prstDash val="solid"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57809871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C0C0C0"/>
      </a:solidFill>
      <a:prstDash val="solid"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5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2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1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4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4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95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3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B3024-9C56-44F1-8698-41125190CB83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09782-F22A-46B1-A3B8-2A77118A5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1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13866"/>
          <a:stretch/>
        </p:blipFill>
        <p:spPr>
          <a:xfrm>
            <a:off x="0" y="-3258"/>
            <a:ext cx="12200021" cy="6821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13518"/>
            <a:ext cx="10668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Examining the role of land use and precipitation on the water quality of Lake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Ethiopia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398399"/>
            <a:ext cx="9144000" cy="622215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S. Kim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1980-2017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773443"/>
              </p:ext>
            </p:extLst>
          </p:nvPr>
        </p:nvGraphicFramePr>
        <p:xfrm>
          <a:off x="568684" y="1547446"/>
          <a:ext cx="11119223" cy="472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4531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Suspended Solids</a:t>
            </a:r>
            <a:endParaRPr lang="en-US" dirty="0"/>
          </a:p>
        </p:txBody>
      </p:sp>
      <p:pic>
        <p:nvPicPr>
          <p:cNvPr id="4098" name="Picture 2" descr="Fig. 9. Spreading of turbid plume in the year 2002; river mouths appear relatively clean on 19 May image (a) just before the start of the rainy season; (b through f) as the rainy season begins reddish turbid plume appear at entry location on 6 June, 11 June, 25 June, 2 July, and 6 July images; (g through j) the plume spreads along the shore and over a wider area as seen on 22 July, 23 August, 28 August and 10 September images; (k and l) with a reduced outflow from the lake during this typically low flow season the plume spreads to cover the whole lake as is seen on 17 September and 9 October imag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6555566" cy="472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47417" y="1340829"/>
            <a:ext cx="365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Fig. </a:t>
            </a:r>
            <a:r>
              <a:rPr lang="en-US" b="1" dirty="0"/>
              <a:t>9. Spreading of turbid plume in the year 2002; river mouths appear relatively clean on 19 May image (a) just before the start of the rainy season; (b through f) as the rainy season begins reddish turbid plume appear at entry location on 6 June, 11 June, 25 June, 2 July, and 6 July images; (g through j) the plume spreads along the shore and over a wider area as seen on 22 July, 23 August, 28 August and 10 September images; (k and l) with a reduced outflow from the lake during this typically low flow season the plume spreads to cover the whole lake as is seen on 17 September and 9 October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78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 …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291966"/>
              </p:ext>
            </p:extLst>
          </p:nvPr>
        </p:nvGraphicFramePr>
        <p:xfrm>
          <a:off x="8141442" y="1690688"/>
          <a:ext cx="3538323" cy="436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18" y="1690688"/>
            <a:ext cx="3348730" cy="43336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3808751" cy="3416889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Identify heavy precipitation events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Using Landsat 7 ETM determine TSS</a:t>
            </a:r>
          </a:p>
          <a:p>
            <a:pPr marL="514350" indent="-514350">
              <a:buAutoNum type="arabicPeriod"/>
            </a:pPr>
            <a:r>
              <a:rPr lang="en-US" dirty="0" smtClean="0"/>
              <a:t>Identify TSS difference between eastern and western basin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199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13866"/>
          <a:stretch/>
        </p:blipFill>
        <p:spPr>
          <a:xfrm>
            <a:off x="0" y="-3258"/>
            <a:ext cx="12200021" cy="6821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010" y="1359078"/>
            <a:ext cx="106680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Amhara Region of Ethiopia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0" y="1825625"/>
            <a:ext cx="4271554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Population: 19 million</a:t>
            </a:r>
          </a:p>
          <a:p>
            <a:r>
              <a:rPr lang="en-US" sz="2000" dirty="0" smtClean="0"/>
              <a:t>Land Use: 81% agriculture</a:t>
            </a:r>
          </a:p>
          <a:p>
            <a:r>
              <a:rPr lang="en-US" sz="2000" dirty="0" smtClean="0"/>
              <a:t>Agriculture: </a:t>
            </a:r>
            <a:r>
              <a:rPr lang="en-US" sz="2000" dirty="0" err="1" smtClean="0"/>
              <a:t>teff</a:t>
            </a:r>
            <a:r>
              <a:rPr lang="en-US" sz="2000" dirty="0" smtClean="0"/>
              <a:t>, sugarcane, cotton, livestock</a:t>
            </a:r>
          </a:p>
          <a:p>
            <a:r>
              <a:rPr lang="en-US" sz="2000" dirty="0" smtClean="0"/>
              <a:t>Forest Cover: 1.65%</a:t>
            </a:r>
          </a:p>
          <a:p>
            <a:r>
              <a:rPr lang="en-US" sz="2000" dirty="0" smtClean="0"/>
              <a:t>Religion: </a:t>
            </a:r>
          </a:p>
          <a:p>
            <a:pPr lvl="1"/>
            <a:r>
              <a:rPr lang="en-US" sz="2000" dirty="0" smtClean="0"/>
              <a:t>82% Orthodox Christian</a:t>
            </a:r>
          </a:p>
          <a:p>
            <a:pPr lvl="1"/>
            <a:r>
              <a:rPr lang="en-US" sz="2000" dirty="0" smtClean="0"/>
              <a:t>18% Muslim</a:t>
            </a:r>
          </a:p>
          <a:p>
            <a:endParaRPr lang="en-US" sz="2000" dirty="0"/>
          </a:p>
        </p:txBody>
      </p:sp>
      <p:pic>
        <p:nvPicPr>
          <p:cNvPr id="2050" name="Picture 2" descr="Image result for map of afri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9913"/>
          <a:stretch/>
        </p:blipFill>
        <p:spPr bwMode="auto">
          <a:xfrm>
            <a:off x="117566" y="2306019"/>
            <a:ext cx="2560320" cy="29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53" y="1833742"/>
            <a:ext cx="4880907" cy="39391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1863" y="3226526"/>
            <a:ext cx="731520" cy="576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</a:t>
            </a:r>
            <a:r>
              <a:rPr lang="en-US" dirty="0" err="1" smtClean="0"/>
              <a:t>Tana</a:t>
            </a:r>
            <a:r>
              <a:rPr lang="en-US" dirty="0" smtClean="0"/>
              <a:t>, Ethiopia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24412" cy="4351338"/>
          </a:xfrm>
        </p:spPr>
        <p:txBody>
          <a:bodyPr/>
          <a:lstStyle/>
          <a:p>
            <a:r>
              <a:rPr lang="en-US" dirty="0" smtClean="0"/>
              <a:t>Surface Area: 3200 km2</a:t>
            </a:r>
          </a:p>
          <a:p>
            <a:r>
              <a:rPr lang="en-US" dirty="0" smtClean="0"/>
              <a:t>Elevation: 1788 m</a:t>
            </a:r>
          </a:p>
          <a:p>
            <a:r>
              <a:rPr lang="en-US" dirty="0" smtClean="0"/>
              <a:t>Max Depth: 15 m</a:t>
            </a:r>
          </a:p>
          <a:p>
            <a:endParaRPr lang="en-US" dirty="0" smtClean="0"/>
          </a:p>
          <a:p>
            <a:r>
              <a:rPr lang="en-US" dirty="0" smtClean="0"/>
              <a:t>Lake </a:t>
            </a:r>
            <a:r>
              <a:rPr lang="en-US" dirty="0" err="1" smtClean="0"/>
              <a:t>Tana</a:t>
            </a:r>
            <a:r>
              <a:rPr lang="en-US" dirty="0" smtClean="0"/>
              <a:t> supports a large fishing industry (Nile tilapia and </a:t>
            </a:r>
            <a:r>
              <a:rPr lang="en-US" dirty="0" err="1" smtClean="0"/>
              <a:t>sharptooth</a:t>
            </a:r>
            <a:r>
              <a:rPr lang="en-US" dirty="0" smtClean="0"/>
              <a:t> catfish)</a:t>
            </a:r>
          </a:p>
          <a:p>
            <a:r>
              <a:rPr lang="en-US" dirty="0" smtClean="0"/>
              <a:t>1454 tons of fish annually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60" y="687615"/>
            <a:ext cx="4336940" cy="56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9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Loss in Northern Ethiopia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0358" y="1825625"/>
            <a:ext cx="5883442" cy="4351338"/>
          </a:xfrm>
        </p:spPr>
        <p:txBody>
          <a:bodyPr/>
          <a:lstStyle/>
          <a:p>
            <a:r>
              <a:rPr lang="en-US" dirty="0" smtClean="0"/>
              <a:t>In the early 1990s, over 50% of the Northern Highlands were primary forest</a:t>
            </a:r>
          </a:p>
          <a:p>
            <a:r>
              <a:rPr lang="en-US" dirty="0" smtClean="0"/>
              <a:t>Afromontane forest loss has been severe and widespread</a:t>
            </a:r>
          </a:p>
          <a:p>
            <a:pPr lvl="1"/>
            <a:r>
              <a:rPr lang="en-US" dirty="0" smtClean="0"/>
              <a:t>Agricultural expansion</a:t>
            </a:r>
          </a:p>
          <a:p>
            <a:pPr lvl="1"/>
            <a:r>
              <a:rPr lang="en-US" dirty="0" smtClean="0"/>
              <a:t>Livestock grazing</a:t>
            </a:r>
          </a:p>
          <a:p>
            <a:r>
              <a:rPr lang="en-US" dirty="0" smtClean="0"/>
              <a:t>Only 2% of Ethiopia’s original forest cover remains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9" b="97273" l="9962" r="89975">
                        <a14:foregroundMark x1="53046" y1="8019" x2="53046" y2="8019"/>
                        <a14:foregroundMark x1="52157" y1="97273" x2="52157" y2="97273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29948" r="34639" b="34929"/>
          <a:stretch/>
        </p:blipFill>
        <p:spPr>
          <a:xfrm>
            <a:off x="1046747" y="1690688"/>
            <a:ext cx="4199021" cy="4164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50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8462554" cy="3416889"/>
          </a:xfrm>
        </p:spPr>
        <p:txBody>
          <a:bodyPr>
            <a:normAutofit/>
          </a:bodyPr>
          <a:lstStyle/>
          <a:p>
            <a:r>
              <a:rPr lang="en-US" dirty="0" smtClean="0"/>
              <a:t>Elevation: Aster Global DEM</a:t>
            </a:r>
          </a:p>
          <a:p>
            <a:r>
              <a:rPr lang="en-US" dirty="0" smtClean="0"/>
              <a:t>Land Cover: MODIS</a:t>
            </a:r>
          </a:p>
          <a:p>
            <a:r>
              <a:rPr lang="en-US" dirty="0" smtClean="0"/>
              <a:t>Precipitation: GPCC </a:t>
            </a:r>
          </a:p>
          <a:p>
            <a:r>
              <a:rPr lang="en-US" dirty="0" smtClean="0"/>
              <a:t>TSS: Landsat 7 ETM+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0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Ethiopian Church Forests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9" t="4014" r="20419" b="26882"/>
          <a:stretch/>
        </p:blipFill>
        <p:spPr>
          <a:xfrm>
            <a:off x="838200" y="1556083"/>
            <a:ext cx="2188143" cy="2493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115" r="18041" b="16865"/>
          <a:stretch/>
        </p:blipFill>
        <p:spPr>
          <a:xfrm>
            <a:off x="838200" y="4162757"/>
            <a:ext cx="5118463" cy="1955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526" t="12592" r="26112" b="11857"/>
          <a:stretch/>
        </p:blipFill>
        <p:spPr>
          <a:xfrm>
            <a:off x="6096001" y="1556083"/>
            <a:ext cx="5543006" cy="4562422"/>
          </a:xfrm>
          <a:prstGeom prst="rect">
            <a:avLst/>
          </a:prstGeom>
        </p:spPr>
      </p:pic>
      <p:pic>
        <p:nvPicPr>
          <p:cNvPr id="1026" name="Picture 2" descr="Image result for ethiopian chur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/>
          <a:stretch/>
        </p:blipFill>
        <p:spPr bwMode="auto">
          <a:xfrm>
            <a:off x="3168946" y="1556083"/>
            <a:ext cx="2784451" cy="250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26434" y="1348927"/>
            <a:ext cx="2612573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34290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ea typeface="+mj-ea"/>
              <a:cs typeface="+mj-cs"/>
            </a:endParaRPr>
          </a:p>
          <a:p>
            <a:pPr marL="257175" indent="-257175" defTabSz="34290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white"/>
                </a:solidFill>
                <a:latin typeface="Trebuchet MS" panose="020B0603020202020204" pitchFamily="34" charset="0"/>
                <a:ea typeface="+mj-ea"/>
                <a:cs typeface="+mj-cs"/>
              </a:rPr>
              <a:t>O</a:t>
            </a:r>
            <a:r>
              <a:rPr lang="en-US" sz="1200" dirty="0" smtClean="0">
                <a:solidFill>
                  <a:prstClr val="white"/>
                </a:solidFill>
                <a:latin typeface="Trebuchet MS" panose="020B0603020202020204" pitchFamily="34" charset="0"/>
                <a:ea typeface="+mj-ea"/>
                <a:cs typeface="+mj-cs"/>
              </a:rPr>
              <a:t>ver </a:t>
            </a:r>
            <a:r>
              <a:rPr lang="en-US" sz="1200" dirty="0">
                <a:solidFill>
                  <a:prstClr val="white"/>
                </a:solidFill>
                <a:latin typeface="Trebuchet MS" panose="020B0603020202020204" pitchFamily="34" charset="0"/>
                <a:ea typeface="+mj-ea"/>
                <a:cs typeface="+mj-cs"/>
              </a:rPr>
              <a:t>10,000 church forests in the Amhara </a:t>
            </a:r>
            <a:r>
              <a:rPr lang="en-US" sz="1200" dirty="0" smtClean="0">
                <a:solidFill>
                  <a:prstClr val="white"/>
                </a:solidFill>
                <a:latin typeface="Trebuchet MS" panose="020B0603020202020204" pitchFamily="34" charset="0"/>
                <a:ea typeface="+mj-ea"/>
                <a:cs typeface="+mj-cs"/>
              </a:rPr>
              <a:t>Region have been identified, </a:t>
            </a:r>
            <a:r>
              <a:rPr lang="en-US" sz="1200" dirty="0">
                <a:solidFill>
                  <a:prstClr val="white"/>
                </a:solidFill>
                <a:latin typeface="Trebuchet MS" panose="020B0603020202020204" pitchFamily="34" charset="0"/>
                <a:ea typeface="+mj-ea"/>
                <a:cs typeface="+mj-cs"/>
              </a:rPr>
              <a:t>including over 6,000 greater than 3 ha in size </a:t>
            </a:r>
            <a:endParaRPr lang="en-US" sz="1200" dirty="0" smtClean="0">
              <a:solidFill>
                <a:prstClr val="white"/>
              </a:solidFill>
              <a:latin typeface="Trebuchet MS" panose="020B0603020202020204" pitchFamily="34" charset="0"/>
              <a:ea typeface="+mj-ea"/>
              <a:cs typeface="+mj-cs"/>
            </a:endParaRPr>
          </a:p>
          <a:p>
            <a:pPr marL="257175" indent="-257175" defTabSz="34290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Church forests can be found at every elevation, and every latitude, longitude, and agro-ecological zone in the Amhara Region. </a:t>
            </a:r>
          </a:p>
        </p:txBody>
      </p:sp>
    </p:spTree>
    <p:extLst>
      <p:ext uri="{BB962C8B-B14F-4D97-AF65-F5344CB8AC3E}">
        <p14:creationId xmlns:p14="http://schemas.microsoft.com/office/powerpoint/2010/main" val="15823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32" y="598020"/>
            <a:ext cx="4395866" cy="2930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662" y="2013653"/>
            <a:ext cx="4039849" cy="3029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84" y="3702571"/>
            <a:ext cx="4356514" cy="290434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9111" y="2305606"/>
            <a:ext cx="8462554" cy="3416889"/>
          </a:xfrm>
        </p:spPr>
        <p:txBody>
          <a:bodyPr>
            <a:normAutofit/>
          </a:bodyPr>
          <a:lstStyle/>
          <a:p>
            <a:r>
              <a:rPr lang="en-US" dirty="0" smtClean="0"/>
              <a:t>Soil Type</a:t>
            </a:r>
          </a:p>
          <a:p>
            <a:r>
              <a:rPr lang="en-US" dirty="0" smtClean="0"/>
              <a:t>Tree Cover</a:t>
            </a:r>
          </a:p>
          <a:p>
            <a:r>
              <a:rPr lang="en-US" dirty="0" smtClean="0"/>
              <a:t>Streams</a:t>
            </a:r>
          </a:p>
          <a:p>
            <a:r>
              <a:rPr lang="en-US" dirty="0" smtClean="0"/>
              <a:t>Precipitation</a:t>
            </a:r>
          </a:p>
          <a:p>
            <a:r>
              <a:rPr lang="en-US" dirty="0" smtClean="0"/>
              <a:t>Slope/Direction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65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 Change 2001-2017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86313"/>
            <a:ext cx="3588521" cy="4647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3" y="1742991"/>
            <a:ext cx="3348730" cy="4333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2013" y="1742991"/>
            <a:ext cx="86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14" y="1742991"/>
            <a:ext cx="3348730" cy="4333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14514" y="1718782"/>
            <a:ext cx="89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872885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 2000-2017</a:t>
            </a:r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879249"/>
              </p:ext>
            </p:extLst>
          </p:nvPr>
        </p:nvGraphicFramePr>
        <p:xfrm>
          <a:off x="1333857" y="1690688"/>
          <a:ext cx="3230716" cy="2078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32269"/>
              </p:ext>
            </p:extLst>
          </p:nvPr>
        </p:nvGraphicFramePr>
        <p:xfrm>
          <a:off x="4576379" y="1690688"/>
          <a:ext cx="3227857" cy="2078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624496"/>
              </p:ext>
            </p:extLst>
          </p:nvPr>
        </p:nvGraphicFramePr>
        <p:xfrm>
          <a:off x="7816043" y="1690688"/>
          <a:ext cx="3230716" cy="2078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66168"/>
              </p:ext>
            </p:extLst>
          </p:nvPr>
        </p:nvGraphicFramePr>
        <p:xfrm>
          <a:off x="1345663" y="3787849"/>
          <a:ext cx="3230716" cy="208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141010"/>
              </p:ext>
            </p:extLst>
          </p:nvPr>
        </p:nvGraphicFramePr>
        <p:xfrm>
          <a:off x="4576379" y="3787849"/>
          <a:ext cx="3227857" cy="208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186405"/>
              </p:ext>
            </p:extLst>
          </p:nvPr>
        </p:nvGraphicFramePr>
        <p:xfrm>
          <a:off x="7816042" y="3787848"/>
          <a:ext cx="3230716" cy="208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9"/>
          <p:cNvSpPr txBox="1"/>
          <p:nvPr/>
        </p:nvSpPr>
        <p:spPr>
          <a:xfrm rot="16200000">
            <a:off x="-727823" y="3444371"/>
            <a:ext cx="337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Percent of Lake </a:t>
            </a:r>
            <a:r>
              <a:rPr lang="en-US" dirty="0" err="1" smtClean="0"/>
              <a:t>Tana</a:t>
            </a:r>
            <a:r>
              <a:rPr lang="en-US" dirty="0" smtClean="0"/>
              <a:t> Basin (%)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05001" y="711615"/>
            <a:ext cx="335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REDD (Reducing Emissions from Deforestation and Degradation)?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93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431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Wingdings 3</vt:lpstr>
      <vt:lpstr>Office Theme</vt:lpstr>
      <vt:lpstr>Examining the role of land use and precipitation on the water quality of Lake Tana, Ethiopia</vt:lpstr>
      <vt:lpstr>Amhara Region of Ethiopia</vt:lpstr>
      <vt:lpstr>Lake Tana, Ethiopia</vt:lpstr>
      <vt:lpstr>Forest Loss in Northern Ethiopia</vt:lpstr>
      <vt:lpstr>GIS Data Sources</vt:lpstr>
      <vt:lpstr>Ethiopian Church Forests</vt:lpstr>
      <vt:lpstr>Erosion</vt:lpstr>
      <vt:lpstr>Land Cover Change 2001-2017</vt:lpstr>
      <vt:lpstr>Land Cover 2000-2017</vt:lpstr>
      <vt:lpstr>Precipitation 1980-2017</vt:lpstr>
      <vt:lpstr>Total Suspended Solids</vt:lpstr>
      <vt:lpstr>Moving Forward 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Examining the role of land use and precipitation on the water quality of Lake Tana, Ethiopia</dc:title>
  <dc:creator>Kim, Brian S</dc:creator>
  <cp:lastModifiedBy>Maidment, David R</cp:lastModifiedBy>
  <cp:revision>8</cp:revision>
  <dcterms:created xsi:type="dcterms:W3CDTF">2018-12-04T16:17:11Z</dcterms:created>
  <dcterms:modified xsi:type="dcterms:W3CDTF">2018-12-04T17:40:30Z</dcterms:modified>
</cp:coreProperties>
</file>