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 showGuides="1">
      <p:cViewPr varScale="1">
        <p:scale>
          <a:sx n="82" d="100"/>
          <a:sy n="82" d="100"/>
        </p:scale>
        <p:origin x="180" y="6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lha\Box%20Sync\GIS\Exercise%205\Hydraulic%20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lha\Box%20Sync\GIS\Exercise%205\Hydraulic%20tab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lha\Box%20Sync\GIS\Exercise%205\Hydraulic%20tab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lha\Box%20Sync\GIS\Exercise%205\Hydraulic%20tab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Flood events in Llano county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Sheet2!$A$4:$A$19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2007</c:v>
                </c:pt>
                <c:pt idx="11">
                  <c:v>2009</c:v>
                </c:pt>
                <c:pt idx="12">
                  <c:v>2011</c:v>
                </c:pt>
                <c:pt idx="13">
                  <c:v>2012</c:v>
                </c:pt>
                <c:pt idx="14">
                  <c:v>2015</c:v>
                </c:pt>
                <c:pt idx="15">
                  <c:v>2016</c:v>
                </c:pt>
              </c:numCache>
            </c:numRef>
          </c:xVal>
          <c:yVal>
            <c:numRef>
              <c:f>Sheet2!$B$4:$B$19</c:f>
              <c:numCache>
                <c:formatCode>General</c:formatCode>
                <c:ptCount val="16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  <c:pt idx="8">
                  <c:v>8</c:v>
                </c:pt>
                <c:pt idx="9">
                  <c:v>5</c:v>
                </c:pt>
                <c:pt idx="10">
                  <c:v>12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7F-45C2-A782-06D5317EA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555376"/>
        <c:axId val="511349784"/>
      </c:scatterChart>
      <c:valAx>
        <c:axId val="51255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349784"/>
        <c:crosses val="autoZero"/>
        <c:crossBetween val="midCat"/>
      </c:valAx>
      <c:valAx>
        <c:axId val="511349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</a:t>
                </a:r>
                <a:r>
                  <a:rPr lang="en-US" baseline="0"/>
                  <a:t> flood events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555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Rating curve of the Llano river at Kingsland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Kingsland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Sheet1!$H$19:$M$19</c:f>
              <c:numCache>
                <c:formatCode>_(* #,##0.00_);_(* \(#,##0.00\);_(* "-"??_);_(@_)</c:formatCode>
                <c:ptCount val="6"/>
                <c:pt idx="0">
                  <c:v>1821.6990616376647</c:v>
                </c:pt>
                <c:pt idx="1">
                  <c:v>11810.584493096951</c:v>
                </c:pt>
                <c:pt idx="2">
                  <c:v>39062.45823631563</c:v>
                </c:pt>
                <c:pt idx="3">
                  <c:v>92470.920793745347</c:v>
                </c:pt>
                <c:pt idx="4">
                  <c:v>188092.37235815506</c:v>
                </c:pt>
                <c:pt idx="5">
                  <c:v>337026.39589184459</c:v>
                </c:pt>
              </c:numCache>
            </c:numRef>
          </c:xVal>
          <c:yVal>
            <c:numRef>
              <c:f>Sheet1!$H$20:$M$20</c:f>
              <c:numCache>
                <c:formatCode>_(* #,##0.00_);_(* \(#,##0.00\);_(* "-"??_);_(@_)</c:formatCode>
                <c:ptCount val="6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A4-4AFD-B59B-609816D6659E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473893872"/>
        <c:axId val="473894200"/>
      </c:scatterChart>
      <c:valAx>
        <c:axId val="47389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 (ft3/s)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94200"/>
        <c:crosses val="autoZero"/>
        <c:crossBetween val="midCat"/>
        <c:dispUnits>
          <c:builtInUnit val="hundredThousand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47389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Stage h(m)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9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Rating curve of the Llano river at Kingsland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Kingsland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Sheet1!$H$19:$M$19</c:f>
              <c:numCache>
                <c:formatCode>_(* #,##0.00_);_(* \(#,##0.00\);_(* "-"??_);_(@_)</c:formatCode>
                <c:ptCount val="6"/>
                <c:pt idx="0">
                  <c:v>1821.6990616376647</c:v>
                </c:pt>
                <c:pt idx="1">
                  <c:v>11810.584493096951</c:v>
                </c:pt>
                <c:pt idx="2">
                  <c:v>39062.45823631563</c:v>
                </c:pt>
                <c:pt idx="3">
                  <c:v>92470.920793745347</c:v>
                </c:pt>
                <c:pt idx="4">
                  <c:v>188092.37235815506</c:v>
                </c:pt>
                <c:pt idx="5">
                  <c:v>337026.39589184459</c:v>
                </c:pt>
              </c:numCache>
            </c:numRef>
          </c:xVal>
          <c:yVal>
            <c:numRef>
              <c:f>Sheet1!$H$20:$M$20</c:f>
              <c:numCache>
                <c:formatCode>_(* #,##0.00_);_(* \(#,##0.00\);_(* "-"??_);_(@_)</c:formatCode>
                <c:ptCount val="6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25-42F5-877A-F39573B36BE1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473893872"/>
        <c:axId val="473894200"/>
      </c:scatterChart>
      <c:valAx>
        <c:axId val="47389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 (ft3/s)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94200"/>
        <c:crosses val="autoZero"/>
        <c:crossBetween val="midCat"/>
        <c:dispUnits>
          <c:builtInUnit val="hundredThousand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47389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Stage h(m)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9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Cumulative gaussian HAND distribution</a:t>
            </a:r>
            <a:r>
              <a:rPr lang="en-US" baseline="0"/>
              <a:t> for Kingsland catchment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Sheet2!$F$4:$F$54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Sheet2!$G$4:$G$54</c:f>
              <c:numCache>
                <c:formatCode>General</c:formatCode>
                <c:ptCount val="51"/>
                <c:pt idx="0">
                  <c:v>13766.240244256591</c:v>
                </c:pt>
                <c:pt idx="1">
                  <c:v>17372.990038175143</c:v>
                </c:pt>
                <c:pt idx="2">
                  <c:v>21649.537869924639</c:v>
                </c:pt>
                <c:pt idx="3">
                  <c:v>26644.783815310806</c:v>
                </c:pt>
                <c:pt idx="4">
                  <c:v>32392.649935493177</c:v>
                </c:pt>
                <c:pt idx="5">
                  <c:v>38908.073279112563</c:v>
                </c:pt>
                <c:pt idx="6">
                  <c:v>46183.607104626928</c:v>
                </c:pt>
                <c:pt idx="7">
                  <c:v>54186.984923594639</c:v>
                </c:pt>
                <c:pt idx="8">
                  <c:v>62859.958156766683</c:v>
                </c:pt>
                <c:pt idx="9">
                  <c:v>72118.634984860037</c:v>
                </c:pt>
                <c:pt idx="10">
                  <c:v>81855.431145888928</c:v>
                </c:pt>
                <c:pt idx="11">
                  <c:v>91942.604046529552</c:v>
                </c:pt>
                <c:pt idx="12">
                  <c:v>102237.19479249665</c:v>
                </c:pt>
                <c:pt idx="13">
                  <c:v>112587.06592077397</c:v>
                </c:pt>
                <c:pt idx="14">
                  <c:v>122837.61272403477</c:v>
                </c:pt>
                <c:pt idx="15">
                  <c:v>132838.6571926676</c:v>
                </c:pt>
                <c:pt idx="16">
                  <c:v>142451.0147699115</c:v>
                </c:pt>
                <c:pt idx="17">
                  <c:v>151552.25780470832</c:v>
                </c:pt>
                <c:pt idx="18">
                  <c:v>160041.28135703536</c:v>
                </c:pt>
                <c:pt idx="19">
                  <c:v>167841.39621280349</c:v>
                </c:pt>
                <c:pt idx="20">
                  <c:v>174901.81542670113</c:v>
                </c:pt>
                <c:pt idx="21">
                  <c:v>181197.54708221401</c:v>
                </c:pt>
                <c:pt idx="22">
                  <c:v>186727.84029514214</c:v>
                </c:pt>
                <c:pt idx="23">
                  <c:v>191513.43961875088</c:v>
                </c:pt>
                <c:pt idx="24">
                  <c:v>195592.97529989394</c:v>
                </c:pt>
                <c:pt idx="25">
                  <c:v>199018.84910274175</c:v>
                </c:pt>
                <c:pt idx="26">
                  <c:v>201852.9689232758</c:v>
                </c:pt>
                <c:pt idx="27">
                  <c:v>204162.64604532655</c:v>
                </c:pt>
                <c:pt idx="28">
                  <c:v>206016.90572250818</c:v>
                </c:pt>
                <c:pt idx="29">
                  <c:v>207483.38540247057</c:v>
                </c:pt>
                <c:pt idx="30">
                  <c:v>208625.91578005569</c:v>
                </c:pt>
                <c:pt idx="31">
                  <c:v>209502.80689581783</c:v>
                </c:pt>
                <c:pt idx="32">
                  <c:v>210165.80118687465</c:v>
                </c:pt>
                <c:pt idx="33">
                  <c:v>210659.61144642995</c:v>
                </c:pt>
                <c:pt idx="34">
                  <c:v>211021.93504935896</c:v>
                </c:pt>
                <c:pt idx="35">
                  <c:v>211283.82530388277</c:v>
                </c:pt>
                <c:pt idx="36">
                  <c:v>211470.30357714352</c:v>
                </c:pt>
                <c:pt idx="37">
                  <c:v>211601.1082702541</c:v>
                </c:pt>
                <c:pt idx="38">
                  <c:v>211691.49498360764</c:v>
                </c:pt>
                <c:pt idx="39">
                  <c:v>211753.02287623717</c:v>
                </c:pt>
                <c:pt idx="40">
                  <c:v>211794.28253752962</c:v>
                </c:pt>
                <c:pt idx="41">
                  <c:v>211821.53874610388</c:v>
                </c:pt>
                <c:pt idx="42">
                  <c:v>211839.27620458719</c:v>
                </c:pt>
                <c:pt idx="43">
                  <c:v>211850.64733125258</c:v>
                </c:pt>
                <c:pt idx="44">
                  <c:v>211857.82860950325</c:v>
                </c:pt>
                <c:pt idx="45">
                  <c:v>211862.29633167293</c:v>
                </c:pt>
                <c:pt idx="46">
                  <c:v>211865.03447831125</c:v>
                </c:pt>
                <c:pt idx="47">
                  <c:v>211866.68763257569</c:v>
                </c:pt>
                <c:pt idx="48">
                  <c:v>211867.67086499487</c:v>
                </c:pt>
                <c:pt idx="49">
                  <c:v>211868.24694807528</c:v>
                </c:pt>
                <c:pt idx="50">
                  <c:v>211868.57945459607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51C-4982-B2AB-95909CBB6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943552"/>
        <c:axId val="506941912"/>
      </c:scatterChart>
      <c:valAx>
        <c:axId val="50694355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HAND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941912"/>
        <c:crosses val="autoZero"/>
        <c:crossBetween val="midCat"/>
      </c:valAx>
      <c:valAx>
        <c:axId val="50694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943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008C2-BC37-4896-A361-A58BFA314D6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0C78-2D1E-4C27-BD3B-B5FD41D6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2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Oceanic and Atmospheric Administration National Weather service NOAA NWS defines a flood as "any high flow, overflow, or inundation by water which causes or threatens damage"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0C78-2D1E-4C27-BD3B-B5FD41D684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F0F0-B759-4D22-B615-CF5B12121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AC44B-4F1F-4563-BE02-92B9004A0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4A955-1761-4061-8B15-C985A371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F75D9-CAAE-4432-A03A-7FDABF70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D7BEB-9D31-41E3-98CB-ACFF8E66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4A1A-CBB2-4145-A73C-7FD0E3B3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D2D95-DC4A-4837-8EF7-C7C13A1B2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E0AD6-15E3-4329-A931-A5A38F53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9A3DA-EABB-4E75-88F3-613BC59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8DC5C-9A20-4C76-ACE1-A311A163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7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E521F-6CDC-44CD-925C-E4A888259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36F84-9693-430F-AF53-83557EC04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1F42B-276F-4572-BD74-25FB8D9B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7FF29-6B43-4567-864B-B36DCD76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27F29-3741-4227-BB02-9BD1CDBA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7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EDD4-1CA1-4332-95BC-08B59695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38B1-1E00-489C-8123-332D6627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36DB1-88DC-497E-B0B4-F37F4E20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A59C7-DC98-4254-BC96-CE796100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1640E-A16C-456B-9747-388DB080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0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73EA-8B2B-4827-8D28-22E04FA7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D6E03-AFEA-4F93-B631-AC96553CD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BA29B-6675-42A6-A37B-AE12F689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76F4D-A518-470F-AFF5-322AE0DF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414FF-3AD9-411C-8029-F4F8525A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0A81-CD16-467E-9939-D7BCF746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F261-68A3-44BC-A4A5-AC991F97F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92C47-57D4-491B-8571-65C6B0E29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E22D1-CA62-4092-B7AB-DB058908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4701C-1191-4FA2-9F4E-2A71F4F4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024D7-88A5-4510-BDCE-4AA2034E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A64E-185D-4210-9CE7-DB62BBA0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D4DFE-C37D-4AAE-9571-ADE055262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C506F-B783-4BFD-B855-1B709BD75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DFFD2-FE56-48CE-9DCA-0871B7C07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E4721-0B36-447F-AC07-82DFECB72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989B1-5C05-48E9-B5C1-FDAD9EF9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89369-2659-475D-AC2D-C6412261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CE1ED-E1C6-4690-A06B-E8C5FD70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46E9-FCD9-404B-887A-D12879D9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7B8F4-3D00-45D9-82D1-48801EB0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55D69-113F-4D42-A898-DD13DC32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5D159-FF57-44D4-9287-F4EEF914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4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CA114-041D-40DF-9E0F-86028D02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C3F67-019D-4759-B05D-A86F0C06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DD2B-A96F-4188-8FC2-AFE75EA9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9700-2735-4903-8F46-31A62E17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A81D4-1773-44A7-9144-0EA9848A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26BA3-EBE5-413F-B1D2-D01680AB0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8C429-0E2F-4E18-BDBC-C25AE7EA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BBC1F-18D6-492D-964B-A117E211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A967A-90CF-4B79-9112-5FCDBE62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B9A5-B1C8-467D-89C1-20751B03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5BFDA-473E-498A-A995-94811CF35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B8672-D066-4EF9-8BDE-8335D65B3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48805-D4EE-47D0-812B-F8899854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44F6F-8A6A-4B29-BD96-29B82460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79DB6-0794-448F-B38D-29CE9BB0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9AA648-BF4F-4D09-943C-6F001317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D2F51-1FE2-4F99-85C1-8C5F42A34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88F60-E7C3-4E02-BCE8-B273D35DB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8E295-296E-49F5-989F-962A369CBB5E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EB432-9598-464C-8623-D1731E69D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EA7E5-52CF-4FCB-AD7C-4241A1C2C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1FF3-0462-4A26-9E70-D8DF5883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outdoor">
            <a:extLst>
              <a:ext uri="{FF2B5EF4-FFF2-40B4-BE49-F238E27FC236}">
                <a16:creationId xmlns:a16="http://schemas.microsoft.com/office/drawing/2014/main" id="{A1B1FEEC-FC7B-45DA-A250-3A861D8A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9876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445342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E2BA0-C08D-4DA5-A0D3-E12E3558A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2" t="22789" r="54022" b="63871"/>
          <a:stretch/>
        </p:blipFill>
        <p:spPr>
          <a:xfrm>
            <a:off x="159026" y="103981"/>
            <a:ext cx="2938135" cy="7063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F7D539-1DE3-4670-B513-8B108062B3D9}"/>
              </a:ext>
            </a:extLst>
          </p:cNvPr>
          <p:cNvSpPr/>
          <p:nvPr/>
        </p:nvSpPr>
        <p:spPr>
          <a:xfrm>
            <a:off x="7498938" y="28129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i="0" dirty="0">
                <a:solidFill>
                  <a:schemeClr val="bg1">
                    <a:alpha val="88000"/>
                  </a:schemeClr>
                </a:solidFill>
                <a:effectLst/>
                <a:latin typeface="Sylfaen" panose="010A0502050306030303" pitchFamily="18" charset="0"/>
              </a:rPr>
              <a:t>CE 394K.3 GIS in Water Resources</a:t>
            </a:r>
            <a:endParaRPr lang="en-US" sz="1600" b="0" i="0" dirty="0">
              <a:solidFill>
                <a:schemeClr val="bg1">
                  <a:alpha val="88000"/>
                </a:schemeClr>
              </a:solidFill>
              <a:effectLst/>
              <a:latin typeface="Sylfaen" panose="010A0502050306030303" pitchFamily="18" charset="0"/>
            </a:endParaRPr>
          </a:p>
          <a:p>
            <a:pPr algn="ctr"/>
            <a:r>
              <a:rPr lang="en-US" sz="1600" b="1" i="0" dirty="0">
                <a:solidFill>
                  <a:schemeClr val="bg1">
                    <a:alpha val="88000"/>
                  </a:schemeClr>
                </a:solidFill>
                <a:effectLst/>
                <a:latin typeface="Sylfaen" panose="010A0502050306030303" pitchFamily="18" charset="0"/>
              </a:rPr>
              <a:t>Fall Semester 2018</a:t>
            </a:r>
            <a:endParaRPr lang="en-US" sz="1600" b="0" i="0" dirty="0">
              <a:solidFill>
                <a:schemeClr val="bg1">
                  <a:alpha val="88000"/>
                </a:schemeClr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7D0399-DFC8-4F5C-A35D-BA95338586BE}"/>
              </a:ext>
            </a:extLst>
          </p:cNvPr>
          <p:cNvSpPr/>
          <p:nvPr/>
        </p:nvSpPr>
        <p:spPr>
          <a:xfrm>
            <a:off x="2428566" y="906981"/>
            <a:ext cx="7334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32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6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FFC1E-DE7E-4F7E-AE6E-54B9A191814C}"/>
              </a:ext>
            </a:extLst>
          </p:cNvPr>
          <p:cNvSpPr/>
          <p:nvPr/>
        </p:nvSpPr>
        <p:spPr>
          <a:xfrm>
            <a:off x="116367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HAND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A9721D-D382-4E0C-AB16-2E55FCC5B82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306983-CE72-4C6C-B5D7-DD39BEDFB186}"/>
              </a:ext>
            </a:extLst>
          </p:cNvPr>
          <p:cNvSpPr/>
          <p:nvPr/>
        </p:nvSpPr>
        <p:spPr>
          <a:xfrm>
            <a:off x="990125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22E3B1-A36D-4A06-BEA0-EF77F5B86624}"/>
              </a:ext>
            </a:extLst>
          </p:cNvPr>
          <p:cNvSpPr/>
          <p:nvPr/>
        </p:nvSpPr>
        <p:spPr>
          <a:xfrm>
            <a:off x="1476347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D2EF80-E9C2-4920-A9D3-95899B8ABF01}"/>
              </a:ext>
            </a:extLst>
          </p:cNvPr>
          <p:cNvSpPr/>
          <p:nvPr/>
        </p:nvSpPr>
        <p:spPr>
          <a:xfrm>
            <a:off x="3515596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58575-DE32-476E-8BEF-207FCBAABA8D}"/>
              </a:ext>
            </a:extLst>
          </p:cNvPr>
          <p:cNvSpPr txBox="1"/>
          <p:nvPr/>
        </p:nvSpPr>
        <p:spPr>
          <a:xfrm>
            <a:off x="138430" y="1268809"/>
            <a:ext cx="552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Based on Oct 16</a:t>
            </a:r>
            <a:r>
              <a:rPr lang="en-US" sz="1600" baseline="30000" dirty="0"/>
              <a:t>th</a:t>
            </a:r>
            <a:r>
              <a:rPr lang="en-US" sz="1600" dirty="0"/>
              <a:t> mean discharge of 169,000 </a:t>
            </a:r>
            <a:r>
              <a:rPr lang="en-US" sz="1600" dirty="0" err="1"/>
              <a:t>cfs</a:t>
            </a:r>
            <a:r>
              <a:rPr lang="en-US" sz="1600" dirty="0"/>
              <a:t> at Llano stream gage (</a:t>
            </a:r>
            <a:r>
              <a:rPr lang="en-US" sz="1600" dirty="0" err="1"/>
              <a:t>Floodflow</a:t>
            </a:r>
            <a:r>
              <a:rPr lang="en-US" sz="1600" dirty="0"/>
              <a:t>=180,318.6 </a:t>
            </a:r>
            <a:r>
              <a:rPr lang="en-US" sz="1600" dirty="0" err="1"/>
              <a:t>cfs</a:t>
            </a:r>
            <a:r>
              <a:rPr lang="en-US" sz="1600" dirty="0"/>
              <a:t> in Kingsland catchment) :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82656DD-3727-4108-9D86-73E7025B0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667924"/>
              </p:ext>
            </p:extLst>
          </p:nvPr>
        </p:nvGraphicFramePr>
        <p:xfrm>
          <a:off x="492262" y="1762379"/>
          <a:ext cx="5173194" cy="38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43A21-19E8-4D25-9756-1B60E4454E54}"/>
              </a:ext>
            </a:extLst>
          </p:cNvPr>
          <p:cNvCxnSpPr>
            <a:cxnSpLocks/>
          </p:cNvCxnSpPr>
          <p:nvPr/>
        </p:nvCxnSpPr>
        <p:spPr>
          <a:xfrm>
            <a:off x="3053459" y="2921000"/>
            <a:ext cx="0" cy="182880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84761B-332F-4F9D-8BF5-DD290D521E6A}"/>
              </a:ext>
            </a:extLst>
          </p:cNvPr>
          <p:cNvCxnSpPr>
            <a:cxnSpLocks/>
          </p:cNvCxnSpPr>
          <p:nvPr/>
        </p:nvCxnSpPr>
        <p:spPr>
          <a:xfrm flipH="1">
            <a:off x="1327103" y="2921000"/>
            <a:ext cx="1726357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981AD-08D6-4828-8ACF-FABF4EFF9CF8}"/>
              </a:ext>
            </a:extLst>
          </p:cNvPr>
          <p:cNvSpPr/>
          <p:nvPr/>
        </p:nvSpPr>
        <p:spPr>
          <a:xfrm>
            <a:off x="1409535" y="5639554"/>
            <a:ext cx="306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Expected flood height: </a:t>
            </a:r>
            <a:r>
              <a:rPr lang="en-US" b="1" dirty="0"/>
              <a:t>11.75m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2B5614-8508-4D61-90B8-7D37E24F8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7294" r="11312" b="35970"/>
          <a:stretch/>
        </p:blipFill>
        <p:spPr>
          <a:xfrm>
            <a:off x="5714373" y="1037319"/>
            <a:ext cx="6118078" cy="58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9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FFC1E-DE7E-4F7E-AE6E-54B9A191814C}"/>
              </a:ext>
            </a:extLst>
          </p:cNvPr>
          <p:cNvSpPr/>
          <p:nvPr/>
        </p:nvSpPr>
        <p:spPr>
          <a:xfrm>
            <a:off x="116367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HAND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A9721D-D382-4E0C-AB16-2E55FCC5B82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306983-CE72-4C6C-B5D7-DD39BEDFB186}"/>
              </a:ext>
            </a:extLst>
          </p:cNvPr>
          <p:cNvSpPr/>
          <p:nvPr/>
        </p:nvSpPr>
        <p:spPr>
          <a:xfrm>
            <a:off x="990125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22E3B1-A36D-4A06-BEA0-EF77F5B86624}"/>
              </a:ext>
            </a:extLst>
          </p:cNvPr>
          <p:cNvSpPr/>
          <p:nvPr/>
        </p:nvSpPr>
        <p:spPr>
          <a:xfrm>
            <a:off x="1476347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D2EF80-E9C2-4920-A9D3-95899B8ABF01}"/>
              </a:ext>
            </a:extLst>
          </p:cNvPr>
          <p:cNvSpPr/>
          <p:nvPr/>
        </p:nvSpPr>
        <p:spPr>
          <a:xfrm>
            <a:off x="3515596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2F283-F154-4DA8-B43D-29407DBBE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6974" r="11861" b="44000"/>
          <a:stretch/>
        </p:blipFill>
        <p:spPr>
          <a:xfrm>
            <a:off x="6306966" y="1518114"/>
            <a:ext cx="5885034" cy="4827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CE84DB-939C-40D5-8F82-4720BAB9C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4855" r="11066" b="36822"/>
          <a:stretch/>
        </p:blipFill>
        <p:spPr>
          <a:xfrm>
            <a:off x="493488" y="1350668"/>
            <a:ext cx="5326318" cy="516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7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FFC1E-DE7E-4F7E-AE6E-54B9A191814C}"/>
              </a:ext>
            </a:extLst>
          </p:cNvPr>
          <p:cNvSpPr/>
          <p:nvPr/>
        </p:nvSpPr>
        <p:spPr>
          <a:xfrm>
            <a:off x="116367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HAND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A9721D-D382-4E0C-AB16-2E55FCC5B82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306983-CE72-4C6C-B5D7-DD39BEDFB186}"/>
              </a:ext>
            </a:extLst>
          </p:cNvPr>
          <p:cNvSpPr/>
          <p:nvPr/>
        </p:nvSpPr>
        <p:spPr>
          <a:xfrm>
            <a:off x="990125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22E3B1-A36D-4A06-BEA0-EF77F5B86624}"/>
              </a:ext>
            </a:extLst>
          </p:cNvPr>
          <p:cNvSpPr/>
          <p:nvPr/>
        </p:nvSpPr>
        <p:spPr>
          <a:xfrm>
            <a:off x="1476347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D2EF80-E9C2-4920-A9D3-95899B8ABF01}"/>
              </a:ext>
            </a:extLst>
          </p:cNvPr>
          <p:cNvSpPr/>
          <p:nvPr/>
        </p:nvSpPr>
        <p:spPr>
          <a:xfrm>
            <a:off x="3515596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F4427C-08D6-43BB-B4D0-54279E2F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5539" r="8942"/>
          <a:stretch/>
        </p:blipFill>
        <p:spPr>
          <a:xfrm>
            <a:off x="12417" y="1063530"/>
            <a:ext cx="4121362" cy="6478173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68D28136-9C3A-4D51-B4BF-CD742D74D250}"/>
              </a:ext>
            </a:extLst>
          </p:cNvPr>
          <p:cNvSpPr/>
          <p:nvPr/>
        </p:nvSpPr>
        <p:spPr>
          <a:xfrm>
            <a:off x="8419824" y="1710213"/>
            <a:ext cx="520505" cy="41355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CE5F4-C8C0-480D-8F39-497CBD775941}"/>
              </a:ext>
            </a:extLst>
          </p:cNvPr>
          <p:cNvSpPr txBox="1"/>
          <p:nvPr/>
        </p:nvSpPr>
        <p:spPr>
          <a:xfrm>
            <a:off x="4512649" y="1874006"/>
            <a:ext cx="292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Catchment population: </a:t>
            </a:r>
            <a:r>
              <a:rPr lang="en-US" dirty="0"/>
              <a:t>1420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9E6EAB-5EDD-4C75-9159-7AACB80F5C9B}"/>
              </a:ext>
            </a:extLst>
          </p:cNvPr>
          <p:cNvSpPr/>
          <p:nvPr/>
        </p:nvSpPr>
        <p:spPr>
          <a:xfrm>
            <a:off x="4133779" y="3916115"/>
            <a:ext cx="4011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41%</a:t>
            </a:r>
            <a:r>
              <a:rPr lang="en-US" b="1" dirty="0"/>
              <a:t> of the catchment area is inundated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D8EE00F-1B29-4B75-8F9E-E08623F19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838507"/>
              </p:ext>
            </p:extLst>
          </p:nvPr>
        </p:nvGraphicFramePr>
        <p:xfrm>
          <a:off x="3989459" y="42111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FD0BEEF-4EEC-464C-BB84-35D32868BEEA}"/>
              </a:ext>
            </a:extLst>
          </p:cNvPr>
          <p:cNvSpPr/>
          <p:nvPr/>
        </p:nvSpPr>
        <p:spPr>
          <a:xfrm>
            <a:off x="9122906" y="3593317"/>
            <a:ext cx="2731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Inundated population</a:t>
            </a:r>
            <a:r>
              <a:rPr lang="en-US" dirty="0"/>
              <a:t>: 580</a:t>
            </a:r>
          </a:p>
        </p:txBody>
      </p:sp>
    </p:spTree>
    <p:extLst>
      <p:ext uri="{BB962C8B-B14F-4D97-AF65-F5344CB8AC3E}">
        <p14:creationId xmlns:p14="http://schemas.microsoft.com/office/powerpoint/2010/main" val="37847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FFC1E-DE7E-4F7E-AE6E-54B9A191814C}"/>
              </a:ext>
            </a:extLst>
          </p:cNvPr>
          <p:cNvSpPr/>
          <p:nvPr/>
        </p:nvSpPr>
        <p:spPr>
          <a:xfrm>
            <a:off x="116367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HAND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A9721D-D382-4E0C-AB16-2E55FCC5B82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306983-CE72-4C6C-B5D7-DD39BEDFB186}"/>
              </a:ext>
            </a:extLst>
          </p:cNvPr>
          <p:cNvSpPr/>
          <p:nvPr/>
        </p:nvSpPr>
        <p:spPr>
          <a:xfrm>
            <a:off x="990125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22E3B1-A36D-4A06-BEA0-EF77F5B86624}"/>
              </a:ext>
            </a:extLst>
          </p:cNvPr>
          <p:cNvSpPr/>
          <p:nvPr/>
        </p:nvSpPr>
        <p:spPr>
          <a:xfrm>
            <a:off x="1476347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D2EF80-E9C2-4920-A9D3-95899B8ABF01}"/>
              </a:ext>
            </a:extLst>
          </p:cNvPr>
          <p:cNvSpPr/>
          <p:nvPr/>
        </p:nvSpPr>
        <p:spPr>
          <a:xfrm>
            <a:off x="3515596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242" name="Picture 2" descr="Image result for social vulnerability index">
            <a:extLst>
              <a:ext uri="{FF2B5EF4-FFF2-40B4-BE49-F238E27FC236}">
                <a16:creationId xmlns:a16="http://schemas.microsoft.com/office/drawing/2014/main" id="{C30ED26A-6DBD-47BE-84DA-A2764F16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54" y="2172896"/>
            <a:ext cx="41148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A4CD4-65C9-4C36-8E09-C3EC982EFE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5873" r="11696" b="43212"/>
          <a:stretch/>
        </p:blipFill>
        <p:spPr>
          <a:xfrm>
            <a:off x="238646" y="1245286"/>
            <a:ext cx="6276124" cy="53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FFC1E-DE7E-4F7E-AE6E-54B9A191814C}"/>
              </a:ext>
            </a:extLst>
          </p:cNvPr>
          <p:cNvSpPr/>
          <p:nvPr/>
        </p:nvSpPr>
        <p:spPr>
          <a:xfrm>
            <a:off x="116367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HAND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A9721D-D382-4E0C-AB16-2E55FCC5B82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306983-CE72-4C6C-B5D7-DD39BEDFB186}"/>
              </a:ext>
            </a:extLst>
          </p:cNvPr>
          <p:cNvSpPr/>
          <p:nvPr/>
        </p:nvSpPr>
        <p:spPr>
          <a:xfrm>
            <a:off x="990125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22E3B1-A36D-4A06-BEA0-EF77F5B86624}"/>
              </a:ext>
            </a:extLst>
          </p:cNvPr>
          <p:cNvSpPr/>
          <p:nvPr/>
        </p:nvSpPr>
        <p:spPr>
          <a:xfrm>
            <a:off x="1476347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D2EF80-E9C2-4920-A9D3-95899B8ABF01}"/>
              </a:ext>
            </a:extLst>
          </p:cNvPr>
          <p:cNvSpPr/>
          <p:nvPr/>
        </p:nvSpPr>
        <p:spPr>
          <a:xfrm>
            <a:off x="3515596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B6EF83-704C-4510-8967-37B7C45715A5}"/>
              </a:ext>
            </a:extLst>
          </p:cNvPr>
          <p:cNvSpPr txBox="1"/>
          <p:nvPr/>
        </p:nvSpPr>
        <p:spPr>
          <a:xfrm>
            <a:off x="427889" y="1135422"/>
            <a:ext cx="666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ESRI Story map: </a:t>
            </a:r>
            <a:r>
              <a:rPr lang="en-US" sz="1600" dirty="0"/>
              <a:t>(Flood height observed on images of inundated areas ≈ </a:t>
            </a:r>
            <a:r>
              <a:rPr lang="en-US" sz="1600" b="1" dirty="0"/>
              <a:t>8m</a:t>
            </a:r>
            <a:r>
              <a:rPr lang="en-US" sz="1600" dirty="0"/>
              <a:t>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1287C-DB48-4E93-AEE5-A90040DAA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84" b="11982"/>
          <a:stretch/>
        </p:blipFill>
        <p:spPr>
          <a:xfrm>
            <a:off x="0" y="1572959"/>
            <a:ext cx="12192000" cy="50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06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FFC1E-DE7E-4F7E-AE6E-54B9A191814C}"/>
              </a:ext>
            </a:extLst>
          </p:cNvPr>
          <p:cNvSpPr/>
          <p:nvPr/>
        </p:nvSpPr>
        <p:spPr>
          <a:xfrm>
            <a:off x="2426083" y="-116534"/>
            <a:ext cx="6537792" cy="1131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dirty="0">
                <a:solidFill>
                  <a:schemeClr val="bg1"/>
                </a:solidFill>
                <a:latin typeface="Sylfaen" panose="010A0502050306030303" pitchFamily="18" charset="0"/>
              </a:rPr>
              <a:t>Limitations and suggestions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A9721D-D382-4E0C-AB16-2E55FCC5B82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306983-CE72-4C6C-B5D7-DD39BEDFB186}"/>
              </a:ext>
            </a:extLst>
          </p:cNvPr>
          <p:cNvSpPr/>
          <p:nvPr/>
        </p:nvSpPr>
        <p:spPr>
          <a:xfrm>
            <a:off x="990125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22E3B1-A36D-4A06-BEA0-EF77F5B86624}"/>
              </a:ext>
            </a:extLst>
          </p:cNvPr>
          <p:cNvSpPr/>
          <p:nvPr/>
        </p:nvSpPr>
        <p:spPr>
          <a:xfrm>
            <a:off x="1476347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D2EF80-E9C2-4920-A9D3-95899B8ABF01}"/>
              </a:ext>
            </a:extLst>
          </p:cNvPr>
          <p:cNvSpPr/>
          <p:nvPr/>
        </p:nvSpPr>
        <p:spPr>
          <a:xfrm>
            <a:off x="1987399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ED56A-545A-49F3-A515-DA386770E034}"/>
              </a:ext>
            </a:extLst>
          </p:cNvPr>
          <p:cNvSpPr txBox="1"/>
          <p:nvPr/>
        </p:nvSpPr>
        <p:spPr>
          <a:xfrm>
            <a:off x="970888" y="2414732"/>
            <a:ext cx="97857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Catchment population approximated due to unsuccessful weighted intersected polygon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Population density assumed uniform per block, and geometrical measurement/approximation to estimate catchment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Inundated population based on uniform catchment population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Discrepancy between </a:t>
            </a:r>
            <a:r>
              <a:rPr lang="en-US" dirty="0" err="1"/>
              <a:t>CatchPoly</a:t>
            </a:r>
            <a:r>
              <a:rPr lang="en-US" dirty="0"/>
              <a:t> definition and the NHD Catchment results in inconsistencies in some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9527D-3ABC-4C75-BFE8-1E274710EA23}"/>
              </a:ext>
            </a:extLst>
          </p:cNvPr>
          <p:cNvSpPr/>
          <p:nvPr/>
        </p:nvSpPr>
        <p:spPr>
          <a:xfrm>
            <a:off x="328725" y="2045400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ylfaen" panose="010A0502050306030303" pitchFamily="18" charset="0"/>
              </a:rPr>
              <a:t>Limitations and assumptions: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AC603F-DE12-418C-972E-D02022CCB254}"/>
              </a:ext>
            </a:extLst>
          </p:cNvPr>
          <p:cNvSpPr/>
          <p:nvPr/>
        </p:nvSpPr>
        <p:spPr>
          <a:xfrm>
            <a:off x="326250" y="4203327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ylfaen" panose="010A0502050306030303" pitchFamily="18" charset="0"/>
              </a:rPr>
              <a:t>Suggestions: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21C91D-5DE7-42F2-A1B7-C6E3D80F8E08}"/>
              </a:ext>
            </a:extLst>
          </p:cNvPr>
          <p:cNvSpPr txBox="1"/>
          <p:nvPr/>
        </p:nvSpPr>
        <p:spPr>
          <a:xfrm>
            <a:off x="970888" y="4645402"/>
            <a:ext cx="978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of the HAND layer with a detailed map/assessment of damaged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 in neighboring catchments for aggregated results/estimations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0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outdoor">
            <a:extLst>
              <a:ext uri="{FF2B5EF4-FFF2-40B4-BE49-F238E27FC236}">
                <a16:creationId xmlns:a16="http://schemas.microsoft.com/office/drawing/2014/main" id="{A1B1FEEC-FC7B-45DA-A250-3A861D8A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9876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43070" y="0"/>
            <a:ext cx="12695583" cy="3149600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7D539-1DE3-4670-B513-8B108062B3D9}"/>
              </a:ext>
            </a:extLst>
          </p:cNvPr>
          <p:cNvSpPr/>
          <p:nvPr/>
        </p:nvSpPr>
        <p:spPr>
          <a:xfrm>
            <a:off x="-953944" y="1794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i="0" dirty="0">
                <a:solidFill>
                  <a:schemeClr val="bg1">
                    <a:alpha val="88000"/>
                  </a:schemeClr>
                </a:solidFill>
                <a:effectLst/>
                <a:latin typeface="Sylfaen" panose="010A0502050306030303" pitchFamily="18" charset="0"/>
              </a:rPr>
              <a:t>CE 394K.3 GIS in Water Resources</a:t>
            </a:r>
            <a:endParaRPr lang="en-US" sz="1600" b="0" i="0" dirty="0">
              <a:solidFill>
                <a:schemeClr val="bg1">
                  <a:alpha val="88000"/>
                </a:schemeClr>
              </a:solidFill>
              <a:effectLst/>
              <a:latin typeface="Sylfaen" panose="010A0502050306030303" pitchFamily="18" charset="0"/>
            </a:endParaRPr>
          </a:p>
          <a:p>
            <a:pPr algn="ctr"/>
            <a:r>
              <a:rPr lang="en-US" sz="1600" b="1" i="0" dirty="0">
                <a:solidFill>
                  <a:schemeClr val="bg1">
                    <a:alpha val="88000"/>
                  </a:schemeClr>
                </a:solidFill>
                <a:effectLst/>
                <a:latin typeface="Sylfaen" panose="010A0502050306030303" pitchFamily="18" charset="0"/>
              </a:rPr>
              <a:t>Fall Semester 2018</a:t>
            </a:r>
            <a:endParaRPr lang="en-US" sz="1600" b="0" i="0" dirty="0">
              <a:solidFill>
                <a:schemeClr val="bg1">
                  <a:alpha val="88000"/>
                </a:schemeClr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7D0399-DFC8-4F5C-A35D-BA95338586BE}"/>
              </a:ext>
            </a:extLst>
          </p:cNvPr>
          <p:cNvSpPr/>
          <p:nvPr/>
        </p:nvSpPr>
        <p:spPr>
          <a:xfrm>
            <a:off x="2428566" y="1566465"/>
            <a:ext cx="7334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ylfaen" panose="010A0502050306030303" pitchFamily="18" charset="0"/>
              </a:rPr>
              <a:t>Thank you!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ylfaen" panose="010A0502050306030303" pitchFamily="18" charset="0"/>
              </a:rPr>
              <a:t>Questions?</a:t>
            </a:r>
            <a:endParaRPr lang="en-US" sz="32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B6A0DB-6068-4DC0-B56F-21CDDE9FB110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6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7D0399-DFC8-4F5C-A35D-BA95338586BE}"/>
              </a:ext>
            </a:extLst>
          </p:cNvPr>
          <p:cNvSpPr/>
          <p:nvPr/>
        </p:nvSpPr>
        <p:spPr>
          <a:xfrm>
            <a:off x="13316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ylfaen" panose="010A0502050306030303" pitchFamily="18" charset="0"/>
              </a:rPr>
              <a:t>Outline</a:t>
            </a:r>
            <a:endParaRPr lang="en-US" sz="32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08038-1AD8-457B-A72E-EB46A9F7C94B}"/>
              </a:ext>
            </a:extLst>
          </p:cNvPr>
          <p:cNvSpPr txBox="1"/>
          <p:nvPr/>
        </p:nvSpPr>
        <p:spPr>
          <a:xfrm>
            <a:off x="536387" y="1664526"/>
            <a:ext cx="473398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latin typeface="Sylfaen" panose="010A0502050306030303" pitchFamily="18" charset="0"/>
              </a:rPr>
              <a:t>Context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latin typeface="Sylfaen" panose="010A0502050306030303" pitchFamily="18" charset="0"/>
              </a:rPr>
              <a:t>Focus area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latin typeface="Sylfaen" panose="010A0502050306030303" pitchFamily="18" charset="0"/>
              </a:rPr>
              <a:t>Height Above Nearest Drainage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latin typeface="Sylfaen" panose="010A0502050306030303" pitchFamily="18" charset="0"/>
              </a:rPr>
              <a:t>Limitations and suggestions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ylfaen" panose="010A050205030603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7D0399-DFC8-4F5C-A35D-BA95338586BE}"/>
              </a:ext>
            </a:extLst>
          </p:cNvPr>
          <p:cNvSpPr/>
          <p:nvPr/>
        </p:nvSpPr>
        <p:spPr>
          <a:xfrm>
            <a:off x="13316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Context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01F8B-81BF-4E93-989D-29F1A16E8D7C}"/>
              </a:ext>
            </a:extLst>
          </p:cNvPr>
          <p:cNvPicPr/>
          <p:nvPr/>
        </p:nvPicPr>
        <p:blipFill rotWithShape="1">
          <a:blip r:embed="rId3"/>
          <a:srcRect l="59976" t="24900" r="17844" b="36617"/>
          <a:stretch/>
        </p:blipFill>
        <p:spPr bwMode="auto">
          <a:xfrm>
            <a:off x="5534508" y="1186658"/>
            <a:ext cx="4333871" cy="422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C8B9C-408F-4E79-8ACE-7C281ACB336D}"/>
              </a:ext>
            </a:extLst>
          </p:cNvPr>
          <p:cNvPicPr/>
          <p:nvPr/>
        </p:nvPicPr>
        <p:blipFill rotWithShape="1">
          <a:blip r:embed="rId3"/>
          <a:srcRect l="28045" t="24516" r="63410" b="61694"/>
          <a:stretch/>
        </p:blipFill>
        <p:spPr bwMode="auto">
          <a:xfrm>
            <a:off x="9523770" y="4291206"/>
            <a:ext cx="1913157" cy="1735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3CBE16-6F17-4122-A82A-04BFA4F1E55C}"/>
              </a:ext>
            </a:extLst>
          </p:cNvPr>
          <p:cNvSpPr txBox="1"/>
          <p:nvPr/>
        </p:nvSpPr>
        <p:spPr>
          <a:xfrm>
            <a:off x="1716258" y="12238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0EF39-2B6C-4E33-A2B7-F59B3FA090D8}"/>
              </a:ext>
            </a:extLst>
          </p:cNvPr>
          <p:cNvSpPr txBox="1"/>
          <p:nvPr/>
        </p:nvSpPr>
        <p:spPr>
          <a:xfrm>
            <a:off x="703522" y="4342006"/>
            <a:ext cx="4333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/>
              <a:t>Central Texas phenomenon</a:t>
            </a:r>
            <a:r>
              <a:rPr lang="en-US" dirty="0"/>
              <a:t>: </a:t>
            </a:r>
            <a:r>
              <a:rPr lang="en-US" b="1" dirty="0"/>
              <a:t>Flash Flood Alley</a:t>
            </a:r>
            <a:r>
              <a:rPr lang="en-US" dirty="0"/>
              <a:t> (One of the most flood prone regions in the continent due to intense rainfall events and efficient drainage off the landscape)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75DA9-BFAB-4E2B-B3EF-DDAB8B970EA1}"/>
              </a:ext>
            </a:extLst>
          </p:cNvPr>
          <p:cNvSpPr/>
          <p:nvPr/>
        </p:nvSpPr>
        <p:spPr>
          <a:xfrm>
            <a:off x="8779045" y="5899867"/>
            <a:ext cx="32383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/>
              <a:t>Data source: NOAA's Storm Events Database 1996-2016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F72509-7676-444A-A347-FEB0F46730E7}"/>
              </a:ext>
            </a:extLst>
          </p:cNvPr>
          <p:cNvGrpSpPr/>
          <p:nvPr/>
        </p:nvGrpSpPr>
        <p:grpSpPr>
          <a:xfrm>
            <a:off x="8105776" y="3467100"/>
            <a:ext cx="184149" cy="152400"/>
            <a:chOff x="7915276" y="3721100"/>
            <a:chExt cx="184149" cy="152400"/>
          </a:xfrm>
          <a:solidFill>
            <a:schemeClr val="bg1"/>
          </a:solidFill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625DE4-5501-4E58-BA82-5366F4920244}"/>
                </a:ext>
              </a:extLst>
            </p:cNvPr>
            <p:cNvCxnSpPr/>
            <p:nvPr/>
          </p:nvCxnSpPr>
          <p:spPr>
            <a:xfrm flipH="1">
              <a:off x="7918450" y="3721100"/>
              <a:ext cx="155575" cy="0"/>
            </a:xfrm>
            <a:prstGeom prst="line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37A7B5-94C7-4717-882F-5B8A21A75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5276" y="3873500"/>
              <a:ext cx="184149" cy="0"/>
            </a:xfrm>
            <a:prstGeom prst="line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84C3FC-B75A-4628-8DF1-43B81FB396F8}"/>
                </a:ext>
              </a:extLst>
            </p:cNvPr>
            <p:cNvCxnSpPr>
              <a:cxnSpLocks/>
            </p:cNvCxnSpPr>
            <p:nvPr/>
          </p:nvCxnSpPr>
          <p:spPr>
            <a:xfrm>
              <a:off x="7915276" y="3721100"/>
              <a:ext cx="0" cy="152400"/>
            </a:xfrm>
            <a:prstGeom prst="line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F8A335-F1A1-45A6-84E9-02432E876E4B}"/>
                </a:ext>
              </a:extLst>
            </p:cNvPr>
            <p:cNvSpPr/>
            <p:nvPr/>
          </p:nvSpPr>
          <p:spPr>
            <a:xfrm>
              <a:off x="8074025" y="3721100"/>
              <a:ext cx="25400" cy="149225"/>
            </a:xfrm>
            <a:custGeom>
              <a:avLst/>
              <a:gdLst>
                <a:gd name="connsiteX0" fmla="*/ 0 w 25400"/>
                <a:gd name="connsiteY0" fmla="*/ 0 h 149225"/>
                <a:gd name="connsiteX1" fmla="*/ 6350 w 25400"/>
                <a:gd name="connsiteY1" fmla="*/ 15875 h 149225"/>
                <a:gd name="connsiteX2" fmla="*/ 9525 w 25400"/>
                <a:gd name="connsiteY2" fmla="*/ 28575 h 149225"/>
                <a:gd name="connsiteX3" fmla="*/ 15875 w 25400"/>
                <a:gd name="connsiteY3" fmla="*/ 38100 h 149225"/>
                <a:gd name="connsiteX4" fmla="*/ 12700 w 25400"/>
                <a:gd name="connsiteY4" fmla="*/ 47625 h 149225"/>
                <a:gd name="connsiteX5" fmla="*/ 12700 w 25400"/>
                <a:gd name="connsiteY5" fmla="*/ 53975 h 149225"/>
                <a:gd name="connsiteX6" fmla="*/ 12700 w 25400"/>
                <a:gd name="connsiteY6" fmla="*/ 82550 h 149225"/>
                <a:gd name="connsiteX7" fmla="*/ 6350 w 25400"/>
                <a:gd name="connsiteY7" fmla="*/ 101600 h 149225"/>
                <a:gd name="connsiteX8" fmla="*/ 19050 w 25400"/>
                <a:gd name="connsiteY8" fmla="*/ 130175 h 149225"/>
                <a:gd name="connsiteX9" fmla="*/ 22225 w 25400"/>
                <a:gd name="connsiteY9" fmla="*/ 139700 h 149225"/>
                <a:gd name="connsiteX10" fmla="*/ 25400 w 25400"/>
                <a:gd name="connsiteY10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0" h="149225">
                  <a:moveTo>
                    <a:pt x="0" y="0"/>
                  </a:moveTo>
                  <a:cubicBezTo>
                    <a:pt x="2117" y="5292"/>
                    <a:pt x="4548" y="10468"/>
                    <a:pt x="6350" y="15875"/>
                  </a:cubicBezTo>
                  <a:cubicBezTo>
                    <a:pt x="7730" y="20015"/>
                    <a:pt x="7806" y="24564"/>
                    <a:pt x="9525" y="28575"/>
                  </a:cubicBezTo>
                  <a:cubicBezTo>
                    <a:pt x="11028" y="32082"/>
                    <a:pt x="13758" y="34925"/>
                    <a:pt x="15875" y="38100"/>
                  </a:cubicBezTo>
                  <a:cubicBezTo>
                    <a:pt x="14817" y="41275"/>
                    <a:pt x="15067" y="45258"/>
                    <a:pt x="12700" y="47625"/>
                  </a:cubicBezTo>
                  <a:cubicBezTo>
                    <a:pt x="6350" y="53975"/>
                    <a:pt x="-6350" y="47625"/>
                    <a:pt x="12700" y="53975"/>
                  </a:cubicBezTo>
                  <a:cubicBezTo>
                    <a:pt x="17357" y="67947"/>
                    <a:pt x="17490" y="63392"/>
                    <a:pt x="12700" y="82550"/>
                  </a:cubicBezTo>
                  <a:cubicBezTo>
                    <a:pt x="11077" y="89044"/>
                    <a:pt x="6350" y="101600"/>
                    <a:pt x="6350" y="101600"/>
                  </a:cubicBezTo>
                  <a:cubicBezTo>
                    <a:pt x="16413" y="116694"/>
                    <a:pt x="11493" y="107505"/>
                    <a:pt x="19050" y="130175"/>
                  </a:cubicBezTo>
                  <a:lnTo>
                    <a:pt x="22225" y="139700"/>
                  </a:lnTo>
                  <a:lnTo>
                    <a:pt x="25400" y="149225"/>
                  </a:lnTo>
                </a:path>
              </a:pathLst>
            </a:cu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244B736-C95C-4691-A620-CBEB497687F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05B714-5216-440B-BB34-A48CFC1DB365}"/>
              </a:ext>
            </a:extLst>
          </p:cNvPr>
          <p:cNvSpPr/>
          <p:nvPr/>
        </p:nvSpPr>
        <p:spPr>
          <a:xfrm>
            <a:off x="2514122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38F267-2B4E-467B-B56B-A12603C90405}"/>
              </a:ext>
            </a:extLst>
          </p:cNvPr>
          <p:cNvSpPr/>
          <p:nvPr/>
        </p:nvSpPr>
        <p:spPr>
          <a:xfrm>
            <a:off x="3000348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DFA5CD-7709-4F4F-BEAE-4112BB041C22}"/>
              </a:ext>
            </a:extLst>
          </p:cNvPr>
          <p:cNvSpPr/>
          <p:nvPr/>
        </p:nvSpPr>
        <p:spPr>
          <a:xfrm>
            <a:off x="3486571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BA44E09-EA76-4D6D-BBE0-733FBDF0E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76545"/>
              </p:ext>
            </p:extLst>
          </p:nvPr>
        </p:nvGraphicFramePr>
        <p:xfrm>
          <a:off x="703522" y="1570204"/>
          <a:ext cx="3977534" cy="209740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3705">
                  <a:extLst>
                    <a:ext uri="{9D8B030D-6E8A-4147-A177-3AD203B41FA5}">
                      <a16:colId xmlns:a16="http://schemas.microsoft.com/office/drawing/2014/main" val="2849895783"/>
                    </a:ext>
                  </a:extLst>
                </a:gridCol>
                <a:gridCol w="994384">
                  <a:extLst>
                    <a:ext uri="{9D8B030D-6E8A-4147-A177-3AD203B41FA5}">
                      <a16:colId xmlns:a16="http://schemas.microsoft.com/office/drawing/2014/main" val="2491478277"/>
                    </a:ext>
                  </a:extLst>
                </a:gridCol>
                <a:gridCol w="2359893">
                  <a:extLst>
                    <a:ext uri="{9D8B030D-6E8A-4147-A177-3AD203B41FA5}">
                      <a16:colId xmlns:a16="http://schemas.microsoft.com/office/drawing/2014/main" val="919329663"/>
                    </a:ext>
                  </a:extLst>
                </a:gridCol>
                <a:gridCol w="369552">
                  <a:extLst>
                    <a:ext uri="{9D8B030D-6E8A-4147-A177-3AD203B41FA5}">
                      <a16:colId xmlns:a16="http://schemas.microsoft.com/office/drawing/2014/main" val="2923186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NFIP Payments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806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Louisiana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16,087,259,069.92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3242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</a:rPr>
                        <a:t>Texas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</a:rPr>
                        <a:t>      5,094,691,952.54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</a:rPr>
                        <a:t>12%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5223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New Jersey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4,604,858,460.72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2690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New York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4,443,074,843.54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4415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Florida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2,683,983,509.65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0543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Mississippi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2,499,691,844.26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472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North Carolina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803,491,400.21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5291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Alabama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733,761,015.07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8051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Pennsylvania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700,458,383.63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1191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Virginia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        515,746,634.99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176181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C5AEC897-DC35-4CDD-ACC7-2459D6D86C80}"/>
              </a:ext>
            </a:extLst>
          </p:cNvPr>
          <p:cNvSpPr/>
          <p:nvPr/>
        </p:nvSpPr>
        <p:spPr>
          <a:xfrm>
            <a:off x="1418708" y="3668754"/>
            <a:ext cx="34179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/>
              <a:t>Data source: </a:t>
            </a:r>
            <a:r>
              <a:rPr lang="en-US" sz="1050" dirty="0"/>
              <a:t>National Flood Insurance Program 1996-2016 </a:t>
            </a:r>
          </a:p>
        </p:txBody>
      </p:sp>
    </p:spTree>
    <p:extLst>
      <p:ext uri="{BB962C8B-B14F-4D97-AF65-F5344CB8AC3E}">
        <p14:creationId xmlns:p14="http://schemas.microsoft.com/office/powerpoint/2010/main" val="36283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CBE16-6F17-4122-A82A-04BFA4F1E55C}"/>
              </a:ext>
            </a:extLst>
          </p:cNvPr>
          <p:cNvSpPr txBox="1"/>
          <p:nvPr/>
        </p:nvSpPr>
        <p:spPr>
          <a:xfrm>
            <a:off x="1716258" y="12238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E81A07-93EE-413E-B994-96A645F807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501934"/>
              </p:ext>
            </p:extLst>
          </p:nvPr>
        </p:nvGraphicFramePr>
        <p:xfrm>
          <a:off x="472031" y="2399757"/>
          <a:ext cx="5165188" cy="330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36257EE-1C16-4C6E-8C46-A2774E568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6275" r="9376" b="61231"/>
          <a:stretch/>
        </p:blipFill>
        <p:spPr>
          <a:xfrm>
            <a:off x="5786509" y="2399757"/>
            <a:ext cx="6254021" cy="33094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2FDE6B-1D47-4D4F-9410-FF1F839728E3}"/>
              </a:ext>
            </a:extLst>
          </p:cNvPr>
          <p:cNvSpPr/>
          <p:nvPr/>
        </p:nvSpPr>
        <p:spPr>
          <a:xfrm>
            <a:off x="13316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Context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431383-EE14-4F62-84F7-BF311B9FA3D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CD9ABA-5DDE-423D-83BC-F90387A633A2}"/>
              </a:ext>
            </a:extLst>
          </p:cNvPr>
          <p:cNvSpPr/>
          <p:nvPr/>
        </p:nvSpPr>
        <p:spPr>
          <a:xfrm>
            <a:off x="2514122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D548BD-DB37-4A30-BD7A-4847CC7BB6BE}"/>
              </a:ext>
            </a:extLst>
          </p:cNvPr>
          <p:cNvSpPr/>
          <p:nvPr/>
        </p:nvSpPr>
        <p:spPr>
          <a:xfrm>
            <a:off x="3000348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58AC2B-A341-473D-95FB-105D0CD52901}"/>
              </a:ext>
            </a:extLst>
          </p:cNvPr>
          <p:cNvSpPr/>
          <p:nvPr/>
        </p:nvSpPr>
        <p:spPr>
          <a:xfrm>
            <a:off x="3486571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ED72B4-EF50-4654-9839-D6749FCF806B}"/>
              </a:ext>
            </a:extLst>
          </p:cNvPr>
          <p:cNvSpPr/>
          <p:nvPr/>
        </p:nvSpPr>
        <p:spPr>
          <a:xfrm>
            <a:off x="2204355" y="5627164"/>
            <a:ext cx="32383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/>
              <a:t>Data source: NOAA's Storm Events Database 1996-2016</a:t>
            </a:r>
          </a:p>
        </p:txBody>
      </p:sp>
    </p:spTree>
    <p:extLst>
      <p:ext uri="{BB962C8B-B14F-4D97-AF65-F5344CB8AC3E}">
        <p14:creationId xmlns:p14="http://schemas.microsoft.com/office/powerpoint/2010/main" val="70117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CBE16-6F17-4122-A82A-04BFA4F1E55C}"/>
              </a:ext>
            </a:extLst>
          </p:cNvPr>
          <p:cNvSpPr txBox="1"/>
          <p:nvPr/>
        </p:nvSpPr>
        <p:spPr>
          <a:xfrm>
            <a:off x="1716258" y="12238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FDE6B-1D47-4D4F-9410-FF1F839728E3}"/>
              </a:ext>
            </a:extLst>
          </p:cNvPr>
          <p:cNvSpPr/>
          <p:nvPr/>
        </p:nvSpPr>
        <p:spPr>
          <a:xfrm>
            <a:off x="13316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Context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431383-EE14-4F62-84F7-BF311B9FA3D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CD9ABA-5DDE-423D-83BC-F90387A633A2}"/>
              </a:ext>
            </a:extLst>
          </p:cNvPr>
          <p:cNvSpPr/>
          <p:nvPr/>
        </p:nvSpPr>
        <p:spPr>
          <a:xfrm>
            <a:off x="2514122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D548BD-DB37-4A30-BD7A-4847CC7BB6BE}"/>
              </a:ext>
            </a:extLst>
          </p:cNvPr>
          <p:cNvSpPr/>
          <p:nvPr/>
        </p:nvSpPr>
        <p:spPr>
          <a:xfrm>
            <a:off x="3000348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58AC2B-A341-473D-95FB-105D0CD52901}"/>
              </a:ext>
            </a:extLst>
          </p:cNvPr>
          <p:cNvSpPr/>
          <p:nvPr/>
        </p:nvSpPr>
        <p:spPr>
          <a:xfrm>
            <a:off x="3486571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8" name="Picture 17" descr="Graph of  Discharge, cubic feet per second">
            <a:extLst>
              <a:ext uri="{FF2B5EF4-FFF2-40B4-BE49-F238E27FC236}">
                <a16:creationId xmlns:a16="http://schemas.microsoft.com/office/drawing/2014/main" id="{FCDDE450-D751-46A3-86F4-4DAC6D597D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5" y="1976511"/>
            <a:ext cx="54864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Graph of  Gage height, feet">
            <a:extLst>
              <a:ext uri="{FF2B5EF4-FFF2-40B4-BE49-F238E27FC236}">
                <a16:creationId xmlns:a16="http://schemas.microsoft.com/office/drawing/2014/main" id="{13BA802F-389D-43E4-A74D-49BC1102F4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34" y="1976511"/>
            <a:ext cx="54864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B51D4B-312A-48AF-B848-1B33F3B0C18C}"/>
              </a:ext>
            </a:extLst>
          </p:cNvPr>
          <p:cNvSpPr/>
          <p:nvPr/>
        </p:nvSpPr>
        <p:spPr>
          <a:xfrm>
            <a:off x="10084973" y="5634111"/>
            <a:ext cx="12458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/>
              <a:t>Data source: </a:t>
            </a:r>
            <a:r>
              <a:rPr lang="en-US" sz="1050" dirty="0"/>
              <a:t>USGS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C48FFD8-088D-44D1-825C-B9E52DFB7757}"/>
              </a:ext>
            </a:extLst>
          </p:cNvPr>
          <p:cNvSpPr/>
          <p:nvPr/>
        </p:nvSpPr>
        <p:spPr>
          <a:xfrm>
            <a:off x="6811519" y="1333041"/>
            <a:ext cx="2177143" cy="725045"/>
          </a:xfrm>
          <a:prstGeom prst="wedgeRectCallout">
            <a:avLst>
              <a:gd name="adj1" fmla="val 41833"/>
              <a:gd name="adj2" fmla="val 1005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Maximum gage height of 40.17 ft on Oct 16</a:t>
            </a:r>
            <a:r>
              <a:rPr lang="en-US" sz="1400" baseline="30000" dirty="0">
                <a:solidFill>
                  <a:schemeClr val="tx1"/>
                </a:solidFill>
              </a:rPr>
              <a:t>th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FB866-D5A2-4644-A1B2-1A847F112DBC}"/>
              </a:ext>
            </a:extLst>
          </p:cNvPr>
          <p:cNvSpPr txBox="1"/>
          <p:nvPr/>
        </p:nvSpPr>
        <p:spPr>
          <a:xfrm>
            <a:off x="8926402" y="1557063"/>
            <a:ext cx="32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(Highest crest ever recorded was </a:t>
            </a:r>
            <a:r>
              <a:rPr lang="en-US" sz="1200" b="1" dirty="0"/>
              <a:t>41.5 ft in 1935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2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FDE6B-1D47-4D4F-9410-FF1F839728E3}"/>
              </a:ext>
            </a:extLst>
          </p:cNvPr>
          <p:cNvSpPr/>
          <p:nvPr/>
        </p:nvSpPr>
        <p:spPr>
          <a:xfrm>
            <a:off x="13316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Context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431383-EE14-4F62-84F7-BF311B9FA3D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CD9ABA-5DDE-423D-83BC-F90387A633A2}"/>
              </a:ext>
            </a:extLst>
          </p:cNvPr>
          <p:cNvSpPr/>
          <p:nvPr/>
        </p:nvSpPr>
        <p:spPr>
          <a:xfrm>
            <a:off x="2514122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D548BD-DB37-4A30-BD7A-4847CC7BB6BE}"/>
              </a:ext>
            </a:extLst>
          </p:cNvPr>
          <p:cNvSpPr/>
          <p:nvPr/>
        </p:nvSpPr>
        <p:spPr>
          <a:xfrm>
            <a:off x="3000348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58AC2B-A341-473D-95FB-105D0CD52901}"/>
              </a:ext>
            </a:extLst>
          </p:cNvPr>
          <p:cNvSpPr/>
          <p:nvPr/>
        </p:nvSpPr>
        <p:spPr>
          <a:xfrm>
            <a:off x="3486571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1" name="Picture 20" descr="https://www.lcra.org/water/floods/PublishingImages/Pages/system-of-dams/Map_HowHighlandLakesWork.png">
            <a:extLst>
              <a:ext uri="{FF2B5EF4-FFF2-40B4-BE49-F238E27FC236}">
                <a16:creationId xmlns:a16="http://schemas.microsoft.com/office/drawing/2014/main" id="{804FC2BC-FC48-41B8-B8E5-E683BE2444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48" y="1078272"/>
            <a:ext cx="5871638" cy="5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E521AE-D467-4D99-98C5-08EE4DB91437}"/>
              </a:ext>
            </a:extLst>
          </p:cNvPr>
          <p:cNvSpPr/>
          <p:nvPr/>
        </p:nvSpPr>
        <p:spPr>
          <a:xfrm>
            <a:off x="6266576" y="6538470"/>
            <a:ext cx="2717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Data source: Lower Colorado River Authority</a:t>
            </a:r>
          </a:p>
        </p:txBody>
      </p:sp>
    </p:spTree>
    <p:extLst>
      <p:ext uri="{BB962C8B-B14F-4D97-AF65-F5344CB8AC3E}">
        <p14:creationId xmlns:p14="http://schemas.microsoft.com/office/powerpoint/2010/main" val="197257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037FF-D6B5-41ED-8C1C-00420D6A6FD3}"/>
              </a:ext>
            </a:extLst>
          </p:cNvPr>
          <p:cNvSpPr/>
          <p:nvPr/>
        </p:nvSpPr>
        <p:spPr>
          <a:xfrm>
            <a:off x="363658" y="1073306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Llano: </a:t>
            </a:r>
            <a:endParaRPr lang="en-US" sz="1200" dirty="0"/>
          </a:p>
        </p:txBody>
      </p:sp>
      <p:pic>
        <p:nvPicPr>
          <p:cNvPr id="3074" name="Picture 2" descr="Image result for llano flood at llano">
            <a:extLst>
              <a:ext uri="{FF2B5EF4-FFF2-40B4-BE49-F238E27FC236}">
                <a16:creationId xmlns:a16="http://schemas.microsoft.com/office/drawing/2014/main" id="{3B876874-1AA7-4538-B8CE-9CD5BCCD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49" y="1083658"/>
            <a:ext cx="46005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kingsland bridge">
            <a:extLst>
              <a:ext uri="{FF2B5EF4-FFF2-40B4-BE49-F238E27FC236}">
                <a16:creationId xmlns:a16="http://schemas.microsoft.com/office/drawing/2014/main" id="{EB8209C3-D12A-479B-95AB-05883962D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73" y="1106786"/>
            <a:ext cx="5452533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EB954B-1B95-42B1-ADAE-94340EB99ACA}"/>
              </a:ext>
            </a:extLst>
          </p:cNvPr>
          <p:cNvSpPr/>
          <p:nvPr/>
        </p:nvSpPr>
        <p:spPr>
          <a:xfrm>
            <a:off x="5715000" y="1106786"/>
            <a:ext cx="829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Kingsland:</a:t>
            </a:r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6FC4C8-826A-476A-8C10-9696D72AFA32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8A8028-D1AE-4850-91CA-B5761B67CCF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6C7495-1BA4-4817-856A-59B444D85061}"/>
              </a:ext>
            </a:extLst>
          </p:cNvPr>
          <p:cNvSpPr/>
          <p:nvPr/>
        </p:nvSpPr>
        <p:spPr>
          <a:xfrm>
            <a:off x="13316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Context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35E8A6-BAFC-4C46-808B-B9F5A6A2E285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CFEED4-5C92-41BB-9507-9852BAF45411}"/>
              </a:ext>
            </a:extLst>
          </p:cNvPr>
          <p:cNvSpPr/>
          <p:nvPr/>
        </p:nvSpPr>
        <p:spPr>
          <a:xfrm>
            <a:off x="2514122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D5FD38-4E62-4A47-88D3-900AF7D9E8F7}"/>
              </a:ext>
            </a:extLst>
          </p:cNvPr>
          <p:cNvSpPr/>
          <p:nvPr/>
        </p:nvSpPr>
        <p:spPr>
          <a:xfrm>
            <a:off x="3000348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0AD106A-0649-417E-B89F-629EA7B9AB1B}"/>
              </a:ext>
            </a:extLst>
          </p:cNvPr>
          <p:cNvSpPr/>
          <p:nvPr/>
        </p:nvSpPr>
        <p:spPr>
          <a:xfrm>
            <a:off x="3486571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EBE98C-69BB-468B-BA2C-01AFFEC023DD}"/>
              </a:ext>
            </a:extLst>
          </p:cNvPr>
          <p:cNvSpPr txBox="1"/>
          <p:nvPr/>
        </p:nvSpPr>
        <p:spPr>
          <a:xfrm>
            <a:off x="2464770" y="3188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D50834-6FDB-40D8-9225-D86E675FDB72}"/>
              </a:ext>
            </a:extLst>
          </p:cNvPr>
          <p:cNvSpPr/>
          <p:nvPr/>
        </p:nvSpPr>
        <p:spPr>
          <a:xfrm>
            <a:off x="52180" y="4125809"/>
            <a:ext cx="1117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Granite shoals:</a:t>
            </a:r>
            <a:endParaRPr lang="en-US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BE547C-E00F-40ED-8860-301583017439}"/>
              </a:ext>
            </a:extLst>
          </p:cNvPr>
          <p:cNvSpPr/>
          <p:nvPr/>
        </p:nvSpPr>
        <p:spPr>
          <a:xfrm>
            <a:off x="6300138" y="4175071"/>
            <a:ext cx="988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Marble Falls:</a:t>
            </a:r>
            <a:endParaRPr lang="en-US" sz="1200" dirty="0"/>
          </a:p>
        </p:txBody>
      </p:sp>
      <p:pic>
        <p:nvPicPr>
          <p:cNvPr id="29" name="Picture 2" descr="Image result for granite shoals flood">
            <a:extLst>
              <a:ext uri="{FF2B5EF4-FFF2-40B4-BE49-F238E27FC236}">
                <a16:creationId xmlns:a16="http://schemas.microsoft.com/office/drawing/2014/main" id="{F4D6D769-AD6A-4564-B384-CC478CB6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47" y="4164428"/>
            <a:ext cx="4754704" cy="26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marble falls flood">
            <a:extLst>
              <a:ext uri="{FF2B5EF4-FFF2-40B4-BE49-F238E27FC236}">
                <a16:creationId xmlns:a16="http://schemas.microsoft.com/office/drawing/2014/main" id="{7DBDDD94-FF2E-43FB-ABC1-11D9C4E8C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22003" r="19583"/>
          <a:stretch/>
        </p:blipFill>
        <p:spPr bwMode="auto">
          <a:xfrm>
            <a:off x="7603653" y="4183479"/>
            <a:ext cx="2781300" cy="26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7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FFC1E-DE7E-4F7E-AE6E-54B9A191814C}"/>
              </a:ext>
            </a:extLst>
          </p:cNvPr>
          <p:cNvSpPr/>
          <p:nvPr/>
        </p:nvSpPr>
        <p:spPr>
          <a:xfrm>
            <a:off x="858874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Focus area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A9721D-D382-4E0C-AB16-2E55FCC5B82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306983-CE72-4C6C-B5D7-DD39BEDFB186}"/>
              </a:ext>
            </a:extLst>
          </p:cNvPr>
          <p:cNvSpPr/>
          <p:nvPr/>
        </p:nvSpPr>
        <p:spPr>
          <a:xfrm>
            <a:off x="990125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22E3B1-A36D-4A06-BEA0-EF77F5B86624}"/>
              </a:ext>
            </a:extLst>
          </p:cNvPr>
          <p:cNvSpPr/>
          <p:nvPr/>
        </p:nvSpPr>
        <p:spPr>
          <a:xfrm>
            <a:off x="3479315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D2EF80-E9C2-4920-A9D3-95899B8ABF01}"/>
              </a:ext>
            </a:extLst>
          </p:cNvPr>
          <p:cNvSpPr/>
          <p:nvPr/>
        </p:nvSpPr>
        <p:spPr>
          <a:xfrm>
            <a:off x="3965538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067166-A1D5-4BBA-B3C9-97134BDAB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7543" r="11382" b="40106"/>
          <a:stretch/>
        </p:blipFill>
        <p:spPr>
          <a:xfrm>
            <a:off x="2910494" y="1060621"/>
            <a:ext cx="6636054" cy="58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6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254135-22E9-474F-8C40-EFDAD9CE760B}"/>
              </a:ext>
            </a:extLst>
          </p:cNvPr>
          <p:cNvSpPr/>
          <p:nvPr/>
        </p:nvSpPr>
        <p:spPr>
          <a:xfrm>
            <a:off x="-119270" y="0"/>
            <a:ext cx="12695583" cy="1015058"/>
          </a:xfrm>
          <a:prstGeom prst="rect">
            <a:avLst/>
          </a:prstGeom>
          <a:solidFill>
            <a:srgbClr val="BF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FBE57-A1CF-44AA-A4C5-7C4591C631D7}"/>
              </a:ext>
            </a:extLst>
          </p:cNvPr>
          <p:cNvSpPr/>
          <p:nvPr/>
        </p:nvSpPr>
        <p:spPr>
          <a:xfrm>
            <a:off x="6228521" y="230228"/>
            <a:ext cx="7334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Central Texas Hill Country flooding</a:t>
            </a:r>
            <a:endParaRPr lang="en-US" sz="2000" b="0" i="0" dirty="0">
              <a:solidFill>
                <a:schemeClr val="bg1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FFC1E-DE7E-4F7E-AE6E-54B9A191814C}"/>
              </a:ext>
            </a:extLst>
          </p:cNvPr>
          <p:cNvSpPr/>
          <p:nvPr/>
        </p:nvSpPr>
        <p:spPr>
          <a:xfrm>
            <a:off x="1163672" y="430283"/>
            <a:ext cx="292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Sylfaen" panose="010A0502050306030303" pitchFamily="18" charset="0"/>
              </a:rPr>
              <a:t>HAND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A9721D-D382-4E0C-AB16-2E55FCC5B82D}"/>
              </a:ext>
            </a:extLst>
          </p:cNvPr>
          <p:cNvSpPr/>
          <p:nvPr/>
        </p:nvSpPr>
        <p:spPr>
          <a:xfrm>
            <a:off x="493488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306983-CE72-4C6C-B5D7-DD39BEDFB186}"/>
              </a:ext>
            </a:extLst>
          </p:cNvPr>
          <p:cNvSpPr/>
          <p:nvPr/>
        </p:nvSpPr>
        <p:spPr>
          <a:xfrm>
            <a:off x="990125" y="557901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22E3B1-A36D-4A06-BEA0-EF77F5B86624}"/>
              </a:ext>
            </a:extLst>
          </p:cNvPr>
          <p:cNvSpPr/>
          <p:nvPr/>
        </p:nvSpPr>
        <p:spPr>
          <a:xfrm>
            <a:off x="1476347" y="550647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D2EF80-E9C2-4920-A9D3-95899B8ABF01}"/>
              </a:ext>
            </a:extLst>
          </p:cNvPr>
          <p:cNvSpPr/>
          <p:nvPr/>
        </p:nvSpPr>
        <p:spPr>
          <a:xfrm>
            <a:off x="3515596" y="557902"/>
            <a:ext cx="336978" cy="3295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3F982-7F84-4A32-90D6-AEDCD7E1A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8254" r="12203" b="33714"/>
          <a:stretch/>
        </p:blipFill>
        <p:spPr>
          <a:xfrm>
            <a:off x="258342" y="1070864"/>
            <a:ext cx="5880486" cy="5717898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82656DD-3727-4108-9D86-73E7025B0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891370"/>
              </p:ext>
            </p:extLst>
          </p:nvPr>
        </p:nvGraphicFramePr>
        <p:xfrm>
          <a:off x="6328803" y="1624130"/>
          <a:ext cx="5604855" cy="461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3ADEAED-280B-4AA2-89D5-B59DCDB333DE}"/>
              </a:ext>
            </a:extLst>
          </p:cNvPr>
          <p:cNvGrpSpPr/>
          <p:nvPr/>
        </p:nvGrpSpPr>
        <p:grpSpPr>
          <a:xfrm>
            <a:off x="3515596" y="3111910"/>
            <a:ext cx="741603" cy="703006"/>
            <a:chOff x="3515596" y="3111910"/>
            <a:chExt cx="741603" cy="70300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0F2F4F-E183-454D-8DD1-8B6EA97352ED}"/>
                </a:ext>
              </a:extLst>
            </p:cNvPr>
            <p:cNvSpPr/>
            <p:nvPr/>
          </p:nvSpPr>
          <p:spPr>
            <a:xfrm>
              <a:off x="3515596" y="3111910"/>
              <a:ext cx="451720" cy="27899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58DBB5-5552-49E1-BAB5-ED8C3EE4DD7F}"/>
                </a:ext>
              </a:extLst>
            </p:cNvPr>
            <p:cNvSpPr/>
            <p:nvPr/>
          </p:nvSpPr>
          <p:spPr>
            <a:xfrm>
              <a:off x="3805479" y="3535926"/>
              <a:ext cx="451720" cy="27899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4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559</Words>
  <Application>Microsoft Office PowerPoint</Application>
  <PresentationFormat>Widescreen</PresentationFormat>
  <Paragraphs>176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Rifaai, Mohamed Talha</dc:creator>
  <cp:lastModifiedBy>Maidment, David R</cp:lastModifiedBy>
  <cp:revision>45</cp:revision>
  <dcterms:created xsi:type="dcterms:W3CDTF">2018-12-03T15:49:16Z</dcterms:created>
  <dcterms:modified xsi:type="dcterms:W3CDTF">2018-12-04T17:41:44Z</dcterms:modified>
</cp:coreProperties>
</file>