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0" r:id="rId4"/>
    <p:sldId id="261" r:id="rId5"/>
    <p:sldId id="257"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20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775627C-317E-4D43-B81C-DCC2F4E99019}"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75941C-4CF2-4998-865D-E1DFA67C4FC0}" type="slidenum">
              <a:rPr lang="en-US" smtClean="0"/>
              <a:t>‹#›</a:t>
            </a:fld>
            <a:endParaRPr lang="en-US"/>
          </a:p>
        </p:txBody>
      </p:sp>
    </p:spTree>
    <p:extLst>
      <p:ext uri="{BB962C8B-B14F-4D97-AF65-F5344CB8AC3E}">
        <p14:creationId xmlns:p14="http://schemas.microsoft.com/office/powerpoint/2010/main" val="3527980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775627C-317E-4D43-B81C-DCC2F4E99019}" type="datetimeFigureOut">
              <a:rPr lang="en-US" smtClean="0"/>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75941C-4CF2-4998-865D-E1DFA67C4FC0}" type="slidenum">
              <a:rPr lang="en-US" smtClean="0"/>
              <a:t>‹#›</a:t>
            </a:fld>
            <a:endParaRPr lang="en-US"/>
          </a:p>
        </p:txBody>
      </p:sp>
    </p:spTree>
    <p:extLst>
      <p:ext uri="{BB962C8B-B14F-4D97-AF65-F5344CB8AC3E}">
        <p14:creationId xmlns:p14="http://schemas.microsoft.com/office/powerpoint/2010/main" val="1809266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775627C-317E-4D43-B81C-DCC2F4E99019}" type="datetimeFigureOut">
              <a:rPr lang="en-US" smtClean="0"/>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75941C-4CF2-4998-865D-E1DFA67C4FC0}" type="slidenum">
              <a:rPr lang="en-US" smtClean="0"/>
              <a:t>‹#›</a:t>
            </a:fld>
            <a:endParaRPr lang="en-US"/>
          </a:p>
        </p:txBody>
      </p:sp>
    </p:spTree>
    <p:extLst>
      <p:ext uri="{BB962C8B-B14F-4D97-AF65-F5344CB8AC3E}">
        <p14:creationId xmlns:p14="http://schemas.microsoft.com/office/powerpoint/2010/main" val="15445121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775627C-317E-4D43-B81C-DCC2F4E99019}" type="datetimeFigureOut">
              <a:rPr lang="en-US" smtClean="0"/>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75941C-4CF2-4998-865D-E1DFA67C4FC0}" type="slidenum">
              <a:rPr lang="en-US" smtClean="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3854561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775627C-317E-4D43-B81C-DCC2F4E99019}" type="datetimeFigureOut">
              <a:rPr lang="en-US" smtClean="0"/>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75941C-4CF2-4998-865D-E1DFA67C4FC0}" type="slidenum">
              <a:rPr lang="en-US" smtClean="0"/>
              <a:t>‹#›</a:t>
            </a:fld>
            <a:endParaRPr lang="en-US"/>
          </a:p>
        </p:txBody>
      </p:sp>
    </p:spTree>
    <p:extLst>
      <p:ext uri="{BB962C8B-B14F-4D97-AF65-F5344CB8AC3E}">
        <p14:creationId xmlns:p14="http://schemas.microsoft.com/office/powerpoint/2010/main" val="8115544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5775627C-317E-4D43-B81C-DCC2F4E99019}" type="datetimeFigureOut">
              <a:rPr lang="en-US" smtClean="0"/>
              <a:t>12/4/2018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75941C-4CF2-4998-865D-E1DFA67C4FC0}" type="slidenum">
              <a:rPr lang="en-US" smtClean="0"/>
              <a:t>‹#›</a:t>
            </a:fld>
            <a:endParaRPr lang="en-US"/>
          </a:p>
        </p:txBody>
      </p:sp>
    </p:spTree>
    <p:extLst>
      <p:ext uri="{BB962C8B-B14F-4D97-AF65-F5344CB8AC3E}">
        <p14:creationId xmlns:p14="http://schemas.microsoft.com/office/powerpoint/2010/main" val="29020824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5775627C-317E-4D43-B81C-DCC2F4E99019}" type="datetimeFigureOut">
              <a:rPr lang="en-US" smtClean="0"/>
              <a:t>12/4/2018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75941C-4CF2-4998-865D-E1DFA67C4FC0}" type="slidenum">
              <a:rPr lang="en-US" smtClean="0"/>
              <a:t>‹#›</a:t>
            </a:fld>
            <a:endParaRPr lang="en-US"/>
          </a:p>
        </p:txBody>
      </p:sp>
    </p:spTree>
    <p:extLst>
      <p:ext uri="{BB962C8B-B14F-4D97-AF65-F5344CB8AC3E}">
        <p14:creationId xmlns:p14="http://schemas.microsoft.com/office/powerpoint/2010/main" val="27161353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75627C-317E-4D43-B81C-DCC2F4E99019}"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75941C-4CF2-4998-865D-E1DFA67C4FC0}" type="slidenum">
              <a:rPr lang="en-US" smtClean="0"/>
              <a:t>‹#›</a:t>
            </a:fld>
            <a:endParaRPr lang="en-US"/>
          </a:p>
        </p:txBody>
      </p:sp>
    </p:spTree>
    <p:extLst>
      <p:ext uri="{BB962C8B-B14F-4D97-AF65-F5344CB8AC3E}">
        <p14:creationId xmlns:p14="http://schemas.microsoft.com/office/powerpoint/2010/main" val="39422348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75627C-317E-4D43-B81C-DCC2F4E99019}"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75941C-4CF2-4998-865D-E1DFA67C4FC0}" type="slidenum">
              <a:rPr lang="en-US" smtClean="0"/>
              <a:t>‹#›</a:t>
            </a:fld>
            <a:endParaRPr lang="en-US"/>
          </a:p>
        </p:txBody>
      </p:sp>
    </p:spTree>
    <p:extLst>
      <p:ext uri="{BB962C8B-B14F-4D97-AF65-F5344CB8AC3E}">
        <p14:creationId xmlns:p14="http://schemas.microsoft.com/office/powerpoint/2010/main" val="3741252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75627C-317E-4D43-B81C-DCC2F4E99019}"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75941C-4CF2-4998-865D-E1DFA67C4FC0}" type="slidenum">
              <a:rPr lang="en-US" smtClean="0"/>
              <a:t>‹#›</a:t>
            </a:fld>
            <a:endParaRPr lang="en-US"/>
          </a:p>
        </p:txBody>
      </p:sp>
    </p:spTree>
    <p:extLst>
      <p:ext uri="{BB962C8B-B14F-4D97-AF65-F5344CB8AC3E}">
        <p14:creationId xmlns:p14="http://schemas.microsoft.com/office/powerpoint/2010/main" val="916758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775627C-317E-4D43-B81C-DCC2F4E99019}"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75941C-4CF2-4998-865D-E1DFA67C4FC0}" type="slidenum">
              <a:rPr lang="en-US" smtClean="0"/>
              <a:t>‹#›</a:t>
            </a:fld>
            <a:endParaRPr lang="en-US"/>
          </a:p>
        </p:txBody>
      </p:sp>
    </p:spTree>
    <p:extLst>
      <p:ext uri="{BB962C8B-B14F-4D97-AF65-F5344CB8AC3E}">
        <p14:creationId xmlns:p14="http://schemas.microsoft.com/office/powerpoint/2010/main" val="4080232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75627C-317E-4D43-B81C-DCC2F4E99019}" type="datetimeFigureOut">
              <a:rPr lang="en-US" smtClean="0"/>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75941C-4CF2-4998-865D-E1DFA67C4FC0}" type="slidenum">
              <a:rPr lang="en-US" smtClean="0"/>
              <a:t>‹#›</a:t>
            </a:fld>
            <a:endParaRPr lang="en-US"/>
          </a:p>
        </p:txBody>
      </p:sp>
    </p:spTree>
    <p:extLst>
      <p:ext uri="{BB962C8B-B14F-4D97-AF65-F5344CB8AC3E}">
        <p14:creationId xmlns:p14="http://schemas.microsoft.com/office/powerpoint/2010/main" val="3633800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775627C-317E-4D43-B81C-DCC2F4E99019}" type="datetimeFigureOut">
              <a:rPr lang="en-US" smtClean="0"/>
              <a:t>12/4/2018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75941C-4CF2-4998-865D-E1DFA67C4FC0}" type="slidenum">
              <a:rPr lang="en-US" smtClean="0"/>
              <a:t>‹#›</a:t>
            </a:fld>
            <a:endParaRPr lang="en-US"/>
          </a:p>
        </p:txBody>
      </p:sp>
    </p:spTree>
    <p:extLst>
      <p:ext uri="{BB962C8B-B14F-4D97-AF65-F5344CB8AC3E}">
        <p14:creationId xmlns:p14="http://schemas.microsoft.com/office/powerpoint/2010/main" val="1052157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775627C-317E-4D43-B81C-DCC2F4E99019}" type="datetimeFigureOut">
              <a:rPr lang="en-US" smtClean="0"/>
              <a:t>12/4/2018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75941C-4CF2-4998-865D-E1DFA67C4FC0}" type="slidenum">
              <a:rPr lang="en-US" smtClean="0"/>
              <a:t>‹#›</a:t>
            </a:fld>
            <a:endParaRPr lang="en-US"/>
          </a:p>
        </p:txBody>
      </p:sp>
    </p:spTree>
    <p:extLst>
      <p:ext uri="{BB962C8B-B14F-4D97-AF65-F5344CB8AC3E}">
        <p14:creationId xmlns:p14="http://schemas.microsoft.com/office/powerpoint/2010/main" val="695131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75627C-317E-4D43-B81C-DCC2F4E99019}" type="datetimeFigureOut">
              <a:rPr lang="en-US" smtClean="0"/>
              <a:t>12/4/2018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75941C-4CF2-4998-865D-E1DFA67C4FC0}" type="slidenum">
              <a:rPr lang="en-US" smtClean="0"/>
              <a:t>‹#›</a:t>
            </a:fld>
            <a:endParaRPr lang="en-US"/>
          </a:p>
        </p:txBody>
      </p:sp>
    </p:spTree>
    <p:extLst>
      <p:ext uri="{BB962C8B-B14F-4D97-AF65-F5344CB8AC3E}">
        <p14:creationId xmlns:p14="http://schemas.microsoft.com/office/powerpoint/2010/main" val="3208650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775627C-317E-4D43-B81C-DCC2F4E99019}" type="datetimeFigureOut">
              <a:rPr lang="en-US" smtClean="0"/>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75941C-4CF2-4998-865D-E1DFA67C4FC0}" type="slidenum">
              <a:rPr lang="en-US" smtClean="0"/>
              <a:t>‹#›</a:t>
            </a:fld>
            <a:endParaRPr lang="en-US"/>
          </a:p>
        </p:txBody>
      </p:sp>
    </p:spTree>
    <p:extLst>
      <p:ext uri="{BB962C8B-B14F-4D97-AF65-F5344CB8AC3E}">
        <p14:creationId xmlns:p14="http://schemas.microsoft.com/office/powerpoint/2010/main" val="3404931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775627C-317E-4D43-B81C-DCC2F4E99019}" type="datetimeFigureOut">
              <a:rPr lang="en-US" smtClean="0"/>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75941C-4CF2-4998-865D-E1DFA67C4FC0}" type="slidenum">
              <a:rPr lang="en-US" smtClean="0"/>
              <a:t>‹#›</a:t>
            </a:fld>
            <a:endParaRPr lang="en-US"/>
          </a:p>
        </p:txBody>
      </p:sp>
    </p:spTree>
    <p:extLst>
      <p:ext uri="{BB962C8B-B14F-4D97-AF65-F5344CB8AC3E}">
        <p14:creationId xmlns:p14="http://schemas.microsoft.com/office/powerpoint/2010/main" val="1835722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5775627C-317E-4D43-B81C-DCC2F4E99019}" type="datetimeFigureOut">
              <a:rPr lang="en-US" smtClean="0"/>
              <a:t>12/4/2018</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EE75941C-4CF2-4998-865D-E1DFA67C4FC0}" type="slidenum">
              <a:rPr lang="en-US" smtClean="0"/>
              <a:t>‹#›</a:t>
            </a:fld>
            <a:endParaRPr lang="en-US"/>
          </a:p>
        </p:txBody>
      </p:sp>
    </p:spTree>
    <p:extLst>
      <p:ext uri="{BB962C8B-B14F-4D97-AF65-F5344CB8AC3E}">
        <p14:creationId xmlns:p14="http://schemas.microsoft.com/office/powerpoint/2010/main" val="274984414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arcg.is/1u8Gfz"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59C15-26F3-4930-9D08-3B516CD9AEBC}"/>
              </a:ext>
            </a:extLst>
          </p:cNvPr>
          <p:cNvSpPr>
            <a:spLocks noGrp="1"/>
          </p:cNvSpPr>
          <p:nvPr>
            <p:ph type="ctrTitle"/>
          </p:nvPr>
        </p:nvSpPr>
        <p:spPr/>
        <p:txBody>
          <a:bodyPr/>
          <a:lstStyle/>
          <a:p>
            <a:r>
              <a:rPr lang="en-US" dirty="0">
                <a:latin typeface="Times New Roman" panose="02020603050405020304" pitchFamily="18" charset="0"/>
                <a:cs typeface="Times New Roman" panose="02020603050405020304" pitchFamily="18" charset="0"/>
              </a:rPr>
              <a:t>Financing Chicago Floods</a:t>
            </a:r>
          </a:p>
        </p:txBody>
      </p:sp>
      <p:sp>
        <p:nvSpPr>
          <p:cNvPr id="3" name="Subtitle 2">
            <a:extLst>
              <a:ext uri="{FF2B5EF4-FFF2-40B4-BE49-F238E27FC236}">
                <a16:creationId xmlns:a16="http://schemas.microsoft.com/office/drawing/2014/main" id="{BB738182-E112-4B48-8980-3599FB1C5CC7}"/>
              </a:ext>
            </a:extLst>
          </p:cNvPr>
          <p:cNvSpPr>
            <a:spLocks noGrp="1"/>
          </p:cNvSpPr>
          <p:nvPr>
            <p:ph type="subTitle" idx="1"/>
          </p:nvPr>
        </p:nvSpPr>
        <p:spPr/>
        <p:txBody>
          <a:bodyPr>
            <a:normAutofit lnSpcReduction="10000"/>
          </a:bodyPr>
          <a:lstStyle/>
          <a:p>
            <a:r>
              <a:rPr lang="en-US" dirty="0">
                <a:latin typeface="Times New Roman" panose="02020603050405020304" pitchFamily="18" charset="0"/>
                <a:cs typeface="Times New Roman" panose="02020603050405020304" pitchFamily="18" charset="0"/>
              </a:rPr>
              <a:t>Sephra Thomas</a:t>
            </a:r>
          </a:p>
          <a:p>
            <a:r>
              <a:rPr lang="en-US" dirty="0">
                <a:latin typeface="Times New Roman" panose="02020603050405020304" pitchFamily="18" charset="0"/>
                <a:cs typeface="Times New Roman" panose="02020603050405020304" pitchFamily="18" charset="0"/>
              </a:rPr>
              <a:t>GIS Final Presentation</a:t>
            </a:r>
          </a:p>
          <a:p>
            <a:r>
              <a:rPr lang="en-US" dirty="0">
                <a:latin typeface="Times New Roman" panose="02020603050405020304" pitchFamily="18" charset="0"/>
                <a:cs typeface="Times New Roman" panose="02020603050405020304" pitchFamily="18" charset="0"/>
              </a:rPr>
              <a:t>December 4, 2018</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9550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CDE1B-3990-47F0-A40E-95F0ADF57F37}"/>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Objective</a:t>
            </a:r>
          </a:p>
        </p:txBody>
      </p:sp>
      <p:sp>
        <p:nvSpPr>
          <p:cNvPr id="3" name="Content Placeholder 2">
            <a:extLst>
              <a:ext uri="{FF2B5EF4-FFF2-40B4-BE49-F238E27FC236}">
                <a16:creationId xmlns:a16="http://schemas.microsoft.com/office/drawing/2014/main" id="{47C67CEC-3562-4263-896E-E379D8F0BCDF}"/>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Analyze intersection of flood risk with social vulnerability to justify a green bond package to retrofit low income homes in south Chicago as part of city flood mitigation</a:t>
            </a:r>
          </a:p>
        </p:txBody>
      </p:sp>
    </p:spTree>
    <p:extLst>
      <p:ext uri="{BB962C8B-B14F-4D97-AF65-F5344CB8AC3E}">
        <p14:creationId xmlns:p14="http://schemas.microsoft.com/office/powerpoint/2010/main" val="3881279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CDB11-FCE5-4C9B-82F3-A61569D65079}"/>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Method and Background Research</a:t>
            </a:r>
          </a:p>
        </p:txBody>
      </p:sp>
      <p:sp>
        <p:nvSpPr>
          <p:cNvPr id="3" name="Content Placeholder 2">
            <a:extLst>
              <a:ext uri="{FF2B5EF4-FFF2-40B4-BE49-F238E27FC236}">
                <a16:creationId xmlns:a16="http://schemas.microsoft.com/office/drawing/2014/main" id="{4776E926-7FD2-4301-9EDE-9591389961B0}"/>
              </a:ext>
            </a:extLst>
          </p:cNvPr>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National Oceanic and Atmospheric Administration</a:t>
            </a:r>
          </a:p>
          <a:p>
            <a:r>
              <a:rPr lang="en-US" dirty="0">
                <a:latin typeface="Times New Roman" panose="02020603050405020304" pitchFamily="18" charset="0"/>
                <a:cs typeface="Times New Roman" panose="02020603050405020304" pitchFamily="18" charset="0"/>
              </a:rPr>
              <a:t>City of Chicago Data Portal</a:t>
            </a:r>
          </a:p>
          <a:p>
            <a:r>
              <a:rPr lang="en-US" dirty="0">
                <a:latin typeface="Times New Roman" panose="02020603050405020304" pitchFamily="18" charset="0"/>
                <a:cs typeface="Times New Roman" panose="02020603050405020304" pitchFamily="18" charset="0"/>
              </a:rPr>
              <a:t>U.S. Surface Climate Observing Reference Networks</a:t>
            </a:r>
          </a:p>
          <a:p>
            <a:r>
              <a:rPr lang="en-US" dirty="0">
                <a:latin typeface="Times New Roman" panose="02020603050405020304" pitchFamily="18" charset="0"/>
                <a:cs typeface="Times New Roman" panose="02020603050405020304" pitchFamily="18" charset="0"/>
              </a:rPr>
              <a:t>National Centers for Environmental Information/National Climatic Data Centers</a:t>
            </a:r>
          </a:p>
          <a:p>
            <a:r>
              <a:rPr lang="en-US" dirty="0">
                <a:latin typeface="Times New Roman" panose="02020603050405020304" pitchFamily="18" charset="0"/>
                <a:cs typeface="Times New Roman" panose="02020603050405020304" pitchFamily="18" charset="0"/>
              </a:rPr>
              <a:t>CMAP: Stormwater and Flooding Plan (2012)</a:t>
            </a:r>
          </a:p>
          <a:p>
            <a:r>
              <a:rPr lang="en-US" dirty="0">
                <a:latin typeface="Times New Roman" panose="02020603050405020304" pitchFamily="18" charset="0"/>
                <a:cs typeface="Times New Roman" panose="02020603050405020304" pitchFamily="18" charset="0"/>
              </a:rPr>
              <a:t>CNT: Prevalence and Cost of Urban Flooding (</a:t>
            </a:r>
            <a:r>
              <a:rPr lang="en-US">
                <a:latin typeface="Times New Roman" panose="02020603050405020304" pitchFamily="18" charset="0"/>
                <a:cs typeface="Times New Roman" panose="02020603050405020304" pitchFamily="18" charset="0"/>
              </a:rPr>
              <a:t>2014)</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526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097B3-6943-4814-9449-581033090AFE}"/>
              </a:ext>
            </a:extLst>
          </p:cNvPr>
          <p:cNvSpPr>
            <a:spLocks noGrp="1"/>
          </p:cNvSpPr>
          <p:nvPr>
            <p:ph type="title"/>
          </p:nvPr>
        </p:nvSpPr>
        <p:spPr/>
        <p:txBody>
          <a:bodyPr/>
          <a:lstStyle/>
          <a:p>
            <a:r>
              <a:rPr lang="en-US" dirty="0" err="1">
                <a:latin typeface="Times New Roman" panose="02020603050405020304" pitchFamily="18" charset="0"/>
                <a:cs typeface="Times New Roman" panose="02020603050405020304" pitchFamily="18" charset="0"/>
              </a:rPr>
              <a:t>Storymap</a:t>
            </a:r>
            <a:r>
              <a:rPr lang="en-US" dirty="0">
                <a:latin typeface="Times New Roman" panose="02020603050405020304" pitchFamily="18" charset="0"/>
                <a:cs typeface="Times New Roman" panose="02020603050405020304" pitchFamily="18" charset="0"/>
              </a:rPr>
              <a:t> on GIS</a:t>
            </a:r>
          </a:p>
        </p:txBody>
      </p:sp>
      <p:sp>
        <p:nvSpPr>
          <p:cNvPr id="3" name="Content Placeholder 2">
            <a:extLst>
              <a:ext uri="{FF2B5EF4-FFF2-40B4-BE49-F238E27FC236}">
                <a16:creationId xmlns:a16="http://schemas.microsoft.com/office/drawing/2014/main" id="{49ADDA85-40DA-4A09-A385-345E3E40D1BF}"/>
              </a:ext>
            </a:extLst>
          </p:cNvPr>
          <p:cNvSpPr>
            <a:spLocks noGrp="1"/>
          </p:cNvSpPr>
          <p:nvPr>
            <p:ph idx="1"/>
          </p:nvPr>
        </p:nvSpPr>
        <p:spPr/>
        <p:txBody>
          <a:bodyPr/>
          <a:lstStyle/>
          <a:p>
            <a:pPr marL="0" indent="0">
              <a:buNone/>
            </a:pPr>
            <a:r>
              <a:rPr lang="en-US" dirty="0">
                <a:latin typeface="Times New Roman" panose="02020603050405020304" pitchFamily="18" charset="0"/>
                <a:cs typeface="Times New Roman" panose="02020603050405020304" pitchFamily="18" charset="0"/>
                <a:hlinkClick r:id="rId2"/>
              </a:rPr>
              <a:t>https://arcg.is/1u8Gfz</a:t>
            </a:r>
            <a:endParaRPr lang="en-US"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984739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D119F-25ED-46F5-9725-8179E62CCF3C}"/>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Future Work</a:t>
            </a:r>
          </a:p>
        </p:txBody>
      </p:sp>
      <p:sp>
        <p:nvSpPr>
          <p:cNvPr id="3" name="Content Placeholder 2">
            <a:extLst>
              <a:ext uri="{FF2B5EF4-FFF2-40B4-BE49-F238E27FC236}">
                <a16:creationId xmlns:a16="http://schemas.microsoft.com/office/drawing/2014/main" id="{81AFE657-EDBD-426F-B322-69FC39AC8B4F}"/>
              </a:ext>
            </a:extLst>
          </p:cNvPr>
          <p:cNvSpPr>
            <a:spLocks noGrp="1"/>
          </p:cNvSpPr>
          <p:nvPr>
            <p:ph idx="1"/>
          </p:nvPr>
        </p:nvSpPr>
        <p:spPr/>
        <p:txBody>
          <a:bodyPr>
            <a:normAutofit lnSpcReduction="10000"/>
          </a:bodyPr>
          <a:lstStyle/>
          <a:p>
            <a:r>
              <a:rPr lang="en-US" dirty="0">
                <a:latin typeface="Times New Roman" panose="02020603050405020304" pitchFamily="18" charset="0"/>
                <a:cs typeface="Times New Roman" panose="02020603050405020304" pitchFamily="18" charset="0"/>
              </a:rPr>
              <a:t>Damage Mitigation-look at sewer and storm drainage and work with local engineers to value different solutions</a:t>
            </a:r>
          </a:p>
          <a:p>
            <a:r>
              <a:rPr lang="en-US" dirty="0">
                <a:latin typeface="Times New Roman" panose="02020603050405020304" pitchFamily="18" charset="0"/>
                <a:cs typeface="Times New Roman" panose="02020603050405020304" pitchFamily="18" charset="0"/>
              </a:rPr>
              <a:t>Optimize effects of solution on insurance claims and damage payouts</a:t>
            </a:r>
          </a:p>
          <a:p>
            <a:r>
              <a:rPr lang="en-US" dirty="0">
                <a:latin typeface="Times New Roman" panose="02020603050405020304" pitchFamily="18" charset="0"/>
                <a:cs typeface="Times New Roman" panose="02020603050405020304" pitchFamily="18" charset="0"/>
              </a:rPr>
              <a:t>Look into social and political viability of a green bond package to finance low-income, high flood risk areas </a:t>
            </a:r>
          </a:p>
          <a:p>
            <a:r>
              <a:rPr lang="en-US" dirty="0">
                <a:latin typeface="Times New Roman" panose="02020603050405020304" pitchFamily="18" charset="0"/>
                <a:cs typeface="Times New Roman" panose="02020603050405020304" pitchFamily="18" charset="0"/>
              </a:rPr>
              <a:t>“…76 percent of online survey respondents—had invested in measures to prevent future flooding, such as downspout disconnection and pumps, but only six percent believed that the investment had solved their flooding problems…” (CNT, “The Prevalence and Cost of Urban Flooding”, 2014)</a:t>
            </a:r>
          </a:p>
        </p:txBody>
      </p:sp>
    </p:spTree>
    <p:extLst>
      <p:ext uri="{BB962C8B-B14F-4D97-AF65-F5344CB8AC3E}">
        <p14:creationId xmlns:p14="http://schemas.microsoft.com/office/powerpoint/2010/main" val="35025480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TM04033921[[fn=Damask]]</Template>
  <TotalTime>22</TotalTime>
  <Words>193</Words>
  <Application>Microsoft Office PowerPoint</Application>
  <PresentationFormat>Widescreen</PresentationFormat>
  <Paragraphs>20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Bookman Old Style</vt:lpstr>
      <vt:lpstr>Rockwell</vt:lpstr>
      <vt:lpstr>Times New Roman</vt:lpstr>
      <vt:lpstr>Damask</vt:lpstr>
      <vt:lpstr>Financing Chicago Floods</vt:lpstr>
      <vt:lpstr>Objective</vt:lpstr>
      <vt:lpstr>Method and Background Research</vt:lpstr>
      <vt:lpstr>Storymap on GIS</vt:lpstr>
      <vt:lpstr>Future 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Financing Chicago Floods</dc:title>
  <dc:creator>Sephra Thomas</dc:creator>
  <cp:lastModifiedBy>Maidment, David R</cp:lastModifiedBy>
  <cp:revision>3</cp:revision>
  <dcterms:created xsi:type="dcterms:W3CDTF">2018-12-04T16:44:35Z</dcterms:created>
  <dcterms:modified xsi:type="dcterms:W3CDTF">2018-12-04T17:45:00Z</dcterms:modified>
</cp:coreProperties>
</file>