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59" r:id="rId2"/>
    <p:sldMasterId id="2147483669" r:id="rId3"/>
  </p:sldMasterIdLst>
  <p:notesMasterIdLst>
    <p:notesMasterId r:id="rId19"/>
  </p:notesMasterIdLst>
  <p:sldIdLst>
    <p:sldId id="712" r:id="rId4"/>
    <p:sldId id="708" r:id="rId5"/>
    <p:sldId id="720" r:id="rId6"/>
    <p:sldId id="721" r:id="rId7"/>
    <p:sldId id="718" r:id="rId8"/>
    <p:sldId id="722" r:id="rId9"/>
    <p:sldId id="723" r:id="rId10"/>
    <p:sldId id="724" r:id="rId11"/>
    <p:sldId id="727" r:id="rId12"/>
    <p:sldId id="725" r:id="rId13"/>
    <p:sldId id="728" r:id="rId14"/>
    <p:sldId id="729" r:id="rId15"/>
    <p:sldId id="726" r:id="rId16"/>
    <p:sldId id="716" r:id="rId17"/>
    <p:sldId id="731" r:id="rId18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2"/>
            <p14:sldId id="708"/>
            <p14:sldId id="720"/>
            <p14:sldId id="721"/>
            <p14:sldId id="718"/>
            <p14:sldId id="722"/>
            <p14:sldId id="723"/>
            <p14:sldId id="724"/>
            <p14:sldId id="727"/>
            <p14:sldId id="725"/>
            <p14:sldId id="728"/>
            <p14:sldId id="729"/>
            <p14:sldId id="726"/>
            <p14:sldId id="716"/>
            <p14:sldId id="7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7" autoAdjust="0"/>
    <p:restoredTop sz="85061" autoAdjust="0"/>
  </p:normalViewPr>
  <p:slideViewPr>
    <p:cSldViewPr>
      <p:cViewPr varScale="1">
        <p:scale>
          <a:sx n="100" d="100"/>
          <a:sy n="100" d="100"/>
        </p:scale>
        <p:origin x="51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image" Target="../media/image30.tif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image" Target="../media/image30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18A21-33B4-476A-8C90-026692712F22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23ADF5-DA26-4D0D-8BEA-4EAD27B4E3F8}">
      <dgm:prSet phldrT="[Text]"/>
      <dgm:spPr/>
      <dgm:t>
        <a:bodyPr/>
        <a:lstStyle/>
        <a:p>
          <a:r>
            <a:rPr lang="en-US" dirty="0"/>
            <a:t>100-Year Floodplain</a:t>
          </a:r>
        </a:p>
      </dgm:t>
    </dgm:pt>
    <dgm:pt modelId="{2F6F5503-F0BF-46FD-91DB-46CC7AD27ACC}" type="parTrans" cxnId="{071CD8C9-FDA2-41D4-9951-0F6C29677F17}">
      <dgm:prSet/>
      <dgm:spPr/>
      <dgm:t>
        <a:bodyPr/>
        <a:lstStyle/>
        <a:p>
          <a:endParaRPr lang="en-US"/>
        </a:p>
      </dgm:t>
    </dgm:pt>
    <dgm:pt modelId="{EFED367B-533E-4ACD-B447-F186C96950B3}" type="sibTrans" cxnId="{071CD8C9-FDA2-41D4-9951-0F6C29677F17}">
      <dgm:prSet/>
      <dgm:spPr/>
      <dgm:t>
        <a:bodyPr/>
        <a:lstStyle/>
        <a:p>
          <a:endParaRPr lang="en-US"/>
        </a:p>
      </dgm:t>
    </dgm:pt>
    <dgm:pt modelId="{04419E45-40EC-43AA-9893-C2F4298788D9}">
      <dgm:prSet phldrT="[Text]"/>
      <dgm:spPr/>
      <dgm:t>
        <a:bodyPr/>
        <a:lstStyle/>
        <a:p>
          <a:r>
            <a:rPr lang="en-US" dirty="0"/>
            <a:t>500-Year Floodplain</a:t>
          </a:r>
        </a:p>
      </dgm:t>
    </dgm:pt>
    <dgm:pt modelId="{BBE02236-7C0A-4081-92A3-59728666F6C7}" type="parTrans" cxnId="{EC8E7331-6013-4DFB-8D50-64AA64C29D46}">
      <dgm:prSet/>
      <dgm:spPr/>
      <dgm:t>
        <a:bodyPr/>
        <a:lstStyle/>
        <a:p>
          <a:endParaRPr lang="en-US"/>
        </a:p>
      </dgm:t>
    </dgm:pt>
    <dgm:pt modelId="{EDC916CF-D46F-487D-A1C7-ED622330461F}" type="sibTrans" cxnId="{EC8E7331-6013-4DFB-8D50-64AA64C29D46}">
      <dgm:prSet/>
      <dgm:spPr/>
      <dgm:t>
        <a:bodyPr/>
        <a:lstStyle/>
        <a:p>
          <a:endParaRPr lang="en-US"/>
        </a:p>
      </dgm:t>
    </dgm:pt>
    <dgm:pt modelId="{C2468F5D-F5DA-4C51-9EA9-51089E105116}">
      <dgm:prSet phldrT="[Text]"/>
      <dgm:spPr/>
      <dgm:t>
        <a:bodyPr/>
        <a:lstStyle/>
        <a:p>
          <a:r>
            <a:rPr lang="en-US" dirty="0"/>
            <a:t>Regulatory Floodway</a:t>
          </a:r>
        </a:p>
      </dgm:t>
    </dgm:pt>
    <dgm:pt modelId="{573BA2F3-14E9-4D73-AB22-D04BA4411F2F}" type="sibTrans" cxnId="{CEF76F7E-26CE-48AA-8C5D-2D880AF16736}">
      <dgm:prSet/>
      <dgm:spPr/>
      <dgm:t>
        <a:bodyPr/>
        <a:lstStyle/>
        <a:p>
          <a:endParaRPr lang="en-US"/>
        </a:p>
      </dgm:t>
    </dgm:pt>
    <dgm:pt modelId="{0FA499F0-F533-4068-A0BB-57E1FD71D7A4}" type="parTrans" cxnId="{CEF76F7E-26CE-48AA-8C5D-2D880AF16736}">
      <dgm:prSet/>
      <dgm:spPr/>
      <dgm:t>
        <a:bodyPr/>
        <a:lstStyle/>
        <a:p>
          <a:endParaRPr lang="en-US"/>
        </a:p>
      </dgm:t>
    </dgm:pt>
    <dgm:pt modelId="{4DFB4AA7-97EE-49E8-992D-B49B62D36BA9}" type="pres">
      <dgm:prSet presAssocID="{6CA18A21-33B4-476A-8C90-026692712F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1E8139-6997-4916-AB53-D18C01B6D831}" type="pres">
      <dgm:prSet presAssocID="{C2468F5D-F5DA-4C51-9EA9-51089E105116}" presName="composite" presStyleCnt="0"/>
      <dgm:spPr/>
    </dgm:pt>
    <dgm:pt modelId="{91D4138D-540F-4FB5-B022-A2125336FE78}" type="pres">
      <dgm:prSet presAssocID="{C2468F5D-F5DA-4C51-9EA9-51089E105116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CE507-829A-4616-91FB-E080D31E7629}" type="pres">
      <dgm:prSet presAssocID="{C2468F5D-F5DA-4C51-9EA9-51089E105116}" presName="rect2" presStyleLbl="fgImgPlace1" presStyleIdx="0" presStyleCnt="3" custScaleY="616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6132BB55-D067-420D-A604-D787F6AB0FBE}" type="pres">
      <dgm:prSet presAssocID="{573BA2F3-14E9-4D73-AB22-D04BA4411F2F}" presName="sibTrans" presStyleCnt="0"/>
      <dgm:spPr/>
    </dgm:pt>
    <dgm:pt modelId="{25112BFA-EC7A-4A05-82BC-4F52644B48E2}" type="pres">
      <dgm:prSet presAssocID="{0623ADF5-DA26-4D0D-8BEA-4EAD27B4E3F8}" presName="composite" presStyleCnt="0"/>
      <dgm:spPr/>
    </dgm:pt>
    <dgm:pt modelId="{A118930B-9A05-4EB1-B042-FFC130662FB8}" type="pres">
      <dgm:prSet presAssocID="{0623ADF5-DA26-4D0D-8BEA-4EAD27B4E3F8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4D3D9-05C5-4A7E-8072-FF1A204A7BE8}" type="pres">
      <dgm:prSet presAssocID="{0623ADF5-DA26-4D0D-8BEA-4EAD27B4E3F8}" presName="rect2" presStyleLbl="fgImgPlace1" presStyleIdx="1" presStyleCnt="3" custScaleY="6573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B64D7591-E041-4DD7-8FC2-E4F816011F2E}" type="pres">
      <dgm:prSet presAssocID="{EFED367B-533E-4ACD-B447-F186C96950B3}" presName="sibTrans" presStyleCnt="0"/>
      <dgm:spPr/>
    </dgm:pt>
    <dgm:pt modelId="{BAE33754-2D0F-49F7-862A-2250A6D8EF78}" type="pres">
      <dgm:prSet presAssocID="{04419E45-40EC-43AA-9893-C2F4298788D9}" presName="composite" presStyleCnt="0"/>
      <dgm:spPr/>
    </dgm:pt>
    <dgm:pt modelId="{69EADD64-2576-4BB4-A073-9A7EFED0201B}" type="pres">
      <dgm:prSet presAssocID="{04419E45-40EC-43AA-9893-C2F4298788D9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7CD2F-62B8-4FF0-B99E-2A34F34AA6E5}" type="pres">
      <dgm:prSet presAssocID="{04419E45-40EC-43AA-9893-C2F4298788D9}" presName="rect2" presStyleLbl="fgImgPlace1" presStyleIdx="2" presStyleCnt="3" custScaleY="674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EC8E7331-6013-4DFB-8D50-64AA64C29D46}" srcId="{6CA18A21-33B4-476A-8C90-026692712F22}" destId="{04419E45-40EC-43AA-9893-C2F4298788D9}" srcOrd="2" destOrd="0" parTransId="{BBE02236-7C0A-4081-92A3-59728666F6C7}" sibTransId="{EDC916CF-D46F-487D-A1C7-ED622330461F}"/>
    <dgm:cxn modelId="{821A75EC-A510-4BAD-813E-773B475E2361}" type="presOf" srcId="{C2468F5D-F5DA-4C51-9EA9-51089E105116}" destId="{91D4138D-540F-4FB5-B022-A2125336FE78}" srcOrd="0" destOrd="0" presId="urn:microsoft.com/office/officeart/2008/layout/PictureStrips"/>
    <dgm:cxn modelId="{BB74DF4C-BA69-40A3-B7F1-E513CDECEDC7}" type="presOf" srcId="{04419E45-40EC-43AA-9893-C2F4298788D9}" destId="{69EADD64-2576-4BB4-A073-9A7EFED0201B}" srcOrd="0" destOrd="0" presId="urn:microsoft.com/office/officeart/2008/layout/PictureStrips"/>
    <dgm:cxn modelId="{CEF76F7E-26CE-48AA-8C5D-2D880AF16736}" srcId="{6CA18A21-33B4-476A-8C90-026692712F22}" destId="{C2468F5D-F5DA-4C51-9EA9-51089E105116}" srcOrd="0" destOrd="0" parTransId="{0FA499F0-F533-4068-A0BB-57E1FD71D7A4}" sibTransId="{573BA2F3-14E9-4D73-AB22-D04BA4411F2F}"/>
    <dgm:cxn modelId="{32FB3FBB-CE49-474B-89C3-64738C4437BD}" type="presOf" srcId="{6CA18A21-33B4-476A-8C90-026692712F22}" destId="{4DFB4AA7-97EE-49E8-992D-B49B62D36BA9}" srcOrd="0" destOrd="0" presId="urn:microsoft.com/office/officeart/2008/layout/PictureStrips"/>
    <dgm:cxn modelId="{1C2201A6-753F-44A9-B8DA-66E8373ADBB3}" type="presOf" srcId="{0623ADF5-DA26-4D0D-8BEA-4EAD27B4E3F8}" destId="{A118930B-9A05-4EB1-B042-FFC130662FB8}" srcOrd="0" destOrd="0" presId="urn:microsoft.com/office/officeart/2008/layout/PictureStrips"/>
    <dgm:cxn modelId="{071CD8C9-FDA2-41D4-9951-0F6C29677F17}" srcId="{6CA18A21-33B4-476A-8C90-026692712F22}" destId="{0623ADF5-DA26-4D0D-8BEA-4EAD27B4E3F8}" srcOrd="1" destOrd="0" parTransId="{2F6F5503-F0BF-46FD-91DB-46CC7AD27ACC}" sibTransId="{EFED367B-533E-4ACD-B447-F186C96950B3}"/>
    <dgm:cxn modelId="{5A7EB055-4AC2-4C90-9AF7-8883C8EF914A}" type="presParOf" srcId="{4DFB4AA7-97EE-49E8-992D-B49B62D36BA9}" destId="{D71E8139-6997-4916-AB53-D18C01B6D831}" srcOrd="0" destOrd="0" presId="urn:microsoft.com/office/officeart/2008/layout/PictureStrips"/>
    <dgm:cxn modelId="{A6C4192A-A0C5-45E5-848A-8F1249C627B5}" type="presParOf" srcId="{D71E8139-6997-4916-AB53-D18C01B6D831}" destId="{91D4138D-540F-4FB5-B022-A2125336FE78}" srcOrd="0" destOrd="0" presId="urn:microsoft.com/office/officeart/2008/layout/PictureStrips"/>
    <dgm:cxn modelId="{BB2C2E23-5A64-404D-AE41-7BA38B7B3F07}" type="presParOf" srcId="{D71E8139-6997-4916-AB53-D18C01B6D831}" destId="{A80CE507-829A-4616-91FB-E080D31E7629}" srcOrd="1" destOrd="0" presId="urn:microsoft.com/office/officeart/2008/layout/PictureStrips"/>
    <dgm:cxn modelId="{6AF8AFAE-F3F8-4109-877E-B30BBB508CD5}" type="presParOf" srcId="{4DFB4AA7-97EE-49E8-992D-B49B62D36BA9}" destId="{6132BB55-D067-420D-A604-D787F6AB0FBE}" srcOrd="1" destOrd="0" presId="urn:microsoft.com/office/officeart/2008/layout/PictureStrips"/>
    <dgm:cxn modelId="{FD524EB8-5C3B-4167-901B-36EE6C85D549}" type="presParOf" srcId="{4DFB4AA7-97EE-49E8-992D-B49B62D36BA9}" destId="{25112BFA-EC7A-4A05-82BC-4F52644B48E2}" srcOrd="2" destOrd="0" presId="urn:microsoft.com/office/officeart/2008/layout/PictureStrips"/>
    <dgm:cxn modelId="{5FC84D60-DB6C-4B46-8386-775C7933AB89}" type="presParOf" srcId="{25112BFA-EC7A-4A05-82BC-4F52644B48E2}" destId="{A118930B-9A05-4EB1-B042-FFC130662FB8}" srcOrd="0" destOrd="0" presId="urn:microsoft.com/office/officeart/2008/layout/PictureStrips"/>
    <dgm:cxn modelId="{869D2E78-89B6-433D-BD4A-CF5791AE69BD}" type="presParOf" srcId="{25112BFA-EC7A-4A05-82BC-4F52644B48E2}" destId="{EAE4D3D9-05C5-4A7E-8072-FF1A204A7BE8}" srcOrd="1" destOrd="0" presId="urn:microsoft.com/office/officeart/2008/layout/PictureStrips"/>
    <dgm:cxn modelId="{6DBF016E-2578-4715-8BE3-09C63F42B586}" type="presParOf" srcId="{4DFB4AA7-97EE-49E8-992D-B49B62D36BA9}" destId="{B64D7591-E041-4DD7-8FC2-E4F816011F2E}" srcOrd="3" destOrd="0" presId="urn:microsoft.com/office/officeart/2008/layout/PictureStrips"/>
    <dgm:cxn modelId="{C95EA833-EAFE-411C-9F8B-A4753BA31CE9}" type="presParOf" srcId="{4DFB4AA7-97EE-49E8-992D-B49B62D36BA9}" destId="{BAE33754-2D0F-49F7-862A-2250A6D8EF78}" srcOrd="4" destOrd="0" presId="urn:microsoft.com/office/officeart/2008/layout/PictureStrips"/>
    <dgm:cxn modelId="{112ED398-CD53-475F-B0CC-4CFA558AF613}" type="presParOf" srcId="{BAE33754-2D0F-49F7-862A-2250A6D8EF78}" destId="{69EADD64-2576-4BB4-A073-9A7EFED0201B}" srcOrd="0" destOrd="0" presId="urn:microsoft.com/office/officeart/2008/layout/PictureStrips"/>
    <dgm:cxn modelId="{73A4873B-3EE6-440C-AEF7-FC2C23213640}" type="presParOf" srcId="{BAE33754-2D0F-49F7-862A-2250A6D8EF78}" destId="{5BF7CD2F-62B8-4FF0-B99E-2A34F34AA6E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F9879-7568-4AC6-AD73-F3851EBE0434}" type="doc">
      <dgm:prSet loTypeId="urn:microsoft.com/office/officeart/2005/8/layout/pList2" loCatId="picture" qsTypeId="urn:microsoft.com/office/officeart/2005/8/quickstyle/simple1" qsCatId="simple" csTypeId="urn:microsoft.com/office/officeart/2005/8/colors/accent1_3" csCatId="accent1" phldr="1"/>
      <dgm:spPr/>
    </dgm:pt>
    <dgm:pt modelId="{99905B3E-B4EA-4D0B-A4AD-3BAA680A58FE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Basin with catchments and flowlines</a:t>
          </a:r>
        </a:p>
      </dgm:t>
    </dgm:pt>
    <dgm:pt modelId="{C4C5CE4A-1EB0-42D4-A51A-534BAD903353}" type="parTrans" cxnId="{DD32D5CF-043F-4DBF-9FC9-3936EA5B953C}">
      <dgm:prSet/>
      <dgm:spPr/>
      <dgm:t>
        <a:bodyPr/>
        <a:lstStyle/>
        <a:p>
          <a:endParaRPr lang="en-US"/>
        </a:p>
      </dgm:t>
    </dgm:pt>
    <dgm:pt modelId="{5E3C6231-3267-48E8-8B69-75B86AAF5BBC}" type="sibTrans" cxnId="{DD32D5CF-043F-4DBF-9FC9-3936EA5B953C}">
      <dgm:prSet/>
      <dgm:spPr/>
      <dgm:t>
        <a:bodyPr/>
        <a:lstStyle/>
        <a:p>
          <a:endParaRPr lang="en-US"/>
        </a:p>
      </dgm:t>
    </dgm:pt>
    <dgm:pt modelId="{63D03D95-2359-4FC6-A42A-BC6FD8DE5B2E}">
      <dgm:prSet phldrT="[Text]" custT="1"/>
      <dgm:spPr/>
      <dgm:t>
        <a:bodyPr anchor="ctr"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“Catchpoly” layer</a:t>
          </a:r>
        </a:p>
      </dgm:t>
    </dgm:pt>
    <dgm:pt modelId="{83DB3E6B-8ACC-41D5-ABC1-BB3AE1B7531B}" type="parTrans" cxnId="{8AD95A9C-473E-4FD8-94B8-F5ED923D135D}">
      <dgm:prSet/>
      <dgm:spPr/>
      <dgm:t>
        <a:bodyPr/>
        <a:lstStyle/>
        <a:p>
          <a:endParaRPr lang="en-US"/>
        </a:p>
      </dgm:t>
    </dgm:pt>
    <dgm:pt modelId="{E85BB1F3-BB49-4D4D-B560-942C155F8F5E}" type="sibTrans" cxnId="{8AD95A9C-473E-4FD8-94B8-F5ED923D135D}">
      <dgm:prSet/>
      <dgm:spPr/>
      <dgm:t>
        <a:bodyPr/>
        <a:lstStyle/>
        <a:p>
          <a:endParaRPr lang="en-US"/>
        </a:p>
      </dgm:t>
    </dgm:pt>
    <dgm:pt modelId="{DDF86593-8E22-4881-9C36-9A1C558BBD57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Neighborhood boundary and address points</a:t>
          </a:r>
        </a:p>
      </dgm:t>
    </dgm:pt>
    <dgm:pt modelId="{433D0476-DC5E-472E-9108-ADCE75F204DE}" type="parTrans" cxnId="{3FE5550D-86E0-4B67-A18C-FAA2E3EFD631}">
      <dgm:prSet/>
      <dgm:spPr/>
      <dgm:t>
        <a:bodyPr/>
        <a:lstStyle/>
        <a:p>
          <a:endParaRPr lang="en-US"/>
        </a:p>
      </dgm:t>
    </dgm:pt>
    <dgm:pt modelId="{2DF880E4-D27E-4460-A02A-2CA71D24BD6B}" type="sibTrans" cxnId="{3FE5550D-86E0-4B67-A18C-FAA2E3EFD631}">
      <dgm:prSet/>
      <dgm:spPr/>
      <dgm:t>
        <a:bodyPr/>
        <a:lstStyle/>
        <a:p>
          <a:endParaRPr lang="en-US"/>
        </a:p>
      </dgm:t>
    </dgm:pt>
    <dgm:pt modelId="{C1C66364-DFE8-403E-B746-C4A853166036}" type="pres">
      <dgm:prSet presAssocID="{E8CF9879-7568-4AC6-AD73-F3851EBE0434}" presName="Name0" presStyleCnt="0">
        <dgm:presLayoutVars>
          <dgm:dir/>
          <dgm:resizeHandles val="exact"/>
        </dgm:presLayoutVars>
      </dgm:prSet>
      <dgm:spPr/>
    </dgm:pt>
    <dgm:pt modelId="{933CE367-11BD-46B4-A44A-E196C9A97DBE}" type="pres">
      <dgm:prSet presAssocID="{E8CF9879-7568-4AC6-AD73-F3851EBE0434}" presName="bkgdShp" presStyleLbl="alignAccFollowNode1" presStyleIdx="0" presStyleCnt="1" custScaleY="222222" custLinFactNeighborY="28658"/>
      <dgm:spPr/>
    </dgm:pt>
    <dgm:pt modelId="{B00C3336-DF44-44F7-BDEC-2DA2BC020E92}" type="pres">
      <dgm:prSet presAssocID="{E8CF9879-7568-4AC6-AD73-F3851EBE0434}" presName="linComp" presStyleCnt="0"/>
      <dgm:spPr/>
    </dgm:pt>
    <dgm:pt modelId="{2D986960-AB13-497B-B816-C7F5387CD17F}" type="pres">
      <dgm:prSet presAssocID="{99905B3E-B4EA-4D0B-A4AD-3BAA680A58FE}" presName="compNode" presStyleCnt="0"/>
      <dgm:spPr/>
    </dgm:pt>
    <dgm:pt modelId="{08FF3EA7-90FD-43D2-8638-84E3E9DAC39D}" type="pres">
      <dgm:prSet presAssocID="{99905B3E-B4EA-4D0B-A4AD-3BAA680A58FE}" presName="node" presStyleLbl="node1" presStyleIdx="0" presStyleCnt="3" custScaleY="28337" custLinFactNeighborY="-10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5188E-78CB-47D8-B2A5-4627A691462E}" type="pres">
      <dgm:prSet presAssocID="{99905B3E-B4EA-4D0B-A4AD-3BAA680A58FE}" presName="invisiNode" presStyleLbl="node1" presStyleIdx="0" presStyleCnt="3"/>
      <dgm:spPr/>
    </dgm:pt>
    <dgm:pt modelId="{A591A766-30C6-46C1-855B-2261E8E8CBA1}" type="pres">
      <dgm:prSet presAssocID="{99905B3E-B4EA-4D0B-A4AD-3BAA680A58FE}" presName="imagNode" presStyleLbl="fgImgPlace1" presStyleIdx="0" presStyleCnt="3" custScaleY="292817" custLinFactNeighborX="276" custLinFactNeighborY="-35001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8A46379-165B-40CC-8239-CAB616D0C42F}" type="pres">
      <dgm:prSet presAssocID="{5E3C6231-3267-48E8-8B69-75B86AAF5B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A479E37-262B-4890-AE33-F82133B32DB1}" type="pres">
      <dgm:prSet presAssocID="{63D03D95-2359-4FC6-A42A-BC6FD8DE5B2E}" presName="compNode" presStyleCnt="0"/>
      <dgm:spPr/>
    </dgm:pt>
    <dgm:pt modelId="{81E314C5-1553-432A-94EE-616BB4531E77}" type="pres">
      <dgm:prSet presAssocID="{63D03D95-2359-4FC6-A42A-BC6FD8DE5B2E}" presName="node" presStyleLbl="node1" presStyleIdx="1" presStyleCnt="3" custScaleY="28337" custLinFactNeighborY="-10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86715-A9BA-414A-A4C4-AF7278D305F7}" type="pres">
      <dgm:prSet presAssocID="{63D03D95-2359-4FC6-A42A-BC6FD8DE5B2E}" presName="invisiNode" presStyleLbl="node1" presStyleIdx="1" presStyleCnt="3"/>
      <dgm:spPr/>
    </dgm:pt>
    <dgm:pt modelId="{9BE84385-9B85-46F1-98E4-3FD486B2294A}" type="pres">
      <dgm:prSet presAssocID="{63D03D95-2359-4FC6-A42A-BC6FD8DE5B2E}" presName="imagNode" presStyleLbl="fgImgPlace1" presStyleIdx="1" presStyleCnt="3" custScaleY="292817" custLinFactNeighborY="-26160"/>
      <dgm:spPr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4858069B-9B28-4E79-9371-4E231E3510B9}" type="pres">
      <dgm:prSet presAssocID="{E85BB1F3-BB49-4D4D-B560-942C155F8F5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EB5FA59-81DF-43DD-AE70-1F4D4738A851}" type="pres">
      <dgm:prSet presAssocID="{DDF86593-8E22-4881-9C36-9A1C558BBD57}" presName="compNode" presStyleCnt="0"/>
      <dgm:spPr/>
    </dgm:pt>
    <dgm:pt modelId="{4F2C2646-42CB-471B-B868-36C154836D8B}" type="pres">
      <dgm:prSet presAssocID="{DDF86593-8E22-4881-9C36-9A1C558BBD57}" presName="node" presStyleLbl="node1" presStyleIdx="2" presStyleCnt="3" custScaleY="28337" custLinFactNeighborY="-10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57639-B663-44FD-A7EE-5D672F89C8CB}" type="pres">
      <dgm:prSet presAssocID="{DDF86593-8E22-4881-9C36-9A1C558BBD57}" presName="invisiNode" presStyleLbl="node1" presStyleIdx="2" presStyleCnt="3"/>
      <dgm:spPr/>
    </dgm:pt>
    <dgm:pt modelId="{9F1C0DF2-5F87-4500-9CC3-1645F74CFAD4}" type="pres">
      <dgm:prSet presAssocID="{DDF86593-8E22-4881-9C36-9A1C558BBD57}" presName="imagNode" presStyleLbl="fgImgPlace1" presStyleIdx="2" presStyleCnt="3" custScaleY="292817" custLinFactNeighborY="-26160"/>
      <dgm:spPr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20F296ED-6B07-4741-9627-BCAE325E80C3}" type="presOf" srcId="{E85BB1F3-BB49-4D4D-B560-942C155F8F5E}" destId="{4858069B-9B28-4E79-9371-4E231E3510B9}" srcOrd="0" destOrd="0" presId="urn:microsoft.com/office/officeart/2005/8/layout/pList2"/>
    <dgm:cxn modelId="{4D7F3DF2-DF16-45B0-8B87-6D595A29C071}" type="presOf" srcId="{E8CF9879-7568-4AC6-AD73-F3851EBE0434}" destId="{C1C66364-DFE8-403E-B746-C4A853166036}" srcOrd="0" destOrd="0" presId="urn:microsoft.com/office/officeart/2005/8/layout/pList2"/>
    <dgm:cxn modelId="{DD32D5CF-043F-4DBF-9FC9-3936EA5B953C}" srcId="{E8CF9879-7568-4AC6-AD73-F3851EBE0434}" destId="{99905B3E-B4EA-4D0B-A4AD-3BAA680A58FE}" srcOrd="0" destOrd="0" parTransId="{C4C5CE4A-1EB0-42D4-A51A-534BAD903353}" sibTransId="{5E3C6231-3267-48E8-8B69-75B86AAF5BBC}"/>
    <dgm:cxn modelId="{08142E91-F603-46C0-9150-4C0BE8E15F99}" type="presOf" srcId="{5E3C6231-3267-48E8-8B69-75B86AAF5BBC}" destId="{C8A46379-165B-40CC-8239-CAB616D0C42F}" srcOrd="0" destOrd="0" presId="urn:microsoft.com/office/officeart/2005/8/layout/pList2"/>
    <dgm:cxn modelId="{1A528909-9376-48B4-9816-6D2C82179F87}" type="presOf" srcId="{99905B3E-B4EA-4D0B-A4AD-3BAA680A58FE}" destId="{08FF3EA7-90FD-43D2-8638-84E3E9DAC39D}" srcOrd="0" destOrd="0" presId="urn:microsoft.com/office/officeart/2005/8/layout/pList2"/>
    <dgm:cxn modelId="{98BAD094-4E79-4BB1-BB8D-1A7661A3A65D}" type="presOf" srcId="{DDF86593-8E22-4881-9C36-9A1C558BBD57}" destId="{4F2C2646-42CB-471B-B868-36C154836D8B}" srcOrd="0" destOrd="0" presId="urn:microsoft.com/office/officeart/2005/8/layout/pList2"/>
    <dgm:cxn modelId="{382E97AD-0521-4DC9-B6DA-6C4516E6AC90}" type="presOf" srcId="{63D03D95-2359-4FC6-A42A-BC6FD8DE5B2E}" destId="{81E314C5-1553-432A-94EE-616BB4531E77}" srcOrd="0" destOrd="0" presId="urn:microsoft.com/office/officeart/2005/8/layout/pList2"/>
    <dgm:cxn modelId="{3FE5550D-86E0-4B67-A18C-FAA2E3EFD631}" srcId="{E8CF9879-7568-4AC6-AD73-F3851EBE0434}" destId="{DDF86593-8E22-4881-9C36-9A1C558BBD57}" srcOrd="2" destOrd="0" parTransId="{433D0476-DC5E-472E-9108-ADCE75F204DE}" sibTransId="{2DF880E4-D27E-4460-A02A-2CA71D24BD6B}"/>
    <dgm:cxn modelId="{8AD95A9C-473E-4FD8-94B8-F5ED923D135D}" srcId="{E8CF9879-7568-4AC6-AD73-F3851EBE0434}" destId="{63D03D95-2359-4FC6-A42A-BC6FD8DE5B2E}" srcOrd="1" destOrd="0" parTransId="{83DB3E6B-8ACC-41D5-ABC1-BB3AE1B7531B}" sibTransId="{E85BB1F3-BB49-4D4D-B560-942C155F8F5E}"/>
    <dgm:cxn modelId="{3727F446-7761-4611-BFCB-DDFDD07E980C}" type="presParOf" srcId="{C1C66364-DFE8-403E-B746-C4A853166036}" destId="{933CE367-11BD-46B4-A44A-E196C9A97DBE}" srcOrd="0" destOrd="0" presId="urn:microsoft.com/office/officeart/2005/8/layout/pList2"/>
    <dgm:cxn modelId="{237C8ABD-2CBE-426B-8F15-E801EA52DB91}" type="presParOf" srcId="{C1C66364-DFE8-403E-B746-C4A853166036}" destId="{B00C3336-DF44-44F7-BDEC-2DA2BC020E92}" srcOrd="1" destOrd="0" presId="urn:microsoft.com/office/officeart/2005/8/layout/pList2"/>
    <dgm:cxn modelId="{76B07265-7B44-4FC0-B34E-7741C4BEBFEC}" type="presParOf" srcId="{B00C3336-DF44-44F7-BDEC-2DA2BC020E92}" destId="{2D986960-AB13-497B-B816-C7F5387CD17F}" srcOrd="0" destOrd="0" presId="urn:microsoft.com/office/officeart/2005/8/layout/pList2"/>
    <dgm:cxn modelId="{CF51DBE6-E369-4687-A301-C7937C67F5C0}" type="presParOf" srcId="{2D986960-AB13-497B-B816-C7F5387CD17F}" destId="{08FF3EA7-90FD-43D2-8638-84E3E9DAC39D}" srcOrd="0" destOrd="0" presId="urn:microsoft.com/office/officeart/2005/8/layout/pList2"/>
    <dgm:cxn modelId="{7A82F162-A4CC-48FA-B713-CE55A4339AE9}" type="presParOf" srcId="{2D986960-AB13-497B-B816-C7F5387CD17F}" destId="{4E85188E-78CB-47D8-B2A5-4627A691462E}" srcOrd="1" destOrd="0" presId="urn:microsoft.com/office/officeart/2005/8/layout/pList2"/>
    <dgm:cxn modelId="{ACC8312F-7390-4DC3-8B31-05C1F72507D4}" type="presParOf" srcId="{2D986960-AB13-497B-B816-C7F5387CD17F}" destId="{A591A766-30C6-46C1-855B-2261E8E8CBA1}" srcOrd="2" destOrd="0" presId="urn:microsoft.com/office/officeart/2005/8/layout/pList2"/>
    <dgm:cxn modelId="{FB7106B1-165D-46CB-B6F7-1ACC49CFBCDB}" type="presParOf" srcId="{B00C3336-DF44-44F7-BDEC-2DA2BC020E92}" destId="{C8A46379-165B-40CC-8239-CAB616D0C42F}" srcOrd="1" destOrd="0" presId="urn:microsoft.com/office/officeart/2005/8/layout/pList2"/>
    <dgm:cxn modelId="{DAA8D344-D2AD-49FB-B53F-7644232C9192}" type="presParOf" srcId="{B00C3336-DF44-44F7-BDEC-2DA2BC020E92}" destId="{BA479E37-262B-4890-AE33-F82133B32DB1}" srcOrd="2" destOrd="0" presId="urn:microsoft.com/office/officeart/2005/8/layout/pList2"/>
    <dgm:cxn modelId="{D253A14E-B68D-43EA-BF95-28F1884067C5}" type="presParOf" srcId="{BA479E37-262B-4890-AE33-F82133B32DB1}" destId="{81E314C5-1553-432A-94EE-616BB4531E77}" srcOrd="0" destOrd="0" presId="urn:microsoft.com/office/officeart/2005/8/layout/pList2"/>
    <dgm:cxn modelId="{6FE4E933-B491-4DC3-8794-8A155E38996F}" type="presParOf" srcId="{BA479E37-262B-4890-AE33-F82133B32DB1}" destId="{D9886715-A9BA-414A-A4C4-AF7278D305F7}" srcOrd="1" destOrd="0" presId="urn:microsoft.com/office/officeart/2005/8/layout/pList2"/>
    <dgm:cxn modelId="{D0620FA9-A325-431A-BF98-2A78A116C3E5}" type="presParOf" srcId="{BA479E37-262B-4890-AE33-F82133B32DB1}" destId="{9BE84385-9B85-46F1-98E4-3FD486B2294A}" srcOrd="2" destOrd="0" presId="urn:microsoft.com/office/officeart/2005/8/layout/pList2"/>
    <dgm:cxn modelId="{BE2A0ECD-39BE-48D4-95D9-4979EDF49671}" type="presParOf" srcId="{B00C3336-DF44-44F7-BDEC-2DA2BC020E92}" destId="{4858069B-9B28-4E79-9371-4E231E3510B9}" srcOrd="3" destOrd="0" presId="urn:microsoft.com/office/officeart/2005/8/layout/pList2"/>
    <dgm:cxn modelId="{E7ED1920-8AA4-4A25-BAA4-67A8B18001AD}" type="presParOf" srcId="{B00C3336-DF44-44F7-BDEC-2DA2BC020E92}" destId="{0EB5FA59-81DF-43DD-AE70-1F4D4738A851}" srcOrd="4" destOrd="0" presId="urn:microsoft.com/office/officeart/2005/8/layout/pList2"/>
    <dgm:cxn modelId="{F90F78C1-846F-4CC2-8CAE-D30F8A1D2E11}" type="presParOf" srcId="{0EB5FA59-81DF-43DD-AE70-1F4D4738A851}" destId="{4F2C2646-42CB-471B-B868-36C154836D8B}" srcOrd="0" destOrd="0" presId="urn:microsoft.com/office/officeart/2005/8/layout/pList2"/>
    <dgm:cxn modelId="{075C345A-AF81-4281-A0F3-DBB4270008C2}" type="presParOf" srcId="{0EB5FA59-81DF-43DD-AE70-1F4D4738A851}" destId="{E4A57639-B663-44FD-A7EE-5D672F89C8CB}" srcOrd="1" destOrd="0" presId="urn:microsoft.com/office/officeart/2005/8/layout/pList2"/>
    <dgm:cxn modelId="{97C5D97F-B345-4933-B075-74AE294E6437}" type="presParOf" srcId="{0EB5FA59-81DF-43DD-AE70-1F4D4738A851}" destId="{9F1C0DF2-5F87-4500-9CC3-1645F74CFAD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1A153-FC9A-4F69-8A4E-EFAB0E8B8A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4E9C0F-1276-4922-9BCC-0B599D2319D3}">
      <dgm:prSet custT="1"/>
      <dgm:spPr>
        <a:solidFill>
          <a:srgbClr val="BF5700"/>
        </a:solidFill>
      </dgm:spPr>
      <dgm:t>
        <a:bodyPr/>
        <a:lstStyle/>
        <a:p>
          <a:pPr algn="ctr"/>
          <a:r>
            <a:rPr lang="en-US" sz="2000" i="1" dirty="0">
              <a:latin typeface="Arial" panose="020B0604020202020204" pitchFamily="34" charset="0"/>
              <a:cs typeface="Arial" panose="020B0604020202020204" pitchFamily="34" charset="0"/>
            </a:rPr>
            <a:t>“Hold paramount the safety, health, </a:t>
          </a:r>
        </a:p>
        <a:p>
          <a:pPr algn="ctr"/>
          <a:r>
            <a:rPr lang="en-US" sz="2000" i="1" dirty="0">
              <a:latin typeface="Arial" panose="020B0604020202020204" pitchFamily="34" charset="0"/>
              <a:cs typeface="Arial" panose="020B0604020202020204" pitchFamily="34" charset="0"/>
            </a:rPr>
            <a:t>and welfare of the public.”</a:t>
          </a:r>
        </a:p>
      </dgm:t>
    </dgm:pt>
    <dgm:pt modelId="{14663EE9-D864-45A7-BF57-AB815E3010AF}" type="parTrans" cxnId="{28D20347-5B3B-41CB-9DF7-000971651056}">
      <dgm:prSet/>
      <dgm:spPr/>
      <dgm:t>
        <a:bodyPr/>
        <a:lstStyle/>
        <a:p>
          <a:endParaRPr lang="en-US"/>
        </a:p>
      </dgm:t>
    </dgm:pt>
    <dgm:pt modelId="{3ED9118A-3B34-4F91-AE9D-3523CC2230E6}" type="sibTrans" cxnId="{28D20347-5B3B-41CB-9DF7-000971651056}">
      <dgm:prSet/>
      <dgm:spPr/>
      <dgm:t>
        <a:bodyPr/>
        <a:lstStyle/>
        <a:p>
          <a:endParaRPr lang="en-US"/>
        </a:p>
      </dgm:t>
    </dgm:pt>
    <dgm:pt modelId="{699D2812-D9EB-4FD2-8C87-AB6DD57B1EE2}" type="pres">
      <dgm:prSet presAssocID="{E961A153-FC9A-4F69-8A4E-EFAB0E8B8A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55CCBA-B9AC-45E9-B5C2-D5D02156FD8D}" type="pres">
      <dgm:prSet presAssocID="{8F4E9C0F-1276-4922-9BCC-0B599D2319D3}" presName="parentText" presStyleLbl="node1" presStyleIdx="0" presStyleCnt="1" custLinFactNeighborX="10390" custLinFactNeighborY="-364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56D588-57A3-4E8F-AA47-BA221BE2D45B}" type="presOf" srcId="{E961A153-FC9A-4F69-8A4E-EFAB0E8B8AF0}" destId="{699D2812-D9EB-4FD2-8C87-AB6DD57B1EE2}" srcOrd="0" destOrd="0" presId="urn:microsoft.com/office/officeart/2005/8/layout/vList2"/>
    <dgm:cxn modelId="{28D20347-5B3B-41CB-9DF7-000971651056}" srcId="{E961A153-FC9A-4F69-8A4E-EFAB0E8B8AF0}" destId="{8F4E9C0F-1276-4922-9BCC-0B599D2319D3}" srcOrd="0" destOrd="0" parTransId="{14663EE9-D864-45A7-BF57-AB815E3010AF}" sibTransId="{3ED9118A-3B34-4F91-AE9D-3523CC2230E6}"/>
    <dgm:cxn modelId="{F00190C4-22BD-4273-8084-5837A6E55498}" type="presOf" srcId="{8F4E9C0F-1276-4922-9BCC-0B599D2319D3}" destId="{2355CCBA-B9AC-45E9-B5C2-D5D02156FD8D}" srcOrd="0" destOrd="0" presId="urn:microsoft.com/office/officeart/2005/8/layout/vList2"/>
    <dgm:cxn modelId="{F1862627-EB29-468A-8463-A7591789B8A5}" type="presParOf" srcId="{699D2812-D9EB-4FD2-8C87-AB6DD57B1EE2}" destId="{2355CCBA-B9AC-45E9-B5C2-D5D02156FD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CA14F4-92F3-402F-837C-C8877916AFDC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593B9AAF-8AFE-434E-AFB8-9399C2F581E9}">
      <dgm:prSet phldrT="[Text]"/>
      <dgm:spPr/>
      <dgm:t>
        <a:bodyPr/>
        <a:lstStyle/>
        <a:p>
          <a:r>
            <a:rPr lang="en-US" dirty="0"/>
            <a:t>500-year floodplain</a:t>
          </a:r>
        </a:p>
      </dgm:t>
    </dgm:pt>
    <dgm:pt modelId="{9A564A9D-0F15-424C-B47B-47A724DD05C0}" type="parTrans" cxnId="{30DCD26B-CECD-4D41-A64C-244DE38FAE6D}">
      <dgm:prSet/>
      <dgm:spPr/>
      <dgm:t>
        <a:bodyPr/>
        <a:lstStyle/>
        <a:p>
          <a:endParaRPr lang="en-US"/>
        </a:p>
      </dgm:t>
    </dgm:pt>
    <dgm:pt modelId="{0E05E073-A0A0-466C-8A46-7096CEEEFFDC}" type="sibTrans" cxnId="{30DCD26B-CECD-4D41-A64C-244DE38FAE6D}">
      <dgm:prSet/>
      <dgm:spPr/>
      <dgm:t>
        <a:bodyPr/>
        <a:lstStyle/>
        <a:p>
          <a:endParaRPr lang="en-US"/>
        </a:p>
      </dgm:t>
    </dgm:pt>
    <dgm:pt modelId="{09F6E602-22A5-4C90-952D-01B3A9448AED}">
      <dgm:prSet phldrT="[Text]"/>
      <dgm:spPr/>
      <dgm:t>
        <a:bodyPr/>
        <a:lstStyle/>
        <a:p>
          <a:r>
            <a:rPr lang="en-US" dirty="0"/>
            <a:t>100-year floodplain</a:t>
          </a:r>
        </a:p>
      </dgm:t>
    </dgm:pt>
    <dgm:pt modelId="{E63125CD-DD1F-4DD9-A065-0653B2C6C559}" type="parTrans" cxnId="{AFAD0EA6-0634-4836-9ED7-197E6D712A76}">
      <dgm:prSet/>
      <dgm:spPr/>
      <dgm:t>
        <a:bodyPr/>
        <a:lstStyle/>
        <a:p>
          <a:endParaRPr lang="en-US"/>
        </a:p>
      </dgm:t>
    </dgm:pt>
    <dgm:pt modelId="{EB472A6F-2618-45E6-9DF3-EC3C8899779F}" type="sibTrans" cxnId="{AFAD0EA6-0634-4836-9ED7-197E6D712A76}">
      <dgm:prSet/>
      <dgm:spPr/>
      <dgm:t>
        <a:bodyPr/>
        <a:lstStyle/>
        <a:p>
          <a:endParaRPr lang="en-US"/>
        </a:p>
      </dgm:t>
    </dgm:pt>
    <dgm:pt modelId="{5CA1EF48-2CD6-4E64-ADA4-438860BBDB4F}" type="pres">
      <dgm:prSet presAssocID="{ACCA14F4-92F3-402F-837C-C8877916AFDC}" presName="Name0" presStyleCnt="0">
        <dgm:presLayoutVars>
          <dgm:dir/>
          <dgm:resizeHandles val="exact"/>
        </dgm:presLayoutVars>
      </dgm:prSet>
      <dgm:spPr/>
    </dgm:pt>
    <dgm:pt modelId="{57B1C757-C3C1-4C9A-9D5D-ECE4E49878FE}" type="pres">
      <dgm:prSet presAssocID="{593B9AAF-8AFE-434E-AFB8-9399C2F581E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D8EA2-B1DD-4410-9F69-32866018F2DB}" type="pres">
      <dgm:prSet presAssocID="{0E05E073-A0A0-466C-8A46-7096CEEEFFD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A99C0CCD-56EC-4720-BFFF-40DA7E2A4086}" type="pres">
      <dgm:prSet presAssocID="{0E05E073-A0A0-466C-8A46-7096CEEEFFD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53991DEB-BE7C-42E8-9F6C-5CCB7B9CCBBD}" type="pres">
      <dgm:prSet presAssocID="{09F6E602-22A5-4C90-952D-01B3A9448AE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9FCE73-07D9-46DD-92D3-4A6D903A8BF6}" type="presOf" srcId="{09F6E602-22A5-4C90-952D-01B3A9448AED}" destId="{53991DEB-BE7C-42E8-9F6C-5CCB7B9CCBBD}" srcOrd="0" destOrd="0" presId="urn:microsoft.com/office/officeart/2005/8/layout/process1"/>
    <dgm:cxn modelId="{AFAD0EA6-0634-4836-9ED7-197E6D712A76}" srcId="{ACCA14F4-92F3-402F-837C-C8877916AFDC}" destId="{09F6E602-22A5-4C90-952D-01B3A9448AED}" srcOrd="1" destOrd="0" parTransId="{E63125CD-DD1F-4DD9-A065-0653B2C6C559}" sibTransId="{EB472A6F-2618-45E6-9DF3-EC3C8899779F}"/>
    <dgm:cxn modelId="{30DCD26B-CECD-4D41-A64C-244DE38FAE6D}" srcId="{ACCA14F4-92F3-402F-837C-C8877916AFDC}" destId="{593B9AAF-8AFE-434E-AFB8-9399C2F581E9}" srcOrd="0" destOrd="0" parTransId="{9A564A9D-0F15-424C-B47B-47A724DD05C0}" sibTransId="{0E05E073-A0A0-466C-8A46-7096CEEEFFDC}"/>
    <dgm:cxn modelId="{361D7378-9244-4FDB-BB3B-1DF3F41C5923}" type="presOf" srcId="{ACCA14F4-92F3-402F-837C-C8877916AFDC}" destId="{5CA1EF48-2CD6-4E64-ADA4-438860BBDB4F}" srcOrd="0" destOrd="0" presId="urn:microsoft.com/office/officeart/2005/8/layout/process1"/>
    <dgm:cxn modelId="{AE4180FF-5A0B-474C-B1E9-80708BD65230}" type="presOf" srcId="{0E05E073-A0A0-466C-8A46-7096CEEEFFDC}" destId="{E1CD8EA2-B1DD-4410-9F69-32866018F2DB}" srcOrd="0" destOrd="0" presId="urn:microsoft.com/office/officeart/2005/8/layout/process1"/>
    <dgm:cxn modelId="{E106D3A9-274B-43CF-B0D3-5BD020C94A23}" type="presOf" srcId="{593B9AAF-8AFE-434E-AFB8-9399C2F581E9}" destId="{57B1C757-C3C1-4C9A-9D5D-ECE4E49878FE}" srcOrd="0" destOrd="0" presId="urn:microsoft.com/office/officeart/2005/8/layout/process1"/>
    <dgm:cxn modelId="{0358B167-0440-4C4F-B3E4-2968C0237FC3}" type="presOf" srcId="{0E05E073-A0A0-466C-8A46-7096CEEEFFDC}" destId="{A99C0CCD-56EC-4720-BFFF-40DA7E2A4086}" srcOrd="1" destOrd="0" presId="urn:microsoft.com/office/officeart/2005/8/layout/process1"/>
    <dgm:cxn modelId="{D3D6A3EF-3F14-4554-91DF-9F5B4779929E}" type="presParOf" srcId="{5CA1EF48-2CD6-4E64-ADA4-438860BBDB4F}" destId="{57B1C757-C3C1-4C9A-9D5D-ECE4E49878FE}" srcOrd="0" destOrd="0" presId="urn:microsoft.com/office/officeart/2005/8/layout/process1"/>
    <dgm:cxn modelId="{495799FD-C1B1-4391-AC96-99E0CC3509A8}" type="presParOf" srcId="{5CA1EF48-2CD6-4E64-ADA4-438860BBDB4F}" destId="{E1CD8EA2-B1DD-4410-9F69-32866018F2DB}" srcOrd="1" destOrd="0" presId="urn:microsoft.com/office/officeart/2005/8/layout/process1"/>
    <dgm:cxn modelId="{AD7713F4-F490-4A57-B843-12EE1591F874}" type="presParOf" srcId="{E1CD8EA2-B1DD-4410-9F69-32866018F2DB}" destId="{A99C0CCD-56EC-4720-BFFF-40DA7E2A4086}" srcOrd="0" destOrd="0" presId="urn:microsoft.com/office/officeart/2005/8/layout/process1"/>
    <dgm:cxn modelId="{E6D3C682-8684-4B98-BA6F-FD994B6DE708}" type="presParOf" srcId="{5CA1EF48-2CD6-4E64-ADA4-438860BBDB4F}" destId="{53991DEB-BE7C-42E8-9F6C-5CCB7B9CCBB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4138D-540F-4FB5-B022-A2125336FE78}">
      <dsp:nvSpPr>
        <dsp:cNvPr id="0" name=""/>
        <dsp:cNvSpPr/>
      </dsp:nvSpPr>
      <dsp:spPr>
        <a:xfrm>
          <a:off x="694112" y="34805"/>
          <a:ext cx="1493400" cy="466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10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Regulatory Floodway</a:t>
          </a:r>
        </a:p>
      </dsp:txBody>
      <dsp:txXfrm>
        <a:off x="694112" y="34805"/>
        <a:ext cx="1493400" cy="466687"/>
      </dsp:txXfrm>
    </dsp:sp>
    <dsp:sp modelId="{A80CE507-829A-4616-91FB-E080D31E7629}">
      <dsp:nvSpPr>
        <dsp:cNvPr id="0" name=""/>
        <dsp:cNvSpPr/>
      </dsp:nvSpPr>
      <dsp:spPr>
        <a:xfrm>
          <a:off x="631887" y="61317"/>
          <a:ext cx="326681" cy="3021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8930B-9A05-4EB1-B042-FFC130662FB8}">
      <dsp:nvSpPr>
        <dsp:cNvPr id="0" name=""/>
        <dsp:cNvSpPr/>
      </dsp:nvSpPr>
      <dsp:spPr>
        <a:xfrm>
          <a:off x="694112" y="554903"/>
          <a:ext cx="1493400" cy="466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10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100-Year Floodplain</a:t>
          </a:r>
        </a:p>
      </dsp:txBody>
      <dsp:txXfrm>
        <a:off x="694112" y="554903"/>
        <a:ext cx="1493400" cy="466687"/>
      </dsp:txXfrm>
    </dsp:sp>
    <dsp:sp modelId="{EAE4D3D9-05C5-4A7E-8072-FF1A204A7BE8}">
      <dsp:nvSpPr>
        <dsp:cNvPr id="0" name=""/>
        <dsp:cNvSpPr/>
      </dsp:nvSpPr>
      <dsp:spPr>
        <a:xfrm>
          <a:off x="631887" y="571440"/>
          <a:ext cx="326681" cy="32212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ADD64-2576-4BB4-A073-9A7EFED0201B}">
      <dsp:nvSpPr>
        <dsp:cNvPr id="0" name=""/>
        <dsp:cNvSpPr/>
      </dsp:nvSpPr>
      <dsp:spPr>
        <a:xfrm>
          <a:off x="694112" y="1075000"/>
          <a:ext cx="1493400" cy="466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103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500-Year Floodplain</a:t>
          </a:r>
        </a:p>
      </dsp:txBody>
      <dsp:txXfrm>
        <a:off x="694112" y="1075000"/>
        <a:ext cx="1493400" cy="466687"/>
      </dsp:txXfrm>
    </dsp:sp>
    <dsp:sp modelId="{5BF7CD2F-62B8-4FF0-B99E-2A34F34AA6E5}">
      <dsp:nvSpPr>
        <dsp:cNvPr id="0" name=""/>
        <dsp:cNvSpPr/>
      </dsp:nvSpPr>
      <dsp:spPr>
        <a:xfrm>
          <a:off x="631887" y="1087363"/>
          <a:ext cx="326681" cy="3304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CE367-11BD-46B4-A44A-E196C9A97DBE}">
      <dsp:nvSpPr>
        <dsp:cNvPr id="0" name=""/>
        <dsp:cNvSpPr/>
      </dsp:nvSpPr>
      <dsp:spPr>
        <a:xfrm>
          <a:off x="0" y="-76193"/>
          <a:ext cx="8686800" cy="32003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91A766-30C6-46C1-855B-2261E8E8CBA1}">
      <dsp:nvSpPr>
        <dsp:cNvPr id="0" name=""/>
        <dsp:cNvSpPr/>
      </dsp:nvSpPr>
      <dsp:spPr>
        <a:xfrm>
          <a:off x="271627" y="0"/>
          <a:ext cx="2549255" cy="30925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F3EA7-90FD-43D2-8638-84E3E9DAC39D}">
      <dsp:nvSpPr>
        <dsp:cNvPr id="0" name=""/>
        <dsp:cNvSpPr/>
      </dsp:nvSpPr>
      <dsp:spPr>
        <a:xfrm rot="10800000">
          <a:off x="264591" y="3006406"/>
          <a:ext cx="2549255" cy="4987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Basin with catchments and flowlines</a:t>
          </a:r>
        </a:p>
      </dsp:txBody>
      <dsp:txXfrm rot="10800000">
        <a:off x="279931" y="3006406"/>
        <a:ext cx="2518575" cy="483453"/>
      </dsp:txXfrm>
    </dsp:sp>
    <dsp:sp modelId="{9BE84385-9B85-46F1-98E4-3FD486B2294A}">
      <dsp:nvSpPr>
        <dsp:cNvPr id="0" name=""/>
        <dsp:cNvSpPr/>
      </dsp:nvSpPr>
      <dsp:spPr>
        <a:xfrm>
          <a:off x="3068772" y="17172"/>
          <a:ext cx="2549255" cy="309253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314C5-1553-432A-94EE-616BB4531E77}">
      <dsp:nvSpPr>
        <dsp:cNvPr id="0" name=""/>
        <dsp:cNvSpPr/>
      </dsp:nvSpPr>
      <dsp:spPr>
        <a:xfrm rot="10800000">
          <a:off x="3068772" y="3006406"/>
          <a:ext cx="2549255" cy="4987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“Catchpoly” layer</a:t>
          </a:r>
        </a:p>
      </dsp:txBody>
      <dsp:txXfrm rot="10800000">
        <a:off x="3084112" y="3006406"/>
        <a:ext cx="2518575" cy="483453"/>
      </dsp:txXfrm>
    </dsp:sp>
    <dsp:sp modelId="{9F1C0DF2-5F87-4500-9CC3-1645F74CFAD4}">
      <dsp:nvSpPr>
        <dsp:cNvPr id="0" name=""/>
        <dsp:cNvSpPr/>
      </dsp:nvSpPr>
      <dsp:spPr>
        <a:xfrm>
          <a:off x="5872953" y="17172"/>
          <a:ext cx="2549255" cy="309253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C2646-42CB-471B-B868-36C154836D8B}">
      <dsp:nvSpPr>
        <dsp:cNvPr id="0" name=""/>
        <dsp:cNvSpPr/>
      </dsp:nvSpPr>
      <dsp:spPr>
        <a:xfrm rot="10800000">
          <a:off x="5872953" y="3006406"/>
          <a:ext cx="2549255" cy="4987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Neighborhood boundary and address points</a:t>
          </a:r>
        </a:p>
      </dsp:txBody>
      <dsp:txXfrm rot="10800000">
        <a:off x="5888293" y="3006406"/>
        <a:ext cx="2518575" cy="483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5CCBA-B9AC-45E9-B5C2-D5D02156FD8D}">
      <dsp:nvSpPr>
        <dsp:cNvPr id="0" name=""/>
        <dsp:cNvSpPr/>
      </dsp:nvSpPr>
      <dsp:spPr>
        <a:xfrm>
          <a:off x="0" y="0"/>
          <a:ext cx="5867399" cy="837464"/>
        </a:xfrm>
        <a:prstGeom prst="roundRect">
          <a:avLst/>
        </a:prstGeom>
        <a:solidFill>
          <a:srgbClr val="BF57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latin typeface="Arial" panose="020B0604020202020204" pitchFamily="34" charset="0"/>
              <a:cs typeface="Arial" panose="020B0604020202020204" pitchFamily="34" charset="0"/>
            </a:rPr>
            <a:t>“Hold paramount the safety, health,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latin typeface="Arial" panose="020B0604020202020204" pitchFamily="34" charset="0"/>
              <a:cs typeface="Arial" panose="020B0604020202020204" pitchFamily="34" charset="0"/>
            </a:rPr>
            <a:t>and welfare of the public.”</a:t>
          </a:r>
        </a:p>
      </dsp:txBody>
      <dsp:txXfrm>
        <a:off x="40882" y="40882"/>
        <a:ext cx="5785635" cy="755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1C757-C3C1-4C9A-9D5D-ECE4E49878FE}">
      <dsp:nvSpPr>
        <dsp:cNvPr id="0" name=""/>
        <dsp:cNvSpPr/>
      </dsp:nvSpPr>
      <dsp:spPr>
        <a:xfrm>
          <a:off x="446" y="438261"/>
          <a:ext cx="952127" cy="57127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500-year floodplain</a:t>
          </a:r>
        </a:p>
      </dsp:txBody>
      <dsp:txXfrm>
        <a:off x="17178" y="454993"/>
        <a:ext cx="918663" cy="537812"/>
      </dsp:txXfrm>
    </dsp:sp>
    <dsp:sp modelId="{E1CD8EA2-B1DD-4410-9F69-32866018F2DB}">
      <dsp:nvSpPr>
        <dsp:cNvPr id="0" name=""/>
        <dsp:cNvSpPr/>
      </dsp:nvSpPr>
      <dsp:spPr>
        <a:xfrm>
          <a:off x="1047787" y="605836"/>
          <a:ext cx="201851" cy="236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047787" y="653061"/>
        <a:ext cx="141296" cy="141677"/>
      </dsp:txXfrm>
    </dsp:sp>
    <dsp:sp modelId="{53991DEB-BE7C-42E8-9F6C-5CCB7B9CCBBD}">
      <dsp:nvSpPr>
        <dsp:cNvPr id="0" name=""/>
        <dsp:cNvSpPr/>
      </dsp:nvSpPr>
      <dsp:spPr>
        <a:xfrm>
          <a:off x="1333425" y="438261"/>
          <a:ext cx="952127" cy="57127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100-year floodplain</a:t>
          </a:r>
        </a:p>
      </dsp:txBody>
      <dsp:txXfrm>
        <a:off x="1350157" y="454993"/>
        <a:ext cx="918663" cy="537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12/4/2018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7.png"/><Relationship Id="rId12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Data" Target="../diagrams/data4.xml"/><Relationship Id="rId5" Type="http://schemas.openxmlformats.org/officeDocument/2006/relationships/diagramColors" Target="../diagrams/colors3.xml"/><Relationship Id="rId15" Type="http://schemas.microsoft.com/office/2007/relationships/diagramDrawing" Target="../diagrams/drawing4.xml"/><Relationship Id="rId10" Type="http://schemas.openxmlformats.org/officeDocument/2006/relationships/image" Target="../media/image50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8.png"/><Relationship Id="rId14" Type="http://schemas.openxmlformats.org/officeDocument/2006/relationships/diagramColors" Target="../diagrams/colors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er.nationalmap.gov/basic/" TargetMode="External"/><Relationship Id="rId3" Type="http://schemas.openxmlformats.org/officeDocument/2006/relationships/hyperlink" Target="https://msc.fema.gov/portal/advanceSearch#searchresultsanchor" TargetMode="External"/><Relationship Id="rId7" Type="http://schemas.openxmlformats.org/officeDocument/2006/relationships/hyperlink" Target="https://www.nytimes.com/2017/12/02/us/houston-flood-zone-hurricane-harvey.html" TargetMode="External"/><Relationship Id="rId2" Type="http://schemas.openxmlformats.org/officeDocument/2006/relationships/hyperlink" Target="https://hazards-fema.maps.arcgis.com/apps/webappviewer/index.html?id=8b0adb51996444d4879338b5529aa9cd&amp;extent=-95.561312968323,30.159113858434328,-95.54303103167702,30.1683899335128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ustonchronicle.com/news/houston-texas/houston/article/Homeowners-say-Woodlands-MUD-is-refusing-to-12279507.php" TargetMode="External"/><Relationship Id="rId5" Type="http://schemas.openxmlformats.org/officeDocument/2006/relationships/hyperlink" Target="https://www.chron.com/neighborhood/woodlands/news/article/Woodlands-residents-sue-companies-over-design-of-12956892.php" TargetMode="External"/><Relationship Id="rId4" Type="http://schemas.openxmlformats.org/officeDocument/2006/relationships/hyperlink" Target="https://www.harriscountyfws.org/GageDetail/Index/1060?span=24%20Hours&amp;v=rainf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microsoft.com/office/2007/relationships/hdphoto" Target="../media/hdphoto1.wdp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EEC8-9CB3-4BC4-BFEC-17FD3FEE99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85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548640" y="4114800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Kylee Ward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EWRE Master’s Student,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December 2018</a:t>
            </a:r>
            <a:endParaRPr lang="en-US" sz="1200" b="0" dirty="0"/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Historic flooding in </a:t>
            </a:r>
            <a:r>
              <a:rPr lang="en-US" dirty="0" err="1"/>
              <a:t>timarron</a:t>
            </a:r>
            <a:r>
              <a:rPr lang="en-US" dirty="0"/>
              <a:t> lakes neighborhood</a:t>
            </a:r>
          </a:p>
        </p:txBody>
      </p:sp>
      <p:sp>
        <p:nvSpPr>
          <p:cNvPr id="15" name="Text Placeholder 9"/>
          <p:cNvSpPr txBox="1">
            <a:spLocks/>
          </p:cNvSpPr>
          <p:nvPr/>
        </p:nvSpPr>
        <p:spPr>
          <a:xfrm>
            <a:off x="548640" y="3181350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An investigation of the inundation depths of historic and recent storms in a residential area of The Woodlands, Texas that resulted in a lawsuit against the developers and engineers.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GIS Process	    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           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18395-1E67-41C5-876D-36D95B023384}"/>
              </a:ext>
            </a:extLst>
          </p:cNvPr>
          <p:cNvSpPr txBox="1"/>
          <p:nvPr/>
        </p:nvSpPr>
        <p:spPr>
          <a:xfrm>
            <a:off x="609600" y="66674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Results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AB08E8-BE71-4BE0-9E2D-45DB42E8B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66750"/>
            <a:ext cx="6096000" cy="3696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327F9F-B721-4A4A-B09D-64ED02FF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04950"/>
            <a:ext cx="2133600" cy="2389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F3DF7-3D15-4619-A677-802353C29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7" y="666748"/>
            <a:ext cx="6096000" cy="3690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86CB6A-2395-484F-A7E5-B8F2F6CFE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73098"/>
            <a:ext cx="6096000" cy="3711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2C09D8-AE9D-4720-9563-E10E3F4D3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73098"/>
            <a:ext cx="6096000" cy="3717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A12845-1B2B-43F9-86DD-48687EECD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8" y="666747"/>
            <a:ext cx="6096000" cy="37259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C86D88-01EE-4E19-BA33-552EFAB38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09" y="3790950"/>
            <a:ext cx="2371091" cy="8945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6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8D00AF0-2004-4C0D-B48F-79728935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07" y="513221"/>
            <a:ext cx="3703193" cy="18762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D3A95E-C44E-4B2B-B54E-1C6656D0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8" y="514350"/>
            <a:ext cx="3699992" cy="18762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EABBFF-59CC-4BD0-80F3-4DA353DB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14" y="2748083"/>
            <a:ext cx="3706486" cy="1879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84D831-B537-4F4A-9924-3D04EAF5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714" y="2748084"/>
            <a:ext cx="3706486" cy="1879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GIS Process	    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           Conclusion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7E5F9D-FEA8-454B-ABEC-BDE2B429AB83}"/>
              </a:ext>
            </a:extLst>
          </p:cNvPr>
          <p:cNvSpPr txBox="1"/>
          <p:nvPr/>
        </p:nvSpPr>
        <p:spPr>
          <a:xfrm>
            <a:off x="381000" y="2254630"/>
            <a:ext cx="18288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Avg. Depth = </a:t>
            </a:r>
            <a:r>
              <a:rPr lang="en-US" sz="1400" b="1" dirty="0">
                <a:solidFill>
                  <a:schemeClr val="bg1"/>
                </a:solidFill>
              </a:rPr>
              <a:t>4.76</a:t>
            </a:r>
            <a:r>
              <a:rPr lang="en-US" sz="1400" dirty="0">
                <a:solidFill>
                  <a:schemeClr val="bg1"/>
                </a:solidFill>
              </a:rPr>
              <a:t> 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84169E-8010-4422-9B9C-ADA353CE1B91}"/>
              </a:ext>
            </a:extLst>
          </p:cNvPr>
          <p:cNvSpPr txBox="1"/>
          <p:nvPr/>
        </p:nvSpPr>
        <p:spPr>
          <a:xfrm>
            <a:off x="381000" y="4476750"/>
            <a:ext cx="18288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Avg. Depth = </a:t>
            </a:r>
            <a:r>
              <a:rPr lang="en-US" sz="1400" b="1" dirty="0">
                <a:solidFill>
                  <a:schemeClr val="bg1"/>
                </a:solidFill>
              </a:rPr>
              <a:t>3.71</a:t>
            </a:r>
            <a:r>
              <a:rPr lang="en-US" sz="1400" dirty="0">
                <a:solidFill>
                  <a:schemeClr val="bg1"/>
                </a:solidFill>
              </a:rPr>
              <a:t> 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2DC37C-C791-4816-B22B-FB4CBCA89721}"/>
              </a:ext>
            </a:extLst>
          </p:cNvPr>
          <p:cNvSpPr txBox="1"/>
          <p:nvPr/>
        </p:nvSpPr>
        <p:spPr>
          <a:xfrm>
            <a:off x="4495800" y="2238414"/>
            <a:ext cx="18288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Avg. Depth = </a:t>
            </a:r>
            <a:r>
              <a:rPr lang="en-US" sz="1400" b="1" dirty="0">
                <a:solidFill>
                  <a:schemeClr val="bg1"/>
                </a:solidFill>
              </a:rPr>
              <a:t>7.52</a:t>
            </a:r>
            <a:r>
              <a:rPr lang="en-US" sz="1400" dirty="0">
                <a:solidFill>
                  <a:schemeClr val="bg1"/>
                </a:solidFill>
              </a:rPr>
              <a:t> 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253AF8-6B76-46E7-8229-2E27AD17246A}"/>
              </a:ext>
            </a:extLst>
          </p:cNvPr>
          <p:cNvSpPr txBox="1"/>
          <p:nvPr/>
        </p:nvSpPr>
        <p:spPr>
          <a:xfrm>
            <a:off x="4493419" y="4476750"/>
            <a:ext cx="18288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Avg. Depth = </a:t>
            </a:r>
            <a:r>
              <a:rPr lang="en-US" sz="1400" b="1" dirty="0">
                <a:solidFill>
                  <a:schemeClr val="bg1"/>
                </a:solidFill>
              </a:rPr>
              <a:t>4.24</a:t>
            </a:r>
            <a:r>
              <a:rPr lang="en-US" sz="1400" dirty="0">
                <a:solidFill>
                  <a:schemeClr val="bg1"/>
                </a:solidFill>
              </a:rPr>
              <a:t> ft</a:t>
            </a:r>
          </a:p>
        </p:txBody>
      </p:sp>
    </p:spTree>
    <p:extLst>
      <p:ext uri="{BB962C8B-B14F-4D97-AF65-F5344CB8AC3E}">
        <p14:creationId xmlns:p14="http://schemas.microsoft.com/office/powerpoint/2010/main" val="14368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GIS Process	    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           Conclusion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B6E43-1FDE-4F01-B09D-82200F52D8CA}"/>
              </a:ext>
            </a:extLst>
          </p:cNvPr>
          <p:cNvSpPr txBox="1"/>
          <p:nvPr/>
        </p:nvSpPr>
        <p:spPr>
          <a:xfrm>
            <a:off x="609600" y="66674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Things to Consider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3B8A4-3016-4EAC-A8A0-03AEA1FA57C2}"/>
              </a:ext>
            </a:extLst>
          </p:cNvPr>
          <p:cNvSpPr txBox="1"/>
          <p:nvPr/>
        </p:nvSpPr>
        <p:spPr>
          <a:xfrm>
            <a:off x="762000" y="1428750"/>
            <a:ext cx="5638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Address Points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 a single coordinate, but inundation </a:t>
            </a:r>
            <a:r>
              <a:rPr lang="en-US" sz="2000" b="1" dirty="0">
                <a:solidFill>
                  <a:schemeClr val="accent1"/>
                </a:solidFill>
              </a:rPr>
              <a:t>depths may vary </a:t>
            </a:r>
            <a:r>
              <a:rPr lang="en-US" sz="2000" dirty="0"/>
              <a:t>across a property.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Inconsistencies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Catchpoly derived using </a:t>
            </a:r>
            <a:r>
              <a:rPr lang="en-US" sz="2000" b="1" dirty="0">
                <a:solidFill>
                  <a:schemeClr val="accent1"/>
                </a:solidFill>
              </a:rPr>
              <a:t>D8</a:t>
            </a:r>
            <a:r>
              <a:rPr lang="en-US" sz="2000" dirty="0"/>
              <a:t>, HAND calculated using </a:t>
            </a:r>
            <a:r>
              <a:rPr lang="en-US" sz="2000" b="1" dirty="0">
                <a:solidFill>
                  <a:schemeClr val="accent1"/>
                </a:solidFill>
              </a:rPr>
              <a:t>DINF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 models are wrong?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668AC-B32D-4828-BD18-B79DB6D4E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12128" r="9687"/>
          <a:stretch/>
        </p:blipFill>
        <p:spPr>
          <a:xfrm rot="5400000">
            <a:off x="5969701" y="1021649"/>
            <a:ext cx="3087764" cy="25303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844E52-ED4F-494F-B458-4536F4BE0198}"/>
              </a:ext>
            </a:extLst>
          </p:cNvPr>
          <p:cNvSpPr/>
          <p:nvPr/>
        </p:nvSpPr>
        <p:spPr>
          <a:xfrm>
            <a:off x="6240715" y="3837272"/>
            <a:ext cx="2537512" cy="597497"/>
          </a:xfrm>
          <a:custGeom>
            <a:avLst/>
            <a:gdLst>
              <a:gd name="connsiteX0" fmla="*/ 0 w 1779546"/>
              <a:gd name="connsiteY0" fmla="*/ 0 h 571209"/>
              <a:gd name="connsiteX1" fmla="*/ 1779546 w 1779546"/>
              <a:gd name="connsiteY1" fmla="*/ 0 h 571209"/>
              <a:gd name="connsiteX2" fmla="*/ 1779546 w 1779546"/>
              <a:gd name="connsiteY2" fmla="*/ 571209 h 571209"/>
              <a:gd name="connsiteX3" fmla="*/ 0 w 1779546"/>
              <a:gd name="connsiteY3" fmla="*/ 571209 h 571209"/>
              <a:gd name="connsiteX4" fmla="*/ 0 w 1779546"/>
              <a:gd name="connsiteY4" fmla="*/ 0 h 57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46" h="571209">
                <a:moveTo>
                  <a:pt x="0" y="0"/>
                </a:moveTo>
                <a:lnTo>
                  <a:pt x="1779546" y="0"/>
                </a:lnTo>
                <a:lnTo>
                  <a:pt x="1779546" y="571209"/>
                </a:lnTo>
                <a:lnTo>
                  <a:pt x="0" y="571209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0" rIns="573335" bIns="0" numCol="1" spcCol="1270" anchor="ctr" anchorCtr="0">
            <a:noAutofit/>
          </a:bodyPr>
          <a:lstStyle/>
          <a:p>
            <a:pPr marL="0" lvl="0" indent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700" kern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3F6C3-FDFC-40AD-B752-8980714F5A15}"/>
              </a:ext>
            </a:extLst>
          </p:cNvPr>
          <p:cNvSpPr txBox="1"/>
          <p:nvPr/>
        </p:nvSpPr>
        <p:spPr>
          <a:xfrm>
            <a:off x="6301688" y="3882737"/>
            <a:ext cx="253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Observed: 10” inside</a:t>
            </a:r>
          </a:p>
          <a:p>
            <a:r>
              <a:rPr lang="en-US" sz="1400" dirty="0">
                <a:solidFill>
                  <a:schemeClr val="bg1"/>
                </a:solidFill>
              </a:rPr>
              <a:t>GIS: 24” for address point</a:t>
            </a:r>
          </a:p>
        </p:txBody>
      </p:sp>
    </p:spTree>
    <p:extLst>
      <p:ext uri="{BB962C8B-B14F-4D97-AF65-F5344CB8AC3E}">
        <p14:creationId xmlns:p14="http://schemas.microsoft.com/office/powerpoint/2010/main" val="222994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609600" y="66674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GIS Process	    Results	               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3EB6401-9C67-4788-BC6E-F686C3B74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781155"/>
              </p:ext>
            </p:extLst>
          </p:nvPr>
        </p:nvGraphicFramePr>
        <p:xfrm>
          <a:off x="1638300" y="3805238"/>
          <a:ext cx="5867400" cy="83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Group">
            <a:extLst>
              <a:ext uri="{FF2B5EF4-FFF2-40B4-BE49-F238E27FC236}">
                <a16:creationId xmlns:a16="http://schemas.microsoft.com/office/drawing/2014/main" id="{4896AF03-B218-4D1A-9650-CC269E9845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14500" y="3790950"/>
            <a:ext cx="762000" cy="762000"/>
          </a:xfrm>
          <a:prstGeom prst="rect">
            <a:avLst/>
          </a:prstGeom>
        </p:spPr>
      </p:pic>
      <p:pic>
        <p:nvPicPr>
          <p:cNvPr id="27" name="Graphic 26" descr="Earth Globe Americas">
            <a:extLst>
              <a:ext uri="{FF2B5EF4-FFF2-40B4-BE49-F238E27FC236}">
                <a16:creationId xmlns:a16="http://schemas.microsoft.com/office/drawing/2014/main" id="{E645A93D-5339-44C6-BEEE-D8611EC1EF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67500" y="3790950"/>
            <a:ext cx="762000" cy="762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E13967-49DC-4C52-8E11-35EB34CD42B0}"/>
              </a:ext>
            </a:extLst>
          </p:cNvPr>
          <p:cNvSpPr txBox="1"/>
          <p:nvPr/>
        </p:nvSpPr>
        <p:spPr>
          <a:xfrm>
            <a:off x="685800" y="1305401"/>
            <a:ext cx="6553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Lawsuit still ongoing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Possible need for </a:t>
            </a:r>
            <a:r>
              <a:rPr lang="en-US" b="1" dirty="0">
                <a:solidFill>
                  <a:schemeClr val="accent1"/>
                </a:solidFill>
              </a:rPr>
              <a:t>reevaluation</a:t>
            </a:r>
            <a:r>
              <a:rPr lang="en-US" dirty="0"/>
              <a:t> of storm event frequencies (Austin Atlas 14)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Lawful</a:t>
            </a:r>
            <a:r>
              <a:rPr lang="en-US" dirty="0"/>
              <a:t> vs. </a:t>
            </a:r>
            <a:r>
              <a:rPr lang="en-US" b="1" dirty="0">
                <a:solidFill>
                  <a:schemeClr val="accent1"/>
                </a:solidFill>
              </a:rPr>
              <a:t>ethical</a:t>
            </a:r>
            <a:r>
              <a:rPr lang="en-US" dirty="0"/>
              <a:t> practices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Quick profit vs. longevity of development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Consideration of </a:t>
            </a:r>
            <a:r>
              <a:rPr lang="en-US" sz="2000" b="1" dirty="0">
                <a:solidFill>
                  <a:schemeClr val="accent1"/>
                </a:solidFill>
              </a:rPr>
              <a:t>ground subsidence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0E180144-C15D-4B21-B3BD-8E248551D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172147"/>
              </p:ext>
            </p:extLst>
          </p:nvPr>
        </p:nvGraphicFramePr>
        <p:xfrm>
          <a:off x="6705600" y="1428750"/>
          <a:ext cx="22860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25464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29100-142B-427B-B1F8-F5A70B911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3333750"/>
          </a:xfrm>
        </p:spPr>
        <p:txBody>
          <a:bodyPr>
            <a:normAutofit/>
          </a:bodyPr>
          <a:lstStyle/>
          <a:p>
            <a:r>
              <a:rPr lang="en-US" sz="1100" dirty="0"/>
              <a:t>FEMA’s National Flood Hazard Layer (NFHL) Viewer: </a:t>
            </a:r>
            <a:r>
              <a:rPr lang="en-US" sz="1100" dirty="0">
                <a:hlinkClick r:id="rId2"/>
              </a:rPr>
              <a:t>https://hazards-fema.maps.arcgis.com/apps/webappviewer/index.html?id=8b0adb51996444d4879338b5529aa9cd&amp;extent=-95.561312968323,30.159113858434328,-95.54303103167702,30.168389933512845</a:t>
            </a:r>
            <a:r>
              <a:rPr lang="en-US" sz="1100" dirty="0"/>
              <a:t> </a:t>
            </a:r>
          </a:p>
          <a:p>
            <a:r>
              <a:rPr lang="en-US" sz="1100" dirty="0"/>
              <a:t>FEMA Flood Map Service Center (FMSC) Historic Products: </a:t>
            </a:r>
            <a:r>
              <a:rPr lang="en-US" sz="1100" dirty="0">
                <a:hlinkClick r:id="rId3"/>
              </a:rPr>
              <a:t>https://msc.fema.gov/portal/advanceSearch#searchresultsanchor</a:t>
            </a:r>
            <a:r>
              <a:rPr lang="en-US" sz="1100" dirty="0"/>
              <a:t> </a:t>
            </a:r>
          </a:p>
          <a:p>
            <a:r>
              <a:rPr lang="en-US" sz="1100" dirty="0"/>
              <a:t>Harris County Flood Warning System: </a:t>
            </a:r>
            <a:r>
              <a:rPr lang="en-US" sz="1100" dirty="0">
                <a:hlinkClick r:id="rId4"/>
              </a:rPr>
              <a:t>https://www.harriscountyfws.org/GageDetail/Index/1060?span=24%20Hours&amp;v=rainfall</a:t>
            </a:r>
            <a:r>
              <a:rPr lang="en-US" sz="1100" dirty="0"/>
              <a:t> </a:t>
            </a:r>
          </a:p>
          <a:p>
            <a:r>
              <a:rPr lang="en-US" sz="1100" dirty="0"/>
              <a:t>Houston Chronicle “Woodlands residents sue companies over design of subdivision that flooded in Harvey”:  </a:t>
            </a:r>
            <a:r>
              <a:rPr lang="en-US" sz="1100" dirty="0">
                <a:hlinkClick r:id="rId5"/>
              </a:rPr>
              <a:t>https://www.chron.com/neighborhood/woodlands/news/article/Woodlands-residents-sue-companies-over-design-of-12956892.php</a:t>
            </a:r>
            <a:r>
              <a:rPr lang="en-US" sz="1100" dirty="0"/>
              <a:t> </a:t>
            </a:r>
          </a:p>
          <a:p>
            <a:r>
              <a:rPr lang="en-US" sz="1100" dirty="0"/>
              <a:t>Houston Chronicle “Woodlands MUD inaction caused 100 houses to flood, residents say”: </a:t>
            </a:r>
            <a:r>
              <a:rPr lang="en-US" sz="1100" dirty="0">
                <a:hlinkClick r:id="rId6"/>
              </a:rPr>
              <a:t>https://www.houstonchronicle.com/news/houston-texas/houston/article/Homeowners-say-Woodlands-MUD-is-refusing-to-12279507.php</a:t>
            </a:r>
            <a:r>
              <a:rPr lang="en-US" sz="1100" dirty="0"/>
              <a:t> </a:t>
            </a:r>
          </a:p>
          <a:p>
            <a:r>
              <a:rPr lang="en-US" sz="1100" dirty="0"/>
              <a:t>New York Times “Builders Said Their Homes Were Out of a Flood Zone. Then Harvey Came.”: </a:t>
            </a:r>
            <a:r>
              <a:rPr lang="en-US" sz="1100" dirty="0">
                <a:hlinkClick r:id="rId7"/>
              </a:rPr>
              <a:t>https://www.nytimes.com/2017/12/02/us/houston-flood-zone-hurricane-harvey.html</a:t>
            </a:r>
            <a:r>
              <a:rPr lang="en-US" sz="1100" dirty="0"/>
              <a:t> </a:t>
            </a:r>
          </a:p>
          <a:p>
            <a:r>
              <a:rPr lang="en-US" sz="1100" dirty="0"/>
              <a:t>USGS National Elevation Dataset Downloads: </a:t>
            </a:r>
            <a:r>
              <a:rPr lang="en-US" sz="1100" dirty="0">
                <a:hlinkClick r:id="rId8"/>
              </a:rPr>
              <a:t>https://viewer.nationalmap.gov/basic/</a:t>
            </a:r>
            <a:r>
              <a:rPr lang="en-US" sz="1100" dirty="0"/>
              <a:t> </a:t>
            </a:r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44E23-83E2-45D4-B110-6E36B0364445}"/>
              </a:ext>
            </a:extLst>
          </p:cNvPr>
          <p:cNvSpPr txBox="1"/>
          <p:nvPr/>
        </p:nvSpPr>
        <p:spPr>
          <a:xfrm>
            <a:off x="609600" y="59055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62438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270DB-FB82-4F7A-89A8-61B23AC4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18384" b="28855"/>
          <a:stretch/>
        </p:blipFill>
        <p:spPr>
          <a:xfrm>
            <a:off x="0" y="414896"/>
            <a:ext cx="9144000" cy="4728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2438400" y="192541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2846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544421"/>
            <a:ext cx="8229600" cy="2286000"/>
          </a:xfrm>
        </p:spPr>
        <p:txBody>
          <a:bodyPr>
            <a:normAutofit/>
          </a:bodyPr>
          <a:lstStyle/>
          <a:p>
            <a:r>
              <a:rPr lang="en-US" sz="2400" i="1" dirty="0"/>
              <a:t>Motivation </a:t>
            </a:r>
          </a:p>
          <a:p>
            <a:r>
              <a:rPr lang="en-US" sz="2400" i="1" dirty="0"/>
              <a:t>Background </a:t>
            </a:r>
          </a:p>
          <a:p>
            <a:r>
              <a:rPr lang="en-US" sz="2400" i="1" dirty="0"/>
              <a:t>GIS Process</a:t>
            </a:r>
          </a:p>
          <a:p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Results</a:t>
            </a:r>
          </a:p>
          <a:p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609600" y="66674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11AE-D9C3-4B01-9FCC-4B81A58DC530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GIS Process	    Results	               Conclusion</a:t>
            </a:r>
          </a:p>
        </p:txBody>
      </p:sp>
    </p:spTree>
    <p:extLst>
      <p:ext uri="{BB962C8B-B14F-4D97-AF65-F5344CB8AC3E}">
        <p14:creationId xmlns:p14="http://schemas.microsoft.com/office/powerpoint/2010/main" val="308667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981305-0FE9-40E2-AC41-DAB40860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12024" r="11368"/>
          <a:stretch/>
        </p:blipFill>
        <p:spPr>
          <a:xfrm rot="5400000">
            <a:off x="6830157" y="1613366"/>
            <a:ext cx="2876550" cy="2211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64423-ADE6-4977-B97E-E6DD74D8C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b="28453"/>
          <a:stretch/>
        </p:blipFill>
        <p:spPr>
          <a:xfrm>
            <a:off x="7162800" y="1280723"/>
            <a:ext cx="2066746" cy="2876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1046B-9561-4C3D-8843-34F3D6C21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9" y="1280723"/>
            <a:ext cx="3835400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C60FC-ED5A-4BEC-9E6C-722C1614E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9" y="1272004"/>
            <a:ext cx="3835401" cy="2876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609600" y="477619"/>
            <a:ext cx="549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Hurricane Harvey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Background     	  GIS Process	    Results	              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F33BE-5E88-44F6-A62F-5D51249D8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1285321"/>
            <a:ext cx="3835400" cy="287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B6C62-CC7B-4659-AB0E-3F6A35153A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0"/>
          <a:stretch/>
        </p:blipFill>
        <p:spPr>
          <a:xfrm>
            <a:off x="-956880" y="1298459"/>
            <a:ext cx="4114800" cy="2866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750279-8444-44E8-923B-8D297686C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/>
          <a:stretch/>
        </p:blipFill>
        <p:spPr>
          <a:xfrm>
            <a:off x="7162800" y="1287002"/>
            <a:ext cx="5105400" cy="2875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AF29F3-8EB8-4D39-8F1C-C37A1C4D6B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r="9768"/>
          <a:stretch/>
        </p:blipFill>
        <p:spPr>
          <a:xfrm>
            <a:off x="3242379" y="1271612"/>
            <a:ext cx="3835400" cy="2895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6CF5D4-6677-4373-AC70-0577629BB7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7651"/>
          <a:stretch/>
        </p:blipFill>
        <p:spPr>
          <a:xfrm>
            <a:off x="-1547648" y="1279776"/>
            <a:ext cx="4703380" cy="2898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310427-DD6E-4770-B1CD-5D9A463C77DD}"/>
              </a:ext>
            </a:extLst>
          </p:cNvPr>
          <p:cNvSpPr txBox="1"/>
          <p:nvPr/>
        </p:nvSpPr>
        <p:spPr>
          <a:xfrm>
            <a:off x="571500" y="477618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Memorial Day 2016</a:t>
            </a:r>
          </a:p>
        </p:txBody>
      </p:sp>
    </p:spTree>
    <p:extLst>
      <p:ext uri="{BB962C8B-B14F-4D97-AF65-F5344CB8AC3E}">
        <p14:creationId xmlns:p14="http://schemas.microsoft.com/office/powerpoint/2010/main" val="15036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Background     	  GIS Process	    Results	               Conclusion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F71AFA-95AB-4AA3-BA63-AD62793BE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" y="463066"/>
            <a:ext cx="7585296" cy="1721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29A285-671E-4461-99EB-FD5691ABE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03558"/>
            <a:ext cx="7585296" cy="1705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5E1B19-3B32-4588-A677-1ACA3F6A0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0"/>
          <a:stretch/>
        </p:blipFill>
        <p:spPr>
          <a:xfrm>
            <a:off x="380679" y="3130066"/>
            <a:ext cx="6248721" cy="16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F8F5180-C1A8-46F8-89D4-DB19F9579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1" y="506098"/>
            <a:ext cx="2679960" cy="427247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3EE82B-3021-4451-86DD-3C8187708A5E}"/>
              </a:ext>
            </a:extLst>
          </p:cNvPr>
          <p:cNvCxnSpPr>
            <a:cxnSpLocks/>
          </p:cNvCxnSpPr>
          <p:nvPr/>
        </p:nvCxnSpPr>
        <p:spPr>
          <a:xfrm>
            <a:off x="3048000" y="535657"/>
            <a:ext cx="5257800" cy="13019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	  GIS Process	    Results	               Conclusion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7EED3-6469-46D4-821F-63C63481F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95" y="1837578"/>
            <a:ext cx="4048305" cy="29146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865E8D-7E8D-4CEC-8A25-4BC04827E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81350"/>
            <a:ext cx="1501382" cy="14264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6FE2A3-FD34-48EC-A495-3981801BB412}"/>
              </a:ext>
            </a:extLst>
          </p:cNvPr>
          <p:cNvSpPr/>
          <p:nvPr/>
        </p:nvSpPr>
        <p:spPr>
          <a:xfrm>
            <a:off x="1143000" y="535658"/>
            <a:ext cx="1905000" cy="13969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37B708-999D-4FC9-8634-4A3660804951}"/>
              </a:ext>
            </a:extLst>
          </p:cNvPr>
          <p:cNvCxnSpPr>
            <a:cxnSpLocks/>
          </p:cNvCxnSpPr>
          <p:nvPr/>
        </p:nvCxnSpPr>
        <p:spPr>
          <a:xfrm flipH="1" flipV="1">
            <a:off x="1143001" y="535659"/>
            <a:ext cx="3114494" cy="13019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B3FA64-2DC3-478C-BD0E-181783F6F907}"/>
              </a:ext>
            </a:extLst>
          </p:cNvPr>
          <p:cNvCxnSpPr>
            <a:cxnSpLocks/>
          </p:cNvCxnSpPr>
          <p:nvPr/>
        </p:nvCxnSpPr>
        <p:spPr>
          <a:xfrm flipH="1" flipV="1">
            <a:off x="1143001" y="1932591"/>
            <a:ext cx="3114494" cy="28459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D143CCD-AA9C-4DBB-B63F-32448F14B72B}"/>
              </a:ext>
            </a:extLst>
          </p:cNvPr>
          <p:cNvSpPr/>
          <p:nvPr/>
        </p:nvSpPr>
        <p:spPr>
          <a:xfrm>
            <a:off x="6597868" y="3072913"/>
            <a:ext cx="609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40C771-6621-44A8-B1EA-5BA6924195F1}"/>
              </a:ext>
            </a:extLst>
          </p:cNvPr>
          <p:cNvSpPr/>
          <p:nvPr/>
        </p:nvSpPr>
        <p:spPr>
          <a:xfrm>
            <a:off x="5193722" y="3566898"/>
            <a:ext cx="609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E6894D-F352-4715-A1D8-812E841F0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83" y="441089"/>
            <a:ext cx="4470128" cy="130719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632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1E64612-248B-4F19-94D1-003972BD3099}"/>
              </a:ext>
            </a:extLst>
          </p:cNvPr>
          <p:cNvSpPr/>
          <p:nvPr/>
        </p:nvSpPr>
        <p:spPr>
          <a:xfrm>
            <a:off x="7383716" y="979234"/>
            <a:ext cx="304800" cy="2653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99FAF7-B1DA-41C8-9065-C614D2C710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11195" r="56785" b="14031"/>
          <a:stretch/>
        </p:blipFill>
        <p:spPr>
          <a:xfrm>
            <a:off x="5346587" y="521494"/>
            <a:ext cx="3568813" cy="4100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C496BC-E3AD-4028-B4D1-FB35842607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587" y="552941"/>
            <a:ext cx="3568813" cy="40690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609600" y="66674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FEMA Flood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	  GIS Process	    Results	               Conclusion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0872DC5-EF7D-4818-B461-202065FA46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135200"/>
              </p:ext>
            </p:extLst>
          </p:nvPr>
        </p:nvGraphicFramePr>
        <p:xfrm>
          <a:off x="3493101" y="2975618"/>
          <a:ext cx="2819400" cy="1576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78686A5-8B4A-4696-9C4B-44462AC4BFB9}"/>
              </a:ext>
            </a:extLst>
          </p:cNvPr>
          <p:cNvSpPr txBox="1"/>
          <p:nvPr/>
        </p:nvSpPr>
        <p:spPr>
          <a:xfrm>
            <a:off x="685800" y="1539716"/>
            <a:ext cx="3200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Map from the National Flood Hazard Layer (NFHL)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Texas Department of Insurance only </a:t>
            </a:r>
            <a:r>
              <a:rPr lang="en-US" sz="2000" b="1" dirty="0">
                <a:solidFill>
                  <a:schemeClr val="accent1"/>
                </a:solidFill>
              </a:rPr>
              <a:t>requires</a:t>
            </a:r>
            <a:r>
              <a:rPr lang="en-US" sz="2000" dirty="0"/>
              <a:t> flood insurance purchase in </a:t>
            </a:r>
            <a:r>
              <a:rPr lang="en-US" sz="2000" b="1" dirty="0">
                <a:solidFill>
                  <a:schemeClr val="accent1"/>
                </a:solidFill>
              </a:rPr>
              <a:t>100-year flood zones</a:t>
            </a:r>
          </a:p>
        </p:txBody>
      </p:sp>
    </p:spTree>
    <p:extLst>
      <p:ext uri="{BB962C8B-B14F-4D97-AF65-F5344CB8AC3E}">
        <p14:creationId xmlns:p14="http://schemas.microsoft.com/office/powerpoint/2010/main" val="259771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609600" y="66674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Stream Gage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	  GIS Process	    Results	               Conclusion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033E0-B24F-4A38-84C2-DD951AD9A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r="25545"/>
          <a:stretch/>
        </p:blipFill>
        <p:spPr>
          <a:xfrm>
            <a:off x="533400" y="1579218"/>
            <a:ext cx="3063766" cy="22534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9907E5C-994C-43C3-8B28-A29E966DB3D1}"/>
              </a:ext>
            </a:extLst>
          </p:cNvPr>
          <p:cNvSpPr/>
          <p:nvPr/>
        </p:nvSpPr>
        <p:spPr>
          <a:xfrm>
            <a:off x="549165" y="3636618"/>
            <a:ext cx="3063767" cy="597497"/>
          </a:xfrm>
          <a:custGeom>
            <a:avLst/>
            <a:gdLst>
              <a:gd name="connsiteX0" fmla="*/ 0 w 1779546"/>
              <a:gd name="connsiteY0" fmla="*/ 0 h 571209"/>
              <a:gd name="connsiteX1" fmla="*/ 1779546 w 1779546"/>
              <a:gd name="connsiteY1" fmla="*/ 0 h 571209"/>
              <a:gd name="connsiteX2" fmla="*/ 1779546 w 1779546"/>
              <a:gd name="connsiteY2" fmla="*/ 571209 h 571209"/>
              <a:gd name="connsiteX3" fmla="*/ 0 w 1779546"/>
              <a:gd name="connsiteY3" fmla="*/ 571209 h 571209"/>
              <a:gd name="connsiteX4" fmla="*/ 0 w 1779546"/>
              <a:gd name="connsiteY4" fmla="*/ 0 h 57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546" h="571209">
                <a:moveTo>
                  <a:pt x="0" y="0"/>
                </a:moveTo>
                <a:lnTo>
                  <a:pt x="1779546" y="0"/>
                </a:lnTo>
                <a:lnTo>
                  <a:pt x="1779546" y="571209"/>
                </a:lnTo>
                <a:lnTo>
                  <a:pt x="0" y="5712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0" rIns="573335" bIns="0" numCol="1" spcCol="1270" anchor="ctr" anchorCtr="0">
            <a:noAutofit/>
          </a:bodyPr>
          <a:lstStyle/>
          <a:p>
            <a:pPr marL="0" lvl="0" indent="0" algn="l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700" kern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20456F-89AA-45D2-B87A-352D4F7FBA9C}"/>
              </a:ext>
            </a:extLst>
          </p:cNvPr>
          <p:cNvSpPr/>
          <p:nvPr/>
        </p:nvSpPr>
        <p:spPr>
          <a:xfrm>
            <a:off x="152400" y="3484218"/>
            <a:ext cx="903126" cy="91633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00" r="-16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906808-9CD6-4E26-A678-72D73A13DCB7}"/>
              </a:ext>
            </a:extLst>
          </p:cNvPr>
          <p:cNvSpPr txBox="1"/>
          <p:nvPr/>
        </p:nvSpPr>
        <p:spPr>
          <a:xfrm>
            <a:off x="1095702" y="3710285"/>
            <a:ext cx="245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Harris Country Flood Control District Stream Elevation Sensors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455C4E7-1209-470A-8F32-0BFAB4850D59}"/>
              </a:ext>
            </a:extLst>
          </p:cNvPr>
          <p:cNvSpPr/>
          <p:nvPr/>
        </p:nvSpPr>
        <p:spPr>
          <a:xfrm>
            <a:off x="3765332" y="2847648"/>
            <a:ext cx="4572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24A0409-E82A-46FF-9020-2A39F3146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539347"/>
            <a:ext cx="4572000" cy="26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C5D8F-80FF-4747-B2C1-847EA0A803FF}"/>
              </a:ext>
            </a:extLst>
          </p:cNvPr>
          <p:cNvSpPr txBox="1"/>
          <p:nvPr/>
        </p:nvSpPr>
        <p:spPr>
          <a:xfrm>
            <a:off x="609600" y="51435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Basemap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GIS Process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Results	               Conclusion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EB8CD02-D6E8-4A52-A533-3C8D255A4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075120"/>
              </p:ext>
            </p:extLst>
          </p:nvPr>
        </p:nvGraphicFramePr>
        <p:xfrm>
          <a:off x="304800" y="1200150"/>
          <a:ext cx="8686800" cy="320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4E7C300-43F3-4F2C-8E7E-0D6F5B9C3A11}"/>
              </a:ext>
            </a:extLst>
          </p:cNvPr>
          <p:cNvSpPr txBox="1"/>
          <p:nvPr/>
        </p:nvSpPr>
        <p:spPr>
          <a:xfrm>
            <a:off x="6553200" y="1104086"/>
            <a:ext cx="18288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662 total homes</a:t>
            </a:r>
          </a:p>
        </p:txBody>
      </p:sp>
    </p:spTree>
    <p:extLst>
      <p:ext uri="{BB962C8B-B14F-4D97-AF65-F5344CB8AC3E}">
        <p14:creationId xmlns:p14="http://schemas.microsoft.com/office/powerpoint/2010/main" val="6882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3C759-3A37-4149-B0BB-FAF9A9BCC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/>
          <a:stretch/>
        </p:blipFill>
        <p:spPr>
          <a:xfrm>
            <a:off x="625502" y="1276146"/>
            <a:ext cx="2527251" cy="30068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F0F6D-C2C8-47CE-A7B6-B555ADF9AD7C}"/>
              </a:ext>
            </a:extLst>
          </p:cNvPr>
          <p:cNvSpPr txBox="1"/>
          <p:nvPr/>
        </p:nvSpPr>
        <p:spPr>
          <a:xfrm>
            <a:off x="0" y="4778573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		Background     	  </a:t>
            </a:r>
            <a:r>
              <a:rPr lang="en-US" sz="1400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GIS Process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Results	               Conclusion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D58C7-E196-4176-BEF8-DA54167A2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4432" r="1367"/>
          <a:stretch/>
        </p:blipFill>
        <p:spPr>
          <a:xfrm>
            <a:off x="3299259" y="1276146"/>
            <a:ext cx="5575502" cy="300686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5CA9B9-7ED4-472C-8FE7-F94E5E0840E0}"/>
              </a:ext>
            </a:extLst>
          </p:cNvPr>
          <p:cNvSpPr txBox="1"/>
          <p:nvPr/>
        </p:nvSpPr>
        <p:spPr>
          <a:xfrm>
            <a:off x="609600" y="51435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HAND &amp; Inundation Calculations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2DB002-ED7D-41E3-B692-9D8EA2DF5845}"/>
              </a:ext>
            </a:extLst>
          </p:cNvPr>
          <p:cNvGrpSpPr/>
          <p:nvPr/>
        </p:nvGrpSpPr>
        <p:grpSpPr>
          <a:xfrm>
            <a:off x="622846" y="4240515"/>
            <a:ext cx="2537052" cy="498793"/>
            <a:chOff x="264591" y="3006406"/>
            <a:chExt cx="2549255" cy="498793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C8A83746-A9D7-4D47-A54A-4D39DA04AB31}"/>
                </a:ext>
              </a:extLst>
            </p:cNvPr>
            <p:cNvSpPr/>
            <p:nvPr/>
          </p:nvSpPr>
          <p:spPr>
            <a:xfrm rot="10800000">
              <a:off x="264591" y="3006406"/>
              <a:ext cx="2549255" cy="49879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: Top Corners Rounded 5">
              <a:extLst>
                <a:ext uri="{FF2B5EF4-FFF2-40B4-BE49-F238E27FC236}">
                  <a16:creationId xmlns:a16="http://schemas.microsoft.com/office/drawing/2014/main" id="{172A8D1C-925A-4BDC-B0B6-4DBE6146CC49}"/>
                </a:ext>
              </a:extLst>
            </p:cNvPr>
            <p:cNvSpPr txBox="1"/>
            <p:nvPr/>
          </p:nvSpPr>
          <p:spPr>
            <a:xfrm rot="21600000">
              <a:off x="279931" y="3006406"/>
              <a:ext cx="2518575" cy="483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Basin with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HAND raster</a:t>
              </a: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080246-046B-47BD-90C3-C94B044337FE}"/>
              </a:ext>
            </a:extLst>
          </p:cNvPr>
          <p:cNvSpPr txBox="1"/>
          <p:nvPr/>
        </p:nvSpPr>
        <p:spPr>
          <a:xfrm>
            <a:off x="3352800" y="13525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Model Builder</a:t>
            </a:r>
          </a:p>
        </p:txBody>
      </p:sp>
    </p:spTree>
    <p:extLst>
      <p:ext uri="{BB962C8B-B14F-4D97-AF65-F5344CB8AC3E}">
        <p14:creationId xmlns:p14="http://schemas.microsoft.com/office/powerpoint/2010/main" val="1129762825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9576</TotalTime>
  <Words>383</Words>
  <Application>Microsoft Office PowerPoint</Application>
  <PresentationFormat>On-screen Show (16:9)</PresentationFormat>
  <Paragraphs>74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ヒラギノ角ゴ Pro W3</vt:lpstr>
      <vt:lpstr>16-9 Cover</vt:lpstr>
      <vt:lpstr>16-9 Light Background</vt:lpstr>
      <vt:lpstr>16-9 White Backgroud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Maidment, David R</cp:lastModifiedBy>
  <cp:revision>516</cp:revision>
  <cp:lastPrinted>2011-01-24T02:49:42Z</cp:lastPrinted>
  <dcterms:created xsi:type="dcterms:W3CDTF">2011-06-30T15:04:08Z</dcterms:created>
  <dcterms:modified xsi:type="dcterms:W3CDTF">2018-12-04T15:58:38Z</dcterms:modified>
  <cp:category/>
</cp:coreProperties>
</file>