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1176"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15841A-842B-4A3B-9D07-BD500DC9A9CB}"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1802539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5841A-842B-4A3B-9D07-BD500DC9A9CB}"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3914329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5841A-842B-4A3B-9D07-BD500DC9A9CB}"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249005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15841A-842B-4A3B-9D07-BD500DC9A9CB}"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2663919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115841A-842B-4A3B-9D07-BD500DC9A9CB}" type="datetimeFigureOut">
              <a:rPr lang="en-US" smtClean="0"/>
              <a:t>10/4/2018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135494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15841A-842B-4A3B-9D07-BD500DC9A9CB}"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2865854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15841A-842B-4A3B-9D07-BD500DC9A9CB}" type="datetimeFigureOut">
              <a:rPr lang="en-US" smtClean="0"/>
              <a:t>10/4/2018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306162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15841A-842B-4A3B-9D07-BD500DC9A9CB}" type="datetimeFigureOut">
              <a:rPr lang="en-US" smtClean="0"/>
              <a:t>10/4/2018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200681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5841A-842B-4A3B-9D07-BD500DC9A9CB}" type="datetimeFigureOut">
              <a:rPr lang="en-US" smtClean="0"/>
              <a:t>10/4/2018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338396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15841A-842B-4A3B-9D07-BD500DC9A9CB}"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2566934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115841A-842B-4A3B-9D07-BD500DC9A9CB}" type="datetimeFigureOut">
              <a:rPr lang="en-US" smtClean="0"/>
              <a:t>10/4/2018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D7D004-F8AA-46BC-A90F-9E6E77F7AD03}" type="slidenum">
              <a:rPr lang="en-US" smtClean="0"/>
              <a:t>‹#›</a:t>
            </a:fld>
            <a:endParaRPr lang="en-US"/>
          </a:p>
        </p:txBody>
      </p:sp>
    </p:spTree>
    <p:extLst>
      <p:ext uri="{BB962C8B-B14F-4D97-AF65-F5344CB8AC3E}">
        <p14:creationId xmlns:p14="http://schemas.microsoft.com/office/powerpoint/2010/main" val="1789172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15841A-842B-4A3B-9D07-BD500DC9A9CB}" type="datetimeFigureOut">
              <a:rPr lang="en-US" smtClean="0"/>
              <a:t>10/4/2018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D7D004-F8AA-46BC-A90F-9E6E77F7AD03}" type="slidenum">
              <a:rPr lang="en-US" smtClean="0"/>
              <a:t>‹#›</a:t>
            </a:fld>
            <a:endParaRPr lang="en-US"/>
          </a:p>
        </p:txBody>
      </p:sp>
    </p:spTree>
    <p:extLst>
      <p:ext uri="{BB962C8B-B14F-4D97-AF65-F5344CB8AC3E}">
        <p14:creationId xmlns:p14="http://schemas.microsoft.com/office/powerpoint/2010/main" val="4268774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image" Target="../media/image9.png"/><Relationship Id="rId3" Type="http://schemas.openxmlformats.org/officeDocument/2006/relationships/oleObject" Target="../embeddings/oleObject4.bin"/><Relationship Id="rId7" Type="http://schemas.openxmlformats.org/officeDocument/2006/relationships/oleObject" Target="../embeddings/oleObject3.bin"/><Relationship Id="rId12"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wmf"/><Relationship Id="rId11" Type="http://schemas.openxmlformats.org/officeDocument/2006/relationships/image" Target="../media/image7.png"/><Relationship Id="rId5" Type="http://schemas.openxmlformats.org/officeDocument/2006/relationships/oleObject" Target="../embeddings/oleObject2.bin"/><Relationship Id="rId10" Type="http://schemas.openxmlformats.org/officeDocument/2006/relationships/image" Target="../media/image6.png"/><Relationship Id="rId4" Type="http://schemas.openxmlformats.org/officeDocument/2006/relationships/image" Target="../media/image4.wmf"/><Relationship Id="rId9"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0.png"/><Relationship Id="rId7" Type="http://schemas.openxmlformats.org/officeDocument/2006/relationships/image" Target="../media/image3.wmf"/><Relationship Id="rId12" Type="http://schemas.openxmlformats.org/officeDocument/2006/relationships/image" Target="../media/image15.png"/><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3.bin"/><Relationship Id="rId11" Type="http://schemas.openxmlformats.org/officeDocument/2006/relationships/image" Target="../media/image14.png"/><Relationship Id="rId5" Type="http://schemas.openxmlformats.org/officeDocument/2006/relationships/image" Target="../media/image2.wmf"/><Relationship Id="rId10" Type="http://schemas.openxmlformats.org/officeDocument/2006/relationships/image" Target="../media/image13.png"/><Relationship Id="rId4" Type="http://schemas.openxmlformats.org/officeDocument/2006/relationships/oleObject" Target="../embeddings/oleObject2.bin"/><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0.png"/><Relationship Id="rId7" Type="http://schemas.openxmlformats.org/officeDocument/2006/relationships/image" Target="../media/image3.wmf"/><Relationship Id="rId12" Type="http://schemas.openxmlformats.org/officeDocument/2006/relationships/image" Target="../media/image20.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3.bin"/><Relationship Id="rId11" Type="http://schemas.openxmlformats.org/officeDocument/2006/relationships/image" Target="../media/image19.png"/><Relationship Id="rId5" Type="http://schemas.openxmlformats.org/officeDocument/2006/relationships/image" Target="../media/image2.wmf"/><Relationship Id="rId10" Type="http://schemas.openxmlformats.org/officeDocument/2006/relationships/image" Target="../media/image18.png"/><Relationship Id="rId4" Type="http://schemas.openxmlformats.org/officeDocument/2006/relationships/oleObject" Target="../embeddings/oleObject2.bin"/><Relationship Id="rId9" Type="http://schemas.openxmlformats.org/officeDocument/2006/relationships/image" Target="../media/image17.png"/></Relationships>
</file>

<file path=ppt/slides/_rels/slide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hyperlink" Target="http://pro.arcgis.com/en/pro-app/tool-reference/spatial-analyst/flow-direction.htm" TargetMode="External"/><Relationship Id="rId1" Type="http://schemas.openxmlformats.org/officeDocument/2006/relationships/slideLayout" Target="../slideLayouts/slideLayout7.xml"/><Relationship Id="rId4" Type="http://schemas.openxmlformats.org/officeDocument/2006/relationships/image" Target="../media/image2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634" name="Object 2"/>
          <p:cNvGraphicFramePr>
            <a:graphicFrameLocks noChangeAspect="1"/>
          </p:cNvGraphicFramePr>
          <p:nvPr/>
        </p:nvGraphicFramePr>
        <p:xfrm>
          <a:off x="1165225" y="928688"/>
          <a:ext cx="3314700" cy="4329112"/>
        </p:xfrm>
        <a:graphic>
          <a:graphicData uri="http://schemas.openxmlformats.org/presentationml/2006/ole">
            <mc:AlternateContent xmlns:mc="http://schemas.openxmlformats.org/markup-compatibility/2006">
              <mc:Choice xmlns:v="urn:schemas-microsoft-com:vml" Requires="v">
                <p:oleObj spid="_x0000_s1038" name="Picture" r:id="rId3" imgW="2211324" imgH="2883408" progId="Word.Picture.8">
                  <p:embed/>
                </p:oleObj>
              </mc:Choice>
              <mc:Fallback>
                <p:oleObj name="Picture" r:id="rId3" imgW="2211324" imgH="2883408" progId="Word.Picture.8">
                  <p:embed/>
                  <p:pic>
                    <p:nvPicPr>
                      <p:cNvPr id="69634"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5225" y="928688"/>
                        <a:ext cx="3314700" cy="432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9636" name="Rectangle 4"/>
          <p:cNvSpPr>
            <a:spLocks noChangeArrowheads="1"/>
          </p:cNvSpPr>
          <p:nvPr/>
        </p:nvSpPr>
        <p:spPr bwMode="auto">
          <a:xfrm>
            <a:off x="468056" y="5626015"/>
            <a:ext cx="80237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0" hangingPunct="0"/>
            <a:r>
              <a:rPr lang="en-US" dirty="0"/>
              <a:t>If </a:t>
            </a:r>
            <a:r>
              <a:rPr lang="en-US" dirty="0">
                <a:sym typeface="Symbol" pitchFamily="18" charset="2"/>
              </a:rPr>
              <a:t></a:t>
            </a:r>
            <a:r>
              <a:rPr lang="en-US" baseline="-25000" dirty="0">
                <a:sym typeface="Symbol" pitchFamily="18" charset="2"/>
              </a:rPr>
              <a:t>1</a:t>
            </a:r>
            <a:r>
              <a:rPr lang="en-US" dirty="0">
                <a:sym typeface="Symbol" pitchFamily="18" charset="2"/>
              </a:rPr>
              <a:t> does not fit within the triangle the angle is chosen along the steepest edge or diagonal resulting in a slope and direction equivalent to D8 </a:t>
            </a:r>
            <a:r>
              <a:rPr lang="en-US" dirty="0"/>
              <a:t> </a:t>
            </a:r>
          </a:p>
        </p:txBody>
      </p:sp>
      <p:graphicFrame>
        <p:nvGraphicFramePr>
          <p:cNvPr id="69637" name="Object 5"/>
          <p:cNvGraphicFramePr>
            <a:graphicFrameLocks noChangeAspect="1"/>
          </p:cNvGraphicFramePr>
          <p:nvPr>
            <p:extLst/>
          </p:nvPr>
        </p:nvGraphicFramePr>
        <p:xfrm>
          <a:off x="5559425" y="2865438"/>
          <a:ext cx="2335213" cy="965200"/>
        </p:xfrm>
        <a:graphic>
          <a:graphicData uri="http://schemas.openxmlformats.org/presentationml/2006/ole">
            <mc:AlternateContent xmlns:mc="http://schemas.openxmlformats.org/markup-compatibility/2006">
              <mc:Choice xmlns:v="urn:schemas-microsoft-com:vml" Requires="v">
                <p:oleObj spid="_x0000_s1039" name="Equation" r:id="rId5" imgW="1168200" imgH="482400" progId="Equation.3">
                  <p:embed/>
                </p:oleObj>
              </mc:Choice>
              <mc:Fallback>
                <p:oleObj name="Equation" r:id="rId5" imgW="1168200" imgH="482400" progId="Equation.3">
                  <p:embed/>
                  <p:pic>
                    <p:nvPicPr>
                      <p:cNvPr id="69637" name="Object 5"/>
                      <p:cNvPicPr>
                        <a:picLocks noChangeAspect="1" noChangeArrowheads="1"/>
                      </p:cNvPicPr>
                      <p:nvPr/>
                    </p:nvPicPr>
                    <p:blipFill>
                      <a:blip r:embed="rId6"/>
                      <a:srcRect/>
                      <a:stretch>
                        <a:fillRect/>
                      </a:stretch>
                    </p:blipFill>
                    <p:spPr bwMode="auto">
                      <a:xfrm>
                        <a:off x="5559425" y="2865438"/>
                        <a:ext cx="2335213"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6" name="Group 5"/>
          <p:cNvGrpSpPr/>
          <p:nvPr/>
        </p:nvGrpSpPr>
        <p:grpSpPr>
          <a:xfrm>
            <a:off x="4400550" y="3067050"/>
            <a:ext cx="676275" cy="1095375"/>
            <a:chOff x="4400550" y="3067050"/>
            <a:chExt cx="676275" cy="1095375"/>
          </a:xfrm>
        </p:grpSpPr>
        <p:sp>
          <p:nvSpPr>
            <p:cNvPr id="69638" name="Line 6"/>
            <p:cNvSpPr>
              <a:spLocks noChangeShapeType="1"/>
            </p:cNvSpPr>
            <p:nvPr/>
          </p:nvSpPr>
          <p:spPr bwMode="auto">
            <a:xfrm>
              <a:off x="4400550" y="4162425"/>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39" name="Line 7"/>
            <p:cNvSpPr>
              <a:spLocks noChangeShapeType="1"/>
            </p:cNvSpPr>
            <p:nvPr/>
          </p:nvSpPr>
          <p:spPr bwMode="auto">
            <a:xfrm>
              <a:off x="4400550" y="3067050"/>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9640" name="Line 8"/>
            <p:cNvSpPr>
              <a:spLocks noChangeShapeType="1"/>
            </p:cNvSpPr>
            <p:nvPr/>
          </p:nvSpPr>
          <p:spPr bwMode="auto">
            <a:xfrm>
              <a:off x="4838700" y="3067050"/>
              <a:ext cx="0" cy="1095375"/>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9641" name="Text Box 9"/>
            <p:cNvSpPr txBox="1">
              <a:spLocks noChangeArrowheads="1"/>
            </p:cNvSpPr>
            <p:nvPr/>
          </p:nvSpPr>
          <p:spPr bwMode="auto">
            <a:xfrm>
              <a:off x="4648200" y="3400425"/>
              <a:ext cx="428625"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ym typeface="Symbol" pitchFamily="18" charset="2"/>
                </a:rPr>
                <a:t></a:t>
              </a:r>
            </a:p>
          </p:txBody>
        </p:sp>
      </p:grpSp>
      <p:graphicFrame>
        <p:nvGraphicFramePr>
          <p:cNvPr id="69642" name="Object 10"/>
          <p:cNvGraphicFramePr>
            <a:graphicFrameLocks noChangeAspect="1"/>
          </p:cNvGraphicFramePr>
          <p:nvPr>
            <p:extLst/>
          </p:nvPr>
        </p:nvGraphicFramePr>
        <p:xfrm>
          <a:off x="4816475" y="4260850"/>
          <a:ext cx="3554413" cy="1014413"/>
        </p:xfrm>
        <a:graphic>
          <a:graphicData uri="http://schemas.openxmlformats.org/presentationml/2006/ole">
            <mc:AlternateContent xmlns:mc="http://schemas.openxmlformats.org/markup-compatibility/2006">
              <mc:Choice xmlns:v="urn:schemas-microsoft-com:vml" Requires="v">
                <p:oleObj spid="_x0000_s1040" name="Equation" r:id="rId7" imgW="1777680" imgH="507960" progId="Equation.3">
                  <p:embed/>
                </p:oleObj>
              </mc:Choice>
              <mc:Fallback>
                <p:oleObj name="Equation" r:id="rId7" imgW="1777680" imgH="507960" progId="Equation.3">
                  <p:embed/>
                  <p:pic>
                    <p:nvPicPr>
                      <p:cNvPr id="69642" name="Object 10"/>
                      <p:cNvPicPr>
                        <a:picLocks noChangeAspect="1" noChangeArrowheads="1"/>
                      </p:cNvPicPr>
                      <p:nvPr/>
                    </p:nvPicPr>
                    <p:blipFill>
                      <a:blip r:embed="rId8"/>
                      <a:srcRect/>
                      <a:stretch>
                        <a:fillRect/>
                      </a:stretch>
                    </p:blipFill>
                    <p:spPr bwMode="auto">
                      <a:xfrm>
                        <a:off x="4816475" y="4260850"/>
                        <a:ext cx="3554413"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extBox 1"/>
          <p:cNvSpPr txBox="1"/>
          <p:nvPr/>
        </p:nvSpPr>
        <p:spPr>
          <a:xfrm>
            <a:off x="5360704" y="1640875"/>
            <a:ext cx="2689198" cy="369332"/>
          </a:xfrm>
          <a:prstGeom prst="rect">
            <a:avLst/>
          </a:prstGeom>
          <a:noFill/>
        </p:spPr>
        <p:txBody>
          <a:bodyPr wrap="none" rtlCol="0">
            <a:spAutoFit/>
          </a:bodyPr>
          <a:lstStyle/>
          <a:p>
            <a:r>
              <a:rPr lang="en-US" dirty="0" smtClean="0"/>
              <a:t>Elevations at each vertex </a:t>
            </a:r>
            <a:r>
              <a:rPr lang="en-US" dirty="0" err="1" smtClean="0"/>
              <a:t>z</a:t>
            </a:r>
            <a:r>
              <a:rPr lang="en-US" baseline="-25000" dirty="0" err="1" smtClean="0"/>
              <a:t>i</a:t>
            </a:r>
            <a:endParaRPr lang="en-US" dirty="0"/>
          </a:p>
        </p:txBody>
      </p:sp>
      <p:sp>
        <p:nvSpPr>
          <p:cNvPr id="13" name="TextBox 12"/>
          <p:cNvSpPr txBox="1"/>
          <p:nvPr/>
        </p:nvSpPr>
        <p:spPr>
          <a:xfrm>
            <a:off x="4838700" y="1923618"/>
            <a:ext cx="354584" cy="369332"/>
          </a:xfrm>
          <a:prstGeom prst="rect">
            <a:avLst/>
          </a:prstGeom>
          <a:noFill/>
        </p:spPr>
        <p:txBody>
          <a:bodyPr wrap="none" rtlCol="0">
            <a:spAutoFit/>
          </a:bodyPr>
          <a:lstStyle/>
          <a:p>
            <a:r>
              <a:rPr lang="en-US" dirty="0" smtClean="0">
                <a:solidFill>
                  <a:srgbClr val="FF0000"/>
                </a:solidFill>
              </a:rPr>
              <a:t>z</a:t>
            </a:r>
            <a:r>
              <a:rPr lang="en-US" baseline="-25000" dirty="0">
                <a:solidFill>
                  <a:srgbClr val="FF0000"/>
                </a:solidFill>
              </a:rPr>
              <a:t>2</a:t>
            </a:r>
            <a:endParaRPr lang="en-US" dirty="0">
              <a:solidFill>
                <a:srgbClr val="FF0000"/>
              </a:solidFill>
            </a:endParaRPr>
          </a:p>
        </p:txBody>
      </p:sp>
      <p:sp>
        <p:nvSpPr>
          <p:cNvPr id="3" name="Freeform 2"/>
          <p:cNvSpPr/>
          <p:nvPr/>
        </p:nvSpPr>
        <p:spPr>
          <a:xfrm>
            <a:off x="3888508" y="2013527"/>
            <a:ext cx="950191" cy="508000"/>
          </a:xfrm>
          <a:custGeom>
            <a:avLst/>
            <a:gdLst>
              <a:gd name="connsiteX0" fmla="*/ 914400 w 914400"/>
              <a:gd name="connsiteY0" fmla="*/ 120073 h 508000"/>
              <a:gd name="connsiteX1" fmla="*/ 840509 w 914400"/>
              <a:gd name="connsiteY1" fmla="*/ 73891 h 508000"/>
              <a:gd name="connsiteX2" fmla="*/ 812800 w 914400"/>
              <a:gd name="connsiteY2" fmla="*/ 46182 h 508000"/>
              <a:gd name="connsiteX3" fmla="*/ 775855 w 914400"/>
              <a:gd name="connsiteY3" fmla="*/ 36946 h 508000"/>
              <a:gd name="connsiteX4" fmla="*/ 748146 w 914400"/>
              <a:gd name="connsiteY4" fmla="*/ 27709 h 508000"/>
              <a:gd name="connsiteX5" fmla="*/ 692727 w 914400"/>
              <a:gd name="connsiteY5" fmla="*/ 0 h 508000"/>
              <a:gd name="connsiteX6" fmla="*/ 544946 w 914400"/>
              <a:gd name="connsiteY6" fmla="*/ 18473 h 508000"/>
              <a:gd name="connsiteX7" fmla="*/ 517236 w 914400"/>
              <a:gd name="connsiteY7" fmla="*/ 36946 h 508000"/>
              <a:gd name="connsiteX8" fmla="*/ 498764 w 914400"/>
              <a:gd name="connsiteY8" fmla="*/ 64655 h 508000"/>
              <a:gd name="connsiteX9" fmla="*/ 471055 w 914400"/>
              <a:gd name="connsiteY9" fmla="*/ 92364 h 508000"/>
              <a:gd name="connsiteX10" fmla="*/ 461818 w 914400"/>
              <a:gd name="connsiteY10" fmla="*/ 120073 h 508000"/>
              <a:gd name="connsiteX11" fmla="*/ 443346 w 914400"/>
              <a:gd name="connsiteY11" fmla="*/ 147782 h 508000"/>
              <a:gd name="connsiteX12" fmla="*/ 424873 w 914400"/>
              <a:gd name="connsiteY12" fmla="*/ 203200 h 508000"/>
              <a:gd name="connsiteX13" fmla="*/ 406400 w 914400"/>
              <a:gd name="connsiteY13" fmla="*/ 258618 h 508000"/>
              <a:gd name="connsiteX14" fmla="*/ 387927 w 914400"/>
              <a:gd name="connsiteY14" fmla="*/ 314037 h 508000"/>
              <a:gd name="connsiteX15" fmla="*/ 341746 w 914400"/>
              <a:gd name="connsiteY15" fmla="*/ 369455 h 508000"/>
              <a:gd name="connsiteX16" fmla="*/ 277091 w 914400"/>
              <a:gd name="connsiteY16" fmla="*/ 434109 h 508000"/>
              <a:gd name="connsiteX17" fmla="*/ 193964 w 914400"/>
              <a:gd name="connsiteY17" fmla="*/ 471055 h 508000"/>
              <a:gd name="connsiteX18" fmla="*/ 129309 w 914400"/>
              <a:gd name="connsiteY18" fmla="*/ 489528 h 508000"/>
              <a:gd name="connsiteX19" fmla="*/ 36946 w 914400"/>
              <a:gd name="connsiteY19" fmla="*/ 498764 h 508000"/>
              <a:gd name="connsiteX20" fmla="*/ 0 w 914400"/>
              <a:gd name="connsiteY20" fmla="*/ 50800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914400" h="508000">
                <a:moveTo>
                  <a:pt x="914400" y="120073"/>
                </a:moveTo>
                <a:cubicBezTo>
                  <a:pt x="907958" y="116208"/>
                  <a:pt x="852696" y="84047"/>
                  <a:pt x="840509" y="73891"/>
                </a:cubicBezTo>
                <a:cubicBezTo>
                  <a:pt x="830474" y="65529"/>
                  <a:pt x="824141" y="52663"/>
                  <a:pt x="812800" y="46182"/>
                </a:cubicBezTo>
                <a:cubicBezTo>
                  <a:pt x="801779" y="39884"/>
                  <a:pt x="788061" y="40433"/>
                  <a:pt x="775855" y="36946"/>
                </a:cubicBezTo>
                <a:cubicBezTo>
                  <a:pt x="766494" y="34271"/>
                  <a:pt x="756854" y="32063"/>
                  <a:pt x="748146" y="27709"/>
                </a:cubicBezTo>
                <a:cubicBezTo>
                  <a:pt x="676525" y="-8101"/>
                  <a:pt x="762374" y="23217"/>
                  <a:pt x="692727" y="0"/>
                </a:cubicBezTo>
                <a:cubicBezTo>
                  <a:pt x="669816" y="1763"/>
                  <a:pt x="584818" y="-1463"/>
                  <a:pt x="544946" y="18473"/>
                </a:cubicBezTo>
                <a:cubicBezTo>
                  <a:pt x="535017" y="23437"/>
                  <a:pt x="526473" y="30788"/>
                  <a:pt x="517236" y="36946"/>
                </a:cubicBezTo>
                <a:cubicBezTo>
                  <a:pt x="511079" y="46182"/>
                  <a:pt x="505870" y="56127"/>
                  <a:pt x="498764" y="64655"/>
                </a:cubicBezTo>
                <a:cubicBezTo>
                  <a:pt x="490402" y="74690"/>
                  <a:pt x="478301" y="81496"/>
                  <a:pt x="471055" y="92364"/>
                </a:cubicBezTo>
                <a:cubicBezTo>
                  <a:pt x="465654" y="100465"/>
                  <a:pt x="466172" y="111365"/>
                  <a:pt x="461818" y="120073"/>
                </a:cubicBezTo>
                <a:cubicBezTo>
                  <a:pt x="456854" y="130002"/>
                  <a:pt x="447854" y="137638"/>
                  <a:pt x="443346" y="147782"/>
                </a:cubicBezTo>
                <a:cubicBezTo>
                  <a:pt x="435438" y="165576"/>
                  <a:pt x="431031" y="184727"/>
                  <a:pt x="424873" y="203200"/>
                </a:cubicBezTo>
                <a:lnTo>
                  <a:pt x="406400" y="258618"/>
                </a:lnTo>
                <a:cubicBezTo>
                  <a:pt x="406398" y="258623"/>
                  <a:pt x="387931" y="314032"/>
                  <a:pt x="387927" y="314037"/>
                </a:cubicBezTo>
                <a:cubicBezTo>
                  <a:pt x="321933" y="413032"/>
                  <a:pt x="424698" y="262803"/>
                  <a:pt x="341746" y="369455"/>
                </a:cubicBezTo>
                <a:cubicBezTo>
                  <a:pt x="289872" y="436149"/>
                  <a:pt x="330040" y="416460"/>
                  <a:pt x="277091" y="434109"/>
                </a:cubicBezTo>
                <a:cubicBezTo>
                  <a:pt x="233181" y="463383"/>
                  <a:pt x="259912" y="449072"/>
                  <a:pt x="193964" y="471055"/>
                </a:cubicBezTo>
                <a:cubicBezTo>
                  <a:pt x="174230" y="477633"/>
                  <a:pt x="149599" y="486629"/>
                  <a:pt x="129309" y="489528"/>
                </a:cubicBezTo>
                <a:cubicBezTo>
                  <a:pt x="98679" y="493904"/>
                  <a:pt x="67734" y="495685"/>
                  <a:pt x="36946" y="498764"/>
                </a:cubicBezTo>
                <a:lnTo>
                  <a:pt x="0" y="508000"/>
                </a:lnTo>
              </a:path>
            </a:pathLst>
          </a:custGeom>
          <a:noFill/>
          <a:ln>
            <a:solidFill>
              <a:schemeClr val="accent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899533" y="2286639"/>
            <a:ext cx="354584" cy="369332"/>
          </a:xfrm>
          <a:prstGeom prst="rect">
            <a:avLst/>
          </a:prstGeom>
          <a:noFill/>
        </p:spPr>
        <p:txBody>
          <a:bodyPr wrap="none" rtlCol="0">
            <a:spAutoFit/>
          </a:bodyPr>
          <a:lstStyle/>
          <a:p>
            <a:r>
              <a:rPr lang="en-US" dirty="0" smtClean="0">
                <a:solidFill>
                  <a:srgbClr val="FF0000"/>
                </a:solidFill>
              </a:rPr>
              <a:t>z</a:t>
            </a:r>
            <a:r>
              <a:rPr lang="en-US" baseline="-25000" dirty="0" smtClean="0">
                <a:solidFill>
                  <a:srgbClr val="FF0000"/>
                </a:solidFill>
              </a:rPr>
              <a:t>1</a:t>
            </a:r>
            <a:endParaRPr lang="en-US" dirty="0">
              <a:solidFill>
                <a:srgbClr val="FF0000"/>
              </a:solidFill>
            </a:endParaRPr>
          </a:p>
        </p:txBody>
      </p:sp>
      <p:sp>
        <p:nvSpPr>
          <p:cNvPr id="4" name="Freeform 3"/>
          <p:cNvSpPr/>
          <p:nvPr/>
        </p:nvSpPr>
        <p:spPr>
          <a:xfrm>
            <a:off x="3917950" y="2540000"/>
            <a:ext cx="977323" cy="1004539"/>
          </a:xfrm>
          <a:custGeom>
            <a:avLst/>
            <a:gdLst>
              <a:gd name="connsiteX0" fmla="*/ 905164 w 905164"/>
              <a:gd name="connsiteY0" fmla="*/ 0 h 988291"/>
              <a:gd name="connsiteX1" fmla="*/ 868218 w 905164"/>
              <a:gd name="connsiteY1" fmla="*/ 46182 h 988291"/>
              <a:gd name="connsiteX2" fmla="*/ 840509 w 905164"/>
              <a:gd name="connsiteY2" fmla="*/ 64655 h 988291"/>
              <a:gd name="connsiteX3" fmla="*/ 812800 w 905164"/>
              <a:gd name="connsiteY3" fmla="*/ 120073 h 988291"/>
              <a:gd name="connsiteX4" fmla="*/ 785091 w 905164"/>
              <a:gd name="connsiteY4" fmla="*/ 129309 h 988291"/>
              <a:gd name="connsiteX5" fmla="*/ 766618 w 905164"/>
              <a:gd name="connsiteY5" fmla="*/ 157018 h 988291"/>
              <a:gd name="connsiteX6" fmla="*/ 683491 w 905164"/>
              <a:gd name="connsiteY6" fmla="*/ 230909 h 988291"/>
              <a:gd name="connsiteX7" fmla="*/ 646546 w 905164"/>
              <a:gd name="connsiteY7" fmla="*/ 286327 h 988291"/>
              <a:gd name="connsiteX8" fmla="*/ 581891 w 905164"/>
              <a:gd name="connsiteY8" fmla="*/ 369455 h 988291"/>
              <a:gd name="connsiteX9" fmla="*/ 544946 w 905164"/>
              <a:gd name="connsiteY9" fmla="*/ 424873 h 988291"/>
              <a:gd name="connsiteX10" fmla="*/ 498764 w 905164"/>
              <a:gd name="connsiteY10" fmla="*/ 489527 h 988291"/>
              <a:gd name="connsiteX11" fmla="*/ 461818 w 905164"/>
              <a:gd name="connsiteY11" fmla="*/ 544945 h 988291"/>
              <a:gd name="connsiteX12" fmla="*/ 434109 w 905164"/>
              <a:gd name="connsiteY12" fmla="*/ 563418 h 988291"/>
              <a:gd name="connsiteX13" fmla="*/ 378691 w 905164"/>
              <a:gd name="connsiteY13" fmla="*/ 618836 h 988291"/>
              <a:gd name="connsiteX14" fmla="*/ 350982 w 905164"/>
              <a:gd name="connsiteY14" fmla="*/ 646545 h 988291"/>
              <a:gd name="connsiteX15" fmla="*/ 323273 w 905164"/>
              <a:gd name="connsiteY15" fmla="*/ 674255 h 988291"/>
              <a:gd name="connsiteX16" fmla="*/ 304800 w 905164"/>
              <a:gd name="connsiteY16" fmla="*/ 701964 h 988291"/>
              <a:gd name="connsiteX17" fmla="*/ 249382 w 905164"/>
              <a:gd name="connsiteY17" fmla="*/ 748145 h 988291"/>
              <a:gd name="connsiteX18" fmla="*/ 203200 w 905164"/>
              <a:gd name="connsiteY18" fmla="*/ 794327 h 988291"/>
              <a:gd name="connsiteX19" fmla="*/ 166255 w 905164"/>
              <a:gd name="connsiteY19" fmla="*/ 849745 h 988291"/>
              <a:gd name="connsiteX20" fmla="*/ 83127 w 905164"/>
              <a:gd name="connsiteY20" fmla="*/ 923636 h 988291"/>
              <a:gd name="connsiteX21" fmla="*/ 64655 w 905164"/>
              <a:gd name="connsiteY21" fmla="*/ 951345 h 988291"/>
              <a:gd name="connsiteX22" fmla="*/ 36946 w 905164"/>
              <a:gd name="connsiteY22" fmla="*/ 960582 h 988291"/>
              <a:gd name="connsiteX23" fmla="*/ 0 w 905164"/>
              <a:gd name="connsiteY23" fmla="*/ 988291 h 988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905164" h="988291">
                <a:moveTo>
                  <a:pt x="905164" y="0"/>
                </a:moveTo>
                <a:cubicBezTo>
                  <a:pt x="892849" y="15394"/>
                  <a:pt x="882158" y="32242"/>
                  <a:pt x="868218" y="46182"/>
                </a:cubicBezTo>
                <a:cubicBezTo>
                  <a:pt x="860369" y="54031"/>
                  <a:pt x="847444" y="55987"/>
                  <a:pt x="840509" y="64655"/>
                </a:cubicBezTo>
                <a:cubicBezTo>
                  <a:pt x="810763" y="101838"/>
                  <a:pt x="856057" y="85468"/>
                  <a:pt x="812800" y="120073"/>
                </a:cubicBezTo>
                <a:cubicBezTo>
                  <a:pt x="805197" y="126155"/>
                  <a:pt x="794327" y="126230"/>
                  <a:pt x="785091" y="129309"/>
                </a:cubicBezTo>
                <a:cubicBezTo>
                  <a:pt x="778933" y="138545"/>
                  <a:pt x="773993" y="148721"/>
                  <a:pt x="766618" y="157018"/>
                </a:cubicBezTo>
                <a:cubicBezTo>
                  <a:pt x="720605" y="208782"/>
                  <a:pt x="725605" y="202833"/>
                  <a:pt x="683491" y="230909"/>
                </a:cubicBezTo>
                <a:cubicBezTo>
                  <a:pt x="671176" y="249382"/>
                  <a:pt x="662245" y="270629"/>
                  <a:pt x="646546" y="286327"/>
                </a:cubicBezTo>
                <a:cubicBezTo>
                  <a:pt x="603136" y="329736"/>
                  <a:pt x="626084" y="303165"/>
                  <a:pt x="581891" y="369455"/>
                </a:cubicBezTo>
                <a:cubicBezTo>
                  <a:pt x="581886" y="369462"/>
                  <a:pt x="544950" y="424865"/>
                  <a:pt x="544946" y="424873"/>
                </a:cubicBezTo>
                <a:cubicBezTo>
                  <a:pt x="504843" y="505077"/>
                  <a:pt x="551187" y="422127"/>
                  <a:pt x="498764" y="489527"/>
                </a:cubicBezTo>
                <a:cubicBezTo>
                  <a:pt x="485134" y="507052"/>
                  <a:pt x="480291" y="532630"/>
                  <a:pt x="461818" y="544945"/>
                </a:cubicBezTo>
                <a:cubicBezTo>
                  <a:pt x="452582" y="551103"/>
                  <a:pt x="442406" y="556043"/>
                  <a:pt x="434109" y="563418"/>
                </a:cubicBezTo>
                <a:cubicBezTo>
                  <a:pt x="414583" y="580774"/>
                  <a:pt x="397164" y="600363"/>
                  <a:pt x="378691" y="618836"/>
                </a:cubicBezTo>
                <a:lnTo>
                  <a:pt x="350982" y="646545"/>
                </a:lnTo>
                <a:cubicBezTo>
                  <a:pt x="341746" y="655782"/>
                  <a:pt x="330519" y="663387"/>
                  <a:pt x="323273" y="674255"/>
                </a:cubicBezTo>
                <a:cubicBezTo>
                  <a:pt x="317115" y="683491"/>
                  <a:pt x="312650" y="694115"/>
                  <a:pt x="304800" y="701964"/>
                </a:cubicBezTo>
                <a:cubicBezTo>
                  <a:pt x="232153" y="774610"/>
                  <a:pt x="325031" y="657365"/>
                  <a:pt x="249382" y="748145"/>
                </a:cubicBezTo>
                <a:cubicBezTo>
                  <a:pt x="210897" y="794327"/>
                  <a:pt x="253999" y="760462"/>
                  <a:pt x="203200" y="794327"/>
                </a:cubicBezTo>
                <a:cubicBezTo>
                  <a:pt x="190885" y="812800"/>
                  <a:pt x="184728" y="837430"/>
                  <a:pt x="166255" y="849745"/>
                </a:cubicBezTo>
                <a:cubicBezTo>
                  <a:pt x="132941" y="871955"/>
                  <a:pt x="108431" y="885679"/>
                  <a:pt x="83127" y="923636"/>
                </a:cubicBezTo>
                <a:cubicBezTo>
                  <a:pt x="76970" y="932872"/>
                  <a:pt x="73323" y="944410"/>
                  <a:pt x="64655" y="951345"/>
                </a:cubicBezTo>
                <a:cubicBezTo>
                  <a:pt x="57053" y="957427"/>
                  <a:pt x="45654" y="956228"/>
                  <a:pt x="36946" y="960582"/>
                </a:cubicBezTo>
                <a:cubicBezTo>
                  <a:pt x="16056" y="971027"/>
                  <a:pt x="12990" y="975301"/>
                  <a:pt x="0" y="988291"/>
                </a:cubicBezTo>
              </a:path>
            </a:pathLst>
          </a:custGeom>
          <a:noFill/>
          <a:ln>
            <a:solidFill>
              <a:schemeClr val="accent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141216" y="1590796"/>
            <a:ext cx="354584" cy="369332"/>
          </a:xfrm>
          <a:prstGeom prst="rect">
            <a:avLst/>
          </a:prstGeom>
          <a:noFill/>
        </p:spPr>
        <p:txBody>
          <a:bodyPr wrap="none" rtlCol="0">
            <a:spAutoFit/>
          </a:bodyPr>
          <a:lstStyle/>
          <a:p>
            <a:r>
              <a:rPr lang="en-US" dirty="0" smtClean="0">
                <a:solidFill>
                  <a:srgbClr val="FF0000"/>
                </a:solidFill>
              </a:rPr>
              <a:t>z</a:t>
            </a:r>
            <a:r>
              <a:rPr lang="en-US" baseline="-25000" dirty="0">
                <a:solidFill>
                  <a:srgbClr val="FF0000"/>
                </a:solidFill>
              </a:rPr>
              <a:t>0</a:t>
            </a:r>
            <a:endParaRPr lang="en-US" dirty="0">
              <a:solidFill>
                <a:srgbClr val="FF0000"/>
              </a:solidFill>
            </a:endParaRPr>
          </a:p>
        </p:txBody>
      </p:sp>
      <p:sp>
        <p:nvSpPr>
          <p:cNvPr id="5" name="Freeform 4"/>
          <p:cNvSpPr/>
          <p:nvPr/>
        </p:nvSpPr>
        <p:spPr>
          <a:xfrm>
            <a:off x="2743199" y="1791855"/>
            <a:ext cx="1450109" cy="1724975"/>
          </a:xfrm>
          <a:custGeom>
            <a:avLst/>
            <a:gdLst>
              <a:gd name="connsiteX0" fmla="*/ 1477818 w 1477818"/>
              <a:gd name="connsiteY0" fmla="*/ 0 h 1644072"/>
              <a:gd name="connsiteX1" fmla="*/ 1376218 w 1477818"/>
              <a:gd name="connsiteY1" fmla="*/ 27709 h 1644072"/>
              <a:gd name="connsiteX2" fmla="*/ 1293091 w 1477818"/>
              <a:gd name="connsiteY2" fmla="*/ 55418 h 1644072"/>
              <a:gd name="connsiteX3" fmla="*/ 1265382 w 1477818"/>
              <a:gd name="connsiteY3" fmla="*/ 64654 h 1644072"/>
              <a:gd name="connsiteX4" fmla="*/ 1228437 w 1477818"/>
              <a:gd name="connsiteY4" fmla="*/ 73891 h 1644072"/>
              <a:gd name="connsiteX5" fmla="*/ 1173018 w 1477818"/>
              <a:gd name="connsiteY5" fmla="*/ 92363 h 1644072"/>
              <a:gd name="connsiteX6" fmla="*/ 1136073 w 1477818"/>
              <a:gd name="connsiteY6" fmla="*/ 101600 h 1644072"/>
              <a:gd name="connsiteX7" fmla="*/ 1080655 w 1477818"/>
              <a:gd name="connsiteY7" fmla="*/ 120072 h 1644072"/>
              <a:gd name="connsiteX8" fmla="*/ 1025237 w 1477818"/>
              <a:gd name="connsiteY8" fmla="*/ 147781 h 1644072"/>
              <a:gd name="connsiteX9" fmla="*/ 997528 w 1477818"/>
              <a:gd name="connsiteY9" fmla="*/ 166254 h 1644072"/>
              <a:gd name="connsiteX10" fmla="*/ 942109 w 1477818"/>
              <a:gd name="connsiteY10" fmla="*/ 193963 h 1644072"/>
              <a:gd name="connsiteX11" fmla="*/ 932873 w 1477818"/>
              <a:gd name="connsiteY11" fmla="*/ 221672 h 1644072"/>
              <a:gd name="connsiteX12" fmla="*/ 877455 w 1477818"/>
              <a:gd name="connsiteY12" fmla="*/ 258618 h 1644072"/>
              <a:gd name="connsiteX13" fmla="*/ 840509 w 1477818"/>
              <a:gd name="connsiteY13" fmla="*/ 304800 h 1644072"/>
              <a:gd name="connsiteX14" fmla="*/ 822037 w 1477818"/>
              <a:gd name="connsiteY14" fmla="*/ 332509 h 1644072"/>
              <a:gd name="connsiteX15" fmla="*/ 794328 w 1477818"/>
              <a:gd name="connsiteY15" fmla="*/ 360218 h 1644072"/>
              <a:gd name="connsiteX16" fmla="*/ 775855 w 1477818"/>
              <a:gd name="connsiteY16" fmla="*/ 387927 h 1644072"/>
              <a:gd name="connsiteX17" fmla="*/ 748146 w 1477818"/>
              <a:gd name="connsiteY17" fmla="*/ 415636 h 1644072"/>
              <a:gd name="connsiteX18" fmla="*/ 729673 w 1477818"/>
              <a:gd name="connsiteY18" fmla="*/ 452581 h 1644072"/>
              <a:gd name="connsiteX19" fmla="*/ 692728 w 1477818"/>
              <a:gd name="connsiteY19" fmla="*/ 508000 h 1644072"/>
              <a:gd name="connsiteX20" fmla="*/ 637309 w 1477818"/>
              <a:gd name="connsiteY20" fmla="*/ 591127 h 1644072"/>
              <a:gd name="connsiteX21" fmla="*/ 600364 w 1477818"/>
              <a:gd name="connsiteY21" fmla="*/ 646545 h 1644072"/>
              <a:gd name="connsiteX22" fmla="*/ 581891 w 1477818"/>
              <a:gd name="connsiteY22" fmla="*/ 674254 h 1644072"/>
              <a:gd name="connsiteX23" fmla="*/ 554182 w 1477818"/>
              <a:gd name="connsiteY23" fmla="*/ 701963 h 1644072"/>
              <a:gd name="connsiteX24" fmla="*/ 544946 w 1477818"/>
              <a:gd name="connsiteY24" fmla="*/ 729672 h 1644072"/>
              <a:gd name="connsiteX25" fmla="*/ 508000 w 1477818"/>
              <a:gd name="connsiteY25" fmla="*/ 794327 h 1644072"/>
              <a:gd name="connsiteX26" fmla="*/ 498764 w 1477818"/>
              <a:gd name="connsiteY26" fmla="*/ 822036 h 1644072"/>
              <a:gd name="connsiteX27" fmla="*/ 471055 w 1477818"/>
              <a:gd name="connsiteY27" fmla="*/ 858981 h 1644072"/>
              <a:gd name="connsiteX28" fmla="*/ 452582 w 1477818"/>
              <a:gd name="connsiteY28" fmla="*/ 886691 h 1644072"/>
              <a:gd name="connsiteX29" fmla="*/ 406400 w 1477818"/>
              <a:gd name="connsiteY29" fmla="*/ 969818 h 1644072"/>
              <a:gd name="connsiteX30" fmla="*/ 387928 w 1477818"/>
              <a:gd name="connsiteY30" fmla="*/ 1006763 h 1644072"/>
              <a:gd name="connsiteX31" fmla="*/ 378691 w 1477818"/>
              <a:gd name="connsiteY31" fmla="*/ 1034472 h 1644072"/>
              <a:gd name="connsiteX32" fmla="*/ 360218 w 1477818"/>
              <a:gd name="connsiteY32" fmla="*/ 1062181 h 1644072"/>
              <a:gd name="connsiteX33" fmla="*/ 332509 w 1477818"/>
              <a:gd name="connsiteY33" fmla="*/ 1126836 h 1644072"/>
              <a:gd name="connsiteX34" fmla="*/ 314037 w 1477818"/>
              <a:gd name="connsiteY34" fmla="*/ 1154545 h 1644072"/>
              <a:gd name="connsiteX35" fmla="*/ 304800 w 1477818"/>
              <a:gd name="connsiteY35" fmla="*/ 1182254 h 1644072"/>
              <a:gd name="connsiteX36" fmla="*/ 286328 w 1477818"/>
              <a:gd name="connsiteY36" fmla="*/ 1209963 h 1644072"/>
              <a:gd name="connsiteX37" fmla="*/ 277091 w 1477818"/>
              <a:gd name="connsiteY37" fmla="*/ 1237672 h 1644072"/>
              <a:gd name="connsiteX38" fmla="*/ 249382 w 1477818"/>
              <a:gd name="connsiteY38" fmla="*/ 1265381 h 1644072"/>
              <a:gd name="connsiteX39" fmla="*/ 240146 w 1477818"/>
              <a:gd name="connsiteY39" fmla="*/ 1293091 h 1644072"/>
              <a:gd name="connsiteX40" fmla="*/ 193964 w 1477818"/>
              <a:gd name="connsiteY40" fmla="*/ 1348509 h 1644072"/>
              <a:gd name="connsiteX41" fmla="*/ 147782 w 1477818"/>
              <a:gd name="connsiteY41" fmla="*/ 1431636 h 1644072"/>
              <a:gd name="connsiteX42" fmla="*/ 129309 w 1477818"/>
              <a:gd name="connsiteY42" fmla="*/ 1459345 h 1644072"/>
              <a:gd name="connsiteX43" fmla="*/ 101600 w 1477818"/>
              <a:gd name="connsiteY43" fmla="*/ 1487054 h 1644072"/>
              <a:gd name="connsiteX44" fmla="*/ 55418 w 1477818"/>
              <a:gd name="connsiteY44" fmla="*/ 1533236 h 1644072"/>
              <a:gd name="connsiteX45" fmla="*/ 18473 w 1477818"/>
              <a:gd name="connsiteY45" fmla="*/ 1588654 h 1644072"/>
              <a:gd name="connsiteX46" fmla="*/ 0 w 1477818"/>
              <a:gd name="connsiteY46" fmla="*/ 1644072 h 1644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477818" h="1644072">
                <a:moveTo>
                  <a:pt x="1477818" y="0"/>
                </a:moveTo>
                <a:cubicBezTo>
                  <a:pt x="1378952" y="39545"/>
                  <a:pt x="1487861" y="-201"/>
                  <a:pt x="1376218" y="27709"/>
                </a:cubicBezTo>
                <a:cubicBezTo>
                  <a:pt x="1376184" y="27717"/>
                  <a:pt x="1306962" y="50794"/>
                  <a:pt x="1293091" y="55418"/>
                </a:cubicBezTo>
                <a:cubicBezTo>
                  <a:pt x="1283855" y="58497"/>
                  <a:pt x="1274827" y="62293"/>
                  <a:pt x="1265382" y="64654"/>
                </a:cubicBezTo>
                <a:cubicBezTo>
                  <a:pt x="1253067" y="67733"/>
                  <a:pt x="1240596" y="70243"/>
                  <a:pt x="1228437" y="73891"/>
                </a:cubicBezTo>
                <a:cubicBezTo>
                  <a:pt x="1209786" y="79486"/>
                  <a:pt x="1191909" y="87640"/>
                  <a:pt x="1173018" y="92363"/>
                </a:cubicBezTo>
                <a:cubicBezTo>
                  <a:pt x="1160703" y="95442"/>
                  <a:pt x="1148232" y="97952"/>
                  <a:pt x="1136073" y="101600"/>
                </a:cubicBezTo>
                <a:cubicBezTo>
                  <a:pt x="1117422" y="107195"/>
                  <a:pt x="1080655" y="120072"/>
                  <a:pt x="1080655" y="120072"/>
                </a:cubicBezTo>
                <a:cubicBezTo>
                  <a:pt x="1001244" y="173013"/>
                  <a:pt x="1101717" y="109541"/>
                  <a:pt x="1025237" y="147781"/>
                </a:cubicBezTo>
                <a:cubicBezTo>
                  <a:pt x="1015308" y="152745"/>
                  <a:pt x="1007457" y="161290"/>
                  <a:pt x="997528" y="166254"/>
                </a:cubicBezTo>
                <a:cubicBezTo>
                  <a:pt x="921039" y="204499"/>
                  <a:pt x="1021526" y="141020"/>
                  <a:pt x="942109" y="193963"/>
                </a:cubicBezTo>
                <a:cubicBezTo>
                  <a:pt x="939030" y="203199"/>
                  <a:pt x="939757" y="214788"/>
                  <a:pt x="932873" y="221672"/>
                </a:cubicBezTo>
                <a:cubicBezTo>
                  <a:pt x="917174" y="237371"/>
                  <a:pt x="877455" y="258618"/>
                  <a:pt x="877455" y="258618"/>
                </a:cubicBezTo>
                <a:cubicBezTo>
                  <a:pt x="859472" y="312563"/>
                  <a:pt x="882288" y="263020"/>
                  <a:pt x="840509" y="304800"/>
                </a:cubicBezTo>
                <a:cubicBezTo>
                  <a:pt x="832660" y="312649"/>
                  <a:pt x="829143" y="323981"/>
                  <a:pt x="822037" y="332509"/>
                </a:cubicBezTo>
                <a:cubicBezTo>
                  <a:pt x="813675" y="342544"/>
                  <a:pt x="802690" y="350183"/>
                  <a:pt x="794328" y="360218"/>
                </a:cubicBezTo>
                <a:cubicBezTo>
                  <a:pt x="787221" y="368746"/>
                  <a:pt x="782962" y="379399"/>
                  <a:pt x="775855" y="387927"/>
                </a:cubicBezTo>
                <a:cubicBezTo>
                  <a:pt x="767493" y="397962"/>
                  <a:pt x="755738" y="405007"/>
                  <a:pt x="748146" y="415636"/>
                </a:cubicBezTo>
                <a:cubicBezTo>
                  <a:pt x="740143" y="426840"/>
                  <a:pt x="736757" y="440774"/>
                  <a:pt x="729673" y="452581"/>
                </a:cubicBezTo>
                <a:cubicBezTo>
                  <a:pt x="718250" y="471619"/>
                  <a:pt x="705043" y="489527"/>
                  <a:pt x="692728" y="508000"/>
                </a:cubicBezTo>
                <a:lnTo>
                  <a:pt x="637309" y="591127"/>
                </a:lnTo>
                <a:lnTo>
                  <a:pt x="600364" y="646545"/>
                </a:lnTo>
                <a:cubicBezTo>
                  <a:pt x="594206" y="655781"/>
                  <a:pt x="589740" y="666405"/>
                  <a:pt x="581891" y="674254"/>
                </a:cubicBezTo>
                <a:lnTo>
                  <a:pt x="554182" y="701963"/>
                </a:lnTo>
                <a:cubicBezTo>
                  <a:pt x="551103" y="711199"/>
                  <a:pt x="548781" y="720723"/>
                  <a:pt x="544946" y="729672"/>
                </a:cubicBezTo>
                <a:cubicBezTo>
                  <a:pt x="530884" y="762484"/>
                  <a:pt x="526552" y="766499"/>
                  <a:pt x="508000" y="794327"/>
                </a:cubicBezTo>
                <a:cubicBezTo>
                  <a:pt x="504921" y="803563"/>
                  <a:pt x="503594" y="813583"/>
                  <a:pt x="498764" y="822036"/>
                </a:cubicBezTo>
                <a:cubicBezTo>
                  <a:pt x="491127" y="835402"/>
                  <a:pt x="480002" y="846455"/>
                  <a:pt x="471055" y="858981"/>
                </a:cubicBezTo>
                <a:cubicBezTo>
                  <a:pt x="464603" y="868014"/>
                  <a:pt x="458740" y="877454"/>
                  <a:pt x="452582" y="886691"/>
                </a:cubicBezTo>
                <a:cubicBezTo>
                  <a:pt x="427039" y="963321"/>
                  <a:pt x="469922" y="842770"/>
                  <a:pt x="406400" y="969818"/>
                </a:cubicBezTo>
                <a:cubicBezTo>
                  <a:pt x="400243" y="982133"/>
                  <a:pt x="393352" y="994108"/>
                  <a:pt x="387928" y="1006763"/>
                </a:cubicBezTo>
                <a:cubicBezTo>
                  <a:pt x="384093" y="1015712"/>
                  <a:pt x="383045" y="1025764"/>
                  <a:pt x="378691" y="1034472"/>
                </a:cubicBezTo>
                <a:cubicBezTo>
                  <a:pt x="373726" y="1044401"/>
                  <a:pt x="366376" y="1052945"/>
                  <a:pt x="360218" y="1062181"/>
                </a:cubicBezTo>
                <a:cubicBezTo>
                  <a:pt x="349855" y="1093271"/>
                  <a:pt x="350773" y="1094874"/>
                  <a:pt x="332509" y="1126836"/>
                </a:cubicBezTo>
                <a:cubicBezTo>
                  <a:pt x="327002" y="1136474"/>
                  <a:pt x="319001" y="1144616"/>
                  <a:pt x="314037" y="1154545"/>
                </a:cubicBezTo>
                <a:cubicBezTo>
                  <a:pt x="309683" y="1163253"/>
                  <a:pt x="309154" y="1173546"/>
                  <a:pt x="304800" y="1182254"/>
                </a:cubicBezTo>
                <a:cubicBezTo>
                  <a:pt x="299836" y="1192183"/>
                  <a:pt x="291292" y="1200034"/>
                  <a:pt x="286328" y="1209963"/>
                </a:cubicBezTo>
                <a:cubicBezTo>
                  <a:pt x="281974" y="1218671"/>
                  <a:pt x="282492" y="1229571"/>
                  <a:pt x="277091" y="1237672"/>
                </a:cubicBezTo>
                <a:cubicBezTo>
                  <a:pt x="269845" y="1248540"/>
                  <a:pt x="258618" y="1256145"/>
                  <a:pt x="249382" y="1265381"/>
                </a:cubicBezTo>
                <a:cubicBezTo>
                  <a:pt x="246303" y="1274618"/>
                  <a:pt x="244500" y="1284383"/>
                  <a:pt x="240146" y="1293091"/>
                </a:cubicBezTo>
                <a:cubicBezTo>
                  <a:pt x="227288" y="1318808"/>
                  <a:pt x="214390" y="1328083"/>
                  <a:pt x="193964" y="1348509"/>
                </a:cubicBezTo>
                <a:cubicBezTo>
                  <a:pt x="177707" y="1397280"/>
                  <a:pt x="190129" y="1368117"/>
                  <a:pt x="147782" y="1431636"/>
                </a:cubicBezTo>
                <a:cubicBezTo>
                  <a:pt x="141624" y="1440872"/>
                  <a:pt x="137158" y="1451496"/>
                  <a:pt x="129309" y="1459345"/>
                </a:cubicBezTo>
                <a:cubicBezTo>
                  <a:pt x="120073" y="1468581"/>
                  <a:pt x="109962" y="1477019"/>
                  <a:pt x="101600" y="1487054"/>
                </a:cubicBezTo>
                <a:cubicBezTo>
                  <a:pt x="63115" y="1533236"/>
                  <a:pt x="106220" y="1499369"/>
                  <a:pt x="55418" y="1533236"/>
                </a:cubicBezTo>
                <a:cubicBezTo>
                  <a:pt x="43103" y="1551709"/>
                  <a:pt x="25494" y="1567592"/>
                  <a:pt x="18473" y="1588654"/>
                </a:cubicBezTo>
                <a:lnTo>
                  <a:pt x="0" y="1644072"/>
                </a:lnTo>
              </a:path>
            </a:pathLst>
          </a:custGeom>
          <a:noFill/>
          <a:ln>
            <a:solidFill>
              <a:schemeClr val="accent1"/>
            </a:solidFill>
            <a:headEnd type="none" w="med" len="med"/>
            <a:tailEnd type="arrow"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itle 3"/>
          <p:cNvSpPr txBox="1">
            <a:spLocks/>
          </p:cNvSpPr>
          <p:nvPr/>
        </p:nvSpPr>
        <p:spPr>
          <a:xfrm>
            <a:off x="628650" y="237307"/>
            <a:ext cx="7886700"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smtClean="0"/>
              <a:t>How does the Dinfinity method work in case the angle doesn't fit into the steepest triangle? </a:t>
            </a:r>
            <a:endParaRPr lang="en-US" sz="3200" dirty="0"/>
          </a:p>
        </p:txBody>
      </p:sp>
      <p:sp>
        <p:nvSpPr>
          <p:cNvPr id="7" name="Rectangle 6"/>
          <p:cNvSpPr/>
          <p:nvPr/>
        </p:nvSpPr>
        <p:spPr>
          <a:xfrm>
            <a:off x="468056" y="5555226"/>
            <a:ext cx="7902832" cy="865239"/>
          </a:xfrm>
          <a:prstGeom prst="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7726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9634" name="Object 2"/>
          <p:cNvGraphicFramePr>
            <a:graphicFrameLocks noChangeAspect="1"/>
          </p:cNvGraphicFramePr>
          <p:nvPr>
            <p:extLst>
              <p:ext uri="{D42A27DB-BD31-4B8C-83A1-F6EECF244321}">
                <p14:modId xmlns:p14="http://schemas.microsoft.com/office/powerpoint/2010/main" val="3954301017"/>
              </p:ext>
            </p:extLst>
          </p:nvPr>
        </p:nvGraphicFramePr>
        <p:xfrm>
          <a:off x="407988" y="1182688"/>
          <a:ext cx="3311525" cy="4333875"/>
        </p:xfrm>
        <a:graphic>
          <a:graphicData uri="http://schemas.openxmlformats.org/presentationml/2006/ole">
            <mc:AlternateContent xmlns:mc="http://schemas.openxmlformats.org/markup-compatibility/2006">
              <mc:Choice xmlns:v="urn:schemas-microsoft-com:vml" Requires="v">
                <p:oleObj spid="_x0000_s2062" name="Picture" r:id="rId3" imgW="2209680" imgH="2886120" progId="Word.Picture.8">
                  <p:embed/>
                </p:oleObj>
              </mc:Choice>
              <mc:Fallback>
                <p:oleObj name="Picture" r:id="rId3" imgW="2209680" imgH="2886120" progId="Word.Picture.8">
                  <p:embed/>
                  <p:pic>
                    <p:nvPicPr>
                      <p:cNvPr id="69634" name="Object 2"/>
                      <p:cNvPicPr>
                        <a:picLocks noChangeAspect="1" noChangeArrowheads="1"/>
                      </p:cNvPicPr>
                      <p:nvPr/>
                    </p:nvPicPr>
                    <p:blipFill>
                      <a:blip r:embed="rId4"/>
                      <a:srcRect/>
                      <a:stretch>
                        <a:fillRect/>
                      </a:stretch>
                    </p:blipFill>
                    <p:spPr bwMode="auto">
                      <a:xfrm>
                        <a:off x="407988" y="1182688"/>
                        <a:ext cx="3311525" cy="4333875"/>
                      </a:xfrm>
                      <a:prstGeom prst="rect">
                        <a:avLst/>
                      </a:prstGeom>
                      <a:noFill/>
                      <a:ln>
                        <a:noFill/>
                      </a:ln>
                      <a:effectLst/>
                      <a:extLst/>
                    </p:spPr>
                  </p:pic>
                </p:oleObj>
              </mc:Fallback>
            </mc:AlternateContent>
          </a:graphicData>
        </a:graphic>
      </p:graphicFrame>
      <p:graphicFrame>
        <p:nvGraphicFramePr>
          <p:cNvPr id="69637" name="Object 5"/>
          <p:cNvGraphicFramePr>
            <a:graphicFrameLocks noChangeAspect="1"/>
          </p:cNvGraphicFramePr>
          <p:nvPr>
            <p:extLst>
              <p:ext uri="{D42A27DB-BD31-4B8C-83A1-F6EECF244321}">
                <p14:modId xmlns:p14="http://schemas.microsoft.com/office/powerpoint/2010/main" val="1003075001"/>
              </p:ext>
            </p:extLst>
          </p:nvPr>
        </p:nvGraphicFramePr>
        <p:xfrm>
          <a:off x="4005928" y="486031"/>
          <a:ext cx="2335213" cy="965200"/>
        </p:xfrm>
        <a:graphic>
          <a:graphicData uri="http://schemas.openxmlformats.org/presentationml/2006/ole">
            <mc:AlternateContent xmlns:mc="http://schemas.openxmlformats.org/markup-compatibility/2006">
              <mc:Choice xmlns:v="urn:schemas-microsoft-com:vml" Requires="v">
                <p:oleObj spid="_x0000_s2063" name="Equation" r:id="rId5" imgW="1168200" imgH="482400" progId="Equation.3">
                  <p:embed/>
                </p:oleObj>
              </mc:Choice>
              <mc:Fallback>
                <p:oleObj name="Equation" r:id="rId5" imgW="1168200" imgH="482400" progId="Equation.3">
                  <p:embed/>
                  <p:pic>
                    <p:nvPicPr>
                      <p:cNvPr id="69637" name="Object 5"/>
                      <p:cNvPicPr>
                        <a:picLocks noChangeAspect="1" noChangeArrowheads="1"/>
                      </p:cNvPicPr>
                      <p:nvPr/>
                    </p:nvPicPr>
                    <p:blipFill>
                      <a:blip r:embed="rId6"/>
                      <a:srcRect/>
                      <a:stretch>
                        <a:fillRect/>
                      </a:stretch>
                    </p:blipFill>
                    <p:spPr bwMode="auto">
                      <a:xfrm>
                        <a:off x="4005928" y="486031"/>
                        <a:ext cx="2335213"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9642" name="Object 10"/>
          <p:cNvGraphicFramePr>
            <a:graphicFrameLocks noChangeAspect="1"/>
          </p:cNvGraphicFramePr>
          <p:nvPr>
            <p:extLst>
              <p:ext uri="{D42A27DB-BD31-4B8C-83A1-F6EECF244321}">
                <p14:modId xmlns:p14="http://schemas.microsoft.com/office/powerpoint/2010/main" val="2375714622"/>
              </p:ext>
            </p:extLst>
          </p:nvPr>
        </p:nvGraphicFramePr>
        <p:xfrm>
          <a:off x="4005928" y="1496598"/>
          <a:ext cx="3554413" cy="1014413"/>
        </p:xfrm>
        <a:graphic>
          <a:graphicData uri="http://schemas.openxmlformats.org/presentationml/2006/ole">
            <mc:AlternateContent xmlns:mc="http://schemas.openxmlformats.org/markup-compatibility/2006">
              <mc:Choice xmlns:v="urn:schemas-microsoft-com:vml" Requires="v">
                <p:oleObj spid="_x0000_s2064" name="Equation" r:id="rId7" imgW="1777680" imgH="507960" progId="Equation.3">
                  <p:embed/>
                </p:oleObj>
              </mc:Choice>
              <mc:Fallback>
                <p:oleObj name="Equation" r:id="rId7" imgW="1777680" imgH="507960" progId="Equation.3">
                  <p:embed/>
                  <p:pic>
                    <p:nvPicPr>
                      <p:cNvPr id="69642" name="Object 10"/>
                      <p:cNvPicPr>
                        <a:picLocks noChangeAspect="1" noChangeArrowheads="1"/>
                      </p:cNvPicPr>
                      <p:nvPr/>
                    </p:nvPicPr>
                    <p:blipFill>
                      <a:blip r:embed="rId8"/>
                      <a:srcRect/>
                      <a:stretch>
                        <a:fillRect/>
                      </a:stretch>
                    </p:blipFill>
                    <p:spPr bwMode="auto">
                      <a:xfrm>
                        <a:off x="4005928" y="1496598"/>
                        <a:ext cx="3554413"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Title 3"/>
          <p:cNvSpPr txBox="1">
            <a:spLocks/>
          </p:cNvSpPr>
          <p:nvPr/>
        </p:nvSpPr>
        <p:spPr>
          <a:xfrm>
            <a:off x="642941" y="444785"/>
            <a:ext cx="2851969" cy="755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t>Example</a:t>
            </a:r>
            <a:endParaRPr lang="en-US" sz="3200" dirty="0"/>
          </a:p>
        </p:txBody>
      </p:sp>
      <p:sp>
        <p:nvSpPr>
          <p:cNvPr id="6" name="TextBox 5"/>
          <p:cNvSpPr txBox="1"/>
          <p:nvPr/>
        </p:nvSpPr>
        <p:spPr>
          <a:xfrm>
            <a:off x="1730478" y="3645972"/>
            <a:ext cx="418704" cy="369332"/>
          </a:xfrm>
          <a:prstGeom prst="rect">
            <a:avLst/>
          </a:prstGeom>
          <a:solidFill>
            <a:schemeClr val="bg1"/>
          </a:solidFill>
        </p:spPr>
        <p:txBody>
          <a:bodyPr wrap="none" rtlCol="0">
            <a:spAutoFit/>
          </a:bodyPr>
          <a:lstStyle/>
          <a:p>
            <a:r>
              <a:rPr lang="en-US" dirty="0" smtClean="0">
                <a:solidFill>
                  <a:srgbClr val="FF0000"/>
                </a:solidFill>
              </a:rPr>
              <a:t>45</a:t>
            </a:r>
            <a:endParaRPr lang="en-US" dirty="0">
              <a:solidFill>
                <a:srgbClr val="FF0000"/>
              </a:solidFill>
            </a:endParaRPr>
          </a:p>
        </p:txBody>
      </p:sp>
      <p:sp>
        <p:nvSpPr>
          <p:cNvPr id="20" name="TextBox 19"/>
          <p:cNvSpPr txBox="1"/>
          <p:nvPr/>
        </p:nvSpPr>
        <p:spPr>
          <a:xfrm>
            <a:off x="3054568" y="3469343"/>
            <a:ext cx="418704" cy="369332"/>
          </a:xfrm>
          <a:prstGeom prst="rect">
            <a:avLst/>
          </a:prstGeom>
          <a:noFill/>
        </p:spPr>
        <p:txBody>
          <a:bodyPr wrap="none" rtlCol="0">
            <a:spAutoFit/>
          </a:bodyPr>
          <a:lstStyle/>
          <a:p>
            <a:r>
              <a:rPr lang="en-US" dirty="0" smtClean="0">
                <a:solidFill>
                  <a:srgbClr val="FF0000"/>
                </a:solidFill>
              </a:rPr>
              <a:t>43</a:t>
            </a:r>
            <a:endParaRPr lang="en-US" dirty="0">
              <a:solidFill>
                <a:srgbClr val="FF0000"/>
              </a:solidFill>
            </a:endParaRPr>
          </a:p>
        </p:txBody>
      </p:sp>
      <p:sp>
        <p:nvSpPr>
          <p:cNvPr id="21" name="TextBox 20"/>
          <p:cNvSpPr txBox="1"/>
          <p:nvPr/>
        </p:nvSpPr>
        <p:spPr>
          <a:xfrm>
            <a:off x="2649646" y="2343864"/>
            <a:ext cx="418704" cy="369332"/>
          </a:xfrm>
          <a:prstGeom prst="rect">
            <a:avLst/>
          </a:prstGeom>
          <a:noFill/>
        </p:spPr>
        <p:txBody>
          <a:bodyPr wrap="none" rtlCol="0">
            <a:spAutoFit/>
          </a:bodyPr>
          <a:lstStyle/>
          <a:p>
            <a:r>
              <a:rPr lang="en-US" dirty="0" smtClean="0">
                <a:solidFill>
                  <a:srgbClr val="FF0000"/>
                </a:solidFill>
              </a:rPr>
              <a:t>38</a:t>
            </a:r>
            <a:endParaRPr lang="en-US" dirty="0">
              <a:solidFill>
                <a:srgbClr val="FF0000"/>
              </a:solidFill>
            </a:endParaRPr>
          </a:p>
        </p:txBody>
      </p:sp>
      <p:sp>
        <p:nvSpPr>
          <p:cNvPr id="23" name="Line 6"/>
          <p:cNvSpPr>
            <a:spLocks noChangeShapeType="1"/>
          </p:cNvSpPr>
          <p:nvPr/>
        </p:nvSpPr>
        <p:spPr bwMode="auto">
          <a:xfrm rot="5400000">
            <a:off x="1063530" y="5913576"/>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7"/>
          <p:cNvSpPr>
            <a:spLocks noChangeShapeType="1"/>
          </p:cNvSpPr>
          <p:nvPr/>
        </p:nvSpPr>
        <p:spPr bwMode="auto">
          <a:xfrm rot="5400000">
            <a:off x="2139241" y="5913576"/>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8"/>
          <p:cNvSpPr>
            <a:spLocks noChangeShapeType="1"/>
          </p:cNvSpPr>
          <p:nvPr/>
        </p:nvSpPr>
        <p:spPr bwMode="auto">
          <a:xfrm rot="5400000">
            <a:off x="1929998" y="5485259"/>
            <a:ext cx="0" cy="107571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Text Box 9"/>
          <p:cNvSpPr txBox="1">
            <a:spLocks noChangeArrowheads="1"/>
          </p:cNvSpPr>
          <p:nvPr/>
        </p:nvSpPr>
        <p:spPr bwMode="auto">
          <a:xfrm>
            <a:off x="1749746" y="5784989"/>
            <a:ext cx="428625"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dirty="0">
                <a:sym typeface="Symbol" pitchFamily="18" charset="2"/>
              </a:rPr>
              <a:t></a:t>
            </a:r>
          </a:p>
        </p:txBody>
      </p:sp>
      <p:sp>
        <p:nvSpPr>
          <p:cNvPr id="29" name="TextBox 28"/>
          <p:cNvSpPr txBox="1"/>
          <p:nvPr/>
        </p:nvSpPr>
        <p:spPr>
          <a:xfrm>
            <a:off x="1730478" y="6167060"/>
            <a:ext cx="418704" cy="369332"/>
          </a:xfrm>
          <a:prstGeom prst="rect">
            <a:avLst/>
          </a:prstGeom>
          <a:noFill/>
        </p:spPr>
        <p:txBody>
          <a:bodyPr wrap="none" rtlCol="0">
            <a:spAutoFit/>
          </a:bodyPr>
          <a:lstStyle/>
          <a:p>
            <a:r>
              <a:rPr lang="en-US" dirty="0" smtClean="0">
                <a:solidFill>
                  <a:srgbClr val="FF0000"/>
                </a:solidFill>
              </a:rPr>
              <a:t>10</a:t>
            </a:r>
            <a:endParaRPr lang="en-US" dirty="0">
              <a:solidFill>
                <a:srgbClr val="FF0000"/>
              </a:solidFill>
            </a:endParaRPr>
          </a:p>
        </p:txBody>
      </p:sp>
      <p:grpSp>
        <p:nvGrpSpPr>
          <p:cNvPr id="45" name="Group 44"/>
          <p:cNvGrpSpPr/>
          <p:nvPr/>
        </p:nvGrpSpPr>
        <p:grpSpPr>
          <a:xfrm>
            <a:off x="4879124" y="4480801"/>
            <a:ext cx="1639103" cy="848548"/>
            <a:chOff x="4879124" y="4480801"/>
            <a:chExt cx="1639103" cy="848548"/>
          </a:xfrm>
        </p:grpSpPr>
        <p:cxnSp>
          <p:nvCxnSpPr>
            <p:cNvPr id="8" name="Straight Arrow Connector 7"/>
            <p:cNvCxnSpPr/>
            <p:nvPr/>
          </p:nvCxnSpPr>
          <p:spPr>
            <a:xfrm>
              <a:off x="5411774" y="4480801"/>
              <a:ext cx="98322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TextBox 9"/>
                <p:cNvSpPr txBox="1"/>
                <p:nvPr/>
              </p:nvSpPr>
              <p:spPr>
                <a:xfrm>
                  <a:off x="4879124" y="4791830"/>
                  <a:ext cx="1639103"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45−43</m:t>
                                </m:r>
                              </m:e>
                            </m:d>
                          </m:num>
                          <m:den>
                            <m:r>
                              <a:rPr lang="en-US" b="0" i="1" smtClean="0">
                                <a:latin typeface="Cambria Math" panose="02040503050406030204" pitchFamily="18" charset="0"/>
                              </a:rPr>
                              <m:t>10</m:t>
                            </m:r>
                          </m:den>
                        </m:f>
                        <m:r>
                          <a:rPr lang="en-US" b="0" i="1" smtClean="0">
                            <a:latin typeface="Cambria Math" panose="02040503050406030204" pitchFamily="18" charset="0"/>
                          </a:rPr>
                          <m:t>=0.2</m:t>
                        </m:r>
                      </m:oMath>
                    </m:oMathPara>
                  </a14:m>
                  <a:endParaRPr lang="en-US" dirty="0"/>
                </a:p>
              </p:txBody>
            </p:sp>
          </mc:Choice>
          <mc:Fallback xmlns="">
            <p:sp>
              <p:nvSpPr>
                <p:cNvPr id="10" name="TextBox 9"/>
                <p:cNvSpPr txBox="1">
                  <a:spLocks noRot="1" noChangeAspect="1" noMove="1" noResize="1" noEditPoints="1" noAdjustHandles="1" noChangeArrowheads="1" noChangeShapeType="1" noTextEdit="1"/>
                </p:cNvSpPr>
                <p:nvPr/>
              </p:nvSpPr>
              <p:spPr>
                <a:xfrm>
                  <a:off x="4879124" y="4791830"/>
                  <a:ext cx="1639103" cy="537519"/>
                </a:xfrm>
                <a:prstGeom prst="rect">
                  <a:avLst/>
                </a:prstGeom>
                <a:blipFill>
                  <a:blip r:embed="rId9"/>
                  <a:stretch>
                    <a:fillRect/>
                  </a:stretch>
                </a:blipFill>
              </p:spPr>
              <p:txBody>
                <a:bodyPr/>
                <a:lstStyle/>
                <a:p>
                  <a:r>
                    <a:rPr lang="en-US">
                      <a:noFill/>
                    </a:rPr>
                    <a:t> </a:t>
                  </a:r>
                </a:p>
              </p:txBody>
            </p:sp>
          </mc:Fallback>
        </mc:AlternateContent>
      </p:grpSp>
      <p:sp>
        <p:nvSpPr>
          <p:cNvPr id="37" name="TextBox 36"/>
          <p:cNvSpPr txBox="1"/>
          <p:nvPr/>
        </p:nvSpPr>
        <p:spPr>
          <a:xfrm>
            <a:off x="1487239" y="2343864"/>
            <a:ext cx="418704" cy="369332"/>
          </a:xfrm>
          <a:prstGeom prst="rect">
            <a:avLst/>
          </a:prstGeom>
          <a:noFill/>
        </p:spPr>
        <p:txBody>
          <a:bodyPr wrap="none" rtlCol="0">
            <a:spAutoFit/>
          </a:bodyPr>
          <a:lstStyle/>
          <a:p>
            <a:r>
              <a:rPr lang="en-US" dirty="0" smtClean="0">
                <a:solidFill>
                  <a:srgbClr val="FF0000"/>
                </a:solidFill>
              </a:rPr>
              <a:t>46</a:t>
            </a:r>
            <a:endParaRPr lang="en-US" dirty="0">
              <a:solidFill>
                <a:srgbClr val="FF0000"/>
              </a:solidFill>
            </a:endParaRPr>
          </a:p>
        </p:txBody>
      </p:sp>
      <p:sp>
        <p:nvSpPr>
          <p:cNvPr id="38" name="TextBox 37"/>
          <p:cNvSpPr txBox="1"/>
          <p:nvPr/>
        </p:nvSpPr>
        <p:spPr>
          <a:xfrm>
            <a:off x="528110" y="2343864"/>
            <a:ext cx="418704" cy="369332"/>
          </a:xfrm>
          <a:prstGeom prst="rect">
            <a:avLst/>
          </a:prstGeom>
          <a:noFill/>
        </p:spPr>
        <p:txBody>
          <a:bodyPr wrap="none" rtlCol="0">
            <a:spAutoFit/>
          </a:bodyPr>
          <a:lstStyle/>
          <a:p>
            <a:r>
              <a:rPr lang="en-US" dirty="0" smtClean="0">
                <a:solidFill>
                  <a:srgbClr val="FF0000"/>
                </a:solidFill>
              </a:rPr>
              <a:t>47</a:t>
            </a:r>
            <a:endParaRPr lang="en-US" dirty="0">
              <a:solidFill>
                <a:srgbClr val="FF0000"/>
              </a:solidFill>
            </a:endParaRPr>
          </a:p>
        </p:txBody>
      </p:sp>
      <p:sp>
        <p:nvSpPr>
          <p:cNvPr id="39" name="TextBox 38"/>
          <p:cNvSpPr txBox="1"/>
          <p:nvPr/>
        </p:nvSpPr>
        <p:spPr>
          <a:xfrm>
            <a:off x="419298" y="3483962"/>
            <a:ext cx="418704" cy="369332"/>
          </a:xfrm>
          <a:prstGeom prst="rect">
            <a:avLst/>
          </a:prstGeom>
          <a:noFill/>
        </p:spPr>
        <p:txBody>
          <a:bodyPr wrap="none" rtlCol="0">
            <a:spAutoFit/>
          </a:bodyPr>
          <a:lstStyle/>
          <a:p>
            <a:r>
              <a:rPr lang="en-US" dirty="0" smtClean="0">
                <a:solidFill>
                  <a:srgbClr val="FF0000"/>
                </a:solidFill>
              </a:rPr>
              <a:t>48</a:t>
            </a:r>
            <a:endParaRPr lang="en-US" dirty="0">
              <a:solidFill>
                <a:srgbClr val="FF0000"/>
              </a:solidFill>
            </a:endParaRPr>
          </a:p>
        </p:txBody>
      </p:sp>
      <p:sp>
        <p:nvSpPr>
          <p:cNvPr id="40" name="TextBox 39"/>
          <p:cNvSpPr txBox="1"/>
          <p:nvPr/>
        </p:nvSpPr>
        <p:spPr>
          <a:xfrm>
            <a:off x="426737" y="4624060"/>
            <a:ext cx="418704" cy="369332"/>
          </a:xfrm>
          <a:prstGeom prst="rect">
            <a:avLst/>
          </a:prstGeom>
          <a:noFill/>
        </p:spPr>
        <p:txBody>
          <a:bodyPr wrap="none" rtlCol="0">
            <a:spAutoFit/>
          </a:bodyPr>
          <a:lstStyle/>
          <a:p>
            <a:r>
              <a:rPr lang="en-US" dirty="0" smtClean="0">
                <a:solidFill>
                  <a:srgbClr val="FF0000"/>
                </a:solidFill>
              </a:rPr>
              <a:t>47</a:t>
            </a:r>
            <a:endParaRPr lang="en-US" dirty="0">
              <a:solidFill>
                <a:srgbClr val="FF0000"/>
              </a:solidFill>
            </a:endParaRPr>
          </a:p>
        </p:txBody>
      </p:sp>
      <p:sp>
        <p:nvSpPr>
          <p:cNvPr id="41" name="TextBox 40"/>
          <p:cNvSpPr txBox="1"/>
          <p:nvPr/>
        </p:nvSpPr>
        <p:spPr>
          <a:xfrm>
            <a:off x="1511294" y="4525824"/>
            <a:ext cx="418704" cy="369332"/>
          </a:xfrm>
          <a:prstGeom prst="rect">
            <a:avLst/>
          </a:prstGeom>
          <a:noFill/>
        </p:spPr>
        <p:txBody>
          <a:bodyPr wrap="none" rtlCol="0">
            <a:spAutoFit/>
          </a:bodyPr>
          <a:lstStyle/>
          <a:p>
            <a:r>
              <a:rPr lang="en-US" dirty="0" smtClean="0">
                <a:solidFill>
                  <a:srgbClr val="FF0000"/>
                </a:solidFill>
              </a:rPr>
              <a:t>44</a:t>
            </a:r>
            <a:endParaRPr lang="en-US" dirty="0">
              <a:solidFill>
                <a:srgbClr val="FF0000"/>
              </a:solidFill>
            </a:endParaRPr>
          </a:p>
        </p:txBody>
      </p:sp>
      <p:sp>
        <p:nvSpPr>
          <p:cNvPr id="42" name="TextBox 41"/>
          <p:cNvSpPr txBox="1"/>
          <p:nvPr/>
        </p:nvSpPr>
        <p:spPr>
          <a:xfrm>
            <a:off x="3012846" y="4521303"/>
            <a:ext cx="418704" cy="369332"/>
          </a:xfrm>
          <a:prstGeom prst="rect">
            <a:avLst/>
          </a:prstGeom>
          <a:noFill/>
        </p:spPr>
        <p:txBody>
          <a:bodyPr wrap="none" rtlCol="0">
            <a:spAutoFit/>
          </a:bodyPr>
          <a:lstStyle/>
          <a:p>
            <a:r>
              <a:rPr lang="en-US" dirty="0" smtClean="0">
                <a:solidFill>
                  <a:srgbClr val="FF0000"/>
                </a:solidFill>
              </a:rPr>
              <a:t>43</a:t>
            </a:r>
            <a:endParaRPr lang="en-US" dirty="0">
              <a:solidFill>
                <a:srgbClr val="FF0000"/>
              </a:solidFill>
            </a:endParaRPr>
          </a:p>
        </p:txBody>
      </p:sp>
      <p:grpSp>
        <p:nvGrpSpPr>
          <p:cNvPr id="46" name="Group 45"/>
          <p:cNvGrpSpPr/>
          <p:nvPr/>
        </p:nvGrpSpPr>
        <p:grpSpPr>
          <a:xfrm>
            <a:off x="6380576" y="2957777"/>
            <a:ext cx="1791827" cy="1514167"/>
            <a:chOff x="6380576" y="2957777"/>
            <a:chExt cx="1791827" cy="1514167"/>
          </a:xfrm>
        </p:grpSpPr>
        <p:cxnSp>
          <p:nvCxnSpPr>
            <p:cNvPr id="14" name="Straight Arrow Connector 13"/>
            <p:cNvCxnSpPr/>
            <p:nvPr/>
          </p:nvCxnSpPr>
          <p:spPr>
            <a:xfrm flipV="1">
              <a:off x="6380576" y="2957777"/>
              <a:ext cx="0" cy="1514167"/>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3" name="TextBox 42"/>
                <p:cNvSpPr txBox="1"/>
                <p:nvPr/>
              </p:nvSpPr>
              <p:spPr>
                <a:xfrm>
                  <a:off x="6533300" y="3377212"/>
                  <a:ext cx="1639103"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43−38</m:t>
                                </m:r>
                              </m:e>
                            </m:d>
                          </m:num>
                          <m:den>
                            <m:r>
                              <a:rPr lang="en-US" b="0" i="1" smtClean="0">
                                <a:latin typeface="Cambria Math" panose="02040503050406030204" pitchFamily="18" charset="0"/>
                              </a:rPr>
                              <m:t>10</m:t>
                            </m:r>
                          </m:den>
                        </m:f>
                        <m:r>
                          <a:rPr lang="en-US" b="0" i="1" smtClean="0">
                            <a:latin typeface="Cambria Math" panose="02040503050406030204" pitchFamily="18" charset="0"/>
                          </a:rPr>
                          <m:t>=0.5</m:t>
                        </m:r>
                      </m:oMath>
                    </m:oMathPara>
                  </a14:m>
                  <a:endParaRPr lang="en-US" dirty="0"/>
                </a:p>
              </p:txBody>
            </p:sp>
          </mc:Choice>
          <mc:Fallback xmlns="">
            <p:sp>
              <p:nvSpPr>
                <p:cNvPr id="43" name="TextBox 42"/>
                <p:cNvSpPr txBox="1">
                  <a:spLocks noRot="1" noChangeAspect="1" noMove="1" noResize="1" noEditPoints="1" noAdjustHandles="1" noChangeArrowheads="1" noChangeShapeType="1" noTextEdit="1"/>
                </p:cNvSpPr>
                <p:nvPr/>
              </p:nvSpPr>
              <p:spPr>
                <a:xfrm>
                  <a:off x="6533300" y="3377212"/>
                  <a:ext cx="1639103" cy="537519"/>
                </a:xfrm>
                <a:prstGeom prst="rect">
                  <a:avLst/>
                </a:prstGeom>
                <a:blipFill>
                  <a:blip r:embed="rId10"/>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47" name="TextBox 46"/>
              <p:cNvSpPr txBox="1"/>
              <p:nvPr/>
            </p:nvSpPr>
            <p:spPr>
              <a:xfrm>
                <a:off x="4378658" y="2877390"/>
                <a:ext cx="1762469"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atan</m:t>
                          </m:r>
                        </m:fName>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0.5</m:t>
                                  </m:r>
                                </m:num>
                                <m:den>
                                  <m:r>
                                    <a:rPr lang="en-US" b="0" i="1" smtClean="0">
                                      <a:latin typeface="Cambria Math" panose="02040503050406030204" pitchFamily="18" charset="0"/>
                                    </a:rPr>
                                    <m:t>0.2</m:t>
                                  </m:r>
                                </m:den>
                              </m:f>
                            </m:e>
                          </m:d>
                        </m:e>
                      </m:func>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68</m:t>
                          </m:r>
                        </m:e>
                        <m:sup>
                          <m:r>
                            <a:rPr lang="en-US" b="0" i="1" smtClean="0">
                              <a:latin typeface="Cambria Math" panose="02040503050406030204" pitchFamily="18" charset="0"/>
                            </a:rPr>
                            <m:t>𝑜</m:t>
                          </m:r>
                        </m:sup>
                      </m:sSup>
                    </m:oMath>
                  </m:oMathPara>
                </a14:m>
                <a:endParaRPr lang="en-US" dirty="0"/>
              </a:p>
            </p:txBody>
          </p:sp>
        </mc:Choice>
        <mc:Fallback xmlns="">
          <p:sp>
            <p:nvSpPr>
              <p:cNvPr id="47" name="TextBox 46"/>
              <p:cNvSpPr txBox="1">
                <a:spLocks noRot="1" noChangeAspect="1" noMove="1" noResize="1" noEditPoints="1" noAdjustHandles="1" noChangeArrowheads="1" noChangeShapeType="1" noTextEdit="1"/>
              </p:cNvSpPr>
              <p:nvPr/>
            </p:nvSpPr>
            <p:spPr>
              <a:xfrm>
                <a:off x="4378658" y="2877390"/>
                <a:ext cx="1762469" cy="622350"/>
              </a:xfrm>
              <a:prstGeom prst="rect">
                <a:avLst/>
              </a:prstGeom>
              <a:blipFill>
                <a:blip r:embed="rId11"/>
                <a:stretch>
                  <a:fillRect/>
                </a:stretch>
              </a:blipFill>
            </p:spPr>
            <p:txBody>
              <a:bodyPr/>
              <a:lstStyle/>
              <a:p>
                <a:r>
                  <a:rPr lang="en-US">
                    <a:noFill/>
                  </a:rPr>
                  <a:t> </a:t>
                </a:r>
              </a:p>
            </p:txBody>
          </p:sp>
        </mc:Fallback>
      </mc:AlternateContent>
      <p:grpSp>
        <p:nvGrpSpPr>
          <p:cNvPr id="48" name="Group 47"/>
          <p:cNvGrpSpPr/>
          <p:nvPr/>
        </p:nvGrpSpPr>
        <p:grpSpPr>
          <a:xfrm>
            <a:off x="5047883" y="3018072"/>
            <a:ext cx="1347117" cy="1813012"/>
            <a:chOff x="5047883" y="3018072"/>
            <a:chExt cx="1347117" cy="1813012"/>
          </a:xfrm>
        </p:grpSpPr>
        <p:cxnSp>
          <p:nvCxnSpPr>
            <p:cNvPr id="19" name="Straight Arrow Connector 18"/>
            <p:cNvCxnSpPr/>
            <p:nvPr/>
          </p:nvCxnSpPr>
          <p:spPr>
            <a:xfrm flipV="1">
              <a:off x="5411774" y="3018072"/>
              <a:ext cx="983226" cy="14538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5698675" y="3377212"/>
              <a:ext cx="86724" cy="906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Arc 31"/>
            <p:cNvSpPr/>
            <p:nvPr/>
          </p:nvSpPr>
          <p:spPr>
            <a:xfrm>
              <a:off x="5047883" y="4099397"/>
              <a:ext cx="757741" cy="731687"/>
            </a:xfrm>
            <a:prstGeom prst="arc">
              <a:avLst>
                <a:gd name="adj1" fmla="val 18119844"/>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35" name="Straight Arrow Connector 34"/>
          <p:cNvCxnSpPr/>
          <p:nvPr/>
        </p:nvCxnSpPr>
        <p:spPr>
          <a:xfrm flipV="1">
            <a:off x="2435420" y="3173135"/>
            <a:ext cx="214226" cy="56397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a:xfrm>
            <a:off x="2253627" y="3018072"/>
            <a:ext cx="5161013" cy="3573367"/>
            <a:chOff x="2253627" y="3018072"/>
            <a:chExt cx="5161013" cy="3573367"/>
          </a:xfrm>
        </p:grpSpPr>
        <p:sp>
          <p:nvSpPr>
            <p:cNvPr id="36" name="TextBox 35"/>
            <p:cNvSpPr txBox="1"/>
            <p:nvPr/>
          </p:nvSpPr>
          <p:spPr>
            <a:xfrm>
              <a:off x="4005928" y="5588226"/>
              <a:ext cx="878767" cy="369332"/>
            </a:xfrm>
            <a:prstGeom prst="rect">
              <a:avLst/>
            </a:prstGeom>
            <a:noFill/>
          </p:spPr>
          <p:txBody>
            <a:bodyPr wrap="none" rtlCol="0">
              <a:spAutoFit/>
            </a:bodyPr>
            <a:lstStyle/>
            <a:p>
              <a:r>
                <a:rPr lang="en-US" dirty="0" smtClean="0"/>
                <a:t>Choose</a:t>
              </a:r>
              <a:endParaRPr lang="en-US" dirty="0"/>
            </a:p>
          </p:txBody>
        </p:sp>
        <mc:AlternateContent xmlns:mc="http://schemas.openxmlformats.org/markup-compatibility/2006" xmlns:a14="http://schemas.microsoft.com/office/drawing/2010/main">
          <mc:Choice Requires="a14">
            <p:sp>
              <p:nvSpPr>
                <p:cNvPr id="54" name="TextBox 53"/>
                <p:cNvSpPr txBox="1"/>
                <p:nvPr/>
              </p:nvSpPr>
              <p:spPr>
                <a:xfrm>
                  <a:off x="5307911" y="5625534"/>
                  <a:ext cx="86825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45</m:t>
                            </m:r>
                          </m:e>
                          <m:sup>
                            <m:r>
                              <a:rPr lang="en-US" b="0" i="1" smtClean="0">
                                <a:latin typeface="Cambria Math" panose="02040503050406030204" pitchFamily="18" charset="0"/>
                                <a:ea typeface="Cambria Math" panose="02040503050406030204" pitchFamily="18" charset="0"/>
                              </a:rPr>
                              <m:t>𝑜</m:t>
                            </m:r>
                          </m:sup>
                        </m:sSup>
                      </m:oMath>
                    </m:oMathPara>
                  </a14:m>
                  <a:endParaRPr lang="en-US" dirty="0"/>
                </a:p>
              </p:txBody>
            </p:sp>
          </mc:Choice>
          <mc:Fallback xmlns="">
            <p:sp>
              <p:nvSpPr>
                <p:cNvPr id="54" name="TextBox 53"/>
                <p:cNvSpPr txBox="1">
                  <a:spLocks noRot="1" noChangeAspect="1" noMove="1" noResize="1" noEditPoints="1" noAdjustHandles="1" noChangeArrowheads="1" noChangeShapeType="1" noTextEdit="1"/>
                </p:cNvSpPr>
                <p:nvPr/>
              </p:nvSpPr>
              <p:spPr>
                <a:xfrm>
                  <a:off x="5307911" y="5625534"/>
                  <a:ext cx="868251" cy="276999"/>
                </a:xfrm>
                <a:prstGeom prst="rect">
                  <a:avLst/>
                </a:prstGeom>
                <a:blipFill>
                  <a:blip r:embed="rId12"/>
                  <a:stretch>
                    <a:fillRect l="-3521"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5267642" y="6013589"/>
                  <a:ext cx="2146998" cy="5778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𝑆</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45−38</m:t>
                            </m:r>
                          </m:num>
                          <m:den>
                            <m:r>
                              <a:rPr lang="en-US" b="0" i="1" smtClean="0">
                                <a:latin typeface="Cambria Math" panose="02040503050406030204" pitchFamily="18" charset="0"/>
                                <a:ea typeface="Cambria Math" panose="02040503050406030204" pitchFamily="18" charset="0"/>
                              </a:rPr>
                              <m:t>10×</m:t>
                            </m:r>
                            <m:rad>
                              <m:radPr>
                                <m:degHide m:val="on"/>
                                <m:ctrlPr>
                                  <a:rPr lang="en-US" b="0" i="1" smtClean="0">
                                    <a:latin typeface="Cambria Math" panose="02040503050406030204" pitchFamily="18" charset="0"/>
                                    <a:ea typeface="Cambria Math" panose="02040503050406030204" pitchFamily="18" charset="0"/>
                                  </a:rPr>
                                </m:ctrlPr>
                              </m:radPr>
                              <m:deg/>
                              <m:e>
                                <m:r>
                                  <a:rPr lang="en-US" b="0" i="1" smtClean="0">
                                    <a:latin typeface="Cambria Math" panose="02040503050406030204" pitchFamily="18" charset="0"/>
                                    <a:ea typeface="Cambria Math" panose="02040503050406030204" pitchFamily="18" charset="0"/>
                                  </a:rPr>
                                  <m:t>2</m:t>
                                </m:r>
                              </m:e>
                            </m:rad>
                          </m:den>
                        </m:f>
                        <m:r>
                          <a:rPr lang="en-US" b="0" i="1" smtClean="0">
                            <a:latin typeface="Cambria Math" panose="02040503050406030204" pitchFamily="18" charset="0"/>
                            <a:ea typeface="Cambria Math" panose="02040503050406030204" pitchFamily="18" charset="0"/>
                          </a:rPr>
                          <m:t>=0.495</m:t>
                        </m:r>
                      </m:oMath>
                    </m:oMathPara>
                  </a14:m>
                  <a:endParaRPr lang="en-US" dirty="0"/>
                </a:p>
              </p:txBody>
            </p:sp>
          </mc:Choice>
          <mc:Fallback xmlns="">
            <p:sp>
              <p:nvSpPr>
                <p:cNvPr id="55" name="TextBox 54"/>
                <p:cNvSpPr txBox="1">
                  <a:spLocks noRot="1" noChangeAspect="1" noMove="1" noResize="1" noEditPoints="1" noAdjustHandles="1" noChangeArrowheads="1" noChangeShapeType="1" noTextEdit="1"/>
                </p:cNvSpPr>
                <p:nvPr/>
              </p:nvSpPr>
              <p:spPr>
                <a:xfrm>
                  <a:off x="5267642" y="6013589"/>
                  <a:ext cx="2146998" cy="577850"/>
                </a:xfrm>
                <a:prstGeom prst="rect">
                  <a:avLst/>
                </a:prstGeom>
                <a:blipFill>
                  <a:blip r:embed="rId13"/>
                  <a:stretch>
                    <a:fillRect b="-1053"/>
                  </a:stretch>
                </a:blipFill>
              </p:spPr>
              <p:txBody>
                <a:bodyPr/>
                <a:lstStyle/>
                <a:p>
                  <a:r>
                    <a:rPr lang="en-US">
                      <a:noFill/>
                    </a:rPr>
                    <a:t> </a:t>
                  </a:r>
                </a:p>
              </p:txBody>
            </p:sp>
          </mc:Fallback>
        </mc:AlternateContent>
        <p:cxnSp>
          <p:nvCxnSpPr>
            <p:cNvPr id="56" name="Straight Arrow Connector 55"/>
            <p:cNvCxnSpPr/>
            <p:nvPr/>
          </p:nvCxnSpPr>
          <p:spPr>
            <a:xfrm flipV="1">
              <a:off x="2253627" y="3018072"/>
              <a:ext cx="511883" cy="50794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2332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16200000">
            <a:off x="872371" y="2771217"/>
            <a:ext cx="1057081" cy="1058172"/>
          </a:xfrm>
          <a:prstGeom prst="triangle">
            <a:avLst>
              <a:gd name="adj" fmla="val 10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415940" y="2257833"/>
            <a:ext cx="3105150" cy="3181350"/>
          </a:xfrm>
          <a:prstGeom prst="rect">
            <a:avLst/>
          </a:prstGeom>
        </p:spPr>
      </p:pic>
      <p:graphicFrame>
        <p:nvGraphicFramePr>
          <p:cNvPr id="69637" name="Object 5"/>
          <p:cNvGraphicFramePr>
            <a:graphicFrameLocks noChangeAspect="1"/>
          </p:cNvGraphicFramePr>
          <p:nvPr>
            <p:extLst/>
          </p:nvPr>
        </p:nvGraphicFramePr>
        <p:xfrm>
          <a:off x="4005928" y="486031"/>
          <a:ext cx="2335213" cy="965200"/>
        </p:xfrm>
        <a:graphic>
          <a:graphicData uri="http://schemas.openxmlformats.org/presentationml/2006/ole">
            <mc:AlternateContent xmlns:mc="http://schemas.openxmlformats.org/markup-compatibility/2006">
              <mc:Choice xmlns:v="urn:schemas-microsoft-com:vml" Requires="v">
                <p:oleObj spid="_x0000_s3080" name="Equation" r:id="rId4" imgW="1168200" imgH="482400" progId="Equation.3">
                  <p:embed/>
                </p:oleObj>
              </mc:Choice>
              <mc:Fallback>
                <p:oleObj name="Equation" r:id="rId4" imgW="1168200" imgH="482400" progId="Equation.3">
                  <p:embed/>
                  <p:pic>
                    <p:nvPicPr>
                      <p:cNvPr id="69637" name="Object 5"/>
                      <p:cNvPicPr>
                        <a:picLocks noChangeAspect="1" noChangeArrowheads="1"/>
                      </p:cNvPicPr>
                      <p:nvPr/>
                    </p:nvPicPr>
                    <p:blipFill>
                      <a:blip r:embed="rId5"/>
                      <a:srcRect/>
                      <a:stretch>
                        <a:fillRect/>
                      </a:stretch>
                    </p:blipFill>
                    <p:spPr bwMode="auto">
                      <a:xfrm>
                        <a:off x="4005928" y="486031"/>
                        <a:ext cx="2335213"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9642" name="Object 10"/>
          <p:cNvGraphicFramePr>
            <a:graphicFrameLocks noChangeAspect="1"/>
          </p:cNvGraphicFramePr>
          <p:nvPr>
            <p:extLst/>
          </p:nvPr>
        </p:nvGraphicFramePr>
        <p:xfrm>
          <a:off x="4005928" y="1496598"/>
          <a:ext cx="3554413" cy="1014413"/>
        </p:xfrm>
        <a:graphic>
          <a:graphicData uri="http://schemas.openxmlformats.org/presentationml/2006/ole">
            <mc:AlternateContent xmlns:mc="http://schemas.openxmlformats.org/markup-compatibility/2006">
              <mc:Choice xmlns:v="urn:schemas-microsoft-com:vml" Requires="v">
                <p:oleObj spid="_x0000_s3081" name="Equation" r:id="rId6" imgW="1777680" imgH="507960" progId="Equation.3">
                  <p:embed/>
                </p:oleObj>
              </mc:Choice>
              <mc:Fallback>
                <p:oleObj name="Equation" r:id="rId6" imgW="1777680" imgH="507960" progId="Equation.3">
                  <p:embed/>
                  <p:pic>
                    <p:nvPicPr>
                      <p:cNvPr id="69642" name="Object 10"/>
                      <p:cNvPicPr>
                        <a:picLocks noChangeAspect="1" noChangeArrowheads="1"/>
                      </p:cNvPicPr>
                      <p:nvPr/>
                    </p:nvPicPr>
                    <p:blipFill>
                      <a:blip r:embed="rId7"/>
                      <a:srcRect/>
                      <a:stretch>
                        <a:fillRect/>
                      </a:stretch>
                    </p:blipFill>
                    <p:spPr bwMode="auto">
                      <a:xfrm>
                        <a:off x="4005928" y="1496598"/>
                        <a:ext cx="3554413"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Title 3"/>
          <p:cNvSpPr txBox="1">
            <a:spLocks/>
          </p:cNvSpPr>
          <p:nvPr/>
        </p:nvSpPr>
        <p:spPr>
          <a:xfrm>
            <a:off x="642941" y="444785"/>
            <a:ext cx="2851969" cy="755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t>Example  2</a:t>
            </a:r>
            <a:endParaRPr lang="en-US" sz="3200" dirty="0"/>
          </a:p>
        </p:txBody>
      </p:sp>
      <p:sp>
        <p:nvSpPr>
          <p:cNvPr id="6" name="TextBox 5"/>
          <p:cNvSpPr txBox="1"/>
          <p:nvPr/>
        </p:nvSpPr>
        <p:spPr>
          <a:xfrm>
            <a:off x="1730478" y="3645972"/>
            <a:ext cx="418704" cy="369332"/>
          </a:xfrm>
          <a:prstGeom prst="rect">
            <a:avLst/>
          </a:prstGeom>
          <a:solidFill>
            <a:schemeClr val="bg1"/>
          </a:solidFill>
        </p:spPr>
        <p:txBody>
          <a:bodyPr wrap="none" rtlCol="0">
            <a:spAutoFit/>
          </a:bodyPr>
          <a:lstStyle/>
          <a:p>
            <a:r>
              <a:rPr lang="en-US" dirty="0" smtClean="0">
                <a:solidFill>
                  <a:srgbClr val="FF0000"/>
                </a:solidFill>
              </a:rPr>
              <a:t>45</a:t>
            </a:r>
            <a:endParaRPr lang="en-US" dirty="0">
              <a:solidFill>
                <a:srgbClr val="FF0000"/>
              </a:solidFill>
            </a:endParaRPr>
          </a:p>
        </p:txBody>
      </p:sp>
      <p:sp>
        <p:nvSpPr>
          <p:cNvPr id="20" name="TextBox 19"/>
          <p:cNvSpPr txBox="1"/>
          <p:nvPr/>
        </p:nvSpPr>
        <p:spPr>
          <a:xfrm>
            <a:off x="3054568" y="3469343"/>
            <a:ext cx="418704" cy="369332"/>
          </a:xfrm>
          <a:prstGeom prst="rect">
            <a:avLst/>
          </a:prstGeom>
          <a:noFill/>
        </p:spPr>
        <p:txBody>
          <a:bodyPr wrap="none" rtlCol="0">
            <a:spAutoFit/>
          </a:bodyPr>
          <a:lstStyle/>
          <a:p>
            <a:r>
              <a:rPr lang="en-US" dirty="0" smtClean="0">
                <a:solidFill>
                  <a:srgbClr val="FF0000"/>
                </a:solidFill>
              </a:rPr>
              <a:t>46</a:t>
            </a:r>
            <a:endParaRPr lang="en-US" dirty="0">
              <a:solidFill>
                <a:srgbClr val="FF0000"/>
              </a:solidFill>
            </a:endParaRPr>
          </a:p>
        </p:txBody>
      </p:sp>
      <p:sp>
        <p:nvSpPr>
          <p:cNvPr id="21" name="TextBox 20"/>
          <p:cNvSpPr txBox="1"/>
          <p:nvPr/>
        </p:nvSpPr>
        <p:spPr>
          <a:xfrm>
            <a:off x="2649646" y="2343864"/>
            <a:ext cx="418704" cy="369332"/>
          </a:xfrm>
          <a:prstGeom prst="rect">
            <a:avLst/>
          </a:prstGeom>
          <a:noFill/>
        </p:spPr>
        <p:txBody>
          <a:bodyPr wrap="none" rtlCol="0">
            <a:spAutoFit/>
          </a:bodyPr>
          <a:lstStyle/>
          <a:p>
            <a:r>
              <a:rPr lang="en-US" dirty="0" smtClean="0">
                <a:solidFill>
                  <a:srgbClr val="FF0000"/>
                </a:solidFill>
              </a:rPr>
              <a:t>44</a:t>
            </a:r>
            <a:endParaRPr lang="en-US" dirty="0">
              <a:solidFill>
                <a:srgbClr val="FF0000"/>
              </a:solidFill>
            </a:endParaRPr>
          </a:p>
        </p:txBody>
      </p:sp>
      <p:sp>
        <p:nvSpPr>
          <p:cNvPr id="23" name="Line 6"/>
          <p:cNvSpPr>
            <a:spLocks noChangeShapeType="1"/>
          </p:cNvSpPr>
          <p:nvPr/>
        </p:nvSpPr>
        <p:spPr bwMode="auto">
          <a:xfrm rot="5400000">
            <a:off x="1063530" y="5913576"/>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7"/>
          <p:cNvSpPr>
            <a:spLocks noChangeShapeType="1"/>
          </p:cNvSpPr>
          <p:nvPr/>
        </p:nvSpPr>
        <p:spPr bwMode="auto">
          <a:xfrm rot="5400000">
            <a:off x="2139241" y="5913576"/>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8"/>
          <p:cNvSpPr>
            <a:spLocks noChangeShapeType="1"/>
          </p:cNvSpPr>
          <p:nvPr/>
        </p:nvSpPr>
        <p:spPr bwMode="auto">
          <a:xfrm rot="5400000">
            <a:off x="1929998" y="5485259"/>
            <a:ext cx="0" cy="107571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Text Box 9"/>
          <p:cNvSpPr txBox="1">
            <a:spLocks noChangeArrowheads="1"/>
          </p:cNvSpPr>
          <p:nvPr/>
        </p:nvSpPr>
        <p:spPr bwMode="auto">
          <a:xfrm>
            <a:off x="1749746" y="5784989"/>
            <a:ext cx="428625"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dirty="0">
                <a:sym typeface="Symbol" pitchFamily="18" charset="2"/>
              </a:rPr>
              <a:t></a:t>
            </a:r>
          </a:p>
        </p:txBody>
      </p:sp>
      <p:sp>
        <p:nvSpPr>
          <p:cNvPr id="29" name="TextBox 28"/>
          <p:cNvSpPr txBox="1"/>
          <p:nvPr/>
        </p:nvSpPr>
        <p:spPr>
          <a:xfrm>
            <a:off x="1730478" y="6167060"/>
            <a:ext cx="418704" cy="369332"/>
          </a:xfrm>
          <a:prstGeom prst="rect">
            <a:avLst/>
          </a:prstGeom>
          <a:noFill/>
        </p:spPr>
        <p:txBody>
          <a:bodyPr wrap="none" rtlCol="0">
            <a:spAutoFit/>
          </a:bodyPr>
          <a:lstStyle/>
          <a:p>
            <a:r>
              <a:rPr lang="en-US" dirty="0" smtClean="0">
                <a:solidFill>
                  <a:srgbClr val="FF0000"/>
                </a:solidFill>
              </a:rPr>
              <a:t>10</a:t>
            </a:r>
            <a:endParaRPr lang="en-US" dirty="0">
              <a:solidFill>
                <a:srgbClr val="FF0000"/>
              </a:solidFill>
            </a:endParaRPr>
          </a:p>
        </p:txBody>
      </p:sp>
      <p:cxnSp>
        <p:nvCxnSpPr>
          <p:cNvPr id="8" name="Straight Arrow Connector 7"/>
          <p:cNvCxnSpPr/>
          <p:nvPr/>
        </p:nvCxnSpPr>
        <p:spPr>
          <a:xfrm>
            <a:off x="6117996" y="3315120"/>
            <a:ext cx="68052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487239" y="2343864"/>
            <a:ext cx="418704" cy="369332"/>
          </a:xfrm>
          <a:prstGeom prst="rect">
            <a:avLst/>
          </a:prstGeom>
          <a:noFill/>
        </p:spPr>
        <p:txBody>
          <a:bodyPr wrap="none" rtlCol="0">
            <a:spAutoFit/>
          </a:bodyPr>
          <a:lstStyle/>
          <a:p>
            <a:r>
              <a:rPr lang="en-US" dirty="0" smtClean="0">
                <a:solidFill>
                  <a:srgbClr val="FF0000"/>
                </a:solidFill>
              </a:rPr>
              <a:t>42</a:t>
            </a:r>
            <a:endParaRPr lang="en-US" dirty="0">
              <a:solidFill>
                <a:srgbClr val="FF0000"/>
              </a:solidFill>
            </a:endParaRPr>
          </a:p>
        </p:txBody>
      </p:sp>
      <p:sp>
        <p:nvSpPr>
          <p:cNvPr id="38" name="TextBox 37"/>
          <p:cNvSpPr txBox="1"/>
          <p:nvPr/>
        </p:nvSpPr>
        <p:spPr>
          <a:xfrm>
            <a:off x="528110" y="2343864"/>
            <a:ext cx="418704" cy="369332"/>
          </a:xfrm>
          <a:prstGeom prst="rect">
            <a:avLst/>
          </a:prstGeom>
          <a:noFill/>
        </p:spPr>
        <p:txBody>
          <a:bodyPr wrap="none" rtlCol="0">
            <a:spAutoFit/>
          </a:bodyPr>
          <a:lstStyle/>
          <a:p>
            <a:r>
              <a:rPr lang="en-US" dirty="0" smtClean="0">
                <a:solidFill>
                  <a:srgbClr val="FF0000"/>
                </a:solidFill>
              </a:rPr>
              <a:t>43</a:t>
            </a:r>
            <a:endParaRPr lang="en-US" dirty="0">
              <a:solidFill>
                <a:srgbClr val="FF0000"/>
              </a:solidFill>
            </a:endParaRPr>
          </a:p>
        </p:txBody>
      </p:sp>
      <p:sp>
        <p:nvSpPr>
          <p:cNvPr id="39" name="TextBox 38"/>
          <p:cNvSpPr txBox="1"/>
          <p:nvPr/>
        </p:nvSpPr>
        <p:spPr>
          <a:xfrm>
            <a:off x="419298" y="3483962"/>
            <a:ext cx="418704" cy="369332"/>
          </a:xfrm>
          <a:prstGeom prst="rect">
            <a:avLst/>
          </a:prstGeom>
          <a:noFill/>
        </p:spPr>
        <p:txBody>
          <a:bodyPr wrap="none" rtlCol="0">
            <a:spAutoFit/>
          </a:bodyPr>
          <a:lstStyle/>
          <a:p>
            <a:r>
              <a:rPr lang="en-US" dirty="0" smtClean="0">
                <a:solidFill>
                  <a:srgbClr val="FF0000"/>
                </a:solidFill>
              </a:rPr>
              <a:t>48</a:t>
            </a:r>
            <a:endParaRPr lang="en-US" dirty="0">
              <a:solidFill>
                <a:srgbClr val="FF0000"/>
              </a:solidFill>
            </a:endParaRPr>
          </a:p>
        </p:txBody>
      </p:sp>
      <p:sp>
        <p:nvSpPr>
          <p:cNvPr id="40" name="TextBox 39"/>
          <p:cNvSpPr txBox="1"/>
          <p:nvPr/>
        </p:nvSpPr>
        <p:spPr>
          <a:xfrm>
            <a:off x="426737" y="4624060"/>
            <a:ext cx="418704" cy="369332"/>
          </a:xfrm>
          <a:prstGeom prst="rect">
            <a:avLst/>
          </a:prstGeom>
          <a:noFill/>
        </p:spPr>
        <p:txBody>
          <a:bodyPr wrap="none" rtlCol="0">
            <a:spAutoFit/>
          </a:bodyPr>
          <a:lstStyle/>
          <a:p>
            <a:r>
              <a:rPr lang="en-US" dirty="0" smtClean="0">
                <a:solidFill>
                  <a:srgbClr val="FF0000"/>
                </a:solidFill>
              </a:rPr>
              <a:t>47</a:t>
            </a:r>
            <a:endParaRPr lang="en-US" dirty="0">
              <a:solidFill>
                <a:srgbClr val="FF0000"/>
              </a:solidFill>
            </a:endParaRPr>
          </a:p>
        </p:txBody>
      </p:sp>
      <p:sp>
        <p:nvSpPr>
          <p:cNvPr id="41" name="TextBox 40"/>
          <p:cNvSpPr txBox="1"/>
          <p:nvPr/>
        </p:nvSpPr>
        <p:spPr>
          <a:xfrm>
            <a:off x="1511294" y="4525824"/>
            <a:ext cx="418704" cy="369332"/>
          </a:xfrm>
          <a:prstGeom prst="rect">
            <a:avLst/>
          </a:prstGeom>
          <a:noFill/>
        </p:spPr>
        <p:txBody>
          <a:bodyPr wrap="none" rtlCol="0">
            <a:spAutoFit/>
          </a:bodyPr>
          <a:lstStyle/>
          <a:p>
            <a:r>
              <a:rPr lang="en-US" dirty="0" smtClean="0">
                <a:solidFill>
                  <a:srgbClr val="FF0000"/>
                </a:solidFill>
              </a:rPr>
              <a:t>48</a:t>
            </a:r>
            <a:endParaRPr lang="en-US" dirty="0">
              <a:solidFill>
                <a:srgbClr val="FF0000"/>
              </a:solidFill>
            </a:endParaRPr>
          </a:p>
        </p:txBody>
      </p:sp>
      <p:sp>
        <p:nvSpPr>
          <p:cNvPr id="42" name="TextBox 41"/>
          <p:cNvSpPr txBox="1"/>
          <p:nvPr/>
        </p:nvSpPr>
        <p:spPr>
          <a:xfrm>
            <a:off x="3012846" y="4521303"/>
            <a:ext cx="418704" cy="369332"/>
          </a:xfrm>
          <a:prstGeom prst="rect">
            <a:avLst/>
          </a:prstGeom>
          <a:noFill/>
        </p:spPr>
        <p:txBody>
          <a:bodyPr wrap="none" rtlCol="0">
            <a:spAutoFit/>
          </a:bodyPr>
          <a:lstStyle/>
          <a:p>
            <a:r>
              <a:rPr lang="en-US" dirty="0" smtClean="0">
                <a:solidFill>
                  <a:srgbClr val="FF0000"/>
                </a:solidFill>
              </a:rPr>
              <a:t>47</a:t>
            </a:r>
            <a:endParaRPr lang="en-US" dirty="0">
              <a:solidFill>
                <a:srgbClr val="FF0000"/>
              </a:solidFill>
            </a:endParaRPr>
          </a:p>
        </p:txBody>
      </p:sp>
      <p:grpSp>
        <p:nvGrpSpPr>
          <p:cNvPr id="17" name="Group 16"/>
          <p:cNvGrpSpPr/>
          <p:nvPr/>
        </p:nvGrpSpPr>
        <p:grpSpPr>
          <a:xfrm>
            <a:off x="4436838" y="3312322"/>
            <a:ext cx="1681158" cy="1326285"/>
            <a:chOff x="4436838" y="3312322"/>
            <a:chExt cx="1681158" cy="1326285"/>
          </a:xfrm>
        </p:grpSpPr>
        <mc:AlternateContent xmlns:mc="http://schemas.openxmlformats.org/markup-compatibility/2006" xmlns:a14="http://schemas.microsoft.com/office/drawing/2010/main">
          <mc:Choice Requires="a14">
            <p:sp>
              <p:nvSpPr>
                <p:cNvPr id="10" name="TextBox 9"/>
                <p:cNvSpPr txBox="1"/>
                <p:nvPr/>
              </p:nvSpPr>
              <p:spPr>
                <a:xfrm>
                  <a:off x="4436838" y="3735832"/>
                  <a:ext cx="1134472"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45−43</m:t>
                                </m:r>
                              </m:e>
                            </m:d>
                          </m:num>
                          <m:den>
                            <m:r>
                              <a:rPr lang="en-US" b="0" i="1" smtClean="0">
                                <a:latin typeface="Cambria Math" panose="02040503050406030204" pitchFamily="18" charset="0"/>
                              </a:rPr>
                              <m:t>10</m:t>
                            </m:r>
                          </m:den>
                        </m:f>
                        <m:r>
                          <a:rPr lang="en-US" b="0" i="1" smtClean="0">
                            <a:latin typeface="Cambria Math" panose="02040503050406030204" pitchFamily="18" charset="0"/>
                          </a:rPr>
                          <m:t>=0.2</m:t>
                        </m:r>
                      </m:oMath>
                    </m:oMathPara>
                  </a14:m>
                  <a:endParaRPr lang="en-US" dirty="0"/>
                </a:p>
              </p:txBody>
            </p:sp>
          </mc:Choice>
          <mc:Fallback xmlns="">
            <p:sp>
              <p:nvSpPr>
                <p:cNvPr id="10" name="TextBox 9"/>
                <p:cNvSpPr txBox="1">
                  <a:spLocks noRot="1" noChangeAspect="1" noMove="1" noResize="1" noEditPoints="1" noAdjustHandles="1" noChangeArrowheads="1" noChangeShapeType="1" noTextEdit="1"/>
                </p:cNvSpPr>
                <p:nvPr/>
              </p:nvSpPr>
              <p:spPr>
                <a:xfrm>
                  <a:off x="4436838" y="3735832"/>
                  <a:ext cx="1134472" cy="537519"/>
                </a:xfrm>
                <a:prstGeom prst="rect">
                  <a:avLst/>
                </a:prstGeom>
                <a:blipFill>
                  <a:blip r:embed="rId8"/>
                  <a:stretch>
                    <a:fillRect l="-538" r="-37097"/>
                  </a:stretch>
                </a:blipFill>
              </p:spPr>
              <p:txBody>
                <a:bodyPr/>
                <a:lstStyle/>
                <a:p>
                  <a:r>
                    <a:rPr lang="en-US">
                      <a:noFill/>
                    </a:rPr>
                    <a:t> </a:t>
                  </a:r>
                </a:p>
              </p:txBody>
            </p:sp>
          </mc:Fallback>
        </mc:AlternateContent>
        <p:cxnSp>
          <p:nvCxnSpPr>
            <p:cNvPr id="14" name="Straight Arrow Connector 13"/>
            <p:cNvCxnSpPr/>
            <p:nvPr/>
          </p:nvCxnSpPr>
          <p:spPr>
            <a:xfrm flipV="1">
              <a:off x="6117996" y="3312322"/>
              <a:ext cx="0" cy="1326285"/>
            </a:xfrm>
            <a:prstGeom prst="straightConnector1">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43" name="TextBox 42"/>
              <p:cNvSpPr txBox="1"/>
              <p:nvPr/>
            </p:nvSpPr>
            <p:spPr>
              <a:xfrm>
                <a:off x="6625183" y="2731597"/>
                <a:ext cx="1639103"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43−42</m:t>
                              </m:r>
                            </m:e>
                          </m:d>
                        </m:num>
                        <m:den>
                          <m:r>
                            <a:rPr lang="en-US" b="0" i="1" smtClean="0">
                              <a:latin typeface="Cambria Math" panose="02040503050406030204" pitchFamily="18" charset="0"/>
                            </a:rPr>
                            <m:t>10</m:t>
                          </m:r>
                        </m:den>
                      </m:f>
                      <m:r>
                        <a:rPr lang="en-US" b="0" i="1" smtClean="0">
                          <a:latin typeface="Cambria Math" panose="02040503050406030204" pitchFamily="18" charset="0"/>
                        </a:rPr>
                        <m:t>=0.1</m:t>
                      </m:r>
                    </m:oMath>
                  </m:oMathPara>
                </a14:m>
                <a:endParaRPr lang="en-US" dirty="0"/>
              </a:p>
            </p:txBody>
          </p:sp>
        </mc:Choice>
        <mc:Fallback xmlns="">
          <p:sp>
            <p:nvSpPr>
              <p:cNvPr id="43" name="TextBox 42"/>
              <p:cNvSpPr txBox="1">
                <a:spLocks noRot="1" noChangeAspect="1" noMove="1" noResize="1" noEditPoints="1" noAdjustHandles="1" noChangeArrowheads="1" noChangeShapeType="1" noTextEdit="1"/>
              </p:cNvSpPr>
              <p:nvPr/>
            </p:nvSpPr>
            <p:spPr>
              <a:xfrm>
                <a:off x="6625183" y="2731597"/>
                <a:ext cx="1639103" cy="537519"/>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4574673" y="4802901"/>
                <a:ext cx="1938800"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atan</m:t>
                          </m:r>
                        </m:fName>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0.1</m:t>
                                  </m:r>
                                </m:num>
                                <m:den>
                                  <m:r>
                                    <a:rPr lang="en-US" b="0" i="1" smtClean="0">
                                      <a:latin typeface="Cambria Math" panose="02040503050406030204" pitchFamily="18" charset="0"/>
                                    </a:rPr>
                                    <m:t>0.2</m:t>
                                  </m:r>
                                </m:den>
                              </m:f>
                            </m:e>
                          </m:d>
                        </m:e>
                      </m:func>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26.6</m:t>
                          </m:r>
                        </m:e>
                        <m:sup>
                          <m:r>
                            <a:rPr lang="en-US" b="0" i="1" smtClean="0">
                              <a:latin typeface="Cambria Math" panose="02040503050406030204" pitchFamily="18" charset="0"/>
                            </a:rPr>
                            <m:t>𝑜</m:t>
                          </m:r>
                        </m:sup>
                      </m:sSup>
                    </m:oMath>
                  </m:oMathPara>
                </a14:m>
                <a:endParaRPr lang="en-US" dirty="0"/>
              </a:p>
            </p:txBody>
          </p:sp>
        </mc:Choice>
        <mc:Fallback xmlns="">
          <p:sp>
            <p:nvSpPr>
              <p:cNvPr id="47" name="TextBox 46"/>
              <p:cNvSpPr txBox="1">
                <a:spLocks noRot="1" noChangeAspect="1" noMove="1" noResize="1" noEditPoints="1" noAdjustHandles="1" noChangeArrowheads="1" noChangeShapeType="1" noTextEdit="1"/>
              </p:cNvSpPr>
              <p:nvPr/>
            </p:nvSpPr>
            <p:spPr>
              <a:xfrm>
                <a:off x="4574673" y="4802901"/>
                <a:ext cx="1938800" cy="622350"/>
              </a:xfrm>
              <a:prstGeom prst="rect">
                <a:avLst/>
              </a:prstGeom>
              <a:blipFill>
                <a:blip r:embed="rId10"/>
                <a:stretch>
                  <a:fillRect/>
                </a:stretch>
              </a:blipFill>
            </p:spPr>
            <p:txBody>
              <a:bodyPr/>
              <a:lstStyle/>
              <a:p>
                <a:r>
                  <a:rPr lang="en-US">
                    <a:noFill/>
                  </a:rPr>
                  <a:t> </a:t>
                </a:r>
              </a:p>
            </p:txBody>
          </p:sp>
        </mc:Fallback>
      </mc:AlternateContent>
      <p:cxnSp>
        <p:nvCxnSpPr>
          <p:cNvPr id="19" name="Straight Arrow Connector 18"/>
          <p:cNvCxnSpPr/>
          <p:nvPr/>
        </p:nvCxnSpPr>
        <p:spPr>
          <a:xfrm flipV="1">
            <a:off x="6117995" y="3303700"/>
            <a:ext cx="671971" cy="13349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5307911" y="4384407"/>
            <a:ext cx="851052" cy="3442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Arc 31"/>
          <p:cNvSpPr/>
          <p:nvPr/>
        </p:nvSpPr>
        <p:spPr>
          <a:xfrm>
            <a:off x="5753533" y="4266060"/>
            <a:ext cx="757741" cy="731687"/>
          </a:xfrm>
          <a:prstGeom prst="arc">
            <a:avLst>
              <a:gd name="adj1" fmla="val 15981810"/>
              <a:gd name="adj2" fmla="val 1792315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5" name="Straight Arrow Connector 34"/>
          <p:cNvCxnSpPr/>
          <p:nvPr/>
        </p:nvCxnSpPr>
        <p:spPr>
          <a:xfrm flipV="1">
            <a:off x="1686932" y="2936213"/>
            <a:ext cx="214226" cy="56397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927839" y="5621659"/>
            <a:ext cx="878767" cy="369332"/>
          </a:xfrm>
          <a:prstGeom prst="rect">
            <a:avLst/>
          </a:prstGeom>
          <a:noFill/>
        </p:spPr>
        <p:txBody>
          <a:bodyPr wrap="square" rtlCol="0">
            <a:spAutoFit/>
          </a:bodyPr>
          <a:lstStyle/>
          <a:p>
            <a:r>
              <a:rPr lang="en-US" dirty="0" smtClean="0"/>
              <a:t>Choose</a:t>
            </a:r>
            <a:endParaRPr lang="en-US" dirty="0"/>
          </a:p>
        </p:txBody>
      </p:sp>
      <mc:AlternateContent xmlns:mc="http://schemas.openxmlformats.org/markup-compatibility/2006" xmlns:a14="http://schemas.microsoft.com/office/drawing/2010/main">
        <mc:Choice Requires="a14">
          <p:sp>
            <p:nvSpPr>
              <p:cNvPr id="54" name="TextBox 53"/>
              <p:cNvSpPr txBox="1"/>
              <p:nvPr/>
            </p:nvSpPr>
            <p:spPr>
              <a:xfrm>
                <a:off x="5003550" y="5667826"/>
                <a:ext cx="868251"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𝛼</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90</m:t>
                          </m:r>
                        </m:e>
                        <m:sup>
                          <m:r>
                            <a:rPr lang="en-US" b="0" i="1" smtClean="0">
                              <a:latin typeface="Cambria Math" panose="02040503050406030204" pitchFamily="18" charset="0"/>
                              <a:ea typeface="Cambria Math" panose="02040503050406030204" pitchFamily="18" charset="0"/>
                            </a:rPr>
                            <m:t>𝑜</m:t>
                          </m:r>
                        </m:sup>
                      </m:sSup>
                    </m:oMath>
                  </m:oMathPara>
                </a14:m>
                <a:endParaRPr lang="en-US" dirty="0"/>
              </a:p>
            </p:txBody>
          </p:sp>
        </mc:Choice>
        <mc:Fallback xmlns="">
          <p:sp>
            <p:nvSpPr>
              <p:cNvPr id="54" name="TextBox 53"/>
              <p:cNvSpPr txBox="1">
                <a:spLocks noRot="1" noChangeAspect="1" noMove="1" noResize="1" noEditPoints="1" noAdjustHandles="1" noChangeArrowheads="1" noChangeShapeType="1" noTextEdit="1"/>
              </p:cNvSpPr>
              <p:nvPr/>
            </p:nvSpPr>
            <p:spPr>
              <a:xfrm>
                <a:off x="5003550" y="5667826"/>
                <a:ext cx="868251" cy="276999"/>
              </a:xfrm>
              <a:prstGeom prst="rect">
                <a:avLst/>
              </a:prstGeom>
              <a:blipFill>
                <a:blip r:embed="rId11"/>
                <a:stretch>
                  <a:fillRect l="-3521" b="-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963281" y="6055881"/>
                <a:ext cx="2146998" cy="52597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𝑆</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45−42</m:t>
                          </m:r>
                        </m:num>
                        <m:den>
                          <m:r>
                            <a:rPr lang="en-US" b="0" i="1" smtClean="0">
                              <a:latin typeface="Cambria Math" panose="02040503050406030204" pitchFamily="18" charset="0"/>
                              <a:ea typeface="Cambria Math" panose="02040503050406030204" pitchFamily="18" charset="0"/>
                            </a:rPr>
                            <m:t>10</m:t>
                          </m:r>
                        </m:den>
                      </m:f>
                      <m:r>
                        <a:rPr lang="en-US" b="0" i="1" smtClean="0">
                          <a:latin typeface="Cambria Math" panose="02040503050406030204" pitchFamily="18" charset="0"/>
                          <a:ea typeface="Cambria Math" panose="02040503050406030204" pitchFamily="18" charset="0"/>
                        </a:rPr>
                        <m:t>=0.3</m:t>
                      </m:r>
                    </m:oMath>
                  </m:oMathPara>
                </a14:m>
                <a:endParaRPr lang="en-US" dirty="0"/>
              </a:p>
            </p:txBody>
          </p:sp>
        </mc:Choice>
        <mc:Fallback xmlns="">
          <p:sp>
            <p:nvSpPr>
              <p:cNvPr id="55" name="TextBox 54"/>
              <p:cNvSpPr txBox="1">
                <a:spLocks noRot="1" noChangeAspect="1" noMove="1" noResize="1" noEditPoints="1" noAdjustHandles="1" noChangeArrowheads="1" noChangeShapeType="1" noTextEdit="1"/>
              </p:cNvSpPr>
              <p:nvPr/>
            </p:nvSpPr>
            <p:spPr>
              <a:xfrm>
                <a:off x="4963281" y="6055881"/>
                <a:ext cx="2146998" cy="525978"/>
              </a:xfrm>
              <a:prstGeom prst="rect">
                <a:avLst/>
              </a:prstGeom>
              <a:blipFill>
                <a:blip r:embed="rId12"/>
                <a:stretch>
                  <a:fillRect/>
                </a:stretch>
              </a:blipFill>
            </p:spPr>
            <p:txBody>
              <a:bodyPr/>
              <a:lstStyle/>
              <a:p>
                <a:r>
                  <a:rPr lang="en-US">
                    <a:noFill/>
                  </a:rPr>
                  <a:t> </a:t>
                </a:r>
              </a:p>
            </p:txBody>
          </p:sp>
        </mc:Fallback>
      </mc:AlternateContent>
      <p:cxnSp>
        <p:nvCxnSpPr>
          <p:cNvPr id="56" name="Straight Arrow Connector 55"/>
          <p:cNvCxnSpPr/>
          <p:nvPr/>
        </p:nvCxnSpPr>
        <p:spPr>
          <a:xfrm flipV="1">
            <a:off x="1949266" y="2933782"/>
            <a:ext cx="0" cy="634526"/>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Arc 49"/>
          <p:cNvSpPr/>
          <p:nvPr/>
        </p:nvSpPr>
        <p:spPr>
          <a:xfrm>
            <a:off x="1476956" y="3405150"/>
            <a:ext cx="971232" cy="937837"/>
          </a:xfrm>
          <a:prstGeom prst="arc">
            <a:avLst>
              <a:gd name="adj1" fmla="val 15981810"/>
              <a:gd name="adj2" fmla="val 21246818"/>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1" name="Straight Arrow Connector 50"/>
          <p:cNvCxnSpPr>
            <a:stCxn id="54" idx="1"/>
          </p:cNvCxnSpPr>
          <p:nvPr/>
        </p:nvCxnSpPr>
        <p:spPr>
          <a:xfrm flipH="1" flipV="1">
            <a:off x="2375621" y="3612779"/>
            <a:ext cx="2627929" cy="219354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678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3" grpId="0"/>
      <p:bldP spid="47" grpId="0"/>
      <p:bldP spid="32" grpId="0" animBg="1"/>
      <p:bldP spid="36" grpId="0"/>
      <p:bldP spid="54" grpId="0"/>
      <p:bldP spid="55" grpId="0"/>
      <p:bldP spid="5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rot="5400000">
            <a:off x="872371" y="2771217"/>
            <a:ext cx="1057081" cy="1058172"/>
          </a:xfrm>
          <a:prstGeom prst="triangle">
            <a:avLst>
              <a:gd name="adj" fmla="val 10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3">
            <a:clrChange>
              <a:clrFrom>
                <a:srgbClr val="FFFFFF"/>
              </a:clrFrom>
              <a:clrTo>
                <a:srgbClr val="FFFFFF">
                  <a:alpha val="0"/>
                </a:srgbClr>
              </a:clrTo>
            </a:clrChange>
          </a:blip>
          <a:stretch>
            <a:fillRect/>
          </a:stretch>
        </p:blipFill>
        <p:spPr>
          <a:xfrm>
            <a:off x="415940" y="2257833"/>
            <a:ext cx="3105150" cy="3181350"/>
          </a:xfrm>
          <a:prstGeom prst="rect">
            <a:avLst/>
          </a:prstGeom>
        </p:spPr>
      </p:pic>
      <p:graphicFrame>
        <p:nvGraphicFramePr>
          <p:cNvPr id="69637" name="Object 5"/>
          <p:cNvGraphicFramePr>
            <a:graphicFrameLocks noChangeAspect="1"/>
          </p:cNvGraphicFramePr>
          <p:nvPr>
            <p:extLst/>
          </p:nvPr>
        </p:nvGraphicFramePr>
        <p:xfrm>
          <a:off x="4005928" y="486031"/>
          <a:ext cx="2335213" cy="965200"/>
        </p:xfrm>
        <a:graphic>
          <a:graphicData uri="http://schemas.openxmlformats.org/presentationml/2006/ole">
            <mc:AlternateContent xmlns:mc="http://schemas.openxmlformats.org/markup-compatibility/2006">
              <mc:Choice xmlns:v="urn:schemas-microsoft-com:vml" Requires="v">
                <p:oleObj spid="_x0000_s4106" name="Equation" r:id="rId4" imgW="1168200" imgH="482400" progId="Equation.3">
                  <p:embed/>
                </p:oleObj>
              </mc:Choice>
              <mc:Fallback>
                <p:oleObj name="Equation" r:id="rId4" imgW="1168200" imgH="482400" progId="Equation.3">
                  <p:embed/>
                  <p:pic>
                    <p:nvPicPr>
                      <p:cNvPr id="69637" name="Object 5"/>
                      <p:cNvPicPr>
                        <a:picLocks noChangeAspect="1" noChangeArrowheads="1"/>
                      </p:cNvPicPr>
                      <p:nvPr/>
                    </p:nvPicPr>
                    <p:blipFill>
                      <a:blip r:embed="rId5"/>
                      <a:srcRect/>
                      <a:stretch>
                        <a:fillRect/>
                      </a:stretch>
                    </p:blipFill>
                    <p:spPr bwMode="auto">
                      <a:xfrm>
                        <a:off x="4005928" y="486031"/>
                        <a:ext cx="2335213" cy="96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9642" name="Object 10"/>
          <p:cNvGraphicFramePr>
            <a:graphicFrameLocks noChangeAspect="1"/>
          </p:cNvGraphicFramePr>
          <p:nvPr>
            <p:extLst/>
          </p:nvPr>
        </p:nvGraphicFramePr>
        <p:xfrm>
          <a:off x="4005928" y="1496598"/>
          <a:ext cx="3554413" cy="1014413"/>
        </p:xfrm>
        <a:graphic>
          <a:graphicData uri="http://schemas.openxmlformats.org/presentationml/2006/ole">
            <mc:AlternateContent xmlns:mc="http://schemas.openxmlformats.org/markup-compatibility/2006">
              <mc:Choice xmlns:v="urn:schemas-microsoft-com:vml" Requires="v">
                <p:oleObj spid="_x0000_s4107" name="Equation" r:id="rId6" imgW="1777680" imgH="507960" progId="Equation.3">
                  <p:embed/>
                </p:oleObj>
              </mc:Choice>
              <mc:Fallback>
                <p:oleObj name="Equation" r:id="rId6" imgW="1777680" imgH="507960" progId="Equation.3">
                  <p:embed/>
                  <p:pic>
                    <p:nvPicPr>
                      <p:cNvPr id="69642" name="Object 10"/>
                      <p:cNvPicPr>
                        <a:picLocks noChangeAspect="1" noChangeArrowheads="1"/>
                      </p:cNvPicPr>
                      <p:nvPr/>
                    </p:nvPicPr>
                    <p:blipFill>
                      <a:blip r:embed="rId7"/>
                      <a:srcRect/>
                      <a:stretch>
                        <a:fillRect/>
                      </a:stretch>
                    </p:blipFill>
                    <p:spPr bwMode="auto">
                      <a:xfrm>
                        <a:off x="4005928" y="1496598"/>
                        <a:ext cx="3554413" cy="1014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 name="Title 3"/>
          <p:cNvSpPr txBox="1">
            <a:spLocks/>
          </p:cNvSpPr>
          <p:nvPr/>
        </p:nvSpPr>
        <p:spPr>
          <a:xfrm>
            <a:off x="642941" y="444785"/>
            <a:ext cx="2851969" cy="75575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smtClean="0"/>
              <a:t>Example  3</a:t>
            </a:r>
            <a:endParaRPr lang="en-US" sz="3200" dirty="0"/>
          </a:p>
        </p:txBody>
      </p:sp>
      <p:sp>
        <p:nvSpPr>
          <p:cNvPr id="6" name="TextBox 5"/>
          <p:cNvSpPr txBox="1"/>
          <p:nvPr/>
        </p:nvSpPr>
        <p:spPr>
          <a:xfrm>
            <a:off x="1730478" y="3645972"/>
            <a:ext cx="418704" cy="369332"/>
          </a:xfrm>
          <a:prstGeom prst="rect">
            <a:avLst/>
          </a:prstGeom>
          <a:solidFill>
            <a:schemeClr val="bg1"/>
          </a:solidFill>
        </p:spPr>
        <p:txBody>
          <a:bodyPr wrap="none" rtlCol="0">
            <a:spAutoFit/>
          </a:bodyPr>
          <a:lstStyle/>
          <a:p>
            <a:r>
              <a:rPr lang="en-US" dirty="0" smtClean="0">
                <a:solidFill>
                  <a:srgbClr val="FF0000"/>
                </a:solidFill>
              </a:rPr>
              <a:t>45</a:t>
            </a:r>
            <a:endParaRPr lang="en-US" dirty="0">
              <a:solidFill>
                <a:srgbClr val="FF0000"/>
              </a:solidFill>
            </a:endParaRPr>
          </a:p>
        </p:txBody>
      </p:sp>
      <p:sp>
        <p:nvSpPr>
          <p:cNvPr id="20" name="TextBox 19"/>
          <p:cNvSpPr txBox="1"/>
          <p:nvPr/>
        </p:nvSpPr>
        <p:spPr>
          <a:xfrm>
            <a:off x="3054568" y="3469343"/>
            <a:ext cx="418704" cy="369332"/>
          </a:xfrm>
          <a:prstGeom prst="rect">
            <a:avLst/>
          </a:prstGeom>
          <a:noFill/>
        </p:spPr>
        <p:txBody>
          <a:bodyPr wrap="none" rtlCol="0">
            <a:spAutoFit/>
          </a:bodyPr>
          <a:lstStyle/>
          <a:p>
            <a:r>
              <a:rPr lang="en-US" dirty="0" smtClean="0">
                <a:solidFill>
                  <a:srgbClr val="FF0000"/>
                </a:solidFill>
              </a:rPr>
              <a:t>46</a:t>
            </a:r>
            <a:endParaRPr lang="en-US" dirty="0">
              <a:solidFill>
                <a:srgbClr val="FF0000"/>
              </a:solidFill>
            </a:endParaRPr>
          </a:p>
        </p:txBody>
      </p:sp>
      <p:sp>
        <p:nvSpPr>
          <p:cNvPr id="21" name="TextBox 20"/>
          <p:cNvSpPr txBox="1"/>
          <p:nvPr/>
        </p:nvSpPr>
        <p:spPr>
          <a:xfrm>
            <a:off x="2649646" y="2343864"/>
            <a:ext cx="418704" cy="369332"/>
          </a:xfrm>
          <a:prstGeom prst="rect">
            <a:avLst/>
          </a:prstGeom>
          <a:noFill/>
        </p:spPr>
        <p:txBody>
          <a:bodyPr wrap="none" rtlCol="0">
            <a:spAutoFit/>
          </a:bodyPr>
          <a:lstStyle/>
          <a:p>
            <a:r>
              <a:rPr lang="en-US" dirty="0" smtClean="0">
                <a:solidFill>
                  <a:srgbClr val="FF0000"/>
                </a:solidFill>
              </a:rPr>
              <a:t>47</a:t>
            </a:r>
            <a:endParaRPr lang="en-US" dirty="0">
              <a:solidFill>
                <a:srgbClr val="FF0000"/>
              </a:solidFill>
            </a:endParaRPr>
          </a:p>
        </p:txBody>
      </p:sp>
      <p:sp>
        <p:nvSpPr>
          <p:cNvPr id="23" name="Line 6"/>
          <p:cNvSpPr>
            <a:spLocks noChangeShapeType="1"/>
          </p:cNvSpPr>
          <p:nvPr/>
        </p:nvSpPr>
        <p:spPr bwMode="auto">
          <a:xfrm rot="5400000">
            <a:off x="1063530" y="5913576"/>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 name="Line 7"/>
          <p:cNvSpPr>
            <a:spLocks noChangeShapeType="1"/>
          </p:cNvSpPr>
          <p:nvPr/>
        </p:nvSpPr>
        <p:spPr bwMode="auto">
          <a:xfrm rot="5400000">
            <a:off x="2139241" y="5913576"/>
            <a:ext cx="6572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 name="Line 8"/>
          <p:cNvSpPr>
            <a:spLocks noChangeShapeType="1"/>
          </p:cNvSpPr>
          <p:nvPr/>
        </p:nvSpPr>
        <p:spPr bwMode="auto">
          <a:xfrm rot="5400000">
            <a:off x="1929998" y="5485259"/>
            <a:ext cx="0" cy="107571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Text Box 9"/>
          <p:cNvSpPr txBox="1">
            <a:spLocks noChangeArrowheads="1"/>
          </p:cNvSpPr>
          <p:nvPr/>
        </p:nvSpPr>
        <p:spPr bwMode="auto">
          <a:xfrm>
            <a:off x="1749746" y="5784989"/>
            <a:ext cx="428625"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dirty="0">
                <a:sym typeface="Symbol" pitchFamily="18" charset="2"/>
              </a:rPr>
              <a:t></a:t>
            </a:r>
          </a:p>
        </p:txBody>
      </p:sp>
      <p:sp>
        <p:nvSpPr>
          <p:cNvPr id="29" name="TextBox 28"/>
          <p:cNvSpPr txBox="1"/>
          <p:nvPr/>
        </p:nvSpPr>
        <p:spPr>
          <a:xfrm>
            <a:off x="1730478" y="6167060"/>
            <a:ext cx="418704" cy="369332"/>
          </a:xfrm>
          <a:prstGeom prst="rect">
            <a:avLst/>
          </a:prstGeom>
          <a:noFill/>
        </p:spPr>
        <p:txBody>
          <a:bodyPr wrap="none" rtlCol="0">
            <a:spAutoFit/>
          </a:bodyPr>
          <a:lstStyle/>
          <a:p>
            <a:r>
              <a:rPr lang="en-US" dirty="0" smtClean="0">
                <a:solidFill>
                  <a:srgbClr val="FF0000"/>
                </a:solidFill>
              </a:rPr>
              <a:t>10</a:t>
            </a:r>
            <a:endParaRPr lang="en-US" dirty="0">
              <a:solidFill>
                <a:srgbClr val="FF0000"/>
              </a:solidFill>
            </a:endParaRPr>
          </a:p>
        </p:txBody>
      </p:sp>
      <p:cxnSp>
        <p:nvCxnSpPr>
          <p:cNvPr id="8" name="Straight Arrow Connector 7"/>
          <p:cNvCxnSpPr/>
          <p:nvPr/>
        </p:nvCxnSpPr>
        <p:spPr>
          <a:xfrm>
            <a:off x="4697786" y="4384834"/>
            <a:ext cx="1794966" cy="0"/>
          </a:xfrm>
          <a:prstGeom prst="straightConnector1">
            <a:avLst/>
          </a:prstGeom>
          <a:ln w="38100">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1487239" y="2343864"/>
            <a:ext cx="418704" cy="369332"/>
          </a:xfrm>
          <a:prstGeom prst="rect">
            <a:avLst/>
          </a:prstGeom>
          <a:noFill/>
        </p:spPr>
        <p:txBody>
          <a:bodyPr wrap="none" rtlCol="0">
            <a:spAutoFit/>
          </a:bodyPr>
          <a:lstStyle/>
          <a:p>
            <a:r>
              <a:rPr lang="en-US" dirty="0" smtClean="0">
                <a:solidFill>
                  <a:srgbClr val="FF0000"/>
                </a:solidFill>
              </a:rPr>
              <a:t>46</a:t>
            </a:r>
            <a:endParaRPr lang="en-US" dirty="0">
              <a:solidFill>
                <a:srgbClr val="FF0000"/>
              </a:solidFill>
            </a:endParaRPr>
          </a:p>
        </p:txBody>
      </p:sp>
      <p:sp>
        <p:nvSpPr>
          <p:cNvPr id="38" name="TextBox 37"/>
          <p:cNvSpPr txBox="1"/>
          <p:nvPr/>
        </p:nvSpPr>
        <p:spPr>
          <a:xfrm>
            <a:off x="528110" y="2343864"/>
            <a:ext cx="418704" cy="369332"/>
          </a:xfrm>
          <a:prstGeom prst="rect">
            <a:avLst/>
          </a:prstGeom>
          <a:noFill/>
        </p:spPr>
        <p:txBody>
          <a:bodyPr wrap="none" rtlCol="0">
            <a:spAutoFit/>
          </a:bodyPr>
          <a:lstStyle/>
          <a:p>
            <a:r>
              <a:rPr lang="en-US" dirty="0" smtClean="0">
                <a:solidFill>
                  <a:srgbClr val="FF0000"/>
                </a:solidFill>
              </a:rPr>
              <a:t>41</a:t>
            </a:r>
            <a:endParaRPr lang="en-US" dirty="0">
              <a:solidFill>
                <a:srgbClr val="FF0000"/>
              </a:solidFill>
            </a:endParaRPr>
          </a:p>
        </p:txBody>
      </p:sp>
      <p:sp>
        <p:nvSpPr>
          <p:cNvPr id="39" name="TextBox 38"/>
          <p:cNvSpPr txBox="1"/>
          <p:nvPr/>
        </p:nvSpPr>
        <p:spPr>
          <a:xfrm>
            <a:off x="419298" y="3483962"/>
            <a:ext cx="418704" cy="369332"/>
          </a:xfrm>
          <a:prstGeom prst="rect">
            <a:avLst/>
          </a:prstGeom>
          <a:noFill/>
        </p:spPr>
        <p:txBody>
          <a:bodyPr wrap="none" rtlCol="0">
            <a:spAutoFit/>
          </a:bodyPr>
          <a:lstStyle/>
          <a:p>
            <a:r>
              <a:rPr lang="en-US" dirty="0" smtClean="0">
                <a:solidFill>
                  <a:srgbClr val="FF0000"/>
                </a:solidFill>
              </a:rPr>
              <a:t>42</a:t>
            </a:r>
            <a:endParaRPr lang="en-US" dirty="0">
              <a:solidFill>
                <a:srgbClr val="FF0000"/>
              </a:solidFill>
            </a:endParaRPr>
          </a:p>
        </p:txBody>
      </p:sp>
      <p:sp>
        <p:nvSpPr>
          <p:cNvPr id="40" name="TextBox 39"/>
          <p:cNvSpPr txBox="1"/>
          <p:nvPr/>
        </p:nvSpPr>
        <p:spPr>
          <a:xfrm>
            <a:off x="426737" y="4624060"/>
            <a:ext cx="418704" cy="369332"/>
          </a:xfrm>
          <a:prstGeom prst="rect">
            <a:avLst/>
          </a:prstGeom>
          <a:noFill/>
        </p:spPr>
        <p:txBody>
          <a:bodyPr wrap="none" rtlCol="0">
            <a:spAutoFit/>
          </a:bodyPr>
          <a:lstStyle/>
          <a:p>
            <a:r>
              <a:rPr lang="en-US" dirty="0" smtClean="0">
                <a:solidFill>
                  <a:srgbClr val="FF0000"/>
                </a:solidFill>
              </a:rPr>
              <a:t>43</a:t>
            </a:r>
            <a:endParaRPr lang="en-US" dirty="0">
              <a:solidFill>
                <a:srgbClr val="FF0000"/>
              </a:solidFill>
            </a:endParaRPr>
          </a:p>
        </p:txBody>
      </p:sp>
      <p:sp>
        <p:nvSpPr>
          <p:cNvPr id="41" name="TextBox 40"/>
          <p:cNvSpPr txBox="1"/>
          <p:nvPr/>
        </p:nvSpPr>
        <p:spPr>
          <a:xfrm>
            <a:off x="1511294" y="4525824"/>
            <a:ext cx="418704" cy="369332"/>
          </a:xfrm>
          <a:prstGeom prst="rect">
            <a:avLst/>
          </a:prstGeom>
          <a:noFill/>
        </p:spPr>
        <p:txBody>
          <a:bodyPr wrap="none" rtlCol="0">
            <a:spAutoFit/>
          </a:bodyPr>
          <a:lstStyle/>
          <a:p>
            <a:r>
              <a:rPr lang="en-US" dirty="0" smtClean="0">
                <a:solidFill>
                  <a:srgbClr val="FF0000"/>
                </a:solidFill>
              </a:rPr>
              <a:t>44</a:t>
            </a:r>
            <a:endParaRPr lang="en-US" dirty="0">
              <a:solidFill>
                <a:srgbClr val="FF0000"/>
              </a:solidFill>
            </a:endParaRPr>
          </a:p>
        </p:txBody>
      </p:sp>
      <p:sp>
        <p:nvSpPr>
          <p:cNvPr id="42" name="TextBox 41"/>
          <p:cNvSpPr txBox="1"/>
          <p:nvPr/>
        </p:nvSpPr>
        <p:spPr>
          <a:xfrm>
            <a:off x="3012846" y="4521303"/>
            <a:ext cx="418704" cy="369332"/>
          </a:xfrm>
          <a:prstGeom prst="rect">
            <a:avLst/>
          </a:prstGeom>
          <a:noFill/>
        </p:spPr>
        <p:txBody>
          <a:bodyPr wrap="none" rtlCol="0">
            <a:spAutoFit/>
          </a:bodyPr>
          <a:lstStyle/>
          <a:p>
            <a:r>
              <a:rPr lang="en-US" dirty="0" smtClean="0">
                <a:solidFill>
                  <a:srgbClr val="FF0000"/>
                </a:solidFill>
              </a:rPr>
              <a:t>47</a:t>
            </a:r>
            <a:endParaRPr lang="en-US" dirty="0">
              <a:solidFill>
                <a:srgbClr val="FF0000"/>
              </a:solidFill>
            </a:endParaRPr>
          </a:p>
        </p:txBody>
      </p:sp>
      <mc:AlternateContent xmlns:mc="http://schemas.openxmlformats.org/markup-compatibility/2006" xmlns:a14="http://schemas.microsoft.com/office/drawing/2010/main">
        <mc:Choice Requires="a14">
          <p:sp>
            <p:nvSpPr>
              <p:cNvPr id="10" name="TextBox 9"/>
              <p:cNvSpPr txBox="1"/>
              <p:nvPr/>
            </p:nvSpPr>
            <p:spPr>
              <a:xfrm>
                <a:off x="4753025" y="4550272"/>
                <a:ext cx="1639103"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45−42</m:t>
                              </m:r>
                            </m:e>
                          </m:d>
                        </m:num>
                        <m:den>
                          <m:r>
                            <a:rPr lang="en-US" b="0" i="1" smtClean="0">
                              <a:latin typeface="Cambria Math" panose="02040503050406030204" pitchFamily="18" charset="0"/>
                            </a:rPr>
                            <m:t>10</m:t>
                          </m:r>
                        </m:den>
                      </m:f>
                      <m:r>
                        <a:rPr lang="en-US" b="0" i="1" smtClean="0">
                          <a:latin typeface="Cambria Math" panose="02040503050406030204" pitchFamily="18" charset="0"/>
                        </a:rPr>
                        <m:t>=0.3</m:t>
                      </m:r>
                    </m:oMath>
                  </m:oMathPara>
                </a14:m>
                <a:endParaRPr lang="en-US" dirty="0"/>
              </a:p>
            </p:txBody>
          </p:sp>
        </mc:Choice>
        <mc:Fallback xmlns="">
          <p:sp>
            <p:nvSpPr>
              <p:cNvPr id="10" name="TextBox 9"/>
              <p:cNvSpPr txBox="1">
                <a:spLocks noRot="1" noChangeAspect="1" noMove="1" noResize="1" noEditPoints="1" noAdjustHandles="1" noChangeArrowheads="1" noChangeShapeType="1" noTextEdit="1"/>
              </p:cNvSpPr>
              <p:nvPr/>
            </p:nvSpPr>
            <p:spPr>
              <a:xfrm>
                <a:off x="4753025" y="4550272"/>
                <a:ext cx="1639103" cy="537519"/>
              </a:xfrm>
              <a:prstGeom prst="rect">
                <a:avLst/>
              </a:prstGeom>
              <a:blipFill>
                <a:blip r:embed="rId8"/>
                <a:stretch>
                  <a:fillRect/>
                </a:stretch>
              </a:blipFill>
            </p:spPr>
            <p:txBody>
              <a:bodyPr/>
              <a:lstStyle/>
              <a:p>
                <a:r>
                  <a:rPr lang="en-US">
                    <a:noFill/>
                  </a:rPr>
                  <a:t> </a:t>
                </a:r>
              </a:p>
            </p:txBody>
          </p:sp>
        </mc:Fallback>
      </mc:AlternateContent>
      <p:cxnSp>
        <p:nvCxnSpPr>
          <p:cNvPr id="14" name="Straight Arrow Connector 13"/>
          <p:cNvCxnSpPr/>
          <p:nvPr/>
        </p:nvCxnSpPr>
        <p:spPr>
          <a:xfrm flipV="1">
            <a:off x="4697786" y="3645972"/>
            <a:ext cx="0" cy="738863"/>
          </a:xfrm>
          <a:prstGeom prst="straightConnector1">
            <a:avLst/>
          </a:prstGeom>
          <a:ln w="38100">
            <a:solidFill>
              <a:schemeClr val="accent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3" name="TextBox 42"/>
              <p:cNvSpPr txBox="1"/>
              <p:nvPr/>
            </p:nvSpPr>
            <p:spPr>
              <a:xfrm>
                <a:off x="4077454" y="2960744"/>
                <a:ext cx="1639103"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42−41</m:t>
                              </m:r>
                            </m:e>
                          </m:d>
                        </m:num>
                        <m:den>
                          <m:r>
                            <a:rPr lang="en-US" b="0" i="1" smtClean="0">
                              <a:latin typeface="Cambria Math" panose="02040503050406030204" pitchFamily="18" charset="0"/>
                            </a:rPr>
                            <m:t>10</m:t>
                          </m:r>
                        </m:den>
                      </m:f>
                      <m:r>
                        <a:rPr lang="en-US" b="0" i="1" smtClean="0">
                          <a:latin typeface="Cambria Math" panose="02040503050406030204" pitchFamily="18" charset="0"/>
                        </a:rPr>
                        <m:t>=0.1</m:t>
                      </m:r>
                    </m:oMath>
                  </m:oMathPara>
                </a14:m>
                <a:endParaRPr lang="en-US" dirty="0"/>
              </a:p>
            </p:txBody>
          </p:sp>
        </mc:Choice>
        <mc:Fallback xmlns="">
          <p:sp>
            <p:nvSpPr>
              <p:cNvPr id="43" name="TextBox 42"/>
              <p:cNvSpPr txBox="1">
                <a:spLocks noRot="1" noChangeAspect="1" noMove="1" noResize="1" noEditPoints="1" noAdjustHandles="1" noChangeArrowheads="1" noChangeShapeType="1" noTextEdit="1"/>
              </p:cNvSpPr>
              <p:nvPr/>
            </p:nvSpPr>
            <p:spPr>
              <a:xfrm>
                <a:off x="4077454" y="2960744"/>
                <a:ext cx="1639103" cy="537519"/>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p:cNvSpPr txBox="1"/>
              <p:nvPr/>
            </p:nvSpPr>
            <p:spPr>
              <a:xfrm>
                <a:off x="6341141" y="3187088"/>
                <a:ext cx="2480551" cy="6223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unc>
                        <m:funcPr>
                          <m:ctrlPr>
                            <a:rPr lang="en-US" b="0" i="1" smtClean="0">
                              <a:latin typeface="Cambria Math" panose="02040503050406030204" pitchFamily="18" charset="0"/>
                            </a:rPr>
                          </m:ctrlPr>
                        </m:funcPr>
                        <m:fName>
                          <m:sSub>
                            <m:sSubPr>
                              <m:ctrlPr>
                                <a:rPr lang="en-US" b="0" i="1" smtClean="0">
                                  <a:latin typeface="Cambria Math" panose="02040503050406030204" pitchFamily="18" charset="0"/>
                                </a:rPr>
                              </m:ctrlPr>
                            </m:sSubPr>
                            <m:e>
                              <m:r>
                                <m:rPr>
                                  <m:sty m:val="p"/>
                                </m:rPr>
                                <a:rPr lang="el-GR" b="0" i="1" smtClean="0">
                                  <a:latin typeface="Cambria Math" panose="02040503050406030204" pitchFamily="18" charset="0"/>
                                </a:rPr>
                                <m:t>α</m:t>
                              </m:r>
                            </m:e>
                            <m:sub>
                              <m:r>
                                <a:rPr lang="en-US" b="0" i="0" smtClean="0">
                                  <a:latin typeface="Cambria Math" panose="02040503050406030204" pitchFamily="18" charset="0"/>
                                </a:rPr>
                                <m:t>4</m:t>
                              </m:r>
                            </m:sub>
                          </m:sSub>
                          <m:r>
                            <a:rPr lang="en-US" b="0" i="0" smtClean="0">
                              <a:latin typeface="Cambria Math" panose="02040503050406030204" pitchFamily="18" charset="0"/>
                            </a:rPr>
                            <m:t>=</m:t>
                          </m:r>
                          <m:r>
                            <m:rPr>
                              <m:sty m:val="p"/>
                            </m:rPr>
                            <a:rPr lang="en-US" b="0" i="0" smtClean="0">
                              <a:latin typeface="Cambria Math" panose="02040503050406030204" pitchFamily="18" charset="0"/>
                            </a:rPr>
                            <m:t>atan</m:t>
                          </m:r>
                        </m:fName>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0.1</m:t>
                                  </m:r>
                                </m:num>
                                <m:den>
                                  <m:r>
                                    <a:rPr lang="en-US" b="0" i="1" smtClean="0">
                                      <a:latin typeface="Cambria Math" panose="02040503050406030204" pitchFamily="18" charset="0"/>
                                    </a:rPr>
                                    <m:t>0.3</m:t>
                                  </m:r>
                                </m:den>
                              </m:f>
                            </m:e>
                          </m:d>
                        </m:e>
                      </m:func>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18.4</m:t>
                          </m:r>
                        </m:e>
                        <m:sup>
                          <m:r>
                            <a:rPr lang="en-US" b="0" i="1" smtClean="0">
                              <a:latin typeface="Cambria Math" panose="02040503050406030204" pitchFamily="18" charset="0"/>
                            </a:rPr>
                            <m:t>𝑜</m:t>
                          </m:r>
                        </m:sup>
                      </m:sSup>
                    </m:oMath>
                  </m:oMathPara>
                </a14:m>
                <a:endParaRPr lang="en-US" dirty="0"/>
              </a:p>
            </p:txBody>
          </p:sp>
        </mc:Choice>
        <mc:Fallback xmlns="">
          <p:sp>
            <p:nvSpPr>
              <p:cNvPr id="47" name="TextBox 46"/>
              <p:cNvSpPr txBox="1">
                <a:spLocks noRot="1" noChangeAspect="1" noMove="1" noResize="1" noEditPoints="1" noAdjustHandles="1" noChangeArrowheads="1" noChangeShapeType="1" noTextEdit="1"/>
              </p:cNvSpPr>
              <p:nvPr/>
            </p:nvSpPr>
            <p:spPr>
              <a:xfrm>
                <a:off x="6341141" y="3187088"/>
                <a:ext cx="2480551" cy="622350"/>
              </a:xfrm>
              <a:prstGeom prst="rect">
                <a:avLst/>
              </a:prstGeom>
              <a:blipFill>
                <a:blip r:embed="rId10"/>
                <a:stretch>
                  <a:fillRect/>
                </a:stretch>
              </a:blipFill>
            </p:spPr>
            <p:txBody>
              <a:bodyPr/>
              <a:lstStyle/>
              <a:p>
                <a:r>
                  <a:rPr lang="en-US">
                    <a:noFill/>
                  </a:rPr>
                  <a:t> </a:t>
                </a:r>
              </a:p>
            </p:txBody>
          </p:sp>
        </mc:Fallback>
      </mc:AlternateContent>
      <p:cxnSp>
        <p:nvCxnSpPr>
          <p:cNvPr id="19" name="Straight Arrow Connector 18"/>
          <p:cNvCxnSpPr/>
          <p:nvPr/>
        </p:nvCxnSpPr>
        <p:spPr>
          <a:xfrm flipH="1" flipV="1">
            <a:off x="4732235" y="3642118"/>
            <a:ext cx="1760517" cy="742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6214695" y="3703225"/>
            <a:ext cx="412592" cy="6397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Arc 31"/>
          <p:cNvSpPr/>
          <p:nvPr/>
        </p:nvSpPr>
        <p:spPr>
          <a:xfrm>
            <a:off x="6090232" y="3984545"/>
            <a:ext cx="757741" cy="731687"/>
          </a:xfrm>
          <a:prstGeom prst="arc">
            <a:avLst>
              <a:gd name="adj1" fmla="val 10544177"/>
              <a:gd name="adj2" fmla="val 1212527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5" name="Straight Arrow Connector 34"/>
          <p:cNvCxnSpPr/>
          <p:nvPr/>
        </p:nvCxnSpPr>
        <p:spPr>
          <a:xfrm flipH="1" flipV="1">
            <a:off x="987043" y="3463135"/>
            <a:ext cx="542259" cy="20549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910959" y="7411365"/>
            <a:ext cx="878767" cy="369332"/>
          </a:xfrm>
          <a:prstGeom prst="rect">
            <a:avLst/>
          </a:prstGeom>
          <a:noFill/>
        </p:spPr>
        <p:txBody>
          <a:bodyPr wrap="square" rtlCol="0">
            <a:spAutoFit/>
          </a:bodyPr>
          <a:lstStyle/>
          <a:p>
            <a:r>
              <a:rPr lang="en-US" dirty="0" smtClean="0"/>
              <a:t>Choose</a:t>
            </a:r>
            <a:endParaRPr lang="en-US" dirty="0"/>
          </a:p>
        </p:txBody>
      </p:sp>
      <mc:AlternateContent xmlns:mc="http://schemas.openxmlformats.org/markup-compatibility/2006" xmlns:a14="http://schemas.microsoft.com/office/drawing/2010/main">
        <mc:Choice Requires="a14">
          <p:sp>
            <p:nvSpPr>
              <p:cNvPr id="54" name="TextBox 53"/>
              <p:cNvSpPr txBox="1"/>
              <p:nvPr/>
            </p:nvSpPr>
            <p:spPr>
              <a:xfrm>
                <a:off x="4360072" y="5316594"/>
                <a:ext cx="3535617" cy="27699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𝑎𝑛𝑔</m:t>
                      </m:r>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180</m:t>
                          </m:r>
                        </m:e>
                        <m:sup>
                          <m:r>
                            <a:rPr lang="en-US" b="0" i="1" smtClean="0">
                              <a:latin typeface="Cambria Math" panose="02040503050406030204" pitchFamily="18" charset="0"/>
                              <a:ea typeface="Cambria Math" panose="02040503050406030204" pitchFamily="18" charset="0"/>
                            </a:rPr>
                            <m:t>𝑜</m:t>
                          </m:r>
                        </m:sup>
                      </m:sSup>
                      <m:r>
                        <a:rPr lang="en-US" b="0" i="1" smtClean="0">
                          <a:latin typeface="Cambria Math" panose="02040503050406030204" pitchFamily="18" charset="0"/>
                          <a:ea typeface="Cambria Math" panose="02040503050406030204" pitchFamily="18" charset="0"/>
                        </a:rPr>
                        <m:t> −</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18.4</m:t>
                          </m:r>
                        </m:e>
                        <m:sup>
                          <m:r>
                            <a:rPr lang="en-US" b="0" i="1" smtClean="0">
                              <a:latin typeface="Cambria Math" panose="02040503050406030204" pitchFamily="18" charset="0"/>
                              <a:ea typeface="Cambria Math" panose="02040503050406030204" pitchFamily="18" charset="0"/>
                            </a:rPr>
                            <m:t>𝑜</m:t>
                          </m:r>
                        </m:sup>
                      </m:sSup>
                      <m:r>
                        <a:rPr lang="en-US" b="0" i="1" smtClean="0">
                          <a:latin typeface="Cambria Math" panose="02040503050406030204" pitchFamily="18" charset="0"/>
                          <a:ea typeface="Cambria Math" panose="02040503050406030204" pitchFamily="18" charset="0"/>
                        </a:rPr>
                        <m:t>=</m:t>
                      </m:r>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161.6</m:t>
                          </m:r>
                        </m:e>
                        <m:sup>
                          <m:r>
                            <a:rPr lang="en-US" b="0" i="1" smtClean="0">
                              <a:latin typeface="Cambria Math" panose="02040503050406030204" pitchFamily="18" charset="0"/>
                              <a:ea typeface="Cambria Math" panose="02040503050406030204" pitchFamily="18" charset="0"/>
                            </a:rPr>
                            <m:t>𝑜</m:t>
                          </m:r>
                        </m:sup>
                      </m:sSup>
                      <m:r>
                        <a:rPr lang="en-US" b="0" i="1" smtClean="0">
                          <a:latin typeface="Cambria Math" panose="02040503050406030204" pitchFamily="18" charset="0"/>
                          <a:ea typeface="Cambria Math" panose="02040503050406030204" pitchFamily="18" charset="0"/>
                        </a:rPr>
                        <m:t> </m:t>
                      </m:r>
                    </m:oMath>
                  </m:oMathPara>
                </a14:m>
                <a:endParaRPr lang="en-US" dirty="0"/>
              </a:p>
            </p:txBody>
          </p:sp>
        </mc:Choice>
        <mc:Fallback xmlns="">
          <p:sp>
            <p:nvSpPr>
              <p:cNvPr id="54" name="TextBox 53"/>
              <p:cNvSpPr txBox="1">
                <a:spLocks noRot="1" noChangeAspect="1" noMove="1" noResize="1" noEditPoints="1" noAdjustHandles="1" noChangeArrowheads="1" noChangeShapeType="1" noTextEdit="1"/>
              </p:cNvSpPr>
              <p:nvPr/>
            </p:nvSpPr>
            <p:spPr>
              <a:xfrm>
                <a:off x="4360072" y="5316594"/>
                <a:ext cx="3535617" cy="276999"/>
              </a:xfrm>
              <a:prstGeom prst="rect">
                <a:avLst/>
              </a:prstGeom>
              <a:blipFill>
                <a:blip r:embed="rId11"/>
                <a:stretch>
                  <a:fillRect b="-239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4457608" y="5842035"/>
                <a:ext cx="2930744" cy="34310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ea typeface="Cambria Math" panose="02040503050406030204" pitchFamily="18" charset="0"/>
                        </a:rPr>
                        <m:t>𝑆</m:t>
                      </m:r>
                      <m:r>
                        <a:rPr lang="en-US" b="0" i="1" smtClean="0">
                          <a:latin typeface="Cambria Math" panose="02040503050406030204" pitchFamily="18" charset="0"/>
                          <a:ea typeface="Cambria Math" panose="02040503050406030204" pitchFamily="18" charset="0"/>
                        </a:rPr>
                        <m:t>=</m:t>
                      </m:r>
                      <m:rad>
                        <m:radPr>
                          <m:degHide m:val="on"/>
                          <m:ctrlPr>
                            <a:rPr lang="en-US" b="0" i="1" dirty="0" smtClean="0">
                              <a:latin typeface="Cambria Math" panose="02040503050406030204" pitchFamily="18" charset="0"/>
                              <a:ea typeface="Cambria Math" panose="02040503050406030204" pitchFamily="18" charset="0"/>
                            </a:rPr>
                          </m:ctrlPr>
                        </m:radPr>
                        <m:deg/>
                        <m:e>
                          <m:sSup>
                            <m:sSupPr>
                              <m:ctrlPr>
                                <a:rPr lang="en-US" b="0" i="1" dirty="0" smtClean="0">
                                  <a:latin typeface="Cambria Math" panose="02040503050406030204" pitchFamily="18" charset="0"/>
                                  <a:ea typeface="Cambria Math" panose="02040503050406030204" pitchFamily="18" charset="0"/>
                                </a:rPr>
                              </m:ctrlPr>
                            </m:sSupPr>
                            <m:e>
                              <m:r>
                                <a:rPr lang="en-US" b="0" i="1" dirty="0" smtClean="0">
                                  <a:latin typeface="Cambria Math" panose="02040503050406030204" pitchFamily="18" charset="0"/>
                                  <a:ea typeface="Cambria Math" panose="02040503050406030204" pitchFamily="18" charset="0"/>
                                </a:rPr>
                                <m:t>0.1</m:t>
                              </m:r>
                            </m:e>
                            <m:sup>
                              <m:r>
                                <a:rPr lang="en-US" b="0" i="1" dirty="0" smtClean="0">
                                  <a:latin typeface="Cambria Math" panose="02040503050406030204" pitchFamily="18" charset="0"/>
                                  <a:ea typeface="Cambria Math" panose="02040503050406030204" pitchFamily="18" charset="0"/>
                                </a:rPr>
                                <m:t>2</m:t>
                              </m:r>
                            </m:sup>
                          </m:sSup>
                          <m:r>
                            <a:rPr lang="en-US" b="0" i="1" dirty="0" smtClean="0">
                              <a:latin typeface="Cambria Math" panose="02040503050406030204" pitchFamily="18" charset="0"/>
                              <a:ea typeface="Cambria Math" panose="02040503050406030204" pitchFamily="18" charset="0"/>
                            </a:rPr>
                            <m:t>+</m:t>
                          </m:r>
                          <m:sSup>
                            <m:sSupPr>
                              <m:ctrlPr>
                                <a:rPr lang="en-US" b="0" i="1" dirty="0" smtClean="0">
                                  <a:latin typeface="Cambria Math" panose="02040503050406030204" pitchFamily="18" charset="0"/>
                                  <a:ea typeface="Cambria Math" panose="02040503050406030204" pitchFamily="18" charset="0"/>
                                </a:rPr>
                              </m:ctrlPr>
                            </m:sSupPr>
                            <m:e>
                              <m:r>
                                <a:rPr lang="en-US" b="0" i="1" dirty="0" smtClean="0">
                                  <a:latin typeface="Cambria Math" panose="02040503050406030204" pitchFamily="18" charset="0"/>
                                  <a:ea typeface="Cambria Math" panose="02040503050406030204" pitchFamily="18" charset="0"/>
                                </a:rPr>
                                <m:t>0.3</m:t>
                              </m:r>
                            </m:e>
                            <m:sup>
                              <m:r>
                                <a:rPr lang="en-US" b="0" i="1" dirty="0" smtClean="0">
                                  <a:latin typeface="Cambria Math" panose="02040503050406030204" pitchFamily="18" charset="0"/>
                                  <a:ea typeface="Cambria Math" panose="02040503050406030204" pitchFamily="18" charset="0"/>
                                </a:rPr>
                                <m:t>2</m:t>
                              </m:r>
                            </m:sup>
                          </m:sSup>
                        </m:e>
                      </m:rad>
                      <m:r>
                        <a:rPr lang="en-US" b="0" i="1" dirty="0" smtClean="0">
                          <a:latin typeface="Cambria Math" panose="02040503050406030204" pitchFamily="18" charset="0"/>
                          <a:ea typeface="Cambria Math" panose="02040503050406030204" pitchFamily="18" charset="0"/>
                        </a:rPr>
                        <m:t>=0.316</m:t>
                      </m:r>
                    </m:oMath>
                  </m:oMathPara>
                </a14:m>
                <a:endParaRPr lang="en-US" dirty="0"/>
              </a:p>
            </p:txBody>
          </p:sp>
        </mc:Choice>
        <mc:Fallback xmlns="">
          <p:sp>
            <p:nvSpPr>
              <p:cNvPr id="55" name="TextBox 54"/>
              <p:cNvSpPr txBox="1">
                <a:spLocks noRot="1" noChangeAspect="1" noMove="1" noResize="1" noEditPoints="1" noAdjustHandles="1" noChangeArrowheads="1" noChangeShapeType="1" noTextEdit="1"/>
              </p:cNvSpPr>
              <p:nvPr/>
            </p:nvSpPr>
            <p:spPr>
              <a:xfrm>
                <a:off x="4457608" y="5842035"/>
                <a:ext cx="2930744" cy="343107"/>
              </a:xfrm>
              <a:prstGeom prst="rect">
                <a:avLst/>
              </a:prstGeom>
              <a:blipFill>
                <a:blip r:embed="rId12"/>
                <a:stretch>
                  <a:fillRect b="-5263"/>
                </a:stretch>
              </a:blipFill>
            </p:spPr>
            <p:txBody>
              <a:bodyPr/>
              <a:lstStyle/>
              <a:p>
                <a:r>
                  <a:rPr lang="en-US">
                    <a:noFill/>
                  </a:rPr>
                  <a:t> </a:t>
                </a:r>
              </a:p>
            </p:txBody>
          </p:sp>
        </mc:Fallback>
      </mc:AlternateContent>
      <p:cxnSp>
        <p:nvCxnSpPr>
          <p:cNvPr id="56" name="Straight Arrow Connector 55"/>
          <p:cNvCxnSpPr/>
          <p:nvPr/>
        </p:nvCxnSpPr>
        <p:spPr>
          <a:xfrm flipH="1" flipV="1">
            <a:off x="946814" y="3468475"/>
            <a:ext cx="891949" cy="340963"/>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0" name="Arc 49"/>
          <p:cNvSpPr/>
          <p:nvPr/>
        </p:nvSpPr>
        <p:spPr>
          <a:xfrm>
            <a:off x="1414651" y="3431898"/>
            <a:ext cx="971232" cy="937837"/>
          </a:xfrm>
          <a:prstGeom prst="arc">
            <a:avLst>
              <a:gd name="adj1" fmla="val 12460299"/>
              <a:gd name="adj2" fmla="val 21246818"/>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51" name="Straight Arrow Connector 50"/>
          <p:cNvCxnSpPr/>
          <p:nvPr/>
        </p:nvCxnSpPr>
        <p:spPr>
          <a:xfrm flipH="1" flipV="1">
            <a:off x="2375622" y="3612780"/>
            <a:ext cx="2222078" cy="1751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03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0" grpId="0"/>
      <p:bldP spid="43" grpId="0"/>
      <p:bldP spid="47" grpId="0"/>
      <p:bldP spid="32" grpId="0" animBg="1"/>
      <p:bldP spid="54" grpId="0"/>
      <p:bldP spid="55" grpId="0"/>
      <p:bldP spid="5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6032" y="0"/>
            <a:ext cx="8522208" cy="3631763"/>
          </a:xfrm>
          <a:prstGeom prst="rect">
            <a:avLst/>
          </a:prstGeom>
        </p:spPr>
        <p:txBody>
          <a:bodyPr wrap="square">
            <a:spAutoFit/>
          </a:bodyPr>
          <a:lstStyle/>
          <a:p>
            <a:r>
              <a:rPr lang="en-US" sz="1600" i="1" dirty="0" smtClean="0">
                <a:solidFill>
                  <a:srgbClr val="000000"/>
                </a:solidFill>
                <a:latin typeface="TimesNewRomanPS-ItalicMT"/>
                <a:ea typeface="Calibri" panose="020F0502020204030204" pitchFamily="34" charset="0"/>
              </a:rPr>
              <a:t>To turn in: Table </a:t>
            </a:r>
            <a:r>
              <a:rPr lang="en-US" sz="1600" i="1" dirty="0">
                <a:solidFill>
                  <a:srgbClr val="000000"/>
                </a:solidFill>
                <a:latin typeface="TimesNewRomanPS-ItalicMT"/>
                <a:ea typeface="Calibri" panose="020F0502020204030204" pitchFamily="34" charset="0"/>
              </a:rPr>
              <a:t>giving slope, aspect, hydrologic slope and flow direction at grid cells A and B. For hydrologic slope report results from both D8 and DINF methods. Include in your solution diagrams or sketches that define or indicate what each of these numbers means for the specific values obtained for cells A and B."</a:t>
            </a:r>
            <a:endParaRPr lang="en-US" dirty="0" smtClean="0">
              <a:effectLst/>
              <a:latin typeface="Times New Roman" panose="02020603050405020304" pitchFamily="18" charset="0"/>
              <a:ea typeface="Calibri" panose="020F0502020204030204" pitchFamily="34" charset="0"/>
            </a:endParaRPr>
          </a:p>
          <a:p>
            <a:r>
              <a:rPr lang="en-US" dirty="0" smtClean="0">
                <a:effectLst/>
                <a:latin typeface="Times New Roman" panose="02020603050405020304" pitchFamily="18" charset="0"/>
                <a:ea typeface="Calibri" panose="020F0502020204030204" pitchFamily="34" charset="0"/>
              </a:rPr>
              <a:t> </a:t>
            </a:r>
          </a:p>
          <a:p>
            <a:r>
              <a:rPr lang="en-US" sz="1600" i="1" dirty="0">
                <a:solidFill>
                  <a:srgbClr val="000000"/>
                </a:solidFill>
                <a:latin typeface="TimesNewRomanPS-ItalicMT"/>
                <a:ea typeface="Calibri" panose="020F0502020204030204" pitchFamily="34" charset="0"/>
              </a:rPr>
              <a:t>For the first part of the question, am I required to enlist the values obtained from ArcGIS regardless of the fact that it gives some wrong answers? </a:t>
            </a:r>
            <a:endParaRPr lang="en-US" sz="1600" i="1" dirty="0" smtClean="0">
              <a:solidFill>
                <a:srgbClr val="000000"/>
              </a:solidFill>
              <a:latin typeface="TimesNewRomanPS-ItalicMT"/>
              <a:ea typeface="Calibri" panose="020F0502020204030204" pitchFamily="34" charset="0"/>
            </a:endParaRPr>
          </a:p>
          <a:p>
            <a:r>
              <a:rPr lang="en-US" sz="1600" i="1" dirty="0" smtClean="0">
                <a:solidFill>
                  <a:srgbClr val="000000"/>
                </a:solidFill>
                <a:latin typeface="TimesNewRomanPS-ItalicMT"/>
                <a:ea typeface="Calibri" panose="020F0502020204030204" pitchFamily="34" charset="0"/>
              </a:rPr>
              <a:t>         </a:t>
            </a:r>
          </a:p>
          <a:p>
            <a:r>
              <a:rPr lang="en-US" i="1" dirty="0" smtClean="0">
                <a:solidFill>
                  <a:srgbClr val="0070C0"/>
                </a:solidFill>
                <a:latin typeface="TimesNewRomanPS-ItalicMT"/>
                <a:ea typeface="Calibri" panose="020F0502020204030204" pitchFamily="34" charset="0"/>
              </a:rPr>
              <a:t>Yes.  Report the answers from ArcGIS.  Note if/when you believe them to be incorrect.</a:t>
            </a:r>
            <a:endParaRPr lang="en-US" i="1" dirty="0">
              <a:solidFill>
                <a:srgbClr val="0070C0"/>
              </a:solidFill>
              <a:latin typeface="TimesNewRomanPS-ItalicMT"/>
              <a:ea typeface="Calibri" panose="020F0502020204030204" pitchFamily="34" charset="0"/>
            </a:endParaRPr>
          </a:p>
          <a:p>
            <a:endParaRPr lang="en-US" sz="1600" i="1" dirty="0" smtClean="0">
              <a:solidFill>
                <a:srgbClr val="000000"/>
              </a:solidFill>
              <a:latin typeface="TimesNewRomanPS-ItalicMT"/>
              <a:ea typeface="Calibri" panose="020F0502020204030204" pitchFamily="34" charset="0"/>
            </a:endParaRPr>
          </a:p>
          <a:p>
            <a:r>
              <a:rPr lang="en-US" sz="1600" i="1" dirty="0" smtClean="0">
                <a:solidFill>
                  <a:srgbClr val="000000"/>
                </a:solidFill>
                <a:latin typeface="TimesNewRomanPS-ItalicMT"/>
                <a:ea typeface="Calibri" panose="020F0502020204030204" pitchFamily="34" charset="0"/>
              </a:rPr>
              <a:t>And </a:t>
            </a:r>
            <a:r>
              <a:rPr lang="en-US" sz="1600" i="1" dirty="0">
                <a:solidFill>
                  <a:srgbClr val="000000"/>
                </a:solidFill>
                <a:latin typeface="TimesNewRomanPS-ItalicMT"/>
                <a:ea typeface="Calibri" panose="020F0502020204030204" pitchFamily="34" charset="0"/>
              </a:rPr>
              <a:t>also, what does the "solution diagrams or sketches" in the second part mean? Do I need to sketch that raster and show the angle/direction there to indicate what that value actually means?</a:t>
            </a:r>
            <a:endParaRPr lang="en-US" dirty="0">
              <a:effectLst/>
              <a:latin typeface="Times New Roman" panose="02020603050405020304" pitchFamily="18" charset="0"/>
              <a:ea typeface="Calibri" panose="020F050202020403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81573786"/>
              </p:ext>
            </p:extLst>
          </p:nvPr>
        </p:nvGraphicFramePr>
        <p:xfrm>
          <a:off x="707135" y="3893034"/>
          <a:ext cx="7620001" cy="853440"/>
        </p:xfrm>
        <a:graphic>
          <a:graphicData uri="http://schemas.openxmlformats.org/drawingml/2006/table">
            <a:tbl>
              <a:tblPr firstRow="1" firstCol="1" bandRow="1">
                <a:tableStyleId>{5C22544A-7EE6-4342-B048-85BDC9FD1C3A}</a:tableStyleId>
              </a:tblPr>
              <a:tblGrid>
                <a:gridCol w="671675">
                  <a:extLst>
                    <a:ext uri="{9D8B030D-6E8A-4147-A177-3AD203B41FA5}">
                      <a16:colId xmlns:a16="http://schemas.microsoft.com/office/drawing/2014/main" val="3440050578"/>
                    </a:ext>
                  </a:extLst>
                </a:gridCol>
                <a:gridCol w="1082412">
                  <a:extLst>
                    <a:ext uri="{9D8B030D-6E8A-4147-A177-3AD203B41FA5}">
                      <a16:colId xmlns:a16="http://schemas.microsoft.com/office/drawing/2014/main" val="1183626174"/>
                    </a:ext>
                  </a:extLst>
                </a:gridCol>
                <a:gridCol w="1110600">
                  <a:extLst>
                    <a:ext uri="{9D8B030D-6E8A-4147-A177-3AD203B41FA5}">
                      <a16:colId xmlns:a16="http://schemas.microsoft.com/office/drawing/2014/main" val="2641557234"/>
                    </a:ext>
                  </a:extLst>
                </a:gridCol>
                <a:gridCol w="1127512">
                  <a:extLst>
                    <a:ext uri="{9D8B030D-6E8A-4147-A177-3AD203B41FA5}">
                      <a16:colId xmlns:a16="http://schemas.microsoft.com/office/drawing/2014/main" val="1512289159"/>
                    </a:ext>
                  </a:extLst>
                </a:gridCol>
                <a:gridCol w="1113821">
                  <a:extLst>
                    <a:ext uri="{9D8B030D-6E8A-4147-A177-3AD203B41FA5}">
                      <a16:colId xmlns:a16="http://schemas.microsoft.com/office/drawing/2014/main" val="862823922"/>
                    </a:ext>
                  </a:extLst>
                </a:gridCol>
                <a:gridCol w="1282589">
                  <a:extLst>
                    <a:ext uri="{9D8B030D-6E8A-4147-A177-3AD203B41FA5}">
                      <a16:colId xmlns:a16="http://schemas.microsoft.com/office/drawing/2014/main" val="1244199523"/>
                    </a:ext>
                  </a:extLst>
                </a:gridCol>
                <a:gridCol w="1231392">
                  <a:extLst>
                    <a:ext uri="{9D8B030D-6E8A-4147-A177-3AD203B41FA5}">
                      <a16:colId xmlns:a16="http://schemas.microsoft.com/office/drawing/2014/main" val="369272286"/>
                    </a:ext>
                  </a:extLst>
                </a:gridCol>
              </a:tblGrid>
              <a:tr h="0">
                <a:tc>
                  <a:txBody>
                    <a:bodyPr/>
                    <a:lstStyle/>
                    <a:p>
                      <a:pPr marL="0" marR="0">
                        <a:spcBef>
                          <a:spcPts val="0"/>
                        </a:spcBef>
                        <a:spcAft>
                          <a:spcPts val="0"/>
                        </a:spcAft>
                      </a:pPr>
                      <a:r>
                        <a:rPr lang="en-US" sz="1400">
                          <a:effectLst/>
                        </a:rPr>
                        <a:t>Point</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Slope (%)</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a:effectLst/>
                        </a:rPr>
                        <a:t>Aspect (</a:t>
                      </a:r>
                      <a:r>
                        <a:rPr lang="en-US" sz="1400" dirty="0" err="1">
                          <a:effectLst/>
                        </a:rPr>
                        <a:t>deg</a:t>
                      </a:r>
                      <a:r>
                        <a:rPr lang="en-US" sz="1400" dirty="0">
                          <a:effectLst/>
                        </a:rPr>
                        <a:t>)</a:t>
                      </a: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D8 Slope (%)</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Flow Dir (D8)</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DinfPercDrop (%)</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dirty="0" err="1">
                          <a:effectLst/>
                        </a:rPr>
                        <a:t>DinfFlowDir</a:t>
                      </a:r>
                      <a:r>
                        <a:rPr lang="en-US" sz="1400" dirty="0">
                          <a:effectLst/>
                        </a:rPr>
                        <a:t> (</a:t>
                      </a:r>
                      <a:r>
                        <a:rPr lang="en-US" sz="1400" dirty="0" err="1">
                          <a:effectLst/>
                        </a:rPr>
                        <a:t>deg</a:t>
                      </a:r>
                      <a:r>
                        <a:rPr lang="en-US" sz="1400" dirty="0">
                          <a:effectLst/>
                        </a:rPr>
                        <a:t>)</a:t>
                      </a: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59525096"/>
                  </a:ext>
                </a:extLst>
              </a:tr>
              <a:tr h="0">
                <a:tc>
                  <a:txBody>
                    <a:bodyPr/>
                    <a:lstStyle/>
                    <a:p>
                      <a:pPr marL="0" marR="0">
                        <a:spcBef>
                          <a:spcPts val="0"/>
                        </a:spcBef>
                        <a:spcAft>
                          <a:spcPts val="0"/>
                        </a:spcAft>
                      </a:pPr>
                      <a:r>
                        <a:rPr lang="en-US" sz="1400">
                          <a:effectLst/>
                        </a:rPr>
                        <a:t>A</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11.4</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265.6</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3.33</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8</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4.47</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400">
                          <a:effectLst/>
                        </a:rPr>
                        <a:t>206.6</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88636751"/>
                  </a:ext>
                </a:extLst>
              </a:tr>
              <a:tr h="0">
                <a:tc>
                  <a:txBody>
                    <a:bodyPr/>
                    <a:lstStyle/>
                    <a:p>
                      <a:pPr marL="0" marR="0">
                        <a:spcBef>
                          <a:spcPts val="0"/>
                        </a:spcBef>
                        <a:spcAft>
                          <a:spcPts val="0"/>
                        </a:spcAft>
                      </a:pPr>
                      <a:r>
                        <a:rPr lang="en-US" sz="1400">
                          <a:effectLst/>
                        </a:rPr>
                        <a:t>B</a:t>
                      </a:r>
                      <a:endParaRPr lang="en-US" sz="14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endParaRPr lang="en-US"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44511472"/>
                  </a:ext>
                </a:extLst>
              </a:tr>
            </a:tbl>
          </a:graphicData>
        </a:graphic>
      </p:graphicFrame>
      <p:pic>
        <p:nvPicPr>
          <p:cNvPr id="5" name="Picture 4"/>
          <p:cNvPicPr/>
          <p:nvPr/>
        </p:nvPicPr>
        <p:blipFill rotWithShape="1">
          <a:blip r:embed="rId2"/>
          <a:srcRect l="62556" t="23115" r="-1556" b="63626"/>
          <a:stretch/>
        </p:blipFill>
        <p:spPr>
          <a:xfrm>
            <a:off x="3169919" y="4923524"/>
            <a:ext cx="2139696" cy="792480"/>
          </a:xfrm>
          <a:prstGeom prst="rect">
            <a:avLst/>
          </a:prstGeom>
        </p:spPr>
      </p:pic>
      <p:pic>
        <p:nvPicPr>
          <p:cNvPr id="4" name="Picture 3"/>
          <p:cNvPicPr/>
          <p:nvPr/>
        </p:nvPicPr>
        <p:blipFill rotWithShape="1">
          <a:blip r:embed="rId2"/>
          <a:srcRect r="38667" b="76017"/>
          <a:stretch/>
        </p:blipFill>
        <p:spPr>
          <a:xfrm>
            <a:off x="158496" y="5208151"/>
            <a:ext cx="3011423" cy="1282758"/>
          </a:xfrm>
          <a:prstGeom prst="rect">
            <a:avLst/>
          </a:prstGeom>
        </p:spPr>
      </p:pic>
      <p:pic>
        <p:nvPicPr>
          <p:cNvPr id="7" name="Picture 6"/>
          <p:cNvPicPr/>
          <p:nvPr/>
        </p:nvPicPr>
        <p:blipFill rotWithShape="1">
          <a:blip r:embed="rId2"/>
          <a:srcRect l="2222" t="29787" r="58889" b="48794"/>
          <a:stretch/>
        </p:blipFill>
        <p:spPr>
          <a:xfrm>
            <a:off x="5382768" y="4834144"/>
            <a:ext cx="1692311" cy="1015386"/>
          </a:xfrm>
          <a:prstGeom prst="rect">
            <a:avLst/>
          </a:prstGeom>
        </p:spPr>
      </p:pic>
      <p:pic>
        <p:nvPicPr>
          <p:cNvPr id="8" name="Picture 7"/>
          <p:cNvPicPr/>
          <p:nvPr/>
        </p:nvPicPr>
        <p:blipFill rotWithShape="1">
          <a:blip r:embed="rId2"/>
          <a:srcRect l="40999" t="28053" r="31445" b="48794"/>
          <a:stretch/>
        </p:blipFill>
        <p:spPr>
          <a:xfrm>
            <a:off x="7212240" y="5341837"/>
            <a:ext cx="1511808" cy="1383791"/>
          </a:xfrm>
          <a:prstGeom prst="rect">
            <a:avLst/>
          </a:prstGeom>
        </p:spPr>
      </p:pic>
      <p:cxnSp>
        <p:nvCxnSpPr>
          <p:cNvPr id="10" name="Straight Arrow Connector 9"/>
          <p:cNvCxnSpPr/>
          <p:nvPr/>
        </p:nvCxnSpPr>
        <p:spPr>
          <a:xfrm flipH="1">
            <a:off x="1292352" y="4537828"/>
            <a:ext cx="371855" cy="8040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647187" y="4515755"/>
            <a:ext cx="150877" cy="13337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864101" y="4619353"/>
            <a:ext cx="150876" cy="5632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949952" y="4619353"/>
            <a:ext cx="295655" cy="1184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6047233" y="4663963"/>
            <a:ext cx="133349" cy="6778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388978" y="4562060"/>
            <a:ext cx="182254" cy="779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3535680" y="4148619"/>
            <a:ext cx="609600" cy="42767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030128" y="3307609"/>
            <a:ext cx="4693920" cy="584775"/>
          </a:xfrm>
          <a:prstGeom prst="rect">
            <a:avLst/>
          </a:prstGeom>
          <a:noFill/>
        </p:spPr>
        <p:txBody>
          <a:bodyPr wrap="square" rtlCol="0">
            <a:spAutoFit/>
          </a:bodyPr>
          <a:lstStyle/>
          <a:p>
            <a:r>
              <a:rPr lang="en-US" sz="1600" dirty="0" smtClean="0">
                <a:solidFill>
                  <a:srgbClr val="FF0000"/>
                </a:solidFill>
              </a:rPr>
              <a:t>This value is believed to be incorrect.  Hand calculations indicate it should be 4.2%</a:t>
            </a:r>
            <a:endParaRPr lang="en-US" sz="1600" dirty="0">
              <a:solidFill>
                <a:srgbClr val="FF0000"/>
              </a:solidFill>
            </a:endParaRPr>
          </a:p>
        </p:txBody>
      </p:sp>
      <p:cxnSp>
        <p:nvCxnSpPr>
          <p:cNvPr id="26" name="Straight Arrow Connector 25"/>
          <p:cNvCxnSpPr>
            <a:stCxn id="24" idx="1"/>
            <a:endCxn id="23" idx="0"/>
          </p:cNvCxnSpPr>
          <p:nvPr/>
        </p:nvCxnSpPr>
        <p:spPr>
          <a:xfrm flipH="1">
            <a:off x="3840480" y="3599997"/>
            <a:ext cx="189648" cy="54862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6" name="Picture 5"/>
          <p:cNvPicPr/>
          <p:nvPr/>
        </p:nvPicPr>
        <p:blipFill rotWithShape="1">
          <a:blip r:embed="rId2"/>
          <a:srcRect l="62556" r="10333" b="76017"/>
          <a:stretch/>
        </p:blipFill>
        <p:spPr>
          <a:xfrm>
            <a:off x="4709159" y="5678102"/>
            <a:ext cx="1200912" cy="1157267"/>
          </a:xfrm>
          <a:prstGeom prst="rect">
            <a:avLst/>
          </a:prstGeom>
        </p:spPr>
      </p:pic>
    </p:spTree>
    <p:extLst>
      <p:ext uri="{BB962C8B-B14F-4D97-AF65-F5344CB8AC3E}">
        <p14:creationId xmlns:p14="http://schemas.microsoft.com/office/powerpoint/2010/main" val="846058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7830" y="5006459"/>
            <a:ext cx="8653266" cy="369332"/>
          </a:xfrm>
          <a:prstGeom prst="rect">
            <a:avLst/>
          </a:prstGeom>
          <a:noFill/>
        </p:spPr>
        <p:txBody>
          <a:bodyPr wrap="none" rtlCol="0">
            <a:spAutoFit/>
          </a:bodyPr>
          <a:lstStyle/>
          <a:p>
            <a:r>
              <a:rPr lang="en-US" dirty="0" smtClean="0"/>
              <a:t>From </a:t>
            </a:r>
            <a:r>
              <a:rPr lang="en-US" dirty="0" smtClean="0">
                <a:hlinkClick r:id="rId2"/>
              </a:rPr>
              <a:t>http://pro.arcgis.com/en/pro-app/tool-reference/spatial-analyst/flow-direction.htm</a:t>
            </a:r>
            <a:r>
              <a:rPr lang="en-US" dirty="0" smtClean="0"/>
              <a:t>  </a:t>
            </a:r>
            <a:endParaRPr lang="en-US" dirty="0"/>
          </a:p>
        </p:txBody>
      </p:sp>
      <p:pic>
        <p:nvPicPr>
          <p:cNvPr id="4" name="Picture 3"/>
          <p:cNvPicPr>
            <a:picLocks noChangeAspect="1"/>
          </p:cNvPicPr>
          <p:nvPr/>
        </p:nvPicPr>
        <p:blipFill>
          <a:blip r:embed="rId3"/>
          <a:stretch>
            <a:fillRect/>
          </a:stretch>
        </p:blipFill>
        <p:spPr>
          <a:xfrm>
            <a:off x="893840" y="5403342"/>
            <a:ext cx="7459683" cy="1216914"/>
          </a:xfrm>
          <a:prstGeom prst="rect">
            <a:avLst/>
          </a:prstGeom>
        </p:spPr>
      </p:pic>
      <p:pic>
        <p:nvPicPr>
          <p:cNvPr id="5" name="Picture 4"/>
          <p:cNvPicPr>
            <a:picLocks noChangeAspect="1"/>
          </p:cNvPicPr>
          <p:nvPr/>
        </p:nvPicPr>
        <p:blipFill>
          <a:blip r:embed="rId4"/>
          <a:stretch>
            <a:fillRect/>
          </a:stretch>
        </p:blipFill>
        <p:spPr>
          <a:xfrm>
            <a:off x="595403" y="228743"/>
            <a:ext cx="7758120" cy="4535162"/>
          </a:xfrm>
          <a:prstGeom prst="rect">
            <a:avLst/>
          </a:prstGeom>
        </p:spPr>
      </p:pic>
    </p:spTree>
    <p:extLst>
      <p:ext uri="{BB962C8B-B14F-4D97-AF65-F5344CB8AC3E}">
        <p14:creationId xmlns:p14="http://schemas.microsoft.com/office/powerpoint/2010/main" val="228281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TotalTime>
  <Words>233</Words>
  <Application>Microsoft Office PowerPoint</Application>
  <PresentationFormat>On-screen Show (4:3)</PresentationFormat>
  <Paragraphs>85</Paragraphs>
  <Slides>6</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6</vt:i4>
      </vt:variant>
    </vt:vector>
  </HeadingPairs>
  <TitlesOfParts>
    <vt:vector size="17" baseType="lpstr">
      <vt:lpstr>Arial</vt:lpstr>
      <vt:lpstr>Calibri</vt:lpstr>
      <vt:lpstr>Calibri Light</vt:lpstr>
      <vt:lpstr>Cambria</vt:lpstr>
      <vt:lpstr>Cambria Math</vt:lpstr>
      <vt:lpstr>Symbol</vt:lpstr>
      <vt:lpstr>Times New Roman</vt:lpstr>
      <vt:lpstr>TimesNewRomanPS-ItalicMT</vt:lpstr>
      <vt:lpstr>Office Theme</vt:lpstr>
      <vt:lpstr>Picture</vt:lpstr>
      <vt:lpstr>Equation</vt:lpstr>
      <vt:lpstr>PowerPoint Presentation</vt:lpstr>
      <vt:lpstr>PowerPoint Presentation</vt:lpstr>
      <vt:lpstr>PowerPoint Presentation</vt:lpstr>
      <vt:lpstr>PowerPoint Presentation</vt:lpstr>
      <vt:lpstr>PowerPoint Presentation</vt:lpstr>
      <vt:lpstr>PowerPoint Presentation</vt:lpstr>
    </vt:vector>
  </TitlesOfParts>
  <Company>Utah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Tarboton</dc:creator>
  <cp:lastModifiedBy>Maidment, David R</cp:lastModifiedBy>
  <cp:revision>9</cp:revision>
  <dcterms:created xsi:type="dcterms:W3CDTF">2018-10-04T13:08:17Z</dcterms:created>
  <dcterms:modified xsi:type="dcterms:W3CDTF">2018-10-04T16:53:02Z</dcterms:modified>
</cp:coreProperties>
</file>