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1" r:id="rId2"/>
    <p:sldMasterId id="2147483724" r:id="rId3"/>
  </p:sldMasterIdLst>
  <p:notesMasterIdLst>
    <p:notesMasterId r:id="rId16"/>
  </p:notesMasterIdLst>
  <p:sldIdLst>
    <p:sldId id="310" r:id="rId4"/>
    <p:sldId id="377" r:id="rId5"/>
    <p:sldId id="378" r:id="rId6"/>
    <p:sldId id="379" r:id="rId7"/>
    <p:sldId id="380" r:id="rId8"/>
    <p:sldId id="381" r:id="rId9"/>
    <p:sldId id="382" r:id="rId10"/>
    <p:sldId id="385" r:id="rId11"/>
    <p:sldId id="386" r:id="rId12"/>
    <p:sldId id="387" r:id="rId13"/>
    <p:sldId id="376" r:id="rId14"/>
    <p:sldId id="32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0CE1E-88DC-4A69-A758-631CF3F43F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6D7AF-1D90-4D98-9CF2-27AD6661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0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2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5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85A58-3EC3-4055-B7C7-C23D997703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7F4A0-6E72-4AD7-9D7C-F2C4853576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4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F2BF-1A2F-43F4-869D-3E0B720E72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57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AD17-119F-4686-867B-2ADE37D3F7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08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27B7D-0B55-4087-90CB-19FDBBCAA8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917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3FE3-22F5-42C1-965D-0B55DF3D54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45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61F0F-E411-4828-81FE-AF94EFE8D7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41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935F8-D999-4277-875B-4E5751877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9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43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367F0-5983-47D3-8B76-EF2390FA52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76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05C82-7A5A-4BC8-9558-FD2E7D3CD4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C8807-1D52-45FB-BA70-EDF261C456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62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BBFF2-ECAF-4EAF-8721-5DE1F6BE56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57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85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72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66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6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2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1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945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00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711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184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460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416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83B88-4030-4DD0-B7C5-50774AB20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7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4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8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5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5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C068-42FB-42A7-A4BD-643EDD4DBF8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55138-8B78-4E19-BCF8-51CB7A2E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5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3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3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3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1E71E06-700D-4EB0-9BB2-BA5EC4E7B0E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28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C49F-32E1-4EB9-88ED-542CDBD32117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4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NUL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0.png"/><Relationship Id="rId3" Type="http://schemas.openxmlformats.org/officeDocument/2006/relationships/image" Target="../media/image1.png"/><Relationship Id="rId7" Type="http://schemas.openxmlformats.org/officeDocument/2006/relationships/image" Target="../media/image570.pn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60.png"/><Relationship Id="rId5" Type="http://schemas.openxmlformats.org/officeDocument/2006/relationships/image" Target="../media/image550.png"/><Relationship Id="rId10" Type="http://schemas.openxmlformats.org/officeDocument/2006/relationships/hyperlink" Target="https://pro.arcgis.com/en/pro-app/tool-reference/spatial-analyst/how-slope-works.htm" TargetMode="External"/><Relationship Id="rId4" Type="http://schemas.openxmlformats.org/officeDocument/2006/relationships/image" Target="../media/image540.png"/><Relationship Id="rId9" Type="http://schemas.openxmlformats.org/officeDocument/2006/relationships/image" Target="../media/image5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7" Type="http://schemas.openxmlformats.org/officeDocument/2006/relationships/image" Target="../media/image56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560.png"/><Relationship Id="rId18" Type="http://schemas.openxmlformats.org/officeDocument/2006/relationships/image" Target="../media/image6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50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6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40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5.png"/><Relationship Id="rId10" Type="http://schemas.openxmlformats.org/officeDocument/2006/relationships/image" Target="../media/image5.wmf"/><Relationship Id="rId19" Type="http://schemas.openxmlformats.org/officeDocument/2006/relationships/hyperlink" Target="https://pro.arcgis.com/en/pro-app/tool-reference/spatial-analyst/how-aspect-works.htm" TargetMode="External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Slope calculations by hand</a:t>
            </a:r>
          </a:p>
          <a:p>
            <a:r>
              <a:rPr lang="en-US" dirty="0" smtClean="0"/>
              <a:t>Verifying using ArcGIS</a:t>
            </a:r>
          </a:p>
          <a:p>
            <a:r>
              <a:rPr lang="en-US" dirty="0" smtClean="0"/>
              <a:t>Automating and applying to larger dataset using </a:t>
            </a:r>
            <a:r>
              <a:rPr lang="en-US" dirty="0" err="1" smtClean="0"/>
              <a:t>Modelbuilder</a:t>
            </a:r>
            <a:endParaRPr lang="en-US" dirty="0" smtClean="0"/>
          </a:p>
          <a:p>
            <a:r>
              <a:rPr lang="en-US" dirty="0" smtClean="0"/>
              <a:t>Spatial Analysis of San Marcos Elevation and Precipitation</a:t>
            </a:r>
          </a:p>
          <a:p>
            <a:pPr lvl="1"/>
            <a:r>
              <a:rPr lang="en-US" dirty="0" smtClean="0"/>
              <a:t>Projecting </a:t>
            </a:r>
            <a:r>
              <a:rPr lang="en-US" dirty="0" err="1" smtClean="0"/>
              <a:t>rasters</a:t>
            </a:r>
            <a:endParaRPr lang="en-US" dirty="0" smtClean="0"/>
          </a:p>
          <a:p>
            <a:pPr lvl="1"/>
            <a:r>
              <a:rPr lang="en-US" dirty="0" smtClean="0"/>
              <a:t>Examining and visualizing topography</a:t>
            </a:r>
          </a:p>
          <a:p>
            <a:pPr lvl="1"/>
            <a:r>
              <a:rPr lang="en-US" dirty="0" smtClean="0"/>
              <a:t>Zonal average calculations</a:t>
            </a:r>
          </a:p>
          <a:p>
            <a:pPr lvl="1"/>
            <a:r>
              <a:rPr lang="en-US" dirty="0" smtClean="0"/>
              <a:t>Thiessen polygons</a:t>
            </a:r>
          </a:p>
          <a:p>
            <a:pPr lvl="1"/>
            <a:r>
              <a:rPr lang="en-US" dirty="0" smtClean="0"/>
              <a:t>Surface smoothing to average precipitation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18796" y="507682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71959" y="1622948"/>
                <a:ext cx="3086999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atan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59" y="1622948"/>
                <a:ext cx="3086999" cy="9681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665858" y="2599288"/>
                <a:ext cx="4859407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6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</m:sub>
                                      </m:s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858" y="2599288"/>
                <a:ext cx="4859407" cy="13653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 flipH="1">
            <a:off x="219456" y="2033588"/>
            <a:ext cx="487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 flipV="1">
            <a:off x="1285860" y="2623427"/>
            <a:ext cx="948875" cy="982608"/>
          </a:xfrm>
          <a:prstGeom prst="rtTriangle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675" name="Group 35"/>
          <p:cNvGrpSpPr>
            <a:grpSpLocks/>
          </p:cNvGrpSpPr>
          <p:nvPr/>
        </p:nvGrpSpPr>
        <p:grpSpPr bwMode="auto">
          <a:xfrm>
            <a:off x="773887" y="1254125"/>
            <a:ext cx="2798369" cy="2827338"/>
            <a:chOff x="1877" y="1152"/>
            <a:chExt cx="775" cy="749"/>
          </a:xfrm>
        </p:grpSpPr>
        <p:sp>
          <p:nvSpPr>
            <p:cNvPr id="70681" name="Rectangle 39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26.0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78" name="Rectangle 36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79" name="Rectangle 37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0" name="Rectangle 38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2" name="Rectangle 40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26.4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3" name="Rectangle 41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4" name="Rectangle 42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25.8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5" name="Rectangle 43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86" name="Rectangle 44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0658" name="Line 2"/>
          <p:cNvSpPr>
            <a:spLocks noChangeShapeType="1"/>
          </p:cNvSpPr>
          <p:nvPr/>
        </p:nvSpPr>
        <p:spPr bwMode="auto">
          <a:xfrm>
            <a:off x="2229516" y="1701164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662" name="Group 6"/>
          <p:cNvGrpSpPr>
            <a:grpSpLocks/>
          </p:cNvGrpSpPr>
          <p:nvPr/>
        </p:nvGrpSpPr>
        <p:grpSpPr bwMode="auto">
          <a:xfrm>
            <a:off x="782466" y="561975"/>
            <a:ext cx="923067" cy="585788"/>
            <a:chOff x="1440" y="928"/>
            <a:chExt cx="538" cy="369"/>
          </a:xfrm>
        </p:grpSpPr>
        <p:sp>
          <p:nvSpPr>
            <p:cNvPr id="70698" name="Line 7"/>
            <p:cNvSpPr>
              <a:spLocks noChangeShapeType="1"/>
            </p:cNvSpPr>
            <p:nvPr/>
          </p:nvSpPr>
          <p:spPr bwMode="auto">
            <a:xfrm>
              <a:off x="1441" y="1176"/>
              <a:ext cx="0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99" name="Line 8"/>
            <p:cNvSpPr>
              <a:spLocks noChangeShapeType="1"/>
            </p:cNvSpPr>
            <p:nvPr/>
          </p:nvSpPr>
          <p:spPr bwMode="auto">
            <a:xfrm>
              <a:off x="1975" y="1174"/>
              <a:ext cx="3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700" name="Line 9"/>
            <p:cNvSpPr>
              <a:spLocks noChangeShapeType="1"/>
            </p:cNvSpPr>
            <p:nvPr/>
          </p:nvSpPr>
          <p:spPr bwMode="auto">
            <a:xfrm>
              <a:off x="1858" y="1233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701" name="Text Box 10"/>
            <p:cNvSpPr txBox="1">
              <a:spLocks noChangeArrowheads="1"/>
            </p:cNvSpPr>
            <p:nvPr/>
          </p:nvSpPr>
          <p:spPr bwMode="auto">
            <a:xfrm>
              <a:off x="1602" y="928"/>
              <a:ext cx="3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0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0702" name="Line 11"/>
            <p:cNvSpPr>
              <a:spLocks noChangeShapeType="1"/>
            </p:cNvSpPr>
            <p:nvPr/>
          </p:nvSpPr>
          <p:spPr bwMode="auto">
            <a:xfrm flipH="1">
              <a:off x="1440" y="1233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0670" name="Line 30"/>
          <p:cNvSpPr>
            <a:spLocks noChangeShapeType="1"/>
          </p:cNvSpPr>
          <p:nvPr/>
        </p:nvSpPr>
        <p:spPr bwMode="auto">
          <a:xfrm>
            <a:off x="1291007" y="1704339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1" name="Line 31"/>
          <p:cNvSpPr>
            <a:spLocks noChangeShapeType="1"/>
          </p:cNvSpPr>
          <p:nvPr/>
        </p:nvSpPr>
        <p:spPr bwMode="auto">
          <a:xfrm>
            <a:off x="3188614" y="1686876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2" name="Line 32"/>
          <p:cNvSpPr>
            <a:spLocks noChangeShapeType="1"/>
          </p:cNvSpPr>
          <p:nvPr/>
        </p:nvSpPr>
        <p:spPr bwMode="auto">
          <a:xfrm rot="5400000">
            <a:off x="2241526" y="2669242"/>
            <a:ext cx="0" cy="1877017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3" name="Line 33"/>
          <p:cNvSpPr>
            <a:spLocks noChangeShapeType="1"/>
          </p:cNvSpPr>
          <p:nvPr/>
        </p:nvSpPr>
        <p:spPr bwMode="auto">
          <a:xfrm rot="5400000">
            <a:off x="1776407" y="1243380"/>
            <a:ext cx="0" cy="2772941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4" name="Line 34"/>
          <p:cNvSpPr>
            <a:spLocks noChangeShapeType="1"/>
          </p:cNvSpPr>
          <p:nvPr/>
        </p:nvSpPr>
        <p:spPr bwMode="auto">
          <a:xfrm rot="5400000">
            <a:off x="2222654" y="745192"/>
            <a:ext cx="0" cy="1877017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6" name="Line 45"/>
          <p:cNvSpPr>
            <a:spLocks noChangeShapeType="1"/>
          </p:cNvSpPr>
          <p:nvPr/>
        </p:nvSpPr>
        <p:spPr bwMode="auto">
          <a:xfrm rot="5400000">
            <a:off x="1266545" y="1670320"/>
            <a:ext cx="1943100" cy="1887312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7" name="Line 46"/>
          <p:cNvSpPr>
            <a:spLocks noChangeShapeType="1"/>
          </p:cNvSpPr>
          <p:nvPr/>
        </p:nvSpPr>
        <p:spPr bwMode="auto">
          <a:xfrm rot="10800000">
            <a:off x="1308165" y="1686876"/>
            <a:ext cx="1913047" cy="1931988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52880" y="2601784"/>
            <a:ext cx="1690908" cy="8418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7573" y="3701701"/>
            <a:ext cx="38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 flipH="1" flipV="1">
            <a:off x="404525" y="3632248"/>
            <a:ext cx="479580" cy="192053"/>
          </a:xfrm>
          <a:custGeom>
            <a:avLst/>
            <a:gdLst>
              <a:gd name="connsiteX0" fmla="*/ 905164 w 905164"/>
              <a:gd name="connsiteY0" fmla="*/ 0 h 988291"/>
              <a:gd name="connsiteX1" fmla="*/ 868218 w 905164"/>
              <a:gd name="connsiteY1" fmla="*/ 46182 h 988291"/>
              <a:gd name="connsiteX2" fmla="*/ 840509 w 905164"/>
              <a:gd name="connsiteY2" fmla="*/ 64655 h 988291"/>
              <a:gd name="connsiteX3" fmla="*/ 812800 w 905164"/>
              <a:gd name="connsiteY3" fmla="*/ 120073 h 988291"/>
              <a:gd name="connsiteX4" fmla="*/ 785091 w 905164"/>
              <a:gd name="connsiteY4" fmla="*/ 129309 h 988291"/>
              <a:gd name="connsiteX5" fmla="*/ 766618 w 905164"/>
              <a:gd name="connsiteY5" fmla="*/ 157018 h 988291"/>
              <a:gd name="connsiteX6" fmla="*/ 683491 w 905164"/>
              <a:gd name="connsiteY6" fmla="*/ 230909 h 988291"/>
              <a:gd name="connsiteX7" fmla="*/ 646546 w 905164"/>
              <a:gd name="connsiteY7" fmla="*/ 286327 h 988291"/>
              <a:gd name="connsiteX8" fmla="*/ 581891 w 905164"/>
              <a:gd name="connsiteY8" fmla="*/ 369455 h 988291"/>
              <a:gd name="connsiteX9" fmla="*/ 544946 w 905164"/>
              <a:gd name="connsiteY9" fmla="*/ 424873 h 988291"/>
              <a:gd name="connsiteX10" fmla="*/ 498764 w 905164"/>
              <a:gd name="connsiteY10" fmla="*/ 489527 h 988291"/>
              <a:gd name="connsiteX11" fmla="*/ 461818 w 905164"/>
              <a:gd name="connsiteY11" fmla="*/ 544945 h 988291"/>
              <a:gd name="connsiteX12" fmla="*/ 434109 w 905164"/>
              <a:gd name="connsiteY12" fmla="*/ 563418 h 988291"/>
              <a:gd name="connsiteX13" fmla="*/ 378691 w 905164"/>
              <a:gd name="connsiteY13" fmla="*/ 618836 h 988291"/>
              <a:gd name="connsiteX14" fmla="*/ 350982 w 905164"/>
              <a:gd name="connsiteY14" fmla="*/ 646545 h 988291"/>
              <a:gd name="connsiteX15" fmla="*/ 323273 w 905164"/>
              <a:gd name="connsiteY15" fmla="*/ 674255 h 988291"/>
              <a:gd name="connsiteX16" fmla="*/ 304800 w 905164"/>
              <a:gd name="connsiteY16" fmla="*/ 701964 h 988291"/>
              <a:gd name="connsiteX17" fmla="*/ 249382 w 905164"/>
              <a:gd name="connsiteY17" fmla="*/ 748145 h 988291"/>
              <a:gd name="connsiteX18" fmla="*/ 203200 w 905164"/>
              <a:gd name="connsiteY18" fmla="*/ 794327 h 988291"/>
              <a:gd name="connsiteX19" fmla="*/ 166255 w 905164"/>
              <a:gd name="connsiteY19" fmla="*/ 849745 h 988291"/>
              <a:gd name="connsiteX20" fmla="*/ 83127 w 905164"/>
              <a:gd name="connsiteY20" fmla="*/ 923636 h 988291"/>
              <a:gd name="connsiteX21" fmla="*/ 64655 w 905164"/>
              <a:gd name="connsiteY21" fmla="*/ 951345 h 988291"/>
              <a:gd name="connsiteX22" fmla="*/ 36946 w 905164"/>
              <a:gd name="connsiteY22" fmla="*/ 960582 h 988291"/>
              <a:gd name="connsiteX23" fmla="*/ 0 w 905164"/>
              <a:gd name="connsiteY23" fmla="*/ 988291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5164" h="988291">
                <a:moveTo>
                  <a:pt x="905164" y="0"/>
                </a:moveTo>
                <a:cubicBezTo>
                  <a:pt x="892849" y="15394"/>
                  <a:pt x="882158" y="32242"/>
                  <a:pt x="868218" y="46182"/>
                </a:cubicBezTo>
                <a:cubicBezTo>
                  <a:pt x="860369" y="54031"/>
                  <a:pt x="847444" y="55987"/>
                  <a:pt x="840509" y="64655"/>
                </a:cubicBezTo>
                <a:cubicBezTo>
                  <a:pt x="810763" y="101838"/>
                  <a:pt x="856057" y="85468"/>
                  <a:pt x="812800" y="120073"/>
                </a:cubicBezTo>
                <a:cubicBezTo>
                  <a:pt x="805197" y="126155"/>
                  <a:pt x="794327" y="126230"/>
                  <a:pt x="785091" y="129309"/>
                </a:cubicBezTo>
                <a:cubicBezTo>
                  <a:pt x="778933" y="138545"/>
                  <a:pt x="773993" y="148721"/>
                  <a:pt x="766618" y="157018"/>
                </a:cubicBezTo>
                <a:cubicBezTo>
                  <a:pt x="720605" y="208782"/>
                  <a:pt x="725605" y="202833"/>
                  <a:pt x="683491" y="230909"/>
                </a:cubicBezTo>
                <a:cubicBezTo>
                  <a:pt x="671176" y="249382"/>
                  <a:pt x="662245" y="270629"/>
                  <a:pt x="646546" y="286327"/>
                </a:cubicBezTo>
                <a:cubicBezTo>
                  <a:pt x="603136" y="329736"/>
                  <a:pt x="626084" y="303165"/>
                  <a:pt x="581891" y="369455"/>
                </a:cubicBezTo>
                <a:cubicBezTo>
                  <a:pt x="581886" y="369462"/>
                  <a:pt x="544950" y="424865"/>
                  <a:pt x="544946" y="424873"/>
                </a:cubicBezTo>
                <a:cubicBezTo>
                  <a:pt x="504843" y="505077"/>
                  <a:pt x="551187" y="422127"/>
                  <a:pt x="498764" y="489527"/>
                </a:cubicBezTo>
                <a:cubicBezTo>
                  <a:pt x="485134" y="507052"/>
                  <a:pt x="480291" y="532630"/>
                  <a:pt x="461818" y="544945"/>
                </a:cubicBezTo>
                <a:cubicBezTo>
                  <a:pt x="452582" y="551103"/>
                  <a:pt x="442406" y="556043"/>
                  <a:pt x="434109" y="563418"/>
                </a:cubicBezTo>
                <a:cubicBezTo>
                  <a:pt x="414583" y="580774"/>
                  <a:pt x="397164" y="600363"/>
                  <a:pt x="378691" y="618836"/>
                </a:cubicBezTo>
                <a:lnTo>
                  <a:pt x="350982" y="646545"/>
                </a:lnTo>
                <a:cubicBezTo>
                  <a:pt x="341746" y="655782"/>
                  <a:pt x="330519" y="663387"/>
                  <a:pt x="323273" y="674255"/>
                </a:cubicBezTo>
                <a:cubicBezTo>
                  <a:pt x="317115" y="683491"/>
                  <a:pt x="312650" y="694115"/>
                  <a:pt x="304800" y="701964"/>
                </a:cubicBezTo>
                <a:cubicBezTo>
                  <a:pt x="232153" y="774610"/>
                  <a:pt x="325031" y="657365"/>
                  <a:pt x="249382" y="748145"/>
                </a:cubicBezTo>
                <a:cubicBezTo>
                  <a:pt x="210897" y="794327"/>
                  <a:pt x="253999" y="760462"/>
                  <a:pt x="203200" y="794327"/>
                </a:cubicBezTo>
                <a:cubicBezTo>
                  <a:pt x="190885" y="812800"/>
                  <a:pt x="184728" y="837430"/>
                  <a:pt x="166255" y="849745"/>
                </a:cubicBezTo>
                <a:cubicBezTo>
                  <a:pt x="132941" y="871955"/>
                  <a:pt x="108431" y="885679"/>
                  <a:pt x="83127" y="923636"/>
                </a:cubicBezTo>
                <a:cubicBezTo>
                  <a:pt x="76970" y="932872"/>
                  <a:pt x="73323" y="944410"/>
                  <a:pt x="64655" y="951345"/>
                </a:cubicBezTo>
                <a:cubicBezTo>
                  <a:pt x="57053" y="957427"/>
                  <a:pt x="45654" y="956228"/>
                  <a:pt x="36946" y="960582"/>
                </a:cubicBezTo>
                <a:cubicBezTo>
                  <a:pt x="16056" y="971027"/>
                  <a:pt x="12990" y="975301"/>
                  <a:pt x="0" y="988291"/>
                </a:cubicBez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959123" y="873679"/>
            <a:ext cx="38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2219151" y="1199894"/>
            <a:ext cx="836234" cy="1329341"/>
          </a:xfrm>
          <a:custGeom>
            <a:avLst/>
            <a:gdLst>
              <a:gd name="connsiteX0" fmla="*/ 1477818 w 1477818"/>
              <a:gd name="connsiteY0" fmla="*/ 0 h 1644072"/>
              <a:gd name="connsiteX1" fmla="*/ 1376218 w 1477818"/>
              <a:gd name="connsiteY1" fmla="*/ 27709 h 1644072"/>
              <a:gd name="connsiteX2" fmla="*/ 1293091 w 1477818"/>
              <a:gd name="connsiteY2" fmla="*/ 55418 h 1644072"/>
              <a:gd name="connsiteX3" fmla="*/ 1265382 w 1477818"/>
              <a:gd name="connsiteY3" fmla="*/ 64654 h 1644072"/>
              <a:gd name="connsiteX4" fmla="*/ 1228437 w 1477818"/>
              <a:gd name="connsiteY4" fmla="*/ 73891 h 1644072"/>
              <a:gd name="connsiteX5" fmla="*/ 1173018 w 1477818"/>
              <a:gd name="connsiteY5" fmla="*/ 92363 h 1644072"/>
              <a:gd name="connsiteX6" fmla="*/ 1136073 w 1477818"/>
              <a:gd name="connsiteY6" fmla="*/ 101600 h 1644072"/>
              <a:gd name="connsiteX7" fmla="*/ 1080655 w 1477818"/>
              <a:gd name="connsiteY7" fmla="*/ 120072 h 1644072"/>
              <a:gd name="connsiteX8" fmla="*/ 1025237 w 1477818"/>
              <a:gd name="connsiteY8" fmla="*/ 147781 h 1644072"/>
              <a:gd name="connsiteX9" fmla="*/ 997528 w 1477818"/>
              <a:gd name="connsiteY9" fmla="*/ 166254 h 1644072"/>
              <a:gd name="connsiteX10" fmla="*/ 942109 w 1477818"/>
              <a:gd name="connsiteY10" fmla="*/ 193963 h 1644072"/>
              <a:gd name="connsiteX11" fmla="*/ 932873 w 1477818"/>
              <a:gd name="connsiteY11" fmla="*/ 221672 h 1644072"/>
              <a:gd name="connsiteX12" fmla="*/ 877455 w 1477818"/>
              <a:gd name="connsiteY12" fmla="*/ 258618 h 1644072"/>
              <a:gd name="connsiteX13" fmla="*/ 840509 w 1477818"/>
              <a:gd name="connsiteY13" fmla="*/ 304800 h 1644072"/>
              <a:gd name="connsiteX14" fmla="*/ 822037 w 1477818"/>
              <a:gd name="connsiteY14" fmla="*/ 332509 h 1644072"/>
              <a:gd name="connsiteX15" fmla="*/ 794328 w 1477818"/>
              <a:gd name="connsiteY15" fmla="*/ 360218 h 1644072"/>
              <a:gd name="connsiteX16" fmla="*/ 775855 w 1477818"/>
              <a:gd name="connsiteY16" fmla="*/ 387927 h 1644072"/>
              <a:gd name="connsiteX17" fmla="*/ 748146 w 1477818"/>
              <a:gd name="connsiteY17" fmla="*/ 415636 h 1644072"/>
              <a:gd name="connsiteX18" fmla="*/ 729673 w 1477818"/>
              <a:gd name="connsiteY18" fmla="*/ 452581 h 1644072"/>
              <a:gd name="connsiteX19" fmla="*/ 692728 w 1477818"/>
              <a:gd name="connsiteY19" fmla="*/ 508000 h 1644072"/>
              <a:gd name="connsiteX20" fmla="*/ 637309 w 1477818"/>
              <a:gd name="connsiteY20" fmla="*/ 591127 h 1644072"/>
              <a:gd name="connsiteX21" fmla="*/ 600364 w 1477818"/>
              <a:gd name="connsiteY21" fmla="*/ 646545 h 1644072"/>
              <a:gd name="connsiteX22" fmla="*/ 581891 w 1477818"/>
              <a:gd name="connsiteY22" fmla="*/ 674254 h 1644072"/>
              <a:gd name="connsiteX23" fmla="*/ 554182 w 1477818"/>
              <a:gd name="connsiteY23" fmla="*/ 701963 h 1644072"/>
              <a:gd name="connsiteX24" fmla="*/ 544946 w 1477818"/>
              <a:gd name="connsiteY24" fmla="*/ 729672 h 1644072"/>
              <a:gd name="connsiteX25" fmla="*/ 508000 w 1477818"/>
              <a:gd name="connsiteY25" fmla="*/ 794327 h 1644072"/>
              <a:gd name="connsiteX26" fmla="*/ 498764 w 1477818"/>
              <a:gd name="connsiteY26" fmla="*/ 822036 h 1644072"/>
              <a:gd name="connsiteX27" fmla="*/ 471055 w 1477818"/>
              <a:gd name="connsiteY27" fmla="*/ 858981 h 1644072"/>
              <a:gd name="connsiteX28" fmla="*/ 452582 w 1477818"/>
              <a:gd name="connsiteY28" fmla="*/ 886691 h 1644072"/>
              <a:gd name="connsiteX29" fmla="*/ 406400 w 1477818"/>
              <a:gd name="connsiteY29" fmla="*/ 969818 h 1644072"/>
              <a:gd name="connsiteX30" fmla="*/ 387928 w 1477818"/>
              <a:gd name="connsiteY30" fmla="*/ 1006763 h 1644072"/>
              <a:gd name="connsiteX31" fmla="*/ 378691 w 1477818"/>
              <a:gd name="connsiteY31" fmla="*/ 1034472 h 1644072"/>
              <a:gd name="connsiteX32" fmla="*/ 360218 w 1477818"/>
              <a:gd name="connsiteY32" fmla="*/ 1062181 h 1644072"/>
              <a:gd name="connsiteX33" fmla="*/ 332509 w 1477818"/>
              <a:gd name="connsiteY33" fmla="*/ 1126836 h 1644072"/>
              <a:gd name="connsiteX34" fmla="*/ 314037 w 1477818"/>
              <a:gd name="connsiteY34" fmla="*/ 1154545 h 1644072"/>
              <a:gd name="connsiteX35" fmla="*/ 304800 w 1477818"/>
              <a:gd name="connsiteY35" fmla="*/ 1182254 h 1644072"/>
              <a:gd name="connsiteX36" fmla="*/ 286328 w 1477818"/>
              <a:gd name="connsiteY36" fmla="*/ 1209963 h 1644072"/>
              <a:gd name="connsiteX37" fmla="*/ 277091 w 1477818"/>
              <a:gd name="connsiteY37" fmla="*/ 1237672 h 1644072"/>
              <a:gd name="connsiteX38" fmla="*/ 249382 w 1477818"/>
              <a:gd name="connsiteY38" fmla="*/ 1265381 h 1644072"/>
              <a:gd name="connsiteX39" fmla="*/ 240146 w 1477818"/>
              <a:gd name="connsiteY39" fmla="*/ 1293091 h 1644072"/>
              <a:gd name="connsiteX40" fmla="*/ 193964 w 1477818"/>
              <a:gd name="connsiteY40" fmla="*/ 1348509 h 1644072"/>
              <a:gd name="connsiteX41" fmla="*/ 147782 w 1477818"/>
              <a:gd name="connsiteY41" fmla="*/ 1431636 h 1644072"/>
              <a:gd name="connsiteX42" fmla="*/ 129309 w 1477818"/>
              <a:gd name="connsiteY42" fmla="*/ 1459345 h 1644072"/>
              <a:gd name="connsiteX43" fmla="*/ 101600 w 1477818"/>
              <a:gd name="connsiteY43" fmla="*/ 1487054 h 1644072"/>
              <a:gd name="connsiteX44" fmla="*/ 55418 w 1477818"/>
              <a:gd name="connsiteY44" fmla="*/ 1533236 h 1644072"/>
              <a:gd name="connsiteX45" fmla="*/ 18473 w 1477818"/>
              <a:gd name="connsiteY45" fmla="*/ 1588654 h 1644072"/>
              <a:gd name="connsiteX46" fmla="*/ 0 w 1477818"/>
              <a:gd name="connsiteY46" fmla="*/ 1644072 h 1644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77818" h="1644072">
                <a:moveTo>
                  <a:pt x="1477818" y="0"/>
                </a:moveTo>
                <a:cubicBezTo>
                  <a:pt x="1378952" y="39545"/>
                  <a:pt x="1487861" y="-201"/>
                  <a:pt x="1376218" y="27709"/>
                </a:cubicBezTo>
                <a:cubicBezTo>
                  <a:pt x="1376184" y="27717"/>
                  <a:pt x="1306962" y="50794"/>
                  <a:pt x="1293091" y="55418"/>
                </a:cubicBezTo>
                <a:cubicBezTo>
                  <a:pt x="1283855" y="58497"/>
                  <a:pt x="1274827" y="62293"/>
                  <a:pt x="1265382" y="64654"/>
                </a:cubicBezTo>
                <a:cubicBezTo>
                  <a:pt x="1253067" y="67733"/>
                  <a:pt x="1240596" y="70243"/>
                  <a:pt x="1228437" y="73891"/>
                </a:cubicBezTo>
                <a:cubicBezTo>
                  <a:pt x="1209786" y="79486"/>
                  <a:pt x="1191909" y="87640"/>
                  <a:pt x="1173018" y="92363"/>
                </a:cubicBezTo>
                <a:cubicBezTo>
                  <a:pt x="1160703" y="95442"/>
                  <a:pt x="1148232" y="97952"/>
                  <a:pt x="1136073" y="101600"/>
                </a:cubicBezTo>
                <a:cubicBezTo>
                  <a:pt x="1117422" y="107195"/>
                  <a:pt x="1080655" y="120072"/>
                  <a:pt x="1080655" y="120072"/>
                </a:cubicBezTo>
                <a:cubicBezTo>
                  <a:pt x="1001244" y="173013"/>
                  <a:pt x="1101717" y="109541"/>
                  <a:pt x="1025237" y="147781"/>
                </a:cubicBezTo>
                <a:cubicBezTo>
                  <a:pt x="1015308" y="152745"/>
                  <a:pt x="1007457" y="161290"/>
                  <a:pt x="997528" y="166254"/>
                </a:cubicBezTo>
                <a:cubicBezTo>
                  <a:pt x="921039" y="204499"/>
                  <a:pt x="1021526" y="141020"/>
                  <a:pt x="942109" y="193963"/>
                </a:cubicBezTo>
                <a:cubicBezTo>
                  <a:pt x="939030" y="203199"/>
                  <a:pt x="939757" y="214788"/>
                  <a:pt x="932873" y="221672"/>
                </a:cubicBezTo>
                <a:cubicBezTo>
                  <a:pt x="917174" y="237371"/>
                  <a:pt x="877455" y="258618"/>
                  <a:pt x="877455" y="258618"/>
                </a:cubicBezTo>
                <a:cubicBezTo>
                  <a:pt x="859472" y="312563"/>
                  <a:pt x="882288" y="263020"/>
                  <a:pt x="840509" y="304800"/>
                </a:cubicBezTo>
                <a:cubicBezTo>
                  <a:pt x="832660" y="312649"/>
                  <a:pt x="829143" y="323981"/>
                  <a:pt x="822037" y="332509"/>
                </a:cubicBezTo>
                <a:cubicBezTo>
                  <a:pt x="813675" y="342544"/>
                  <a:pt x="802690" y="350183"/>
                  <a:pt x="794328" y="360218"/>
                </a:cubicBezTo>
                <a:cubicBezTo>
                  <a:pt x="787221" y="368746"/>
                  <a:pt x="782962" y="379399"/>
                  <a:pt x="775855" y="387927"/>
                </a:cubicBezTo>
                <a:cubicBezTo>
                  <a:pt x="767493" y="397962"/>
                  <a:pt x="755738" y="405007"/>
                  <a:pt x="748146" y="415636"/>
                </a:cubicBezTo>
                <a:cubicBezTo>
                  <a:pt x="740143" y="426840"/>
                  <a:pt x="736757" y="440774"/>
                  <a:pt x="729673" y="452581"/>
                </a:cubicBezTo>
                <a:cubicBezTo>
                  <a:pt x="718250" y="471619"/>
                  <a:pt x="705043" y="489527"/>
                  <a:pt x="692728" y="508000"/>
                </a:cubicBezTo>
                <a:lnTo>
                  <a:pt x="637309" y="591127"/>
                </a:lnTo>
                <a:lnTo>
                  <a:pt x="600364" y="646545"/>
                </a:lnTo>
                <a:cubicBezTo>
                  <a:pt x="594206" y="655781"/>
                  <a:pt x="589740" y="666405"/>
                  <a:pt x="581891" y="674254"/>
                </a:cubicBezTo>
                <a:lnTo>
                  <a:pt x="554182" y="701963"/>
                </a:lnTo>
                <a:cubicBezTo>
                  <a:pt x="551103" y="711199"/>
                  <a:pt x="548781" y="720723"/>
                  <a:pt x="544946" y="729672"/>
                </a:cubicBezTo>
                <a:cubicBezTo>
                  <a:pt x="530884" y="762484"/>
                  <a:pt x="526552" y="766499"/>
                  <a:pt x="508000" y="794327"/>
                </a:cubicBezTo>
                <a:cubicBezTo>
                  <a:pt x="504921" y="803563"/>
                  <a:pt x="503594" y="813583"/>
                  <a:pt x="498764" y="822036"/>
                </a:cubicBezTo>
                <a:cubicBezTo>
                  <a:pt x="491127" y="835402"/>
                  <a:pt x="480002" y="846455"/>
                  <a:pt x="471055" y="858981"/>
                </a:cubicBezTo>
                <a:cubicBezTo>
                  <a:pt x="464603" y="868014"/>
                  <a:pt x="458740" y="877454"/>
                  <a:pt x="452582" y="886691"/>
                </a:cubicBezTo>
                <a:cubicBezTo>
                  <a:pt x="427039" y="963321"/>
                  <a:pt x="469922" y="842770"/>
                  <a:pt x="406400" y="969818"/>
                </a:cubicBezTo>
                <a:cubicBezTo>
                  <a:pt x="400243" y="982133"/>
                  <a:pt x="393352" y="994108"/>
                  <a:pt x="387928" y="1006763"/>
                </a:cubicBezTo>
                <a:cubicBezTo>
                  <a:pt x="384093" y="1015712"/>
                  <a:pt x="383045" y="1025764"/>
                  <a:pt x="378691" y="1034472"/>
                </a:cubicBezTo>
                <a:cubicBezTo>
                  <a:pt x="373726" y="1044401"/>
                  <a:pt x="366376" y="1052945"/>
                  <a:pt x="360218" y="1062181"/>
                </a:cubicBezTo>
                <a:cubicBezTo>
                  <a:pt x="349855" y="1093271"/>
                  <a:pt x="350773" y="1094874"/>
                  <a:pt x="332509" y="1126836"/>
                </a:cubicBezTo>
                <a:cubicBezTo>
                  <a:pt x="327002" y="1136474"/>
                  <a:pt x="319001" y="1144616"/>
                  <a:pt x="314037" y="1154545"/>
                </a:cubicBezTo>
                <a:cubicBezTo>
                  <a:pt x="309683" y="1163253"/>
                  <a:pt x="309154" y="1173546"/>
                  <a:pt x="304800" y="1182254"/>
                </a:cubicBezTo>
                <a:cubicBezTo>
                  <a:pt x="299836" y="1192183"/>
                  <a:pt x="291292" y="1200034"/>
                  <a:pt x="286328" y="1209963"/>
                </a:cubicBezTo>
                <a:cubicBezTo>
                  <a:pt x="281974" y="1218671"/>
                  <a:pt x="282492" y="1229571"/>
                  <a:pt x="277091" y="1237672"/>
                </a:cubicBezTo>
                <a:cubicBezTo>
                  <a:pt x="269845" y="1248540"/>
                  <a:pt x="258618" y="1256145"/>
                  <a:pt x="249382" y="1265381"/>
                </a:cubicBezTo>
                <a:cubicBezTo>
                  <a:pt x="246303" y="1274618"/>
                  <a:pt x="244500" y="1284383"/>
                  <a:pt x="240146" y="1293091"/>
                </a:cubicBezTo>
                <a:cubicBezTo>
                  <a:pt x="227288" y="1318808"/>
                  <a:pt x="214390" y="1328083"/>
                  <a:pt x="193964" y="1348509"/>
                </a:cubicBezTo>
                <a:cubicBezTo>
                  <a:pt x="177707" y="1397280"/>
                  <a:pt x="190129" y="1368117"/>
                  <a:pt x="147782" y="1431636"/>
                </a:cubicBezTo>
                <a:cubicBezTo>
                  <a:pt x="141624" y="1440872"/>
                  <a:pt x="137158" y="1451496"/>
                  <a:pt x="129309" y="1459345"/>
                </a:cubicBezTo>
                <a:cubicBezTo>
                  <a:pt x="120073" y="1468581"/>
                  <a:pt x="109962" y="1477019"/>
                  <a:pt x="101600" y="1487054"/>
                </a:cubicBezTo>
                <a:cubicBezTo>
                  <a:pt x="63115" y="1533236"/>
                  <a:pt x="106220" y="1499369"/>
                  <a:pt x="55418" y="1533236"/>
                </a:cubicBezTo>
                <a:cubicBezTo>
                  <a:pt x="43103" y="1551709"/>
                  <a:pt x="25494" y="1567592"/>
                  <a:pt x="18473" y="1588654"/>
                </a:cubicBezTo>
                <a:lnTo>
                  <a:pt x="0" y="1644072"/>
                </a:ln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flipH="1">
            <a:off x="559743" y="2300416"/>
            <a:ext cx="372433" cy="340262"/>
          </a:xfrm>
          <a:custGeom>
            <a:avLst/>
            <a:gdLst>
              <a:gd name="connsiteX0" fmla="*/ 905164 w 905164"/>
              <a:gd name="connsiteY0" fmla="*/ 0 h 988291"/>
              <a:gd name="connsiteX1" fmla="*/ 868218 w 905164"/>
              <a:gd name="connsiteY1" fmla="*/ 46182 h 988291"/>
              <a:gd name="connsiteX2" fmla="*/ 840509 w 905164"/>
              <a:gd name="connsiteY2" fmla="*/ 64655 h 988291"/>
              <a:gd name="connsiteX3" fmla="*/ 812800 w 905164"/>
              <a:gd name="connsiteY3" fmla="*/ 120073 h 988291"/>
              <a:gd name="connsiteX4" fmla="*/ 785091 w 905164"/>
              <a:gd name="connsiteY4" fmla="*/ 129309 h 988291"/>
              <a:gd name="connsiteX5" fmla="*/ 766618 w 905164"/>
              <a:gd name="connsiteY5" fmla="*/ 157018 h 988291"/>
              <a:gd name="connsiteX6" fmla="*/ 683491 w 905164"/>
              <a:gd name="connsiteY6" fmla="*/ 230909 h 988291"/>
              <a:gd name="connsiteX7" fmla="*/ 646546 w 905164"/>
              <a:gd name="connsiteY7" fmla="*/ 286327 h 988291"/>
              <a:gd name="connsiteX8" fmla="*/ 581891 w 905164"/>
              <a:gd name="connsiteY8" fmla="*/ 369455 h 988291"/>
              <a:gd name="connsiteX9" fmla="*/ 544946 w 905164"/>
              <a:gd name="connsiteY9" fmla="*/ 424873 h 988291"/>
              <a:gd name="connsiteX10" fmla="*/ 498764 w 905164"/>
              <a:gd name="connsiteY10" fmla="*/ 489527 h 988291"/>
              <a:gd name="connsiteX11" fmla="*/ 461818 w 905164"/>
              <a:gd name="connsiteY11" fmla="*/ 544945 h 988291"/>
              <a:gd name="connsiteX12" fmla="*/ 434109 w 905164"/>
              <a:gd name="connsiteY12" fmla="*/ 563418 h 988291"/>
              <a:gd name="connsiteX13" fmla="*/ 378691 w 905164"/>
              <a:gd name="connsiteY13" fmla="*/ 618836 h 988291"/>
              <a:gd name="connsiteX14" fmla="*/ 350982 w 905164"/>
              <a:gd name="connsiteY14" fmla="*/ 646545 h 988291"/>
              <a:gd name="connsiteX15" fmla="*/ 323273 w 905164"/>
              <a:gd name="connsiteY15" fmla="*/ 674255 h 988291"/>
              <a:gd name="connsiteX16" fmla="*/ 304800 w 905164"/>
              <a:gd name="connsiteY16" fmla="*/ 701964 h 988291"/>
              <a:gd name="connsiteX17" fmla="*/ 249382 w 905164"/>
              <a:gd name="connsiteY17" fmla="*/ 748145 h 988291"/>
              <a:gd name="connsiteX18" fmla="*/ 203200 w 905164"/>
              <a:gd name="connsiteY18" fmla="*/ 794327 h 988291"/>
              <a:gd name="connsiteX19" fmla="*/ 166255 w 905164"/>
              <a:gd name="connsiteY19" fmla="*/ 849745 h 988291"/>
              <a:gd name="connsiteX20" fmla="*/ 83127 w 905164"/>
              <a:gd name="connsiteY20" fmla="*/ 923636 h 988291"/>
              <a:gd name="connsiteX21" fmla="*/ 64655 w 905164"/>
              <a:gd name="connsiteY21" fmla="*/ 951345 h 988291"/>
              <a:gd name="connsiteX22" fmla="*/ 36946 w 905164"/>
              <a:gd name="connsiteY22" fmla="*/ 960582 h 988291"/>
              <a:gd name="connsiteX23" fmla="*/ 0 w 905164"/>
              <a:gd name="connsiteY23" fmla="*/ 988291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5164" h="988291">
                <a:moveTo>
                  <a:pt x="905164" y="0"/>
                </a:moveTo>
                <a:cubicBezTo>
                  <a:pt x="892849" y="15394"/>
                  <a:pt x="882158" y="32242"/>
                  <a:pt x="868218" y="46182"/>
                </a:cubicBezTo>
                <a:cubicBezTo>
                  <a:pt x="860369" y="54031"/>
                  <a:pt x="847444" y="55987"/>
                  <a:pt x="840509" y="64655"/>
                </a:cubicBezTo>
                <a:cubicBezTo>
                  <a:pt x="810763" y="101838"/>
                  <a:pt x="856057" y="85468"/>
                  <a:pt x="812800" y="120073"/>
                </a:cubicBezTo>
                <a:cubicBezTo>
                  <a:pt x="805197" y="126155"/>
                  <a:pt x="794327" y="126230"/>
                  <a:pt x="785091" y="129309"/>
                </a:cubicBezTo>
                <a:cubicBezTo>
                  <a:pt x="778933" y="138545"/>
                  <a:pt x="773993" y="148721"/>
                  <a:pt x="766618" y="157018"/>
                </a:cubicBezTo>
                <a:cubicBezTo>
                  <a:pt x="720605" y="208782"/>
                  <a:pt x="725605" y="202833"/>
                  <a:pt x="683491" y="230909"/>
                </a:cubicBezTo>
                <a:cubicBezTo>
                  <a:pt x="671176" y="249382"/>
                  <a:pt x="662245" y="270629"/>
                  <a:pt x="646546" y="286327"/>
                </a:cubicBezTo>
                <a:cubicBezTo>
                  <a:pt x="603136" y="329736"/>
                  <a:pt x="626084" y="303165"/>
                  <a:pt x="581891" y="369455"/>
                </a:cubicBezTo>
                <a:cubicBezTo>
                  <a:pt x="581886" y="369462"/>
                  <a:pt x="544950" y="424865"/>
                  <a:pt x="544946" y="424873"/>
                </a:cubicBezTo>
                <a:cubicBezTo>
                  <a:pt x="504843" y="505077"/>
                  <a:pt x="551187" y="422127"/>
                  <a:pt x="498764" y="489527"/>
                </a:cubicBezTo>
                <a:cubicBezTo>
                  <a:pt x="485134" y="507052"/>
                  <a:pt x="480291" y="532630"/>
                  <a:pt x="461818" y="544945"/>
                </a:cubicBezTo>
                <a:cubicBezTo>
                  <a:pt x="452582" y="551103"/>
                  <a:pt x="442406" y="556043"/>
                  <a:pt x="434109" y="563418"/>
                </a:cubicBezTo>
                <a:cubicBezTo>
                  <a:pt x="414583" y="580774"/>
                  <a:pt x="397164" y="600363"/>
                  <a:pt x="378691" y="618836"/>
                </a:cubicBezTo>
                <a:lnTo>
                  <a:pt x="350982" y="646545"/>
                </a:lnTo>
                <a:cubicBezTo>
                  <a:pt x="341746" y="655782"/>
                  <a:pt x="330519" y="663387"/>
                  <a:pt x="323273" y="674255"/>
                </a:cubicBezTo>
                <a:cubicBezTo>
                  <a:pt x="317115" y="683491"/>
                  <a:pt x="312650" y="694115"/>
                  <a:pt x="304800" y="701964"/>
                </a:cubicBezTo>
                <a:cubicBezTo>
                  <a:pt x="232153" y="774610"/>
                  <a:pt x="325031" y="657365"/>
                  <a:pt x="249382" y="748145"/>
                </a:cubicBezTo>
                <a:cubicBezTo>
                  <a:pt x="210897" y="794327"/>
                  <a:pt x="253999" y="760462"/>
                  <a:pt x="203200" y="794327"/>
                </a:cubicBezTo>
                <a:cubicBezTo>
                  <a:pt x="190885" y="812800"/>
                  <a:pt x="184728" y="837430"/>
                  <a:pt x="166255" y="849745"/>
                </a:cubicBezTo>
                <a:cubicBezTo>
                  <a:pt x="132941" y="871955"/>
                  <a:pt x="108431" y="885679"/>
                  <a:pt x="83127" y="923636"/>
                </a:cubicBezTo>
                <a:cubicBezTo>
                  <a:pt x="76970" y="932872"/>
                  <a:pt x="73323" y="944410"/>
                  <a:pt x="64655" y="951345"/>
                </a:cubicBezTo>
                <a:cubicBezTo>
                  <a:pt x="57053" y="957427"/>
                  <a:pt x="45654" y="956228"/>
                  <a:pt x="36946" y="960582"/>
                </a:cubicBezTo>
                <a:cubicBezTo>
                  <a:pt x="16056" y="971027"/>
                  <a:pt x="12990" y="975301"/>
                  <a:pt x="0" y="988291"/>
                </a:cubicBez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32019" y="2415047"/>
            <a:ext cx="326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064962" y="1470167"/>
            <a:ext cx="326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 rot="10800000" flipV="1">
            <a:off x="3008296" y="3450476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 rot="10800000" flipV="1">
            <a:off x="2004998" y="1408144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 rot="10800000" flipV="1">
            <a:off x="1063716" y="1407645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 rot="10800000" flipV="1">
            <a:off x="1097988" y="2236787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 rot="10800000" flipV="1">
            <a:off x="1116054" y="3199566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 rot="10800000" flipV="1">
            <a:off x="2014553" y="3443650"/>
            <a:ext cx="313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endParaRPr lang="en-US" dirty="0"/>
          </a:p>
        </p:txBody>
      </p:sp>
      <p:sp>
        <p:nvSpPr>
          <p:cNvPr id="12" name="Arc 11"/>
          <p:cNvSpPr/>
          <p:nvPr/>
        </p:nvSpPr>
        <p:spPr>
          <a:xfrm>
            <a:off x="599664" y="1046163"/>
            <a:ext cx="3301974" cy="3330765"/>
          </a:xfrm>
          <a:prstGeom prst="arc">
            <a:avLst>
              <a:gd name="adj1" fmla="val 9373089"/>
              <a:gd name="adj2" fmla="val 109895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8888" y="2669646"/>
                <a:ext cx="38241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88" y="2669646"/>
                <a:ext cx="38241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15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25183"/>
            <a:ext cx="5614855" cy="364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/>
          <a:lstStyle/>
          <a:p>
            <a:pPr algn="ctr"/>
            <a:r>
              <a:rPr lang="en-US" sz="3600" dirty="0" err="1" smtClean="0"/>
              <a:t>Subwatershed</a:t>
            </a:r>
            <a:r>
              <a:rPr lang="en-US" sz="3600" dirty="0" smtClean="0"/>
              <a:t> Precipitation by </a:t>
            </a:r>
            <a:r>
              <a:rPr lang="en-US" sz="3600" dirty="0" err="1" smtClean="0"/>
              <a:t>Thiessen</a:t>
            </a:r>
            <a:r>
              <a:rPr lang="en-US" sz="3600" dirty="0" smtClean="0"/>
              <a:t> Polygons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73374" y="5494290"/>
                <a:ext cx="352295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𝑃</m:t>
                      </m:r>
                      <m:r>
                        <a:rPr kumimoji="0" lang="en-US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</a:rPr>
                        <m:t>=</m:t>
                      </m:r>
                      <m:f>
                        <m:fPr>
                          <m:ctrlPr>
                            <a:rPr kumimoji="0" lang="en-US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1∗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1+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2∗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2+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3∗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3</m:t>
                          </m:r>
                        </m:num>
                        <m:den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1+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2+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𝐴</m:t>
                          </m:r>
                          <m:r>
                            <a:rPr kumimoji="0" lang="en-US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374" y="5494290"/>
                <a:ext cx="3522952" cy="6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152184" y="1752470"/>
            <a:ext cx="29918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Thiessen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Polygons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Intersect with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Subwatersheds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Evaluate A*P Product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Summarize by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subwatershed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3523" y="217958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A1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34850" y="204548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A2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18181" y="2479639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A3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080121" y="204548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P1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510986" y="312730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P3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601602" y="1581443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80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5" y="1200990"/>
            <a:ext cx="5614855" cy="364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/>
          <a:lstStyle/>
          <a:p>
            <a:r>
              <a:rPr lang="en-US" sz="3600" dirty="0" err="1" smtClean="0"/>
              <a:t>Subwatershed</a:t>
            </a:r>
            <a:r>
              <a:rPr lang="en-US" sz="3600" dirty="0" smtClean="0"/>
              <a:t> Precipitation by </a:t>
            </a:r>
            <a:r>
              <a:rPr lang="en-US" sz="3600" dirty="0" err="1" smtClean="0"/>
              <a:t>Thiessen</a:t>
            </a:r>
            <a:r>
              <a:rPr lang="en-US" sz="3600" dirty="0" smtClean="0"/>
              <a:t> Polygons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3142142"/>
            <a:ext cx="5719035" cy="141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368331"/>
            <a:ext cx="6819900" cy="183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14" y="5542926"/>
            <a:ext cx="6564884" cy="212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67762" y="4155728"/>
                <a:ext cx="2057871" cy="892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</a:rPr>
                            <m:t>𝑃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</a:rPr>
                            <m:t>𝑖</m:t>
                          </m:r>
                        </m:sub>
                      </m:sSub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naryPr>
                            <m:sub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𝑖𝑘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naryPr>
                            <m:sub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</a:rPr>
                                    <m:t>𝑖𝑘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762" y="4155728"/>
                <a:ext cx="2057871" cy="89203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91618" y="1503528"/>
            <a:ext cx="2743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Thiessen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 Polygons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Intersect with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Subwatersheds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Evaluate A*P Product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Summarize by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/>
              </a:rPr>
              <a:t>subwatershed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1678675" y="2306472"/>
            <a:ext cx="2279176" cy="15418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532263" y="2156346"/>
            <a:ext cx="5991367" cy="28914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851056" y="5542926"/>
            <a:ext cx="1304084" cy="6645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55140" y="5440313"/>
            <a:ext cx="136478" cy="7671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938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562600" cy="901700"/>
          </a:xfrm>
          <a:noFill/>
        </p:spPr>
        <p:txBody>
          <a:bodyPr/>
          <a:lstStyle/>
          <a:p>
            <a:pPr eaLnBrk="1" hangingPunct="1"/>
            <a:r>
              <a:rPr lang="en-CA" sz="4000" dirty="0" smtClean="0"/>
              <a:t>Slope and Aspect</a:t>
            </a:r>
          </a:p>
        </p:txBody>
      </p:sp>
      <p:pic>
        <p:nvPicPr>
          <p:cNvPr id="6246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177" y="992023"/>
            <a:ext cx="48879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Rectangle 10"/>
          <p:cNvSpPr>
            <a:spLocks noChangeArrowheads="1"/>
          </p:cNvSpPr>
          <p:nvPr/>
        </p:nvSpPr>
        <p:spPr bwMode="auto">
          <a:xfrm>
            <a:off x="4114800" y="2514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25032" y="4078123"/>
            <a:ext cx="4479930" cy="1927554"/>
            <a:chOff x="2660498" y="2121932"/>
            <a:chExt cx="4479930" cy="1927554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200400" y="2121932"/>
              <a:ext cx="0" cy="15356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5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𝛼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930628" y="2616368"/>
                  <a:ext cx="2209800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l-G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𝛼</m:t>
                      </m:r>
                    </m:oMath>
                  </a14:m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= aspect clockwise from North</a:t>
                  </a: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0628" y="2616368"/>
                  <a:ext cx="2209800" cy="64633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486" t="-4717" b="-1415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Arc 27"/>
            <p:cNvSpPr/>
            <p:nvPr/>
          </p:nvSpPr>
          <p:spPr>
            <a:xfrm>
              <a:off x="2819400" y="3233838"/>
              <a:ext cx="759438" cy="804762"/>
            </a:xfrm>
            <a:prstGeom prst="arc">
              <a:avLst>
                <a:gd name="adj1" fmla="val 16110820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562642" y="3680154"/>
                  <a:ext cx="36798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2642" y="3680154"/>
                  <a:ext cx="36798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758470" y="2133600"/>
                  <a:ext cx="37138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8470" y="2133600"/>
                  <a:ext cx="371384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Rectangle 1"/>
          <p:cNvSpPr/>
          <p:nvPr/>
        </p:nvSpPr>
        <p:spPr>
          <a:xfrm>
            <a:off x="436447" y="6101023"/>
            <a:ext cx="845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0"/>
              </a:rPr>
              <a:t>https://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0"/>
              </a:rPr>
              <a:t>pro.arcgis.com/en/pro-app/tool-reference/spatial-analyst/how-slope-works.htm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0871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flipV="1">
            <a:off x="2766995" y="4762243"/>
            <a:ext cx="0" cy="766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271061" y="4652705"/>
            <a:ext cx="10886" cy="4929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766995" y="4652705"/>
            <a:ext cx="1514952" cy="109538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94772" y="4266262"/>
            <a:ext cx="0" cy="106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498838" y="4266262"/>
            <a:ext cx="25633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94772" y="4266262"/>
            <a:ext cx="1529699" cy="0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228248" y="3961462"/>
            <a:ext cx="0" cy="106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732314" y="3809062"/>
            <a:ext cx="10886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228248" y="3809062"/>
            <a:ext cx="1514952" cy="152400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1990248" y="53330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1228248" y="50282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248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2752248" y="50282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iamond 18"/>
          <p:cNvSpPr/>
          <p:nvPr/>
        </p:nvSpPr>
        <p:spPr>
          <a:xfrm>
            <a:off x="1990248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1228248" y="44186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Diamond 20"/>
          <p:cNvSpPr/>
          <p:nvPr/>
        </p:nvSpPr>
        <p:spPr>
          <a:xfrm>
            <a:off x="3505200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2743200" y="44186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Diamond 22"/>
          <p:cNvSpPr/>
          <p:nvPr/>
        </p:nvSpPr>
        <p:spPr>
          <a:xfrm>
            <a:off x="1981200" y="41138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81000" y="4652705"/>
            <a:ext cx="685800" cy="2464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6248" y="441866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∆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48" y="4418662"/>
                <a:ext cx="375423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01063" y="3244164"/>
                <a:ext cx="760273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𝑎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−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2∆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063" y="3244164"/>
                <a:ext cx="760273" cy="5648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144334" y="3587064"/>
                <a:ext cx="787010" cy="617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𝑑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−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𝑓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2∆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34" y="3587064"/>
                <a:ext cx="787010" cy="6170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18002" y="4145969"/>
                <a:ext cx="739369" cy="60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𝑔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−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𝑖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2∆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002" y="4145969"/>
                <a:ext cx="739369" cy="6072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V="1">
            <a:off x="3245544" y="5246514"/>
            <a:ext cx="1513351" cy="6378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73471" y="5573330"/>
                <a:ext cx="503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2∆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471" y="5573330"/>
                <a:ext cx="50366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7245" y="1315598"/>
                <a:ext cx="3533340" cy="4607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𝑎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𝑐</m:t>
                                  </m:r>
                                </m:num>
                                <m:den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∆</m:t>
                                  </m:r>
                                </m:den>
                              </m:f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𝑑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2∆</m:t>
                                  </m:r>
                                </m:den>
                              </m:f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+</m:t>
                          </m:r>
                          <m:f>
                            <m:f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𝑑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2∆</m:t>
                                  </m:r>
                                </m:den>
                              </m:f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𝑔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Cambria Math"/>
                                      <a:cs typeface="+mn-cs"/>
                                    </a:rPr>
                                    <m:t>2∆</m:t>
                                  </m:r>
                                </m:den>
                              </m:f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/>
                  <a:ea typeface="Cambria Math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/>
                  <a:ea typeface="Cambria Math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dz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dx</m:t>
                          </m:r>
                        </m:den>
                      </m:f>
                      <m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a</m:t>
                              </m:r>
                              <m: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d</m:t>
                              </m:r>
                              <m: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g</m:t>
                              </m:r>
                            </m:e>
                          </m:d>
                          <m: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−</m:t>
                          </m:r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c</m:t>
                              </m:r>
                              <m: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f</m:t>
                              </m:r>
                              <m: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i</m:t>
                              </m:r>
                            </m:e>
                          </m:d>
                        </m:num>
                        <m:den>
                          <m: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8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Similarly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0" 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dz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d</m:t>
                          </m:r>
                          <m:r>
                            <m:rPr>
                              <m:sty m:val="p"/>
                            </m:rP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y</m:t>
                          </m:r>
                        </m:den>
                      </m:f>
                      <m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g</m:t>
                              </m:r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h</m:t>
                              </m:r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i</m:t>
                              </m:r>
                            </m:e>
                          </m:d>
                          <m:r>
                            <a:rPr kumimoji="0" 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−</m:t>
                          </m:r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a</m:t>
                              </m:r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b</m:t>
                              </m:r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c</m:t>
                              </m:r>
                            </m:e>
                          </m:d>
                        </m:num>
                        <m:den>
                          <m:r>
                            <a:rPr kumimoji="0" 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8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  <a:cs typeface="+mn-cs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Slope magnitude =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  <m:t>𝑑𝑧</m:t>
                                      </m:r>
                                    </m:num>
                                    <m:den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/>
                                      <a:cs typeface="+mn-cs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  <m:t>𝑑𝑧</m:t>
                                      </m:r>
                                    </m:num>
                                    <m:den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/>
                                          <a:cs typeface="+mn-cs"/>
                                        </a:rPr>
                                        <m:t>𝑑𝑦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245" y="1315598"/>
                <a:ext cx="3533340" cy="4607608"/>
              </a:xfrm>
              <a:prstGeom prst="rect">
                <a:avLst/>
              </a:prstGeom>
              <a:blipFill rotWithShape="0">
                <a:blip r:embed="rId7"/>
                <a:stretch>
                  <a:fillRect l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977595" y="7967"/>
            <a:ext cx="5562600" cy="901700"/>
          </a:xfrm>
          <a:prstGeom prst="rect">
            <a:avLst/>
          </a:prstGeom>
          <a:noFill/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ArcGIS “Slope” tool</a:t>
            </a:r>
            <a:endParaRPr kumimoji="0" lang="en-CA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pSp>
        <p:nvGrpSpPr>
          <p:cNvPr id="37" name="Group 20"/>
          <p:cNvGrpSpPr>
            <a:grpSpLocks/>
          </p:cNvGrpSpPr>
          <p:nvPr/>
        </p:nvGrpSpPr>
        <p:grpSpPr bwMode="auto">
          <a:xfrm>
            <a:off x="653959" y="1086998"/>
            <a:ext cx="1371600" cy="1371600"/>
            <a:chOff x="336" y="2592"/>
            <a:chExt cx="864" cy="864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336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624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46" name="Rectangle 13"/>
            <p:cNvSpPr>
              <a:spLocks noChangeArrowheads="1"/>
            </p:cNvSpPr>
            <p:nvPr/>
          </p:nvSpPr>
          <p:spPr bwMode="auto">
            <a:xfrm>
              <a:off x="912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auto">
            <a:xfrm>
              <a:off x="336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auto">
            <a:xfrm>
              <a:off x="624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912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52" name="Rectangle 17"/>
            <p:cNvSpPr>
              <a:spLocks noChangeArrowheads="1"/>
            </p:cNvSpPr>
            <p:nvPr/>
          </p:nvSpPr>
          <p:spPr bwMode="auto">
            <a:xfrm>
              <a:off x="336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</a:t>
              </a:r>
            </a:p>
          </p:txBody>
        </p:sp>
        <p:sp>
          <p:nvSpPr>
            <p:cNvPr id="53" name="Rectangle 18"/>
            <p:cNvSpPr>
              <a:spLocks noChangeArrowheads="1"/>
            </p:cNvSpPr>
            <p:nvPr/>
          </p:nvSpPr>
          <p:spPr bwMode="auto">
            <a:xfrm>
              <a:off x="624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54" name="Rectangle 19"/>
            <p:cNvSpPr>
              <a:spLocks noChangeArrowheads="1"/>
            </p:cNvSpPr>
            <p:nvPr/>
          </p:nvSpPr>
          <p:spPr bwMode="auto">
            <a:xfrm>
              <a:off x="912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</a:t>
              </a:r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 flipV="1">
            <a:off x="466248" y="909668"/>
            <a:ext cx="1" cy="1777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6248" y="2698049"/>
            <a:ext cx="1735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82932" y="238235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31621" y="725001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381000" y="5638132"/>
            <a:ext cx="2396074" cy="987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777074" y="5581420"/>
            <a:ext cx="2410171" cy="1055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943313" y="5652177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42146" y="5832304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7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ArcGIS Aspect – the steepest downslope direction</a:t>
            </a:r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 flipV="1">
            <a:off x="2026672" y="1919238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493" name="Line 6"/>
          <p:cNvSpPr>
            <a:spLocks noChangeShapeType="1"/>
          </p:cNvSpPr>
          <p:nvPr/>
        </p:nvSpPr>
        <p:spPr bwMode="auto">
          <a:xfrm>
            <a:off x="2026672" y="3290838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 flipV="1">
            <a:off x="2026672" y="1919238"/>
            <a:ext cx="19050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3495" name="Object 8"/>
          <p:cNvGraphicFramePr>
            <a:graphicFrameLocks noChangeAspect="1"/>
          </p:cNvGraphicFramePr>
          <p:nvPr>
            <p:extLst/>
          </p:nvPr>
        </p:nvGraphicFramePr>
        <p:xfrm>
          <a:off x="3169672" y="3290838"/>
          <a:ext cx="458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228501" imgH="393529" progId="Equation.3">
                  <p:embed/>
                </p:oleObj>
              </mc:Choice>
              <mc:Fallback>
                <p:oleObj name="Equation" r:id="rId3" imgW="228501" imgH="393529" progId="Equation.3">
                  <p:embed/>
                  <p:pic>
                    <p:nvPicPr>
                      <p:cNvPr id="6349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672" y="3290838"/>
                        <a:ext cx="458788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9"/>
          <p:cNvGraphicFramePr>
            <a:graphicFrameLocks noChangeAspect="1"/>
          </p:cNvGraphicFramePr>
          <p:nvPr>
            <p:extLst/>
          </p:nvPr>
        </p:nvGraphicFramePr>
        <p:xfrm>
          <a:off x="1567885" y="2068463"/>
          <a:ext cx="4587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228600" imgH="419100" progId="Equation.3">
                  <p:embed/>
                </p:oleObj>
              </mc:Choice>
              <mc:Fallback>
                <p:oleObj name="Equation" r:id="rId5" imgW="228600" imgH="419100" progId="Equation.3">
                  <p:embed/>
                  <p:pic>
                    <p:nvPicPr>
                      <p:cNvPr id="6349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7885" y="2068463"/>
                        <a:ext cx="458787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Freeform 10"/>
          <p:cNvSpPr>
            <a:spLocks/>
          </p:cNvSpPr>
          <p:nvPr/>
        </p:nvSpPr>
        <p:spPr bwMode="auto">
          <a:xfrm>
            <a:off x="2026672" y="2300238"/>
            <a:ext cx="838200" cy="419100"/>
          </a:xfrm>
          <a:custGeom>
            <a:avLst/>
            <a:gdLst>
              <a:gd name="T0" fmla="*/ 0 w 288"/>
              <a:gd name="T1" fmla="*/ 0 h 144"/>
              <a:gd name="T2" fmla="*/ 2147483647 w 288"/>
              <a:gd name="T3" fmla="*/ 2147483647 h 144"/>
              <a:gd name="T4" fmla="*/ 2147483647 w 288"/>
              <a:gd name="T5" fmla="*/ 2147483647 h 144"/>
              <a:gd name="T6" fmla="*/ 0 60000 65536"/>
              <a:gd name="T7" fmla="*/ 0 60000 65536"/>
              <a:gd name="T8" fmla="*/ 0 60000 65536"/>
              <a:gd name="T9" fmla="*/ 0 w 288"/>
              <a:gd name="T10" fmla="*/ 0 h 144"/>
              <a:gd name="T11" fmla="*/ 288 w 28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44">
                <a:moveTo>
                  <a:pt x="0" y="0"/>
                </a:moveTo>
                <a:cubicBezTo>
                  <a:pt x="48" y="12"/>
                  <a:pt x="96" y="24"/>
                  <a:pt x="144" y="48"/>
                </a:cubicBezTo>
                <a:cubicBezTo>
                  <a:pt x="192" y="72"/>
                  <a:pt x="240" y="108"/>
                  <a:pt x="288" y="1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3498" name="Object 11"/>
          <p:cNvGraphicFramePr>
            <a:graphicFrameLocks noChangeAspect="1"/>
          </p:cNvGraphicFramePr>
          <p:nvPr>
            <p:extLst/>
          </p:nvPr>
        </p:nvGraphicFramePr>
        <p:xfrm>
          <a:off x="4358450" y="2131485"/>
          <a:ext cx="32591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7" imgW="1625400" imgH="457200" progId="Equation.3">
                  <p:embed/>
                </p:oleObj>
              </mc:Choice>
              <mc:Fallback>
                <p:oleObj name="Equation" r:id="rId7" imgW="1625400" imgH="457200" progId="Equation.3">
                  <p:embed/>
                  <p:pic>
                    <p:nvPicPr>
                      <p:cNvPr id="6349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8450" y="2131485"/>
                        <a:ext cx="32591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>
            <p:extLst/>
          </p:nvPr>
        </p:nvGraphicFramePr>
        <p:xfrm>
          <a:off x="1437709" y="5116099"/>
          <a:ext cx="17319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9" imgW="863280" imgH="215640" progId="Equation.3">
                  <p:embed/>
                </p:oleObj>
              </mc:Choice>
              <mc:Fallback>
                <p:oleObj name="Equation" r:id="rId9" imgW="863280" imgH="215640" progId="Equation.3">
                  <p:embed/>
                  <p:pic>
                    <p:nvPicPr>
                      <p:cNvPr id="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709" y="5116099"/>
                        <a:ext cx="173196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0938" y="4212180"/>
            <a:ext cx="4121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 atan2 to resolve ambiguity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direction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575613" y="3479221"/>
            <a:ext cx="1757387" cy="1377694"/>
            <a:chOff x="2660498" y="2121932"/>
            <a:chExt cx="2444902" cy="1916668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200400" y="2121932"/>
              <a:ext cx="0" cy="15356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65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𝛼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c 22"/>
            <p:cNvSpPr/>
            <p:nvPr/>
          </p:nvSpPr>
          <p:spPr>
            <a:xfrm>
              <a:off x="2819400" y="3233838"/>
              <a:ext cx="759438" cy="804762"/>
            </a:xfrm>
            <a:prstGeom prst="arc">
              <a:avLst>
                <a:gd name="adj1" fmla="val 16110820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flipH="1" flipV="1">
            <a:off x="5525081" y="4721264"/>
            <a:ext cx="2672625" cy="1487793"/>
            <a:chOff x="1757325" y="2174797"/>
            <a:chExt cx="3348075" cy="1863803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6" idx="0"/>
            </p:cNvCxnSpPr>
            <p:nvPr/>
          </p:nvCxnSpPr>
          <p:spPr>
            <a:xfrm flipH="1" flipV="1">
              <a:off x="3200400" y="2414204"/>
              <a:ext cx="14266" cy="16240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 rot="10800000">
                  <a:off x="3435195" y="2174797"/>
                  <a:ext cx="850563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3435195" y="2174797"/>
                  <a:ext cx="850563" cy="462673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 rot="10800000">
                  <a:off x="2468190" y="2828343"/>
                  <a:ext cx="854820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Δ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2468190" y="2828343"/>
                  <a:ext cx="854820" cy="462673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 rot="10800000">
                  <a:off x="1757325" y="3313946"/>
                  <a:ext cx="1447539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𝛼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  <m:t>+</m:t>
                        </m:r>
                        <m:sSup>
                          <m:sSup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  <a:cs typeface="+mn-cs"/>
                              </a:rPr>
                              <m:t>180</m:t>
                            </m:r>
                          </m:e>
                          <m: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  <a:cs typeface="+mn-cs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1757325" y="3313946"/>
                  <a:ext cx="1447539" cy="462673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Arc 35"/>
            <p:cNvSpPr/>
            <p:nvPr/>
          </p:nvSpPr>
          <p:spPr>
            <a:xfrm>
              <a:off x="2819400" y="3233837"/>
              <a:ext cx="759438" cy="804763"/>
            </a:xfrm>
            <a:prstGeom prst="arc">
              <a:avLst>
                <a:gd name="adj1" fmla="val 5267128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03786" y="2265355"/>
                <a:ext cx="746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l-G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Δ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𝑦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86" y="2265355"/>
                <a:ext cx="746486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2503769" y="3487172"/>
                <a:ext cx="746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l-G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Δ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/>
                          <a:cs typeface="+mn-cs"/>
                        </a:rPr>
                        <m:t>𝑥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69" y="3487172"/>
                <a:ext cx="746486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60938" y="6342038"/>
            <a:ext cx="8780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9"/>
              </a:rPr>
              <a:t>https://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9"/>
              </a:rPr>
              <a:t>pro.arcgis.com/en/pro-app/tool-reference/spatial-analyst/how-aspect-works.htm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4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203325" y="5019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248025" y="0"/>
            <a:ext cx="1989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Example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388938" y="190500"/>
            <a:ext cx="2603500" cy="3519488"/>
            <a:chOff x="2156" y="0"/>
            <a:chExt cx="1640" cy="2217"/>
          </a:xfrm>
        </p:grpSpPr>
        <p:grpSp>
          <p:nvGrpSpPr>
            <p:cNvPr id="64530" name="Group 5"/>
            <p:cNvGrpSpPr>
              <a:grpSpLocks/>
            </p:cNvGrpSpPr>
            <p:nvPr/>
          </p:nvGrpSpPr>
          <p:grpSpPr bwMode="auto">
            <a:xfrm>
              <a:off x="2170" y="0"/>
              <a:ext cx="538" cy="369"/>
              <a:chOff x="1440" y="928"/>
              <a:chExt cx="538" cy="369"/>
            </a:xfrm>
          </p:grpSpPr>
          <p:sp>
            <p:nvSpPr>
              <p:cNvPr id="64550" name="Line 6"/>
              <p:cNvSpPr>
                <a:spLocks noChangeShapeType="1"/>
              </p:cNvSpPr>
              <p:nvPr/>
            </p:nvSpPr>
            <p:spPr bwMode="auto">
              <a:xfrm>
                <a:off x="1441" y="1176"/>
                <a:ext cx="0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551" name="Line 7"/>
              <p:cNvSpPr>
                <a:spLocks noChangeShapeType="1"/>
              </p:cNvSpPr>
              <p:nvPr/>
            </p:nvSpPr>
            <p:spPr bwMode="auto">
              <a:xfrm>
                <a:off x="1975" y="1174"/>
                <a:ext cx="3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552" name="Line 8"/>
              <p:cNvSpPr>
                <a:spLocks noChangeShapeType="1"/>
              </p:cNvSpPr>
              <p:nvPr/>
            </p:nvSpPr>
            <p:spPr bwMode="auto">
              <a:xfrm>
                <a:off x="1858" y="1233"/>
                <a:ext cx="11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553" name="Text Box 9"/>
              <p:cNvSpPr txBox="1">
                <a:spLocks noChangeArrowheads="1"/>
              </p:cNvSpPr>
              <p:nvPr/>
            </p:nvSpPr>
            <p:spPr bwMode="auto">
              <a:xfrm>
                <a:off x="1602" y="928"/>
                <a:ext cx="3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64554" name="Line 10"/>
              <p:cNvSpPr>
                <a:spLocks noChangeShapeType="1"/>
              </p:cNvSpPr>
              <p:nvPr/>
            </p:nvSpPr>
            <p:spPr bwMode="auto">
              <a:xfrm flipH="1">
                <a:off x="1440" y="1233"/>
                <a:ext cx="1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4531" name="Group 11"/>
            <p:cNvGrpSpPr>
              <a:grpSpLocks/>
            </p:cNvGrpSpPr>
            <p:nvPr/>
          </p:nvGrpSpPr>
          <p:grpSpPr bwMode="auto">
            <a:xfrm>
              <a:off x="2165" y="436"/>
              <a:ext cx="1631" cy="1781"/>
              <a:chOff x="1877" y="1152"/>
              <a:chExt cx="775" cy="749"/>
            </a:xfrm>
          </p:grpSpPr>
          <p:sp>
            <p:nvSpPr>
              <p:cNvPr id="64541" name="Rectangle 12"/>
              <p:cNvSpPr>
                <a:spLocks noChangeArrowheads="1"/>
              </p:cNvSpPr>
              <p:nvPr/>
            </p:nvSpPr>
            <p:spPr bwMode="auto">
              <a:xfrm>
                <a:off x="1877" y="1152"/>
                <a:ext cx="259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80</a:t>
                </a:r>
              </a:p>
            </p:txBody>
          </p:sp>
          <p:sp>
            <p:nvSpPr>
              <p:cNvPr id="64542" name="Rectangle 13"/>
              <p:cNvSpPr>
                <a:spLocks noChangeArrowheads="1"/>
              </p:cNvSpPr>
              <p:nvPr/>
            </p:nvSpPr>
            <p:spPr bwMode="auto">
              <a:xfrm>
                <a:off x="2136" y="1152"/>
                <a:ext cx="258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74</a:t>
                </a:r>
              </a:p>
            </p:txBody>
          </p:sp>
          <p:sp>
            <p:nvSpPr>
              <p:cNvPr id="64543" name="Rectangle 14"/>
              <p:cNvSpPr>
                <a:spLocks noChangeArrowheads="1"/>
              </p:cNvSpPr>
              <p:nvPr/>
            </p:nvSpPr>
            <p:spPr bwMode="auto">
              <a:xfrm>
                <a:off x="2394" y="1152"/>
                <a:ext cx="258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63</a:t>
                </a:r>
              </a:p>
            </p:txBody>
          </p:sp>
          <p:sp>
            <p:nvSpPr>
              <p:cNvPr id="64544" name="Rectangle 15"/>
              <p:cNvSpPr>
                <a:spLocks noChangeArrowheads="1"/>
              </p:cNvSpPr>
              <p:nvPr/>
            </p:nvSpPr>
            <p:spPr bwMode="auto">
              <a:xfrm>
                <a:off x="1877" y="1401"/>
                <a:ext cx="259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69</a:t>
                </a:r>
              </a:p>
            </p:txBody>
          </p:sp>
          <p:sp>
            <p:nvSpPr>
              <p:cNvPr id="64545" name="Rectangle 16"/>
              <p:cNvSpPr>
                <a:spLocks noChangeArrowheads="1"/>
              </p:cNvSpPr>
              <p:nvPr/>
            </p:nvSpPr>
            <p:spPr bwMode="auto">
              <a:xfrm>
                <a:off x="2136" y="140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67</a:t>
                </a:r>
              </a:p>
            </p:txBody>
          </p:sp>
          <p:sp>
            <p:nvSpPr>
              <p:cNvPr id="64546" name="Rectangle 17"/>
              <p:cNvSpPr>
                <a:spLocks noChangeArrowheads="1"/>
              </p:cNvSpPr>
              <p:nvPr/>
            </p:nvSpPr>
            <p:spPr bwMode="auto">
              <a:xfrm>
                <a:off x="2394" y="140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56</a:t>
                </a:r>
              </a:p>
            </p:txBody>
          </p:sp>
          <p:sp>
            <p:nvSpPr>
              <p:cNvPr id="64547" name="Rectangle 18"/>
              <p:cNvSpPr>
                <a:spLocks noChangeArrowheads="1"/>
              </p:cNvSpPr>
              <p:nvPr/>
            </p:nvSpPr>
            <p:spPr bwMode="auto">
              <a:xfrm>
                <a:off x="1877" y="1651"/>
                <a:ext cx="259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60</a:t>
                </a:r>
              </a:p>
            </p:txBody>
          </p:sp>
          <p:sp>
            <p:nvSpPr>
              <p:cNvPr id="64548" name="Rectangle 19"/>
              <p:cNvSpPr>
                <a:spLocks noChangeArrowheads="1"/>
              </p:cNvSpPr>
              <p:nvPr/>
            </p:nvSpPr>
            <p:spPr bwMode="auto">
              <a:xfrm>
                <a:off x="2136" y="165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52</a:t>
                </a:r>
              </a:p>
            </p:txBody>
          </p:sp>
          <p:sp>
            <p:nvSpPr>
              <p:cNvPr id="64549" name="Rectangle 20"/>
              <p:cNvSpPr>
                <a:spLocks noChangeArrowheads="1"/>
              </p:cNvSpPr>
              <p:nvPr/>
            </p:nvSpPr>
            <p:spPr bwMode="auto">
              <a:xfrm>
                <a:off x="2394" y="165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48</a:t>
                </a:r>
              </a:p>
            </p:txBody>
          </p:sp>
        </p:grpSp>
        <p:sp>
          <p:nvSpPr>
            <p:cNvPr id="64532" name="Text Box 21"/>
            <p:cNvSpPr txBox="1">
              <a:spLocks noChangeArrowheads="1"/>
            </p:cNvSpPr>
            <p:nvPr/>
          </p:nvSpPr>
          <p:spPr bwMode="auto">
            <a:xfrm>
              <a:off x="2178" y="3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64533" name="Text Box 22"/>
            <p:cNvSpPr txBox="1">
              <a:spLocks noChangeArrowheads="1"/>
            </p:cNvSpPr>
            <p:nvPr/>
          </p:nvSpPr>
          <p:spPr bwMode="auto">
            <a:xfrm>
              <a:off x="2707" y="39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64534" name="Text Box 23"/>
            <p:cNvSpPr txBox="1">
              <a:spLocks noChangeArrowheads="1"/>
            </p:cNvSpPr>
            <p:nvPr/>
          </p:nvSpPr>
          <p:spPr bwMode="auto">
            <a:xfrm>
              <a:off x="3292" y="399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64535" name="Text Box 24"/>
            <p:cNvSpPr txBox="1">
              <a:spLocks noChangeArrowheads="1"/>
            </p:cNvSpPr>
            <p:nvPr/>
          </p:nvSpPr>
          <p:spPr bwMode="auto">
            <a:xfrm>
              <a:off x="2156" y="9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64536" name="Text Box 25"/>
            <p:cNvSpPr txBox="1">
              <a:spLocks noChangeArrowheads="1"/>
            </p:cNvSpPr>
            <p:nvPr/>
          </p:nvSpPr>
          <p:spPr bwMode="auto">
            <a:xfrm>
              <a:off x="2713" y="9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64537" name="Text Box 26"/>
            <p:cNvSpPr txBox="1">
              <a:spLocks noChangeArrowheads="1"/>
            </p:cNvSpPr>
            <p:nvPr/>
          </p:nvSpPr>
          <p:spPr bwMode="auto">
            <a:xfrm>
              <a:off x="3270" y="99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64538" name="Text Box 27"/>
            <p:cNvSpPr txBox="1">
              <a:spLocks noChangeArrowheads="1"/>
            </p:cNvSpPr>
            <p:nvPr/>
          </p:nvSpPr>
          <p:spPr bwMode="auto">
            <a:xfrm>
              <a:off x="2159" y="156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</a:t>
              </a:r>
            </a:p>
          </p:txBody>
        </p:sp>
        <p:sp>
          <p:nvSpPr>
            <p:cNvPr id="64539" name="Text Box 28"/>
            <p:cNvSpPr txBox="1">
              <a:spLocks noChangeArrowheads="1"/>
            </p:cNvSpPr>
            <p:nvPr/>
          </p:nvSpPr>
          <p:spPr bwMode="auto">
            <a:xfrm>
              <a:off x="2688" y="157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64540" name="Text Box 29"/>
            <p:cNvSpPr txBox="1">
              <a:spLocks noChangeArrowheads="1"/>
            </p:cNvSpPr>
            <p:nvPr/>
          </p:nvSpPr>
          <p:spPr bwMode="auto">
            <a:xfrm>
              <a:off x="3273" y="1579"/>
              <a:ext cx="1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</a:t>
              </a:r>
            </a:p>
          </p:txBody>
        </p:sp>
      </p:grpSp>
      <p:graphicFrame>
        <p:nvGraphicFramePr>
          <p:cNvPr id="264222" name="Object 30"/>
          <p:cNvGraphicFramePr>
            <a:graphicFrameLocks noChangeAspect="1"/>
          </p:cNvGraphicFramePr>
          <p:nvPr/>
        </p:nvGraphicFramePr>
        <p:xfrm>
          <a:off x="3689350" y="730250"/>
          <a:ext cx="522605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2603500" imgH="1066800" progId="Equation.3">
                  <p:embed/>
                </p:oleObj>
              </mc:Choice>
              <mc:Fallback>
                <p:oleObj name="Equation" r:id="rId3" imgW="2603500" imgH="1066800" progId="Equation.3">
                  <p:embed/>
                  <p:pic>
                    <p:nvPicPr>
                      <p:cNvPr id="26422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730250"/>
                        <a:ext cx="5226050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3" name="Object 31"/>
          <p:cNvGraphicFramePr>
            <a:graphicFrameLocks noChangeAspect="1"/>
          </p:cNvGraphicFramePr>
          <p:nvPr/>
        </p:nvGraphicFramePr>
        <p:xfrm>
          <a:off x="3684588" y="2936875"/>
          <a:ext cx="522605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5" imgW="2603500" imgH="1066800" progId="Equation.3">
                  <p:embed/>
                </p:oleObj>
              </mc:Choice>
              <mc:Fallback>
                <p:oleObj name="Equation" r:id="rId5" imgW="2603500" imgH="1066800" progId="Equation.3">
                  <p:embed/>
                  <p:pic>
                    <p:nvPicPr>
                      <p:cNvPr id="26422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2936875"/>
                        <a:ext cx="5226050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4" name="Object 32"/>
          <p:cNvGraphicFramePr>
            <a:graphicFrameLocks noChangeAspect="1"/>
          </p:cNvGraphicFramePr>
          <p:nvPr/>
        </p:nvGraphicFramePr>
        <p:xfrm>
          <a:off x="273050" y="5222875"/>
          <a:ext cx="24479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7" imgW="1219200" imgH="228600" progId="Equation.3">
                  <p:embed/>
                </p:oleObj>
              </mc:Choice>
              <mc:Fallback>
                <p:oleObj name="Equation" r:id="rId7" imgW="1219200" imgH="228600" progId="Equation.3">
                  <p:embed/>
                  <p:pic>
                    <p:nvPicPr>
                      <p:cNvPr id="26422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5222875"/>
                        <a:ext cx="24479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5" name="Object 33"/>
          <p:cNvGraphicFramePr>
            <a:graphicFrameLocks noChangeAspect="1"/>
          </p:cNvGraphicFramePr>
          <p:nvPr/>
        </p:nvGraphicFramePr>
        <p:xfrm>
          <a:off x="339725" y="5838825"/>
          <a:ext cx="41544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9" imgW="2070100" imgH="431800" progId="Equation.3">
                  <p:embed/>
                </p:oleObj>
              </mc:Choice>
              <mc:Fallback>
                <p:oleObj name="Equation" r:id="rId9" imgW="2070100" imgH="431800" progId="Equation.3">
                  <p:embed/>
                  <p:pic>
                    <p:nvPicPr>
                      <p:cNvPr id="26422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5838825"/>
                        <a:ext cx="4154488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6" name="Object 34"/>
          <p:cNvGraphicFramePr>
            <a:graphicFrameLocks noChangeAspect="1"/>
          </p:cNvGraphicFramePr>
          <p:nvPr/>
        </p:nvGraphicFramePr>
        <p:xfrm>
          <a:off x="5068888" y="5748338"/>
          <a:ext cx="122237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11" imgW="609600" imgH="457200" progId="Equation.3">
                  <p:embed/>
                </p:oleObj>
              </mc:Choice>
              <mc:Fallback>
                <p:oleObj name="Equation" r:id="rId11" imgW="609600" imgH="457200" progId="Equation.3">
                  <p:embed/>
                  <p:pic>
                    <p:nvPicPr>
                      <p:cNvPr id="26422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8" y="5748338"/>
                        <a:ext cx="122237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685925" y="498475"/>
            <a:ext cx="1873250" cy="3282950"/>
            <a:chOff x="1062" y="314"/>
            <a:chExt cx="1180" cy="2068"/>
          </a:xfrm>
        </p:grpSpPr>
        <p:sp>
          <p:nvSpPr>
            <p:cNvPr id="64526" name="Line 36"/>
            <p:cNvSpPr>
              <a:spLocks noChangeShapeType="1"/>
            </p:cNvSpPr>
            <p:nvPr/>
          </p:nvSpPr>
          <p:spPr bwMode="auto">
            <a:xfrm>
              <a:off x="1062" y="1465"/>
              <a:ext cx="571" cy="91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527" name="Line 37"/>
            <p:cNvSpPr>
              <a:spLocks noChangeShapeType="1"/>
            </p:cNvSpPr>
            <p:nvPr/>
          </p:nvSpPr>
          <p:spPr bwMode="auto">
            <a:xfrm flipV="1">
              <a:off x="1066" y="314"/>
              <a:ext cx="0" cy="1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528" name="Arc 38"/>
            <p:cNvSpPr>
              <a:spLocks/>
            </p:cNvSpPr>
            <p:nvPr/>
          </p:nvSpPr>
          <p:spPr bwMode="auto">
            <a:xfrm>
              <a:off x="1066" y="1027"/>
              <a:ext cx="417" cy="873"/>
            </a:xfrm>
            <a:custGeom>
              <a:avLst/>
              <a:gdLst>
                <a:gd name="T0" fmla="*/ 0 w 21600"/>
                <a:gd name="T1" fmla="*/ 0 h 37624"/>
                <a:gd name="T2" fmla="*/ 0 w 21600"/>
                <a:gd name="T3" fmla="*/ 0 h 37624"/>
                <a:gd name="T4" fmla="*/ 0 w 21600"/>
                <a:gd name="T5" fmla="*/ 0 h 37624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624"/>
                <a:gd name="T11" fmla="*/ 21600 w 21600"/>
                <a:gd name="T12" fmla="*/ 37624 h 37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62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706"/>
                    <a:pt x="19014" y="33528"/>
                    <a:pt x="14484" y="37623"/>
                  </a:cubicBezTo>
                </a:path>
                <a:path w="21600" h="3762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706"/>
                    <a:pt x="19014" y="33528"/>
                    <a:pt x="14484" y="3762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529" name="Text Box 39"/>
            <p:cNvSpPr txBox="1">
              <a:spLocks noChangeArrowheads="1"/>
            </p:cNvSpPr>
            <p:nvPr/>
          </p:nvSpPr>
          <p:spPr bwMode="auto">
            <a:xfrm>
              <a:off x="1495" y="1118"/>
              <a:ext cx="7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145.2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o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19075" y="4184650"/>
            <a:ext cx="3238500" cy="993775"/>
            <a:chOff x="138" y="2636"/>
            <a:chExt cx="2040" cy="626"/>
          </a:xfrm>
        </p:grpSpPr>
        <p:graphicFrame>
          <p:nvGraphicFramePr>
            <p:cNvPr id="64524" name="Object 41"/>
            <p:cNvGraphicFramePr>
              <a:graphicFrameLocks noChangeAspect="1"/>
            </p:cNvGraphicFramePr>
            <p:nvPr/>
          </p:nvGraphicFramePr>
          <p:xfrm>
            <a:off x="138" y="2636"/>
            <a:ext cx="2040" cy="6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9" name="Equation" r:id="rId13" imgW="1612900" imgH="495300" progId="Equation.3">
                    <p:embed/>
                  </p:oleObj>
                </mc:Choice>
                <mc:Fallback>
                  <p:oleObj name="Equation" r:id="rId13" imgW="1612900" imgH="495300" progId="Equation.3">
                    <p:embed/>
                    <p:pic>
                      <p:nvPicPr>
                        <p:cNvPr id="64524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" y="2636"/>
                          <a:ext cx="2040" cy="6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25" name="Rectangle 42"/>
            <p:cNvSpPr>
              <a:spLocks noChangeArrowheads="1"/>
            </p:cNvSpPr>
            <p:nvPr/>
          </p:nvSpPr>
          <p:spPr bwMode="auto">
            <a:xfrm>
              <a:off x="757" y="2951"/>
              <a:ext cx="570" cy="31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497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5243513" y="2147888"/>
            <a:ext cx="2589212" cy="2827337"/>
            <a:chOff x="1877" y="1152"/>
            <a:chExt cx="775" cy="749"/>
          </a:xfrm>
        </p:grpSpPr>
        <p:sp>
          <p:nvSpPr>
            <p:cNvPr id="65567" name="Rectangle 3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80</a:t>
              </a:r>
            </a:p>
          </p:txBody>
        </p:sp>
        <p:sp>
          <p:nvSpPr>
            <p:cNvPr id="65568" name="Rectangle 4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74</a:t>
              </a:r>
            </a:p>
          </p:txBody>
        </p:sp>
        <p:sp>
          <p:nvSpPr>
            <p:cNvPr id="65569" name="Rectangle 5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63</a:t>
              </a:r>
            </a:p>
          </p:txBody>
        </p:sp>
        <p:sp>
          <p:nvSpPr>
            <p:cNvPr id="65570" name="Rectangle 6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69</a:t>
              </a:r>
            </a:p>
          </p:txBody>
        </p:sp>
        <p:sp>
          <p:nvSpPr>
            <p:cNvPr id="65571" name="Rectangle 7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67</a:t>
              </a:r>
            </a:p>
          </p:txBody>
        </p:sp>
        <p:sp>
          <p:nvSpPr>
            <p:cNvPr id="65572" name="Rectangle 8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56</a:t>
              </a:r>
            </a:p>
          </p:txBody>
        </p:sp>
        <p:sp>
          <p:nvSpPr>
            <p:cNvPr id="65573" name="Rectangle 9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60</a:t>
              </a:r>
            </a:p>
          </p:txBody>
        </p:sp>
        <p:sp>
          <p:nvSpPr>
            <p:cNvPr id="65574" name="Rectangle 10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52</a:t>
              </a:r>
            </a:p>
          </p:txBody>
        </p:sp>
        <p:sp>
          <p:nvSpPr>
            <p:cNvPr id="65575" name="Rectangle 11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48</a:t>
              </a:r>
            </a:p>
          </p:txBody>
        </p:sp>
      </p:grpSp>
      <p:grpSp>
        <p:nvGrpSpPr>
          <p:cNvPr id="65539" name="Group 12"/>
          <p:cNvGrpSpPr>
            <a:grpSpLocks/>
          </p:cNvGrpSpPr>
          <p:nvPr/>
        </p:nvGrpSpPr>
        <p:grpSpPr bwMode="auto">
          <a:xfrm>
            <a:off x="2286000" y="2139950"/>
            <a:ext cx="2589213" cy="2827338"/>
            <a:chOff x="1877" y="1152"/>
            <a:chExt cx="775" cy="749"/>
          </a:xfrm>
        </p:grpSpPr>
        <p:sp>
          <p:nvSpPr>
            <p:cNvPr id="65558" name="Rectangle 13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80</a:t>
              </a:r>
            </a:p>
          </p:txBody>
        </p:sp>
        <p:sp>
          <p:nvSpPr>
            <p:cNvPr id="65559" name="Rectangle 14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74</a:t>
              </a:r>
            </a:p>
          </p:txBody>
        </p:sp>
        <p:sp>
          <p:nvSpPr>
            <p:cNvPr id="65560" name="Rectangle 15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63</a:t>
              </a:r>
            </a:p>
          </p:txBody>
        </p:sp>
        <p:sp>
          <p:nvSpPr>
            <p:cNvPr id="65561" name="Rectangle 16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69</a:t>
              </a:r>
            </a:p>
          </p:txBody>
        </p:sp>
        <p:sp>
          <p:nvSpPr>
            <p:cNvPr id="65562" name="Rectangle 17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67</a:t>
              </a:r>
            </a:p>
          </p:txBody>
        </p:sp>
        <p:sp>
          <p:nvSpPr>
            <p:cNvPr id="65563" name="Rectangle 18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56</a:t>
              </a:r>
            </a:p>
          </p:txBody>
        </p:sp>
        <p:sp>
          <p:nvSpPr>
            <p:cNvPr id="65564" name="Rectangle 19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60</a:t>
              </a:r>
            </a:p>
          </p:txBody>
        </p:sp>
        <p:sp>
          <p:nvSpPr>
            <p:cNvPr id="65565" name="Rectangle 20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52</a:t>
              </a:r>
            </a:p>
          </p:txBody>
        </p:sp>
        <p:sp>
          <p:nvSpPr>
            <p:cNvPr id="65566" name="Rectangle 21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48</a:t>
              </a:r>
            </a:p>
          </p:txBody>
        </p:sp>
      </p:grpSp>
      <p:sp>
        <p:nvSpPr>
          <p:cNvPr id="65540" name="Line 22"/>
          <p:cNvSpPr>
            <a:spLocks noChangeShapeType="1"/>
          </p:cNvSpPr>
          <p:nvPr/>
        </p:nvSpPr>
        <p:spPr bwMode="auto">
          <a:xfrm>
            <a:off x="2287588" y="1866900"/>
            <a:ext cx="0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1" name="Line 23"/>
          <p:cNvSpPr>
            <a:spLocks noChangeShapeType="1"/>
          </p:cNvSpPr>
          <p:nvPr/>
        </p:nvSpPr>
        <p:spPr bwMode="auto">
          <a:xfrm>
            <a:off x="3135313" y="1863725"/>
            <a:ext cx="4762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2" name="Line 24"/>
          <p:cNvSpPr>
            <a:spLocks noChangeShapeType="1"/>
          </p:cNvSpPr>
          <p:nvPr/>
        </p:nvSpPr>
        <p:spPr bwMode="auto">
          <a:xfrm>
            <a:off x="2949575" y="1957388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3" name="Text Box 25"/>
          <p:cNvSpPr txBox="1">
            <a:spLocks noChangeArrowheads="1"/>
          </p:cNvSpPr>
          <p:nvPr/>
        </p:nvSpPr>
        <p:spPr bwMode="auto">
          <a:xfrm>
            <a:off x="2543175" y="1473200"/>
            <a:ext cx="539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30</a:t>
            </a:r>
          </a:p>
        </p:txBody>
      </p:sp>
      <p:sp>
        <p:nvSpPr>
          <p:cNvPr id="65544" name="Line 26"/>
          <p:cNvSpPr>
            <a:spLocks noChangeShapeType="1"/>
          </p:cNvSpPr>
          <p:nvPr/>
        </p:nvSpPr>
        <p:spPr bwMode="auto">
          <a:xfrm flipH="1">
            <a:off x="2286000" y="1957388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5" name="Line 27"/>
          <p:cNvSpPr>
            <a:spLocks noChangeShapeType="1"/>
          </p:cNvSpPr>
          <p:nvPr/>
        </p:nvSpPr>
        <p:spPr bwMode="auto">
          <a:xfrm>
            <a:off x="3792538" y="3744913"/>
            <a:ext cx="446087" cy="541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6" name="Line 28"/>
          <p:cNvSpPr>
            <a:spLocks noChangeShapeType="1"/>
          </p:cNvSpPr>
          <p:nvPr/>
        </p:nvSpPr>
        <p:spPr bwMode="auto">
          <a:xfrm>
            <a:off x="6529388" y="3760788"/>
            <a:ext cx="0" cy="6064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47" name="Text Box 29"/>
          <p:cNvSpPr txBox="1">
            <a:spLocks noChangeArrowheads="1"/>
          </p:cNvSpPr>
          <p:nvPr/>
        </p:nvSpPr>
        <p:spPr bwMode="auto">
          <a:xfrm>
            <a:off x="1203325" y="5019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5548" name="Object 30"/>
          <p:cNvGraphicFramePr>
            <a:graphicFrameLocks noChangeAspect="1"/>
          </p:cNvGraphicFramePr>
          <p:nvPr/>
        </p:nvGraphicFramePr>
        <p:xfrm>
          <a:off x="2232025" y="5187950"/>
          <a:ext cx="246856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6554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5187950"/>
                        <a:ext cx="2468563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9" name="Object 31"/>
          <p:cNvGraphicFramePr>
            <a:graphicFrameLocks noChangeAspect="1"/>
          </p:cNvGraphicFramePr>
          <p:nvPr/>
        </p:nvGraphicFramePr>
        <p:xfrm>
          <a:off x="5072063" y="5207000"/>
          <a:ext cx="273685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926698" imgH="393529" progId="Equation.3">
                  <p:embed/>
                </p:oleObj>
              </mc:Choice>
              <mc:Fallback>
                <p:oleObj name="Equation" r:id="rId5" imgW="926698" imgH="393529" progId="Equation.3">
                  <p:embed/>
                  <p:pic>
                    <p:nvPicPr>
                      <p:cNvPr id="6554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5207000"/>
                        <a:ext cx="2736850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0" name="Text Box 32"/>
          <p:cNvSpPr txBox="1">
            <a:spLocks noChangeArrowheads="1"/>
          </p:cNvSpPr>
          <p:nvPr/>
        </p:nvSpPr>
        <p:spPr bwMode="auto">
          <a:xfrm>
            <a:off x="838200" y="5362575"/>
            <a:ext cx="1352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Slope: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551" name="Text Box 33"/>
          <p:cNvSpPr txBox="1">
            <a:spLocks noChangeArrowheads="1"/>
          </p:cNvSpPr>
          <p:nvPr/>
        </p:nvSpPr>
        <p:spPr bwMode="auto">
          <a:xfrm>
            <a:off x="304800" y="76200"/>
            <a:ext cx="84629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Hydrologic Slope (Flow Direction Tool)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 Direction of Steepest Descent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552" name="Rectangle 34"/>
          <p:cNvSpPr>
            <a:spLocks noChangeArrowheads="1"/>
          </p:cNvSpPr>
          <p:nvPr/>
        </p:nvSpPr>
        <p:spPr bwMode="auto">
          <a:xfrm>
            <a:off x="5068888" y="5181600"/>
            <a:ext cx="2743200" cy="1295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53" name="Line 35"/>
          <p:cNvSpPr>
            <a:spLocks noChangeShapeType="1"/>
          </p:cNvSpPr>
          <p:nvPr/>
        </p:nvSpPr>
        <p:spPr bwMode="auto">
          <a:xfrm>
            <a:off x="5243513" y="1874838"/>
            <a:ext cx="0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54" name="Line 36"/>
          <p:cNvSpPr>
            <a:spLocks noChangeShapeType="1"/>
          </p:cNvSpPr>
          <p:nvPr/>
        </p:nvSpPr>
        <p:spPr bwMode="auto">
          <a:xfrm>
            <a:off x="6091238" y="1871663"/>
            <a:ext cx="4762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55" name="Line 37"/>
          <p:cNvSpPr>
            <a:spLocks noChangeShapeType="1"/>
          </p:cNvSpPr>
          <p:nvPr/>
        </p:nvSpPr>
        <p:spPr bwMode="auto">
          <a:xfrm>
            <a:off x="5905500" y="1965325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56" name="Text Box 38"/>
          <p:cNvSpPr txBox="1">
            <a:spLocks noChangeArrowheads="1"/>
          </p:cNvSpPr>
          <p:nvPr/>
        </p:nvSpPr>
        <p:spPr bwMode="auto">
          <a:xfrm>
            <a:off x="5499100" y="1481138"/>
            <a:ext cx="539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30</a:t>
            </a:r>
          </a:p>
        </p:txBody>
      </p:sp>
      <p:sp>
        <p:nvSpPr>
          <p:cNvPr id="65557" name="Line 39"/>
          <p:cNvSpPr>
            <a:spLocks noChangeShapeType="1"/>
          </p:cNvSpPr>
          <p:nvPr/>
        </p:nvSpPr>
        <p:spPr bwMode="auto">
          <a:xfrm flipH="1">
            <a:off x="5241925" y="1965325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2743200" y="1646238"/>
            <a:ext cx="3497263" cy="3382962"/>
            <a:chOff x="2261" y="1517"/>
            <a:chExt cx="1149" cy="1094"/>
          </a:xfrm>
        </p:grpSpPr>
        <p:sp>
          <p:nvSpPr>
            <p:cNvPr id="66565" name="Rectangle 3"/>
            <p:cNvSpPr>
              <a:spLocks noChangeArrowheads="1"/>
            </p:cNvSpPr>
            <p:nvPr/>
          </p:nvSpPr>
          <p:spPr bwMode="auto">
            <a:xfrm>
              <a:off x="2261" y="151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32</a:t>
              </a:r>
            </a:p>
          </p:txBody>
        </p:sp>
        <p:sp>
          <p:nvSpPr>
            <p:cNvPr id="66566" name="Rectangle 4"/>
            <p:cNvSpPr>
              <a:spLocks noChangeArrowheads="1"/>
            </p:cNvSpPr>
            <p:nvPr/>
          </p:nvSpPr>
          <p:spPr bwMode="auto">
            <a:xfrm>
              <a:off x="2261" y="1881"/>
              <a:ext cx="383" cy="366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16</a:t>
              </a:r>
            </a:p>
          </p:txBody>
        </p:sp>
        <p:sp>
          <p:nvSpPr>
            <p:cNvPr id="66567" name="Rectangle 5"/>
            <p:cNvSpPr>
              <a:spLocks noChangeArrowheads="1"/>
            </p:cNvSpPr>
            <p:nvPr/>
          </p:nvSpPr>
          <p:spPr bwMode="auto">
            <a:xfrm>
              <a:off x="2261" y="224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</a:t>
              </a:r>
            </a:p>
          </p:txBody>
        </p:sp>
        <p:sp>
          <p:nvSpPr>
            <p:cNvPr id="66568" name="Rectangle 6"/>
            <p:cNvSpPr>
              <a:spLocks noChangeArrowheads="1"/>
            </p:cNvSpPr>
            <p:nvPr/>
          </p:nvSpPr>
          <p:spPr bwMode="auto">
            <a:xfrm>
              <a:off x="2644" y="151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64</a:t>
              </a:r>
            </a:p>
          </p:txBody>
        </p:sp>
        <p:sp>
          <p:nvSpPr>
            <p:cNvPr id="66569" name="Rectangle 7"/>
            <p:cNvSpPr>
              <a:spLocks noChangeArrowheads="1"/>
            </p:cNvSpPr>
            <p:nvPr/>
          </p:nvSpPr>
          <p:spPr bwMode="auto">
            <a:xfrm>
              <a:off x="2644" y="1881"/>
              <a:ext cx="383" cy="366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0" name="Rectangle 8"/>
            <p:cNvSpPr>
              <a:spLocks noChangeArrowheads="1"/>
            </p:cNvSpPr>
            <p:nvPr/>
          </p:nvSpPr>
          <p:spPr bwMode="auto">
            <a:xfrm>
              <a:off x="2644" y="224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</a:p>
          </p:txBody>
        </p:sp>
        <p:grpSp>
          <p:nvGrpSpPr>
            <p:cNvPr id="66571" name="Group 9"/>
            <p:cNvGrpSpPr>
              <a:grpSpLocks/>
            </p:cNvGrpSpPr>
            <p:nvPr/>
          </p:nvGrpSpPr>
          <p:grpSpPr bwMode="auto">
            <a:xfrm>
              <a:off x="3027" y="1517"/>
              <a:ext cx="383" cy="1094"/>
              <a:chOff x="3027" y="1517"/>
              <a:chExt cx="383" cy="1094"/>
            </a:xfrm>
          </p:grpSpPr>
          <p:sp>
            <p:nvSpPr>
              <p:cNvPr id="66580" name="Rectangle 10"/>
              <p:cNvSpPr>
                <a:spLocks noChangeArrowheads="1"/>
              </p:cNvSpPr>
              <p:nvPr/>
            </p:nvSpPr>
            <p:spPr bwMode="auto">
              <a:xfrm>
                <a:off x="3027" y="1517"/>
                <a:ext cx="383" cy="364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128</a:t>
                </a:r>
              </a:p>
            </p:txBody>
          </p:sp>
          <p:sp>
            <p:nvSpPr>
              <p:cNvPr id="66581" name="Rectangle 11"/>
              <p:cNvSpPr>
                <a:spLocks noChangeArrowheads="1"/>
              </p:cNvSpPr>
              <p:nvPr/>
            </p:nvSpPr>
            <p:spPr bwMode="auto">
              <a:xfrm>
                <a:off x="3027" y="1881"/>
                <a:ext cx="383" cy="366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66582" name="Rectangle 12"/>
              <p:cNvSpPr>
                <a:spLocks noChangeArrowheads="1"/>
              </p:cNvSpPr>
              <p:nvPr/>
            </p:nvSpPr>
            <p:spPr bwMode="auto">
              <a:xfrm>
                <a:off x="3027" y="2247"/>
                <a:ext cx="383" cy="364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66572" name="Line 13"/>
            <p:cNvSpPr>
              <a:spLocks noChangeShapeType="1"/>
            </p:cNvSpPr>
            <p:nvPr/>
          </p:nvSpPr>
          <p:spPr bwMode="auto">
            <a:xfrm rot="-5400000">
              <a:off x="2746" y="1898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3" name="Line 14"/>
            <p:cNvSpPr>
              <a:spLocks noChangeShapeType="1"/>
            </p:cNvSpPr>
            <p:nvPr/>
          </p:nvSpPr>
          <p:spPr bwMode="auto">
            <a:xfrm rot="5400000" flipV="1">
              <a:off x="2884" y="2108"/>
              <a:ext cx="194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4" name="Line 15"/>
            <p:cNvSpPr>
              <a:spLocks noChangeShapeType="1"/>
            </p:cNvSpPr>
            <p:nvPr/>
          </p:nvSpPr>
          <p:spPr bwMode="auto">
            <a:xfrm rot="-5400000">
              <a:off x="2881" y="1810"/>
              <a:ext cx="202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5" name="Line 16"/>
            <p:cNvSpPr>
              <a:spLocks noChangeShapeType="1"/>
            </p:cNvSpPr>
            <p:nvPr/>
          </p:nvSpPr>
          <p:spPr bwMode="auto">
            <a:xfrm rot="-5400000" flipH="1" flipV="1">
              <a:off x="2571" y="2101"/>
              <a:ext cx="21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6" name="Line 17"/>
            <p:cNvSpPr>
              <a:spLocks noChangeShapeType="1"/>
            </p:cNvSpPr>
            <p:nvPr/>
          </p:nvSpPr>
          <p:spPr bwMode="auto">
            <a:xfrm rot="5400000" flipV="1">
              <a:off x="2741" y="2220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7" name="Line 18"/>
            <p:cNvSpPr>
              <a:spLocks noChangeShapeType="1"/>
            </p:cNvSpPr>
            <p:nvPr/>
          </p:nvSpPr>
          <p:spPr bwMode="auto">
            <a:xfrm rot="10800000">
              <a:off x="2561" y="2071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8" name="Line 19"/>
            <p:cNvSpPr>
              <a:spLocks noChangeShapeType="1"/>
            </p:cNvSpPr>
            <p:nvPr/>
          </p:nvSpPr>
          <p:spPr bwMode="auto">
            <a:xfrm rot="10800000" flipH="1">
              <a:off x="2907" y="2065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79" name="Line 20"/>
            <p:cNvSpPr>
              <a:spLocks noChangeShapeType="1"/>
            </p:cNvSpPr>
            <p:nvPr/>
          </p:nvSpPr>
          <p:spPr bwMode="auto">
            <a:xfrm rot="5400000" flipH="1">
              <a:off x="2570" y="1818"/>
              <a:ext cx="210" cy="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6563" name="Text Box 21"/>
          <p:cNvSpPr txBox="1">
            <a:spLocks noChangeArrowheads="1"/>
          </p:cNvSpPr>
          <p:nvPr/>
        </p:nvSpPr>
        <p:spPr bwMode="auto">
          <a:xfrm>
            <a:off x="1447800" y="533400"/>
            <a:ext cx="7072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Eight Direction Pour Point Model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6564" name="Text Box 22"/>
          <p:cNvSpPr txBox="1">
            <a:spLocks noChangeArrowheads="1"/>
          </p:cNvSpPr>
          <p:nvPr/>
        </p:nvSpPr>
        <p:spPr bwMode="auto">
          <a:xfrm>
            <a:off x="2286000" y="5486400"/>
            <a:ext cx="3976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ESRI Direction encoding</a:t>
            </a:r>
          </a:p>
        </p:txBody>
      </p:sp>
    </p:spTree>
    <p:extLst>
      <p:ext uri="{BB962C8B-B14F-4D97-AF65-F5344CB8AC3E}">
        <p14:creationId xmlns:p14="http://schemas.microsoft.com/office/powerpoint/2010/main" val="34422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165225" y="928688"/>
          <a:ext cx="3314700" cy="432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Picture" r:id="rId3" imgW="2211324" imgH="2883408" progId="Word.Picture.8">
                  <p:embed/>
                </p:oleObj>
              </mc:Choice>
              <mc:Fallback>
                <p:oleObj name="Picture" r:id="rId3" imgW="2211324" imgH="2883408" progId="Word.Picture.8">
                  <p:embed/>
                  <p:pic>
                    <p:nvPicPr>
                      <p:cNvPr id="696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928688"/>
                        <a:ext cx="3314700" cy="432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451100" y="393700"/>
            <a:ext cx="408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D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 Algorithm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56007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itchFamily="18" charset="2"/>
              </a:rPr>
              <a:t> does not fit within the triangle the angle is chosen along the steepest edge or diagonal resulting in a slope and direction equivalent to D8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>
            <p:extLst/>
          </p:nvPr>
        </p:nvGraphicFramePr>
        <p:xfrm>
          <a:off x="5559425" y="2865438"/>
          <a:ext cx="23352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5" imgW="1168200" imgH="482400" progId="Equation.3">
                  <p:embed/>
                </p:oleObj>
              </mc:Choice>
              <mc:Fallback>
                <p:oleObj name="Equation" r:id="rId5" imgW="1168200" imgH="482400" progId="Equation.3">
                  <p:embed/>
                  <p:pic>
                    <p:nvPicPr>
                      <p:cNvPr id="69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2865438"/>
                        <a:ext cx="23352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4400550" y="4162425"/>
            <a:ext cx="657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4400550" y="3067050"/>
            <a:ext cx="657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838700" y="3067050"/>
            <a:ext cx="0" cy="1095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648200" y="3400425"/>
            <a:ext cx="4286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</a:t>
            </a:r>
          </a:p>
        </p:txBody>
      </p:sp>
      <p:graphicFrame>
        <p:nvGraphicFramePr>
          <p:cNvPr id="69642" name="Object 10"/>
          <p:cNvGraphicFramePr>
            <a:graphicFrameLocks noChangeAspect="1"/>
          </p:cNvGraphicFramePr>
          <p:nvPr>
            <p:extLst/>
          </p:nvPr>
        </p:nvGraphicFramePr>
        <p:xfrm>
          <a:off x="4816475" y="4260850"/>
          <a:ext cx="3554413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7" imgW="1777680" imgH="507960" progId="Equation.3">
                  <p:embed/>
                </p:oleObj>
              </mc:Choice>
              <mc:Fallback>
                <p:oleObj name="Equation" r:id="rId7" imgW="1777680" imgH="507960" progId="Equation.3">
                  <p:embed/>
                  <p:pic>
                    <p:nvPicPr>
                      <p:cNvPr id="696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4260850"/>
                        <a:ext cx="3554413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60704" y="1640875"/>
            <a:ext cx="268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Elevations at each vertex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en-US" sz="1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38700" y="192361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888508" y="2013527"/>
            <a:ext cx="950191" cy="508000"/>
          </a:xfrm>
          <a:custGeom>
            <a:avLst/>
            <a:gdLst>
              <a:gd name="connsiteX0" fmla="*/ 914400 w 914400"/>
              <a:gd name="connsiteY0" fmla="*/ 120073 h 508000"/>
              <a:gd name="connsiteX1" fmla="*/ 840509 w 914400"/>
              <a:gd name="connsiteY1" fmla="*/ 73891 h 508000"/>
              <a:gd name="connsiteX2" fmla="*/ 812800 w 914400"/>
              <a:gd name="connsiteY2" fmla="*/ 46182 h 508000"/>
              <a:gd name="connsiteX3" fmla="*/ 775855 w 914400"/>
              <a:gd name="connsiteY3" fmla="*/ 36946 h 508000"/>
              <a:gd name="connsiteX4" fmla="*/ 748146 w 914400"/>
              <a:gd name="connsiteY4" fmla="*/ 27709 h 508000"/>
              <a:gd name="connsiteX5" fmla="*/ 692727 w 914400"/>
              <a:gd name="connsiteY5" fmla="*/ 0 h 508000"/>
              <a:gd name="connsiteX6" fmla="*/ 544946 w 914400"/>
              <a:gd name="connsiteY6" fmla="*/ 18473 h 508000"/>
              <a:gd name="connsiteX7" fmla="*/ 517236 w 914400"/>
              <a:gd name="connsiteY7" fmla="*/ 36946 h 508000"/>
              <a:gd name="connsiteX8" fmla="*/ 498764 w 914400"/>
              <a:gd name="connsiteY8" fmla="*/ 64655 h 508000"/>
              <a:gd name="connsiteX9" fmla="*/ 471055 w 914400"/>
              <a:gd name="connsiteY9" fmla="*/ 92364 h 508000"/>
              <a:gd name="connsiteX10" fmla="*/ 461818 w 914400"/>
              <a:gd name="connsiteY10" fmla="*/ 120073 h 508000"/>
              <a:gd name="connsiteX11" fmla="*/ 443346 w 914400"/>
              <a:gd name="connsiteY11" fmla="*/ 147782 h 508000"/>
              <a:gd name="connsiteX12" fmla="*/ 424873 w 914400"/>
              <a:gd name="connsiteY12" fmla="*/ 203200 h 508000"/>
              <a:gd name="connsiteX13" fmla="*/ 406400 w 914400"/>
              <a:gd name="connsiteY13" fmla="*/ 258618 h 508000"/>
              <a:gd name="connsiteX14" fmla="*/ 387927 w 914400"/>
              <a:gd name="connsiteY14" fmla="*/ 314037 h 508000"/>
              <a:gd name="connsiteX15" fmla="*/ 341746 w 914400"/>
              <a:gd name="connsiteY15" fmla="*/ 369455 h 508000"/>
              <a:gd name="connsiteX16" fmla="*/ 277091 w 914400"/>
              <a:gd name="connsiteY16" fmla="*/ 434109 h 508000"/>
              <a:gd name="connsiteX17" fmla="*/ 193964 w 914400"/>
              <a:gd name="connsiteY17" fmla="*/ 471055 h 508000"/>
              <a:gd name="connsiteX18" fmla="*/ 129309 w 914400"/>
              <a:gd name="connsiteY18" fmla="*/ 489528 h 508000"/>
              <a:gd name="connsiteX19" fmla="*/ 36946 w 914400"/>
              <a:gd name="connsiteY19" fmla="*/ 498764 h 508000"/>
              <a:gd name="connsiteX20" fmla="*/ 0 w 914400"/>
              <a:gd name="connsiteY20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14400" h="508000">
                <a:moveTo>
                  <a:pt x="914400" y="120073"/>
                </a:moveTo>
                <a:cubicBezTo>
                  <a:pt x="907958" y="116208"/>
                  <a:pt x="852696" y="84047"/>
                  <a:pt x="840509" y="73891"/>
                </a:cubicBezTo>
                <a:cubicBezTo>
                  <a:pt x="830474" y="65529"/>
                  <a:pt x="824141" y="52663"/>
                  <a:pt x="812800" y="46182"/>
                </a:cubicBezTo>
                <a:cubicBezTo>
                  <a:pt x="801779" y="39884"/>
                  <a:pt x="788061" y="40433"/>
                  <a:pt x="775855" y="36946"/>
                </a:cubicBezTo>
                <a:cubicBezTo>
                  <a:pt x="766494" y="34271"/>
                  <a:pt x="756854" y="32063"/>
                  <a:pt x="748146" y="27709"/>
                </a:cubicBezTo>
                <a:cubicBezTo>
                  <a:pt x="676525" y="-8101"/>
                  <a:pt x="762374" y="23217"/>
                  <a:pt x="692727" y="0"/>
                </a:cubicBezTo>
                <a:cubicBezTo>
                  <a:pt x="669816" y="1763"/>
                  <a:pt x="584818" y="-1463"/>
                  <a:pt x="544946" y="18473"/>
                </a:cubicBezTo>
                <a:cubicBezTo>
                  <a:pt x="535017" y="23437"/>
                  <a:pt x="526473" y="30788"/>
                  <a:pt x="517236" y="36946"/>
                </a:cubicBezTo>
                <a:cubicBezTo>
                  <a:pt x="511079" y="46182"/>
                  <a:pt x="505870" y="56127"/>
                  <a:pt x="498764" y="64655"/>
                </a:cubicBezTo>
                <a:cubicBezTo>
                  <a:pt x="490402" y="74690"/>
                  <a:pt x="478301" y="81496"/>
                  <a:pt x="471055" y="92364"/>
                </a:cubicBezTo>
                <a:cubicBezTo>
                  <a:pt x="465654" y="100465"/>
                  <a:pt x="466172" y="111365"/>
                  <a:pt x="461818" y="120073"/>
                </a:cubicBezTo>
                <a:cubicBezTo>
                  <a:pt x="456854" y="130002"/>
                  <a:pt x="447854" y="137638"/>
                  <a:pt x="443346" y="147782"/>
                </a:cubicBezTo>
                <a:cubicBezTo>
                  <a:pt x="435438" y="165576"/>
                  <a:pt x="431031" y="184727"/>
                  <a:pt x="424873" y="203200"/>
                </a:cubicBezTo>
                <a:lnTo>
                  <a:pt x="406400" y="258618"/>
                </a:lnTo>
                <a:cubicBezTo>
                  <a:pt x="406398" y="258623"/>
                  <a:pt x="387931" y="314032"/>
                  <a:pt x="387927" y="314037"/>
                </a:cubicBezTo>
                <a:cubicBezTo>
                  <a:pt x="321933" y="413032"/>
                  <a:pt x="424698" y="262803"/>
                  <a:pt x="341746" y="369455"/>
                </a:cubicBezTo>
                <a:cubicBezTo>
                  <a:pt x="289872" y="436149"/>
                  <a:pt x="330040" y="416460"/>
                  <a:pt x="277091" y="434109"/>
                </a:cubicBezTo>
                <a:cubicBezTo>
                  <a:pt x="233181" y="463383"/>
                  <a:pt x="259912" y="449072"/>
                  <a:pt x="193964" y="471055"/>
                </a:cubicBezTo>
                <a:cubicBezTo>
                  <a:pt x="174230" y="477633"/>
                  <a:pt x="149599" y="486629"/>
                  <a:pt x="129309" y="489528"/>
                </a:cubicBezTo>
                <a:cubicBezTo>
                  <a:pt x="98679" y="493904"/>
                  <a:pt x="67734" y="495685"/>
                  <a:pt x="36946" y="498764"/>
                </a:cubicBezTo>
                <a:lnTo>
                  <a:pt x="0" y="508000"/>
                </a:ln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9533" y="2286639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en-US" sz="1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917950" y="2540000"/>
            <a:ext cx="977323" cy="1004539"/>
          </a:xfrm>
          <a:custGeom>
            <a:avLst/>
            <a:gdLst>
              <a:gd name="connsiteX0" fmla="*/ 905164 w 905164"/>
              <a:gd name="connsiteY0" fmla="*/ 0 h 988291"/>
              <a:gd name="connsiteX1" fmla="*/ 868218 w 905164"/>
              <a:gd name="connsiteY1" fmla="*/ 46182 h 988291"/>
              <a:gd name="connsiteX2" fmla="*/ 840509 w 905164"/>
              <a:gd name="connsiteY2" fmla="*/ 64655 h 988291"/>
              <a:gd name="connsiteX3" fmla="*/ 812800 w 905164"/>
              <a:gd name="connsiteY3" fmla="*/ 120073 h 988291"/>
              <a:gd name="connsiteX4" fmla="*/ 785091 w 905164"/>
              <a:gd name="connsiteY4" fmla="*/ 129309 h 988291"/>
              <a:gd name="connsiteX5" fmla="*/ 766618 w 905164"/>
              <a:gd name="connsiteY5" fmla="*/ 157018 h 988291"/>
              <a:gd name="connsiteX6" fmla="*/ 683491 w 905164"/>
              <a:gd name="connsiteY6" fmla="*/ 230909 h 988291"/>
              <a:gd name="connsiteX7" fmla="*/ 646546 w 905164"/>
              <a:gd name="connsiteY7" fmla="*/ 286327 h 988291"/>
              <a:gd name="connsiteX8" fmla="*/ 581891 w 905164"/>
              <a:gd name="connsiteY8" fmla="*/ 369455 h 988291"/>
              <a:gd name="connsiteX9" fmla="*/ 544946 w 905164"/>
              <a:gd name="connsiteY9" fmla="*/ 424873 h 988291"/>
              <a:gd name="connsiteX10" fmla="*/ 498764 w 905164"/>
              <a:gd name="connsiteY10" fmla="*/ 489527 h 988291"/>
              <a:gd name="connsiteX11" fmla="*/ 461818 w 905164"/>
              <a:gd name="connsiteY11" fmla="*/ 544945 h 988291"/>
              <a:gd name="connsiteX12" fmla="*/ 434109 w 905164"/>
              <a:gd name="connsiteY12" fmla="*/ 563418 h 988291"/>
              <a:gd name="connsiteX13" fmla="*/ 378691 w 905164"/>
              <a:gd name="connsiteY13" fmla="*/ 618836 h 988291"/>
              <a:gd name="connsiteX14" fmla="*/ 350982 w 905164"/>
              <a:gd name="connsiteY14" fmla="*/ 646545 h 988291"/>
              <a:gd name="connsiteX15" fmla="*/ 323273 w 905164"/>
              <a:gd name="connsiteY15" fmla="*/ 674255 h 988291"/>
              <a:gd name="connsiteX16" fmla="*/ 304800 w 905164"/>
              <a:gd name="connsiteY16" fmla="*/ 701964 h 988291"/>
              <a:gd name="connsiteX17" fmla="*/ 249382 w 905164"/>
              <a:gd name="connsiteY17" fmla="*/ 748145 h 988291"/>
              <a:gd name="connsiteX18" fmla="*/ 203200 w 905164"/>
              <a:gd name="connsiteY18" fmla="*/ 794327 h 988291"/>
              <a:gd name="connsiteX19" fmla="*/ 166255 w 905164"/>
              <a:gd name="connsiteY19" fmla="*/ 849745 h 988291"/>
              <a:gd name="connsiteX20" fmla="*/ 83127 w 905164"/>
              <a:gd name="connsiteY20" fmla="*/ 923636 h 988291"/>
              <a:gd name="connsiteX21" fmla="*/ 64655 w 905164"/>
              <a:gd name="connsiteY21" fmla="*/ 951345 h 988291"/>
              <a:gd name="connsiteX22" fmla="*/ 36946 w 905164"/>
              <a:gd name="connsiteY22" fmla="*/ 960582 h 988291"/>
              <a:gd name="connsiteX23" fmla="*/ 0 w 905164"/>
              <a:gd name="connsiteY23" fmla="*/ 988291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5164" h="988291">
                <a:moveTo>
                  <a:pt x="905164" y="0"/>
                </a:moveTo>
                <a:cubicBezTo>
                  <a:pt x="892849" y="15394"/>
                  <a:pt x="882158" y="32242"/>
                  <a:pt x="868218" y="46182"/>
                </a:cubicBezTo>
                <a:cubicBezTo>
                  <a:pt x="860369" y="54031"/>
                  <a:pt x="847444" y="55987"/>
                  <a:pt x="840509" y="64655"/>
                </a:cubicBezTo>
                <a:cubicBezTo>
                  <a:pt x="810763" y="101838"/>
                  <a:pt x="856057" y="85468"/>
                  <a:pt x="812800" y="120073"/>
                </a:cubicBezTo>
                <a:cubicBezTo>
                  <a:pt x="805197" y="126155"/>
                  <a:pt x="794327" y="126230"/>
                  <a:pt x="785091" y="129309"/>
                </a:cubicBezTo>
                <a:cubicBezTo>
                  <a:pt x="778933" y="138545"/>
                  <a:pt x="773993" y="148721"/>
                  <a:pt x="766618" y="157018"/>
                </a:cubicBezTo>
                <a:cubicBezTo>
                  <a:pt x="720605" y="208782"/>
                  <a:pt x="725605" y="202833"/>
                  <a:pt x="683491" y="230909"/>
                </a:cubicBezTo>
                <a:cubicBezTo>
                  <a:pt x="671176" y="249382"/>
                  <a:pt x="662245" y="270629"/>
                  <a:pt x="646546" y="286327"/>
                </a:cubicBezTo>
                <a:cubicBezTo>
                  <a:pt x="603136" y="329736"/>
                  <a:pt x="626084" y="303165"/>
                  <a:pt x="581891" y="369455"/>
                </a:cubicBezTo>
                <a:cubicBezTo>
                  <a:pt x="581886" y="369462"/>
                  <a:pt x="544950" y="424865"/>
                  <a:pt x="544946" y="424873"/>
                </a:cubicBezTo>
                <a:cubicBezTo>
                  <a:pt x="504843" y="505077"/>
                  <a:pt x="551187" y="422127"/>
                  <a:pt x="498764" y="489527"/>
                </a:cubicBezTo>
                <a:cubicBezTo>
                  <a:pt x="485134" y="507052"/>
                  <a:pt x="480291" y="532630"/>
                  <a:pt x="461818" y="544945"/>
                </a:cubicBezTo>
                <a:cubicBezTo>
                  <a:pt x="452582" y="551103"/>
                  <a:pt x="442406" y="556043"/>
                  <a:pt x="434109" y="563418"/>
                </a:cubicBezTo>
                <a:cubicBezTo>
                  <a:pt x="414583" y="580774"/>
                  <a:pt x="397164" y="600363"/>
                  <a:pt x="378691" y="618836"/>
                </a:cubicBezTo>
                <a:lnTo>
                  <a:pt x="350982" y="646545"/>
                </a:lnTo>
                <a:cubicBezTo>
                  <a:pt x="341746" y="655782"/>
                  <a:pt x="330519" y="663387"/>
                  <a:pt x="323273" y="674255"/>
                </a:cubicBezTo>
                <a:cubicBezTo>
                  <a:pt x="317115" y="683491"/>
                  <a:pt x="312650" y="694115"/>
                  <a:pt x="304800" y="701964"/>
                </a:cubicBezTo>
                <a:cubicBezTo>
                  <a:pt x="232153" y="774610"/>
                  <a:pt x="325031" y="657365"/>
                  <a:pt x="249382" y="748145"/>
                </a:cubicBezTo>
                <a:cubicBezTo>
                  <a:pt x="210897" y="794327"/>
                  <a:pt x="253999" y="760462"/>
                  <a:pt x="203200" y="794327"/>
                </a:cubicBezTo>
                <a:cubicBezTo>
                  <a:pt x="190885" y="812800"/>
                  <a:pt x="184728" y="837430"/>
                  <a:pt x="166255" y="849745"/>
                </a:cubicBezTo>
                <a:cubicBezTo>
                  <a:pt x="132941" y="871955"/>
                  <a:pt x="108431" y="885679"/>
                  <a:pt x="83127" y="923636"/>
                </a:cubicBezTo>
                <a:cubicBezTo>
                  <a:pt x="76970" y="932872"/>
                  <a:pt x="73323" y="944410"/>
                  <a:pt x="64655" y="951345"/>
                </a:cubicBezTo>
                <a:cubicBezTo>
                  <a:pt x="57053" y="957427"/>
                  <a:pt x="45654" y="956228"/>
                  <a:pt x="36946" y="960582"/>
                </a:cubicBezTo>
                <a:cubicBezTo>
                  <a:pt x="16056" y="971027"/>
                  <a:pt x="12990" y="975301"/>
                  <a:pt x="0" y="988291"/>
                </a:cubicBez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1216" y="1590796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743199" y="1791855"/>
            <a:ext cx="1450109" cy="1724975"/>
          </a:xfrm>
          <a:custGeom>
            <a:avLst/>
            <a:gdLst>
              <a:gd name="connsiteX0" fmla="*/ 1477818 w 1477818"/>
              <a:gd name="connsiteY0" fmla="*/ 0 h 1644072"/>
              <a:gd name="connsiteX1" fmla="*/ 1376218 w 1477818"/>
              <a:gd name="connsiteY1" fmla="*/ 27709 h 1644072"/>
              <a:gd name="connsiteX2" fmla="*/ 1293091 w 1477818"/>
              <a:gd name="connsiteY2" fmla="*/ 55418 h 1644072"/>
              <a:gd name="connsiteX3" fmla="*/ 1265382 w 1477818"/>
              <a:gd name="connsiteY3" fmla="*/ 64654 h 1644072"/>
              <a:gd name="connsiteX4" fmla="*/ 1228437 w 1477818"/>
              <a:gd name="connsiteY4" fmla="*/ 73891 h 1644072"/>
              <a:gd name="connsiteX5" fmla="*/ 1173018 w 1477818"/>
              <a:gd name="connsiteY5" fmla="*/ 92363 h 1644072"/>
              <a:gd name="connsiteX6" fmla="*/ 1136073 w 1477818"/>
              <a:gd name="connsiteY6" fmla="*/ 101600 h 1644072"/>
              <a:gd name="connsiteX7" fmla="*/ 1080655 w 1477818"/>
              <a:gd name="connsiteY7" fmla="*/ 120072 h 1644072"/>
              <a:gd name="connsiteX8" fmla="*/ 1025237 w 1477818"/>
              <a:gd name="connsiteY8" fmla="*/ 147781 h 1644072"/>
              <a:gd name="connsiteX9" fmla="*/ 997528 w 1477818"/>
              <a:gd name="connsiteY9" fmla="*/ 166254 h 1644072"/>
              <a:gd name="connsiteX10" fmla="*/ 942109 w 1477818"/>
              <a:gd name="connsiteY10" fmla="*/ 193963 h 1644072"/>
              <a:gd name="connsiteX11" fmla="*/ 932873 w 1477818"/>
              <a:gd name="connsiteY11" fmla="*/ 221672 h 1644072"/>
              <a:gd name="connsiteX12" fmla="*/ 877455 w 1477818"/>
              <a:gd name="connsiteY12" fmla="*/ 258618 h 1644072"/>
              <a:gd name="connsiteX13" fmla="*/ 840509 w 1477818"/>
              <a:gd name="connsiteY13" fmla="*/ 304800 h 1644072"/>
              <a:gd name="connsiteX14" fmla="*/ 822037 w 1477818"/>
              <a:gd name="connsiteY14" fmla="*/ 332509 h 1644072"/>
              <a:gd name="connsiteX15" fmla="*/ 794328 w 1477818"/>
              <a:gd name="connsiteY15" fmla="*/ 360218 h 1644072"/>
              <a:gd name="connsiteX16" fmla="*/ 775855 w 1477818"/>
              <a:gd name="connsiteY16" fmla="*/ 387927 h 1644072"/>
              <a:gd name="connsiteX17" fmla="*/ 748146 w 1477818"/>
              <a:gd name="connsiteY17" fmla="*/ 415636 h 1644072"/>
              <a:gd name="connsiteX18" fmla="*/ 729673 w 1477818"/>
              <a:gd name="connsiteY18" fmla="*/ 452581 h 1644072"/>
              <a:gd name="connsiteX19" fmla="*/ 692728 w 1477818"/>
              <a:gd name="connsiteY19" fmla="*/ 508000 h 1644072"/>
              <a:gd name="connsiteX20" fmla="*/ 637309 w 1477818"/>
              <a:gd name="connsiteY20" fmla="*/ 591127 h 1644072"/>
              <a:gd name="connsiteX21" fmla="*/ 600364 w 1477818"/>
              <a:gd name="connsiteY21" fmla="*/ 646545 h 1644072"/>
              <a:gd name="connsiteX22" fmla="*/ 581891 w 1477818"/>
              <a:gd name="connsiteY22" fmla="*/ 674254 h 1644072"/>
              <a:gd name="connsiteX23" fmla="*/ 554182 w 1477818"/>
              <a:gd name="connsiteY23" fmla="*/ 701963 h 1644072"/>
              <a:gd name="connsiteX24" fmla="*/ 544946 w 1477818"/>
              <a:gd name="connsiteY24" fmla="*/ 729672 h 1644072"/>
              <a:gd name="connsiteX25" fmla="*/ 508000 w 1477818"/>
              <a:gd name="connsiteY25" fmla="*/ 794327 h 1644072"/>
              <a:gd name="connsiteX26" fmla="*/ 498764 w 1477818"/>
              <a:gd name="connsiteY26" fmla="*/ 822036 h 1644072"/>
              <a:gd name="connsiteX27" fmla="*/ 471055 w 1477818"/>
              <a:gd name="connsiteY27" fmla="*/ 858981 h 1644072"/>
              <a:gd name="connsiteX28" fmla="*/ 452582 w 1477818"/>
              <a:gd name="connsiteY28" fmla="*/ 886691 h 1644072"/>
              <a:gd name="connsiteX29" fmla="*/ 406400 w 1477818"/>
              <a:gd name="connsiteY29" fmla="*/ 969818 h 1644072"/>
              <a:gd name="connsiteX30" fmla="*/ 387928 w 1477818"/>
              <a:gd name="connsiteY30" fmla="*/ 1006763 h 1644072"/>
              <a:gd name="connsiteX31" fmla="*/ 378691 w 1477818"/>
              <a:gd name="connsiteY31" fmla="*/ 1034472 h 1644072"/>
              <a:gd name="connsiteX32" fmla="*/ 360218 w 1477818"/>
              <a:gd name="connsiteY32" fmla="*/ 1062181 h 1644072"/>
              <a:gd name="connsiteX33" fmla="*/ 332509 w 1477818"/>
              <a:gd name="connsiteY33" fmla="*/ 1126836 h 1644072"/>
              <a:gd name="connsiteX34" fmla="*/ 314037 w 1477818"/>
              <a:gd name="connsiteY34" fmla="*/ 1154545 h 1644072"/>
              <a:gd name="connsiteX35" fmla="*/ 304800 w 1477818"/>
              <a:gd name="connsiteY35" fmla="*/ 1182254 h 1644072"/>
              <a:gd name="connsiteX36" fmla="*/ 286328 w 1477818"/>
              <a:gd name="connsiteY36" fmla="*/ 1209963 h 1644072"/>
              <a:gd name="connsiteX37" fmla="*/ 277091 w 1477818"/>
              <a:gd name="connsiteY37" fmla="*/ 1237672 h 1644072"/>
              <a:gd name="connsiteX38" fmla="*/ 249382 w 1477818"/>
              <a:gd name="connsiteY38" fmla="*/ 1265381 h 1644072"/>
              <a:gd name="connsiteX39" fmla="*/ 240146 w 1477818"/>
              <a:gd name="connsiteY39" fmla="*/ 1293091 h 1644072"/>
              <a:gd name="connsiteX40" fmla="*/ 193964 w 1477818"/>
              <a:gd name="connsiteY40" fmla="*/ 1348509 h 1644072"/>
              <a:gd name="connsiteX41" fmla="*/ 147782 w 1477818"/>
              <a:gd name="connsiteY41" fmla="*/ 1431636 h 1644072"/>
              <a:gd name="connsiteX42" fmla="*/ 129309 w 1477818"/>
              <a:gd name="connsiteY42" fmla="*/ 1459345 h 1644072"/>
              <a:gd name="connsiteX43" fmla="*/ 101600 w 1477818"/>
              <a:gd name="connsiteY43" fmla="*/ 1487054 h 1644072"/>
              <a:gd name="connsiteX44" fmla="*/ 55418 w 1477818"/>
              <a:gd name="connsiteY44" fmla="*/ 1533236 h 1644072"/>
              <a:gd name="connsiteX45" fmla="*/ 18473 w 1477818"/>
              <a:gd name="connsiteY45" fmla="*/ 1588654 h 1644072"/>
              <a:gd name="connsiteX46" fmla="*/ 0 w 1477818"/>
              <a:gd name="connsiteY46" fmla="*/ 1644072 h 1644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77818" h="1644072">
                <a:moveTo>
                  <a:pt x="1477818" y="0"/>
                </a:moveTo>
                <a:cubicBezTo>
                  <a:pt x="1378952" y="39545"/>
                  <a:pt x="1487861" y="-201"/>
                  <a:pt x="1376218" y="27709"/>
                </a:cubicBezTo>
                <a:cubicBezTo>
                  <a:pt x="1376184" y="27717"/>
                  <a:pt x="1306962" y="50794"/>
                  <a:pt x="1293091" y="55418"/>
                </a:cubicBezTo>
                <a:cubicBezTo>
                  <a:pt x="1283855" y="58497"/>
                  <a:pt x="1274827" y="62293"/>
                  <a:pt x="1265382" y="64654"/>
                </a:cubicBezTo>
                <a:cubicBezTo>
                  <a:pt x="1253067" y="67733"/>
                  <a:pt x="1240596" y="70243"/>
                  <a:pt x="1228437" y="73891"/>
                </a:cubicBezTo>
                <a:cubicBezTo>
                  <a:pt x="1209786" y="79486"/>
                  <a:pt x="1191909" y="87640"/>
                  <a:pt x="1173018" y="92363"/>
                </a:cubicBezTo>
                <a:cubicBezTo>
                  <a:pt x="1160703" y="95442"/>
                  <a:pt x="1148232" y="97952"/>
                  <a:pt x="1136073" y="101600"/>
                </a:cubicBezTo>
                <a:cubicBezTo>
                  <a:pt x="1117422" y="107195"/>
                  <a:pt x="1080655" y="120072"/>
                  <a:pt x="1080655" y="120072"/>
                </a:cubicBezTo>
                <a:cubicBezTo>
                  <a:pt x="1001244" y="173013"/>
                  <a:pt x="1101717" y="109541"/>
                  <a:pt x="1025237" y="147781"/>
                </a:cubicBezTo>
                <a:cubicBezTo>
                  <a:pt x="1015308" y="152745"/>
                  <a:pt x="1007457" y="161290"/>
                  <a:pt x="997528" y="166254"/>
                </a:cubicBezTo>
                <a:cubicBezTo>
                  <a:pt x="921039" y="204499"/>
                  <a:pt x="1021526" y="141020"/>
                  <a:pt x="942109" y="193963"/>
                </a:cubicBezTo>
                <a:cubicBezTo>
                  <a:pt x="939030" y="203199"/>
                  <a:pt x="939757" y="214788"/>
                  <a:pt x="932873" y="221672"/>
                </a:cubicBezTo>
                <a:cubicBezTo>
                  <a:pt x="917174" y="237371"/>
                  <a:pt x="877455" y="258618"/>
                  <a:pt x="877455" y="258618"/>
                </a:cubicBezTo>
                <a:cubicBezTo>
                  <a:pt x="859472" y="312563"/>
                  <a:pt x="882288" y="263020"/>
                  <a:pt x="840509" y="304800"/>
                </a:cubicBezTo>
                <a:cubicBezTo>
                  <a:pt x="832660" y="312649"/>
                  <a:pt x="829143" y="323981"/>
                  <a:pt x="822037" y="332509"/>
                </a:cubicBezTo>
                <a:cubicBezTo>
                  <a:pt x="813675" y="342544"/>
                  <a:pt x="802690" y="350183"/>
                  <a:pt x="794328" y="360218"/>
                </a:cubicBezTo>
                <a:cubicBezTo>
                  <a:pt x="787221" y="368746"/>
                  <a:pt x="782962" y="379399"/>
                  <a:pt x="775855" y="387927"/>
                </a:cubicBezTo>
                <a:cubicBezTo>
                  <a:pt x="767493" y="397962"/>
                  <a:pt x="755738" y="405007"/>
                  <a:pt x="748146" y="415636"/>
                </a:cubicBezTo>
                <a:cubicBezTo>
                  <a:pt x="740143" y="426840"/>
                  <a:pt x="736757" y="440774"/>
                  <a:pt x="729673" y="452581"/>
                </a:cubicBezTo>
                <a:cubicBezTo>
                  <a:pt x="718250" y="471619"/>
                  <a:pt x="705043" y="489527"/>
                  <a:pt x="692728" y="508000"/>
                </a:cubicBezTo>
                <a:lnTo>
                  <a:pt x="637309" y="591127"/>
                </a:lnTo>
                <a:lnTo>
                  <a:pt x="600364" y="646545"/>
                </a:lnTo>
                <a:cubicBezTo>
                  <a:pt x="594206" y="655781"/>
                  <a:pt x="589740" y="666405"/>
                  <a:pt x="581891" y="674254"/>
                </a:cubicBezTo>
                <a:lnTo>
                  <a:pt x="554182" y="701963"/>
                </a:lnTo>
                <a:cubicBezTo>
                  <a:pt x="551103" y="711199"/>
                  <a:pt x="548781" y="720723"/>
                  <a:pt x="544946" y="729672"/>
                </a:cubicBezTo>
                <a:cubicBezTo>
                  <a:pt x="530884" y="762484"/>
                  <a:pt x="526552" y="766499"/>
                  <a:pt x="508000" y="794327"/>
                </a:cubicBezTo>
                <a:cubicBezTo>
                  <a:pt x="504921" y="803563"/>
                  <a:pt x="503594" y="813583"/>
                  <a:pt x="498764" y="822036"/>
                </a:cubicBezTo>
                <a:cubicBezTo>
                  <a:pt x="491127" y="835402"/>
                  <a:pt x="480002" y="846455"/>
                  <a:pt x="471055" y="858981"/>
                </a:cubicBezTo>
                <a:cubicBezTo>
                  <a:pt x="464603" y="868014"/>
                  <a:pt x="458740" y="877454"/>
                  <a:pt x="452582" y="886691"/>
                </a:cubicBezTo>
                <a:cubicBezTo>
                  <a:pt x="427039" y="963321"/>
                  <a:pt x="469922" y="842770"/>
                  <a:pt x="406400" y="969818"/>
                </a:cubicBezTo>
                <a:cubicBezTo>
                  <a:pt x="400243" y="982133"/>
                  <a:pt x="393352" y="994108"/>
                  <a:pt x="387928" y="1006763"/>
                </a:cubicBezTo>
                <a:cubicBezTo>
                  <a:pt x="384093" y="1015712"/>
                  <a:pt x="383045" y="1025764"/>
                  <a:pt x="378691" y="1034472"/>
                </a:cubicBezTo>
                <a:cubicBezTo>
                  <a:pt x="373726" y="1044401"/>
                  <a:pt x="366376" y="1052945"/>
                  <a:pt x="360218" y="1062181"/>
                </a:cubicBezTo>
                <a:cubicBezTo>
                  <a:pt x="349855" y="1093271"/>
                  <a:pt x="350773" y="1094874"/>
                  <a:pt x="332509" y="1126836"/>
                </a:cubicBezTo>
                <a:cubicBezTo>
                  <a:pt x="327002" y="1136474"/>
                  <a:pt x="319001" y="1144616"/>
                  <a:pt x="314037" y="1154545"/>
                </a:cubicBezTo>
                <a:cubicBezTo>
                  <a:pt x="309683" y="1163253"/>
                  <a:pt x="309154" y="1173546"/>
                  <a:pt x="304800" y="1182254"/>
                </a:cubicBezTo>
                <a:cubicBezTo>
                  <a:pt x="299836" y="1192183"/>
                  <a:pt x="291292" y="1200034"/>
                  <a:pt x="286328" y="1209963"/>
                </a:cubicBezTo>
                <a:cubicBezTo>
                  <a:pt x="281974" y="1218671"/>
                  <a:pt x="282492" y="1229571"/>
                  <a:pt x="277091" y="1237672"/>
                </a:cubicBezTo>
                <a:cubicBezTo>
                  <a:pt x="269845" y="1248540"/>
                  <a:pt x="258618" y="1256145"/>
                  <a:pt x="249382" y="1265381"/>
                </a:cubicBezTo>
                <a:cubicBezTo>
                  <a:pt x="246303" y="1274618"/>
                  <a:pt x="244500" y="1284383"/>
                  <a:pt x="240146" y="1293091"/>
                </a:cubicBezTo>
                <a:cubicBezTo>
                  <a:pt x="227288" y="1318808"/>
                  <a:pt x="214390" y="1328083"/>
                  <a:pt x="193964" y="1348509"/>
                </a:cubicBezTo>
                <a:cubicBezTo>
                  <a:pt x="177707" y="1397280"/>
                  <a:pt x="190129" y="1368117"/>
                  <a:pt x="147782" y="1431636"/>
                </a:cubicBezTo>
                <a:cubicBezTo>
                  <a:pt x="141624" y="1440872"/>
                  <a:pt x="137158" y="1451496"/>
                  <a:pt x="129309" y="1459345"/>
                </a:cubicBezTo>
                <a:cubicBezTo>
                  <a:pt x="120073" y="1468581"/>
                  <a:pt x="109962" y="1477019"/>
                  <a:pt x="101600" y="1487054"/>
                </a:cubicBezTo>
                <a:cubicBezTo>
                  <a:pt x="63115" y="1533236"/>
                  <a:pt x="106220" y="1499369"/>
                  <a:pt x="55418" y="1533236"/>
                </a:cubicBezTo>
                <a:cubicBezTo>
                  <a:pt x="43103" y="1551709"/>
                  <a:pt x="25494" y="1567592"/>
                  <a:pt x="18473" y="1588654"/>
                </a:cubicBezTo>
                <a:lnTo>
                  <a:pt x="0" y="1644072"/>
                </a:ln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8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75" name="Group 35"/>
          <p:cNvGrpSpPr>
            <a:grpSpLocks/>
          </p:cNvGrpSpPr>
          <p:nvPr/>
        </p:nvGrpSpPr>
        <p:grpSpPr bwMode="auto">
          <a:xfrm>
            <a:off x="727075" y="1254125"/>
            <a:ext cx="2589213" cy="2827338"/>
            <a:chOff x="1877" y="1152"/>
            <a:chExt cx="775" cy="749"/>
          </a:xfrm>
        </p:grpSpPr>
        <p:sp>
          <p:nvSpPr>
            <p:cNvPr id="70678" name="Rectangle 36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80</a:t>
              </a:r>
            </a:p>
          </p:txBody>
        </p:sp>
        <p:sp>
          <p:nvSpPr>
            <p:cNvPr id="70679" name="Rectangle 37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74</a:t>
              </a:r>
            </a:p>
          </p:txBody>
        </p:sp>
        <p:sp>
          <p:nvSpPr>
            <p:cNvPr id="70680" name="Rectangle 38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63</a:t>
              </a:r>
            </a:p>
          </p:txBody>
        </p:sp>
        <p:sp>
          <p:nvSpPr>
            <p:cNvPr id="70681" name="Rectangle 39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69</a:t>
              </a:r>
            </a:p>
          </p:txBody>
        </p:sp>
        <p:sp>
          <p:nvSpPr>
            <p:cNvPr id="70682" name="Rectangle 40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67</a:t>
              </a:r>
            </a:p>
          </p:txBody>
        </p:sp>
        <p:sp>
          <p:nvSpPr>
            <p:cNvPr id="70683" name="Rectangle 41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56</a:t>
              </a:r>
            </a:p>
          </p:txBody>
        </p:sp>
        <p:sp>
          <p:nvSpPr>
            <p:cNvPr id="70684" name="Rectangle 42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60</a:t>
              </a:r>
            </a:p>
          </p:txBody>
        </p:sp>
        <p:sp>
          <p:nvSpPr>
            <p:cNvPr id="70685" name="Rectangle 43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52</a:t>
              </a:r>
            </a:p>
          </p:txBody>
        </p:sp>
        <p:sp>
          <p:nvSpPr>
            <p:cNvPr id="70686" name="Rectangle 44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48</a:t>
              </a:r>
            </a:p>
          </p:txBody>
        </p:sp>
      </p:grpSp>
      <p:sp>
        <p:nvSpPr>
          <p:cNvPr id="70658" name="Line 2"/>
          <p:cNvSpPr>
            <a:spLocks noChangeShapeType="1"/>
          </p:cNvSpPr>
          <p:nvPr/>
        </p:nvSpPr>
        <p:spPr bwMode="auto">
          <a:xfrm>
            <a:off x="2016125" y="1716088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998663" y="2638425"/>
            <a:ext cx="933450" cy="990600"/>
          </a:xfrm>
          <a:prstGeom prst="rtTriangle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18796" y="507682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248025" y="0"/>
            <a:ext cx="284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</a:t>
            </a: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∞</a:t>
            </a: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Example</a:t>
            </a:r>
          </a:p>
        </p:txBody>
      </p:sp>
      <p:grpSp>
        <p:nvGrpSpPr>
          <p:cNvPr id="70662" name="Group 6"/>
          <p:cNvGrpSpPr>
            <a:grpSpLocks/>
          </p:cNvGrpSpPr>
          <p:nvPr/>
        </p:nvGrpSpPr>
        <p:grpSpPr bwMode="auto">
          <a:xfrm>
            <a:off x="735013" y="561975"/>
            <a:ext cx="854075" cy="585788"/>
            <a:chOff x="1440" y="928"/>
            <a:chExt cx="538" cy="369"/>
          </a:xfrm>
        </p:grpSpPr>
        <p:sp>
          <p:nvSpPr>
            <p:cNvPr id="70698" name="Line 7"/>
            <p:cNvSpPr>
              <a:spLocks noChangeShapeType="1"/>
            </p:cNvSpPr>
            <p:nvPr/>
          </p:nvSpPr>
          <p:spPr bwMode="auto">
            <a:xfrm>
              <a:off x="1441" y="1176"/>
              <a:ext cx="0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99" name="Line 8"/>
            <p:cNvSpPr>
              <a:spLocks noChangeShapeType="1"/>
            </p:cNvSpPr>
            <p:nvPr/>
          </p:nvSpPr>
          <p:spPr bwMode="auto">
            <a:xfrm>
              <a:off x="1975" y="1174"/>
              <a:ext cx="3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700" name="Line 9"/>
            <p:cNvSpPr>
              <a:spLocks noChangeShapeType="1"/>
            </p:cNvSpPr>
            <p:nvPr/>
          </p:nvSpPr>
          <p:spPr bwMode="auto">
            <a:xfrm>
              <a:off x="1858" y="1233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701" name="Text Box 10"/>
            <p:cNvSpPr txBox="1">
              <a:spLocks noChangeArrowheads="1"/>
            </p:cNvSpPr>
            <p:nvPr/>
          </p:nvSpPr>
          <p:spPr bwMode="auto">
            <a:xfrm>
              <a:off x="1602" y="928"/>
              <a:ext cx="3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70702" name="Line 11"/>
            <p:cNvSpPr>
              <a:spLocks noChangeShapeType="1"/>
            </p:cNvSpPr>
            <p:nvPr/>
          </p:nvSpPr>
          <p:spPr bwMode="auto">
            <a:xfrm flipH="1">
              <a:off x="1440" y="1233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0663" name="Text Box 12"/>
          <p:cNvSpPr txBox="1">
            <a:spLocks noChangeArrowheads="1"/>
          </p:cNvSpPr>
          <p:nvPr/>
        </p:nvSpPr>
        <p:spPr bwMode="auto">
          <a:xfrm>
            <a:off x="1597025" y="21240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0664" name="Text Box 13"/>
          <p:cNvSpPr txBox="1">
            <a:spLocks noChangeArrowheads="1"/>
          </p:cNvSpPr>
          <p:nvPr/>
        </p:nvSpPr>
        <p:spPr bwMode="auto">
          <a:xfrm>
            <a:off x="1555750" y="30765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7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0665" name="Text Box 14"/>
          <p:cNvSpPr txBox="1">
            <a:spLocks noChangeArrowheads="1"/>
          </p:cNvSpPr>
          <p:nvPr/>
        </p:nvSpPr>
        <p:spPr bwMode="auto">
          <a:xfrm>
            <a:off x="2486025" y="3068638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8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75471" name="Object 15"/>
          <p:cNvGraphicFramePr>
            <a:graphicFrameLocks noChangeAspect="1"/>
          </p:cNvGraphicFramePr>
          <p:nvPr>
            <p:extLst/>
          </p:nvPr>
        </p:nvGraphicFramePr>
        <p:xfrm>
          <a:off x="4303713" y="1419225"/>
          <a:ext cx="3325812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3" imgW="1663560" imgH="939600" progId="Equation.3">
                  <p:embed/>
                </p:oleObj>
              </mc:Choice>
              <mc:Fallback>
                <p:oleObj name="Equation" r:id="rId3" imgW="1663560" imgH="939600" progId="Equation.3">
                  <p:embed/>
                  <p:pic>
                    <p:nvPicPr>
                      <p:cNvPr id="2754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713" y="1419225"/>
                        <a:ext cx="3325812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43075" y="2638425"/>
            <a:ext cx="831850" cy="2255838"/>
            <a:chOff x="1068" y="1662"/>
            <a:chExt cx="524" cy="1421"/>
          </a:xfrm>
        </p:grpSpPr>
        <p:sp>
          <p:nvSpPr>
            <p:cNvPr id="70692" name="Arc 17"/>
            <p:cNvSpPr>
              <a:spLocks/>
            </p:cNvSpPr>
            <p:nvPr/>
          </p:nvSpPr>
          <p:spPr bwMode="auto">
            <a:xfrm flipV="1">
              <a:off x="1233" y="1662"/>
              <a:ext cx="292" cy="1131"/>
            </a:xfrm>
            <a:custGeom>
              <a:avLst/>
              <a:gdLst>
                <a:gd name="T0" fmla="*/ 0 w 6214"/>
                <a:gd name="T1" fmla="*/ 0 h 21600"/>
                <a:gd name="T2" fmla="*/ 0 w 6214"/>
                <a:gd name="T3" fmla="*/ 0 h 21600"/>
                <a:gd name="T4" fmla="*/ 0 w 6214"/>
                <a:gd name="T5" fmla="*/ 0 h 21600"/>
                <a:gd name="T6" fmla="*/ 0 60000 65536"/>
                <a:gd name="T7" fmla="*/ 0 60000 65536"/>
                <a:gd name="T8" fmla="*/ 0 60000 65536"/>
                <a:gd name="T9" fmla="*/ 0 w 6214"/>
                <a:gd name="T10" fmla="*/ 0 h 21600"/>
                <a:gd name="T11" fmla="*/ 6214 w 62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14" h="21600" fill="none" extrusionOk="0">
                  <a:moveTo>
                    <a:pt x="-1" y="0"/>
                  </a:moveTo>
                  <a:cubicBezTo>
                    <a:pt x="2104" y="0"/>
                    <a:pt x="4198" y="307"/>
                    <a:pt x="6213" y="913"/>
                  </a:cubicBezTo>
                </a:path>
                <a:path w="6214" h="21600" stroke="0" extrusionOk="0">
                  <a:moveTo>
                    <a:pt x="-1" y="0"/>
                  </a:moveTo>
                  <a:cubicBezTo>
                    <a:pt x="2104" y="0"/>
                    <a:pt x="4198" y="307"/>
                    <a:pt x="6213" y="91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0693" name="Group 18"/>
            <p:cNvGrpSpPr>
              <a:grpSpLocks/>
            </p:cNvGrpSpPr>
            <p:nvPr/>
          </p:nvGrpSpPr>
          <p:grpSpPr bwMode="auto">
            <a:xfrm>
              <a:off x="1068" y="1663"/>
              <a:ext cx="524" cy="1420"/>
              <a:chOff x="1068" y="1663"/>
              <a:chExt cx="524" cy="1420"/>
            </a:xfrm>
          </p:grpSpPr>
          <p:sp>
            <p:nvSpPr>
              <p:cNvPr id="70694" name="Line 19"/>
              <p:cNvSpPr>
                <a:spLocks noChangeShapeType="1"/>
              </p:cNvSpPr>
              <p:nvPr/>
            </p:nvSpPr>
            <p:spPr bwMode="auto">
              <a:xfrm>
                <a:off x="1229" y="1663"/>
                <a:ext cx="7" cy="1236"/>
              </a:xfrm>
              <a:prstGeom prst="line">
                <a:avLst/>
              </a:prstGeom>
              <a:noFill/>
              <a:ln w="9525">
                <a:solidFill>
                  <a:srgbClr val="33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0695" name="Group 20"/>
              <p:cNvGrpSpPr>
                <a:grpSpLocks/>
              </p:cNvGrpSpPr>
              <p:nvPr/>
            </p:nvGrpSpPr>
            <p:grpSpPr bwMode="auto">
              <a:xfrm>
                <a:off x="1068" y="1663"/>
                <a:ext cx="524" cy="1420"/>
                <a:chOff x="1068" y="1663"/>
                <a:chExt cx="524" cy="1420"/>
              </a:xfrm>
            </p:grpSpPr>
            <p:sp>
              <p:nvSpPr>
                <p:cNvPr id="70696" name="Line 21"/>
                <p:cNvSpPr>
                  <a:spLocks noChangeShapeType="1"/>
                </p:cNvSpPr>
                <p:nvPr/>
              </p:nvSpPr>
              <p:spPr bwMode="auto">
                <a:xfrm>
                  <a:off x="1230" y="1663"/>
                  <a:ext cx="362" cy="1249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069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68" y="2795"/>
                  <a:ext cx="5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14.9</a:t>
                  </a:r>
                  <a:r>
                    <a:rPr kumimoji="0" lang="en-US" sz="2400" b="0" i="0" u="none" strike="noStrike" kern="1200" cap="none" spc="0" normalizeH="0" baseline="30000" noProof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o</a:t>
                  </a: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0689" name="Line 24"/>
          <p:cNvSpPr>
            <a:spLocks noChangeShapeType="1"/>
          </p:cNvSpPr>
          <p:nvPr/>
        </p:nvSpPr>
        <p:spPr bwMode="auto">
          <a:xfrm>
            <a:off x="1952626" y="2630488"/>
            <a:ext cx="1766888" cy="0"/>
          </a:xfrm>
          <a:prstGeom prst="line">
            <a:avLst/>
          </a:prstGeom>
          <a:noFill/>
          <a:ln w="9525">
            <a:solidFill>
              <a:srgbClr val="33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91" name="Text Box 26"/>
          <p:cNvSpPr txBox="1">
            <a:spLocks noChangeArrowheads="1"/>
          </p:cNvSpPr>
          <p:nvPr/>
        </p:nvSpPr>
        <p:spPr bwMode="auto">
          <a:xfrm>
            <a:off x="666751" y="411638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284.9</a:t>
            </a:r>
            <a:r>
              <a:rPr kumimoji="0" lang="en-US" sz="2400" b="0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0690" name="Arc 25"/>
          <p:cNvSpPr>
            <a:spLocks/>
          </p:cNvSpPr>
          <p:nvPr/>
        </p:nvSpPr>
        <p:spPr bwMode="auto">
          <a:xfrm flipV="1">
            <a:off x="655638" y="1155700"/>
            <a:ext cx="2717800" cy="3017838"/>
          </a:xfrm>
          <a:custGeom>
            <a:avLst/>
            <a:gdLst>
              <a:gd name="T0" fmla="*/ 0 w 43195"/>
              <a:gd name="T1" fmla="*/ 0 h 43200"/>
              <a:gd name="T2" fmla="*/ 0 w 43195"/>
              <a:gd name="T3" fmla="*/ 0 h 43200"/>
              <a:gd name="T4" fmla="*/ 0 w 43195"/>
              <a:gd name="T5" fmla="*/ 0 h 43200"/>
              <a:gd name="T6" fmla="*/ 0 60000 65536"/>
              <a:gd name="T7" fmla="*/ 0 60000 65536"/>
              <a:gd name="T8" fmla="*/ 0 60000 65536"/>
              <a:gd name="T9" fmla="*/ 0 w 43195"/>
              <a:gd name="T10" fmla="*/ 0 h 43200"/>
              <a:gd name="T11" fmla="*/ 43195 w 4319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5" h="43200" fill="none" extrusionOk="0">
                <a:moveTo>
                  <a:pt x="43195" y="22043"/>
                </a:moveTo>
                <a:cubicBezTo>
                  <a:pt x="42954" y="33797"/>
                  <a:pt x="33356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826" y="-1"/>
                  <a:pt x="26039" y="344"/>
                  <a:pt x="28160" y="1020"/>
                </a:cubicBezTo>
              </a:path>
              <a:path w="43195" h="43200" stroke="0" extrusionOk="0">
                <a:moveTo>
                  <a:pt x="43195" y="22043"/>
                </a:moveTo>
                <a:cubicBezTo>
                  <a:pt x="42954" y="33797"/>
                  <a:pt x="33356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826" y="-1"/>
                  <a:pt x="26039" y="344"/>
                  <a:pt x="28160" y="1020"/>
                </a:cubicBezTo>
                <a:lnTo>
                  <a:pt x="21600" y="21600"/>
                </a:lnTo>
                <a:lnTo>
                  <a:pt x="43195" y="2204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oval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4168775" y="3900488"/>
            <a:ext cx="3759200" cy="1503362"/>
            <a:chOff x="2626" y="2457"/>
            <a:chExt cx="2368" cy="947"/>
          </a:xfrm>
        </p:grpSpPr>
        <p:graphicFrame>
          <p:nvGraphicFramePr>
            <p:cNvPr id="70687" name="Object 28"/>
            <p:cNvGraphicFramePr>
              <a:graphicFrameLocks noChangeAspect="1"/>
            </p:cNvGraphicFramePr>
            <p:nvPr/>
          </p:nvGraphicFramePr>
          <p:xfrm>
            <a:off x="2626" y="2457"/>
            <a:ext cx="2368" cy="9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39" name="Equation" r:id="rId5" imgW="1879600" imgH="736600" progId="Equation.3">
                    <p:embed/>
                  </p:oleObj>
                </mc:Choice>
                <mc:Fallback>
                  <p:oleObj name="Equation" r:id="rId5" imgW="1879600" imgH="736600" progId="Equation.3">
                    <p:embed/>
                    <p:pic>
                      <p:nvPicPr>
                        <p:cNvPr id="70687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6" y="2457"/>
                          <a:ext cx="2368" cy="9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88" name="Rectangle 29"/>
            <p:cNvSpPr>
              <a:spLocks noChangeArrowheads="1"/>
            </p:cNvSpPr>
            <p:nvPr/>
          </p:nvSpPr>
          <p:spPr bwMode="auto">
            <a:xfrm>
              <a:off x="2705" y="3068"/>
              <a:ext cx="7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0670" name="Line 30"/>
          <p:cNvSpPr>
            <a:spLocks noChangeShapeType="1"/>
          </p:cNvSpPr>
          <p:nvPr/>
        </p:nvSpPr>
        <p:spPr bwMode="auto">
          <a:xfrm>
            <a:off x="1147763" y="1719263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1" name="Line 31"/>
          <p:cNvSpPr>
            <a:spLocks noChangeShapeType="1"/>
          </p:cNvSpPr>
          <p:nvPr/>
        </p:nvSpPr>
        <p:spPr bwMode="auto">
          <a:xfrm>
            <a:off x="2903538" y="1701800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2" name="Line 32"/>
          <p:cNvSpPr>
            <a:spLocks noChangeShapeType="1"/>
          </p:cNvSpPr>
          <p:nvPr/>
        </p:nvSpPr>
        <p:spPr bwMode="auto">
          <a:xfrm rot="5400000">
            <a:off x="2027238" y="275431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3" name="Line 33"/>
          <p:cNvSpPr>
            <a:spLocks noChangeShapeType="1"/>
          </p:cNvSpPr>
          <p:nvPr/>
        </p:nvSpPr>
        <p:spPr bwMode="auto">
          <a:xfrm rot="5400000">
            <a:off x="2011363" y="177641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4" name="Line 34"/>
          <p:cNvSpPr>
            <a:spLocks noChangeShapeType="1"/>
          </p:cNvSpPr>
          <p:nvPr/>
        </p:nvSpPr>
        <p:spPr bwMode="auto">
          <a:xfrm rot="5400000">
            <a:off x="2009776" y="83026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6" name="Line 45"/>
          <p:cNvSpPr>
            <a:spLocks noChangeShapeType="1"/>
          </p:cNvSpPr>
          <p:nvPr/>
        </p:nvSpPr>
        <p:spPr bwMode="auto">
          <a:xfrm rot="5400000">
            <a:off x="1052513" y="1755775"/>
            <a:ext cx="1943100" cy="17462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77" name="Line 46"/>
          <p:cNvSpPr>
            <a:spLocks noChangeShapeType="1"/>
          </p:cNvSpPr>
          <p:nvPr/>
        </p:nvSpPr>
        <p:spPr bwMode="auto">
          <a:xfrm rot="10800000">
            <a:off x="1163638" y="1701800"/>
            <a:ext cx="1770062" cy="1931988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8802" y="5460409"/>
            <a:ext cx="6046010" cy="1327821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312447" y="5135433"/>
            <a:ext cx="226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ArcGIS Pro Help: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31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2_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ustomDG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0000FF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DG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0000"/>
    </a:accent1>
    <a:accent2>
      <a:srgbClr val="0000FF"/>
    </a:accent2>
    <a:accent3>
      <a:srgbClr val="00B05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00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341</Words>
  <Application>Microsoft Office PowerPoint</Application>
  <PresentationFormat>On-screen Show (4:3)</PresentationFormat>
  <Paragraphs>181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2_Default Design</vt:lpstr>
      <vt:lpstr>1_Office Theme</vt:lpstr>
      <vt:lpstr>Equation</vt:lpstr>
      <vt:lpstr>Picture</vt:lpstr>
      <vt:lpstr>Exercise 3 Overview</vt:lpstr>
      <vt:lpstr>Slope and Aspect</vt:lpstr>
      <vt:lpstr>PowerPoint Presentation</vt:lpstr>
      <vt:lpstr>ArcGIS Aspect – the steepest downslope direction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Subwatershed Precipitation by Thiessen Polygons</vt:lpstr>
      <vt:lpstr>Subwatershed Precipitation by Thiessen Polygons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GISWR 2014 Computation Skills</dc:title>
  <dc:creator>Maidment, David R</dc:creator>
  <cp:lastModifiedBy>CAEE-maidment</cp:lastModifiedBy>
  <cp:revision>54</cp:revision>
  <dcterms:created xsi:type="dcterms:W3CDTF">2014-10-09T16:39:19Z</dcterms:created>
  <dcterms:modified xsi:type="dcterms:W3CDTF">2018-09-25T14:38:28Z</dcterms:modified>
</cp:coreProperties>
</file>