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3"/>
  </p:notesMasterIdLst>
  <p:sldIdLst>
    <p:sldId id="271" r:id="rId2"/>
    <p:sldId id="273" r:id="rId3"/>
    <p:sldId id="274" r:id="rId4"/>
    <p:sldId id="276" r:id="rId5"/>
    <p:sldId id="277" r:id="rId6"/>
    <p:sldId id="279" r:id="rId7"/>
    <p:sldId id="278" r:id="rId8"/>
    <p:sldId id="267" r:id="rId9"/>
    <p:sldId id="269" r:id="rId10"/>
    <p:sldId id="280" r:id="rId11"/>
    <p:sldId id="2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58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02" autoAdjust="0"/>
    <p:restoredTop sz="76183" autoAdjust="0"/>
  </p:normalViewPr>
  <p:slideViewPr>
    <p:cSldViewPr snapToGrid="0">
      <p:cViewPr varScale="1">
        <p:scale>
          <a:sx n="79" d="100"/>
          <a:sy n="79" d="100"/>
        </p:scale>
        <p:origin x="16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81070-2497-42F6-B3E9-9F0F0C884C1D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814E4A-60D1-446E-8D99-81AF8B204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55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14E4A-60D1-446E-8D99-81AF8B2048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52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14E4A-60D1-446E-8D99-81AF8B2048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600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14E4A-60D1-446E-8D99-81AF8B2048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57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14E4A-60D1-446E-8D99-81AF8B2048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36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14E4A-60D1-446E-8D99-81AF8B2048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56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14E4A-60D1-446E-8D99-81AF8B2048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55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14E4A-60D1-446E-8D99-81AF8B2048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17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14E4A-60D1-446E-8D99-81AF8B2048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32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14E4A-60D1-446E-8D99-81AF8B2048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3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Thesis Day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85" y="4773441"/>
            <a:ext cx="4720501" cy="825179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3528039" y="6457309"/>
            <a:ext cx="52347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multidisciplinary studies for interdisciplinary solutions</a:t>
            </a:r>
          </a:p>
        </p:txBody>
      </p:sp>
    </p:spTree>
    <p:extLst>
      <p:ext uri="{BB962C8B-B14F-4D97-AF65-F5344CB8AC3E}">
        <p14:creationId xmlns:p14="http://schemas.microsoft.com/office/powerpoint/2010/main" val="166387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889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8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067" y="1845733"/>
            <a:ext cx="11091333" cy="41571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960120" y="1655064"/>
            <a:ext cx="10252363" cy="19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28039" y="6457309"/>
            <a:ext cx="52347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multidisciplinary studies for interdisciplinary solutions</a:t>
            </a:r>
          </a:p>
        </p:txBody>
      </p:sp>
    </p:spTree>
    <p:extLst>
      <p:ext uri="{BB962C8B-B14F-4D97-AF65-F5344CB8AC3E}">
        <p14:creationId xmlns:p14="http://schemas.microsoft.com/office/powerpoint/2010/main" val="3424599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527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8800" y="1845733"/>
            <a:ext cx="5476239" cy="41063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19" y="1845735"/>
            <a:ext cx="5586151" cy="43095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894" y="-85654"/>
            <a:ext cx="1183177" cy="11831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47" y="245976"/>
            <a:ext cx="2555513" cy="51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11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228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732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86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423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486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Thesis Day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485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base.gov/catalog/item/530d21d2e4b08f991722dd41" TargetMode="External"/><Relationship Id="rId2" Type="http://schemas.openxmlformats.org/officeDocument/2006/relationships/hyperlink" Target="https://www.ibwc.gov/EMD/Min319Monitoring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552D1-B027-4BA4-84F5-FA10990E8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Autofit/>
          </a:bodyPr>
          <a:lstStyle/>
          <a:p>
            <a:r>
              <a:rPr lang="en-US" sz="5400" dirty="0"/>
              <a:t>Spatial &amp; Temporal Analysis of Groundwater Level Response to 2014 Environmental Pulse-Flow to the Colorado River Delta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FC5A39-F3AF-413F-A82B-AEEE511B4E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722772"/>
          </a:xfrm>
        </p:spPr>
        <p:txBody>
          <a:bodyPr/>
          <a:lstStyle/>
          <a:p>
            <a:r>
              <a:rPr lang="en-US" dirty="0"/>
              <a:t>Stephanie Arnold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C98EAC-98F1-45D6-B535-FF2444ECC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09" y="172891"/>
            <a:ext cx="2880637" cy="58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8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E69F1-3A21-46C0-A5D0-A1F3EA36B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A2803-FBD0-402D-AECD-EFF10D6C640F}"/>
              </a:ext>
            </a:extLst>
          </p:cNvPr>
          <p:cNvSpPr txBox="1"/>
          <p:nvPr/>
        </p:nvSpPr>
        <p:spPr>
          <a:xfrm>
            <a:off x="11693236" y="6400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4B1F3F0-0F04-4DE2-985A-121703B890AD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686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94E21-8086-4315-A855-B00375982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ADB92-DE95-4480-9F47-E4D0E37C2D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1. https://www.usgs.gov/news/a-river-ran-through-it-and-brought-life-least-a-while</a:t>
            </a:r>
          </a:p>
          <a:p>
            <a:r>
              <a:rPr lang="en-US" dirty="0">
                <a:hlinkClick r:id="rId2"/>
              </a:rPr>
              <a:t>2. https://www.ibwc.gov/EMD/Min319Monitoring.pdf</a:t>
            </a:r>
            <a:endParaRPr lang="en-US" dirty="0"/>
          </a:p>
          <a:p>
            <a:r>
              <a:rPr lang="en-US" dirty="0">
                <a:hlinkClick r:id="rId3"/>
              </a:rPr>
              <a:t>3. https://www.sciencebase.gov/catalog/item/530d21d2e4b08f991722dd41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094E06-53D4-4503-B0AD-18627E5B6C0C}"/>
              </a:ext>
            </a:extLst>
          </p:cNvPr>
          <p:cNvSpPr txBox="1"/>
          <p:nvPr/>
        </p:nvSpPr>
        <p:spPr>
          <a:xfrm>
            <a:off x="11693236" y="6400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4B1F3F0-0F04-4DE2-985A-121703B890AD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086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4471DB8-E8C5-40AB-95EE-64F93313EFE4}"/>
              </a:ext>
            </a:extLst>
          </p:cNvPr>
          <p:cNvSpPr txBox="1">
            <a:spLocks/>
          </p:cNvSpPr>
          <p:nvPr/>
        </p:nvSpPr>
        <p:spPr>
          <a:xfrm>
            <a:off x="5617027" y="634946"/>
            <a:ext cx="6574972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Background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5EA9E76-3297-41A6-90A6-7723817A12B4}"/>
              </a:ext>
            </a:extLst>
          </p:cNvPr>
          <p:cNvSpPr txBox="1">
            <a:spLocks/>
          </p:cNvSpPr>
          <p:nvPr/>
        </p:nvSpPr>
        <p:spPr>
          <a:xfrm>
            <a:off x="5617027" y="2246415"/>
            <a:ext cx="6574973" cy="336850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What</a:t>
            </a:r>
            <a:r>
              <a:rPr lang="en-US" sz="2800" dirty="0"/>
              <a:t>: planned environmental flow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Why</a:t>
            </a:r>
            <a:r>
              <a:rPr lang="en-US" sz="2800" dirty="0"/>
              <a:t>: Minute 319 binational agreement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Who</a:t>
            </a:r>
            <a:r>
              <a:rPr lang="en-US" sz="2800" dirty="0"/>
              <a:t>: IBWC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Where</a:t>
            </a:r>
            <a:r>
              <a:rPr lang="en-US" sz="2800" dirty="0"/>
              <a:t>: Colorado River Delta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04D2D3-A79B-48AB-8A6C-8D3EDF5E5948}"/>
              </a:ext>
            </a:extLst>
          </p:cNvPr>
          <p:cNvSpPr txBox="1"/>
          <p:nvPr/>
        </p:nvSpPr>
        <p:spPr>
          <a:xfrm>
            <a:off x="0" y="6120617"/>
            <a:ext cx="4739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Before &amp; After Images of Colorado River at International Boundary</a:t>
            </a:r>
            <a:r>
              <a:rPr lang="en-US" sz="1200" baseline="30000" dirty="0"/>
              <a:t>1</a:t>
            </a:r>
            <a:endParaRPr lang="en-US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35BF8C-F1A8-4FFA-AF3F-B733F86B1013}"/>
              </a:ext>
            </a:extLst>
          </p:cNvPr>
          <p:cNvSpPr txBox="1"/>
          <p:nvPr/>
        </p:nvSpPr>
        <p:spPr>
          <a:xfrm>
            <a:off x="11693236" y="6400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4B1F3F0-0F04-4DE2-985A-121703B890AD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4920FEB-C6AB-4258-852B-0F777278D26D}"/>
              </a:ext>
            </a:extLst>
          </p:cNvPr>
          <p:cNvCxnSpPr/>
          <p:nvPr/>
        </p:nvCxnSpPr>
        <p:spPr>
          <a:xfrm>
            <a:off x="5564766" y="2085703"/>
            <a:ext cx="64413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olorado River at Southerly International Boundary days before the pulse flow, March 20th, 2014">
            <a:extLst>
              <a:ext uri="{FF2B5EF4-FFF2-40B4-BE49-F238E27FC236}">
                <a16:creationId xmlns:a16="http://schemas.microsoft.com/office/drawing/2014/main" id="{0B5C692B-16C8-495F-BC70-F2A37C151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483431" cy="308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olorado River at Southerly International Boundary during the pulse flow. ">
            <a:extLst>
              <a:ext uri="{FF2B5EF4-FFF2-40B4-BE49-F238E27FC236}">
                <a16:creationId xmlns:a16="http://schemas.microsoft.com/office/drawing/2014/main" id="{DA392088-CF0D-4D7F-A121-F5DC003ED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2385"/>
            <a:ext cx="5483430" cy="308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F4EF0DC-CE3F-4312-A9EE-24C2F5C7614C}"/>
              </a:ext>
            </a:extLst>
          </p:cNvPr>
          <p:cNvSpPr txBox="1"/>
          <p:nvPr/>
        </p:nvSpPr>
        <p:spPr>
          <a:xfrm>
            <a:off x="166255" y="10687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52534B-357F-4380-94C0-5D836CCF2FE0}"/>
              </a:ext>
            </a:extLst>
          </p:cNvPr>
          <p:cNvSpPr txBox="1"/>
          <p:nvPr/>
        </p:nvSpPr>
        <p:spPr>
          <a:xfrm>
            <a:off x="237506" y="308039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3022123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91B283B-DCE2-42BF-A475-FD6F07B91958}"/>
              </a:ext>
            </a:extLst>
          </p:cNvPr>
          <p:cNvSpPr txBox="1">
            <a:spLocks/>
          </p:cNvSpPr>
          <p:nvPr/>
        </p:nvSpPr>
        <p:spPr>
          <a:xfrm>
            <a:off x="5096656" y="634946"/>
            <a:ext cx="7095343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Background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803B26-B3F6-4EDF-A54B-3F1D5BCAEC06}"/>
              </a:ext>
            </a:extLst>
          </p:cNvPr>
          <p:cNvSpPr txBox="1">
            <a:spLocks/>
          </p:cNvSpPr>
          <p:nvPr/>
        </p:nvSpPr>
        <p:spPr>
          <a:xfrm>
            <a:off x="5230255" y="2234540"/>
            <a:ext cx="6961746" cy="336850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When</a:t>
            </a:r>
            <a:r>
              <a:rPr lang="en-US" sz="2400" dirty="0"/>
              <a:t>: March 23-May 18, 2014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How</a:t>
            </a:r>
            <a:r>
              <a:rPr lang="en-US" sz="2400" dirty="0"/>
              <a:t>: dams &amp; irrigation canals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12DDDD-A2FC-402E-A089-2733990FA3E8}"/>
              </a:ext>
            </a:extLst>
          </p:cNvPr>
          <p:cNvSpPr txBox="1"/>
          <p:nvPr/>
        </p:nvSpPr>
        <p:spPr>
          <a:xfrm>
            <a:off x="0" y="6146884"/>
            <a:ext cx="30620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Colorado River Reconnects with Gulf of Mexico</a:t>
            </a:r>
            <a:r>
              <a:rPr lang="en-US" sz="1050" baseline="30000" dirty="0"/>
              <a:t>2</a:t>
            </a:r>
            <a:endParaRPr lang="en-US" sz="10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075A20-842F-4DC8-B40D-F5B5FFAE7D98}"/>
              </a:ext>
            </a:extLst>
          </p:cNvPr>
          <p:cNvSpPr txBox="1"/>
          <p:nvPr/>
        </p:nvSpPr>
        <p:spPr>
          <a:xfrm>
            <a:off x="11693236" y="6400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4B1F3F0-0F04-4DE2-985A-121703B890AD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F45E89-1E8A-48C6-A565-97D873226F36}"/>
              </a:ext>
            </a:extLst>
          </p:cNvPr>
          <p:cNvCxnSpPr>
            <a:cxnSpLocks/>
          </p:cNvCxnSpPr>
          <p:nvPr/>
        </p:nvCxnSpPr>
        <p:spPr>
          <a:xfrm>
            <a:off x="5096656" y="2085703"/>
            <a:ext cx="69617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A328230-2171-40A7-9C51-645776220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8" r="2" b="2"/>
          <a:stretch/>
        </p:blipFill>
        <p:spPr>
          <a:xfrm>
            <a:off x="1" y="0"/>
            <a:ext cx="4673238" cy="62068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436C281-4D05-4387-A650-93CB7D18D2EC}"/>
              </a:ext>
            </a:extLst>
          </p:cNvPr>
          <p:cNvSpPr txBox="1"/>
          <p:nvPr/>
        </p:nvSpPr>
        <p:spPr>
          <a:xfrm>
            <a:off x="2101933" y="450280"/>
            <a:ext cx="172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Colorado River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89CCA2-A55A-4802-986C-2A2FA82A088C}"/>
              </a:ext>
            </a:extLst>
          </p:cNvPr>
          <p:cNvSpPr txBox="1"/>
          <p:nvPr/>
        </p:nvSpPr>
        <p:spPr>
          <a:xfrm>
            <a:off x="0" y="2311334"/>
            <a:ext cx="2207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Tidal Channel</a:t>
            </a:r>
          </a:p>
        </p:txBody>
      </p:sp>
    </p:spTree>
    <p:extLst>
      <p:ext uri="{BB962C8B-B14F-4D97-AF65-F5344CB8AC3E}">
        <p14:creationId xmlns:p14="http://schemas.microsoft.com/office/powerpoint/2010/main" val="54818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1D1CB25-3817-4C20-A349-0D12CCE1B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" t="2826" r="15071" b="40908"/>
          <a:stretch/>
        </p:blipFill>
        <p:spPr>
          <a:xfrm>
            <a:off x="0" y="0"/>
            <a:ext cx="6925456" cy="628122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6CC8B3-6283-42A6-8AA2-CC087E74A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9835" y="87868"/>
            <a:ext cx="4619969" cy="1450757"/>
          </a:xfrm>
        </p:spPr>
        <p:txBody>
          <a:bodyPr/>
          <a:lstStyle/>
          <a:p>
            <a:r>
              <a:rPr lang="en-US" dirty="0"/>
              <a:t>Study Area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2302E9-AC93-42EC-B88C-5CD9B5AD4F85}"/>
              </a:ext>
            </a:extLst>
          </p:cNvPr>
          <p:cNvSpPr txBox="1"/>
          <p:nvPr/>
        </p:nvSpPr>
        <p:spPr>
          <a:xfrm>
            <a:off x="11693236" y="6400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4B1F3F0-0F04-4DE2-985A-121703B890AD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DF6270B2-B41A-421F-A2B5-4CFFD4E105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9" t="9708" r="12850" b="10144"/>
          <a:stretch/>
        </p:blipFill>
        <p:spPr>
          <a:xfrm>
            <a:off x="3823990" y="680745"/>
            <a:ext cx="3927423" cy="549650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11EA86C-390B-427A-86C8-BA21871D0671}"/>
              </a:ext>
            </a:extLst>
          </p:cNvPr>
          <p:cNvCxnSpPr>
            <a:cxnSpLocks/>
          </p:cNvCxnSpPr>
          <p:nvPr/>
        </p:nvCxnSpPr>
        <p:spPr>
          <a:xfrm flipV="1">
            <a:off x="1903751" y="680745"/>
            <a:ext cx="1920239" cy="25472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8F4237-F485-418E-A40A-EF817E1A575B}"/>
              </a:ext>
            </a:extLst>
          </p:cNvPr>
          <p:cNvCxnSpPr/>
          <p:nvPr/>
        </p:nvCxnSpPr>
        <p:spPr>
          <a:xfrm>
            <a:off x="1903751" y="3762531"/>
            <a:ext cx="1920239" cy="24147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8DADE91-B318-4384-9F15-869102943659}"/>
              </a:ext>
            </a:extLst>
          </p:cNvPr>
          <p:cNvSpPr txBox="1">
            <a:spLocks/>
          </p:cNvSpPr>
          <p:nvPr/>
        </p:nvSpPr>
        <p:spPr>
          <a:xfrm>
            <a:off x="7893294" y="1701566"/>
            <a:ext cx="4298706" cy="138754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Spatial Data: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Hydro1K- DEMs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NHD- </a:t>
            </a:r>
            <a:r>
              <a:rPr lang="en-US" sz="2400" dirty="0" err="1"/>
              <a:t>subbasin</a:t>
            </a:r>
            <a:r>
              <a:rPr lang="en-US" sz="2400" dirty="0"/>
              <a:t> &amp; flowline</a:t>
            </a:r>
          </a:p>
        </p:txBody>
      </p:sp>
    </p:spTree>
    <p:extLst>
      <p:ext uri="{BB962C8B-B14F-4D97-AF65-F5344CB8AC3E}">
        <p14:creationId xmlns:p14="http://schemas.microsoft.com/office/powerpoint/2010/main" val="2211630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5CA146-4D81-4840-94D1-8B9A61D35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Location of Piezometer Sites</a:t>
            </a:r>
          </a:p>
        </p:txBody>
      </p:sp>
      <p:pic>
        <p:nvPicPr>
          <p:cNvPr id="5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0A2681D3-C4EB-408B-BDD8-47496818FB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9" r="1936" b="2304"/>
          <a:stretch/>
        </p:blipFill>
        <p:spPr>
          <a:xfrm>
            <a:off x="0" y="1"/>
            <a:ext cx="4989317" cy="62658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38684C-CCE7-49E4-8D76-4F5FA52E6C58}"/>
              </a:ext>
            </a:extLst>
          </p:cNvPr>
          <p:cNvSpPr txBox="1"/>
          <p:nvPr/>
        </p:nvSpPr>
        <p:spPr>
          <a:xfrm>
            <a:off x="11693236" y="6400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fld id="{64B1F3F0-0F04-4DE2-985A-121703B890AD}" type="slidenum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546968-84EB-45FA-A4F8-B06E76DD8564}"/>
              </a:ext>
            </a:extLst>
          </p:cNvPr>
          <p:cNvCxnSpPr>
            <a:cxnSpLocks/>
          </p:cNvCxnSpPr>
          <p:nvPr/>
        </p:nvCxnSpPr>
        <p:spPr>
          <a:xfrm flipV="1">
            <a:off x="5347640" y="4325112"/>
            <a:ext cx="650204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8AE47CD-6C4F-4C1B-9ACD-E7D8B171BBF7}"/>
              </a:ext>
            </a:extLst>
          </p:cNvPr>
          <p:cNvSpPr txBox="1">
            <a:spLocks/>
          </p:cNvSpPr>
          <p:nvPr/>
        </p:nvSpPr>
        <p:spPr>
          <a:xfrm>
            <a:off x="5149088" y="4506899"/>
            <a:ext cx="11091333" cy="415713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Collected by </a:t>
            </a:r>
            <a:r>
              <a:rPr lang="en-US" sz="2800" b="1" dirty="0"/>
              <a:t>UABC</a:t>
            </a:r>
            <a:r>
              <a:rPr lang="en-US" sz="2800" dirty="0"/>
              <a:t>, USGS, USBR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Continuous &amp; manual measurements</a:t>
            </a:r>
          </a:p>
        </p:txBody>
      </p:sp>
    </p:spTree>
    <p:extLst>
      <p:ext uri="{BB962C8B-B14F-4D97-AF65-F5344CB8AC3E}">
        <p14:creationId xmlns:p14="http://schemas.microsoft.com/office/powerpoint/2010/main" val="1492239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56C090-2E00-4E89-8B37-D385F7526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en-US" dirty="0"/>
              <a:t>Temporal Analyses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FB7FD92-3AD0-4625-88B7-4F7908C937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 t="3499" r="8068" b="5524"/>
          <a:stretch/>
        </p:blipFill>
        <p:spPr>
          <a:xfrm>
            <a:off x="56916" y="1233905"/>
            <a:ext cx="7652595" cy="386456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B9C93B-EADE-491C-84BB-9EE9EE0FA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Short-term analysis: plots of continuous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Progression </a:t>
            </a:r>
            <a:r>
              <a:rPr lang="en-US" sz="2400"/>
              <a:t>of flow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Long-Term analysis: TBD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B3F97F-35F4-428C-827F-D24F616DAA61}"/>
              </a:ext>
            </a:extLst>
          </p:cNvPr>
          <p:cNvSpPr txBox="1"/>
          <p:nvPr/>
        </p:nvSpPr>
        <p:spPr>
          <a:xfrm>
            <a:off x="11693236" y="6400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fld id="{64B1F3F0-0F04-4DE2-985A-121703B890AD}" type="slidenum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3B0D3B-9571-4626-908B-94CBFEA65211}"/>
              </a:ext>
            </a:extLst>
          </p:cNvPr>
          <p:cNvCxnSpPr>
            <a:cxnSpLocks/>
          </p:cNvCxnSpPr>
          <p:nvPr/>
        </p:nvCxnSpPr>
        <p:spPr>
          <a:xfrm>
            <a:off x="7709511" y="2142308"/>
            <a:ext cx="3990204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6721ECB-4813-481A-A1A6-12344E6BFDDA}"/>
              </a:ext>
            </a:extLst>
          </p:cNvPr>
          <p:cNvSpPr txBox="1"/>
          <p:nvPr/>
        </p:nvSpPr>
        <p:spPr>
          <a:xfrm>
            <a:off x="900545" y="1206282"/>
            <a:ext cx="631767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Short-term change in groundwater levels after pulse-flow for P piezometers (UABC)</a:t>
            </a:r>
          </a:p>
        </p:txBody>
      </p:sp>
    </p:spTree>
    <p:extLst>
      <p:ext uri="{BB962C8B-B14F-4D97-AF65-F5344CB8AC3E}">
        <p14:creationId xmlns:p14="http://schemas.microsoft.com/office/powerpoint/2010/main" val="84981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343DD10-1F20-4E4B-BAF6-6D8A642A83E0}"/>
              </a:ext>
            </a:extLst>
          </p:cNvPr>
          <p:cNvSpPr txBox="1">
            <a:spLocks/>
          </p:cNvSpPr>
          <p:nvPr/>
        </p:nvSpPr>
        <p:spPr>
          <a:xfrm>
            <a:off x="231475" y="214798"/>
            <a:ext cx="6737362" cy="14547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Change in Weekly Avg Water Table Elevations</a:t>
            </a: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70F3609-AD77-44ED-A610-F7740085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620" y="0"/>
            <a:ext cx="4452069" cy="33390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1DB546-D3C9-40D5-B3D4-B8C0D13C9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024" y="3451115"/>
            <a:ext cx="4452068" cy="33390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53C116-D107-4A67-AC43-A2C7F4EE9046}"/>
              </a:ext>
            </a:extLst>
          </p:cNvPr>
          <p:cNvSpPr txBox="1"/>
          <p:nvPr/>
        </p:nvSpPr>
        <p:spPr>
          <a:xfrm>
            <a:off x="11693236" y="6400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4B1F3F0-0F04-4DE2-985A-121703B890AD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8817B4-04EE-45E7-97D2-9045D2A45E37}"/>
              </a:ext>
            </a:extLst>
          </p:cNvPr>
          <p:cNvCxnSpPr>
            <a:cxnSpLocks/>
          </p:cNvCxnSpPr>
          <p:nvPr/>
        </p:nvCxnSpPr>
        <p:spPr>
          <a:xfrm flipV="1">
            <a:off x="342311" y="1781588"/>
            <a:ext cx="650204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BA8AA6-DFD0-4D0D-9172-2D67076A1D36}"/>
              </a:ext>
            </a:extLst>
          </p:cNvPr>
          <p:cNvSpPr txBox="1">
            <a:spLocks/>
          </p:cNvSpPr>
          <p:nvPr/>
        </p:nvSpPr>
        <p:spPr>
          <a:xfrm>
            <a:off x="618067" y="1845733"/>
            <a:ext cx="5269409" cy="35575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March 22 – July 5, 2014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Red</a:t>
            </a:r>
            <a:r>
              <a:rPr lang="en-US" sz="2800" dirty="0"/>
              <a:t>: decrease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C000"/>
                </a:solidFill>
              </a:rPr>
              <a:t>Yellow</a:t>
            </a:r>
            <a:r>
              <a:rPr lang="en-US" sz="2800" dirty="0"/>
              <a:t>: increase by 1 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B050"/>
                </a:solidFill>
              </a:rPr>
              <a:t>Green</a:t>
            </a:r>
            <a:r>
              <a:rPr lang="en-US" sz="2800" dirty="0"/>
              <a:t>: increase by 2-4 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Blue</a:t>
            </a:r>
            <a:r>
              <a:rPr lang="en-US" sz="2800" dirty="0"/>
              <a:t>: increase by 5-7 m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3496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5D3CD-BE48-49A4-8677-3957BE1BE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18" y="-268635"/>
            <a:ext cx="5389418" cy="1196890"/>
          </a:xfrm>
        </p:spPr>
        <p:txBody>
          <a:bodyPr/>
          <a:lstStyle/>
          <a:p>
            <a:r>
              <a:rPr lang="en-US" dirty="0"/>
              <a:t>Spatial Analysis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966253-AC7E-481B-BB0E-D58B3ED4F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4" t="3703" r="15611" b="1968"/>
          <a:stretch/>
        </p:blipFill>
        <p:spPr>
          <a:xfrm>
            <a:off x="3214255" y="907043"/>
            <a:ext cx="8977745" cy="538292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55977F-76E5-43A9-934C-B96F8E2E9DC0}"/>
              </a:ext>
            </a:extLst>
          </p:cNvPr>
          <p:cNvSpPr txBox="1"/>
          <p:nvPr/>
        </p:nvSpPr>
        <p:spPr>
          <a:xfrm>
            <a:off x="11693236" y="6400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4B1F3F0-0F04-4DE2-985A-121703B890AD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7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670D8-32A9-435A-B97C-DF8CC07F6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E877A-1B99-4A41-89B8-7947DCD5D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Strong groundwater response to flow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Temporally: changed </a:t>
            </a:r>
            <a:r>
              <a:rPr lang="en-US" sz="2400" b="1" dirty="0"/>
              <a:t>quickly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Spatially: </a:t>
            </a:r>
            <a:r>
              <a:rPr lang="en-US" sz="2400" b="1" dirty="0"/>
              <a:t>dry</a:t>
            </a:r>
            <a:r>
              <a:rPr lang="en-US" sz="2400" dirty="0"/>
              <a:t> </a:t>
            </a:r>
            <a:r>
              <a:rPr lang="en-US" sz="2400" b="1" dirty="0"/>
              <a:t>region</a:t>
            </a:r>
            <a:r>
              <a:rPr lang="en-US" sz="2400" dirty="0"/>
              <a:t> had largest response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Further research: surface water, vegetation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Room for improvement: international datasets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816D0E-5264-4045-9DF9-4866DDE78F9D}"/>
              </a:ext>
            </a:extLst>
          </p:cNvPr>
          <p:cNvSpPr txBox="1"/>
          <p:nvPr/>
        </p:nvSpPr>
        <p:spPr>
          <a:xfrm>
            <a:off x="11693236" y="6400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4B1F3F0-0F04-4DE2-985A-121703B890AD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1BEC3C1F-DFC8-4AE9-B6A0-F4D65C2A31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6" t="4150" r="2695" b="1753"/>
          <a:stretch/>
        </p:blipFill>
        <p:spPr>
          <a:xfrm>
            <a:off x="7592291" y="288361"/>
            <a:ext cx="4599709" cy="60060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DDB183-2116-47EB-9762-A9F4F4529B7E}"/>
              </a:ext>
            </a:extLst>
          </p:cNvPr>
          <p:cNvSpPr txBox="1"/>
          <p:nvPr/>
        </p:nvSpPr>
        <p:spPr>
          <a:xfrm>
            <a:off x="7974179" y="39613"/>
            <a:ext cx="42178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Example of Incomplete DEM along international water body</a:t>
            </a:r>
          </a:p>
        </p:txBody>
      </p:sp>
    </p:spTree>
    <p:extLst>
      <p:ext uri="{BB962C8B-B14F-4D97-AF65-F5344CB8AC3E}">
        <p14:creationId xmlns:p14="http://schemas.microsoft.com/office/powerpoint/2010/main" val="141397861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271</Words>
  <Application>Microsoft Office PowerPoint</Application>
  <PresentationFormat>Widescreen</PresentationFormat>
  <Paragraphs>66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Retrospect</vt:lpstr>
      <vt:lpstr>Spatial &amp; Temporal Analysis of Groundwater Level Response to 2014 Environmental Pulse-Flow to the Colorado River Delta</vt:lpstr>
      <vt:lpstr>PowerPoint Presentation</vt:lpstr>
      <vt:lpstr>PowerPoint Presentation</vt:lpstr>
      <vt:lpstr>Study Area</vt:lpstr>
      <vt:lpstr>Location of Piezometer Sites</vt:lpstr>
      <vt:lpstr>Temporal Analyses</vt:lpstr>
      <vt:lpstr>PowerPoint Presentation</vt:lpstr>
      <vt:lpstr>Spatial Analysis</vt:lpstr>
      <vt:lpstr>Take-Aways</vt:lpstr>
      <vt:lpstr>Questions?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Spatial &amp; Temporal Analysis of Groundwater Level Response to 2014 Environmental Pulse-Flow to the Colorado River Delta</dc:title>
  <dc:creator>ARNOLD, STEPHANIE P</dc:creator>
  <cp:lastModifiedBy>ARNOLD, STEPHANIE P</cp:lastModifiedBy>
  <cp:revision>52</cp:revision>
  <dcterms:created xsi:type="dcterms:W3CDTF">2018-11-13T07:13:32Z</dcterms:created>
  <dcterms:modified xsi:type="dcterms:W3CDTF">2018-11-13T16:25:58Z</dcterms:modified>
</cp:coreProperties>
</file>