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2" r:id="rId5"/>
    <p:sldId id="263" r:id="rId6"/>
    <p:sldId id="258" r:id="rId7"/>
    <p:sldId id="259" r:id="rId8"/>
    <p:sldId id="261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F0BAB47-3932-4E66-82C3-4445EF423586}">
          <p14:sldIdLst>
            <p14:sldId id="256"/>
            <p14:sldId id="257"/>
            <p14:sldId id="260"/>
            <p14:sldId id="262"/>
            <p14:sldId id="263"/>
            <p14:sldId id="258"/>
            <p14:sldId id="259"/>
            <p14:sldId id="261"/>
            <p14:sldId id="264"/>
            <p14:sldId id="26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75" d="100"/>
          <a:sy n="75" d="100"/>
        </p:scale>
        <p:origin x="32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E8BD4-6A4B-47C1-A0AE-C31A8E5D63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B12D96-9BCC-42B3-8CB9-7E51C472D7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AD6CA5-CAB1-4600-A515-50B4CE8F1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FD359-A395-4778-912A-C7D008C754BE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2525C-61F7-446B-9B34-1FC10DB31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C2AD2-078C-45DE-9B92-471563DBA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17CB-796C-41C4-9653-D4DD98331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287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DD0AC-CECD-4B5F-95CA-B41E8B843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3772C1-BA73-403B-BE71-F4475699CC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244E9-FE82-4DD2-B594-50D765904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FD359-A395-4778-912A-C7D008C754BE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E3DD0-8215-4B78-A89F-3EC7B9DFE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03849-7960-46B1-945A-C4FC40437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17CB-796C-41C4-9653-D4DD98331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875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F4866F-09D7-47CB-9B3F-9B2B1F1309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18F8A0-0A90-4615-A6DE-6AD33912FB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0CF44-CE84-4849-A489-E201B9EA5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FD359-A395-4778-912A-C7D008C754BE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4F63C-9E7E-4040-AAB7-77ABDD957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8BD3B-DC87-4D49-BA88-392EC2A61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17CB-796C-41C4-9653-D4DD98331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135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580FE-DCE4-46DC-B6D1-61202277A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0E8D6-673B-49F5-AF95-616DDE22B5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32EBB-C942-40B8-B520-2CF288D38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FD359-A395-4778-912A-C7D008C754BE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11053F-42C0-468E-8CE9-C901A2C32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B9355-EDC9-48D8-B87B-FF302C71F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17CB-796C-41C4-9653-D4DD98331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18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5F173-E53E-4EEA-9A21-DE87538C9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CF110F-02AD-4D7F-ABC9-088431E996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98B63-EAD9-4CF2-BFBB-5B3ADC63E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FD359-A395-4778-912A-C7D008C754BE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F56B7B-912B-4AB9-9453-3561D4852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220259-E10A-4A7D-AB2E-33493DE2E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17CB-796C-41C4-9653-D4DD98331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774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209A5-811D-42FE-A7DF-53D5D30C4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5577F-C210-4C6F-AA0C-586148F30C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24B8AA-5D4E-42FB-9282-FCCFA5429C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C7D53E-E8DF-473F-9BA3-85437195B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FD359-A395-4778-912A-C7D008C754BE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266E1C-A603-4DD2-8925-0821D429B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577A2C-FBA9-4E93-9526-8577D6CFB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17CB-796C-41C4-9653-D4DD98331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652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C45C8-D0B7-4244-B4A8-0FD63F3F5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8781C-B8B1-4E13-9994-D86C25D20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5CDD2F-65FB-4482-ADD6-7F416B97D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ABA181-3D9F-4A32-9475-F27C779BF1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424DAA-81F1-49F4-87F2-61CEE72080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982620-E780-47F5-9597-C3856ADD5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FD359-A395-4778-912A-C7D008C754BE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82DDBC-045D-4683-8773-0A6D5E9B0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EE5A15-1B02-4A93-AA82-51EE722E7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17CB-796C-41C4-9653-D4DD98331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876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B3801-15EA-4E72-9D34-1A51368BC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052FE9-CE4E-4429-96A5-FEE6F30C9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FD359-A395-4778-912A-C7D008C754BE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4719C1-0BB4-4265-BC53-D68ABF1CA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23D382-67B9-4AD9-8F49-0FF355A98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17CB-796C-41C4-9653-D4DD98331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626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B0AB5E-6DE8-4B5A-9F9A-E30664E84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FD359-A395-4778-912A-C7D008C754BE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ABCA10-C3B8-4F0C-87B9-C1C51C425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20D726-886D-4EE8-88CE-A9273768F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17CB-796C-41C4-9653-D4DD98331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537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22F31-0760-41AD-8F0C-E264FE498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0F99C-6B7B-41A0-811C-328CE1FF6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5D4B9B-465A-48C4-A046-99A224534A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FDF550-F8E4-4DC9-A272-F52E06749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FD359-A395-4778-912A-C7D008C754BE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7855B3-5062-483B-8173-C1DF3F86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416065-2A38-4545-8C29-E42D4AD9C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17CB-796C-41C4-9653-D4DD98331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18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CA97B-F9E9-45C7-807C-32793913A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9A3EF4-CA16-465B-9696-7FAC9222F8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A41B5F-6D15-48FB-AE9F-F41C18E675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CF5615-77AC-4C0E-945C-CC4268364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FD359-A395-4778-912A-C7D008C754BE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88D343-CA03-4E00-BE5A-25FF59ADD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108EA9-5DA2-4A83-BE4B-900BA8D14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F17CB-796C-41C4-9653-D4DD98331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925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29CF18-A129-449A-81DA-0DB3F9965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F8021F-7D45-47C3-B6FA-F8046AA36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3F6AC6-F838-456F-9BF1-040E583639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FD359-A395-4778-912A-C7D008C754BE}" type="datetimeFigureOut">
              <a:rPr lang="en-US" smtClean="0"/>
              <a:t>11/12/2018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2DF46-3877-4E61-988A-3C5C0A3AA8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B12B5-463C-4FC8-A4DC-2EFF6A624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F17CB-796C-41C4-9653-D4DD98331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507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0DEA1F-7A16-4369-9FCE-E5E23CD62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2BC47D-985B-409E-8E10-306EBA7CDA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4040" y="3369743"/>
            <a:ext cx="9144000" cy="3011487"/>
          </a:xfrm>
        </p:spPr>
        <p:txBody>
          <a:bodyPr>
            <a:noAutofit/>
          </a:bodyPr>
          <a:lstStyle/>
          <a:p>
            <a:r>
              <a:rPr lang="en-US" sz="3600" b="1" dirty="0"/>
              <a:t>Predicting watershed DOC and DON concentrations using concentration-slope relationships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ACF8A1-E45B-4596-A166-4FB4C34BB8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4040" y="5976001"/>
            <a:ext cx="9144000" cy="1655762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Emily Bristol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3613D7-E3DC-4D6C-BD2B-8E04FA86037F}"/>
              </a:ext>
            </a:extLst>
          </p:cNvPr>
          <p:cNvSpPr txBox="1"/>
          <p:nvPr/>
        </p:nvSpPr>
        <p:spPr>
          <a:xfrm>
            <a:off x="9267738" y="0"/>
            <a:ext cx="2924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 by Cameron W. </a:t>
            </a:r>
            <a:r>
              <a:rPr lang="en-US" dirty="0" err="1"/>
              <a:t>Wobus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035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468E4-7249-482E-B399-C9A995F47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1550" y="2766218"/>
            <a:ext cx="3594100" cy="1325563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C1EF571-5639-4FDC-BC74-94B40ABED9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25788" y="976950"/>
            <a:ext cx="3267562" cy="49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62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E9D66-A70E-4BDA-B867-8A5ECE8FD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Beaufort Sea Lagoons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EFEA939-E6AC-4BBD-A690-BB2B178DAAF9}"/>
              </a:ext>
            </a:extLst>
          </p:cNvPr>
          <p:cNvGrpSpPr/>
          <p:nvPr/>
        </p:nvGrpSpPr>
        <p:grpSpPr>
          <a:xfrm>
            <a:off x="172243" y="1442244"/>
            <a:ext cx="11847513" cy="4553744"/>
            <a:chOff x="201612" y="1837213"/>
            <a:chExt cx="11847513" cy="455374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A4BF20B-3228-4B50-9509-9BEE2DA1B0EB}"/>
                </a:ext>
              </a:extLst>
            </p:cNvPr>
            <p:cNvGrpSpPr/>
            <p:nvPr/>
          </p:nvGrpSpPr>
          <p:grpSpPr>
            <a:xfrm>
              <a:off x="201612" y="2085657"/>
              <a:ext cx="4008438" cy="4305300"/>
              <a:chOff x="766762" y="1762899"/>
              <a:chExt cx="4008438" cy="430530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C4E437E6-0B59-4C79-8AB8-290BB5D2CB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6762" y="1762899"/>
                <a:ext cx="3800475" cy="4305300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8006BE0-8164-4246-A925-C56601C04238}"/>
                  </a:ext>
                </a:extLst>
              </p:cNvPr>
              <p:cNvSpPr/>
              <p:nvPr/>
            </p:nvSpPr>
            <p:spPr>
              <a:xfrm>
                <a:off x="1682750" y="1847850"/>
                <a:ext cx="1384300" cy="65405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CA25E409-B870-44DF-A5EA-761E9342B8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67050" y="2005843"/>
                <a:ext cx="1708150" cy="286507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51AAED0-E07C-40B0-A253-F2C44D673906}"/>
                </a:ext>
              </a:extLst>
            </p:cNvPr>
            <p:cNvGrpSpPr/>
            <p:nvPr/>
          </p:nvGrpSpPr>
          <p:grpSpPr>
            <a:xfrm>
              <a:off x="4210050" y="1837213"/>
              <a:ext cx="7839075" cy="2940064"/>
              <a:chOff x="4210050" y="1837213"/>
              <a:chExt cx="7839075" cy="2940064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41AA31B5-49A5-4FEA-8B8A-6AA80D281E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10050" y="2328601"/>
                <a:ext cx="7839075" cy="2448676"/>
              </a:xfrm>
              <a:prstGeom prst="rect">
                <a:avLst/>
              </a:prstGeom>
            </p:spPr>
          </p:pic>
          <p:sp>
            <p:nvSpPr>
              <p:cNvPr id="15" name="Speech Bubble: Rectangle 14">
                <a:extLst>
                  <a:ext uri="{FF2B5EF4-FFF2-40B4-BE49-F238E27FC236}">
                    <a16:creationId xmlns:a16="http://schemas.microsoft.com/office/drawing/2014/main" id="{A89D17AA-3CF2-4FEF-999B-A738FFDA4AC8}"/>
                  </a:ext>
                </a:extLst>
              </p:cNvPr>
              <p:cNvSpPr/>
              <p:nvPr/>
            </p:nvSpPr>
            <p:spPr>
              <a:xfrm>
                <a:off x="10852944" y="2910364"/>
                <a:ext cx="965200" cy="864552"/>
              </a:xfrm>
              <a:prstGeom prst="wedgeRectCallou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 err="1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ea typeface="Calibri" panose="020F0502020204030204" pitchFamily="34" charset="0"/>
                    <a:cs typeface="Times New Roman" panose="02020603050405020304" pitchFamily="18" charset="0"/>
                  </a:rPr>
                  <a:t>Kaktovik</a:t>
                </a:r>
                <a:r>
                  <a:rPr lang="en-US" sz="160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ea typeface="Calibri" panose="020F0502020204030204" pitchFamily="34" charset="0"/>
                    <a:cs typeface="Times New Roman" panose="02020603050405020304" pitchFamily="18" charset="0"/>
                  </a:rPr>
                  <a:t> and Lago Lagoons</a:t>
                </a:r>
                <a:endParaRPr lang="en-US" sz="1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Speech Bubble: Rectangle 15">
                <a:extLst>
                  <a:ext uri="{FF2B5EF4-FFF2-40B4-BE49-F238E27FC236}">
                    <a16:creationId xmlns:a16="http://schemas.microsoft.com/office/drawing/2014/main" id="{EBBC2123-C7D9-40B8-BFA5-5ED0FCC51F08}"/>
                  </a:ext>
                </a:extLst>
              </p:cNvPr>
              <p:cNvSpPr/>
              <p:nvPr/>
            </p:nvSpPr>
            <p:spPr>
              <a:xfrm>
                <a:off x="7736681" y="3011010"/>
                <a:ext cx="914400" cy="530860"/>
              </a:xfrm>
              <a:prstGeom prst="wedgeRectCallou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ea typeface="Calibri" panose="020F0502020204030204" pitchFamily="34" charset="0"/>
                    <a:cs typeface="Times New Roman" panose="02020603050405020304" pitchFamily="18" charset="0"/>
                  </a:rPr>
                  <a:t>Simpson Lagoon</a:t>
                </a:r>
                <a:endParaRPr lang="en-US" sz="1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Speech Bubble: Rectangle 16">
                <a:extLst>
                  <a:ext uri="{FF2B5EF4-FFF2-40B4-BE49-F238E27FC236}">
                    <a16:creationId xmlns:a16="http://schemas.microsoft.com/office/drawing/2014/main" id="{D695D5D6-CA63-4657-9939-6043939405CD}"/>
                  </a:ext>
                </a:extLst>
              </p:cNvPr>
              <p:cNvSpPr/>
              <p:nvPr/>
            </p:nvSpPr>
            <p:spPr>
              <a:xfrm>
                <a:off x="4668044" y="1837213"/>
                <a:ext cx="817563" cy="588010"/>
              </a:xfrm>
              <a:prstGeom prst="wedgeRectCallou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00" dirty="0">
                    <a:ln>
                      <a:noFill/>
                    </a:ln>
                    <a:solidFill>
                      <a:srgbClr val="000000"/>
                    </a:solidFill>
                    <a:effectLst>
                      <a:outerShdw blurRad="38100" dist="19050" dir="2700000" algn="tl">
                        <a:schemeClr val="dk1">
                          <a:alpha val="40000"/>
                        </a:schemeClr>
                      </a:outerShdw>
                    </a:effectLst>
                    <a:ea typeface="Calibri" panose="020F0502020204030204" pitchFamily="34" charset="0"/>
                    <a:cs typeface="Times New Roman" panose="02020603050405020304" pitchFamily="18" charset="0"/>
                  </a:rPr>
                  <a:t>Elson Lagoon</a:t>
                </a:r>
                <a:endParaRPr lang="en-US" sz="16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B196A27F-32AA-46D1-9309-10A2C3B9B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9100" y="4645459"/>
            <a:ext cx="7839075" cy="135052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1. Delineate catchments for all streams entering each lagoon.</a:t>
            </a:r>
          </a:p>
          <a:p>
            <a:pPr marL="0" indent="0">
              <a:buNone/>
            </a:pPr>
            <a:r>
              <a:rPr lang="en-US" dirty="0"/>
              <a:t>2. Use catchment slope data to estimate dissolved organic carbon and dissolved organic nitrogen concentrations.</a:t>
            </a:r>
          </a:p>
        </p:txBody>
      </p:sp>
    </p:spTree>
    <p:extLst>
      <p:ext uri="{BB962C8B-B14F-4D97-AF65-F5344CB8AC3E}">
        <p14:creationId xmlns:p14="http://schemas.microsoft.com/office/powerpoint/2010/main" val="103195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17512-E6F1-4185-824D-96FF90CD1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Why?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3330FE-A405-445B-BF22-0CA600033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42265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Dissolved organic matter is a critical component in these lagoon ecosystems.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Freshwater inputs influence marine ecosystem productivity.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043DC8-29B9-406C-AC09-3E70171A3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971" y="2100377"/>
            <a:ext cx="7504029" cy="4351338"/>
          </a:xfrm>
          <a:prstGeom prst="rect">
            <a:avLst/>
          </a:prstGeom>
        </p:spPr>
      </p:pic>
      <p:pic>
        <p:nvPicPr>
          <p:cNvPr id="5" name="Picture 2" descr="Image result for ble lter logo">
            <a:extLst>
              <a:ext uri="{FF2B5EF4-FFF2-40B4-BE49-F238E27FC236}">
                <a16:creationId xmlns:a16="http://schemas.microsoft.com/office/drawing/2014/main" id="{47C112AF-8202-46BB-8933-84BC2C2AE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3881" y="1825625"/>
            <a:ext cx="1077119" cy="107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304A7FB-D00D-4935-8974-7A2889C8936E}"/>
              </a:ext>
            </a:extLst>
          </p:cNvPr>
          <p:cNvSpPr/>
          <p:nvPr/>
        </p:nvSpPr>
        <p:spPr>
          <a:xfrm>
            <a:off x="7226300" y="4400550"/>
            <a:ext cx="419100" cy="279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19F1477-624B-4352-9774-118C8B26B285}"/>
              </a:ext>
            </a:extLst>
          </p:cNvPr>
          <p:cNvSpPr/>
          <p:nvPr/>
        </p:nvSpPr>
        <p:spPr>
          <a:xfrm>
            <a:off x="5597525" y="3582194"/>
            <a:ext cx="942975" cy="3230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22DADF-8BEC-4DE9-B0A4-7941AFE3D905}"/>
              </a:ext>
            </a:extLst>
          </p:cNvPr>
          <p:cNvSpPr txBox="1"/>
          <p:nvPr/>
        </p:nvSpPr>
        <p:spPr>
          <a:xfrm>
            <a:off x="6933573" y="6451715"/>
            <a:ext cx="5258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Beaufort Sea Lagoons Long Term Ecological Research</a:t>
            </a:r>
          </a:p>
        </p:txBody>
      </p:sp>
    </p:spTree>
    <p:extLst>
      <p:ext uri="{BB962C8B-B14F-4D97-AF65-F5344CB8AC3E}">
        <p14:creationId xmlns:p14="http://schemas.microsoft.com/office/powerpoint/2010/main" val="82463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840CA-B379-47C5-90E7-7B031A3AC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GIS Data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E4B1E-13A5-4744-A929-CDB13D1CC1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1520"/>
            <a:ext cx="10515600" cy="5171607"/>
          </a:xfrm>
        </p:spPr>
        <p:txBody>
          <a:bodyPr>
            <a:normAutofit/>
          </a:bodyPr>
          <a:lstStyle/>
          <a:p>
            <a:r>
              <a:rPr lang="en-US" dirty="0"/>
              <a:t>High resolution DEM (2m) available through </a:t>
            </a:r>
            <a:r>
              <a:rPr lang="en-US" dirty="0" err="1"/>
              <a:t>ArcticDEM</a:t>
            </a:r>
            <a:r>
              <a:rPr lang="en-US" dirty="0"/>
              <a:t>, Polar Geospatial Center at the University of Minnesota</a:t>
            </a:r>
          </a:p>
          <a:p>
            <a:r>
              <a:rPr lang="en-US" dirty="0"/>
              <a:t>Limited NHD data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Aerial imagery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C425AD-2B77-42A9-BFEC-B7CF55FFE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770" y="2817083"/>
            <a:ext cx="3448277" cy="30512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5D9D0F-BB54-4654-B9E9-F502F47DF4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5"/>
          <a:stretch/>
        </p:blipFill>
        <p:spPr>
          <a:xfrm>
            <a:off x="5569382" y="2817084"/>
            <a:ext cx="3521545" cy="305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98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EFC52C-7326-40C9-89F8-2FB0F6445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53F9750F-0F47-4922-B1C8-B5BB7885B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10641"/>
            <a:ext cx="6482918" cy="4351338"/>
          </a:xfrm>
        </p:spPr>
        <p:txBody>
          <a:bodyPr/>
          <a:lstStyle/>
          <a:p>
            <a:r>
              <a:rPr lang="en-US" dirty="0"/>
              <a:t>Determined minimum flow accumulation for streams using aerial imagery</a:t>
            </a:r>
          </a:p>
          <a:p>
            <a:r>
              <a:rPr lang="en-US" dirty="0"/>
              <a:t>Selected stream networks that drained into lagoons of interest</a:t>
            </a:r>
          </a:p>
          <a:p>
            <a:r>
              <a:rPr lang="en-US" dirty="0"/>
              <a:t>Created drainage basin from sub-basins that intersected with selected streams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168CEA-6C17-4A9D-9E87-104C2A791B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4" r="6827"/>
          <a:stretch/>
        </p:blipFill>
        <p:spPr>
          <a:xfrm>
            <a:off x="7420131" y="1295595"/>
            <a:ext cx="4369633" cy="49863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63CD56-7826-423D-8E8D-E1003A6DE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499" y="4590171"/>
            <a:ext cx="2177619" cy="2083281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CF3472B-E36A-4614-A3D2-B383CA456120}"/>
              </a:ext>
            </a:extLst>
          </p:cNvPr>
          <p:cNvSpPr/>
          <p:nvPr/>
        </p:nvSpPr>
        <p:spPr>
          <a:xfrm>
            <a:off x="9309100" y="3943350"/>
            <a:ext cx="501650" cy="533400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D297EEF-9E74-4C94-BF0A-F18BAB2A0F62}"/>
              </a:ext>
            </a:extLst>
          </p:cNvPr>
          <p:cNvCxnSpPr>
            <a:cxnSpLocks/>
          </p:cNvCxnSpPr>
          <p:nvPr/>
        </p:nvCxnSpPr>
        <p:spPr>
          <a:xfrm flipV="1">
            <a:off x="7330086" y="4197350"/>
            <a:ext cx="1951517" cy="1022350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0569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FE96B0-C8CB-4B76-AE4D-D7D808EF8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14" r="26101" b="50972"/>
          <a:stretch/>
        </p:blipFill>
        <p:spPr>
          <a:xfrm>
            <a:off x="4206698" y="2051048"/>
            <a:ext cx="4093221" cy="3659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BDB093-22DB-4674-A9EF-7CD90C8CA4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3" t="6375" r="50993" b="27320"/>
          <a:stretch/>
        </p:blipFill>
        <p:spPr>
          <a:xfrm>
            <a:off x="8299919" y="1990491"/>
            <a:ext cx="2281846" cy="49239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553AF8-9967-4589-9151-545C88645A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96" b="51476"/>
          <a:stretch/>
        </p:blipFill>
        <p:spPr>
          <a:xfrm>
            <a:off x="58069" y="2157193"/>
            <a:ext cx="4101154" cy="34474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FAF0B0-9E50-42B0-865E-CCC107408639}"/>
              </a:ext>
            </a:extLst>
          </p:cNvPr>
          <p:cNvSpPr txBox="1"/>
          <p:nvPr/>
        </p:nvSpPr>
        <p:spPr>
          <a:xfrm>
            <a:off x="1333498" y="1855787"/>
            <a:ext cx="1550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Elson Lagoon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99A8CD-9EC8-4D56-9F7E-217D4293EC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89" t="10601" r="2526" b="56831"/>
          <a:stretch/>
        </p:blipFill>
        <p:spPr>
          <a:xfrm>
            <a:off x="10629240" y="3819331"/>
            <a:ext cx="1286959" cy="2233535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C5419EA5-328E-4C85-B335-91B90F267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Catchments draining into LTER lagoons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074E1B-CE84-4B7B-ADC7-2DD3077555A6}"/>
              </a:ext>
            </a:extLst>
          </p:cNvPr>
          <p:cNvSpPr txBox="1"/>
          <p:nvPr/>
        </p:nvSpPr>
        <p:spPr>
          <a:xfrm>
            <a:off x="5434652" y="1855787"/>
            <a:ext cx="1882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Simpson Lagoon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1A24D4-767B-4BF6-8617-6F4A2BD40178}"/>
              </a:ext>
            </a:extLst>
          </p:cNvPr>
          <p:cNvSpPr txBox="1"/>
          <p:nvPr/>
        </p:nvSpPr>
        <p:spPr>
          <a:xfrm>
            <a:off x="8306651" y="1660117"/>
            <a:ext cx="2966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Kaktovik</a:t>
            </a:r>
            <a:r>
              <a:rPr lang="en-US" sz="2000" dirty="0"/>
              <a:t> and Lago Lagoons</a:t>
            </a:r>
          </a:p>
        </p:txBody>
      </p:sp>
    </p:spTree>
    <p:extLst>
      <p:ext uri="{BB962C8B-B14F-4D97-AF65-F5344CB8AC3E}">
        <p14:creationId xmlns:p14="http://schemas.microsoft.com/office/powerpoint/2010/main" val="3514040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D2AD-F4F8-4D71-9BEB-A6FA1DE21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Slope-concentration models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A4AC3B4-1E47-4588-8627-F851B5534A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520507"/>
            <a:ext cx="5181600" cy="181698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Catchment slope explains more than half the variation in spring and summer DOC and DON concentrations in Arctic rivers.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D819E-BCB9-46DD-B879-0DD533AB5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25" y="1452744"/>
            <a:ext cx="4178300" cy="52802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2DB9E5-4846-4289-8214-9E599404128B}"/>
              </a:ext>
            </a:extLst>
          </p:cNvPr>
          <p:cNvSpPr txBox="1"/>
          <p:nvPr/>
        </p:nvSpPr>
        <p:spPr>
          <a:xfrm>
            <a:off x="9474200" y="6363636"/>
            <a:ext cx="2523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Connolly et al. In Review.</a:t>
            </a:r>
          </a:p>
        </p:txBody>
      </p:sp>
    </p:spTree>
    <p:extLst>
      <p:ext uri="{BB962C8B-B14F-4D97-AF65-F5344CB8AC3E}">
        <p14:creationId xmlns:p14="http://schemas.microsoft.com/office/powerpoint/2010/main" val="1164059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B544745-7498-450A-9705-177B3C991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178A973-D4D0-413F-A3AA-092F753E00FC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005413870"/>
              </p:ext>
            </p:extLst>
          </p:nvPr>
        </p:nvGraphicFramePr>
        <p:xfrm>
          <a:off x="1682750" y="1538523"/>
          <a:ext cx="8302363" cy="2633427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008144">
                  <a:extLst>
                    <a:ext uri="{9D8B030D-6E8A-4147-A177-3AD203B41FA5}">
                      <a16:colId xmlns:a16="http://schemas.microsoft.com/office/drawing/2014/main" val="4118373930"/>
                    </a:ext>
                  </a:extLst>
                </a:gridCol>
                <a:gridCol w="1245355">
                  <a:extLst>
                    <a:ext uri="{9D8B030D-6E8A-4147-A177-3AD203B41FA5}">
                      <a16:colId xmlns:a16="http://schemas.microsoft.com/office/drawing/2014/main" val="332037368"/>
                    </a:ext>
                  </a:extLst>
                </a:gridCol>
                <a:gridCol w="1008144">
                  <a:extLst>
                    <a:ext uri="{9D8B030D-6E8A-4147-A177-3AD203B41FA5}">
                      <a16:colId xmlns:a16="http://schemas.microsoft.com/office/drawing/2014/main" val="1635268811"/>
                    </a:ext>
                  </a:extLst>
                </a:gridCol>
                <a:gridCol w="1008144">
                  <a:extLst>
                    <a:ext uri="{9D8B030D-6E8A-4147-A177-3AD203B41FA5}">
                      <a16:colId xmlns:a16="http://schemas.microsoft.com/office/drawing/2014/main" val="2144459628"/>
                    </a:ext>
                  </a:extLst>
                </a:gridCol>
                <a:gridCol w="1008144">
                  <a:extLst>
                    <a:ext uri="{9D8B030D-6E8A-4147-A177-3AD203B41FA5}">
                      <a16:colId xmlns:a16="http://schemas.microsoft.com/office/drawing/2014/main" val="3694013647"/>
                    </a:ext>
                  </a:extLst>
                </a:gridCol>
                <a:gridCol w="1008144">
                  <a:extLst>
                    <a:ext uri="{9D8B030D-6E8A-4147-A177-3AD203B41FA5}">
                      <a16:colId xmlns:a16="http://schemas.microsoft.com/office/drawing/2014/main" val="2263998825"/>
                    </a:ext>
                  </a:extLst>
                </a:gridCol>
                <a:gridCol w="1008144">
                  <a:extLst>
                    <a:ext uri="{9D8B030D-6E8A-4147-A177-3AD203B41FA5}">
                      <a16:colId xmlns:a16="http://schemas.microsoft.com/office/drawing/2014/main" val="2871528874"/>
                    </a:ext>
                  </a:extLst>
                </a:gridCol>
                <a:gridCol w="1008144">
                  <a:extLst>
                    <a:ext uri="{9D8B030D-6E8A-4147-A177-3AD203B41FA5}">
                      <a16:colId xmlns:a16="http://schemas.microsoft.com/office/drawing/2014/main" val="2849830117"/>
                    </a:ext>
                  </a:extLst>
                </a:gridCol>
              </a:tblGrid>
              <a:tr h="10373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Lagoon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27" marR="4627" marT="4627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Contributing drainage area (</a:t>
                      </a:r>
                      <a:r>
                        <a:rPr lang="en-US" sz="1600" b="1" u="none" strike="noStrike" dirty="0" err="1">
                          <a:effectLst/>
                        </a:rPr>
                        <a:t>sq</a:t>
                      </a:r>
                      <a:r>
                        <a:rPr lang="en-US" sz="1600" b="1" u="none" strike="noStrike" dirty="0">
                          <a:effectLst/>
                        </a:rPr>
                        <a:t> km)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27" marR="4627" marT="4627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Catchment slope (degrees)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27" marR="4627" marT="4627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Catchment slope (%)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27" marR="4627" marT="4627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Estimated spring [DOC]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27" marR="4627" marT="4627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Estimated spring [DON]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27" marR="4627" marT="4627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Estimated summer [DOC]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27" marR="4627" marT="4627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</a:rPr>
                        <a:t>Estimated summer [DON]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27" marR="4627" marT="4627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9874699"/>
                  </a:ext>
                </a:extLst>
              </a:tr>
              <a:tr h="41856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Elson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27" marR="4627" marT="4627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427.6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27" marR="4627" marT="4627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0.38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27" marR="4627" marT="4627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0.11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27" marR="4627" marT="4627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23.0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27" marR="4627" marT="4627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0.62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27" marR="4627" marT="4627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18.5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27" marR="4627" marT="4627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0.77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27" marR="4627" marT="4627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76886949"/>
                  </a:ext>
                </a:extLst>
              </a:tr>
              <a:tr h="34576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Simpson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27" marR="4627" marT="46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70809.7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27" marR="4627" marT="462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4.45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27" marR="4627" marT="462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1.23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27" marR="4627" marT="462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14.2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27" marR="4627" marT="462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0.40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27" marR="4627" marT="462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11.4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27" marR="4627" marT="462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0.47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27" marR="4627" marT="4627" marB="0" anchor="ctr"/>
                </a:tc>
                <a:extLst>
                  <a:ext uri="{0D108BD9-81ED-4DB2-BD59-A6C34878D82A}">
                    <a16:rowId xmlns:a16="http://schemas.microsoft.com/office/drawing/2014/main" val="1450565838"/>
                  </a:ext>
                </a:extLst>
              </a:tr>
              <a:tr h="43990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Kaktovik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27" marR="4627" marT="462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282.2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27" marR="4627" marT="462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0.66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27" marR="4627" marT="462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0.18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27" marR="4627" marT="462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21.1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27" marR="4627" marT="462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0.57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27" marR="4627" marT="462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16.9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27" marR="4627" marT="462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0.70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27" marR="4627" marT="4627" marB="0" anchor="ctr"/>
                </a:tc>
                <a:extLst>
                  <a:ext uri="{0D108BD9-81ED-4DB2-BD59-A6C34878D82A}">
                    <a16:rowId xmlns:a16="http://schemas.microsoft.com/office/drawing/2014/main" val="3635903858"/>
                  </a:ext>
                </a:extLst>
              </a:tr>
              <a:tr h="39187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Lago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27" marR="4627" marT="462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2339.9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27" marR="4627" marT="462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11.31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27" marR="4627" marT="462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3.14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27" marR="4627" marT="462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10.8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27" marR="4627" marT="462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0.32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27" marR="4627" marT="462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8.7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27" marR="4627" marT="4627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0.36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627" marR="4627" marT="4627" marB="0" anchor="ctr"/>
                </a:tc>
                <a:extLst>
                  <a:ext uri="{0D108BD9-81ED-4DB2-BD59-A6C34878D82A}">
                    <a16:rowId xmlns:a16="http://schemas.microsoft.com/office/drawing/2014/main" val="316631459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6138F87-7B67-401D-8461-CE3AC57A0F3D}"/>
              </a:ext>
            </a:extLst>
          </p:cNvPr>
          <p:cNvSpPr txBox="1"/>
          <p:nvPr/>
        </p:nvSpPr>
        <p:spPr>
          <a:xfrm>
            <a:off x="1181100" y="4622800"/>
            <a:ext cx="9740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With increasing catchment slope, [DOC] and [DON] decrease.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For larger catchments, slope increases west to east.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Small coastal catchments have the highest [DOC] and [DON], but likely the lowest discharge. </a:t>
            </a:r>
          </a:p>
        </p:txBody>
      </p:sp>
    </p:spTree>
    <p:extLst>
      <p:ext uri="{BB962C8B-B14F-4D97-AF65-F5344CB8AC3E}">
        <p14:creationId xmlns:p14="http://schemas.microsoft.com/office/powerpoint/2010/main" val="503444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063BC-B767-4A45-BCEA-A15C18358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and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D3271-15A7-48E6-A923-E520326E3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7375"/>
            <a:ext cx="7531100" cy="4351338"/>
          </a:xfrm>
        </p:spPr>
        <p:txBody>
          <a:bodyPr/>
          <a:lstStyle/>
          <a:p>
            <a:r>
              <a:rPr lang="en-US" dirty="0"/>
              <a:t>Difficult to determine all freshwater inputs to lagoons; large, adjacent rivers indirectly contribute carbon and nutrients </a:t>
            </a:r>
          </a:p>
          <a:p>
            <a:r>
              <a:rPr lang="en-US" dirty="0"/>
              <a:t>Discharge models needed to estimate fluxes of DOC and DON</a:t>
            </a:r>
          </a:p>
          <a:p>
            <a:r>
              <a:rPr lang="en-US" dirty="0"/>
              <a:t>Analysis of lagoon-ocean connectivity needed to understand how nutrients are retained in lagoons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663A93-EEEA-4DA7-9280-4812AC254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300" y="1266825"/>
            <a:ext cx="3624263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1286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340</Words>
  <Application>Microsoft Office PowerPoint</Application>
  <PresentationFormat>Widescreen</PresentationFormat>
  <Paragraphs>85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Predicting watershed DOC and DON concentrations using concentration-slope relationships</vt:lpstr>
      <vt:lpstr>Beaufort Sea Lagoons</vt:lpstr>
      <vt:lpstr>Why?</vt:lpstr>
      <vt:lpstr>GIS Data Sources</vt:lpstr>
      <vt:lpstr>Methods</vt:lpstr>
      <vt:lpstr>Catchments draining into LTER lagoons</vt:lpstr>
      <vt:lpstr>Slope-concentration models </vt:lpstr>
      <vt:lpstr>Results</vt:lpstr>
      <vt:lpstr>Limitations and Next Steps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Predicting watershed DOC and DON concentrations using concentration-slope relationships</dc:title>
  <dc:creator>Emily Bristol</dc:creator>
  <cp:lastModifiedBy>Emily Bristol</cp:lastModifiedBy>
  <cp:revision>24</cp:revision>
  <dcterms:created xsi:type="dcterms:W3CDTF">2018-11-13T13:32:35Z</dcterms:created>
  <dcterms:modified xsi:type="dcterms:W3CDTF">2018-11-13T16:46:56Z</dcterms:modified>
</cp:coreProperties>
</file>