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5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1142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aeg\AppData\Local\Packages\Microsoft.MicrosoftEdge_8wekyb3d8bbwe\TempState\Downloads\LAKEPOWELL11-08-2018T12.30.21%20(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aeg\AppData\Local\Packages\Microsoft.MicrosoftEdge_8wekyb3d8bbwe\TempState\Downloads\LAKEPOWELL11-08-2018T12.30.21%20(1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aeg\AppData\Local\Packages\Microsoft.MicrosoftEdge_8wekyb3d8bbwe\TempState\Downloads\LAKEPOWELL11-08-2018T12.30.21%20(1)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Lake Powell Monthly</a:t>
            </a:r>
            <a:r>
              <a:rPr lang="en-US" baseline="0"/>
              <a:t> Elevation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'LAKEPOWELL11-08-2018T12.30.21 ('!$A$2:$A$98</c:f>
              <c:numCache>
                <c:formatCode>d\-mmm\-yy</c:formatCode>
                <c:ptCount val="97"/>
                <c:pt idx="0">
                  <c:v>40452</c:v>
                </c:pt>
                <c:pt idx="1">
                  <c:v>40483</c:v>
                </c:pt>
                <c:pt idx="2">
                  <c:v>40513</c:v>
                </c:pt>
                <c:pt idx="3">
                  <c:v>40544</c:v>
                </c:pt>
                <c:pt idx="4">
                  <c:v>40575</c:v>
                </c:pt>
                <c:pt idx="5">
                  <c:v>40603</c:v>
                </c:pt>
                <c:pt idx="6">
                  <c:v>40634</c:v>
                </c:pt>
                <c:pt idx="7">
                  <c:v>40664</c:v>
                </c:pt>
                <c:pt idx="8">
                  <c:v>40695</c:v>
                </c:pt>
                <c:pt idx="9">
                  <c:v>40725</c:v>
                </c:pt>
                <c:pt idx="10">
                  <c:v>40756</c:v>
                </c:pt>
                <c:pt idx="11">
                  <c:v>40787</c:v>
                </c:pt>
                <c:pt idx="12">
                  <c:v>40817</c:v>
                </c:pt>
                <c:pt idx="13">
                  <c:v>40848</c:v>
                </c:pt>
                <c:pt idx="14">
                  <c:v>40878</c:v>
                </c:pt>
                <c:pt idx="15">
                  <c:v>40909</c:v>
                </c:pt>
                <c:pt idx="16">
                  <c:v>40940</c:v>
                </c:pt>
                <c:pt idx="17">
                  <c:v>40969</c:v>
                </c:pt>
                <c:pt idx="18">
                  <c:v>41000</c:v>
                </c:pt>
                <c:pt idx="19">
                  <c:v>41030</c:v>
                </c:pt>
                <c:pt idx="20">
                  <c:v>41061</c:v>
                </c:pt>
                <c:pt idx="21">
                  <c:v>41091</c:v>
                </c:pt>
                <c:pt idx="22">
                  <c:v>41122</c:v>
                </c:pt>
                <c:pt idx="23">
                  <c:v>41153</c:v>
                </c:pt>
                <c:pt idx="24">
                  <c:v>41183</c:v>
                </c:pt>
                <c:pt idx="25">
                  <c:v>41214</c:v>
                </c:pt>
                <c:pt idx="26">
                  <c:v>41244</c:v>
                </c:pt>
                <c:pt idx="27">
                  <c:v>41275</c:v>
                </c:pt>
                <c:pt idx="28">
                  <c:v>41306</c:v>
                </c:pt>
                <c:pt idx="29">
                  <c:v>41334</c:v>
                </c:pt>
                <c:pt idx="30">
                  <c:v>41365</c:v>
                </c:pt>
                <c:pt idx="31">
                  <c:v>41395</c:v>
                </c:pt>
                <c:pt idx="32">
                  <c:v>41426</c:v>
                </c:pt>
                <c:pt idx="33">
                  <c:v>41456</c:v>
                </c:pt>
                <c:pt idx="34">
                  <c:v>41487</c:v>
                </c:pt>
                <c:pt idx="35">
                  <c:v>41518</c:v>
                </c:pt>
                <c:pt idx="36">
                  <c:v>41548</c:v>
                </c:pt>
                <c:pt idx="37">
                  <c:v>41579</c:v>
                </c:pt>
                <c:pt idx="38">
                  <c:v>41609</c:v>
                </c:pt>
                <c:pt idx="39">
                  <c:v>41640</c:v>
                </c:pt>
                <c:pt idx="40">
                  <c:v>41671</c:v>
                </c:pt>
                <c:pt idx="41">
                  <c:v>41699</c:v>
                </c:pt>
                <c:pt idx="42">
                  <c:v>41730</c:v>
                </c:pt>
                <c:pt idx="43">
                  <c:v>41760</c:v>
                </c:pt>
                <c:pt idx="44">
                  <c:v>41791</c:v>
                </c:pt>
                <c:pt idx="45">
                  <c:v>41821</c:v>
                </c:pt>
                <c:pt idx="46">
                  <c:v>41852</c:v>
                </c:pt>
                <c:pt idx="47">
                  <c:v>41883</c:v>
                </c:pt>
                <c:pt idx="48">
                  <c:v>41913</c:v>
                </c:pt>
                <c:pt idx="49">
                  <c:v>41944</c:v>
                </c:pt>
                <c:pt idx="50">
                  <c:v>41974</c:v>
                </c:pt>
                <c:pt idx="51">
                  <c:v>42005</c:v>
                </c:pt>
                <c:pt idx="52">
                  <c:v>42036</c:v>
                </c:pt>
                <c:pt idx="53">
                  <c:v>42064</c:v>
                </c:pt>
                <c:pt idx="54">
                  <c:v>42095</c:v>
                </c:pt>
                <c:pt idx="55">
                  <c:v>42125</c:v>
                </c:pt>
                <c:pt idx="56">
                  <c:v>42156</c:v>
                </c:pt>
                <c:pt idx="57">
                  <c:v>42186</c:v>
                </c:pt>
                <c:pt idx="58">
                  <c:v>42217</c:v>
                </c:pt>
                <c:pt idx="59">
                  <c:v>42248</c:v>
                </c:pt>
                <c:pt idx="60">
                  <c:v>42278</c:v>
                </c:pt>
                <c:pt idx="61">
                  <c:v>42309</c:v>
                </c:pt>
                <c:pt idx="62">
                  <c:v>42339</c:v>
                </c:pt>
                <c:pt idx="63">
                  <c:v>42370</c:v>
                </c:pt>
                <c:pt idx="64">
                  <c:v>42401</c:v>
                </c:pt>
                <c:pt idx="65">
                  <c:v>42430</c:v>
                </c:pt>
                <c:pt idx="66">
                  <c:v>42461</c:v>
                </c:pt>
                <c:pt idx="67">
                  <c:v>42491</c:v>
                </c:pt>
                <c:pt idx="68">
                  <c:v>42522</c:v>
                </c:pt>
                <c:pt idx="69">
                  <c:v>42552</c:v>
                </c:pt>
                <c:pt idx="70">
                  <c:v>42583</c:v>
                </c:pt>
                <c:pt idx="71">
                  <c:v>42614</c:v>
                </c:pt>
                <c:pt idx="72">
                  <c:v>42644</c:v>
                </c:pt>
                <c:pt idx="73">
                  <c:v>42675</c:v>
                </c:pt>
                <c:pt idx="74">
                  <c:v>42705</c:v>
                </c:pt>
                <c:pt idx="75">
                  <c:v>42736</c:v>
                </c:pt>
                <c:pt idx="76">
                  <c:v>42767</c:v>
                </c:pt>
                <c:pt idx="77">
                  <c:v>42795</c:v>
                </c:pt>
                <c:pt idx="78">
                  <c:v>42826</c:v>
                </c:pt>
                <c:pt idx="79">
                  <c:v>42856</c:v>
                </c:pt>
                <c:pt idx="80">
                  <c:v>42887</c:v>
                </c:pt>
                <c:pt idx="81">
                  <c:v>42917</c:v>
                </c:pt>
                <c:pt idx="82">
                  <c:v>42948</c:v>
                </c:pt>
                <c:pt idx="83">
                  <c:v>42979</c:v>
                </c:pt>
                <c:pt idx="84">
                  <c:v>43009</c:v>
                </c:pt>
                <c:pt idx="85">
                  <c:v>43040</c:v>
                </c:pt>
                <c:pt idx="86">
                  <c:v>43070</c:v>
                </c:pt>
                <c:pt idx="87">
                  <c:v>43101</c:v>
                </c:pt>
                <c:pt idx="88">
                  <c:v>43132</c:v>
                </c:pt>
                <c:pt idx="89">
                  <c:v>43160</c:v>
                </c:pt>
                <c:pt idx="90">
                  <c:v>43191</c:v>
                </c:pt>
                <c:pt idx="91">
                  <c:v>43221</c:v>
                </c:pt>
                <c:pt idx="92">
                  <c:v>43252</c:v>
                </c:pt>
                <c:pt idx="93">
                  <c:v>43282</c:v>
                </c:pt>
                <c:pt idx="94">
                  <c:v>43313</c:v>
                </c:pt>
                <c:pt idx="95">
                  <c:v>43344</c:v>
                </c:pt>
                <c:pt idx="96">
                  <c:v>43374</c:v>
                </c:pt>
              </c:numCache>
            </c:numRef>
          </c:xVal>
          <c:yVal>
            <c:numRef>
              <c:f>'LAKEPOWELL11-08-2018T12.30.21 ('!$B$2:$B$98</c:f>
              <c:numCache>
                <c:formatCode>General</c:formatCode>
                <c:ptCount val="97"/>
                <c:pt idx="0">
                  <c:v>3634.08</c:v>
                </c:pt>
                <c:pt idx="1">
                  <c:v>3630.31</c:v>
                </c:pt>
                <c:pt idx="2">
                  <c:v>3626.54</c:v>
                </c:pt>
                <c:pt idx="3">
                  <c:v>3620.55</c:v>
                </c:pt>
                <c:pt idx="4">
                  <c:v>3614.95</c:v>
                </c:pt>
                <c:pt idx="5">
                  <c:v>3610.73</c:v>
                </c:pt>
                <c:pt idx="6">
                  <c:v>3611.93</c:v>
                </c:pt>
                <c:pt idx="7">
                  <c:v>3623.13</c:v>
                </c:pt>
                <c:pt idx="8">
                  <c:v>3648.98</c:v>
                </c:pt>
                <c:pt idx="9">
                  <c:v>3660.86</c:v>
                </c:pt>
                <c:pt idx="10">
                  <c:v>3655.34</c:v>
                </c:pt>
                <c:pt idx="11">
                  <c:v>3653.01</c:v>
                </c:pt>
                <c:pt idx="12">
                  <c:v>3650.27</c:v>
                </c:pt>
                <c:pt idx="13">
                  <c:v>3645.67</c:v>
                </c:pt>
                <c:pt idx="14">
                  <c:v>3639.75</c:v>
                </c:pt>
                <c:pt idx="15">
                  <c:v>3636.91</c:v>
                </c:pt>
                <c:pt idx="16">
                  <c:v>3635.28</c:v>
                </c:pt>
                <c:pt idx="17">
                  <c:v>3635.33</c:v>
                </c:pt>
                <c:pt idx="18">
                  <c:v>3635.76</c:v>
                </c:pt>
                <c:pt idx="19">
                  <c:v>3636.83</c:v>
                </c:pt>
                <c:pt idx="20">
                  <c:v>3633.9</c:v>
                </c:pt>
                <c:pt idx="21">
                  <c:v>3628.45</c:v>
                </c:pt>
                <c:pt idx="22">
                  <c:v>3623.62</c:v>
                </c:pt>
                <c:pt idx="23">
                  <c:v>3621.56</c:v>
                </c:pt>
                <c:pt idx="24">
                  <c:v>3619.46</c:v>
                </c:pt>
                <c:pt idx="25">
                  <c:v>3615.1</c:v>
                </c:pt>
                <c:pt idx="26">
                  <c:v>3609.82</c:v>
                </c:pt>
                <c:pt idx="27">
                  <c:v>3604.42</c:v>
                </c:pt>
                <c:pt idx="28">
                  <c:v>3601.47</c:v>
                </c:pt>
                <c:pt idx="29">
                  <c:v>3598.96</c:v>
                </c:pt>
                <c:pt idx="30">
                  <c:v>3596.53</c:v>
                </c:pt>
                <c:pt idx="31">
                  <c:v>3599.44</c:v>
                </c:pt>
                <c:pt idx="32">
                  <c:v>3600.07</c:v>
                </c:pt>
                <c:pt idx="33">
                  <c:v>3594.17</c:v>
                </c:pt>
                <c:pt idx="34">
                  <c:v>3589.64</c:v>
                </c:pt>
                <c:pt idx="35">
                  <c:v>3591.25</c:v>
                </c:pt>
                <c:pt idx="36">
                  <c:v>3590.88</c:v>
                </c:pt>
                <c:pt idx="37">
                  <c:v>3587.9</c:v>
                </c:pt>
                <c:pt idx="38">
                  <c:v>3584.43</c:v>
                </c:pt>
                <c:pt idx="39">
                  <c:v>3578.69</c:v>
                </c:pt>
                <c:pt idx="40">
                  <c:v>3575.55</c:v>
                </c:pt>
                <c:pt idx="41">
                  <c:v>3574.76</c:v>
                </c:pt>
                <c:pt idx="42">
                  <c:v>3577.56</c:v>
                </c:pt>
                <c:pt idx="43">
                  <c:v>3589.38</c:v>
                </c:pt>
                <c:pt idx="44">
                  <c:v>3609.19</c:v>
                </c:pt>
                <c:pt idx="45">
                  <c:v>3608.05</c:v>
                </c:pt>
                <c:pt idx="46">
                  <c:v>3605.82</c:v>
                </c:pt>
                <c:pt idx="47">
                  <c:v>3605.53</c:v>
                </c:pt>
                <c:pt idx="48">
                  <c:v>3605.57</c:v>
                </c:pt>
                <c:pt idx="49">
                  <c:v>3601.87</c:v>
                </c:pt>
                <c:pt idx="50">
                  <c:v>3597.75</c:v>
                </c:pt>
                <c:pt idx="51">
                  <c:v>3593.57</c:v>
                </c:pt>
                <c:pt idx="52">
                  <c:v>3592.23</c:v>
                </c:pt>
                <c:pt idx="53">
                  <c:v>3591.02</c:v>
                </c:pt>
                <c:pt idx="54">
                  <c:v>3590.18</c:v>
                </c:pt>
                <c:pt idx="55">
                  <c:v>3597.27</c:v>
                </c:pt>
                <c:pt idx="56">
                  <c:v>3613.54</c:v>
                </c:pt>
                <c:pt idx="57">
                  <c:v>3612.62</c:v>
                </c:pt>
                <c:pt idx="58">
                  <c:v>3609.07</c:v>
                </c:pt>
                <c:pt idx="59">
                  <c:v>3606.01</c:v>
                </c:pt>
                <c:pt idx="60">
                  <c:v>3606.44</c:v>
                </c:pt>
                <c:pt idx="61">
                  <c:v>3605.47</c:v>
                </c:pt>
                <c:pt idx="62">
                  <c:v>3600.8</c:v>
                </c:pt>
                <c:pt idx="63">
                  <c:v>3596.58</c:v>
                </c:pt>
                <c:pt idx="64">
                  <c:v>3594.41</c:v>
                </c:pt>
                <c:pt idx="65">
                  <c:v>3592.18</c:v>
                </c:pt>
                <c:pt idx="66">
                  <c:v>3592.12</c:v>
                </c:pt>
                <c:pt idx="67">
                  <c:v>3603.87</c:v>
                </c:pt>
                <c:pt idx="68">
                  <c:v>3620.01</c:v>
                </c:pt>
                <c:pt idx="69">
                  <c:v>3618.22</c:v>
                </c:pt>
                <c:pt idx="70">
                  <c:v>3613.55</c:v>
                </c:pt>
                <c:pt idx="71">
                  <c:v>3610.93</c:v>
                </c:pt>
                <c:pt idx="72">
                  <c:v>3609.48</c:v>
                </c:pt>
                <c:pt idx="73">
                  <c:v>3605.81</c:v>
                </c:pt>
                <c:pt idx="74">
                  <c:v>3600.49</c:v>
                </c:pt>
                <c:pt idx="75">
                  <c:v>3595.86</c:v>
                </c:pt>
                <c:pt idx="76">
                  <c:v>3594.33</c:v>
                </c:pt>
                <c:pt idx="77">
                  <c:v>3595.91</c:v>
                </c:pt>
                <c:pt idx="78">
                  <c:v>3604.14</c:v>
                </c:pt>
                <c:pt idx="79">
                  <c:v>3619.09</c:v>
                </c:pt>
                <c:pt idx="80">
                  <c:v>3634.89</c:v>
                </c:pt>
                <c:pt idx="81">
                  <c:v>3634.69</c:v>
                </c:pt>
                <c:pt idx="82">
                  <c:v>3630.88</c:v>
                </c:pt>
                <c:pt idx="83">
                  <c:v>3628.31</c:v>
                </c:pt>
                <c:pt idx="84">
                  <c:v>3627.09</c:v>
                </c:pt>
                <c:pt idx="85">
                  <c:v>3625.29</c:v>
                </c:pt>
                <c:pt idx="86">
                  <c:v>3622.85</c:v>
                </c:pt>
                <c:pt idx="87">
                  <c:v>3619.14</c:v>
                </c:pt>
                <c:pt idx="88">
                  <c:v>3616.02</c:v>
                </c:pt>
                <c:pt idx="89">
                  <c:v>3612.23</c:v>
                </c:pt>
                <c:pt idx="90">
                  <c:v>3609.39</c:v>
                </c:pt>
                <c:pt idx="91">
                  <c:v>3611.54</c:v>
                </c:pt>
                <c:pt idx="92">
                  <c:v>3609.98</c:v>
                </c:pt>
                <c:pt idx="93">
                  <c:v>3603.8</c:v>
                </c:pt>
                <c:pt idx="94">
                  <c:v>3597.12</c:v>
                </c:pt>
                <c:pt idx="95">
                  <c:v>3592.28</c:v>
                </c:pt>
                <c:pt idx="96">
                  <c:v>3590.46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12C-488E-97A4-E8DB61921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630800"/>
        <c:axId val="304894528"/>
      </c:scatterChart>
      <c:valAx>
        <c:axId val="46963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894528"/>
        <c:crosses val="autoZero"/>
        <c:crossBetween val="midCat"/>
      </c:valAx>
      <c:valAx>
        <c:axId val="3048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(ft)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30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Inflow vs. Outflow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72911198600176"/>
          <c:y val="8.3737162717008609E-2"/>
          <c:w val="0.79050153105861753"/>
          <c:h val="0.8088634985138601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Average Inflow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Sheet1!$A$6:$A$14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2011</c:v>
                </c:pt>
                <c:pt idx="8">
                  <c:v>2010</c:v>
                </c:pt>
              </c:numCache>
            </c:numRef>
          </c:xVal>
          <c:yVal>
            <c:numRef>
              <c:f>Sheet1!$D$6:$D$14</c:f>
              <c:numCache>
                <c:formatCode>General</c:formatCode>
                <c:ptCount val="9"/>
                <c:pt idx="0">
                  <c:v>7291.24</c:v>
                </c:pt>
                <c:pt idx="1">
                  <c:v>15931.44</c:v>
                </c:pt>
                <c:pt idx="2">
                  <c:v>13193.1</c:v>
                </c:pt>
                <c:pt idx="3">
                  <c:v>13100.87</c:v>
                </c:pt>
                <c:pt idx="4">
                  <c:v>13266.72</c:v>
                </c:pt>
                <c:pt idx="5">
                  <c:v>7794.37</c:v>
                </c:pt>
                <c:pt idx="6">
                  <c:v>7048.56</c:v>
                </c:pt>
                <c:pt idx="7">
                  <c:v>22984.49</c:v>
                </c:pt>
                <c:pt idx="8">
                  <c:v>12134.45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11-45BF-838D-CA0C02A90A0B}"/>
            </c:ext>
          </c:extLst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Average Outflow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Sheet1!$A$6:$A$14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2011</c:v>
                </c:pt>
                <c:pt idx="8">
                  <c:v>2010</c:v>
                </c:pt>
              </c:numCache>
            </c:numRef>
          </c:xVal>
          <c:yVal>
            <c:numRef>
              <c:f>Sheet1!$E$6:$E$14</c:f>
              <c:numCache>
                <c:formatCode>General</c:formatCode>
                <c:ptCount val="9"/>
                <c:pt idx="0">
                  <c:v>12725.3</c:v>
                </c:pt>
                <c:pt idx="1">
                  <c:v>12075.68</c:v>
                </c:pt>
                <c:pt idx="2">
                  <c:v>12709.75</c:v>
                </c:pt>
                <c:pt idx="3">
                  <c:v>12162.85</c:v>
                </c:pt>
                <c:pt idx="4">
                  <c:v>10938.7</c:v>
                </c:pt>
                <c:pt idx="5">
                  <c:v>11000.57</c:v>
                </c:pt>
                <c:pt idx="6">
                  <c:v>11305.1</c:v>
                </c:pt>
                <c:pt idx="7">
                  <c:v>18847.5</c:v>
                </c:pt>
                <c:pt idx="8">
                  <c:v>11290.31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411-45BF-838D-CA0C02A90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314032"/>
        <c:axId val="486314360"/>
      </c:scatterChart>
      <c:valAx>
        <c:axId val="486314032"/>
        <c:scaling>
          <c:orientation val="minMax"/>
          <c:min val="2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14360"/>
        <c:crosses val="autoZero"/>
        <c:crossBetween val="midCat"/>
      </c:valAx>
      <c:valAx>
        <c:axId val="48631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Acre-ft/year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1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19356955380589"/>
          <c:y val="0.72280037911927675"/>
          <c:w val="0.21215350685331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Inflow vs. Outflow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72911198600176"/>
          <c:y val="8.3737162717008609E-2"/>
          <c:w val="0.79050153105861753"/>
          <c:h val="0.8088634985138601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Average Inflow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Sheet1!$A$6:$A$14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2011</c:v>
                </c:pt>
                <c:pt idx="8">
                  <c:v>2010</c:v>
                </c:pt>
              </c:numCache>
            </c:numRef>
          </c:xVal>
          <c:yVal>
            <c:numRef>
              <c:f>Sheet1!$D$6:$D$14</c:f>
              <c:numCache>
                <c:formatCode>General</c:formatCode>
                <c:ptCount val="9"/>
                <c:pt idx="0">
                  <c:v>7291.24</c:v>
                </c:pt>
                <c:pt idx="1">
                  <c:v>15931.44</c:v>
                </c:pt>
                <c:pt idx="2">
                  <c:v>13193.1</c:v>
                </c:pt>
                <c:pt idx="3">
                  <c:v>13100.87</c:v>
                </c:pt>
                <c:pt idx="4">
                  <c:v>13266.72</c:v>
                </c:pt>
                <c:pt idx="5">
                  <c:v>7794.37</c:v>
                </c:pt>
                <c:pt idx="6">
                  <c:v>7048.56</c:v>
                </c:pt>
                <c:pt idx="7">
                  <c:v>22984.49</c:v>
                </c:pt>
                <c:pt idx="8">
                  <c:v>12134.45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11-45BF-838D-CA0C02A90A0B}"/>
            </c:ext>
          </c:extLst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Average Outflow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Sheet1!$A$6:$A$14</c:f>
              <c:numCache>
                <c:formatCode>General</c:formatCode>
                <c:ptCount val="9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2011</c:v>
                </c:pt>
                <c:pt idx="8">
                  <c:v>2010</c:v>
                </c:pt>
              </c:numCache>
            </c:numRef>
          </c:xVal>
          <c:yVal>
            <c:numRef>
              <c:f>Sheet1!$E$6:$E$14</c:f>
              <c:numCache>
                <c:formatCode>General</c:formatCode>
                <c:ptCount val="9"/>
                <c:pt idx="0">
                  <c:v>12725.3</c:v>
                </c:pt>
                <c:pt idx="1">
                  <c:v>12075.68</c:v>
                </c:pt>
                <c:pt idx="2">
                  <c:v>12709.75</c:v>
                </c:pt>
                <c:pt idx="3">
                  <c:v>12162.85</c:v>
                </c:pt>
                <c:pt idx="4">
                  <c:v>10938.7</c:v>
                </c:pt>
                <c:pt idx="5">
                  <c:v>11000.57</c:v>
                </c:pt>
                <c:pt idx="6">
                  <c:v>11305.1</c:v>
                </c:pt>
                <c:pt idx="7">
                  <c:v>18847.5</c:v>
                </c:pt>
                <c:pt idx="8">
                  <c:v>11290.31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411-45BF-838D-CA0C02A90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314032"/>
        <c:axId val="486314360"/>
      </c:scatterChart>
      <c:valAx>
        <c:axId val="486314032"/>
        <c:scaling>
          <c:orientation val="minMax"/>
          <c:min val="2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14360"/>
        <c:crosses val="autoZero"/>
        <c:crossBetween val="midCat"/>
      </c:valAx>
      <c:valAx>
        <c:axId val="48631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Acre-ft/year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1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19356955380589"/>
          <c:y val="0.72280037911927675"/>
          <c:w val="0.21215350685331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8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71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7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5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7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5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ADC29E-03B5-45FE-BC74-432EF9E3326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9CDB-6217-4CF1-A22D-70D1FD0F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8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5AC7-DA17-4396-9A97-EC9D58D42B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Annual Snow Pack Effect on Lake Powell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83A5B-9A7C-4181-9EED-A3D6DC1E3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Jaeger</a:t>
            </a:r>
          </a:p>
        </p:txBody>
      </p:sp>
    </p:spTree>
    <p:extLst>
      <p:ext uri="{BB962C8B-B14F-4D97-AF65-F5344CB8AC3E}">
        <p14:creationId xmlns:p14="http://schemas.microsoft.com/office/powerpoint/2010/main" val="373823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4CC1-3540-461A-8187-8815FD37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Lake Powell Flow Rates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E7DA21-43B3-4A25-A091-079CDD9D8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037503"/>
              </p:ext>
            </p:extLst>
          </p:nvPr>
        </p:nvGraphicFramePr>
        <p:xfrm>
          <a:off x="838201" y="1266825"/>
          <a:ext cx="7155425" cy="503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6E2E14E-2B4F-46BA-A7A1-7B2D9B33D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131327"/>
              </p:ext>
            </p:extLst>
          </p:nvPr>
        </p:nvGraphicFramePr>
        <p:xfrm>
          <a:off x="7828934" y="2311615"/>
          <a:ext cx="3591878" cy="294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0141432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778477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65113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04415622"/>
                    </a:ext>
                  </a:extLst>
                </a:gridCol>
                <a:gridCol w="543878">
                  <a:extLst>
                    <a:ext uri="{9D8B030D-6E8A-4147-A177-3AD203B41FA5}">
                      <a16:colId xmlns:a16="http://schemas.microsoft.com/office/drawing/2014/main" val="4711676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1014687"/>
                    </a:ext>
                  </a:extLst>
                </a:gridCol>
              </a:tblGrid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8640223"/>
                  </a:ext>
                </a:extLst>
              </a:tr>
              <a:tr h="18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31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646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944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00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701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869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422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HUC 1408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0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0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87FC-D247-4900-B73B-376C5FC0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DF14-61B7-4E9C-9D20-7C9694DC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DEM mapping for entire Upper Colorado River Basin</a:t>
            </a:r>
          </a:p>
          <a:p>
            <a:r>
              <a:rPr lang="en-US" dirty="0"/>
              <a:t>Elevation Estimates for Snow to supply required inflow</a:t>
            </a:r>
          </a:p>
          <a:p>
            <a:r>
              <a:rPr lang="en-US" dirty="0"/>
              <a:t>Map out Lake Powell at minimum elevations to calculate change in water storage</a:t>
            </a:r>
          </a:p>
        </p:txBody>
      </p:sp>
    </p:spTree>
    <p:extLst>
      <p:ext uri="{BB962C8B-B14F-4D97-AF65-F5344CB8AC3E}">
        <p14:creationId xmlns:p14="http://schemas.microsoft.com/office/powerpoint/2010/main" val="428647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18AD-8335-4468-9A1A-299E2848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81BD4-C877-406C-A45D-125819F629A7}"/>
              </a:ext>
            </a:extLst>
          </p:cNvPr>
          <p:cNvSpPr txBox="1"/>
          <p:nvPr/>
        </p:nvSpPr>
        <p:spPr>
          <a:xfrm>
            <a:off x="1193812" y="1853248"/>
            <a:ext cx="7593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“Colorado River Basin Focus Study Area.” U.S. Geological Survey. https://water.usgs.gov/watercensus/Colorado.html.</a:t>
            </a:r>
          </a:p>
          <a:p>
            <a:endParaRPr lang="en-US" dirty="0"/>
          </a:p>
          <a:p>
            <a:r>
              <a:rPr lang="en-US" dirty="0"/>
              <a:t>“Drought in the Colorado River Basin.” Department of the Interior. https://www.doi.gov/water/owdi.cr.drought/en/index.htm.</a:t>
            </a:r>
          </a:p>
          <a:p>
            <a:endParaRPr lang="en-US" dirty="0"/>
          </a:p>
          <a:p>
            <a:r>
              <a:rPr lang="en-US" dirty="0"/>
              <a:t>USDA for SNOTEL data</a:t>
            </a:r>
          </a:p>
          <a:p>
            <a:endParaRPr lang="en-US" dirty="0"/>
          </a:p>
          <a:p>
            <a:r>
              <a:rPr lang="en-US" dirty="0"/>
              <a:t>http://lakepowell.water-data.com/ for flow rates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89072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F88B83-8419-4B8E-84DD-0A059BB73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671" y="365125"/>
            <a:ext cx="5535437" cy="595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A8D5-768A-4E40-8596-BEC1117D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HUC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9E31-F79B-423C-943B-E003E0A0F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area-72.5 million acres</a:t>
            </a:r>
          </a:p>
          <a:p>
            <a:r>
              <a:rPr lang="en-US" dirty="0"/>
              <a:t>Expected Minimum Outflow 8.23 million acre-feet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94C3A-A8E2-4F4D-9E3B-974E97A0E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2918952"/>
            <a:ext cx="76009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E5FF45-B80B-4FED-8911-45AD43FEE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001605"/>
              </p:ext>
            </p:extLst>
          </p:nvPr>
        </p:nvGraphicFramePr>
        <p:xfrm>
          <a:off x="1548581" y="1297858"/>
          <a:ext cx="8790038" cy="487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92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4CC1-3540-461A-8187-8815FD37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Lake Powell Flow Rates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E7DA21-43B3-4A25-A091-079CDD9D8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423093"/>
              </p:ext>
            </p:extLst>
          </p:nvPr>
        </p:nvGraphicFramePr>
        <p:xfrm>
          <a:off x="838200" y="1266825"/>
          <a:ext cx="10515599" cy="503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042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E599-B943-44BA-A21D-6B0D2866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HUC 1403 and HUC 1407 (W/Central)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E0714-2C60-4202-ACA7-2B1E5D554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517" y="5984642"/>
            <a:ext cx="3810000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3D051-DD4C-449F-991A-9922074C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6" b="5096"/>
          <a:stretch/>
        </p:blipFill>
        <p:spPr>
          <a:xfrm>
            <a:off x="838200" y="1954391"/>
            <a:ext cx="4438650" cy="3867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AA56F-511C-484E-813B-3078897A5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67718"/>
            <a:ext cx="44672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CB00-C60F-41E3-8DAF-0F55EEEA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HUC 1404 and HUC 1406 (NW)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29A5E-0571-4006-8B2C-7798F0081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38"/>
          <a:stretch/>
        </p:blipFill>
        <p:spPr>
          <a:xfrm>
            <a:off x="6284036" y="1825625"/>
            <a:ext cx="4448175" cy="3895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F580CD-7589-4C15-93EB-D2C32D042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30" y="1825625"/>
            <a:ext cx="4429125" cy="389572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BD44E0A-227B-4C38-B672-D47BC1185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5856287"/>
            <a:ext cx="3810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0F0A-9A36-438A-9A17-0AF4F00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HUC 1401 and HUC 1405 (NE)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5AF88A-5E3D-4C73-A611-246BB97B6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25625"/>
            <a:ext cx="4448175" cy="3914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BEEE8-5511-43AC-8176-C5F700D2D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2"/>
          <a:stretch/>
        </p:blipFill>
        <p:spPr>
          <a:xfrm>
            <a:off x="838200" y="1825625"/>
            <a:ext cx="4467225" cy="391477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7620C47-CE71-4B4B-874C-1AB1C4592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0" y="5959475"/>
            <a:ext cx="3810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87B8-AB70-4E68-9C5D-D24701CE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HUC 1408 and HUC 1402(SE)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633FE-2D82-44A0-94EE-8AD56E08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448175" cy="3895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3A30F-1D7A-4DED-A2CA-0057B9F6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2" y="1919287"/>
            <a:ext cx="4410075" cy="387667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750EA1A-58B7-41EC-90E1-E7678DA56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5856287"/>
            <a:ext cx="3810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263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Annual Snow Pack Effect on Lake Powell</vt:lpstr>
      <vt:lpstr>PowerPoint Presentation</vt:lpstr>
      <vt:lpstr>HUC 2</vt:lpstr>
      <vt:lpstr>PowerPoint Presentation</vt:lpstr>
      <vt:lpstr>Annual Lake Powell Flow Rates</vt:lpstr>
      <vt:lpstr>HUC 1403 and HUC 1407 (W/Central)</vt:lpstr>
      <vt:lpstr>HUC 1404 and HUC 1406 (NW)</vt:lpstr>
      <vt:lpstr>HUC 1401 and HUC 1405 (NE)</vt:lpstr>
      <vt:lpstr>HUC 1408 and HUC 1402(SE)</vt:lpstr>
      <vt:lpstr>Annual Lake Powell Flow Rates</vt:lpstr>
      <vt:lpstr>Future Work </vt:lpstr>
      <vt:lpstr>Works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Jaeger</dc:creator>
  <cp:lastModifiedBy>Andrew Jaeger</cp:lastModifiedBy>
  <cp:revision>8</cp:revision>
  <dcterms:created xsi:type="dcterms:W3CDTF">2018-11-13T15:50:13Z</dcterms:created>
  <dcterms:modified xsi:type="dcterms:W3CDTF">2018-11-13T17:10:47Z</dcterms:modified>
</cp:coreProperties>
</file>