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79" r:id="rId1"/>
    <p:sldMasterId id="2147483659" r:id="rId2"/>
    <p:sldMasterId id="2147483669" r:id="rId3"/>
  </p:sldMasterIdLst>
  <p:notesMasterIdLst>
    <p:notesMasterId r:id="rId15"/>
  </p:notesMasterIdLst>
  <p:sldIdLst>
    <p:sldId id="714" r:id="rId4"/>
    <p:sldId id="709" r:id="rId5"/>
    <p:sldId id="717" r:id="rId6"/>
    <p:sldId id="718" r:id="rId7"/>
    <p:sldId id="716" r:id="rId8"/>
    <p:sldId id="720" r:id="rId9"/>
    <p:sldId id="728" r:id="rId10"/>
    <p:sldId id="725" r:id="rId11"/>
    <p:sldId id="722" r:id="rId12"/>
    <p:sldId id="727" r:id="rId13"/>
    <p:sldId id="729" r:id="rId14"/>
  </p:sldIdLst>
  <p:sldSz cx="9144000" cy="5143500" type="screen16x9"/>
  <p:notesSz cx="6858000" cy="9313863"/>
  <p:defaultTextStyle>
    <a:defPPr>
      <a:defRPr lang="en-US"/>
    </a:defPPr>
    <a:lvl1pPr algn="l" rtl="0" fontAlgn="base">
      <a:spcBef>
        <a:spcPct val="0"/>
      </a:spcBef>
      <a:spcAft>
        <a:spcPct val="0"/>
      </a:spcAft>
      <a:defRPr sz="2400" kern="1200">
        <a:solidFill>
          <a:schemeClr val="tx1"/>
        </a:solidFill>
        <a:latin typeface="Arial" charset="0"/>
        <a:ea typeface="ヒラギノ角ゴ Pro W3"/>
        <a:cs typeface="Arial" charset="0"/>
      </a:defRPr>
    </a:lvl1pPr>
    <a:lvl2pPr marL="457200" algn="l" rtl="0" fontAlgn="base">
      <a:spcBef>
        <a:spcPct val="0"/>
      </a:spcBef>
      <a:spcAft>
        <a:spcPct val="0"/>
      </a:spcAft>
      <a:defRPr sz="2400" kern="1200">
        <a:solidFill>
          <a:schemeClr val="tx1"/>
        </a:solidFill>
        <a:latin typeface="Arial" charset="0"/>
        <a:ea typeface="ヒラギノ角ゴ Pro W3"/>
        <a:cs typeface="Arial" charset="0"/>
      </a:defRPr>
    </a:lvl2pPr>
    <a:lvl3pPr marL="914400" algn="l" rtl="0" fontAlgn="base">
      <a:spcBef>
        <a:spcPct val="0"/>
      </a:spcBef>
      <a:spcAft>
        <a:spcPct val="0"/>
      </a:spcAft>
      <a:defRPr sz="2400" kern="1200">
        <a:solidFill>
          <a:schemeClr val="tx1"/>
        </a:solidFill>
        <a:latin typeface="Arial" charset="0"/>
        <a:ea typeface="ヒラギノ角ゴ Pro W3"/>
        <a:cs typeface="Arial" charset="0"/>
      </a:defRPr>
    </a:lvl3pPr>
    <a:lvl4pPr marL="1371600" algn="l" rtl="0" fontAlgn="base">
      <a:spcBef>
        <a:spcPct val="0"/>
      </a:spcBef>
      <a:spcAft>
        <a:spcPct val="0"/>
      </a:spcAft>
      <a:defRPr sz="2400" kern="1200">
        <a:solidFill>
          <a:schemeClr val="tx1"/>
        </a:solidFill>
        <a:latin typeface="Arial" charset="0"/>
        <a:ea typeface="ヒラギノ角ゴ Pro W3"/>
        <a:cs typeface="Arial" charset="0"/>
      </a:defRPr>
    </a:lvl4pPr>
    <a:lvl5pPr marL="1828800" algn="l" rtl="0" fontAlgn="base">
      <a:spcBef>
        <a:spcPct val="0"/>
      </a:spcBef>
      <a:spcAft>
        <a:spcPct val="0"/>
      </a:spcAft>
      <a:defRPr sz="2400" kern="1200">
        <a:solidFill>
          <a:schemeClr val="tx1"/>
        </a:solidFill>
        <a:latin typeface="Arial" charset="0"/>
        <a:ea typeface="ヒラギノ角ゴ Pro W3"/>
        <a:cs typeface="Arial" charset="0"/>
      </a:defRPr>
    </a:lvl5pPr>
    <a:lvl6pPr marL="2286000" algn="l" defTabSz="914400" rtl="0" eaLnBrk="1" latinLnBrk="0" hangingPunct="1">
      <a:defRPr sz="2400" kern="1200">
        <a:solidFill>
          <a:schemeClr val="tx1"/>
        </a:solidFill>
        <a:latin typeface="Arial" charset="0"/>
        <a:ea typeface="ヒラギノ角ゴ Pro W3"/>
        <a:cs typeface="Arial" charset="0"/>
      </a:defRPr>
    </a:lvl6pPr>
    <a:lvl7pPr marL="2743200" algn="l" defTabSz="914400" rtl="0" eaLnBrk="1" latinLnBrk="0" hangingPunct="1">
      <a:defRPr sz="2400" kern="1200">
        <a:solidFill>
          <a:schemeClr val="tx1"/>
        </a:solidFill>
        <a:latin typeface="Arial" charset="0"/>
        <a:ea typeface="ヒラギノ角ゴ Pro W3"/>
        <a:cs typeface="Arial" charset="0"/>
      </a:defRPr>
    </a:lvl7pPr>
    <a:lvl8pPr marL="3200400" algn="l" defTabSz="914400" rtl="0" eaLnBrk="1" latinLnBrk="0" hangingPunct="1">
      <a:defRPr sz="2400" kern="1200">
        <a:solidFill>
          <a:schemeClr val="tx1"/>
        </a:solidFill>
        <a:latin typeface="Arial" charset="0"/>
        <a:ea typeface="ヒラギノ角ゴ Pro W3"/>
        <a:cs typeface="Arial" charset="0"/>
      </a:defRPr>
    </a:lvl8pPr>
    <a:lvl9pPr marL="3657600" algn="l" defTabSz="914400" rtl="0" eaLnBrk="1" latinLnBrk="0" hangingPunct="1">
      <a:defRPr sz="2400" kern="1200">
        <a:solidFill>
          <a:schemeClr val="tx1"/>
        </a:solidFill>
        <a:latin typeface="Arial" charset="0"/>
        <a:ea typeface="ヒラギノ角ゴ Pro W3"/>
        <a:cs typeface="Arial" charset="0"/>
      </a:defRPr>
    </a:lvl9pPr>
  </p:defaultTextStyle>
  <p:extLst>
    <p:ext uri="{521415D9-36F7-43E2-AB2F-B90AF26B5E84}">
      <p14:sectionLst xmlns:p14="http://schemas.microsoft.com/office/powerpoint/2010/main">
        <p14:section name="Untitled Section" id="{3540F3E4-3A56-594D-A98C-62123F4F527F}">
          <p14:sldIdLst>
            <p14:sldId id="714"/>
            <p14:sldId id="709"/>
            <p14:sldId id="717"/>
            <p14:sldId id="718"/>
            <p14:sldId id="716"/>
            <p14:sldId id="720"/>
            <p14:sldId id="728"/>
            <p14:sldId id="725"/>
            <p14:sldId id="722"/>
            <p14:sldId id="727"/>
            <p14:sldId id="729"/>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bw"/>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80407E"/>
    <a:srgbClr val="5D5A5C"/>
    <a:srgbClr val="476297"/>
    <a:srgbClr val="4D9BFF"/>
    <a:srgbClr val="20205E"/>
    <a:srgbClr val="BF5700"/>
    <a:srgbClr val="C6531F"/>
    <a:srgbClr val="C01338"/>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50" autoAdjust="0"/>
    <p:restoredTop sz="90602" autoAdjust="0"/>
  </p:normalViewPr>
  <p:slideViewPr>
    <p:cSldViewPr>
      <p:cViewPr varScale="1">
        <p:scale>
          <a:sx n="98" d="100"/>
          <a:sy n="98" d="100"/>
        </p:scale>
        <p:origin x="941" y="82"/>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ierr\OneDrive\Documents\2018%20Fall\GIS\SkiResorts\SkiResortSummary.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sierr\OneDrive\Documents\2018%20Fall\GIS\SkiResorts\SkiResortSummary.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57398603476452"/>
          <c:y val="5.5555555555555552E-2"/>
          <c:w val="0.52708104293567082"/>
          <c:h val="0.8416746864975212"/>
        </c:manualLayout>
      </c:layout>
      <c:barChart>
        <c:barDir val="col"/>
        <c:grouping val="percentStacked"/>
        <c:varyColors val="0"/>
        <c:ser>
          <c:idx val="2"/>
          <c:order val="0"/>
          <c:tx>
            <c:strRef>
              <c:f>All!$L$1</c:f>
              <c:strCache>
                <c:ptCount val="1"/>
                <c:pt idx="0">
                  <c:v>Easy</c:v>
                </c:pt>
              </c:strCache>
            </c:strRef>
          </c:tx>
          <c:spPr>
            <a:solidFill>
              <a:srgbClr val="92D050"/>
            </a:solidFill>
            <a:ln>
              <a:noFill/>
            </a:ln>
            <a:effectLst/>
          </c:spPr>
          <c:invertIfNegative val="0"/>
          <c:cat>
            <c:strRef>
              <c:f>All!$J$2:$J$7</c:f>
              <c:strCache>
                <c:ptCount val="6"/>
                <c:pt idx="0">
                  <c:v>Alta</c:v>
                </c:pt>
                <c:pt idx="1">
                  <c:v>Snowbird</c:v>
                </c:pt>
                <c:pt idx="2">
                  <c:v>Solitude</c:v>
                </c:pt>
                <c:pt idx="3">
                  <c:v>Brighton</c:v>
                </c:pt>
                <c:pt idx="4">
                  <c:v>ParkCity</c:v>
                </c:pt>
                <c:pt idx="5">
                  <c:v>Deer Valley</c:v>
                </c:pt>
              </c:strCache>
            </c:strRef>
          </c:cat>
          <c:val>
            <c:numRef>
              <c:f>All!$L$2:$L$7</c:f>
              <c:numCache>
                <c:formatCode>0</c:formatCode>
                <c:ptCount val="6"/>
                <c:pt idx="0">
                  <c:v>597.10491591011305</c:v>
                </c:pt>
                <c:pt idx="1">
                  <c:v>398.01228606870512</c:v>
                </c:pt>
                <c:pt idx="2">
                  <c:v>277.37554548464738</c:v>
                </c:pt>
                <c:pt idx="3">
                  <c:v>325.61047330522922</c:v>
                </c:pt>
                <c:pt idx="4">
                  <c:v>1993.5209026257394</c:v>
                </c:pt>
                <c:pt idx="5">
                  <c:v>757.84682445155011</c:v>
                </c:pt>
              </c:numCache>
            </c:numRef>
          </c:val>
          <c:extLst>
            <c:ext xmlns:c16="http://schemas.microsoft.com/office/drawing/2014/chart" uri="{C3380CC4-5D6E-409C-BE32-E72D297353CC}">
              <c16:uniqueId val="{00000000-74BA-4AAA-AB4B-FC5607AE5977}"/>
            </c:ext>
          </c:extLst>
        </c:ser>
        <c:ser>
          <c:idx val="3"/>
          <c:order val="1"/>
          <c:tx>
            <c:strRef>
              <c:f>All!$M$1</c:f>
              <c:strCache>
                <c:ptCount val="1"/>
                <c:pt idx="0">
                  <c:v>Intermediate</c:v>
                </c:pt>
              </c:strCache>
            </c:strRef>
          </c:tx>
          <c:spPr>
            <a:solidFill>
              <a:srgbClr val="0099FF"/>
            </a:solidFill>
            <a:ln>
              <a:noFill/>
            </a:ln>
            <a:effectLst/>
          </c:spPr>
          <c:invertIfNegative val="0"/>
          <c:cat>
            <c:strRef>
              <c:f>All!$J$2:$J$7</c:f>
              <c:strCache>
                <c:ptCount val="6"/>
                <c:pt idx="0">
                  <c:v>Alta</c:v>
                </c:pt>
                <c:pt idx="1">
                  <c:v>Snowbird</c:v>
                </c:pt>
                <c:pt idx="2">
                  <c:v>Solitude</c:v>
                </c:pt>
                <c:pt idx="3">
                  <c:v>Brighton</c:v>
                </c:pt>
                <c:pt idx="4">
                  <c:v>ParkCity</c:v>
                </c:pt>
                <c:pt idx="5">
                  <c:v>Deer Valley</c:v>
                </c:pt>
              </c:strCache>
            </c:strRef>
          </c:cat>
          <c:val>
            <c:numRef>
              <c:f>All!$M$2:$M$7</c:f>
              <c:numCache>
                <c:formatCode>0</c:formatCode>
                <c:ptCount val="6"/>
                <c:pt idx="0">
                  <c:v>470.88359864191</c:v>
                </c:pt>
                <c:pt idx="1">
                  <c:v>579.01681797739479</c:v>
                </c:pt>
                <c:pt idx="2">
                  <c:v>292.86903920570518</c:v>
                </c:pt>
                <c:pt idx="3">
                  <c:v>313.27992567076694</c:v>
                </c:pt>
                <c:pt idx="4">
                  <c:v>2615.484597935189</c:v>
                </c:pt>
                <c:pt idx="5">
                  <c:v>1126.2559119910252</c:v>
                </c:pt>
              </c:numCache>
            </c:numRef>
          </c:val>
          <c:extLst>
            <c:ext xmlns:c16="http://schemas.microsoft.com/office/drawing/2014/chart" uri="{C3380CC4-5D6E-409C-BE32-E72D297353CC}">
              <c16:uniqueId val="{00000001-74BA-4AAA-AB4B-FC5607AE5977}"/>
            </c:ext>
          </c:extLst>
        </c:ser>
        <c:ser>
          <c:idx val="4"/>
          <c:order val="2"/>
          <c:tx>
            <c:strRef>
              <c:f>All!$N$1</c:f>
              <c:strCache>
                <c:ptCount val="1"/>
                <c:pt idx="0">
                  <c:v>Intermediate-Expert</c:v>
                </c:pt>
              </c:strCache>
            </c:strRef>
          </c:tx>
          <c:spPr>
            <a:solidFill>
              <a:srgbClr val="003399"/>
            </a:solidFill>
            <a:ln>
              <a:noFill/>
            </a:ln>
            <a:effectLst/>
          </c:spPr>
          <c:invertIfNegative val="0"/>
          <c:cat>
            <c:strRef>
              <c:f>All!$J$2:$J$7</c:f>
              <c:strCache>
                <c:ptCount val="6"/>
                <c:pt idx="0">
                  <c:v>Alta</c:v>
                </c:pt>
                <c:pt idx="1">
                  <c:v>Snowbird</c:v>
                </c:pt>
                <c:pt idx="2">
                  <c:v>Solitude</c:v>
                </c:pt>
                <c:pt idx="3">
                  <c:v>Brighton</c:v>
                </c:pt>
                <c:pt idx="4">
                  <c:v>ParkCity</c:v>
                </c:pt>
                <c:pt idx="5">
                  <c:v>Deer Valley</c:v>
                </c:pt>
              </c:strCache>
            </c:strRef>
          </c:cat>
          <c:val>
            <c:numRef>
              <c:f>All!$N$2:$N$7</c:f>
              <c:numCache>
                <c:formatCode>0</c:formatCode>
                <c:ptCount val="6"/>
                <c:pt idx="0">
                  <c:v>584.03305278660491</c:v>
                </c:pt>
                <c:pt idx="1">
                  <c:v>774.84765966700104</c:v>
                </c:pt>
                <c:pt idx="2">
                  <c:v>408.90962375767879</c:v>
                </c:pt>
                <c:pt idx="3">
                  <c:v>209.64402030216019</c:v>
                </c:pt>
                <c:pt idx="4">
                  <c:v>2834.9634037253572</c:v>
                </c:pt>
                <c:pt idx="5">
                  <c:v>1064.4302002046031</c:v>
                </c:pt>
              </c:numCache>
            </c:numRef>
          </c:val>
          <c:extLst>
            <c:ext xmlns:c16="http://schemas.microsoft.com/office/drawing/2014/chart" uri="{C3380CC4-5D6E-409C-BE32-E72D297353CC}">
              <c16:uniqueId val="{00000002-74BA-4AAA-AB4B-FC5607AE5977}"/>
            </c:ext>
          </c:extLst>
        </c:ser>
        <c:ser>
          <c:idx val="5"/>
          <c:order val="3"/>
          <c:tx>
            <c:strRef>
              <c:f>All!$O$1</c:f>
              <c:strCache>
                <c:ptCount val="1"/>
                <c:pt idx="0">
                  <c:v>Expert</c:v>
                </c:pt>
              </c:strCache>
            </c:strRef>
          </c:tx>
          <c:spPr>
            <a:solidFill>
              <a:schemeClr val="bg2">
                <a:lumMod val="10000"/>
              </a:schemeClr>
            </a:solidFill>
            <a:ln>
              <a:noFill/>
            </a:ln>
            <a:effectLst/>
          </c:spPr>
          <c:invertIfNegative val="0"/>
          <c:cat>
            <c:strRef>
              <c:f>All!$J$2:$J$7</c:f>
              <c:strCache>
                <c:ptCount val="6"/>
                <c:pt idx="0">
                  <c:v>Alta</c:v>
                </c:pt>
                <c:pt idx="1">
                  <c:v>Snowbird</c:v>
                </c:pt>
                <c:pt idx="2">
                  <c:v>Solitude</c:v>
                </c:pt>
                <c:pt idx="3">
                  <c:v>Brighton</c:v>
                </c:pt>
                <c:pt idx="4">
                  <c:v>ParkCity</c:v>
                </c:pt>
                <c:pt idx="5">
                  <c:v>Deer Valley</c:v>
                </c:pt>
              </c:strCache>
            </c:strRef>
          </c:cat>
          <c:val>
            <c:numRef>
              <c:f>All!$O$2:$O$7</c:f>
              <c:numCache>
                <c:formatCode>0</c:formatCode>
                <c:ptCount val="6"/>
                <c:pt idx="0">
                  <c:v>451.80708005713069</c:v>
                </c:pt>
                <c:pt idx="1">
                  <c:v>753.25066841946591</c:v>
                </c:pt>
                <c:pt idx="2">
                  <c:v>297.36635317258316</c:v>
                </c:pt>
                <c:pt idx="3">
                  <c:v>99.68222276036235</c:v>
                </c:pt>
                <c:pt idx="4">
                  <c:v>1005.4956188254597</c:v>
                </c:pt>
                <c:pt idx="5">
                  <c:v>202.72507573773245</c:v>
                </c:pt>
              </c:numCache>
            </c:numRef>
          </c:val>
          <c:extLst>
            <c:ext xmlns:c16="http://schemas.microsoft.com/office/drawing/2014/chart" uri="{C3380CC4-5D6E-409C-BE32-E72D297353CC}">
              <c16:uniqueId val="{00000003-74BA-4AAA-AB4B-FC5607AE5977}"/>
            </c:ext>
          </c:extLst>
        </c:ser>
        <c:ser>
          <c:idx val="0"/>
          <c:order val="4"/>
          <c:tx>
            <c:strRef>
              <c:f>All!$P$1</c:f>
              <c:strCache>
                <c:ptCount val="1"/>
                <c:pt idx="0">
                  <c:v>Technical</c:v>
                </c:pt>
              </c:strCache>
            </c:strRef>
          </c:tx>
          <c:spPr>
            <a:solidFill>
              <a:srgbClr val="990033"/>
            </a:solidFill>
            <a:ln>
              <a:noFill/>
            </a:ln>
            <a:effectLst/>
          </c:spPr>
          <c:invertIfNegative val="0"/>
          <c:cat>
            <c:strRef>
              <c:f>All!$J$2:$J$7</c:f>
              <c:strCache>
                <c:ptCount val="6"/>
                <c:pt idx="0">
                  <c:v>Alta</c:v>
                </c:pt>
                <c:pt idx="1">
                  <c:v>Snowbird</c:v>
                </c:pt>
                <c:pt idx="2">
                  <c:v>Solitude</c:v>
                </c:pt>
                <c:pt idx="3">
                  <c:v>Brighton</c:v>
                </c:pt>
                <c:pt idx="4">
                  <c:v>ParkCity</c:v>
                </c:pt>
                <c:pt idx="5">
                  <c:v>Deer Valley</c:v>
                </c:pt>
              </c:strCache>
            </c:strRef>
          </c:cat>
          <c:val>
            <c:numRef>
              <c:f>All!$P$2:$P$7</c:f>
              <c:numCache>
                <c:formatCode>0</c:formatCode>
                <c:ptCount val="6"/>
                <c:pt idx="0">
                  <c:v>52.633399722253792</c:v>
                </c:pt>
                <c:pt idx="1">
                  <c:v>118.53634669842792</c:v>
                </c:pt>
                <c:pt idx="2">
                  <c:v>39.462694533539583</c:v>
                </c:pt>
                <c:pt idx="3">
                  <c:v>2.0509728530267912</c:v>
                </c:pt>
                <c:pt idx="4">
                  <c:v>14.85102029721809</c:v>
                </c:pt>
                <c:pt idx="5">
                  <c:v>1.3837889128855458</c:v>
                </c:pt>
              </c:numCache>
            </c:numRef>
          </c:val>
          <c:extLst>
            <c:ext xmlns:c16="http://schemas.microsoft.com/office/drawing/2014/chart" uri="{C3380CC4-5D6E-409C-BE32-E72D297353CC}">
              <c16:uniqueId val="{00000004-74BA-4AAA-AB4B-FC5607AE5977}"/>
            </c:ext>
          </c:extLst>
        </c:ser>
        <c:dLbls>
          <c:showLegendKey val="0"/>
          <c:showVal val="0"/>
          <c:showCatName val="0"/>
          <c:showSerName val="0"/>
          <c:showPercent val="0"/>
          <c:showBubbleSize val="0"/>
        </c:dLbls>
        <c:gapWidth val="65"/>
        <c:overlap val="100"/>
        <c:axId val="863718320"/>
        <c:axId val="863714712"/>
      </c:barChart>
      <c:catAx>
        <c:axId val="863718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63714712"/>
        <c:crosses val="autoZero"/>
        <c:auto val="1"/>
        <c:lblAlgn val="ctr"/>
        <c:lblOffset val="100"/>
        <c:noMultiLvlLbl val="0"/>
      </c:catAx>
      <c:valAx>
        <c:axId val="8637147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63718320"/>
        <c:crosses val="autoZero"/>
        <c:crossBetween val="between"/>
      </c:valAx>
      <c:spPr>
        <a:noFill/>
        <a:ln>
          <a:noFill/>
        </a:ln>
        <a:effectLst/>
      </c:spPr>
    </c:plotArea>
    <c:legend>
      <c:legendPos val="r"/>
      <c:layout>
        <c:manualLayout>
          <c:xMode val="edge"/>
          <c:yMode val="edge"/>
          <c:x val="0.72431981379686017"/>
          <c:y val="0.25838983668708077"/>
          <c:w val="0.155080927384077"/>
          <c:h val="0.47396106736657917"/>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202418831941003E-4"/>
          <c:y val="2.7673177555567068E-2"/>
          <c:w val="0.2964609688384271"/>
          <c:h val="0.87438612852529229"/>
        </c:manualLayout>
      </c:layout>
      <c:barChart>
        <c:barDir val="col"/>
        <c:grouping val="stacked"/>
        <c:varyColors val="0"/>
        <c:ser>
          <c:idx val="2"/>
          <c:order val="0"/>
          <c:tx>
            <c:strRef>
              <c:f>All!$L$1</c:f>
              <c:strCache>
                <c:ptCount val="1"/>
                <c:pt idx="0">
                  <c:v>Easy</c:v>
                </c:pt>
              </c:strCache>
            </c:strRef>
          </c:tx>
          <c:spPr>
            <a:solidFill>
              <a:srgbClr val="92D050"/>
            </a:solidFill>
            <a:ln>
              <a:noFill/>
            </a:ln>
            <a:effectLst/>
          </c:spPr>
          <c:invertIfNegative val="0"/>
          <c:cat>
            <c:strRef>
              <c:f>All!$J$6</c:f>
              <c:strCache>
                <c:ptCount val="1"/>
                <c:pt idx="0">
                  <c:v>ParkCity</c:v>
                </c:pt>
              </c:strCache>
            </c:strRef>
          </c:cat>
          <c:val>
            <c:numRef>
              <c:f>All!$L$6</c:f>
              <c:numCache>
                <c:formatCode>0</c:formatCode>
                <c:ptCount val="1"/>
                <c:pt idx="0">
                  <c:v>1993.5209026257394</c:v>
                </c:pt>
              </c:numCache>
            </c:numRef>
          </c:val>
          <c:extLst>
            <c:ext xmlns:c16="http://schemas.microsoft.com/office/drawing/2014/chart" uri="{C3380CC4-5D6E-409C-BE32-E72D297353CC}">
              <c16:uniqueId val="{00000000-6CC3-41A0-B466-B806F6EED374}"/>
            </c:ext>
          </c:extLst>
        </c:ser>
        <c:ser>
          <c:idx val="3"/>
          <c:order val="1"/>
          <c:tx>
            <c:strRef>
              <c:f>All!$M$1</c:f>
              <c:strCache>
                <c:ptCount val="1"/>
                <c:pt idx="0">
                  <c:v>Intermediate</c:v>
                </c:pt>
              </c:strCache>
            </c:strRef>
          </c:tx>
          <c:spPr>
            <a:solidFill>
              <a:srgbClr val="0099FF"/>
            </a:solidFill>
            <a:ln>
              <a:noFill/>
            </a:ln>
            <a:effectLst/>
          </c:spPr>
          <c:invertIfNegative val="0"/>
          <c:cat>
            <c:strRef>
              <c:f>All!$J$6</c:f>
              <c:strCache>
                <c:ptCount val="1"/>
                <c:pt idx="0">
                  <c:v>ParkCity</c:v>
                </c:pt>
              </c:strCache>
            </c:strRef>
          </c:cat>
          <c:val>
            <c:numRef>
              <c:f>All!$M$6</c:f>
              <c:numCache>
                <c:formatCode>0</c:formatCode>
                <c:ptCount val="1"/>
                <c:pt idx="0">
                  <c:v>2615.484597935189</c:v>
                </c:pt>
              </c:numCache>
            </c:numRef>
          </c:val>
          <c:extLst>
            <c:ext xmlns:c16="http://schemas.microsoft.com/office/drawing/2014/chart" uri="{C3380CC4-5D6E-409C-BE32-E72D297353CC}">
              <c16:uniqueId val="{00000001-6CC3-41A0-B466-B806F6EED374}"/>
            </c:ext>
          </c:extLst>
        </c:ser>
        <c:ser>
          <c:idx val="4"/>
          <c:order val="2"/>
          <c:tx>
            <c:strRef>
              <c:f>All!$N$1</c:f>
              <c:strCache>
                <c:ptCount val="1"/>
                <c:pt idx="0">
                  <c:v>Intermediate-Expert</c:v>
                </c:pt>
              </c:strCache>
            </c:strRef>
          </c:tx>
          <c:spPr>
            <a:solidFill>
              <a:srgbClr val="003399"/>
            </a:solidFill>
            <a:ln>
              <a:noFill/>
            </a:ln>
            <a:effectLst/>
          </c:spPr>
          <c:invertIfNegative val="0"/>
          <c:cat>
            <c:strRef>
              <c:f>All!$J$6</c:f>
              <c:strCache>
                <c:ptCount val="1"/>
                <c:pt idx="0">
                  <c:v>ParkCity</c:v>
                </c:pt>
              </c:strCache>
            </c:strRef>
          </c:cat>
          <c:val>
            <c:numRef>
              <c:f>All!$N$6</c:f>
              <c:numCache>
                <c:formatCode>0</c:formatCode>
                <c:ptCount val="1"/>
                <c:pt idx="0">
                  <c:v>2834.9634037253572</c:v>
                </c:pt>
              </c:numCache>
            </c:numRef>
          </c:val>
          <c:extLst>
            <c:ext xmlns:c16="http://schemas.microsoft.com/office/drawing/2014/chart" uri="{C3380CC4-5D6E-409C-BE32-E72D297353CC}">
              <c16:uniqueId val="{00000002-6CC3-41A0-B466-B806F6EED374}"/>
            </c:ext>
          </c:extLst>
        </c:ser>
        <c:ser>
          <c:idx val="5"/>
          <c:order val="3"/>
          <c:tx>
            <c:strRef>
              <c:f>All!$O$1</c:f>
              <c:strCache>
                <c:ptCount val="1"/>
                <c:pt idx="0">
                  <c:v>Expert</c:v>
                </c:pt>
              </c:strCache>
            </c:strRef>
          </c:tx>
          <c:spPr>
            <a:solidFill>
              <a:schemeClr val="bg2">
                <a:lumMod val="10000"/>
              </a:schemeClr>
            </a:solidFill>
            <a:ln>
              <a:noFill/>
            </a:ln>
            <a:effectLst/>
          </c:spPr>
          <c:invertIfNegative val="0"/>
          <c:cat>
            <c:strRef>
              <c:f>All!$J$6</c:f>
              <c:strCache>
                <c:ptCount val="1"/>
                <c:pt idx="0">
                  <c:v>ParkCity</c:v>
                </c:pt>
              </c:strCache>
            </c:strRef>
          </c:cat>
          <c:val>
            <c:numRef>
              <c:f>All!$O$6</c:f>
              <c:numCache>
                <c:formatCode>0</c:formatCode>
                <c:ptCount val="1"/>
                <c:pt idx="0">
                  <c:v>1005.4956188254597</c:v>
                </c:pt>
              </c:numCache>
            </c:numRef>
          </c:val>
          <c:extLst>
            <c:ext xmlns:c16="http://schemas.microsoft.com/office/drawing/2014/chart" uri="{C3380CC4-5D6E-409C-BE32-E72D297353CC}">
              <c16:uniqueId val="{00000003-6CC3-41A0-B466-B806F6EED374}"/>
            </c:ext>
          </c:extLst>
        </c:ser>
        <c:ser>
          <c:idx val="0"/>
          <c:order val="4"/>
          <c:tx>
            <c:strRef>
              <c:f>All!$P$1</c:f>
              <c:strCache>
                <c:ptCount val="1"/>
                <c:pt idx="0">
                  <c:v>Technical</c:v>
                </c:pt>
              </c:strCache>
            </c:strRef>
          </c:tx>
          <c:spPr>
            <a:solidFill>
              <a:srgbClr val="990033"/>
            </a:solidFill>
            <a:ln>
              <a:noFill/>
            </a:ln>
            <a:effectLst/>
          </c:spPr>
          <c:invertIfNegative val="0"/>
          <c:cat>
            <c:strRef>
              <c:f>All!$J$6</c:f>
              <c:strCache>
                <c:ptCount val="1"/>
                <c:pt idx="0">
                  <c:v>ParkCity</c:v>
                </c:pt>
              </c:strCache>
            </c:strRef>
          </c:cat>
          <c:val>
            <c:numRef>
              <c:f>All!$P$6</c:f>
              <c:numCache>
                <c:formatCode>0</c:formatCode>
                <c:ptCount val="1"/>
                <c:pt idx="0">
                  <c:v>14.85102029721809</c:v>
                </c:pt>
              </c:numCache>
            </c:numRef>
          </c:val>
          <c:extLst>
            <c:ext xmlns:c16="http://schemas.microsoft.com/office/drawing/2014/chart" uri="{C3380CC4-5D6E-409C-BE32-E72D297353CC}">
              <c16:uniqueId val="{00000004-6CC3-41A0-B466-B806F6EED374}"/>
            </c:ext>
          </c:extLst>
        </c:ser>
        <c:dLbls>
          <c:showLegendKey val="0"/>
          <c:showVal val="0"/>
          <c:showCatName val="0"/>
          <c:showSerName val="0"/>
          <c:showPercent val="0"/>
          <c:showBubbleSize val="0"/>
        </c:dLbls>
        <c:gapWidth val="150"/>
        <c:overlap val="100"/>
        <c:axId val="863718320"/>
        <c:axId val="863714712"/>
      </c:barChart>
      <c:catAx>
        <c:axId val="863718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63714712"/>
        <c:crosses val="autoZero"/>
        <c:auto val="1"/>
        <c:lblAlgn val="ctr"/>
        <c:lblOffset val="100"/>
        <c:noMultiLvlLbl val="0"/>
      </c:catAx>
      <c:valAx>
        <c:axId val="8637147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Area (Acre)</a:t>
                </a:r>
              </a:p>
            </c:rich>
          </c:tx>
          <c:layout>
            <c:manualLayout>
              <c:xMode val="edge"/>
              <c:yMode val="edge"/>
              <c:x val="0.41935374445832779"/>
              <c:y val="0.36807665151612029"/>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63718320"/>
        <c:crosses val="autoZero"/>
        <c:crossBetween val="between"/>
        <c:majorUnit val="1500"/>
      </c:valAx>
      <c:spPr>
        <a:noFill/>
        <a:ln>
          <a:noFill/>
        </a:ln>
        <a:effectLst/>
      </c:spPr>
    </c:plotArea>
    <c:legend>
      <c:legendPos val="r"/>
      <c:layout>
        <c:manualLayout>
          <c:xMode val="edge"/>
          <c:yMode val="edge"/>
          <c:x val="0.56170747876682792"/>
          <c:y val="0.30481881243478487"/>
          <c:w val="0.30599753305772098"/>
          <c:h val="0.3644463701948257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54816759016233"/>
          <c:y val="6.3666450532682772E-2"/>
          <c:w val="0.85698797273535365"/>
          <c:h val="0.82468702651024317"/>
        </c:manualLayout>
      </c:layout>
      <c:barChart>
        <c:barDir val="col"/>
        <c:grouping val="stacked"/>
        <c:varyColors val="0"/>
        <c:ser>
          <c:idx val="2"/>
          <c:order val="0"/>
          <c:tx>
            <c:strRef>
              <c:f>All!$L$1</c:f>
              <c:strCache>
                <c:ptCount val="1"/>
                <c:pt idx="0">
                  <c:v>Easy</c:v>
                </c:pt>
              </c:strCache>
            </c:strRef>
          </c:tx>
          <c:spPr>
            <a:solidFill>
              <a:srgbClr val="92D050"/>
            </a:solidFill>
            <a:ln>
              <a:noFill/>
            </a:ln>
            <a:effectLst/>
          </c:spPr>
          <c:invertIfNegative val="0"/>
          <c:cat>
            <c:strRef>
              <c:f>(All!$J$2:$J$5,All!$J$7)</c:f>
              <c:strCache>
                <c:ptCount val="5"/>
                <c:pt idx="0">
                  <c:v>Alta</c:v>
                </c:pt>
                <c:pt idx="1">
                  <c:v>Snowbird</c:v>
                </c:pt>
                <c:pt idx="2">
                  <c:v>Solitude</c:v>
                </c:pt>
                <c:pt idx="3">
                  <c:v>Brighton</c:v>
                </c:pt>
                <c:pt idx="4">
                  <c:v>Deer Valley</c:v>
                </c:pt>
              </c:strCache>
            </c:strRef>
          </c:cat>
          <c:val>
            <c:numRef>
              <c:f>(All!$L$2:$L$5,All!$L$7)</c:f>
              <c:numCache>
                <c:formatCode>0</c:formatCode>
                <c:ptCount val="5"/>
                <c:pt idx="0">
                  <c:v>597.10491591011305</c:v>
                </c:pt>
                <c:pt idx="1">
                  <c:v>398.01228606870512</c:v>
                </c:pt>
                <c:pt idx="2">
                  <c:v>277.37554548464738</c:v>
                </c:pt>
                <c:pt idx="3">
                  <c:v>325.61047330522922</c:v>
                </c:pt>
                <c:pt idx="4">
                  <c:v>757.84682445155011</c:v>
                </c:pt>
              </c:numCache>
            </c:numRef>
          </c:val>
          <c:extLst>
            <c:ext xmlns:c16="http://schemas.microsoft.com/office/drawing/2014/chart" uri="{C3380CC4-5D6E-409C-BE32-E72D297353CC}">
              <c16:uniqueId val="{00000000-9A1E-4F8C-BB74-0F291A9E8B55}"/>
            </c:ext>
          </c:extLst>
        </c:ser>
        <c:ser>
          <c:idx val="3"/>
          <c:order val="1"/>
          <c:tx>
            <c:strRef>
              <c:f>All!$M$1</c:f>
              <c:strCache>
                <c:ptCount val="1"/>
                <c:pt idx="0">
                  <c:v>Intermediate</c:v>
                </c:pt>
              </c:strCache>
            </c:strRef>
          </c:tx>
          <c:spPr>
            <a:solidFill>
              <a:srgbClr val="0099FF"/>
            </a:solidFill>
            <a:ln>
              <a:noFill/>
            </a:ln>
            <a:effectLst/>
          </c:spPr>
          <c:invertIfNegative val="0"/>
          <c:cat>
            <c:strRef>
              <c:f>(All!$J$2:$J$5,All!$J$7)</c:f>
              <c:strCache>
                <c:ptCount val="5"/>
                <c:pt idx="0">
                  <c:v>Alta</c:v>
                </c:pt>
                <c:pt idx="1">
                  <c:v>Snowbird</c:v>
                </c:pt>
                <c:pt idx="2">
                  <c:v>Solitude</c:v>
                </c:pt>
                <c:pt idx="3">
                  <c:v>Brighton</c:v>
                </c:pt>
                <c:pt idx="4">
                  <c:v>Deer Valley</c:v>
                </c:pt>
              </c:strCache>
            </c:strRef>
          </c:cat>
          <c:val>
            <c:numRef>
              <c:f>(All!$M$2:$M$5,All!$M$7)</c:f>
              <c:numCache>
                <c:formatCode>0</c:formatCode>
                <c:ptCount val="5"/>
                <c:pt idx="0">
                  <c:v>470.88359864191</c:v>
                </c:pt>
                <c:pt idx="1">
                  <c:v>579.01681797739479</c:v>
                </c:pt>
                <c:pt idx="2">
                  <c:v>292.86903920570518</c:v>
                </c:pt>
                <c:pt idx="3">
                  <c:v>313.27992567076694</c:v>
                </c:pt>
                <c:pt idx="4">
                  <c:v>1126.2559119910252</c:v>
                </c:pt>
              </c:numCache>
            </c:numRef>
          </c:val>
          <c:extLst>
            <c:ext xmlns:c16="http://schemas.microsoft.com/office/drawing/2014/chart" uri="{C3380CC4-5D6E-409C-BE32-E72D297353CC}">
              <c16:uniqueId val="{00000001-9A1E-4F8C-BB74-0F291A9E8B55}"/>
            </c:ext>
          </c:extLst>
        </c:ser>
        <c:ser>
          <c:idx val="4"/>
          <c:order val="2"/>
          <c:tx>
            <c:strRef>
              <c:f>All!$N$1</c:f>
              <c:strCache>
                <c:ptCount val="1"/>
                <c:pt idx="0">
                  <c:v>Intermediate-Expert</c:v>
                </c:pt>
              </c:strCache>
            </c:strRef>
          </c:tx>
          <c:spPr>
            <a:solidFill>
              <a:srgbClr val="003399"/>
            </a:solidFill>
            <a:ln>
              <a:noFill/>
            </a:ln>
            <a:effectLst/>
          </c:spPr>
          <c:invertIfNegative val="0"/>
          <c:cat>
            <c:strRef>
              <c:f>(All!$J$2:$J$5,All!$J$7)</c:f>
              <c:strCache>
                <c:ptCount val="5"/>
                <c:pt idx="0">
                  <c:v>Alta</c:v>
                </c:pt>
                <c:pt idx="1">
                  <c:v>Snowbird</c:v>
                </c:pt>
                <c:pt idx="2">
                  <c:v>Solitude</c:v>
                </c:pt>
                <c:pt idx="3">
                  <c:v>Brighton</c:v>
                </c:pt>
                <c:pt idx="4">
                  <c:v>Deer Valley</c:v>
                </c:pt>
              </c:strCache>
            </c:strRef>
          </c:cat>
          <c:val>
            <c:numRef>
              <c:f>(All!$N$2:$N$5,All!$N$7)</c:f>
              <c:numCache>
                <c:formatCode>0</c:formatCode>
                <c:ptCount val="5"/>
                <c:pt idx="0">
                  <c:v>584.03305278660491</c:v>
                </c:pt>
                <c:pt idx="1">
                  <c:v>774.84765966700104</c:v>
                </c:pt>
                <c:pt idx="2">
                  <c:v>408.90962375767879</c:v>
                </c:pt>
                <c:pt idx="3">
                  <c:v>209.64402030216019</c:v>
                </c:pt>
                <c:pt idx="4">
                  <c:v>1064.4302002046031</c:v>
                </c:pt>
              </c:numCache>
            </c:numRef>
          </c:val>
          <c:extLst>
            <c:ext xmlns:c16="http://schemas.microsoft.com/office/drawing/2014/chart" uri="{C3380CC4-5D6E-409C-BE32-E72D297353CC}">
              <c16:uniqueId val="{00000002-9A1E-4F8C-BB74-0F291A9E8B55}"/>
            </c:ext>
          </c:extLst>
        </c:ser>
        <c:ser>
          <c:idx val="5"/>
          <c:order val="3"/>
          <c:tx>
            <c:strRef>
              <c:f>All!$O$1</c:f>
              <c:strCache>
                <c:ptCount val="1"/>
                <c:pt idx="0">
                  <c:v>Expert</c:v>
                </c:pt>
              </c:strCache>
            </c:strRef>
          </c:tx>
          <c:spPr>
            <a:solidFill>
              <a:schemeClr val="bg2">
                <a:lumMod val="10000"/>
              </a:schemeClr>
            </a:solidFill>
            <a:ln>
              <a:noFill/>
            </a:ln>
            <a:effectLst/>
          </c:spPr>
          <c:invertIfNegative val="0"/>
          <c:cat>
            <c:strRef>
              <c:f>(All!$J$2:$J$5,All!$J$7)</c:f>
              <c:strCache>
                <c:ptCount val="5"/>
                <c:pt idx="0">
                  <c:v>Alta</c:v>
                </c:pt>
                <c:pt idx="1">
                  <c:v>Snowbird</c:v>
                </c:pt>
                <c:pt idx="2">
                  <c:v>Solitude</c:v>
                </c:pt>
                <c:pt idx="3">
                  <c:v>Brighton</c:v>
                </c:pt>
                <c:pt idx="4">
                  <c:v>Deer Valley</c:v>
                </c:pt>
              </c:strCache>
            </c:strRef>
          </c:cat>
          <c:val>
            <c:numRef>
              <c:f>(All!$O$2:$O$5,All!$O$7)</c:f>
              <c:numCache>
                <c:formatCode>0</c:formatCode>
                <c:ptCount val="5"/>
                <c:pt idx="0">
                  <c:v>451.80708005713069</c:v>
                </c:pt>
                <c:pt idx="1">
                  <c:v>753.25066841946591</c:v>
                </c:pt>
                <c:pt idx="2">
                  <c:v>297.36635317258316</c:v>
                </c:pt>
                <c:pt idx="3">
                  <c:v>99.68222276036235</c:v>
                </c:pt>
                <c:pt idx="4">
                  <c:v>202.72507573773245</c:v>
                </c:pt>
              </c:numCache>
            </c:numRef>
          </c:val>
          <c:extLst>
            <c:ext xmlns:c16="http://schemas.microsoft.com/office/drawing/2014/chart" uri="{C3380CC4-5D6E-409C-BE32-E72D297353CC}">
              <c16:uniqueId val="{00000003-9A1E-4F8C-BB74-0F291A9E8B55}"/>
            </c:ext>
          </c:extLst>
        </c:ser>
        <c:ser>
          <c:idx val="0"/>
          <c:order val="4"/>
          <c:tx>
            <c:strRef>
              <c:f>All!$P$1</c:f>
              <c:strCache>
                <c:ptCount val="1"/>
                <c:pt idx="0">
                  <c:v>Technical</c:v>
                </c:pt>
              </c:strCache>
            </c:strRef>
          </c:tx>
          <c:spPr>
            <a:solidFill>
              <a:srgbClr val="990033"/>
            </a:solidFill>
            <a:ln>
              <a:noFill/>
            </a:ln>
            <a:effectLst/>
          </c:spPr>
          <c:invertIfNegative val="0"/>
          <c:cat>
            <c:strRef>
              <c:f>(All!$J$2:$J$5,All!$J$7)</c:f>
              <c:strCache>
                <c:ptCount val="5"/>
                <c:pt idx="0">
                  <c:v>Alta</c:v>
                </c:pt>
                <c:pt idx="1">
                  <c:v>Snowbird</c:v>
                </c:pt>
                <c:pt idx="2">
                  <c:v>Solitude</c:v>
                </c:pt>
                <c:pt idx="3">
                  <c:v>Brighton</c:v>
                </c:pt>
                <c:pt idx="4">
                  <c:v>Deer Valley</c:v>
                </c:pt>
              </c:strCache>
            </c:strRef>
          </c:cat>
          <c:val>
            <c:numRef>
              <c:f>(All!$P$2:$P$5,All!$P$7)</c:f>
              <c:numCache>
                <c:formatCode>0</c:formatCode>
                <c:ptCount val="5"/>
                <c:pt idx="0">
                  <c:v>52.633399722253792</c:v>
                </c:pt>
                <c:pt idx="1">
                  <c:v>118.53634669842792</c:v>
                </c:pt>
                <c:pt idx="2">
                  <c:v>39.462694533539583</c:v>
                </c:pt>
                <c:pt idx="3">
                  <c:v>2.0509728530267912</c:v>
                </c:pt>
                <c:pt idx="4">
                  <c:v>1.3837889128855458</c:v>
                </c:pt>
              </c:numCache>
            </c:numRef>
          </c:val>
          <c:extLst>
            <c:ext xmlns:c16="http://schemas.microsoft.com/office/drawing/2014/chart" uri="{C3380CC4-5D6E-409C-BE32-E72D297353CC}">
              <c16:uniqueId val="{00000004-9A1E-4F8C-BB74-0F291A9E8B55}"/>
            </c:ext>
          </c:extLst>
        </c:ser>
        <c:dLbls>
          <c:showLegendKey val="0"/>
          <c:showVal val="0"/>
          <c:showCatName val="0"/>
          <c:showSerName val="0"/>
          <c:showPercent val="0"/>
          <c:showBubbleSize val="0"/>
        </c:dLbls>
        <c:gapWidth val="65"/>
        <c:overlap val="100"/>
        <c:axId val="863718320"/>
        <c:axId val="863714712"/>
      </c:barChart>
      <c:catAx>
        <c:axId val="863718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63714712"/>
        <c:crosses val="autoZero"/>
        <c:auto val="1"/>
        <c:lblAlgn val="ctr"/>
        <c:lblOffset val="100"/>
        <c:noMultiLvlLbl val="0"/>
      </c:catAx>
      <c:valAx>
        <c:axId val="8637147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Area (Acre)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637183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65693"/>
          </a:xfrm>
          <a:prstGeom prst="rect">
            <a:avLst/>
          </a:prstGeom>
          <a:noFill/>
          <a:ln w="9525">
            <a:noFill/>
            <a:miter lim="800000"/>
            <a:headEnd/>
            <a:tailEnd/>
          </a:ln>
          <a:effectLst/>
        </p:spPr>
        <p:txBody>
          <a:bodyPr vert="horz" wrap="square" lIns="91332" tIns="45666" rIns="91332" bIns="45666" numCol="1" anchor="t" anchorCtr="0" compatLnSpc="1">
            <a:prstTxWarp prst="textNoShape">
              <a:avLst/>
            </a:prstTxWarp>
          </a:bodyPr>
          <a:lstStyle>
            <a:lvl1pPr eaLnBrk="0" hangingPunct="0">
              <a:defRPr sz="1200">
                <a:cs typeface="ヒラギノ角ゴ Pro W3"/>
              </a:defRPr>
            </a:lvl1pPr>
          </a:lstStyle>
          <a:p>
            <a:pPr>
              <a:defRPr/>
            </a:pPr>
            <a:endParaRPr lang="en-US"/>
          </a:p>
        </p:txBody>
      </p:sp>
      <p:sp>
        <p:nvSpPr>
          <p:cNvPr id="24579" name="Rectangle 3"/>
          <p:cNvSpPr>
            <a:spLocks noGrp="1" noChangeArrowheads="1"/>
          </p:cNvSpPr>
          <p:nvPr>
            <p:ph type="dt" idx="1"/>
          </p:nvPr>
        </p:nvSpPr>
        <p:spPr bwMode="auto">
          <a:xfrm>
            <a:off x="3884613" y="0"/>
            <a:ext cx="2971800" cy="465693"/>
          </a:xfrm>
          <a:prstGeom prst="rect">
            <a:avLst/>
          </a:prstGeom>
          <a:noFill/>
          <a:ln w="9525">
            <a:noFill/>
            <a:miter lim="800000"/>
            <a:headEnd/>
            <a:tailEnd/>
          </a:ln>
          <a:effectLst/>
        </p:spPr>
        <p:txBody>
          <a:bodyPr vert="horz" wrap="square" lIns="91332" tIns="45666" rIns="91332" bIns="45666" numCol="1" anchor="t" anchorCtr="0" compatLnSpc="1">
            <a:prstTxWarp prst="textNoShape">
              <a:avLst/>
            </a:prstTxWarp>
          </a:bodyPr>
          <a:lstStyle>
            <a:lvl1pPr algn="r" eaLnBrk="0" hangingPunct="0">
              <a:defRPr sz="1200">
                <a:cs typeface="ヒラギノ角ゴ Pro W3"/>
              </a:defRPr>
            </a:lvl1pPr>
          </a:lstStyle>
          <a:p>
            <a:pPr>
              <a:defRPr/>
            </a:pPr>
            <a:fld id="{F6FD56A5-6355-4B13-B783-7CC5477550B3}" type="datetimeFigureOut">
              <a:rPr lang="en-US"/>
              <a:pPr>
                <a:defRPr/>
              </a:pPr>
              <a:t>11/13/2018</a:t>
            </a:fld>
            <a:endParaRPr lang="en-US"/>
          </a:p>
        </p:txBody>
      </p:sp>
      <p:sp>
        <p:nvSpPr>
          <p:cNvPr id="16388" name="Rectangle 4"/>
          <p:cNvSpPr>
            <a:spLocks noGrp="1" noRot="1" noChangeAspect="1" noChangeArrowheads="1" noTextEdit="1"/>
          </p:cNvSpPr>
          <p:nvPr>
            <p:ph type="sldImg" idx="2"/>
          </p:nvPr>
        </p:nvSpPr>
        <p:spPr bwMode="auto">
          <a:xfrm>
            <a:off x="327025" y="700088"/>
            <a:ext cx="6203950" cy="3490912"/>
          </a:xfrm>
          <a:prstGeom prst="rect">
            <a:avLst/>
          </a:prstGeom>
          <a:noFill/>
          <a:ln w="9525">
            <a:solidFill>
              <a:srgbClr val="000000"/>
            </a:solidFill>
            <a:miter lim="800000"/>
            <a:headEnd/>
            <a:tailEnd/>
          </a:ln>
        </p:spPr>
      </p:sp>
      <p:sp>
        <p:nvSpPr>
          <p:cNvPr id="24581" name="Rectangle 5"/>
          <p:cNvSpPr>
            <a:spLocks noGrp="1" noChangeArrowheads="1"/>
          </p:cNvSpPr>
          <p:nvPr>
            <p:ph type="body" sz="quarter" idx="3"/>
          </p:nvPr>
        </p:nvSpPr>
        <p:spPr bwMode="auto">
          <a:xfrm>
            <a:off x="685800" y="4424085"/>
            <a:ext cx="5486400" cy="4191238"/>
          </a:xfrm>
          <a:prstGeom prst="rect">
            <a:avLst/>
          </a:prstGeom>
          <a:noFill/>
          <a:ln w="9525">
            <a:noFill/>
            <a:miter lim="800000"/>
            <a:headEnd/>
            <a:tailEnd/>
          </a:ln>
          <a:effectLst/>
        </p:spPr>
        <p:txBody>
          <a:bodyPr vert="horz" wrap="square" lIns="91332" tIns="45666" rIns="91332" bIns="4566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4582" name="Rectangle 6"/>
          <p:cNvSpPr>
            <a:spLocks noGrp="1" noChangeArrowheads="1"/>
          </p:cNvSpPr>
          <p:nvPr>
            <p:ph type="ftr" sz="quarter" idx="4"/>
          </p:nvPr>
        </p:nvSpPr>
        <p:spPr bwMode="auto">
          <a:xfrm>
            <a:off x="0" y="8846554"/>
            <a:ext cx="2971800" cy="465693"/>
          </a:xfrm>
          <a:prstGeom prst="rect">
            <a:avLst/>
          </a:prstGeom>
          <a:noFill/>
          <a:ln w="9525">
            <a:noFill/>
            <a:miter lim="800000"/>
            <a:headEnd/>
            <a:tailEnd/>
          </a:ln>
          <a:effectLst/>
        </p:spPr>
        <p:txBody>
          <a:bodyPr vert="horz" wrap="square" lIns="91332" tIns="45666" rIns="91332" bIns="45666" numCol="1" anchor="b" anchorCtr="0" compatLnSpc="1">
            <a:prstTxWarp prst="textNoShape">
              <a:avLst/>
            </a:prstTxWarp>
          </a:bodyPr>
          <a:lstStyle>
            <a:lvl1pPr eaLnBrk="0" hangingPunct="0">
              <a:defRPr sz="1200">
                <a:cs typeface="ヒラギノ角ゴ Pro W3"/>
              </a:defRPr>
            </a:lvl1pPr>
          </a:lstStyle>
          <a:p>
            <a:pPr>
              <a:defRPr/>
            </a:pPr>
            <a:endParaRPr lang="en-US"/>
          </a:p>
        </p:txBody>
      </p:sp>
      <p:sp>
        <p:nvSpPr>
          <p:cNvPr id="24583" name="Rectangle 7"/>
          <p:cNvSpPr>
            <a:spLocks noGrp="1" noChangeArrowheads="1"/>
          </p:cNvSpPr>
          <p:nvPr>
            <p:ph type="sldNum" sz="quarter" idx="5"/>
          </p:nvPr>
        </p:nvSpPr>
        <p:spPr bwMode="auto">
          <a:xfrm>
            <a:off x="3884613" y="8846554"/>
            <a:ext cx="2971800" cy="465693"/>
          </a:xfrm>
          <a:prstGeom prst="rect">
            <a:avLst/>
          </a:prstGeom>
          <a:noFill/>
          <a:ln w="9525">
            <a:noFill/>
            <a:miter lim="800000"/>
            <a:headEnd/>
            <a:tailEnd/>
          </a:ln>
          <a:effectLst/>
        </p:spPr>
        <p:txBody>
          <a:bodyPr vert="horz" wrap="square" lIns="91332" tIns="45666" rIns="91332" bIns="45666" numCol="1" anchor="b" anchorCtr="0" compatLnSpc="1">
            <a:prstTxWarp prst="textNoShape">
              <a:avLst/>
            </a:prstTxWarp>
          </a:bodyPr>
          <a:lstStyle>
            <a:lvl1pPr algn="r" eaLnBrk="0" hangingPunct="0">
              <a:defRPr sz="1200">
                <a:cs typeface="ヒラギノ角ゴ Pro W3"/>
              </a:defRPr>
            </a:lvl1pPr>
          </a:lstStyle>
          <a:p>
            <a:pPr>
              <a:defRPr/>
            </a:pPr>
            <a:fld id="{6E074355-CE0D-4C68-A6CB-C364ED71B33B}" type="slidenum">
              <a:rPr lang="en-US"/>
              <a:pPr>
                <a:defRPr/>
              </a:pPr>
              <a:t>‹#›</a:t>
            </a:fld>
            <a:endParaRPr lang="en-US"/>
          </a:p>
        </p:txBody>
      </p:sp>
    </p:spTree>
    <p:extLst>
      <p:ext uri="{BB962C8B-B14F-4D97-AF65-F5344CB8AC3E}">
        <p14:creationId xmlns:p14="http://schemas.microsoft.com/office/powerpoint/2010/main" val="15090979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GIS project is focusing on something a little unique compared to many other projects you will see in this class. I decided to focus on ski resorts in Utah. I grew up in Salt Lake and so I found this topic very interesting. </a:t>
            </a:r>
          </a:p>
        </p:txBody>
      </p:sp>
      <p:sp>
        <p:nvSpPr>
          <p:cNvPr id="4" name="Slide Number Placeholder 3"/>
          <p:cNvSpPr>
            <a:spLocks noGrp="1"/>
          </p:cNvSpPr>
          <p:nvPr>
            <p:ph type="sldNum" sz="quarter" idx="10"/>
          </p:nvPr>
        </p:nvSpPr>
        <p:spPr/>
        <p:txBody>
          <a:bodyPr/>
          <a:lstStyle/>
          <a:p>
            <a:pPr>
              <a:defRPr/>
            </a:pPr>
            <a:fld id="{6E074355-CE0D-4C68-A6CB-C364ED71B33B}" type="slidenum">
              <a:rPr lang="en-US" smtClean="0"/>
              <a:pPr>
                <a:defRPr/>
              </a:pPr>
              <a:t>1</a:t>
            </a:fld>
            <a:endParaRPr lang="en-US"/>
          </a:p>
        </p:txBody>
      </p:sp>
    </p:spTree>
    <p:extLst>
      <p:ext uri="{BB962C8B-B14F-4D97-AF65-F5344CB8AC3E}">
        <p14:creationId xmlns:p14="http://schemas.microsoft.com/office/powerpoint/2010/main" val="2045511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every model comes limitations: I have only used slope as a method of determining the terrain difficulty of each resort. This has resulted in a few locations that are falsely classified. For example at the base of each resort there is typically a lot of flat areas. This isn’t necessarily a skiable area. This is where people put their skis on and meet up. Along the top of the ridgeline you can see blue and green dashes. This terrain has an intermediate slope but should not be classified as such. And then the last area that is falsely categorized is this section called Catherine’s pass in order to access this area, you have to hike a little and if you aren’t careful you will get stuck in this flat area and have to hike out. </a:t>
            </a:r>
          </a:p>
          <a:p>
            <a:endParaRPr lang="en-US" dirty="0"/>
          </a:p>
          <a:p>
            <a:r>
              <a:rPr lang="en-US" dirty="0"/>
              <a:t>The last thing I want to expand upon is reporting on elevation change from top to bottom of each ski lift. The elevation change on each lift plays a huge role in the difficult of certain sections of the resort. I don’t know if I would be able to create a raster to describe this. I could potentially add this as a factor when defining difficulty. </a:t>
            </a:r>
          </a:p>
        </p:txBody>
      </p:sp>
      <p:sp>
        <p:nvSpPr>
          <p:cNvPr id="4" name="Slide Number Placeholder 3"/>
          <p:cNvSpPr>
            <a:spLocks noGrp="1"/>
          </p:cNvSpPr>
          <p:nvPr>
            <p:ph type="sldNum" sz="quarter" idx="5"/>
          </p:nvPr>
        </p:nvSpPr>
        <p:spPr/>
        <p:txBody>
          <a:bodyPr/>
          <a:lstStyle/>
          <a:p>
            <a:pPr>
              <a:defRPr/>
            </a:pPr>
            <a:fld id="{6E074355-CE0D-4C68-A6CB-C364ED71B33B}" type="slidenum">
              <a:rPr lang="en-US" smtClean="0"/>
              <a:pPr>
                <a:defRPr/>
              </a:pPr>
              <a:t>10</a:t>
            </a:fld>
            <a:endParaRPr lang="en-US"/>
          </a:p>
        </p:txBody>
      </p:sp>
    </p:spTree>
    <p:extLst>
      <p:ext uri="{BB962C8B-B14F-4D97-AF65-F5344CB8AC3E}">
        <p14:creationId xmlns:p14="http://schemas.microsoft.com/office/powerpoint/2010/main" val="1361189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so with that I open it up to you. I am interested to know if anyone can think of any other analysis that could support this project. Or have any questions about my analysis. </a:t>
            </a:r>
          </a:p>
        </p:txBody>
      </p:sp>
      <p:sp>
        <p:nvSpPr>
          <p:cNvPr id="4" name="Slide Number Placeholder 3"/>
          <p:cNvSpPr>
            <a:spLocks noGrp="1"/>
          </p:cNvSpPr>
          <p:nvPr>
            <p:ph type="sldNum" sz="quarter" idx="5"/>
          </p:nvPr>
        </p:nvSpPr>
        <p:spPr/>
        <p:txBody>
          <a:bodyPr/>
          <a:lstStyle/>
          <a:p>
            <a:pPr>
              <a:defRPr/>
            </a:pPr>
            <a:fld id="{6E074355-CE0D-4C68-A6CB-C364ED71B33B}" type="slidenum">
              <a:rPr lang="en-US" smtClean="0"/>
              <a:pPr>
                <a:defRPr/>
              </a:pPr>
              <a:t>11</a:t>
            </a:fld>
            <a:endParaRPr lang="en-US"/>
          </a:p>
        </p:txBody>
      </p:sp>
    </p:spTree>
    <p:extLst>
      <p:ext uri="{BB962C8B-B14F-4D97-AF65-F5344CB8AC3E}">
        <p14:creationId xmlns:p14="http://schemas.microsoft.com/office/powerpoint/2010/main" val="416345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project area I am focusing on. Here is downtown salt lake and the University of Utah, and about 30 minutes there are six ski resorts. These resorts are all very close and it would be reasonable to go to any of these ski resorts. </a:t>
            </a:r>
          </a:p>
        </p:txBody>
      </p:sp>
      <p:sp>
        <p:nvSpPr>
          <p:cNvPr id="4" name="Slide Number Placeholder 3"/>
          <p:cNvSpPr>
            <a:spLocks noGrp="1"/>
          </p:cNvSpPr>
          <p:nvPr>
            <p:ph type="sldNum" sz="quarter" idx="5"/>
          </p:nvPr>
        </p:nvSpPr>
        <p:spPr/>
        <p:txBody>
          <a:bodyPr/>
          <a:lstStyle/>
          <a:p>
            <a:pPr>
              <a:defRPr/>
            </a:pPr>
            <a:fld id="{6E074355-CE0D-4C68-A6CB-C364ED71B33B}" type="slidenum">
              <a:rPr lang="en-US" smtClean="0"/>
              <a:pPr>
                <a:defRPr/>
              </a:pPr>
              <a:t>2</a:t>
            </a:fld>
            <a:endParaRPr lang="en-US"/>
          </a:p>
        </p:txBody>
      </p:sp>
    </p:spTree>
    <p:extLst>
      <p:ext uri="{BB962C8B-B14F-4D97-AF65-F5344CB8AC3E}">
        <p14:creationId xmlns:p14="http://schemas.microsoft.com/office/powerpoint/2010/main" val="1145258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two Utah ski resorts. These two resorts are only about 10 miles apart as the crow flies. Although it may be hard to tell on this map, Deer Valley is about 1.5 times larger than Alta.</a:t>
            </a:r>
          </a:p>
          <a:p>
            <a:r>
              <a:rPr lang="en-US" dirty="0"/>
              <a:t>These ski maps are the basic information that visitors have access to understand each resort. I am interested in organizing data based on the elevation, slopes, and other spatial characteristics to create a side-by-side comparison of the resorts. This will could potentially help visitors gain a greater understanding of these areas before they visit. </a:t>
            </a:r>
          </a:p>
          <a:p>
            <a:endParaRPr lang="en-US" dirty="0"/>
          </a:p>
          <a:p>
            <a:r>
              <a:rPr lang="en-US" dirty="0"/>
              <a:t>That brings me to the analysis of my project.</a:t>
            </a:r>
          </a:p>
        </p:txBody>
      </p:sp>
      <p:sp>
        <p:nvSpPr>
          <p:cNvPr id="4" name="Slide Number Placeholder 3"/>
          <p:cNvSpPr>
            <a:spLocks noGrp="1"/>
          </p:cNvSpPr>
          <p:nvPr>
            <p:ph type="sldNum" sz="quarter" idx="5"/>
          </p:nvPr>
        </p:nvSpPr>
        <p:spPr/>
        <p:txBody>
          <a:bodyPr/>
          <a:lstStyle/>
          <a:p>
            <a:pPr>
              <a:defRPr/>
            </a:pPr>
            <a:fld id="{6E074355-CE0D-4C68-A6CB-C364ED71B33B}" type="slidenum">
              <a:rPr lang="en-US" smtClean="0"/>
              <a:pPr>
                <a:defRPr/>
              </a:pPr>
              <a:t>3</a:t>
            </a:fld>
            <a:endParaRPr lang="en-US"/>
          </a:p>
        </p:txBody>
      </p:sp>
    </p:spTree>
    <p:extLst>
      <p:ext uri="{BB962C8B-B14F-4D97-AF65-F5344CB8AC3E}">
        <p14:creationId xmlns:p14="http://schemas.microsoft.com/office/powerpoint/2010/main" val="2583977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started at the Utah Automated Geographic Reference Center – gathered ski resort boundaries and ski lift locations. These shapes provided area and locations of the ski lifts</a:t>
            </a:r>
          </a:p>
          <a:p>
            <a:r>
              <a:rPr lang="en-US" dirty="0"/>
              <a:t>This was the first step of the analysis. I used the digital elevation model, trimmed to the boundaries of the ski resorts, and produced a slope map of each ski resort.</a:t>
            </a:r>
          </a:p>
          <a:p>
            <a:r>
              <a:rPr lang="en-US" dirty="0"/>
              <a:t>This slope map was not very useful on its own. I did some research to define this area as something understandable. </a:t>
            </a:r>
          </a:p>
        </p:txBody>
      </p:sp>
      <p:sp>
        <p:nvSpPr>
          <p:cNvPr id="4" name="Slide Number Placeholder 3"/>
          <p:cNvSpPr>
            <a:spLocks noGrp="1"/>
          </p:cNvSpPr>
          <p:nvPr>
            <p:ph type="sldNum" sz="quarter" idx="5"/>
          </p:nvPr>
        </p:nvSpPr>
        <p:spPr/>
        <p:txBody>
          <a:bodyPr/>
          <a:lstStyle/>
          <a:p>
            <a:pPr>
              <a:defRPr/>
            </a:pPr>
            <a:fld id="{6E074355-CE0D-4C68-A6CB-C364ED71B33B}" type="slidenum">
              <a:rPr lang="en-US" smtClean="0"/>
              <a:pPr>
                <a:defRPr/>
              </a:pPr>
              <a:t>4</a:t>
            </a:fld>
            <a:endParaRPr lang="en-US"/>
          </a:p>
        </p:txBody>
      </p:sp>
    </p:spTree>
    <p:extLst>
      <p:ext uri="{BB962C8B-B14F-4D97-AF65-F5344CB8AC3E}">
        <p14:creationId xmlns:p14="http://schemas.microsoft.com/office/powerpoint/2010/main" val="3811312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several difference sources, I was able to find some standards on how winter terrain difficulty is defined. Here are a few pictures to show the difference between some of the terrain. Green circles are slopes less than 25%. Blue squares are intermediate slopes between 25 and 40% and Expert is between 60 and 100%. I added a category in between intermediate and expert and a category after expert to get a better picture of the ski resorts. There are slopes that exist beyond 100% and these are very technical terrain, sometimes un-skiable by most standards. </a:t>
            </a:r>
          </a:p>
        </p:txBody>
      </p:sp>
      <p:sp>
        <p:nvSpPr>
          <p:cNvPr id="4" name="Slide Number Placeholder 3"/>
          <p:cNvSpPr>
            <a:spLocks noGrp="1"/>
          </p:cNvSpPr>
          <p:nvPr>
            <p:ph type="sldNum" sz="quarter" idx="5"/>
          </p:nvPr>
        </p:nvSpPr>
        <p:spPr/>
        <p:txBody>
          <a:bodyPr/>
          <a:lstStyle/>
          <a:p>
            <a:pPr>
              <a:defRPr/>
            </a:pPr>
            <a:fld id="{6E074355-CE0D-4C68-A6CB-C364ED71B33B}" type="slidenum">
              <a:rPr lang="en-US" smtClean="0"/>
              <a:pPr>
                <a:defRPr/>
              </a:pPr>
              <a:t>5</a:t>
            </a:fld>
            <a:endParaRPr lang="en-US"/>
          </a:p>
        </p:txBody>
      </p:sp>
    </p:spTree>
    <p:extLst>
      <p:ext uri="{BB962C8B-B14F-4D97-AF65-F5344CB8AC3E}">
        <p14:creationId xmlns:p14="http://schemas.microsoft.com/office/powerpoint/2010/main" val="1018546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I defined the terrain difficulty, I used the reclassify tool to create a raster that had different colors for each terrain type. I applied this layer definition to all the ski resorts.</a:t>
            </a:r>
          </a:p>
          <a:p>
            <a:r>
              <a:rPr lang="en-US" dirty="0"/>
              <a:t>I applied this method to all the ski resorts and this is the map I ended up with. </a:t>
            </a:r>
          </a:p>
        </p:txBody>
      </p:sp>
      <p:sp>
        <p:nvSpPr>
          <p:cNvPr id="4" name="Slide Number Placeholder 3"/>
          <p:cNvSpPr>
            <a:spLocks noGrp="1"/>
          </p:cNvSpPr>
          <p:nvPr>
            <p:ph type="sldNum" sz="quarter" idx="5"/>
          </p:nvPr>
        </p:nvSpPr>
        <p:spPr/>
        <p:txBody>
          <a:bodyPr/>
          <a:lstStyle/>
          <a:p>
            <a:pPr>
              <a:defRPr/>
            </a:pPr>
            <a:fld id="{6E074355-CE0D-4C68-A6CB-C364ED71B33B}" type="slidenum">
              <a:rPr lang="en-US" smtClean="0"/>
              <a:pPr>
                <a:defRPr/>
              </a:pPr>
              <a:t>6</a:t>
            </a:fld>
            <a:endParaRPr lang="en-US"/>
          </a:p>
        </p:txBody>
      </p:sp>
    </p:spTree>
    <p:extLst>
      <p:ext uri="{BB962C8B-B14F-4D97-AF65-F5344CB8AC3E}">
        <p14:creationId xmlns:p14="http://schemas.microsoft.com/office/powerpoint/2010/main" val="24059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map isn’t very useful on its own. If I showed someone this map and told them to pick what resort looked best, they probably couldn’t tell you much. </a:t>
            </a:r>
          </a:p>
          <a:p>
            <a:r>
              <a:rPr lang="en-US" dirty="0"/>
              <a:t>I used the “calculate field” function to calculate the area of each terrain distinction. And then I compared them all side by side. </a:t>
            </a:r>
          </a:p>
        </p:txBody>
      </p:sp>
      <p:sp>
        <p:nvSpPr>
          <p:cNvPr id="4" name="Slide Number Placeholder 3"/>
          <p:cNvSpPr>
            <a:spLocks noGrp="1"/>
          </p:cNvSpPr>
          <p:nvPr>
            <p:ph type="sldNum" sz="quarter" idx="5"/>
          </p:nvPr>
        </p:nvSpPr>
        <p:spPr/>
        <p:txBody>
          <a:bodyPr/>
          <a:lstStyle/>
          <a:p>
            <a:pPr>
              <a:defRPr/>
            </a:pPr>
            <a:fld id="{6E074355-CE0D-4C68-A6CB-C364ED71B33B}" type="slidenum">
              <a:rPr lang="en-US" smtClean="0"/>
              <a:pPr>
                <a:defRPr/>
              </a:pPr>
              <a:t>7</a:t>
            </a:fld>
            <a:endParaRPr lang="en-US"/>
          </a:p>
        </p:txBody>
      </p:sp>
    </p:spTree>
    <p:extLst>
      <p:ext uri="{BB962C8B-B14F-4D97-AF65-F5344CB8AC3E}">
        <p14:creationId xmlns:p14="http://schemas.microsoft.com/office/powerpoint/2010/main" val="2454111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calculated the area of each terrain definition and here it is distributed by percentage. </a:t>
            </a:r>
          </a:p>
          <a:p>
            <a:endParaRPr lang="en-US" dirty="0"/>
          </a:p>
          <a:p>
            <a:r>
              <a:rPr lang="en-US" dirty="0"/>
              <a:t>Snowbird has the lowest percentage of easy terrain where Brighton has the largest percentage. Many people in Utah could probably describe this distribution to you. Brighton and Alta are known to be a great resorts for beginners and Snowbird is known to have a lot of technical terrain and be more popular for advanced skiers. </a:t>
            </a:r>
          </a:p>
          <a:p>
            <a:r>
              <a:rPr lang="en-US" dirty="0"/>
              <a:t>The main limitation of this comparison is it doesn’t consider resort size. Park City is three times larger than some of these resorts. </a:t>
            </a:r>
          </a:p>
        </p:txBody>
      </p:sp>
      <p:sp>
        <p:nvSpPr>
          <p:cNvPr id="4" name="Slide Number Placeholder 3"/>
          <p:cNvSpPr>
            <a:spLocks noGrp="1"/>
          </p:cNvSpPr>
          <p:nvPr>
            <p:ph type="sldNum" sz="quarter" idx="5"/>
          </p:nvPr>
        </p:nvSpPr>
        <p:spPr/>
        <p:txBody>
          <a:bodyPr/>
          <a:lstStyle/>
          <a:p>
            <a:pPr>
              <a:defRPr/>
            </a:pPr>
            <a:fld id="{6E074355-CE0D-4C68-A6CB-C364ED71B33B}" type="slidenum">
              <a:rPr lang="en-US" smtClean="0"/>
              <a:pPr>
                <a:defRPr/>
              </a:pPr>
              <a:t>8</a:t>
            </a:fld>
            <a:endParaRPr lang="en-US"/>
          </a:p>
        </p:txBody>
      </p:sp>
    </p:spTree>
    <p:extLst>
      <p:ext uri="{BB962C8B-B14F-4D97-AF65-F5344CB8AC3E}">
        <p14:creationId xmlns:p14="http://schemas.microsoft.com/office/powerpoint/2010/main" val="2329091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interesting however is this distribution, which shows the distribution by area. Ignoring Park City, which kind of skews the data because the resort is so large. </a:t>
            </a:r>
          </a:p>
          <a:p>
            <a:r>
              <a:rPr lang="en-US" dirty="0"/>
              <a:t>Even with this comparison, snowbird still has the most technical terrain. </a:t>
            </a:r>
          </a:p>
          <a:p>
            <a:r>
              <a:rPr lang="en-US" dirty="0"/>
              <a:t>On thing that makes this comparison difficult is that Park city are so large, that even though there is a lot more beginner terrain, someone couldn’t actually visit all that terrain in one day. In my text steps I want to split Park city up geographically and see the distribution on one half or one third of the resort. </a:t>
            </a:r>
          </a:p>
        </p:txBody>
      </p:sp>
      <p:sp>
        <p:nvSpPr>
          <p:cNvPr id="4" name="Slide Number Placeholder 3"/>
          <p:cNvSpPr>
            <a:spLocks noGrp="1"/>
          </p:cNvSpPr>
          <p:nvPr>
            <p:ph type="sldNum" sz="quarter" idx="5"/>
          </p:nvPr>
        </p:nvSpPr>
        <p:spPr/>
        <p:txBody>
          <a:bodyPr/>
          <a:lstStyle/>
          <a:p>
            <a:pPr>
              <a:defRPr/>
            </a:pPr>
            <a:fld id="{6E074355-CE0D-4C68-A6CB-C364ED71B33B}" type="slidenum">
              <a:rPr lang="en-US" smtClean="0"/>
              <a:pPr>
                <a:defRPr/>
              </a:pPr>
              <a:t>9</a:t>
            </a:fld>
            <a:endParaRPr lang="en-US"/>
          </a:p>
        </p:txBody>
      </p:sp>
    </p:spTree>
    <p:extLst>
      <p:ext uri="{BB962C8B-B14F-4D97-AF65-F5344CB8AC3E}">
        <p14:creationId xmlns:p14="http://schemas.microsoft.com/office/powerpoint/2010/main" val="3437132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343"/>
            <a:ext cx="7772400" cy="1102995"/>
          </a:xfrm>
        </p:spPr>
        <p:txBody>
          <a:bodyPr/>
          <a:lstStyle>
            <a:lvl1pPr>
              <a:defRPr>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lumMod val="85000"/>
                    <a:lumOff val="15000"/>
                  </a:schemeClr>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561331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749028"/>
            <a:ext cx="4038600" cy="310872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749028"/>
            <a:ext cx="4038600" cy="310872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043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Title 1"/>
          <p:cNvSpPr>
            <a:spLocks noGrp="1"/>
          </p:cNvSpPr>
          <p:nvPr>
            <p:ph type="title"/>
          </p:nvPr>
        </p:nvSpPr>
        <p:spPr>
          <a:xfrm>
            <a:off x="420688" y="641510"/>
            <a:ext cx="3008313" cy="871538"/>
          </a:xfrm>
        </p:spPr>
        <p:txBody>
          <a:bodyPr anchor="b"/>
          <a:lstStyle>
            <a:lvl1pPr algn="l">
              <a:defRPr sz="2000" b="1"/>
            </a:lvl1pPr>
          </a:lstStyle>
          <a:p>
            <a:r>
              <a:rPr lang="en-US" dirty="0"/>
              <a:t>Click to edit Master title style</a:t>
            </a:r>
          </a:p>
        </p:txBody>
      </p:sp>
      <p:sp>
        <p:nvSpPr>
          <p:cNvPr id="6" name="Content Placeholder 2"/>
          <p:cNvSpPr>
            <a:spLocks noGrp="1"/>
          </p:cNvSpPr>
          <p:nvPr>
            <p:ph idx="1"/>
          </p:nvPr>
        </p:nvSpPr>
        <p:spPr>
          <a:xfrm>
            <a:off x="3575050" y="920884"/>
            <a:ext cx="5111750" cy="405116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3"/>
          <p:cNvSpPr>
            <a:spLocks noGrp="1"/>
          </p:cNvSpPr>
          <p:nvPr>
            <p:ph type="body" sz="half" idx="2"/>
          </p:nvPr>
        </p:nvSpPr>
        <p:spPr>
          <a:xfrm>
            <a:off x="420688" y="1601629"/>
            <a:ext cx="3008313" cy="314182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349021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Title 1"/>
          <p:cNvSpPr>
            <a:spLocks noGrp="1"/>
          </p:cNvSpPr>
          <p:nvPr>
            <p:ph type="title"/>
          </p:nvPr>
        </p:nvSpPr>
        <p:spPr>
          <a:xfrm>
            <a:off x="1792288" y="3829050"/>
            <a:ext cx="5486400" cy="425768"/>
          </a:xfrm>
        </p:spPr>
        <p:txBody>
          <a:bodyPr anchor="b"/>
          <a:lstStyle>
            <a:lvl1pPr algn="l">
              <a:defRPr sz="2000" b="1"/>
            </a:lvl1pPr>
          </a:lstStyle>
          <a:p>
            <a:r>
              <a:rPr lang="en-US" dirty="0"/>
              <a:t>Click to edit Master title style</a:t>
            </a:r>
          </a:p>
        </p:txBody>
      </p:sp>
      <p:sp>
        <p:nvSpPr>
          <p:cNvPr id="6" name="Picture Placeholder 2"/>
          <p:cNvSpPr>
            <a:spLocks noGrp="1"/>
          </p:cNvSpPr>
          <p:nvPr>
            <p:ph type="pic" idx="1"/>
          </p:nvPr>
        </p:nvSpPr>
        <p:spPr>
          <a:xfrm>
            <a:off x="1792288" y="685800"/>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Text Placeholder 3"/>
          <p:cNvSpPr>
            <a:spLocks noGrp="1"/>
          </p:cNvSpPr>
          <p:nvPr>
            <p:ph type="body" sz="half" idx="2"/>
          </p:nvPr>
        </p:nvSpPr>
        <p:spPr>
          <a:xfrm>
            <a:off x="1792288" y="4254817"/>
            <a:ext cx="5486400" cy="6029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4026708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857250"/>
          </a:xfrm>
        </p:spPr>
        <p:txBody>
          <a:bodyPr/>
          <a:lstStyle/>
          <a:p>
            <a:r>
              <a:rPr lang="en-US" dirty="0"/>
              <a:t>Click to edit Master title style</a:t>
            </a:r>
          </a:p>
        </p:txBody>
      </p:sp>
      <p:sp>
        <p:nvSpPr>
          <p:cNvPr id="3" name="Content Placeholder 2"/>
          <p:cNvSpPr>
            <a:spLocks noGrp="1"/>
          </p:cNvSpPr>
          <p:nvPr>
            <p:ph idx="1"/>
          </p:nvPr>
        </p:nvSpPr>
        <p:spPr>
          <a:xfrm>
            <a:off x="457200" y="1737360"/>
            <a:ext cx="8229600" cy="29489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30783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Title 1"/>
          <p:cNvSpPr>
            <a:spLocks noGrp="1"/>
          </p:cNvSpPr>
          <p:nvPr>
            <p:ph type="title"/>
          </p:nvPr>
        </p:nvSpPr>
        <p:spPr>
          <a:xfrm>
            <a:off x="722313" y="3305176"/>
            <a:ext cx="7772400" cy="1021556"/>
          </a:xfrm>
        </p:spPr>
        <p:txBody>
          <a:bodyPr anchor="t"/>
          <a:lstStyle>
            <a:lvl1pPr algn="l">
              <a:defRPr sz="4000" b="1" cap="all">
                <a:latin typeface="Arial"/>
              </a:defRPr>
            </a:lvl1pPr>
          </a:lstStyle>
          <a:p>
            <a:r>
              <a:rPr lang="en-US" dirty="0"/>
              <a:t>Click to edit Master title style</a:t>
            </a:r>
          </a:p>
        </p:txBody>
      </p:sp>
      <p:sp>
        <p:nvSpPr>
          <p:cNvPr id="5" name="Text Placeholder 2"/>
          <p:cNvSpPr>
            <a:spLocks noGrp="1"/>
          </p:cNvSpPr>
          <p:nvPr>
            <p:ph type="body" idx="1"/>
          </p:nvPr>
        </p:nvSpPr>
        <p:spPr>
          <a:xfrm>
            <a:off x="722313" y="2180035"/>
            <a:ext cx="7772400" cy="1125140"/>
          </a:xfrm>
        </p:spPr>
        <p:txBody>
          <a:bodyPr anchor="b"/>
          <a:lstStyle>
            <a:lvl1pPr marL="0" indent="0">
              <a:buNone/>
              <a:defRPr sz="2000">
                <a:solidFill>
                  <a:schemeClr val="tx1">
                    <a:lumMod val="75000"/>
                    <a:lumOff val="25000"/>
                  </a:schemeClr>
                </a:solidFill>
                <a:latin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685988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474470"/>
            <a:ext cx="4038600" cy="30175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474470"/>
            <a:ext cx="4038600" cy="30175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6750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20688" y="641510"/>
            <a:ext cx="3008313" cy="871538"/>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920884"/>
            <a:ext cx="5111750" cy="405116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20688" y="1601629"/>
            <a:ext cx="3008313" cy="314182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436964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829050"/>
            <a:ext cx="5486400" cy="42576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685800"/>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254817"/>
            <a:ext cx="5486400" cy="6029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436138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969085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77478"/>
            <a:ext cx="8229600" cy="857250"/>
          </a:xfrm>
        </p:spPr>
        <p:txBody>
          <a:bodyPr/>
          <a:lstStyle/>
          <a:p>
            <a:r>
              <a:rPr lang="en-US"/>
              <a:t>Click to edit Master title style</a:t>
            </a:r>
          </a:p>
        </p:txBody>
      </p:sp>
      <p:sp>
        <p:nvSpPr>
          <p:cNvPr id="3" name="Content Placeholder 2"/>
          <p:cNvSpPr>
            <a:spLocks noGrp="1"/>
          </p:cNvSpPr>
          <p:nvPr>
            <p:ph idx="1"/>
          </p:nvPr>
        </p:nvSpPr>
        <p:spPr>
          <a:xfrm>
            <a:off x="457200" y="1771650"/>
            <a:ext cx="8229600" cy="2914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7501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atin typeface="Arial"/>
              </a:defRPr>
            </a:lvl1pPr>
          </a:lstStyle>
          <a:p>
            <a:r>
              <a:rPr lang="en-US" dirty="0"/>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latin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679158844"/>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theme" Target="../theme/theme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9.xml"/><Relationship Id="rId7"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95300" y="1200150"/>
            <a:ext cx="7886700" cy="1752600"/>
          </a:xfrm>
          <a:prstGeom prst="rect">
            <a:avLst/>
          </a:prstGeom>
        </p:spPr>
        <p:txBody>
          <a:bodyPr vert="horz" wrap="square" lIns="91440" tIns="45720" rIns="91440" bIns="45720" rtlCol="0" anchor="b">
            <a:noAutofit/>
          </a:bodyPr>
          <a:lstStyle/>
          <a:p>
            <a:r>
              <a:rPr lang="en-US" dirty="0"/>
              <a:t>Insert your</a:t>
            </a:r>
            <a:br>
              <a:rPr lang="en-US" dirty="0"/>
            </a:br>
            <a:r>
              <a:rPr lang="en-US" dirty="0"/>
              <a:t>headline here</a:t>
            </a:r>
            <a:br>
              <a:rPr lang="en-US" dirty="0"/>
            </a:br>
            <a:r>
              <a:rPr lang="en-US" dirty="0"/>
              <a:t>up to 3 lines</a:t>
            </a:r>
          </a:p>
        </p:txBody>
      </p:sp>
      <p:sp>
        <p:nvSpPr>
          <p:cNvPr id="10" name="Text Placeholder 9"/>
          <p:cNvSpPr>
            <a:spLocks noGrp="1"/>
          </p:cNvSpPr>
          <p:nvPr>
            <p:ph type="body" idx="1"/>
          </p:nvPr>
        </p:nvSpPr>
        <p:spPr>
          <a:xfrm>
            <a:off x="495300" y="3333749"/>
            <a:ext cx="7886700" cy="457201"/>
          </a:xfrm>
          <a:prstGeom prst="rect">
            <a:avLst/>
          </a:prstGeom>
        </p:spPr>
        <p:txBody>
          <a:bodyPr vert="horz" lIns="91440" tIns="45720" rIns="91440" bIns="45720" rtlCol="0">
            <a:noAutofit/>
          </a:bodyPr>
          <a:lstStyle/>
          <a:p>
            <a:pPr lvl="0"/>
            <a:r>
              <a:rPr lang="en-US" dirty="0"/>
              <a:t>Insert your subtitle or any additional description text here up to</a:t>
            </a:r>
            <a:br>
              <a:rPr lang="en-US" dirty="0"/>
            </a:br>
            <a:r>
              <a:rPr lang="en-US" dirty="0"/>
              <a:t>two lines of text or you can delete this text box</a:t>
            </a:r>
          </a:p>
        </p:txBody>
      </p:sp>
      <p:cxnSp>
        <p:nvCxnSpPr>
          <p:cNvPr id="14" name="Straight Connector 13"/>
          <p:cNvCxnSpPr/>
          <p:nvPr userDrawn="1"/>
        </p:nvCxnSpPr>
        <p:spPr>
          <a:xfrm>
            <a:off x="628650" y="3105150"/>
            <a:ext cx="561975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9"/>
          <p:cNvSpPr txBox="1">
            <a:spLocks/>
          </p:cNvSpPr>
          <p:nvPr userDrawn="1"/>
        </p:nvSpPr>
        <p:spPr>
          <a:xfrm>
            <a:off x="490384" y="4171949"/>
            <a:ext cx="7886700" cy="457201"/>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a:buNone/>
              <a:defRPr sz="1600" b="0" i="0" kern="1200" baseline="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lnSpc>
                <a:spcPct val="50000"/>
              </a:lnSpc>
              <a:spcAft>
                <a:spcPts val="0"/>
              </a:spcAft>
            </a:pPr>
            <a:r>
              <a:rPr lang="en-US" sz="1050" b="0" i="0" cap="all" baseline="0" dirty="0">
                <a:latin typeface="Arial Black" charset="0"/>
              </a:rPr>
              <a:t>Presenter or speaker name</a:t>
            </a:r>
          </a:p>
          <a:p>
            <a:pPr fontAlgn="auto">
              <a:lnSpc>
                <a:spcPct val="30000"/>
              </a:lnSpc>
              <a:spcAft>
                <a:spcPts val="0"/>
              </a:spcAft>
            </a:pPr>
            <a:r>
              <a:rPr lang="en-US" sz="1050" dirty="0"/>
              <a:t>Position/Role,</a:t>
            </a:r>
            <a:r>
              <a:rPr lang="en-US" sz="1050" baseline="0" dirty="0"/>
              <a:t> The University of Texas at Austin</a:t>
            </a:r>
            <a:endParaRPr lang="en-US" sz="1050" dirty="0"/>
          </a:p>
        </p:txBody>
      </p:sp>
      <p:sp>
        <p:nvSpPr>
          <p:cNvPr id="16" name="Text Placeholder 9"/>
          <p:cNvSpPr txBox="1">
            <a:spLocks/>
          </p:cNvSpPr>
          <p:nvPr userDrawn="1"/>
        </p:nvSpPr>
        <p:spPr>
          <a:xfrm>
            <a:off x="548640" y="457200"/>
            <a:ext cx="7828444" cy="389296"/>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a:buNone/>
              <a:defRPr sz="1600" b="0" i="0" kern="1200" baseline="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spcAft>
                <a:spcPts val="0"/>
              </a:spcAft>
            </a:pPr>
            <a:r>
              <a:rPr lang="en-US" sz="1200" b="0" i="0" cap="all" baseline="0" dirty="0">
                <a:latin typeface="Arial Black" charset="0"/>
              </a:rPr>
              <a:t>Month 20xx</a:t>
            </a:r>
            <a:endParaRPr lang="en-US" sz="1200" b="0" dirty="0"/>
          </a:p>
        </p:txBody>
      </p:sp>
    </p:spTree>
    <p:extLst>
      <p:ext uri="{BB962C8B-B14F-4D97-AF65-F5344CB8AC3E}">
        <p14:creationId xmlns:p14="http://schemas.microsoft.com/office/powerpoint/2010/main" val="1503322918"/>
      </p:ext>
    </p:extLst>
  </p:cSld>
  <p:clrMap bg1="lt1" tx1="dk1" bg2="lt2" tx2="dk2" accent1="accent1" accent2="accent2" accent3="accent3" accent4="accent4" accent5="accent5" accent6="accent6" hlink="hlink" folHlink="folHlink"/>
  <p:txStyles>
    <p:titleStyle>
      <a:lvl1pPr algn="l" defTabSz="914400" rtl="0" eaLnBrk="1" latinLnBrk="0" hangingPunct="1">
        <a:lnSpc>
          <a:spcPts val="4000"/>
        </a:lnSpc>
        <a:spcBef>
          <a:spcPct val="0"/>
        </a:spcBef>
        <a:buNone/>
        <a:defRPr sz="4800" b="1" i="0" kern="800" cap="all" normalizeH="0" baseline="0">
          <a:solidFill>
            <a:schemeClr val="bg1"/>
          </a:solidFill>
          <a:latin typeface="Arial Black" charset="0"/>
          <a:ea typeface="Arial Black" charset="0"/>
          <a:cs typeface="Arial Black" charset="0"/>
        </a:defRPr>
      </a:lvl1pPr>
    </p:titleStyle>
    <p:bodyStyle>
      <a:lvl1pPr marL="0" indent="0" algn="l" defTabSz="914400" rtl="0" eaLnBrk="1" latinLnBrk="0" hangingPunct="1">
        <a:lnSpc>
          <a:spcPct val="90000"/>
        </a:lnSpc>
        <a:spcBef>
          <a:spcPts val="1000"/>
        </a:spcBef>
        <a:buFont typeface="Arial"/>
        <a:buNone/>
        <a:defRPr sz="1400" b="0" i="0" kern="1200" baseline="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28650"/>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80210"/>
            <a:ext cx="8229600" cy="29489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81823911"/>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7" r:id="rId5"/>
    <p:sldLayoutId id="2147483668" r:id="rId6"/>
  </p:sldLayoutIdLst>
  <p:txStyles>
    <p:titleStyle>
      <a:lvl1pPr algn="l" defTabSz="457200" rtl="0" eaLnBrk="1" latinLnBrk="0" hangingPunct="1">
        <a:spcBef>
          <a:spcPct val="0"/>
        </a:spcBef>
        <a:buNone/>
        <a:defRPr sz="4400" kern="1200">
          <a:solidFill>
            <a:schemeClr val="tx1">
              <a:lumMod val="85000"/>
              <a:lumOff val="15000"/>
            </a:schemeClr>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lumMod val="85000"/>
              <a:lumOff val="15000"/>
            </a:schemeClr>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lumMod val="85000"/>
              <a:lumOff val="15000"/>
            </a:schemeClr>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tx1">
              <a:lumMod val="85000"/>
              <a:lumOff val="15000"/>
            </a:schemeClr>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tx1">
              <a:lumMod val="85000"/>
              <a:lumOff val="15000"/>
            </a:schemeClr>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tx1">
              <a:lumMod val="85000"/>
              <a:lumOff val="15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85800"/>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79972"/>
            <a:ext cx="8229600" cy="291465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91638655"/>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7" r:id="rId5"/>
    <p:sldLayoutId id="2147483678" r:id="rId6"/>
  </p:sldLayoutIdLst>
  <p:txStyles>
    <p:titleStyle>
      <a:lvl1pPr algn="l" defTabSz="457200" rtl="0" eaLnBrk="1" latinLnBrk="0" hangingPunct="1">
        <a:spcBef>
          <a:spcPct val="0"/>
        </a:spcBef>
        <a:buNone/>
        <a:defRPr sz="4400" kern="1200">
          <a:solidFill>
            <a:schemeClr val="tx1">
              <a:lumMod val="75000"/>
              <a:lumOff val="25000"/>
            </a:schemeClr>
          </a:solidFill>
          <a:latin typeface=""/>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hyperlink" Target="https://commons.wikimedia.org/wiki/File:Utah_Utes_-_U_logo.svg" TargetMode="External"/><Relationship Id="rId3" Type="http://schemas.openxmlformats.org/officeDocument/2006/relationships/image" Target="../media/image5.tif"/><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8.png"/><Relationship Id="rId11" Type="http://schemas.microsoft.com/office/2007/relationships/hdphoto" Target="../media/hdphoto1.wdp"/><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tif"/><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8.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24.jpg"/><Relationship Id="rId5" Type="http://schemas.openxmlformats.org/officeDocument/2006/relationships/image" Target="../media/image23.jpeg"/><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8.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7.tif"/><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8.png"/><Relationship Id="rId10" Type="http://schemas.microsoft.com/office/2007/relationships/hdphoto" Target="../media/hdphoto1.wdp"/><Relationship Id="rId4" Type="http://schemas.openxmlformats.org/officeDocument/2006/relationships/image" Target="../media/image7.pn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chart" Target="../charts/chart1.xml"/><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8.png"/><Relationship Id="rId10" Type="http://schemas.microsoft.com/office/2007/relationships/hdphoto" Target="../media/hdphoto1.wdp"/><Relationship Id="rId4" Type="http://schemas.openxmlformats.org/officeDocument/2006/relationships/image" Target="../media/image7.png"/><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10.png"/><Relationship Id="rId11" Type="http://schemas.openxmlformats.org/officeDocument/2006/relationships/chart" Target="../charts/chart3.xml"/><Relationship Id="rId5" Type="http://schemas.openxmlformats.org/officeDocument/2006/relationships/image" Target="../media/image9.png"/><Relationship Id="rId10" Type="http://schemas.openxmlformats.org/officeDocument/2006/relationships/chart" Target="../charts/chart2.xml"/><Relationship Id="rId4" Type="http://schemas.openxmlformats.org/officeDocument/2006/relationships/image" Target="../media/image8.png"/><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p:cNvCxnSpPr/>
          <p:nvPr/>
        </p:nvCxnSpPr>
        <p:spPr>
          <a:xfrm>
            <a:off x="628650" y="3105150"/>
            <a:ext cx="5619750" cy="0"/>
          </a:xfrm>
          <a:prstGeom prst="line">
            <a:avLst/>
          </a:prstGeom>
          <a:ln w="19050">
            <a:solidFill>
              <a:srgbClr val="BF5700"/>
            </a:solidFill>
          </a:ln>
        </p:spPr>
        <p:style>
          <a:lnRef idx="1">
            <a:schemeClr val="accent1"/>
          </a:lnRef>
          <a:fillRef idx="0">
            <a:schemeClr val="accent1"/>
          </a:fillRef>
          <a:effectRef idx="0">
            <a:schemeClr val="accent1"/>
          </a:effectRef>
          <a:fontRef idx="minor">
            <a:schemeClr val="tx1"/>
          </a:fontRef>
        </p:style>
      </p:cxnSp>
      <p:sp>
        <p:nvSpPr>
          <p:cNvPr id="11" name="Text Placeholder 9"/>
          <p:cNvSpPr txBox="1">
            <a:spLocks/>
          </p:cNvSpPr>
          <p:nvPr/>
        </p:nvSpPr>
        <p:spPr>
          <a:xfrm>
            <a:off x="551571" y="3943350"/>
            <a:ext cx="7886700" cy="457201"/>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a:buNone/>
              <a:defRPr sz="1600" b="0" i="0" kern="1200" baseline="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lnSpc>
                <a:spcPct val="50000"/>
              </a:lnSpc>
              <a:spcAft>
                <a:spcPts val="0"/>
              </a:spcAft>
            </a:pPr>
            <a:r>
              <a:rPr lang="en-US" sz="1050" cap="all" dirty="0">
                <a:solidFill>
                  <a:srgbClr val="BF5700"/>
                </a:solidFill>
                <a:latin typeface="Arial Black" charset="0"/>
              </a:rPr>
              <a:t>Sierra Jensen</a:t>
            </a:r>
            <a:endParaRPr lang="en-US" sz="1050" b="0" i="0" cap="all" baseline="0" dirty="0">
              <a:solidFill>
                <a:srgbClr val="BF5700"/>
              </a:solidFill>
              <a:latin typeface="Arial Black" charset="0"/>
            </a:endParaRPr>
          </a:p>
          <a:p>
            <a:pPr fontAlgn="auto">
              <a:lnSpc>
                <a:spcPct val="30000"/>
              </a:lnSpc>
              <a:spcAft>
                <a:spcPts val="0"/>
              </a:spcAft>
            </a:pPr>
            <a:r>
              <a:rPr lang="en-US" sz="1050" baseline="0" dirty="0">
                <a:solidFill>
                  <a:srgbClr val="BF5700"/>
                </a:solidFill>
              </a:rPr>
              <a:t>The University of Texas at Austin</a:t>
            </a:r>
            <a:endParaRPr lang="en-US" sz="1050" dirty="0">
              <a:solidFill>
                <a:srgbClr val="BF5700"/>
              </a:solidFill>
            </a:endParaRPr>
          </a:p>
        </p:txBody>
      </p:sp>
      <p:sp>
        <p:nvSpPr>
          <p:cNvPr id="12" name="Text Placeholder 9"/>
          <p:cNvSpPr txBox="1">
            <a:spLocks/>
          </p:cNvSpPr>
          <p:nvPr/>
        </p:nvSpPr>
        <p:spPr>
          <a:xfrm>
            <a:off x="548640" y="457200"/>
            <a:ext cx="7828444" cy="389296"/>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a:buNone/>
              <a:defRPr sz="1600" b="0" i="0" kern="1200" baseline="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spcAft>
                <a:spcPts val="0"/>
              </a:spcAft>
            </a:pPr>
            <a:r>
              <a:rPr lang="en-US" sz="1200" cap="all" dirty="0">
                <a:solidFill>
                  <a:srgbClr val="BF5700"/>
                </a:solidFill>
                <a:latin typeface="Arial Black" charset="0"/>
              </a:rPr>
              <a:t>NOVEMBER 2018</a:t>
            </a:r>
            <a:endParaRPr lang="en-US" sz="1200" b="0" dirty="0">
              <a:solidFill>
                <a:srgbClr val="BF5700"/>
              </a:solidFill>
            </a:endParaRPr>
          </a:p>
        </p:txBody>
      </p:sp>
      <p:sp>
        <p:nvSpPr>
          <p:cNvPr id="13" name="Title Placeholder 7"/>
          <p:cNvSpPr txBox="1">
            <a:spLocks/>
          </p:cNvSpPr>
          <p:nvPr/>
        </p:nvSpPr>
        <p:spPr>
          <a:xfrm>
            <a:off x="502920" y="1200150"/>
            <a:ext cx="7886700" cy="1752600"/>
          </a:xfrm>
          <a:prstGeom prst="rect">
            <a:avLst/>
          </a:prstGeom>
        </p:spPr>
        <p:txBody>
          <a:bodyPr vert="horz" wrap="square" lIns="91440" tIns="45720" rIns="91440" bIns="45720" rtlCol="0" anchor="b">
            <a:noAutofit/>
          </a:bodyPr>
          <a:lstStyle>
            <a:lvl1pPr algn="l" defTabSz="914400" rtl="0" eaLnBrk="1" latinLnBrk="0" hangingPunct="1">
              <a:lnSpc>
                <a:spcPts val="4000"/>
              </a:lnSpc>
              <a:spcBef>
                <a:spcPct val="0"/>
              </a:spcBef>
              <a:buNone/>
              <a:defRPr sz="4800" b="1" i="0" kern="800" cap="all" normalizeH="0" baseline="0">
                <a:solidFill>
                  <a:schemeClr val="bg1"/>
                </a:solidFill>
                <a:latin typeface="Arial Black" charset="0"/>
                <a:ea typeface="Arial Black" charset="0"/>
                <a:cs typeface="Arial Black" charset="0"/>
              </a:defRPr>
            </a:lvl1pPr>
          </a:lstStyle>
          <a:p>
            <a:pPr fontAlgn="auto">
              <a:spcAft>
                <a:spcPts val="0"/>
              </a:spcAft>
            </a:pPr>
            <a:r>
              <a:rPr lang="en-US" dirty="0">
                <a:solidFill>
                  <a:srgbClr val="BF5700"/>
                </a:solidFill>
              </a:rPr>
              <a:t>Winter Terrain comparison of six Utah Ski Resorts</a:t>
            </a:r>
          </a:p>
        </p:txBody>
      </p:sp>
      <p:sp>
        <p:nvSpPr>
          <p:cNvPr id="15" name="Text Placeholder 9"/>
          <p:cNvSpPr txBox="1">
            <a:spLocks/>
          </p:cNvSpPr>
          <p:nvPr/>
        </p:nvSpPr>
        <p:spPr>
          <a:xfrm>
            <a:off x="548640" y="3333749"/>
            <a:ext cx="7886700" cy="45720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1400" b="0" i="0" kern="1200" baseline="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spcAft>
                <a:spcPts val="0"/>
              </a:spcAft>
            </a:pPr>
            <a:endParaRPr lang="en-US" dirty="0">
              <a:solidFill>
                <a:srgbClr val="BF5700"/>
              </a:solidFill>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78699" y="320040"/>
            <a:ext cx="1877397" cy="914399"/>
          </a:xfrm>
          <a:prstGeom prst="rect">
            <a:avLst/>
          </a:prstGeom>
        </p:spPr>
      </p:pic>
    </p:spTree>
    <p:extLst>
      <p:ext uri="{BB962C8B-B14F-4D97-AF65-F5344CB8AC3E}">
        <p14:creationId xmlns:p14="http://schemas.microsoft.com/office/powerpoint/2010/main" val="1825105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C381A4-B908-4EEE-8DE7-855F998A79E9}"/>
              </a:ext>
            </a:extLst>
          </p:cNvPr>
          <p:cNvPicPr>
            <a:picLocks noChangeAspect="1"/>
          </p:cNvPicPr>
          <p:nvPr/>
        </p:nvPicPr>
        <p:blipFill>
          <a:blip r:embed="rId3"/>
          <a:stretch>
            <a:fillRect/>
          </a:stretch>
        </p:blipFill>
        <p:spPr>
          <a:xfrm>
            <a:off x="1987065" y="1506792"/>
            <a:ext cx="5169869" cy="3398939"/>
          </a:xfrm>
          <a:prstGeom prst="rect">
            <a:avLst/>
          </a:prstGeom>
        </p:spPr>
      </p:pic>
      <p:sp>
        <p:nvSpPr>
          <p:cNvPr id="5" name="Title 4">
            <a:extLst>
              <a:ext uri="{FF2B5EF4-FFF2-40B4-BE49-F238E27FC236}">
                <a16:creationId xmlns:a16="http://schemas.microsoft.com/office/drawing/2014/main" id="{01A9912E-0EE1-400E-9E20-225BA4868D67}"/>
              </a:ext>
            </a:extLst>
          </p:cNvPr>
          <p:cNvSpPr>
            <a:spLocks noGrp="1"/>
          </p:cNvSpPr>
          <p:nvPr>
            <p:ph type="title"/>
          </p:nvPr>
        </p:nvSpPr>
        <p:spPr>
          <a:xfrm>
            <a:off x="457199" y="581045"/>
            <a:ext cx="8229600" cy="857250"/>
          </a:xfrm>
        </p:spPr>
        <p:txBody>
          <a:bodyPr/>
          <a:lstStyle/>
          <a:p>
            <a:r>
              <a:rPr lang="en-US" dirty="0"/>
              <a:t>Limitations and Future Steps</a:t>
            </a:r>
          </a:p>
        </p:txBody>
      </p:sp>
      <p:sp>
        <p:nvSpPr>
          <p:cNvPr id="7" name="Oval 6">
            <a:extLst>
              <a:ext uri="{FF2B5EF4-FFF2-40B4-BE49-F238E27FC236}">
                <a16:creationId xmlns:a16="http://schemas.microsoft.com/office/drawing/2014/main" id="{525C9E2E-11D8-4AE5-8882-A000BE804170}"/>
              </a:ext>
            </a:extLst>
          </p:cNvPr>
          <p:cNvSpPr/>
          <p:nvPr/>
        </p:nvSpPr>
        <p:spPr>
          <a:xfrm>
            <a:off x="6131167" y="2672862"/>
            <a:ext cx="914400" cy="533400"/>
          </a:xfrm>
          <a:prstGeom prst="ellipse">
            <a:avLst/>
          </a:prstGeom>
          <a:noFill/>
          <a:ln w="28575">
            <a:solidFill>
              <a:schemeClr val="bg2"/>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E1C16D9-13BB-46E8-A496-F33C2FE5D0C8}"/>
              </a:ext>
            </a:extLst>
          </p:cNvPr>
          <p:cNvSpPr/>
          <p:nvPr/>
        </p:nvSpPr>
        <p:spPr>
          <a:xfrm rot="15234786">
            <a:off x="2907651" y="2927216"/>
            <a:ext cx="1577055" cy="392092"/>
          </a:xfrm>
          <a:prstGeom prst="ellipse">
            <a:avLst/>
          </a:prstGeom>
          <a:noFill/>
          <a:ln w="28575">
            <a:solidFill>
              <a:schemeClr val="bg2"/>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4353FAC-10D1-4A9C-B185-3E32FE4B08AD}"/>
              </a:ext>
            </a:extLst>
          </p:cNvPr>
          <p:cNvSpPr/>
          <p:nvPr/>
        </p:nvSpPr>
        <p:spPr>
          <a:xfrm rot="9520533">
            <a:off x="2445257" y="1629704"/>
            <a:ext cx="1688111" cy="526694"/>
          </a:xfrm>
          <a:prstGeom prst="ellipse">
            <a:avLst/>
          </a:prstGeom>
          <a:noFill/>
          <a:ln w="28575">
            <a:solidFill>
              <a:schemeClr val="bg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4E1BE5B-3E2D-4A19-97D3-8AD35611BA54}"/>
              </a:ext>
            </a:extLst>
          </p:cNvPr>
          <p:cNvSpPr txBox="1"/>
          <p:nvPr/>
        </p:nvSpPr>
        <p:spPr>
          <a:xfrm>
            <a:off x="914399" y="3390102"/>
            <a:ext cx="1295401" cy="307777"/>
          </a:xfrm>
          <a:prstGeom prst="rect">
            <a:avLst/>
          </a:prstGeom>
          <a:noFill/>
        </p:spPr>
        <p:txBody>
          <a:bodyPr wrap="square" rtlCol="0">
            <a:spAutoFit/>
          </a:bodyPr>
          <a:lstStyle/>
          <a:p>
            <a:pPr algn="r"/>
            <a:r>
              <a:rPr lang="en-US" sz="1400" dirty="0"/>
              <a:t>Top of ridge</a:t>
            </a:r>
          </a:p>
        </p:txBody>
      </p:sp>
      <p:cxnSp>
        <p:nvCxnSpPr>
          <p:cNvPr id="12" name="Straight Arrow Connector 11">
            <a:extLst>
              <a:ext uri="{FF2B5EF4-FFF2-40B4-BE49-F238E27FC236}">
                <a16:creationId xmlns:a16="http://schemas.microsoft.com/office/drawing/2014/main" id="{06F5CDB2-F782-46F4-8B96-1770292B5340}"/>
              </a:ext>
            </a:extLst>
          </p:cNvPr>
          <p:cNvCxnSpPr>
            <a:cxnSpLocks/>
            <a:stCxn id="10" idx="3"/>
            <a:endCxn id="8" idx="0"/>
          </p:cNvCxnSpPr>
          <p:nvPr/>
        </p:nvCxnSpPr>
        <p:spPr>
          <a:xfrm flipV="1">
            <a:off x="2209800" y="3177585"/>
            <a:ext cx="1298009" cy="366406"/>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AC1AD795-B76E-4D5D-8AA3-11072C5ED723}"/>
              </a:ext>
            </a:extLst>
          </p:cNvPr>
          <p:cNvSpPr txBox="1"/>
          <p:nvPr/>
        </p:nvSpPr>
        <p:spPr>
          <a:xfrm>
            <a:off x="762000" y="1633758"/>
            <a:ext cx="1295401" cy="307777"/>
          </a:xfrm>
          <a:prstGeom prst="rect">
            <a:avLst/>
          </a:prstGeom>
          <a:noFill/>
        </p:spPr>
        <p:txBody>
          <a:bodyPr wrap="square" rtlCol="0">
            <a:spAutoFit/>
          </a:bodyPr>
          <a:lstStyle/>
          <a:p>
            <a:pPr algn="r"/>
            <a:r>
              <a:rPr lang="en-US" sz="1400" dirty="0"/>
              <a:t>Resort Base</a:t>
            </a:r>
          </a:p>
        </p:txBody>
      </p:sp>
      <p:cxnSp>
        <p:nvCxnSpPr>
          <p:cNvPr id="16" name="Straight Arrow Connector 15">
            <a:extLst>
              <a:ext uri="{FF2B5EF4-FFF2-40B4-BE49-F238E27FC236}">
                <a16:creationId xmlns:a16="http://schemas.microsoft.com/office/drawing/2014/main" id="{6DCBBAEA-CF59-40D8-882A-B6F317A7045F}"/>
              </a:ext>
            </a:extLst>
          </p:cNvPr>
          <p:cNvCxnSpPr>
            <a:cxnSpLocks/>
            <a:stCxn id="15" idx="3"/>
            <a:endCxn id="9" idx="5"/>
          </p:cNvCxnSpPr>
          <p:nvPr/>
        </p:nvCxnSpPr>
        <p:spPr>
          <a:xfrm>
            <a:off x="2057401" y="1787647"/>
            <a:ext cx="608219" cy="148978"/>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4DC00132-130F-4389-8238-6DB61AA2702F}"/>
              </a:ext>
            </a:extLst>
          </p:cNvPr>
          <p:cNvSpPr txBox="1"/>
          <p:nvPr/>
        </p:nvSpPr>
        <p:spPr>
          <a:xfrm>
            <a:off x="7227270" y="2014400"/>
            <a:ext cx="1295401" cy="523220"/>
          </a:xfrm>
          <a:prstGeom prst="rect">
            <a:avLst/>
          </a:prstGeom>
          <a:noFill/>
        </p:spPr>
        <p:txBody>
          <a:bodyPr wrap="square" rtlCol="0">
            <a:spAutoFit/>
          </a:bodyPr>
          <a:lstStyle/>
          <a:p>
            <a:r>
              <a:rPr lang="en-US" sz="1400" dirty="0"/>
              <a:t>Not easily  accessible</a:t>
            </a:r>
          </a:p>
        </p:txBody>
      </p:sp>
      <p:cxnSp>
        <p:nvCxnSpPr>
          <p:cNvPr id="19" name="Straight Arrow Connector 18">
            <a:extLst>
              <a:ext uri="{FF2B5EF4-FFF2-40B4-BE49-F238E27FC236}">
                <a16:creationId xmlns:a16="http://schemas.microsoft.com/office/drawing/2014/main" id="{701CFFBA-7556-4840-BC1F-4CC81633E7C8}"/>
              </a:ext>
            </a:extLst>
          </p:cNvPr>
          <p:cNvCxnSpPr>
            <a:cxnSpLocks/>
            <a:stCxn id="18" idx="1"/>
            <a:endCxn id="7" idx="0"/>
          </p:cNvCxnSpPr>
          <p:nvPr/>
        </p:nvCxnSpPr>
        <p:spPr>
          <a:xfrm flipH="1">
            <a:off x="6588367" y="2276010"/>
            <a:ext cx="638903" cy="396852"/>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pic>
        <p:nvPicPr>
          <p:cNvPr id="23" name="Picture 22">
            <a:extLst>
              <a:ext uri="{FF2B5EF4-FFF2-40B4-BE49-F238E27FC236}">
                <a16:creationId xmlns:a16="http://schemas.microsoft.com/office/drawing/2014/main" id="{BC5BB84D-0588-4054-8E15-2024FEADA0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8030" y="4266827"/>
            <a:ext cx="638904" cy="638904"/>
          </a:xfrm>
          <a:prstGeom prst="flowChartConnector">
            <a:avLst/>
          </a:prstGeom>
        </p:spPr>
      </p:pic>
    </p:spTree>
    <p:extLst>
      <p:ext uri="{BB962C8B-B14F-4D97-AF65-F5344CB8AC3E}">
        <p14:creationId xmlns:p14="http://schemas.microsoft.com/office/powerpoint/2010/main" val="22965877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B26C3-F916-48D2-A5A3-A2187211BD50}"/>
              </a:ext>
            </a:extLst>
          </p:cNvPr>
          <p:cNvSpPr>
            <a:spLocks noGrp="1"/>
          </p:cNvSpPr>
          <p:nvPr>
            <p:ph type="title"/>
          </p:nvPr>
        </p:nvSpPr>
        <p:spPr>
          <a:xfrm>
            <a:off x="457200" y="2266950"/>
            <a:ext cx="8229600" cy="857250"/>
          </a:xfrm>
        </p:spPr>
        <p:txBody>
          <a:bodyPr/>
          <a:lstStyle/>
          <a:p>
            <a:pPr algn="ctr"/>
            <a:r>
              <a:rPr lang="en-US" dirty="0"/>
              <a:t>Questions and Suggestions?</a:t>
            </a:r>
          </a:p>
        </p:txBody>
      </p:sp>
    </p:spTree>
    <p:extLst>
      <p:ext uri="{BB962C8B-B14F-4D97-AF65-F5344CB8AC3E}">
        <p14:creationId xmlns:p14="http://schemas.microsoft.com/office/powerpoint/2010/main" val="22493597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map&#10;&#10;Description automatically generated">
            <a:extLst>
              <a:ext uri="{FF2B5EF4-FFF2-40B4-BE49-F238E27FC236}">
                <a16:creationId xmlns:a16="http://schemas.microsoft.com/office/drawing/2014/main" id="{A9CBB016-D5E8-4CC5-9A10-332F23D7BE5B}"/>
              </a:ext>
            </a:extLst>
          </p:cNvPr>
          <p:cNvPicPr>
            <a:picLocks noChangeAspect="1"/>
          </p:cNvPicPr>
          <p:nvPr/>
        </p:nvPicPr>
        <p:blipFill rotWithShape="1">
          <a:blip r:embed="rId3">
            <a:extLst>
              <a:ext uri="{28A0092B-C50C-407E-A947-70E740481C1C}">
                <a14:useLocalDpi xmlns:a14="http://schemas.microsoft.com/office/drawing/2010/main" val="0"/>
              </a:ext>
            </a:extLst>
          </a:blip>
          <a:srcRect b="47451"/>
          <a:stretch/>
        </p:blipFill>
        <p:spPr>
          <a:xfrm>
            <a:off x="4806244" y="1200150"/>
            <a:ext cx="3962400" cy="3111633"/>
          </a:xfrm>
          <a:prstGeom prst="rect">
            <a:avLst/>
          </a:prstGeom>
        </p:spPr>
      </p:pic>
      <p:pic>
        <p:nvPicPr>
          <p:cNvPr id="12" name="Picture 11" descr="A close up of a logo&#10;&#10;Description automatically generated">
            <a:extLst>
              <a:ext uri="{FF2B5EF4-FFF2-40B4-BE49-F238E27FC236}">
                <a16:creationId xmlns:a16="http://schemas.microsoft.com/office/drawing/2014/main" id="{CB9BE864-4C5D-45D9-ABBF-9805E6220890}"/>
              </a:ext>
            </a:extLst>
          </p:cNvPr>
          <p:cNvPicPr>
            <a:picLocks noChangeAspect="1"/>
          </p:cNvPicPr>
          <p:nvPr/>
        </p:nvPicPr>
        <p:blipFill rotWithShape="1">
          <a:blip r:embed="rId4">
            <a:extLst>
              <a:ext uri="{28A0092B-C50C-407E-A947-70E740481C1C}">
                <a14:useLocalDpi xmlns:a14="http://schemas.microsoft.com/office/drawing/2010/main" val="0"/>
              </a:ext>
            </a:extLst>
          </a:blip>
          <a:srcRect l="15550" t="11482" r="12218" b="45233"/>
          <a:stretch/>
        </p:blipFill>
        <p:spPr>
          <a:xfrm>
            <a:off x="309983" y="1300030"/>
            <a:ext cx="4012445" cy="3111633"/>
          </a:xfrm>
          <a:prstGeom prst="rect">
            <a:avLst/>
          </a:prstGeom>
        </p:spPr>
      </p:pic>
      <p:sp>
        <p:nvSpPr>
          <p:cNvPr id="2" name="Title 1"/>
          <p:cNvSpPr>
            <a:spLocks noGrp="1"/>
          </p:cNvSpPr>
          <p:nvPr>
            <p:ph type="title"/>
          </p:nvPr>
        </p:nvSpPr>
        <p:spPr>
          <a:xfrm>
            <a:off x="433953" y="422096"/>
            <a:ext cx="8229600" cy="857250"/>
          </a:xfrm>
        </p:spPr>
        <p:txBody>
          <a:bodyPr/>
          <a:lstStyle/>
          <a:p>
            <a:r>
              <a:rPr lang="en-US" dirty="0"/>
              <a:t>Overview</a:t>
            </a:r>
          </a:p>
        </p:txBody>
      </p:sp>
      <p:pic>
        <p:nvPicPr>
          <p:cNvPr id="15" name="Picture 14" descr="A close up of text on a black background&#10;&#10;Description automatically generated">
            <a:extLst>
              <a:ext uri="{FF2B5EF4-FFF2-40B4-BE49-F238E27FC236}">
                <a16:creationId xmlns:a16="http://schemas.microsoft.com/office/drawing/2014/main" id="{36268549-8560-4861-868E-390862426BD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763" r="17451" b="32379"/>
          <a:stretch/>
        </p:blipFill>
        <p:spPr>
          <a:xfrm>
            <a:off x="8001000" y="2473650"/>
            <a:ext cx="268412" cy="294294"/>
          </a:xfrm>
          <a:prstGeom prst="rect">
            <a:avLst/>
          </a:prstGeom>
        </p:spPr>
      </p:pic>
      <p:pic>
        <p:nvPicPr>
          <p:cNvPr id="17" name="Picture 16">
            <a:extLst>
              <a:ext uri="{FF2B5EF4-FFF2-40B4-BE49-F238E27FC236}">
                <a16:creationId xmlns:a16="http://schemas.microsoft.com/office/drawing/2014/main" id="{7BBDB0B2-9EB0-4FC0-871A-4572F3BFFC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59273" y="2863426"/>
            <a:ext cx="272145" cy="272145"/>
          </a:xfrm>
          <a:prstGeom prst="flowChartConnector">
            <a:avLst/>
          </a:prstGeom>
        </p:spPr>
      </p:pic>
      <p:pic>
        <p:nvPicPr>
          <p:cNvPr id="19" name="Picture 18" descr="A close up of a logo&#10;&#10;Description automatically generated">
            <a:extLst>
              <a:ext uri="{FF2B5EF4-FFF2-40B4-BE49-F238E27FC236}">
                <a16:creationId xmlns:a16="http://schemas.microsoft.com/office/drawing/2014/main" id="{93A45468-D5C5-4AA3-84C4-AD2648708B5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321" t="2689" r="14182" b="24818"/>
          <a:stretch/>
        </p:blipFill>
        <p:spPr>
          <a:xfrm>
            <a:off x="6787444" y="3391530"/>
            <a:ext cx="268412" cy="272145"/>
          </a:xfrm>
          <a:prstGeom prst="rect">
            <a:avLst/>
          </a:prstGeom>
        </p:spPr>
      </p:pic>
      <p:pic>
        <p:nvPicPr>
          <p:cNvPr id="21" name="Picture 20" descr="A picture containing object&#10;&#10;Description automatically generated">
            <a:extLst>
              <a:ext uri="{FF2B5EF4-FFF2-40B4-BE49-F238E27FC236}">
                <a16:creationId xmlns:a16="http://schemas.microsoft.com/office/drawing/2014/main" id="{ABCBDF49-C3D3-424F-9EAF-93314960FC8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78483"/>
          <a:stretch/>
        </p:blipFill>
        <p:spPr>
          <a:xfrm>
            <a:off x="5973875" y="1652259"/>
            <a:ext cx="522501" cy="235546"/>
          </a:xfrm>
          <a:prstGeom prst="rect">
            <a:avLst/>
          </a:prstGeom>
        </p:spPr>
      </p:pic>
      <p:pic>
        <p:nvPicPr>
          <p:cNvPr id="23" name="Picture 22">
            <a:extLst>
              <a:ext uri="{FF2B5EF4-FFF2-40B4-BE49-F238E27FC236}">
                <a16:creationId xmlns:a16="http://schemas.microsoft.com/office/drawing/2014/main" id="{195FD209-E213-46DE-982A-1FAA3738E86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9808" t="41451" r="6380" b="39225"/>
          <a:stretch/>
        </p:blipFill>
        <p:spPr>
          <a:xfrm>
            <a:off x="5222869" y="3078480"/>
            <a:ext cx="432438" cy="350940"/>
          </a:xfrm>
          <a:prstGeom prst="rect">
            <a:avLst/>
          </a:prstGeom>
        </p:spPr>
      </p:pic>
      <p:pic>
        <p:nvPicPr>
          <p:cNvPr id="25" name="Picture 24">
            <a:extLst>
              <a:ext uri="{FF2B5EF4-FFF2-40B4-BE49-F238E27FC236}">
                <a16:creationId xmlns:a16="http://schemas.microsoft.com/office/drawing/2014/main" id="{00E14025-5770-4B90-B0D6-29081795FBDE}"/>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5495" b="94976" l="3200" r="48200">
                        <a14:foregroundMark x1="4533" y1="49922" x2="4533" y2="49922"/>
                        <a14:foregroundMark x1="3733" y1="56829" x2="3733" y2="56829"/>
                        <a14:foregroundMark x1="3200" y1="47567" x2="3200" y2="47567"/>
                        <a14:foregroundMark x1="45067" y1="8006" x2="45067" y2="8006"/>
                        <a14:foregroundMark x1="47800" y1="12559" x2="47800" y2="12559"/>
                        <a14:foregroundMark x1="48133" y1="20565" x2="48133" y2="20565"/>
                        <a14:foregroundMark x1="48200" y1="11303" x2="48200" y2="11303"/>
                        <a14:foregroundMark x1="45600" y1="5651" x2="45600" y2="5651"/>
                        <a14:foregroundMark x1="38733" y1="89325" x2="38733" y2="89325"/>
                        <a14:foregroundMark x1="34000" y1="91366" x2="34000" y2="91366"/>
                        <a14:foregroundMark x1="29733" y1="92465" x2="29733" y2="92465"/>
                        <a14:foregroundMark x1="34933" y1="93407" x2="34933" y2="93407"/>
                        <a14:foregroundMark x1="32333" y1="94976" x2="32333" y2="94976"/>
                        <a14:backgroundMark x1="50200" y1="50706" x2="50200" y2="50706"/>
                      </a14:backgroundRemoval>
                    </a14:imgEffect>
                  </a14:imgLayer>
                </a14:imgProps>
              </a:ext>
              <a:ext uri="{28A0092B-C50C-407E-A947-70E740481C1C}">
                <a14:useLocalDpi xmlns:a14="http://schemas.microsoft.com/office/drawing/2010/main" val="0"/>
              </a:ext>
            </a:extLst>
          </a:blip>
          <a:srcRect l="1481" t="2738" r="48518" b="925"/>
          <a:stretch/>
        </p:blipFill>
        <p:spPr>
          <a:xfrm>
            <a:off x="5859273" y="2228408"/>
            <a:ext cx="479560" cy="392389"/>
          </a:xfrm>
          <a:prstGeom prst="rect">
            <a:avLst/>
          </a:prstGeom>
        </p:spPr>
      </p:pic>
      <p:sp>
        <p:nvSpPr>
          <p:cNvPr id="3" name="TextBox 2">
            <a:extLst>
              <a:ext uri="{FF2B5EF4-FFF2-40B4-BE49-F238E27FC236}">
                <a16:creationId xmlns:a16="http://schemas.microsoft.com/office/drawing/2014/main" id="{7EE133AF-31F0-4BBC-AC34-32B01D405AF8}"/>
              </a:ext>
            </a:extLst>
          </p:cNvPr>
          <p:cNvSpPr txBox="1"/>
          <p:nvPr/>
        </p:nvSpPr>
        <p:spPr>
          <a:xfrm>
            <a:off x="304800" y="4357371"/>
            <a:ext cx="4020924" cy="338554"/>
          </a:xfrm>
          <a:prstGeom prst="rect">
            <a:avLst/>
          </a:prstGeom>
          <a:noFill/>
        </p:spPr>
        <p:txBody>
          <a:bodyPr wrap="square" rtlCol="0">
            <a:spAutoFit/>
          </a:bodyPr>
          <a:lstStyle/>
          <a:p>
            <a:r>
              <a:rPr lang="en-US" sz="1600" dirty="0"/>
              <a:t>Salt Lake valley and six nearby ski resorts</a:t>
            </a:r>
          </a:p>
        </p:txBody>
      </p:sp>
      <p:sp>
        <p:nvSpPr>
          <p:cNvPr id="13" name="TextBox 12">
            <a:extLst>
              <a:ext uri="{FF2B5EF4-FFF2-40B4-BE49-F238E27FC236}">
                <a16:creationId xmlns:a16="http://schemas.microsoft.com/office/drawing/2014/main" id="{29D7CA98-1E75-4DF0-8E51-B3A903D7A66F}"/>
              </a:ext>
            </a:extLst>
          </p:cNvPr>
          <p:cNvSpPr txBox="1"/>
          <p:nvPr/>
        </p:nvSpPr>
        <p:spPr>
          <a:xfrm>
            <a:off x="4806244" y="4379118"/>
            <a:ext cx="3962400" cy="338554"/>
          </a:xfrm>
          <a:prstGeom prst="rect">
            <a:avLst/>
          </a:prstGeom>
          <a:noFill/>
        </p:spPr>
        <p:txBody>
          <a:bodyPr wrap="square" rtlCol="0">
            <a:spAutoFit/>
          </a:bodyPr>
          <a:lstStyle/>
          <a:p>
            <a:r>
              <a:rPr lang="en-US" sz="1600" dirty="0"/>
              <a:t>Closeup of the six ski resorts </a:t>
            </a:r>
          </a:p>
        </p:txBody>
      </p:sp>
      <p:pic>
        <p:nvPicPr>
          <p:cNvPr id="20" name="Picture 19" descr="A close up of a sign&#10;&#10;Description automatically generated">
            <a:extLst>
              <a:ext uri="{FF2B5EF4-FFF2-40B4-BE49-F238E27FC236}">
                <a16:creationId xmlns:a16="http://schemas.microsoft.com/office/drawing/2014/main" id="{994C6277-A890-453B-866E-E0EA3596201E}"/>
              </a:ext>
            </a:extLst>
          </p:cNvPr>
          <p:cNvPicPr>
            <a:picLocks noChangeAspect="1"/>
          </p:cNvPicPr>
          <p:nvPr/>
        </p:nvPicPr>
        <p:blipFill>
          <a:blip r:embed="rId12" cstate="print">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rot="2920218">
            <a:off x="1948420" y="1825281"/>
            <a:ext cx="250739" cy="229042"/>
          </a:xfrm>
          <a:prstGeom prst="rect">
            <a:avLst/>
          </a:prstGeom>
        </p:spPr>
      </p:pic>
    </p:spTree>
    <p:extLst>
      <p:ext uri="{BB962C8B-B14F-4D97-AF65-F5344CB8AC3E}">
        <p14:creationId xmlns:p14="http://schemas.microsoft.com/office/powerpoint/2010/main" val="867002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text, map&#10;&#10;Description automatically generated">
            <a:extLst>
              <a:ext uri="{FF2B5EF4-FFF2-40B4-BE49-F238E27FC236}">
                <a16:creationId xmlns:a16="http://schemas.microsoft.com/office/drawing/2014/main" id="{EAC58FA1-0347-47B6-A5DD-2D2C1CC592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523"/>
          <a:stretch/>
        </p:blipFill>
        <p:spPr>
          <a:xfrm>
            <a:off x="4613200" y="1428749"/>
            <a:ext cx="4438002" cy="3429001"/>
          </a:xfrm>
          <a:prstGeom prst="rect">
            <a:avLst/>
          </a:prstGeom>
        </p:spPr>
      </p:pic>
      <p:pic>
        <p:nvPicPr>
          <p:cNvPr id="7" name="Picture 6" descr="A close up of a map&#10;&#10;Description automatically generated">
            <a:extLst>
              <a:ext uri="{FF2B5EF4-FFF2-40B4-BE49-F238E27FC236}">
                <a16:creationId xmlns:a16="http://schemas.microsoft.com/office/drawing/2014/main" id="{B0BD3FEB-51B6-4E4B-8BD0-3F10005CF74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379" t="1482" r="20651" b="25925"/>
          <a:stretch/>
        </p:blipFill>
        <p:spPr>
          <a:xfrm>
            <a:off x="92798" y="1428750"/>
            <a:ext cx="4378424" cy="3429001"/>
          </a:xfrm>
          <a:prstGeom prst="rect">
            <a:avLst/>
          </a:prstGeom>
        </p:spPr>
      </p:pic>
      <p:pic>
        <p:nvPicPr>
          <p:cNvPr id="3" name="Picture 2" descr="A close up of text on a black background&#10;&#10;Description automatically generated">
            <a:extLst>
              <a:ext uri="{FF2B5EF4-FFF2-40B4-BE49-F238E27FC236}">
                <a16:creationId xmlns:a16="http://schemas.microsoft.com/office/drawing/2014/main" id="{B662502E-80EF-4B63-8558-C190442906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7711"/>
          <a:stretch/>
        </p:blipFill>
        <p:spPr>
          <a:xfrm>
            <a:off x="685800" y="411241"/>
            <a:ext cx="1324522" cy="1021318"/>
          </a:xfrm>
          <a:prstGeom prst="rect">
            <a:avLst/>
          </a:prstGeom>
        </p:spPr>
      </p:pic>
      <p:pic>
        <p:nvPicPr>
          <p:cNvPr id="8" name="Picture 7" descr="A close up of text on a black background&#10;&#10;Description automatically generated">
            <a:extLst>
              <a:ext uri="{FF2B5EF4-FFF2-40B4-BE49-F238E27FC236}">
                <a16:creationId xmlns:a16="http://schemas.microsoft.com/office/drawing/2014/main" id="{E68B9CCF-6966-474E-8EAC-B749A7FEC37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0723"/>
          <a:stretch/>
        </p:blipFill>
        <p:spPr>
          <a:xfrm>
            <a:off x="1931320" y="602812"/>
            <a:ext cx="2043539" cy="638175"/>
          </a:xfrm>
          <a:prstGeom prst="rect">
            <a:avLst/>
          </a:prstGeom>
        </p:spPr>
      </p:pic>
      <p:pic>
        <p:nvPicPr>
          <p:cNvPr id="6" name="Picture 5" descr="A close up of a sign&#10;&#10;Description automatically generated">
            <a:extLst>
              <a:ext uri="{FF2B5EF4-FFF2-40B4-BE49-F238E27FC236}">
                <a16:creationId xmlns:a16="http://schemas.microsoft.com/office/drawing/2014/main" id="{75A6192D-C258-4A22-A7EC-5DEC7547EC0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20379" y="507026"/>
            <a:ext cx="963512" cy="829746"/>
          </a:xfrm>
          <a:prstGeom prst="rect">
            <a:avLst/>
          </a:prstGeom>
        </p:spPr>
      </p:pic>
      <p:sp>
        <p:nvSpPr>
          <p:cNvPr id="10" name="TextBox 9">
            <a:extLst>
              <a:ext uri="{FF2B5EF4-FFF2-40B4-BE49-F238E27FC236}">
                <a16:creationId xmlns:a16="http://schemas.microsoft.com/office/drawing/2014/main" id="{A03583A9-7091-4261-A057-E32B193291C1}"/>
              </a:ext>
            </a:extLst>
          </p:cNvPr>
          <p:cNvSpPr txBox="1"/>
          <p:nvPr/>
        </p:nvSpPr>
        <p:spPr>
          <a:xfrm>
            <a:off x="6302996" y="691066"/>
            <a:ext cx="2819400" cy="461665"/>
          </a:xfrm>
          <a:prstGeom prst="rect">
            <a:avLst/>
          </a:prstGeom>
          <a:noFill/>
        </p:spPr>
        <p:txBody>
          <a:bodyPr wrap="square" rtlCol="0">
            <a:spAutoFit/>
          </a:bodyPr>
          <a:lstStyle/>
          <a:p>
            <a:r>
              <a:rPr lang="en-US" spc="-50" dirty="0">
                <a:solidFill>
                  <a:srgbClr val="20205E"/>
                </a:solidFill>
                <a:latin typeface="Aharoni" panose="020B0604020202020204" pitchFamily="2" charset="-79"/>
                <a:cs typeface="Aharoni" panose="020B0604020202020204" pitchFamily="2" charset="-79"/>
              </a:rPr>
              <a:t>ALTA SKI AREA</a:t>
            </a:r>
          </a:p>
        </p:txBody>
      </p:sp>
    </p:spTree>
    <p:extLst>
      <p:ext uri="{BB962C8B-B14F-4D97-AF65-F5344CB8AC3E}">
        <p14:creationId xmlns:p14="http://schemas.microsoft.com/office/powerpoint/2010/main" val="23209248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67BA3F0-AE12-4587-8FDF-74A31718EEE0}"/>
              </a:ext>
            </a:extLst>
          </p:cNvPr>
          <p:cNvSpPr>
            <a:spLocks noGrp="1"/>
          </p:cNvSpPr>
          <p:nvPr>
            <p:ph type="title"/>
          </p:nvPr>
        </p:nvSpPr>
        <p:spPr>
          <a:xfrm>
            <a:off x="457200" y="587699"/>
            <a:ext cx="8229600" cy="857250"/>
          </a:xfrm>
        </p:spPr>
        <p:txBody>
          <a:bodyPr>
            <a:normAutofit/>
          </a:bodyPr>
          <a:lstStyle/>
          <a:p>
            <a:r>
              <a:rPr lang="en-US" dirty="0"/>
              <a:t>Creating Terrain Map for Alta</a:t>
            </a:r>
          </a:p>
        </p:txBody>
      </p:sp>
      <p:pic>
        <p:nvPicPr>
          <p:cNvPr id="13" name="Picture 12">
            <a:extLst>
              <a:ext uri="{FF2B5EF4-FFF2-40B4-BE49-F238E27FC236}">
                <a16:creationId xmlns:a16="http://schemas.microsoft.com/office/drawing/2014/main" id="{C6B43249-B2E2-43DF-88F0-C7B0F7E5FADE}"/>
              </a:ext>
            </a:extLst>
          </p:cNvPr>
          <p:cNvPicPr>
            <a:picLocks noChangeAspect="1"/>
          </p:cNvPicPr>
          <p:nvPr/>
        </p:nvPicPr>
        <p:blipFill>
          <a:blip r:embed="rId3"/>
          <a:stretch>
            <a:fillRect/>
          </a:stretch>
        </p:blipFill>
        <p:spPr>
          <a:xfrm>
            <a:off x="381000" y="1581150"/>
            <a:ext cx="3713794" cy="2223784"/>
          </a:xfrm>
          <a:prstGeom prst="rect">
            <a:avLst/>
          </a:prstGeom>
        </p:spPr>
      </p:pic>
      <p:pic>
        <p:nvPicPr>
          <p:cNvPr id="14" name="Picture 13">
            <a:extLst>
              <a:ext uri="{FF2B5EF4-FFF2-40B4-BE49-F238E27FC236}">
                <a16:creationId xmlns:a16="http://schemas.microsoft.com/office/drawing/2014/main" id="{5BB72E94-EA99-46CC-AF8D-192C7207C20F}"/>
              </a:ext>
            </a:extLst>
          </p:cNvPr>
          <p:cNvPicPr>
            <a:picLocks noChangeAspect="1"/>
          </p:cNvPicPr>
          <p:nvPr/>
        </p:nvPicPr>
        <p:blipFill>
          <a:blip r:embed="rId4"/>
          <a:stretch>
            <a:fillRect/>
          </a:stretch>
        </p:blipFill>
        <p:spPr>
          <a:xfrm>
            <a:off x="5108153" y="1581150"/>
            <a:ext cx="3731503" cy="2223784"/>
          </a:xfrm>
          <a:prstGeom prst="rect">
            <a:avLst/>
          </a:prstGeom>
        </p:spPr>
      </p:pic>
      <p:sp>
        <p:nvSpPr>
          <p:cNvPr id="16" name="Text Placeholder 3">
            <a:extLst>
              <a:ext uri="{FF2B5EF4-FFF2-40B4-BE49-F238E27FC236}">
                <a16:creationId xmlns:a16="http://schemas.microsoft.com/office/drawing/2014/main" id="{36876990-DFB6-46BA-B41F-9AEE56A0A667}"/>
              </a:ext>
            </a:extLst>
          </p:cNvPr>
          <p:cNvSpPr txBox="1">
            <a:spLocks/>
          </p:cNvSpPr>
          <p:nvPr/>
        </p:nvSpPr>
        <p:spPr>
          <a:xfrm>
            <a:off x="381000" y="3924960"/>
            <a:ext cx="2019528" cy="106284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None/>
            </a:pPr>
            <a:r>
              <a:rPr lang="en-US" sz="1400" dirty="0"/>
              <a:t>Utah AGRC</a:t>
            </a:r>
          </a:p>
          <a:p>
            <a:pPr marL="173038" indent="-173038" fontAlgn="auto">
              <a:spcAft>
                <a:spcPts val="0"/>
              </a:spcAft>
              <a:buFontTx/>
              <a:buChar char="-"/>
            </a:pPr>
            <a:r>
              <a:rPr lang="en-US" sz="1400" dirty="0"/>
              <a:t>Ski Resort Boundaries</a:t>
            </a:r>
          </a:p>
          <a:p>
            <a:pPr marL="173038" indent="-173038" fontAlgn="auto">
              <a:spcAft>
                <a:spcPts val="0"/>
              </a:spcAft>
              <a:buFontTx/>
              <a:buChar char="-"/>
            </a:pPr>
            <a:r>
              <a:rPr lang="en-US" sz="1400" dirty="0"/>
              <a:t>Ski Lift Locations</a:t>
            </a:r>
          </a:p>
        </p:txBody>
      </p:sp>
      <p:sp>
        <p:nvSpPr>
          <p:cNvPr id="17" name="Text Placeholder 3">
            <a:extLst>
              <a:ext uri="{FF2B5EF4-FFF2-40B4-BE49-F238E27FC236}">
                <a16:creationId xmlns:a16="http://schemas.microsoft.com/office/drawing/2014/main" id="{E49AC788-2A18-4D40-AB6D-14242F293300}"/>
              </a:ext>
            </a:extLst>
          </p:cNvPr>
          <p:cNvSpPr txBox="1">
            <a:spLocks/>
          </p:cNvSpPr>
          <p:nvPr/>
        </p:nvSpPr>
        <p:spPr>
          <a:xfrm>
            <a:off x="5800825" y="3924960"/>
            <a:ext cx="2346158" cy="34369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Aft>
                <a:spcPts val="0"/>
              </a:spcAft>
              <a:buNone/>
            </a:pPr>
            <a:r>
              <a:rPr lang="en-US" sz="1400" dirty="0"/>
              <a:t>Slope, Percent Rise</a:t>
            </a:r>
          </a:p>
        </p:txBody>
      </p:sp>
      <p:sp>
        <p:nvSpPr>
          <p:cNvPr id="18" name="Arrow: Right 17">
            <a:extLst>
              <a:ext uri="{FF2B5EF4-FFF2-40B4-BE49-F238E27FC236}">
                <a16:creationId xmlns:a16="http://schemas.microsoft.com/office/drawing/2014/main" id="{D626A9E5-32BF-4489-8872-1307A3207B03}"/>
              </a:ext>
            </a:extLst>
          </p:cNvPr>
          <p:cNvSpPr/>
          <p:nvPr/>
        </p:nvSpPr>
        <p:spPr>
          <a:xfrm>
            <a:off x="4268857" y="2357134"/>
            <a:ext cx="685800" cy="381000"/>
          </a:xfrm>
          <a:prstGeom prst="rightArrow">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 Placeholder 3">
            <a:extLst>
              <a:ext uri="{FF2B5EF4-FFF2-40B4-BE49-F238E27FC236}">
                <a16:creationId xmlns:a16="http://schemas.microsoft.com/office/drawing/2014/main" id="{DEA26D75-388B-4D12-91C1-8E729FEB987A}"/>
              </a:ext>
            </a:extLst>
          </p:cNvPr>
          <p:cNvSpPr txBox="1">
            <a:spLocks/>
          </p:cNvSpPr>
          <p:nvPr/>
        </p:nvSpPr>
        <p:spPr>
          <a:xfrm>
            <a:off x="2398241" y="3924960"/>
            <a:ext cx="1696553" cy="106284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None/>
            </a:pPr>
            <a:r>
              <a:rPr lang="en-US" sz="1400" dirty="0"/>
              <a:t>USGS National Map</a:t>
            </a:r>
          </a:p>
          <a:p>
            <a:pPr marL="173038" indent="-173038" fontAlgn="auto">
              <a:spcAft>
                <a:spcPts val="0"/>
              </a:spcAft>
              <a:buFontTx/>
              <a:buChar char="-"/>
            </a:pPr>
            <a:r>
              <a:rPr lang="en-US" sz="1400" dirty="0"/>
              <a:t>10m DEM</a:t>
            </a:r>
          </a:p>
          <a:p>
            <a:pPr marL="0" indent="0" fontAlgn="auto">
              <a:spcAft>
                <a:spcPts val="0"/>
              </a:spcAft>
              <a:buNone/>
            </a:pPr>
            <a:endParaRPr lang="en-US" sz="1400" dirty="0"/>
          </a:p>
        </p:txBody>
      </p:sp>
      <p:pic>
        <p:nvPicPr>
          <p:cNvPr id="9" name="Picture 8">
            <a:extLst>
              <a:ext uri="{FF2B5EF4-FFF2-40B4-BE49-F238E27FC236}">
                <a16:creationId xmlns:a16="http://schemas.microsoft.com/office/drawing/2014/main" id="{B034B7CC-6BF8-481D-A7A9-6EF4FE31E9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90335" y="3409950"/>
            <a:ext cx="373003" cy="373003"/>
          </a:xfrm>
          <a:prstGeom prst="flowChartConnector">
            <a:avLst/>
          </a:prstGeom>
        </p:spPr>
      </p:pic>
      <p:pic>
        <p:nvPicPr>
          <p:cNvPr id="11" name="Picture 10">
            <a:extLst>
              <a:ext uri="{FF2B5EF4-FFF2-40B4-BE49-F238E27FC236}">
                <a16:creationId xmlns:a16="http://schemas.microsoft.com/office/drawing/2014/main" id="{90C6AD79-849E-4B90-8F07-0C14B7CA90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27889" y="3409951"/>
            <a:ext cx="394984" cy="394984"/>
          </a:xfrm>
          <a:prstGeom prst="flowChartConnector">
            <a:avLst/>
          </a:prstGeom>
        </p:spPr>
      </p:pic>
    </p:spTree>
    <p:extLst>
      <p:ext uri="{BB962C8B-B14F-4D97-AF65-F5344CB8AC3E}">
        <p14:creationId xmlns:p14="http://schemas.microsoft.com/office/powerpoint/2010/main" val="39192968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04542-3110-486E-8980-127D42996E01}"/>
              </a:ext>
            </a:extLst>
          </p:cNvPr>
          <p:cNvSpPr>
            <a:spLocks noGrp="1"/>
          </p:cNvSpPr>
          <p:nvPr>
            <p:ph type="title"/>
          </p:nvPr>
        </p:nvSpPr>
        <p:spPr>
          <a:xfrm>
            <a:off x="457200" y="573951"/>
            <a:ext cx="8229600" cy="857250"/>
          </a:xfrm>
        </p:spPr>
        <p:txBody>
          <a:bodyPr>
            <a:normAutofit/>
          </a:bodyPr>
          <a:lstStyle/>
          <a:p>
            <a:r>
              <a:rPr lang="en-US" sz="3200" dirty="0"/>
              <a:t>Defining Winter Terrain</a:t>
            </a:r>
          </a:p>
        </p:txBody>
      </p:sp>
      <p:pic>
        <p:nvPicPr>
          <p:cNvPr id="13" name="Picture 12" descr="A person riding skis down a snow covered slope&#10;&#10;Description automatically generated">
            <a:extLst>
              <a:ext uri="{FF2B5EF4-FFF2-40B4-BE49-F238E27FC236}">
                <a16:creationId xmlns:a16="http://schemas.microsoft.com/office/drawing/2014/main" id="{6F380A38-C929-4161-BCCE-E4381B8569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581150"/>
            <a:ext cx="2373844" cy="1780384"/>
          </a:xfrm>
          <a:prstGeom prst="rect">
            <a:avLst/>
          </a:prstGeom>
          <a:ln>
            <a:solidFill>
              <a:schemeClr val="tx1"/>
            </a:solidFill>
          </a:ln>
        </p:spPr>
      </p:pic>
      <p:pic>
        <p:nvPicPr>
          <p:cNvPr id="17" name="Picture 16" descr="A person riding skis down a snow covered slope&#10;&#10;Description automatically generated">
            <a:extLst>
              <a:ext uri="{FF2B5EF4-FFF2-40B4-BE49-F238E27FC236}">
                <a16:creationId xmlns:a16="http://schemas.microsoft.com/office/drawing/2014/main" id="{3EA22813-FB68-46BB-BB02-6DB69C6087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97026" y="1581150"/>
            <a:ext cx="2405924" cy="1780384"/>
          </a:xfrm>
          <a:prstGeom prst="rect">
            <a:avLst/>
          </a:prstGeom>
          <a:ln>
            <a:solidFill>
              <a:schemeClr val="tx1"/>
            </a:solidFill>
          </a:ln>
        </p:spPr>
      </p:pic>
      <p:pic>
        <p:nvPicPr>
          <p:cNvPr id="21" name="Picture 20" descr="A person standing on the side of a snow covered mountain&#10;&#10;Description automatically generated">
            <a:extLst>
              <a:ext uri="{FF2B5EF4-FFF2-40B4-BE49-F238E27FC236}">
                <a16:creationId xmlns:a16="http://schemas.microsoft.com/office/drawing/2014/main" id="{B971F0AA-5DE1-4971-A40E-69181A75EE2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4936"/>
          <a:stretch/>
        </p:blipFill>
        <p:spPr>
          <a:xfrm>
            <a:off x="6137169" y="1581150"/>
            <a:ext cx="2549631" cy="1780384"/>
          </a:xfrm>
          <a:prstGeom prst="rect">
            <a:avLst/>
          </a:prstGeom>
          <a:ln>
            <a:solidFill>
              <a:schemeClr val="tx1"/>
            </a:solidFill>
          </a:ln>
        </p:spPr>
      </p:pic>
      <p:sp>
        <p:nvSpPr>
          <p:cNvPr id="22" name="Rectangle 21">
            <a:extLst>
              <a:ext uri="{FF2B5EF4-FFF2-40B4-BE49-F238E27FC236}">
                <a16:creationId xmlns:a16="http://schemas.microsoft.com/office/drawing/2014/main" id="{00082545-F5CC-4196-AF58-58EDE6E0D3B7}"/>
              </a:ext>
            </a:extLst>
          </p:cNvPr>
          <p:cNvSpPr/>
          <p:nvPr/>
        </p:nvSpPr>
        <p:spPr>
          <a:xfrm rot="2639383">
            <a:off x="7189758" y="3574586"/>
            <a:ext cx="444448" cy="46735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66073F9-124D-4F04-899C-9E930E77B074}"/>
              </a:ext>
            </a:extLst>
          </p:cNvPr>
          <p:cNvSpPr/>
          <p:nvPr/>
        </p:nvSpPr>
        <p:spPr>
          <a:xfrm>
            <a:off x="1378073" y="3576773"/>
            <a:ext cx="532098" cy="556370"/>
          </a:xfrm>
          <a:prstGeom prst="ellipse">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ABA1A8C-A1F5-4644-8B71-761A14EE6686}"/>
              </a:ext>
            </a:extLst>
          </p:cNvPr>
          <p:cNvSpPr/>
          <p:nvPr/>
        </p:nvSpPr>
        <p:spPr>
          <a:xfrm>
            <a:off x="4229792" y="3576773"/>
            <a:ext cx="532098" cy="556370"/>
          </a:xfrm>
          <a:prstGeom prst="rect">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3A60A5C1-C8AB-4D74-9E7B-0BF1AC133722}"/>
              </a:ext>
            </a:extLst>
          </p:cNvPr>
          <p:cNvSpPr txBox="1"/>
          <p:nvPr/>
        </p:nvSpPr>
        <p:spPr>
          <a:xfrm>
            <a:off x="801634" y="4130723"/>
            <a:ext cx="1684976" cy="369332"/>
          </a:xfrm>
          <a:prstGeom prst="rect">
            <a:avLst/>
          </a:prstGeom>
          <a:noFill/>
        </p:spPr>
        <p:txBody>
          <a:bodyPr wrap="square" rtlCol="0" anchor="ctr">
            <a:spAutoFit/>
          </a:bodyPr>
          <a:lstStyle/>
          <a:p>
            <a:pPr algn="ctr"/>
            <a:r>
              <a:rPr lang="en-US" sz="1800" dirty="0"/>
              <a:t>Easy ≤ 25%</a:t>
            </a:r>
          </a:p>
        </p:txBody>
      </p:sp>
      <p:sp>
        <p:nvSpPr>
          <p:cNvPr id="26" name="TextBox 25">
            <a:extLst>
              <a:ext uri="{FF2B5EF4-FFF2-40B4-BE49-F238E27FC236}">
                <a16:creationId xmlns:a16="http://schemas.microsoft.com/office/drawing/2014/main" id="{22CF7766-8461-41A0-BA5D-CBB753854F42}"/>
              </a:ext>
            </a:extLst>
          </p:cNvPr>
          <p:cNvSpPr txBox="1"/>
          <p:nvPr/>
        </p:nvSpPr>
        <p:spPr>
          <a:xfrm>
            <a:off x="3453730" y="4133143"/>
            <a:ext cx="2179713" cy="369332"/>
          </a:xfrm>
          <a:prstGeom prst="rect">
            <a:avLst/>
          </a:prstGeom>
          <a:noFill/>
        </p:spPr>
        <p:txBody>
          <a:bodyPr wrap="square" rtlCol="0" anchor="ctr">
            <a:spAutoFit/>
          </a:bodyPr>
          <a:lstStyle/>
          <a:p>
            <a:pPr algn="ctr"/>
            <a:r>
              <a:rPr lang="en-US" sz="1800" dirty="0"/>
              <a:t>Intermediate ≤ 40%</a:t>
            </a:r>
          </a:p>
        </p:txBody>
      </p:sp>
      <p:sp>
        <p:nvSpPr>
          <p:cNvPr id="27" name="TextBox 26">
            <a:extLst>
              <a:ext uri="{FF2B5EF4-FFF2-40B4-BE49-F238E27FC236}">
                <a16:creationId xmlns:a16="http://schemas.microsoft.com/office/drawing/2014/main" id="{2A6A8A55-F24A-4189-8BB6-A64D0923EBEB}"/>
              </a:ext>
            </a:extLst>
          </p:cNvPr>
          <p:cNvSpPr txBox="1"/>
          <p:nvPr/>
        </p:nvSpPr>
        <p:spPr>
          <a:xfrm>
            <a:off x="6459699" y="4134554"/>
            <a:ext cx="1904565" cy="369332"/>
          </a:xfrm>
          <a:prstGeom prst="rect">
            <a:avLst/>
          </a:prstGeom>
          <a:noFill/>
        </p:spPr>
        <p:txBody>
          <a:bodyPr wrap="square" rtlCol="0" anchor="ctr">
            <a:spAutoFit/>
          </a:bodyPr>
          <a:lstStyle/>
          <a:p>
            <a:pPr algn="ctr"/>
            <a:r>
              <a:rPr lang="en-US" sz="1800" dirty="0"/>
              <a:t>Expert ≤ 100%</a:t>
            </a:r>
          </a:p>
        </p:txBody>
      </p:sp>
      <p:pic>
        <p:nvPicPr>
          <p:cNvPr id="5" name="Picture 4" descr="A close up of text on a white background&#10;&#10;Description automatically generated">
            <a:extLst>
              <a:ext uri="{FF2B5EF4-FFF2-40B4-BE49-F238E27FC236}">
                <a16:creationId xmlns:a16="http://schemas.microsoft.com/office/drawing/2014/main" id="{768D68CE-9CAB-49FB-AEFC-1C20A5612D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1563" y="796984"/>
            <a:ext cx="6322596" cy="3772565"/>
          </a:xfrm>
          <a:prstGeom prst="rect">
            <a:avLst/>
          </a:prstGeom>
        </p:spPr>
      </p:pic>
    </p:spTree>
    <p:extLst>
      <p:ext uri="{BB962C8B-B14F-4D97-AF65-F5344CB8AC3E}">
        <p14:creationId xmlns:p14="http://schemas.microsoft.com/office/powerpoint/2010/main" val="1309448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3">
            <a:extLst>
              <a:ext uri="{FF2B5EF4-FFF2-40B4-BE49-F238E27FC236}">
                <a16:creationId xmlns:a16="http://schemas.microsoft.com/office/drawing/2014/main" id="{36876990-DFB6-46BA-B41F-9AEE56A0A667}"/>
              </a:ext>
            </a:extLst>
          </p:cNvPr>
          <p:cNvSpPr txBox="1">
            <a:spLocks/>
          </p:cNvSpPr>
          <p:nvPr/>
        </p:nvSpPr>
        <p:spPr>
          <a:xfrm>
            <a:off x="252787" y="4410251"/>
            <a:ext cx="3612915" cy="381000"/>
          </a:xfrm>
          <a:prstGeom prst="rect">
            <a:avLst/>
          </a:prstGeom>
        </p:spPr>
        <p:txBody>
          <a:bodyPr anchor="ct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Aft>
                <a:spcPts val="0"/>
              </a:spcAft>
              <a:buNone/>
            </a:pPr>
            <a:r>
              <a:rPr lang="en-US" sz="1400" dirty="0"/>
              <a:t>Contour, Reclassify, Create Layer Definition</a:t>
            </a:r>
          </a:p>
        </p:txBody>
      </p:sp>
      <p:sp>
        <p:nvSpPr>
          <p:cNvPr id="18" name="Arrow: Right 17">
            <a:extLst>
              <a:ext uri="{FF2B5EF4-FFF2-40B4-BE49-F238E27FC236}">
                <a16:creationId xmlns:a16="http://schemas.microsoft.com/office/drawing/2014/main" id="{D626A9E5-32BF-4489-8872-1307A3207B03}"/>
              </a:ext>
            </a:extLst>
          </p:cNvPr>
          <p:cNvSpPr/>
          <p:nvPr/>
        </p:nvSpPr>
        <p:spPr>
          <a:xfrm>
            <a:off x="3790414" y="2301567"/>
            <a:ext cx="685800" cy="381000"/>
          </a:xfrm>
          <a:prstGeom prst="rightArrow">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ED763C4-8EC7-4AFE-BCC1-0BDE66D59AA1}"/>
              </a:ext>
            </a:extLst>
          </p:cNvPr>
          <p:cNvPicPr>
            <a:picLocks noChangeAspect="1"/>
          </p:cNvPicPr>
          <p:nvPr/>
        </p:nvPicPr>
        <p:blipFill>
          <a:blip r:embed="rId3"/>
          <a:stretch>
            <a:fillRect/>
          </a:stretch>
        </p:blipFill>
        <p:spPr>
          <a:xfrm>
            <a:off x="722829" y="742950"/>
            <a:ext cx="2672833" cy="1597034"/>
          </a:xfrm>
          <a:prstGeom prst="rect">
            <a:avLst/>
          </a:prstGeom>
        </p:spPr>
      </p:pic>
      <p:graphicFrame>
        <p:nvGraphicFramePr>
          <p:cNvPr id="5" name="Table 4">
            <a:extLst>
              <a:ext uri="{FF2B5EF4-FFF2-40B4-BE49-F238E27FC236}">
                <a16:creationId xmlns:a16="http://schemas.microsoft.com/office/drawing/2014/main" id="{A2615F09-685E-44B3-98E0-4EFC2D8F06AB}"/>
              </a:ext>
            </a:extLst>
          </p:cNvPr>
          <p:cNvGraphicFramePr>
            <a:graphicFrameLocks noGrp="1"/>
          </p:cNvGraphicFramePr>
          <p:nvPr>
            <p:extLst>
              <p:ext uri="{D42A27DB-BD31-4B8C-83A1-F6EECF244321}">
                <p14:modId xmlns:p14="http://schemas.microsoft.com/office/powerpoint/2010/main" val="2038689983"/>
              </p:ext>
            </p:extLst>
          </p:nvPr>
        </p:nvGraphicFramePr>
        <p:xfrm>
          <a:off x="425900" y="2495550"/>
          <a:ext cx="3268728" cy="1828800"/>
        </p:xfrm>
        <a:graphic>
          <a:graphicData uri="http://schemas.openxmlformats.org/drawingml/2006/table">
            <a:tbl>
              <a:tblPr firstRow="1" bandRow="1">
                <a:tableStyleId>{69CF1AB2-1976-4502-BF36-3FF5EA218861}</a:tableStyleId>
              </a:tblPr>
              <a:tblGrid>
                <a:gridCol w="1688656">
                  <a:extLst>
                    <a:ext uri="{9D8B030D-6E8A-4147-A177-3AD203B41FA5}">
                      <a16:colId xmlns:a16="http://schemas.microsoft.com/office/drawing/2014/main" val="3956612956"/>
                    </a:ext>
                  </a:extLst>
                </a:gridCol>
                <a:gridCol w="1094925">
                  <a:extLst>
                    <a:ext uri="{9D8B030D-6E8A-4147-A177-3AD203B41FA5}">
                      <a16:colId xmlns:a16="http://schemas.microsoft.com/office/drawing/2014/main" val="171116831"/>
                    </a:ext>
                  </a:extLst>
                </a:gridCol>
                <a:gridCol w="485147">
                  <a:extLst>
                    <a:ext uri="{9D8B030D-6E8A-4147-A177-3AD203B41FA5}">
                      <a16:colId xmlns:a16="http://schemas.microsoft.com/office/drawing/2014/main" val="3730793425"/>
                    </a:ext>
                  </a:extLst>
                </a:gridCol>
              </a:tblGrid>
              <a:tr h="274320">
                <a:tc>
                  <a:txBody>
                    <a:bodyPr/>
                    <a:lstStyle/>
                    <a:p>
                      <a:pPr algn="ctr"/>
                      <a:r>
                        <a:rPr lang="en-US" sz="1400" b="0" baseline="0" dirty="0"/>
                        <a:t>Flat</a:t>
                      </a:r>
                    </a:p>
                  </a:txBody>
                  <a:tcPr anchor="ctr"/>
                </a:tc>
                <a:tc>
                  <a:txBody>
                    <a:bodyPr/>
                    <a:lstStyle/>
                    <a:p>
                      <a:pPr algn="ctr"/>
                      <a:r>
                        <a:rPr lang="en-US" sz="1400" b="0" baseline="0" dirty="0"/>
                        <a:t>0% - 6%</a:t>
                      </a:r>
                    </a:p>
                  </a:txBody>
                  <a:tcPr anchor="ctr"/>
                </a:tc>
                <a:tc>
                  <a:txBody>
                    <a:bodyPr/>
                    <a:lstStyle/>
                    <a:p>
                      <a:pPr algn="ctr"/>
                      <a:endParaRPr lang="en-US" sz="1400" b="0" baseline="0" dirty="0"/>
                    </a:p>
                  </a:txBody>
                  <a:tcPr anchor="ctr"/>
                </a:tc>
                <a:extLst>
                  <a:ext uri="{0D108BD9-81ED-4DB2-BD59-A6C34878D82A}">
                    <a16:rowId xmlns:a16="http://schemas.microsoft.com/office/drawing/2014/main" val="3205171068"/>
                  </a:ext>
                </a:extLst>
              </a:tr>
              <a:tr h="274320">
                <a:tc>
                  <a:txBody>
                    <a:bodyPr/>
                    <a:lstStyle/>
                    <a:p>
                      <a:pPr algn="ctr"/>
                      <a:r>
                        <a:rPr lang="en-US" sz="1400" b="0" baseline="0" dirty="0"/>
                        <a:t>Easy</a:t>
                      </a:r>
                    </a:p>
                  </a:txBody>
                  <a:tcPr anchor="ctr"/>
                </a:tc>
                <a:tc>
                  <a:txBody>
                    <a:bodyPr/>
                    <a:lstStyle/>
                    <a:p>
                      <a:pPr algn="ctr"/>
                      <a:r>
                        <a:rPr lang="en-US" sz="1400" b="0" baseline="0" dirty="0"/>
                        <a:t>6% - 25%</a:t>
                      </a:r>
                    </a:p>
                  </a:txBody>
                  <a:tcPr anchor="ctr"/>
                </a:tc>
                <a:tc>
                  <a:txBody>
                    <a:bodyPr/>
                    <a:lstStyle/>
                    <a:p>
                      <a:pPr algn="ctr"/>
                      <a:endParaRPr lang="en-US" sz="1400" b="0" baseline="0" dirty="0"/>
                    </a:p>
                  </a:txBody>
                  <a:tcPr anchor="ctr"/>
                </a:tc>
                <a:extLst>
                  <a:ext uri="{0D108BD9-81ED-4DB2-BD59-A6C34878D82A}">
                    <a16:rowId xmlns:a16="http://schemas.microsoft.com/office/drawing/2014/main" val="26998904"/>
                  </a:ext>
                </a:extLst>
              </a:tr>
              <a:tr h="274320">
                <a:tc>
                  <a:txBody>
                    <a:bodyPr/>
                    <a:lstStyle/>
                    <a:p>
                      <a:pPr algn="ctr"/>
                      <a:r>
                        <a:rPr lang="en-US" sz="1400" b="0" baseline="0" dirty="0"/>
                        <a:t>Intermediate</a:t>
                      </a:r>
                    </a:p>
                  </a:txBody>
                  <a:tcPr anchor="ctr"/>
                </a:tc>
                <a:tc>
                  <a:txBody>
                    <a:bodyPr/>
                    <a:lstStyle/>
                    <a:p>
                      <a:pPr algn="ctr"/>
                      <a:r>
                        <a:rPr lang="en-US" sz="1400" b="0" baseline="0" dirty="0"/>
                        <a:t>25% - 40%</a:t>
                      </a:r>
                    </a:p>
                  </a:txBody>
                  <a:tcPr anchor="ctr"/>
                </a:tc>
                <a:tc>
                  <a:txBody>
                    <a:bodyPr/>
                    <a:lstStyle/>
                    <a:p>
                      <a:pPr algn="ctr"/>
                      <a:endParaRPr lang="en-US" sz="1400" b="0" baseline="0" dirty="0"/>
                    </a:p>
                  </a:txBody>
                  <a:tcPr anchor="ctr"/>
                </a:tc>
                <a:extLst>
                  <a:ext uri="{0D108BD9-81ED-4DB2-BD59-A6C34878D82A}">
                    <a16:rowId xmlns:a16="http://schemas.microsoft.com/office/drawing/2014/main" val="27028812"/>
                  </a:ext>
                </a:extLst>
              </a:tr>
              <a:tr h="274320">
                <a:tc>
                  <a:txBody>
                    <a:bodyPr/>
                    <a:lstStyle/>
                    <a:p>
                      <a:pPr algn="ctr"/>
                      <a:r>
                        <a:rPr lang="en-US" sz="1400" b="0" baseline="0" dirty="0"/>
                        <a:t>Intermediate-Expert</a:t>
                      </a:r>
                    </a:p>
                  </a:txBody>
                  <a:tcPr anchor="ctr"/>
                </a:tc>
                <a:tc>
                  <a:txBody>
                    <a:bodyPr/>
                    <a:lstStyle/>
                    <a:p>
                      <a:pPr algn="ctr"/>
                      <a:r>
                        <a:rPr lang="en-US" sz="1400" b="0" baseline="0" dirty="0"/>
                        <a:t>40% - 60%</a:t>
                      </a:r>
                    </a:p>
                  </a:txBody>
                  <a:tcPr anchor="ctr"/>
                </a:tc>
                <a:tc>
                  <a:txBody>
                    <a:bodyPr/>
                    <a:lstStyle/>
                    <a:p>
                      <a:pPr algn="ctr"/>
                      <a:endParaRPr lang="en-US" sz="1400" b="0" baseline="0" dirty="0"/>
                    </a:p>
                  </a:txBody>
                  <a:tcPr anchor="ctr"/>
                </a:tc>
                <a:extLst>
                  <a:ext uri="{0D108BD9-81ED-4DB2-BD59-A6C34878D82A}">
                    <a16:rowId xmlns:a16="http://schemas.microsoft.com/office/drawing/2014/main" val="1531365244"/>
                  </a:ext>
                </a:extLst>
              </a:tr>
              <a:tr h="274320">
                <a:tc>
                  <a:txBody>
                    <a:bodyPr/>
                    <a:lstStyle/>
                    <a:p>
                      <a:pPr algn="ctr"/>
                      <a:r>
                        <a:rPr lang="en-US" sz="1400" b="0" baseline="0" dirty="0"/>
                        <a:t>Expert</a:t>
                      </a:r>
                    </a:p>
                  </a:txBody>
                  <a:tcPr anchor="ctr"/>
                </a:tc>
                <a:tc>
                  <a:txBody>
                    <a:bodyPr/>
                    <a:lstStyle/>
                    <a:p>
                      <a:pPr algn="ctr"/>
                      <a:r>
                        <a:rPr lang="en-US" sz="1400" b="0" baseline="0" dirty="0"/>
                        <a:t>60% - 100%</a:t>
                      </a:r>
                    </a:p>
                  </a:txBody>
                  <a:tcPr anchor="ctr"/>
                </a:tc>
                <a:tc>
                  <a:txBody>
                    <a:bodyPr/>
                    <a:lstStyle/>
                    <a:p>
                      <a:pPr algn="ctr"/>
                      <a:endParaRPr lang="en-US" sz="1400" b="0" baseline="0" dirty="0"/>
                    </a:p>
                  </a:txBody>
                  <a:tcPr anchor="ctr"/>
                </a:tc>
                <a:extLst>
                  <a:ext uri="{0D108BD9-81ED-4DB2-BD59-A6C34878D82A}">
                    <a16:rowId xmlns:a16="http://schemas.microsoft.com/office/drawing/2014/main" val="1758382971"/>
                  </a:ext>
                </a:extLst>
              </a:tr>
              <a:tr h="274320">
                <a:tc>
                  <a:txBody>
                    <a:bodyPr/>
                    <a:lstStyle/>
                    <a:p>
                      <a:pPr algn="ctr"/>
                      <a:r>
                        <a:rPr lang="en-US" sz="1400" b="0" baseline="0" dirty="0"/>
                        <a:t>Technical</a:t>
                      </a:r>
                    </a:p>
                  </a:txBody>
                  <a:tcPr anchor="ctr"/>
                </a:tc>
                <a:tc>
                  <a:txBody>
                    <a:bodyPr/>
                    <a:lstStyle/>
                    <a:p>
                      <a:pPr algn="ctr"/>
                      <a:r>
                        <a:rPr lang="en-US" sz="1400" b="0" baseline="0" dirty="0"/>
                        <a:t>&gt; 100% </a:t>
                      </a:r>
                    </a:p>
                  </a:txBody>
                  <a:tcPr anchor="ctr"/>
                </a:tc>
                <a:tc>
                  <a:txBody>
                    <a:bodyPr/>
                    <a:lstStyle/>
                    <a:p>
                      <a:pPr algn="ctr"/>
                      <a:endParaRPr lang="en-US" sz="1400" b="0" baseline="0" dirty="0"/>
                    </a:p>
                  </a:txBody>
                  <a:tcPr anchor="ctr"/>
                </a:tc>
                <a:extLst>
                  <a:ext uri="{0D108BD9-81ED-4DB2-BD59-A6C34878D82A}">
                    <a16:rowId xmlns:a16="http://schemas.microsoft.com/office/drawing/2014/main" val="2518876799"/>
                  </a:ext>
                </a:extLst>
              </a:tr>
            </a:tbl>
          </a:graphicData>
        </a:graphic>
      </p:graphicFrame>
      <p:sp>
        <p:nvSpPr>
          <p:cNvPr id="6" name="Rectangle 5">
            <a:extLst>
              <a:ext uri="{FF2B5EF4-FFF2-40B4-BE49-F238E27FC236}">
                <a16:creationId xmlns:a16="http://schemas.microsoft.com/office/drawing/2014/main" id="{81528110-0936-429C-A995-9924813AAB92}"/>
              </a:ext>
            </a:extLst>
          </p:cNvPr>
          <p:cNvSpPr/>
          <p:nvPr/>
        </p:nvSpPr>
        <p:spPr>
          <a:xfrm>
            <a:off x="3336031" y="2528761"/>
            <a:ext cx="222038" cy="21488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B92F836-B27B-4DE5-92D0-F66019AA2935}"/>
              </a:ext>
            </a:extLst>
          </p:cNvPr>
          <p:cNvSpPr/>
          <p:nvPr/>
        </p:nvSpPr>
        <p:spPr>
          <a:xfrm>
            <a:off x="3343651" y="2842156"/>
            <a:ext cx="222038" cy="214884"/>
          </a:xfrm>
          <a:prstGeom prst="rect">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6E23D63-5420-40E1-864C-95351EE54186}"/>
              </a:ext>
            </a:extLst>
          </p:cNvPr>
          <p:cNvSpPr/>
          <p:nvPr/>
        </p:nvSpPr>
        <p:spPr>
          <a:xfrm>
            <a:off x="3343651" y="3142990"/>
            <a:ext cx="222038" cy="214884"/>
          </a:xfrm>
          <a:prstGeom prst="rect">
            <a:avLst/>
          </a:prstGeom>
          <a:solidFill>
            <a:srgbClr val="4D9B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BA6E0E8-720D-4F46-915C-D51752845ECF}"/>
              </a:ext>
            </a:extLst>
          </p:cNvPr>
          <p:cNvSpPr/>
          <p:nvPr/>
        </p:nvSpPr>
        <p:spPr>
          <a:xfrm>
            <a:off x="3343651" y="3443824"/>
            <a:ext cx="222038" cy="214884"/>
          </a:xfrm>
          <a:prstGeom prst="rect">
            <a:avLst/>
          </a:prstGeom>
          <a:solidFill>
            <a:srgbClr val="47629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0884EE0-6A3A-445B-9150-9B66E20C12CC}"/>
              </a:ext>
            </a:extLst>
          </p:cNvPr>
          <p:cNvSpPr/>
          <p:nvPr/>
        </p:nvSpPr>
        <p:spPr>
          <a:xfrm>
            <a:off x="3345000" y="3757614"/>
            <a:ext cx="222038" cy="214884"/>
          </a:xfrm>
          <a:prstGeom prst="rect">
            <a:avLst/>
          </a:prstGeom>
          <a:solidFill>
            <a:srgbClr val="5D5A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C2350B0-1C45-4EFB-9214-E2A335762E7F}"/>
              </a:ext>
            </a:extLst>
          </p:cNvPr>
          <p:cNvSpPr/>
          <p:nvPr/>
        </p:nvSpPr>
        <p:spPr>
          <a:xfrm>
            <a:off x="3343651" y="4058448"/>
            <a:ext cx="222038" cy="214884"/>
          </a:xfrm>
          <a:prstGeom prst="rect">
            <a:avLst/>
          </a:prstGeom>
          <a:solidFill>
            <a:srgbClr val="80407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 Placeholder 3">
            <a:extLst>
              <a:ext uri="{FF2B5EF4-FFF2-40B4-BE49-F238E27FC236}">
                <a16:creationId xmlns:a16="http://schemas.microsoft.com/office/drawing/2014/main" id="{E7395517-A6EF-4237-B118-5827294DFF55}"/>
              </a:ext>
            </a:extLst>
          </p:cNvPr>
          <p:cNvSpPr txBox="1">
            <a:spLocks/>
          </p:cNvSpPr>
          <p:nvPr/>
        </p:nvSpPr>
        <p:spPr>
          <a:xfrm>
            <a:off x="4572000" y="3827816"/>
            <a:ext cx="4204364" cy="445516"/>
          </a:xfrm>
          <a:prstGeom prst="rect">
            <a:avLst/>
          </a:prstGeom>
        </p:spPr>
        <p:txBody>
          <a:bodyPr anchor="ct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Aft>
                <a:spcPts val="0"/>
              </a:spcAft>
              <a:buNone/>
            </a:pPr>
            <a:r>
              <a:rPr lang="en-US" sz="1400" dirty="0"/>
              <a:t>Terrain Difficulty Map for Alta Ski Resort</a:t>
            </a:r>
          </a:p>
        </p:txBody>
      </p:sp>
      <p:pic>
        <p:nvPicPr>
          <p:cNvPr id="8" name="Picture 7">
            <a:extLst>
              <a:ext uri="{FF2B5EF4-FFF2-40B4-BE49-F238E27FC236}">
                <a16:creationId xmlns:a16="http://schemas.microsoft.com/office/drawing/2014/main" id="{919BC767-1C69-4729-AA11-D4E7119D1B9E}"/>
              </a:ext>
            </a:extLst>
          </p:cNvPr>
          <p:cNvPicPr>
            <a:picLocks noChangeAspect="1"/>
          </p:cNvPicPr>
          <p:nvPr/>
        </p:nvPicPr>
        <p:blipFill>
          <a:blip r:embed="rId4"/>
          <a:stretch>
            <a:fillRect/>
          </a:stretch>
        </p:blipFill>
        <p:spPr>
          <a:xfrm>
            <a:off x="4577839" y="1017193"/>
            <a:ext cx="4331669" cy="2847863"/>
          </a:xfrm>
          <a:prstGeom prst="rect">
            <a:avLst/>
          </a:prstGeom>
        </p:spPr>
      </p:pic>
      <p:pic>
        <p:nvPicPr>
          <p:cNvPr id="14" name="Picture 13">
            <a:extLst>
              <a:ext uri="{FF2B5EF4-FFF2-40B4-BE49-F238E27FC236}">
                <a16:creationId xmlns:a16="http://schemas.microsoft.com/office/drawing/2014/main" id="{16AE0002-0236-4D19-A3EF-F326009B3B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3531" y="3486151"/>
            <a:ext cx="378906" cy="378906"/>
          </a:xfrm>
          <a:prstGeom prst="flowChartConnector">
            <a:avLst/>
          </a:prstGeom>
        </p:spPr>
      </p:pic>
      <p:pic>
        <p:nvPicPr>
          <p:cNvPr id="17" name="Picture 16">
            <a:extLst>
              <a:ext uri="{FF2B5EF4-FFF2-40B4-BE49-F238E27FC236}">
                <a16:creationId xmlns:a16="http://schemas.microsoft.com/office/drawing/2014/main" id="{849A05A6-9DC0-4BD4-B233-810C79BF1C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4981" y="2056746"/>
            <a:ext cx="272145" cy="272145"/>
          </a:xfrm>
          <a:prstGeom prst="flowChartConnector">
            <a:avLst/>
          </a:prstGeom>
        </p:spPr>
      </p:pic>
    </p:spTree>
    <p:extLst>
      <p:ext uri="{BB962C8B-B14F-4D97-AF65-F5344CB8AC3E}">
        <p14:creationId xmlns:p14="http://schemas.microsoft.com/office/powerpoint/2010/main" val="530600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a map&#10;&#10;Description automatically generated">
            <a:extLst>
              <a:ext uri="{FF2B5EF4-FFF2-40B4-BE49-F238E27FC236}">
                <a16:creationId xmlns:a16="http://schemas.microsoft.com/office/drawing/2014/main" id="{62C2CB3B-69B2-4731-ABE7-E0BEAB33E3D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2784" t="1439" r="12784" b="51634"/>
          <a:stretch/>
        </p:blipFill>
        <p:spPr>
          <a:xfrm>
            <a:off x="2095500" y="742950"/>
            <a:ext cx="4953000" cy="4041130"/>
          </a:xfrm>
        </p:spPr>
      </p:pic>
      <p:pic>
        <p:nvPicPr>
          <p:cNvPr id="6" name="Picture 5" descr="A close up of text on a black background&#10;&#10;Description automatically generated">
            <a:extLst>
              <a:ext uri="{FF2B5EF4-FFF2-40B4-BE49-F238E27FC236}">
                <a16:creationId xmlns:a16="http://schemas.microsoft.com/office/drawing/2014/main" id="{71DE25D6-F553-4280-ADFE-C97F111B373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763" r="17451" b="32379"/>
          <a:stretch/>
        </p:blipFill>
        <p:spPr>
          <a:xfrm>
            <a:off x="6553200" y="2430805"/>
            <a:ext cx="316993" cy="347559"/>
          </a:xfrm>
          <a:prstGeom prst="rect">
            <a:avLst/>
          </a:prstGeom>
        </p:spPr>
      </p:pic>
      <p:pic>
        <p:nvPicPr>
          <p:cNvPr id="7" name="Picture 6">
            <a:extLst>
              <a:ext uri="{FF2B5EF4-FFF2-40B4-BE49-F238E27FC236}">
                <a16:creationId xmlns:a16="http://schemas.microsoft.com/office/drawing/2014/main" id="{737FD8ED-AC46-47C4-90F5-BB07B9FF90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6217" y="3083858"/>
            <a:ext cx="321402" cy="321402"/>
          </a:xfrm>
          <a:prstGeom prst="flowChartConnector">
            <a:avLst/>
          </a:prstGeom>
        </p:spPr>
      </p:pic>
      <p:pic>
        <p:nvPicPr>
          <p:cNvPr id="8" name="Picture 7" descr="A close up of a logo&#10;&#10;Description automatically generated">
            <a:extLst>
              <a:ext uri="{FF2B5EF4-FFF2-40B4-BE49-F238E27FC236}">
                <a16:creationId xmlns:a16="http://schemas.microsoft.com/office/drawing/2014/main" id="{B51904D5-E760-4B14-B60C-5366375218E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321" t="2689" r="14182" b="24818"/>
          <a:stretch/>
        </p:blipFill>
        <p:spPr>
          <a:xfrm>
            <a:off x="4545623" y="3714750"/>
            <a:ext cx="316993" cy="321402"/>
          </a:xfrm>
          <a:prstGeom prst="rect">
            <a:avLst/>
          </a:prstGeom>
        </p:spPr>
      </p:pic>
      <p:pic>
        <p:nvPicPr>
          <p:cNvPr id="9" name="Picture 8" descr="A picture containing object&#10;&#10;Description automatically generated">
            <a:extLst>
              <a:ext uri="{FF2B5EF4-FFF2-40B4-BE49-F238E27FC236}">
                <a16:creationId xmlns:a16="http://schemas.microsoft.com/office/drawing/2014/main" id="{90419F36-9BA3-4E97-A1BD-F0238EFE77A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78483"/>
          <a:stretch/>
        </p:blipFill>
        <p:spPr>
          <a:xfrm>
            <a:off x="3429000" y="1046776"/>
            <a:ext cx="617071" cy="278179"/>
          </a:xfrm>
          <a:prstGeom prst="rect">
            <a:avLst/>
          </a:prstGeom>
        </p:spPr>
      </p:pic>
      <p:pic>
        <p:nvPicPr>
          <p:cNvPr id="10" name="Picture 9">
            <a:extLst>
              <a:ext uri="{FF2B5EF4-FFF2-40B4-BE49-F238E27FC236}">
                <a16:creationId xmlns:a16="http://schemas.microsoft.com/office/drawing/2014/main" id="{506C328C-6806-4BD3-BF96-7E7D7AF4856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9808" t="41451" r="6380" b="39225"/>
          <a:stretch/>
        </p:blipFill>
        <p:spPr>
          <a:xfrm>
            <a:off x="2286000" y="3405260"/>
            <a:ext cx="510707" cy="414458"/>
          </a:xfrm>
          <a:prstGeom prst="rect">
            <a:avLst/>
          </a:prstGeom>
        </p:spPr>
      </p:pic>
      <p:pic>
        <p:nvPicPr>
          <p:cNvPr id="11" name="Picture 10">
            <a:extLst>
              <a:ext uri="{FF2B5EF4-FFF2-40B4-BE49-F238E27FC236}">
                <a16:creationId xmlns:a16="http://schemas.microsoft.com/office/drawing/2014/main" id="{699986F0-1FF1-4AF2-8839-8B1F2F4EF801}"/>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495" b="94976" l="3200" r="48200">
                        <a14:foregroundMark x1="4533" y1="49922" x2="4533" y2="49922"/>
                        <a14:foregroundMark x1="3733" y1="56829" x2="3733" y2="56829"/>
                        <a14:foregroundMark x1="3200" y1="47567" x2="3200" y2="47567"/>
                        <a14:foregroundMark x1="45067" y1="8006" x2="45067" y2="8006"/>
                        <a14:foregroundMark x1="47800" y1="12559" x2="47800" y2="12559"/>
                        <a14:foregroundMark x1="48133" y1="20565" x2="48133" y2="20565"/>
                        <a14:foregroundMark x1="48200" y1="11303" x2="48200" y2="11303"/>
                        <a14:foregroundMark x1="45600" y1="5651" x2="45600" y2="5651"/>
                        <a14:foregroundMark x1="38733" y1="89325" x2="38733" y2="89325"/>
                        <a14:foregroundMark x1="34000" y1="91366" x2="34000" y2="91366"/>
                        <a14:foregroundMark x1="29733" y1="92465" x2="29733" y2="92465"/>
                        <a14:foregroundMark x1="34933" y1="93407" x2="34933" y2="93407"/>
                        <a14:foregroundMark x1="32333" y1="94976" x2="32333" y2="94976"/>
                        <a14:backgroundMark x1="50200" y1="50706" x2="50200" y2="50706"/>
                      </a14:backgroundRemoval>
                    </a14:imgEffect>
                  </a14:imgLayer>
                </a14:imgProps>
              </a:ext>
              <a:ext uri="{28A0092B-C50C-407E-A947-70E740481C1C}">
                <a14:useLocalDpi xmlns:a14="http://schemas.microsoft.com/office/drawing/2010/main" val="0"/>
              </a:ext>
            </a:extLst>
          </a:blip>
          <a:srcRect l="1481" t="2738" r="48518" b="925"/>
          <a:stretch/>
        </p:blipFill>
        <p:spPr>
          <a:xfrm>
            <a:off x="3367619" y="2141176"/>
            <a:ext cx="566358" cy="463409"/>
          </a:xfrm>
          <a:prstGeom prst="rect">
            <a:avLst/>
          </a:prstGeom>
        </p:spPr>
      </p:pic>
    </p:spTree>
    <p:extLst>
      <p:ext uri="{BB962C8B-B14F-4D97-AF65-F5344CB8AC3E}">
        <p14:creationId xmlns:p14="http://schemas.microsoft.com/office/powerpoint/2010/main" val="16401034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F2158-F54C-4A6F-A8B0-2F6B3562076C}"/>
              </a:ext>
            </a:extLst>
          </p:cNvPr>
          <p:cNvSpPr>
            <a:spLocks noGrp="1"/>
          </p:cNvSpPr>
          <p:nvPr>
            <p:ph type="title"/>
          </p:nvPr>
        </p:nvSpPr>
        <p:spPr/>
        <p:txBody>
          <a:bodyPr>
            <a:normAutofit fontScale="90000"/>
          </a:bodyPr>
          <a:lstStyle/>
          <a:p>
            <a:r>
              <a:rPr lang="en-US" dirty="0"/>
              <a:t>Terrain Distribution by Percentage</a:t>
            </a:r>
          </a:p>
        </p:txBody>
      </p:sp>
      <p:graphicFrame>
        <p:nvGraphicFramePr>
          <p:cNvPr id="6" name="Chart 5">
            <a:extLst>
              <a:ext uri="{FF2B5EF4-FFF2-40B4-BE49-F238E27FC236}">
                <a16:creationId xmlns:a16="http://schemas.microsoft.com/office/drawing/2014/main" id="{C7BAD333-49DE-42EA-989F-2972761B1C29}"/>
              </a:ext>
            </a:extLst>
          </p:cNvPr>
          <p:cNvGraphicFramePr>
            <a:graphicFrameLocks/>
          </p:cNvGraphicFramePr>
          <p:nvPr>
            <p:extLst>
              <p:ext uri="{D42A27DB-BD31-4B8C-83A1-F6EECF244321}">
                <p14:modId xmlns:p14="http://schemas.microsoft.com/office/powerpoint/2010/main" val="3021416157"/>
              </p:ext>
            </p:extLst>
          </p:nvPr>
        </p:nvGraphicFramePr>
        <p:xfrm>
          <a:off x="457200" y="1746864"/>
          <a:ext cx="8077200" cy="2743200"/>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6" descr="A close up of text on a black background&#10;&#10;Description automatically generated">
            <a:extLst>
              <a:ext uri="{FF2B5EF4-FFF2-40B4-BE49-F238E27FC236}">
                <a16:creationId xmlns:a16="http://schemas.microsoft.com/office/drawing/2014/main" id="{3BBF95BE-E302-438E-96B1-CDAE4A3B21D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763" r="17451" b="32379"/>
          <a:stretch/>
        </p:blipFill>
        <p:spPr>
          <a:xfrm>
            <a:off x="5456570" y="4478125"/>
            <a:ext cx="268412" cy="294294"/>
          </a:xfrm>
          <a:prstGeom prst="rect">
            <a:avLst/>
          </a:prstGeom>
        </p:spPr>
      </p:pic>
      <p:pic>
        <p:nvPicPr>
          <p:cNvPr id="8" name="Picture 7">
            <a:extLst>
              <a:ext uri="{FF2B5EF4-FFF2-40B4-BE49-F238E27FC236}">
                <a16:creationId xmlns:a16="http://schemas.microsoft.com/office/drawing/2014/main" id="{F1CF9E04-6A34-41C8-873B-1F68C00661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6001" y="4512571"/>
            <a:ext cx="272145" cy="272145"/>
          </a:xfrm>
          <a:prstGeom prst="flowChartConnector">
            <a:avLst/>
          </a:prstGeom>
        </p:spPr>
      </p:pic>
      <p:pic>
        <p:nvPicPr>
          <p:cNvPr id="9" name="Picture 8" descr="A close up of a logo&#10;&#10;Description automatically generated">
            <a:extLst>
              <a:ext uri="{FF2B5EF4-FFF2-40B4-BE49-F238E27FC236}">
                <a16:creationId xmlns:a16="http://schemas.microsoft.com/office/drawing/2014/main" id="{0B0CEACB-4E59-4ED4-BBC0-4639AD88616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321" t="2689" r="14182" b="24818"/>
          <a:stretch/>
        </p:blipFill>
        <p:spPr>
          <a:xfrm>
            <a:off x="4024955" y="4495330"/>
            <a:ext cx="268412" cy="272145"/>
          </a:xfrm>
          <a:prstGeom prst="rect">
            <a:avLst/>
          </a:prstGeom>
        </p:spPr>
      </p:pic>
      <p:pic>
        <p:nvPicPr>
          <p:cNvPr id="10" name="Picture 9" descr="A picture containing object&#10;&#10;Description automatically generated">
            <a:extLst>
              <a:ext uri="{FF2B5EF4-FFF2-40B4-BE49-F238E27FC236}">
                <a16:creationId xmlns:a16="http://schemas.microsoft.com/office/drawing/2014/main" id="{B2F03970-5003-495E-92D7-99AD0948C83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78483"/>
          <a:stretch/>
        </p:blipFill>
        <p:spPr>
          <a:xfrm>
            <a:off x="4630890" y="4513629"/>
            <a:ext cx="522501" cy="235546"/>
          </a:xfrm>
          <a:prstGeom prst="rect">
            <a:avLst/>
          </a:prstGeom>
        </p:spPr>
      </p:pic>
      <p:pic>
        <p:nvPicPr>
          <p:cNvPr id="11" name="Picture 10">
            <a:extLst>
              <a:ext uri="{FF2B5EF4-FFF2-40B4-BE49-F238E27FC236}">
                <a16:creationId xmlns:a16="http://schemas.microsoft.com/office/drawing/2014/main" id="{4F913EBB-794D-46B0-A7AB-36267CB9B51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9808" t="41451" r="6380" b="39225"/>
          <a:stretch/>
        </p:blipFill>
        <p:spPr>
          <a:xfrm>
            <a:off x="2492839" y="4473173"/>
            <a:ext cx="432438" cy="350940"/>
          </a:xfrm>
          <a:prstGeom prst="rect">
            <a:avLst/>
          </a:prstGeom>
        </p:spPr>
      </p:pic>
      <p:pic>
        <p:nvPicPr>
          <p:cNvPr id="12" name="Picture 11">
            <a:extLst>
              <a:ext uri="{FF2B5EF4-FFF2-40B4-BE49-F238E27FC236}">
                <a16:creationId xmlns:a16="http://schemas.microsoft.com/office/drawing/2014/main" id="{6AA8894D-299A-4F56-9029-23B374537AFC}"/>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495" b="94976" l="3200" r="48200">
                        <a14:foregroundMark x1="4533" y1="49922" x2="4533" y2="49922"/>
                        <a14:foregroundMark x1="3733" y1="56829" x2="3733" y2="56829"/>
                        <a14:foregroundMark x1="3200" y1="47567" x2="3200" y2="47567"/>
                        <a14:foregroundMark x1="45067" y1="8006" x2="45067" y2="8006"/>
                        <a14:foregroundMark x1="47800" y1="12559" x2="47800" y2="12559"/>
                        <a14:foregroundMark x1="48133" y1="20565" x2="48133" y2="20565"/>
                        <a14:foregroundMark x1="48200" y1="11303" x2="48200" y2="11303"/>
                        <a14:foregroundMark x1="45600" y1="5651" x2="45600" y2="5651"/>
                        <a14:foregroundMark x1="38733" y1="89325" x2="38733" y2="89325"/>
                        <a14:foregroundMark x1="34000" y1="91366" x2="34000" y2="91366"/>
                        <a14:foregroundMark x1="29733" y1="92465" x2="29733" y2="92465"/>
                        <a14:foregroundMark x1="34933" y1="93407" x2="34933" y2="93407"/>
                        <a14:foregroundMark x1="32333" y1="94976" x2="32333" y2="94976"/>
                        <a14:backgroundMark x1="50200" y1="50706" x2="50200" y2="50706"/>
                      </a14:backgroundRemoval>
                    </a14:imgEffect>
                  </a14:imgLayer>
                </a14:imgProps>
              </a:ext>
              <a:ext uri="{28A0092B-C50C-407E-A947-70E740481C1C}">
                <a14:useLocalDpi xmlns:a14="http://schemas.microsoft.com/office/drawing/2010/main" val="0"/>
              </a:ext>
            </a:extLst>
          </a:blip>
          <a:srcRect l="1481" t="2738" r="48518" b="925"/>
          <a:stretch/>
        </p:blipFill>
        <p:spPr>
          <a:xfrm>
            <a:off x="3207872" y="4453507"/>
            <a:ext cx="479560" cy="392389"/>
          </a:xfrm>
          <a:prstGeom prst="rect">
            <a:avLst/>
          </a:prstGeom>
        </p:spPr>
      </p:pic>
    </p:spTree>
    <p:extLst>
      <p:ext uri="{BB962C8B-B14F-4D97-AF65-F5344CB8AC3E}">
        <p14:creationId xmlns:p14="http://schemas.microsoft.com/office/powerpoint/2010/main" val="31529997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3E6BF-E473-4085-BA3E-6B95F72E53A7}"/>
              </a:ext>
            </a:extLst>
          </p:cNvPr>
          <p:cNvSpPr>
            <a:spLocks noGrp="1"/>
          </p:cNvSpPr>
          <p:nvPr>
            <p:ph type="title"/>
          </p:nvPr>
        </p:nvSpPr>
        <p:spPr>
          <a:xfrm>
            <a:off x="457200" y="726775"/>
            <a:ext cx="8229600" cy="857250"/>
          </a:xfrm>
        </p:spPr>
        <p:txBody>
          <a:bodyPr>
            <a:normAutofit/>
          </a:bodyPr>
          <a:lstStyle/>
          <a:p>
            <a:r>
              <a:rPr lang="en-US" dirty="0"/>
              <a:t>Terrain Difficulty by Area</a:t>
            </a:r>
          </a:p>
        </p:txBody>
      </p:sp>
      <p:pic>
        <p:nvPicPr>
          <p:cNvPr id="7" name="Picture 6" descr="A close up of text on a black background&#10;&#10;Description automatically generated">
            <a:extLst>
              <a:ext uri="{FF2B5EF4-FFF2-40B4-BE49-F238E27FC236}">
                <a16:creationId xmlns:a16="http://schemas.microsoft.com/office/drawing/2014/main" id="{08FEA5AB-6F18-4C65-B793-57F2C8A3526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763" r="17451" b="32379"/>
          <a:stretch/>
        </p:blipFill>
        <p:spPr>
          <a:xfrm>
            <a:off x="4637837" y="4578540"/>
            <a:ext cx="268412" cy="294294"/>
          </a:xfrm>
          <a:prstGeom prst="rect">
            <a:avLst/>
          </a:prstGeom>
        </p:spPr>
      </p:pic>
      <p:pic>
        <p:nvPicPr>
          <p:cNvPr id="8" name="Picture 7">
            <a:extLst>
              <a:ext uri="{FF2B5EF4-FFF2-40B4-BE49-F238E27FC236}">
                <a16:creationId xmlns:a16="http://schemas.microsoft.com/office/drawing/2014/main" id="{ABFBBA00-8A89-4CA4-8B9A-88BC59BB42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7785" y="4596467"/>
            <a:ext cx="272145" cy="272145"/>
          </a:xfrm>
          <a:prstGeom prst="flowChartConnector">
            <a:avLst/>
          </a:prstGeom>
        </p:spPr>
      </p:pic>
      <p:pic>
        <p:nvPicPr>
          <p:cNvPr id="9" name="Picture 8" descr="A close up of a logo&#10;&#10;Description automatically generated">
            <a:extLst>
              <a:ext uri="{FF2B5EF4-FFF2-40B4-BE49-F238E27FC236}">
                <a16:creationId xmlns:a16="http://schemas.microsoft.com/office/drawing/2014/main" id="{E0B8698E-A4C7-42A2-8CE3-B75309E4F90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321" t="2689" r="14182" b="24818"/>
          <a:stretch/>
        </p:blipFill>
        <p:spPr>
          <a:xfrm>
            <a:off x="3945015" y="4586054"/>
            <a:ext cx="268412" cy="272145"/>
          </a:xfrm>
          <a:prstGeom prst="rect">
            <a:avLst/>
          </a:prstGeom>
        </p:spPr>
      </p:pic>
      <p:pic>
        <p:nvPicPr>
          <p:cNvPr id="10" name="Picture 9" descr="A picture containing object&#10;&#10;Description automatically generated">
            <a:extLst>
              <a:ext uri="{FF2B5EF4-FFF2-40B4-BE49-F238E27FC236}">
                <a16:creationId xmlns:a16="http://schemas.microsoft.com/office/drawing/2014/main" id="{E5E1F623-7BD2-4425-AC15-3F0E7DC63BD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78483"/>
          <a:stretch/>
        </p:blipFill>
        <p:spPr>
          <a:xfrm>
            <a:off x="5416551" y="4591197"/>
            <a:ext cx="522501" cy="235546"/>
          </a:xfrm>
          <a:prstGeom prst="rect">
            <a:avLst/>
          </a:prstGeom>
        </p:spPr>
      </p:pic>
      <p:pic>
        <p:nvPicPr>
          <p:cNvPr id="11" name="Picture 10">
            <a:extLst>
              <a:ext uri="{FF2B5EF4-FFF2-40B4-BE49-F238E27FC236}">
                <a16:creationId xmlns:a16="http://schemas.microsoft.com/office/drawing/2014/main" id="{339D28BF-1A7C-4D14-B554-A432D2BD83A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9808" t="41451" r="6380" b="39225"/>
          <a:stretch/>
        </p:blipFill>
        <p:spPr>
          <a:xfrm>
            <a:off x="2457381" y="4557069"/>
            <a:ext cx="432438" cy="350940"/>
          </a:xfrm>
          <a:prstGeom prst="rect">
            <a:avLst/>
          </a:prstGeom>
        </p:spPr>
      </p:pic>
      <p:pic>
        <p:nvPicPr>
          <p:cNvPr id="12" name="Picture 11">
            <a:extLst>
              <a:ext uri="{FF2B5EF4-FFF2-40B4-BE49-F238E27FC236}">
                <a16:creationId xmlns:a16="http://schemas.microsoft.com/office/drawing/2014/main" id="{5A1E6E46-48CD-40C9-A2F4-5C5FC1F91D56}"/>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495" b="94976" l="3200" r="48200">
                        <a14:foregroundMark x1="4533" y1="49922" x2="4533" y2="49922"/>
                        <a14:foregroundMark x1="3733" y1="56829" x2="3733" y2="56829"/>
                        <a14:foregroundMark x1="3200" y1="47567" x2="3200" y2="47567"/>
                        <a14:foregroundMark x1="45067" y1="8006" x2="45067" y2="8006"/>
                        <a14:foregroundMark x1="47800" y1="12559" x2="47800" y2="12559"/>
                        <a14:foregroundMark x1="48133" y1="20565" x2="48133" y2="20565"/>
                        <a14:foregroundMark x1="48200" y1="11303" x2="48200" y2="11303"/>
                        <a14:foregroundMark x1="45600" y1="5651" x2="45600" y2="5651"/>
                        <a14:foregroundMark x1="38733" y1="89325" x2="38733" y2="89325"/>
                        <a14:foregroundMark x1="34000" y1="91366" x2="34000" y2="91366"/>
                        <a14:foregroundMark x1="29733" y1="92465" x2="29733" y2="92465"/>
                        <a14:foregroundMark x1="34933" y1="93407" x2="34933" y2="93407"/>
                        <a14:foregroundMark x1="32333" y1="94976" x2="32333" y2="94976"/>
                        <a14:backgroundMark x1="50200" y1="50706" x2="50200" y2="50706"/>
                      </a14:backgroundRemoval>
                    </a14:imgEffect>
                  </a14:imgLayer>
                </a14:imgProps>
              </a:ext>
              <a:ext uri="{28A0092B-C50C-407E-A947-70E740481C1C}">
                <a14:useLocalDpi xmlns:a14="http://schemas.microsoft.com/office/drawing/2010/main" val="0"/>
              </a:ext>
            </a:extLst>
          </a:blip>
          <a:srcRect l="1481" t="2738" r="48518" b="925"/>
          <a:stretch/>
        </p:blipFill>
        <p:spPr>
          <a:xfrm>
            <a:off x="3143952" y="4526392"/>
            <a:ext cx="479560" cy="392389"/>
          </a:xfrm>
          <a:prstGeom prst="rect">
            <a:avLst/>
          </a:prstGeom>
        </p:spPr>
      </p:pic>
      <p:graphicFrame>
        <p:nvGraphicFramePr>
          <p:cNvPr id="13" name="Chart 12">
            <a:extLst>
              <a:ext uri="{FF2B5EF4-FFF2-40B4-BE49-F238E27FC236}">
                <a16:creationId xmlns:a16="http://schemas.microsoft.com/office/drawing/2014/main" id="{6BCE48DF-BF61-417B-A9E1-6F289A2C56B6}"/>
              </a:ext>
            </a:extLst>
          </p:cNvPr>
          <p:cNvGraphicFramePr>
            <a:graphicFrameLocks/>
          </p:cNvGraphicFramePr>
          <p:nvPr>
            <p:extLst>
              <p:ext uri="{D42A27DB-BD31-4B8C-83A1-F6EECF244321}">
                <p14:modId xmlns:p14="http://schemas.microsoft.com/office/powerpoint/2010/main" val="3839014942"/>
              </p:ext>
            </p:extLst>
          </p:nvPr>
        </p:nvGraphicFramePr>
        <p:xfrm>
          <a:off x="5139834" y="1676575"/>
          <a:ext cx="3743906" cy="2940268"/>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14" name="Chart 13">
            <a:extLst>
              <a:ext uri="{FF2B5EF4-FFF2-40B4-BE49-F238E27FC236}">
                <a16:creationId xmlns:a16="http://schemas.microsoft.com/office/drawing/2014/main" id="{45D53D43-3B50-49E5-AE01-D297EEE8FC52}"/>
              </a:ext>
            </a:extLst>
          </p:cNvPr>
          <p:cNvGraphicFramePr>
            <a:graphicFrameLocks/>
          </p:cNvGraphicFramePr>
          <p:nvPr>
            <p:extLst>
              <p:ext uri="{D42A27DB-BD31-4B8C-83A1-F6EECF244321}">
                <p14:modId xmlns:p14="http://schemas.microsoft.com/office/powerpoint/2010/main" val="3502383609"/>
              </p:ext>
            </p:extLst>
          </p:nvPr>
        </p:nvGraphicFramePr>
        <p:xfrm>
          <a:off x="983432" y="1676575"/>
          <a:ext cx="4121968" cy="2990429"/>
        </p:xfrm>
        <a:graphic>
          <a:graphicData uri="http://schemas.openxmlformats.org/drawingml/2006/chart">
            <c:chart xmlns:c="http://schemas.openxmlformats.org/drawingml/2006/chart" xmlns:r="http://schemas.openxmlformats.org/officeDocument/2006/relationships" r:id="rId11"/>
          </a:graphicData>
        </a:graphic>
      </p:graphicFrame>
      <p:cxnSp>
        <p:nvCxnSpPr>
          <p:cNvPr id="17" name="Straight Connector 16">
            <a:extLst>
              <a:ext uri="{FF2B5EF4-FFF2-40B4-BE49-F238E27FC236}">
                <a16:creationId xmlns:a16="http://schemas.microsoft.com/office/drawing/2014/main" id="{D52A5650-4EE1-4382-8E32-B803FA2E625A}"/>
              </a:ext>
            </a:extLst>
          </p:cNvPr>
          <p:cNvCxnSpPr/>
          <p:nvPr/>
        </p:nvCxnSpPr>
        <p:spPr>
          <a:xfrm>
            <a:off x="5105400" y="1809750"/>
            <a:ext cx="0" cy="2590800"/>
          </a:xfrm>
          <a:prstGeom prst="line">
            <a:avLst/>
          </a:prstGeom>
          <a:ln>
            <a:solidFill>
              <a:schemeClr val="accent2"/>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6098879"/>
      </p:ext>
    </p:extLst>
  </p:cSld>
  <p:clrMapOvr>
    <a:masterClrMapping/>
  </p:clrMapOvr>
</p:sld>
</file>

<file path=ppt/theme/theme1.xml><?xml version="1.0" encoding="utf-8"?>
<a:theme xmlns:a="http://schemas.openxmlformats.org/drawingml/2006/main" name="16-9 Cov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6-9 Light Backgrou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6-9 White Backgrou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6742</TotalTime>
  <Words>1140</Words>
  <Application>Microsoft Office PowerPoint</Application>
  <PresentationFormat>On-screen Show (16:9)</PresentationFormat>
  <Paragraphs>78</Paragraphs>
  <Slides>11</Slides>
  <Notes>11</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11</vt:i4>
      </vt:variant>
    </vt:vector>
  </HeadingPairs>
  <TitlesOfParts>
    <vt:vector size="19" baseType="lpstr">
      <vt:lpstr>Aharoni</vt:lpstr>
      <vt:lpstr>Arial</vt:lpstr>
      <vt:lpstr>Arial Black</vt:lpstr>
      <vt:lpstr>Calibri</vt:lpstr>
      <vt:lpstr>ヒラギノ角ゴ Pro W3</vt:lpstr>
      <vt:lpstr>16-9 Cover</vt:lpstr>
      <vt:lpstr>16-9 Light Background</vt:lpstr>
      <vt:lpstr>16-9 White Backgroud</vt:lpstr>
      <vt:lpstr>PowerPoint Presentation</vt:lpstr>
      <vt:lpstr>Overview</vt:lpstr>
      <vt:lpstr>PowerPoint Presentation</vt:lpstr>
      <vt:lpstr>Creating Terrain Map for Alta</vt:lpstr>
      <vt:lpstr>Defining Winter Terrain</vt:lpstr>
      <vt:lpstr>PowerPoint Presentation</vt:lpstr>
      <vt:lpstr>PowerPoint Presentation</vt:lpstr>
      <vt:lpstr>Terrain Distribution by Percentage</vt:lpstr>
      <vt:lpstr>Terrain Difficulty by Area</vt:lpstr>
      <vt:lpstr>Limitations and Future Steps</vt:lpstr>
      <vt:lpstr>Questions and Suggestions?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dc:title>
  <dc:subject/>
  <dc:creator>University Marketing and Creative Services</dc:creator>
  <cp:keywords/>
  <dc:description/>
  <cp:lastModifiedBy>Sierra Jensen</cp:lastModifiedBy>
  <cp:revision>481</cp:revision>
  <cp:lastPrinted>2011-01-24T02:49:42Z</cp:lastPrinted>
  <dcterms:created xsi:type="dcterms:W3CDTF">2011-06-30T15:04:08Z</dcterms:created>
  <dcterms:modified xsi:type="dcterms:W3CDTF">2018-11-13T15:23:06Z</dcterms:modified>
  <cp:category/>
</cp:coreProperties>
</file>