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2" r:id="rId1"/>
  </p:sldMasterIdLst>
  <p:sldIdLst>
    <p:sldId id="256" r:id="rId2"/>
    <p:sldId id="257" r:id="rId3"/>
    <p:sldId id="269" r:id="rId4"/>
    <p:sldId id="276" r:id="rId5"/>
    <p:sldId id="261" r:id="rId6"/>
    <p:sldId id="260" r:id="rId7"/>
    <p:sldId id="272" r:id="rId8"/>
    <p:sldId id="273" r:id="rId9"/>
    <p:sldId id="274" r:id="rId10"/>
    <p:sldId id="275" r:id="rId11"/>
    <p:sldId id="27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48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6" autoAdjust="0"/>
    <p:restoredTop sz="94660"/>
  </p:normalViewPr>
  <p:slideViewPr>
    <p:cSldViewPr snapToGrid="0">
      <p:cViewPr varScale="1">
        <p:scale>
          <a:sx n="77" d="100"/>
          <a:sy n="77" d="100"/>
        </p:scale>
        <p:origin x="8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rest\Downloads\Copy%20of%20Infiltration%20Graphs%203_9Nov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peace\Documents\Proyectos,%20Talleres,%20Servicios\Protectores%20de%20Cuenca\Monitoreo%20Culebra\Informes\Rainfall%20para%20informe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Infiltration Capacity Curve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'[Copy of Infiltration Graphs 3_9Nov18.xlsx]FU-RD8G'!$B$178:$M$178</c:f>
              <c:numCache>
                <c:formatCode>0</c:formatCode>
                <c:ptCount val="12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</c:numCache>
            </c:numRef>
          </c:xVal>
          <c:yVal>
            <c:numRef>
              <c:f>'[Copy of Infiltration Graphs 3_9Nov18.xlsx]FU-RD13G'!$B$178:$L$178</c:f>
              <c:numCache>
                <c:formatCode>0.00</c:formatCode>
                <c:ptCount val="11"/>
                <c:pt idx="0">
                  <c:v>2.5</c:v>
                </c:pt>
                <c:pt idx="1">
                  <c:v>2.3420110129263132</c:v>
                </c:pt>
                <c:pt idx="2">
                  <c:v>1.6484762725480167</c:v>
                </c:pt>
                <c:pt idx="3">
                  <c:v>0.12496358723435508</c:v>
                </c:pt>
                <c:pt idx="4">
                  <c:v>0.97031750529467464</c:v>
                </c:pt>
                <c:pt idx="5">
                  <c:v>1.4538720806251395</c:v>
                </c:pt>
                <c:pt idx="6">
                  <c:v>0.3618367925217254</c:v>
                </c:pt>
                <c:pt idx="7">
                  <c:v>0.84804627181771908</c:v>
                </c:pt>
                <c:pt idx="8">
                  <c:v>0.22603303877893755</c:v>
                </c:pt>
                <c:pt idx="9">
                  <c:v>0.49048728547433251</c:v>
                </c:pt>
                <c:pt idx="10">
                  <c:v>0.01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24B-4A98-B065-BD2F7DCEAC60}"/>
            </c:ext>
          </c:extLst>
        </c:ser>
        <c:ser>
          <c:idx val="1"/>
          <c:order val="1"/>
          <c:tx>
            <c:v>Horton</c:v>
          </c:tx>
          <c:spPr>
            <a:ln w="19050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'[Copy of Infiltration Graphs 3_9Nov18.xlsx]FU-RD13G'!$B$199:$M$199</c:f>
              <c:numCache>
                <c:formatCode>General</c:formatCode>
                <c:ptCount val="12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</c:numCache>
            </c:numRef>
          </c:xVal>
          <c:yVal>
            <c:numRef>
              <c:f>'[Copy of Infiltration Graphs 3_9Nov18.xlsx]FU-RD13G'!$B$200:$M$200</c:f>
              <c:numCache>
                <c:formatCode>0.00</c:formatCode>
                <c:ptCount val="12"/>
                <c:pt idx="0">
                  <c:v>2.4823092670574556</c:v>
                </c:pt>
                <c:pt idx="1">
                  <c:v>1.7454821239032166</c:v>
                </c:pt>
                <c:pt idx="2">
                  <c:v>1.2597357337014237</c:v>
                </c:pt>
                <c:pt idx="3">
                  <c:v>0.93951197730720293</c:v>
                </c:pt>
                <c:pt idx="4">
                  <c:v>0.72840746633672337</c:v>
                </c:pt>
                <c:pt idx="5">
                  <c:v>0.58923879548638802</c:v>
                </c:pt>
                <c:pt idx="6">
                  <c:v>0.49749315321085491</c:v>
                </c:pt>
                <c:pt idx="7">
                  <c:v>0.43701069817898786</c:v>
                </c:pt>
                <c:pt idx="8">
                  <c:v>0.39713820640770991</c:v>
                </c:pt>
                <c:pt idx="9">
                  <c:v>0.37085263980475058</c:v>
                </c:pt>
                <c:pt idx="10">
                  <c:v>0.35352412631223995</c:v>
                </c:pt>
                <c:pt idx="11">
                  <c:v>0.34210046615700035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24B-4A98-B065-BD2F7DCEAC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04137488"/>
        <c:axId val="2004138736"/>
      </c:scatterChart>
      <c:valAx>
        <c:axId val="2004137488"/>
        <c:scaling>
          <c:orientation val="minMax"/>
          <c:max val="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Time (min)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low"/>
        <c:spPr>
          <a:solidFill>
            <a:schemeClr val="bg1"/>
          </a:solidFill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4138736"/>
        <c:crosses val="autoZero"/>
        <c:crossBetween val="midCat"/>
      </c:valAx>
      <c:valAx>
        <c:axId val="2004138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Infiltration (cm/hr)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41374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'Month rain Graph'!$B$1</c:f>
              <c:strCache>
                <c:ptCount val="1"/>
                <c:pt idx="0">
                  <c:v>Pta. Aloe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'Month rain Graph'!$A$2:$A$8</c:f>
              <c:strCache>
                <c:ptCount val="7"/>
                <c:pt idx="0">
                  <c:v>August</c:v>
                </c:pt>
                <c:pt idx="1">
                  <c:v>September</c:v>
                </c:pt>
                <c:pt idx="2">
                  <c:v>October</c:v>
                </c:pt>
                <c:pt idx="3">
                  <c:v>November</c:v>
                </c:pt>
                <c:pt idx="4">
                  <c:v>December</c:v>
                </c:pt>
                <c:pt idx="5">
                  <c:v>January</c:v>
                </c:pt>
                <c:pt idx="6">
                  <c:v>February</c:v>
                </c:pt>
              </c:strCache>
            </c:strRef>
          </c:cat>
          <c:val>
            <c:numRef>
              <c:f>'Month rain Graph'!$B$2:$B$8</c:f>
              <c:numCache>
                <c:formatCode>0.0</c:formatCode>
                <c:ptCount val="7"/>
                <c:pt idx="0">
                  <c:v>5.1102362204724381</c:v>
                </c:pt>
                <c:pt idx="1">
                  <c:v>13.73228346456693</c:v>
                </c:pt>
                <c:pt idx="2">
                  <c:v>10.188976377952759</c:v>
                </c:pt>
                <c:pt idx="3">
                  <c:v>6.1023622047244102</c:v>
                </c:pt>
                <c:pt idx="4">
                  <c:v>1.2204724409448819</c:v>
                </c:pt>
                <c:pt idx="5">
                  <c:v>2.2755905511811019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C0-4EBB-975C-B7E46FE969B4}"/>
            </c:ext>
          </c:extLst>
        </c:ser>
        <c:ser>
          <c:idx val="1"/>
          <c:order val="1"/>
          <c:tx>
            <c:strRef>
              <c:f>'Month rain Graph'!$C$1</c:f>
              <c:strCache>
                <c:ptCount val="1"/>
                <c:pt idx="0">
                  <c:v>Fulladosa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'Month rain Graph'!$A$2:$A$8</c:f>
              <c:strCache>
                <c:ptCount val="7"/>
                <c:pt idx="0">
                  <c:v>August</c:v>
                </c:pt>
                <c:pt idx="1">
                  <c:v>September</c:v>
                </c:pt>
                <c:pt idx="2">
                  <c:v>October</c:v>
                </c:pt>
                <c:pt idx="3">
                  <c:v>November</c:v>
                </c:pt>
                <c:pt idx="4">
                  <c:v>December</c:v>
                </c:pt>
                <c:pt idx="5">
                  <c:v>January</c:v>
                </c:pt>
                <c:pt idx="6">
                  <c:v>February</c:v>
                </c:pt>
              </c:strCache>
            </c:strRef>
          </c:cat>
          <c:val>
            <c:numRef>
              <c:f>'Month rain Graph'!$C$2:$C$8</c:f>
              <c:numCache>
                <c:formatCode>0.0</c:formatCode>
                <c:ptCount val="7"/>
                <c:pt idx="0">
                  <c:v>4.6456692913385833</c:v>
                </c:pt>
                <c:pt idx="1">
                  <c:v>12.63779527559055</c:v>
                </c:pt>
                <c:pt idx="2">
                  <c:v>10.259842519685041</c:v>
                </c:pt>
                <c:pt idx="3">
                  <c:v>7.330708661417324</c:v>
                </c:pt>
                <c:pt idx="4">
                  <c:v>1.3464566929133861</c:v>
                </c:pt>
                <c:pt idx="5">
                  <c:v>2.181102362204725</c:v>
                </c:pt>
                <c:pt idx="6">
                  <c:v>1.8582677165354331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C0-4EBB-975C-B7E46FE969B4}"/>
            </c:ext>
          </c:extLst>
        </c:ser>
        <c:ser>
          <c:idx val="2"/>
          <c:order val="2"/>
          <c:tx>
            <c:strRef>
              <c:f>'Month rain Graph'!$D$1</c:f>
              <c:strCache>
                <c:ptCount val="1"/>
                <c:pt idx="0">
                  <c:v>Pta. Del Viento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'Month rain Graph'!$A$2:$A$8</c:f>
              <c:strCache>
                <c:ptCount val="7"/>
                <c:pt idx="0">
                  <c:v>August</c:v>
                </c:pt>
                <c:pt idx="1">
                  <c:v>September</c:v>
                </c:pt>
                <c:pt idx="2">
                  <c:v>October</c:v>
                </c:pt>
                <c:pt idx="3">
                  <c:v>November</c:v>
                </c:pt>
                <c:pt idx="4">
                  <c:v>December</c:v>
                </c:pt>
                <c:pt idx="5">
                  <c:v>January</c:v>
                </c:pt>
                <c:pt idx="6">
                  <c:v>February</c:v>
                </c:pt>
              </c:strCache>
            </c:strRef>
          </c:cat>
          <c:val>
            <c:numRef>
              <c:f>'Month rain Graph'!$D$2:$D$8</c:f>
              <c:numCache>
                <c:formatCode>General</c:formatCode>
                <c:ptCount val="7"/>
                <c:pt idx="4" formatCode="0.0">
                  <c:v>1.21259842519685</c:v>
                </c:pt>
                <c:pt idx="5" formatCode="0.0">
                  <c:v>1.094488188976378</c:v>
                </c:pt>
                <c:pt idx="6" formatCode="0.0">
                  <c:v>1.2440944881889759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C0-4EBB-975C-B7E46FE969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-2029229664"/>
        <c:axId val="-2122669712"/>
      </c:barChart>
      <c:catAx>
        <c:axId val="-2029229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22669712"/>
        <c:crosses val="autoZero"/>
        <c:auto val="1"/>
        <c:lblAlgn val="ctr"/>
        <c:lblOffset val="100"/>
        <c:noMultiLvlLbl val="0"/>
      </c:catAx>
      <c:valAx>
        <c:axId val="-212266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/>
                  <a:t>Monthly rainfall (inches)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29229664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BF83F-332D-45C9-BC9E-3E2B5D556B96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2DF8D-7995-40E9-8582-DBC6F7054F6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802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BF83F-332D-45C9-BC9E-3E2B5D556B96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2DF8D-7995-40E9-8582-DBC6F7054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4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BF83F-332D-45C9-BC9E-3E2B5D556B96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2DF8D-7995-40E9-8582-DBC6F7054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520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BF83F-332D-45C9-BC9E-3E2B5D556B96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2DF8D-7995-40E9-8582-DBC6F7054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01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BF83F-332D-45C9-BC9E-3E2B5D556B96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2DF8D-7995-40E9-8582-DBC6F7054F6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512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BF83F-332D-45C9-BC9E-3E2B5D556B96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2DF8D-7995-40E9-8582-DBC6F7054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6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BF83F-332D-45C9-BC9E-3E2B5D556B96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2DF8D-7995-40E9-8582-DBC6F7054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99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BF83F-332D-45C9-BC9E-3E2B5D556B96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2DF8D-7995-40E9-8582-DBC6F7054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2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BF83F-332D-45C9-BC9E-3E2B5D556B96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2DF8D-7995-40E9-8582-DBC6F7054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13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40BF83F-332D-45C9-BC9E-3E2B5D556B96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082DF8D-7995-40E9-8582-DBC6F7054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52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BF83F-332D-45C9-BC9E-3E2B5D556B96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2DF8D-7995-40E9-8582-DBC6F7054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5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40BF83F-332D-45C9-BC9E-3E2B5D556B96}" type="datetimeFigureOut">
              <a:rPr lang="en-US" smtClean="0"/>
              <a:t>11/13/2018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082DF8D-7995-40E9-8582-DBC6F7054F6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67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004" y="378905"/>
            <a:ext cx="12192000" cy="3219060"/>
          </a:xfrm>
        </p:spPr>
        <p:txBody>
          <a:bodyPr>
            <a:normAutofit/>
          </a:bodyPr>
          <a:lstStyle/>
          <a:p>
            <a:r>
              <a:rPr lang="en-US" sz="4000" b="1" dirty="0"/>
              <a:t>Quantifying Runoff Rates for Road Segments in Culebra, PR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224" y="5226503"/>
            <a:ext cx="11923776" cy="11430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By: Preston McLaughlin</a:t>
            </a:r>
          </a:p>
          <a:p>
            <a:r>
              <a:rPr lang="en-US" dirty="0">
                <a:solidFill>
                  <a:schemeClr val="tx1"/>
                </a:solidFill>
              </a:rPr>
              <a:t>11/13/2018</a:t>
            </a:r>
          </a:p>
        </p:txBody>
      </p:sp>
      <p:pic>
        <p:nvPicPr>
          <p:cNvPr id="6146" name="Picture 2" descr="Image result for isla de culebr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462" y="1826020"/>
            <a:ext cx="6584052" cy="43907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905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3F404-D4E5-4DCE-9193-88C2A5227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95545"/>
          </a:xfrm>
        </p:spPr>
        <p:txBody>
          <a:bodyPr/>
          <a:lstStyle/>
          <a:p>
            <a:r>
              <a:rPr lang="en-US" dirty="0"/>
              <a:t>Remaining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5B41C-305B-4494-BAFB-C8FD600239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7" y="1845734"/>
            <a:ext cx="10058399" cy="402336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Complete remaining infiltration capacity curves for rainfall simulation data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Collect and analyze rainfall data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Produce a model that predicts runoff rates for different rainfall intensities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Break road shapefile into segments, and assign individual drainage points for each segment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Use road segment area and predicted runoff depth to calculate volume of runoff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Calculate runoff rates for entire road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Potentially use “Trace Downstream” tool to find flow direction of drainage points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Generate maps that represent this information </a:t>
            </a:r>
          </a:p>
        </p:txBody>
      </p:sp>
    </p:spTree>
    <p:extLst>
      <p:ext uri="{BB962C8B-B14F-4D97-AF65-F5344CB8AC3E}">
        <p14:creationId xmlns:p14="http://schemas.microsoft.com/office/powerpoint/2010/main" val="3001745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87338"/>
            <a:ext cx="12192000" cy="144938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Questions? </a:t>
            </a:r>
          </a:p>
        </p:txBody>
      </p:sp>
      <p:pic>
        <p:nvPicPr>
          <p:cNvPr id="5128" name="Picture 8" descr="Image result for culebra town p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50285"/>
            <a:ext cx="5666949" cy="37779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2BB9BD-CC44-4E13-ADB1-3A74D6FBD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1" y="2138490"/>
            <a:ext cx="5367402" cy="40213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52781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25362"/>
          </a:xfrm>
        </p:spPr>
        <p:txBody>
          <a:bodyPr/>
          <a:lstStyle/>
          <a:p>
            <a:r>
              <a:rPr lang="en-US" dirty="0"/>
              <a:t>Introduction and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320" y="1803862"/>
            <a:ext cx="6602506" cy="50541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  Terrigenous sediment from development is a key stressor influencing the global decline of coral reef ecosystems.</a:t>
            </a:r>
          </a:p>
          <a:p>
            <a:pPr>
              <a:lnSpc>
                <a:spcPct val="150000"/>
              </a:lnSpc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  Higher turbidity = smothering, bleaching, reduced photosynthetic activity, and increased risk of disease</a:t>
            </a:r>
          </a:p>
          <a:p>
            <a:pPr>
              <a:lnSpc>
                <a:spcPct val="150000"/>
              </a:lnSpc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Corals act as nurseries for almost 1/3 of all marine fish species.</a:t>
            </a:r>
          </a:p>
          <a:p>
            <a:pPr>
              <a:lnSpc>
                <a:spcPct val="150000"/>
              </a:lnSpc>
              <a:buClr>
                <a:schemeClr val="accent3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  Up to 60% of all global coral is estimated to be lost by the year 2030.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490" y="2043953"/>
            <a:ext cx="4850939" cy="3648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86153" y="5692406"/>
            <a:ext cx="4289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dirty="0"/>
              <a:t>Banderote Reef, at Tamarindo Bay, Culebra Alfredo Montanez, 2012</a:t>
            </a:r>
            <a:endParaRPr lang="en-US" alt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452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6220" y="299322"/>
            <a:ext cx="10968651" cy="1302727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  For small Caribbean watersheds, unpaved roads have been shown to be the main contributor of sediment that reaches the coast.</a:t>
            </a:r>
          </a:p>
          <a:p>
            <a:pPr>
              <a:buClr>
                <a:schemeClr val="accent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  Erosion rates from unpaved roads can be orders of magnitude greater than that of the surrounding undisturbed environments</a:t>
            </a:r>
          </a:p>
          <a:p>
            <a:endParaRPr lang="en-US" dirty="0"/>
          </a:p>
        </p:txBody>
      </p:sp>
      <p:pic>
        <p:nvPicPr>
          <p:cNvPr id="3074" name="Picture 2" descr="Image result for sediment in wa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21" y="2070847"/>
            <a:ext cx="5681160" cy="388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roads sedi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06" y="2191871"/>
            <a:ext cx="5447369" cy="36333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5822575" y="3849542"/>
            <a:ext cx="356346" cy="318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9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ABB1C-3BB5-43E4-9207-61F0E1344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05484"/>
          </a:xfrm>
        </p:spPr>
        <p:txBody>
          <a:bodyPr/>
          <a:lstStyle/>
          <a:p>
            <a:r>
              <a:rPr lang="en-US" dirty="0"/>
              <a:t>Project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09DB1-CFA8-4F09-A75A-CD33EDDB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8175" y="1845734"/>
            <a:ext cx="10857502" cy="4023360"/>
          </a:xfrm>
        </p:spPr>
        <p:txBody>
          <a:bodyPr>
            <a:normAutofit/>
          </a:bodyPr>
          <a:lstStyle/>
          <a:p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1. Predict how much runoff is being produced from unpaved roads at one of our study sites</a:t>
            </a:r>
          </a:p>
          <a:p>
            <a:pPr>
              <a:lnSpc>
                <a:spcPct val="150000"/>
              </a:lnSpc>
            </a:pPr>
            <a:r>
              <a:rPr lang="en-US" dirty="0"/>
              <a:t>2. Create stream segments for my study area with available LiDAR DEM data</a:t>
            </a:r>
          </a:p>
          <a:p>
            <a:pPr>
              <a:lnSpc>
                <a:spcPct val="150000"/>
              </a:lnSpc>
            </a:pPr>
            <a:r>
              <a:rPr lang="en-US" dirty="0"/>
              <a:t>3. Determine which segments of road are producing the most runoff</a:t>
            </a:r>
          </a:p>
          <a:p>
            <a:pPr>
              <a:lnSpc>
                <a:spcPct val="150000"/>
              </a:lnSpc>
            </a:pPr>
            <a:r>
              <a:rPr lang="en-US" dirty="0"/>
              <a:t>4. Calculate total runoff being deposited into nearby streams from road</a:t>
            </a:r>
          </a:p>
          <a:p>
            <a:pPr>
              <a:lnSpc>
                <a:spcPct val="150000"/>
              </a:lnSpc>
            </a:pPr>
            <a:r>
              <a:rPr lang="en-US" dirty="0"/>
              <a:t>5. Map this information in a clear and informative way  </a:t>
            </a:r>
          </a:p>
        </p:txBody>
      </p:sp>
      <p:pic>
        <p:nvPicPr>
          <p:cNvPr id="5" name="Picture 2" descr="Image result for culebra pr">
            <a:extLst>
              <a:ext uri="{FF2B5EF4-FFF2-40B4-BE49-F238E27FC236}">
                <a16:creationId xmlns:a16="http://schemas.microsoft.com/office/drawing/2014/main" id="{44C62112-C23A-4162-B02F-9C5FF2BA2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209" y="4139159"/>
            <a:ext cx="3989857" cy="26599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627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-330402"/>
            <a:ext cx="10058400" cy="1637795"/>
          </a:xfrm>
        </p:spPr>
        <p:txBody>
          <a:bodyPr/>
          <a:lstStyle/>
          <a:p>
            <a:r>
              <a:rPr lang="en-US" dirty="0"/>
              <a:t>Field 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783" y="1337854"/>
            <a:ext cx="11171582" cy="4023360"/>
          </a:xfrm>
        </p:spPr>
        <p:txBody>
          <a:bodyPr/>
          <a:lstStyle/>
          <a:p>
            <a:pPr>
              <a:buClr>
                <a:schemeClr val="accent4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>
                <a:schemeClr val="accent4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45 Rainfall Simulations at the plot scale for roads and undisturbed hillslope surfaces</a:t>
            </a:r>
          </a:p>
          <a:p>
            <a:pPr>
              <a:buClr>
                <a:schemeClr val="accent4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Data collection for naturally occurring rainfall events over a 2 year period using tipping bucket rain gauges </a:t>
            </a:r>
          </a:p>
          <a:p>
            <a:pPr>
              <a:buClr>
                <a:schemeClr val="accent4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/>
              <a:t>Surveying and sketch mapping of road segment dimensions and drainage points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>
            <a:off x="640028" y="3753964"/>
            <a:ext cx="7057139" cy="1567690"/>
            <a:chOff x="0" y="0"/>
            <a:chExt cx="7105650" cy="2295525"/>
          </a:xfrm>
        </p:grpSpPr>
        <p:grpSp>
          <p:nvGrpSpPr>
            <p:cNvPr id="83" name="Group 82"/>
            <p:cNvGrpSpPr/>
            <p:nvPr/>
          </p:nvGrpSpPr>
          <p:grpSpPr>
            <a:xfrm>
              <a:off x="0" y="0"/>
              <a:ext cx="2114550" cy="2295525"/>
              <a:chOff x="0" y="0"/>
              <a:chExt cx="2114550" cy="2295525"/>
            </a:xfrm>
          </p:grpSpPr>
          <p:sp>
            <p:nvSpPr>
              <p:cNvPr id="100" name="Rounded Rectangle 99"/>
              <p:cNvSpPr/>
              <p:nvPr/>
            </p:nvSpPr>
            <p:spPr>
              <a:xfrm>
                <a:off x="428625" y="0"/>
                <a:ext cx="1333500" cy="990600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400" b="1" dirty="0"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Soil</a:t>
                </a:r>
                <a:endPara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1" name="Group 100"/>
              <p:cNvGrpSpPr/>
              <p:nvPr/>
            </p:nvGrpSpPr>
            <p:grpSpPr>
              <a:xfrm>
                <a:off x="0" y="990600"/>
                <a:ext cx="2114550" cy="1304925"/>
                <a:chOff x="0" y="0"/>
                <a:chExt cx="2114550" cy="1304925"/>
              </a:xfrm>
            </p:grpSpPr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61950" y="0"/>
                  <a:ext cx="238125" cy="762000"/>
                </a:xfrm>
                <a:prstGeom prst="line">
                  <a:avLst/>
                </a:prstGeom>
                <a:ln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1562100" y="0"/>
                  <a:ext cx="200025" cy="7620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1085850" y="0"/>
                  <a:ext cx="0" cy="76200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05" name="Rounded Rectangle 104"/>
                <p:cNvSpPr/>
                <p:nvPr/>
              </p:nvSpPr>
              <p:spPr>
                <a:xfrm>
                  <a:off x="0" y="762000"/>
                  <a:ext cx="647700" cy="542925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00" b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0 -10%</a:t>
                  </a:r>
                  <a:endParaRPr lang="en-US" sz="12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6" name="Rounded Rectangle 105"/>
                <p:cNvSpPr/>
                <p:nvPr/>
              </p:nvSpPr>
              <p:spPr>
                <a:xfrm>
                  <a:off x="723900" y="762000"/>
                  <a:ext cx="647700" cy="542925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 w="1270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00" b="1">
                      <a:solidFill>
                        <a:srgbClr val="FFFFFF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11 -20%</a:t>
                  </a:r>
                  <a:endParaRPr lang="en-US" sz="12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7" name="Rounded Rectangle 106"/>
                <p:cNvSpPr/>
                <p:nvPr/>
              </p:nvSpPr>
              <p:spPr>
                <a:xfrm>
                  <a:off x="1466850" y="762000"/>
                  <a:ext cx="647700" cy="542925"/>
                </a:xfrm>
                <a:prstGeom prst="roundRect">
                  <a:avLst/>
                </a:prstGeom>
                <a:solidFill>
                  <a:schemeClr val="accent6">
                    <a:lumMod val="50000"/>
                  </a:schemeClr>
                </a:solidFill>
                <a:ln w="1270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00" b="1">
                      <a:solidFill>
                        <a:srgbClr val="FFFFFF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&gt;20%</a:t>
                  </a:r>
                  <a:endParaRPr lang="en-US" sz="12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84" name="Group 83"/>
            <p:cNvGrpSpPr/>
            <p:nvPr/>
          </p:nvGrpSpPr>
          <p:grpSpPr>
            <a:xfrm>
              <a:off x="2533650" y="0"/>
              <a:ext cx="2124075" cy="2295525"/>
              <a:chOff x="0" y="0"/>
              <a:chExt cx="2124075" cy="2295525"/>
            </a:xfrm>
          </p:grpSpPr>
          <p:sp>
            <p:nvSpPr>
              <p:cNvPr id="93" name="Rounded Rectangle 92"/>
              <p:cNvSpPr/>
              <p:nvPr/>
            </p:nvSpPr>
            <p:spPr>
              <a:xfrm>
                <a:off x="390525" y="0"/>
                <a:ext cx="1333500" cy="990600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400" b="1" dirty="0"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Graded Road</a:t>
                </a:r>
                <a:endPara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94" name="Straight Connector 93"/>
              <p:cNvCxnSpPr/>
              <p:nvPr/>
            </p:nvCxnSpPr>
            <p:spPr>
              <a:xfrm flipH="1">
                <a:off x="1038225" y="990600"/>
                <a:ext cx="0" cy="762000"/>
              </a:xfrm>
              <a:prstGeom prst="line">
                <a:avLst/>
              </a:prstGeom>
              <a:noFill/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5" name="Straight Connector 94"/>
              <p:cNvCxnSpPr/>
              <p:nvPr/>
            </p:nvCxnSpPr>
            <p:spPr>
              <a:xfrm flipH="1">
                <a:off x="323850" y="990600"/>
                <a:ext cx="238125" cy="762000"/>
              </a:xfrm>
              <a:prstGeom prst="line">
                <a:avLst/>
              </a:prstGeom>
              <a:noFill/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1524000" y="990600"/>
                <a:ext cx="200025" cy="762000"/>
              </a:xfrm>
              <a:prstGeom prst="line">
                <a:avLst/>
              </a:prstGeom>
              <a:noFill/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sp>
            <p:nvSpPr>
              <p:cNvPr id="97" name="Rounded Rectangle 96"/>
              <p:cNvSpPr/>
              <p:nvPr/>
            </p:nvSpPr>
            <p:spPr>
              <a:xfrm>
                <a:off x="0" y="1752600"/>
                <a:ext cx="647700" cy="542925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endParaRPr lang="en-US" sz="1200" b="1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b="1" dirty="0"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0 -10%</a:t>
                </a:r>
                <a:endPara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723900" y="1752600"/>
                <a:ext cx="647700" cy="542925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endParaRPr lang="en-US" sz="1200" b="1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b="1" dirty="0"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11 -20%</a:t>
                </a:r>
                <a:endPara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>
                <a:off x="1476375" y="1752600"/>
                <a:ext cx="647700" cy="542925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endParaRPr lang="en-US" sz="1200" b="1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b="1" dirty="0"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&gt;20%</a:t>
                </a:r>
                <a:endPara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5029200" y="0"/>
              <a:ext cx="2076450" cy="2295525"/>
              <a:chOff x="0" y="0"/>
              <a:chExt cx="2076450" cy="2295525"/>
            </a:xfrm>
          </p:grpSpPr>
          <p:sp>
            <p:nvSpPr>
              <p:cNvPr id="86" name="Rounded Rectangle 85"/>
              <p:cNvSpPr/>
              <p:nvPr/>
            </p:nvSpPr>
            <p:spPr>
              <a:xfrm>
                <a:off x="323850" y="0"/>
                <a:ext cx="1333500" cy="990600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900" b="1"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Ungraded Road</a:t>
                </a:r>
                <a:endParaRPr lang="en-U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7" name="Straight Connector 86"/>
              <p:cNvCxnSpPr/>
              <p:nvPr/>
            </p:nvCxnSpPr>
            <p:spPr>
              <a:xfrm>
                <a:off x="1457325" y="990600"/>
                <a:ext cx="276225" cy="762000"/>
              </a:xfrm>
              <a:prstGeom prst="line">
                <a:avLst/>
              </a:prstGeom>
              <a:noFill/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8" name="Straight Connector 87"/>
              <p:cNvCxnSpPr/>
              <p:nvPr/>
            </p:nvCxnSpPr>
            <p:spPr>
              <a:xfrm flipH="1">
                <a:off x="1019175" y="990600"/>
                <a:ext cx="0" cy="809625"/>
              </a:xfrm>
              <a:prstGeom prst="line">
                <a:avLst/>
              </a:prstGeom>
              <a:noFill/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9" name="Straight Connector 88"/>
              <p:cNvCxnSpPr/>
              <p:nvPr/>
            </p:nvCxnSpPr>
            <p:spPr>
              <a:xfrm flipH="1">
                <a:off x="323850" y="990600"/>
                <a:ext cx="238125" cy="762000"/>
              </a:xfrm>
              <a:prstGeom prst="line">
                <a:avLst/>
              </a:prstGeom>
              <a:noFill/>
              <a:ln w="635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sp>
            <p:nvSpPr>
              <p:cNvPr id="90" name="Rounded Rectangle 89"/>
              <p:cNvSpPr/>
              <p:nvPr/>
            </p:nvSpPr>
            <p:spPr>
              <a:xfrm>
                <a:off x="0" y="1752600"/>
                <a:ext cx="647700" cy="542925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endParaRPr lang="en-US" sz="1200" b="1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b="1" dirty="0"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0 -10%</a:t>
                </a:r>
                <a:endPara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91" name="Rounded Rectangle 90"/>
              <p:cNvSpPr/>
              <p:nvPr/>
            </p:nvSpPr>
            <p:spPr>
              <a:xfrm>
                <a:off x="723900" y="1752600"/>
                <a:ext cx="647700" cy="542925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endParaRPr lang="en-US" sz="1200" b="1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b="1" dirty="0"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11 -20%</a:t>
                </a:r>
                <a:endPara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sp>
            <p:nvSpPr>
              <p:cNvPr id="92" name="Rounded Rectangle 91"/>
              <p:cNvSpPr/>
              <p:nvPr/>
            </p:nvSpPr>
            <p:spPr>
              <a:xfrm>
                <a:off x="1428750" y="1752600"/>
                <a:ext cx="647700" cy="542925"/>
              </a:xfrm>
              <a:prstGeom prst="roundRect">
                <a:avLst/>
              </a:prstGeom>
              <a:solidFill>
                <a:schemeClr val="accent6">
                  <a:lumMod val="50000"/>
                </a:schemeClr>
              </a:solidFill>
              <a:ln w="127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endParaRPr lang="en-US" sz="1200" b="1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b="1" dirty="0">
                    <a:solidFill>
                      <a:srgbClr val="FFFF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&gt;20%</a:t>
                </a:r>
                <a:endParaRPr lang="en-US" sz="1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B677DF8-0E02-4E01-9B23-9BC2F25F77E5}"/>
              </a:ext>
            </a:extLst>
          </p:cNvPr>
          <p:cNvGrpSpPr/>
          <p:nvPr/>
        </p:nvGrpSpPr>
        <p:grpSpPr>
          <a:xfrm>
            <a:off x="8927869" y="2776451"/>
            <a:ext cx="3209094" cy="3522717"/>
            <a:chOff x="0" y="0"/>
            <a:chExt cx="5886450" cy="7886700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1938C62-16F8-43FE-9BD1-B27A5DDBFAF0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448718" y="760957"/>
              <a:ext cx="4063864" cy="2839721"/>
            </a:xfrm>
            <a:prstGeom prst="rect">
              <a:avLst/>
            </a:prstGeom>
            <a:noFill/>
            <a:ln>
              <a:noFill/>
            </a:ln>
            <a:extLst/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3C2D4F7-3AE3-4362-8860-ECB21953222A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6098" y="0"/>
              <a:ext cx="2718912" cy="4212750"/>
            </a:xfrm>
            <a:prstGeom prst="rect">
              <a:avLst/>
            </a:prstGeom>
            <a:noFill/>
            <a:ln>
              <a:noFill/>
            </a:ln>
            <a:extLst/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46999BC-FFE8-422C-8825-A3BC60E66F99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77325" y="4553428"/>
              <a:ext cx="3474720" cy="2793365"/>
            </a:xfrm>
            <a:prstGeom prst="rect">
              <a:avLst/>
            </a:prstGeom>
            <a:noFill/>
            <a:ln>
              <a:noFill/>
            </a:ln>
            <a:extLst/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476C325-188C-4E28-B439-2EFF3CFCF45E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6099" y="4292760"/>
              <a:ext cx="2718911" cy="2153760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97CD5FA-1520-469A-AA32-487C236EC633}"/>
                </a:ext>
              </a:extLst>
            </p:cNvPr>
            <p:cNvSpPr/>
            <p:nvPr/>
          </p:nvSpPr>
          <p:spPr>
            <a:xfrm>
              <a:off x="0" y="0"/>
              <a:ext cx="5886450" cy="78867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4E45D124-1F87-49B1-BA99-8686A2DF49A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4944" y="34916"/>
            <a:ext cx="2432019" cy="171016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235D968-6DF4-43AE-BBFF-B53362BDFFEB}"/>
              </a:ext>
            </a:extLst>
          </p:cNvPr>
          <p:cNvCxnSpPr>
            <a:cxnSpLocks/>
          </p:cNvCxnSpPr>
          <p:nvPr/>
        </p:nvCxnSpPr>
        <p:spPr>
          <a:xfrm flipV="1">
            <a:off x="10318136" y="1775544"/>
            <a:ext cx="0" cy="5735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BFB61DCA-1367-46DC-94CA-591C20074379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8927869" y="1962582"/>
            <a:ext cx="2418115" cy="81386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106532" y="3558209"/>
            <a:ext cx="4667220" cy="18334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63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25362"/>
          </a:xfrm>
        </p:spPr>
        <p:txBody>
          <a:bodyPr/>
          <a:lstStyle/>
          <a:p>
            <a:r>
              <a:rPr lang="en-US" dirty="0"/>
              <a:t>Study Area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74811" y="1845734"/>
            <a:ext cx="6126479" cy="4416812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Located 28 km (17 mi.) east of mainland Puerto Rico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Sub-Tropical Arid climate with annual rainfall of around 70 cm per year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Very hilly with a maximum elevation of 194 m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 1 of 4 priority coral reef management sites in Puerto Rico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 Sparsely populated (1,800 residents)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Significant increase in development since 1990s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EDAC9E-6016-408D-A62A-185D6A0907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731" y="55841"/>
            <a:ext cx="4289610" cy="300844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4B2579-C1F1-4687-8B81-ACC167A03BDF}"/>
              </a:ext>
            </a:extLst>
          </p:cNvPr>
          <p:cNvCxnSpPr>
            <a:cxnSpLocks/>
          </p:cNvCxnSpPr>
          <p:nvPr/>
        </p:nvCxnSpPr>
        <p:spPr>
          <a:xfrm flipV="1">
            <a:off x="6865122" y="1936852"/>
            <a:ext cx="2729322" cy="12395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BA3EA75-6C13-46ED-B974-1E32B45BA5D7}"/>
              </a:ext>
            </a:extLst>
          </p:cNvPr>
          <p:cNvCxnSpPr>
            <a:cxnSpLocks/>
          </p:cNvCxnSpPr>
          <p:nvPr/>
        </p:nvCxnSpPr>
        <p:spPr>
          <a:xfrm flipH="1" flipV="1">
            <a:off x="9901122" y="1936852"/>
            <a:ext cx="1245980" cy="12469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0BEACE73-9505-49E1-BE22-14C5953D73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"/>
          <a:stretch/>
        </p:blipFill>
        <p:spPr>
          <a:xfrm>
            <a:off x="6865122" y="3183783"/>
            <a:ext cx="4281980" cy="31508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D7387C8-5087-4C9E-96AD-5FAD90D001AD}"/>
              </a:ext>
            </a:extLst>
          </p:cNvPr>
          <p:cNvSpPr/>
          <p:nvPr/>
        </p:nvSpPr>
        <p:spPr>
          <a:xfrm>
            <a:off x="9618650" y="1814464"/>
            <a:ext cx="258266" cy="12238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23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CD890-FEA8-402C-AE72-8B24D912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084997"/>
          </a:xfrm>
        </p:spPr>
        <p:txBody>
          <a:bodyPr/>
          <a:lstStyle/>
          <a:p>
            <a:r>
              <a:rPr lang="en-US" dirty="0"/>
              <a:t>GIS Data Sources Collected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CC71B-4A78-42F8-8655-8F5D62429A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7" y="1845734"/>
            <a:ext cx="10058399" cy="1543509"/>
          </a:xfrm>
        </p:spPr>
        <p:txBody>
          <a:bodyPr>
            <a:normAutofit lnSpcReduction="10000"/>
          </a:bodyPr>
          <a:lstStyle/>
          <a:p>
            <a:pPr marL="457200" indent="-457200">
              <a:buClrTx/>
              <a:buFont typeface="+mj-lt"/>
              <a:buAutoNum type="arabicPeriod"/>
            </a:pPr>
            <a:r>
              <a:rPr lang="en-US" dirty="0"/>
              <a:t>LiDAR DEM raster with 1 meter resolution (NOAA Digital Coast Online Database)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/>
              <a:t>Satellite imagery with 10 meter resolution</a:t>
            </a:r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Unpaved road </a:t>
            </a:r>
            <a:r>
              <a:rPr lang="en-US" dirty="0"/>
              <a:t>and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watershed</a:t>
            </a:r>
            <a:r>
              <a:rPr lang="en-US" dirty="0"/>
              <a:t> polyline shapefiles from the non-profit organization “</a:t>
            </a:r>
            <a:r>
              <a:rPr lang="en-US" dirty="0" err="1"/>
              <a:t>Protectores</a:t>
            </a:r>
            <a:r>
              <a:rPr lang="en-US" dirty="0"/>
              <a:t> de </a:t>
            </a:r>
            <a:r>
              <a:rPr lang="en-US" dirty="0" err="1"/>
              <a:t>Cuencas</a:t>
            </a:r>
            <a:r>
              <a:rPr lang="en-US" dirty="0"/>
              <a:t>”</a:t>
            </a:r>
          </a:p>
          <a:p>
            <a:pPr marL="457200" indent="-457200">
              <a:buClrTx/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1EC241-765B-43E1-B700-E6647930DA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13" y="3492302"/>
            <a:ext cx="5312655" cy="32933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3954F8-0E02-4478-A696-E10391AC00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36" y="3492302"/>
            <a:ext cx="5382858" cy="32933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1466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E0451-9D94-4403-A256-681EAAAAD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323" y="151179"/>
            <a:ext cx="4591544" cy="593411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Statistical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E7E29-8716-4140-BFF1-7F66D470BB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4910" y="856938"/>
            <a:ext cx="10893568" cy="298214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Infiltration capacity curve values for graded and ungraded road rainfall simulations will be taken and compared with one another using a t-test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Horton’s equation will be used to calculate infiltration capacity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 hyetograph representing all recorded rainfall events over a 2 year period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Rainfall intensity compared with an averaged infiltration capacity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C38DF18-AFA4-40A1-BF82-C4B46F87D9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9158764"/>
              </p:ext>
            </p:extLst>
          </p:nvPr>
        </p:nvGraphicFramePr>
        <p:xfrm>
          <a:off x="0" y="4362594"/>
          <a:ext cx="3941599" cy="2495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3E34771-6280-454A-82CC-87D28E4F59BE}"/>
              </a:ext>
            </a:extLst>
          </p:cNvPr>
          <p:cNvSpPr/>
          <p:nvPr/>
        </p:nvSpPr>
        <p:spPr>
          <a:xfrm>
            <a:off x="0" y="6594473"/>
            <a:ext cx="12775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NSE 0.72</a:t>
            </a:r>
            <a:r>
              <a:rPr lang="en-US" sz="14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3C78A1-6D25-489C-A719-C00F1C02F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401" y="4362594"/>
            <a:ext cx="3941599" cy="249540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FCB8BC8-F26F-4C1C-AA9A-06F046ABE20B}"/>
              </a:ext>
            </a:extLst>
          </p:cNvPr>
          <p:cNvGrpSpPr/>
          <p:nvPr/>
        </p:nvGrpSpPr>
        <p:grpSpPr>
          <a:xfrm>
            <a:off x="4029875" y="3951432"/>
            <a:ext cx="4132250" cy="2906568"/>
            <a:chOff x="1428641" y="1479588"/>
            <a:chExt cx="7341979" cy="5104697"/>
          </a:xfrm>
        </p:grpSpPr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AD2CAA00-262C-4EF6-B7D1-3A9CDC87AC1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079052923"/>
                </p:ext>
              </p:extLst>
            </p:nvPr>
          </p:nvGraphicFramePr>
          <p:xfrm>
            <a:off x="1428641" y="1479588"/>
            <a:ext cx="7341979" cy="46418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0" name="Text Box 3">
              <a:extLst>
                <a:ext uri="{FF2B5EF4-FFF2-40B4-BE49-F238E27FC236}">
                  <a16:creationId xmlns:a16="http://schemas.microsoft.com/office/drawing/2014/main" id="{43C6347C-C69F-4D43-849A-F34522932B11}"/>
                </a:ext>
              </a:extLst>
            </p:cNvPr>
            <p:cNvSpPr txBox="1"/>
            <p:nvPr/>
          </p:nvSpPr>
          <p:spPr>
            <a:xfrm>
              <a:off x="1428641" y="6043748"/>
              <a:ext cx="7341979" cy="540537"/>
            </a:xfrm>
            <a:prstGeom prst="rect">
              <a:avLst/>
            </a:prstGeom>
            <a:solidFill>
              <a:prstClr val="white"/>
            </a:solidFill>
            <a:ln>
              <a:solidFill>
                <a:schemeClr val="tx1"/>
              </a:solidFill>
            </a:ln>
            <a:effectLst/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1000"/>
                </a:spcAft>
              </a:pPr>
              <a:r>
                <a:rPr lang="en-US" sz="1000" b="1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Figure 7. </a:t>
              </a:r>
              <a:r>
                <a:rPr lang="en-US" sz="10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Measured monthly rainfall from August-2017 through February-2018 for three locations in Culebra</a:t>
              </a:r>
              <a:endParaRPr lang="en-US" sz="900" i="1" dirty="0">
                <a:solidFill>
                  <a:srgbClr val="44546A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454DFF64-82B9-4E6D-8308-DA5F88B5BBCD}"/>
              </a:ext>
            </a:extLst>
          </p:cNvPr>
          <p:cNvCxnSpPr>
            <a:cxnSpLocks/>
          </p:cNvCxnSpPr>
          <p:nvPr/>
        </p:nvCxnSpPr>
        <p:spPr>
          <a:xfrm rot="5400000">
            <a:off x="-1169589" y="2342255"/>
            <a:ext cx="3284633" cy="624366"/>
          </a:xfrm>
          <a:prstGeom prst="bentConnector3">
            <a:avLst>
              <a:gd name="adj1" fmla="val 27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6624E36F-B343-4C15-AF5F-CE9B4D4587C3}"/>
              </a:ext>
            </a:extLst>
          </p:cNvPr>
          <p:cNvCxnSpPr>
            <a:cxnSpLocks/>
          </p:cNvCxnSpPr>
          <p:nvPr/>
        </p:nvCxnSpPr>
        <p:spPr>
          <a:xfrm>
            <a:off x="784909" y="2495406"/>
            <a:ext cx="3156689" cy="1643825"/>
          </a:xfrm>
          <a:prstGeom prst="bentConnector3">
            <a:avLst>
              <a:gd name="adj1" fmla="val -10041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5375" y="152"/>
            <a:ext cx="3476625" cy="638175"/>
          </a:xfrm>
          <a:prstGeom prst="rect">
            <a:avLst/>
          </a:prstGeom>
        </p:spPr>
      </p:pic>
      <p:cxnSp>
        <p:nvCxnSpPr>
          <p:cNvPr id="13" name="Elbow Connector 12"/>
          <p:cNvCxnSpPr/>
          <p:nvPr/>
        </p:nvCxnSpPr>
        <p:spPr>
          <a:xfrm flipV="1">
            <a:off x="7066722" y="694501"/>
            <a:ext cx="4397477" cy="917627"/>
          </a:xfrm>
          <a:prstGeom prst="bentConnector3">
            <a:avLst>
              <a:gd name="adj1" fmla="val 9995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CF0766FB-D185-490C-83D9-C0E5C392F274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7622771" y="3429000"/>
            <a:ext cx="2598430" cy="933594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83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47DDC-16E1-4CA4-A949-90799A665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85605"/>
          </a:xfrm>
        </p:spPr>
        <p:txBody>
          <a:bodyPr/>
          <a:lstStyle/>
          <a:p>
            <a:r>
              <a:rPr lang="en-US" dirty="0"/>
              <a:t>GIS Analysis So Far…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0422B-3BF6-490B-A96B-FF8F58364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759" y="1887615"/>
            <a:ext cx="5184860" cy="279606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Upload and properly project all raster, vector and GPS point data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Cleanup catchment and road shapefiles (snap vertices, delete old roads, etc.)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Modify DEM, fill, run flow direction, run flow accumulation, delineate stream length, and convert stream raster to vector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FE7218-9D69-4D8E-81A2-45EB4EE243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744" y="1272208"/>
            <a:ext cx="6350963" cy="4907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443172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8278</TotalTime>
  <Words>614</Words>
  <Application>Microsoft Office PowerPoint</Application>
  <PresentationFormat>Widescreen</PresentationFormat>
  <Paragraphs>88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Retrospect</vt:lpstr>
      <vt:lpstr>Quantifying Runoff Rates for Road Segments in Culebra, PR  </vt:lpstr>
      <vt:lpstr>Introduction and Background</vt:lpstr>
      <vt:lpstr>PowerPoint Presentation</vt:lpstr>
      <vt:lpstr>Project Objectives</vt:lpstr>
      <vt:lpstr>Field Data Collection</vt:lpstr>
      <vt:lpstr>Study Area</vt:lpstr>
      <vt:lpstr>GIS Data Sources Collected</vt:lpstr>
      <vt:lpstr>Statistical Analysis</vt:lpstr>
      <vt:lpstr>GIS Analysis So Far…</vt:lpstr>
      <vt:lpstr>Remaining Work</vt:lpstr>
      <vt:lpstr>Questions? </vt:lpstr>
    </vt:vector>
  </TitlesOfParts>
  <Company>The University of Texas at 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McLaughlin, Preston W</dc:creator>
  <cp:lastModifiedBy>Preston McLaughlin</cp:lastModifiedBy>
  <cp:revision>125</cp:revision>
  <dcterms:created xsi:type="dcterms:W3CDTF">2018-04-28T18:59:38Z</dcterms:created>
  <dcterms:modified xsi:type="dcterms:W3CDTF">2018-11-13T16:12:45Z</dcterms:modified>
</cp:coreProperties>
</file>