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710" r:id="rId3"/>
    <p:sldId id="258" r:id="rId4"/>
    <p:sldId id="280" r:id="rId5"/>
    <p:sldId id="281" r:id="rId6"/>
    <p:sldId id="714" r:id="rId7"/>
    <p:sldId id="282" r:id="rId8"/>
    <p:sldId id="283" r:id="rId9"/>
    <p:sldId id="284" r:id="rId10"/>
    <p:sldId id="711" r:id="rId11"/>
    <p:sldId id="286" r:id="rId12"/>
    <p:sldId id="712" r:id="rId13"/>
    <p:sldId id="7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67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1DE4D-FACD-447B-AC07-B717BDCC5028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78170-5693-4E55-934C-A9F8D630E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28ECE-73BA-4C45-81DB-B739C0ECBE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56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transportation fuels instead of chemicals?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Production of NG has expanded rapidly in the U.S. over the past decade, and are still expected to increase in the future. According to EIA, 50% 2017-2050</a:t>
            </a:r>
          </a:p>
          <a:p>
            <a:pPr marL="171450" indent="-171450">
              <a:buFontTx/>
              <a:buChar char="-"/>
            </a:pPr>
            <a:r>
              <a:rPr lang="en-US" dirty="0"/>
              <a:t>Meanwhile, production of NGLs also expanded significantly. This provides large amount of light alkane resources, especially ethane and propane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924A-8385-4244-81DC-385F1A4657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7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A78170-5693-4E55-934C-A9F8D630E4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57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5AAE-9159-432B-B05E-336141C2D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97864-0443-4D3F-A4EE-00BA704CB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0E03-6C4E-44F8-B001-8DCC3229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2E1D5-1349-4270-88EE-6DFD7E8C2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0DB66-B3A9-49C3-8D8F-E4271C55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1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789A-8218-4F2B-81B7-FDABD067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CBBDF-B22F-4383-B11C-D8DAC576F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14793-7754-405C-B65B-A1239175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A2FC7-3629-4268-93B6-F17F3F63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45D49-B7C2-44E4-BFCE-2F38A4482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2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6626F8-C3C4-4A80-83FF-26BB539AA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067EF-5BF4-42F5-827E-F3FA00884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35394-902B-4C87-9686-43F2DD28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9F2BB-79BC-440B-B2FF-071E544E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4ADE3-5791-4C55-8269-0612F89F4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8441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36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10972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561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833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32037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32037"/>
            <a:ext cx="5384800" cy="4144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42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918" y="85534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66733" y="1227845"/>
            <a:ext cx="6815667" cy="540155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560918" y="2135506"/>
            <a:ext cx="4011084" cy="418909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574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89717" y="5105400"/>
            <a:ext cx="7315200" cy="56769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400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673090"/>
            <a:ext cx="7315200" cy="80391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60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ED1-AB3F-4E84-8317-06BA98E2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7C940-BFE9-4666-B676-A931FBB86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5A98C-71EB-4FE8-BEE6-FEBDF03E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BDAEB-4A20-4AB0-AD58-0B45B95C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0E498-89A1-4063-8E6A-69141A28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9298-C961-4B2B-94BC-D3B15117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602BD-E018-470E-A3F5-64D8F608F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395A0-6B75-4B96-BC77-C43E772D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2A4DE-B225-4AFB-B120-6766E97A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51CF-44CE-4285-B962-7D6B5D6E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9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6C19-454B-4F8F-B4A8-AF2B21C5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61A1F-63C3-4313-B40E-A8CA14EEBB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FFE86-FBB2-4249-B55C-6B657B434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477CC-22AE-4C2E-9D52-4E9F14CBA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5E376-C941-4FED-8989-CEB7A71E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21ECE-2AF3-47F2-A4F5-2E922E18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8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31C9-3DF4-418C-913A-20F2A895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921FA-C318-44CC-8E96-9E237BBFB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03F7ED-DEA8-4722-A643-DDE63987D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8A953-FB3E-410A-A5A2-E8758FA89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1C333F-6CE7-49EE-B5C8-DA18104F7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AF8678-41B9-4491-B4E0-0279B054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09C35-9451-44AC-B4AA-9CC8FD347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E30420-6250-4623-BA81-0432B881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4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0AE59-1066-4E5A-8474-FE579B16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2FE95-B797-4E66-973A-D92F9B4D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A7A7C-10F9-400A-BE41-04A16A04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F15C5-7FF5-4D1A-8BF9-9FB64BD62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2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C205B-DDEB-4AE7-B6E6-07D69886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5FAE1F-6EB6-4337-B903-FFDBA19AA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4B16A-24FF-4901-B578-466F205CA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80EDE-C738-40CC-B580-07A85BB32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F1D9B-65D3-4B41-962C-F54B0B250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C8D49-7C2F-4B9C-AE13-57C4CD074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DBAB8-4E53-4807-9F16-9F677BF12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2535-C6E8-4D2C-AD05-D23C1A11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EFCE6-1177-42FD-8E08-277FDE60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5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39C5-7943-4931-B510-B8E25D35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EE4735-AC2E-42C0-95A2-F3CCF0B32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5E939-FAA4-41B3-B22B-9079FC19F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5F82C-7BE1-4581-BF4D-07BF404B8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E042D-05F4-4DE6-8FEC-2FFF92784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56C71-A04A-4BC1-BF98-3A60EEA65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3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D7A79-FD33-4C42-BE10-5060000F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3DE22-9783-49D5-BF6A-84617343D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F36B2-05D3-4D27-835D-197817CC8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85692-B753-442B-B251-293B0EE8738C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46287-1FC5-441B-9FAC-4E50F76A6E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FB5A7-4EF9-4507-8B99-3987BB8C5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FE08D-4B22-4B2D-B9C0-A7F0DE954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2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39963"/>
            <a:ext cx="109728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52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5867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ghgreporting" TargetMode="External"/><Relationship Id="rId2" Type="http://schemas.openxmlformats.org/officeDocument/2006/relationships/hyperlink" Target="https://www.eia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ifld-geoplatform.opendata.arcgis.com/datasets/electric-power-transmission-lines?geometry=-207.054%2C9.132%2C60.661%2C57.53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CC87A71-EE58-4CEA-8DFE-548174D544E9}"/>
              </a:ext>
            </a:extLst>
          </p:cNvPr>
          <p:cNvSpPr txBox="1">
            <a:spLocks/>
          </p:cNvSpPr>
          <p:nvPr/>
        </p:nvSpPr>
        <p:spPr>
          <a:xfrm>
            <a:off x="1172546" y="2771082"/>
            <a:ext cx="9846906" cy="1331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3600" dirty="0">
                <a:solidFill>
                  <a:srgbClr val="ED7D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Electricity generation from natural gas liquids </a:t>
            </a:r>
          </a:p>
          <a:p>
            <a:pPr lvl="0">
              <a:defRPr/>
            </a:pPr>
            <a:r>
              <a:rPr lang="en-US" sz="3600" dirty="0">
                <a:solidFill>
                  <a:srgbClr val="ED7D3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Permian Basin in Texas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0F08EB1-9F9F-44E1-BF00-193701295558}"/>
              </a:ext>
            </a:extLst>
          </p:cNvPr>
          <p:cNvSpPr txBox="1">
            <a:spLocks/>
          </p:cNvSpPr>
          <p:nvPr/>
        </p:nvSpPr>
        <p:spPr>
          <a:xfrm>
            <a:off x="5219877" y="4806231"/>
            <a:ext cx="1752246" cy="859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Qining Chen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Calibri"/>
              </a:rPr>
              <a:t>11/15/2018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C84C18C2-F5E3-4E5B-AE42-E85A7F230508}"/>
              </a:ext>
            </a:extLst>
          </p:cNvPr>
          <p:cNvSpPr/>
          <p:nvPr/>
        </p:nvSpPr>
        <p:spPr>
          <a:xfrm>
            <a:off x="1172547" y="2791443"/>
            <a:ext cx="1000125" cy="779463"/>
          </a:xfrm>
          <a:prstGeom prst="halfFrame">
            <a:avLst>
              <a:gd name="adj1" fmla="val 2921"/>
              <a:gd name="adj2" fmla="val 272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56A7352F-D68A-49F8-945B-4DA9F6DE3A0F}"/>
              </a:ext>
            </a:extLst>
          </p:cNvPr>
          <p:cNvSpPr/>
          <p:nvPr/>
        </p:nvSpPr>
        <p:spPr>
          <a:xfrm rot="10800000">
            <a:off x="10019328" y="3433509"/>
            <a:ext cx="1000125" cy="779463"/>
          </a:xfrm>
          <a:prstGeom prst="halfFrame">
            <a:avLst>
              <a:gd name="adj1" fmla="val 2921"/>
              <a:gd name="adj2" fmla="val 272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670946-4FA9-43D1-A132-D8E08F774551}"/>
              </a:ext>
            </a:extLst>
          </p:cNvPr>
          <p:cNvSpPr/>
          <p:nvPr/>
        </p:nvSpPr>
        <p:spPr>
          <a:xfrm>
            <a:off x="2012982" y="1451347"/>
            <a:ext cx="8166035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CE 394K Geographical Information System in Water Resources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sng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Term Project Presentation</a:t>
            </a:r>
          </a:p>
        </p:txBody>
      </p:sp>
    </p:spTree>
    <p:extLst>
      <p:ext uri="{BB962C8B-B14F-4D97-AF65-F5344CB8AC3E}">
        <p14:creationId xmlns:p14="http://schemas.microsoft.com/office/powerpoint/2010/main" val="294479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3EB411C9-D92C-4390-AEC1-62E789412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8593" r="11171" b="37778"/>
          <a:stretch/>
        </p:blipFill>
        <p:spPr>
          <a:xfrm>
            <a:off x="838200" y="1385142"/>
            <a:ext cx="5621404" cy="49998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1B1B54-797E-4E44-868B-324BC78F70D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358428-39C5-4B1D-AC7D-E349580A6CE8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Integration into Texas electrical grid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44156-2F1D-49F2-9829-4A3022C25252}"/>
              </a:ext>
            </a:extLst>
          </p:cNvPr>
          <p:cNvSpPr/>
          <p:nvPr/>
        </p:nvSpPr>
        <p:spPr>
          <a:xfrm>
            <a:off x="6590932" y="1740654"/>
            <a:ext cx="48492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Average electricity demand in Texas in 2017: 73000 MW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Plant production &gt; 50 MW integrated into electrical grid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Assume a factor of 0.9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Potential integration: 8148 MW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80D1E6-56D4-475F-9441-7413861A9375}"/>
              </a:ext>
            </a:extLst>
          </p:cNvPr>
          <p:cNvSpPr txBox="1">
            <a:spLocks/>
          </p:cNvSpPr>
          <p:nvPr/>
        </p:nvSpPr>
        <p:spPr>
          <a:xfrm>
            <a:off x="838200" y="6537414"/>
            <a:ext cx="10256520" cy="235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Electricity Reliability Council of Texas (ERCOT). 2017 State of the Grid Report (Apr 10, 2018)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BDCD4AA-3117-471A-A901-719DF2E71B3F}"/>
              </a:ext>
            </a:extLst>
          </p:cNvPr>
          <p:cNvSpPr/>
          <p:nvPr/>
        </p:nvSpPr>
        <p:spPr>
          <a:xfrm>
            <a:off x="8806401" y="4119512"/>
            <a:ext cx="418289" cy="37592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BA0B44-7011-4187-B090-DF8C04E94405}"/>
              </a:ext>
            </a:extLst>
          </p:cNvPr>
          <p:cNvSpPr/>
          <p:nvPr/>
        </p:nvSpPr>
        <p:spPr>
          <a:xfrm>
            <a:off x="7007492" y="4571632"/>
            <a:ext cx="4198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&gt;10% Texas electricity demand!</a:t>
            </a:r>
          </a:p>
        </p:txBody>
      </p:sp>
    </p:spTree>
    <p:extLst>
      <p:ext uri="{BB962C8B-B14F-4D97-AF65-F5344CB8AC3E}">
        <p14:creationId xmlns:p14="http://schemas.microsoft.com/office/powerpoint/2010/main" val="881544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DD78A2-ABAF-497E-A288-89F02764774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Suggestions for next step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6559EAC-CD3D-425A-B03A-B622B3757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8593" r="11171" b="37778"/>
          <a:stretch/>
        </p:blipFill>
        <p:spPr>
          <a:xfrm>
            <a:off x="990600" y="1385142"/>
            <a:ext cx="5621404" cy="49998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A045AE-BB97-421E-A1C7-E78DAC7CB3D3}"/>
              </a:ext>
            </a:extLst>
          </p:cNvPr>
          <p:cNvSpPr/>
          <p:nvPr/>
        </p:nvSpPr>
        <p:spPr>
          <a:xfrm>
            <a:off x="6694626" y="1761420"/>
            <a:ext cx="48492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Locate electricity substations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Connections between the electricity produced onsite and electricity transmission lines</a:t>
            </a:r>
          </a:p>
        </p:txBody>
      </p:sp>
    </p:spTree>
    <p:extLst>
      <p:ext uri="{BB962C8B-B14F-4D97-AF65-F5344CB8AC3E}">
        <p14:creationId xmlns:p14="http://schemas.microsoft.com/office/powerpoint/2010/main" val="3981512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9068E-4C85-46C4-91BC-845DC66A2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382" y="1502266"/>
            <a:ext cx="1803400" cy="4690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Thank you!</a:t>
            </a: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8D0A5BDD-B5EC-44C4-8BB0-00B55FAC010C}"/>
              </a:ext>
            </a:extLst>
          </p:cNvPr>
          <p:cNvSpPr/>
          <p:nvPr/>
        </p:nvSpPr>
        <p:spPr>
          <a:xfrm>
            <a:off x="4754880" y="1058516"/>
            <a:ext cx="1000125" cy="779463"/>
          </a:xfrm>
          <a:prstGeom prst="halfFrame">
            <a:avLst>
              <a:gd name="adj1" fmla="val 2921"/>
              <a:gd name="adj2" fmla="val 272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alf Frame 5">
            <a:extLst>
              <a:ext uri="{FF2B5EF4-FFF2-40B4-BE49-F238E27FC236}">
                <a16:creationId xmlns:a16="http://schemas.microsoft.com/office/drawing/2014/main" id="{C72DDD69-BE06-4A4B-8A82-531874113B25}"/>
              </a:ext>
            </a:extLst>
          </p:cNvPr>
          <p:cNvSpPr/>
          <p:nvPr/>
        </p:nvSpPr>
        <p:spPr>
          <a:xfrm rot="10800000">
            <a:off x="5969657" y="1502266"/>
            <a:ext cx="1000125" cy="779463"/>
          </a:xfrm>
          <a:prstGeom prst="halfFrame">
            <a:avLst>
              <a:gd name="adj1" fmla="val 2921"/>
              <a:gd name="adj2" fmla="val 272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cow grazing on a lush green field&#10;&#10;Description automatically generated">
            <a:extLst>
              <a:ext uri="{FF2B5EF4-FFF2-40B4-BE49-F238E27FC236}">
                <a16:creationId xmlns:a16="http://schemas.microsoft.com/office/drawing/2014/main" id="{C901BFF7-7489-4231-A712-F31E3A735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35" y="3149601"/>
            <a:ext cx="268224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ground, outdoor, person, standing&#10;&#10;Description automatically generated">
            <a:extLst>
              <a:ext uri="{FF2B5EF4-FFF2-40B4-BE49-F238E27FC236}">
                <a16:creationId xmlns:a16="http://schemas.microsoft.com/office/drawing/2014/main" id="{66AE6E91-3BFE-409D-8ED6-40BDAA98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3149601"/>
            <a:ext cx="268224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field of grass&#10;&#10;Description automatically generated">
            <a:extLst>
              <a:ext uri="{FF2B5EF4-FFF2-40B4-BE49-F238E27FC236}">
                <a16:creationId xmlns:a16="http://schemas.microsoft.com/office/drawing/2014/main" id="{69F0605F-4BF9-47F8-8FEF-A2B069EB4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25" y="3149601"/>
            <a:ext cx="268224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7B9BF4-588F-4449-9B5C-EA156AC4D8EA}"/>
              </a:ext>
            </a:extLst>
          </p:cNvPr>
          <p:cNvSpPr txBox="1">
            <a:spLocks/>
          </p:cNvSpPr>
          <p:nvPr/>
        </p:nvSpPr>
        <p:spPr>
          <a:xfrm>
            <a:off x="2153920" y="5369014"/>
            <a:ext cx="7863840" cy="362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Pioneer extraction field in Southern Indiana, photos taken in May 2017.</a:t>
            </a:r>
          </a:p>
        </p:txBody>
      </p:sp>
    </p:spTree>
    <p:extLst>
      <p:ext uri="{BB962C8B-B14F-4D97-AF65-F5344CB8AC3E}">
        <p14:creationId xmlns:p14="http://schemas.microsoft.com/office/powerpoint/2010/main" val="3089141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368D862-4F16-4606-A476-DAFC7C66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021" y="2028560"/>
            <a:ext cx="4145639" cy="4365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C8C52-D00B-4165-933A-4C02934E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430311" cy="86761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Shale revolution in the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7F32-32D0-4531-A5CF-83406C335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7499"/>
            <a:ext cx="10515600" cy="78425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Technology innovation: horizontal drilling and hydraulic fracturing</a:t>
            </a:r>
          </a:p>
          <a:p>
            <a:r>
              <a:rPr lang="en-US" sz="2400" dirty="0"/>
              <a:t>Expanded production of natural gas (NG) and natural gas liquids (NGLs)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731661-B71C-488E-A5AD-DF6131D807D4}"/>
              </a:ext>
            </a:extLst>
          </p:cNvPr>
          <p:cNvSpPr txBox="1">
            <a:spLocks/>
          </p:cNvSpPr>
          <p:nvPr/>
        </p:nvSpPr>
        <p:spPr>
          <a:xfrm>
            <a:off x="838200" y="6528475"/>
            <a:ext cx="10256520" cy="316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U.S. Energy Information Administration. Annual Energy Outlook 2018.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D0C0E-D16C-467A-9EA3-C4CBFD4E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118A-4949-4E9B-9AD2-2175F91EB193}" type="slidenum">
              <a:rPr lang="en-US" smtClean="0"/>
              <a:t>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09C589-125B-4E5B-AE3E-4315910DE9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10" t="13238" r="30905" b="24000"/>
          <a:stretch/>
        </p:blipFill>
        <p:spPr>
          <a:xfrm>
            <a:off x="5720535" y="2033492"/>
            <a:ext cx="4237290" cy="4360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FDE37-C178-4CBC-8ECC-898A2AA75C2B}"/>
              </a:ext>
            </a:extLst>
          </p:cNvPr>
          <p:cNvSpPr txBox="1"/>
          <p:nvPr/>
        </p:nvSpPr>
        <p:spPr>
          <a:xfrm>
            <a:off x="2967747" y="4540709"/>
            <a:ext cx="158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tight/shale gas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A20590-1F27-4994-AF56-5971DEA31658}"/>
              </a:ext>
            </a:extLst>
          </p:cNvPr>
          <p:cNvSpPr/>
          <p:nvPr/>
        </p:nvSpPr>
        <p:spPr>
          <a:xfrm>
            <a:off x="8827702" y="4439897"/>
            <a:ext cx="793102" cy="26125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6DA4F-5309-4F03-ABDE-62C90B293AF5}"/>
              </a:ext>
            </a:extLst>
          </p:cNvPr>
          <p:cNvSpPr/>
          <p:nvPr/>
        </p:nvSpPr>
        <p:spPr>
          <a:xfrm>
            <a:off x="8827702" y="5322159"/>
            <a:ext cx="793102" cy="26125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0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351CE2E-3BC3-4FBB-BE66-99FADB76634E}"/>
              </a:ext>
            </a:extLst>
          </p:cNvPr>
          <p:cNvSpPr txBox="1">
            <a:spLocks/>
          </p:cNvSpPr>
          <p:nvPr/>
        </p:nvSpPr>
        <p:spPr>
          <a:xfrm>
            <a:off x="838200" y="6301752"/>
            <a:ext cx="10256520" cy="474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U.S. Energy Information Administration. Short – Term Energy Outlook, September 2018.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Franklin ITC"/>
              </a:rPr>
              <a:t>Chemical and Engineering News, Volume 94 Issue 44, pp. 28-29, November 7, 2016.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C250F-DB66-4A9F-8574-1E6B9379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C118A-4949-4E9B-9AD2-2175F91EB193}" type="slidenum">
              <a:rPr lang="en-US" smtClean="0"/>
              <a:t>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9A8649-809A-4BED-A522-CFF961E12D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Excess of Natural Gas Liquids (NGLs)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2770D4-481B-412F-A5A0-A3FA1C3CC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298" y="1369349"/>
            <a:ext cx="5044126" cy="408497"/>
          </a:xfrm>
        </p:spPr>
        <p:txBody>
          <a:bodyPr>
            <a:normAutofit/>
          </a:bodyPr>
          <a:lstStyle/>
          <a:p>
            <a:r>
              <a:rPr lang="en-US" sz="2200" dirty="0"/>
              <a:t>Production exceed domestic demand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64D502-D82E-40DB-8F79-48E0C7FC1857}"/>
              </a:ext>
            </a:extLst>
          </p:cNvPr>
          <p:cNvSpPr txBox="1"/>
          <p:nvPr/>
        </p:nvSpPr>
        <p:spPr>
          <a:xfrm>
            <a:off x="1824765" y="1807994"/>
            <a:ext cx="352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U.S. Production and Consumption of ethane and propane in 2018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AC6F3-9AC1-4E08-BF5D-5BAB3FA967C7}"/>
              </a:ext>
            </a:extLst>
          </p:cNvPr>
          <p:cNvSpPr txBox="1">
            <a:spLocks/>
          </p:cNvSpPr>
          <p:nvPr/>
        </p:nvSpPr>
        <p:spPr>
          <a:xfrm>
            <a:off x="6572179" y="1369349"/>
            <a:ext cx="5197395" cy="867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Export: high demands in pipelines</a:t>
            </a:r>
          </a:p>
          <a:p>
            <a:r>
              <a:rPr lang="en-US" sz="2200" b="1" dirty="0">
                <a:solidFill>
                  <a:schemeClr val="accent2"/>
                </a:solidFill>
              </a:rPr>
              <a:t>Alternative conversion on site: electricity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E908A05-A6B8-4FE4-BD57-EAA6F066FFDE}"/>
              </a:ext>
            </a:extLst>
          </p:cNvPr>
          <p:cNvSpPr/>
          <p:nvPr/>
        </p:nvSpPr>
        <p:spPr>
          <a:xfrm>
            <a:off x="5884414" y="1356942"/>
            <a:ext cx="500328" cy="4333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558573A0-C3B6-4842-A2B7-5590407CF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51" y="2664394"/>
            <a:ext cx="4286250" cy="33718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37130E-6C3F-465D-A6B9-125D26BE5152}"/>
              </a:ext>
            </a:extLst>
          </p:cNvPr>
          <p:cNvSpPr/>
          <p:nvPr/>
        </p:nvSpPr>
        <p:spPr>
          <a:xfrm>
            <a:off x="7469822" y="2266014"/>
            <a:ext cx="3413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Ethane exportation in 2016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950B88-61C5-43AF-A22A-8A6BF63D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418" y="2337284"/>
            <a:ext cx="4554107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D6A8491B-A00D-4938-9674-15F563385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3" t="8111" r="10807" b="37457"/>
          <a:stretch/>
        </p:blipFill>
        <p:spPr>
          <a:xfrm>
            <a:off x="6096000" y="1232742"/>
            <a:ext cx="5840173" cy="520880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4D2F10A-7A89-4B89-829E-4564F1589F9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Objective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D586A2-4CBE-4C20-A32B-C97C27D8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982"/>
            <a:ext cx="5024120" cy="1927018"/>
          </a:xfrm>
        </p:spPr>
        <p:txBody>
          <a:bodyPr>
            <a:normAutofit/>
          </a:bodyPr>
          <a:lstStyle/>
          <a:p>
            <a:r>
              <a:rPr lang="en-US" sz="2200" dirty="0"/>
              <a:t>Evaluate potential electricity generation from NGLs</a:t>
            </a:r>
          </a:p>
          <a:p>
            <a:r>
              <a:rPr lang="en-US" sz="2200" dirty="0"/>
              <a:t>Integrate the NGL-based electricity production into electrical grid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E74A1D-436A-417E-964A-93891D34FE98}"/>
              </a:ext>
            </a:extLst>
          </p:cNvPr>
          <p:cNvSpPr txBox="1">
            <a:spLocks/>
          </p:cNvSpPr>
          <p:nvPr/>
        </p:nvSpPr>
        <p:spPr>
          <a:xfrm>
            <a:off x="890256" y="3837144"/>
            <a:ext cx="4972064" cy="159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/>
              <a:t>Case study: Permian Basin in Texas</a:t>
            </a:r>
          </a:p>
          <a:p>
            <a:r>
              <a:rPr lang="en-US" sz="2200" dirty="0"/>
              <a:t>Located in western Texas and southeastern New Mexico</a:t>
            </a:r>
          </a:p>
          <a:p>
            <a:r>
              <a:rPr lang="en-US" sz="2200" dirty="0"/>
              <a:t>&gt;60,000 wells, 68 gas processing plants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A36AA9-FF1D-4EF9-AC76-85FF1AEB4DD2}"/>
              </a:ext>
            </a:extLst>
          </p:cNvPr>
          <p:cNvSpPr/>
          <p:nvPr/>
        </p:nvSpPr>
        <p:spPr>
          <a:xfrm>
            <a:off x="7089337" y="813364"/>
            <a:ext cx="38534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Mapping of the Permian Basin in Texas</a:t>
            </a:r>
          </a:p>
        </p:txBody>
      </p:sp>
    </p:spTree>
    <p:extLst>
      <p:ext uri="{BB962C8B-B14F-4D97-AF65-F5344CB8AC3E}">
        <p14:creationId xmlns:p14="http://schemas.microsoft.com/office/powerpoint/2010/main" val="423787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4D2F10A-7A89-4B89-829E-4564F1589F9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Data sources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D586A2-4CBE-4C20-A32B-C97C27D8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9179"/>
            <a:ext cx="10596513" cy="4034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General</a:t>
            </a:r>
          </a:p>
          <a:p>
            <a:pPr marL="0" indent="0">
              <a:buNone/>
            </a:pPr>
            <a:r>
              <a:rPr lang="en-US" sz="2000" dirty="0"/>
              <a:t>• Permian basin boundary - Living Atlas in ArcGIS Pro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Objective 1: Evaluate potential electricity generation from NGLs</a:t>
            </a:r>
          </a:p>
          <a:p>
            <a:r>
              <a:rPr lang="en-US" sz="2000" dirty="0"/>
              <a:t>Shale gas wells - Drilling Info</a:t>
            </a:r>
          </a:p>
          <a:p>
            <a:r>
              <a:rPr lang="en-US" sz="2000" dirty="0"/>
              <a:t>Gas processing plants - Combined from U.S. Energy Information Administration and U.S. Environmental Protection Agency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Objective 2: Integrate the NGL-based electricity production into electrical grid</a:t>
            </a:r>
          </a:p>
          <a:p>
            <a:r>
              <a:rPr lang="en-US" sz="2000" dirty="0"/>
              <a:t>Texas electricity transmission lines - Homeland Infrastructure Foundation-Level Data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A468E9-8612-4105-ABCE-10D151821327}"/>
              </a:ext>
            </a:extLst>
          </p:cNvPr>
          <p:cNvSpPr txBox="1">
            <a:spLocks/>
          </p:cNvSpPr>
          <p:nvPr/>
        </p:nvSpPr>
        <p:spPr>
          <a:xfrm>
            <a:off x="838199" y="5684493"/>
            <a:ext cx="10256520" cy="1173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Drilling Info: https://info.drillinginfo.com/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U.S. Energy Information Administration: </a:t>
            </a:r>
            <a:r>
              <a:rPr lang="en-US" sz="1400" dirty="0">
                <a:hlinkClick r:id="rId2"/>
              </a:rPr>
              <a:t>https://www.eia.gov/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U.S. Environmental Protection Agency Greenhouse Gas Reporting Program (GHGRP): </a:t>
            </a:r>
            <a:r>
              <a:rPr lang="en-US" sz="1400" dirty="0">
                <a:hlinkClick r:id="rId3"/>
              </a:rPr>
              <a:t>https://www.epa.gov/ghgreporting</a:t>
            </a:r>
            <a:endParaRPr lang="en-U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Homeland Infrastructure Foundation-Level Data, available at: </a:t>
            </a:r>
            <a:r>
              <a:rPr lang="en-US" sz="1400" dirty="0">
                <a:hlinkClick r:id="rId4"/>
              </a:rPr>
              <a:t>https://hifld-geoplatform.opendata.arcgis.com/datasets/electric-power-transmission-lines?geometry=-207.054%2C9.132%2C60.661%2C57.532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3201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1883988F-6365-4D08-A166-2C7A35391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8522" r="11517" b="37594"/>
          <a:stretch/>
        </p:blipFill>
        <p:spPr>
          <a:xfrm>
            <a:off x="838200" y="1119596"/>
            <a:ext cx="5935280" cy="537327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2D8F361-4BFA-4D84-A2DD-9207014D5E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Plant allocation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832BA5-075B-411E-9A76-51BDEA900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1501982"/>
            <a:ext cx="5024120" cy="3608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Find the nearest Plant for each well</a:t>
            </a:r>
          </a:p>
          <a:p>
            <a:pPr marL="0" indent="0">
              <a:buNone/>
            </a:pPr>
            <a:endParaRPr lang="en-US" sz="2200" b="1" dirty="0"/>
          </a:p>
          <a:p>
            <a:r>
              <a:rPr lang="en-US" sz="2200" dirty="0"/>
              <a:t>Euclidean Allocation function</a:t>
            </a:r>
          </a:p>
          <a:p>
            <a:r>
              <a:rPr lang="en-US" sz="2200" dirty="0"/>
              <a:t>A polygon for each plant</a:t>
            </a:r>
          </a:p>
          <a:p>
            <a:r>
              <a:rPr lang="en-US" sz="2200" dirty="0"/>
              <a:t>A plant allocated to wells inside the plant polygon</a:t>
            </a:r>
          </a:p>
        </p:txBody>
      </p:sp>
    </p:spTree>
    <p:extLst>
      <p:ext uri="{BB962C8B-B14F-4D97-AF65-F5344CB8AC3E}">
        <p14:creationId xmlns:p14="http://schemas.microsoft.com/office/powerpoint/2010/main" val="383966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22EABC-EDB5-4A9C-8793-CFBD684D5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46" t="22566" r="18814" b="19244"/>
          <a:stretch/>
        </p:blipFill>
        <p:spPr>
          <a:xfrm>
            <a:off x="161242" y="106121"/>
            <a:ext cx="4539405" cy="41775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ACDC98B-B6E6-4F2E-BEA1-84A7E4D87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936" y="415542"/>
            <a:ext cx="5888504" cy="130722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Euclidean allocation function</a:t>
            </a:r>
          </a:p>
          <a:p>
            <a:r>
              <a:rPr lang="en-US" sz="2200" dirty="0"/>
              <a:t>Visualize relationships between plants and wells</a:t>
            </a:r>
          </a:p>
          <a:p>
            <a:r>
              <a:rPr lang="en-US" sz="2200" dirty="0"/>
              <a:t>Not convenient for calculations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49A5C-A42F-420D-B743-BE0A883BE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0" t="52741" r="20667" b="7852"/>
          <a:stretch/>
        </p:blipFill>
        <p:spPr>
          <a:xfrm>
            <a:off x="3183594" y="3493012"/>
            <a:ext cx="8967766" cy="33223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B87C9E-D73F-4109-9CAC-4B085AC5FFAF}"/>
              </a:ext>
            </a:extLst>
          </p:cNvPr>
          <p:cNvSpPr/>
          <p:nvPr/>
        </p:nvSpPr>
        <p:spPr>
          <a:xfrm>
            <a:off x="6096000" y="1942405"/>
            <a:ext cx="5750560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/>
              <a:t>Alternative tool: Spatial join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Nearest plant information joined to each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Convenient for further calculations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A81CC43-6713-43AE-8424-40FF8E586B7D}"/>
              </a:ext>
            </a:extLst>
          </p:cNvPr>
          <p:cNvSpPr/>
          <p:nvPr/>
        </p:nvSpPr>
        <p:spPr>
          <a:xfrm flipH="1">
            <a:off x="4773008" y="852502"/>
            <a:ext cx="489454" cy="43330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3EFF8C2-F6C3-4E91-A248-9D0751B82AEE}"/>
              </a:ext>
            </a:extLst>
          </p:cNvPr>
          <p:cNvSpPr/>
          <p:nvPr/>
        </p:nvSpPr>
        <p:spPr>
          <a:xfrm rot="16200000" flipH="1">
            <a:off x="8858633" y="3078474"/>
            <a:ext cx="489454" cy="43330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3D1443B-44C0-4223-B893-ADDBBA3B7608}"/>
              </a:ext>
            </a:extLst>
          </p:cNvPr>
          <p:cNvSpPr txBox="1">
            <a:spLocks/>
          </p:cNvSpPr>
          <p:nvPr/>
        </p:nvSpPr>
        <p:spPr>
          <a:xfrm>
            <a:off x="472440" y="4761003"/>
            <a:ext cx="1996439" cy="1741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accent2"/>
                </a:solidFill>
              </a:rPr>
              <a:t>Plant allocation</a:t>
            </a: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9E47332D-60C9-4467-8788-7DCD47A528C6}"/>
              </a:ext>
            </a:extLst>
          </p:cNvPr>
          <p:cNvSpPr/>
          <p:nvPr/>
        </p:nvSpPr>
        <p:spPr>
          <a:xfrm>
            <a:off x="436662" y="5046963"/>
            <a:ext cx="1000125" cy="779463"/>
          </a:xfrm>
          <a:prstGeom prst="halfFrame">
            <a:avLst>
              <a:gd name="adj1" fmla="val 2921"/>
              <a:gd name="adj2" fmla="val 272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1C5B91D3-793A-4AC7-A7A6-99596E82FD57}"/>
              </a:ext>
            </a:extLst>
          </p:cNvPr>
          <p:cNvSpPr/>
          <p:nvPr/>
        </p:nvSpPr>
        <p:spPr>
          <a:xfrm rot="10800000">
            <a:off x="1651439" y="5490713"/>
            <a:ext cx="1000125" cy="779463"/>
          </a:xfrm>
          <a:prstGeom prst="halfFrame">
            <a:avLst>
              <a:gd name="adj1" fmla="val 2921"/>
              <a:gd name="adj2" fmla="val 2727"/>
            </a:avLst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E328BE-4790-43CA-8DED-92F788C6AC1E}"/>
              </a:ext>
            </a:extLst>
          </p:cNvPr>
          <p:cNvCxnSpPr>
            <a:cxnSpLocks/>
          </p:cNvCxnSpPr>
          <p:nvPr/>
        </p:nvCxnSpPr>
        <p:spPr>
          <a:xfrm>
            <a:off x="5795497" y="1836376"/>
            <a:ext cx="563450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19E8685-8EAF-413C-8C27-C3D0027128E7}"/>
              </a:ext>
            </a:extLst>
          </p:cNvPr>
          <p:cNvSpPr/>
          <p:nvPr/>
        </p:nvSpPr>
        <p:spPr>
          <a:xfrm>
            <a:off x="3352800" y="4013200"/>
            <a:ext cx="5967214" cy="25806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7F513B-19AC-418D-80EF-BA3C330512A9}"/>
              </a:ext>
            </a:extLst>
          </p:cNvPr>
          <p:cNvSpPr/>
          <p:nvPr/>
        </p:nvSpPr>
        <p:spPr>
          <a:xfrm>
            <a:off x="9350274" y="4013200"/>
            <a:ext cx="2618206" cy="258064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EAD759-20F9-49A9-8528-10B012CA513E}"/>
              </a:ext>
            </a:extLst>
          </p:cNvPr>
          <p:cNvSpPr/>
          <p:nvPr/>
        </p:nvSpPr>
        <p:spPr>
          <a:xfrm>
            <a:off x="5262462" y="4913788"/>
            <a:ext cx="1564640" cy="779463"/>
          </a:xfrm>
          <a:prstGeom prst="rect">
            <a:avLst/>
          </a:prstGeom>
          <a:solidFill>
            <a:schemeClr val="bg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Well information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F72157-F5E7-4449-9F5B-6B23C025D2BD}"/>
              </a:ext>
            </a:extLst>
          </p:cNvPr>
          <p:cNvSpPr/>
          <p:nvPr/>
        </p:nvSpPr>
        <p:spPr>
          <a:xfrm>
            <a:off x="10034729" y="4913788"/>
            <a:ext cx="1564640" cy="779463"/>
          </a:xfrm>
          <a:prstGeom prst="rect">
            <a:avLst/>
          </a:prstGeom>
          <a:solidFill>
            <a:schemeClr val="bg1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Nearest plant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316587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319CB893-BED9-4E1B-A6B6-13641A8113CB}"/>
              </a:ext>
            </a:extLst>
          </p:cNvPr>
          <p:cNvGrpSpPr/>
          <p:nvPr/>
        </p:nvGrpSpPr>
        <p:grpSpPr>
          <a:xfrm>
            <a:off x="782108" y="1583427"/>
            <a:ext cx="10408066" cy="3533227"/>
            <a:chOff x="782108" y="1583427"/>
            <a:chExt cx="10408066" cy="35332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AB7D633-81D0-4BB8-802E-9CBC0DC3D142}"/>
                </a:ext>
              </a:extLst>
            </p:cNvPr>
            <p:cNvSpPr/>
            <p:nvPr/>
          </p:nvSpPr>
          <p:spPr>
            <a:xfrm>
              <a:off x="6428568" y="2447214"/>
              <a:ext cx="1343785" cy="690880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NGL Recovery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99AC6E-9D8C-4F39-989A-34C563A7921C}"/>
                </a:ext>
              </a:extLst>
            </p:cNvPr>
            <p:cNvSpPr/>
            <p:nvPr/>
          </p:nvSpPr>
          <p:spPr>
            <a:xfrm>
              <a:off x="3621611" y="2446709"/>
              <a:ext cx="1343785" cy="690880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Gas treatment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42E9026-3D15-40CE-A749-91D35993748F}"/>
                </a:ext>
              </a:extLst>
            </p:cNvPr>
            <p:cNvCxnSpPr>
              <a:cxnSpLocks/>
              <a:stCxn id="37" idx="3"/>
              <a:endCxn id="9" idx="1"/>
            </p:cNvCxnSpPr>
            <p:nvPr/>
          </p:nvCxnSpPr>
          <p:spPr>
            <a:xfrm flipV="1">
              <a:off x="2158439" y="2792149"/>
              <a:ext cx="1463172" cy="685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DFA8846-1FFD-4732-9F37-2489CD1A9FC5}"/>
                </a:ext>
              </a:extLst>
            </p:cNvPr>
            <p:cNvCxnSpPr>
              <a:cxnSpLocks/>
              <a:stCxn id="9" idx="3"/>
              <a:endCxn id="8" idx="1"/>
            </p:cNvCxnSpPr>
            <p:nvPr/>
          </p:nvCxnSpPr>
          <p:spPr>
            <a:xfrm>
              <a:off x="4965396" y="2792149"/>
              <a:ext cx="1463172" cy="505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7A136-EA0C-44A0-9312-1D3E56799141}"/>
                </a:ext>
              </a:extLst>
            </p:cNvPr>
            <p:cNvSpPr/>
            <p:nvPr/>
          </p:nvSpPr>
          <p:spPr>
            <a:xfrm>
              <a:off x="4845159" y="2391084"/>
              <a:ext cx="16668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Sweet gas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0679DDB-F842-4492-AC07-62E2E09A5150}"/>
                </a:ext>
              </a:extLst>
            </p:cNvPr>
            <p:cNvSpPr/>
            <p:nvPr/>
          </p:nvSpPr>
          <p:spPr>
            <a:xfrm>
              <a:off x="7100460" y="3504882"/>
              <a:ext cx="308379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NGLs (C2, C3, C4, C5+)</a:t>
              </a:r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5B5ED691-169E-46F1-BF5B-E8BDD40006E6}"/>
                </a:ext>
              </a:extLst>
            </p:cNvPr>
            <p:cNvCxnSpPr>
              <a:cxnSpLocks/>
              <a:stCxn id="9" idx="0"/>
              <a:endCxn id="29" idx="1"/>
            </p:cNvCxnSpPr>
            <p:nvPr/>
          </p:nvCxnSpPr>
          <p:spPr>
            <a:xfrm rot="5400000" flipH="1" flipV="1">
              <a:off x="4323459" y="1906594"/>
              <a:ext cx="510160" cy="57007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75112C7-F74D-45B9-8136-5CB1D3C73921}"/>
                </a:ext>
              </a:extLst>
            </p:cNvPr>
            <p:cNvSpPr/>
            <p:nvPr/>
          </p:nvSpPr>
          <p:spPr>
            <a:xfrm>
              <a:off x="4863575" y="1736494"/>
              <a:ext cx="16668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CO</a:t>
              </a:r>
              <a:r>
                <a:rPr lang="en-US" sz="2000" baseline="-25000" dirty="0"/>
                <a:t>2</a:t>
              </a:r>
              <a:r>
                <a:rPr lang="en-US" sz="2000" dirty="0"/>
                <a:t>, H</a:t>
              </a:r>
              <a:r>
                <a:rPr lang="en-US" sz="2000" baseline="-25000" dirty="0"/>
                <a:t>2</a:t>
              </a:r>
              <a:r>
                <a:rPr lang="en-US" sz="2000" dirty="0"/>
                <a:t>S, H</a:t>
              </a:r>
              <a:r>
                <a:rPr lang="en-US" sz="2000" baseline="-25000" dirty="0"/>
                <a:t>2</a:t>
              </a:r>
              <a:r>
                <a:rPr lang="en-US" sz="2000" dirty="0"/>
                <a:t>O</a:t>
              </a:r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AD35B4E8-5514-4F33-938A-E8347F0C0E16}"/>
                </a:ext>
              </a:extLst>
            </p:cNvPr>
            <p:cNvCxnSpPr>
              <a:cxnSpLocks/>
              <a:stCxn id="8" idx="0"/>
              <a:endCxn id="36" idx="1"/>
            </p:cNvCxnSpPr>
            <p:nvPr/>
          </p:nvCxnSpPr>
          <p:spPr>
            <a:xfrm rot="5400000" flipH="1" flipV="1">
              <a:off x="7158244" y="1879587"/>
              <a:ext cx="509844" cy="625410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B47C228-0C48-4FEA-BD34-D5E9BA490F21}"/>
                </a:ext>
              </a:extLst>
            </p:cNvPr>
            <p:cNvSpPr/>
            <p:nvPr/>
          </p:nvSpPr>
          <p:spPr>
            <a:xfrm>
              <a:off x="7725871" y="1583427"/>
              <a:ext cx="16873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Pipeline NG</a:t>
              </a:r>
            </a:p>
            <a:p>
              <a:r>
                <a:rPr lang="en-US" sz="2000" dirty="0"/>
                <a:t>(mainly CH</a:t>
              </a:r>
              <a:r>
                <a:rPr lang="en-US" sz="2000" baseline="-25000" dirty="0"/>
                <a:t>4</a:t>
              </a:r>
              <a:r>
                <a:rPr lang="en-US" sz="2000" dirty="0"/>
                <a:t>)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C8EA71-512B-439C-98DB-D8A51AE41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193"/>
            <a:stretch/>
          </p:blipFill>
          <p:spPr>
            <a:xfrm>
              <a:off x="1072589" y="2137559"/>
              <a:ext cx="1085850" cy="1322886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C814A02-137C-462E-B7E5-7D68FCB1B89C}"/>
                </a:ext>
              </a:extLst>
            </p:cNvPr>
            <p:cNvSpPr/>
            <p:nvPr/>
          </p:nvSpPr>
          <p:spPr>
            <a:xfrm>
              <a:off x="2126702" y="2391084"/>
              <a:ext cx="11779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Raw gas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53D3130-6FE6-48EE-AAF1-0CA8A6F862AA}"/>
                </a:ext>
              </a:extLst>
            </p:cNvPr>
            <p:cNvSpPr/>
            <p:nvPr/>
          </p:nvSpPr>
          <p:spPr>
            <a:xfrm>
              <a:off x="782108" y="3475667"/>
              <a:ext cx="16668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Well sites</a:t>
              </a:r>
            </a:p>
          </p:txBody>
        </p: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D0D45843-9231-435B-961D-E65356806049}"/>
                </a:ext>
              </a:extLst>
            </p:cNvPr>
            <p:cNvCxnSpPr>
              <a:cxnSpLocks/>
              <a:stCxn id="8" idx="2"/>
              <a:endCxn id="73" idx="1"/>
            </p:cNvCxnSpPr>
            <p:nvPr/>
          </p:nvCxnSpPr>
          <p:spPr>
            <a:xfrm rot="16200000" flipH="1">
              <a:off x="6601638" y="3636916"/>
              <a:ext cx="1479127" cy="481481"/>
            </a:xfrm>
            <a:prstGeom prst="bentConnector2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8FF65A2-E048-47C6-999A-D0D228A20586}"/>
                </a:ext>
              </a:extLst>
            </p:cNvPr>
            <p:cNvSpPr/>
            <p:nvPr/>
          </p:nvSpPr>
          <p:spPr>
            <a:xfrm>
              <a:off x="7581942" y="4271781"/>
              <a:ext cx="1568764" cy="690880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Fractionation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ACB30E73-D932-4B61-9060-64A594C47993}"/>
                </a:ext>
              </a:extLst>
            </p:cNvPr>
            <p:cNvCxnSpPr>
              <a:cxnSpLocks/>
              <a:endCxn id="86" idx="1"/>
            </p:cNvCxnSpPr>
            <p:nvPr/>
          </p:nvCxnSpPr>
          <p:spPr>
            <a:xfrm>
              <a:off x="9150706" y="4306779"/>
              <a:ext cx="415786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0A2184B-7AF3-495A-8439-674B5BF8B1FD}"/>
                </a:ext>
              </a:extLst>
            </p:cNvPr>
            <p:cNvCxnSpPr>
              <a:cxnSpLocks/>
              <a:stCxn id="73" idx="3"/>
              <a:endCxn id="87" idx="1"/>
            </p:cNvCxnSpPr>
            <p:nvPr/>
          </p:nvCxnSpPr>
          <p:spPr>
            <a:xfrm>
              <a:off x="9150706" y="4617221"/>
              <a:ext cx="430988" cy="516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23DCBA3-9C61-4FF7-8D37-9D448C8D81B6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>
              <a:off x="9150706" y="4907638"/>
              <a:ext cx="454589" cy="8961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D4C6CD2-4541-452A-9F3A-85FA4F07AD14}"/>
                </a:ext>
              </a:extLst>
            </p:cNvPr>
            <p:cNvSpPr/>
            <p:nvPr/>
          </p:nvSpPr>
          <p:spPr>
            <a:xfrm>
              <a:off x="9566492" y="4106724"/>
              <a:ext cx="1422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Ethane (C2)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FD0B7D-A872-4C4C-9658-FAEDC532BB33}"/>
                </a:ext>
              </a:extLst>
            </p:cNvPr>
            <p:cNvSpPr/>
            <p:nvPr/>
          </p:nvSpPr>
          <p:spPr>
            <a:xfrm>
              <a:off x="9581694" y="4422328"/>
              <a:ext cx="15848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Propane (C3)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4AB2E4D-17F2-4EDF-9B27-4078B0462424}"/>
                </a:ext>
              </a:extLst>
            </p:cNvPr>
            <p:cNvSpPr/>
            <p:nvPr/>
          </p:nvSpPr>
          <p:spPr>
            <a:xfrm>
              <a:off x="9605295" y="4716544"/>
              <a:ext cx="15848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Heavier (C4+)</a:t>
              </a:r>
            </a:p>
          </p:txBody>
        </p:sp>
      </p:grpSp>
      <p:sp>
        <p:nvSpPr>
          <p:cNvPr id="145" name="Title 1">
            <a:extLst>
              <a:ext uri="{FF2B5EF4-FFF2-40B4-BE49-F238E27FC236}">
                <a16:creationId xmlns:a16="http://schemas.microsoft.com/office/drawing/2014/main" id="{B6BD437F-EAC8-4A6A-A2AF-FD142CC8FD0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What happens in a gas processing plant?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19AB6B57-9330-48B4-8BD1-194DC0C38D4E}"/>
              </a:ext>
            </a:extLst>
          </p:cNvPr>
          <p:cNvSpPr/>
          <p:nvPr/>
        </p:nvSpPr>
        <p:spPr>
          <a:xfrm>
            <a:off x="781134" y="1082769"/>
            <a:ext cx="4867486" cy="4410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2200" dirty="0"/>
              <a:t>Typical flow of the gas processing plants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45BB25C-4455-43C1-8499-F44A9668B5A2}"/>
              </a:ext>
            </a:extLst>
          </p:cNvPr>
          <p:cNvSpPr/>
          <p:nvPr/>
        </p:nvSpPr>
        <p:spPr>
          <a:xfrm>
            <a:off x="3362960" y="1605132"/>
            <a:ext cx="7990840" cy="36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950DF388-D477-4417-A39A-42026DE31235}"/>
              </a:ext>
            </a:extLst>
          </p:cNvPr>
          <p:cNvGrpSpPr/>
          <p:nvPr/>
        </p:nvGrpSpPr>
        <p:grpSpPr>
          <a:xfrm>
            <a:off x="838200" y="4106724"/>
            <a:ext cx="5321342" cy="2386151"/>
            <a:chOff x="838200" y="4106724"/>
            <a:chExt cx="5321342" cy="2386151"/>
          </a:xfrm>
        </p:grpSpPr>
        <p:sp>
          <p:nvSpPr>
            <p:cNvPr id="148" name="Rectangle: Folded Corner 147">
              <a:extLst>
                <a:ext uri="{FF2B5EF4-FFF2-40B4-BE49-F238E27FC236}">
                  <a16:creationId xmlns:a16="http://schemas.microsoft.com/office/drawing/2014/main" id="{7B7E4068-05AF-4D4E-97FF-F2567347B028}"/>
                </a:ext>
              </a:extLst>
            </p:cNvPr>
            <p:cNvSpPr/>
            <p:nvPr/>
          </p:nvSpPr>
          <p:spPr>
            <a:xfrm>
              <a:off x="838200" y="4106724"/>
              <a:ext cx="5321342" cy="2386151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205950B7-EDA6-4B73-8E28-15A303DF9869}"/>
                </a:ext>
              </a:extLst>
            </p:cNvPr>
            <p:cNvSpPr/>
            <p:nvPr/>
          </p:nvSpPr>
          <p:spPr>
            <a:xfrm>
              <a:off x="979785" y="4306779"/>
              <a:ext cx="5116215" cy="190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8000"/>
                </a:lnSpc>
              </a:pPr>
              <a:r>
                <a:rPr lang="en-US" sz="2200" b="1" dirty="0"/>
                <a:t>Main assumptions in calculation</a:t>
              </a:r>
            </a:p>
            <a:p>
              <a:pPr marL="285750" indent="-285750">
                <a:lnSpc>
                  <a:spcPct val="108000"/>
                </a:lnSpc>
                <a:buFont typeface="Arial" panose="020B0604020202020204" pitchFamily="34" charset="0"/>
                <a:buChar char="•"/>
              </a:pPr>
              <a:r>
                <a:rPr lang="en-US" sz="2200" dirty="0"/>
                <a:t>NG composition: C2/C1=0.0337</a:t>
              </a:r>
            </a:p>
            <a:p>
              <a:pPr marL="285750" indent="-285750">
                <a:lnSpc>
                  <a:spcPct val="108000"/>
                </a:lnSpc>
                <a:buFont typeface="Arial" panose="020B0604020202020204" pitchFamily="34" charset="0"/>
                <a:buChar char="•"/>
              </a:pPr>
              <a:r>
                <a:rPr lang="en-US" sz="2200" dirty="0"/>
                <a:t>C2, C3 available for electricity generation</a:t>
              </a:r>
            </a:p>
            <a:p>
              <a:pPr marL="285750" indent="-285750">
                <a:lnSpc>
                  <a:spcPct val="108000"/>
                </a:lnSpc>
                <a:buFont typeface="Arial" panose="020B0604020202020204" pitchFamily="34" charset="0"/>
                <a:buChar char="•"/>
              </a:pPr>
              <a:r>
                <a:rPr lang="en-US" sz="2200" dirty="0"/>
                <a:t>Energy based on lower heating values</a:t>
              </a:r>
            </a:p>
            <a:p>
              <a:pPr marL="285750" indent="-285750">
                <a:lnSpc>
                  <a:spcPct val="108000"/>
                </a:lnSpc>
                <a:buFont typeface="Arial" panose="020B0604020202020204" pitchFamily="34" charset="0"/>
                <a:buChar char="•"/>
              </a:pPr>
              <a:r>
                <a:rPr lang="en-US" sz="2200" dirty="0"/>
                <a:t>Turbine efficiency: 34.7%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65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BB6015-434E-47AF-9926-4A2F6BA64D87}"/>
              </a:ext>
            </a:extLst>
          </p:cNvPr>
          <p:cNvSpPr txBox="1"/>
          <p:nvPr/>
        </p:nvSpPr>
        <p:spPr>
          <a:xfrm>
            <a:off x="8268511" y="2950448"/>
            <a:ext cx="3801569" cy="238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200" dirty="0"/>
              <a:t>Among 68 gas processing plants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Total production: 9430 MW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5 plants &gt; 400 MW, accounting for 37% of total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200" dirty="0"/>
              <a:t>30 plants &lt; 50 MW, accounting for 4% of total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92B6EC-C766-475E-BEE6-F2652652970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7430311" cy="8676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2"/>
                </a:solidFill>
              </a:rPr>
              <a:t>Potential electricity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4533F7-05F8-4EFC-80F9-7E512401EFF0}"/>
                  </a:ext>
                </a:extLst>
              </p:cNvPr>
              <p:cNvSpPr txBox="1"/>
              <p:nvPr/>
            </p:nvSpPr>
            <p:spPr>
              <a:xfrm>
                <a:off x="8290351" y="1818640"/>
                <a:ext cx="3452548" cy="770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𝑝𝑜𝑡𝑒𝑛𝑡𝑖𝑎𝑙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2, 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𝐿𝐻𝑉</m:t>
                          </m:r>
                        </m:e>
                      </m:nary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34.7%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4533F7-05F8-4EFC-80F9-7E512401E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0351" y="1818640"/>
                <a:ext cx="3452548" cy="770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983418E-30C5-499B-9360-3981A59C0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78" y="1232742"/>
            <a:ext cx="794987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35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696</Words>
  <Application>Microsoft Office PowerPoint</Application>
  <PresentationFormat>Widescreen</PresentationFormat>
  <Paragraphs>104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Franklin ITC</vt:lpstr>
      <vt:lpstr>Arial</vt:lpstr>
      <vt:lpstr>Calibri</vt:lpstr>
      <vt:lpstr>Calibri Light</vt:lpstr>
      <vt:lpstr>Cambria Math</vt:lpstr>
      <vt:lpstr>Office Theme</vt:lpstr>
      <vt:lpstr>16-9 White Backgroud</vt:lpstr>
      <vt:lpstr>PowerPoint Presentation</vt:lpstr>
      <vt:lpstr>Shale revolution in the U.S.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Qining</dc:creator>
  <cp:lastModifiedBy>Qining</cp:lastModifiedBy>
  <cp:revision>153</cp:revision>
  <dcterms:created xsi:type="dcterms:W3CDTF">2018-11-14T18:51:22Z</dcterms:created>
  <dcterms:modified xsi:type="dcterms:W3CDTF">2018-11-15T16:07:17Z</dcterms:modified>
</cp:coreProperties>
</file>