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17"/>
  </p:notesMasterIdLst>
  <p:sldIdLst>
    <p:sldId id="713" r:id="rId4"/>
    <p:sldId id="725" r:id="rId5"/>
    <p:sldId id="709" r:id="rId6"/>
    <p:sldId id="726" r:id="rId7"/>
    <p:sldId id="727" r:id="rId8"/>
    <p:sldId id="718" r:id="rId9"/>
    <p:sldId id="719" r:id="rId10"/>
    <p:sldId id="721" r:id="rId11"/>
    <p:sldId id="728" r:id="rId12"/>
    <p:sldId id="720" r:id="rId13"/>
    <p:sldId id="716" r:id="rId14"/>
    <p:sldId id="717" r:id="rId15"/>
    <p:sldId id="722" r:id="rId16"/>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3"/>
            <p14:sldId id="725"/>
            <p14:sldId id="709"/>
            <p14:sldId id="726"/>
            <p14:sldId id="727"/>
            <p14:sldId id="718"/>
            <p14:sldId id="719"/>
            <p14:sldId id="721"/>
            <p14:sldId id="728"/>
            <p14:sldId id="720"/>
            <p14:sldId id="716"/>
            <p14:sldId id="717"/>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2" autoAdjust="0"/>
    <p:restoredTop sz="77239" autoAdjust="0"/>
  </p:normalViewPr>
  <p:slideViewPr>
    <p:cSldViewPr>
      <p:cViewPr varScale="1">
        <p:scale>
          <a:sx n="94" d="100"/>
          <a:sy n="94" d="100"/>
        </p:scale>
        <p:origin x="1578"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F61BC03-C347-4B76-B102-C0B229770122}"/>
    <pc:docChg chg="modSld">
      <pc:chgData name="" userId="" providerId="" clId="Web-{DF61BC03-C347-4B76-B102-C0B229770122}" dt="2018-03-19T17:40:31.207" v="3"/>
      <pc:docMkLst>
        <pc:docMk/>
      </pc:docMkLst>
      <pc:sldChg chg="modSp">
        <pc:chgData name="" userId="" providerId="" clId="Web-{DF61BC03-C347-4B76-B102-C0B229770122}" dt="2018-03-19T17:40:31.207" v="3"/>
        <pc:sldMkLst>
          <pc:docMk/>
          <pc:sldMk cId="247584020" sldId="711"/>
        </pc:sldMkLst>
        <pc:spChg chg="mod">
          <ac:chgData name="" userId="" providerId="" clId="Web-{DF61BC03-C347-4B76-B102-C0B229770122}" dt="2018-03-19T17:40:31.207" v="3"/>
          <ac:spMkLst>
            <pc:docMk/>
            <pc:sldMk cId="247584020" sldId="711"/>
            <ac:spMk id="12" creationId="{00000000-0000-0000-0000-000000000000}"/>
          </ac:spMkLst>
        </pc:spChg>
      </pc:sldChg>
    </pc:docChg>
  </pc:docChgLst>
  <pc:docChgLst>
    <pc:chgData clId="Web-{6F3EA92A-6327-4760-B8BE-E7EAE48D3FC4}"/>
    <pc:docChg chg="modSld">
      <pc:chgData name="" userId="" providerId="" clId="Web-{6F3EA92A-6327-4760-B8BE-E7EAE48D3FC4}" dt="2018-03-19T17:41:55.319" v="2"/>
      <pc:docMkLst>
        <pc:docMk/>
      </pc:docMkLst>
      <pc:sldChg chg="modSp">
        <pc:chgData name="" userId="" providerId="" clId="Web-{6F3EA92A-6327-4760-B8BE-E7EAE48D3FC4}" dt="2018-03-19T17:41:55.319" v="2"/>
        <pc:sldMkLst>
          <pc:docMk/>
          <pc:sldMk cId="247584020" sldId="711"/>
        </pc:sldMkLst>
        <pc:spChg chg="mod">
          <ac:chgData name="" userId="" providerId="" clId="Web-{6F3EA92A-6327-4760-B8BE-E7EAE48D3FC4}" dt="2018-03-19T17:41:55.319" v="2"/>
          <ac:spMkLst>
            <pc:docMk/>
            <pc:sldMk cId="247584020" sldId="711"/>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11/15/2018</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21770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357798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Degree of water stress by ecoregion (area defined by environmental conditions – climate, landforms, soil) – where human demand for water outstrips natural supply</a:t>
            </a:r>
          </a:p>
          <a:p>
            <a:r>
              <a:rPr lang="en-US" sz="1200" dirty="0" smtClean="0"/>
              <a:t>From the Atlas of Global Conservation</a:t>
            </a:r>
          </a:p>
          <a:p>
            <a:r>
              <a:rPr lang="en-US" sz="1200" dirty="0" smtClean="0"/>
              <a:t>The water stress indicator calculation is based on a global water balance model, coupled with estimates of water use by sector (agriculture, domestic, and industrial). These data were derived from the </a:t>
            </a:r>
            <a:r>
              <a:rPr lang="en-US" sz="1200" dirty="0" err="1" smtClean="0"/>
              <a:t>WaterGAP</a:t>
            </a:r>
            <a:r>
              <a:rPr lang="en-US" sz="1200" dirty="0" smtClean="0"/>
              <a:t> model developed by the University of Kassel in Germany (Alcamo et al. 2003; </a:t>
            </a:r>
            <a:r>
              <a:rPr lang="en-US" sz="1200" dirty="0" err="1" smtClean="0"/>
              <a:t>Döll</a:t>
            </a:r>
            <a:r>
              <a:rPr lang="en-US" sz="1200" dirty="0" smtClean="0"/>
              <a:t> et al. 2003). </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40736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Drawbacks: The index does not account for the use of water from alternate sources such as groundwater, desalination, or reuse of wastewater. It also does not provide any information on the water needs of the ecosystem and does not take into account water resources that are deemed unusable or degraded due to pollution. The model assumes all water available as runoff in an ecoregion can be available for human use. </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25461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221665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373667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Degree of water stress by ecoregion – where human demand for water outstrips natural supply</a:t>
            </a:r>
          </a:p>
          <a:p>
            <a:r>
              <a:rPr lang="en-US" sz="1200" dirty="0" smtClean="0"/>
              <a:t>From the Atlas of Global Conservation</a:t>
            </a:r>
          </a:p>
          <a:p>
            <a:r>
              <a:rPr lang="en-US" sz="1200" dirty="0" smtClean="0"/>
              <a:t>Projected coordinates: </a:t>
            </a:r>
          </a:p>
          <a:p>
            <a:r>
              <a:rPr lang="en-US" sz="1200" dirty="0" smtClean="0"/>
              <a:t>The water stress indicator calculation is based on a global water balance model, coupled with estimates of water use by sector (agriculture, domestic, and industrial). These data were derived from the </a:t>
            </a:r>
            <a:r>
              <a:rPr lang="en-US" sz="1200" dirty="0" err="1" smtClean="0"/>
              <a:t>WaterGAP</a:t>
            </a:r>
            <a:r>
              <a:rPr lang="en-US" sz="1200" dirty="0" smtClean="0"/>
              <a:t> model developed by the University of Kassel in Germany (Alcamo et al. 2003; </a:t>
            </a:r>
            <a:r>
              <a:rPr lang="en-US" sz="1200" dirty="0" err="1" smtClean="0"/>
              <a:t>Döll</a:t>
            </a:r>
            <a:r>
              <a:rPr lang="en-US" sz="1200" dirty="0" smtClean="0"/>
              <a:t> et al. 2003). </a:t>
            </a:r>
          </a:p>
          <a:p>
            <a:r>
              <a:rPr lang="en-US" sz="1200" dirty="0" err="1" smtClean="0"/>
              <a:t>WaterGAP</a:t>
            </a:r>
            <a:r>
              <a:rPr lang="en-US" sz="1200" dirty="0" smtClean="0"/>
              <a:t> model combined precipitation, temperature, the location of reservoirs and lakes, and a water-routing network to produce the estimates of runoff by grid cell at a 0.5-degree resolution.  In this model, water use statistics by country and sector were combined with satellite-derived land use data, irrigated area, as well as population density to estimate water use by grid cell. </a:t>
            </a:r>
          </a:p>
          <a:p>
            <a:r>
              <a:rPr lang="en-US" sz="1200" dirty="0" smtClean="0"/>
              <a:t>To estimate the water stress index, we aggregated runoff and water use by ecoregion and calculated the ratio of water use to availability. </a:t>
            </a:r>
          </a:p>
          <a:p>
            <a:r>
              <a:rPr lang="en-US" sz="1200" dirty="0" smtClean="0"/>
              <a:t>Drawbacks: The index does not account for the use of water from alternate sources such as groundwater, desalination, or reuse of wastewater. It also does not provide any information on the water needs of the ecosystem and does not take into account water resources that are deemed unusable or degraded due to pollution. The model assumes all water available as runoff in an ecoregion can be available for human use. </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306678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https://www.census.gov/data-tools/demo/saipe/saipe.html?s_appName=saipe&amp;map_yearSelector=2015&amp;map_geoSelector=aa_c&amp;s_USStOnly=y&amp;menu=grid_proxy&amp;s_year=2015</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47245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5700"/>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411480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200" b="0" i="0" cap="all" baseline="0" dirty="0" smtClean="0">
                <a:latin typeface="Arial Black" charset="0"/>
              </a:rPr>
              <a:t>Hannah </a:t>
            </a:r>
            <a:r>
              <a:rPr lang="en-US" sz="1200" b="0" i="0" cap="all" baseline="0" dirty="0" err="1" smtClean="0">
                <a:latin typeface="Arial Black" charset="0"/>
              </a:rPr>
              <a:t>knaup</a:t>
            </a:r>
            <a:endParaRPr lang="en-US" sz="1200" b="0" i="0" cap="all" baseline="0" dirty="0">
              <a:latin typeface="Arial Black" charset="0"/>
            </a:endParaRPr>
          </a:p>
          <a:p>
            <a:pPr fontAlgn="auto">
              <a:lnSpc>
                <a:spcPct val="30000"/>
              </a:lnSpc>
              <a:spcAft>
                <a:spcPts val="0"/>
              </a:spcAft>
            </a:pPr>
            <a:r>
              <a:rPr lang="en-US" sz="1200" baseline="0" dirty="0" smtClean="0"/>
              <a:t>The </a:t>
            </a:r>
            <a:r>
              <a:rPr lang="en-US" sz="1200" baseline="0" dirty="0"/>
              <a:t>University of Texas at Austin</a:t>
            </a:r>
            <a:endParaRPr lang="en-US" sz="1200" dirty="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400" cap="all" dirty="0" smtClean="0">
                <a:latin typeface="Arial Black" charset="0"/>
              </a:rPr>
              <a:t>November</a:t>
            </a:r>
            <a:r>
              <a:rPr lang="en-US" sz="1200" b="0" i="0" cap="all" baseline="0" dirty="0" smtClean="0">
                <a:latin typeface="Arial Black" charset="0"/>
              </a:rPr>
              <a:t> </a:t>
            </a:r>
            <a:r>
              <a:rPr lang="en-US" sz="1400" b="0" i="0" cap="all" baseline="0" dirty="0" smtClean="0">
                <a:latin typeface="Arial Black" charset="0"/>
              </a:rPr>
              <a:t>2018</a:t>
            </a:r>
            <a:endParaRPr lang="en-US" sz="1200" b="0" dirty="0"/>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smtClean="0"/>
              <a:t>Water Stress in the continental United states</a:t>
            </a:r>
            <a:endParaRPr lang="en-US" dirty="0"/>
          </a:p>
        </p:txBody>
      </p:sp>
      <p:sp>
        <p:nvSpPr>
          <p:cNvPr id="15" name="Text Placeholder 9"/>
          <p:cNvSpPr txBox="1">
            <a:spLocks/>
          </p:cNvSpPr>
          <p:nvPr/>
        </p:nvSpPr>
        <p:spPr>
          <a:xfrm>
            <a:off x="548640" y="3333749"/>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600" dirty="0"/>
              <a:t>Geographic Information Systems in Water </a:t>
            </a:r>
            <a:r>
              <a:rPr lang="en-US" sz="1600" dirty="0" smtClean="0"/>
              <a:t>Resources, Fall 2018</a:t>
            </a:r>
            <a:endParaRPr lang="en-US" sz="16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77910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Work</a:t>
            </a:r>
            <a:endParaRPr lang="en-US" dirty="0"/>
          </a:p>
        </p:txBody>
      </p:sp>
      <p:sp>
        <p:nvSpPr>
          <p:cNvPr id="3" name="Content Placeholder 2"/>
          <p:cNvSpPr>
            <a:spLocks noGrp="1"/>
          </p:cNvSpPr>
          <p:nvPr>
            <p:ph idx="1"/>
          </p:nvPr>
        </p:nvSpPr>
        <p:spPr/>
        <p:txBody>
          <a:bodyPr/>
          <a:lstStyle/>
          <a:p>
            <a:r>
              <a:rPr lang="en-US" dirty="0" smtClean="0">
                <a:solidFill>
                  <a:srgbClr val="C00000"/>
                </a:solidFill>
              </a:rPr>
              <a:t>FIRES!!</a:t>
            </a:r>
          </a:p>
          <a:p>
            <a:r>
              <a:rPr lang="en-US" dirty="0" smtClean="0"/>
              <a:t>Florida</a:t>
            </a:r>
            <a:endParaRPr lang="en-US" dirty="0"/>
          </a:p>
          <a:p>
            <a:r>
              <a:rPr lang="en-US" dirty="0"/>
              <a:t>C</a:t>
            </a:r>
            <a:r>
              <a:rPr lang="en-US" dirty="0" smtClean="0"/>
              <a:t>limate Type Trends</a:t>
            </a:r>
            <a:endParaRPr lang="en-US" dirty="0"/>
          </a:p>
          <a:p>
            <a:endParaRPr lang="en-US"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352550"/>
            <a:ext cx="2425700" cy="2425700"/>
          </a:xfrm>
          <a:prstGeom prst="rect">
            <a:avLst/>
          </a:prstGeom>
        </p:spPr>
      </p:pic>
    </p:spTree>
    <p:extLst>
      <p:ext uri="{BB962C8B-B14F-4D97-AF65-F5344CB8AC3E}">
        <p14:creationId xmlns:p14="http://schemas.microsoft.com/office/powerpoint/2010/main" val="1108318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 about layer</a:t>
            </a:r>
            <a:endParaRPr lang="en-US" dirty="0"/>
          </a:p>
        </p:txBody>
      </p:sp>
      <p:sp>
        <p:nvSpPr>
          <p:cNvPr id="3" name="Content Placeholder 2"/>
          <p:cNvSpPr>
            <a:spLocks noGrp="1"/>
          </p:cNvSpPr>
          <p:nvPr>
            <p:ph idx="1"/>
          </p:nvPr>
        </p:nvSpPr>
        <p:spPr/>
        <p:txBody>
          <a:bodyPr>
            <a:normAutofit/>
          </a:bodyPr>
          <a:lstStyle/>
          <a:p>
            <a:r>
              <a:rPr lang="en-US" sz="1400" dirty="0" err="1" smtClean="0"/>
              <a:t>WaterGAP</a:t>
            </a:r>
            <a:r>
              <a:rPr lang="en-US" sz="1400" dirty="0" smtClean="0"/>
              <a:t> </a:t>
            </a:r>
            <a:r>
              <a:rPr lang="en-US" sz="1400" dirty="0"/>
              <a:t>model combined precipitation, temperature, the location of reservoirs and lakes, and a water-routing network to produce the estimates of runoff by grid cell at a 0.5-degree resolution.  In this model, water use statistics by country and sector were combined with satellite-derived land use data, irrigated area, as well as population density to estimate water use by grid cell. </a:t>
            </a:r>
            <a:endParaRPr lang="en-US" sz="1400" dirty="0" smtClean="0"/>
          </a:p>
          <a:p>
            <a:r>
              <a:rPr lang="en-US" sz="1400" dirty="0"/>
              <a:t>To estimate the water stress index, we aggregated runoff and water use by ecoregion and calculated the ratio of water use to availability. </a:t>
            </a:r>
            <a:endParaRPr lang="en-US" sz="1400" dirty="0" smtClean="0"/>
          </a:p>
          <a:p>
            <a:r>
              <a:rPr lang="en-US" sz="1400" dirty="0" smtClean="0"/>
              <a:t>Drawbacks: </a:t>
            </a:r>
            <a:r>
              <a:rPr lang="en-US" sz="1400" dirty="0"/>
              <a:t>The index does not account for the use of water from alternate sources such as groundwater, desalination, or reuse of wastewater. It also does not provide any information on the water needs of the ecosystem and does not take into account water resources that are deemed unusable or degraded due to pollution. The model assumes all water available as runoff in an ecoregion can be available for human use. </a:t>
            </a:r>
            <a:endParaRPr lang="en-US" sz="1400" dirty="0" smtClean="0"/>
          </a:p>
        </p:txBody>
      </p:sp>
    </p:spTree>
    <p:extLst>
      <p:ext uri="{BB962C8B-B14F-4D97-AF65-F5344CB8AC3E}">
        <p14:creationId xmlns:p14="http://schemas.microsoft.com/office/powerpoint/2010/main" val="42810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9498" y="258181"/>
            <a:ext cx="6934200" cy="857250"/>
          </a:xfrm>
        </p:spPr>
        <p:txBody>
          <a:bodyPr>
            <a:normAutofit/>
          </a:bodyPr>
          <a:lstStyle/>
          <a:p>
            <a:r>
              <a:rPr lang="en-US" sz="3200" dirty="0" smtClean="0"/>
              <a:t>Degree of Water Stress by Ecoregion</a:t>
            </a:r>
            <a:endParaRPr lang="en-US" sz="3200" dirty="0"/>
          </a:p>
        </p:txBody>
      </p:sp>
      <p:pic>
        <p:nvPicPr>
          <p:cNvPr id="4" name="Picture 3"/>
          <p:cNvPicPr>
            <a:picLocks noChangeAspect="1"/>
          </p:cNvPicPr>
          <p:nvPr/>
        </p:nvPicPr>
        <p:blipFill rotWithShape="1">
          <a:blip r:embed="rId2"/>
          <a:srcRect t="1503"/>
          <a:stretch/>
        </p:blipFill>
        <p:spPr>
          <a:xfrm>
            <a:off x="381000" y="971550"/>
            <a:ext cx="8458200" cy="4171950"/>
          </a:xfrm>
          <a:prstGeom prst="rect">
            <a:avLst/>
          </a:prstGeom>
        </p:spPr>
      </p:pic>
      <p:grpSp>
        <p:nvGrpSpPr>
          <p:cNvPr id="15" name="Group 14"/>
          <p:cNvGrpSpPr/>
          <p:nvPr/>
        </p:nvGrpSpPr>
        <p:grpSpPr>
          <a:xfrm>
            <a:off x="1524000" y="1705981"/>
            <a:ext cx="6934200" cy="2846969"/>
            <a:chOff x="1447800" y="1733550"/>
            <a:chExt cx="6934200" cy="2846969"/>
          </a:xfrm>
        </p:grpSpPr>
        <p:sp>
          <p:nvSpPr>
            <p:cNvPr id="6" name="Rectangle 5"/>
            <p:cNvSpPr/>
            <p:nvPr/>
          </p:nvSpPr>
          <p:spPr>
            <a:xfrm>
              <a:off x="1447800" y="1733550"/>
              <a:ext cx="1676400" cy="813885"/>
            </a:xfrm>
            <a:prstGeom prst="rect">
              <a:avLst/>
            </a:prstGeom>
            <a:no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447800" y="2547435"/>
              <a:ext cx="1752600" cy="2033084"/>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24200" y="2543175"/>
              <a:ext cx="5257800" cy="2037344"/>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47800" y="1733550"/>
              <a:ext cx="1752600" cy="95250"/>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24200" y="1733550"/>
              <a:ext cx="5257800" cy="95250"/>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3200400" y="1828800"/>
              <a:ext cx="5181600" cy="2751719"/>
            </a:xfrm>
            <a:prstGeom prst="rect">
              <a:avLst/>
            </a:prstGeom>
            <a:ln w="19050">
              <a:solidFill>
                <a:schemeClr val="tx1">
                  <a:lumMod val="65000"/>
                  <a:lumOff val="35000"/>
                </a:schemeClr>
              </a:solidFill>
            </a:ln>
          </p:spPr>
        </p:pic>
      </p:grpSp>
    </p:spTree>
    <p:extLst>
      <p:ext uri="{BB962C8B-B14F-4D97-AF65-F5344CB8AC3E}">
        <p14:creationId xmlns:p14="http://schemas.microsoft.com/office/powerpoint/2010/main" val="402399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78449420"/>
              </p:ext>
            </p:extLst>
          </p:nvPr>
        </p:nvGraphicFramePr>
        <p:xfrm>
          <a:off x="381000" y="2251710"/>
          <a:ext cx="4038600" cy="2225040"/>
        </p:xfrm>
        <a:graphic>
          <a:graphicData uri="http://schemas.openxmlformats.org/drawingml/2006/table">
            <a:tbl>
              <a:tblPr firstRow="1" bandRow="1">
                <a:tableStyleId>{9D7B26C5-4107-4FEC-AEDC-1716B250A1EF}</a:tableStyleId>
              </a:tblPr>
              <a:tblGrid>
                <a:gridCol w="2667726"/>
                <a:gridCol w="1370874"/>
              </a:tblGrid>
              <a:tr h="370840">
                <a:tc>
                  <a:txBody>
                    <a:bodyPr/>
                    <a:lstStyle/>
                    <a:p>
                      <a:r>
                        <a:rPr lang="en-US" dirty="0" smtClean="0"/>
                        <a:t>State</a:t>
                      </a:r>
                      <a:endParaRPr lang="en-US" dirty="0"/>
                    </a:p>
                  </a:txBody>
                  <a:tcPr/>
                </a:tc>
                <a:tc>
                  <a:txBody>
                    <a:bodyPr/>
                    <a:lstStyle/>
                    <a:p>
                      <a:r>
                        <a:rPr lang="en-US" dirty="0" smtClean="0"/>
                        <a:t>Poverty</a:t>
                      </a:r>
                      <a:r>
                        <a:rPr lang="en-US" baseline="0" dirty="0" smtClean="0"/>
                        <a:t> %</a:t>
                      </a:r>
                      <a:endParaRPr lang="en-US" dirty="0"/>
                    </a:p>
                  </a:txBody>
                  <a:tcPr/>
                </a:tc>
              </a:tr>
              <a:tr h="370840">
                <a:tc>
                  <a:txBody>
                    <a:bodyPr/>
                    <a:lstStyle/>
                    <a:p>
                      <a:r>
                        <a:rPr lang="en-US" dirty="0" smtClean="0"/>
                        <a:t>Mississippi</a:t>
                      </a:r>
                      <a:endParaRPr lang="en-US" dirty="0"/>
                    </a:p>
                  </a:txBody>
                  <a:tcPr/>
                </a:tc>
                <a:tc>
                  <a:txBody>
                    <a:bodyPr/>
                    <a:lstStyle/>
                    <a:p>
                      <a:r>
                        <a:rPr lang="en-US" dirty="0" smtClean="0"/>
                        <a:t>21</a:t>
                      </a:r>
                      <a:endParaRPr lang="en-US" dirty="0"/>
                    </a:p>
                  </a:txBody>
                  <a:tcPr/>
                </a:tc>
              </a:tr>
              <a:tr h="370840">
                <a:tc>
                  <a:txBody>
                    <a:bodyPr/>
                    <a:lstStyle/>
                    <a:p>
                      <a:r>
                        <a:rPr lang="en-US" dirty="0" smtClean="0"/>
                        <a:t>Louisiana</a:t>
                      </a:r>
                      <a:endParaRPr lang="en-US" dirty="0"/>
                    </a:p>
                  </a:txBody>
                  <a:tcPr/>
                </a:tc>
                <a:tc>
                  <a:txBody>
                    <a:bodyPr/>
                    <a:lstStyle/>
                    <a:p>
                      <a:r>
                        <a:rPr lang="en-US" dirty="0" smtClean="0"/>
                        <a:t>20.1</a:t>
                      </a:r>
                      <a:endParaRPr lang="en-US" dirty="0"/>
                    </a:p>
                  </a:txBody>
                  <a:tcPr/>
                </a:tc>
              </a:tr>
              <a:tr h="370840">
                <a:tc>
                  <a:txBody>
                    <a:bodyPr/>
                    <a:lstStyle/>
                    <a:p>
                      <a:r>
                        <a:rPr lang="en-US" dirty="0" smtClean="0">
                          <a:solidFill>
                            <a:srgbClr val="FF0000"/>
                          </a:solidFill>
                        </a:rPr>
                        <a:t>New Mexico</a:t>
                      </a:r>
                      <a:endParaRPr lang="en-US" dirty="0">
                        <a:solidFill>
                          <a:srgbClr val="FF0000"/>
                        </a:solidFill>
                      </a:endParaRPr>
                    </a:p>
                  </a:txBody>
                  <a:tcPr/>
                </a:tc>
                <a:tc>
                  <a:txBody>
                    <a:bodyPr/>
                    <a:lstStyle/>
                    <a:p>
                      <a:r>
                        <a:rPr lang="en-US" dirty="0" smtClean="0">
                          <a:solidFill>
                            <a:srgbClr val="FF0000"/>
                          </a:solidFill>
                        </a:rPr>
                        <a:t>19.1</a:t>
                      </a:r>
                      <a:endParaRPr lang="en-US" dirty="0">
                        <a:solidFill>
                          <a:srgbClr val="FF0000"/>
                        </a:solidFill>
                      </a:endParaRPr>
                    </a:p>
                  </a:txBody>
                  <a:tcPr/>
                </a:tc>
              </a:tr>
              <a:tr h="370840">
                <a:tc>
                  <a:txBody>
                    <a:bodyPr/>
                    <a:lstStyle/>
                    <a:p>
                      <a:r>
                        <a:rPr lang="en-US" dirty="0" smtClean="0"/>
                        <a:t>District of Columbia</a:t>
                      </a:r>
                      <a:endParaRPr lang="en-US" dirty="0"/>
                    </a:p>
                  </a:txBody>
                  <a:tcPr/>
                </a:tc>
                <a:tc>
                  <a:txBody>
                    <a:bodyPr/>
                    <a:lstStyle/>
                    <a:p>
                      <a:r>
                        <a:rPr lang="en-US" dirty="0" smtClean="0"/>
                        <a:t>18.5</a:t>
                      </a:r>
                      <a:endParaRPr lang="en-US" dirty="0"/>
                    </a:p>
                  </a:txBody>
                  <a:tcPr/>
                </a:tc>
              </a:tr>
              <a:tr h="370840">
                <a:tc>
                  <a:txBody>
                    <a:bodyPr/>
                    <a:lstStyle/>
                    <a:p>
                      <a:r>
                        <a:rPr lang="en-US" dirty="0" smtClean="0"/>
                        <a:t>Kentucky</a:t>
                      </a:r>
                      <a:endParaRPr lang="en-US" dirty="0"/>
                    </a:p>
                  </a:txBody>
                  <a:tcPr/>
                </a:tc>
                <a:tc>
                  <a:txBody>
                    <a:bodyPr/>
                    <a:lstStyle/>
                    <a:p>
                      <a:r>
                        <a:rPr lang="en-US" dirty="0" smtClean="0"/>
                        <a:t>18.2</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40790706"/>
              </p:ext>
            </p:extLst>
          </p:nvPr>
        </p:nvGraphicFramePr>
        <p:xfrm>
          <a:off x="4648200" y="2251710"/>
          <a:ext cx="4038600" cy="2225040"/>
        </p:xfrm>
        <a:graphic>
          <a:graphicData uri="http://schemas.openxmlformats.org/drawingml/2006/table">
            <a:tbl>
              <a:tblPr firstRow="1" bandRow="1">
                <a:tableStyleId>{9D7B26C5-4107-4FEC-AEDC-1716B250A1EF}</a:tableStyleId>
              </a:tblPr>
              <a:tblGrid>
                <a:gridCol w="1333863"/>
                <a:gridCol w="2704737"/>
              </a:tblGrid>
              <a:tr h="370840">
                <a:tc>
                  <a:txBody>
                    <a:bodyPr/>
                    <a:lstStyle/>
                    <a:p>
                      <a:r>
                        <a:rPr lang="en-US" dirty="0" smtClean="0"/>
                        <a:t>State</a:t>
                      </a:r>
                      <a:endParaRPr lang="en-US" dirty="0"/>
                    </a:p>
                  </a:txBody>
                  <a:tcPr/>
                </a:tc>
                <a:tc>
                  <a:txBody>
                    <a:bodyPr/>
                    <a:lstStyle/>
                    <a:p>
                      <a:r>
                        <a:rPr lang="en-US" dirty="0" smtClean="0"/>
                        <a:t>Extreme</a:t>
                      </a:r>
                      <a:r>
                        <a:rPr lang="en-US" baseline="0" dirty="0" smtClean="0"/>
                        <a:t> and </a:t>
                      </a:r>
                      <a:r>
                        <a:rPr lang="en-US" dirty="0" smtClean="0"/>
                        <a:t>High Stress %</a:t>
                      </a:r>
                      <a:endParaRPr lang="en-US" dirty="0"/>
                    </a:p>
                  </a:txBody>
                  <a:tcPr/>
                </a:tc>
              </a:tr>
              <a:tr h="370840">
                <a:tc>
                  <a:txBody>
                    <a:bodyPr/>
                    <a:lstStyle/>
                    <a:p>
                      <a:r>
                        <a:rPr lang="en-US" dirty="0" smtClean="0"/>
                        <a:t>Colorado</a:t>
                      </a:r>
                      <a:endParaRPr lang="en-US" dirty="0"/>
                    </a:p>
                  </a:txBody>
                  <a:tcPr/>
                </a:tc>
                <a:tc>
                  <a:txBody>
                    <a:bodyPr/>
                    <a:lstStyle/>
                    <a:p>
                      <a:r>
                        <a:rPr lang="en-US" dirty="0" smtClean="0"/>
                        <a:t>100</a:t>
                      </a:r>
                      <a:endParaRPr lang="en-US" dirty="0"/>
                    </a:p>
                  </a:txBody>
                  <a:tcPr/>
                </a:tc>
              </a:tr>
              <a:tr h="370840">
                <a:tc>
                  <a:txBody>
                    <a:bodyPr/>
                    <a:lstStyle/>
                    <a:p>
                      <a:r>
                        <a:rPr lang="en-US" dirty="0" smtClean="0">
                          <a:solidFill>
                            <a:srgbClr val="FF0000"/>
                          </a:solidFill>
                        </a:rPr>
                        <a:t>New Mexico</a:t>
                      </a:r>
                      <a:endParaRPr lang="en-US" dirty="0">
                        <a:solidFill>
                          <a:srgbClr val="FF0000"/>
                        </a:solidFill>
                      </a:endParaRPr>
                    </a:p>
                  </a:txBody>
                  <a:tcPr/>
                </a:tc>
                <a:tc>
                  <a:txBody>
                    <a:bodyPr/>
                    <a:lstStyle/>
                    <a:p>
                      <a:r>
                        <a:rPr lang="en-US" dirty="0" smtClean="0">
                          <a:solidFill>
                            <a:srgbClr val="FF0000"/>
                          </a:solidFill>
                        </a:rPr>
                        <a:t>100</a:t>
                      </a:r>
                      <a:endParaRPr lang="en-US" dirty="0">
                        <a:solidFill>
                          <a:srgbClr val="FF0000"/>
                        </a:solidFill>
                      </a:endParaRPr>
                    </a:p>
                  </a:txBody>
                  <a:tcPr/>
                </a:tc>
              </a:tr>
              <a:tr h="370840">
                <a:tc>
                  <a:txBody>
                    <a:bodyPr/>
                    <a:lstStyle/>
                    <a:p>
                      <a:r>
                        <a:rPr lang="en-US" dirty="0" smtClean="0"/>
                        <a:t>Arizona</a:t>
                      </a:r>
                      <a:endParaRPr lang="en-US" dirty="0"/>
                    </a:p>
                  </a:txBody>
                  <a:tcPr/>
                </a:tc>
                <a:tc>
                  <a:txBody>
                    <a:bodyPr/>
                    <a:lstStyle/>
                    <a:p>
                      <a:r>
                        <a:rPr lang="en-US" dirty="0" smtClean="0"/>
                        <a:t>99.5</a:t>
                      </a:r>
                      <a:endParaRPr lang="en-US" dirty="0"/>
                    </a:p>
                  </a:txBody>
                  <a:tcPr/>
                </a:tc>
              </a:tr>
              <a:tr h="370840">
                <a:tc>
                  <a:txBody>
                    <a:bodyPr/>
                    <a:lstStyle/>
                    <a:p>
                      <a:r>
                        <a:rPr lang="en-US" dirty="0" smtClean="0"/>
                        <a:t>Nebraska</a:t>
                      </a:r>
                      <a:endParaRPr lang="en-US" dirty="0"/>
                    </a:p>
                  </a:txBody>
                  <a:tcPr/>
                </a:tc>
                <a:tc>
                  <a:txBody>
                    <a:bodyPr/>
                    <a:lstStyle/>
                    <a:p>
                      <a:r>
                        <a:rPr lang="en-US" dirty="0" smtClean="0"/>
                        <a:t>97</a:t>
                      </a:r>
                      <a:endParaRPr lang="en-US" dirty="0"/>
                    </a:p>
                  </a:txBody>
                  <a:tcPr/>
                </a:tc>
              </a:tr>
              <a:tr h="370840">
                <a:tc>
                  <a:txBody>
                    <a:bodyPr/>
                    <a:lstStyle/>
                    <a:p>
                      <a:r>
                        <a:rPr lang="en-US" dirty="0" smtClean="0"/>
                        <a:t>Utah</a:t>
                      </a:r>
                      <a:endParaRPr lang="en-US" dirty="0"/>
                    </a:p>
                  </a:txBody>
                  <a:tcPr/>
                </a:tc>
                <a:tc>
                  <a:txBody>
                    <a:bodyPr/>
                    <a:lstStyle/>
                    <a:p>
                      <a:r>
                        <a:rPr lang="en-US" dirty="0" smtClean="0"/>
                        <a:t>97</a:t>
                      </a:r>
                      <a:endParaRPr lang="en-US" dirty="0"/>
                    </a:p>
                  </a:txBody>
                  <a:tcPr/>
                </a:tc>
              </a:tr>
            </a:tbl>
          </a:graphicData>
        </a:graphic>
      </p:graphicFrame>
    </p:spTree>
    <p:extLst>
      <p:ext uri="{BB962C8B-B14F-4D97-AF65-F5344CB8AC3E}">
        <p14:creationId xmlns:p14="http://schemas.microsoft.com/office/powerpoint/2010/main" val="62551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pSp>
        <p:nvGrpSpPr>
          <p:cNvPr id="12" name="Group 11"/>
          <p:cNvGrpSpPr/>
          <p:nvPr/>
        </p:nvGrpSpPr>
        <p:grpSpPr>
          <a:xfrm>
            <a:off x="459118" y="1771650"/>
            <a:ext cx="8225762" cy="2914650"/>
            <a:chOff x="459118" y="1771650"/>
            <a:chExt cx="8225762" cy="2914650"/>
          </a:xfrm>
        </p:grpSpPr>
        <p:sp>
          <p:nvSpPr>
            <p:cNvPr id="13" name="Freeform 12"/>
            <p:cNvSpPr/>
            <p:nvPr/>
          </p:nvSpPr>
          <p:spPr>
            <a:xfrm>
              <a:off x="459118" y="1771650"/>
              <a:ext cx="2011188" cy="2914650"/>
            </a:xfrm>
            <a:custGeom>
              <a:avLst/>
              <a:gdLst>
                <a:gd name="connsiteX0" fmla="*/ 0 w 2011188"/>
                <a:gd name="connsiteY0" fmla="*/ 201119 h 2914650"/>
                <a:gd name="connsiteX1" fmla="*/ 201119 w 2011188"/>
                <a:gd name="connsiteY1" fmla="*/ 0 h 2914650"/>
                <a:gd name="connsiteX2" fmla="*/ 1810069 w 2011188"/>
                <a:gd name="connsiteY2" fmla="*/ 0 h 2914650"/>
                <a:gd name="connsiteX3" fmla="*/ 2011188 w 2011188"/>
                <a:gd name="connsiteY3" fmla="*/ 201119 h 2914650"/>
                <a:gd name="connsiteX4" fmla="*/ 2011188 w 2011188"/>
                <a:gd name="connsiteY4" fmla="*/ 2713531 h 2914650"/>
                <a:gd name="connsiteX5" fmla="*/ 1810069 w 2011188"/>
                <a:gd name="connsiteY5" fmla="*/ 2914650 h 2914650"/>
                <a:gd name="connsiteX6" fmla="*/ 201119 w 2011188"/>
                <a:gd name="connsiteY6" fmla="*/ 2914650 h 2914650"/>
                <a:gd name="connsiteX7" fmla="*/ 0 w 2011188"/>
                <a:gd name="connsiteY7" fmla="*/ 2713531 h 2914650"/>
                <a:gd name="connsiteX8" fmla="*/ 0 w 2011188"/>
                <a:gd name="connsiteY8" fmla="*/ 201119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2914650">
                  <a:moveTo>
                    <a:pt x="0" y="201119"/>
                  </a:moveTo>
                  <a:cubicBezTo>
                    <a:pt x="0" y="90044"/>
                    <a:pt x="90044" y="0"/>
                    <a:pt x="201119" y="0"/>
                  </a:cubicBezTo>
                  <a:lnTo>
                    <a:pt x="1810069" y="0"/>
                  </a:lnTo>
                  <a:cubicBezTo>
                    <a:pt x="1921144" y="0"/>
                    <a:pt x="2011188" y="90044"/>
                    <a:pt x="2011188" y="201119"/>
                  </a:cubicBezTo>
                  <a:lnTo>
                    <a:pt x="2011188" y="2713531"/>
                  </a:lnTo>
                  <a:cubicBezTo>
                    <a:pt x="2011188" y="2824606"/>
                    <a:pt x="1921144" y="2914650"/>
                    <a:pt x="1810069" y="2914650"/>
                  </a:cubicBezTo>
                  <a:lnTo>
                    <a:pt x="201119" y="2914650"/>
                  </a:lnTo>
                  <a:cubicBezTo>
                    <a:pt x="90044" y="2914650"/>
                    <a:pt x="0" y="2824606"/>
                    <a:pt x="0" y="2713531"/>
                  </a:cubicBezTo>
                  <a:lnTo>
                    <a:pt x="0" y="20111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308100" rIns="142240" bIns="725170" numCol="1" spcCol="1270" anchor="ctr" anchorCtr="0">
              <a:noAutofit/>
            </a:bodyPr>
            <a:lstStyle/>
            <a:p>
              <a:pPr lvl="0" algn="ctr" defTabSz="889000">
                <a:lnSpc>
                  <a:spcPct val="90000"/>
                </a:lnSpc>
                <a:spcBef>
                  <a:spcPct val="0"/>
                </a:spcBef>
                <a:spcAft>
                  <a:spcPct val="35000"/>
                </a:spcAft>
              </a:pPr>
              <a:r>
                <a:rPr lang="en-US" sz="2000" kern="1200" dirty="0" smtClean="0"/>
                <a:t>Water Stress</a:t>
              </a:r>
              <a:endParaRPr lang="en-US" sz="2000" kern="1200" dirty="0"/>
            </a:p>
          </p:txBody>
        </p:sp>
        <p:sp>
          <p:nvSpPr>
            <p:cNvPr id="14" name="Oval 13"/>
            <p:cNvSpPr/>
            <p:nvPr/>
          </p:nvSpPr>
          <p:spPr>
            <a:xfrm>
              <a:off x="979423" y="1946529"/>
              <a:ext cx="970578" cy="970578"/>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2530643" y="1771650"/>
              <a:ext cx="2011188" cy="2914650"/>
            </a:xfrm>
            <a:custGeom>
              <a:avLst/>
              <a:gdLst>
                <a:gd name="connsiteX0" fmla="*/ 0 w 2011188"/>
                <a:gd name="connsiteY0" fmla="*/ 201119 h 2914650"/>
                <a:gd name="connsiteX1" fmla="*/ 201119 w 2011188"/>
                <a:gd name="connsiteY1" fmla="*/ 0 h 2914650"/>
                <a:gd name="connsiteX2" fmla="*/ 1810069 w 2011188"/>
                <a:gd name="connsiteY2" fmla="*/ 0 h 2914650"/>
                <a:gd name="connsiteX3" fmla="*/ 2011188 w 2011188"/>
                <a:gd name="connsiteY3" fmla="*/ 201119 h 2914650"/>
                <a:gd name="connsiteX4" fmla="*/ 2011188 w 2011188"/>
                <a:gd name="connsiteY4" fmla="*/ 2713531 h 2914650"/>
                <a:gd name="connsiteX5" fmla="*/ 1810069 w 2011188"/>
                <a:gd name="connsiteY5" fmla="*/ 2914650 h 2914650"/>
                <a:gd name="connsiteX6" fmla="*/ 201119 w 2011188"/>
                <a:gd name="connsiteY6" fmla="*/ 2914650 h 2914650"/>
                <a:gd name="connsiteX7" fmla="*/ 0 w 2011188"/>
                <a:gd name="connsiteY7" fmla="*/ 2713531 h 2914650"/>
                <a:gd name="connsiteX8" fmla="*/ 0 w 2011188"/>
                <a:gd name="connsiteY8" fmla="*/ 201119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2914650">
                  <a:moveTo>
                    <a:pt x="0" y="201119"/>
                  </a:moveTo>
                  <a:cubicBezTo>
                    <a:pt x="0" y="90044"/>
                    <a:pt x="90044" y="0"/>
                    <a:pt x="201119" y="0"/>
                  </a:cubicBezTo>
                  <a:lnTo>
                    <a:pt x="1810069" y="0"/>
                  </a:lnTo>
                  <a:cubicBezTo>
                    <a:pt x="1921144" y="0"/>
                    <a:pt x="2011188" y="90044"/>
                    <a:pt x="2011188" y="201119"/>
                  </a:cubicBezTo>
                  <a:lnTo>
                    <a:pt x="2011188" y="2713531"/>
                  </a:lnTo>
                  <a:cubicBezTo>
                    <a:pt x="2011188" y="2824606"/>
                    <a:pt x="1921144" y="2914650"/>
                    <a:pt x="1810069" y="2914650"/>
                  </a:cubicBezTo>
                  <a:lnTo>
                    <a:pt x="201119" y="2914650"/>
                  </a:lnTo>
                  <a:cubicBezTo>
                    <a:pt x="90044" y="2914650"/>
                    <a:pt x="0" y="2824606"/>
                    <a:pt x="0" y="2713531"/>
                  </a:cubicBezTo>
                  <a:lnTo>
                    <a:pt x="0" y="20111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308100" rIns="142240" bIns="725170" numCol="1" spcCol="1270" anchor="ctr" anchorCtr="0">
              <a:noAutofit/>
            </a:bodyPr>
            <a:lstStyle/>
            <a:p>
              <a:pPr lvl="0" algn="ctr" defTabSz="889000">
                <a:lnSpc>
                  <a:spcPct val="90000"/>
                </a:lnSpc>
                <a:spcBef>
                  <a:spcPct val="0"/>
                </a:spcBef>
                <a:spcAft>
                  <a:spcPct val="35000"/>
                </a:spcAft>
              </a:pPr>
              <a:r>
                <a:rPr lang="en-US" sz="2000" kern="1200" dirty="0" err="1" smtClean="0"/>
                <a:t>WaterGAP</a:t>
              </a:r>
              <a:r>
                <a:rPr lang="en-US" sz="2000" kern="1200" dirty="0" smtClean="0"/>
                <a:t> Model</a:t>
              </a:r>
              <a:endParaRPr lang="en-US" sz="2000" kern="1200" dirty="0"/>
            </a:p>
          </p:txBody>
        </p:sp>
        <p:sp>
          <p:nvSpPr>
            <p:cNvPr id="16" name="Oval 15"/>
            <p:cNvSpPr/>
            <p:nvPr/>
          </p:nvSpPr>
          <p:spPr>
            <a:xfrm>
              <a:off x="3050948" y="1946529"/>
              <a:ext cx="970578" cy="970578"/>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4602167" y="1771650"/>
              <a:ext cx="2011188" cy="2914650"/>
            </a:xfrm>
            <a:custGeom>
              <a:avLst/>
              <a:gdLst>
                <a:gd name="connsiteX0" fmla="*/ 0 w 2011188"/>
                <a:gd name="connsiteY0" fmla="*/ 201119 h 2914650"/>
                <a:gd name="connsiteX1" fmla="*/ 201119 w 2011188"/>
                <a:gd name="connsiteY1" fmla="*/ 0 h 2914650"/>
                <a:gd name="connsiteX2" fmla="*/ 1810069 w 2011188"/>
                <a:gd name="connsiteY2" fmla="*/ 0 h 2914650"/>
                <a:gd name="connsiteX3" fmla="*/ 2011188 w 2011188"/>
                <a:gd name="connsiteY3" fmla="*/ 201119 h 2914650"/>
                <a:gd name="connsiteX4" fmla="*/ 2011188 w 2011188"/>
                <a:gd name="connsiteY4" fmla="*/ 2713531 h 2914650"/>
                <a:gd name="connsiteX5" fmla="*/ 1810069 w 2011188"/>
                <a:gd name="connsiteY5" fmla="*/ 2914650 h 2914650"/>
                <a:gd name="connsiteX6" fmla="*/ 201119 w 2011188"/>
                <a:gd name="connsiteY6" fmla="*/ 2914650 h 2914650"/>
                <a:gd name="connsiteX7" fmla="*/ 0 w 2011188"/>
                <a:gd name="connsiteY7" fmla="*/ 2713531 h 2914650"/>
                <a:gd name="connsiteX8" fmla="*/ 0 w 2011188"/>
                <a:gd name="connsiteY8" fmla="*/ 201119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2914650">
                  <a:moveTo>
                    <a:pt x="0" y="201119"/>
                  </a:moveTo>
                  <a:cubicBezTo>
                    <a:pt x="0" y="90044"/>
                    <a:pt x="90044" y="0"/>
                    <a:pt x="201119" y="0"/>
                  </a:cubicBezTo>
                  <a:lnTo>
                    <a:pt x="1810069" y="0"/>
                  </a:lnTo>
                  <a:cubicBezTo>
                    <a:pt x="1921144" y="0"/>
                    <a:pt x="2011188" y="90044"/>
                    <a:pt x="2011188" y="201119"/>
                  </a:cubicBezTo>
                  <a:lnTo>
                    <a:pt x="2011188" y="2713531"/>
                  </a:lnTo>
                  <a:cubicBezTo>
                    <a:pt x="2011188" y="2824606"/>
                    <a:pt x="1921144" y="2914650"/>
                    <a:pt x="1810069" y="2914650"/>
                  </a:cubicBezTo>
                  <a:lnTo>
                    <a:pt x="201119" y="2914650"/>
                  </a:lnTo>
                  <a:cubicBezTo>
                    <a:pt x="90044" y="2914650"/>
                    <a:pt x="0" y="2824606"/>
                    <a:pt x="0" y="2713531"/>
                  </a:cubicBezTo>
                  <a:lnTo>
                    <a:pt x="0" y="20111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308100" rIns="142240" bIns="725170" numCol="1" spcCol="1270" anchor="ctr" anchorCtr="0">
              <a:noAutofit/>
            </a:bodyPr>
            <a:lstStyle/>
            <a:p>
              <a:pPr lvl="0" algn="ctr" defTabSz="889000">
                <a:lnSpc>
                  <a:spcPct val="90000"/>
                </a:lnSpc>
                <a:spcBef>
                  <a:spcPct val="0"/>
                </a:spcBef>
                <a:spcAft>
                  <a:spcPct val="35000"/>
                </a:spcAft>
              </a:pPr>
              <a:r>
                <a:rPr lang="en-US" sz="2000" kern="1200" dirty="0" smtClean="0"/>
                <a:t>Stress in the Continental United States</a:t>
              </a:r>
              <a:endParaRPr lang="en-US" sz="2000" kern="1200" dirty="0"/>
            </a:p>
          </p:txBody>
        </p:sp>
        <p:sp>
          <p:nvSpPr>
            <p:cNvPr id="18" name="Oval 17"/>
            <p:cNvSpPr/>
            <p:nvPr/>
          </p:nvSpPr>
          <p:spPr>
            <a:xfrm>
              <a:off x="5122473" y="1946529"/>
              <a:ext cx="970578" cy="970578"/>
            </a:xfrm>
            <a:prstGeom prst="ellipse">
              <a:avLst/>
            </a:prstGeom>
            <a:blipFill>
              <a:blip r:embed="rId5" cstate="print">
                <a:extLst>
                  <a:ext uri="{28A0092B-C50C-407E-A947-70E740481C1C}">
                    <a14:useLocalDpi xmlns:a14="http://schemas.microsoft.com/office/drawing/2010/main" val="0"/>
                  </a:ext>
                </a:extLst>
              </a:blip>
              <a:srcRect/>
              <a:stretch>
                <a:fillRect l="-27000" r="-27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6673692" y="1771650"/>
              <a:ext cx="2011188" cy="2914650"/>
            </a:xfrm>
            <a:custGeom>
              <a:avLst/>
              <a:gdLst>
                <a:gd name="connsiteX0" fmla="*/ 0 w 2011188"/>
                <a:gd name="connsiteY0" fmla="*/ 201119 h 2914650"/>
                <a:gd name="connsiteX1" fmla="*/ 201119 w 2011188"/>
                <a:gd name="connsiteY1" fmla="*/ 0 h 2914650"/>
                <a:gd name="connsiteX2" fmla="*/ 1810069 w 2011188"/>
                <a:gd name="connsiteY2" fmla="*/ 0 h 2914650"/>
                <a:gd name="connsiteX3" fmla="*/ 2011188 w 2011188"/>
                <a:gd name="connsiteY3" fmla="*/ 201119 h 2914650"/>
                <a:gd name="connsiteX4" fmla="*/ 2011188 w 2011188"/>
                <a:gd name="connsiteY4" fmla="*/ 2713531 h 2914650"/>
                <a:gd name="connsiteX5" fmla="*/ 1810069 w 2011188"/>
                <a:gd name="connsiteY5" fmla="*/ 2914650 h 2914650"/>
                <a:gd name="connsiteX6" fmla="*/ 201119 w 2011188"/>
                <a:gd name="connsiteY6" fmla="*/ 2914650 h 2914650"/>
                <a:gd name="connsiteX7" fmla="*/ 0 w 2011188"/>
                <a:gd name="connsiteY7" fmla="*/ 2713531 h 2914650"/>
                <a:gd name="connsiteX8" fmla="*/ 0 w 2011188"/>
                <a:gd name="connsiteY8" fmla="*/ 201119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2914650">
                  <a:moveTo>
                    <a:pt x="0" y="201119"/>
                  </a:moveTo>
                  <a:cubicBezTo>
                    <a:pt x="0" y="90044"/>
                    <a:pt x="90044" y="0"/>
                    <a:pt x="201119" y="0"/>
                  </a:cubicBezTo>
                  <a:lnTo>
                    <a:pt x="1810069" y="0"/>
                  </a:lnTo>
                  <a:cubicBezTo>
                    <a:pt x="1921144" y="0"/>
                    <a:pt x="2011188" y="90044"/>
                    <a:pt x="2011188" y="201119"/>
                  </a:cubicBezTo>
                  <a:lnTo>
                    <a:pt x="2011188" y="2713531"/>
                  </a:lnTo>
                  <a:cubicBezTo>
                    <a:pt x="2011188" y="2824606"/>
                    <a:pt x="1921144" y="2914650"/>
                    <a:pt x="1810069" y="2914650"/>
                  </a:cubicBezTo>
                  <a:lnTo>
                    <a:pt x="201119" y="2914650"/>
                  </a:lnTo>
                  <a:cubicBezTo>
                    <a:pt x="90044" y="2914650"/>
                    <a:pt x="0" y="2824606"/>
                    <a:pt x="0" y="2713531"/>
                  </a:cubicBezTo>
                  <a:lnTo>
                    <a:pt x="0" y="20111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308100" rIns="142240" bIns="725170" numCol="1" spcCol="1270" anchor="ctr" anchorCtr="0">
              <a:noAutofit/>
            </a:bodyPr>
            <a:lstStyle/>
            <a:p>
              <a:pPr lvl="0" algn="ctr" defTabSz="889000">
                <a:lnSpc>
                  <a:spcPct val="90000"/>
                </a:lnSpc>
                <a:spcBef>
                  <a:spcPct val="0"/>
                </a:spcBef>
                <a:spcAft>
                  <a:spcPct val="35000"/>
                </a:spcAft>
              </a:pPr>
              <a:r>
                <a:rPr lang="en-US" sz="2000" kern="1200" dirty="0" smtClean="0"/>
                <a:t>Future Work</a:t>
              </a:r>
              <a:endParaRPr lang="en-US" sz="2000" kern="1200" dirty="0"/>
            </a:p>
          </p:txBody>
        </p:sp>
        <p:sp>
          <p:nvSpPr>
            <p:cNvPr id="20" name="Oval 19"/>
            <p:cNvSpPr/>
            <p:nvPr/>
          </p:nvSpPr>
          <p:spPr>
            <a:xfrm>
              <a:off x="7193997" y="1946529"/>
              <a:ext cx="970578" cy="970578"/>
            </a:xfrm>
            <a:prstGeom prst="ellipse">
              <a:avLst/>
            </a:prstGeom>
            <a:blipFill>
              <a:blip r:embed="rId6" cstate="print">
                <a:extLst>
                  <a:ext uri="{28A0092B-C50C-407E-A947-70E740481C1C}">
                    <a14:useLocalDpi xmlns:a14="http://schemas.microsoft.com/office/drawing/2010/main" val="0"/>
                  </a:ext>
                </a:extLst>
              </a:blip>
              <a:srcRec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21" name="Left-Right Arrow 20"/>
            <p:cNvSpPr/>
            <p:nvPr/>
          </p:nvSpPr>
          <p:spPr>
            <a:xfrm>
              <a:off x="786383" y="4103370"/>
              <a:ext cx="7571232" cy="437197"/>
            </a:xfrm>
            <a:prstGeom prst="leftRight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3" name="TextBox 2"/>
          <p:cNvSpPr txBox="1"/>
          <p:nvPr/>
        </p:nvSpPr>
        <p:spPr>
          <a:xfrm>
            <a:off x="685800" y="4019550"/>
            <a:ext cx="381000" cy="533400"/>
          </a:xfrm>
          <a:prstGeom prst="rect">
            <a:avLst/>
          </a:prstGeom>
          <a:solidFill>
            <a:schemeClr val="bg1"/>
          </a:solidFill>
        </p:spPr>
        <p:txBody>
          <a:bodyPr wrap="square" rtlCol="0">
            <a:spAutoFit/>
          </a:bodyPr>
          <a:lstStyle/>
          <a:p>
            <a:endParaRPr lang="en-US" dirty="0"/>
          </a:p>
        </p:txBody>
      </p:sp>
      <p:cxnSp>
        <p:nvCxnSpPr>
          <p:cNvPr id="6" name="Straight Connector 5"/>
          <p:cNvCxnSpPr/>
          <p:nvPr/>
        </p:nvCxnSpPr>
        <p:spPr>
          <a:xfrm>
            <a:off x="1066800" y="4019550"/>
            <a:ext cx="0" cy="533400"/>
          </a:xfrm>
          <a:prstGeom prst="line">
            <a:avLst/>
          </a:prstGeom>
          <a:ln w="31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25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7147"/>
            <a:ext cx="8229600" cy="857250"/>
          </a:xfrm>
        </p:spPr>
        <p:txBody>
          <a:bodyPr>
            <a:normAutofit/>
          </a:bodyPr>
          <a:lstStyle/>
          <a:p>
            <a:r>
              <a:rPr lang="en-US" sz="3200" dirty="0" smtClean="0"/>
              <a:t>Water Stress</a:t>
            </a:r>
            <a:endParaRPr lang="en-US" sz="3200" dirty="0"/>
          </a:p>
        </p:txBody>
      </p:sp>
      <p:sp>
        <p:nvSpPr>
          <p:cNvPr id="3" name="Content Placeholder 2"/>
          <p:cNvSpPr>
            <a:spLocks noGrp="1"/>
          </p:cNvSpPr>
          <p:nvPr>
            <p:ph idx="1"/>
          </p:nvPr>
        </p:nvSpPr>
        <p:spPr>
          <a:xfrm>
            <a:off x="1981200" y="4502074"/>
            <a:ext cx="5791200" cy="584276"/>
          </a:xfrm>
        </p:spPr>
        <p:txBody>
          <a:bodyPr>
            <a:noAutofit/>
          </a:bodyPr>
          <a:lstStyle/>
          <a:p>
            <a:pPr marL="0" indent="0">
              <a:buNone/>
            </a:pPr>
            <a:r>
              <a:rPr lang="en-US" sz="2400" b="1" dirty="0">
                <a:solidFill>
                  <a:srgbClr val="002060"/>
                </a:solidFill>
              </a:rPr>
              <a:t>H</a:t>
            </a:r>
            <a:r>
              <a:rPr lang="en-US" sz="2400" b="1" dirty="0" smtClean="0">
                <a:solidFill>
                  <a:srgbClr val="002060"/>
                </a:solidFill>
              </a:rPr>
              <a:t>uman Demand </a:t>
            </a:r>
            <a:r>
              <a:rPr lang="en-US" sz="2400" b="1" dirty="0">
                <a:solidFill>
                  <a:srgbClr val="002060"/>
                </a:solidFill>
              </a:rPr>
              <a:t>F</a:t>
            </a:r>
            <a:r>
              <a:rPr lang="en-US" sz="2400" b="1" dirty="0" smtClean="0">
                <a:solidFill>
                  <a:srgbClr val="002060"/>
                </a:solidFill>
              </a:rPr>
              <a:t>or Water </a:t>
            </a:r>
            <a:r>
              <a:rPr lang="en-US" sz="2400" b="1" dirty="0">
                <a:solidFill>
                  <a:srgbClr val="002060"/>
                </a:solidFill>
              </a:rPr>
              <a:t>&gt;</a:t>
            </a:r>
            <a:r>
              <a:rPr lang="en-US" sz="2400" b="1" dirty="0" smtClean="0">
                <a:solidFill>
                  <a:srgbClr val="002060"/>
                </a:solidFill>
              </a:rPr>
              <a:t> Natural Supply</a:t>
            </a:r>
            <a:endParaRPr lang="en-US" sz="2400" b="1" dirty="0">
              <a:solidFill>
                <a:srgbClr val="002060"/>
              </a:solidFill>
            </a:endParaRPr>
          </a:p>
          <a:p>
            <a:endParaRPr lang="en-US" sz="1400" dirty="0" smtClean="0"/>
          </a:p>
        </p:txBody>
      </p:sp>
      <p:pic>
        <p:nvPicPr>
          <p:cNvPr id="4" name="Picture 3"/>
          <p:cNvPicPr>
            <a:picLocks noChangeAspect="1"/>
          </p:cNvPicPr>
          <p:nvPr/>
        </p:nvPicPr>
        <p:blipFill>
          <a:blip r:embed="rId3"/>
          <a:stretch>
            <a:fillRect/>
          </a:stretch>
        </p:blipFill>
        <p:spPr>
          <a:xfrm>
            <a:off x="816202" y="1352550"/>
            <a:ext cx="3755798" cy="3048000"/>
          </a:xfrm>
          <a:prstGeom prst="rect">
            <a:avLst/>
          </a:prstGeom>
          <a:ln w="19050">
            <a:solidFill>
              <a:schemeClr val="tx1"/>
            </a:solidFill>
          </a:ln>
        </p:spPr>
      </p:pic>
      <p:pic>
        <p:nvPicPr>
          <p:cNvPr id="1026" name="Picture 2" descr="https://tpwd.texas.gov/education/hunter-education/online-course/images-conservation/Mapecoregio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334397"/>
            <a:ext cx="3112845" cy="306615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096000" y="1736604"/>
            <a:ext cx="607437" cy="1518776"/>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81000" y="477147"/>
            <a:ext cx="8229600" cy="857250"/>
          </a:xfrm>
        </p:spPr>
        <p:txBody>
          <a:bodyPr>
            <a:normAutofit/>
          </a:bodyPr>
          <a:lstStyle/>
          <a:p>
            <a:r>
              <a:rPr lang="en-US" sz="3200" dirty="0" err="1" smtClean="0"/>
              <a:t>WaterGAP</a:t>
            </a:r>
            <a:r>
              <a:rPr lang="en-US" sz="3200" dirty="0" smtClean="0"/>
              <a:t> Model</a:t>
            </a:r>
            <a:endParaRPr lang="en-US" sz="3200" dirty="0"/>
          </a:p>
        </p:txBody>
      </p:sp>
      <p:sp>
        <p:nvSpPr>
          <p:cNvPr id="11" name="Rectangle 10"/>
          <p:cNvSpPr/>
          <p:nvPr/>
        </p:nvSpPr>
        <p:spPr>
          <a:xfrm>
            <a:off x="829235" y="1270300"/>
            <a:ext cx="1407600" cy="99059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Country</a:t>
            </a:r>
          </a:p>
          <a:p>
            <a:pPr algn="ctr"/>
            <a:r>
              <a:rPr lang="en-US" sz="1800" dirty="0" smtClean="0"/>
              <a:t>Sector</a:t>
            </a:r>
          </a:p>
          <a:p>
            <a:pPr algn="ctr"/>
            <a:r>
              <a:rPr lang="en-US" sz="1800" dirty="0" smtClean="0"/>
              <a:t>Population</a:t>
            </a:r>
            <a:endParaRPr lang="en-US" sz="1800" dirty="0"/>
          </a:p>
        </p:txBody>
      </p:sp>
      <p:sp>
        <p:nvSpPr>
          <p:cNvPr id="12" name="Rectangle 11"/>
          <p:cNvSpPr/>
          <p:nvPr/>
        </p:nvSpPr>
        <p:spPr>
          <a:xfrm>
            <a:off x="7203000" y="1972337"/>
            <a:ext cx="1407600" cy="99059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Water Stress Indicators</a:t>
            </a:r>
            <a:endParaRPr lang="en-US" sz="1800" dirty="0"/>
          </a:p>
        </p:txBody>
      </p:sp>
      <p:sp>
        <p:nvSpPr>
          <p:cNvPr id="13" name="Rectangle 12"/>
          <p:cNvSpPr/>
          <p:nvPr/>
        </p:nvSpPr>
        <p:spPr>
          <a:xfrm>
            <a:off x="2949835" y="1270300"/>
            <a:ext cx="3275201" cy="99059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endParaRPr lang="en-US" sz="1400" dirty="0" smtClean="0"/>
          </a:p>
          <a:p>
            <a:endParaRPr lang="en-US" sz="1400" dirty="0" smtClean="0"/>
          </a:p>
          <a:p>
            <a:r>
              <a:rPr lang="en-US" sz="1800" dirty="0" smtClean="0"/>
              <a:t>Water Use Model</a:t>
            </a:r>
          </a:p>
          <a:p>
            <a:r>
              <a:rPr lang="en-US" sz="1400" dirty="0" smtClean="0"/>
              <a:t>Water Withdrawals and Consumption (Irrigation, Livestock, Domestic, Industry)</a:t>
            </a:r>
          </a:p>
          <a:p>
            <a:pPr algn="ctr"/>
            <a:endParaRPr lang="en-US" dirty="0"/>
          </a:p>
        </p:txBody>
      </p:sp>
      <p:sp>
        <p:nvSpPr>
          <p:cNvPr id="14" name="Rectangle 13"/>
          <p:cNvSpPr/>
          <p:nvPr/>
        </p:nvSpPr>
        <p:spPr>
          <a:xfrm>
            <a:off x="2949836" y="2775863"/>
            <a:ext cx="3275200" cy="99059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en-US" sz="1800" dirty="0" smtClean="0"/>
              <a:t>Hydrologic Model</a:t>
            </a:r>
          </a:p>
          <a:p>
            <a:r>
              <a:rPr lang="en-US" sz="1400" dirty="0" smtClean="0"/>
              <a:t>Water Balance Components, River Discharge</a:t>
            </a:r>
            <a:endParaRPr lang="en-US" sz="1400" dirty="0"/>
          </a:p>
        </p:txBody>
      </p:sp>
      <p:sp>
        <p:nvSpPr>
          <p:cNvPr id="15" name="Rectangle 14"/>
          <p:cNvSpPr/>
          <p:nvPr/>
        </p:nvSpPr>
        <p:spPr>
          <a:xfrm>
            <a:off x="2949835" y="4391795"/>
            <a:ext cx="3275201" cy="43431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Observed Discharge Calibration</a:t>
            </a:r>
            <a:endParaRPr lang="en-US" sz="1800" dirty="0"/>
          </a:p>
        </p:txBody>
      </p:sp>
      <p:sp>
        <p:nvSpPr>
          <p:cNvPr id="16" name="Rectangle 15"/>
          <p:cNvSpPr/>
          <p:nvPr/>
        </p:nvSpPr>
        <p:spPr>
          <a:xfrm>
            <a:off x="830155" y="2775863"/>
            <a:ext cx="1407600" cy="99059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Soils </a:t>
            </a:r>
          </a:p>
          <a:p>
            <a:pPr algn="ctr"/>
            <a:r>
              <a:rPr lang="en-US" sz="1800" dirty="0" smtClean="0"/>
              <a:t>Land Use</a:t>
            </a:r>
          </a:p>
          <a:p>
            <a:pPr algn="ctr"/>
            <a:r>
              <a:rPr lang="en-US" sz="1800" dirty="0" smtClean="0"/>
              <a:t>Climate</a:t>
            </a:r>
          </a:p>
        </p:txBody>
      </p:sp>
      <p:cxnSp>
        <p:nvCxnSpPr>
          <p:cNvPr id="18" name="Straight Arrow Connector 17"/>
          <p:cNvCxnSpPr/>
          <p:nvPr/>
        </p:nvCxnSpPr>
        <p:spPr>
          <a:xfrm>
            <a:off x="2402436" y="1736604"/>
            <a:ext cx="391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402436" y="3255380"/>
            <a:ext cx="391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587435" y="3882900"/>
            <a:ext cx="0" cy="3985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03437" y="2467636"/>
            <a:ext cx="3910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324600" y="3644422"/>
            <a:ext cx="2540564" cy="830997"/>
          </a:xfrm>
          <a:prstGeom prst="rect">
            <a:avLst/>
          </a:prstGeom>
          <a:noFill/>
        </p:spPr>
        <p:txBody>
          <a:bodyPr wrap="square" rtlCol="0">
            <a:spAutoFit/>
          </a:bodyPr>
          <a:lstStyle/>
          <a:p>
            <a:pPr algn="ctr"/>
            <a:r>
              <a:rPr lang="en-US" b="1" dirty="0" smtClean="0">
                <a:solidFill>
                  <a:srgbClr val="C00000"/>
                </a:solidFill>
              </a:rPr>
              <a:t>Surface Water Only!!!</a:t>
            </a:r>
            <a:endParaRPr lang="en-US" b="1" dirty="0">
              <a:solidFill>
                <a:srgbClr val="C00000"/>
              </a:solidFill>
            </a:endParaRPr>
          </a:p>
        </p:txBody>
      </p:sp>
      <p:sp>
        <p:nvSpPr>
          <p:cNvPr id="38" name="TextBox 37"/>
          <p:cNvSpPr txBox="1"/>
          <p:nvPr/>
        </p:nvSpPr>
        <p:spPr>
          <a:xfrm>
            <a:off x="5884835" y="2288878"/>
            <a:ext cx="340201" cy="456997"/>
          </a:xfrm>
          <a:prstGeom prst="rect">
            <a:avLst/>
          </a:prstGeom>
          <a:solidFill>
            <a:schemeClr val="bg1"/>
          </a:solidFill>
        </p:spPr>
        <p:txBody>
          <a:bodyPr wrap="square" rtlCol="0">
            <a:spAutoFit/>
          </a:bodyPr>
          <a:lstStyle/>
          <a:p>
            <a:endParaRPr lang="en-US" sz="2000" dirty="0"/>
          </a:p>
        </p:txBody>
      </p:sp>
    </p:spTree>
    <p:extLst>
      <p:ext uri="{BB962C8B-B14F-4D97-AF65-F5344CB8AC3E}">
        <p14:creationId xmlns:p14="http://schemas.microsoft.com/office/powerpoint/2010/main" val="5732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82"/>
          <a:stretch/>
        </p:blipFill>
        <p:spPr>
          <a:xfrm>
            <a:off x="457200" y="514350"/>
            <a:ext cx="7467600" cy="4465096"/>
          </a:xfrm>
          <a:prstGeom prst="rect">
            <a:avLst/>
          </a:prstGeom>
          <a:ln w="19050">
            <a:solidFill>
              <a:schemeClr val="tx1">
                <a:lumMod val="65000"/>
                <a:lumOff val="35000"/>
              </a:schemeClr>
            </a:solidFill>
          </a:ln>
        </p:spPr>
      </p:pic>
      <p:grpSp>
        <p:nvGrpSpPr>
          <p:cNvPr id="7" name="Group 6"/>
          <p:cNvGrpSpPr/>
          <p:nvPr/>
        </p:nvGrpSpPr>
        <p:grpSpPr>
          <a:xfrm>
            <a:off x="1143000" y="1323413"/>
            <a:ext cx="6934200" cy="2846969"/>
            <a:chOff x="1447800" y="1733550"/>
            <a:chExt cx="6934200" cy="2846969"/>
          </a:xfrm>
        </p:grpSpPr>
        <p:sp>
          <p:nvSpPr>
            <p:cNvPr id="8" name="Rectangle 7"/>
            <p:cNvSpPr/>
            <p:nvPr/>
          </p:nvSpPr>
          <p:spPr>
            <a:xfrm>
              <a:off x="1447800" y="1733550"/>
              <a:ext cx="1676400" cy="813885"/>
            </a:xfrm>
            <a:prstGeom prst="rect">
              <a:avLst/>
            </a:prstGeom>
            <a:no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47800" y="2547435"/>
              <a:ext cx="1752600" cy="2033084"/>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124200" y="2543175"/>
              <a:ext cx="5257800" cy="2037344"/>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7800" y="1733550"/>
              <a:ext cx="1752600" cy="95250"/>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24200" y="1733550"/>
              <a:ext cx="5257800" cy="95250"/>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stretch>
              <a:fillRect/>
            </a:stretch>
          </p:blipFill>
          <p:spPr>
            <a:xfrm>
              <a:off x="3200400" y="1828800"/>
              <a:ext cx="5181600" cy="2751719"/>
            </a:xfrm>
            <a:prstGeom prst="rect">
              <a:avLst/>
            </a:prstGeom>
            <a:ln w="19050">
              <a:solidFill>
                <a:schemeClr val="tx1">
                  <a:lumMod val="65000"/>
                  <a:lumOff val="35000"/>
                </a:schemeClr>
              </a:solidFill>
            </a:ln>
          </p:spPr>
        </p:pic>
      </p:grpSp>
      <p:pic>
        <p:nvPicPr>
          <p:cNvPr id="4" name="Picture 3"/>
          <p:cNvPicPr>
            <a:picLocks noChangeAspect="1"/>
          </p:cNvPicPr>
          <p:nvPr/>
        </p:nvPicPr>
        <p:blipFill>
          <a:blip r:embed="rId4"/>
          <a:stretch>
            <a:fillRect/>
          </a:stretch>
        </p:blipFill>
        <p:spPr>
          <a:xfrm>
            <a:off x="7115175" y="3185944"/>
            <a:ext cx="1924050" cy="1885950"/>
          </a:xfrm>
          <a:prstGeom prst="rect">
            <a:avLst/>
          </a:prstGeom>
          <a:ln w="19050">
            <a:solidFill>
              <a:schemeClr val="tx1">
                <a:lumMod val="65000"/>
                <a:lumOff val="35000"/>
              </a:schemeClr>
            </a:solidFill>
          </a:ln>
        </p:spPr>
      </p:pic>
    </p:spTree>
    <p:extLst>
      <p:ext uri="{BB962C8B-B14F-4D97-AF65-F5344CB8AC3E}">
        <p14:creationId xmlns:p14="http://schemas.microsoft.com/office/powerpoint/2010/main" val="21793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3862"/>
            <a:ext cx="8229600" cy="857250"/>
          </a:xfrm>
        </p:spPr>
        <p:txBody>
          <a:bodyPr>
            <a:normAutofit/>
          </a:bodyPr>
          <a:lstStyle/>
          <a:p>
            <a:r>
              <a:rPr lang="en-US" sz="3200" dirty="0" smtClean="0"/>
              <a:t>Extreme and High Stress in USA</a:t>
            </a:r>
            <a:endParaRPr lang="en-US" sz="3200" dirty="0"/>
          </a:p>
        </p:txBody>
      </p:sp>
      <p:pic>
        <p:nvPicPr>
          <p:cNvPr id="4" name="Picture 3"/>
          <p:cNvPicPr>
            <a:picLocks noChangeAspect="1"/>
          </p:cNvPicPr>
          <p:nvPr/>
        </p:nvPicPr>
        <p:blipFill>
          <a:blip r:embed="rId2"/>
          <a:stretch>
            <a:fillRect/>
          </a:stretch>
        </p:blipFill>
        <p:spPr>
          <a:xfrm>
            <a:off x="304800" y="1123950"/>
            <a:ext cx="7412057" cy="3654635"/>
          </a:xfrm>
          <a:prstGeom prst="rect">
            <a:avLst/>
          </a:prstGeom>
        </p:spPr>
      </p:pic>
      <p:pic>
        <p:nvPicPr>
          <p:cNvPr id="6" name="Picture 5"/>
          <p:cNvPicPr>
            <a:picLocks noChangeAspect="1"/>
          </p:cNvPicPr>
          <p:nvPr/>
        </p:nvPicPr>
        <p:blipFill>
          <a:blip r:embed="rId3"/>
          <a:stretch>
            <a:fillRect/>
          </a:stretch>
        </p:blipFill>
        <p:spPr>
          <a:xfrm>
            <a:off x="6559569" y="3181350"/>
            <a:ext cx="2314575" cy="1819275"/>
          </a:xfrm>
          <a:prstGeom prst="rect">
            <a:avLst/>
          </a:prstGeom>
          <a:ln w="19050">
            <a:solidFill>
              <a:schemeClr val="tx1">
                <a:lumMod val="65000"/>
                <a:lumOff val="35000"/>
              </a:schemeClr>
            </a:solidFill>
          </a:ln>
        </p:spPr>
      </p:pic>
    </p:spTree>
    <p:extLst>
      <p:ext uri="{BB962C8B-B14F-4D97-AF65-F5344CB8AC3E}">
        <p14:creationId xmlns:p14="http://schemas.microsoft.com/office/powerpoint/2010/main" val="356273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1012"/>
            <a:ext cx="8229600" cy="857250"/>
          </a:xfrm>
        </p:spPr>
        <p:txBody>
          <a:bodyPr>
            <a:normAutofit/>
          </a:bodyPr>
          <a:lstStyle/>
          <a:p>
            <a:r>
              <a:rPr lang="en-US" sz="3200" dirty="0" smtClean="0"/>
              <a:t>Moderate and Low Stress in the USA</a:t>
            </a:r>
            <a:endParaRPr lang="en-US" sz="3200" dirty="0"/>
          </a:p>
        </p:txBody>
      </p:sp>
      <p:pic>
        <p:nvPicPr>
          <p:cNvPr id="4" name="Picture 3"/>
          <p:cNvPicPr>
            <a:picLocks noChangeAspect="1"/>
          </p:cNvPicPr>
          <p:nvPr/>
        </p:nvPicPr>
        <p:blipFill>
          <a:blip r:embed="rId2"/>
          <a:stretch>
            <a:fillRect/>
          </a:stretch>
        </p:blipFill>
        <p:spPr>
          <a:xfrm>
            <a:off x="156713" y="1200150"/>
            <a:ext cx="7513056" cy="3705225"/>
          </a:xfrm>
          <a:prstGeom prst="rect">
            <a:avLst/>
          </a:prstGeom>
        </p:spPr>
      </p:pic>
      <p:pic>
        <p:nvPicPr>
          <p:cNvPr id="5" name="Picture 4"/>
          <p:cNvPicPr>
            <a:picLocks noChangeAspect="1"/>
          </p:cNvPicPr>
          <p:nvPr/>
        </p:nvPicPr>
        <p:blipFill>
          <a:blip r:embed="rId3"/>
          <a:stretch>
            <a:fillRect/>
          </a:stretch>
        </p:blipFill>
        <p:spPr>
          <a:xfrm>
            <a:off x="6629400" y="3181350"/>
            <a:ext cx="2352675" cy="1838325"/>
          </a:xfrm>
          <a:prstGeom prst="rect">
            <a:avLst/>
          </a:prstGeom>
          <a:ln w="19050">
            <a:solidFill>
              <a:schemeClr val="tx1">
                <a:lumMod val="65000"/>
                <a:lumOff val="35000"/>
              </a:schemeClr>
            </a:solidFill>
          </a:ln>
        </p:spPr>
      </p:pic>
    </p:spTree>
    <p:extLst>
      <p:ext uri="{BB962C8B-B14F-4D97-AF65-F5344CB8AC3E}">
        <p14:creationId xmlns:p14="http://schemas.microsoft.com/office/powerpoint/2010/main" val="83816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955"/>
            <a:ext cx="8229600" cy="857250"/>
          </a:xfrm>
        </p:spPr>
        <p:txBody>
          <a:bodyPr>
            <a:normAutofit/>
          </a:bodyPr>
          <a:lstStyle/>
          <a:p>
            <a:r>
              <a:rPr lang="en-US" sz="3200" dirty="0" smtClean="0"/>
              <a:t>Population Percent in Poverty</a:t>
            </a:r>
            <a:endParaRPr lang="en-US" sz="3200" dirty="0"/>
          </a:p>
        </p:txBody>
      </p:sp>
      <p:pic>
        <p:nvPicPr>
          <p:cNvPr id="6" name="Picture 5"/>
          <p:cNvPicPr>
            <a:picLocks noChangeAspect="1"/>
          </p:cNvPicPr>
          <p:nvPr/>
        </p:nvPicPr>
        <p:blipFill>
          <a:blip r:embed="rId3"/>
          <a:stretch>
            <a:fillRect/>
          </a:stretch>
        </p:blipFill>
        <p:spPr>
          <a:xfrm>
            <a:off x="445823" y="1304205"/>
            <a:ext cx="6347355" cy="3104685"/>
          </a:xfrm>
          <a:prstGeom prst="rect">
            <a:avLst/>
          </a:prstGeom>
        </p:spPr>
      </p:pic>
      <p:pic>
        <p:nvPicPr>
          <p:cNvPr id="7" name="Picture 6"/>
          <p:cNvPicPr>
            <a:picLocks noChangeAspect="1"/>
          </p:cNvPicPr>
          <p:nvPr/>
        </p:nvPicPr>
        <p:blipFill>
          <a:blip r:embed="rId4"/>
          <a:stretch>
            <a:fillRect/>
          </a:stretch>
        </p:blipFill>
        <p:spPr>
          <a:xfrm>
            <a:off x="7086600" y="1123950"/>
            <a:ext cx="1114425" cy="1571625"/>
          </a:xfrm>
          <a:prstGeom prst="rect">
            <a:avLst/>
          </a:prstGeom>
          <a:ln w="19050">
            <a:solidFill>
              <a:schemeClr val="tx1">
                <a:lumMod val="65000"/>
                <a:lumOff val="35000"/>
              </a:schemeClr>
            </a:solidFill>
          </a:ln>
        </p:spPr>
      </p:pic>
      <p:graphicFrame>
        <p:nvGraphicFramePr>
          <p:cNvPr id="5" name="Table 4"/>
          <p:cNvGraphicFramePr>
            <a:graphicFrameLocks noGrp="1"/>
          </p:cNvGraphicFramePr>
          <p:nvPr>
            <p:extLst>
              <p:ext uri="{D42A27DB-BD31-4B8C-83A1-F6EECF244321}">
                <p14:modId xmlns:p14="http://schemas.microsoft.com/office/powerpoint/2010/main" val="3894187933"/>
              </p:ext>
            </p:extLst>
          </p:nvPr>
        </p:nvGraphicFramePr>
        <p:xfrm>
          <a:off x="6019800" y="3028950"/>
          <a:ext cx="2971347" cy="2011680"/>
        </p:xfrm>
        <a:graphic>
          <a:graphicData uri="http://schemas.openxmlformats.org/drawingml/2006/table">
            <a:tbl>
              <a:tblPr firstRow="1" bandRow="1">
                <a:tableStyleId>{793D81CF-94F2-401A-BA57-92F5A7B2D0C5}</a:tableStyleId>
              </a:tblPr>
              <a:tblGrid>
                <a:gridCol w="1826556"/>
                <a:gridCol w="1144791"/>
              </a:tblGrid>
              <a:tr h="325723">
                <a:tc>
                  <a:txBody>
                    <a:bodyPr/>
                    <a:lstStyle/>
                    <a:p>
                      <a:r>
                        <a:rPr lang="en-US" sz="1600" dirty="0" smtClean="0"/>
                        <a:t>State</a:t>
                      </a:r>
                      <a:endParaRPr lang="en-US" sz="1600" dirty="0"/>
                    </a:p>
                  </a:txBody>
                  <a:tcPr/>
                </a:tc>
                <a:tc>
                  <a:txBody>
                    <a:bodyPr/>
                    <a:lstStyle/>
                    <a:p>
                      <a:r>
                        <a:rPr lang="en-US" sz="1600" dirty="0" smtClean="0"/>
                        <a:t>Poverty</a:t>
                      </a:r>
                      <a:r>
                        <a:rPr lang="en-US" sz="1600" baseline="0" dirty="0" smtClean="0"/>
                        <a:t> %</a:t>
                      </a:r>
                      <a:endParaRPr lang="en-US" sz="1600" dirty="0"/>
                    </a:p>
                  </a:txBody>
                  <a:tcPr/>
                </a:tc>
              </a:tr>
              <a:tr h="325723">
                <a:tc>
                  <a:txBody>
                    <a:bodyPr/>
                    <a:lstStyle/>
                    <a:p>
                      <a:r>
                        <a:rPr lang="en-US" sz="1600" dirty="0" smtClean="0"/>
                        <a:t>Mississippi</a:t>
                      </a:r>
                      <a:endParaRPr lang="en-US" sz="1600" dirty="0"/>
                    </a:p>
                  </a:txBody>
                  <a:tcPr/>
                </a:tc>
                <a:tc>
                  <a:txBody>
                    <a:bodyPr/>
                    <a:lstStyle/>
                    <a:p>
                      <a:r>
                        <a:rPr lang="en-US" sz="1600" dirty="0" smtClean="0"/>
                        <a:t>21</a:t>
                      </a:r>
                      <a:endParaRPr lang="en-US" sz="1600" dirty="0"/>
                    </a:p>
                  </a:txBody>
                  <a:tcPr/>
                </a:tc>
              </a:tr>
              <a:tr h="325723">
                <a:tc>
                  <a:txBody>
                    <a:bodyPr/>
                    <a:lstStyle/>
                    <a:p>
                      <a:r>
                        <a:rPr lang="en-US" sz="1600" dirty="0" smtClean="0"/>
                        <a:t>Louisiana</a:t>
                      </a:r>
                      <a:endParaRPr lang="en-US" sz="1600" dirty="0"/>
                    </a:p>
                  </a:txBody>
                  <a:tcPr/>
                </a:tc>
                <a:tc>
                  <a:txBody>
                    <a:bodyPr/>
                    <a:lstStyle/>
                    <a:p>
                      <a:r>
                        <a:rPr lang="en-US" sz="1600" dirty="0" smtClean="0"/>
                        <a:t>20.1</a:t>
                      </a:r>
                      <a:endParaRPr lang="en-US" sz="1600" dirty="0"/>
                    </a:p>
                  </a:txBody>
                  <a:tcPr/>
                </a:tc>
              </a:tr>
              <a:tr h="325723">
                <a:tc>
                  <a:txBody>
                    <a:bodyPr/>
                    <a:lstStyle/>
                    <a:p>
                      <a:r>
                        <a:rPr lang="en-US" sz="1600" dirty="0" smtClean="0">
                          <a:solidFill>
                            <a:srgbClr val="FF0000"/>
                          </a:solidFill>
                        </a:rPr>
                        <a:t>New Mexico</a:t>
                      </a:r>
                      <a:endParaRPr lang="en-US" sz="1600" dirty="0">
                        <a:solidFill>
                          <a:srgbClr val="FF0000"/>
                        </a:solidFill>
                      </a:endParaRPr>
                    </a:p>
                  </a:txBody>
                  <a:tcPr/>
                </a:tc>
                <a:tc>
                  <a:txBody>
                    <a:bodyPr/>
                    <a:lstStyle/>
                    <a:p>
                      <a:r>
                        <a:rPr lang="en-US" sz="1600" dirty="0" smtClean="0">
                          <a:solidFill>
                            <a:srgbClr val="FF0000"/>
                          </a:solidFill>
                        </a:rPr>
                        <a:t>19.1</a:t>
                      </a:r>
                      <a:endParaRPr lang="en-US" sz="1600" dirty="0">
                        <a:solidFill>
                          <a:srgbClr val="FF0000"/>
                        </a:solidFill>
                      </a:endParaRPr>
                    </a:p>
                  </a:txBody>
                  <a:tcPr/>
                </a:tc>
              </a:tr>
              <a:tr h="325723">
                <a:tc>
                  <a:txBody>
                    <a:bodyPr/>
                    <a:lstStyle/>
                    <a:p>
                      <a:r>
                        <a:rPr lang="en-US" sz="1600" dirty="0" smtClean="0"/>
                        <a:t>District of Columbia</a:t>
                      </a:r>
                      <a:endParaRPr lang="en-US" sz="1600" dirty="0"/>
                    </a:p>
                  </a:txBody>
                  <a:tcPr/>
                </a:tc>
                <a:tc>
                  <a:txBody>
                    <a:bodyPr/>
                    <a:lstStyle/>
                    <a:p>
                      <a:r>
                        <a:rPr lang="en-US" sz="1600" dirty="0" smtClean="0"/>
                        <a:t>18.5</a:t>
                      </a:r>
                      <a:endParaRPr lang="en-US" sz="1600" dirty="0"/>
                    </a:p>
                  </a:txBody>
                  <a:tcPr/>
                </a:tc>
              </a:tr>
              <a:tr h="325723">
                <a:tc>
                  <a:txBody>
                    <a:bodyPr/>
                    <a:lstStyle/>
                    <a:p>
                      <a:r>
                        <a:rPr lang="en-US" sz="1600" dirty="0" smtClean="0"/>
                        <a:t>Kentucky</a:t>
                      </a:r>
                      <a:endParaRPr lang="en-US" sz="1600" dirty="0"/>
                    </a:p>
                  </a:txBody>
                  <a:tcPr/>
                </a:tc>
                <a:tc>
                  <a:txBody>
                    <a:bodyPr/>
                    <a:lstStyle/>
                    <a:p>
                      <a:r>
                        <a:rPr lang="en-US" sz="1600" dirty="0" smtClean="0"/>
                        <a:t>18.2</a:t>
                      </a:r>
                      <a:endParaRPr lang="en-US" sz="1600" dirty="0"/>
                    </a:p>
                  </a:txBody>
                  <a:tcPr/>
                </a:tc>
              </a:tr>
            </a:tbl>
          </a:graphicData>
        </a:graphic>
      </p:graphicFrame>
    </p:spTree>
    <p:extLst>
      <p:ext uri="{BB962C8B-B14F-4D97-AF65-F5344CB8AC3E}">
        <p14:creationId xmlns:p14="http://schemas.microsoft.com/office/powerpoint/2010/main" val="33344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 t="2484" r="1031" b="2091"/>
          <a:stretch/>
        </p:blipFill>
        <p:spPr>
          <a:xfrm>
            <a:off x="381000" y="1304205"/>
            <a:ext cx="7177676" cy="3399952"/>
          </a:xfrm>
          <a:prstGeom prst="rect">
            <a:avLst/>
          </a:prstGeom>
          <a:ln w="19050">
            <a:solidFill>
              <a:schemeClr val="tx1">
                <a:lumMod val="65000"/>
                <a:lumOff val="35000"/>
              </a:schemeClr>
            </a:solidFill>
          </a:ln>
        </p:spPr>
      </p:pic>
      <p:sp>
        <p:nvSpPr>
          <p:cNvPr id="6" name="Title 1"/>
          <p:cNvSpPr>
            <a:spLocks noGrp="1"/>
          </p:cNvSpPr>
          <p:nvPr>
            <p:ph type="title"/>
          </p:nvPr>
        </p:nvSpPr>
        <p:spPr>
          <a:xfrm>
            <a:off x="152400" y="446955"/>
            <a:ext cx="8229600" cy="857250"/>
          </a:xfrm>
        </p:spPr>
        <p:txBody>
          <a:bodyPr>
            <a:normAutofit/>
          </a:bodyPr>
          <a:lstStyle/>
          <a:p>
            <a:r>
              <a:rPr lang="en-US" sz="3200" dirty="0" smtClean="0"/>
              <a:t>Fire Potential and Activity</a:t>
            </a:r>
            <a:endParaRPr lang="en-US" sz="3200" dirty="0"/>
          </a:p>
        </p:txBody>
      </p:sp>
      <p:grpSp>
        <p:nvGrpSpPr>
          <p:cNvPr id="3" name="Group 2"/>
          <p:cNvGrpSpPr/>
          <p:nvPr/>
        </p:nvGrpSpPr>
        <p:grpSpPr>
          <a:xfrm>
            <a:off x="6705600" y="2876550"/>
            <a:ext cx="2286000" cy="2180492"/>
            <a:chOff x="6705600" y="2876550"/>
            <a:chExt cx="2286000" cy="2180492"/>
          </a:xfrm>
        </p:grpSpPr>
        <p:pic>
          <p:nvPicPr>
            <p:cNvPr id="5" name="Picture 4"/>
            <p:cNvPicPr>
              <a:picLocks noChangeAspect="1"/>
            </p:cNvPicPr>
            <p:nvPr/>
          </p:nvPicPr>
          <p:blipFill>
            <a:blip r:embed="rId3"/>
            <a:stretch>
              <a:fillRect/>
            </a:stretch>
          </p:blipFill>
          <p:spPr>
            <a:xfrm>
              <a:off x="6705600" y="2876550"/>
              <a:ext cx="2286000" cy="2180492"/>
            </a:xfrm>
            <a:prstGeom prst="rect">
              <a:avLst/>
            </a:prstGeom>
            <a:ln w="19050">
              <a:solidFill>
                <a:schemeClr val="tx1">
                  <a:lumMod val="65000"/>
                  <a:lumOff val="35000"/>
                </a:schemeClr>
              </a:solidFill>
            </a:ln>
          </p:spPr>
        </p:pic>
        <p:sp>
          <p:nvSpPr>
            <p:cNvPr id="2" name="TextBox 1"/>
            <p:cNvSpPr txBox="1"/>
            <p:nvPr/>
          </p:nvSpPr>
          <p:spPr>
            <a:xfrm>
              <a:off x="7848600" y="3105150"/>
              <a:ext cx="1066800" cy="15240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032572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6213</TotalTime>
  <Words>473</Words>
  <Application>Microsoft Office PowerPoint</Application>
  <PresentationFormat>On-screen Show (16:9)</PresentationFormat>
  <Paragraphs>97</Paragraphs>
  <Slides>13</Slides>
  <Notes>8</Notes>
  <HiddenSlides>3</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Arial Black</vt:lpstr>
      <vt:lpstr>Calibri</vt:lpstr>
      <vt:lpstr>ヒラギノ角ゴ Pro W3</vt:lpstr>
      <vt:lpstr>16-9 Cover</vt:lpstr>
      <vt:lpstr>16-9 Light Background</vt:lpstr>
      <vt:lpstr>16-9 White Backgroud</vt:lpstr>
      <vt:lpstr>PowerPoint Presentation</vt:lpstr>
      <vt:lpstr>Summary</vt:lpstr>
      <vt:lpstr>Water Stress</vt:lpstr>
      <vt:lpstr>WaterGAP Model</vt:lpstr>
      <vt:lpstr>PowerPoint Presentation</vt:lpstr>
      <vt:lpstr>Extreme and High Stress in USA</vt:lpstr>
      <vt:lpstr>Moderate and Low Stress in the USA</vt:lpstr>
      <vt:lpstr>Population Percent in Poverty</vt:lpstr>
      <vt:lpstr>Fire Potential and Activity</vt:lpstr>
      <vt:lpstr>Further Work</vt:lpstr>
      <vt:lpstr>Info about layer</vt:lpstr>
      <vt:lpstr>Degree of Water Stress by Ecoregion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Hannah</cp:lastModifiedBy>
  <cp:revision>430</cp:revision>
  <cp:lastPrinted>2011-01-24T02:49:42Z</cp:lastPrinted>
  <dcterms:created xsi:type="dcterms:W3CDTF">2011-06-30T15:04:08Z</dcterms:created>
  <dcterms:modified xsi:type="dcterms:W3CDTF">2018-11-15T15:24:44Z</dcterms:modified>
  <cp:category/>
</cp:coreProperties>
</file>