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9" r:id="rId1"/>
    <p:sldMasterId id="2147483659" r:id="rId2"/>
    <p:sldMasterId id="2147483669" r:id="rId3"/>
  </p:sldMasterIdLst>
  <p:notesMasterIdLst>
    <p:notesMasterId r:id="rId21"/>
  </p:notesMasterIdLst>
  <p:sldIdLst>
    <p:sldId id="712" r:id="rId4"/>
    <p:sldId id="715" r:id="rId5"/>
    <p:sldId id="723" r:id="rId6"/>
    <p:sldId id="717" r:id="rId7"/>
    <p:sldId id="724" r:id="rId8"/>
    <p:sldId id="738" r:id="rId9"/>
    <p:sldId id="739" r:id="rId10"/>
    <p:sldId id="740" r:id="rId11"/>
    <p:sldId id="744" r:id="rId12"/>
    <p:sldId id="743" r:id="rId13"/>
    <p:sldId id="742" r:id="rId14"/>
    <p:sldId id="741" r:id="rId15"/>
    <p:sldId id="725" r:id="rId16"/>
    <p:sldId id="737" r:id="rId17"/>
    <p:sldId id="745" r:id="rId18"/>
    <p:sldId id="726" r:id="rId19"/>
    <p:sldId id="714" r:id="rId20"/>
  </p:sldIdLst>
  <p:sldSz cx="9144000" cy="5143500" type="screen16x9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Untitled Section" id="{3540F3E4-3A56-594D-A98C-62123F4F527F}">
          <p14:sldIdLst>
            <p14:sldId id="712"/>
            <p14:sldId id="715"/>
            <p14:sldId id="723"/>
            <p14:sldId id="717"/>
            <p14:sldId id="724"/>
            <p14:sldId id="738"/>
            <p14:sldId id="739"/>
            <p14:sldId id="740"/>
            <p14:sldId id="744"/>
            <p14:sldId id="743"/>
            <p14:sldId id="742"/>
            <p14:sldId id="741"/>
            <p14:sldId id="725"/>
            <p14:sldId id="737"/>
            <p14:sldId id="745"/>
            <p14:sldId id="726"/>
            <p14:sldId id="7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700"/>
    <a:srgbClr val="C6531F"/>
    <a:srgbClr val="C01338"/>
    <a:srgbClr val="C00000"/>
    <a:srgbClr val="79C82A"/>
    <a:srgbClr val="DE7E7A"/>
    <a:srgbClr val="D61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50" autoAdjust="0"/>
    <p:restoredTop sz="95238" autoAdjust="0"/>
  </p:normalViewPr>
  <p:slideViewPr>
    <p:cSldViewPr>
      <p:cViewPr varScale="1">
        <p:scale>
          <a:sx n="114" d="100"/>
          <a:sy n="114" d="100"/>
        </p:scale>
        <p:origin x="557" y="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F6FD56A5-6355-4B13-B783-7CC5477550B3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025" y="700088"/>
            <a:ext cx="62039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085"/>
            <a:ext cx="5486400" cy="4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6E074355-CE0D-4C68-A6CB-C364ED71B33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7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51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Here I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explain</a:t>
            </a:r>
            <a:r>
              <a:rPr lang="nl-NL" dirty="0"/>
              <a:t>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BRB is </a:t>
            </a:r>
            <a:r>
              <a:rPr lang="nl-NL" dirty="0" err="1"/>
              <a:t>implemented</a:t>
            </a:r>
            <a:r>
              <a:rPr lang="nl-NL" dirty="0"/>
              <a:t> </a:t>
            </a:r>
            <a:r>
              <a:rPr lang="nl-NL" dirty="0" err="1"/>
              <a:t>within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viaduct </a:t>
            </a:r>
            <a:r>
              <a:rPr lang="nl-NL" dirty="0" err="1"/>
              <a:t>itself</a:t>
            </a:r>
            <a:r>
              <a:rPr lang="nl-NL" dirty="0"/>
              <a:t>, </a:t>
            </a:r>
            <a:r>
              <a:rPr lang="nl-NL" dirty="0" err="1"/>
              <a:t>tell</a:t>
            </a:r>
            <a:r>
              <a:rPr lang="nl-NL" dirty="0"/>
              <a:t> a bit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Hayward </a:t>
            </a:r>
            <a:r>
              <a:rPr lang="nl-NL" dirty="0" err="1"/>
              <a:t>and</a:t>
            </a:r>
            <a:r>
              <a:rPr lang="nl-NL" dirty="0"/>
              <a:t> San Andreas </a:t>
            </a:r>
            <a:r>
              <a:rPr lang="nl-NL" dirty="0" err="1"/>
              <a:t>Fault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01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01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77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1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66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343"/>
            <a:ext cx="7772400" cy="110299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33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043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75050" y="920884"/>
            <a:ext cx="5111750" cy="40511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021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708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8229600" cy="29489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0783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98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4470"/>
            <a:ext cx="4038600" cy="3017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4470"/>
            <a:ext cx="4038600" cy="3017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6750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20884"/>
            <a:ext cx="5111750" cy="40511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964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138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9085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74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50"/>
            <a:ext cx="8229600" cy="2914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750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15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95300" y="1200150"/>
            <a:ext cx="7886700" cy="17526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headline here</a:t>
            </a:r>
            <a:br>
              <a:rPr lang="en-US" dirty="0"/>
            </a:br>
            <a:r>
              <a:rPr lang="en-US" dirty="0"/>
              <a:t>up to 3 lines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95300" y="33337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Insert your subtitle or any additional description text here up to</a:t>
            </a:r>
            <a:br>
              <a:rPr lang="en-US" dirty="0"/>
            </a:br>
            <a:r>
              <a:rPr lang="en-US" dirty="0"/>
              <a:t>two lines of text or you can delete this text box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28650" y="3105150"/>
            <a:ext cx="56197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/>
          <p:cNvSpPr txBox="1">
            <a:spLocks/>
          </p:cNvSpPr>
          <p:nvPr userDrawn="1"/>
        </p:nvSpPr>
        <p:spPr>
          <a:xfrm>
            <a:off x="490384" y="41719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50000"/>
              </a:lnSpc>
              <a:spcAft>
                <a:spcPts val="0"/>
              </a:spcAft>
            </a:pPr>
            <a:r>
              <a:rPr lang="en-US" sz="1050" b="0" i="0" cap="all" baseline="0" dirty="0">
                <a:latin typeface="Arial Black" charset="0"/>
              </a:rPr>
              <a:t>Presenter or speaker name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n-US" sz="1050" dirty="0"/>
              <a:t>Position/Role,</a:t>
            </a:r>
            <a:r>
              <a:rPr lang="en-US" sz="1050" baseline="0" dirty="0"/>
              <a:t> The University of Texas at Austin</a:t>
            </a:r>
            <a:endParaRPr lang="en-US" sz="1050" dirty="0"/>
          </a:p>
        </p:txBody>
      </p:sp>
      <p:sp>
        <p:nvSpPr>
          <p:cNvPr id="16" name="Text Placeholder 9"/>
          <p:cNvSpPr txBox="1">
            <a:spLocks/>
          </p:cNvSpPr>
          <p:nvPr userDrawn="1"/>
        </p:nvSpPr>
        <p:spPr>
          <a:xfrm>
            <a:off x="548640" y="457200"/>
            <a:ext cx="7828444" cy="389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200" b="0" i="0" cap="all" baseline="0" dirty="0">
                <a:latin typeface="Arial Black" charset="0"/>
              </a:rPr>
              <a:t>Month 20xx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50332291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800" b="1" i="0" kern="800" cap="all" normalizeH="0" baseline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400" b="0" i="0" kern="1200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80210"/>
            <a:ext cx="8229600" cy="294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82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7" r:id="rId5"/>
    <p:sldLayoutId id="2147483668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9972"/>
            <a:ext cx="822960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163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7" r:id="rId5"/>
    <p:sldLayoutId id="2147483678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28650" y="3105150"/>
            <a:ext cx="56197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9"/>
          <p:cNvSpPr txBox="1">
            <a:spLocks/>
          </p:cNvSpPr>
          <p:nvPr/>
        </p:nvSpPr>
        <p:spPr>
          <a:xfrm>
            <a:off x="7620000" y="4476426"/>
            <a:ext cx="1120140" cy="247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s-ES" sz="1050" dirty="0"/>
              <a:t>Maarten Kroll</a:t>
            </a:r>
            <a:endParaRPr lang="en-US" sz="1050" dirty="0"/>
          </a:p>
        </p:txBody>
      </p:sp>
      <p:sp>
        <p:nvSpPr>
          <p:cNvPr id="12" name="Text Placeholder 9"/>
          <p:cNvSpPr txBox="1">
            <a:spLocks/>
          </p:cNvSpPr>
          <p:nvPr/>
        </p:nvSpPr>
        <p:spPr>
          <a:xfrm>
            <a:off x="548640" y="457200"/>
            <a:ext cx="7828444" cy="389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200" b="0" i="0" cap="all" baseline="0" dirty="0">
                <a:latin typeface="Arial Black" charset="0"/>
              </a:rPr>
              <a:t>November 2018</a:t>
            </a:r>
            <a:endParaRPr lang="en-US" sz="1200" b="0" dirty="0"/>
          </a:p>
        </p:txBody>
      </p:sp>
      <p:sp>
        <p:nvSpPr>
          <p:cNvPr id="13" name="Title Placeholder 7"/>
          <p:cNvSpPr txBox="1">
            <a:spLocks/>
          </p:cNvSpPr>
          <p:nvPr/>
        </p:nvSpPr>
        <p:spPr>
          <a:xfrm>
            <a:off x="502920" y="1200150"/>
            <a:ext cx="7886700" cy="17526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800" b="1" i="0" kern="800" cap="all" normalizeH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Changes in land cover in us cities over time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99" y="320040"/>
            <a:ext cx="18773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39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A0908-9608-4373-A8FD-40F43D987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DB70CFF6-75F5-4A06-93CC-4642F7D944A2}"/>
              </a:ext>
            </a:extLst>
          </p:cNvPr>
          <p:cNvGrpSpPr/>
          <p:nvPr/>
        </p:nvGrpSpPr>
        <p:grpSpPr>
          <a:xfrm>
            <a:off x="517532" y="1225153"/>
            <a:ext cx="7391047" cy="3655611"/>
            <a:chOff x="517532" y="1225153"/>
            <a:chExt cx="7391047" cy="3655611"/>
          </a:xfrm>
        </p:grpSpPr>
        <p:pic>
          <p:nvPicPr>
            <p:cNvPr id="5" name="Afbeelding 4" descr="Afbeelding met tekst, kaart&#10;&#10;Automatisch gegenereerde beschrijving">
              <a:extLst>
                <a:ext uri="{FF2B5EF4-FFF2-40B4-BE49-F238E27FC236}">
                  <a16:creationId xmlns:a16="http://schemas.microsoft.com/office/drawing/2014/main" id="{86D3247A-539A-4F2A-BFBC-EBAB0AB1A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3028950"/>
              <a:ext cx="4502371" cy="1851814"/>
            </a:xfrm>
            <a:prstGeom prst="rect">
              <a:avLst/>
            </a:prstGeom>
          </p:spPr>
        </p:pic>
        <p:pic>
          <p:nvPicPr>
            <p:cNvPr id="7" name="Afbeelding 6" descr="Afbeelding met schermafbeelding, tekst&#10;&#10;Automatisch gegenereerde beschrijving">
              <a:extLst>
                <a:ext uri="{FF2B5EF4-FFF2-40B4-BE49-F238E27FC236}">
                  <a16:creationId xmlns:a16="http://schemas.microsoft.com/office/drawing/2014/main" id="{92A739C7-225D-4224-998B-175B4A3C6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32" y="1629125"/>
              <a:ext cx="3066594" cy="1843219"/>
            </a:xfrm>
            <a:prstGeom prst="rect">
              <a:avLst/>
            </a:prstGeom>
          </p:spPr>
        </p:pic>
        <p:pic>
          <p:nvPicPr>
            <p:cNvPr id="10" name="Afbeelding 9" descr="Afbeelding met tekst&#10;&#10;Automatisch gegenereerde beschrijving">
              <a:extLst>
                <a:ext uri="{FF2B5EF4-FFF2-40B4-BE49-F238E27FC236}">
                  <a16:creationId xmlns:a16="http://schemas.microsoft.com/office/drawing/2014/main" id="{7692A9F3-699F-4AED-A44E-B93DF4AAC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1985" y="1225153"/>
              <a:ext cx="3066594" cy="1843219"/>
            </a:xfrm>
            <a:prstGeom prst="rect">
              <a:avLst/>
            </a:prstGeom>
          </p:spPr>
        </p:pic>
        <p:cxnSp>
          <p:nvCxnSpPr>
            <p:cNvPr id="12" name="Rechte verbindingslijn met pijl 11">
              <a:extLst>
                <a:ext uri="{FF2B5EF4-FFF2-40B4-BE49-F238E27FC236}">
                  <a16:creationId xmlns:a16="http://schemas.microsoft.com/office/drawing/2014/main" id="{BC08C0DB-74D1-4124-90D3-7C05AD099B2E}"/>
                </a:ext>
              </a:extLst>
            </p:cNvPr>
            <p:cNvCxnSpPr/>
            <p:nvPr/>
          </p:nvCxnSpPr>
          <p:spPr>
            <a:xfrm flipH="1" flipV="1">
              <a:off x="2590800" y="3472344"/>
              <a:ext cx="457200" cy="39480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Rechte verbindingslijn met pijl 13">
              <a:extLst>
                <a:ext uri="{FF2B5EF4-FFF2-40B4-BE49-F238E27FC236}">
                  <a16:creationId xmlns:a16="http://schemas.microsoft.com/office/drawing/2014/main" id="{FA412FEC-395C-4EE5-96F2-07EDB4B5E1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77000" y="3105150"/>
              <a:ext cx="228600" cy="1524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9910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B3BC-4F3A-4ABA-A906-7ADBFF1E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E2690739-7B87-4A2B-83E0-7DFD400FBF3F}"/>
              </a:ext>
            </a:extLst>
          </p:cNvPr>
          <p:cNvGrpSpPr/>
          <p:nvPr/>
        </p:nvGrpSpPr>
        <p:grpSpPr>
          <a:xfrm>
            <a:off x="210008" y="751852"/>
            <a:ext cx="8828283" cy="4354669"/>
            <a:chOff x="210008" y="751852"/>
            <a:chExt cx="8828283" cy="4354669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A187650E-6B6F-4F53-8B5A-97746730F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1809750"/>
              <a:ext cx="3170891" cy="3192941"/>
            </a:xfrm>
            <a:prstGeom prst="rect">
              <a:avLst/>
            </a:prstGeom>
          </p:spPr>
        </p:pic>
        <p:pic>
          <p:nvPicPr>
            <p:cNvPr id="14" name="Afbeelding 13" descr="Afbeelding met schermafbeelding&#10;&#10;Automatisch gegenereerde beschrijving">
              <a:extLst>
                <a:ext uri="{FF2B5EF4-FFF2-40B4-BE49-F238E27FC236}">
                  <a16:creationId xmlns:a16="http://schemas.microsoft.com/office/drawing/2014/main" id="{6FBBC139-7917-4B2F-B9FC-E955986D1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751852"/>
              <a:ext cx="3066592" cy="1845672"/>
            </a:xfrm>
            <a:prstGeom prst="rect">
              <a:avLst/>
            </a:prstGeom>
          </p:spPr>
        </p:pic>
        <p:cxnSp>
          <p:nvCxnSpPr>
            <p:cNvPr id="19" name="Rechte verbindingslijn met pijl 18">
              <a:extLst>
                <a:ext uri="{FF2B5EF4-FFF2-40B4-BE49-F238E27FC236}">
                  <a16:creationId xmlns:a16="http://schemas.microsoft.com/office/drawing/2014/main" id="{025F6382-A87D-4F56-9441-FB07F044BE1A}"/>
                </a:ext>
              </a:extLst>
            </p:cNvPr>
            <p:cNvCxnSpPr>
              <a:endCxn id="14" idx="3"/>
            </p:cNvCxnSpPr>
            <p:nvPr/>
          </p:nvCxnSpPr>
          <p:spPr>
            <a:xfrm flipH="1" flipV="1">
              <a:off x="6571792" y="1674688"/>
              <a:ext cx="286208" cy="43986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Rechte verbindingslijn met pijl 20">
              <a:extLst>
                <a:ext uri="{FF2B5EF4-FFF2-40B4-BE49-F238E27FC236}">
                  <a16:creationId xmlns:a16="http://schemas.microsoft.com/office/drawing/2014/main" id="{94D15985-584A-41BF-9D24-39CDB50AC1F9}"/>
                </a:ext>
              </a:extLst>
            </p:cNvPr>
            <p:cNvCxnSpPr>
              <a:endCxn id="4" idx="3"/>
            </p:cNvCxnSpPr>
            <p:nvPr/>
          </p:nvCxnSpPr>
          <p:spPr>
            <a:xfrm flipH="1" flipV="1">
              <a:off x="3276601" y="2608518"/>
              <a:ext cx="2895599" cy="11824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8" name="Afbeelding 7" descr="Afbeelding met schermafbeelding, tekst&#10;&#10;Automatisch gegenereerde beschrijving">
              <a:extLst>
                <a:ext uri="{FF2B5EF4-FFF2-40B4-BE49-F238E27FC236}">
                  <a16:creationId xmlns:a16="http://schemas.microsoft.com/office/drawing/2014/main" id="{FFED26C1-CEFC-4C95-A8CC-49225BE13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5730" y="3259728"/>
              <a:ext cx="3072540" cy="1846793"/>
            </a:xfrm>
            <a:prstGeom prst="rect">
              <a:avLst/>
            </a:prstGeom>
          </p:spPr>
        </p:pic>
        <p:pic>
          <p:nvPicPr>
            <p:cNvPr id="4" name="Afbeelding 3" descr="Afbeelding met schermafbeelding&#10;&#10;Automatisch gegenereerde beschrijving">
              <a:extLst>
                <a:ext uri="{FF2B5EF4-FFF2-40B4-BE49-F238E27FC236}">
                  <a16:creationId xmlns:a16="http://schemas.microsoft.com/office/drawing/2014/main" id="{3E6B896F-B2CE-4E88-A4AB-D830BC44E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08" y="1686909"/>
              <a:ext cx="3066593" cy="1843218"/>
            </a:xfrm>
            <a:prstGeom prst="rect">
              <a:avLst/>
            </a:prstGeom>
          </p:spPr>
        </p:pic>
        <p:cxnSp>
          <p:nvCxnSpPr>
            <p:cNvPr id="23" name="Rechte verbindingslijn met pijl 22">
              <a:extLst>
                <a:ext uri="{FF2B5EF4-FFF2-40B4-BE49-F238E27FC236}">
                  <a16:creationId xmlns:a16="http://schemas.microsoft.com/office/drawing/2014/main" id="{EA805EA4-E74C-4BD7-9901-149B0C3A3F45}"/>
                </a:ext>
              </a:extLst>
            </p:cNvPr>
            <p:cNvCxnSpPr/>
            <p:nvPr/>
          </p:nvCxnSpPr>
          <p:spPr>
            <a:xfrm flipH="1" flipV="1">
              <a:off x="6108270" y="4183124"/>
              <a:ext cx="1283130" cy="14122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6970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B3BC-4F3A-4ABA-A906-7ADBFF1E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E158C743-E035-4669-AB9E-BBCC9909CE52}"/>
              </a:ext>
            </a:extLst>
          </p:cNvPr>
          <p:cNvGrpSpPr/>
          <p:nvPr/>
        </p:nvGrpSpPr>
        <p:grpSpPr>
          <a:xfrm>
            <a:off x="521037" y="713119"/>
            <a:ext cx="8522110" cy="4393402"/>
            <a:chOff x="521037" y="713119"/>
            <a:chExt cx="8522110" cy="4393402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35BE3D2B-8EAE-4F4E-B387-CBACA3EA6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2256" y="1391771"/>
              <a:ext cx="3170891" cy="3714750"/>
            </a:xfrm>
            <a:prstGeom prst="rect">
              <a:avLst/>
            </a:prstGeom>
          </p:spPr>
        </p:pic>
        <p:pic>
          <p:nvPicPr>
            <p:cNvPr id="9" name="Afbeelding 8" descr="Afbeelding met schermafbeelding&#10;&#10;Automatisch gegenereerde beschrijving">
              <a:extLst>
                <a:ext uri="{FF2B5EF4-FFF2-40B4-BE49-F238E27FC236}">
                  <a16:creationId xmlns:a16="http://schemas.microsoft.com/office/drawing/2014/main" id="{AAFF8B0E-AD67-43D3-B5B0-1F9053D02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037" y="1733550"/>
              <a:ext cx="3066592" cy="1843218"/>
            </a:xfrm>
            <a:prstGeom prst="rect">
              <a:avLst/>
            </a:prstGeom>
          </p:spPr>
        </p:pic>
        <p:pic>
          <p:nvPicPr>
            <p:cNvPr id="11" name="Afbeelding 10" descr="Afbeelding met tekst, schermafbeelding&#10;&#10;Automatisch gegenereerde beschrijving">
              <a:extLst>
                <a:ext uri="{FF2B5EF4-FFF2-40B4-BE49-F238E27FC236}">
                  <a16:creationId xmlns:a16="http://schemas.microsoft.com/office/drawing/2014/main" id="{B23CAEAB-CDF8-4C3A-A6B8-188AE0FB1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8288" y="713119"/>
              <a:ext cx="3066592" cy="1843218"/>
            </a:xfrm>
            <a:prstGeom prst="rect">
              <a:avLst/>
            </a:prstGeom>
          </p:spPr>
        </p:pic>
        <p:cxnSp>
          <p:nvCxnSpPr>
            <p:cNvPr id="13" name="Rechte verbindingslijn met pijl 12">
              <a:extLst>
                <a:ext uri="{FF2B5EF4-FFF2-40B4-BE49-F238E27FC236}">
                  <a16:creationId xmlns:a16="http://schemas.microsoft.com/office/drawing/2014/main" id="{B2B51343-B0E8-40F8-8896-1C6BF5D24AF8}"/>
                </a:ext>
              </a:extLst>
            </p:cNvPr>
            <p:cNvCxnSpPr>
              <a:cxnSpLocks/>
              <a:endCxn id="7" idx="3"/>
            </p:cNvCxnSpPr>
            <p:nvPr/>
          </p:nvCxnSpPr>
          <p:spPr>
            <a:xfrm flipH="1" flipV="1">
              <a:off x="6755238" y="4086880"/>
              <a:ext cx="702463" cy="46328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9BCB7E0D-07D3-4BC6-81B8-C1A420F4BB67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 flipH="1" flipV="1">
              <a:off x="3587629" y="2655159"/>
              <a:ext cx="3346571" cy="9733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Afbeelding 6" descr="Afbeelding met tekst, schermafbeelding&#10;&#10;Automatisch gegenereerde beschrijving">
              <a:extLst>
                <a:ext uri="{FF2B5EF4-FFF2-40B4-BE49-F238E27FC236}">
                  <a16:creationId xmlns:a16="http://schemas.microsoft.com/office/drawing/2014/main" id="{BF198402-E842-4F31-9F82-D5D043333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645" y="3165270"/>
              <a:ext cx="3066593" cy="1843219"/>
            </a:xfrm>
            <a:prstGeom prst="rect">
              <a:avLst/>
            </a:prstGeom>
          </p:spPr>
        </p:pic>
        <p:cxnSp>
          <p:nvCxnSpPr>
            <p:cNvPr id="17" name="Rechte verbindingslijn met pijl 16">
              <a:extLst>
                <a:ext uri="{FF2B5EF4-FFF2-40B4-BE49-F238E27FC236}">
                  <a16:creationId xmlns:a16="http://schemas.microsoft.com/office/drawing/2014/main" id="{012CAFC2-2FB8-47BC-930A-A1BEF11E9D20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flipH="1">
              <a:off x="6994880" y="1581150"/>
              <a:ext cx="625120" cy="5357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2185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B3BC-4F3A-4ABA-A906-7ADBFF1E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Notable Issues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391A1E-1647-44B7-A7A9-8D5A8A851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1650"/>
            <a:ext cx="3886200" cy="2914650"/>
          </a:xfrm>
        </p:spPr>
        <p:txBody>
          <a:bodyPr/>
          <a:lstStyle/>
          <a:p>
            <a:r>
              <a:rPr lang="nl-NL" dirty="0"/>
              <a:t>Different Surface </a:t>
            </a:r>
            <a:r>
              <a:rPr lang="nl-NL" dirty="0" err="1"/>
              <a:t>Areas</a:t>
            </a:r>
            <a:r>
              <a:rPr lang="nl-NL" dirty="0"/>
              <a:t> in NCLD Databases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7977E763-C976-4A31-8D67-CC66379F426D}"/>
              </a:ext>
            </a:extLst>
          </p:cNvPr>
          <p:cNvGrpSpPr/>
          <p:nvPr/>
        </p:nvGrpSpPr>
        <p:grpSpPr>
          <a:xfrm>
            <a:off x="3505200" y="2343150"/>
            <a:ext cx="5430901" cy="2720578"/>
            <a:chOff x="3505200" y="2343150"/>
            <a:chExt cx="5430901" cy="2720578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8358C935-4ED6-44BA-B2E8-CFE1A9B09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5200" y="2343150"/>
              <a:ext cx="5430901" cy="2637667"/>
            </a:xfrm>
            <a:prstGeom prst="rect">
              <a:avLst/>
            </a:prstGeom>
          </p:spPr>
        </p:pic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8F00AB10-FCDC-4571-9F91-B1EDF92BF342}"/>
                </a:ext>
              </a:extLst>
            </p:cNvPr>
            <p:cNvSpPr/>
            <p:nvPr/>
          </p:nvSpPr>
          <p:spPr>
            <a:xfrm>
              <a:off x="6629400" y="4781550"/>
              <a:ext cx="838200" cy="28217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99A0F384-C8A3-4DEC-B402-B782DDD48D28}"/>
                </a:ext>
              </a:extLst>
            </p:cNvPr>
            <p:cNvSpPr/>
            <p:nvPr/>
          </p:nvSpPr>
          <p:spPr>
            <a:xfrm>
              <a:off x="4580965" y="4753338"/>
              <a:ext cx="838200" cy="28217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4B2DDF-7D32-4F5B-A460-901C045C291C}"/>
              </a:ext>
            </a:extLst>
          </p:cNvPr>
          <p:cNvSpPr txBox="1">
            <a:spLocks/>
          </p:cNvSpPr>
          <p:nvPr/>
        </p:nvSpPr>
        <p:spPr>
          <a:xfrm>
            <a:off x="5524500" y="1979777"/>
            <a:ext cx="388620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nl-NL" sz="2000" dirty="0"/>
              <a:t>Chicago 2001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6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B3BC-4F3A-4ABA-A906-7ADBFF1E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Notable Issues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391A1E-1647-44B7-A7A9-8D5A8A851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1650"/>
            <a:ext cx="3886200" cy="2914650"/>
          </a:xfrm>
        </p:spPr>
        <p:txBody>
          <a:bodyPr/>
          <a:lstStyle/>
          <a:p>
            <a:r>
              <a:rPr lang="nl-NL" dirty="0"/>
              <a:t>Different Surface </a:t>
            </a:r>
            <a:r>
              <a:rPr lang="nl-NL" dirty="0" err="1"/>
              <a:t>Areas</a:t>
            </a:r>
            <a:r>
              <a:rPr lang="nl-NL" dirty="0"/>
              <a:t> in NCLD Databases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CC42D86A-E6C7-4C7C-88F6-4F4E4C5F1E0A}"/>
              </a:ext>
            </a:extLst>
          </p:cNvPr>
          <p:cNvGrpSpPr/>
          <p:nvPr/>
        </p:nvGrpSpPr>
        <p:grpSpPr>
          <a:xfrm>
            <a:off x="3505200" y="2343150"/>
            <a:ext cx="5430901" cy="2720578"/>
            <a:chOff x="3505200" y="2343150"/>
            <a:chExt cx="5430901" cy="2720578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94BD1151-FAEB-49AF-B033-C9D7EC753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5200" y="2343150"/>
              <a:ext cx="5430901" cy="2637667"/>
            </a:xfrm>
            <a:prstGeom prst="rect">
              <a:avLst/>
            </a:prstGeom>
          </p:spPr>
        </p:pic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DCEDB64E-BC99-48BB-B488-A251694FA019}"/>
                </a:ext>
              </a:extLst>
            </p:cNvPr>
            <p:cNvSpPr/>
            <p:nvPr/>
          </p:nvSpPr>
          <p:spPr>
            <a:xfrm>
              <a:off x="6629400" y="4781550"/>
              <a:ext cx="838200" cy="28217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82708408-43DE-4FA6-AB08-82982BBA1284}"/>
                </a:ext>
              </a:extLst>
            </p:cNvPr>
            <p:cNvSpPr/>
            <p:nvPr/>
          </p:nvSpPr>
          <p:spPr>
            <a:xfrm>
              <a:off x="4580965" y="4753338"/>
              <a:ext cx="838200" cy="28217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7F90EF-939E-419B-AF99-EFFC1883A416}"/>
              </a:ext>
            </a:extLst>
          </p:cNvPr>
          <p:cNvSpPr txBox="1">
            <a:spLocks/>
          </p:cNvSpPr>
          <p:nvPr/>
        </p:nvSpPr>
        <p:spPr>
          <a:xfrm>
            <a:off x="5524500" y="1979777"/>
            <a:ext cx="388620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nl-NL" sz="2000" dirty="0"/>
              <a:t>Chicago 2006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004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B3BC-4F3A-4ABA-A906-7ADBFF1E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Notable Issues</a:t>
            </a:r>
          </a:p>
        </p:txBody>
      </p:sp>
      <p:grpSp>
        <p:nvGrpSpPr>
          <p:cNvPr id="36" name="Groep 35">
            <a:extLst>
              <a:ext uri="{FF2B5EF4-FFF2-40B4-BE49-F238E27FC236}">
                <a16:creationId xmlns:a16="http://schemas.microsoft.com/office/drawing/2014/main" id="{54717907-6723-43E0-AD56-ECAD127A5F2B}"/>
              </a:ext>
            </a:extLst>
          </p:cNvPr>
          <p:cNvGrpSpPr/>
          <p:nvPr/>
        </p:nvGrpSpPr>
        <p:grpSpPr>
          <a:xfrm>
            <a:off x="171355" y="1663209"/>
            <a:ext cx="4521998" cy="3345476"/>
            <a:chOff x="215001" y="1662821"/>
            <a:chExt cx="4521998" cy="3345476"/>
          </a:xfrm>
        </p:grpSpPr>
        <p:grpSp>
          <p:nvGrpSpPr>
            <p:cNvPr id="35" name="Groep 34">
              <a:extLst>
                <a:ext uri="{FF2B5EF4-FFF2-40B4-BE49-F238E27FC236}">
                  <a16:creationId xmlns:a16="http://schemas.microsoft.com/office/drawing/2014/main" id="{9F41E7B2-D50C-4C62-98BD-A5E250CABA25}"/>
                </a:ext>
              </a:extLst>
            </p:cNvPr>
            <p:cNvGrpSpPr/>
            <p:nvPr/>
          </p:nvGrpSpPr>
          <p:grpSpPr>
            <a:xfrm>
              <a:off x="215002" y="3391925"/>
              <a:ext cx="4521997" cy="1616372"/>
              <a:chOff x="-389343" y="1634728"/>
              <a:chExt cx="4521997" cy="1616372"/>
            </a:xfrm>
          </p:grpSpPr>
          <p:grpSp>
            <p:nvGrpSpPr>
              <p:cNvPr id="3" name="Groep 2">
                <a:extLst>
                  <a:ext uri="{FF2B5EF4-FFF2-40B4-BE49-F238E27FC236}">
                    <a16:creationId xmlns:a16="http://schemas.microsoft.com/office/drawing/2014/main" id="{36E78001-68DF-4E51-A2D5-66CE57FF1718}"/>
                  </a:ext>
                </a:extLst>
              </p:cNvPr>
              <p:cNvGrpSpPr/>
              <p:nvPr/>
            </p:nvGrpSpPr>
            <p:grpSpPr>
              <a:xfrm>
                <a:off x="1453288" y="1634728"/>
                <a:ext cx="2679366" cy="1610470"/>
                <a:chOff x="5556373" y="1247364"/>
                <a:chExt cx="3066592" cy="1843218"/>
              </a:xfrm>
            </p:grpSpPr>
            <p:pic>
              <p:nvPicPr>
                <p:cNvPr id="7" name="Afbeelding 6" descr="Afbeelding met schermafbeelding&#10;&#10;Automatisch gegenereerde beschrijving">
                  <a:extLst>
                    <a:ext uri="{FF2B5EF4-FFF2-40B4-BE49-F238E27FC236}">
                      <a16:creationId xmlns:a16="http://schemas.microsoft.com/office/drawing/2014/main" id="{A6E282EF-C4B9-44D5-8A24-6E29FC5AC7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56373" y="1247364"/>
                  <a:ext cx="3066592" cy="1843218"/>
                </a:xfrm>
                <a:prstGeom prst="rect">
                  <a:avLst/>
                </a:prstGeom>
              </p:spPr>
            </p:pic>
            <p:sp>
              <p:nvSpPr>
                <p:cNvPr id="12" name="Ovaal 11">
                  <a:extLst>
                    <a:ext uri="{FF2B5EF4-FFF2-40B4-BE49-F238E27FC236}">
                      <a16:creationId xmlns:a16="http://schemas.microsoft.com/office/drawing/2014/main" id="{3A83B133-ED3D-4696-BAEA-E6EEDA2E7BD1}"/>
                    </a:ext>
                  </a:extLst>
                </p:cNvPr>
                <p:cNvSpPr/>
                <p:nvPr/>
              </p:nvSpPr>
              <p:spPr>
                <a:xfrm rot="5400000">
                  <a:off x="7543800" y="1962150"/>
                  <a:ext cx="1524000" cy="30480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8" name="Afbeelding 17" descr="Afbeelding met tekst, kaart&#10;&#10;Automatisch gegenereerde beschrijving">
                <a:extLst>
                  <a:ext uri="{FF2B5EF4-FFF2-40B4-BE49-F238E27FC236}">
                    <a16:creationId xmlns:a16="http://schemas.microsoft.com/office/drawing/2014/main" id="{3DB36556-E272-4871-A330-B352E016F1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84" t="29630" r="7166" b="21481"/>
              <a:stretch/>
            </p:blipFill>
            <p:spPr>
              <a:xfrm>
                <a:off x="-389343" y="1644192"/>
                <a:ext cx="1842632" cy="1606908"/>
              </a:xfrm>
              <a:prstGeom prst="rect">
                <a:avLst/>
              </a:prstGeom>
            </p:spPr>
          </p:pic>
        </p:grpSp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07E6A871-A8B0-4CCE-BB0B-FCF496FA3F6F}"/>
                </a:ext>
              </a:extLst>
            </p:cNvPr>
            <p:cNvGrpSpPr/>
            <p:nvPr/>
          </p:nvGrpSpPr>
          <p:grpSpPr>
            <a:xfrm>
              <a:off x="215001" y="1662821"/>
              <a:ext cx="4521998" cy="1610470"/>
              <a:chOff x="-389344" y="3371599"/>
              <a:chExt cx="4521998" cy="1610470"/>
            </a:xfrm>
          </p:grpSpPr>
          <p:grpSp>
            <p:nvGrpSpPr>
              <p:cNvPr id="4" name="Groep 3">
                <a:extLst>
                  <a:ext uri="{FF2B5EF4-FFF2-40B4-BE49-F238E27FC236}">
                    <a16:creationId xmlns:a16="http://schemas.microsoft.com/office/drawing/2014/main" id="{B269CD95-FB11-4ABE-960B-1CD78B543840}"/>
                  </a:ext>
                </a:extLst>
              </p:cNvPr>
              <p:cNvGrpSpPr/>
              <p:nvPr/>
            </p:nvGrpSpPr>
            <p:grpSpPr>
              <a:xfrm>
                <a:off x="1453289" y="3371599"/>
                <a:ext cx="2679365" cy="1610470"/>
                <a:chOff x="5556373" y="3105150"/>
                <a:chExt cx="3066592" cy="1843218"/>
              </a:xfrm>
            </p:grpSpPr>
            <p:pic>
              <p:nvPicPr>
                <p:cNvPr id="8" name="Afbeelding 7" descr="Afbeelding met tekst, schermafbeelding&#10;&#10;Automatisch gegenereerde beschrijving">
                  <a:extLst>
                    <a:ext uri="{FF2B5EF4-FFF2-40B4-BE49-F238E27FC236}">
                      <a16:creationId xmlns:a16="http://schemas.microsoft.com/office/drawing/2014/main" id="{DBECAD5F-3DEE-4F5C-A13E-A7C13A9BB3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56373" y="3105150"/>
                  <a:ext cx="3066592" cy="1843218"/>
                </a:xfrm>
                <a:prstGeom prst="rect">
                  <a:avLst/>
                </a:prstGeom>
              </p:spPr>
            </p:pic>
            <p:sp>
              <p:nvSpPr>
                <p:cNvPr id="14" name="Ovaal 13">
                  <a:extLst>
                    <a:ext uri="{FF2B5EF4-FFF2-40B4-BE49-F238E27FC236}">
                      <a16:creationId xmlns:a16="http://schemas.microsoft.com/office/drawing/2014/main" id="{A093EB35-29FF-41DC-AA54-32924F7BE161}"/>
                    </a:ext>
                  </a:extLst>
                </p:cNvPr>
                <p:cNvSpPr/>
                <p:nvPr/>
              </p:nvSpPr>
              <p:spPr>
                <a:xfrm rot="5400000">
                  <a:off x="7554465" y="3826808"/>
                  <a:ext cx="1524000" cy="30480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7D3916DC-AE39-4335-BC65-B2F48D54DE09}"/>
                  </a:ext>
                </a:extLst>
              </p:cNvPr>
              <p:cNvGrpSpPr/>
              <p:nvPr/>
            </p:nvGrpSpPr>
            <p:grpSpPr>
              <a:xfrm>
                <a:off x="-389344" y="3375162"/>
                <a:ext cx="1842631" cy="1606907"/>
                <a:chOff x="4447887" y="3351749"/>
                <a:chExt cx="1842631" cy="1606907"/>
              </a:xfrm>
            </p:grpSpPr>
            <p:pic>
              <p:nvPicPr>
                <p:cNvPr id="16" name="Afbeelding 15" descr="Afbeelding met tekst, kaart&#10;&#10;Automatisch gegenereerde beschrijving">
                  <a:extLst>
                    <a:ext uri="{FF2B5EF4-FFF2-40B4-BE49-F238E27FC236}">
                      <a16:creationId xmlns:a16="http://schemas.microsoft.com/office/drawing/2014/main" id="{C61F53B7-F04D-4531-9F7A-A6980D66D8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727" t="30142" r="13725" b="20969"/>
                <a:stretch/>
              </p:blipFill>
              <p:spPr>
                <a:xfrm>
                  <a:off x="4447887" y="3351749"/>
                  <a:ext cx="1842631" cy="1606907"/>
                </a:xfrm>
                <a:prstGeom prst="rect">
                  <a:avLst/>
                </a:prstGeom>
              </p:spPr>
            </p:pic>
            <p:sp>
              <p:nvSpPr>
                <p:cNvPr id="22" name="Ovaal 21">
                  <a:extLst>
                    <a:ext uri="{FF2B5EF4-FFF2-40B4-BE49-F238E27FC236}">
                      <a16:creationId xmlns:a16="http://schemas.microsoft.com/office/drawing/2014/main" id="{1F67ECB4-1AF5-4A0E-9DC0-0B9546617C9A}"/>
                    </a:ext>
                  </a:extLst>
                </p:cNvPr>
                <p:cNvSpPr/>
                <p:nvPr/>
              </p:nvSpPr>
              <p:spPr>
                <a:xfrm>
                  <a:off x="4724400" y="3638550"/>
                  <a:ext cx="381000" cy="38100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2407605E-10AB-45AA-854E-BB2D44698264}"/>
              </a:ext>
            </a:extLst>
          </p:cNvPr>
          <p:cNvGrpSpPr/>
          <p:nvPr/>
        </p:nvGrpSpPr>
        <p:grpSpPr>
          <a:xfrm>
            <a:off x="4794689" y="1666814"/>
            <a:ext cx="4209314" cy="3341871"/>
            <a:chOff x="129034" y="1606513"/>
            <a:chExt cx="4209314" cy="3341871"/>
          </a:xfrm>
        </p:grpSpPr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246E7150-DEB7-4866-9F78-219525AA47D6}"/>
                </a:ext>
              </a:extLst>
            </p:cNvPr>
            <p:cNvGrpSpPr/>
            <p:nvPr/>
          </p:nvGrpSpPr>
          <p:grpSpPr>
            <a:xfrm>
              <a:off x="129034" y="1606513"/>
              <a:ext cx="4209314" cy="3341871"/>
              <a:chOff x="90182" y="1602950"/>
              <a:chExt cx="4209314" cy="3341871"/>
            </a:xfrm>
          </p:grpSpPr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FCCC4D56-1D88-419B-806D-ED024CAF23B3}"/>
                  </a:ext>
                </a:extLst>
              </p:cNvPr>
              <p:cNvGrpSpPr/>
              <p:nvPr/>
            </p:nvGrpSpPr>
            <p:grpSpPr>
              <a:xfrm>
                <a:off x="90182" y="1602950"/>
                <a:ext cx="4209314" cy="1610470"/>
                <a:chOff x="90182" y="1602950"/>
                <a:chExt cx="4209314" cy="1610470"/>
              </a:xfrm>
            </p:grpSpPr>
            <p:pic>
              <p:nvPicPr>
                <p:cNvPr id="20" name="Afbeelding 19" descr="Afbeelding met schermafbeelding&#10;&#10;Automatisch gegenereerde beschrijving">
                  <a:extLst>
                    <a:ext uri="{FF2B5EF4-FFF2-40B4-BE49-F238E27FC236}">
                      <a16:creationId xmlns:a16="http://schemas.microsoft.com/office/drawing/2014/main" id="{33714827-EC35-4B53-96B3-38F10DFC7D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0130" y="1606513"/>
                  <a:ext cx="2679366" cy="1606907"/>
                </a:xfrm>
                <a:prstGeom prst="rect">
                  <a:avLst/>
                </a:prstGeom>
              </p:spPr>
            </p:pic>
            <p:pic>
              <p:nvPicPr>
                <p:cNvPr id="15" name="Afbeelding 14" descr="Afbeelding met tekst, kaart&#10;&#10;Automatisch gegenereerde beschrijving">
                  <a:extLst>
                    <a:ext uri="{FF2B5EF4-FFF2-40B4-BE49-F238E27FC236}">
                      <a16:creationId xmlns:a16="http://schemas.microsoft.com/office/drawing/2014/main" id="{E24365A3-2904-4CFF-B1DA-6ADE593D5F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0" t="27778" r="11655" b="12963"/>
                <a:stretch/>
              </p:blipFill>
              <p:spPr>
                <a:xfrm>
                  <a:off x="90182" y="1602950"/>
                  <a:ext cx="1529947" cy="1610470"/>
                </a:xfrm>
                <a:prstGeom prst="rect">
                  <a:avLst/>
                </a:prstGeom>
              </p:spPr>
            </p:pic>
            <p:sp>
              <p:nvSpPr>
                <p:cNvPr id="27" name="Ovaal 26">
                  <a:extLst>
                    <a:ext uri="{FF2B5EF4-FFF2-40B4-BE49-F238E27FC236}">
                      <a16:creationId xmlns:a16="http://schemas.microsoft.com/office/drawing/2014/main" id="{A75E6837-DD81-40A1-B911-191C36CD0A89}"/>
                    </a:ext>
                  </a:extLst>
                </p:cNvPr>
                <p:cNvSpPr/>
                <p:nvPr/>
              </p:nvSpPr>
              <p:spPr>
                <a:xfrm rot="5400000">
                  <a:off x="3356598" y="2231041"/>
                  <a:ext cx="1331560" cy="2663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ep 16">
                <a:extLst>
                  <a:ext uri="{FF2B5EF4-FFF2-40B4-BE49-F238E27FC236}">
                    <a16:creationId xmlns:a16="http://schemas.microsoft.com/office/drawing/2014/main" id="{7E56656E-B14B-48DA-93E4-080095755C8E}"/>
                  </a:ext>
                </a:extLst>
              </p:cNvPr>
              <p:cNvGrpSpPr/>
              <p:nvPr/>
            </p:nvGrpSpPr>
            <p:grpSpPr>
              <a:xfrm>
                <a:off x="132808" y="3337914"/>
                <a:ext cx="4160760" cy="1606907"/>
                <a:chOff x="132808" y="3337914"/>
                <a:chExt cx="4160760" cy="1606907"/>
              </a:xfrm>
            </p:grpSpPr>
            <p:pic>
              <p:nvPicPr>
                <p:cNvPr id="21" name="Afbeelding 20" descr="Afbeelding met tekst, schermafbeelding&#10;&#10;Automatisch gegenereerde beschrijving">
                  <a:extLst>
                    <a:ext uri="{FF2B5EF4-FFF2-40B4-BE49-F238E27FC236}">
                      <a16:creationId xmlns:a16="http://schemas.microsoft.com/office/drawing/2014/main" id="{C5FA73D7-9EF8-4361-A9AC-3567EDA25B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0130" y="3337914"/>
                  <a:ext cx="2673438" cy="1606907"/>
                </a:xfrm>
                <a:prstGeom prst="rect">
                  <a:avLst/>
                </a:prstGeom>
              </p:spPr>
            </p:pic>
            <p:pic>
              <p:nvPicPr>
                <p:cNvPr id="11" name="Afbeelding 10" descr="Afbeelding met tekst, kaart&#10;&#10;Automatisch gegenereerde beschrijving">
                  <a:extLst>
                    <a:ext uri="{FF2B5EF4-FFF2-40B4-BE49-F238E27FC236}">
                      <a16:creationId xmlns:a16="http://schemas.microsoft.com/office/drawing/2014/main" id="{606EBD59-04E9-4DE2-A2C1-6BA9B832E1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407" t="27778" r="13884" b="15115"/>
                <a:stretch/>
              </p:blipFill>
              <p:spPr>
                <a:xfrm>
                  <a:off x="132808" y="3337914"/>
                  <a:ext cx="1487322" cy="1599756"/>
                </a:xfrm>
                <a:prstGeom prst="rect">
                  <a:avLst/>
                </a:prstGeom>
              </p:spPr>
            </p:pic>
            <p:sp>
              <p:nvSpPr>
                <p:cNvPr id="28" name="Ovaal 27">
                  <a:extLst>
                    <a:ext uri="{FF2B5EF4-FFF2-40B4-BE49-F238E27FC236}">
                      <a16:creationId xmlns:a16="http://schemas.microsoft.com/office/drawing/2014/main" id="{986C2259-7331-4629-AB88-472106D7FEB3}"/>
                    </a:ext>
                  </a:extLst>
                </p:cNvPr>
                <p:cNvSpPr/>
                <p:nvPr/>
              </p:nvSpPr>
              <p:spPr>
                <a:xfrm rot="5400000">
                  <a:off x="3356599" y="3961964"/>
                  <a:ext cx="1331560" cy="2663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F2B985C6-69A5-42A2-9905-65F8008966AB}"/>
                </a:ext>
              </a:extLst>
            </p:cNvPr>
            <p:cNvSpPr/>
            <p:nvPr/>
          </p:nvSpPr>
          <p:spPr>
            <a:xfrm>
              <a:off x="1023680" y="3318264"/>
              <a:ext cx="534986" cy="81524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84710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B3BC-4F3A-4ABA-A906-7ADBFF1E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Steps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24145E4-1840-4AA3-BB2D-89F615723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1650"/>
            <a:ext cx="8229600" cy="2914650"/>
          </a:xfrm>
        </p:spPr>
        <p:txBody>
          <a:bodyPr>
            <a:normAutofit/>
          </a:bodyPr>
          <a:lstStyle/>
          <a:p>
            <a:r>
              <a:rPr lang="en-US" dirty="0"/>
              <a:t>Create Equal Surface Areas</a:t>
            </a:r>
          </a:p>
          <a:p>
            <a:r>
              <a:rPr lang="en-US" dirty="0"/>
              <a:t>Restrict</a:t>
            </a:r>
            <a:r>
              <a:rPr lang="nl-NL" dirty="0"/>
              <a:t> </a:t>
            </a:r>
            <a:r>
              <a:rPr lang="en-US" dirty="0"/>
              <a:t>to</a:t>
            </a:r>
            <a:r>
              <a:rPr lang="nl-NL" dirty="0"/>
              <a:t> City </a:t>
            </a:r>
            <a:r>
              <a:rPr lang="en-US" dirty="0"/>
              <a:t>Boundaries</a:t>
            </a:r>
          </a:p>
          <a:p>
            <a:pPr lvl="1"/>
            <a:r>
              <a:rPr lang="en-US" dirty="0"/>
              <a:t>Input of %Developed Imperviousness Maps</a:t>
            </a:r>
          </a:p>
          <a:p>
            <a:r>
              <a:rPr lang="en-US" dirty="0"/>
              <a:t>Map of Land Cover Use Change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689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B3BC-4F3A-4ABA-A906-7ADBFF1E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  <p:pic>
        <p:nvPicPr>
          <p:cNvPr id="4" name="Afbeelding 3" descr="Afbeelding met gras, atletiek, buiten&#10;&#10;Automatisch gegenereerde beschrijving">
            <a:extLst>
              <a:ext uri="{FF2B5EF4-FFF2-40B4-BE49-F238E27FC236}">
                <a16:creationId xmlns:a16="http://schemas.microsoft.com/office/drawing/2014/main" id="{C938928D-AF4B-45B7-81DF-4FEABE08D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34728"/>
            <a:ext cx="60960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27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kaart&#10;&#10;Automatisch gegenereerde beschrijving">
            <a:extLst>
              <a:ext uri="{FF2B5EF4-FFF2-40B4-BE49-F238E27FC236}">
                <a16:creationId xmlns:a16="http://schemas.microsoft.com/office/drawing/2014/main" id="{562CFA25-BF34-40B2-95A3-A4779139D3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749028"/>
            <a:ext cx="4809018" cy="3181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06410-2148-42CD-944C-7354001C5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BB0CA0-ACCC-447A-8C71-27541CAEB8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Austin</a:t>
            </a:r>
          </a:p>
          <a:p>
            <a:r>
              <a:rPr lang="nl-NL" dirty="0"/>
              <a:t>Chicago</a:t>
            </a:r>
          </a:p>
          <a:p>
            <a:r>
              <a:rPr lang="nl-NL" b="0" dirty="0"/>
              <a:t>Dallas</a:t>
            </a:r>
          </a:p>
          <a:p>
            <a:r>
              <a:rPr lang="nl-NL" dirty="0"/>
              <a:t>Detroit</a:t>
            </a:r>
          </a:p>
          <a:p>
            <a:r>
              <a:rPr lang="nl-NL" dirty="0"/>
              <a:t>Houston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5846DF-EF1B-4FD6-9224-FE2FB8510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00" y="1749028"/>
            <a:ext cx="4038600" cy="3108722"/>
          </a:xfrm>
        </p:spPr>
        <p:txBody>
          <a:bodyPr/>
          <a:lstStyle/>
          <a:p>
            <a:r>
              <a:rPr lang="nl-NL" dirty="0"/>
              <a:t>Los Angeles</a:t>
            </a:r>
          </a:p>
          <a:p>
            <a:r>
              <a:rPr lang="nl-NL" dirty="0"/>
              <a:t>Miami</a:t>
            </a:r>
          </a:p>
          <a:p>
            <a:r>
              <a:rPr lang="nl-NL" dirty="0"/>
              <a:t>New York</a:t>
            </a:r>
          </a:p>
          <a:p>
            <a:r>
              <a:rPr lang="nl-NL" dirty="0"/>
              <a:t>San Francisco</a:t>
            </a:r>
          </a:p>
          <a:p>
            <a:r>
              <a:rPr lang="nl-NL" dirty="0"/>
              <a:t>Seattle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417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B3BC-4F3A-4ABA-A906-7ADBFF1E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978FA-1B81-4F0D-94AF-146023D1F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1650"/>
            <a:ext cx="3886200" cy="2914650"/>
          </a:xfrm>
        </p:spPr>
        <p:txBody>
          <a:bodyPr/>
          <a:lstStyle/>
          <a:p>
            <a:r>
              <a:rPr lang="nl-NL" dirty="0"/>
              <a:t>U</a:t>
            </a:r>
            <a:r>
              <a:rPr lang="en-US" dirty="0"/>
              <a:t>S County Map</a:t>
            </a:r>
          </a:p>
          <a:p>
            <a:r>
              <a:rPr lang="nl-NL" dirty="0"/>
              <a:t>NAD 1983 </a:t>
            </a:r>
            <a:r>
              <a:rPr lang="nl-NL" dirty="0" err="1"/>
              <a:t>Contiguous</a:t>
            </a:r>
            <a:r>
              <a:rPr lang="nl-NL" dirty="0"/>
              <a:t> USA Albers</a:t>
            </a:r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FD7604B-BD78-4619-9F02-88790B2F0F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753794"/>
            <a:ext cx="4809018" cy="317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59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B3BC-4F3A-4ABA-A906-7ADBFF1E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Procedure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8120E8-2093-44E7-BBC9-691DB7FDB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1650"/>
            <a:ext cx="3886200" cy="2914650"/>
          </a:xfrm>
        </p:spPr>
        <p:txBody>
          <a:bodyPr/>
          <a:lstStyle/>
          <a:p>
            <a:r>
              <a:rPr lang="nl-NL" dirty="0"/>
              <a:t>NLCD ’01/’06/’11</a:t>
            </a:r>
          </a:p>
          <a:p>
            <a:r>
              <a:rPr lang="nl-NL" dirty="0"/>
              <a:t>NLCD website</a:t>
            </a:r>
          </a:p>
          <a:p>
            <a:r>
              <a:rPr lang="nl-NL" dirty="0"/>
              <a:t>Living Atlas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165B0CC-4DFE-4569-8E37-0976BA5A71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762000"/>
            <a:ext cx="4809018" cy="315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02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B3BC-4F3A-4ABA-A906-7ADBFF1E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Procedure</a:t>
            </a:r>
            <a:endParaRPr lang="en-US" dirty="0"/>
          </a:p>
        </p:txBody>
      </p:sp>
      <p:pic>
        <p:nvPicPr>
          <p:cNvPr id="4" name="Afbeelding 3" descr="Afbeelding met tekst, kaart&#10;&#10;Automatisch gegenereerde beschrijving">
            <a:extLst>
              <a:ext uri="{FF2B5EF4-FFF2-40B4-BE49-F238E27FC236}">
                <a16:creationId xmlns:a16="http://schemas.microsoft.com/office/drawing/2014/main" id="{4147FD0B-0C8F-40F6-8F3D-C1B2F2F3A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t="28148" r="13573" b="20001"/>
          <a:stretch/>
        </p:blipFill>
        <p:spPr>
          <a:xfrm>
            <a:off x="3124200" y="1634728"/>
            <a:ext cx="3673276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88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B3BC-4F3A-4ABA-A906-7ADBFF1E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Procedure</a:t>
            </a: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147FD0B-0C8F-40F6-8F3D-C1B2F2F3A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t="28148" r="13573" b="20001"/>
          <a:stretch/>
        </p:blipFill>
        <p:spPr>
          <a:xfrm>
            <a:off x="3124200" y="1634728"/>
            <a:ext cx="3673277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01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B3BC-4F3A-4ABA-A906-7ADBFF1E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Procedure</a:t>
            </a: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147FD0B-0C8F-40F6-8F3D-C1B2F2F3A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t="28148" r="13573" b="20000"/>
          <a:stretch/>
        </p:blipFill>
        <p:spPr>
          <a:xfrm>
            <a:off x="3124200" y="1634728"/>
            <a:ext cx="3673277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75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B3BC-4F3A-4ABA-A906-7ADBFF1E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Procedure</a:t>
            </a: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147FD0B-0C8F-40F6-8F3D-C1B2F2F3A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03" y="1634728"/>
            <a:ext cx="4264194" cy="256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07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7EAC74-0B85-4068-AA4B-8E57CF2F8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09077DFE-5FC3-4930-9BB7-69D6772B20F6}"/>
              </a:ext>
            </a:extLst>
          </p:cNvPr>
          <p:cNvGrpSpPr/>
          <p:nvPr/>
        </p:nvGrpSpPr>
        <p:grpSpPr>
          <a:xfrm>
            <a:off x="497469" y="1276350"/>
            <a:ext cx="7777325" cy="3739920"/>
            <a:chOff x="497469" y="1276350"/>
            <a:chExt cx="7777325" cy="3739920"/>
          </a:xfrm>
        </p:grpSpPr>
        <p:pic>
          <p:nvPicPr>
            <p:cNvPr id="5" name="Afbeelding 4" descr="Afbeelding met tekst, kaart&#10;&#10;Automatisch gegenereerde beschrijving">
              <a:extLst>
                <a:ext uri="{FF2B5EF4-FFF2-40B4-BE49-F238E27FC236}">
                  <a16:creationId xmlns:a16="http://schemas.microsoft.com/office/drawing/2014/main" id="{932A3E31-678A-407E-BA06-B453240DB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4530" y="1276350"/>
              <a:ext cx="1590264" cy="3737372"/>
            </a:xfrm>
            <a:prstGeom prst="rect">
              <a:avLst/>
            </a:prstGeom>
          </p:spPr>
        </p:pic>
        <p:pic>
          <p:nvPicPr>
            <p:cNvPr id="8" name="Afbeelding 7" descr="Afbeelding met tekst, schermafbeelding&#10;&#10;Automatisch gegenereerde beschrijving">
              <a:extLst>
                <a:ext uri="{FF2B5EF4-FFF2-40B4-BE49-F238E27FC236}">
                  <a16:creationId xmlns:a16="http://schemas.microsoft.com/office/drawing/2014/main" id="{F1948914-9798-47E0-B0CC-5B1549334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3173051"/>
              <a:ext cx="3066594" cy="1843219"/>
            </a:xfrm>
            <a:prstGeom prst="rect">
              <a:avLst/>
            </a:prstGeom>
          </p:spPr>
        </p:pic>
        <p:pic>
          <p:nvPicPr>
            <p:cNvPr id="10" name="Afbeelding 9" descr="Afbeelding met schermafbeelding&#10;&#10;Automatisch gegenereerde beschrijving">
              <a:extLst>
                <a:ext uri="{FF2B5EF4-FFF2-40B4-BE49-F238E27FC236}">
                  <a16:creationId xmlns:a16="http://schemas.microsoft.com/office/drawing/2014/main" id="{BFB874D1-815E-41C3-9536-97CC759D5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469" y="1581150"/>
              <a:ext cx="3073396" cy="1843220"/>
            </a:xfrm>
            <a:prstGeom prst="rect">
              <a:avLst/>
            </a:prstGeom>
          </p:spPr>
        </p:pic>
        <p:cxnSp>
          <p:nvCxnSpPr>
            <p:cNvPr id="12" name="Rechte verbindingslijn met pijl 11">
              <a:extLst>
                <a:ext uri="{FF2B5EF4-FFF2-40B4-BE49-F238E27FC236}">
                  <a16:creationId xmlns:a16="http://schemas.microsoft.com/office/drawing/2014/main" id="{99F1F3B2-8A7C-4411-996E-AF3975B8CB03}"/>
                </a:ext>
              </a:extLst>
            </p:cNvPr>
            <p:cNvCxnSpPr>
              <a:endCxn id="10" idx="3"/>
            </p:cNvCxnSpPr>
            <p:nvPr/>
          </p:nvCxnSpPr>
          <p:spPr>
            <a:xfrm flipH="1">
              <a:off x="3570865" y="1482280"/>
              <a:ext cx="4125335" cy="10204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Rechte verbindingslijn met pijl 13">
              <a:extLst>
                <a:ext uri="{FF2B5EF4-FFF2-40B4-BE49-F238E27FC236}">
                  <a16:creationId xmlns:a16="http://schemas.microsoft.com/office/drawing/2014/main" id="{E5679646-6E6F-488C-B190-82082983938C}"/>
                </a:ext>
              </a:extLst>
            </p:cNvPr>
            <p:cNvCxnSpPr/>
            <p:nvPr/>
          </p:nvCxnSpPr>
          <p:spPr>
            <a:xfrm flipH="1" flipV="1">
              <a:off x="6571794" y="4248150"/>
              <a:ext cx="667206" cy="3810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2687743"/>
      </p:ext>
    </p:extLst>
  </p:cSld>
  <p:clrMapOvr>
    <a:masterClrMapping/>
  </p:clrMapOvr>
</p:sld>
</file>

<file path=ppt/theme/theme1.xml><?xml version="1.0" encoding="utf-8"?>
<a:theme xmlns:a="http://schemas.openxmlformats.org/drawingml/2006/main" name="16-9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-9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6-9 White Backgro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15609</TotalTime>
  <Words>132</Words>
  <Application>Microsoft Office PowerPoint</Application>
  <PresentationFormat>Diavoorstelling (16:9)</PresentationFormat>
  <Paragraphs>49</Paragraphs>
  <Slides>17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ヒラギノ角ゴ Pro W3</vt:lpstr>
      <vt:lpstr>16-9 Cover</vt:lpstr>
      <vt:lpstr>16-9 Light Background</vt:lpstr>
      <vt:lpstr>16-9 White Backgroud</vt:lpstr>
      <vt:lpstr>PowerPoint-presentatie</vt:lpstr>
      <vt:lpstr>Cities</vt:lpstr>
      <vt:lpstr>Procedure</vt:lpstr>
      <vt:lpstr>Procedure</vt:lpstr>
      <vt:lpstr>Procedure</vt:lpstr>
      <vt:lpstr>Procedure</vt:lpstr>
      <vt:lpstr>Procedure</vt:lpstr>
      <vt:lpstr>Procedure</vt:lpstr>
      <vt:lpstr>Results</vt:lpstr>
      <vt:lpstr>Results</vt:lpstr>
      <vt:lpstr>Results</vt:lpstr>
      <vt:lpstr>Results</vt:lpstr>
      <vt:lpstr>Notable Issues</vt:lpstr>
      <vt:lpstr>Notable Issues</vt:lpstr>
      <vt:lpstr>Notable Issues</vt:lpstr>
      <vt:lpstr>Future Steps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subject/>
  <dc:creator>University Marketing and Creative Services</dc:creator>
  <cp:keywords/>
  <dc:description/>
  <cp:lastModifiedBy>Maarten Kroll</cp:lastModifiedBy>
  <cp:revision>476</cp:revision>
  <cp:lastPrinted>2011-01-24T02:49:42Z</cp:lastPrinted>
  <dcterms:created xsi:type="dcterms:W3CDTF">2011-06-30T15:04:08Z</dcterms:created>
  <dcterms:modified xsi:type="dcterms:W3CDTF">2018-11-15T03:35:02Z</dcterms:modified>
  <cp:category/>
</cp:coreProperties>
</file>