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ACE33-6712-45B2-8C4F-848A932984AE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0E3786-645D-45E0-A961-C98C09353E9F}">
      <dgm:prSet/>
      <dgm:spPr/>
      <dgm:t>
        <a:bodyPr/>
        <a:lstStyle/>
        <a:p>
          <a:r>
            <a:rPr lang="en-US"/>
            <a:t>The unusual duration and intensity of this event allowed simplified analysis</a:t>
          </a:r>
        </a:p>
      </dgm:t>
    </dgm:pt>
    <dgm:pt modelId="{59EE360A-6C64-42E0-AA16-450B4FBA493C}" type="parTrans" cxnId="{1E92364D-B341-41F8-BA08-1F7A0A85F7D2}">
      <dgm:prSet/>
      <dgm:spPr/>
      <dgm:t>
        <a:bodyPr/>
        <a:lstStyle/>
        <a:p>
          <a:endParaRPr lang="en-US"/>
        </a:p>
      </dgm:t>
    </dgm:pt>
    <dgm:pt modelId="{2506268D-1AC4-4D3D-9F7F-61021A51579A}" type="sibTrans" cxnId="{1E92364D-B341-41F8-BA08-1F7A0A85F7D2}">
      <dgm:prSet/>
      <dgm:spPr/>
      <dgm:t>
        <a:bodyPr/>
        <a:lstStyle/>
        <a:p>
          <a:endParaRPr lang="en-US"/>
        </a:p>
      </dgm:t>
    </dgm:pt>
    <dgm:pt modelId="{7CEB857B-B38E-4F8E-ABED-540E58D8B6E1}">
      <dgm:prSet/>
      <dgm:spPr/>
      <dgm:t>
        <a:bodyPr/>
        <a:lstStyle/>
        <a:p>
          <a:r>
            <a:rPr lang="en-US" dirty="0"/>
            <a:t>Socio-Economic variables? Distance weighted variables? Non-Linear</a:t>
          </a:r>
        </a:p>
      </dgm:t>
    </dgm:pt>
    <dgm:pt modelId="{69E59BCB-6667-444F-8BD9-9B682E51AAC7}" type="parTrans" cxnId="{42E33080-E27D-4522-B45B-1DDF892E9F68}">
      <dgm:prSet/>
      <dgm:spPr/>
      <dgm:t>
        <a:bodyPr/>
        <a:lstStyle/>
        <a:p>
          <a:endParaRPr lang="en-US"/>
        </a:p>
      </dgm:t>
    </dgm:pt>
    <dgm:pt modelId="{9E164B72-C99A-46C8-92A0-EEFC05C2D32D}" type="sibTrans" cxnId="{42E33080-E27D-4522-B45B-1DDF892E9F68}">
      <dgm:prSet/>
      <dgm:spPr/>
      <dgm:t>
        <a:bodyPr/>
        <a:lstStyle/>
        <a:p>
          <a:endParaRPr lang="en-US"/>
        </a:p>
      </dgm:t>
    </dgm:pt>
    <dgm:pt modelId="{91233097-C589-46A6-B33A-FE50B0E23A62}">
      <dgm:prSet/>
      <dgm:spPr/>
      <dgm:t>
        <a:bodyPr/>
        <a:lstStyle/>
        <a:p>
          <a:r>
            <a:rPr lang="en-US" dirty="0"/>
            <a:t>Are FEMA flood maps effective for this case?</a:t>
          </a:r>
        </a:p>
      </dgm:t>
    </dgm:pt>
    <dgm:pt modelId="{0CF6CE12-94D5-4401-BF4D-22AB61FDF140}" type="parTrans" cxnId="{5453F593-BBA7-4C87-AA4D-B38F995210A0}">
      <dgm:prSet/>
      <dgm:spPr/>
      <dgm:t>
        <a:bodyPr/>
        <a:lstStyle/>
        <a:p>
          <a:endParaRPr lang="en-US"/>
        </a:p>
      </dgm:t>
    </dgm:pt>
    <dgm:pt modelId="{74B766BC-FEE3-40FF-BA5D-CBF01C7BF647}" type="sibTrans" cxnId="{5453F593-BBA7-4C87-AA4D-B38F995210A0}">
      <dgm:prSet/>
      <dgm:spPr/>
      <dgm:t>
        <a:bodyPr/>
        <a:lstStyle/>
        <a:p>
          <a:endParaRPr lang="en-US"/>
        </a:p>
      </dgm:t>
    </dgm:pt>
    <dgm:pt modelId="{9F2893F0-4F91-41CD-9E05-A18C139505ED}">
      <dgm:prSet/>
      <dgm:spPr/>
      <dgm:t>
        <a:bodyPr/>
        <a:lstStyle/>
        <a:p>
          <a:r>
            <a:rPr lang="en-US"/>
            <a:t>How do we insure?</a:t>
          </a:r>
        </a:p>
      </dgm:t>
    </dgm:pt>
    <dgm:pt modelId="{C76C5AFB-3303-4F12-B48B-168394254A7F}" type="parTrans" cxnId="{F92E2FB9-651F-4392-8721-49B3002ABD55}">
      <dgm:prSet/>
      <dgm:spPr/>
      <dgm:t>
        <a:bodyPr/>
        <a:lstStyle/>
        <a:p>
          <a:endParaRPr lang="en-US"/>
        </a:p>
      </dgm:t>
    </dgm:pt>
    <dgm:pt modelId="{B9E213ED-EC61-472B-B35A-FC174AEDFFCC}" type="sibTrans" cxnId="{F92E2FB9-651F-4392-8721-49B3002ABD55}">
      <dgm:prSet/>
      <dgm:spPr/>
      <dgm:t>
        <a:bodyPr/>
        <a:lstStyle/>
        <a:p>
          <a:endParaRPr lang="en-US"/>
        </a:p>
      </dgm:t>
    </dgm:pt>
    <dgm:pt modelId="{A83B0A91-BDCA-4D5D-92BA-BFFF389637B6}">
      <dgm:prSet/>
      <dgm:spPr/>
      <dgm:t>
        <a:bodyPr/>
        <a:lstStyle/>
        <a:p>
          <a:r>
            <a:rPr lang="en-US"/>
            <a:t>1000 year events?</a:t>
          </a:r>
        </a:p>
      </dgm:t>
    </dgm:pt>
    <dgm:pt modelId="{652BB8B4-65E3-41E1-92D2-56118789003C}" type="parTrans" cxnId="{57688C88-DA82-4683-AF3A-043B6EE1DC7F}">
      <dgm:prSet/>
      <dgm:spPr/>
      <dgm:t>
        <a:bodyPr/>
        <a:lstStyle/>
        <a:p>
          <a:endParaRPr lang="en-US"/>
        </a:p>
      </dgm:t>
    </dgm:pt>
    <dgm:pt modelId="{2CFF24E7-BDC4-49FE-B66A-15F49E15BD56}" type="sibTrans" cxnId="{57688C88-DA82-4683-AF3A-043B6EE1DC7F}">
      <dgm:prSet/>
      <dgm:spPr/>
      <dgm:t>
        <a:bodyPr/>
        <a:lstStyle/>
        <a:p>
          <a:endParaRPr lang="en-US"/>
        </a:p>
      </dgm:t>
    </dgm:pt>
    <dgm:pt modelId="{11216927-911D-4C7A-A265-06CB9F0FEF39}">
      <dgm:prSet/>
      <dgm:spPr/>
      <dgm:t>
        <a:bodyPr/>
        <a:lstStyle/>
        <a:p>
          <a:r>
            <a:rPr lang="en-US" dirty="0"/>
            <a:t>Larimer county is working with FEMA</a:t>
          </a:r>
        </a:p>
      </dgm:t>
    </dgm:pt>
    <dgm:pt modelId="{DD668D71-90DA-4C14-8B7C-D08503C39B98}" type="parTrans" cxnId="{1086914B-4CA5-4340-8F5F-B50E48F6AF4C}">
      <dgm:prSet/>
      <dgm:spPr/>
      <dgm:t>
        <a:bodyPr/>
        <a:lstStyle/>
        <a:p>
          <a:endParaRPr lang="en-US"/>
        </a:p>
      </dgm:t>
    </dgm:pt>
    <dgm:pt modelId="{DD8DF0A1-D8F1-49BD-9745-3BF795857CAE}" type="sibTrans" cxnId="{1086914B-4CA5-4340-8F5F-B50E48F6AF4C}">
      <dgm:prSet/>
      <dgm:spPr/>
      <dgm:t>
        <a:bodyPr/>
        <a:lstStyle/>
        <a:p>
          <a:endParaRPr lang="en-US"/>
        </a:p>
      </dgm:t>
    </dgm:pt>
    <dgm:pt modelId="{AD4D072D-7BBC-4932-890A-58AEB8AFBC87}" type="pres">
      <dgm:prSet presAssocID="{1F6ACE33-6712-45B2-8C4F-848A932984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3B261-E055-41FE-A8E4-47378176B54D}" type="pres">
      <dgm:prSet presAssocID="{F20E3786-645D-45E0-A961-C98C09353E9F}" presName="parAndCh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A068C-E214-47DF-860E-B244FB2D7955}" type="pres">
      <dgm:prSet presAssocID="{2506268D-1AC4-4D3D-9F7F-61021A51579A}" presName="parAndChSpace" presStyleCnt="0"/>
      <dgm:spPr/>
    </dgm:pt>
    <dgm:pt modelId="{248E66AE-A81E-4BE1-A65A-0E39A820614B}" type="pres">
      <dgm:prSet presAssocID="{7CEB857B-B38E-4F8E-ABED-540E58D8B6E1}" presName="parAndCh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F40A-8C40-469D-90FE-89BB6EF1AFB2}" type="pres">
      <dgm:prSet presAssocID="{9E164B72-C99A-46C8-92A0-EEFC05C2D32D}" presName="parAndChSpace" presStyleCnt="0"/>
      <dgm:spPr/>
    </dgm:pt>
    <dgm:pt modelId="{E3FA52F7-A7A2-4775-A52E-6BF9F2A8AFB2}" type="pres">
      <dgm:prSet presAssocID="{91233097-C589-46A6-B33A-FE50B0E23A62}" presName="parAndCh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81249-370D-4B59-98CD-B33514C846FB}" type="pres">
      <dgm:prSet presAssocID="{74B766BC-FEE3-40FF-BA5D-CBF01C7BF647}" presName="parAndChSpace" presStyleCnt="0"/>
      <dgm:spPr/>
    </dgm:pt>
    <dgm:pt modelId="{13BAC8AD-11E5-4365-A880-0F2A125FADB0}" type="pres">
      <dgm:prSet presAssocID="{11216927-911D-4C7A-A265-06CB9F0FEF39}" presName="parAndCh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214FF-4E97-43B6-8E5B-0B71C1A4BD17}" type="presOf" srcId="{91233097-C589-46A6-B33A-FE50B0E23A62}" destId="{E3FA52F7-A7A2-4775-A52E-6BF9F2A8AFB2}" srcOrd="0" destOrd="0" presId="urn:microsoft.com/office/officeart/2005/8/layout/hChevron3"/>
    <dgm:cxn modelId="{BF553256-82B6-4468-ADD1-8925AC2271A6}" type="presOf" srcId="{11216927-911D-4C7A-A265-06CB9F0FEF39}" destId="{13BAC8AD-11E5-4365-A880-0F2A125FADB0}" srcOrd="0" destOrd="0" presId="urn:microsoft.com/office/officeart/2005/8/layout/hChevron3"/>
    <dgm:cxn modelId="{F92E2FB9-651F-4392-8721-49B3002ABD55}" srcId="{91233097-C589-46A6-B33A-FE50B0E23A62}" destId="{9F2893F0-4F91-41CD-9E05-A18C139505ED}" srcOrd="0" destOrd="0" parTransId="{C76C5AFB-3303-4F12-B48B-168394254A7F}" sibTransId="{B9E213ED-EC61-472B-B35A-FC174AEDFFCC}"/>
    <dgm:cxn modelId="{5453F593-BBA7-4C87-AA4D-B38F995210A0}" srcId="{1F6ACE33-6712-45B2-8C4F-848A932984AE}" destId="{91233097-C589-46A6-B33A-FE50B0E23A62}" srcOrd="2" destOrd="0" parTransId="{0CF6CE12-94D5-4401-BF4D-22AB61FDF140}" sibTransId="{74B766BC-FEE3-40FF-BA5D-CBF01C7BF647}"/>
    <dgm:cxn modelId="{57688C88-DA82-4683-AF3A-043B6EE1DC7F}" srcId="{91233097-C589-46A6-B33A-FE50B0E23A62}" destId="{A83B0A91-BDCA-4D5D-92BA-BFFF389637B6}" srcOrd="1" destOrd="0" parTransId="{652BB8B4-65E3-41E1-92D2-56118789003C}" sibTransId="{2CFF24E7-BDC4-49FE-B66A-15F49E15BD56}"/>
    <dgm:cxn modelId="{2F2F8FB4-61F6-41A5-9AFC-C394BA06B0AD}" type="presOf" srcId="{7CEB857B-B38E-4F8E-ABED-540E58D8B6E1}" destId="{248E66AE-A81E-4BE1-A65A-0E39A820614B}" srcOrd="0" destOrd="0" presId="urn:microsoft.com/office/officeart/2005/8/layout/hChevron3"/>
    <dgm:cxn modelId="{6B7DCE84-C069-4500-980A-21F5F3DD4704}" type="presOf" srcId="{A83B0A91-BDCA-4D5D-92BA-BFFF389637B6}" destId="{E3FA52F7-A7A2-4775-A52E-6BF9F2A8AFB2}" srcOrd="0" destOrd="2" presId="urn:microsoft.com/office/officeart/2005/8/layout/hChevron3"/>
    <dgm:cxn modelId="{1E92364D-B341-41F8-BA08-1F7A0A85F7D2}" srcId="{1F6ACE33-6712-45B2-8C4F-848A932984AE}" destId="{F20E3786-645D-45E0-A961-C98C09353E9F}" srcOrd="0" destOrd="0" parTransId="{59EE360A-6C64-42E0-AA16-450B4FBA493C}" sibTransId="{2506268D-1AC4-4D3D-9F7F-61021A51579A}"/>
    <dgm:cxn modelId="{0FC33D50-83B9-4C35-88DD-7B0DC1BF59E4}" type="presOf" srcId="{9F2893F0-4F91-41CD-9E05-A18C139505ED}" destId="{E3FA52F7-A7A2-4775-A52E-6BF9F2A8AFB2}" srcOrd="0" destOrd="1" presId="urn:microsoft.com/office/officeart/2005/8/layout/hChevron3"/>
    <dgm:cxn modelId="{95124AFD-F6FA-4E58-B33E-3991105623CD}" type="presOf" srcId="{1F6ACE33-6712-45B2-8C4F-848A932984AE}" destId="{AD4D072D-7BBC-4932-890A-58AEB8AFBC87}" srcOrd="0" destOrd="0" presId="urn:microsoft.com/office/officeart/2005/8/layout/hChevron3"/>
    <dgm:cxn modelId="{1086914B-4CA5-4340-8F5F-B50E48F6AF4C}" srcId="{1F6ACE33-6712-45B2-8C4F-848A932984AE}" destId="{11216927-911D-4C7A-A265-06CB9F0FEF39}" srcOrd="3" destOrd="0" parTransId="{DD668D71-90DA-4C14-8B7C-D08503C39B98}" sibTransId="{DD8DF0A1-D8F1-49BD-9745-3BF795857CAE}"/>
    <dgm:cxn modelId="{42E33080-E27D-4522-B45B-1DDF892E9F68}" srcId="{1F6ACE33-6712-45B2-8C4F-848A932984AE}" destId="{7CEB857B-B38E-4F8E-ABED-540E58D8B6E1}" srcOrd="1" destOrd="0" parTransId="{69E59BCB-6667-444F-8BD9-9B682E51AAC7}" sibTransId="{9E164B72-C99A-46C8-92A0-EEFC05C2D32D}"/>
    <dgm:cxn modelId="{BB16FE35-B98A-4ED5-B874-9E9C043A4B4D}" type="presOf" srcId="{F20E3786-645D-45E0-A961-C98C09353E9F}" destId="{25D3B261-E055-41FE-A8E4-47378176B54D}" srcOrd="0" destOrd="0" presId="urn:microsoft.com/office/officeart/2005/8/layout/hChevron3"/>
    <dgm:cxn modelId="{A6263D2A-1B94-4DB5-881B-E2FAFF71EB97}" type="presParOf" srcId="{AD4D072D-7BBC-4932-890A-58AEB8AFBC87}" destId="{25D3B261-E055-41FE-A8E4-47378176B54D}" srcOrd="0" destOrd="0" presId="urn:microsoft.com/office/officeart/2005/8/layout/hChevron3"/>
    <dgm:cxn modelId="{16E0AE14-8F6A-4ED7-A1E4-516F8E494F61}" type="presParOf" srcId="{AD4D072D-7BBC-4932-890A-58AEB8AFBC87}" destId="{EE8A068C-E214-47DF-860E-B244FB2D7955}" srcOrd="1" destOrd="0" presId="urn:microsoft.com/office/officeart/2005/8/layout/hChevron3"/>
    <dgm:cxn modelId="{17E019DC-956C-4590-B88B-600A144B1157}" type="presParOf" srcId="{AD4D072D-7BBC-4932-890A-58AEB8AFBC87}" destId="{248E66AE-A81E-4BE1-A65A-0E39A820614B}" srcOrd="2" destOrd="0" presId="urn:microsoft.com/office/officeart/2005/8/layout/hChevron3"/>
    <dgm:cxn modelId="{AB5B8A7B-4169-4632-B89D-CE980B67B25B}" type="presParOf" srcId="{AD4D072D-7BBC-4932-890A-58AEB8AFBC87}" destId="{88D8F40A-8C40-469D-90FE-89BB6EF1AFB2}" srcOrd="3" destOrd="0" presId="urn:microsoft.com/office/officeart/2005/8/layout/hChevron3"/>
    <dgm:cxn modelId="{CB735F46-1578-441C-A968-1099AE36B23F}" type="presParOf" srcId="{AD4D072D-7BBC-4932-890A-58AEB8AFBC87}" destId="{E3FA52F7-A7A2-4775-A52E-6BF9F2A8AFB2}" srcOrd="4" destOrd="0" presId="urn:microsoft.com/office/officeart/2005/8/layout/hChevron3"/>
    <dgm:cxn modelId="{66BBCC4E-36EA-479A-8A66-F58B835207C1}" type="presParOf" srcId="{AD4D072D-7BBC-4932-890A-58AEB8AFBC87}" destId="{00281249-370D-4B59-98CD-B33514C846FB}" srcOrd="5" destOrd="0" presId="urn:microsoft.com/office/officeart/2005/8/layout/hChevron3"/>
    <dgm:cxn modelId="{2F1D5A3C-AE66-4893-A72F-F113EC707477}" type="presParOf" srcId="{AD4D072D-7BBC-4932-890A-58AEB8AFBC87}" destId="{13BAC8AD-11E5-4365-A880-0F2A125FADB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3B261-E055-41FE-A8E4-47378176B54D}">
      <dsp:nvSpPr>
        <dsp:cNvPr id="0" name=""/>
        <dsp:cNvSpPr/>
      </dsp:nvSpPr>
      <dsp:spPr>
        <a:xfrm>
          <a:off x="3036" y="296047"/>
          <a:ext cx="3046214" cy="2436971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64" tIns="60960" rIns="429855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The unusual duration and intensity of this event allowed simplified analysis</a:t>
          </a:r>
        </a:p>
      </dsp:txBody>
      <dsp:txXfrm>
        <a:off x="3036" y="296047"/>
        <a:ext cx="2741593" cy="2436971"/>
      </dsp:txXfrm>
    </dsp:sp>
    <dsp:sp modelId="{248E66AE-A81E-4BE1-A65A-0E39A820614B}">
      <dsp:nvSpPr>
        <dsp:cNvPr id="0" name=""/>
        <dsp:cNvSpPr/>
      </dsp:nvSpPr>
      <dsp:spPr>
        <a:xfrm>
          <a:off x="2440007" y="296047"/>
          <a:ext cx="3046214" cy="2436971"/>
        </a:xfrm>
        <a:prstGeom prst="chevron">
          <a:avLst>
            <a:gd name="adj" fmla="val 25000"/>
          </a:avLst>
        </a:prstGeom>
        <a:solidFill>
          <a:schemeClr val="accent2">
            <a:hueOff val="-786981"/>
            <a:satOff val="-7177"/>
            <a:lumOff val="-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64" tIns="60960" rIns="107464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Socio-Economic variables? Distance weighted variables? Non-Linear</a:t>
          </a:r>
        </a:p>
      </dsp:txBody>
      <dsp:txXfrm>
        <a:off x="3049250" y="296047"/>
        <a:ext cx="1827728" cy="2436971"/>
      </dsp:txXfrm>
    </dsp:sp>
    <dsp:sp modelId="{E3FA52F7-A7A2-4775-A52E-6BF9F2A8AFB2}">
      <dsp:nvSpPr>
        <dsp:cNvPr id="0" name=""/>
        <dsp:cNvSpPr/>
      </dsp:nvSpPr>
      <dsp:spPr>
        <a:xfrm>
          <a:off x="4876978" y="296047"/>
          <a:ext cx="3046214" cy="2436971"/>
        </a:xfrm>
        <a:prstGeom prst="chevron">
          <a:avLst>
            <a:gd name="adj" fmla="val 25000"/>
          </a:avLst>
        </a:prstGeom>
        <a:solidFill>
          <a:schemeClr val="accent2">
            <a:hueOff val="-1573962"/>
            <a:satOff val="-14354"/>
            <a:lumOff val="-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64" tIns="60960" rIns="107464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Are FEMA flood maps effective for this case?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How do we insure?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1000 year events?</a:t>
          </a:r>
        </a:p>
      </dsp:txBody>
      <dsp:txXfrm>
        <a:off x="5486221" y="296047"/>
        <a:ext cx="1827728" cy="2436971"/>
      </dsp:txXfrm>
    </dsp:sp>
    <dsp:sp modelId="{13BAC8AD-11E5-4365-A880-0F2A125FADB0}">
      <dsp:nvSpPr>
        <dsp:cNvPr id="0" name=""/>
        <dsp:cNvSpPr/>
      </dsp:nvSpPr>
      <dsp:spPr>
        <a:xfrm>
          <a:off x="7313949" y="296047"/>
          <a:ext cx="3046214" cy="2436971"/>
        </a:xfrm>
        <a:prstGeom prst="chevron">
          <a:avLst>
            <a:gd name="adj" fmla="val 25000"/>
          </a:avLst>
        </a:prstGeom>
        <a:solidFill>
          <a:schemeClr val="accent2">
            <a:hueOff val="-2360944"/>
            <a:satOff val="-21531"/>
            <a:lumOff val="-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64" tIns="60960" rIns="107464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Larimer county is working with FEMA</a:t>
          </a:r>
        </a:p>
      </dsp:txBody>
      <dsp:txXfrm>
        <a:off x="7923192" y="296047"/>
        <a:ext cx="1827728" cy="2436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27CD-15B2-4591-B2E5-9F3D8C48B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2013 Floods: Mapping Hydrology and impacts in Larimer County, Colorado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9CCE8-78C8-4C3C-BA48-5EFC5DC2B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Whitney Benson </a:t>
            </a:r>
          </a:p>
          <a:p>
            <a:r>
              <a:rPr lang="en-US" dirty="0"/>
              <a:t>CE 394 K – GIS in water resources </a:t>
            </a:r>
          </a:p>
        </p:txBody>
      </p:sp>
    </p:spTree>
    <p:extLst>
      <p:ext uri="{BB962C8B-B14F-4D97-AF65-F5344CB8AC3E}">
        <p14:creationId xmlns:p14="http://schemas.microsoft.com/office/powerpoint/2010/main" val="35647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0EB365E-3181-4CB3-9344-A19E734A0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C5DFD5B-FBF8-4DA4-8334-E301342BE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8F0F2C0-6ADB-4454-AC25-692E03BD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Questions?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9CD6F03A-FCF8-49CB-9B5D-623CFAEC0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96230" y="957486"/>
            <a:ext cx="4935130" cy="49351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2245DD-E679-4B98-AC14-04FB0F31A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D72D-5C0C-4E6A-9567-09A37A55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Background: 2013 Floods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2DB5-42B3-42A7-B977-D36CC73CA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63226" cy="3424107"/>
          </a:xfrm>
        </p:spPr>
        <p:txBody>
          <a:bodyPr>
            <a:normAutofit fontScale="92500"/>
          </a:bodyPr>
          <a:lstStyle/>
          <a:p>
            <a:r>
              <a:rPr lang="en-US" dirty="0"/>
              <a:t>September 9</a:t>
            </a:r>
            <a:r>
              <a:rPr lang="en-US" baseline="30000" dirty="0"/>
              <a:t>th</a:t>
            </a:r>
            <a:r>
              <a:rPr lang="en-US" dirty="0"/>
              <a:t> : A slow moving cold front stalls</a:t>
            </a:r>
          </a:p>
          <a:p>
            <a:r>
              <a:rPr lang="en-US" dirty="0"/>
              <a:t>SUSTAINED HEAVY RAINFALL FOR 4 days</a:t>
            </a:r>
          </a:p>
          <a:p>
            <a:r>
              <a:rPr lang="en-US" dirty="0"/>
              <a:t>“1000 year” Levels of rain</a:t>
            </a:r>
          </a:p>
          <a:p>
            <a:pPr lvl="1"/>
            <a:r>
              <a:rPr lang="en-US" dirty="0"/>
              <a:t>Stream flow rates were </a:t>
            </a:r>
            <a:r>
              <a:rPr lang="en-US" u="sng" dirty="0"/>
              <a:t>NOT </a:t>
            </a:r>
            <a:r>
              <a:rPr lang="en-US" dirty="0"/>
              <a:t>1000 year levels</a:t>
            </a:r>
          </a:p>
          <a:p>
            <a:r>
              <a:rPr lang="en-US" dirty="0"/>
              <a:t>State of emergency</a:t>
            </a:r>
          </a:p>
          <a:p>
            <a:r>
              <a:rPr lang="en-US" dirty="0"/>
              <a:t>Boulder county: over average annual rainfall in 4 days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E08A90D-C6FD-4048-9E5D-8A89F2F8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377" y="1958882"/>
            <a:ext cx="4775445" cy="3600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D640D-AD61-42AE-92EB-5E14253CF191}"/>
              </a:ext>
            </a:extLst>
          </p:cNvPr>
          <p:cNvSpPr txBox="1"/>
          <p:nvPr/>
        </p:nvSpPr>
        <p:spPr>
          <a:xfrm>
            <a:off x="7770742" y="5508840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Forest Service</a:t>
            </a:r>
          </a:p>
        </p:txBody>
      </p:sp>
    </p:spTree>
    <p:extLst>
      <p:ext uri="{BB962C8B-B14F-4D97-AF65-F5344CB8AC3E}">
        <p14:creationId xmlns:p14="http://schemas.microsoft.com/office/powerpoint/2010/main" val="2646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74BC-5C2A-48F4-9323-60911B61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Background: Why </a:t>
            </a:r>
            <a:r>
              <a:rPr lang="en-US" dirty="0" err="1"/>
              <a:t>larimer</a:t>
            </a:r>
            <a:r>
              <a:rPr lang="en-US" dirty="0"/>
              <a:t> County?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A6764-A54C-45B1-97CD-B107CBF6DB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Past studies focused on boulder county</a:t>
            </a:r>
          </a:p>
          <a:p>
            <a:r>
              <a:rPr lang="en-US" dirty="0"/>
              <a:t>Larimer county had 1500 homes destroyed</a:t>
            </a:r>
          </a:p>
          <a:p>
            <a:r>
              <a:rPr lang="en-US" dirty="0"/>
              <a:t>Experienced less rainfall, more damage</a:t>
            </a:r>
          </a:p>
          <a:p>
            <a:r>
              <a:rPr lang="en-US" dirty="0"/>
              <a:t>FOCUS: Fort COLLINS and ESTES PARK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6D1077-5197-414B-AE96-D792DDFFDE0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2465370"/>
            <a:ext cx="5105400" cy="3227422"/>
          </a:xfrm>
          <a:prstGeom prst="rect">
            <a:avLst/>
          </a:prstGeom>
        </p:spPr>
      </p:pic>
      <p:pic>
        <p:nvPicPr>
          <p:cNvPr id="10" name="Graphic 9" descr="Pin">
            <a:extLst>
              <a:ext uri="{FF2B5EF4-FFF2-40B4-BE49-F238E27FC236}">
                <a16:creationId xmlns:a16="http://schemas.microsoft.com/office/drawing/2014/main" id="{DBB2F5EB-E7EF-47D5-9CE9-100449A62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59800" y="4686300"/>
            <a:ext cx="406400" cy="406400"/>
          </a:xfrm>
          <a:prstGeom prst="rect">
            <a:avLst/>
          </a:prstGeom>
        </p:spPr>
      </p:pic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A2D2CE9C-F233-4BEE-9C00-F97CA1D2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26700" y="40790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5D4C-4236-4E51-B44C-2A5E7688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28D8-A5DF-417B-8713-2EED695FC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Compare damage reports to HAND mapping</a:t>
            </a:r>
          </a:p>
          <a:p>
            <a:r>
              <a:rPr lang="en-US" dirty="0"/>
              <a:t>Examine socio economic factors and their impacts on damage</a:t>
            </a:r>
          </a:p>
          <a:p>
            <a:r>
              <a:rPr lang="en-US" dirty="0"/>
              <a:t>Explore other factors for flood damage</a:t>
            </a:r>
          </a:p>
          <a:p>
            <a:r>
              <a:rPr lang="en-US" dirty="0"/>
              <a:t>Create a story map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Create a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424A59-E296-420A-9DE0-873968B31C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96078" y="2214694"/>
            <a:ext cx="4759602" cy="31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ED2D02B-168C-4846-9451-256849035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EE19A9-2588-4BFD-9DC4-2D6FB2797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C4506F-5C9A-4AA3-94E1-143DCABBB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A5A7E7A-1A6B-430A-AC81-3F7CB9D4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90470-1FB6-44E3-AAB6-BA9AA387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18" y="881202"/>
            <a:ext cx="2981435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47F28-85D3-4B82-8CFF-E90CC073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10" y="1462597"/>
            <a:ext cx="3313833" cy="202143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D28989-2687-45D2-8A5C-A3D0BF5D4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72BE2-D267-4FB0-A34A-5AB25F0D1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D61F1-6627-4E87-8AC6-CD48CAE2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DAMAGES STRUCTURES VS. FLOOD EXTENTS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E1EA9-7BDE-4AC6-B4CD-1E1340C1A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11" y="1351936"/>
            <a:ext cx="3312881" cy="234386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45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372A-52CC-4FDB-B4DD-AA6D1159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LOVELAND, COLORADO vs. FARGO, North DAKOTA</a:t>
            </a:r>
            <a:br>
              <a:rPr lang="en-US" dirty="0"/>
            </a:br>
            <a:r>
              <a:rPr lang="en-US" dirty="0"/>
              <a:t>2013 flooding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E2C461-6E03-4831-8B6D-0533A38011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7944" y="2693331"/>
            <a:ext cx="5321857" cy="288900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DBE8D4-1008-4825-BE75-42097F9093A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72200" y="2575825"/>
            <a:ext cx="5105400" cy="30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A3E9-4107-44BC-B2CE-E940029E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Slope: Does it define the 2013 floods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1925B-8E95-4F29-846B-7318806606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713" y="2214694"/>
            <a:ext cx="5483087" cy="3576505"/>
          </a:xfrm>
        </p:spPr>
        <p:txBody>
          <a:bodyPr/>
          <a:lstStyle/>
          <a:p>
            <a:r>
              <a:rPr lang="en-US" dirty="0"/>
              <a:t>Possible compounding issues</a:t>
            </a:r>
          </a:p>
          <a:p>
            <a:pPr lvl="1"/>
            <a:r>
              <a:rPr lang="en-US" dirty="0"/>
              <a:t>General terrain of Colorado</a:t>
            </a:r>
          </a:p>
          <a:p>
            <a:pPr lvl="1"/>
            <a:r>
              <a:rPr lang="en-US" dirty="0"/>
              <a:t>System characterized as “perpendicular” to drainage </a:t>
            </a:r>
          </a:p>
          <a:p>
            <a:pPr lvl="2"/>
            <a:r>
              <a:rPr lang="en-US" dirty="0"/>
              <a:t>Remember: Flows </a:t>
            </a:r>
            <a:r>
              <a:rPr lang="en-US" u="sng" dirty="0"/>
              <a:t>Not </a:t>
            </a:r>
            <a:r>
              <a:rPr lang="en-US" dirty="0"/>
              <a:t>1000 years</a:t>
            </a:r>
            <a:endParaRPr lang="en-US" u="sng" dirty="0"/>
          </a:p>
          <a:p>
            <a:r>
              <a:rPr lang="en-US" dirty="0"/>
              <a:t>Hydraulic slope can explain some damage points</a:t>
            </a:r>
          </a:p>
          <a:p>
            <a:r>
              <a:rPr lang="en-US" dirty="0"/>
              <a:t>Can we model the effects of both?</a:t>
            </a:r>
          </a:p>
          <a:p>
            <a:endParaRPr lang="en-US" dirty="0"/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6896C5E9-EF95-4AEC-8C0F-8E5D418B885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8955" t="41174" b="16448"/>
          <a:stretch/>
        </p:blipFill>
        <p:spPr>
          <a:xfrm>
            <a:off x="6019800" y="2169022"/>
            <a:ext cx="5292833" cy="3188175"/>
          </a:xfrm>
        </p:spPr>
      </p:pic>
    </p:spTree>
    <p:extLst>
      <p:ext uri="{BB962C8B-B14F-4D97-AF65-F5344CB8AC3E}">
        <p14:creationId xmlns:p14="http://schemas.microsoft.com/office/powerpoint/2010/main" val="937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37F5-899F-491C-A182-21218CE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Probabilistic model for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7A35-FC88-4E4A-9469-8B07AC156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4207879"/>
          </a:xfrm>
        </p:spPr>
        <p:txBody>
          <a:bodyPr>
            <a:normAutofit/>
          </a:bodyPr>
          <a:lstStyle/>
          <a:p>
            <a:r>
              <a:rPr lang="en-US" dirty="0"/>
              <a:t>Extracted raster values to data points</a:t>
            </a:r>
          </a:p>
          <a:p>
            <a:r>
              <a:rPr lang="en-US" dirty="0"/>
              <a:t>Damage point vs address point</a:t>
            </a:r>
          </a:p>
          <a:p>
            <a:r>
              <a:rPr lang="en-US" dirty="0"/>
              <a:t>Using </a:t>
            </a:r>
            <a:r>
              <a:rPr lang="en-US" dirty="0" err="1"/>
              <a:t>BIoGEME</a:t>
            </a:r>
            <a:r>
              <a:rPr lang="en-US" dirty="0"/>
              <a:t> to fit model</a:t>
            </a:r>
          </a:p>
          <a:p>
            <a:r>
              <a:rPr lang="en-US" dirty="0"/>
              <a:t>Factors considered:</a:t>
            </a:r>
          </a:p>
          <a:p>
            <a:pPr lvl="1"/>
            <a:r>
              <a:rPr lang="en-US" dirty="0"/>
              <a:t>Hydraulic slope, HAND, flow accumulation, census data…</a:t>
            </a:r>
          </a:p>
          <a:p>
            <a:r>
              <a:rPr lang="en-US" dirty="0"/>
              <a:t>Did not examine rainfall</a:t>
            </a:r>
          </a:p>
          <a:p>
            <a:r>
              <a:rPr lang="en-US" dirty="0"/>
              <a:t>Floodplain significance: much lower than expected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60DFD4D-DB45-43DD-9DCE-462372DDDFC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542315" y="2802521"/>
                <a:ext cx="5106026" cy="2096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𝑑𝑎𝑚𝑎𝑔𝑒</m:t>
                        </m:r>
                      </m:sub>
                    </m:sSub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𝐻𝐴𝑁𝐷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𝐻𝐴𝑁𝐷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𝑆𝐿𝑂𝑃𝐸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𝑆𝐿𝑂𝑃𝐸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……..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60DFD4D-DB45-43DD-9DCE-462372DDD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542315" y="2802521"/>
                <a:ext cx="5106026" cy="20960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B4CE-3CAB-4B4F-BCB5-DC850029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/>
              <a:t>Final thoughts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0CF8D8A-2A8D-49B2-B4E1-B5AC99F844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8587661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7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Tw Cen MT</vt:lpstr>
      <vt:lpstr>Wingdings</vt:lpstr>
      <vt:lpstr>Droplet</vt:lpstr>
      <vt:lpstr>2013 Floods: Mapping Hydrology and impacts in Larimer County, Colorado</vt:lpstr>
      <vt:lpstr>Background: 2013 Floods</vt:lpstr>
      <vt:lpstr>Background: Why larimer County?</vt:lpstr>
      <vt:lpstr>goals</vt:lpstr>
      <vt:lpstr>DAMAGES STRUCTURES VS. FLOOD EXTENTS</vt:lpstr>
      <vt:lpstr>LOVELAND, COLORADO vs. FARGO, North DAKOTA 2013 flooding</vt:lpstr>
      <vt:lpstr>Slope: Does it define the 2013 floods</vt:lpstr>
      <vt:lpstr>Probabilistic model for damage</vt:lpstr>
      <vt:lpstr>Final thoughts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Floods: Mapping Hydrology and impacts in Larimer County, Colorado</dc:title>
  <dc:creator>Whit</dc:creator>
  <cp:lastModifiedBy>Maidment, David R</cp:lastModifiedBy>
  <cp:revision>4</cp:revision>
  <dcterms:created xsi:type="dcterms:W3CDTF">2018-12-06T14:26:39Z</dcterms:created>
  <dcterms:modified xsi:type="dcterms:W3CDTF">2018-12-06T18:14:16Z</dcterms:modified>
</cp:coreProperties>
</file>