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14"/>
  </p:notesMasterIdLst>
  <p:sldIdLst>
    <p:sldId id="713" r:id="rId4"/>
    <p:sldId id="714" r:id="rId5"/>
    <p:sldId id="723" r:id="rId6"/>
    <p:sldId id="715" r:id="rId7"/>
    <p:sldId id="727" r:id="rId8"/>
    <p:sldId id="720" r:id="rId9"/>
    <p:sldId id="721" r:id="rId10"/>
    <p:sldId id="728" r:id="rId11"/>
    <p:sldId id="725" r:id="rId12"/>
    <p:sldId id="726" r:id="rId13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3"/>
            <p14:sldId id="714"/>
            <p14:sldId id="723"/>
            <p14:sldId id="715"/>
            <p14:sldId id="727"/>
            <p14:sldId id="720"/>
            <p14:sldId id="721"/>
            <p14:sldId id="728"/>
            <p14:sldId id="725"/>
            <p14:sldId id="7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8" autoAdjust="0"/>
    <p:restoredTop sz="84589" autoAdjust="0"/>
  </p:normalViewPr>
  <p:slideViewPr>
    <p:cSldViewPr>
      <p:cViewPr varScale="1">
        <p:scale>
          <a:sx n="100" d="100"/>
          <a:sy n="100" d="100"/>
        </p:scale>
        <p:origin x="37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15DDA-F6A1-6A40-8EC0-45D1EFBB7D14}" type="doc">
      <dgm:prSet loTypeId="urn:microsoft.com/office/officeart/2005/8/layout/chevron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5ED0D04-3B0A-4E40-8D4F-61955094C321}">
      <dgm:prSet/>
      <dgm:spPr>
        <a:solidFill>
          <a:srgbClr val="BF5700"/>
        </a:solidFill>
        <a:ln>
          <a:solidFill>
            <a:srgbClr val="BF5700"/>
          </a:solidFill>
        </a:ln>
      </dgm:spPr>
      <dgm:t>
        <a:bodyPr/>
        <a:lstStyle/>
        <a:p>
          <a:r>
            <a:rPr lang="en-US" dirty="0"/>
            <a:t>1929</a:t>
          </a:r>
        </a:p>
      </dgm:t>
    </dgm:pt>
    <dgm:pt modelId="{919F09A8-9505-2249-A147-A3D23DF20F2C}" type="parTrans" cxnId="{93AB2E3D-19DA-394A-B9EB-0FDBC7D73356}">
      <dgm:prSet/>
      <dgm:spPr/>
      <dgm:t>
        <a:bodyPr/>
        <a:lstStyle/>
        <a:p>
          <a:endParaRPr lang="en-US"/>
        </a:p>
      </dgm:t>
    </dgm:pt>
    <dgm:pt modelId="{97CBEAED-032F-E04E-86C3-05742FCA0104}" type="sibTrans" cxnId="{93AB2E3D-19DA-394A-B9EB-0FDBC7D73356}">
      <dgm:prSet/>
      <dgm:spPr/>
      <dgm:t>
        <a:bodyPr/>
        <a:lstStyle/>
        <a:p>
          <a:endParaRPr lang="en-US"/>
        </a:p>
      </dgm:t>
    </dgm:pt>
    <dgm:pt modelId="{3C13BF2A-4450-D34E-82A2-CE5FF155937E}">
      <dgm:prSet/>
      <dgm:spPr>
        <a:solidFill>
          <a:srgbClr val="BF5700"/>
        </a:solidFill>
        <a:ln>
          <a:solidFill>
            <a:srgbClr val="BF5700"/>
          </a:solidFill>
        </a:ln>
      </dgm:spPr>
      <dgm:t>
        <a:bodyPr/>
        <a:lstStyle/>
        <a:p>
          <a:r>
            <a:rPr lang="en-US" dirty="0"/>
            <a:t>1935</a:t>
          </a:r>
        </a:p>
      </dgm:t>
    </dgm:pt>
    <dgm:pt modelId="{57268233-2158-3A42-9927-CB2A15FAB68D}" type="parTrans" cxnId="{4FC2AA0C-D944-5543-BEA3-1CE01D692F44}">
      <dgm:prSet/>
      <dgm:spPr/>
      <dgm:t>
        <a:bodyPr/>
        <a:lstStyle/>
        <a:p>
          <a:endParaRPr lang="en-US"/>
        </a:p>
      </dgm:t>
    </dgm:pt>
    <dgm:pt modelId="{9456FB23-6CF9-D44B-BE0A-4D2B2313DC36}" type="sibTrans" cxnId="{4FC2AA0C-D944-5543-BEA3-1CE01D692F44}">
      <dgm:prSet/>
      <dgm:spPr/>
      <dgm:t>
        <a:bodyPr/>
        <a:lstStyle/>
        <a:p>
          <a:endParaRPr lang="en-US"/>
        </a:p>
      </dgm:t>
    </dgm:pt>
    <dgm:pt modelId="{305C6497-85EC-964C-A670-9D1FD71A4FB2}">
      <dgm:prSet/>
      <dgm:spPr>
        <a:solidFill>
          <a:srgbClr val="BF5700"/>
        </a:solidFill>
        <a:ln>
          <a:solidFill>
            <a:srgbClr val="BF5700"/>
          </a:solidFill>
        </a:ln>
      </dgm:spPr>
      <dgm:t>
        <a:bodyPr/>
        <a:lstStyle/>
        <a:p>
          <a:r>
            <a:rPr lang="en-US" dirty="0"/>
            <a:t>1948</a:t>
          </a:r>
        </a:p>
      </dgm:t>
    </dgm:pt>
    <dgm:pt modelId="{92EEECAF-B536-304E-9984-293593DA9462}" type="parTrans" cxnId="{73EBD056-E89F-5D47-B452-FF016241E61E}">
      <dgm:prSet/>
      <dgm:spPr/>
      <dgm:t>
        <a:bodyPr/>
        <a:lstStyle/>
        <a:p>
          <a:endParaRPr lang="en-US"/>
        </a:p>
      </dgm:t>
    </dgm:pt>
    <dgm:pt modelId="{384CBE87-838B-694F-8905-5FA10C584383}" type="sibTrans" cxnId="{73EBD056-E89F-5D47-B452-FF016241E61E}">
      <dgm:prSet/>
      <dgm:spPr/>
      <dgm:t>
        <a:bodyPr/>
        <a:lstStyle/>
        <a:p>
          <a:endParaRPr lang="en-US"/>
        </a:p>
      </dgm:t>
    </dgm:pt>
    <dgm:pt modelId="{BC292D81-2228-8F4A-B50D-B81100EFF5D4}">
      <dgm:prSet/>
      <dgm:spPr>
        <a:ln>
          <a:solidFill>
            <a:srgbClr val="BF57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Flood causes $2.5M in damage</a:t>
          </a:r>
        </a:p>
      </dgm:t>
    </dgm:pt>
    <dgm:pt modelId="{4711955E-E127-7845-8959-87D64E32C4FF}" type="parTrans" cxnId="{32398C2D-246B-6248-8478-DE49357E2607}">
      <dgm:prSet/>
      <dgm:spPr/>
      <dgm:t>
        <a:bodyPr/>
        <a:lstStyle/>
        <a:p>
          <a:endParaRPr lang="en-US"/>
        </a:p>
      </dgm:t>
    </dgm:pt>
    <dgm:pt modelId="{F21D77C3-A89C-3843-B1A2-402B13D3199C}" type="sibTrans" cxnId="{32398C2D-246B-6248-8478-DE49357E2607}">
      <dgm:prSet/>
      <dgm:spPr/>
      <dgm:t>
        <a:bodyPr/>
        <a:lstStyle/>
        <a:p>
          <a:endParaRPr lang="en-US"/>
        </a:p>
      </dgm:t>
    </dgm:pt>
    <dgm:pt modelId="{DE30F01E-5130-3E45-B29F-E060B109F0BF}">
      <dgm:prSet phldrT="[Text]"/>
      <dgm:spPr>
        <a:ln>
          <a:solidFill>
            <a:srgbClr val="BF57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Addicks Reservoir Construction Complete</a:t>
          </a:r>
        </a:p>
      </dgm:t>
    </dgm:pt>
    <dgm:pt modelId="{8A6BE29F-23C9-934B-AB34-FDDDAB06D08E}" type="parTrans" cxnId="{C29F90AD-1114-1E49-B5BC-5DBE8B9A2FCD}">
      <dgm:prSet/>
      <dgm:spPr/>
      <dgm:t>
        <a:bodyPr/>
        <a:lstStyle/>
        <a:p>
          <a:endParaRPr lang="en-US"/>
        </a:p>
      </dgm:t>
    </dgm:pt>
    <dgm:pt modelId="{3652F54F-3C83-1841-9160-62DD8880F687}" type="sibTrans" cxnId="{C29F90AD-1114-1E49-B5BC-5DBE8B9A2FCD}">
      <dgm:prSet/>
      <dgm:spPr/>
      <dgm:t>
        <a:bodyPr/>
        <a:lstStyle/>
        <a:p>
          <a:endParaRPr lang="en-US"/>
        </a:p>
      </dgm:t>
    </dgm:pt>
    <dgm:pt modelId="{7107C9EA-B284-264A-880E-518FDD637EB1}">
      <dgm:prSet/>
      <dgm:spPr>
        <a:ln>
          <a:solidFill>
            <a:srgbClr val="BF57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Flood causes $1.4M in damage</a:t>
          </a:r>
        </a:p>
      </dgm:t>
    </dgm:pt>
    <dgm:pt modelId="{426C08D3-331B-034F-B959-5ACB2A11584B}" type="parTrans" cxnId="{837809C4-51CD-314F-A4A4-EDA8A7EBF304}">
      <dgm:prSet/>
      <dgm:spPr/>
      <dgm:t>
        <a:bodyPr/>
        <a:lstStyle/>
        <a:p>
          <a:endParaRPr lang="en-US"/>
        </a:p>
      </dgm:t>
    </dgm:pt>
    <dgm:pt modelId="{EA1D0B53-36E1-CC41-8F49-BBAE4BCD81A4}" type="sibTrans" cxnId="{837809C4-51CD-314F-A4A4-EDA8A7EBF304}">
      <dgm:prSet/>
      <dgm:spPr/>
      <dgm:t>
        <a:bodyPr/>
        <a:lstStyle/>
        <a:p>
          <a:endParaRPr lang="en-US"/>
        </a:p>
      </dgm:t>
    </dgm:pt>
    <dgm:pt modelId="{4CFA6A3E-D37E-924F-8F8C-4AE50F6597B4}">
      <dgm:prSet phldrT="[Text]"/>
      <dgm:spPr>
        <a:ln>
          <a:solidFill>
            <a:srgbClr val="BF57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Port of Houston crippled for months</a:t>
          </a:r>
        </a:p>
      </dgm:t>
    </dgm:pt>
    <dgm:pt modelId="{A2AC021A-BAE4-CA4D-BF72-DBFC76284699}" type="parTrans" cxnId="{68300908-C6FF-6E4D-8799-D0D785AEAECA}">
      <dgm:prSet/>
      <dgm:spPr/>
      <dgm:t>
        <a:bodyPr/>
        <a:lstStyle/>
        <a:p>
          <a:endParaRPr lang="en-US"/>
        </a:p>
      </dgm:t>
    </dgm:pt>
    <dgm:pt modelId="{84E36A87-B3C1-B147-AB90-52E1CD2FEC7C}" type="sibTrans" cxnId="{68300908-C6FF-6E4D-8799-D0D785AEAECA}">
      <dgm:prSet/>
      <dgm:spPr/>
      <dgm:t>
        <a:bodyPr/>
        <a:lstStyle/>
        <a:p>
          <a:endParaRPr lang="en-US"/>
        </a:p>
      </dgm:t>
    </dgm:pt>
    <dgm:pt modelId="{76B1AB56-A727-1F4D-A4A4-E3D9BE39FB3E}">
      <dgm:prSet phldrT="[Text]"/>
      <dgm:spPr>
        <a:ln>
          <a:solidFill>
            <a:srgbClr val="BF57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7 people killed</a:t>
          </a:r>
        </a:p>
      </dgm:t>
    </dgm:pt>
    <dgm:pt modelId="{57DD7ADE-C633-E046-9AA5-13940D808653}" type="parTrans" cxnId="{399E9264-C29B-034B-A906-C8DE79F14D0A}">
      <dgm:prSet/>
      <dgm:spPr/>
      <dgm:t>
        <a:bodyPr/>
        <a:lstStyle/>
        <a:p>
          <a:endParaRPr lang="en-US"/>
        </a:p>
      </dgm:t>
    </dgm:pt>
    <dgm:pt modelId="{10499649-5B1A-A849-9C8E-25CB3FBE780F}" type="sibTrans" cxnId="{399E9264-C29B-034B-A906-C8DE79F14D0A}">
      <dgm:prSet/>
      <dgm:spPr/>
      <dgm:t>
        <a:bodyPr/>
        <a:lstStyle/>
        <a:p>
          <a:endParaRPr lang="en-US"/>
        </a:p>
      </dgm:t>
    </dgm:pt>
    <dgm:pt modelId="{2ADCAD75-4F6A-9340-9A86-24D9D066F7A8}">
      <dgm:prSet/>
      <dgm:spPr>
        <a:solidFill>
          <a:srgbClr val="BF5700"/>
        </a:solidFill>
        <a:ln>
          <a:solidFill>
            <a:srgbClr val="BF5700"/>
          </a:solidFill>
        </a:ln>
      </dgm:spPr>
      <dgm:t>
        <a:bodyPr/>
        <a:lstStyle/>
        <a:p>
          <a:r>
            <a:rPr lang="en-US" dirty="0"/>
            <a:t>1937</a:t>
          </a:r>
        </a:p>
      </dgm:t>
    </dgm:pt>
    <dgm:pt modelId="{D7D5E479-BB42-6149-8C48-75073CE42A84}" type="parTrans" cxnId="{054E9B75-B7FA-3C44-A8AC-A5BCD850C7B2}">
      <dgm:prSet/>
      <dgm:spPr/>
      <dgm:t>
        <a:bodyPr/>
        <a:lstStyle/>
        <a:p>
          <a:endParaRPr lang="en-US"/>
        </a:p>
      </dgm:t>
    </dgm:pt>
    <dgm:pt modelId="{45810AFC-F043-6F4C-8044-F7DFD00BC9CE}" type="sibTrans" cxnId="{054E9B75-B7FA-3C44-A8AC-A5BCD850C7B2}">
      <dgm:prSet/>
      <dgm:spPr/>
      <dgm:t>
        <a:bodyPr/>
        <a:lstStyle/>
        <a:p>
          <a:endParaRPr lang="en-US"/>
        </a:p>
      </dgm:t>
    </dgm:pt>
    <dgm:pt modelId="{372DE1FD-476E-8D43-BBBD-DE80BA41E9DF}">
      <dgm:prSet/>
      <dgm:spPr>
        <a:noFill/>
        <a:ln>
          <a:solidFill>
            <a:srgbClr val="BF5700"/>
          </a:solidFill>
        </a:ln>
      </dgm:spPr>
      <dgm:t>
        <a:bodyPr/>
        <a:lstStyle/>
        <a:p>
          <a:r>
            <a:rPr lang="en-US" dirty="0"/>
            <a:t>Harris County Flood Control District Founded</a:t>
          </a:r>
        </a:p>
      </dgm:t>
    </dgm:pt>
    <dgm:pt modelId="{5C1F18F4-A936-5647-B6EA-4FF53E842218}" type="parTrans" cxnId="{51A37BC3-CC53-F949-82E8-FEE6E90346AA}">
      <dgm:prSet/>
      <dgm:spPr/>
      <dgm:t>
        <a:bodyPr/>
        <a:lstStyle/>
        <a:p>
          <a:endParaRPr lang="en-US"/>
        </a:p>
      </dgm:t>
    </dgm:pt>
    <dgm:pt modelId="{AF1CA9E2-8104-934B-8572-F1BA6157790D}" type="sibTrans" cxnId="{51A37BC3-CC53-F949-82E8-FEE6E90346AA}">
      <dgm:prSet/>
      <dgm:spPr/>
      <dgm:t>
        <a:bodyPr/>
        <a:lstStyle/>
        <a:p>
          <a:endParaRPr lang="en-US"/>
        </a:p>
      </dgm:t>
    </dgm:pt>
    <dgm:pt modelId="{D3B06121-8831-2740-87E4-B33CB60109BB}" type="pres">
      <dgm:prSet presAssocID="{CFC15DDA-F6A1-6A40-8EC0-45D1EFBB7D1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151597-B777-0E42-98EE-37FDDC0A8354}" type="pres">
      <dgm:prSet presAssocID="{85ED0D04-3B0A-4E40-8D4F-61955094C321}" presName="composite" presStyleCnt="0"/>
      <dgm:spPr/>
    </dgm:pt>
    <dgm:pt modelId="{9699CE8A-8D19-EC44-8184-F9FF0254712D}" type="pres">
      <dgm:prSet presAssocID="{85ED0D04-3B0A-4E40-8D4F-61955094C32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97979-8AF2-3847-9157-57FC795102FD}" type="pres">
      <dgm:prSet presAssocID="{85ED0D04-3B0A-4E40-8D4F-61955094C321}" presName="descendantText" presStyleLbl="alignAcc1" presStyleIdx="0" presStyleCnt="4" custLinFactNeighborX="-155" custLinFactNeighborY="-19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F435-A945-A54F-B332-7B18DDB8D2F5}" type="pres">
      <dgm:prSet presAssocID="{97CBEAED-032F-E04E-86C3-05742FCA0104}" presName="sp" presStyleCnt="0"/>
      <dgm:spPr/>
    </dgm:pt>
    <dgm:pt modelId="{067E2447-80DE-4D41-AF44-34ADE1AB74E5}" type="pres">
      <dgm:prSet presAssocID="{3C13BF2A-4450-D34E-82A2-CE5FF155937E}" presName="composite" presStyleCnt="0"/>
      <dgm:spPr/>
    </dgm:pt>
    <dgm:pt modelId="{B85DAAAB-12FC-A24F-8136-3C6E8CB07590}" type="pres">
      <dgm:prSet presAssocID="{3C13BF2A-4450-D34E-82A2-CE5FF155937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6DFEC-79D8-2347-9AC6-533FEA6440A7}" type="pres">
      <dgm:prSet presAssocID="{3C13BF2A-4450-D34E-82A2-CE5FF155937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6AF99-B702-7448-8221-7363DBB0352C}" type="pres">
      <dgm:prSet presAssocID="{9456FB23-6CF9-D44B-BE0A-4D2B2313DC36}" presName="sp" presStyleCnt="0"/>
      <dgm:spPr/>
    </dgm:pt>
    <dgm:pt modelId="{4A9314E4-24E2-0E49-9495-D0AF3628057F}" type="pres">
      <dgm:prSet presAssocID="{2ADCAD75-4F6A-9340-9A86-24D9D066F7A8}" presName="composite" presStyleCnt="0"/>
      <dgm:spPr/>
    </dgm:pt>
    <dgm:pt modelId="{CD14B6EC-55EE-D248-8FA0-4FC42F0C37E8}" type="pres">
      <dgm:prSet presAssocID="{2ADCAD75-4F6A-9340-9A86-24D9D066F7A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38CB6-53DF-4B48-A1AA-74512F96E409}" type="pres">
      <dgm:prSet presAssocID="{2ADCAD75-4F6A-9340-9A86-24D9D066F7A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FBE2C-4B21-154E-9AAD-560E40BF4B85}" type="pres">
      <dgm:prSet presAssocID="{45810AFC-F043-6F4C-8044-F7DFD00BC9CE}" presName="sp" presStyleCnt="0"/>
      <dgm:spPr/>
    </dgm:pt>
    <dgm:pt modelId="{312A6FA2-60AA-6B4D-8E97-C0D00F2A9D0B}" type="pres">
      <dgm:prSet presAssocID="{305C6497-85EC-964C-A670-9D1FD71A4FB2}" presName="composite" presStyleCnt="0"/>
      <dgm:spPr/>
    </dgm:pt>
    <dgm:pt modelId="{F7637C82-AC83-4248-8957-BB834DF50FFC}" type="pres">
      <dgm:prSet presAssocID="{305C6497-85EC-964C-A670-9D1FD71A4FB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74C6F-F4CE-A14E-80A1-54A1A54FA194}" type="pres">
      <dgm:prSet presAssocID="{305C6497-85EC-964C-A670-9D1FD71A4FB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4EE296-D8DC-D842-A14A-76AD361D53BE}" type="presOf" srcId="{DE30F01E-5130-3E45-B29F-E060B109F0BF}" destId="{81174C6F-F4CE-A14E-80A1-54A1A54FA194}" srcOrd="0" destOrd="0" presId="urn:microsoft.com/office/officeart/2005/8/layout/chevron2"/>
    <dgm:cxn modelId="{C29F90AD-1114-1E49-B5BC-5DBE8B9A2FCD}" srcId="{305C6497-85EC-964C-A670-9D1FD71A4FB2}" destId="{DE30F01E-5130-3E45-B29F-E060B109F0BF}" srcOrd="0" destOrd="0" parTransId="{8A6BE29F-23C9-934B-AB34-FDDDAB06D08E}" sibTransId="{3652F54F-3C83-1841-9160-62DD8880F687}"/>
    <dgm:cxn modelId="{532F3AD1-FD91-304A-8953-C037FD8A6892}" type="presOf" srcId="{305C6497-85EC-964C-A670-9D1FD71A4FB2}" destId="{F7637C82-AC83-4248-8957-BB834DF50FFC}" srcOrd="0" destOrd="0" presId="urn:microsoft.com/office/officeart/2005/8/layout/chevron2"/>
    <dgm:cxn modelId="{44B0069E-C25B-C44E-8410-998750287C08}" type="presOf" srcId="{85ED0D04-3B0A-4E40-8D4F-61955094C321}" destId="{9699CE8A-8D19-EC44-8184-F9FF0254712D}" srcOrd="0" destOrd="0" presId="urn:microsoft.com/office/officeart/2005/8/layout/chevron2"/>
    <dgm:cxn modelId="{D3C0F328-9932-B64D-B3EA-2E1BFC7CC0B4}" type="presOf" srcId="{BC292D81-2228-8F4A-B50D-B81100EFF5D4}" destId="{35C6DFEC-79D8-2347-9AC6-533FEA6440A7}" srcOrd="0" destOrd="0" presId="urn:microsoft.com/office/officeart/2005/8/layout/chevron2"/>
    <dgm:cxn modelId="{495595D5-9139-294C-AF2F-FC9D8C3CED12}" type="presOf" srcId="{372DE1FD-476E-8D43-BBBD-DE80BA41E9DF}" destId="{BF338CB6-53DF-4B48-A1AA-74512F96E409}" srcOrd="0" destOrd="0" presId="urn:microsoft.com/office/officeart/2005/8/layout/chevron2"/>
    <dgm:cxn modelId="{1E7DE1D0-CDC9-1440-B5F8-0C1ABF136DFC}" type="presOf" srcId="{7107C9EA-B284-264A-880E-518FDD637EB1}" destId="{9F597979-8AF2-3847-9157-57FC795102FD}" srcOrd="0" destOrd="0" presId="urn:microsoft.com/office/officeart/2005/8/layout/chevron2"/>
    <dgm:cxn modelId="{22BD68D8-494B-5743-801D-CE59217E7538}" type="presOf" srcId="{76B1AB56-A727-1F4D-A4A4-E3D9BE39FB3E}" destId="{9F597979-8AF2-3847-9157-57FC795102FD}" srcOrd="0" destOrd="1" presId="urn:microsoft.com/office/officeart/2005/8/layout/chevron2"/>
    <dgm:cxn modelId="{EC655758-E198-7A42-BCED-8C5C96101578}" type="presOf" srcId="{2ADCAD75-4F6A-9340-9A86-24D9D066F7A8}" destId="{CD14B6EC-55EE-D248-8FA0-4FC42F0C37E8}" srcOrd="0" destOrd="0" presId="urn:microsoft.com/office/officeart/2005/8/layout/chevron2"/>
    <dgm:cxn modelId="{7F786D83-B0C2-4741-B88D-ECEF43194614}" type="presOf" srcId="{3C13BF2A-4450-D34E-82A2-CE5FF155937E}" destId="{B85DAAAB-12FC-A24F-8136-3C6E8CB07590}" srcOrd="0" destOrd="0" presId="urn:microsoft.com/office/officeart/2005/8/layout/chevron2"/>
    <dgm:cxn modelId="{32398C2D-246B-6248-8478-DE49357E2607}" srcId="{3C13BF2A-4450-D34E-82A2-CE5FF155937E}" destId="{BC292D81-2228-8F4A-B50D-B81100EFF5D4}" srcOrd="0" destOrd="0" parTransId="{4711955E-E127-7845-8959-87D64E32C4FF}" sibTransId="{F21D77C3-A89C-3843-B1A2-402B13D3199C}"/>
    <dgm:cxn modelId="{276CBD9A-5128-0D42-AC10-B79B8794DC5E}" type="presOf" srcId="{4CFA6A3E-D37E-924F-8F8C-4AE50F6597B4}" destId="{35C6DFEC-79D8-2347-9AC6-533FEA6440A7}" srcOrd="0" destOrd="1" presId="urn:microsoft.com/office/officeart/2005/8/layout/chevron2"/>
    <dgm:cxn modelId="{399E9264-C29B-034B-A906-C8DE79F14D0A}" srcId="{85ED0D04-3B0A-4E40-8D4F-61955094C321}" destId="{76B1AB56-A727-1F4D-A4A4-E3D9BE39FB3E}" srcOrd="1" destOrd="0" parTransId="{57DD7ADE-C633-E046-9AA5-13940D808653}" sibTransId="{10499649-5B1A-A849-9C8E-25CB3FBE780F}"/>
    <dgm:cxn modelId="{4FC2AA0C-D944-5543-BEA3-1CE01D692F44}" srcId="{CFC15DDA-F6A1-6A40-8EC0-45D1EFBB7D14}" destId="{3C13BF2A-4450-D34E-82A2-CE5FF155937E}" srcOrd="1" destOrd="0" parTransId="{57268233-2158-3A42-9927-CB2A15FAB68D}" sibTransId="{9456FB23-6CF9-D44B-BE0A-4D2B2313DC36}"/>
    <dgm:cxn modelId="{73EBD056-E89F-5D47-B452-FF016241E61E}" srcId="{CFC15DDA-F6A1-6A40-8EC0-45D1EFBB7D14}" destId="{305C6497-85EC-964C-A670-9D1FD71A4FB2}" srcOrd="3" destOrd="0" parTransId="{92EEECAF-B536-304E-9984-293593DA9462}" sibTransId="{384CBE87-838B-694F-8905-5FA10C584383}"/>
    <dgm:cxn modelId="{054E9B75-B7FA-3C44-A8AC-A5BCD850C7B2}" srcId="{CFC15DDA-F6A1-6A40-8EC0-45D1EFBB7D14}" destId="{2ADCAD75-4F6A-9340-9A86-24D9D066F7A8}" srcOrd="2" destOrd="0" parTransId="{D7D5E479-BB42-6149-8C48-75073CE42A84}" sibTransId="{45810AFC-F043-6F4C-8044-F7DFD00BC9CE}"/>
    <dgm:cxn modelId="{93AB2E3D-19DA-394A-B9EB-0FDBC7D73356}" srcId="{CFC15DDA-F6A1-6A40-8EC0-45D1EFBB7D14}" destId="{85ED0D04-3B0A-4E40-8D4F-61955094C321}" srcOrd="0" destOrd="0" parTransId="{919F09A8-9505-2249-A147-A3D23DF20F2C}" sibTransId="{97CBEAED-032F-E04E-86C3-05742FCA0104}"/>
    <dgm:cxn modelId="{68300908-C6FF-6E4D-8799-D0D785AEAECA}" srcId="{3C13BF2A-4450-D34E-82A2-CE5FF155937E}" destId="{4CFA6A3E-D37E-924F-8F8C-4AE50F6597B4}" srcOrd="1" destOrd="0" parTransId="{A2AC021A-BAE4-CA4D-BF72-DBFC76284699}" sibTransId="{84E36A87-B3C1-B147-AB90-52E1CD2FEC7C}"/>
    <dgm:cxn modelId="{0F7F8C92-4445-6E4C-B678-7F5B51732546}" type="presOf" srcId="{CFC15DDA-F6A1-6A40-8EC0-45D1EFBB7D14}" destId="{D3B06121-8831-2740-87E4-B33CB60109BB}" srcOrd="0" destOrd="0" presId="urn:microsoft.com/office/officeart/2005/8/layout/chevron2"/>
    <dgm:cxn modelId="{51A37BC3-CC53-F949-82E8-FEE6E90346AA}" srcId="{2ADCAD75-4F6A-9340-9A86-24D9D066F7A8}" destId="{372DE1FD-476E-8D43-BBBD-DE80BA41E9DF}" srcOrd="0" destOrd="0" parTransId="{5C1F18F4-A936-5647-B6EA-4FF53E842218}" sibTransId="{AF1CA9E2-8104-934B-8572-F1BA6157790D}"/>
    <dgm:cxn modelId="{837809C4-51CD-314F-A4A4-EDA8A7EBF304}" srcId="{85ED0D04-3B0A-4E40-8D4F-61955094C321}" destId="{7107C9EA-B284-264A-880E-518FDD637EB1}" srcOrd="0" destOrd="0" parTransId="{426C08D3-331B-034F-B959-5ACB2A11584B}" sibTransId="{EA1D0B53-36E1-CC41-8F49-BBAE4BCD81A4}"/>
    <dgm:cxn modelId="{97B6A024-50B5-014A-9766-4B38A6E666CC}" type="presParOf" srcId="{D3B06121-8831-2740-87E4-B33CB60109BB}" destId="{81151597-B777-0E42-98EE-37FDDC0A8354}" srcOrd="0" destOrd="0" presId="urn:microsoft.com/office/officeart/2005/8/layout/chevron2"/>
    <dgm:cxn modelId="{BB078F3B-5551-9240-84B9-C28067F75CD0}" type="presParOf" srcId="{81151597-B777-0E42-98EE-37FDDC0A8354}" destId="{9699CE8A-8D19-EC44-8184-F9FF0254712D}" srcOrd="0" destOrd="0" presId="urn:microsoft.com/office/officeart/2005/8/layout/chevron2"/>
    <dgm:cxn modelId="{C5C0A4F9-D3B9-0745-AD5B-0E79C329A5F5}" type="presParOf" srcId="{81151597-B777-0E42-98EE-37FDDC0A8354}" destId="{9F597979-8AF2-3847-9157-57FC795102FD}" srcOrd="1" destOrd="0" presId="urn:microsoft.com/office/officeart/2005/8/layout/chevron2"/>
    <dgm:cxn modelId="{3452B92D-D7CB-3C42-BE30-C4A8CC61D7E6}" type="presParOf" srcId="{D3B06121-8831-2740-87E4-B33CB60109BB}" destId="{7EEEF435-A945-A54F-B332-7B18DDB8D2F5}" srcOrd="1" destOrd="0" presId="urn:microsoft.com/office/officeart/2005/8/layout/chevron2"/>
    <dgm:cxn modelId="{1A9B9A34-B6F2-004B-916C-64E81B753265}" type="presParOf" srcId="{D3B06121-8831-2740-87E4-B33CB60109BB}" destId="{067E2447-80DE-4D41-AF44-34ADE1AB74E5}" srcOrd="2" destOrd="0" presId="urn:microsoft.com/office/officeart/2005/8/layout/chevron2"/>
    <dgm:cxn modelId="{157DBB12-3658-2842-9795-B8AE570042D6}" type="presParOf" srcId="{067E2447-80DE-4D41-AF44-34ADE1AB74E5}" destId="{B85DAAAB-12FC-A24F-8136-3C6E8CB07590}" srcOrd="0" destOrd="0" presId="urn:microsoft.com/office/officeart/2005/8/layout/chevron2"/>
    <dgm:cxn modelId="{6B1B3BC1-A7B6-3242-AE5E-22DDC78D9A4A}" type="presParOf" srcId="{067E2447-80DE-4D41-AF44-34ADE1AB74E5}" destId="{35C6DFEC-79D8-2347-9AC6-533FEA6440A7}" srcOrd="1" destOrd="0" presId="urn:microsoft.com/office/officeart/2005/8/layout/chevron2"/>
    <dgm:cxn modelId="{6E10B237-B740-A24C-A3F6-9519D99A29EC}" type="presParOf" srcId="{D3B06121-8831-2740-87E4-B33CB60109BB}" destId="{58A6AF99-B702-7448-8221-7363DBB0352C}" srcOrd="3" destOrd="0" presId="urn:microsoft.com/office/officeart/2005/8/layout/chevron2"/>
    <dgm:cxn modelId="{C828AAC1-AC69-DA45-9B5D-97FA9D191806}" type="presParOf" srcId="{D3B06121-8831-2740-87E4-B33CB60109BB}" destId="{4A9314E4-24E2-0E49-9495-D0AF3628057F}" srcOrd="4" destOrd="0" presId="urn:microsoft.com/office/officeart/2005/8/layout/chevron2"/>
    <dgm:cxn modelId="{4E0AA2B4-1133-434A-B31D-A6E19D685651}" type="presParOf" srcId="{4A9314E4-24E2-0E49-9495-D0AF3628057F}" destId="{CD14B6EC-55EE-D248-8FA0-4FC42F0C37E8}" srcOrd="0" destOrd="0" presId="urn:microsoft.com/office/officeart/2005/8/layout/chevron2"/>
    <dgm:cxn modelId="{499DA7A1-B848-7047-AE00-103455C676A1}" type="presParOf" srcId="{4A9314E4-24E2-0E49-9495-D0AF3628057F}" destId="{BF338CB6-53DF-4B48-A1AA-74512F96E409}" srcOrd="1" destOrd="0" presId="urn:microsoft.com/office/officeart/2005/8/layout/chevron2"/>
    <dgm:cxn modelId="{87FA4F3D-44AB-AF4B-9654-AF6DEEA1D599}" type="presParOf" srcId="{D3B06121-8831-2740-87E4-B33CB60109BB}" destId="{146FBE2C-4B21-154E-9AAD-560E40BF4B85}" srcOrd="5" destOrd="0" presId="urn:microsoft.com/office/officeart/2005/8/layout/chevron2"/>
    <dgm:cxn modelId="{26F86A59-C489-CA44-9AAF-7E01BCD67788}" type="presParOf" srcId="{D3B06121-8831-2740-87E4-B33CB60109BB}" destId="{312A6FA2-60AA-6B4D-8E97-C0D00F2A9D0B}" srcOrd="6" destOrd="0" presId="urn:microsoft.com/office/officeart/2005/8/layout/chevron2"/>
    <dgm:cxn modelId="{8D4380E8-F5AA-4942-860D-EB6F01488936}" type="presParOf" srcId="{312A6FA2-60AA-6B4D-8E97-C0D00F2A9D0B}" destId="{F7637C82-AC83-4248-8957-BB834DF50FFC}" srcOrd="0" destOrd="0" presId="urn:microsoft.com/office/officeart/2005/8/layout/chevron2"/>
    <dgm:cxn modelId="{1A426429-5FC2-BD41-B01D-09187C01656A}" type="presParOf" srcId="{312A6FA2-60AA-6B4D-8E97-C0D00F2A9D0B}" destId="{81174C6F-F4CE-A14E-80A1-54A1A54FA1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9CE8A-8D19-EC44-8184-F9FF0254712D}">
      <dsp:nvSpPr>
        <dsp:cNvPr id="0" name=""/>
        <dsp:cNvSpPr/>
      </dsp:nvSpPr>
      <dsp:spPr>
        <a:xfrm rot="5400000">
          <a:off x="-140955" y="141697"/>
          <a:ext cx="939701" cy="657790"/>
        </a:xfrm>
        <a:prstGeom prst="chevron">
          <a:avLst/>
        </a:prstGeom>
        <a:solidFill>
          <a:srgbClr val="BF5700"/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1929</a:t>
          </a:r>
        </a:p>
      </dsp:txBody>
      <dsp:txXfrm rot="-5400000">
        <a:off x="1" y="329636"/>
        <a:ext cx="657790" cy="281911"/>
      </dsp:txXfrm>
    </dsp:sp>
    <dsp:sp modelId="{9F597979-8AF2-3847-9157-57FC795102FD}">
      <dsp:nvSpPr>
        <dsp:cNvPr id="0" name=""/>
        <dsp:cNvSpPr/>
      </dsp:nvSpPr>
      <dsp:spPr>
        <a:xfrm rot="5400000">
          <a:off x="2037552" y="-1385001"/>
          <a:ext cx="610805" cy="33808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600" kern="1200" dirty="0"/>
            <a:t>Flood causes $1.4M in damage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600" kern="1200" dirty="0"/>
            <a:t>7 people killed</a:t>
          </a:r>
        </a:p>
      </dsp:txBody>
      <dsp:txXfrm rot="-5400000">
        <a:off x="652551" y="29817"/>
        <a:ext cx="3350992" cy="551171"/>
      </dsp:txXfrm>
    </dsp:sp>
    <dsp:sp modelId="{B85DAAAB-12FC-A24F-8136-3C6E8CB07590}">
      <dsp:nvSpPr>
        <dsp:cNvPr id="0" name=""/>
        <dsp:cNvSpPr/>
      </dsp:nvSpPr>
      <dsp:spPr>
        <a:xfrm rot="5400000">
          <a:off x="-140955" y="945569"/>
          <a:ext cx="939701" cy="657790"/>
        </a:xfrm>
        <a:prstGeom prst="chevron">
          <a:avLst/>
        </a:prstGeom>
        <a:solidFill>
          <a:srgbClr val="BF5700"/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1935</a:t>
          </a:r>
        </a:p>
      </dsp:txBody>
      <dsp:txXfrm rot="-5400000">
        <a:off x="1" y="1133508"/>
        <a:ext cx="657790" cy="281911"/>
      </dsp:txXfrm>
    </dsp:sp>
    <dsp:sp modelId="{35C6DFEC-79D8-2347-9AC6-533FEA6440A7}">
      <dsp:nvSpPr>
        <dsp:cNvPr id="0" name=""/>
        <dsp:cNvSpPr/>
      </dsp:nvSpPr>
      <dsp:spPr>
        <a:xfrm rot="5400000">
          <a:off x="2042792" y="-580387"/>
          <a:ext cx="610805" cy="33808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600" kern="1200" dirty="0"/>
            <a:t>Flood causes $2.5M in damage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600" kern="1200" dirty="0"/>
            <a:t>Port of Houston crippled for months</a:t>
          </a:r>
        </a:p>
      </dsp:txBody>
      <dsp:txXfrm rot="-5400000">
        <a:off x="657791" y="834431"/>
        <a:ext cx="3350992" cy="551171"/>
      </dsp:txXfrm>
    </dsp:sp>
    <dsp:sp modelId="{CD14B6EC-55EE-D248-8FA0-4FC42F0C37E8}">
      <dsp:nvSpPr>
        <dsp:cNvPr id="0" name=""/>
        <dsp:cNvSpPr/>
      </dsp:nvSpPr>
      <dsp:spPr>
        <a:xfrm rot="5400000">
          <a:off x="-140955" y="1749440"/>
          <a:ext cx="939701" cy="657790"/>
        </a:xfrm>
        <a:prstGeom prst="chevron">
          <a:avLst/>
        </a:prstGeom>
        <a:solidFill>
          <a:srgbClr val="BF5700"/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1937</a:t>
          </a:r>
        </a:p>
      </dsp:txBody>
      <dsp:txXfrm rot="-5400000">
        <a:off x="1" y="1937379"/>
        <a:ext cx="657790" cy="281911"/>
      </dsp:txXfrm>
    </dsp:sp>
    <dsp:sp modelId="{BF338CB6-53DF-4B48-A1AA-74512F96E409}">
      <dsp:nvSpPr>
        <dsp:cNvPr id="0" name=""/>
        <dsp:cNvSpPr/>
      </dsp:nvSpPr>
      <dsp:spPr>
        <a:xfrm rot="5400000">
          <a:off x="2042792" y="223483"/>
          <a:ext cx="610805" cy="3380809"/>
        </a:xfrm>
        <a:prstGeom prst="round2SameRect">
          <a:avLst/>
        </a:prstGeom>
        <a:noFill/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Harris County Flood Control District Founded</a:t>
          </a:r>
        </a:p>
      </dsp:txBody>
      <dsp:txXfrm rot="-5400000">
        <a:off x="657791" y="1638302"/>
        <a:ext cx="3350992" cy="551171"/>
      </dsp:txXfrm>
    </dsp:sp>
    <dsp:sp modelId="{F7637C82-AC83-4248-8957-BB834DF50FFC}">
      <dsp:nvSpPr>
        <dsp:cNvPr id="0" name=""/>
        <dsp:cNvSpPr/>
      </dsp:nvSpPr>
      <dsp:spPr>
        <a:xfrm rot="5400000">
          <a:off x="-140955" y="2553312"/>
          <a:ext cx="939701" cy="657790"/>
        </a:xfrm>
        <a:prstGeom prst="chevron">
          <a:avLst/>
        </a:prstGeom>
        <a:solidFill>
          <a:srgbClr val="BF5700"/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1948</a:t>
          </a:r>
        </a:p>
      </dsp:txBody>
      <dsp:txXfrm rot="-5400000">
        <a:off x="1" y="2741251"/>
        <a:ext cx="657790" cy="281911"/>
      </dsp:txXfrm>
    </dsp:sp>
    <dsp:sp modelId="{81174C6F-F4CE-A14E-80A1-54A1A54FA194}">
      <dsp:nvSpPr>
        <dsp:cNvPr id="0" name=""/>
        <dsp:cNvSpPr/>
      </dsp:nvSpPr>
      <dsp:spPr>
        <a:xfrm rot="5400000">
          <a:off x="2042792" y="1027355"/>
          <a:ext cx="610805" cy="33808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BF5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600" kern="1200" dirty="0"/>
            <a:t>Addicks Reservoir Construction Complete</a:t>
          </a:r>
        </a:p>
      </dsp:txBody>
      <dsp:txXfrm rot="-5400000">
        <a:off x="657791" y="2442174"/>
        <a:ext cx="3350992" cy="551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11/27/2018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www.npr.org</a:t>
            </a:r>
            <a:r>
              <a:rPr lang="en-US" dirty="0"/>
              <a:t>/2017/11/09/563016223/exploring-why-hurricane-</a:t>
            </a:r>
            <a:r>
              <a:rPr lang="en-US" dirty="0" err="1"/>
              <a:t>harvey</a:t>
            </a:r>
            <a:r>
              <a:rPr lang="en-US" dirty="0"/>
              <a:t>-caused-</a:t>
            </a:r>
            <a:r>
              <a:rPr lang="en-US" dirty="0" err="1"/>
              <a:t>houstons</a:t>
            </a:r>
            <a:r>
              <a:rPr lang="en-US" dirty="0"/>
              <a:t>-worst-</a:t>
            </a:r>
            <a:r>
              <a:rPr lang="en-US" dirty="0" err="1"/>
              <a:t>fooding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5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14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www.lincolninst.edu</a:t>
            </a:r>
            <a:r>
              <a:rPr lang="en-US" dirty="0"/>
              <a:t>/publications/articles/</a:t>
            </a:r>
            <a:r>
              <a:rPr lang="en-US" dirty="0" err="1"/>
              <a:t>houston</a:t>
            </a:r>
            <a:r>
              <a:rPr lang="en-US" dirty="0"/>
              <a:t>-surveys-post-</a:t>
            </a:r>
            <a:r>
              <a:rPr lang="en-US" dirty="0" err="1"/>
              <a:t>harvey</a:t>
            </a:r>
            <a:r>
              <a:rPr lang="en-US" dirty="0"/>
              <a:t>-policy-landscape</a:t>
            </a:r>
          </a:p>
          <a:p>
            <a:r>
              <a:rPr lang="en-US" dirty="0"/>
              <a:t>https://</a:t>
            </a:r>
            <a:r>
              <a:rPr lang="en-US" dirty="0" err="1"/>
              <a:t>www.hcfcd.org</a:t>
            </a:r>
            <a:r>
              <a:rPr lang="en-US" dirty="0"/>
              <a:t>/hurricane-</a:t>
            </a:r>
            <a:r>
              <a:rPr lang="en-US" dirty="0" err="1"/>
              <a:t>harvey</a:t>
            </a:r>
            <a:r>
              <a:rPr lang="en-US" dirty="0"/>
              <a:t>/flooding-impacts-in-connection-with-the-reservoirs/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spacecityweather.com</a:t>
            </a:r>
            <a:r>
              <a:rPr lang="en-US" dirty="0"/>
              <a:t>/</a:t>
            </a:r>
            <a:r>
              <a:rPr lang="en-US" dirty="0" err="1"/>
              <a:t>addicks</a:t>
            </a:r>
            <a:r>
              <a:rPr lang="en-US" dirty="0"/>
              <a:t>-barker-reservoirs-emptied/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4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65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865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5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548640" y="411480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cap="all" dirty="0">
                <a:latin typeface="Arial Black" charset="0"/>
              </a:rPr>
              <a:t>Carolyn Cooper</a:t>
            </a:r>
            <a:endParaRPr lang="en-US" sz="1050" b="0" i="0" cap="all" baseline="0" dirty="0">
              <a:latin typeface="Arial Black" charset="0"/>
            </a:endParaRPr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cap="none" dirty="0"/>
              <a:t>Flooding Surrounding the Addicks Reservoir during Hurricane Harvey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DFE6E4-35E5-FF4B-999F-04C86BF66295}"/>
              </a:ext>
            </a:extLst>
          </p:cNvPr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November 2018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77910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0884-2D46-EB4A-B910-CEAF6BB5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1CA7-EF8B-1F49-A272-970598611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150" y="1371600"/>
            <a:ext cx="3437818" cy="3108722"/>
          </a:xfrm>
        </p:spPr>
        <p:txBody>
          <a:bodyPr>
            <a:normAutofit/>
          </a:bodyPr>
          <a:lstStyle/>
          <a:p>
            <a:r>
              <a:rPr lang="en-US" sz="2000" dirty="0"/>
              <a:t>HAND provided relatively accurate estimates </a:t>
            </a:r>
          </a:p>
          <a:p>
            <a:pPr lvl="1"/>
            <a:r>
              <a:rPr lang="en-US" sz="1600" dirty="0"/>
              <a:t>Still refining downstream inundation estimate</a:t>
            </a:r>
            <a:endParaRPr lang="en-US" sz="2000" dirty="0"/>
          </a:p>
          <a:p>
            <a:r>
              <a:rPr lang="en-US" sz="2000" dirty="0"/>
              <a:t>Understanding flooding around Houston’s reservoirs is crucial to improving flooding infrastructure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027787-0CF1-3140-A385-1FA39D2C0A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24462" y="1366837"/>
            <a:ext cx="5113868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08094-40B6-864E-BCAF-5F7E035B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015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History of Addicks Reservoir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82D1884-6EBF-9148-AA3B-46129EEAD3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84441155"/>
              </p:ext>
            </p:extLst>
          </p:nvPr>
        </p:nvGraphicFramePr>
        <p:xfrm>
          <a:off x="457200" y="1381794"/>
          <a:ext cx="4038600" cy="3352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DAAC807B-665A-C94C-B742-9CC1C499CFFB}"/>
              </a:ext>
            </a:extLst>
          </p:cNvPr>
          <p:cNvGrpSpPr>
            <a:grpSpLocks noChangeAspect="1"/>
          </p:cNvGrpSpPr>
          <p:nvPr/>
        </p:nvGrpSpPr>
        <p:grpSpPr>
          <a:xfrm>
            <a:off x="4653118" y="1345983"/>
            <a:ext cx="4279482" cy="3206967"/>
            <a:chOff x="5697448" y="1878175"/>
            <a:chExt cx="6024708" cy="45148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D7E946-4269-AC40-B999-75140EA5F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7448" y="1878175"/>
              <a:ext cx="6024708" cy="451481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4ABFC7-E043-BC44-9B21-D17015EABC02}"/>
                </a:ext>
              </a:extLst>
            </p:cNvPr>
            <p:cNvCxnSpPr>
              <a:cxnSpLocks/>
            </p:cNvCxnSpPr>
            <p:nvPr/>
          </p:nvCxnSpPr>
          <p:spPr>
            <a:xfrm>
              <a:off x="7045036" y="3589185"/>
              <a:ext cx="505691" cy="719579"/>
            </a:xfrm>
            <a:prstGeom prst="straightConnector1">
              <a:avLst/>
            </a:prstGeom>
            <a:ln>
              <a:solidFill>
                <a:srgbClr val="C6531F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6B517A-A945-A140-B75B-46C8EE8CFA58}"/>
                </a:ext>
              </a:extLst>
            </p:cNvPr>
            <p:cNvSpPr txBox="1"/>
            <p:nvPr/>
          </p:nvSpPr>
          <p:spPr>
            <a:xfrm>
              <a:off x="6092536" y="3219852"/>
              <a:ext cx="2394067" cy="476621"/>
            </a:xfrm>
            <a:prstGeom prst="rect">
              <a:avLst/>
            </a:prstGeom>
            <a:ln>
              <a:solidFill>
                <a:srgbClr val="C6531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Addicks Reservoir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2C923E-B634-F94D-9244-2816A86A9098}"/>
              </a:ext>
            </a:extLst>
          </p:cNvPr>
          <p:cNvSpPr txBox="1"/>
          <p:nvPr/>
        </p:nvSpPr>
        <p:spPr>
          <a:xfrm>
            <a:off x="4627946" y="3593863"/>
            <a:ext cx="1620454" cy="338554"/>
          </a:xfrm>
          <a:prstGeom prst="rect">
            <a:avLst/>
          </a:prstGeom>
          <a:ln>
            <a:solidFill>
              <a:srgbClr val="C6531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Barker Reservoir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7E4827-D1B3-4445-90D2-F9FEC9619B4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438173" y="3255309"/>
            <a:ext cx="531369" cy="338554"/>
          </a:xfrm>
          <a:prstGeom prst="straightConnector1">
            <a:avLst/>
          </a:prstGeom>
          <a:ln>
            <a:solidFill>
              <a:srgbClr val="C6531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97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00EF-B2DA-4243-A736-2CAA7DEC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/>
              <a:t>Upstream Flooding in the Addicks Watershed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7B94B-D31D-6447-8BF5-8C3805281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594" y="3771901"/>
            <a:ext cx="8689968" cy="1142999"/>
          </a:xfrm>
        </p:spPr>
        <p:txBody>
          <a:bodyPr>
            <a:normAutofit/>
          </a:bodyPr>
          <a:lstStyle/>
          <a:p>
            <a:r>
              <a:rPr lang="en-US" sz="2400" dirty="0"/>
              <a:t>Substantial changes in land usage in Addicks Watershed </a:t>
            </a:r>
          </a:p>
          <a:p>
            <a:r>
              <a:rPr lang="en-US" sz="2400" dirty="0"/>
              <a:t>Reservoir pools flooded for first time during Hurricane Harvey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5A2964-9A33-1142-B4E3-6442AD1C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80" b="2754"/>
          <a:stretch/>
        </p:blipFill>
        <p:spPr>
          <a:xfrm>
            <a:off x="5451516" y="1425184"/>
            <a:ext cx="3450890" cy="200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2F466B-620A-4D44-99F0-3925EAC894AD}"/>
              </a:ext>
            </a:extLst>
          </p:cNvPr>
          <p:cNvGrpSpPr/>
          <p:nvPr/>
        </p:nvGrpSpPr>
        <p:grpSpPr>
          <a:xfrm>
            <a:off x="241594" y="1413375"/>
            <a:ext cx="2557344" cy="2301375"/>
            <a:chOff x="241594" y="1279937"/>
            <a:chExt cx="2557344" cy="2301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35B576-B411-F14E-99F6-3AD8BEC89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9" t="10366" r="11954" b="42187"/>
            <a:stretch/>
          </p:blipFill>
          <p:spPr bwMode="auto">
            <a:xfrm>
              <a:off x="241594" y="1279937"/>
              <a:ext cx="2557344" cy="20391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08FEE7-8751-6144-A119-CDEED3E2A746}"/>
                </a:ext>
              </a:extLst>
            </p:cNvPr>
            <p:cNvSpPr txBox="1"/>
            <p:nvPr/>
          </p:nvSpPr>
          <p:spPr>
            <a:xfrm>
              <a:off x="907932" y="3304313"/>
              <a:ext cx="1227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1992 Land Cover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9884-299F-0A4A-A488-853C00FE2B4B}"/>
              </a:ext>
            </a:extLst>
          </p:cNvPr>
          <p:cNvGrpSpPr/>
          <p:nvPr/>
        </p:nvGrpSpPr>
        <p:grpSpPr>
          <a:xfrm>
            <a:off x="2849880" y="1416229"/>
            <a:ext cx="2560320" cy="2287366"/>
            <a:chOff x="2813063" y="1282791"/>
            <a:chExt cx="2560320" cy="22873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81BDE7-C423-3A4E-B549-05630BA65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1097" r="11987" b="41529"/>
            <a:stretch/>
          </p:blipFill>
          <p:spPr bwMode="auto">
            <a:xfrm>
              <a:off x="2813063" y="1282791"/>
              <a:ext cx="2560320" cy="20386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E31C7D-EB83-8647-908D-EB7405472764}"/>
                </a:ext>
              </a:extLst>
            </p:cNvPr>
            <p:cNvSpPr txBox="1"/>
            <p:nvPr/>
          </p:nvSpPr>
          <p:spPr>
            <a:xfrm>
              <a:off x="3480965" y="3293158"/>
              <a:ext cx="1227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2011 Land Cover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79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CA6F2-5B2F-8046-9427-24962D599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4067"/>
            <a:ext cx="4663440" cy="33797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2D08094-40B6-864E-BCAF-5F7E035B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015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Digital Elevation Model Evaluation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41F34F-8B03-C246-AAE7-8218C483F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4168" y="1288829"/>
            <a:ext cx="3814883" cy="3508485"/>
          </a:xfrm>
        </p:spPr>
        <p:txBody>
          <a:bodyPr>
            <a:normAutofit/>
          </a:bodyPr>
          <a:lstStyle/>
          <a:p>
            <a:r>
              <a:rPr lang="en-US" sz="2000" dirty="0"/>
              <a:t>10 M DEM from USGS National Elevation Dataset </a:t>
            </a:r>
          </a:p>
          <a:p>
            <a:r>
              <a:rPr lang="en-US" sz="2000" dirty="0"/>
              <a:t>Generated Elevation-Area Capacity Curve using Model Builder with the Surface Volume Tool</a:t>
            </a:r>
          </a:p>
          <a:p>
            <a:pPr lvl="1"/>
            <a:r>
              <a:rPr lang="en-US" sz="1600" dirty="0"/>
              <a:t>DEM is fairly accurate</a:t>
            </a:r>
          </a:p>
          <a:p>
            <a:pPr lvl="1"/>
            <a:r>
              <a:rPr lang="en-US" sz="1600" dirty="0"/>
              <a:t>Filled DEM is not representative</a:t>
            </a:r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A4AD2-06E2-4D44-BD77-FB6BB6D96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2" t="11234" r="10287" b="41241"/>
          <a:stretch/>
        </p:blipFill>
        <p:spPr>
          <a:xfrm>
            <a:off x="457200" y="1284067"/>
            <a:ext cx="4696968" cy="3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0484-AF5A-5F4D-B037-6B236F72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3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Height Above Nearest Drainage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A4FD-7BB3-A24F-B6E5-078E8D8C6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8289" y="1290637"/>
            <a:ext cx="3766650" cy="3678989"/>
          </a:xfrm>
        </p:spPr>
        <p:txBody>
          <a:bodyPr>
            <a:normAutofit/>
          </a:bodyPr>
          <a:lstStyle/>
          <a:p>
            <a:r>
              <a:rPr lang="en-US" sz="2000" dirty="0"/>
              <a:t>HAND calculated to reservoir outlet </a:t>
            </a:r>
          </a:p>
          <a:p>
            <a:pPr lvl="1"/>
            <a:r>
              <a:rPr lang="en-US" sz="1600" dirty="0"/>
              <a:t>Approximates full reservoir</a:t>
            </a:r>
          </a:p>
          <a:p>
            <a:r>
              <a:rPr lang="en-US" sz="2000" dirty="0"/>
              <a:t>Address points exist within the area where HAND is zero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08589537-081C-BD44-AFCD-9EC4AA87B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11475" r="11005" b="41486"/>
          <a:stretch/>
        </p:blipFill>
        <p:spPr>
          <a:xfrm>
            <a:off x="436330" y="1290637"/>
            <a:ext cx="4693028" cy="3678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308BD-7ECD-2F44-9689-1D6D1ED1E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0000" r="9739" b="41111"/>
          <a:stretch/>
        </p:blipFill>
        <p:spPr>
          <a:xfrm>
            <a:off x="393467" y="1175842"/>
            <a:ext cx="4864822" cy="38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08094-40B6-864E-BCAF-5F7E035B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015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Inundation Comparison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0E2920-55AC-B249-86BD-EE593B67E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389406"/>
              </p:ext>
            </p:extLst>
          </p:nvPr>
        </p:nvGraphicFramePr>
        <p:xfrm>
          <a:off x="5082430" y="1276350"/>
          <a:ext cx="3981447" cy="21860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9877">
                  <a:extLst>
                    <a:ext uri="{9D8B030D-6E8A-4147-A177-3AD203B41FA5}">
                      <a16:colId xmlns:a16="http://schemas.microsoft.com/office/drawing/2014/main" val="3989144126"/>
                    </a:ext>
                  </a:extLst>
                </a:gridCol>
                <a:gridCol w="1550633">
                  <a:extLst>
                    <a:ext uri="{9D8B030D-6E8A-4147-A177-3AD203B41FA5}">
                      <a16:colId xmlns:a16="http://schemas.microsoft.com/office/drawing/2014/main" val="4263957154"/>
                    </a:ext>
                  </a:extLst>
                </a:gridCol>
                <a:gridCol w="1370937">
                  <a:extLst>
                    <a:ext uri="{9D8B030D-6E8A-4147-A177-3AD203B41FA5}">
                      <a16:colId xmlns:a16="http://schemas.microsoft.com/office/drawing/2014/main" val="110113145"/>
                    </a:ext>
                  </a:extLst>
                </a:gridCol>
              </a:tblGrid>
              <a:tr h="47868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5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Reservoir Height, ft above NAVD88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5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Homes Flooded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5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81628"/>
                  </a:ext>
                </a:extLst>
              </a:tr>
              <a:tr h="478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 during Harvey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109.1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3,750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909193"/>
                  </a:ext>
                </a:extLst>
              </a:tr>
              <a:tr h="281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1% Error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110.2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5,999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12945"/>
                  </a:ext>
                </a:extLst>
              </a:tr>
              <a:tr h="281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2% Error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111.3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7,840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47391"/>
                  </a:ext>
                </a:extLst>
              </a:tr>
              <a:tr h="54015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HCFD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6,010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589154"/>
                  </a:ext>
                </a:extLst>
              </a:tr>
            </a:tbl>
          </a:graphicData>
        </a:graphic>
      </p:graphicFrame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D17704D8-6AF2-C549-8B6F-754C8F6F1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330" y="3590269"/>
            <a:ext cx="3971926" cy="1160572"/>
          </a:xfrm>
        </p:spPr>
        <p:txBody>
          <a:bodyPr>
            <a:normAutofit/>
          </a:bodyPr>
          <a:lstStyle/>
          <a:p>
            <a:r>
              <a:rPr lang="en-US" sz="2000" dirty="0"/>
              <a:t>Differences between DEM and reservoir may contribute to error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07DF3-B9FC-2849-A2DC-AD92FE3A5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0939" r="9891" b="40564"/>
          <a:stretch/>
        </p:blipFill>
        <p:spPr>
          <a:xfrm>
            <a:off x="304800" y="1200150"/>
            <a:ext cx="4739530" cy="37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516121C-5095-8145-AD01-7386A5892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 r="585" b="18387"/>
          <a:stretch/>
        </p:blipFill>
        <p:spPr>
          <a:xfrm>
            <a:off x="329614" y="2625615"/>
            <a:ext cx="4562475" cy="23918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2D08094-40B6-864E-BCAF-5F7E035B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015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Downstream Flooding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41F34F-8B03-C246-AAE7-8218C483F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039" y="1349265"/>
            <a:ext cx="4572000" cy="127635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Corps began controlled releases during Hurricane Harvey on August 29</a:t>
            </a:r>
            <a:r>
              <a:rPr lang="en-US" sz="2000" baseline="30000" dirty="0"/>
              <a:t>th</a:t>
            </a:r>
            <a:endParaRPr lang="en-US" sz="2000" dirty="0"/>
          </a:p>
          <a:p>
            <a:pPr lvl="1"/>
            <a:r>
              <a:rPr lang="en-US" sz="1800" dirty="0"/>
              <a:t>4,000 CFS – 8,000 CFS from both reservoirs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E676D-F4CE-BD42-BCF4-4F94D6C23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8" r="612" b="19935"/>
          <a:stretch/>
        </p:blipFill>
        <p:spPr>
          <a:xfrm>
            <a:off x="4953500" y="492015"/>
            <a:ext cx="4023360" cy="2558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24A08-6960-2C4E-BE27-55C2C869E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" r="1456" b="8373"/>
          <a:stretch/>
        </p:blipFill>
        <p:spPr>
          <a:xfrm>
            <a:off x="4953500" y="2636492"/>
            <a:ext cx="4023360" cy="23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5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E7F8-D50B-CB49-94E4-B6215788E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14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Height Above Nearest Drainage and Rating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4F24-B4CA-4849-8099-8B1BF7008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8837" y="1371600"/>
            <a:ext cx="3048000" cy="3333750"/>
          </a:xfrm>
        </p:spPr>
        <p:txBody>
          <a:bodyPr>
            <a:normAutofit/>
          </a:bodyPr>
          <a:lstStyle/>
          <a:p>
            <a:r>
              <a:rPr lang="en-US" sz="2000" dirty="0"/>
              <a:t>Generated HAND for Buffalo Bayou</a:t>
            </a:r>
          </a:p>
          <a:p>
            <a:r>
              <a:rPr lang="en-US" sz="2000" dirty="0"/>
              <a:t>Developed rating curves for delineated catchments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FF8117-12A4-C045-90E7-5D9ED839C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6753" r="10344" b="53920"/>
          <a:stretch/>
        </p:blipFill>
        <p:spPr>
          <a:xfrm>
            <a:off x="438150" y="1371600"/>
            <a:ext cx="5486400" cy="3448091"/>
          </a:xfrm>
        </p:spPr>
      </p:pic>
    </p:spTree>
    <p:extLst>
      <p:ext uri="{BB962C8B-B14F-4D97-AF65-F5344CB8AC3E}">
        <p14:creationId xmlns:p14="http://schemas.microsoft.com/office/powerpoint/2010/main" val="428314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1F0C-CFD0-3D44-AE46-3F4AE97B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Inundation Comparison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00FA49E-1EC6-D54C-8F0E-BA66DBE09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7600" r="11735" b="54394"/>
          <a:stretch/>
        </p:blipFill>
        <p:spPr>
          <a:xfrm>
            <a:off x="338304" y="1340966"/>
            <a:ext cx="5303520" cy="3288184"/>
          </a:xfr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BC7C7FF-23B5-9C4C-BC3D-EA791480EBE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0702497"/>
              </p:ext>
            </p:extLst>
          </p:nvPr>
        </p:nvGraphicFramePr>
        <p:xfrm>
          <a:off x="5717214" y="1385887"/>
          <a:ext cx="3200402" cy="121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0201">
                  <a:extLst>
                    <a:ext uri="{9D8B030D-6E8A-4147-A177-3AD203B41FA5}">
                      <a16:colId xmlns:a16="http://schemas.microsoft.com/office/drawing/2014/main" val="3989144126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110113145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5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Homes Flooded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5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816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Current Estimate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3,146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909193"/>
                  </a:ext>
                </a:extLst>
              </a:tr>
              <a:tr h="28158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City of Houston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4,000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12945"/>
                  </a:ext>
                </a:extLst>
              </a:tr>
              <a:tr h="28158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HCFD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dirty="0">
                          <a:effectLst/>
                        </a:rPr>
                        <a:t>17,090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47391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7E8ABA-ECEC-E84C-9170-0E0F8BF729D6}"/>
              </a:ext>
            </a:extLst>
          </p:cNvPr>
          <p:cNvSpPr txBox="1">
            <a:spLocks/>
          </p:cNvSpPr>
          <p:nvPr/>
        </p:nvSpPr>
        <p:spPr>
          <a:xfrm>
            <a:off x="343067" y="2724150"/>
            <a:ext cx="3200401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D13938-58AD-444E-86DC-EF1655812DC4}"/>
              </a:ext>
            </a:extLst>
          </p:cNvPr>
          <p:cNvSpPr txBox="1">
            <a:spLocks/>
          </p:cNvSpPr>
          <p:nvPr/>
        </p:nvSpPr>
        <p:spPr>
          <a:xfrm>
            <a:off x="5750552" y="2719387"/>
            <a:ext cx="3031585" cy="190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Discrepancies due to difference in extent of Buffalo Bayou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Still working to improve estimate</a:t>
            </a:r>
          </a:p>
          <a:p>
            <a:pPr fontAlgn="auto">
              <a:spcAft>
                <a:spcPts val="0"/>
              </a:spcAft>
            </a:pPr>
            <a:endParaRPr lang="en-US" sz="2000" dirty="0"/>
          </a:p>
          <a:p>
            <a:pPr fontAlgn="auto">
              <a:spcAft>
                <a:spcPts val="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096249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9454</TotalTime>
  <Words>286</Words>
  <Application>Microsoft Office PowerPoint</Application>
  <PresentationFormat>On-screen Show (16:9)</PresentationFormat>
  <Paragraphs>78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ヒラギノ角ゴ Pro W3</vt:lpstr>
      <vt:lpstr>16-9 Cover</vt:lpstr>
      <vt:lpstr>16-9 Light Background</vt:lpstr>
      <vt:lpstr>16-9 White Backgroud</vt:lpstr>
      <vt:lpstr>PowerPoint Presentation</vt:lpstr>
      <vt:lpstr>History of Addicks Reservoir</vt:lpstr>
      <vt:lpstr>Upstream Flooding in the Addicks Watershed</vt:lpstr>
      <vt:lpstr>Digital Elevation Model Evaluation </vt:lpstr>
      <vt:lpstr>Height Above Nearest Drainage Calculation</vt:lpstr>
      <vt:lpstr>Inundation Comparison</vt:lpstr>
      <vt:lpstr>Downstream Flooding</vt:lpstr>
      <vt:lpstr>Height Above Nearest Drainage and Rating Curve</vt:lpstr>
      <vt:lpstr>Inundation Comparison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Maidment, David R</cp:lastModifiedBy>
  <cp:revision>505</cp:revision>
  <cp:lastPrinted>2011-01-24T02:49:42Z</cp:lastPrinted>
  <dcterms:created xsi:type="dcterms:W3CDTF">2011-06-30T15:04:08Z</dcterms:created>
  <dcterms:modified xsi:type="dcterms:W3CDTF">2018-11-27T16:51:55Z</dcterms:modified>
  <cp:category/>
</cp:coreProperties>
</file>