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5" r:id="rId24"/>
  </p:sldIdLst>
  <p:sldSz cx="9144000" cy="5143500" type="screen16x9"/>
  <p:notesSz cx="6858000" cy="9144000"/>
  <p:embeddedFontLst>
    <p:embeddedFont>
      <p:font typeface="Lora" panose="020B0604020202020204" charset="0"/>
      <p:regular r:id="rId26"/>
      <p:bold r:id="rId27"/>
      <p:italic r:id="rId28"/>
      <p:boldItalic r:id="rId29"/>
    </p:embeddedFont>
    <p:embeddedFont>
      <p:font typeface="Arial Black" panose="020B0A04020102020204" pitchFamily="3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Georgia" panose="02040502050405020303" pitchFamily="18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FEBE31-711E-4E8A-AA01-AAEF93A6E502}">
  <a:tblStyle styleId="{EAFEBE31-711E-4E8A-AA01-AAEF93A6E5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09" autoAdjust="0"/>
  </p:normalViewPr>
  <p:slideViewPr>
    <p:cSldViewPr snapToGrid="0">
      <p:cViewPr varScale="1">
        <p:scale>
          <a:sx n="106" d="100"/>
          <a:sy n="106" d="100"/>
        </p:scale>
        <p:origin x="54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26129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uston.org/newgen/02_Geography/02C%20W001%20Houston%20Area%20Profile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oustonchronicle.com/business/texanomics/article/Houston-bucks-the-nation-s-decline-in-poverty-in-12197003.php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wresearch.org/fact-tank/2018/09/06/are-you-in-the-american-middle-class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wresearch.org/fact-tank/2018/09/06/are-you-in-the-american-middle-class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wresearch.org/fact-tank/2018/09/06/are-you-in-the-american-middle-class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wresearch.org/fact-tank/2018/09/06/are-you-in-the-american-middle-class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wresearch.org/fact-tank/2018/09/06/are-you-in-the-american-middle-class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7388"/>
            <a:ext cx="6092825" cy="3427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" name="Google Shape;31;p1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26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8472ea17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8472ea17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8472ea17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8472ea17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8472ea1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8472ea1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8472ea17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8472ea17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8472ea17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8472ea17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8472ea17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8472ea17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8394254e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8394254e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8394254e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48394254e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8394ecd0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8394ecd0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8472ea17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8472ea17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5" name="Google Shape;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7388"/>
            <a:ext cx="6092825" cy="3427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48394ecd0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48394ecd0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8344ee4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8344ee4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8344ee401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8344ee401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8394ecd00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8394ecd00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473180c13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473180c13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 smtClean="0">
                <a:solidFill>
                  <a:schemeClr val="hlink"/>
                </a:solidFill>
                <a:hlinkClick r:id="rId3"/>
              </a:rPr>
              <a:t>https://www.houston.org/newgen/02_Geography/02C%20W001%20Houston%20Area%20Profile.pdf</a:t>
            </a:r>
            <a:endParaRPr dirty="0" smtClean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Poverty level: </a:t>
            </a:r>
            <a:r>
              <a:rPr lang="en" sz="1350" dirty="0" smtClean="0">
                <a:solidFill>
                  <a:srgbClr val="222222"/>
                </a:solidFill>
                <a:latin typeface="Lora"/>
                <a:ea typeface="Lora"/>
                <a:cs typeface="Lora"/>
                <a:sym typeface="Lora"/>
              </a:rPr>
              <a:t>14.8 percent</a:t>
            </a:r>
            <a:endParaRPr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 smtClean="0">
                <a:solidFill>
                  <a:schemeClr val="hlink"/>
                </a:solidFill>
                <a:hlinkClick r:id="rId4"/>
              </a:rPr>
              <a:t>https://www.houstonchronicle.com/business/texanomics/article/Houston-bucks-the-nation-s-decline-in-poverty-in-12197003.php</a:t>
            </a:r>
            <a:endParaRPr dirty="0" smtClean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Population: ~6, 178, 218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3200" dirty="0" smtClean="0">
              <a:solidFill>
                <a:srgbClr val="3F3F3F"/>
              </a:solidFill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 smtClean="0">
                <a:solidFill>
                  <a:srgbClr val="3F3F3F"/>
                </a:solidFill>
                <a:latin typeface="Calibri"/>
                <a:cs typeface="Calibri"/>
                <a:sym typeface="Calibri"/>
              </a:rPr>
              <a:t>Harris,</a:t>
            </a:r>
            <a:r>
              <a:rPr lang="en" sz="3200" baseline="0" dirty="0" smtClean="0">
                <a:solidFill>
                  <a:srgbClr val="3F3F3F"/>
                </a:solidFill>
                <a:latin typeface="Calibri"/>
                <a:cs typeface="Calibri"/>
                <a:sym typeface="Calibri"/>
              </a:rPr>
              <a:t> Montgomery, Walker, Waller, Liberty, Chambers, Galveston, Brazoria, Fort Bend, Austin.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8394254e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8394254e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73180c13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73180c13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Determination of income level </a:t>
            </a:r>
            <a:endParaRPr sz="1050" smtClean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Middle-income households – those with an income that is two-thirds to double the U.S. median household income  PEW Research Center</a:t>
            </a:r>
            <a:endParaRPr sz="1200" smtClean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300" smtClean="0">
                <a:solidFill>
                  <a:srgbClr val="111111"/>
                </a:solidFill>
                <a:highlight>
                  <a:srgbClr val="FFFFFF"/>
                </a:highlight>
              </a:rPr>
              <a:t>$61,372 for a household of 3</a:t>
            </a:r>
            <a:endParaRPr sz="1200" smtClean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 u="sng" smtClean="0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http://www.pewresearch.org/fact-tank/2018/09/06/are-you-in-the-american-middle-class/</a:t>
            </a:r>
            <a:endParaRPr sz="1200" smtClean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smtClean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https://www.investopedia.com/financial-edge/0912/which-income-class-are-you.aspx</a:t>
            </a:r>
            <a:endParaRPr sz="1200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8394ecd0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8394ecd0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Determination of income level </a:t>
            </a:r>
            <a:endParaRPr sz="105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Middle-income households – those with an income that is two-thirds to double the U.S. median household income  PEW Research Center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11111"/>
                </a:solidFill>
                <a:highlight>
                  <a:srgbClr val="FFFFFF"/>
                </a:highlight>
              </a:rPr>
              <a:t>$61,372 for a household of 3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http://www.pewresearch.org/fact-tank/2018/09/06/are-you-in-the-american-middle-class/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https://www.investopedia.com/financial-edge/0912/which-income-class-are-you.aspx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8394ecd0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8394ecd0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Determination of income level </a:t>
            </a:r>
            <a:endParaRPr sz="105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Middle-income households – those with an income that is two-thirds to double the U.S. median household income  PEW Research Center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11111"/>
                </a:solidFill>
                <a:highlight>
                  <a:srgbClr val="FFFFFF"/>
                </a:highlight>
              </a:rPr>
              <a:t>$61,372 for a household of 3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http://www.pewresearch.org/fact-tank/2018/09/06/are-you-in-the-american-middle-class/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https://www.investopedia.com/financial-edge/0912/which-income-class-are-you.aspx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8394ecd0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48394ecd0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Determination of income level </a:t>
            </a:r>
            <a:endParaRPr sz="105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Middle-income households – those with an income that is two-thirds to double the U.S. median household income  PEW Research Center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11111"/>
                </a:solidFill>
                <a:highlight>
                  <a:srgbClr val="FFFFFF"/>
                </a:highlight>
              </a:rPr>
              <a:t>$61,372 for a household of 3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http://www.pewresearch.org/fact-tank/2018/09/06/are-you-in-the-american-middle-class/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https://www.investopedia.com/financial-edge/0912/which-income-class-are-you.aspx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8394ecd0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8394ecd0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Determination of income level </a:t>
            </a:r>
            <a:endParaRPr sz="105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Middle-income households – those with an income that is two-thirds to double the U.S. median household income  PEW Research Center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11111"/>
                </a:solidFill>
                <a:highlight>
                  <a:srgbClr val="FFFFFF"/>
                </a:highlight>
              </a:rPr>
              <a:t>$61,372 for a household of 3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http://www.pewresearch.org/fact-tank/2018/09/06/are-you-in-the-american-middle-class/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https://www.investopedia.com/financial-edge/0912/which-income-class-are-you.aspx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57200" y="43531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457200" y="1488481"/>
            <a:ext cx="8229600" cy="291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556015" y="40614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457200" y="1749028"/>
            <a:ext cx="4038600" cy="31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2"/>
          </p:nvPr>
        </p:nvSpPr>
        <p:spPr>
          <a:xfrm>
            <a:off x="4648200" y="1749028"/>
            <a:ext cx="4038600" cy="31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3575050" y="920884"/>
            <a:ext cx="5111750" cy="405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2"/>
          </p:nvPr>
        </p:nvSpPr>
        <p:spPr>
          <a:xfrm>
            <a:off x="420688" y="1601629"/>
            <a:ext cx="3008313" cy="31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7"/>
          <p:cNvSpPr>
            <a:spLocks noGrp="1"/>
          </p:cNvSpPr>
          <p:nvPr>
            <p:ph type="pic" idx="2"/>
          </p:nvPr>
        </p:nvSpPr>
        <p:spPr>
          <a:xfrm>
            <a:off x="1792288" y="68580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1792288" y="4254817"/>
            <a:ext cx="5486400" cy="60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79972"/>
            <a:ext cx="8229600" cy="291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5700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8"/>
          <p:cNvCxnSpPr/>
          <p:nvPr/>
        </p:nvCxnSpPr>
        <p:spPr>
          <a:xfrm>
            <a:off x="628650" y="3105150"/>
            <a:ext cx="561975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8"/>
          <p:cNvSpPr txBox="1"/>
          <p:nvPr/>
        </p:nvSpPr>
        <p:spPr>
          <a:xfrm>
            <a:off x="548640" y="4114800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lang="en" sz="105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Luisa Florez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8"/>
          <p:cNvSpPr txBox="1"/>
          <p:nvPr/>
        </p:nvSpPr>
        <p:spPr>
          <a:xfrm>
            <a:off x="548640" y="457200"/>
            <a:ext cx="7828444" cy="389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November 27, 2018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8"/>
          <p:cNvSpPr txBox="1"/>
          <p:nvPr/>
        </p:nvSpPr>
        <p:spPr>
          <a:xfrm>
            <a:off x="502920" y="1200150"/>
            <a:ext cx="78867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</a:pPr>
            <a:r>
              <a:rPr lang="en" sz="3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Understanding the socioeconomic trends in areas impacted by flooding during Hurricane Harvey in Houston, Texas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8"/>
          <p:cNvSpPr txBox="1"/>
          <p:nvPr/>
        </p:nvSpPr>
        <p:spPr>
          <a:xfrm>
            <a:off x="548640" y="3333749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GIS in Water Resources</a:t>
            </a:r>
            <a:endParaRPr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CE 394K.3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9" name="Google Shape;3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8699" y="320040"/>
            <a:ext cx="187739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1835" y="3195775"/>
            <a:ext cx="2508874" cy="1697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" name="Google Shape;41;p8"/>
          <p:cNvSpPr txBox="1"/>
          <p:nvPr/>
        </p:nvSpPr>
        <p:spPr>
          <a:xfrm>
            <a:off x="3133950" y="4831725"/>
            <a:ext cx="2508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https://www.nytimes.com/interactive/2018/08/30/magazine/hurricane-harvey-houston-floods-texas-emergency.html</a:t>
            </a:r>
            <a:endParaRPr sz="600"/>
          </a:p>
        </p:txBody>
      </p:sp>
      <p:pic>
        <p:nvPicPr>
          <p:cNvPr id="42" name="Google Shape;42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7225" y="2756725"/>
            <a:ext cx="2649875" cy="21847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475" y="496925"/>
            <a:ext cx="5710700" cy="44591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5350" y="649325"/>
            <a:ext cx="2907200" cy="15949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aphicFrame>
        <p:nvGraphicFramePr>
          <p:cNvPr id="127" name="Google Shape;127;p17"/>
          <p:cNvGraphicFramePr/>
          <p:nvPr/>
        </p:nvGraphicFramePr>
        <p:xfrm>
          <a:off x="6125350" y="2474425"/>
          <a:ext cx="2907200" cy="2019780"/>
        </p:xfrm>
        <a:graphic>
          <a:graphicData uri="http://schemas.openxmlformats.org/drawingml/2006/table">
            <a:tbl>
              <a:tblPr>
                <a:noFill/>
                <a:tableStyleId>{EAFEBE31-711E-4E8A-AA01-AAEF93A6E502}</a:tableStyleId>
              </a:tblPr>
              <a:tblGrid>
                <a:gridCol w="100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 zones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1% (100-year floods)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 Shaded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1% - 0.2% (100-year to 500-year floods)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X Unshaded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Min. flood hazard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V Zones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1% (100-year floods) in Coastal Zones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8" name="Google Shape;128;p17"/>
          <p:cNvSpPr txBox="1"/>
          <p:nvPr/>
        </p:nvSpPr>
        <p:spPr>
          <a:xfrm>
            <a:off x="4185250" y="496925"/>
            <a:ext cx="178770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FEMA Floodplains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Luisa Florez | November 2018</a:t>
            </a:r>
            <a:endParaRPr sz="800"/>
          </a:p>
        </p:txBody>
      </p:sp>
      <p:sp>
        <p:nvSpPr>
          <p:cNvPr id="129" name="Google Shape;129;p17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>
                <a:solidFill>
                  <a:srgbClr val="BF5700"/>
                </a:solidFill>
              </a:rPr>
              <a:t>Analysis</a:t>
            </a:r>
            <a:r>
              <a:rPr lang="en"/>
              <a:t>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25" y="476475"/>
            <a:ext cx="4464850" cy="35673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5" name="Google Shape;135;p18"/>
          <p:cNvSpPr txBox="1"/>
          <p:nvPr/>
        </p:nvSpPr>
        <p:spPr>
          <a:xfrm>
            <a:off x="2712875" y="476475"/>
            <a:ext cx="178770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FEMA Floodplains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Luisa Florez | November 2018</a:t>
            </a:r>
            <a:endParaRPr sz="800"/>
          </a:p>
        </p:txBody>
      </p:sp>
      <p:sp>
        <p:nvSpPr>
          <p:cNvPr id="136" name="Google Shape;136;p18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>
                <a:solidFill>
                  <a:srgbClr val="BF5700"/>
                </a:solidFill>
              </a:rPr>
              <a:t>Analysis</a:t>
            </a:r>
            <a:r>
              <a:rPr lang="en"/>
              <a:t>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8975" y="476475"/>
            <a:ext cx="4326950" cy="356737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25" y="3448750"/>
            <a:ext cx="2150450" cy="11797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9" name="Google Shape;139;p18"/>
          <p:cNvSpPr txBox="1"/>
          <p:nvPr/>
        </p:nvSpPr>
        <p:spPr>
          <a:xfrm>
            <a:off x="6646150" y="400275"/>
            <a:ext cx="247230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Flood Incidents Hot Spots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Luisa Florez | November 2018</a:t>
            </a:r>
            <a:endParaRPr sz="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9"/>
          <p:cNvPicPr preferRelativeResize="0"/>
          <p:nvPr/>
        </p:nvPicPr>
        <p:blipFill rotWithShape="1">
          <a:blip r:embed="rId3">
            <a:alphaModFix/>
          </a:blip>
          <a:srcRect l="4249" t="9180" r="6663" b="3130"/>
          <a:stretch/>
        </p:blipFill>
        <p:spPr>
          <a:xfrm>
            <a:off x="270050" y="469950"/>
            <a:ext cx="4490349" cy="44828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5" name="Google Shape;145;p19"/>
          <p:cNvSpPr txBox="1"/>
          <p:nvPr/>
        </p:nvSpPr>
        <p:spPr>
          <a:xfrm>
            <a:off x="307625" y="469950"/>
            <a:ext cx="1895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Flood Incidents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Luisa Florez | November 2018</a:t>
            </a:r>
            <a:endParaRPr sz="800"/>
          </a:p>
        </p:txBody>
      </p:sp>
      <p:sp>
        <p:nvSpPr>
          <p:cNvPr id="146" name="Google Shape;146;p19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>
                <a:solidFill>
                  <a:srgbClr val="BF5700"/>
                </a:solidFill>
              </a:rPr>
              <a:t>Analysis</a:t>
            </a:r>
            <a:r>
              <a:rPr lang="en"/>
              <a:t>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7924" y="1270300"/>
            <a:ext cx="4078801" cy="244219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21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625" y="4234075"/>
            <a:ext cx="1143000" cy="609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0"/>
          <p:cNvPicPr preferRelativeResize="0"/>
          <p:nvPr/>
        </p:nvPicPr>
        <p:blipFill rotWithShape="1">
          <a:blip r:embed="rId3">
            <a:alphaModFix/>
          </a:blip>
          <a:srcRect l="4371" t="9180" r="6787" b="3130"/>
          <a:stretch/>
        </p:blipFill>
        <p:spPr>
          <a:xfrm>
            <a:off x="276325" y="469950"/>
            <a:ext cx="4473975" cy="447887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3" name="Google Shape;153;p20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>
                <a:solidFill>
                  <a:srgbClr val="BF5700"/>
                </a:solidFill>
              </a:rPr>
              <a:t>Analysis</a:t>
            </a:r>
            <a:r>
              <a:rPr lang="en"/>
              <a:t>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307625" y="469950"/>
            <a:ext cx="1895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Flood Incidents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Luisa Florez | November 2018</a:t>
            </a:r>
            <a:endParaRPr sz="800"/>
          </a:p>
        </p:txBody>
      </p:sp>
      <p:pic>
        <p:nvPicPr>
          <p:cNvPr id="155" name="Google Shape;15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8049" y="546150"/>
            <a:ext cx="3463025" cy="1929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6" name="Google Shape;15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8050" y="2617200"/>
            <a:ext cx="3463025" cy="207783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21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624" y="4234075"/>
            <a:ext cx="1216375" cy="609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1"/>
          <p:cNvPicPr preferRelativeResize="0"/>
          <p:nvPr/>
        </p:nvPicPr>
        <p:blipFill rotWithShape="1">
          <a:blip r:embed="rId3">
            <a:alphaModFix/>
          </a:blip>
          <a:srcRect l="2525" t="7755" r="4632" b="2590"/>
          <a:stretch/>
        </p:blipFill>
        <p:spPr>
          <a:xfrm>
            <a:off x="81650" y="465925"/>
            <a:ext cx="4992775" cy="444520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2" name="Google Shape;162;p21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>
                <a:solidFill>
                  <a:srgbClr val="BF5700"/>
                </a:solidFill>
              </a:rPr>
              <a:t>Analysis</a:t>
            </a:r>
            <a:r>
              <a:rPr lang="en"/>
              <a:t>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2392775" y="465925"/>
            <a:ext cx="268170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CDC’s Social Vulnerability Index - Socioeconomics 2014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Luisa Florez | November 2018</a:t>
            </a:r>
            <a:endParaRPr sz="800"/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6825" y="1221325"/>
            <a:ext cx="3764775" cy="225416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>
                <a:solidFill>
                  <a:srgbClr val="BF5700"/>
                </a:solidFill>
              </a:rPr>
              <a:t>Analysis</a:t>
            </a:r>
            <a:r>
              <a:rPr lang="en"/>
              <a:t>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0425" y="520200"/>
            <a:ext cx="3695700" cy="210764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1" name="Google Shape;171;p22"/>
          <p:cNvPicPr preferRelativeResize="0"/>
          <p:nvPr/>
        </p:nvPicPr>
        <p:blipFill rotWithShape="1">
          <a:blip r:embed="rId4">
            <a:alphaModFix/>
          </a:blip>
          <a:srcRect l="2525" t="7755" r="4632" b="2590"/>
          <a:stretch/>
        </p:blipFill>
        <p:spPr>
          <a:xfrm>
            <a:off x="81650" y="465925"/>
            <a:ext cx="4992775" cy="444520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2" name="Google Shape;172;p22"/>
          <p:cNvSpPr txBox="1"/>
          <p:nvPr/>
        </p:nvSpPr>
        <p:spPr>
          <a:xfrm>
            <a:off x="2392725" y="465925"/>
            <a:ext cx="268170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CDC’s Social Vulnerability Index - Socioeconomics 2014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Luisa Florez | November 2018</a:t>
            </a:r>
            <a:endParaRPr sz="800"/>
          </a:p>
        </p:txBody>
      </p:sp>
      <p:pic>
        <p:nvPicPr>
          <p:cNvPr id="173" name="Google Shape;17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0425" y="2780250"/>
            <a:ext cx="3695700" cy="19110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457200" y="435316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Limitations</a:t>
            </a:r>
            <a:endParaRPr u="sng" dirty="0"/>
          </a:p>
        </p:txBody>
      </p:sp>
      <p:sp>
        <p:nvSpPr>
          <p:cNvPr id="179" name="Google Shape;179;p23"/>
          <p:cNvSpPr txBox="1">
            <a:spLocks noGrp="1"/>
          </p:cNvSpPr>
          <p:nvPr>
            <p:ph type="body" idx="1"/>
          </p:nvPr>
        </p:nvSpPr>
        <p:spPr>
          <a:xfrm>
            <a:off x="385075" y="1185606"/>
            <a:ext cx="8229600" cy="29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dirty="0"/>
              <a:t>-Incomplete data</a:t>
            </a: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dirty="0"/>
              <a:t>-Nature of the proxy data may not capture scale of impact (e.g. number of people affected</a:t>
            </a:r>
            <a:r>
              <a:rPr lang="en" dirty="0" smtClean="0"/>
              <a:t>)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dirty="0" smtClean="0"/>
              <a:t>-“Select by location”</a:t>
            </a: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23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/>
              <a:t>Analysis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</a:t>
            </a:r>
            <a:r>
              <a:rPr lang="en" sz="1400" b="0" i="0" u="none" strike="noStrike" cap="none">
                <a:solidFill>
                  <a:srgbClr val="BF5700"/>
                </a:solidFill>
                <a:latin typeface="Arial"/>
                <a:ea typeface="Arial"/>
                <a:cs typeface="Arial"/>
                <a:sym typeface="Arial"/>
              </a:rPr>
              <a:t>Limitations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457200" y="435316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On-going Work</a:t>
            </a:r>
            <a:endParaRPr u="sng" dirty="0"/>
          </a:p>
        </p:txBody>
      </p:sp>
      <p:sp>
        <p:nvSpPr>
          <p:cNvPr id="186" name="Google Shape;186;p24"/>
          <p:cNvSpPr txBox="1">
            <a:spLocks noGrp="1"/>
          </p:cNvSpPr>
          <p:nvPr>
            <p:ph type="body" idx="1"/>
          </p:nvPr>
        </p:nvSpPr>
        <p:spPr>
          <a:xfrm>
            <a:off x="457200" y="1488481"/>
            <a:ext cx="8229600" cy="29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-Flood Incidents/unemployment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4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/>
              <a:t>Analysis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</a:t>
            </a:r>
            <a:r>
              <a:rPr lang="en" sz="1400" b="0" i="0" u="none" strike="noStrike" cap="none">
                <a:solidFill>
                  <a:srgbClr val="BF5700"/>
                </a:solidFill>
                <a:latin typeface="Arial"/>
                <a:ea typeface="Arial"/>
                <a:cs typeface="Arial"/>
                <a:sym typeface="Arial"/>
              </a:rPr>
              <a:t>On-going Work</a:t>
            </a:r>
            <a:endParaRPr sz="1400" b="0" i="0" u="none" strike="noStrike" cap="none">
              <a:solidFill>
                <a:srgbClr val="BF57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 txBox="1">
            <a:spLocks noGrp="1"/>
          </p:cNvSpPr>
          <p:nvPr>
            <p:ph type="body" idx="1"/>
          </p:nvPr>
        </p:nvSpPr>
        <p:spPr>
          <a:xfrm>
            <a:off x="3216800" y="1624025"/>
            <a:ext cx="2270700" cy="29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>
            <a:spLocks noGrp="1"/>
          </p:cNvSpPr>
          <p:nvPr>
            <p:ph type="title"/>
          </p:nvPr>
        </p:nvSpPr>
        <p:spPr>
          <a:xfrm>
            <a:off x="457200" y="435316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body" idx="1"/>
          </p:nvPr>
        </p:nvSpPr>
        <p:spPr>
          <a:xfrm>
            <a:off x="457200" y="1488481"/>
            <a:ext cx="8229600" cy="29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210000" y="4203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" u="sng" dirty="0"/>
              <a:t>Motivation</a:t>
            </a:r>
            <a:endParaRPr b="0" i="0" u="sng" strike="noStrike" cap="none" dirty="0">
              <a:solidFill>
                <a:srgbClr val="3F3F3F"/>
              </a:solidFill>
              <a:sym typeface="Arial"/>
            </a:endParaRPr>
          </a:p>
        </p:txBody>
      </p:sp>
      <p:sp>
        <p:nvSpPr>
          <p:cNvPr id="48" name="Google Shape;48;p9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BF5700"/>
                </a:solidFill>
                <a:latin typeface="Arial"/>
                <a:ea typeface="Arial"/>
                <a:cs typeface="Arial"/>
                <a:sym typeface="Arial"/>
              </a:rPr>
              <a:t>Motivation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Background | </a:t>
            </a:r>
            <a:r>
              <a:rPr lang="en"/>
              <a:t>Analysis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8725" y="774600"/>
            <a:ext cx="4176325" cy="412855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" name="Google Shape;5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2950" y="447103"/>
            <a:ext cx="2295525" cy="3714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" name="Google Shape;51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150" y="1217150"/>
            <a:ext cx="4295352" cy="2864977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2" name="Google Shape;52;p9"/>
          <p:cNvSpPr txBox="1"/>
          <p:nvPr/>
        </p:nvSpPr>
        <p:spPr>
          <a:xfrm>
            <a:off x="299113" y="3964338"/>
            <a:ext cx="40194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https://www.nytimes.com/2017/08/31/us/hurricane-harvey-houston-homes-flooded.html</a:t>
            </a:r>
            <a:endParaRPr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125" y="801763"/>
            <a:ext cx="8151700" cy="42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9"/>
          <p:cNvPicPr preferRelativeResize="0"/>
          <p:nvPr/>
        </p:nvPicPr>
        <p:blipFill rotWithShape="1">
          <a:blip r:embed="rId3">
            <a:alphaModFix/>
          </a:blip>
          <a:srcRect t="9181"/>
          <a:stretch/>
        </p:blipFill>
        <p:spPr>
          <a:xfrm>
            <a:off x="53950" y="469950"/>
            <a:ext cx="5089550" cy="468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 txBox="1"/>
          <p:nvPr/>
        </p:nvSpPr>
        <p:spPr>
          <a:xfrm>
            <a:off x="307625" y="469950"/>
            <a:ext cx="1895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Flood Incidents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Luisa Florez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November 2018</a:t>
            </a:r>
            <a:endParaRPr/>
          </a:p>
        </p:txBody>
      </p:sp>
      <p:graphicFrame>
        <p:nvGraphicFramePr>
          <p:cNvPr id="227" name="Google Shape;227;p29"/>
          <p:cNvGraphicFramePr/>
          <p:nvPr/>
        </p:nvGraphicFramePr>
        <p:xfrm>
          <a:off x="4842175" y="469950"/>
          <a:ext cx="4216750" cy="4495200"/>
        </p:xfrm>
        <a:graphic>
          <a:graphicData uri="http://schemas.openxmlformats.org/drawingml/2006/table">
            <a:tbl>
              <a:tblPr>
                <a:noFill/>
                <a:tableStyleId>{EAFEBE31-711E-4E8A-AA01-AAEF93A6E502}</a:tableStyleId>
              </a:tblPr>
              <a:tblGrid>
                <a:gridCol w="89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23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Low income &lt;$45,200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Medium Income</a:t>
                      </a:r>
                      <a:endParaRPr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$45,200 - $135,600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High Income &gt;$135,600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Incidents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36,612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128,793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17,595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3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% of total incidents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70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3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Incidents/area [sq. mile]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17.7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20.3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57.5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8" name="Google Shape;228;p29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>
                <a:solidFill>
                  <a:srgbClr val="BF5700"/>
                </a:solidFill>
              </a:rPr>
              <a:t>Analysis</a:t>
            </a:r>
            <a:r>
              <a:rPr lang="en"/>
              <a:t>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0"/>
          <p:cNvPicPr preferRelativeResize="0"/>
          <p:nvPr/>
        </p:nvPicPr>
        <p:blipFill rotWithShape="1">
          <a:blip r:embed="rId3">
            <a:alphaModFix/>
          </a:blip>
          <a:srcRect l="1937" r="3571"/>
          <a:stretch/>
        </p:blipFill>
        <p:spPr>
          <a:xfrm>
            <a:off x="0" y="430675"/>
            <a:ext cx="4679575" cy="45660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4" name="Google Shape;234;p30"/>
          <p:cNvGraphicFramePr/>
          <p:nvPr/>
        </p:nvGraphicFramePr>
        <p:xfrm>
          <a:off x="4727675" y="1026100"/>
          <a:ext cx="4368250" cy="2865000"/>
        </p:xfrm>
        <a:graphic>
          <a:graphicData uri="http://schemas.openxmlformats.org/drawingml/2006/table">
            <a:tbl>
              <a:tblPr>
                <a:noFill/>
                <a:tableStyleId>{EAFEBE31-711E-4E8A-AA01-AAEF93A6E502}</a:tableStyleId>
              </a:tblPr>
              <a:tblGrid>
                <a:gridCol w="115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CDC SVI 0.00 - 0.25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CDC SVI 0.25 - 0.50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CDC SVI 0.50 - 0.75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CDC SVI 0.75 - 1.00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Incidents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8,374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32,296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/>
                        <a:t>33,792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41,385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% of total incidents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42.2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17.3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18.2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22.3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Incidents/area [sq. mile]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54.4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13.5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9.6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26.3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5" name="Google Shape;235;p30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>
                <a:solidFill>
                  <a:srgbClr val="BF5700"/>
                </a:solidFill>
              </a:rPr>
              <a:t>Analysis</a:t>
            </a:r>
            <a:r>
              <a:rPr lang="en"/>
              <a:t>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7"/>
          <p:cNvPicPr preferRelativeResize="0"/>
          <p:nvPr/>
        </p:nvPicPr>
        <p:blipFill rotWithShape="1">
          <a:blip r:embed="rId3">
            <a:alphaModFix/>
          </a:blip>
          <a:srcRect b="8825"/>
          <a:stretch/>
        </p:blipFill>
        <p:spPr>
          <a:xfrm>
            <a:off x="347950" y="492349"/>
            <a:ext cx="2219325" cy="7208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4" name="Google Shape;204;p27"/>
          <p:cNvPicPr preferRelativeResize="0"/>
          <p:nvPr/>
        </p:nvPicPr>
        <p:blipFill rotWithShape="1">
          <a:blip r:embed="rId4">
            <a:alphaModFix/>
          </a:blip>
          <a:srcRect l="3128" r="7242" b="8825"/>
          <a:stretch/>
        </p:blipFill>
        <p:spPr>
          <a:xfrm>
            <a:off x="3390500" y="504650"/>
            <a:ext cx="2185525" cy="7208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" name="Google Shape;205;p27"/>
          <p:cNvPicPr preferRelativeResize="0"/>
          <p:nvPr/>
        </p:nvPicPr>
        <p:blipFill rotWithShape="1">
          <a:blip r:embed="rId5">
            <a:alphaModFix/>
          </a:blip>
          <a:srcRect r="3716" b="8825"/>
          <a:stretch/>
        </p:blipFill>
        <p:spPr>
          <a:xfrm>
            <a:off x="6482012" y="492350"/>
            <a:ext cx="2219325" cy="7208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6" name="Google Shape;20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850" y="1285975"/>
            <a:ext cx="2813519" cy="247813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7" name="Google Shape;20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42150" y="3836913"/>
            <a:ext cx="2368938" cy="114186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8" name="Google Shape;208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56350" y="1292125"/>
            <a:ext cx="3053832" cy="247814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9" name="Google Shape;209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02150" y="1285975"/>
            <a:ext cx="2979050" cy="247814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0" name="Google Shape;210;p27"/>
          <p:cNvSpPr txBox="1"/>
          <p:nvPr/>
        </p:nvSpPr>
        <p:spPr>
          <a:xfrm>
            <a:off x="50850" y="3770275"/>
            <a:ext cx="2675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Floodzones for income levels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Luisa Florez | November 2018</a:t>
            </a:r>
            <a:endParaRPr sz="800"/>
          </a:p>
        </p:txBody>
      </p:sp>
      <p:sp>
        <p:nvSpPr>
          <p:cNvPr id="211" name="Google Shape;211;p27"/>
          <p:cNvSpPr txBox="1"/>
          <p:nvPr/>
        </p:nvSpPr>
        <p:spPr>
          <a:xfrm>
            <a:off x="50850" y="3391825"/>
            <a:ext cx="1180800" cy="2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Income</a:t>
            </a:r>
            <a:endParaRPr/>
          </a:p>
        </p:txBody>
      </p:sp>
      <p:sp>
        <p:nvSpPr>
          <p:cNvPr id="212" name="Google Shape;212;p27"/>
          <p:cNvSpPr txBox="1"/>
          <p:nvPr/>
        </p:nvSpPr>
        <p:spPr>
          <a:xfrm>
            <a:off x="2915475" y="3386375"/>
            <a:ext cx="1473600" cy="2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Middle Income</a:t>
            </a:r>
            <a:endParaRPr/>
          </a:p>
        </p:txBody>
      </p:sp>
      <p:sp>
        <p:nvSpPr>
          <p:cNvPr id="213" name="Google Shape;213;p27"/>
          <p:cNvSpPr txBox="1"/>
          <p:nvPr/>
        </p:nvSpPr>
        <p:spPr>
          <a:xfrm>
            <a:off x="6039675" y="3386375"/>
            <a:ext cx="1473600" cy="2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Income</a:t>
            </a:r>
            <a:endParaRPr/>
          </a:p>
        </p:txBody>
      </p:sp>
      <p:sp>
        <p:nvSpPr>
          <p:cNvPr id="214" name="Google Shape;214;p27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>
                <a:solidFill>
                  <a:srgbClr val="BF5700"/>
                </a:solidFill>
              </a:rPr>
              <a:t>Analysis</a:t>
            </a:r>
            <a:r>
              <a:rPr lang="en"/>
              <a:t>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350" y="4285163"/>
            <a:ext cx="1143000" cy="609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168925" y="41852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</a:pPr>
            <a:r>
              <a:rPr lang="en" u="sng" dirty="0"/>
              <a:t>Area of interest</a:t>
            </a:r>
            <a:endParaRPr b="0" i="0" u="sng" strike="noStrike" cap="none" dirty="0">
              <a:solidFill>
                <a:srgbClr val="3F3F3F"/>
              </a:solidFill>
              <a:sym typeface="Arial"/>
            </a:endParaRPr>
          </a:p>
        </p:txBody>
      </p:sp>
      <p:pic>
        <p:nvPicPr>
          <p:cNvPr id="58" name="Google Shape;58;p10"/>
          <p:cNvPicPr preferRelativeResize="0"/>
          <p:nvPr/>
        </p:nvPicPr>
        <p:blipFill rotWithShape="1">
          <a:blip r:embed="rId3">
            <a:alphaModFix/>
          </a:blip>
          <a:srcRect l="5966" t="11826" r="6421" b="7612"/>
          <a:stretch/>
        </p:blipFill>
        <p:spPr>
          <a:xfrm>
            <a:off x="4274100" y="787700"/>
            <a:ext cx="4725949" cy="38408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" name="Google Shape;59;p10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</a:t>
            </a:r>
            <a:r>
              <a:rPr lang="en">
                <a:solidFill>
                  <a:srgbClr val="BF5700"/>
                </a:solidFill>
              </a:rPr>
              <a:t>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/>
              <a:t>Analysis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0"/>
          <p:cNvSpPr txBox="1"/>
          <p:nvPr/>
        </p:nvSpPr>
        <p:spPr>
          <a:xfrm>
            <a:off x="7490200" y="711500"/>
            <a:ext cx="16806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Area of Interest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Luisa Florez | November 2018</a:t>
            </a:r>
            <a:endParaRPr sz="800"/>
          </a:p>
        </p:txBody>
      </p:sp>
      <p:sp>
        <p:nvSpPr>
          <p:cNvPr id="61" name="Google Shape;61;p10"/>
          <p:cNvSpPr txBox="1"/>
          <p:nvPr/>
        </p:nvSpPr>
        <p:spPr>
          <a:xfrm>
            <a:off x="320275" y="1168100"/>
            <a:ext cx="3824700" cy="3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Pop.:</a:t>
            </a:r>
            <a:r>
              <a:rPr lang="en" sz="3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~6,200,000 </a:t>
            </a:r>
            <a:r>
              <a:rPr lang="en" sz="8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(2012)</a:t>
            </a:r>
            <a:r>
              <a:rPr lang="en" sz="3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Area:</a:t>
            </a:r>
            <a:r>
              <a:rPr lang="en" sz="3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~8,000 sq miles</a:t>
            </a:r>
            <a:endParaRPr sz="3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Counties:</a:t>
            </a:r>
            <a:r>
              <a:rPr lang="en" sz="3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0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10 </a:t>
            </a:r>
            <a:r>
              <a:rPr lang="en" sz="30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counties including Harris, </a:t>
            </a:r>
            <a:r>
              <a:rPr lang="en" sz="30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Fort Bend, Galveston, Montgomery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457200" y="385066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Data Sources</a:t>
            </a:r>
            <a:endParaRPr u="sng" dirty="0"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5362325" y="1142125"/>
            <a:ext cx="3763500" cy="37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 b="1"/>
              <a:t>Income Level</a:t>
            </a:r>
            <a:endParaRPr sz="2000" b="1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/>
              <a:t>American Community Survey 5-Year Estimates 2012 - 2016 | Block group: Texas</a:t>
            </a:r>
            <a:endParaRPr sz="20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 b="1"/>
              <a:t>Center for Disease Control and Prenvetion’s (CDC’s) Social Vulnerability Index</a:t>
            </a:r>
            <a:endParaRPr sz="2000" b="1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000"/>
              <a:t>Living Atlas | 2014 Socioeconomic SVI</a:t>
            </a:r>
            <a:endParaRPr sz="20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68" name="Google Shape;68;p11" title="Points scored"/>
          <p:cNvPicPr preferRelativeResize="0"/>
          <p:nvPr/>
        </p:nvPicPr>
        <p:blipFill rotWithShape="1">
          <a:blip r:embed="rId3">
            <a:alphaModFix/>
          </a:blip>
          <a:srcRect l="2373" r="2696"/>
          <a:stretch/>
        </p:blipFill>
        <p:spPr>
          <a:xfrm>
            <a:off x="125600" y="1142125"/>
            <a:ext cx="5017899" cy="382907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" name="Google Shape;69;p11"/>
          <p:cNvSpPr txBox="1"/>
          <p:nvPr/>
        </p:nvSpPr>
        <p:spPr>
          <a:xfrm>
            <a:off x="3605375" y="1469850"/>
            <a:ext cx="1304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Social Media [Twitter] | 2 (0.001%)</a:t>
            </a:r>
            <a:endParaRPr sz="1200"/>
          </a:p>
        </p:txBody>
      </p:sp>
      <p:sp>
        <p:nvSpPr>
          <p:cNvPr id="70" name="Google Shape;70;p11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</a:t>
            </a:r>
            <a:r>
              <a:rPr lang="en">
                <a:solidFill>
                  <a:srgbClr val="BF5700"/>
                </a:solidFill>
              </a:rPr>
              <a:t>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/>
              <a:t>Analysis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457200" y="282916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Definitions</a:t>
            </a:r>
            <a:endParaRPr u="sng" dirty="0"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254725" y="1035750"/>
            <a:ext cx="3972600" cy="30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b="1"/>
              <a:t>Income</a:t>
            </a:r>
            <a:r>
              <a:rPr lang="en" sz="2400"/>
              <a:t> - Median Household Income in the past 12 months (in 2016 inflation-adjusted dollars)</a:t>
            </a: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b="1"/>
              <a:t>Middle-income</a:t>
            </a:r>
            <a:endParaRPr sz="2400" b="1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/>
              <a:t>⅔ to 2 times the U.S. median household income ($61,372) (2017)</a:t>
            </a:r>
            <a:endParaRPr sz="2400"/>
          </a:p>
        </p:txBody>
      </p:sp>
      <p:pic>
        <p:nvPicPr>
          <p:cNvPr id="77" name="Google Shape;7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000" y="1802550"/>
            <a:ext cx="4166675" cy="33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2"/>
          <p:cNvSpPr txBox="1"/>
          <p:nvPr/>
        </p:nvSpPr>
        <p:spPr>
          <a:xfrm>
            <a:off x="4682725" y="787475"/>
            <a:ext cx="4572000" cy="5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/>
              <a:t>CDC SVI </a:t>
            </a:r>
            <a:r>
              <a:rPr lang="en" sz="1800"/>
              <a:t>- “refers to the resilience of communities when confronted by external stresses on human health...”</a:t>
            </a:r>
            <a:endParaRPr sz="1800"/>
          </a:p>
        </p:txBody>
      </p:sp>
      <p:sp>
        <p:nvSpPr>
          <p:cNvPr id="79" name="Google Shape;79;p12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</a:t>
            </a:r>
            <a:r>
              <a:rPr lang="en">
                <a:solidFill>
                  <a:srgbClr val="BF5700"/>
                </a:solidFill>
              </a:rPr>
              <a:t>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/>
              <a:t>Analysis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457200" y="282916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Definitions</a:t>
            </a:r>
            <a:endParaRPr u="sng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254725" y="1035750"/>
            <a:ext cx="3972600" cy="30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b="1"/>
              <a:t>Income</a:t>
            </a:r>
            <a:r>
              <a:rPr lang="en" sz="2400"/>
              <a:t> - Median Household Income in the past 12 months (in 2016 inflation-adjusted dollars)</a:t>
            </a: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b="1"/>
              <a:t>Middle-income</a:t>
            </a:r>
            <a:endParaRPr sz="2400" b="1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/>
              <a:t>⅔ to 2 times the U.S. median household income ($61,372) (2017)</a:t>
            </a:r>
            <a:endParaRPr sz="2400"/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000" y="1802550"/>
            <a:ext cx="4166675" cy="33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4682725" y="787475"/>
            <a:ext cx="4572000" cy="5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/>
              <a:t>CDC SVI </a:t>
            </a:r>
            <a:r>
              <a:rPr lang="en" sz="1800"/>
              <a:t>- “refers to the resilience of communities when confronted by external stresses on human health...”</a:t>
            </a:r>
            <a:endParaRPr sz="1800"/>
          </a:p>
        </p:txBody>
      </p:sp>
      <p:sp>
        <p:nvSpPr>
          <p:cNvPr id="88" name="Google Shape;88;p13"/>
          <p:cNvSpPr/>
          <p:nvPr/>
        </p:nvSpPr>
        <p:spPr>
          <a:xfrm>
            <a:off x="209075" y="1170875"/>
            <a:ext cx="4098000" cy="1756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3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</a:t>
            </a:r>
            <a:r>
              <a:rPr lang="en">
                <a:solidFill>
                  <a:srgbClr val="BF5700"/>
                </a:solidFill>
              </a:rPr>
              <a:t>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/>
              <a:t>Analysis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57200" y="282916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Definitions</a:t>
            </a:r>
            <a:endParaRPr u="sng" dirty="0"/>
          </a:p>
        </p:txBody>
      </p:sp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254725" y="1035750"/>
            <a:ext cx="3972600" cy="30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b="1"/>
              <a:t>Income</a:t>
            </a:r>
            <a:r>
              <a:rPr lang="en" sz="2400"/>
              <a:t> - Median Household Income in the past 12 months (in 2016 inflation-adjusted dollars)</a:t>
            </a: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b="1"/>
              <a:t>Middle-income</a:t>
            </a:r>
            <a:endParaRPr sz="2400" b="1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/>
              <a:t>⅔ to 2 times the U.S. median household income ($61,372) (2017)</a:t>
            </a:r>
            <a:endParaRPr sz="2400"/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000" y="1802550"/>
            <a:ext cx="4166675" cy="33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4682725" y="787475"/>
            <a:ext cx="4572000" cy="5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/>
              <a:t>CDC SVI </a:t>
            </a:r>
            <a:r>
              <a:rPr lang="en" sz="1800"/>
              <a:t>- “refers to the resilience of communities when confronted by external stresses on human health...”</a:t>
            </a:r>
            <a:endParaRPr sz="1800"/>
          </a:p>
        </p:txBody>
      </p:sp>
      <p:sp>
        <p:nvSpPr>
          <p:cNvPr id="98" name="Google Shape;98;p14"/>
          <p:cNvSpPr/>
          <p:nvPr/>
        </p:nvSpPr>
        <p:spPr>
          <a:xfrm>
            <a:off x="192025" y="3115375"/>
            <a:ext cx="4098000" cy="1756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4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</a:t>
            </a:r>
            <a:r>
              <a:rPr lang="en">
                <a:solidFill>
                  <a:srgbClr val="BF5700"/>
                </a:solidFill>
              </a:rPr>
              <a:t>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/>
              <a:t>Analysis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282916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Definitions</a:t>
            </a:r>
            <a:endParaRPr u="sng" dirty="0"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254725" y="1035750"/>
            <a:ext cx="3972600" cy="30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b="1"/>
              <a:t>Income</a:t>
            </a:r>
            <a:r>
              <a:rPr lang="en" sz="2400"/>
              <a:t> - Median Household Income in the past 12 months (in 2016 inflation-adjusted dollars)</a:t>
            </a: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b="1"/>
              <a:t>Middle-income</a:t>
            </a:r>
            <a:endParaRPr sz="2400" b="1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/>
              <a:t>⅔ to 2 times the U.S. median household income ($61,372) (2017)</a:t>
            </a:r>
            <a:endParaRPr sz="2400"/>
          </a:p>
        </p:txBody>
      </p:sp>
      <p:pic>
        <p:nvPicPr>
          <p:cNvPr id="106" name="Google Shape;10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000" y="1802550"/>
            <a:ext cx="4166675" cy="33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 txBox="1"/>
          <p:nvPr/>
        </p:nvSpPr>
        <p:spPr>
          <a:xfrm>
            <a:off x="4682725" y="787475"/>
            <a:ext cx="4572000" cy="5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/>
              <a:t>CDC SVI </a:t>
            </a:r>
            <a:r>
              <a:rPr lang="en" sz="1800"/>
              <a:t>- “refers to the resilience of communities when confronted by external stresses on human health...”</a:t>
            </a:r>
            <a:endParaRPr sz="1800"/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</a:t>
            </a:r>
            <a:r>
              <a:rPr lang="en">
                <a:solidFill>
                  <a:srgbClr val="BF5700"/>
                </a:solidFill>
              </a:rPr>
              <a:t>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/>
              <a:t>Analysis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4758750" y="815550"/>
            <a:ext cx="4405200" cy="987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457200" y="282916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Definitions</a:t>
            </a:r>
            <a:endParaRPr u="sng" dirty="0"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254725" y="1035750"/>
            <a:ext cx="3972600" cy="30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b="1"/>
              <a:t>Income</a:t>
            </a:r>
            <a:r>
              <a:rPr lang="en" sz="2400"/>
              <a:t> - Median Household Income in the past 12 months (in 2016 inflation-adjusted dollars)</a:t>
            </a: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b="1"/>
              <a:t>Middle-income</a:t>
            </a:r>
            <a:endParaRPr sz="2400" b="1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/>
              <a:t>⅔ to 2 times the U.S. median household income ($61,372) (2017)</a:t>
            </a:r>
            <a:endParaRPr sz="2400"/>
          </a:p>
        </p:txBody>
      </p:sp>
      <p:pic>
        <p:nvPicPr>
          <p:cNvPr id="116" name="Google Shape;11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000" y="1802550"/>
            <a:ext cx="4166675" cy="33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/>
          <p:nvPr/>
        </p:nvSpPr>
        <p:spPr>
          <a:xfrm>
            <a:off x="4682725" y="787475"/>
            <a:ext cx="4572000" cy="5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/>
              <a:t>CDC SVI </a:t>
            </a:r>
            <a:r>
              <a:rPr lang="en" sz="1800"/>
              <a:t>- “refers to the resilience of communities when confronted by external stresses on human health...”</a:t>
            </a:r>
            <a:endParaRPr sz="1800"/>
          </a:p>
        </p:txBody>
      </p:sp>
      <p:sp>
        <p:nvSpPr>
          <p:cNvPr id="118" name="Google Shape;118;p16"/>
          <p:cNvSpPr/>
          <p:nvPr/>
        </p:nvSpPr>
        <p:spPr>
          <a:xfrm>
            <a:off x="5537725" y="1802550"/>
            <a:ext cx="3582000" cy="857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6"/>
          <p:cNvSpPr txBox="1"/>
          <p:nvPr/>
        </p:nvSpPr>
        <p:spPr>
          <a:xfrm>
            <a:off x="0" y="4843675"/>
            <a:ext cx="6337500" cy="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Motivation | </a:t>
            </a:r>
            <a:r>
              <a:rPr lang="en">
                <a:solidFill>
                  <a:srgbClr val="BF5700"/>
                </a:solidFill>
              </a:rPr>
              <a:t>Background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"/>
              <a:t>Analysis 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Limitations | On-going Work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4758750" y="815550"/>
            <a:ext cx="4405200" cy="927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-9 White Backgroud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1045</Words>
  <Application>Microsoft Office PowerPoint</Application>
  <PresentationFormat>On-screen Show (16:9)</PresentationFormat>
  <Paragraphs>179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Lora</vt:lpstr>
      <vt:lpstr>Arial Black</vt:lpstr>
      <vt:lpstr>Calibri</vt:lpstr>
      <vt:lpstr>Arial</vt:lpstr>
      <vt:lpstr>Georgia</vt:lpstr>
      <vt:lpstr>16-9 White Backgroud</vt:lpstr>
      <vt:lpstr>PowerPoint Presentation</vt:lpstr>
      <vt:lpstr>Motivation</vt:lpstr>
      <vt:lpstr>Area of interest</vt:lpstr>
      <vt:lpstr>Data Sources</vt:lpstr>
      <vt:lpstr>Definitions</vt:lpstr>
      <vt:lpstr>Definitions</vt:lpstr>
      <vt:lpstr>Definitions</vt:lpstr>
      <vt:lpstr>Definitions</vt:lpstr>
      <vt:lpstr>Definitions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Limitations</vt:lpstr>
      <vt:lpstr>On-going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Luisa</dc:creator>
  <cp:lastModifiedBy>Maidment, David R</cp:lastModifiedBy>
  <cp:revision>5</cp:revision>
  <dcterms:modified xsi:type="dcterms:W3CDTF">2018-11-27T16:53:21Z</dcterms:modified>
</cp:coreProperties>
</file>