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79" r:id="rId1"/>
    <p:sldMasterId id="2147483659" r:id="rId2"/>
    <p:sldMasterId id="2147483669" r:id="rId3"/>
  </p:sldMasterIdLst>
  <p:notesMasterIdLst>
    <p:notesMasterId r:id="rId19"/>
  </p:notesMasterIdLst>
  <p:sldIdLst>
    <p:sldId id="714" r:id="rId4"/>
    <p:sldId id="709" r:id="rId5"/>
    <p:sldId id="720" r:id="rId6"/>
    <p:sldId id="716" r:id="rId7"/>
    <p:sldId id="725" r:id="rId8"/>
    <p:sldId id="721" r:id="rId9"/>
    <p:sldId id="722" r:id="rId10"/>
    <p:sldId id="723" r:id="rId11"/>
    <p:sldId id="724" r:id="rId12"/>
    <p:sldId id="718" r:id="rId13"/>
    <p:sldId id="727" r:id="rId14"/>
    <p:sldId id="726" r:id="rId15"/>
    <p:sldId id="728" r:id="rId16"/>
    <p:sldId id="729" r:id="rId17"/>
    <p:sldId id="719" r:id="rId18"/>
  </p:sldIdLst>
  <p:sldSz cx="9144000" cy="5143500" type="screen16x9"/>
  <p:notesSz cx="6858000" cy="9313863"/>
  <p:defaultTextStyle>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p:defaultTextStyle>
  <p:extLst>
    <p:ext uri="{521415D9-36F7-43E2-AB2F-B90AF26B5E84}">
      <p14:sectionLst xmlns:p14="http://schemas.microsoft.com/office/powerpoint/2010/main">
        <p14:section name="Untitled Section" id="{3540F3E4-3A56-594D-A98C-62123F4F527F}">
          <p14:sldIdLst>
            <p14:sldId id="714"/>
            <p14:sldId id="709"/>
            <p14:sldId id="720"/>
            <p14:sldId id="716"/>
            <p14:sldId id="725"/>
            <p14:sldId id="721"/>
            <p14:sldId id="722"/>
            <p14:sldId id="723"/>
            <p14:sldId id="724"/>
            <p14:sldId id="718"/>
            <p14:sldId id="727"/>
            <p14:sldId id="726"/>
            <p14:sldId id="728"/>
            <p14:sldId id="729"/>
            <p14:sldId id="71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clrMode="bw"/>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5700"/>
    <a:srgbClr val="C6531F"/>
    <a:srgbClr val="941100"/>
    <a:srgbClr val="C01338"/>
    <a:srgbClr val="C00000"/>
    <a:srgbClr val="79C82A"/>
    <a:srgbClr val="DE7E7A"/>
    <a:srgbClr val="D61C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45" autoAdjust="0"/>
    <p:restoredTop sz="81918" autoAdjust="0"/>
  </p:normalViewPr>
  <p:slideViewPr>
    <p:cSldViewPr>
      <p:cViewPr varScale="1">
        <p:scale>
          <a:sx n="96" d="100"/>
          <a:sy n="96" d="100"/>
        </p:scale>
        <p:origin x="882" y="72"/>
      </p:cViewPr>
      <p:guideLst>
        <p:guide orient="horz" pos="1620"/>
        <p:guide pos="2880"/>
      </p:guideLst>
    </p:cSldViewPr>
  </p:slideViewPr>
  <p:outlineViewPr>
    <p:cViewPr>
      <p:scale>
        <a:sx n="33" d="100"/>
        <a:sy n="33" d="100"/>
      </p:scale>
      <p:origin x="0" y="0"/>
    </p:cViewPr>
  </p:outlineViewPr>
  <p:notesTextViewPr>
    <p:cViewPr>
      <p:scale>
        <a:sx n="110" d="100"/>
        <a:sy n="11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Users\EmilyLuomala\Desktop\SanJacintoDam\Term%2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Users\EmilyLuomala\Desktop\SanJacintoDam\Term%2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EmilyLuomala\Desktop\SanJacintoDam\Term%20.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file:///\\Users\EmilyLuomala\Desktop\SanJacintoDam\Term%20.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614298212723411"/>
          <c:y val="4.9927399969696064E-2"/>
          <c:w val="0.75063387909844603"/>
          <c:h val="0.91457332983763528"/>
        </c:manualLayout>
      </c:layout>
      <c:pieChart>
        <c:varyColors val="1"/>
        <c:ser>
          <c:idx val="0"/>
          <c:order val="0"/>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EEE-5E42-B2A1-C4E1EEBB8697}"/>
              </c:ext>
            </c:extLst>
          </c:dPt>
          <c:dPt>
            <c:idx val="1"/>
            <c:bubble3D val="0"/>
            <c:spPr>
              <a:solidFill>
                <a:srgbClr val="C1561F"/>
              </a:solidFill>
              <a:ln w="19050">
                <a:solidFill>
                  <a:schemeClr val="lt1"/>
                </a:solidFill>
              </a:ln>
              <a:effectLst/>
            </c:spPr>
            <c:extLst>
              <c:ext xmlns:c16="http://schemas.microsoft.com/office/drawing/2014/chart" uri="{C3380CC4-5D6E-409C-BE32-E72D297353CC}">
                <c16:uniqueId val="{00000003-4EEE-5E42-B2A1-C4E1EEBB86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EEE-5E42-B2A1-C4E1EEBB8697}"/>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4EEE-5E42-B2A1-C4E1EEBB8697}"/>
              </c:ext>
            </c:extLst>
          </c:dPt>
          <c:dPt>
            <c:idx val="4"/>
            <c:bubble3D val="0"/>
            <c:spPr>
              <a:solidFill>
                <a:srgbClr val="941100"/>
              </a:solidFill>
              <a:ln w="19050">
                <a:solidFill>
                  <a:schemeClr val="lt1"/>
                </a:solidFill>
              </a:ln>
              <a:effectLst/>
            </c:spPr>
            <c:extLst>
              <c:ext xmlns:c16="http://schemas.microsoft.com/office/drawing/2014/chart" uri="{C3380CC4-5D6E-409C-BE32-E72D297353CC}">
                <c16:uniqueId val="{00000009-4EEE-5E42-B2A1-C4E1EEBB869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EEE-5E42-B2A1-C4E1EEBB869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EEE-5E42-B2A1-C4E1EEBB8697}"/>
              </c:ext>
            </c:extLst>
          </c:dPt>
          <c:cat>
            <c:strRef>
              <c:f>'Final analysis'!$F$2:$L$2</c:f>
              <c:strCache>
                <c:ptCount val="7"/>
                <c:pt idx="0">
                  <c:v>&lt; 0.5m</c:v>
                </c:pt>
                <c:pt idx="1">
                  <c:v>0.5m &lt; x &lt; 1m</c:v>
                </c:pt>
                <c:pt idx="2">
                  <c:v>1m &lt; x &lt; 2m</c:v>
                </c:pt>
                <c:pt idx="3">
                  <c:v>2m &lt; x &lt; 4m</c:v>
                </c:pt>
                <c:pt idx="4">
                  <c:v>4m &lt; x &lt; 6m</c:v>
                </c:pt>
                <c:pt idx="5">
                  <c:v>6m &lt; x &lt; 8m</c:v>
                </c:pt>
                <c:pt idx="6">
                  <c:v>x &gt; 8m</c:v>
                </c:pt>
              </c:strCache>
            </c:strRef>
          </c:cat>
          <c:val>
            <c:numRef>
              <c:f>'Final analysis'!$F$19:$L$19</c:f>
              <c:numCache>
                <c:formatCode>General</c:formatCode>
                <c:ptCount val="7"/>
                <c:pt idx="0">
                  <c:v>709</c:v>
                </c:pt>
                <c:pt idx="1">
                  <c:v>584</c:v>
                </c:pt>
                <c:pt idx="2">
                  <c:v>920</c:v>
                </c:pt>
                <c:pt idx="3">
                  <c:v>954</c:v>
                </c:pt>
                <c:pt idx="4">
                  <c:v>154</c:v>
                </c:pt>
                <c:pt idx="5">
                  <c:v>1</c:v>
                </c:pt>
                <c:pt idx="6">
                  <c:v>0</c:v>
                </c:pt>
              </c:numCache>
            </c:numRef>
          </c:val>
          <c:extLst>
            <c:ext xmlns:c16="http://schemas.microsoft.com/office/drawing/2014/chart" uri="{C3380CC4-5D6E-409C-BE32-E72D297353CC}">
              <c16:uniqueId val="{0000000E-4EEE-5E42-B2A1-C4E1EEBB869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305791463182974"/>
          <c:y val="7.5911250472369879E-2"/>
          <c:w val="0.63231634101368395"/>
          <c:h val="0.79659282679638366"/>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E5-CC45-8CC7-2FE0F444865B}"/>
              </c:ext>
            </c:extLst>
          </c:dPt>
          <c:dPt>
            <c:idx val="1"/>
            <c:bubble3D val="0"/>
            <c:spPr>
              <a:solidFill>
                <a:srgbClr val="C1561F"/>
              </a:solidFill>
              <a:ln w="19050">
                <a:solidFill>
                  <a:schemeClr val="lt1"/>
                </a:solidFill>
              </a:ln>
              <a:effectLst/>
            </c:spPr>
            <c:extLst>
              <c:ext xmlns:c16="http://schemas.microsoft.com/office/drawing/2014/chart" uri="{C3380CC4-5D6E-409C-BE32-E72D297353CC}">
                <c16:uniqueId val="{00000003-2FE5-CC45-8CC7-2FE0F444865B}"/>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FE5-CC45-8CC7-2FE0F444865B}"/>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2FE5-CC45-8CC7-2FE0F444865B}"/>
              </c:ext>
            </c:extLst>
          </c:dPt>
          <c:dPt>
            <c:idx val="4"/>
            <c:bubble3D val="0"/>
            <c:spPr>
              <a:solidFill>
                <a:srgbClr val="941100"/>
              </a:solidFill>
              <a:ln w="19050">
                <a:solidFill>
                  <a:schemeClr val="lt1"/>
                </a:solidFill>
              </a:ln>
              <a:effectLst/>
            </c:spPr>
            <c:extLst>
              <c:ext xmlns:c16="http://schemas.microsoft.com/office/drawing/2014/chart" uri="{C3380CC4-5D6E-409C-BE32-E72D297353CC}">
                <c16:uniqueId val="{00000009-2FE5-CC45-8CC7-2FE0F444865B}"/>
              </c:ext>
            </c:extLst>
          </c:dPt>
          <c:dPt>
            <c:idx val="5"/>
            <c:bubble3D val="0"/>
            <c:spPr>
              <a:solidFill>
                <a:schemeClr val="accent4"/>
              </a:solidFill>
              <a:ln w="19050">
                <a:solidFill>
                  <a:schemeClr val="lt1"/>
                </a:solidFill>
              </a:ln>
              <a:effectLst/>
            </c:spPr>
            <c:extLst>
              <c:ext xmlns:c16="http://schemas.microsoft.com/office/drawing/2014/chart" uri="{C3380CC4-5D6E-409C-BE32-E72D297353CC}">
                <c16:uniqueId val="{0000000B-2FE5-CC45-8CC7-2FE0F444865B}"/>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FE5-CC45-8CC7-2FE0F444865B}"/>
              </c:ext>
            </c:extLst>
          </c:dPt>
          <c:cat>
            <c:strRef>
              <c:f>'Final analysis'!$F$2:$L$2</c:f>
              <c:strCache>
                <c:ptCount val="7"/>
                <c:pt idx="0">
                  <c:v>&lt; 0.5m</c:v>
                </c:pt>
                <c:pt idx="1">
                  <c:v>0.5m &lt; x &lt; 1m</c:v>
                </c:pt>
                <c:pt idx="2">
                  <c:v>1m &lt; x &lt; 2m</c:v>
                </c:pt>
                <c:pt idx="3">
                  <c:v>2m &lt; x &lt; 4m</c:v>
                </c:pt>
                <c:pt idx="4">
                  <c:v>4m &lt; x &lt; 6m</c:v>
                </c:pt>
                <c:pt idx="5">
                  <c:v>6m &lt; x &lt; 8m</c:v>
                </c:pt>
                <c:pt idx="6">
                  <c:v>x &gt; 8m</c:v>
                </c:pt>
              </c:strCache>
            </c:strRef>
          </c:cat>
          <c:val>
            <c:numRef>
              <c:f>'Final analysis'!$M$19:$S$19</c:f>
              <c:numCache>
                <c:formatCode>General</c:formatCode>
                <c:ptCount val="7"/>
                <c:pt idx="0">
                  <c:v>825</c:v>
                </c:pt>
                <c:pt idx="1">
                  <c:v>750</c:v>
                </c:pt>
                <c:pt idx="2">
                  <c:v>1355</c:v>
                </c:pt>
                <c:pt idx="3">
                  <c:v>1796</c:v>
                </c:pt>
                <c:pt idx="4">
                  <c:v>721</c:v>
                </c:pt>
                <c:pt idx="5">
                  <c:v>61</c:v>
                </c:pt>
                <c:pt idx="6">
                  <c:v>0</c:v>
                </c:pt>
              </c:numCache>
            </c:numRef>
          </c:val>
          <c:extLst>
            <c:ext xmlns:c16="http://schemas.microsoft.com/office/drawing/2014/chart" uri="{C3380CC4-5D6E-409C-BE32-E72D297353CC}">
              <c16:uniqueId val="{0000000E-2FE5-CC45-8CC7-2FE0F444865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3321839017988577"/>
          <c:y val="0.10122164377851856"/>
          <c:w val="0.76429581083211007"/>
          <c:h val="0.86681436594808481"/>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77-A342-9EBA-DF77DC128E04}"/>
              </c:ext>
            </c:extLst>
          </c:dPt>
          <c:dPt>
            <c:idx val="1"/>
            <c:bubble3D val="0"/>
            <c:spPr>
              <a:solidFill>
                <a:srgbClr val="C1561F"/>
              </a:solidFill>
              <a:ln w="19050">
                <a:solidFill>
                  <a:schemeClr val="lt1"/>
                </a:solidFill>
              </a:ln>
              <a:effectLst/>
            </c:spPr>
            <c:extLst>
              <c:ext xmlns:c16="http://schemas.microsoft.com/office/drawing/2014/chart" uri="{C3380CC4-5D6E-409C-BE32-E72D297353CC}">
                <c16:uniqueId val="{00000003-0477-A342-9EBA-DF77DC128E04}"/>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77-A342-9EBA-DF77DC128E04}"/>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0477-A342-9EBA-DF77DC128E04}"/>
              </c:ext>
            </c:extLst>
          </c:dPt>
          <c:dPt>
            <c:idx val="4"/>
            <c:bubble3D val="0"/>
            <c:spPr>
              <a:solidFill>
                <a:srgbClr val="941100"/>
              </a:solidFill>
              <a:ln w="19050">
                <a:solidFill>
                  <a:schemeClr val="lt1"/>
                </a:solidFill>
              </a:ln>
              <a:effectLst/>
            </c:spPr>
            <c:extLst>
              <c:ext xmlns:c16="http://schemas.microsoft.com/office/drawing/2014/chart" uri="{C3380CC4-5D6E-409C-BE32-E72D297353CC}">
                <c16:uniqueId val="{00000009-0477-A342-9EBA-DF77DC128E04}"/>
              </c:ext>
            </c:extLst>
          </c:dPt>
          <c:dPt>
            <c:idx val="5"/>
            <c:bubble3D val="0"/>
            <c:spPr>
              <a:solidFill>
                <a:schemeClr val="accent4"/>
              </a:solidFill>
              <a:ln w="19050">
                <a:solidFill>
                  <a:schemeClr val="lt1"/>
                </a:solidFill>
              </a:ln>
              <a:effectLst/>
            </c:spPr>
            <c:extLst>
              <c:ext xmlns:c16="http://schemas.microsoft.com/office/drawing/2014/chart" uri="{C3380CC4-5D6E-409C-BE32-E72D297353CC}">
                <c16:uniqueId val="{0000000B-0477-A342-9EBA-DF77DC128E04}"/>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477-A342-9EBA-DF77DC128E04}"/>
              </c:ext>
            </c:extLst>
          </c:dPt>
          <c:cat>
            <c:strRef>
              <c:f>'Final analysis'!$F$2:$L$2</c:f>
              <c:strCache>
                <c:ptCount val="7"/>
                <c:pt idx="0">
                  <c:v>&lt; 0.5m</c:v>
                </c:pt>
                <c:pt idx="1">
                  <c:v>0.5m &lt; x &lt; 1m</c:v>
                </c:pt>
                <c:pt idx="2">
                  <c:v>1m &lt; x &lt; 2m</c:v>
                </c:pt>
                <c:pt idx="3">
                  <c:v>2m &lt; x &lt; 4m</c:v>
                </c:pt>
                <c:pt idx="4">
                  <c:v>4m &lt; x &lt; 6m</c:v>
                </c:pt>
                <c:pt idx="5">
                  <c:v>6m &lt; x &lt; 8m</c:v>
                </c:pt>
                <c:pt idx="6">
                  <c:v>x &gt; 8m</c:v>
                </c:pt>
              </c:strCache>
            </c:strRef>
          </c:cat>
          <c:val>
            <c:numRef>
              <c:f>'Final analysis'!$F$29:$L$29</c:f>
              <c:numCache>
                <c:formatCode>General</c:formatCode>
                <c:ptCount val="7"/>
                <c:pt idx="0">
                  <c:v>1078</c:v>
                </c:pt>
                <c:pt idx="1">
                  <c:v>980</c:v>
                </c:pt>
                <c:pt idx="2">
                  <c:v>1493</c:v>
                </c:pt>
                <c:pt idx="3">
                  <c:v>198</c:v>
                </c:pt>
                <c:pt idx="4">
                  <c:v>203</c:v>
                </c:pt>
                <c:pt idx="5">
                  <c:v>174</c:v>
                </c:pt>
                <c:pt idx="6">
                  <c:v>0</c:v>
                </c:pt>
              </c:numCache>
            </c:numRef>
          </c:val>
          <c:extLst>
            <c:ext xmlns:c16="http://schemas.microsoft.com/office/drawing/2014/chart" uri="{C3380CC4-5D6E-409C-BE32-E72D297353CC}">
              <c16:uniqueId val="{0000000E-0477-A342-9EBA-DF77DC128E0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70656983576598"/>
          <c:y val="5.1038054860911237E-2"/>
          <c:w val="0.69121530828736377"/>
          <c:h val="0.8444950427404343"/>
        </c:manualLayout>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A36-1B45-9E4F-EC160512A6CC}"/>
              </c:ext>
            </c:extLst>
          </c:dPt>
          <c:dPt>
            <c:idx val="1"/>
            <c:bubble3D val="0"/>
            <c:spPr>
              <a:solidFill>
                <a:srgbClr val="C1561F"/>
              </a:solidFill>
              <a:ln w="19050">
                <a:solidFill>
                  <a:schemeClr val="lt1"/>
                </a:solidFill>
              </a:ln>
              <a:effectLst/>
            </c:spPr>
            <c:extLst>
              <c:ext xmlns:c16="http://schemas.microsoft.com/office/drawing/2014/chart" uri="{C3380CC4-5D6E-409C-BE32-E72D297353CC}">
                <c16:uniqueId val="{00000003-4A36-1B45-9E4F-EC160512A6C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A36-1B45-9E4F-EC160512A6CC}"/>
              </c:ext>
            </c:extLst>
          </c:dPt>
          <c:dPt>
            <c:idx val="3"/>
            <c:bubble3D val="0"/>
            <c:spPr>
              <a:solidFill>
                <a:srgbClr val="002060"/>
              </a:solidFill>
              <a:ln w="19050">
                <a:solidFill>
                  <a:schemeClr val="lt1"/>
                </a:solidFill>
              </a:ln>
              <a:effectLst/>
            </c:spPr>
            <c:extLst>
              <c:ext xmlns:c16="http://schemas.microsoft.com/office/drawing/2014/chart" uri="{C3380CC4-5D6E-409C-BE32-E72D297353CC}">
                <c16:uniqueId val="{00000007-4A36-1B45-9E4F-EC160512A6CC}"/>
              </c:ext>
            </c:extLst>
          </c:dPt>
          <c:dPt>
            <c:idx val="4"/>
            <c:bubble3D val="0"/>
            <c:spPr>
              <a:solidFill>
                <a:srgbClr val="941100"/>
              </a:solidFill>
              <a:ln w="19050">
                <a:solidFill>
                  <a:schemeClr val="lt1"/>
                </a:solidFill>
              </a:ln>
              <a:effectLst/>
            </c:spPr>
            <c:extLst>
              <c:ext xmlns:c16="http://schemas.microsoft.com/office/drawing/2014/chart" uri="{C3380CC4-5D6E-409C-BE32-E72D297353CC}">
                <c16:uniqueId val="{00000009-4A36-1B45-9E4F-EC160512A6CC}"/>
              </c:ext>
            </c:extLst>
          </c:dPt>
          <c:dPt>
            <c:idx val="5"/>
            <c:bubble3D val="0"/>
            <c:spPr>
              <a:solidFill>
                <a:schemeClr val="accent4"/>
              </a:solidFill>
              <a:ln w="19050">
                <a:solidFill>
                  <a:schemeClr val="lt1"/>
                </a:solidFill>
              </a:ln>
              <a:effectLst/>
            </c:spPr>
            <c:extLst>
              <c:ext xmlns:c16="http://schemas.microsoft.com/office/drawing/2014/chart" uri="{C3380CC4-5D6E-409C-BE32-E72D297353CC}">
                <c16:uniqueId val="{0000000B-4A36-1B45-9E4F-EC160512A6CC}"/>
              </c:ext>
            </c:extLst>
          </c:dPt>
          <c:dPt>
            <c:idx val="6"/>
            <c:bubble3D val="0"/>
            <c:spPr>
              <a:solidFill>
                <a:schemeClr val="accent2"/>
              </a:solidFill>
              <a:ln w="19050">
                <a:solidFill>
                  <a:schemeClr val="lt1"/>
                </a:solidFill>
              </a:ln>
              <a:effectLst/>
            </c:spPr>
            <c:extLst>
              <c:ext xmlns:c16="http://schemas.microsoft.com/office/drawing/2014/chart" uri="{C3380CC4-5D6E-409C-BE32-E72D297353CC}">
                <c16:uniqueId val="{0000000D-4A36-1B45-9E4F-EC160512A6CC}"/>
              </c:ext>
            </c:extLst>
          </c:dPt>
          <c:cat>
            <c:strRef>
              <c:f>'Final analysis'!$F$2:$L$2</c:f>
              <c:strCache>
                <c:ptCount val="7"/>
                <c:pt idx="0">
                  <c:v>&lt; 0.5m</c:v>
                </c:pt>
                <c:pt idx="1">
                  <c:v>0.5m &lt; x &lt; 1m</c:v>
                </c:pt>
                <c:pt idx="2">
                  <c:v>1m &lt; x &lt; 2m</c:v>
                </c:pt>
                <c:pt idx="3">
                  <c:v>2m &lt; x &lt; 4m</c:v>
                </c:pt>
                <c:pt idx="4">
                  <c:v>4m &lt; x &lt; 6m</c:v>
                </c:pt>
                <c:pt idx="5">
                  <c:v>6m &lt; x &lt; 8m</c:v>
                </c:pt>
                <c:pt idx="6">
                  <c:v>x &gt; 8m</c:v>
                </c:pt>
              </c:strCache>
            </c:strRef>
          </c:cat>
          <c:val>
            <c:numRef>
              <c:f>'Final analysis'!$M$29:$S$29</c:f>
              <c:numCache>
                <c:formatCode>General</c:formatCode>
                <c:ptCount val="7"/>
                <c:pt idx="0">
                  <c:v>1355</c:v>
                </c:pt>
                <c:pt idx="1">
                  <c:v>710</c:v>
                </c:pt>
                <c:pt idx="2">
                  <c:v>2460</c:v>
                </c:pt>
                <c:pt idx="3">
                  <c:v>2802</c:v>
                </c:pt>
                <c:pt idx="4">
                  <c:v>96</c:v>
                </c:pt>
                <c:pt idx="5">
                  <c:v>167</c:v>
                </c:pt>
                <c:pt idx="6">
                  <c:v>200</c:v>
                </c:pt>
              </c:numCache>
            </c:numRef>
          </c:val>
          <c:extLst>
            <c:ext xmlns:c16="http://schemas.microsoft.com/office/drawing/2014/chart" uri="{C3380CC4-5D6E-409C-BE32-E72D297353CC}">
              <c16:uniqueId val="{0000000E-4A36-1B45-9E4F-EC160512A6C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0.22296</cdr:x>
      <cdr:y>0.3335</cdr:y>
    </cdr:from>
    <cdr:to>
      <cdr:x>0.80152</cdr:x>
      <cdr:y>0.7246</cdr:y>
    </cdr:to>
    <cdr:grpSp>
      <cdr:nvGrpSpPr>
        <cdr:cNvPr id="10" name="Group 9">
          <a:extLst xmlns:a="http://schemas.openxmlformats.org/drawingml/2006/main">
            <a:ext uri="{FF2B5EF4-FFF2-40B4-BE49-F238E27FC236}">
              <a16:creationId xmlns:a16="http://schemas.microsoft.com/office/drawing/2014/main" id="{6D976761-E66A-6D4D-9404-B57F982A34A0}"/>
            </a:ext>
          </a:extLst>
        </cdr:cNvPr>
        <cdr:cNvGrpSpPr/>
      </cdr:nvGrpSpPr>
      <cdr:grpSpPr>
        <a:xfrm xmlns:a="http://schemas.openxmlformats.org/drawingml/2006/main">
          <a:off x="1066599" y="1592231"/>
          <a:ext cx="2767724" cy="1867230"/>
          <a:chOff x="1066613" y="1592216"/>
          <a:chExt cx="2767718" cy="1867238"/>
        </a:xfrm>
      </cdr:grpSpPr>
      <cdr:sp macro="" textlink="">
        <cdr:nvSpPr>
          <cdr:cNvPr id="3" name="TextBox 19">
            <a:extLst xmlns:a="http://schemas.openxmlformats.org/drawingml/2006/main">
              <a:ext uri="{FF2B5EF4-FFF2-40B4-BE49-F238E27FC236}">
                <a16:creationId xmlns:a16="http://schemas.microsoft.com/office/drawing/2014/main" id="{6A098BAB-B41C-4047-AE41-46B97F1B300E}"/>
              </a:ext>
            </a:extLst>
          </cdr:cNvPr>
          <cdr:cNvSpPr txBox="1"/>
        </cdr:nvSpPr>
        <cdr:spPr>
          <a:xfrm xmlns:a="http://schemas.openxmlformats.org/drawingml/2006/main">
            <a:off x="2660673" y="1592216"/>
            <a:ext cx="997445" cy="45142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a:lstStyle>
          <a:p xmlns:a="http://schemas.openxmlformats.org/drawingml/2006/main">
            <a:r>
              <a:rPr lang="en-US" sz="1800" dirty="0">
                <a:solidFill>
                  <a:schemeClr val="bg1"/>
                </a:solidFill>
              </a:rPr>
              <a:t>&lt; 0.5 m</a:t>
            </a:r>
          </a:p>
        </cdr:txBody>
      </cdr:sp>
      <cdr:sp macro="" textlink="">
        <cdr:nvSpPr>
          <cdr:cNvPr id="4" name="TextBox 20">
            <a:extLst xmlns:a="http://schemas.openxmlformats.org/drawingml/2006/main">
              <a:ext uri="{FF2B5EF4-FFF2-40B4-BE49-F238E27FC236}">
                <a16:creationId xmlns:a16="http://schemas.microsoft.com/office/drawing/2014/main" id="{469BE78F-8647-004E-96E0-FA3568E27FAC}"/>
              </a:ext>
            </a:extLst>
          </cdr:cNvPr>
          <cdr:cNvSpPr txBox="1"/>
        </cdr:nvSpPr>
        <cdr:spPr>
          <a:xfrm xmlns:a="http://schemas.openxmlformats.org/drawingml/2006/main">
            <a:off x="2643788" y="3008027"/>
            <a:ext cx="1190543" cy="451427"/>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a:lstStyle>
          <a:p xmlns:a="http://schemas.openxmlformats.org/drawingml/2006/main">
            <a:r>
              <a:rPr lang="en-US" sz="1800" dirty="0">
                <a:solidFill>
                  <a:schemeClr val="bg1"/>
                </a:solidFill>
              </a:rPr>
              <a:t>0.5 – 1 m</a:t>
            </a:r>
          </a:p>
        </cdr:txBody>
      </cdr:sp>
      <cdr:sp macro="" textlink="">
        <cdr:nvSpPr>
          <cdr:cNvPr id="5" name="TextBox 21">
            <a:extLst xmlns:a="http://schemas.openxmlformats.org/drawingml/2006/main">
              <a:ext uri="{FF2B5EF4-FFF2-40B4-BE49-F238E27FC236}">
                <a16:creationId xmlns:a16="http://schemas.microsoft.com/office/drawing/2014/main" id="{051C3343-FBB1-F449-866E-D3B3E4B7DFC2}"/>
              </a:ext>
            </a:extLst>
          </cdr:cNvPr>
          <cdr:cNvSpPr txBox="1"/>
        </cdr:nvSpPr>
        <cdr:spPr>
          <a:xfrm xmlns:a="http://schemas.openxmlformats.org/drawingml/2006/main">
            <a:off x="1066613" y="2608200"/>
            <a:ext cx="990787" cy="451426"/>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n-US"/>
            </a:defPPr>
            <a:lvl1pPr algn="l" rtl="0" fontAlgn="base">
              <a:spcBef>
                <a:spcPct val="0"/>
              </a:spcBef>
              <a:spcAft>
                <a:spcPct val="0"/>
              </a:spcAft>
              <a:defRPr sz="2400" kern="1200">
                <a:solidFill>
                  <a:schemeClr val="tx1"/>
                </a:solidFill>
                <a:latin typeface="Arial" charset="0"/>
                <a:ea typeface="ヒラギノ角ゴ Pro W3"/>
                <a:cs typeface="Arial" charset="0"/>
              </a:defRPr>
            </a:lvl1pPr>
            <a:lvl2pPr marL="457200" algn="l" rtl="0" fontAlgn="base">
              <a:spcBef>
                <a:spcPct val="0"/>
              </a:spcBef>
              <a:spcAft>
                <a:spcPct val="0"/>
              </a:spcAft>
              <a:defRPr sz="2400" kern="1200">
                <a:solidFill>
                  <a:schemeClr val="tx1"/>
                </a:solidFill>
                <a:latin typeface="Arial" charset="0"/>
                <a:ea typeface="ヒラギノ角ゴ Pro W3"/>
                <a:cs typeface="Arial" charset="0"/>
              </a:defRPr>
            </a:lvl2pPr>
            <a:lvl3pPr marL="914400" algn="l" rtl="0" fontAlgn="base">
              <a:spcBef>
                <a:spcPct val="0"/>
              </a:spcBef>
              <a:spcAft>
                <a:spcPct val="0"/>
              </a:spcAft>
              <a:defRPr sz="2400" kern="1200">
                <a:solidFill>
                  <a:schemeClr val="tx1"/>
                </a:solidFill>
                <a:latin typeface="Arial" charset="0"/>
                <a:ea typeface="ヒラギノ角ゴ Pro W3"/>
                <a:cs typeface="Arial" charset="0"/>
              </a:defRPr>
            </a:lvl3pPr>
            <a:lvl4pPr marL="1371600" algn="l" rtl="0" fontAlgn="base">
              <a:spcBef>
                <a:spcPct val="0"/>
              </a:spcBef>
              <a:spcAft>
                <a:spcPct val="0"/>
              </a:spcAft>
              <a:defRPr sz="2400" kern="1200">
                <a:solidFill>
                  <a:schemeClr val="tx1"/>
                </a:solidFill>
                <a:latin typeface="Arial" charset="0"/>
                <a:ea typeface="ヒラギノ角ゴ Pro W3"/>
                <a:cs typeface="Arial" charset="0"/>
              </a:defRPr>
            </a:lvl4pPr>
            <a:lvl5pPr marL="1828800" algn="l" rtl="0" fontAlgn="base">
              <a:spcBef>
                <a:spcPct val="0"/>
              </a:spcBef>
              <a:spcAft>
                <a:spcPct val="0"/>
              </a:spcAft>
              <a:defRPr sz="2400" kern="1200">
                <a:solidFill>
                  <a:schemeClr val="tx1"/>
                </a:solidFill>
                <a:latin typeface="Arial" charset="0"/>
                <a:ea typeface="ヒラギノ角ゴ Pro W3"/>
                <a:cs typeface="Arial" charset="0"/>
              </a:defRPr>
            </a:lvl5pPr>
            <a:lvl6pPr marL="2286000" algn="l" defTabSz="914400" rtl="0" eaLnBrk="1" latinLnBrk="0" hangingPunct="1">
              <a:defRPr sz="2400" kern="1200">
                <a:solidFill>
                  <a:schemeClr val="tx1"/>
                </a:solidFill>
                <a:latin typeface="Arial" charset="0"/>
                <a:ea typeface="ヒラギノ角ゴ Pro W3"/>
                <a:cs typeface="Arial" charset="0"/>
              </a:defRPr>
            </a:lvl6pPr>
            <a:lvl7pPr marL="2743200" algn="l" defTabSz="914400" rtl="0" eaLnBrk="1" latinLnBrk="0" hangingPunct="1">
              <a:defRPr sz="2400" kern="1200">
                <a:solidFill>
                  <a:schemeClr val="tx1"/>
                </a:solidFill>
                <a:latin typeface="Arial" charset="0"/>
                <a:ea typeface="ヒラギノ角ゴ Pro W3"/>
                <a:cs typeface="Arial" charset="0"/>
              </a:defRPr>
            </a:lvl7pPr>
            <a:lvl8pPr marL="3200400" algn="l" defTabSz="914400" rtl="0" eaLnBrk="1" latinLnBrk="0" hangingPunct="1">
              <a:defRPr sz="2400" kern="1200">
                <a:solidFill>
                  <a:schemeClr val="tx1"/>
                </a:solidFill>
                <a:latin typeface="Arial" charset="0"/>
                <a:ea typeface="ヒラギノ角ゴ Pro W3"/>
                <a:cs typeface="Arial" charset="0"/>
              </a:defRPr>
            </a:lvl8pPr>
            <a:lvl9pPr marL="3657600" algn="l" defTabSz="914400" rtl="0" eaLnBrk="1" latinLnBrk="0" hangingPunct="1">
              <a:defRPr sz="2400" kern="1200">
                <a:solidFill>
                  <a:schemeClr val="tx1"/>
                </a:solidFill>
                <a:latin typeface="Arial" charset="0"/>
                <a:ea typeface="ヒラギノ角ゴ Pro W3"/>
                <a:cs typeface="Arial" charset="0"/>
              </a:defRPr>
            </a:lvl9pPr>
          </a:lstStyle>
          <a:p xmlns:a="http://schemas.openxmlformats.org/drawingml/2006/main">
            <a:r>
              <a:rPr lang="en-US" sz="1800" dirty="0">
                <a:solidFill>
                  <a:schemeClr val="bg1"/>
                </a:solidFill>
              </a:rPr>
              <a:t>1 – 2 m</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79" name="Rectangle 3"/>
          <p:cNvSpPr>
            <a:spLocks noGrp="1" noChangeArrowheads="1"/>
          </p:cNvSpPr>
          <p:nvPr>
            <p:ph type="dt" idx="1"/>
          </p:nvPr>
        </p:nvSpPr>
        <p:spPr bwMode="auto">
          <a:xfrm>
            <a:off x="3884613" y="0"/>
            <a:ext cx="2971800" cy="465693"/>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lvl1pPr algn="r" eaLnBrk="0" hangingPunct="0">
              <a:defRPr sz="1200">
                <a:cs typeface="ヒラギノ角ゴ Pro W3"/>
              </a:defRPr>
            </a:lvl1pPr>
          </a:lstStyle>
          <a:p>
            <a:pPr>
              <a:defRPr/>
            </a:pPr>
            <a:fld id="{F6FD56A5-6355-4B13-B783-7CC5477550B3}" type="datetimeFigureOut">
              <a:rPr lang="en-US"/>
              <a:pPr>
                <a:defRPr/>
              </a:pPr>
              <a:t>11/27/2018</a:t>
            </a:fld>
            <a:endParaRPr lang="en-US"/>
          </a:p>
        </p:txBody>
      </p:sp>
      <p:sp>
        <p:nvSpPr>
          <p:cNvPr id="16388" name="Rectangle 4"/>
          <p:cNvSpPr>
            <a:spLocks noGrp="1" noRot="1" noChangeAspect="1" noChangeArrowheads="1" noTextEdit="1"/>
          </p:cNvSpPr>
          <p:nvPr>
            <p:ph type="sldImg" idx="2"/>
          </p:nvPr>
        </p:nvSpPr>
        <p:spPr bwMode="auto">
          <a:xfrm>
            <a:off x="327025" y="700088"/>
            <a:ext cx="6203950" cy="3490912"/>
          </a:xfrm>
          <a:prstGeom prst="rect">
            <a:avLst/>
          </a:prstGeom>
          <a:noFill/>
          <a:ln w="9525">
            <a:solidFill>
              <a:srgbClr val="000000"/>
            </a:solidFill>
            <a:miter lim="800000"/>
            <a:headEnd/>
            <a:tailEnd/>
          </a:ln>
        </p:spPr>
      </p:sp>
      <p:sp>
        <p:nvSpPr>
          <p:cNvPr id="24581" name="Rectangle 5"/>
          <p:cNvSpPr>
            <a:spLocks noGrp="1" noChangeArrowheads="1"/>
          </p:cNvSpPr>
          <p:nvPr>
            <p:ph type="body" sz="quarter" idx="3"/>
          </p:nvPr>
        </p:nvSpPr>
        <p:spPr bwMode="auto">
          <a:xfrm>
            <a:off x="685800" y="4424085"/>
            <a:ext cx="5486400" cy="4191238"/>
          </a:xfrm>
          <a:prstGeom prst="rect">
            <a:avLst/>
          </a:prstGeom>
          <a:noFill/>
          <a:ln w="9525">
            <a:noFill/>
            <a:miter lim="800000"/>
            <a:headEnd/>
            <a:tailEnd/>
          </a:ln>
          <a:effectLst/>
        </p:spPr>
        <p:txBody>
          <a:bodyPr vert="horz" wrap="square" lIns="91332" tIns="45666" rIns="91332" bIns="45666"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4582" name="Rectangle 6"/>
          <p:cNvSpPr>
            <a:spLocks noGrp="1" noChangeArrowheads="1"/>
          </p:cNvSpPr>
          <p:nvPr>
            <p:ph type="ftr" sz="quarter" idx="4"/>
          </p:nvPr>
        </p:nvSpPr>
        <p:spPr bwMode="auto">
          <a:xfrm>
            <a:off x="0"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eaLnBrk="0" hangingPunct="0">
              <a:defRPr sz="1200">
                <a:cs typeface="ヒラギノ角ゴ Pro W3"/>
              </a:defRPr>
            </a:lvl1pPr>
          </a:lstStyle>
          <a:p>
            <a:pPr>
              <a:defRPr/>
            </a:pPr>
            <a:endParaRPr lang="en-US"/>
          </a:p>
        </p:txBody>
      </p:sp>
      <p:sp>
        <p:nvSpPr>
          <p:cNvPr id="24583" name="Rectangle 7"/>
          <p:cNvSpPr>
            <a:spLocks noGrp="1" noChangeArrowheads="1"/>
          </p:cNvSpPr>
          <p:nvPr>
            <p:ph type="sldNum" sz="quarter" idx="5"/>
          </p:nvPr>
        </p:nvSpPr>
        <p:spPr bwMode="auto">
          <a:xfrm>
            <a:off x="3884613" y="8846554"/>
            <a:ext cx="2971800" cy="465693"/>
          </a:xfrm>
          <a:prstGeom prst="rect">
            <a:avLst/>
          </a:prstGeom>
          <a:noFill/>
          <a:ln w="9525">
            <a:noFill/>
            <a:miter lim="800000"/>
            <a:headEnd/>
            <a:tailEnd/>
          </a:ln>
          <a:effectLst/>
        </p:spPr>
        <p:txBody>
          <a:bodyPr vert="horz" wrap="square" lIns="91332" tIns="45666" rIns="91332" bIns="45666" numCol="1" anchor="b" anchorCtr="0" compatLnSpc="1">
            <a:prstTxWarp prst="textNoShape">
              <a:avLst/>
            </a:prstTxWarp>
          </a:bodyPr>
          <a:lstStyle>
            <a:lvl1pPr algn="r" eaLnBrk="0" hangingPunct="0">
              <a:defRPr sz="1200">
                <a:cs typeface="ヒラギノ角ゴ Pro W3"/>
              </a:defRPr>
            </a:lvl1pPr>
          </a:lstStyle>
          <a:p>
            <a:pPr>
              <a:defRPr/>
            </a:pPr>
            <a:fld id="{6E074355-CE0D-4C68-A6CB-C364ED71B33B}" type="slidenum">
              <a:rPr lang="en-US"/>
              <a:pPr>
                <a:defRPr/>
              </a:pPr>
              <a:t>‹#›</a:t>
            </a:fld>
            <a:endParaRPr lang="en-US"/>
          </a:p>
        </p:txBody>
      </p:sp>
    </p:spTree>
    <p:extLst>
      <p:ext uri="{BB962C8B-B14F-4D97-AF65-F5344CB8AC3E}">
        <p14:creationId xmlns:p14="http://schemas.microsoft.com/office/powerpoint/2010/main" val="150909795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everyone. My name is Emily Luomala and my project looked into the Lake Conroe Dam Release that happened just following Hurricane Harvey. </a:t>
            </a:r>
          </a:p>
        </p:txBody>
      </p:sp>
      <p:sp>
        <p:nvSpPr>
          <p:cNvPr id="4" name="Slide Number Placeholder 3"/>
          <p:cNvSpPr>
            <a:spLocks noGrp="1"/>
          </p:cNvSpPr>
          <p:nvPr>
            <p:ph type="sldNum" sz="quarter" idx="10"/>
          </p:nvPr>
        </p:nvSpPr>
        <p:spPr/>
        <p:txBody>
          <a:bodyPr/>
          <a:lstStyle/>
          <a:p>
            <a:pPr>
              <a:defRPr/>
            </a:pPr>
            <a:fld id="{6E074355-CE0D-4C68-A6CB-C364ED71B33B}" type="slidenum">
              <a:rPr lang="en-US" smtClean="0"/>
              <a:pPr>
                <a:defRPr/>
              </a:pPr>
              <a:t>1</a:t>
            </a:fld>
            <a:endParaRPr lang="en-US"/>
          </a:p>
        </p:txBody>
      </p:sp>
    </p:spTree>
    <p:extLst>
      <p:ext uri="{BB962C8B-B14F-4D97-AF65-F5344CB8AC3E}">
        <p14:creationId xmlns:p14="http://schemas.microsoft.com/office/powerpoint/2010/main" val="2045511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black dots represent the total number of address points for the </a:t>
            </a:r>
            <a:r>
              <a:rPr lang="en-US" dirty="0" err="1"/>
              <a:t>catchpolys</a:t>
            </a:r>
            <a:r>
              <a:rPr lang="en-US" dirty="0"/>
              <a:t> of interest within the Conroe section. The blue dots show which homes flooded from the dam release, and finally the magenta dots show the homes that would have flooded had the entire inflow been released in the case of a dam collapse. As you can see here, as expected there would have many additional flooded address points.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10</a:t>
            </a:fld>
            <a:endParaRPr lang="en-US"/>
          </a:p>
        </p:txBody>
      </p:sp>
    </p:spTree>
    <p:extLst>
      <p:ext uri="{BB962C8B-B14F-4D97-AF65-F5344CB8AC3E}">
        <p14:creationId xmlns:p14="http://schemas.microsoft.com/office/powerpoint/2010/main" val="159361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those dots in numbers. Additionally, these </a:t>
            </a:r>
            <a:r>
              <a:rPr lang="en-US" b="0" dirty="0"/>
              <a:t>pie charts </a:t>
            </a:r>
            <a:r>
              <a:rPr lang="en-US" dirty="0"/>
              <a:t>show the distribution of inundation depths for the overall sector. As can be seen, in addition to the additional homes flooded with a dam collapse, the inundation depths are much higher for the previously flooded homes, creating more damage for the homeowners.</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11</a:t>
            </a:fld>
            <a:endParaRPr lang="en-US"/>
          </a:p>
        </p:txBody>
      </p:sp>
    </p:spTree>
    <p:extLst>
      <p:ext uri="{BB962C8B-B14F-4D97-AF65-F5344CB8AC3E}">
        <p14:creationId xmlns:p14="http://schemas.microsoft.com/office/powerpoint/2010/main" val="3578979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same images for the Kingwood area with additional address points in the Humble and Houston areas.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12</a:t>
            </a:fld>
            <a:endParaRPr lang="en-US"/>
          </a:p>
        </p:txBody>
      </p:sp>
    </p:spTree>
    <p:extLst>
      <p:ext uri="{BB962C8B-B14F-4D97-AF65-F5344CB8AC3E}">
        <p14:creationId xmlns:p14="http://schemas.microsoft.com/office/powerpoint/2010/main" val="31617135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Similarly, additional homes would have flooded and the damage would have been more severe and extensive. While this isn’t to say that the dam would have collapsed had they not released the dam waters, it shows the severity of risking the dam collapse.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13</a:t>
            </a:fld>
            <a:endParaRPr lang="en-US"/>
          </a:p>
        </p:txBody>
      </p:sp>
    </p:spTree>
    <p:extLst>
      <p:ext uri="{BB962C8B-B14F-4D97-AF65-F5344CB8AC3E}">
        <p14:creationId xmlns:p14="http://schemas.microsoft.com/office/powerpoint/2010/main" val="14719673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conclusion, almost 7500 homes flooded exclusively due to the dam release. Had the dam collapsed, an additional 5800 homes would have been flooded and the damage would have been more severe with a larger portion of homes experiencing more than 2 m (roughly 6 feet) of flooding. Additionally, model builder is an incredibly helpful tool when you want to run the same analysis on different areas, but it is very glitchy and caused ArcGIS to shut down multiple times in the middle of running. </a:t>
            </a:r>
          </a:p>
          <a:p>
            <a:endParaRPr lang="en-US" dirty="0"/>
          </a:p>
          <a:p>
            <a:r>
              <a:rPr lang="en-US" dirty="0"/>
              <a:t>For future work, I hope to refine the discharge curves to provide more accurate stage heights and look at a larger area or more </a:t>
            </a:r>
            <a:r>
              <a:rPr lang="en-US" dirty="0" err="1"/>
              <a:t>catchpolys</a:t>
            </a:r>
            <a:r>
              <a:rPr lang="en-US" dirty="0"/>
              <a:t>. Finally, I would be interested in looking at which homes were also affected from Harvey and see how the homes that flooded due to the dam release differed from these other flooded homes.</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14</a:t>
            </a:fld>
            <a:endParaRPr lang="en-US"/>
          </a:p>
        </p:txBody>
      </p:sp>
    </p:spTree>
    <p:extLst>
      <p:ext uri="{BB962C8B-B14F-4D97-AF65-F5344CB8AC3E}">
        <p14:creationId xmlns:p14="http://schemas.microsoft.com/office/powerpoint/2010/main" val="3342750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Hurricane Harvey, as you all know by now, was unlike any storm that the US had seen before unleashing 27 trillion gallons of water over Texas and Louisiana. This is equivalent to 1 million gallons of water per person (depicted in the image) [1]. 30,000-40,000 homes were destroyed and 35,000 people had to be relocated to emergency shelters. Recovery costs were estimated at $150 billion.</a:t>
            </a:r>
          </a:p>
          <a:p>
            <a:endParaRPr lang="en-US" dirty="0"/>
          </a:p>
          <a:p>
            <a:r>
              <a:rPr lang="en-US" dirty="0"/>
              <a:t>[1] https://</a:t>
            </a:r>
            <a:r>
              <a:rPr lang="en-US" dirty="0" err="1"/>
              <a:t>www.vox.com</a:t>
            </a:r>
            <a:r>
              <a:rPr lang="en-US" dirty="0"/>
              <a:t>/science-and-health/2017/8/28/16217626/</a:t>
            </a:r>
            <a:r>
              <a:rPr lang="en-US" dirty="0" err="1"/>
              <a:t>harvey</a:t>
            </a:r>
            <a:r>
              <a:rPr lang="en-US" dirty="0"/>
              <a:t>-</a:t>
            </a:r>
            <a:r>
              <a:rPr lang="en-US" dirty="0" err="1"/>
              <a:t>houston</a:t>
            </a:r>
            <a:r>
              <a:rPr lang="en-US" dirty="0"/>
              <a:t>-flood-water-visualized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2</a:t>
            </a:fld>
            <a:endParaRPr lang="en-US"/>
          </a:p>
        </p:txBody>
      </p:sp>
    </p:spTree>
    <p:extLst>
      <p:ext uri="{BB962C8B-B14F-4D97-AF65-F5344CB8AC3E}">
        <p14:creationId xmlns:p14="http://schemas.microsoft.com/office/powerpoint/2010/main" val="1244090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physical water volume was not the only thing that impacted the Houston area. The existing infrastructure was put under additional strain. This project is going to focus on the Lake Conroe Dam release that happened just following Hurricane Harvey. As can be seen in the video, a volume of water that approached the average volume pouring over Niagara Falls was released from the Lake Conroe Dam. Many homeowners are currently suing the San Jacinto River Authority as they believe that their home would have been safe from Hurricane Harvey, but only flooded due to the dam release.</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3</a:t>
            </a:fld>
            <a:endParaRPr lang="en-US"/>
          </a:p>
        </p:txBody>
      </p:sp>
    </p:spTree>
    <p:extLst>
      <p:ext uri="{BB962C8B-B14F-4D97-AF65-F5344CB8AC3E}">
        <p14:creationId xmlns:p14="http://schemas.microsoft.com/office/powerpoint/2010/main" val="17274070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San Jacinto River Authority claims that had they not provided enough water board and released the water, the dam was at risk of collapsing, which would have released the full 130,000 </a:t>
            </a:r>
            <a:r>
              <a:rPr lang="en-US" dirty="0" err="1"/>
              <a:t>cfs</a:t>
            </a:r>
            <a:r>
              <a:rPr lang="en-US" dirty="0"/>
              <a:t> that entered the Lake Conroe dam. The problem statement that I wanted to look at was which homes flooded specifically due to the dam release and then how many homes would have flooded if the dam had collapsed and the full inflow was released downstream.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4</a:t>
            </a:fld>
            <a:endParaRPr lang="en-US"/>
          </a:p>
        </p:txBody>
      </p:sp>
    </p:spTree>
    <p:extLst>
      <p:ext uri="{BB962C8B-B14F-4D97-AF65-F5344CB8AC3E}">
        <p14:creationId xmlns:p14="http://schemas.microsoft.com/office/powerpoint/2010/main" val="1114252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looking into this problem was simply creating a base map of the area that encompassed the Lake Conroe Dam. You can see the </a:t>
            </a:r>
            <a:r>
              <a:rPr lang="en-US" dirty="0" err="1"/>
              <a:t>subwatersheds</a:t>
            </a:r>
            <a:r>
              <a:rPr lang="en-US" dirty="0"/>
              <a:t>, graduated flow lines, and </a:t>
            </a:r>
            <a:r>
              <a:rPr lang="en-US" dirty="0" err="1"/>
              <a:t>catchpolys</a:t>
            </a:r>
            <a:r>
              <a:rPr lang="en-US" dirty="0"/>
              <a:t> of the area above. The dam location is highlighted here.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5</a:t>
            </a:fld>
            <a:endParaRPr lang="en-US"/>
          </a:p>
        </p:txBody>
      </p:sp>
    </p:spTree>
    <p:extLst>
      <p:ext uri="{BB962C8B-B14F-4D97-AF65-F5344CB8AC3E}">
        <p14:creationId xmlns:p14="http://schemas.microsoft.com/office/powerpoint/2010/main" val="42195618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step was determining a focus area. Only areas downstream of the dam were considered. The US census population overlay was used to determine where the most populated places were (i.e. where the most people would have been affected). The Conroe area immediately downstream of the dam was selected as well as the Kingwood area at the bottom of the basin that included additional portions of Houston and Humble. In total, 22 </a:t>
            </a:r>
            <a:r>
              <a:rPr lang="en-US" dirty="0" err="1"/>
              <a:t>catchpolys</a:t>
            </a:r>
            <a:r>
              <a:rPr lang="en-US" dirty="0"/>
              <a:t> were analyzed, 16 in the Conroe area and 6 in the Kingwood area.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6</a:t>
            </a:fld>
            <a:endParaRPr lang="en-US"/>
          </a:p>
        </p:txBody>
      </p:sp>
    </p:spTree>
    <p:extLst>
      <p:ext uri="{BB962C8B-B14F-4D97-AF65-F5344CB8AC3E}">
        <p14:creationId xmlns:p14="http://schemas.microsoft.com/office/powerpoint/2010/main" val="1087794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determine the discharge curves for each </a:t>
            </a:r>
            <a:r>
              <a:rPr lang="en-US" dirty="0" err="1"/>
              <a:t>catchpoly</a:t>
            </a:r>
            <a:r>
              <a:rPr lang="en-US" dirty="0"/>
              <a:t>, a model builder was created that could be run for each </a:t>
            </a:r>
            <a:r>
              <a:rPr lang="en-US" dirty="0" err="1"/>
              <a:t>catchpoly</a:t>
            </a:r>
            <a:r>
              <a:rPr lang="en-US" dirty="0"/>
              <a:t> to determine the flooded cells, inundation depths, and slope raster to find the wetted bed areas.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7</a:t>
            </a:fld>
            <a:endParaRPr lang="en-US"/>
          </a:p>
        </p:txBody>
      </p:sp>
    </p:spTree>
    <p:extLst>
      <p:ext uri="{BB962C8B-B14F-4D97-AF65-F5344CB8AC3E}">
        <p14:creationId xmlns:p14="http://schemas.microsoft.com/office/powerpoint/2010/main" val="2901453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the model builder results, a table and discharge curve was developed for each </a:t>
            </a:r>
            <a:r>
              <a:rPr lang="en-US" dirty="0" err="1"/>
              <a:t>catchpoly</a:t>
            </a:r>
            <a:r>
              <a:rPr lang="en-US" dirty="0"/>
              <a:t>. For the sake of time and scale, the 4 stage heights used in class were used to develop the rating curves for each of the </a:t>
            </a:r>
            <a:r>
              <a:rPr lang="en-US" dirty="0" err="1"/>
              <a:t>catchpolys</a:t>
            </a:r>
            <a:r>
              <a:rPr lang="en-US" dirty="0"/>
              <a:t>. This proved to be more than necessary in most cases. Future work will include finer resolution to develop individual rating curves that focus on a smaller range of discharges. Since I knew the inflow into Lake Conroe and the flow released from the dam, I interpolated to determine the stage heights for both scenarios for each </a:t>
            </a:r>
            <a:r>
              <a:rPr lang="en-US" dirty="0" err="1"/>
              <a:t>catchpoly</a:t>
            </a:r>
            <a:r>
              <a:rPr lang="en-US" dirty="0"/>
              <a:t>. For simplicity, I also assumed that the entire inflow or outflow would have affected each </a:t>
            </a:r>
            <a:r>
              <a:rPr lang="en-US" dirty="0" err="1"/>
              <a:t>catchpoly</a:t>
            </a:r>
            <a:r>
              <a:rPr lang="en-US" dirty="0"/>
              <a:t> without accounting for the contributing area for each reach.</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8</a:t>
            </a:fld>
            <a:endParaRPr lang="en-US"/>
          </a:p>
        </p:txBody>
      </p:sp>
    </p:spTree>
    <p:extLst>
      <p:ext uri="{BB962C8B-B14F-4D97-AF65-F5344CB8AC3E}">
        <p14:creationId xmlns:p14="http://schemas.microsoft.com/office/powerpoint/2010/main" val="765404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an additional model builder was developed to determine the flooded address points for each scenario and respective </a:t>
            </a:r>
            <a:r>
              <a:rPr lang="en-US" dirty="0" err="1"/>
              <a:t>catchpoly</a:t>
            </a:r>
            <a:r>
              <a:rPr lang="en-US" dirty="0"/>
              <a:t>. The second input to the model were the previously determined stage heights. The outputs for this model were the flooded address points for each of the two scenarios. </a:t>
            </a:r>
          </a:p>
        </p:txBody>
      </p:sp>
      <p:sp>
        <p:nvSpPr>
          <p:cNvPr id="4" name="Slide Number Placeholder 3"/>
          <p:cNvSpPr>
            <a:spLocks noGrp="1"/>
          </p:cNvSpPr>
          <p:nvPr>
            <p:ph type="sldNum" sz="quarter" idx="5"/>
          </p:nvPr>
        </p:nvSpPr>
        <p:spPr/>
        <p:txBody>
          <a:bodyPr/>
          <a:lstStyle/>
          <a:p>
            <a:pPr>
              <a:defRPr/>
            </a:pPr>
            <a:fld id="{6E074355-CE0D-4C68-A6CB-C364ED71B33B}" type="slidenum">
              <a:rPr lang="en-US" smtClean="0"/>
              <a:pPr>
                <a:defRPr/>
              </a:pPr>
              <a:t>9</a:t>
            </a:fld>
            <a:endParaRPr lang="en-US"/>
          </a:p>
        </p:txBody>
      </p:sp>
    </p:spTree>
    <p:extLst>
      <p:ext uri="{BB962C8B-B14F-4D97-AF65-F5344CB8AC3E}">
        <p14:creationId xmlns:p14="http://schemas.microsoft.com/office/powerpoint/2010/main" val="55295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343"/>
            <a:ext cx="7772400" cy="1102995"/>
          </a:xfrm>
        </p:spPr>
        <p:txBody>
          <a:bodyPr/>
          <a:lstStyle>
            <a:lvl1pPr>
              <a:defRPr>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lumMod val="85000"/>
                    <a:lumOff val="15000"/>
                  </a:schemeClr>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561331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457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749028"/>
            <a:ext cx="4038600" cy="310872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043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420688" y="641510"/>
            <a:ext cx="3008313" cy="871538"/>
          </a:xfrm>
        </p:spPr>
        <p:txBody>
          <a:bodyPr anchor="b"/>
          <a:lstStyle>
            <a:lvl1pPr algn="l">
              <a:defRPr sz="2000" b="1"/>
            </a:lvl1pPr>
          </a:lstStyle>
          <a:p>
            <a:r>
              <a:rPr lang="en-US" dirty="0"/>
              <a:t>Click to edit Master title style</a:t>
            </a:r>
          </a:p>
        </p:txBody>
      </p:sp>
      <p:sp>
        <p:nvSpPr>
          <p:cNvPr id="6" name="Content Placeholder 2"/>
          <p:cNvSpPr>
            <a:spLocks noGrp="1"/>
          </p:cNvSpPr>
          <p:nvPr>
            <p:ph idx="1"/>
          </p:nvPr>
        </p:nvSpPr>
        <p:spPr>
          <a:xfrm>
            <a:off x="3575050" y="920884"/>
            <a:ext cx="5111750" cy="40511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349021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1792288" y="3829050"/>
            <a:ext cx="5486400" cy="425768"/>
          </a:xfrm>
        </p:spPr>
        <p:txBody>
          <a:bodyPr anchor="b"/>
          <a:lstStyle>
            <a:lvl1pPr algn="l">
              <a:defRPr sz="2000" b="1"/>
            </a:lvl1pPr>
          </a:lstStyle>
          <a:p>
            <a:r>
              <a:rPr lang="en-US" dirty="0"/>
              <a:t>Click to edit Master title style</a:t>
            </a:r>
          </a:p>
        </p:txBody>
      </p:sp>
      <p:sp>
        <p:nvSpPr>
          <p:cNvPr id="6"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7"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26708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685800"/>
            <a:ext cx="8229600" cy="857250"/>
          </a:xfrm>
        </p:spPr>
        <p:txBody>
          <a:bodyPr/>
          <a:lstStyle/>
          <a:p>
            <a:r>
              <a:rPr lang="en-US" dirty="0"/>
              <a:t>Click to edit Master title style</a:t>
            </a:r>
          </a:p>
        </p:txBody>
      </p:sp>
      <p:sp>
        <p:nvSpPr>
          <p:cNvPr id="3" name="Content Placeholder 2"/>
          <p:cNvSpPr>
            <a:spLocks noGrp="1"/>
          </p:cNvSpPr>
          <p:nvPr>
            <p:ph idx="1"/>
          </p:nvPr>
        </p:nvSpPr>
        <p:spPr>
          <a:xfrm>
            <a:off x="457200" y="1737360"/>
            <a:ext cx="8229600" cy="294894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30783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4" name="Title 1"/>
          <p:cNvSpPr>
            <a:spLocks noGrp="1"/>
          </p:cNvSpPr>
          <p:nvPr>
            <p:ph type="title"/>
          </p:nvPr>
        </p:nvSpPr>
        <p:spPr>
          <a:xfrm>
            <a:off x="722313" y="3305176"/>
            <a:ext cx="7772400" cy="1021556"/>
          </a:xfrm>
        </p:spPr>
        <p:txBody>
          <a:bodyPr anchor="t"/>
          <a:lstStyle>
            <a:lvl1pPr algn="l">
              <a:defRPr sz="4000" b="1" cap="all">
                <a:latin typeface="Arial"/>
              </a:defRPr>
            </a:lvl1pPr>
          </a:lstStyle>
          <a:p>
            <a:r>
              <a:rPr lang="en-US" dirty="0"/>
              <a:t>Click to edit Master title style</a:t>
            </a:r>
          </a:p>
        </p:txBody>
      </p:sp>
      <p:sp>
        <p:nvSpPr>
          <p:cNvPr id="5" name="Text Placeholder 2"/>
          <p:cNvSpPr>
            <a:spLocks noGrp="1"/>
          </p:cNvSpPr>
          <p:nvPr>
            <p:ph type="body" idx="1"/>
          </p:nvPr>
        </p:nvSpPr>
        <p:spPr>
          <a:xfrm>
            <a:off x="722313" y="2180035"/>
            <a:ext cx="7772400" cy="1125140"/>
          </a:xfrm>
        </p:spPr>
        <p:txBody>
          <a:bodyPr anchor="b"/>
          <a:lstStyle>
            <a:lvl1pPr marL="0" indent="0">
              <a:buNone/>
              <a:defRPr sz="2000">
                <a:solidFill>
                  <a:schemeClr val="tx1">
                    <a:lumMod val="75000"/>
                    <a:lumOff val="2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85988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474470"/>
            <a:ext cx="4038600" cy="3017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474470"/>
            <a:ext cx="4038600" cy="301752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6750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20688" y="641510"/>
            <a:ext cx="3008313" cy="871538"/>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920884"/>
            <a:ext cx="5111750" cy="405116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20688" y="1601629"/>
            <a:ext cx="3008313" cy="314182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24369644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829050"/>
            <a:ext cx="5486400" cy="425768"/>
          </a:xfrm>
        </p:spPr>
        <p:txBody>
          <a:bodyPr anchor="b"/>
          <a:lstStyle>
            <a:lvl1pPr algn="l">
              <a:defRPr sz="2000" b="1"/>
            </a:lvl1pPr>
          </a:lstStyle>
          <a:p>
            <a:r>
              <a:rPr lang="en-US" dirty="0"/>
              <a:t>Click to edit Master title style</a:t>
            </a:r>
          </a:p>
        </p:txBody>
      </p:sp>
      <p:sp>
        <p:nvSpPr>
          <p:cNvPr id="3" name="Picture Placeholder 2"/>
          <p:cNvSpPr>
            <a:spLocks noGrp="1"/>
          </p:cNvSpPr>
          <p:nvPr>
            <p:ph type="pic" idx="1"/>
          </p:nvPr>
        </p:nvSpPr>
        <p:spPr>
          <a:xfrm>
            <a:off x="1792288" y="685800"/>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254817"/>
            <a:ext cx="5486400" cy="6029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36138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969085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77478"/>
            <a:ext cx="8229600" cy="857250"/>
          </a:xfrm>
        </p:spPr>
        <p:txBody>
          <a:bodyPr/>
          <a:lstStyle/>
          <a:p>
            <a:r>
              <a:rPr lang="en-US"/>
              <a:t>Click to edit Master title style</a:t>
            </a:r>
          </a:p>
        </p:txBody>
      </p:sp>
      <p:sp>
        <p:nvSpPr>
          <p:cNvPr id="3" name="Content Placeholder 2"/>
          <p:cNvSpPr>
            <a:spLocks noGrp="1"/>
          </p:cNvSpPr>
          <p:nvPr>
            <p:ph idx="1"/>
          </p:nvPr>
        </p:nvSpPr>
        <p:spPr>
          <a:xfrm>
            <a:off x="457200" y="1771650"/>
            <a:ext cx="8229600" cy="2914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5015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atin typeface="Arial"/>
              </a:defRPr>
            </a:lvl1pPr>
          </a:lstStyle>
          <a:p>
            <a:r>
              <a:rPr lang="en-US" dirty="0"/>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latin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167915884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theme" Target="../theme/theme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9.xml"/><Relationship Id="rId7" Type="http://schemas.openxmlformats.org/officeDocument/2006/relationships/theme" Target="../theme/theme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Placeholder 7"/>
          <p:cNvSpPr>
            <a:spLocks noGrp="1"/>
          </p:cNvSpPr>
          <p:nvPr>
            <p:ph type="title"/>
          </p:nvPr>
        </p:nvSpPr>
        <p:spPr>
          <a:xfrm>
            <a:off x="495300" y="1200150"/>
            <a:ext cx="7886700" cy="1752600"/>
          </a:xfrm>
          <a:prstGeom prst="rect">
            <a:avLst/>
          </a:prstGeom>
        </p:spPr>
        <p:txBody>
          <a:bodyPr vert="horz" wrap="square" lIns="91440" tIns="45720" rIns="91440" bIns="45720" rtlCol="0" anchor="b">
            <a:noAutofit/>
          </a:bodyPr>
          <a:lstStyle/>
          <a:p>
            <a:r>
              <a:rPr lang="en-US" dirty="0"/>
              <a:t>Insert your</a:t>
            </a:r>
            <a:br>
              <a:rPr lang="en-US" dirty="0"/>
            </a:br>
            <a:r>
              <a:rPr lang="en-US" dirty="0"/>
              <a:t>headline here</a:t>
            </a:r>
            <a:br>
              <a:rPr lang="en-US" dirty="0"/>
            </a:br>
            <a:r>
              <a:rPr lang="en-US" dirty="0"/>
              <a:t>up to 3 lines</a:t>
            </a:r>
          </a:p>
        </p:txBody>
      </p:sp>
      <p:sp>
        <p:nvSpPr>
          <p:cNvPr id="10" name="Text Placeholder 9"/>
          <p:cNvSpPr>
            <a:spLocks noGrp="1"/>
          </p:cNvSpPr>
          <p:nvPr>
            <p:ph type="body" idx="1"/>
          </p:nvPr>
        </p:nvSpPr>
        <p:spPr>
          <a:xfrm>
            <a:off x="495300" y="3333749"/>
            <a:ext cx="7886700" cy="457201"/>
          </a:xfrm>
          <a:prstGeom prst="rect">
            <a:avLst/>
          </a:prstGeom>
        </p:spPr>
        <p:txBody>
          <a:bodyPr vert="horz" lIns="91440" tIns="45720" rIns="91440" bIns="45720" rtlCol="0">
            <a:noAutofit/>
          </a:bodyPr>
          <a:lstStyle/>
          <a:p>
            <a:pPr lvl="0"/>
            <a:r>
              <a:rPr lang="en-US" dirty="0"/>
              <a:t>Insert your subtitle or any additional description text here up to</a:t>
            </a:r>
            <a:br>
              <a:rPr lang="en-US" dirty="0"/>
            </a:br>
            <a:r>
              <a:rPr lang="en-US" dirty="0"/>
              <a:t>two lines of text or you can delete this text box</a:t>
            </a:r>
          </a:p>
        </p:txBody>
      </p:sp>
      <p:cxnSp>
        <p:nvCxnSpPr>
          <p:cNvPr id="14" name="Straight Connector 13"/>
          <p:cNvCxnSpPr/>
          <p:nvPr userDrawn="1"/>
        </p:nvCxnSpPr>
        <p:spPr>
          <a:xfrm>
            <a:off x="628650" y="3105150"/>
            <a:ext cx="561975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 Placeholder 9"/>
          <p:cNvSpPr txBox="1">
            <a:spLocks/>
          </p:cNvSpPr>
          <p:nvPr userDrawn="1"/>
        </p:nvSpPr>
        <p:spPr>
          <a:xfrm>
            <a:off x="490384" y="4171949"/>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0" b="0" i="0" cap="all" baseline="0" dirty="0">
                <a:latin typeface="Arial Black" charset="0"/>
              </a:rPr>
              <a:t>Presenter or speaker name</a:t>
            </a:r>
          </a:p>
          <a:p>
            <a:pPr fontAlgn="auto">
              <a:lnSpc>
                <a:spcPct val="30000"/>
              </a:lnSpc>
              <a:spcAft>
                <a:spcPts val="0"/>
              </a:spcAft>
            </a:pPr>
            <a:r>
              <a:rPr lang="en-US" sz="1050" dirty="0"/>
              <a:t>Position/Role,</a:t>
            </a:r>
            <a:r>
              <a:rPr lang="en-US" sz="1050" baseline="0" dirty="0"/>
              <a:t> The University of Texas at Austin</a:t>
            </a:r>
            <a:endParaRPr lang="en-US" sz="1050" dirty="0"/>
          </a:p>
        </p:txBody>
      </p:sp>
      <p:sp>
        <p:nvSpPr>
          <p:cNvPr id="16" name="Text Placeholder 9"/>
          <p:cNvSpPr txBox="1">
            <a:spLocks/>
          </p:cNvSpPr>
          <p:nvPr userDrawn="1"/>
        </p:nvSpPr>
        <p:spPr>
          <a:xfrm>
            <a:off x="548640"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b="0" i="0" cap="all" baseline="0" dirty="0">
                <a:latin typeface="Arial Black" charset="0"/>
              </a:rPr>
              <a:t>Month 20xx</a:t>
            </a:r>
            <a:endParaRPr lang="en-US" sz="1200" b="0" dirty="0"/>
          </a:p>
        </p:txBody>
      </p:sp>
    </p:spTree>
    <p:extLst>
      <p:ext uri="{BB962C8B-B14F-4D97-AF65-F5344CB8AC3E}">
        <p14:creationId xmlns:p14="http://schemas.microsoft.com/office/powerpoint/2010/main" val="1503322918"/>
      </p:ext>
    </p:extLst>
  </p:cSld>
  <p:clrMap bg1="lt1" tx1="dk1" bg2="lt2" tx2="dk2" accent1="accent1" accent2="accent2" accent3="accent3" accent4="accent4" accent5="accent5" accent6="accent6" hlink="hlink" folHlink="folHlink"/>
  <p:txStyles>
    <p:title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p:titleStyle>
    <p:bodyStyle>
      <a:lvl1pPr marL="0" indent="0" algn="l" defTabSz="914400" rtl="0" eaLnBrk="1" latinLnBrk="0" hangingPunct="1">
        <a:lnSpc>
          <a:spcPct val="90000"/>
        </a:lnSpc>
        <a:spcBef>
          <a:spcPts val="1000"/>
        </a:spcBef>
        <a:buFont typeface="Arial"/>
        <a:buNone/>
        <a:defRPr sz="14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2865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80210"/>
            <a:ext cx="8229600" cy="294894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1823911"/>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7" r:id="rId5"/>
    <p:sldLayoutId id="2147483668" r:id="rId6"/>
  </p:sldLayoutIdLst>
  <p:txStyles>
    <p:titleStyle>
      <a:lvl1pPr algn="l" defTabSz="457200" rtl="0" eaLnBrk="1" latinLnBrk="0" hangingPunct="1">
        <a:spcBef>
          <a:spcPct val="0"/>
        </a:spcBef>
        <a:buNone/>
        <a:defRPr sz="4400" kern="1200">
          <a:solidFill>
            <a:schemeClr val="tx1">
              <a:lumMod val="85000"/>
              <a:lumOff val="15000"/>
            </a:schemeClr>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85000"/>
              <a:lumOff val="15000"/>
            </a:schemeClr>
          </a:solidFill>
          <a:latin typeface="Arial"/>
          <a:ea typeface="+mn-ea"/>
          <a:cs typeface="+mn-cs"/>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Arial"/>
          <a:ea typeface="+mn-ea"/>
          <a:cs typeface="+mn-cs"/>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Arial"/>
          <a:ea typeface="+mn-ea"/>
          <a:cs typeface="+mn-cs"/>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mn-cs"/>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85800"/>
            <a:ext cx="8229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79972"/>
            <a:ext cx="8229600" cy="291465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9163865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7" r:id="rId5"/>
    <p:sldLayoutId id="2147483678" r:id="rId6"/>
  </p:sldLayoutIdLst>
  <p:txStyles>
    <p:titleStyle>
      <a:lvl1pPr algn="l" defTabSz="457200" rtl="0" eaLnBrk="1" latinLnBrk="0" hangingPunct="1">
        <a:spcBef>
          <a:spcPct val="0"/>
        </a:spcBef>
        <a:buNone/>
        <a:defRPr sz="4400" kern="1200">
          <a:solidFill>
            <a:schemeClr val="tx1">
              <a:lumMod val="75000"/>
              <a:lumOff val="25000"/>
            </a:schemeClr>
          </a:solidFill>
          <a:latin typeface=""/>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30.tif"/><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2.tif"/><Relationship Id="rId4" Type="http://schemas.openxmlformats.org/officeDocument/2006/relationships/image" Target="../media/image31.tif"/></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5.tif"/><Relationship Id="rId4" Type="http://schemas.openxmlformats.org/officeDocument/2006/relationships/image" Target="../media/image34.tif"/></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hyperlink" Target="http://commons.wikimedia.org/wiki/File:Goutte_d'eau.png" TargetMode="External"/><Relationship Id="rId5" Type="http://schemas.openxmlformats.org/officeDocument/2006/relationships/image" Target="../media/image6.png"/><Relationship Id="rId4" Type="http://schemas.openxmlformats.org/officeDocument/2006/relationships/hyperlink" Target="http://www.freestockphotos.biz/stockphoto/14442" TargetMode="External"/><Relationship Id="rId9" Type="http://schemas.openxmlformats.org/officeDocument/2006/relationships/hyperlink" Target="http://publicdomainfiles.com/show_file.php?id=13489785619129"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8.xml"/><Relationship Id="rId1" Type="http://schemas.openxmlformats.org/officeDocument/2006/relationships/video" Target="https://www.youtube.com/embed/cIRbbsgHnPE?feature=oembed"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5.emf"/></Relationships>
</file>

<file path=ppt/slides/_rels/slide5.xml.rels><?xml version="1.0" encoding="UTF-8" standalone="yes"?>
<Relationships xmlns="http://schemas.openxmlformats.org/package/2006/relationships"><Relationship Id="rId3" Type="http://schemas.openxmlformats.org/officeDocument/2006/relationships/image" Target="../media/image16.tif"/><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8.tif"/><Relationship Id="rId4" Type="http://schemas.openxmlformats.org/officeDocument/2006/relationships/image" Target="../media/image17.tif"/></Relationships>
</file>

<file path=ppt/slides/_rels/slide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21.tif"/><Relationship Id="rId4" Type="http://schemas.openxmlformats.org/officeDocument/2006/relationships/image" Target="../media/image20.tiff"/></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26.emf"/></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0" name="Straight Connector 9"/>
          <p:cNvCxnSpPr>
            <a:cxnSpLocks/>
          </p:cNvCxnSpPr>
          <p:nvPr/>
        </p:nvCxnSpPr>
        <p:spPr>
          <a:xfrm>
            <a:off x="628650" y="3486150"/>
            <a:ext cx="6421454" cy="0"/>
          </a:xfrm>
          <a:prstGeom prst="line">
            <a:avLst/>
          </a:prstGeom>
          <a:ln w="19050">
            <a:solidFill>
              <a:srgbClr val="BF5700"/>
            </a:solidFill>
          </a:ln>
        </p:spPr>
        <p:style>
          <a:lnRef idx="1">
            <a:schemeClr val="accent1"/>
          </a:lnRef>
          <a:fillRef idx="0">
            <a:schemeClr val="accent1"/>
          </a:fillRef>
          <a:effectRef idx="0">
            <a:schemeClr val="accent1"/>
          </a:effectRef>
          <a:fontRef idx="minor">
            <a:schemeClr val="tx1"/>
          </a:fontRef>
        </p:style>
      </p:cxnSp>
      <p:sp>
        <p:nvSpPr>
          <p:cNvPr id="11" name="Text Placeholder 9"/>
          <p:cNvSpPr txBox="1">
            <a:spLocks/>
          </p:cNvSpPr>
          <p:nvPr/>
        </p:nvSpPr>
        <p:spPr>
          <a:xfrm>
            <a:off x="548640" y="4114800"/>
            <a:ext cx="7886700" cy="457201"/>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lnSpc>
                <a:spcPct val="50000"/>
              </a:lnSpc>
              <a:spcAft>
                <a:spcPts val="0"/>
              </a:spcAft>
            </a:pPr>
            <a:r>
              <a:rPr lang="en-US" sz="1050" b="0" i="0" cap="all" baseline="0" dirty="0">
                <a:solidFill>
                  <a:srgbClr val="BF5700"/>
                </a:solidFill>
                <a:latin typeface="Arial Black" charset="0"/>
              </a:rPr>
              <a:t>Emily Luomala</a:t>
            </a:r>
          </a:p>
          <a:p>
            <a:pPr fontAlgn="auto">
              <a:lnSpc>
                <a:spcPct val="30000"/>
              </a:lnSpc>
              <a:spcAft>
                <a:spcPts val="0"/>
              </a:spcAft>
            </a:pPr>
            <a:r>
              <a:rPr lang="en-US" sz="1050" dirty="0">
                <a:solidFill>
                  <a:srgbClr val="BF5700"/>
                </a:solidFill>
              </a:rPr>
              <a:t>EWRE Graduate Student,</a:t>
            </a:r>
            <a:r>
              <a:rPr lang="en-US" sz="1050" baseline="0" dirty="0">
                <a:solidFill>
                  <a:srgbClr val="BF5700"/>
                </a:solidFill>
              </a:rPr>
              <a:t> The University of Texas at Austin</a:t>
            </a:r>
            <a:endParaRPr lang="en-US" sz="1050" dirty="0">
              <a:solidFill>
                <a:srgbClr val="BF5700"/>
              </a:solidFill>
            </a:endParaRPr>
          </a:p>
        </p:txBody>
      </p:sp>
      <p:sp>
        <p:nvSpPr>
          <p:cNvPr id="12" name="Text Placeholder 9"/>
          <p:cNvSpPr txBox="1">
            <a:spLocks/>
          </p:cNvSpPr>
          <p:nvPr/>
        </p:nvSpPr>
        <p:spPr>
          <a:xfrm>
            <a:off x="548640" y="457200"/>
            <a:ext cx="7828444" cy="389296"/>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Font typeface="Arial"/>
              <a:buNone/>
              <a:defRPr sz="1600" b="0" i="0" kern="1200" baseline="0">
                <a:solidFill>
                  <a:schemeClr val="bg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bg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bg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bg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fontAlgn="auto">
              <a:spcAft>
                <a:spcPts val="0"/>
              </a:spcAft>
            </a:pPr>
            <a:r>
              <a:rPr lang="en-US" sz="1200" b="0" i="0" cap="all" baseline="0" dirty="0">
                <a:solidFill>
                  <a:srgbClr val="BF5700"/>
                </a:solidFill>
                <a:latin typeface="Arial Black" charset="0"/>
              </a:rPr>
              <a:t>GIS Term Project fall 2018</a:t>
            </a:r>
            <a:endParaRPr lang="en-US" sz="1200" b="0" dirty="0">
              <a:solidFill>
                <a:srgbClr val="BF5700"/>
              </a:solidFill>
            </a:endParaRPr>
          </a:p>
        </p:txBody>
      </p:sp>
      <p:sp>
        <p:nvSpPr>
          <p:cNvPr id="13" name="Title Placeholder 7"/>
          <p:cNvSpPr txBox="1">
            <a:spLocks/>
          </p:cNvSpPr>
          <p:nvPr/>
        </p:nvSpPr>
        <p:spPr>
          <a:xfrm>
            <a:off x="502920" y="971550"/>
            <a:ext cx="6475779" cy="2502494"/>
          </a:xfrm>
          <a:prstGeom prst="rect">
            <a:avLst/>
          </a:prstGeom>
        </p:spPr>
        <p:txBody>
          <a:bodyPr vert="horz" wrap="square" lIns="91440" tIns="45720" rIns="91440" bIns="45720" rtlCol="0" anchor="b">
            <a:noAutofit/>
          </a:bodyPr>
          <a:lstStyle>
            <a:lvl1pPr algn="l" defTabSz="914400" rtl="0" eaLnBrk="1" latinLnBrk="0" hangingPunct="1">
              <a:lnSpc>
                <a:spcPts val="4000"/>
              </a:lnSpc>
              <a:spcBef>
                <a:spcPct val="0"/>
              </a:spcBef>
              <a:buNone/>
              <a:defRPr sz="4800" b="1" i="0" kern="800" cap="all" normalizeH="0" baseline="0">
                <a:solidFill>
                  <a:schemeClr val="bg1"/>
                </a:solidFill>
                <a:latin typeface="Arial Black" charset="0"/>
                <a:ea typeface="Arial Black" charset="0"/>
                <a:cs typeface="Arial Black" charset="0"/>
              </a:defRPr>
            </a:lvl1pPr>
          </a:lstStyle>
          <a:p>
            <a:pPr fontAlgn="auto">
              <a:spcAft>
                <a:spcPts val="0"/>
              </a:spcAft>
            </a:pPr>
            <a:r>
              <a:rPr lang="en-US" sz="4000" dirty="0">
                <a:solidFill>
                  <a:srgbClr val="BF5700"/>
                </a:solidFill>
              </a:rPr>
              <a:t>A Study on the lake Conroe dam release following hurricane Harvey</a:t>
            </a:r>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699" y="320040"/>
            <a:ext cx="1877397" cy="914399"/>
          </a:xfrm>
          <a:prstGeom prst="rect">
            <a:avLst/>
          </a:prstGeom>
        </p:spPr>
      </p:pic>
      <p:sp>
        <p:nvSpPr>
          <p:cNvPr id="8" name="Rectangle 7">
            <a:extLst>
              <a:ext uri="{FF2B5EF4-FFF2-40B4-BE49-F238E27FC236}">
                <a16:creationId xmlns:a16="http://schemas.microsoft.com/office/drawing/2014/main" id="{2AA1C1AC-5023-3044-9D8C-1552B3E57A62}"/>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B9DFAA7-9288-4443-94A3-70D35A27251E}"/>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14" name="TextBox 13">
            <a:extLst>
              <a:ext uri="{FF2B5EF4-FFF2-40B4-BE49-F238E27FC236}">
                <a16:creationId xmlns:a16="http://schemas.microsoft.com/office/drawing/2014/main" id="{9E786FE9-BDC8-F742-8C36-8FC17C106426}"/>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17" name="TextBox 16">
            <a:extLst>
              <a:ext uri="{FF2B5EF4-FFF2-40B4-BE49-F238E27FC236}">
                <a16:creationId xmlns:a16="http://schemas.microsoft.com/office/drawing/2014/main" id="{7EC377BF-F125-7449-AE3B-675F3E601271}"/>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18" name="TextBox 17">
            <a:extLst>
              <a:ext uri="{FF2B5EF4-FFF2-40B4-BE49-F238E27FC236}">
                <a16:creationId xmlns:a16="http://schemas.microsoft.com/office/drawing/2014/main" id="{CE2E0971-4305-5143-B62F-2241AA5870A2}"/>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spTree>
    <p:extLst>
      <p:ext uri="{BB962C8B-B14F-4D97-AF65-F5344CB8AC3E}">
        <p14:creationId xmlns:p14="http://schemas.microsoft.com/office/powerpoint/2010/main" val="18251058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Findings: Conroe</a:t>
            </a:r>
          </a:p>
        </p:txBody>
      </p:sp>
      <p:sp>
        <p:nvSpPr>
          <p:cNvPr id="3" name="Rectangle 2">
            <a:extLst>
              <a:ext uri="{FF2B5EF4-FFF2-40B4-BE49-F238E27FC236}">
                <a16:creationId xmlns:a16="http://schemas.microsoft.com/office/drawing/2014/main" id="{B135C342-94E2-1648-8CE1-0A9D7E19F3C2}"/>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1A755C-7E1F-184B-AC92-8F48B4CBB8C6}"/>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370DDC2B-DBFD-A64B-9B9F-B7C5F15EE06A}"/>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5CA3515-86A5-4C4A-835E-6E9FE9F73E43}"/>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B4E28864-0DE4-5F43-A74A-742C5D39BCC2}"/>
              </a:ext>
            </a:extLst>
          </p:cNvPr>
          <p:cNvSpPr txBox="1"/>
          <p:nvPr/>
        </p:nvSpPr>
        <p:spPr>
          <a:xfrm>
            <a:off x="7050104" y="4908356"/>
            <a:ext cx="8001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Findings</a:t>
            </a:r>
          </a:p>
        </p:txBody>
      </p:sp>
      <p:pic>
        <p:nvPicPr>
          <p:cNvPr id="20" name="Picture 19">
            <a:extLst>
              <a:ext uri="{FF2B5EF4-FFF2-40B4-BE49-F238E27FC236}">
                <a16:creationId xmlns:a16="http://schemas.microsoft.com/office/drawing/2014/main" id="{626F9FD0-02A6-B047-84EC-048F06994B6F}"/>
              </a:ext>
            </a:extLst>
          </p:cNvPr>
          <p:cNvPicPr>
            <a:picLocks noChangeAspect="1"/>
          </p:cNvPicPr>
          <p:nvPr/>
        </p:nvPicPr>
        <p:blipFill rotWithShape="1">
          <a:blip r:embed="rId3">
            <a:extLst>
              <a:ext uri="{28A0092B-C50C-407E-A947-70E740481C1C}">
                <a14:useLocalDpi xmlns:a14="http://schemas.microsoft.com/office/drawing/2010/main" val="0"/>
              </a:ext>
            </a:extLst>
          </a:blip>
          <a:srcRect l="13890" t="20464" r="13574" b="12963"/>
          <a:stretch/>
        </p:blipFill>
        <p:spPr>
          <a:xfrm>
            <a:off x="381000" y="1388645"/>
            <a:ext cx="2690504" cy="3195603"/>
          </a:xfrm>
          <a:prstGeom prst="rect">
            <a:avLst/>
          </a:prstGeom>
          <a:ln w="28575">
            <a:solidFill>
              <a:schemeClr val="accent1"/>
            </a:solidFill>
          </a:ln>
        </p:spPr>
      </p:pic>
      <p:pic>
        <p:nvPicPr>
          <p:cNvPr id="22" name="Picture 21">
            <a:extLst>
              <a:ext uri="{FF2B5EF4-FFF2-40B4-BE49-F238E27FC236}">
                <a16:creationId xmlns:a16="http://schemas.microsoft.com/office/drawing/2014/main" id="{318F2E29-BFEF-1245-91F3-5B236FC68019}"/>
              </a:ext>
            </a:extLst>
          </p:cNvPr>
          <p:cNvPicPr>
            <a:picLocks noChangeAspect="1"/>
          </p:cNvPicPr>
          <p:nvPr/>
        </p:nvPicPr>
        <p:blipFill rotWithShape="1">
          <a:blip r:embed="rId4">
            <a:extLst>
              <a:ext uri="{28A0092B-C50C-407E-A947-70E740481C1C}">
                <a14:useLocalDpi xmlns:a14="http://schemas.microsoft.com/office/drawing/2010/main" val="0"/>
              </a:ext>
            </a:extLst>
          </a:blip>
          <a:srcRect l="13325" t="20371" r="14069" b="13056"/>
          <a:stretch/>
        </p:blipFill>
        <p:spPr>
          <a:xfrm>
            <a:off x="3226783" y="1395275"/>
            <a:ext cx="2690503" cy="3192532"/>
          </a:xfrm>
          <a:prstGeom prst="rect">
            <a:avLst/>
          </a:prstGeom>
          <a:ln w="28575">
            <a:solidFill>
              <a:schemeClr val="accent1"/>
            </a:solidFill>
          </a:ln>
        </p:spPr>
      </p:pic>
      <p:pic>
        <p:nvPicPr>
          <p:cNvPr id="24" name="Picture 23">
            <a:extLst>
              <a:ext uri="{FF2B5EF4-FFF2-40B4-BE49-F238E27FC236}">
                <a16:creationId xmlns:a16="http://schemas.microsoft.com/office/drawing/2014/main" id="{66498E31-F53C-A846-8EE5-145D28BD711E}"/>
              </a:ext>
            </a:extLst>
          </p:cNvPr>
          <p:cNvPicPr>
            <a:picLocks noChangeAspect="1"/>
          </p:cNvPicPr>
          <p:nvPr/>
        </p:nvPicPr>
        <p:blipFill rotWithShape="1">
          <a:blip r:embed="rId5">
            <a:extLst>
              <a:ext uri="{28A0092B-C50C-407E-A947-70E740481C1C}">
                <a14:useLocalDpi xmlns:a14="http://schemas.microsoft.com/office/drawing/2010/main" val="0"/>
              </a:ext>
            </a:extLst>
          </a:blip>
          <a:srcRect l="13821" t="20400" r="13573" b="13027"/>
          <a:stretch/>
        </p:blipFill>
        <p:spPr>
          <a:xfrm>
            <a:off x="6078515" y="1391715"/>
            <a:ext cx="2690504" cy="3192533"/>
          </a:xfrm>
          <a:prstGeom prst="rect">
            <a:avLst/>
          </a:prstGeom>
          <a:ln w="28575">
            <a:solidFill>
              <a:schemeClr val="accent1"/>
            </a:solidFill>
          </a:ln>
        </p:spPr>
      </p:pic>
    </p:spTree>
    <p:extLst>
      <p:ext uri="{BB962C8B-B14F-4D97-AF65-F5344CB8AC3E}">
        <p14:creationId xmlns:p14="http://schemas.microsoft.com/office/powerpoint/2010/main" val="213447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Conroe</a:t>
            </a:r>
          </a:p>
        </p:txBody>
      </p:sp>
      <p:sp>
        <p:nvSpPr>
          <p:cNvPr id="3" name="Rectangle 2">
            <a:extLst>
              <a:ext uri="{FF2B5EF4-FFF2-40B4-BE49-F238E27FC236}">
                <a16:creationId xmlns:a16="http://schemas.microsoft.com/office/drawing/2014/main" id="{B135C342-94E2-1648-8CE1-0A9D7E19F3C2}"/>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1A755C-7E1F-184B-AC92-8F48B4CBB8C6}"/>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370DDC2B-DBFD-A64B-9B9F-B7C5F15EE06A}"/>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5CA3515-86A5-4C4A-835E-6E9FE9F73E43}"/>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B4E28864-0DE4-5F43-A74A-742C5D39BCC2}"/>
              </a:ext>
            </a:extLst>
          </p:cNvPr>
          <p:cNvSpPr txBox="1"/>
          <p:nvPr/>
        </p:nvSpPr>
        <p:spPr>
          <a:xfrm>
            <a:off x="7050104" y="4908356"/>
            <a:ext cx="8001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Findings</a:t>
            </a:r>
          </a:p>
        </p:txBody>
      </p:sp>
      <p:sp>
        <p:nvSpPr>
          <p:cNvPr id="8" name="Rectangle 7">
            <a:extLst>
              <a:ext uri="{FF2B5EF4-FFF2-40B4-BE49-F238E27FC236}">
                <a16:creationId xmlns:a16="http://schemas.microsoft.com/office/drawing/2014/main" id="{348B3FEC-7C57-4748-AF51-A5C7509A35A7}"/>
              </a:ext>
            </a:extLst>
          </p:cNvPr>
          <p:cNvSpPr/>
          <p:nvPr/>
        </p:nvSpPr>
        <p:spPr>
          <a:xfrm>
            <a:off x="304800" y="1808284"/>
            <a:ext cx="1752600" cy="533400"/>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3796ACD-9074-2342-83F9-8DAA143EAD0D}"/>
              </a:ext>
            </a:extLst>
          </p:cNvPr>
          <p:cNvSpPr txBox="1"/>
          <p:nvPr/>
        </p:nvSpPr>
        <p:spPr>
          <a:xfrm>
            <a:off x="304800" y="1844151"/>
            <a:ext cx="1752600" cy="461665"/>
          </a:xfrm>
          <a:prstGeom prst="rect">
            <a:avLst/>
          </a:prstGeom>
          <a:noFill/>
        </p:spPr>
        <p:txBody>
          <a:bodyPr wrap="square" rtlCol="0">
            <a:spAutoFit/>
          </a:bodyPr>
          <a:lstStyle/>
          <a:p>
            <a:pPr algn="ctr"/>
            <a:r>
              <a:rPr lang="en-US" dirty="0">
                <a:solidFill>
                  <a:schemeClr val="bg1"/>
                </a:solidFill>
              </a:rPr>
              <a:t>24,341 </a:t>
            </a:r>
          </a:p>
        </p:txBody>
      </p:sp>
      <p:sp>
        <p:nvSpPr>
          <p:cNvPr id="10" name="Rectangle 9">
            <a:extLst>
              <a:ext uri="{FF2B5EF4-FFF2-40B4-BE49-F238E27FC236}">
                <a16:creationId xmlns:a16="http://schemas.microsoft.com/office/drawing/2014/main" id="{9BEA518F-4B94-884C-A32E-5DDFE57D7CE7}"/>
              </a:ext>
            </a:extLst>
          </p:cNvPr>
          <p:cNvSpPr/>
          <p:nvPr/>
        </p:nvSpPr>
        <p:spPr>
          <a:xfrm>
            <a:off x="304800" y="2894308"/>
            <a:ext cx="1752600" cy="533400"/>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425CADA-4B62-DA4D-A52F-E27493F4D0DC}"/>
              </a:ext>
            </a:extLst>
          </p:cNvPr>
          <p:cNvSpPr txBox="1"/>
          <p:nvPr/>
        </p:nvSpPr>
        <p:spPr>
          <a:xfrm>
            <a:off x="304800" y="2930175"/>
            <a:ext cx="1752600" cy="461665"/>
          </a:xfrm>
          <a:prstGeom prst="rect">
            <a:avLst/>
          </a:prstGeom>
          <a:noFill/>
        </p:spPr>
        <p:txBody>
          <a:bodyPr wrap="square" rtlCol="0">
            <a:spAutoFit/>
          </a:bodyPr>
          <a:lstStyle/>
          <a:p>
            <a:pPr algn="ctr"/>
            <a:r>
              <a:rPr lang="en-US" dirty="0">
                <a:solidFill>
                  <a:schemeClr val="bg1"/>
                </a:solidFill>
              </a:rPr>
              <a:t>3,322 </a:t>
            </a:r>
          </a:p>
        </p:txBody>
      </p:sp>
      <p:sp>
        <p:nvSpPr>
          <p:cNvPr id="12" name="Rectangle 11">
            <a:extLst>
              <a:ext uri="{FF2B5EF4-FFF2-40B4-BE49-F238E27FC236}">
                <a16:creationId xmlns:a16="http://schemas.microsoft.com/office/drawing/2014/main" id="{6C334E5B-00E6-DB48-ABF7-4A42A5C1E99B}"/>
              </a:ext>
            </a:extLst>
          </p:cNvPr>
          <p:cNvSpPr/>
          <p:nvPr/>
        </p:nvSpPr>
        <p:spPr>
          <a:xfrm>
            <a:off x="304800" y="3944465"/>
            <a:ext cx="1752600" cy="533400"/>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1C7299C-F327-5846-BE9F-14BA5EE42707}"/>
              </a:ext>
            </a:extLst>
          </p:cNvPr>
          <p:cNvSpPr txBox="1"/>
          <p:nvPr/>
        </p:nvSpPr>
        <p:spPr>
          <a:xfrm>
            <a:off x="304800" y="3980332"/>
            <a:ext cx="1752600" cy="461665"/>
          </a:xfrm>
          <a:prstGeom prst="rect">
            <a:avLst/>
          </a:prstGeom>
          <a:noFill/>
        </p:spPr>
        <p:txBody>
          <a:bodyPr wrap="square" rtlCol="0">
            <a:spAutoFit/>
          </a:bodyPr>
          <a:lstStyle/>
          <a:p>
            <a:pPr algn="ctr"/>
            <a:r>
              <a:rPr lang="en-US" dirty="0">
                <a:solidFill>
                  <a:schemeClr val="bg1"/>
                </a:solidFill>
              </a:rPr>
              <a:t>5,506</a:t>
            </a:r>
          </a:p>
        </p:txBody>
      </p:sp>
      <p:sp>
        <p:nvSpPr>
          <p:cNvPr id="14" name="TextBox 13">
            <a:extLst>
              <a:ext uri="{FF2B5EF4-FFF2-40B4-BE49-F238E27FC236}">
                <a16:creationId xmlns:a16="http://schemas.microsoft.com/office/drawing/2014/main" id="{DEBF06E0-6866-B347-AAAD-D38F71C90981}"/>
              </a:ext>
            </a:extLst>
          </p:cNvPr>
          <p:cNvSpPr txBox="1"/>
          <p:nvPr/>
        </p:nvSpPr>
        <p:spPr>
          <a:xfrm>
            <a:off x="226316" y="1352550"/>
            <a:ext cx="2508123" cy="400110"/>
          </a:xfrm>
          <a:prstGeom prst="rect">
            <a:avLst/>
          </a:prstGeom>
          <a:noFill/>
        </p:spPr>
        <p:txBody>
          <a:bodyPr wrap="none" rtlCol="0">
            <a:spAutoFit/>
          </a:bodyPr>
          <a:lstStyle/>
          <a:p>
            <a:r>
              <a:rPr lang="en-US" sz="2000" dirty="0"/>
              <a:t>Total Address Points</a:t>
            </a:r>
          </a:p>
        </p:txBody>
      </p:sp>
      <p:sp>
        <p:nvSpPr>
          <p:cNvPr id="15" name="TextBox 14">
            <a:extLst>
              <a:ext uri="{FF2B5EF4-FFF2-40B4-BE49-F238E27FC236}">
                <a16:creationId xmlns:a16="http://schemas.microsoft.com/office/drawing/2014/main" id="{D3613886-E22E-A14C-8340-A02C4347B904}"/>
              </a:ext>
            </a:extLst>
          </p:cNvPr>
          <p:cNvSpPr txBox="1"/>
          <p:nvPr/>
        </p:nvSpPr>
        <p:spPr>
          <a:xfrm>
            <a:off x="226316" y="2450576"/>
            <a:ext cx="4219681" cy="400110"/>
          </a:xfrm>
          <a:prstGeom prst="rect">
            <a:avLst/>
          </a:prstGeom>
          <a:noFill/>
        </p:spPr>
        <p:txBody>
          <a:bodyPr wrap="none" rtlCol="0">
            <a:spAutoFit/>
          </a:bodyPr>
          <a:lstStyle/>
          <a:p>
            <a:r>
              <a:rPr lang="en-US" sz="2000" dirty="0"/>
              <a:t>Flooded Addresses – Dam Release</a:t>
            </a:r>
          </a:p>
        </p:txBody>
      </p:sp>
      <p:sp>
        <p:nvSpPr>
          <p:cNvPr id="16" name="TextBox 15">
            <a:extLst>
              <a:ext uri="{FF2B5EF4-FFF2-40B4-BE49-F238E27FC236}">
                <a16:creationId xmlns:a16="http://schemas.microsoft.com/office/drawing/2014/main" id="{C1EBF6DB-3F94-314E-B614-07052C061A9A}"/>
              </a:ext>
            </a:extLst>
          </p:cNvPr>
          <p:cNvSpPr txBox="1"/>
          <p:nvPr/>
        </p:nvSpPr>
        <p:spPr>
          <a:xfrm>
            <a:off x="228600" y="3499442"/>
            <a:ext cx="3605731" cy="400110"/>
          </a:xfrm>
          <a:prstGeom prst="rect">
            <a:avLst/>
          </a:prstGeom>
          <a:noFill/>
        </p:spPr>
        <p:txBody>
          <a:bodyPr wrap="none" rtlCol="0">
            <a:spAutoFit/>
          </a:bodyPr>
          <a:lstStyle/>
          <a:p>
            <a:r>
              <a:rPr lang="en-US" sz="2000" dirty="0"/>
              <a:t>Flooded Addresses – No Dam</a:t>
            </a:r>
          </a:p>
        </p:txBody>
      </p:sp>
      <p:grpSp>
        <p:nvGrpSpPr>
          <p:cNvPr id="23" name="Group 22">
            <a:extLst>
              <a:ext uri="{FF2B5EF4-FFF2-40B4-BE49-F238E27FC236}">
                <a16:creationId xmlns:a16="http://schemas.microsoft.com/office/drawing/2014/main" id="{A7ED77BE-F4C4-7A4B-9D6E-AD80DF7C7196}"/>
              </a:ext>
            </a:extLst>
          </p:cNvPr>
          <p:cNvGrpSpPr/>
          <p:nvPr/>
        </p:nvGrpSpPr>
        <p:grpSpPr>
          <a:xfrm>
            <a:off x="4191000" y="678418"/>
            <a:ext cx="4800600" cy="4179332"/>
            <a:chOff x="4299857" y="509931"/>
            <a:chExt cx="4800600" cy="4179332"/>
          </a:xfrm>
        </p:grpSpPr>
        <p:grpSp>
          <p:nvGrpSpPr>
            <p:cNvPr id="39" name="Group 38">
              <a:extLst>
                <a:ext uri="{FF2B5EF4-FFF2-40B4-BE49-F238E27FC236}">
                  <a16:creationId xmlns:a16="http://schemas.microsoft.com/office/drawing/2014/main" id="{9BBC07AA-13E3-154B-8523-8FD28D56DA9D}"/>
                </a:ext>
              </a:extLst>
            </p:cNvPr>
            <p:cNvGrpSpPr/>
            <p:nvPr/>
          </p:nvGrpSpPr>
          <p:grpSpPr>
            <a:xfrm>
              <a:off x="4299857" y="525080"/>
              <a:ext cx="4800600" cy="4164183"/>
              <a:chOff x="4299857" y="525080"/>
              <a:chExt cx="4800600" cy="4164183"/>
            </a:xfrm>
          </p:grpSpPr>
          <p:sp>
            <p:nvSpPr>
              <p:cNvPr id="37" name="TextBox 36">
                <a:extLst>
                  <a:ext uri="{FF2B5EF4-FFF2-40B4-BE49-F238E27FC236}">
                    <a16:creationId xmlns:a16="http://schemas.microsoft.com/office/drawing/2014/main" id="{13D46BAB-304E-FA48-B4B5-4E397CF40F88}"/>
                  </a:ext>
                </a:extLst>
              </p:cNvPr>
              <p:cNvSpPr txBox="1"/>
              <p:nvPr/>
            </p:nvSpPr>
            <p:spPr>
              <a:xfrm>
                <a:off x="8087159" y="525080"/>
                <a:ext cx="954107" cy="369332"/>
              </a:xfrm>
              <a:prstGeom prst="rect">
                <a:avLst/>
              </a:prstGeom>
              <a:solidFill>
                <a:srgbClr val="941100"/>
              </a:solidFill>
              <a:ln>
                <a:solidFill>
                  <a:srgbClr val="941100"/>
                </a:solidFill>
              </a:ln>
            </p:spPr>
            <p:txBody>
              <a:bodyPr wrap="none" rtlCol="0">
                <a:spAutoFit/>
              </a:bodyPr>
              <a:lstStyle/>
              <a:p>
                <a:r>
                  <a:rPr lang="en-US" sz="1800" dirty="0">
                    <a:solidFill>
                      <a:schemeClr val="bg1"/>
                    </a:solidFill>
                  </a:rPr>
                  <a:t>4 – 6 m</a:t>
                </a:r>
              </a:p>
            </p:txBody>
          </p:sp>
          <p:grpSp>
            <p:nvGrpSpPr>
              <p:cNvPr id="24" name="Group 23">
                <a:extLst>
                  <a:ext uri="{FF2B5EF4-FFF2-40B4-BE49-F238E27FC236}">
                    <a16:creationId xmlns:a16="http://schemas.microsoft.com/office/drawing/2014/main" id="{246AED6C-BDCD-3D44-B5AD-72034143B895}"/>
                  </a:ext>
                </a:extLst>
              </p:cNvPr>
              <p:cNvGrpSpPr/>
              <p:nvPr/>
            </p:nvGrpSpPr>
            <p:grpSpPr>
              <a:xfrm>
                <a:off x="4299857" y="749182"/>
                <a:ext cx="4800600" cy="3940081"/>
                <a:chOff x="4299857" y="749182"/>
                <a:chExt cx="4800600" cy="3940081"/>
              </a:xfrm>
            </p:grpSpPr>
            <p:graphicFrame>
              <p:nvGraphicFramePr>
                <p:cNvPr id="18" name="Chart 17">
                  <a:extLst>
                    <a:ext uri="{FF2B5EF4-FFF2-40B4-BE49-F238E27FC236}">
                      <a16:creationId xmlns:a16="http://schemas.microsoft.com/office/drawing/2014/main" id="{DB947C52-74EE-0F46-93C2-4F6068A6827B}"/>
                    </a:ext>
                  </a:extLst>
                </p:cNvPr>
                <p:cNvGraphicFramePr>
                  <a:graphicFrameLocks/>
                </p:cNvGraphicFramePr>
                <p:nvPr>
                  <p:extLst>
                    <p:ext uri="{D42A27DB-BD31-4B8C-83A1-F6EECF244321}">
                      <p14:modId xmlns:p14="http://schemas.microsoft.com/office/powerpoint/2010/main" val="1908638217"/>
                    </p:ext>
                  </p:extLst>
                </p:nvPr>
              </p:nvGraphicFramePr>
              <p:xfrm>
                <a:off x="4299857" y="749182"/>
                <a:ext cx="4800600" cy="3940081"/>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Box 18">
                  <a:extLst>
                    <a:ext uri="{FF2B5EF4-FFF2-40B4-BE49-F238E27FC236}">
                      <a16:creationId xmlns:a16="http://schemas.microsoft.com/office/drawing/2014/main" id="{22807F00-606A-614E-BD79-973F8ACDE901}"/>
                    </a:ext>
                  </a:extLst>
                </p:cNvPr>
                <p:cNvSpPr txBox="1"/>
                <p:nvPr/>
              </p:nvSpPr>
              <p:spPr>
                <a:xfrm>
                  <a:off x="5292320" y="2187928"/>
                  <a:ext cx="954107" cy="369332"/>
                </a:xfrm>
                <a:prstGeom prst="rect">
                  <a:avLst/>
                </a:prstGeom>
                <a:noFill/>
              </p:spPr>
              <p:txBody>
                <a:bodyPr wrap="none" rtlCol="0">
                  <a:spAutoFit/>
                </a:bodyPr>
                <a:lstStyle/>
                <a:p>
                  <a:r>
                    <a:rPr lang="en-US" sz="1800" dirty="0">
                      <a:solidFill>
                        <a:schemeClr val="bg1"/>
                      </a:solidFill>
                    </a:rPr>
                    <a:t>2 – 4 m</a:t>
                  </a:r>
                </a:p>
              </p:txBody>
            </p:sp>
            <p:sp>
              <p:nvSpPr>
                <p:cNvPr id="20" name="TextBox 19">
                  <a:extLst>
                    <a:ext uri="{FF2B5EF4-FFF2-40B4-BE49-F238E27FC236}">
                      <a16:creationId xmlns:a16="http://schemas.microsoft.com/office/drawing/2014/main" id="{0D6E469F-CF73-7E45-B3B7-09B94C84F9EE}"/>
                    </a:ext>
                  </a:extLst>
                </p:cNvPr>
                <p:cNvSpPr txBox="1"/>
                <p:nvPr/>
              </p:nvSpPr>
              <p:spPr>
                <a:xfrm>
                  <a:off x="6076788" y="3537306"/>
                  <a:ext cx="954107" cy="369332"/>
                </a:xfrm>
                <a:prstGeom prst="rect">
                  <a:avLst/>
                </a:prstGeom>
                <a:noFill/>
              </p:spPr>
              <p:txBody>
                <a:bodyPr wrap="none" rtlCol="0">
                  <a:spAutoFit/>
                </a:bodyPr>
                <a:lstStyle/>
                <a:p>
                  <a:r>
                    <a:rPr lang="en-US" sz="1800" dirty="0">
                      <a:solidFill>
                        <a:schemeClr val="bg1"/>
                      </a:solidFill>
                    </a:rPr>
                    <a:t>1 – 2 m</a:t>
                  </a:r>
                </a:p>
              </p:txBody>
            </p:sp>
            <p:sp>
              <p:nvSpPr>
                <p:cNvPr id="21" name="TextBox 20">
                  <a:extLst>
                    <a:ext uri="{FF2B5EF4-FFF2-40B4-BE49-F238E27FC236}">
                      <a16:creationId xmlns:a16="http://schemas.microsoft.com/office/drawing/2014/main" id="{0D54EF7F-4C1C-EE40-9A2D-AF440DA969E3}"/>
                    </a:ext>
                  </a:extLst>
                </p:cNvPr>
                <p:cNvSpPr txBox="1"/>
                <p:nvPr/>
              </p:nvSpPr>
              <p:spPr>
                <a:xfrm>
                  <a:off x="7273802" y="2853261"/>
                  <a:ext cx="1146468" cy="369332"/>
                </a:xfrm>
                <a:prstGeom prst="rect">
                  <a:avLst/>
                </a:prstGeom>
                <a:noFill/>
              </p:spPr>
              <p:txBody>
                <a:bodyPr wrap="none" rtlCol="0">
                  <a:spAutoFit/>
                </a:bodyPr>
                <a:lstStyle/>
                <a:p>
                  <a:r>
                    <a:rPr lang="en-US" sz="1800" dirty="0">
                      <a:solidFill>
                        <a:schemeClr val="bg1"/>
                      </a:solidFill>
                    </a:rPr>
                    <a:t>0.5 – 1 m</a:t>
                  </a:r>
                </a:p>
              </p:txBody>
            </p:sp>
            <p:sp>
              <p:nvSpPr>
                <p:cNvPr id="22" name="TextBox 21">
                  <a:extLst>
                    <a:ext uri="{FF2B5EF4-FFF2-40B4-BE49-F238E27FC236}">
                      <a16:creationId xmlns:a16="http://schemas.microsoft.com/office/drawing/2014/main" id="{17D6CE53-A2D1-2F44-BCC8-1530C68ADE92}"/>
                    </a:ext>
                  </a:extLst>
                </p:cNvPr>
                <p:cNvSpPr txBox="1"/>
                <p:nvPr/>
              </p:nvSpPr>
              <p:spPr>
                <a:xfrm>
                  <a:off x="6969894" y="1742105"/>
                  <a:ext cx="960519" cy="369332"/>
                </a:xfrm>
                <a:prstGeom prst="rect">
                  <a:avLst/>
                </a:prstGeom>
                <a:noFill/>
              </p:spPr>
              <p:txBody>
                <a:bodyPr wrap="none" rtlCol="0">
                  <a:spAutoFit/>
                </a:bodyPr>
                <a:lstStyle/>
                <a:p>
                  <a:r>
                    <a:rPr lang="en-US" sz="1800" dirty="0">
                      <a:solidFill>
                        <a:schemeClr val="bg1"/>
                      </a:solidFill>
                    </a:rPr>
                    <a:t>&lt; 0.5 m</a:t>
                  </a:r>
                </a:p>
              </p:txBody>
            </p:sp>
          </p:grpSp>
        </p:grpSp>
        <p:sp>
          <p:nvSpPr>
            <p:cNvPr id="17" name="Rectangle 16">
              <a:extLst>
                <a:ext uri="{FF2B5EF4-FFF2-40B4-BE49-F238E27FC236}">
                  <a16:creationId xmlns:a16="http://schemas.microsoft.com/office/drawing/2014/main" id="{3DF57ABC-4F67-0E4E-843D-B14E7B47B96C}"/>
                </a:ext>
              </a:extLst>
            </p:cNvPr>
            <p:cNvSpPr/>
            <p:nvPr/>
          </p:nvSpPr>
          <p:spPr>
            <a:xfrm>
              <a:off x="5747657" y="509931"/>
              <a:ext cx="1888111" cy="369332"/>
            </a:xfrm>
            <a:prstGeom prst="rect">
              <a:avLst/>
            </a:prstGeom>
            <a:solidFill>
              <a:srgbClr val="BF5700"/>
            </a:solidFill>
            <a:ln>
              <a:solidFill>
                <a:srgbClr val="C653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Dam Release</a:t>
              </a:r>
            </a:p>
          </p:txBody>
        </p:sp>
      </p:grpSp>
      <p:grpSp>
        <p:nvGrpSpPr>
          <p:cNvPr id="26" name="Group 25">
            <a:extLst>
              <a:ext uri="{FF2B5EF4-FFF2-40B4-BE49-F238E27FC236}">
                <a16:creationId xmlns:a16="http://schemas.microsoft.com/office/drawing/2014/main" id="{450C11FC-7528-0F40-B92C-FD96320451A2}"/>
              </a:ext>
            </a:extLst>
          </p:cNvPr>
          <p:cNvGrpSpPr/>
          <p:nvPr/>
        </p:nvGrpSpPr>
        <p:grpSpPr>
          <a:xfrm>
            <a:off x="3810000" y="678418"/>
            <a:ext cx="5690669" cy="4622283"/>
            <a:chOff x="3910531" y="529260"/>
            <a:chExt cx="5690669" cy="4622283"/>
          </a:xfrm>
        </p:grpSpPr>
        <p:grpSp>
          <p:nvGrpSpPr>
            <p:cNvPr id="38" name="Group 37">
              <a:extLst>
                <a:ext uri="{FF2B5EF4-FFF2-40B4-BE49-F238E27FC236}">
                  <a16:creationId xmlns:a16="http://schemas.microsoft.com/office/drawing/2014/main" id="{22D349F1-1682-DF4D-AEA2-690BE323F381}"/>
                </a:ext>
              </a:extLst>
            </p:cNvPr>
            <p:cNvGrpSpPr/>
            <p:nvPr/>
          </p:nvGrpSpPr>
          <p:grpSpPr>
            <a:xfrm>
              <a:off x="3910531" y="549949"/>
              <a:ext cx="5690669" cy="4601594"/>
              <a:chOff x="3919824" y="560679"/>
              <a:chExt cx="5690669" cy="4601594"/>
            </a:xfrm>
          </p:grpSpPr>
          <p:grpSp>
            <p:nvGrpSpPr>
              <p:cNvPr id="35" name="Group 34">
                <a:extLst>
                  <a:ext uri="{FF2B5EF4-FFF2-40B4-BE49-F238E27FC236}">
                    <a16:creationId xmlns:a16="http://schemas.microsoft.com/office/drawing/2014/main" id="{FCF31C97-9D17-064B-86CB-E77F485A8E81}"/>
                  </a:ext>
                </a:extLst>
              </p:cNvPr>
              <p:cNvGrpSpPr/>
              <p:nvPr/>
            </p:nvGrpSpPr>
            <p:grpSpPr>
              <a:xfrm>
                <a:off x="3919824" y="645156"/>
                <a:ext cx="5690669" cy="4517117"/>
                <a:chOff x="3896768" y="848427"/>
                <a:chExt cx="5479995" cy="4183040"/>
              </a:xfrm>
            </p:grpSpPr>
            <p:graphicFrame>
              <p:nvGraphicFramePr>
                <p:cNvPr id="25" name="Chart 24">
                  <a:extLst>
                    <a:ext uri="{FF2B5EF4-FFF2-40B4-BE49-F238E27FC236}">
                      <a16:creationId xmlns:a16="http://schemas.microsoft.com/office/drawing/2014/main" id="{222F6440-D1C2-0348-9F4D-816AA5C29522}"/>
                    </a:ext>
                  </a:extLst>
                </p:cNvPr>
                <p:cNvGraphicFramePr>
                  <a:graphicFrameLocks/>
                </p:cNvGraphicFramePr>
                <p:nvPr>
                  <p:extLst>
                    <p:ext uri="{D42A27DB-BD31-4B8C-83A1-F6EECF244321}">
                      <p14:modId xmlns:p14="http://schemas.microsoft.com/office/powerpoint/2010/main" val="2385552"/>
                    </p:ext>
                  </p:extLst>
                </p:nvPr>
              </p:nvGraphicFramePr>
              <p:xfrm>
                <a:off x="3896768" y="848427"/>
                <a:ext cx="5479995" cy="4183040"/>
              </p:xfrm>
              <a:graphic>
                <a:graphicData uri="http://schemas.openxmlformats.org/drawingml/2006/chart">
                  <c:chart xmlns:c="http://schemas.openxmlformats.org/drawingml/2006/chart" xmlns:r="http://schemas.openxmlformats.org/officeDocument/2006/relationships" r:id="rId4"/>
                </a:graphicData>
              </a:graphic>
            </p:graphicFrame>
            <p:sp>
              <p:nvSpPr>
                <p:cNvPr id="29" name="TextBox 28">
                  <a:extLst>
                    <a:ext uri="{FF2B5EF4-FFF2-40B4-BE49-F238E27FC236}">
                      <a16:creationId xmlns:a16="http://schemas.microsoft.com/office/drawing/2014/main" id="{BB397F69-A75E-8E4D-B0DF-479F279F4E71}"/>
                    </a:ext>
                  </a:extLst>
                </p:cNvPr>
                <p:cNvSpPr txBox="1"/>
                <p:nvPr/>
              </p:nvSpPr>
              <p:spPr>
                <a:xfrm>
                  <a:off x="6793542" y="1663256"/>
                  <a:ext cx="960519" cy="369332"/>
                </a:xfrm>
                <a:prstGeom prst="rect">
                  <a:avLst/>
                </a:prstGeom>
                <a:noFill/>
              </p:spPr>
              <p:txBody>
                <a:bodyPr wrap="none" rtlCol="0">
                  <a:spAutoFit/>
                </a:bodyPr>
                <a:lstStyle/>
                <a:p>
                  <a:r>
                    <a:rPr lang="en-US" sz="1800" dirty="0">
                      <a:solidFill>
                        <a:schemeClr val="bg1"/>
                      </a:solidFill>
                    </a:rPr>
                    <a:t>&lt; 0.5 m</a:t>
                  </a:r>
                </a:p>
              </p:txBody>
            </p:sp>
            <p:sp>
              <p:nvSpPr>
                <p:cNvPr id="30" name="TextBox 29">
                  <a:extLst>
                    <a:ext uri="{FF2B5EF4-FFF2-40B4-BE49-F238E27FC236}">
                      <a16:creationId xmlns:a16="http://schemas.microsoft.com/office/drawing/2014/main" id="{378F0106-2A84-AA47-91AF-69FDAB019406}"/>
                    </a:ext>
                  </a:extLst>
                </p:cNvPr>
                <p:cNvSpPr txBox="1"/>
                <p:nvPr/>
              </p:nvSpPr>
              <p:spPr>
                <a:xfrm>
                  <a:off x="7180826" y="2446085"/>
                  <a:ext cx="1146468" cy="369332"/>
                </a:xfrm>
                <a:prstGeom prst="rect">
                  <a:avLst/>
                </a:prstGeom>
                <a:noFill/>
              </p:spPr>
              <p:txBody>
                <a:bodyPr wrap="none" rtlCol="0">
                  <a:spAutoFit/>
                </a:bodyPr>
                <a:lstStyle/>
                <a:p>
                  <a:r>
                    <a:rPr lang="en-US" sz="1800" dirty="0">
                      <a:solidFill>
                        <a:schemeClr val="bg1"/>
                      </a:solidFill>
                    </a:rPr>
                    <a:t>0.5 – 1 m</a:t>
                  </a:r>
                </a:p>
              </p:txBody>
            </p:sp>
            <p:sp>
              <p:nvSpPr>
                <p:cNvPr id="31" name="TextBox 30">
                  <a:extLst>
                    <a:ext uri="{FF2B5EF4-FFF2-40B4-BE49-F238E27FC236}">
                      <a16:creationId xmlns:a16="http://schemas.microsoft.com/office/drawing/2014/main" id="{C9C112B7-DB40-0345-902E-A9593339A227}"/>
                    </a:ext>
                  </a:extLst>
                </p:cNvPr>
                <p:cNvSpPr txBox="1"/>
                <p:nvPr/>
              </p:nvSpPr>
              <p:spPr>
                <a:xfrm>
                  <a:off x="6793542" y="3427854"/>
                  <a:ext cx="954107" cy="369332"/>
                </a:xfrm>
                <a:prstGeom prst="rect">
                  <a:avLst/>
                </a:prstGeom>
                <a:noFill/>
              </p:spPr>
              <p:txBody>
                <a:bodyPr wrap="none" rtlCol="0">
                  <a:spAutoFit/>
                </a:bodyPr>
                <a:lstStyle/>
                <a:p>
                  <a:r>
                    <a:rPr lang="en-US" sz="1800" dirty="0">
                      <a:solidFill>
                        <a:schemeClr val="bg1"/>
                      </a:solidFill>
                    </a:rPr>
                    <a:t>1 – 2 m</a:t>
                  </a:r>
                </a:p>
              </p:txBody>
            </p:sp>
            <p:sp>
              <p:nvSpPr>
                <p:cNvPr id="32" name="TextBox 31">
                  <a:extLst>
                    <a:ext uri="{FF2B5EF4-FFF2-40B4-BE49-F238E27FC236}">
                      <a16:creationId xmlns:a16="http://schemas.microsoft.com/office/drawing/2014/main" id="{23A73F56-59D6-3B45-88F1-786DA90E3F34}"/>
                    </a:ext>
                  </a:extLst>
                </p:cNvPr>
                <p:cNvSpPr txBox="1"/>
                <p:nvPr/>
              </p:nvSpPr>
              <p:spPr>
                <a:xfrm>
                  <a:off x="5299380" y="2890107"/>
                  <a:ext cx="954107" cy="369332"/>
                </a:xfrm>
                <a:prstGeom prst="rect">
                  <a:avLst/>
                </a:prstGeom>
                <a:noFill/>
              </p:spPr>
              <p:txBody>
                <a:bodyPr wrap="none" rtlCol="0">
                  <a:spAutoFit/>
                </a:bodyPr>
                <a:lstStyle/>
                <a:p>
                  <a:r>
                    <a:rPr lang="en-US" sz="1800" dirty="0">
                      <a:solidFill>
                        <a:schemeClr val="bg1"/>
                      </a:solidFill>
                    </a:rPr>
                    <a:t>2 – 4 m</a:t>
                  </a:r>
                </a:p>
              </p:txBody>
            </p:sp>
            <p:sp>
              <p:nvSpPr>
                <p:cNvPr id="33" name="TextBox 32">
                  <a:extLst>
                    <a:ext uri="{FF2B5EF4-FFF2-40B4-BE49-F238E27FC236}">
                      <a16:creationId xmlns:a16="http://schemas.microsoft.com/office/drawing/2014/main" id="{6E0BAD38-9D7C-8747-83C2-5939A77FC0CF}"/>
                    </a:ext>
                  </a:extLst>
                </p:cNvPr>
                <p:cNvSpPr txBox="1"/>
                <p:nvPr/>
              </p:nvSpPr>
              <p:spPr>
                <a:xfrm>
                  <a:off x="5593091" y="1640526"/>
                  <a:ext cx="954107" cy="369332"/>
                </a:xfrm>
                <a:prstGeom prst="rect">
                  <a:avLst/>
                </a:prstGeom>
                <a:noFill/>
              </p:spPr>
              <p:txBody>
                <a:bodyPr wrap="none" rtlCol="0">
                  <a:spAutoFit/>
                </a:bodyPr>
                <a:lstStyle/>
                <a:p>
                  <a:r>
                    <a:rPr lang="en-US" sz="1800" dirty="0">
                      <a:solidFill>
                        <a:schemeClr val="bg1"/>
                      </a:solidFill>
                    </a:rPr>
                    <a:t>4 – 6 m</a:t>
                  </a:r>
                </a:p>
              </p:txBody>
            </p:sp>
          </p:grpSp>
          <p:sp>
            <p:nvSpPr>
              <p:cNvPr id="36" name="TextBox 35">
                <a:extLst>
                  <a:ext uri="{FF2B5EF4-FFF2-40B4-BE49-F238E27FC236}">
                    <a16:creationId xmlns:a16="http://schemas.microsoft.com/office/drawing/2014/main" id="{3A3F9B85-B15B-7F46-AF42-02A9CF6422EE}"/>
                  </a:ext>
                </a:extLst>
              </p:cNvPr>
              <p:cNvSpPr txBox="1"/>
              <p:nvPr/>
            </p:nvSpPr>
            <p:spPr>
              <a:xfrm>
                <a:off x="8088125" y="560679"/>
                <a:ext cx="954107" cy="369332"/>
              </a:xfrm>
              <a:prstGeom prst="rect">
                <a:avLst/>
              </a:prstGeom>
              <a:solidFill>
                <a:schemeClr val="accent4"/>
              </a:solidFill>
              <a:ln>
                <a:solidFill>
                  <a:schemeClr val="accent4"/>
                </a:solidFill>
              </a:ln>
            </p:spPr>
            <p:txBody>
              <a:bodyPr wrap="square" rtlCol="0">
                <a:spAutoFit/>
              </a:bodyPr>
              <a:lstStyle/>
              <a:p>
                <a:r>
                  <a:rPr lang="en-US" sz="1800" dirty="0">
                    <a:solidFill>
                      <a:schemeClr val="bg1"/>
                    </a:solidFill>
                  </a:rPr>
                  <a:t>6 – 8 m</a:t>
                </a:r>
              </a:p>
            </p:txBody>
          </p:sp>
        </p:grpSp>
        <p:sp>
          <p:nvSpPr>
            <p:cNvPr id="40" name="Rectangle 39">
              <a:extLst>
                <a:ext uri="{FF2B5EF4-FFF2-40B4-BE49-F238E27FC236}">
                  <a16:creationId xmlns:a16="http://schemas.microsoft.com/office/drawing/2014/main" id="{5818246B-7F75-7B45-9D79-8DF1FDAC5EAB}"/>
                </a:ext>
              </a:extLst>
            </p:cNvPr>
            <p:cNvSpPr/>
            <p:nvPr/>
          </p:nvSpPr>
          <p:spPr>
            <a:xfrm>
              <a:off x="5739331" y="529260"/>
              <a:ext cx="1888111" cy="369332"/>
            </a:xfrm>
            <a:prstGeom prst="rect">
              <a:avLst/>
            </a:prstGeom>
            <a:solidFill>
              <a:srgbClr val="BF5700"/>
            </a:solidFill>
            <a:ln>
              <a:solidFill>
                <a:srgbClr val="C653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No Dam</a:t>
              </a:r>
            </a:p>
          </p:txBody>
        </p:sp>
      </p:grpSp>
    </p:spTree>
    <p:extLst>
      <p:ext uri="{BB962C8B-B14F-4D97-AF65-F5344CB8AC3E}">
        <p14:creationId xmlns:p14="http://schemas.microsoft.com/office/powerpoint/2010/main" val="166944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Findings: Kingwood</a:t>
            </a:r>
          </a:p>
        </p:txBody>
      </p:sp>
      <p:sp>
        <p:nvSpPr>
          <p:cNvPr id="3" name="Rectangle 2">
            <a:extLst>
              <a:ext uri="{FF2B5EF4-FFF2-40B4-BE49-F238E27FC236}">
                <a16:creationId xmlns:a16="http://schemas.microsoft.com/office/drawing/2014/main" id="{B135C342-94E2-1648-8CE1-0A9D7E19F3C2}"/>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1A755C-7E1F-184B-AC92-8F48B4CBB8C6}"/>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370DDC2B-DBFD-A64B-9B9F-B7C5F15EE06A}"/>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5CA3515-86A5-4C4A-835E-6E9FE9F73E43}"/>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B4E28864-0DE4-5F43-A74A-742C5D39BCC2}"/>
              </a:ext>
            </a:extLst>
          </p:cNvPr>
          <p:cNvSpPr txBox="1"/>
          <p:nvPr/>
        </p:nvSpPr>
        <p:spPr>
          <a:xfrm>
            <a:off x="7050104" y="4908356"/>
            <a:ext cx="8001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Findings</a:t>
            </a:r>
          </a:p>
        </p:txBody>
      </p:sp>
      <p:pic>
        <p:nvPicPr>
          <p:cNvPr id="11" name="Picture 10">
            <a:extLst>
              <a:ext uri="{FF2B5EF4-FFF2-40B4-BE49-F238E27FC236}">
                <a16:creationId xmlns:a16="http://schemas.microsoft.com/office/drawing/2014/main" id="{85685F5D-BD71-9E45-89A2-CF036A9A8284}"/>
              </a:ext>
            </a:extLst>
          </p:cNvPr>
          <p:cNvPicPr>
            <a:picLocks noChangeAspect="1"/>
          </p:cNvPicPr>
          <p:nvPr/>
        </p:nvPicPr>
        <p:blipFill rotWithShape="1">
          <a:blip r:embed="rId3">
            <a:extLst>
              <a:ext uri="{28A0092B-C50C-407E-A947-70E740481C1C}">
                <a14:useLocalDpi xmlns:a14="http://schemas.microsoft.com/office/drawing/2010/main" val="0"/>
              </a:ext>
            </a:extLst>
          </a:blip>
          <a:srcRect l="12247" t="21593" r="12247" b="12093"/>
          <a:stretch/>
        </p:blipFill>
        <p:spPr>
          <a:xfrm>
            <a:off x="383368" y="1428509"/>
            <a:ext cx="2740832" cy="3115157"/>
          </a:xfrm>
          <a:prstGeom prst="rect">
            <a:avLst/>
          </a:prstGeom>
          <a:ln w="28575">
            <a:solidFill>
              <a:schemeClr val="accent5"/>
            </a:solidFill>
          </a:ln>
        </p:spPr>
      </p:pic>
      <p:pic>
        <p:nvPicPr>
          <p:cNvPr id="13" name="Picture 12">
            <a:extLst>
              <a:ext uri="{FF2B5EF4-FFF2-40B4-BE49-F238E27FC236}">
                <a16:creationId xmlns:a16="http://schemas.microsoft.com/office/drawing/2014/main" id="{63790215-18BC-094A-AEAE-076FA52CE8E9}"/>
              </a:ext>
            </a:extLst>
          </p:cNvPr>
          <p:cNvPicPr>
            <a:picLocks noChangeAspect="1"/>
          </p:cNvPicPr>
          <p:nvPr/>
        </p:nvPicPr>
        <p:blipFill rotWithShape="1">
          <a:blip r:embed="rId4">
            <a:extLst>
              <a:ext uri="{28A0092B-C50C-407E-A947-70E740481C1C}">
                <a14:useLocalDpi xmlns:a14="http://schemas.microsoft.com/office/drawing/2010/main" val="0"/>
              </a:ext>
            </a:extLst>
          </a:blip>
          <a:srcRect l="11656" t="21852" r="13573" b="11574"/>
          <a:stretch/>
        </p:blipFill>
        <p:spPr>
          <a:xfrm>
            <a:off x="3246311" y="1419223"/>
            <a:ext cx="2703585" cy="3115157"/>
          </a:xfrm>
          <a:prstGeom prst="rect">
            <a:avLst/>
          </a:prstGeom>
          <a:ln w="28575">
            <a:solidFill>
              <a:schemeClr val="accent5"/>
            </a:solidFill>
          </a:ln>
        </p:spPr>
      </p:pic>
      <p:pic>
        <p:nvPicPr>
          <p:cNvPr id="15" name="Picture 14">
            <a:extLst>
              <a:ext uri="{FF2B5EF4-FFF2-40B4-BE49-F238E27FC236}">
                <a16:creationId xmlns:a16="http://schemas.microsoft.com/office/drawing/2014/main" id="{0AAB2BA0-F510-8A4E-9982-3BFF35A46A9D}"/>
              </a:ext>
            </a:extLst>
          </p:cNvPr>
          <p:cNvPicPr>
            <a:picLocks noChangeAspect="1"/>
          </p:cNvPicPr>
          <p:nvPr/>
        </p:nvPicPr>
        <p:blipFill rotWithShape="1">
          <a:blip r:embed="rId5">
            <a:extLst>
              <a:ext uri="{28A0092B-C50C-407E-A947-70E740481C1C}">
                <a14:useLocalDpi xmlns:a14="http://schemas.microsoft.com/office/drawing/2010/main" val="0"/>
              </a:ext>
            </a:extLst>
          </a:blip>
          <a:srcRect l="11656" t="21852" r="11522" b="11574"/>
          <a:stretch/>
        </p:blipFill>
        <p:spPr>
          <a:xfrm>
            <a:off x="6072007" y="1419223"/>
            <a:ext cx="2794320" cy="3133727"/>
          </a:xfrm>
          <a:prstGeom prst="rect">
            <a:avLst/>
          </a:prstGeom>
          <a:ln w="28575">
            <a:solidFill>
              <a:schemeClr val="accent5"/>
            </a:solidFill>
          </a:ln>
        </p:spPr>
      </p:pic>
    </p:spTree>
    <p:extLst>
      <p:ext uri="{BB962C8B-B14F-4D97-AF65-F5344CB8AC3E}">
        <p14:creationId xmlns:p14="http://schemas.microsoft.com/office/powerpoint/2010/main" val="3760542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Kingwood</a:t>
            </a:r>
          </a:p>
        </p:txBody>
      </p:sp>
      <p:sp>
        <p:nvSpPr>
          <p:cNvPr id="3" name="Rectangle 2">
            <a:extLst>
              <a:ext uri="{FF2B5EF4-FFF2-40B4-BE49-F238E27FC236}">
                <a16:creationId xmlns:a16="http://schemas.microsoft.com/office/drawing/2014/main" id="{B135C342-94E2-1648-8CE1-0A9D7E19F3C2}"/>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1A755C-7E1F-184B-AC92-8F48B4CBB8C6}"/>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370DDC2B-DBFD-A64B-9B9F-B7C5F15EE06A}"/>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5CA3515-86A5-4C4A-835E-6E9FE9F73E43}"/>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B4E28864-0DE4-5F43-A74A-742C5D39BCC2}"/>
              </a:ext>
            </a:extLst>
          </p:cNvPr>
          <p:cNvSpPr txBox="1"/>
          <p:nvPr/>
        </p:nvSpPr>
        <p:spPr>
          <a:xfrm>
            <a:off x="7050104" y="4908356"/>
            <a:ext cx="8001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Findings</a:t>
            </a:r>
          </a:p>
        </p:txBody>
      </p:sp>
      <p:sp>
        <p:nvSpPr>
          <p:cNvPr id="8" name="Rectangle 7">
            <a:extLst>
              <a:ext uri="{FF2B5EF4-FFF2-40B4-BE49-F238E27FC236}">
                <a16:creationId xmlns:a16="http://schemas.microsoft.com/office/drawing/2014/main" id="{6A78C989-B3FA-8846-8CC9-0AE78506ED67}"/>
              </a:ext>
            </a:extLst>
          </p:cNvPr>
          <p:cNvSpPr/>
          <p:nvPr/>
        </p:nvSpPr>
        <p:spPr>
          <a:xfrm>
            <a:off x="304800" y="1808284"/>
            <a:ext cx="1752600" cy="533400"/>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4A2B5C-35A6-384A-ADDE-E7655CDF067C}"/>
              </a:ext>
            </a:extLst>
          </p:cNvPr>
          <p:cNvSpPr txBox="1"/>
          <p:nvPr/>
        </p:nvSpPr>
        <p:spPr>
          <a:xfrm>
            <a:off x="304800" y="1844151"/>
            <a:ext cx="1752600" cy="461665"/>
          </a:xfrm>
          <a:prstGeom prst="rect">
            <a:avLst/>
          </a:prstGeom>
          <a:noFill/>
        </p:spPr>
        <p:txBody>
          <a:bodyPr wrap="square" rtlCol="0">
            <a:spAutoFit/>
          </a:bodyPr>
          <a:lstStyle/>
          <a:p>
            <a:pPr algn="ctr"/>
            <a:r>
              <a:rPr lang="en-US" dirty="0">
                <a:solidFill>
                  <a:schemeClr val="bg1"/>
                </a:solidFill>
              </a:rPr>
              <a:t>49,639 </a:t>
            </a:r>
          </a:p>
        </p:txBody>
      </p:sp>
      <p:sp>
        <p:nvSpPr>
          <p:cNvPr id="10" name="Rectangle 9">
            <a:extLst>
              <a:ext uri="{FF2B5EF4-FFF2-40B4-BE49-F238E27FC236}">
                <a16:creationId xmlns:a16="http://schemas.microsoft.com/office/drawing/2014/main" id="{ED323C63-1D74-B34E-A0D5-9EE81D2C1D42}"/>
              </a:ext>
            </a:extLst>
          </p:cNvPr>
          <p:cNvSpPr/>
          <p:nvPr/>
        </p:nvSpPr>
        <p:spPr>
          <a:xfrm>
            <a:off x="304800" y="2894308"/>
            <a:ext cx="1752600" cy="533400"/>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F030477-5295-C749-A005-8F57FC3B47C3}"/>
              </a:ext>
            </a:extLst>
          </p:cNvPr>
          <p:cNvSpPr txBox="1"/>
          <p:nvPr/>
        </p:nvSpPr>
        <p:spPr>
          <a:xfrm>
            <a:off x="304800" y="2930175"/>
            <a:ext cx="1752600" cy="461665"/>
          </a:xfrm>
          <a:prstGeom prst="rect">
            <a:avLst/>
          </a:prstGeom>
          <a:noFill/>
        </p:spPr>
        <p:txBody>
          <a:bodyPr wrap="square" rtlCol="0">
            <a:spAutoFit/>
          </a:bodyPr>
          <a:lstStyle/>
          <a:p>
            <a:pPr algn="ctr"/>
            <a:r>
              <a:rPr lang="en-US" dirty="0">
                <a:solidFill>
                  <a:schemeClr val="bg1"/>
                </a:solidFill>
              </a:rPr>
              <a:t>4,126 </a:t>
            </a:r>
          </a:p>
        </p:txBody>
      </p:sp>
      <p:sp>
        <p:nvSpPr>
          <p:cNvPr id="12" name="Rectangle 11">
            <a:extLst>
              <a:ext uri="{FF2B5EF4-FFF2-40B4-BE49-F238E27FC236}">
                <a16:creationId xmlns:a16="http://schemas.microsoft.com/office/drawing/2014/main" id="{B7B28A68-7017-034C-88C7-0A107E4A0AE5}"/>
              </a:ext>
            </a:extLst>
          </p:cNvPr>
          <p:cNvSpPr/>
          <p:nvPr/>
        </p:nvSpPr>
        <p:spPr>
          <a:xfrm>
            <a:off x="304800" y="3944465"/>
            <a:ext cx="1752600" cy="533400"/>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784487-E9CC-E341-B0D6-5B94E149821D}"/>
              </a:ext>
            </a:extLst>
          </p:cNvPr>
          <p:cNvSpPr txBox="1"/>
          <p:nvPr/>
        </p:nvSpPr>
        <p:spPr>
          <a:xfrm>
            <a:off x="304800" y="3980332"/>
            <a:ext cx="1752600" cy="461665"/>
          </a:xfrm>
          <a:prstGeom prst="rect">
            <a:avLst/>
          </a:prstGeom>
          <a:noFill/>
        </p:spPr>
        <p:txBody>
          <a:bodyPr wrap="square" rtlCol="0">
            <a:spAutoFit/>
          </a:bodyPr>
          <a:lstStyle/>
          <a:p>
            <a:pPr algn="ctr"/>
            <a:r>
              <a:rPr lang="en-US" dirty="0">
                <a:solidFill>
                  <a:schemeClr val="bg1"/>
                </a:solidFill>
              </a:rPr>
              <a:t>7,790</a:t>
            </a:r>
          </a:p>
        </p:txBody>
      </p:sp>
      <p:sp>
        <p:nvSpPr>
          <p:cNvPr id="14" name="TextBox 13">
            <a:extLst>
              <a:ext uri="{FF2B5EF4-FFF2-40B4-BE49-F238E27FC236}">
                <a16:creationId xmlns:a16="http://schemas.microsoft.com/office/drawing/2014/main" id="{12394CFF-FC7D-3246-BE56-F4BF21460323}"/>
              </a:ext>
            </a:extLst>
          </p:cNvPr>
          <p:cNvSpPr txBox="1"/>
          <p:nvPr/>
        </p:nvSpPr>
        <p:spPr>
          <a:xfrm>
            <a:off x="226316" y="1352550"/>
            <a:ext cx="2508123" cy="400110"/>
          </a:xfrm>
          <a:prstGeom prst="rect">
            <a:avLst/>
          </a:prstGeom>
          <a:noFill/>
        </p:spPr>
        <p:txBody>
          <a:bodyPr wrap="none" rtlCol="0">
            <a:spAutoFit/>
          </a:bodyPr>
          <a:lstStyle/>
          <a:p>
            <a:r>
              <a:rPr lang="en-US" sz="2000" dirty="0"/>
              <a:t>Total Address Points</a:t>
            </a:r>
          </a:p>
        </p:txBody>
      </p:sp>
      <p:sp>
        <p:nvSpPr>
          <p:cNvPr id="15" name="TextBox 14">
            <a:extLst>
              <a:ext uri="{FF2B5EF4-FFF2-40B4-BE49-F238E27FC236}">
                <a16:creationId xmlns:a16="http://schemas.microsoft.com/office/drawing/2014/main" id="{13757E41-AAC4-5C4A-A30B-4222B926653F}"/>
              </a:ext>
            </a:extLst>
          </p:cNvPr>
          <p:cNvSpPr txBox="1"/>
          <p:nvPr/>
        </p:nvSpPr>
        <p:spPr>
          <a:xfrm>
            <a:off x="226316" y="2450576"/>
            <a:ext cx="4219681" cy="400110"/>
          </a:xfrm>
          <a:prstGeom prst="rect">
            <a:avLst/>
          </a:prstGeom>
          <a:noFill/>
        </p:spPr>
        <p:txBody>
          <a:bodyPr wrap="none" rtlCol="0">
            <a:spAutoFit/>
          </a:bodyPr>
          <a:lstStyle/>
          <a:p>
            <a:r>
              <a:rPr lang="en-US" sz="2000" dirty="0"/>
              <a:t>Flooded Addresses – Dam Release</a:t>
            </a:r>
          </a:p>
        </p:txBody>
      </p:sp>
      <p:sp>
        <p:nvSpPr>
          <p:cNvPr id="16" name="TextBox 15">
            <a:extLst>
              <a:ext uri="{FF2B5EF4-FFF2-40B4-BE49-F238E27FC236}">
                <a16:creationId xmlns:a16="http://schemas.microsoft.com/office/drawing/2014/main" id="{38371E36-4DB8-384C-A274-8AE66E4EA986}"/>
              </a:ext>
            </a:extLst>
          </p:cNvPr>
          <p:cNvSpPr txBox="1"/>
          <p:nvPr/>
        </p:nvSpPr>
        <p:spPr>
          <a:xfrm>
            <a:off x="228600" y="3499442"/>
            <a:ext cx="3605731" cy="400110"/>
          </a:xfrm>
          <a:prstGeom prst="rect">
            <a:avLst/>
          </a:prstGeom>
          <a:noFill/>
        </p:spPr>
        <p:txBody>
          <a:bodyPr wrap="none" rtlCol="0">
            <a:spAutoFit/>
          </a:bodyPr>
          <a:lstStyle/>
          <a:p>
            <a:r>
              <a:rPr lang="en-US" sz="2000" dirty="0"/>
              <a:t>Flooded Addresses – No Dam</a:t>
            </a:r>
          </a:p>
        </p:txBody>
      </p:sp>
      <p:grpSp>
        <p:nvGrpSpPr>
          <p:cNvPr id="18" name="Group 17">
            <a:extLst>
              <a:ext uri="{FF2B5EF4-FFF2-40B4-BE49-F238E27FC236}">
                <a16:creationId xmlns:a16="http://schemas.microsoft.com/office/drawing/2014/main" id="{5399C8E6-8F49-0B49-851F-8A6FF4CC5222}"/>
              </a:ext>
            </a:extLst>
          </p:cNvPr>
          <p:cNvGrpSpPr/>
          <p:nvPr/>
        </p:nvGrpSpPr>
        <p:grpSpPr>
          <a:xfrm>
            <a:off x="4114800" y="361950"/>
            <a:ext cx="4917215" cy="4774305"/>
            <a:chOff x="4114800" y="361950"/>
            <a:chExt cx="4917215" cy="4774305"/>
          </a:xfrm>
        </p:grpSpPr>
        <p:grpSp>
          <p:nvGrpSpPr>
            <p:cNvPr id="29" name="Group 28">
              <a:extLst>
                <a:ext uri="{FF2B5EF4-FFF2-40B4-BE49-F238E27FC236}">
                  <a16:creationId xmlns:a16="http://schemas.microsoft.com/office/drawing/2014/main" id="{D274F84A-C1C5-9746-BC7B-9E69D3768B75}"/>
                </a:ext>
              </a:extLst>
            </p:cNvPr>
            <p:cNvGrpSpPr/>
            <p:nvPr/>
          </p:nvGrpSpPr>
          <p:grpSpPr>
            <a:xfrm>
              <a:off x="4114800" y="361950"/>
              <a:ext cx="4917215" cy="4774305"/>
              <a:chOff x="4114800" y="361950"/>
              <a:chExt cx="4917215" cy="4774305"/>
            </a:xfrm>
          </p:grpSpPr>
          <p:graphicFrame>
            <p:nvGraphicFramePr>
              <p:cNvPr id="17" name="Chart 16">
                <a:extLst>
                  <a:ext uri="{FF2B5EF4-FFF2-40B4-BE49-F238E27FC236}">
                    <a16:creationId xmlns:a16="http://schemas.microsoft.com/office/drawing/2014/main" id="{52D57F3C-67F6-A440-A854-2B68A9590894}"/>
                  </a:ext>
                </a:extLst>
              </p:cNvPr>
              <p:cNvGraphicFramePr>
                <a:graphicFrameLocks/>
              </p:cNvGraphicFramePr>
              <p:nvPr>
                <p:extLst>
                  <p:ext uri="{D42A27DB-BD31-4B8C-83A1-F6EECF244321}">
                    <p14:modId xmlns:p14="http://schemas.microsoft.com/office/powerpoint/2010/main" val="3035763964"/>
                  </p:ext>
                </p:extLst>
              </p:nvPr>
            </p:nvGraphicFramePr>
            <p:xfrm>
              <a:off x="4114800" y="361950"/>
              <a:ext cx="4783814" cy="4774305"/>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4">
                <a:extLst>
                  <a:ext uri="{FF2B5EF4-FFF2-40B4-BE49-F238E27FC236}">
                    <a16:creationId xmlns:a16="http://schemas.microsoft.com/office/drawing/2014/main" id="{427B3F25-A1E0-3C4D-A7B5-F238B1ABFB13}"/>
                  </a:ext>
                </a:extLst>
              </p:cNvPr>
              <p:cNvSpPr txBox="1"/>
              <p:nvPr/>
            </p:nvSpPr>
            <p:spPr>
              <a:xfrm>
                <a:off x="8075624" y="1339334"/>
                <a:ext cx="954107" cy="369332"/>
              </a:xfrm>
              <a:prstGeom prst="rect">
                <a:avLst/>
              </a:prstGeom>
              <a:solidFill>
                <a:schemeClr val="accent4"/>
              </a:solidFill>
              <a:ln>
                <a:solidFill>
                  <a:schemeClr val="accent4"/>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panose="020B0604020202020204" pitchFamily="34" charset="0"/>
                    <a:cs typeface="Arial" panose="020B0604020202020204" pitchFamily="34" charset="0"/>
                  </a:rPr>
                  <a:t>6 – 8 m</a:t>
                </a:r>
              </a:p>
            </p:txBody>
          </p:sp>
          <p:sp>
            <p:nvSpPr>
              <p:cNvPr id="27" name="TextBox 24">
                <a:extLst>
                  <a:ext uri="{FF2B5EF4-FFF2-40B4-BE49-F238E27FC236}">
                    <a16:creationId xmlns:a16="http://schemas.microsoft.com/office/drawing/2014/main" id="{36D383AA-77C8-2049-B9F3-AB879B8F21B6}"/>
                  </a:ext>
                </a:extLst>
              </p:cNvPr>
              <p:cNvSpPr txBox="1"/>
              <p:nvPr/>
            </p:nvSpPr>
            <p:spPr>
              <a:xfrm>
                <a:off x="8077908" y="925336"/>
                <a:ext cx="954107" cy="369332"/>
              </a:xfrm>
              <a:prstGeom prst="rect">
                <a:avLst/>
              </a:prstGeom>
              <a:solidFill>
                <a:srgbClr val="941100"/>
              </a:solidFill>
              <a:ln>
                <a:solidFill>
                  <a:srgbClr val="941100"/>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panose="020B0604020202020204" pitchFamily="34" charset="0"/>
                    <a:cs typeface="Arial" panose="020B0604020202020204" pitchFamily="34" charset="0"/>
                  </a:rPr>
                  <a:t>4 – 6 m</a:t>
                </a:r>
              </a:p>
            </p:txBody>
          </p:sp>
          <p:sp>
            <p:nvSpPr>
              <p:cNvPr id="28" name="TextBox 24">
                <a:extLst>
                  <a:ext uri="{FF2B5EF4-FFF2-40B4-BE49-F238E27FC236}">
                    <a16:creationId xmlns:a16="http://schemas.microsoft.com/office/drawing/2014/main" id="{42F08130-FDE6-4D42-901F-618140F152A4}"/>
                  </a:ext>
                </a:extLst>
              </p:cNvPr>
              <p:cNvSpPr txBox="1"/>
              <p:nvPr/>
            </p:nvSpPr>
            <p:spPr>
              <a:xfrm>
                <a:off x="8075624" y="506302"/>
                <a:ext cx="954108" cy="369332"/>
              </a:xfrm>
              <a:prstGeom prst="rect">
                <a:avLst/>
              </a:prstGeom>
              <a:solidFill>
                <a:srgbClr val="002060"/>
              </a:solidFill>
              <a:ln>
                <a:solidFill>
                  <a:srgbClr val="002060"/>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panose="020B0604020202020204" pitchFamily="34" charset="0"/>
                    <a:cs typeface="Arial" panose="020B0604020202020204" pitchFamily="34" charset="0"/>
                  </a:rPr>
                  <a:t>2 – 4 m</a:t>
                </a:r>
              </a:p>
            </p:txBody>
          </p:sp>
        </p:grpSp>
        <p:sp>
          <p:nvSpPr>
            <p:cNvPr id="39" name="Rectangle 38">
              <a:extLst>
                <a:ext uri="{FF2B5EF4-FFF2-40B4-BE49-F238E27FC236}">
                  <a16:creationId xmlns:a16="http://schemas.microsoft.com/office/drawing/2014/main" id="{D9FF1BF4-0A85-5E4E-9FF4-F2F96C4BF2A0}"/>
                </a:ext>
              </a:extLst>
            </p:cNvPr>
            <p:cNvSpPr/>
            <p:nvPr/>
          </p:nvSpPr>
          <p:spPr>
            <a:xfrm>
              <a:off x="5655689" y="573643"/>
              <a:ext cx="1888111" cy="369332"/>
            </a:xfrm>
            <a:prstGeom prst="rect">
              <a:avLst/>
            </a:prstGeom>
            <a:solidFill>
              <a:srgbClr val="BF5700"/>
            </a:solidFill>
            <a:ln>
              <a:solidFill>
                <a:srgbClr val="C653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Dam Release</a:t>
              </a:r>
            </a:p>
          </p:txBody>
        </p:sp>
      </p:grpSp>
      <p:grpSp>
        <p:nvGrpSpPr>
          <p:cNvPr id="19" name="Group 18">
            <a:extLst>
              <a:ext uri="{FF2B5EF4-FFF2-40B4-BE49-F238E27FC236}">
                <a16:creationId xmlns:a16="http://schemas.microsoft.com/office/drawing/2014/main" id="{28E14B7B-C2D5-0449-BFAC-24B45BFC2FF7}"/>
              </a:ext>
            </a:extLst>
          </p:cNvPr>
          <p:cNvGrpSpPr/>
          <p:nvPr/>
        </p:nvGrpSpPr>
        <p:grpSpPr>
          <a:xfrm>
            <a:off x="3733800" y="505542"/>
            <a:ext cx="5295932" cy="4690205"/>
            <a:chOff x="3733800" y="505542"/>
            <a:chExt cx="5295932" cy="4690205"/>
          </a:xfrm>
        </p:grpSpPr>
        <p:sp>
          <p:nvSpPr>
            <p:cNvPr id="40" name="Rectangle 39">
              <a:extLst>
                <a:ext uri="{FF2B5EF4-FFF2-40B4-BE49-F238E27FC236}">
                  <a16:creationId xmlns:a16="http://schemas.microsoft.com/office/drawing/2014/main" id="{1DE2AC6B-723E-1A46-BAD9-E513F0312E85}"/>
                </a:ext>
              </a:extLst>
            </p:cNvPr>
            <p:cNvSpPr/>
            <p:nvPr/>
          </p:nvSpPr>
          <p:spPr>
            <a:xfrm>
              <a:off x="5656491" y="581337"/>
              <a:ext cx="1888111" cy="369332"/>
            </a:xfrm>
            <a:prstGeom prst="rect">
              <a:avLst/>
            </a:prstGeom>
            <a:solidFill>
              <a:srgbClr val="BF5700"/>
            </a:solidFill>
            <a:ln>
              <a:solidFill>
                <a:srgbClr val="C6531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No Dam</a:t>
              </a:r>
            </a:p>
          </p:txBody>
        </p:sp>
        <p:grpSp>
          <p:nvGrpSpPr>
            <p:cNvPr id="38" name="Group 37">
              <a:extLst>
                <a:ext uri="{FF2B5EF4-FFF2-40B4-BE49-F238E27FC236}">
                  <a16:creationId xmlns:a16="http://schemas.microsoft.com/office/drawing/2014/main" id="{C7DCFAC2-46E8-E244-9134-A3869CB1E3B6}"/>
                </a:ext>
              </a:extLst>
            </p:cNvPr>
            <p:cNvGrpSpPr/>
            <p:nvPr/>
          </p:nvGrpSpPr>
          <p:grpSpPr>
            <a:xfrm>
              <a:off x="3733800" y="505542"/>
              <a:ext cx="5295932" cy="4690205"/>
              <a:chOff x="3733800" y="498394"/>
              <a:chExt cx="5295932" cy="4690205"/>
            </a:xfrm>
          </p:grpSpPr>
          <p:graphicFrame>
            <p:nvGraphicFramePr>
              <p:cNvPr id="30" name="Chart 29">
                <a:extLst>
                  <a:ext uri="{FF2B5EF4-FFF2-40B4-BE49-F238E27FC236}">
                    <a16:creationId xmlns:a16="http://schemas.microsoft.com/office/drawing/2014/main" id="{7F4FBC43-94C8-9F47-9B88-34CF93665920}"/>
                  </a:ext>
                </a:extLst>
              </p:cNvPr>
              <p:cNvGraphicFramePr>
                <a:graphicFrameLocks/>
              </p:cNvGraphicFramePr>
              <p:nvPr>
                <p:extLst>
                  <p:ext uri="{D42A27DB-BD31-4B8C-83A1-F6EECF244321}">
                    <p14:modId xmlns:p14="http://schemas.microsoft.com/office/powerpoint/2010/main" val="1816474010"/>
                  </p:ext>
                </p:extLst>
              </p:nvPr>
            </p:nvGraphicFramePr>
            <p:xfrm>
              <a:off x="3733800" y="876640"/>
              <a:ext cx="5268153" cy="4311959"/>
            </p:xfrm>
            <a:graphic>
              <a:graphicData uri="http://schemas.openxmlformats.org/drawingml/2006/chart">
                <c:chart xmlns:c="http://schemas.openxmlformats.org/drawingml/2006/chart" xmlns:r="http://schemas.openxmlformats.org/officeDocument/2006/relationships" r:id="rId4"/>
              </a:graphicData>
            </a:graphic>
          </p:graphicFrame>
          <p:sp>
            <p:nvSpPr>
              <p:cNvPr id="31" name="TextBox 30">
                <a:extLst>
                  <a:ext uri="{FF2B5EF4-FFF2-40B4-BE49-F238E27FC236}">
                    <a16:creationId xmlns:a16="http://schemas.microsoft.com/office/drawing/2014/main" id="{8067C126-1E03-394D-8C41-81799FAA5EF3}"/>
                  </a:ext>
                </a:extLst>
              </p:cNvPr>
              <p:cNvSpPr txBox="1"/>
              <p:nvPr/>
            </p:nvSpPr>
            <p:spPr>
              <a:xfrm>
                <a:off x="6763485" y="1823164"/>
                <a:ext cx="960519" cy="369332"/>
              </a:xfrm>
              <a:prstGeom prst="rect">
                <a:avLst/>
              </a:prstGeom>
              <a:noFill/>
            </p:spPr>
            <p:txBody>
              <a:bodyPr wrap="none" rtlCol="0">
                <a:spAutoFit/>
              </a:bodyPr>
              <a:lstStyle/>
              <a:p>
                <a:r>
                  <a:rPr lang="en-US" sz="1800" dirty="0">
                    <a:solidFill>
                      <a:schemeClr val="bg1"/>
                    </a:solidFill>
                  </a:rPr>
                  <a:t>&lt; 0.5 m</a:t>
                </a:r>
              </a:p>
            </p:txBody>
          </p:sp>
          <p:sp>
            <p:nvSpPr>
              <p:cNvPr id="32" name="TextBox 31">
                <a:extLst>
                  <a:ext uri="{FF2B5EF4-FFF2-40B4-BE49-F238E27FC236}">
                    <a16:creationId xmlns:a16="http://schemas.microsoft.com/office/drawing/2014/main" id="{11339C3A-CD54-BA46-AB90-5972CC0A4E9F}"/>
                  </a:ext>
                </a:extLst>
              </p:cNvPr>
              <p:cNvSpPr txBox="1"/>
              <p:nvPr/>
            </p:nvSpPr>
            <p:spPr>
              <a:xfrm>
                <a:off x="7230582" y="2530295"/>
                <a:ext cx="1146468" cy="369332"/>
              </a:xfrm>
              <a:prstGeom prst="rect">
                <a:avLst/>
              </a:prstGeom>
              <a:noFill/>
            </p:spPr>
            <p:txBody>
              <a:bodyPr wrap="none" rtlCol="0">
                <a:spAutoFit/>
              </a:bodyPr>
              <a:lstStyle/>
              <a:p>
                <a:r>
                  <a:rPr lang="en-US" sz="1800" dirty="0">
                    <a:solidFill>
                      <a:schemeClr val="bg1"/>
                    </a:solidFill>
                  </a:rPr>
                  <a:t>0.5 – 1 m</a:t>
                </a:r>
              </a:p>
            </p:txBody>
          </p:sp>
          <p:sp>
            <p:nvSpPr>
              <p:cNvPr id="33" name="TextBox 32">
                <a:extLst>
                  <a:ext uri="{FF2B5EF4-FFF2-40B4-BE49-F238E27FC236}">
                    <a16:creationId xmlns:a16="http://schemas.microsoft.com/office/drawing/2014/main" id="{77D2E290-464D-FF42-82E8-0634D39AAACA}"/>
                  </a:ext>
                </a:extLst>
              </p:cNvPr>
              <p:cNvSpPr txBox="1"/>
              <p:nvPr/>
            </p:nvSpPr>
            <p:spPr>
              <a:xfrm>
                <a:off x="6610347" y="3599013"/>
                <a:ext cx="954107" cy="369332"/>
              </a:xfrm>
              <a:prstGeom prst="rect">
                <a:avLst/>
              </a:prstGeom>
              <a:noFill/>
            </p:spPr>
            <p:txBody>
              <a:bodyPr wrap="none" rtlCol="0">
                <a:spAutoFit/>
              </a:bodyPr>
              <a:lstStyle/>
              <a:p>
                <a:r>
                  <a:rPr lang="en-US" sz="1800" dirty="0">
                    <a:solidFill>
                      <a:schemeClr val="bg1"/>
                    </a:solidFill>
                  </a:rPr>
                  <a:t>1 – 2 m</a:t>
                </a:r>
              </a:p>
            </p:txBody>
          </p:sp>
          <p:sp>
            <p:nvSpPr>
              <p:cNvPr id="34" name="TextBox 33">
                <a:extLst>
                  <a:ext uri="{FF2B5EF4-FFF2-40B4-BE49-F238E27FC236}">
                    <a16:creationId xmlns:a16="http://schemas.microsoft.com/office/drawing/2014/main" id="{13138B89-EE1B-FC43-92DD-10B4CD9A346E}"/>
                  </a:ext>
                </a:extLst>
              </p:cNvPr>
              <p:cNvSpPr txBox="1"/>
              <p:nvPr/>
            </p:nvSpPr>
            <p:spPr>
              <a:xfrm>
                <a:off x="5113622" y="2695954"/>
                <a:ext cx="954107" cy="369332"/>
              </a:xfrm>
              <a:prstGeom prst="rect">
                <a:avLst/>
              </a:prstGeom>
              <a:noFill/>
            </p:spPr>
            <p:txBody>
              <a:bodyPr wrap="none" rtlCol="0">
                <a:spAutoFit/>
              </a:bodyPr>
              <a:lstStyle/>
              <a:p>
                <a:r>
                  <a:rPr lang="en-US" sz="1800" dirty="0">
                    <a:solidFill>
                      <a:schemeClr val="bg1"/>
                    </a:solidFill>
                  </a:rPr>
                  <a:t>2 – 4 m</a:t>
                </a:r>
              </a:p>
            </p:txBody>
          </p:sp>
          <p:sp>
            <p:nvSpPr>
              <p:cNvPr id="35" name="TextBox 24">
                <a:extLst>
                  <a:ext uri="{FF2B5EF4-FFF2-40B4-BE49-F238E27FC236}">
                    <a16:creationId xmlns:a16="http://schemas.microsoft.com/office/drawing/2014/main" id="{92E55162-A26F-8447-BC54-2EEE16B886BD}"/>
                  </a:ext>
                </a:extLst>
              </p:cNvPr>
              <p:cNvSpPr txBox="1"/>
              <p:nvPr/>
            </p:nvSpPr>
            <p:spPr>
              <a:xfrm>
                <a:off x="8075624" y="498394"/>
                <a:ext cx="954108" cy="369332"/>
              </a:xfrm>
              <a:prstGeom prst="rect">
                <a:avLst/>
              </a:prstGeom>
              <a:solidFill>
                <a:srgbClr val="941100"/>
              </a:solidFill>
              <a:ln>
                <a:solidFill>
                  <a:srgbClr val="941100"/>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panose="020B0604020202020204" pitchFamily="34" charset="0"/>
                    <a:cs typeface="Arial" panose="020B0604020202020204" pitchFamily="34" charset="0"/>
                  </a:rPr>
                  <a:t>4 – 6 m</a:t>
                </a:r>
              </a:p>
            </p:txBody>
          </p:sp>
          <p:sp>
            <p:nvSpPr>
              <p:cNvPr id="36" name="TextBox 24">
                <a:extLst>
                  <a:ext uri="{FF2B5EF4-FFF2-40B4-BE49-F238E27FC236}">
                    <a16:creationId xmlns:a16="http://schemas.microsoft.com/office/drawing/2014/main" id="{4E88DA4C-2418-2240-BF98-1B63E62F2957}"/>
                  </a:ext>
                </a:extLst>
              </p:cNvPr>
              <p:cNvSpPr txBox="1"/>
              <p:nvPr/>
            </p:nvSpPr>
            <p:spPr>
              <a:xfrm>
                <a:off x="8075624" y="916701"/>
                <a:ext cx="954108" cy="369332"/>
              </a:xfrm>
              <a:prstGeom prst="rect">
                <a:avLst/>
              </a:prstGeom>
              <a:solidFill>
                <a:schemeClr val="accent4"/>
              </a:solidFill>
              <a:ln>
                <a:solidFill>
                  <a:schemeClr val="accent4"/>
                </a:solidFill>
              </a:ln>
            </p:spPr>
            <p:txBody>
              <a:bodyPr wrap="non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panose="020B0604020202020204" pitchFamily="34" charset="0"/>
                    <a:cs typeface="Arial" panose="020B0604020202020204" pitchFamily="34" charset="0"/>
                  </a:rPr>
                  <a:t>6 – 8 m</a:t>
                </a:r>
              </a:p>
            </p:txBody>
          </p:sp>
          <p:sp>
            <p:nvSpPr>
              <p:cNvPr id="37" name="TextBox 24">
                <a:extLst>
                  <a:ext uri="{FF2B5EF4-FFF2-40B4-BE49-F238E27FC236}">
                    <a16:creationId xmlns:a16="http://schemas.microsoft.com/office/drawing/2014/main" id="{6678A604-0E0A-3649-A5F7-9A821BEB41EF}"/>
                  </a:ext>
                </a:extLst>
              </p:cNvPr>
              <p:cNvSpPr txBox="1"/>
              <p:nvPr/>
            </p:nvSpPr>
            <p:spPr>
              <a:xfrm>
                <a:off x="8075624" y="1329068"/>
                <a:ext cx="954107" cy="369332"/>
              </a:xfrm>
              <a:prstGeom prst="rect">
                <a:avLst/>
              </a:prstGeom>
              <a:solidFill>
                <a:schemeClr val="accent2"/>
              </a:solidFill>
              <a:ln>
                <a:solidFill>
                  <a:schemeClr val="accent2"/>
                </a:solidFill>
              </a:ln>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800" dirty="0">
                    <a:solidFill>
                      <a:schemeClr val="bg1"/>
                    </a:solidFill>
                    <a:latin typeface="Arial" panose="020B0604020202020204" pitchFamily="34" charset="0"/>
                    <a:cs typeface="Arial" panose="020B0604020202020204" pitchFamily="34" charset="0"/>
                  </a:rPr>
                  <a:t>&gt; 8 m</a:t>
                </a:r>
              </a:p>
            </p:txBody>
          </p:sp>
        </p:grpSp>
      </p:grpSp>
    </p:spTree>
    <p:extLst>
      <p:ext uri="{BB962C8B-B14F-4D97-AF65-F5344CB8AC3E}">
        <p14:creationId xmlns:p14="http://schemas.microsoft.com/office/powerpoint/2010/main" val="3758547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P spid="12" grpId="0" animBg="1"/>
      <p:bldP spid="13" grpId="0"/>
      <p:bldP spid="15"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4800600" cy="857250"/>
          </a:xfrm>
        </p:spPr>
        <p:txBody>
          <a:bodyPr>
            <a:normAutofit/>
          </a:bodyPr>
          <a:lstStyle/>
          <a:p>
            <a:r>
              <a:rPr lang="en-US" sz="3200" b="1" kern="800" cap="all" dirty="0">
                <a:solidFill>
                  <a:srgbClr val="BF5700"/>
                </a:solidFill>
                <a:latin typeface="Arial Black" charset="0"/>
                <a:cs typeface="Arial Black" charset="0"/>
              </a:rPr>
              <a:t>Conclusion 				</a:t>
            </a:r>
          </a:p>
        </p:txBody>
      </p:sp>
      <p:sp>
        <p:nvSpPr>
          <p:cNvPr id="3" name="Rectangle 2">
            <a:extLst>
              <a:ext uri="{FF2B5EF4-FFF2-40B4-BE49-F238E27FC236}">
                <a16:creationId xmlns:a16="http://schemas.microsoft.com/office/drawing/2014/main" id="{B135C342-94E2-1648-8CE1-0A9D7E19F3C2}"/>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E1A755C-7E1F-184B-AC92-8F48B4CBB8C6}"/>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370DDC2B-DBFD-A64B-9B9F-B7C5F15EE06A}"/>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5CA3515-86A5-4C4A-835E-6E9FE9F73E43}"/>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B4E28864-0DE4-5F43-A74A-742C5D39BCC2}"/>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grpSp>
        <p:nvGrpSpPr>
          <p:cNvPr id="18" name="Group 17">
            <a:extLst>
              <a:ext uri="{FF2B5EF4-FFF2-40B4-BE49-F238E27FC236}">
                <a16:creationId xmlns:a16="http://schemas.microsoft.com/office/drawing/2014/main" id="{B05F86EF-76B9-E340-B57E-F6B35E6ED76D}"/>
              </a:ext>
            </a:extLst>
          </p:cNvPr>
          <p:cNvGrpSpPr/>
          <p:nvPr/>
        </p:nvGrpSpPr>
        <p:grpSpPr>
          <a:xfrm>
            <a:off x="228600" y="1392428"/>
            <a:ext cx="4114800" cy="2971883"/>
            <a:chOff x="228600" y="1392428"/>
            <a:chExt cx="4114800" cy="2971883"/>
          </a:xfrm>
        </p:grpSpPr>
        <p:sp>
          <p:nvSpPr>
            <p:cNvPr id="9" name="TextBox 8">
              <a:extLst>
                <a:ext uri="{FF2B5EF4-FFF2-40B4-BE49-F238E27FC236}">
                  <a16:creationId xmlns:a16="http://schemas.microsoft.com/office/drawing/2014/main" id="{7B20E446-E9C8-D74E-8BF1-4D2B01A3FED7}"/>
                </a:ext>
              </a:extLst>
            </p:cNvPr>
            <p:cNvSpPr txBox="1"/>
            <p:nvPr/>
          </p:nvSpPr>
          <p:spPr>
            <a:xfrm>
              <a:off x="553252" y="1822220"/>
              <a:ext cx="3617896" cy="707886"/>
            </a:xfrm>
            <a:prstGeom prst="rect">
              <a:avLst/>
            </a:prstGeom>
            <a:noFill/>
          </p:spPr>
          <p:txBody>
            <a:bodyPr wrap="square" rtlCol="0">
              <a:spAutoFit/>
            </a:bodyPr>
            <a:lstStyle/>
            <a:p>
              <a:r>
                <a:rPr lang="en-US" sz="2000" dirty="0"/>
                <a:t>A minimum of </a:t>
              </a:r>
              <a:r>
                <a:rPr lang="en-US" sz="2000" dirty="0">
                  <a:solidFill>
                    <a:schemeClr val="accent1"/>
                  </a:solidFill>
                </a:rPr>
                <a:t>5,800 additional homes </a:t>
              </a:r>
              <a:r>
                <a:rPr lang="en-US" sz="2000" dirty="0"/>
                <a:t>would have flooded </a:t>
              </a:r>
            </a:p>
          </p:txBody>
        </p:sp>
        <p:sp>
          <p:nvSpPr>
            <p:cNvPr id="11" name="TextBox 10">
              <a:extLst>
                <a:ext uri="{FF2B5EF4-FFF2-40B4-BE49-F238E27FC236}">
                  <a16:creationId xmlns:a16="http://schemas.microsoft.com/office/drawing/2014/main" id="{E5B93F05-6080-7448-9B89-9D41F27A583E}"/>
                </a:ext>
              </a:extLst>
            </p:cNvPr>
            <p:cNvSpPr txBox="1"/>
            <p:nvPr/>
          </p:nvSpPr>
          <p:spPr>
            <a:xfrm>
              <a:off x="228600" y="1392428"/>
              <a:ext cx="3124200" cy="400110"/>
            </a:xfrm>
            <a:prstGeom prst="rect">
              <a:avLst/>
            </a:prstGeom>
            <a:noFill/>
          </p:spPr>
          <p:txBody>
            <a:bodyPr wrap="square" rtlCol="0">
              <a:spAutoFit/>
            </a:bodyPr>
            <a:lstStyle/>
            <a:p>
              <a:pPr marL="342900" indent="-342900">
                <a:buFont typeface="Wingdings" pitchFamily="2" charset="2"/>
                <a:buChar char="v"/>
              </a:pPr>
              <a:r>
                <a:rPr lang="en-US" sz="2000" dirty="0"/>
                <a:t>If the dam collapsed:</a:t>
              </a:r>
            </a:p>
          </p:txBody>
        </p:sp>
        <p:sp>
          <p:nvSpPr>
            <p:cNvPr id="12" name="TextBox 11">
              <a:extLst>
                <a:ext uri="{FF2B5EF4-FFF2-40B4-BE49-F238E27FC236}">
                  <a16:creationId xmlns:a16="http://schemas.microsoft.com/office/drawing/2014/main" id="{8F5A1D2C-5A0D-1641-B6EA-1C251AC8C8C6}"/>
                </a:ext>
              </a:extLst>
            </p:cNvPr>
            <p:cNvSpPr txBox="1"/>
            <p:nvPr/>
          </p:nvSpPr>
          <p:spPr>
            <a:xfrm>
              <a:off x="553252" y="2559788"/>
              <a:ext cx="3617896" cy="1015663"/>
            </a:xfrm>
            <a:prstGeom prst="rect">
              <a:avLst/>
            </a:prstGeom>
            <a:noFill/>
          </p:spPr>
          <p:txBody>
            <a:bodyPr wrap="square" rtlCol="0">
              <a:spAutoFit/>
            </a:bodyPr>
            <a:lstStyle/>
            <a:p>
              <a:r>
                <a:rPr lang="en-US" sz="2000" dirty="0"/>
                <a:t>Previously flooded homes would have experienced </a:t>
              </a:r>
              <a:r>
                <a:rPr lang="en-US" sz="2000" dirty="0">
                  <a:solidFill>
                    <a:schemeClr val="accent1"/>
                  </a:solidFill>
                </a:rPr>
                <a:t>more damage </a:t>
              </a:r>
            </a:p>
          </p:txBody>
        </p:sp>
        <p:sp>
          <p:nvSpPr>
            <p:cNvPr id="13" name="TextBox 12">
              <a:extLst>
                <a:ext uri="{FF2B5EF4-FFF2-40B4-BE49-F238E27FC236}">
                  <a16:creationId xmlns:a16="http://schemas.microsoft.com/office/drawing/2014/main" id="{D3F5AF12-6E71-CA46-91DA-7FF23C97C45E}"/>
                </a:ext>
              </a:extLst>
            </p:cNvPr>
            <p:cNvSpPr txBox="1"/>
            <p:nvPr/>
          </p:nvSpPr>
          <p:spPr>
            <a:xfrm>
              <a:off x="228600" y="3656425"/>
              <a:ext cx="4114800" cy="707886"/>
            </a:xfrm>
            <a:prstGeom prst="rect">
              <a:avLst/>
            </a:prstGeom>
            <a:noFill/>
          </p:spPr>
          <p:txBody>
            <a:bodyPr wrap="square" rtlCol="0">
              <a:spAutoFit/>
            </a:bodyPr>
            <a:lstStyle/>
            <a:p>
              <a:pPr marL="342900" indent="-342900">
                <a:buFont typeface="Wingdings" pitchFamily="2" charset="2"/>
                <a:buChar char="v"/>
              </a:pPr>
              <a:r>
                <a:rPr lang="en-US" sz="2000" dirty="0"/>
                <a:t>Model builder is an incredibly </a:t>
              </a:r>
              <a:r>
                <a:rPr lang="en-US" sz="2000" dirty="0">
                  <a:solidFill>
                    <a:schemeClr val="accent1"/>
                  </a:solidFill>
                </a:rPr>
                <a:t>helpful</a:t>
              </a:r>
              <a:r>
                <a:rPr lang="en-US" sz="2000" dirty="0"/>
                <a:t> tool, but </a:t>
              </a:r>
              <a:r>
                <a:rPr lang="en-US" sz="2000" dirty="0">
                  <a:solidFill>
                    <a:schemeClr val="accent1"/>
                  </a:solidFill>
                </a:rPr>
                <a:t>glitches</a:t>
              </a:r>
              <a:r>
                <a:rPr lang="en-US" sz="2000" dirty="0"/>
                <a:t> often</a:t>
              </a:r>
              <a:endParaRPr lang="en-US" sz="2000" dirty="0">
                <a:solidFill>
                  <a:schemeClr val="accent1"/>
                </a:solidFill>
              </a:endParaRPr>
            </a:p>
          </p:txBody>
        </p:sp>
      </p:grpSp>
      <p:grpSp>
        <p:nvGrpSpPr>
          <p:cNvPr id="20" name="Group 19">
            <a:extLst>
              <a:ext uri="{FF2B5EF4-FFF2-40B4-BE49-F238E27FC236}">
                <a16:creationId xmlns:a16="http://schemas.microsoft.com/office/drawing/2014/main" id="{29ED07B9-72E4-584C-B13D-7970E6A4B1B4}"/>
              </a:ext>
            </a:extLst>
          </p:cNvPr>
          <p:cNvGrpSpPr/>
          <p:nvPr/>
        </p:nvGrpSpPr>
        <p:grpSpPr>
          <a:xfrm>
            <a:off x="4905620" y="650587"/>
            <a:ext cx="3838817" cy="3749550"/>
            <a:chOff x="4905620" y="650587"/>
            <a:chExt cx="3838817" cy="3749550"/>
          </a:xfrm>
        </p:grpSpPr>
        <p:sp>
          <p:nvSpPr>
            <p:cNvPr id="14" name="TextBox 13">
              <a:extLst>
                <a:ext uri="{FF2B5EF4-FFF2-40B4-BE49-F238E27FC236}">
                  <a16:creationId xmlns:a16="http://schemas.microsoft.com/office/drawing/2014/main" id="{97B661EB-3DCD-2E49-B2E6-4F5B8950C42B}"/>
                </a:ext>
              </a:extLst>
            </p:cNvPr>
            <p:cNvSpPr txBox="1"/>
            <p:nvPr/>
          </p:nvSpPr>
          <p:spPr>
            <a:xfrm>
              <a:off x="4905620" y="1394232"/>
              <a:ext cx="3810000" cy="400110"/>
            </a:xfrm>
            <a:prstGeom prst="rect">
              <a:avLst/>
            </a:prstGeom>
            <a:noFill/>
          </p:spPr>
          <p:txBody>
            <a:bodyPr wrap="square" rtlCol="0">
              <a:spAutoFit/>
            </a:bodyPr>
            <a:lstStyle/>
            <a:p>
              <a:pPr marL="342900" indent="-342900">
                <a:buFont typeface="Wingdings" pitchFamily="2" charset="2"/>
                <a:buChar char="v"/>
              </a:pPr>
              <a:r>
                <a:rPr lang="en-US" sz="2000" dirty="0"/>
                <a:t> </a:t>
              </a:r>
            </a:p>
          </p:txBody>
        </p:sp>
        <p:sp>
          <p:nvSpPr>
            <p:cNvPr id="15" name="TextBox 14">
              <a:extLst>
                <a:ext uri="{FF2B5EF4-FFF2-40B4-BE49-F238E27FC236}">
                  <a16:creationId xmlns:a16="http://schemas.microsoft.com/office/drawing/2014/main" id="{B1B78B53-A7BA-4141-B0D6-11FED103F543}"/>
                </a:ext>
              </a:extLst>
            </p:cNvPr>
            <p:cNvSpPr txBox="1"/>
            <p:nvPr/>
          </p:nvSpPr>
          <p:spPr>
            <a:xfrm>
              <a:off x="4934438" y="2552549"/>
              <a:ext cx="3809999" cy="707886"/>
            </a:xfrm>
            <a:prstGeom prst="rect">
              <a:avLst/>
            </a:prstGeom>
            <a:noFill/>
          </p:spPr>
          <p:txBody>
            <a:bodyPr wrap="square" rtlCol="0">
              <a:spAutoFit/>
            </a:bodyPr>
            <a:lstStyle/>
            <a:p>
              <a:pPr marL="342900" indent="-342900">
                <a:buFont typeface="Wingdings" pitchFamily="2" charset="2"/>
                <a:buChar char="v"/>
              </a:pPr>
              <a:r>
                <a:rPr lang="en-US" sz="2000" dirty="0"/>
                <a:t>Look at a </a:t>
              </a:r>
              <a:r>
                <a:rPr lang="en-US" sz="2000" dirty="0">
                  <a:solidFill>
                    <a:schemeClr val="accent1"/>
                  </a:solidFill>
                </a:rPr>
                <a:t>larger</a:t>
              </a:r>
              <a:r>
                <a:rPr lang="en-US" sz="2000" dirty="0"/>
                <a:t> area and rerun analysis </a:t>
              </a:r>
              <a:endParaRPr lang="en-US" sz="2000" dirty="0">
                <a:solidFill>
                  <a:schemeClr val="accent1"/>
                </a:solidFill>
              </a:endParaRPr>
            </a:p>
          </p:txBody>
        </p:sp>
        <p:sp>
          <p:nvSpPr>
            <p:cNvPr id="16" name="TextBox 15">
              <a:extLst>
                <a:ext uri="{FF2B5EF4-FFF2-40B4-BE49-F238E27FC236}">
                  <a16:creationId xmlns:a16="http://schemas.microsoft.com/office/drawing/2014/main" id="{9D179AB3-6A49-7642-BC81-8E7C15D613C4}"/>
                </a:ext>
              </a:extLst>
            </p:cNvPr>
            <p:cNvSpPr txBox="1"/>
            <p:nvPr/>
          </p:nvSpPr>
          <p:spPr>
            <a:xfrm>
              <a:off x="4934438" y="3384474"/>
              <a:ext cx="3781182" cy="1015663"/>
            </a:xfrm>
            <a:prstGeom prst="rect">
              <a:avLst/>
            </a:prstGeom>
            <a:noFill/>
          </p:spPr>
          <p:txBody>
            <a:bodyPr wrap="square" rtlCol="0">
              <a:spAutoFit/>
            </a:bodyPr>
            <a:lstStyle/>
            <a:p>
              <a:pPr marL="342900" indent="-342900">
                <a:buFont typeface="Wingdings" pitchFamily="2" charset="2"/>
                <a:buChar char="v"/>
              </a:pPr>
              <a:r>
                <a:rPr lang="en-US" sz="2000" dirty="0"/>
                <a:t>Include and differentiate between homes that flooded </a:t>
              </a:r>
              <a:r>
                <a:rPr lang="en-US" sz="2000" dirty="0">
                  <a:solidFill>
                    <a:schemeClr val="accent1"/>
                  </a:solidFill>
                </a:rPr>
                <a:t>due to rainfall</a:t>
              </a:r>
            </a:p>
          </p:txBody>
        </p:sp>
        <p:sp>
          <p:nvSpPr>
            <p:cNvPr id="17" name="Rectangle 16">
              <a:extLst>
                <a:ext uri="{FF2B5EF4-FFF2-40B4-BE49-F238E27FC236}">
                  <a16:creationId xmlns:a16="http://schemas.microsoft.com/office/drawing/2014/main" id="{53F5A87D-11F0-FE49-8CF0-54FCE01B7C3E}"/>
                </a:ext>
              </a:extLst>
            </p:cNvPr>
            <p:cNvSpPr/>
            <p:nvPr/>
          </p:nvSpPr>
          <p:spPr>
            <a:xfrm>
              <a:off x="5288538" y="1412847"/>
              <a:ext cx="3455899" cy="1015663"/>
            </a:xfrm>
            <a:prstGeom prst="rect">
              <a:avLst/>
            </a:prstGeom>
          </p:spPr>
          <p:txBody>
            <a:bodyPr wrap="square">
              <a:spAutoFit/>
            </a:bodyPr>
            <a:lstStyle/>
            <a:p>
              <a:r>
                <a:rPr lang="en-US" sz="2000" dirty="0">
                  <a:solidFill>
                    <a:schemeClr val="accent1"/>
                  </a:solidFill>
                </a:rPr>
                <a:t>Refine</a:t>
              </a:r>
              <a:r>
                <a:rPr lang="en-US" sz="2000" dirty="0"/>
                <a:t> discharge curves to find more accurate stage heights</a:t>
              </a:r>
            </a:p>
          </p:txBody>
        </p:sp>
        <p:sp>
          <p:nvSpPr>
            <p:cNvPr id="19" name="Rectangle 18">
              <a:extLst>
                <a:ext uri="{FF2B5EF4-FFF2-40B4-BE49-F238E27FC236}">
                  <a16:creationId xmlns:a16="http://schemas.microsoft.com/office/drawing/2014/main" id="{4564213B-DCF3-1141-AEDF-1D9CFB52C3AF}"/>
                </a:ext>
              </a:extLst>
            </p:cNvPr>
            <p:cNvSpPr/>
            <p:nvPr/>
          </p:nvSpPr>
          <p:spPr>
            <a:xfrm>
              <a:off x="4934438" y="650587"/>
              <a:ext cx="3595280" cy="584775"/>
            </a:xfrm>
            <a:prstGeom prst="rect">
              <a:avLst/>
            </a:prstGeom>
          </p:spPr>
          <p:txBody>
            <a:bodyPr wrap="none">
              <a:spAutoFit/>
            </a:bodyPr>
            <a:lstStyle/>
            <a:p>
              <a:r>
                <a:rPr lang="en-US" sz="3200" b="1" kern="800" cap="all" dirty="0">
                  <a:solidFill>
                    <a:srgbClr val="BF5700"/>
                  </a:solidFill>
                  <a:latin typeface="Arial Black" charset="0"/>
                  <a:cs typeface="Arial Black" charset="0"/>
                </a:rPr>
                <a:t>Future Work</a:t>
              </a:r>
              <a:endParaRPr lang="en-US" sz="3200" dirty="0"/>
            </a:p>
          </p:txBody>
        </p:sp>
      </p:grpSp>
    </p:spTree>
    <p:extLst>
      <p:ext uri="{BB962C8B-B14F-4D97-AF65-F5344CB8AC3E}">
        <p14:creationId xmlns:p14="http://schemas.microsoft.com/office/powerpoint/2010/main" val="1102942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9900" y="2143125"/>
            <a:ext cx="3124200" cy="857250"/>
          </a:xfrm>
        </p:spPr>
        <p:txBody>
          <a:bodyPr>
            <a:normAutofit fontScale="90000"/>
          </a:bodyPr>
          <a:lstStyle/>
          <a:p>
            <a:r>
              <a:rPr lang="en-US" sz="3600" b="1" kern="800" cap="all" dirty="0">
                <a:solidFill>
                  <a:srgbClr val="BF5700"/>
                </a:solidFill>
                <a:latin typeface="Arial Black" charset="0"/>
                <a:cs typeface="Arial Black" charset="0"/>
              </a:rPr>
              <a:t>Questions?</a:t>
            </a:r>
          </a:p>
        </p:txBody>
      </p:sp>
      <p:sp>
        <p:nvSpPr>
          <p:cNvPr id="3" name="Rectangle 2">
            <a:extLst>
              <a:ext uri="{FF2B5EF4-FFF2-40B4-BE49-F238E27FC236}">
                <a16:creationId xmlns:a16="http://schemas.microsoft.com/office/drawing/2014/main" id="{01156461-E35C-5542-8B76-51EC676696C2}"/>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99B137-86B7-2A44-8BBF-F2E4FF2E6BA8}"/>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D7C46CB7-404A-C84A-8C59-90E81DCFE568}"/>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2B4EFF9B-BDB1-FE41-A7C8-C3396D032CCF}"/>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BBD95205-337D-5E41-A02C-616B74D18355}"/>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spTree>
    <p:extLst>
      <p:ext uri="{BB962C8B-B14F-4D97-AF65-F5344CB8AC3E}">
        <p14:creationId xmlns:p14="http://schemas.microsoft.com/office/powerpoint/2010/main" val="4233720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Background</a:t>
            </a:r>
          </a:p>
        </p:txBody>
      </p:sp>
      <p:sp>
        <p:nvSpPr>
          <p:cNvPr id="4" name="Rectangle 3">
            <a:extLst>
              <a:ext uri="{FF2B5EF4-FFF2-40B4-BE49-F238E27FC236}">
                <a16:creationId xmlns:a16="http://schemas.microsoft.com/office/drawing/2014/main" id="{E2C850EF-4779-7E49-B021-0C6ADC97CD9F}"/>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7AEF16-725B-824C-AAC1-EB6908207725}"/>
              </a:ext>
            </a:extLst>
          </p:cNvPr>
          <p:cNvSpPr txBox="1"/>
          <p:nvPr/>
        </p:nvSpPr>
        <p:spPr>
          <a:xfrm>
            <a:off x="1371600" y="4900662"/>
            <a:ext cx="9906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Background</a:t>
            </a:r>
          </a:p>
        </p:txBody>
      </p:sp>
      <p:sp>
        <p:nvSpPr>
          <p:cNvPr id="6" name="TextBox 5">
            <a:extLst>
              <a:ext uri="{FF2B5EF4-FFF2-40B4-BE49-F238E27FC236}">
                <a16:creationId xmlns:a16="http://schemas.microsoft.com/office/drawing/2014/main" id="{9180D067-CAE8-5749-BD58-BB73E8EBB34B}"/>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8" name="TextBox 7">
            <a:extLst>
              <a:ext uri="{FF2B5EF4-FFF2-40B4-BE49-F238E27FC236}">
                <a16:creationId xmlns:a16="http://schemas.microsoft.com/office/drawing/2014/main" id="{D29D9B35-F1D6-674D-9CDD-777CB5424E57}"/>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9" name="TextBox 8">
            <a:extLst>
              <a:ext uri="{FF2B5EF4-FFF2-40B4-BE49-F238E27FC236}">
                <a16:creationId xmlns:a16="http://schemas.microsoft.com/office/drawing/2014/main" id="{A813539E-1484-4A46-BAAB-C95612F108DE}"/>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pic>
        <p:nvPicPr>
          <p:cNvPr id="15" name="Picture 14" descr="House | Free Stock Photo | Illustration of a house | # 14442">
            <a:extLst>
              <a:ext uri="{FF2B5EF4-FFF2-40B4-BE49-F238E27FC236}">
                <a16:creationId xmlns:a16="http://schemas.microsoft.com/office/drawing/2014/main" id="{72DAFFF2-7B26-A144-A788-975ACF14F4C5}"/>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364046" y="2868964"/>
            <a:ext cx="727262" cy="727262"/>
          </a:xfrm>
          <a:prstGeom prst="rect">
            <a:avLst/>
          </a:prstGeom>
        </p:spPr>
      </p:pic>
      <p:sp>
        <p:nvSpPr>
          <p:cNvPr id="16" name="TextBox 15">
            <a:extLst>
              <a:ext uri="{FF2B5EF4-FFF2-40B4-BE49-F238E27FC236}">
                <a16:creationId xmlns:a16="http://schemas.microsoft.com/office/drawing/2014/main" id="{341B7019-1A59-1949-BFCE-5D135F8CBC80}"/>
              </a:ext>
            </a:extLst>
          </p:cNvPr>
          <p:cNvSpPr txBox="1"/>
          <p:nvPr/>
        </p:nvSpPr>
        <p:spPr>
          <a:xfrm>
            <a:off x="228600" y="1200150"/>
            <a:ext cx="2834430" cy="400110"/>
          </a:xfrm>
          <a:prstGeom prst="rect">
            <a:avLst/>
          </a:prstGeom>
          <a:noFill/>
        </p:spPr>
        <p:txBody>
          <a:bodyPr wrap="none" rtlCol="0">
            <a:spAutoFit/>
          </a:bodyPr>
          <a:lstStyle/>
          <a:p>
            <a:r>
              <a:rPr lang="en-US" sz="2000" i="1" dirty="0"/>
              <a:t>Hurricane Harvey Stats</a:t>
            </a:r>
          </a:p>
        </p:txBody>
      </p:sp>
      <p:sp>
        <p:nvSpPr>
          <p:cNvPr id="17" name="TextBox 16">
            <a:extLst>
              <a:ext uri="{FF2B5EF4-FFF2-40B4-BE49-F238E27FC236}">
                <a16:creationId xmlns:a16="http://schemas.microsoft.com/office/drawing/2014/main" id="{2A5FB707-FA02-2D48-BA86-21178DE7D6C9}"/>
              </a:ext>
            </a:extLst>
          </p:cNvPr>
          <p:cNvSpPr txBox="1"/>
          <p:nvPr/>
        </p:nvSpPr>
        <p:spPr>
          <a:xfrm>
            <a:off x="1214445" y="3139026"/>
            <a:ext cx="3634328" cy="369332"/>
          </a:xfrm>
          <a:prstGeom prst="rect">
            <a:avLst/>
          </a:prstGeom>
          <a:noFill/>
        </p:spPr>
        <p:txBody>
          <a:bodyPr wrap="none" rtlCol="0">
            <a:spAutoFit/>
          </a:bodyPr>
          <a:lstStyle/>
          <a:p>
            <a:r>
              <a:rPr lang="en-US" sz="1800" dirty="0">
                <a:solidFill>
                  <a:schemeClr val="accent1"/>
                </a:solidFill>
              </a:rPr>
              <a:t>30,000 - 40,000 </a:t>
            </a:r>
            <a:r>
              <a:rPr lang="en-US" sz="1800" dirty="0"/>
              <a:t>homes destroyed</a:t>
            </a:r>
          </a:p>
        </p:txBody>
      </p:sp>
      <p:pic>
        <p:nvPicPr>
          <p:cNvPr id="19" name="Picture 18" descr="File:Goutte d'eau.png - Wikimedia Commons">
            <a:extLst>
              <a:ext uri="{FF2B5EF4-FFF2-40B4-BE49-F238E27FC236}">
                <a16:creationId xmlns:a16="http://schemas.microsoft.com/office/drawing/2014/main" id="{E63E165C-ABF0-0242-8919-2F5C32F4C6D6}"/>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xmlns="" r:id="rId6"/>
              </a:ext>
            </a:extLst>
          </a:blip>
          <a:stretch>
            <a:fillRect/>
          </a:stretch>
        </p:blipFill>
        <p:spPr>
          <a:xfrm>
            <a:off x="390484" y="1733550"/>
            <a:ext cx="727262" cy="727262"/>
          </a:xfrm>
          <a:prstGeom prst="rect">
            <a:avLst/>
          </a:prstGeom>
        </p:spPr>
      </p:pic>
      <p:sp>
        <p:nvSpPr>
          <p:cNvPr id="21" name="TextBox 20">
            <a:extLst>
              <a:ext uri="{FF2B5EF4-FFF2-40B4-BE49-F238E27FC236}">
                <a16:creationId xmlns:a16="http://schemas.microsoft.com/office/drawing/2014/main" id="{5CA06948-895B-FE4D-819D-08D40A8483A5}"/>
              </a:ext>
            </a:extLst>
          </p:cNvPr>
          <p:cNvSpPr txBox="1"/>
          <p:nvPr/>
        </p:nvSpPr>
        <p:spPr>
          <a:xfrm>
            <a:off x="1226705" y="1818373"/>
            <a:ext cx="4242321" cy="646331"/>
          </a:xfrm>
          <a:prstGeom prst="rect">
            <a:avLst/>
          </a:prstGeom>
          <a:noFill/>
        </p:spPr>
        <p:txBody>
          <a:bodyPr wrap="square" rtlCol="0">
            <a:spAutoFit/>
          </a:bodyPr>
          <a:lstStyle/>
          <a:p>
            <a:r>
              <a:rPr lang="en-US" sz="1800" dirty="0">
                <a:solidFill>
                  <a:schemeClr val="accent1"/>
                </a:solidFill>
              </a:rPr>
              <a:t>27 trillion gallons </a:t>
            </a:r>
            <a:r>
              <a:rPr lang="en-US" sz="1800" dirty="0"/>
              <a:t>of water over Texas and Louisiana</a:t>
            </a:r>
          </a:p>
        </p:txBody>
      </p:sp>
      <p:grpSp>
        <p:nvGrpSpPr>
          <p:cNvPr id="31" name="Group 30">
            <a:extLst>
              <a:ext uri="{FF2B5EF4-FFF2-40B4-BE49-F238E27FC236}">
                <a16:creationId xmlns:a16="http://schemas.microsoft.com/office/drawing/2014/main" id="{D9BC622A-D274-BD44-8A95-6BF6CB90B2A5}"/>
              </a:ext>
            </a:extLst>
          </p:cNvPr>
          <p:cNvGrpSpPr/>
          <p:nvPr/>
        </p:nvGrpSpPr>
        <p:grpSpPr>
          <a:xfrm>
            <a:off x="1382909" y="1269989"/>
            <a:ext cx="7677397" cy="3206761"/>
            <a:chOff x="1303214" y="1330133"/>
            <a:chExt cx="7677397" cy="3206761"/>
          </a:xfrm>
        </p:grpSpPr>
        <p:pic>
          <p:nvPicPr>
            <p:cNvPr id="13" name="Picture 12">
              <a:extLst>
                <a:ext uri="{FF2B5EF4-FFF2-40B4-BE49-F238E27FC236}">
                  <a16:creationId xmlns:a16="http://schemas.microsoft.com/office/drawing/2014/main" id="{7F145579-7453-754A-A9B2-B6A1041240F1}"/>
                </a:ext>
              </a:extLst>
            </p:cNvPr>
            <p:cNvPicPr>
              <a:picLocks noChangeAspect="1"/>
            </p:cNvPicPr>
            <p:nvPr/>
          </p:nvPicPr>
          <p:blipFill>
            <a:blip r:embed="rId7"/>
            <a:stretch>
              <a:fillRect/>
            </a:stretch>
          </p:blipFill>
          <p:spPr>
            <a:xfrm>
              <a:off x="5346282" y="1330133"/>
              <a:ext cx="3634329" cy="3206761"/>
            </a:xfrm>
            <a:prstGeom prst="rect">
              <a:avLst/>
            </a:prstGeom>
          </p:spPr>
        </p:pic>
        <p:sp>
          <p:nvSpPr>
            <p:cNvPr id="22" name="TextBox 21">
              <a:extLst>
                <a:ext uri="{FF2B5EF4-FFF2-40B4-BE49-F238E27FC236}">
                  <a16:creationId xmlns:a16="http://schemas.microsoft.com/office/drawing/2014/main" id="{0BC6D358-9B4B-D649-8C6A-08B71B5A786F}"/>
                </a:ext>
              </a:extLst>
            </p:cNvPr>
            <p:cNvSpPr txBox="1"/>
            <p:nvPr/>
          </p:nvSpPr>
          <p:spPr>
            <a:xfrm>
              <a:off x="1693918" y="2690080"/>
              <a:ext cx="3978974" cy="338554"/>
            </a:xfrm>
            <a:prstGeom prst="rect">
              <a:avLst/>
            </a:prstGeom>
            <a:noFill/>
          </p:spPr>
          <p:txBody>
            <a:bodyPr wrap="none" rtlCol="0">
              <a:spAutoFit/>
            </a:bodyPr>
            <a:lstStyle/>
            <a:p>
              <a:r>
                <a:rPr lang="en-US" sz="1600" dirty="0"/>
                <a:t>Equivalent to 1 million gallons per person!</a:t>
              </a:r>
            </a:p>
          </p:txBody>
        </p:sp>
        <p:sp>
          <p:nvSpPr>
            <p:cNvPr id="25" name="Bent-Up Arrow 24">
              <a:extLst>
                <a:ext uri="{FF2B5EF4-FFF2-40B4-BE49-F238E27FC236}">
                  <a16:creationId xmlns:a16="http://schemas.microsoft.com/office/drawing/2014/main" id="{65B8ABC3-AF07-6943-8D2B-198B2327C4DD}"/>
                </a:ext>
              </a:extLst>
            </p:cNvPr>
            <p:cNvSpPr/>
            <p:nvPr/>
          </p:nvSpPr>
          <p:spPr>
            <a:xfrm rot="5400000">
              <a:off x="1303425" y="2592051"/>
              <a:ext cx="338553" cy="338975"/>
            </a:xfrm>
            <a:prstGeom prst="ben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ight Arrow 25">
              <a:extLst>
                <a:ext uri="{FF2B5EF4-FFF2-40B4-BE49-F238E27FC236}">
                  <a16:creationId xmlns:a16="http://schemas.microsoft.com/office/drawing/2014/main" id="{264658CF-A83A-0740-B32F-0A51B91828D7}"/>
                </a:ext>
              </a:extLst>
            </p:cNvPr>
            <p:cNvSpPr/>
            <p:nvPr/>
          </p:nvSpPr>
          <p:spPr>
            <a:xfrm>
              <a:off x="5648065" y="2745057"/>
              <a:ext cx="289724"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0" name="TextBox 29">
            <a:extLst>
              <a:ext uri="{FF2B5EF4-FFF2-40B4-BE49-F238E27FC236}">
                <a16:creationId xmlns:a16="http://schemas.microsoft.com/office/drawing/2014/main" id="{DF3E30E4-F334-4B40-B7EF-729C51E70864}"/>
              </a:ext>
            </a:extLst>
          </p:cNvPr>
          <p:cNvSpPr txBox="1"/>
          <p:nvPr/>
        </p:nvSpPr>
        <p:spPr>
          <a:xfrm>
            <a:off x="1214445" y="3946105"/>
            <a:ext cx="3236784" cy="369332"/>
          </a:xfrm>
          <a:prstGeom prst="rect">
            <a:avLst/>
          </a:prstGeom>
          <a:noFill/>
        </p:spPr>
        <p:txBody>
          <a:bodyPr wrap="none" rtlCol="0">
            <a:spAutoFit/>
          </a:bodyPr>
          <a:lstStyle/>
          <a:p>
            <a:r>
              <a:rPr lang="en-US" sz="1800" dirty="0">
                <a:solidFill>
                  <a:schemeClr val="accent1"/>
                </a:solidFill>
              </a:rPr>
              <a:t>$150 billion </a:t>
            </a:r>
            <a:r>
              <a:rPr lang="en-US" sz="1800" dirty="0"/>
              <a:t>for recovery costs</a:t>
            </a:r>
          </a:p>
        </p:txBody>
      </p:sp>
      <p:pic>
        <p:nvPicPr>
          <p:cNvPr id="38" name="Picture 37" descr="Public Domain Clip Art Image | Illustration of a dollar ...">
            <a:extLst>
              <a:ext uri="{FF2B5EF4-FFF2-40B4-BE49-F238E27FC236}">
                <a16:creationId xmlns:a16="http://schemas.microsoft.com/office/drawing/2014/main" id="{A225A0BB-4D2F-8345-ABEC-13A72A79FC5E}"/>
              </a:ext>
            </a:extLst>
          </p:cNvPr>
          <p:cNvPicPr>
            <a:picLocks noChangeAspect="1"/>
          </p:cNvPicPr>
          <p:nvPr/>
        </p:nvPicPr>
        <p:blipFill>
          <a:blip r:embed="rId8" cstate="print">
            <a:extLst>
              <a:ext uri="{28A0092B-C50C-407E-A947-70E740481C1C}">
                <a14:useLocalDpi xmlns:a14="http://schemas.microsoft.com/office/drawing/2010/main" val="0"/>
              </a:ext>
              <a:ext uri="{837473B0-CC2E-450A-ABE3-18F120FF3D39}">
                <a1611:picAttrSrcUrl xmlns:a1611="http://schemas.microsoft.com/office/drawing/2016/11/main" xmlns="" r:id="rId9"/>
              </a:ext>
            </a:extLst>
          </a:blip>
          <a:stretch>
            <a:fillRect/>
          </a:stretch>
        </p:blipFill>
        <p:spPr>
          <a:xfrm>
            <a:off x="364046" y="3817777"/>
            <a:ext cx="727262" cy="727262"/>
          </a:xfrm>
          <a:prstGeom prst="rect">
            <a:avLst/>
          </a:prstGeom>
        </p:spPr>
      </p:pic>
    </p:spTree>
    <p:extLst>
      <p:ext uri="{BB962C8B-B14F-4D97-AF65-F5344CB8AC3E}">
        <p14:creationId xmlns:p14="http://schemas.microsoft.com/office/powerpoint/2010/main" val="86700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Background</a:t>
            </a:r>
          </a:p>
        </p:txBody>
      </p:sp>
      <p:pic>
        <p:nvPicPr>
          <p:cNvPr id="21" name="Picture 20">
            <a:extLst>
              <a:ext uri="{FF2B5EF4-FFF2-40B4-BE49-F238E27FC236}">
                <a16:creationId xmlns:a16="http://schemas.microsoft.com/office/drawing/2014/main" id="{AF65A056-27F6-884C-9B2D-9718913844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2962" y="1391464"/>
            <a:ext cx="4143050" cy="2094686"/>
          </a:xfrm>
          <a:prstGeom prst="rect">
            <a:avLst/>
          </a:prstGeom>
        </p:spPr>
      </p:pic>
      <p:sp>
        <p:nvSpPr>
          <p:cNvPr id="4" name="Rectangle 3">
            <a:extLst>
              <a:ext uri="{FF2B5EF4-FFF2-40B4-BE49-F238E27FC236}">
                <a16:creationId xmlns:a16="http://schemas.microsoft.com/office/drawing/2014/main" id="{E2C850EF-4779-7E49-B021-0C6ADC97CD9F}"/>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67AEF16-725B-824C-AAC1-EB6908207725}"/>
              </a:ext>
            </a:extLst>
          </p:cNvPr>
          <p:cNvSpPr txBox="1"/>
          <p:nvPr/>
        </p:nvSpPr>
        <p:spPr>
          <a:xfrm>
            <a:off x="1371600" y="4900662"/>
            <a:ext cx="9906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Background</a:t>
            </a:r>
          </a:p>
        </p:txBody>
      </p:sp>
      <p:sp>
        <p:nvSpPr>
          <p:cNvPr id="6" name="TextBox 5">
            <a:extLst>
              <a:ext uri="{FF2B5EF4-FFF2-40B4-BE49-F238E27FC236}">
                <a16:creationId xmlns:a16="http://schemas.microsoft.com/office/drawing/2014/main" id="{9180D067-CAE8-5749-BD58-BB73E8EBB34B}"/>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8" name="TextBox 7">
            <a:extLst>
              <a:ext uri="{FF2B5EF4-FFF2-40B4-BE49-F238E27FC236}">
                <a16:creationId xmlns:a16="http://schemas.microsoft.com/office/drawing/2014/main" id="{D29D9B35-F1D6-674D-9CDD-777CB5424E57}"/>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9" name="TextBox 8">
            <a:extLst>
              <a:ext uri="{FF2B5EF4-FFF2-40B4-BE49-F238E27FC236}">
                <a16:creationId xmlns:a16="http://schemas.microsoft.com/office/drawing/2014/main" id="{A813539E-1484-4A46-BAAB-C95612F108DE}"/>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sp>
        <p:nvSpPr>
          <p:cNvPr id="3" name="TextBox 2">
            <a:extLst>
              <a:ext uri="{FF2B5EF4-FFF2-40B4-BE49-F238E27FC236}">
                <a16:creationId xmlns:a16="http://schemas.microsoft.com/office/drawing/2014/main" id="{9E7DEC09-8302-2A42-82A6-AC41E5FA42D8}"/>
              </a:ext>
            </a:extLst>
          </p:cNvPr>
          <p:cNvSpPr txBox="1"/>
          <p:nvPr/>
        </p:nvSpPr>
        <p:spPr>
          <a:xfrm>
            <a:off x="277881" y="4169173"/>
            <a:ext cx="4333504" cy="646331"/>
          </a:xfrm>
          <a:prstGeom prst="rect">
            <a:avLst/>
          </a:prstGeom>
          <a:noFill/>
        </p:spPr>
        <p:txBody>
          <a:bodyPr wrap="square" rtlCol="0">
            <a:spAutoFit/>
          </a:bodyPr>
          <a:lstStyle/>
          <a:p>
            <a:r>
              <a:rPr lang="en-US" sz="1800" dirty="0"/>
              <a:t>Approached the average volume pouring over </a:t>
            </a:r>
            <a:r>
              <a:rPr lang="en-US" sz="1800" dirty="0">
                <a:solidFill>
                  <a:schemeClr val="accent1"/>
                </a:solidFill>
              </a:rPr>
              <a:t>Niagara Falls</a:t>
            </a:r>
          </a:p>
        </p:txBody>
      </p:sp>
      <p:grpSp>
        <p:nvGrpSpPr>
          <p:cNvPr id="15" name="Group 14">
            <a:extLst>
              <a:ext uri="{FF2B5EF4-FFF2-40B4-BE49-F238E27FC236}">
                <a16:creationId xmlns:a16="http://schemas.microsoft.com/office/drawing/2014/main" id="{B8A1197C-1DD4-2F4B-88A0-E12ECC49AB5C}"/>
              </a:ext>
            </a:extLst>
          </p:cNvPr>
          <p:cNvGrpSpPr/>
          <p:nvPr/>
        </p:nvGrpSpPr>
        <p:grpSpPr>
          <a:xfrm>
            <a:off x="4800600" y="666750"/>
            <a:ext cx="4110393" cy="1522302"/>
            <a:chOff x="0" y="1029794"/>
            <a:chExt cx="6913050" cy="1910679"/>
          </a:xfrm>
        </p:grpSpPr>
        <p:pic>
          <p:nvPicPr>
            <p:cNvPr id="13" name="Picture 12">
              <a:extLst>
                <a:ext uri="{FF2B5EF4-FFF2-40B4-BE49-F238E27FC236}">
                  <a16:creationId xmlns:a16="http://schemas.microsoft.com/office/drawing/2014/main" id="{AEE2AA43-60F2-3649-9044-C446C9E42A31}"/>
                </a:ext>
              </a:extLst>
            </p:cNvPr>
            <p:cNvPicPr>
              <a:picLocks noChangeAspect="1"/>
            </p:cNvPicPr>
            <p:nvPr/>
          </p:nvPicPr>
          <p:blipFill rotWithShape="1">
            <a:blip r:embed="rId5">
              <a:extLst>
                <a:ext uri="{28A0092B-C50C-407E-A947-70E740481C1C}">
                  <a14:useLocalDpi xmlns:a14="http://schemas.microsoft.com/office/drawing/2010/main" val="0"/>
                </a:ext>
              </a:extLst>
            </a:blip>
            <a:srcRect r="24398" b="76926"/>
            <a:stretch/>
          </p:blipFill>
          <p:spPr>
            <a:xfrm>
              <a:off x="0" y="1029794"/>
              <a:ext cx="6913050" cy="711569"/>
            </a:xfrm>
            <a:prstGeom prst="rect">
              <a:avLst/>
            </a:prstGeom>
          </p:spPr>
        </p:pic>
        <p:pic>
          <p:nvPicPr>
            <p:cNvPr id="14" name="Picture 13">
              <a:extLst>
                <a:ext uri="{FF2B5EF4-FFF2-40B4-BE49-F238E27FC236}">
                  <a16:creationId xmlns:a16="http://schemas.microsoft.com/office/drawing/2014/main" id="{6EB5C9D2-3063-AE49-B3DF-CA5EFCE5D51F}"/>
                </a:ext>
              </a:extLst>
            </p:cNvPr>
            <p:cNvPicPr>
              <a:picLocks noChangeAspect="1"/>
            </p:cNvPicPr>
            <p:nvPr/>
          </p:nvPicPr>
          <p:blipFill rotWithShape="1">
            <a:blip r:embed="rId5">
              <a:extLst>
                <a:ext uri="{28A0092B-C50C-407E-A947-70E740481C1C}">
                  <a14:useLocalDpi xmlns:a14="http://schemas.microsoft.com/office/drawing/2010/main" val="0"/>
                </a:ext>
              </a:extLst>
            </a:blip>
            <a:srcRect t="61117" r="24398"/>
            <a:stretch/>
          </p:blipFill>
          <p:spPr>
            <a:xfrm>
              <a:off x="0" y="1741363"/>
              <a:ext cx="6913050" cy="1199110"/>
            </a:xfrm>
            <a:prstGeom prst="rect">
              <a:avLst/>
            </a:prstGeom>
          </p:spPr>
        </p:pic>
      </p:grpSp>
      <p:pic>
        <p:nvPicPr>
          <p:cNvPr id="19" name="2017 Hurricane Harvey Lake Conroe TX Dam Release">
            <a:hlinkClick r:id="" action="ppaction://media"/>
            <a:extLst>
              <a:ext uri="{FF2B5EF4-FFF2-40B4-BE49-F238E27FC236}">
                <a16:creationId xmlns:a16="http://schemas.microsoft.com/office/drawing/2014/main" id="{9838FF65-72F1-D243-A2AD-78241F5EBA52}"/>
              </a:ext>
            </a:extLst>
          </p:cNvPr>
          <p:cNvPicPr>
            <a:picLocks noRot="1" noChangeAspect="1"/>
          </p:cNvPicPr>
          <p:nvPr>
            <a:videoFile r:link="rId1"/>
          </p:nvPr>
        </p:nvPicPr>
        <p:blipFill>
          <a:blip r:embed="rId6"/>
          <a:stretch>
            <a:fillRect/>
          </a:stretch>
        </p:blipFill>
        <p:spPr>
          <a:xfrm>
            <a:off x="277882" y="1657350"/>
            <a:ext cx="4333503" cy="2437595"/>
          </a:xfrm>
          <a:prstGeom prst="rect">
            <a:avLst/>
          </a:prstGeom>
        </p:spPr>
      </p:pic>
      <p:grpSp>
        <p:nvGrpSpPr>
          <p:cNvPr id="23" name="Group 22">
            <a:extLst>
              <a:ext uri="{FF2B5EF4-FFF2-40B4-BE49-F238E27FC236}">
                <a16:creationId xmlns:a16="http://schemas.microsoft.com/office/drawing/2014/main" id="{245A71AC-DBE5-D748-97D0-514A0C8B7028}"/>
              </a:ext>
            </a:extLst>
          </p:cNvPr>
          <p:cNvGrpSpPr/>
          <p:nvPr/>
        </p:nvGrpSpPr>
        <p:grpSpPr>
          <a:xfrm>
            <a:off x="4877581" y="3257551"/>
            <a:ext cx="4110392" cy="1447799"/>
            <a:chOff x="4795981" y="3257551"/>
            <a:chExt cx="4110392" cy="1447799"/>
          </a:xfrm>
        </p:grpSpPr>
        <p:pic>
          <p:nvPicPr>
            <p:cNvPr id="10" name="Picture 9">
              <a:extLst>
                <a:ext uri="{FF2B5EF4-FFF2-40B4-BE49-F238E27FC236}">
                  <a16:creationId xmlns:a16="http://schemas.microsoft.com/office/drawing/2014/main" id="{AB516D61-E789-D248-95B2-A6D3F7B6F7D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25844" b="2395"/>
            <a:stretch/>
          </p:blipFill>
          <p:spPr>
            <a:xfrm>
              <a:off x="4795981" y="3366068"/>
              <a:ext cx="4110392" cy="1339282"/>
            </a:xfrm>
            <a:prstGeom prst="rect">
              <a:avLst/>
            </a:prstGeom>
          </p:spPr>
        </p:pic>
        <p:pic>
          <p:nvPicPr>
            <p:cNvPr id="22" name="Picture 21">
              <a:extLst>
                <a:ext uri="{FF2B5EF4-FFF2-40B4-BE49-F238E27FC236}">
                  <a16:creationId xmlns:a16="http://schemas.microsoft.com/office/drawing/2014/main" id="{4D43864D-6B0F-A34C-B311-5C0F97C599D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3165"/>
            <a:stretch/>
          </p:blipFill>
          <p:spPr>
            <a:xfrm>
              <a:off x="4795981" y="3257551"/>
              <a:ext cx="4110392" cy="127568"/>
            </a:xfrm>
            <a:prstGeom prst="rect">
              <a:avLst/>
            </a:prstGeom>
          </p:spPr>
        </p:pic>
      </p:grpSp>
      <p:sp>
        <p:nvSpPr>
          <p:cNvPr id="24" name="TextBox 23">
            <a:extLst>
              <a:ext uri="{FF2B5EF4-FFF2-40B4-BE49-F238E27FC236}">
                <a16:creationId xmlns:a16="http://schemas.microsoft.com/office/drawing/2014/main" id="{8618831C-6FA3-DD45-B249-E25DE0823C29}"/>
              </a:ext>
            </a:extLst>
          </p:cNvPr>
          <p:cNvSpPr txBox="1"/>
          <p:nvPr/>
        </p:nvSpPr>
        <p:spPr>
          <a:xfrm>
            <a:off x="228600" y="1200150"/>
            <a:ext cx="2265364" cy="400110"/>
          </a:xfrm>
          <a:prstGeom prst="rect">
            <a:avLst/>
          </a:prstGeom>
          <a:noFill/>
        </p:spPr>
        <p:txBody>
          <a:bodyPr wrap="none" rtlCol="0">
            <a:spAutoFit/>
          </a:bodyPr>
          <a:lstStyle/>
          <a:p>
            <a:r>
              <a:rPr lang="en-US" sz="2000" i="1" dirty="0"/>
              <a:t>Lake Conroe Dam</a:t>
            </a:r>
          </a:p>
        </p:txBody>
      </p:sp>
    </p:spTree>
    <p:extLst>
      <p:ext uri="{BB962C8B-B14F-4D97-AF65-F5344CB8AC3E}">
        <p14:creationId xmlns:p14="http://schemas.microsoft.com/office/powerpoint/2010/main" val="379077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p:cTn id="25" dur="500" fill="hold"/>
                                        <p:tgtEl>
                                          <p:spTgt spid="23"/>
                                        </p:tgtEl>
                                        <p:attrNameLst>
                                          <p:attrName>ppt_w</p:attrName>
                                        </p:attrNameLst>
                                      </p:cBhvr>
                                      <p:tavLst>
                                        <p:tav tm="0">
                                          <p:val>
                                            <p:fltVal val="0"/>
                                          </p:val>
                                        </p:tav>
                                        <p:tav tm="100000">
                                          <p:val>
                                            <p:strVal val="#ppt_w"/>
                                          </p:val>
                                        </p:tav>
                                      </p:tavLst>
                                    </p:anim>
                                    <p:anim calcmode="lin" valueType="num">
                                      <p:cBhvr>
                                        <p:cTn id="26" dur="500" fill="hold"/>
                                        <p:tgtEl>
                                          <p:spTgt spid="23"/>
                                        </p:tgtEl>
                                        <p:attrNameLst>
                                          <p:attrName>ppt_h</p:attrName>
                                        </p:attrNameLst>
                                      </p:cBhvr>
                                      <p:tavLst>
                                        <p:tav tm="0">
                                          <p:val>
                                            <p:fltVal val="0"/>
                                          </p:val>
                                        </p:tav>
                                        <p:tav tm="100000">
                                          <p:val>
                                            <p:strVal val="#ppt_h"/>
                                          </p:val>
                                        </p:tav>
                                      </p:tavLst>
                                    </p:anim>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8" fill="hold" display="0">
                  <p:stCondLst>
                    <p:cond delay="indefinite"/>
                  </p:stCondLst>
                </p:cTn>
                <p:tgtEl>
                  <p:spTgt spid="19"/>
                </p:tgtEl>
              </p:cMediaNode>
            </p:video>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2" presetClass="mediacall" presetSubtype="0" fill="hold" nodeType="clickEffect">
                                  <p:stCondLst>
                                    <p:cond delay="0"/>
                                  </p:stCondLst>
                                  <p:childTnLst>
                                    <p:cmd type="call" cmd="togglePause">
                                      <p:cBhvr>
                                        <p:cTn id="33"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Problem statement</a:t>
            </a:r>
          </a:p>
        </p:txBody>
      </p:sp>
      <p:sp>
        <p:nvSpPr>
          <p:cNvPr id="3" name="Rectangle 2">
            <a:extLst>
              <a:ext uri="{FF2B5EF4-FFF2-40B4-BE49-F238E27FC236}">
                <a16:creationId xmlns:a16="http://schemas.microsoft.com/office/drawing/2014/main" id="{31204FBA-45AF-1E40-8A83-5DBBBAB1C8CD}"/>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24D6546-BA8C-5A44-9F63-ABADDF150A83}"/>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A78A5339-BAE3-E647-ADF5-248C60AF255D}"/>
              </a:ext>
            </a:extLst>
          </p:cNvPr>
          <p:cNvSpPr txBox="1"/>
          <p:nvPr/>
        </p:nvSpPr>
        <p:spPr>
          <a:xfrm>
            <a:off x="3201202" y="4908356"/>
            <a:ext cx="1446998"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B5A4A883-6CD5-634D-9093-3F6CA4C62156}"/>
              </a:ext>
            </a:extLst>
          </p:cNvPr>
          <p:cNvSpPr txBox="1"/>
          <p:nvPr/>
        </p:nvSpPr>
        <p:spPr>
          <a:xfrm>
            <a:off x="5411002" y="4900662"/>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7BD809CB-41A6-FA42-96E2-AD946F60CAA3}"/>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pic>
        <p:nvPicPr>
          <p:cNvPr id="9" name="Picture 8">
            <a:extLst>
              <a:ext uri="{FF2B5EF4-FFF2-40B4-BE49-F238E27FC236}">
                <a16:creationId xmlns:a16="http://schemas.microsoft.com/office/drawing/2014/main" id="{055C7419-1CD3-0244-9345-CA879C1AF6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89536" y="1218923"/>
            <a:ext cx="4497892" cy="3475644"/>
          </a:xfrm>
          <a:prstGeom prst="rect">
            <a:avLst/>
          </a:prstGeom>
        </p:spPr>
      </p:pic>
      <p:sp>
        <p:nvSpPr>
          <p:cNvPr id="10" name="Oval 9">
            <a:extLst>
              <a:ext uri="{FF2B5EF4-FFF2-40B4-BE49-F238E27FC236}">
                <a16:creationId xmlns:a16="http://schemas.microsoft.com/office/drawing/2014/main" id="{61CC7E51-1839-7640-8E47-96A9347F3D3A}"/>
              </a:ext>
            </a:extLst>
          </p:cNvPr>
          <p:cNvSpPr/>
          <p:nvPr/>
        </p:nvSpPr>
        <p:spPr>
          <a:xfrm>
            <a:off x="4310251" y="1173709"/>
            <a:ext cx="1752600" cy="800284"/>
          </a:xfrm>
          <a:prstGeom prst="ellipse">
            <a:avLst/>
          </a:prstGeom>
          <a:no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B2EC8B4A-FBF3-B346-89DF-86A3CC7505B9}"/>
              </a:ext>
            </a:extLst>
          </p:cNvPr>
          <p:cNvPicPr>
            <a:picLocks noChangeAspect="1"/>
          </p:cNvPicPr>
          <p:nvPr/>
        </p:nvPicPr>
        <p:blipFill rotWithShape="1">
          <a:blip r:embed="rId4">
            <a:extLst>
              <a:ext uri="{28A0092B-C50C-407E-A947-70E740481C1C}">
                <a14:useLocalDpi xmlns:a14="http://schemas.microsoft.com/office/drawing/2010/main" val="0"/>
              </a:ext>
            </a:extLst>
          </a:blip>
          <a:srcRect r="71263" b="81111"/>
          <a:stretch/>
        </p:blipFill>
        <p:spPr>
          <a:xfrm>
            <a:off x="92408" y="1109461"/>
            <a:ext cx="3832293" cy="1946485"/>
          </a:xfrm>
          <a:prstGeom prst="rect">
            <a:avLst/>
          </a:prstGeom>
        </p:spPr>
      </p:pic>
      <p:sp>
        <p:nvSpPr>
          <p:cNvPr id="14" name="Down Arrow 13">
            <a:extLst>
              <a:ext uri="{FF2B5EF4-FFF2-40B4-BE49-F238E27FC236}">
                <a16:creationId xmlns:a16="http://schemas.microsoft.com/office/drawing/2014/main" id="{DABC1841-6E78-A344-8621-D2F0710ED63D}"/>
              </a:ext>
            </a:extLst>
          </p:cNvPr>
          <p:cNvSpPr/>
          <p:nvPr/>
        </p:nvSpPr>
        <p:spPr>
          <a:xfrm rot="4618590">
            <a:off x="4022406" y="1469089"/>
            <a:ext cx="167785" cy="454115"/>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F15E42FE-DFD0-2D4B-8EB2-96E195F7B162}"/>
              </a:ext>
            </a:extLst>
          </p:cNvPr>
          <p:cNvSpPr txBox="1"/>
          <p:nvPr/>
        </p:nvSpPr>
        <p:spPr>
          <a:xfrm>
            <a:off x="632729" y="3709020"/>
            <a:ext cx="3224915" cy="707886"/>
          </a:xfrm>
          <a:prstGeom prst="rect">
            <a:avLst/>
          </a:prstGeom>
          <a:noFill/>
        </p:spPr>
        <p:txBody>
          <a:bodyPr wrap="square" rtlCol="0">
            <a:spAutoFit/>
          </a:bodyPr>
          <a:lstStyle/>
          <a:p>
            <a:r>
              <a:rPr lang="en-US" sz="2000" dirty="0"/>
              <a:t>Actual release: </a:t>
            </a:r>
            <a:r>
              <a:rPr lang="en-US" sz="2000" dirty="0">
                <a:solidFill>
                  <a:schemeClr val="accent1"/>
                </a:solidFill>
              </a:rPr>
              <a:t>79,141 </a:t>
            </a:r>
            <a:r>
              <a:rPr lang="en-US" sz="2000" dirty="0" err="1">
                <a:solidFill>
                  <a:schemeClr val="accent1"/>
                </a:solidFill>
              </a:rPr>
              <a:t>cfs</a:t>
            </a:r>
            <a:endParaRPr lang="en-US" sz="2000" dirty="0">
              <a:solidFill>
                <a:schemeClr val="accent1"/>
              </a:solidFill>
            </a:endParaRPr>
          </a:p>
          <a:p>
            <a:r>
              <a:rPr lang="en-US" sz="2000" dirty="0"/>
              <a:t>No dam: </a:t>
            </a:r>
            <a:r>
              <a:rPr lang="en-US" sz="2000" dirty="0">
                <a:solidFill>
                  <a:schemeClr val="accent1"/>
                </a:solidFill>
              </a:rPr>
              <a:t>130,000 </a:t>
            </a:r>
            <a:r>
              <a:rPr lang="en-US" sz="2000" dirty="0" err="1">
                <a:solidFill>
                  <a:schemeClr val="accent1"/>
                </a:solidFill>
              </a:rPr>
              <a:t>cfs</a:t>
            </a:r>
            <a:endParaRPr lang="en-US" sz="2000" dirty="0">
              <a:solidFill>
                <a:schemeClr val="accent1"/>
              </a:solidFill>
            </a:endParaRPr>
          </a:p>
        </p:txBody>
      </p:sp>
      <p:sp>
        <p:nvSpPr>
          <p:cNvPr id="16" name="TextBox 15">
            <a:extLst>
              <a:ext uri="{FF2B5EF4-FFF2-40B4-BE49-F238E27FC236}">
                <a16:creationId xmlns:a16="http://schemas.microsoft.com/office/drawing/2014/main" id="{5E533B9B-1748-164D-AC62-A01A43FAF5EF}"/>
              </a:ext>
            </a:extLst>
          </p:cNvPr>
          <p:cNvSpPr txBox="1"/>
          <p:nvPr/>
        </p:nvSpPr>
        <p:spPr>
          <a:xfrm>
            <a:off x="256572" y="3160502"/>
            <a:ext cx="2438488" cy="400110"/>
          </a:xfrm>
          <a:prstGeom prst="rect">
            <a:avLst/>
          </a:prstGeom>
          <a:noFill/>
        </p:spPr>
        <p:txBody>
          <a:bodyPr wrap="none" rtlCol="0">
            <a:spAutoFit/>
          </a:bodyPr>
          <a:lstStyle/>
          <a:p>
            <a:r>
              <a:rPr lang="en-US" sz="2000" i="1" dirty="0"/>
              <a:t>Modeling Scenarios</a:t>
            </a:r>
          </a:p>
        </p:txBody>
      </p:sp>
    </p:spTree>
    <p:extLst>
      <p:ext uri="{BB962C8B-B14F-4D97-AF65-F5344CB8AC3E}">
        <p14:creationId xmlns:p14="http://schemas.microsoft.com/office/powerpoint/2010/main" val="77057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A2BF030-E9E8-9448-B953-44D4DD12D66B}"/>
              </a:ext>
            </a:extLst>
          </p:cNvPr>
          <p:cNvPicPr>
            <a:picLocks noChangeAspect="1"/>
          </p:cNvPicPr>
          <p:nvPr/>
        </p:nvPicPr>
        <p:blipFill rotWithShape="1">
          <a:blip r:embed="rId3">
            <a:extLst>
              <a:ext uri="{28A0092B-C50C-407E-A947-70E740481C1C}">
                <a14:useLocalDpi xmlns:a14="http://schemas.microsoft.com/office/drawing/2010/main" val="0"/>
              </a:ext>
            </a:extLst>
          </a:blip>
          <a:srcRect l="13573" t="10000" r="11986" b="35185"/>
          <a:stretch/>
        </p:blipFill>
        <p:spPr>
          <a:xfrm>
            <a:off x="304800" y="1853384"/>
            <a:ext cx="2745404" cy="2616160"/>
          </a:xfrm>
          <a:prstGeom prst="rect">
            <a:avLst/>
          </a:prstGeom>
        </p:spPr>
      </p:pic>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Approach</a:t>
            </a:r>
          </a:p>
        </p:txBody>
      </p:sp>
      <p:sp>
        <p:nvSpPr>
          <p:cNvPr id="3" name="Rectangle 2">
            <a:extLst>
              <a:ext uri="{FF2B5EF4-FFF2-40B4-BE49-F238E27FC236}">
                <a16:creationId xmlns:a16="http://schemas.microsoft.com/office/drawing/2014/main" id="{60B0C61A-C840-AA4D-8811-07FFA5AEDCB5}"/>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874A00-9C23-F64F-9265-35B53965B4EE}"/>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EA01C26C-BD29-EA44-A0F4-9F1D0DF3D1FB}"/>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D2B1B3C-C4D5-8D4B-ADF4-3737E09A5F93}"/>
              </a:ext>
            </a:extLst>
          </p:cNvPr>
          <p:cNvSpPr txBox="1"/>
          <p:nvPr/>
        </p:nvSpPr>
        <p:spPr>
          <a:xfrm>
            <a:off x="5410200" y="4900662"/>
            <a:ext cx="9144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9D3379E8-4099-E64E-B54C-FED6A3843936}"/>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sp>
        <p:nvSpPr>
          <p:cNvPr id="13" name="Oval 12">
            <a:extLst>
              <a:ext uri="{FF2B5EF4-FFF2-40B4-BE49-F238E27FC236}">
                <a16:creationId xmlns:a16="http://schemas.microsoft.com/office/drawing/2014/main" id="{A6975390-1F5B-5346-9C02-69C3884D9126}"/>
              </a:ext>
            </a:extLst>
          </p:cNvPr>
          <p:cNvSpPr/>
          <p:nvPr/>
        </p:nvSpPr>
        <p:spPr>
          <a:xfrm rot="20243353">
            <a:off x="1257793" y="2943897"/>
            <a:ext cx="561482" cy="237406"/>
          </a:xfrm>
          <a:prstGeom prst="ellipse">
            <a:avLst/>
          </a:prstGeom>
          <a:noFill/>
          <a:ln w="28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A2ABFB1-3FC1-CA4F-9D80-6A1B8ACA6B5C}"/>
              </a:ext>
            </a:extLst>
          </p:cNvPr>
          <p:cNvSpPr txBox="1"/>
          <p:nvPr/>
        </p:nvSpPr>
        <p:spPr>
          <a:xfrm>
            <a:off x="462829" y="3701380"/>
            <a:ext cx="1380506" cy="338554"/>
          </a:xfrm>
          <a:prstGeom prst="rect">
            <a:avLst/>
          </a:prstGeom>
          <a:noFill/>
        </p:spPr>
        <p:txBody>
          <a:bodyPr wrap="none" rtlCol="0">
            <a:spAutoFit/>
          </a:bodyPr>
          <a:lstStyle/>
          <a:p>
            <a:r>
              <a:rPr lang="en-US" sz="1600" dirty="0"/>
              <a:t>Dam location</a:t>
            </a:r>
          </a:p>
        </p:txBody>
      </p:sp>
      <p:cxnSp>
        <p:nvCxnSpPr>
          <p:cNvPr id="16" name="Straight Arrow Connector 15">
            <a:extLst>
              <a:ext uri="{FF2B5EF4-FFF2-40B4-BE49-F238E27FC236}">
                <a16:creationId xmlns:a16="http://schemas.microsoft.com/office/drawing/2014/main" id="{0EEA50C7-E8E0-CF4E-B36A-C6770C4160B6}"/>
              </a:ext>
            </a:extLst>
          </p:cNvPr>
          <p:cNvCxnSpPr>
            <a:cxnSpLocks/>
            <a:endCxn id="13" idx="3"/>
          </p:cNvCxnSpPr>
          <p:nvPr/>
        </p:nvCxnSpPr>
        <p:spPr>
          <a:xfrm flipV="1">
            <a:off x="1233733" y="3216407"/>
            <a:ext cx="153816" cy="529606"/>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pic>
        <p:nvPicPr>
          <p:cNvPr id="18" name="Picture 17">
            <a:extLst>
              <a:ext uri="{FF2B5EF4-FFF2-40B4-BE49-F238E27FC236}">
                <a16:creationId xmlns:a16="http://schemas.microsoft.com/office/drawing/2014/main" id="{7F885FBE-1567-0C48-80CC-54932158584E}"/>
              </a:ext>
            </a:extLst>
          </p:cNvPr>
          <p:cNvPicPr>
            <a:picLocks noChangeAspect="1"/>
          </p:cNvPicPr>
          <p:nvPr/>
        </p:nvPicPr>
        <p:blipFill rotWithShape="1">
          <a:blip r:embed="rId4">
            <a:extLst>
              <a:ext uri="{28A0092B-C50C-407E-A947-70E740481C1C}">
                <a14:useLocalDpi xmlns:a14="http://schemas.microsoft.com/office/drawing/2010/main" val="0"/>
              </a:ext>
            </a:extLst>
          </a:blip>
          <a:srcRect l="13152" t="10000" r="12628" b="35185"/>
          <a:stretch/>
        </p:blipFill>
        <p:spPr>
          <a:xfrm>
            <a:off x="3228606" y="1847746"/>
            <a:ext cx="2745404" cy="2624005"/>
          </a:xfrm>
          <a:prstGeom prst="rect">
            <a:avLst/>
          </a:prstGeom>
        </p:spPr>
      </p:pic>
      <p:pic>
        <p:nvPicPr>
          <p:cNvPr id="20" name="Picture 19">
            <a:extLst>
              <a:ext uri="{FF2B5EF4-FFF2-40B4-BE49-F238E27FC236}">
                <a16:creationId xmlns:a16="http://schemas.microsoft.com/office/drawing/2014/main" id="{91D4CF93-99C5-D94B-98AB-1AAC6C3BE960}"/>
              </a:ext>
            </a:extLst>
          </p:cNvPr>
          <p:cNvPicPr>
            <a:picLocks noChangeAspect="1"/>
          </p:cNvPicPr>
          <p:nvPr/>
        </p:nvPicPr>
        <p:blipFill rotWithShape="1">
          <a:blip r:embed="rId5">
            <a:extLst>
              <a:ext uri="{28A0092B-C50C-407E-A947-70E740481C1C}">
                <a14:useLocalDpi xmlns:a14="http://schemas.microsoft.com/office/drawing/2010/main" val="0"/>
              </a:ext>
            </a:extLst>
          </a:blip>
          <a:srcRect l="13152" t="10000" r="12628" b="35185"/>
          <a:stretch/>
        </p:blipFill>
        <p:spPr>
          <a:xfrm>
            <a:off x="6142286" y="1860927"/>
            <a:ext cx="2745404" cy="2624005"/>
          </a:xfrm>
          <a:prstGeom prst="rect">
            <a:avLst/>
          </a:prstGeom>
        </p:spPr>
      </p:pic>
      <p:sp>
        <p:nvSpPr>
          <p:cNvPr id="21" name="TextBox 20">
            <a:extLst>
              <a:ext uri="{FF2B5EF4-FFF2-40B4-BE49-F238E27FC236}">
                <a16:creationId xmlns:a16="http://schemas.microsoft.com/office/drawing/2014/main" id="{8D40AFF9-B396-BF4B-812A-E871CDAFCF6B}"/>
              </a:ext>
            </a:extLst>
          </p:cNvPr>
          <p:cNvSpPr txBox="1"/>
          <p:nvPr/>
        </p:nvSpPr>
        <p:spPr>
          <a:xfrm>
            <a:off x="228600" y="1271885"/>
            <a:ext cx="3265638" cy="461665"/>
          </a:xfrm>
          <a:prstGeom prst="rect">
            <a:avLst/>
          </a:prstGeom>
          <a:noFill/>
        </p:spPr>
        <p:txBody>
          <a:bodyPr wrap="none" rtlCol="0">
            <a:spAutoFit/>
          </a:bodyPr>
          <a:lstStyle/>
          <a:p>
            <a:r>
              <a:rPr lang="en-US" dirty="0"/>
              <a:t>(1) Create a </a:t>
            </a:r>
            <a:r>
              <a:rPr lang="en-US" dirty="0">
                <a:solidFill>
                  <a:schemeClr val="accent1"/>
                </a:solidFill>
              </a:rPr>
              <a:t>base map</a:t>
            </a:r>
          </a:p>
        </p:txBody>
      </p:sp>
    </p:spTree>
    <p:extLst>
      <p:ext uri="{BB962C8B-B14F-4D97-AF65-F5344CB8AC3E}">
        <p14:creationId xmlns:p14="http://schemas.microsoft.com/office/powerpoint/2010/main" val="193524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Approach</a:t>
            </a:r>
          </a:p>
        </p:txBody>
      </p:sp>
      <p:sp>
        <p:nvSpPr>
          <p:cNvPr id="3" name="Rectangle 2">
            <a:extLst>
              <a:ext uri="{FF2B5EF4-FFF2-40B4-BE49-F238E27FC236}">
                <a16:creationId xmlns:a16="http://schemas.microsoft.com/office/drawing/2014/main" id="{60B0C61A-C840-AA4D-8811-07FFA5AEDCB5}"/>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874A00-9C23-F64F-9265-35B53965B4EE}"/>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EA01C26C-BD29-EA44-A0F4-9F1D0DF3D1FB}"/>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D2B1B3C-C4D5-8D4B-ADF4-3737E09A5F93}"/>
              </a:ext>
            </a:extLst>
          </p:cNvPr>
          <p:cNvSpPr txBox="1"/>
          <p:nvPr/>
        </p:nvSpPr>
        <p:spPr>
          <a:xfrm>
            <a:off x="5410200" y="4900662"/>
            <a:ext cx="9144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9D3379E8-4099-E64E-B54C-FED6A3843936}"/>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sp>
        <p:nvSpPr>
          <p:cNvPr id="8" name="TextBox 7">
            <a:extLst>
              <a:ext uri="{FF2B5EF4-FFF2-40B4-BE49-F238E27FC236}">
                <a16:creationId xmlns:a16="http://schemas.microsoft.com/office/drawing/2014/main" id="{8DC6AE73-17C0-1848-A336-EBA8C057C574}"/>
              </a:ext>
            </a:extLst>
          </p:cNvPr>
          <p:cNvSpPr txBox="1"/>
          <p:nvPr/>
        </p:nvSpPr>
        <p:spPr>
          <a:xfrm>
            <a:off x="228600" y="1271885"/>
            <a:ext cx="3300904" cy="461665"/>
          </a:xfrm>
          <a:prstGeom prst="rect">
            <a:avLst/>
          </a:prstGeom>
          <a:noFill/>
        </p:spPr>
        <p:txBody>
          <a:bodyPr wrap="none" rtlCol="0">
            <a:spAutoFit/>
          </a:bodyPr>
          <a:lstStyle/>
          <a:p>
            <a:r>
              <a:rPr lang="en-US" dirty="0"/>
              <a:t>(2) Develop </a:t>
            </a:r>
            <a:r>
              <a:rPr lang="en-US" dirty="0">
                <a:solidFill>
                  <a:schemeClr val="accent1"/>
                </a:solidFill>
              </a:rPr>
              <a:t>focus</a:t>
            </a:r>
            <a:r>
              <a:rPr lang="en-US" dirty="0"/>
              <a:t> area</a:t>
            </a:r>
          </a:p>
        </p:txBody>
      </p:sp>
      <p:pic>
        <p:nvPicPr>
          <p:cNvPr id="12" name="Picture 11">
            <a:extLst>
              <a:ext uri="{FF2B5EF4-FFF2-40B4-BE49-F238E27FC236}">
                <a16:creationId xmlns:a16="http://schemas.microsoft.com/office/drawing/2014/main" id="{E9B7F4B2-70A9-8F41-80C0-B63467C0D95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654" t="21852" r="16950" b="18015"/>
          <a:stretch/>
        </p:blipFill>
        <p:spPr>
          <a:xfrm>
            <a:off x="2974783" y="1845064"/>
            <a:ext cx="2118021" cy="2360024"/>
          </a:xfrm>
          <a:prstGeom prst="rect">
            <a:avLst/>
          </a:prstGeom>
          <a:ln w="28575">
            <a:solidFill>
              <a:schemeClr val="accent5"/>
            </a:solidFill>
          </a:ln>
        </p:spPr>
      </p:pic>
      <p:pic>
        <p:nvPicPr>
          <p:cNvPr id="14" name="Picture 13">
            <a:extLst>
              <a:ext uri="{FF2B5EF4-FFF2-40B4-BE49-F238E27FC236}">
                <a16:creationId xmlns:a16="http://schemas.microsoft.com/office/drawing/2014/main" id="{275EA7BB-D753-9944-B960-5365212715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3920" t="17246" r="14991" b="18784"/>
          <a:stretch/>
        </p:blipFill>
        <p:spPr>
          <a:xfrm>
            <a:off x="450976" y="1863758"/>
            <a:ext cx="2010579" cy="2341330"/>
          </a:xfrm>
          <a:prstGeom prst="rect">
            <a:avLst/>
          </a:prstGeom>
          <a:ln w="28575">
            <a:solidFill>
              <a:schemeClr val="accent1"/>
            </a:solidFill>
          </a:ln>
        </p:spPr>
      </p:pic>
      <p:pic>
        <p:nvPicPr>
          <p:cNvPr id="10" name="Picture 9">
            <a:extLst>
              <a:ext uri="{FF2B5EF4-FFF2-40B4-BE49-F238E27FC236}">
                <a16:creationId xmlns:a16="http://schemas.microsoft.com/office/drawing/2014/main" id="{91F7FAB3-7C76-2442-8529-072F654F25B7}"/>
              </a:ext>
            </a:extLst>
          </p:cNvPr>
          <p:cNvPicPr>
            <a:picLocks noChangeAspect="1"/>
          </p:cNvPicPr>
          <p:nvPr/>
        </p:nvPicPr>
        <p:blipFill rotWithShape="1">
          <a:blip r:embed="rId5">
            <a:extLst>
              <a:ext uri="{28A0092B-C50C-407E-A947-70E740481C1C}">
                <a14:useLocalDpi xmlns:a14="http://schemas.microsoft.com/office/drawing/2010/main" val="0"/>
              </a:ext>
            </a:extLst>
          </a:blip>
          <a:srcRect l="13573" t="12963" r="13573" b="14445"/>
          <a:stretch/>
        </p:blipFill>
        <p:spPr>
          <a:xfrm>
            <a:off x="5486400" y="579293"/>
            <a:ext cx="3300903" cy="4256426"/>
          </a:xfrm>
          <a:prstGeom prst="rect">
            <a:avLst/>
          </a:prstGeom>
        </p:spPr>
      </p:pic>
      <p:sp>
        <p:nvSpPr>
          <p:cNvPr id="18" name="Rectangle 17">
            <a:extLst>
              <a:ext uri="{FF2B5EF4-FFF2-40B4-BE49-F238E27FC236}">
                <a16:creationId xmlns:a16="http://schemas.microsoft.com/office/drawing/2014/main" id="{CC6C7CB2-BA41-D24D-8DBA-F5F1814787E1}"/>
              </a:ext>
            </a:extLst>
          </p:cNvPr>
          <p:cNvSpPr/>
          <p:nvPr/>
        </p:nvSpPr>
        <p:spPr>
          <a:xfrm>
            <a:off x="7004255" y="2265489"/>
            <a:ext cx="800100" cy="908203"/>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248D24A6-3BFA-CD4E-A298-E85E368EFC97}"/>
              </a:ext>
            </a:extLst>
          </p:cNvPr>
          <p:cNvSpPr/>
          <p:nvPr/>
        </p:nvSpPr>
        <p:spPr>
          <a:xfrm>
            <a:off x="8025303" y="3587196"/>
            <a:ext cx="838200" cy="1050392"/>
          </a:xfrm>
          <a:prstGeom prst="rect">
            <a:avLst/>
          </a:prstGeom>
          <a:noFill/>
          <a:ln w="28575">
            <a:solidFill>
              <a:schemeClr val="accent5"/>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4A5E59A-F505-DA4B-B995-8775C2BB37A3}"/>
              </a:ext>
            </a:extLst>
          </p:cNvPr>
          <p:cNvSpPr txBox="1"/>
          <p:nvPr/>
        </p:nvSpPr>
        <p:spPr>
          <a:xfrm>
            <a:off x="450977" y="4306720"/>
            <a:ext cx="2002112" cy="400110"/>
          </a:xfrm>
          <a:prstGeom prst="rect">
            <a:avLst/>
          </a:prstGeom>
          <a:noFill/>
        </p:spPr>
        <p:txBody>
          <a:bodyPr wrap="square" rtlCol="0">
            <a:spAutoFit/>
          </a:bodyPr>
          <a:lstStyle/>
          <a:p>
            <a:pPr algn="ctr"/>
            <a:r>
              <a:rPr lang="en-US" sz="2000" dirty="0"/>
              <a:t>Conroe</a:t>
            </a:r>
          </a:p>
        </p:txBody>
      </p:sp>
      <p:sp>
        <p:nvSpPr>
          <p:cNvPr id="21" name="TextBox 20">
            <a:extLst>
              <a:ext uri="{FF2B5EF4-FFF2-40B4-BE49-F238E27FC236}">
                <a16:creationId xmlns:a16="http://schemas.microsoft.com/office/drawing/2014/main" id="{206B9F37-DEF6-D147-B8F7-74750F1A2EC9}"/>
              </a:ext>
            </a:extLst>
          </p:cNvPr>
          <p:cNvSpPr txBox="1"/>
          <p:nvPr/>
        </p:nvSpPr>
        <p:spPr>
          <a:xfrm>
            <a:off x="2974783" y="4278442"/>
            <a:ext cx="2118021" cy="400110"/>
          </a:xfrm>
          <a:prstGeom prst="rect">
            <a:avLst/>
          </a:prstGeom>
          <a:noFill/>
        </p:spPr>
        <p:txBody>
          <a:bodyPr wrap="square" rtlCol="0">
            <a:spAutoFit/>
          </a:bodyPr>
          <a:lstStyle/>
          <a:p>
            <a:pPr algn="ctr"/>
            <a:r>
              <a:rPr lang="en-US" sz="2000" dirty="0"/>
              <a:t>Kingwood</a:t>
            </a:r>
          </a:p>
        </p:txBody>
      </p:sp>
    </p:spTree>
    <p:extLst>
      <p:ext uri="{BB962C8B-B14F-4D97-AF65-F5344CB8AC3E}">
        <p14:creationId xmlns:p14="http://schemas.microsoft.com/office/powerpoint/2010/main" val="726601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Approach</a:t>
            </a:r>
          </a:p>
        </p:txBody>
      </p:sp>
      <p:sp>
        <p:nvSpPr>
          <p:cNvPr id="3" name="Rectangle 2">
            <a:extLst>
              <a:ext uri="{FF2B5EF4-FFF2-40B4-BE49-F238E27FC236}">
                <a16:creationId xmlns:a16="http://schemas.microsoft.com/office/drawing/2014/main" id="{60B0C61A-C840-AA4D-8811-07FFA5AEDCB5}"/>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874A00-9C23-F64F-9265-35B53965B4EE}"/>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EA01C26C-BD29-EA44-A0F4-9F1D0DF3D1FB}"/>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D2B1B3C-C4D5-8D4B-ADF4-3737E09A5F93}"/>
              </a:ext>
            </a:extLst>
          </p:cNvPr>
          <p:cNvSpPr txBox="1"/>
          <p:nvPr/>
        </p:nvSpPr>
        <p:spPr>
          <a:xfrm>
            <a:off x="5410200" y="4900662"/>
            <a:ext cx="9144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9D3379E8-4099-E64E-B54C-FED6A3843936}"/>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sp>
        <p:nvSpPr>
          <p:cNvPr id="8" name="TextBox 7">
            <a:extLst>
              <a:ext uri="{FF2B5EF4-FFF2-40B4-BE49-F238E27FC236}">
                <a16:creationId xmlns:a16="http://schemas.microsoft.com/office/drawing/2014/main" id="{8DC6AE73-17C0-1848-A336-EBA8C057C574}"/>
              </a:ext>
            </a:extLst>
          </p:cNvPr>
          <p:cNvSpPr txBox="1"/>
          <p:nvPr/>
        </p:nvSpPr>
        <p:spPr>
          <a:xfrm>
            <a:off x="228600" y="1271885"/>
            <a:ext cx="4192173" cy="461665"/>
          </a:xfrm>
          <a:prstGeom prst="rect">
            <a:avLst/>
          </a:prstGeom>
          <a:noFill/>
        </p:spPr>
        <p:txBody>
          <a:bodyPr wrap="none" rtlCol="0">
            <a:spAutoFit/>
          </a:bodyPr>
          <a:lstStyle/>
          <a:p>
            <a:r>
              <a:rPr lang="en-US" dirty="0"/>
              <a:t>(3) Develop </a:t>
            </a:r>
            <a:r>
              <a:rPr lang="en-US" dirty="0">
                <a:solidFill>
                  <a:schemeClr val="accent1"/>
                </a:solidFill>
              </a:rPr>
              <a:t>discharge</a:t>
            </a:r>
            <a:r>
              <a:rPr lang="en-US" dirty="0"/>
              <a:t> curves</a:t>
            </a:r>
            <a:endParaRPr lang="en-US" dirty="0">
              <a:solidFill>
                <a:schemeClr val="accent1"/>
              </a:solidFill>
            </a:endParaRPr>
          </a:p>
        </p:txBody>
      </p:sp>
      <p:pic>
        <p:nvPicPr>
          <p:cNvPr id="17" name="Picture 16">
            <a:extLst>
              <a:ext uri="{FF2B5EF4-FFF2-40B4-BE49-F238E27FC236}">
                <a16:creationId xmlns:a16="http://schemas.microsoft.com/office/drawing/2014/main" id="{FE47818A-DF7C-EB4D-BEC5-D4EE44B4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772912"/>
            <a:ext cx="4790733" cy="3008638"/>
          </a:xfrm>
          <a:prstGeom prst="rect">
            <a:avLst/>
          </a:prstGeom>
        </p:spPr>
      </p:pic>
      <p:pic>
        <p:nvPicPr>
          <p:cNvPr id="19" name="Picture 18">
            <a:extLst>
              <a:ext uri="{FF2B5EF4-FFF2-40B4-BE49-F238E27FC236}">
                <a16:creationId xmlns:a16="http://schemas.microsoft.com/office/drawing/2014/main" id="{294ABEA2-FE23-1945-AD99-B9F2A614DA72}"/>
              </a:ext>
            </a:extLst>
          </p:cNvPr>
          <p:cNvPicPr>
            <a:picLocks noChangeAspect="1"/>
          </p:cNvPicPr>
          <p:nvPr/>
        </p:nvPicPr>
        <p:blipFill rotWithShape="1">
          <a:blip r:embed="rId4">
            <a:extLst>
              <a:ext uri="{28A0092B-C50C-407E-A947-70E740481C1C}">
                <a14:useLocalDpi xmlns:a14="http://schemas.microsoft.com/office/drawing/2010/main" val="0"/>
              </a:ext>
            </a:extLst>
          </a:blip>
          <a:srcRect l="76851" t="24815" r="2778" b="21852"/>
          <a:stretch/>
        </p:blipFill>
        <p:spPr>
          <a:xfrm>
            <a:off x="5373708" y="1200150"/>
            <a:ext cx="1676398" cy="2743200"/>
          </a:xfrm>
          <a:prstGeom prst="rect">
            <a:avLst/>
          </a:prstGeom>
        </p:spPr>
      </p:pic>
      <p:pic>
        <p:nvPicPr>
          <p:cNvPr id="21" name="Picture 20">
            <a:extLst>
              <a:ext uri="{FF2B5EF4-FFF2-40B4-BE49-F238E27FC236}">
                <a16:creationId xmlns:a16="http://schemas.microsoft.com/office/drawing/2014/main" id="{E6027774-CFA5-BC4A-9EFB-5BDF1BB23E48}"/>
              </a:ext>
            </a:extLst>
          </p:cNvPr>
          <p:cNvPicPr>
            <a:picLocks noChangeAspect="1"/>
          </p:cNvPicPr>
          <p:nvPr/>
        </p:nvPicPr>
        <p:blipFill rotWithShape="1">
          <a:blip r:embed="rId5">
            <a:extLst>
              <a:ext uri="{28A0092B-C50C-407E-A947-70E740481C1C}">
                <a14:useLocalDpi xmlns:a14="http://schemas.microsoft.com/office/drawing/2010/main" val="0"/>
              </a:ext>
            </a:extLst>
          </a:blip>
          <a:srcRect l="76851" t="36667" r="2778" b="18889"/>
          <a:stretch/>
        </p:blipFill>
        <p:spPr>
          <a:xfrm>
            <a:off x="7239002" y="2463248"/>
            <a:ext cx="1676398" cy="2286000"/>
          </a:xfrm>
          <a:prstGeom prst="rect">
            <a:avLst/>
          </a:prstGeom>
        </p:spPr>
      </p:pic>
      <p:sp>
        <p:nvSpPr>
          <p:cNvPr id="22" name="TextBox 21">
            <a:extLst>
              <a:ext uri="{FF2B5EF4-FFF2-40B4-BE49-F238E27FC236}">
                <a16:creationId xmlns:a16="http://schemas.microsoft.com/office/drawing/2014/main" id="{789697F4-F6BA-D64D-96BD-20D4483A5363}"/>
              </a:ext>
            </a:extLst>
          </p:cNvPr>
          <p:cNvSpPr txBox="1"/>
          <p:nvPr/>
        </p:nvSpPr>
        <p:spPr>
          <a:xfrm>
            <a:off x="7200106" y="1150972"/>
            <a:ext cx="1715294" cy="1200329"/>
          </a:xfrm>
          <a:prstGeom prst="rect">
            <a:avLst/>
          </a:prstGeom>
          <a:noFill/>
        </p:spPr>
        <p:txBody>
          <a:bodyPr wrap="square" rtlCol="0">
            <a:spAutoFit/>
          </a:bodyPr>
          <a:lstStyle/>
          <a:p>
            <a:pPr algn="ctr"/>
            <a:r>
              <a:rPr lang="en-US" sz="1800" dirty="0"/>
              <a:t>Runs analysis needed to develop rating curve</a:t>
            </a:r>
          </a:p>
        </p:txBody>
      </p:sp>
      <p:sp>
        <p:nvSpPr>
          <p:cNvPr id="23" name="Rectangle 22">
            <a:extLst>
              <a:ext uri="{FF2B5EF4-FFF2-40B4-BE49-F238E27FC236}">
                <a16:creationId xmlns:a16="http://schemas.microsoft.com/office/drawing/2014/main" id="{7C532001-79E1-9B4A-8E56-B44342599187}"/>
              </a:ext>
            </a:extLst>
          </p:cNvPr>
          <p:cNvSpPr/>
          <p:nvPr/>
        </p:nvSpPr>
        <p:spPr>
          <a:xfrm>
            <a:off x="7200106" y="4095750"/>
            <a:ext cx="1676398" cy="381000"/>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91030109-995B-7E45-B86D-EA9D68B48ED0}"/>
              </a:ext>
            </a:extLst>
          </p:cNvPr>
          <p:cNvSpPr txBox="1"/>
          <p:nvPr/>
        </p:nvSpPr>
        <p:spPr>
          <a:xfrm>
            <a:off x="5257802" y="4019550"/>
            <a:ext cx="1739349" cy="646331"/>
          </a:xfrm>
          <a:prstGeom prst="rect">
            <a:avLst/>
          </a:prstGeom>
          <a:noFill/>
        </p:spPr>
        <p:txBody>
          <a:bodyPr wrap="square" rtlCol="0">
            <a:spAutoFit/>
          </a:bodyPr>
          <a:lstStyle/>
          <a:p>
            <a:pPr algn="ctr"/>
            <a:r>
              <a:rPr lang="en-US" sz="1800" dirty="0"/>
              <a:t>Can be run for </a:t>
            </a:r>
            <a:r>
              <a:rPr lang="en-US" sz="1800" dirty="0">
                <a:solidFill>
                  <a:schemeClr val="accent1"/>
                </a:solidFill>
              </a:rPr>
              <a:t>each </a:t>
            </a:r>
            <a:r>
              <a:rPr lang="en-US" sz="1800" dirty="0" err="1"/>
              <a:t>catchpoly</a:t>
            </a:r>
            <a:endParaRPr lang="en-US" sz="1800" dirty="0"/>
          </a:p>
        </p:txBody>
      </p:sp>
    </p:spTree>
    <p:extLst>
      <p:ext uri="{BB962C8B-B14F-4D97-AF65-F5344CB8AC3E}">
        <p14:creationId xmlns:p14="http://schemas.microsoft.com/office/powerpoint/2010/main" val="1607076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Approach</a:t>
            </a:r>
          </a:p>
        </p:txBody>
      </p:sp>
      <p:sp>
        <p:nvSpPr>
          <p:cNvPr id="3" name="Rectangle 2">
            <a:extLst>
              <a:ext uri="{FF2B5EF4-FFF2-40B4-BE49-F238E27FC236}">
                <a16:creationId xmlns:a16="http://schemas.microsoft.com/office/drawing/2014/main" id="{60B0C61A-C840-AA4D-8811-07FFA5AEDCB5}"/>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874A00-9C23-F64F-9265-35B53965B4EE}"/>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EA01C26C-BD29-EA44-A0F4-9F1D0DF3D1FB}"/>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D2B1B3C-C4D5-8D4B-ADF4-3737E09A5F93}"/>
              </a:ext>
            </a:extLst>
          </p:cNvPr>
          <p:cNvSpPr txBox="1"/>
          <p:nvPr/>
        </p:nvSpPr>
        <p:spPr>
          <a:xfrm>
            <a:off x="5410200" y="4900662"/>
            <a:ext cx="9144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9D3379E8-4099-E64E-B54C-FED6A3843936}"/>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sp>
        <p:nvSpPr>
          <p:cNvPr id="9" name="TextBox 8">
            <a:extLst>
              <a:ext uri="{FF2B5EF4-FFF2-40B4-BE49-F238E27FC236}">
                <a16:creationId xmlns:a16="http://schemas.microsoft.com/office/drawing/2014/main" id="{D7238385-E767-524A-B6B0-0C75AC39D09A}"/>
              </a:ext>
            </a:extLst>
          </p:cNvPr>
          <p:cNvSpPr txBox="1"/>
          <p:nvPr/>
        </p:nvSpPr>
        <p:spPr>
          <a:xfrm>
            <a:off x="228600" y="1271885"/>
            <a:ext cx="3898824" cy="461665"/>
          </a:xfrm>
          <a:prstGeom prst="rect">
            <a:avLst/>
          </a:prstGeom>
          <a:noFill/>
        </p:spPr>
        <p:txBody>
          <a:bodyPr wrap="none" rtlCol="0">
            <a:spAutoFit/>
          </a:bodyPr>
          <a:lstStyle/>
          <a:p>
            <a:r>
              <a:rPr lang="en-US" dirty="0"/>
              <a:t>(4) Perform </a:t>
            </a:r>
            <a:r>
              <a:rPr lang="en-US" dirty="0">
                <a:solidFill>
                  <a:schemeClr val="accent1"/>
                </a:solidFill>
              </a:rPr>
              <a:t>HAND </a:t>
            </a:r>
            <a:r>
              <a:rPr lang="en-US" dirty="0"/>
              <a:t>analysis</a:t>
            </a:r>
            <a:endParaRPr lang="en-US" dirty="0">
              <a:solidFill>
                <a:schemeClr val="accent1"/>
              </a:solidFill>
            </a:endParaRPr>
          </a:p>
        </p:txBody>
      </p:sp>
      <p:sp>
        <p:nvSpPr>
          <p:cNvPr id="15" name="TextBox 14">
            <a:extLst>
              <a:ext uri="{FF2B5EF4-FFF2-40B4-BE49-F238E27FC236}">
                <a16:creationId xmlns:a16="http://schemas.microsoft.com/office/drawing/2014/main" id="{C7CE6463-388F-0049-B1D2-179BEF26D02D}"/>
              </a:ext>
            </a:extLst>
          </p:cNvPr>
          <p:cNvSpPr txBox="1"/>
          <p:nvPr/>
        </p:nvSpPr>
        <p:spPr>
          <a:xfrm>
            <a:off x="4392571" y="4378539"/>
            <a:ext cx="4459824" cy="400110"/>
          </a:xfrm>
          <a:prstGeom prst="rect">
            <a:avLst/>
          </a:prstGeom>
          <a:noFill/>
        </p:spPr>
        <p:txBody>
          <a:bodyPr wrap="square" rtlCol="0">
            <a:spAutoFit/>
          </a:bodyPr>
          <a:lstStyle/>
          <a:p>
            <a:pPr algn="ctr"/>
            <a:r>
              <a:rPr lang="en-US" sz="2000" dirty="0">
                <a:solidFill>
                  <a:schemeClr val="accent1"/>
                </a:solidFill>
              </a:rPr>
              <a:t>Interpolate</a:t>
            </a:r>
            <a:r>
              <a:rPr lang="en-US" sz="2000" dirty="0"/>
              <a:t> for desired discharges</a:t>
            </a:r>
          </a:p>
        </p:txBody>
      </p:sp>
      <p:pic>
        <p:nvPicPr>
          <p:cNvPr id="23" name="Picture 22">
            <a:extLst>
              <a:ext uri="{FF2B5EF4-FFF2-40B4-BE49-F238E27FC236}">
                <a16:creationId xmlns:a16="http://schemas.microsoft.com/office/drawing/2014/main" id="{8BCBA689-773E-5348-AC25-3857D4E0C3B9}"/>
              </a:ext>
            </a:extLst>
          </p:cNvPr>
          <p:cNvPicPr>
            <a:picLocks noChangeAspect="1"/>
          </p:cNvPicPr>
          <p:nvPr/>
        </p:nvPicPr>
        <p:blipFill>
          <a:blip r:embed="rId3"/>
          <a:stretch>
            <a:fillRect/>
          </a:stretch>
        </p:blipFill>
        <p:spPr>
          <a:xfrm>
            <a:off x="381000" y="1782267"/>
            <a:ext cx="3657600" cy="2889849"/>
          </a:xfrm>
          <a:prstGeom prst="rect">
            <a:avLst/>
          </a:prstGeom>
        </p:spPr>
      </p:pic>
      <p:sp>
        <p:nvSpPr>
          <p:cNvPr id="13" name="Rectangle 12">
            <a:extLst>
              <a:ext uri="{FF2B5EF4-FFF2-40B4-BE49-F238E27FC236}">
                <a16:creationId xmlns:a16="http://schemas.microsoft.com/office/drawing/2014/main" id="{65F4A299-066D-314E-AE73-F72D82E30F06}"/>
              </a:ext>
            </a:extLst>
          </p:cNvPr>
          <p:cNvSpPr/>
          <p:nvPr/>
        </p:nvSpPr>
        <p:spPr>
          <a:xfrm>
            <a:off x="2235200" y="1745788"/>
            <a:ext cx="1981200" cy="1479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9D4B60D5-D1ED-7C40-B1C3-62A44D3A4CF0}"/>
              </a:ext>
            </a:extLst>
          </p:cNvPr>
          <p:cNvPicPr>
            <a:picLocks noChangeAspect="1"/>
          </p:cNvPicPr>
          <p:nvPr/>
        </p:nvPicPr>
        <p:blipFill>
          <a:blip r:embed="rId4"/>
          <a:stretch>
            <a:fillRect/>
          </a:stretch>
        </p:blipFill>
        <p:spPr>
          <a:xfrm>
            <a:off x="4299445" y="971550"/>
            <a:ext cx="4552950" cy="3303728"/>
          </a:xfrm>
          <a:prstGeom prst="rect">
            <a:avLst/>
          </a:prstGeom>
        </p:spPr>
      </p:pic>
    </p:spTree>
    <p:extLst>
      <p:ext uri="{BB962C8B-B14F-4D97-AF65-F5344CB8AC3E}">
        <p14:creationId xmlns:p14="http://schemas.microsoft.com/office/powerpoint/2010/main" val="40329586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14350"/>
            <a:ext cx="8229600" cy="857250"/>
          </a:xfrm>
        </p:spPr>
        <p:txBody>
          <a:bodyPr>
            <a:normAutofit/>
          </a:bodyPr>
          <a:lstStyle/>
          <a:p>
            <a:r>
              <a:rPr lang="en-US" sz="3200" b="1" kern="800" cap="all" dirty="0">
                <a:solidFill>
                  <a:srgbClr val="BF5700"/>
                </a:solidFill>
                <a:latin typeface="Arial Black" charset="0"/>
                <a:cs typeface="Arial Black" charset="0"/>
              </a:rPr>
              <a:t>Approach</a:t>
            </a:r>
          </a:p>
        </p:txBody>
      </p:sp>
      <p:sp>
        <p:nvSpPr>
          <p:cNvPr id="3" name="Rectangle 2">
            <a:extLst>
              <a:ext uri="{FF2B5EF4-FFF2-40B4-BE49-F238E27FC236}">
                <a16:creationId xmlns:a16="http://schemas.microsoft.com/office/drawing/2014/main" id="{60B0C61A-C840-AA4D-8811-07FFA5AEDCB5}"/>
              </a:ext>
            </a:extLst>
          </p:cNvPr>
          <p:cNvSpPr/>
          <p:nvPr/>
        </p:nvSpPr>
        <p:spPr>
          <a:xfrm>
            <a:off x="0" y="4900662"/>
            <a:ext cx="9144000" cy="242837"/>
          </a:xfrm>
          <a:prstGeom prst="rect">
            <a:avLst/>
          </a:prstGeom>
          <a:solidFill>
            <a:srgbClr val="C6531F"/>
          </a:solidFill>
          <a:ln>
            <a:solidFill>
              <a:srgbClr val="BF57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2874A00-9C23-F64F-9265-35B53965B4EE}"/>
              </a:ext>
            </a:extLst>
          </p:cNvPr>
          <p:cNvSpPr txBox="1"/>
          <p:nvPr/>
        </p:nvSpPr>
        <p:spPr>
          <a:xfrm>
            <a:off x="1447800" y="4900662"/>
            <a:ext cx="914400" cy="261610"/>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Background</a:t>
            </a:r>
          </a:p>
        </p:txBody>
      </p:sp>
      <p:sp>
        <p:nvSpPr>
          <p:cNvPr id="5" name="TextBox 4">
            <a:extLst>
              <a:ext uri="{FF2B5EF4-FFF2-40B4-BE49-F238E27FC236}">
                <a16:creationId xmlns:a16="http://schemas.microsoft.com/office/drawing/2014/main" id="{EA01C26C-BD29-EA44-A0F4-9F1D0DF3D1FB}"/>
              </a:ext>
            </a:extLst>
          </p:cNvPr>
          <p:cNvSpPr txBox="1"/>
          <p:nvPr/>
        </p:nvSpPr>
        <p:spPr>
          <a:xfrm>
            <a:off x="3200400" y="4908356"/>
            <a:ext cx="13716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Problem Statement</a:t>
            </a:r>
          </a:p>
        </p:txBody>
      </p:sp>
      <p:sp>
        <p:nvSpPr>
          <p:cNvPr id="6" name="TextBox 5">
            <a:extLst>
              <a:ext uri="{FF2B5EF4-FFF2-40B4-BE49-F238E27FC236}">
                <a16:creationId xmlns:a16="http://schemas.microsoft.com/office/drawing/2014/main" id="{AD2B1B3C-C4D5-8D4B-ADF4-3737E09A5F93}"/>
              </a:ext>
            </a:extLst>
          </p:cNvPr>
          <p:cNvSpPr txBox="1"/>
          <p:nvPr/>
        </p:nvSpPr>
        <p:spPr>
          <a:xfrm>
            <a:off x="5410200" y="4900662"/>
            <a:ext cx="914400" cy="253916"/>
          </a:xfrm>
          <a:prstGeom prst="rect">
            <a:avLst/>
          </a:prstGeom>
          <a:noFill/>
        </p:spPr>
        <p:txBody>
          <a:bodyPr wrap="square" rtlCol="0">
            <a:spAutoFit/>
          </a:bodyPr>
          <a:lstStyle/>
          <a:p>
            <a:r>
              <a:rPr lang="en-US" sz="1050" b="1" dirty="0">
                <a:solidFill>
                  <a:schemeClr val="bg1"/>
                </a:solidFill>
                <a:latin typeface="Arial" panose="020B0604020202020204" pitchFamily="34" charset="0"/>
                <a:cs typeface="Arial" panose="020B0604020202020204" pitchFamily="34" charset="0"/>
              </a:rPr>
              <a:t>Approach</a:t>
            </a:r>
          </a:p>
        </p:txBody>
      </p:sp>
      <p:sp>
        <p:nvSpPr>
          <p:cNvPr id="7" name="TextBox 6">
            <a:extLst>
              <a:ext uri="{FF2B5EF4-FFF2-40B4-BE49-F238E27FC236}">
                <a16:creationId xmlns:a16="http://schemas.microsoft.com/office/drawing/2014/main" id="{9D3379E8-4099-E64E-B54C-FED6A3843936}"/>
              </a:ext>
            </a:extLst>
          </p:cNvPr>
          <p:cNvSpPr txBox="1"/>
          <p:nvPr/>
        </p:nvSpPr>
        <p:spPr>
          <a:xfrm>
            <a:off x="7050104" y="4908356"/>
            <a:ext cx="800100" cy="253916"/>
          </a:xfrm>
          <a:prstGeom prst="rect">
            <a:avLst/>
          </a:prstGeom>
          <a:noFill/>
        </p:spPr>
        <p:txBody>
          <a:bodyPr wrap="square" rtlCol="0">
            <a:spAutoFit/>
          </a:bodyPr>
          <a:lstStyle/>
          <a:p>
            <a:r>
              <a:rPr lang="en-US" sz="1050" dirty="0">
                <a:solidFill>
                  <a:schemeClr val="bg1"/>
                </a:solidFill>
                <a:latin typeface="Arial" panose="020B0604020202020204" pitchFamily="34" charset="0"/>
                <a:cs typeface="Arial" panose="020B0604020202020204" pitchFamily="34" charset="0"/>
              </a:rPr>
              <a:t>Findings</a:t>
            </a:r>
          </a:p>
        </p:txBody>
      </p:sp>
      <p:sp>
        <p:nvSpPr>
          <p:cNvPr id="9" name="TextBox 8">
            <a:extLst>
              <a:ext uri="{FF2B5EF4-FFF2-40B4-BE49-F238E27FC236}">
                <a16:creationId xmlns:a16="http://schemas.microsoft.com/office/drawing/2014/main" id="{F0AA57B7-0392-3842-B43B-A00F06F2A160}"/>
              </a:ext>
            </a:extLst>
          </p:cNvPr>
          <p:cNvSpPr txBox="1"/>
          <p:nvPr/>
        </p:nvSpPr>
        <p:spPr>
          <a:xfrm>
            <a:off x="228600" y="1271885"/>
            <a:ext cx="4823756" cy="461665"/>
          </a:xfrm>
          <a:prstGeom prst="rect">
            <a:avLst/>
          </a:prstGeom>
          <a:noFill/>
        </p:spPr>
        <p:txBody>
          <a:bodyPr wrap="none" rtlCol="0">
            <a:spAutoFit/>
          </a:bodyPr>
          <a:lstStyle/>
          <a:p>
            <a:r>
              <a:rPr lang="en-US" dirty="0"/>
              <a:t>(5) Identify </a:t>
            </a:r>
            <a:r>
              <a:rPr lang="en-US" dirty="0">
                <a:solidFill>
                  <a:schemeClr val="accent1"/>
                </a:solidFill>
              </a:rPr>
              <a:t>flooded </a:t>
            </a:r>
            <a:r>
              <a:rPr lang="en-US" dirty="0"/>
              <a:t>address points</a:t>
            </a:r>
            <a:endParaRPr lang="en-US" dirty="0">
              <a:solidFill>
                <a:schemeClr val="accent1"/>
              </a:solidFill>
            </a:endParaRPr>
          </a:p>
        </p:txBody>
      </p:sp>
      <p:pic>
        <p:nvPicPr>
          <p:cNvPr id="11" name="Picture 10">
            <a:extLst>
              <a:ext uri="{FF2B5EF4-FFF2-40B4-BE49-F238E27FC236}">
                <a16:creationId xmlns:a16="http://schemas.microsoft.com/office/drawing/2014/main" id="{7D5B6EFC-165B-BD4D-9279-7CC7109802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222" y="1894683"/>
            <a:ext cx="4137956" cy="2844845"/>
          </a:xfrm>
          <a:prstGeom prst="rect">
            <a:avLst/>
          </a:prstGeom>
        </p:spPr>
      </p:pic>
      <p:pic>
        <p:nvPicPr>
          <p:cNvPr id="10" name="Picture 9">
            <a:extLst>
              <a:ext uri="{FF2B5EF4-FFF2-40B4-BE49-F238E27FC236}">
                <a16:creationId xmlns:a16="http://schemas.microsoft.com/office/drawing/2014/main" id="{8D045931-9200-EF4B-95AA-2A5A5A9B9E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55940" y="808389"/>
            <a:ext cx="1954460" cy="3287361"/>
          </a:xfrm>
          <a:prstGeom prst="rect">
            <a:avLst/>
          </a:prstGeom>
        </p:spPr>
      </p:pic>
      <p:pic>
        <p:nvPicPr>
          <p:cNvPr id="13" name="Picture 12">
            <a:extLst>
              <a:ext uri="{FF2B5EF4-FFF2-40B4-BE49-F238E27FC236}">
                <a16:creationId xmlns:a16="http://schemas.microsoft.com/office/drawing/2014/main" id="{26CC29E4-AC63-8F42-BC4C-22C19C40B40A}"/>
              </a:ext>
            </a:extLst>
          </p:cNvPr>
          <p:cNvPicPr>
            <a:picLocks noChangeAspect="1"/>
          </p:cNvPicPr>
          <p:nvPr/>
        </p:nvPicPr>
        <p:blipFill rotWithShape="1">
          <a:blip r:embed="rId5">
            <a:extLst>
              <a:ext uri="{28A0092B-C50C-407E-A947-70E740481C1C}">
                <a14:useLocalDpi xmlns:a14="http://schemas.microsoft.com/office/drawing/2010/main" val="0"/>
              </a:ext>
            </a:extLst>
          </a:blip>
          <a:srcRect t="20017"/>
          <a:stretch/>
        </p:blipFill>
        <p:spPr>
          <a:xfrm>
            <a:off x="7050104" y="1996328"/>
            <a:ext cx="1959834" cy="2743200"/>
          </a:xfrm>
          <a:prstGeom prst="rect">
            <a:avLst/>
          </a:prstGeom>
        </p:spPr>
      </p:pic>
      <p:sp>
        <p:nvSpPr>
          <p:cNvPr id="17" name="TextBox 16">
            <a:extLst>
              <a:ext uri="{FF2B5EF4-FFF2-40B4-BE49-F238E27FC236}">
                <a16:creationId xmlns:a16="http://schemas.microsoft.com/office/drawing/2014/main" id="{51EE4D02-DE98-1A4A-B7E1-B8664EB7D27D}"/>
              </a:ext>
            </a:extLst>
          </p:cNvPr>
          <p:cNvSpPr txBox="1"/>
          <p:nvPr/>
        </p:nvSpPr>
        <p:spPr>
          <a:xfrm>
            <a:off x="5052356" y="4141068"/>
            <a:ext cx="1852596" cy="646331"/>
          </a:xfrm>
          <a:prstGeom prst="rect">
            <a:avLst/>
          </a:prstGeom>
          <a:noFill/>
        </p:spPr>
        <p:txBody>
          <a:bodyPr wrap="square" rtlCol="0">
            <a:spAutoFit/>
          </a:bodyPr>
          <a:lstStyle/>
          <a:p>
            <a:pPr algn="ctr"/>
            <a:r>
              <a:rPr lang="en-US" sz="1800" dirty="0"/>
              <a:t>Can be run for </a:t>
            </a:r>
            <a:r>
              <a:rPr lang="en-US" sz="1800" dirty="0">
                <a:solidFill>
                  <a:schemeClr val="accent1"/>
                </a:solidFill>
              </a:rPr>
              <a:t>each</a:t>
            </a:r>
            <a:r>
              <a:rPr lang="en-US" sz="1800" dirty="0"/>
              <a:t> </a:t>
            </a:r>
            <a:r>
              <a:rPr lang="en-US" sz="1800" dirty="0" err="1"/>
              <a:t>catchpoly</a:t>
            </a:r>
            <a:endParaRPr lang="en-US" sz="1800" dirty="0"/>
          </a:p>
        </p:txBody>
      </p:sp>
      <p:sp>
        <p:nvSpPr>
          <p:cNvPr id="19" name="Rectangle 18">
            <a:extLst>
              <a:ext uri="{FF2B5EF4-FFF2-40B4-BE49-F238E27FC236}">
                <a16:creationId xmlns:a16="http://schemas.microsoft.com/office/drawing/2014/main" id="{9EF7BA5D-44CC-A149-A079-9A296CECE41A}"/>
              </a:ext>
            </a:extLst>
          </p:cNvPr>
          <p:cNvSpPr/>
          <p:nvPr/>
        </p:nvSpPr>
        <p:spPr>
          <a:xfrm>
            <a:off x="5052356" y="1733550"/>
            <a:ext cx="1958044" cy="457200"/>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46EA73-B4F0-9F44-B0C4-8C6B162F6A07}"/>
              </a:ext>
            </a:extLst>
          </p:cNvPr>
          <p:cNvSpPr/>
          <p:nvPr/>
        </p:nvSpPr>
        <p:spPr>
          <a:xfrm>
            <a:off x="6423956" y="2302644"/>
            <a:ext cx="586444" cy="290562"/>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764EF7B-3C39-204E-96CF-ED111A4B80C9}"/>
              </a:ext>
            </a:extLst>
          </p:cNvPr>
          <p:cNvSpPr/>
          <p:nvPr/>
        </p:nvSpPr>
        <p:spPr>
          <a:xfrm>
            <a:off x="6423956" y="3053916"/>
            <a:ext cx="586444" cy="290562"/>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66315DD-269A-0542-8970-EF739D28BD0B}"/>
              </a:ext>
            </a:extLst>
          </p:cNvPr>
          <p:cNvSpPr/>
          <p:nvPr/>
        </p:nvSpPr>
        <p:spPr>
          <a:xfrm>
            <a:off x="7051714" y="2495550"/>
            <a:ext cx="1939886" cy="465522"/>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C86D737C-BDFE-2544-9B27-5DD598D91712}"/>
              </a:ext>
            </a:extLst>
          </p:cNvPr>
          <p:cNvSpPr/>
          <p:nvPr/>
        </p:nvSpPr>
        <p:spPr>
          <a:xfrm>
            <a:off x="7050104" y="3638550"/>
            <a:ext cx="1939886" cy="465522"/>
          </a:xfrm>
          <a:prstGeom prst="rect">
            <a:avLst/>
          </a:prstGeom>
          <a:noFill/>
          <a:ln w="28575">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B75D8617-A7DE-3B42-84EC-3868CE0F9FCC}"/>
              </a:ext>
            </a:extLst>
          </p:cNvPr>
          <p:cNvSpPr txBox="1"/>
          <p:nvPr/>
        </p:nvSpPr>
        <p:spPr>
          <a:xfrm>
            <a:off x="7060078" y="909935"/>
            <a:ext cx="1939886" cy="923330"/>
          </a:xfrm>
          <a:prstGeom prst="rect">
            <a:avLst/>
          </a:prstGeom>
          <a:noFill/>
        </p:spPr>
        <p:txBody>
          <a:bodyPr wrap="square" rtlCol="0">
            <a:spAutoFit/>
          </a:bodyPr>
          <a:lstStyle/>
          <a:p>
            <a:pPr algn="ctr"/>
            <a:r>
              <a:rPr lang="en-US" sz="1800" dirty="0"/>
              <a:t>Respective </a:t>
            </a:r>
            <a:r>
              <a:rPr lang="en-US" sz="1800" dirty="0">
                <a:solidFill>
                  <a:schemeClr val="accent1"/>
                </a:solidFill>
              </a:rPr>
              <a:t>stage heights </a:t>
            </a:r>
            <a:r>
              <a:rPr lang="en-US" sz="1800" dirty="0"/>
              <a:t>are the second input</a:t>
            </a:r>
          </a:p>
        </p:txBody>
      </p:sp>
    </p:spTree>
    <p:extLst>
      <p:ext uri="{BB962C8B-B14F-4D97-AF65-F5344CB8AC3E}">
        <p14:creationId xmlns:p14="http://schemas.microsoft.com/office/powerpoint/2010/main" val="4191078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p:bldLst>
  </p:timing>
</p:sld>
</file>

<file path=ppt/theme/theme1.xml><?xml version="1.0" encoding="utf-8"?>
<a:theme xmlns:a="http://schemas.openxmlformats.org/drawingml/2006/main" name="16-9 Cov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9-17-V01-WSH_PowerPoint_16-9_TEMPLATE" id="{31242224-3996-8648-B1CD-F60CBF26220F}" vid="{14E50281-0DD3-C345-91C8-30C647F4116A}"/>
    </a:ext>
  </a:extLst>
</a:theme>
</file>

<file path=ppt/theme/theme2.xml><?xml version="1.0" encoding="utf-8"?>
<a:theme xmlns:a="http://schemas.openxmlformats.org/drawingml/2006/main" name="16-9 Light 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9-17-V01-WSH_PowerPoint_16-9_TEMPLATE" id="{31242224-3996-8648-B1CD-F60CBF26220F}" vid="{4EAB0C0B-867B-1045-AB7C-D646809C2430}"/>
    </a:ext>
  </a:extLst>
</a:theme>
</file>

<file path=ppt/theme/theme3.xml><?xml version="1.0" encoding="utf-8"?>
<a:theme xmlns:a="http://schemas.openxmlformats.org/drawingml/2006/main" name="16-9 White Backgrou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09-17-V01-WSH_PowerPoint_16-9_TEMPLATE" id="{31242224-3996-8648-B1CD-F60CBF26220F}" vid="{EDD54BE7-12E7-534A-897F-0AED635AAE61}"/>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16-9 Cover</Template>
  <TotalTime>1169</TotalTime>
  <Words>1470</Words>
  <Application>Microsoft Office PowerPoint</Application>
  <PresentationFormat>On-screen Show (16:9)</PresentationFormat>
  <Paragraphs>182</Paragraphs>
  <Slides>15</Slides>
  <Notes>14</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15</vt:i4>
      </vt:variant>
    </vt:vector>
  </HeadingPairs>
  <TitlesOfParts>
    <vt:vector size="23" baseType="lpstr">
      <vt:lpstr>Arial</vt:lpstr>
      <vt:lpstr>Arial Black</vt:lpstr>
      <vt:lpstr>Calibri</vt:lpstr>
      <vt:lpstr>Wingdings</vt:lpstr>
      <vt:lpstr>ヒラギノ角ゴ Pro W3</vt:lpstr>
      <vt:lpstr>16-9 Cover</vt:lpstr>
      <vt:lpstr>16-9 Light Background</vt:lpstr>
      <vt:lpstr>16-9 White Backgroud</vt:lpstr>
      <vt:lpstr>PowerPoint Presentation</vt:lpstr>
      <vt:lpstr>Background</vt:lpstr>
      <vt:lpstr>Background</vt:lpstr>
      <vt:lpstr>Problem statement</vt:lpstr>
      <vt:lpstr>Approach</vt:lpstr>
      <vt:lpstr>Approach</vt:lpstr>
      <vt:lpstr>Approach</vt:lpstr>
      <vt:lpstr>Approach</vt:lpstr>
      <vt:lpstr>Approach</vt:lpstr>
      <vt:lpstr>Findings: Conroe</vt:lpstr>
      <vt:lpstr>Conroe</vt:lpstr>
      <vt:lpstr>Findings: Kingwood</vt:lpstr>
      <vt:lpstr>Kingwood</vt:lpstr>
      <vt:lpstr>Conclusion     </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Microsoft Office User</dc:creator>
  <cp:keywords/>
  <dc:description/>
  <cp:lastModifiedBy>Maidment, David R</cp:lastModifiedBy>
  <cp:revision>81</cp:revision>
  <cp:lastPrinted>2011-01-24T02:49:42Z</cp:lastPrinted>
  <dcterms:created xsi:type="dcterms:W3CDTF">2018-11-01T18:23:24Z</dcterms:created>
  <dcterms:modified xsi:type="dcterms:W3CDTF">2018-11-27T16:56:56Z</dcterms:modified>
  <cp:category/>
</cp:coreProperties>
</file>