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70" r:id="rId7"/>
    <p:sldId id="262" r:id="rId8"/>
    <p:sldId id="263" r:id="rId9"/>
    <p:sldId id="266" r:id="rId10"/>
    <p:sldId id="268" r:id="rId11"/>
    <p:sldId id="269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AA789769-48DD-4A9B-B3EF-28AB4BE1BAD8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1120E59F-E0A1-4A6D-B432-94719CF00425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24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9769-48DD-4A9B-B3EF-28AB4BE1BAD8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E59F-E0A1-4A6D-B432-94719CF0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2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AA789769-48DD-4A9B-B3EF-28AB4BE1BAD8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1120E59F-E0A1-4A6D-B432-94719CF0042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99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9769-48DD-4A9B-B3EF-28AB4BE1BAD8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E59F-E0A1-4A6D-B432-94719CF0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1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A789769-48DD-4A9B-B3EF-28AB4BE1BAD8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120E59F-E0A1-4A6D-B432-94719CF0042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07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9769-48DD-4A9B-B3EF-28AB4BE1BAD8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E59F-E0A1-4A6D-B432-94719CF0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8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9769-48DD-4A9B-B3EF-28AB4BE1BAD8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E59F-E0A1-4A6D-B432-94719CF0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0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9769-48DD-4A9B-B3EF-28AB4BE1BAD8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E59F-E0A1-4A6D-B432-94719CF0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7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9769-48DD-4A9B-B3EF-28AB4BE1BAD8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E59F-E0A1-4A6D-B432-94719CF0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94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AA789769-48DD-4A9B-B3EF-28AB4BE1BAD8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1120E59F-E0A1-4A6D-B432-94719CF0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04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AA789769-48DD-4A9B-B3EF-28AB4BE1BAD8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1120E59F-E0A1-4A6D-B432-94719CF0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2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A789769-48DD-4A9B-B3EF-28AB4BE1BAD8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120E59F-E0A1-4A6D-B432-94719CF0042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46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367" y="1691641"/>
            <a:ext cx="6584907" cy="2163534"/>
          </a:xfrm>
        </p:spPr>
        <p:txBody>
          <a:bodyPr>
            <a:normAutofit/>
          </a:bodyPr>
          <a:lstStyle/>
          <a:p>
            <a:r>
              <a:rPr lang="en-US" dirty="0" smtClean="0"/>
              <a:t>Rookery Island Bird Abundance: A 40 Year Study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Miranda Madrid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215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7872" y="2349795"/>
            <a:ext cx="8174736" cy="373706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900" dirty="0" smtClean="0"/>
              <a:t>Preferred nesting habitat focus</a:t>
            </a:r>
          </a:p>
          <a:p>
            <a:pPr lvl="1">
              <a:spcBef>
                <a:spcPts val="0"/>
              </a:spcBef>
            </a:pPr>
            <a:r>
              <a:rPr lang="en-US" sz="1900" dirty="0" smtClean="0"/>
              <a:t>Food availability?</a:t>
            </a:r>
          </a:p>
          <a:p>
            <a:pPr lvl="1">
              <a:spcBef>
                <a:spcPts val="0"/>
              </a:spcBef>
            </a:pPr>
            <a:r>
              <a:rPr lang="en-US" sz="1900" dirty="0" smtClean="0"/>
              <a:t>Pollution?</a:t>
            </a:r>
          </a:p>
          <a:p>
            <a:pPr lvl="1">
              <a:spcBef>
                <a:spcPts val="0"/>
              </a:spcBef>
            </a:pPr>
            <a:r>
              <a:rPr lang="en-US" sz="1900" dirty="0" smtClean="0"/>
              <a:t>Breeding success?</a:t>
            </a:r>
          </a:p>
          <a:p>
            <a:pPr lvl="1">
              <a:spcBef>
                <a:spcPts val="0"/>
              </a:spcBef>
            </a:pPr>
            <a:r>
              <a:rPr lang="en-US" sz="1900" dirty="0" smtClean="0"/>
              <a:t>Factors outside of the study region</a:t>
            </a:r>
          </a:p>
          <a:p>
            <a:pPr lvl="1">
              <a:spcBef>
                <a:spcPts val="0"/>
              </a:spcBef>
            </a:pPr>
            <a:endParaRPr lang="en-US" sz="1900" dirty="0" smtClean="0"/>
          </a:p>
          <a:p>
            <a:pPr>
              <a:spcBef>
                <a:spcPts val="0"/>
              </a:spcBef>
            </a:pPr>
            <a:r>
              <a:rPr lang="en-US" sz="1900" dirty="0" smtClean="0"/>
              <a:t>Survey limitations</a:t>
            </a:r>
          </a:p>
          <a:p>
            <a:pPr>
              <a:spcBef>
                <a:spcPts val="0"/>
              </a:spcBef>
            </a:pPr>
            <a:endParaRPr lang="en-US" sz="1900" dirty="0"/>
          </a:p>
          <a:p>
            <a:pPr>
              <a:spcBef>
                <a:spcPts val="0"/>
              </a:spcBef>
            </a:pPr>
            <a:r>
              <a:rPr lang="en-US" sz="1900" dirty="0" smtClean="0"/>
              <a:t>Local versus Regional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69514" y="848901"/>
            <a:ext cx="5278374" cy="1364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Better visual of temporal analysis</a:t>
            </a:r>
          </a:p>
          <a:p>
            <a:r>
              <a:rPr lang="en-US" sz="2400" dirty="0" smtClean="0"/>
              <a:t>Abundance by island area</a:t>
            </a:r>
          </a:p>
          <a:p>
            <a:endParaRPr lang="en-US" sz="2400" dirty="0"/>
          </a:p>
          <a:p>
            <a:r>
              <a:rPr lang="en-US" sz="2400" dirty="0" smtClean="0"/>
              <a:t>How to include land cover/vegetation change over time…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67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92152" y="2642355"/>
            <a:ext cx="4268200" cy="1316997"/>
          </a:xfrm>
        </p:spPr>
        <p:txBody>
          <a:bodyPr>
            <a:noAutofit/>
          </a:bodyPr>
          <a:lstStyle/>
          <a:p>
            <a:r>
              <a:rPr lang="en-US" sz="6000" dirty="0" smtClean="0"/>
              <a:t>Questions?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200" t="28267" r="44425" b="30933"/>
          <a:stretch/>
        </p:blipFill>
        <p:spPr>
          <a:xfrm>
            <a:off x="1005840" y="1145307"/>
            <a:ext cx="5705856" cy="431109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2295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924961"/>
            <a:ext cx="8770571" cy="1022711"/>
          </a:xfrm>
        </p:spPr>
        <p:txBody>
          <a:bodyPr/>
          <a:lstStyle/>
          <a:p>
            <a:r>
              <a:rPr lang="en-US" dirty="0" smtClean="0"/>
              <a:t>What are rookery islands?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709" y="2520696"/>
            <a:ext cx="6621779" cy="3651504"/>
          </a:xfrm>
        </p:spPr>
        <p:txBody>
          <a:bodyPr/>
          <a:lstStyle/>
          <a:p>
            <a:r>
              <a:rPr lang="en-US" dirty="0" smtClean="0"/>
              <a:t>Where colonial </a:t>
            </a:r>
            <a:r>
              <a:rPr lang="en-US" dirty="0" err="1" smtClean="0"/>
              <a:t>waterbirds</a:t>
            </a:r>
            <a:r>
              <a:rPr lang="en-US" dirty="0" smtClean="0"/>
              <a:t> gather in rookeries or colonies during nesting season</a:t>
            </a:r>
          </a:p>
          <a:p>
            <a:r>
              <a:rPr lang="en-US" dirty="0" smtClean="0"/>
              <a:t>Islands along the Texas coast</a:t>
            </a:r>
          </a:p>
          <a:p>
            <a:r>
              <a:rPr lang="en-US" dirty="0" smtClean="0"/>
              <a:t>Increased likelihood of chick survival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Threats include: habitat loss and degradation, predation, human disturbance, marine debris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750" t="32934" r="44875" b="18800"/>
          <a:stretch/>
        </p:blipFill>
        <p:spPr>
          <a:xfrm>
            <a:off x="512064" y="2485644"/>
            <a:ext cx="4453128" cy="37216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172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1132" y="732937"/>
            <a:ext cx="8770571" cy="1187303"/>
          </a:xfrm>
        </p:spPr>
        <p:txBody>
          <a:bodyPr/>
          <a:lstStyle/>
          <a:p>
            <a:r>
              <a:rPr lang="en-US" dirty="0" smtClean="0"/>
              <a:t>Why does this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0588" y="2548128"/>
            <a:ext cx="8770571" cy="3651504"/>
          </a:xfrm>
        </p:spPr>
        <p:txBody>
          <a:bodyPr>
            <a:normAutofit/>
          </a:bodyPr>
          <a:lstStyle/>
          <a:p>
            <a:r>
              <a:rPr lang="en-US" dirty="0" smtClean="0"/>
              <a:t>Stakeholders</a:t>
            </a:r>
          </a:p>
          <a:p>
            <a:pPr lvl="1"/>
            <a:r>
              <a:rPr lang="en-US" sz="2000" dirty="0" smtClean="0"/>
              <a:t>Conservationists: high quality habitat through effective management</a:t>
            </a:r>
          </a:p>
          <a:p>
            <a:pPr lvl="1"/>
            <a:r>
              <a:rPr lang="en-US" sz="2000" dirty="0" smtClean="0"/>
              <a:t>Birders and Hunters: high aesthetic and recreational value</a:t>
            </a:r>
          </a:p>
          <a:p>
            <a:pPr lvl="1"/>
            <a:r>
              <a:rPr lang="en-US" sz="2000" dirty="0" smtClean="0"/>
              <a:t>Larger Ecosystem: </a:t>
            </a:r>
            <a:r>
              <a:rPr lang="en-US" sz="2000" dirty="0" err="1" smtClean="0"/>
              <a:t>bioindicators</a:t>
            </a: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sz="2200" b="1" i="1" dirty="0" smtClean="0"/>
              <a:t>Objective: How have nesting dynamics changed on rookery islands over the years</a:t>
            </a:r>
            <a:endParaRPr 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56237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870097"/>
            <a:ext cx="8770571" cy="1132439"/>
          </a:xfrm>
        </p:spPr>
        <p:txBody>
          <a:bodyPr/>
          <a:lstStyle/>
          <a:p>
            <a:r>
              <a:rPr lang="en-US" dirty="0" smtClean="0"/>
              <a:t>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Texas Coastal </a:t>
            </a:r>
            <a:r>
              <a:rPr lang="en-US" sz="2200" dirty="0" err="1" smtClean="0"/>
              <a:t>Waterbird</a:t>
            </a:r>
            <a:r>
              <a:rPr lang="en-US" sz="2200" dirty="0" smtClean="0"/>
              <a:t> Survey: longest standing and most comprehensive for state </a:t>
            </a:r>
          </a:p>
          <a:p>
            <a:pPr lvl="1"/>
            <a:r>
              <a:rPr lang="en-US" sz="2200" dirty="0" smtClean="0"/>
              <a:t>Observations 1973-2013 of 35 species</a:t>
            </a:r>
          </a:p>
          <a:p>
            <a:pPr lvl="2"/>
            <a:r>
              <a:rPr lang="en-US" sz="2200" dirty="0" smtClean="0"/>
              <a:t>Includes 5 T&amp;E species (TPWD and/or USFWS)</a:t>
            </a:r>
          </a:p>
          <a:p>
            <a:r>
              <a:rPr lang="en-US" sz="2200" dirty="0" smtClean="0"/>
              <a:t>Restoration Islands for Coastal Bend Bays and Estuaries Program </a:t>
            </a:r>
          </a:p>
          <a:p>
            <a:r>
              <a:rPr lang="en-US" sz="2200" dirty="0" smtClean="0"/>
              <a:t>Mission Aransas NERR Boundary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7985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028" y="356615"/>
            <a:ext cx="8770571" cy="1123221"/>
          </a:xfrm>
        </p:spPr>
        <p:txBody>
          <a:bodyPr/>
          <a:lstStyle/>
          <a:p>
            <a:r>
              <a:rPr lang="en-US" dirty="0" smtClean="0"/>
              <a:t>Focused Study Area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10851" r="8982" b="20529"/>
          <a:stretch/>
        </p:blipFill>
        <p:spPr>
          <a:xfrm>
            <a:off x="986028" y="1265468"/>
            <a:ext cx="7104888" cy="5418796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11896" y="2377440"/>
            <a:ext cx="337413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Mission Aransas National Estuarine Research Reserve (NERR)</a:t>
            </a:r>
          </a:p>
          <a:p>
            <a:endParaRPr lang="en-US" sz="2300" dirty="0" smtClean="0"/>
          </a:p>
          <a:p>
            <a:endParaRPr lang="en-US" sz="2300" dirty="0"/>
          </a:p>
          <a:p>
            <a:r>
              <a:rPr lang="en-US" sz="2300" dirty="0" smtClean="0"/>
              <a:t>6 Rookery Islands in Redfish and Mesquite Bays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/>
              <a:t>TCW Surveys conducted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/>
              <a:t>CBBEP Restoration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2148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81" y="104185"/>
            <a:ext cx="9016765" cy="12558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9942" t="32714" r="36163" b="23410"/>
          <a:stretch/>
        </p:blipFill>
        <p:spPr>
          <a:xfrm>
            <a:off x="2860159" y="978194"/>
            <a:ext cx="6294474" cy="560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9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685" y="156865"/>
            <a:ext cx="2561844" cy="1560716"/>
          </a:xfrm>
        </p:spPr>
        <p:txBody>
          <a:bodyPr>
            <a:normAutofit/>
          </a:bodyPr>
          <a:lstStyle/>
          <a:p>
            <a:r>
              <a:rPr lang="en-US" sz="5000" dirty="0" smtClean="0"/>
              <a:t>1975</a:t>
            </a:r>
            <a:endParaRPr lang="en-US" sz="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794" t="30000" r="39598" b="12381"/>
          <a:stretch/>
        </p:blipFill>
        <p:spPr>
          <a:xfrm>
            <a:off x="1363434" y="1609959"/>
            <a:ext cx="4686301" cy="49442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9062" t="31309" r="41607" b="14881"/>
          <a:stretch/>
        </p:blipFill>
        <p:spPr>
          <a:xfrm>
            <a:off x="6301170" y="1609959"/>
            <a:ext cx="4686301" cy="49442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95803" y="783262"/>
            <a:ext cx="3574826" cy="934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Ground Nesting Pair Abundance</a:t>
            </a:r>
            <a:endParaRPr lang="en-US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692794" y="783262"/>
            <a:ext cx="4425218" cy="934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Shrub Nesting Pair Abundance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03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7" y="266593"/>
            <a:ext cx="2086356" cy="1560716"/>
          </a:xfrm>
        </p:spPr>
        <p:txBody>
          <a:bodyPr>
            <a:normAutofit/>
          </a:bodyPr>
          <a:lstStyle/>
          <a:p>
            <a:r>
              <a:rPr lang="en-US" sz="5000" dirty="0" smtClean="0"/>
              <a:t>2012</a:t>
            </a:r>
            <a:endParaRPr lang="en-US" sz="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397" t="28929" r="38995" b="13095"/>
          <a:stretch/>
        </p:blipFill>
        <p:spPr>
          <a:xfrm>
            <a:off x="1392173" y="1686088"/>
            <a:ext cx="4702629" cy="49203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9130" t="30358" r="39331" b="11785"/>
          <a:stretch/>
        </p:blipFill>
        <p:spPr>
          <a:xfrm>
            <a:off x="6480155" y="1686089"/>
            <a:ext cx="4702629" cy="49203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645305" y="892990"/>
            <a:ext cx="3574826" cy="934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Ground Nesting Pair Abundance</a:t>
            </a:r>
            <a:endParaRPr lang="en-US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757566" y="892989"/>
            <a:ext cx="4425218" cy="934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Shrub Nesting Pair Abundance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291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027" y="435955"/>
            <a:ext cx="9546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Reddish Egret (Ground nester): TPWD Threatened species</a:t>
            </a:r>
            <a:endParaRPr 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3550" t="29466" r="20050" b="15733"/>
          <a:stretch/>
        </p:blipFill>
        <p:spPr>
          <a:xfrm>
            <a:off x="2682476" y="1170430"/>
            <a:ext cx="3304666" cy="27095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990" y="1048631"/>
            <a:ext cx="4584589" cy="2749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476" y="3879983"/>
            <a:ext cx="4584589" cy="2755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5991" y="3879984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471</TotalTime>
  <Words>231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Schoolbook</vt:lpstr>
      <vt:lpstr>Corbel</vt:lpstr>
      <vt:lpstr>Feathered</vt:lpstr>
      <vt:lpstr>Rookery Island Bird Abundance: A 40 Year Study</vt:lpstr>
      <vt:lpstr>What are rookery islands?</vt:lpstr>
      <vt:lpstr>Why does this matter?</vt:lpstr>
      <vt:lpstr>The Data</vt:lpstr>
      <vt:lpstr>Focused Study Area</vt:lpstr>
      <vt:lpstr>PowerPoint Presentation</vt:lpstr>
      <vt:lpstr>1975</vt:lpstr>
      <vt:lpstr>2012</vt:lpstr>
      <vt:lpstr>PowerPoint Presentation</vt:lpstr>
      <vt:lpstr>PowerPoint Presentation</vt:lpstr>
      <vt:lpstr>Continued work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Madrid</dc:creator>
  <cp:lastModifiedBy>Maidment, David R</cp:lastModifiedBy>
  <cp:revision>52</cp:revision>
  <dcterms:created xsi:type="dcterms:W3CDTF">2018-11-27T03:12:46Z</dcterms:created>
  <dcterms:modified xsi:type="dcterms:W3CDTF">2018-11-29T17:38:20Z</dcterms:modified>
</cp:coreProperties>
</file>