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746" r:id="rId3"/>
    <p:sldMasterId id="2147483750" r:id="rId4"/>
    <p:sldMasterId id="2147483762" r:id="rId5"/>
  </p:sldMasterIdLst>
  <p:notesMasterIdLst>
    <p:notesMasterId r:id="rId88"/>
  </p:notesMasterIdLst>
  <p:handoutMasterIdLst>
    <p:handoutMasterId r:id="rId89"/>
  </p:handoutMasterIdLst>
  <p:sldIdLst>
    <p:sldId id="312" r:id="rId6"/>
    <p:sldId id="371" r:id="rId7"/>
    <p:sldId id="414" r:id="rId8"/>
    <p:sldId id="460" r:id="rId9"/>
    <p:sldId id="306" r:id="rId10"/>
    <p:sldId id="379" r:id="rId11"/>
    <p:sldId id="461" r:id="rId12"/>
    <p:sldId id="258" r:id="rId13"/>
    <p:sldId id="259" r:id="rId14"/>
    <p:sldId id="262" r:id="rId15"/>
    <p:sldId id="462" r:id="rId16"/>
    <p:sldId id="280" r:id="rId17"/>
    <p:sldId id="415" r:id="rId18"/>
    <p:sldId id="455" r:id="rId19"/>
    <p:sldId id="454" r:id="rId20"/>
    <p:sldId id="463" r:id="rId21"/>
    <p:sldId id="281" r:id="rId22"/>
    <p:sldId id="376" r:id="rId23"/>
    <p:sldId id="282" r:id="rId24"/>
    <p:sldId id="283" r:id="rId25"/>
    <p:sldId id="284" r:id="rId26"/>
    <p:sldId id="286" r:id="rId27"/>
    <p:sldId id="322" r:id="rId28"/>
    <p:sldId id="456" r:id="rId29"/>
    <p:sldId id="348" r:id="rId30"/>
    <p:sldId id="347" r:id="rId31"/>
    <p:sldId id="309" r:id="rId32"/>
    <p:sldId id="310" r:id="rId33"/>
    <p:sldId id="366" r:id="rId34"/>
    <p:sldId id="295" r:id="rId35"/>
    <p:sldId id="297" r:id="rId36"/>
    <p:sldId id="343" r:id="rId37"/>
    <p:sldId id="473" r:id="rId38"/>
    <p:sldId id="344" r:id="rId39"/>
    <p:sldId id="464" r:id="rId40"/>
    <p:sldId id="299" r:id="rId41"/>
    <p:sldId id="453" r:id="rId42"/>
    <p:sldId id="447" r:id="rId43"/>
    <p:sldId id="448" r:id="rId44"/>
    <p:sldId id="449" r:id="rId45"/>
    <p:sldId id="450" r:id="rId46"/>
    <p:sldId id="451" r:id="rId47"/>
    <p:sldId id="369" r:id="rId48"/>
    <p:sldId id="416" r:id="rId49"/>
    <p:sldId id="300" r:id="rId50"/>
    <p:sldId id="301" r:id="rId51"/>
    <p:sldId id="269" r:id="rId52"/>
    <p:sldId id="268" r:id="rId53"/>
    <p:sldId id="487" r:id="rId54"/>
    <p:sldId id="488" r:id="rId55"/>
    <p:sldId id="468" r:id="rId56"/>
    <p:sldId id="469" r:id="rId57"/>
    <p:sldId id="470" r:id="rId58"/>
    <p:sldId id="489" r:id="rId59"/>
    <p:sldId id="490" r:id="rId60"/>
    <p:sldId id="471" r:id="rId61"/>
    <p:sldId id="472" r:id="rId62"/>
    <p:sldId id="482" r:id="rId63"/>
    <p:sldId id="479" r:id="rId64"/>
    <p:sldId id="480" r:id="rId65"/>
    <p:sldId id="476" r:id="rId66"/>
    <p:sldId id="491" r:id="rId67"/>
    <p:sldId id="477" r:id="rId68"/>
    <p:sldId id="478" r:id="rId69"/>
    <p:sldId id="465" r:id="rId70"/>
    <p:sldId id="467" r:id="rId71"/>
    <p:sldId id="328" r:id="rId72"/>
    <p:sldId id="417" r:id="rId73"/>
    <p:sldId id="418" r:id="rId74"/>
    <p:sldId id="422" r:id="rId75"/>
    <p:sldId id="359" r:id="rId76"/>
    <p:sldId id="358" r:id="rId77"/>
    <p:sldId id="474" r:id="rId78"/>
    <p:sldId id="475" r:id="rId79"/>
    <p:sldId id="355" r:id="rId80"/>
    <p:sldId id="353" r:id="rId81"/>
    <p:sldId id="354" r:id="rId82"/>
    <p:sldId id="327" r:id="rId83"/>
    <p:sldId id="397" r:id="rId84"/>
    <p:sldId id="440" r:id="rId85"/>
    <p:sldId id="441" r:id="rId86"/>
    <p:sldId id="429" r:id="rId87"/>
  </p:sldIdLst>
  <p:sldSz cx="9144000" cy="6858000" type="screen4x3"/>
  <p:notesSz cx="7010400" cy="9236075"/>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595" autoAdjust="0"/>
  </p:normalViewPr>
  <p:slideViewPr>
    <p:cSldViewPr snapToGrid="0">
      <p:cViewPr varScale="1">
        <p:scale>
          <a:sx n="82" d="100"/>
          <a:sy n="82" d="100"/>
        </p:scale>
        <p:origin x="1146" y="13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38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image" Target="../media/image6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3038372" cy="461804"/>
          </a:xfrm>
          <a:prstGeom prst="rect">
            <a:avLst/>
          </a:prstGeom>
          <a:noFill/>
          <a:ln w="9525">
            <a:noFill/>
            <a:miter lim="800000"/>
            <a:headEnd/>
            <a:tailEnd/>
          </a:ln>
          <a:effectLst/>
        </p:spPr>
        <p:txBody>
          <a:bodyPr vert="horz" wrap="square" lIns="92286" tIns="46143" rIns="92286" bIns="46143" numCol="1" anchor="t" anchorCtr="0" compatLnSpc="1">
            <a:prstTxWarp prst="textNoShape">
              <a:avLst/>
            </a:prstTxWarp>
          </a:bodyPr>
          <a:lstStyle>
            <a:lvl1pPr defTabSz="922703">
              <a:defRPr sz="1200"/>
            </a:lvl1pPr>
          </a:lstStyle>
          <a:p>
            <a:pPr>
              <a:defRPr/>
            </a:pPr>
            <a:endParaRPr lang="en-US"/>
          </a:p>
        </p:txBody>
      </p:sp>
      <p:sp>
        <p:nvSpPr>
          <p:cNvPr id="61443" name="Rectangle 3"/>
          <p:cNvSpPr>
            <a:spLocks noGrp="1" noChangeArrowheads="1"/>
          </p:cNvSpPr>
          <p:nvPr>
            <p:ph type="dt" sz="quarter" idx="1"/>
          </p:nvPr>
        </p:nvSpPr>
        <p:spPr bwMode="auto">
          <a:xfrm>
            <a:off x="3972030" y="0"/>
            <a:ext cx="3038371" cy="461804"/>
          </a:xfrm>
          <a:prstGeom prst="rect">
            <a:avLst/>
          </a:prstGeom>
          <a:noFill/>
          <a:ln w="9525">
            <a:noFill/>
            <a:miter lim="800000"/>
            <a:headEnd/>
            <a:tailEnd/>
          </a:ln>
          <a:effectLst/>
        </p:spPr>
        <p:txBody>
          <a:bodyPr vert="horz" wrap="square" lIns="92286" tIns="46143" rIns="92286" bIns="46143" numCol="1" anchor="t" anchorCtr="0" compatLnSpc="1">
            <a:prstTxWarp prst="textNoShape">
              <a:avLst/>
            </a:prstTxWarp>
          </a:bodyPr>
          <a:lstStyle>
            <a:lvl1pPr algn="r" defTabSz="922703">
              <a:defRPr sz="1200"/>
            </a:lvl1pPr>
          </a:lstStyle>
          <a:p>
            <a:pPr>
              <a:defRPr/>
            </a:pPr>
            <a:endParaRPr lang="en-US"/>
          </a:p>
        </p:txBody>
      </p:sp>
      <p:sp>
        <p:nvSpPr>
          <p:cNvPr id="61444" name="Rectangle 4"/>
          <p:cNvSpPr>
            <a:spLocks noGrp="1" noChangeArrowheads="1"/>
          </p:cNvSpPr>
          <p:nvPr>
            <p:ph type="ftr" sz="quarter" idx="2"/>
          </p:nvPr>
        </p:nvSpPr>
        <p:spPr bwMode="auto">
          <a:xfrm>
            <a:off x="0" y="8774271"/>
            <a:ext cx="3038372" cy="461804"/>
          </a:xfrm>
          <a:prstGeom prst="rect">
            <a:avLst/>
          </a:prstGeom>
          <a:noFill/>
          <a:ln w="9525">
            <a:noFill/>
            <a:miter lim="800000"/>
            <a:headEnd/>
            <a:tailEnd/>
          </a:ln>
          <a:effectLst/>
        </p:spPr>
        <p:txBody>
          <a:bodyPr vert="horz" wrap="square" lIns="92286" tIns="46143" rIns="92286" bIns="46143" numCol="1" anchor="b" anchorCtr="0" compatLnSpc="1">
            <a:prstTxWarp prst="textNoShape">
              <a:avLst/>
            </a:prstTxWarp>
          </a:bodyPr>
          <a:lstStyle>
            <a:lvl1pPr defTabSz="922703">
              <a:defRPr sz="1200"/>
            </a:lvl1pPr>
          </a:lstStyle>
          <a:p>
            <a:pPr>
              <a:defRPr/>
            </a:pPr>
            <a:endParaRPr lang="en-US"/>
          </a:p>
        </p:txBody>
      </p:sp>
      <p:sp>
        <p:nvSpPr>
          <p:cNvPr id="61445" name="Rectangle 5"/>
          <p:cNvSpPr>
            <a:spLocks noGrp="1" noChangeArrowheads="1"/>
          </p:cNvSpPr>
          <p:nvPr>
            <p:ph type="sldNum" sz="quarter" idx="3"/>
          </p:nvPr>
        </p:nvSpPr>
        <p:spPr bwMode="auto">
          <a:xfrm>
            <a:off x="3972030" y="8774271"/>
            <a:ext cx="3038371" cy="461804"/>
          </a:xfrm>
          <a:prstGeom prst="rect">
            <a:avLst/>
          </a:prstGeom>
          <a:noFill/>
          <a:ln w="9525">
            <a:noFill/>
            <a:miter lim="800000"/>
            <a:headEnd/>
            <a:tailEnd/>
          </a:ln>
          <a:effectLst/>
        </p:spPr>
        <p:txBody>
          <a:bodyPr vert="horz" wrap="square" lIns="92286" tIns="46143" rIns="92286" bIns="46143" numCol="1" anchor="b" anchorCtr="0" compatLnSpc="1">
            <a:prstTxWarp prst="textNoShape">
              <a:avLst/>
            </a:prstTxWarp>
          </a:bodyPr>
          <a:lstStyle>
            <a:lvl1pPr algn="r" defTabSz="922703">
              <a:defRPr sz="1200"/>
            </a:lvl1pPr>
          </a:lstStyle>
          <a:p>
            <a:pPr>
              <a:defRPr/>
            </a:pPr>
            <a:fld id="{43CE3461-B3C0-46E7-94BE-66E904EA68F9}" type="slidenum">
              <a:rPr lang="en-US"/>
              <a:pPr>
                <a:defRPr/>
              </a:pPr>
              <a:t>‹#›</a:t>
            </a:fld>
            <a:endParaRPr lang="en-US"/>
          </a:p>
        </p:txBody>
      </p:sp>
    </p:spTree>
    <p:extLst>
      <p:ext uri="{BB962C8B-B14F-4D97-AF65-F5344CB8AC3E}">
        <p14:creationId xmlns:p14="http://schemas.microsoft.com/office/powerpoint/2010/main" val="2639198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bwMode="auto">
          <a:xfrm>
            <a:off x="0" y="0"/>
            <a:ext cx="3038372" cy="461804"/>
          </a:xfrm>
          <a:prstGeom prst="rect">
            <a:avLst/>
          </a:prstGeom>
          <a:noFill/>
          <a:ln w="9525">
            <a:noFill/>
            <a:miter lim="800000"/>
            <a:headEnd/>
            <a:tailEnd/>
          </a:ln>
          <a:effectLst/>
        </p:spPr>
        <p:txBody>
          <a:bodyPr vert="horz" wrap="square" lIns="90851" tIns="45425" rIns="90851" bIns="45425" numCol="1" anchor="t" anchorCtr="0" compatLnSpc="1">
            <a:prstTxWarp prst="textNoShape">
              <a:avLst/>
            </a:prstTxWarp>
          </a:bodyPr>
          <a:lstStyle>
            <a:lvl1pPr>
              <a:defRPr sz="1200"/>
            </a:lvl1pPr>
          </a:lstStyle>
          <a:p>
            <a:pPr>
              <a:defRPr/>
            </a:pPr>
            <a:endParaRPr lang="en-US"/>
          </a:p>
        </p:txBody>
      </p:sp>
      <p:sp>
        <p:nvSpPr>
          <p:cNvPr id="93187" name="Rectangle 3"/>
          <p:cNvSpPr>
            <a:spLocks noGrp="1" noChangeArrowheads="1"/>
          </p:cNvSpPr>
          <p:nvPr>
            <p:ph type="dt" idx="1"/>
          </p:nvPr>
        </p:nvSpPr>
        <p:spPr bwMode="auto">
          <a:xfrm>
            <a:off x="3970437" y="0"/>
            <a:ext cx="3038372" cy="461804"/>
          </a:xfrm>
          <a:prstGeom prst="rect">
            <a:avLst/>
          </a:prstGeom>
          <a:noFill/>
          <a:ln w="9525">
            <a:noFill/>
            <a:miter lim="800000"/>
            <a:headEnd/>
            <a:tailEnd/>
          </a:ln>
          <a:effectLst/>
        </p:spPr>
        <p:txBody>
          <a:bodyPr vert="horz" wrap="square" lIns="90851" tIns="45425" rIns="90851" bIns="45425" numCol="1" anchor="t" anchorCtr="0" compatLnSpc="1">
            <a:prstTxWarp prst="textNoShape">
              <a:avLst/>
            </a:prstTxWarp>
          </a:bodyPr>
          <a:lstStyle>
            <a:lvl1pPr algn="r">
              <a:defRPr sz="1200"/>
            </a:lvl1pPr>
          </a:lstStyle>
          <a:p>
            <a:pPr>
              <a:defRPr/>
            </a:pPr>
            <a:endParaRPr lang="en-US"/>
          </a:p>
        </p:txBody>
      </p:sp>
      <p:sp>
        <p:nvSpPr>
          <p:cNvPr id="55300" name="Rectangle 4"/>
          <p:cNvSpPr>
            <a:spLocks noGrp="1" noRot="1" noChangeAspect="1" noChangeArrowheads="1" noTextEdit="1"/>
          </p:cNvSpPr>
          <p:nvPr>
            <p:ph type="sldImg" idx="2"/>
          </p:nvPr>
        </p:nvSpPr>
        <p:spPr bwMode="auto">
          <a:xfrm>
            <a:off x="1196975" y="693738"/>
            <a:ext cx="4616450" cy="3462337"/>
          </a:xfrm>
          <a:prstGeom prst="rect">
            <a:avLst/>
          </a:prstGeom>
          <a:noFill/>
          <a:ln w="9525">
            <a:solidFill>
              <a:srgbClr val="000000"/>
            </a:solidFill>
            <a:miter lim="800000"/>
            <a:headEnd/>
            <a:tailEnd/>
          </a:ln>
        </p:spPr>
      </p:sp>
      <p:sp>
        <p:nvSpPr>
          <p:cNvPr id="93189" name="Rectangle 5"/>
          <p:cNvSpPr>
            <a:spLocks noGrp="1" noChangeArrowheads="1"/>
          </p:cNvSpPr>
          <p:nvPr>
            <p:ph type="body" sz="quarter" idx="3"/>
          </p:nvPr>
        </p:nvSpPr>
        <p:spPr bwMode="auto">
          <a:xfrm>
            <a:off x="701040" y="4387136"/>
            <a:ext cx="5608320" cy="4156234"/>
          </a:xfrm>
          <a:prstGeom prst="rect">
            <a:avLst/>
          </a:prstGeom>
          <a:noFill/>
          <a:ln w="9525">
            <a:noFill/>
            <a:miter lim="800000"/>
            <a:headEnd/>
            <a:tailEnd/>
          </a:ln>
          <a:effectLst/>
        </p:spPr>
        <p:txBody>
          <a:bodyPr vert="horz" wrap="square" lIns="90851" tIns="45425" rIns="90851" bIns="4542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3190" name="Rectangle 6"/>
          <p:cNvSpPr>
            <a:spLocks noGrp="1" noChangeArrowheads="1"/>
          </p:cNvSpPr>
          <p:nvPr>
            <p:ph type="ftr" sz="quarter" idx="4"/>
          </p:nvPr>
        </p:nvSpPr>
        <p:spPr bwMode="auto">
          <a:xfrm>
            <a:off x="0" y="8772690"/>
            <a:ext cx="3038372" cy="461804"/>
          </a:xfrm>
          <a:prstGeom prst="rect">
            <a:avLst/>
          </a:prstGeom>
          <a:noFill/>
          <a:ln w="9525">
            <a:noFill/>
            <a:miter lim="800000"/>
            <a:headEnd/>
            <a:tailEnd/>
          </a:ln>
          <a:effectLst/>
        </p:spPr>
        <p:txBody>
          <a:bodyPr vert="horz" wrap="square" lIns="90851" tIns="45425" rIns="90851" bIns="45425" numCol="1" anchor="b" anchorCtr="0" compatLnSpc="1">
            <a:prstTxWarp prst="textNoShape">
              <a:avLst/>
            </a:prstTxWarp>
          </a:bodyPr>
          <a:lstStyle>
            <a:lvl1pPr>
              <a:defRPr sz="1200"/>
            </a:lvl1pPr>
          </a:lstStyle>
          <a:p>
            <a:pPr>
              <a:defRPr/>
            </a:pPr>
            <a:endParaRPr lang="en-US"/>
          </a:p>
        </p:txBody>
      </p:sp>
      <p:sp>
        <p:nvSpPr>
          <p:cNvPr id="93191" name="Rectangle 7"/>
          <p:cNvSpPr>
            <a:spLocks noGrp="1" noChangeArrowheads="1"/>
          </p:cNvSpPr>
          <p:nvPr>
            <p:ph type="sldNum" sz="quarter" idx="5"/>
          </p:nvPr>
        </p:nvSpPr>
        <p:spPr bwMode="auto">
          <a:xfrm>
            <a:off x="3970437" y="8772690"/>
            <a:ext cx="3038372" cy="461804"/>
          </a:xfrm>
          <a:prstGeom prst="rect">
            <a:avLst/>
          </a:prstGeom>
          <a:noFill/>
          <a:ln w="9525">
            <a:noFill/>
            <a:miter lim="800000"/>
            <a:headEnd/>
            <a:tailEnd/>
          </a:ln>
          <a:effectLst/>
        </p:spPr>
        <p:txBody>
          <a:bodyPr vert="horz" wrap="square" lIns="90851" tIns="45425" rIns="90851" bIns="45425" numCol="1" anchor="b" anchorCtr="0" compatLnSpc="1">
            <a:prstTxWarp prst="textNoShape">
              <a:avLst/>
            </a:prstTxWarp>
          </a:bodyPr>
          <a:lstStyle>
            <a:lvl1pPr algn="r">
              <a:defRPr sz="1200"/>
            </a:lvl1pPr>
          </a:lstStyle>
          <a:p>
            <a:pPr>
              <a:defRPr/>
            </a:pPr>
            <a:fld id="{A3ABF31C-7928-49D7-9B65-7644C9974049}" type="slidenum">
              <a:rPr lang="en-US"/>
              <a:pPr>
                <a:defRPr/>
              </a:pPr>
              <a:t>‹#›</a:t>
            </a:fld>
            <a:endParaRPr lang="en-US"/>
          </a:p>
        </p:txBody>
      </p:sp>
    </p:spTree>
    <p:extLst>
      <p:ext uri="{BB962C8B-B14F-4D97-AF65-F5344CB8AC3E}">
        <p14:creationId xmlns:p14="http://schemas.microsoft.com/office/powerpoint/2010/main" val="16190343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ABF31C-7928-49D7-9B65-7644C9974049}" type="slidenum">
              <a:rPr lang="en-US" smtClean="0"/>
              <a:pPr>
                <a:defRPr/>
              </a:pPr>
              <a:t>12</a:t>
            </a:fld>
            <a:endParaRPr lang="en-US"/>
          </a:p>
        </p:txBody>
      </p:sp>
    </p:spTree>
    <p:extLst>
      <p:ext uri="{BB962C8B-B14F-4D97-AF65-F5344CB8AC3E}">
        <p14:creationId xmlns:p14="http://schemas.microsoft.com/office/powerpoint/2010/main" val="378095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7BAAE2E6-46A3-4215-9196-392702D919D8}" type="slidenum">
              <a:rPr lang="en-US" smtClean="0"/>
              <a:pPr/>
              <a:t>14</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507842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ABF31C-7928-49D7-9B65-7644C9974049}" type="slidenum">
              <a:rPr lang="en-US" smtClean="0"/>
              <a:pPr>
                <a:defRPr/>
              </a:pPr>
              <a:t>24</a:t>
            </a:fld>
            <a:endParaRPr lang="en-US"/>
          </a:p>
        </p:txBody>
      </p:sp>
    </p:spTree>
    <p:extLst>
      <p:ext uri="{BB962C8B-B14F-4D97-AF65-F5344CB8AC3E}">
        <p14:creationId xmlns:p14="http://schemas.microsoft.com/office/powerpoint/2010/main" val="1265272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p:txBody>
          <a:bodyPr/>
          <a:lstStyle/>
          <a:p>
            <a:pPr>
              <a:defRPr/>
            </a:pPr>
            <a:fld id="{929A578C-EE7B-42C2-ABA2-BDAD59146E53}" type="slidenum">
              <a:rPr lang="en-US">
                <a:solidFill>
                  <a:prstClr val="black"/>
                </a:solidFill>
              </a:rPr>
              <a:pPr>
                <a:defRPr/>
              </a:pPr>
              <a:t>37</a:t>
            </a:fld>
            <a:endParaRPr lang="en-US">
              <a:solidFill>
                <a:prstClr val="black"/>
              </a:solidFill>
            </a:endParaRP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This diagram depicts the geographic hierarchy, as a series of nesting relationships, based on the legal, administrative, or areal relationships of the entities.    For example, a line joining the lower-level entity “place” and the higher-level entity “state” means that a place cannot cross a state boundary.</a:t>
            </a:r>
          </a:p>
        </p:txBody>
      </p:sp>
    </p:spTree>
    <p:extLst>
      <p:ext uri="{BB962C8B-B14F-4D97-AF65-F5344CB8AC3E}">
        <p14:creationId xmlns:p14="http://schemas.microsoft.com/office/powerpoint/2010/main" val="2804803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EDC45B09-9731-44D8-AE46-3302C9F58B2C}" type="slidenum">
              <a:rPr lang="en-US">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145147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is the story about a project that’s been my main focus since 2 </a:t>
            </a:r>
            <a:r>
              <a:rPr lang="en-US" baseline="0" dirty="0" err="1"/>
              <a:t>yr</a:t>
            </a:r>
            <a:r>
              <a:rPr lang="en-US" baseline="0" dirty="0"/>
              <a:t> before Hurricane Harvey: to help develop a flood response system for Texas. Our team, under the scientific leadership of Dr. David Maidment, started in earnest on this project in the spring of 2015, after severe flash floods in central Texas. Because of our work on that project, our team was in a position to help with the flood mapping during Hurricane Harvey, 2 years later. Harry Evans is former chief of staff for the Austin Fire </a:t>
            </a:r>
            <a:r>
              <a:rPr lang="en-US" baseline="0" dirty="0" err="1"/>
              <a:t>Dept</a:t>
            </a:r>
            <a:r>
              <a:rPr lang="en-US" baseline="0" dirty="0"/>
              <a:t>, and served as our liaison to the Public Safety community. Mike Ouimet is Manager of Critical Information Systems with the Texas Division of Emergency Management, and sponsored our work during the 2 years before Harvey.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291D2A-69DB-4B32-9F0A-F42AA083ED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8419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landing page at cuahsi.org for the three data archives,</a:t>
            </a:r>
            <a:r>
              <a:rPr lang="en-US" baseline="0" dirty="0"/>
              <a:t> with links highlighted for the Harvey archive.</a:t>
            </a: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5D682-6073-42F7-83C3-F0272CF5FB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4421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Scrolling down on the HydroShare resource page, we can see the area of coverage represented by data in this collection, and the collection contents. There are enough different types of data in this overall collection that we have multiple levels of hierarchy, eg, root collection &gt; flood data collections &gt; types of flood data. We’ll see some of these later 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5D682-6073-42F7-83C3-F0272CF5FB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0247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37E252-B3E1-4926-853A-CA7E5F6A097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B33B9-F8DE-4897-8474-88169EA1DDE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AED035-EDB9-493E-B98B-3557F8A9CC7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5117CD0-0794-49F7-AE6B-89C61F4BDD7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469F90-244D-4FCC-913A-AB8A364D2719}" type="datetimeFigureOut">
              <a:rPr lang="en-US" smtClean="0">
                <a:solidFill>
                  <a:prstClr val="black">
                    <a:tint val="75000"/>
                  </a:prstClr>
                </a:solidFill>
              </a:rPr>
              <a:pPr/>
              <a:t>9/12/2018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253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469F90-244D-4FCC-913A-AB8A364D2719}" type="datetimeFigureOut">
              <a:rPr lang="en-US" smtClean="0">
                <a:solidFill>
                  <a:prstClr val="black">
                    <a:tint val="75000"/>
                  </a:prstClr>
                </a:solidFill>
              </a:rPr>
              <a:pPr/>
              <a:t>9/12/2018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9342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469F90-244D-4FCC-913A-AB8A364D2719}" type="datetimeFigureOut">
              <a:rPr lang="en-US" smtClean="0">
                <a:solidFill>
                  <a:prstClr val="black">
                    <a:tint val="75000"/>
                  </a:prstClr>
                </a:solidFill>
              </a:rPr>
              <a:pPr/>
              <a:t>9/12/2018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5229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469F90-244D-4FCC-913A-AB8A364D2719}" type="datetimeFigureOut">
              <a:rPr lang="en-US" smtClean="0">
                <a:solidFill>
                  <a:prstClr val="black">
                    <a:tint val="75000"/>
                  </a:prstClr>
                </a:solidFill>
              </a:rPr>
              <a:pPr/>
              <a:t>9/12/2018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3414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469F90-244D-4FCC-913A-AB8A364D2719}" type="datetimeFigureOut">
              <a:rPr lang="en-US" smtClean="0">
                <a:solidFill>
                  <a:prstClr val="black">
                    <a:tint val="75000"/>
                  </a:prstClr>
                </a:solidFill>
              </a:rPr>
              <a:pPr/>
              <a:t>9/12/2018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89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469F90-244D-4FCC-913A-AB8A364D2719}" type="datetimeFigureOut">
              <a:rPr lang="en-US" smtClean="0">
                <a:solidFill>
                  <a:prstClr val="black">
                    <a:tint val="75000"/>
                  </a:prstClr>
                </a:solidFill>
              </a:rPr>
              <a:pPr/>
              <a:t>9/12/2018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553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469F90-244D-4FCC-913A-AB8A364D2719}" type="datetimeFigureOut">
              <a:rPr lang="en-US" smtClean="0">
                <a:solidFill>
                  <a:prstClr val="black">
                    <a:tint val="75000"/>
                  </a:prstClr>
                </a:solidFill>
              </a:rPr>
              <a:pPr/>
              <a:t>9/12/2018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213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B3E8EC-16C9-49FB-93AD-B8922F3F1F03}"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469F90-244D-4FCC-913A-AB8A364D2719}" type="datetimeFigureOut">
              <a:rPr lang="en-US" smtClean="0">
                <a:solidFill>
                  <a:prstClr val="black">
                    <a:tint val="75000"/>
                  </a:prstClr>
                </a:solidFill>
              </a:rPr>
              <a:pPr/>
              <a:t>9/12/2018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081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469F90-244D-4FCC-913A-AB8A364D2719}" type="datetimeFigureOut">
              <a:rPr lang="en-US" smtClean="0">
                <a:solidFill>
                  <a:prstClr val="black">
                    <a:tint val="75000"/>
                  </a:prstClr>
                </a:solidFill>
              </a:rPr>
              <a:pPr/>
              <a:t>9/12/2018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4412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469F90-244D-4FCC-913A-AB8A364D2719}" type="datetimeFigureOut">
              <a:rPr lang="en-US" smtClean="0">
                <a:solidFill>
                  <a:prstClr val="black">
                    <a:tint val="75000"/>
                  </a:prstClr>
                </a:solidFill>
              </a:rPr>
              <a:pPr/>
              <a:t>9/12/2018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982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469F90-244D-4FCC-913A-AB8A364D2719}" type="datetimeFigureOut">
              <a:rPr lang="en-US" smtClean="0">
                <a:solidFill>
                  <a:prstClr val="black">
                    <a:tint val="75000"/>
                  </a:prstClr>
                </a:solidFill>
              </a:rPr>
              <a:pPr/>
              <a:t>9/12/2018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4894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a:xfrm>
            <a:off x="3497263" y="6356350"/>
            <a:ext cx="2133600" cy="365125"/>
          </a:xfrm>
          <a:prstGeom prst="rect">
            <a:avLst/>
          </a:prstGeom>
        </p:spPr>
        <p:txBody>
          <a:bodyPr/>
          <a:lstStyle>
            <a:lvl1pPr algn="ctr" fontAlgn="auto">
              <a:spcBef>
                <a:spcPts val="0"/>
              </a:spcBef>
              <a:spcAft>
                <a:spcPts val="0"/>
              </a:spcAft>
              <a:defRPr>
                <a:solidFill>
                  <a:schemeClr val="tx1"/>
                </a:solidFill>
                <a:latin typeface="+mn-lt"/>
                <a:cs typeface="+mn-cs"/>
              </a:defRPr>
            </a:lvl1pPr>
          </a:lstStyle>
          <a:p>
            <a:pPr defTabSz="457200">
              <a:defRPr/>
            </a:pPr>
            <a:fld id="{DBB4CF79-8568-4FEA-8571-213864A507C7}" type="slidenum">
              <a:rPr lang="en-US" sz="1800">
                <a:solidFill>
                  <a:prstClr val="black"/>
                </a:solidFill>
              </a:rPr>
              <a:pPr defTabSz="457200">
                <a:defRPr/>
              </a:pPr>
              <a:t>‹#›</a:t>
            </a:fld>
            <a:endParaRPr lang="en-US" sz="1800" dirty="0">
              <a:solidFill>
                <a:prstClr val="black"/>
              </a:solidFill>
            </a:endParaRPr>
          </a:p>
        </p:txBody>
      </p:sp>
    </p:spTree>
    <p:extLst>
      <p:ext uri="{BB962C8B-B14F-4D97-AF65-F5344CB8AC3E}">
        <p14:creationId xmlns:p14="http://schemas.microsoft.com/office/powerpoint/2010/main" val="4161405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xfrm>
            <a:off x="8315325" y="6492875"/>
            <a:ext cx="828675" cy="365125"/>
          </a:xfrm>
          <a:prstGeom prst="rect">
            <a:avLst/>
          </a:prstGeom>
        </p:spPr>
        <p:txBody>
          <a:bodyPr/>
          <a:lstStyle>
            <a:lvl1pPr algn="ctr" fontAlgn="auto">
              <a:spcBef>
                <a:spcPts val="0"/>
              </a:spcBef>
              <a:spcAft>
                <a:spcPts val="0"/>
              </a:spcAft>
              <a:defRPr>
                <a:solidFill>
                  <a:schemeClr val="tx1"/>
                </a:solidFill>
                <a:latin typeface="+mn-lt"/>
                <a:cs typeface="+mn-cs"/>
              </a:defRPr>
            </a:lvl1pPr>
          </a:lstStyle>
          <a:p>
            <a:pPr defTabSz="457200">
              <a:defRPr/>
            </a:pPr>
            <a:fld id="{70557D8F-4990-41E9-840C-D8E3EDBF1D2F}" type="slidenum">
              <a:rPr lang="en-US" sz="1800">
                <a:solidFill>
                  <a:prstClr val="black"/>
                </a:solidFill>
              </a:rPr>
              <a:pPr defTabSz="457200">
                <a:defRPr/>
              </a:pPr>
              <a:t>‹#›</a:t>
            </a:fld>
            <a:endParaRPr lang="en-US" sz="1800" dirty="0">
              <a:solidFill>
                <a:prstClr val="black"/>
              </a:solidFill>
            </a:endParaRPr>
          </a:p>
        </p:txBody>
      </p:sp>
    </p:spTree>
    <p:extLst>
      <p:ext uri="{BB962C8B-B14F-4D97-AF65-F5344CB8AC3E}">
        <p14:creationId xmlns:p14="http://schemas.microsoft.com/office/powerpoint/2010/main" val="238539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609600"/>
            <a:ext cx="76962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xfrm>
            <a:off x="6934200" y="6248400"/>
            <a:ext cx="1905000" cy="457200"/>
          </a:xfrm>
          <a:prstGeom prst="rect">
            <a:avLst/>
          </a:prstGeom>
        </p:spPr>
        <p:txBody>
          <a:bodyPr/>
          <a:lstStyle>
            <a:lvl1pPr>
              <a:defRPr/>
            </a:lvl1pPr>
          </a:lstStyle>
          <a:p>
            <a:pPr defTabSz="457200">
              <a:defRPr/>
            </a:pPr>
            <a:fld id="{5DE329AA-E0F0-4C8A-94AF-AF83385F534B}" type="slidenum">
              <a:rPr lang="en-US" sz="1800">
                <a:solidFill>
                  <a:prstClr val="black"/>
                </a:solidFill>
                <a:latin typeface="Arial" charset="0"/>
                <a:cs typeface="Arial" charset="0"/>
              </a:rPr>
              <a:pPr defTabSz="457200">
                <a:defRPr/>
              </a:pPr>
              <a:t>‹#›</a:t>
            </a:fld>
            <a:endParaRPr lang="en-US" sz="1800">
              <a:solidFill>
                <a:prstClr val="black"/>
              </a:solidFill>
              <a:latin typeface="Arial" charset="0"/>
              <a:cs typeface="Arial" charset="0"/>
            </a:endParaRPr>
          </a:p>
        </p:txBody>
      </p:sp>
    </p:spTree>
    <p:extLst>
      <p:ext uri="{BB962C8B-B14F-4D97-AF65-F5344CB8AC3E}">
        <p14:creationId xmlns:p14="http://schemas.microsoft.com/office/powerpoint/2010/main" val="280131303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B79A3D-B9AB-43E2-99E8-17FE54314027}" type="datetimeFigureOut">
              <a:rPr lang="en-US" smtClean="0">
                <a:solidFill>
                  <a:prstClr val="black">
                    <a:tint val="75000"/>
                  </a:prstClr>
                </a:solidFill>
              </a:rPr>
              <a:pPr/>
              <a:t>9/12/2018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C6606-5C01-43C8-8300-66AFAC3E7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00410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B79A3D-B9AB-43E2-99E8-17FE54314027}" type="datetimeFigureOut">
              <a:rPr lang="en-US" smtClean="0">
                <a:solidFill>
                  <a:prstClr val="black">
                    <a:tint val="75000"/>
                  </a:prstClr>
                </a:solidFill>
              </a:rPr>
              <a:pPr/>
              <a:t>9/12/2018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C6606-5C01-43C8-8300-66AFAC3E7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1363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B79A3D-B9AB-43E2-99E8-17FE54314027}" type="datetimeFigureOut">
              <a:rPr lang="en-US" smtClean="0">
                <a:solidFill>
                  <a:prstClr val="black">
                    <a:tint val="75000"/>
                  </a:prstClr>
                </a:solidFill>
              </a:rPr>
              <a:pPr/>
              <a:t>9/12/2018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C6606-5C01-43C8-8300-66AFAC3E7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778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02C00C-8698-42F6-9CA0-BF98E275EF70}"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B79A3D-B9AB-43E2-99E8-17FE54314027}" type="datetimeFigureOut">
              <a:rPr lang="en-US" smtClean="0">
                <a:solidFill>
                  <a:prstClr val="black">
                    <a:tint val="75000"/>
                  </a:prstClr>
                </a:solidFill>
              </a:rPr>
              <a:pPr/>
              <a:t>9/12/2018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DC6606-5C01-43C8-8300-66AFAC3E7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5287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B79A3D-B9AB-43E2-99E8-17FE54314027}" type="datetimeFigureOut">
              <a:rPr lang="en-US" smtClean="0">
                <a:solidFill>
                  <a:prstClr val="black">
                    <a:tint val="75000"/>
                  </a:prstClr>
                </a:solidFill>
              </a:rPr>
              <a:pPr/>
              <a:t>9/12/2018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DDC6606-5C01-43C8-8300-66AFAC3E7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1886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B79A3D-B9AB-43E2-99E8-17FE54314027}" type="datetimeFigureOut">
              <a:rPr lang="en-US" smtClean="0">
                <a:solidFill>
                  <a:prstClr val="black">
                    <a:tint val="75000"/>
                  </a:prstClr>
                </a:solidFill>
              </a:rPr>
              <a:pPr/>
              <a:t>9/12/2018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DC6606-5C01-43C8-8300-66AFAC3E7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617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B79A3D-B9AB-43E2-99E8-17FE54314027}" type="datetimeFigureOut">
              <a:rPr lang="en-US" smtClean="0">
                <a:solidFill>
                  <a:prstClr val="black">
                    <a:tint val="75000"/>
                  </a:prstClr>
                </a:solidFill>
              </a:rPr>
              <a:pPr/>
              <a:t>9/12/2018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DC6606-5C01-43C8-8300-66AFAC3E7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434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B79A3D-B9AB-43E2-99E8-17FE54314027}" type="datetimeFigureOut">
              <a:rPr lang="en-US" smtClean="0">
                <a:solidFill>
                  <a:prstClr val="black">
                    <a:tint val="75000"/>
                  </a:prstClr>
                </a:solidFill>
              </a:rPr>
              <a:pPr/>
              <a:t>9/12/2018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DC6606-5C01-43C8-8300-66AFAC3E7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7790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B79A3D-B9AB-43E2-99E8-17FE54314027}" type="datetimeFigureOut">
              <a:rPr lang="en-US" smtClean="0">
                <a:solidFill>
                  <a:prstClr val="black">
                    <a:tint val="75000"/>
                  </a:prstClr>
                </a:solidFill>
              </a:rPr>
              <a:pPr/>
              <a:t>9/12/2018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DC6606-5C01-43C8-8300-66AFAC3E7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5881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B79A3D-B9AB-43E2-99E8-17FE54314027}" type="datetimeFigureOut">
              <a:rPr lang="en-US" smtClean="0">
                <a:solidFill>
                  <a:prstClr val="black">
                    <a:tint val="75000"/>
                  </a:prstClr>
                </a:solidFill>
              </a:rPr>
              <a:pPr/>
              <a:t>9/12/2018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C6606-5C01-43C8-8300-66AFAC3E7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40577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B79A3D-B9AB-43E2-99E8-17FE54314027}" type="datetimeFigureOut">
              <a:rPr lang="en-US" smtClean="0">
                <a:solidFill>
                  <a:prstClr val="black">
                    <a:tint val="75000"/>
                  </a:prstClr>
                </a:solidFill>
              </a:rPr>
              <a:pPr/>
              <a:t>9/12/2018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C6606-5C01-43C8-8300-66AFAC3E7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5733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F79D476-33EA-430D-BBBD-E341AED11777}" type="datetimeFigureOut">
              <a:rPr lang="en-US" smtClean="0"/>
              <a:t>9/12/2018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0F3FE-08BA-4765-A02A-7E0FB99394A6}" type="slidenum">
              <a:rPr lang="en-US" smtClean="0"/>
              <a:t>‹#›</a:t>
            </a:fld>
            <a:endParaRPr lang="en-US"/>
          </a:p>
        </p:txBody>
      </p:sp>
    </p:spTree>
    <p:extLst>
      <p:ext uri="{BB962C8B-B14F-4D97-AF65-F5344CB8AC3E}">
        <p14:creationId xmlns:p14="http://schemas.microsoft.com/office/powerpoint/2010/main" val="25632186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79D476-33EA-430D-BBBD-E341AED11777}" type="datetimeFigureOut">
              <a:rPr lang="en-US" smtClean="0"/>
              <a:t>9/12/2018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0F3FE-08BA-4765-A02A-7E0FB99394A6}" type="slidenum">
              <a:rPr lang="en-US" smtClean="0"/>
              <a:t>‹#›</a:t>
            </a:fld>
            <a:endParaRPr lang="en-US"/>
          </a:p>
        </p:txBody>
      </p:sp>
    </p:spTree>
    <p:extLst>
      <p:ext uri="{BB962C8B-B14F-4D97-AF65-F5344CB8AC3E}">
        <p14:creationId xmlns:p14="http://schemas.microsoft.com/office/powerpoint/2010/main" val="2973003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EBE8D1-B26E-44A3-BBD8-75BE448BF4B8}"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F79D476-33EA-430D-BBBD-E341AED11777}" type="datetimeFigureOut">
              <a:rPr lang="en-US" smtClean="0"/>
              <a:t>9/12/2018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0F3FE-08BA-4765-A02A-7E0FB99394A6}" type="slidenum">
              <a:rPr lang="en-US" smtClean="0"/>
              <a:t>‹#›</a:t>
            </a:fld>
            <a:endParaRPr lang="en-US"/>
          </a:p>
        </p:txBody>
      </p:sp>
    </p:spTree>
    <p:extLst>
      <p:ext uri="{BB962C8B-B14F-4D97-AF65-F5344CB8AC3E}">
        <p14:creationId xmlns:p14="http://schemas.microsoft.com/office/powerpoint/2010/main" val="9983613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F79D476-33EA-430D-BBBD-E341AED11777}" type="datetimeFigureOut">
              <a:rPr lang="en-US" smtClean="0"/>
              <a:t>9/12/2018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0F3FE-08BA-4765-A02A-7E0FB99394A6}" type="slidenum">
              <a:rPr lang="en-US" smtClean="0"/>
              <a:t>‹#›</a:t>
            </a:fld>
            <a:endParaRPr lang="en-US"/>
          </a:p>
        </p:txBody>
      </p:sp>
    </p:spTree>
    <p:extLst>
      <p:ext uri="{BB962C8B-B14F-4D97-AF65-F5344CB8AC3E}">
        <p14:creationId xmlns:p14="http://schemas.microsoft.com/office/powerpoint/2010/main" val="5587721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F79D476-33EA-430D-BBBD-E341AED11777}" type="datetimeFigureOut">
              <a:rPr lang="en-US" smtClean="0"/>
              <a:t>9/12/2018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60F3FE-08BA-4765-A02A-7E0FB99394A6}" type="slidenum">
              <a:rPr lang="en-US" smtClean="0"/>
              <a:t>‹#›</a:t>
            </a:fld>
            <a:endParaRPr lang="en-US"/>
          </a:p>
        </p:txBody>
      </p:sp>
    </p:spTree>
    <p:extLst>
      <p:ext uri="{BB962C8B-B14F-4D97-AF65-F5344CB8AC3E}">
        <p14:creationId xmlns:p14="http://schemas.microsoft.com/office/powerpoint/2010/main" val="40671666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F79D476-33EA-430D-BBBD-E341AED11777}" type="datetimeFigureOut">
              <a:rPr lang="en-US" smtClean="0"/>
              <a:t>9/12/2018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60F3FE-08BA-4765-A02A-7E0FB99394A6}" type="slidenum">
              <a:rPr lang="en-US" smtClean="0"/>
              <a:t>‹#›</a:t>
            </a:fld>
            <a:endParaRPr lang="en-US"/>
          </a:p>
        </p:txBody>
      </p:sp>
    </p:spTree>
    <p:extLst>
      <p:ext uri="{BB962C8B-B14F-4D97-AF65-F5344CB8AC3E}">
        <p14:creationId xmlns:p14="http://schemas.microsoft.com/office/powerpoint/2010/main" val="19145035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79D476-33EA-430D-BBBD-E341AED11777}" type="datetimeFigureOut">
              <a:rPr lang="en-US" smtClean="0"/>
              <a:t>9/12/2018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60F3FE-08BA-4765-A02A-7E0FB99394A6}" type="slidenum">
              <a:rPr lang="en-US" smtClean="0"/>
              <a:t>‹#›</a:t>
            </a:fld>
            <a:endParaRPr lang="en-US"/>
          </a:p>
        </p:txBody>
      </p:sp>
    </p:spTree>
    <p:extLst>
      <p:ext uri="{BB962C8B-B14F-4D97-AF65-F5344CB8AC3E}">
        <p14:creationId xmlns:p14="http://schemas.microsoft.com/office/powerpoint/2010/main" val="15740176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F79D476-33EA-430D-BBBD-E341AED11777}" type="datetimeFigureOut">
              <a:rPr lang="en-US" smtClean="0"/>
              <a:t>9/12/2018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0F3FE-08BA-4765-A02A-7E0FB99394A6}" type="slidenum">
              <a:rPr lang="en-US" smtClean="0"/>
              <a:t>‹#›</a:t>
            </a:fld>
            <a:endParaRPr lang="en-US"/>
          </a:p>
        </p:txBody>
      </p:sp>
    </p:spTree>
    <p:extLst>
      <p:ext uri="{BB962C8B-B14F-4D97-AF65-F5344CB8AC3E}">
        <p14:creationId xmlns:p14="http://schemas.microsoft.com/office/powerpoint/2010/main" val="4794923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F79D476-33EA-430D-BBBD-E341AED11777}" type="datetimeFigureOut">
              <a:rPr lang="en-US" smtClean="0"/>
              <a:t>9/12/2018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0F3FE-08BA-4765-A02A-7E0FB99394A6}" type="slidenum">
              <a:rPr lang="en-US" smtClean="0"/>
              <a:t>‹#›</a:t>
            </a:fld>
            <a:endParaRPr lang="en-US"/>
          </a:p>
        </p:txBody>
      </p:sp>
    </p:spTree>
    <p:extLst>
      <p:ext uri="{BB962C8B-B14F-4D97-AF65-F5344CB8AC3E}">
        <p14:creationId xmlns:p14="http://schemas.microsoft.com/office/powerpoint/2010/main" val="36611874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79D476-33EA-430D-BBBD-E341AED11777}" type="datetimeFigureOut">
              <a:rPr lang="en-US" smtClean="0"/>
              <a:t>9/12/2018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0F3FE-08BA-4765-A02A-7E0FB99394A6}" type="slidenum">
              <a:rPr lang="en-US" smtClean="0"/>
              <a:t>‹#›</a:t>
            </a:fld>
            <a:endParaRPr lang="en-US"/>
          </a:p>
        </p:txBody>
      </p:sp>
    </p:spTree>
    <p:extLst>
      <p:ext uri="{BB962C8B-B14F-4D97-AF65-F5344CB8AC3E}">
        <p14:creationId xmlns:p14="http://schemas.microsoft.com/office/powerpoint/2010/main" val="6096634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79D476-33EA-430D-BBBD-E341AED11777}" type="datetimeFigureOut">
              <a:rPr lang="en-US" smtClean="0"/>
              <a:t>9/12/2018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0F3FE-08BA-4765-A02A-7E0FB99394A6}" type="slidenum">
              <a:rPr lang="en-US" smtClean="0"/>
              <a:t>‹#›</a:t>
            </a:fld>
            <a:endParaRPr lang="en-US"/>
          </a:p>
        </p:txBody>
      </p:sp>
    </p:spTree>
    <p:extLst>
      <p:ext uri="{BB962C8B-B14F-4D97-AF65-F5344CB8AC3E}">
        <p14:creationId xmlns:p14="http://schemas.microsoft.com/office/powerpoint/2010/main" val="3733896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86391A-A986-45EB-86EF-209E2558F67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9515A09-9E6A-42FD-8BC3-00AD3D38A1A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7A79BC-A05F-491F-822C-CFD45EF002C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BF1C77-0210-4329-9F4F-F02D82A3124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8E5290-F885-4B64-A1E8-76EE0E91ED4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7250CC5-E589-48A3-B4F1-2491DE0F186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7469F90-244D-4FCC-913A-AB8A364D2719}" type="datetimeFigureOut">
              <a:rPr lang="en-US" smtClean="0">
                <a:solidFill>
                  <a:prstClr val="black">
                    <a:tint val="75000"/>
                  </a:prstClr>
                </a:solidFill>
                <a:latin typeface="Calibri"/>
              </a:rPr>
              <a:pPr fontAlgn="auto">
                <a:spcBef>
                  <a:spcPts val="0"/>
                </a:spcBef>
                <a:spcAft>
                  <a:spcPts val="0"/>
                </a:spcAft>
              </a:pPr>
              <a:t>9/12/2018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923FAED-1767-4A6C-B46B-4F26981D34CC}"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644405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422900"/>
            <a:ext cx="91948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15917097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Arial"/>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Clr>
          <a:srgbClr val="1C5696"/>
        </a:buClr>
        <a:buFont typeface="Arial" charset="0"/>
        <a:buChar char="•"/>
        <a:defRPr sz="3200" kern="1200">
          <a:solidFill>
            <a:schemeClr val="tx1"/>
          </a:solidFill>
          <a:latin typeface="Arial"/>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7B79A3D-B9AB-43E2-99E8-17FE54314027}" type="datetimeFigureOut">
              <a:rPr lang="en-US" smtClean="0">
                <a:solidFill>
                  <a:prstClr val="black">
                    <a:tint val="75000"/>
                  </a:prstClr>
                </a:solidFill>
                <a:latin typeface="Calibri"/>
              </a:rPr>
              <a:pPr fontAlgn="auto">
                <a:spcBef>
                  <a:spcPts val="0"/>
                </a:spcBef>
                <a:spcAft>
                  <a:spcPts val="0"/>
                </a:spcAft>
              </a:pPr>
              <a:t>9/12/2018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DDC6606-5C01-43C8-8300-66AFAC3E733F}"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043077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79D476-33EA-430D-BBBD-E341AED11777}" type="datetimeFigureOut">
              <a:rPr lang="en-US" smtClean="0"/>
              <a:t>9/12/2018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60F3FE-08BA-4765-A02A-7E0FB99394A6}" type="slidenum">
              <a:rPr lang="en-US" smtClean="0"/>
              <a:t>‹#›</a:t>
            </a:fld>
            <a:endParaRPr lang="en-US"/>
          </a:p>
        </p:txBody>
      </p:sp>
    </p:spTree>
    <p:extLst>
      <p:ext uri="{BB962C8B-B14F-4D97-AF65-F5344CB8AC3E}">
        <p14:creationId xmlns:p14="http://schemas.microsoft.com/office/powerpoint/2010/main" val="318672952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hyperlink" Target="https://nationalmap.gov/elevation.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hyperlink" Target="https://viewer.nationalmap.gov/basic/"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hyperlink" Target="http://www.horizon-systems.com/nhdplus/" TargetMode="Externa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www.arcgis.com/home/item.html?id=5600cf6b463043ec97b764fb258997be" TargetMode="External"/><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hyperlink" Target="http://www.horizon-systems.com/nhdplus/NHDPlusV2_data.php" TargetMode="External"/><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hyperlink" Target="https://lta.cr.usgs.gov/SRTM" TargetMode="Externa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hyperlink" Target="http://www2.jpl.nasa.gov/srtm/"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hyperlink" Target="http://hydrosheds.cr.usgs.gov/" TargetMode="External"/><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lta.cr.usgs.gov/GTOPO30" TargetMode="External"/><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lta.cr.usgs.gov/HYDRO1K" TargetMode="External"/><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websoilsurvey.sc.egov.usda.gov/App/WebSoilSurvey.aspx" TargetMode="External"/><Relationship Id="rId2" Type="http://schemas.openxmlformats.org/officeDocument/2006/relationships/hyperlink" Target="http://www.nrcs.usda.gov/wps/portal/nrcs/site/soils/home/" TargetMode="External"/><Relationship Id="rId1" Type="http://schemas.openxmlformats.org/officeDocument/2006/relationships/slideLayout" Target="../slideLayouts/slideLayout1.xml"/><Relationship Id="rId4" Type="http://schemas.openxmlformats.org/officeDocument/2006/relationships/hyperlink" Target="https://gdg.sc.egov.usda.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nationalmap.gov/"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hyperlink" Target="https://gdg.sc.egov.usda.gov/"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ebsoilsurvey.nrcs.usda.gov/DataAvailability/SoilDataAvailabilityMap.pdf" TargetMode="External"/><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 Id="rId5" Type="http://schemas.openxmlformats.org/officeDocument/2006/relationships/hyperlink" Target="http://stream.princeton.edu/POLARIS/" TargetMode="External"/><Relationship Id="rId4" Type="http://schemas.openxmlformats.org/officeDocument/2006/relationships/hyperlink" Target="http://www.sciencedirect.com/science/article/pii/S0016706116301434"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landcover.usgs.gov/" TargetMode="External"/><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hyperlink" Target="http://www.mrlc.gov/" TargetMode="Externa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hyperlink" Target="http://www.caee.utexas.edu/prof/maidment/giswr2014/Census/AccessingCensusData.pdf"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3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hyperlink" Target="https://nhd.usgs.gov/wbd.html"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2.xml"/><Relationship Id="rId4" Type="http://schemas.openxmlformats.org/officeDocument/2006/relationships/hyperlink" Target="http://www.caee.utexas.edu/prof/maidment/giswr2014/census/census.gdb.zip"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2.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hyperlink" Target="https://www.ncei.noaa.gov/" TargetMode="External"/><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www.climate.gov/" TargetMode="Externa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prism.oregonstate.edu/" TargetMode="External"/><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waterdata.usgs.gov/usa/nwis/" TargetMode="Externa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waterdata.usgs.gov/nwis/rt" TargetMode="Externa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hyperlink" Target="http://water.usgs.gov/" TargetMode="Externa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9.png"/><Relationship Id="rId5" Type="http://schemas.openxmlformats.org/officeDocument/2006/relationships/oleObject" Target="../embeddings/oleObject3.bin"/><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doc.arcgis.com/en/living-atlas/" TargetMode="Externa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hyperlink" Target="http://nhd.usgs.gov/wbd.html"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hyperlink" Target="https://www.nhc.noaa.gov/" TargetMode="External"/><Relationship Id="rId2" Type="http://schemas.openxmlformats.org/officeDocument/2006/relationships/image" Target="../media/image72.png"/><Relationship Id="rId1" Type="http://schemas.openxmlformats.org/officeDocument/2006/relationships/slideLayout" Target="../slideLayouts/slideLayout43.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hyperlink" Target="http://water.noaa.gov/map" TargetMode="External"/><Relationship Id="rId2" Type="http://schemas.openxmlformats.org/officeDocument/2006/relationships/image" Target="../media/image74.png"/><Relationship Id="rId1" Type="http://schemas.openxmlformats.org/officeDocument/2006/relationships/slideLayout" Target="../slideLayouts/slideLayout43.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3.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water.weather.gov/ahps/" TargetMode="Externa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water.weather.gov/ahps/" TargetMode="Externa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data.cuahsi.org/" TargetMode="External"/><Relationship Id="rId1" Type="http://schemas.openxmlformats.org/officeDocument/2006/relationships/slideLayout" Target="../slideLayouts/slideLayout43.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3.xml"/><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 Id="rId4" Type="http://schemas.openxmlformats.org/officeDocument/2006/relationships/hyperlink" Target="http://enviroatlas.epa.gov/enviroatlas/"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www.tnris.org/" TargetMode="External"/><Relationship Id="rId1" Type="http://schemas.openxmlformats.org/officeDocument/2006/relationships/slideLayout" Target="../slideLayouts/slideLayout6.xml"/><Relationship Id="rId5" Type="http://schemas.openxmlformats.org/officeDocument/2006/relationships/image" Target="../media/image87.png"/><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www.twdb.texas.gov/mapping/gisdata.asp" TargetMode="Externa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44.xml"/><Relationship Id="rId4" Type="http://schemas.openxmlformats.org/officeDocument/2006/relationships/image" Target="../media/image90.png"/></Relationships>
</file>

<file path=ppt/slides/_rels/slide62.xml.rels><?xml version="1.0" encoding="UTF-8" standalone="yes"?>
<Relationships xmlns="http://schemas.openxmlformats.org/package/2006/relationships"><Relationship Id="rId3" Type="http://schemas.openxmlformats.org/officeDocument/2006/relationships/hyperlink" Target="http://arcg.is/001jje" TargetMode="External"/><Relationship Id="rId2" Type="http://schemas.openxmlformats.org/officeDocument/2006/relationships/image" Target="../media/image91.png"/><Relationship Id="rId1" Type="http://schemas.openxmlformats.org/officeDocument/2006/relationships/slideLayout" Target="../slideLayouts/slideLayout43.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hyperlink" Target="https://www.cuahsi.org/projects/hurricanes-2017-data-archive"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43.xml"/><Relationship Id="rId4" Type="http://schemas.openxmlformats.org/officeDocument/2006/relationships/hyperlink" Target="https://www.hydroshare.org/resource/2836494ee75e43a9bfb647b37260e461/"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cbrfc.noaa.gov/" TargetMode="External"/><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 Id="rId5" Type="http://schemas.openxmlformats.org/officeDocument/2006/relationships/image" Target="../media/image98.png"/><Relationship Id="rId4" Type="http://schemas.openxmlformats.org/officeDocument/2006/relationships/image" Target="../media/image97.jpeg"/></Relationships>
</file>

<file path=ppt/slides/_rels/slide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hyperlink" Target="http://www.wcc.nrcs.usda.gov/snotel/"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nhd.usgs.gov/" TargetMode="Externa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www.cbrfc.noaa.gov/" TargetMode="External"/><Relationship Id="rId1" Type="http://schemas.openxmlformats.org/officeDocument/2006/relationships/slideLayout" Target="../slideLayouts/slideLayout6.xml"/><Relationship Id="rId4" Type="http://schemas.openxmlformats.org/officeDocument/2006/relationships/image" Target="../media/image106.png"/></Relationships>
</file>

<file path=ppt/slides/_rels/slide7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www.cbrfc.noaa.gov/station/sweplot/sweplot.cgi?tglu1" TargetMode="Externa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hyperlink" Target="https://nsidc.org/data/aso" TargetMode="External"/><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hyperlink" Target="https://www.nohrsc.noaa.gov/archived_data/" TargetMode="External"/><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gis.utah.gov/" TargetMode="Externa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hyperlink" Target="http://gis.utah.gov/data/" TargetMode="External"/><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geology.utah.gov/maps/gis/index.htm" TargetMode="External"/><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ww.wrcc.dri.edu/" TargetMode="External"/><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hyperlink" Target="http://www.bearriverinfo.org/" TargetMode="External"/><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hyperlink" Target="http://nhd.usgs.gov/"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2286000"/>
            <a:ext cx="8153400" cy="1676400"/>
          </a:xfrm>
        </p:spPr>
        <p:txBody>
          <a:bodyPr/>
          <a:lstStyle/>
          <a:p>
            <a:pPr eaLnBrk="1" hangingPunct="1"/>
            <a:r>
              <a:rPr lang="en-US" dirty="0" smtClean="0">
                <a:solidFill>
                  <a:schemeClr val="accent2"/>
                </a:solidFill>
              </a:rPr>
              <a:t>Data Sources for GIS in Water Resources</a:t>
            </a:r>
            <a:br>
              <a:rPr lang="en-US" dirty="0" smtClean="0">
                <a:solidFill>
                  <a:schemeClr val="accent2"/>
                </a:solidFill>
              </a:rPr>
            </a:br>
            <a:r>
              <a:rPr lang="en-US" dirty="0" smtClean="0">
                <a:solidFill>
                  <a:schemeClr val="accent2"/>
                </a:solidFill>
              </a:rPr>
              <a:t/>
            </a:r>
            <a:br>
              <a:rPr lang="en-US" dirty="0" smtClean="0">
                <a:solidFill>
                  <a:schemeClr val="accent2"/>
                </a:solidFill>
              </a:rPr>
            </a:br>
            <a:r>
              <a:rPr lang="en-US" sz="3600" dirty="0" smtClean="0">
                <a:solidFill>
                  <a:schemeClr val="accent2"/>
                </a:solidFill>
              </a:rPr>
              <a:t>by David R. Maidment, and David G. Tarboton </a:t>
            </a:r>
            <a:br>
              <a:rPr lang="en-US" sz="3600" dirty="0" smtClean="0">
                <a:solidFill>
                  <a:schemeClr val="accent2"/>
                </a:solidFill>
              </a:rPr>
            </a:br>
            <a:r>
              <a:rPr lang="en-US" sz="3600" dirty="0" smtClean="0">
                <a:solidFill>
                  <a:schemeClr val="accent2"/>
                </a:solidFill>
              </a:rPr>
              <a:t/>
            </a:r>
            <a:br>
              <a:rPr lang="en-US" sz="3600" dirty="0" smtClean="0">
                <a:solidFill>
                  <a:schemeClr val="accent2"/>
                </a:solidFill>
              </a:rPr>
            </a:br>
            <a:r>
              <a:rPr lang="en-US" sz="3600" dirty="0" smtClean="0">
                <a:solidFill>
                  <a:schemeClr val="accent2"/>
                </a:solidFill>
              </a:rPr>
              <a:t>GIS in Water Resources</a:t>
            </a:r>
            <a:br>
              <a:rPr lang="en-US" sz="3600" dirty="0" smtClean="0">
                <a:solidFill>
                  <a:schemeClr val="accent2"/>
                </a:solidFill>
              </a:rPr>
            </a:br>
            <a:r>
              <a:rPr lang="en-US" sz="3600" dirty="0" smtClean="0">
                <a:solidFill>
                  <a:schemeClr val="accent2"/>
                </a:solidFill>
              </a:rPr>
              <a:t>Fall 2018</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447800" y="533400"/>
            <a:ext cx="6883400" cy="1125538"/>
          </a:xfrm>
        </p:spPr>
        <p:txBody>
          <a:bodyPr/>
          <a:lstStyle/>
          <a:p>
            <a:pPr eaLnBrk="1" hangingPunct="1"/>
            <a:r>
              <a:rPr lang="en-US" dirty="0" smtClean="0"/>
              <a:t>River Reach Codes</a:t>
            </a:r>
            <a:br>
              <a:rPr lang="en-US" dirty="0" smtClean="0"/>
            </a:br>
            <a:r>
              <a:rPr lang="en-US" sz="3200" dirty="0" smtClean="0"/>
              <a:t>Used for river address locations</a:t>
            </a:r>
          </a:p>
        </p:txBody>
      </p:sp>
      <p:pic>
        <p:nvPicPr>
          <p:cNvPr id="19459" name="Picture 3" descr="zoomin"/>
          <p:cNvPicPr>
            <a:picLocks noChangeAspect="1" noChangeArrowheads="1"/>
          </p:cNvPicPr>
          <p:nvPr/>
        </p:nvPicPr>
        <p:blipFill>
          <a:blip r:embed="rId2" cstate="print"/>
          <a:srcRect/>
          <a:stretch>
            <a:fillRect/>
          </a:stretch>
        </p:blipFill>
        <p:spPr bwMode="auto">
          <a:xfrm>
            <a:off x="2932113" y="1897063"/>
            <a:ext cx="4537075" cy="4289425"/>
          </a:xfrm>
          <a:prstGeom prst="rect">
            <a:avLst/>
          </a:prstGeom>
          <a:noFill/>
          <a:ln w="9525">
            <a:noFill/>
            <a:miter lim="800000"/>
            <a:headEnd/>
            <a:tailEnd/>
          </a:ln>
        </p:spPr>
      </p:pic>
      <p:sp>
        <p:nvSpPr>
          <p:cNvPr id="19460" name="Text Box 4"/>
          <p:cNvSpPr txBox="1">
            <a:spLocks noChangeArrowheads="1"/>
          </p:cNvSpPr>
          <p:nvPr/>
        </p:nvSpPr>
        <p:spPr bwMode="auto">
          <a:xfrm>
            <a:off x="6269038" y="2319338"/>
            <a:ext cx="2317750" cy="822325"/>
          </a:xfrm>
          <a:prstGeom prst="rect">
            <a:avLst/>
          </a:prstGeom>
          <a:noFill/>
          <a:ln w="9525">
            <a:noFill/>
            <a:miter lim="800000"/>
            <a:headEnd/>
            <a:tailEnd/>
          </a:ln>
        </p:spPr>
        <p:txBody>
          <a:bodyPr wrap="none">
            <a:spAutoFit/>
          </a:bodyPr>
          <a:lstStyle/>
          <a:p>
            <a:pPr algn="ctr"/>
            <a:r>
              <a:rPr lang="en-US" b="1"/>
              <a:t>ReachCode = </a:t>
            </a:r>
          </a:p>
          <a:p>
            <a:pPr algn="ctr"/>
            <a:r>
              <a:rPr lang="en-US" b="1">
                <a:solidFill>
                  <a:srgbClr val="008000"/>
                </a:solidFill>
              </a:rPr>
              <a:t>12030102</a:t>
            </a:r>
            <a:r>
              <a:rPr lang="en-US" b="1">
                <a:solidFill>
                  <a:schemeClr val="accent2"/>
                </a:solidFill>
              </a:rPr>
              <a:t>000151</a:t>
            </a:r>
          </a:p>
        </p:txBody>
      </p:sp>
      <p:sp>
        <p:nvSpPr>
          <p:cNvPr id="19461" name="Line 5"/>
          <p:cNvSpPr>
            <a:spLocks noChangeShapeType="1"/>
          </p:cNvSpPr>
          <p:nvPr/>
        </p:nvSpPr>
        <p:spPr bwMode="auto">
          <a:xfrm flipH="1">
            <a:off x="5903913" y="2659063"/>
            <a:ext cx="609600" cy="685800"/>
          </a:xfrm>
          <a:prstGeom prst="line">
            <a:avLst/>
          </a:prstGeom>
          <a:noFill/>
          <a:ln w="9525">
            <a:solidFill>
              <a:schemeClr val="tx1"/>
            </a:solidFill>
            <a:round/>
            <a:headEnd/>
            <a:tailEnd type="triangle" w="med" len="med"/>
          </a:ln>
        </p:spPr>
        <p:txBody>
          <a:bodyPr/>
          <a:lstStyle/>
          <a:p>
            <a:endParaRPr lang="en-US"/>
          </a:p>
        </p:txBody>
      </p:sp>
      <p:sp>
        <p:nvSpPr>
          <p:cNvPr id="19462" name="Rectangle 6"/>
          <p:cNvSpPr>
            <a:spLocks noChangeArrowheads="1"/>
          </p:cNvSpPr>
          <p:nvPr/>
        </p:nvSpPr>
        <p:spPr bwMode="auto">
          <a:xfrm>
            <a:off x="265113" y="3649663"/>
            <a:ext cx="2514600" cy="822325"/>
          </a:xfrm>
          <a:prstGeom prst="rect">
            <a:avLst/>
          </a:prstGeom>
          <a:noFill/>
          <a:ln w="9525">
            <a:noFill/>
            <a:miter lim="800000"/>
            <a:headEnd/>
            <a:tailEnd/>
          </a:ln>
        </p:spPr>
        <p:txBody>
          <a:bodyPr>
            <a:spAutoFit/>
          </a:bodyPr>
          <a:lstStyle/>
          <a:p>
            <a:pPr algn="ctr">
              <a:spcBef>
                <a:spcPct val="50000"/>
              </a:spcBef>
            </a:pPr>
            <a:r>
              <a:rPr lang="en-US" b="1" dirty="0" err="1"/>
              <a:t>ReachCode</a:t>
            </a:r>
            <a:r>
              <a:rPr lang="en-US" b="1" dirty="0"/>
              <a:t> = </a:t>
            </a:r>
            <a:r>
              <a:rPr lang="en-US" b="1" dirty="0">
                <a:solidFill>
                  <a:srgbClr val="008000"/>
                </a:solidFill>
              </a:rPr>
              <a:t>12030102</a:t>
            </a:r>
            <a:r>
              <a:rPr lang="en-US" b="1" dirty="0">
                <a:solidFill>
                  <a:schemeClr val="accent2"/>
                </a:solidFill>
              </a:rPr>
              <a:t>000005</a:t>
            </a:r>
          </a:p>
        </p:txBody>
      </p:sp>
      <p:sp>
        <p:nvSpPr>
          <p:cNvPr id="19463" name="Line 7"/>
          <p:cNvSpPr>
            <a:spLocks noChangeShapeType="1"/>
          </p:cNvSpPr>
          <p:nvPr/>
        </p:nvSpPr>
        <p:spPr bwMode="auto">
          <a:xfrm flipV="1">
            <a:off x="2627313" y="3497263"/>
            <a:ext cx="1600200" cy="685800"/>
          </a:xfrm>
          <a:prstGeom prst="line">
            <a:avLst/>
          </a:prstGeom>
          <a:noFill/>
          <a:ln w="9525">
            <a:solidFill>
              <a:schemeClr val="tx1"/>
            </a:solidFill>
            <a:round/>
            <a:headEnd/>
            <a:tailEnd type="triangle" w="med" len="med"/>
          </a:ln>
        </p:spPr>
        <p:txBody>
          <a:bodyPr/>
          <a:lstStyle/>
          <a:p>
            <a:endParaRPr lang="en-US"/>
          </a:p>
        </p:txBody>
      </p:sp>
      <p:sp>
        <p:nvSpPr>
          <p:cNvPr id="19464" name="Text Box 8"/>
          <p:cNvSpPr txBox="1">
            <a:spLocks noChangeArrowheads="1"/>
          </p:cNvSpPr>
          <p:nvPr/>
        </p:nvSpPr>
        <p:spPr bwMode="auto">
          <a:xfrm>
            <a:off x="401638" y="4986338"/>
            <a:ext cx="981075" cy="457200"/>
          </a:xfrm>
          <a:prstGeom prst="rect">
            <a:avLst/>
          </a:prstGeom>
          <a:noFill/>
          <a:ln w="9525">
            <a:noFill/>
            <a:miter lim="800000"/>
            <a:headEnd/>
            <a:tailEnd/>
          </a:ln>
        </p:spPr>
        <p:txBody>
          <a:bodyPr wrap="none">
            <a:spAutoFit/>
          </a:bodyPr>
          <a:lstStyle/>
          <a:p>
            <a:r>
              <a:rPr lang="en-US"/>
              <a:t>HUC#</a:t>
            </a:r>
          </a:p>
        </p:txBody>
      </p:sp>
      <p:sp>
        <p:nvSpPr>
          <p:cNvPr id="19465" name="Line 9"/>
          <p:cNvSpPr>
            <a:spLocks noChangeShapeType="1"/>
          </p:cNvSpPr>
          <p:nvPr/>
        </p:nvSpPr>
        <p:spPr bwMode="auto">
          <a:xfrm flipV="1">
            <a:off x="722313" y="4335463"/>
            <a:ext cx="228600" cy="685800"/>
          </a:xfrm>
          <a:prstGeom prst="line">
            <a:avLst/>
          </a:prstGeom>
          <a:noFill/>
          <a:ln w="9525">
            <a:solidFill>
              <a:schemeClr val="tx1"/>
            </a:solidFill>
            <a:round/>
            <a:headEnd/>
            <a:tailEnd type="triangle" w="med" len="med"/>
          </a:ln>
        </p:spPr>
        <p:txBody>
          <a:bodyPr/>
          <a:lstStyle/>
          <a:p>
            <a:endParaRPr lang="en-US"/>
          </a:p>
        </p:txBody>
      </p:sp>
      <p:sp>
        <p:nvSpPr>
          <p:cNvPr id="19466" name="Text Box 10"/>
          <p:cNvSpPr txBox="1">
            <a:spLocks noChangeArrowheads="1"/>
          </p:cNvSpPr>
          <p:nvPr/>
        </p:nvSpPr>
        <p:spPr bwMode="auto">
          <a:xfrm>
            <a:off x="1560513" y="4945063"/>
            <a:ext cx="1401762" cy="457200"/>
          </a:xfrm>
          <a:prstGeom prst="rect">
            <a:avLst/>
          </a:prstGeom>
          <a:noFill/>
          <a:ln w="9525">
            <a:noFill/>
            <a:miter lim="800000"/>
            <a:headEnd/>
            <a:tailEnd/>
          </a:ln>
        </p:spPr>
        <p:txBody>
          <a:bodyPr wrap="none">
            <a:spAutoFit/>
          </a:bodyPr>
          <a:lstStyle/>
          <a:p>
            <a:r>
              <a:rPr lang="en-US"/>
              <a:t>Segment#</a:t>
            </a:r>
            <a:endParaRPr lang="en-US" b="1"/>
          </a:p>
        </p:txBody>
      </p:sp>
      <p:sp>
        <p:nvSpPr>
          <p:cNvPr id="19467" name="Line 11"/>
          <p:cNvSpPr>
            <a:spLocks noChangeShapeType="1"/>
          </p:cNvSpPr>
          <p:nvPr/>
        </p:nvSpPr>
        <p:spPr bwMode="auto">
          <a:xfrm flipH="1" flipV="1">
            <a:off x="2170113" y="4411663"/>
            <a:ext cx="76200" cy="685800"/>
          </a:xfrm>
          <a:prstGeom prst="line">
            <a:avLst/>
          </a:prstGeom>
          <a:noFill/>
          <a:ln w="9525">
            <a:solidFill>
              <a:schemeClr val="tx1"/>
            </a:solidFill>
            <a:round/>
            <a:headEnd/>
            <a:tailEnd type="triangle" w="med" len="med"/>
          </a:ln>
        </p:spPr>
        <p:txBody>
          <a:bodyPr/>
          <a:lstStyle/>
          <a:p>
            <a:endParaRPr lang="en-US"/>
          </a:p>
        </p:txBody>
      </p:sp>
      <p:sp>
        <p:nvSpPr>
          <p:cNvPr id="19468" name="Oval 12"/>
          <p:cNvSpPr>
            <a:spLocks noChangeArrowheads="1"/>
          </p:cNvSpPr>
          <p:nvPr/>
        </p:nvSpPr>
        <p:spPr bwMode="auto">
          <a:xfrm>
            <a:off x="4943475" y="3989388"/>
            <a:ext cx="239713" cy="255587"/>
          </a:xfrm>
          <a:prstGeom prst="ellipse">
            <a:avLst/>
          </a:prstGeom>
          <a:solidFill>
            <a:schemeClr val="hlink"/>
          </a:solidFill>
          <a:ln w="12700">
            <a:solidFill>
              <a:schemeClr val="hlink"/>
            </a:solidFill>
            <a:round/>
            <a:headEnd/>
            <a:tailEnd/>
          </a:ln>
        </p:spPr>
        <p:txBody>
          <a:bodyPr wrap="none" anchor="ctr"/>
          <a:lstStyle/>
          <a:p>
            <a:endParaRPr lang="en-US"/>
          </a:p>
        </p:txBody>
      </p:sp>
      <p:sp>
        <p:nvSpPr>
          <p:cNvPr id="19469" name="Text Box 13"/>
          <p:cNvSpPr txBox="1">
            <a:spLocks noChangeArrowheads="1"/>
          </p:cNvSpPr>
          <p:nvPr/>
        </p:nvSpPr>
        <p:spPr bwMode="auto">
          <a:xfrm>
            <a:off x="5854700" y="4910138"/>
            <a:ext cx="2317750" cy="1187450"/>
          </a:xfrm>
          <a:prstGeom prst="rect">
            <a:avLst/>
          </a:prstGeom>
          <a:solidFill>
            <a:srgbClr val="FFFFFF"/>
          </a:solidFill>
          <a:ln w="12700">
            <a:noFill/>
            <a:miter lim="800000"/>
            <a:headEnd/>
            <a:tailEnd/>
          </a:ln>
        </p:spPr>
        <p:txBody>
          <a:bodyPr wrap="none">
            <a:spAutoFit/>
          </a:bodyPr>
          <a:lstStyle/>
          <a:p>
            <a:pPr algn="ctr" eaLnBrk="0" hangingPunct="0"/>
            <a:r>
              <a:rPr lang="en-US">
                <a:solidFill>
                  <a:srgbClr val="FC0128"/>
                </a:solidFill>
              </a:rPr>
              <a:t>Location 0.392</a:t>
            </a:r>
          </a:p>
          <a:p>
            <a:pPr algn="ctr" eaLnBrk="0" hangingPunct="0"/>
            <a:r>
              <a:rPr lang="en-US">
                <a:solidFill>
                  <a:srgbClr val="FC0128"/>
                </a:solidFill>
              </a:rPr>
              <a:t>on Reach</a:t>
            </a:r>
          </a:p>
          <a:p>
            <a:pPr algn="ctr" eaLnBrk="0" hangingPunct="0"/>
            <a:r>
              <a:rPr lang="en-US">
                <a:solidFill>
                  <a:srgbClr val="FC0128"/>
                </a:solidFill>
              </a:rPr>
              <a:t>12030102000005</a:t>
            </a:r>
          </a:p>
        </p:txBody>
      </p:sp>
      <p:sp>
        <p:nvSpPr>
          <p:cNvPr id="19470" name="Line 14"/>
          <p:cNvSpPr>
            <a:spLocks noChangeShapeType="1"/>
          </p:cNvSpPr>
          <p:nvPr/>
        </p:nvSpPr>
        <p:spPr bwMode="auto">
          <a:xfrm flipH="1" flipV="1">
            <a:off x="5062538" y="4095750"/>
            <a:ext cx="930275" cy="1049338"/>
          </a:xfrm>
          <a:prstGeom prst="line">
            <a:avLst/>
          </a:prstGeom>
          <a:noFill/>
          <a:ln w="1270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Elevation Dataset</a:t>
            </a:r>
            <a:endParaRPr lang="en-US" dirty="0"/>
          </a:p>
        </p:txBody>
      </p:sp>
      <p:pic>
        <p:nvPicPr>
          <p:cNvPr id="3" name="Picture 2"/>
          <p:cNvPicPr>
            <a:picLocks noChangeAspect="1"/>
          </p:cNvPicPr>
          <p:nvPr/>
        </p:nvPicPr>
        <p:blipFill>
          <a:blip r:embed="rId2"/>
          <a:stretch>
            <a:fillRect/>
          </a:stretch>
        </p:blipFill>
        <p:spPr>
          <a:xfrm>
            <a:off x="2022650" y="1590674"/>
            <a:ext cx="5098699" cy="4479925"/>
          </a:xfrm>
          <a:prstGeom prst="rect">
            <a:avLst/>
          </a:prstGeom>
          <a:ln>
            <a:solidFill>
              <a:schemeClr val="bg1">
                <a:lumMod val="65000"/>
              </a:schemeClr>
            </a:solidFill>
          </a:ln>
        </p:spPr>
      </p:pic>
      <p:pic>
        <p:nvPicPr>
          <p:cNvPr id="4" name="Picture 3"/>
          <p:cNvPicPr>
            <a:picLocks noChangeAspect="1"/>
          </p:cNvPicPr>
          <p:nvPr/>
        </p:nvPicPr>
        <p:blipFill>
          <a:blip r:embed="rId3"/>
          <a:stretch>
            <a:fillRect/>
          </a:stretch>
        </p:blipFill>
        <p:spPr>
          <a:xfrm>
            <a:off x="5086173" y="5661024"/>
            <a:ext cx="2009775" cy="409575"/>
          </a:xfrm>
          <a:prstGeom prst="rect">
            <a:avLst/>
          </a:prstGeom>
        </p:spPr>
      </p:pic>
      <p:sp>
        <p:nvSpPr>
          <p:cNvPr id="5" name="Rectangle 4"/>
          <p:cNvSpPr/>
          <p:nvPr/>
        </p:nvSpPr>
        <p:spPr>
          <a:xfrm>
            <a:off x="1930400" y="6182576"/>
            <a:ext cx="6032500" cy="461665"/>
          </a:xfrm>
          <a:prstGeom prst="rect">
            <a:avLst/>
          </a:prstGeom>
        </p:spPr>
        <p:txBody>
          <a:bodyPr wrap="square">
            <a:spAutoFit/>
          </a:bodyPr>
          <a:lstStyle/>
          <a:p>
            <a:r>
              <a:rPr lang="en-US" dirty="0">
                <a:solidFill>
                  <a:srgbClr val="000000"/>
                </a:solidFill>
                <a:latin typeface="Segoe UI" panose="020B0502040204020203" pitchFamily="34" charset="0"/>
                <a:hlinkClick r:id="rId4"/>
              </a:rPr>
              <a:t>https://</a:t>
            </a:r>
            <a:r>
              <a:rPr lang="en-US" dirty="0" smtClean="0">
                <a:solidFill>
                  <a:srgbClr val="000000"/>
                </a:solidFill>
                <a:latin typeface="Segoe UI" panose="020B0502040204020203" pitchFamily="34" charset="0"/>
                <a:hlinkClick r:id="rId4"/>
              </a:rPr>
              <a:t>nationalmap.gov/elevation.html</a:t>
            </a:r>
            <a:r>
              <a:rPr lang="en-US" dirty="0" smtClean="0">
                <a:solidFill>
                  <a:srgbClr val="000000"/>
                </a:solidFill>
                <a:latin typeface="Segoe UI" panose="020B0502040204020203" pitchFamily="34" charset="0"/>
              </a:rPr>
              <a:t> </a:t>
            </a:r>
            <a:endParaRPr lang="en-US" dirty="0"/>
          </a:p>
        </p:txBody>
      </p:sp>
    </p:spTree>
    <p:extLst>
      <p:ext uri="{BB962C8B-B14F-4D97-AF65-F5344CB8AC3E}">
        <p14:creationId xmlns:p14="http://schemas.microsoft.com/office/powerpoint/2010/main" val="42373169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221676"/>
            <a:ext cx="7772400" cy="1143000"/>
          </a:xfrm>
        </p:spPr>
        <p:txBody>
          <a:bodyPr/>
          <a:lstStyle/>
          <a:p>
            <a:pPr eaLnBrk="1" hangingPunct="1"/>
            <a:r>
              <a:rPr lang="en-US" smtClean="0">
                <a:solidFill>
                  <a:schemeClr val="accent2"/>
                </a:solidFill>
              </a:rPr>
              <a:t>National Elevation Dataset</a:t>
            </a:r>
          </a:p>
        </p:txBody>
      </p:sp>
      <p:sp>
        <p:nvSpPr>
          <p:cNvPr id="24579" name="Rectangle 3"/>
          <p:cNvSpPr>
            <a:spLocks noGrp="1" noChangeArrowheads="1"/>
          </p:cNvSpPr>
          <p:nvPr>
            <p:ph type="body" sz="half" idx="1"/>
          </p:nvPr>
        </p:nvSpPr>
        <p:spPr>
          <a:xfrm>
            <a:off x="277089" y="1675319"/>
            <a:ext cx="4950691" cy="4114800"/>
          </a:xfrm>
        </p:spPr>
        <p:txBody>
          <a:bodyPr/>
          <a:lstStyle/>
          <a:p>
            <a:pPr eaLnBrk="1" hangingPunct="1">
              <a:lnSpc>
                <a:spcPct val="90000"/>
              </a:lnSpc>
            </a:pPr>
            <a:r>
              <a:rPr lang="en-US" dirty="0" smtClean="0">
                <a:solidFill>
                  <a:srgbClr val="FF3300"/>
                </a:solidFill>
              </a:rPr>
              <a:t>Digital Elevation Model</a:t>
            </a:r>
            <a:r>
              <a:rPr lang="en-US" dirty="0" smtClean="0"/>
              <a:t> with 1 arc-second (30m), 1/3 arc-second (10m) and some 1/9 arc second (3m) cells </a:t>
            </a:r>
          </a:p>
          <a:p>
            <a:pPr eaLnBrk="1" hangingPunct="1">
              <a:lnSpc>
                <a:spcPct val="90000"/>
              </a:lnSpc>
            </a:pPr>
            <a:r>
              <a:rPr lang="en-US" dirty="0"/>
              <a:t>Distributed as part of the National Map</a:t>
            </a:r>
          </a:p>
          <a:p>
            <a:pPr eaLnBrk="1" hangingPunct="1">
              <a:lnSpc>
                <a:spcPct val="90000"/>
              </a:lnSpc>
            </a:pPr>
            <a:r>
              <a:rPr lang="en-US" dirty="0" smtClean="0">
                <a:cs typeface="Times New Roman" pitchFamily="18" charset="0"/>
              </a:rPr>
              <a:t>10 billion data</a:t>
            </a:r>
          </a:p>
          <a:p>
            <a:pPr eaLnBrk="1" hangingPunct="1">
              <a:lnSpc>
                <a:spcPct val="90000"/>
              </a:lnSpc>
            </a:pPr>
            <a:r>
              <a:rPr lang="en-US" dirty="0" smtClean="0">
                <a:cs typeface="Times New Roman" pitchFamily="18" charset="0"/>
              </a:rPr>
              <a:t>Derived from USGS </a:t>
            </a:r>
            <a:r>
              <a:rPr lang="en-US" dirty="0" smtClean="0">
                <a:solidFill>
                  <a:srgbClr val="FF3300"/>
                </a:solidFill>
                <a:cs typeface="Times New Roman" pitchFamily="18" charset="0"/>
              </a:rPr>
              <a:t>1:24,000</a:t>
            </a:r>
            <a:r>
              <a:rPr lang="en-US" dirty="0" smtClean="0">
                <a:cs typeface="Times New Roman" pitchFamily="18" charset="0"/>
              </a:rPr>
              <a:t> quadrangle sheets and at higher resolution from LIDAR </a:t>
            </a:r>
            <a:endParaRPr lang="en-US" dirty="0" smtClean="0"/>
          </a:p>
        </p:txBody>
      </p:sp>
      <p:pic>
        <p:nvPicPr>
          <p:cNvPr id="24580" name="Picture 4" descr="texas"/>
          <p:cNvPicPr>
            <a:picLocks noChangeAspect="1" noChangeArrowheads="1"/>
          </p:cNvPicPr>
          <p:nvPr/>
        </p:nvPicPr>
        <p:blipFill>
          <a:blip r:embed="rId3" cstate="print"/>
          <a:srcRect/>
          <a:stretch>
            <a:fillRect/>
          </a:stretch>
        </p:blipFill>
        <p:spPr bwMode="auto">
          <a:xfrm>
            <a:off x="5181600" y="2057400"/>
            <a:ext cx="312420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96900" y="448044"/>
            <a:ext cx="7772400" cy="753761"/>
          </a:xfrm>
        </p:spPr>
        <p:txBody>
          <a:bodyPr/>
          <a:lstStyle/>
          <a:p>
            <a:r>
              <a:rPr lang="en-US" sz="3600" dirty="0" smtClean="0"/>
              <a:t>National Elevation Dataset Availability</a:t>
            </a:r>
            <a:endParaRPr lang="en-US" sz="3600" dirty="0"/>
          </a:p>
        </p:txBody>
      </p:sp>
      <p:pic>
        <p:nvPicPr>
          <p:cNvPr id="3" name="Picture 2"/>
          <p:cNvPicPr>
            <a:picLocks noChangeAspect="1"/>
          </p:cNvPicPr>
          <p:nvPr/>
        </p:nvPicPr>
        <p:blipFill>
          <a:blip r:embed="rId2"/>
          <a:stretch>
            <a:fillRect/>
          </a:stretch>
        </p:blipFill>
        <p:spPr>
          <a:xfrm>
            <a:off x="2598937" y="1447800"/>
            <a:ext cx="5859263" cy="3690937"/>
          </a:xfrm>
          <a:prstGeom prst="rect">
            <a:avLst/>
          </a:prstGeom>
          <a:ln>
            <a:solidFill>
              <a:schemeClr val="bg1">
                <a:lumMod val="65000"/>
              </a:schemeClr>
            </a:solidFill>
          </a:ln>
        </p:spPr>
      </p:pic>
      <p:pic>
        <p:nvPicPr>
          <p:cNvPr id="4" name="Picture 3"/>
          <p:cNvPicPr>
            <a:picLocks noChangeAspect="1"/>
          </p:cNvPicPr>
          <p:nvPr/>
        </p:nvPicPr>
        <p:blipFill>
          <a:blip r:embed="rId3"/>
          <a:stretch>
            <a:fillRect/>
          </a:stretch>
        </p:blipFill>
        <p:spPr>
          <a:xfrm>
            <a:off x="84137" y="1905000"/>
            <a:ext cx="2410735" cy="2959100"/>
          </a:xfrm>
          <a:prstGeom prst="rect">
            <a:avLst/>
          </a:prstGeom>
          <a:ln>
            <a:solidFill>
              <a:schemeClr val="bg1">
                <a:lumMod val="65000"/>
              </a:schemeClr>
            </a:solidFill>
          </a:ln>
        </p:spPr>
      </p:pic>
      <p:sp>
        <p:nvSpPr>
          <p:cNvPr id="6" name="Rectangle 5"/>
          <p:cNvSpPr/>
          <p:nvPr/>
        </p:nvSpPr>
        <p:spPr>
          <a:xfrm>
            <a:off x="2165004" y="5516729"/>
            <a:ext cx="5702300" cy="461665"/>
          </a:xfrm>
          <a:prstGeom prst="rect">
            <a:avLst/>
          </a:prstGeom>
        </p:spPr>
        <p:txBody>
          <a:bodyPr wrap="square">
            <a:spAutoFit/>
          </a:bodyPr>
          <a:lstStyle/>
          <a:p>
            <a:r>
              <a:rPr lang="en-US" dirty="0">
                <a:solidFill>
                  <a:srgbClr val="000000"/>
                </a:solidFill>
                <a:latin typeface="Segoe UI" panose="020B0502040204020203" pitchFamily="34" charset="0"/>
                <a:hlinkClick r:id="rId4"/>
              </a:rPr>
              <a:t>https://viewer.nationalmap.gov/basic</a:t>
            </a:r>
            <a:r>
              <a:rPr lang="en-US" dirty="0" smtClean="0">
                <a:solidFill>
                  <a:srgbClr val="000000"/>
                </a:solidFill>
                <a:latin typeface="Segoe UI" panose="020B0502040204020203" pitchFamily="34" charset="0"/>
                <a:hlinkClick r:id="rId4"/>
              </a:rPr>
              <a:t>/</a:t>
            </a:r>
            <a:r>
              <a:rPr lang="en-US" dirty="0" smtClean="0">
                <a:solidFill>
                  <a:srgbClr val="000000"/>
                </a:solidFill>
                <a:latin typeface="Segoe UI" panose="020B0502040204020203" pitchFamily="34" charset="0"/>
              </a:rPr>
              <a:t> </a:t>
            </a:r>
            <a:endParaRPr lang="en-US" dirty="0"/>
          </a:p>
        </p:txBody>
      </p:sp>
    </p:spTree>
    <p:extLst>
      <p:ext uri="{BB962C8B-B14F-4D97-AF65-F5344CB8AC3E}">
        <p14:creationId xmlns:p14="http://schemas.microsoft.com/office/powerpoint/2010/main" val="33151464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sz="half" idx="1"/>
          </p:nvPr>
        </p:nvSpPr>
        <p:spPr>
          <a:xfrm>
            <a:off x="228600" y="1971004"/>
            <a:ext cx="3814763" cy="4114800"/>
          </a:xfrm>
        </p:spPr>
        <p:txBody>
          <a:bodyPr/>
          <a:lstStyle/>
          <a:p>
            <a:pPr eaLnBrk="1" hangingPunct="1"/>
            <a:r>
              <a:rPr lang="en-US" dirty="0" smtClean="0"/>
              <a:t>Slope</a:t>
            </a:r>
          </a:p>
          <a:p>
            <a:pPr eaLnBrk="1" hangingPunct="1"/>
            <a:r>
              <a:rPr lang="en-US" dirty="0" smtClean="0"/>
              <a:t>Elevation</a:t>
            </a:r>
          </a:p>
          <a:p>
            <a:pPr eaLnBrk="1" hangingPunct="1"/>
            <a:r>
              <a:rPr lang="en-US" dirty="0" smtClean="0">
                <a:solidFill>
                  <a:srgbClr val="FF3300"/>
                </a:solidFill>
              </a:rPr>
              <a:t>Mean annual flow</a:t>
            </a:r>
          </a:p>
          <a:p>
            <a:pPr lvl="1" eaLnBrk="1" hangingPunct="1"/>
            <a:r>
              <a:rPr lang="en-US" dirty="0" smtClean="0">
                <a:solidFill>
                  <a:srgbClr val="FF3300"/>
                </a:solidFill>
              </a:rPr>
              <a:t>Corresponding velocity</a:t>
            </a:r>
          </a:p>
          <a:p>
            <a:pPr eaLnBrk="1" hangingPunct="1"/>
            <a:r>
              <a:rPr lang="en-US" dirty="0" smtClean="0"/>
              <a:t>Drainage area</a:t>
            </a:r>
          </a:p>
          <a:p>
            <a:pPr eaLnBrk="1" hangingPunct="1"/>
            <a:r>
              <a:rPr lang="en-US" dirty="0" smtClean="0"/>
              <a:t>% of upstream drainage area in different land uses</a:t>
            </a:r>
          </a:p>
          <a:p>
            <a:pPr eaLnBrk="1" hangingPunct="1"/>
            <a:r>
              <a:rPr lang="en-US" dirty="0" smtClean="0"/>
              <a:t>Stream order</a:t>
            </a:r>
          </a:p>
        </p:txBody>
      </p:sp>
      <p:pic>
        <p:nvPicPr>
          <p:cNvPr id="2" name="Picture 1"/>
          <p:cNvPicPr>
            <a:picLocks noChangeAspect="1"/>
          </p:cNvPicPr>
          <p:nvPr/>
        </p:nvPicPr>
        <p:blipFill rotWithShape="1">
          <a:blip r:embed="rId3"/>
          <a:srcRect r="8644"/>
          <a:stretch/>
        </p:blipFill>
        <p:spPr>
          <a:xfrm>
            <a:off x="4043363" y="1971004"/>
            <a:ext cx="5100637" cy="4048796"/>
          </a:xfrm>
          <a:prstGeom prst="rect">
            <a:avLst/>
          </a:prstGeom>
        </p:spPr>
      </p:pic>
      <p:cxnSp>
        <p:nvCxnSpPr>
          <p:cNvPr id="4" name="Straight Arrow Connector 3"/>
          <p:cNvCxnSpPr/>
          <p:nvPr/>
        </p:nvCxnSpPr>
        <p:spPr>
          <a:xfrm flipV="1">
            <a:off x="6019800" y="4138612"/>
            <a:ext cx="1371600" cy="3571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043363" y="5458692"/>
            <a:ext cx="1290637"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043363" y="4147848"/>
            <a:ext cx="1366837" cy="1840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068763" y="3380509"/>
            <a:ext cx="1100138" cy="1570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613304" y="220391"/>
            <a:ext cx="7856442" cy="1472172"/>
          </a:xfrm>
          <a:prstGeom prst="rect">
            <a:avLst/>
          </a:prstGeom>
        </p:spPr>
      </p:pic>
      <p:sp>
        <p:nvSpPr>
          <p:cNvPr id="8" name="Rectangle 7"/>
          <p:cNvSpPr/>
          <p:nvPr/>
        </p:nvSpPr>
        <p:spPr>
          <a:xfrm>
            <a:off x="1694874" y="6234460"/>
            <a:ext cx="6774872" cy="461665"/>
          </a:xfrm>
          <a:prstGeom prst="rect">
            <a:avLst/>
          </a:prstGeom>
        </p:spPr>
        <p:txBody>
          <a:bodyPr wrap="square">
            <a:spAutoFit/>
          </a:bodyPr>
          <a:lstStyle/>
          <a:p>
            <a:r>
              <a:rPr lang="en-US" dirty="0">
                <a:hlinkClick r:id="rId5"/>
              </a:rPr>
              <a:t>http://www.horizon-systems.com/nhdplus</a:t>
            </a:r>
            <a:r>
              <a:rPr lang="en-US" dirty="0" smtClean="0">
                <a:hlinkClick r:id="rId5"/>
              </a:rPr>
              <a:t>/</a:t>
            </a:r>
            <a:r>
              <a:rPr lang="en-US" dirty="0" smtClean="0"/>
              <a:t> </a:t>
            </a:r>
            <a:endParaRPr lang="en-US" dirty="0"/>
          </a:p>
        </p:txBody>
      </p:sp>
    </p:spTree>
    <p:extLst>
      <p:ext uri="{BB962C8B-B14F-4D97-AF65-F5344CB8AC3E}">
        <p14:creationId xmlns:p14="http://schemas.microsoft.com/office/powerpoint/2010/main" val="28727386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5" y="321173"/>
            <a:ext cx="7772400" cy="1143000"/>
          </a:xfrm>
        </p:spPr>
        <p:txBody>
          <a:bodyPr>
            <a:normAutofit fontScale="90000"/>
          </a:bodyPr>
          <a:lstStyle/>
          <a:p>
            <a:r>
              <a:rPr lang="en-US" sz="3100" dirty="0" err="1" smtClean="0"/>
              <a:t>NHDPlus</a:t>
            </a:r>
            <a:r>
              <a:rPr lang="en-US" sz="3100" dirty="0"/>
              <a:t> </a:t>
            </a:r>
            <a:r>
              <a:rPr lang="en-US" sz="3100" dirty="0" smtClean="0"/>
              <a:t>Version 2.1</a:t>
            </a:r>
            <a:r>
              <a:rPr lang="en-US" b="1" i="1" dirty="0" smtClean="0"/>
              <a:t/>
            </a:r>
            <a:br>
              <a:rPr lang="en-US" b="1" i="1" dirty="0" smtClean="0"/>
            </a:br>
            <a:endParaRPr lang="en-US" b="1" i="1" dirty="0"/>
          </a:p>
        </p:txBody>
      </p:sp>
      <p:pic>
        <p:nvPicPr>
          <p:cNvPr id="3" name="Picture 2" descr="texas"/>
          <p:cNvPicPr>
            <a:picLocks noChangeAspect="1" noChangeArrowheads="1"/>
          </p:cNvPicPr>
          <p:nvPr/>
        </p:nvPicPr>
        <p:blipFill>
          <a:blip r:embed="rId2" cstate="print"/>
          <a:srcRect/>
          <a:stretch>
            <a:fillRect/>
          </a:stretch>
        </p:blipFill>
        <p:spPr bwMode="auto">
          <a:xfrm>
            <a:off x="628656" y="1690701"/>
            <a:ext cx="1779815" cy="1779815"/>
          </a:xfrm>
          <a:prstGeom prst="rect">
            <a:avLst/>
          </a:prstGeom>
          <a:noFill/>
          <a:ln w="9525">
            <a:noFill/>
            <a:miter lim="800000"/>
            <a:headEnd/>
            <a:tailEnd/>
          </a:ln>
        </p:spPr>
      </p:pic>
      <p:pic>
        <p:nvPicPr>
          <p:cNvPr id="6" name="Picture 5" descr="huc8"/>
          <p:cNvPicPr>
            <a:picLocks noChangeAspect="1" noChangeArrowheads="1"/>
          </p:cNvPicPr>
          <p:nvPr/>
        </p:nvPicPr>
        <p:blipFill>
          <a:blip r:embed="rId3" cstate="print"/>
          <a:srcRect/>
          <a:stretch>
            <a:fillRect/>
          </a:stretch>
        </p:blipFill>
        <p:spPr bwMode="auto">
          <a:xfrm>
            <a:off x="5652721" y="1633999"/>
            <a:ext cx="2950598" cy="1946501"/>
          </a:xfrm>
          <a:prstGeom prst="rect">
            <a:avLst/>
          </a:prstGeom>
          <a:noFill/>
          <a:ln w="9525">
            <a:noFill/>
            <a:miter lim="800000"/>
            <a:headEnd/>
            <a:tailEnd/>
          </a:ln>
        </p:spPr>
      </p:pic>
      <p:pic>
        <p:nvPicPr>
          <p:cNvPr id="8" name="Picture 7" descr="Image2"/>
          <p:cNvPicPr>
            <a:picLocks noChangeAspect="1" noChangeArrowheads="1"/>
          </p:cNvPicPr>
          <p:nvPr/>
        </p:nvPicPr>
        <p:blipFill>
          <a:blip r:embed="rId4" cstate="print"/>
          <a:srcRect/>
          <a:stretch>
            <a:fillRect/>
          </a:stretch>
        </p:blipFill>
        <p:spPr bwMode="auto">
          <a:xfrm>
            <a:off x="256871" y="4486610"/>
            <a:ext cx="2453673" cy="1988350"/>
          </a:xfrm>
          <a:prstGeom prst="rect">
            <a:avLst/>
          </a:prstGeom>
          <a:noFill/>
          <a:ln w="3175">
            <a:solidFill>
              <a:schemeClr val="bg1">
                <a:lumMod val="50000"/>
              </a:schemeClr>
            </a:solidFill>
            <a:miter lim="800000"/>
            <a:headEnd/>
            <a:tailEnd/>
          </a:ln>
        </p:spPr>
      </p:pic>
      <p:pic>
        <p:nvPicPr>
          <p:cNvPr id="9" name="Picture 8" descr="usnlcd1"/>
          <p:cNvPicPr>
            <a:picLocks noChangeAspect="1" noChangeArrowheads="1"/>
          </p:cNvPicPr>
          <p:nvPr/>
        </p:nvPicPr>
        <p:blipFill>
          <a:blip r:embed="rId5" cstate="print"/>
          <a:srcRect/>
          <a:stretch>
            <a:fillRect/>
          </a:stretch>
        </p:blipFill>
        <p:spPr bwMode="auto">
          <a:xfrm>
            <a:off x="5723679" y="4865925"/>
            <a:ext cx="2808678" cy="1771083"/>
          </a:xfrm>
          <a:prstGeom prst="rect">
            <a:avLst/>
          </a:prstGeom>
          <a:noFill/>
          <a:ln w="9525">
            <a:noFill/>
            <a:miter lim="800000"/>
            <a:headEnd/>
            <a:tailEnd/>
          </a:ln>
        </p:spPr>
      </p:pic>
      <p:sp>
        <p:nvSpPr>
          <p:cNvPr id="10" name="TextBox 9"/>
          <p:cNvSpPr txBox="1"/>
          <p:nvPr/>
        </p:nvSpPr>
        <p:spPr>
          <a:xfrm>
            <a:off x="243010" y="3553846"/>
            <a:ext cx="29033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National Elevation Dataset</a:t>
            </a:r>
          </a:p>
        </p:txBody>
      </p:sp>
      <p:sp>
        <p:nvSpPr>
          <p:cNvPr id="11" name="TextBox 10"/>
          <p:cNvSpPr txBox="1"/>
          <p:nvPr/>
        </p:nvSpPr>
        <p:spPr>
          <a:xfrm>
            <a:off x="15421" y="4048798"/>
            <a:ext cx="32752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National Hydrography Dataset</a:t>
            </a:r>
          </a:p>
        </p:txBody>
      </p:sp>
      <p:sp>
        <p:nvSpPr>
          <p:cNvPr id="12" name="TextBox 11"/>
          <p:cNvSpPr txBox="1"/>
          <p:nvPr/>
        </p:nvSpPr>
        <p:spPr>
          <a:xfrm>
            <a:off x="5703756" y="4399916"/>
            <a:ext cx="31470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National Land Cover Dataset</a:t>
            </a:r>
          </a:p>
        </p:txBody>
      </p:sp>
      <p:sp>
        <p:nvSpPr>
          <p:cNvPr id="13" name="TextBox 12"/>
          <p:cNvSpPr txBox="1"/>
          <p:nvPr/>
        </p:nvSpPr>
        <p:spPr>
          <a:xfrm>
            <a:off x="5703757" y="3547333"/>
            <a:ext cx="32025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Watershed Boundary Dataset</a:t>
            </a:r>
          </a:p>
        </p:txBody>
      </p:sp>
      <p:sp>
        <p:nvSpPr>
          <p:cNvPr id="14" name="Right Arrow 13"/>
          <p:cNvSpPr/>
          <p:nvPr/>
        </p:nvSpPr>
        <p:spPr>
          <a:xfrm rot="1920000">
            <a:off x="2532190" y="2889516"/>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5" name="Right Arrow 14"/>
          <p:cNvSpPr/>
          <p:nvPr/>
        </p:nvSpPr>
        <p:spPr>
          <a:xfrm rot="8700000">
            <a:off x="5102950" y="2859693"/>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6" name="Right Arrow 15"/>
          <p:cNvSpPr/>
          <p:nvPr/>
        </p:nvSpPr>
        <p:spPr>
          <a:xfrm rot="12900000">
            <a:off x="4936721" y="5517411"/>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7" name="Right Arrow 16"/>
          <p:cNvSpPr/>
          <p:nvPr/>
        </p:nvSpPr>
        <p:spPr>
          <a:xfrm rot="-2220000">
            <a:off x="2786328" y="5501022"/>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8" name="Rectangle 17"/>
          <p:cNvSpPr/>
          <p:nvPr/>
        </p:nvSpPr>
        <p:spPr>
          <a:xfrm>
            <a:off x="3473525" y="1698642"/>
            <a:ext cx="1532774" cy="461665"/>
          </a:xfrm>
          <a:prstGeom prst="rect">
            <a:avLst/>
          </a:prstGeom>
          <a:solidFill>
            <a:schemeClr val="bg1"/>
          </a:solidFill>
          <a:ln>
            <a:solidFill>
              <a:schemeClr val="accent1">
                <a:shade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ＭＳ Ｐゴシック"/>
              </a:rPr>
              <a:t>NHDPlus</a:t>
            </a:r>
          </a:p>
        </p:txBody>
      </p:sp>
      <p:sp>
        <p:nvSpPr>
          <p:cNvPr id="21" name="TextBox 20"/>
          <p:cNvSpPr txBox="1"/>
          <p:nvPr/>
        </p:nvSpPr>
        <p:spPr>
          <a:xfrm>
            <a:off x="685806" y="1054909"/>
            <a:ext cx="7696199" cy="338554"/>
          </a:xfrm>
          <a:prstGeom prst="rect">
            <a:avLst/>
          </a:prstGeom>
          <a:solidFill>
            <a:srgbClr val="336799"/>
          </a:solidFill>
          <a:ln>
            <a:noFill/>
          </a:ln>
        </p:spPr>
        <p:txBody>
          <a:bodyPr wrap="square" rtlCol="0">
            <a:spAutoFit/>
          </a:bodyPr>
          <a:lstStyle>
            <a:defPPr>
              <a:defRPr lang="en-US"/>
            </a:defPPr>
            <a:lvl1pPr algn="ct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Arial"/>
                <a:ea typeface="ＭＳ Ｐゴシック"/>
              </a:rPr>
              <a:t>Foundation for a </a:t>
            </a:r>
            <a:r>
              <a:rPr kumimoji="0" lang="en-US" sz="1600" b="0" i="0" u="none" strike="noStrike" kern="1200" cap="none" spc="0" normalizeH="0" baseline="0" noProof="0" dirty="0" smtClean="0">
                <a:ln>
                  <a:noFill/>
                </a:ln>
                <a:solidFill>
                  <a:srgbClr val="001446">
                    <a:lumMod val="10000"/>
                    <a:lumOff val="90000"/>
                  </a:srgbClr>
                </a:solidFill>
                <a:effectLst/>
                <a:uLnTx/>
                <a:uFillTx/>
                <a:latin typeface="Arial"/>
                <a:ea typeface="ＭＳ Ｐゴシック"/>
              </a:rPr>
              <a:t>Geospatial Hydrologic Framework </a:t>
            </a:r>
            <a:r>
              <a:rPr kumimoji="0" lang="en-US" sz="1600" b="0" i="0" u="none" strike="noStrike" kern="1200" cap="none" spc="0" normalizeH="0" baseline="0" noProof="0" dirty="0" smtClean="0">
                <a:ln>
                  <a:noFill/>
                </a:ln>
                <a:solidFill>
                  <a:prstClr val="white"/>
                </a:solidFill>
                <a:effectLst/>
                <a:uLnTx/>
                <a:uFillTx/>
                <a:latin typeface="Arial"/>
                <a:ea typeface="ＭＳ Ｐゴシック"/>
              </a:rPr>
              <a:t>for the United States</a:t>
            </a:r>
            <a:endParaRPr kumimoji="0" lang="en-US" sz="1600" b="0" i="0" u="none" strike="noStrike" kern="1200" cap="none" spc="0" normalizeH="0" baseline="0" noProof="0" dirty="0">
              <a:ln>
                <a:noFill/>
              </a:ln>
              <a:solidFill>
                <a:prstClr val="white"/>
              </a:solidFill>
              <a:effectLst/>
              <a:uLnTx/>
              <a:uFillTx/>
              <a:latin typeface="Arial"/>
              <a:ea typeface="ＭＳ Ｐゴシック"/>
            </a:endParaRPr>
          </a:p>
        </p:txBody>
      </p:sp>
      <p:sp>
        <p:nvSpPr>
          <p:cNvPr id="22" name="Rectangle 21"/>
          <p:cNvSpPr/>
          <p:nvPr/>
        </p:nvSpPr>
        <p:spPr>
          <a:xfrm>
            <a:off x="2653819" y="2237917"/>
            <a:ext cx="317218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rPr>
              <a:t>2.7 </a:t>
            </a:r>
            <a:r>
              <a:rPr kumimoji="0" lang="en-US" sz="1400" b="0" i="0" u="none" strike="noStrike" kern="1200" cap="none" spc="0" normalizeH="0" baseline="0" noProof="0" dirty="0">
                <a:ln>
                  <a:noFill/>
                </a:ln>
                <a:solidFill>
                  <a:prstClr val="black"/>
                </a:solidFill>
                <a:effectLst/>
                <a:uLnTx/>
                <a:uFillTx/>
                <a:latin typeface="Arial"/>
                <a:ea typeface="ＭＳ Ｐゴシック"/>
              </a:rPr>
              <a:t>million </a:t>
            </a:r>
            <a:r>
              <a:rPr kumimoji="0" lang="en-US" sz="1400" b="0" i="0" u="none" strike="noStrike" kern="1200" cap="none" spc="0" normalizeH="0" baseline="0" noProof="0" dirty="0" smtClean="0">
                <a:ln>
                  <a:noFill/>
                </a:ln>
                <a:solidFill>
                  <a:prstClr val="black"/>
                </a:solidFill>
                <a:effectLst/>
                <a:uLnTx/>
                <a:uFillTx/>
                <a:latin typeface="Arial"/>
                <a:ea typeface="ＭＳ Ｐゴシック"/>
              </a:rPr>
              <a:t>reach catchments in 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rPr>
              <a:t>average </a:t>
            </a:r>
            <a:r>
              <a:rPr kumimoji="0" lang="en-US" sz="1400" b="0" i="0" u="none" strike="noStrike" kern="1200" cap="none" spc="0" normalizeH="0" baseline="0" noProof="0" dirty="0">
                <a:ln>
                  <a:noFill/>
                </a:ln>
                <a:solidFill>
                  <a:prstClr val="black"/>
                </a:solidFill>
                <a:effectLst/>
                <a:uLnTx/>
                <a:uFillTx/>
                <a:latin typeface="Arial"/>
                <a:ea typeface="ＭＳ Ｐゴシック"/>
              </a:rPr>
              <a:t>area 3 </a:t>
            </a:r>
            <a:r>
              <a:rPr kumimoji="0" lang="en-US" sz="1400" b="0" i="0" u="none" strike="noStrike" kern="1200" cap="none" spc="0" normalizeH="0" baseline="0" noProof="0" dirty="0" smtClean="0">
                <a:ln>
                  <a:noFill/>
                </a:ln>
                <a:solidFill>
                  <a:prstClr val="black"/>
                </a:solidFill>
                <a:effectLst/>
                <a:uLnTx/>
                <a:uFillTx/>
                <a:latin typeface="Arial"/>
                <a:ea typeface="ＭＳ Ｐゴシック"/>
              </a:rPr>
              <a:t>km</a:t>
            </a:r>
            <a:r>
              <a:rPr kumimoji="0" lang="en-US" sz="1400" b="0" i="0" u="none" strike="noStrike" kern="1200" cap="none" spc="0" normalizeH="0" baseline="30000" noProof="0" dirty="0" smtClean="0">
                <a:ln>
                  <a:noFill/>
                </a:ln>
                <a:solidFill>
                  <a:prstClr val="black"/>
                </a:solidFill>
                <a:effectLst/>
                <a:uLnTx/>
                <a:uFillTx/>
                <a:latin typeface="Arial"/>
                <a:ea typeface="ＭＳ Ｐゴシック"/>
              </a:rPr>
              <a:t>2</a:t>
            </a:r>
            <a:r>
              <a:rPr kumimoji="0" lang="en-US" sz="1400" b="0" i="0" u="none" strike="noStrike" kern="1200" cap="none" spc="0" normalizeH="0" baseline="0" noProof="0" dirty="0" smtClean="0">
                <a:ln>
                  <a:noFill/>
                </a:ln>
                <a:solidFill>
                  <a:prstClr val="black"/>
                </a:solidFill>
                <a:effectLst/>
                <a:uLnTx/>
                <a:uFillTx/>
                <a:latin typeface="Arial"/>
                <a:ea typeface="ＭＳ Ｐゴシック"/>
              </a:rPr>
              <a:t> </a:t>
            </a:r>
            <a:endParaRPr kumimoji="0" lang="en-US" sz="1400" b="0" i="0" u="none" strike="noStrike" kern="1200" cap="none" spc="0" normalizeH="0" baseline="0" noProof="0" dirty="0">
              <a:ln>
                <a:noFill/>
              </a:ln>
              <a:solidFill>
                <a:prstClr val="black"/>
              </a:solidFill>
              <a:effectLst/>
              <a:uLnTx/>
              <a:uFillTx/>
              <a:latin typeface="Arial"/>
              <a:ea typeface="ＭＳ Ｐゴシック"/>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rPr>
              <a:t>reach length 2 </a:t>
            </a:r>
            <a:r>
              <a:rPr kumimoji="0" lang="en-US" sz="1400" b="0" i="0" u="none" strike="noStrike" kern="1200" cap="none" spc="0" normalizeH="0" baseline="0" noProof="0" dirty="0" smtClean="0">
                <a:ln>
                  <a:noFill/>
                </a:ln>
                <a:solidFill>
                  <a:prstClr val="black"/>
                </a:solidFill>
                <a:effectLst/>
                <a:uLnTx/>
                <a:uFillTx/>
                <a:latin typeface="Arial"/>
                <a:ea typeface="ＭＳ Ｐゴシック"/>
              </a:rPr>
              <a:t>km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rPr>
              <a:t>Uniquely labelled</a:t>
            </a:r>
            <a:endParaRPr kumimoji="0" lang="en-US" sz="1400" b="0" i="0" u="none" strike="noStrike" kern="1200" cap="none" spc="0" normalizeH="0" baseline="0" noProof="0" dirty="0">
              <a:ln>
                <a:noFill/>
              </a:ln>
              <a:solidFill>
                <a:prstClr val="black"/>
              </a:solidFill>
              <a:effectLst/>
              <a:uLnTx/>
              <a:uFillTx/>
              <a:latin typeface="Arial"/>
              <a:ea typeface="ＭＳ Ｐゴシック"/>
            </a:endParaRPr>
          </a:p>
        </p:txBody>
      </p:sp>
      <p:pic>
        <p:nvPicPr>
          <p:cNvPr id="19" name="Picture 18"/>
          <p:cNvPicPr>
            <a:picLocks noChangeAspect="1"/>
          </p:cNvPicPr>
          <p:nvPr/>
        </p:nvPicPr>
        <p:blipFill>
          <a:blip r:embed="rId6"/>
          <a:stretch>
            <a:fillRect/>
          </a:stretch>
        </p:blipFill>
        <p:spPr>
          <a:xfrm>
            <a:off x="3372030" y="3547332"/>
            <a:ext cx="2148303" cy="1402113"/>
          </a:xfrm>
          <a:prstGeom prst="rect">
            <a:avLst/>
          </a:prstGeom>
        </p:spPr>
      </p:pic>
      <p:sp>
        <p:nvSpPr>
          <p:cNvPr id="4" name="Rectangle 3"/>
          <p:cNvSpPr/>
          <p:nvPr/>
        </p:nvSpPr>
        <p:spPr>
          <a:xfrm>
            <a:off x="199472" y="6519176"/>
            <a:ext cx="7255293" cy="338554"/>
          </a:xfrm>
          <a:prstGeom prst="rect">
            <a:avLst/>
          </a:prstGeom>
        </p:spPr>
        <p:txBody>
          <a:bodyPr wrap="square">
            <a:spAutoFit/>
          </a:bodyPr>
          <a:lstStyle/>
          <a:p>
            <a:r>
              <a:rPr lang="en-US" sz="1600" dirty="0">
                <a:hlinkClick r:id="rId7"/>
              </a:rPr>
              <a:t>http://www.arcgis.com/home/item.html?id=5600cf6b463043ec97b764fb258997be</a:t>
            </a:r>
            <a:r>
              <a:rPr lang="en-US" sz="1600" dirty="0" smtClean="0">
                <a:hlinkClick r:id="rId7"/>
              </a:rPr>
              <a:t>#</a:t>
            </a:r>
            <a:r>
              <a:rPr lang="en-US" sz="1600" dirty="0" smtClean="0"/>
              <a:t>! </a:t>
            </a:r>
            <a:endParaRPr lang="en-US" sz="1600" dirty="0"/>
          </a:p>
        </p:txBody>
      </p:sp>
    </p:spTree>
    <p:extLst>
      <p:ext uri="{BB962C8B-B14F-4D97-AF65-F5344CB8AC3E}">
        <p14:creationId xmlns:p14="http://schemas.microsoft.com/office/powerpoint/2010/main" val="4047976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NHDPlus</a:t>
            </a:r>
            <a:r>
              <a:rPr lang="en-US" dirty="0" smtClean="0"/>
              <a:t> Data Download</a:t>
            </a:r>
            <a:endParaRPr lang="en-US" dirty="0"/>
          </a:p>
        </p:txBody>
      </p:sp>
      <p:pic>
        <p:nvPicPr>
          <p:cNvPr id="3" name="Picture 2"/>
          <p:cNvPicPr>
            <a:picLocks noChangeAspect="1"/>
          </p:cNvPicPr>
          <p:nvPr/>
        </p:nvPicPr>
        <p:blipFill>
          <a:blip r:embed="rId2"/>
          <a:stretch>
            <a:fillRect/>
          </a:stretch>
        </p:blipFill>
        <p:spPr>
          <a:xfrm>
            <a:off x="1536700" y="1619870"/>
            <a:ext cx="6291204" cy="4615829"/>
          </a:xfrm>
          <a:prstGeom prst="rect">
            <a:avLst/>
          </a:prstGeom>
          <a:ln>
            <a:solidFill>
              <a:schemeClr val="bg1">
                <a:lumMod val="65000"/>
              </a:schemeClr>
            </a:solidFill>
          </a:ln>
        </p:spPr>
      </p:pic>
      <p:sp>
        <p:nvSpPr>
          <p:cNvPr id="4" name="Rectangle 3"/>
          <p:cNvSpPr/>
          <p:nvPr/>
        </p:nvSpPr>
        <p:spPr>
          <a:xfrm>
            <a:off x="1435100" y="6345534"/>
            <a:ext cx="9144000" cy="369332"/>
          </a:xfrm>
          <a:prstGeom prst="rect">
            <a:avLst/>
          </a:prstGeom>
        </p:spPr>
        <p:txBody>
          <a:bodyPr wrap="square">
            <a:spAutoFit/>
          </a:bodyPr>
          <a:lstStyle/>
          <a:p>
            <a:r>
              <a:rPr lang="en-US" sz="1800" dirty="0">
                <a:solidFill>
                  <a:srgbClr val="000000"/>
                </a:solidFill>
                <a:latin typeface="Segoe UI" panose="020B0502040204020203" pitchFamily="34" charset="0"/>
                <a:hlinkClick r:id="rId3"/>
              </a:rPr>
              <a:t>http://</a:t>
            </a:r>
            <a:r>
              <a:rPr lang="en-US" sz="1800" dirty="0" smtClean="0">
                <a:solidFill>
                  <a:srgbClr val="000000"/>
                </a:solidFill>
                <a:latin typeface="Segoe UI" panose="020B0502040204020203" pitchFamily="34" charset="0"/>
                <a:hlinkClick r:id="rId3"/>
              </a:rPr>
              <a:t>www.horizon-systems.com/nhdplus/NHDPlusV2_data.php</a:t>
            </a:r>
            <a:r>
              <a:rPr lang="en-US" sz="1800" dirty="0" smtClean="0">
                <a:solidFill>
                  <a:srgbClr val="000000"/>
                </a:solidFill>
                <a:latin typeface="Segoe UI" panose="020B0502040204020203" pitchFamily="34" charset="0"/>
              </a:rPr>
              <a:t> </a:t>
            </a:r>
            <a:endParaRPr lang="en-US" sz="1800" dirty="0"/>
          </a:p>
        </p:txBody>
      </p:sp>
    </p:spTree>
    <p:extLst>
      <p:ext uri="{BB962C8B-B14F-4D97-AF65-F5344CB8AC3E}">
        <p14:creationId xmlns:p14="http://schemas.microsoft.com/office/powerpoint/2010/main" val="26379761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609600"/>
            <a:ext cx="7772400" cy="685800"/>
          </a:xfrm>
        </p:spPr>
        <p:txBody>
          <a:bodyPr/>
          <a:lstStyle/>
          <a:p>
            <a:pPr eaLnBrk="1" hangingPunct="1"/>
            <a:r>
              <a:rPr lang="en-US" dirty="0" smtClean="0"/>
              <a:t>Digital Elevation Model (DEM)</a:t>
            </a:r>
          </a:p>
        </p:txBody>
      </p:sp>
      <p:pic>
        <p:nvPicPr>
          <p:cNvPr id="25603" name="Picture 3" descr="elevpts"/>
          <p:cNvPicPr>
            <a:picLocks noChangeAspect="1" noChangeArrowheads="1"/>
          </p:cNvPicPr>
          <p:nvPr/>
        </p:nvPicPr>
        <p:blipFill>
          <a:blip r:embed="rId2" cstate="print"/>
          <a:srcRect/>
          <a:stretch>
            <a:fillRect/>
          </a:stretch>
        </p:blipFill>
        <p:spPr bwMode="auto">
          <a:xfrm>
            <a:off x="685800" y="1676400"/>
            <a:ext cx="6470650" cy="4535488"/>
          </a:xfrm>
          <a:prstGeom prst="rect">
            <a:avLst/>
          </a:prstGeom>
          <a:noFill/>
          <a:ln w="9525">
            <a:noFill/>
            <a:miter lim="800000"/>
            <a:headEnd/>
            <a:tailEnd/>
          </a:ln>
        </p:spPr>
      </p:pic>
      <p:sp>
        <p:nvSpPr>
          <p:cNvPr id="25604" name="Text Box 4"/>
          <p:cNvSpPr txBox="1">
            <a:spLocks noChangeArrowheads="1"/>
          </p:cNvSpPr>
          <p:nvPr/>
        </p:nvSpPr>
        <p:spPr bwMode="auto">
          <a:xfrm>
            <a:off x="7469188" y="1600200"/>
            <a:ext cx="1674812"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Contours</a:t>
            </a:r>
            <a:endParaRPr lang="en-US" sz="3200"/>
          </a:p>
        </p:txBody>
      </p:sp>
      <p:sp>
        <p:nvSpPr>
          <p:cNvPr id="25605" name="Line 5"/>
          <p:cNvSpPr>
            <a:spLocks noChangeShapeType="1"/>
          </p:cNvSpPr>
          <p:nvPr/>
        </p:nvSpPr>
        <p:spPr bwMode="auto">
          <a:xfrm flipH="1">
            <a:off x="7237413" y="5410200"/>
            <a:ext cx="228600" cy="0"/>
          </a:xfrm>
          <a:prstGeom prst="line">
            <a:avLst/>
          </a:prstGeom>
          <a:noFill/>
          <a:ln w="38100">
            <a:solidFill>
              <a:srgbClr val="993300"/>
            </a:solidFill>
            <a:round/>
            <a:headEnd/>
            <a:tailEnd/>
          </a:ln>
        </p:spPr>
        <p:txBody>
          <a:bodyPr wrap="none" anchor="ctr"/>
          <a:lstStyle/>
          <a:p>
            <a:endParaRPr lang="en-US"/>
          </a:p>
        </p:txBody>
      </p:sp>
      <p:sp>
        <p:nvSpPr>
          <p:cNvPr id="25606" name="Line 6"/>
          <p:cNvSpPr>
            <a:spLocks noChangeShapeType="1"/>
          </p:cNvSpPr>
          <p:nvPr/>
        </p:nvSpPr>
        <p:spPr bwMode="auto">
          <a:xfrm flipH="1">
            <a:off x="7239000" y="3306763"/>
            <a:ext cx="228600" cy="0"/>
          </a:xfrm>
          <a:prstGeom prst="line">
            <a:avLst/>
          </a:prstGeom>
          <a:noFill/>
          <a:ln w="38100">
            <a:solidFill>
              <a:srgbClr val="993300"/>
            </a:solidFill>
            <a:round/>
            <a:headEnd/>
            <a:tailEnd/>
          </a:ln>
        </p:spPr>
        <p:txBody>
          <a:bodyPr wrap="none" anchor="ctr"/>
          <a:lstStyle/>
          <a:p>
            <a:endParaRPr lang="en-US"/>
          </a:p>
        </p:txBody>
      </p:sp>
      <p:sp>
        <p:nvSpPr>
          <p:cNvPr id="25607" name="Line 7"/>
          <p:cNvSpPr>
            <a:spLocks noChangeShapeType="1"/>
          </p:cNvSpPr>
          <p:nvPr/>
        </p:nvSpPr>
        <p:spPr bwMode="auto">
          <a:xfrm flipH="1">
            <a:off x="7229475" y="4389438"/>
            <a:ext cx="228600" cy="0"/>
          </a:xfrm>
          <a:prstGeom prst="line">
            <a:avLst/>
          </a:prstGeom>
          <a:noFill/>
          <a:ln w="38100">
            <a:solidFill>
              <a:srgbClr val="993300"/>
            </a:solidFill>
            <a:round/>
            <a:headEnd/>
            <a:tailEnd/>
          </a:ln>
        </p:spPr>
        <p:txBody>
          <a:bodyPr wrap="none" anchor="ctr"/>
          <a:lstStyle/>
          <a:p>
            <a:endParaRPr lang="en-US"/>
          </a:p>
        </p:txBody>
      </p:sp>
      <p:sp>
        <p:nvSpPr>
          <p:cNvPr id="25608" name="Text Box 8"/>
          <p:cNvSpPr txBox="1">
            <a:spLocks noChangeArrowheads="1"/>
          </p:cNvSpPr>
          <p:nvPr/>
        </p:nvSpPr>
        <p:spPr bwMode="auto">
          <a:xfrm>
            <a:off x="7527925" y="3028950"/>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720</a:t>
            </a:r>
            <a:endParaRPr lang="en-US"/>
          </a:p>
        </p:txBody>
      </p:sp>
      <p:sp>
        <p:nvSpPr>
          <p:cNvPr id="25609" name="Text Box 9"/>
          <p:cNvSpPr txBox="1">
            <a:spLocks noChangeArrowheads="1"/>
          </p:cNvSpPr>
          <p:nvPr/>
        </p:nvSpPr>
        <p:spPr bwMode="auto">
          <a:xfrm>
            <a:off x="7535863" y="4114800"/>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700</a:t>
            </a:r>
            <a:endParaRPr lang="en-US"/>
          </a:p>
        </p:txBody>
      </p:sp>
      <p:sp>
        <p:nvSpPr>
          <p:cNvPr id="25610" name="Text Box 10"/>
          <p:cNvSpPr txBox="1">
            <a:spLocks noChangeArrowheads="1"/>
          </p:cNvSpPr>
          <p:nvPr/>
        </p:nvSpPr>
        <p:spPr bwMode="auto">
          <a:xfrm>
            <a:off x="7543800" y="5083175"/>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680</a:t>
            </a:r>
            <a:endParaRPr lang="en-US"/>
          </a:p>
        </p:txBody>
      </p:sp>
      <p:sp>
        <p:nvSpPr>
          <p:cNvPr id="25611" name="Text Box 11"/>
          <p:cNvSpPr txBox="1">
            <a:spLocks noChangeArrowheads="1"/>
          </p:cNvSpPr>
          <p:nvPr/>
        </p:nvSpPr>
        <p:spPr bwMode="auto">
          <a:xfrm>
            <a:off x="7543800" y="2209800"/>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740</a:t>
            </a:r>
            <a:endParaRPr lang="en-US"/>
          </a:p>
        </p:txBody>
      </p:sp>
      <p:sp>
        <p:nvSpPr>
          <p:cNvPr id="25612" name="Line 12"/>
          <p:cNvSpPr>
            <a:spLocks noChangeShapeType="1"/>
          </p:cNvSpPr>
          <p:nvPr/>
        </p:nvSpPr>
        <p:spPr bwMode="auto">
          <a:xfrm flipH="1">
            <a:off x="7239000" y="2514600"/>
            <a:ext cx="228600" cy="0"/>
          </a:xfrm>
          <a:prstGeom prst="line">
            <a:avLst/>
          </a:prstGeom>
          <a:noFill/>
          <a:ln w="38100">
            <a:solidFill>
              <a:srgbClr val="993300"/>
            </a:solidFill>
            <a:round/>
            <a:headEnd/>
            <a:tailEnd/>
          </a:ln>
        </p:spPr>
        <p:txBody>
          <a:bodyPr wrap="none" anchor="ctr"/>
          <a:lstStyle/>
          <a:p>
            <a:endParaRPr lang="en-US"/>
          </a:p>
        </p:txBody>
      </p:sp>
      <p:sp>
        <p:nvSpPr>
          <p:cNvPr id="25613" name="Text Box 13"/>
          <p:cNvSpPr txBox="1">
            <a:spLocks noChangeArrowheads="1"/>
          </p:cNvSpPr>
          <p:nvPr/>
        </p:nvSpPr>
        <p:spPr bwMode="auto">
          <a:xfrm>
            <a:off x="5638800" y="6172200"/>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680</a:t>
            </a:r>
            <a:endParaRPr lang="en-US"/>
          </a:p>
        </p:txBody>
      </p:sp>
      <p:sp>
        <p:nvSpPr>
          <p:cNvPr id="25614" name="Text Box 14"/>
          <p:cNvSpPr txBox="1">
            <a:spLocks noChangeArrowheads="1"/>
          </p:cNvSpPr>
          <p:nvPr/>
        </p:nvSpPr>
        <p:spPr bwMode="auto">
          <a:xfrm>
            <a:off x="4343400" y="6172200"/>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700</a:t>
            </a:r>
            <a:endParaRPr lang="en-US"/>
          </a:p>
        </p:txBody>
      </p:sp>
      <p:sp>
        <p:nvSpPr>
          <p:cNvPr id="25615" name="Text Box 15"/>
          <p:cNvSpPr txBox="1">
            <a:spLocks noChangeArrowheads="1"/>
          </p:cNvSpPr>
          <p:nvPr/>
        </p:nvSpPr>
        <p:spPr bwMode="auto">
          <a:xfrm>
            <a:off x="3505200" y="6172200"/>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720</a:t>
            </a:r>
            <a:endParaRPr lang="en-US"/>
          </a:p>
        </p:txBody>
      </p:sp>
      <p:sp>
        <p:nvSpPr>
          <p:cNvPr id="25616" name="Text Box 16"/>
          <p:cNvSpPr txBox="1">
            <a:spLocks noChangeArrowheads="1"/>
          </p:cNvSpPr>
          <p:nvPr/>
        </p:nvSpPr>
        <p:spPr bwMode="auto">
          <a:xfrm>
            <a:off x="2590800" y="6172200"/>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740</a:t>
            </a:r>
            <a:endParaRPr lang="en-US"/>
          </a:p>
        </p:txBody>
      </p:sp>
      <p:sp>
        <p:nvSpPr>
          <p:cNvPr id="25617" name="Text Box 17"/>
          <p:cNvSpPr txBox="1">
            <a:spLocks noChangeArrowheads="1"/>
          </p:cNvSpPr>
          <p:nvPr/>
        </p:nvSpPr>
        <p:spPr bwMode="auto">
          <a:xfrm>
            <a:off x="4038600" y="1219200"/>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720</a:t>
            </a:r>
            <a:endParaRPr lang="en-US"/>
          </a:p>
        </p:txBody>
      </p:sp>
      <p:sp>
        <p:nvSpPr>
          <p:cNvPr id="25618" name="Text Box 18"/>
          <p:cNvSpPr txBox="1">
            <a:spLocks noChangeArrowheads="1"/>
          </p:cNvSpPr>
          <p:nvPr/>
        </p:nvSpPr>
        <p:spPr bwMode="auto">
          <a:xfrm>
            <a:off x="5105400" y="1219200"/>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720</a:t>
            </a:r>
            <a:endParaRPr lang="en-US"/>
          </a:p>
        </p:txBody>
      </p:sp>
      <p:sp>
        <p:nvSpPr>
          <p:cNvPr id="25619" name="Rectangle 19"/>
          <p:cNvSpPr>
            <a:spLocks noChangeArrowheads="1"/>
          </p:cNvSpPr>
          <p:nvPr/>
        </p:nvSpPr>
        <p:spPr bwMode="auto">
          <a:xfrm>
            <a:off x="1997075" y="1905000"/>
            <a:ext cx="5070475" cy="4216400"/>
          </a:xfrm>
          <a:prstGeom prst="rect">
            <a:avLst/>
          </a:prstGeom>
          <a:noFill/>
          <a:ln w="57150">
            <a:solidFill>
              <a:srgbClr val="FF00FF"/>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685800" y="152400"/>
            <a:ext cx="83058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3600" dirty="0" smtClean="0"/>
              <a:t>Digital Elevation Model (DEM)-30 meter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838200"/>
            <a:ext cx="7251700" cy="344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22298" b="7780"/>
          <a:stretch/>
        </p:blipFill>
        <p:spPr bwMode="auto">
          <a:xfrm>
            <a:off x="76200" y="3424542"/>
            <a:ext cx="2743200" cy="326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08021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685800"/>
            <a:ext cx="7924800" cy="762000"/>
          </a:xfrm>
        </p:spPr>
        <p:txBody>
          <a:bodyPr/>
          <a:lstStyle/>
          <a:p>
            <a:pPr eaLnBrk="1" hangingPunct="1"/>
            <a:r>
              <a:rPr lang="en-US" smtClean="0"/>
              <a:t>Austin West 30 Meter DEM</a:t>
            </a:r>
          </a:p>
        </p:txBody>
      </p:sp>
      <p:pic>
        <p:nvPicPr>
          <p:cNvPr id="26627" name="Picture 3" descr="auswest"/>
          <p:cNvPicPr>
            <a:picLocks noChangeAspect="1" noChangeArrowheads="1"/>
          </p:cNvPicPr>
          <p:nvPr/>
        </p:nvPicPr>
        <p:blipFill>
          <a:blip r:embed="rId2" cstate="print"/>
          <a:srcRect/>
          <a:stretch>
            <a:fillRect/>
          </a:stretch>
        </p:blipFill>
        <p:spPr bwMode="auto">
          <a:xfrm>
            <a:off x="1676400" y="1600200"/>
            <a:ext cx="5715000" cy="4818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1143000"/>
          </a:xfrm>
        </p:spPr>
        <p:txBody>
          <a:bodyPr/>
          <a:lstStyle/>
          <a:p>
            <a:r>
              <a:rPr lang="en-US" sz="3600" dirty="0" smtClean="0">
                <a:solidFill>
                  <a:schemeClr val="accent6"/>
                </a:solidFill>
              </a:rPr>
              <a:t>Outline</a:t>
            </a:r>
            <a:endParaRPr lang="en-US" sz="3600" dirty="0">
              <a:solidFill>
                <a:schemeClr val="accent6"/>
              </a:solidFill>
            </a:endParaRPr>
          </a:p>
        </p:txBody>
      </p:sp>
      <p:sp>
        <p:nvSpPr>
          <p:cNvPr id="3" name="Content Placeholder 2"/>
          <p:cNvSpPr>
            <a:spLocks noGrp="1"/>
          </p:cNvSpPr>
          <p:nvPr>
            <p:ph idx="1"/>
          </p:nvPr>
        </p:nvSpPr>
        <p:spPr>
          <a:xfrm>
            <a:off x="685800" y="990600"/>
            <a:ext cx="7772400" cy="5638800"/>
          </a:xfrm>
        </p:spPr>
        <p:txBody>
          <a:bodyPr/>
          <a:lstStyle/>
          <a:p>
            <a:r>
              <a:rPr lang="en-US" dirty="0"/>
              <a:t>The hierarchical system of watersheds and basins </a:t>
            </a:r>
          </a:p>
          <a:p>
            <a:r>
              <a:rPr lang="en-US" dirty="0" smtClean="0"/>
              <a:t>Where </a:t>
            </a:r>
            <a:r>
              <a:rPr lang="en-US" dirty="0"/>
              <a:t>to obtain </a:t>
            </a:r>
            <a:r>
              <a:rPr lang="en-US" dirty="0" smtClean="0"/>
              <a:t>data and maps</a:t>
            </a:r>
          </a:p>
          <a:p>
            <a:pPr marL="342900" lvl="1" indent="-342900">
              <a:buFontTx/>
              <a:buChar char="•"/>
            </a:pPr>
            <a:r>
              <a:rPr lang="en-US" dirty="0" smtClean="0"/>
              <a:t>National/State/Global Data repositories</a:t>
            </a:r>
          </a:p>
          <a:p>
            <a:pPr lvl="1"/>
            <a:r>
              <a:rPr lang="en-US" sz="2400" dirty="0" smtClean="0"/>
              <a:t>Hydrography</a:t>
            </a:r>
            <a:endParaRPr lang="en-US" sz="2400" dirty="0"/>
          </a:p>
          <a:p>
            <a:pPr lvl="1"/>
            <a:r>
              <a:rPr lang="en-US" sz="2400" dirty="0"/>
              <a:t>USGS National Water Information System</a:t>
            </a:r>
          </a:p>
          <a:p>
            <a:pPr lvl="1"/>
            <a:r>
              <a:rPr lang="en-US" sz="2400" dirty="0" smtClean="0"/>
              <a:t>Land Cover</a:t>
            </a:r>
          </a:p>
          <a:p>
            <a:pPr lvl="1"/>
            <a:r>
              <a:rPr lang="en-US" sz="2400" dirty="0" smtClean="0"/>
              <a:t>Census</a:t>
            </a:r>
            <a:endParaRPr lang="en-US" sz="2400" dirty="0"/>
          </a:p>
          <a:p>
            <a:pPr lvl="1"/>
            <a:r>
              <a:rPr lang="en-US" sz="2400" dirty="0"/>
              <a:t>Elevation</a:t>
            </a:r>
          </a:p>
          <a:p>
            <a:pPr lvl="1"/>
            <a:r>
              <a:rPr lang="en-US" sz="2400" dirty="0" smtClean="0"/>
              <a:t>Soil (</a:t>
            </a:r>
            <a:r>
              <a:rPr lang="en-US" sz="2400" dirty="0" err="1" smtClean="0"/>
              <a:t>Statsgo</a:t>
            </a:r>
            <a:r>
              <a:rPr lang="en-US" sz="2400" dirty="0" smtClean="0"/>
              <a:t>/</a:t>
            </a:r>
            <a:r>
              <a:rPr lang="en-US" sz="2400" dirty="0" err="1" smtClean="0"/>
              <a:t>Surgo</a:t>
            </a:r>
            <a:r>
              <a:rPr lang="en-US" sz="2400" dirty="0" smtClean="0"/>
              <a:t>)</a:t>
            </a:r>
          </a:p>
          <a:p>
            <a:pPr lvl="1"/>
            <a:r>
              <a:rPr lang="en-US" sz="2400" dirty="0" smtClean="0"/>
              <a:t>Weather</a:t>
            </a:r>
          </a:p>
          <a:p>
            <a:pPr lvl="1"/>
            <a:r>
              <a:rPr lang="en-US" sz="2400" dirty="0" smtClean="0"/>
              <a:t>Regional data for Texas and Utah</a:t>
            </a:r>
            <a:endParaRPr lang="en-US" dirty="0" smtClean="0"/>
          </a:p>
          <a:p>
            <a:pPr lvl="1"/>
            <a:endParaRPr lang="en-US" dirty="0" smtClean="0"/>
          </a:p>
          <a:p>
            <a:endParaRPr lang="en-US" dirty="0"/>
          </a:p>
        </p:txBody>
      </p:sp>
    </p:spTree>
    <p:extLst>
      <p:ext uri="{BB962C8B-B14F-4D97-AF65-F5344CB8AC3E}">
        <p14:creationId xmlns:p14="http://schemas.microsoft.com/office/powerpoint/2010/main" val="36148263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2"/>
          <p:cNvGrpSpPr>
            <a:grpSpLocks/>
          </p:cNvGrpSpPr>
          <p:nvPr/>
        </p:nvGrpSpPr>
        <p:grpSpPr bwMode="auto">
          <a:xfrm>
            <a:off x="2514600" y="2162766"/>
            <a:ext cx="3497263" cy="3382963"/>
            <a:chOff x="2261" y="1517"/>
            <a:chExt cx="1149" cy="1094"/>
          </a:xfrm>
        </p:grpSpPr>
        <p:sp>
          <p:nvSpPr>
            <p:cNvPr id="27653" name="Rectangle 3"/>
            <p:cNvSpPr>
              <a:spLocks noChangeArrowheads="1"/>
            </p:cNvSpPr>
            <p:nvPr/>
          </p:nvSpPr>
          <p:spPr bwMode="auto">
            <a:xfrm>
              <a:off x="2261" y="1517"/>
              <a:ext cx="383" cy="364"/>
            </a:xfrm>
            <a:prstGeom prst="rect">
              <a:avLst/>
            </a:prstGeom>
            <a:noFill/>
            <a:ln w="38100">
              <a:solidFill>
                <a:srgbClr val="009900"/>
              </a:solidFill>
              <a:miter lim="800000"/>
              <a:headEnd/>
              <a:tailEnd/>
            </a:ln>
          </p:spPr>
          <p:txBody>
            <a:bodyPr wrap="none" anchor="ctr"/>
            <a:lstStyle/>
            <a:p>
              <a:pPr algn="ctr" eaLnBrk="0" hangingPunct="0"/>
              <a:r>
                <a:rPr lang="en-US" sz="2800" b="1"/>
                <a:t>32</a:t>
              </a:r>
            </a:p>
          </p:txBody>
        </p:sp>
        <p:sp>
          <p:nvSpPr>
            <p:cNvPr id="27654" name="Rectangle 4"/>
            <p:cNvSpPr>
              <a:spLocks noChangeArrowheads="1"/>
            </p:cNvSpPr>
            <p:nvPr/>
          </p:nvSpPr>
          <p:spPr bwMode="auto">
            <a:xfrm>
              <a:off x="2261" y="1881"/>
              <a:ext cx="383" cy="366"/>
            </a:xfrm>
            <a:prstGeom prst="rect">
              <a:avLst/>
            </a:prstGeom>
            <a:noFill/>
            <a:ln w="38100">
              <a:solidFill>
                <a:srgbClr val="009900"/>
              </a:solidFill>
              <a:miter lim="800000"/>
              <a:headEnd/>
              <a:tailEnd/>
            </a:ln>
          </p:spPr>
          <p:txBody>
            <a:bodyPr wrap="none" anchor="ctr"/>
            <a:lstStyle/>
            <a:p>
              <a:pPr algn="ctr" eaLnBrk="0" hangingPunct="0"/>
              <a:r>
                <a:rPr lang="en-US" sz="2800" b="1"/>
                <a:t>16</a:t>
              </a:r>
            </a:p>
          </p:txBody>
        </p:sp>
        <p:sp>
          <p:nvSpPr>
            <p:cNvPr id="27655" name="Rectangle 5"/>
            <p:cNvSpPr>
              <a:spLocks noChangeArrowheads="1"/>
            </p:cNvSpPr>
            <p:nvPr/>
          </p:nvSpPr>
          <p:spPr bwMode="auto">
            <a:xfrm>
              <a:off x="2261" y="2247"/>
              <a:ext cx="383" cy="364"/>
            </a:xfrm>
            <a:prstGeom prst="rect">
              <a:avLst/>
            </a:prstGeom>
            <a:noFill/>
            <a:ln w="38100">
              <a:solidFill>
                <a:srgbClr val="009900"/>
              </a:solidFill>
              <a:miter lim="800000"/>
              <a:headEnd/>
              <a:tailEnd/>
            </a:ln>
          </p:spPr>
          <p:txBody>
            <a:bodyPr wrap="none" anchor="ctr"/>
            <a:lstStyle/>
            <a:p>
              <a:pPr algn="ctr" eaLnBrk="0" hangingPunct="0"/>
              <a:r>
                <a:rPr lang="en-US" sz="2800" b="1"/>
                <a:t>8</a:t>
              </a:r>
            </a:p>
          </p:txBody>
        </p:sp>
        <p:sp>
          <p:nvSpPr>
            <p:cNvPr id="27656" name="Rectangle 6"/>
            <p:cNvSpPr>
              <a:spLocks noChangeArrowheads="1"/>
            </p:cNvSpPr>
            <p:nvPr/>
          </p:nvSpPr>
          <p:spPr bwMode="auto">
            <a:xfrm>
              <a:off x="2644" y="1517"/>
              <a:ext cx="383" cy="364"/>
            </a:xfrm>
            <a:prstGeom prst="rect">
              <a:avLst/>
            </a:prstGeom>
            <a:noFill/>
            <a:ln w="38100">
              <a:solidFill>
                <a:srgbClr val="009900"/>
              </a:solidFill>
              <a:miter lim="800000"/>
              <a:headEnd/>
              <a:tailEnd/>
            </a:ln>
          </p:spPr>
          <p:txBody>
            <a:bodyPr wrap="none" anchor="ctr"/>
            <a:lstStyle/>
            <a:p>
              <a:pPr algn="ctr" eaLnBrk="0" hangingPunct="0"/>
              <a:r>
                <a:rPr lang="en-US" sz="2800" b="1"/>
                <a:t>64</a:t>
              </a:r>
            </a:p>
          </p:txBody>
        </p:sp>
        <p:sp>
          <p:nvSpPr>
            <p:cNvPr id="27657" name="Rectangle 7"/>
            <p:cNvSpPr>
              <a:spLocks noChangeArrowheads="1"/>
            </p:cNvSpPr>
            <p:nvPr/>
          </p:nvSpPr>
          <p:spPr bwMode="auto">
            <a:xfrm>
              <a:off x="2644" y="1881"/>
              <a:ext cx="383" cy="366"/>
            </a:xfrm>
            <a:prstGeom prst="rect">
              <a:avLst/>
            </a:prstGeom>
            <a:noFill/>
            <a:ln w="38100">
              <a:solidFill>
                <a:srgbClr val="009900"/>
              </a:solidFill>
              <a:miter lim="800000"/>
              <a:headEnd/>
              <a:tailEnd/>
            </a:ln>
          </p:spPr>
          <p:txBody>
            <a:bodyPr wrap="none" anchor="ctr"/>
            <a:lstStyle/>
            <a:p>
              <a:pPr algn="ctr" eaLnBrk="0" hangingPunct="0"/>
              <a:endParaRPr lang="en-US" sz="2800" b="1"/>
            </a:p>
          </p:txBody>
        </p:sp>
        <p:sp>
          <p:nvSpPr>
            <p:cNvPr id="27658" name="Rectangle 8"/>
            <p:cNvSpPr>
              <a:spLocks noChangeArrowheads="1"/>
            </p:cNvSpPr>
            <p:nvPr/>
          </p:nvSpPr>
          <p:spPr bwMode="auto">
            <a:xfrm>
              <a:off x="2644" y="2247"/>
              <a:ext cx="383" cy="364"/>
            </a:xfrm>
            <a:prstGeom prst="rect">
              <a:avLst/>
            </a:prstGeom>
            <a:noFill/>
            <a:ln w="38100">
              <a:solidFill>
                <a:srgbClr val="009900"/>
              </a:solidFill>
              <a:miter lim="800000"/>
              <a:headEnd/>
              <a:tailEnd/>
            </a:ln>
          </p:spPr>
          <p:txBody>
            <a:bodyPr wrap="none" anchor="ctr"/>
            <a:lstStyle/>
            <a:p>
              <a:pPr algn="ctr" eaLnBrk="0" hangingPunct="0"/>
              <a:r>
                <a:rPr lang="en-US" sz="2800" b="1"/>
                <a:t>4</a:t>
              </a:r>
            </a:p>
          </p:txBody>
        </p:sp>
        <p:grpSp>
          <p:nvGrpSpPr>
            <p:cNvPr id="27659" name="Group 9"/>
            <p:cNvGrpSpPr>
              <a:grpSpLocks/>
            </p:cNvGrpSpPr>
            <p:nvPr/>
          </p:nvGrpSpPr>
          <p:grpSpPr bwMode="auto">
            <a:xfrm>
              <a:off x="3027" y="1517"/>
              <a:ext cx="383" cy="1094"/>
              <a:chOff x="3027" y="1517"/>
              <a:chExt cx="383" cy="1094"/>
            </a:xfrm>
          </p:grpSpPr>
          <p:sp>
            <p:nvSpPr>
              <p:cNvPr id="27668" name="Rectangle 10"/>
              <p:cNvSpPr>
                <a:spLocks noChangeArrowheads="1"/>
              </p:cNvSpPr>
              <p:nvPr/>
            </p:nvSpPr>
            <p:spPr bwMode="auto">
              <a:xfrm>
                <a:off x="3027" y="1517"/>
                <a:ext cx="383" cy="364"/>
              </a:xfrm>
              <a:prstGeom prst="rect">
                <a:avLst/>
              </a:prstGeom>
              <a:noFill/>
              <a:ln w="38100">
                <a:solidFill>
                  <a:srgbClr val="009900"/>
                </a:solidFill>
                <a:miter lim="800000"/>
                <a:headEnd/>
                <a:tailEnd/>
              </a:ln>
            </p:spPr>
            <p:txBody>
              <a:bodyPr wrap="none" anchor="ctr"/>
              <a:lstStyle/>
              <a:p>
                <a:pPr algn="ctr" eaLnBrk="0" hangingPunct="0"/>
                <a:r>
                  <a:rPr lang="en-US" sz="2800" b="1" dirty="0"/>
                  <a:t>128</a:t>
                </a:r>
              </a:p>
            </p:txBody>
          </p:sp>
          <p:sp>
            <p:nvSpPr>
              <p:cNvPr id="27669" name="Rectangle 11"/>
              <p:cNvSpPr>
                <a:spLocks noChangeArrowheads="1"/>
              </p:cNvSpPr>
              <p:nvPr/>
            </p:nvSpPr>
            <p:spPr bwMode="auto">
              <a:xfrm>
                <a:off x="3027" y="1881"/>
                <a:ext cx="383" cy="366"/>
              </a:xfrm>
              <a:prstGeom prst="rect">
                <a:avLst/>
              </a:prstGeom>
              <a:noFill/>
              <a:ln w="38100">
                <a:solidFill>
                  <a:srgbClr val="009900"/>
                </a:solidFill>
                <a:miter lim="800000"/>
                <a:headEnd/>
                <a:tailEnd/>
              </a:ln>
            </p:spPr>
            <p:txBody>
              <a:bodyPr wrap="none" anchor="ctr"/>
              <a:lstStyle/>
              <a:p>
                <a:pPr algn="ctr" eaLnBrk="0" hangingPunct="0"/>
                <a:r>
                  <a:rPr lang="en-US" sz="2800" b="1"/>
                  <a:t>1</a:t>
                </a:r>
              </a:p>
            </p:txBody>
          </p:sp>
          <p:sp>
            <p:nvSpPr>
              <p:cNvPr id="27670" name="Rectangle 12"/>
              <p:cNvSpPr>
                <a:spLocks noChangeArrowheads="1"/>
              </p:cNvSpPr>
              <p:nvPr/>
            </p:nvSpPr>
            <p:spPr bwMode="auto">
              <a:xfrm>
                <a:off x="3027" y="2247"/>
                <a:ext cx="383" cy="364"/>
              </a:xfrm>
              <a:prstGeom prst="rect">
                <a:avLst/>
              </a:prstGeom>
              <a:noFill/>
              <a:ln w="38100">
                <a:solidFill>
                  <a:srgbClr val="009900"/>
                </a:solidFill>
                <a:miter lim="800000"/>
                <a:headEnd/>
                <a:tailEnd/>
              </a:ln>
            </p:spPr>
            <p:txBody>
              <a:bodyPr wrap="none" anchor="ctr"/>
              <a:lstStyle/>
              <a:p>
                <a:pPr algn="ctr" eaLnBrk="0" hangingPunct="0"/>
                <a:r>
                  <a:rPr lang="en-US" sz="2800" b="1"/>
                  <a:t>2</a:t>
                </a:r>
              </a:p>
            </p:txBody>
          </p:sp>
        </p:grpSp>
        <p:sp>
          <p:nvSpPr>
            <p:cNvPr id="27660" name="Line 13"/>
            <p:cNvSpPr>
              <a:spLocks noChangeShapeType="1"/>
            </p:cNvSpPr>
            <p:nvPr/>
          </p:nvSpPr>
          <p:spPr bwMode="auto">
            <a:xfrm rot="-5400000">
              <a:off x="2746" y="1898"/>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27661" name="Line 14"/>
            <p:cNvSpPr>
              <a:spLocks noChangeShapeType="1"/>
            </p:cNvSpPr>
            <p:nvPr/>
          </p:nvSpPr>
          <p:spPr bwMode="auto">
            <a:xfrm rot="5400000" flipV="1">
              <a:off x="2884" y="2108"/>
              <a:ext cx="194" cy="201"/>
            </a:xfrm>
            <a:prstGeom prst="line">
              <a:avLst/>
            </a:prstGeom>
            <a:noFill/>
            <a:ln w="28575">
              <a:solidFill>
                <a:schemeClr val="tx1"/>
              </a:solidFill>
              <a:round/>
              <a:headEnd/>
              <a:tailEnd type="triangle" w="med" len="med"/>
            </a:ln>
          </p:spPr>
          <p:txBody>
            <a:bodyPr wrap="none" anchor="ctr"/>
            <a:lstStyle/>
            <a:p>
              <a:endParaRPr lang="en-US"/>
            </a:p>
          </p:txBody>
        </p:sp>
        <p:sp>
          <p:nvSpPr>
            <p:cNvPr id="27662" name="Line 15"/>
            <p:cNvSpPr>
              <a:spLocks noChangeShapeType="1"/>
            </p:cNvSpPr>
            <p:nvPr/>
          </p:nvSpPr>
          <p:spPr bwMode="auto">
            <a:xfrm rot="-5400000">
              <a:off x="2881" y="1810"/>
              <a:ext cx="202" cy="202"/>
            </a:xfrm>
            <a:prstGeom prst="line">
              <a:avLst/>
            </a:prstGeom>
            <a:noFill/>
            <a:ln w="28575">
              <a:solidFill>
                <a:schemeClr val="tx1"/>
              </a:solidFill>
              <a:round/>
              <a:headEnd/>
              <a:tailEnd type="triangle" w="med" len="med"/>
            </a:ln>
          </p:spPr>
          <p:txBody>
            <a:bodyPr wrap="none" anchor="ctr"/>
            <a:lstStyle/>
            <a:p>
              <a:endParaRPr lang="en-US"/>
            </a:p>
          </p:txBody>
        </p:sp>
        <p:sp>
          <p:nvSpPr>
            <p:cNvPr id="27663" name="Line 16"/>
            <p:cNvSpPr>
              <a:spLocks noChangeShapeType="1"/>
            </p:cNvSpPr>
            <p:nvPr/>
          </p:nvSpPr>
          <p:spPr bwMode="auto">
            <a:xfrm rot="-5400000" flipH="1" flipV="1">
              <a:off x="2571" y="2101"/>
              <a:ext cx="210" cy="216"/>
            </a:xfrm>
            <a:prstGeom prst="line">
              <a:avLst/>
            </a:prstGeom>
            <a:noFill/>
            <a:ln w="28575">
              <a:solidFill>
                <a:schemeClr val="tx1"/>
              </a:solidFill>
              <a:round/>
              <a:headEnd/>
              <a:tailEnd type="triangle" w="med" len="med"/>
            </a:ln>
          </p:spPr>
          <p:txBody>
            <a:bodyPr wrap="none" anchor="ctr"/>
            <a:lstStyle/>
            <a:p>
              <a:endParaRPr lang="en-US"/>
            </a:p>
          </p:txBody>
        </p:sp>
        <p:sp>
          <p:nvSpPr>
            <p:cNvPr id="27664" name="Line 17"/>
            <p:cNvSpPr>
              <a:spLocks noChangeShapeType="1"/>
            </p:cNvSpPr>
            <p:nvPr/>
          </p:nvSpPr>
          <p:spPr bwMode="auto">
            <a:xfrm rot="5400000" flipV="1">
              <a:off x="2741" y="2220"/>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27665" name="Line 18"/>
            <p:cNvSpPr>
              <a:spLocks noChangeShapeType="1"/>
            </p:cNvSpPr>
            <p:nvPr/>
          </p:nvSpPr>
          <p:spPr bwMode="auto">
            <a:xfrm rot="10800000">
              <a:off x="2561" y="2071"/>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27666" name="Line 19"/>
            <p:cNvSpPr>
              <a:spLocks noChangeShapeType="1"/>
            </p:cNvSpPr>
            <p:nvPr/>
          </p:nvSpPr>
          <p:spPr bwMode="auto">
            <a:xfrm rot="10800000" flipH="1">
              <a:off x="2907" y="2065"/>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27667" name="Line 20"/>
            <p:cNvSpPr>
              <a:spLocks noChangeShapeType="1"/>
            </p:cNvSpPr>
            <p:nvPr/>
          </p:nvSpPr>
          <p:spPr bwMode="auto">
            <a:xfrm rot="5400000" flipH="1">
              <a:off x="2570" y="1818"/>
              <a:ext cx="210" cy="209"/>
            </a:xfrm>
            <a:prstGeom prst="line">
              <a:avLst/>
            </a:prstGeom>
            <a:noFill/>
            <a:ln w="28575">
              <a:solidFill>
                <a:schemeClr val="tx1"/>
              </a:solidFill>
              <a:round/>
              <a:headEnd/>
              <a:tailEnd type="triangle" w="med" len="med"/>
            </a:ln>
          </p:spPr>
          <p:txBody>
            <a:bodyPr wrap="none" anchor="ctr"/>
            <a:lstStyle/>
            <a:p>
              <a:endParaRPr lang="en-US"/>
            </a:p>
          </p:txBody>
        </p:sp>
      </p:grpSp>
      <p:sp>
        <p:nvSpPr>
          <p:cNvPr id="27651" name="Text Box 21"/>
          <p:cNvSpPr txBox="1">
            <a:spLocks noChangeArrowheads="1"/>
          </p:cNvSpPr>
          <p:nvPr/>
        </p:nvSpPr>
        <p:spPr bwMode="auto">
          <a:xfrm>
            <a:off x="1295400" y="329625"/>
            <a:ext cx="5745484" cy="584775"/>
          </a:xfrm>
          <a:prstGeom prst="rect">
            <a:avLst/>
          </a:prstGeom>
          <a:noFill/>
          <a:ln w="9525">
            <a:noFill/>
            <a:miter lim="800000"/>
            <a:headEnd/>
            <a:tailEnd/>
          </a:ln>
        </p:spPr>
        <p:txBody>
          <a:bodyPr wrap="none">
            <a:spAutoFit/>
          </a:bodyPr>
          <a:lstStyle/>
          <a:p>
            <a:pPr eaLnBrk="0" hangingPunct="0"/>
            <a:r>
              <a:rPr lang="en-US" sz="3200" dirty="0">
                <a:solidFill>
                  <a:srgbClr val="FF3300"/>
                </a:solidFill>
              </a:rPr>
              <a:t>Eight Direction</a:t>
            </a:r>
            <a:r>
              <a:rPr lang="en-US" sz="3200" dirty="0"/>
              <a:t> Pour Point Model</a:t>
            </a:r>
          </a:p>
        </p:txBody>
      </p:sp>
      <p:sp>
        <p:nvSpPr>
          <p:cNvPr id="27652" name="Text Box 22"/>
          <p:cNvSpPr txBox="1">
            <a:spLocks noChangeArrowheads="1"/>
          </p:cNvSpPr>
          <p:nvPr/>
        </p:nvSpPr>
        <p:spPr bwMode="auto">
          <a:xfrm>
            <a:off x="597568" y="5791200"/>
            <a:ext cx="8153400" cy="830997"/>
          </a:xfrm>
          <a:prstGeom prst="rect">
            <a:avLst/>
          </a:prstGeom>
          <a:noFill/>
          <a:ln w="9525">
            <a:noFill/>
            <a:miter lim="800000"/>
            <a:headEnd/>
            <a:tailEnd/>
          </a:ln>
        </p:spPr>
        <p:txBody>
          <a:bodyPr wrap="square">
            <a:spAutoFit/>
          </a:bodyPr>
          <a:lstStyle/>
          <a:p>
            <a:pPr eaLnBrk="0" hangingPunct="0"/>
            <a:r>
              <a:rPr lang="en-US" dirty="0"/>
              <a:t>Water </a:t>
            </a:r>
            <a:r>
              <a:rPr lang="en-US" dirty="0" smtClean="0"/>
              <a:t>in a given cell flows to one of eight adjacent cells in </a:t>
            </a:r>
            <a:r>
              <a:rPr lang="en-US" dirty="0"/>
              <a:t>the direction of </a:t>
            </a:r>
            <a:r>
              <a:rPr lang="en-US" dirty="0">
                <a:solidFill>
                  <a:srgbClr val="FF3300"/>
                </a:solidFill>
              </a:rPr>
              <a:t>steepest </a:t>
            </a:r>
            <a:r>
              <a:rPr lang="en-US" dirty="0" smtClean="0">
                <a:solidFill>
                  <a:srgbClr val="FF3300"/>
                </a:solidFill>
              </a:rPr>
              <a:t>descent</a:t>
            </a:r>
            <a:r>
              <a:rPr lang="en-US" dirty="0" smtClean="0"/>
              <a:t> </a:t>
            </a:r>
            <a:endParaRPr lang="en-US" dirty="0"/>
          </a:p>
        </p:txBody>
      </p:sp>
      <p:sp>
        <p:nvSpPr>
          <p:cNvPr id="23" name="Text Box 22"/>
          <p:cNvSpPr txBox="1">
            <a:spLocks noChangeArrowheads="1"/>
          </p:cNvSpPr>
          <p:nvPr/>
        </p:nvSpPr>
        <p:spPr bwMode="auto">
          <a:xfrm>
            <a:off x="479299" y="914400"/>
            <a:ext cx="8652669" cy="1200329"/>
          </a:xfrm>
          <a:prstGeom prst="rect">
            <a:avLst/>
          </a:prstGeom>
          <a:noFill/>
          <a:ln w="9525">
            <a:noFill/>
            <a:miter lim="800000"/>
            <a:headEnd/>
            <a:tailEnd/>
          </a:ln>
        </p:spPr>
        <p:txBody>
          <a:bodyPr wrap="square">
            <a:spAutoFit/>
          </a:bodyPr>
          <a:lstStyle/>
          <a:p>
            <a:pPr eaLnBrk="0" hangingPunct="0"/>
            <a:r>
              <a:rPr lang="en-US" dirty="0" smtClean="0"/>
              <a:t>ArcGIS raster operations involved in watershed delineation are derived from the premise that “water flows downhill, in doing so, will follow the </a:t>
            </a:r>
            <a:r>
              <a:rPr lang="en-US" dirty="0" smtClean="0">
                <a:solidFill>
                  <a:srgbClr val="FF3300"/>
                </a:solidFill>
              </a:rPr>
              <a:t>steepest descent</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609600"/>
            <a:ext cx="7772400" cy="609600"/>
          </a:xfrm>
        </p:spPr>
        <p:txBody>
          <a:bodyPr/>
          <a:lstStyle/>
          <a:p>
            <a:pPr eaLnBrk="1" hangingPunct="1"/>
            <a:r>
              <a:rPr lang="en-US" smtClean="0"/>
              <a:t>Flow </a:t>
            </a:r>
            <a:r>
              <a:rPr lang="en-US" smtClean="0">
                <a:solidFill>
                  <a:schemeClr val="tx1"/>
                </a:solidFill>
              </a:rPr>
              <a:t>Direction</a:t>
            </a:r>
            <a:r>
              <a:rPr lang="en-US" smtClean="0"/>
              <a:t> Grid</a:t>
            </a:r>
          </a:p>
        </p:txBody>
      </p:sp>
      <p:pic>
        <p:nvPicPr>
          <p:cNvPr id="28675" name="Picture 3" descr="fdr"/>
          <p:cNvPicPr>
            <a:picLocks noChangeAspect="1" noChangeArrowheads="1"/>
          </p:cNvPicPr>
          <p:nvPr/>
        </p:nvPicPr>
        <p:blipFill>
          <a:blip r:embed="rId2" cstate="print"/>
          <a:srcRect/>
          <a:stretch>
            <a:fillRect/>
          </a:stretch>
        </p:blipFill>
        <p:spPr bwMode="auto">
          <a:xfrm>
            <a:off x="2209800" y="1219200"/>
            <a:ext cx="6477000" cy="5461000"/>
          </a:xfrm>
          <a:prstGeom prst="rect">
            <a:avLst/>
          </a:prstGeom>
          <a:noFill/>
          <a:ln w="9525">
            <a:noFill/>
            <a:miter lim="800000"/>
            <a:headEnd/>
            <a:tailEnd/>
          </a:ln>
        </p:spPr>
      </p:pic>
      <p:grpSp>
        <p:nvGrpSpPr>
          <p:cNvPr id="28676" name="Group 4"/>
          <p:cNvGrpSpPr>
            <a:grpSpLocks/>
          </p:cNvGrpSpPr>
          <p:nvPr/>
        </p:nvGrpSpPr>
        <p:grpSpPr bwMode="auto">
          <a:xfrm>
            <a:off x="457200" y="3276600"/>
            <a:ext cx="1524000" cy="1600200"/>
            <a:chOff x="2261" y="1517"/>
            <a:chExt cx="1149" cy="1094"/>
          </a:xfrm>
        </p:grpSpPr>
        <p:sp>
          <p:nvSpPr>
            <p:cNvPr id="28677" name="Rectangle 5"/>
            <p:cNvSpPr>
              <a:spLocks noChangeArrowheads="1"/>
            </p:cNvSpPr>
            <p:nvPr/>
          </p:nvSpPr>
          <p:spPr bwMode="auto">
            <a:xfrm>
              <a:off x="2261" y="1517"/>
              <a:ext cx="383" cy="364"/>
            </a:xfrm>
            <a:prstGeom prst="rect">
              <a:avLst/>
            </a:prstGeom>
            <a:noFill/>
            <a:ln w="38100">
              <a:solidFill>
                <a:srgbClr val="009900"/>
              </a:solidFill>
              <a:miter lim="800000"/>
              <a:headEnd/>
              <a:tailEnd/>
            </a:ln>
          </p:spPr>
          <p:txBody>
            <a:bodyPr wrap="none" anchor="ctr"/>
            <a:lstStyle/>
            <a:p>
              <a:pPr algn="ctr" eaLnBrk="0" hangingPunct="0"/>
              <a:r>
                <a:rPr lang="en-US" sz="2000" b="1"/>
                <a:t>32</a:t>
              </a:r>
            </a:p>
          </p:txBody>
        </p:sp>
        <p:sp>
          <p:nvSpPr>
            <p:cNvPr id="28678" name="Rectangle 6"/>
            <p:cNvSpPr>
              <a:spLocks noChangeArrowheads="1"/>
            </p:cNvSpPr>
            <p:nvPr/>
          </p:nvSpPr>
          <p:spPr bwMode="auto">
            <a:xfrm>
              <a:off x="2261" y="1881"/>
              <a:ext cx="383" cy="366"/>
            </a:xfrm>
            <a:prstGeom prst="rect">
              <a:avLst/>
            </a:prstGeom>
            <a:noFill/>
            <a:ln w="38100">
              <a:solidFill>
                <a:srgbClr val="009900"/>
              </a:solidFill>
              <a:miter lim="800000"/>
              <a:headEnd/>
              <a:tailEnd/>
            </a:ln>
          </p:spPr>
          <p:txBody>
            <a:bodyPr wrap="none" anchor="ctr"/>
            <a:lstStyle/>
            <a:p>
              <a:pPr algn="ctr" eaLnBrk="0" hangingPunct="0"/>
              <a:r>
                <a:rPr lang="en-US" sz="2000" b="1"/>
                <a:t>16</a:t>
              </a:r>
            </a:p>
          </p:txBody>
        </p:sp>
        <p:sp>
          <p:nvSpPr>
            <p:cNvPr id="28679" name="Rectangle 7"/>
            <p:cNvSpPr>
              <a:spLocks noChangeArrowheads="1"/>
            </p:cNvSpPr>
            <p:nvPr/>
          </p:nvSpPr>
          <p:spPr bwMode="auto">
            <a:xfrm>
              <a:off x="2261" y="2247"/>
              <a:ext cx="383" cy="364"/>
            </a:xfrm>
            <a:prstGeom prst="rect">
              <a:avLst/>
            </a:prstGeom>
            <a:noFill/>
            <a:ln w="38100">
              <a:solidFill>
                <a:srgbClr val="009900"/>
              </a:solidFill>
              <a:miter lim="800000"/>
              <a:headEnd/>
              <a:tailEnd/>
            </a:ln>
          </p:spPr>
          <p:txBody>
            <a:bodyPr wrap="none" anchor="ctr"/>
            <a:lstStyle/>
            <a:p>
              <a:pPr algn="ctr" eaLnBrk="0" hangingPunct="0"/>
              <a:r>
                <a:rPr lang="en-US" sz="2000" b="1"/>
                <a:t>8</a:t>
              </a:r>
            </a:p>
          </p:txBody>
        </p:sp>
        <p:sp>
          <p:nvSpPr>
            <p:cNvPr id="28680" name="Rectangle 8"/>
            <p:cNvSpPr>
              <a:spLocks noChangeArrowheads="1"/>
            </p:cNvSpPr>
            <p:nvPr/>
          </p:nvSpPr>
          <p:spPr bwMode="auto">
            <a:xfrm>
              <a:off x="2644" y="1517"/>
              <a:ext cx="383" cy="364"/>
            </a:xfrm>
            <a:prstGeom prst="rect">
              <a:avLst/>
            </a:prstGeom>
            <a:noFill/>
            <a:ln w="38100">
              <a:solidFill>
                <a:srgbClr val="009900"/>
              </a:solidFill>
              <a:miter lim="800000"/>
              <a:headEnd/>
              <a:tailEnd/>
            </a:ln>
          </p:spPr>
          <p:txBody>
            <a:bodyPr wrap="none" anchor="ctr"/>
            <a:lstStyle/>
            <a:p>
              <a:pPr algn="ctr" eaLnBrk="0" hangingPunct="0"/>
              <a:r>
                <a:rPr lang="en-US" sz="2000" b="1"/>
                <a:t>64</a:t>
              </a:r>
            </a:p>
          </p:txBody>
        </p:sp>
        <p:sp>
          <p:nvSpPr>
            <p:cNvPr id="28681" name="Rectangle 9"/>
            <p:cNvSpPr>
              <a:spLocks noChangeArrowheads="1"/>
            </p:cNvSpPr>
            <p:nvPr/>
          </p:nvSpPr>
          <p:spPr bwMode="auto">
            <a:xfrm>
              <a:off x="2644" y="1881"/>
              <a:ext cx="383" cy="366"/>
            </a:xfrm>
            <a:prstGeom prst="rect">
              <a:avLst/>
            </a:prstGeom>
            <a:noFill/>
            <a:ln w="38100">
              <a:solidFill>
                <a:srgbClr val="009900"/>
              </a:solidFill>
              <a:miter lim="800000"/>
              <a:headEnd/>
              <a:tailEnd/>
            </a:ln>
          </p:spPr>
          <p:txBody>
            <a:bodyPr wrap="none" anchor="ctr"/>
            <a:lstStyle/>
            <a:p>
              <a:pPr algn="ctr" eaLnBrk="0" hangingPunct="0"/>
              <a:endParaRPr lang="en-US" sz="2000" b="1"/>
            </a:p>
          </p:txBody>
        </p:sp>
        <p:sp>
          <p:nvSpPr>
            <p:cNvPr id="28682" name="Rectangle 10"/>
            <p:cNvSpPr>
              <a:spLocks noChangeArrowheads="1"/>
            </p:cNvSpPr>
            <p:nvPr/>
          </p:nvSpPr>
          <p:spPr bwMode="auto">
            <a:xfrm>
              <a:off x="2644" y="2247"/>
              <a:ext cx="383" cy="364"/>
            </a:xfrm>
            <a:prstGeom prst="rect">
              <a:avLst/>
            </a:prstGeom>
            <a:noFill/>
            <a:ln w="38100">
              <a:solidFill>
                <a:srgbClr val="009900"/>
              </a:solidFill>
              <a:miter lim="800000"/>
              <a:headEnd/>
              <a:tailEnd/>
            </a:ln>
          </p:spPr>
          <p:txBody>
            <a:bodyPr wrap="none" anchor="ctr"/>
            <a:lstStyle/>
            <a:p>
              <a:pPr algn="ctr" eaLnBrk="0" hangingPunct="0"/>
              <a:r>
                <a:rPr lang="en-US" sz="2000" b="1"/>
                <a:t>4</a:t>
              </a:r>
            </a:p>
          </p:txBody>
        </p:sp>
        <p:grpSp>
          <p:nvGrpSpPr>
            <p:cNvPr id="28683" name="Group 11"/>
            <p:cNvGrpSpPr>
              <a:grpSpLocks/>
            </p:cNvGrpSpPr>
            <p:nvPr/>
          </p:nvGrpSpPr>
          <p:grpSpPr bwMode="auto">
            <a:xfrm>
              <a:off x="3027" y="1517"/>
              <a:ext cx="383" cy="1094"/>
              <a:chOff x="3027" y="1517"/>
              <a:chExt cx="383" cy="1094"/>
            </a:xfrm>
          </p:grpSpPr>
          <p:sp>
            <p:nvSpPr>
              <p:cNvPr id="28692" name="Rectangle 12"/>
              <p:cNvSpPr>
                <a:spLocks noChangeArrowheads="1"/>
              </p:cNvSpPr>
              <p:nvPr/>
            </p:nvSpPr>
            <p:spPr bwMode="auto">
              <a:xfrm>
                <a:off x="3027" y="1517"/>
                <a:ext cx="383" cy="364"/>
              </a:xfrm>
              <a:prstGeom prst="rect">
                <a:avLst/>
              </a:prstGeom>
              <a:noFill/>
              <a:ln w="38100">
                <a:solidFill>
                  <a:srgbClr val="009900"/>
                </a:solidFill>
                <a:miter lim="800000"/>
                <a:headEnd/>
                <a:tailEnd/>
              </a:ln>
            </p:spPr>
            <p:txBody>
              <a:bodyPr wrap="none" anchor="ctr"/>
              <a:lstStyle/>
              <a:p>
                <a:pPr algn="ctr" eaLnBrk="0" hangingPunct="0"/>
                <a:r>
                  <a:rPr lang="en-US" sz="2000" b="1"/>
                  <a:t>128</a:t>
                </a:r>
              </a:p>
            </p:txBody>
          </p:sp>
          <p:sp>
            <p:nvSpPr>
              <p:cNvPr id="28693" name="Rectangle 13"/>
              <p:cNvSpPr>
                <a:spLocks noChangeArrowheads="1"/>
              </p:cNvSpPr>
              <p:nvPr/>
            </p:nvSpPr>
            <p:spPr bwMode="auto">
              <a:xfrm>
                <a:off x="3027" y="1881"/>
                <a:ext cx="383" cy="366"/>
              </a:xfrm>
              <a:prstGeom prst="rect">
                <a:avLst/>
              </a:prstGeom>
              <a:noFill/>
              <a:ln w="38100">
                <a:solidFill>
                  <a:srgbClr val="009900"/>
                </a:solidFill>
                <a:miter lim="800000"/>
                <a:headEnd/>
                <a:tailEnd/>
              </a:ln>
            </p:spPr>
            <p:txBody>
              <a:bodyPr wrap="none" anchor="ctr"/>
              <a:lstStyle/>
              <a:p>
                <a:pPr algn="ctr" eaLnBrk="0" hangingPunct="0"/>
                <a:r>
                  <a:rPr lang="en-US" sz="2000" b="1"/>
                  <a:t>1</a:t>
                </a:r>
              </a:p>
            </p:txBody>
          </p:sp>
          <p:sp>
            <p:nvSpPr>
              <p:cNvPr id="28694" name="Rectangle 14"/>
              <p:cNvSpPr>
                <a:spLocks noChangeArrowheads="1"/>
              </p:cNvSpPr>
              <p:nvPr/>
            </p:nvSpPr>
            <p:spPr bwMode="auto">
              <a:xfrm>
                <a:off x="3027" y="2247"/>
                <a:ext cx="383" cy="364"/>
              </a:xfrm>
              <a:prstGeom prst="rect">
                <a:avLst/>
              </a:prstGeom>
              <a:noFill/>
              <a:ln w="38100">
                <a:solidFill>
                  <a:srgbClr val="009900"/>
                </a:solidFill>
                <a:miter lim="800000"/>
                <a:headEnd/>
                <a:tailEnd/>
              </a:ln>
            </p:spPr>
            <p:txBody>
              <a:bodyPr wrap="none" anchor="ctr"/>
              <a:lstStyle/>
              <a:p>
                <a:pPr algn="ctr" eaLnBrk="0" hangingPunct="0"/>
                <a:r>
                  <a:rPr lang="en-US" sz="2000" b="1"/>
                  <a:t>2</a:t>
                </a:r>
              </a:p>
            </p:txBody>
          </p:sp>
        </p:grpSp>
        <p:sp>
          <p:nvSpPr>
            <p:cNvPr id="28684" name="Line 15"/>
            <p:cNvSpPr>
              <a:spLocks noChangeShapeType="1"/>
            </p:cNvSpPr>
            <p:nvPr/>
          </p:nvSpPr>
          <p:spPr bwMode="auto">
            <a:xfrm rot="-5400000">
              <a:off x="2746" y="1898"/>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28685" name="Line 16"/>
            <p:cNvSpPr>
              <a:spLocks noChangeShapeType="1"/>
            </p:cNvSpPr>
            <p:nvPr/>
          </p:nvSpPr>
          <p:spPr bwMode="auto">
            <a:xfrm rot="5400000" flipV="1">
              <a:off x="2884" y="2108"/>
              <a:ext cx="194" cy="201"/>
            </a:xfrm>
            <a:prstGeom prst="line">
              <a:avLst/>
            </a:prstGeom>
            <a:noFill/>
            <a:ln w="28575">
              <a:solidFill>
                <a:schemeClr val="tx1"/>
              </a:solidFill>
              <a:round/>
              <a:headEnd/>
              <a:tailEnd type="triangle" w="med" len="med"/>
            </a:ln>
          </p:spPr>
          <p:txBody>
            <a:bodyPr wrap="none" anchor="ctr"/>
            <a:lstStyle/>
            <a:p>
              <a:endParaRPr lang="en-US"/>
            </a:p>
          </p:txBody>
        </p:sp>
        <p:sp>
          <p:nvSpPr>
            <p:cNvPr id="28686" name="Line 17"/>
            <p:cNvSpPr>
              <a:spLocks noChangeShapeType="1"/>
            </p:cNvSpPr>
            <p:nvPr/>
          </p:nvSpPr>
          <p:spPr bwMode="auto">
            <a:xfrm rot="-5400000">
              <a:off x="2881" y="1810"/>
              <a:ext cx="202" cy="202"/>
            </a:xfrm>
            <a:prstGeom prst="line">
              <a:avLst/>
            </a:prstGeom>
            <a:noFill/>
            <a:ln w="28575">
              <a:solidFill>
                <a:schemeClr val="tx1"/>
              </a:solidFill>
              <a:round/>
              <a:headEnd/>
              <a:tailEnd type="triangle" w="med" len="med"/>
            </a:ln>
          </p:spPr>
          <p:txBody>
            <a:bodyPr wrap="none" anchor="ctr"/>
            <a:lstStyle/>
            <a:p>
              <a:endParaRPr lang="en-US"/>
            </a:p>
          </p:txBody>
        </p:sp>
        <p:sp>
          <p:nvSpPr>
            <p:cNvPr id="28687" name="Line 18"/>
            <p:cNvSpPr>
              <a:spLocks noChangeShapeType="1"/>
            </p:cNvSpPr>
            <p:nvPr/>
          </p:nvSpPr>
          <p:spPr bwMode="auto">
            <a:xfrm rot="-5400000" flipH="1" flipV="1">
              <a:off x="2571" y="2101"/>
              <a:ext cx="210" cy="216"/>
            </a:xfrm>
            <a:prstGeom prst="line">
              <a:avLst/>
            </a:prstGeom>
            <a:noFill/>
            <a:ln w="28575">
              <a:solidFill>
                <a:schemeClr val="tx1"/>
              </a:solidFill>
              <a:round/>
              <a:headEnd/>
              <a:tailEnd type="triangle" w="med" len="med"/>
            </a:ln>
          </p:spPr>
          <p:txBody>
            <a:bodyPr wrap="none" anchor="ctr"/>
            <a:lstStyle/>
            <a:p>
              <a:endParaRPr lang="en-US"/>
            </a:p>
          </p:txBody>
        </p:sp>
        <p:sp>
          <p:nvSpPr>
            <p:cNvPr id="28688" name="Line 19"/>
            <p:cNvSpPr>
              <a:spLocks noChangeShapeType="1"/>
            </p:cNvSpPr>
            <p:nvPr/>
          </p:nvSpPr>
          <p:spPr bwMode="auto">
            <a:xfrm rot="5400000" flipV="1">
              <a:off x="2741" y="2220"/>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28689" name="Line 20"/>
            <p:cNvSpPr>
              <a:spLocks noChangeShapeType="1"/>
            </p:cNvSpPr>
            <p:nvPr/>
          </p:nvSpPr>
          <p:spPr bwMode="auto">
            <a:xfrm rot="10800000">
              <a:off x="2561" y="2071"/>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28690" name="Line 21"/>
            <p:cNvSpPr>
              <a:spLocks noChangeShapeType="1"/>
            </p:cNvSpPr>
            <p:nvPr/>
          </p:nvSpPr>
          <p:spPr bwMode="auto">
            <a:xfrm rot="10800000" flipH="1">
              <a:off x="2907" y="2065"/>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28691" name="Line 22"/>
            <p:cNvSpPr>
              <a:spLocks noChangeShapeType="1"/>
            </p:cNvSpPr>
            <p:nvPr/>
          </p:nvSpPr>
          <p:spPr bwMode="auto">
            <a:xfrm rot="5400000" flipH="1">
              <a:off x="2570" y="1818"/>
              <a:ext cx="210" cy="209"/>
            </a:xfrm>
            <a:prstGeom prst="line">
              <a:avLst/>
            </a:prstGeom>
            <a:noFill/>
            <a:ln w="28575">
              <a:solidFill>
                <a:schemeClr val="tx1"/>
              </a:solidFill>
              <a:round/>
              <a:headEnd/>
              <a:tailEnd type="triangle" w="med" len="me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mtClean="0">
                <a:solidFill>
                  <a:schemeClr val="tx1"/>
                </a:solidFill>
              </a:rPr>
              <a:t>Delineation of</a:t>
            </a:r>
            <a:r>
              <a:rPr lang="en-US" smtClean="0">
                <a:solidFill>
                  <a:srgbClr val="FF3300"/>
                </a:solidFill>
              </a:rPr>
              <a:t> </a:t>
            </a:r>
            <a:r>
              <a:rPr lang="en-US" smtClean="0">
                <a:solidFill>
                  <a:srgbClr val="66CCFF"/>
                </a:solidFill>
              </a:rPr>
              <a:t>Streams</a:t>
            </a:r>
            <a:r>
              <a:rPr lang="en-US" smtClean="0"/>
              <a:t> and </a:t>
            </a:r>
            <a:r>
              <a:rPr lang="en-US" smtClean="0">
                <a:solidFill>
                  <a:srgbClr val="FF3300"/>
                </a:solidFill>
              </a:rPr>
              <a:t>Watersheds</a:t>
            </a:r>
            <a:r>
              <a:rPr lang="en-US" smtClean="0"/>
              <a:t> on a DEM </a:t>
            </a:r>
          </a:p>
        </p:txBody>
      </p:sp>
      <p:pic>
        <p:nvPicPr>
          <p:cNvPr id="29699" name="Picture 3" descr="stream200"/>
          <p:cNvPicPr>
            <a:picLocks noChangeAspect="1" noChangeArrowheads="1"/>
          </p:cNvPicPr>
          <p:nvPr/>
        </p:nvPicPr>
        <p:blipFill>
          <a:blip r:embed="rId2" cstate="print"/>
          <a:srcRect/>
          <a:stretch>
            <a:fillRect/>
          </a:stretch>
        </p:blipFill>
        <p:spPr bwMode="auto">
          <a:xfrm>
            <a:off x="1371600" y="1905000"/>
            <a:ext cx="6486525" cy="4549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4"/>
          <p:cNvGraphicFramePr>
            <a:graphicFrameLocks noGrp="1" noChangeAspect="1"/>
          </p:cNvGraphicFramePr>
          <p:nvPr>
            <p:ph idx="1"/>
          </p:nvPr>
        </p:nvGraphicFramePr>
        <p:xfrm>
          <a:off x="685800" y="0"/>
          <a:ext cx="7848600" cy="6526213"/>
        </p:xfrm>
        <a:graphic>
          <a:graphicData uri="http://schemas.openxmlformats.org/presentationml/2006/ole">
            <mc:AlternateContent xmlns:mc="http://schemas.openxmlformats.org/markup-compatibility/2006">
              <mc:Choice xmlns:v="urn:schemas-microsoft-com:vml" Requires="v">
                <p:oleObj spid="_x0000_s3215" name="Bitmap Image" r:id="rId3" imgW="5990476" imgH="4982270" progId="Paint.Picture">
                  <p:embed/>
                </p:oleObj>
              </mc:Choice>
              <mc:Fallback>
                <p:oleObj name="Bitmap Image" r:id="rId3" imgW="5990476" imgH="4982270" progId="Paint.Pictur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7848600" cy="652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5" name="Rectangle 7"/>
          <p:cNvSpPr>
            <a:spLocks noChangeArrowheads="1"/>
          </p:cNvSpPr>
          <p:nvPr/>
        </p:nvSpPr>
        <p:spPr bwMode="auto">
          <a:xfrm>
            <a:off x="1037254" y="1549760"/>
            <a:ext cx="3788025" cy="461665"/>
          </a:xfrm>
          <a:prstGeom prst="rect">
            <a:avLst/>
          </a:prstGeom>
          <a:solidFill>
            <a:schemeClr val="bg1"/>
          </a:solidFill>
          <a:ln w="9525">
            <a:noFill/>
            <a:miter lim="800000"/>
            <a:headEnd/>
            <a:tailEnd/>
          </a:ln>
        </p:spPr>
        <p:txBody>
          <a:bodyPr wrap="none" anchor="ctr">
            <a:spAutoFit/>
          </a:bodyPr>
          <a:lstStyle/>
          <a:p>
            <a:r>
              <a:rPr lang="en-US" dirty="0">
                <a:hlinkClick r:id="rId5"/>
              </a:rPr>
              <a:t>https://</a:t>
            </a:r>
            <a:r>
              <a:rPr lang="en-US" dirty="0" smtClean="0">
                <a:hlinkClick r:id="rId5"/>
              </a:rPr>
              <a:t>lta.cr.usgs.gov/SRTM</a:t>
            </a:r>
            <a:r>
              <a:rPr lang="en-US" dirty="0" smtClean="0"/>
              <a:t> </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933" y="112295"/>
            <a:ext cx="7772400" cy="1143000"/>
          </a:xfrm>
        </p:spPr>
        <p:txBody>
          <a:bodyPr/>
          <a:lstStyle/>
          <a:p>
            <a:r>
              <a:rPr lang="en-US" sz="3200" dirty="0" smtClean="0"/>
              <a:t>SRTM Topographic Data</a:t>
            </a:r>
            <a:br>
              <a:rPr lang="en-US" sz="3200" dirty="0" smtClean="0"/>
            </a:br>
            <a:r>
              <a:rPr lang="en-US" sz="3200" dirty="0" smtClean="0"/>
              <a:t>(all 30m data now public for world)</a:t>
            </a:r>
            <a:endParaRPr lang="en-US" sz="3200" dirty="0"/>
          </a:p>
        </p:txBody>
      </p:sp>
      <p:sp>
        <p:nvSpPr>
          <p:cNvPr id="3" name="Rectangle 2"/>
          <p:cNvSpPr/>
          <p:nvPr/>
        </p:nvSpPr>
        <p:spPr>
          <a:xfrm>
            <a:off x="2783856" y="6215688"/>
            <a:ext cx="4095993" cy="461665"/>
          </a:xfrm>
          <a:prstGeom prst="rect">
            <a:avLst/>
          </a:prstGeom>
        </p:spPr>
        <p:txBody>
          <a:bodyPr wrap="none">
            <a:spAutoFit/>
          </a:bodyPr>
          <a:lstStyle/>
          <a:p>
            <a:r>
              <a:rPr lang="en-US" dirty="0">
                <a:hlinkClick r:id="rId3"/>
              </a:rPr>
              <a:t>http://www2.jpl.nasa.gov/srtm</a:t>
            </a:r>
            <a:r>
              <a:rPr lang="en-US" dirty="0" smtClean="0">
                <a:hlinkClick r:id="rId3"/>
              </a:rPr>
              <a:t>/</a:t>
            </a:r>
            <a:r>
              <a:rPr lang="en-US" dirty="0" smtClean="0"/>
              <a:t> </a:t>
            </a:r>
            <a:endParaRPr lang="en-US" dirty="0"/>
          </a:p>
        </p:txBody>
      </p:sp>
      <p:pic>
        <p:nvPicPr>
          <p:cNvPr id="8" name="Picture 7"/>
          <p:cNvPicPr>
            <a:picLocks noChangeAspect="1"/>
          </p:cNvPicPr>
          <p:nvPr/>
        </p:nvPicPr>
        <p:blipFill>
          <a:blip r:embed="rId4"/>
          <a:stretch>
            <a:fillRect/>
          </a:stretch>
        </p:blipFill>
        <p:spPr>
          <a:xfrm>
            <a:off x="1944302" y="1469252"/>
            <a:ext cx="5323662" cy="4658204"/>
          </a:xfrm>
          <a:prstGeom prst="rect">
            <a:avLst/>
          </a:prstGeom>
          <a:ln w="3175">
            <a:solidFill>
              <a:schemeClr val="bg1">
                <a:lumMod val="65000"/>
              </a:schemeClr>
            </a:solidFill>
          </a:ln>
        </p:spPr>
      </p:pic>
    </p:spTree>
    <p:extLst>
      <p:ext uri="{BB962C8B-B14F-4D97-AF65-F5344CB8AC3E}">
        <p14:creationId xmlns:p14="http://schemas.microsoft.com/office/powerpoint/2010/main" val="10977624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HydroSheds</a:t>
            </a:r>
            <a:r>
              <a:rPr lang="en-US" dirty="0" smtClean="0"/>
              <a:t> derived from SRTM</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147520" y="1981200"/>
            <a:ext cx="8996480" cy="3733800"/>
          </a:xfrm>
          <a:prstGeom prst="rect">
            <a:avLst/>
          </a:prstGeom>
          <a:noFill/>
          <a:ln w="9525">
            <a:noFill/>
            <a:miter lim="800000"/>
            <a:headEnd/>
            <a:tailEnd/>
          </a:ln>
        </p:spPr>
      </p:pic>
      <p:sp>
        <p:nvSpPr>
          <p:cNvPr id="4" name="Rectangle 3"/>
          <p:cNvSpPr/>
          <p:nvPr/>
        </p:nvSpPr>
        <p:spPr>
          <a:xfrm>
            <a:off x="2667000" y="5867400"/>
            <a:ext cx="4010393" cy="461665"/>
          </a:xfrm>
          <a:prstGeom prst="rect">
            <a:avLst/>
          </a:prstGeom>
        </p:spPr>
        <p:txBody>
          <a:bodyPr wrap="none">
            <a:spAutoFit/>
          </a:bodyPr>
          <a:lstStyle/>
          <a:p>
            <a:r>
              <a:rPr lang="en-US" i="1" dirty="0" smtClean="0">
                <a:hlinkClick r:id="rId3"/>
              </a:rPr>
              <a:t>http://hydrosheds.cr.usgs.gov/</a:t>
            </a:r>
            <a:r>
              <a:rPr lang="en-US" i="1" dirty="0" smtClean="0"/>
              <a:t>  </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371600" y="190370"/>
            <a:ext cx="6477000" cy="65543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solidFill>
                  <a:srgbClr val="FF3300"/>
                </a:solidFill>
              </a:rPr>
              <a:t>GTOPO30</a:t>
            </a:r>
            <a:r>
              <a:rPr lang="en-US" smtClean="0"/>
              <a:t> - 1 km Digital Elevation Model of the Earth</a:t>
            </a:r>
          </a:p>
        </p:txBody>
      </p:sp>
      <p:pic>
        <p:nvPicPr>
          <p:cNvPr id="45059" name="Picture 3" descr="gtopo30"/>
          <p:cNvPicPr>
            <a:picLocks noChangeAspect="1" noChangeArrowheads="1"/>
          </p:cNvPicPr>
          <p:nvPr/>
        </p:nvPicPr>
        <p:blipFill>
          <a:blip r:embed="rId2" cstate="print"/>
          <a:srcRect/>
          <a:stretch>
            <a:fillRect/>
          </a:stretch>
        </p:blipFill>
        <p:spPr bwMode="auto">
          <a:xfrm>
            <a:off x="609600" y="2057400"/>
            <a:ext cx="7848600" cy="4170363"/>
          </a:xfrm>
          <a:prstGeom prst="rect">
            <a:avLst/>
          </a:prstGeom>
          <a:noFill/>
          <a:ln w="9525">
            <a:noFill/>
            <a:miter lim="800000"/>
            <a:headEnd/>
            <a:tailEnd/>
          </a:ln>
        </p:spPr>
      </p:pic>
      <p:sp>
        <p:nvSpPr>
          <p:cNvPr id="45060" name="Rectangle 4"/>
          <p:cNvSpPr>
            <a:spLocks noChangeArrowheads="1"/>
          </p:cNvSpPr>
          <p:nvPr/>
        </p:nvSpPr>
        <p:spPr bwMode="auto">
          <a:xfrm>
            <a:off x="762000" y="6096000"/>
            <a:ext cx="7848600" cy="400110"/>
          </a:xfrm>
          <a:prstGeom prst="rect">
            <a:avLst/>
          </a:prstGeom>
          <a:noFill/>
          <a:ln w="9525">
            <a:noFill/>
            <a:miter lim="800000"/>
            <a:headEnd/>
            <a:tailEnd/>
          </a:ln>
        </p:spPr>
        <p:txBody>
          <a:bodyPr wrap="square">
            <a:spAutoFit/>
          </a:bodyPr>
          <a:lstStyle/>
          <a:p>
            <a:pPr algn="ctr"/>
            <a:r>
              <a:rPr lang="en-US" sz="2000" u="sng" dirty="0">
                <a:hlinkClick r:id="rId3"/>
              </a:rPr>
              <a:t>https://lta.cr.usgs.gov/GTOPO30</a:t>
            </a:r>
            <a:r>
              <a:rPr lang="en-US" sz="2000" dirty="0"/>
              <a:t>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mtClean="0">
                <a:solidFill>
                  <a:srgbClr val="FF3300"/>
                </a:solidFill>
              </a:rPr>
              <a:t>Drainage</a:t>
            </a:r>
            <a:r>
              <a:rPr lang="en-US" smtClean="0"/>
              <a:t> in North America</a:t>
            </a:r>
          </a:p>
        </p:txBody>
      </p:sp>
      <p:pic>
        <p:nvPicPr>
          <p:cNvPr id="46083" name="Picture 3" descr="nastream"/>
          <p:cNvPicPr>
            <a:picLocks noChangeAspect="1" noChangeArrowheads="1"/>
          </p:cNvPicPr>
          <p:nvPr/>
        </p:nvPicPr>
        <p:blipFill>
          <a:blip r:embed="rId2" cstate="print"/>
          <a:srcRect/>
          <a:stretch>
            <a:fillRect/>
          </a:stretch>
        </p:blipFill>
        <p:spPr bwMode="auto">
          <a:xfrm>
            <a:off x="2286000" y="1524000"/>
            <a:ext cx="4375150" cy="4445000"/>
          </a:xfrm>
          <a:prstGeom prst="rect">
            <a:avLst/>
          </a:prstGeom>
          <a:noFill/>
          <a:ln w="9525">
            <a:noFill/>
            <a:miter lim="800000"/>
            <a:headEnd/>
            <a:tailEnd/>
          </a:ln>
        </p:spPr>
      </p:pic>
      <p:sp>
        <p:nvSpPr>
          <p:cNvPr id="46084" name="Text Box 5"/>
          <p:cNvSpPr txBox="1">
            <a:spLocks noChangeArrowheads="1"/>
          </p:cNvSpPr>
          <p:nvPr/>
        </p:nvSpPr>
        <p:spPr bwMode="auto">
          <a:xfrm>
            <a:off x="6384925" y="2098675"/>
            <a:ext cx="1766888" cy="1917700"/>
          </a:xfrm>
          <a:prstGeom prst="rect">
            <a:avLst/>
          </a:prstGeom>
          <a:noFill/>
          <a:ln w="9525">
            <a:noFill/>
            <a:miter lim="800000"/>
            <a:headEnd/>
            <a:tailEnd/>
          </a:ln>
        </p:spPr>
        <p:txBody>
          <a:bodyPr wrap="none">
            <a:spAutoFit/>
          </a:bodyPr>
          <a:lstStyle/>
          <a:p>
            <a:r>
              <a:rPr lang="en-US"/>
              <a:t>Hydro1K is</a:t>
            </a:r>
          </a:p>
          <a:p>
            <a:r>
              <a:rPr lang="en-US"/>
              <a:t>derived from</a:t>
            </a:r>
          </a:p>
          <a:p>
            <a:r>
              <a:rPr lang="en-US"/>
              <a:t>GTOPO30</a:t>
            </a:r>
          </a:p>
          <a:p>
            <a:r>
              <a:rPr lang="en-US"/>
              <a:t>using raster </a:t>
            </a:r>
          </a:p>
          <a:p>
            <a:r>
              <a:rPr lang="en-US"/>
              <a:t>GIS analysis</a:t>
            </a:r>
          </a:p>
        </p:txBody>
      </p:sp>
      <p:sp>
        <p:nvSpPr>
          <p:cNvPr id="46085" name="Rectangle 5"/>
          <p:cNvSpPr>
            <a:spLocks noChangeArrowheads="1"/>
          </p:cNvSpPr>
          <p:nvPr/>
        </p:nvSpPr>
        <p:spPr bwMode="auto">
          <a:xfrm>
            <a:off x="533400" y="6019800"/>
            <a:ext cx="8382000" cy="400110"/>
          </a:xfrm>
          <a:prstGeom prst="rect">
            <a:avLst/>
          </a:prstGeom>
          <a:noFill/>
          <a:ln w="9525">
            <a:noFill/>
            <a:miter lim="800000"/>
            <a:headEnd/>
            <a:tailEnd/>
          </a:ln>
        </p:spPr>
        <p:txBody>
          <a:bodyPr wrap="square">
            <a:spAutoFit/>
          </a:bodyPr>
          <a:lstStyle/>
          <a:p>
            <a:pPr algn="ctr"/>
            <a:r>
              <a:rPr lang="en-US" sz="2000" u="sng" dirty="0">
                <a:hlinkClick r:id="rId3"/>
              </a:rPr>
              <a:t>https://lta.cr.usgs.gov/HYDRO1K</a:t>
            </a:r>
            <a:r>
              <a:rPr lang="en-US" sz="2000" dirty="0"/>
              <a: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609600"/>
            <a:ext cx="7772400" cy="1470025"/>
          </a:xfrm>
        </p:spPr>
        <p:txBody>
          <a:bodyPr/>
          <a:lstStyle/>
          <a:p>
            <a:r>
              <a:rPr lang="en-US" dirty="0" smtClean="0"/>
              <a:t>Soil Data</a:t>
            </a:r>
            <a:endParaRPr lang="en-US" dirty="0"/>
          </a:p>
        </p:txBody>
      </p:sp>
      <p:sp>
        <p:nvSpPr>
          <p:cNvPr id="5" name="Subtitle 4"/>
          <p:cNvSpPr>
            <a:spLocks noGrp="1"/>
          </p:cNvSpPr>
          <p:nvPr>
            <p:ph type="subTitle" idx="1"/>
          </p:nvPr>
        </p:nvSpPr>
        <p:spPr>
          <a:xfrm>
            <a:off x="152400" y="1828800"/>
            <a:ext cx="8839200" cy="1752600"/>
          </a:xfrm>
        </p:spPr>
        <p:txBody>
          <a:bodyPr/>
          <a:lstStyle/>
          <a:p>
            <a:pPr marL="457200" indent="-457200" algn="l">
              <a:buFont typeface="Arial" pitchFamily="34" charset="0"/>
              <a:buChar char="•"/>
            </a:pPr>
            <a:r>
              <a:rPr lang="en-US" sz="2800" dirty="0"/>
              <a:t>Natural Resources Conservation Service (</a:t>
            </a:r>
            <a:r>
              <a:rPr lang="en-US" sz="2800" dirty="0" smtClean="0"/>
              <a:t>NRCS)</a:t>
            </a:r>
          </a:p>
          <a:p>
            <a:pPr marL="457200" indent="-457200" algn="l">
              <a:buFont typeface="Arial" pitchFamily="34" charset="0"/>
              <a:buChar char="•"/>
            </a:pPr>
            <a:r>
              <a:rPr lang="en-US" sz="2800" dirty="0" smtClean="0"/>
              <a:t>State Soil Geographic Database-STATSGO</a:t>
            </a:r>
          </a:p>
          <a:p>
            <a:pPr marL="457200" indent="-457200" algn="l">
              <a:buFont typeface="Arial" pitchFamily="34" charset="0"/>
              <a:buChar char="•"/>
            </a:pPr>
            <a:r>
              <a:rPr lang="en-US" sz="2800" dirty="0" smtClean="0"/>
              <a:t>Soil </a:t>
            </a:r>
            <a:r>
              <a:rPr lang="en-US" sz="2800" dirty="0"/>
              <a:t>Survey Geographic </a:t>
            </a:r>
            <a:r>
              <a:rPr lang="en-US" sz="2800" dirty="0" smtClean="0"/>
              <a:t>Database- SSURGO</a:t>
            </a:r>
            <a:endParaRPr lang="en-US" sz="2800" dirty="0"/>
          </a:p>
          <a:p>
            <a:pPr algn="l"/>
            <a:endParaRPr lang="en-US" sz="2800" dirty="0"/>
          </a:p>
        </p:txBody>
      </p:sp>
      <p:sp>
        <p:nvSpPr>
          <p:cNvPr id="6" name="Rectangle 5"/>
          <p:cNvSpPr/>
          <p:nvPr/>
        </p:nvSpPr>
        <p:spPr>
          <a:xfrm>
            <a:off x="381000" y="3819828"/>
            <a:ext cx="8763000" cy="1200329"/>
          </a:xfrm>
          <a:prstGeom prst="rect">
            <a:avLst/>
          </a:prstGeom>
        </p:spPr>
        <p:txBody>
          <a:bodyPr wrap="square">
            <a:spAutoFit/>
          </a:bodyPr>
          <a:lstStyle/>
          <a:p>
            <a:r>
              <a:rPr lang="en-US" dirty="0">
                <a:hlinkClick r:id="rId2"/>
              </a:rPr>
              <a:t>http://</a:t>
            </a:r>
            <a:r>
              <a:rPr lang="en-US" dirty="0" smtClean="0">
                <a:hlinkClick r:id="rId2"/>
              </a:rPr>
              <a:t>www.nrcs.usda.gov/wps/portal/nrcs/site/soils/home/</a:t>
            </a:r>
            <a:r>
              <a:rPr lang="en-US" dirty="0" smtClean="0"/>
              <a:t>    </a:t>
            </a:r>
            <a:endParaRPr lang="en-US" dirty="0"/>
          </a:p>
          <a:p>
            <a:r>
              <a:rPr lang="en-US" dirty="0">
                <a:hlinkClick r:id="rId3"/>
              </a:rPr>
              <a:t>http://</a:t>
            </a:r>
            <a:r>
              <a:rPr lang="en-US" dirty="0" smtClean="0">
                <a:hlinkClick r:id="rId3"/>
              </a:rPr>
              <a:t>websoilsurvey.sc.egov.usda.gov/App/WebSoilSurvey.aspx</a:t>
            </a:r>
            <a:endParaRPr lang="en-US" dirty="0" smtClean="0"/>
          </a:p>
          <a:p>
            <a:r>
              <a:rPr lang="en-US" dirty="0">
                <a:hlinkClick r:id="rId4"/>
              </a:rPr>
              <a:t>https://gdg.sc.egov.usda.gov</a:t>
            </a:r>
            <a:r>
              <a:rPr lang="en-US" dirty="0" smtClean="0">
                <a:hlinkClick r:id="rId4"/>
              </a:rPr>
              <a:t>/</a:t>
            </a:r>
            <a:r>
              <a:rPr lang="en-US" dirty="0" smtClean="0"/>
              <a:t> </a:t>
            </a:r>
          </a:p>
        </p:txBody>
      </p:sp>
    </p:spTree>
    <p:extLst>
      <p:ext uri="{BB962C8B-B14F-4D97-AF65-F5344CB8AC3E}">
        <p14:creationId xmlns:p14="http://schemas.microsoft.com/office/powerpoint/2010/main" val="36499590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1145" y="64808"/>
            <a:ext cx="7772400" cy="708890"/>
          </a:xfrm>
        </p:spPr>
        <p:txBody>
          <a:bodyPr/>
          <a:lstStyle/>
          <a:p>
            <a:r>
              <a:rPr lang="en-US" dirty="0" smtClean="0"/>
              <a:t>The National Map</a:t>
            </a:r>
            <a:endParaRPr lang="en-US" dirty="0"/>
          </a:p>
        </p:txBody>
      </p:sp>
      <p:sp>
        <p:nvSpPr>
          <p:cNvPr id="7" name="Rectangle 6"/>
          <p:cNvSpPr/>
          <p:nvPr/>
        </p:nvSpPr>
        <p:spPr>
          <a:xfrm>
            <a:off x="3000041" y="653683"/>
            <a:ext cx="3014608" cy="461665"/>
          </a:xfrm>
          <a:prstGeom prst="rect">
            <a:avLst/>
          </a:prstGeom>
        </p:spPr>
        <p:txBody>
          <a:bodyPr wrap="none">
            <a:spAutoFit/>
          </a:bodyPr>
          <a:lstStyle/>
          <a:p>
            <a:r>
              <a:rPr lang="en-US" u="sng" spc="-15" dirty="0">
                <a:solidFill>
                  <a:srgbClr val="0000FF"/>
                </a:solidFill>
                <a:ea typeface="Times New Roman" panose="02020603050405020304" pitchFamily="18" charset="0"/>
                <a:hlinkClick r:id="rId2"/>
              </a:rPr>
              <a:t>http://nationalmap.gov/</a:t>
            </a:r>
            <a:endParaRPr lang="en-US" dirty="0"/>
          </a:p>
        </p:txBody>
      </p:sp>
      <p:sp>
        <p:nvSpPr>
          <p:cNvPr id="8" name="Rectangle 7"/>
          <p:cNvSpPr/>
          <p:nvPr/>
        </p:nvSpPr>
        <p:spPr>
          <a:xfrm>
            <a:off x="263235" y="6165545"/>
            <a:ext cx="8557491" cy="461665"/>
          </a:xfrm>
          <a:prstGeom prst="rect">
            <a:avLst/>
          </a:prstGeom>
        </p:spPr>
        <p:txBody>
          <a:bodyPr wrap="square">
            <a:spAutoFit/>
          </a:bodyPr>
          <a:lstStyle/>
          <a:p>
            <a:pPr algn="ctr"/>
            <a:r>
              <a:rPr lang="en-US" dirty="0">
                <a:ea typeface="Times New Roman" panose="02020603050405020304" pitchFamily="18" charset="0"/>
              </a:rPr>
              <a:t>A</a:t>
            </a:r>
            <a:r>
              <a:rPr lang="en-US" spc="-20" dirty="0">
                <a:ea typeface="Times New Roman" panose="02020603050405020304" pitchFamily="18" charset="0"/>
              </a:rPr>
              <a:t> </a:t>
            </a:r>
            <a:r>
              <a:rPr lang="en-US" spc="-5" dirty="0">
                <a:ea typeface="Times New Roman" panose="02020603050405020304" pitchFamily="18" charset="0"/>
              </a:rPr>
              <a:t>c</a:t>
            </a:r>
            <a:r>
              <a:rPr lang="en-US" spc="20" dirty="0">
                <a:ea typeface="Times New Roman" panose="02020603050405020304" pitchFamily="18" charset="0"/>
              </a:rPr>
              <a:t>e</a:t>
            </a:r>
            <a:r>
              <a:rPr lang="en-US" spc="-20" dirty="0">
                <a:ea typeface="Times New Roman" panose="02020603050405020304" pitchFamily="18" charset="0"/>
              </a:rPr>
              <a:t>n</a:t>
            </a:r>
            <a:r>
              <a:rPr lang="en-US" spc="25" dirty="0">
                <a:ea typeface="Times New Roman" panose="02020603050405020304" pitchFamily="18" charset="0"/>
              </a:rPr>
              <a:t>t</a:t>
            </a:r>
            <a:r>
              <a:rPr lang="en-US" spc="10" dirty="0">
                <a:ea typeface="Times New Roman" panose="02020603050405020304" pitchFamily="18" charset="0"/>
              </a:rPr>
              <a:t>r</a:t>
            </a:r>
            <a:r>
              <a:rPr lang="en-US" spc="20" dirty="0">
                <a:ea typeface="Times New Roman" panose="02020603050405020304" pitchFamily="18" charset="0"/>
              </a:rPr>
              <a:t>a</a:t>
            </a:r>
            <a:r>
              <a:rPr lang="en-US" dirty="0">
                <a:ea typeface="Times New Roman" panose="02020603050405020304" pitchFamily="18" charset="0"/>
              </a:rPr>
              <a:t>l</a:t>
            </a:r>
            <a:r>
              <a:rPr lang="en-US" spc="-35" dirty="0">
                <a:ea typeface="Times New Roman" panose="02020603050405020304" pitchFamily="18" charset="0"/>
              </a:rPr>
              <a:t> </a:t>
            </a:r>
            <a:r>
              <a:rPr lang="en-US" spc="-10" dirty="0">
                <a:ea typeface="Times New Roman" panose="02020603050405020304" pitchFamily="18" charset="0"/>
              </a:rPr>
              <a:t>s</a:t>
            </a:r>
            <a:r>
              <a:rPr lang="en-US" spc="25" dirty="0">
                <a:ea typeface="Times New Roman" panose="02020603050405020304" pitchFamily="18" charset="0"/>
              </a:rPr>
              <a:t>o</a:t>
            </a:r>
            <a:r>
              <a:rPr lang="en-US" dirty="0">
                <a:ea typeface="Times New Roman" panose="02020603050405020304" pitchFamily="18" charset="0"/>
              </a:rPr>
              <a:t>u</a:t>
            </a:r>
            <a:r>
              <a:rPr lang="en-US" spc="10" dirty="0">
                <a:ea typeface="Times New Roman" panose="02020603050405020304" pitchFamily="18" charset="0"/>
              </a:rPr>
              <a:t>r</a:t>
            </a:r>
            <a:r>
              <a:rPr lang="en-US" spc="-5" dirty="0">
                <a:ea typeface="Times New Roman" panose="02020603050405020304" pitchFamily="18" charset="0"/>
              </a:rPr>
              <a:t>c</a:t>
            </a:r>
            <a:r>
              <a:rPr lang="en-US" dirty="0">
                <a:ea typeface="Times New Roman" panose="02020603050405020304" pitchFamily="18" charset="0"/>
              </a:rPr>
              <a:t>e</a:t>
            </a:r>
            <a:r>
              <a:rPr lang="en-US" spc="5" dirty="0">
                <a:ea typeface="Times New Roman" panose="02020603050405020304" pitchFamily="18" charset="0"/>
              </a:rPr>
              <a:t> </a:t>
            </a:r>
            <a:r>
              <a:rPr lang="en-US" spc="-45" dirty="0">
                <a:ea typeface="Times New Roman" panose="02020603050405020304" pitchFamily="18" charset="0"/>
              </a:rPr>
              <a:t>f</a:t>
            </a:r>
            <a:r>
              <a:rPr lang="en-US" spc="25" dirty="0">
                <a:ea typeface="Times New Roman" panose="02020603050405020304" pitchFamily="18" charset="0"/>
              </a:rPr>
              <a:t>o</a:t>
            </a:r>
            <a:r>
              <a:rPr lang="en-US" dirty="0">
                <a:ea typeface="Times New Roman" panose="02020603050405020304" pitchFamily="18" charset="0"/>
              </a:rPr>
              <a:t>r</a:t>
            </a:r>
            <a:r>
              <a:rPr lang="en-US" spc="20" dirty="0">
                <a:ea typeface="Times New Roman" panose="02020603050405020304" pitchFamily="18" charset="0"/>
              </a:rPr>
              <a:t> </a:t>
            </a:r>
            <a:r>
              <a:rPr lang="en-US" dirty="0">
                <a:ea typeface="Times New Roman" panose="02020603050405020304" pitchFamily="18" charset="0"/>
              </a:rPr>
              <a:t>US</a:t>
            </a:r>
            <a:r>
              <a:rPr lang="en-US" spc="-5" dirty="0">
                <a:ea typeface="Times New Roman" panose="02020603050405020304" pitchFamily="18" charset="0"/>
              </a:rPr>
              <a:t> </a:t>
            </a:r>
            <a:r>
              <a:rPr lang="en-US" spc="-25" dirty="0">
                <a:ea typeface="Times New Roman" panose="02020603050405020304" pitchFamily="18" charset="0"/>
              </a:rPr>
              <a:t>G</a:t>
            </a:r>
            <a:r>
              <a:rPr lang="en-US" spc="25" dirty="0">
                <a:ea typeface="Times New Roman" panose="02020603050405020304" pitchFamily="18" charset="0"/>
              </a:rPr>
              <a:t>o</a:t>
            </a:r>
            <a:r>
              <a:rPr lang="en-US" spc="-25" dirty="0">
                <a:ea typeface="Times New Roman" panose="02020603050405020304" pitchFamily="18" charset="0"/>
              </a:rPr>
              <a:t>v</a:t>
            </a:r>
            <a:r>
              <a:rPr lang="en-US" spc="-5" dirty="0">
                <a:ea typeface="Times New Roman" panose="02020603050405020304" pitchFamily="18" charset="0"/>
              </a:rPr>
              <a:t>e</a:t>
            </a:r>
            <a:r>
              <a:rPr lang="en-US" spc="10" dirty="0">
                <a:ea typeface="Times New Roman" panose="02020603050405020304" pitchFamily="18" charset="0"/>
              </a:rPr>
              <a:t>r</a:t>
            </a:r>
            <a:r>
              <a:rPr lang="en-US" dirty="0">
                <a:ea typeface="Times New Roman" panose="02020603050405020304" pitchFamily="18" charset="0"/>
              </a:rPr>
              <a:t>n</a:t>
            </a:r>
            <a:r>
              <a:rPr lang="en-US" spc="-30" dirty="0">
                <a:ea typeface="Times New Roman" panose="02020603050405020304" pitchFamily="18" charset="0"/>
              </a:rPr>
              <a:t>m</a:t>
            </a:r>
            <a:r>
              <a:rPr lang="en-US" spc="20" dirty="0">
                <a:ea typeface="Times New Roman" panose="02020603050405020304" pitchFamily="18" charset="0"/>
              </a:rPr>
              <a:t>e</a:t>
            </a:r>
            <a:r>
              <a:rPr lang="en-US" spc="-25" dirty="0">
                <a:ea typeface="Times New Roman" panose="02020603050405020304" pitchFamily="18" charset="0"/>
              </a:rPr>
              <a:t>n</a:t>
            </a:r>
            <a:r>
              <a:rPr lang="en-US" dirty="0">
                <a:ea typeface="Times New Roman" panose="02020603050405020304" pitchFamily="18" charset="0"/>
              </a:rPr>
              <a:t>t</a:t>
            </a:r>
            <a:r>
              <a:rPr lang="en-US" spc="40" dirty="0">
                <a:ea typeface="Times New Roman" panose="02020603050405020304" pitchFamily="18" charset="0"/>
              </a:rPr>
              <a:t> </a:t>
            </a:r>
            <a:r>
              <a:rPr lang="en-US" dirty="0">
                <a:ea typeface="Times New Roman" panose="02020603050405020304" pitchFamily="18" charset="0"/>
              </a:rPr>
              <a:t>d</a:t>
            </a:r>
            <a:r>
              <a:rPr lang="en-US" spc="-5" dirty="0">
                <a:ea typeface="Times New Roman" panose="02020603050405020304" pitchFamily="18" charset="0"/>
              </a:rPr>
              <a:t>a</a:t>
            </a:r>
            <a:r>
              <a:rPr lang="en-US" spc="25" dirty="0">
                <a:ea typeface="Times New Roman" panose="02020603050405020304" pitchFamily="18" charset="0"/>
              </a:rPr>
              <a:t>t</a:t>
            </a:r>
            <a:r>
              <a:rPr lang="en-US" spc="-30" dirty="0">
                <a:ea typeface="Times New Roman" panose="02020603050405020304" pitchFamily="18" charset="0"/>
              </a:rPr>
              <a:t>a</a:t>
            </a:r>
            <a:endParaRPr lang="en-US" dirty="0"/>
          </a:p>
        </p:txBody>
      </p:sp>
      <p:pic>
        <p:nvPicPr>
          <p:cNvPr id="2" name="Picture 1"/>
          <p:cNvPicPr>
            <a:picLocks noChangeAspect="1"/>
          </p:cNvPicPr>
          <p:nvPr/>
        </p:nvPicPr>
        <p:blipFill>
          <a:blip r:embed="rId3"/>
          <a:stretch>
            <a:fillRect/>
          </a:stretch>
        </p:blipFill>
        <p:spPr>
          <a:xfrm>
            <a:off x="529573" y="1490662"/>
            <a:ext cx="8177821" cy="4554537"/>
          </a:xfrm>
          <a:prstGeom prst="rect">
            <a:avLst/>
          </a:prstGeom>
          <a:ln>
            <a:solidFill>
              <a:schemeClr val="bg1">
                <a:lumMod val="65000"/>
              </a:schemeClr>
            </a:solidFill>
          </a:ln>
        </p:spPr>
      </p:pic>
    </p:spTree>
    <p:extLst>
      <p:ext uri="{BB962C8B-B14F-4D97-AF65-F5344CB8AC3E}">
        <p14:creationId xmlns:p14="http://schemas.microsoft.com/office/powerpoint/2010/main" val="32683345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statsgo1"/>
          <p:cNvPicPr>
            <a:picLocks noChangeAspect="1" noChangeArrowheads="1"/>
          </p:cNvPicPr>
          <p:nvPr/>
        </p:nvPicPr>
        <p:blipFill>
          <a:blip r:embed="rId2" cstate="print"/>
          <a:srcRect/>
          <a:stretch>
            <a:fillRect/>
          </a:stretch>
        </p:blipFill>
        <p:spPr bwMode="auto">
          <a:xfrm>
            <a:off x="1143000" y="69280"/>
            <a:ext cx="6865938" cy="1320800"/>
          </a:xfrm>
          <a:prstGeom prst="rect">
            <a:avLst/>
          </a:prstGeom>
          <a:noFill/>
          <a:ln w="9525">
            <a:noFill/>
            <a:miter lim="800000"/>
            <a:headEnd/>
            <a:tailEnd/>
          </a:ln>
        </p:spPr>
      </p:pic>
      <p:sp>
        <p:nvSpPr>
          <p:cNvPr id="31750" name="Text Box 6"/>
          <p:cNvSpPr txBox="1">
            <a:spLocks noChangeArrowheads="1"/>
          </p:cNvSpPr>
          <p:nvPr/>
        </p:nvSpPr>
        <p:spPr bwMode="auto">
          <a:xfrm>
            <a:off x="381000" y="983680"/>
            <a:ext cx="4243388" cy="457200"/>
          </a:xfrm>
          <a:prstGeom prst="rect">
            <a:avLst/>
          </a:prstGeom>
          <a:noFill/>
          <a:ln w="9525">
            <a:noFill/>
            <a:miter lim="800000"/>
            <a:headEnd/>
            <a:tailEnd/>
          </a:ln>
        </p:spPr>
        <p:txBody>
          <a:bodyPr wrap="none">
            <a:spAutoFit/>
          </a:bodyPr>
          <a:lstStyle/>
          <a:p>
            <a:r>
              <a:rPr lang="en-US" dirty="0"/>
              <a:t>1:250,000 Scale Soil Information</a:t>
            </a:r>
          </a:p>
        </p:txBody>
      </p:sp>
      <p:pic>
        <p:nvPicPr>
          <p:cNvPr id="3" name="Picture 2"/>
          <p:cNvPicPr>
            <a:picLocks noChangeAspect="1"/>
          </p:cNvPicPr>
          <p:nvPr/>
        </p:nvPicPr>
        <p:blipFill>
          <a:blip r:embed="rId3"/>
          <a:stretch>
            <a:fillRect/>
          </a:stretch>
        </p:blipFill>
        <p:spPr>
          <a:xfrm>
            <a:off x="1200783" y="1440880"/>
            <a:ext cx="6847210" cy="5029200"/>
          </a:xfrm>
          <a:prstGeom prst="rect">
            <a:avLst/>
          </a:prstGeom>
        </p:spPr>
      </p:pic>
      <p:sp>
        <p:nvSpPr>
          <p:cNvPr id="2" name="Rectangle 1"/>
          <p:cNvSpPr/>
          <p:nvPr/>
        </p:nvSpPr>
        <p:spPr>
          <a:xfrm>
            <a:off x="2502694" y="6396335"/>
            <a:ext cx="3829125" cy="461665"/>
          </a:xfrm>
          <a:prstGeom prst="rect">
            <a:avLst/>
          </a:prstGeom>
        </p:spPr>
        <p:txBody>
          <a:bodyPr wrap="none">
            <a:spAutoFit/>
          </a:bodyPr>
          <a:lstStyle/>
          <a:p>
            <a:r>
              <a:rPr lang="en-US" dirty="0">
                <a:hlinkClick r:id="rId4"/>
              </a:rPr>
              <a:t>https://gdg.sc.egov.usda.gov/</a:t>
            </a:r>
            <a:r>
              <a:rPr lang="en-US" dirty="0"/>
              <a:t>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79622" y="935629"/>
            <a:ext cx="7294696" cy="5021711"/>
          </a:xfrm>
          <a:prstGeom prst="rect">
            <a:avLst/>
          </a:prstGeom>
          <a:ln w="3175">
            <a:solidFill>
              <a:schemeClr val="bg1">
                <a:lumMod val="65000"/>
              </a:schemeClr>
            </a:solidFill>
          </a:ln>
        </p:spPr>
      </p:pic>
      <p:sp>
        <p:nvSpPr>
          <p:cNvPr id="33797" name="Text Box 9"/>
          <p:cNvSpPr txBox="1">
            <a:spLocks noChangeArrowheads="1"/>
          </p:cNvSpPr>
          <p:nvPr/>
        </p:nvSpPr>
        <p:spPr bwMode="auto">
          <a:xfrm>
            <a:off x="117193" y="2285999"/>
            <a:ext cx="2136775" cy="822325"/>
          </a:xfrm>
          <a:prstGeom prst="rect">
            <a:avLst/>
          </a:prstGeom>
          <a:solidFill>
            <a:schemeClr val="bg1"/>
          </a:solidFill>
          <a:ln w="9525">
            <a:noFill/>
            <a:miter lim="800000"/>
            <a:headEnd/>
            <a:tailEnd/>
          </a:ln>
        </p:spPr>
        <p:txBody>
          <a:bodyPr wrap="none">
            <a:spAutoFit/>
          </a:bodyPr>
          <a:lstStyle/>
          <a:p>
            <a:r>
              <a:rPr lang="en-US" dirty="0"/>
              <a:t>1:24,000 scale</a:t>
            </a:r>
          </a:p>
          <a:p>
            <a:r>
              <a:rPr lang="en-US" dirty="0"/>
              <a:t>soil information</a:t>
            </a:r>
          </a:p>
        </p:txBody>
      </p:sp>
      <p:sp>
        <p:nvSpPr>
          <p:cNvPr id="33798" name="Text Box 4"/>
          <p:cNvSpPr txBox="1">
            <a:spLocks noChangeArrowheads="1"/>
          </p:cNvSpPr>
          <p:nvPr/>
        </p:nvSpPr>
        <p:spPr bwMode="auto">
          <a:xfrm>
            <a:off x="0" y="762000"/>
            <a:ext cx="2371162" cy="1200329"/>
          </a:xfrm>
          <a:prstGeom prst="rect">
            <a:avLst/>
          </a:prstGeom>
          <a:solidFill>
            <a:schemeClr val="bg1"/>
          </a:solidFill>
          <a:ln w="9525">
            <a:noFill/>
            <a:miter lim="800000"/>
            <a:headEnd/>
            <a:tailEnd/>
          </a:ln>
        </p:spPr>
        <p:txBody>
          <a:bodyPr wrap="none">
            <a:spAutoFit/>
          </a:bodyPr>
          <a:lstStyle/>
          <a:p>
            <a:r>
              <a:rPr lang="en-US" dirty="0"/>
              <a:t>SSURGO:</a:t>
            </a:r>
          </a:p>
          <a:p>
            <a:r>
              <a:rPr lang="en-US" dirty="0"/>
              <a:t>County Level </a:t>
            </a:r>
          </a:p>
          <a:p>
            <a:r>
              <a:rPr lang="en-US" dirty="0"/>
              <a:t>Digital Soil Maps</a:t>
            </a:r>
          </a:p>
        </p:txBody>
      </p:sp>
      <p:sp>
        <p:nvSpPr>
          <p:cNvPr id="3" name="Rectangle 2"/>
          <p:cNvSpPr/>
          <p:nvPr/>
        </p:nvSpPr>
        <p:spPr>
          <a:xfrm>
            <a:off x="-23695" y="6243925"/>
            <a:ext cx="9153181" cy="400110"/>
          </a:xfrm>
          <a:prstGeom prst="rect">
            <a:avLst/>
          </a:prstGeom>
        </p:spPr>
        <p:txBody>
          <a:bodyPr wrap="square">
            <a:spAutoFit/>
          </a:bodyPr>
          <a:lstStyle/>
          <a:p>
            <a:pPr algn="ctr"/>
            <a:r>
              <a:rPr lang="en-US" sz="2000" dirty="0">
                <a:hlinkClick r:id="rId3"/>
              </a:rPr>
              <a:t>http://</a:t>
            </a:r>
            <a:r>
              <a:rPr lang="en-US" sz="2000" dirty="0" smtClean="0">
                <a:hlinkClick r:id="rId3"/>
              </a:rPr>
              <a:t>websoilsurvey.nrcs.usda.gov/DataAvailability/SoilDataAvailabilityMap.pdf</a:t>
            </a:r>
            <a:r>
              <a:rPr lang="en-US" sz="2000" dirty="0" smtClean="0"/>
              <a:t> </a:t>
            </a:r>
            <a:endParaRPr lang="en-US" sz="2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t>Ssurgo for Travis County</a:t>
            </a:r>
          </a:p>
        </p:txBody>
      </p:sp>
      <p:pic>
        <p:nvPicPr>
          <p:cNvPr id="34819" name="Picture 2"/>
          <p:cNvPicPr>
            <a:picLocks noChangeAspect="1" noChangeArrowheads="1"/>
          </p:cNvPicPr>
          <p:nvPr/>
        </p:nvPicPr>
        <p:blipFill>
          <a:blip r:embed="rId2" cstate="print"/>
          <a:srcRect/>
          <a:stretch>
            <a:fillRect/>
          </a:stretch>
        </p:blipFill>
        <p:spPr bwMode="auto">
          <a:xfrm>
            <a:off x="304800" y="2590800"/>
            <a:ext cx="3087688" cy="2895600"/>
          </a:xfrm>
          <a:prstGeom prst="rect">
            <a:avLst/>
          </a:prstGeom>
          <a:noFill/>
          <a:ln w="9525">
            <a:noFill/>
            <a:miter lim="800000"/>
            <a:headEnd/>
            <a:tailEnd/>
          </a:ln>
        </p:spPr>
      </p:pic>
      <p:pic>
        <p:nvPicPr>
          <p:cNvPr id="34820" name="Picture 3"/>
          <p:cNvPicPr>
            <a:picLocks noChangeAspect="1" noChangeArrowheads="1"/>
          </p:cNvPicPr>
          <p:nvPr/>
        </p:nvPicPr>
        <p:blipFill>
          <a:blip r:embed="rId3" cstate="print"/>
          <a:srcRect/>
          <a:stretch>
            <a:fillRect/>
          </a:stretch>
        </p:blipFill>
        <p:spPr bwMode="auto">
          <a:xfrm>
            <a:off x="3886200" y="2057400"/>
            <a:ext cx="4979988" cy="4200525"/>
          </a:xfrm>
          <a:prstGeom prst="rect">
            <a:avLst/>
          </a:prstGeom>
          <a:noFill/>
          <a:ln w="9525">
            <a:noFill/>
            <a:miter lim="800000"/>
            <a:headEnd/>
            <a:tailEnd/>
          </a:ln>
        </p:spPr>
      </p:pic>
      <p:cxnSp>
        <p:nvCxnSpPr>
          <p:cNvPr id="6" name="Straight Connector 5"/>
          <p:cNvCxnSpPr/>
          <p:nvPr/>
        </p:nvCxnSpPr>
        <p:spPr>
          <a:xfrm flipV="1">
            <a:off x="2286000" y="2133600"/>
            <a:ext cx="243840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362200" y="4343400"/>
            <a:ext cx="4343400" cy="1828800"/>
          </a:xfrm>
          <a:prstGeom prst="line">
            <a:avLst/>
          </a:prstGeom>
        </p:spPr>
        <p:style>
          <a:lnRef idx="1">
            <a:schemeClr val="accent1"/>
          </a:lnRef>
          <a:fillRef idx="0">
            <a:schemeClr val="accent1"/>
          </a:fillRef>
          <a:effectRef idx="0">
            <a:schemeClr val="accent1"/>
          </a:effectRef>
          <a:fontRef idx="minor">
            <a:schemeClr val="tx1"/>
          </a:fontRef>
        </p:style>
      </p:cxnSp>
      <p:sp>
        <p:nvSpPr>
          <p:cNvPr id="34823" name="TextBox 8"/>
          <p:cNvSpPr txBox="1">
            <a:spLocks noChangeArrowheads="1"/>
          </p:cNvSpPr>
          <p:nvPr/>
        </p:nvSpPr>
        <p:spPr bwMode="auto">
          <a:xfrm>
            <a:off x="381000" y="5867400"/>
            <a:ext cx="5943600" cy="830263"/>
          </a:xfrm>
          <a:prstGeom prst="rect">
            <a:avLst/>
          </a:prstGeom>
          <a:noFill/>
          <a:ln w="9525">
            <a:noFill/>
            <a:miter lim="800000"/>
            <a:headEnd/>
            <a:tailEnd/>
          </a:ln>
        </p:spPr>
        <p:txBody>
          <a:bodyPr>
            <a:spAutoFit/>
          </a:bodyPr>
          <a:lstStyle/>
          <a:p>
            <a:pPr algn="ctr"/>
            <a:r>
              <a:rPr lang="en-US" dirty="0"/>
              <a:t>103 soil map units described by 7530 polygons of average area  35.37 ha (87 acres)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16" y="148491"/>
            <a:ext cx="7772400" cy="1172309"/>
          </a:xfrm>
        </p:spPr>
        <p:txBody>
          <a:bodyPr/>
          <a:lstStyle/>
          <a:p>
            <a:r>
              <a:rPr lang="en-US" sz="3200" dirty="0"/>
              <a:t>POLARIS: A 30-meter probabilistic soil series map of the contiguous United States</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49908"/>
          <a:stretch/>
        </p:blipFill>
        <p:spPr>
          <a:xfrm>
            <a:off x="3303244" y="3313723"/>
            <a:ext cx="5413572" cy="317794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95" y="1320800"/>
            <a:ext cx="4090697" cy="3318969"/>
          </a:xfrm>
          <a:prstGeom prst="rect">
            <a:avLst/>
          </a:prstGeom>
        </p:spPr>
      </p:pic>
      <p:sp>
        <p:nvSpPr>
          <p:cNvPr id="6" name="Rectangle 5"/>
          <p:cNvSpPr/>
          <p:nvPr/>
        </p:nvSpPr>
        <p:spPr>
          <a:xfrm>
            <a:off x="4655392" y="1717097"/>
            <a:ext cx="3923323" cy="1200329"/>
          </a:xfrm>
          <a:prstGeom prst="rect">
            <a:avLst/>
          </a:prstGeom>
        </p:spPr>
        <p:txBody>
          <a:bodyPr wrap="square">
            <a:spAutoFit/>
          </a:bodyPr>
          <a:lstStyle/>
          <a:p>
            <a:r>
              <a:rPr lang="en-US" sz="1200" dirty="0"/>
              <a:t>Chaney, N. W., E. F. Wood, A. B. </a:t>
            </a:r>
            <a:r>
              <a:rPr lang="en-US" sz="1200" dirty="0" err="1"/>
              <a:t>McBratney</a:t>
            </a:r>
            <a:r>
              <a:rPr lang="en-US" sz="1200" dirty="0"/>
              <a:t>, J. W. Hempel, T. W. </a:t>
            </a:r>
            <a:r>
              <a:rPr lang="en-US" sz="1200" dirty="0" err="1"/>
              <a:t>Nauman</a:t>
            </a:r>
            <a:r>
              <a:rPr lang="en-US" sz="1200" dirty="0"/>
              <a:t>, C. W. </a:t>
            </a:r>
            <a:r>
              <a:rPr lang="en-US" sz="1200" dirty="0" err="1"/>
              <a:t>Brungard</a:t>
            </a:r>
            <a:r>
              <a:rPr lang="en-US" sz="1200" dirty="0"/>
              <a:t> and N. P. </a:t>
            </a:r>
            <a:r>
              <a:rPr lang="en-US" sz="1200" dirty="0" err="1"/>
              <a:t>Odgers</a:t>
            </a:r>
            <a:r>
              <a:rPr lang="en-US" sz="1200" dirty="0"/>
              <a:t>, (2016), "POLARIS: A 30-meter probabilistic soil series map of the contiguous United States," </a:t>
            </a:r>
            <a:r>
              <a:rPr lang="en-US" sz="1200" dirty="0" err="1"/>
              <a:t>Geoderma</a:t>
            </a:r>
            <a:r>
              <a:rPr lang="en-US" sz="1200" dirty="0"/>
              <a:t>, 274: 54-67, </a:t>
            </a:r>
            <a:r>
              <a:rPr lang="en-US" sz="1200" dirty="0">
                <a:hlinkClick r:id="rId4"/>
              </a:rPr>
              <a:t>http://www.sciencedirect.com/science/article/pii/S0016706116301434</a:t>
            </a:r>
            <a:r>
              <a:rPr lang="en-US" sz="1200" dirty="0" smtClean="0"/>
              <a:t>. </a:t>
            </a:r>
            <a:endParaRPr lang="en-US" sz="1200" dirty="0"/>
          </a:p>
        </p:txBody>
      </p:sp>
      <p:sp>
        <p:nvSpPr>
          <p:cNvPr id="7" name="Rectangle 6"/>
          <p:cNvSpPr/>
          <p:nvPr/>
        </p:nvSpPr>
        <p:spPr>
          <a:xfrm>
            <a:off x="244263" y="5257938"/>
            <a:ext cx="2960045" cy="307777"/>
          </a:xfrm>
          <a:prstGeom prst="rect">
            <a:avLst/>
          </a:prstGeom>
        </p:spPr>
        <p:txBody>
          <a:bodyPr wrap="square">
            <a:spAutoFit/>
          </a:bodyPr>
          <a:lstStyle/>
          <a:p>
            <a:r>
              <a:rPr lang="en-US" sz="1400" dirty="0">
                <a:hlinkClick r:id="rId5"/>
              </a:rPr>
              <a:t>http://stream.princeton.edu/POLARIS</a:t>
            </a:r>
            <a:r>
              <a:rPr lang="en-US" sz="1400" dirty="0" smtClean="0">
                <a:hlinkClick r:id="rId5"/>
              </a:rPr>
              <a:t>/</a:t>
            </a:r>
            <a:r>
              <a:rPr lang="en-US" sz="1400" dirty="0" smtClean="0"/>
              <a:t> </a:t>
            </a:r>
            <a:endParaRPr lang="en-US" sz="1400" dirty="0"/>
          </a:p>
        </p:txBody>
      </p:sp>
    </p:spTree>
    <p:extLst>
      <p:ext uri="{BB962C8B-B14F-4D97-AF65-F5344CB8AC3E}">
        <p14:creationId xmlns:p14="http://schemas.microsoft.com/office/powerpoint/2010/main" val="7745751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32140"/>
          <a:stretch/>
        </p:blipFill>
        <p:spPr>
          <a:xfrm>
            <a:off x="0" y="0"/>
            <a:ext cx="9144000" cy="6879771"/>
          </a:xfrm>
          <a:prstGeom prst="rect">
            <a:avLst/>
          </a:prstGeom>
        </p:spPr>
      </p:pic>
      <p:sp>
        <p:nvSpPr>
          <p:cNvPr id="4" name="Rectangle 5"/>
          <p:cNvSpPr>
            <a:spLocks noChangeArrowheads="1"/>
          </p:cNvSpPr>
          <p:nvPr/>
        </p:nvSpPr>
        <p:spPr bwMode="auto">
          <a:xfrm>
            <a:off x="3581400" y="6248400"/>
            <a:ext cx="3437801" cy="461665"/>
          </a:xfrm>
          <a:prstGeom prst="rect">
            <a:avLst/>
          </a:prstGeom>
          <a:solidFill>
            <a:schemeClr val="bg1"/>
          </a:solidFill>
          <a:ln w="9525">
            <a:noFill/>
            <a:miter lim="800000"/>
            <a:headEnd/>
            <a:tailEnd/>
          </a:ln>
        </p:spPr>
        <p:txBody>
          <a:bodyPr wrap="none">
            <a:spAutoFit/>
          </a:bodyPr>
          <a:lstStyle/>
          <a:p>
            <a:r>
              <a:rPr lang="en-US" dirty="0">
                <a:solidFill>
                  <a:schemeClr val="accent2"/>
                </a:solidFill>
                <a:hlinkClick r:id="rId3"/>
              </a:rPr>
              <a:t>http://landcover.usgs.gov</a:t>
            </a:r>
            <a:r>
              <a:rPr lang="en-US" dirty="0" smtClean="0">
                <a:solidFill>
                  <a:schemeClr val="accent2"/>
                </a:solidFill>
                <a:hlinkClick r:id="rId3"/>
              </a:rPr>
              <a:t>/</a:t>
            </a:r>
            <a:r>
              <a:rPr lang="en-US" dirty="0" smtClean="0">
                <a:solidFill>
                  <a:schemeClr val="accent2"/>
                </a:solidFill>
              </a:rPr>
              <a:t> </a:t>
            </a:r>
            <a:endParaRPr lang="en-US" dirty="0">
              <a:solidFill>
                <a:schemeClr val="accent2"/>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659" y="-112024"/>
            <a:ext cx="7772400" cy="1143000"/>
          </a:xfrm>
        </p:spPr>
        <p:txBody>
          <a:bodyPr/>
          <a:lstStyle/>
          <a:p>
            <a:r>
              <a:rPr lang="en-US" dirty="0" smtClean="0"/>
              <a:t>National Land Cover Data</a:t>
            </a:r>
            <a:endParaRPr lang="en-US" dirty="0"/>
          </a:p>
        </p:txBody>
      </p:sp>
      <p:pic>
        <p:nvPicPr>
          <p:cNvPr id="3" name="Picture 2"/>
          <p:cNvPicPr>
            <a:picLocks noChangeAspect="1"/>
          </p:cNvPicPr>
          <p:nvPr/>
        </p:nvPicPr>
        <p:blipFill>
          <a:blip r:embed="rId2"/>
          <a:stretch>
            <a:fillRect/>
          </a:stretch>
        </p:blipFill>
        <p:spPr>
          <a:xfrm>
            <a:off x="749300" y="1318491"/>
            <a:ext cx="5321299" cy="1917193"/>
          </a:xfrm>
          <a:prstGeom prst="rect">
            <a:avLst/>
          </a:prstGeom>
        </p:spPr>
      </p:pic>
      <p:pic>
        <p:nvPicPr>
          <p:cNvPr id="4" name="Picture 3"/>
          <p:cNvPicPr>
            <a:picLocks noChangeAspect="1"/>
          </p:cNvPicPr>
          <p:nvPr/>
        </p:nvPicPr>
        <p:blipFill>
          <a:blip r:embed="rId3"/>
          <a:stretch>
            <a:fillRect/>
          </a:stretch>
        </p:blipFill>
        <p:spPr>
          <a:xfrm>
            <a:off x="1231899" y="2929115"/>
            <a:ext cx="5425479" cy="1923377"/>
          </a:xfrm>
          <a:prstGeom prst="rect">
            <a:avLst/>
          </a:prstGeom>
        </p:spPr>
      </p:pic>
      <p:pic>
        <p:nvPicPr>
          <p:cNvPr id="5" name="Picture 4"/>
          <p:cNvPicPr>
            <a:picLocks noChangeAspect="1"/>
          </p:cNvPicPr>
          <p:nvPr/>
        </p:nvPicPr>
        <p:blipFill>
          <a:blip r:embed="rId4"/>
          <a:stretch>
            <a:fillRect/>
          </a:stretch>
        </p:blipFill>
        <p:spPr>
          <a:xfrm>
            <a:off x="1767284" y="4666199"/>
            <a:ext cx="5645150" cy="2003680"/>
          </a:xfrm>
          <a:prstGeom prst="rect">
            <a:avLst/>
          </a:prstGeom>
        </p:spPr>
      </p:pic>
      <p:sp>
        <p:nvSpPr>
          <p:cNvPr id="6" name="Rectangle 5"/>
          <p:cNvSpPr/>
          <p:nvPr/>
        </p:nvSpPr>
        <p:spPr>
          <a:xfrm>
            <a:off x="2713074" y="713068"/>
            <a:ext cx="2828851" cy="461665"/>
          </a:xfrm>
          <a:prstGeom prst="rect">
            <a:avLst/>
          </a:prstGeom>
        </p:spPr>
        <p:txBody>
          <a:bodyPr wrap="none">
            <a:spAutoFit/>
          </a:bodyPr>
          <a:lstStyle/>
          <a:p>
            <a:r>
              <a:rPr lang="en-US" dirty="0">
                <a:hlinkClick r:id="rId5"/>
              </a:rPr>
              <a:t>http://www.mrlc.gov/</a:t>
            </a:r>
            <a:endParaRPr lang="en-US" dirty="0"/>
          </a:p>
        </p:txBody>
      </p:sp>
    </p:spTree>
    <p:extLst>
      <p:ext uri="{BB962C8B-B14F-4D97-AF65-F5344CB8AC3E}">
        <p14:creationId xmlns:p14="http://schemas.microsoft.com/office/powerpoint/2010/main" val="9993532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endParaRPr lang="en-US" smtClean="0"/>
          </a:p>
        </p:txBody>
      </p:sp>
      <p:pic>
        <p:nvPicPr>
          <p:cNvPr id="36867" name="Picture 3" descr="landclass"/>
          <p:cNvPicPr>
            <a:picLocks noChangeAspect="1" noChangeArrowheads="1"/>
          </p:cNvPicPr>
          <p:nvPr/>
        </p:nvPicPr>
        <p:blipFill>
          <a:blip r:embed="rId2" cstate="print"/>
          <a:srcRect/>
          <a:stretch>
            <a:fillRect/>
          </a:stretch>
        </p:blipFill>
        <p:spPr bwMode="auto">
          <a:xfrm>
            <a:off x="533400" y="134938"/>
            <a:ext cx="8001000" cy="6526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fld id="{8844552A-584E-42B4-B1DF-685DB7A26765}" type="slidenum">
              <a:rPr lang="en-US" altLang="en-US" smtClean="0">
                <a:solidFill>
                  <a:prstClr val="black"/>
                </a:solidFill>
              </a:rPr>
              <a:pPr eaLnBrk="1" hangingPunct="1"/>
              <a:t>37</a:t>
            </a:fld>
            <a:endParaRPr lang="en-US" altLang="en-US" smtClean="0">
              <a:solidFill>
                <a:prstClr val="black"/>
              </a:solidFill>
            </a:endParaRPr>
          </a:p>
        </p:txBody>
      </p:sp>
      <p:pic>
        <p:nvPicPr>
          <p:cNvPr id="29699"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43000" y="762000"/>
            <a:ext cx="6705600" cy="5400675"/>
          </a:xfrm>
        </p:spPr>
      </p:pic>
      <p:sp>
        <p:nvSpPr>
          <p:cNvPr id="29700" name="Rectangle 3"/>
          <p:cNvSpPr>
            <a:spLocks noChangeArrowheads="1"/>
          </p:cNvSpPr>
          <p:nvPr/>
        </p:nvSpPr>
        <p:spPr bwMode="auto">
          <a:xfrm>
            <a:off x="304800" y="76200"/>
            <a:ext cx="845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defTabSz="457200" eaLnBrk="1" hangingPunct="1"/>
            <a:r>
              <a:rPr lang="en-US" altLang="en-US" sz="3200">
                <a:solidFill>
                  <a:prstClr val="black"/>
                </a:solidFill>
              </a:rPr>
              <a:t>Hierarchy of Census Geographic Entities</a:t>
            </a:r>
          </a:p>
        </p:txBody>
      </p:sp>
      <p:sp>
        <p:nvSpPr>
          <p:cNvPr id="2" name="TextBox 1"/>
          <p:cNvSpPr txBox="1"/>
          <p:nvPr/>
        </p:nvSpPr>
        <p:spPr>
          <a:xfrm>
            <a:off x="4625821" y="5674616"/>
            <a:ext cx="1321708" cy="369332"/>
          </a:xfrm>
          <a:prstGeom prst="rect">
            <a:avLst/>
          </a:prstGeom>
          <a:noFill/>
        </p:spPr>
        <p:txBody>
          <a:bodyPr wrap="none" rtlCol="0">
            <a:spAutoFit/>
          </a:bodyPr>
          <a:lstStyle/>
          <a:p>
            <a:pPr defTabSz="457200"/>
            <a:r>
              <a:rPr lang="en-US" sz="1800" dirty="0">
                <a:solidFill>
                  <a:prstClr val="black"/>
                </a:solidFill>
                <a:latin typeface="Arial" charset="0"/>
                <a:cs typeface="Arial" charset="0"/>
              </a:rPr>
              <a:t>11,000,000</a:t>
            </a:r>
          </a:p>
        </p:txBody>
      </p:sp>
      <p:sp>
        <p:nvSpPr>
          <p:cNvPr id="6" name="TextBox 5"/>
          <p:cNvSpPr txBox="1"/>
          <p:nvPr/>
        </p:nvSpPr>
        <p:spPr>
          <a:xfrm>
            <a:off x="4776903" y="5118179"/>
            <a:ext cx="4301177" cy="369332"/>
          </a:xfrm>
          <a:prstGeom prst="rect">
            <a:avLst/>
          </a:prstGeom>
          <a:noFill/>
        </p:spPr>
        <p:txBody>
          <a:bodyPr wrap="none" rtlCol="0">
            <a:spAutoFit/>
          </a:bodyPr>
          <a:lstStyle/>
          <a:p>
            <a:pPr defTabSz="457200"/>
            <a:r>
              <a:rPr lang="en-US" sz="1800" dirty="0">
                <a:solidFill>
                  <a:prstClr val="black"/>
                </a:solidFill>
                <a:latin typeface="Arial" charset="0"/>
                <a:cs typeface="Arial" charset="0"/>
              </a:rPr>
              <a:t>220,000 (</a:t>
            </a:r>
            <a:r>
              <a:rPr lang="en-US" sz="1800" dirty="0" err="1">
                <a:solidFill>
                  <a:prstClr val="black"/>
                </a:solidFill>
                <a:latin typeface="Arial" charset="0"/>
                <a:cs typeface="Arial" charset="0"/>
              </a:rPr>
              <a:t>avg</a:t>
            </a:r>
            <a:r>
              <a:rPr lang="en-US" sz="1800" dirty="0">
                <a:solidFill>
                  <a:prstClr val="black"/>
                </a:solidFill>
                <a:latin typeface="Arial" charset="0"/>
                <a:cs typeface="Arial" charset="0"/>
              </a:rPr>
              <a:t> 600 households/block grp)</a:t>
            </a:r>
          </a:p>
        </p:txBody>
      </p:sp>
      <p:sp>
        <p:nvSpPr>
          <p:cNvPr id="7" name="TextBox 6"/>
          <p:cNvSpPr txBox="1"/>
          <p:nvPr/>
        </p:nvSpPr>
        <p:spPr>
          <a:xfrm>
            <a:off x="4841682" y="4297697"/>
            <a:ext cx="889987" cy="369332"/>
          </a:xfrm>
          <a:prstGeom prst="rect">
            <a:avLst/>
          </a:prstGeom>
          <a:noFill/>
        </p:spPr>
        <p:txBody>
          <a:bodyPr wrap="none" rtlCol="0">
            <a:spAutoFit/>
          </a:bodyPr>
          <a:lstStyle/>
          <a:p>
            <a:pPr defTabSz="457200"/>
            <a:r>
              <a:rPr lang="en-US" sz="1800" dirty="0">
                <a:solidFill>
                  <a:prstClr val="black"/>
                </a:solidFill>
                <a:latin typeface="Arial" charset="0"/>
                <a:cs typeface="Arial" charset="0"/>
              </a:rPr>
              <a:t>74,000</a:t>
            </a:r>
          </a:p>
        </p:txBody>
      </p:sp>
      <p:sp>
        <p:nvSpPr>
          <p:cNvPr id="3" name="TextBox 2"/>
          <p:cNvSpPr txBox="1"/>
          <p:nvPr/>
        </p:nvSpPr>
        <p:spPr>
          <a:xfrm>
            <a:off x="425303" y="5302845"/>
            <a:ext cx="3018775" cy="646331"/>
          </a:xfrm>
          <a:prstGeom prst="rect">
            <a:avLst/>
          </a:prstGeom>
          <a:noFill/>
        </p:spPr>
        <p:txBody>
          <a:bodyPr wrap="none" rtlCol="0">
            <a:spAutoFit/>
          </a:bodyPr>
          <a:lstStyle/>
          <a:p>
            <a:pPr defTabSz="457200"/>
            <a:r>
              <a:rPr lang="en-US" sz="1800" dirty="0">
                <a:solidFill>
                  <a:prstClr val="black"/>
                </a:solidFill>
                <a:latin typeface="Arial" charset="0"/>
                <a:cs typeface="Arial" charset="0"/>
              </a:rPr>
              <a:t>US Population: 316 million</a:t>
            </a:r>
            <a:br>
              <a:rPr lang="en-US" sz="1800" dirty="0">
                <a:solidFill>
                  <a:prstClr val="black"/>
                </a:solidFill>
                <a:latin typeface="Arial" charset="0"/>
                <a:cs typeface="Arial" charset="0"/>
              </a:rPr>
            </a:br>
            <a:r>
              <a:rPr lang="en-US" sz="1800" dirty="0">
                <a:solidFill>
                  <a:prstClr val="black"/>
                </a:solidFill>
                <a:latin typeface="Arial" charset="0"/>
                <a:cs typeface="Arial" charset="0"/>
              </a:rPr>
              <a:t>US Households: 133 million</a:t>
            </a:r>
          </a:p>
        </p:txBody>
      </p:sp>
      <p:sp>
        <p:nvSpPr>
          <p:cNvPr id="4" name="Rectangle 3"/>
          <p:cNvSpPr/>
          <p:nvPr/>
        </p:nvSpPr>
        <p:spPr>
          <a:xfrm>
            <a:off x="714674" y="618480"/>
            <a:ext cx="8124525" cy="338554"/>
          </a:xfrm>
          <a:prstGeom prst="rect">
            <a:avLst/>
          </a:prstGeom>
        </p:spPr>
        <p:txBody>
          <a:bodyPr wrap="square">
            <a:spAutoFit/>
          </a:bodyPr>
          <a:lstStyle/>
          <a:p>
            <a:r>
              <a:rPr lang="en-US" sz="1600" u="sng" dirty="0">
                <a:solidFill>
                  <a:srgbClr val="0000FF"/>
                </a:solidFill>
                <a:ea typeface="Calibri" panose="020F0502020204030204" pitchFamily="34" charset="0"/>
                <a:hlinkClick r:id="rId4"/>
              </a:rPr>
              <a:t>http://www.caee.utexas.edu/prof/maidment/giswr2014/Census/AccessingCensusData.pdf</a:t>
            </a:r>
            <a:r>
              <a:rPr lang="en-US" sz="1600" dirty="0">
                <a:ea typeface="Calibri" panose="020F0502020204030204" pitchFamily="34" charset="0"/>
              </a:rPr>
              <a:t> </a:t>
            </a:r>
            <a:endParaRPr lang="en-US" sz="1600" dirty="0"/>
          </a:p>
        </p:txBody>
      </p:sp>
    </p:spTree>
    <p:extLst>
      <p:ext uri="{BB962C8B-B14F-4D97-AF65-F5344CB8AC3E}">
        <p14:creationId xmlns:p14="http://schemas.microsoft.com/office/powerpoint/2010/main" val="219892105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74638"/>
            <a:ext cx="8229600" cy="792162"/>
          </a:xfrm>
        </p:spPr>
        <p:txBody>
          <a:bodyPr/>
          <a:lstStyle/>
          <a:p>
            <a:r>
              <a:rPr lang="en-US" altLang="en-US" sz="3600" smtClean="0">
                <a:latin typeface="Arial" charset="0"/>
              </a:rPr>
              <a:t>American Community Survey</a:t>
            </a:r>
          </a:p>
        </p:txBody>
      </p:sp>
      <p:sp>
        <p:nvSpPr>
          <p:cNvPr id="17411" name="Content Placeholder 2"/>
          <p:cNvSpPr>
            <a:spLocks noGrp="1"/>
          </p:cNvSpPr>
          <p:nvPr>
            <p:ph idx="1"/>
          </p:nvPr>
        </p:nvSpPr>
        <p:spPr>
          <a:xfrm>
            <a:off x="457200" y="1066800"/>
            <a:ext cx="8229600" cy="5114925"/>
          </a:xfrm>
        </p:spPr>
        <p:txBody>
          <a:bodyPr/>
          <a:lstStyle/>
          <a:p>
            <a:r>
              <a:rPr lang="en-US" altLang="en-US" sz="2000" smtClean="0">
                <a:latin typeface="Arial" charset="0"/>
              </a:rPr>
              <a:t>Source of detailed demographic and housing characteristics, including:</a:t>
            </a:r>
          </a:p>
          <a:p>
            <a:pPr lvl="1"/>
            <a:r>
              <a:rPr lang="en-US" altLang="en-US" sz="1600" smtClean="0">
                <a:latin typeface="Arial" charset="0"/>
              </a:rPr>
              <a:t>Income</a:t>
            </a:r>
          </a:p>
          <a:p>
            <a:pPr lvl="1"/>
            <a:r>
              <a:rPr lang="en-US" altLang="en-US" sz="1600" smtClean="0">
                <a:latin typeface="Arial" charset="0"/>
              </a:rPr>
              <a:t>Language spoken at home</a:t>
            </a:r>
          </a:p>
          <a:p>
            <a:pPr lvl="1"/>
            <a:r>
              <a:rPr lang="en-US" altLang="en-US" sz="1600" smtClean="0">
                <a:latin typeface="Arial" charset="0"/>
              </a:rPr>
              <a:t>Educational attainment</a:t>
            </a:r>
          </a:p>
          <a:p>
            <a:pPr lvl="1"/>
            <a:r>
              <a:rPr lang="en-US" altLang="en-US" sz="1600" smtClean="0">
                <a:latin typeface="Arial" charset="0"/>
              </a:rPr>
              <a:t>Occupation</a:t>
            </a:r>
          </a:p>
          <a:p>
            <a:pPr lvl="1"/>
            <a:r>
              <a:rPr lang="en-US" altLang="en-US" sz="1600" smtClean="0">
                <a:latin typeface="Arial" charset="0"/>
              </a:rPr>
              <a:t>Place of work and journey to work</a:t>
            </a:r>
          </a:p>
          <a:p>
            <a:r>
              <a:rPr lang="en-US" altLang="en-US" sz="2000" smtClean="0">
                <a:latin typeface="Arial" charset="0"/>
              </a:rPr>
              <a:t>Data collected annually from approximately 3 million households per year.  Approximately 250,000 households per month.</a:t>
            </a:r>
          </a:p>
          <a:p>
            <a:r>
              <a:rPr lang="en-US" altLang="en-US" sz="2000" smtClean="0">
                <a:latin typeface="Arial" charset="0"/>
              </a:rPr>
              <a:t>Data collected throughout the year—produces period estimates rather than point estimates.  </a:t>
            </a:r>
          </a:p>
        </p:txBody>
      </p:sp>
      <p:graphicFrame>
        <p:nvGraphicFramePr>
          <p:cNvPr id="5" name="Table 4"/>
          <p:cNvGraphicFramePr>
            <a:graphicFrameLocks noGrp="1"/>
          </p:cNvGraphicFramePr>
          <p:nvPr/>
        </p:nvGraphicFramePr>
        <p:xfrm>
          <a:off x="842963" y="4710113"/>
          <a:ext cx="7132636" cy="1260712"/>
        </p:xfrm>
        <a:graphic>
          <a:graphicData uri="http://schemas.openxmlformats.org/drawingml/2006/table">
            <a:tbl>
              <a:tblPr firstRow="1" bandRow="1">
                <a:tableStyleId>{5C22544A-7EE6-4342-B048-85BDC9FD1C3A}</a:tableStyleId>
              </a:tblPr>
              <a:tblGrid>
                <a:gridCol w="1783159">
                  <a:extLst>
                    <a:ext uri="{9D8B030D-6E8A-4147-A177-3AD203B41FA5}">
                      <a16:colId xmlns="" xmlns:a16="http://schemas.microsoft.com/office/drawing/2014/main" val="20000"/>
                    </a:ext>
                  </a:extLst>
                </a:gridCol>
                <a:gridCol w="1783159">
                  <a:extLst>
                    <a:ext uri="{9D8B030D-6E8A-4147-A177-3AD203B41FA5}">
                      <a16:colId xmlns="" xmlns:a16="http://schemas.microsoft.com/office/drawing/2014/main" val="20001"/>
                    </a:ext>
                  </a:extLst>
                </a:gridCol>
                <a:gridCol w="1783159">
                  <a:extLst>
                    <a:ext uri="{9D8B030D-6E8A-4147-A177-3AD203B41FA5}">
                      <a16:colId xmlns="" xmlns:a16="http://schemas.microsoft.com/office/drawing/2014/main" val="20002"/>
                    </a:ext>
                  </a:extLst>
                </a:gridCol>
                <a:gridCol w="1783159">
                  <a:extLst>
                    <a:ext uri="{9D8B030D-6E8A-4147-A177-3AD203B41FA5}">
                      <a16:colId xmlns="" xmlns:a16="http://schemas.microsoft.com/office/drawing/2014/main" val="20003"/>
                    </a:ext>
                  </a:extLst>
                </a:gridCol>
              </a:tblGrid>
              <a:tr h="620672">
                <a:tc>
                  <a:txBody>
                    <a:bodyPr/>
                    <a:lstStyle/>
                    <a:p>
                      <a:endParaRPr lang="en-US" sz="1800" dirty="0"/>
                    </a:p>
                  </a:txBody>
                  <a:tcPr marL="91454" marR="91454" marT="45700" marB="45700"/>
                </a:tc>
                <a:tc>
                  <a:txBody>
                    <a:bodyPr/>
                    <a:lstStyle/>
                    <a:p>
                      <a:r>
                        <a:rPr lang="en-US" sz="1800" dirty="0" smtClean="0"/>
                        <a:t>ACS 1-Year Data</a:t>
                      </a:r>
                      <a:endParaRPr lang="en-US" sz="1800" dirty="0"/>
                    </a:p>
                  </a:txBody>
                  <a:tcPr marL="91454" marR="91454" marT="45700" marB="45700"/>
                </a:tc>
                <a:tc>
                  <a:txBody>
                    <a:bodyPr/>
                    <a:lstStyle/>
                    <a:p>
                      <a:r>
                        <a:rPr lang="en-US" sz="1800" dirty="0" smtClean="0"/>
                        <a:t>ACS 3-Year Data</a:t>
                      </a:r>
                      <a:endParaRPr lang="en-US" sz="1800" dirty="0"/>
                    </a:p>
                  </a:txBody>
                  <a:tcPr marL="91454" marR="91454" marT="45700" marB="45700"/>
                </a:tc>
                <a:tc>
                  <a:txBody>
                    <a:bodyPr/>
                    <a:lstStyle/>
                    <a:p>
                      <a:r>
                        <a:rPr lang="en-US" sz="1800" dirty="0" smtClean="0"/>
                        <a:t>ACS 5-Year</a:t>
                      </a:r>
                      <a:r>
                        <a:rPr lang="en-US" sz="1800" baseline="0" dirty="0" smtClean="0"/>
                        <a:t> Data</a:t>
                      </a:r>
                      <a:endParaRPr lang="en-US" sz="1800" dirty="0"/>
                    </a:p>
                  </a:txBody>
                  <a:tcPr marL="91454" marR="91454" marT="45700" marB="45700"/>
                </a:tc>
                <a:extLst>
                  <a:ext uri="{0D108BD9-81ED-4DB2-BD59-A6C34878D82A}">
                    <a16:rowId xmlns="" xmlns:a16="http://schemas.microsoft.com/office/drawing/2014/main" val="10000"/>
                  </a:ext>
                </a:extLst>
              </a:tr>
              <a:tr h="639803">
                <a:tc>
                  <a:txBody>
                    <a:bodyPr/>
                    <a:lstStyle/>
                    <a:p>
                      <a:r>
                        <a:rPr lang="en-US" sz="1800" dirty="0" smtClean="0"/>
                        <a:t>Geographic</a:t>
                      </a:r>
                      <a:r>
                        <a:rPr lang="en-US" sz="1800" baseline="0" dirty="0" smtClean="0"/>
                        <a:t> Areas </a:t>
                      </a:r>
                      <a:endParaRPr lang="en-US" sz="1800" dirty="0"/>
                    </a:p>
                  </a:txBody>
                  <a:tcPr marL="91454" marR="91454" marT="45700" marB="45700"/>
                </a:tc>
                <a:tc>
                  <a:txBody>
                    <a:bodyPr/>
                    <a:lstStyle/>
                    <a:p>
                      <a:r>
                        <a:rPr lang="en-US" sz="1800" dirty="0" smtClean="0"/>
                        <a:t>65,000 or more population</a:t>
                      </a:r>
                      <a:endParaRPr lang="en-US" sz="1800" dirty="0"/>
                    </a:p>
                  </a:txBody>
                  <a:tcPr marL="91454" marR="91454" marT="45700" marB="45700"/>
                </a:tc>
                <a:tc>
                  <a:txBody>
                    <a:bodyPr/>
                    <a:lstStyle/>
                    <a:p>
                      <a:r>
                        <a:rPr lang="en-US" sz="1800" dirty="0" smtClean="0"/>
                        <a:t>20,000 or more population</a:t>
                      </a:r>
                      <a:endParaRPr lang="en-US" sz="1800" dirty="0"/>
                    </a:p>
                  </a:txBody>
                  <a:tcPr marL="91454" marR="91454" marT="45700" marB="45700"/>
                </a:tc>
                <a:tc>
                  <a:txBody>
                    <a:bodyPr/>
                    <a:lstStyle/>
                    <a:p>
                      <a:r>
                        <a:rPr lang="en-US" sz="1800" dirty="0" smtClean="0"/>
                        <a:t>All areas,</a:t>
                      </a:r>
                      <a:r>
                        <a:rPr lang="en-US" sz="1800" baseline="0" dirty="0" smtClean="0"/>
                        <a:t> block group or higher</a:t>
                      </a:r>
                      <a:endParaRPr lang="en-US" sz="1800" dirty="0"/>
                    </a:p>
                  </a:txBody>
                  <a:tcPr marL="91454" marR="91454" marT="45700" marB="45700"/>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27695356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5418" y="4267378"/>
            <a:ext cx="2171700" cy="1257300"/>
          </a:xfrm>
          <a:prstGeom prst="rect">
            <a:avLst/>
          </a:prstGeom>
          <a:noFill/>
          <a:ln>
            <a:noFill/>
          </a:ln>
          <a:scene3d>
            <a:camera prst="isometricOffAxis1To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32425" y="4619029"/>
            <a:ext cx="2210862" cy="276999"/>
          </a:xfrm>
          <a:prstGeom prst="rect">
            <a:avLst/>
          </a:prstGeom>
          <a:noFill/>
        </p:spPr>
        <p:txBody>
          <a:bodyPr wrap="none" rtlCol="0">
            <a:spAutoFit/>
          </a:bodyPr>
          <a:lstStyle/>
          <a:p>
            <a:pPr fontAlgn="auto">
              <a:spcBef>
                <a:spcPts val="0"/>
              </a:spcBef>
              <a:spcAft>
                <a:spcPts val="0"/>
              </a:spcAft>
            </a:pPr>
            <a:r>
              <a:rPr lang="en-US" sz="1200" dirty="0">
                <a:solidFill>
                  <a:prstClr val="black"/>
                </a:solidFill>
                <a:latin typeface="Calibri"/>
                <a:cs typeface="Arial" charset="0"/>
              </a:rPr>
              <a:t>Census Block 370210020004000</a:t>
            </a:r>
          </a:p>
        </p:txBody>
      </p:sp>
      <p:pic>
        <p:nvPicPr>
          <p:cNvPr id="9" name="Picture 8"/>
          <p:cNvPicPr>
            <a:picLocks noChangeAspect="1"/>
          </p:cNvPicPr>
          <p:nvPr/>
        </p:nvPicPr>
        <p:blipFill>
          <a:blip r:embed="rId3"/>
          <a:stretch>
            <a:fillRect/>
          </a:stretch>
        </p:blipFill>
        <p:spPr>
          <a:xfrm>
            <a:off x="2721572" y="5131570"/>
            <a:ext cx="3102703" cy="1611019"/>
          </a:xfrm>
          <a:prstGeom prst="rect">
            <a:avLst/>
          </a:prstGeom>
          <a:ln w="3175">
            <a:solidFill>
              <a:schemeClr val="bg1">
                <a:lumMod val="65000"/>
              </a:schemeClr>
            </a:solidFill>
          </a:ln>
        </p:spPr>
      </p:pic>
      <p:sp>
        <p:nvSpPr>
          <p:cNvPr id="11" name="TextBox 10"/>
          <p:cNvSpPr txBox="1"/>
          <p:nvPr/>
        </p:nvSpPr>
        <p:spPr>
          <a:xfrm>
            <a:off x="794186" y="3677271"/>
            <a:ext cx="2400722" cy="276999"/>
          </a:xfrm>
          <a:prstGeom prst="rect">
            <a:avLst/>
          </a:prstGeom>
          <a:noFill/>
        </p:spPr>
        <p:txBody>
          <a:bodyPr wrap="none" rtlCol="0">
            <a:spAutoFit/>
          </a:bodyPr>
          <a:lstStyle/>
          <a:p>
            <a:pPr fontAlgn="auto">
              <a:spcBef>
                <a:spcPts val="0"/>
              </a:spcBef>
              <a:spcAft>
                <a:spcPts val="0"/>
              </a:spcAft>
            </a:pPr>
            <a:r>
              <a:rPr lang="en-US" sz="1200" dirty="0">
                <a:solidFill>
                  <a:prstClr val="black"/>
                </a:solidFill>
                <a:latin typeface="Calibri"/>
                <a:cs typeface="Arial" charset="0"/>
              </a:rPr>
              <a:t>Census Block Group 370210020004</a:t>
            </a:r>
          </a:p>
        </p:txBody>
      </p:sp>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9823" y="1731663"/>
            <a:ext cx="3400425" cy="3124200"/>
          </a:xfrm>
          <a:prstGeom prst="rect">
            <a:avLst/>
          </a:prstGeom>
          <a:noFill/>
          <a:ln>
            <a:noFill/>
          </a:ln>
          <a:scene3d>
            <a:camera prst="isometricOffAxis1To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659106" y="3016764"/>
            <a:ext cx="1156086" cy="276999"/>
          </a:xfrm>
          <a:prstGeom prst="rect">
            <a:avLst/>
          </a:prstGeom>
          <a:noFill/>
        </p:spPr>
        <p:txBody>
          <a:bodyPr wrap="none" rtlCol="0">
            <a:spAutoFit/>
          </a:bodyPr>
          <a:lstStyle/>
          <a:p>
            <a:pPr fontAlgn="auto">
              <a:spcBef>
                <a:spcPts val="0"/>
              </a:spcBef>
              <a:spcAft>
                <a:spcPts val="0"/>
              </a:spcAft>
            </a:pPr>
            <a:r>
              <a:rPr lang="en-US" sz="1200" dirty="0">
                <a:solidFill>
                  <a:prstClr val="black"/>
                </a:solidFill>
                <a:latin typeface="Calibri"/>
                <a:cs typeface="Arial" charset="0"/>
              </a:rPr>
              <a:t>Zip Code 28803</a:t>
            </a:r>
          </a:p>
        </p:txBody>
      </p:sp>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6720" y="2906503"/>
            <a:ext cx="2943225" cy="2733675"/>
          </a:xfrm>
          <a:prstGeom prst="rect">
            <a:avLst/>
          </a:prstGeom>
          <a:noFill/>
          <a:ln>
            <a:noFill/>
          </a:ln>
          <a:scene3d>
            <a:camera prst="isometricOffAxis1To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9518" y="530498"/>
            <a:ext cx="4635844" cy="3453491"/>
          </a:xfrm>
          <a:prstGeom prst="rect">
            <a:avLst/>
          </a:prstGeom>
          <a:noFill/>
          <a:ln>
            <a:noFill/>
          </a:ln>
          <a:scene3d>
            <a:camera prst="isometricOffAxis1To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992642" y="1980244"/>
            <a:ext cx="1332929" cy="276999"/>
          </a:xfrm>
          <a:prstGeom prst="rect">
            <a:avLst/>
          </a:prstGeom>
          <a:noFill/>
        </p:spPr>
        <p:txBody>
          <a:bodyPr wrap="none" rtlCol="0">
            <a:spAutoFit/>
          </a:bodyPr>
          <a:lstStyle/>
          <a:p>
            <a:pPr fontAlgn="auto">
              <a:spcBef>
                <a:spcPts val="0"/>
              </a:spcBef>
              <a:spcAft>
                <a:spcPts val="0"/>
              </a:spcAft>
            </a:pPr>
            <a:r>
              <a:rPr lang="en-US" sz="1200" dirty="0">
                <a:solidFill>
                  <a:prstClr val="black"/>
                </a:solidFill>
                <a:latin typeface="Calibri"/>
                <a:cs typeface="Arial" charset="0"/>
              </a:rPr>
              <a:t>Buncombe County</a:t>
            </a:r>
          </a:p>
        </p:txBody>
      </p:sp>
      <p:pic>
        <p:nvPicPr>
          <p:cNvPr id="103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4789" y="-677028"/>
            <a:ext cx="6296025" cy="3152775"/>
          </a:xfrm>
          <a:prstGeom prst="rect">
            <a:avLst/>
          </a:prstGeom>
          <a:noFill/>
          <a:ln>
            <a:noFill/>
          </a:ln>
          <a:scene3d>
            <a:camera prst="isometricOffAxis1To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1994547" y="962331"/>
            <a:ext cx="1097480" cy="276999"/>
          </a:xfrm>
          <a:prstGeom prst="rect">
            <a:avLst/>
          </a:prstGeom>
          <a:noFill/>
        </p:spPr>
        <p:txBody>
          <a:bodyPr wrap="none" rtlCol="0">
            <a:spAutoFit/>
          </a:bodyPr>
          <a:lstStyle/>
          <a:p>
            <a:pPr fontAlgn="auto">
              <a:spcBef>
                <a:spcPts val="0"/>
              </a:spcBef>
              <a:spcAft>
                <a:spcPts val="0"/>
              </a:spcAft>
            </a:pPr>
            <a:r>
              <a:rPr lang="en-US" sz="1200" dirty="0">
                <a:solidFill>
                  <a:prstClr val="black"/>
                </a:solidFill>
                <a:latin typeface="Calibri"/>
                <a:cs typeface="Arial" charset="0"/>
              </a:rPr>
              <a:t>North Carolina</a:t>
            </a:r>
          </a:p>
        </p:txBody>
      </p:sp>
      <p:cxnSp>
        <p:nvCxnSpPr>
          <p:cNvPr id="5" name="Straight Arrow Connector 4"/>
          <p:cNvCxnSpPr/>
          <p:nvPr/>
        </p:nvCxnSpPr>
        <p:spPr>
          <a:xfrm>
            <a:off x="4243499" y="1100831"/>
            <a:ext cx="23701" cy="400456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237901" y="3677271"/>
            <a:ext cx="3781806" cy="1323439"/>
          </a:xfrm>
          <a:prstGeom prst="rect">
            <a:avLst/>
          </a:prstGeom>
          <a:noFill/>
          <a:ln>
            <a:solidFill>
              <a:srgbClr val="FF0000"/>
            </a:solidFill>
          </a:ln>
        </p:spPr>
        <p:txBody>
          <a:bodyPr wrap="none" rtlCol="0">
            <a:spAutoFit/>
          </a:bodyPr>
          <a:lstStyle/>
          <a:p>
            <a:pPr algn="ctr" fontAlgn="auto">
              <a:spcBef>
                <a:spcPts val="0"/>
              </a:spcBef>
              <a:spcAft>
                <a:spcPts val="0"/>
              </a:spcAft>
            </a:pPr>
            <a:r>
              <a:rPr lang="en-US" sz="4000" dirty="0">
                <a:solidFill>
                  <a:prstClr val="black"/>
                </a:solidFill>
                <a:latin typeface="Calibri"/>
                <a:cs typeface="Arial" charset="0"/>
              </a:rPr>
              <a:t>Scales of </a:t>
            </a:r>
          </a:p>
          <a:p>
            <a:pPr algn="ctr" fontAlgn="auto">
              <a:spcBef>
                <a:spcPts val="0"/>
              </a:spcBef>
              <a:spcAft>
                <a:spcPts val="0"/>
              </a:spcAft>
            </a:pPr>
            <a:r>
              <a:rPr lang="en-US" sz="4000" dirty="0">
                <a:solidFill>
                  <a:prstClr val="black"/>
                </a:solidFill>
                <a:latin typeface="Calibri"/>
                <a:cs typeface="Arial" charset="0"/>
              </a:rPr>
              <a:t>Data Aggregation</a:t>
            </a:r>
          </a:p>
        </p:txBody>
      </p:sp>
      <p:sp>
        <p:nvSpPr>
          <p:cNvPr id="10" name="TextBox 9"/>
          <p:cNvSpPr txBox="1"/>
          <p:nvPr/>
        </p:nvSpPr>
        <p:spPr>
          <a:xfrm>
            <a:off x="358945" y="5752411"/>
            <a:ext cx="2351028" cy="276999"/>
          </a:xfrm>
          <a:prstGeom prst="rect">
            <a:avLst/>
          </a:prstGeom>
          <a:noFill/>
        </p:spPr>
        <p:txBody>
          <a:bodyPr wrap="none" rtlCol="0">
            <a:spAutoFit/>
          </a:bodyPr>
          <a:lstStyle/>
          <a:p>
            <a:pPr fontAlgn="auto">
              <a:spcBef>
                <a:spcPts val="0"/>
              </a:spcBef>
              <a:spcAft>
                <a:spcPts val="0"/>
              </a:spcAft>
            </a:pPr>
            <a:r>
              <a:rPr lang="en-US" sz="1200" dirty="0">
                <a:solidFill>
                  <a:prstClr val="black"/>
                </a:solidFill>
                <a:latin typeface="Calibri"/>
                <a:cs typeface="Arial" charset="0"/>
              </a:rPr>
              <a:t>A single property – 211 Caribou Rd</a:t>
            </a:r>
          </a:p>
        </p:txBody>
      </p:sp>
    </p:spTree>
    <p:extLst>
      <p:ext uri="{BB962C8B-B14F-4D97-AF65-F5344CB8AC3E}">
        <p14:creationId xmlns:p14="http://schemas.microsoft.com/office/powerpoint/2010/main" val="4495700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5353" y="464527"/>
            <a:ext cx="7600692" cy="5666642"/>
          </a:xfrm>
          <a:prstGeom prst="rect">
            <a:avLst/>
          </a:prstGeom>
          <a:ln w="3175">
            <a:solidFill>
              <a:schemeClr val="bg1">
                <a:lumMod val="65000"/>
              </a:schemeClr>
            </a:solidFill>
          </a:ln>
        </p:spPr>
      </p:pic>
      <p:sp>
        <p:nvSpPr>
          <p:cNvPr id="3" name="Rectangle 2"/>
          <p:cNvSpPr/>
          <p:nvPr/>
        </p:nvSpPr>
        <p:spPr>
          <a:xfrm>
            <a:off x="2375048" y="6271568"/>
            <a:ext cx="4453463" cy="461665"/>
          </a:xfrm>
          <a:prstGeom prst="rect">
            <a:avLst/>
          </a:prstGeom>
        </p:spPr>
        <p:txBody>
          <a:bodyPr wrap="none">
            <a:spAutoFit/>
          </a:bodyPr>
          <a:lstStyle/>
          <a:p>
            <a:r>
              <a:rPr lang="en-US" dirty="0">
                <a:solidFill>
                  <a:srgbClr val="000000"/>
                </a:solidFill>
                <a:latin typeface="Segoe UI" panose="020B0502040204020203" pitchFamily="34" charset="0"/>
                <a:hlinkClick r:id="rId3"/>
              </a:rPr>
              <a:t>https://</a:t>
            </a:r>
            <a:r>
              <a:rPr lang="en-US" dirty="0" smtClean="0">
                <a:solidFill>
                  <a:srgbClr val="000000"/>
                </a:solidFill>
                <a:latin typeface="Segoe UI" panose="020B0502040204020203" pitchFamily="34" charset="0"/>
                <a:hlinkClick r:id="rId3"/>
              </a:rPr>
              <a:t>nhd.usgs.gov/wbd.html</a:t>
            </a:r>
            <a:r>
              <a:rPr lang="en-US" dirty="0" smtClean="0">
                <a:solidFill>
                  <a:srgbClr val="000000"/>
                </a:solidFill>
                <a:latin typeface="Segoe UI" panose="020B0502040204020203" pitchFamily="34" charset="0"/>
              </a:rPr>
              <a:t> </a:t>
            </a:r>
            <a:endParaRPr lang="en-US" dirty="0"/>
          </a:p>
        </p:txBody>
      </p:sp>
    </p:spTree>
    <p:extLst>
      <p:ext uri="{BB962C8B-B14F-4D97-AF65-F5344CB8AC3E}">
        <p14:creationId xmlns:p14="http://schemas.microsoft.com/office/powerpoint/2010/main" val="9037149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891" y="-30018"/>
            <a:ext cx="8229600" cy="1143000"/>
          </a:xfrm>
        </p:spPr>
        <p:txBody>
          <a:bodyPr/>
          <a:lstStyle/>
          <a:p>
            <a:r>
              <a:rPr lang="en-US" dirty="0" smtClean="0"/>
              <a:t>Census Block Groups for the US</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266" y="1223342"/>
            <a:ext cx="8324850"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944255" y="2831068"/>
            <a:ext cx="662938"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State</a:t>
            </a:r>
            <a:endParaRPr lang="en-US" sz="1800" dirty="0">
              <a:solidFill>
                <a:prstClr val="black"/>
              </a:solidFill>
              <a:latin typeface="Calibri"/>
            </a:endParaRPr>
          </a:p>
        </p:txBody>
      </p:sp>
      <p:sp>
        <p:nvSpPr>
          <p:cNvPr id="5" name="TextBox 4"/>
          <p:cNvSpPr txBox="1"/>
          <p:nvPr/>
        </p:nvSpPr>
        <p:spPr>
          <a:xfrm>
            <a:off x="2636982" y="2831068"/>
            <a:ext cx="852606"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County</a:t>
            </a:r>
            <a:endParaRPr lang="en-US" sz="1800" dirty="0">
              <a:solidFill>
                <a:prstClr val="black"/>
              </a:solidFill>
              <a:latin typeface="Calibri"/>
            </a:endParaRPr>
          </a:p>
        </p:txBody>
      </p:sp>
      <p:sp>
        <p:nvSpPr>
          <p:cNvPr id="6" name="TextBox 5"/>
          <p:cNvSpPr txBox="1"/>
          <p:nvPr/>
        </p:nvSpPr>
        <p:spPr>
          <a:xfrm>
            <a:off x="4038600" y="2831068"/>
            <a:ext cx="643318"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Tract</a:t>
            </a:r>
            <a:endParaRPr lang="en-US" sz="1800" dirty="0">
              <a:solidFill>
                <a:prstClr val="black"/>
              </a:solidFill>
              <a:latin typeface="Calibri"/>
            </a:endParaRPr>
          </a:p>
        </p:txBody>
      </p:sp>
      <p:sp>
        <p:nvSpPr>
          <p:cNvPr id="7" name="TextBox 6"/>
          <p:cNvSpPr txBox="1"/>
          <p:nvPr/>
        </p:nvSpPr>
        <p:spPr>
          <a:xfrm>
            <a:off x="4876800" y="2831068"/>
            <a:ext cx="1327095"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Block Group</a:t>
            </a:r>
            <a:endParaRPr lang="en-US" sz="1800" dirty="0">
              <a:solidFill>
                <a:prstClr val="black"/>
              </a:solidFill>
              <a:latin typeface="Calibri"/>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200400"/>
            <a:ext cx="4905375" cy="3476625"/>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609600" y="835000"/>
            <a:ext cx="8436861"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hlinkClick r:id="rId4"/>
              </a:rPr>
              <a:t>http://www.caee.utexas.edu/prof/maidment/giswr2014/census/census.gdb.zip</a:t>
            </a:r>
            <a:r>
              <a:rPr lang="en-US" sz="1800" dirty="0" smtClean="0">
                <a:solidFill>
                  <a:prstClr val="black"/>
                </a:solidFill>
                <a:latin typeface="Calibri"/>
              </a:rPr>
              <a:t> (308MB)</a:t>
            </a:r>
            <a:endParaRPr lang="en-US" sz="1800" dirty="0">
              <a:solidFill>
                <a:prstClr val="black"/>
              </a:solidFill>
              <a:latin typeface="Calibri"/>
            </a:endParaRPr>
          </a:p>
        </p:txBody>
      </p:sp>
      <p:sp>
        <p:nvSpPr>
          <p:cNvPr id="8" name="TextBox 7"/>
          <p:cNvSpPr txBox="1"/>
          <p:nvPr/>
        </p:nvSpPr>
        <p:spPr>
          <a:xfrm>
            <a:off x="228600" y="4938712"/>
            <a:ext cx="5587683"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Definition query to isolate Travis and Williamson Counties</a:t>
            </a:r>
            <a:endParaRPr lang="en-US" sz="1800" dirty="0">
              <a:solidFill>
                <a:prstClr val="black"/>
              </a:solidFill>
              <a:latin typeface="Calibri"/>
            </a:endParaRPr>
          </a:p>
        </p:txBody>
      </p:sp>
    </p:spTree>
    <p:extLst>
      <p:ext uri="{BB962C8B-B14F-4D97-AF65-F5344CB8AC3E}">
        <p14:creationId xmlns:p14="http://schemas.microsoft.com/office/powerpoint/2010/main" val="11934063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Census Block Groups in Travis and Williamson Counties</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524000"/>
            <a:ext cx="5257800" cy="5215849"/>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0"/>
            <a:ext cx="1700639" cy="1083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257800" y="4922921"/>
            <a:ext cx="1432443" cy="369332"/>
          </a:xfrm>
          <a:prstGeom prst="rect">
            <a:avLst/>
          </a:prstGeom>
          <a:solidFill>
            <a:schemeClr val="bg1"/>
          </a:solidFill>
          <a:ln>
            <a:solidFill>
              <a:srgbClr val="FFC000"/>
            </a:solidFill>
          </a:ln>
        </p:spPr>
        <p:txBody>
          <a:bodyPr wrap="none" rtlCol="0">
            <a:spAutoFit/>
          </a:bodyPr>
          <a:lstStyle/>
          <a:p>
            <a:pPr fontAlgn="auto">
              <a:spcBef>
                <a:spcPts val="0"/>
              </a:spcBef>
              <a:spcAft>
                <a:spcPts val="0"/>
              </a:spcAft>
            </a:pPr>
            <a:r>
              <a:rPr lang="en-US" sz="1800" dirty="0" smtClean="0">
                <a:solidFill>
                  <a:prstClr val="black"/>
                </a:solidFill>
                <a:latin typeface="Calibri"/>
              </a:rPr>
              <a:t>Travis County</a:t>
            </a:r>
            <a:endParaRPr lang="en-US" sz="1800" dirty="0">
              <a:solidFill>
                <a:prstClr val="black"/>
              </a:solidFill>
              <a:latin typeface="Calibri"/>
            </a:endParaRPr>
          </a:p>
        </p:txBody>
      </p:sp>
      <p:sp>
        <p:nvSpPr>
          <p:cNvPr id="6" name="TextBox 5"/>
          <p:cNvSpPr txBox="1"/>
          <p:nvPr/>
        </p:nvSpPr>
        <p:spPr>
          <a:xfrm>
            <a:off x="5791200" y="2692339"/>
            <a:ext cx="1950662" cy="369332"/>
          </a:xfrm>
          <a:prstGeom prst="rect">
            <a:avLst/>
          </a:prstGeom>
          <a:solidFill>
            <a:schemeClr val="bg1"/>
          </a:solidFill>
          <a:ln>
            <a:solidFill>
              <a:srgbClr val="FFC000"/>
            </a:solidFill>
          </a:ln>
        </p:spPr>
        <p:txBody>
          <a:bodyPr wrap="none" rtlCol="0">
            <a:spAutoFit/>
          </a:bodyPr>
          <a:lstStyle/>
          <a:p>
            <a:pPr fontAlgn="auto">
              <a:spcBef>
                <a:spcPts val="0"/>
              </a:spcBef>
              <a:spcAft>
                <a:spcPts val="0"/>
              </a:spcAft>
            </a:pPr>
            <a:r>
              <a:rPr lang="en-US" sz="1800" dirty="0" smtClean="0">
                <a:solidFill>
                  <a:prstClr val="black"/>
                </a:solidFill>
                <a:latin typeface="Calibri"/>
              </a:rPr>
              <a:t>Williamson County</a:t>
            </a:r>
            <a:endParaRPr lang="en-US" sz="1800" dirty="0">
              <a:solidFill>
                <a:prstClr val="black"/>
              </a:solidFill>
              <a:latin typeface="Calibri"/>
            </a:endParaRPr>
          </a:p>
        </p:txBody>
      </p:sp>
    </p:spTree>
    <p:extLst>
      <p:ext uri="{BB962C8B-B14F-4D97-AF65-F5344CB8AC3E}">
        <p14:creationId xmlns:p14="http://schemas.microsoft.com/office/powerpoint/2010/main" val="3448005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Demographic Analysis</a:t>
            </a:r>
            <a:endParaRPr lang="en-US" dirty="0"/>
          </a:p>
        </p:txBody>
      </p:sp>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2209800"/>
            <a:ext cx="3041072" cy="3041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85800"/>
            <a:ext cx="2729988" cy="2708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667743"/>
            <a:ext cx="3115054" cy="3166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Bent Arrow 2"/>
          <p:cNvSpPr/>
          <p:nvPr/>
        </p:nvSpPr>
        <p:spPr>
          <a:xfrm>
            <a:off x="3200400" y="1600200"/>
            <a:ext cx="533400" cy="439674"/>
          </a:xfrm>
          <a:prstGeom prst="bentArrow">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7" name="Bent Arrow 6"/>
          <p:cNvSpPr/>
          <p:nvPr/>
        </p:nvSpPr>
        <p:spPr>
          <a:xfrm>
            <a:off x="5715000" y="3228069"/>
            <a:ext cx="533400" cy="439674"/>
          </a:xfrm>
          <a:prstGeom prst="bentArrow">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4" name="TextBox 3"/>
          <p:cNvSpPr txBox="1"/>
          <p:nvPr/>
        </p:nvSpPr>
        <p:spPr>
          <a:xfrm>
            <a:off x="685800" y="3447906"/>
            <a:ext cx="1446743"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Two Counties</a:t>
            </a:r>
            <a:endParaRPr lang="en-US" sz="1800" dirty="0">
              <a:solidFill>
                <a:prstClr val="black"/>
              </a:solidFill>
              <a:latin typeface="Calibri"/>
            </a:endParaRPr>
          </a:p>
        </p:txBody>
      </p:sp>
      <p:sp>
        <p:nvSpPr>
          <p:cNvPr id="9" name="TextBox 8"/>
          <p:cNvSpPr txBox="1"/>
          <p:nvPr/>
        </p:nvSpPr>
        <p:spPr>
          <a:xfrm>
            <a:off x="1905000" y="4724400"/>
            <a:ext cx="1137043"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307 Tracts</a:t>
            </a:r>
            <a:endParaRPr lang="en-US" sz="1800" dirty="0">
              <a:solidFill>
                <a:prstClr val="black"/>
              </a:solidFill>
              <a:latin typeface="Calibri"/>
            </a:endParaRPr>
          </a:p>
        </p:txBody>
      </p:sp>
      <p:sp>
        <p:nvSpPr>
          <p:cNvPr id="10" name="TextBox 9"/>
          <p:cNvSpPr txBox="1"/>
          <p:nvPr/>
        </p:nvSpPr>
        <p:spPr>
          <a:xfrm>
            <a:off x="4162035" y="5809673"/>
            <a:ext cx="1819665"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823 Block Groups</a:t>
            </a:r>
            <a:endParaRPr lang="en-US" sz="1800" dirty="0">
              <a:solidFill>
                <a:prstClr val="black"/>
              </a:solidFill>
              <a:latin typeface="Calibri"/>
            </a:endParaRPr>
          </a:p>
        </p:txBody>
      </p:sp>
      <p:sp>
        <p:nvSpPr>
          <p:cNvPr id="5" name="TextBox 4"/>
          <p:cNvSpPr txBox="1"/>
          <p:nvPr/>
        </p:nvSpPr>
        <p:spPr>
          <a:xfrm>
            <a:off x="780389" y="2230582"/>
            <a:ext cx="711605"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Travis</a:t>
            </a:r>
            <a:endParaRPr lang="en-US" sz="1800" dirty="0">
              <a:solidFill>
                <a:prstClr val="black"/>
              </a:solidFill>
              <a:latin typeface="Calibri"/>
            </a:endParaRPr>
          </a:p>
        </p:txBody>
      </p:sp>
      <p:sp>
        <p:nvSpPr>
          <p:cNvPr id="12" name="TextBox 11"/>
          <p:cNvSpPr txBox="1"/>
          <p:nvPr/>
        </p:nvSpPr>
        <p:spPr>
          <a:xfrm>
            <a:off x="1193395" y="1450705"/>
            <a:ext cx="1229824"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Williamson</a:t>
            </a:r>
            <a:endParaRPr lang="en-US" sz="1800" dirty="0">
              <a:solidFill>
                <a:prstClr val="black"/>
              </a:solidFill>
              <a:latin typeface="Calibri"/>
            </a:endParaRPr>
          </a:p>
        </p:txBody>
      </p:sp>
    </p:spTree>
    <p:extLst>
      <p:ext uri="{BB962C8B-B14F-4D97-AF65-F5344CB8AC3E}">
        <p14:creationId xmlns:p14="http://schemas.microsoft.com/office/powerpoint/2010/main" val="39895027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6742" y="1247114"/>
            <a:ext cx="8349962" cy="4170810"/>
          </a:xfrm>
          <a:prstGeom prst="rect">
            <a:avLst/>
          </a:prstGeom>
          <a:ln w="3175">
            <a:solidFill>
              <a:schemeClr val="bg1">
                <a:lumMod val="65000"/>
              </a:schemeClr>
            </a:solidFill>
          </a:ln>
        </p:spPr>
      </p:pic>
      <p:sp>
        <p:nvSpPr>
          <p:cNvPr id="3" name="Rectangle 2"/>
          <p:cNvSpPr/>
          <p:nvPr/>
        </p:nvSpPr>
        <p:spPr>
          <a:xfrm>
            <a:off x="2529525" y="5807583"/>
            <a:ext cx="3631956" cy="461665"/>
          </a:xfrm>
          <a:prstGeom prst="rect">
            <a:avLst/>
          </a:prstGeom>
        </p:spPr>
        <p:txBody>
          <a:bodyPr wrap="none">
            <a:spAutoFit/>
          </a:bodyPr>
          <a:lstStyle/>
          <a:p>
            <a:r>
              <a:rPr lang="en-US" dirty="0">
                <a:hlinkClick r:id="rId3"/>
              </a:rPr>
              <a:t>https://www.ncei.noaa.gov</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40976043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07227" y="325913"/>
            <a:ext cx="6694055" cy="683490"/>
          </a:xfrm>
        </p:spPr>
        <p:txBody>
          <a:bodyPr/>
          <a:lstStyle/>
          <a:p>
            <a:r>
              <a:rPr lang="en-US" sz="3600" dirty="0" smtClean="0">
                <a:hlinkClick r:id="rId2"/>
              </a:rPr>
              <a:t>www.climate.gov</a:t>
            </a:r>
            <a:r>
              <a:rPr lang="en-US" sz="3600" dirty="0" smtClean="0"/>
              <a:t> </a:t>
            </a:r>
            <a:endParaRPr lang="en-US" sz="3600" dirty="0"/>
          </a:p>
        </p:txBody>
      </p:sp>
      <p:pic>
        <p:nvPicPr>
          <p:cNvPr id="4" name="Picture 3"/>
          <p:cNvPicPr>
            <a:picLocks noChangeAspect="1"/>
          </p:cNvPicPr>
          <p:nvPr/>
        </p:nvPicPr>
        <p:blipFill>
          <a:blip r:embed="rId3"/>
          <a:stretch>
            <a:fillRect/>
          </a:stretch>
        </p:blipFill>
        <p:spPr>
          <a:xfrm>
            <a:off x="535459" y="1499946"/>
            <a:ext cx="8371058" cy="4467215"/>
          </a:xfrm>
          <a:prstGeom prst="rect">
            <a:avLst/>
          </a:prstGeom>
          <a:ln w="3175">
            <a:solidFill>
              <a:schemeClr val="bg1">
                <a:lumMod val="65000"/>
              </a:schemeClr>
            </a:solidFill>
          </a:ln>
        </p:spPr>
      </p:pic>
    </p:spTree>
    <p:extLst>
      <p:ext uri="{BB962C8B-B14F-4D97-AF65-F5344CB8AC3E}">
        <p14:creationId xmlns:p14="http://schemas.microsoft.com/office/powerpoint/2010/main" val="14701695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58774" y="1105903"/>
            <a:ext cx="8937625" cy="646697"/>
          </a:xfrm>
        </p:spPr>
        <p:txBody>
          <a:bodyPr/>
          <a:lstStyle/>
          <a:p>
            <a:pPr eaLnBrk="1" hangingPunct="1"/>
            <a:r>
              <a:rPr lang="en-US" sz="2400" dirty="0" smtClean="0"/>
              <a:t>PRISM Mean Annual Precipitation (Oregon State U.)</a:t>
            </a:r>
          </a:p>
        </p:txBody>
      </p:sp>
      <p:pic>
        <p:nvPicPr>
          <p:cNvPr id="38916" name="Picture 4" descr="climate_logo"/>
          <p:cNvPicPr>
            <a:picLocks noChangeAspect="1" noChangeArrowheads="1"/>
          </p:cNvPicPr>
          <p:nvPr/>
        </p:nvPicPr>
        <p:blipFill>
          <a:blip r:embed="rId2" cstate="print"/>
          <a:srcRect/>
          <a:stretch>
            <a:fillRect/>
          </a:stretch>
        </p:blipFill>
        <p:spPr bwMode="auto">
          <a:xfrm>
            <a:off x="990600" y="228600"/>
            <a:ext cx="7429500" cy="857250"/>
          </a:xfrm>
          <a:prstGeom prst="rect">
            <a:avLst/>
          </a:prstGeom>
          <a:noFill/>
          <a:ln w="9525">
            <a:noFill/>
            <a:miter lim="800000"/>
            <a:headEnd/>
            <a:tailEnd/>
          </a:ln>
        </p:spPr>
      </p:pic>
      <p:sp>
        <p:nvSpPr>
          <p:cNvPr id="38917" name="Rectangle 5"/>
          <p:cNvSpPr>
            <a:spLocks noChangeArrowheads="1"/>
          </p:cNvSpPr>
          <p:nvPr/>
        </p:nvSpPr>
        <p:spPr bwMode="auto">
          <a:xfrm>
            <a:off x="2713158" y="6172200"/>
            <a:ext cx="3717684" cy="461665"/>
          </a:xfrm>
          <a:prstGeom prst="rect">
            <a:avLst/>
          </a:prstGeom>
          <a:noFill/>
          <a:ln w="9525">
            <a:noFill/>
            <a:miter lim="800000"/>
            <a:headEnd/>
            <a:tailEnd/>
          </a:ln>
        </p:spPr>
        <p:txBody>
          <a:bodyPr wrap="none">
            <a:spAutoFit/>
          </a:bodyPr>
          <a:lstStyle/>
          <a:p>
            <a:r>
              <a:rPr lang="en-US" u="sng" dirty="0">
                <a:hlinkClick r:id="rId3"/>
              </a:rPr>
              <a:t>http://prism.oregonstate.edu/</a:t>
            </a:r>
            <a:endParaRPr lang="en-US" dirty="0"/>
          </a:p>
        </p:txBody>
      </p:sp>
      <p:pic>
        <p:nvPicPr>
          <p:cNvPr id="2" name="Picture 1"/>
          <p:cNvPicPr>
            <a:picLocks noChangeAspect="1"/>
          </p:cNvPicPr>
          <p:nvPr/>
        </p:nvPicPr>
        <p:blipFill>
          <a:blip r:embed="rId4"/>
          <a:stretch>
            <a:fillRect/>
          </a:stretch>
        </p:blipFill>
        <p:spPr>
          <a:xfrm>
            <a:off x="1521619" y="1828800"/>
            <a:ext cx="6367462" cy="4395164"/>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81000" y="381000"/>
            <a:ext cx="8229600" cy="914400"/>
          </a:xfrm>
        </p:spPr>
        <p:txBody>
          <a:bodyPr/>
          <a:lstStyle/>
          <a:p>
            <a:pPr eaLnBrk="1" hangingPunct="1"/>
            <a:r>
              <a:rPr lang="en-US" sz="3600" dirty="0" smtClean="0"/>
              <a:t>National Water Information System</a:t>
            </a:r>
          </a:p>
        </p:txBody>
      </p:sp>
      <p:sp>
        <p:nvSpPr>
          <p:cNvPr id="40964" name="Text Box 4"/>
          <p:cNvSpPr txBox="1">
            <a:spLocks noChangeArrowheads="1"/>
          </p:cNvSpPr>
          <p:nvPr/>
        </p:nvSpPr>
        <p:spPr bwMode="auto">
          <a:xfrm>
            <a:off x="6433705" y="2592936"/>
            <a:ext cx="2275609" cy="1569660"/>
          </a:xfrm>
          <a:prstGeom prst="rect">
            <a:avLst/>
          </a:prstGeom>
          <a:solidFill>
            <a:schemeClr val="bg1"/>
          </a:solidFill>
          <a:ln w="9525">
            <a:noFill/>
            <a:miter lim="800000"/>
            <a:headEnd/>
            <a:tailEnd/>
          </a:ln>
        </p:spPr>
        <p:txBody>
          <a:bodyPr wrap="square">
            <a:spAutoFit/>
          </a:bodyPr>
          <a:lstStyle/>
          <a:p>
            <a:r>
              <a:rPr lang="en-US" dirty="0"/>
              <a:t>Web access to USGS water </a:t>
            </a:r>
          </a:p>
          <a:p>
            <a:r>
              <a:rPr lang="en-US" dirty="0"/>
              <a:t>resources data in real time</a:t>
            </a:r>
          </a:p>
        </p:txBody>
      </p:sp>
      <p:sp>
        <p:nvSpPr>
          <p:cNvPr id="40966" name="Rectangle 7"/>
          <p:cNvSpPr>
            <a:spLocks noChangeArrowheads="1"/>
          </p:cNvSpPr>
          <p:nvPr/>
        </p:nvSpPr>
        <p:spPr bwMode="auto">
          <a:xfrm>
            <a:off x="1953780" y="5358823"/>
            <a:ext cx="4599336" cy="461665"/>
          </a:xfrm>
          <a:prstGeom prst="rect">
            <a:avLst/>
          </a:prstGeom>
          <a:noFill/>
          <a:ln w="9525">
            <a:noFill/>
            <a:miter lim="800000"/>
            <a:headEnd/>
            <a:tailEnd/>
          </a:ln>
        </p:spPr>
        <p:txBody>
          <a:bodyPr wrap="none">
            <a:spAutoFit/>
          </a:bodyPr>
          <a:lstStyle/>
          <a:p>
            <a:r>
              <a:rPr lang="en-US" dirty="0">
                <a:solidFill>
                  <a:schemeClr val="accent2"/>
                </a:solidFill>
                <a:hlinkClick r:id="rId2"/>
              </a:rPr>
              <a:t>http://waterdata.usgs.gov/usa/nwis</a:t>
            </a:r>
            <a:r>
              <a:rPr lang="en-US" dirty="0" smtClean="0">
                <a:solidFill>
                  <a:schemeClr val="accent2"/>
                </a:solidFill>
                <a:hlinkClick r:id="rId2"/>
              </a:rPr>
              <a:t>/</a:t>
            </a:r>
            <a:r>
              <a:rPr lang="en-US" dirty="0" smtClean="0">
                <a:solidFill>
                  <a:schemeClr val="accent2"/>
                </a:solidFill>
              </a:rPr>
              <a:t> </a:t>
            </a:r>
            <a:endParaRPr lang="en-US" dirty="0">
              <a:solidFill>
                <a:schemeClr val="accent2"/>
              </a:solidFill>
            </a:endParaRPr>
          </a:p>
        </p:txBody>
      </p:sp>
      <p:pic>
        <p:nvPicPr>
          <p:cNvPr id="2" name="Picture 1"/>
          <p:cNvPicPr>
            <a:picLocks noChangeAspect="1"/>
          </p:cNvPicPr>
          <p:nvPr/>
        </p:nvPicPr>
        <p:blipFill>
          <a:blip r:embed="rId3"/>
          <a:stretch>
            <a:fillRect/>
          </a:stretch>
        </p:blipFill>
        <p:spPr>
          <a:xfrm>
            <a:off x="534806" y="1600778"/>
            <a:ext cx="5769473" cy="3241386"/>
          </a:xfrm>
          <a:prstGeom prst="rect">
            <a:avLst/>
          </a:prstGeom>
          <a:ln w="3175">
            <a:solidFill>
              <a:schemeClr val="bg1">
                <a:lumMod val="65000"/>
              </a:schemeClr>
            </a:solid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19626" y="47625"/>
            <a:ext cx="8229600" cy="942975"/>
          </a:xfrm>
        </p:spPr>
        <p:txBody>
          <a:bodyPr/>
          <a:lstStyle/>
          <a:p>
            <a:pPr eaLnBrk="1" hangingPunct="1"/>
            <a:r>
              <a:rPr lang="en-US" sz="3200" dirty="0" smtClean="0">
                <a:solidFill>
                  <a:schemeClr val="accent2"/>
                </a:solidFill>
              </a:rPr>
              <a:t>USGS Water Watch</a:t>
            </a:r>
          </a:p>
        </p:txBody>
      </p:sp>
      <p:sp>
        <p:nvSpPr>
          <p:cNvPr id="41987" name="Text Box 3"/>
          <p:cNvSpPr txBox="1">
            <a:spLocks noChangeArrowheads="1"/>
          </p:cNvSpPr>
          <p:nvPr/>
        </p:nvSpPr>
        <p:spPr bwMode="auto">
          <a:xfrm>
            <a:off x="1524000" y="5791200"/>
            <a:ext cx="6805613" cy="457200"/>
          </a:xfrm>
          <a:prstGeom prst="rect">
            <a:avLst/>
          </a:prstGeom>
          <a:noFill/>
          <a:ln w="9525">
            <a:noFill/>
            <a:miter lim="800000"/>
            <a:headEnd/>
            <a:tailEnd/>
          </a:ln>
        </p:spPr>
        <p:txBody>
          <a:bodyPr wrap="none">
            <a:spAutoFit/>
          </a:bodyPr>
          <a:lstStyle/>
          <a:p>
            <a:r>
              <a:rPr lang="en-US" dirty="0"/>
              <a:t>Web access to USGS water resources data in real time</a:t>
            </a:r>
          </a:p>
        </p:txBody>
      </p:sp>
      <p:sp>
        <p:nvSpPr>
          <p:cNvPr id="41989" name="Rectangle 8"/>
          <p:cNvSpPr>
            <a:spLocks noChangeArrowheads="1"/>
          </p:cNvSpPr>
          <p:nvPr/>
        </p:nvSpPr>
        <p:spPr bwMode="auto">
          <a:xfrm>
            <a:off x="2209800" y="6172200"/>
            <a:ext cx="4291559" cy="461665"/>
          </a:xfrm>
          <a:prstGeom prst="rect">
            <a:avLst/>
          </a:prstGeom>
          <a:noFill/>
          <a:ln w="9525">
            <a:noFill/>
            <a:miter lim="800000"/>
            <a:headEnd/>
            <a:tailEnd/>
          </a:ln>
        </p:spPr>
        <p:txBody>
          <a:bodyPr wrap="none">
            <a:spAutoFit/>
          </a:bodyPr>
          <a:lstStyle/>
          <a:p>
            <a:r>
              <a:rPr lang="en-US" dirty="0">
                <a:solidFill>
                  <a:schemeClr val="accent2"/>
                </a:solidFill>
                <a:hlinkClick r:id="rId2"/>
              </a:rPr>
              <a:t>http://</a:t>
            </a:r>
            <a:r>
              <a:rPr lang="en-US" dirty="0" smtClean="0">
                <a:solidFill>
                  <a:schemeClr val="accent2"/>
                </a:solidFill>
                <a:hlinkClick r:id="rId2"/>
              </a:rPr>
              <a:t>waterdata.usgs.gov/nwis/rt</a:t>
            </a:r>
            <a:r>
              <a:rPr lang="en-US" dirty="0" smtClean="0">
                <a:solidFill>
                  <a:schemeClr val="accent2"/>
                </a:solidFill>
              </a:rPr>
              <a:t> </a:t>
            </a:r>
            <a:endParaRPr lang="en-US" dirty="0">
              <a:solidFill>
                <a:schemeClr val="accent2"/>
              </a:solidFill>
            </a:endParaRP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2514600"/>
            <a:ext cx="2472118" cy="272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stretch>
            <a:fillRect/>
          </a:stretch>
        </p:blipFill>
        <p:spPr>
          <a:xfrm>
            <a:off x="2529268" y="1238250"/>
            <a:ext cx="6416464" cy="4286250"/>
          </a:xfrm>
          <a:prstGeom prst="rect">
            <a:avLst/>
          </a:prstGeom>
          <a:ln>
            <a:solidFill>
              <a:schemeClr val="bg1">
                <a:lumMod val="65000"/>
              </a:schemeClr>
            </a:solid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a:xfrm>
            <a:off x="195263" y="0"/>
            <a:ext cx="9296400" cy="1185863"/>
          </a:xfrm>
        </p:spPr>
        <p:txBody>
          <a:bodyPr/>
          <a:lstStyle/>
          <a:p>
            <a:pPr eaLnBrk="1" hangingPunct="1"/>
            <a:r>
              <a:rPr lang="en-US" sz="3200" dirty="0" smtClean="0">
                <a:solidFill>
                  <a:schemeClr val="accent2"/>
                </a:solidFill>
              </a:rPr>
              <a:t>USGS National Water Information System</a:t>
            </a:r>
            <a:r>
              <a:rPr lang="en-US" sz="3200" dirty="0" smtClean="0">
                <a:solidFill>
                  <a:schemeClr val="bg1"/>
                </a:solidFill>
              </a:rPr>
              <a:t>.</a:t>
            </a:r>
            <a:endParaRPr lang="en-US" sz="3600" dirty="0" smtClean="0">
              <a:solidFill>
                <a:schemeClr val="bg1"/>
              </a:solidFill>
            </a:endParaRPr>
          </a:p>
        </p:txBody>
      </p:sp>
      <p:sp>
        <p:nvSpPr>
          <p:cNvPr id="2053" name="Rectangle 3"/>
          <p:cNvSpPr>
            <a:spLocks noGrp="1" noChangeArrowheads="1"/>
          </p:cNvSpPr>
          <p:nvPr>
            <p:ph type="body" idx="1"/>
          </p:nvPr>
        </p:nvSpPr>
        <p:spPr>
          <a:xfrm>
            <a:off x="1447800" y="1219200"/>
            <a:ext cx="6985000" cy="2514600"/>
          </a:xfrm>
        </p:spPr>
        <p:txBody>
          <a:bodyPr/>
          <a:lstStyle/>
          <a:p>
            <a:pPr eaLnBrk="1" hangingPunct="1">
              <a:lnSpc>
                <a:spcPct val="90000"/>
              </a:lnSpc>
            </a:pPr>
            <a:r>
              <a:rPr lang="en-US" dirty="0" smtClean="0"/>
              <a:t>Real-time and Historic Data</a:t>
            </a:r>
          </a:p>
          <a:p>
            <a:pPr lvl="1" eaLnBrk="1" hangingPunct="1">
              <a:lnSpc>
                <a:spcPct val="90000"/>
              </a:lnSpc>
            </a:pPr>
            <a:r>
              <a:rPr lang="en-US" sz="2000" dirty="0" smtClean="0"/>
              <a:t>Streamflow and stage</a:t>
            </a:r>
          </a:p>
          <a:p>
            <a:pPr lvl="1" eaLnBrk="1" hangingPunct="1">
              <a:lnSpc>
                <a:spcPct val="90000"/>
              </a:lnSpc>
            </a:pPr>
            <a:r>
              <a:rPr lang="en-US" sz="2000" dirty="0" smtClean="0"/>
              <a:t>Groundwater levels</a:t>
            </a:r>
          </a:p>
          <a:p>
            <a:pPr lvl="1" eaLnBrk="1" hangingPunct="1">
              <a:lnSpc>
                <a:spcPct val="90000"/>
              </a:lnSpc>
            </a:pPr>
            <a:r>
              <a:rPr lang="en-US" sz="2000" dirty="0" smtClean="0"/>
              <a:t>Water Quality</a:t>
            </a:r>
          </a:p>
          <a:p>
            <a:pPr lvl="1" eaLnBrk="1" hangingPunct="1">
              <a:lnSpc>
                <a:spcPct val="90000"/>
              </a:lnSpc>
            </a:pPr>
            <a:r>
              <a:rPr lang="en-US" sz="2000" dirty="0" smtClean="0"/>
              <a:t>Site information</a:t>
            </a:r>
          </a:p>
          <a:p>
            <a:pPr eaLnBrk="1" hangingPunct="1">
              <a:lnSpc>
                <a:spcPct val="90000"/>
              </a:lnSpc>
            </a:pPr>
            <a:r>
              <a:rPr lang="en-US" dirty="0" smtClean="0"/>
              <a:t>Tabular or Graphical Format</a:t>
            </a:r>
          </a:p>
        </p:txBody>
      </p:sp>
      <p:graphicFrame>
        <p:nvGraphicFramePr>
          <p:cNvPr id="2050" name="Object 4"/>
          <p:cNvGraphicFramePr>
            <a:graphicFrameLocks noChangeAspect="1"/>
          </p:cNvGraphicFramePr>
          <p:nvPr/>
        </p:nvGraphicFramePr>
        <p:xfrm>
          <a:off x="5105400" y="4038600"/>
          <a:ext cx="3352800" cy="2238375"/>
        </p:xfrm>
        <a:graphic>
          <a:graphicData uri="http://schemas.openxmlformats.org/presentationml/2006/ole">
            <mc:AlternateContent xmlns:mc="http://schemas.openxmlformats.org/markup-compatibility/2006">
              <mc:Choice xmlns:v="urn:schemas-microsoft-com:vml" Requires="v">
                <p:oleObj spid="_x0000_s2332" name="Bitmap Image" r:id="rId3" imgW="4374259" imgH="2918713" progId="Paint.Picture">
                  <p:embed/>
                </p:oleObj>
              </mc:Choice>
              <mc:Fallback>
                <p:oleObj name="Bitmap Image" r:id="rId3" imgW="4374259" imgH="2918713" progId="Paint.Pictur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038600"/>
                        <a:ext cx="3352800" cy="22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5"/>
          <p:cNvGraphicFramePr>
            <a:graphicFrameLocks noChangeAspect="1"/>
          </p:cNvGraphicFramePr>
          <p:nvPr/>
        </p:nvGraphicFramePr>
        <p:xfrm>
          <a:off x="1143000" y="4038600"/>
          <a:ext cx="3700463" cy="2220913"/>
        </p:xfrm>
        <a:graphic>
          <a:graphicData uri="http://schemas.openxmlformats.org/presentationml/2006/ole">
            <mc:AlternateContent xmlns:mc="http://schemas.openxmlformats.org/markup-compatibility/2006">
              <mc:Choice xmlns:v="urn:schemas-microsoft-com:vml" Requires="v">
                <p:oleObj spid="_x0000_s2333" name="Bitmap Image" r:id="rId5" imgW="3436918" imgH="1783235" progId="Paint.Picture">
                  <p:embed/>
                </p:oleObj>
              </mc:Choice>
              <mc:Fallback>
                <p:oleObj name="Bitmap Image" r:id="rId5" imgW="3436918" imgH="1783235" progId="Paint.Picture">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r="13533"/>
                      <a:stretch>
                        <a:fillRect/>
                      </a:stretch>
                    </p:blipFill>
                    <p:spPr bwMode="auto">
                      <a:xfrm>
                        <a:off x="1143000" y="4038600"/>
                        <a:ext cx="3700463" cy="222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2788298" y="757535"/>
            <a:ext cx="2823850" cy="461665"/>
          </a:xfrm>
          <a:prstGeom prst="rect">
            <a:avLst/>
          </a:prstGeom>
          <a:noFill/>
        </p:spPr>
        <p:txBody>
          <a:bodyPr wrap="none" rtlCol="0">
            <a:spAutoFit/>
          </a:bodyPr>
          <a:lstStyle/>
          <a:p>
            <a:r>
              <a:rPr lang="en-US" dirty="0" smtClean="0">
                <a:hlinkClick r:id="rId7"/>
              </a:rPr>
              <a:t>http://water.usgs.gov</a:t>
            </a:r>
            <a:r>
              <a:rPr lang="en-US" dirty="0" smtClean="0"/>
              <a:t> </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ArcGIS Online: Living Atlas</a:t>
            </a:r>
            <a:endParaRPr lang="en-US" dirty="0"/>
          </a:p>
        </p:txBody>
      </p:sp>
      <p:sp>
        <p:nvSpPr>
          <p:cNvPr id="5" name="Rectangle 4"/>
          <p:cNvSpPr/>
          <p:nvPr/>
        </p:nvSpPr>
        <p:spPr>
          <a:xfrm>
            <a:off x="2387689" y="1138535"/>
            <a:ext cx="5248553" cy="461665"/>
          </a:xfrm>
          <a:prstGeom prst="rect">
            <a:avLst/>
          </a:prstGeom>
        </p:spPr>
        <p:txBody>
          <a:bodyPr wrap="none">
            <a:spAutoFit/>
          </a:bodyPr>
          <a:lstStyle/>
          <a:p>
            <a:r>
              <a:rPr lang="en-US" dirty="0" smtClean="0">
                <a:solidFill>
                  <a:srgbClr val="006621"/>
                </a:solidFill>
                <a:latin typeface="arial" panose="020B0604020202020204" pitchFamily="34" charset="0"/>
                <a:hlinkClick r:id="rId2"/>
              </a:rPr>
              <a:t>http://doc.arcgis.com/en/living-atlas/</a:t>
            </a:r>
            <a:r>
              <a:rPr lang="en-US" dirty="0" smtClean="0">
                <a:solidFill>
                  <a:srgbClr val="006621"/>
                </a:solidFill>
                <a:latin typeface="arial" panose="020B0604020202020204" pitchFamily="34" charset="0"/>
              </a:rPr>
              <a:t>  </a:t>
            </a:r>
            <a:endParaRPr lang="en-US" dirty="0">
              <a:solidFill>
                <a:prstClr val="black"/>
              </a:solidFill>
            </a:endParaRPr>
          </a:p>
        </p:txBody>
      </p:sp>
      <p:pic>
        <p:nvPicPr>
          <p:cNvPr id="3" name="Picture 2"/>
          <p:cNvPicPr>
            <a:picLocks noChangeAspect="1"/>
          </p:cNvPicPr>
          <p:nvPr/>
        </p:nvPicPr>
        <p:blipFill>
          <a:blip r:embed="rId3"/>
          <a:stretch>
            <a:fillRect/>
          </a:stretch>
        </p:blipFill>
        <p:spPr>
          <a:xfrm>
            <a:off x="393032" y="1726517"/>
            <a:ext cx="8454529" cy="4625614"/>
          </a:xfrm>
          <a:prstGeom prst="rect">
            <a:avLst/>
          </a:prstGeom>
          <a:ln w="3175">
            <a:solidFill>
              <a:schemeClr val="bg1">
                <a:lumMod val="65000"/>
              </a:schemeClr>
            </a:solidFill>
          </a:ln>
        </p:spPr>
      </p:pic>
    </p:spTree>
    <p:extLst>
      <p:ext uri="{BB962C8B-B14F-4D97-AF65-F5344CB8AC3E}">
        <p14:creationId xmlns:p14="http://schemas.microsoft.com/office/powerpoint/2010/main" val="34321350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26"/>
          <p:cNvSpPr>
            <a:spLocks noGrp="1" noChangeArrowheads="1"/>
          </p:cNvSpPr>
          <p:nvPr>
            <p:ph type="title"/>
          </p:nvPr>
        </p:nvSpPr>
        <p:spPr>
          <a:xfrm>
            <a:off x="609600" y="38100"/>
            <a:ext cx="7772400" cy="1143000"/>
          </a:xfrm>
        </p:spPr>
        <p:txBody>
          <a:bodyPr/>
          <a:lstStyle/>
          <a:p>
            <a:pPr eaLnBrk="1" hangingPunct="1"/>
            <a:r>
              <a:rPr lang="en-US" dirty="0" smtClean="0"/>
              <a:t>Watershed Boundary Dataset</a:t>
            </a:r>
          </a:p>
        </p:txBody>
      </p:sp>
      <p:sp>
        <p:nvSpPr>
          <p:cNvPr id="11267" name="Rectangle 1027"/>
          <p:cNvSpPr>
            <a:spLocks noGrp="1" noChangeArrowheads="1"/>
          </p:cNvSpPr>
          <p:nvPr>
            <p:ph type="body" sz="half" idx="1"/>
          </p:nvPr>
        </p:nvSpPr>
        <p:spPr>
          <a:xfrm>
            <a:off x="685800" y="1981200"/>
            <a:ext cx="4114800" cy="4114800"/>
          </a:xfrm>
        </p:spPr>
        <p:txBody>
          <a:bodyPr/>
          <a:lstStyle/>
          <a:p>
            <a:pPr eaLnBrk="1" hangingPunct="1"/>
            <a:r>
              <a:rPr lang="en-US" dirty="0" smtClean="0"/>
              <a:t>National Program by </a:t>
            </a:r>
            <a:r>
              <a:rPr lang="en-US" dirty="0" smtClean="0">
                <a:solidFill>
                  <a:srgbClr val="FF3300"/>
                </a:solidFill>
              </a:rPr>
              <a:t>USGS</a:t>
            </a:r>
            <a:r>
              <a:rPr lang="en-US" dirty="0" smtClean="0"/>
              <a:t> and </a:t>
            </a:r>
            <a:r>
              <a:rPr lang="en-US" dirty="0" smtClean="0">
                <a:solidFill>
                  <a:srgbClr val="FF3300"/>
                </a:solidFill>
              </a:rPr>
              <a:t>USDA</a:t>
            </a:r>
            <a:r>
              <a:rPr lang="en-US" dirty="0" smtClean="0"/>
              <a:t> (NRCS)</a:t>
            </a:r>
          </a:p>
          <a:p>
            <a:pPr eaLnBrk="1" hangingPunct="1"/>
            <a:r>
              <a:rPr lang="en-US" dirty="0" smtClean="0"/>
              <a:t>Boundaries for </a:t>
            </a:r>
            <a:r>
              <a:rPr lang="en-US" dirty="0" smtClean="0">
                <a:solidFill>
                  <a:srgbClr val="FF3300"/>
                </a:solidFill>
              </a:rPr>
              <a:t>10- and 12- digit</a:t>
            </a:r>
            <a:r>
              <a:rPr lang="en-US" dirty="0" smtClean="0"/>
              <a:t> watersheds</a:t>
            </a:r>
          </a:p>
          <a:p>
            <a:pPr eaLnBrk="1" hangingPunct="1"/>
            <a:r>
              <a:rPr lang="en-US" dirty="0" smtClean="0"/>
              <a:t>First cut is by </a:t>
            </a:r>
            <a:r>
              <a:rPr lang="en-US" dirty="0" smtClean="0">
                <a:solidFill>
                  <a:srgbClr val="FF3300"/>
                </a:solidFill>
              </a:rPr>
              <a:t>automated delineation</a:t>
            </a:r>
            <a:r>
              <a:rPr lang="en-US" dirty="0" smtClean="0"/>
              <a:t> from NED</a:t>
            </a:r>
          </a:p>
          <a:p>
            <a:pPr eaLnBrk="1" hangingPunct="1"/>
            <a:r>
              <a:rPr lang="en-US" dirty="0" smtClean="0">
                <a:solidFill>
                  <a:srgbClr val="FF3300"/>
                </a:solidFill>
              </a:rPr>
              <a:t>Hand checked</a:t>
            </a:r>
            <a:r>
              <a:rPr lang="en-US" dirty="0" smtClean="0"/>
              <a:t> and edited </a:t>
            </a:r>
          </a:p>
        </p:txBody>
      </p:sp>
      <p:pic>
        <p:nvPicPr>
          <p:cNvPr id="11268" name="Picture 1028" descr="wash_fig6"/>
          <p:cNvPicPr>
            <a:picLocks noChangeAspect="1" noChangeArrowheads="1"/>
          </p:cNvPicPr>
          <p:nvPr/>
        </p:nvPicPr>
        <p:blipFill>
          <a:blip r:embed="rId2" cstate="print"/>
          <a:srcRect/>
          <a:stretch>
            <a:fillRect/>
          </a:stretch>
        </p:blipFill>
        <p:spPr bwMode="auto">
          <a:xfrm>
            <a:off x="5181600" y="1600200"/>
            <a:ext cx="3200400" cy="2820988"/>
          </a:xfrm>
          <a:prstGeom prst="rect">
            <a:avLst/>
          </a:prstGeom>
          <a:noFill/>
          <a:ln w="9525">
            <a:noFill/>
            <a:miter lim="800000"/>
            <a:headEnd/>
            <a:tailEnd/>
          </a:ln>
        </p:spPr>
      </p:pic>
      <p:pic>
        <p:nvPicPr>
          <p:cNvPr id="11269" name="Picture 1029" descr="wash_fig1"/>
          <p:cNvPicPr>
            <a:picLocks noChangeAspect="1" noChangeArrowheads="1"/>
          </p:cNvPicPr>
          <p:nvPr/>
        </p:nvPicPr>
        <p:blipFill>
          <a:blip r:embed="rId3" cstate="print"/>
          <a:srcRect/>
          <a:stretch>
            <a:fillRect/>
          </a:stretch>
        </p:blipFill>
        <p:spPr bwMode="auto">
          <a:xfrm>
            <a:off x="5715000" y="4572000"/>
            <a:ext cx="2514600" cy="1814513"/>
          </a:xfrm>
          <a:prstGeom prst="rect">
            <a:avLst/>
          </a:prstGeom>
          <a:noFill/>
          <a:ln w="9525">
            <a:noFill/>
            <a:miter lim="800000"/>
            <a:headEnd/>
            <a:tailEnd/>
          </a:ln>
        </p:spPr>
      </p:pic>
      <p:sp>
        <p:nvSpPr>
          <p:cNvPr id="11270" name="Line 1030"/>
          <p:cNvSpPr>
            <a:spLocks noChangeShapeType="1"/>
          </p:cNvSpPr>
          <p:nvPr/>
        </p:nvSpPr>
        <p:spPr bwMode="auto">
          <a:xfrm flipH="1" flipV="1">
            <a:off x="5257800" y="2667000"/>
            <a:ext cx="1219200" cy="2895600"/>
          </a:xfrm>
          <a:prstGeom prst="line">
            <a:avLst/>
          </a:prstGeom>
          <a:noFill/>
          <a:ln w="9525">
            <a:solidFill>
              <a:schemeClr val="tx1"/>
            </a:solidFill>
            <a:round/>
            <a:headEnd/>
            <a:tailEnd/>
          </a:ln>
        </p:spPr>
        <p:txBody>
          <a:bodyPr/>
          <a:lstStyle/>
          <a:p>
            <a:endParaRPr lang="en-US"/>
          </a:p>
        </p:txBody>
      </p:sp>
      <p:sp>
        <p:nvSpPr>
          <p:cNvPr id="11271" name="Line 1031"/>
          <p:cNvSpPr>
            <a:spLocks noChangeShapeType="1"/>
          </p:cNvSpPr>
          <p:nvPr/>
        </p:nvSpPr>
        <p:spPr bwMode="auto">
          <a:xfrm flipV="1">
            <a:off x="7086600" y="4343400"/>
            <a:ext cx="762000" cy="1371600"/>
          </a:xfrm>
          <a:prstGeom prst="line">
            <a:avLst/>
          </a:prstGeom>
          <a:noFill/>
          <a:ln w="9525">
            <a:solidFill>
              <a:schemeClr val="tx1"/>
            </a:solidFill>
            <a:round/>
            <a:headEnd/>
            <a:tailEnd/>
          </a:ln>
        </p:spPr>
        <p:txBody>
          <a:bodyPr/>
          <a:lstStyle/>
          <a:p>
            <a:endParaRPr lang="en-US"/>
          </a:p>
        </p:txBody>
      </p:sp>
      <p:sp>
        <p:nvSpPr>
          <p:cNvPr id="11272" name="Text Box 1032"/>
          <p:cNvSpPr txBox="1">
            <a:spLocks noChangeArrowheads="1"/>
          </p:cNvSpPr>
          <p:nvPr/>
        </p:nvSpPr>
        <p:spPr bwMode="auto">
          <a:xfrm>
            <a:off x="6400800" y="2057400"/>
            <a:ext cx="2578100" cy="457200"/>
          </a:xfrm>
          <a:prstGeom prst="rect">
            <a:avLst/>
          </a:prstGeom>
          <a:noFill/>
          <a:ln w="9525">
            <a:noFill/>
            <a:miter lim="800000"/>
            <a:headEnd/>
            <a:tailEnd/>
          </a:ln>
        </p:spPr>
        <p:txBody>
          <a:bodyPr wrap="none">
            <a:spAutoFit/>
          </a:bodyPr>
          <a:lstStyle/>
          <a:p>
            <a:r>
              <a:rPr lang="en-US"/>
              <a:t>10-digit watersheds</a:t>
            </a:r>
          </a:p>
        </p:txBody>
      </p:sp>
      <p:sp>
        <p:nvSpPr>
          <p:cNvPr id="2" name="Rectangle 1"/>
          <p:cNvSpPr/>
          <p:nvPr/>
        </p:nvSpPr>
        <p:spPr>
          <a:xfrm>
            <a:off x="609600" y="975152"/>
            <a:ext cx="8369300" cy="461665"/>
          </a:xfrm>
          <a:prstGeom prst="rect">
            <a:avLst/>
          </a:prstGeom>
        </p:spPr>
        <p:txBody>
          <a:bodyPr wrap="square">
            <a:spAutoFit/>
          </a:bodyPr>
          <a:lstStyle/>
          <a:p>
            <a:r>
              <a:rPr lang="en-US" u="sng" dirty="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4"/>
              </a:rPr>
              <a:t>http://</a:t>
            </a:r>
            <a:r>
              <a:rPr lang="en-US" u="sng"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4"/>
              </a:rPr>
              <a:t>nhd.usgs.gov/wbd.html</a:t>
            </a:r>
            <a:r>
              <a:rPr lang="en-US" u="sng"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51102"/>
            <a:ext cx="8229600" cy="1143000"/>
          </a:xfrm>
        </p:spPr>
        <p:txBody>
          <a:bodyPr>
            <a:normAutofit fontScale="90000"/>
          </a:bodyPr>
          <a:lstStyle/>
          <a:p>
            <a:r>
              <a:rPr lang="en-US" dirty="0" smtClean="0"/>
              <a:t>Ready to Use Services in ArcGIS Pro</a:t>
            </a:r>
            <a:br>
              <a:rPr lang="en-US" dirty="0" smtClean="0"/>
            </a:br>
            <a:r>
              <a:rPr lang="en-US" dirty="0" err="1" smtClean="0"/>
              <a:t>e.g</a:t>
            </a:r>
            <a:r>
              <a:rPr lang="en-US" dirty="0" smtClean="0"/>
              <a:t> Watershed Delineation</a:t>
            </a:r>
            <a:endParaRPr lang="en-US" dirty="0"/>
          </a:p>
        </p:txBody>
      </p:sp>
      <p:pic>
        <p:nvPicPr>
          <p:cNvPr id="6" name="Picture 5"/>
          <p:cNvPicPr>
            <a:picLocks noChangeAspect="1"/>
          </p:cNvPicPr>
          <p:nvPr/>
        </p:nvPicPr>
        <p:blipFill>
          <a:blip r:embed="rId2"/>
          <a:stretch>
            <a:fillRect/>
          </a:stretch>
        </p:blipFill>
        <p:spPr>
          <a:xfrm>
            <a:off x="97051" y="1827335"/>
            <a:ext cx="8949895" cy="4100032"/>
          </a:xfrm>
          <a:prstGeom prst="rect">
            <a:avLst/>
          </a:prstGeom>
          <a:ln w="3175">
            <a:solidFill>
              <a:schemeClr val="bg1">
                <a:lumMod val="65000"/>
              </a:schemeClr>
            </a:solidFill>
          </a:ln>
        </p:spPr>
      </p:pic>
    </p:spTree>
    <p:extLst>
      <p:ext uri="{BB962C8B-B14F-4D97-AF65-F5344CB8AC3E}">
        <p14:creationId xmlns:p14="http://schemas.microsoft.com/office/powerpoint/2010/main" val="12757125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870" y="365126"/>
            <a:ext cx="7514754" cy="1325563"/>
          </a:xfrm>
        </p:spPr>
        <p:txBody>
          <a:bodyPr>
            <a:normAutofit/>
          </a:bodyPr>
          <a:lstStyle/>
          <a:p>
            <a:r>
              <a:rPr lang="en-US" dirty="0" smtClean="0"/>
              <a:t>Hurricane Florence Forecast</a:t>
            </a:r>
            <a:br>
              <a:rPr lang="en-US" dirty="0" smtClean="0"/>
            </a:br>
            <a:r>
              <a:rPr lang="en-US" sz="2400" dirty="0" smtClean="0"/>
              <a:t>as of 11AM Weds 12 Sept 2018</a:t>
            </a:r>
            <a:endParaRPr lang="en-US" sz="2400" dirty="0"/>
          </a:p>
        </p:txBody>
      </p:sp>
      <p:pic>
        <p:nvPicPr>
          <p:cNvPr id="3" name="Picture 2"/>
          <p:cNvPicPr>
            <a:picLocks noChangeAspect="1"/>
          </p:cNvPicPr>
          <p:nvPr/>
        </p:nvPicPr>
        <p:blipFill>
          <a:blip r:embed="rId2"/>
          <a:stretch>
            <a:fillRect/>
          </a:stretch>
        </p:blipFill>
        <p:spPr>
          <a:xfrm>
            <a:off x="920870" y="1690689"/>
            <a:ext cx="7514754" cy="4363060"/>
          </a:xfrm>
          <a:prstGeom prst="rect">
            <a:avLst/>
          </a:prstGeom>
          <a:ln w="3175">
            <a:solidFill>
              <a:schemeClr val="bg1">
                <a:lumMod val="65000"/>
              </a:schemeClr>
            </a:solidFill>
          </a:ln>
        </p:spPr>
      </p:pic>
      <p:sp>
        <p:nvSpPr>
          <p:cNvPr id="4" name="TextBox 3"/>
          <p:cNvSpPr txBox="1"/>
          <p:nvPr/>
        </p:nvSpPr>
        <p:spPr>
          <a:xfrm>
            <a:off x="1977292" y="6158524"/>
            <a:ext cx="339144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Source: National Hurricane Center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5292984" y="6158524"/>
            <a:ext cx="284687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https://www.nhc.noaa.gov</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rPr>
              <a:t>/</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4"/>
          <a:stretch>
            <a:fillRect/>
          </a:stretch>
        </p:blipFill>
        <p:spPr>
          <a:xfrm>
            <a:off x="920870" y="5201997"/>
            <a:ext cx="4495800" cy="857250"/>
          </a:xfrm>
          <a:prstGeom prst="rect">
            <a:avLst/>
          </a:prstGeom>
          <a:ln w="3175">
            <a:solidFill>
              <a:schemeClr val="bg1">
                <a:lumMod val="65000"/>
              </a:schemeClr>
            </a:solidFill>
          </a:ln>
        </p:spPr>
      </p:pic>
    </p:spTree>
    <p:extLst>
      <p:ext uri="{BB962C8B-B14F-4D97-AF65-F5344CB8AC3E}">
        <p14:creationId xmlns:p14="http://schemas.microsoft.com/office/powerpoint/2010/main" val="29003591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National Water Model Forecasts for Carolina Coast</a:t>
            </a:r>
            <a:endParaRPr lang="en-US" sz="2800" dirty="0"/>
          </a:p>
        </p:txBody>
      </p:sp>
      <p:pic>
        <p:nvPicPr>
          <p:cNvPr id="3" name="Picture 2"/>
          <p:cNvPicPr>
            <a:picLocks noChangeAspect="1"/>
          </p:cNvPicPr>
          <p:nvPr/>
        </p:nvPicPr>
        <p:blipFill>
          <a:blip r:embed="rId2"/>
          <a:stretch>
            <a:fillRect/>
          </a:stretch>
        </p:blipFill>
        <p:spPr>
          <a:xfrm>
            <a:off x="287032" y="1864143"/>
            <a:ext cx="8569935" cy="4631297"/>
          </a:xfrm>
          <a:prstGeom prst="rect">
            <a:avLst/>
          </a:prstGeom>
          <a:ln w="3175">
            <a:solidFill>
              <a:schemeClr val="bg1">
                <a:lumMod val="65000"/>
              </a:schemeClr>
            </a:solidFill>
          </a:ln>
        </p:spPr>
      </p:pic>
      <p:sp>
        <p:nvSpPr>
          <p:cNvPr id="4" name="Rectangle 3"/>
          <p:cNvSpPr/>
          <p:nvPr/>
        </p:nvSpPr>
        <p:spPr>
          <a:xfrm>
            <a:off x="2712080" y="1223418"/>
            <a:ext cx="2811347"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rPr>
              <a:t>water.noaa.gov/map</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731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River Discharge Forecast from Florence</a:t>
            </a:r>
            <a:endParaRPr lang="en-US" sz="3600" dirty="0"/>
          </a:p>
        </p:txBody>
      </p:sp>
      <p:grpSp>
        <p:nvGrpSpPr>
          <p:cNvPr id="5" name="Group 4"/>
          <p:cNvGrpSpPr/>
          <p:nvPr/>
        </p:nvGrpSpPr>
        <p:grpSpPr>
          <a:xfrm>
            <a:off x="1420720" y="1433750"/>
            <a:ext cx="5963397" cy="4909125"/>
            <a:chOff x="1322479" y="1690689"/>
            <a:chExt cx="5963397" cy="4909125"/>
          </a:xfrm>
        </p:grpSpPr>
        <p:pic>
          <p:nvPicPr>
            <p:cNvPr id="3" name="Picture 2"/>
            <p:cNvPicPr>
              <a:picLocks noChangeAspect="1"/>
            </p:cNvPicPr>
            <p:nvPr/>
          </p:nvPicPr>
          <p:blipFill>
            <a:blip r:embed="rId2"/>
            <a:stretch>
              <a:fillRect/>
            </a:stretch>
          </p:blipFill>
          <p:spPr>
            <a:xfrm>
              <a:off x="1322479" y="1690689"/>
              <a:ext cx="5963397" cy="4909125"/>
            </a:xfrm>
            <a:prstGeom prst="rect">
              <a:avLst/>
            </a:prstGeom>
            <a:ln w="3175">
              <a:solidFill>
                <a:schemeClr val="bg1">
                  <a:lumMod val="65000"/>
                </a:schemeClr>
              </a:solidFill>
            </a:ln>
          </p:spPr>
        </p:pic>
        <p:pic>
          <p:nvPicPr>
            <p:cNvPr id="4" name="Picture 3"/>
            <p:cNvPicPr>
              <a:picLocks noChangeAspect="1"/>
            </p:cNvPicPr>
            <p:nvPr/>
          </p:nvPicPr>
          <p:blipFill>
            <a:blip r:embed="rId3"/>
            <a:stretch>
              <a:fillRect/>
            </a:stretch>
          </p:blipFill>
          <p:spPr>
            <a:xfrm>
              <a:off x="2629844" y="3256050"/>
              <a:ext cx="1920035" cy="1852002"/>
            </a:xfrm>
            <a:prstGeom prst="rect">
              <a:avLst/>
            </a:prstGeom>
            <a:ln w="3175">
              <a:solidFill>
                <a:schemeClr val="bg1">
                  <a:lumMod val="65000"/>
                </a:schemeClr>
              </a:solidFill>
            </a:ln>
          </p:spPr>
        </p:pic>
      </p:grpSp>
      <p:sp>
        <p:nvSpPr>
          <p:cNvPr id="6" name="TextBox 5"/>
          <p:cNvSpPr txBox="1"/>
          <p:nvPr/>
        </p:nvSpPr>
        <p:spPr>
          <a:xfrm>
            <a:off x="4616260" y="5682883"/>
            <a:ext cx="44403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Sat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4960672" y="5682883"/>
            <a:ext cx="49404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Sun</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5345020" y="5682883"/>
            <a:ext cx="57579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Mon</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4294000" y="5682883"/>
            <a:ext cx="49084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Fri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83127" y="2848501"/>
            <a:ext cx="2331792"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River Discharge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(cubic feet per second)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5431018" y="2848501"/>
            <a:ext cx="1953099"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160,000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cfs</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on Sunday evening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3911322" y="5675326"/>
            <a:ext cx="49885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Thu</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p:cNvSpPr txBox="1"/>
          <p:nvPr/>
        </p:nvSpPr>
        <p:spPr>
          <a:xfrm>
            <a:off x="3479369" y="5675326"/>
            <a:ext cx="56990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Wed</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p:cNvSpPr txBox="1"/>
          <p:nvPr/>
        </p:nvSpPr>
        <p:spPr>
          <a:xfrm>
            <a:off x="2611351" y="6385649"/>
            <a:ext cx="359765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Forecast as of Weds Sept 12 at 8 AM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6" name="Straight Connector 15"/>
          <p:cNvCxnSpPr/>
          <p:nvPr/>
        </p:nvCxnSpPr>
        <p:spPr>
          <a:xfrm>
            <a:off x="5414713" y="2999111"/>
            <a:ext cx="0" cy="35368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5263592" y="3173046"/>
            <a:ext cx="302241"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91608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060" y="203200"/>
            <a:ext cx="7772400" cy="838200"/>
          </a:xfrm>
          <a:solidFill>
            <a:schemeClr val="bg1"/>
          </a:solidFill>
        </p:spPr>
        <p:txBody>
          <a:bodyPr/>
          <a:lstStyle/>
          <a:p>
            <a:r>
              <a:rPr lang="en-US" dirty="0">
                <a:hlinkClick r:id="rId2"/>
              </a:rPr>
              <a:t>http://water.weather.gov/ahps</a:t>
            </a:r>
            <a:r>
              <a:rPr lang="en-US" dirty="0" smtClean="0">
                <a:hlinkClick r:id="rId2"/>
              </a:rPr>
              <a:t>/</a:t>
            </a:r>
            <a:r>
              <a:rPr lang="en-US" dirty="0" smtClean="0"/>
              <a:t> </a:t>
            </a:r>
            <a:endParaRPr lang="en-US" dirty="0"/>
          </a:p>
        </p:txBody>
      </p:sp>
      <p:pic>
        <p:nvPicPr>
          <p:cNvPr id="3" name="Picture 2"/>
          <p:cNvPicPr>
            <a:picLocks noChangeAspect="1"/>
          </p:cNvPicPr>
          <p:nvPr/>
        </p:nvPicPr>
        <p:blipFill>
          <a:blip r:embed="rId3"/>
          <a:stretch>
            <a:fillRect/>
          </a:stretch>
        </p:blipFill>
        <p:spPr>
          <a:xfrm>
            <a:off x="244475" y="1041400"/>
            <a:ext cx="8541570" cy="5194300"/>
          </a:xfrm>
          <a:prstGeom prst="rect">
            <a:avLst/>
          </a:prstGeom>
          <a:ln>
            <a:solidFill>
              <a:schemeClr val="bg1">
                <a:lumMod val="65000"/>
              </a:schemeClr>
            </a:solidFill>
          </a:ln>
        </p:spPr>
      </p:pic>
    </p:spTree>
    <p:extLst>
      <p:ext uri="{BB962C8B-B14F-4D97-AF65-F5344CB8AC3E}">
        <p14:creationId xmlns:p14="http://schemas.microsoft.com/office/powerpoint/2010/main" val="41643789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674" y="24809"/>
            <a:ext cx="7772400" cy="889591"/>
          </a:xfrm>
        </p:spPr>
        <p:txBody>
          <a:bodyPr/>
          <a:lstStyle/>
          <a:p>
            <a:r>
              <a:rPr lang="en-US" dirty="0">
                <a:hlinkClick r:id="rId2"/>
              </a:rPr>
              <a:t>http://water.weather.gov/ahps</a:t>
            </a:r>
            <a:r>
              <a:rPr lang="en-US" dirty="0" smtClean="0">
                <a:hlinkClick r:id="rId2"/>
              </a:rPr>
              <a:t>/</a:t>
            </a:r>
            <a:r>
              <a:rPr lang="en-US" dirty="0" smtClean="0"/>
              <a:t> </a:t>
            </a:r>
            <a:endParaRPr lang="en-US" dirty="0"/>
          </a:p>
        </p:txBody>
      </p:sp>
      <p:pic>
        <p:nvPicPr>
          <p:cNvPr id="3" name="Picture 2"/>
          <p:cNvPicPr>
            <a:picLocks noChangeAspect="1"/>
          </p:cNvPicPr>
          <p:nvPr/>
        </p:nvPicPr>
        <p:blipFill>
          <a:blip r:embed="rId3"/>
          <a:stretch>
            <a:fillRect/>
          </a:stretch>
        </p:blipFill>
        <p:spPr>
          <a:xfrm>
            <a:off x="67186" y="1182412"/>
            <a:ext cx="8949375" cy="4916933"/>
          </a:xfrm>
          <a:prstGeom prst="rect">
            <a:avLst/>
          </a:prstGeom>
          <a:ln w="3175">
            <a:solidFill>
              <a:schemeClr val="bg1">
                <a:lumMod val="65000"/>
              </a:schemeClr>
            </a:solidFill>
          </a:ln>
        </p:spPr>
      </p:pic>
    </p:spTree>
    <p:extLst>
      <p:ext uri="{BB962C8B-B14F-4D97-AF65-F5344CB8AC3E}">
        <p14:creationId xmlns:p14="http://schemas.microsoft.com/office/powerpoint/2010/main" val="1463934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rgbClr val="FF0000"/>
                </a:solidFill>
              </a:rPr>
              <a:t>CUAHSI </a:t>
            </a:r>
            <a:r>
              <a:rPr lang="en-US" sz="2800" dirty="0" err="1" smtClean="0">
                <a:solidFill>
                  <a:srgbClr val="FF0000"/>
                </a:solidFill>
              </a:rPr>
              <a:t>HydroClient</a:t>
            </a:r>
            <a:r>
              <a:rPr lang="en-US" sz="2800" dirty="0" smtClean="0">
                <a:solidFill>
                  <a:srgbClr val="FF0000"/>
                </a:solidFill>
              </a:rPr>
              <a:t>  </a:t>
            </a:r>
            <a:r>
              <a:rPr lang="en-US" sz="2800" dirty="0" smtClean="0">
                <a:hlinkClick r:id="rId2"/>
              </a:rPr>
              <a:t>http://data.cuahsi.org</a:t>
            </a:r>
            <a:r>
              <a:rPr lang="en-US" sz="2800" dirty="0" smtClean="0"/>
              <a:t> </a:t>
            </a:r>
            <a:br>
              <a:rPr lang="en-US" sz="2800" dirty="0" smtClean="0"/>
            </a:br>
            <a:r>
              <a:rPr lang="en-US" sz="2800" dirty="0" smtClean="0"/>
              <a:t>Query for Streamflow Data in the Houston Area during Hurricane Harvey – 39 time series identified</a:t>
            </a:r>
            <a:endParaRPr lang="en-US" sz="2800" dirty="0"/>
          </a:p>
        </p:txBody>
      </p:sp>
      <p:pic>
        <p:nvPicPr>
          <p:cNvPr id="3" name="Picture 2"/>
          <p:cNvPicPr>
            <a:picLocks noChangeAspect="1"/>
          </p:cNvPicPr>
          <p:nvPr/>
        </p:nvPicPr>
        <p:blipFill>
          <a:blip r:embed="rId3"/>
          <a:stretch>
            <a:fillRect/>
          </a:stretch>
        </p:blipFill>
        <p:spPr>
          <a:xfrm>
            <a:off x="628650" y="1690689"/>
            <a:ext cx="8211000" cy="4663219"/>
          </a:xfrm>
          <a:prstGeom prst="rect">
            <a:avLst/>
          </a:prstGeom>
          <a:ln w="3175">
            <a:solidFill>
              <a:schemeClr val="bg1">
                <a:lumMod val="65000"/>
              </a:schemeClr>
            </a:solidFill>
          </a:ln>
        </p:spPr>
      </p:pic>
    </p:spTree>
    <p:extLst>
      <p:ext uri="{BB962C8B-B14F-4D97-AF65-F5344CB8AC3E}">
        <p14:creationId xmlns:p14="http://schemas.microsoft.com/office/powerpoint/2010/main" val="34490964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Time Series Data </a:t>
            </a:r>
            <a:br>
              <a:rPr lang="en-US" sz="3600" dirty="0" smtClean="0"/>
            </a:br>
            <a:r>
              <a:rPr lang="en-US" sz="3600" dirty="0" smtClean="0"/>
              <a:t>Downloaded to Excel</a:t>
            </a:r>
            <a:endParaRPr lang="en-US" sz="3600" dirty="0"/>
          </a:p>
        </p:txBody>
      </p:sp>
      <p:pic>
        <p:nvPicPr>
          <p:cNvPr id="3" name="Picture 2"/>
          <p:cNvPicPr>
            <a:picLocks noChangeAspect="1"/>
          </p:cNvPicPr>
          <p:nvPr/>
        </p:nvPicPr>
        <p:blipFill>
          <a:blip r:embed="rId2"/>
          <a:stretch>
            <a:fillRect/>
          </a:stretch>
        </p:blipFill>
        <p:spPr>
          <a:xfrm>
            <a:off x="628650" y="3880611"/>
            <a:ext cx="7343775" cy="2724150"/>
          </a:xfrm>
          <a:prstGeom prst="rect">
            <a:avLst/>
          </a:prstGeom>
          <a:ln w="3175">
            <a:solidFill>
              <a:schemeClr val="bg1">
                <a:lumMod val="65000"/>
              </a:schemeClr>
            </a:solidFill>
          </a:ln>
        </p:spPr>
      </p:pic>
      <p:pic>
        <p:nvPicPr>
          <p:cNvPr id="4" name="Picture 3"/>
          <p:cNvPicPr>
            <a:picLocks noChangeAspect="1"/>
          </p:cNvPicPr>
          <p:nvPr/>
        </p:nvPicPr>
        <p:blipFill>
          <a:blip r:embed="rId3"/>
          <a:stretch>
            <a:fillRect/>
          </a:stretch>
        </p:blipFill>
        <p:spPr>
          <a:xfrm>
            <a:off x="560636" y="1729963"/>
            <a:ext cx="6672695" cy="1970773"/>
          </a:xfrm>
          <a:prstGeom prst="rect">
            <a:avLst/>
          </a:prstGeom>
          <a:ln w="3175">
            <a:solidFill>
              <a:schemeClr val="bg1">
                <a:lumMod val="65000"/>
              </a:schemeClr>
            </a:solidFill>
          </a:ln>
        </p:spPr>
      </p:pic>
      <p:pic>
        <p:nvPicPr>
          <p:cNvPr id="5" name="Picture 4"/>
          <p:cNvPicPr>
            <a:picLocks noChangeAspect="1"/>
          </p:cNvPicPr>
          <p:nvPr/>
        </p:nvPicPr>
        <p:blipFill>
          <a:blip r:embed="rId4"/>
          <a:stretch>
            <a:fillRect/>
          </a:stretch>
        </p:blipFill>
        <p:spPr>
          <a:xfrm>
            <a:off x="5306684" y="404400"/>
            <a:ext cx="3714750" cy="2381250"/>
          </a:xfrm>
          <a:prstGeom prst="rect">
            <a:avLst/>
          </a:prstGeom>
          <a:ln w="3175">
            <a:solidFill>
              <a:schemeClr val="bg1">
                <a:lumMod val="65000"/>
              </a:schemeClr>
            </a:solidFill>
          </a:ln>
        </p:spPr>
      </p:pic>
    </p:spTree>
    <p:extLst>
      <p:ext uri="{BB962C8B-B14F-4D97-AF65-F5344CB8AC3E}">
        <p14:creationId xmlns:p14="http://schemas.microsoft.com/office/powerpoint/2010/main" val="15825959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38909"/>
            <a:ext cx="9091588" cy="6219681"/>
          </a:xfrm>
          <a:prstGeom prst="rect">
            <a:avLst/>
          </a:prstGeom>
        </p:spPr>
      </p:pic>
      <p:pic>
        <p:nvPicPr>
          <p:cNvPr id="5" name="Picture 4"/>
          <p:cNvPicPr>
            <a:picLocks noChangeAspect="1"/>
          </p:cNvPicPr>
          <p:nvPr/>
        </p:nvPicPr>
        <p:blipFill>
          <a:blip r:embed="rId3"/>
          <a:stretch>
            <a:fillRect/>
          </a:stretch>
        </p:blipFill>
        <p:spPr>
          <a:xfrm>
            <a:off x="0" y="0"/>
            <a:ext cx="5400675" cy="1771650"/>
          </a:xfrm>
          <a:prstGeom prst="rect">
            <a:avLst/>
          </a:prstGeom>
        </p:spPr>
      </p:pic>
      <p:sp>
        <p:nvSpPr>
          <p:cNvPr id="6" name="Title 1"/>
          <p:cNvSpPr>
            <a:spLocks noGrp="1"/>
          </p:cNvSpPr>
          <p:nvPr>
            <p:ph type="title"/>
          </p:nvPr>
        </p:nvSpPr>
        <p:spPr>
          <a:xfrm>
            <a:off x="2700337" y="1043709"/>
            <a:ext cx="5751945" cy="369455"/>
          </a:xfrm>
          <a:solidFill>
            <a:schemeClr val="bg1"/>
          </a:solidFill>
        </p:spPr>
        <p:txBody>
          <a:bodyPr/>
          <a:lstStyle/>
          <a:p>
            <a:r>
              <a:rPr lang="en-US" sz="2800" dirty="0">
                <a:hlinkClick r:id="rId4"/>
              </a:rPr>
              <a:t>http://enviroatlas.epa.gov/enviroatlas</a:t>
            </a:r>
            <a:r>
              <a:rPr lang="en-US" sz="2800" dirty="0" smtClean="0">
                <a:hlinkClick r:id="rId4"/>
              </a:rPr>
              <a:t>/</a:t>
            </a:r>
            <a:r>
              <a:rPr lang="en-US" sz="2800" dirty="0" smtClean="0"/>
              <a:t> </a:t>
            </a:r>
            <a:endParaRPr lang="en-US" sz="2800" dirty="0"/>
          </a:p>
        </p:txBody>
      </p:sp>
    </p:spTree>
    <p:extLst>
      <p:ext uri="{BB962C8B-B14F-4D97-AF65-F5344CB8AC3E}">
        <p14:creationId xmlns:p14="http://schemas.microsoft.com/office/powerpoint/2010/main" val="4871981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3500" y="139279"/>
            <a:ext cx="8370625" cy="461665"/>
          </a:xfrm>
          <a:prstGeom prst="rect">
            <a:avLst/>
          </a:prstGeom>
          <a:noFill/>
        </p:spPr>
        <p:txBody>
          <a:bodyPr wrap="none" rtlCol="0">
            <a:spAutoFit/>
          </a:bodyPr>
          <a:lstStyle/>
          <a:p>
            <a:r>
              <a:rPr lang="en-US" dirty="0" smtClean="0">
                <a:solidFill>
                  <a:srgbClr val="000000"/>
                </a:solidFill>
              </a:rPr>
              <a:t>Texas Natural Resource </a:t>
            </a:r>
            <a:r>
              <a:rPr lang="en-US" dirty="0">
                <a:solidFill>
                  <a:srgbClr val="000000"/>
                </a:solidFill>
              </a:rPr>
              <a:t>Information System  </a:t>
            </a:r>
            <a:r>
              <a:rPr lang="en-US" dirty="0">
                <a:solidFill>
                  <a:srgbClr val="000000"/>
                </a:solidFill>
                <a:hlinkClick r:id="rId2"/>
              </a:rPr>
              <a:t>http://www.tnris.org</a:t>
            </a:r>
            <a:r>
              <a:rPr lang="en-US" dirty="0" smtClean="0">
                <a:solidFill>
                  <a:srgbClr val="000000"/>
                </a:solidFill>
                <a:hlinkClick r:id="rId2"/>
              </a:rPr>
              <a:t>/</a:t>
            </a:r>
            <a:r>
              <a:rPr lang="en-US" dirty="0" smtClean="0">
                <a:solidFill>
                  <a:srgbClr val="000000"/>
                </a:solidFill>
              </a:rPr>
              <a:t> </a:t>
            </a:r>
            <a:endParaRPr lang="en-US" dirty="0">
              <a:solidFill>
                <a:srgbClr val="000000"/>
              </a:solidFill>
            </a:endParaRPr>
          </a:p>
        </p:txBody>
      </p:sp>
      <p:pic>
        <p:nvPicPr>
          <p:cNvPr id="2" name="Picture 1"/>
          <p:cNvPicPr>
            <a:picLocks noChangeAspect="1"/>
          </p:cNvPicPr>
          <p:nvPr/>
        </p:nvPicPr>
        <p:blipFill>
          <a:blip r:embed="rId3"/>
          <a:stretch>
            <a:fillRect/>
          </a:stretch>
        </p:blipFill>
        <p:spPr>
          <a:xfrm>
            <a:off x="234462" y="691118"/>
            <a:ext cx="8638442" cy="2864638"/>
          </a:xfrm>
          <a:prstGeom prst="rect">
            <a:avLst/>
          </a:prstGeom>
          <a:ln w="3175">
            <a:solidFill>
              <a:schemeClr val="bg1">
                <a:lumMod val="65000"/>
              </a:schemeClr>
            </a:solidFill>
          </a:ln>
        </p:spPr>
      </p:pic>
      <p:pic>
        <p:nvPicPr>
          <p:cNvPr id="6" name="Picture 5"/>
          <p:cNvPicPr>
            <a:picLocks noChangeAspect="1"/>
          </p:cNvPicPr>
          <p:nvPr/>
        </p:nvPicPr>
        <p:blipFill>
          <a:blip r:embed="rId4"/>
          <a:stretch>
            <a:fillRect/>
          </a:stretch>
        </p:blipFill>
        <p:spPr>
          <a:xfrm>
            <a:off x="123092" y="3645930"/>
            <a:ext cx="8749812" cy="1110553"/>
          </a:xfrm>
          <a:prstGeom prst="rect">
            <a:avLst/>
          </a:prstGeom>
          <a:ln w="3175">
            <a:solidFill>
              <a:schemeClr val="bg1">
                <a:lumMod val="65000"/>
              </a:schemeClr>
            </a:solidFill>
          </a:ln>
        </p:spPr>
      </p:pic>
      <p:pic>
        <p:nvPicPr>
          <p:cNvPr id="7" name="Picture 6"/>
          <p:cNvPicPr>
            <a:picLocks noChangeAspect="1"/>
          </p:cNvPicPr>
          <p:nvPr/>
        </p:nvPicPr>
        <p:blipFill>
          <a:blip r:embed="rId5"/>
          <a:stretch>
            <a:fillRect/>
          </a:stretch>
        </p:blipFill>
        <p:spPr>
          <a:xfrm>
            <a:off x="397042" y="4958377"/>
            <a:ext cx="8220846" cy="1454954"/>
          </a:xfrm>
          <a:prstGeom prst="rect">
            <a:avLst/>
          </a:prstGeom>
          <a:ln w="3175">
            <a:solidFill>
              <a:schemeClr val="bg1">
                <a:lumMod val="65000"/>
              </a:schemeClr>
            </a:solidFill>
          </a:ln>
        </p:spPr>
      </p:pic>
    </p:spTree>
    <p:extLst>
      <p:ext uri="{BB962C8B-B14F-4D97-AF65-F5344CB8AC3E}">
        <p14:creationId xmlns:p14="http://schemas.microsoft.com/office/powerpoint/2010/main" val="33203859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1027"/>
          <p:cNvSpPr>
            <a:spLocks noGrp="1" noChangeArrowheads="1"/>
          </p:cNvSpPr>
          <p:nvPr>
            <p:ph type="title"/>
          </p:nvPr>
        </p:nvSpPr>
        <p:spPr>
          <a:xfrm>
            <a:off x="530225" y="38100"/>
            <a:ext cx="7772400" cy="830640"/>
          </a:xfrm>
        </p:spPr>
        <p:txBody>
          <a:bodyPr/>
          <a:lstStyle/>
          <a:p>
            <a:pPr eaLnBrk="1" hangingPunct="1"/>
            <a:r>
              <a:rPr lang="en-US" sz="3600" dirty="0" smtClean="0"/>
              <a:t>Watershed Hierarchy</a:t>
            </a:r>
          </a:p>
        </p:txBody>
      </p:sp>
      <p:grpSp>
        <p:nvGrpSpPr>
          <p:cNvPr id="4" name="Group 3"/>
          <p:cNvGrpSpPr/>
          <p:nvPr/>
        </p:nvGrpSpPr>
        <p:grpSpPr>
          <a:xfrm>
            <a:off x="6601025" y="2051003"/>
            <a:ext cx="2211387" cy="3692525"/>
            <a:chOff x="6248400" y="1565275"/>
            <a:chExt cx="3354387" cy="3692525"/>
          </a:xfrm>
        </p:grpSpPr>
        <p:sp>
          <p:nvSpPr>
            <p:cNvPr id="10242" name="Line 1026"/>
            <p:cNvSpPr>
              <a:spLocks noChangeShapeType="1"/>
            </p:cNvSpPr>
            <p:nvPr/>
          </p:nvSpPr>
          <p:spPr bwMode="auto">
            <a:xfrm>
              <a:off x="7513637" y="1828800"/>
              <a:ext cx="0" cy="3429000"/>
            </a:xfrm>
            <a:prstGeom prst="line">
              <a:avLst/>
            </a:prstGeom>
            <a:noFill/>
            <a:ln w="28575">
              <a:solidFill>
                <a:schemeClr val="tx2"/>
              </a:solidFill>
              <a:round/>
              <a:headEnd/>
              <a:tailEnd type="triangle" w="med" len="med"/>
            </a:ln>
          </p:spPr>
          <p:txBody>
            <a:bodyPr/>
            <a:lstStyle/>
            <a:p>
              <a:endParaRPr lang="en-US"/>
            </a:p>
          </p:txBody>
        </p:sp>
        <p:sp>
          <p:nvSpPr>
            <p:cNvPr id="10245" name="Oval 1029"/>
            <p:cNvSpPr>
              <a:spLocks noChangeArrowheads="1"/>
            </p:cNvSpPr>
            <p:nvPr/>
          </p:nvSpPr>
          <p:spPr bwMode="auto">
            <a:xfrm>
              <a:off x="6248400" y="1981200"/>
              <a:ext cx="2514600" cy="457200"/>
            </a:xfrm>
            <a:prstGeom prst="ellipse">
              <a:avLst/>
            </a:prstGeom>
            <a:solidFill>
              <a:schemeClr val="accent1">
                <a:lumMod val="60000"/>
                <a:lumOff val="40000"/>
              </a:schemeClr>
            </a:solidFill>
            <a:ln w="9525">
              <a:solidFill>
                <a:schemeClr val="tx1"/>
              </a:solidFill>
              <a:round/>
              <a:headEnd/>
              <a:tailEnd/>
            </a:ln>
          </p:spPr>
          <p:txBody>
            <a:bodyPr wrap="none" anchor="ctr"/>
            <a:lstStyle/>
            <a:p>
              <a:endParaRPr lang="en-US"/>
            </a:p>
          </p:txBody>
        </p:sp>
        <p:sp>
          <p:nvSpPr>
            <p:cNvPr id="10246" name="Oval 1030"/>
            <p:cNvSpPr>
              <a:spLocks noChangeArrowheads="1"/>
            </p:cNvSpPr>
            <p:nvPr/>
          </p:nvSpPr>
          <p:spPr bwMode="auto">
            <a:xfrm>
              <a:off x="6478587" y="2681288"/>
              <a:ext cx="2057400" cy="304800"/>
            </a:xfrm>
            <a:prstGeom prst="ellipse">
              <a:avLst/>
            </a:prstGeom>
            <a:solidFill>
              <a:schemeClr val="accent1">
                <a:lumMod val="60000"/>
                <a:lumOff val="40000"/>
              </a:schemeClr>
            </a:solidFill>
            <a:ln w="9525">
              <a:solidFill>
                <a:schemeClr val="tx1"/>
              </a:solidFill>
              <a:round/>
              <a:headEnd/>
              <a:tailEnd/>
            </a:ln>
          </p:spPr>
          <p:txBody>
            <a:bodyPr wrap="none" anchor="ctr"/>
            <a:lstStyle/>
            <a:p>
              <a:endParaRPr lang="en-US"/>
            </a:p>
          </p:txBody>
        </p:sp>
        <p:sp>
          <p:nvSpPr>
            <p:cNvPr id="10247" name="Oval 1031"/>
            <p:cNvSpPr>
              <a:spLocks noChangeArrowheads="1"/>
            </p:cNvSpPr>
            <p:nvPr/>
          </p:nvSpPr>
          <p:spPr bwMode="auto">
            <a:xfrm>
              <a:off x="6678612" y="3138488"/>
              <a:ext cx="1676400" cy="304800"/>
            </a:xfrm>
            <a:prstGeom prst="ellipse">
              <a:avLst/>
            </a:prstGeom>
            <a:solidFill>
              <a:schemeClr val="accent1">
                <a:lumMod val="60000"/>
                <a:lumOff val="40000"/>
              </a:schemeClr>
            </a:solidFill>
            <a:ln w="9525">
              <a:solidFill>
                <a:schemeClr val="tx1"/>
              </a:solidFill>
              <a:round/>
              <a:headEnd/>
              <a:tailEnd/>
            </a:ln>
          </p:spPr>
          <p:txBody>
            <a:bodyPr wrap="none" anchor="ctr"/>
            <a:lstStyle/>
            <a:p>
              <a:endParaRPr lang="en-US"/>
            </a:p>
          </p:txBody>
        </p:sp>
        <p:sp>
          <p:nvSpPr>
            <p:cNvPr id="10248" name="Oval 1032"/>
            <p:cNvSpPr>
              <a:spLocks noChangeArrowheads="1"/>
            </p:cNvSpPr>
            <p:nvPr/>
          </p:nvSpPr>
          <p:spPr bwMode="auto">
            <a:xfrm>
              <a:off x="6827837" y="3657600"/>
              <a:ext cx="1358900" cy="228600"/>
            </a:xfrm>
            <a:prstGeom prst="ellipse">
              <a:avLst/>
            </a:prstGeom>
            <a:solidFill>
              <a:schemeClr val="accent1">
                <a:lumMod val="60000"/>
                <a:lumOff val="40000"/>
              </a:schemeClr>
            </a:solidFill>
            <a:ln w="9525">
              <a:solidFill>
                <a:schemeClr val="tx1"/>
              </a:solidFill>
              <a:round/>
              <a:headEnd/>
              <a:tailEnd/>
            </a:ln>
          </p:spPr>
          <p:txBody>
            <a:bodyPr wrap="none" anchor="ctr"/>
            <a:lstStyle/>
            <a:p>
              <a:endParaRPr lang="en-US"/>
            </a:p>
          </p:txBody>
        </p:sp>
        <p:sp>
          <p:nvSpPr>
            <p:cNvPr id="10249" name="Oval 1033"/>
            <p:cNvSpPr>
              <a:spLocks noChangeArrowheads="1"/>
            </p:cNvSpPr>
            <p:nvPr/>
          </p:nvSpPr>
          <p:spPr bwMode="auto">
            <a:xfrm>
              <a:off x="6977062" y="4114800"/>
              <a:ext cx="1066800" cy="152400"/>
            </a:xfrm>
            <a:prstGeom prst="ellipse">
              <a:avLst/>
            </a:prstGeom>
            <a:solidFill>
              <a:schemeClr val="accent1">
                <a:lumMod val="60000"/>
                <a:lumOff val="40000"/>
              </a:schemeClr>
            </a:solidFill>
            <a:ln w="9525">
              <a:solidFill>
                <a:schemeClr val="tx1"/>
              </a:solidFill>
              <a:round/>
              <a:headEnd/>
              <a:tailEnd/>
            </a:ln>
          </p:spPr>
          <p:txBody>
            <a:bodyPr wrap="none" anchor="ctr"/>
            <a:lstStyle/>
            <a:p>
              <a:endParaRPr lang="en-US"/>
            </a:p>
          </p:txBody>
        </p:sp>
        <p:sp>
          <p:nvSpPr>
            <p:cNvPr id="10250" name="Text Box 1034"/>
            <p:cNvSpPr txBox="1">
              <a:spLocks noChangeArrowheads="1"/>
            </p:cNvSpPr>
            <p:nvPr/>
          </p:nvSpPr>
          <p:spPr bwMode="auto">
            <a:xfrm>
              <a:off x="8351837" y="3581400"/>
              <a:ext cx="1057275" cy="457200"/>
            </a:xfrm>
            <a:prstGeom prst="rect">
              <a:avLst/>
            </a:prstGeom>
            <a:noFill/>
            <a:ln w="9525">
              <a:noFill/>
              <a:miter lim="800000"/>
              <a:headEnd/>
              <a:tailEnd/>
            </a:ln>
          </p:spPr>
          <p:txBody>
            <a:bodyPr wrap="none">
              <a:spAutoFit/>
            </a:bodyPr>
            <a:lstStyle/>
            <a:p>
              <a:r>
                <a:rPr lang="en-US" dirty="0">
                  <a:solidFill>
                    <a:schemeClr val="accent2"/>
                  </a:solidFill>
                </a:rPr>
                <a:t>8 HUC</a:t>
              </a:r>
            </a:p>
          </p:txBody>
        </p:sp>
        <p:sp>
          <p:nvSpPr>
            <p:cNvPr id="10251" name="Text Box 1035"/>
            <p:cNvSpPr txBox="1">
              <a:spLocks noChangeArrowheads="1"/>
            </p:cNvSpPr>
            <p:nvPr/>
          </p:nvSpPr>
          <p:spPr bwMode="auto">
            <a:xfrm>
              <a:off x="8656637" y="2590800"/>
              <a:ext cx="336550" cy="457200"/>
            </a:xfrm>
            <a:prstGeom prst="rect">
              <a:avLst/>
            </a:prstGeom>
            <a:noFill/>
            <a:ln w="9525">
              <a:noFill/>
              <a:miter lim="800000"/>
              <a:headEnd/>
              <a:tailEnd/>
            </a:ln>
          </p:spPr>
          <p:txBody>
            <a:bodyPr wrap="none">
              <a:spAutoFit/>
            </a:bodyPr>
            <a:lstStyle/>
            <a:p>
              <a:r>
                <a:rPr lang="en-US"/>
                <a:t>4</a:t>
              </a:r>
            </a:p>
          </p:txBody>
        </p:sp>
        <p:sp>
          <p:nvSpPr>
            <p:cNvPr id="10252" name="Text Box 1036"/>
            <p:cNvSpPr txBox="1">
              <a:spLocks noChangeArrowheads="1"/>
            </p:cNvSpPr>
            <p:nvPr/>
          </p:nvSpPr>
          <p:spPr bwMode="auto">
            <a:xfrm>
              <a:off x="8885237" y="2057400"/>
              <a:ext cx="336550" cy="457200"/>
            </a:xfrm>
            <a:prstGeom prst="rect">
              <a:avLst/>
            </a:prstGeom>
            <a:noFill/>
            <a:ln w="9525">
              <a:noFill/>
              <a:miter lim="800000"/>
              <a:headEnd/>
              <a:tailEnd/>
            </a:ln>
          </p:spPr>
          <p:txBody>
            <a:bodyPr wrap="none">
              <a:spAutoFit/>
            </a:bodyPr>
            <a:lstStyle/>
            <a:p>
              <a:r>
                <a:rPr lang="en-US"/>
                <a:t>2</a:t>
              </a:r>
            </a:p>
          </p:txBody>
        </p:sp>
        <p:sp>
          <p:nvSpPr>
            <p:cNvPr id="10253" name="Text Box 1037"/>
            <p:cNvSpPr txBox="1">
              <a:spLocks noChangeArrowheads="1"/>
            </p:cNvSpPr>
            <p:nvPr/>
          </p:nvSpPr>
          <p:spPr bwMode="auto">
            <a:xfrm>
              <a:off x="8504237" y="3124200"/>
              <a:ext cx="336550" cy="457200"/>
            </a:xfrm>
            <a:prstGeom prst="rect">
              <a:avLst/>
            </a:prstGeom>
            <a:noFill/>
            <a:ln w="9525">
              <a:noFill/>
              <a:miter lim="800000"/>
              <a:headEnd/>
              <a:tailEnd/>
            </a:ln>
          </p:spPr>
          <p:txBody>
            <a:bodyPr wrap="none">
              <a:spAutoFit/>
            </a:bodyPr>
            <a:lstStyle/>
            <a:p>
              <a:r>
                <a:rPr lang="en-US"/>
                <a:t>6</a:t>
              </a:r>
            </a:p>
          </p:txBody>
        </p:sp>
        <p:sp>
          <p:nvSpPr>
            <p:cNvPr id="10254" name="Text Box 1038"/>
            <p:cNvSpPr txBox="1">
              <a:spLocks noChangeArrowheads="1"/>
            </p:cNvSpPr>
            <p:nvPr/>
          </p:nvSpPr>
          <p:spPr bwMode="auto">
            <a:xfrm>
              <a:off x="7894637" y="4724400"/>
              <a:ext cx="1371600" cy="457200"/>
            </a:xfrm>
            <a:prstGeom prst="rect">
              <a:avLst/>
            </a:prstGeom>
            <a:noFill/>
            <a:ln w="9525">
              <a:noFill/>
              <a:miter lim="800000"/>
              <a:headEnd/>
              <a:tailEnd/>
            </a:ln>
          </p:spPr>
          <p:txBody>
            <a:bodyPr wrap="none">
              <a:spAutoFit/>
            </a:bodyPr>
            <a:lstStyle/>
            <a:p>
              <a:r>
                <a:rPr lang="en-US"/>
                <a:t>NHDPlus</a:t>
              </a:r>
            </a:p>
          </p:txBody>
        </p:sp>
        <p:sp>
          <p:nvSpPr>
            <p:cNvPr id="10255" name="Text Box 1039"/>
            <p:cNvSpPr txBox="1">
              <a:spLocks noChangeArrowheads="1"/>
            </p:cNvSpPr>
            <p:nvPr/>
          </p:nvSpPr>
          <p:spPr bwMode="auto">
            <a:xfrm>
              <a:off x="8199437" y="3962400"/>
              <a:ext cx="488950" cy="457200"/>
            </a:xfrm>
            <a:prstGeom prst="rect">
              <a:avLst/>
            </a:prstGeom>
            <a:noFill/>
            <a:ln w="9525">
              <a:noFill/>
              <a:miter lim="800000"/>
              <a:headEnd/>
              <a:tailEnd/>
            </a:ln>
          </p:spPr>
          <p:txBody>
            <a:bodyPr wrap="none">
              <a:spAutoFit/>
            </a:bodyPr>
            <a:lstStyle/>
            <a:p>
              <a:r>
                <a:rPr lang="en-US"/>
                <a:t>10</a:t>
              </a:r>
            </a:p>
          </p:txBody>
        </p:sp>
        <p:sp>
          <p:nvSpPr>
            <p:cNvPr id="10256" name="Oval 1040"/>
            <p:cNvSpPr>
              <a:spLocks noChangeArrowheads="1"/>
            </p:cNvSpPr>
            <p:nvPr/>
          </p:nvSpPr>
          <p:spPr bwMode="auto">
            <a:xfrm>
              <a:off x="7132637" y="4419600"/>
              <a:ext cx="762000" cy="152400"/>
            </a:xfrm>
            <a:prstGeom prst="ellipse">
              <a:avLst/>
            </a:prstGeom>
            <a:solidFill>
              <a:schemeClr val="accent1">
                <a:lumMod val="60000"/>
                <a:lumOff val="40000"/>
              </a:schemeClr>
            </a:solidFill>
            <a:ln w="9525">
              <a:solidFill>
                <a:schemeClr val="tx1"/>
              </a:solidFill>
              <a:round/>
              <a:headEnd/>
              <a:tailEnd/>
            </a:ln>
          </p:spPr>
          <p:txBody>
            <a:bodyPr wrap="none" anchor="ctr"/>
            <a:lstStyle/>
            <a:p>
              <a:endParaRPr lang="en-US"/>
            </a:p>
          </p:txBody>
        </p:sp>
        <p:sp>
          <p:nvSpPr>
            <p:cNvPr id="10257" name="Text Box 1041"/>
            <p:cNvSpPr txBox="1">
              <a:spLocks noChangeArrowheads="1"/>
            </p:cNvSpPr>
            <p:nvPr/>
          </p:nvSpPr>
          <p:spPr bwMode="auto">
            <a:xfrm>
              <a:off x="8047037" y="4343400"/>
              <a:ext cx="488950" cy="457200"/>
            </a:xfrm>
            <a:prstGeom prst="rect">
              <a:avLst/>
            </a:prstGeom>
            <a:noFill/>
            <a:ln w="9525">
              <a:noFill/>
              <a:miter lim="800000"/>
              <a:headEnd/>
              <a:tailEnd/>
            </a:ln>
          </p:spPr>
          <p:txBody>
            <a:bodyPr wrap="none">
              <a:spAutoFit/>
            </a:bodyPr>
            <a:lstStyle/>
            <a:p>
              <a:r>
                <a:rPr lang="en-US"/>
                <a:t>12</a:t>
              </a:r>
            </a:p>
          </p:txBody>
        </p:sp>
        <p:sp>
          <p:nvSpPr>
            <p:cNvPr id="10258" name="Oval 1042"/>
            <p:cNvSpPr>
              <a:spLocks noChangeArrowheads="1"/>
            </p:cNvSpPr>
            <p:nvPr/>
          </p:nvSpPr>
          <p:spPr bwMode="auto">
            <a:xfrm>
              <a:off x="7285037" y="4800600"/>
              <a:ext cx="457200" cy="76200"/>
            </a:xfrm>
            <a:prstGeom prst="ellipse">
              <a:avLst/>
            </a:prstGeom>
            <a:solidFill>
              <a:srgbClr val="FF3300"/>
            </a:solidFill>
            <a:ln w="9525">
              <a:solidFill>
                <a:schemeClr val="tx1"/>
              </a:solidFill>
              <a:round/>
              <a:headEnd/>
              <a:tailEnd/>
            </a:ln>
          </p:spPr>
          <p:txBody>
            <a:bodyPr wrap="none" anchor="ctr"/>
            <a:lstStyle/>
            <a:p>
              <a:endParaRPr lang="en-US"/>
            </a:p>
          </p:txBody>
        </p:sp>
        <p:sp>
          <p:nvSpPr>
            <p:cNvPr id="10263" name="Text Box 1047"/>
            <p:cNvSpPr txBox="1">
              <a:spLocks noChangeArrowheads="1"/>
            </p:cNvSpPr>
            <p:nvPr/>
          </p:nvSpPr>
          <p:spPr bwMode="auto">
            <a:xfrm>
              <a:off x="8564562" y="1565275"/>
              <a:ext cx="1038225" cy="457200"/>
            </a:xfrm>
            <a:prstGeom prst="rect">
              <a:avLst/>
            </a:prstGeom>
            <a:noFill/>
            <a:ln w="9525">
              <a:noFill/>
              <a:miter lim="800000"/>
              <a:headEnd/>
              <a:tailEnd/>
            </a:ln>
          </p:spPr>
          <p:txBody>
            <a:bodyPr wrap="none">
              <a:spAutoFit/>
            </a:bodyPr>
            <a:lstStyle/>
            <a:p>
              <a:r>
                <a:rPr lang="en-US"/>
                <a:t>Digit #</a:t>
              </a:r>
            </a:p>
          </p:txBody>
        </p:sp>
      </p:grpSp>
      <p:sp>
        <p:nvSpPr>
          <p:cNvPr id="2" name="Rectangle 1"/>
          <p:cNvSpPr/>
          <p:nvPr/>
        </p:nvSpPr>
        <p:spPr>
          <a:xfrm>
            <a:off x="488783" y="711060"/>
            <a:ext cx="8347075" cy="1107996"/>
          </a:xfrm>
          <a:prstGeom prst="rect">
            <a:avLst/>
          </a:prstGeom>
        </p:spPr>
        <p:txBody>
          <a:bodyPr wrap="square">
            <a:spAutoFit/>
          </a:bodyPr>
          <a:lstStyle/>
          <a:p>
            <a:r>
              <a:rPr lang="en-US" sz="2200" dirty="0"/>
              <a:t>Each hydrologic unit is identified by a unique hydrologic unit code (HUC) consisting of two to </a:t>
            </a:r>
            <a:r>
              <a:rPr lang="en-US" sz="2200" dirty="0" smtClean="0"/>
              <a:t>or more digits </a:t>
            </a:r>
            <a:r>
              <a:rPr lang="en-US" sz="2200" dirty="0"/>
              <a:t>based on the </a:t>
            </a:r>
            <a:r>
              <a:rPr lang="en-US" sz="2200" dirty="0" smtClean="0"/>
              <a:t>levels </a:t>
            </a:r>
            <a:r>
              <a:rPr lang="en-US" sz="2200" dirty="0"/>
              <a:t>of classification in the hydrologic unit system.</a:t>
            </a:r>
          </a:p>
        </p:txBody>
      </p:sp>
      <p:sp>
        <p:nvSpPr>
          <p:cNvPr id="5" name="Rectangle 4"/>
          <p:cNvSpPr/>
          <p:nvPr/>
        </p:nvSpPr>
        <p:spPr>
          <a:xfrm>
            <a:off x="344746" y="5816311"/>
            <a:ext cx="3156890" cy="461665"/>
          </a:xfrm>
          <a:prstGeom prst="rect">
            <a:avLst/>
          </a:prstGeom>
        </p:spPr>
        <p:txBody>
          <a:bodyPr wrap="none">
            <a:spAutoFit/>
          </a:bodyPr>
          <a:lstStyle/>
          <a:p>
            <a:r>
              <a:rPr lang="en-US" dirty="0" smtClean="0"/>
              <a:t>HAW HUC 8 </a:t>
            </a:r>
            <a:r>
              <a:rPr lang="en-US" b="1" dirty="0" smtClean="0"/>
              <a:t>03030002</a:t>
            </a:r>
            <a:endParaRPr lang="en-US" b="1" dirty="0"/>
          </a:p>
        </p:txBody>
      </p:sp>
      <p:sp>
        <p:nvSpPr>
          <p:cNvPr id="31" name="Rectangle 30"/>
          <p:cNvSpPr/>
          <p:nvPr/>
        </p:nvSpPr>
        <p:spPr>
          <a:xfrm>
            <a:off x="3797724" y="5872820"/>
            <a:ext cx="4695516" cy="461665"/>
          </a:xfrm>
          <a:prstGeom prst="rect">
            <a:avLst/>
          </a:prstGeom>
        </p:spPr>
        <p:txBody>
          <a:bodyPr wrap="none">
            <a:spAutoFit/>
          </a:bodyPr>
          <a:lstStyle/>
          <a:p>
            <a:r>
              <a:rPr lang="en-US" dirty="0" smtClean="0"/>
              <a:t>Little Creek HUC 12 </a:t>
            </a:r>
            <a:r>
              <a:rPr lang="en-US" b="1" dirty="0" smtClean="0"/>
              <a:t>030300020603</a:t>
            </a:r>
            <a:endParaRPr lang="en-US" b="1" dirty="0"/>
          </a:p>
        </p:txBody>
      </p:sp>
      <p:pic>
        <p:nvPicPr>
          <p:cNvPr id="6" name="Picture 5"/>
          <p:cNvPicPr>
            <a:picLocks noChangeAspect="1"/>
          </p:cNvPicPr>
          <p:nvPr/>
        </p:nvPicPr>
        <p:blipFill>
          <a:blip r:embed="rId2"/>
          <a:stretch>
            <a:fillRect/>
          </a:stretch>
        </p:blipFill>
        <p:spPr>
          <a:xfrm>
            <a:off x="574929" y="2235856"/>
            <a:ext cx="5853414" cy="3081520"/>
          </a:xfrm>
          <a:prstGeom prst="rect">
            <a:avLst/>
          </a:prstGeom>
          <a:ln>
            <a:solidFill>
              <a:schemeClr val="tx1"/>
            </a:solidFill>
          </a:ln>
        </p:spPr>
      </p:pic>
      <p:cxnSp>
        <p:nvCxnSpPr>
          <p:cNvPr id="7" name="Straight Arrow Connector 6"/>
          <p:cNvCxnSpPr>
            <a:stCxn id="5" idx="0"/>
          </p:cNvCxnSpPr>
          <p:nvPr/>
        </p:nvCxnSpPr>
        <p:spPr>
          <a:xfrm flipV="1">
            <a:off x="1923191" y="3929016"/>
            <a:ext cx="779639" cy="18872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4771552" y="3988476"/>
            <a:ext cx="410048" cy="18843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93000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533400"/>
          </a:xfrm>
        </p:spPr>
        <p:txBody>
          <a:bodyPr/>
          <a:lstStyle/>
          <a:p>
            <a:r>
              <a:rPr lang="en-US" dirty="0" smtClean="0"/>
              <a:t>TWDB </a:t>
            </a:r>
            <a:r>
              <a:rPr lang="en-US" sz="2400" u="sng" dirty="0">
                <a:hlinkClick r:id="rId2"/>
              </a:rPr>
              <a:t>http://www.twdb.texas.gov/mapping/gisdata.asp</a:t>
            </a:r>
            <a:r>
              <a:rPr lang="en-US" sz="2400" dirty="0"/>
              <a:t> </a:t>
            </a:r>
          </a:p>
        </p:txBody>
      </p:sp>
      <p:pic>
        <p:nvPicPr>
          <p:cNvPr id="3" name="Picture 2"/>
          <p:cNvPicPr>
            <a:picLocks noChangeAspect="1"/>
          </p:cNvPicPr>
          <p:nvPr/>
        </p:nvPicPr>
        <p:blipFill>
          <a:blip r:embed="rId3"/>
          <a:stretch>
            <a:fillRect/>
          </a:stretch>
        </p:blipFill>
        <p:spPr>
          <a:xfrm>
            <a:off x="1066800" y="1524000"/>
            <a:ext cx="7505700" cy="5093153"/>
          </a:xfrm>
          <a:prstGeom prst="rect">
            <a:avLst/>
          </a:prstGeom>
          <a:ln w="3175">
            <a:solidFill>
              <a:schemeClr val="bg1">
                <a:lumMod val="65000"/>
              </a:schemeClr>
            </a:solidFill>
          </a:ln>
        </p:spPr>
      </p:pic>
    </p:spTree>
    <p:extLst>
      <p:ext uri="{BB962C8B-B14F-4D97-AF65-F5344CB8AC3E}">
        <p14:creationId xmlns:p14="http://schemas.microsoft.com/office/powerpoint/2010/main" val="14130930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9BDE8B2-6EE2-424B-B6EE-0C6143909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67"/>
            <a:ext cx="9144000" cy="4735615"/>
          </a:xfrm>
          <a:prstGeom prst="rect">
            <a:avLst/>
          </a:prstGeom>
        </p:spPr>
      </p:pic>
      <p:sp>
        <p:nvSpPr>
          <p:cNvPr id="13" name="Title 1"/>
          <p:cNvSpPr txBox="1">
            <a:spLocks/>
          </p:cNvSpPr>
          <p:nvPr/>
        </p:nvSpPr>
        <p:spPr>
          <a:xfrm>
            <a:off x="5763883" y="281827"/>
            <a:ext cx="3380117" cy="3102964"/>
          </a:xfrm>
          <a:prstGeom prst="rect">
            <a:avLst/>
          </a:prstGeom>
          <a:solidFill>
            <a:schemeClr val="bg1">
              <a:alpha val="80000"/>
            </a:schemeClr>
          </a:solidFill>
        </p:spPr>
        <p:txBody>
          <a:bodyPr/>
          <a:lst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panose="020F0502020204030204" pitchFamily="34" charset="0"/>
                <a:ea typeface="Calibri" charset="0"/>
                <a:cs typeface="Calibri" panose="020F0502020204030204" pitchFamily="34" charset="0"/>
              </a:rPr>
              <a:t>Preserving A Flood of Data:</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8DA3E8">
                    <a:lumMod val="50000"/>
                  </a:srgbClr>
                </a:solidFill>
                <a:effectLst>
                  <a:outerShdw blurRad="50800" dist="38100" dir="2700000" algn="tl" rotWithShape="0">
                    <a:prstClr val="black">
                      <a:alpha val="40000"/>
                    </a:prstClr>
                  </a:outerShdw>
                </a:effectLst>
                <a:uLnTx/>
                <a:uFillTx/>
                <a:latin typeface="Calibri" panose="020F0502020204030204" pitchFamily="34" charset="0"/>
                <a:ea typeface="Casual" charset="0"/>
                <a:cs typeface="Calibri" panose="020F0502020204030204" pitchFamily="34" charset="0"/>
              </a:rPr>
              <a:t>Hurricane Harvey 2017 Data Archive</a:t>
            </a:r>
            <a:endParaRPr kumimoji="0" lang="en-US" sz="3200" b="1" i="0" u="none" strike="noStrike" kern="1200" cap="none" spc="0" normalizeH="0" baseline="0" noProof="0" dirty="0">
              <a:ln>
                <a:noFill/>
              </a:ln>
              <a:solidFill>
                <a:srgbClr val="8DA3E8">
                  <a:lumMod val="50000"/>
                </a:srgbClr>
              </a:solidFill>
              <a:effectLst>
                <a:outerShdw blurRad="50800" dist="38100" dir="2700000" algn="tl" rotWithShape="0">
                  <a:prstClr val="black">
                    <a:alpha val="40000"/>
                  </a:prstClr>
                </a:outerShdw>
              </a:effectLst>
              <a:uLnTx/>
              <a:uFillTx/>
              <a:latin typeface="Calibri" panose="020F0502020204030204" pitchFamily="34" charset="0"/>
              <a:ea typeface="Casual" charset="0"/>
              <a:cs typeface="Calibri" panose="020F0502020204030204" pitchFamily="34" charset="0"/>
            </a:endParaRPr>
          </a:p>
        </p:txBody>
      </p:sp>
      <p:sp>
        <p:nvSpPr>
          <p:cNvPr id="8" name="Rectangle 7"/>
          <p:cNvSpPr/>
          <p:nvPr/>
        </p:nvSpPr>
        <p:spPr bwMode="auto">
          <a:xfrm>
            <a:off x="0" y="4751882"/>
            <a:ext cx="9144000" cy="2106118"/>
          </a:xfrm>
          <a:prstGeom prst="rect">
            <a:avLst/>
          </a:prstGeom>
          <a:solidFill>
            <a:srgbClr val="001446">
              <a:alpha val="8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10" name="TextBox 9"/>
          <p:cNvSpPr txBox="1"/>
          <p:nvPr/>
        </p:nvSpPr>
        <p:spPr>
          <a:xfrm>
            <a:off x="125891" y="4876059"/>
            <a:ext cx="8892217" cy="1915011"/>
          </a:xfrm>
          <a:prstGeom prst="rect">
            <a:avLst/>
          </a:prstGeom>
          <a:noFill/>
          <a:ln>
            <a:noFill/>
          </a:ln>
          <a:effectLst/>
        </p:spPr>
        <p:txBody>
          <a:bodyPr wrap="none" lIns="0" tIns="0" rIns="0" bIns="0" rtlCol="0">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EB4E6">
                    <a:lumMod val="40000"/>
                    <a:lumOff val="60000"/>
                  </a:srgbClr>
                </a:solidFill>
                <a:effectLst/>
                <a:uLnTx/>
                <a:uFillTx/>
                <a:latin typeface="Arial"/>
                <a:ea typeface="ＭＳ Ｐゴシック"/>
              </a:rPr>
              <a:t>Presentation to the 2018 Hurricane Harvey Research Symposium, Port Aransas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EB4E6">
                    <a:lumMod val="40000"/>
                    <a:lumOff val="60000"/>
                  </a:srgbClr>
                </a:solidFill>
                <a:effectLst/>
                <a:uLnTx/>
                <a:uFillTx/>
                <a:latin typeface="Arial"/>
                <a:ea typeface="ＭＳ Ｐゴシック"/>
              </a:rPr>
              <a:t>Acknowledgments for Harvey data: </a:t>
            </a:r>
            <a:r>
              <a:rPr kumimoji="0" lang="en-US" sz="1600" b="1" i="0" u="none" strike="noStrike" kern="1200" cap="none" spc="0" normalizeH="0" baseline="0" noProof="0" dirty="0">
                <a:ln>
                  <a:noFill/>
                </a:ln>
                <a:solidFill>
                  <a:srgbClr val="ED982D"/>
                </a:solidFill>
                <a:effectLst/>
                <a:uLnTx/>
                <a:uFillTx/>
                <a:latin typeface="Arial"/>
                <a:ea typeface="ＭＳ Ｐゴシック"/>
              </a:rPr>
              <a:t>David R. Maidment, Harry R. Evans, Michael Ouimet</a:t>
            </a:r>
            <a:endParaRPr kumimoji="0" lang="en-US" sz="1600" b="0" i="0" u="none" strike="noStrike" kern="1200" cap="none" spc="0" normalizeH="0" baseline="0" noProof="0" dirty="0">
              <a:ln>
                <a:noFill/>
              </a:ln>
              <a:solidFill>
                <a:srgbClr val="ED982D"/>
              </a:solidFill>
              <a:effectLst/>
              <a:uLnTx/>
              <a:uFillTx/>
              <a:latin typeface="Arial"/>
              <a:ea typeface="ＭＳ Ｐゴシック"/>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EB4E6">
                    <a:lumMod val="40000"/>
                    <a:lumOff val="60000"/>
                  </a:srgbClr>
                </a:solidFill>
                <a:effectLst/>
                <a:uLnTx/>
                <a:uFillTx/>
                <a:latin typeface="Arial"/>
                <a:ea typeface="ＭＳ Ｐゴシック"/>
              </a:rPr>
              <a:t>For Data Archive: </a:t>
            </a:r>
            <a:r>
              <a:rPr kumimoji="0" lang="en-US" sz="1600" b="1" i="0" u="none" strike="noStrike" kern="1200" cap="none" spc="0" normalizeH="0" baseline="0" noProof="0" dirty="0">
                <a:ln>
                  <a:noFill/>
                </a:ln>
                <a:solidFill>
                  <a:srgbClr val="ED982D"/>
                </a:solidFill>
                <a:effectLst/>
                <a:uLnTx/>
                <a:uFillTx/>
                <a:latin typeface="Arial"/>
                <a:ea typeface="ＭＳ Ｐゴシック"/>
              </a:rPr>
              <a:t>Dave </a:t>
            </a:r>
            <a:r>
              <a:rPr kumimoji="0" lang="en-US" sz="1600" b="1" i="0" u="none" strike="noStrike" kern="1200" cap="none" spc="0" normalizeH="0" baseline="0" noProof="0" dirty="0" err="1">
                <a:ln>
                  <a:noFill/>
                </a:ln>
                <a:solidFill>
                  <a:srgbClr val="ED982D"/>
                </a:solidFill>
                <a:effectLst/>
                <a:uLnTx/>
                <a:uFillTx/>
                <a:latin typeface="Arial"/>
                <a:ea typeface="ＭＳ Ｐゴシック"/>
              </a:rPr>
              <a:t>Tarboton</a:t>
            </a:r>
            <a:r>
              <a:rPr kumimoji="0" lang="en-US" sz="1600" b="1" i="0" u="none" strike="noStrike" kern="1200" cap="none" spc="0" normalizeH="0" baseline="0" noProof="0" dirty="0">
                <a:ln>
                  <a:noFill/>
                </a:ln>
                <a:solidFill>
                  <a:srgbClr val="ED982D"/>
                </a:solidFill>
                <a:effectLst/>
                <a:uLnTx/>
                <a:uFillTx/>
                <a:latin typeface="Arial"/>
                <a:ea typeface="ＭＳ Ｐゴシック"/>
              </a:rPr>
              <a:t>, Jerad Bales, Martin </a:t>
            </a:r>
            <a:r>
              <a:rPr kumimoji="0" lang="en-US" sz="1600" b="1" i="0" u="none" strike="noStrike" kern="1200" cap="none" spc="0" normalizeH="0" baseline="0" noProof="0" dirty="0" err="1">
                <a:ln>
                  <a:noFill/>
                </a:ln>
                <a:solidFill>
                  <a:srgbClr val="ED982D"/>
                </a:solidFill>
                <a:effectLst/>
                <a:uLnTx/>
                <a:uFillTx/>
                <a:latin typeface="Arial"/>
                <a:ea typeface="ＭＳ Ｐゴシック"/>
              </a:rPr>
              <a:t>Seul</a:t>
            </a:r>
            <a:r>
              <a:rPr kumimoji="0" lang="en-US" sz="1600" b="1" i="0" u="none" strike="noStrike" kern="1200" cap="none" spc="0" normalizeH="0" baseline="0" noProof="0" dirty="0">
                <a:ln>
                  <a:noFill/>
                </a:ln>
                <a:solidFill>
                  <a:srgbClr val="ED982D"/>
                </a:solidFill>
                <a:effectLst/>
                <a:uLnTx/>
                <a:uFillTx/>
                <a:latin typeface="Arial"/>
                <a:ea typeface="ＭＳ Ｐゴシック"/>
              </a:rPr>
              <a:t>, Tony </a:t>
            </a:r>
            <a:r>
              <a:rPr kumimoji="0" lang="en-US" sz="1600" b="1" i="0" u="none" strike="noStrike" kern="1200" cap="none" spc="0" normalizeH="0" baseline="0" noProof="0" dirty="0" err="1">
                <a:ln>
                  <a:noFill/>
                </a:ln>
                <a:solidFill>
                  <a:srgbClr val="ED982D"/>
                </a:solidFill>
                <a:effectLst/>
                <a:uLnTx/>
                <a:uFillTx/>
                <a:latin typeface="Arial"/>
                <a:ea typeface="ＭＳ Ｐゴシック"/>
              </a:rPr>
              <a:t>Castronova</a:t>
            </a:r>
            <a:r>
              <a:rPr kumimoji="0" lang="en-US" sz="1600" b="1" i="0" u="none" strike="noStrike" kern="1200" cap="none" spc="0" normalizeH="0" baseline="0" noProof="0" dirty="0">
                <a:ln>
                  <a:noFill/>
                </a:ln>
                <a:solidFill>
                  <a:srgbClr val="ED982D"/>
                </a:solidFill>
                <a:effectLst/>
                <a:uLnTx/>
                <a:uFillTx/>
                <a:latin typeface="Arial"/>
                <a:ea typeface="ＭＳ Ｐゴシック"/>
              </a:rPr>
              <a:t>, Ray </a:t>
            </a:r>
            <a:r>
              <a:rPr kumimoji="0" lang="en-US" sz="1600" b="1" i="0" u="none" strike="noStrike" kern="1200" cap="none" spc="0" normalizeH="0" baseline="0" noProof="0" dirty="0" err="1">
                <a:ln>
                  <a:noFill/>
                </a:ln>
                <a:solidFill>
                  <a:srgbClr val="ED982D"/>
                </a:solidFill>
                <a:effectLst/>
                <a:uLnTx/>
                <a:uFillTx/>
                <a:latin typeface="Arial"/>
                <a:ea typeface="ＭＳ Ｐゴシック"/>
              </a:rPr>
              <a:t>Idaszak</a:t>
            </a:r>
            <a:endParaRPr kumimoji="0" lang="en-US" sz="1600" b="1" i="0" u="none" strike="noStrike" kern="1200" cap="none" spc="0" normalizeH="0" baseline="0" noProof="0" dirty="0">
              <a:ln>
                <a:noFill/>
              </a:ln>
              <a:solidFill>
                <a:srgbClr val="ED982D"/>
              </a:solidFill>
              <a:effectLst/>
              <a:uLnTx/>
              <a:uFillTx/>
              <a:latin typeface="Arial"/>
              <a:ea typeface="ＭＳ Ｐゴシック"/>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EB4E6">
                    <a:lumMod val="40000"/>
                    <a:lumOff val="60000"/>
                  </a:srgbClr>
                </a:solidFill>
                <a:effectLst/>
                <a:uLnTx/>
                <a:uFillTx/>
                <a:latin typeface="Arial"/>
                <a:ea typeface="ＭＳ Ｐゴシック"/>
              </a:rPr>
              <a:t>University of Texas at Austin, Texas DPS Division of Emergency Management, City of Austin,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EB4E6">
                    <a:lumMod val="40000"/>
                    <a:lumOff val="60000"/>
                  </a:srgbClr>
                </a:solidFill>
                <a:effectLst/>
                <a:uLnTx/>
                <a:uFillTx/>
                <a:latin typeface="Arial"/>
                <a:ea typeface="ＭＳ Ｐゴシック"/>
              </a:rPr>
              <a:t>National Weather Service, </a:t>
            </a:r>
            <a:r>
              <a:rPr kumimoji="0" lang="en-US" sz="1400" b="0" i="0" u="none" strike="noStrike" kern="1200" cap="none" spc="0" normalizeH="0" baseline="0" noProof="0" dirty="0" err="1">
                <a:ln>
                  <a:noFill/>
                </a:ln>
                <a:solidFill>
                  <a:srgbClr val="5EB4E6">
                    <a:lumMod val="40000"/>
                    <a:lumOff val="60000"/>
                  </a:srgbClr>
                </a:solidFill>
                <a:effectLst/>
                <a:uLnTx/>
                <a:uFillTx/>
                <a:latin typeface="Arial"/>
                <a:ea typeface="ＭＳ Ｐゴシック"/>
              </a:rPr>
              <a:t>Univ</a:t>
            </a:r>
            <a:r>
              <a:rPr kumimoji="0" lang="en-US" sz="1400" b="0" i="0" u="none" strike="noStrike" kern="1200" cap="none" spc="0" normalizeH="0" baseline="0" noProof="0" dirty="0">
                <a:ln>
                  <a:noFill/>
                </a:ln>
                <a:solidFill>
                  <a:srgbClr val="5EB4E6">
                    <a:lumMod val="40000"/>
                    <a:lumOff val="60000"/>
                  </a:srgbClr>
                </a:solidFill>
                <a:effectLst/>
                <a:uLnTx/>
                <a:uFillTx/>
                <a:latin typeface="Arial"/>
                <a:ea typeface="ＭＳ Ｐゴシック"/>
              </a:rPr>
              <a:t> of Illinois Urbana-Champaign, Utah State </a:t>
            </a:r>
            <a:r>
              <a:rPr kumimoji="0" lang="en-US" sz="1400" b="0" i="0" u="none" strike="noStrike" kern="1200" cap="none" spc="0" normalizeH="0" baseline="0" noProof="0" dirty="0" err="1">
                <a:ln>
                  <a:noFill/>
                </a:ln>
                <a:solidFill>
                  <a:srgbClr val="5EB4E6">
                    <a:lumMod val="40000"/>
                    <a:lumOff val="60000"/>
                  </a:srgbClr>
                </a:solidFill>
                <a:effectLst/>
                <a:uLnTx/>
                <a:uFillTx/>
                <a:latin typeface="Arial"/>
                <a:ea typeface="ＭＳ Ｐゴシック"/>
              </a:rPr>
              <a:t>Univ</a:t>
            </a:r>
            <a:r>
              <a:rPr kumimoji="0" lang="en-US" sz="1400" b="0" i="0" u="none" strike="noStrike" kern="1200" cap="none" spc="0" normalizeH="0" baseline="0" noProof="0" dirty="0">
                <a:ln>
                  <a:noFill/>
                </a:ln>
                <a:solidFill>
                  <a:srgbClr val="5EB4E6">
                    <a:lumMod val="40000"/>
                    <a:lumOff val="60000"/>
                  </a:srgbClr>
                </a:solidFill>
                <a:effectLst/>
                <a:uLnTx/>
                <a:uFillTx/>
                <a:latin typeface="Arial"/>
                <a:ea typeface="ＭＳ Ｐゴシック"/>
              </a:rPr>
              <a:t>, CUAHSI, RENCI*, Esri, Kisters,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EB4E6">
                    <a:lumMod val="40000"/>
                    <a:lumOff val="60000"/>
                  </a:srgbClr>
                </a:solidFill>
                <a:effectLst/>
                <a:uLnTx/>
                <a:uFillTx/>
                <a:latin typeface="Arial"/>
                <a:ea typeface="ＭＳ Ｐゴシック"/>
              </a:rPr>
              <a:t>Interagency Flood Risk Management Group, Harris County Flood Control District, </a:t>
            </a:r>
            <a:r>
              <a:rPr kumimoji="0" lang="en-US" sz="1400" b="0" i="0" u="none" strike="noStrike" kern="1200" cap="none" spc="0" normalizeH="0" baseline="0" noProof="0" dirty="0" err="1">
                <a:ln>
                  <a:noFill/>
                </a:ln>
                <a:solidFill>
                  <a:srgbClr val="5EB4E6">
                    <a:lumMod val="40000"/>
                    <a:lumOff val="60000"/>
                  </a:srgbClr>
                </a:solidFill>
                <a:effectLst/>
                <a:uLnTx/>
                <a:uFillTx/>
                <a:latin typeface="Arial"/>
                <a:ea typeface="ＭＳ Ｐゴシック"/>
              </a:rPr>
              <a:t>Dept</a:t>
            </a:r>
            <a:r>
              <a:rPr kumimoji="0" lang="en-US" sz="1400" b="0" i="0" u="none" strike="noStrike" kern="1200" cap="none" spc="0" normalizeH="0" baseline="0" noProof="0" dirty="0">
                <a:ln>
                  <a:noFill/>
                </a:ln>
                <a:solidFill>
                  <a:srgbClr val="5EB4E6">
                    <a:lumMod val="40000"/>
                    <a:lumOff val="60000"/>
                  </a:srgbClr>
                </a:solidFill>
                <a:effectLst/>
                <a:uLnTx/>
                <a:uFillTx/>
                <a:latin typeface="Arial"/>
                <a:ea typeface="ＭＳ Ｐゴシック"/>
              </a:rPr>
              <a:t> of Homeland Security,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EB4E6">
                    <a:lumMod val="40000"/>
                    <a:lumOff val="60000"/>
                  </a:srgbClr>
                </a:solidFill>
                <a:effectLst/>
                <a:uLnTx/>
                <a:uFillTx/>
                <a:latin typeface="Arial"/>
                <a:ea typeface="ＭＳ Ｐゴシック"/>
              </a:rPr>
              <a:t>Commission for State Emergency Communications, Texas 911 Alliance, Emergency GIS Response Team,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EB4E6">
                    <a:lumMod val="40000"/>
                    <a:lumOff val="60000"/>
                  </a:srgbClr>
                </a:solidFill>
                <a:effectLst/>
                <a:uLnTx/>
                <a:uFillTx/>
                <a:latin typeface="Arial"/>
                <a:ea typeface="ＭＳ Ｐゴシック"/>
              </a:rPr>
              <a:t>Texas GIS 911 User Group.     *RENCI is an Institute at the University of North Carolina at Chapel Hill</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5EB4E6">
                  <a:lumMod val="40000"/>
                  <a:lumOff val="60000"/>
                </a:srgbClr>
              </a:solidFill>
              <a:effectLst/>
              <a:uLnTx/>
              <a:uFillTx/>
              <a:latin typeface="Arial"/>
              <a:ea typeface="ＭＳ Ｐゴシック"/>
            </a:endParaRPr>
          </a:p>
        </p:txBody>
      </p:sp>
      <p:sp>
        <p:nvSpPr>
          <p:cNvPr id="3" name="TextBox 2"/>
          <p:cNvSpPr txBox="1"/>
          <p:nvPr/>
        </p:nvSpPr>
        <p:spPr>
          <a:xfrm>
            <a:off x="5763882" y="3400288"/>
            <a:ext cx="3380117" cy="1335903"/>
          </a:xfrm>
          <a:prstGeom prst="rect">
            <a:avLst/>
          </a:prstGeom>
          <a:solidFill>
            <a:schemeClr val="bg1">
              <a:alpha val="80000"/>
            </a:schemeClr>
          </a:solidFill>
          <a:effectLst/>
        </p:spPr>
        <p:txBody>
          <a:bodyPr wrap="none" lIns="0" tIns="0" rIns="0" bIns="0" rtlCol="0">
            <a:noAutofit/>
          </a:body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charset="0"/>
                <a:ea typeface="Calibri" charset="0"/>
                <a:cs typeface="Calibri" charset="0"/>
              </a:rPr>
              <a:t>  Dr. David Arctur    </a:t>
            </a:r>
            <a:endParaRPr kumimoji="0" lang="en-US" sz="20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charset="0"/>
              <a:ea typeface="Calibri" charset="0"/>
              <a:cs typeface="Calibri" charset="0"/>
            </a:endParaRPr>
          </a:p>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charset="0"/>
                <a:ea typeface="Calibri" charset="0"/>
                <a:cs typeface="Calibri" charset="0"/>
              </a:rPr>
              <a:t>  Center for Water</a:t>
            </a:r>
            <a:r>
              <a:rPr kumimoji="0" lang="en-US" sz="20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charset="0"/>
                <a:ea typeface="Calibri" charset="0"/>
                <a:cs typeface="Calibri" charset="0"/>
              </a:rPr>
              <a:t>  </a:t>
            </a:r>
            <a:r>
              <a:rPr kumimoji="0" lang="en-US" sz="20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charset="0"/>
                <a:ea typeface="Calibri" charset="0"/>
                <a:cs typeface="Calibri" charset="0"/>
              </a:rPr>
              <a:t> </a:t>
            </a:r>
            <a:br>
              <a:rPr kumimoji="0" lang="en-US" sz="20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charset="0"/>
                <a:ea typeface="Calibri" charset="0"/>
                <a:cs typeface="Calibri" charset="0"/>
              </a:rPr>
            </a:br>
            <a:r>
              <a:rPr kumimoji="0" lang="en-US" sz="20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charset="0"/>
                <a:ea typeface="Calibri" charset="0"/>
                <a:cs typeface="Calibri" charset="0"/>
              </a:rPr>
              <a:t>and the Environment</a:t>
            </a:r>
            <a:r>
              <a:rPr kumimoji="0" lang="en-US" sz="20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charset="0"/>
                <a:ea typeface="Calibri" charset="0"/>
                <a:cs typeface="Calibri" charset="0"/>
              </a:rPr>
              <a:t>   </a:t>
            </a:r>
            <a:endParaRPr kumimoji="0" lang="en-US" sz="20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charset="0"/>
              <a:ea typeface="Calibri" charset="0"/>
              <a:cs typeface="Calibri" charset="0"/>
            </a:endParaRPr>
          </a:p>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charset="0"/>
                <a:ea typeface="Calibri" charset="0"/>
                <a:cs typeface="Calibri" charset="0"/>
              </a:rPr>
              <a:t>  University of Texas at Austin</a:t>
            </a:r>
            <a:r>
              <a:rPr kumimoji="0" lang="en-US" sz="20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charset="0"/>
                <a:ea typeface="Calibri" charset="0"/>
                <a:cs typeface="Calibri" charset="0"/>
              </a:rPr>
              <a:t>  </a:t>
            </a:r>
            <a:r>
              <a:rPr kumimoji="0" lang="en-US" sz="20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charset="0"/>
                <a:ea typeface="Calibri" charset="0"/>
                <a:cs typeface="Calibri" charset="0"/>
              </a:rPr>
              <a:t> </a:t>
            </a:r>
          </a:p>
        </p:txBody>
      </p:sp>
      <p:pic>
        <p:nvPicPr>
          <p:cNvPr id="5" name="Picture 4">
            <a:extLst>
              <a:ext uri="{FF2B5EF4-FFF2-40B4-BE49-F238E27FC236}">
                <a16:creationId xmlns="" xmlns:a16="http://schemas.microsoft.com/office/drawing/2014/main" id="{4F1B27E3-7BB0-FC40-B012-A5222A3DF9C8}"/>
              </a:ext>
            </a:extLst>
          </p:cNvPr>
          <p:cNvPicPr>
            <a:picLocks noChangeAspect="1"/>
          </p:cNvPicPr>
          <p:nvPr/>
        </p:nvPicPr>
        <p:blipFill>
          <a:blip r:embed="rId4" cstate="print">
            <a:alphaModFix amt="70000"/>
            <a:extLst>
              <a:ext uri="{28A0092B-C50C-407E-A947-70E740481C1C}">
                <a14:useLocalDpi xmlns:a14="http://schemas.microsoft.com/office/drawing/2010/main" val="0"/>
              </a:ext>
            </a:extLst>
          </a:blip>
          <a:stretch>
            <a:fillRect/>
          </a:stretch>
        </p:blipFill>
        <p:spPr>
          <a:xfrm>
            <a:off x="108486" y="2909015"/>
            <a:ext cx="1004341" cy="1004341"/>
          </a:xfrm>
          <a:prstGeom prst="rect">
            <a:avLst/>
          </a:prstGeom>
          <a:noFill/>
        </p:spPr>
      </p:pic>
      <p:sp>
        <p:nvSpPr>
          <p:cNvPr id="6" name="TextBox 5">
            <a:extLst>
              <a:ext uri="{FF2B5EF4-FFF2-40B4-BE49-F238E27FC236}">
                <a16:creationId xmlns="" xmlns:a16="http://schemas.microsoft.com/office/drawing/2014/main" id="{D4446429-6015-6046-8528-6991486B8E07}"/>
              </a:ext>
            </a:extLst>
          </p:cNvPr>
          <p:cNvSpPr txBox="1"/>
          <p:nvPr/>
        </p:nvSpPr>
        <p:spPr>
          <a:xfrm>
            <a:off x="108486" y="3913355"/>
            <a:ext cx="1441342" cy="488165"/>
          </a:xfrm>
          <a:prstGeom prst="rect">
            <a:avLst/>
          </a:prstGeom>
          <a:solidFill>
            <a:schemeClr val="bg1">
              <a:alpha val="70000"/>
            </a:schemeClr>
          </a:solid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  NSF RAPID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  Award 1761673</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1551158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Hurricane Harvey Story Map</a:t>
            </a:r>
            <a:endParaRPr lang="en-US" dirty="0"/>
          </a:p>
        </p:txBody>
      </p:sp>
      <p:pic>
        <p:nvPicPr>
          <p:cNvPr id="3" name="Picture 2"/>
          <p:cNvPicPr>
            <a:picLocks noChangeAspect="1"/>
          </p:cNvPicPr>
          <p:nvPr/>
        </p:nvPicPr>
        <p:blipFill>
          <a:blip r:embed="rId2"/>
          <a:stretch>
            <a:fillRect/>
          </a:stretch>
        </p:blipFill>
        <p:spPr>
          <a:xfrm>
            <a:off x="1465384" y="1671967"/>
            <a:ext cx="6663469" cy="5129070"/>
          </a:xfrm>
          <a:prstGeom prst="rect">
            <a:avLst/>
          </a:prstGeom>
        </p:spPr>
      </p:pic>
      <p:sp>
        <p:nvSpPr>
          <p:cNvPr id="4" name="Rectangle 3"/>
          <p:cNvSpPr/>
          <p:nvPr/>
        </p:nvSpPr>
        <p:spPr>
          <a:xfrm>
            <a:off x="3043658" y="1210302"/>
            <a:ext cx="2658100" cy="461665"/>
          </a:xfrm>
          <a:prstGeom prst="rect">
            <a:avLst/>
          </a:prstGeom>
        </p:spPr>
        <p:txBody>
          <a:bodyPr wrap="none">
            <a:spAutoFit/>
          </a:bodyPr>
          <a:lstStyle/>
          <a:p>
            <a:r>
              <a:rPr lang="en-US" u="sng" dirty="0">
                <a:solidFill>
                  <a:srgbClr val="0000FF"/>
                </a:solidFill>
                <a:ea typeface="Calibri" panose="020F0502020204030204" pitchFamily="34" charset="0"/>
                <a:cs typeface="Times New Roman" panose="02020603050405020304" pitchFamily="18" charset="0"/>
                <a:hlinkClick r:id="rId3"/>
              </a:rPr>
              <a:t>http://arcg.is/001jje</a:t>
            </a:r>
            <a:r>
              <a:rPr lang="en-US" dirty="0">
                <a:ea typeface="Calibri" panose="020F0502020204030204" pitchFamily="34" charset="0"/>
              </a:rPr>
              <a:t> </a:t>
            </a:r>
            <a:endParaRPr lang="en-US" dirty="0"/>
          </a:p>
        </p:txBody>
      </p:sp>
    </p:spTree>
    <p:extLst>
      <p:ext uri="{BB962C8B-B14F-4D97-AF65-F5344CB8AC3E}">
        <p14:creationId xmlns:p14="http://schemas.microsoft.com/office/powerpoint/2010/main" val="19388385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5B4FB822-824B-B144-8C65-F1425595F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1774"/>
            <a:ext cx="9144000" cy="5936226"/>
          </a:xfrm>
          <a:prstGeom prst="rect">
            <a:avLst/>
          </a:prstGeom>
        </p:spPr>
      </p:pic>
      <p:sp>
        <p:nvSpPr>
          <p:cNvPr id="2" name="Title 1">
            <a:extLst>
              <a:ext uri="{FF2B5EF4-FFF2-40B4-BE49-F238E27FC236}">
                <a16:creationId xmlns="" xmlns:a16="http://schemas.microsoft.com/office/drawing/2014/main" id="{C756AB40-BAE4-7B4C-8C68-2BC720EA5CE6}"/>
              </a:ext>
            </a:extLst>
          </p:cNvPr>
          <p:cNvSpPr>
            <a:spLocks noGrp="1"/>
          </p:cNvSpPr>
          <p:nvPr>
            <p:ph type="title"/>
          </p:nvPr>
        </p:nvSpPr>
        <p:spPr>
          <a:xfrm>
            <a:off x="236095" y="326310"/>
            <a:ext cx="8648132" cy="484632"/>
          </a:xfrm>
        </p:spPr>
        <p:txBody>
          <a:bodyPr>
            <a:normAutofit fontScale="90000"/>
          </a:bodyPr>
          <a:lstStyle/>
          <a:p>
            <a:pPr algn="ctr"/>
            <a:r>
              <a:rPr lang="en-US" dirty="0">
                <a:solidFill>
                  <a:schemeClr val="accent4">
                    <a:lumMod val="50000"/>
                  </a:schemeClr>
                </a:solidFill>
              </a:rPr>
              <a:t>CUAHSI Project: Hurricanes 2017 Data Archive</a:t>
            </a:r>
          </a:p>
        </p:txBody>
      </p:sp>
      <p:sp>
        <p:nvSpPr>
          <p:cNvPr id="3" name="TextBox 2">
            <a:extLst>
              <a:ext uri="{FF2B5EF4-FFF2-40B4-BE49-F238E27FC236}">
                <a16:creationId xmlns="" xmlns:a16="http://schemas.microsoft.com/office/drawing/2014/main" id="{B322A8F9-23E4-1044-9718-B277531F8B44}"/>
              </a:ext>
            </a:extLst>
          </p:cNvPr>
          <p:cNvSpPr txBox="1"/>
          <p:nvPr/>
        </p:nvSpPr>
        <p:spPr>
          <a:xfrm>
            <a:off x="2405323" y="1013983"/>
            <a:ext cx="5456420" cy="250622"/>
          </a:xfrm>
          <a:prstGeom prst="rect">
            <a:avLst/>
          </a:prstGeom>
          <a:noFill/>
          <a:effectLst/>
        </p:spPr>
        <p:txBody>
          <a:bodyPr wrap="square" lIns="0" tIns="0" rIns="0" bIns="0" rtlCol="0">
            <a:noAutofit/>
          </a:bodyPr>
          <a:lstStyle/>
          <a:p>
            <a:pPr marL="0" marR="0" lvl="0" indent="0" algn="r"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hlinkClick r:id="rId4"/>
              </a:rPr>
              <a:t>https://www.cuahsi.org/projects/hurricanes-2017-data-archive</a:t>
            </a:r>
            <a:r>
              <a:rPr kumimoji="0" lang="en-US" sz="1400" b="0" i="0" u="none" strike="noStrike" kern="1200" cap="none" spc="0" normalizeH="0" baseline="0" noProof="0" dirty="0">
                <a:ln>
                  <a:noFill/>
                </a:ln>
                <a:solidFill>
                  <a:prstClr val="black"/>
                </a:solidFill>
                <a:effectLst/>
                <a:uLnTx/>
                <a:uFillTx/>
                <a:latin typeface="Arial"/>
                <a:ea typeface="ＭＳ Ｐゴシック"/>
              </a:rPr>
              <a:t> </a:t>
            </a:r>
            <a:endParaRPr kumimoji="0" lang="en-US" sz="1400"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6" name="Rectangle 5">
            <a:extLst>
              <a:ext uri="{FF2B5EF4-FFF2-40B4-BE49-F238E27FC236}">
                <a16:creationId xmlns="" xmlns:a16="http://schemas.microsoft.com/office/drawing/2014/main" id="{629D11D9-E7E1-5E4C-8CC5-DED05612FDB1}"/>
              </a:ext>
            </a:extLst>
          </p:cNvPr>
          <p:cNvSpPr/>
          <p:nvPr/>
        </p:nvSpPr>
        <p:spPr bwMode="auto">
          <a:xfrm>
            <a:off x="2691587" y="5952230"/>
            <a:ext cx="3917031" cy="571898"/>
          </a:xfrm>
          <a:prstGeom prst="rect">
            <a:avLst/>
          </a:prstGeom>
          <a:noFill/>
          <a:ln w="3810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1281223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695C6C1-CC98-444D-97DA-FEC7565A5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9154" y="0"/>
            <a:ext cx="7854846" cy="6580683"/>
          </a:xfrm>
          <a:prstGeom prst="rect">
            <a:avLst/>
          </a:prstGeom>
        </p:spPr>
      </p:pic>
      <p:sp>
        <p:nvSpPr>
          <p:cNvPr id="9" name="TextBox 8">
            <a:extLst>
              <a:ext uri="{FF2B5EF4-FFF2-40B4-BE49-F238E27FC236}">
                <a16:creationId xmlns="" xmlns:a16="http://schemas.microsoft.com/office/drawing/2014/main" id="{921E46B3-6560-884F-8A0E-CFF52D2A02FD}"/>
              </a:ext>
            </a:extLst>
          </p:cNvPr>
          <p:cNvSpPr txBox="1"/>
          <p:nvPr/>
        </p:nvSpPr>
        <p:spPr>
          <a:xfrm>
            <a:off x="2023673" y="6580683"/>
            <a:ext cx="6910465" cy="277317"/>
          </a:xfrm>
          <a:prstGeom prst="rect">
            <a:avLst/>
          </a:prstGeom>
          <a:noFill/>
          <a:effectLst/>
        </p:spPr>
        <p:txBody>
          <a:bodyPr wrap="square" lIns="0" tIns="0" rIns="0" bIns="0" rtlCol="0">
            <a:noAutofit/>
          </a:bodyPr>
          <a:lstStyle/>
          <a:p>
            <a:pPr marL="0" marR="0" lvl="0" indent="0" algn="r"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hlinkClick r:id="rId4"/>
              </a:rPr>
              <a:t>https://www.hydroshare.org/resource/2836494ee75e43a9bfb647b37260e461/</a:t>
            </a:r>
            <a:r>
              <a:rPr kumimoji="0" lang="en-US" sz="1400" b="0" i="0" u="none" strike="noStrike" kern="1200" cap="none" spc="0" normalizeH="0" baseline="0" noProof="0" dirty="0">
                <a:ln>
                  <a:noFill/>
                </a:ln>
                <a:solidFill>
                  <a:prstClr val="black"/>
                </a:solidFill>
                <a:effectLst/>
                <a:uLnTx/>
                <a:uFillTx/>
                <a:latin typeface="Arial"/>
                <a:ea typeface="ＭＳ Ｐゴシック"/>
              </a:rPr>
              <a:t> </a:t>
            </a:r>
            <a:endParaRPr kumimoji="0" lang="en-US" sz="1400" b="0" i="0" u="none" strike="noStrike" kern="1200" cap="none" spc="0" normalizeH="0" baseline="0" noProof="0" dirty="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149196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71450"/>
            <a:ext cx="7772400" cy="512117"/>
          </a:xfrm>
        </p:spPr>
        <p:txBody>
          <a:bodyPr/>
          <a:lstStyle/>
          <a:p>
            <a:r>
              <a:rPr lang="en-US" dirty="0" smtClean="0"/>
              <a:t>River Forecast Centers</a:t>
            </a:r>
            <a:endParaRPr lang="en-US" dirty="0"/>
          </a:p>
        </p:txBody>
      </p:sp>
      <p:pic>
        <p:nvPicPr>
          <p:cNvPr id="3" name="Picture 2"/>
          <p:cNvPicPr>
            <a:picLocks noChangeAspect="1"/>
          </p:cNvPicPr>
          <p:nvPr/>
        </p:nvPicPr>
        <p:blipFill>
          <a:blip r:embed="rId2"/>
          <a:stretch>
            <a:fillRect/>
          </a:stretch>
        </p:blipFill>
        <p:spPr>
          <a:xfrm>
            <a:off x="500062" y="1122273"/>
            <a:ext cx="8643938" cy="5478552"/>
          </a:xfrm>
          <a:prstGeom prst="rect">
            <a:avLst/>
          </a:prstGeom>
        </p:spPr>
      </p:pic>
      <p:sp>
        <p:nvSpPr>
          <p:cNvPr id="4" name="Rectangle 3"/>
          <p:cNvSpPr/>
          <p:nvPr/>
        </p:nvSpPr>
        <p:spPr>
          <a:xfrm>
            <a:off x="2872111" y="683567"/>
            <a:ext cx="3590278" cy="461665"/>
          </a:xfrm>
          <a:prstGeom prst="rect">
            <a:avLst/>
          </a:prstGeom>
        </p:spPr>
        <p:txBody>
          <a:bodyPr wrap="none">
            <a:spAutoFit/>
          </a:bodyPr>
          <a:lstStyle/>
          <a:p>
            <a:r>
              <a:rPr lang="en-US" dirty="0">
                <a:hlinkClick r:id="rId3"/>
              </a:rPr>
              <a:t>https://www.cbrfc.noaa.gov</a:t>
            </a:r>
            <a:endParaRPr lang="en-US" dirty="0"/>
          </a:p>
        </p:txBody>
      </p:sp>
    </p:spTree>
    <p:extLst>
      <p:ext uri="{BB962C8B-B14F-4D97-AF65-F5344CB8AC3E}">
        <p14:creationId xmlns:p14="http://schemas.microsoft.com/office/powerpoint/2010/main" val="8178990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6958" y="-17082"/>
            <a:ext cx="7772400" cy="935417"/>
          </a:xfrm>
        </p:spPr>
        <p:txBody>
          <a:bodyPr/>
          <a:lstStyle/>
          <a:p>
            <a:r>
              <a:rPr lang="en-US" dirty="0" smtClean="0"/>
              <a:t>Logan River</a:t>
            </a:r>
            <a:endParaRPr lang="en-US" dirty="0"/>
          </a:p>
        </p:txBody>
      </p:sp>
      <p:pic>
        <p:nvPicPr>
          <p:cNvPr id="3" name="Picture 2"/>
          <p:cNvPicPr>
            <a:picLocks noChangeAspect="1"/>
          </p:cNvPicPr>
          <p:nvPr/>
        </p:nvPicPr>
        <p:blipFill>
          <a:blip r:embed="rId2"/>
          <a:stretch>
            <a:fillRect/>
          </a:stretch>
        </p:blipFill>
        <p:spPr>
          <a:xfrm>
            <a:off x="0" y="0"/>
            <a:ext cx="4443058" cy="3593940"/>
          </a:xfrm>
          <a:prstGeom prst="rect">
            <a:avLst/>
          </a:prstGeom>
        </p:spPr>
      </p:pic>
      <p:pic>
        <p:nvPicPr>
          <p:cNvPr id="4" name="Picture 3"/>
          <p:cNvPicPr/>
          <p:nvPr/>
        </p:nvPicPr>
        <p:blipFill>
          <a:blip r:embed="rId3"/>
          <a:stretch>
            <a:fillRect/>
          </a:stretch>
        </p:blipFill>
        <p:spPr>
          <a:xfrm>
            <a:off x="4443058" y="819314"/>
            <a:ext cx="4612866" cy="327779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3057" y="4097110"/>
            <a:ext cx="4443767" cy="249961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2" y="3611022"/>
            <a:ext cx="4215382" cy="3125197"/>
          </a:xfrm>
          <a:prstGeom prst="rect">
            <a:avLst/>
          </a:prstGeom>
        </p:spPr>
      </p:pic>
      <p:sp>
        <p:nvSpPr>
          <p:cNvPr id="7" name="TextBox 6"/>
          <p:cNvSpPr txBox="1"/>
          <p:nvPr/>
        </p:nvSpPr>
        <p:spPr>
          <a:xfrm>
            <a:off x="1762125" y="5429250"/>
            <a:ext cx="2098651" cy="461665"/>
          </a:xfrm>
          <a:prstGeom prst="rect">
            <a:avLst/>
          </a:prstGeom>
          <a:noFill/>
        </p:spPr>
        <p:txBody>
          <a:bodyPr wrap="none" rtlCol="0">
            <a:spAutoFit/>
          </a:bodyPr>
          <a:lstStyle/>
          <a:p>
            <a:r>
              <a:rPr lang="en-US" dirty="0" smtClean="0"/>
              <a:t>1460 </a:t>
            </a:r>
            <a:r>
              <a:rPr lang="en-US" dirty="0" err="1" smtClean="0"/>
              <a:t>cfs</a:t>
            </a:r>
            <a:r>
              <a:rPr lang="en-US" dirty="0" smtClean="0"/>
              <a:t> 6/5/17</a:t>
            </a:r>
            <a:endParaRPr lang="en-US" dirty="0"/>
          </a:p>
        </p:txBody>
      </p:sp>
      <p:cxnSp>
        <p:nvCxnSpPr>
          <p:cNvPr id="9" name="Straight Arrow Connector 8"/>
          <p:cNvCxnSpPr/>
          <p:nvPr/>
        </p:nvCxnSpPr>
        <p:spPr>
          <a:xfrm flipH="1" flipV="1">
            <a:off x="2447925" y="4362450"/>
            <a:ext cx="38100" cy="984469"/>
          </a:xfrm>
          <a:prstGeom prst="straightConnector1">
            <a:avLst/>
          </a:prstGeom>
          <a:ln>
            <a:solidFill>
              <a:srgbClr val="FF33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42384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a:blip r:embed="rId2" cstate="print"/>
          <a:srcRect/>
          <a:stretch>
            <a:fillRect/>
          </a:stretch>
        </p:blipFill>
        <p:spPr bwMode="auto">
          <a:xfrm>
            <a:off x="533400" y="228600"/>
            <a:ext cx="7848600" cy="6245225"/>
          </a:xfrm>
          <a:prstGeom prst="rect">
            <a:avLst/>
          </a:prstGeom>
          <a:noFill/>
          <a:ln w="9525">
            <a:noFill/>
            <a:miter lim="800000"/>
            <a:headEnd/>
            <a:tailEnd/>
          </a:ln>
        </p:spPr>
      </p:pic>
      <p:pic>
        <p:nvPicPr>
          <p:cNvPr id="52227" name="Picture 5"/>
          <p:cNvPicPr>
            <a:picLocks noChangeAspect="1" noChangeArrowheads="1"/>
          </p:cNvPicPr>
          <p:nvPr/>
        </p:nvPicPr>
        <p:blipFill>
          <a:blip r:embed="rId3" cstate="print"/>
          <a:srcRect/>
          <a:stretch>
            <a:fillRect/>
          </a:stretch>
        </p:blipFill>
        <p:spPr bwMode="auto">
          <a:xfrm>
            <a:off x="6019800" y="1600200"/>
            <a:ext cx="2838450" cy="4876800"/>
          </a:xfrm>
          <a:prstGeom prst="rect">
            <a:avLst/>
          </a:prstGeom>
          <a:noFill/>
          <a:ln w="9525">
            <a:noFill/>
            <a:miter lim="800000"/>
            <a:headEnd/>
            <a:tailEnd/>
          </a:ln>
        </p:spPr>
      </p:pic>
      <p:sp>
        <p:nvSpPr>
          <p:cNvPr id="52228" name="Rectangle 6"/>
          <p:cNvSpPr>
            <a:spLocks noChangeArrowheads="1"/>
          </p:cNvSpPr>
          <p:nvPr/>
        </p:nvSpPr>
        <p:spPr bwMode="auto">
          <a:xfrm>
            <a:off x="533400" y="4953000"/>
            <a:ext cx="4888711" cy="461665"/>
          </a:xfrm>
          <a:prstGeom prst="rect">
            <a:avLst/>
          </a:prstGeom>
          <a:noFill/>
          <a:ln w="9525">
            <a:noFill/>
            <a:miter lim="800000"/>
            <a:headEnd/>
            <a:tailEnd/>
          </a:ln>
        </p:spPr>
        <p:txBody>
          <a:bodyPr wrap="none">
            <a:spAutoFit/>
          </a:bodyPr>
          <a:lstStyle/>
          <a:p>
            <a:r>
              <a:rPr lang="en-US" dirty="0">
                <a:hlinkClick r:id="rId4"/>
              </a:rPr>
              <a:t>http://www.wcc.nrcs.usda.gov/snotel</a:t>
            </a:r>
            <a:r>
              <a:rPr lang="en-US" dirty="0" smtClean="0">
                <a:hlinkClick r:id="rId4"/>
              </a:rPr>
              <a:t>/</a:t>
            </a:r>
            <a:r>
              <a:rPr lang="en-US" dirty="0" smtClean="0"/>
              <a:t> </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13720" cy="655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000" y="97134"/>
            <a:ext cx="7010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SNOTEL System for Measuring Snow and Supporting Spring Runoff and Water Supply Forecasts </a:t>
            </a:r>
            <a:endParaRPr lang="en-US" dirty="0">
              <a:solidFill>
                <a:schemeClr val="tx1"/>
              </a:solidFill>
            </a:endParaRPr>
          </a:p>
        </p:txBody>
      </p:sp>
    </p:spTree>
    <p:extLst>
      <p:ext uri="{BB962C8B-B14F-4D97-AF65-F5344CB8AC3E}">
        <p14:creationId xmlns:p14="http://schemas.microsoft.com/office/powerpoint/2010/main" val="198199949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tarb\Dave\etc\Photos\Carlisle_SNOTEL_Halfcovered_IMG_02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838200"/>
            <a:ext cx="79248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152400"/>
            <a:ext cx="8229600" cy="792163"/>
          </a:xfrm>
          <a:solidFill>
            <a:schemeClr val="bg1"/>
          </a:solidFill>
        </p:spPr>
        <p:txBody>
          <a:bodyPr/>
          <a:lstStyle/>
          <a:p>
            <a:r>
              <a:rPr lang="en-US" dirty="0" smtClean="0"/>
              <a:t>USU Doc Daniels SNOTEL Site</a:t>
            </a:r>
            <a:endParaRPr lang="en-US" dirty="0"/>
          </a:p>
        </p:txBody>
      </p:sp>
    </p:spTree>
    <p:extLst>
      <p:ext uri="{BB962C8B-B14F-4D97-AF65-F5344CB8AC3E}">
        <p14:creationId xmlns:p14="http://schemas.microsoft.com/office/powerpoint/2010/main" val="28592721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27000"/>
            <a:ext cx="7772400" cy="1143000"/>
          </a:xfrm>
        </p:spPr>
        <p:txBody>
          <a:bodyPr/>
          <a:lstStyle/>
          <a:p>
            <a:r>
              <a:rPr lang="en-US" dirty="0" smtClean="0"/>
              <a:t>National Hydrography Dataset</a:t>
            </a:r>
            <a:endParaRPr lang="en-US" dirty="0"/>
          </a:p>
        </p:txBody>
      </p:sp>
      <p:sp>
        <p:nvSpPr>
          <p:cNvPr id="4" name="Rectangle 3"/>
          <p:cNvSpPr/>
          <p:nvPr/>
        </p:nvSpPr>
        <p:spPr>
          <a:xfrm>
            <a:off x="2909038" y="6270641"/>
            <a:ext cx="3182281" cy="461665"/>
          </a:xfrm>
          <a:prstGeom prst="rect">
            <a:avLst/>
          </a:prstGeom>
        </p:spPr>
        <p:txBody>
          <a:bodyPr wrap="none">
            <a:spAutoFit/>
          </a:bodyPr>
          <a:lstStyle/>
          <a:p>
            <a:r>
              <a:rPr lang="en-US" dirty="0">
                <a:solidFill>
                  <a:srgbClr val="000000"/>
                </a:solidFill>
                <a:latin typeface="Segoe UI" panose="020B0502040204020203" pitchFamily="34" charset="0"/>
                <a:hlinkClick r:id="rId2"/>
              </a:rPr>
              <a:t>https://nhd.usgs.gov</a:t>
            </a:r>
            <a:r>
              <a:rPr lang="en-US" dirty="0" smtClean="0">
                <a:solidFill>
                  <a:srgbClr val="000000"/>
                </a:solidFill>
                <a:latin typeface="Segoe UI" panose="020B0502040204020203" pitchFamily="34" charset="0"/>
                <a:hlinkClick r:id="rId2"/>
              </a:rPr>
              <a:t>/</a:t>
            </a:r>
            <a:r>
              <a:rPr lang="en-US" dirty="0" smtClean="0">
                <a:solidFill>
                  <a:srgbClr val="000000"/>
                </a:solidFill>
                <a:latin typeface="Segoe UI" panose="020B0502040204020203" pitchFamily="34" charset="0"/>
              </a:rPr>
              <a:t> </a:t>
            </a:r>
            <a:endParaRPr lang="en-US" dirty="0"/>
          </a:p>
        </p:txBody>
      </p:sp>
      <p:pic>
        <p:nvPicPr>
          <p:cNvPr id="5" name="Picture 4"/>
          <p:cNvPicPr>
            <a:picLocks noChangeAspect="1"/>
          </p:cNvPicPr>
          <p:nvPr/>
        </p:nvPicPr>
        <p:blipFill>
          <a:blip r:embed="rId3"/>
          <a:stretch>
            <a:fillRect/>
          </a:stretch>
        </p:blipFill>
        <p:spPr>
          <a:xfrm>
            <a:off x="1243263" y="1204295"/>
            <a:ext cx="6920413" cy="5066346"/>
          </a:xfrm>
          <a:prstGeom prst="rect">
            <a:avLst/>
          </a:prstGeom>
          <a:ln w="3175">
            <a:solidFill>
              <a:schemeClr val="bg1">
                <a:lumMod val="65000"/>
              </a:schemeClr>
            </a:solidFill>
          </a:ln>
        </p:spPr>
      </p:pic>
    </p:spTree>
    <p:extLst>
      <p:ext uri="{BB962C8B-B14F-4D97-AF65-F5344CB8AC3E}">
        <p14:creationId xmlns:p14="http://schemas.microsoft.com/office/powerpoint/2010/main" val="35770393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507148"/>
            <a:ext cx="6273800" cy="4705350"/>
          </a:xfrm>
          <a:prstGeom prst="rect">
            <a:avLst/>
          </a:prstGeom>
        </p:spPr>
      </p:pic>
      <p:sp>
        <p:nvSpPr>
          <p:cNvPr id="2" name="Title 1"/>
          <p:cNvSpPr>
            <a:spLocks noGrp="1"/>
          </p:cNvSpPr>
          <p:nvPr>
            <p:ph type="title"/>
          </p:nvPr>
        </p:nvSpPr>
        <p:spPr>
          <a:xfrm>
            <a:off x="457200" y="0"/>
            <a:ext cx="8229600" cy="1143000"/>
          </a:xfrm>
        </p:spPr>
        <p:txBody>
          <a:bodyPr/>
          <a:lstStyle/>
          <a:p>
            <a:r>
              <a:rPr lang="en-US" dirty="0" smtClean="0"/>
              <a:t>Measuring Snow Water Equivalent</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964223"/>
            <a:ext cx="4261338" cy="5681784"/>
          </a:xfrm>
          <a:prstGeom prst="rect">
            <a:avLst/>
          </a:prstGeom>
        </p:spPr>
      </p:pic>
    </p:spTree>
    <p:extLst>
      <p:ext uri="{BB962C8B-B14F-4D97-AF65-F5344CB8AC3E}">
        <p14:creationId xmlns:p14="http://schemas.microsoft.com/office/powerpoint/2010/main" val="38927509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14300"/>
            <a:ext cx="7772400" cy="571500"/>
          </a:xfrm>
          <a:solidFill>
            <a:schemeClr val="bg1"/>
          </a:solidFill>
        </p:spPr>
        <p:txBody>
          <a:bodyPr/>
          <a:lstStyle/>
          <a:p>
            <a:r>
              <a:rPr lang="en-US" dirty="0" smtClean="0">
                <a:hlinkClick r:id="rId2"/>
              </a:rPr>
              <a:t>http://www.cbrfc.noaa.gov</a:t>
            </a:r>
            <a:r>
              <a:rPr lang="en-US" dirty="0" smtClean="0"/>
              <a:t> </a:t>
            </a:r>
            <a:endParaRPr lang="en-US" dirty="0"/>
          </a:p>
        </p:txBody>
      </p:sp>
      <p:pic>
        <p:nvPicPr>
          <p:cNvPr id="3" name="Picture 2"/>
          <p:cNvPicPr>
            <a:picLocks noChangeAspect="1"/>
          </p:cNvPicPr>
          <p:nvPr/>
        </p:nvPicPr>
        <p:blipFill>
          <a:blip r:embed="rId3"/>
          <a:stretch>
            <a:fillRect/>
          </a:stretch>
        </p:blipFill>
        <p:spPr>
          <a:xfrm>
            <a:off x="1177925" y="1027112"/>
            <a:ext cx="6381750" cy="5667375"/>
          </a:xfrm>
          <a:prstGeom prst="rect">
            <a:avLst/>
          </a:prstGeom>
          <a:ln>
            <a:solidFill>
              <a:schemeClr val="bg1">
                <a:lumMod val="65000"/>
              </a:schemeClr>
            </a:solidFill>
          </a:ln>
        </p:spPr>
      </p:pic>
      <p:pic>
        <p:nvPicPr>
          <p:cNvPr id="4" name="Picture 3"/>
          <p:cNvPicPr>
            <a:picLocks noChangeAspect="1"/>
          </p:cNvPicPr>
          <p:nvPr/>
        </p:nvPicPr>
        <p:blipFill>
          <a:blip r:embed="rId4"/>
          <a:stretch>
            <a:fillRect/>
          </a:stretch>
        </p:blipFill>
        <p:spPr>
          <a:xfrm>
            <a:off x="304800" y="1231899"/>
            <a:ext cx="2314575" cy="5257800"/>
          </a:xfrm>
          <a:prstGeom prst="rect">
            <a:avLst/>
          </a:prstGeom>
          <a:ln>
            <a:solidFill>
              <a:schemeClr val="bg1">
                <a:lumMod val="65000"/>
              </a:schemeClr>
            </a:solidFill>
          </a:ln>
        </p:spPr>
      </p:pic>
    </p:spTree>
    <p:extLst>
      <p:ext uri="{BB962C8B-B14F-4D97-AF65-F5344CB8AC3E}">
        <p14:creationId xmlns:p14="http://schemas.microsoft.com/office/powerpoint/2010/main" val="42708494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685800"/>
          </a:xfrm>
          <a:solidFill>
            <a:schemeClr val="bg1"/>
          </a:solidFill>
        </p:spPr>
        <p:txBody>
          <a:bodyPr/>
          <a:lstStyle/>
          <a:p>
            <a:r>
              <a:rPr lang="en-US" dirty="0" smtClean="0"/>
              <a:t>CBRFC SNOTEL Ensemble</a:t>
            </a:r>
            <a:endParaRPr lang="en-US" dirty="0"/>
          </a:p>
        </p:txBody>
      </p:sp>
      <p:sp>
        <p:nvSpPr>
          <p:cNvPr id="3" name="Rectangle 2"/>
          <p:cNvSpPr/>
          <p:nvPr/>
        </p:nvSpPr>
        <p:spPr>
          <a:xfrm>
            <a:off x="416442" y="6391019"/>
            <a:ext cx="8387316" cy="461665"/>
          </a:xfrm>
          <a:prstGeom prst="rect">
            <a:avLst/>
          </a:prstGeom>
          <a:solidFill>
            <a:schemeClr val="bg1"/>
          </a:solidFill>
        </p:spPr>
        <p:txBody>
          <a:bodyPr wrap="square">
            <a:spAutoFit/>
          </a:bodyPr>
          <a:lstStyle/>
          <a:p>
            <a:r>
              <a:rPr lang="en-US" u="sng" dirty="0">
                <a:hlinkClick r:id="rId2"/>
              </a:rPr>
              <a:t>http://www.cbrfc.noaa.gov/station/sweplot/sweplot.cgi?tglu1</a:t>
            </a:r>
            <a:endParaRPr lang="en-US" dirty="0"/>
          </a:p>
        </p:txBody>
      </p:sp>
      <p:pic>
        <p:nvPicPr>
          <p:cNvPr id="5" name="Picture 4"/>
          <p:cNvPicPr>
            <a:picLocks noChangeAspect="1"/>
          </p:cNvPicPr>
          <p:nvPr/>
        </p:nvPicPr>
        <p:blipFill>
          <a:blip r:embed="rId3"/>
          <a:stretch>
            <a:fillRect/>
          </a:stretch>
        </p:blipFill>
        <p:spPr>
          <a:xfrm>
            <a:off x="416441" y="958849"/>
            <a:ext cx="8417173" cy="5432169"/>
          </a:xfrm>
          <a:prstGeom prst="rect">
            <a:avLst/>
          </a:prstGeom>
          <a:ln>
            <a:solidFill>
              <a:schemeClr val="bg1">
                <a:lumMod val="65000"/>
              </a:schemeClr>
            </a:solidFill>
          </a:ln>
        </p:spPr>
      </p:pic>
    </p:spTree>
    <p:extLst>
      <p:ext uri="{BB962C8B-B14F-4D97-AF65-F5344CB8AC3E}">
        <p14:creationId xmlns:p14="http://schemas.microsoft.com/office/powerpoint/2010/main" val="3873439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3093"/>
            <a:ext cx="9144000" cy="580292"/>
          </a:xfrm>
        </p:spPr>
        <p:txBody>
          <a:bodyPr/>
          <a:lstStyle/>
          <a:p>
            <a:r>
              <a:rPr lang="en-US" dirty="0" smtClean="0"/>
              <a:t>NASA Airborne Snow Observatory</a:t>
            </a:r>
            <a:endParaRPr lang="en-US" dirty="0"/>
          </a:p>
        </p:txBody>
      </p:sp>
      <p:pic>
        <p:nvPicPr>
          <p:cNvPr id="4" name="Picture 3"/>
          <p:cNvPicPr>
            <a:picLocks noChangeAspect="1"/>
          </p:cNvPicPr>
          <p:nvPr/>
        </p:nvPicPr>
        <p:blipFill>
          <a:blip r:embed="rId2"/>
          <a:stretch>
            <a:fillRect/>
          </a:stretch>
        </p:blipFill>
        <p:spPr>
          <a:xfrm>
            <a:off x="461108" y="885009"/>
            <a:ext cx="8362462" cy="5182905"/>
          </a:xfrm>
          <a:prstGeom prst="rect">
            <a:avLst/>
          </a:prstGeom>
        </p:spPr>
      </p:pic>
      <p:sp>
        <p:nvSpPr>
          <p:cNvPr id="6" name="Rectangle 5"/>
          <p:cNvSpPr/>
          <p:nvPr/>
        </p:nvSpPr>
        <p:spPr>
          <a:xfrm>
            <a:off x="2746585" y="6067914"/>
            <a:ext cx="3337004" cy="461665"/>
          </a:xfrm>
          <a:prstGeom prst="rect">
            <a:avLst/>
          </a:prstGeom>
        </p:spPr>
        <p:txBody>
          <a:bodyPr wrap="none">
            <a:spAutoFit/>
          </a:bodyPr>
          <a:lstStyle/>
          <a:p>
            <a:r>
              <a:rPr lang="en-US" dirty="0">
                <a:hlinkClick r:id="rId3"/>
              </a:rPr>
              <a:t>https://</a:t>
            </a:r>
            <a:r>
              <a:rPr lang="en-US" dirty="0" smtClean="0">
                <a:hlinkClick r:id="rId3"/>
              </a:rPr>
              <a:t>nsidc.org/data/aso</a:t>
            </a:r>
            <a:r>
              <a:rPr lang="en-US" dirty="0" smtClean="0"/>
              <a:t> </a:t>
            </a:r>
            <a:endParaRPr lang="en-US" dirty="0"/>
          </a:p>
        </p:txBody>
      </p:sp>
    </p:spTree>
    <p:extLst>
      <p:ext uri="{BB962C8B-B14F-4D97-AF65-F5344CB8AC3E}">
        <p14:creationId xmlns:p14="http://schemas.microsoft.com/office/powerpoint/2010/main" val="2310433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612" y="125046"/>
            <a:ext cx="7772400" cy="992554"/>
          </a:xfrm>
        </p:spPr>
        <p:txBody>
          <a:bodyPr/>
          <a:lstStyle/>
          <a:p>
            <a:r>
              <a:rPr lang="en-US" sz="4000" smtClean="0"/>
              <a:t>SNODAS gridded mapping of snow across US </a:t>
            </a:r>
            <a:endParaRPr lang="en-US" sz="4000" dirty="0"/>
          </a:p>
        </p:txBody>
      </p:sp>
      <p:pic>
        <p:nvPicPr>
          <p:cNvPr id="3" name="Picture 2"/>
          <p:cNvPicPr>
            <a:picLocks noChangeAspect="1"/>
          </p:cNvPicPr>
          <p:nvPr/>
        </p:nvPicPr>
        <p:blipFill>
          <a:blip r:embed="rId2"/>
          <a:stretch>
            <a:fillRect/>
          </a:stretch>
        </p:blipFill>
        <p:spPr>
          <a:xfrm>
            <a:off x="733424" y="1398953"/>
            <a:ext cx="7724775" cy="5029200"/>
          </a:xfrm>
          <a:prstGeom prst="rect">
            <a:avLst/>
          </a:prstGeom>
        </p:spPr>
      </p:pic>
      <p:sp>
        <p:nvSpPr>
          <p:cNvPr id="5" name="Rectangle 4"/>
          <p:cNvSpPr/>
          <p:nvPr/>
        </p:nvSpPr>
        <p:spPr>
          <a:xfrm>
            <a:off x="1457568" y="6396335"/>
            <a:ext cx="8032261" cy="461665"/>
          </a:xfrm>
          <a:prstGeom prst="rect">
            <a:avLst/>
          </a:prstGeom>
        </p:spPr>
        <p:txBody>
          <a:bodyPr wrap="square">
            <a:spAutoFit/>
          </a:bodyPr>
          <a:lstStyle/>
          <a:p>
            <a:r>
              <a:rPr lang="en-US" dirty="0">
                <a:hlinkClick r:id="rId3"/>
              </a:rPr>
              <a:t>https://www.nohrsc.noaa.gov/archived_data</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2003755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914400"/>
          </a:xfrm>
        </p:spPr>
        <p:txBody>
          <a:bodyPr/>
          <a:lstStyle/>
          <a:p>
            <a:r>
              <a:rPr lang="en-US" dirty="0" smtClean="0">
                <a:hlinkClick r:id="rId2"/>
              </a:rPr>
              <a:t>http://gis.utah.gov</a:t>
            </a:r>
            <a:r>
              <a:rPr lang="en-US" dirty="0" smtClean="0"/>
              <a:t> </a:t>
            </a:r>
            <a:endParaRPr lang="en-US"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116"/>
          <a:stretch/>
        </p:blipFill>
        <p:spPr bwMode="auto">
          <a:xfrm>
            <a:off x="0" y="609600"/>
            <a:ext cx="91440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876008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894091"/>
            <a:ext cx="7667625" cy="553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bwMode="auto">
          <a:xfrm>
            <a:off x="533400" y="152400"/>
            <a:ext cx="7858125" cy="6858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4000" dirty="0" smtClean="0"/>
              <a:t>Utah GIS Portal Download GIS Data</a:t>
            </a:r>
            <a:endParaRPr lang="en-US" sz="4000" dirty="0"/>
          </a:p>
        </p:txBody>
      </p:sp>
      <p:sp>
        <p:nvSpPr>
          <p:cNvPr id="2" name="Rectangle 1"/>
          <p:cNvSpPr/>
          <p:nvPr/>
        </p:nvSpPr>
        <p:spPr>
          <a:xfrm>
            <a:off x="3505200" y="6375219"/>
            <a:ext cx="3314690" cy="461665"/>
          </a:xfrm>
          <a:prstGeom prst="rect">
            <a:avLst/>
          </a:prstGeom>
        </p:spPr>
        <p:txBody>
          <a:bodyPr wrap="none">
            <a:spAutoFit/>
          </a:bodyPr>
          <a:lstStyle/>
          <a:p>
            <a:r>
              <a:rPr lang="en-US"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3"/>
              </a:rPr>
              <a:t>http://gis.utah.gov/data/</a:t>
            </a:r>
            <a:endParaRPr lang="en-US" dirty="0"/>
          </a:p>
        </p:txBody>
      </p:sp>
    </p:spTree>
    <p:extLst>
      <p:ext uri="{BB962C8B-B14F-4D97-AF65-F5344CB8AC3E}">
        <p14:creationId xmlns:p14="http://schemas.microsoft.com/office/powerpoint/2010/main" val="141883119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8325" y="137519"/>
            <a:ext cx="5324475" cy="6644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19275" y="6320135"/>
            <a:ext cx="5562600" cy="461665"/>
          </a:xfrm>
          <a:prstGeom prst="rect">
            <a:avLst/>
          </a:prstGeom>
          <a:solidFill>
            <a:schemeClr val="bg1"/>
          </a:solidFill>
        </p:spPr>
        <p:txBody>
          <a:bodyPr wrap="square">
            <a:spAutoFit/>
          </a:bodyPr>
          <a:lstStyle/>
          <a:p>
            <a:r>
              <a:rPr lang="en-US" u="sng" dirty="0">
                <a:hlinkClick r:id="rId3"/>
              </a:rPr>
              <a:t>http://geology.utah.gov/maps/gis/index.htm</a:t>
            </a:r>
            <a:endParaRPr lang="en-US" dirty="0"/>
          </a:p>
        </p:txBody>
      </p:sp>
    </p:spTree>
    <p:extLst>
      <p:ext uri="{BB962C8B-B14F-4D97-AF65-F5344CB8AC3E}">
        <p14:creationId xmlns:p14="http://schemas.microsoft.com/office/powerpoint/2010/main" val="152129643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2" cstate="print"/>
          <a:srcRect/>
          <a:stretch>
            <a:fillRect/>
          </a:stretch>
        </p:blipFill>
        <p:spPr bwMode="auto">
          <a:xfrm>
            <a:off x="533400" y="381000"/>
            <a:ext cx="8305800" cy="5837238"/>
          </a:xfrm>
          <a:prstGeom prst="rect">
            <a:avLst/>
          </a:prstGeom>
          <a:noFill/>
          <a:ln w="9525">
            <a:noFill/>
            <a:miter lim="800000"/>
            <a:headEnd/>
            <a:tailEnd/>
          </a:ln>
        </p:spPr>
      </p:pic>
      <p:sp>
        <p:nvSpPr>
          <p:cNvPr id="51203" name="Rectangle 5"/>
          <p:cNvSpPr>
            <a:spLocks noChangeArrowheads="1"/>
          </p:cNvSpPr>
          <p:nvPr/>
        </p:nvSpPr>
        <p:spPr bwMode="auto">
          <a:xfrm>
            <a:off x="2971800" y="2971800"/>
            <a:ext cx="3341812" cy="461665"/>
          </a:xfrm>
          <a:prstGeom prst="rect">
            <a:avLst/>
          </a:prstGeom>
          <a:noFill/>
          <a:ln w="9525">
            <a:noFill/>
            <a:miter lim="800000"/>
            <a:headEnd/>
            <a:tailEnd/>
          </a:ln>
        </p:spPr>
        <p:txBody>
          <a:bodyPr wrap="none">
            <a:spAutoFit/>
          </a:bodyPr>
          <a:lstStyle/>
          <a:p>
            <a:r>
              <a:rPr lang="en-US" dirty="0">
                <a:hlinkClick r:id="rId3"/>
              </a:rPr>
              <a:t>http://www.wrcc.dri.edu</a:t>
            </a:r>
            <a:r>
              <a:rPr lang="en-US" dirty="0" smtClean="0">
                <a:hlinkClick r:id="rId3"/>
              </a:rPr>
              <a:t>/</a:t>
            </a:r>
            <a:r>
              <a:rPr lang="en-US" dirty="0" smtClean="0"/>
              <a:t> </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533400"/>
          </a:xfrm>
        </p:spPr>
        <p:txBody>
          <a:bodyPr/>
          <a:lstStyle/>
          <a:p>
            <a:r>
              <a:rPr lang="en-US" dirty="0" smtClean="0"/>
              <a:t>Bear River Watershed</a:t>
            </a:r>
            <a:endParaRPr lang="en-US" dirty="0"/>
          </a:p>
        </p:txBody>
      </p:sp>
      <p:pic>
        <p:nvPicPr>
          <p:cNvPr id="3" name="Picture 2"/>
          <p:cNvPicPr>
            <a:picLocks noChangeAspect="1"/>
          </p:cNvPicPr>
          <p:nvPr/>
        </p:nvPicPr>
        <p:blipFill>
          <a:blip r:embed="rId2"/>
          <a:stretch>
            <a:fillRect/>
          </a:stretch>
        </p:blipFill>
        <p:spPr>
          <a:xfrm>
            <a:off x="666520" y="1697921"/>
            <a:ext cx="7920835" cy="4648200"/>
          </a:xfrm>
          <a:prstGeom prst="rect">
            <a:avLst/>
          </a:prstGeom>
        </p:spPr>
      </p:pic>
      <p:sp>
        <p:nvSpPr>
          <p:cNvPr id="4" name="Rectangle 3"/>
          <p:cNvSpPr/>
          <p:nvPr/>
        </p:nvSpPr>
        <p:spPr>
          <a:xfrm>
            <a:off x="2590800" y="1298297"/>
            <a:ext cx="5562600" cy="271869"/>
          </a:xfrm>
          <a:prstGeom prst="rect">
            <a:avLst/>
          </a:prstGeom>
        </p:spPr>
        <p:txBody>
          <a:bodyPr wrap="square">
            <a:spAutoFit/>
          </a:bodyPr>
          <a:lstStyle/>
          <a:p>
            <a:pPr marL="0" marR="963295">
              <a:lnSpc>
                <a:spcPts val="1370"/>
              </a:lnSpc>
              <a:spcBef>
                <a:spcPts val="385"/>
              </a:spcBef>
              <a:spcAft>
                <a:spcPts val="0"/>
              </a:spcAft>
            </a:pPr>
            <a:r>
              <a:rPr lang="en-US" spc="-25" dirty="0">
                <a:solidFill>
                  <a:srgbClr val="0000FF"/>
                </a:solidFill>
                <a:ea typeface="Times New Roman" panose="02020603050405020304" pitchFamily="18" charset="0"/>
                <a:cs typeface="Times New Roman" panose="02020603050405020304" pitchFamily="18" charset="0"/>
                <a:hlinkClick r:id="rId3"/>
              </a:rPr>
              <a:t>h</a:t>
            </a:r>
            <a:r>
              <a:rPr lang="en-US" dirty="0">
                <a:solidFill>
                  <a:srgbClr val="0000FF"/>
                </a:solidFill>
                <a:ea typeface="Times New Roman" panose="02020603050405020304" pitchFamily="18" charset="0"/>
                <a:cs typeface="Times New Roman" panose="02020603050405020304" pitchFamily="18" charset="0"/>
                <a:hlinkClick r:id="rId3"/>
              </a:rPr>
              <a:t>t</a:t>
            </a:r>
            <a:r>
              <a:rPr lang="en-US" spc="30" dirty="0">
                <a:solidFill>
                  <a:srgbClr val="0000FF"/>
                </a:solidFill>
                <a:ea typeface="Times New Roman" panose="02020603050405020304" pitchFamily="18" charset="0"/>
                <a:cs typeface="Times New Roman" panose="02020603050405020304" pitchFamily="18" charset="0"/>
                <a:hlinkClick r:id="rId3"/>
              </a:rPr>
              <a:t>t</a:t>
            </a:r>
            <a:r>
              <a:rPr lang="en-US" dirty="0">
                <a:solidFill>
                  <a:srgbClr val="0000FF"/>
                </a:solidFill>
                <a:ea typeface="Times New Roman" panose="02020603050405020304" pitchFamily="18" charset="0"/>
                <a:cs typeface="Times New Roman" panose="02020603050405020304" pitchFamily="18" charset="0"/>
                <a:hlinkClick r:id="rId3"/>
              </a:rPr>
              <a:t>p:</a:t>
            </a:r>
            <a:r>
              <a:rPr lang="en-US" spc="5" dirty="0">
                <a:solidFill>
                  <a:srgbClr val="0000FF"/>
                </a:solidFill>
                <a:ea typeface="Times New Roman" panose="02020603050405020304" pitchFamily="18" charset="0"/>
                <a:cs typeface="Times New Roman" panose="02020603050405020304" pitchFamily="18" charset="0"/>
                <a:hlinkClick r:id="rId3"/>
              </a:rPr>
              <a:t>/</a:t>
            </a:r>
            <a:r>
              <a:rPr lang="en-US" spc="-20" dirty="0">
                <a:solidFill>
                  <a:srgbClr val="0000FF"/>
                </a:solidFill>
                <a:ea typeface="Times New Roman" panose="02020603050405020304" pitchFamily="18" charset="0"/>
                <a:cs typeface="Times New Roman" panose="02020603050405020304" pitchFamily="18" charset="0"/>
                <a:hlinkClick r:id="rId3"/>
              </a:rPr>
              <a:t>/</a:t>
            </a:r>
            <a:r>
              <a:rPr lang="en-US" dirty="0">
                <a:solidFill>
                  <a:srgbClr val="0000FF"/>
                </a:solidFill>
                <a:ea typeface="Times New Roman" panose="02020603050405020304" pitchFamily="18" charset="0"/>
                <a:cs typeface="Times New Roman" panose="02020603050405020304" pitchFamily="18" charset="0"/>
                <a:hlinkClick r:id="rId3"/>
              </a:rPr>
              <a:t>w</a:t>
            </a:r>
            <a:r>
              <a:rPr lang="en-US" spc="-5" dirty="0">
                <a:solidFill>
                  <a:srgbClr val="0000FF"/>
                </a:solidFill>
                <a:ea typeface="Times New Roman" panose="02020603050405020304" pitchFamily="18" charset="0"/>
                <a:cs typeface="Times New Roman" panose="02020603050405020304" pitchFamily="18" charset="0"/>
                <a:hlinkClick r:id="rId3"/>
              </a:rPr>
              <a:t>w</a:t>
            </a:r>
            <a:r>
              <a:rPr lang="en-US" dirty="0">
                <a:solidFill>
                  <a:srgbClr val="0000FF"/>
                </a:solidFill>
                <a:ea typeface="Times New Roman" panose="02020603050405020304" pitchFamily="18" charset="0"/>
                <a:cs typeface="Times New Roman" panose="02020603050405020304" pitchFamily="18" charset="0"/>
                <a:hlinkClick r:id="rId3"/>
              </a:rPr>
              <a:t>w</a:t>
            </a:r>
            <a:r>
              <a:rPr lang="en-US" spc="10" dirty="0">
                <a:solidFill>
                  <a:srgbClr val="0000FF"/>
                </a:solidFill>
                <a:ea typeface="Times New Roman" panose="02020603050405020304" pitchFamily="18" charset="0"/>
                <a:cs typeface="Times New Roman" panose="02020603050405020304" pitchFamily="18" charset="0"/>
                <a:hlinkClick r:id="rId3"/>
              </a:rPr>
              <a:t>.</a:t>
            </a:r>
            <a:r>
              <a:rPr lang="en-US" spc="-25" dirty="0">
                <a:solidFill>
                  <a:srgbClr val="0000FF"/>
                </a:solidFill>
                <a:ea typeface="Times New Roman" panose="02020603050405020304" pitchFamily="18" charset="0"/>
                <a:cs typeface="Times New Roman" panose="02020603050405020304" pitchFamily="18" charset="0"/>
                <a:hlinkClick r:id="rId3"/>
              </a:rPr>
              <a:t>b</a:t>
            </a:r>
            <a:r>
              <a:rPr lang="en-US" spc="-5" dirty="0">
                <a:solidFill>
                  <a:srgbClr val="0000FF"/>
                </a:solidFill>
                <a:ea typeface="Times New Roman" panose="02020603050405020304" pitchFamily="18" charset="0"/>
                <a:cs typeface="Times New Roman" panose="02020603050405020304" pitchFamily="18" charset="0"/>
                <a:hlinkClick r:id="rId3"/>
              </a:rPr>
              <a:t>ea</a:t>
            </a:r>
            <a:r>
              <a:rPr lang="en-US" spc="5" dirty="0">
                <a:solidFill>
                  <a:srgbClr val="0000FF"/>
                </a:solidFill>
                <a:ea typeface="Times New Roman" panose="02020603050405020304" pitchFamily="18" charset="0"/>
                <a:cs typeface="Times New Roman" panose="02020603050405020304" pitchFamily="18" charset="0"/>
                <a:hlinkClick r:id="rId3"/>
              </a:rPr>
              <a:t>r</a:t>
            </a:r>
            <a:r>
              <a:rPr lang="en-US" spc="30" dirty="0">
                <a:solidFill>
                  <a:srgbClr val="0000FF"/>
                </a:solidFill>
                <a:ea typeface="Times New Roman" panose="02020603050405020304" pitchFamily="18" charset="0"/>
                <a:cs typeface="Times New Roman" panose="02020603050405020304" pitchFamily="18" charset="0"/>
                <a:hlinkClick r:id="rId3"/>
              </a:rPr>
              <a:t>r</a:t>
            </a:r>
            <a:r>
              <a:rPr lang="en-US" spc="-20" dirty="0">
                <a:solidFill>
                  <a:srgbClr val="0000FF"/>
                </a:solidFill>
                <a:ea typeface="Times New Roman" panose="02020603050405020304" pitchFamily="18" charset="0"/>
                <a:cs typeface="Times New Roman" panose="02020603050405020304" pitchFamily="18" charset="0"/>
                <a:hlinkClick r:id="rId3"/>
              </a:rPr>
              <a:t>i</a:t>
            </a:r>
            <a:r>
              <a:rPr lang="en-US" dirty="0">
                <a:solidFill>
                  <a:srgbClr val="0000FF"/>
                </a:solidFill>
                <a:ea typeface="Times New Roman" panose="02020603050405020304" pitchFamily="18" charset="0"/>
                <a:cs typeface="Times New Roman" panose="02020603050405020304" pitchFamily="18" charset="0"/>
                <a:hlinkClick r:id="rId3"/>
              </a:rPr>
              <a:t>v</a:t>
            </a:r>
            <a:r>
              <a:rPr lang="en-US" spc="-5" dirty="0">
                <a:solidFill>
                  <a:srgbClr val="0000FF"/>
                </a:solidFill>
                <a:ea typeface="Times New Roman" panose="02020603050405020304" pitchFamily="18" charset="0"/>
                <a:cs typeface="Times New Roman" panose="02020603050405020304" pitchFamily="18" charset="0"/>
                <a:hlinkClick r:id="rId3"/>
              </a:rPr>
              <a:t>e</a:t>
            </a:r>
            <a:r>
              <a:rPr lang="en-US" spc="30" dirty="0">
                <a:solidFill>
                  <a:srgbClr val="0000FF"/>
                </a:solidFill>
                <a:ea typeface="Times New Roman" panose="02020603050405020304" pitchFamily="18" charset="0"/>
                <a:cs typeface="Times New Roman" panose="02020603050405020304" pitchFamily="18" charset="0"/>
                <a:hlinkClick r:id="rId3"/>
              </a:rPr>
              <a:t>r</a:t>
            </a:r>
            <a:r>
              <a:rPr lang="en-US" spc="-20" dirty="0">
                <a:solidFill>
                  <a:srgbClr val="0000FF"/>
                </a:solidFill>
                <a:ea typeface="Times New Roman" panose="02020603050405020304" pitchFamily="18" charset="0"/>
                <a:cs typeface="Times New Roman" panose="02020603050405020304" pitchFamily="18" charset="0"/>
                <a:hlinkClick r:id="rId3"/>
              </a:rPr>
              <a:t>i</a:t>
            </a:r>
            <a:r>
              <a:rPr lang="en-US" dirty="0">
                <a:solidFill>
                  <a:srgbClr val="0000FF"/>
                </a:solidFill>
                <a:ea typeface="Times New Roman" panose="02020603050405020304" pitchFamily="18" charset="0"/>
                <a:cs typeface="Times New Roman" panose="02020603050405020304" pitchFamily="18" charset="0"/>
                <a:hlinkClick r:id="rId3"/>
              </a:rPr>
              <a:t>n</a:t>
            </a:r>
            <a:r>
              <a:rPr lang="en-US" spc="-40" dirty="0">
                <a:solidFill>
                  <a:srgbClr val="0000FF"/>
                </a:solidFill>
                <a:ea typeface="Times New Roman" panose="02020603050405020304" pitchFamily="18" charset="0"/>
                <a:cs typeface="Times New Roman" panose="02020603050405020304" pitchFamily="18" charset="0"/>
                <a:hlinkClick r:id="rId3"/>
              </a:rPr>
              <a:t>f</a:t>
            </a:r>
            <a:r>
              <a:rPr lang="en-US" spc="25" dirty="0">
                <a:solidFill>
                  <a:srgbClr val="0000FF"/>
                </a:solidFill>
                <a:ea typeface="Times New Roman" panose="02020603050405020304" pitchFamily="18" charset="0"/>
                <a:cs typeface="Times New Roman" panose="02020603050405020304" pitchFamily="18" charset="0"/>
                <a:hlinkClick r:id="rId3"/>
              </a:rPr>
              <a:t>o</a:t>
            </a:r>
            <a:r>
              <a:rPr lang="en-US" spc="10" dirty="0">
                <a:solidFill>
                  <a:srgbClr val="0000FF"/>
                </a:solidFill>
                <a:ea typeface="Times New Roman" panose="02020603050405020304" pitchFamily="18" charset="0"/>
                <a:cs typeface="Times New Roman" panose="02020603050405020304" pitchFamily="18" charset="0"/>
                <a:hlinkClick r:id="rId3"/>
              </a:rPr>
              <a:t>.</a:t>
            </a:r>
            <a:r>
              <a:rPr lang="en-US" spc="25" dirty="0">
                <a:solidFill>
                  <a:srgbClr val="0000FF"/>
                </a:solidFill>
                <a:ea typeface="Times New Roman" panose="02020603050405020304" pitchFamily="18" charset="0"/>
                <a:cs typeface="Times New Roman" panose="02020603050405020304" pitchFamily="18" charset="0"/>
                <a:hlinkClick r:id="rId3"/>
              </a:rPr>
              <a:t>o</a:t>
            </a:r>
            <a:r>
              <a:rPr lang="en-US" spc="5" dirty="0">
                <a:solidFill>
                  <a:srgbClr val="0000FF"/>
                </a:solidFill>
                <a:ea typeface="Times New Roman" panose="02020603050405020304" pitchFamily="18" charset="0"/>
                <a:cs typeface="Times New Roman" panose="02020603050405020304" pitchFamily="18" charset="0"/>
                <a:hlinkClick r:id="rId3"/>
              </a:rPr>
              <a:t>r</a:t>
            </a:r>
            <a:r>
              <a:rPr lang="en-US" dirty="0">
                <a:solidFill>
                  <a:srgbClr val="0000FF"/>
                </a:solidFill>
                <a:ea typeface="Times New Roman" panose="02020603050405020304" pitchFamily="18" charset="0"/>
                <a:cs typeface="Times New Roman" panose="02020603050405020304" pitchFamily="18" charset="0"/>
                <a:hlinkClick r:id="rId3"/>
              </a:rPr>
              <a:t>g/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82734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2"/>
          <p:cNvPicPr>
            <a:picLocks noChangeAspect="1" noChangeArrowheads="1"/>
          </p:cNvPicPr>
          <p:nvPr/>
        </p:nvPicPr>
        <p:blipFill>
          <a:blip r:embed="rId2" cstate="print"/>
          <a:srcRect/>
          <a:stretch>
            <a:fillRect/>
          </a:stretch>
        </p:blipFill>
        <p:spPr bwMode="auto">
          <a:xfrm>
            <a:off x="3124200" y="2362200"/>
            <a:ext cx="4629150" cy="3751263"/>
          </a:xfrm>
          <a:prstGeom prst="rect">
            <a:avLst/>
          </a:prstGeom>
          <a:noFill/>
          <a:ln w="9525">
            <a:noFill/>
            <a:miter lim="800000"/>
            <a:headEnd/>
            <a:tailEnd/>
          </a:ln>
        </p:spPr>
      </p:pic>
      <p:pic>
        <p:nvPicPr>
          <p:cNvPr id="15363" name="Picture 3" descr="nhd_banner_420"/>
          <p:cNvPicPr>
            <a:picLocks noChangeAspect="1" noChangeArrowheads="1"/>
          </p:cNvPicPr>
          <p:nvPr/>
        </p:nvPicPr>
        <p:blipFill>
          <a:blip r:embed="rId3" cstate="print"/>
          <a:srcRect/>
          <a:stretch>
            <a:fillRect/>
          </a:stretch>
        </p:blipFill>
        <p:spPr bwMode="auto">
          <a:xfrm>
            <a:off x="1817688" y="520700"/>
            <a:ext cx="5334000" cy="1663700"/>
          </a:xfrm>
          <a:prstGeom prst="rect">
            <a:avLst/>
          </a:prstGeom>
          <a:noFill/>
          <a:ln w="9525">
            <a:noFill/>
            <a:miter lim="800000"/>
            <a:headEnd/>
            <a:tailEnd/>
          </a:ln>
        </p:spPr>
      </p:pic>
      <p:sp>
        <p:nvSpPr>
          <p:cNvPr id="15364" name="Text Box 4"/>
          <p:cNvSpPr txBox="1">
            <a:spLocks noChangeArrowheads="1"/>
          </p:cNvSpPr>
          <p:nvPr/>
        </p:nvSpPr>
        <p:spPr bwMode="auto">
          <a:xfrm>
            <a:off x="650875" y="3265488"/>
            <a:ext cx="2438400" cy="1187450"/>
          </a:xfrm>
          <a:prstGeom prst="rect">
            <a:avLst/>
          </a:prstGeom>
          <a:noFill/>
          <a:ln w="9525">
            <a:noFill/>
            <a:miter lim="800000"/>
            <a:headEnd/>
            <a:tailEnd/>
          </a:ln>
        </p:spPr>
        <p:txBody>
          <a:bodyPr>
            <a:spAutoFit/>
          </a:bodyPr>
          <a:lstStyle/>
          <a:p>
            <a:r>
              <a:rPr lang="en-US" dirty="0"/>
              <a:t>River networks</a:t>
            </a:r>
          </a:p>
          <a:p>
            <a:r>
              <a:rPr lang="en-US" dirty="0"/>
              <a:t>for 8-digit HUC </a:t>
            </a:r>
          </a:p>
          <a:p>
            <a:r>
              <a:rPr lang="en-US" dirty="0"/>
              <a:t>watersheds</a:t>
            </a:r>
          </a:p>
        </p:txBody>
      </p:sp>
      <p:sp>
        <p:nvSpPr>
          <p:cNvPr id="15365" name="Rectangle 6"/>
          <p:cNvSpPr>
            <a:spLocks noChangeArrowheads="1"/>
          </p:cNvSpPr>
          <p:nvPr/>
        </p:nvSpPr>
        <p:spPr bwMode="auto">
          <a:xfrm>
            <a:off x="838200" y="5867400"/>
            <a:ext cx="2704587" cy="461665"/>
          </a:xfrm>
          <a:prstGeom prst="rect">
            <a:avLst/>
          </a:prstGeom>
          <a:noFill/>
          <a:ln w="9525">
            <a:noFill/>
            <a:miter lim="800000"/>
            <a:headEnd/>
            <a:tailEnd/>
          </a:ln>
        </p:spPr>
        <p:txBody>
          <a:bodyPr wrap="none">
            <a:spAutoFit/>
          </a:bodyPr>
          <a:lstStyle/>
          <a:p>
            <a:r>
              <a:rPr lang="en-US" dirty="0">
                <a:solidFill>
                  <a:schemeClr val="accent2"/>
                </a:solidFill>
                <a:hlinkClick r:id="rId4"/>
              </a:rPr>
              <a:t>http://nhd.usgs.gov</a:t>
            </a:r>
            <a:r>
              <a:rPr lang="en-US" dirty="0" smtClean="0">
                <a:solidFill>
                  <a:schemeClr val="accent2"/>
                </a:solidFill>
                <a:hlinkClick r:id="rId4"/>
              </a:rPr>
              <a:t>/</a:t>
            </a:r>
            <a:r>
              <a:rPr lang="en-US" dirty="0" smtClean="0">
                <a:solidFill>
                  <a:schemeClr val="accent2"/>
                </a:solidFill>
              </a:rPr>
              <a:t> </a:t>
            </a:r>
            <a:endParaRPr lang="en-US" dirty="0">
              <a:solidFill>
                <a:schemeClr val="accent2"/>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073"/>
            <a:ext cx="8229600" cy="1219199"/>
          </a:xfrm>
        </p:spPr>
        <p:txBody>
          <a:bodyPr>
            <a:normAutofit fontScale="90000"/>
          </a:bodyPr>
          <a:lstStyle/>
          <a:p>
            <a:r>
              <a:rPr lang="en-US" dirty="0" smtClean="0"/>
              <a:t>MODIS on NASA Worldview</a:t>
            </a:r>
            <a:br>
              <a:rPr lang="en-US" dirty="0" smtClean="0"/>
            </a:br>
            <a:r>
              <a:rPr lang="en-US" sz="3600" dirty="0" smtClean="0"/>
              <a:t>(Shrinking Great Salt Lake)</a:t>
            </a:r>
            <a:endParaRPr lang="en-US" sz="3600" dirty="0"/>
          </a:p>
        </p:txBody>
      </p:sp>
      <p:sp>
        <p:nvSpPr>
          <p:cNvPr id="4" name="Rectangle 3"/>
          <p:cNvSpPr/>
          <p:nvPr/>
        </p:nvSpPr>
        <p:spPr>
          <a:xfrm>
            <a:off x="217053" y="5870107"/>
            <a:ext cx="4308766" cy="938719"/>
          </a:xfrm>
          <a:prstGeom prst="rect">
            <a:avLst/>
          </a:prstGeom>
        </p:spPr>
        <p:txBody>
          <a:bodyPr wrap="square">
            <a:spAutoFit/>
          </a:bodyPr>
          <a:lstStyle/>
          <a:p>
            <a:r>
              <a:rPr lang="en-US" sz="1100" dirty="0">
                <a:solidFill>
                  <a:prstClr val="black"/>
                </a:solidFill>
              </a:rPr>
              <a:t>https://worldview.earthdata.nasa.gov/?p=geographic&amp;l=MODIS_Aqua_CorrectedReflectance_TrueColor,MODIS_Terra_CorrectedReflectance_TrueColor,Reference_Features,Coastlines&amp;t=2012-05-11&amp;v=-114.20487628044651,40.12581729563662,-110.51347003044651,42.16048526438662</a:t>
            </a:r>
          </a:p>
        </p:txBody>
      </p:sp>
      <p:pic>
        <p:nvPicPr>
          <p:cNvPr id="5" name="Picture 4"/>
          <p:cNvPicPr>
            <a:picLocks noChangeAspect="1"/>
          </p:cNvPicPr>
          <p:nvPr/>
        </p:nvPicPr>
        <p:blipFill>
          <a:blip r:embed="rId2"/>
          <a:stretch>
            <a:fillRect/>
          </a:stretch>
        </p:blipFill>
        <p:spPr>
          <a:xfrm>
            <a:off x="842529" y="1339273"/>
            <a:ext cx="3460288" cy="3716048"/>
          </a:xfrm>
          <a:prstGeom prst="rect">
            <a:avLst/>
          </a:prstGeom>
        </p:spPr>
      </p:pic>
      <p:sp>
        <p:nvSpPr>
          <p:cNvPr id="6" name="Rectangle 5"/>
          <p:cNvSpPr/>
          <p:nvPr/>
        </p:nvSpPr>
        <p:spPr>
          <a:xfrm>
            <a:off x="1698282" y="5231881"/>
            <a:ext cx="1609543" cy="461665"/>
          </a:xfrm>
          <a:prstGeom prst="rect">
            <a:avLst/>
          </a:prstGeom>
        </p:spPr>
        <p:txBody>
          <a:bodyPr wrap="none">
            <a:spAutoFit/>
          </a:bodyPr>
          <a:lstStyle/>
          <a:p>
            <a:r>
              <a:rPr lang="en-US" dirty="0">
                <a:solidFill>
                  <a:prstClr val="black"/>
                </a:solidFill>
              </a:rPr>
              <a:t>2012-05-11</a:t>
            </a:r>
          </a:p>
        </p:txBody>
      </p:sp>
      <p:sp>
        <p:nvSpPr>
          <p:cNvPr id="8" name="Rectangle 7"/>
          <p:cNvSpPr/>
          <p:nvPr/>
        </p:nvSpPr>
        <p:spPr>
          <a:xfrm>
            <a:off x="4572000" y="5870106"/>
            <a:ext cx="4572000" cy="938719"/>
          </a:xfrm>
          <a:prstGeom prst="rect">
            <a:avLst/>
          </a:prstGeom>
        </p:spPr>
        <p:txBody>
          <a:bodyPr>
            <a:spAutoFit/>
          </a:bodyPr>
          <a:lstStyle/>
          <a:p>
            <a:r>
              <a:rPr lang="en-US" sz="1100" dirty="0">
                <a:solidFill>
                  <a:prstClr val="black"/>
                </a:solidFill>
              </a:rPr>
              <a:t>https://worldview.earthdata.nasa.gov/?p=geographic&amp;l=MODIS_Aqua_CorrectedReflectance_TrueColor,MODIS_Terra_CorrectedReflectance_TrueColor,Reference_Features,Coastlines&amp;t=2017-08-27&amp;z=3&amp;v=-114.20487628044651,40.12581729563662,-110.51347003044651,42.16048526438662</a:t>
            </a:r>
          </a:p>
        </p:txBody>
      </p:sp>
      <p:sp>
        <p:nvSpPr>
          <p:cNvPr id="9" name="Rectangle 8"/>
          <p:cNvSpPr/>
          <p:nvPr/>
        </p:nvSpPr>
        <p:spPr>
          <a:xfrm>
            <a:off x="5636503" y="5252266"/>
            <a:ext cx="1620957" cy="461665"/>
          </a:xfrm>
          <a:prstGeom prst="rect">
            <a:avLst/>
          </a:prstGeom>
        </p:spPr>
        <p:txBody>
          <a:bodyPr wrap="none">
            <a:spAutoFit/>
          </a:bodyPr>
          <a:lstStyle/>
          <a:p>
            <a:r>
              <a:rPr lang="en-US" dirty="0" smtClean="0">
                <a:solidFill>
                  <a:prstClr val="black"/>
                </a:solidFill>
              </a:rPr>
              <a:t>2017-08-27</a:t>
            </a:r>
            <a:endParaRPr lang="en-US" dirty="0">
              <a:solidFill>
                <a:prstClr val="black"/>
              </a:solidFill>
            </a:endParaRPr>
          </a:p>
        </p:txBody>
      </p:sp>
      <p:pic>
        <p:nvPicPr>
          <p:cNvPr id="10" name="Picture 9"/>
          <p:cNvPicPr>
            <a:picLocks noChangeAspect="1"/>
          </p:cNvPicPr>
          <p:nvPr/>
        </p:nvPicPr>
        <p:blipFill rotWithShape="1">
          <a:blip r:embed="rId3"/>
          <a:srcRect r="11191"/>
          <a:stretch/>
        </p:blipFill>
        <p:spPr>
          <a:xfrm>
            <a:off x="4745414" y="1339272"/>
            <a:ext cx="3665162" cy="3721968"/>
          </a:xfrm>
          <a:prstGeom prst="rect">
            <a:avLst/>
          </a:prstGeom>
        </p:spPr>
      </p:pic>
    </p:spTree>
    <p:extLst>
      <p:ext uri="{BB962C8B-B14F-4D97-AF65-F5344CB8AC3E}">
        <p14:creationId xmlns:p14="http://schemas.microsoft.com/office/powerpoint/2010/main" val="18066918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08609"/>
          </a:xfrm>
        </p:spPr>
        <p:txBody>
          <a:bodyPr>
            <a:normAutofit fontScale="90000"/>
          </a:bodyPr>
          <a:lstStyle/>
          <a:p>
            <a:r>
              <a:rPr lang="en-US" dirty="0" smtClean="0"/>
              <a:t>Smoke from Fires over W US</a:t>
            </a:r>
            <a:br>
              <a:rPr lang="en-US" dirty="0" smtClean="0"/>
            </a:br>
            <a:r>
              <a:rPr lang="en-US" sz="3600" dirty="0" smtClean="0"/>
              <a:t>MODIS 2018-08-04</a:t>
            </a:r>
            <a:endParaRPr lang="en-US" sz="3600" dirty="0"/>
          </a:p>
        </p:txBody>
      </p:sp>
      <p:sp>
        <p:nvSpPr>
          <p:cNvPr id="4" name="Rectangle 3"/>
          <p:cNvSpPr/>
          <p:nvPr/>
        </p:nvSpPr>
        <p:spPr>
          <a:xfrm>
            <a:off x="988291" y="6263497"/>
            <a:ext cx="7564581" cy="600164"/>
          </a:xfrm>
          <a:prstGeom prst="rect">
            <a:avLst/>
          </a:prstGeom>
        </p:spPr>
        <p:txBody>
          <a:bodyPr wrap="square">
            <a:spAutoFit/>
          </a:bodyPr>
          <a:lstStyle/>
          <a:p>
            <a:r>
              <a:rPr lang="en-US" sz="1100" dirty="0">
                <a:solidFill>
                  <a:prstClr val="black"/>
                </a:solidFill>
              </a:rPr>
              <a:t>https://worldview.earthdata.nasa.gov/?p=geographic&amp;l=MODIS_Aqua_CorrectedReflectance_TrueColor,MODIS_Terra_CorrectedReflectance_TrueColor,Reference_Features,Coastlines&amp;t=2018-08-04-T00%3A00%3A00Z&amp;z=3&amp;v=-133.43412432732154,32.05965518626162,-</a:t>
            </a:r>
            <a:r>
              <a:rPr lang="en-US" sz="1100" dirty="0" smtClean="0">
                <a:solidFill>
                  <a:prstClr val="black"/>
                </a:solidFill>
              </a:rPr>
              <a:t>103.90287432732154,48.91707706126162 </a:t>
            </a:r>
            <a:endParaRPr lang="en-US" sz="1100" dirty="0">
              <a:solidFill>
                <a:prstClr val="black"/>
              </a:solidFill>
            </a:endParaRPr>
          </a:p>
        </p:txBody>
      </p:sp>
      <p:pic>
        <p:nvPicPr>
          <p:cNvPr id="3" name="Picture 2"/>
          <p:cNvPicPr>
            <a:picLocks noChangeAspect="1"/>
          </p:cNvPicPr>
          <p:nvPr/>
        </p:nvPicPr>
        <p:blipFill>
          <a:blip r:embed="rId2"/>
          <a:stretch>
            <a:fillRect/>
          </a:stretch>
        </p:blipFill>
        <p:spPr>
          <a:xfrm>
            <a:off x="457200" y="1283247"/>
            <a:ext cx="8404225" cy="4901442"/>
          </a:xfrm>
          <a:prstGeom prst="rect">
            <a:avLst/>
          </a:prstGeom>
        </p:spPr>
      </p:pic>
    </p:spTree>
    <p:extLst>
      <p:ext uri="{BB962C8B-B14F-4D97-AF65-F5344CB8AC3E}">
        <p14:creationId xmlns:p14="http://schemas.microsoft.com/office/powerpoint/2010/main" val="31463537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209964"/>
            <a:ext cx="8229600" cy="4916199"/>
          </a:xfrm>
        </p:spPr>
        <p:txBody>
          <a:bodyPr>
            <a:normAutofit lnSpcReduction="10000"/>
          </a:bodyPr>
          <a:lstStyle/>
          <a:p>
            <a:r>
              <a:rPr lang="en-US" dirty="0" smtClean="0"/>
              <a:t>There are a plethora of data sources available</a:t>
            </a:r>
          </a:p>
          <a:p>
            <a:r>
              <a:rPr lang="en-US" dirty="0" smtClean="0"/>
              <a:t>Knowing what is available is important to scope GIS analyses and projects</a:t>
            </a:r>
          </a:p>
          <a:p>
            <a:r>
              <a:rPr lang="en-US" dirty="0" smtClean="0"/>
              <a:t>GIS is about creating knowledge, telling </a:t>
            </a:r>
            <a:r>
              <a:rPr lang="en-US" dirty="0"/>
              <a:t>stories, making decisions – all involve </a:t>
            </a:r>
            <a:r>
              <a:rPr lang="en-US" dirty="0">
                <a:solidFill>
                  <a:srgbClr val="FF0000"/>
                </a:solidFill>
              </a:rPr>
              <a:t>integrating information from multiple sources</a:t>
            </a:r>
          </a:p>
          <a:p>
            <a:r>
              <a:rPr lang="en-US" dirty="0"/>
              <a:t>The way that data is organized can enhance or inhibit the analyses that can be done</a:t>
            </a:r>
          </a:p>
          <a:p>
            <a:r>
              <a:rPr lang="en-US" dirty="0"/>
              <a:t>Data dissemination is increasingly becoming service based </a:t>
            </a:r>
          </a:p>
        </p:txBody>
      </p:sp>
    </p:spTree>
    <p:extLst>
      <p:ext uri="{BB962C8B-B14F-4D97-AF65-F5344CB8AC3E}">
        <p14:creationId xmlns:p14="http://schemas.microsoft.com/office/powerpoint/2010/main" val="6668819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003"/>
          <p:cNvPicPr>
            <a:picLocks noChangeAspect="1" noChangeArrowheads="1"/>
          </p:cNvPicPr>
          <p:nvPr/>
        </p:nvPicPr>
        <p:blipFill>
          <a:blip r:embed="rId2" cstate="print"/>
          <a:srcRect/>
          <a:stretch>
            <a:fillRect/>
          </a:stretch>
        </p:blipFill>
        <p:spPr bwMode="auto">
          <a:xfrm>
            <a:off x="762000" y="2514600"/>
            <a:ext cx="7689850" cy="3586163"/>
          </a:xfrm>
          <a:prstGeom prst="rect">
            <a:avLst/>
          </a:prstGeom>
          <a:noFill/>
          <a:ln w="9525">
            <a:noFill/>
            <a:miter lim="800000"/>
            <a:headEnd/>
            <a:tailEnd/>
          </a:ln>
        </p:spPr>
      </p:pic>
      <p:pic>
        <p:nvPicPr>
          <p:cNvPr id="16387" name="Picture 3" descr="nhd_banner_420"/>
          <p:cNvPicPr>
            <a:picLocks noChangeAspect="1" noChangeArrowheads="1"/>
          </p:cNvPicPr>
          <p:nvPr/>
        </p:nvPicPr>
        <p:blipFill>
          <a:blip r:embed="rId3" cstate="print"/>
          <a:srcRect/>
          <a:stretch>
            <a:fillRect/>
          </a:stretch>
        </p:blipFill>
        <p:spPr bwMode="auto">
          <a:xfrm>
            <a:off x="1935163" y="663575"/>
            <a:ext cx="5334000" cy="1663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Custom 1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General_Logo_new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4931</TotalTime>
  <Words>1682</Words>
  <Application>Microsoft Office PowerPoint</Application>
  <PresentationFormat>On-screen Show (4:3)</PresentationFormat>
  <Paragraphs>314</Paragraphs>
  <Slides>82</Slides>
  <Notes>8</Notes>
  <HiddenSlides>0</HiddenSlides>
  <MMClips>0</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82</vt:i4>
      </vt:variant>
    </vt:vector>
  </HeadingPairs>
  <TitlesOfParts>
    <vt:vector size="96" baseType="lpstr">
      <vt:lpstr>ＭＳ Ｐゴシック</vt:lpstr>
      <vt:lpstr>Arial</vt:lpstr>
      <vt:lpstr>Arial</vt:lpstr>
      <vt:lpstr>Calibri</vt:lpstr>
      <vt:lpstr>Calibri Light</vt:lpstr>
      <vt:lpstr>Casual</vt:lpstr>
      <vt:lpstr>Segoe UI</vt:lpstr>
      <vt:lpstr>Times New Roman</vt:lpstr>
      <vt:lpstr>Default Design</vt:lpstr>
      <vt:lpstr>Office Theme</vt:lpstr>
      <vt:lpstr>1_General_Logo_new4</vt:lpstr>
      <vt:lpstr>2_Office Theme</vt:lpstr>
      <vt:lpstr>1_Office Theme</vt:lpstr>
      <vt:lpstr>Bitmap Image</vt:lpstr>
      <vt:lpstr>Data Sources for GIS in Water Resources  by David R. Maidment, and David G. Tarboton   GIS in Water Resources Fall 2018</vt:lpstr>
      <vt:lpstr>Outline</vt:lpstr>
      <vt:lpstr>The National Map</vt:lpstr>
      <vt:lpstr>PowerPoint Presentation</vt:lpstr>
      <vt:lpstr>Watershed Boundary Dataset</vt:lpstr>
      <vt:lpstr>Watershed Hierarchy</vt:lpstr>
      <vt:lpstr>National Hydrography Dataset</vt:lpstr>
      <vt:lpstr>PowerPoint Presentation</vt:lpstr>
      <vt:lpstr>PowerPoint Presentation</vt:lpstr>
      <vt:lpstr>River Reach Codes Used for river address locations</vt:lpstr>
      <vt:lpstr>National Elevation Dataset</vt:lpstr>
      <vt:lpstr>National Elevation Dataset</vt:lpstr>
      <vt:lpstr>National Elevation Dataset Availability</vt:lpstr>
      <vt:lpstr>PowerPoint Presentation</vt:lpstr>
      <vt:lpstr>NHDPlus Version 2.1 </vt:lpstr>
      <vt:lpstr>NHDPlus Data Download</vt:lpstr>
      <vt:lpstr>Digital Elevation Model (DEM)</vt:lpstr>
      <vt:lpstr>PowerPoint Presentation</vt:lpstr>
      <vt:lpstr>Austin West 30 Meter DEM</vt:lpstr>
      <vt:lpstr>PowerPoint Presentation</vt:lpstr>
      <vt:lpstr>Flow Direction Grid</vt:lpstr>
      <vt:lpstr>Delineation of Streams and Watersheds on a DEM </vt:lpstr>
      <vt:lpstr>PowerPoint Presentation</vt:lpstr>
      <vt:lpstr>SRTM Topographic Data (all 30m data now public for world)</vt:lpstr>
      <vt:lpstr>HydroSheds derived from SRTM</vt:lpstr>
      <vt:lpstr>PowerPoint Presentation</vt:lpstr>
      <vt:lpstr>GTOPO30 - 1 km Digital Elevation Model of the Earth</vt:lpstr>
      <vt:lpstr>Drainage in North America</vt:lpstr>
      <vt:lpstr>Soil Data</vt:lpstr>
      <vt:lpstr>PowerPoint Presentation</vt:lpstr>
      <vt:lpstr>PowerPoint Presentation</vt:lpstr>
      <vt:lpstr>Ssurgo for Travis County</vt:lpstr>
      <vt:lpstr>POLARIS: A 30-meter probabilistic soil series map of the contiguous United States</vt:lpstr>
      <vt:lpstr>PowerPoint Presentation</vt:lpstr>
      <vt:lpstr>National Land Cover Data</vt:lpstr>
      <vt:lpstr>PowerPoint Presentation</vt:lpstr>
      <vt:lpstr>PowerPoint Presentation</vt:lpstr>
      <vt:lpstr>American Community Survey</vt:lpstr>
      <vt:lpstr>PowerPoint Presentation</vt:lpstr>
      <vt:lpstr>Census Block Groups for the US</vt:lpstr>
      <vt:lpstr>Census Block Groups in Travis and Williamson Counties</vt:lpstr>
      <vt:lpstr>Demographic Analysis</vt:lpstr>
      <vt:lpstr>PowerPoint Presentation</vt:lpstr>
      <vt:lpstr>www.climate.gov </vt:lpstr>
      <vt:lpstr>PRISM Mean Annual Precipitation (Oregon State U.)</vt:lpstr>
      <vt:lpstr>National Water Information System</vt:lpstr>
      <vt:lpstr>USGS Water Watch</vt:lpstr>
      <vt:lpstr>USGS National Water Information System.</vt:lpstr>
      <vt:lpstr>ArcGIS Online: Living Atlas</vt:lpstr>
      <vt:lpstr>Ready to Use Services in ArcGIS Pro e.g Watershed Delineation</vt:lpstr>
      <vt:lpstr>Hurricane Florence Forecast as of 11AM Weds 12 Sept 2018</vt:lpstr>
      <vt:lpstr>National Water Model Forecasts for Carolina Coast</vt:lpstr>
      <vt:lpstr>River Discharge Forecast from Florence</vt:lpstr>
      <vt:lpstr>http://water.weather.gov/ahps/ </vt:lpstr>
      <vt:lpstr>http://water.weather.gov/ahps/ </vt:lpstr>
      <vt:lpstr>CUAHSI HydroClient  http://data.cuahsi.org  Query for Streamflow Data in the Houston Area during Hurricane Harvey – 39 time series identified</vt:lpstr>
      <vt:lpstr>Time Series Data  Downloaded to Excel</vt:lpstr>
      <vt:lpstr>http://enviroatlas.epa.gov/enviroatlas/ </vt:lpstr>
      <vt:lpstr>PowerPoint Presentation</vt:lpstr>
      <vt:lpstr>TWDB http://www.twdb.texas.gov/mapping/gisdata.asp </vt:lpstr>
      <vt:lpstr>PowerPoint Presentation</vt:lpstr>
      <vt:lpstr>Hurricane Harvey Story Map</vt:lpstr>
      <vt:lpstr>CUAHSI Project: Hurricanes 2017 Data Archive</vt:lpstr>
      <vt:lpstr>PowerPoint Presentation</vt:lpstr>
      <vt:lpstr>River Forecast Centers</vt:lpstr>
      <vt:lpstr>Logan River</vt:lpstr>
      <vt:lpstr>PowerPoint Presentation</vt:lpstr>
      <vt:lpstr>PowerPoint Presentation</vt:lpstr>
      <vt:lpstr>USU Doc Daniels SNOTEL Site</vt:lpstr>
      <vt:lpstr>Measuring Snow Water Equivalent</vt:lpstr>
      <vt:lpstr>http://www.cbrfc.noaa.gov </vt:lpstr>
      <vt:lpstr>CBRFC SNOTEL Ensemble</vt:lpstr>
      <vt:lpstr>NASA Airborne Snow Observatory</vt:lpstr>
      <vt:lpstr>SNODAS gridded mapping of snow across US </vt:lpstr>
      <vt:lpstr>http://gis.utah.gov </vt:lpstr>
      <vt:lpstr>PowerPoint Presentation</vt:lpstr>
      <vt:lpstr>PowerPoint Presentation</vt:lpstr>
      <vt:lpstr>PowerPoint Presentation</vt:lpstr>
      <vt:lpstr>Bear River Watershed</vt:lpstr>
      <vt:lpstr>MODIS on NASA Worldview (Shrinking Great Salt Lake)</vt:lpstr>
      <vt:lpstr>Smoke from Fires over W US MODIS 2018-08-04</vt:lpstr>
      <vt:lpstr>Summary</vt:lpstr>
    </vt:vector>
  </TitlesOfParts>
  <Company>Center for Research in Water Resources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Hydro Data Programs</dc:title>
  <dc:creator>David R. Maidment</dc:creator>
  <cp:lastModifiedBy>CAEE-maidment</cp:lastModifiedBy>
  <cp:revision>266</cp:revision>
  <cp:lastPrinted>2014-09-09T14:11:24Z</cp:lastPrinted>
  <dcterms:created xsi:type="dcterms:W3CDTF">2001-09-11T16:12:13Z</dcterms:created>
  <dcterms:modified xsi:type="dcterms:W3CDTF">2018-09-13T01:30:40Z</dcterms:modified>
</cp:coreProperties>
</file>