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8" r:id="rId3"/>
    <p:sldMasterId id="2147483692" r:id="rId4"/>
  </p:sldMasterIdLst>
  <p:notesMasterIdLst>
    <p:notesMasterId r:id="rId52"/>
  </p:notesMasterIdLst>
  <p:sldIdLst>
    <p:sldId id="271" r:id="rId5"/>
    <p:sldId id="303" r:id="rId6"/>
    <p:sldId id="304" r:id="rId7"/>
    <p:sldId id="309" r:id="rId8"/>
    <p:sldId id="310" r:id="rId9"/>
    <p:sldId id="311" r:id="rId10"/>
    <p:sldId id="312" r:id="rId11"/>
    <p:sldId id="313" r:id="rId12"/>
    <p:sldId id="266" r:id="rId13"/>
    <p:sldId id="339" r:id="rId14"/>
    <p:sldId id="341" r:id="rId15"/>
    <p:sldId id="342" r:id="rId16"/>
    <p:sldId id="343" r:id="rId17"/>
    <p:sldId id="344" r:id="rId18"/>
    <p:sldId id="345" r:id="rId19"/>
    <p:sldId id="346" r:id="rId20"/>
    <p:sldId id="347" r:id="rId21"/>
    <p:sldId id="267" r:id="rId22"/>
    <p:sldId id="269" r:id="rId23"/>
    <p:sldId id="270" r:id="rId24"/>
    <p:sldId id="348" r:id="rId25"/>
    <p:sldId id="257" r:id="rId26"/>
    <p:sldId id="258" r:id="rId27"/>
    <p:sldId id="259" r:id="rId28"/>
    <p:sldId id="262" r:id="rId29"/>
    <p:sldId id="260" r:id="rId30"/>
    <p:sldId id="261" r:id="rId31"/>
    <p:sldId id="264" r:id="rId32"/>
    <p:sldId id="263" r:id="rId33"/>
    <p:sldId id="335" r:id="rId34"/>
    <p:sldId id="319" r:id="rId35"/>
    <p:sldId id="320" r:id="rId36"/>
    <p:sldId id="321" r:id="rId37"/>
    <p:sldId id="322" r:id="rId38"/>
    <p:sldId id="324" r:id="rId39"/>
    <p:sldId id="325" r:id="rId40"/>
    <p:sldId id="326" r:id="rId41"/>
    <p:sldId id="338" r:id="rId42"/>
    <p:sldId id="327" r:id="rId43"/>
    <p:sldId id="328" r:id="rId44"/>
    <p:sldId id="329" r:id="rId45"/>
    <p:sldId id="330" r:id="rId46"/>
    <p:sldId id="331" r:id="rId47"/>
    <p:sldId id="332" r:id="rId48"/>
    <p:sldId id="333" r:id="rId49"/>
    <p:sldId id="334" r:id="rId50"/>
    <p:sldId id="336"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45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7D2E4D-E994-48A8-B82E-06B7BDCB38D0}" type="datetimeFigureOut">
              <a:rPr lang="en-US" smtClean="0"/>
              <a:t>11/1/2018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5B86BB-5344-4E69-845E-FBB8BEC42EE5}" type="slidenum">
              <a:rPr lang="en-US" smtClean="0"/>
              <a:t>‹#›</a:t>
            </a:fld>
            <a:endParaRPr lang="en-US"/>
          </a:p>
        </p:txBody>
      </p:sp>
    </p:spTree>
    <p:extLst>
      <p:ext uri="{BB962C8B-B14F-4D97-AF65-F5344CB8AC3E}">
        <p14:creationId xmlns:p14="http://schemas.microsoft.com/office/powerpoint/2010/main" val="1762006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AD54AC84-7568-4AE7-95C5-71958F8B3831}" type="slidenum">
              <a:rPr lang="en-US">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1053433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EDC45B09-9731-44D8-AE46-3302C9F58B2C}" type="slidenum">
              <a:rPr lang="en-US">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1546992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p:txBody>
          <a:bodyPr/>
          <a:lstStyle/>
          <a:p>
            <a:pPr>
              <a:defRPr/>
            </a:pPr>
            <a:fld id="{929A578C-EE7B-42C2-ABA2-BDAD59146E53}" type="slidenum">
              <a:rPr lang="en-US">
                <a:solidFill>
                  <a:prstClr val="black"/>
                </a:solidFill>
              </a:rPr>
              <a:pPr>
                <a:defRPr/>
              </a:pPr>
              <a:t>4</a:t>
            </a:fld>
            <a:endParaRPr lang="en-US">
              <a:solidFill>
                <a:prstClr val="black"/>
              </a:solidFill>
            </a:endParaRPr>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This diagram depicts the geographic hierarchy, as a series of nesting relationships, based on the legal, administrative, or areal relationships of the entities.    For example, a line joining the lower-level entity “place” and the higher-level entity “state” means that a place cannot cross a state boundary.</a:t>
            </a:r>
          </a:p>
        </p:txBody>
      </p:sp>
    </p:spTree>
    <p:extLst>
      <p:ext uri="{BB962C8B-B14F-4D97-AF65-F5344CB8AC3E}">
        <p14:creationId xmlns:p14="http://schemas.microsoft.com/office/powerpoint/2010/main" val="1583350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The next few slides show an example of an area where population continues to grow and therefore the census tract is split over the decades.  </a:t>
            </a:r>
          </a:p>
          <a:p>
            <a:pPr eaLnBrk="1" hangingPunct="1">
              <a:spcBef>
                <a:spcPct val="0"/>
              </a:spcBef>
            </a:pPr>
            <a:endParaRPr lang="en-US" altLang="en-US" smtClean="0"/>
          </a:p>
          <a:p>
            <a:pPr eaLnBrk="1" hangingPunct="1">
              <a:spcBef>
                <a:spcPct val="0"/>
              </a:spcBef>
            </a:pPr>
            <a:r>
              <a:rPr lang="en-US" altLang="en-US" smtClean="0"/>
              <a:t>This is the original tract 1130 in South Jordan City, Utah during the 1970 Census</a:t>
            </a:r>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1BD5B78-F873-41D5-9AE4-78A3D405C08F}" type="slidenum">
              <a:rPr lang="en-US" altLang="en-US">
                <a:solidFill>
                  <a:prstClr val="black"/>
                </a:solidFill>
              </a:rPr>
              <a:pPr>
                <a:defRPr/>
              </a:pPr>
              <a:t>5</a:t>
            </a:fld>
            <a:endParaRPr lang="en-US" altLang="en-US">
              <a:solidFill>
                <a:prstClr val="black"/>
              </a:solidFill>
            </a:endParaRPr>
          </a:p>
        </p:txBody>
      </p:sp>
    </p:spTree>
    <p:extLst>
      <p:ext uri="{BB962C8B-B14F-4D97-AF65-F5344CB8AC3E}">
        <p14:creationId xmlns:p14="http://schemas.microsoft.com/office/powerpoint/2010/main" val="416667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For the 1980 Census, enough growth occurred to split the original tract 1130 into two new pieces.  Note the tract suffixes .01 and .02.</a:t>
            </a:r>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215948A-0849-4FD2-B842-FC75F565D816}" type="slidenum">
              <a:rPr lang="en-US" altLang="en-US">
                <a:solidFill>
                  <a:prstClr val="black"/>
                </a:solidFill>
              </a:rPr>
              <a:pPr>
                <a:defRPr/>
              </a:pPr>
              <a:t>6</a:t>
            </a:fld>
            <a:endParaRPr lang="en-US" altLang="en-US">
              <a:solidFill>
                <a:prstClr val="black"/>
              </a:solidFill>
            </a:endParaRPr>
          </a:p>
        </p:txBody>
      </p:sp>
    </p:spTree>
    <p:extLst>
      <p:ext uri="{BB962C8B-B14F-4D97-AF65-F5344CB8AC3E}">
        <p14:creationId xmlns:p14="http://schemas.microsoft.com/office/powerpoint/2010/main" val="1816987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For the 1990 Census, growth has again continued at an accelerated pace requiring the two tracts from 1980 to be split further.  Notice the original suffixes are no longer used and new ones are provided.</a:t>
            </a:r>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B8CE7AA-B129-400A-BF2F-C54AFD94B574}" type="slidenum">
              <a:rPr lang="en-US" altLang="en-US">
                <a:solidFill>
                  <a:prstClr val="black"/>
                </a:solidFill>
              </a:rPr>
              <a:pPr>
                <a:defRPr/>
              </a:pPr>
              <a:t>7</a:t>
            </a:fld>
            <a:endParaRPr lang="en-US" altLang="en-US">
              <a:solidFill>
                <a:prstClr val="black"/>
              </a:solidFill>
            </a:endParaRPr>
          </a:p>
        </p:txBody>
      </p:sp>
    </p:spTree>
    <p:extLst>
      <p:ext uri="{BB962C8B-B14F-4D97-AF65-F5344CB8AC3E}">
        <p14:creationId xmlns:p14="http://schemas.microsoft.com/office/powerpoint/2010/main" val="2303414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Finally in the 2000 Census, the four tracts from 1990 had to be further sub-divided.  Once again, the tract suffixes from 1990 are no longer used and new ones are given.  You can see that the original outline of tract 1130 still exists, so you can compare the data from 2000 to the same geographic area in 1970.</a:t>
            </a:r>
          </a:p>
        </p:txBody>
      </p:sp>
      <p:sp>
        <p:nvSpPr>
          <p:cNvPr id="430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33A2AA3-44E8-4C90-A473-2DF602F67808}" type="slidenum">
              <a:rPr lang="en-US" altLang="en-US">
                <a:solidFill>
                  <a:prstClr val="black"/>
                </a:solidFill>
              </a:rPr>
              <a:pPr>
                <a:defRPr/>
              </a:pPr>
              <a:t>8</a:t>
            </a:fld>
            <a:endParaRPr lang="en-US" altLang="en-US">
              <a:solidFill>
                <a:prstClr val="black"/>
              </a:solidFill>
            </a:endParaRPr>
          </a:p>
        </p:txBody>
      </p:sp>
    </p:spTree>
    <p:extLst>
      <p:ext uri="{BB962C8B-B14F-4D97-AF65-F5344CB8AC3E}">
        <p14:creationId xmlns:p14="http://schemas.microsoft.com/office/powerpoint/2010/main" val="1500374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B79A3D-B9AB-43E2-99E8-17FE54314027}"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1788625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B79A3D-B9AB-43E2-99E8-17FE54314027}"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958269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B79A3D-B9AB-43E2-99E8-17FE54314027}"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2891787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0F91C0-BF84-4970-8A5B-390E5C068553}" type="datetimeFigureOut">
              <a:rPr lang="en-US" smtClean="0">
                <a:solidFill>
                  <a:prstClr val="black">
                    <a:tint val="75000"/>
                  </a:prstClr>
                </a:solidFill>
              </a:rPr>
              <a:pPr/>
              <a:t>11/1/2018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527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0F91C0-BF84-4970-8A5B-390E5C068553}" type="datetimeFigureOut">
              <a:rPr lang="en-US" smtClean="0">
                <a:solidFill>
                  <a:prstClr val="black">
                    <a:tint val="75000"/>
                  </a:prstClr>
                </a:solidFill>
              </a:rPr>
              <a:pPr/>
              <a:t>11/1/2018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3646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0F91C0-BF84-4970-8A5B-390E5C068553}" type="datetimeFigureOut">
              <a:rPr lang="en-US" smtClean="0">
                <a:solidFill>
                  <a:prstClr val="black">
                    <a:tint val="75000"/>
                  </a:prstClr>
                </a:solidFill>
              </a:rPr>
              <a:pPr/>
              <a:t>11/1/2018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0560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0F91C0-BF84-4970-8A5B-390E5C068553}" type="datetimeFigureOut">
              <a:rPr lang="en-US" smtClean="0">
                <a:solidFill>
                  <a:prstClr val="black">
                    <a:tint val="75000"/>
                  </a:prstClr>
                </a:solidFill>
              </a:rPr>
              <a:pPr/>
              <a:t>11/1/2018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4353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0F91C0-BF84-4970-8A5B-390E5C068553}" type="datetimeFigureOut">
              <a:rPr lang="en-US" smtClean="0">
                <a:solidFill>
                  <a:prstClr val="black">
                    <a:tint val="75000"/>
                  </a:prstClr>
                </a:solidFill>
              </a:rPr>
              <a:pPr/>
              <a:t>11/1/2018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6962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0F91C0-BF84-4970-8A5B-390E5C068553}" type="datetimeFigureOut">
              <a:rPr lang="en-US" smtClean="0">
                <a:solidFill>
                  <a:prstClr val="black">
                    <a:tint val="75000"/>
                  </a:prstClr>
                </a:solidFill>
              </a:rPr>
              <a:pPr/>
              <a:t>11/1/2018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152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0F91C0-BF84-4970-8A5B-390E5C068553}" type="datetimeFigureOut">
              <a:rPr lang="en-US" smtClean="0">
                <a:solidFill>
                  <a:prstClr val="black">
                    <a:tint val="75000"/>
                  </a:prstClr>
                </a:solidFill>
              </a:rPr>
              <a:pPr/>
              <a:t>11/1/2018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2228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0F91C0-BF84-4970-8A5B-390E5C068553}" type="datetimeFigureOut">
              <a:rPr lang="en-US" smtClean="0">
                <a:solidFill>
                  <a:prstClr val="black">
                    <a:tint val="75000"/>
                  </a:prstClr>
                </a:solidFill>
              </a:rPr>
              <a:pPr/>
              <a:t>11/1/2018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8409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B79A3D-B9AB-43E2-99E8-17FE54314027}"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17896549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0F91C0-BF84-4970-8A5B-390E5C068553}" type="datetimeFigureOut">
              <a:rPr lang="en-US" smtClean="0">
                <a:solidFill>
                  <a:prstClr val="black">
                    <a:tint val="75000"/>
                  </a:prstClr>
                </a:solidFill>
              </a:rPr>
              <a:pPr/>
              <a:t>11/1/2018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720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0F91C0-BF84-4970-8A5B-390E5C068553}" type="datetimeFigureOut">
              <a:rPr lang="en-US" smtClean="0">
                <a:solidFill>
                  <a:prstClr val="black">
                    <a:tint val="75000"/>
                  </a:prstClr>
                </a:solidFill>
              </a:rPr>
              <a:pPr/>
              <a:t>11/1/2018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7902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0F91C0-BF84-4970-8A5B-390E5C068553}" type="datetimeFigureOut">
              <a:rPr lang="en-US" smtClean="0">
                <a:solidFill>
                  <a:prstClr val="black">
                    <a:tint val="75000"/>
                  </a:prstClr>
                </a:solidFill>
              </a:rPr>
              <a:pPr/>
              <a:t>11/1/2018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68962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a:xfrm>
            <a:off x="3497263" y="6356350"/>
            <a:ext cx="2133600" cy="365125"/>
          </a:xfrm>
          <a:prstGeom prst="rect">
            <a:avLst/>
          </a:prstGeom>
        </p:spPr>
        <p:txBody>
          <a:bodyPr/>
          <a:lstStyle>
            <a:lvl1pPr algn="ctr" fontAlgn="auto">
              <a:spcBef>
                <a:spcPts val="0"/>
              </a:spcBef>
              <a:spcAft>
                <a:spcPts val="0"/>
              </a:spcAft>
              <a:defRPr>
                <a:solidFill>
                  <a:schemeClr val="tx1"/>
                </a:solidFill>
                <a:latin typeface="+mn-lt"/>
                <a:cs typeface="+mn-cs"/>
              </a:defRPr>
            </a:lvl1pPr>
          </a:lstStyle>
          <a:p>
            <a:pPr defTabSz="457200">
              <a:defRPr/>
            </a:pPr>
            <a:fld id="{DBB4CF79-8568-4FEA-8571-213864A507C7}" type="slidenum">
              <a:rPr lang="en-US">
                <a:solidFill>
                  <a:prstClr val="black"/>
                </a:solidFill>
              </a:rPr>
              <a:pPr defTabSz="457200">
                <a:defRPr/>
              </a:pPr>
              <a:t>‹#›</a:t>
            </a:fld>
            <a:endParaRPr lang="en-US" dirty="0">
              <a:solidFill>
                <a:prstClr val="black"/>
              </a:solidFill>
            </a:endParaRPr>
          </a:p>
        </p:txBody>
      </p:sp>
    </p:spTree>
    <p:extLst>
      <p:ext uri="{BB962C8B-B14F-4D97-AF65-F5344CB8AC3E}">
        <p14:creationId xmlns:p14="http://schemas.microsoft.com/office/powerpoint/2010/main" val="10905027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xfrm>
            <a:off x="8315325" y="6492875"/>
            <a:ext cx="828675" cy="365125"/>
          </a:xfrm>
          <a:prstGeom prst="rect">
            <a:avLst/>
          </a:prstGeom>
        </p:spPr>
        <p:txBody>
          <a:bodyPr/>
          <a:lstStyle>
            <a:lvl1pPr algn="ctr" fontAlgn="auto">
              <a:spcBef>
                <a:spcPts val="0"/>
              </a:spcBef>
              <a:spcAft>
                <a:spcPts val="0"/>
              </a:spcAft>
              <a:defRPr>
                <a:solidFill>
                  <a:schemeClr val="tx1"/>
                </a:solidFill>
                <a:latin typeface="+mn-lt"/>
                <a:cs typeface="+mn-cs"/>
              </a:defRPr>
            </a:lvl1pPr>
          </a:lstStyle>
          <a:p>
            <a:pPr defTabSz="457200">
              <a:defRPr/>
            </a:pPr>
            <a:fld id="{70557D8F-4990-41E9-840C-D8E3EDBF1D2F}" type="slidenum">
              <a:rPr lang="en-US">
                <a:solidFill>
                  <a:prstClr val="black"/>
                </a:solidFill>
              </a:rPr>
              <a:pPr defTabSz="457200">
                <a:defRPr/>
              </a:pPr>
              <a:t>‹#›</a:t>
            </a:fld>
            <a:endParaRPr lang="en-US" dirty="0">
              <a:solidFill>
                <a:prstClr val="black"/>
              </a:solidFill>
            </a:endParaRPr>
          </a:p>
        </p:txBody>
      </p:sp>
    </p:spTree>
    <p:extLst>
      <p:ext uri="{BB962C8B-B14F-4D97-AF65-F5344CB8AC3E}">
        <p14:creationId xmlns:p14="http://schemas.microsoft.com/office/powerpoint/2010/main" val="31163396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3400" y="609600"/>
            <a:ext cx="76962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0"/>
          </p:nvPr>
        </p:nvSpPr>
        <p:spPr>
          <a:xfrm>
            <a:off x="6934200" y="6248400"/>
            <a:ext cx="1905000" cy="457200"/>
          </a:xfrm>
          <a:prstGeom prst="rect">
            <a:avLst/>
          </a:prstGeom>
        </p:spPr>
        <p:txBody>
          <a:bodyPr/>
          <a:lstStyle>
            <a:lvl1pPr>
              <a:defRPr/>
            </a:lvl1pPr>
          </a:lstStyle>
          <a:p>
            <a:pPr defTabSz="457200" fontAlgn="base">
              <a:spcBef>
                <a:spcPct val="0"/>
              </a:spcBef>
              <a:spcAft>
                <a:spcPct val="0"/>
              </a:spcAft>
              <a:defRPr/>
            </a:pPr>
            <a:fld id="{5DE329AA-E0F0-4C8A-94AF-AF83385F534B}" type="slidenum">
              <a:rPr lang="en-US">
                <a:solidFill>
                  <a:prstClr val="black"/>
                </a:solidFill>
                <a:latin typeface="Arial" charset="0"/>
                <a:cs typeface="Arial" charset="0"/>
              </a:rPr>
              <a:pPr defTabSz="457200" fontAlgn="base">
                <a:spcBef>
                  <a:spcPct val="0"/>
                </a:spcBef>
                <a:spcAft>
                  <a:spcPct val="0"/>
                </a:spcAft>
                <a:defRPr/>
              </a:pPr>
              <a:t>‹#›</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190444172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BE1527B-C192-434E-9C42-EF22063064FD}" type="datetimeFigureOut">
              <a:rPr lang="en-US">
                <a:solidFill>
                  <a:prstClr val="black">
                    <a:tint val="75000"/>
                  </a:prstClr>
                </a:solidFill>
              </a:rPr>
              <a:pPr>
                <a:defRPr/>
              </a:pPr>
              <a:t>11/1/2018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A0643DC-59D2-4BD9-B2BB-AA337B493F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54225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9842ED7-71E4-4082-BC71-E11F1C7E8E4F}" type="datetimeFigureOut">
              <a:rPr lang="en-US">
                <a:solidFill>
                  <a:prstClr val="black">
                    <a:tint val="75000"/>
                  </a:prstClr>
                </a:solidFill>
              </a:rPr>
              <a:pPr>
                <a:defRPr/>
              </a:pPr>
              <a:t>11/1/2018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AEC1437-BA8C-43EC-8D88-93910BD7372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040066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92294C4-303A-4402-AB34-C8CE9FAD7960}" type="datetimeFigureOut">
              <a:rPr lang="en-US">
                <a:solidFill>
                  <a:prstClr val="black">
                    <a:tint val="75000"/>
                  </a:prstClr>
                </a:solidFill>
              </a:rPr>
              <a:pPr>
                <a:defRPr/>
              </a:pPr>
              <a:t>11/1/2018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993A1A5-3B87-4A9E-81C0-6DAECCE46A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020231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B8594DC-2CD1-49BB-8DEC-983A6701549B}" type="datetimeFigureOut">
              <a:rPr lang="en-US">
                <a:solidFill>
                  <a:prstClr val="black">
                    <a:tint val="75000"/>
                  </a:prstClr>
                </a:solidFill>
              </a:rPr>
              <a:pPr>
                <a:defRPr/>
              </a:pPr>
              <a:t>11/1/2018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F4ECC01-078D-4489-82C0-C0610A4128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91833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B79A3D-B9AB-43E2-99E8-17FE54314027}"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1956133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2FE772B-B214-4051-97A9-C2242B799082}" type="datetimeFigureOut">
              <a:rPr lang="en-US">
                <a:solidFill>
                  <a:prstClr val="black">
                    <a:tint val="75000"/>
                  </a:prstClr>
                </a:solidFill>
              </a:rPr>
              <a:pPr>
                <a:defRPr/>
              </a:pPr>
              <a:t>11/1/2018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CBECE4F-E358-4E30-BBA6-036797A1AA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480242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401B9EE-F8FE-4DED-8258-1D055FEEC38D}" type="datetimeFigureOut">
              <a:rPr lang="en-US">
                <a:solidFill>
                  <a:prstClr val="black">
                    <a:tint val="75000"/>
                  </a:prstClr>
                </a:solidFill>
              </a:rPr>
              <a:pPr>
                <a:defRPr/>
              </a:pPr>
              <a:t>11/1/2018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D90B4CC-B8C3-437F-893F-DD0AD06838A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756168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1BEA44A-C7B9-476C-BCC1-4EA17A03F476}" type="datetimeFigureOut">
              <a:rPr lang="en-US">
                <a:solidFill>
                  <a:prstClr val="black">
                    <a:tint val="75000"/>
                  </a:prstClr>
                </a:solidFill>
              </a:rPr>
              <a:pPr>
                <a:defRPr/>
              </a:pPr>
              <a:t>11/1/2018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CE83458-DA99-441F-8EB5-72E46DE207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59795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AE0E765-DD91-4351-A416-8ACFCF987D3C}" type="datetimeFigureOut">
              <a:rPr lang="en-US">
                <a:solidFill>
                  <a:prstClr val="black">
                    <a:tint val="75000"/>
                  </a:prstClr>
                </a:solidFill>
              </a:rPr>
              <a:pPr>
                <a:defRPr/>
              </a:pPr>
              <a:t>11/1/2018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4050D76-E39C-4C50-AF61-E3B73D89CF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875934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002CC7-FBBA-4842-B7E6-2A7CDC2243C8}" type="datetimeFigureOut">
              <a:rPr lang="en-US">
                <a:solidFill>
                  <a:prstClr val="black">
                    <a:tint val="75000"/>
                  </a:prstClr>
                </a:solidFill>
              </a:rPr>
              <a:pPr>
                <a:defRPr/>
              </a:pPr>
              <a:t>11/1/2018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09D106-2C85-4F3B-8071-DBB8383FE0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63840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2D4A27-9F17-42A8-BDFA-230FD020F290}" type="datetimeFigureOut">
              <a:rPr lang="en-US">
                <a:solidFill>
                  <a:prstClr val="black">
                    <a:tint val="75000"/>
                  </a:prstClr>
                </a:solidFill>
              </a:rPr>
              <a:pPr>
                <a:defRPr/>
              </a:pPr>
              <a:t>11/1/2018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4C51A92-3C48-4E4C-B928-8AFE3B306F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665624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7BA24A0-8361-4D81-A5F1-BA28DCDF0247}" type="datetimeFigureOut">
              <a:rPr lang="en-US">
                <a:solidFill>
                  <a:prstClr val="black">
                    <a:tint val="75000"/>
                  </a:prstClr>
                </a:solidFill>
              </a:rPr>
              <a:pPr>
                <a:defRPr/>
              </a:pPr>
              <a:t>11/1/2018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B71054-60BF-43FF-81CE-CD091CB494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39788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B79A3D-B9AB-43E2-99E8-17FE54314027}" type="datetimeFigureOut">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1860859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B79A3D-B9AB-43E2-99E8-17FE54314027}" type="datetimeFigureOut">
              <a:rPr lang="en-US" smtClean="0"/>
              <a:t>11/1/2018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3965002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B79A3D-B9AB-43E2-99E8-17FE54314027}" type="datetimeFigureOut">
              <a:rPr lang="en-US" smtClean="0"/>
              <a:t>11/1/2018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1653292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B79A3D-B9AB-43E2-99E8-17FE54314027}" type="datetimeFigureOut">
              <a:rPr lang="en-US" smtClean="0"/>
              <a:t>11/1/2018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3954527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B79A3D-B9AB-43E2-99E8-17FE54314027}" type="datetimeFigureOut">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2873975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B79A3D-B9AB-43E2-99E8-17FE54314027}" type="datetimeFigureOut">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3187516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B79A3D-B9AB-43E2-99E8-17FE54314027}" type="datetimeFigureOut">
              <a:rPr lang="en-US" smtClean="0"/>
              <a:t>11/1/2018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DC6606-5C01-43C8-8300-66AFAC3E733F}" type="slidenum">
              <a:rPr lang="en-US" smtClean="0"/>
              <a:t>‹#›</a:t>
            </a:fld>
            <a:endParaRPr lang="en-US"/>
          </a:p>
        </p:txBody>
      </p:sp>
    </p:spTree>
    <p:extLst>
      <p:ext uri="{BB962C8B-B14F-4D97-AF65-F5344CB8AC3E}">
        <p14:creationId xmlns:p14="http://schemas.microsoft.com/office/powerpoint/2010/main" val="1121904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0F91C0-BF84-4970-8A5B-390E5C068553}" type="datetimeFigureOut">
              <a:rPr lang="en-US" smtClean="0">
                <a:solidFill>
                  <a:prstClr val="black">
                    <a:tint val="75000"/>
                  </a:prstClr>
                </a:solidFill>
                <a:cs typeface="Arial" charset="0"/>
              </a:rPr>
              <a:pPr/>
              <a:t>11/1/2018</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B7B4FC-2EDB-4061-B927-80A651A0EE7D}"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6781085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422900"/>
            <a:ext cx="91948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82054286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4400" kern="1200">
          <a:solidFill>
            <a:schemeClr val="tx1"/>
          </a:solidFill>
          <a:latin typeface="Arial"/>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Clr>
          <a:srgbClr val="1C5696"/>
        </a:buClr>
        <a:buFont typeface="Arial" charset="0"/>
        <a:buChar char="•"/>
        <a:defRPr sz="3200" kern="1200">
          <a:solidFill>
            <a:schemeClr val="tx1"/>
          </a:solidFill>
          <a:latin typeface="Arial"/>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400D98D1-644E-4A82-B132-C46EFDA0584D}" type="datetimeFigureOut">
              <a:rPr lang="en-US">
                <a:solidFill>
                  <a:prstClr val="black">
                    <a:tint val="75000"/>
                  </a:prstClr>
                </a:solidFill>
              </a:rPr>
              <a:pPr>
                <a:defRPr/>
              </a:pPr>
              <a:t>11/1/2018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DBA16314-BB64-464D-AC0A-E51AC13EC7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7252754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www.census.gov/content/dam/Census/programs-surveys/acs/guidance/training-presentations/20180516_Geodatabase.pdf" TargetMode="External"/><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www.census.gov/geo/maps-data/data/tiger-data.html" TargetMode="External"/><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hyperlink" Target="../Demography/BG_METADATA_2016.xlsx"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hyperlink" Target="https://ut-austin.maps.arcgis.com/home/webmap/viewer.html?layers=da76de09076b4959ad005e1dc2c48049" TargetMode="External"/><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2.census.gov/geo/tiger/TIGER2010BLKPOPHU/" TargetMode="Externa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1.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1.xml"/><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3" Type="http://schemas.openxmlformats.org/officeDocument/2006/relationships/hyperlink" Target="https://www.census.gov/geo/maps-data/data/tiger-data.html" TargetMode="External"/><Relationship Id="rId2" Type="http://schemas.openxmlformats.org/officeDocument/2006/relationships/hyperlink" Target="https://www2.census.gov/geo/tiger/TIGER2010BLKPOPHU/" TargetMode="Externa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hyperlink" Target="http://www.caee.utexas.edu/prof/maidment/giswr2014/census/census.gdb.zi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Demography</a:t>
            </a:r>
            <a:endParaRPr lang="en-US" dirty="0"/>
          </a:p>
        </p:txBody>
      </p:sp>
      <p:sp>
        <p:nvSpPr>
          <p:cNvPr id="3" name="Subtitle 2"/>
          <p:cNvSpPr>
            <a:spLocks noGrp="1"/>
          </p:cNvSpPr>
          <p:nvPr>
            <p:ph type="subTitle" idx="1"/>
          </p:nvPr>
        </p:nvSpPr>
        <p:spPr/>
        <p:txBody>
          <a:bodyPr/>
          <a:lstStyle/>
          <a:p>
            <a:r>
              <a:rPr lang="en-US" dirty="0" smtClean="0">
                <a:solidFill>
                  <a:schemeClr val="tx2"/>
                </a:solidFill>
              </a:rPr>
              <a:t>David R. Maidment</a:t>
            </a:r>
          </a:p>
          <a:p>
            <a:r>
              <a:rPr lang="en-US" dirty="0" smtClean="0">
                <a:solidFill>
                  <a:schemeClr val="tx2"/>
                </a:solidFill>
              </a:rPr>
              <a:t>GIS in Water Resources </a:t>
            </a:r>
            <a:br>
              <a:rPr lang="en-US" dirty="0" smtClean="0">
                <a:solidFill>
                  <a:schemeClr val="tx2"/>
                </a:solidFill>
              </a:rPr>
            </a:br>
            <a:r>
              <a:rPr lang="en-US" dirty="0" smtClean="0">
                <a:solidFill>
                  <a:schemeClr val="tx2"/>
                </a:solidFill>
              </a:rPr>
              <a:t>Fall 2018</a:t>
            </a:r>
            <a:endParaRPr lang="en-US" dirty="0">
              <a:solidFill>
                <a:schemeClr val="tx2"/>
              </a:solidFill>
            </a:endParaRPr>
          </a:p>
        </p:txBody>
      </p:sp>
    </p:spTree>
    <p:extLst>
      <p:ext uri="{BB962C8B-B14F-4D97-AF65-F5344CB8AC3E}">
        <p14:creationId xmlns:p14="http://schemas.microsoft.com/office/powerpoint/2010/main" val="3972302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7200" y="1828800"/>
            <a:ext cx="7920874" cy="4455117"/>
          </a:xfrm>
          <a:prstGeom prst="rect">
            <a:avLst/>
          </a:prstGeom>
          <a:ln w="3175">
            <a:solidFill>
              <a:schemeClr val="bg1">
                <a:lumMod val="65000"/>
              </a:schemeClr>
            </a:solidFill>
          </a:ln>
        </p:spPr>
      </p:pic>
      <p:sp>
        <p:nvSpPr>
          <p:cNvPr id="2" name="Title 1"/>
          <p:cNvSpPr>
            <a:spLocks noGrp="1"/>
          </p:cNvSpPr>
          <p:nvPr>
            <p:ph type="title"/>
          </p:nvPr>
        </p:nvSpPr>
        <p:spPr/>
        <p:txBody>
          <a:bodyPr>
            <a:normAutofit/>
          </a:bodyPr>
          <a:lstStyle/>
          <a:p>
            <a:r>
              <a:rPr lang="en-US" dirty="0" smtClean="0"/>
              <a:t>Briefing by Census Bureau</a:t>
            </a:r>
            <a:endParaRPr lang="en-US" dirty="0"/>
          </a:p>
        </p:txBody>
      </p:sp>
      <p:sp>
        <p:nvSpPr>
          <p:cNvPr id="3" name="Rectangle 2"/>
          <p:cNvSpPr/>
          <p:nvPr/>
        </p:nvSpPr>
        <p:spPr>
          <a:xfrm>
            <a:off x="228600" y="1374028"/>
            <a:ext cx="8915400" cy="276999"/>
          </a:xfrm>
          <a:prstGeom prst="rect">
            <a:avLst/>
          </a:prstGeom>
        </p:spPr>
        <p:txBody>
          <a:bodyPr wrap="square">
            <a:spAutoFit/>
          </a:bodyPr>
          <a:lstStyle/>
          <a:p>
            <a:r>
              <a:rPr lang="en-US" sz="1200" dirty="0">
                <a:hlinkClick r:id="rId3"/>
              </a:rPr>
              <a:t>https://</a:t>
            </a:r>
            <a:r>
              <a:rPr lang="en-US" sz="1200" dirty="0" smtClean="0">
                <a:hlinkClick r:id="rId3"/>
              </a:rPr>
              <a:t>www.census.gov/content/dam/Census/programs-surveys/acs/guidance/training-presentations/20180516_Geodatabase.pdf</a:t>
            </a:r>
            <a:r>
              <a:rPr lang="en-US" sz="1200" dirty="0" smtClean="0"/>
              <a:t> </a:t>
            </a:r>
            <a:endParaRPr lang="en-US" sz="1200" dirty="0"/>
          </a:p>
        </p:txBody>
      </p:sp>
    </p:spTree>
    <p:extLst>
      <p:ext uri="{BB962C8B-B14F-4D97-AF65-F5344CB8AC3E}">
        <p14:creationId xmlns:p14="http://schemas.microsoft.com/office/powerpoint/2010/main" val="3198327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Census TIGER files</a:t>
            </a:r>
            <a:endParaRPr lang="en-US" dirty="0"/>
          </a:p>
        </p:txBody>
      </p:sp>
      <p:pic>
        <p:nvPicPr>
          <p:cNvPr id="3" name="Picture 2"/>
          <p:cNvPicPr>
            <a:picLocks noChangeAspect="1"/>
          </p:cNvPicPr>
          <p:nvPr/>
        </p:nvPicPr>
        <p:blipFill>
          <a:blip r:embed="rId2"/>
          <a:stretch>
            <a:fillRect/>
          </a:stretch>
        </p:blipFill>
        <p:spPr>
          <a:xfrm>
            <a:off x="1447800" y="1524000"/>
            <a:ext cx="6591300" cy="5027979"/>
          </a:xfrm>
          <a:prstGeom prst="rect">
            <a:avLst/>
          </a:prstGeom>
          <a:ln w="3175">
            <a:solidFill>
              <a:schemeClr val="bg1">
                <a:lumMod val="65000"/>
              </a:schemeClr>
            </a:solidFill>
          </a:ln>
        </p:spPr>
      </p:pic>
      <p:sp>
        <p:nvSpPr>
          <p:cNvPr id="4" name="Rectangle 3"/>
          <p:cNvSpPr/>
          <p:nvPr/>
        </p:nvSpPr>
        <p:spPr>
          <a:xfrm>
            <a:off x="2819400" y="3263218"/>
            <a:ext cx="1524000" cy="1850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676400" y="1080963"/>
            <a:ext cx="7620000" cy="369332"/>
          </a:xfrm>
          <a:prstGeom prst="rect">
            <a:avLst/>
          </a:prstGeom>
        </p:spPr>
        <p:txBody>
          <a:bodyPr wrap="square">
            <a:spAutoFit/>
          </a:bodyPr>
          <a:lstStyle/>
          <a:p>
            <a:r>
              <a:rPr lang="en-US" dirty="0">
                <a:hlinkClick r:id="rId3"/>
              </a:rPr>
              <a:t>https://</a:t>
            </a:r>
            <a:r>
              <a:rPr lang="en-US" dirty="0" smtClean="0">
                <a:hlinkClick r:id="rId3"/>
              </a:rPr>
              <a:t>www.census.gov/geo/maps-data/data/tiger-data.html</a:t>
            </a:r>
            <a:r>
              <a:rPr lang="en-US" dirty="0" smtClean="0"/>
              <a:t> </a:t>
            </a:r>
            <a:endParaRPr lang="en-US" dirty="0"/>
          </a:p>
        </p:txBody>
      </p:sp>
    </p:spTree>
    <p:extLst>
      <p:ext uri="{BB962C8B-B14F-4D97-AF65-F5344CB8AC3E}">
        <p14:creationId xmlns:p14="http://schemas.microsoft.com/office/powerpoint/2010/main" val="2952141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American Community Survey for Texas</a:t>
            </a:r>
            <a:endParaRPr lang="en-US" dirty="0"/>
          </a:p>
        </p:txBody>
      </p:sp>
      <p:pic>
        <p:nvPicPr>
          <p:cNvPr id="3" name="Picture 2"/>
          <p:cNvPicPr>
            <a:picLocks noChangeAspect="1"/>
          </p:cNvPicPr>
          <p:nvPr/>
        </p:nvPicPr>
        <p:blipFill>
          <a:blip r:embed="rId2"/>
          <a:stretch>
            <a:fillRect/>
          </a:stretch>
        </p:blipFill>
        <p:spPr>
          <a:xfrm>
            <a:off x="1600200" y="1450295"/>
            <a:ext cx="5553075" cy="3743325"/>
          </a:xfrm>
          <a:prstGeom prst="rect">
            <a:avLst/>
          </a:prstGeom>
          <a:ln w="3175">
            <a:solidFill>
              <a:schemeClr val="bg1">
                <a:lumMod val="65000"/>
              </a:schemeClr>
            </a:solidFill>
          </a:ln>
        </p:spPr>
      </p:pic>
      <p:sp>
        <p:nvSpPr>
          <p:cNvPr id="4" name="TextBox 3"/>
          <p:cNvSpPr txBox="1"/>
          <p:nvPr/>
        </p:nvSpPr>
        <p:spPr>
          <a:xfrm>
            <a:off x="2133600" y="5715000"/>
            <a:ext cx="4235070" cy="369332"/>
          </a:xfrm>
          <a:prstGeom prst="rect">
            <a:avLst/>
          </a:prstGeom>
          <a:noFill/>
        </p:spPr>
        <p:txBody>
          <a:bodyPr wrap="none" rtlCol="0">
            <a:spAutoFit/>
          </a:bodyPr>
          <a:lstStyle/>
          <a:p>
            <a:r>
              <a:rPr lang="en-US" b="1" i="1" dirty="0" smtClean="0"/>
              <a:t>Download a Geodatabase by Block Groups</a:t>
            </a:r>
            <a:endParaRPr lang="en-US" b="1" i="1" dirty="0"/>
          </a:p>
        </p:txBody>
      </p:sp>
      <p:sp>
        <p:nvSpPr>
          <p:cNvPr id="5" name="TextBox 4"/>
          <p:cNvSpPr txBox="1"/>
          <p:nvPr/>
        </p:nvSpPr>
        <p:spPr>
          <a:xfrm>
            <a:off x="5334000" y="3810000"/>
            <a:ext cx="3056927" cy="369332"/>
          </a:xfrm>
          <a:prstGeom prst="rect">
            <a:avLst/>
          </a:prstGeom>
          <a:solidFill>
            <a:schemeClr val="bg1"/>
          </a:solidFill>
          <a:ln>
            <a:solidFill>
              <a:srgbClr val="0070C0"/>
            </a:solidFill>
          </a:ln>
        </p:spPr>
        <p:txBody>
          <a:bodyPr wrap="none" rtlCol="0">
            <a:spAutoFit/>
          </a:bodyPr>
          <a:lstStyle/>
          <a:p>
            <a:r>
              <a:rPr lang="en-US" dirty="0" smtClean="0"/>
              <a:t>5 year Survey for 2012 to 2016</a:t>
            </a:r>
            <a:endParaRPr lang="en-US" dirty="0"/>
          </a:p>
        </p:txBody>
      </p:sp>
    </p:spTree>
    <p:extLst>
      <p:ext uri="{BB962C8B-B14F-4D97-AF65-F5344CB8AC3E}">
        <p14:creationId xmlns:p14="http://schemas.microsoft.com/office/powerpoint/2010/main" val="3054285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Geodatabase by Block Groups</a:t>
            </a:r>
            <a:endParaRPr lang="en-US" dirty="0"/>
          </a:p>
        </p:txBody>
      </p:sp>
      <p:pic>
        <p:nvPicPr>
          <p:cNvPr id="3" name="Picture 2"/>
          <p:cNvPicPr>
            <a:picLocks noChangeAspect="1"/>
          </p:cNvPicPr>
          <p:nvPr/>
        </p:nvPicPr>
        <p:blipFill>
          <a:blip r:embed="rId2"/>
          <a:stretch>
            <a:fillRect/>
          </a:stretch>
        </p:blipFill>
        <p:spPr>
          <a:xfrm>
            <a:off x="1066800" y="1524000"/>
            <a:ext cx="5491162" cy="4301087"/>
          </a:xfrm>
          <a:prstGeom prst="rect">
            <a:avLst/>
          </a:prstGeom>
        </p:spPr>
      </p:pic>
      <p:pic>
        <p:nvPicPr>
          <p:cNvPr id="4" name="Picture 3"/>
          <p:cNvPicPr>
            <a:picLocks noChangeAspect="1"/>
          </p:cNvPicPr>
          <p:nvPr/>
        </p:nvPicPr>
        <p:blipFill>
          <a:blip r:embed="rId3"/>
          <a:stretch>
            <a:fillRect/>
          </a:stretch>
        </p:blipFill>
        <p:spPr>
          <a:xfrm>
            <a:off x="251732" y="5334000"/>
            <a:ext cx="8435068" cy="1349263"/>
          </a:xfrm>
          <a:prstGeom prst="rect">
            <a:avLst/>
          </a:prstGeom>
        </p:spPr>
      </p:pic>
      <p:sp>
        <p:nvSpPr>
          <p:cNvPr id="5" name="TextBox 4"/>
          <p:cNvSpPr txBox="1"/>
          <p:nvPr/>
        </p:nvSpPr>
        <p:spPr>
          <a:xfrm>
            <a:off x="6557962" y="3810000"/>
            <a:ext cx="2441887" cy="369332"/>
          </a:xfrm>
          <a:prstGeom prst="rect">
            <a:avLst/>
          </a:prstGeom>
          <a:noFill/>
        </p:spPr>
        <p:txBody>
          <a:bodyPr wrap="none" rtlCol="0">
            <a:spAutoFit/>
          </a:bodyPr>
          <a:lstStyle/>
          <a:p>
            <a:r>
              <a:rPr lang="en-US" dirty="0" smtClean="0"/>
              <a:t>Indexed by </a:t>
            </a:r>
            <a:r>
              <a:rPr lang="en-US" b="1" dirty="0" err="1" smtClean="0"/>
              <a:t>GEOID_Data</a:t>
            </a:r>
            <a:endParaRPr lang="en-US" b="1" dirty="0"/>
          </a:p>
        </p:txBody>
      </p:sp>
      <p:cxnSp>
        <p:nvCxnSpPr>
          <p:cNvPr id="7" name="Straight Arrow Connector 6"/>
          <p:cNvCxnSpPr/>
          <p:nvPr/>
        </p:nvCxnSpPr>
        <p:spPr>
          <a:xfrm>
            <a:off x="8077200" y="4267200"/>
            <a:ext cx="0" cy="1066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0303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ACS Table Structure</a:t>
            </a:r>
            <a:endParaRPr lang="en-US" dirty="0"/>
          </a:p>
        </p:txBody>
      </p:sp>
      <p:pic>
        <p:nvPicPr>
          <p:cNvPr id="3" name="Picture 2"/>
          <p:cNvPicPr>
            <a:picLocks noChangeAspect="1"/>
          </p:cNvPicPr>
          <p:nvPr/>
        </p:nvPicPr>
        <p:blipFill>
          <a:blip r:embed="rId2"/>
          <a:stretch>
            <a:fillRect/>
          </a:stretch>
        </p:blipFill>
        <p:spPr>
          <a:xfrm>
            <a:off x="457200" y="1600200"/>
            <a:ext cx="2402611" cy="5124450"/>
          </a:xfrm>
          <a:prstGeom prst="rect">
            <a:avLst/>
          </a:prstGeom>
          <a:ln w="3175">
            <a:solidFill>
              <a:schemeClr val="bg1">
                <a:lumMod val="65000"/>
              </a:schemeClr>
            </a:solidFill>
          </a:ln>
        </p:spPr>
      </p:pic>
      <p:sp>
        <p:nvSpPr>
          <p:cNvPr id="4" name="TextBox 3"/>
          <p:cNvSpPr txBox="1"/>
          <p:nvPr/>
        </p:nvSpPr>
        <p:spPr>
          <a:xfrm>
            <a:off x="3276600" y="1578429"/>
            <a:ext cx="3253648" cy="369332"/>
          </a:xfrm>
          <a:prstGeom prst="rect">
            <a:avLst/>
          </a:prstGeom>
          <a:noFill/>
        </p:spPr>
        <p:txBody>
          <a:bodyPr wrap="none" rtlCol="0">
            <a:spAutoFit/>
          </a:bodyPr>
          <a:lstStyle/>
          <a:p>
            <a:r>
              <a:rPr lang="en-US" dirty="0" smtClean="0"/>
              <a:t>Geospatial data for Block Groups</a:t>
            </a:r>
            <a:endParaRPr lang="en-US" dirty="0"/>
          </a:p>
        </p:txBody>
      </p:sp>
      <p:cxnSp>
        <p:nvCxnSpPr>
          <p:cNvPr id="6" name="Straight Arrow Connector 5"/>
          <p:cNvCxnSpPr>
            <a:stCxn id="4" idx="1"/>
          </p:cNvCxnSpPr>
          <p:nvPr/>
        </p:nvCxnSpPr>
        <p:spPr>
          <a:xfrm flipH="1">
            <a:off x="2057400" y="1763095"/>
            <a:ext cx="1219200" cy="1419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276600" y="1834047"/>
            <a:ext cx="4581575" cy="369332"/>
          </a:xfrm>
          <a:prstGeom prst="rect">
            <a:avLst/>
          </a:prstGeom>
          <a:noFill/>
        </p:spPr>
        <p:txBody>
          <a:bodyPr wrap="none" rtlCol="0">
            <a:spAutoFit/>
          </a:bodyPr>
          <a:lstStyle/>
          <a:p>
            <a:r>
              <a:rPr lang="en-US" dirty="0" smtClean="0"/>
              <a:t>Metadata for table names and column headers</a:t>
            </a:r>
            <a:endParaRPr lang="en-US" dirty="0"/>
          </a:p>
        </p:txBody>
      </p:sp>
      <p:cxnSp>
        <p:nvCxnSpPr>
          <p:cNvPr id="9" name="Straight Arrow Connector 8"/>
          <p:cNvCxnSpPr>
            <a:stCxn id="7" idx="1"/>
          </p:cNvCxnSpPr>
          <p:nvPr/>
        </p:nvCxnSpPr>
        <p:spPr>
          <a:xfrm flipH="1">
            <a:off x="1658506" y="2018713"/>
            <a:ext cx="1618094" cy="709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ight Brace 10"/>
          <p:cNvSpPr/>
          <p:nvPr/>
        </p:nvSpPr>
        <p:spPr>
          <a:xfrm>
            <a:off x="2971800" y="2203379"/>
            <a:ext cx="228600" cy="434982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3429000" y="4419600"/>
            <a:ext cx="2040110" cy="369332"/>
          </a:xfrm>
          <a:prstGeom prst="rect">
            <a:avLst/>
          </a:prstGeom>
          <a:noFill/>
        </p:spPr>
        <p:txBody>
          <a:bodyPr wrap="none" rtlCol="0">
            <a:spAutoFit/>
          </a:bodyPr>
          <a:lstStyle/>
          <a:p>
            <a:r>
              <a:rPr lang="en-US" dirty="0" smtClean="0"/>
              <a:t>Attribute Tables for </a:t>
            </a:r>
            <a:endParaRPr lang="en-US" dirty="0"/>
          </a:p>
        </p:txBody>
      </p:sp>
      <p:pic>
        <p:nvPicPr>
          <p:cNvPr id="13" name="Picture 12"/>
          <p:cNvPicPr>
            <a:picLocks noChangeAspect="1"/>
          </p:cNvPicPr>
          <p:nvPr/>
        </p:nvPicPr>
        <p:blipFill>
          <a:blip r:embed="rId3"/>
          <a:stretch>
            <a:fillRect/>
          </a:stretch>
        </p:blipFill>
        <p:spPr>
          <a:xfrm>
            <a:off x="3312389" y="2937082"/>
            <a:ext cx="5691187" cy="3087419"/>
          </a:xfrm>
          <a:prstGeom prst="rect">
            <a:avLst/>
          </a:prstGeom>
          <a:ln w="3175">
            <a:solidFill>
              <a:schemeClr val="bg1">
                <a:lumMod val="65000"/>
              </a:schemeClr>
            </a:solidFill>
          </a:ln>
        </p:spPr>
      </p:pic>
      <p:sp>
        <p:nvSpPr>
          <p:cNvPr id="5" name="TextBox 4"/>
          <p:cNvSpPr txBox="1"/>
          <p:nvPr/>
        </p:nvSpPr>
        <p:spPr>
          <a:xfrm>
            <a:off x="4449055" y="2401165"/>
            <a:ext cx="2672719" cy="369332"/>
          </a:xfrm>
          <a:prstGeom prst="rect">
            <a:avLst/>
          </a:prstGeom>
          <a:noFill/>
        </p:spPr>
        <p:txBody>
          <a:bodyPr wrap="none" rtlCol="0">
            <a:spAutoFit/>
          </a:bodyPr>
          <a:lstStyle/>
          <a:p>
            <a:r>
              <a:rPr lang="en-US" dirty="0" smtClean="0"/>
              <a:t>7731 variables in 21 tables</a:t>
            </a:r>
            <a:endParaRPr lang="en-US" dirty="0"/>
          </a:p>
        </p:txBody>
      </p:sp>
      <p:sp>
        <p:nvSpPr>
          <p:cNvPr id="14" name="TextBox 13"/>
          <p:cNvSpPr txBox="1"/>
          <p:nvPr/>
        </p:nvSpPr>
        <p:spPr>
          <a:xfrm>
            <a:off x="4509282" y="2089665"/>
            <a:ext cx="2462277" cy="369332"/>
          </a:xfrm>
          <a:prstGeom prst="rect">
            <a:avLst/>
          </a:prstGeom>
          <a:noFill/>
        </p:spPr>
        <p:txBody>
          <a:bodyPr wrap="none" rtlCol="0">
            <a:spAutoFit/>
          </a:bodyPr>
          <a:lstStyle/>
          <a:p>
            <a:r>
              <a:rPr lang="en-US" dirty="0" smtClean="0">
                <a:hlinkClick r:id="rId4" action="ppaction://hlinkfile"/>
              </a:rPr>
              <a:t>BG_Metadata_2016.xlsx</a:t>
            </a:r>
            <a:endParaRPr lang="en-US" dirty="0"/>
          </a:p>
        </p:txBody>
      </p:sp>
    </p:spTree>
    <p:extLst>
      <p:ext uri="{BB962C8B-B14F-4D97-AF65-F5344CB8AC3E}">
        <p14:creationId xmlns:p14="http://schemas.microsoft.com/office/powerpoint/2010/main" val="1965746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a:off x="104775" y="4876800"/>
            <a:ext cx="8705850" cy="1621971"/>
          </a:xfrm>
          <a:prstGeom prst="rect">
            <a:avLst/>
          </a:prstGeom>
        </p:spPr>
      </p:pic>
      <p:sp>
        <p:nvSpPr>
          <p:cNvPr id="2" name="Title 1"/>
          <p:cNvSpPr>
            <a:spLocks noGrp="1"/>
          </p:cNvSpPr>
          <p:nvPr>
            <p:ph type="title"/>
          </p:nvPr>
        </p:nvSpPr>
        <p:spPr/>
        <p:txBody>
          <a:bodyPr/>
          <a:lstStyle/>
          <a:p>
            <a:r>
              <a:rPr lang="en-US" dirty="0" smtClean="0"/>
              <a:t>Median Household Income</a:t>
            </a:r>
            <a:endParaRPr lang="en-US" dirty="0"/>
          </a:p>
        </p:txBody>
      </p:sp>
      <p:pic>
        <p:nvPicPr>
          <p:cNvPr id="20" name="Picture 19"/>
          <p:cNvPicPr>
            <a:picLocks noChangeAspect="1"/>
          </p:cNvPicPr>
          <p:nvPr/>
        </p:nvPicPr>
        <p:blipFill>
          <a:blip r:embed="rId3"/>
          <a:stretch>
            <a:fillRect/>
          </a:stretch>
        </p:blipFill>
        <p:spPr>
          <a:xfrm>
            <a:off x="609600" y="1219200"/>
            <a:ext cx="8201025" cy="1365433"/>
          </a:xfrm>
          <a:prstGeom prst="rect">
            <a:avLst/>
          </a:prstGeom>
          <a:ln w="3175">
            <a:solidFill>
              <a:schemeClr val="bg1">
                <a:lumMod val="65000"/>
              </a:schemeClr>
            </a:solidFill>
          </a:ln>
        </p:spPr>
      </p:pic>
      <p:pic>
        <p:nvPicPr>
          <p:cNvPr id="21" name="Picture 20"/>
          <p:cNvPicPr>
            <a:picLocks noChangeAspect="1"/>
          </p:cNvPicPr>
          <p:nvPr/>
        </p:nvPicPr>
        <p:blipFill>
          <a:blip r:embed="rId4"/>
          <a:stretch>
            <a:fillRect/>
          </a:stretch>
        </p:blipFill>
        <p:spPr>
          <a:xfrm>
            <a:off x="2360839" y="2895600"/>
            <a:ext cx="6438900" cy="1543050"/>
          </a:xfrm>
          <a:prstGeom prst="rect">
            <a:avLst/>
          </a:prstGeom>
        </p:spPr>
      </p:pic>
      <p:pic>
        <p:nvPicPr>
          <p:cNvPr id="24" name="Picture 23"/>
          <p:cNvPicPr>
            <a:picLocks noChangeAspect="1"/>
          </p:cNvPicPr>
          <p:nvPr/>
        </p:nvPicPr>
        <p:blipFill>
          <a:blip r:embed="rId5"/>
          <a:stretch>
            <a:fillRect/>
          </a:stretch>
        </p:blipFill>
        <p:spPr>
          <a:xfrm>
            <a:off x="2346552" y="2939143"/>
            <a:ext cx="4429125" cy="1485900"/>
          </a:xfrm>
          <a:prstGeom prst="rect">
            <a:avLst/>
          </a:prstGeom>
        </p:spPr>
      </p:pic>
      <p:cxnSp>
        <p:nvCxnSpPr>
          <p:cNvPr id="27" name="Straight Arrow Connector 26"/>
          <p:cNvCxnSpPr/>
          <p:nvPr/>
        </p:nvCxnSpPr>
        <p:spPr>
          <a:xfrm flipV="1">
            <a:off x="3086100" y="1772148"/>
            <a:ext cx="4838700" cy="181877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2743200" y="4225016"/>
            <a:ext cx="4838700" cy="181877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28600" y="3352800"/>
            <a:ext cx="2040495" cy="646331"/>
          </a:xfrm>
          <a:prstGeom prst="rect">
            <a:avLst/>
          </a:prstGeom>
          <a:noFill/>
        </p:spPr>
        <p:txBody>
          <a:bodyPr wrap="none" rtlCol="0">
            <a:spAutoFit/>
          </a:bodyPr>
          <a:lstStyle/>
          <a:p>
            <a:r>
              <a:rPr lang="en-US" dirty="0" smtClean="0">
                <a:solidFill>
                  <a:srgbClr val="FF0000"/>
                </a:solidFill>
              </a:rPr>
              <a:t>e</a:t>
            </a:r>
            <a:r>
              <a:rPr lang="en-US" dirty="0" smtClean="0"/>
              <a:t> = Estimate</a:t>
            </a:r>
          </a:p>
          <a:p>
            <a:r>
              <a:rPr lang="en-US" dirty="0" smtClean="0">
                <a:solidFill>
                  <a:srgbClr val="FF0000"/>
                </a:solidFill>
              </a:rPr>
              <a:t>m</a:t>
            </a:r>
            <a:r>
              <a:rPr lang="en-US" dirty="0" smtClean="0"/>
              <a:t> = Margin of Error</a:t>
            </a:r>
            <a:endParaRPr lang="en-US" dirty="0"/>
          </a:p>
        </p:txBody>
      </p:sp>
    </p:spTree>
    <p:extLst>
      <p:ext uri="{BB962C8B-B14F-4D97-AF65-F5344CB8AC3E}">
        <p14:creationId xmlns:p14="http://schemas.microsoft.com/office/powerpoint/2010/main" val="1584722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Map of Median Household Income </a:t>
            </a:r>
            <a:endParaRPr lang="en-US" dirty="0"/>
          </a:p>
        </p:txBody>
      </p:sp>
      <p:sp>
        <p:nvSpPr>
          <p:cNvPr id="5" name="TextBox 4"/>
          <p:cNvSpPr txBox="1"/>
          <p:nvPr/>
        </p:nvSpPr>
        <p:spPr>
          <a:xfrm>
            <a:off x="571939" y="1281492"/>
            <a:ext cx="8205708" cy="646331"/>
          </a:xfrm>
          <a:prstGeom prst="rect">
            <a:avLst/>
          </a:prstGeom>
          <a:noFill/>
        </p:spPr>
        <p:txBody>
          <a:bodyPr wrap="none" rtlCol="0">
            <a:spAutoFit/>
          </a:bodyPr>
          <a:lstStyle/>
          <a:p>
            <a:pPr marL="285750" indent="-285750">
              <a:buFont typeface="Arial" panose="020B0604020202020204" pitchFamily="34" charset="0"/>
              <a:buChar char="•"/>
            </a:pPr>
            <a:r>
              <a:rPr lang="en-US" dirty="0" smtClean="0"/>
              <a:t>Join the ACS Spatial Geodatabase table (</a:t>
            </a:r>
            <a:r>
              <a:rPr lang="en-US" b="1" dirty="0" err="1" smtClean="0"/>
              <a:t>GEOID_Data</a:t>
            </a:r>
            <a:r>
              <a:rPr lang="en-US" dirty="0" smtClean="0"/>
              <a:t>) to the Income table (</a:t>
            </a:r>
            <a:r>
              <a:rPr lang="en-US" b="1" dirty="0" smtClean="0"/>
              <a:t>GEOID</a:t>
            </a:r>
            <a:r>
              <a:rPr lang="en-US" dirty="0" smtClean="0"/>
              <a:t>)</a:t>
            </a:r>
          </a:p>
          <a:p>
            <a:pPr marL="285750" indent="-285750">
              <a:buFont typeface="Arial" panose="020B0604020202020204" pitchFamily="34" charset="0"/>
              <a:buChar char="•"/>
            </a:pPr>
            <a:r>
              <a:rPr lang="en-US" dirty="0" smtClean="0"/>
              <a:t>Symbolize by required attribute ( </a:t>
            </a:r>
            <a:r>
              <a:rPr lang="en-US" b="1" dirty="0" smtClean="0"/>
              <a:t>B19013e1</a:t>
            </a:r>
            <a:r>
              <a:rPr lang="en-US" dirty="0" smtClean="0"/>
              <a:t>)</a:t>
            </a:r>
            <a:endParaRPr lang="en-US" dirty="0"/>
          </a:p>
        </p:txBody>
      </p:sp>
      <p:pic>
        <p:nvPicPr>
          <p:cNvPr id="7" name="Picture 6"/>
          <p:cNvPicPr>
            <a:picLocks noChangeAspect="1"/>
          </p:cNvPicPr>
          <p:nvPr/>
        </p:nvPicPr>
        <p:blipFill>
          <a:blip r:embed="rId2"/>
          <a:stretch>
            <a:fillRect/>
          </a:stretch>
        </p:blipFill>
        <p:spPr>
          <a:xfrm>
            <a:off x="1981200" y="2209800"/>
            <a:ext cx="5429250" cy="4326832"/>
          </a:xfrm>
          <a:prstGeom prst="rect">
            <a:avLst/>
          </a:prstGeom>
          <a:ln w="3175">
            <a:solidFill>
              <a:schemeClr val="bg1">
                <a:lumMod val="65000"/>
              </a:schemeClr>
            </a:solidFill>
          </a:ln>
        </p:spPr>
      </p:pic>
      <p:pic>
        <p:nvPicPr>
          <p:cNvPr id="8" name="Picture 7"/>
          <p:cNvPicPr>
            <a:picLocks noChangeAspect="1"/>
          </p:cNvPicPr>
          <p:nvPr/>
        </p:nvPicPr>
        <p:blipFill>
          <a:blip r:embed="rId3"/>
          <a:stretch>
            <a:fillRect/>
          </a:stretch>
        </p:blipFill>
        <p:spPr>
          <a:xfrm>
            <a:off x="1116606" y="2051423"/>
            <a:ext cx="1729187" cy="1766508"/>
          </a:xfrm>
          <a:prstGeom prst="rect">
            <a:avLst/>
          </a:prstGeom>
          <a:ln w="3175">
            <a:solidFill>
              <a:schemeClr val="bg1">
                <a:lumMod val="65000"/>
              </a:schemeClr>
            </a:solidFill>
          </a:ln>
        </p:spPr>
      </p:pic>
    </p:spTree>
    <p:extLst>
      <p:ext uri="{BB962C8B-B14F-4D97-AF65-F5344CB8AC3E}">
        <p14:creationId xmlns:p14="http://schemas.microsoft.com/office/powerpoint/2010/main" val="2396021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Population by Block Group</a:t>
            </a:r>
            <a:endParaRPr lang="en-US" dirty="0"/>
          </a:p>
        </p:txBody>
      </p:sp>
      <p:pic>
        <p:nvPicPr>
          <p:cNvPr id="3" name="Picture 2"/>
          <p:cNvPicPr>
            <a:picLocks noChangeAspect="1"/>
          </p:cNvPicPr>
          <p:nvPr/>
        </p:nvPicPr>
        <p:blipFill>
          <a:blip r:embed="rId2"/>
          <a:stretch>
            <a:fillRect/>
          </a:stretch>
        </p:blipFill>
        <p:spPr>
          <a:xfrm>
            <a:off x="1371600" y="1417638"/>
            <a:ext cx="6638925" cy="5121018"/>
          </a:xfrm>
          <a:prstGeom prst="rect">
            <a:avLst/>
          </a:prstGeom>
          <a:ln w="3175">
            <a:solidFill>
              <a:schemeClr val="bg1">
                <a:lumMod val="65000"/>
              </a:schemeClr>
            </a:solidFill>
          </a:ln>
        </p:spPr>
      </p:pic>
      <p:pic>
        <p:nvPicPr>
          <p:cNvPr id="4" name="Picture 3"/>
          <p:cNvPicPr>
            <a:picLocks noChangeAspect="1"/>
          </p:cNvPicPr>
          <p:nvPr/>
        </p:nvPicPr>
        <p:blipFill>
          <a:blip r:embed="rId3"/>
          <a:stretch>
            <a:fillRect/>
          </a:stretch>
        </p:blipFill>
        <p:spPr>
          <a:xfrm>
            <a:off x="1371600" y="5081331"/>
            <a:ext cx="2257425" cy="1457325"/>
          </a:xfrm>
          <a:prstGeom prst="rect">
            <a:avLst/>
          </a:prstGeom>
          <a:ln w="3175">
            <a:solidFill>
              <a:schemeClr val="bg1">
                <a:lumMod val="65000"/>
              </a:schemeClr>
            </a:solidFill>
          </a:ln>
        </p:spPr>
      </p:pic>
    </p:spTree>
    <p:extLst>
      <p:ext uri="{BB962C8B-B14F-4D97-AF65-F5344CB8AC3E}">
        <p14:creationId xmlns:p14="http://schemas.microsoft.com/office/powerpoint/2010/main" val="4053653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Census Block Groups in Travis and Williamson Counties</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524000"/>
            <a:ext cx="5257800" cy="5215849"/>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0"/>
            <a:ext cx="1700639" cy="1083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257800" y="4922921"/>
            <a:ext cx="1432443" cy="369332"/>
          </a:xfrm>
          <a:prstGeom prst="rect">
            <a:avLst/>
          </a:prstGeom>
          <a:solidFill>
            <a:schemeClr val="bg1"/>
          </a:solidFill>
          <a:ln>
            <a:solidFill>
              <a:srgbClr val="FFC000"/>
            </a:solidFill>
          </a:ln>
        </p:spPr>
        <p:txBody>
          <a:bodyPr wrap="none" rtlCol="0">
            <a:spAutoFit/>
          </a:bodyPr>
          <a:lstStyle/>
          <a:p>
            <a:r>
              <a:rPr lang="en-US" dirty="0" smtClean="0"/>
              <a:t>Travis County</a:t>
            </a:r>
            <a:endParaRPr lang="en-US" dirty="0"/>
          </a:p>
        </p:txBody>
      </p:sp>
      <p:sp>
        <p:nvSpPr>
          <p:cNvPr id="6" name="TextBox 5"/>
          <p:cNvSpPr txBox="1"/>
          <p:nvPr/>
        </p:nvSpPr>
        <p:spPr>
          <a:xfrm>
            <a:off x="5791200" y="2692339"/>
            <a:ext cx="1950662" cy="369332"/>
          </a:xfrm>
          <a:prstGeom prst="rect">
            <a:avLst/>
          </a:prstGeom>
          <a:solidFill>
            <a:schemeClr val="bg1"/>
          </a:solidFill>
          <a:ln>
            <a:solidFill>
              <a:srgbClr val="FFC000"/>
            </a:solidFill>
          </a:ln>
        </p:spPr>
        <p:txBody>
          <a:bodyPr wrap="none" rtlCol="0">
            <a:spAutoFit/>
          </a:bodyPr>
          <a:lstStyle/>
          <a:p>
            <a:r>
              <a:rPr lang="en-US" dirty="0" smtClean="0"/>
              <a:t>Williamson County</a:t>
            </a:r>
            <a:endParaRPr lang="en-US" dirty="0"/>
          </a:p>
        </p:txBody>
      </p:sp>
    </p:spTree>
    <p:extLst>
      <p:ext uri="{BB962C8B-B14F-4D97-AF65-F5344CB8AC3E}">
        <p14:creationId xmlns:p14="http://schemas.microsoft.com/office/powerpoint/2010/main" val="7187645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Demographic Analysis</a:t>
            </a:r>
            <a:endParaRPr lang="en-US" dirty="0"/>
          </a:p>
        </p:txBody>
      </p:sp>
      <p:pic>
        <p:nvPicPr>
          <p:cNvPr id="133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2209800"/>
            <a:ext cx="3041072" cy="3041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85800"/>
            <a:ext cx="2729988" cy="2708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667743"/>
            <a:ext cx="3115054" cy="3166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Bent Arrow 2"/>
          <p:cNvSpPr/>
          <p:nvPr/>
        </p:nvSpPr>
        <p:spPr>
          <a:xfrm>
            <a:off x="3200400" y="1600200"/>
            <a:ext cx="533400" cy="439674"/>
          </a:xfrm>
          <a:prstGeom prst="bentArrow">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Bent Arrow 6"/>
          <p:cNvSpPr/>
          <p:nvPr/>
        </p:nvSpPr>
        <p:spPr>
          <a:xfrm>
            <a:off x="5715000" y="3228069"/>
            <a:ext cx="533400" cy="439674"/>
          </a:xfrm>
          <a:prstGeom prst="bentArrow">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685800" y="3447906"/>
            <a:ext cx="1446743" cy="369332"/>
          </a:xfrm>
          <a:prstGeom prst="rect">
            <a:avLst/>
          </a:prstGeom>
          <a:noFill/>
        </p:spPr>
        <p:txBody>
          <a:bodyPr wrap="none" rtlCol="0">
            <a:spAutoFit/>
          </a:bodyPr>
          <a:lstStyle/>
          <a:p>
            <a:r>
              <a:rPr lang="en-US" dirty="0" smtClean="0"/>
              <a:t>Two Counties</a:t>
            </a:r>
            <a:endParaRPr lang="en-US" dirty="0"/>
          </a:p>
        </p:txBody>
      </p:sp>
      <p:sp>
        <p:nvSpPr>
          <p:cNvPr id="9" name="TextBox 8"/>
          <p:cNvSpPr txBox="1"/>
          <p:nvPr/>
        </p:nvSpPr>
        <p:spPr>
          <a:xfrm>
            <a:off x="1905000" y="4724400"/>
            <a:ext cx="1137043" cy="369332"/>
          </a:xfrm>
          <a:prstGeom prst="rect">
            <a:avLst/>
          </a:prstGeom>
          <a:noFill/>
        </p:spPr>
        <p:txBody>
          <a:bodyPr wrap="none" rtlCol="0">
            <a:spAutoFit/>
          </a:bodyPr>
          <a:lstStyle/>
          <a:p>
            <a:r>
              <a:rPr lang="en-US" dirty="0" smtClean="0"/>
              <a:t>307 Tracts</a:t>
            </a:r>
            <a:endParaRPr lang="en-US" dirty="0"/>
          </a:p>
        </p:txBody>
      </p:sp>
      <p:sp>
        <p:nvSpPr>
          <p:cNvPr id="10" name="TextBox 9"/>
          <p:cNvSpPr txBox="1"/>
          <p:nvPr/>
        </p:nvSpPr>
        <p:spPr>
          <a:xfrm>
            <a:off x="4162035" y="5809673"/>
            <a:ext cx="1819665" cy="369332"/>
          </a:xfrm>
          <a:prstGeom prst="rect">
            <a:avLst/>
          </a:prstGeom>
          <a:noFill/>
        </p:spPr>
        <p:txBody>
          <a:bodyPr wrap="none" rtlCol="0">
            <a:spAutoFit/>
          </a:bodyPr>
          <a:lstStyle/>
          <a:p>
            <a:r>
              <a:rPr lang="en-US" dirty="0" smtClean="0"/>
              <a:t>823 Block Groups</a:t>
            </a:r>
            <a:endParaRPr lang="en-US" dirty="0"/>
          </a:p>
        </p:txBody>
      </p:sp>
      <p:sp>
        <p:nvSpPr>
          <p:cNvPr id="5" name="TextBox 4"/>
          <p:cNvSpPr txBox="1"/>
          <p:nvPr/>
        </p:nvSpPr>
        <p:spPr>
          <a:xfrm>
            <a:off x="780389" y="2230582"/>
            <a:ext cx="711605" cy="369332"/>
          </a:xfrm>
          <a:prstGeom prst="rect">
            <a:avLst/>
          </a:prstGeom>
          <a:noFill/>
        </p:spPr>
        <p:txBody>
          <a:bodyPr wrap="none" rtlCol="0">
            <a:spAutoFit/>
          </a:bodyPr>
          <a:lstStyle/>
          <a:p>
            <a:r>
              <a:rPr lang="en-US" dirty="0" smtClean="0"/>
              <a:t>Travis</a:t>
            </a:r>
            <a:endParaRPr lang="en-US" dirty="0"/>
          </a:p>
        </p:txBody>
      </p:sp>
      <p:sp>
        <p:nvSpPr>
          <p:cNvPr id="12" name="TextBox 11"/>
          <p:cNvSpPr txBox="1"/>
          <p:nvPr/>
        </p:nvSpPr>
        <p:spPr>
          <a:xfrm>
            <a:off x="1193395" y="1450705"/>
            <a:ext cx="1229824" cy="369332"/>
          </a:xfrm>
          <a:prstGeom prst="rect">
            <a:avLst/>
          </a:prstGeom>
          <a:noFill/>
        </p:spPr>
        <p:txBody>
          <a:bodyPr wrap="none" rtlCol="0">
            <a:spAutoFit/>
          </a:bodyPr>
          <a:lstStyle/>
          <a:p>
            <a:r>
              <a:rPr lang="en-US" dirty="0" smtClean="0"/>
              <a:t>Williamson</a:t>
            </a:r>
            <a:endParaRPr lang="en-US" dirty="0"/>
          </a:p>
        </p:txBody>
      </p:sp>
    </p:spTree>
    <p:extLst>
      <p:ext uri="{BB962C8B-B14F-4D97-AF65-F5344CB8AC3E}">
        <p14:creationId xmlns:p14="http://schemas.microsoft.com/office/powerpoint/2010/main" val="40899302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title"/>
          </p:nvPr>
        </p:nvSpPr>
        <p:spPr>
          <a:xfrm>
            <a:off x="914400" y="304800"/>
            <a:ext cx="7391400" cy="990600"/>
          </a:xfrm>
        </p:spPr>
        <p:txBody>
          <a:bodyPr anchor="t"/>
          <a:lstStyle/>
          <a:p>
            <a:pPr eaLnBrk="1" hangingPunct="1"/>
            <a:r>
              <a:rPr lang="en-US" altLang="en-US" sz="3600" smtClean="0">
                <a:latin typeface="Arial" charset="0"/>
              </a:rPr>
              <a:t>Data Tabulation Programs</a:t>
            </a:r>
          </a:p>
        </p:txBody>
      </p:sp>
      <p:sp>
        <p:nvSpPr>
          <p:cNvPr id="10243" name="Rectangle 5"/>
          <p:cNvSpPr>
            <a:spLocks noGrp="1" noChangeArrowheads="1"/>
          </p:cNvSpPr>
          <p:nvPr>
            <p:ph type="body" idx="1"/>
          </p:nvPr>
        </p:nvSpPr>
        <p:spPr>
          <a:xfrm>
            <a:off x="392113" y="1219200"/>
            <a:ext cx="8294687" cy="4895850"/>
          </a:xfrm>
        </p:spPr>
        <p:txBody>
          <a:bodyPr/>
          <a:lstStyle/>
          <a:p>
            <a:pPr lvl="1" eaLnBrk="1" hangingPunct="1">
              <a:lnSpc>
                <a:spcPct val="90000"/>
              </a:lnSpc>
              <a:buFont typeface="Arial" charset="0"/>
              <a:buChar char="•"/>
            </a:pPr>
            <a:r>
              <a:rPr lang="en-US" altLang="en-US" sz="2400" dirty="0" smtClean="0">
                <a:solidFill>
                  <a:srgbClr val="FF0000"/>
                </a:solidFill>
                <a:latin typeface="Arial" charset="0"/>
              </a:rPr>
              <a:t>Decennial Census of Population and Housing: every 10 years </a:t>
            </a:r>
          </a:p>
          <a:p>
            <a:pPr lvl="1" eaLnBrk="1" hangingPunct="1">
              <a:lnSpc>
                <a:spcPct val="90000"/>
              </a:lnSpc>
              <a:buFont typeface="Arial" charset="0"/>
              <a:buChar char="•"/>
            </a:pPr>
            <a:r>
              <a:rPr lang="en-US" altLang="en-US" sz="2400" dirty="0" smtClean="0">
                <a:latin typeface="Arial" charset="0"/>
              </a:rPr>
              <a:t>Population Estimates and Projections Program:  every year</a:t>
            </a:r>
          </a:p>
          <a:p>
            <a:pPr lvl="1" eaLnBrk="1" hangingPunct="1">
              <a:lnSpc>
                <a:spcPct val="90000"/>
              </a:lnSpc>
              <a:buFont typeface="Arial" charset="0"/>
              <a:buChar char="•"/>
            </a:pPr>
            <a:r>
              <a:rPr lang="en-US" altLang="en-US" sz="2400" dirty="0" smtClean="0">
                <a:latin typeface="Arial" charset="0"/>
              </a:rPr>
              <a:t>Small Area Income and Poverty Estimates Program:  every year</a:t>
            </a:r>
          </a:p>
          <a:p>
            <a:pPr lvl="1" eaLnBrk="1" hangingPunct="1">
              <a:lnSpc>
                <a:spcPct val="90000"/>
              </a:lnSpc>
              <a:buFont typeface="Arial" charset="0"/>
              <a:buChar char="•"/>
            </a:pPr>
            <a:r>
              <a:rPr lang="en-US" altLang="en-US" sz="2400" dirty="0" smtClean="0">
                <a:solidFill>
                  <a:srgbClr val="FF0000"/>
                </a:solidFill>
                <a:latin typeface="Arial" charset="0"/>
              </a:rPr>
              <a:t>American Community Survey: every year</a:t>
            </a:r>
          </a:p>
          <a:p>
            <a:pPr lvl="1" eaLnBrk="1" hangingPunct="1">
              <a:lnSpc>
                <a:spcPct val="90000"/>
              </a:lnSpc>
              <a:buFont typeface="Arial" charset="0"/>
              <a:buChar char="•"/>
            </a:pPr>
            <a:r>
              <a:rPr lang="en-US" altLang="en-US" sz="2400" dirty="0" smtClean="0">
                <a:latin typeface="Arial" charset="0"/>
              </a:rPr>
              <a:t>Economic Census: every 5 years</a:t>
            </a:r>
          </a:p>
          <a:p>
            <a:pPr lvl="1" eaLnBrk="1" hangingPunct="1">
              <a:lnSpc>
                <a:spcPct val="90000"/>
              </a:lnSpc>
              <a:buFont typeface="Arial" charset="0"/>
              <a:buChar char="•"/>
            </a:pPr>
            <a:r>
              <a:rPr lang="en-US" altLang="en-US" sz="2400" dirty="0" smtClean="0">
                <a:latin typeface="Arial" charset="0"/>
              </a:rPr>
              <a:t>Local Employment Dynamics Program:  every year</a:t>
            </a:r>
          </a:p>
          <a:p>
            <a:pPr lvl="1" eaLnBrk="1" hangingPunct="1">
              <a:lnSpc>
                <a:spcPct val="90000"/>
              </a:lnSpc>
              <a:buFont typeface="Arial" charset="0"/>
              <a:buChar char="•"/>
            </a:pPr>
            <a:r>
              <a:rPr lang="en-US" altLang="en-US" sz="2400" dirty="0" smtClean="0">
                <a:latin typeface="Arial" charset="0"/>
              </a:rPr>
              <a:t>Census of Governments: every 5 years </a:t>
            </a:r>
          </a:p>
          <a:p>
            <a:pPr lvl="1" eaLnBrk="1" hangingPunct="1">
              <a:lnSpc>
                <a:spcPct val="90000"/>
              </a:lnSpc>
              <a:buFont typeface="Arial" charset="0"/>
              <a:buChar char="•"/>
            </a:pPr>
            <a:r>
              <a:rPr lang="en-US" altLang="en-US" sz="2400" dirty="0" smtClean="0">
                <a:latin typeface="Arial" charset="0"/>
              </a:rPr>
              <a:t>Over 100 Annual, Quarterly or Monthly Surveys, including 13 principal economic indicators</a:t>
            </a:r>
          </a:p>
          <a:p>
            <a:pPr lvl="1" eaLnBrk="1" hangingPunct="1">
              <a:lnSpc>
                <a:spcPct val="90000"/>
              </a:lnSpc>
            </a:pPr>
            <a:endParaRPr lang="en-US" altLang="en-US" dirty="0" smtClean="0">
              <a:latin typeface="Arial" charset="0"/>
            </a:endParaRPr>
          </a:p>
        </p:txBody>
      </p:sp>
      <p:sp>
        <p:nvSpPr>
          <p:cNvPr id="2" name="TextBox 1"/>
          <p:cNvSpPr txBox="1"/>
          <p:nvPr/>
        </p:nvSpPr>
        <p:spPr>
          <a:xfrm>
            <a:off x="2477386" y="1541720"/>
            <a:ext cx="2967479" cy="369332"/>
          </a:xfrm>
          <a:prstGeom prst="rect">
            <a:avLst/>
          </a:prstGeom>
          <a:noFill/>
        </p:spPr>
        <p:txBody>
          <a:bodyPr wrap="none" rtlCol="0">
            <a:spAutoFit/>
          </a:bodyPr>
          <a:lstStyle/>
          <a:p>
            <a:pPr defTabSz="457200" fontAlgn="base">
              <a:spcBef>
                <a:spcPct val="0"/>
              </a:spcBef>
              <a:spcAft>
                <a:spcPct val="0"/>
              </a:spcAft>
            </a:pPr>
            <a:r>
              <a:rPr lang="en-US" dirty="0">
                <a:solidFill>
                  <a:srgbClr val="FF0000"/>
                </a:solidFill>
                <a:latin typeface="Arial" charset="0"/>
                <a:cs typeface="Arial" charset="0"/>
              </a:rPr>
              <a:t>(Political Reapportionment)</a:t>
            </a:r>
          </a:p>
        </p:txBody>
      </p:sp>
      <p:sp>
        <p:nvSpPr>
          <p:cNvPr id="5" name="TextBox 4"/>
          <p:cNvSpPr txBox="1"/>
          <p:nvPr/>
        </p:nvSpPr>
        <p:spPr>
          <a:xfrm>
            <a:off x="6727954" y="3448492"/>
            <a:ext cx="2018501" cy="369332"/>
          </a:xfrm>
          <a:prstGeom prst="rect">
            <a:avLst/>
          </a:prstGeom>
          <a:noFill/>
        </p:spPr>
        <p:txBody>
          <a:bodyPr wrap="none" rtlCol="0">
            <a:spAutoFit/>
          </a:bodyPr>
          <a:lstStyle/>
          <a:p>
            <a:pPr defTabSz="457200" fontAlgn="base">
              <a:spcBef>
                <a:spcPct val="0"/>
              </a:spcBef>
              <a:spcAft>
                <a:spcPct val="0"/>
              </a:spcAft>
            </a:pPr>
            <a:r>
              <a:rPr lang="en-US" dirty="0">
                <a:solidFill>
                  <a:srgbClr val="FF0000"/>
                </a:solidFill>
                <a:latin typeface="Arial" charset="0"/>
                <a:cs typeface="Arial" charset="0"/>
              </a:rPr>
              <a:t>(Socioeconomics)</a:t>
            </a:r>
          </a:p>
        </p:txBody>
      </p:sp>
    </p:spTree>
    <p:extLst>
      <p:ext uri="{BB962C8B-B14F-4D97-AF65-F5344CB8AC3E}">
        <p14:creationId xmlns:p14="http://schemas.microsoft.com/office/powerpoint/2010/main" val="2448656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UT Demography</a:t>
            </a:r>
            <a:endParaRPr lang="en-US" dirty="0"/>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53530"/>
            <a:ext cx="4381205" cy="4178154"/>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2428"/>
            <a:ext cx="3733800" cy="5277299"/>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8978" y="1518500"/>
            <a:ext cx="684707" cy="703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629400" y="1720334"/>
            <a:ext cx="2130648" cy="369332"/>
          </a:xfrm>
          <a:prstGeom prst="rect">
            <a:avLst/>
          </a:prstGeom>
          <a:noFill/>
        </p:spPr>
        <p:txBody>
          <a:bodyPr wrap="none" rtlCol="0">
            <a:spAutoFit/>
          </a:bodyPr>
          <a:lstStyle/>
          <a:p>
            <a:r>
              <a:rPr lang="en-US" dirty="0" smtClean="0"/>
              <a:t>Census Block Groups</a:t>
            </a:r>
            <a:endParaRPr lang="en-US" dirty="0"/>
          </a:p>
        </p:txBody>
      </p:sp>
      <p:sp>
        <p:nvSpPr>
          <p:cNvPr id="4" name="TextBox 3"/>
          <p:cNvSpPr txBox="1"/>
          <p:nvPr/>
        </p:nvSpPr>
        <p:spPr>
          <a:xfrm>
            <a:off x="6248400" y="3962400"/>
            <a:ext cx="1249060" cy="369332"/>
          </a:xfrm>
          <a:prstGeom prst="rect">
            <a:avLst/>
          </a:prstGeom>
          <a:noFill/>
        </p:spPr>
        <p:txBody>
          <a:bodyPr wrap="none" rtlCol="0">
            <a:spAutoFit/>
          </a:bodyPr>
          <a:lstStyle/>
          <a:p>
            <a:r>
              <a:rPr lang="en-US" dirty="0" smtClean="0"/>
              <a:t>UT Campus</a:t>
            </a:r>
            <a:endParaRPr lang="en-US" dirty="0"/>
          </a:p>
        </p:txBody>
      </p:sp>
      <p:sp>
        <p:nvSpPr>
          <p:cNvPr id="5" name="TextBox 4"/>
          <p:cNvSpPr txBox="1"/>
          <p:nvPr/>
        </p:nvSpPr>
        <p:spPr>
          <a:xfrm>
            <a:off x="1787643" y="4331732"/>
            <a:ext cx="1630575" cy="369332"/>
          </a:xfrm>
          <a:prstGeom prst="rect">
            <a:avLst/>
          </a:prstGeom>
          <a:noFill/>
        </p:spPr>
        <p:txBody>
          <a:bodyPr wrap="none" rtlCol="0">
            <a:spAutoFit/>
          </a:bodyPr>
          <a:lstStyle/>
          <a:p>
            <a:r>
              <a:rPr lang="en-US" dirty="0" smtClean="0"/>
              <a:t>48 453 000601 </a:t>
            </a:r>
            <a:endParaRPr lang="en-US" dirty="0"/>
          </a:p>
        </p:txBody>
      </p:sp>
    </p:spTree>
    <p:extLst>
      <p:ext uri="{BB962C8B-B14F-4D97-AF65-F5344CB8AC3E}">
        <p14:creationId xmlns:p14="http://schemas.microsoft.com/office/powerpoint/2010/main" val="18598017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 Census Populated Places</a:t>
            </a:r>
            <a:endParaRPr lang="en-US" dirty="0"/>
          </a:p>
        </p:txBody>
      </p:sp>
      <p:pic>
        <p:nvPicPr>
          <p:cNvPr id="3" name="Picture 2"/>
          <p:cNvPicPr>
            <a:picLocks noChangeAspect="1"/>
          </p:cNvPicPr>
          <p:nvPr/>
        </p:nvPicPr>
        <p:blipFill>
          <a:blip r:embed="rId2"/>
          <a:stretch>
            <a:fillRect/>
          </a:stretch>
        </p:blipFill>
        <p:spPr>
          <a:xfrm>
            <a:off x="914400" y="1417638"/>
            <a:ext cx="7920037" cy="1637760"/>
          </a:xfrm>
          <a:prstGeom prst="rect">
            <a:avLst/>
          </a:prstGeom>
          <a:ln w="3175">
            <a:solidFill>
              <a:schemeClr val="bg1">
                <a:lumMod val="65000"/>
              </a:schemeClr>
            </a:solidFill>
          </a:ln>
        </p:spPr>
      </p:pic>
      <p:pic>
        <p:nvPicPr>
          <p:cNvPr id="4" name="Picture 3"/>
          <p:cNvPicPr>
            <a:picLocks noChangeAspect="1"/>
          </p:cNvPicPr>
          <p:nvPr/>
        </p:nvPicPr>
        <p:blipFill>
          <a:blip r:embed="rId3"/>
          <a:stretch>
            <a:fillRect/>
          </a:stretch>
        </p:blipFill>
        <p:spPr>
          <a:xfrm>
            <a:off x="921543" y="3276600"/>
            <a:ext cx="3952875" cy="3109913"/>
          </a:xfrm>
          <a:prstGeom prst="rect">
            <a:avLst/>
          </a:prstGeom>
          <a:ln w="3175">
            <a:solidFill>
              <a:schemeClr val="bg1">
                <a:lumMod val="65000"/>
              </a:schemeClr>
            </a:solidFill>
          </a:ln>
        </p:spPr>
      </p:pic>
      <p:pic>
        <p:nvPicPr>
          <p:cNvPr id="5" name="Picture 4"/>
          <p:cNvPicPr>
            <a:picLocks noChangeAspect="1"/>
          </p:cNvPicPr>
          <p:nvPr/>
        </p:nvPicPr>
        <p:blipFill>
          <a:blip r:embed="rId4"/>
          <a:stretch>
            <a:fillRect/>
          </a:stretch>
        </p:blipFill>
        <p:spPr>
          <a:xfrm>
            <a:off x="5562600" y="3257550"/>
            <a:ext cx="2678497" cy="3082924"/>
          </a:xfrm>
          <a:prstGeom prst="rect">
            <a:avLst/>
          </a:prstGeom>
          <a:ln w="3175">
            <a:solidFill>
              <a:schemeClr val="bg1">
                <a:lumMod val="65000"/>
              </a:schemeClr>
            </a:solidFill>
          </a:ln>
        </p:spPr>
      </p:pic>
      <p:sp>
        <p:nvSpPr>
          <p:cNvPr id="6" name="TextBox 5"/>
          <p:cNvSpPr txBox="1"/>
          <p:nvPr/>
        </p:nvSpPr>
        <p:spPr>
          <a:xfrm>
            <a:off x="7499676" y="3810016"/>
            <a:ext cx="741421" cy="369332"/>
          </a:xfrm>
          <a:prstGeom prst="rect">
            <a:avLst/>
          </a:prstGeom>
          <a:noFill/>
        </p:spPr>
        <p:txBody>
          <a:bodyPr wrap="none" rtlCol="0">
            <a:spAutoFit/>
          </a:bodyPr>
          <a:lstStyle/>
          <a:p>
            <a:r>
              <a:rPr lang="en-US" dirty="0" smtClean="0"/>
              <a:t>Logan</a:t>
            </a:r>
            <a:endParaRPr lang="en-US" dirty="0"/>
          </a:p>
        </p:txBody>
      </p:sp>
      <p:sp>
        <p:nvSpPr>
          <p:cNvPr id="7" name="TextBox 6"/>
          <p:cNvSpPr txBox="1"/>
          <p:nvPr/>
        </p:nvSpPr>
        <p:spPr>
          <a:xfrm>
            <a:off x="2667000" y="4900136"/>
            <a:ext cx="778418" cy="369332"/>
          </a:xfrm>
          <a:prstGeom prst="rect">
            <a:avLst/>
          </a:prstGeom>
          <a:noFill/>
        </p:spPr>
        <p:txBody>
          <a:bodyPr wrap="none" rtlCol="0">
            <a:spAutoFit/>
          </a:bodyPr>
          <a:lstStyle/>
          <a:p>
            <a:r>
              <a:rPr lang="en-US" dirty="0" smtClean="0"/>
              <a:t>Austin</a:t>
            </a:r>
            <a:endParaRPr lang="en-US" dirty="0"/>
          </a:p>
        </p:txBody>
      </p:sp>
    </p:spTree>
    <p:extLst>
      <p:ext uri="{BB962C8B-B14F-4D97-AF65-F5344CB8AC3E}">
        <p14:creationId xmlns:p14="http://schemas.microsoft.com/office/powerpoint/2010/main" val="358943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Median Household Income</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8382000" cy="5061857"/>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108527" y="6357257"/>
            <a:ext cx="8915400" cy="307777"/>
          </a:xfrm>
          <a:prstGeom prst="rect">
            <a:avLst/>
          </a:prstGeom>
        </p:spPr>
        <p:txBody>
          <a:bodyPr wrap="square">
            <a:spAutoFit/>
          </a:bodyPr>
          <a:lstStyle/>
          <a:p>
            <a:r>
              <a:rPr lang="en-US" sz="1400" dirty="0" smtClean="0">
                <a:hlinkClick r:id="rId3"/>
              </a:rPr>
              <a:t>https://ut-austin.maps.arcgis.com/home/webmap/viewer.html?layers=da76de09076b4959ad005e1dc2c48049</a:t>
            </a:r>
            <a:r>
              <a:rPr lang="en-US" sz="1400" dirty="0" smtClean="0"/>
              <a:t> </a:t>
            </a:r>
            <a:endParaRPr lang="en-US" sz="1400" dirty="0"/>
          </a:p>
        </p:txBody>
      </p:sp>
    </p:spTree>
    <p:extLst>
      <p:ext uri="{BB962C8B-B14F-4D97-AF65-F5344CB8AC3E}">
        <p14:creationId xmlns:p14="http://schemas.microsoft.com/office/powerpoint/2010/main" val="5674635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57200"/>
            <a:ext cx="8848725" cy="6171157"/>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2971800" y="228600"/>
            <a:ext cx="3718582" cy="646331"/>
          </a:xfrm>
          <a:prstGeom prst="rect">
            <a:avLst/>
          </a:prstGeom>
          <a:solidFill>
            <a:schemeClr val="bg1"/>
          </a:solidFill>
          <a:ln>
            <a:solidFill>
              <a:srgbClr val="FFC000"/>
            </a:solidFill>
          </a:ln>
        </p:spPr>
        <p:txBody>
          <a:bodyPr wrap="none" rtlCol="0">
            <a:spAutoFit/>
          </a:bodyPr>
          <a:lstStyle/>
          <a:p>
            <a:r>
              <a:rPr lang="en-US" sz="3600" dirty="0" smtClean="0"/>
              <a:t>Population Density</a:t>
            </a:r>
            <a:endParaRPr lang="en-US" sz="3600" dirty="0"/>
          </a:p>
        </p:txBody>
      </p:sp>
    </p:spTree>
    <p:extLst>
      <p:ext uri="{BB962C8B-B14F-4D97-AF65-F5344CB8AC3E}">
        <p14:creationId xmlns:p14="http://schemas.microsoft.com/office/powerpoint/2010/main" val="2387210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02" y="787924"/>
            <a:ext cx="9066289" cy="5715000"/>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3581400" y="127453"/>
            <a:ext cx="2434641" cy="646331"/>
          </a:xfrm>
          <a:prstGeom prst="rect">
            <a:avLst/>
          </a:prstGeom>
          <a:solidFill>
            <a:schemeClr val="bg1"/>
          </a:solidFill>
          <a:ln>
            <a:noFill/>
          </a:ln>
        </p:spPr>
        <p:txBody>
          <a:bodyPr wrap="none" rtlCol="0">
            <a:spAutoFit/>
          </a:bodyPr>
          <a:lstStyle/>
          <a:p>
            <a:r>
              <a:rPr lang="en-US" sz="3600" dirty="0" smtClean="0">
                <a:solidFill>
                  <a:prstClr val="black"/>
                </a:solidFill>
              </a:rPr>
              <a:t>Median Age</a:t>
            </a:r>
            <a:endParaRPr lang="en-US" sz="3600" dirty="0">
              <a:solidFill>
                <a:prstClr val="black"/>
              </a:solidFill>
            </a:endParaRPr>
          </a:p>
        </p:txBody>
      </p:sp>
    </p:spTree>
    <p:extLst>
      <p:ext uri="{BB962C8B-B14F-4D97-AF65-F5344CB8AC3E}">
        <p14:creationId xmlns:p14="http://schemas.microsoft.com/office/powerpoint/2010/main" val="10434527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Population 65 and older</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873" y="1223107"/>
            <a:ext cx="8229600" cy="5634893"/>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019501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Population under age 18</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76656"/>
            <a:ext cx="8582025" cy="5467400"/>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547905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Annual Population Growth Rate</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1371600"/>
            <a:ext cx="8582025" cy="5236741"/>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136493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Average Household Size</a:t>
            </a:r>
            <a:endParaRPr lang="en-US"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491" y="1216891"/>
            <a:ext cx="8229600" cy="5555364"/>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842078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Median Household Income</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199"/>
            <a:ext cx="8534400" cy="5413893"/>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810656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274638"/>
            <a:ext cx="8229600" cy="792162"/>
          </a:xfrm>
        </p:spPr>
        <p:txBody>
          <a:bodyPr/>
          <a:lstStyle/>
          <a:p>
            <a:r>
              <a:rPr lang="en-US" altLang="en-US" sz="3600" smtClean="0">
                <a:latin typeface="Arial" charset="0"/>
              </a:rPr>
              <a:t>American Community Survey</a:t>
            </a:r>
          </a:p>
        </p:txBody>
      </p:sp>
      <p:sp>
        <p:nvSpPr>
          <p:cNvPr id="17411" name="Content Placeholder 2"/>
          <p:cNvSpPr>
            <a:spLocks noGrp="1"/>
          </p:cNvSpPr>
          <p:nvPr>
            <p:ph idx="1"/>
          </p:nvPr>
        </p:nvSpPr>
        <p:spPr>
          <a:xfrm>
            <a:off x="457200" y="1066800"/>
            <a:ext cx="8229600" cy="5114925"/>
          </a:xfrm>
        </p:spPr>
        <p:txBody>
          <a:bodyPr/>
          <a:lstStyle/>
          <a:p>
            <a:r>
              <a:rPr lang="en-US" altLang="en-US" sz="2000" smtClean="0">
                <a:latin typeface="Arial" charset="0"/>
              </a:rPr>
              <a:t>Source of detailed demographic and housing characteristics, including:</a:t>
            </a:r>
          </a:p>
          <a:p>
            <a:pPr lvl="1"/>
            <a:r>
              <a:rPr lang="en-US" altLang="en-US" sz="1600" smtClean="0">
                <a:latin typeface="Arial" charset="0"/>
              </a:rPr>
              <a:t>Income</a:t>
            </a:r>
          </a:p>
          <a:p>
            <a:pPr lvl="1"/>
            <a:r>
              <a:rPr lang="en-US" altLang="en-US" sz="1600" smtClean="0">
                <a:latin typeface="Arial" charset="0"/>
              </a:rPr>
              <a:t>Language spoken at home</a:t>
            </a:r>
          </a:p>
          <a:p>
            <a:pPr lvl="1"/>
            <a:r>
              <a:rPr lang="en-US" altLang="en-US" sz="1600" smtClean="0">
                <a:latin typeface="Arial" charset="0"/>
              </a:rPr>
              <a:t>Educational attainment</a:t>
            </a:r>
          </a:p>
          <a:p>
            <a:pPr lvl="1"/>
            <a:r>
              <a:rPr lang="en-US" altLang="en-US" sz="1600" smtClean="0">
                <a:latin typeface="Arial" charset="0"/>
              </a:rPr>
              <a:t>Occupation</a:t>
            </a:r>
          </a:p>
          <a:p>
            <a:pPr lvl="1"/>
            <a:r>
              <a:rPr lang="en-US" altLang="en-US" sz="1600" smtClean="0">
                <a:latin typeface="Arial" charset="0"/>
              </a:rPr>
              <a:t>Place of work and journey to work</a:t>
            </a:r>
          </a:p>
          <a:p>
            <a:r>
              <a:rPr lang="en-US" altLang="en-US" sz="2000" smtClean="0">
                <a:latin typeface="Arial" charset="0"/>
              </a:rPr>
              <a:t>Data collected annually from approximately 3 million households per year.  Approximately 250,000 households per month.</a:t>
            </a:r>
          </a:p>
          <a:p>
            <a:r>
              <a:rPr lang="en-US" altLang="en-US" sz="2000" smtClean="0">
                <a:latin typeface="Arial" charset="0"/>
              </a:rPr>
              <a:t>Data collected throughout the year—produces period estimates rather than point estimates.  </a:t>
            </a:r>
          </a:p>
        </p:txBody>
      </p:sp>
      <p:graphicFrame>
        <p:nvGraphicFramePr>
          <p:cNvPr id="5" name="Table 4"/>
          <p:cNvGraphicFramePr>
            <a:graphicFrameLocks noGrp="1"/>
          </p:cNvGraphicFramePr>
          <p:nvPr/>
        </p:nvGraphicFramePr>
        <p:xfrm>
          <a:off x="842963" y="4710113"/>
          <a:ext cx="7132636" cy="1260712"/>
        </p:xfrm>
        <a:graphic>
          <a:graphicData uri="http://schemas.openxmlformats.org/drawingml/2006/table">
            <a:tbl>
              <a:tblPr firstRow="1" bandRow="1">
                <a:tableStyleId>{5C22544A-7EE6-4342-B048-85BDC9FD1C3A}</a:tableStyleId>
              </a:tblPr>
              <a:tblGrid>
                <a:gridCol w="1783159">
                  <a:extLst>
                    <a:ext uri="{9D8B030D-6E8A-4147-A177-3AD203B41FA5}">
                      <a16:colId xmlns:a16="http://schemas.microsoft.com/office/drawing/2014/main" val="20000"/>
                    </a:ext>
                  </a:extLst>
                </a:gridCol>
                <a:gridCol w="1783159">
                  <a:extLst>
                    <a:ext uri="{9D8B030D-6E8A-4147-A177-3AD203B41FA5}">
                      <a16:colId xmlns:a16="http://schemas.microsoft.com/office/drawing/2014/main" val="20001"/>
                    </a:ext>
                  </a:extLst>
                </a:gridCol>
                <a:gridCol w="1783159">
                  <a:extLst>
                    <a:ext uri="{9D8B030D-6E8A-4147-A177-3AD203B41FA5}">
                      <a16:colId xmlns:a16="http://schemas.microsoft.com/office/drawing/2014/main" val="20002"/>
                    </a:ext>
                  </a:extLst>
                </a:gridCol>
                <a:gridCol w="1783159">
                  <a:extLst>
                    <a:ext uri="{9D8B030D-6E8A-4147-A177-3AD203B41FA5}">
                      <a16:colId xmlns:a16="http://schemas.microsoft.com/office/drawing/2014/main" val="20003"/>
                    </a:ext>
                  </a:extLst>
                </a:gridCol>
              </a:tblGrid>
              <a:tr h="620672">
                <a:tc>
                  <a:txBody>
                    <a:bodyPr/>
                    <a:lstStyle/>
                    <a:p>
                      <a:endParaRPr lang="en-US" sz="1800" dirty="0"/>
                    </a:p>
                  </a:txBody>
                  <a:tcPr marL="91454" marR="91454" marT="45700" marB="45700"/>
                </a:tc>
                <a:tc>
                  <a:txBody>
                    <a:bodyPr/>
                    <a:lstStyle/>
                    <a:p>
                      <a:r>
                        <a:rPr lang="en-US" sz="1800" dirty="0" smtClean="0"/>
                        <a:t>ACS 1-Year Data</a:t>
                      </a:r>
                      <a:endParaRPr lang="en-US" sz="1800" dirty="0"/>
                    </a:p>
                  </a:txBody>
                  <a:tcPr marL="91454" marR="91454" marT="45700" marB="45700"/>
                </a:tc>
                <a:tc>
                  <a:txBody>
                    <a:bodyPr/>
                    <a:lstStyle/>
                    <a:p>
                      <a:r>
                        <a:rPr lang="en-US" sz="1800" dirty="0" smtClean="0"/>
                        <a:t>ACS 3-Year Data</a:t>
                      </a:r>
                      <a:endParaRPr lang="en-US" sz="1800" dirty="0"/>
                    </a:p>
                  </a:txBody>
                  <a:tcPr marL="91454" marR="91454" marT="45700" marB="45700"/>
                </a:tc>
                <a:tc>
                  <a:txBody>
                    <a:bodyPr/>
                    <a:lstStyle/>
                    <a:p>
                      <a:r>
                        <a:rPr lang="en-US" sz="1800" dirty="0" smtClean="0"/>
                        <a:t>ACS 5-Year</a:t>
                      </a:r>
                      <a:r>
                        <a:rPr lang="en-US" sz="1800" baseline="0" dirty="0" smtClean="0"/>
                        <a:t> Data</a:t>
                      </a:r>
                      <a:endParaRPr lang="en-US" sz="1800" dirty="0"/>
                    </a:p>
                  </a:txBody>
                  <a:tcPr marL="91454" marR="91454" marT="45700" marB="45700"/>
                </a:tc>
                <a:extLst>
                  <a:ext uri="{0D108BD9-81ED-4DB2-BD59-A6C34878D82A}">
                    <a16:rowId xmlns:a16="http://schemas.microsoft.com/office/drawing/2014/main" val="10000"/>
                  </a:ext>
                </a:extLst>
              </a:tr>
              <a:tr h="639803">
                <a:tc>
                  <a:txBody>
                    <a:bodyPr/>
                    <a:lstStyle/>
                    <a:p>
                      <a:r>
                        <a:rPr lang="en-US" sz="1800" dirty="0" smtClean="0"/>
                        <a:t>Geographic</a:t>
                      </a:r>
                      <a:r>
                        <a:rPr lang="en-US" sz="1800" baseline="0" dirty="0" smtClean="0"/>
                        <a:t> Areas </a:t>
                      </a:r>
                      <a:endParaRPr lang="en-US" sz="1800" dirty="0"/>
                    </a:p>
                  </a:txBody>
                  <a:tcPr marL="91454" marR="91454" marT="45700" marB="45700"/>
                </a:tc>
                <a:tc>
                  <a:txBody>
                    <a:bodyPr/>
                    <a:lstStyle/>
                    <a:p>
                      <a:r>
                        <a:rPr lang="en-US" sz="1800" dirty="0" smtClean="0"/>
                        <a:t>65,000 or more population</a:t>
                      </a:r>
                      <a:endParaRPr lang="en-US" sz="1800" dirty="0"/>
                    </a:p>
                  </a:txBody>
                  <a:tcPr marL="91454" marR="91454" marT="45700" marB="45700"/>
                </a:tc>
                <a:tc>
                  <a:txBody>
                    <a:bodyPr/>
                    <a:lstStyle/>
                    <a:p>
                      <a:r>
                        <a:rPr lang="en-US" sz="1800" dirty="0" smtClean="0"/>
                        <a:t>20,000 or more population</a:t>
                      </a:r>
                      <a:endParaRPr lang="en-US" sz="1800" dirty="0"/>
                    </a:p>
                  </a:txBody>
                  <a:tcPr marL="91454" marR="91454" marT="45700" marB="45700"/>
                </a:tc>
                <a:tc>
                  <a:txBody>
                    <a:bodyPr/>
                    <a:lstStyle/>
                    <a:p>
                      <a:r>
                        <a:rPr lang="en-US" sz="1800" dirty="0" smtClean="0"/>
                        <a:t>All areas,</a:t>
                      </a:r>
                      <a:r>
                        <a:rPr lang="en-US" sz="1800" baseline="0" dirty="0" smtClean="0"/>
                        <a:t> block group or higher</a:t>
                      </a:r>
                      <a:endParaRPr lang="en-US" sz="1800" dirty="0"/>
                    </a:p>
                  </a:txBody>
                  <a:tcPr marL="91454" marR="91454" marT="45700" marB="4570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538282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Demography in Living Atlas</a:t>
            </a:r>
            <a:endParaRPr lang="en-US" dirty="0"/>
          </a:p>
        </p:txBody>
      </p:sp>
      <p:pic>
        <p:nvPicPr>
          <p:cNvPr id="3" name="Picture 2"/>
          <p:cNvPicPr>
            <a:picLocks noChangeAspect="1"/>
          </p:cNvPicPr>
          <p:nvPr/>
        </p:nvPicPr>
        <p:blipFill>
          <a:blip r:embed="rId2"/>
          <a:stretch>
            <a:fillRect/>
          </a:stretch>
        </p:blipFill>
        <p:spPr>
          <a:xfrm>
            <a:off x="1600200" y="1295400"/>
            <a:ext cx="5897033" cy="5334000"/>
          </a:xfrm>
          <a:prstGeom prst="rect">
            <a:avLst/>
          </a:prstGeom>
          <a:ln w="3175">
            <a:solidFill>
              <a:schemeClr val="bg1">
                <a:lumMod val="65000"/>
              </a:schemeClr>
            </a:solidFill>
          </a:ln>
        </p:spPr>
      </p:pic>
    </p:spTree>
    <p:extLst>
      <p:ext uri="{BB962C8B-B14F-4D97-AF65-F5344CB8AC3E}">
        <p14:creationId xmlns:p14="http://schemas.microsoft.com/office/powerpoint/2010/main" val="3080204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Travis County Census Tracts (218)</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562100"/>
            <a:ext cx="6577013" cy="510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37631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Travis County Census Blocks (15922)</a:t>
            </a:r>
            <a:endParaRPr lang="en-US" sz="36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524000"/>
            <a:ext cx="6504814"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33400" y="5943600"/>
            <a:ext cx="3335272"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Average of 73 Blocks per Tract</a:t>
            </a:r>
            <a:endParaRPr lang="en-US" dirty="0">
              <a:solidFill>
                <a:prstClr val="black"/>
              </a:solidFill>
              <a:latin typeface="Arial" charset="0"/>
            </a:endParaRPr>
          </a:p>
        </p:txBody>
      </p:sp>
    </p:spTree>
    <p:extLst>
      <p:ext uri="{BB962C8B-B14F-4D97-AF65-F5344CB8AC3E}">
        <p14:creationId xmlns:p14="http://schemas.microsoft.com/office/powerpoint/2010/main" val="18116483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Census Blocks</a:t>
            </a:r>
            <a:endParaRPr lang="en-US"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95400"/>
            <a:ext cx="6324600" cy="52002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42082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Census Block (38 houses)</a:t>
            </a:r>
            <a:endParaRPr lang="en-US" dirty="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19200"/>
            <a:ext cx="7239000" cy="54966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953000"/>
            <a:ext cx="2659156" cy="1600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875026" y="4953000"/>
            <a:ext cx="787460"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Texas</a:t>
            </a:r>
            <a:endParaRPr lang="en-US" dirty="0">
              <a:solidFill>
                <a:prstClr val="black"/>
              </a:solidFill>
              <a:latin typeface="Arial" charset="0"/>
            </a:endParaRPr>
          </a:p>
        </p:txBody>
      </p:sp>
      <p:sp>
        <p:nvSpPr>
          <p:cNvPr id="9" name="TextBox 8"/>
          <p:cNvSpPr txBox="1"/>
          <p:nvPr/>
        </p:nvSpPr>
        <p:spPr>
          <a:xfrm>
            <a:off x="2900426" y="5336064"/>
            <a:ext cx="804451"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Travis</a:t>
            </a:r>
            <a:endParaRPr lang="en-US" dirty="0">
              <a:solidFill>
                <a:prstClr val="black"/>
              </a:solidFill>
              <a:latin typeface="Arial" charset="0"/>
            </a:endParaRPr>
          </a:p>
        </p:txBody>
      </p:sp>
    </p:spTree>
    <p:extLst>
      <p:ext uri="{BB962C8B-B14F-4D97-AF65-F5344CB8AC3E}">
        <p14:creationId xmlns:p14="http://schemas.microsoft.com/office/powerpoint/2010/main" val="27106325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the Census Blocks for a State</a:t>
            </a:r>
            <a:endParaRPr lang="en-US" dirty="0"/>
          </a:p>
        </p:txBody>
      </p:sp>
      <p:sp>
        <p:nvSpPr>
          <p:cNvPr id="4" name="Rectangle 3"/>
          <p:cNvSpPr/>
          <p:nvPr/>
        </p:nvSpPr>
        <p:spPr>
          <a:xfrm>
            <a:off x="1460500" y="1143000"/>
            <a:ext cx="6248400" cy="369332"/>
          </a:xfrm>
          <a:prstGeom prst="rect">
            <a:avLst/>
          </a:prstGeom>
        </p:spPr>
        <p:txBody>
          <a:bodyPr wrap="square">
            <a:spAutoFit/>
          </a:bodyPr>
          <a:lstStyle/>
          <a:p>
            <a:pPr fontAlgn="base">
              <a:spcBef>
                <a:spcPct val="0"/>
              </a:spcBef>
              <a:spcAft>
                <a:spcPct val="0"/>
              </a:spcAft>
            </a:pPr>
            <a:r>
              <a:rPr lang="en-US" dirty="0">
                <a:solidFill>
                  <a:prstClr val="black"/>
                </a:solidFill>
                <a:latin typeface="Arial" charset="0"/>
                <a:hlinkClick r:id="rId2"/>
              </a:rPr>
              <a:t>https://www2.census.gov/geo/tiger/TIGER2010BLKPOPHU</a:t>
            </a:r>
            <a:r>
              <a:rPr lang="en-US" dirty="0" smtClean="0">
                <a:solidFill>
                  <a:prstClr val="black"/>
                </a:solidFill>
                <a:latin typeface="Arial" charset="0"/>
                <a:hlinkClick r:id="rId2"/>
              </a:rPr>
              <a:t>/</a:t>
            </a:r>
            <a:r>
              <a:rPr lang="en-US" dirty="0" smtClean="0">
                <a:solidFill>
                  <a:prstClr val="black"/>
                </a:solidFill>
                <a:latin typeface="Arial" charset="0"/>
              </a:rPr>
              <a:t> </a:t>
            </a:r>
            <a:endParaRPr lang="en-US" dirty="0">
              <a:solidFill>
                <a:prstClr val="black"/>
              </a:solidFill>
              <a:latin typeface="Arial" charset="0"/>
            </a:endParaRPr>
          </a:p>
        </p:txBody>
      </p:sp>
      <p:pic>
        <p:nvPicPr>
          <p:cNvPr id="3" name="Picture 2"/>
          <p:cNvPicPr>
            <a:picLocks noChangeAspect="1"/>
          </p:cNvPicPr>
          <p:nvPr/>
        </p:nvPicPr>
        <p:blipFill>
          <a:blip r:embed="rId3"/>
          <a:stretch>
            <a:fillRect/>
          </a:stretch>
        </p:blipFill>
        <p:spPr>
          <a:xfrm>
            <a:off x="1600200" y="1600200"/>
            <a:ext cx="5715000" cy="4671786"/>
          </a:xfrm>
          <a:prstGeom prst="rect">
            <a:avLst/>
          </a:prstGeom>
          <a:ln w="3175">
            <a:solidFill>
              <a:schemeClr val="bg1">
                <a:lumMod val="65000"/>
              </a:schemeClr>
            </a:solidFill>
          </a:ln>
        </p:spPr>
      </p:pic>
    </p:spTree>
    <p:extLst>
      <p:ext uri="{BB962C8B-B14F-4D97-AF65-F5344CB8AC3E}">
        <p14:creationId xmlns:p14="http://schemas.microsoft.com/office/powerpoint/2010/main" val="13286392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Census Blocks for Texas (914,231)</a:t>
            </a:r>
            <a:endParaRPr lang="en-US" dirty="0"/>
          </a:p>
        </p:txBody>
      </p:sp>
      <p:pic>
        <p:nvPicPr>
          <p:cNvPr id="3" name="Picture 2"/>
          <p:cNvPicPr>
            <a:picLocks noChangeAspect="1"/>
          </p:cNvPicPr>
          <p:nvPr/>
        </p:nvPicPr>
        <p:blipFill>
          <a:blip r:embed="rId2"/>
          <a:stretch>
            <a:fillRect/>
          </a:stretch>
        </p:blipFill>
        <p:spPr>
          <a:xfrm>
            <a:off x="1721644" y="1436688"/>
            <a:ext cx="5700712" cy="4690962"/>
          </a:xfrm>
          <a:prstGeom prst="rect">
            <a:avLst/>
          </a:prstGeom>
          <a:ln w="3175">
            <a:solidFill>
              <a:schemeClr val="bg1">
                <a:lumMod val="65000"/>
              </a:schemeClr>
            </a:solidFill>
          </a:ln>
        </p:spPr>
      </p:pic>
    </p:spTree>
    <p:extLst>
      <p:ext uri="{BB962C8B-B14F-4D97-AF65-F5344CB8AC3E}">
        <p14:creationId xmlns:p14="http://schemas.microsoft.com/office/powerpoint/2010/main" val="7733567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1662218"/>
            <a:ext cx="8599886" cy="4890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Census Blocks in Travis County</a:t>
            </a:r>
            <a:endParaRPr lang="en-US"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88308"/>
            <a:ext cx="4276182" cy="5638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2514600"/>
            <a:ext cx="21336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864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Census Block in Travis County</a:t>
            </a:r>
            <a:endParaRPr lang="en-US" dirty="0"/>
          </a:p>
        </p:txBody>
      </p:sp>
      <p:pic>
        <p:nvPicPr>
          <p:cNvPr id="3" name="Picture 2"/>
          <p:cNvPicPr>
            <a:picLocks noChangeAspect="1"/>
          </p:cNvPicPr>
          <p:nvPr/>
        </p:nvPicPr>
        <p:blipFill>
          <a:blip r:embed="rId2"/>
          <a:stretch>
            <a:fillRect/>
          </a:stretch>
        </p:blipFill>
        <p:spPr>
          <a:xfrm>
            <a:off x="457200" y="1600200"/>
            <a:ext cx="5600700" cy="4763041"/>
          </a:xfrm>
          <a:prstGeom prst="rect">
            <a:avLst/>
          </a:prstGeom>
        </p:spPr>
      </p:pic>
      <p:sp>
        <p:nvSpPr>
          <p:cNvPr id="4" name="TextBox 3"/>
          <p:cNvSpPr txBox="1"/>
          <p:nvPr/>
        </p:nvSpPr>
        <p:spPr>
          <a:xfrm>
            <a:off x="6324600" y="2133600"/>
            <a:ext cx="2145780" cy="2585323"/>
          </a:xfrm>
          <a:prstGeom prst="rect">
            <a:avLst/>
          </a:prstGeom>
          <a:noFill/>
        </p:spPr>
        <p:txBody>
          <a:bodyPr wrap="none" rtlCol="0">
            <a:spAutoFit/>
          </a:bodyPr>
          <a:lstStyle/>
          <a:p>
            <a:r>
              <a:rPr lang="en-US" dirty="0" smtClean="0"/>
              <a:t>State = 48 (Texas)</a:t>
            </a:r>
          </a:p>
          <a:p>
            <a:r>
              <a:rPr lang="en-US" dirty="0" smtClean="0"/>
              <a:t>County = 453 (Travis)</a:t>
            </a:r>
          </a:p>
          <a:p>
            <a:r>
              <a:rPr lang="en-US" dirty="0" smtClean="0"/>
              <a:t>Tract = 001768</a:t>
            </a:r>
          </a:p>
          <a:p>
            <a:r>
              <a:rPr lang="en-US" dirty="0" smtClean="0"/>
              <a:t>Block = 1003</a:t>
            </a:r>
          </a:p>
          <a:p>
            <a:endParaRPr lang="en-US" dirty="0"/>
          </a:p>
          <a:p>
            <a:r>
              <a:rPr lang="en-US" dirty="0" smtClean="0"/>
              <a:t>Housing Units = 103</a:t>
            </a:r>
          </a:p>
          <a:p>
            <a:r>
              <a:rPr lang="en-US" dirty="0" smtClean="0"/>
              <a:t>Population = 229</a:t>
            </a:r>
          </a:p>
          <a:p>
            <a:endParaRPr lang="en-US" dirty="0"/>
          </a:p>
          <a:p>
            <a:r>
              <a:rPr lang="en-US" dirty="0" smtClean="0"/>
              <a:t>In the 2010 Census</a:t>
            </a:r>
            <a:endParaRPr lang="en-US" dirty="0"/>
          </a:p>
        </p:txBody>
      </p:sp>
    </p:spTree>
    <p:extLst>
      <p:ext uri="{BB962C8B-B14F-4D97-AF65-F5344CB8AC3E}">
        <p14:creationId xmlns:p14="http://schemas.microsoft.com/office/powerpoint/2010/main" val="21565127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6572"/>
            <a:ext cx="8525302" cy="532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Population and Housing Units</a:t>
            </a:r>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1175671"/>
            <a:ext cx="6375923" cy="48949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28388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fld id="{8844552A-584E-42B4-B1DF-685DB7A26765}" type="slidenum">
              <a:rPr lang="en-US" altLang="en-US" smtClean="0">
                <a:solidFill>
                  <a:prstClr val="black"/>
                </a:solidFill>
              </a:rPr>
              <a:pPr eaLnBrk="1" hangingPunct="1"/>
              <a:t>4</a:t>
            </a:fld>
            <a:endParaRPr lang="en-US" altLang="en-US" smtClean="0">
              <a:solidFill>
                <a:prstClr val="black"/>
              </a:solidFill>
            </a:endParaRPr>
          </a:p>
        </p:txBody>
      </p:sp>
      <p:pic>
        <p:nvPicPr>
          <p:cNvPr id="29699"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143000" y="762000"/>
            <a:ext cx="6705600" cy="5400675"/>
          </a:xfrm>
        </p:spPr>
      </p:pic>
      <p:sp>
        <p:nvSpPr>
          <p:cNvPr id="29700" name="Rectangle 3"/>
          <p:cNvSpPr>
            <a:spLocks noChangeArrowheads="1"/>
          </p:cNvSpPr>
          <p:nvPr/>
        </p:nvSpPr>
        <p:spPr bwMode="auto">
          <a:xfrm>
            <a:off x="304800" y="76200"/>
            <a:ext cx="845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defTabSz="457200" eaLnBrk="1" fontAlgn="base" hangingPunct="1">
              <a:spcBef>
                <a:spcPct val="0"/>
              </a:spcBef>
              <a:spcAft>
                <a:spcPct val="0"/>
              </a:spcAft>
            </a:pPr>
            <a:r>
              <a:rPr lang="en-US" altLang="en-US" sz="3200">
                <a:solidFill>
                  <a:prstClr val="black"/>
                </a:solidFill>
              </a:rPr>
              <a:t>Hierarchy of Census Geographic Entities</a:t>
            </a:r>
          </a:p>
        </p:txBody>
      </p:sp>
      <p:sp>
        <p:nvSpPr>
          <p:cNvPr id="2" name="TextBox 1"/>
          <p:cNvSpPr txBox="1"/>
          <p:nvPr/>
        </p:nvSpPr>
        <p:spPr>
          <a:xfrm>
            <a:off x="4625821" y="5674616"/>
            <a:ext cx="1321708" cy="369332"/>
          </a:xfrm>
          <a:prstGeom prst="rect">
            <a:avLst/>
          </a:prstGeom>
          <a:noFill/>
        </p:spPr>
        <p:txBody>
          <a:bodyPr wrap="none" rtlCol="0">
            <a:spAutoFit/>
          </a:bodyPr>
          <a:lstStyle/>
          <a:p>
            <a:pPr defTabSz="457200" fontAlgn="base">
              <a:spcBef>
                <a:spcPct val="0"/>
              </a:spcBef>
              <a:spcAft>
                <a:spcPct val="0"/>
              </a:spcAft>
            </a:pPr>
            <a:r>
              <a:rPr lang="en-US" dirty="0">
                <a:solidFill>
                  <a:prstClr val="black"/>
                </a:solidFill>
                <a:latin typeface="Arial" charset="0"/>
                <a:cs typeface="Arial" charset="0"/>
              </a:rPr>
              <a:t>11,000,000</a:t>
            </a:r>
          </a:p>
        </p:txBody>
      </p:sp>
      <p:sp>
        <p:nvSpPr>
          <p:cNvPr id="6" name="TextBox 5"/>
          <p:cNvSpPr txBox="1"/>
          <p:nvPr/>
        </p:nvSpPr>
        <p:spPr>
          <a:xfrm>
            <a:off x="4776903" y="5118179"/>
            <a:ext cx="4301177" cy="369332"/>
          </a:xfrm>
          <a:prstGeom prst="rect">
            <a:avLst/>
          </a:prstGeom>
          <a:noFill/>
        </p:spPr>
        <p:txBody>
          <a:bodyPr wrap="none" rtlCol="0">
            <a:spAutoFit/>
          </a:bodyPr>
          <a:lstStyle/>
          <a:p>
            <a:pPr defTabSz="457200" fontAlgn="base">
              <a:spcBef>
                <a:spcPct val="0"/>
              </a:spcBef>
              <a:spcAft>
                <a:spcPct val="0"/>
              </a:spcAft>
            </a:pPr>
            <a:r>
              <a:rPr lang="en-US" dirty="0">
                <a:solidFill>
                  <a:prstClr val="black"/>
                </a:solidFill>
                <a:latin typeface="Arial" charset="0"/>
                <a:cs typeface="Arial" charset="0"/>
              </a:rPr>
              <a:t>220,000 (</a:t>
            </a:r>
            <a:r>
              <a:rPr lang="en-US" dirty="0" err="1">
                <a:solidFill>
                  <a:prstClr val="black"/>
                </a:solidFill>
                <a:latin typeface="Arial" charset="0"/>
                <a:cs typeface="Arial" charset="0"/>
              </a:rPr>
              <a:t>avg</a:t>
            </a:r>
            <a:r>
              <a:rPr lang="en-US" dirty="0">
                <a:solidFill>
                  <a:prstClr val="black"/>
                </a:solidFill>
                <a:latin typeface="Arial" charset="0"/>
                <a:cs typeface="Arial" charset="0"/>
              </a:rPr>
              <a:t> 600 households/block grp)</a:t>
            </a:r>
          </a:p>
        </p:txBody>
      </p:sp>
      <p:sp>
        <p:nvSpPr>
          <p:cNvPr id="7" name="TextBox 6"/>
          <p:cNvSpPr txBox="1"/>
          <p:nvPr/>
        </p:nvSpPr>
        <p:spPr>
          <a:xfrm>
            <a:off x="4841682" y="4297697"/>
            <a:ext cx="889987" cy="369332"/>
          </a:xfrm>
          <a:prstGeom prst="rect">
            <a:avLst/>
          </a:prstGeom>
          <a:noFill/>
        </p:spPr>
        <p:txBody>
          <a:bodyPr wrap="none" rtlCol="0">
            <a:spAutoFit/>
          </a:bodyPr>
          <a:lstStyle/>
          <a:p>
            <a:pPr defTabSz="457200" fontAlgn="base">
              <a:spcBef>
                <a:spcPct val="0"/>
              </a:spcBef>
              <a:spcAft>
                <a:spcPct val="0"/>
              </a:spcAft>
            </a:pPr>
            <a:r>
              <a:rPr lang="en-US" dirty="0">
                <a:solidFill>
                  <a:prstClr val="black"/>
                </a:solidFill>
                <a:latin typeface="Arial" charset="0"/>
                <a:cs typeface="Arial" charset="0"/>
              </a:rPr>
              <a:t>74,000</a:t>
            </a:r>
          </a:p>
        </p:txBody>
      </p:sp>
      <p:sp>
        <p:nvSpPr>
          <p:cNvPr id="3" name="TextBox 2"/>
          <p:cNvSpPr txBox="1"/>
          <p:nvPr/>
        </p:nvSpPr>
        <p:spPr>
          <a:xfrm>
            <a:off x="425303" y="5302845"/>
            <a:ext cx="3018775" cy="646331"/>
          </a:xfrm>
          <a:prstGeom prst="rect">
            <a:avLst/>
          </a:prstGeom>
          <a:noFill/>
        </p:spPr>
        <p:txBody>
          <a:bodyPr wrap="none" rtlCol="0">
            <a:spAutoFit/>
          </a:bodyPr>
          <a:lstStyle/>
          <a:p>
            <a:pPr defTabSz="457200" fontAlgn="base">
              <a:spcBef>
                <a:spcPct val="0"/>
              </a:spcBef>
              <a:spcAft>
                <a:spcPct val="0"/>
              </a:spcAft>
            </a:pPr>
            <a:r>
              <a:rPr lang="en-US" dirty="0">
                <a:solidFill>
                  <a:prstClr val="black"/>
                </a:solidFill>
                <a:latin typeface="Arial" charset="0"/>
                <a:cs typeface="Arial" charset="0"/>
              </a:rPr>
              <a:t>US Population: 316 million</a:t>
            </a:r>
            <a:br>
              <a:rPr lang="en-US" dirty="0">
                <a:solidFill>
                  <a:prstClr val="black"/>
                </a:solidFill>
                <a:latin typeface="Arial" charset="0"/>
                <a:cs typeface="Arial" charset="0"/>
              </a:rPr>
            </a:br>
            <a:r>
              <a:rPr lang="en-US" dirty="0">
                <a:solidFill>
                  <a:prstClr val="black"/>
                </a:solidFill>
                <a:latin typeface="Arial" charset="0"/>
                <a:cs typeface="Arial" charset="0"/>
              </a:rPr>
              <a:t>US Households: 133 million</a:t>
            </a:r>
          </a:p>
        </p:txBody>
      </p:sp>
    </p:spTree>
    <p:extLst>
      <p:ext uri="{BB962C8B-B14F-4D97-AF65-F5344CB8AC3E}">
        <p14:creationId xmlns:p14="http://schemas.microsoft.com/office/powerpoint/2010/main" val="2480739420"/>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Population and Housing Units in Travis County in 2010</a:t>
            </a:r>
            <a:endParaRPr lang="en-US"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54150"/>
            <a:ext cx="6124575"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149725"/>
            <a:ext cx="6124575"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580478" y="2514600"/>
            <a:ext cx="2563522"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Population = 1,024,266</a:t>
            </a:r>
            <a:endParaRPr lang="en-US" dirty="0">
              <a:solidFill>
                <a:prstClr val="black"/>
              </a:solidFill>
              <a:latin typeface="Arial" charset="0"/>
            </a:endParaRPr>
          </a:p>
        </p:txBody>
      </p:sp>
      <p:sp>
        <p:nvSpPr>
          <p:cNvPr id="6" name="TextBox 5"/>
          <p:cNvSpPr txBox="1"/>
          <p:nvPr/>
        </p:nvSpPr>
        <p:spPr>
          <a:xfrm>
            <a:off x="6467475" y="5497512"/>
            <a:ext cx="2717411"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Housing Units = 441,240</a:t>
            </a:r>
            <a:endParaRPr lang="en-US" dirty="0">
              <a:solidFill>
                <a:prstClr val="black"/>
              </a:solidFill>
              <a:latin typeface="Arial" charset="0"/>
            </a:endParaRPr>
          </a:p>
        </p:txBody>
      </p:sp>
      <p:sp>
        <p:nvSpPr>
          <p:cNvPr id="7" name="TextBox 6"/>
          <p:cNvSpPr txBox="1"/>
          <p:nvPr/>
        </p:nvSpPr>
        <p:spPr>
          <a:xfrm>
            <a:off x="6974023" y="3965059"/>
            <a:ext cx="1704313"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Pop/HU = 2.32</a:t>
            </a:r>
            <a:endParaRPr lang="en-US" dirty="0">
              <a:solidFill>
                <a:prstClr val="black"/>
              </a:solidFill>
              <a:latin typeface="Arial" charset="0"/>
            </a:endParaRPr>
          </a:p>
        </p:txBody>
      </p:sp>
    </p:spTree>
    <p:extLst>
      <p:ext uri="{BB962C8B-B14F-4D97-AF65-F5344CB8AC3E}">
        <p14:creationId xmlns:p14="http://schemas.microsoft.com/office/powerpoint/2010/main" val="40539829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Surface and Groundwater Systems</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9166" y="1905000"/>
            <a:ext cx="6349484"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599" y="2401888"/>
            <a:ext cx="2361125" cy="17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67260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 Marcos Basin</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447800"/>
            <a:ext cx="6038850"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01033" y="2032000"/>
            <a:ext cx="825867" cy="369332"/>
          </a:xfrm>
          <a:prstGeom prst="rect">
            <a:avLst/>
          </a:prstGeom>
          <a:solidFill>
            <a:schemeClr val="bg1"/>
          </a:solidFill>
          <a:ln>
            <a:solidFill>
              <a:schemeClr val="tx2"/>
            </a:solidFill>
          </a:ln>
        </p:spPr>
        <p:txBody>
          <a:bodyPr wrap="none" rtlCol="0">
            <a:spAutoFit/>
          </a:bodyPr>
          <a:lstStyle/>
          <a:p>
            <a:pPr fontAlgn="base">
              <a:spcBef>
                <a:spcPct val="0"/>
              </a:spcBef>
              <a:spcAft>
                <a:spcPct val="0"/>
              </a:spcAft>
            </a:pPr>
            <a:r>
              <a:rPr lang="en-US" dirty="0" smtClean="0">
                <a:solidFill>
                  <a:prstClr val="black"/>
                </a:solidFill>
                <a:latin typeface="Arial" charset="0"/>
              </a:rPr>
              <a:t>Austin</a:t>
            </a:r>
            <a:endParaRPr lang="en-US" dirty="0">
              <a:solidFill>
                <a:prstClr val="black"/>
              </a:solidFill>
              <a:latin typeface="Arial" charset="0"/>
            </a:endParaRPr>
          </a:p>
        </p:txBody>
      </p:sp>
      <p:sp>
        <p:nvSpPr>
          <p:cNvPr id="5" name="TextBox 4"/>
          <p:cNvSpPr txBox="1"/>
          <p:nvPr/>
        </p:nvSpPr>
        <p:spPr>
          <a:xfrm>
            <a:off x="3581400" y="5867400"/>
            <a:ext cx="1428661" cy="369332"/>
          </a:xfrm>
          <a:prstGeom prst="rect">
            <a:avLst/>
          </a:prstGeom>
          <a:solidFill>
            <a:schemeClr val="bg1"/>
          </a:solidFill>
          <a:ln>
            <a:solidFill>
              <a:schemeClr val="tx2"/>
            </a:solidFill>
          </a:ln>
        </p:spPr>
        <p:txBody>
          <a:bodyPr wrap="none" rtlCol="0">
            <a:spAutoFit/>
          </a:bodyPr>
          <a:lstStyle/>
          <a:p>
            <a:pPr fontAlgn="base">
              <a:spcBef>
                <a:spcPct val="0"/>
              </a:spcBef>
              <a:spcAft>
                <a:spcPct val="0"/>
              </a:spcAft>
            </a:pPr>
            <a:r>
              <a:rPr lang="en-US" dirty="0" smtClean="0">
                <a:solidFill>
                  <a:prstClr val="black"/>
                </a:solidFill>
                <a:latin typeface="Arial" charset="0"/>
              </a:rPr>
              <a:t>San Antonio</a:t>
            </a:r>
            <a:endParaRPr lang="en-US" dirty="0">
              <a:solidFill>
                <a:prstClr val="black"/>
              </a:solidFill>
              <a:latin typeface="Arial" charset="0"/>
            </a:endParaRPr>
          </a:p>
        </p:txBody>
      </p:sp>
    </p:spTree>
    <p:extLst>
      <p:ext uri="{BB962C8B-B14F-4D97-AF65-F5344CB8AC3E}">
        <p14:creationId xmlns:p14="http://schemas.microsoft.com/office/powerpoint/2010/main" val="17241709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Clip Function</a:t>
            </a:r>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739900"/>
            <a:ext cx="4848225"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532" y="3875087"/>
            <a:ext cx="3437336" cy="25939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199" y="3875087"/>
            <a:ext cx="4999921"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39915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4162425"/>
            <a:ext cx="6124575"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Population of the San Marcos Basin</a:t>
            </a:r>
            <a:endParaRPr lang="en-US" dirty="0"/>
          </a:p>
        </p:txBody>
      </p:sp>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47800"/>
            <a:ext cx="6166742" cy="3505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1000" y="6096000"/>
            <a:ext cx="4267200" cy="461665"/>
          </a:xfrm>
          <a:prstGeom prst="rect">
            <a:avLst/>
          </a:prstGeom>
          <a:solidFill>
            <a:schemeClr val="bg1"/>
          </a:solidFill>
          <a:ln>
            <a:solidFill>
              <a:schemeClr val="tx2"/>
            </a:solidFill>
          </a:ln>
        </p:spPr>
        <p:txBody>
          <a:bodyPr wrap="square" rtlCol="0">
            <a:spAutoFit/>
          </a:bodyPr>
          <a:lstStyle/>
          <a:p>
            <a:pPr fontAlgn="base">
              <a:spcBef>
                <a:spcPct val="0"/>
              </a:spcBef>
              <a:spcAft>
                <a:spcPct val="0"/>
              </a:spcAft>
            </a:pPr>
            <a:r>
              <a:rPr lang="en-US" sz="2400" dirty="0" smtClean="0">
                <a:solidFill>
                  <a:prstClr val="black"/>
                </a:solidFill>
                <a:latin typeface="Arial" charset="0"/>
              </a:rPr>
              <a:t>Population (2010) = 179,727</a:t>
            </a:r>
            <a:endParaRPr lang="en-US" sz="2400" dirty="0">
              <a:solidFill>
                <a:prstClr val="black"/>
              </a:solidFill>
              <a:latin typeface="Arial" charset="0"/>
            </a:endParaRPr>
          </a:p>
        </p:txBody>
      </p:sp>
      <p:sp>
        <p:nvSpPr>
          <p:cNvPr id="5" name="TextBox 4"/>
          <p:cNvSpPr txBox="1"/>
          <p:nvPr/>
        </p:nvSpPr>
        <p:spPr>
          <a:xfrm>
            <a:off x="6495926" y="1600200"/>
            <a:ext cx="2792431" cy="2308324"/>
          </a:xfrm>
          <a:prstGeom prst="rect">
            <a:avLst/>
          </a:prstGeom>
          <a:noFill/>
        </p:spPr>
        <p:txBody>
          <a:bodyPr wrap="none" rtlCol="0">
            <a:spAutoFit/>
          </a:bodyPr>
          <a:lstStyle/>
          <a:p>
            <a:r>
              <a:rPr lang="en-US" dirty="0" smtClean="0"/>
              <a:t>Clip slightly overestimates </a:t>
            </a:r>
          </a:p>
          <a:p>
            <a:r>
              <a:rPr lang="en-US" dirty="0" smtClean="0"/>
              <a:t>Population since it includes </a:t>
            </a:r>
          </a:p>
          <a:p>
            <a:r>
              <a:rPr lang="en-US" dirty="0" smtClean="0"/>
              <a:t>all population in clipped </a:t>
            </a:r>
          </a:p>
          <a:p>
            <a:r>
              <a:rPr lang="en-US" dirty="0" smtClean="0"/>
              <a:t>Polygons.  Can compute</a:t>
            </a:r>
          </a:p>
          <a:p>
            <a:r>
              <a:rPr lang="en-US" smtClean="0"/>
              <a:t>population </a:t>
            </a:r>
            <a:r>
              <a:rPr lang="en-US" dirty="0" smtClean="0"/>
              <a:t>per square mile</a:t>
            </a:r>
          </a:p>
          <a:p>
            <a:r>
              <a:rPr lang="en-US" dirty="0" smtClean="0"/>
              <a:t>and then multiply by </a:t>
            </a:r>
          </a:p>
          <a:p>
            <a:r>
              <a:rPr lang="en-US" dirty="0" smtClean="0"/>
              <a:t>clipped polygon area to </a:t>
            </a:r>
          </a:p>
          <a:p>
            <a:r>
              <a:rPr lang="en-US" dirty="0" smtClean="0"/>
              <a:t>get better result.</a:t>
            </a:r>
            <a:endParaRPr lang="en-US" dirty="0"/>
          </a:p>
        </p:txBody>
      </p:sp>
    </p:spTree>
    <p:extLst>
      <p:ext uri="{BB962C8B-B14F-4D97-AF65-F5344CB8AC3E}">
        <p14:creationId xmlns:p14="http://schemas.microsoft.com/office/powerpoint/2010/main" val="24645231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Edwards Aquifer</a:t>
            </a:r>
            <a:endParaRPr lang="en-US" dirty="0"/>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2097" y="1676400"/>
            <a:ext cx="6452059" cy="4724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59026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Population Living Over the Edwards Aquifer</a:t>
            </a:r>
            <a:endParaRPr lang="en-US" sz="3600" dirty="0"/>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570313"/>
            <a:ext cx="6943725" cy="515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 y="1676400"/>
            <a:ext cx="6124575"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47662" y="4569767"/>
            <a:ext cx="5029200" cy="461665"/>
          </a:xfrm>
          <a:prstGeom prst="rect">
            <a:avLst/>
          </a:prstGeom>
          <a:solidFill>
            <a:schemeClr val="bg1"/>
          </a:solidFill>
          <a:ln>
            <a:solidFill>
              <a:schemeClr val="tx2"/>
            </a:solidFill>
          </a:ln>
        </p:spPr>
        <p:txBody>
          <a:bodyPr wrap="square" rtlCol="0">
            <a:spAutoFit/>
          </a:bodyPr>
          <a:lstStyle/>
          <a:p>
            <a:pPr fontAlgn="base">
              <a:spcBef>
                <a:spcPct val="0"/>
              </a:spcBef>
              <a:spcAft>
                <a:spcPct val="0"/>
              </a:spcAft>
            </a:pPr>
            <a:r>
              <a:rPr lang="en-US" sz="2400" dirty="0" smtClean="0">
                <a:solidFill>
                  <a:prstClr val="black"/>
                </a:solidFill>
                <a:latin typeface="Arial" charset="0"/>
              </a:rPr>
              <a:t>Population (2010) = 2,352,709</a:t>
            </a:r>
            <a:endParaRPr lang="en-US" sz="2400" dirty="0">
              <a:solidFill>
                <a:prstClr val="black"/>
              </a:solidFill>
              <a:latin typeface="Arial" charset="0"/>
            </a:endParaRPr>
          </a:p>
        </p:txBody>
      </p:sp>
      <p:sp>
        <p:nvSpPr>
          <p:cNvPr id="3" name="TextBox 2"/>
          <p:cNvSpPr txBox="1"/>
          <p:nvPr/>
        </p:nvSpPr>
        <p:spPr>
          <a:xfrm>
            <a:off x="533399" y="6355318"/>
            <a:ext cx="4006353"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Large Tracts in Low Population Areas</a:t>
            </a:r>
            <a:endParaRPr lang="en-US" dirty="0">
              <a:solidFill>
                <a:prstClr val="black"/>
              </a:solidFill>
              <a:latin typeface="Arial" charset="0"/>
            </a:endParaRPr>
          </a:p>
        </p:txBody>
      </p:sp>
      <p:cxnSp>
        <p:nvCxnSpPr>
          <p:cNvPr id="5" name="Straight Arrow Connector 4"/>
          <p:cNvCxnSpPr/>
          <p:nvPr/>
        </p:nvCxnSpPr>
        <p:spPr>
          <a:xfrm flipV="1">
            <a:off x="2286000" y="6096000"/>
            <a:ext cx="457200" cy="2593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175747" y="6170652"/>
            <a:ext cx="4044825"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Small Tracts in High Population Areas</a:t>
            </a:r>
            <a:endParaRPr lang="en-US" dirty="0">
              <a:solidFill>
                <a:prstClr val="black"/>
              </a:solidFill>
              <a:latin typeface="Arial" charset="0"/>
            </a:endParaRPr>
          </a:p>
        </p:txBody>
      </p:sp>
      <p:cxnSp>
        <p:nvCxnSpPr>
          <p:cNvPr id="8" name="Straight Arrow Connector 7"/>
          <p:cNvCxnSpPr/>
          <p:nvPr/>
        </p:nvCxnSpPr>
        <p:spPr>
          <a:xfrm flipH="1" flipV="1">
            <a:off x="6324600" y="5715000"/>
            <a:ext cx="381000" cy="4556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56201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Demography Summary</a:t>
            </a:r>
            <a:endParaRPr lang="en-US" dirty="0"/>
          </a:p>
        </p:txBody>
      </p:sp>
      <p:sp>
        <p:nvSpPr>
          <p:cNvPr id="3" name="TextBox 2"/>
          <p:cNvSpPr txBox="1"/>
          <p:nvPr/>
        </p:nvSpPr>
        <p:spPr>
          <a:xfrm>
            <a:off x="762001" y="1600200"/>
            <a:ext cx="7924800"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Demographic data are compiled by </a:t>
            </a:r>
            <a:r>
              <a:rPr lang="en-US" sz="2400" dirty="0" smtClean="0">
                <a:solidFill>
                  <a:srgbClr val="FF0000"/>
                </a:solidFill>
              </a:rPr>
              <a:t>Counties</a:t>
            </a:r>
          </a:p>
          <a:p>
            <a:pPr marL="742950" lvl="1" indent="-285750">
              <a:buFont typeface="Arial" panose="020B0604020202020204" pitchFamily="34" charset="0"/>
              <a:buChar char="•"/>
            </a:pPr>
            <a:r>
              <a:rPr lang="en-US" sz="2400" dirty="0" smtClean="0"/>
              <a:t>Counties contain </a:t>
            </a:r>
            <a:r>
              <a:rPr lang="en-US" sz="2400" dirty="0" smtClean="0">
                <a:solidFill>
                  <a:srgbClr val="FF0000"/>
                </a:solidFill>
              </a:rPr>
              <a:t>Census Tracts</a:t>
            </a:r>
          </a:p>
          <a:p>
            <a:pPr marL="742950" lvl="1" indent="-285750">
              <a:buFont typeface="Arial" panose="020B0604020202020204" pitchFamily="34" charset="0"/>
              <a:buChar char="•"/>
            </a:pPr>
            <a:r>
              <a:rPr lang="en-US" sz="2400" dirty="0" smtClean="0"/>
              <a:t>Tracts contain </a:t>
            </a:r>
            <a:r>
              <a:rPr lang="en-US" sz="2400" dirty="0" smtClean="0">
                <a:solidFill>
                  <a:srgbClr val="FF0000"/>
                </a:solidFill>
              </a:rPr>
              <a:t>Census Block Groups</a:t>
            </a:r>
          </a:p>
          <a:p>
            <a:pPr marL="742950" lvl="1" indent="-285750">
              <a:buFont typeface="Arial" panose="020B0604020202020204" pitchFamily="34" charset="0"/>
              <a:buChar char="•"/>
            </a:pPr>
            <a:r>
              <a:rPr lang="en-US" sz="2400" dirty="0" smtClean="0"/>
              <a:t>Block Groups contain </a:t>
            </a:r>
            <a:r>
              <a:rPr lang="en-US" sz="2400" dirty="0" smtClean="0">
                <a:solidFill>
                  <a:srgbClr val="FF0000"/>
                </a:solidFill>
              </a:rPr>
              <a:t>Census Blocks</a:t>
            </a:r>
          </a:p>
          <a:p>
            <a:pPr marL="285750" indent="-285750">
              <a:buFont typeface="Arial" panose="020B0604020202020204" pitchFamily="34" charset="0"/>
              <a:buChar char="•"/>
            </a:pPr>
            <a:r>
              <a:rPr lang="en-US" sz="2400" dirty="0" smtClean="0">
                <a:solidFill>
                  <a:srgbClr val="FF0000"/>
                </a:solidFill>
              </a:rPr>
              <a:t>American Community Survey </a:t>
            </a:r>
            <a:r>
              <a:rPr lang="en-US" sz="2400" dirty="0" smtClean="0"/>
              <a:t>data are compiled by Census Block Groups – a continually functioning </a:t>
            </a:r>
            <a:r>
              <a:rPr lang="en-US" sz="2400" dirty="0" smtClean="0">
                <a:solidFill>
                  <a:srgbClr val="FF0000"/>
                </a:solidFill>
              </a:rPr>
              <a:t>sample</a:t>
            </a:r>
            <a:r>
              <a:rPr lang="en-US" sz="2400" dirty="0" smtClean="0"/>
              <a:t> of economic and population info</a:t>
            </a:r>
          </a:p>
          <a:p>
            <a:pPr marL="285750" indent="-285750">
              <a:buFont typeface="Arial" panose="020B0604020202020204" pitchFamily="34" charset="0"/>
              <a:buChar char="•"/>
            </a:pPr>
            <a:r>
              <a:rPr lang="en-US" sz="2400" dirty="0" smtClean="0">
                <a:solidFill>
                  <a:srgbClr val="FF0000"/>
                </a:solidFill>
              </a:rPr>
              <a:t>Population Census </a:t>
            </a:r>
            <a:r>
              <a:rPr lang="en-US" sz="2400" dirty="0" smtClean="0"/>
              <a:t>is done once every 10 years by Census Blocks – a </a:t>
            </a:r>
            <a:r>
              <a:rPr lang="en-US" sz="2400" dirty="0" smtClean="0">
                <a:solidFill>
                  <a:srgbClr val="FF0000"/>
                </a:solidFill>
              </a:rPr>
              <a:t>complete enumeration </a:t>
            </a:r>
            <a:r>
              <a:rPr lang="en-US" sz="2400" dirty="0" smtClean="0"/>
              <a:t>of population and household units</a:t>
            </a:r>
          </a:p>
          <a:p>
            <a:pPr marL="285750" indent="-285750">
              <a:buFont typeface="Arial" panose="020B0604020202020204" pitchFamily="34" charset="0"/>
              <a:buChar char="•"/>
            </a:pPr>
            <a:r>
              <a:rPr lang="en-US" sz="2400" dirty="0" smtClean="0"/>
              <a:t>Sources for map info:</a:t>
            </a:r>
            <a:endParaRPr lang="en-US" sz="2400" dirty="0"/>
          </a:p>
        </p:txBody>
      </p:sp>
      <p:sp>
        <p:nvSpPr>
          <p:cNvPr id="6" name="Rectangle 5"/>
          <p:cNvSpPr/>
          <p:nvPr/>
        </p:nvSpPr>
        <p:spPr>
          <a:xfrm>
            <a:off x="1066800" y="6061710"/>
            <a:ext cx="6248400" cy="369332"/>
          </a:xfrm>
          <a:prstGeom prst="rect">
            <a:avLst/>
          </a:prstGeom>
        </p:spPr>
        <p:txBody>
          <a:bodyPr wrap="square">
            <a:spAutoFit/>
          </a:bodyPr>
          <a:lstStyle/>
          <a:p>
            <a:pPr fontAlgn="base">
              <a:spcBef>
                <a:spcPct val="0"/>
              </a:spcBef>
              <a:spcAft>
                <a:spcPct val="0"/>
              </a:spcAft>
            </a:pPr>
            <a:r>
              <a:rPr lang="en-US" dirty="0">
                <a:solidFill>
                  <a:prstClr val="black"/>
                </a:solidFill>
                <a:hlinkClick r:id="rId2"/>
              </a:rPr>
              <a:t>https://www2.census.gov/geo/tiger/TIGER2010BLKPOPHU</a:t>
            </a:r>
            <a:r>
              <a:rPr lang="en-US" dirty="0" smtClean="0">
                <a:solidFill>
                  <a:prstClr val="black"/>
                </a:solidFill>
                <a:hlinkClick r:id="rId2"/>
              </a:rPr>
              <a:t>/</a:t>
            </a:r>
            <a:r>
              <a:rPr lang="en-US" dirty="0" smtClean="0">
                <a:solidFill>
                  <a:prstClr val="black"/>
                </a:solidFill>
              </a:rPr>
              <a:t> </a:t>
            </a:r>
            <a:endParaRPr lang="en-US" dirty="0">
              <a:solidFill>
                <a:prstClr val="black"/>
              </a:solidFill>
            </a:endParaRPr>
          </a:p>
        </p:txBody>
      </p:sp>
      <p:sp>
        <p:nvSpPr>
          <p:cNvPr id="4" name="Rectangle 3"/>
          <p:cNvSpPr/>
          <p:nvPr/>
        </p:nvSpPr>
        <p:spPr>
          <a:xfrm>
            <a:off x="1066800" y="5687896"/>
            <a:ext cx="7467600" cy="369332"/>
          </a:xfrm>
          <a:prstGeom prst="rect">
            <a:avLst/>
          </a:prstGeom>
        </p:spPr>
        <p:txBody>
          <a:bodyPr wrap="square">
            <a:spAutoFit/>
          </a:bodyPr>
          <a:lstStyle/>
          <a:p>
            <a:r>
              <a:rPr lang="en-US" dirty="0">
                <a:hlinkClick r:id="rId3"/>
              </a:rPr>
              <a:t>https://www.census.gov/geo/maps-data/data/tiger-data.html</a:t>
            </a:r>
            <a:r>
              <a:rPr lang="en-US" dirty="0"/>
              <a:t> </a:t>
            </a:r>
          </a:p>
        </p:txBody>
      </p:sp>
    </p:spTree>
    <p:extLst>
      <p:ext uri="{BB962C8B-B14F-4D97-AF65-F5344CB8AC3E}">
        <p14:creationId xmlns:p14="http://schemas.microsoft.com/office/powerpoint/2010/main" val="3457095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This is the original tract 1130 in South Jordan City, Utah during the 1970 Census&#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94220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For the 1980 Census, enough growth occurred to split the original tract 1130 into two new pieces.  Note the tract suffixes .01 and .02.&#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22698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For the 1990 Census, growth has again continued at an accelerated pace requiring the two tracts from 1980 to be split further.  Notice the original suffixes are no longer used and new ones are provided.&#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73779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Finally in the 2000 Census, the four tracts from 1990 had to be further sub-divided.  Once again, the tract suffixes from 1990 are no longer used and new ones are given.  You can see that the original outline of tract 1130 still exists, so you can compare the data from 2000 to the same geographic area in 1970.&#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41324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891" y="-30018"/>
            <a:ext cx="8229600" cy="1143000"/>
          </a:xfrm>
        </p:spPr>
        <p:txBody>
          <a:bodyPr/>
          <a:lstStyle/>
          <a:p>
            <a:r>
              <a:rPr lang="en-US" dirty="0" smtClean="0"/>
              <a:t>Census Block Groups for the US</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266" y="1223342"/>
            <a:ext cx="8324850" cy="160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944255" y="2831068"/>
            <a:ext cx="662938" cy="369332"/>
          </a:xfrm>
          <a:prstGeom prst="rect">
            <a:avLst/>
          </a:prstGeom>
          <a:noFill/>
        </p:spPr>
        <p:txBody>
          <a:bodyPr wrap="none" rtlCol="0">
            <a:spAutoFit/>
          </a:bodyPr>
          <a:lstStyle/>
          <a:p>
            <a:r>
              <a:rPr lang="en-US" dirty="0" smtClean="0"/>
              <a:t>State</a:t>
            </a:r>
            <a:endParaRPr lang="en-US" dirty="0"/>
          </a:p>
        </p:txBody>
      </p:sp>
      <p:sp>
        <p:nvSpPr>
          <p:cNvPr id="5" name="TextBox 4"/>
          <p:cNvSpPr txBox="1"/>
          <p:nvPr/>
        </p:nvSpPr>
        <p:spPr>
          <a:xfrm>
            <a:off x="2636982" y="2831068"/>
            <a:ext cx="852606" cy="369332"/>
          </a:xfrm>
          <a:prstGeom prst="rect">
            <a:avLst/>
          </a:prstGeom>
          <a:noFill/>
        </p:spPr>
        <p:txBody>
          <a:bodyPr wrap="none" rtlCol="0">
            <a:spAutoFit/>
          </a:bodyPr>
          <a:lstStyle/>
          <a:p>
            <a:r>
              <a:rPr lang="en-US" dirty="0" smtClean="0"/>
              <a:t>County</a:t>
            </a:r>
            <a:endParaRPr lang="en-US" dirty="0"/>
          </a:p>
        </p:txBody>
      </p:sp>
      <p:sp>
        <p:nvSpPr>
          <p:cNvPr id="6" name="TextBox 5"/>
          <p:cNvSpPr txBox="1"/>
          <p:nvPr/>
        </p:nvSpPr>
        <p:spPr>
          <a:xfrm>
            <a:off x="4038600" y="2831068"/>
            <a:ext cx="643318" cy="369332"/>
          </a:xfrm>
          <a:prstGeom prst="rect">
            <a:avLst/>
          </a:prstGeom>
          <a:noFill/>
        </p:spPr>
        <p:txBody>
          <a:bodyPr wrap="none" rtlCol="0">
            <a:spAutoFit/>
          </a:bodyPr>
          <a:lstStyle/>
          <a:p>
            <a:r>
              <a:rPr lang="en-US" dirty="0" smtClean="0"/>
              <a:t>Tract</a:t>
            </a:r>
            <a:endParaRPr lang="en-US" dirty="0"/>
          </a:p>
        </p:txBody>
      </p:sp>
      <p:sp>
        <p:nvSpPr>
          <p:cNvPr id="7" name="TextBox 6"/>
          <p:cNvSpPr txBox="1"/>
          <p:nvPr/>
        </p:nvSpPr>
        <p:spPr>
          <a:xfrm>
            <a:off x="4876800" y="2831068"/>
            <a:ext cx="1327095" cy="369332"/>
          </a:xfrm>
          <a:prstGeom prst="rect">
            <a:avLst/>
          </a:prstGeom>
          <a:noFill/>
        </p:spPr>
        <p:txBody>
          <a:bodyPr wrap="none" rtlCol="0">
            <a:spAutoFit/>
          </a:bodyPr>
          <a:lstStyle/>
          <a:p>
            <a:r>
              <a:rPr lang="en-US" dirty="0" smtClean="0"/>
              <a:t>Block Group</a:t>
            </a:r>
            <a:endParaRPr lang="en-US"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9021" y="3200400"/>
            <a:ext cx="4325793" cy="3065853"/>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609600" y="835000"/>
            <a:ext cx="8436861" cy="369332"/>
          </a:xfrm>
          <a:prstGeom prst="rect">
            <a:avLst/>
          </a:prstGeom>
          <a:noFill/>
        </p:spPr>
        <p:txBody>
          <a:bodyPr wrap="none" rtlCol="0">
            <a:spAutoFit/>
          </a:bodyPr>
          <a:lstStyle/>
          <a:p>
            <a:r>
              <a:rPr lang="en-US" dirty="0" smtClean="0">
                <a:hlinkClick r:id="rId4"/>
              </a:rPr>
              <a:t>http://www.caee.utexas.edu/prof/maidment/giswr2014/census/census.gdb.zip</a:t>
            </a:r>
            <a:r>
              <a:rPr lang="en-US" dirty="0" smtClean="0"/>
              <a:t> (308MB)</a:t>
            </a:r>
            <a:endParaRPr lang="en-US" dirty="0"/>
          </a:p>
        </p:txBody>
      </p:sp>
      <p:sp>
        <p:nvSpPr>
          <p:cNvPr id="8" name="TextBox 7"/>
          <p:cNvSpPr txBox="1"/>
          <p:nvPr/>
        </p:nvSpPr>
        <p:spPr>
          <a:xfrm>
            <a:off x="1775849" y="6324600"/>
            <a:ext cx="5587683" cy="369332"/>
          </a:xfrm>
          <a:prstGeom prst="rect">
            <a:avLst/>
          </a:prstGeom>
          <a:noFill/>
        </p:spPr>
        <p:txBody>
          <a:bodyPr wrap="none" rtlCol="0">
            <a:spAutoFit/>
          </a:bodyPr>
          <a:lstStyle/>
          <a:p>
            <a:r>
              <a:rPr lang="en-US" dirty="0" smtClean="0"/>
              <a:t>Definition query to isolate Travis and Williamson Counties</a:t>
            </a:r>
            <a:endParaRPr lang="en-US" dirty="0"/>
          </a:p>
        </p:txBody>
      </p:sp>
    </p:spTree>
    <p:extLst>
      <p:ext uri="{BB962C8B-B14F-4D97-AF65-F5344CB8AC3E}">
        <p14:creationId xmlns:p14="http://schemas.microsoft.com/office/powerpoint/2010/main" val="15739155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General_Logo_new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694</TotalTime>
  <Words>898</Words>
  <Application>Microsoft Office PowerPoint</Application>
  <PresentationFormat>On-screen Show (4:3)</PresentationFormat>
  <Paragraphs>161</Paragraphs>
  <Slides>47</Slides>
  <Notes>7</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47</vt:i4>
      </vt:variant>
    </vt:vector>
  </HeadingPairs>
  <TitlesOfParts>
    <vt:vector size="53" baseType="lpstr">
      <vt:lpstr>Arial</vt:lpstr>
      <vt:lpstr>Calibri</vt:lpstr>
      <vt:lpstr>Office Theme</vt:lpstr>
      <vt:lpstr>1_Office Theme</vt:lpstr>
      <vt:lpstr>1_General_Logo_new4</vt:lpstr>
      <vt:lpstr>3_Office Theme</vt:lpstr>
      <vt:lpstr>Demography</vt:lpstr>
      <vt:lpstr>Data Tabulation Programs</vt:lpstr>
      <vt:lpstr>American Community Survey</vt:lpstr>
      <vt:lpstr>PowerPoint Presentation</vt:lpstr>
      <vt:lpstr>PowerPoint Presentation</vt:lpstr>
      <vt:lpstr>PowerPoint Presentation</vt:lpstr>
      <vt:lpstr>PowerPoint Presentation</vt:lpstr>
      <vt:lpstr>PowerPoint Presentation</vt:lpstr>
      <vt:lpstr>Census Block Groups for the US</vt:lpstr>
      <vt:lpstr>Briefing by Census Bureau</vt:lpstr>
      <vt:lpstr>Census TIGER files</vt:lpstr>
      <vt:lpstr>American Community Survey for Texas</vt:lpstr>
      <vt:lpstr>Geodatabase by Block Groups</vt:lpstr>
      <vt:lpstr>ACS Table Structure</vt:lpstr>
      <vt:lpstr>Median Household Income</vt:lpstr>
      <vt:lpstr>Map of Median Household Income </vt:lpstr>
      <vt:lpstr>Total Population by Block Group</vt:lpstr>
      <vt:lpstr>Census Block Groups in Travis and Williamson Counties</vt:lpstr>
      <vt:lpstr>Demographic Analysis</vt:lpstr>
      <vt:lpstr>UT Demography</vt:lpstr>
      <vt:lpstr>USA Census Populated Places</vt:lpstr>
      <vt:lpstr>Median Household Income</vt:lpstr>
      <vt:lpstr>PowerPoint Presentation</vt:lpstr>
      <vt:lpstr>PowerPoint Presentation</vt:lpstr>
      <vt:lpstr>% Population 65 and older</vt:lpstr>
      <vt:lpstr>% Population under age 18</vt:lpstr>
      <vt:lpstr>Annual Population Growth Rate</vt:lpstr>
      <vt:lpstr>Average Household Size</vt:lpstr>
      <vt:lpstr>Median Household Income</vt:lpstr>
      <vt:lpstr>Demography in Living Atlas</vt:lpstr>
      <vt:lpstr>Travis County Census Tracts (218)</vt:lpstr>
      <vt:lpstr>Travis County Census Blocks (15922)</vt:lpstr>
      <vt:lpstr>Census Blocks</vt:lpstr>
      <vt:lpstr>A Census Block (38 houses)</vt:lpstr>
      <vt:lpstr>All the Census Blocks for a State</vt:lpstr>
      <vt:lpstr>Census Blocks for Texas (914,231)</vt:lpstr>
      <vt:lpstr>Census Blocks in Travis County</vt:lpstr>
      <vt:lpstr>A Census Block in Travis County</vt:lpstr>
      <vt:lpstr>Population and Housing Units</vt:lpstr>
      <vt:lpstr>Population and Housing Units in Travis County in 2010</vt:lpstr>
      <vt:lpstr>Surface and Groundwater Systems</vt:lpstr>
      <vt:lpstr>San Marcos Basin</vt:lpstr>
      <vt:lpstr>Clip Function</vt:lpstr>
      <vt:lpstr>Population of the San Marcos Basin</vt:lpstr>
      <vt:lpstr>Edwards Aquifer</vt:lpstr>
      <vt:lpstr>Population Living Over the Edwards Aquifer</vt:lpstr>
      <vt:lpstr>Demography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Median Household Income</dc:title>
  <dc:creator>Maidment</dc:creator>
  <cp:lastModifiedBy>Maidment, David R</cp:lastModifiedBy>
  <cp:revision>51</cp:revision>
  <dcterms:created xsi:type="dcterms:W3CDTF">2014-10-30T01:33:58Z</dcterms:created>
  <dcterms:modified xsi:type="dcterms:W3CDTF">2018-11-01T17:20:59Z</dcterms:modified>
</cp:coreProperties>
</file>