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4" r:id="rId1"/>
    <p:sldMasterId id="2147483657" r:id="rId2"/>
    <p:sldMasterId id="2147484302" r:id="rId3"/>
    <p:sldMasterId id="2147484417" r:id="rId4"/>
    <p:sldMasterId id="2147484641" r:id="rId5"/>
    <p:sldMasterId id="2147484703" r:id="rId6"/>
    <p:sldMasterId id="2147484715" r:id="rId7"/>
    <p:sldMasterId id="2147484727" r:id="rId8"/>
    <p:sldMasterId id="2147484740" r:id="rId9"/>
    <p:sldMasterId id="2147484752" r:id="rId10"/>
    <p:sldMasterId id="2147484765" r:id="rId11"/>
    <p:sldMasterId id="2147484778" r:id="rId12"/>
  </p:sldMasterIdLst>
  <p:notesMasterIdLst>
    <p:notesMasterId r:id="rId80"/>
  </p:notesMasterIdLst>
  <p:handoutMasterIdLst>
    <p:handoutMasterId r:id="rId81"/>
  </p:handoutMasterIdLst>
  <p:sldIdLst>
    <p:sldId id="836" r:id="rId13"/>
    <p:sldId id="834" r:id="rId14"/>
    <p:sldId id="838" r:id="rId15"/>
    <p:sldId id="839" r:id="rId16"/>
    <p:sldId id="840" r:id="rId17"/>
    <p:sldId id="841" r:id="rId18"/>
    <p:sldId id="832" r:id="rId19"/>
    <p:sldId id="833" r:id="rId20"/>
    <p:sldId id="842" r:id="rId21"/>
    <p:sldId id="843" r:id="rId22"/>
    <p:sldId id="844" r:id="rId23"/>
    <p:sldId id="845" r:id="rId24"/>
    <p:sldId id="822" r:id="rId25"/>
    <p:sldId id="823" r:id="rId26"/>
    <p:sldId id="824" r:id="rId27"/>
    <p:sldId id="825" r:id="rId28"/>
    <p:sldId id="826" r:id="rId29"/>
    <p:sldId id="827" r:id="rId30"/>
    <p:sldId id="828" r:id="rId31"/>
    <p:sldId id="846" r:id="rId32"/>
    <p:sldId id="847" r:id="rId33"/>
    <p:sldId id="848" r:id="rId34"/>
    <p:sldId id="849" r:id="rId35"/>
    <p:sldId id="850" r:id="rId36"/>
    <p:sldId id="851" r:id="rId37"/>
    <p:sldId id="852" r:id="rId38"/>
    <p:sldId id="853" r:id="rId39"/>
    <p:sldId id="756" r:id="rId40"/>
    <p:sldId id="757" r:id="rId41"/>
    <p:sldId id="758" r:id="rId42"/>
    <p:sldId id="759" r:id="rId43"/>
    <p:sldId id="760" r:id="rId44"/>
    <p:sldId id="761" r:id="rId45"/>
    <p:sldId id="762" r:id="rId46"/>
    <p:sldId id="763" r:id="rId47"/>
    <p:sldId id="764" r:id="rId48"/>
    <p:sldId id="765" r:id="rId49"/>
    <p:sldId id="766" r:id="rId50"/>
    <p:sldId id="769" r:id="rId51"/>
    <p:sldId id="770" r:id="rId52"/>
    <p:sldId id="771" r:id="rId53"/>
    <p:sldId id="772" r:id="rId54"/>
    <p:sldId id="773" r:id="rId55"/>
    <p:sldId id="774" r:id="rId56"/>
    <p:sldId id="780" r:id="rId57"/>
    <p:sldId id="781" r:id="rId58"/>
    <p:sldId id="782" r:id="rId59"/>
    <p:sldId id="783" r:id="rId60"/>
    <p:sldId id="784" r:id="rId61"/>
    <p:sldId id="785" r:id="rId62"/>
    <p:sldId id="814" r:id="rId63"/>
    <p:sldId id="682" r:id="rId64"/>
    <p:sldId id="830" r:id="rId65"/>
    <p:sldId id="831" r:id="rId66"/>
    <p:sldId id="697" r:id="rId67"/>
    <p:sldId id="854" r:id="rId68"/>
    <p:sldId id="829" r:id="rId69"/>
    <p:sldId id="855" r:id="rId70"/>
    <p:sldId id="792" r:id="rId71"/>
    <p:sldId id="793" r:id="rId72"/>
    <p:sldId id="856" r:id="rId73"/>
    <p:sldId id="857" r:id="rId74"/>
    <p:sldId id="862" r:id="rId75"/>
    <p:sldId id="859" r:id="rId76"/>
    <p:sldId id="858" r:id="rId77"/>
    <p:sldId id="863" r:id="rId78"/>
    <p:sldId id="721" r:id="rId79"/>
  </p:sldIdLst>
  <p:sldSz cx="9144000" cy="6858000" type="screen4x3"/>
  <p:notesSz cx="7019925" cy="9305925"/>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33"/>
    <a:srgbClr val="0000FF"/>
    <a:srgbClr val="FF5050"/>
    <a:srgbClr val="99CCFF"/>
    <a:srgbClr val="00CCFF"/>
    <a:srgbClr val="C0C0C0"/>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4253" autoAdjust="0"/>
    <p:restoredTop sz="94660"/>
  </p:normalViewPr>
  <p:slideViewPr>
    <p:cSldViewPr snapToGrid="0">
      <p:cViewPr varScale="1">
        <p:scale>
          <a:sx n="87" d="100"/>
          <a:sy n="87" d="100"/>
        </p:scale>
        <p:origin x="90" y="318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presProps" Target="presProps.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image" Target="../media/image76.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image" Target="../media/image6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41968" cy="459258"/>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defTabSz="911258">
              <a:defRPr sz="1200"/>
            </a:lvl1pPr>
          </a:lstStyle>
          <a:p>
            <a:pPr>
              <a:defRPr/>
            </a:pPr>
            <a:endParaRPr lang="en-US"/>
          </a:p>
        </p:txBody>
      </p:sp>
      <p:sp>
        <p:nvSpPr>
          <p:cNvPr id="46083" name="Rectangle 3"/>
          <p:cNvSpPr>
            <a:spLocks noGrp="1" noChangeArrowheads="1"/>
          </p:cNvSpPr>
          <p:nvPr>
            <p:ph type="dt" sz="quarter" idx="1"/>
          </p:nvPr>
        </p:nvSpPr>
        <p:spPr bwMode="auto">
          <a:xfrm>
            <a:off x="3977957" y="0"/>
            <a:ext cx="3041968" cy="459258"/>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algn="r" defTabSz="911258">
              <a:defRPr sz="1200"/>
            </a:lvl1pPr>
          </a:lstStyle>
          <a:p>
            <a:pPr>
              <a:defRPr/>
            </a:pPr>
            <a:endParaRPr lang="en-US"/>
          </a:p>
        </p:txBody>
      </p:sp>
      <p:sp>
        <p:nvSpPr>
          <p:cNvPr id="46084" name="Rectangle 4"/>
          <p:cNvSpPr>
            <a:spLocks noGrp="1" noChangeArrowheads="1"/>
          </p:cNvSpPr>
          <p:nvPr>
            <p:ph type="ftr" sz="quarter" idx="2"/>
          </p:nvPr>
        </p:nvSpPr>
        <p:spPr bwMode="auto">
          <a:xfrm>
            <a:off x="0" y="8830777"/>
            <a:ext cx="3041968" cy="459257"/>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defTabSz="911258">
              <a:defRPr sz="1200"/>
            </a:lvl1pPr>
          </a:lstStyle>
          <a:p>
            <a:pPr>
              <a:defRPr/>
            </a:pPr>
            <a:endParaRPr lang="en-US"/>
          </a:p>
        </p:txBody>
      </p:sp>
      <p:sp>
        <p:nvSpPr>
          <p:cNvPr id="46085" name="Rectangle 5"/>
          <p:cNvSpPr>
            <a:spLocks noGrp="1" noChangeArrowheads="1"/>
          </p:cNvSpPr>
          <p:nvPr>
            <p:ph type="sldNum" sz="quarter" idx="3"/>
          </p:nvPr>
        </p:nvSpPr>
        <p:spPr bwMode="auto">
          <a:xfrm>
            <a:off x="3977957" y="8830777"/>
            <a:ext cx="3041968" cy="459257"/>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algn="r" defTabSz="911258">
              <a:defRPr sz="1200"/>
            </a:lvl1pPr>
          </a:lstStyle>
          <a:p>
            <a:pPr>
              <a:defRPr/>
            </a:pPr>
            <a:fld id="{56421CF4-5D11-43B7-ADE8-35874A53EFED}" type="slidenum">
              <a:rPr lang="en-US"/>
              <a:pPr>
                <a:defRPr/>
              </a:pPr>
              <a:t>‹#›</a:t>
            </a:fld>
            <a:endParaRPr lang="en-US"/>
          </a:p>
        </p:txBody>
      </p:sp>
    </p:spTree>
    <p:extLst>
      <p:ext uri="{BB962C8B-B14F-4D97-AF65-F5344CB8AC3E}">
        <p14:creationId xmlns:p14="http://schemas.microsoft.com/office/powerpoint/2010/main" val="584302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41968" cy="464025"/>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defTabSz="911258">
              <a:defRPr sz="1200"/>
            </a:lvl1pPr>
          </a:lstStyle>
          <a:p>
            <a:pPr>
              <a:defRPr/>
            </a:pPr>
            <a:endParaRPr lang="en-US"/>
          </a:p>
        </p:txBody>
      </p:sp>
      <p:sp>
        <p:nvSpPr>
          <p:cNvPr id="8195" name="Rectangle 3"/>
          <p:cNvSpPr>
            <a:spLocks noGrp="1" noChangeArrowheads="1"/>
          </p:cNvSpPr>
          <p:nvPr>
            <p:ph type="dt" idx="1"/>
          </p:nvPr>
        </p:nvSpPr>
        <p:spPr bwMode="auto">
          <a:xfrm>
            <a:off x="3977957" y="0"/>
            <a:ext cx="3041968" cy="464025"/>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algn="r" defTabSz="911258">
              <a:defRPr sz="1200"/>
            </a:lvl1pPr>
          </a:lstStyle>
          <a:p>
            <a:pPr>
              <a:defRPr/>
            </a:pPr>
            <a:endParaRPr lang="en-US"/>
          </a:p>
        </p:txBody>
      </p:sp>
      <p:sp>
        <p:nvSpPr>
          <p:cNvPr id="111620" name="Rectangle 4"/>
          <p:cNvSpPr>
            <a:spLocks noGrp="1" noRot="1" noChangeAspect="1" noChangeArrowheads="1" noTextEdit="1"/>
          </p:cNvSpPr>
          <p:nvPr>
            <p:ph type="sldImg" idx="2"/>
          </p:nvPr>
        </p:nvSpPr>
        <p:spPr bwMode="auto">
          <a:xfrm>
            <a:off x="1184275" y="696913"/>
            <a:ext cx="4654550" cy="3490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935990" y="4420950"/>
            <a:ext cx="5147945" cy="4187349"/>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841900"/>
            <a:ext cx="3041968" cy="464025"/>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defTabSz="911258">
              <a:defRPr sz="1200"/>
            </a:lvl1pPr>
          </a:lstStyle>
          <a:p>
            <a:pPr>
              <a:defRPr/>
            </a:pPr>
            <a:endParaRPr lang="en-US"/>
          </a:p>
        </p:txBody>
      </p:sp>
      <p:sp>
        <p:nvSpPr>
          <p:cNvPr id="8199" name="Rectangle 7"/>
          <p:cNvSpPr>
            <a:spLocks noGrp="1" noChangeArrowheads="1"/>
          </p:cNvSpPr>
          <p:nvPr>
            <p:ph type="sldNum" sz="quarter" idx="5"/>
          </p:nvPr>
        </p:nvSpPr>
        <p:spPr bwMode="auto">
          <a:xfrm>
            <a:off x="3977957" y="8841900"/>
            <a:ext cx="3041968" cy="464025"/>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algn="r" defTabSz="911258">
              <a:defRPr sz="1200"/>
            </a:lvl1pPr>
          </a:lstStyle>
          <a:p>
            <a:pPr>
              <a:defRPr/>
            </a:pPr>
            <a:fld id="{9BED1DC2-DB0F-49D4-A535-87E181AE64C2}" type="slidenum">
              <a:rPr lang="en-US"/>
              <a:pPr>
                <a:defRPr/>
              </a:pPr>
              <a:t>‹#›</a:t>
            </a:fld>
            <a:endParaRPr lang="en-US"/>
          </a:p>
        </p:txBody>
      </p:sp>
    </p:spTree>
    <p:extLst>
      <p:ext uri="{BB962C8B-B14F-4D97-AF65-F5344CB8AC3E}">
        <p14:creationId xmlns:p14="http://schemas.microsoft.com/office/powerpoint/2010/main" val="36005679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C17B4CB1-2974-4181-8A0E-3F5CED0E2B86}" type="slidenum">
              <a:rPr lang="en-US" sz="1200"/>
              <a:pPr/>
              <a:t>5</a:t>
            </a:fld>
            <a:endParaRPr lang="en-US" sz="1200"/>
          </a:p>
        </p:txBody>
      </p:sp>
      <p:sp>
        <p:nvSpPr>
          <p:cNvPr id="118787" name="Rectangle 2"/>
          <p:cNvSpPr>
            <a:spLocks noGrp="1" noRot="1" noChangeAspect="1" noChangeArrowheads="1" noTextEdit="1"/>
          </p:cNvSpPr>
          <p:nvPr>
            <p:ph type="sldImg"/>
          </p:nvPr>
        </p:nvSpPr>
        <p:spPr>
          <a:xfrm>
            <a:off x="1185863" y="695325"/>
            <a:ext cx="4654550" cy="3490913"/>
          </a:xfrm>
          <a:ln/>
        </p:spPr>
      </p:sp>
      <p:sp>
        <p:nvSpPr>
          <p:cNvPr id="118788" name="Rectangle 3"/>
          <p:cNvSpPr>
            <a:spLocks noGrp="1" noChangeArrowheads="1"/>
          </p:cNvSpPr>
          <p:nvPr>
            <p:ph type="body" idx="1"/>
          </p:nvPr>
        </p:nvSpPr>
        <p:spPr>
          <a:xfrm>
            <a:off x="937616" y="4422540"/>
            <a:ext cx="5144695" cy="41873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8" rIns="91274" bIns="45638"/>
          <a:lstStyle/>
          <a:p>
            <a:endParaRPr lang="en-US" smtClean="0"/>
          </a:p>
        </p:txBody>
      </p:sp>
    </p:spTree>
    <p:extLst>
      <p:ext uri="{BB962C8B-B14F-4D97-AF65-F5344CB8AC3E}">
        <p14:creationId xmlns:p14="http://schemas.microsoft.com/office/powerpoint/2010/main" val="1505802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detail in the representation of flow paths at features such as roads</a:t>
            </a:r>
            <a:endParaRPr lang="en-US" dirty="0"/>
          </a:p>
        </p:txBody>
      </p:sp>
      <p:sp>
        <p:nvSpPr>
          <p:cNvPr id="4" name="Date Placeholder 3"/>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595F620-A5BD-41A4-815F-C62396854C95}"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10/2/2018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6146399-26AF-456A-A84B-3E9344C83A2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15932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93AE2741-9964-40EF-AC7A-EF6F97B2991A}" type="slidenum">
              <a:rPr lang="en-US" sz="1200"/>
              <a:pPr/>
              <a:t>6</a:t>
            </a:fld>
            <a:endParaRPr lang="en-US" sz="1200"/>
          </a:p>
        </p:txBody>
      </p:sp>
      <p:sp>
        <p:nvSpPr>
          <p:cNvPr id="119811" name="Rectangle 2"/>
          <p:cNvSpPr>
            <a:spLocks noGrp="1" noRot="1" noChangeAspect="1" noChangeArrowheads="1" noTextEdit="1"/>
          </p:cNvSpPr>
          <p:nvPr>
            <p:ph type="sldImg"/>
          </p:nvPr>
        </p:nvSpPr>
        <p:spPr>
          <a:xfrm>
            <a:off x="1220788" y="709613"/>
            <a:ext cx="4592637" cy="3444875"/>
          </a:xfrm>
          <a:ln w="12700" cap="flat"/>
        </p:spPr>
      </p:sp>
      <p:sp>
        <p:nvSpPr>
          <p:cNvPr id="119812" name="Rectangle 3"/>
          <p:cNvSpPr>
            <a:spLocks noGrp="1" noChangeArrowheads="1"/>
          </p:cNvSpPr>
          <p:nvPr>
            <p:ph type="body" idx="1"/>
          </p:nvPr>
        </p:nvSpPr>
        <p:spPr>
          <a:xfrm>
            <a:off x="926240" y="4392346"/>
            <a:ext cx="5177195" cy="42366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48" tIns="45884" rIns="93348" bIns="45884"/>
          <a:lstStyle/>
          <a:p>
            <a:pPr defTabSz="943345"/>
            <a:endParaRPr lang="en-US" smtClean="0"/>
          </a:p>
        </p:txBody>
      </p:sp>
    </p:spTree>
    <p:extLst>
      <p:ext uri="{BB962C8B-B14F-4D97-AF65-F5344CB8AC3E}">
        <p14:creationId xmlns:p14="http://schemas.microsoft.com/office/powerpoint/2010/main" val="300116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10</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extLst>
      <p:ext uri="{BB962C8B-B14F-4D97-AF65-F5344CB8AC3E}">
        <p14:creationId xmlns:p14="http://schemas.microsoft.com/office/powerpoint/2010/main" val="3049591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12</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extLst>
      <p:ext uri="{BB962C8B-B14F-4D97-AF65-F5344CB8AC3E}">
        <p14:creationId xmlns:p14="http://schemas.microsoft.com/office/powerpoint/2010/main" val="1730906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bg2"/>
                </a:solidFill>
                <a:latin typeface="Times New Roman" pitchFamily="18" charset="0"/>
              </a:defRPr>
            </a:lvl1pPr>
            <a:lvl2pPr marL="732000" indent="-281538">
              <a:defRPr kumimoji="1" sz="2000">
                <a:solidFill>
                  <a:schemeClr val="bg2"/>
                </a:solidFill>
                <a:latin typeface="Times New Roman" pitchFamily="18" charset="0"/>
              </a:defRPr>
            </a:lvl2pPr>
            <a:lvl3pPr marL="1126154" indent="-225231">
              <a:defRPr kumimoji="1" sz="2000">
                <a:solidFill>
                  <a:schemeClr val="bg2"/>
                </a:solidFill>
                <a:latin typeface="Times New Roman" pitchFamily="18" charset="0"/>
              </a:defRPr>
            </a:lvl3pPr>
            <a:lvl4pPr marL="1576615" indent="-225231">
              <a:defRPr kumimoji="1" sz="2000">
                <a:solidFill>
                  <a:schemeClr val="bg2"/>
                </a:solidFill>
                <a:latin typeface="Times New Roman" pitchFamily="18" charset="0"/>
              </a:defRPr>
            </a:lvl4pPr>
            <a:lvl5pPr marL="2027077" indent="-225231">
              <a:defRPr kumimoji="1" sz="2000">
                <a:solidFill>
                  <a:schemeClr val="bg2"/>
                </a:solidFill>
                <a:latin typeface="Times New Roman" pitchFamily="18" charset="0"/>
              </a:defRPr>
            </a:lvl5pPr>
            <a:lvl6pPr marL="2477538" indent="-225231" algn="ctr" eaLnBrk="0" fontAlgn="base" hangingPunct="0">
              <a:spcBef>
                <a:spcPct val="0"/>
              </a:spcBef>
              <a:spcAft>
                <a:spcPct val="0"/>
              </a:spcAft>
              <a:defRPr kumimoji="1" sz="2000">
                <a:solidFill>
                  <a:schemeClr val="bg2"/>
                </a:solidFill>
                <a:latin typeface="Times New Roman" pitchFamily="18" charset="0"/>
              </a:defRPr>
            </a:lvl6pPr>
            <a:lvl7pPr marL="2928000" indent="-225231" algn="ctr" eaLnBrk="0" fontAlgn="base" hangingPunct="0">
              <a:spcBef>
                <a:spcPct val="0"/>
              </a:spcBef>
              <a:spcAft>
                <a:spcPct val="0"/>
              </a:spcAft>
              <a:defRPr kumimoji="1" sz="2000">
                <a:solidFill>
                  <a:schemeClr val="bg2"/>
                </a:solidFill>
                <a:latin typeface="Times New Roman" pitchFamily="18" charset="0"/>
              </a:defRPr>
            </a:lvl7pPr>
            <a:lvl8pPr marL="3378461" indent="-225231" algn="ctr" eaLnBrk="0" fontAlgn="base" hangingPunct="0">
              <a:spcBef>
                <a:spcPct val="0"/>
              </a:spcBef>
              <a:spcAft>
                <a:spcPct val="0"/>
              </a:spcAft>
              <a:defRPr kumimoji="1" sz="2000">
                <a:solidFill>
                  <a:schemeClr val="bg2"/>
                </a:solidFill>
                <a:latin typeface="Times New Roman" pitchFamily="18" charset="0"/>
              </a:defRPr>
            </a:lvl8pPr>
            <a:lvl9pPr marL="3828923" indent="-225231" algn="ctr" eaLnBrk="0" fontAlgn="base" hangingPunct="0">
              <a:spcBef>
                <a:spcPct val="0"/>
              </a:spcBef>
              <a:spcAft>
                <a:spcPct val="0"/>
              </a:spcAft>
              <a:defRPr kumimoji="1" sz="2000">
                <a:solidFill>
                  <a:schemeClr val="bg2"/>
                </a:solidFill>
                <a:latin typeface="Times New Roman" pitchFamily="18" charset="0"/>
              </a:defRPr>
            </a:lvl9pPr>
          </a:lstStyle>
          <a:p>
            <a:fld id="{62BD6595-6DF6-4956-A6CC-ACCE821A987A}" type="datetime1">
              <a:rPr lang="en-US" sz="1000">
                <a:solidFill>
                  <a:srgbClr val="EEECE1"/>
                </a:solidFill>
              </a:rPr>
              <a:pPr/>
              <a:t>10/2/2018</a:t>
            </a:fld>
            <a:endParaRPr lang="en-US" sz="1000">
              <a:solidFill>
                <a:srgbClr val="EEECE1"/>
              </a:solidFill>
            </a:endParaRPr>
          </a:p>
        </p:txBody>
      </p:sp>
      <p:sp>
        <p:nvSpPr>
          <p:cNvPr id="1464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bg2"/>
                </a:solidFill>
                <a:latin typeface="Times New Roman" pitchFamily="18" charset="0"/>
              </a:defRPr>
            </a:lvl1pPr>
            <a:lvl2pPr marL="732000" indent="-281538">
              <a:defRPr kumimoji="1" sz="2000">
                <a:solidFill>
                  <a:schemeClr val="bg2"/>
                </a:solidFill>
                <a:latin typeface="Times New Roman" pitchFamily="18" charset="0"/>
              </a:defRPr>
            </a:lvl2pPr>
            <a:lvl3pPr marL="1126154" indent="-225231">
              <a:defRPr kumimoji="1" sz="2000">
                <a:solidFill>
                  <a:schemeClr val="bg2"/>
                </a:solidFill>
                <a:latin typeface="Times New Roman" pitchFamily="18" charset="0"/>
              </a:defRPr>
            </a:lvl3pPr>
            <a:lvl4pPr marL="1576615" indent="-225231">
              <a:defRPr kumimoji="1" sz="2000">
                <a:solidFill>
                  <a:schemeClr val="bg2"/>
                </a:solidFill>
                <a:latin typeface="Times New Roman" pitchFamily="18" charset="0"/>
              </a:defRPr>
            </a:lvl4pPr>
            <a:lvl5pPr marL="2027077" indent="-225231">
              <a:defRPr kumimoji="1" sz="2000">
                <a:solidFill>
                  <a:schemeClr val="bg2"/>
                </a:solidFill>
                <a:latin typeface="Times New Roman" pitchFamily="18" charset="0"/>
              </a:defRPr>
            </a:lvl5pPr>
            <a:lvl6pPr marL="2477538" indent="-225231" algn="ctr" eaLnBrk="0" fontAlgn="base" hangingPunct="0">
              <a:spcBef>
                <a:spcPct val="0"/>
              </a:spcBef>
              <a:spcAft>
                <a:spcPct val="0"/>
              </a:spcAft>
              <a:defRPr kumimoji="1" sz="2000">
                <a:solidFill>
                  <a:schemeClr val="bg2"/>
                </a:solidFill>
                <a:latin typeface="Times New Roman" pitchFamily="18" charset="0"/>
              </a:defRPr>
            </a:lvl6pPr>
            <a:lvl7pPr marL="2928000" indent="-225231" algn="ctr" eaLnBrk="0" fontAlgn="base" hangingPunct="0">
              <a:spcBef>
                <a:spcPct val="0"/>
              </a:spcBef>
              <a:spcAft>
                <a:spcPct val="0"/>
              </a:spcAft>
              <a:defRPr kumimoji="1" sz="2000">
                <a:solidFill>
                  <a:schemeClr val="bg2"/>
                </a:solidFill>
                <a:latin typeface="Times New Roman" pitchFamily="18" charset="0"/>
              </a:defRPr>
            </a:lvl7pPr>
            <a:lvl8pPr marL="3378461" indent="-225231" algn="ctr" eaLnBrk="0" fontAlgn="base" hangingPunct="0">
              <a:spcBef>
                <a:spcPct val="0"/>
              </a:spcBef>
              <a:spcAft>
                <a:spcPct val="0"/>
              </a:spcAft>
              <a:defRPr kumimoji="1" sz="2000">
                <a:solidFill>
                  <a:schemeClr val="bg2"/>
                </a:solidFill>
                <a:latin typeface="Times New Roman" pitchFamily="18" charset="0"/>
              </a:defRPr>
            </a:lvl8pPr>
            <a:lvl9pPr marL="3828923" indent="-225231" algn="ctr" eaLnBrk="0" fontAlgn="base" hangingPunct="0">
              <a:spcBef>
                <a:spcPct val="0"/>
              </a:spcBef>
              <a:spcAft>
                <a:spcPct val="0"/>
              </a:spcAft>
              <a:defRPr kumimoji="1" sz="2000">
                <a:solidFill>
                  <a:schemeClr val="bg2"/>
                </a:solidFill>
                <a:latin typeface="Times New Roman" pitchFamily="18" charset="0"/>
              </a:defRPr>
            </a:lvl9pPr>
          </a:lstStyle>
          <a:p>
            <a:fld id="{610447C9-EB66-4932-BE6E-723C8C027004}" type="slidenum">
              <a:rPr lang="en-US" sz="1000">
                <a:solidFill>
                  <a:srgbClr val="EEECE1"/>
                </a:solidFill>
              </a:rPr>
              <a:pPr/>
              <a:t>24</a:t>
            </a:fld>
            <a:endParaRPr lang="en-US" sz="1000">
              <a:solidFill>
                <a:srgbClr val="EEECE1"/>
              </a:solidFill>
            </a:endParaRPr>
          </a:p>
        </p:txBody>
      </p:sp>
      <p:sp>
        <p:nvSpPr>
          <p:cNvPr id="146436" name="Rectangle 2"/>
          <p:cNvSpPr>
            <a:spLocks noGrp="1" noRot="1" noChangeAspect="1" noChangeArrowheads="1" noTextEdit="1"/>
          </p:cNvSpPr>
          <p:nvPr>
            <p:ph type="sldImg"/>
          </p:nvPr>
        </p:nvSpPr>
        <p:spPr>
          <a:xfrm>
            <a:off x="1277938" y="666750"/>
            <a:ext cx="4548187" cy="3411538"/>
          </a:xfrm>
          <a:ln/>
        </p:spPr>
      </p:sp>
      <p:sp>
        <p:nvSpPr>
          <p:cNvPr id="146437" name="Rectangle 3"/>
          <p:cNvSpPr>
            <a:spLocks noGrp="1" noChangeArrowheads="1"/>
          </p:cNvSpPr>
          <p:nvPr>
            <p:ph type="body" idx="1"/>
          </p:nvPr>
        </p:nvSpPr>
        <p:spPr>
          <a:xfrm>
            <a:off x="963266" y="4316398"/>
            <a:ext cx="5140625" cy="40281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58" tIns="46279" rIns="92558" bIns="46279"/>
          <a:lstStyle/>
          <a:p>
            <a:endParaRPr lang="en-US" dirty="0" smtClean="0">
              <a:latin typeface="Arial" pitchFamily="34" charset="0"/>
            </a:endParaRPr>
          </a:p>
        </p:txBody>
      </p:sp>
    </p:spTree>
    <p:extLst>
      <p:ext uri="{BB962C8B-B14F-4D97-AF65-F5344CB8AC3E}">
        <p14:creationId xmlns:p14="http://schemas.microsoft.com/office/powerpoint/2010/main" val="2203227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1258" rtl="0" eaLnBrk="0" fontAlgn="base" latinLnBrk="0" hangingPunct="0">
              <a:lnSpc>
                <a:spcPct val="100000"/>
              </a:lnSpc>
              <a:spcBef>
                <a:spcPct val="0"/>
              </a:spcBef>
              <a:spcAft>
                <a:spcPct val="0"/>
              </a:spcAft>
              <a:buClrTx/>
              <a:buSzTx/>
              <a:buFontTx/>
              <a:buNone/>
              <a:tabLst/>
              <a:defRPr/>
            </a:pPr>
            <a:fld id="{DA0669A6-BD1D-4C8D-A45F-CD3F49239D29}"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1258"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0835" name="Rectangle 2"/>
          <p:cNvSpPr>
            <a:spLocks noGrp="1" noRot="1" noChangeAspect="1" noChangeArrowheads="1" noTextEdit="1"/>
          </p:cNvSpPr>
          <p:nvPr>
            <p:ph type="sldImg"/>
          </p:nvPr>
        </p:nvSpPr>
        <p:spPr>
          <a:xfrm>
            <a:off x="1157288" y="690563"/>
            <a:ext cx="4708525" cy="3532187"/>
          </a:xfrm>
          <a:ln/>
        </p:spPr>
      </p:sp>
      <p:sp>
        <p:nvSpPr>
          <p:cNvPr id="120836" name="Rectangle 3"/>
          <p:cNvSpPr>
            <a:spLocks noGrp="1" noChangeArrowheads="1"/>
          </p:cNvSpPr>
          <p:nvPr>
            <p:ph type="body" idx="1"/>
          </p:nvPr>
        </p:nvSpPr>
        <p:spPr>
          <a:xfrm>
            <a:off x="935990" y="4452732"/>
            <a:ext cx="5147945" cy="41460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4" tIns="46046" rIns="92094" bIns="46046"/>
          <a:lstStyle/>
          <a:p>
            <a:endParaRPr lang="en-US" smtClean="0"/>
          </a:p>
        </p:txBody>
      </p:sp>
    </p:spTree>
    <p:extLst>
      <p:ext uri="{BB962C8B-B14F-4D97-AF65-F5344CB8AC3E}">
        <p14:creationId xmlns:p14="http://schemas.microsoft.com/office/powerpoint/2010/main" val="1638768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1258" rtl="0" eaLnBrk="0" fontAlgn="base" latinLnBrk="0" hangingPunct="0">
              <a:lnSpc>
                <a:spcPct val="100000"/>
              </a:lnSpc>
              <a:spcBef>
                <a:spcPct val="0"/>
              </a:spcBef>
              <a:spcAft>
                <a:spcPct val="0"/>
              </a:spcAft>
              <a:buClrTx/>
              <a:buSzTx/>
              <a:buFontTx/>
              <a:buNone/>
              <a:tabLst/>
              <a:defRPr/>
            </a:pPr>
            <a:fld id="{91B7EE59-2F06-4481-AE92-52D08B5C7F7F}"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1258"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1859" name="Rectangle 2"/>
          <p:cNvSpPr>
            <a:spLocks noGrp="1" noRot="1" noChangeAspect="1" noChangeArrowheads="1" noTextEdit="1"/>
          </p:cNvSpPr>
          <p:nvPr>
            <p:ph type="sldImg"/>
          </p:nvPr>
        </p:nvSpPr>
        <p:spPr>
          <a:xfrm>
            <a:off x="1157288" y="690563"/>
            <a:ext cx="4708525" cy="3532187"/>
          </a:xfrm>
          <a:ln/>
        </p:spPr>
      </p:sp>
      <p:sp>
        <p:nvSpPr>
          <p:cNvPr id="121860" name="Rectangle 3"/>
          <p:cNvSpPr>
            <a:spLocks noGrp="1" noChangeArrowheads="1"/>
          </p:cNvSpPr>
          <p:nvPr>
            <p:ph type="body" idx="1"/>
          </p:nvPr>
        </p:nvSpPr>
        <p:spPr>
          <a:xfrm>
            <a:off x="935990" y="4452732"/>
            <a:ext cx="5147945" cy="41460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4" tIns="46046" rIns="92094" bIns="46046"/>
          <a:lstStyle/>
          <a:p>
            <a:endParaRPr lang="en-US" smtClean="0"/>
          </a:p>
        </p:txBody>
      </p:sp>
    </p:spTree>
    <p:extLst>
      <p:ext uri="{BB962C8B-B14F-4D97-AF65-F5344CB8AC3E}">
        <p14:creationId xmlns:p14="http://schemas.microsoft.com/office/powerpoint/2010/main" val="543250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1258" rtl="0" eaLnBrk="0" fontAlgn="base" latinLnBrk="0" hangingPunct="0">
              <a:lnSpc>
                <a:spcPct val="100000"/>
              </a:lnSpc>
              <a:spcBef>
                <a:spcPct val="0"/>
              </a:spcBef>
              <a:spcAft>
                <a:spcPct val="0"/>
              </a:spcAft>
              <a:buClrTx/>
              <a:buSzTx/>
              <a:buFontTx/>
              <a:buNone/>
              <a:tabLst/>
              <a:defRPr/>
            </a:pPr>
            <a:fld id="{4815C1BD-0CA7-4DAD-AD56-E89333161A92}"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1258"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2883" name="Rectangle 2"/>
          <p:cNvSpPr>
            <a:spLocks noGrp="1" noRot="1" noChangeAspect="1" noChangeArrowheads="1" noTextEdit="1"/>
          </p:cNvSpPr>
          <p:nvPr>
            <p:ph type="sldImg"/>
          </p:nvPr>
        </p:nvSpPr>
        <p:spPr>
          <a:xfrm>
            <a:off x="1157288" y="690563"/>
            <a:ext cx="4708525" cy="3532187"/>
          </a:xfrm>
          <a:ln/>
        </p:spPr>
      </p:sp>
      <p:sp>
        <p:nvSpPr>
          <p:cNvPr id="122884" name="Rectangle 3"/>
          <p:cNvSpPr>
            <a:spLocks noGrp="1" noChangeArrowheads="1"/>
          </p:cNvSpPr>
          <p:nvPr>
            <p:ph type="body" idx="1"/>
          </p:nvPr>
        </p:nvSpPr>
        <p:spPr>
          <a:xfrm>
            <a:off x="935990" y="4452732"/>
            <a:ext cx="5147945" cy="41460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4" tIns="46046" rIns="92094" bIns="46046"/>
          <a:lstStyle/>
          <a:p>
            <a:endParaRPr lang="en-US" smtClean="0"/>
          </a:p>
        </p:txBody>
      </p:sp>
    </p:spTree>
    <p:extLst>
      <p:ext uri="{BB962C8B-B14F-4D97-AF65-F5344CB8AC3E}">
        <p14:creationId xmlns:p14="http://schemas.microsoft.com/office/powerpoint/2010/main" val="3500020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detail in the representation of flow paths at features such as roads</a:t>
            </a:r>
            <a:endParaRPr lang="en-US" dirty="0"/>
          </a:p>
        </p:txBody>
      </p:sp>
      <p:sp>
        <p:nvSpPr>
          <p:cNvPr id="4" name="Date Placeholder 3"/>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595F620-A5BD-41A4-815F-C62396854C95}"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10/2/2018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6146399-26AF-456A-A84B-3E9344C83A2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59165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B30717-E9E9-45EC-A147-AE013C607435}" type="slidenum">
              <a:rPr lang="en-US"/>
              <a:pPr>
                <a:defRPr/>
              </a:pPr>
              <a:t>‹#›</a:t>
            </a:fld>
            <a:endParaRPr lang="en-US"/>
          </a:p>
        </p:txBody>
      </p:sp>
    </p:spTree>
    <p:extLst>
      <p:ext uri="{BB962C8B-B14F-4D97-AF65-F5344CB8AC3E}">
        <p14:creationId xmlns:p14="http://schemas.microsoft.com/office/powerpoint/2010/main" val="591066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829763-0E62-4165-BA04-00ACE0569E96}" type="slidenum">
              <a:rPr lang="en-US"/>
              <a:pPr>
                <a:defRPr/>
              </a:pPr>
              <a:t>‹#›</a:t>
            </a:fld>
            <a:endParaRPr lang="en-US"/>
          </a:p>
        </p:txBody>
      </p:sp>
    </p:spTree>
    <p:extLst>
      <p:ext uri="{BB962C8B-B14F-4D97-AF65-F5344CB8AC3E}">
        <p14:creationId xmlns:p14="http://schemas.microsoft.com/office/powerpoint/2010/main" val="26044918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8E1189-E699-4825-8B08-EA39D853D9CF}" type="slidenum">
              <a:rPr lang="en-US"/>
              <a:pPr>
                <a:defRPr/>
              </a:pPr>
              <a:t>‹#›</a:t>
            </a:fld>
            <a:endParaRPr lang="en-US"/>
          </a:p>
        </p:txBody>
      </p:sp>
    </p:spTree>
    <p:extLst>
      <p:ext uri="{BB962C8B-B14F-4D97-AF65-F5344CB8AC3E}">
        <p14:creationId xmlns:p14="http://schemas.microsoft.com/office/powerpoint/2010/main" val="29586758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65452-732F-478F-9A82-F4E354E8DA86}" type="slidenum">
              <a:rPr lang="en-US"/>
              <a:pPr>
                <a:defRPr/>
              </a:pPr>
              <a:t>‹#›</a:t>
            </a:fld>
            <a:endParaRPr lang="en-US"/>
          </a:p>
        </p:txBody>
      </p:sp>
    </p:spTree>
    <p:extLst>
      <p:ext uri="{BB962C8B-B14F-4D97-AF65-F5344CB8AC3E}">
        <p14:creationId xmlns:p14="http://schemas.microsoft.com/office/powerpoint/2010/main" val="17873335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BFE4EE-523D-4EE5-B6D9-063EA1271264}" type="slidenum">
              <a:rPr lang="en-US"/>
              <a:pPr>
                <a:defRPr/>
              </a:pPr>
              <a:t>‹#›</a:t>
            </a:fld>
            <a:endParaRPr lang="en-US"/>
          </a:p>
        </p:txBody>
      </p:sp>
    </p:spTree>
    <p:extLst>
      <p:ext uri="{BB962C8B-B14F-4D97-AF65-F5344CB8AC3E}">
        <p14:creationId xmlns:p14="http://schemas.microsoft.com/office/powerpoint/2010/main" val="25558159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1739C8-E779-4B7A-9A59-A2711C8C2A76}" type="slidenum">
              <a:rPr lang="en-US"/>
              <a:pPr>
                <a:defRPr/>
              </a:pPr>
              <a:t>‹#›</a:t>
            </a:fld>
            <a:endParaRPr lang="en-US"/>
          </a:p>
        </p:txBody>
      </p:sp>
    </p:spTree>
    <p:extLst>
      <p:ext uri="{BB962C8B-B14F-4D97-AF65-F5344CB8AC3E}">
        <p14:creationId xmlns:p14="http://schemas.microsoft.com/office/powerpoint/2010/main" val="3638209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F47C7A-35BB-4051-9DD9-0E756CE83754}" type="slidenum">
              <a:rPr lang="en-US"/>
              <a:pPr>
                <a:defRPr/>
              </a:pPr>
              <a:t>‹#›</a:t>
            </a:fld>
            <a:endParaRPr lang="en-US"/>
          </a:p>
        </p:txBody>
      </p:sp>
    </p:spTree>
    <p:extLst>
      <p:ext uri="{BB962C8B-B14F-4D97-AF65-F5344CB8AC3E}">
        <p14:creationId xmlns:p14="http://schemas.microsoft.com/office/powerpoint/2010/main" val="32595415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F9D950-782F-4D20-AEFD-4D352194CFCD}" type="slidenum">
              <a:rPr lang="en-US"/>
              <a:pPr>
                <a:defRPr/>
              </a:pPr>
              <a:t>‹#›</a:t>
            </a:fld>
            <a:endParaRPr lang="en-US"/>
          </a:p>
        </p:txBody>
      </p:sp>
    </p:spTree>
    <p:extLst>
      <p:ext uri="{BB962C8B-B14F-4D97-AF65-F5344CB8AC3E}">
        <p14:creationId xmlns:p14="http://schemas.microsoft.com/office/powerpoint/2010/main" val="18399233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35B720C-59DA-4395-8449-E7B17B6EE353}" type="slidenum">
              <a:rPr lang="en-US"/>
              <a:pPr>
                <a:defRPr/>
              </a:pPr>
              <a:t>‹#›</a:t>
            </a:fld>
            <a:endParaRPr lang="en-US"/>
          </a:p>
        </p:txBody>
      </p:sp>
    </p:spTree>
    <p:extLst>
      <p:ext uri="{BB962C8B-B14F-4D97-AF65-F5344CB8AC3E}">
        <p14:creationId xmlns:p14="http://schemas.microsoft.com/office/powerpoint/2010/main" val="22363249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1CC786E-E7E8-4AF1-81A0-F613541574F9}" type="slidenum">
              <a:rPr lang="en-US"/>
              <a:pPr>
                <a:defRPr/>
              </a:pPr>
              <a:t>‹#›</a:t>
            </a:fld>
            <a:endParaRPr lang="en-US"/>
          </a:p>
        </p:txBody>
      </p:sp>
    </p:spTree>
    <p:extLst>
      <p:ext uri="{BB962C8B-B14F-4D97-AF65-F5344CB8AC3E}">
        <p14:creationId xmlns:p14="http://schemas.microsoft.com/office/powerpoint/2010/main" val="24524604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D5F2AF-AF4E-461E-984E-FF3C4E7A719A}" type="slidenum">
              <a:rPr lang="en-US"/>
              <a:pPr>
                <a:defRPr/>
              </a:pPr>
              <a:t>‹#›</a:t>
            </a:fld>
            <a:endParaRPr lang="en-US"/>
          </a:p>
        </p:txBody>
      </p:sp>
    </p:spTree>
    <p:extLst>
      <p:ext uri="{BB962C8B-B14F-4D97-AF65-F5344CB8AC3E}">
        <p14:creationId xmlns:p14="http://schemas.microsoft.com/office/powerpoint/2010/main" val="26809926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725739-FC34-4236-AB6F-B013D0850D6C}" type="slidenum">
              <a:rPr lang="en-US"/>
              <a:pPr>
                <a:defRPr/>
              </a:pPr>
              <a:t>‹#›</a:t>
            </a:fld>
            <a:endParaRPr lang="en-US"/>
          </a:p>
        </p:txBody>
      </p:sp>
    </p:spTree>
    <p:extLst>
      <p:ext uri="{BB962C8B-B14F-4D97-AF65-F5344CB8AC3E}">
        <p14:creationId xmlns:p14="http://schemas.microsoft.com/office/powerpoint/2010/main" val="2897674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5840F2-43BF-42E3-AC83-62329CF6EF28}" type="slidenum">
              <a:rPr lang="en-US"/>
              <a:pPr>
                <a:defRPr/>
              </a:pPr>
              <a:t>‹#›</a:t>
            </a:fld>
            <a:endParaRPr lang="en-US"/>
          </a:p>
        </p:txBody>
      </p:sp>
    </p:spTree>
    <p:extLst>
      <p:ext uri="{BB962C8B-B14F-4D97-AF65-F5344CB8AC3E}">
        <p14:creationId xmlns:p14="http://schemas.microsoft.com/office/powerpoint/2010/main" val="33115826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159D87-D016-44CA-BFDD-447224D57F17}" type="slidenum">
              <a:rPr lang="en-US"/>
              <a:pPr>
                <a:defRPr/>
              </a:pPr>
              <a:t>‹#›</a:t>
            </a:fld>
            <a:endParaRPr lang="en-US"/>
          </a:p>
        </p:txBody>
      </p:sp>
    </p:spTree>
    <p:extLst>
      <p:ext uri="{BB962C8B-B14F-4D97-AF65-F5344CB8AC3E}">
        <p14:creationId xmlns:p14="http://schemas.microsoft.com/office/powerpoint/2010/main" val="4693620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C490FF-DE45-4666-A466-306ED0ECB316}" type="slidenum">
              <a:rPr lang="en-US"/>
              <a:pPr>
                <a:defRPr/>
              </a:pPr>
              <a:t>‹#›</a:t>
            </a:fld>
            <a:endParaRPr lang="en-US"/>
          </a:p>
        </p:txBody>
      </p:sp>
    </p:spTree>
    <p:extLst>
      <p:ext uri="{BB962C8B-B14F-4D97-AF65-F5344CB8AC3E}">
        <p14:creationId xmlns:p14="http://schemas.microsoft.com/office/powerpoint/2010/main" val="34517490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8789CE-5805-4D2E-87EE-67A92578749D}" type="slidenum">
              <a:rPr lang="en-US"/>
              <a:pPr>
                <a:defRPr/>
              </a:pPr>
              <a:t>‹#›</a:t>
            </a:fld>
            <a:endParaRPr lang="en-US"/>
          </a:p>
        </p:txBody>
      </p:sp>
    </p:spTree>
    <p:extLst>
      <p:ext uri="{BB962C8B-B14F-4D97-AF65-F5344CB8AC3E}">
        <p14:creationId xmlns:p14="http://schemas.microsoft.com/office/powerpoint/2010/main" val="24371419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BBFF2-ECAF-4EAF-8721-5DE1F6BE5624}" type="slidenum">
              <a:rPr lang="en-US"/>
              <a:pPr>
                <a:defRPr/>
              </a:pPr>
              <a:t>‹#›</a:t>
            </a:fld>
            <a:endParaRPr lang="en-US"/>
          </a:p>
        </p:txBody>
      </p:sp>
    </p:spTree>
    <p:extLst>
      <p:ext uri="{BB962C8B-B14F-4D97-AF65-F5344CB8AC3E}">
        <p14:creationId xmlns:p14="http://schemas.microsoft.com/office/powerpoint/2010/main" val="20079567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A5FFF0-6EEC-4001-B346-1462353988BB}" type="datetimeFigureOut">
              <a:rPr lang="en-US" smtClean="0">
                <a:solidFill>
                  <a:prstClr val="black">
                    <a:tint val="75000"/>
                  </a:prstClr>
                </a:solidFill>
              </a:rPr>
              <a:pPr/>
              <a:t>10/2/2018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8290F2-F3BE-4FA3-A394-440DFD08E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9797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A5FFF0-6EEC-4001-B346-1462353988BB}" type="datetimeFigureOut">
              <a:rPr lang="en-US" smtClean="0">
                <a:solidFill>
                  <a:prstClr val="black">
                    <a:tint val="75000"/>
                  </a:prstClr>
                </a:solidFill>
              </a:rPr>
              <a:pPr/>
              <a:t>10/2/2018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8290F2-F3BE-4FA3-A394-440DFD08E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0595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A5FFF0-6EEC-4001-B346-1462353988BB}" type="datetimeFigureOut">
              <a:rPr lang="en-US" smtClean="0">
                <a:solidFill>
                  <a:prstClr val="black">
                    <a:tint val="75000"/>
                  </a:prstClr>
                </a:solidFill>
              </a:rPr>
              <a:pPr/>
              <a:t>10/2/2018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8290F2-F3BE-4FA3-A394-440DFD08E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7973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A5FFF0-6EEC-4001-B346-1462353988BB}" type="datetimeFigureOut">
              <a:rPr lang="en-US" smtClean="0">
                <a:solidFill>
                  <a:prstClr val="black">
                    <a:tint val="75000"/>
                  </a:prstClr>
                </a:solidFill>
              </a:rPr>
              <a:pPr/>
              <a:t>10/2/2018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8290F2-F3BE-4FA3-A394-440DFD08E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245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A5FFF0-6EEC-4001-B346-1462353988BB}" type="datetimeFigureOut">
              <a:rPr lang="en-US" smtClean="0">
                <a:solidFill>
                  <a:prstClr val="black">
                    <a:tint val="75000"/>
                  </a:prstClr>
                </a:solidFill>
              </a:rPr>
              <a:pPr/>
              <a:t>10/2/2018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48290F2-F3BE-4FA3-A394-440DFD08E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9407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A5FFF0-6EEC-4001-B346-1462353988BB}" type="datetimeFigureOut">
              <a:rPr lang="en-US" smtClean="0">
                <a:solidFill>
                  <a:prstClr val="black">
                    <a:tint val="75000"/>
                  </a:prstClr>
                </a:solidFill>
              </a:rPr>
              <a:pPr/>
              <a:t>10/2/2018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8290F2-F3BE-4FA3-A394-440DFD08E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164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B85A58-3EC3-4055-B7C7-C23D99770350}" type="slidenum">
              <a:rPr lang="en-US"/>
              <a:pPr>
                <a:defRPr/>
              </a:pPr>
              <a:t>‹#›</a:t>
            </a:fld>
            <a:endParaRPr lang="en-US"/>
          </a:p>
        </p:txBody>
      </p:sp>
    </p:spTree>
    <p:extLst>
      <p:ext uri="{BB962C8B-B14F-4D97-AF65-F5344CB8AC3E}">
        <p14:creationId xmlns:p14="http://schemas.microsoft.com/office/powerpoint/2010/main" val="37104644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A5FFF0-6EEC-4001-B346-1462353988BB}" type="datetimeFigureOut">
              <a:rPr lang="en-US" smtClean="0">
                <a:solidFill>
                  <a:prstClr val="black">
                    <a:tint val="75000"/>
                  </a:prstClr>
                </a:solidFill>
              </a:rPr>
              <a:pPr/>
              <a:t>10/2/2018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8290F2-F3BE-4FA3-A394-440DFD08E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4303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A5FFF0-6EEC-4001-B346-1462353988BB}" type="datetimeFigureOut">
              <a:rPr lang="en-US" smtClean="0">
                <a:solidFill>
                  <a:prstClr val="black">
                    <a:tint val="75000"/>
                  </a:prstClr>
                </a:solidFill>
              </a:rPr>
              <a:pPr/>
              <a:t>10/2/2018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8290F2-F3BE-4FA3-A394-440DFD08E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0736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A5FFF0-6EEC-4001-B346-1462353988BB}" type="datetimeFigureOut">
              <a:rPr lang="en-US" smtClean="0">
                <a:solidFill>
                  <a:prstClr val="black">
                    <a:tint val="75000"/>
                  </a:prstClr>
                </a:solidFill>
              </a:rPr>
              <a:pPr/>
              <a:t>10/2/2018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8290F2-F3BE-4FA3-A394-440DFD08E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5299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A5FFF0-6EEC-4001-B346-1462353988BB}" type="datetimeFigureOut">
              <a:rPr lang="en-US" smtClean="0">
                <a:solidFill>
                  <a:prstClr val="black">
                    <a:tint val="75000"/>
                  </a:prstClr>
                </a:solidFill>
              </a:rPr>
              <a:pPr/>
              <a:t>10/2/2018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8290F2-F3BE-4FA3-A394-440DFD08E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6970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A5FFF0-6EEC-4001-B346-1462353988BB}" type="datetimeFigureOut">
              <a:rPr lang="en-US" smtClean="0">
                <a:solidFill>
                  <a:prstClr val="black">
                    <a:tint val="75000"/>
                  </a:prstClr>
                </a:solidFill>
              </a:rPr>
              <a:pPr/>
              <a:t>10/2/2018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8290F2-F3BE-4FA3-A394-440DFD08E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6194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AC36E0-011A-4381-9929-180A1C7D03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6084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1524512339"/>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D6887C-62D0-48F1-B82A-83FAF052ED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420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4FC070-B467-43E3-9A17-5D6B6FE54E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73713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62859A-E27E-4DA5-BFCB-35B2A558AE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6820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57F4A0-6E72-4AD7-9D7C-F2C48535769F}" type="slidenum">
              <a:rPr lang="en-US"/>
              <a:pPr>
                <a:defRPr/>
              </a:pPr>
              <a:t>‹#›</a:t>
            </a:fld>
            <a:endParaRPr lang="en-US"/>
          </a:p>
        </p:txBody>
      </p:sp>
    </p:spTree>
    <p:extLst>
      <p:ext uri="{BB962C8B-B14F-4D97-AF65-F5344CB8AC3E}">
        <p14:creationId xmlns:p14="http://schemas.microsoft.com/office/powerpoint/2010/main" val="40943507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76E140-C2A3-445F-A18B-433E6537ED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94192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D8CF13-C028-4BD1-8EC6-DC58AE7A7A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66970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111587-4BE9-40C5-87A7-D929C17C3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66058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BE31D5D-6584-4844-9950-C7DE075F3A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64471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1169BA-E5DF-4B2E-9052-53266410BD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00377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FA3811-5361-46A8-AED6-9CED58D23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19681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6E56FB-3DC7-4D8E-BB33-50E1A23423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09449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722249-2E5E-497F-8274-67454987D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5858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F8F2BF-1A2F-43F4-869D-3E0B720E72FE}" type="slidenum">
              <a:rPr lang="en-US"/>
              <a:pPr>
                <a:defRPr/>
              </a:pPr>
              <a:t>‹#›</a:t>
            </a:fld>
            <a:endParaRPr lang="en-US"/>
          </a:p>
        </p:txBody>
      </p:sp>
    </p:spTree>
    <p:extLst>
      <p:ext uri="{BB962C8B-B14F-4D97-AF65-F5344CB8AC3E}">
        <p14:creationId xmlns:p14="http://schemas.microsoft.com/office/powerpoint/2010/main" val="1005317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DEAD17-119F-4686-867B-2ADE37D3F7A2}" type="slidenum">
              <a:rPr lang="en-US"/>
              <a:pPr>
                <a:defRPr/>
              </a:pPr>
              <a:t>‹#›</a:t>
            </a:fld>
            <a:endParaRPr lang="en-US"/>
          </a:p>
        </p:txBody>
      </p:sp>
    </p:spTree>
    <p:extLst>
      <p:ext uri="{BB962C8B-B14F-4D97-AF65-F5344CB8AC3E}">
        <p14:creationId xmlns:p14="http://schemas.microsoft.com/office/powerpoint/2010/main" val="1652571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A27B7D-0B55-4087-90CB-19FDBBCAA857}" type="slidenum">
              <a:rPr lang="en-US"/>
              <a:pPr>
                <a:defRPr/>
              </a:pPr>
              <a:t>‹#›</a:t>
            </a:fld>
            <a:endParaRPr lang="en-US"/>
          </a:p>
        </p:txBody>
      </p:sp>
    </p:spTree>
    <p:extLst>
      <p:ext uri="{BB962C8B-B14F-4D97-AF65-F5344CB8AC3E}">
        <p14:creationId xmlns:p14="http://schemas.microsoft.com/office/powerpoint/2010/main" val="3399296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F03FE3-22F5-42C1-965D-0B55DF3D54A0}" type="slidenum">
              <a:rPr lang="en-US"/>
              <a:pPr>
                <a:defRPr/>
              </a:pPr>
              <a:t>‹#›</a:t>
            </a:fld>
            <a:endParaRPr lang="en-US"/>
          </a:p>
        </p:txBody>
      </p:sp>
    </p:spTree>
    <p:extLst>
      <p:ext uri="{BB962C8B-B14F-4D97-AF65-F5344CB8AC3E}">
        <p14:creationId xmlns:p14="http://schemas.microsoft.com/office/powerpoint/2010/main" val="2433944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1C61F0F-E411-4828-81FE-AF94EFE8D758}" type="slidenum">
              <a:rPr lang="en-US"/>
              <a:pPr>
                <a:defRPr/>
              </a:pPr>
              <a:t>‹#›</a:t>
            </a:fld>
            <a:endParaRPr lang="en-US"/>
          </a:p>
        </p:txBody>
      </p:sp>
    </p:spTree>
    <p:extLst>
      <p:ext uri="{BB962C8B-B14F-4D97-AF65-F5344CB8AC3E}">
        <p14:creationId xmlns:p14="http://schemas.microsoft.com/office/powerpoint/2010/main" val="3020161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F935F8-D999-4277-875B-4E5751877A30}" type="slidenum">
              <a:rPr lang="en-US"/>
              <a:pPr>
                <a:defRPr/>
              </a:pPr>
              <a:t>‹#›</a:t>
            </a:fld>
            <a:endParaRPr lang="en-US"/>
          </a:p>
        </p:txBody>
      </p:sp>
    </p:spTree>
    <p:extLst>
      <p:ext uri="{BB962C8B-B14F-4D97-AF65-F5344CB8AC3E}">
        <p14:creationId xmlns:p14="http://schemas.microsoft.com/office/powerpoint/2010/main" val="1410307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16EF70-68F6-443B-B1B2-BBE0189C4797}" type="slidenum">
              <a:rPr lang="en-US"/>
              <a:pPr>
                <a:defRPr/>
              </a:pPr>
              <a:t>‹#›</a:t>
            </a:fld>
            <a:endParaRPr lang="en-US"/>
          </a:p>
        </p:txBody>
      </p:sp>
    </p:spTree>
    <p:extLst>
      <p:ext uri="{BB962C8B-B14F-4D97-AF65-F5344CB8AC3E}">
        <p14:creationId xmlns:p14="http://schemas.microsoft.com/office/powerpoint/2010/main" val="1600782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5367F0-5983-47D3-8B76-EF2390FA5212}" type="slidenum">
              <a:rPr lang="en-US"/>
              <a:pPr>
                <a:defRPr/>
              </a:pPr>
              <a:t>‹#›</a:t>
            </a:fld>
            <a:endParaRPr lang="en-US"/>
          </a:p>
        </p:txBody>
      </p:sp>
    </p:spTree>
    <p:extLst>
      <p:ext uri="{BB962C8B-B14F-4D97-AF65-F5344CB8AC3E}">
        <p14:creationId xmlns:p14="http://schemas.microsoft.com/office/powerpoint/2010/main" val="3828032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505C82-7A5A-4BC8-9558-FD2E7D3CD407}" type="slidenum">
              <a:rPr lang="en-US"/>
              <a:pPr>
                <a:defRPr/>
              </a:pPr>
              <a:t>‹#›</a:t>
            </a:fld>
            <a:endParaRPr lang="en-US"/>
          </a:p>
        </p:txBody>
      </p:sp>
    </p:spTree>
    <p:extLst>
      <p:ext uri="{BB962C8B-B14F-4D97-AF65-F5344CB8AC3E}">
        <p14:creationId xmlns:p14="http://schemas.microsoft.com/office/powerpoint/2010/main" val="1913745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BC8807-1D52-45FB-BA70-EDF261C456FC}" type="slidenum">
              <a:rPr lang="en-US"/>
              <a:pPr>
                <a:defRPr/>
              </a:pPr>
              <a:t>‹#›</a:t>
            </a:fld>
            <a:endParaRPr lang="en-US"/>
          </a:p>
        </p:txBody>
      </p:sp>
    </p:spTree>
    <p:extLst>
      <p:ext uri="{BB962C8B-B14F-4D97-AF65-F5344CB8AC3E}">
        <p14:creationId xmlns:p14="http://schemas.microsoft.com/office/powerpoint/2010/main" val="4103471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307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11"/>
          <p:cNvSpPr>
            <a:spLocks noGrp="1" noChangeArrowheads="1"/>
          </p:cNvSpPr>
          <p:nvPr>
            <p:ph type="dt" sz="quarter" idx="10"/>
          </p:nvPr>
        </p:nvSpPr>
        <p:spPr>
          <a:xfrm>
            <a:off x="152400" y="5486400"/>
            <a:ext cx="1905000" cy="304800"/>
          </a:xfrm>
        </p:spPr>
        <p:txBody>
          <a:bodyPr/>
          <a:lstStyle>
            <a:lvl1pPr>
              <a:defRPr/>
            </a:lvl1pPr>
          </a:lstStyle>
          <a:p>
            <a:pPr>
              <a:defRPr/>
            </a:pPr>
            <a:endParaRPr lang="en-US"/>
          </a:p>
        </p:txBody>
      </p:sp>
      <p:sp>
        <p:nvSpPr>
          <p:cNvPr id="7" name="Rectangle 12"/>
          <p:cNvSpPr>
            <a:spLocks noGrp="1" noChangeArrowheads="1"/>
          </p:cNvSpPr>
          <p:nvPr>
            <p:ph type="ftr" sz="quarter" idx="11"/>
          </p:nvPr>
        </p:nvSpPr>
        <p:spPr>
          <a:xfrm>
            <a:off x="152400" y="5791200"/>
            <a:ext cx="2667000" cy="304800"/>
          </a:xfrm>
        </p:spPr>
        <p:txBody>
          <a:bodyPr/>
          <a:lstStyle>
            <a:lvl1pPr>
              <a:defRPr/>
            </a:lvl1pPr>
          </a:lstStyle>
          <a:p>
            <a:pPr>
              <a:defRPr/>
            </a:pPr>
            <a:endParaRPr lang="en-US"/>
          </a:p>
        </p:txBody>
      </p:sp>
      <p:sp>
        <p:nvSpPr>
          <p:cNvPr id="8" name="Rectangle 13"/>
          <p:cNvSpPr>
            <a:spLocks noGrp="1" noChangeArrowheads="1"/>
          </p:cNvSpPr>
          <p:nvPr>
            <p:ph type="sldNum" sz="quarter" idx="12"/>
          </p:nvPr>
        </p:nvSpPr>
        <p:spPr/>
        <p:txBody>
          <a:bodyPr/>
          <a:lstStyle>
            <a:lvl1pPr>
              <a:defRPr/>
            </a:lvl1pPr>
          </a:lstStyle>
          <a:p>
            <a:pPr>
              <a:defRPr/>
            </a:pPr>
            <a:fld id="{639B4972-4A65-4C0D-BCA3-E20A8E3860E6}" type="slidenum">
              <a:rPr lang="en-US"/>
              <a:pPr>
                <a:defRPr/>
              </a:pPr>
              <a:t>‹#›</a:t>
            </a:fld>
            <a:endParaRPr lang="en-US"/>
          </a:p>
        </p:txBody>
      </p:sp>
    </p:spTree>
    <p:extLst>
      <p:ext uri="{BB962C8B-B14F-4D97-AF65-F5344CB8AC3E}">
        <p14:creationId xmlns:p14="http://schemas.microsoft.com/office/powerpoint/2010/main" val="2826793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9831367-9CBD-4A68-8C0F-28B948861CE4}" type="slidenum">
              <a:rPr lang="en-US"/>
              <a:pPr>
                <a:defRPr/>
              </a:pPr>
              <a:t>‹#›</a:t>
            </a:fld>
            <a:endParaRPr lang="en-US"/>
          </a:p>
        </p:txBody>
      </p:sp>
    </p:spTree>
    <p:extLst>
      <p:ext uri="{BB962C8B-B14F-4D97-AF65-F5344CB8AC3E}">
        <p14:creationId xmlns:p14="http://schemas.microsoft.com/office/powerpoint/2010/main" val="4213151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F0D95C1-239F-46BF-B4C4-02F292D384D7}" type="slidenum">
              <a:rPr lang="en-US"/>
              <a:pPr>
                <a:defRPr/>
              </a:pPr>
              <a:t>‹#›</a:t>
            </a:fld>
            <a:endParaRPr lang="en-US"/>
          </a:p>
        </p:txBody>
      </p:sp>
    </p:spTree>
    <p:extLst>
      <p:ext uri="{BB962C8B-B14F-4D97-AF65-F5344CB8AC3E}">
        <p14:creationId xmlns:p14="http://schemas.microsoft.com/office/powerpoint/2010/main" val="2443998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33D33C5-CA17-4117-ADC2-79D4BE65AE71}" type="slidenum">
              <a:rPr lang="en-US"/>
              <a:pPr>
                <a:defRPr/>
              </a:pPr>
              <a:t>‹#›</a:t>
            </a:fld>
            <a:endParaRPr lang="en-US"/>
          </a:p>
        </p:txBody>
      </p:sp>
    </p:spTree>
    <p:extLst>
      <p:ext uri="{BB962C8B-B14F-4D97-AF65-F5344CB8AC3E}">
        <p14:creationId xmlns:p14="http://schemas.microsoft.com/office/powerpoint/2010/main" val="7333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4DA8EAD2-8BC1-40EB-9500-BED4D76E0F01}" type="slidenum">
              <a:rPr lang="en-US"/>
              <a:pPr>
                <a:defRPr/>
              </a:pPr>
              <a:t>‹#›</a:t>
            </a:fld>
            <a:endParaRPr lang="en-US"/>
          </a:p>
        </p:txBody>
      </p:sp>
    </p:spTree>
    <p:extLst>
      <p:ext uri="{BB962C8B-B14F-4D97-AF65-F5344CB8AC3E}">
        <p14:creationId xmlns:p14="http://schemas.microsoft.com/office/powerpoint/2010/main" val="1795178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2495F41F-E87D-42FB-94DD-E5386A97F71F}" type="slidenum">
              <a:rPr lang="en-US"/>
              <a:pPr>
                <a:defRPr/>
              </a:pPr>
              <a:t>‹#›</a:t>
            </a:fld>
            <a:endParaRPr lang="en-US"/>
          </a:p>
        </p:txBody>
      </p:sp>
    </p:spTree>
    <p:extLst>
      <p:ext uri="{BB962C8B-B14F-4D97-AF65-F5344CB8AC3E}">
        <p14:creationId xmlns:p14="http://schemas.microsoft.com/office/powerpoint/2010/main" val="789572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E0C4EF81-CE72-4489-BE77-AF11E584685E}" type="slidenum">
              <a:rPr lang="en-US"/>
              <a:pPr>
                <a:defRPr/>
              </a:pPr>
              <a:t>‹#›</a:t>
            </a:fld>
            <a:endParaRPr lang="en-US"/>
          </a:p>
        </p:txBody>
      </p:sp>
    </p:spTree>
    <p:extLst>
      <p:ext uri="{BB962C8B-B14F-4D97-AF65-F5344CB8AC3E}">
        <p14:creationId xmlns:p14="http://schemas.microsoft.com/office/powerpoint/2010/main" val="2813800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B4794B-AF34-4BFE-A8B9-2AC8C2C2BDB2}" type="slidenum">
              <a:rPr lang="en-US"/>
              <a:pPr>
                <a:defRPr/>
              </a:pPr>
              <a:t>‹#›</a:t>
            </a:fld>
            <a:endParaRPr lang="en-US"/>
          </a:p>
        </p:txBody>
      </p:sp>
    </p:spTree>
    <p:extLst>
      <p:ext uri="{BB962C8B-B14F-4D97-AF65-F5344CB8AC3E}">
        <p14:creationId xmlns:p14="http://schemas.microsoft.com/office/powerpoint/2010/main" val="1581568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1275B880-E984-4EA4-BC82-47AD935FDD1C}" type="slidenum">
              <a:rPr lang="en-US"/>
              <a:pPr>
                <a:defRPr/>
              </a:pPr>
              <a:t>‹#›</a:t>
            </a:fld>
            <a:endParaRPr lang="en-US"/>
          </a:p>
        </p:txBody>
      </p:sp>
    </p:spTree>
    <p:extLst>
      <p:ext uri="{BB962C8B-B14F-4D97-AF65-F5344CB8AC3E}">
        <p14:creationId xmlns:p14="http://schemas.microsoft.com/office/powerpoint/2010/main" val="2335989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30CB637-1FD7-4668-8210-37769EB64B14}" type="slidenum">
              <a:rPr lang="en-US"/>
              <a:pPr>
                <a:defRPr/>
              </a:pPr>
              <a:t>‹#›</a:t>
            </a:fld>
            <a:endParaRPr lang="en-US"/>
          </a:p>
        </p:txBody>
      </p:sp>
    </p:spTree>
    <p:extLst>
      <p:ext uri="{BB962C8B-B14F-4D97-AF65-F5344CB8AC3E}">
        <p14:creationId xmlns:p14="http://schemas.microsoft.com/office/powerpoint/2010/main" val="3772217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F033161-0994-469B-AA47-5F2A3E4DF582}" type="slidenum">
              <a:rPr lang="en-US"/>
              <a:pPr>
                <a:defRPr/>
              </a:pPr>
              <a:t>‹#›</a:t>
            </a:fld>
            <a:endParaRPr lang="en-US"/>
          </a:p>
        </p:txBody>
      </p:sp>
    </p:spTree>
    <p:extLst>
      <p:ext uri="{BB962C8B-B14F-4D97-AF65-F5344CB8AC3E}">
        <p14:creationId xmlns:p14="http://schemas.microsoft.com/office/powerpoint/2010/main" val="6865702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4EE45F6-B483-4DE8-BA95-2D74E6B9CD84}" type="slidenum">
              <a:rPr lang="en-US"/>
              <a:pPr>
                <a:defRPr/>
              </a:pPr>
              <a:t>‹#›</a:t>
            </a:fld>
            <a:endParaRPr lang="en-US"/>
          </a:p>
        </p:txBody>
      </p:sp>
    </p:spTree>
    <p:extLst>
      <p:ext uri="{BB962C8B-B14F-4D97-AF65-F5344CB8AC3E}">
        <p14:creationId xmlns:p14="http://schemas.microsoft.com/office/powerpoint/2010/main" val="35507210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64F90D02-7F26-4289-914D-49C60E27BF37}" type="datetimeFigureOut">
              <a:rPr lang="en-US"/>
              <a:pPr>
                <a:defRPr/>
              </a:pPr>
              <a:t>10/2/2018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BCB8F11-B682-4CAE-ACB1-F1411DA9347B}" type="slidenum">
              <a:rPr lang="en-US"/>
              <a:pPr>
                <a:defRPr/>
              </a:pPr>
              <a:t>‹#›</a:t>
            </a:fld>
            <a:endParaRPr lang="en-US"/>
          </a:p>
        </p:txBody>
      </p:sp>
    </p:spTree>
    <p:extLst>
      <p:ext uri="{BB962C8B-B14F-4D97-AF65-F5344CB8AC3E}">
        <p14:creationId xmlns:p14="http://schemas.microsoft.com/office/powerpoint/2010/main" val="2399777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C86F506E-802E-4FA5-97D8-B6137318DB87}" type="datetimeFigureOut">
              <a:rPr lang="en-US"/>
              <a:pPr>
                <a:defRPr/>
              </a:pPr>
              <a:t>10/2/2018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3A39AC6-3801-4C11-A57A-424D15AEB4A9}" type="slidenum">
              <a:rPr lang="en-US"/>
              <a:pPr>
                <a:defRPr/>
              </a:pPr>
              <a:t>‹#›</a:t>
            </a:fld>
            <a:endParaRPr lang="en-US"/>
          </a:p>
        </p:txBody>
      </p:sp>
    </p:spTree>
    <p:extLst>
      <p:ext uri="{BB962C8B-B14F-4D97-AF65-F5344CB8AC3E}">
        <p14:creationId xmlns:p14="http://schemas.microsoft.com/office/powerpoint/2010/main" val="2249233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2CA63F41-0712-4E7F-9EB7-22FB2BC5A98B}" type="datetimeFigureOut">
              <a:rPr lang="en-US"/>
              <a:pPr>
                <a:defRPr/>
              </a:pPr>
              <a:t>10/2/2018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640575EA-7AB0-45AF-82DE-A7D9EA9E30A0}" type="slidenum">
              <a:rPr lang="en-US"/>
              <a:pPr>
                <a:defRPr/>
              </a:pPr>
              <a:t>‹#›</a:t>
            </a:fld>
            <a:endParaRPr lang="en-US"/>
          </a:p>
        </p:txBody>
      </p:sp>
    </p:spTree>
    <p:extLst>
      <p:ext uri="{BB962C8B-B14F-4D97-AF65-F5344CB8AC3E}">
        <p14:creationId xmlns:p14="http://schemas.microsoft.com/office/powerpoint/2010/main" val="4182501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D30424A5-A18A-4F36-B80B-8CBE1E5B414C}" type="datetimeFigureOut">
              <a:rPr lang="en-US"/>
              <a:pPr>
                <a:defRPr/>
              </a:pPr>
              <a:t>10/2/2018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08114A35-AA7A-4C06-B4F3-471D4232A994}" type="slidenum">
              <a:rPr lang="en-US"/>
              <a:pPr>
                <a:defRPr/>
              </a:pPr>
              <a:t>‹#›</a:t>
            </a:fld>
            <a:endParaRPr lang="en-US"/>
          </a:p>
        </p:txBody>
      </p:sp>
    </p:spTree>
    <p:extLst>
      <p:ext uri="{BB962C8B-B14F-4D97-AF65-F5344CB8AC3E}">
        <p14:creationId xmlns:p14="http://schemas.microsoft.com/office/powerpoint/2010/main" val="40259370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BC05F0CF-BE64-44F2-9B60-EF299AC42D27}" type="datetimeFigureOut">
              <a:rPr lang="en-US"/>
              <a:pPr>
                <a:defRPr/>
              </a:pPr>
              <a:t>10/2/2018</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4B624A97-5C56-4D86-B176-35351C9E9152}" type="slidenum">
              <a:rPr lang="en-US"/>
              <a:pPr>
                <a:defRPr/>
              </a:pPr>
              <a:t>‹#›</a:t>
            </a:fld>
            <a:endParaRPr lang="en-US"/>
          </a:p>
        </p:txBody>
      </p:sp>
    </p:spTree>
    <p:extLst>
      <p:ext uri="{BB962C8B-B14F-4D97-AF65-F5344CB8AC3E}">
        <p14:creationId xmlns:p14="http://schemas.microsoft.com/office/powerpoint/2010/main" val="9853878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31AE7260-A510-449E-A7C8-1D6007237D3E}" type="datetimeFigureOut">
              <a:rPr lang="en-US"/>
              <a:pPr>
                <a:defRPr/>
              </a:pPr>
              <a:t>10/2/2018</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B95B07C5-46EC-449F-97E8-BB248B60B44E}" type="slidenum">
              <a:rPr lang="en-US"/>
              <a:pPr>
                <a:defRPr/>
              </a:pPr>
              <a:t>‹#›</a:t>
            </a:fld>
            <a:endParaRPr lang="en-US"/>
          </a:p>
        </p:txBody>
      </p:sp>
    </p:spTree>
    <p:extLst>
      <p:ext uri="{BB962C8B-B14F-4D97-AF65-F5344CB8AC3E}">
        <p14:creationId xmlns:p14="http://schemas.microsoft.com/office/powerpoint/2010/main" val="2901418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F73458-6719-4192-A29E-A68D04DF312C}" type="slidenum">
              <a:rPr lang="en-US"/>
              <a:pPr>
                <a:defRPr/>
              </a:pPr>
              <a:t>‹#›</a:t>
            </a:fld>
            <a:endParaRPr lang="en-US"/>
          </a:p>
        </p:txBody>
      </p:sp>
    </p:spTree>
    <p:extLst>
      <p:ext uri="{BB962C8B-B14F-4D97-AF65-F5344CB8AC3E}">
        <p14:creationId xmlns:p14="http://schemas.microsoft.com/office/powerpoint/2010/main" val="2114397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8AF4DBAB-F734-417C-B76D-577819441DD6}" type="datetimeFigureOut">
              <a:rPr lang="en-US"/>
              <a:pPr>
                <a:defRPr/>
              </a:pPr>
              <a:t>10/2/2018</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C44C406-4648-4632-9C12-CD6D5EAD5054}" type="slidenum">
              <a:rPr lang="en-US"/>
              <a:pPr>
                <a:defRPr/>
              </a:pPr>
              <a:t>‹#›</a:t>
            </a:fld>
            <a:endParaRPr lang="en-US"/>
          </a:p>
        </p:txBody>
      </p:sp>
    </p:spTree>
    <p:extLst>
      <p:ext uri="{BB962C8B-B14F-4D97-AF65-F5344CB8AC3E}">
        <p14:creationId xmlns:p14="http://schemas.microsoft.com/office/powerpoint/2010/main" val="5676578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F9DE5A71-F2A7-4098-AA0C-43CA3AFBC897}" type="datetimeFigureOut">
              <a:rPr lang="en-US"/>
              <a:pPr>
                <a:defRPr/>
              </a:pPr>
              <a:t>10/2/2018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7AADCB2C-72AA-47CE-B89C-B487B1C17C81}" type="slidenum">
              <a:rPr lang="en-US"/>
              <a:pPr>
                <a:defRPr/>
              </a:pPr>
              <a:t>‹#›</a:t>
            </a:fld>
            <a:endParaRPr lang="en-US"/>
          </a:p>
        </p:txBody>
      </p:sp>
    </p:spTree>
    <p:extLst>
      <p:ext uri="{BB962C8B-B14F-4D97-AF65-F5344CB8AC3E}">
        <p14:creationId xmlns:p14="http://schemas.microsoft.com/office/powerpoint/2010/main" val="16963560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F979A021-4764-4A62-B7E5-05EE9D4128C1}" type="datetimeFigureOut">
              <a:rPr lang="en-US"/>
              <a:pPr>
                <a:defRPr/>
              </a:pPr>
              <a:t>10/2/2018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8E23B843-503A-42E8-9D69-6A763816D7DC}" type="slidenum">
              <a:rPr lang="en-US"/>
              <a:pPr>
                <a:defRPr/>
              </a:pPr>
              <a:t>‹#›</a:t>
            </a:fld>
            <a:endParaRPr lang="en-US"/>
          </a:p>
        </p:txBody>
      </p:sp>
    </p:spTree>
    <p:extLst>
      <p:ext uri="{BB962C8B-B14F-4D97-AF65-F5344CB8AC3E}">
        <p14:creationId xmlns:p14="http://schemas.microsoft.com/office/powerpoint/2010/main" val="151271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5C0D4677-67C8-41EB-9942-6FD8A81846EC}" type="datetimeFigureOut">
              <a:rPr lang="en-US"/>
              <a:pPr>
                <a:defRPr/>
              </a:pPr>
              <a:t>10/2/2018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45730DF8-BFC3-4C59-9422-A918A3FA165B}" type="slidenum">
              <a:rPr lang="en-US"/>
              <a:pPr>
                <a:defRPr/>
              </a:pPr>
              <a:t>‹#›</a:t>
            </a:fld>
            <a:endParaRPr lang="en-US"/>
          </a:p>
        </p:txBody>
      </p:sp>
    </p:spTree>
    <p:extLst>
      <p:ext uri="{BB962C8B-B14F-4D97-AF65-F5344CB8AC3E}">
        <p14:creationId xmlns:p14="http://schemas.microsoft.com/office/powerpoint/2010/main" val="17793398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B226E2EC-E0A4-4118-8E48-28BF7431B1C5}" type="datetimeFigureOut">
              <a:rPr lang="en-US"/>
              <a:pPr>
                <a:defRPr/>
              </a:pPr>
              <a:t>10/2/2018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93E82B22-76D0-4E9D-998D-44C3A6BFED64}" type="slidenum">
              <a:rPr lang="en-US"/>
              <a:pPr>
                <a:defRPr/>
              </a:pPr>
              <a:t>‹#›</a:t>
            </a:fld>
            <a:endParaRPr lang="en-US"/>
          </a:p>
        </p:txBody>
      </p:sp>
    </p:spTree>
    <p:extLst>
      <p:ext uri="{BB962C8B-B14F-4D97-AF65-F5344CB8AC3E}">
        <p14:creationId xmlns:p14="http://schemas.microsoft.com/office/powerpoint/2010/main" val="2771536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2A8239-400C-421C-AE6A-37B1D24DF4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27268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253686-F7B9-48F0-8F78-DF86062C29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331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CF7391-37FD-4970-A5F4-A88A7719D4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93933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CE180-2000-48AA-8DEE-94AEB354F4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62009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EE3BA6-02CB-40BF-A5CE-ED9C902EE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3059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50523C-8E96-401E-80B3-2E0463E2D51D}" type="slidenum">
              <a:rPr lang="en-US"/>
              <a:pPr>
                <a:defRPr/>
              </a:pPr>
              <a:t>‹#›</a:t>
            </a:fld>
            <a:endParaRPr lang="en-US"/>
          </a:p>
        </p:txBody>
      </p:sp>
    </p:spTree>
    <p:extLst>
      <p:ext uri="{BB962C8B-B14F-4D97-AF65-F5344CB8AC3E}">
        <p14:creationId xmlns:p14="http://schemas.microsoft.com/office/powerpoint/2010/main" val="2211037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46D70D-4873-4490-901D-1650E6E1D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4142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430597-FC83-43D9-9811-DB01744208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9370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791513-642E-443E-A240-4937EC6F6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31478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5491A8-F3AA-4A81-AC65-CA42686569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36030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E9FAB0-4860-4341-8E8F-3080C1D7D3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9106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C667A3-F20F-4E42-AEB7-B83E17AF3F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8117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AC36E0-011A-4381-9929-180A1C7D03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60475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9F32644-903F-4E4A-95FE-62581509F47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44334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1FFFD9B-7827-49DA-A5E9-98A14444BA1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7303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610F8166-6E67-435C-9740-6CD1459207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6165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F11D06-C8FB-4AE2-9885-FA97801CDEEA}" type="slidenum">
              <a:rPr lang="en-US"/>
              <a:pPr>
                <a:defRPr/>
              </a:pPr>
              <a:t>‹#›</a:t>
            </a:fld>
            <a:endParaRPr lang="en-US"/>
          </a:p>
        </p:txBody>
      </p:sp>
    </p:spTree>
    <p:extLst>
      <p:ext uri="{BB962C8B-B14F-4D97-AF65-F5344CB8AC3E}">
        <p14:creationId xmlns:p14="http://schemas.microsoft.com/office/powerpoint/2010/main" val="3685669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F0335BAC-D573-47F2-BBB9-4A68ADEC039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4156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993BEB47-7487-4E06-9088-5F5C480086A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7554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A3658977-BFA5-447F-AD8C-1EFAC735A21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78018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55D0DFC2-5272-4BA4-8A18-D6E8C53F4D5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16103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227B05F0-9FE7-495D-8034-4BA8751FD16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63677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688D826F-633D-4A70-8C40-63FE7CD005E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61608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ADCEE20B-4775-44A8-B8BF-DFD011681E8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82047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23003697-9D52-46EE-9C12-BB94691C013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1146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098EA-5548-41F0-83E4-658F2A54E2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02398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A530FB-A0C0-411C-B4F5-BCF995D32F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690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488CF2-E3D0-46E9-9FCE-30283A770003}" type="slidenum">
              <a:rPr lang="en-US"/>
              <a:pPr>
                <a:defRPr/>
              </a:pPr>
              <a:t>‹#›</a:t>
            </a:fld>
            <a:endParaRPr lang="en-US"/>
          </a:p>
        </p:txBody>
      </p:sp>
    </p:spTree>
    <p:extLst>
      <p:ext uri="{BB962C8B-B14F-4D97-AF65-F5344CB8AC3E}">
        <p14:creationId xmlns:p14="http://schemas.microsoft.com/office/powerpoint/2010/main" val="7388256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C97E1-CAD9-4056-B666-BB4E122F97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24735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F3ED87-2A24-46D6-A8BF-C3A3A08E85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1072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152FAE-FB22-4867-A8B3-61B2339A8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013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66023-76F9-4EE0-BAB4-4F85AD6B21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77473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8D5ED47-6D84-43DD-B348-7E233D4EB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8831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A75D6F-31BA-4640-9B51-60915C207D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205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D2443E-7B71-4B70-A8C3-4D44D53669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28145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82336D-72F1-4590-B255-200F54B78C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28299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A1A7FD-CED9-43B4-B472-F022684E2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21066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BFE4EE-523D-4EE5-B6D9-063EA1271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2621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7E05CC-81E2-4E7A-8D14-6B07347EA143}" type="slidenum">
              <a:rPr lang="en-US"/>
              <a:pPr>
                <a:defRPr/>
              </a:pPr>
              <a:t>‹#›</a:t>
            </a:fld>
            <a:endParaRPr lang="en-US"/>
          </a:p>
        </p:txBody>
      </p:sp>
    </p:spTree>
    <p:extLst>
      <p:ext uri="{BB962C8B-B14F-4D97-AF65-F5344CB8AC3E}">
        <p14:creationId xmlns:p14="http://schemas.microsoft.com/office/powerpoint/2010/main" val="41505543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1739C8-E779-4B7A-9A59-A2711C8C2A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8919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F47C7A-35BB-4051-9DD9-0E756CE837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54596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F9D950-782F-4D20-AEFD-4D352194CF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59751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35B720C-59DA-4395-8449-E7B17B6EE3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96391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1CC786E-E7E8-4AF1-81A0-F613541574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58791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D5F2AF-AF4E-461E-984E-FF3C4E7A7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84268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725739-FC34-4236-AB6F-B013D0850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6650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59D87-D016-44CA-BFDD-447224D57F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63880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C490FF-DE45-4666-A466-306ED0ECB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77709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8789CE-5805-4D2E-87EE-67A9257874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561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A512C3-68FB-4DE2-AC2C-9F338C6ADB80}" type="slidenum">
              <a:rPr lang="en-US"/>
              <a:pPr>
                <a:defRPr/>
              </a:pPr>
              <a:t>‹#›</a:t>
            </a:fld>
            <a:endParaRPr lang="en-US"/>
          </a:p>
        </p:txBody>
      </p:sp>
    </p:spTree>
    <p:extLst>
      <p:ext uri="{BB962C8B-B14F-4D97-AF65-F5344CB8AC3E}">
        <p14:creationId xmlns:p14="http://schemas.microsoft.com/office/powerpoint/2010/main" val="19946127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9BBFF2-ECAF-4EAF-8721-5DE1F6BE56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24365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98B951-3EEA-4CC7-9A64-F5F352245075}" type="slidenum">
              <a:rPr lang="en-US"/>
              <a:pPr>
                <a:defRPr/>
              </a:pPr>
              <a:t>‹#›</a:t>
            </a:fld>
            <a:endParaRPr lang="en-US"/>
          </a:p>
        </p:txBody>
      </p:sp>
    </p:spTree>
    <p:extLst>
      <p:ext uri="{BB962C8B-B14F-4D97-AF65-F5344CB8AC3E}">
        <p14:creationId xmlns:p14="http://schemas.microsoft.com/office/powerpoint/2010/main" val="25355315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E6095-33CA-4C80-AACF-A78BED449F13}" type="slidenum">
              <a:rPr lang="en-US"/>
              <a:pPr>
                <a:defRPr/>
              </a:pPr>
              <a:t>‹#›</a:t>
            </a:fld>
            <a:endParaRPr lang="en-US"/>
          </a:p>
        </p:txBody>
      </p:sp>
    </p:spTree>
    <p:extLst>
      <p:ext uri="{BB962C8B-B14F-4D97-AF65-F5344CB8AC3E}">
        <p14:creationId xmlns:p14="http://schemas.microsoft.com/office/powerpoint/2010/main" val="30541077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550638-FCD0-43C0-A547-0C879140BEDC}" type="slidenum">
              <a:rPr lang="en-US"/>
              <a:pPr>
                <a:defRPr/>
              </a:pPr>
              <a:t>‹#›</a:t>
            </a:fld>
            <a:endParaRPr lang="en-US"/>
          </a:p>
        </p:txBody>
      </p:sp>
    </p:spTree>
    <p:extLst>
      <p:ext uri="{BB962C8B-B14F-4D97-AF65-F5344CB8AC3E}">
        <p14:creationId xmlns:p14="http://schemas.microsoft.com/office/powerpoint/2010/main" val="17759870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E03CF8-5C61-4101-B2D0-8ACAFD62764E}" type="slidenum">
              <a:rPr lang="en-US"/>
              <a:pPr>
                <a:defRPr/>
              </a:pPr>
              <a:t>‹#›</a:t>
            </a:fld>
            <a:endParaRPr lang="en-US"/>
          </a:p>
        </p:txBody>
      </p:sp>
    </p:spTree>
    <p:extLst>
      <p:ext uri="{BB962C8B-B14F-4D97-AF65-F5344CB8AC3E}">
        <p14:creationId xmlns:p14="http://schemas.microsoft.com/office/powerpoint/2010/main" val="34827472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CB2BD8-4C26-4FD1-8E93-AB733D90BA2B}" type="slidenum">
              <a:rPr lang="en-US"/>
              <a:pPr>
                <a:defRPr/>
              </a:pPr>
              <a:t>‹#›</a:t>
            </a:fld>
            <a:endParaRPr lang="en-US"/>
          </a:p>
        </p:txBody>
      </p:sp>
    </p:spTree>
    <p:extLst>
      <p:ext uri="{BB962C8B-B14F-4D97-AF65-F5344CB8AC3E}">
        <p14:creationId xmlns:p14="http://schemas.microsoft.com/office/powerpoint/2010/main" val="10820666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1870E4-D227-4CF8-A9C4-C868E1937814}" type="slidenum">
              <a:rPr lang="en-US"/>
              <a:pPr>
                <a:defRPr/>
              </a:pPr>
              <a:t>‹#›</a:t>
            </a:fld>
            <a:endParaRPr lang="en-US"/>
          </a:p>
        </p:txBody>
      </p:sp>
    </p:spTree>
    <p:extLst>
      <p:ext uri="{BB962C8B-B14F-4D97-AF65-F5344CB8AC3E}">
        <p14:creationId xmlns:p14="http://schemas.microsoft.com/office/powerpoint/2010/main" val="4583614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06B38C-89DF-425D-8C50-10A89DB149C7}" type="slidenum">
              <a:rPr lang="en-US"/>
              <a:pPr>
                <a:defRPr/>
              </a:pPr>
              <a:t>‹#›</a:t>
            </a:fld>
            <a:endParaRPr lang="en-US"/>
          </a:p>
        </p:txBody>
      </p:sp>
    </p:spTree>
    <p:extLst>
      <p:ext uri="{BB962C8B-B14F-4D97-AF65-F5344CB8AC3E}">
        <p14:creationId xmlns:p14="http://schemas.microsoft.com/office/powerpoint/2010/main" val="18263104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4E58DB-D09D-4789-A9D9-D6EEF364A205}" type="slidenum">
              <a:rPr lang="en-US"/>
              <a:pPr>
                <a:defRPr/>
              </a:pPr>
              <a:t>‹#›</a:t>
            </a:fld>
            <a:endParaRPr lang="en-US"/>
          </a:p>
        </p:txBody>
      </p:sp>
    </p:spTree>
    <p:extLst>
      <p:ext uri="{BB962C8B-B14F-4D97-AF65-F5344CB8AC3E}">
        <p14:creationId xmlns:p14="http://schemas.microsoft.com/office/powerpoint/2010/main" val="25425578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D951BA-C7E5-4252-AE46-8DA79E259173}" type="slidenum">
              <a:rPr lang="en-US"/>
              <a:pPr>
                <a:defRPr/>
              </a:pPr>
              <a:t>‹#›</a:t>
            </a:fld>
            <a:endParaRPr lang="en-US"/>
          </a:p>
        </p:txBody>
      </p:sp>
    </p:spTree>
    <p:extLst>
      <p:ext uri="{BB962C8B-B14F-4D97-AF65-F5344CB8AC3E}">
        <p14:creationId xmlns:p14="http://schemas.microsoft.com/office/powerpoint/2010/main" val="605368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0.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06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706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706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426ED26-8BC0-437A-B82F-5D23E6243A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49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4649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4649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8BC9EB0C-E430-47C1-9CFA-B2E5CA9F53BE}" type="slidenum">
              <a:rPr lang="en-US"/>
              <a:pPr>
                <a:defRPr/>
              </a:pPr>
              <a:t>‹#›</a:t>
            </a:fld>
            <a:endParaRPr lang="en-US"/>
          </a:p>
        </p:txBody>
      </p:sp>
    </p:spTree>
    <p:extLst>
      <p:ext uri="{BB962C8B-B14F-4D97-AF65-F5344CB8AC3E}">
        <p14:creationId xmlns:p14="http://schemas.microsoft.com/office/powerpoint/2010/main" val="485218335"/>
      </p:ext>
    </p:extLst>
  </p:cSld>
  <p:clrMap bg1="lt1" tx1="dk1" bg2="lt2" tx2="dk2" accent1="accent1" accent2="accent2" accent3="accent3" accent4="accent4" accent5="accent5" accent6="accent6" hlink="hlink" folHlink="folHlink"/>
  <p:sldLayoutIdLst>
    <p:sldLayoutId id="2147484753" r:id="rId1"/>
    <p:sldLayoutId id="2147484754" r:id="rId2"/>
    <p:sldLayoutId id="2147484755" r:id="rId3"/>
    <p:sldLayoutId id="2147484756" r:id="rId4"/>
    <p:sldLayoutId id="2147484757" r:id="rId5"/>
    <p:sldLayoutId id="2147484758" r:id="rId6"/>
    <p:sldLayoutId id="2147484759" r:id="rId7"/>
    <p:sldLayoutId id="2147484760" r:id="rId8"/>
    <p:sldLayoutId id="2147484761" r:id="rId9"/>
    <p:sldLayoutId id="2147484762" r:id="rId10"/>
    <p:sldLayoutId id="2147484763" r:id="rId11"/>
    <p:sldLayoutId id="214748476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A5FFF0-6EEC-4001-B346-1462353988BB}" type="datetimeFigureOut">
              <a:rPr lang="en-US" smtClean="0">
                <a:solidFill>
                  <a:prstClr val="black">
                    <a:tint val="75000"/>
                  </a:prstClr>
                </a:solidFill>
              </a:rPr>
              <a:pPr/>
              <a:t>10/2/2018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8290F2-F3BE-4FA3-A394-440DFD08E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263456"/>
      </p:ext>
    </p:extLst>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 id="2147484777" r:id="rId12"/>
    <p:sldLayoutId id="214748488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73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kumimoji="0" sz="1400">
                <a:solidFill>
                  <a:schemeClr val="tx1"/>
                </a:solidFill>
              </a:defRPr>
            </a:lvl1pPr>
          </a:lstStyle>
          <a:p>
            <a:pPr eaLnBrk="0" fontAlgn="base" hangingPunct="0">
              <a:spcBef>
                <a:spcPct val="0"/>
              </a:spcBef>
              <a:spcAft>
                <a:spcPct val="0"/>
              </a:spcAft>
              <a:defRPr/>
            </a:pPr>
            <a:endParaRPr lang="en-US">
              <a:solidFill>
                <a:srgbClr val="000000"/>
              </a:solidFill>
            </a:endParaRPr>
          </a:p>
        </p:txBody>
      </p:sp>
      <p:sp>
        <p:nvSpPr>
          <p:cNvPr id="6973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chemeClr val="tx1"/>
                </a:solidFill>
              </a:defRPr>
            </a:lvl1pPr>
          </a:lstStyle>
          <a:p>
            <a:pPr algn="ctr" eaLnBrk="0" fontAlgn="base" hangingPunct="0">
              <a:spcBef>
                <a:spcPct val="0"/>
              </a:spcBef>
              <a:spcAft>
                <a:spcPct val="0"/>
              </a:spcAft>
              <a:defRPr/>
            </a:pPr>
            <a:endParaRPr lang="en-US">
              <a:solidFill>
                <a:srgbClr val="000000"/>
              </a:solidFill>
            </a:endParaRPr>
          </a:p>
        </p:txBody>
      </p:sp>
      <p:sp>
        <p:nvSpPr>
          <p:cNvPr id="6973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chemeClr val="tx1"/>
                </a:solidFill>
              </a:defRPr>
            </a:lvl1pPr>
          </a:lstStyle>
          <a:p>
            <a:pPr eaLnBrk="0" fontAlgn="base" hangingPunct="0">
              <a:spcBef>
                <a:spcPct val="0"/>
              </a:spcBef>
              <a:spcAft>
                <a:spcPct val="0"/>
              </a:spcAft>
              <a:defRPr/>
            </a:pPr>
            <a:fld id="{2DC9039F-B1EB-4EC9-8D31-55DE7FCD183D}"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68910539"/>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37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13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137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1E71E06-700D-4EB0-9BB2-BA5EC4E7B0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27651"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7652"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Rectangle 10"/>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kumimoji="0" sz="1400">
                <a:solidFill>
                  <a:schemeClr val="folHlink"/>
                </a:solidFill>
                <a:latin typeface="+mn-lt"/>
              </a:defRPr>
            </a:lvl1pPr>
          </a:lstStyle>
          <a:p>
            <a:pPr>
              <a:defRPr/>
            </a:pPr>
            <a:endParaRPr lang="en-US"/>
          </a:p>
        </p:txBody>
      </p:sp>
      <p:sp>
        <p:nvSpPr>
          <p:cNvPr id="1035" name="Rectangle 11"/>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solidFill>
                  <a:schemeClr val="folHlink"/>
                </a:solidFill>
                <a:latin typeface="+mn-lt"/>
              </a:defRPr>
            </a:lvl1pPr>
          </a:lstStyle>
          <a:p>
            <a:pPr>
              <a:defRPr/>
            </a:pPr>
            <a:endParaRPr lang="en-US"/>
          </a:p>
        </p:txBody>
      </p:sp>
      <p:sp>
        <p:nvSpPr>
          <p:cNvPr id="1036" name="Rectangle 12"/>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solidFill>
                  <a:schemeClr val="folHlink"/>
                </a:solidFill>
                <a:latin typeface="+mn-lt"/>
              </a:defRPr>
            </a:lvl1pPr>
          </a:lstStyle>
          <a:p>
            <a:pPr>
              <a:defRPr/>
            </a:pPr>
            <a:fld id="{16B95E91-E895-45AB-AC24-0520A1FB9619}" type="slidenum">
              <a:rPr lang="en-US"/>
              <a:pPr>
                <a:defRPr/>
              </a:pPr>
              <a:t>‹#›</a:t>
            </a:fld>
            <a:endParaRPr lang="en-US"/>
          </a:p>
        </p:txBody>
      </p:sp>
      <p:sp>
        <p:nvSpPr>
          <p:cNvPr id="1037" name="Line 13"/>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Tree>
  </p:cSld>
  <p:clrMap bg1="lt1" tx1="dk1" bg2="lt2" tx2="dk2" accent1="accent1" accent2="accent2" accent3="accent3" accent4="accent4" accent5="accent5" accent6="accent6" hlink="hlink" folHlink="folHlink"/>
  <p:sldLayoutIdLst>
    <p:sldLayoutId id="2147484565"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prstClr val="black">
                    <a:tint val="75000"/>
                  </a:prstClr>
                </a:solidFill>
                <a:latin typeface="Calibri"/>
              </a:defRPr>
            </a:lvl1pPr>
          </a:lstStyle>
          <a:p>
            <a:pPr>
              <a:defRPr/>
            </a:pPr>
            <a:fld id="{ADF80D47-083C-43B8-8D53-255D6F11C194}" type="datetimeFigureOut">
              <a:rPr lang="en-US"/>
              <a:pPr>
                <a:defRPr/>
              </a:pPr>
              <a:t>10/2/2018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kumimoji="0" sz="1200">
                <a:solidFill>
                  <a:prstClr val="black">
                    <a:tint val="75000"/>
                  </a:prstClr>
                </a:solidFill>
                <a:latin typeface="Calibri"/>
              </a:defRPr>
            </a:lvl1pPr>
          </a:lstStyle>
          <a:p>
            <a:pPr>
              <a:defRPr/>
            </a:pPr>
            <a:fld id="{C05944C1-67F9-423A-978D-F22C275BEC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defRPr>
            </a:lvl1pPr>
          </a:lstStyle>
          <a:p>
            <a:pPr>
              <a:defRPr/>
            </a:pPr>
            <a:endParaRPr lang="en-US">
              <a:solidFill>
                <a:srgbClr val="000000"/>
              </a:solidFill>
              <a:latin typeface="Times New Roman"/>
            </a:endParaRPr>
          </a:p>
        </p:txBody>
      </p:sp>
      <p:sp>
        <p:nvSpPr>
          <p:cNvPr id="65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chemeClr val="tx1"/>
                </a:solidFill>
              </a:defRPr>
            </a:lvl1pPr>
          </a:lstStyle>
          <a:p>
            <a:pPr algn="ctr">
              <a:defRPr/>
            </a:pPr>
            <a:endParaRPr lang="en-US">
              <a:solidFill>
                <a:srgbClr val="000000"/>
              </a:solidFill>
              <a:latin typeface="Times New Roman"/>
            </a:endParaRPr>
          </a:p>
        </p:txBody>
      </p:sp>
      <p:sp>
        <p:nvSpPr>
          <p:cNvPr id="65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defRPr>
            </a:lvl1pPr>
          </a:lstStyle>
          <a:p>
            <a:pPr>
              <a:defRPr/>
            </a:pPr>
            <a:fld id="{6079E1FD-A69F-49E0-94C6-F37AACB6563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09283120"/>
      </p:ext>
    </p:extLst>
  </p:cSld>
  <p:clrMap bg1="lt1" tx1="dk1" bg2="lt2" tx2="dk2" accent1="accent1" accent2="accent2" accent3="accent3" accent4="accent4" accent5="accent5" accent6="accent6" hlink="hlink" folHlink="folHlink"/>
  <p:sldLayoutIdLst>
    <p:sldLayoutId id="2147484642" r:id="rId1"/>
    <p:sldLayoutId id="2147484643" r:id="rId2"/>
    <p:sldLayoutId id="2147484644" r:id="rId3"/>
    <p:sldLayoutId id="2147484645" r:id="rId4"/>
    <p:sldLayoutId id="2147484646" r:id="rId5"/>
    <p:sldLayoutId id="2147484647" r:id="rId6"/>
    <p:sldLayoutId id="2147484648" r:id="rId7"/>
    <p:sldLayoutId id="2147484649" r:id="rId8"/>
    <p:sldLayoutId id="2147484650" r:id="rId9"/>
    <p:sldLayoutId id="2147484651" r:id="rId10"/>
    <p:sldLayoutId id="2147484652" r:id="rId11"/>
    <p:sldLayoutId id="214748465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srgbClr val="009999"/>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srgbClr val="009999"/>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D9CA12D-85FE-451D-B8DF-882CB3A2EC4C}" type="slidenum">
              <a:rPr lang="en-US" smtClean="0">
                <a:solidFill>
                  <a:srgbClr val="009999"/>
                </a:solidFill>
                <a:latin typeface="Calibri"/>
              </a:rPr>
              <a:pPr>
                <a:defRPr/>
              </a:pPr>
              <a:t>‹#›</a:t>
            </a:fld>
            <a:endParaRPr lang="en-US">
              <a:solidFill>
                <a:srgbClr val="009999"/>
              </a:solidFill>
              <a:latin typeface="Calibri"/>
            </a:endParaRPr>
          </a:p>
        </p:txBody>
      </p:sp>
    </p:spTree>
    <p:extLst>
      <p:ext uri="{BB962C8B-B14F-4D97-AF65-F5344CB8AC3E}">
        <p14:creationId xmlns:p14="http://schemas.microsoft.com/office/powerpoint/2010/main" val="191480346"/>
      </p:ext>
    </p:extLst>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6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406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406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20F891E-84B2-4A67-9C70-C71BE6C2E4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132408"/>
      </p:ext>
    </p:extLst>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49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ndParaRPr>
          </a:p>
        </p:txBody>
      </p:sp>
      <p:sp>
        <p:nvSpPr>
          <p:cNvPr id="4649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ndParaRPr>
          </a:p>
        </p:txBody>
      </p:sp>
      <p:sp>
        <p:nvSpPr>
          <p:cNvPr id="4649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8BC9EB0C-E430-47C1-9CFA-B2E5CA9F53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257811"/>
      </p:ext>
    </p:extLst>
  </p:cSld>
  <p:clrMap bg1="lt1" tx1="dk1" bg2="lt2" tx2="dk2" accent1="accent1" accent2="accent2" accent3="accent3" accent4="accent4" accent5="accent5" accent6="accent6" hlink="hlink" folHlink="folHlink"/>
  <p:sldLayoutIdLst>
    <p:sldLayoutId id="2147484728" r:id="rId1"/>
    <p:sldLayoutId id="2147484729" r:id="rId2"/>
    <p:sldLayoutId id="2147484730" r:id="rId3"/>
    <p:sldLayoutId id="2147484731" r:id="rId4"/>
    <p:sldLayoutId id="2147484732" r:id="rId5"/>
    <p:sldLayoutId id="2147484733" r:id="rId6"/>
    <p:sldLayoutId id="2147484734" r:id="rId7"/>
    <p:sldLayoutId id="2147484735" r:id="rId8"/>
    <p:sldLayoutId id="2147484736" r:id="rId9"/>
    <p:sldLayoutId id="2147484737" r:id="rId10"/>
    <p:sldLayoutId id="2147484738" r:id="rId11"/>
    <p:sldLayoutId id="214748473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36D33CC-B916-4A83-BEAE-8AD35E79C124}" type="slidenum">
              <a:rPr lang="en-US"/>
              <a:pPr>
                <a:defRPr/>
              </a:pPr>
              <a:t>‹#›</a:t>
            </a:fld>
            <a:endParaRPr lang="en-US"/>
          </a:p>
        </p:txBody>
      </p:sp>
    </p:spTree>
    <p:extLst>
      <p:ext uri="{BB962C8B-B14F-4D97-AF65-F5344CB8AC3E}">
        <p14:creationId xmlns:p14="http://schemas.microsoft.com/office/powerpoint/2010/main" val="951951629"/>
      </p:ext>
    </p:extLst>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748" r:id="rId8"/>
    <p:sldLayoutId id="2147484749" r:id="rId9"/>
    <p:sldLayoutId id="2147484750" r:id="rId10"/>
    <p:sldLayoutId id="21474847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emf"/><Relationship Id="rId2" Type="http://schemas.openxmlformats.org/officeDocument/2006/relationships/slideLayout" Target="../slideLayouts/slideLayout40.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15.emf"/><Relationship Id="rId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5.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0.emf"/><Relationship Id="rId2" Type="http://schemas.openxmlformats.org/officeDocument/2006/relationships/slideLayout" Target="../slideLayouts/slideLayout40.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7.emf"/><Relationship Id="rId4" Type="http://schemas.openxmlformats.org/officeDocument/2006/relationships/oleObject" Target="../embeddings/oleObject7.bin"/></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5.xml"/><Relationship Id="rId5" Type="http://schemas.openxmlformats.org/officeDocument/2006/relationships/image" Target="../media/image25.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35.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5.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5.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5.png"/><Relationship Id="rId1" Type="http://schemas.openxmlformats.org/officeDocument/2006/relationships/slideLayout" Target="../slideLayouts/slideLayout35.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3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5.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5.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hyperlink" Target="http://resources.arcgis.com/en/communities/hydro/" TargetMode="External"/><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notesSlide" Target="../notesSlides/notesSlide5.xml"/><Relationship Id="rId7" Type="http://schemas.openxmlformats.org/officeDocument/2006/relationships/oleObject" Target="../embeddings/oleObject10.bin"/><Relationship Id="rId12" Type="http://schemas.openxmlformats.org/officeDocument/2006/relationships/hyperlink" Target="http://hydrology.usu.edu/taudem/" TargetMode="External"/><Relationship Id="rId2" Type="http://schemas.openxmlformats.org/officeDocument/2006/relationships/slideLayout" Target="../slideLayouts/slideLayout40.xml"/><Relationship Id="rId1" Type="http://schemas.openxmlformats.org/officeDocument/2006/relationships/vmlDrawing" Target="../drawings/vmlDrawing6.v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oleObject" Target="../embeddings/oleObject9.bin"/><Relationship Id="rId10"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9.xml"/><Relationship Id="rId1" Type="http://schemas.openxmlformats.org/officeDocument/2006/relationships/vmlDrawing" Target="../drawings/vmlDrawing7.vml"/><Relationship Id="rId6" Type="http://schemas.openxmlformats.org/officeDocument/2006/relationships/image" Target="../media/image59.wmf"/><Relationship Id="rId5" Type="http://schemas.openxmlformats.org/officeDocument/2006/relationships/oleObject" Target="../embeddings/oleObject12.bin"/><Relationship Id="rId4" Type="http://schemas.openxmlformats.org/officeDocument/2006/relationships/image" Target="../media/image58.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61.png"/><Relationship Id="rId5" Type="http://schemas.openxmlformats.org/officeDocument/2006/relationships/oleObject" Target="../embeddings/oleObject14.bin"/><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5.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84.xml"/><Relationship Id="rId1" Type="http://schemas.openxmlformats.org/officeDocument/2006/relationships/vmlDrawing" Target="../drawings/vmlDrawing9.vml"/><Relationship Id="rId4" Type="http://schemas.openxmlformats.org/officeDocument/2006/relationships/image" Target="../media/image62.wmf"/></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4.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84.xml"/><Relationship Id="rId1" Type="http://schemas.openxmlformats.org/officeDocument/2006/relationships/vmlDrawing" Target="../drawings/vmlDrawing10.vml"/><Relationship Id="rId4" Type="http://schemas.openxmlformats.org/officeDocument/2006/relationships/image" Target="../media/image70.wmf"/></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4.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84.xml"/><Relationship Id="rId1" Type="http://schemas.openxmlformats.org/officeDocument/2006/relationships/vmlDrawing" Target="../drawings/vmlDrawing11.vml"/><Relationship Id="rId4" Type="http://schemas.openxmlformats.org/officeDocument/2006/relationships/image" Target="../media/image72.w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35.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7.emf"/><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84.xml"/><Relationship Id="rId1" Type="http://schemas.openxmlformats.org/officeDocument/2006/relationships/vmlDrawing" Target="../drawings/vmlDrawing12.vml"/><Relationship Id="rId4" Type="http://schemas.openxmlformats.org/officeDocument/2006/relationships/image" Target="../media/image74.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84.xml"/><Relationship Id="rId1" Type="http://schemas.openxmlformats.org/officeDocument/2006/relationships/vmlDrawing" Target="../drawings/vmlDrawing13.vml"/><Relationship Id="rId4" Type="http://schemas.openxmlformats.org/officeDocument/2006/relationships/image" Target="../media/image75.emf"/></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77.emf"/><Relationship Id="rId2" Type="http://schemas.openxmlformats.org/officeDocument/2006/relationships/vmlDrawing" Target="../drawings/vmlDrawing14.vml"/><Relationship Id="rId1" Type="http://schemas.openxmlformats.org/officeDocument/2006/relationships/themeOverride" Target="../theme/themeOverride1.xml"/><Relationship Id="rId6" Type="http://schemas.openxmlformats.org/officeDocument/2006/relationships/oleObject" Target="../embeddings/oleObject21.bin"/><Relationship Id="rId5" Type="http://schemas.openxmlformats.org/officeDocument/2006/relationships/image" Target="../media/image76.wmf"/><Relationship Id="rId4" Type="http://schemas.openxmlformats.org/officeDocument/2006/relationships/oleObject" Target="../embeddings/oleObject20.bin"/></Relationships>
</file>

<file path=ppt/slides/_rels/slide45.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slideLayout" Target="../slideLayouts/slideLayout108.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107.xml"/></Relationships>
</file>

<file path=ppt/slides/_rels/slide48.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7.xml"/><Relationship Id="rId1" Type="http://schemas.openxmlformats.org/officeDocument/2006/relationships/slideLayout" Target="../slideLayouts/slideLayout107.xml"/></Relationships>
</file>

<file path=ppt/slides/_rels/slide49.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slideLayout" Target="../slideLayouts/slideLayout28.xml"/><Relationship Id="rId7" Type="http://schemas.openxmlformats.org/officeDocument/2006/relationships/oleObject" Target="../embeddings/oleObject23.bin"/><Relationship Id="rId2" Type="http://schemas.openxmlformats.org/officeDocument/2006/relationships/vmlDrawing" Target="../drawings/vmlDrawing15.vml"/><Relationship Id="rId1" Type="http://schemas.openxmlformats.org/officeDocument/2006/relationships/themeOverride" Target="../theme/themeOverride2.xml"/><Relationship Id="rId6" Type="http://schemas.openxmlformats.org/officeDocument/2006/relationships/image" Target="../media/image82.wmf"/><Relationship Id="rId5" Type="http://schemas.openxmlformats.org/officeDocument/2006/relationships/oleObject" Target="../embeddings/oleObject22.bin"/><Relationship Id="rId4" Type="http://schemas.openxmlformats.org/officeDocument/2006/relationships/notesSlide" Target="../notesSlides/notesSlide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108.xml"/></Relationships>
</file>

<file path=ppt/slides/_rels/slide51.xml.rels><?xml version="1.0" encoding="UTF-8" standalone="yes"?>
<Relationships xmlns="http://schemas.openxmlformats.org/package/2006/relationships"><Relationship Id="rId8" Type="http://schemas.openxmlformats.org/officeDocument/2006/relationships/hyperlink" Target="http://hydrology.usu.edu/taudem" TargetMode="External"/><Relationship Id="rId3" Type="http://schemas.openxmlformats.org/officeDocument/2006/relationships/slideLayout" Target="../slideLayouts/slideLayout119.xml"/><Relationship Id="rId7" Type="http://schemas.openxmlformats.org/officeDocument/2006/relationships/image" Target="../media/image87.png"/><Relationship Id="rId2" Type="http://schemas.openxmlformats.org/officeDocument/2006/relationships/vmlDrawing" Target="../drawings/vmlDrawing16.vml"/><Relationship Id="rId1" Type="http://schemas.openxmlformats.org/officeDocument/2006/relationships/themeOverride" Target="../theme/themeOverride3.xml"/><Relationship Id="rId6" Type="http://schemas.openxmlformats.org/officeDocument/2006/relationships/image" Target="../media/image86.png"/><Relationship Id="rId5" Type="http://schemas.openxmlformats.org/officeDocument/2006/relationships/image" Target="../media/image85.wmf"/><Relationship Id="rId4" Type="http://schemas.openxmlformats.org/officeDocument/2006/relationships/oleObject" Target="../embeddings/oleObject24.bin"/></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1.xml"/><Relationship Id="rId5" Type="http://schemas.openxmlformats.org/officeDocument/2006/relationships/image" Target="../media/image91.png"/><Relationship Id="rId4" Type="http://schemas.openxmlformats.org/officeDocument/2006/relationships/image" Target="../media/image90.wmf"/></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62.xml"/><Relationship Id="rId5" Type="http://schemas.openxmlformats.org/officeDocument/2006/relationships/image" Target="../media/image94.png"/><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62.xml"/><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18.xml"/><Relationship Id="rId1" Type="http://schemas.openxmlformats.org/officeDocument/2006/relationships/vmlDrawing" Target="../drawings/vmlDrawing17.vml"/><Relationship Id="rId5" Type="http://schemas.openxmlformats.org/officeDocument/2006/relationships/image" Target="../media/image96.emf"/><Relationship Id="rId4" Type="http://schemas.openxmlformats.org/officeDocument/2006/relationships/oleObject" Target="../embeddings/oleObject25.bin"/></Relationships>
</file>

<file path=ppt/slides/_rels/slide56.xml.rels><?xml version="1.0" encoding="UTF-8" standalone="yes"?>
<Relationships xmlns="http://schemas.openxmlformats.org/package/2006/relationships"><Relationship Id="rId3" Type="http://schemas.openxmlformats.org/officeDocument/2006/relationships/hyperlink" Target="http://dx.doi.org/10.1201/9781420055504.ch12" TargetMode="External"/><Relationship Id="rId2" Type="http://schemas.openxmlformats.org/officeDocument/2006/relationships/slideLayout" Target="../slideLayouts/slideLayout17.xml"/><Relationship Id="rId1" Type="http://schemas.openxmlformats.org/officeDocument/2006/relationships/vmlDrawing" Target="../drawings/vmlDrawing18.vml"/><Relationship Id="rId5" Type="http://schemas.openxmlformats.org/officeDocument/2006/relationships/image" Target="../media/image98.wmf"/><Relationship Id="rId4" Type="http://schemas.openxmlformats.org/officeDocument/2006/relationships/oleObject" Target="../embeddings/oleObject26.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132.xml"/><Relationship Id="rId1" Type="http://schemas.openxmlformats.org/officeDocument/2006/relationships/vmlDrawing" Target="../drawings/vmlDrawing19.vml"/><Relationship Id="rId6" Type="http://schemas.openxmlformats.org/officeDocument/2006/relationships/image" Target="../media/image99.wmf"/><Relationship Id="rId5" Type="http://schemas.openxmlformats.org/officeDocument/2006/relationships/oleObject" Target="../embeddings/oleObject27.bin"/><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133.xml"/><Relationship Id="rId1" Type="http://schemas.openxmlformats.org/officeDocument/2006/relationships/vmlDrawing" Target="../drawings/vmlDrawing20.vml"/><Relationship Id="rId5" Type="http://schemas.openxmlformats.org/officeDocument/2006/relationships/image" Target="../media/image102.emf"/><Relationship Id="rId4" Type="http://schemas.openxmlformats.org/officeDocument/2006/relationships/oleObject" Target="../embeddings/oleObject28.bin"/></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dx.doi.org/10.1016/j.envsoft.2011.07.018" TargetMode="External"/><Relationship Id="rId1" Type="http://schemas.openxmlformats.org/officeDocument/2006/relationships/slideLayout" Target="../slideLayouts/slideLayout132.xml"/></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132.xml"/><Relationship Id="rId1" Type="http://schemas.openxmlformats.org/officeDocument/2006/relationships/vmlDrawing" Target="../drawings/vmlDrawing21.vml"/><Relationship Id="rId6" Type="http://schemas.openxmlformats.org/officeDocument/2006/relationships/image" Target="../media/image105.wmf"/><Relationship Id="rId5" Type="http://schemas.openxmlformats.org/officeDocument/2006/relationships/oleObject" Target="../embeddings/oleObject29.bin"/><Relationship Id="rId4" Type="http://schemas.openxmlformats.org/officeDocument/2006/relationships/hyperlink" Target="http://dx.doi.org/10.1016/j.envsoft.2011.07.018"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6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32.xml"/><Relationship Id="rId5" Type="http://schemas.openxmlformats.org/officeDocument/2006/relationships/image" Target="../media/image110.png"/><Relationship Id="rId4" Type="http://schemas.openxmlformats.org/officeDocument/2006/relationships/image" Target="../media/image109.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themeOverride" Target="../theme/themeOverride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5.xml"/><Relationship Id="rId1" Type="http://schemas.openxmlformats.org/officeDocument/2006/relationships/vmlDrawing" Target="../drawings/vmlDrawing3.v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06674" y="196949"/>
            <a:ext cx="9037326" cy="703803"/>
          </a:xfrm>
        </p:spPr>
        <p:txBody>
          <a:bodyPr/>
          <a:lstStyle/>
          <a:p>
            <a:r>
              <a:rPr lang="en-US" dirty="0" smtClean="0"/>
              <a:t>Extended Hydrologic Terrain Analysis</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8278"/>
          <a:stretch/>
        </p:blipFill>
        <p:spPr bwMode="auto">
          <a:xfrm>
            <a:off x="5527343" y="2015591"/>
            <a:ext cx="3302308" cy="366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243152" y="1157936"/>
            <a:ext cx="5871045" cy="5597706"/>
          </a:xfrm>
        </p:spPr>
        <p:txBody>
          <a:bodyPr/>
          <a:lstStyle/>
          <a:p>
            <a:r>
              <a:rPr lang="en-US" dirty="0" smtClean="0"/>
              <a:t>Establishing the terrain flow analysis framework</a:t>
            </a:r>
          </a:p>
          <a:p>
            <a:r>
              <a:rPr lang="en-US" dirty="0" smtClean="0"/>
              <a:t>Hydrologic Terrain Analysis Software</a:t>
            </a:r>
          </a:p>
          <a:p>
            <a:r>
              <a:rPr lang="en-US" dirty="0" smtClean="0"/>
              <a:t>Channelization threshold?</a:t>
            </a:r>
          </a:p>
          <a:p>
            <a:r>
              <a:rPr lang="en-US" dirty="0" smtClean="0"/>
              <a:t>Geomorphology</a:t>
            </a:r>
          </a:p>
          <a:p>
            <a:r>
              <a:rPr lang="en-US" dirty="0" err="1" smtClean="0"/>
              <a:t>Dinfinity</a:t>
            </a:r>
            <a:endParaRPr lang="en-US" dirty="0" smtClean="0"/>
          </a:p>
          <a:p>
            <a:r>
              <a:rPr lang="en-US" dirty="0" smtClean="0"/>
              <a:t>Generalized flow accumulation</a:t>
            </a:r>
          </a:p>
          <a:p>
            <a:r>
              <a:rPr lang="en-US" dirty="0" smtClean="0"/>
              <a:t>Height above the nearest drainage (HAND)</a:t>
            </a:r>
          </a:p>
        </p:txBody>
      </p:sp>
    </p:spTree>
    <p:extLst>
      <p:ext uri="{BB962C8B-B14F-4D97-AF65-F5344CB8AC3E}">
        <p14:creationId xmlns:p14="http://schemas.microsoft.com/office/powerpoint/2010/main" val="4055166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p:cNvGraphicFramePr>
          <p:nvPr>
            <p:extLst/>
          </p:nvPr>
        </p:nvGraphicFramePr>
        <p:xfrm>
          <a:off x="4757554" y="2451087"/>
          <a:ext cx="4077224" cy="3295926"/>
        </p:xfrm>
        <a:graphic>
          <a:graphicData uri="http://schemas.openxmlformats.org/presentationml/2006/ole">
            <mc:AlternateContent xmlns:mc="http://schemas.openxmlformats.org/markup-compatibility/2006">
              <mc:Choice xmlns:v="urn:schemas-microsoft-com:vml" Requires="v">
                <p:oleObj spid="_x0000_s63494" name="Worksheet" r:id="rId4" imgW="2486112" imgH="2009711" progId="Excel.Sheet.8">
                  <p:embed/>
                </p:oleObj>
              </mc:Choice>
              <mc:Fallback>
                <p:oleObj name="Worksheet" r:id="rId4" imgW="2486112" imgH="2009711" progId="Excel.Sheet.8">
                  <p:embed/>
                  <p:pic>
                    <p:nvPicPr>
                      <p:cNvPr id="2" name="Object 1"/>
                      <p:cNvPicPr>
                        <a:picLocks noChangeAspect="1" noChangeArrowheads="1"/>
                      </p:cNvPicPr>
                      <p:nvPr/>
                    </p:nvPicPr>
                    <p:blipFill>
                      <a:blip r:embed="rId5"/>
                      <a:srcRect/>
                      <a:stretch>
                        <a:fillRect/>
                      </a:stretch>
                    </p:blipFill>
                    <p:spPr bwMode="auto">
                      <a:xfrm>
                        <a:off x="4757554" y="2451087"/>
                        <a:ext cx="4077224" cy="329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8" name="Rectangle 6"/>
          <p:cNvSpPr>
            <a:spLocks noGrp="1" noChangeArrowheads="1"/>
          </p:cNvSpPr>
          <p:nvPr>
            <p:ph type="title" idx="4294967295"/>
          </p:nvPr>
        </p:nvSpPr>
        <p:spPr>
          <a:xfrm>
            <a:off x="2306472" y="180651"/>
            <a:ext cx="4531057" cy="1371600"/>
          </a:xfrm>
          <a:noFill/>
          <a:ln/>
        </p:spPr>
        <p:txBody>
          <a:bodyPr/>
          <a:lstStyle/>
          <a:p>
            <a:r>
              <a:rPr lang="en-US" sz="3600" dirty="0" smtClean="0"/>
              <a:t>Carving</a:t>
            </a:r>
            <a:endParaRPr lang="en-US" sz="3600" dirty="0"/>
          </a:p>
        </p:txBody>
      </p:sp>
      <p:graphicFrame>
        <p:nvGraphicFramePr>
          <p:cNvPr id="6" name="Object 78"/>
          <p:cNvGraphicFramePr>
            <a:graphicFrameLocks noChangeAspect="1"/>
          </p:cNvGraphicFramePr>
          <p:nvPr>
            <p:extLst/>
          </p:nvPr>
        </p:nvGraphicFramePr>
        <p:xfrm>
          <a:off x="377114" y="2445594"/>
          <a:ext cx="4069787" cy="3290887"/>
        </p:xfrm>
        <a:graphic>
          <a:graphicData uri="http://schemas.openxmlformats.org/presentationml/2006/ole">
            <mc:AlternateContent xmlns:mc="http://schemas.openxmlformats.org/markup-compatibility/2006">
              <mc:Choice xmlns:v="urn:schemas-microsoft-com:vml" Requires="v">
                <p:oleObj spid="_x0000_s63495" name="Worksheet" r:id="rId6" imgW="2486112" imgH="2009711" progId="Excel.Sheet.8">
                  <p:embed/>
                </p:oleObj>
              </mc:Choice>
              <mc:Fallback>
                <p:oleObj name="Worksheet" r:id="rId6" imgW="2486112" imgH="2009711" progId="Excel.Sheet.8">
                  <p:embed/>
                  <p:pic>
                    <p:nvPicPr>
                      <p:cNvPr id="6" name="Object 78"/>
                      <p:cNvPicPr>
                        <a:picLocks noChangeAspect="1" noChangeArrowheads="1"/>
                      </p:cNvPicPr>
                      <p:nvPr/>
                    </p:nvPicPr>
                    <p:blipFill>
                      <a:blip r:embed="rId7"/>
                      <a:srcRect/>
                      <a:stretch>
                        <a:fillRect/>
                      </a:stretch>
                    </p:blipFill>
                    <p:spPr bwMode="auto">
                      <a:xfrm>
                        <a:off x="377114" y="2445594"/>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5055107"/>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2403210" y="5390757"/>
            <a:ext cx="867040" cy="65792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1782884" y="6048679"/>
            <a:ext cx="567784"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Pits</a:t>
            </a:r>
            <a:endParaRPr lang="en-US" sz="2000" dirty="0"/>
          </a:p>
        </p:txBody>
      </p:sp>
      <p:sp>
        <p:nvSpPr>
          <p:cNvPr id="10" name="Line 92"/>
          <p:cNvSpPr>
            <a:spLocks noChangeShapeType="1"/>
          </p:cNvSpPr>
          <p:nvPr/>
        </p:nvSpPr>
        <p:spPr bwMode="auto">
          <a:xfrm flipH="1" flipV="1">
            <a:off x="5909478" y="2768608"/>
            <a:ext cx="641445" cy="325144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3"/>
          <p:cNvSpPr>
            <a:spLocks noChangeShapeType="1"/>
          </p:cNvSpPr>
          <p:nvPr/>
        </p:nvSpPr>
        <p:spPr bwMode="auto">
          <a:xfrm flipV="1">
            <a:off x="6960358" y="2795578"/>
            <a:ext cx="709684" cy="32387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94"/>
          <p:cNvSpPr txBox="1">
            <a:spLocks noChangeArrowheads="1"/>
          </p:cNvSpPr>
          <p:nvPr/>
        </p:nvSpPr>
        <p:spPr bwMode="auto">
          <a:xfrm>
            <a:off x="6041680" y="6020053"/>
            <a:ext cx="1542410"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Carve outlets</a:t>
            </a:r>
            <a:endParaRPr lang="en-US" sz="2000" dirty="0"/>
          </a:p>
        </p:txBody>
      </p:sp>
      <p:sp>
        <p:nvSpPr>
          <p:cNvPr id="18" name="Rectangle 6"/>
          <p:cNvSpPr txBox="1">
            <a:spLocks noChangeArrowheads="1"/>
          </p:cNvSpPr>
          <p:nvPr/>
        </p:nvSpPr>
        <p:spPr bwMode="auto">
          <a:xfrm>
            <a:off x="382137" y="1206508"/>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Original DEM</a:t>
            </a:r>
            <a:endParaRPr lang="en-US" sz="3200" dirty="0"/>
          </a:p>
        </p:txBody>
      </p:sp>
      <p:sp>
        <p:nvSpPr>
          <p:cNvPr id="4" name="Freeform 3"/>
          <p:cNvSpPr/>
          <p:nvPr/>
        </p:nvSpPr>
        <p:spPr bwMode="auto">
          <a:xfrm>
            <a:off x="776975" y="3418294"/>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214034" y="5067064"/>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Oval 90"/>
          <p:cNvSpPr>
            <a:spLocks noChangeArrowheads="1"/>
          </p:cNvSpPr>
          <p:nvPr/>
        </p:nvSpPr>
        <p:spPr bwMode="auto">
          <a:xfrm>
            <a:off x="5494478" y="2387608"/>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91"/>
          <p:cNvSpPr>
            <a:spLocks noChangeArrowheads="1"/>
          </p:cNvSpPr>
          <p:nvPr/>
        </p:nvSpPr>
        <p:spPr bwMode="auto">
          <a:xfrm>
            <a:off x="7544031" y="2414578"/>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Rectangle 6"/>
          <p:cNvSpPr txBox="1">
            <a:spLocks noChangeArrowheads="1"/>
          </p:cNvSpPr>
          <p:nvPr/>
        </p:nvSpPr>
        <p:spPr bwMode="auto">
          <a:xfrm>
            <a:off x="4776716" y="1222428"/>
            <a:ext cx="405338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Carved DEM</a:t>
            </a:r>
            <a:endParaRPr lang="en-US" sz="3200" dirty="0"/>
          </a:p>
        </p:txBody>
      </p:sp>
    </p:spTree>
    <p:extLst>
      <p:ext uri="{BB962C8B-B14F-4D97-AF65-F5344CB8AC3E}">
        <p14:creationId xmlns:p14="http://schemas.microsoft.com/office/powerpoint/2010/main" val="142033865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p:cNvPicPr>
            <a:picLocks noChangeAspect="1" noChangeArrowheads="1"/>
          </p:cNvPicPr>
          <p:nvPr/>
        </p:nvPicPr>
        <p:blipFill>
          <a:blip r:embed="rId2">
            <a:extLst>
              <a:ext uri="{28A0092B-C50C-407E-A947-70E740481C1C}">
                <a14:useLocalDpi xmlns:a14="http://schemas.microsoft.com/office/drawing/2010/main" val="0"/>
              </a:ext>
            </a:extLst>
          </a:blip>
          <a:srcRect t="45833"/>
          <a:stretch>
            <a:fillRect/>
          </a:stretch>
        </p:blipFill>
        <p:spPr bwMode="auto">
          <a:xfrm>
            <a:off x="431800" y="176213"/>
            <a:ext cx="8553450"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776" b="73892"/>
          <a:stretch>
            <a:fillRect/>
          </a:stretch>
        </p:blipFill>
        <p:spPr bwMode="auto">
          <a:xfrm>
            <a:off x="1087438" y="6251575"/>
            <a:ext cx="72612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6"/>
          <p:cNvPicPr>
            <a:picLocks noChangeArrowheads="1"/>
          </p:cNvPicPr>
          <p:nvPr/>
        </p:nvPicPr>
        <p:blipFill>
          <a:blip r:embed="rId4">
            <a:extLst>
              <a:ext uri="{28A0092B-C50C-407E-A947-70E740481C1C}">
                <a14:useLocalDpi xmlns:a14="http://schemas.microsoft.com/office/drawing/2010/main" val="0"/>
              </a:ext>
            </a:extLst>
          </a:blip>
          <a:srcRect l="52708" t="27225" b="50505"/>
          <a:stretch>
            <a:fillRect/>
          </a:stretch>
        </p:blipFill>
        <p:spPr bwMode="auto">
          <a:xfrm>
            <a:off x="4867275" y="3892550"/>
            <a:ext cx="3700463"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p:cNvPicPr>
            <a:picLocks noChangeArrowheads="1"/>
          </p:cNvPicPr>
          <p:nvPr/>
        </p:nvPicPr>
        <p:blipFill>
          <a:blip r:embed="rId4">
            <a:extLst>
              <a:ext uri="{28A0092B-C50C-407E-A947-70E740481C1C}">
                <a14:useLocalDpi xmlns:a14="http://schemas.microsoft.com/office/drawing/2010/main" val="0"/>
              </a:ext>
            </a:extLst>
          </a:blip>
          <a:srcRect l="54271" t="71062" r="4544"/>
          <a:stretch>
            <a:fillRect/>
          </a:stretch>
        </p:blipFill>
        <p:spPr bwMode="auto">
          <a:xfrm>
            <a:off x="4926013" y="750888"/>
            <a:ext cx="32226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6" name="Group 13"/>
          <p:cNvGrpSpPr>
            <a:grpSpLocks/>
          </p:cNvGrpSpPr>
          <p:nvPr/>
        </p:nvGrpSpPr>
        <p:grpSpPr bwMode="auto">
          <a:xfrm>
            <a:off x="827088" y="3851275"/>
            <a:ext cx="3700462" cy="2403475"/>
            <a:chOff x="474" y="841"/>
            <a:chExt cx="2331" cy="1514"/>
          </a:xfrm>
        </p:grpSpPr>
        <p:pic>
          <p:nvPicPr>
            <p:cNvPr id="81934" name="Picture 8"/>
            <p:cNvPicPr>
              <a:picLocks noChangeArrowheads="1"/>
            </p:cNvPicPr>
            <p:nvPr/>
          </p:nvPicPr>
          <p:blipFill>
            <a:blip r:embed="rId4">
              <a:extLst>
                <a:ext uri="{28A0092B-C50C-407E-A947-70E740481C1C}">
                  <a14:useLocalDpi xmlns:a14="http://schemas.microsoft.com/office/drawing/2010/main" val="0"/>
                </a:ext>
              </a:extLst>
            </a:blip>
            <a:srcRect l="52708" t="4710" b="72133"/>
            <a:stretch>
              <a:fillRect/>
            </a:stretch>
          </p:blipFill>
          <p:spPr bwMode="auto">
            <a:xfrm>
              <a:off x="474" y="841"/>
              <a:ext cx="2331" cy="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5" name="Rectangle 9"/>
            <p:cNvSpPr>
              <a:spLocks noChangeArrowheads="1"/>
            </p:cNvSpPr>
            <p:nvPr/>
          </p:nvSpPr>
          <p:spPr bwMode="auto">
            <a:xfrm>
              <a:off x="1293" y="870"/>
              <a:ext cx="269" cy="2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81927" name="Group 12"/>
          <p:cNvGrpSpPr>
            <a:grpSpLocks/>
          </p:cNvGrpSpPr>
          <p:nvPr/>
        </p:nvGrpSpPr>
        <p:grpSpPr bwMode="auto">
          <a:xfrm>
            <a:off x="690563" y="1392238"/>
            <a:ext cx="3751262" cy="2211387"/>
            <a:chOff x="366" y="2504"/>
            <a:chExt cx="2363" cy="1393"/>
          </a:xfrm>
        </p:grpSpPr>
        <p:pic>
          <p:nvPicPr>
            <p:cNvPr id="81932" name="Picture 3"/>
            <p:cNvPicPr>
              <a:picLocks noChangeArrowheads="1"/>
            </p:cNvPicPr>
            <p:nvPr/>
          </p:nvPicPr>
          <p:blipFill>
            <a:blip r:embed="rId5">
              <a:extLst>
                <a:ext uri="{28A0092B-C50C-407E-A947-70E740481C1C}">
                  <a14:useLocalDpi xmlns:a14="http://schemas.microsoft.com/office/drawing/2010/main" val="0"/>
                </a:ext>
              </a:extLst>
            </a:blip>
            <a:srcRect t="75650" r="52058" b="3044"/>
            <a:stretch>
              <a:fillRect/>
            </a:stretch>
          </p:blipFill>
          <p:spPr bwMode="auto">
            <a:xfrm>
              <a:off x="366" y="2504"/>
              <a:ext cx="2363" cy="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3" name="Rectangle 10"/>
            <p:cNvSpPr>
              <a:spLocks noChangeArrowheads="1"/>
            </p:cNvSpPr>
            <p:nvPr/>
          </p:nvSpPr>
          <p:spPr bwMode="auto">
            <a:xfrm>
              <a:off x="1280" y="2573"/>
              <a:ext cx="269" cy="2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81928" name="Rectangle 11"/>
          <p:cNvSpPr>
            <a:spLocks noChangeArrowheads="1"/>
          </p:cNvSpPr>
          <p:nvPr/>
        </p:nvSpPr>
        <p:spPr bwMode="auto">
          <a:xfrm>
            <a:off x="6188075" y="4075113"/>
            <a:ext cx="427038"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1929" name="Text Box 14"/>
          <p:cNvSpPr txBox="1">
            <a:spLocks noChangeArrowheads="1"/>
          </p:cNvSpPr>
          <p:nvPr/>
        </p:nvSpPr>
        <p:spPr bwMode="auto">
          <a:xfrm>
            <a:off x="1738313" y="1352550"/>
            <a:ext cx="212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Filling</a:t>
            </a:r>
          </a:p>
        </p:txBody>
      </p:sp>
      <p:sp>
        <p:nvSpPr>
          <p:cNvPr id="81930" name="Text Box 15"/>
          <p:cNvSpPr txBox="1">
            <a:spLocks noChangeArrowheads="1"/>
          </p:cNvSpPr>
          <p:nvPr/>
        </p:nvSpPr>
        <p:spPr bwMode="auto">
          <a:xfrm>
            <a:off x="1604963" y="4003675"/>
            <a:ext cx="212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Carving</a:t>
            </a:r>
          </a:p>
        </p:txBody>
      </p:sp>
      <p:sp>
        <p:nvSpPr>
          <p:cNvPr id="81931" name="Text Box 16"/>
          <p:cNvSpPr txBox="1">
            <a:spLocks noChangeArrowheads="1"/>
          </p:cNvSpPr>
          <p:nvPr/>
        </p:nvSpPr>
        <p:spPr bwMode="auto">
          <a:xfrm>
            <a:off x="5305425" y="3703638"/>
            <a:ext cx="2082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Minimizing Alterations</a:t>
            </a:r>
          </a:p>
        </p:txBody>
      </p:sp>
    </p:spTree>
    <p:extLst>
      <p:ext uri="{BB962C8B-B14F-4D97-AF65-F5344CB8AC3E}">
        <p14:creationId xmlns:p14="http://schemas.microsoft.com/office/powerpoint/2010/main" val="31126962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6"/>
          <p:cNvSpPr txBox="1">
            <a:spLocks noChangeArrowheads="1"/>
          </p:cNvSpPr>
          <p:nvPr/>
        </p:nvSpPr>
        <p:spPr bwMode="auto">
          <a:xfrm>
            <a:off x="4408228" y="976764"/>
            <a:ext cx="4421874"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smtClean="0"/>
              <a:t>Optimally adjusted</a:t>
            </a:r>
            <a:endParaRPr lang="en-US" sz="2800" dirty="0"/>
          </a:p>
        </p:txBody>
      </p:sp>
      <p:sp>
        <p:nvSpPr>
          <p:cNvPr id="23558" name="Rectangle 6"/>
          <p:cNvSpPr>
            <a:spLocks noGrp="1" noChangeArrowheads="1"/>
          </p:cNvSpPr>
          <p:nvPr>
            <p:ph type="title" idx="4294967295"/>
          </p:nvPr>
        </p:nvSpPr>
        <p:spPr>
          <a:xfrm>
            <a:off x="1473959" y="44171"/>
            <a:ext cx="6196083" cy="1371600"/>
          </a:xfrm>
          <a:noFill/>
          <a:ln/>
        </p:spPr>
        <p:txBody>
          <a:bodyPr/>
          <a:lstStyle/>
          <a:p>
            <a:r>
              <a:rPr lang="en-US" sz="3600" dirty="0" smtClean="0"/>
              <a:t>Minimizing DEM Alterations </a:t>
            </a:r>
            <a:endParaRPr lang="en-US" sz="3600" dirty="0"/>
          </a:p>
        </p:txBody>
      </p:sp>
      <p:graphicFrame>
        <p:nvGraphicFramePr>
          <p:cNvPr id="6" name="Object 78"/>
          <p:cNvGraphicFramePr>
            <a:graphicFrameLocks noChangeAspect="1"/>
          </p:cNvGraphicFramePr>
          <p:nvPr>
            <p:extLst/>
          </p:nvPr>
        </p:nvGraphicFramePr>
        <p:xfrm>
          <a:off x="377114" y="2623018"/>
          <a:ext cx="4069787" cy="3290887"/>
        </p:xfrm>
        <a:graphic>
          <a:graphicData uri="http://schemas.openxmlformats.org/presentationml/2006/ole">
            <mc:AlternateContent xmlns:mc="http://schemas.openxmlformats.org/markup-compatibility/2006">
              <mc:Choice xmlns:v="urn:schemas-microsoft-com:vml" Requires="v">
                <p:oleObj spid="_x0000_s64518" name="Worksheet" r:id="rId4" imgW="2486112" imgH="2009711" progId="Excel.Sheet.8">
                  <p:embed/>
                </p:oleObj>
              </mc:Choice>
              <mc:Fallback>
                <p:oleObj name="Worksheet" r:id="rId4" imgW="2486112" imgH="2009711" progId="Excel.Sheet.8">
                  <p:embed/>
                  <p:pic>
                    <p:nvPicPr>
                      <p:cNvPr id="6" name="Object 78"/>
                      <p:cNvPicPr>
                        <a:picLocks noChangeAspect="1" noChangeArrowheads="1"/>
                      </p:cNvPicPr>
                      <p:nvPr/>
                    </p:nvPicPr>
                    <p:blipFill>
                      <a:blip r:embed="rId5"/>
                      <a:srcRect/>
                      <a:stretch>
                        <a:fillRect/>
                      </a:stretch>
                    </p:blipFill>
                    <p:spPr bwMode="auto">
                      <a:xfrm>
                        <a:off x="377114" y="2623018"/>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5232531"/>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2350668" y="5568180"/>
            <a:ext cx="919582" cy="65792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1905716" y="6226103"/>
            <a:ext cx="567784"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Pits</a:t>
            </a:r>
            <a:endParaRPr lang="en-US" sz="2000" dirty="0"/>
          </a:p>
        </p:txBody>
      </p:sp>
      <p:sp>
        <p:nvSpPr>
          <p:cNvPr id="18" name="Rectangle 6"/>
          <p:cNvSpPr txBox="1">
            <a:spLocks noChangeArrowheads="1"/>
          </p:cNvSpPr>
          <p:nvPr/>
        </p:nvSpPr>
        <p:spPr bwMode="auto">
          <a:xfrm>
            <a:off x="382137" y="960844"/>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smtClean="0"/>
              <a:t>Original DEM</a:t>
            </a:r>
            <a:endParaRPr lang="en-US" sz="2800" dirty="0"/>
          </a:p>
        </p:txBody>
      </p:sp>
      <p:sp>
        <p:nvSpPr>
          <p:cNvPr id="4" name="Freeform 3"/>
          <p:cNvSpPr/>
          <p:nvPr/>
        </p:nvSpPr>
        <p:spPr bwMode="auto">
          <a:xfrm>
            <a:off x="776975" y="3595718"/>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214034" y="5244488"/>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aphicFrame>
        <p:nvGraphicFramePr>
          <p:cNvPr id="19" name="Object 5"/>
          <p:cNvGraphicFramePr>
            <a:graphicFrameLocks noChangeAspect="1"/>
          </p:cNvGraphicFramePr>
          <p:nvPr>
            <p:extLst/>
          </p:nvPr>
        </p:nvGraphicFramePr>
        <p:xfrm>
          <a:off x="4698287" y="2654381"/>
          <a:ext cx="4077224" cy="3295926"/>
        </p:xfrm>
        <a:graphic>
          <a:graphicData uri="http://schemas.openxmlformats.org/presentationml/2006/ole">
            <mc:AlternateContent xmlns:mc="http://schemas.openxmlformats.org/markup-compatibility/2006">
              <mc:Choice xmlns:v="urn:schemas-microsoft-com:vml" Requires="v">
                <p:oleObj spid="_x0000_s64519" name="Worksheet" r:id="rId6" imgW="2486112" imgH="2009711" progId="Excel.Sheet.8">
                  <p:embed/>
                </p:oleObj>
              </mc:Choice>
              <mc:Fallback>
                <p:oleObj name="Worksheet" r:id="rId6" imgW="2486112" imgH="2009711" progId="Excel.Sheet.8">
                  <p:embed/>
                  <p:pic>
                    <p:nvPicPr>
                      <p:cNvPr id="19" name="Object 5"/>
                      <p:cNvPicPr>
                        <a:picLocks noChangeAspect="1" noChangeArrowheads="1"/>
                      </p:cNvPicPr>
                      <p:nvPr/>
                    </p:nvPicPr>
                    <p:blipFill>
                      <a:blip r:embed="rId7"/>
                      <a:srcRect/>
                      <a:stretch>
                        <a:fillRect/>
                      </a:stretch>
                    </p:blipFill>
                    <p:spPr bwMode="auto">
                      <a:xfrm>
                        <a:off x="4698287" y="2654381"/>
                        <a:ext cx="4077224" cy="32959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 name="Group 53"/>
          <p:cNvGrpSpPr>
            <a:grpSpLocks noChangeAspect="1"/>
          </p:cNvGrpSpPr>
          <p:nvPr/>
        </p:nvGrpSpPr>
        <p:grpSpPr bwMode="auto">
          <a:xfrm>
            <a:off x="5292573" y="3133790"/>
            <a:ext cx="2431557" cy="2229517"/>
            <a:chOff x="1852" y="1980"/>
            <a:chExt cx="1721" cy="1578"/>
          </a:xfrm>
        </p:grpSpPr>
        <p:sp>
          <p:nvSpPr>
            <p:cNvPr id="22" name="Line 28"/>
            <p:cNvSpPr>
              <a:spLocks noChangeShapeType="1"/>
            </p:cNvSpPr>
            <p:nvPr/>
          </p:nvSpPr>
          <p:spPr bwMode="auto">
            <a:xfrm flipV="1">
              <a:off x="2152" y="2676"/>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9"/>
            <p:cNvSpPr>
              <a:spLocks noChangeShapeType="1"/>
            </p:cNvSpPr>
            <p:nvPr/>
          </p:nvSpPr>
          <p:spPr bwMode="auto">
            <a:xfrm flipV="1">
              <a:off x="2152" y="243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0"/>
            <p:cNvSpPr>
              <a:spLocks noChangeShapeType="1"/>
            </p:cNvSpPr>
            <p:nvPr/>
          </p:nvSpPr>
          <p:spPr bwMode="auto">
            <a:xfrm flipV="1">
              <a:off x="2152" y="2202"/>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1"/>
            <p:cNvSpPr>
              <a:spLocks noChangeShapeType="1"/>
            </p:cNvSpPr>
            <p:nvPr/>
          </p:nvSpPr>
          <p:spPr bwMode="auto">
            <a:xfrm flipV="1">
              <a:off x="2152" y="198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34"/>
            <p:cNvSpPr>
              <a:spLocks noChangeShapeType="1"/>
            </p:cNvSpPr>
            <p:nvPr/>
          </p:nvSpPr>
          <p:spPr bwMode="auto">
            <a:xfrm flipV="1">
              <a:off x="2152" y="291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35"/>
            <p:cNvSpPr>
              <a:spLocks noChangeShapeType="1"/>
            </p:cNvSpPr>
            <p:nvPr/>
          </p:nvSpPr>
          <p:spPr bwMode="auto">
            <a:xfrm flipV="1">
              <a:off x="2152"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36"/>
            <p:cNvSpPr>
              <a:spLocks noChangeShapeType="1"/>
            </p:cNvSpPr>
            <p:nvPr/>
          </p:nvSpPr>
          <p:spPr bwMode="auto">
            <a:xfrm flipV="1">
              <a:off x="2428"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37"/>
            <p:cNvSpPr>
              <a:spLocks noChangeShapeType="1"/>
            </p:cNvSpPr>
            <p:nvPr/>
          </p:nvSpPr>
          <p:spPr bwMode="auto">
            <a:xfrm flipV="1">
              <a:off x="1852"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8"/>
            <p:cNvSpPr>
              <a:spLocks noChangeShapeType="1"/>
            </p:cNvSpPr>
            <p:nvPr/>
          </p:nvSpPr>
          <p:spPr bwMode="auto">
            <a:xfrm flipV="1">
              <a:off x="3573" y="3366"/>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46"/>
            <p:cNvSpPr>
              <a:spLocks noChangeShapeType="1"/>
            </p:cNvSpPr>
            <p:nvPr/>
          </p:nvSpPr>
          <p:spPr bwMode="auto">
            <a:xfrm flipH="1">
              <a:off x="2458" y="3126"/>
              <a:ext cx="190"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47"/>
            <p:cNvSpPr>
              <a:spLocks noChangeShapeType="1"/>
            </p:cNvSpPr>
            <p:nvPr/>
          </p:nvSpPr>
          <p:spPr bwMode="auto">
            <a:xfrm flipV="1">
              <a:off x="1936" y="2922"/>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49"/>
            <p:cNvSpPr>
              <a:spLocks noChangeShapeType="1"/>
            </p:cNvSpPr>
            <p:nvPr/>
          </p:nvSpPr>
          <p:spPr bwMode="auto">
            <a:xfrm flipH="1">
              <a:off x="1908" y="2886"/>
              <a:ext cx="190" cy="0"/>
            </a:xfrm>
            <a:prstGeom prst="line">
              <a:avLst/>
            </a:prstGeom>
            <a:noFill/>
            <a:ln w="28575">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50"/>
            <p:cNvSpPr>
              <a:spLocks noChangeShapeType="1"/>
            </p:cNvSpPr>
            <p:nvPr/>
          </p:nvSpPr>
          <p:spPr bwMode="auto">
            <a:xfrm flipH="1" flipV="1">
              <a:off x="2476" y="3156"/>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51"/>
            <p:cNvSpPr>
              <a:spLocks noChangeShapeType="1"/>
            </p:cNvSpPr>
            <p:nvPr/>
          </p:nvSpPr>
          <p:spPr bwMode="auto">
            <a:xfrm flipH="1" flipV="1">
              <a:off x="2194" y="2922"/>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 name="Text Box 87"/>
          <p:cNvSpPr txBox="1">
            <a:spLocks noChangeArrowheads="1"/>
          </p:cNvSpPr>
          <p:nvPr/>
        </p:nvSpPr>
        <p:spPr bwMode="auto">
          <a:xfrm>
            <a:off x="6377661" y="2041518"/>
            <a:ext cx="925253"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Carved</a:t>
            </a:r>
            <a:endParaRPr lang="en-US" sz="2000" dirty="0"/>
          </a:p>
        </p:txBody>
      </p:sp>
      <p:sp>
        <p:nvSpPr>
          <p:cNvPr id="38" name="Text Box 87"/>
          <p:cNvSpPr txBox="1">
            <a:spLocks noChangeArrowheads="1"/>
          </p:cNvSpPr>
          <p:nvPr/>
        </p:nvSpPr>
        <p:spPr bwMode="auto">
          <a:xfrm>
            <a:off x="7092162" y="6244745"/>
            <a:ext cx="780983"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Filled</a:t>
            </a:r>
            <a:endParaRPr lang="en-US" sz="2000" dirty="0"/>
          </a:p>
        </p:txBody>
      </p:sp>
      <p:sp>
        <p:nvSpPr>
          <p:cNvPr id="39" name="Line 86"/>
          <p:cNvSpPr>
            <a:spLocks noChangeShapeType="1"/>
          </p:cNvSpPr>
          <p:nvPr/>
        </p:nvSpPr>
        <p:spPr bwMode="auto">
          <a:xfrm flipV="1">
            <a:off x="7537245" y="5568178"/>
            <a:ext cx="93442" cy="67656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86"/>
          <p:cNvSpPr>
            <a:spLocks noChangeShapeType="1"/>
          </p:cNvSpPr>
          <p:nvPr/>
        </p:nvSpPr>
        <p:spPr bwMode="auto">
          <a:xfrm flipH="1" flipV="1">
            <a:off x="6174207" y="4897057"/>
            <a:ext cx="1168289" cy="134768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86"/>
          <p:cNvSpPr>
            <a:spLocks noChangeShapeType="1"/>
          </p:cNvSpPr>
          <p:nvPr/>
        </p:nvSpPr>
        <p:spPr bwMode="auto">
          <a:xfrm flipH="1">
            <a:off x="5877502" y="2457546"/>
            <a:ext cx="500157" cy="57225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82159423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0417" y="823855"/>
            <a:ext cx="5678435" cy="6034145"/>
          </a:xfrm>
          <a:prstGeom prst="rect">
            <a:avLst/>
          </a:prstGeom>
        </p:spPr>
      </p:pic>
      <p:pic>
        <p:nvPicPr>
          <p:cNvPr id="8" name="Picture 7"/>
          <p:cNvPicPr>
            <a:picLocks noChangeAspect="1"/>
          </p:cNvPicPr>
          <p:nvPr/>
        </p:nvPicPr>
        <p:blipFill rotWithShape="1">
          <a:blip r:embed="rId3"/>
          <a:srcRect r="15936"/>
          <a:stretch/>
        </p:blipFill>
        <p:spPr>
          <a:xfrm>
            <a:off x="306689" y="3351317"/>
            <a:ext cx="2004648" cy="3079333"/>
          </a:xfrm>
          <a:prstGeom prst="rect">
            <a:avLst/>
          </a:prstGeom>
          <a:ln w="12700">
            <a:solidFill>
              <a:schemeClr val="tx1"/>
            </a:solidFill>
          </a:ln>
        </p:spPr>
      </p:pic>
      <p:sp>
        <p:nvSpPr>
          <p:cNvPr id="13" name="Rectangle 3"/>
          <p:cNvSpPr txBox="1">
            <a:spLocks noChangeArrowheads="1"/>
          </p:cNvSpPr>
          <p:nvPr/>
        </p:nvSpPr>
        <p:spPr bwMode="auto">
          <a:xfrm>
            <a:off x="6081103" y="1707316"/>
            <a:ext cx="2758273" cy="472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sz="1800" dirty="0" smtClean="0"/>
              <a:t>[DEM Reconditioning]</a:t>
            </a:r>
          </a:p>
          <a:p>
            <a:pPr eaLnBrk="1" hangingPunct="1"/>
            <a:r>
              <a:rPr lang="en-US" sz="1800" dirty="0" smtClean="0"/>
              <a:t>Pit Removal (Fill Sinks)</a:t>
            </a:r>
          </a:p>
          <a:p>
            <a:pPr eaLnBrk="1" hangingPunct="1"/>
            <a:r>
              <a:rPr lang="en-US" sz="1800" dirty="0" smtClean="0"/>
              <a:t>Flow Direction</a:t>
            </a:r>
          </a:p>
          <a:p>
            <a:pPr eaLnBrk="1" hangingPunct="1"/>
            <a:r>
              <a:rPr lang="en-US" sz="1800" dirty="0" smtClean="0"/>
              <a:t>Flow Accumulation</a:t>
            </a:r>
          </a:p>
          <a:p>
            <a:pPr eaLnBrk="1" hangingPunct="1"/>
            <a:r>
              <a:rPr lang="en-US" sz="1800" dirty="0" smtClean="0"/>
              <a:t>Stream Definition</a:t>
            </a:r>
          </a:p>
          <a:p>
            <a:pPr eaLnBrk="1" hangingPunct="1"/>
            <a:r>
              <a:rPr lang="en-US" sz="1800" dirty="0" smtClean="0"/>
              <a:t>Stream Segmentation</a:t>
            </a:r>
          </a:p>
          <a:p>
            <a:pPr eaLnBrk="1" hangingPunct="1"/>
            <a:r>
              <a:rPr lang="en-US" sz="1800" dirty="0" smtClean="0"/>
              <a:t>Catchment Grid Delineation</a:t>
            </a:r>
          </a:p>
          <a:p>
            <a:pPr eaLnBrk="1" hangingPunct="1"/>
            <a:r>
              <a:rPr lang="en-US" sz="1800" dirty="0" smtClean="0"/>
              <a:t>Raster to Vector Conversion (Catchment Polygon, Drainage Line, Catchment Outlet Points) </a:t>
            </a:r>
          </a:p>
          <a:p>
            <a:pPr eaLnBrk="1" hangingPunct="1"/>
            <a:endParaRPr lang="en-US" sz="1800" dirty="0" smtClean="0"/>
          </a:p>
          <a:p>
            <a:pPr eaLnBrk="1" hangingPunct="1"/>
            <a:endParaRPr lang="en-US" sz="1800" dirty="0" smtClean="0"/>
          </a:p>
        </p:txBody>
      </p:sp>
      <p:sp>
        <p:nvSpPr>
          <p:cNvPr id="2" name="Title 1"/>
          <p:cNvSpPr>
            <a:spLocks noGrp="1"/>
          </p:cNvSpPr>
          <p:nvPr>
            <p:ph type="title"/>
          </p:nvPr>
        </p:nvSpPr>
        <p:spPr>
          <a:xfrm>
            <a:off x="1163473" y="0"/>
            <a:ext cx="6871646" cy="1003409"/>
          </a:xfrm>
          <a:solidFill>
            <a:schemeClr val="bg1"/>
          </a:solidFill>
        </p:spPr>
        <p:txBody>
          <a:bodyPr/>
          <a:lstStyle/>
          <a:p>
            <a:r>
              <a:rPr lang="en-US" sz="3600" dirty="0" smtClean="0"/>
              <a:t>Key Watershed Delineation Processing Steps</a:t>
            </a:r>
            <a:endParaRPr lang="en-US" sz="3600" dirty="0"/>
          </a:p>
        </p:txBody>
      </p:sp>
    </p:spTree>
    <p:extLst>
      <p:ext uri="{BB962C8B-B14F-4D97-AF65-F5344CB8AC3E}">
        <p14:creationId xmlns:p14="http://schemas.microsoft.com/office/powerpoint/2010/main" val="42288901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619"/>
            <a:ext cx="8229600" cy="560439"/>
          </a:xfrm>
        </p:spPr>
        <p:txBody>
          <a:bodyPr/>
          <a:lstStyle/>
          <a:p>
            <a:r>
              <a:rPr lang="en-US" dirty="0" smtClean="0"/>
              <a:t>Fill and Flow Direction</a:t>
            </a:r>
            <a:endParaRPr lang="en-US" dirty="0"/>
          </a:p>
        </p:txBody>
      </p:sp>
      <p:pic>
        <p:nvPicPr>
          <p:cNvPr id="4" name="Picture 3"/>
          <p:cNvPicPr>
            <a:picLocks noChangeAspect="1"/>
          </p:cNvPicPr>
          <p:nvPr/>
        </p:nvPicPr>
        <p:blipFill>
          <a:blip r:embed="rId2"/>
          <a:stretch>
            <a:fillRect/>
          </a:stretch>
        </p:blipFill>
        <p:spPr>
          <a:xfrm>
            <a:off x="6103674" y="4551532"/>
            <a:ext cx="2907236" cy="2039884"/>
          </a:xfrm>
          <a:prstGeom prst="rect">
            <a:avLst/>
          </a:prstGeom>
        </p:spPr>
      </p:pic>
      <p:pic>
        <p:nvPicPr>
          <p:cNvPr id="6" name="Picture 5"/>
          <p:cNvPicPr>
            <a:picLocks noChangeAspect="1"/>
          </p:cNvPicPr>
          <p:nvPr/>
        </p:nvPicPr>
        <p:blipFill>
          <a:blip r:embed="rId3"/>
          <a:stretch>
            <a:fillRect/>
          </a:stretch>
        </p:blipFill>
        <p:spPr>
          <a:xfrm>
            <a:off x="238126" y="887431"/>
            <a:ext cx="5535868" cy="5694036"/>
          </a:xfrm>
          <a:prstGeom prst="rect">
            <a:avLst/>
          </a:prstGeom>
        </p:spPr>
      </p:pic>
      <p:grpSp>
        <p:nvGrpSpPr>
          <p:cNvPr id="7" name="Group 81"/>
          <p:cNvGrpSpPr>
            <a:grpSpLocks/>
          </p:cNvGrpSpPr>
          <p:nvPr/>
        </p:nvGrpSpPr>
        <p:grpSpPr bwMode="auto">
          <a:xfrm>
            <a:off x="901700" y="2499851"/>
            <a:ext cx="882855" cy="926998"/>
            <a:chOff x="2261" y="1517"/>
            <a:chExt cx="1149" cy="1094"/>
          </a:xfrm>
        </p:grpSpPr>
        <p:sp>
          <p:nvSpPr>
            <p:cNvPr id="8" name="Rectangle 82"/>
            <p:cNvSpPr>
              <a:spLocks noChangeArrowheads="1"/>
            </p:cNvSpPr>
            <p:nvPr/>
          </p:nvSpPr>
          <p:spPr bwMode="auto">
            <a:xfrm>
              <a:off x="2261"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400" b="1"/>
                <a:t>32</a:t>
              </a:r>
            </a:p>
          </p:txBody>
        </p:sp>
        <p:sp>
          <p:nvSpPr>
            <p:cNvPr id="9" name="Rectangle 83"/>
            <p:cNvSpPr>
              <a:spLocks noChangeArrowheads="1"/>
            </p:cNvSpPr>
            <p:nvPr/>
          </p:nvSpPr>
          <p:spPr bwMode="auto">
            <a:xfrm>
              <a:off x="2261"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400" b="1"/>
                <a:t>16</a:t>
              </a:r>
            </a:p>
          </p:txBody>
        </p:sp>
        <p:sp>
          <p:nvSpPr>
            <p:cNvPr id="10" name="Rectangle 84"/>
            <p:cNvSpPr>
              <a:spLocks noChangeArrowheads="1"/>
            </p:cNvSpPr>
            <p:nvPr/>
          </p:nvSpPr>
          <p:spPr bwMode="auto">
            <a:xfrm>
              <a:off x="2261"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400" b="1"/>
                <a:t>8</a:t>
              </a:r>
            </a:p>
          </p:txBody>
        </p:sp>
        <p:sp>
          <p:nvSpPr>
            <p:cNvPr id="11" name="Rectangle 85"/>
            <p:cNvSpPr>
              <a:spLocks noChangeArrowheads="1"/>
            </p:cNvSpPr>
            <p:nvPr/>
          </p:nvSpPr>
          <p:spPr bwMode="auto">
            <a:xfrm>
              <a:off x="2644"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400" b="1"/>
                <a:t>64</a:t>
              </a:r>
            </a:p>
          </p:txBody>
        </p:sp>
        <p:sp>
          <p:nvSpPr>
            <p:cNvPr id="12" name="Rectangle 86"/>
            <p:cNvSpPr>
              <a:spLocks noChangeArrowheads="1"/>
            </p:cNvSpPr>
            <p:nvPr/>
          </p:nvSpPr>
          <p:spPr bwMode="auto">
            <a:xfrm>
              <a:off x="2644"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13" name="Rectangle 87"/>
            <p:cNvSpPr>
              <a:spLocks noChangeArrowheads="1"/>
            </p:cNvSpPr>
            <p:nvPr/>
          </p:nvSpPr>
          <p:spPr bwMode="auto">
            <a:xfrm>
              <a:off x="2644"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400" b="1"/>
                <a:t>4</a:t>
              </a:r>
            </a:p>
          </p:txBody>
        </p:sp>
        <p:grpSp>
          <p:nvGrpSpPr>
            <p:cNvPr id="14" name="Group 88"/>
            <p:cNvGrpSpPr>
              <a:grpSpLocks/>
            </p:cNvGrpSpPr>
            <p:nvPr/>
          </p:nvGrpSpPr>
          <p:grpSpPr bwMode="auto">
            <a:xfrm>
              <a:off x="3027" y="1517"/>
              <a:ext cx="383" cy="1094"/>
              <a:chOff x="3027" y="1517"/>
              <a:chExt cx="383" cy="1094"/>
            </a:xfrm>
          </p:grpSpPr>
          <p:sp>
            <p:nvSpPr>
              <p:cNvPr id="23" name="Rectangle 89"/>
              <p:cNvSpPr>
                <a:spLocks noChangeArrowheads="1"/>
              </p:cNvSpPr>
              <p:nvPr/>
            </p:nvSpPr>
            <p:spPr bwMode="auto">
              <a:xfrm>
                <a:off x="3027"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400" b="1" dirty="0"/>
                  <a:t>128</a:t>
                </a:r>
              </a:p>
            </p:txBody>
          </p:sp>
          <p:sp>
            <p:nvSpPr>
              <p:cNvPr id="24" name="Rectangle 90"/>
              <p:cNvSpPr>
                <a:spLocks noChangeArrowheads="1"/>
              </p:cNvSpPr>
              <p:nvPr/>
            </p:nvSpPr>
            <p:spPr bwMode="auto">
              <a:xfrm>
                <a:off x="3027"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400" b="1"/>
                  <a:t>1</a:t>
                </a:r>
              </a:p>
            </p:txBody>
          </p:sp>
          <p:sp>
            <p:nvSpPr>
              <p:cNvPr id="25" name="Rectangle 91"/>
              <p:cNvSpPr>
                <a:spLocks noChangeArrowheads="1"/>
              </p:cNvSpPr>
              <p:nvPr/>
            </p:nvSpPr>
            <p:spPr bwMode="auto">
              <a:xfrm>
                <a:off x="3027"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400" b="1"/>
                  <a:t>2</a:t>
                </a:r>
              </a:p>
            </p:txBody>
          </p:sp>
        </p:grpSp>
        <p:sp>
          <p:nvSpPr>
            <p:cNvPr id="15" name="Line 92"/>
            <p:cNvSpPr>
              <a:spLocks noChangeShapeType="1"/>
            </p:cNvSpPr>
            <p:nvPr/>
          </p:nvSpPr>
          <p:spPr bwMode="auto">
            <a:xfrm rot="-5400000">
              <a:off x="2746" y="1898"/>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p>
          </p:txBody>
        </p:sp>
        <p:sp>
          <p:nvSpPr>
            <p:cNvPr id="16" name="Line 93"/>
            <p:cNvSpPr>
              <a:spLocks noChangeShapeType="1"/>
            </p:cNvSpPr>
            <p:nvPr/>
          </p:nvSpPr>
          <p:spPr bwMode="auto">
            <a:xfrm rot="5400000" flipV="1">
              <a:off x="2884" y="2108"/>
              <a:ext cx="194" cy="20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p>
          </p:txBody>
        </p:sp>
        <p:sp>
          <p:nvSpPr>
            <p:cNvPr id="17" name="Line 94"/>
            <p:cNvSpPr>
              <a:spLocks noChangeShapeType="1"/>
            </p:cNvSpPr>
            <p:nvPr/>
          </p:nvSpPr>
          <p:spPr bwMode="auto">
            <a:xfrm rot="-5400000">
              <a:off x="2881" y="1810"/>
              <a:ext cx="202" cy="20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p>
          </p:txBody>
        </p:sp>
        <p:sp>
          <p:nvSpPr>
            <p:cNvPr id="18" name="Line 95"/>
            <p:cNvSpPr>
              <a:spLocks noChangeShapeType="1"/>
            </p:cNvSpPr>
            <p:nvPr/>
          </p:nvSpPr>
          <p:spPr bwMode="auto">
            <a:xfrm rot="-5400000" flipH="1" flipV="1">
              <a:off x="2571" y="2101"/>
              <a:ext cx="210" cy="21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p>
          </p:txBody>
        </p:sp>
        <p:sp>
          <p:nvSpPr>
            <p:cNvPr id="19" name="Line 96"/>
            <p:cNvSpPr>
              <a:spLocks noChangeShapeType="1"/>
            </p:cNvSpPr>
            <p:nvPr/>
          </p:nvSpPr>
          <p:spPr bwMode="auto">
            <a:xfrm rot="5400000" flipV="1">
              <a:off x="2741" y="2220"/>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p>
          </p:txBody>
        </p:sp>
        <p:sp>
          <p:nvSpPr>
            <p:cNvPr id="20" name="Line 97"/>
            <p:cNvSpPr>
              <a:spLocks noChangeShapeType="1"/>
            </p:cNvSpPr>
            <p:nvPr/>
          </p:nvSpPr>
          <p:spPr bwMode="auto">
            <a:xfrm rot="10800000">
              <a:off x="2561" y="2071"/>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p>
          </p:txBody>
        </p:sp>
        <p:sp>
          <p:nvSpPr>
            <p:cNvPr id="21" name="Line 98"/>
            <p:cNvSpPr>
              <a:spLocks noChangeShapeType="1"/>
            </p:cNvSpPr>
            <p:nvPr/>
          </p:nvSpPr>
          <p:spPr bwMode="auto">
            <a:xfrm rot="10800000" flipH="1">
              <a:off x="2907" y="2065"/>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p>
          </p:txBody>
        </p:sp>
        <p:sp>
          <p:nvSpPr>
            <p:cNvPr id="22" name="Line 99"/>
            <p:cNvSpPr>
              <a:spLocks noChangeShapeType="1"/>
            </p:cNvSpPr>
            <p:nvPr/>
          </p:nvSpPr>
          <p:spPr bwMode="auto">
            <a:xfrm rot="5400000" flipH="1">
              <a:off x="2570" y="1818"/>
              <a:ext cx="210" cy="20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p>
          </p:txBody>
        </p:sp>
      </p:grpSp>
      <p:pic>
        <p:nvPicPr>
          <p:cNvPr id="31" name="Picture 30"/>
          <p:cNvPicPr>
            <a:picLocks noChangeAspect="1"/>
          </p:cNvPicPr>
          <p:nvPr/>
        </p:nvPicPr>
        <p:blipFill>
          <a:blip r:embed="rId4"/>
          <a:stretch>
            <a:fillRect/>
          </a:stretch>
        </p:blipFill>
        <p:spPr>
          <a:xfrm>
            <a:off x="6496050" y="812940"/>
            <a:ext cx="2190750" cy="2828925"/>
          </a:xfrm>
          <a:prstGeom prst="rect">
            <a:avLst/>
          </a:prstGeom>
        </p:spPr>
      </p:pic>
      <p:sp>
        <p:nvSpPr>
          <p:cNvPr id="32" name="TextBox 31"/>
          <p:cNvSpPr txBox="1"/>
          <p:nvPr/>
        </p:nvSpPr>
        <p:spPr>
          <a:xfrm>
            <a:off x="7455716" y="1179559"/>
            <a:ext cx="327334" cy="400110"/>
          </a:xfrm>
          <a:prstGeom prst="rect">
            <a:avLst/>
          </a:prstGeom>
          <a:noFill/>
        </p:spPr>
        <p:txBody>
          <a:bodyPr wrap="none" rtlCol="0">
            <a:spAutoFit/>
          </a:bodyPr>
          <a:lstStyle/>
          <a:p>
            <a:r>
              <a:rPr lang="en-US" sz="2000" dirty="0" smtClean="0">
                <a:solidFill>
                  <a:srgbClr val="FF0000"/>
                </a:solidFill>
                <a:latin typeface="Arial" panose="020B0604020202020204" pitchFamily="34" charset="0"/>
                <a:cs typeface="Arial" panose="020B0604020202020204" pitchFamily="34" charset="0"/>
              </a:rPr>
              <a:t>1</a:t>
            </a:r>
            <a:endParaRPr lang="en-US" sz="2000" dirty="0">
              <a:solidFill>
                <a:srgbClr val="FF0000"/>
              </a:solidFill>
              <a:latin typeface="Arial" panose="020B0604020202020204" pitchFamily="34" charset="0"/>
              <a:cs typeface="Arial" panose="020B0604020202020204" pitchFamily="34" charset="0"/>
            </a:endParaRPr>
          </a:p>
        </p:txBody>
      </p:sp>
      <p:sp>
        <p:nvSpPr>
          <p:cNvPr id="33" name="Rounded Rectangle 32"/>
          <p:cNvSpPr/>
          <p:nvPr/>
        </p:nvSpPr>
        <p:spPr>
          <a:xfrm>
            <a:off x="6787665" y="1236367"/>
            <a:ext cx="715296" cy="27284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914559" y="1691132"/>
            <a:ext cx="327334" cy="400110"/>
          </a:xfrm>
          <a:prstGeom prst="rect">
            <a:avLst/>
          </a:prstGeom>
          <a:noFill/>
        </p:spPr>
        <p:txBody>
          <a:bodyPr wrap="none" rtlCol="0">
            <a:spAutoFit/>
          </a:bodyPr>
          <a:lstStyle/>
          <a:p>
            <a:r>
              <a:rPr lang="en-US" sz="2000" dirty="0" smtClean="0">
                <a:solidFill>
                  <a:srgbClr val="FF0000"/>
                </a:solidFill>
                <a:latin typeface="Arial" panose="020B0604020202020204" pitchFamily="34" charset="0"/>
                <a:cs typeface="Arial" panose="020B0604020202020204" pitchFamily="34" charset="0"/>
              </a:rPr>
              <a:t>2</a:t>
            </a:r>
            <a:endParaRPr lang="en-US" sz="2000" dirty="0">
              <a:solidFill>
                <a:srgbClr val="FF0000"/>
              </a:solidFill>
              <a:latin typeface="Arial" panose="020B0604020202020204" pitchFamily="34" charset="0"/>
              <a:cs typeface="Arial" panose="020B0604020202020204" pitchFamily="34" charset="0"/>
            </a:endParaRPr>
          </a:p>
        </p:txBody>
      </p:sp>
      <p:sp>
        <p:nvSpPr>
          <p:cNvPr id="35" name="Rounded Rectangle 34"/>
          <p:cNvSpPr/>
          <p:nvPr/>
        </p:nvSpPr>
        <p:spPr>
          <a:xfrm>
            <a:off x="6810042" y="1730250"/>
            <a:ext cx="1106129" cy="27284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6103674" y="2679215"/>
            <a:ext cx="2907236" cy="1750678"/>
          </a:xfrm>
          <a:prstGeom prst="rect">
            <a:avLst/>
          </a:prstGeom>
        </p:spPr>
      </p:pic>
    </p:spTree>
    <p:extLst>
      <p:ext uri="{BB962C8B-B14F-4D97-AF65-F5344CB8AC3E}">
        <p14:creationId xmlns:p14="http://schemas.microsoft.com/office/powerpoint/2010/main" val="32308415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600"/>
            <a:ext cx="8229600" cy="518401"/>
          </a:xfrm>
        </p:spPr>
        <p:txBody>
          <a:bodyPr/>
          <a:lstStyle/>
          <a:p>
            <a:r>
              <a:rPr lang="en-US" dirty="0" smtClean="0"/>
              <a:t>Flow Accumulation</a:t>
            </a:r>
            <a:endParaRPr lang="en-US" dirty="0"/>
          </a:p>
        </p:txBody>
      </p:sp>
      <p:pic>
        <p:nvPicPr>
          <p:cNvPr id="4" name="Picture 3"/>
          <p:cNvPicPr>
            <a:picLocks noChangeAspect="1"/>
          </p:cNvPicPr>
          <p:nvPr/>
        </p:nvPicPr>
        <p:blipFill>
          <a:blip r:embed="rId2"/>
          <a:stretch>
            <a:fillRect/>
          </a:stretch>
        </p:blipFill>
        <p:spPr>
          <a:xfrm>
            <a:off x="6340530" y="648655"/>
            <a:ext cx="2190750" cy="2828925"/>
          </a:xfrm>
          <a:prstGeom prst="rect">
            <a:avLst/>
          </a:prstGeom>
        </p:spPr>
      </p:pic>
      <p:sp>
        <p:nvSpPr>
          <p:cNvPr id="5" name="TextBox 4"/>
          <p:cNvSpPr txBox="1"/>
          <p:nvPr/>
        </p:nvSpPr>
        <p:spPr>
          <a:xfrm>
            <a:off x="7936425" y="1286131"/>
            <a:ext cx="327334" cy="400110"/>
          </a:xfrm>
          <a:prstGeom prst="rect">
            <a:avLst/>
          </a:prstGeom>
          <a:noFill/>
        </p:spPr>
        <p:txBody>
          <a:bodyPr wrap="none" rtlCol="0">
            <a:spAutoFit/>
          </a:bodyPr>
          <a:lstStyle/>
          <a:p>
            <a:r>
              <a:rPr lang="en-US" sz="2000" dirty="0" smtClean="0">
                <a:solidFill>
                  <a:srgbClr val="FF0000"/>
                </a:solidFill>
                <a:latin typeface="Arial" panose="020B0604020202020204" pitchFamily="34" charset="0"/>
                <a:cs typeface="Arial" panose="020B0604020202020204" pitchFamily="34" charset="0"/>
              </a:rPr>
              <a:t>3</a:t>
            </a:r>
            <a:endParaRPr lang="en-US" sz="2000" dirty="0">
              <a:solidFill>
                <a:srgbClr val="FF0000"/>
              </a:solidFill>
              <a:latin typeface="Arial" panose="020B0604020202020204" pitchFamily="34" charset="0"/>
              <a:cs typeface="Arial" panose="020B0604020202020204" pitchFamily="34" charset="0"/>
            </a:endParaRPr>
          </a:p>
        </p:txBody>
      </p:sp>
      <p:sp>
        <p:nvSpPr>
          <p:cNvPr id="6" name="Rounded Rectangle 5"/>
          <p:cNvSpPr/>
          <p:nvPr/>
        </p:nvSpPr>
        <p:spPr>
          <a:xfrm>
            <a:off x="6681995" y="1349763"/>
            <a:ext cx="1317728" cy="27284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6075201" y="1843032"/>
            <a:ext cx="2721408" cy="2102567"/>
          </a:xfrm>
          <a:prstGeom prst="rect">
            <a:avLst/>
          </a:prstGeom>
        </p:spPr>
      </p:pic>
      <p:pic>
        <p:nvPicPr>
          <p:cNvPr id="8" name="Picture 7"/>
          <p:cNvPicPr>
            <a:picLocks noChangeAspect="1"/>
          </p:cNvPicPr>
          <p:nvPr/>
        </p:nvPicPr>
        <p:blipFill>
          <a:blip r:embed="rId4"/>
          <a:stretch>
            <a:fillRect/>
          </a:stretch>
        </p:blipFill>
        <p:spPr>
          <a:xfrm>
            <a:off x="269583" y="892277"/>
            <a:ext cx="5525000" cy="5850000"/>
          </a:xfrm>
          <a:prstGeom prst="rect">
            <a:avLst/>
          </a:prstGeom>
        </p:spPr>
      </p:pic>
      <p:pic>
        <p:nvPicPr>
          <p:cNvPr id="9" name="Picture 8"/>
          <p:cNvPicPr>
            <a:picLocks noChangeAspect="1"/>
          </p:cNvPicPr>
          <p:nvPr/>
        </p:nvPicPr>
        <p:blipFill>
          <a:blip r:embed="rId5"/>
          <a:stretch>
            <a:fillRect/>
          </a:stretch>
        </p:blipFill>
        <p:spPr>
          <a:xfrm>
            <a:off x="5878467" y="3945599"/>
            <a:ext cx="3216717" cy="2828493"/>
          </a:xfrm>
          <a:prstGeom prst="rect">
            <a:avLst/>
          </a:prstGeom>
        </p:spPr>
      </p:pic>
      <p:sp>
        <p:nvSpPr>
          <p:cNvPr id="10" name="Rectangle 9"/>
          <p:cNvSpPr/>
          <p:nvPr/>
        </p:nvSpPr>
        <p:spPr>
          <a:xfrm>
            <a:off x="2865600" y="5349600"/>
            <a:ext cx="511200" cy="4104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3349258" y="3945599"/>
            <a:ext cx="2529209" cy="14142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376800" y="5760001"/>
            <a:ext cx="2501667" cy="101409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898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438"/>
            <a:ext cx="8229600" cy="546162"/>
          </a:xfrm>
        </p:spPr>
        <p:txBody>
          <a:bodyPr/>
          <a:lstStyle/>
          <a:p>
            <a:r>
              <a:rPr lang="en-US" dirty="0" smtClean="0"/>
              <a:t>Stream definition by </a:t>
            </a:r>
            <a:r>
              <a:rPr lang="en-US" dirty="0" err="1" smtClean="0"/>
              <a:t>theshold</a:t>
            </a:r>
            <a:endParaRPr lang="en-US" dirty="0"/>
          </a:p>
        </p:txBody>
      </p:sp>
      <p:pic>
        <p:nvPicPr>
          <p:cNvPr id="4" name="Picture 3"/>
          <p:cNvPicPr>
            <a:picLocks noChangeAspect="1"/>
          </p:cNvPicPr>
          <p:nvPr/>
        </p:nvPicPr>
        <p:blipFill>
          <a:blip r:embed="rId2"/>
          <a:stretch>
            <a:fillRect/>
          </a:stretch>
        </p:blipFill>
        <p:spPr>
          <a:xfrm>
            <a:off x="5572617" y="2828260"/>
            <a:ext cx="3114183" cy="3491660"/>
          </a:xfrm>
          <a:prstGeom prst="rect">
            <a:avLst/>
          </a:prstGeom>
        </p:spPr>
      </p:pic>
      <p:pic>
        <p:nvPicPr>
          <p:cNvPr id="8" name="Picture 7"/>
          <p:cNvPicPr>
            <a:picLocks noChangeAspect="1"/>
          </p:cNvPicPr>
          <p:nvPr/>
        </p:nvPicPr>
        <p:blipFill>
          <a:blip r:embed="rId3"/>
          <a:stretch>
            <a:fillRect/>
          </a:stretch>
        </p:blipFill>
        <p:spPr>
          <a:xfrm>
            <a:off x="584791" y="1049091"/>
            <a:ext cx="4262881" cy="2762347"/>
          </a:xfrm>
          <a:prstGeom prst="rect">
            <a:avLst/>
          </a:prstGeom>
        </p:spPr>
      </p:pic>
      <p:pic>
        <p:nvPicPr>
          <p:cNvPr id="9" name="Picture 8"/>
          <p:cNvPicPr>
            <a:picLocks noChangeAspect="1"/>
          </p:cNvPicPr>
          <p:nvPr/>
        </p:nvPicPr>
        <p:blipFill>
          <a:blip r:embed="rId4"/>
          <a:stretch>
            <a:fillRect/>
          </a:stretch>
        </p:blipFill>
        <p:spPr>
          <a:xfrm>
            <a:off x="584791" y="3980183"/>
            <a:ext cx="4262881" cy="2743923"/>
          </a:xfrm>
          <a:prstGeom prst="rect">
            <a:avLst/>
          </a:prstGeom>
        </p:spPr>
      </p:pic>
      <p:sp>
        <p:nvSpPr>
          <p:cNvPr id="10" name="Title 1"/>
          <p:cNvSpPr txBox="1">
            <a:spLocks/>
          </p:cNvSpPr>
          <p:nvPr/>
        </p:nvSpPr>
        <p:spPr bwMode="auto">
          <a:xfrm>
            <a:off x="2716231" y="1245863"/>
            <a:ext cx="2105247" cy="51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smtClean="0"/>
              <a:t>5000</a:t>
            </a:r>
            <a:endParaRPr lang="en-US" dirty="0"/>
          </a:p>
        </p:txBody>
      </p:sp>
      <p:sp>
        <p:nvSpPr>
          <p:cNvPr id="11" name="Title 1"/>
          <p:cNvSpPr txBox="1">
            <a:spLocks/>
          </p:cNvSpPr>
          <p:nvPr/>
        </p:nvSpPr>
        <p:spPr bwMode="auto">
          <a:xfrm>
            <a:off x="2742425" y="4015687"/>
            <a:ext cx="2105247" cy="51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smtClean="0"/>
              <a:t>500</a:t>
            </a:r>
            <a:endParaRPr lang="en-US" dirty="0"/>
          </a:p>
        </p:txBody>
      </p:sp>
      <p:pic>
        <p:nvPicPr>
          <p:cNvPr id="12" name="Picture 11"/>
          <p:cNvPicPr>
            <a:picLocks noChangeAspect="1"/>
          </p:cNvPicPr>
          <p:nvPr/>
        </p:nvPicPr>
        <p:blipFill>
          <a:blip r:embed="rId5"/>
          <a:stretch>
            <a:fillRect/>
          </a:stretch>
        </p:blipFill>
        <p:spPr>
          <a:xfrm>
            <a:off x="5660228" y="1381916"/>
            <a:ext cx="2637767" cy="935982"/>
          </a:xfrm>
          <a:prstGeom prst="rect">
            <a:avLst/>
          </a:prstGeom>
        </p:spPr>
      </p:pic>
      <p:sp>
        <p:nvSpPr>
          <p:cNvPr id="13" name="TextBox 12"/>
          <p:cNvSpPr txBox="1"/>
          <p:nvPr/>
        </p:nvSpPr>
        <p:spPr>
          <a:xfrm>
            <a:off x="7935325" y="1764264"/>
            <a:ext cx="327334" cy="400110"/>
          </a:xfrm>
          <a:prstGeom prst="rect">
            <a:avLst/>
          </a:prstGeom>
          <a:noFill/>
        </p:spPr>
        <p:txBody>
          <a:bodyPr wrap="none" rtlCol="0">
            <a:spAutoFit/>
          </a:bodyPr>
          <a:lstStyle/>
          <a:p>
            <a:r>
              <a:rPr lang="en-US" sz="2000" dirty="0" smtClean="0">
                <a:solidFill>
                  <a:srgbClr val="FF0000"/>
                </a:solidFill>
                <a:latin typeface="Arial" panose="020B0604020202020204" pitchFamily="34" charset="0"/>
                <a:cs typeface="Arial" panose="020B0604020202020204" pitchFamily="34" charset="0"/>
              </a:rPr>
              <a:t>4</a:t>
            </a:r>
            <a:endParaRPr lang="en-US" sz="2000" dirty="0">
              <a:solidFill>
                <a:srgbClr val="FF0000"/>
              </a:solidFill>
              <a:latin typeface="Arial" panose="020B0604020202020204" pitchFamily="34" charset="0"/>
              <a:cs typeface="Arial" panose="020B0604020202020204" pitchFamily="34" charset="0"/>
            </a:endParaRPr>
          </a:p>
        </p:txBody>
      </p:sp>
      <p:sp>
        <p:nvSpPr>
          <p:cNvPr id="14" name="Rounded Rectangle 13"/>
          <p:cNvSpPr/>
          <p:nvPr/>
        </p:nvSpPr>
        <p:spPr>
          <a:xfrm>
            <a:off x="6207663" y="1806110"/>
            <a:ext cx="1727662" cy="33647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26895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7864"/>
          </a:xfrm>
        </p:spPr>
        <p:txBody>
          <a:bodyPr/>
          <a:lstStyle/>
          <a:p>
            <a:r>
              <a:rPr lang="en-US" dirty="0" smtClean="0"/>
              <a:t>Stream Segmentation</a:t>
            </a:r>
            <a:endParaRPr lang="en-US" dirty="0"/>
          </a:p>
        </p:txBody>
      </p:sp>
      <p:pic>
        <p:nvPicPr>
          <p:cNvPr id="8" name="Picture 7"/>
          <p:cNvPicPr>
            <a:picLocks noChangeAspect="1"/>
          </p:cNvPicPr>
          <p:nvPr/>
        </p:nvPicPr>
        <p:blipFill>
          <a:blip r:embed="rId2"/>
          <a:stretch>
            <a:fillRect/>
          </a:stretch>
        </p:blipFill>
        <p:spPr>
          <a:xfrm>
            <a:off x="170380" y="1137753"/>
            <a:ext cx="6417782" cy="5508647"/>
          </a:xfrm>
          <a:prstGeom prst="rect">
            <a:avLst/>
          </a:prstGeom>
        </p:spPr>
      </p:pic>
      <p:pic>
        <p:nvPicPr>
          <p:cNvPr id="4" name="Picture 3"/>
          <p:cNvPicPr>
            <a:picLocks noChangeAspect="1"/>
          </p:cNvPicPr>
          <p:nvPr/>
        </p:nvPicPr>
        <p:blipFill>
          <a:blip r:embed="rId3"/>
          <a:stretch>
            <a:fillRect/>
          </a:stretch>
        </p:blipFill>
        <p:spPr>
          <a:xfrm>
            <a:off x="6092547" y="4221929"/>
            <a:ext cx="2771775" cy="2238375"/>
          </a:xfrm>
          <a:prstGeom prst="rect">
            <a:avLst/>
          </a:prstGeom>
        </p:spPr>
      </p:pic>
      <p:pic>
        <p:nvPicPr>
          <p:cNvPr id="5" name="Picture 4"/>
          <p:cNvPicPr>
            <a:picLocks noChangeAspect="1"/>
          </p:cNvPicPr>
          <p:nvPr/>
        </p:nvPicPr>
        <p:blipFill>
          <a:blip r:embed="rId4"/>
          <a:stretch>
            <a:fillRect/>
          </a:stretch>
        </p:blipFill>
        <p:spPr>
          <a:xfrm>
            <a:off x="6673572" y="1137753"/>
            <a:ext cx="2190750" cy="2828925"/>
          </a:xfrm>
          <a:prstGeom prst="rect">
            <a:avLst/>
          </a:prstGeom>
        </p:spPr>
      </p:pic>
      <p:sp>
        <p:nvSpPr>
          <p:cNvPr id="6" name="TextBox 5"/>
          <p:cNvSpPr txBox="1"/>
          <p:nvPr/>
        </p:nvSpPr>
        <p:spPr>
          <a:xfrm>
            <a:off x="8312698" y="2928466"/>
            <a:ext cx="327334" cy="400110"/>
          </a:xfrm>
          <a:prstGeom prst="rect">
            <a:avLst/>
          </a:prstGeom>
          <a:noFill/>
        </p:spPr>
        <p:txBody>
          <a:bodyPr wrap="none" rtlCol="0">
            <a:spAutoFit/>
          </a:bodyPr>
          <a:lstStyle/>
          <a:p>
            <a:r>
              <a:rPr lang="en-US" sz="2000" dirty="0" smtClean="0">
                <a:solidFill>
                  <a:srgbClr val="FF0000"/>
                </a:solidFill>
                <a:latin typeface="Arial" panose="020B0604020202020204" pitchFamily="34" charset="0"/>
                <a:cs typeface="Arial" panose="020B0604020202020204" pitchFamily="34" charset="0"/>
              </a:rPr>
              <a:t>5</a:t>
            </a:r>
            <a:endParaRPr lang="en-US" sz="2000" dirty="0">
              <a:solidFill>
                <a:srgbClr val="FF0000"/>
              </a:solidFill>
              <a:latin typeface="Arial" panose="020B0604020202020204" pitchFamily="34" charset="0"/>
              <a:cs typeface="Arial" panose="020B0604020202020204" pitchFamily="34" charset="0"/>
            </a:endParaRPr>
          </a:p>
        </p:txBody>
      </p:sp>
      <p:sp>
        <p:nvSpPr>
          <p:cNvPr id="7" name="Rounded Rectangle 6"/>
          <p:cNvSpPr/>
          <p:nvPr/>
        </p:nvSpPr>
        <p:spPr>
          <a:xfrm>
            <a:off x="7058268" y="2992098"/>
            <a:ext cx="1317728" cy="27284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2129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055"/>
            <a:ext cx="8229600" cy="661959"/>
          </a:xfrm>
        </p:spPr>
        <p:txBody>
          <a:bodyPr/>
          <a:lstStyle/>
          <a:p>
            <a:r>
              <a:rPr lang="en-US" dirty="0" smtClean="0"/>
              <a:t>Catchment Delineation</a:t>
            </a:r>
            <a:endParaRPr lang="en-US" dirty="0"/>
          </a:p>
        </p:txBody>
      </p:sp>
      <p:pic>
        <p:nvPicPr>
          <p:cNvPr id="4" name="Picture 3"/>
          <p:cNvPicPr>
            <a:picLocks noChangeAspect="1"/>
          </p:cNvPicPr>
          <p:nvPr/>
        </p:nvPicPr>
        <p:blipFill>
          <a:blip r:embed="rId2"/>
          <a:stretch>
            <a:fillRect/>
          </a:stretch>
        </p:blipFill>
        <p:spPr>
          <a:xfrm>
            <a:off x="6102072" y="3823889"/>
            <a:ext cx="2762250" cy="2590800"/>
          </a:xfrm>
          <a:prstGeom prst="rect">
            <a:avLst/>
          </a:prstGeom>
        </p:spPr>
      </p:pic>
      <p:pic>
        <p:nvPicPr>
          <p:cNvPr id="5" name="Picture 4"/>
          <p:cNvPicPr>
            <a:picLocks noChangeAspect="1"/>
          </p:cNvPicPr>
          <p:nvPr/>
        </p:nvPicPr>
        <p:blipFill>
          <a:blip r:embed="rId3"/>
          <a:stretch>
            <a:fillRect/>
          </a:stretch>
        </p:blipFill>
        <p:spPr>
          <a:xfrm>
            <a:off x="6449282" y="858989"/>
            <a:ext cx="2190750" cy="2828925"/>
          </a:xfrm>
          <a:prstGeom prst="rect">
            <a:avLst/>
          </a:prstGeom>
        </p:spPr>
      </p:pic>
      <p:sp>
        <p:nvSpPr>
          <p:cNvPr id="6" name="TextBox 5"/>
          <p:cNvSpPr txBox="1"/>
          <p:nvPr/>
        </p:nvSpPr>
        <p:spPr>
          <a:xfrm>
            <a:off x="8142061" y="3355792"/>
            <a:ext cx="327334" cy="400110"/>
          </a:xfrm>
          <a:prstGeom prst="rect">
            <a:avLst/>
          </a:prstGeom>
          <a:noFill/>
        </p:spPr>
        <p:txBody>
          <a:bodyPr wrap="none" rtlCol="0">
            <a:spAutoFit/>
          </a:bodyPr>
          <a:lstStyle/>
          <a:p>
            <a:r>
              <a:rPr lang="en-US" sz="2000" dirty="0" smtClean="0">
                <a:solidFill>
                  <a:srgbClr val="FF0000"/>
                </a:solidFill>
                <a:latin typeface="Arial" panose="020B0604020202020204" pitchFamily="34" charset="0"/>
                <a:cs typeface="Arial" panose="020B0604020202020204" pitchFamily="34" charset="0"/>
              </a:rPr>
              <a:t>6</a:t>
            </a:r>
            <a:endParaRPr lang="en-US" sz="2000" dirty="0">
              <a:solidFill>
                <a:srgbClr val="FF0000"/>
              </a:solidFill>
              <a:latin typeface="Arial" panose="020B0604020202020204" pitchFamily="34" charset="0"/>
              <a:cs typeface="Arial" panose="020B0604020202020204" pitchFamily="34" charset="0"/>
            </a:endParaRPr>
          </a:p>
        </p:txBody>
      </p:sp>
      <p:sp>
        <p:nvSpPr>
          <p:cNvPr id="7" name="Rounded Rectangle 6"/>
          <p:cNvSpPr/>
          <p:nvPr/>
        </p:nvSpPr>
        <p:spPr>
          <a:xfrm>
            <a:off x="6824333" y="3439810"/>
            <a:ext cx="1317728" cy="27284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116659" y="786687"/>
            <a:ext cx="5948801" cy="5784234"/>
          </a:xfrm>
          <a:prstGeom prst="rect">
            <a:avLst/>
          </a:prstGeom>
        </p:spPr>
      </p:pic>
    </p:spTree>
    <p:extLst>
      <p:ext uri="{BB962C8B-B14F-4D97-AF65-F5344CB8AC3E}">
        <p14:creationId xmlns:p14="http://schemas.microsoft.com/office/powerpoint/2010/main" val="24348422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48586"/>
          </a:xfrm>
        </p:spPr>
        <p:txBody>
          <a:bodyPr/>
          <a:lstStyle/>
          <a:p>
            <a:r>
              <a:rPr lang="en-US" dirty="0" smtClean="0"/>
              <a:t>Conversion to Vector</a:t>
            </a:r>
            <a:endParaRPr lang="en-US" dirty="0"/>
          </a:p>
        </p:txBody>
      </p:sp>
      <p:pic>
        <p:nvPicPr>
          <p:cNvPr id="5" name="Content Placeholder 4"/>
          <p:cNvPicPr>
            <a:picLocks noGrp="1" noChangeAspect="1"/>
          </p:cNvPicPr>
          <p:nvPr>
            <p:ph idx="1"/>
          </p:nvPr>
        </p:nvPicPr>
        <p:blipFill>
          <a:blip r:embed="rId2"/>
          <a:stretch>
            <a:fillRect/>
          </a:stretch>
        </p:blipFill>
        <p:spPr>
          <a:xfrm>
            <a:off x="7034890" y="715754"/>
            <a:ext cx="2019300" cy="2124075"/>
          </a:xfrm>
          <a:prstGeom prst="rect">
            <a:avLst/>
          </a:prstGeom>
        </p:spPr>
      </p:pic>
      <p:pic>
        <p:nvPicPr>
          <p:cNvPr id="4" name="Picture 3"/>
          <p:cNvPicPr>
            <a:picLocks noChangeAspect="1"/>
          </p:cNvPicPr>
          <p:nvPr/>
        </p:nvPicPr>
        <p:blipFill>
          <a:blip r:embed="rId3"/>
          <a:stretch>
            <a:fillRect/>
          </a:stretch>
        </p:blipFill>
        <p:spPr>
          <a:xfrm>
            <a:off x="4829407" y="3175416"/>
            <a:ext cx="2138536" cy="1865836"/>
          </a:xfrm>
          <a:prstGeom prst="rect">
            <a:avLst/>
          </a:prstGeom>
        </p:spPr>
      </p:pic>
      <p:pic>
        <p:nvPicPr>
          <p:cNvPr id="7" name="Picture 6"/>
          <p:cNvPicPr>
            <a:picLocks noChangeAspect="1"/>
          </p:cNvPicPr>
          <p:nvPr/>
        </p:nvPicPr>
        <p:blipFill>
          <a:blip r:embed="rId4"/>
          <a:stretch>
            <a:fillRect/>
          </a:stretch>
        </p:blipFill>
        <p:spPr>
          <a:xfrm>
            <a:off x="5065084" y="737910"/>
            <a:ext cx="1842999" cy="2379872"/>
          </a:xfrm>
          <a:prstGeom prst="rect">
            <a:avLst/>
          </a:prstGeom>
        </p:spPr>
      </p:pic>
      <p:sp>
        <p:nvSpPr>
          <p:cNvPr id="8" name="TextBox 7"/>
          <p:cNvSpPr txBox="1"/>
          <p:nvPr/>
        </p:nvSpPr>
        <p:spPr>
          <a:xfrm>
            <a:off x="6576280" y="2637942"/>
            <a:ext cx="346115" cy="400110"/>
          </a:xfrm>
          <a:prstGeom prst="rect">
            <a:avLst/>
          </a:prstGeom>
          <a:noFill/>
        </p:spPr>
        <p:txBody>
          <a:bodyPr wrap="square" rtlCol="0">
            <a:spAutoFit/>
          </a:bodyPr>
          <a:lstStyle/>
          <a:p>
            <a:r>
              <a:rPr lang="en-US" sz="2000" dirty="0" smtClean="0">
                <a:solidFill>
                  <a:srgbClr val="FF0000"/>
                </a:solidFill>
                <a:latin typeface="Arial" panose="020B0604020202020204" pitchFamily="34" charset="0"/>
                <a:cs typeface="Arial" panose="020B0604020202020204" pitchFamily="34" charset="0"/>
              </a:rPr>
              <a:t>7</a:t>
            </a:r>
            <a:endParaRPr lang="en-US" sz="2000" dirty="0">
              <a:solidFill>
                <a:srgbClr val="FF0000"/>
              </a:solidFill>
              <a:latin typeface="Arial" panose="020B0604020202020204" pitchFamily="34" charset="0"/>
              <a:cs typeface="Arial" panose="020B0604020202020204" pitchFamily="34" charset="0"/>
            </a:endParaRPr>
          </a:p>
        </p:txBody>
      </p:sp>
      <p:sp>
        <p:nvSpPr>
          <p:cNvPr id="9" name="Rounded Rectangle 8"/>
          <p:cNvSpPr/>
          <p:nvPr/>
        </p:nvSpPr>
        <p:spPr>
          <a:xfrm>
            <a:off x="5215616" y="2701574"/>
            <a:ext cx="1317728" cy="27284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stretch>
            <a:fillRect/>
          </a:stretch>
        </p:blipFill>
        <p:spPr>
          <a:xfrm>
            <a:off x="49729" y="648586"/>
            <a:ext cx="4714122" cy="6018028"/>
          </a:xfrm>
          <a:prstGeom prst="rect">
            <a:avLst/>
          </a:prstGeom>
        </p:spPr>
      </p:pic>
      <p:sp>
        <p:nvSpPr>
          <p:cNvPr id="11" name="TextBox 10"/>
          <p:cNvSpPr txBox="1"/>
          <p:nvPr/>
        </p:nvSpPr>
        <p:spPr>
          <a:xfrm>
            <a:off x="8797885" y="2301464"/>
            <a:ext cx="346115" cy="400110"/>
          </a:xfrm>
          <a:prstGeom prst="rect">
            <a:avLst/>
          </a:prstGeom>
          <a:noFill/>
        </p:spPr>
        <p:txBody>
          <a:bodyPr wrap="square" rtlCol="0">
            <a:spAutoFit/>
          </a:bodyPr>
          <a:lstStyle/>
          <a:p>
            <a:r>
              <a:rPr lang="en-US" sz="2000" dirty="0" smtClean="0">
                <a:solidFill>
                  <a:srgbClr val="FF0000"/>
                </a:solidFill>
                <a:latin typeface="Arial" panose="020B0604020202020204" pitchFamily="34" charset="0"/>
                <a:cs typeface="Arial" panose="020B0604020202020204" pitchFamily="34" charset="0"/>
              </a:rPr>
              <a:t>8</a:t>
            </a:r>
            <a:endParaRPr lang="en-US" sz="2000" dirty="0">
              <a:solidFill>
                <a:srgbClr val="FF0000"/>
              </a:solidFill>
              <a:latin typeface="Arial" panose="020B0604020202020204" pitchFamily="34" charset="0"/>
              <a:cs typeface="Arial" panose="020B0604020202020204" pitchFamily="34" charset="0"/>
            </a:endParaRPr>
          </a:p>
        </p:txBody>
      </p:sp>
      <p:sp>
        <p:nvSpPr>
          <p:cNvPr id="12" name="Rounded Rectangle 11"/>
          <p:cNvSpPr/>
          <p:nvPr/>
        </p:nvSpPr>
        <p:spPr>
          <a:xfrm>
            <a:off x="7437221" y="2365096"/>
            <a:ext cx="1317728" cy="27284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a:stretch>
            <a:fillRect/>
          </a:stretch>
        </p:blipFill>
        <p:spPr>
          <a:xfrm>
            <a:off x="7033500" y="3175416"/>
            <a:ext cx="2108044" cy="1828404"/>
          </a:xfrm>
          <a:prstGeom prst="rect">
            <a:avLst/>
          </a:prstGeom>
        </p:spPr>
      </p:pic>
      <p:pic>
        <p:nvPicPr>
          <p:cNvPr id="17" name="Picture 16"/>
          <p:cNvPicPr>
            <a:picLocks noChangeAspect="1"/>
          </p:cNvPicPr>
          <p:nvPr/>
        </p:nvPicPr>
        <p:blipFill>
          <a:blip r:embed="rId7"/>
          <a:stretch>
            <a:fillRect/>
          </a:stretch>
        </p:blipFill>
        <p:spPr>
          <a:xfrm>
            <a:off x="7033500" y="5240840"/>
            <a:ext cx="2108044" cy="1425773"/>
          </a:xfrm>
          <a:prstGeom prst="rect">
            <a:avLst/>
          </a:prstGeom>
        </p:spPr>
      </p:pic>
      <p:pic>
        <p:nvPicPr>
          <p:cNvPr id="18" name="Picture 17"/>
          <p:cNvPicPr>
            <a:picLocks noChangeAspect="1"/>
          </p:cNvPicPr>
          <p:nvPr/>
        </p:nvPicPr>
        <p:blipFill rotWithShape="1">
          <a:blip r:embed="rId8"/>
          <a:srcRect b="12807"/>
          <a:stretch/>
        </p:blipFill>
        <p:spPr>
          <a:xfrm>
            <a:off x="3724502" y="5240840"/>
            <a:ext cx="3308998" cy="1408715"/>
          </a:xfrm>
          <a:prstGeom prst="rect">
            <a:avLst/>
          </a:prstGeom>
        </p:spPr>
      </p:pic>
    </p:spTree>
    <p:extLst>
      <p:ext uri="{BB962C8B-B14F-4D97-AF65-F5344CB8AC3E}">
        <p14:creationId xmlns:p14="http://schemas.microsoft.com/office/powerpoint/2010/main" val="13834645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76200"/>
            <a:ext cx="7772400" cy="1143000"/>
          </a:xfrm>
        </p:spPr>
        <p:txBody>
          <a:bodyPr/>
          <a:lstStyle/>
          <a:p>
            <a:r>
              <a:rPr lang="en-US" dirty="0" smtClean="0"/>
              <a:t>Terrain Flow Analysis Framework</a:t>
            </a:r>
            <a:endParaRPr lang="en-US" dirty="0"/>
          </a:p>
        </p:txBody>
      </p:sp>
      <p:pic>
        <p:nvPicPr>
          <p:cNvPr id="72707" name="Picture 3"/>
          <p:cNvPicPr>
            <a:picLocks noChangeAspect="1" noChangeArrowheads="1"/>
          </p:cNvPicPr>
          <p:nvPr/>
        </p:nvPicPr>
        <p:blipFill>
          <a:blip r:embed="rId2" cstate="print"/>
          <a:srcRect/>
          <a:stretch>
            <a:fillRect/>
          </a:stretch>
        </p:blipFill>
        <p:spPr bwMode="auto">
          <a:xfrm>
            <a:off x="5755317" y="4267200"/>
            <a:ext cx="3083883" cy="2286000"/>
          </a:xfrm>
          <a:prstGeom prst="rect">
            <a:avLst/>
          </a:prstGeom>
          <a:noFill/>
          <a:ln w="9525">
            <a:noFill/>
            <a:miter lim="800000"/>
            <a:headEnd/>
            <a:tailEnd/>
          </a:ln>
        </p:spPr>
      </p:pic>
      <p:pic>
        <p:nvPicPr>
          <p:cNvPr id="72708" name="Picture 4"/>
          <p:cNvPicPr>
            <a:picLocks noChangeAspect="1" noChangeArrowheads="1"/>
          </p:cNvPicPr>
          <p:nvPr/>
        </p:nvPicPr>
        <p:blipFill>
          <a:blip r:embed="rId3" cstate="print"/>
          <a:stretch>
            <a:fillRect/>
          </a:stretch>
        </p:blipFill>
        <p:spPr bwMode="auto">
          <a:xfrm>
            <a:off x="381000" y="1219200"/>
            <a:ext cx="3117165" cy="2552910"/>
          </a:xfrm>
          <a:prstGeom prst="rect">
            <a:avLst/>
          </a:prstGeom>
          <a:noFill/>
          <a:ln w="9525">
            <a:noFill/>
            <a:miter lim="800000"/>
            <a:headEnd/>
            <a:tailEnd/>
          </a:ln>
        </p:spPr>
      </p:pic>
      <p:pic>
        <p:nvPicPr>
          <p:cNvPr id="72709" name="Picture 5"/>
          <p:cNvPicPr>
            <a:picLocks noChangeAspect="1" noChangeArrowheads="1"/>
          </p:cNvPicPr>
          <p:nvPr/>
        </p:nvPicPr>
        <p:blipFill>
          <a:blip r:embed="rId4" cstate="print"/>
          <a:stretch>
            <a:fillRect/>
          </a:stretch>
        </p:blipFill>
        <p:spPr bwMode="auto">
          <a:xfrm>
            <a:off x="5698836" y="1219200"/>
            <a:ext cx="3140364" cy="2590800"/>
          </a:xfrm>
          <a:prstGeom prst="rect">
            <a:avLst/>
          </a:prstGeom>
          <a:noFill/>
          <a:ln w="9525">
            <a:noFill/>
            <a:miter lim="800000"/>
            <a:headEnd/>
            <a:tailEnd/>
          </a:ln>
        </p:spPr>
      </p:pic>
      <p:pic>
        <p:nvPicPr>
          <p:cNvPr id="72710" name="Picture 6"/>
          <p:cNvPicPr>
            <a:picLocks noChangeAspect="1" noChangeArrowheads="1"/>
          </p:cNvPicPr>
          <p:nvPr/>
        </p:nvPicPr>
        <p:blipFill>
          <a:blip r:embed="rId5" cstate="print"/>
          <a:srcRect b="9386"/>
          <a:stretch>
            <a:fillRect/>
          </a:stretch>
        </p:blipFill>
        <p:spPr bwMode="auto">
          <a:xfrm>
            <a:off x="457200" y="4267200"/>
            <a:ext cx="3124200" cy="2286000"/>
          </a:xfrm>
          <a:prstGeom prst="rect">
            <a:avLst/>
          </a:prstGeom>
          <a:noFill/>
          <a:ln w="9525">
            <a:noFill/>
            <a:miter lim="800000"/>
            <a:headEnd/>
            <a:tailEnd/>
          </a:ln>
        </p:spPr>
      </p:pic>
      <p:sp>
        <p:nvSpPr>
          <p:cNvPr id="15" name="TextBox 14"/>
          <p:cNvSpPr txBox="1"/>
          <p:nvPr/>
        </p:nvSpPr>
        <p:spPr>
          <a:xfrm>
            <a:off x="3218523" y="2433282"/>
            <a:ext cx="3048000" cy="2677656"/>
          </a:xfrm>
          <a:prstGeom prst="rect">
            <a:avLst/>
          </a:prstGeom>
          <a:solidFill>
            <a:schemeClr val="bg1"/>
          </a:solidFill>
        </p:spPr>
        <p:txBody>
          <a:bodyPr wrap="square" rtlCol="0">
            <a:spAutoFit/>
          </a:bodyPr>
          <a:lstStyle/>
          <a:p>
            <a:pPr marL="228600" indent="-228600">
              <a:buFont typeface="Arial" pitchFamily="34" charset="0"/>
              <a:buChar char="•"/>
            </a:pPr>
            <a:r>
              <a:rPr lang="en-US" dirty="0" smtClean="0"/>
              <a:t>Conditioned DEM (Fill)</a:t>
            </a:r>
          </a:p>
          <a:p>
            <a:pPr marL="228600" indent="-228600">
              <a:buFont typeface="Arial" pitchFamily="34" charset="0"/>
              <a:buChar char="•"/>
            </a:pPr>
            <a:r>
              <a:rPr lang="en-US" dirty="0" smtClean="0"/>
              <a:t>Flow Direction</a:t>
            </a:r>
          </a:p>
          <a:p>
            <a:pPr marL="228600" indent="-228600">
              <a:buFont typeface="Arial" pitchFamily="34" charset="0"/>
              <a:buChar char="•"/>
            </a:pPr>
            <a:r>
              <a:rPr lang="en-US" dirty="0" smtClean="0"/>
              <a:t>Flow Accumulation</a:t>
            </a:r>
          </a:p>
          <a:p>
            <a:pPr marL="228600" indent="-228600">
              <a:buFont typeface="Arial" pitchFamily="34" charset="0"/>
              <a:buChar char="•"/>
            </a:pPr>
            <a:r>
              <a:rPr lang="en-US" dirty="0" smtClean="0"/>
              <a:t>Stream Definition</a:t>
            </a:r>
          </a:p>
          <a:p>
            <a:pPr marL="228600" indent="-228600">
              <a:buFont typeface="Arial" pitchFamily="34" charset="0"/>
              <a:buChar char="•"/>
            </a:pPr>
            <a:r>
              <a:rPr lang="en-US" dirty="0" smtClean="0"/>
              <a:t>Stream Links</a:t>
            </a:r>
          </a:p>
          <a:p>
            <a:pPr marL="228600" indent="-228600">
              <a:buFont typeface="Arial" pitchFamily="34" charset="0"/>
              <a:buChar char="•"/>
            </a:pPr>
            <a:r>
              <a:rPr lang="en-US" dirty="0" smtClean="0"/>
              <a:t>Catchments</a:t>
            </a:r>
            <a:endParaRPr lang="en-US" dirty="0"/>
          </a:p>
        </p:txBody>
      </p:sp>
      <p:sp>
        <p:nvSpPr>
          <p:cNvPr id="21" name="Right Arrow 20"/>
          <p:cNvSpPr/>
          <p:nvPr/>
        </p:nvSpPr>
        <p:spPr>
          <a:xfrm rot="12619304">
            <a:off x="2743200" y="25908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19564007">
            <a:off x="5526052" y="2942324"/>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8260659">
            <a:off x="2700100" y="3873648"/>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883142">
            <a:off x="5519419" y="4483365"/>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63019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Hydrologic Terrain Analysis Software</a:t>
            </a:r>
            <a:endParaRPr lang="en-US" dirty="0"/>
          </a:p>
        </p:txBody>
      </p:sp>
      <p:sp>
        <p:nvSpPr>
          <p:cNvPr id="3" name="Content Placeholder 2"/>
          <p:cNvSpPr>
            <a:spLocks noGrp="1"/>
          </p:cNvSpPr>
          <p:nvPr>
            <p:ph idx="1"/>
          </p:nvPr>
        </p:nvSpPr>
        <p:spPr/>
        <p:txBody>
          <a:bodyPr/>
          <a:lstStyle/>
          <a:p>
            <a:r>
              <a:rPr lang="en-US" dirty="0" smtClean="0"/>
              <a:t>ArcGIS Portal ready to use tools </a:t>
            </a:r>
          </a:p>
          <a:p>
            <a:r>
              <a:rPr lang="en-US" dirty="0" smtClean="0"/>
              <a:t>ArcGIS Hydrology Tools</a:t>
            </a:r>
          </a:p>
          <a:p>
            <a:r>
              <a:rPr lang="en-US" dirty="0" err="1" smtClean="0"/>
              <a:t>ArcHydro</a:t>
            </a:r>
            <a:endParaRPr lang="en-US" dirty="0" smtClean="0"/>
          </a:p>
          <a:p>
            <a:r>
              <a:rPr lang="en-US" dirty="0" smtClean="0"/>
              <a:t>TauDEM</a:t>
            </a:r>
          </a:p>
          <a:p>
            <a:r>
              <a:rPr lang="en-US" dirty="0" smtClean="0"/>
              <a:t>[</a:t>
            </a:r>
            <a:r>
              <a:rPr lang="en-US" dirty="0" err="1" smtClean="0"/>
              <a:t>RiverTools</a:t>
            </a:r>
            <a:r>
              <a:rPr lang="en-US" dirty="0" smtClean="0"/>
              <a:t>]</a:t>
            </a:r>
          </a:p>
          <a:p>
            <a:r>
              <a:rPr lang="en-US" dirty="0" smtClean="0"/>
              <a:t>[GRASS]</a:t>
            </a:r>
          </a:p>
          <a:p>
            <a:endParaRPr lang="en-US" dirty="0"/>
          </a:p>
        </p:txBody>
      </p:sp>
    </p:spTree>
    <p:extLst>
      <p:ext uri="{BB962C8B-B14F-4D97-AF65-F5344CB8AC3E}">
        <p14:creationId xmlns:p14="http://schemas.microsoft.com/office/powerpoint/2010/main" val="22146777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092" y="0"/>
            <a:ext cx="7772400" cy="1143000"/>
          </a:xfrm>
        </p:spPr>
        <p:txBody>
          <a:bodyPr/>
          <a:lstStyle/>
          <a:p>
            <a:r>
              <a:rPr lang="en-US" dirty="0" smtClean="0"/>
              <a:t>ArcGIS Pro Ready to Use Tools</a:t>
            </a:r>
            <a:endParaRPr lang="en-US" dirty="0"/>
          </a:p>
        </p:txBody>
      </p:sp>
      <p:pic>
        <p:nvPicPr>
          <p:cNvPr id="3" name="Picture 2"/>
          <p:cNvPicPr>
            <a:picLocks noChangeAspect="1"/>
          </p:cNvPicPr>
          <p:nvPr/>
        </p:nvPicPr>
        <p:blipFill>
          <a:blip r:embed="rId2"/>
          <a:stretch>
            <a:fillRect/>
          </a:stretch>
        </p:blipFill>
        <p:spPr>
          <a:xfrm>
            <a:off x="580304" y="1004888"/>
            <a:ext cx="7965976" cy="5853112"/>
          </a:xfrm>
          <a:prstGeom prst="rect">
            <a:avLst/>
          </a:prstGeom>
        </p:spPr>
      </p:pic>
    </p:spTree>
    <p:extLst>
      <p:ext uri="{BB962C8B-B14F-4D97-AF65-F5344CB8AC3E}">
        <p14:creationId xmlns:p14="http://schemas.microsoft.com/office/powerpoint/2010/main" val="18333354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508" y="148453"/>
            <a:ext cx="7772400" cy="1143000"/>
          </a:xfrm>
        </p:spPr>
        <p:txBody>
          <a:bodyPr/>
          <a:lstStyle/>
          <a:p>
            <a:r>
              <a:rPr lang="en-US" dirty="0" smtClean="0"/>
              <a:t>ArcGIS Hydrology Toolset </a:t>
            </a:r>
            <a:endParaRPr lang="en-US" dirty="0"/>
          </a:p>
        </p:txBody>
      </p:sp>
      <p:pic>
        <p:nvPicPr>
          <p:cNvPr id="4" name="Picture 3"/>
          <p:cNvPicPr>
            <a:picLocks noChangeAspect="1"/>
          </p:cNvPicPr>
          <p:nvPr/>
        </p:nvPicPr>
        <p:blipFill>
          <a:blip r:embed="rId2"/>
          <a:stretch>
            <a:fillRect/>
          </a:stretch>
        </p:blipFill>
        <p:spPr>
          <a:xfrm>
            <a:off x="5076962" y="1378879"/>
            <a:ext cx="2531121" cy="2680744"/>
          </a:xfrm>
          <a:prstGeom prst="rect">
            <a:avLst/>
          </a:prstGeom>
        </p:spPr>
      </p:pic>
      <p:pic>
        <p:nvPicPr>
          <p:cNvPr id="6" name="Picture 5"/>
          <p:cNvPicPr>
            <a:picLocks noChangeAspect="1"/>
          </p:cNvPicPr>
          <p:nvPr/>
        </p:nvPicPr>
        <p:blipFill>
          <a:blip r:embed="rId3"/>
          <a:stretch>
            <a:fillRect/>
          </a:stretch>
        </p:blipFill>
        <p:spPr>
          <a:xfrm>
            <a:off x="520856" y="1378879"/>
            <a:ext cx="4207899" cy="4358552"/>
          </a:xfrm>
          <a:prstGeom prst="rect">
            <a:avLst/>
          </a:prstGeom>
        </p:spPr>
      </p:pic>
      <p:pic>
        <p:nvPicPr>
          <p:cNvPr id="5" name="Picture 4"/>
          <p:cNvPicPr>
            <a:picLocks noChangeAspect="1"/>
          </p:cNvPicPr>
          <p:nvPr/>
        </p:nvPicPr>
        <p:blipFill>
          <a:blip r:embed="rId4"/>
          <a:stretch>
            <a:fillRect/>
          </a:stretch>
        </p:blipFill>
        <p:spPr>
          <a:xfrm>
            <a:off x="3640046" y="4226463"/>
            <a:ext cx="4730467" cy="2515343"/>
          </a:xfrm>
          <a:prstGeom prst="rect">
            <a:avLst/>
          </a:prstGeom>
        </p:spPr>
      </p:pic>
    </p:spTree>
    <p:extLst>
      <p:ext uri="{BB962C8B-B14F-4D97-AF65-F5344CB8AC3E}">
        <p14:creationId xmlns:p14="http://schemas.microsoft.com/office/powerpoint/2010/main" val="18281315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7051"/>
            <a:ext cx="7772400" cy="1143000"/>
          </a:xfrm>
        </p:spPr>
        <p:txBody>
          <a:bodyPr/>
          <a:lstStyle/>
          <a:p>
            <a:r>
              <a:rPr lang="en-US" dirty="0" err="1" smtClean="0"/>
              <a:t>ArcHydro</a:t>
            </a:r>
            <a:endParaRPr lang="en-US" dirty="0"/>
          </a:p>
        </p:txBody>
      </p:sp>
      <p:pic>
        <p:nvPicPr>
          <p:cNvPr id="4" name="Picture 3"/>
          <p:cNvPicPr>
            <a:picLocks noChangeAspect="1"/>
          </p:cNvPicPr>
          <p:nvPr/>
        </p:nvPicPr>
        <p:blipFill>
          <a:blip r:embed="rId2"/>
          <a:stretch>
            <a:fillRect/>
          </a:stretch>
        </p:blipFill>
        <p:spPr>
          <a:xfrm>
            <a:off x="775711" y="1582102"/>
            <a:ext cx="7592577" cy="3695292"/>
          </a:xfrm>
          <a:prstGeom prst="rect">
            <a:avLst/>
          </a:prstGeom>
        </p:spPr>
      </p:pic>
      <p:sp>
        <p:nvSpPr>
          <p:cNvPr id="5" name="Rectangle 4"/>
          <p:cNvSpPr/>
          <p:nvPr/>
        </p:nvSpPr>
        <p:spPr>
          <a:xfrm>
            <a:off x="1095102" y="5556405"/>
            <a:ext cx="6953794" cy="461665"/>
          </a:xfrm>
          <a:prstGeom prst="rect">
            <a:avLst/>
          </a:prstGeom>
        </p:spPr>
        <p:txBody>
          <a:bodyPr wrap="square">
            <a:spAutoFit/>
          </a:bodyPr>
          <a:lstStyle/>
          <a:p>
            <a:r>
              <a:rPr lang="en-US" dirty="0">
                <a:hlinkClick r:id="rId3"/>
              </a:rPr>
              <a:t>http://resources.arcgis.com/en/communities/hydro</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38405862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2"/>
          <p:cNvPicPr>
            <a:picLocks noChangeAspect="1" noChangeArrowheads="1"/>
          </p:cNvPicPr>
          <p:nvPr/>
        </p:nvPicPr>
        <p:blipFill>
          <a:blip r:embed="rId4">
            <a:extLst>
              <a:ext uri="{28A0092B-C50C-407E-A947-70E740481C1C}">
                <a14:useLocalDpi xmlns:a14="http://schemas.microsoft.com/office/drawing/2010/main" val="0"/>
              </a:ext>
            </a:extLst>
          </a:blip>
          <a:srcRect l="39824" t="28926" r="18246" b="26311"/>
          <a:stretch>
            <a:fillRect/>
          </a:stretch>
        </p:blipFill>
        <p:spPr bwMode="auto">
          <a:xfrm>
            <a:off x="2590800" y="3023847"/>
            <a:ext cx="3409950"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86" name="Object 2"/>
          <p:cNvGraphicFramePr>
            <a:graphicFrameLocks noChangeAspect="1"/>
          </p:cNvGraphicFramePr>
          <p:nvPr>
            <p:extLst/>
          </p:nvPr>
        </p:nvGraphicFramePr>
        <p:xfrm>
          <a:off x="1778438" y="859369"/>
          <a:ext cx="4342569" cy="3790326"/>
        </p:xfrm>
        <a:graphic>
          <a:graphicData uri="http://schemas.openxmlformats.org/presentationml/2006/ole">
            <mc:AlternateContent xmlns:mc="http://schemas.openxmlformats.org/markup-compatibility/2006">
              <mc:Choice xmlns:v="urn:schemas-microsoft-com:vml" Requires="v">
                <p:oleObj spid="_x0000_s65542" name="Bitmap Image" r:id="rId5" imgW="4206605" imgH="3672381" progId="Paint.Picture">
                  <p:embed/>
                </p:oleObj>
              </mc:Choice>
              <mc:Fallback>
                <p:oleObj name="Bitmap Image" r:id="rId5" imgW="4206605" imgH="3672381" progId="Paint.Picture">
                  <p:embed/>
                  <p:pic>
                    <p:nvPicPr>
                      <p:cNvPr id="163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8438" y="859369"/>
                        <a:ext cx="4342569" cy="3790326"/>
                      </a:xfrm>
                      <a:prstGeom prst="rect">
                        <a:avLst/>
                      </a:prstGeom>
                      <a:noFill/>
                      <a:ln>
                        <a:noFill/>
                      </a:ln>
                      <a:effectLst/>
                      <a:extLst/>
                    </p:spPr>
                  </p:pic>
                </p:oleObj>
              </mc:Fallback>
            </mc:AlternateContent>
          </a:graphicData>
        </a:graphic>
      </p:graphicFrame>
      <p:sp>
        <p:nvSpPr>
          <p:cNvPr id="2460676" name="Rectangle 4"/>
          <p:cNvSpPr>
            <a:spLocks noGrp="1" noChangeArrowheads="1"/>
          </p:cNvSpPr>
          <p:nvPr>
            <p:ph type="title" idx="4294967295"/>
          </p:nvPr>
        </p:nvSpPr>
        <p:spPr>
          <a:xfrm>
            <a:off x="0" y="0"/>
            <a:ext cx="6415790" cy="647700"/>
          </a:xfrm>
        </p:spPr>
        <p:txBody>
          <a:bodyPr>
            <a:noAutofit/>
          </a:bodyPr>
          <a:lstStyle/>
          <a:p>
            <a:pPr eaLnBrk="1" hangingPunct="1">
              <a:lnSpc>
                <a:spcPct val="85000"/>
              </a:lnSpc>
              <a:defRPr/>
            </a:pPr>
            <a:r>
              <a:rPr lang="en-US" sz="4800" dirty="0" err="1" smtClean="0"/>
              <a:t>TauDEM</a:t>
            </a:r>
            <a:r>
              <a:rPr lang="en-US" sz="4800" dirty="0" smtClean="0"/>
              <a:t> </a:t>
            </a:r>
          </a:p>
        </p:txBody>
      </p:sp>
      <p:graphicFrame>
        <p:nvGraphicFramePr>
          <p:cNvPr id="16387" name="Object 3"/>
          <p:cNvGraphicFramePr>
            <a:graphicFrameLocks noChangeAspect="1"/>
          </p:cNvGraphicFramePr>
          <p:nvPr>
            <p:extLst/>
          </p:nvPr>
        </p:nvGraphicFramePr>
        <p:xfrm>
          <a:off x="0" y="720725"/>
          <a:ext cx="2211388" cy="1905000"/>
        </p:xfrm>
        <a:graphic>
          <a:graphicData uri="http://schemas.openxmlformats.org/presentationml/2006/ole">
            <mc:AlternateContent xmlns:mc="http://schemas.openxmlformats.org/markup-compatibility/2006">
              <mc:Choice xmlns:v="urn:schemas-microsoft-com:vml" Requires="v">
                <p:oleObj spid="_x0000_s65543" name="Picture" r:id="rId7" imgW="2610000" imgH="3600360" progId="Word.Picture.8">
                  <p:embed/>
                </p:oleObj>
              </mc:Choice>
              <mc:Fallback>
                <p:oleObj name="Picture" r:id="rId7" imgW="2610000" imgH="3600360" progId="Word.Picture.8">
                  <p:embed/>
                  <p:pic>
                    <p:nvPicPr>
                      <p:cNvPr id="16387" name="Object 3"/>
                      <p:cNvPicPr>
                        <a:picLocks noChangeAspect="1" noChangeArrowheads="1"/>
                      </p:cNvPicPr>
                      <p:nvPr/>
                    </p:nvPicPr>
                    <p:blipFill>
                      <a:blip r:embed="rId8"/>
                      <a:srcRect t="28261" r="12991" b="17392"/>
                      <a:stretch>
                        <a:fillRect/>
                      </a:stretch>
                    </p:blipFill>
                    <p:spPr bwMode="auto">
                      <a:xfrm>
                        <a:off x="0" y="720725"/>
                        <a:ext cx="2211388"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391" name="Picture 10"/>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5545" r="-856"/>
          <a:stretch>
            <a:fillRect/>
          </a:stretch>
        </p:blipFill>
        <p:spPr bwMode="auto">
          <a:xfrm>
            <a:off x="0" y="2698750"/>
            <a:ext cx="434340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0"/>
          <a:stretch>
            <a:fillRect/>
          </a:stretch>
        </p:blipFill>
        <p:spPr>
          <a:xfrm>
            <a:off x="3158655" y="3942794"/>
            <a:ext cx="4366205" cy="4650396"/>
          </a:xfrm>
          <a:prstGeom prst="rect">
            <a:avLst/>
          </a:prstGeom>
        </p:spPr>
      </p:pic>
      <p:grpSp>
        <p:nvGrpSpPr>
          <p:cNvPr id="16390" name="Group 7"/>
          <p:cNvGrpSpPr>
            <a:grpSpLocks/>
          </p:cNvGrpSpPr>
          <p:nvPr/>
        </p:nvGrpSpPr>
        <p:grpSpPr bwMode="auto">
          <a:xfrm>
            <a:off x="6686550" y="4587875"/>
            <a:ext cx="2457450" cy="2270125"/>
            <a:chOff x="3861" y="2765"/>
            <a:chExt cx="1575" cy="1455"/>
          </a:xfrm>
        </p:grpSpPr>
        <p:pic>
          <p:nvPicPr>
            <p:cNvPr id="16395" name="Picture 8"/>
            <p:cNvPicPr>
              <a:picLocks noChangeAspect="1" noChangeArrowheads="1"/>
            </p:cNvPicPr>
            <p:nvPr/>
          </p:nvPicPr>
          <p:blipFill>
            <a:blip r:embed="rId11">
              <a:extLst>
                <a:ext uri="{28A0092B-C50C-407E-A947-70E740481C1C}">
                  <a14:useLocalDpi xmlns:a14="http://schemas.microsoft.com/office/drawing/2010/main" val="0"/>
                </a:ext>
              </a:extLst>
            </a:blip>
            <a:srcRect l="19786" t="14441" r="10027" b="6569"/>
            <a:stretch>
              <a:fillRect/>
            </a:stretch>
          </p:blipFill>
          <p:spPr bwMode="auto">
            <a:xfrm>
              <a:off x="3861" y="2765"/>
              <a:ext cx="1575" cy="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Line 9"/>
            <p:cNvSpPr>
              <a:spLocks noChangeShapeType="1"/>
            </p:cNvSpPr>
            <p:nvPr/>
          </p:nvSpPr>
          <p:spPr bwMode="auto">
            <a:xfrm flipH="1" flipV="1">
              <a:off x="4562" y="2878"/>
              <a:ext cx="699" cy="119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1" fontAlgn="auto" hangingPunct="1">
                <a:spcBef>
                  <a:spcPts val="0"/>
                </a:spcBef>
                <a:spcAft>
                  <a:spcPts val="0"/>
                </a:spcAft>
              </a:pPr>
              <a:endParaRPr lang="en-US" sz="1800">
                <a:solidFill>
                  <a:srgbClr val="463416"/>
                </a:solidFill>
                <a:latin typeface="Calibri"/>
              </a:endParaRPr>
            </a:p>
          </p:txBody>
        </p:sp>
      </p:grpSp>
      <p:sp>
        <p:nvSpPr>
          <p:cNvPr id="16392" name="Rectangle 11"/>
          <p:cNvSpPr>
            <a:spLocks noChangeArrowheads="1"/>
          </p:cNvSpPr>
          <p:nvPr/>
        </p:nvSpPr>
        <p:spPr bwMode="auto">
          <a:xfrm>
            <a:off x="5588000" y="7578"/>
            <a:ext cx="3556000" cy="4051300"/>
          </a:xfrm>
          <a:prstGeom prst="rect">
            <a:avLst/>
          </a:prstGeom>
          <a:solidFill>
            <a:schemeClr val="bg1"/>
          </a:solidFill>
          <a:ln>
            <a:noFill/>
          </a:ln>
          <a:extLst/>
        </p:spPr>
        <p:txBody>
          <a:bodyPr lIns="92075" tIns="46038" rIns="92075" bIns="46038"/>
          <a:lstStyle/>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Stream and watershed delineation</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Multiple flow direction flow field</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Calculation of flow based derivative surfaces</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MPI Parallel Implementation for speed up and large problems</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Open source platform independent C++ command line executables for each function</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Deployed as an ArcGIS Toolbox with python scripts that drive command line executables</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CSDMS Cluster Implementation</a:t>
            </a:r>
          </a:p>
          <a:p>
            <a:pPr marL="228600" indent="-228600" eaLnBrk="1" fontAlgn="auto" hangingPunct="1">
              <a:spcBef>
                <a:spcPts val="0"/>
              </a:spcBef>
              <a:spcAft>
                <a:spcPts val="600"/>
              </a:spcAft>
              <a:buFont typeface="Arial" pitchFamily="34" charset="0"/>
              <a:buChar char="•"/>
              <a:defRPr/>
            </a:pPr>
            <a:r>
              <a:rPr lang="en-US" sz="1600" dirty="0" smtClean="0">
                <a:solidFill>
                  <a:prstClr val="black"/>
                </a:solidFill>
                <a:latin typeface="Calibri"/>
              </a:rPr>
              <a:t>Open Topography implementation</a:t>
            </a:r>
          </a:p>
          <a:p>
            <a:pPr marL="228600" indent="-228600" eaLnBrk="1" fontAlgn="auto" hangingPunct="1">
              <a:spcBef>
                <a:spcPts val="0"/>
              </a:spcBef>
              <a:spcAft>
                <a:spcPts val="600"/>
              </a:spcAft>
              <a:buFont typeface="Arial" pitchFamily="34" charset="0"/>
              <a:buChar char="•"/>
              <a:defRPr/>
            </a:pPr>
            <a:r>
              <a:rPr lang="en-US" sz="1600" dirty="0" err="1" smtClean="0">
                <a:solidFill>
                  <a:prstClr val="black"/>
                </a:solidFill>
                <a:latin typeface="Calibri"/>
              </a:rPr>
              <a:t>CyberGIS</a:t>
            </a:r>
            <a:r>
              <a:rPr lang="en-US" sz="1600" dirty="0" smtClean="0">
                <a:solidFill>
                  <a:prstClr val="black"/>
                </a:solidFill>
                <a:latin typeface="Calibri"/>
              </a:rPr>
              <a:t> Implementation</a:t>
            </a:r>
            <a:endParaRPr lang="en-US" sz="1600" dirty="0">
              <a:solidFill>
                <a:prstClr val="black"/>
              </a:solidFill>
              <a:latin typeface="Calibri"/>
            </a:endParaRPr>
          </a:p>
        </p:txBody>
      </p:sp>
      <p:sp>
        <p:nvSpPr>
          <p:cNvPr id="12" name="Rectangle 11"/>
          <p:cNvSpPr/>
          <p:nvPr/>
        </p:nvSpPr>
        <p:spPr>
          <a:xfrm>
            <a:off x="-15767" y="6419638"/>
            <a:ext cx="3630436" cy="369332"/>
          </a:xfrm>
          <a:prstGeom prst="rect">
            <a:avLst/>
          </a:prstGeom>
          <a:solidFill>
            <a:schemeClr val="bg1"/>
          </a:solidFill>
        </p:spPr>
        <p:txBody>
          <a:bodyPr wrap="square">
            <a:spAutoFit/>
          </a:bodyPr>
          <a:lstStyle/>
          <a:p>
            <a:pPr algn="ctr" eaLnBrk="1" fontAlgn="auto" hangingPunct="1">
              <a:spcBef>
                <a:spcPts val="0"/>
              </a:spcBef>
              <a:spcAft>
                <a:spcPts val="0"/>
              </a:spcAft>
            </a:pPr>
            <a:r>
              <a:rPr lang="en-US" sz="1800" dirty="0" smtClean="0">
                <a:solidFill>
                  <a:srgbClr val="4F81BD"/>
                </a:solidFill>
                <a:latin typeface="Calibri"/>
                <a:hlinkClick r:id="rId12"/>
              </a:rPr>
              <a:t>http://hydrology.usu.edu/taudem/</a:t>
            </a:r>
            <a:r>
              <a:rPr lang="en-US" sz="1800" dirty="0" smtClean="0">
                <a:solidFill>
                  <a:srgbClr val="4F81BD"/>
                </a:solidFill>
                <a:latin typeface="Calibri"/>
              </a:rPr>
              <a:t> </a:t>
            </a:r>
            <a:endParaRPr lang="en-US" sz="1800" dirty="0">
              <a:solidFill>
                <a:srgbClr val="4F81BD"/>
              </a:solidFill>
              <a:latin typeface="Calibri"/>
            </a:endParaRPr>
          </a:p>
        </p:txBody>
      </p:sp>
    </p:spTree>
    <p:extLst>
      <p:ext uri="{BB962C8B-B14F-4D97-AF65-F5344CB8AC3E}">
        <p14:creationId xmlns:p14="http://schemas.microsoft.com/office/powerpoint/2010/main" val="244496369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
            <a:ext cx="8229600" cy="1316038"/>
          </a:xfrm>
        </p:spPr>
        <p:txBody>
          <a:bodyPr>
            <a:normAutofit/>
          </a:bodyPr>
          <a:lstStyle/>
          <a:p>
            <a:r>
              <a:rPr lang="en-US" sz="2800" dirty="0" smtClean="0"/>
              <a:t>Workflow to automatically generate stream network upstream of outlet </a:t>
            </a:r>
            <a:endParaRPr lang="en-US" sz="2800"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578"/>
            <a:ext cx="9160124" cy="5311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76265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89" y="134138"/>
            <a:ext cx="8952088" cy="721605"/>
          </a:xfrm>
        </p:spPr>
        <p:txBody>
          <a:bodyPr>
            <a:normAutofit fontScale="90000"/>
          </a:bodyPr>
          <a:lstStyle/>
          <a:p>
            <a:r>
              <a:rPr lang="en-US" dirty="0" smtClean="0"/>
              <a:t>Catchments linked to Stream Network</a:t>
            </a:r>
            <a:endParaRPr lang="en-US" dirty="0"/>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5743"/>
            <a:ext cx="9144000" cy="3067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63" name="Picture 3"/>
          <p:cNvPicPr>
            <a:picLocks noChangeAspect="1" noChangeArrowheads="1"/>
          </p:cNvPicPr>
          <p:nvPr/>
        </p:nvPicPr>
        <p:blipFill>
          <a:blip r:embed="rId3" cstate="print"/>
          <a:srcRect/>
          <a:stretch>
            <a:fillRect/>
          </a:stretch>
        </p:blipFill>
        <p:spPr bwMode="auto">
          <a:xfrm>
            <a:off x="112889" y="2271493"/>
            <a:ext cx="5387290" cy="4747589"/>
          </a:xfrm>
          <a:prstGeom prst="rect">
            <a:avLst/>
          </a:prstGeom>
          <a:noFill/>
          <a:ln w="9525" cap="flat" cmpd="sng">
            <a:solidFill>
              <a:srgbClr val="000000"/>
            </a:solidFill>
            <a:prstDash val="solid"/>
            <a:miter lim="800000"/>
            <a:headEnd/>
            <a:tailEnd/>
          </a:ln>
        </p:spPr>
      </p:pic>
      <p:sp>
        <p:nvSpPr>
          <p:cNvPr id="3" name="TextBox 2"/>
          <p:cNvSpPr txBox="1"/>
          <p:nvPr/>
        </p:nvSpPr>
        <p:spPr>
          <a:xfrm>
            <a:off x="5795129" y="4510375"/>
            <a:ext cx="3053921" cy="1323439"/>
          </a:xfrm>
          <a:prstGeom prst="rect">
            <a:avLst/>
          </a:prstGeom>
          <a:noFill/>
        </p:spPr>
        <p:txBody>
          <a:bodyPr wrap="square" rtlCol="0">
            <a:spAutoFit/>
          </a:bodyPr>
          <a:lstStyle/>
          <a:p>
            <a:pPr eaLnBrk="1" fontAlgn="auto" hangingPunct="1">
              <a:spcBef>
                <a:spcPts val="0"/>
              </a:spcBef>
              <a:spcAft>
                <a:spcPts val="0"/>
              </a:spcAft>
            </a:pPr>
            <a:r>
              <a:rPr lang="en-US" sz="2000" dirty="0" smtClean="0">
                <a:solidFill>
                  <a:prstClr val="black"/>
                </a:solidFill>
                <a:latin typeface="Calibri"/>
              </a:rPr>
              <a:t>The starting point for catchment based distributed hydrologic modeling</a:t>
            </a:r>
            <a:endParaRPr lang="en-US" sz="2000" dirty="0">
              <a:solidFill>
                <a:prstClr val="black"/>
              </a:solidFill>
              <a:latin typeface="Calibri"/>
            </a:endParaRPr>
          </a:p>
        </p:txBody>
      </p:sp>
    </p:spTree>
    <p:extLst>
      <p:ext uri="{BB962C8B-B14F-4D97-AF65-F5344CB8AC3E}">
        <p14:creationId xmlns:p14="http://schemas.microsoft.com/office/powerpoint/2010/main" val="17161547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srcRect l="40444" t="25706" r="2680" b="11784"/>
          <a:stretch/>
        </p:blipFill>
        <p:spPr>
          <a:xfrm>
            <a:off x="1824222" y="886691"/>
            <a:ext cx="5394002" cy="4140292"/>
          </a:xfrm>
          <a:prstGeom prst="rect">
            <a:avLst/>
          </a:prstGeom>
        </p:spPr>
      </p:pic>
      <p:sp>
        <p:nvSpPr>
          <p:cNvPr id="5" name="Title 4"/>
          <p:cNvSpPr>
            <a:spLocks noGrp="1"/>
          </p:cNvSpPr>
          <p:nvPr>
            <p:ph type="title"/>
          </p:nvPr>
        </p:nvSpPr>
        <p:spPr>
          <a:xfrm>
            <a:off x="457200" y="274638"/>
            <a:ext cx="8229600" cy="681326"/>
          </a:xfrm>
        </p:spPr>
        <p:txBody>
          <a:bodyPr/>
          <a:lstStyle/>
          <a:p>
            <a:r>
              <a:rPr lang="en-US" dirty="0" smtClean="0"/>
              <a:t>Edge contamination</a:t>
            </a:r>
            <a:endParaRPr lang="en-US" dirty="0"/>
          </a:p>
        </p:txBody>
      </p:sp>
      <p:sp>
        <p:nvSpPr>
          <p:cNvPr id="9" name="TextBox 8"/>
          <p:cNvSpPr txBox="1"/>
          <p:nvPr/>
        </p:nvSpPr>
        <p:spPr>
          <a:xfrm>
            <a:off x="0" y="5143964"/>
            <a:ext cx="9144000" cy="1477328"/>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a:rPr>
              <a:t>Edge contamination arises when a contributing area value depends on grid cells outside of the domain. This occurs when drainage is inwards from the boundaries or areas with no data values. The algorithm recognizes this and reports "no data" resulting in streaks of "no data" values extending inwards from boundaries along flow paths that enter the domain at a boundary. </a:t>
            </a:r>
          </a:p>
        </p:txBody>
      </p:sp>
    </p:spTree>
    <p:extLst>
      <p:ext uri="{BB962C8B-B14F-4D97-AF65-F5344CB8AC3E}">
        <p14:creationId xmlns:p14="http://schemas.microsoft.com/office/powerpoint/2010/main" val="22291104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1387475" y="0"/>
            <a:ext cx="7470775" cy="1365250"/>
          </a:xfrm>
        </p:spPr>
        <p:txBody>
          <a:bodyPr/>
          <a:lstStyle/>
          <a:p>
            <a:pPr eaLnBrk="1" hangingPunct="1">
              <a:lnSpc>
                <a:spcPct val="95000"/>
              </a:lnSpc>
            </a:pPr>
            <a:r>
              <a:rPr lang="en-US" smtClean="0">
                <a:solidFill>
                  <a:srgbClr val="003399"/>
                </a:solidFill>
              </a:rPr>
              <a:t>How to decide on stream delineation threshold ?</a:t>
            </a:r>
          </a:p>
        </p:txBody>
      </p:sp>
      <p:grpSp>
        <p:nvGrpSpPr>
          <p:cNvPr id="9221" name="Group 3"/>
          <p:cNvGrpSpPr>
            <a:grpSpLocks/>
          </p:cNvGrpSpPr>
          <p:nvPr/>
        </p:nvGrpSpPr>
        <p:grpSpPr bwMode="auto">
          <a:xfrm>
            <a:off x="0" y="1287463"/>
            <a:ext cx="3573463" cy="3286125"/>
            <a:chOff x="1659" y="1331"/>
            <a:chExt cx="2251" cy="2070"/>
          </a:xfrm>
        </p:grpSpPr>
        <p:graphicFrame>
          <p:nvGraphicFramePr>
            <p:cNvPr id="9219" name="Object 4"/>
            <p:cNvGraphicFramePr>
              <a:graphicFrameLocks noChangeAspect="1"/>
            </p:cNvGraphicFramePr>
            <p:nvPr/>
          </p:nvGraphicFramePr>
          <p:xfrm>
            <a:off x="1659" y="1331"/>
            <a:ext cx="1322" cy="1421"/>
          </p:xfrm>
          <a:graphic>
            <a:graphicData uri="http://schemas.openxmlformats.org/presentationml/2006/ole">
              <mc:AlternateContent xmlns:mc="http://schemas.openxmlformats.org/markup-compatibility/2006">
                <mc:Choice xmlns:v="urn:schemas-microsoft-com:vml" Requires="v">
                  <p:oleObj spid="_x0000_s38944" name="Clip" r:id="rId3" imgW="3025440" imgH="3252600" progId="MS_ClipArt_Gallery.2">
                    <p:embed/>
                  </p:oleObj>
                </mc:Choice>
                <mc:Fallback>
                  <p:oleObj name="Clip" r:id="rId3" imgW="3025440" imgH="32526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 y="1331"/>
                          <a:ext cx="1322" cy="1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9223" name="Group 5"/>
            <p:cNvGrpSpPr>
              <a:grpSpLocks/>
            </p:cNvGrpSpPr>
            <p:nvPr/>
          </p:nvGrpSpPr>
          <p:grpSpPr bwMode="auto">
            <a:xfrm>
              <a:off x="2577" y="1740"/>
              <a:ext cx="1333" cy="1661"/>
              <a:chOff x="408" y="1056"/>
              <a:chExt cx="2297" cy="3024"/>
            </a:xfrm>
          </p:grpSpPr>
          <p:sp>
            <p:nvSpPr>
              <p:cNvPr id="612358" name="Rectangle 6"/>
              <p:cNvSpPr>
                <a:spLocks noChangeArrowheads="1"/>
              </p:cNvSpPr>
              <p:nvPr/>
            </p:nvSpPr>
            <p:spPr bwMode="auto">
              <a:xfrm>
                <a:off x="1583" y="3312"/>
                <a:ext cx="193" cy="193"/>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solidFill>
                    <a:srgbClr val="000000"/>
                  </a:solidFill>
                </a:endParaRPr>
              </a:p>
            </p:txBody>
          </p:sp>
          <p:sp>
            <p:nvSpPr>
              <p:cNvPr id="9225" name="Freeform 7"/>
              <p:cNvSpPr>
                <a:spLocks/>
              </p:cNvSpPr>
              <p:nvPr/>
            </p:nvSpPr>
            <p:spPr bwMode="auto">
              <a:xfrm>
                <a:off x="1200" y="3156"/>
                <a:ext cx="764" cy="904"/>
              </a:xfrm>
              <a:custGeom>
                <a:avLst/>
                <a:gdLst>
                  <a:gd name="T0" fmla="*/ 764 w 764"/>
                  <a:gd name="T1" fmla="*/ 148 h 904"/>
                  <a:gd name="T2" fmla="*/ 717 w 764"/>
                  <a:gd name="T3" fmla="*/ 125 h 904"/>
                  <a:gd name="T4" fmla="*/ 701 w 764"/>
                  <a:gd name="T5" fmla="*/ 102 h 904"/>
                  <a:gd name="T6" fmla="*/ 655 w 764"/>
                  <a:gd name="T7" fmla="*/ 63 h 904"/>
                  <a:gd name="T8" fmla="*/ 639 w 764"/>
                  <a:gd name="T9" fmla="*/ 39 h 904"/>
                  <a:gd name="T10" fmla="*/ 569 w 764"/>
                  <a:gd name="T11" fmla="*/ 8 h 904"/>
                  <a:gd name="T12" fmla="*/ 546 w 764"/>
                  <a:gd name="T13" fmla="*/ 0 h 904"/>
                  <a:gd name="T14" fmla="*/ 374 w 764"/>
                  <a:gd name="T15" fmla="*/ 39 h 904"/>
                  <a:gd name="T16" fmla="*/ 335 w 764"/>
                  <a:gd name="T17" fmla="*/ 86 h 904"/>
                  <a:gd name="T18" fmla="*/ 296 w 764"/>
                  <a:gd name="T19" fmla="*/ 156 h 904"/>
                  <a:gd name="T20" fmla="*/ 257 w 764"/>
                  <a:gd name="T21" fmla="*/ 296 h 904"/>
                  <a:gd name="T22" fmla="*/ 133 w 764"/>
                  <a:gd name="T23" fmla="*/ 686 h 904"/>
                  <a:gd name="T24" fmla="*/ 55 w 764"/>
                  <a:gd name="T25" fmla="*/ 826 h 904"/>
                  <a:gd name="T26" fmla="*/ 0 w 764"/>
                  <a:gd name="T27" fmla="*/ 904 h 9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4"/>
                  <a:gd name="T43" fmla="*/ 0 h 904"/>
                  <a:gd name="T44" fmla="*/ 764 w 764"/>
                  <a:gd name="T45" fmla="*/ 904 h 9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4" h="904">
                    <a:moveTo>
                      <a:pt x="764" y="148"/>
                    </a:moveTo>
                    <a:cubicBezTo>
                      <a:pt x="749" y="139"/>
                      <a:pt x="731" y="136"/>
                      <a:pt x="717" y="125"/>
                    </a:cubicBezTo>
                    <a:cubicBezTo>
                      <a:pt x="710" y="119"/>
                      <a:pt x="708" y="109"/>
                      <a:pt x="701" y="102"/>
                    </a:cubicBezTo>
                    <a:cubicBezTo>
                      <a:pt x="647" y="48"/>
                      <a:pt x="710" y="129"/>
                      <a:pt x="655" y="63"/>
                    </a:cubicBezTo>
                    <a:cubicBezTo>
                      <a:pt x="649" y="56"/>
                      <a:pt x="646" y="46"/>
                      <a:pt x="639" y="39"/>
                    </a:cubicBezTo>
                    <a:cubicBezTo>
                      <a:pt x="622" y="22"/>
                      <a:pt x="590" y="15"/>
                      <a:pt x="569" y="8"/>
                    </a:cubicBezTo>
                    <a:cubicBezTo>
                      <a:pt x="561" y="5"/>
                      <a:pt x="546" y="0"/>
                      <a:pt x="546" y="0"/>
                    </a:cubicBezTo>
                    <a:cubicBezTo>
                      <a:pt x="481" y="5"/>
                      <a:pt x="428" y="4"/>
                      <a:pt x="374" y="39"/>
                    </a:cubicBezTo>
                    <a:cubicBezTo>
                      <a:pt x="339" y="94"/>
                      <a:pt x="382" y="31"/>
                      <a:pt x="335" y="86"/>
                    </a:cubicBezTo>
                    <a:cubicBezTo>
                      <a:pt x="319" y="105"/>
                      <a:pt x="307" y="134"/>
                      <a:pt x="296" y="156"/>
                    </a:cubicBezTo>
                    <a:cubicBezTo>
                      <a:pt x="274" y="199"/>
                      <a:pt x="268" y="250"/>
                      <a:pt x="257" y="296"/>
                    </a:cubicBezTo>
                    <a:cubicBezTo>
                      <a:pt x="227" y="426"/>
                      <a:pt x="192" y="567"/>
                      <a:pt x="133" y="686"/>
                    </a:cubicBezTo>
                    <a:cubicBezTo>
                      <a:pt x="109" y="734"/>
                      <a:pt x="78" y="778"/>
                      <a:pt x="55" y="826"/>
                    </a:cubicBezTo>
                    <a:cubicBezTo>
                      <a:pt x="40" y="857"/>
                      <a:pt x="32" y="888"/>
                      <a:pt x="0" y="904"/>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26" name="Freeform 8"/>
              <p:cNvSpPr>
                <a:spLocks/>
              </p:cNvSpPr>
              <p:nvPr/>
            </p:nvSpPr>
            <p:spPr bwMode="auto">
              <a:xfrm>
                <a:off x="513" y="1400"/>
                <a:ext cx="1757" cy="2107"/>
              </a:xfrm>
              <a:custGeom>
                <a:avLst/>
                <a:gdLst>
                  <a:gd name="T0" fmla="*/ 1264 w 1757"/>
                  <a:gd name="T1" fmla="*/ 1897 h 2107"/>
                  <a:gd name="T2" fmla="*/ 1474 w 1757"/>
                  <a:gd name="T3" fmla="*/ 1569 h 2107"/>
                  <a:gd name="T4" fmla="*/ 1716 w 1757"/>
                  <a:gd name="T5" fmla="*/ 969 h 2107"/>
                  <a:gd name="T6" fmla="*/ 1723 w 1757"/>
                  <a:gd name="T7" fmla="*/ 556 h 2107"/>
                  <a:gd name="T8" fmla="*/ 1568 w 1757"/>
                  <a:gd name="T9" fmla="*/ 127 h 2107"/>
                  <a:gd name="T10" fmla="*/ 1264 w 1757"/>
                  <a:gd name="T11" fmla="*/ 18 h 2107"/>
                  <a:gd name="T12" fmla="*/ 952 w 1757"/>
                  <a:gd name="T13" fmla="*/ 18 h 2107"/>
                  <a:gd name="T14" fmla="*/ 757 w 1757"/>
                  <a:gd name="T15" fmla="*/ 104 h 2107"/>
                  <a:gd name="T16" fmla="*/ 648 w 1757"/>
                  <a:gd name="T17" fmla="*/ 244 h 2107"/>
                  <a:gd name="T18" fmla="*/ 500 w 1757"/>
                  <a:gd name="T19" fmla="*/ 400 h 2107"/>
                  <a:gd name="T20" fmla="*/ 391 w 1757"/>
                  <a:gd name="T21" fmla="*/ 470 h 2107"/>
                  <a:gd name="T22" fmla="*/ 157 w 1757"/>
                  <a:gd name="T23" fmla="*/ 587 h 2107"/>
                  <a:gd name="T24" fmla="*/ 40 w 1757"/>
                  <a:gd name="T25" fmla="*/ 759 h 2107"/>
                  <a:gd name="T26" fmla="*/ 1 w 1757"/>
                  <a:gd name="T27" fmla="*/ 946 h 2107"/>
                  <a:gd name="T28" fmla="*/ 48 w 1757"/>
                  <a:gd name="T29" fmla="*/ 1125 h 2107"/>
                  <a:gd name="T30" fmla="*/ 110 w 1757"/>
                  <a:gd name="T31" fmla="*/ 1242 h 2107"/>
                  <a:gd name="T32" fmla="*/ 220 w 1757"/>
                  <a:gd name="T33" fmla="*/ 1390 h 2107"/>
                  <a:gd name="T34" fmla="*/ 383 w 1757"/>
                  <a:gd name="T35" fmla="*/ 1444 h 2107"/>
                  <a:gd name="T36" fmla="*/ 523 w 1757"/>
                  <a:gd name="T37" fmla="*/ 1608 h 2107"/>
                  <a:gd name="T38" fmla="*/ 617 w 1757"/>
                  <a:gd name="T39" fmla="*/ 1686 h 2107"/>
                  <a:gd name="T40" fmla="*/ 726 w 1757"/>
                  <a:gd name="T41" fmla="*/ 1772 h 2107"/>
                  <a:gd name="T42" fmla="*/ 1069 w 1757"/>
                  <a:gd name="T43" fmla="*/ 2107 h 2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7"/>
                  <a:gd name="T67" fmla="*/ 0 h 2107"/>
                  <a:gd name="T68" fmla="*/ 1757 w 1757"/>
                  <a:gd name="T69" fmla="*/ 2107 h 2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7" h="2107">
                    <a:moveTo>
                      <a:pt x="1264" y="1897"/>
                    </a:moveTo>
                    <a:cubicBezTo>
                      <a:pt x="1331" y="1810"/>
                      <a:pt x="1399" y="1724"/>
                      <a:pt x="1474" y="1569"/>
                    </a:cubicBezTo>
                    <a:cubicBezTo>
                      <a:pt x="1549" y="1414"/>
                      <a:pt x="1675" y="1138"/>
                      <a:pt x="1716" y="969"/>
                    </a:cubicBezTo>
                    <a:cubicBezTo>
                      <a:pt x="1757" y="800"/>
                      <a:pt x="1748" y="696"/>
                      <a:pt x="1723" y="556"/>
                    </a:cubicBezTo>
                    <a:cubicBezTo>
                      <a:pt x="1698" y="416"/>
                      <a:pt x="1645" y="217"/>
                      <a:pt x="1568" y="127"/>
                    </a:cubicBezTo>
                    <a:cubicBezTo>
                      <a:pt x="1491" y="37"/>
                      <a:pt x="1367" y="36"/>
                      <a:pt x="1264" y="18"/>
                    </a:cubicBezTo>
                    <a:cubicBezTo>
                      <a:pt x="1161" y="0"/>
                      <a:pt x="1036" y="4"/>
                      <a:pt x="952" y="18"/>
                    </a:cubicBezTo>
                    <a:cubicBezTo>
                      <a:pt x="868" y="32"/>
                      <a:pt x="808" y="66"/>
                      <a:pt x="757" y="104"/>
                    </a:cubicBezTo>
                    <a:cubicBezTo>
                      <a:pt x="706" y="142"/>
                      <a:pt x="691" y="195"/>
                      <a:pt x="648" y="244"/>
                    </a:cubicBezTo>
                    <a:cubicBezTo>
                      <a:pt x="605" y="293"/>
                      <a:pt x="543" y="362"/>
                      <a:pt x="500" y="400"/>
                    </a:cubicBezTo>
                    <a:cubicBezTo>
                      <a:pt x="457" y="438"/>
                      <a:pt x="448" y="439"/>
                      <a:pt x="391" y="470"/>
                    </a:cubicBezTo>
                    <a:cubicBezTo>
                      <a:pt x="334" y="501"/>
                      <a:pt x="215" y="539"/>
                      <a:pt x="157" y="587"/>
                    </a:cubicBezTo>
                    <a:cubicBezTo>
                      <a:pt x="99" y="635"/>
                      <a:pt x="66" y="699"/>
                      <a:pt x="40" y="759"/>
                    </a:cubicBezTo>
                    <a:cubicBezTo>
                      <a:pt x="14" y="819"/>
                      <a:pt x="0" y="885"/>
                      <a:pt x="1" y="946"/>
                    </a:cubicBezTo>
                    <a:cubicBezTo>
                      <a:pt x="2" y="1007"/>
                      <a:pt x="30" y="1076"/>
                      <a:pt x="48" y="1125"/>
                    </a:cubicBezTo>
                    <a:cubicBezTo>
                      <a:pt x="66" y="1174"/>
                      <a:pt x="81" y="1198"/>
                      <a:pt x="110" y="1242"/>
                    </a:cubicBezTo>
                    <a:cubicBezTo>
                      <a:pt x="139" y="1286"/>
                      <a:pt x="175" y="1356"/>
                      <a:pt x="220" y="1390"/>
                    </a:cubicBezTo>
                    <a:cubicBezTo>
                      <a:pt x="265" y="1424"/>
                      <a:pt x="332" y="1408"/>
                      <a:pt x="383" y="1444"/>
                    </a:cubicBezTo>
                    <a:cubicBezTo>
                      <a:pt x="434" y="1480"/>
                      <a:pt x="484" y="1568"/>
                      <a:pt x="523" y="1608"/>
                    </a:cubicBezTo>
                    <a:cubicBezTo>
                      <a:pt x="562" y="1648"/>
                      <a:pt x="583" y="1659"/>
                      <a:pt x="617" y="1686"/>
                    </a:cubicBezTo>
                    <a:cubicBezTo>
                      <a:pt x="651" y="1713"/>
                      <a:pt x="651" y="1702"/>
                      <a:pt x="726" y="1772"/>
                    </a:cubicBezTo>
                    <a:cubicBezTo>
                      <a:pt x="801" y="1842"/>
                      <a:pt x="935" y="1974"/>
                      <a:pt x="1069" y="2107"/>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27" name="Freeform 9"/>
              <p:cNvSpPr>
                <a:spLocks/>
              </p:cNvSpPr>
              <p:nvPr/>
            </p:nvSpPr>
            <p:spPr bwMode="auto">
              <a:xfrm>
                <a:off x="1520" y="3347"/>
                <a:ext cx="397" cy="347"/>
              </a:xfrm>
              <a:custGeom>
                <a:avLst/>
                <a:gdLst>
                  <a:gd name="T0" fmla="*/ 397 w 397"/>
                  <a:gd name="T1" fmla="*/ 12 h 347"/>
                  <a:gd name="T2" fmla="*/ 210 w 397"/>
                  <a:gd name="T3" fmla="*/ 12 h 347"/>
                  <a:gd name="T4" fmla="*/ 101 w 397"/>
                  <a:gd name="T5" fmla="*/ 82 h 347"/>
                  <a:gd name="T6" fmla="*/ 0 w 397"/>
                  <a:gd name="T7" fmla="*/ 347 h 347"/>
                  <a:gd name="T8" fmla="*/ 0 60000 65536"/>
                  <a:gd name="T9" fmla="*/ 0 60000 65536"/>
                  <a:gd name="T10" fmla="*/ 0 60000 65536"/>
                  <a:gd name="T11" fmla="*/ 0 60000 65536"/>
                  <a:gd name="T12" fmla="*/ 0 w 397"/>
                  <a:gd name="T13" fmla="*/ 0 h 347"/>
                  <a:gd name="T14" fmla="*/ 397 w 397"/>
                  <a:gd name="T15" fmla="*/ 347 h 347"/>
                </a:gdLst>
                <a:ahLst/>
                <a:cxnLst>
                  <a:cxn ang="T8">
                    <a:pos x="T0" y="T1"/>
                  </a:cxn>
                  <a:cxn ang="T9">
                    <a:pos x="T2" y="T3"/>
                  </a:cxn>
                  <a:cxn ang="T10">
                    <a:pos x="T4" y="T5"/>
                  </a:cxn>
                  <a:cxn ang="T11">
                    <a:pos x="T6" y="T7"/>
                  </a:cxn>
                </a:cxnLst>
                <a:rect l="T12" t="T13" r="T14" b="T15"/>
                <a:pathLst>
                  <a:path w="397" h="347">
                    <a:moveTo>
                      <a:pt x="397" y="12"/>
                    </a:moveTo>
                    <a:cubicBezTo>
                      <a:pt x="328" y="6"/>
                      <a:pt x="259" y="0"/>
                      <a:pt x="210" y="12"/>
                    </a:cubicBezTo>
                    <a:cubicBezTo>
                      <a:pt x="161" y="24"/>
                      <a:pt x="136" y="26"/>
                      <a:pt x="101" y="82"/>
                    </a:cubicBezTo>
                    <a:cubicBezTo>
                      <a:pt x="66" y="138"/>
                      <a:pt x="16" y="306"/>
                      <a:pt x="0" y="347"/>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28" name="Freeform 10"/>
              <p:cNvSpPr>
                <a:spLocks/>
              </p:cNvSpPr>
              <p:nvPr/>
            </p:nvSpPr>
            <p:spPr bwMode="auto">
              <a:xfrm>
                <a:off x="1223" y="2913"/>
                <a:ext cx="826" cy="500"/>
              </a:xfrm>
              <a:custGeom>
                <a:avLst/>
                <a:gdLst>
                  <a:gd name="T0" fmla="*/ 826 w 826"/>
                  <a:gd name="T1" fmla="*/ 189 h 500"/>
                  <a:gd name="T2" fmla="*/ 694 w 826"/>
                  <a:gd name="T3" fmla="*/ 95 h 500"/>
                  <a:gd name="T4" fmla="*/ 569 w 826"/>
                  <a:gd name="T5" fmla="*/ 41 h 500"/>
                  <a:gd name="T6" fmla="*/ 445 w 826"/>
                  <a:gd name="T7" fmla="*/ 2 h 500"/>
                  <a:gd name="T8" fmla="*/ 312 w 826"/>
                  <a:gd name="T9" fmla="*/ 56 h 500"/>
                  <a:gd name="T10" fmla="*/ 148 w 826"/>
                  <a:gd name="T11" fmla="*/ 251 h 500"/>
                  <a:gd name="T12" fmla="*/ 0 w 826"/>
                  <a:gd name="T13" fmla="*/ 500 h 500"/>
                  <a:gd name="T14" fmla="*/ 0 60000 65536"/>
                  <a:gd name="T15" fmla="*/ 0 60000 65536"/>
                  <a:gd name="T16" fmla="*/ 0 60000 65536"/>
                  <a:gd name="T17" fmla="*/ 0 60000 65536"/>
                  <a:gd name="T18" fmla="*/ 0 60000 65536"/>
                  <a:gd name="T19" fmla="*/ 0 60000 65536"/>
                  <a:gd name="T20" fmla="*/ 0 60000 65536"/>
                  <a:gd name="T21" fmla="*/ 0 w 826"/>
                  <a:gd name="T22" fmla="*/ 0 h 500"/>
                  <a:gd name="T23" fmla="*/ 826 w 826"/>
                  <a:gd name="T24" fmla="*/ 500 h 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6" h="500">
                    <a:moveTo>
                      <a:pt x="826" y="189"/>
                    </a:moveTo>
                    <a:cubicBezTo>
                      <a:pt x="781" y="154"/>
                      <a:pt x="737" y="120"/>
                      <a:pt x="694" y="95"/>
                    </a:cubicBezTo>
                    <a:cubicBezTo>
                      <a:pt x="651" y="70"/>
                      <a:pt x="610" y="56"/>
                      <a:pt x="569" y="41"/>
                    </a:cubicBezTo>
                    <a:cubicBezTo>
                      <a:pt x="528" y="26"/>
                      <a:pt x="488" y="0"/>
                      <a:pt x="445" y="2"/>
                    </a:cubicBezTo>
                    <a:cubicBezTo>
                      <a:pt x="402" y="4"/>
                      <a:pt x="361" y="15"/>
                      <a:pt x="312" y="56"/>
                    </a:cubicBezTo>
                    <a:cubicBezTo>
                      <a:pt x="263" y="97"/>
                      <a:pt x="200" y="177"/>
                      <a:pt x="148" y="251"/>
                    </a:cubicBezTo>
                    <a:cubicBezTo>
                      <a:pt x="96" y="325"/>
                      <a:pt x="23" y="459"/>
                      <a:pt x="0" y="50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29" name="Freeform 11"/>
              <p:cNvSpPr>
                <a:spLocks/>
              </p:cNvSpPr>
              <p:nvPr/>
            </p:nvSpPr>
            <p:spPr bwMode="auto">
              <a:xfrm>
                <a:off x="990" y="2715"/>
                <a:ext cx="1153" cy="441"/>
              </a:xfrm>
              <a:custGeom>
                <a:avLst/>
                <a:gdLst>
                  <a:gd name="T0" fmla="*/ 1153 w 1153"/>
                  <a:gd name="T1" fmla="*/ 223 h 441"/>
                  <a:gd name="T2" fmla="*/ 919 w 1153"/>
                  <a:gd name="T3" fmla="*/ 91 h 441"/>
                  <a:gd name="T4" fmla="*/ 717 w 1153"/>
                  <a:gd name="T5" fmla="*/ 5 h 441"/>
                  <a:gd name="T6" fmla="*/ 436 w 1153"/>
                  <a:gd name="T7" fmla="*/ 59 h 441"/>
                  <a:gd name="T8" fmla="*/ 358 w 1153"/>
                  <a:gd name="T9" fmla="*/ 161 h 441"/>
                  <a:gd name="T10" fmla="*/ 210 w 1153"/>
                  <a:gd name="T11" fmla="*/ 324 h 441"/>
                  <a:gd name="T12" fmla="*/ 0 w 1153"/>
                  <a:gd name="T13" fmla="*/ 441 h 441"/>
                  <a:gd name="T14" fmla="*/ 0 60000 65536"/>
                  <a:gd name="T15" fmla="*/ 0 60000 65536"/>
                  <a:gd name="T16" fmla="*/ 0 60000 65536"/>
                  <a:gd name="T17" fmla="*/ 0 60000 65536"/>
                  <a:gd name="T18" fmla="*/ 0 60000 65536"/>
                  <a:gd name="T19" fmla="*/ 0 60000 65536"/>
                  <a:gd name="T20" fmla="*/ 0 60000 65536"/>
                  <a:gd name="T21" fmla="*/ 0 w 1153"/>
                  <a:gd name="T22" fmla="*/ 0 h 441"/>
                  <a:gd name="T23" fmla="*/ 1153 w 1153"/>
                  <a:gd name="T24" fmla="*/ 441 h 4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3" h="441">
                    <a:moveTo>
                      <a:pt x="1153" y="223"/>
                    </a:moveTo>
                    <a:cubicBezTo>
                      <a:pt x="1072" y="175"/>
                      <a:pt x="992" y="127"/>
                      <a:pt x="919" y="91"/>
                    </a:cubicBezTo>
                    <a:cubicBezTo>
                      <a:pt x="846" y="55"/>
                      <a:pt x="797" y="10"/>
                      <a:pt x="717" y="5"/>
                    </a:cubicBezTo>
                    <a:cubicBezTo>
                      <a:pt x="637" y="0"/>
                      <a:pt x="496" y="33"/>
                      <a:pt x="436" y="59"/>
                    </a:cubicBezTo>
                    <a:cubicBezTo>
                      <a:pt x="376" y="85"/>
                      <a:pt x="396" y="117"/>
                      <a:pt x="358" y="161"/>
                    </a:cubicBezTo>
                    <a:cubicBezTo>
                      <a:pt x="320" y="205"/>
                      <a:pt x="270" y="277"/>
                      <a:pt x="210" y="324"/>
                    </a:cubicBezTo>
                    <a:cubicBezTo>
                      <a:pt x="150" y="371"/>
                      <a:pt x="34" y="423"/>
                      <a:pt x="0" y="441"/>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30" name="Freeform 12"/>
              <p:cNvSpPr>
                <a:spLocks/>
              </p:cNvSpPr>
              <p:nvPr/>
            </p:nvSpPr>
            <p:spPr bwMode="auto">
              <a:xfrm>
                <a:off x="888" y="2496"/>
                <a:ext cx="1341" cy="536"/>
              </a:xfrm>
              <a:custGeom>
                <a:avLst/>
                <a:gdLst>
                  <a:gd name="T0" fmla="*/ 1341 w 1341"/>
                  <a:gd name="T1" fmla="*/ 224 h 536"/>
                  <a:gd name="T2" fmla="*/ 1169 w 1341"/>
                  <a:gd name="T3" fmla="*/ 122 h 536"/>
                  <a:gd name="T4" fmla="*/ 1029 w 1341"/>
                  <a:gd name="T5" fmla="*/ 13 h 536"/>
                  <a:gd name="T6" fmla="*/ 702 w 1341"/>
                  <a:gd name="T7" fmla="*/ 45 h 536"/>
                  <a:gd name="T8" fmla="*/ 546 w 1341"/>
                  <a:gd name="T9" fmla="*/ 154 h 536"/>
                  <a:gd name="T10" fmla="*/ 343 w 1341"/>
                  <a:gd name="T11" fmla="*/ 232 h 536"/>
                  <a:gd name="T12" fmla="*/ 250 w 1341"/>
                  <a:gd name="T13" fmla="*/ 395 h 536"/>
                  <a:gd name="T14" fmla="*/ 63 w 1341"/>
                  <a:gd name="T15" fmla="*/ 504 h 536"/>
                  <a:gd name="T16" fmla="*/ 0 w 1341"/>
                  <a:gd name="T17" fmla="*/ 536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1"/>
                  <a:gd name="T28" fmla="*/ 0 h 536"/>
                  <a:gd name="T29" fmla="*/ 1341 w 1341"/>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1" h="536">
                    <a:moveTo>
                      <a:pt x="1341" y="224"/>
                    </a:moveTo>
                    <a:cubicBezTo>
                      <a:pt x="1281" y="190"/>
                      <a:pt x="1221" y="157"/>
                      <a:pt x="1169" y="122"/>
                    </a:cubicBezTo>
                    <a:cubicBezTo>
                      <a:pt x="1117" y="87"/>
                      <a:pt x="1107" y="26"/>
                      <a:pt x="1029" y="13"/>
                    </a:cubicBezTo>
                    <a:cubicBezTo>
                      <a:pt x="951" y="0"/>
                      <a:pt x="783" y="21"/>
                      <a:pt x="702" y="45"/>
                    </a:cubicBezTo>
                    <a:cubicBezTo>
                      <a:pt x="621" y="69"/>
                      <a:pt x="606" y="123"/>
                      <a:pt x="546" y="154"/>
                    </a:cubicBezTo>
                    <a:cubicBezTo>
                      <a:pt x="486" y="185"/>
                      <a:pt x="392" y="192"/>
                      <a:pt x="343" y="232"/>
                    </a:cubicBezTo>
                    <a:cubicBezTo>
                      <a:pt x="294" y="272"/>
                      <a:pt x="297" y="350"/>
                      <a:pt x="250" y="395"/>
                    </a:cubicBezTo>
                    <a:cubicBezTo>
                      <a:pt x="203" y="440"/>
                      <a:pt x="105" y="480"/>
                      <a:pt x="63" y="504"/>
                    </a:cubicBezTo>
                    <a:cubicBezTo>
                      <a:pt x="21" y="528"/>
                      <a:pt x="9" y="531"/>
                      <a:pt x="0" y="53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31" name="Freeform 13"/>
              <p:cNvSpPr>
                <a:spLocks/>
              </p:cNvSpPr>
              <p:nvPr/>
            </p:nvSpPr>
            <p:spPr bwMode="auto">
              <a:xfrm>
                <a:off x="842" y="2295"/>
                <a:ext cx="1543" cy="643"/>
              </a:xfrm>
              <a:custGeom>
                <a:avLst/>
                <a:gdLst>
                  <a:gd name="T0" fmla="*/ 1543 w 1543"/>
                  <a:gd name="T1" fmla="*/ 144 h 643"/>
                  <a:gd name="T2" fmla="*/ 1371 w 1543"/>
                  <a:gd name="T3" fmla="*/ 168 h 643"/>
                  <a:gd name="T4" fmla="*/ 1262 w 1543"/>
                  <a:gd name="T5" fmla="*/ 136 h 643"/>
                  <a:gd name="T6" fmla="*/ 1137 w 1543"/>
                  <a:gd name="T7" fmla="*/ 90 h 643"/>
                  <a:gd name="T8" fmla="*/ 919 w 1543"/>
                  <a:gd name="T9" fmla="*/ 4 h 643"/>
                  <a:gd name="T10" fmla="*/ 732 w 1543"/>
                  <a:gd name="T11" fmla="*/ 66 h 643"/>
                  <a:gd name="T12" fmla="*/ 607 w 1543"/>
                  <a:gd name="T13" fmla="*/ 207 h 643"/>
                  <a:gd name="T14" fmla="*/ 568 w 1543"/>
                  <a:gd name="T15" fmla="*/ 238 h 643"/>
                  <a:gd name="T16" fmla="*/ 381 w 1543"/>
                  <a:gd name="T17" fmla="*/ 300 h 643"/>
                  <a:gd name="T18" fmla="*/ 288 w 1543"/>
                  <a:gd name="T19" fmla="*/ 339 h 643"/>
                  <a:gd name="T20" fmla="*/ 171 w 1543"/>
                  <a:gd name="T21" fmla="*/ 503 h 643"/>
                  <a:gd name="T22" fmla="*/ 0 w 1543"/>
                  <a:gd name="T23" fmla="*/ 643 h 6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3"/>
                  <a:gd name="T37" fmla="*/ 0 h 643"/>
                  <a:gd name="T38" fmla="*/ 1543 w 1543"/>
                  <a:gd name="T39" fmla="*/ 643 h 6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3" h="643">
                    <a:moveTo>
                      <a:pt x="1543" y="144"/>
                    </a:moveTo>
                    <a:cubicBezTo>
                      <a:pt x="1480" y="156"/>
                      <a:pt x="1418" y="169"/>
                      <a:pt x="1371" y="168"/>
                    </a:cubicBezTo>
                    <a:cubicBezTo>
                      <a:pt x="1324" y="167"/>
                      <a:pt x="1301" y="149"/>
                      <a:pt x="1262" y="136"/>
                    </a:cubicBezTo>
                    <a:cubicBezTo>
                      <a:pt x="1223" y="123"/>
                      <a:pt x="1194" y="112"/>
                      <a:pt x="1137" y="90"/>
                    </a:cubicBezTo>
                    <a:cubicBezTo>
                      <a:pt x="1080" y="68"/>
                      <a:pt x="986" y="8"/>
                      <a:pt x="919" y="4"/>
                    </a:cubicBezTo>
                    <a:cubicBezTo>
                      <a:pt x="852" y="0"/>
                      <a:pt x="784" y="32"/>
                      <a:pt x="732" y="66"/>
                    </a:cubicBezTo>
                    <a:cubicBezTo>
                      <a:pt x="680" y="100"/>
                      <a:pt x="634" y="178"/>
                      <a:pt x="607" y="207"/>
                    </a:cubicBezTo>
                    <a:cubicBezTo>
                      <a:pt x="580" y="236"/>
                      <a:pt x="606" y="223"/>
                      <a:pt x="568" y="238"/>
                    </a:cubicBezTo>
                    <a:cubicBezTo>
                      <a:pt x="530" y="253"/>
                      <a:pt x="428" y="283"/>
                      <a:pt x="381" y="300"/>
                    </a:cubicBezTo>
                    <a:cubicBezTo>
                      <a:pt x="334" y="317"/>
                      <a:pt x="323" y="305"/>
                      <a:pt x="288" y="339"/>
                    </a:cubicBezTo>
                    <a:cubicBezTo>
                      <a:pt x="253" y="373"/>
                      <a:pt x="219" y="452"/>
                      <a:pt x="171" y="503"/>
                    </a:cubicBezTo>
                    <a:cubicBezTo>
                      <a:pt x="123" y="554"/>
                      <a:pt x="30" y="620"/>
                      <a:pt x="0" y="643"/>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32" name="Line 14"/>
              <p:cNvSpPr>
                <a:spLocks noChangeShapeType="1"/>
              </p:cNvSpPr>
              <p:nvPr/>
            </p:nvSpPr>
            <p:spPr bwMode="auto">
              <a:xfrm>
                <a:off x="624" y="331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3" name="Line 15"/>
              <p:cNvSpPr>
                <a:spLocks noChangeShapeType="1"/>
              </p:cNvSpPr>
              <p:nvPr/>
            </p:nvSpPr>
            <p:spPr bwMode="auto">
              <a:xfrm>
                <a:off x="624" y="350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4" name="Line 16"/>
              <p:cNvSpPr>
                <a:spLocks noChangeShapeType="1"/>
              </p:cNvSpPr>
              <p:nvPr/>
            </p:nvSpPr>
            <p:spPr bwMode="auto">
              <a:xfrm>
                <a:off x="624" y="3696"/>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5" name="Line 17"/>
              <p:cNvSpPr>
                <a:spLocks noChangeShapeType="1"/>
              </p:cNvSpPr>
              <p:nvPr/>
            </p:nvSpPr>
            <p:spPr bwMode="auto">
              <a:xfrm>
                <a:off x="624" y="3888"/>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6" name="Line 18"/>
              <p:cNvSpPr>
                <a:spLocks noChangeShapeType="1"/>
              </p:cNvSpPr>
              <p:nvPr/>
            </p:nvSpPr>
            <p:spPr bwMode="auto">
              <a:xfrm>
                <a:off x="1776"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7" name="Line 19"/>
              <p:cNvSpPr>
                <a:spLocks noChangeShapeType="1"/>
              </p:cNvSpPr>
              <p:nvPr/>
            </p:nvSpPr>
            <p:spPr bwMode="auto">
              <a:xfrm>
                <a:off x="1584"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8" name="Line 20"/>
              <p:cNvSpPr>
                <a:spLocks noChangeShapeType="1"/>
              </p:cNvSpPr>
              <p:nvPr/>
            </p:nvSpPr>
            <p:spPr bwMode="auto">
              <a:xfrm>
                <a:off x="196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9" name="Line 21"/>
              <p:cNvSpPr>
                <a:spLocks noChangeShapeType="1"/>
              </p:cNvSpPr>
              <p:nvPr/>
            </p:nvSpPr>
            <p:spPr bwMode="auto">
              <a:xfrm>
                <a:off x="139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0" name="Line 22"/>
              <p:cNvSpPr>
                <a:spLocks noChangeShapeType="1"/>
              </p:cNvSpPr>
              <p:nvPr/>
            </p:nvSpPr>
            <p:spPr bwMode="auto">
              <a:xfrm>
                <a:off x="216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1" name="Line 23"/>
              <p:cNvSpPr>
                <a:spLocks noChangeShapeType="1"/>
              </p:cNvSpPr>
              <p:nvPr/>
            </p:nvSpPr>
            <p:spPr bwMode="auto">
              <a:xfrm>
                <a:off x="120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2" name="Line 24"/>
              <p:cNvSpPr>
                <a:spLocks noChangeShapeType="1"/>
              </p:cNvSpPr>
              <p:nvPr/>
            </p:nvSpPr>
            <p:spPr bwMode="auto">
              <a:xfrm>
                <a:off x="100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3" name="Line 25"/>
              <p:cNvSpPr>
                <a:spLocks noChangeShapeType="1"/>
              </p:cNvSpPr>
              <p:nvPr/>
            </p:nvSpPr>
            <p:spPr bwMode="auto">
              <a:xfrm>
                <a:off x="235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4" name="Line 26"/>
              <p:cNvSpPr>
                <a:spLocks noChangeShapeType="1"/>
              </p:cNvSpPr>
              <p:nvPr/>
            </p:nvSpPr>
            <p:spPr bwMode="auto">
              <a:xfrm>
                <a:off x="816" y="3072"/>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5" name="Line 27"/>
              <p:cNvSpPr>
                <a:spLocks noChangeShapeType="1"/>
              </p:cNvSpPr>
              <p:nvPr/>
            </p:nvSpPr>
            <p:spPr bwMode="auto">
              <a:xfrm>
                <a:off x="2544"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6" name="Freeform 28"/>
              <p:cNvSpPr>
                <a:spLocks/>
              </p:cNvSpPr>
              <p:nvPr/>
            </p:nvSpPr>
            <p:spPr bwMode="auto">
              <a:xfrm>
                <a:off x="576" y="2056"/>
                <a:ext cx="1824" cy="784"/>
              </a:xfrm>
              <a:custGeom>
                <a:avLst/>
                <a:gdLst>
                  <a:gd name="T0" fmla="*/ 1824 w 1824"/>
                  <a:gd name="T1" fmla="*/ 248 h 784"/>
                  <a:gd name="T2" fmla="*/ 1680 w 1824"/>
                  <a:gd name="T3" fmla="*/ 248 h 784"/>
                  <a:gd name="T4" fmla="*/ 1584 w 1824"/>
                  <a:gd name="T5" fmla="*/ 200 h 784"/>
                  <a:gd name="T6" fmla="*/ 1392 w 1824"/>
                  <a:gd name="T7" fmla="*/ 104 h 784"/>
                  <a:gd name="T8" fmla="*/ 1200 w 1824"/>
                  <a:gd name="T9" fmla="*/ 8 h 784"/>
                  <a:gd name="T10" fmla="*/ 1056 w 1824"/>
                  <a:gd name="T11" fmla="*/ 56 h 784"/>
                  <a:gd name="T12" fmla="*/ 960 w 1824"/>
                  <a:gd name="T13" fmla="*/ 104 h 784"/>
                  <a:gd name="T14" fmla="*/ 816 w 1824"/>
                  <a:gd name="T15" fmla="*/ 296 h 784"/>
                  <a:gd name="T16" fmla="*/ 720 w 1824"/>
                  <a:gd name="T17" fmla="*/ 392 h 784"/>
                  <a:gd name="T18" fmla="*/ 624 w 1824"/>
                  <a:gd name="T19" fmla="*/ 392 h 784"/>
                  <a:gd name="T20" fmla="*/ 528 w 1824"/>
                  <a:gd name="T21" fmla="*/ 392 h 784"/>
                  <a:gd name="T22" fmla="*/ 384 w 1824"/>
                  <a:gd name="T23" fmla="*/ 440 h 784"/>
                  <a:gd name="T24" fmla="*/ 288 w 1824"/>
                  <a:gd name="T25" fmla="*/ 584 h 784"/>
                  <a:gd name="T26" fmla="*/ 240 w 1824"/>
                  <a:gd name="T27" fmla="*/ 632 h 784"/>
                  <a:gd name="T28" fmla="*/ 192 w 1824"/>
                  <a:gd name="T29" fmla="*/ 728 h 784"/>
                  <a:gd name="T30" fmla="*/ 96 w 1824"/>
                  <a:gd name="T31" fmla="*/ 728 h 784"/>
                  <a:gd name="T32" fmla="*/ 48 w 1824"/>
                  <a:gd name="T33" fmla="*/ 776 h 784"/>
                  <a:gd name="T34" fmla="*/ 0 w 1824"/>
                  <a:gd name="T35" fmla="*/ 776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4"/>
                  <a:gd name="T55" fmla="*/ 0 h 784"/>
                  <a:gd name="T56" fmla="*/ 1824 w 1824"/>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4" h="784">
                    <a:moveTo>
                      <a:pt x="1824" y="248"/>
                    </a:moveTo>
                    <a:cubicBezTo>
                      <a:pt x="1772" y="252"/>
                      <a:pt x="1720" y="256"/>
                      <a:pt x="1680" y="248"/>
                    </a:cubicBezTo>
                    <a:cubicBezTo>
                      <a:pt x="1640" y="240"/>
                      <a:pt x="1632" y="224"/>
                      <a:pt x="1584" y="200"/>
                    </a:cubicBezTo>
                    <a:cubicBezTo>
                      <a:pt x="1536" y="176"/>
                      <a:pt x="1456" y="136"/>
                      <a:pt x="1392" y="104"/>
                    </a:cubicBezTo>
                    <a:cubicBezTo>
                      <a:pt x="1328" y="72"/>
                      <a:pt x="1256" y="16"/>
                      <a:pt x="1200" y="8"/>
                    </a:cubicBezTo>
                    <a:cubicBezTo>
                      <a:pt x="1144" y="0"/>
                      <a:pt x="1096" y="40"/>
                      <a:pt x="1056" y="56"/>
                    </a:cubicBezTo>
                    <a:cubicBezTo>
                      <a:pt x="1016" y="72"/>
                      <a:pt x="1000" y="64"/>
                      <a:pt x="960" y="104"/>
                    </a:cubicBezTo>
                    <a:cubicBezTo>
                      <a:pt x="920" y="144"/>
                      <a:pt x="856" y="248"/>
                      <a:pt x="816" y="296"/>
                    </a:cubicBezTo>
                    <a:cubicBezTo>
                      <a:pt x="776" y="344"/>
                      <a:pt x="752" y="376"/>
                      <a:pt x="720" y="392"/>
                    </a:cubicBezTo>
                    <a:cubicBezTo>
                      <a:pt x="688" y="408"/>
                      <a:pt x="656" y="392"/>
                      <a:pt x="624" y="392"/>
                    </a:cubicBezTo>
                    <a:cubicBezTo>
                      <a:pt x="592" y="392"/>
                      <a:pt x="568" y="384"/>
                      <a:pt x="528" y="392"/>
                    </a:cubicBezTo>
                    <a:cubicBezTo>
                      <a:pt x="488" y="400"/>
                      <a:pt x="424" y="408"/>
                      <a:pt x="384" y="440"/>
                    </a:cubicBezTo>
                    <a:cubicBezTo>
                      <a:pt x="344" y="472"/>
                      <a:pt x="312" y="552"/>
                      <a:pt x="288" y="584"/>
                    </a:cubicBezTo>
                    <a:cubicBezTo>
                      <a:pt x="264" y="616"/>
                      <a:pt x="256" y="608"/>
                      <a:pt x="240" y="632"/>
                    </a:cubicBezTo>
                    <a:cubicBezTo>
                      <a:pt x="224" y="656"/>
                      <a:pt x="216" y="712"/>
                      <a:pt x="192" y="728"/>
                    </a:cubicBezTo>
                    <a:cubicBezTo>
                      <a:pt x="168" y="744"/>
                      <a:pt x="120" y="720"/>
                      <a:pt x="96" y="728"/>
                    </a:cubicBezTo>
                    <a:cubicBezTo>
                      <a:pt x="72" y="736"/>
                      <a:pt x="64" y="768"/>
                      <a:pt x="48" y="776"/>
                    </a:cubicBezTo>
                    <a:cubicBezTo>
                      <a:pt x="32" y="784"/>
                      <a:pt x="16" y="780"/>
                      <a:pt x="0" y="77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47" name="Freeform 29"/>
              <p:cNvSpPr>
                <a:spLocks/>
              </p:cNvSpPr>
              <p:nvPr/>
            </p:nvSpPr>
            <p:spPr bwMode="auto">
              <a:xfrm>
                <a:off x="528" y="1760"/>
                <a:ext cx="1872" cy="880"/>
              </a:xfrm>
              <a:custGeom>
                <a:avLst/>
                <a:gdLst>
                  <a:gd name="T0" fmla="*/ 1872 w 1872"/>
                  <a:gd name="T1" fmla="*/ 352 h 880"/>
                  <a:gd name="T2" fmla="*/ 1728 w 1872"/>
                  <a:gd name="T3" fmla="*/ 400 h 880"/>
                  <a:gd name="T4" fmla="*/ 1584 w 1872"/>
                  <a:gd name="T5" fmla="*/ 304 h 880"/>
                  <a:gd name="T6" fmla="*/ 1488 w 1872"/>
                  <a:gd name="T7" fmla="*/ 208 h 880"/>
                  <a:gd name="T8" fmla="*/ 1440 w 1872"/>
                  <a:gd name="T9" fmla="*/ 160 h 880"/>
                  <a:gd name="T10" fmla="*/ 1248 w 1872"/>
                  <a:gd name="T11" fmla="*/ 16 h 880"/>
                  <a:gd name="T12" fmla="*/ 1104 w 1872"/>
                  <a:gd name="T13" fmla="*/ 64 h 880"/>
                  <a:gd name="T14" fmla="*/ 960 w 1872"/>
                  <a:gd name="T15" fmla="*/ 160 h 880"/>
                  <a:gd name="T16" fmla="*/ 816 w 1872"/>
                  <a:gd name="T17" fmla="*/ 448 h 880"/>
                  <a:gd name="T18" fmla="*/ 720 w 1872"/>
                  <a:gd name="T19" fmla="*/ 496 h 880"/>
                  <a:gd name="T20" fmla="*/ 480 w 1872"/>
                  <a:gd name="T21" fmla="*/ 496 h 880"/>
                  <a:gd name="T22" fmla="*/ 336 w 1872"/>
                  <a:gd name="T23" fmla="*/ 544 h 880"/>
                  <a:gd name="T24" fmla="*/ 192 w 1872"/>
                  <a:gd name="T25" fmla="*/ 784 h 880"/>
                  <a:gd name="T26" fmla="*/ 0 w 1872"/>
                  <a:gd name="T27" fmla="*/ 880 h 8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2"/>
                  <a:gd name="T43" fmla="*/ 0 h 880"/>
                  <a:gd name="T44" fmla="*/ 1872 w 1872"/>
                  <a:gd name="T45" fmla="*/ 880 h 8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2" h="880">
                    <a:moveTo>
                      <a:pt x="1872" y="352"/>
                    </a:moveTo>
                    <a:cubicBezTo>
                      <a:pt x="1824" y="380"/>
                      <a:pt x="1776" y="408"/>
                      <a:pt x="1728" y="400"/>
                    </a:cubicBezTo>
                    <a:cubicBezTo>
                      <a:pt x="1680" y="392"/>
                      <a:pt x="1624" y="336"/>
                      <a:pt x="1584" y="304"/>
                    </a:cubicBezTo>
                    <a:cubicBezTo>
                      <a:pt x="1544" y="272"/>
                      <a:pt x="1512" y="232"/>
                      <a:pt x="1488" y="208"/>
                    </a:cubicBezTo>
                    <a:cubicBezTo>
                      <a:pt x="1464" y="184"/>
                      <a:pt x="1480" y="192"/>
                      <a:pt x="1440" y="160"/>
                    </a:cubicBezTo>
                    <a:cubicBezTo>
                      <a:pt x="1400" y="128"/>
                      <a:pt x="1304" y="32"/>
                      <a:pt x="1248" y="16"/>
                    </a:cubicBezTo>
                    <a:cubicBezTo>
                      <a:pt x="1192" y="0"/>
                      <a:pt x="1152" y="40"/>
                      <a:pt x="1104" y="64"/>
                    </a:cubicBezTo>
                    <a:cubicBezTo>
                      <a:pt x="1056" y="88"/>
                      <a:pt x="1008" y="96"/>
                      <a:pt x="960" y="160"/>
                    </a:cubicBezTo>
                    <a:cubicBezTo>
                      <a:pt x="912" y="224"/>
                      <a:pt x="856" y="392"/>
                      <a:pt x="816" y="448"/>
                    </a:cubicBezTo>
                    <a:cubicBezTo>
                      <a:pt x="776" y="504"/>
                      <a:pt x="776" y="488"/>
                      <a:pt x="720" y="496"/>
                    </a:cubicBezTo>
                    <a:cubicBezTo>
                      <a:pt x="664" y="504"/>
                      <a:pt x="544" y="488"/>
                      <a:pt x="480" y="496"/>
                    </a:cubicBezTo>
                    <a:cubicBezTo>
                      <a:pt x="416" y="504"/>
                      <a:pt x="384" y="496"/>
                      <a:pt x="336" y="544"/>
                    </a:cubicBezTo>
                    <a:cubicBezTo>
                      <a:pt x="288" y="592"/>
                      <a:pt x="248" y="728"/>
                      <a:pt x="192" y="784"/>
                    </a:cubicBezTo>
                    <a:cubicBezTo>
                      <a:pt x="136" y="840"/>
                      <a:pt x="32" y="864"/>
                      <a:pt x="0" y="88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48" name="Freeform 30"/>
              <p:cNvSpPr>
                <a:spLocks/>
              </p:cNvSpPr>
              <p:nvPr/>
            </p:nvSpPr>
            <p:spPr bwMode="auto">
              <a:xfrm>
                <a:off x="408" y="1584"/>
                <a:ext cx="1896" cy="840"/>
              </a:xfrm>
              <a:custGeom>
                <a:avLst/>
                <a:gdLst>
                  <a:gd name="T0" fmla="*/ 1896 w 1896"/>
                  <a:gd name="T1" fmla="*/ 96 h 840"/>
                  <a:gd name="T2" fmla="*/ 1848 w 1896"/>
                  <a:gd name="T3" fmla="*/ 96 h 840"/>
                  <a:gd name="T4" fmla="*/ 1800 w 1896"/>
                  <a:gd name="T5" fmla="*/ 144 h 840"/>
                  <a:gd name="T6" fmla="*/ 1704 w 1896"/>
                  <a:gd name="T7" fmla="*/ 144 h 840"/>
                  <a:gd name="T8" fmla="*/ 1512 w 1896"/>
                  <a:gd name="T9" fmla="*/ 48 h 840"/>
                  <a:gd name="T10" fmla="*/ 1224 w 1896"/>
                  <a:gd name="T11" fmla="*/ 0 h 840"/>
                  <a:gd name="T12" fmla="*/ 1032 w 1896"/>
                  <a:gd name="T13" fmla="*/ 48 h 840"/>
                  <a:gd name="T14" fmla="*/ 984 w 1896"/>
                  <a:gd name="T15" fmla="*/ 96 h 840"/>
                  <a:gd name="T16" fmla="*/ 840 w 1896"/>
                  <a:gd name="T17" fmla="*/ 336 h 840"/>
                  <a:gd name="T18" fmla="*/ 744 w 1896"/>
                  <a:gd name="T19" fmla="*/ 432 h 840"/>
                  <a:gd name="T20" fmla="*/ 648 w 1896"/>
                  <a:gd name="T21" fmla="*/ 480 h 840"/>
                  <a:gd name="T22" fmla="*/ 456 w 1896"/>
                  <a:gd name="T23" fmla="*/ 528 h 840"/>
                  <a:gd name="T24" fmla="*/ 360 w 1896"/>
                  <a:gd name="T25" fmla="*/ 624 h 840"/>
                  <a:gd name="T26" fmla="*/ 312 w 1896"/>
                  <a:gd name="T27" fmla="*/ 672 h 840"/>
                  <a:gd name="T28" fmla="*/ 216 w 1896"/>
                  <a:gd name="T29" fmla="*/ 816 h 840"/>
                  <a:gd name="T30" fmla="*/ 168 w 1896"/>
                  <a:gd name="T31" fmla="*/ 816 h 840"/>
                  <a:gd name="T32" fmla="*/ 24 w 1896"/>
                  <a:gd name="T33" fmla="*/ 768 h 840"/>
                  <a:gd name="T34" fmla="*/ 24 w 1896"/>
                  <a:gd name="T35" fmla="*/ 720 h 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96"/>
                  <a:gd name="T55" fmla="*/ 0 h 840"/>
                  <a:gd name="T56" fmla="*/ 1896 w 1896"/>
                  <a:gd name="T57" fmla="*/ 840 h 8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96" h="840">
                    <a:moveTo>
                      <a:pt x="1896" y="96"/>
                    </a:moveTo>
                    <a:cubicBezTo>
                      <a:pt x="1880" y="92"/>
                      <a:pt x="1864" y="88"/>
                      <a:pt x="1848" y="96"/>
                    </a:cubicBezTo>
                    <a:cubicBezTo>
                      <a:pt x="1832" y="104"/>
                      <a:pt x="1824" y="136"/>
                      <a:pt x="1800" y="144"/>
                    </a:cubicBezTo>
                    <a:cubicBezTo>
                      <a:pt x="1776" y="152"/>
                      <a:pt x="1752" y="160"/>
                      <a:pt x="1704" y="144"/>
                    </a:cubicBezTo>
                    <a:cubicBezTo>
                      <a:pt x="1656" y="128"/>
                      <a:pt x="1592" y="72"/>
                      <a:pt x="1512" y="48"/>
                    </a:cubicBezTo>
                    <a:cubicBezTo>
                      <a:pt x="1432" y="24"/>
                      <a:pt x="1304" y="0"/>
                      <a:pt x="1224" y="0"/>
                    </a:cubicBezTo>
                    <a:cubicBezTo>
                      <a:pt x="1144" y="0"/>
                      <a:pt x="1072" y="32"/>
                      <a:pt x="1032" y="48"/>
                    </a:cubicBezTo>
                    <a:cubicBezTo>
                      <a:pt x="992" y="64"/>
                      <a:pt x="1016" y="48"/>
                      <a:pt x="984" y="96"/>
                    </a:cubicBezTo>
                    <a:cubicBezTo>
                      <a:pt x="952" y="144"/>
                      <a:pt x="880" y="280"/>
                      <a:pt x="840" y="336"/>
                    </a:cubicBezTo>
                    <a:cubicBezTo>
                      <a:pt x="800" y="392"/>
                      <a:pt x="776" y="408"/>
                      <a:pt x="744" y="432"/>
                    </a:cubicBezTo>
                    <a:cubicBezTo>
                      <a:pt x="712" y="456"/>
                      <a:pt x="696" y="464"/>
                      <a:pt x="648" y="480"/>
                    </a:cubicBezTo>
                    <a:cubicBezTo>
                      <a:pt x="600" y="496"/>
                      <a:pt x="504" y="504"/>
                      <a:pt x="456" y="528"/>
                    </a:cubicBezTo>
                    <a:cubicBezTo>
                      <a:pt x="408" y="552"/>
                      <a:pt x="384" y="600"/>
                      <a:pt x="360" y="624"/>
                    </a:cubicBezTo>
                    <a:cubicBezTo>
                      <a:pt x="336" y="648"/>
                      <a:pt x="336" y="640"/>
                      <a:pt x="312" y="672"/>
                    </a:cubicBezTo>
                    <a:cubicBezTo>
                      <a:pt x="288" y="704"/>
                      <a:pt x="240" y="792"/>
                      <a:pt x="216" y="816"/>
                    </a:cubicBezTo>
                    <a:cubicBezTo>
                      <a:pt x="192" y="840"/>
                      <a:pt x="200" y="824"/>
                      <a:pt x="168" y="816"/>
                    </a:cubicBezTo>
                    <a:cubicBezTo>
                      <a:pt x="136" y="808"/>
                      <a:pt x="48" y="784"/>
                      <a:pt x="24" y="768"/>
                    </a:cubicBezTo>
                    <a:cubicBezTo>
                      <a:pt x="0" y="752"/>
                      <a:pt x="24" y="736"/>
                      <a:pt x="24" y="72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49" name="Freeform 31"/>
              <p:cNvSpPr>
                <a:spLocks/>
              </p:cNvSpPr>
              <p:nvPr/>
            </p:nvSpPr>
            <p:spPr bwMode="auto">
              <a:xfrm>
                <a:off x="608" y="1528"/>
                <a:ext cx="640" cy="512"/>
              </a:xfrm>
              <a:custGeom>
                <a:avLst/>
                <a:gdLst>
                  <a:gd name="T0" fmla="*/ 544 w 640"/>
                  <a:gd name="T1" fmla="*/ 8 h 512"/>
                  <a:gd name="T2" fmla="*/ 592 w 640"/>
                  <a:gd name="T3" fmla="*/ 8 h 512"/>
                  <a:gd name="T4" fmla="*/ 640 w 640"/>
                  <a:gd name="T5" fmla="*/ 56 h 512"/>
                  <a:gd name="T6" fmla="*/ 592 w 640"/>
                  <a:gd name="T7" fmla="*/ 152 h 512"/>
                  <a:gd name="T8" fmla="*/ 448 w 640"/>
                  <a:gd name="T9" fmla="*/ 344 h 512"/>
                  <a:gd name="T10" fmla="*/ 160 w 640"/>
                  <a:gd name="T11" fmla="*/ 488 h 512"/>
                  <a:gd name="T12" fmla="*/ 16 w 640"/>
                  <a:gd name="T13" fmla="*/ 488 h 512"/>
                  <a:gd name="T14" fmla="*/ 64 w 640"/>
                  <a:gd name="T15" fmla="*/ 392 h 512"/>
                  <a:gd name="T16" fmla="*/ 0 60000 65536"/>
                  <a:gd name="T17" fmla="*/ 0 60000 65536"/>
                  <a:gd name="T18" fmla="*/ 0 60000 65536"/>
                  <a:gd name="T19" fmla="*/ 0 60000 65536"/>
                  <a:gd name="T20" fmla="*/ 0 60000 65536"/>
                  <a:gd name="T21" fmla="*/ 0 60000 65536"/>
                  <a:gd name="T22" fmla="*/ 0 60000 65536"/>
                  <a:gd name="T23" fmla="*/ 0 60000 65536"/>
                  <a:gd name="T24" fmla="*/ 0 w 640"/>
                  <a:gd name="T25" fmla="*/ 0 h 512"/>
                  <a:gd name="T26" fmla="*/ 640 w 640"/>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0" h="512">
                    <a:moveTo>
                      <a:pt x="544" y="8"/>
                    </a:moveTo>
                    <a:cubicBezTo>
                      <a:pt x="560" y="4"/>
                      <a:pt x="576" y="0"/>
                      <a:pt x="592" y="8"/>
                    </a:cubicBezTo>
                    <a:cubicBezTo>
                      <a:pt x="608" y="16"/>
                      <a:pt x="640" y="32"/>
                      <a:pt x="640" y="56"/>
                    </a:cubicBezTo>
                    <a:cubicBezTo>
                      <a:pt x="640" y="80"/>
                      <a:pt x="624" y="104"/>
                      <a:pt x="592" y="152"/>
                    </a:cubicBezTo>
                    <a:cubicBezTo>
                      <a:pt x="560" y="200"/>
                      <a:pt x="520" y="288"/>
                      <a:pt x="448" y="344"/>
                    </a:cubicBezTo>
                    <a:cubicBezTo>
                      <a:pt x="376" y="400"/>
                      <a:pt x="232" y="464"/>
                      <a:pt x="160" y="488"/>
                    </a:cubicBezTo>
                    <a:cubicBezTo>
                      <a:pt x="88" y="512"/>
                      <a:pt x="32" y="504"/>
                      <a:pt x="16" y="488"/>
                    </a:cubicBezTo>
                    <a:cubicBezTo>
                      <a:pt x="0" y="472"/>
                      <a:pt x="32" y="432"/>
                      <a:pt x="64" y="392"/>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612384" name="Text Box 32"/>
              <p:cNvSpPr txBox="1">
                <a:spLocks noChangeArrowheads="1"/>
              </p:cNvSpPr>
              <p:nvPr/>
            </p:nvSpPr>
            <p:spPr bwMode="auto">
              <a:xfrm>
                <a:off x="1099" y="2420"/>
                <a:ext cx="488" cy="175"/>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kumimoji="1" lang="en-CA" sz="1000">
                    <a:solidFill>
                      <a:srgbClr val="000000"/>
                    </a:solidFill>
                    <a:effectLst>
                      <a:outerShdw blurRad="38100" dist="38100" dir="2700000" algn="tl">
                        <a:srgbClr val="C0C0C0"/>
                      </a:outerShdw>
                    </a:effectLst>
                    <a:latin typeface="Arial" charset="0"/>
                  </a:rPr>
                  <a:t>AREA 1</a:t>
                </a:r>
                <a:endParaRPr kumimoji="1" lang="en-CA" sz="1000">
                  <a:solidFill>
                    <a:srgbClr val="000000"/>
                  </a:solidFill>
                  <a:latin typeface="Arial" charset="0"/>
                </a:endParaRPr>
              </a:p>
            </p:txBody>
          </p:sp>
          <p:sp>
            <p:nvSpPr>
              <p:cNvPr id="612385" name="Rectangle 33"/>
              <p:cNvSpPr>
                <a:spLocks noChangeArrowheads="1"/>
              </p:cNvSpPr>
              <p:nvPr/>
            </p:nvSpPr>
            <p:spPr bwMode="auto">
              <a:xfrm>
                <a:off x="1583" y="1872"/>
                <a:ext cx="193" cy="193"/>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solidFill>
                    <a:srgbClr val="000000"/>
                  </a:solidFill>
                </a:endParaRPr>
              </a:p>
            </p:txBody>
          </p:sp>
          <p:sp>
            <p:nvSpPr>
              <p:cNvPr id="9252" name="Freeform 34"/>
              <p:cNvSpPr>
                <a:spLocks/>
              </p:cNvSpPr>
              <p:nvPr/>
            </p:nvSpPr>
            <p:spPr bwMode="auto">
              <a:xfrm>
                <a:off x="1056" y="1728"/>
                <a:ext cx="480" cy="304"/>
              </a:xfrm>
              <a:custGeom>
                <a:avLst/>
                <a:gdLst>
                  <a:gd name="T0" fmla="*/ 480 w 480"/>
                  <a:gd name="T1" fmla="*/ 288 h 304"/>
                  <a:gd name="T2" fmla="*/ 432 w 480"/>
                  <a:gd name="T3" fmla="*/ 288 h 304"/>
                  <a:gd name="T4" fmla="*/ 240 w 480"/>
                  <a:gd name="T5" fmla="*/ 192 h 304"/>
                  <a:gd name="T6" fmla="*/ 0 w 480"/>
                  <a:gd name="T7" fmla="*/ 0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288"/>
                    </a:moveTo>
                    <a:cubicBezTo>
                      <a:pt x="476" y="296"/>
                      <a:pt x="472" y="304"/>
                      <a:pt x="432" y="288"/>
                    </a:cubicBezTo>
                    <a:cubicBezTo>
                      <a:pt x="392" y="272"/>
                      <a:pt x="312" y="240"/>
                      <a:pt x="240" y="192"/>
                    </a:cubicBezTo>
                    <a:cubicBezTo>
                      <a:pt x="168" y="144"/>
                      <a:pt x="84" y="72"/>
                      <a:pt x="0"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53" name="Freeform 35"/>
              <p:cNvSpPr>
                <a:spLocks/>
              </p:cNvSpPr>
              <p:nvPr/>
            </p:nvSpPr>
            <p:spPr bwMode="auto">
              <a:xfrm>
                <a:off x="1776" y="1440"/>
                <a:ext cx="104" cy="432"/>
              </a:xfrm>
              <a:custGeom>
                <a:avLst/>
                <a:gdLst>
                  <a:gd name="T0" fmla="*/ 0 w 104"/>
                  <a:gd name="T1" fmla="*/ 432 h 432"/>
                  <a:gd name="T2" fmla="*/ 48 w 104"/>
                  <a:gd name="T3" fmla="*/ 336 h 432"/>
                  <a:gd name="T4" fmla="*/ 96 w 104"/>
                  <a:gd name="T5" fmla="*/ 96 h 432"/>
                  <a:gd name="T6" fmla="*/ 96 w 104"/>
                  <a:gd name="T7" fmla="*/ 0 h 432"/>
                  <a:gd name="T8" fmla="*/ 0 60000 65536"/>
                  <a:gd name="T9" fmla="*/ 0 60000 65536"/>
                  <a:gd name="T10" fmla="*/ 0 60000 65536"/>
                  <a:gd name="T11" fmla="*/ 0 60000 65536"/>
                  <a:gd name="T12" fmla="*/ 0 w 104"/>
                  <a:gd name="T13" fmla="*/ 0 h 432"/>
                  <a:gd name="T14" fmla="*/ 104 w 104"/>
                  <a:gd name="T15" fmla="*/ 432 h 432"/>
                </a:gdLst>
                <a:ahLst/>
                <a:cxnLst>
                  <a:cxn ang="T8">
                    <a:pos x="T0" y="T1"/>
                  </a:cxn>
                  <a:cxn ang="T9">
                    <a:pos x="T2" y="T3"/>
                  </a:cxn>
                  <a:cxn ang="T10">
                    <a:pos x="T4" y="T5"/>
                  </a:cxn>
                  <a:cxn ang="T11">
                    <a:pos x="T6" y="T7"/>
                  </a:cxn>
                </a:cxnLst>
                <a:rect l="T12" t="T13" r="T14" b="T15"/>
                <a:pathLst>
                  <a:path w="104" h="432">
                    <a:moveTo>
                      <a:pt x="0" y="432"/>
                    </a:moveTo>
                    <a:cubicBezTo>
                      <a:pt x="16" y="412"/>
                      <a:pt x="32" y="392"/>
                      <a:pt x="48" y="336"/>
                    </a:cubicBezTo>
                    <a:cubicBezTo>
                      <a:pt x="64" y="280"/>
                      <a:pt x="88" y="152"/>
                      <a:pt x="96" y="96"/>
                    </a:cubicBezTo>
                    <a:cubicBezTo>
                      <a:pt x="104" y="40"/>
                      <a:pt x="100" y="20"/>
                      <a:pt x="96"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612388" name="Text Box 36"/>
              <p:cNvSpPr txBox="1">
                <a:spLocks noChangeArrowheads="1"/>
              </p:cNvSpPr>
              <p:nvPr/>
            </p:nvSpPr>
            <p:spPr bwMode="auto">
              <a:xfrm>
                <a:off x="1242" y="1642"/>
                <a:ext cx="488" cy="175"/>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kumimoji="1" lang="en-CA" sz="1000">
                    <a:solidFill>
                      <a:srgbClr val="000000"/>
                    </a:solidFill>
                    <a:effectLst>
                      <a:outerShdw blurRad="38100" dist="38100" dir="2700000" algn="tl">
                        <a:srgbClr val="C0C0C0"/>
                      </a:outerShdw>
                    </a:effectLst>
                    <a:latin typeface="Arial" charset="0"/>
                  </a:rPr>
                  <a:t>AREA 2</a:t>
                </a:r>
                <a:endParaRPr kumimoji="1" lang="en-CA" sz="3000">
                  <a:solidFill>
                    <a:srgbClr val="000000"/>
                  </a:solidFill>
                  <a:latin typeface="Arial" charset="0"/>
                </a:endParaRPr>
              </a:p>
            </p:txBody>
          </p:sp>
          <p:sp>
            <p:nvSpPr>
              <p:cNvPr id="9255" name="Line 37"/>
              <p:cNvSpPr>
                <a:spLocks noChangeShapeType="1"/>
              </p:cNvSpPr>
              <p:nvPr/>
            </p:nvSpPr>
            <p:spPr bwMode="auto">
              <a:xfrm>
                <a:off x="576" y="206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56" name="Line 38"/>
              <p:cNvSpPr>
                <a:spLocks noChangeShapeType="1"/>
              </p:cNvSpPr>
              <p:nvPr/>
            </p:nvSpPr>
            <p:spPr bwMode="auto">
              <a:xfrm>
                <a:off x="576" y="187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57" name="Text Box 39"/>
              <p:cNvSpPr txBox="1">
                <a:spLocks noChangeArrowheads="1"/>
              </p:cNvSpPr>
              <p:nvPr/>
            </p:nvSpPr>
            <p:spPr bwMode="auto">
              <a:xfrm>
                <a:off x="1428" y="1757"/>
                <a:ext cx="491"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kumimoji="1" lang="en-CA" sz="1200" b="1">
                    <a:solidFill>
                      <a:srgbClr val="000000"/>
                    </a:solidFill>
                    <a:latin typeface="Arial" charset="0"/>
                  </a:rPr>
                  <a:t>3</a:t>
                </a:r>
                <a:endParaRPr kumimoji="1" lang="en-CA" sz="1200">
                  <a:solidFill>
                    <a:srgbClr val="000000"/>
                  </a:solidFill>
                  <a:latin typeface="Arial" charset="0"/>
                </a:endParaRPr>
              </a:p>
            </p:txBody>
          </p:sp>
          <p:sp>
            <p:nvSpPr>
              <p:cNvPr id="9258" name="Text Box 40"/>
              <p:cNvSpPr txBox="1">
                <a:spLocks noChangeArrowheads="1"/>
              </p:cNvSpPr>
              <p:nvPr/>
            </p:nvSpPr>
            <p:spPr bwMode="auto">
              <a:xfrm>
                <a:off x="1390" y="3199"/>
                <a:ext cx="583"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kumimoji="1" lang="en-CA" sz="1200" b="1">
                    <a:solidFill>
                      <a:srgbClr val="000000"/>
                    </a:solidFill>
                    <a:latin typeface="Arial" charset="0"/>
                  </a:rPr>
                  <a:t>12</a:t>
                </a:r>
                <a:endParaRPr kumimoji="1" lang="en-CA" sz="2000">
                  <a:solidFill>
                    <a:srgbClr val="000000"/>
                  </a:solidFill>
                  <a:latin typeface="Arial" charset="0"/>
                </a:endParaRPr>
              </a:p>
            </p:txBody>
          </p:sp>
        </p:grpSp>
      </p:grpSp>
      <p:graphicFrame>
        <p:nvGraphicFramePr>
          <p:cNvPr id="9218" name="Object 41"/>
          <p:cNvGraphicFramePr>
            <a:graphicFrameLocks noChangeAspect="1"/>
          </p:cNvGraphicFramePr>
          <p:nvPr/>
        </p:nvGraphicFramePr>
        <p:xfrm>
          <a:off x="3530600" y="1290638"/>
          <a:ext cx="5667375" cy="4579937"/>
        </p:xfrm>
        <a:graphic>
          <a:graphicData uri="http://schemas.openxmlformats.org/presentationml/2006/ole">
            <mc:AlternateContent xmlns:mc="http://schemas.openxmlformats.org/markup-compatibility/2006">
              <mc:Choice xmlns:v="urn:schemas-microsoft-com:vml" Requires="v">
                <p:oleObj spid="_x0000_s38945" name="Picture" r:id="rId5" imgW="3772080" imgH="3048120" progId="Word.Picture.8">
                  <p:embed/>
                </p:oleObj>
              </mc:Choice>
              <mc:Fallback>
                <p:oleObj name="Picture" r:id="rId5" imgW="3772080" imgH="3048120"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0600" y="1290638"/>
                        <a:ext cx="5667375"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2" name="Text Box 42"/>
          <p:cNvSpPr txBox="1">
            <a:spLocks noChangeArrowheads="1"/>
          </p:cNvSpPr>
          <p:nvPr/>
        </p:nvSpPr>
        <p:spPr bwMode="auto">
          <a:xfrm>
            <a:off x="2063750" y="5807075"/>
            <a:ext cx="52133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800">
                <a:solidFill>
                  <a:srgbClr val="FF3300"/>
                </a:solidFill>
              </a:rPr>
              <a:t>Why is it important?</a:t>
            </a:r>
          </a:p>
        </p:txBody>
      </p:sp>
    </p:spTree>
    <p:extLst>
      <p:ext uri="{BB962C8B-B14F-4D97-AF65-F5344CB8AC3E}">
        <p14:creationId xmlns:p14="http://schemas.microsoft.com/office/powerpoint/2010/main" val="12131974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0" y="0"/>
            <a:ext cx="9144000" cy="838200"/>
          </a:xfrm>
        </p:spPr>
        <p:txBody>
          <a:bodyPr/>
          <a:lstStyle/>
          <a:p>
            <a:pPr eaLnBrk="1" hangingPunct="1"/>
            <a:r>
              <a:rPr lang="en-US" sz="3200" smtClean="0"/>
              <a:t>Delineation of Channel Networks and Catchments</a:t>
            </a:r>
          </a:p>
        </p:txBody>
      </p:sp>
      <p:graphicFrame>
        <p:nvGraphicFramePr>
          <p:cNvPr id="8194" name="Object 3"/>
          <p:cNvGraphicFramePr>
            <a:graphicFrameLocks noChangeAspect="1"/>
          </p:cNvGraphicFramePr>
          <p:nvPr/>
        </p:nvGraphicFramePr>
        <p:xfrm>
          <a:off x="304800" y="1143000"/>
          <a:ext cx="4113213" cy="5638800"/>
        </p:xfrm>
        <a:graphic>
          <a:graphicData uri="http://schemas.openxmlformats.org/presentationml/2006/ole">
            <mc:AlternateContent xmlns:mc="http://schemas.openxmlformats.org/markup-compatibility/2006">
              <mc:Choice xmlns:v="urn:schemas-microsoft-com:vml" Requires="v">
                <p:oleObj spid="_x0000_s39968" name="Bitmap Image" r:id="rId3" imgW="5466667" imgH="7497221" progId="Paint.Picture">
                  <p:embed/>
                </p:oleObj>
              </mc:Choice>
              <mc:Fallback>
                <p:oleObj name="Bitmap Image" r:id="rId3" imgW="5466667" imgH="749722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4113213"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5" name="Object 4"/>
          <p:cNvGraphicFramePr>
            <a:graphicFrameLocks noChangeAspect="1"/>
          </p:cNvGraphicFramePr>
          <p:nvPr/>
        </p:nvGraphicFramePr>
        <p:xfrm>
          <a:off x="4648200" y="1143000"/>
          <a:ext cx="4205288" cy="5651500"/>
        </p:xfrm>
        <a:graphic>
          <a:graphicData uri="http://schemas.openxmlformats.org/presentationml/2006/ole">
            <mc:AlternateContent xmlns:mc="http://schemas.openxmlformats.org/markup-compatibility/2006">
              <mc:Choice xmlns:v="urn:schemas-microsoft-com:vml" Requires="v">
                <p:oleObj spid="_x0000_s39969" name="Bitmap Image" r:id="rId5" imgW="5563377" imgH="7478169" progId="Paint.Picture">
                  <p:embed/>
                </p:oleObj>
              </mc:Choice>
              <mc:Fallback>
                <p:oleObj name="Bitmap Image" r:id="rId5" imgW="5563377" imgH="747816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143000"/>
                        <a:ext cx="4205288" cy="565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7" name="Text Box 5"/>
          <p:cNvSpPr txBox="1">
            <a:spLocks noChangeArrowheads="1"/>
          </p:cNvSpPr>
          <p:nvPr/>
        </p:nvSpPr>
        <p:spPr bwMode="auto">
          <a:xfrm>
            <a:off x="3124200" y="5943600"/>
            <a:ext cx="12954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500 cell theshold</a:t>
            </a:r>
          </a:p>
        </p:txBody>
      </p:sp>
      <p:sp>
        <p:nvSpPr>
          <p:cNvPr id="8198" name="Text Box 6"/>
          <p:cNvSpPr txBox="1">
            <a:spLocks noChangeArrowheads="1"/>
          </p:cNvSpPr>
          <p:nvPr/>
        </p:nvSpPr>
        <p:spPr bwMode="auto">
          <a:xfrm>
            <a:off x="7620000" y="5943600"/>
            <a:ext cx="14478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1000 cell theshold</a:t>
            </a:r>
          </a:p>
        </p:txBody>
      </p:sp>
    </p:spTree>
    <p:extLst>
      <p:ext uri="{BB962C8B-B14F-4D97-AF65-F5344CB8AC3E}">
        <p14:creationId xmlns:p14="http://schemas.microsoft.com/office/powerpoint/2010/main" val="32635543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052456"/>
          </a:xfrm>
        </p:spPr>
        <p:txBody>
          <a:bodyPr/>
          <a:lstStyle/>
          <a:p>
            <a:pPr algn="l"/>
            <a:r>
              <a:rPr lang="en-US" sz="3600" dirty="0" smtClean="0"/>
              <a:t>A Hydrologically Conditioned Digital Elevation Model (DEM) is one where there is a non increasing flow path from each grid cell to the outlet or edge of the domain</a:t>
            </a:r>
            <a:endParaRPr lang="en-US" sz="3600" dirty="0"/>
          </a:p>
        </p:txBody>
      </p:sp>
      <p:graphicFrame>
        <p:nvGraphicFramePr>
          <p:cNvPr id="4" name="Object 11"/>
          <p:cNvGraphicFramePr>
            <a:graphicFrameLocks noChangeAspect="1"/>
          </p:cNvGraphicFramePr>
          <p:nvPr>
            <p:extLst>
              <p:ext uri="{D42A27DB-BD31-4B8C-83A1-F6EECF244321}">
                <p14:modId xmlns:p14="http://schemas.microsoft.com/office/powerpoint/2010/main" val="1857220204"/>
              </p:ext>
            </p:extLst>
          </p:nvPr>
        </p:nvGraphicFramePr>
        <p:xfrm>
          <a:off x="2769419" y="3139796"/>
          <a:ext cx="4077224" cy="3295926"/>
        </p:xfrm>
        <a:graphic>
          <a:graphicData uri="http://schemas.openxmlformats.org/presentationml/2006/ole">
            <mc:AlternateContent xmlns:mc="http://schemas.openxmlformats.org/markup-compatibility/2006">
              <mc:Choice xmlns:v="urn:schemas-microsoft-com:vml" Requires="v">
                <p:oleObj spid="_x0000_s60421" name="Worksheet" r:id="rId3" imgW="2486179" imgH="2009775" progId="Excel.Sheet.8">
                  <p:embed/>
                </p:oleObj>
              </mc:Choice>
              <mc:Fallback>
                <p:oleObj name="Worksheet" r:id="rId3" imgW="2486179" imgH="2009775" progId="Excel.Sheet.8">
                  <p:embed/>
                  <p:pic>
                    <p:nvPicPr>
                      <p:cNvPr id="13" name="Object 11"/>
                      <p:cNvPicPr>
                        <a:picLocks noChangeArrowheads="1"/>
                      </p:cNvPicPr>
                      <p:nvPr/>
                    </p:nvPicPr>
                    <p:blipFill>
                      <a:blip r:embed="rId4"/>
                      <a:srcRect/>
                      <a:stretch>
                        <a:fillRect/>
                      </a:stretch>
                    </p:blipFill>
                    <p:spPr bwMode="auto">
                      <a:xfrm>
                        <a:off x="2769419" y="3139796"/>
                        <a:ext cx="4077224" cy="32959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Freeform 8"/>
          <p:cNvSpPr/>
          <p:nvPr/>
        </p:nvSpPr>
        <p:spPr>
          <a:xfrm>
            <a:off x="3778786" y="2974554"/>
            <a:ext cx="352539" cy="2236424"/>
          </a:xfrm>
          <a:custGeom>
            <a:avLst/>
            <a:gdLst>
              <a:gd name="connsiteX0" fmla="*/ 352539 w 352539"/>
              <a:gd name="connsiteY0" fmla="*/ 1905918 h 1905918"/>
              <a:gd name="connsiteX1" fmla="*/ 11016 w 352539"/>
              <a:gd name="connsiteY1" fmla="*/ 1674564 h 1905918"/>
              <a:gd name="connsiteX2" fmla="*/ 11016 w 352539"/>
              <a:gd name="connsiteY2" fmla="*/ 1311007 h 1905918"/>
              <a:gd name="connsiteX3" fmla="*/ 22033 w 352539"/>
              <a:gd name="connsiteY3" fmla="*/ 969485 h 1905918"/>
              <a:gd name="connsiteX4" fmla="*/ 11016 w 352539"/>
              <a:gd name="connsiteY4" fmla="*/ 661012 h 1905918"/>
              <a:gd name="connsiteX5" fmla="*/ 11016 w 352539"/>
              <a:gd name="connsiteY5" fmla="*/ 308473 h 1905918"/>
              <a:gd name="connsiteX6" fmla="*/ 0 w 352539"/>
              <a:gd name="connsiteY6" fmla="*/ 0 h 190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539" h="1905918">
                <a:moveTo>
                  <a:pt x="352539" y="1905918"/>
                </a:moveTo>
                <a:lnTo>
                  <a:pt x="11016" y="1674564"/>
                </a:lnTo>
                <a:lnTo>
                  <a:pt x="11016" y="1311007"/>
                </a:lnTo>
                <a:lnTo>
                  <a:pt x="22033" y="969485"/>
                </a:lnTo>
                <a:lnTo>
                  <a:pt x="11016" y="661012"/>
                </a:lnTo>
                <a:lnTo>
                  <a:pt x="11016" y="308473"/>
                </a:lnTo>
                <a:lnTo>
                  <a:pt x="0" y="0"/>
                </a:ln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8945696" y="4616067"/>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9617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1457325" y="2057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solidFill>
                <a:srgbClr val="000000"/>
              </a:solidFill>
            </a:endParaRPr>
          </a:p>
        </p:txBody>
      </p:sp>
      <p:graphicFrame>
        <p:nvGraphicFramePr>
          <p:cNvPr id="10242" name="Object 4"/>
          <p:cNvGraphicFramePr>
            <a:graphicFrameLocks noChangeAspect="1"/>
          </p:cNvGraphicFramePr>
          <p:nvPr/>
        </p:nvGraphicFramePr>
        <p:xfrm>
          <a:off x="-781050" y="1795463"/>
          <a:ext cx="7235825" cy="4348162"/>
        </p:xfrm>
        <a:graphic>
          <a:graphicData uri="http://schemas.openxmlformats.org/presentationml/2006/ole">
            <mc:AlternateContent xmlns:mc="http://schemas.openxmlformats.org/markup-compatibility/2006">
              <mc:Choice xmlns:v="urn:schemas-microsoft-com:vml" Requires="v">
                <p:oleObj spid="_x0000_s40978" name="Picture" r:id="rId3" imgW="8258040" imgH="4857840" progId="Word.Picture.8">
                  <p:embed/>
                </p:oleObj>
              </mc:Choice>
              <mc:Fallback>
                <p:oleObj name="Picture" r:id="rId3" imgW="8258040" imgH="485784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443" r="8858" b="6212"/>
                      <a:stretch>
                        <a:fillRect/>
                      </a:stretch>
                    </p:blipFill>
                    <p:spPr bwMode="auto">
                      <a:xfrm>
                        <a:off x="-781050" y="1795463"/>
                        <a:ext cx="7235825" cy="4348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4" name="Rectangle 5"/>
          <p:cNvSpPr>
            <a:spLocks noChangeArrowheads="1"/>
          </p:cNvSpPr>
          <p:nvPr/>
        </p:nvSpPr>
        <p:spPr bwMode="auto">
          <a:xfrm>
            <a:off x="268288" y="333375"/>
            <a:ext cx="86169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800" b="1" dirty="0">
                <a:solidFill>
                  <a:srgbClr val="FF0000"/>
                </a:solidFill>
              </a:rPr>
              <a:t>Hydrologic processes are different on </a:t>
            </a:r>
            <a:r>
              <a:rPr lang="en-US" sz="2800" b="1" dirty="0" err="1">
                <a:solidFill>
                  <a:srgbClr val="FF0000"/>
                </a:solidFill>
              </a:rPr>
              <a:t>hillslopes</a:t>
            </a:r>
            <a:r>
              <a:rPr lang="en-US" sz="2800" b="1" dirty="0">
                <a:solidFill>
                  <a:srgbClr val="FF0000"/>
                </a:solidFill>
              </a:rPr>
              <a:t> and in channels.  It is important to recognize this and account for this in </a:t>
            </a:r>
            <a:r>
              <a:rPr lang="en-US" sz="2800" b="1" dirty="0" smtClean="0">
                <a:solidFill>
                  <a:srgbClr val="FF0000"/>
                </a:solidFill>
              </a:rPr>
              <a:t>the delineation of streams.</a:t>
            </a:r>
            <a:endParaRPr lang="en-US" sz="2800" b="1" dirty="0">
              <a:solidFill>
                <a:srgbClr val="FF0000"/>
              </a:solidFill>
            </a:endParaRPr>
          </a:p>
        </p:txBody>
      </p:sp>
      <p:sp>
        <p:nvSpPr>
          <p:cNvPr id="10245" name="Rectangle 6"/>
          <p:cNvSpPr>
            <a:spLocks noChangeArrowheads="1"/>
          </p:cNvSpPr>
          <p:nvPr/>
        </p:nvSpPr>
        <p:spPr bwMode="auto">
          <a:xfrm>
            <a:off x="5359400" y="2927350"/>
            <a:ext cx="37846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b="1">
                <a:solidFill>
                  <a:srgbClr val="333399"/>
                </a:solidFill>
                <a:cs typeface="Times New Roman" pitchFamily="18" charset="0"/>
              </a:rPr>
              <a:t>Drainage area can be concentrated or dispersed (specific catchment area) representing </a:t>
            </a:r>
            <a:r>
              <a:rPr lang="en-US" b="1">
                <a:solidFill>
                  <a:srgbClr val="333399"/>
                </a:solidFill>
              </a:rPr>
              <a:t>concentrated or dispersed flow.</a:t>
            </a:r>
          </a:p>
        </p:txBody>
      </p:sp>
    </p:spTree>
    <p:extLst>
      <p:ext uri="{BB962C8B-B14F-4D97-AF65-F5344CB8AC3E}">
        <p14:creationId xmlns:p14="http://schemas.microsoft.com/office/powerpoint/2010/main" val="5354996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85800" y="314325"/>
            <a:ext cx="7772400" cy="1143000"/>
          </a:xfrm>
        </p:spPr>
        <p:txBody>
          <a:bodyPr/>
          <a:lstStyle/>
          <a:p>
            <a:r>
              <a:rPr lang="en-US" sz="2800" smtClean="0"/>
              <a:t>Examples of differently textured topography</a:t>
            </a:r>
          </a:p>
        </p:txBody>
      </p:sp>
      <p:sp>
        <p:nvSpPr>
          <p:cNvPr id="93187" name="Rectangle 3"/>
          <p:cNvSpPr>
            <a:spLocks noChangeArrowheads="1"/>
          </p:cNvSpPr>
          <p:nvPr/>
        </p:nvSpPr>
        <p:spPr bwMode="auto">
          <a:xfrm>
            <a:off x="0" y="5821363"/>
            <a:ext cx="4592638"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a:solidFill>
                  <a:srgbClr val="000000"/>
                </a:solidFill>
              </a:rPr>
              <a:t>Badlands in Death Valley.</a:t>
            </a:r>
            <a:br>
              <a:rPr lang="en-US">
                <a:solidFill>
                  <a:srgbClr val="000000"/>
                </a:solidFill>
              </a:rPr>
            </a:br>
            <a:r>
              <a:rPr lang="en-US" sz="1400">
                <a:solidFill>
                  <a:srgbClr val="000000"/>
                </a:solidFill>
              </a:rPr>
              <a:t>from Easterbrook, 1993, p 140.</a:t>
            </a:r>
            <a:endParaRPr lang="en-US" sz="3600">
              <a:solidFill>
                <a:srgbClr val="000000"/>
              </a:solidFill>
            </a:endParaRPr>
          </a:p>
        </p:txBody>
      </p:sp>
      <p:pic>
        <p:nvPicPr>
          <p:cNvPr id="93188" name="Picture 4" descr="tv"/>
          <p:cNvPicPr>
            <a:picLocks noChangeAspect="1" noChangeArrowheads="1"/>
          </p:cNvPicPr>
          <p:nvPr/>
        </p:nvPicPr>
        <p:blipFill>
          <a:blip r:embed="rId2" cstate="print">
            <a:extLst>
              <a:ext uri="{28A0092B-C50C-407E-A947-70E740481C1C}">
                <a14:useLocalDpi xmlns:a14="http://schemas.microsoft.com/office/drawing/2010/main" val="0"/>
              </a:ext>
            </a:extLst>
          </a:blip>
          <a:srcRect l="8774" r="19656"/>
          <a:stretch>
            <a:fillRect/>
          </a:stretch>
        </p:blipFill>
        <p:spPr bwMode="auto">
          <a:xfrm>
            <a:off x="4257675" y="1233488"/>
            <a:ext cx="48863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descr="dv"/>
          <p:cNvPicPr>
            <a:picLocks noChangeAspect="1" noChangeArrowheads="1"/>
          </p:cNvPicPr>
          <p:nvPr/>
        </p:nvPicPr>
        <p:blipFill>
          <a:blip r:embed="rId3">
            <a:extLst>
              <a:ext uri="{28A0092B-C50C-407E-A947-70E740481C1C}">
                <a14:useLocalDpi xmlns:a14="http://schemas.microsoft.com/office/drawing/2010/main" val="0"/>
              </a:ext>
            </a:extLst>
          </a:blip>
          <a:srcRect l="8931" t="2499" r="5951" b="8211"/>
          <a:stretch>
            <a:fillRect/>
          </a:stretch>
        </p:blipFill>
        <p:spPr bwMode="auto">
          <a:xfrm>
            <a:off x="0" y="1204913"/>
            <a:ext cx="4459288"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6"/>
          <p:cNvSpPr>
            <a:spLocks noChangeArrowheads="1"/>
          </p:cNvSpPr>
          <p:nvPr/>
        </p:nvSpPr>
        <p:spPr bwMode="auto">
          <a:xfrm>
            <a:off x="4473575" y="5830888"/>
            <a:ext cx="46704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00"/>
                </a:solidFill>
                <a:latin typeface="Arial Narrow" pitchFamily="34" charset="0"/>
              </a:rPr>
              <a:t>Coos Bay, Oregon Coast Range</a:t>
            </a:r>
            <a:r>
              <a:rPr lang="en-US" sz="1400" b="1">
                <a:solidFill>
                  <a:srgbClr val="000000"/>
                </a:solidFill>
                <a:latin typeface="Arial Narrow" pitchFamily="34" charset="0"/>
              </a:rPr>
              <a:t>. </a:t>
            </a:r>
          </a:p>
          <a:p>
            <a:r>
              <a:rPr lang="en-US" sz="1400" b="1">
                <a:solidFill>
                  <a:srgbClr val="000000"/>
                </a:solidFill>
                <a:latin typeface="Arial Narrow" pitchFamily="34" charset="0"/>
              </a:rPr>
              <a:t>from W. E. Dietrich</a:t>
            </a:r>
          </a:p>
        </p:txBody>
      </p:sp>
    </p:spTree>
    <p:extLst>
      <p:ext uri="{BB962C8B-B14F-4D97-AF65-F5344CB8AC3E}">
        <p14:creationId xmlns:p14="http://schemas.microsoft.com/office/powerpoint/2010/main" val="38017017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Picture 3" descr="conv"/>
          <p:cNvPicPr>
            <a:picLocks noChangeAspect="1" noChangeArrowheads="1"/>
          </p:cNvPicPr>
          <p:nvPr/>
        </p:nvPicPr>
        <p:blipFill>
          <a:blip r:embed="rId2">
            <a:extLst>
              <a:ext uri="{28A0092B-C50C-407E-A947-70E740481C1C}">
                <a14:useLocalDpi xmlns:a14="http://schemas.microsoft.com/office/drawing/2010/main" val="0"/>
              </a:ext>
            </a:extLst>
          </a:blip>
          <a:srcRect l="7036" t="1608" r="1830" b="28630"/>
          <a:stretch>
            <a:fillRect/>
          </a:stretch>
        </p:blipFill>
        <p:spPr bwMode="auto">
          <a:xfrm>
            <a:off x="0" y="447675"/>
            <a:ext cx="9144000" cy="61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2"/>
          <p:cNvSpPr>
            <a:spLocks noGrp="1" noChangeArrowheads="1"/>
          </p:cNvSpPr>
          <p:nvPr>
            <p:ph type="title"/>
          </p:nvPr>
        </p:nvSpPr>
        <p:spPr>
          <a:xfrm>
            <a:off x="1836738" y="0"/>
            <a:ext cx="5248275" cy="568325"/>
          </a:xfrm>
        </p:spPr>
        <p:txBody>
          <a:bodyPr/>
          <a:lstStyle/>
          <a:p>
            <a:r>
              <a:rPr lang="en-US" sz="2400" smtClean="0"/>
              <a:t>Gently Sloping Convex Landscape</a:t>
            </a:r>
          </a:p>
        </p:txBody>
      </p:sp>
      <p:sp>
        <p:nvSpPr>
          <p:cNvPr id="94212" name="Rectangle 4"/>
          <p:cNvSpPr>
            <a:spLocks noChangeArrowheads="1"/>
          </p:cNvSpPr>
          <p:nvPr/>
        </p:nvSpPr>
        <p:spPr bwMode="auto">
          <a:xfrm>
            <a:off x="3359150" y="6578600"/>
            <a:ext cx="21288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1600">
                <a:solidFill>
                  <a:srgbClr val="000000"/>
                </a:solidFill>
              </a:rPr>
              <a:t>From W. E. Dietrich</a:t>
            </a:r>
          </a:p>
        </p:txBody>
      </p:sp>
    </p:spTree>
    <p:extLst>
      <p:ext uri="{BB962C8B-B14F-4D97-AF65-F5344CB8AC3E}">
        <p14:creationId xmlns:p14="http://schemas.microsoft.com/office/powerpoint/2010/main" val="32493447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234" name="Picture 2" descr="tex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600"/>
            <a:ext cx="9040813"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3"/>
          <p:cNvSpPr>
            <a:spLocks noGrp="1" noChangeArrowheads="1"/>
          </p:cNvSpPr>
          <p:nvPr>
            <p:ph type="title"/>
          </p:nvPr>
        </p:nvSpPr>
        <p:spPr>
          <a:xfrm>
            <a:off x="663575" y="0"/>
            <a:ext cx="7908925" cy="569913"/>
          </a:xfrm>
        </p:spPr>
        <p:txBody>
          <a:bodyPr/>
          <a:lstStyle/>
          <a:p>
            <a:r>
              <a:rPr lang="en-US" sz="2800" smtClean="0"/>
              <a:t>Topographic Texture and Drainage Density</a:t>
            </a:r>
          </a:p>
        </p:txBody>
      </p:sp>
      <p:sp>
        <p:nvSpPr>
          <p:cNvPr id="95236" name="Text Box 4"/>
          <p:cNvSpPr txBox="1">
            <a:spLocks noChangeArrowheads="1"/>
          </p:cNvSpPr>
          <p:nvPr/>
        </p:nvSpPr>
        <p:spPr bwMode="auto">
          <a:xfrm>
            <a:off x="3648075" y="485775"/>
            <a:ext cx="1838325"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800">
                <a:solidFill>
                  <a:srgbClr val="000000"/>
                </a:solidFill>
              </a:rPr>
              <a:t>Same scale, 20 m contour interval</a:t>
            </a:r>
          </a:p>
        </p:txBody>
      </p:sp>
      <p:sp>
        <p:nvSpPr>
          <p:cNvPr id="95237" name="Text Box 5"/>
          <p:cNvSpPr txBox="1">
            <a:spLocks noChangeArrowheads="1"/>
          </p:cNvSpPr>
          <p:nvPr/>
        </p:nvSpPr>
        <p:spPr bwMode="auto">
          <a:xfrm>
            <a:off x="5924550" y="542925"/>
            <a:ext cx="18002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Sunland, CA</a:t>
            </a:r>
          </a:p>
        </p:txBody>
      </p:sp>
      <p:sp>
        <p:nvSpPr>
          <p:cNvPr id="95238" name="Text Box 6"/>
          <p:cNvSpPr txBox="1">
            <a:spLocks noChangeArrowheads="1"/>
          </p:cNvSpPr>
          <p:nvPr/>
        </p:nvSpPr>
        <p:spPr bwMode="auto">
          <a:xfrm>
            <a:off x="1285875" y="495300"/>
            <a:ext cx="2085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Driftwood, PA</a:t>
            </a:r>
          </a:p>
        </p:txBody>
      </p:sp>
    </p:spTree>
    <p:extLst>
      <p:ext uri="{BB962C8B-B14F-4D97-AF65-F5344CB8AC3E}">
        <p14:creationId xmlns:p14="http://schemas.microsoft.com/office/powerpoint/2010/main" val="19528914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1027"/>
          <p:cNvSpPr>
            <a:spLocks noGrp="1" noChangeArrowheads="1"/>
          </p:cNvSpPr>
          <p:nvPr>
            <p:ph type="body" idx="1"/>
          </p:nvPr>
        </p:nvSpPr>
        <p:spPr>
          <a:xfrm>
            <a:off x="1827213" y="3725863"/>
            <a:ext cx="5907087" cy="2755900"/>
          </a:xfrm>
        </p:spPr>
        <p:txBody>
          <a:bodyPr/>
          <a:lstStyle/>
          <a:p>
            <a:pPr algn="ctr">
              <a:buFontTx/>
              <a:buNone/>
            </a:pPr>
            <a:r>
              <a:rPr lang="en-US" sz="2800" b="1" smtClean="0">
                <a:solidFill>
                  <a:srgbClr val="FF3300"/>
                </a:solidFill>
              </a:rPr>
              <a:t>Lets look at some geomorphology.</a:t>
            </a:r>
          </a:p>
          <a:p>
            <a:pPr lvl="2"/>
            <a:r>
              <a:rPr lang="en-US" sz="2800" smtClean="0"/>
              <a:t>Drainage Density</a:t>
            </a:r>
          </a:p>
          <a:p>
            <a:pPr lvl="2"/>
            <a:r>
              <a:rPr lang="en-US" sz="2800" smtClean="0"/>
              <a:t>Horton’s Laws</a:t>
            </a:r>
          </a:p>
          <a:p>
            <a:pPr lvl="2"/>
            <a:r>
              <a:rPr lang="en-US" sz="2800" smtClean="0"/>
              <a:t>Slope – Area scaling</a:t>
            </a:r>
          </a:p>
          <a:p>
            <a:pPr lvl="2"/>
            <a:r>
              <a:rPr lang="en-US" sz="2800" smtClean="0"/>
              <a:t>Stream Drops</a:t>
            </a:r>
          </a:p>
        </p:txBody>
      </p:sp>
      <p:sp>
        <p:nvSpPr>
          <p:cNvPr id="96259" name="Text Box 1028"/>
          <p:cNvSpPr txBox="1">
            <a:spLocks noChangeArrowheads="1"/>
          </p:cNvSpPr>
          <p:nvPr/>
        </p:nvSpPr>
        <p:spPr bwMode="auto">
          <a:xfrm>
            <a:off x="498475" y="574675"/>
            <a:ext cx="8281988"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FF3300"/>
                </a:solidFill>
              </a:rPr>
              <a:t>“landscape dissection into distinct valleys is limited by a threshold of channelization that sets a finite scale to the landscape.”  </a:t>
            </a:r>
            <a:r>
              <a:rPr lang="en-US" sz="2000" b="1">
                <a:solidFill>
                  <a:srgbClr val="FF3300"/>
                </a:solidFill>
              </a:rPr>
              <a:t>(Montgomery and Dietrich, 1992, Science, vol. 255 p. 826.)</a:t>
            </a:r>
            <a:endParaRPr lang="en-US" sz="2800" b="1">
              <a:solidFill>
                <a:srgbClr val="FF3300"/>
              </a:solidFill>
            </a:endParaRPr>
          </a:p>
        </p:txBody>
      </p:sp>
      <p:sp>
        <p:nvSpPr>
          <p:cNvPr id="96260" name="Rectangle 1029"/>
          <p:cNvSpPr>
            <a:spLocks noChangeArrowheads="1"/>
          </p:cNvSpPr>
          <p:nvPr/>
        </p:nvSpPr>
        <p:spPr bwMode="auto">
          <a:xfrm>
            <a:off x="477838" y="2449513"/>
            <a:ext cx="81756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solidFill>
                  <a:srgbClr val="000000"/>
                </a:solidFill>
              </a:rPr>
              <a:t>Suggestion:</a:t>
            </a:r>
            <a:r>
              <a:rPr lang="en-US">
                <a:solidFill>
                  <a:srgbClr val="000000"/>
                </a:solidFill>
              </a:rPr>
              <a:t> </a:t>
            </a:r>
            <a:r>
              <a:rPr lang="en-US" sz="2800" b="1">
                <a:solidFill>
                  <a:srgbClr val="000099"/>
                </a:solidFill>
              </a:rPr>
              <a:t>One contributing area threshold does not fit all watersheds.</a:t>
            </a:r>
          </a:p>
        </p:txBody>
      </p:sp>
    </p:spTree>
    <p:extLst>
      <p:ext uri="{BB962C8B-B14F-4D97-AF65-F5344CB8AC3E}">
        <p14:creationId xmlns:p14="http://schemas.microsoft.com/office/powerpoint/2010/main" val="14265206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Grp="1" noChangeArrowheads="1"/>
          </p:cNvSpPr>
          <p:nvPr>
            <p:ph type="title"/>
          </p:nvPr>
        </p:nvSpPr>
        <p:spPr>
          <a:xfrm>
            <a:off x="698500" y="206375"/>
            <a:ext cx="7772400" cy="920750"/>
          </a:xfrm>
        </p:spPr>
        <p:txBody>
          <a:bodyPr/>
          <a:lstStyle/>
          <a:p>
            <a:r>
              <a:rPr lang="en-US" smtClean="0"/>
              <a:t>Drainage Density</a:t>
            </a:r>
          </a:p>
        </p:txBody>
      </p:sp>
      <p:sp>
        <p:nvSpPr>
          <p:cNvPr id="97283" name="Rectangle 1027"/>
          <p:cNvSpPr>
            <a:spLocks noGrp="1" noChangeArrowheads="1"/>
          </p:cNvSpPr>
          <p:nvPr>
            <p:ph idx="1"/>
          </p:nvPr>
        </p:nvSpPr>
        <p:spPr>
          <a:xfrm>
            <a:off x="620713" y="1095375"/>
            <a:ext cx="7772400" cy="1203325"/>
          </a:xfrm>
        </p:spPr>
        <p:txBody>
          <a:bodyPr/>
          <a:lstStyle/>
          <a:p>
            <a:r>
              <a:rPr lang="en-US" dirty="0" err="1" smtClean="0"/>
              <a:t>D</a:t>
            </a:r>
            <a:r>
              <a:rPr lang="en-US" baseline="-25000" dirty="0" err="1" smtClean="0"/>
              <a:t>d</a:t>
            </a:r>
            <a:r>
              <a:rPr lang="en-US" dirty="0" smtClean="0"/>
              <a:t> = L/A</a:t>
            </a:r>
          </a:p>
          <a:p>
            <a:r>
              <a:rPr lang="en-US" smtClean="0"/>
              <a:t>Hillslope length </a:t>
            </a:r>
            <a:r>
              <a:rPr lang="en-US" smtClean="0">
                <a:sym typeface="Symbol" pitchFamily="18" charset="2"/>
              </a:rPr>
              <a:t></a:t>
            </a:r>
            <a:r>
              <a:rPr lang="en-US" smtClean="0"/>
              <a:t> 1/(2D</a:t>
            </a:r>
            <a:r>
              <a:rPr lang="en-US" baseline="-25000" smtClean="0"/>
              <a:t>d</a:t>
            </a:r>
            <a:r>
              <a:rPr lang="en-US" smtClean="0"/>
              <a:t>)</a:t>
            </a:r>
          </a:p>
        </p:txBody>
      </p:sp>
      <p:sp>
        <p:nvSpPr>
          <p:cNvPr id="97284" name="Line 1030"/>
          <p:cNvSpPr>
            <a:spLocks noChangeShapeType="1"/>
          </p:cNvSpPr>
          <p:nvPr/>
        </p:nvSpPr>
        <p:spPr bwMode="auto">
          <a:xfrm flipV="1">
            <a:off x="1212850" y="2895600"/>
            <a:ext cx="1835150" cy="21129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5" name="Line 1031"/>
          <p:cNvSpPr>
            <a:spLocks noChangeShapeType="1"/>
          </p:cNvSpPr>
          <p:nvPr/>
        </p:nvSpPr>
        <p:spPr bwMode="auto">
          <a:xfrm>
            <a:off x="1212850" y="5022850"/>
            <a:ext cx="1073150" cy="387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6" name="Line 1032"/>
          <p:cNvSpPr>
            <a:spLocks noChangeShapeType="1"/>
          </p:cNvSpPr>
          <p:nvPr/>
        </p:nvSpPr>
        <p:spPr bwMode="auto">
          <a:xfrm flipV="1">
            <a:off x="2286000" y="3276600"/>
            <a:ext cx="1524000" cy="2133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7" name="Line 1033"/>
          <p:cNvSpPr>
            <a:spLocks noChangeShapeType="1"/>
          </p:cNvSpPr>
          <p:nvPr/>
        </p:nvSpPr>
        <p:spPr bwMode="auto">
          <a:xfrm>
            <a:off x="3048000" y="2895600"/>
            <a:ext cx="762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8" name="Line 1034"/>
          <p:cNvSpPr>
            <a:spLocks noChangeShapeType="1"/>
          </p:cNvSpPr>
          <p:nvPr/>
        </p:nvSpPr>
        <p:spPr bwMode="auto">
          <a:xfrm flipV="1">
            <a:off x="2286000" y="5181600"/>
            <a:ext cx="12192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9" name="Line 1035"/>
          <p:cNvSpPr>
            <a:spLocks noChangeShapeType="1"/>
          </p:cNvSpPr>
          <p:nvPr/>
        </p:nvSpPr>
        <p:spPr bwMode="auto">
          <a:xfrm flipV="1">
            <a:off x="3505200" y="3124200"/>
            <a:ext cx="12192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0" name="Line 1036"/>
          <p:cNvSpPr>
            <a:spLocks noChangeShapeType="1"/>
          </p:cNvSpPr>
          <p:nvPr/>
        </p:nvSpPr>
        <p:spPr bwMode="auto">
          <a:xfrm flipV="1">
            <a:off x="3810000" y="3124200"/>
            <a:ext cx="914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1" name="Line 1040"/>
          <p:cNvSpPr>
            <a:spLocks noChangeShapeType="1"/>
          </p:cNvSpPr>
          <p:nvPr/>
        </p:nvSpPr>
        <p:spPr bwMode="auto">
          <a:xfrm>
            <a:off x="3124200" y="2743200"/>
            <a:ext cx="685800" cy="304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2" name="Line 1041"/>
          <p:cNvSpPr>
            <a:spLocks noChangeShapeType="1"/>
          </p:cNvSpPr>
          <p:nvPr/>
        </p:nvSpPr>
        <p:spPr bwMode="auto">
          <a:xfrm flipV="1">
            <a:off x="3810000" y="2895600"/>
            <a:ext cx="914400" cy="152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3" name="Line 1042"/>
          <p:cNvSpPr>
            <a:spLocks noChangeShapeType="1"/>
          </p:cNvSpPr>
          <p:nvPr/>
        </p:nvSpPr>
        <p:spPr bwMode="auto">
          <a:xfrm flipV="1">
            <a:off x="3733800" y="3124200"/>
            <a:ext cx="1143000" cy="2057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4" name="Text Box 1043"/>
          <p:cNvSpPr txBox="1">
            <a:spLocks noChangeArrowheads="1"/>
          </p:cNvSpPr>
          <p:nvPr/>
        </p:nvSpPr>
        <p:spPr bwMode="auto">
          <a:xfrm>
            <a:off x="4343400" y="3810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L</a:t>
            </a:r>
          </a:p>
        </p:txBody>
      </p:sp>
      <p:sp>
        <p:nvSpPr>
          <p:cNvPr id="97295" name="Text Box 1044"/>
          <p:cNvSpPr txBox="1">
            <a:spLocks noChangeArrowheads="1"/>
          </p:cNvSpPr>
          <p:nvPr/>
        </p:nvSpPr>
        <p:spPr bwMode="auto">
          <a:xfrm>
            <a:off x="4114800" y="259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B</a:t>
            </a:r>
          </a:p>
        </p:txBody>
      </p:sp>
      <p:sp>
        <p:nvSpPr>
          <p:cNvPr id="97296" name="Text Box 1045"/>
          <p:cNvSpPr txBox="1">
            <a:spLocks noChangeArrowheads="1"/>
          </p:cNvSpPr>
          <p:nvPr/>
        </p:nvSpPr>
        <p:spPr bwMode="auto">
          <a:xfrm>
            <a:off x="3352800" y="251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B</a:t>
            </a:r>
          </a:p>
        </p:txBody>
      </p:sp>
      <p:sp>
        <p:nvSpPr>
          <p:cNvPr id="97297" name="Text Box 1046"/>
          <p:cNvSpPr txBox="1">
            <a:spLocks noChangeArrowheads="1"/>
          </p:cNvSpPr>
          <p:nvPr/>
        </p:nvSpPr>
        <p:spPr bwMode="auto">
          <a:xfrm>
            <a:off x="5410200" y="3048000"/>
            <a:ext cx="32004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dirty="0">
                <a:solidFill>
                  <a:srgbClr val="000000"/>
                </a:solidFill>
              </a:rPr>
              <a:t>Hillslope length = B</a:t>
            </a:r>
          </a:p>
          <a:p>
            <a:pPr>
              <a:spcBef>
                <a:spcPct val="50000"/>
              </a:spcBef>
            </a:pPr>
            <a:r>
              <a:rPr lang="en-US" dirty="0">
                <a:solidFill>
                  <a:srgbClr val="000000"/>
                </a:solidFill>
              </a:rPr>
              <a:t>A = 2B L</a:t>
            </a:r>
          </a:p>
          <a:p>
            <a:pPr>
              <a:spcBef>
                <a:spcPct val="50000"/>
              </a:spcBef>
            </a:pPr>
            <a:r>
              <a:rPr lang="en-US" dirty="0" err="1">
                <a:solidFill>
                  <a:srgbClr val="000000"/>
                </a:solidFill>
              </a:rPr>
              <a:t>D</a:t>
            </a:r>
            <a:r>
              <a:rPr lang="en-US" baseline="-25000" dirty="0" err="1">
                <a:solidFill>
                  <a:srgbClr val="000000"/>
                </a:solidFill>
              </a:rPr>
              <a:t>d</a:t>
            </a:r>
            <a:r>
              <a:rPr lang="en-US" dirty="0">
                <a:solidFill>
                  <a:srgbClr val="000000"/>
                </a:solidFill>
              </a:rPr>
              <a:t> = L/A = 1</a:t>
            </a:r>
            <a:r>
              <a:rPr lang="en-US" dirty="0" smtClean="0">
                <a:solidFill>
                  <a:srgbClr val="000000"/>
                </a:solidFill>
              </a:rPr>
              <a:t>/(2B)</a:t>
            </a:r>
            <a:endParaRPr lang="en-US" dirty="0">
              <a:solidFill>
                <a:srgbClr val="000000"/>
              </a:solidFill>
            </a:endParaRPr>
          </a:p>
          <a:p>
            <a:pPr>
              <a:spcBef>
                <a:spcPct val="50000"/>
              </a:spcBef>
            </a:pPr>
            <a:r>
              <a:rPr lang="en-US" dirty="0">
                <a:solidFill>
                  <a:srgbClr val="000000"/>
                </a:solidFill>
                <a:sym typeface="Symbol" pitchFamily="18" charset="2"/>
              </a:rPr>
              <a:t> B= 1</a:t>
            </a:r>
            <a:r>
              <a:rPr lang="en-US" dirty="0" smtClean="0">
                <a:solidFill>
                  <a:srgbClr val="000000"/>
                </a:solidFill>
                <a:sym typeface="Symbol" pitchFamily="18" charset="2"/>
              </a:rPr>
              <a:t>/(2D</a:t>
            </a:r>
            <a:r>
              <a:rPr lang="en-US" baseline="-25000" dirty="0" smtClean="0">
                <a:solidFill>
                  <a:srgbClr val="000000"/>
                </a:solidFill>
                <a:sym typeface="Symbol" pitchFamily="18" charset="2"/>
              </a:rPr>
              <a:t>d</a:t>
            </a:r>
            <a:r>
              <a:rPr lang="en-US" dirty="0">
                <a:solidFill>
                  <a:srgbClr val="000000"/>
                </a:solidFill>
                <a:sym typeface="Symbol" pitchFamily="18" charset="2"/>
              </a:rPr>
              <a:t>)</a:t>
            </a:r>
            <a:endParaRPr lang="en-US" dirty="0">
              <a:solidFill>
                <a:srgbClr val="000000"/>
              </a:solidFill>
            </a:endParaRPr>
          </a:p>
        </p:txBody>
      </p:sp>
    </p:spTree>
    <p:extLst>
      <p:ext uri="{BB962C8B-B14F-4D97-AF65-F5344CB8AC3E}">
        <p14:creationId xmlns:p14="http://schemas.microsoft.com/office/powerpoint/2010/main" val="25927567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0"/>
            <a:ext cx="9144000" cy="609600"/>
          </a:xfrm>
        </p:spPr>
        <p:txBody>
          <a:bodyPr/>
          <a:lstStyle/>
          <a:p>
            <a:r>
              <a:rPr lang="en-US" sz="2400" b="1" smtClean="0"/>
              <a:t>Drainage Density for Different Support Area Thresholds</a:t>
            </a:r>
          </a:p>
        </p:txBody>
      </p:sp>
      <p:sp>
        <p:nvSpPr>
          <p:cNvPr id="98307" name="Text Box 4"/>
          <p:cNvSpPr txBox="1">
            <a:spLocks noChangeArrowheads="1"/>
          </p:cNvSpPr>
          <p:nvPr/>
        </p:nvSpPr>
        <p:spPr bwMode="auto">
          <a:xfrm>
            <a:off x="457200" y="685800"/>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solidFill>
                  <a:srgbClr val="000000"/>
                </a:solidFill>
              </a:rPr>
              <a:t>EPA Reach Files</a:t>
            </a:r>
          </a:p>
        </p:txBody>
      </p:sp>
      <p:pic>
        <p:nvPicPr>
          <p:cNvPr id="983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28575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1143000"/>
            <a:ext cx="29337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Text Box 7"/>
          <p:cNvSpPr txBox="1">
            <a:spLocks noChangeArrowheads="1"/>
          </p:cNvSpPr>
          <p:nvPr/>
        </p:nvSpPr>
        <p:spPr bwMode="auto">
          <a:xfrm>
            <a:off x="3276600" y="685800"/>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solidFill>
                  <a:srgbClr val="000000"/>
                </a:solidFill>
              </a:rPr>
              <a:t>100 grid cell threshold</a:t>
            </a:r>
          </a:p>
        </p:txBody>
      </p:sp>
      <p:pic>
        <p:nvPicPr>
          <p:cNvPr id="9831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1143000"/>
            <a:ext cx="2981325"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2" name="Text Box 9"/>
          <p:cNvSpPr txBox="1">
            <a:spLocks noChangeArrowheads="1"/>
          </p:cNvSpPr>
          <p:nvPr/>
        </p:nvSpPr>
        <p:spPr bwMode="auto">
          <a:xfrm>
            <a:off x="6172200" y="6858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solidFill>
                  <a:srgbClr val="000000"/>
                </a:solidFill>
              </a:rPr>
              <a:t>1000 grid cell threshold</a:t>
            </a:r>
          </a:p>
        </p:txBody>
      </p:sp>
    </p:spTree>
    <p:extLst>
      <p:ext uri="{BB962C8B-B14F-4D97-AF65-F5344CB8AC3E}">
        <p14:creationId xmlns:p14="http://schemas.microsoft.com/office/powerpoint/2010/main" val="3248154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85800" y="381000"/>
            <a:ext cx="7747000" cy="1365250"/>
          </a:xfrm>
        </p:spPr>
        <p:txBody>
          <a:bodyPr/>
          <a:lstStyle/>
          <a:p>
            <a:r>
              <a:rPr lang="en-US" smtClean="0"/>
              <a:t>Drainage Density Versus Contributing Area Threshold</a:t>
            </a:r>
          </a:p>
        </p:txBody>
      </p:sp>
      <p:graphicFrame>
        <p:nvGraphicFramePr>
          <p:cNvPr id="11266" name="Object 0"/>
          <p:cNvGraphicFramePr>
            <a:graphicFrameLocks noChangeAspect="1"/>
          </p:cNvGraphicFramePr>
          <p:nvPr/>
        </p:nvGraphicFramePr>
        <p:xfrm>
          <a:off x="1295400" y="1828800"/>
          <a:ext cx="6710363" cy="5184775"/>
        </p:xfrm>
        <a:graphic>
          <a:graphicData uri="http://schemas.openxmlformats.org/presentationml/2006/ole">
            <mc:AlternateContent xmlns:mc="http://schemas.openxmlformats.org/markup-compatibility/2006">
              <mc:Choice xmlns:v="urn:schemas-microsoft-com:vml" Requires="v">
                <p:oleObj spid="_x0000_s42001"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828800"/>
                        <a:ext cx="6710363"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295698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t>Hortons Laws: Strahler system for stream ordering</a:t>
            </a:r>
          </a:p>
        </p:txBody>
      </p:sp>
      <p:pic>
        <p:nvPicPr>
          <p:cNvPr id="993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828800"/>
            <a:ext cx="4905375"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5"/>
          <p:cNvSpPr txBox="1">
            <a:spLocks noChangeArrowheads="1"/>
          </p:cNvSpPr>
          <p:nvPr/>
        </p:nvSpPr>
        <p:spPr bwMode="auto">
          <a:xfrm>
            <a:off x="2971800" y="411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3" name="Text Box 6"/>
          <p:cNvSpPr txBox="1">
            <a:spLocks noChangeArrowheads="1"/>
          </p:cNvSpPr>
          <p:nvPr/>
        </p:nvSpPr>
        <p:spPr bwMode="auto">
          <a:xfrm>
            <a:off x="4114800" y="2971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4" name="Text Box 7"/>
          <p:cNvSpPr txBox="1">
            <a:spLocks noChangeArrowheads="1"/>
          </p:cNvSpPr>
          <p:nvPr/>
        </p:nvSpPr>
        <p:spPr bwMode="auto">
          <a:xfrm>
            <a:off x="4419600" y="213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5" name="Text Box 8"/>
          <p:cNvSpPr txBox="1">
            <a:spLocks noChangeArrowheads="1"/>
          </p:cNvSpPr>
          <p:nvPr/>
        </p:nvSpPr>
        <p:spPr bwMode="auto">
          <a:xfrm>
            <a:off x="6019800" y="3352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6" name="Text Box 9"/>
          <p:cNvSpPr txBox="1">
            <a:spLocks noChangeArrowheads="1"/>
          </p:cNvSpPr>
          <p:nvPr/>
        </p:nvSpPr>
        <p:spPr bwMode="auto">
          <a:xfrm>
            <a:off x="5943600" y="4343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7" name="Text Box 10"/>
          <p:cNvSpPr txBox="1">
            <a:spLocks noChangeArrowheads="1"/>
          </p:cNvSpPr>
          <p:nvPr/>
        </p:nvSpPr>
        <p:spPr bwMode="auto">
          <a:xfrm>
            <a:off x="5410200" y="4648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8" name="Text Box 11"/>
          <p:cNvSpPr txBox="1">
            <a:spLocks noChangeArrowheads="1"/>
          </p:cNvSpPr>
          <p:nvPr/>
        </p:nvSpPr>
        <p:spPr bwMode="auto">
          <a:xfrm>
            <a:off x="5715000" y="548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9" name="Text Box 12"/>
          <p:cNvSpPr txBox="1">
            <a:spLocks noChangeArrowheads="1"/>
          </p:cNvSpPr>
          <p:nvPr/>
        </p:nvSpPr>
        <p:spPr bwMode="auto">
          <a:xfrm>
            <a:off x="5715000" y="594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0" name="Text Box 13"/>
          <p:cNvSpPr txBox="1">
            <a:spLocks noChangeArrowheads="1"/>
          </p:cNvSpPr>
          <p:nvPr/>
        </p:nvSpPr>
        <p:spPr bwMode="auto">
          <a:xfrm>
            <a:off x="5334000" y="609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1" name="Text Box 14"/>
          <p:cNvSpPr txBox="1">
            <a:spLocks noChangeArrowheads="1"/>
          </p:cNvSpPr>
          <p:nvPr/>
        </p:nvSpPr>
        <p:spPr bwMode="auto">
          <a:xfrm>
            <a:off x="4419600" y="5562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2" name="Text Box 15"/>
          <p:cNvSpPr txBox="1">
            <a:spLocks noChangeArrowheads="1"/>
          </p:cNvSpPr>
          <p:nvPr/>
        </p:nvSpPr>
        <p:spPr bwMode="auto">
          <a:xfrm>
            <a:off x="4038600" y="4800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3" name="Text Box 16"/>
          <p:cNvSpPr txBox="1">
            <a:spLocks noChangeArrowheads="1"/>
          </p:cNvSpPr>
          <p:nvPr/>
        </p:nvSpPr>
        <p:spPr bwMode="auto">
          <a:xfrm>
            <a:off x="4114800" y="419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4" name="Text Box 17"/>
          <p:cNvSpPr txBox="1">
            <a:spLocks noChangeArrowheads="1"/>
          </p:cNvSpPr>
          <p:nvPr/>
        </p:nvSpPr>
        <p:spPr bwMode="auto">
          <a:xfrm>
            <a:off x="3352800" y="5638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5" name="Text Box 18"/>
          <p:cNvSpPr txBox="1">
            <a:spLocks noChangeArrowheads="1"/>
          </p:cNvSpPr>
          <p:nvPr/>
        </p:nvSpPr>
        <p:spPr bwMode="auto">
          <a:xfrm>
            <a:off x="3733800" y="6248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6" name="Text Box 19"/>
          <p:cNvSpPr txBox="1">
            <a:spLocks noChangeArrowheads="1"/>
          </p:cNvSpPr>
          <p:nvPr/>
        </p:nvSpPr>
        <p:spPr bwMode="auto">
          <a:xfrm>
            <a:off x="4953000" y="3276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a:t>
            </a:r>
          </a:p>
        </p:txBody>
      </p:sp>
      <p:sp>
        <p:nvSpPr>
          <p:cNvPr id="99347" name="Text Box 20"/>
          <p:cNvSpPr txBox="1">
            <a:spLocks noChangeArrowheads="1"/>
          </p:cNvSpPr>
          <p:nvPr/>
        </p:nvSpPr>
        <p:spPr bwMode="auto">
          <a:xfrm>
            <a:off x="4876800" y="4876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a:t>
            </a:r>
          </a:p>
        </p:txBody>
      </p:sp>
      <p:sp>
        <p:nvSpPr>
          <p:cNvPr id="99348" name="Text Box 21"/>
          <p:cNvSpPr txBox="1">
            <a:spLocks noChangeArrowheads="1"/>
          </p:cNvSpPr>
          <p:nvPr/>
        </p:nvSpPr>
        <p:spPr bwMode="auto">
          <a:xfrm>
            <a:off x="3810000" y="548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a:t>
            </a:r>
          </a:p>
        </p:txBody>
      </p:sp>
      <p:sp>
        <p:nvSpPr>
          <p:cNvPr id="99349" name="Text Box 22"/>
          <p:cNvSpPr txBox="1">
            <a:spLocks noChangeArrowheads="1"/>
          </p:cNvSpPr>
          <p:nvPr/>
        </p:nvSpPr>
        <p:spPr bwMode="auto">
          <a:xfrm>
            <a:off x="3810000" y="3505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a:t>
            </a:r>
          </a:p>
        </p:txBody>
      </p:sp>
      <p:sp>
        <p:nvSpPr>
          <p:cNvPr id="99350" name="Text Box 23"/>
          <p:cNvSpPr txBox="1">
            <a:spLocks noChangeArrowheads="1"/>
          </p:cNvSpPr>
          <p:nvPr/>
        </p:nvSpPr>
        <p:spPr bwMode="auto">
          <a:xfrm>
            <a:off x="5181600" y="2209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3</a:t>
            </a:r>
          </a:p>
        </p:txBody>
      </p:sp>
    </p:spTree>
    <p:extLst>
      <p:ext uri="{BB962C8B-B14F-4D97-AF65-F5344CB8AC3E}">
        <p14:creationId xmlns:p14="http://schemas.microsoft.com/office/powerpoint/2010/main" val="21971263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762000" y="381000"/>
            <a:ext cx="7772400" cy="1143000"/>
          </a:xfrm>
        </p:spPr>
        <p:txBody>
          <a:bodyPr/>
          <a:lstStyle/>
          <a:p>
            <a:r>
              <a:rPr lang="en-US" smtClean="0"/>
              <a:t>Constant Stream Drops Law</a:t>
            </a:r>
          </a:p>
        </p:txBody>
      </p:sp>
      <p:graphicFrame>
        <p:nvGraphicFramePr>
          <p:cNvPr id="14338" name="Object 3"/>
          <p:cNvGraphicFramePr>
            <a:graphicFrameLocks noChangeAspect="1"/>
          </p:cNvGraphicFramePr>
          <p:nvPr/>
        </p:nvGraphicFramePr>
        <p:xfrm>
          <a:off x="990600" y="1295400"/>
          <a:ext cx="6710363" cy="5184775"/>
        </p:xfrm>
        <a:graphic>
          <a:graphicData uri="http://schemas.openxmlformats.org/presentationml/2006/ole">
            <mc:AlternateContent xmlns:mc="http://schemas.openxmlformats.org/markup-compatibility/2006">
              <mc:Choice xmlns:v="urn:schemas-microsoft-com:vml" Requires="v">
                <p:oleObj spid="_x0000_s45073"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295400"/>
                        <a:ext cx="6710363"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0" name="Rectangle 4"/>
          <p:cNvSpPr>
            <a:spLocks noChangeArrowheads="1"/>
          </p:cNvSpPr>
          <p:nvPr/>
        </p:nvSpPr>
        <p:spPr bwMode="auto">
          <a:xfrm>
            <a:off x="260350" y="6264275"/>
            <a:ext cx="87645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1" lang="en-US" sz="1400">
                <a:solidFill>
                  <a:srgbClr val="000000"/>
                </a:solidFill>
              </a:rPr>
              <a:t>Broscoe, A. J., (1959), "Quantitative analysis of longitudinal stream profiles of small watersheds," Office of Naval Research, Project NR 389-042, Technical Report No. 18, Department of Geology, Columbia University, New York.</a:t>
            </a:r>
          </a:p>
        </p:txBody>
      </p:sp>
    </p:spTree>
    <p:extLst>
      <p:ext uri="{BB962C8B-B14F-4D97-AF65-F5344CB8AC3E}">
        <p14:creationId xmlns:p14="http://schemas.microsoft.com/office/powerpoint/2010/main" val="88798771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descr="fill-0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8856" y="1740304"/>
            <a:ext cx="4347232" cy="94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06272" y="0"/>
            <a:ext cx="7772400" cy="1143000"/>
          </a:xfrm>
        </p:spPr>
        <p:txBody>
          <a:bodyPr/>
          <a:lstStyle/>
          <a:p>
            <a:r>
              <a:rPr lang="en-US" dirty="0"/>
              <a:t>Conditioning the DEM - Pit Filling</a:t>
            </a:r>
          </a:p>
        </p:txBody>
      </p:sp>
      <p:sp>
        <p:nvSpPr>
          <p:cNvPr id="4" name="Rectangle 6"/>
          <p:cNvSpPr txBox="1">
            <a:spLocks noChangeArrowheads="1"/>
          </p:cNvSpPr>
          <p:nvPr/>
        </p:nvSpPr>
        <p:spPr bwMode="auto">
          <a:xfrm>
            <a:off x="301306" y="2309659"/>
            <a:ext cx="2477085" cy="44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smtClean="0"/>
              <a:t>Original DEM</a:t>
            </a:r>
            <a:endParaRPr lang="en-US" sz="2800" dirty="0"/>
          </a:p>
        </p:txBody>
      </p:sp>
      <p:sp>
        <p:nvSpPr>
          <p:cNvPr id="5" name="Rectangle 6"/>
          <p:cNvSpPr txBox="1">
            <a:spLocks noChangeArrowheads="1"/>
          </p:cNvSpPr>
          <p:nvPr/>
        </p:nvSpPr>
        <p:spPr bwMode="auto">
          <a:xfrm>
            <a:off x="6550924" y="2204880"/>
            <a:ext cx="2288869" cy="63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smtClean="0"/>
              <a:t>Pits Filled</a:t>
            </a:r>
            <a:endParaRPr lang="en-US" sz="2800" dirty="0"/>
          </a:p>
        </p:txBody>
      </p:sp>
      <p:graphicFrame>
        <p:nvGraphicFramePr>
          <p:cNvPr id="6" name="Object 78"/>
          <p:cNvGraphicFramePr>
            <a:graphicFrameLocks noChangeAspect="1"/>
          </p:cNvGraphicFramePr>
          <p:nvPr>
            <p:extLst>
              <p:ext uri="{D42A27DB-BD31-4B8C-83A1-F6EECF244321}">
                <p14:modId xmlns:p14="http://schemas.microsoft.com/office/powerpoint/2010/main" val="4120262041"/>
              </p:ext>
            </p:extLst>
          </p:nvPr>
        </p:nvGraphicFramePr>
        <p:xfrm>
          <a:off x="377114" y="2842344"/>
          <a:ext cx="4069787" cy="3290887"/>
        </p:xfrm>
        <a:graphic>
          <a:graphicData uri="http://schemas.openxmlformats.org/presentationml/2006/ole">
            <mc:AlternateContent xmlns:mc="http://schemas.openxmlformats.org/markup-compatibility/2006">
              <mc:Choice xmlns:v="urn:schemas-microsoft-com:vml" Requires="v">
                <p:oleObj spid="_x0000_s61448" name="Worksheet" r:id="rId4" imgW="2486112" imgH="2009711" progId="Excel.Sheet.8">
                  <p:embed/>
                </p:oleObj>
              </mc:Choice>
              <mc:Fallback>
                <p:oleObj name="Worksheet" r:id="rId4" imgW="2486112" imgH="2009711" progId="Excel.Sheet.8">
                  <p:embed/>
                  <p:pic>
                    <p:nvPicPr>
                      <p:cNvPr id="6" name="Object 78"/>
                      <p:cNvPicPr>
                        <a:picLocks noChangeAspect="1" noChangeArrowheads="1"/>
                      </p:cNvPicPr>
                      <p:nvPr/>
                    </p:nvPicPr>
                    <p:blipFill>
                      <a:blip r:embed="rId5"/>
                      <a:srcRect/>
                      <a:stretch>
                        <a:fillRect/>
                      </a:stretch>
                    </p:blipFill>
                    <p:spPr bwMode="auto">
                      <a:xfrm>
                        <a:off x="377114" y="2842344"/>
                        <a:ext cx="4069787" cy="3290887"/>
                      </a:xfrm>
                      <a:prstGeom prst="rect">
                        <a:avLst/>
                      </a:prstGeom>
                      <a:noFill/>
                      <a:ln>
                        <a:noFill/>
                      </a:ln>
                      <a:effectLst/>
                    </p:spPr>
                  </p:pic>
                </p:oleObj>
              </mc:Fallback>
            </mc:AlternateContent>
          </a:graphicData>
        </a:graphic>
      </p:graphicFrame>
      <p:sp>
        <p:nvSpPr>
          <p:cNvPr id="7" name="Line 84"/>
          <p:cNvSpPr>
            <a:spLocks noChangeShapeType="1"/>
          </p:cNvSpPr>
          <p:nvPr/>
        </p:nvSpPr>
        <p:spPr bwMode="auto">
          <a:xfrm flipH="1" flipV="1">
            <a:off x="1756413" y="5451857"/>
            <a:ext cx="143033" cy="8381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86"/>
          <p:cNvSpPr>
            <a:spLocks noChangeShapeType="1"/>
          </p:cNvSpPr>
          <p:nvPr/>
        </p:nvSpPr>
        <p:spPr bwMode="auto">
          <a:xfrm flipV="1">
            <a:off x="2467230" y="5787506"/>
            <a:ext cx="803020" cy="56039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Text Box 87"/>
          <p:cNvSpPr txBox="1">
            <a:spLocks noChangeArrowheads="1"/>
          </p:cNvSpPr>
          <p:nvPr/>
        </p:nvSpPr>
        <p:spPr bwMode="auto">
          <a:xfrm>
            <a:off x="1899446" y="6289995"/>
            <a:ext cx="567784" cy="400110"/>
          </a:xfrm>
          <a:prstGeom prst="rect">
            <a:avLst/>
          </a:prstGeom>
          <a:noFill/>
          <a:ln w="9525">
            <a:noFill/>
            <a:miter lim="800000"/>
            <a:headEnd/>
            <a:tailEnd/>
          </a:ln>
          <a:effectLst/>
          <a:extLst/>
        </p:spPr>
        <p:txBody>
          <a:bodyPr wrap="none">
            <a:spAutoFit/>
          </a:bodyPr>
          <a:lstStyle/>
          <a:p>
            <a:r>
              <a:rPr lang="en-US" sz="2000" dirty="0" smtClean="0"/>
              <a:t>Pits</a:t>
            </a:r>
            <a:endParaRPr lang="en-US" sz="2000" dirty="0"/>
          </a:p>
        </p:txBody>
      </p:sp>
      <p:sp>
        <p:nvSpPr>
          <p:cNvPr id="10" name="Freeform 9"/>
          <p:cNvSpPr/>
          <p:nvPr/>
        </p:nvSpPr>
        <p:spPr bwMode="auto">
          <a:xfrm>
            <a:off x="776975" y="3815044"/>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3214034" y="5463814"/>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TextBox 11"/>
          <p:cNvSpPr txBox="1"/>
          <p:nvPr/>
        </p:nvSpPr>
        <p:spPr>
          <a:xfrm>
            <a:off x="2579257" y="6274606"/>
            <a:ext cx="2757018" cy="461665"/>
          </a:xfrm>
          <a:prstGeom prst="rect">
            <a:avLst/>
          </a:prstGeom>
          <a:noFill/>
        </p:spPr>
        <p:txBody>
          <a:bodyPr wrap="square" rtlCol="0">
            <a:spAutoFit/>
          </a:bodyPr>
          <a:lstStyle/>
          <a:p>
            <a:r>
              <a:rPr lang="en-US" sz="1200" dirty="0" smtClean="0">
                <a:solidFill>
                  <a:srgbClr val="FF0000"/>
                </a:solidFill>
                <a:latin typeface="Arial" panose="020B0604020202020204" pitchFamily="34" charset="0"/>
                <a:cs typeface="Arial" panose="020B0604020202020204" pitchFamily="34" charset="0"/>
              </a:rPr>
              <a:t>Grid cells or zones completely surrounded by higher terrain</a:t>
            </a:r>
            <a:endParaRPr lang="en-US" sz="1200" dirty="0">
              <a:solidFill>
                <a:srgbClr val="FF0000"/>
              </a:solidFill>
              <a:latin typeface="Arial" panose="020B0604020202020204" pitchFamily="34" charset="0"/>
              <a:cs typeface="Arial" panose="020B0604020202020204" pitchFamily="34" charset="0"/>
            </a:endParaRPr>
          </a:p>
        </p:txBody>
      </p:sp>
      <p:graphicFrame>
        <p:nvGraphicFramePr>
          <p:cNvPr id="13" name="Object 11"/>
          <p:cNvGraphicFramePr>
            <a:graphicFrameLocks noChangeAspect="1"/>
          </p:cNvGraphicFramePr>
          <p:nvPr>
            <p:extLst>
              <p:ext uri="{D42A27DB-BD31-4B8C-83A1-F6EECF244321}">
                <p14:modId xmlns:p14="http://schemas.microsoft.com/office/powerpoint/2010/main" val="3231123573"/>
              </p:ext>
            </p:extLst>
          </p:nvPr>
        </p:nvGraphicFramePr>
        <p:xfrm>
          <a:off x="4774489" y="2842345"/>
          <a:ext cx="4077224" cy="3295926"/>
        </p:xfrm>
        <a:graphic>
          <a:graphicData uri="http://schemas.openxmlformats.org/presentationml/2006/ole">
            <mc:AlternateContent xmlns:mc="http://schemas.openxmlformats.org/markup-compatibility/2006">
              <mc:Choice xmlns:v="urn:schemas-microsoft-com:vml" Requires="v">
                <p:oleObj spid="_x0000_s61449" name="Worksheet" r:id="rId6" imgW="2486179" imgH="2009775" progId="Excel.Sheet.8">
                  <p:embed/>
                </p:oleObj>
              </mc:Choice>
              <mc:Fallback>
                <p:oleObj name="Worksheet" r:id="rId6" imgW="2486179" imgH="2009775" progId="Excel.Sheet.8">
                  <p:embed/>
                  <p:pic>
                    <p:nvPicPr>
                      <p:cNvPr id="13" name="Object 11"/>
                      <p:cNvPicPr>
                        <a:picLocks noChangeArrowheads="1"/>
                      </p:cNvPicPr>
                      <p:nvPr/>
                    </p:nvPicPr>
                    <p:blipFill>
                      <a:blip r:embed="rId7"/>
                      <a:srcRect/>
                      <a:stretch>
                        <a:fillRect/>
                      </a:stretch>
                    </p:blipFill>
                    <p:spPr bwMode="auto">
                      <a:xfrm>
                        <a:off x="4774489" y="2842345"/>
                        <a:ext cx="4077224" cy="32959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Content Placeholder 3"/>
          <p:cNvSpPr>
            <a:spLocks noGrp="1"/>
          </p:cNvSpPr>
          <p:nvPr>
            <p:ph idx="1"/>
          </p:nvPr>
        </p:nvSpPr>
        <p:spPr>
          <a:xfrm>
            <a:off x="301307" y="875549"/>
            <a:ext cx="8550406" cy="905132"/>
          </a:xfrm>
        </p:spPr>
        <p:txBody>
          <a:bodyPr/>
          <a:lstStyle/>
          <a:p>
            <a:pPr marL="0" indent="0">
              <a:buNone/>
            </a:pPr>
            <a:r>
              <a:rPr lang="en-US" sz="2800" dirty="0">
                <a:cs typeface="Times New Roman" pitchFamily="18" charset="0"/>
              </a:rPr>
              <a:t>Increase elevation </a:t>
            </a:r>
            <a:r>
              <a:rPr lang="en-US" sz="2800" dirty="0" smtClean="0">
                <a:cs typeface="Times New Roman" pitchFamily="18" charset="0"/>
              </a:rPr>
              <a:t>until </a:t>
            </a:r>
            <a:r>
              <a:rPr lang="en-US" sz="2800" dirty="0">
                <a:cs typeface="Times New Roman" pitchFamily="18" charset="0"/>
              </a:rPr>
              <a:t>the pit drains to a </a:t>
            </a:r>
            <a:r>
              <a:rPr lang="en-US" sz="2800" dirty="0" smtClean="0">
                <a:cs typeface="Times New Roman" pitchFamily="18" charset="0"/>
              </a:rPr>
              <a:t>neighbor and ultimately out of the domain</a:t>
            </a:r>
            <a:endParaRPr lang="en-US" sz="2800" dirty="0"/>
          </a:p>
        </p:txBody>
      </p:sp>
      <p:sp>
        <p:nvSpPr>
          <p:cNvPr id="22" name="Freeform 21"/>
          <p:cNvSpPr/>
          <p:nvPr/>
        </p:nvSpPr>
        <p:spPr>
          <a:xfrm>
            <a:off x="5807160" y="2756675"/>
            <a:ext cx="352539" cy="2236424"/>
          </a:xfrm>
          <a:custGeom>
            <a:avLst/>
            <a:gdLst>
              <a:gd name="connsiteX0" fmla="*/ 352539 w 352539"/>
              <a:gd name="connsiteY0" fmla="*/ 1905918 h 1905918"/>
              <a:gd name="connsiteX1" fmla="*/ 11016 w 352539"/>
              <a:gd name="connsiteY1" fmla="*/ 1674564 h 1905918"/>
              <a:gd name="connsiteX2" fmla="*/ 11016 w 352539"/>
              <a:gd name="connsiteY2" fmla="*/ 1311007 h 1905918"/>
              <a:gd name="connsiteX3" fmla="*/ 22033 w 352539"/>
              <a:gd name="connsiteY3" fmla="*/ 969485 h 1905918"/>
              <a:gd name="connsiteX4" fmla="*/ 11016 w 352539"/>
              <a:gd name="connsiteY4" fmla="*/ 661012 h 1905918"/>
              <a:gd name="connsiteX5" fmla="*/ 11016 w 352539"/>
              <a:gd name="connsiteY5" fmla="*/ 308473 h 1905918"/>
              <a:gd name="connsiteX6" fmla="*/ 0 w 352539"/>
              <a:gd name="connsiteY6" fmla="*/ 0 h 190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539" h="1905918">
                <a:moveTo>
                  <a:pt x="352539" y="1905918"/>
                </a:moveTo>
                <a:lnTo>
                  <a:pt x="11016" y="1674564"/>
                </a:lnTo>
                <a:lnTo>
                  <a:pt x="11016" y="1311007"/>
                </a:lnTo>
                <a:lnTo>
                  <a:pt x="22033" y="969485"/>
                </a:lnTo>
                <a:lnTo>
                  <a:pt x="11016" y="661012"/>
                </a:lnTo>
                <a:lnTo>
                  <a:pt x="11016" y="308473"/>
                </a:lnTo>
                <a:lnTo>
                  <a:pt x="0" y="0"/>
                </a:ln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83903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98500" y="177800"/>
            <a:ext cx="7772400" cy="901700"/>
          </a:xfrm>
        </p:spPr>
        <p:txBody>
          <a:bodyPr/>
          <a:lstStyle/>
          <a:p>
            <a:r>
              <a:rPr lang="en-US" sz="4000" smtClean="0"/>
              <a:t>Stream Drop</a:t>
            </a:r>
            <a:br>
              <a:rPr lang="en-US" sz="4000" smtClean="0"/>
            </a:br>
            <a:r>
              <a:rPr lang="en-US" sz="2400" smtClean="0"/>
              <a:t>Elevation difference between ends of stream</a:t>
            </a:r>
          </a:p>
        </p:txBody>
      </p:sp>
      <p:pic>
        <p:nvPicPr>
          <p:cNvPr id="100355" name="Picture 3" descr="d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1198563"/>
            <a:ext cx="5883275"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356" name="Group 4"/>
          <p:cNvGrpSpPr>
            <a:grpSpLocks/>
          </p:cNvGrpSpPr>
          <p:nvPr/>
        </p:nvGrpSpPr>
        <p:grpSpPr bwMode="auto">
          <a:xfrm>
            <a:off x="1155700" y="4000500"/>
            <a:ext cx="7251700" cy="2638425"/>
            <a:chOff x="728" y="2520"/>
            <a:chExt cx="4568" cy="1662"/>
          </a:xfrm>
        </p:grpSpPr>
        <p:sp>
          <p:nvSpPr>
            <p:cNvPr id="100357" name="Text Box 5"/>
            <p:cNvSpPr txBox="1">
              <a:spLocks noChangeArrowheads="1"/>
            </p:cNvSpPr>
            <p:nvPr/>
          </p:nvSpPr>
          <p:spPr bwMode="auto">
            <a:xfrm>
              <a:off x="728" y="3664"/>
              <a:ext cx="45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solidFill>
                    <a:srgbClr val="000000"/>
                  </a:solidFill>
                </a:rPr>
                <a:t>Note that a “Strahler stream” comprises a sequence of links (reaches or segments) of the same order</a:t>
              </a:r>
            </a:p>
          </p:txBody>
        </p:sp>
        <p:grpSp>
          <p:nvGrpSpPr>
            <p:cNvPr id="100358" name="Group 6"/>
            <p:cNvGrpSpPr>
              <a:grpSpLocks/>
            </p:cNvGrpSpPr>
            <p:nvPr/>
          </p:nvGrpSpPr>
          <p:grpSpPr bwMode="auto">
            <a:xfrm>
              <a:off x="1968" y="2520"/>
              <a:ext cx="1592" cy="935"/>
              <a:chOff x="1968" y="2520"/>
              <a:chExt cx="1592" cy="935"/>
            </a:xfrm>
          </p:grpSpPr>
          <p:sp>
            <p:nvSpPr>
              <p:cNvPr id="100359" name="AutoShape 7"/>
              <p:cNvSpPr>
                <a:spLocks noChangeArrowheads="1"/>
              </p:cNvSpPr>
              <p:nvPr/>
            </p:nvSpPr>
            <p:spPr bwMode="auto">
              <a:xfrm>
                <a:off x="2536" y="2744"/>
                <a:ext cx="64" cy="56"/>
              </a:xfrm>
              <a:prstGeom prst="octagon">
                <a:avLst>
                  <a:gd name="adj" fmla="val 29287"/>
                </a:avLst>
              </a:prstGeom>
              <a:solidFill>
                <a:schemeClr val="accent1"/>
              </a:solidFill>
              <a:ln w="9525">
                <a:solidFill>
                  <a:schemeClr val="tx1"/>
                </a:solidFill>
                <a:miter lim="800000"/>
                <a:headEnd/>
                <a:tailEnd/>
              </a:ln>
            </p:spPr>
            <p:txBody>
              <a:bodyPr wrap="none" anchor="ctr"/>
              <a:lstStyle/>
              <a:p>
                <a:endParaRPr lang="en-US">
                  <a:solidFill>
                    <a:srgbClr val="000000"/>
                  </a:solidFill>
                </a:endParaRPr>
              </a:p>
            </p:txBody>
          </p:sp>
          <p:sp>
            <p:nvSpPr>
              <p:cNvPr id="100360" name="AutoShape 8"/>
              <p:cNvSpPr>
                <a:spLocks noChangeArrowheads="1"/>
              </p:cNvSpPr>
              <p:nvPr/>
            </p:nvSpPr>
            <p:spPr bwMode="auto">
              <a:xfrm>
                <a:off x="2976" y="2880"/>
                <a:ext cx="64" cy="62"/>
              </a:xfrm>
              <a:prstGeom prst="octagon">
                <a:avLst>
                  <a:gd name="adj" fmla="val 29287"/>
                </a:avLst>
              </a:prstGeom>
              <a:solidFill>
                <a:schemeClr val="accent1"/>
              </a:solidFill>
              <a:ln w="9525">
                <a:solidFill>
                  <a:schemeClr val="tx1"/>
                </a:solidFill>
                <a:miter lim="800000"/>
                <a:headEnd/>
                <a:tailEnd/>
              </a:ln>
            </p:spPr>
            <p:txBody>
              <a:bodyPr wrap="none" anchor="ctr"/>
              <a:lstStyle/>
              <a:p>
                <a:endParaRPr lang="en-US">
                  <a:solidFill>
                    <a:srgbClr val="000000"/>
                  </a:solidFill>
                </a:endParaRPr>
              </a:p>
            </p:txBody>
          </p:sp>
          <p:sp>
            <p:nvSpPr>
              <p:cNvPr id="100361" name="Text Box 9"/>
              <p:cNvSpPr txBox="1">
                <a:spLocks noChangeArrowheads="1"/>
              </p:cNvSpPr>
              <p:nvPr/>
            </p:nvSpPr>
            <p:spPr bwMode="auto">
              <a:xfrm>
                <a:off x="1968" y="2928"/>
                <a:ext cx="6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000000"/>
                    </a:solidFill>
                    <a:latin typeface="Arial" charset="0"/>
                  </a:rPr>
                  <a:t>Nodes</a:t>
                </a:r>
              </a:p>
            </p:txBody>
          </p:sp>
          <p:sp>
            <p:nvSpPr>
              <p:cNvPr id="100362" name="Text Box 10"/>
              <p:cNvSpPr txBox="1">
                <a:spLocks noChangeArrowheads="1"/>
              </p:cNvSpPr>
              <p:nvPr/>
            </p:nvSpPr>
            <p:spPr bwMode="auto">
              <a:xfrm>
                <a:off x="2728" y="3040"/>
                <a:ext cx="6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000000"/>
                    </a:solidFill>
                    <a:latin typeface="Arial" charset="0"/>
                  </a:rPr>
                  <a:t>Links</a:t>
                </a:r>
              </a:p>
            </p:txBody>
          </p:sp>
          <p:sp>
            <p:nvSpPr>
              <p:cNvPr id="100363" name="Text Box 11"/>
              <p:cNvSpPr txBox="1">
                <a:spLocks noChangeArrowheads="1"/>
              </p:cNvSpPr>
              <p:nvPr/>
            </p:nvSpPr>
            <p:spPr bwMode="auto">
              <a:xfrm>
                <a:off x="2328" y="3224"/>
                <a:ext cx="1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000000"/>
                    </a:solidFill>
                    <a:latin typeface="Arial" charset="0"/>
                  </a:rPr>
                  <a:t>Single Stream</a:t>
                </a:r>
              </a:p>
            </p:txBody>
          </p:sp>
          <p:sp>
            <p:nvSpPr>
              <p:cNvPr id="100364" name="Line 12"/>
              <p:cNvSpPr>
                <a:spLocks noChangeShapeType="1"/>
              </p:cNvSpPr>
              <p:nvPr/>
            </p:nvSpPr>
            <p:spPr bwMode="auto">
              <a:xfrm flipH="1" flipV="1">
                <a:off x="2224" y="2520"/>
                <a:ext cx="72" cy="4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5" name="Line 13"/>
              <p:cNvSpPr>
                <a:spLocks noChangeShapeType="1"/>
              </p:cNvSpPr>
              <p:nvPr/>
            </p:nvSpPr>
            <p:spPr bwMode="auto">
              <a:xfrm flipH="1" flipV="1">
                <a:off x="2416" y="2776"/>
                <a:ext cx="184" cy="4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6" name="Line 14"/>
              <p:cNvSpPr>
                <a:spLocks noChangeShapeType="1"/>
              </p:cNvSpPr>
              <p:nvPr/>
            </p:nvSpPr>
            <p:spPr bwMode="auto">
              <a:xfrm flipV="1">
                <a:off x="2984" y="2936"/>
                <a:ext cx="120" cy="15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7" name="Line 15"/>
              <p:cNvSpPr>
                <a:spLocks noChangeShapeType="1"/>
              </p:cNvSpPr>
              <p:nvPr/>
            </p:nvSpPr>
            <p:spPr bwMode="auto">
              <a:xfrm flipH="1" flipV="1">
                <a:off x="2848" y="2920"/>
                <a:ext cx="112" cy="1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8" name="Line 16"/>
              <p:cNvSpPr>
                <a:spLocks noChangeShapeType="1"/>
              </p:cNvSpPr>
              <p:nvPr/>
            </p:nvSpPr>
            <p:spPr bwMode="auto">
              <a:xfrm flipV="1">
                <a:off x="2592" y="2904"/>
                <a:ext cx="112" cy="3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9" name="Line 17"/>
              <p:cNvSpPr>
                <a:spLocks noChangeShapeType="1"/>
              </p:cNvSpPr>
              <p:nvPr/>
            </p:nvSpPr>
            <p:spPr bwMode="auto">
              <a:xfrm flipV="1">
                <a:off x="2608" y="2936"/>
                <a:ext cx="480" cy="3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70" name="Line 18"/>
              <p:cNvSpPr>
                <a:spLocks noChangeShapeType="1"/>
              </p:cNvSpPr>
              <p:nvPr/>
            </p:nvSpPr>
            <p:spPr bwMode="auto">
              <a:xfrm flipV="1">
                <a:off x="2296" y="2808"/>
                <a:ext cx="240" cy="1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grpSp>
    </p:spTree>
    <p:extLst>
      <p:ext uri="{BB962C8B-B14F-4D97-AF65-F5344CB8AC3E}">
        <p14:creationId xmlns:p14="http://schemas.microsoft.com/office/powerpoint/2010/main" val="14370545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95275" y="231775"/>
            <a:ext cx="8658225" cy="2185988"/>
          </a:xfrm>
        </p:spPr>
        <p:txBody>
          <a:bodyPr/>
          <a:lstStyle/>
          <a:p>
            <a:r>
              <a:rPr lang="en-US" sz="2800" b="1" smtClean="0">
                <a:solidFill>
                  <a:srgbClr val="FF3300"/>
                </a:solidFill>
              </a:rPr>
              <a:t>Suggestion:  Map channel networks from the DEM at the finest resolution consistent with observed channel network geomorphology ‘laws’.  </a:t>
            </a:r>
          </a:p>
        </p:txBody>
      </p:sp>
      <p:sp>
        <p:nvSpPr>
          <p:cNvPr id="101379" name="Rectangle 3"/>
          <p:cNvSpPr>
            <a:spLocks noGrp="1" noChangeArrowheads="1"/>
          </p:cNvSpPr>
          <p:nvPr>
            <p:ph type="body" idx="4294967295"/>
          </p:nvPr>
        </p:nvSpPr>
        <p:spPr>
          <a:xfrm>
            <a:off x="698500" y="2298700"/>
            <a:ext cx="7772400" cy="4114800"/>
          </a:xfrm>
        </p:spPr>
        <p:txBody>
          <a:bodyPr/>
          <a:lstStyle/>
          <a:p>
            <a:pPr>
              <a:lnSpc>
                <a:spcPct val="90000"/>
              </a:lnSpc>
            </a:pPr>
            <a:r>
              <a:rPr lang="en-US" smtClean="0">
                <a:solidFill>
                  <a:srgbClr val="0000FF"/>
                </a:solidFill>
              </a:rPr>
              <a:t>Look for statistically significant break in constant stream drop property as stream delineation threshold is reduced</a:t>
            </a:r>
          </a:p>
          <a:p>
            <a:pPr>
              <a:lnSpc>
                <a:spcPct val="90000"/>
              </a:lnSpc>
            </a:pPr>
            <a:r>
              <a:rPr lang="en-US" smtClean="0">
                <a:solidFill>
                  <a:schemeClr val="bg2"/>
                </a:solidFill>
              </a:rPr>
              <a:t>Break in slope versus contributing area relationship</a:t>
            </a:r>
          </a:p>
          <a:p>
            <a:pPr>
              <a:lnSpc>
                <a:spcPct val="90000"/>
              </a:lnSpc>
            </a:pPr>
            <a:r>
              <a:rPr lang="en-US" smtClean="0">
                <a:solidFill>
                  <a:schemeClr val="bg2"/>
                </a:solidFill>
              </a:rPr>
              <a:t>Physical basis in the form instability theory of Smith and Bretherton (1972), see Tarboton et al. 1992</a:t>
            </a:r>
          </a:p>
        </p:txBody>
      </p:sp>
    </p:spTree>
    <p:extLst>
      <p:ext uri="{BB962C8B-B14F-4D97-AF65-F5344CB8AC3E}">
        <p14:creationId xmlns:p14="http://schemas.microsoft.com/office/powerpoint/2010/main" val="27285992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0" y="228600"/>
            <a:ext cx="8839200" cy="1295400"/>
          </a:xfrm>
        </p:spPr>
        <p:txBody>
          <a:bodyPr/>
          <a:lstStyle/>
          <a:p>
            <a:r>
              <a:rPr lang="en-US" sz="4000" smtClean="0"/>
              <a:t>Statistical Analysis of Stream Drops</a:t>
            </a:r>
            <a:endParaRPr lang="en-US" sz="2800" smtClean="0">
              <a:solidFill>
                <a:srgbClr val="FF3300"/>
              </a:solidFill>
            </a:endParaRPr>
          </a:p>
        </p:txBody>
      </p:sp>
      <p:graphicFrame>
        <p:nvGraphicFramePr>
          <p:cNvPr id="15362" name="Object 3"/>
          <p:cNvGraphicFramePr>
            <a:graphicFrameLocks noChangeAspect="1"/>
          </p:cNvGraphicFramePr>
          <p:nvPr/>
        </p:nvGraphicFramePr>
        <p:xfrm>
          <a:off x="609600" y="1752600"/>
          <a:ext cx="8340725" cy="4722813"/>
        </p:xfrm>
        <a:graphic>
          <a:graphicData uri="http://schemas.openxmlformats.org/presentationml/2006/ole">
            <mc:AlternateContent xmlns:mc="http://schemas.openxmlformats.org/markup-compatibility/2006">
              <mc:Choice xmlns:v="urn:schemas-microsoft-com:vml" Requires="v">
                <p:oleObj spid="_x0000_s46097" name="Chart" r:id="rId3" imgW="6164961" imgH="3490341" progId="Excel.Chart.8">
                  <p:embed/>
                </p:oleObj>
              </mc:Choice>
              <mc:Fallback>
                <p:oleObj name="Chart" r:id="rId3" imgW="6164961" imgH="3490341"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8340725" cy="472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009854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r>
              <a:rPr lang="en-US" sz="3600" smtClean="0"/>
              <a:t>T-Test for Difference in Mean Values</a:t>
            </a:r>
          </a:p>
        </p:txBody>
      </p:sp>
      <p:sp>
        <p:nvSpPr>
          <p:cNvPr id="16388" name="Line 3"/>
          <p:cNvSpPr>
            <a:spLocks noChangeShapeType="1"/>
          </p:cNvSpPr>
          <p:nvPr/>
        </p:nvSpPr>
        <p:spPr bwMode="auto">
          <a:xfrm>
            <a:off x="304800" y="5638800"/>
            <a:ext cx="815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89" name="Line 4"/>
          <p:cNvSpPr>
            <a:spLocks noChangeShapeType="1"/>
          </p:cNvSpPr>
          <p:nvPr/>
        </p:nvSpPr>
        <p:spPr bwMode="auto">
          <a:xfrm>
            <a:off x="41910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0" name="Line 5"/>
          <p:cNvSpPr>
            <a:spLocks noChangeShapeType="1"/>
          </p:cNvSpPr>
          <p:nvPr/>
        </p:nvSpPr>
        <p:spPr bwMode="auto">
          <a:xfrm>
            <a:off x="63246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1" name="Text Box 6"/>
          <p:cNvSpPr txBox="1">
            <a:spLocks noChangeArrowheads="1"/>
          </p:cNvSpPr>
          <p:nvPr/>
        </p:nvSpPr>
        <p:spPr bwMode="auto">
          <a:xfrm>
            <a:off x="3886200" y="5029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00"/>
                </a:solidFill>
              </a:rPr>
              <a:t>72</a:t>
            </a:r>
          </a:p>
        </p:txBody>
      </p:sp>
      <p:sp>
        <p:nvSpPr>
          <p:cNvPr id="16392" name="Text Box 7"/>
          <p:cNvSpPr txBox="1">
            <a:spLocks noChangeArrowheads="1"/>
          </p:cNvSpPr>
          <p:nvPr/>
        </p:nvSpPr>
        <p:spPr bwMode="auto">
          <a:xfrm>
            <a:off x="6019800" y="5029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00"/>
                </a:solidFill>
              </a:rPr>
              <a:t>130</a:t>
            </a:r>
          </a:p>
        </p:txBody>
      </p:sp>
      <p:graphicFrame>
        <p:nvGraphicFramePr>
          <p:cNvPr id="16386" name="Object 8"/>
          <p:cNvGraphicFramePr>
            <a:graphicFrameLocks noChangeAspect="1"/>
          </p:cNvGraphicFramePr>
          <p:nvPr/>
        </p:nvGraphicFramePr>
        <p:xfrm>
          <a:off x="1828800" y="1676400"/>
          <a:ext cx="5489575" cy="1898650"/>
        </p:xfrm>
        <a:graphic>
          <a:graphicData uri="http://schemas.openxmlformats.org/presentationml/2006/ole">
            <mc:AlternateContent xmlns:mc="http://schemas.openxmlformats.org/markup-compatibility/2006">
              <mc:Choice xmlns:v="urn:schemas-microsoft-com:vml" Requires="v">
                <p:oleObj spid="_x0000_s47121" name="Worksheet" r:id="rId3" imgW="2446401" imgH="846201" progId="Excel.Sheet.8">
                  <p:embed/>
                </p:oleObj>
              </mc:Choice>
              <mc:Fallback>
                <p:oleObj name="Worksheet" r:id="rId3" imgW="2446401" imgH="846201"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676400"/>
                        <a:ext cx="5489575" cy="189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3" name="Text Box 9"/>
          <p:cNvSpPr txBox="1">
            <a:spLocks noChangeArrowheads="1"/>
          </p:cNvSpPr>
          <p:nvPr/>
        </p:nvSpPr>
        <p:spPr bwMode="auto">
          <a:xfrm>
            <a:off x="1524000" y="5105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00"/>
                </a:solidFill>
              </a:rPr>
              <a:t>0</a:t>
            </a:r>
          </a:p>
        </p:txBody>
      </p:sp>
      <p:sp>
        <p:nvSpPr>
          <p:cNvPr id="16394" name="Line 10"/>
          <p:cNvSpPr>
            <a:spLocks noChangeShapeType="1"/>
          </p:cNvSpPr>
          <p:nvPr/>
        </p:nvSpPr>
        <p:spPr bwMode="auto">
          <a:xfrm>
            <a:off x="17526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5" name="Freeform 11"/>
          <p:cNvSpPr>
            <a:spLocks/>
          </p:cNvSpPr>
          <p:nvPr/>
        </p:nvSpPr>
        <p:spPr bwMode="auto">
          <a:xfrm>
            <a:off x="1524000" y="4495800"/>
            <a:ext cx="9971088" cy="1108075"/>
          </a:xfrm>
          <a:custGeom>
            <a:avLst/>
            <a:gdLst>
              <a:gd name="T0" fmla="*/ 0 w 2393"/>
              <a:gd name="T1" fmla="*/ 2147483647 h 698"/>
              <a:gd name="T2" fmla="*/ 2147483647 w 2393"/>
              <a:gd name="T3" fmla="*/ 2147483647 h 698"/>
              <a:gd name="T4" fmla="*/ 2147483647 w 2393"/>
              <a:gd name="T5" fmla="*/ 2147483647 h 698"/>
              <a:gd name="T6" fmla="*/ 2147483647 w 2393"/>
              <a:gd name="T7" fmla="*/ 2147483647 h 698"/>
              <a:gd name="T8" fmla="*/ 2147483647 w 2393"/>
              <a:gd name="T9" fmla="*/ 2147483647 h 698"/>
              <a:gd name="T10" fmla="*/ 2147483647 w 2393"/>
              <a:gd name="T11" fmla="*/ 2147483647 h 698"/>
              <a:gd name="T12" fmla="*/ 2147483647 w 2393"/>
              <a:gd name="T13" fmla="*/ 2147483647 h 698"/>
              <a:gd name="T14" fmla="*/ 2147483647 w 2393"/>
              <a:gd name="T15" fmla="*/ 2147483647 h 698"/>
              <a:gd name="T16" fmla="*/ 2147483647 w 2393"/>
              <a:gd name="T17" fmla="*/ 2147483647 h 698"/>
              <a:gd name="T18" fmla="*/ 2147483647 w 2393"/>
              <a:gd name="T19" fmla="*/ 2147483647 h 698"/>
              <a:gd name="T20" fmla="*/ 2147483647 w 2393"/>
              <a:gd name="T21" fmla="*/ 2147483647 h 698"/>
              <a:gd name="T22" fmla="*/ 2147483647 w 2393"/>
              <a:gd name="T23" fmla="*/ 2147483647 h 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3"/>
              <a:gd name="T37" fmla="*/ 0 h 698"/>
              <a:gd name="T38" fmla="*/ 2393 w 2393"/>
              <a:gd name="T39" fmla="*/ 698 h 6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93" h="698">
                <a:moveTo>
                  <a:pt x="0" y="693"/>
                </a:moveTo>
                <a:cubicBezTo>
                  <a:pt x="140" y="695"/>
                  <a:pt x="280" y="698"/>
                  <a:pt x="384" y="691"/>
                </a:cubicBezTo>
                <a:cubicBezTo>
                  <a:pt x="488" y="684"/>
                  <a:pt x="562" y="680"/>
                  <a:pt x="626" y="652"/>
                </a:cubicBezTo>
                <a:cubicBezTo>
                  <a:pt x="690" y="624"/>
                  <a:pt x="721" y="580"/>
                  <a:pt x="770" y="521"/>
                </a:cubicBezTo>
                <a:cubicBezTo>
                  <a:pt x="819" y="462"/>
                  <a:pt x="875" y="373"/>
                  <a:pt x="921" y="298"/>
                </a:cubicBezTo>
                <a:cubicBezTo>
                  <a:pt x="967" y="223"/>
                  <a:pt x="1000" y="115"/>
                  <a:pt x="1045" y="69"/>
                </a:cubicBezTo>
                <a:cubicBezTo>
                  <a:pt x="1090" y="23"/>
                  <a:pt x="1140" y="0"/>
                  <a:pt x="1189" y="23"/>
                </a:cubicBezTo>
                <a:cubicBezTo>
                  <a:pt x="1238" y="46"/>
                  <a:pt x="1292" y="136"/>
                  <a:pt x="1340" y="206"/>
                </a:cubicBezTo>
                <a:cubicBezTo>
                  <a:pt x="1388" y="276"/>
                  <a:pt x="1419" y="367"/>
                  <a:pt x="1477" y="442"/>
                </a:cubicBezTo>
                <a:cubicBezTo>
                  <a:pt x="1535" y="517"/>
                  <a:pt x="1588" y="619"/>
                  <a:pt x="1687" y="658"/>
                </a:cubicBezTo>
                <a:cubicBezTo>
                  <a:pt x="1786" y="697"/>
                  <a:pt x="1955" y="672"/>
                  <a:pt x="2073" y="678"/>
                </a:cubicBezTo>
                <a:cubicBezTo>
                  <a:pt x="2191" y="684"/>
                  <a:pt x="2336" y="694"/>
                  <a:pt x="2393" y="697"/>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6396" name="Freeform 12"/>
          <p:cNvSpPr>
            <a:spLocks/>
          </p:cNvSpPr>
          <p:nvPr/>
        </p:nvSpPr>
        <p:spPr bwMode="auto">
          <a:xfrm>
            <a:off x="685800" y="4038600"/>
            <a:ext cx="7151688" cy="1565275"/>
          </a:xfrm>
          <a:custGeom>
            <a:avLst/>
            <a:gdLst>
              <a:gd name="T0" fmla="*/ 0 w 2393"/>
              <a:gd name="T1" fmla="*/ 2147483647 h 698"/>
              <a:gd name="T2" fmla="*/ 2147483647 w 2393"/>
              <a:gd name="T3" fmla="*/ 2147483647 h 698"/>
              <a:gd name="T4" fmla="*/ 2147483647 w 2393"/>
              <a:gd name="T5" fmla="*/ 2147483647 h 698"/>
              <a:gd name="T6" fmla="*/ 2147483647 w 2393"/>
              <a:gd name="T7" fmla="*/ 2147483647 h 698"/>
              <a:gd name="T8" fmla="*/ 2147483647 w 2393"/>
              <a:gd name="T9" fmla="*/ 2147483647 h 698"/>
              <a:gd name="T10" fmla="*/ 2147483647 w 2393"/>
              <a:gd name="T11" fmla="*/ 2147483647 h 698"/>
              <a:gd name="T12" fmla="*/ 2147483647 w 2393"/>
              <a:gd name="T13" fmla="*/ 2147483647 h 698"/>
              <a:gd name="T14" fmla="*/ 2147483647 w 2393"/>
              <a:gd name="T15" fmla="*/ 2147483647 h 698"/>
              <a:gd name="T16" fmla="*/ 2147483647 w 2393"/>
              <a:gd name="T17" fmla="*/ 2147483647 h 698"/>
              <a:gd name="T18" fmla="*/ 2147483647 w 2393"/>
              <a:gd name="T19" fmla="*/ 2147483647 h 698"/>
              <a:gd name="T20" fmla="*/ 2147483647 w 2393"/>
              <a:gd name="T21" fmla="*/ 2147483647 h 698"/>
              <a:gd name="T22" fmla="*/ 2147483647 w 2393"/>
              <a:gd name="T23" fmla="*/ 2147483647 h 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3"/>
              <a:gd name="T37" fmla="*/ 0 h 698"/>
              <a:gd name="T38" fmla="*/ 2393 w 2393"/>
              <a:gd name="T39" fmla="*/ 698 h 6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93" h="698">
                <a:moveTo>
                  <a:pt x="0" y="693"/>
                </a:moveTo>
                <a:cubicBezTo>
                  <a:pt x="140" y="695"/>
                  <a:pt x="280" y="698"/>
                  <a:pt x="384" y="691"/>
                </a:cubicBezTo>
                <a:cubicBezTo>
                  <a:pt x="488" y="684"/>
                  <a:pt x="562" y="680"/>
                  <a:pt x="626" y="652"/>
                </a:cubicBezTo>
                <a:cubicBezTo>
                  <a:pt x="690" y="624"/>
                  <a:pt x="721" y="580"/>
                  <a:pt x="770" y="521"/>
                </a:cubicBezTo>
                <a:cubicBezTo>
                  <a:pt x="819" y="462"/>
                  <a:pt x="875" y="373"/>
                  <a:pt x="921" y="298"/>
                </a:cubicBezTo>
                <a:cubicBezTo>
                  <a:pt x="967" y="223"/>
                  <a:pt x="1000" y="115"/>
                  <a:pt x="1045" y="69"/>
                </a:cubicBezTo>
                <a:cubicBezTo>
                  <a:pt x="1090" y="23"/>
                  <a:pt x="1140" y="0"/>
                  <a:pt x="1189" y="23"/>
                </a:cubicBezTo>
                <a:cubicBezTo>
                  <a:pt x="1238" y="46"/>
                  <a:pt x="1292" y="136"/>
                  <a:pt x="1340" y="206"/>
                </a:cubicBezTo>
                <a:cubicBezTo>
                  <a:pt x="1388" y="276"/>
                  <a:pt x="1419" y="367"/>
                  <a:pt x="1477" y="442"/>
                </a:cubicBezTo>
                <a:cubicBezTo>
                  <a:pt x="1535" y="517"/>
                  <a:pt x="1588" y="619"/>
                  <a:pt x="1687" y="658"/>
                </a:cubicBezTo>
                <a:cubicBezTo>
                  <a:pt x="1786" y="697"/>
                  <a:pt x="1955" y="672"/>
                  <a:pt x="2073" y="678"/>
                </a:cubicBezTo>
                <a:cubicBezTo>
                  <a:pt x="2191" y="684"/>
                  <a:pt x="2336" y="694"/>
                  <a:pt x="2393" y="697"/>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6397" name="Rectangle 13"/>
          <p:cNvSpPr>
            <a:spLocks noChangeArrowheads="1"/>
          </p:cNvSpPr>
          <p:nvPr/>
        </p:nvSpPr>
        <p:spPr bwMode="auto">
          <a:xfrm>
            <a:off x="4613275" y="1676400"/>
            <a:ext cx="2701925" cy="19050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6398" name="Line 14"/>
          <p:cNvSpPr>
            <a:spLocks noChangeShapeType="1"/>
          </p:cNvSpPr>
          <p:nvPr/>
        </p:nvSpPr>
        <p:spPr bwMode="auto">
          <a:xfrm>
            <a:off x="6019800" y="3657600"/>
            <a:ext cx="0" cy="8382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9" name="Rectangle 15"/>
          <p:cNvSpPr>
            <a:spLocks noChangeArrowheads="1"/>
          </p:cNvSpPr>
          <p:nvPr/>
        </p:nvSpPr>
        <p:spPr bwMode="auto">
          <a:xfrm>
            <a:off x="1828800" y="1676400"/>
            <a:ext cx="2701925" cy="19050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6400" name="Line 16"/>
          <p:cNvSpPr>
            <a:spLocks noChangeShapeType="1"/>
          </p:cNvSpPr>
          <p:nvPr/>
        </p:nvSpPr>
        <p:spPr bwMode="auto">
          <a:xfrm>
            <a:off x="3505200" y="3657600"/>
            <a:ext cx="0" cy="838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01" name="Text Box 17"/>
          <p:cNvSpPr txBox="1">
            <a:spLocks noChangeArrowheads="1"/>
          </p:cNvSpPr>
          <p:nvPr/>
        </p:nvSpPr>
        <p:spPr bwMode="auto">
          <a:xfrm>
            <a:off x="855663" y="5756275"/>
            <a:ext cx="80724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solidFill>
                  <a:srgbClr val="000000"/>
                </a:solidFill>
              </a:rPr>
              <a:t>T-test checks whether difference in means is large (&gt; 2)</a:t>
            </a:r>
          </a:p>
          <a:p>
            <a:pPr algn="ctr" eaLnBrk="1" hangingPunct="1"/>
            <a:r>
              <a:rPr lang="en-US">
                <a:solidFill>
                  <a:srgbClr val="000000"/>
                </a:solidFill>
              </a:rPr>
              <a:t>when compared to the spread of the data around the mean values</a:t>
            </a:r>
          </a:p>
        </p:txBody>
      </p:sp>
    </p:spTree>
    <p:extLst>
      <p:ext uri="{BB962C8B-B14F-4D97-AF65-F5344CB8AC3E}">
        <p14:creationId xmlns:p14="http://schemas.microsoft.com/office/powerpoint/2010/main" val="9821241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413" name="Arc 2"/>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009999"/>
              </a:solidFill>
            </a:endParaRPr>
          </a:p>
        </p:txBody>
      </p:sp>
      <p:graphicFrame>
        <p:nvGraphicFramePr>
          <p:cNvPr id="17410" name="Object 1024"/>
          <p:cNvGraphicFramePr>
            <a:graphicFrameLocks noChangeAspect="1"/>
          </p:cNvGraphicFramePr>
          <p:nvPr/>
        </p:nvGraphicFramePr>
        <p:xfrm>
          <a:off x="1657350" y="230188"/>
          <a:ext cx="7150100" cy="4838700"/>
        </p:xfrm>
        <a:graphic>
          <a:graphicData uri="http://schemas.openxmlformats.org/presentationml/2006/ole">
            <mc:AlternateContent xmlns:mc="http://schemas.openxmlformats.org/markup-compatibility/2006">
              <mc:Choice xmlns:v="urn:schemas-microsoft-com:vml" Requires="v">
                <p:oleObj spid="_x0000_s48160" name="Graph Sheet" r:id="rId4" imgW="3352680" imgH="2590560" progId="SPLUSGraphSheetFileType">
                  <p:embed/>
                </p:oleObj>
              </mc:Choice>
              <mc:Fallback>
                <p:oleObj name="Graph Sheet" r:id="rId4" imgW="3352680" imgH="2590560" progId="SPLUSGraphSheetFileTyp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350" y="230188"/>
                        <a:ext cx="71501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4" name="Rectangle 3"/>
          <p:cNvSpPr>
            <a:spLocks noChangeArrowheads="1"/>
          </p:cNvSpPr>
          <p:nvPr/>
        </p:nvSpPr>
        <p:spPr bwMode="auto">
          <a:xfrm>
            <a:off x="4965700" y="5003800"/>
            <a:ext cx="571500" cy="152400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9999"/>
              </a:solidFill>
            </a:endParaRPr>
          </a:p>
        </p:txBody>
      </p:sp>
      <p:sp>
        <p:nvSpPr>
          <p:cNvPr id="17415" name="Rectangle 4"/>
          <p:cNvSpPr>
            <a:spLocks noGrp="1" noChangeArrowheads="1"/>
          </p:cNvSpPr>
          <p:nvPr>
            <p:ph type="title"/>
          </p:nvPr>
        </p:nvSpPr>
        <p:spPr>
          <a:xfrm>
            <a:off x="1049655" y="292100"/>
            <a:ext cx="7044690" cy="322263"/>
          </a:xfrm>
        </p:spPr>
        <p:txBody>
          <a:bodyPr/>
          <a:lstStyle/>
          <a:p>
            <a:pPr algn="ctr"/>
            <a:r>
              <a:rPr lang="en-US" sz="2800" dirty="0" smtClean="0"/>
              <a:t>Objectively Selected Support Area Threshold</a:t>
            </a:r>
          </a:p>
        </p:txBody>
      </p:sp>
      <p:graphicFrame>
        <p:nvGraphicFramePr>
          <p:cNvPr id="17411" name="Picture 1025"/>
          <p:cNvGraphicFramePr>
            <a:graphicFrameLocks noChangeAspect="1"/>
          </p:cNvGraphicFramePr>
          <p:nvPr/>
        </p:nvGraphicFramePr>
        <p:xfrm>
          <a:off x="241300" y="4902200"/>
          <a:ext cx="7594600" cy="1727200"/>
        </p:xfrm>
        <a:graphic>
          <a:graphicData uri="http://schemas.openxmlformats.org/presentationml/2006/ole">
            <mc:AlternateContent xmlns:mc="http://schemas.openxmlformats.org/markup-compatibility/2006">
              <mc:Choice xmlns:v="urn:schemas-microsoft-com:vml" Requires="v">
                <p:oleObj spid="_x0000_s48161" name="Worksheet" r:id="rId6" imgW="7591654" imgH="1724254" progId="Excel.Sheet.8">
                  <p:embed/>
                </p:oleObj>
              </mc:Choice>
              <mc:Fallback>
                <p:oleObj name="Worksheet" r:id="rId6" imgW="7591654" imgH="1724254"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300" y="4902200"/>
                        <a:ext cx="759460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282778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95263" y="209550"/>
            <a:ext cx="8688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100 grid cell constant support area threshold stream delineation</a:t>
            </a:r>
          </a:p>
        </p:txBody>
      </p:sp>
      <p:pic>
        <p:nvPicPr>
          <p:cNvPr id="102403" name="Picture 3" descr="greytopsa100"/>
          <p:cNvPicPr>
            <a:picLocks noChangeAspect="1" noChangeArrowheads="1"/>
          </p:cNvPicPr>
          <p:nvPr/>
        </p:nvPicPr>
        <p:blipFill>
          <a:blip r:embed="rId2">
            <a:extLst>
              <a:ext uri="{28A0092B-C50C-407E-A947-70E740481C1C}">
                <a14:useLocalDpi xmlns:a14="http://schemas.microsoft.com/office/drawing/2010/main" val="0"/>
              </a:ext>
            </a:extLst>
          </a:blip>
          <a:srcRect b="41153"/>
          <a:stretch>
            <a:fillRect/>
          </a:stretch>
        </p:blipFill>
        <p:spPr bwMode="auto">
          <a:xfrm>
            <a:off x="742950" y="492125"/>
            <a:ext cx="7762875"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8050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520700" y="300038"/>
            <a:ext cx="810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200 grid cell constant support area based stream delineation</a:t>
            </a:r>
          </a:p>
        </p:txBody>
      </p:sp>
      <p:pic>
        <p:nvPicPr>
          <p:cNvPr id="103427" name="Picture 3" descr="greytopsa200"/>
          <p:cNvPicPr>
            <a:picLocks noChangeAspect="1" noChangeArrowheads="1"/>
          </p:cNvPicPr>
          <p:nvPr/>
        </p:nvPicPr>
        <p:blipFill>
          <a:blip r:embed="rId2">
            <a:extLst>
              <a:ext uri="{28A0092B-C50C-407E-A947-70E740481C1C}">
                <a14:useLocalDpi xmlns:a14="http://schemas.microsoft.com/office/drawing/2010/main" val="0"/>
              </a:ext>
            </a:extLst>
          </a:blip>
          <a:srcRect b="40633"/>
          <a:stretch>
            <a:fillRect/>
          </a:stretch>
        </p:blipFill>
        <p:spPr bwMode="auto">
          <a:xfrm>
            <a:off x="677863" y="374650"/>
            <a:ext cx="7762875"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7886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85800" y="0"/>
            <a:ext cx="7772400" cy="711200"/>
          </a:xfrm>
        </p:spPr>
        <p:txBody>
          <a:bodyPr/>
          <a:lstStyle/>
          <a:p>
            <a:r>
              <a:rPr lang="en-US" sz="2400" smtClean="0"/>
              <a:t>Local Curvature Computation</a:t>
            </a:r>
            <a:br>
              <a:rPr lang="en-US" sz="2400" smtClean="0"/>
            </a:br>
            <a:r>
              <a:rPr lang="en-US" sz="1800" smtClean="0"/>
              <a:t>(Peuker and Douglas, 1975, Comput. Graphics Image Proc. 4:375)</a:t>
            </a:r>
          </a:p>
        </p:txBody>
      </p:sp>
      <p:pic>
        <p:nvPicPr>
          <p:cNvPr id="104451" name="Picture 3"/>
          <p:cNvPicPr>
            <a:picLocks noChangeAspect="1" noChangeArrowheads="1"/>
          </p:cNvPicPr>
          <p:nvPr/>
        </p:nvPicPr>
        <p:blipFill>
          <a:blip r:embed="rId3">
            <a:extLst>
              <a:ext uri="{28A0092B-C50C-407E-A947-70E740481C1C}">
                <a14:useLocalDpi xmlns:a14="http://schemas.microsoft.com/office/drawing/2010/main" val="0"/>
              </a:ext>
            </a:extLst>
          </a:blip>
          <a:srcRect r="11873" b="20804"/>
          <a:stretch>
            <a:fillRect/>
          </a:stretch>
        </p:blipFill>
        <p:spPr bwMode="auto">
          <a:xfrm>
            <a:off x="1181100" y="2603500"/>
            <a:ext cx="68580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Rectangle 4" descr="50%"/>
          <p:cNvSpPr>
            <a:spLocks noChangeArrowheads="1"/>
          </p:cNvSpPr>
          <p:nvPr/>
        </p:nvSpPr>
        <p:spPr bwMode="auto">
          <a:xfrm>
            <a:off x="22479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
        <p:nvSpPr>
          <p:cNvPr id="104453" name="Rectangle 5"/>
          <p:cNvSpPr>
            <a:spLocks noChangeArrowheads="1"/>
          </p:cNvSpPr>
          <p:nvPr/>
        </p:nvSpPr>
        <p:spPr bwMode="auto">
          <a:xfrm>
            <a:off x="2857500" y="889000"/>
            <a:ext cx="609600" cy="609600"/>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
        <p:nvSpPr>
          <p:cNvPr id="104454" name="Rectangle 6" descr="50%"/>
          <p:cNvSpPr>
            <a:spLocks noChangeArrowheads="1"/>
          </p:cNvSpPr>
          <p:nvPr/>
        </p:nvSpPr>
        <p:spPr bwMode="auto">
          <a:xfrm>
            <a:off x="2247900" y="14986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
        <p:nvSpPr>
          <p:cNvPr id="104455" name="Rectangle 7" descr="50%"/>
          <p:cNvSpPr>
            <a:spLocks noChangeArrowheads="1"/>
          </p:cNvSpPr>
          <p:nvPr/>
        </p:nvSpPr>
        <p:spPr bwMode="auto">
          <a:xfrm>
            <a:off x="2857500" y="14986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
        <p:nvSpPr>
          <p:cNvPr id="104456" name="Rectangle 8"/>
          <p:cNvSpPr>
            <a:spLocks noChangeArrowheads="1"/>
          </p:cNvSpPr>
          <p:nvPr/>
        </p:nvSpPr>
        <p:spPr bwMode="auto">
          <a:xfrm>
            <a:off x="4381500" y="1498600"/>
            <a:ext cx="609600" cy="609600"/>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
        <p:nvSpPr>
          <p:cNvPr id="104457" name="Rectangle 9" descr="50%"/>
          <p:cNvSpPr>
            <a:spLocks noChangeArrowheads="1"/>
          </p:cNvSpPr>
          <p:nvPr/>
        </p:nvSpPr>
        <p:spPr bwMode="auto">
          <a:xfrm>
            <a:off x="43815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
        <p:nvSpPr>
          <p:cNvPr id="104458" name="Rectangle 10"/>
          <p:cNvSpPr>
            <a:spLocks noChangeArrowheads="1"/>
          </p:cNvSpPr>
          <p:nvPr/>
        </p:nvSpPr>
        <p:spPr bwMode="auto">
          <a:xfrm>
            <a:off x="5905500" y="1498600"/>
            <a:ext cx="609600" cy="609600"/>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
        <p:nvSpPr>
          <p:cNvPr id="104459" name="Rectangle 11" descr="50%"/>
          <p:cNvSpPr>
            <a:spLocks noChangeArrowheads="1"/>
          </p:cNvSpPr>
          <p:nvPr/>
        </p:nvSpPr>
        <p:spPr bwMode="auto">
          <a:xfrm>
            <a:off x="59055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
        <p:nvSpPr>
          <p:cNvPr id="104460" name="Text Box 12"/>
          <p:cNvSpPr txBox="1">
            <a:spLocks noChangeArrowheads="1"/>
          </p:cNvSpPr>
          <p:nvPr/>
        </p:nvSpPr>
        <p:spPr bwMode="auto">
          <a:xfrm>
            <a:off x="22479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Arial"/>
              </a:rPr>
              <a:t>43</a:t>
            </a:r>
          </a:p>
        </p:txBody>
      </p:sp>
      <p:sp>
        <p:nvSpPr>
          <p:cNvPr id="104461" name="Text Box 13"/>
          <p:cNvSpPr txBox="1">
            <a:spLocks noChangeArrowheads="1"/>
          </p:cNvSpPr>
          <p:nvPr/>
        </p:nvSpPr>
        <p:spPr bwMode="auto">
          <a:xfrm>
            <a:off x="22479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Arial"/>
              </a:rPr>
              <a:t>41</a:t>
            </a:r>
          </a:p>
        </p:txBody>
      </p:sp>
      <p:sp>
        <p:nvSpPr>
          <p:cNvPr id="104462" name="Text Box 14"/>
          <p:cNvSpPr txBox="1">
            <a:spLocks noChangeArrowheads="1"/>
          </p:cNvSpPr>
          <p:nvPr/>
        </p:nvSpPr>
        <p:spPr bwMode="auto">
          <a:xfrm>
            <a:off x="29337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Times New Roman" pitchFamily="18" charset="0"/>
                <a:ea typeface="+mn-ea"/>
                <a:cs typeface="Arial"/>
              </a:rPr>
              <a:t>48</a:t>
            </a: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
        <p:nvSpPr>
          <p:cNvPr id="104463" name="Text Box 15"/>
          <p:cNvSpPr txBox="1">
            <a:spLocks noChangeArrowheads="1"/>
          </p:cNvSpPr>
          <p:nvPr/>
        </p:nvSpPr>
        <p:spPr bwMode="auto">
          <a:xfrm>
            <a:off x="29337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Arial"/>
              </a:rPr>
              <a:t>47</a:t>
            </a:r>
          </a:p>
        </p:txBody>
      </p:sp>
      <p:sp>
        <p:nvSpPr>
          <p:cNvPr id="104464" name="Rectangle 16"/>
          <p:cNvSpPr>
            <a:spLocks noChangeArrowheads="1"/>
          </p:cNvSpPr>
          <p:nvPr/>
        </p:nvSpPr>
        <p:spPr bwMode="auto">
          <a:xfrm>
            <a:off x="3771900" y="889000"/>
            <a:ext cx="609600" cy="609600"/>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
        <p:nvSpPr>
          <p:cNvPr id="104465" name="Text Box 17"/>
          <p:cNvSpPr txBox="1">
            <a:spLocks noChangeArrowheads="1"/>
          </p:cNvSpPr>
          <p:nvPr/>
        </p:nvSpPr>
        <p:spPr bwMode="auto">
          <a:xfrm>
            <a:off x="38481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Arial"/>
              </a:rPr>
              <a:t>48</a:t>
            </a:r>
          </a:p>
        </p:txBody>
      </p:sp>
      <p:sp>
        <p:nvSpPr>
          <p:cNvPr id="104466" name="Rectangle 18" descr="50%"/>
          <p:cNvSpPr>
            <a:spLocks noChangeArrowheads="1"/>
          </p:cNvSpPr>
          <p:nvPr/>
        </p:nvSpPr>
        <p:spPr bwMode="auto">
          <a:xfrm>
            <a:off x="3771900" y="14986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
        <p:nvSpPr>
          <p:cNvPr id="104467" name="Text Box 19"/>
          <p:cNvSpPr txBox="1">
            <a:spLocks noChangeArrowheads="1"/>
          </p:cNvSpPr>
          <p:nvPr/>
        </p:nvSpPr>
        <p:spPr bwMode="auto">
          <a:xfrm>
            <a:off x="38481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Arial"/>
              </a:rPr>
              <a:t>47</a:t>
            </a:r>
          </a:p>
        </p:txBody>
      </p:sp>
      <p:sp>
        <p:nvSpPr>
          <p:cNvPr id="104468" name="Text Box 20"/>
          <p:cNvSpPr txBox="1">
            <a:spLocks noChangeArrowheads="1"/>
          </p:cNvSpPr>
          <p:nvPr/>
        </p:nvSpPr>
        <p:spPr bwMode="auto">
          <a:xfrm>
            <a:off x="44577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Times New Roman" pitchFamily="18" charset="0"/>
                <a:ea typeface="+mn-ea"/>
                <a:cs typeface="Arial"/>
              </a:rPr>
              <a:t>54</a:t>
            </a: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
        <p:nvSpPr>
          <p:cNvPr id="104469" name="Text Box 21"/>
          <p:cNvSpPr txBox="1">
            <a:spLocks noChangeArrowheads="1"/>
          </p:cNvSpPr>
          <p:nvPr/>
        </p:nvSpPr>
        <p:spPr bwMode="auto">
          <a:xfrm>
            <a:off x="44577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Arial"/>
              </a:rPr>
              <a:t>51</a:t>
            </a:r>
          </a:p>
        </p:txBody>
      </p:sp>
      <p:sp>
        <p:nvSpPr>
          <p:cNvPr id="104470" name="Rectangle 22"/>
          <p:cNvSpPr>
            <a:spLocks noChangeArrowheads="1"/>
          </p:cNvSpPr>
          <p:nvPr/>
        </p:nvSpPr>
        <p:spPr bwMode="auto">
          <a:xfrm>
            <a:off x="5295900" y="1498600"/>
            <a:ext cx="609600" cy="609600"/>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
        <p:nvSpPr>
          <p:cNvPr id="104471" name="Rectangle 23" descr="50%"/>
          <p:cNvSpPr>
            <a:spLocks noChangeArrowheads="1"/>
          </p:cNvSpPr>
          <p:nvPr/>
        </p:nvSpPr>
        <p:spPr bwMode="auto">
          <a:xfrm>
            <a:off x="52959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
        <p:nvSpPr>
          <p:cNvPr id="104472" name="Text Box 24"/>
          <p:cNvSpPr txBox="1">
            <a:spLocks noChangeArrowheads="1"/>
          </p:cNvSpPr>
          <p:nvPr/>
        </p:nvSpPr>
        <p:spPr bwMode="auto">
          <a:xfrm>
            <a:off x="53721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Arial"/>
              </a:rPr>
              <a:t>54</a:t>
            </a:r>
          </a:p>
        </p:txBody>
      </p:sp>
      <p:sp>
        <p:nvSpPr>
          <p:cNvPr id="104473" name="Text Box 25"/>
          <p:cNvSpPr txBox="1">
            <a:spLocks noChangeArrowheads="1"/>
          </p:cNvSpPr>
          <p:nvPr/>
        </p:nvSpPr>
        <p:spPr bwMode="auto">
          <a:xfrm>
            <a:off x="53721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Arial"/>
              </a:rPr>
              <a:t>51</a:t>
            </a:r>
          </a:p>
        </p:txBody>
      </p:sp>
      <p:sp>
        <p:nvSpPr>
          <p:cNvPr id="104474" name="Text Box 26"/>
          <p:cNvSpPr txBox="1">
            <a:spLocks noChangeArrowheads="1"/>
          </p:cNvSpPr>
          <p:nvPr/>
        </p:nvSpPr>
        <p:spPr bwMode="auto">
          <a:xfrm>
            <a:off x="59817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Arial"/>
              </a:rPr>
              <a:t>56</a:t>
            </a:r>
          </a:p>
        </p:txBody>
      </p:sp>
      <p:sp>
        <p:nvSpPr>
          <p:cNvPr id="104475" name="Text Box 27"/>
          <p:cNvSpPr txBox="1">
            <a:spLocks noChangeArrowheads="1"/>
          </p:cNvSpPr>
          <p:nvPr/>
        </p:nvSpPr>
        <p:spPr bwMode="auto">
          <a:xfrm>
            <a:off x="59817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Times New Roman" pitchFamily="18" charset="0"/>
                <a:ea typeface="+mn-ea"/>
                <a:cs typeface="Arial"/>
              </a:rPr>
              <a:t>58</a:t>
            </a: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
        <p:nvSpPr>
          <p:cNvPr id="104476" name="Line 28"/>
          <p:cNvSpPr>
            <a:spLocks noChangeShapeType="1"/>
          </p:cNvSpPr>
          <p:nvPr/>
        </p:nvSpPr>
        <p:spPr bwMode="auto">
          <a:xfrm>
            <a:off x="2252663" y="2112963"/>
            <a:ext cx="2271712" cy="3081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
        <p:nvSpPr>
          <p:cNvPr id="104477" name="Line 29"/>
          <p:cNvSpPr>
            <a:spLocks noChangeShapeType="1"/>
          </p:cNvSpPr>
          <p:nvPr/>
        </p:nvSpPr>
        <p:spPr bwMode="auto">
          <a:xfrm>
            <a:off x="3467100" y="2108200"/>
            <a:ext cx="1123950" cy="30337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
        <p:nvSpPr>
          <p:cNvPr id="104478" name="Line 30"/>
          <p:cNvSpPr>
            <a:spLocks noChangeShapeType="1"/>
          </p:cNvSpPr>
          <p:nvPr/>
        </p:nvSpPr>
        <p:spPr bwMode="auto">
          <a:xfrm>
            <a:off x="3771900" y="2108200"/>
            <a:ext cx="804863" cy="3090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
        <p:nvSpPr>
          <p:cNvPr id="104479" name="Line 31"/>
          <p:cNvSpPr>
            <a:spLocks noChangeShapeType="1"/>
          </p:cNvSpPr>
          <p:nvPr/>
        </p:nvSpPr>
        <p:spPr bwMode="auto">
          <a:xfrm flipH="1">
            <a:off x="4629150" y="2108200"/>
            <a:ext cx="361950" cy="3081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
        <p:nvSpPr>
          <p:cNvPr id="104480" name="Line 32"/>
          <p:cNvSpPr>
            <a:spLocks noChangeShapeType="1"/>
          </p:cNvSpPr>
          <p:nvPr/>
        </p:nvSpPr>
        <p:spPr bwMode="auto">
          <a:xfrm flipH="1">
            <a:off x="4605338" y="2108200"/>
            <a:ext cx="690562" cy="3081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
        <p:nvSpPr>
          <p:cNvPr id="104481" name="Line 33"/>
          <p:cNvSpPr>
            <a:spLocks noChangeShapeType="1"/>
          </p:cNvSpPr>
          <p:nvPr/>
        </p:nvSpPr>
        <p:spPr bwMode="auto">
          <a:xfrm flipH="1">
            <a:off x="4652963" y="2108200"/>
            <a:ext cx="1862137" cy="3081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243160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98500" y="0"/>
            <a:ext cx="7772400" cy="457200"/>
          </a:xfrm>
        </p:spPr>
        <p:txBody>
          <a:bodyPr/>
          <a:lstStyle/>
          <a:p>
            <a:r>
              <a:rPr lang="en-US" sz="2400" smtClean="0"/>
              <a:t>Contributing area of upwards curved grid cells only</a:t>
            </a:r>
            <a:endParaRPr lang="en-US" smtClean="0"/>
          </a:p>
        </p:txBody>
      </p:sp>
      <p:pic>
        <p:nvPicPr>
          <p:cNvPr id="105475" name="Picture 3"/>
          <p:cNvPicPr>
            <a:picLocks noChangeArrowheads="1"/>
          </p:cNvPicPr>
          <p:nvPr/>
        </p:nvPicPr>
        <p:blipFill>
          <a:blip r:embed="rId3">
            <a:extLst>
              <a:ext uri="{28A0092B-C50C-407E-A947-70E740481C1C}">
                <a14:useLocalDpi xmlns:a14="http://schemas.microsoft.com/office/drawing/2010/main" val="0"/>
              </a:ext>
            </a:extLst>
          </a:blip>
          <a:srcRect t="9380"/>
          <a:stretch>
            <a:fillRect/>
          </a:stretch>
        </p:blipFill>
        <p:spPr bwMode="auto">
          <a:xfrm>
            <a:off x="1127125" y="469900"/>
            <a:ext cx="7651750" cy="846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602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437" name="Arc 1026"/>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99"/>
              </a:solidFill>
              <a:effectLst/>
              <a:uLnTx/>
              <a:uFillTx/>
              <a:latin typeface="Times New Roman" pitchFamily="18" charset="0"/>
              <a:ea typeface="+mn-ea"/>
              <a:cs typeface="+mn-cs"/>
            </a:endParaRPr>
          </a:p>
        </p:txBody>
      </p:sp>
      <p:sp>
        <p:nvSpPr>
          <p:cNvPr id="18438" name="Rectangle 1027"/>
          <p:cNvSpPr>
            <a:spLocks noChangeArrowheads="1"/>
          </p:cNvSpPr>
          <p:nvPr/>
        </p:nvSpPr>
        <p:spPr bwMode="auto">
          <a:xfrm>
            <a:off x="5638800" y="4864100"/>
            <a:ext cx="571500" cy="153670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99"/>
              </a:solidFill>
              <a:effectLst/>
              <a:uLnTx/>
              <a:uFillTx/>
              <a:latin typeface="Times New Roman" pitchFamily="18" charset="0"/>
              <a:ea typeface="+mn-ea"/>
              <a:cs typeface="+mn-cs"/>
            </a:endParaRPr>
          </a:p>
        </p:txBody>
      </p:sp>
      <p:sp>
        <p:nvSpPr>
          <p:cNvPr id="18439" name="Rectangle 1028"/>
          <p:cNvSpPr>
            <a:spLocks noGrp="1" noChangeArrowheads="1"/>
          </p:cNvSpPr>
          <p:nvPr>
            <p:ph type="title"/>
          </p:nvPr>
        </p:nvSpPr>
        <p:spPr>
          <a:xfrm>
            <a:off x="685800" y="0"/>
            <a:ext cx="7772400" cy="520700"/>
          </a:xfrm>
        </p:spPr>
        <p:txBody>
          <a:bodyPr/>
          <a:lstStyle/>
          <a:p>
            <a:pPr algn="ctr"/>
            <a:r>
              <a:rPr lang="en-US" sz="2400" smtClean="0"/>
              <a:t>Upward Curved Contributing Area Threshold</a:t>
            </a:r>
          </a:p>
        </p:txBody>
      </p:sp>
      <p:graphicFrame>
        <p:nvGraphicFramePr>
          <p:cNvPr id="18434" name="Object 1029"/>
          <p:cNvGraphicFramePr>
            <a:graphicFrameLocks/>
          </p:cNvGraphicFramePr>
          <p:nvPr/>
        </p:nvGraphicFramePr>
        <p:xfrm>
          <a:off x="1498600" y="0"/>
          <a:ext cx="7148513" cy="4835525"/>
        </p:xfrm>
        <a:graphic>
          <a:graphicData uri="http://schemas.openxmlformats.org/presentationml/2006/ole">
            <mc:AlternateContent xmlns:mc="http://schemas.openxmlformats.org/markup-compatibility/2006">
              <mc:Choice xmlns:v="urn:schemas-microsoft-com:vml" Requires="v">
                <p:oleObj spid="_x0000_s49170" name="Graph Sheet" r:id="rId5" imgW="3352680" imgH="2590560" progId="SPLUSGraphSheetFileType">
                  <p:embed/>
                </p:oleObj>
              </mc:Choice>
              <mc:Fallback>
                <p:oleObj name="Graph Sheet" r:id="rId5" imgW="3352680" imgH="2590560" progId="SPLUSGraphSheetFileType">
                  <p:embed/>
                  <p:pic>
                    <p:nvPicPr>
                      <p:cNvPr id="18434" name="Object 102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8600" y="0"/>
                        <a:ext cx="7148513" cy="48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5" name="Object 1030"/>
          <p:cNvGraphicFramePr>
            <a:graphicFrameLocks noChangeAspect="1"/>
          </p:cNvGraphicFramePr>
          <p:nvPr/>
        </p:nvGraphicFramePr>
        <p:xfrm>
          <a:off x="63500" y="4775200"/>
          <a:ext cx="7912100" cy="1727200"/>
        </p:xfrm>
        <a:graphic>
          <a:graphicData uri="http://schemas.openxmlformats.org/presentationml/2006/ole">
            <mc:AlternateContent xmlns:mc="http://schemas.openxmlformats.org/markup-compatibility/2006">
              <mc:Choice xmlns:v="urn:schemas-microsoft-com:vml" Requires="v">
                <p:oleObj spid="_x0000_s49171" name="Worksheet" r:id="rId7" imgW="8020507" imgH="1724254" progId="Excel.Sheet.8">
                  <p:embed/>
                </p:oleObj>
              </mc:Choice>
              <mc:Fallback>
                <p:oleObj name="Worksheet" r:id="rId7" imgW="8020507" imgH="1724254" progId="Excel.Sheet.8">
                  <p:embed/>
                  <p:pic>
                    <p:nvPicPr>
                      <p:cNvPr id="18435" name="Object 10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0" y="4775200"/>
                        <a:ext cx="791210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71112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p:cNvGrpSpPr>
            <a:grpSpLocks/>
          </p:cNvGrpSpPr>
          <p:nvPr/>
        </p:nvGrpSpPr>
        <p:grpSpPr bwMode="auto">
          <a:xfrm>
            <a:off x="6477000" y="4551640"/>
            <a:ext cx="1447800" cy="1231900"/>
            <a:chOff x="4061" y="2818"/>
            <a:chExt cx="912" cy="776"/>
          </a:xfrm>
        </p:grpSpPr>
        <p:sp>
          <p:nvSpPr>
            <p:cNvPr id="82984" name="Rectangle 3"/>
            <p:cNvSpPr>
              <a:spLocks noChangeArrowheads="1"/>
            </p:cNvSpPr>
            <p:nvPr/>
          </p:nvSpPr>
          <p:spPr bwMode="auto">
            <a:xfrm>
              <a:off x="4061" y="2818"/>
              <a:ext cx="912" cy="768"/>
            </a:xfrm>
            <a:prstGeom prst="rect">
              <a:avLst/>
            </a:prstGeom>
            <a:solidFill>
              <a:srgbClr val="FFFF00"/>
            </a:solidFill>
            <a:ln w="28575">
              <a:solidFill>
                <a:srgbClr val="FF3300"/>
              </a:solidFill>
              <a:miter lim="800000"/>
              <a:headEnd/>
              <a:tailEnd/>
            </a:ln>
          </p:spPr>
          <p:txBody>
            <a:bodyPr wrap="none" anchor="ctr"/>
            <a:lstStyle/>
            <a:p>
              <a:endParaRPr lang="en-US"/>
            </a:p>
          </p:txBody>
        </p:sp>
        <p:grpSp>
          <p:nvGrpSpPr>
            <p:cNvPr id="82985" name="Group 4"/>
            <p:cNvGrpSpPr>
              <a:grpSpLocks/>
            </p:cNvGrpSpPr>
            <p:nvPr/>
          </p:nvGrpSpPr>
          <p:grpSpPr bwMode="auto">
            <a:xfrm>
              <a:off x="4061" y="2818"/>
              <a:ext cx="873" cy="776"/>
              <a:chOff x="2396" y="2924"/>
              <a:chExt cx="873" cy="776"/>
            </a:xfrm>
          </p:grpSpPr>
          <p:sp>
            <p:nvSpPr>
              <p:cNvPr id="82986" name="Freeform 5"/>
              <p:cNvSpPr>
                <a:spLocks/>
              </p:cNvSpPr>
              <p:nvPr/>
            </p:nvSpPr>
            <p:spPr bwMode="auto">
              <a:xfrm>
                <a:off x="2491" y="2924"/>
                <a:ext cx="422" cy="422"/>
              </a:xfrm>
              <a:custGeom>
                <a:avLst/>
                <a:gdLst>
                  <a:gd name="T0" fmla="*/ 13 w 845"/>
                  <a:gd name="T1" fmla="*/ 13 h 844"/>
                  <a:gd name="T2" fmla="*/ 0 w 845"/>
                  <a:gd name="T3" fmla="*/ 0 h 844"/>
                  <a:gd name="T4" fmla="*/ 0 w 845"/>
                  <a:gd name="T5" fmla="*/ 1 h 844"/>
                  <a:gd name="T6" fmla="*/ 12 w 845"/>
                  <a:gd name="T7" fmla="*/ 13 h 844"/>
                  <a:gd name="T8" fmla="*/ 13 w 845"/>
                  <a:gd name="T9" fmla="*/ 13 h 844"/>
                  <a:gd name="T10" fmla="*/ 0 60000 65536"/>
                  <a:gd name="T11" fmla="*/ 0 60000 65536"/>
                  <a:gd name="T12" fmla="*/ 0 60000 65536"/>
                  <a:gd name="T13" fmla="*/ 0 60000 65536"/>
                  <a:gd name="T14" fmla="*/ 0 60000 65536"/>
                  <a:gd name="T15" fmla="*/ 0 w 845"/>
                  <a:gd name="T16" fmla="*/ 0 h 844"/>
                  <a:gd name="T17" fmla="*/ 845 w 845"/>
                  <a:gd name="T18" fmla="*/ 844 h 844"/>
                </a:gdLst>
                <a:ahLst/>
                <a:cxnLst>
                  <a:cxn ang="T10">
                    <a:pos x="T0" y="T1"/>
                  </a:cxn>
                  <a:cxn ang="T11">
                    <a:pos x="T2" y="T3"/>
                  </a:cxn>
                  <a:cxn ang="T12">
                    <a:pos x="T4" y="T5"/>
                  </a:cxn>
                  <a:cxn ang="T13">
                    <a:pos x="T6" y="T7"/>
                  </a:cxn>
                  <a:cxn ang="T14">
                    <a:pos x="T8" y="T9"/>
                  </a:cxn>
                </a:cxnLst>
                <a:rect l="T15" t="T16" r="T17" b="T18"/>
                <a:pathLst>
                  <a:path w="845" h="844">
                    <a:moveTo>
                      <a:pt x="845" y="828"/>
                    </a:moveTo>
                    <a:lnTo>
                      <a:pt x="17" y="0"/>
                    </a:lnTo>
                    <a:lnTo>
                      <a:pt x="0" y="16"/>
                    </a:lnTo>
                    <a:lnTo>
                      <a:pt x="829" y="844"/>
                    </a:lnTo>
                    <a:lnTo>
                      <a:pt x="845" y="828"/>
                    </a:lnTo>
                    <a:close/>
                  </a:path>
                </a:pathLst>
              </a:custGeom>
              <a:solidFill>
                <a:srgbClr val="3333FF"/>
              </a:solidFill>
              <a:ln w="9525">
                <a:solidFill>
                  <a:srgbClr val="3333FF"/>
                </a:solidFill>
                <a:round/>
                <a:headEnd/>
                <a:tailEnd/>
              </a:ln>
            </p:spPr>
            <p:txBody>
              <a:bodyPr/>
              <a:lstStyle/>
              <a:p>
                <a:endParaRPr lang="en-US"/>
              </a:p>
            </p:txBody>
          </p:sp>
          <p:sp>
            <p:nvSpPr>
              <p:cNvPr id="82987" name="Freeform 6"/>
              <p:cNvSpPr>
                <a:spLocks/>
              </p:cNvSpPr>
              <p:nvPr/>
            </p:nvSpPr>
            <p:spPr bwMode="auto">
              <a:xfrm>
                <a:off x="2906" y="3337"/>
                <a:ext cx="231" cy="140"/>
              </a:xfrm>
              <a:custGeom>
                <a:avLst/>
                <a:gdLst>
                  <a:gd name="T0" fmla="*/ 7 w 462"/>
                  <a:gd name="T1" fmla="*/ 4 h 280"/>
                  <a:gd name="T2" fmla="*/ 1 w 462"/>
                  <a:gd name="T3" fmla="*/ 0 h 280"/>
                  <a:gd name="T4" fmla="*/ 0 w 462"/>
                  <a:gd name="T5" fmla="*/ 1 h 280"/>
                  <a:gd name="T6" fmla="*/ 7 w 462"/>
                  <a:gd name="T7" fmla="*/ 4 h 280"/>
                  <a:gd name="T8" fmla="*/ 7 w 462"/>
                  <a:gd name="T9" fmla="*/ 4 h 280"/>
                  <a:gd name="T10" fmla="*/ 0 60000 65536"/>
                  <a:gd name="T11" fmla="*/ 0 60000 65536"/>
                  <a:gd name="T12" fmla="*/ 0 60000 65536"/>
                  <a:gd name="T13" fmla="*/ 0 60000 65536"/>
                  <a:gd name="T14" fmla="*/ 0 60000 65536"/>
                  <a:gd name="T15" fmla="*/ 0 w 462"/>
                  <a:gd name="T16" fmla="*/ 0 h 280"/>
                  <a:gd name="T17" fmla="*/ 462 w 462"/>
                  <a:gd name="T18" fmla="*/ 280 h 280"/>
                </a:gdLst>
                <a:ahLst/>
                <a:cxnLst>
                  <a:cxn ang="T10">
                    <a:pos x="T0" y="T1"/>
                  </a:cxn>
                  <a:cxn ang="T11">
                    <a:pos x="T2" y="T3"/>
                  </a:cxn>
                  <a:cxn ang="T12">
                    <a:pos x="T4" y="T5"/>
                  </a:cxn>
                  <a:cxn ang="T13">
                    <a:pos x="T6" y="T7"/>
                  </a:cxn>
                  <a:cxn ang="T14">
                    <a:pos x="T8" y="T9"/>
                  </a:cxn>
                </a:cxnLst>
                <a:rect l="T15" t="T16" r="T17" b="T18"/>
                <a:pathLst>
                  <a:path w="462" h="280">
                    <a:moveTo>
                      <a:pt x="462" y="260"/>
                    </a:moveTo>
                    <a:lnTo>
                      <a:pt x="12" y="0"/>
                    </a:lnTo>
                    <a:lnTo>
                      <a:pt x="0" y="20"/>
                    </a:lnTo>
                    <a:lnTo>
                      <a:pt x="450" y="280"/>
                    </a:lnTo>
                    <a:lnTo>
                      <a:pt x="462" y="260"/>
                    </a:lnTo>
                    <a:close/>
                  </a:path>
                </a:pathLst>
              </a:custGeom>
              <a:solidFill>
                <a:srgbClr val="3333FF"/>
              </a:solidFill>
              <a:ln w="9525">
                <a:solidFill>
                  <a:srgbClr val="3333FF"/>
                </a:solidFill>
                <a:round/>
                <a:headEnd/>
                <a:tailEnd/>
              </a:ln>
            </p:spPr>
            <p:txBody>
              <a:bodyPr/>
              <a:lstStyle/>
              <a:p>
                <a:endParaRPr lang="en-US"/>
              </a:p>
            </p:txBody>
          </p:sp>
          <p:sp>
            <p:nvSpPr>
              <p:cNvPr id="82988" name="Freeform 7"/>
              <p:cNvSpPr>
                <a:spLocks/>
              </p:cNvSpPr>
              <p:nvPr/>
            </p:nvSpPr>
            <p:spPr bwMode="auto">
              <a:xfrm>
                <a:off x="3128" y="3469"/>
                <a:ext cx="141" cy="231"/>
              </a:xfrm>
              <a:custGeom>
                <a:avLst/>
                <a:gdLst>
                  <a:gd name="T0" fmla="*/ 5 w 280"/>
                  <a:gd name="T1" fmla="*/ 8 h 461"/>
                  <a:gd name="T2" fmla="*/ 1 w 280"/>
                  <a:gd name="T3" fmla="*/ 0 h 461"/>
                  <a:gd name="T4" fmla="*/ 0 w 280"/>
                  <a:gd name="T5" fmla="*/ 1 h 461"/>
                  <a:gd name="T6" fmla="*/ 5 w 280"/>
                  <a:gd name="T7" fmla="*/ 8 h 461"/>
                  <a:gd name="T8" fmla="*/ 5 w 280"/>
                  <a:gd name="T9" fmla="*/ 8 h 461"/>
                  <a:gd name="T10" fmla="*/ 0 60000 65536"/>
                  <a:gd name="T11" fmla="*/ 0 60000 65536"/>
                  <a:gd name="T12" fmla="*/ 0 60000 65536"/>
                  <a:gd name="T13" fmla="*/ 0 60000 65536"/>
                  <a:gd name="T14" fmla="*/ 0 60000 65536"/>
                  <a:gd name="T15" fmla="*/ 0 w 280"/>
                  <a:gd name="T16" fmla="*/ 0 h 461"/>
                  <a:gd name="T17" fmla="*/ 280 w 280"/>
                  <a:gd name="T18" fmla="*/ 461 h 461"/>
                </a:gdLst>
                <a:ahLst/>
                <a:cxnLst>
                  <a:cxn ang="T10">
                    <a:pos x="T0" y="T1"/>
                  </a:cxn>
                  <a:cxn ang="T11">
                    <a:pos x="T2" y="T3"/>
                  </a:cxn>
                  <a:cxn ang="T12">
                    <a:pos x="T4" y="T5"/>
                  </a:cxn>
                  <a:cxn ang="T13">
                    <a:pos x="T6" y="T7"/>
                  </a:cxn>
                  <a:cxn ang="T14">
                    <a:pos x="T8" y="T9"/>
                  </a:cxn>
                </a:cxnLst>
                <a:rect l="T15" t="T16" r="T17" b="T18"/>
                <a:pathLst>
                  <a:path w="280" h="461">
                    <a:moveTo>
                      <a:pt x="280" y="449"/>
                    </a:moveTo>
                    <a:lnTo>
                      <a:pt x="20" y="0"/>
                    </a:lnTo>
                    <a:lnTo>
                      <a:pt x="0" y="11"/>
                    </a:lnTo>
                    <a:lnTo>
                      <a:pt x="260" y="461"/>
                    </a:lnTo>
                    <a:lnTo>
                      <a:pt x="280" y="449"/>
                    </a:lnTo>
                    <a:close/>
                  </a:path>
                </a:pathLst>
              </a:custGeom>
              <a:solidFill>
                <a:srgbClr val="3333FF"/>
              </a:solidFill>
              <a:ln w="9525">
                <a:solidFill>
                  <a:srgbClr val="3333FF"/>
                </a:solidFill>
                <a:round/>
                <a:headEnd/>
                <a:tailEnd/>
              </a:ln>
            </p:spPr>
            <p:txBody>
              <a:bodyPr/>
              <a:lstStyle/>
              <a:p>
                <a:endParaRPr lang="en-US"/>
              </a:p>
            </p:txBody>
          </p:sp>
          <p:sp>
            <p:nvSpPr>
              <p:cNvPr id="82989" name="Rectangle 8"/>
              <p:cNvSpPr>
                <a:spLocks noChangeArrowheads="1"/>
              </p:cNvSpPr>
              <p:nvPr/>
            </p:nvSpPr>
            <p:spPr bwMode="auto">
              <a:xfrm>
                <a:off x="2796" y="2928"/>
                <a:ext cx="12" cy="142"/>
              </a:xfrm>
              <a:prstGeom prst="rect">
                <a:avLst/>
              </a:prstGeom>
              <a:solidFill>
                <a:srgbClr val="3333FF"/>
              </a:solidFill>
              <a:ln w="9525">
                <a:solidFill>
                  <a:srgbClr val="3333FF"/>
                </a:solidFill>
                <a:miter lim="800000"/>
                <a:headEnd/>
                <a:tailEnd/>
              </a:ln>
            </p:spPr>
            <p:txBody>
              <a:bodyPr/>
              <a:lstStyle/>
              <a:p>
                <a:endParaRPr lang="en-US"/>
              </a:p>
            </p:txBody>
          </p:sp>
          <p:sp>
            <p:nvSpPr>
              <p:cNvPr id="82990" name="Freeform 9"/>
              <p:cNvSpPr>
                <a:spLocks/>
              </p:cNvSpPr>
              <p:nvPr/>
            </p:nvSpPr>
            <p:spPr bwMode="auto">
              <a:xfrm>
                <a:off x="2727" y="3066"/>
                <a:ext cx="80" cy="102"/>
              </a:xfrm>
              <a:custGeom>
                <a:avLst/>
                <a:gdLst>
                  <a:gd name="T0" fmla="*/ 0 w 161"/>
                  <a:gd name="T1" fmla="*/ 3 h 203"/>
                  <a:gd name="T2" fmla="*/ 2 w 161"/>
                  <a:gd name="T3" fmla="*/ 0 h 203"/>
                  <a:gd name="T4" fmla="*/ 2 w 161"/>
                  <a:gd name="T5" fmla="*/ 1 h 203"/>
                  <a:gd name="T6" fmla="*/ 0 w 161"/>
                  <a:gd name="T7" fmla="*/ 4 h 203"/>
                  <a:gd name="T8" fmla="*/ 0 w 161"/>
                  <a:gd name="T9" fmla="*/ 3 h 203"/>
                  <a:gd name="T10" fmla="*/ 0 60000 65536"/>
                  <a:gd name="T11" fmla="*/ 0 60000 65536"/>
                  <a:gd name="T12" fmla="*/ 0 60000 65536"/>
                  <a:gd name="T13" fmla="*/ 0 60000 65536"/>
                  <a:gd name="T14" fmla="*/ 0 60000 65536"/>
                  <a:gd name="T15" fmla="*/ 0 w 161"/>
                  <a:gd name="T16" fmla="*/ 0 h 203"/>
                  <a:gd name="T17" fmla="*/ 161 w 161"/>
                  <a:gd name="T18" fmla="*/ 203 h 203"/>
                </a:gdLst>
                <a:ahLst/>
                <a:cxnLst>
                  <a:cxn ang="T10">
                    <a:pos x="T0" y="T1"/>
                  </a:cxn>
                  <a:cxn ang="T11">
                    <a:pos x="T2" y="T3"/>
                  </a:cxn>
                  <a:cxn ang="T12">
                    <a:pos x="T4" y="T5"/>
                  </a:cxn>
                  <a:cxn ang="T13">
                    <a:pos x="T6" y="T7"/>
                  </a:cxn>
                  <a:cxn ang="T14">
                    <a:pos x="T8" y="T9"/>
                  </a:cxn>
                </a:cxnLst>
                <a:rect l="T15" t="T16" r="T17" b="T18"/>
                <a:pathLst>
                  <a:path w="161" h="203">
                    <a:moveTo>
                      <a:pt x="0" y="189"/>
                    </a:moveTo>
                    <a:lnTo>
                      <a:pt x="142" y="0"/>
                    </a:lnTo>
                    <a:lnTo>
                      <a:pt x="161" y="14"/>
                    </a:lnTo>
                    <a:lnTo>
                      <a:pt x="19" y="203"/>
                    </a:lnTo>
                    <a:lnTo>
                      <a:pt x="0" y="189"/>
                    </a:lnTo>
                    <a:close/>
                  </a:path>
                </a:pathLst>
              </a:custGeom>
              <a:solidFill>
                <a:srgbClr val="3333FF"/>
              </a:solidFill>
              <a:ln w="9525">
                <a:solidFill>
                  <a:srgbClr val="3333FF"/>
                </a:solidFill>
                <a:round/>
                <a:headEnd/>
                <a:tailEnd/>
              </a:ln>
            </p:spPr>
            <p:txBody>
              <a:bodyPr/>
              <a:lstStyle/>
              <a:p>
                <a:endParaRPr lang="en-US"/>
              </a:p>
            </p:txBody>
          </p:sp>
          <p:sp>
            <p:nvSpPr>
              <p:cNvPr id="82991" name="Freeform 10"/>
              <p:cNvSpPr>
                <a:spLocks/>
              </p:cNvSpPr>
              <p:nvPr/>
            </p:nvSpPr>
            <p:spPr bwMode="auto">
              <a:xfrm>
                <a:off x="2589" y="3265"/>
                <a:ext cx="249" cy="24"/>
              </a:xfrm>
              <a:custGeom>
                <a:avLst/>
                <a:gdLst>
                  <a:gd name="T0" fmla="*/ 1 w 498"/>
                  <a:gd name="T1" fmla="*/ 0 h 48"/>
                  <a:gd name="T2" fmla="*/ 8 w 498"/>
                  <a:gd name="T3" fmla="*/ 1 h 48"/>
                  <a:gd name="T4" fmla="*/ 8 w 498"/>
                  <a:gd name="T5" fmla="*/ 1 h 48"/>
                  <a:gd name="T6" fmla="*/ 0 w 498"/>
                  <a:gd name="T7" fmla="*/ 1 h 48"/>
                  <a:gd name="T8" fmla="*/ 1 w 498"/>
                  <a:gd name="T9" fmla="*/ 0 h 48"/>
                  <a:gd name="T10" fmla="*/ 0 60000 65536"/>
                  <a:gd name="T11" fmla="*/ 0 60000 65536"/>
                  <a:gd name="T12" fmla="*/ 0 60000 65536"/>
                  <a:gd name="T13" fmla="*/ 0 60000 65536"/>
                  <a:gd name="T14" fmla="*/ 0 60000 65536"/>
                  <a:gd name="T15" fmla="*/ 0 w 498"/>
                  <a:gd name="T16" fmla="*/ 0 h 48"/>
                  <a:gd name="T17" fmla="*/ 498 w 498"/>
                  <a:gd name="T18" fmla="*/ 48 h 48"/>
                </a:gdLst>
                <a:ahLst/>
                <a:cxnLst>
                  <a:cxn ang="T10">
                    <a:pos x="T0" y="T1"/>
                  </a:cxn>
                  <a:cxn ang="T11">
                    <a:pos x="T2" y="T3"/>
                  </a:cxn>
                  <a:cxn ang="T12">
                    <a:pos x="T4" y="T5"/>
                  </a:cxn>
                  <a:cxn ang="T13">
                    <a:pos x="T6" y="T7"/>
                  </a:cxn>
                  <a:cxn ang="T14">
                    <a:pos x="T8" y="T9"/>
                  </a:cxn>
                </a:cxnLst>
                <a:rect l="T15" t="T16" r="T17" b="T18"/>
                <a:pathLst>
                  <a:path w="498" h="48">
                    <a:moveTo>
                      <a:pt x="1" y="0"/>
                    </a:moveTo>
                    <a:lnTo>
                      <a:pt x="498" y="24"/>
                    </a:lnTo>
                    <a:lnTo>
                      <a:pt x="497" y="48"/>
                    </a:lnTo>
                    <a:lnTo>
                      <a:pt x="0" y="24"/>
                    </a:lnTo>
                    <a:lnTo>
                      <a:pt x="1" y="0"/>
                    </a:lnTo>
                    <a:close/>
                  </a:path>
                </a:pathLst>
              </a:custGeom>
              <a:solidFill>
                <a:srgbClr val="3333FF"/>
              </a:solidFill>
              <a:ln w="9525">
                <a:solidFill>
                  <a:srgbClr val="3333FF"/>
                </a:solidFill>
                <a:round/>
                <a:headEnd/>
                <a:tailEnd/>
              </a:ln>
            </p:spPr>
            <p:txBody>
              <a:bodyPr/>
              <a:lstStyle/>
              <a:p>
                <a:endParaRPr lang="en-US"/>
              </a:p>
            </p:txBody>
          </p:sp>
          <p:sp>
            <p:nvSpPr>
              <p:cNvPr id="82992" name="Freeform 11"/>
              <p:cNvSpPr>
                <a:spLocks/>
              </p:cNvSpPr>
              <p:nvPr/>
            </p:nvSpPr>
            <p:spPr bwMode="auto">
              <a:xfrm>
                <a:off x="2433" y="3206"/>
                <a:ext cx="158" cy="70"/>
              </a:xfrm>
              <a:custGeom>
                <a:avLst/>
                <a:gdLst>
                  <a:gd name="T0" fmla="*/ 1 w 316"/>
                  <a:gd name="T1" fmla="*/ 0 h 141"/>
                  <a:gd name="T2" fmla="*/ 5 w 316"/>
                  <a:gd name="T3" fmla="*/ 1 h 141"/>
                  <a:gd name="T4" fmla="*/ 5 w 316"/>
                  <a:gd name="T5" fmla="*/ 2 h 141"/>
                  <a:gd name="T6" fmla="*/ 0 w 316"/>
                  <a:gd name="T7" fmla="*/ 0 h 141"/>
                  <a:gd name="T8" fmla="*/ 1 w 316"/>
                  <a:gd name="T9" fmla="*/ 0 h 141"/>
                  <a:gd name="T10" fmla="*/ 0 60000 65536"/>
                  <a:gd name="T11" fmla="*/ 0 60000 65536"/>
                  <a:gd name="T12" fmla="*/ 0 60000 65536"/>
                  <a:gd name="T13" fmla="*/ 0 60000 65536"/>
                  <a:gd name="T14" fmla="*/ 0 60000 65536"/>
                  <a:gd name="T15" fmla="*/ 0 w 316"/>
                  <a:gd name="T16" fmla="*/ 0 h 141"/>
                  <a:gd name="T17" fmla="*/ 316 w 316"/>
                  <a:gd name="T18" fmla="*/ 141 h 141"/>
                </a:gdLst>
                <a:ahLst/>
                <a:cxnLst>
                  <a:cxn ang="T10">
                    <a:pos x="T0" y="T1"/>
                  </a:cxn>
                  <a:cxn ang="T11">
                    <a:pos x="T2" y="T3"/>
                  </a:cxn>
                  <a:cxn ang="T12">
                    <a:pos x="T4" y="T5"/>
                  </a:cxn>
                  <a:cxn ang="T13">
                    <a:pos x="T6" y="T7"/>
                  </a:cxn>
                  <a:cxn ang="T14">
                    <a:pos x="T8" y="T9"/>
                  </a:cxn>
                </a:cxnLst>
                <a:rect l="T15" t="T16" r="T17" b="T18"/>
                <a:pathLst>
                  <a:path w="316" h="141">
                    <a:moveTo>
                      <a:pt x="9" y="0"/>
                    </a:moveTo>
                    <a:lnTo>
                      <a:pt x="316" y="118"/>
                    </a:lnTo>
                    <a:lnTo>
                      <a:pt x="308" y="141"/>
                    </a:lnTo>
                    <a:lnTo>
                      <a:pt x="0" y="23"/>
                    </a:lnTo>
                    <a:lnTo>
                      <a:pt x="9" y="0"/>
                    </a:lnTo>
                    <a:close/>
                  </a:path>
                </a:pathLst>
              </a:custGeom>
              <a:solidFill>
                <a:srgbClr val="3333FF"/>
              </a:solidFill>
              <a:ln w="9525">
                <a:solidFill>
                  <a:srgbClr val="3333FF"/>
                </a:solidFill>
                <a:round/>
                <a:headEnd/>
                <a:tailEnd/>
              </a:ln>
            </p:spPr>
            <p:txBody>
              <a:bodyPr/>
              <a:lstStyle/>
              <a:p>
                <a:endParaRPr lang="en-US"/>
              </a:p>
            </p:txBody>
          </p:sp>
          <p:sp>
            <p:nvSpPr>
              <p:cNvPr id="82993" name="Freeform 12"/>
              <p:cNvSpPr>
                <a:spLocks/>
              </p:cNvSpPr>
              <p:nvPr/>
            </p:nvSpPr>
            <p:spPr bwMode="auto">
              <a:xfrm>
                <a:off x="2397" y="3183"/>
                <a:ext cx="41" cy="34"/>
              </a:xfrm>
              <a:custGeom>
                <a:avLst/>
                <a:gdLst>
                  <a:gd name="T0" fmla="*/ 0 w 83"/>
                  <a:gd name="T1" fmla="*/ 0 h 67"/>
                  <a:gd name="T2" fmla="*/ 1 w 83"/>
                  <a:gd name="T3" fmla="*/ 1 h 67"/>
                  <a:gd name="T4" fmla="*/ 1 w 83"/>
                  <a:gd name="T5" fmla="*/ 2 h 67"/>
                  <a:gd name="T6" fmla="*/ 0 w 83"/>
                  <a:gd name="T7" fmla="*/ 1 h 67"/>
                  <a:gd name="T8" fmla="*/ 0 w 83"/>
                  <a:gd name="T9" fmla="*/ 0 h 67"/>
                  <a:gd name="T10" fmla="*/ 0 60000 65536"/>
                  <a:gd name="T11" fmla="*/ 0 60000 65536"/>
                  <a:gd name="T12" fmla="*/ 0 60000 65536"/>
                  <a:gd name="T13" fmla="*/ 0 60000 65536"/>
                  <a:gd name="T14" fmla="*/ 0 60000 65536"/>
                  <a:gd name="T15" fmla="*/ 0 w 83"/>
                  <a:gd name="T16" fmla="*/ 0 h 67"/>
                  <a:gd name="T17" fmla="*/ 83 w 83"/>
                  <a:gd name="T18" fmla="*/ 67 h 67"/>
                </a:gdLst>
                <a:ahLst/>
                <a:cxnLst>
                  <a:cxn ang="T10">
                    <a:pos x="T0" y="T1"/>
                  </a:cxn>
                  <a:cxn ang="T11">
                    <a:pos x="T2" y="T3"/>
                  </a:cxn>
                  <a:cxn ang="T12">
                    <a:pos x="T4" y="T5"/>
                  </a:cxn>
                  <a:cxn ang="T13">
                    <a:pos x="T6" y="T7"/>
                  </a:cxn>
                  <a:cxn ang="T14">
                    <a:pos x="T8" y="T9"/>
                  </a:cxn>
                </a:cxnLst>
                <a:rect l="T15" t="T16" r="T17" b="T18"/>
                <a:pathLst>
                  <a:path w="83" h="67">
                    <a:moveTo>
                      <a:pt x="12" y="0"/>
                    </a:moveTo>
                    <a:lnTo>
                      <a:pt x="83" y="47"/>
                    </a:lnTo>
                    <a:lnTo>
                      <a:pt x="70" y="67"/>
                    </a:lnTo>
                    <a:lnTo>
                      <a:pt x="0" y="20"/>
                    </a:lnTo>
                    <a:lnTo>
                      <a:pt x="12" y="0"/>
                    </a:lnTo>
                    <a:close/>
                  </a:path>
                </a:pathLst>
              </a:custGeom>
              <a:solidFill>
                <a:srgbClr val="3333FF"/>
              </a:solidFill>
              <a:ln w="9525">
                <a:solidFill>
                  <a:srgbClr val="3333FF"/>
                </a:solidFill>
                <a:round/>
                <a:headEnd/>
                <a:tailEnd/>
              </a:ln>
            </p:spPr>
            <p:txBody>
              <a:bodyPr/>
              <a:lstStyle/>
              <a:p>
                <a:endParaRPr lang="en-US"/>
              </a:p>
            </p:txBody>
          </p:sp>
          <p:sp>
            <p:nvSpPr>
              <p:cNvPr id="82994" name="Freeform 13"/>
              <p:cNvSpPr>
                <a:spLocks/>
              </p:cNvSpPr>
              <p:nvPr/>
            </p:nvSpPr>
            <p:spPr bwMode="auto">
              <a:xfrm>
                <a:off x="2513" y="3114"/>
                <a:ext cx="117" cy="160"/>
              </a:xfrm>
              <a:custGeom>
                <a:avLst/>
                <a:gdLst>
                  <a:gd name="T0" fmla="*/ 1 w 233"/>
                  <a:gd name="T1" fmla="*/ 0 h 321"/>
                  <a:gd name="T2" fmla="*/ 4 w 233"/>
                  <a:gd name="T3" fmla="*/ 4 h 321"/>
                  <a:gd name="T4" fmla="*/ 4 w 233"/>
                  <a:gd name="T5" fmla="*/ 5 h 321"/>
                  <a:gd name="T6" fmla="*/ 0 w 233"/>
                  <a:gd name="T7" fmla="*/ 0 h 321"/>
                  <a:gd name="T8" fmla="*/ 1 w 233"/>
                  <a:gd name="T9" fmla="*/ 0 h 321"/>
                  <a:gd name="T10" fmla="*/ 0 60000 65536"/>
                  <a:gd name="T11" fmla="*/ 0 60000 65536"/>
                  <a:gd name="T12" fmla="*/ 0 60000 65536"/>
                  <a:gd name="T13" fmla="*/ 0 60000 65536"/>
                  <a:gd name="T14" fmla="*/ 0 60000 65536"/>
                  <a:gd name="T15" fmla="*/ 0 w 233"/>
                  <a:gd name="T16" fmla="*/ 0 h 321"/>
                  <a:gd name="T17" fmla="*/ 233 w 233"/>
                  <a:gd name="T18" fmla="*/ 321 h 321"/>
                </a:gdLst>
                <a:ahLst/>
                <a:cxnLst>
                  <a:cxn ang="T10">
                    <a:pos x="T0" y="T1"/>
                  </a:cxn>
                  <a:cxn ang="T11">
                    <a:pos x="T2" y="T3"/>
                  </a:cxn>
                  <a:cxn ang="T12">
                    <a:pos x="T4" y="T5"/>
                  </a:cxn>
                  <a:cxn ang="T13">
                    <a:pos x="T6" y="T7"/>
                  </a:cxn>
                  <a:cxn ang="T14">
                    <a:pos x="T8" y="T9"/>
                  </a:cxn>
                </a:cxnLst>
                <a:rect l="T15" t="T16" r="T17" b="T18"/>
                <a:pathLst>
                  <a:path w="233" h="321">
                    <a:moveTo>
                      <a:pt x="20" y="0"/>
                    </a:moveTo>
                    <a:lnTo>
                      <a:pt x="233" y="308"/>
                    </a:lnTo>
                    <a:lnTo>
                      <a:pt x="213" y="321"/>
                    </a:lnTo>
                    <a:lnTo>
                      <a:pt x="0" y="14"/>
                    </a:lnTo>
                    <a:lnTo>
                      <a:pt x="20" y="0"/>
                    </a:lnTo>
                    <a:close/>
                  </a:path>
                </a:pathLst>
              </a:custGeom>
              <a:solidFill>
                <a:srgbClr val="3333FF"/>
              </a:solidFill>
              <a:ln w="9525">
                <a:solidFill>
                  <a:srgbClr val="3333FF"/>
                </a:solidFill>
                <a:round/>
                <a:headEnd/>
                <a:tailEnd/>
              </a:ln>
            </p:spPr>
            <p:txBody>
              <a:bodyPr/>
              <a:lstStyle/>
              <a:p>
                <a:endParaRPr lang="en-US"/>
              </a:p>
            </p:txBody>
          </p:sp>
          <p:sp>
            <p:nvSpPr>
              <p:cNvPr id="82995" name="Freeform 14"/>
              <p:cNvSpPr>
                <a:spLocks/>
              </p:cNvSpPr>
              <p:nvPr/>
            </p:nvSpPr>
            <p:spPr bwMode="auto">
              <a:xfrm>
                <a:off x="2587" y="3289"/>
                <a:ext cx="182" cy="94"/>
              </a:xfrm>
              <a:custGeom>
                <a:avLst/>
                <a:gdLst>
                  <a:gd name="T0" fmla="*/ 0 w 365"/>
                  <a:gd name="T1" fmla="*/ 3 h 187"/>
                  <a:gd name="T2" fmla="*/ 5 w 365"/>
                  <a:gd name="T3" fmla="*/ 0 h 187"/>
                  <a:gd name="T4" fmla="*/ 5 w 365"/>
                  <a:gd name="T5" fmla="*/ 1 h 187"/>
                  <a:gd name="T6" fmla="*/ 0 w 365"/>
                  <a:gd name="T7" fmla="*/ 3 h 187"/>
                  <a:gd name="T8" fmla="*/ 0 w 365"/>
                  <a:gd name="T9" fmla="*/ 3 h 187"/>
                  <a:gd name="T10" fmla="*/ 0 60000 65536"/>
                  <a:gd name="T11" fmla="*/ 0 60000 65536"/>
                  <a:gd name="T12" fmla="*/ 0 60000 65536"/>
                  <a:gd name="T13" fmla="*/ 0 60000 65536"/>
                  <a:gd name="T14" fmla="*/ 0 60000 65536"/>
                  <a:gd name="T15" fmla="*/ 0 w 365"/>
                  <a:gd name="T16" fmla="*/ 0 h 187"/>
                  <a:gd name="T17" fmla="*/ 365 w 365"/>
                  <a:gd name="T18" fmla="*/ 187 h 187"/>
                </a:gdLst>
                <a:ahLst/>
                <a:cxnLst>
                  <a:cxn ang="T10">
                    <a:pos x="T0" y="T1"/>
                  </a:cxn>
                  <a:cxn ang="T11">
                    <a:pos x="T2" y="T3"/>
                  </a:cxn>
                  <a:cxn ang="T12">
                    <a:pos x="T4" y="T5"/>
                  </a:cxn>
                  <a:cxn ang="T13">
                    <a:pos x="T6" y="T7"/>
                  </a:cxn>
                  <a:cxn ang="T14">
                    <a:pos x="T8" y="T9"/>
                  </a:cxn>
                </a:cxnLst>
                <a:rect l="T15" t="T16" r="T17" b="T18"/>
                <a:pathLst>
                  <a:path w="365" h="187">
                    <a:moveTo>
                      <a:pt x="0" y="165"/>
                    </a:moveTo>
                    <a:lnTo>
                      <a:pt x="355" y="0"/>
                    </a:lnTo>
                    <a:lnTo>
                      <a:pt x="365" y="21"/>
                    </a:lnTo>
                    <a:lnTo>
                      <a:pt x="9" y="187"/>
                    </a:lnTo>
                    <a:lnTo>
                      <a:pt x="0" y="165"/>
                    </a:lnTo>
                    <a:close/>
                  </a:path>
                </a:pathLst>
              </a:custGeom>
              <a:solidFill>
                <a:srgbClr val="3333FF"/>
              </a:solidFill>
              <a:ln w="9525">
                <a:solidFill>
                  <a:srgbClr val="3333FF"/>
                </a:solidFill>
                <a:round/>
                <a:headEnd/>
                <a:tailEnd/>
              </a:ln>
            </p:spPr>
            <p:txBody>
              <a:bodyPr/>
              <a:lstStyle/>
              <a:p>
                <a:endParaRPr lang="en-US"/>
              </a:p>
            </p:txBody>
          </p:sp>
          <p:sp>
            <p:nvSpPr>
              <p:cNvPr id="82996" name="Freeform 15"/>
              <p:cNvSpPr>
                <a:spLocks/>
              </p:cNvSpPr>
              <p:nvPr/>
            </p:nvSpPr>
            <p:spPr bwMode="auto">
              <a:xfrm>
                <a:off x="2434" y="3372"/>
                <a:ext cx="156" cy="35"/>
              </a:xfrm>
              <a:custGeom>
                <a:avLst/>
                <a:gdLst>
                  <a:gd name="T0" fmla="*/ 0 w 311"/>
                  <a:gd name="T1" fmla="*/ 0 h 71"/>
                  <a:gd name="T2" fmla="*/ 5 w 311"/>
                  <a:gd name="T3" fmla="*/ 0 h 71"/>
                  <a:gd name="T4" fmla="*/ 5 w 311"/>
                  <a:gd name="T5" fmla="*/ 0 h 71"/>
                  <a:gd name="T6" fmla="*/ 1 w 311"/>
                  <a:gd name="T7" fmla="*/ 1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0" y="48"/>
                    </a:moveTo>
                    <a:lnTo>
                      <a:pt x="307" y="0"/>
                    </a:lnTo>
                    <a:lnTo>
                      <a:pt x="311" y="24"/>
                    </a:lnTo>
                    <a:lnTo>
                      <a:pt x="3" y="71"/>
                    </a:lnTo>
                    <a:lnTo>
                      <a:pt x="0" y="48"/>
                    </a:lnTo>
                    <a:close/>
                  </a:path>
                </a:pathLst>
              </a:custGeom>
              <a:solidFill>
                <a:srgbClr val="3333FF"/>
              </a:solidFill>
              <a:ln w="9525">
                <a:solidFill>
                  <a:srgbClr val="3333FF"/>
                </a:solidFill>
                <a:round/>
                <a:headEnd/>
                <a:tailEnd/>
              </a:ln>
            </p:spPr>
            <p:txBody>
              <a:bodyPr/>
              <a:lstStyle/>
              <a:p>
                <a:endParaRPr lang="en-US"/>
              </a:p>
            </p:txBody>
          </p:sp>
          <p:sp>
            <p:nvSpPr>
              <p:cNvPr id="82997" name="Freeform 16"/>
              <p:cNvSpPr>
                <a:spLocks/>
              </p:cNvSpPr>
              <p:nvPr/>
            </p:nvSpPr>
            <p:spPr bwMode="auto">
              <a:xfrm>
                <a:off x="3045" y="3257"/>
                <a:ext cx="82" cy="217"/>
              </a:xfrm>
              <a:custGeom>
                <a:avLst/>
                <a:gdLst>
                  <a:gd name="T0" fmla="*/ 0 w 165"/>
                  <a:gd name="T1" fmla="*/ 0 h 433"/>
                  <a:gd name="T2" fmla="*/ 2 w 165"/>
                  <a:gd name="T3" fmla="*/ 7 h 433"/>
                  <a:gd name="T4" fmla="*/ 2 w 165"/>
                  <a:gd name="T5" fmla="*/ 7 h 433"/>
                  <a:gd name="T6" fmla="*/ 0 w 165"/>
                  <a:gd name="T7" fmla="*/ 1 h 433"/>
                  <a:gd name="T8" fmla="*/ 0 w 165"/>
                  <a:gd name="T9" fmla="*/ 0 h 433"/>
                  <a:gd name="T10" fmla="*/ 0 60000 65536"/>
                  <a:gd name="T11" fmla="*/ 0 60000 65536"/>
                  <a:gd name="T12" fmla="*/ 0 60000 65536"/>
                  <a:gd name="T13" fmla="*/ 0 60000 65536"/>
                  <a:gd name="T14" fmla="*/ 0 60000 65536"/>
                  <a:gd name="T15" fmla="*/ 0 w 165"/>
                  <a:gd name="T16" fmla="*/ 0 h 433"/>
                  <a:gd name="T17" fmla="*/ 165 w 165"/>
                  <a:gd name="T18" fmla="*/ 433 h 433"/>
                </a:gdLst>
                <a:ahLst/>
                <a:cxnLst>
                  <a:cxn ang="T10">
                    <a:pos x="T0" y="T1"/>
                  </a:cxn>
                  <a:cxn ang="T11">
                    <a:pos x="T2" y="T3"/>
                  </a:cxn>
                  <a:cxn ang="T12">
                    <a:pos x="T4" y="T5"/>
                  </a:cxn>
                  <a:cxn ang="T13">
                    <a:pos x="T6" y="T7"/>
                  </a:cxn>
                  <a:cxn ang="T14">
                    <a:pos x="T8" y="T9"/>
                  </a:cxn>
                </a:cxnLst>
                <a:rect l="T15" t="T16" r="T17" b="T18"/>
                <a:pathLst>
                  <a:path w="165" h="433">
                    <a:moveTo>
                      <a:pt x="23" y="0"/>
                    </a:moveTo>
                    <a:lnTo>
                      <a:pt x="165" y="426"/>
                    </a:lnTo>
                    <a:lnTo>
                      <a:pt x="142" y="433"/>
                    </a:lnTo>
                    <a:lnTo>
                      <a:pt x="0" y="7"/>
                    </a:lnTo>
                    <a:lnTo>
                      <a:pt x="23" y="0"/>
                    </a:lnTo>
                    <a:close/>
                  </a:path>
                </a:pathLst>
              </a:custGeom>
              <a:solidFill>
                <a:srgbClr val="3333FF"/>
              </a:solidFill>
              <a:ln w="9525">
                <a:solidFill>
                  <a:srgbClr val="3333FF"/>
                </a:solidFill>
                <a:round/>
                <a:headEnd/>
                <a:tailEnd/>
              </a:ln>
            </p:spPr>
            <p:txBody>
              <a:bodyPr/>
              <a:lstStyle/>
              <a:p>
                <a:endParaRPr lang="en-US"/>
              </a:p>
            </p:txBody>
          </p:sp>
          <p:sp>
            <p:nvSpPr>
              <p:cNvPr id="82998" name="Freeform 17"/>
              <p:cNvSpPr>
                <a:spLocks/>
              </p:cNvSpPr>
              <p:nvPr/>
            </p:nvSpPr>
            <p:spPr bwMode="auto">
              <a:xfrm>
                <a:off x="3045" y="3092"/>
                <a:ext cx="47" cy="168"/>
              </a:xfrm>
              <a:custGeom>
                <a:avLst/>
                <a:gdLst>
                  <a:gd name="T0" fmla="*/ 1 w 95"/>
                  <a:gd name="T1" fmla="*/ 0 h 336"/>
                  <a:gd name="T2" fmla="*/ 0 w 95"/>
                  <a:gd name="T3" fmla="*/ 5 h 336"/>
                  <a:gd name="T4" fmla="*/ 0 w 95"/>
                  <a:gd name="T5" fmla="*/ 5 h 336"/>
                  <a:gd name="T6" fmla="*/ 1 w 95"/>
                  <a:gd name="T7" fmla="*/ 1 h 336"/>
                  <a:gd name="T8" fmla="*/ 1 w 95"/>
                  <a:gd name="T9" fmla="*/ 0 h 336"/>
                  <a:gd name="T10" fmla="*/ 0 60000 65536"/>
                  <a:gd name="T11" fmla="*/ 0 60000 65536"/>
                  <a:gd name="T12" fmla="*/ 0 60000 65536"/>
                  <a:gd name="T13" fmla="*/ 0 60000 65536"/>
                  <a:gd name="T14" fmla="*/ 0 60000 65536"/>
                  <a:gd name="T15" fmla="*/ 0 w 95"/>
                  <a:gd name="T16" fmla="*/ 0 h 336"/>
                  <a:gd name="T17" fmla="*/ 95 w 95"/>
                  <a:gd name="T18" fmla="*/ 336 h 336"/>
                </a:gdLst>
                <a:ahLst/>
                <a:cxnLst>
                  <a:cxn ang="T10">
                    <a:pos x="T0" y="T1"/>
                  </a:cxn>
                  <a:cxn ang="T11">
                    <a:pos x="T2" y="T3"/>
                  </a:cxn>
                  <a:cxn ang="T12">
                    <a:pos x="T4" y="T5"/>
                  </a:cxn>
                  <a:cxn ang="T13">
                    <a:pos x="T6" y="T7"/>
                  </a:cxn>
                  <a:cxn ang="T14">
                    <a:pos x="T8" y="T9"/>
                  </a:cxn>
                </a:cxnLst>
                <a:rect l="T15" t="T16" r="T17" b="T18"/>
                <a:pathLst>
                  <a:path w="95" h="336">
                    <a:moveTo>
                      <a:pt x="71" y="0"/>
                    </a:moveTo>
                    <a:lnTo>
                      <a:pt x="0" y="331"/>
                    </a:lnTo>
                    <a:lnTo>
                      <a:pt x="24" y="336"/>
                    </a:lnTo>
                    <a:lnTo>
                      <a:pt x="95" y="5"/>
                    </a:lnTo>
                    <a:lnTo>
                      <a:pt x="71" y="0"/>
                    </a:lnTo>
                    <a:close/>
                  </a:path>
                </a:pathLst>
              </a:custGeom>
              <a:solidFill>
                <a:srgbClr val="3333FF"/>
              </a:solidFill>
              <a:ln w="9525">
                <a:solidFill>
                  <a:srgbClr val="3333FF"/>
                </a:solidFill>
                <a:round/>
                <a:headEnd/>
                <a:tailEnd/>
              </a:ln>
            </p:spPr>
            <p:txBody>
              <a:bodyPr/>
              <a:lstStyle/>
              <a:p>
                <a:endParaRPr lang="en-US"/>
              </a:p>
            </p:txBody>
          </p:sp>
          <p:sp>
            <p:nvSpPr>
              <p:cNvPr id="82999" name="Freeform 18"/>
              <p:cNvSpPr>
                <a:spLocks/>
              </p:cNvSpPr>
              <p:nvPr/>
            </p:nvSpPr>
            <p:spPr bwMode="auto">
              <a:xfrm>
                <a:off x="3069" y="2963"/>
                <a:ext cx="23" cy="131"/>
              </a:xfrm>
              <a:custGeom>
                <a:avLst/>
                <a:gdLst>
                  <a:gd name="T0" fmla="*/ 0 w 48"/>
                  <a:gd name="T1" fmla="*/ 0 h 262"/>
                  <a:gd name="T2" fmla="*/ 0 w 48"/>
                  <a:gd name="T3" fmla="*/ 4 h 262"/>
                  <a:gd name="T4" fmla="*/ 0 w 48"/>
                  <a:gd name="T5" fmla="*/ 4 h 262"/>
                  <a:gd name="T6" fmla="*/ 0 w 48"/>
                  <a:gd name="T7" fmla="*/ 1 h 262"/>
                  <a:gd name="T8" fmla="*/ 0 w 48"/>
                  <a:gd name="T9" fmla="*/ 0 h 262"/>
                  <a:gd name="T10" fmla="*/ 0 60000 65536"/>
                  <a:gd name="T11" fmla="*/ 0 60000 65536"/>
                  <a:gd name="T12" fmla="*/ 0 60000 65536"/>
                  <a:gd name="T13" fmla="*/ 0 60000 65536"/>
                  <a:gd name="T14" fmla="*/ 0 60000 65536"/>
                  <a:gd name="T15" fmla="*/ 0 w 48"/>
                  <a:gd name="T16" fmla="*/ 0 h 262"/>
                  <a:gd name="T17" fmla="*/ 48 w 48"/>
                  <a:gd name="T18" fmla="*/ 262 h 262"/>
                </a:gdLst>
                <a:ahLst/>
                <a:cxnLst>
                  <a:cxn ang="T10">
                    <a:pos x="T0" y="T1"/>
                  </a:cxn>
                  <a:cxn ang="T11">
                    <a:pos x="T2" y="T3"/>
                  </a:cxn>
                  <a:cxn ang="T12">
                    <a:pos x="T4" y="T5"/>
                  </a:cxn>
                  <a:cxn ang="T13">
                    <a:pos x="T6" y="T7"/>
                  </a:cxn>
                  <a:cxn ang="T14">
                    <a:pos x="T8" y="T9"/>
                  </a:cxn>
                </a:cxnLst>
                <a:rect l="T15" t="T16" r="T17" b="T18"/>
                <a:pathLst>
                  <a:path w="48" h="262">
                    <a:moveTo>
                      <a:pt x="24" y="0"/>
                    </a:moveTo>
                    <a:lnTo>
                      <a:pt x="48" y="260"/>
                    </a:lnTo>
                    <a:lnTo>
                      <a:pt x="24" y="262"/>
                    </a:lnTo>
                    <a:lnTo>
                      <a:pt x="0" y="2"/>
                    </a:lnTo>
                    <a:lnTo>
                      <a:pt x="24" y="0"/>
                    </a:lnTo>
                    <a:close/>
                  </a:path>
                </a:pathLst>
              </a:custGeom>
              <a:solidFill>
                <a:srgbClr val="3333FF"/>
              </a:solidFill>
              <a:ln w="9525">
                <a:solidFill>
                  <a:srgbClr val="3333FF"/>
                </a:solidFill>
                <a:round/>
                <a:headEnd/>
                <a:tailEnd/>
              </a:ln>
            </p:spPr>
            <p:txBody>
              <a:bodyPr/>
              <a:lstStyle/>
              <a:p>
                <a:endParaRPr lang="en-US"/>
              </a:p>
            </p:txBody>
          </p:sp>
          <p:sp>
            <p:nvSpPr>
              <p:cNvPr id="83000" name="Freeform 19"/>
              <p:cNvSpPr>
                <a:spLocks/>
              </p:cNvSpPr>
              <p:nvPr/>
            </p:nvSpPr>
            <p:spPr bwMode="auto">
              <a:xfrm>
                <a:off x="2988" y="3113"/>
                <a:ext cx="79" cy="79"/>
              </a:xfrm>
              <a:custGeom>
                <a:avLst/>
                <a:gdLst>
                  <a:gd name="T0" fmla="*/ 0 w 159"/>
                  <a:gd name="T1" fmla="*/ 0 h 159"/>
                  <a:gd name="T2" fmla="*/ 2 w 159"/>
                  <a:gd name="T3" fmla="*/ 2 h 159"/>
                  <a:gd name="T4" fmla="*/ 2 w 159"/>
                  <a:gd name="T5" fmla="*/ 2 h 159"/>
                  <a:gd name="T6" fmla="*/ 0 w 159"/>
                  <a:gd name="T7" fmla="*/ 0 h 159"/>
                  <a:gd name="T8" fmla="*/ 0 w 159"/>
                  <a:gd name="T9" fmla="*/ 0 h 159"/>
                  <a:gd name="T10" fmla="*/ 0 60000 65536"/>
                  <a:gd name="T11" fmla="*/ 0 60000 65536"/>
                  <a:gd name="T12" fmla="*/ 0 60000 65536"/>
                  <a:gd name="T13" fmla="*/ 0 60000 65536"/>
                  <a:gd name="T14" fmla="*/ 0 60000 65536"/>
                  <a:gd name="T15" fmla="*/ 0 w 159"/>
                  <a:gd name="T16" fmla="*/ 0 h 159"/>
                  <a:gd name="T17" fmla="*/ 159 w 159"/>
                  <a:gd name="T18" fmla="*/ 159 h 159"/>
                </a:gdLst>
                <a:ahLst/>
                <a:cxnLst>
                  <a:cxn ang="T10">
                    <a:pos x="T0" y="T1"/>
                  </a:cxn>
                  <a:cxn ang="T11">
                    <a:pos x="T2" y="T3"/>
                  </a:cxn>
                  <a:cxn ang="T12">
                    <a:pos x="T4" y="T5"/>
                  </a:cxn>
                  <a:cxn ang="T13">
                    <a:pos x="T6" y="T7"/>
                  </a:cxn>
                  <a:cxn ang="T14">
                    <a:pos x="T8" y="T9"/>
                  </a:cxn>
                </a:cxnLst>
                <a:rect l="T15" t="T16" r="T17" b="T18"/>
                <a:pathLst>
                  <a:path w="159" h="159">
                    <a:moveTo>
                      <a:pt x="17" y="0"/>
                    </a:moveTo>
                    <a:lnTo>
                      <a:pt x="159" y="142"/>
                    </a:lnTo>
                    <a:lnTo>
                      <a:pt x="142" y="159"/>
                    </a:lnTo>
                    <a:lnTo>
                      <a:pt x="0" y="17"/>
                    </a:lnTo>
                    <a:lnTo>
                      <a:pt x="17" y="0"/>
                    </a:lnTo>
                    <a:close/>
                  </a:path>
                </a:pathLst>
              </a:custGeom>
              <a:solidFill>
                <a:srgbClr val="3333FF"/>
              </a:solidFill>
              <a:ln w="9525">
                <a:solidFill>
                  <a:srgbClr val="3333FF"/>
                </a:solidFill>
                <a:round/>
                <a:headEnd/>
                <a:tailEnd/>
              </a:ln>
            </p:spPr>
            <p:txBody>
              <a:bodyPr/>
              <a:lstStyle/>
              <a:p>
                <a:endParaRPr lang="en-US"/>
              </a:p>
            </p:txBody>
          </p:sp>
          <p:sp>
            <p:nvSpPr>
              <p:cNvPr id="83001" name="Freeform 20"/>
              <p:cNvSpPr>
                <a:spLocks/>
              </p:cNvSpPr>
              <p:nvPr/>
            </p:nvSpPr>
            <p:spPr bwMode="auto">
              <a:xfrm>
                <a:off x="2939" y="2997"/>
                <a:ext cx="58" cy="111"/>
              </a:xfrm>
              <a:custGeom>
                <a:avLst/>
                <a:gdLst>
                  <a:gd name="T0" fmla="*/ 1 w 116"/>
                  <a:gd name="T1" fmla="*/ 0 h 223"/>
                  <a:gd name="T2" fmla="*/ 2 w 116"/>
                  <a:gd name="T3" fmla="*/ 3 h 223"/>
                  <a:gd name="T4" fmla="*/ 2 w 116"/>
                  <a:gd name="T5" fmla="*/ 3 h 223"/>
                  <a:gd name="T6" fmla="*/ 0 w 116"/>
                  <a:gd name="T7" fmla="*/ 0 h 223"/>
                  <a:gd name="T8" fmla="*/ 1 w 116"/>
                  <a:gd name="T9" fmla="*/ 0 h 223"/>
                  <a:gd name="T10" fmla="*/ 0 60000 65536"/>
                  <a:gd name="T11" fmla="*/ 0 60000 65536"/>
                  <a:gd name="T12" fmla="*/ 0 60000 65536"/>
                  <a:gd name="T13" fmla="*/ 0 60000 65536"/>
                  <a:gd name="T14" fmla="*/ 0 60000 65536"/>
                  <a:gd name="T15" fmla="*/ 0 w 116"/>
                  <a:gd name="T16" fmla="*/ 0 h 223"/>
                  <a:gd name="T17" fmla="*/ 116 w 116"/>
                  <a:gd name="T18" fmla="*/ 223 h 223"/>
                </a:gdLst>
                <a:ahLst/>
                <a:cxnLst>
                  <a:cxn ang="T10">
                    <a:pos x="T0" y="T1"/>
                  </a:cxn>
                  <a:cxn ang="T11">
                    <a:pos x="T2" y="T3"/>
                  </a:cxn>
                  <a:cxn ang="T12">
                    <a:pos x="T4" y="T5"/>
                  </a:cxn>
                  <a:cxn ang="T13">
                    <a:pos x="T6" y="T7"/>
                  </a:cxn>
                  <a:cxn ang="T14">
                    <a:pos x="T8" y="T9"/>
                  </a:cxn>
                </a:cxnLst>
                <a:rect l="T15" t="T16" r="T17" b="T18"/>
                <a:pathLst>
                  <a:path w="116" h="223">
                    <a:moveTo>
                      <a:pt x="22" y="0"/>
                    </a:moveTo>
                    <a:lnTo>
                      <a:pt x="116" y="213"/>
                    </a:lnTo>
                    <a:lnTo>
                      <a:pt x="95" y="223"/>
                    </a:lnTo>
                    <a:lnTo>
                      <a:pt x="0" y="10"/>
                    </a:lnTo>
                    <a:lnTo>
                      <a:pt x="22" y="0"/>
                    </a:lnTo>
                    <a:close/>
                  </a:path>
                </a:pathLst>
              </a:custGeom>
              <a:solidFill>
                <a:srgbClr val="3333FF"/>
              </a:solidFill>
              <a:ln w="9525">
                <a:solidFill>
                  <a:srgbClr val="3333FF"/>
                </a:solidFill>
                <a:round/>
                <a:headEnd/>
                <a:tailEnd/>
              </a:ln>
            </p:spPr>
            <p:txBody>
              <a:bodyPr/>
              <a:lstStyle/>
              <a:p>
                <a:endParaRPr lang="en-US"/>
              </a:p>
            </p:txBody>
          </p:sp>
          <p:sp>
            <p:nvSpPr>
              <p:cNvPr id="83002" name="Freeform 21"/>
              <p:cNvSpPr>
                <a:spLocks/>
              </p:cNvSpPr>
              <p:nvPr/>
            </p:nvSpPr>
            <p:spPr bwMode="auto">
              <a:xfrm>
                <a:off x="2915" y="3233"/>
                <a:ext cx="94" cy="171"/>
              </a:xfrm>
              <a:custGeom>
                <a:avLst/>
                <a:gdLst>
                  <a:gd name="T0" fmla="*/ 1 w 187"/>
                  <a:gd name="T1" fmla="*/ 0 h 342"/>
                  <a:gd name="T2" fmla="*/ 3 w 187"/>
                  <a:gd name="T3" fmla="*/ 5 h 342"/>
                  <a:gd name="T4" fmla="*/ 3 w 187"/>
                  <a:gd name="T5" fmla="*/ 5 h 342"/>
                  <a:gd name="T6" fmla="*/ 0 w 187"/>
                  <a:gd name="T7" fmla="*/ 1 h 342"/>
                  <a:gd name="T8" fmla="*/ 1 w 187"/>
                  <a:gd name="T9" fmla="*/ 0 h 342"/>
                  <a:gd name="T10" fmla="*/ 0 60000 65536"/>
                  <a:gd name="T11" fmla="*/ 0 60000 65536"/>
                  <a:gd name="T12" fmla="*/ 0 60000 65536"/>
                  <a:gd name="T13" fmla="*/ 0 60000 65536"/>
                  <a:gd name="T14" fmla="*/ 0 60000 65536"/>
                  <a:gd name="T15" fmla="*/ 0 w 187"/>
                  <a:gd name="T16" fmla="*/ 0 h 342"/>
                  <a:gd name="T17" fmla="*/ 187 w 187"/>
                  <a:gd name="T18" fmla="*/ 342 h 342"/>
                </a:gdLst>
                <a:ahLst/>
                <a:cxnLst>
                  <a:cxn ang="T10">
                    <a:pos x="T0" y="T1"/>
                  </a:cxn>
                  <a:cxn ang="T11">
                    <a:pos x="T2" y="T3"/>
                  </a:cxn>
                  <a:cxn ang="T12">
                    <a:pos x="T4" y="T5"/>
                  </a:cxn>
                  <a:cxn ang="T13">
                    <a:pos x="T6" y="T7"/>
                  </a:cxn>
                  <a:cxn ang="T14">
                    <a:pos x="T8" y="T9"/>
                  </a:cxn>
                </a:cxnLst>
                <a:rect l="T15" t="T16" r="T17" b="T18"/>
                <a:pathLst>
                  <a:path w="187" h="342">
                    <a:moveTo>
                      <a:pt x="21" y="0"/>
                    </a:moveTo>
                    <a:lnTo>
                      <a:pt x="187" y="332"/>
                    </a:lnTo>
                    <a:lnTo>
                      <a:pt x="166" y="342"/>
                    </a:lnTo>
                    <a:lnTo>
                      <a:pt x="0" y="11"/>
                    </a:lnTo>
                    <a:lnTo>
                      <a:pt x="21" y="0"/>
                    </a:lnTo>
                    <a:close/>
                  </a:path>
                </a:pathLst>
              </a:custGeom>
              <a:solidFill>
                <a:srgbClr val="3333FF"/>
              </a:solidFill>
              <a:ln w="9525">
                <a:solidFill>
                  <a:srgbClr val="3333FF"/>
                </a:solidFill>
                <a:round/>
                <a:headEnd/>
                <a:tailEnd/>
              </a:ln>
            </p:spPr>
            <p:txBody>
              <a:bodyPr/>
              <a:lstStyle/>
              <a:p>
                <a:endParaRPr lang="en-US"/>
              </a:p>
            </p:txBody>
          </p:sp>
          <p:sp>
            <p:nvSpPr>
              <p:cNvPr id="83003" name="Freeform 22"/>
              <p:cNvSpPr>
                <a:spLocks/>
              </p:cNvSpPr>
              <p:nvPr/>
            </p:nvSpPr>
            <p:spPr bwMode="auto">
              <a:xfrm>
                <a:off x="3050" y="3573"/>
                <a:ext cx="155" cy="35"/>
              </a:xfrm>
              <a:custGeom>
                <a:avLst/>
                <a:gdLst>
                  <a:gd name="T0" fmla="*/ 0 w 311"/>
                  <a:gd name="T1" fmla="*/ 0 h 71"/>
                  <a:gd name="T2" fmla="*/ 4 w 311"/>
                  <a:gd name="T3" fmla="*/ 0 h 71"/>
                  <a:gd name="T4" fmla="*/ 4 w 311"/>
                  <a:gd name="T5" fmla="*/ 1 h 71"/>
                  <a:gd name="T6" fmla="*/ 0 w 311"/>
                  <a:gd name="T7" fmla="*/ 0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3" y="0"/>
                    </a:moveTo>
                    <a:lnTo>
                      <a:pt x="311" y="47"/>
                    </a:lnTo>
                    <a:lnTo>
                      <a:pt x="307" y="71"/>
                    </a:lnTo>
                    <a:lnTo>
                      <a:pt x="0" y="23"/>
                    </a:lnTo>
                    <a:lnTo>
                      <a:pt x="3" y="0"/>
                    </a:lnTo>
                    <a:close/>
                  </a:path>
                </a:pathLst>
              </a:custGeom>
              <a:solidFill>
                <a:srgbClr val="3333FF"/>
              </a:solidFill>
              <a:ln w="9525">
                <a:solidFill>
                  <a:srgbClr val="3333FF"/>
                </a:solidFill>
                <a:round/>
                <a:headEnd/>
                <a:tailEnd/>
              </a:ln>
            </p:spPr>
            <p:txBody>
              <a:bodyPr/>
              <a:lstStyle/>
              <a:p>
                <a:endParaRPr lang="en-US"/>
              </a:p>
            </p:txBody>
          </p:sp>
          <p:sp>
            <p:nvSpPr>
              <p:cNvPr id="83004" name="Freeform 23"/>
              <p:cNvSpPr>
                <a:spLocks/>
              </p:cNvSpPr>
              <p:nvPr/>
            </p:nvSpPr>
            <p:spPr bwMode="auto">
              <a:xfrm>
                <a:off x="2906" y="3491"/>
                <a:ext cx="148" cy="92"/>
              </a:xfrm>
              <a:custGeom>
                <a:avLst/>
                <a:gdLst>
                  <a:gd name="T0" fmla="*/ 1 w 296"/>
                  <a:gd name="T1" fmla="*/ 0 h 186"/>
                  <a:gd name="T2" fmla="*/ 5 w 296"/>
                  <a:gd name="T3" fmla="*/ 2 h 186"/>
                  <a:gd name="T4" fmla="*/ 5 w 296"/>
                  <a:gd name="T5" fmla="*/ 2 h 186"/>
                  <a:gd name="T6" fmla="*/ 0 w 296"/>
                  <a:gd name="T7" fmla="*/ 0 h 186"/>
                  <a:gd name="T8" fmla="*/ 1 w 296"/>
                  <a:gd name="T9" fmla="*/ 0 h 186"/>
                  <a:gd name="T10" fmla="*/ 0 60000 65536"/>
                  <a:gd name="T11" fmla="*/ 0 60000 65536"/>
                  <a:gd name="T12" fmla="*/ 0 60000 65536"/>
                  <a:gd name="T13" fmla="*/ 0 60000 65536"/>
                  <a:gd name="T14" fmla="*/ 0 60000 65536"/>
                  <a:gd name="T15" fmla="*/ 0 w 296"/>
                  <a:gd name="T16" fmla="*/ 0 h 186"/>
                  <a:gd name="T17" fmla="*/ 296 w 296"/>
                  <a:gd name="T18" fmla="*/ 186 h 186"/>
                </a:gdLst>
                <a:ahLst/>
                <a:cxnLst>
                  <a:cxn ang="T10">
                    <a:pos x="T0" y="T1"/>
                  </a:cxn>
                  <a:cxn ang="T11">
                    <a:pos x="T2" y="T3"/>
                  </a:cxn>
                  <a:cxn ang="T12">
                    <a:pos x="T4" y="T5"/>
                  </a:cxn>
                  <a:cxn ang="T13">
                    <a:pos x="T6" y="T7"/>
                  </a:cxn>
                  <a:cxn ang="T14">
                    <a:pos x="T8" y="T9"/>
                  </a:cxn>
                </a:cxnLst>
                <a:rect l="T15" t="T16" r="T17" b="T18"/>
                <a:pathLst>
                  <a:path w="296" h="186">
                    <a:moveTo>
                      <a:pt x="12" y="0"/>
                    </a:moveTo>
                    <a:lnTo>
                      <a:pt x="296" y="166"/>
                    </a:lnTo>
                    <a:lnTo>
                      <a:pt x="284" y="186"/>
                    </a:lnTo>
                    <a:lnTo>
                      <a:pt x="0" y="20"/>
                    </a:lnTo>
                    <a:lnTo>
                      <a:pt x="12" y="0"/>
                    </a:lnTo>
                    <a:close/>
                  </a:path>
                </a:pathLst>
              </a:custGeom>
              <a:solidFill>
                <a:srgbClr val="3333FF"/>
              </a:solidFill>
              <a:ln w="9525">
                <a:solidFill>
                  <a:srgbClr val="3333FF"/>
                </a:solidFill>
                <a:round/>
                <a:headEnd/>
                <a:tailEnd/>
              </a:ln>
            </p:spPr>
            <p:txBody>
              <a:bodyPr/>
              <a:lstStyle/>
              <a:p>
                <a:endParaRPr lang="en-US"/>
              </a:p>
            </p:txBody>
          </p:sp>
          <p:sp>
            <p:nvSpPr>
              <p:cNvPr id="83005" name="Freeform 24"/>
              <p:cNvSpPr>
                <a:spLocks/>
              </p:cNvSpPr>
              <p:nvPr/>
            </p:nvSpPr>
            <p:spPr bwMode="auto">
              <a:xfrm>
                <a:off x="2719" y="3490"/>
                <a:ext cx="190" cy="24"/>
              </a:xfrm>
              <a:custGeom>
                <a:avLst/>
                <a:gdLst>
                  <a:gd name="T0" fmla="*/ 0 w 380"/>
                  <a:gd name="T1" fmla="*/ 1 h 47"/>
                  <a:gd name="T2" fmla="*/ 6 w 380"/>
                  <a:gd name="T3" fmla="*/ 0 h 47"/>
                  <a:gd name="T4" fmla="*/ 6 w 380"/>
                  <a:gd name="T5" fmla="*/ 1 h 47"/>
                  <a:gd name="T6" fmla="*/ 1 w 380"/>
                  <a:gd name="T7" fmla="*/ 1 h 47"/>
                  <a:gd name="T8" fmla="*/ 0 w 380"/>
                  <a:gd name="T9" fmla="*/ 1 h 47"/>
                  <a:gd name="T10" fmla="*/ 0 60000 65536"/>
                  <a:gd name="T11" fmla="*/ 0 60000 65536"/>
                  <a:gd name="T12" fmla="*/ 0 60000 65536"/>
                  <a:gd name="T13" fmla="*/ 0 60000 65536"/>
                  <a:gd name="T14" fmla="*/ 0 60000 65536"/>
                  <a:gd name="T15" fmla="*/ 0 w 380"/>
                  <a:gd name="T16" fmla="*/ 0 h 47"/>
                  <a:gd name="T17" fmla="*/ 380 w 380"/>
                  <a:gd name="T18" fmla="*/ 47 h 47"/>
                </a:gdLst>
                <a:ahLst/>
                <a:cxnLst>
                  <a:cxn ang="T10">
                    <a:pos x="T0" y="T1"/>
                  </a:cxn>
                  <a:cxn ang="T11">
                    <a:pos x="T2" y="T3"/>
                  </a:cxn>
                  <a:cxn ang="T12">
                    <a:pos x="T4" y="T5"/>
                  </a:cxn>
                  <a:cxn ang="T13">
                    <a:pos x="T6" y="T7"/>
                  </a:cxn>
                  <a:cxn ang="T14">
                    <a:pos x="T8" y="T9"/>
                  </a:cxn>
                </a:cxnLst>
                <a:rect l="T15" t="T16" r="T17" b="T18"/>
                <a:pathLst>
                  <a:path w="380" h="47">
                    <a:moveTo>
                      <a:pt x="0" y="24"/>
                    </a:moveTo>
                    <a:lnTo>
                      <a:pt x="379" y="0"/>
                    </a:lnTo>
                    <a:lnTo>
                      <a:pt x="380" y="24"/>
                    </a:lnTo>
                    <a:lnTo>
                      <a:pt x="1" y="47"/>
                    </a:lnTo>
                    <a:lnTo>
                      <a:pt x="0" y="24"/>
                    </a:lnTo>
                    <a:close/>
                  </a:path>
                </a:pathLst>
              </a:custGeom>
              <a:solidFill>
                <a:srgbClr val="3333FF"/>
              </a:solidFill>
              <a:ln w="9525">
                <a:solidFill>
                  <a:srgbClr val="3333FF"/>
                </a:solidFill>
                <a:round/>
                <a:headEnd/>
                <a:tailEnd/>
              </a:ln>
            </p:spPr>
            <p:txBody>
              <a:bodyPr/>
              <a:lstStyle/>
              <a:p>
                <a:endParaRPr lang="en-US"/>
              </a:p>
            </p:txBody>
          </p:sp>
          <p:sp>
            <p:nvSpPr>
              <p:cNvPr id="83006" name="Freeform 25"/>
              <p:cNvSpPr>
                <a:spLocks/>
              </p:cNvSpPr>
              <p:nvPr/>
            </p:nvSpPr>
            <p:spPr bwMode="auto">
              <a:xfrm>
                <a:off x="2681" y="3502"/>
                <a:ext cx="136" cy="93"/>
              </a:xfrm>
              <a:custGeom>
                <a:avLst/>
                <a:gdLst>
                  <a:gd name="T0" fmla="*/ 0 w 273"/>
                  <a:gd name="T1" fmla="*/ 3 h 186"/>
                  <a:gd name="T2" fmla="*/ 4 w 273"/>
                  <a:gd name="T3" fmla="*/ 0 h 186"/>
                  <a:gd name="T4" fmla="*/ 4 w 273"/>
                  <a:gd name="T5" fmla="*/ 1 h 186"/>
                  <a:gd name="T6" fmla="*/ 0 w 273"/>
                  <a:gd name="T7" fmla="*/ 3 h 186"/>
                  <a:gd name="T8" fmla="*/ 0 w 273"/>
                  <a:gd name="T9" fmla="*/ 3 h 186"/>
                  <a:gd name="T10" fmla="*/ 0 60000 65536"/>
                  <a:gd name="T11" fmla="*/ 0 60000 65536"/>
                  <a:gd name="T12" fmla="*/ 0 60000 65536"/>
                  <a:gd name="T13" fmla="*/ 0 60000 65536"/>
                  <a:gd name="T14" fmla="*/ 0 60000 65536"/>
                  <a:gd name="T15" fmla="*/ 0 w 273"/>
                  <a:gd name="T16" fmla="*/ 0 h 186"/>
                  <a:gd name="T17" fmla="*/ 273 w 273"/>
                  <a:gd name="T18" fmla="*/ 186 h 186"/>
                </a:gdLst>
                <a:ahLst/>
                <a:cxnLst>
                  <a:cxn ang="T10">
                    <a:pos x="T0" y="T1"/>
                  </a:cxn>
                  <a:cxn ang="T11">
                    <a:pos x="T2" y="T3"/>
                  </a:cxn>
                  <a:cxn ang="T12">
                    <a:pos x="T4" y="T5"/>
                  </a:cxn>
                  <a:cxn ang="T13">
                    <a:pos x="T6" y="T7"/>
                  </a:cxn>
                  <a:cxn ang="T14">
                    <a:pos x="T8" y="T9"/>
                  </a:cxn>
                </a:cxnLst>
                <a:rect l="T15" t="T16" r="T17" b="T18"/>
                <a:pathLst>
                  <a:path w="273" h="186">
                    <a:moveTo>
                      <a:pt x="0" y="165"/>
                    </a:moveTo>
                    <a:lnTo>
                      <a:pt x="260" y="0"/>
                    </a:lnTo>
                    <a:lnTo>
                      <a:pt x="273" y="20"/>
                    </a:lnTo>
                    <a:lnTo>
                      <a:pt x="13" y="186"/>
                    </a:lnTo>
                    <a:lnTo>
                      <a:pt x="0" y="165"/>
                    </a:lnTo>
                    <a:close/>
                  </a:path>
                </a:pathLst>
              </a:custGeom>
              <a:solidFill>
                <a:srgbClr val="3333FF"/>
              </a:solidFill>
              <a:ln w="9525">
                <a:solidFill>
                  <a:srgbClr val="3333FF"/>
                </a:solidFill>
                <a:round/>
                <a:headEnd/>
                <a:tailEnd/>
              </a:ln>
            </p:spPr>
            <p:txBody>
              <a:bodyPr/>
              <a:lstStyle/>
              <a:p>
                <a:endParaRPr lang="en-US"/>
              </a:p>
            </p:txBody>
          </p:sp>
          <p:sp>
            <p:nvSpPr>
              <p:cNvPr id="83007" name="Freeform 26"/>
              <p:cNvSpPr>
                <a:spLocks/>
              </p:cNvSpPr>
              <p:nvPr/>
            </p:nvSpPr>
            <p:spPr bwMode="auto">
              <a:xfrm>
                <a:off x="2541" y="3585"/>
                <a:ext cx="145" cy="46"/>
              </a:xfrm>
              <a:custGeom>
                <a:avLst/>
                <a:gdLst>
                  <a:gd name="T0" fmla="*/ 0 w 290"/>
                  <a:gd name="T1" fmla="*/ 1 h 94"/>
                  <a:gd name="T2" fmla="*/ 5 w 290"/>
                  <a:gd name="T3" fmla="*/ 0 h 94"/>
                  <a:gd name="T4" fmla="*/ 5 w 290"/>
                  <a:gd name="T5" fmla="*/ 0 h 94"/>
                  <a:gd name="T6" fmla="*/ 1 w 290"/>
                  <a:gd name="T7" fmla="*/ 1 h 94"/>
                  <a:gd name="T8" fmla="*/ 0 w 290"/>
                  <a:gd name="T9" fmla="*/ 1 h 94"/>
                  <a:gd name="T10" fmla="*/ 0 60000 65536"/>
                  <a:gd name="T11" fmla="*/ 0 60000 65536"/>
                  <a:gd name="T12" fmla="*/ 0 60000 65536"/>
                  <a:gd name="T13" fmla="*/ 0 60000 65536"/>
                  <a:gd name="T14" fmla="*/ 0 60000 65536"/>
                  <a:gd name="T15" fmla="*/ 0 w 290"/>
                  <a:gd name="T16" fmla="*/ 0 h 94"/>
                  <a:gd name="T17" fmla="*/ 290 w 290"/>
                  <a:gd name="T18" fmla="*/ 94 h 94"/>
                </a:gdLst>
                <a:ahLst/>
                <a:cxnLst>
                  <a:cxn ang="T10">
                    <a:pos x="T0" y="T1"/>
                  </a:cxn>
                  <a:cxn ang="T11">
                    <a:pos x="T2" y="T3"/>
                  </a:cxn>
                  <a:cxn ang="T12">
                    <a:pos x="T4" y="T5"/>
                  </a:cxn>
                  <a:cxn ang="T13">
                    <a:pos x="T6" y="T7"/>
                  </a:cxn>
                  <a:cxn ang="T14">
                    <a:pos x="T8" y="T9"/>
                  </a:cxn>
                </a:cxnLst>
                <a:rect l="T15" t="T16" r="T17" b="T18"/>
                <a:pathLst>
                  <a:path w="290" h="94">
                    <a:moveTo>
                      <a:pt x="0" y="71"/>
                    </a:moveTo>
                    <a:lnTo>
                      <a:pt x="284" y="0"/>
                    </a:lnTo>
                    <a:lnTo>
                      <a:pt x="290" y="23"/>
                    </a:lnTo>
                    <a:lnTo>
                      <a:pt x="6" y="94"/>
                    </a:lnTo>
                    <a:lnTo>
                      <a:pt x="0" y="71"/>
                    </a:lnTo>
                    <a:close/>
                  </a:path>
                </a:pathLst>
              </a:custGeom>
              <a:solidFill>
                <a:srgbClr val="3333FF"/>
              </a:solidFill>
              <a:ln w="9525">
                <a:solidFill>
                  <a:srgbClr val="3333FF"/>
                </a:solidFill>
                <a:round/>
                <a:headEnd/>
                <a:tailEnd/>
              </a:ln>
            </p:spPr>
            <p:txBody>
              <a:bodyPr/>
              <a:lstStyle/>
              <a:p>
                <a:endParaRPr lang="en-US"/>
              </a:p>
            </p:txBody>
          </p:sp>
          <p:sp>
            <p:nvSpPr>
              <p:cNvPr id="83008" name="Freeform 27"/>
              <p:cNvSpPr>
                <a:spLocks/>
              </p:cNvSpPr>
              <p:nvPr/>
            </p:nvSpPr>
            <p:spPr bwMode="auto">
              <a:xfrm>
                <a:off x="3176" y="3399"/>
                <a:ext cx="70" cy="135"/>
              </a:xfrm>
              <a:custGeom>
                <a:avLst/>
                <a:gdLst>
                  <a:gd name="T0" fmla="*/ 2 w 139"/>
                  <a:gd name="T1" fmla="*/ 0 h 269"/>
                  <a:gd name="T2" fmla="*/ 0 w 139"/>
                  <a:gd name="T3" fmla="*/ 5 h 269"/>
                  <a:gd name="T4" fmla="*/ 1 w 139"/>
                  <a:gd name="T5" fmla="*/ 5 h 269"/>
                  <a:gd name="T6" fmla="*/ 3 w 139"/>
                  <a:gd name="T7" fmla="*/ 1 h 269"/>
                  <a:gd name="T8" fmla="*/ 2 w 139"/>
                  <a:gd name="T9" fmla="*/ 0 h 269"/>
                  <a:gd name="T10" fmla="*/ 0 60000 65536"/>
                  <a:gd name="T11" fmla="*/ 0 60000 65536"/>
                  <a:gd name="T12" fmla="*/ 0 60000 65536"/>
                  <a:gd name="T13" fmla="*/ 0 60000 65536"/>
                  <a:gd name="T14" fmla="*/ 0 60000 65536"/>
                  <a:gd name="T15" fmla="*/ 0 w 139"/>
                  <a:gd name="T16" fmla="*/ 0 h 269"/>
                  <a:gd name="T17" fmla="*/ 139 w 139"/>
                  <a:gd name="T18" fmla="*/ 269 h 269"/>
                </a:gdLst>
                <a:ahLst/>
                <a:cxnLst>
                  <a:cxn ang="T10">
                    <a:pos x="T0" y="T1"/>
                  </a:cxn>
                  <a:cxn ang="T11">
                    <a:pos x="T2" y="T3"/>
                  </a:cxn>
                  <a:cxn ang="T12">
                    <a:pos x="T4" y="T5"/>
                  </a:cxn>
                  <a:cxn ang="T13">
                    <a:pos x="T6" y="T7"/>
                  </a:cxn>
                  <a:cxn ang="T14">
                    <a:pos x="T8" y="T9"/>
                  </a:cxn>
                </a:cxnLst>
                <a:rect l="T15" t="T16" r="T17" b="T18"/>
                <a:pathLst>
                  <a:path w="139" h="269">
                    <a:moveTo>
                      <a:pt x="118" y="0"/>
                    </a:moveTo>
                    <a:lnTo>
                      <a:pt x="0" y="260"/>
                    </a:lnTo>
                    <a:lnTo>
                      <a:pt x="21" y="269"/>
                    </a:lnTo>
                    <a:lnTo>
                      <a:pt x="139" y="9"/>
                    </a:lnTo>
                    <a:lnTo>
                      <a:pt x="118" y="0"/>
                    </a:lnTo>
                    <a:close/>
                  </a:path>
                </a:pathLst>
              </a:custGeom>
              <a:solidFill>
                <a:srgbClr val="3333FF"/>
              </a:solidFill>
              <a:ln w="9525">
                <a:solidFill>
                  <a:srgbClr val="3333FF"/>
                </a:solidFill>
                <a:round/>
                <a:headEnd/>
                <a:tailEnd/>
              </a:ln>
            </p:spPr>
            <p:txBody>
              <a:bodyPr/>
              <a:lstStyle/>
              <a:p>
                <a:endParaRPr lang="en-US"/>
              </a:p>
            </p:txBody>
          </p:sp>
          <p:sp>
            <p:nvSpPr>
              <p:cNvPr id="83009" name="Freeform 28"/>
              <p:cNvSpPr>
                <a:spLocks/>
              </p:cNvSpPr>
              <p:nvPr/>
            </p:nvSpPr>
            <p:spPr bwMode="auto">
              <a:xfrm>
                <a:off x="3082" y="3231"/>
                <a:ext cx="126" cy="104"/>
              </a:xfrm>
              <a:custGeom>
                <a:avLst/>
                <a:gdLst>
                  <a:gd name="T0" fmla="*/ 4 w 252"/>
                  <a:gd name="T1" fmla="*/ 0 h 208"/>
                  <a:gd name="T2" fmla="*/ 0 w 252"/>
                  <a:gd name="T3" fmla="*/ 3 h 208"/>
                  <a:gd name="T4" fmla="*/ 1 w 252"/>
                  <a:gd name="T5" fmla="*/ 3 h 208"/>
                  <a:gd name="T6" fmla="*/ 4 w 252"/>
                  <a:gd name="T7" fmla="*/ 1 h 208"/>
                  <a:gd name="T8" fmla="*/ 4 w 252"/>
                  <a:gd name="T9" fmla="*/ 0 h 208"/>
                  <a:gd name="T10" fmla="*/ 0 60000 65536"/>
                  <a:gd name="T11" fmla="*/ 0 60000 65536"/>
                  <a:gd name="T12" fmla="*/ 0 60000 65536"/>
                  <a:gd name="T13" fmla="*/ 0 60000 65536"/>
                  <a:gd name="T14" fmla="*/ 0 60000 65536"/>
                  <a:gd name="T15" fmla="*/ 0 w 252"/>
                  <a:gd name="T16" fmla="*/ 0 h 208"/>
                  <a:gd name="T17" fmla="*/ 252 w 252"/>
                  <a:gd name="T18" fmla="*/ 208 h 208"/>
                </a:gdLst>
                <a:ahLst/>
                <a:cxnLst>
                  <a:cxn ang="T10">
                    <a:pos x="T0" y="T1"/>
                  </a:cxn>
                  <a:cxn ang="T11">
                    <a:pos x="T2" y="T3"/>
                  </a:cxn>
                  <a:cxn ang="T12">
                    <a:pos x="T4" y="T5"/>
                  </a:cxn>
                  <a:cxn ang="T13">
                    <a:pos x="T6" y="T7"/>
                  </a:cxn>
                  <a:cxn ang="T14">
                    <a:pos x="T8" y="T9"/>
                  </a:cxn>
                </a:cxnLst>
                <a:rect l="T15" t="T16" r="T17" b="T18"/>
                <a:pathLst>
                  <a:path w="252" h="208">
                    <a:moveTo>
                      <a:pt x="236" y="0"/>
                    </a:moveTo>
                    <a:lnTo>
                      <a:pt x="0" y="189"/>
                    </a:lnTo>
                    <a:lnTo>
                      <a:pt x="15" y="208"/>
                    </a:lnTo>
                    <a:lnTo>
                      <a:pt x="252" y="19"/>
                    </a:lnTo>
                    <a:lnTo>
                      <a:pt x="236" y="0"/>
                    </a:lnTo>
                    <a:close/>
                  </a:path>
                </a:pathLst>
              </a:custGeom>
              <a:solidFill>
                <a:srgbClr val="3333FF"/>
              </a:solidFill>
              <a:ln w="9525">
                <a:solidFill>
                  <a:srgbClr val="3333FF"/>
                </a:solidFill>
                <a:round/>
                <a:headEnd/>
                <a:tailEnd/>
              </a:ln>
            </p:spPr>
            <p:txBody>
              <a:bodyPr/>
              <a:lstStyle/>
              <a:p>
                <a:endParaRPr lang="en-US"/>
              </a:p>
            </p:txBody>
          </p:sp>
          <p:sp>
            <p:nvSpPr>
              <p:cNvPr id="83010" name="Freeform 29"/>
              <p:cNvSpPr>
                <a:spLocks/>
              </p:cNvSpPr>
              <p:nvPr/>
            </p:nvSpPr>
            <p:spPr bwMode="auto">
              <a:xfrm>
                <a:off x="3199" y="3104"/>
                <a:ext cx="47" cy="133"/>
              </a:xfrm>
              <a:custGeom>
                <a:avLst/>
                <a:gdLst>
                  <a:gd name="T0" fmla="*/ 2 w 93"/>
                  <a:gd name="T1" fmla="*/ 0 h 267"/>
                  <a:gd name="T2" fmla="*/ 0 w 93"/>
                  <a:gd name="T3" fmla="*/ 4 h 267"/>
                  <a:gd name="T4" fmla="*/ 1 w 93"/>
                  <a:gd name="T5" fmla="*/ 4 h 267"/>
                  <a:gd name="T6" fmla="*/ 2 w 93"/>
                  <a:gd name="T7" fmla="*/ 0 h 267"/>
                  <a:gd name="T8" fmla="*/ 2 w 93"/>
                  <a:gd name="T9" fmla="*/ 0 h 267"/>
                  <a:gd name="T10" fmla="*/ 0 60000 65536"/>
                  <a:gd name="T11" fmla="*/ 0 60000 65536"/>
                  <a:gd name="T12" fmla="*/ 0 60000 65536"/>
                  <a:gd name="T13" fmla="*/ 0 60000 65536"/>
                  <a:gd name="T14" fmla="*/ 0 60000 65536"/>
                  <a:gd name="T15" fmla="*/ 0 w 93"/>
                  <a:gd name="T16" fmla="*/ 0 h 267"/>
                  <a:gd name="T17" fmla="*/ 93 w 93"/>
                  <a:gd name="T18" fmla="*/ 267 h 267"/>
                </a:gdLst>
                <a:ahLst/>
                <a:cxnLst>
                  <a:cxn ang="T10">
                    <a:pos x="T0" y="T1"/>
                  </a:cxn>
                  <a:cxn ang="T11">
                    <a:pos x="T2" y="T3"/>
                  </a:cxn>
                  <a:cxn ang="T12">
                    <a:pos x="T4" y="T5"/>
                  </a:cxn>
                  <a:cxn ang="T13">
                    <a:pos x="T6" y="T7"/>
                  </a:cxn>
                  <a:cxn ang="T14">
                    <a:pos x="T8" y="T9"/>
                  </a:cxn>
                </a:cxnLst>
                <a:rect l="T15" t="T16" r="T17" b="T18"/>
                <a:pathLst>
                  <a:path w="93" h="267">
                    <a:moveTo>
                      <a:pt x="71" y="0"/>
                    </a:moveTo>
                    <a:lnTo>
                      <a:pt x="0" y="261"/>
                    </a:lnTo>
                    <a:lnTo>
                      <a:pt x="22" y="267"/>
                    </a:lnTo>
                    <a:lnTo>
                      <a:pt x="93" y="6"/>
                    </a:lnTo>
                    <a:lnTo>
                      <a:pt x="71" y="0"/>
                    </a:lnTo>
                    <a:close/>
                  </a:path>
                </a:pathLst>
              </a:custGeom>
              <a:solidFill>
                <a:srgbClr val="3333FF"/>
              </a:solidFill>
              <a:ln w="9525">
                <a:solidFill>
                  <a:srgbClr val="3333FF"/>
                </a:solidFill>
                <a:round/>
                <a:headEnd/>
                <a:tailEnd/>
              </a:ln>
            </p:spPr>
            <p:txBody>
              <a:bodyPr/>
              <a:lstStyle/>
              <a:p>
                <a:endParaRPr lang="en-US"/>
              </a:p>
            </p:txBody>
          </p:sp>
          <p:sp>
            <p:nvSpPr>
              <p:cNvPr id="83011" name="Freeform 30"/>
              <p:cNvSpPr>
                <a:spLocks/>
              </p:cNvSpPr>
              <p:nvPr/>
            </p:nvSpPr>
            <p:spPr bwMode="auto">
              <a:xfrm>
                <a:off x="2458" y="3017"/>
                <a:ext cx="156" cy="46"/>
              </a:xfrm>
              <a:custGeom>
                <a:avLst/>
                <a:gdLst>
                  <a:gd name="T0" fmla="*/ 1 w 312"/>
                  <a:gd name="T1" fmla="*/ 0 h 94"/>
                  <a:gd name="T2" fmla="*/ 5 w 312"/>
                  <a:gd name="T3" fmla="*/ 1 h 94"/>
                  <a:gd name="T4" fmla="*/ 5 w 312"/>
                  <a:gd name="T5" fmla="*/ 1 h 94"/>
                  <a:gd name="T6" fmla="*/ 0 w 312"/>
                  <a:gd name="T7" fmla="*/ 0 h 94"/>
                  <a:gd name="T8" fmla="*/ 1 w 312"/>
                  <a:gd name="T9" fmla="*/ 0 h 94"/>
                  <a:gd name="T10" fmla="*/ 0 60000 65536"/>
                  <a:gd name="T11" fmla="*/ 0 60000 65536"/>
                  <a:gd name="T12" fmla="*/ 0 60000 65536"/>
                  <a:gd name="T13" fmla="*/ 0 60000 65536"/>
                  <a:gd name="T14" fmla="*/ 0 60000 65536"/>
                  <a:gd name="T15" fmla="*/ 0 w 312"/>
                  <a:gd name="T16" fmla="*/ 0 h 94"/>
                  <a:gd name="T17" fmla="*/ 312 w 312"/>
                  <a:gd name="T18" fmla="*/ 94 h 94"/>
                </a:gdLst>
                <a:ahLst/>
                <a:cxnLst>
                  <a:cxn ang="T10">
                    <a:pos x="T0" y="T1"/>
                  </a:cxn>
                  <a:cxn ang="T11">
                    <a:pos x="T2" y="T3"/>
                  </a:cxn>
                  <a:cxn ang="T12">
                    <a:pos x="T4" y="T5"/>
                  </a:cxn>
                  <a:cxn ang="T13">
                    <a:pos x="T6" y="T7"/>
                  </a:cxn>
                  <a:cxn ang="T14">
                    <a:pos x="T8" y="T9"/>
                  </a:cxn>
                </a:cxnLst>
                <a:rect l="T15" t="T16" r="T17" b="T18"/>
                <a:pathLst>
                  <a:path w="312" h="94">
                    <a:moveTo>
                      <a:pt x="5" y="0"/>
                    </a:moveTo>
                    <a:lnTo>
                      <a:pt x="312" y="71"/>
                    </a:lnTo>
                    <a:lnTo>
                      <a:pt x="308" y="94"/>
                    </a:lnTo>
                    <a:lnTo>
                      <a:pt x="0" y="23"/>
                    </a:lnTo>
                    <a:lnTo>
                      <a:pt x="5" y="0"/>
                    </a:lnTo>
                    <a:close/>
                  </a:path>
                </a:pathLst>
              </a:custGeom>
              <a:solidFill>
                <a:srgbClr val="3333FF"/>
              </a:solidFill>
              <a:ln w="9525">
                <a:solidFill>
                  <a:srgbClr val="3333FF"/>
                </a:solidFill>
                <a:round/>
                <a:headEnd/>
                <a:tailEnd/>
              </a:ln>
            </p:spPr>
            <p:txBody>
              <a:bodyPr/>
              <a:lstStyle/>
              <a:p>
                <a:endParaRPr lang="en-US"/>
              </a:p>
            </p:txBody>
          </p:sp>
          <p:sp>
            <p:nvSpPr>
              <p:cNvPr id="83012" name="Freeform 31"/>
              <p:cNvSpPr>
                <a:spLocks/>
              </p:cNvSpPr>
              <p:nvPr/>
            </p:nvSpPr>
            <p:spPr bwMode="auto">
              <a:xfrm>
                <a:off x="2396" y="2971"/>
                <a:ext cx="67" cy="56"/>
              </a:xfrm>
              <a:custGeom>
                <a:avLst/>
                <a:gdLst>
                  <a:gd name="T0" fmla="*/ 1 w 132"/>
                  <a:gd name="T1" fmla="*/ 0 h 114"/>
                  <a:gd name="T2" fmla="*/ 3 w 132"/>
                  <a:gd name="T3" fmla="*/ 1 h 114"/>
                  <a:gd name="T4" fmla="*/ 2 w 132"/>
                  <a:gd name="T5" fmla="*/ 1 h 114"/>
                  <a:gd name="T6" fmla="*/ 0 w 132"/>
                  <a:gd name="T7" fmla="*/ 0 h 114"/>
                  <a:gd name="T8" fmla="*/ 1 w 132"/>
                  <a:gd name="T9" fmla="*/ 0 h 114"/>
                  <a:gd name="T10" fmla="*/ 0 60000 65536"/>
                  <a:gd name="T11" fmla="*/ 0 60000 65536"/>
                  <a:gd name="T12" fmla="*/ 0 60000 65536"/>
                  <a:gd name="T13" fmla="*/ 0 60000 65536"/>
                  <a:gd name="T14" fmla="*/ 0 60000 65536"/>
                  <a:gd name="T15" fmla="*/ 0 w 132"/>
                  <a:gd name="T16" fmla="*/ 0 h 114"/>
                  <a:gd name="T17" fmla="*/ 132 w 132"/>
                  <a:gd name="T18" fmla="*/ 114 h 114"/>
                </a:gdLst>
                <a:ahLst/>
                <a:cxnLst>
                  <a:cxn ang="T10">
                    <a:pos x="T0" y="T1"/>
                  </a:cxn>
                  <a:cxn ang="T11">
                    <a:pos x="T2" y="T3"/>
                  </a:cxn>
                  <a:cxn ang="T12">
                    <a:pos x="T4" y="T5"/>
                  </a:cxn>
                  <a:cxn ang="T13">
                    <a:pos x="T6" y="T7"/>
                  </a:cxn>
                  <a:cxn ang="T14">
                    <a:pos x="T8" y="T9"/>
                  </a:cxn>
                </a:cxnLst>
                <a:rect l="T15" t="T16" r="T17" b="T18"/>
                <a:pathLst>
                  <a:path w="132" h="114">
                    <a:moveTo>
                      <a:pt x="14" y="0"/>
                    </a:moveTo>
                    <a:lnTo>
                      <a:pt x="132" y="95"/>
                    </a:lnTo>
                    <a:lnTo>
                      <a:pt x="117" y="114"/>
                    </a:lnTo>
                    <a:lnTo>
                      <a:pt x="0" y="19"/>
                    </a:lnTo>
                    <a:lnTo>
                      <a:pt x="14" y="0"/>
                    </a:lnTo>
                    <a:close/>
                  </a:path>
                </a:pathLst>
              </a:custGeom>
              <a:solidFill>
                <a:srgbClr val="3333FF"/>
              </a:solidFill>
              <a:ln w="9525">
                <a:solidFill>
                  <a:srgbClr val="3333FF"/>
                </a:solidFill>
                <a:round/>
                <a:headEnd/>
                <a:tailEnd/>
              </a:ln>
            </p:spPr>
            <p:txBody>
              <a:bodyPr/>
              <a:lstStyle/>
              <a:p>
                <a:endParaRPr lang="en-US"/>
              </a:p>
            </p:txBody>
          </p:sp>
          <p:sp>
            <p:nvSpPr>
              <p:cNvPr id="83013" name="Freeform 32"/>
              <p:cNvSpPr>
                <a:spLocks/>
              </p:cNvSpPr>
              <p:nvPr/>
            </p:nvSpPr>
            <p:spPr bwMode="auto">
              <a:xfrm>
                <a:off x="2504" y="3526"/>
                <a:ext cx="136" cy="82"/>
              </a:xfrm>
              <a:custGeom>
                <a:avLst/>
                <a:gdLst>
                  <a:gd name="T0" fmla="*/ 1 w 272"/>
                  <a:gd name="T1" fmla="*/ 0 h 163"/>
                  <a:gd name="T2" fmla="*/ 4 w 272"/>
                  <a:gd name="T3" fmla="*/ 3 h 163"/>
                  <a:gd name="T4" fmla="*/ 4 w 272"/>
                  <a:gd name="T5" fmla="*/ 3 h 163"/>
                  <a:gd name="T6" fmla="*/ 0 w 272"/>
                  <a:gd name="T7" fmla="*/ 1 h 163"/>
                  <a:gd name="T8" fmla="*/ 1 w 272"/>
                  <a:gd name="T9" fmla="*/ 0 h 163"/>
                  <a:gd name="T10" fmla="*/ 0 60000 65536"/>
                  <a:gd name="T11" fmla="*/ 0 60000 65536"/>
                  <a:gd name="T12" fmla="*/ 0 60000 65536"/>
                  <a:gd name="T13" fmla="*/ 0 60000 65536"/>
                  <a:gd name="T14" fmla="*/ 0 60000 65536"/>
                  <a:gd name="T15" fmla="*/ 0 w 272"/>
                  <a:gd name="T16" fmla="*/ 0 h 163"/>
                  <a:gd name="T17" fmla="*/ 272 w 272"/>
                  <a:gd name="T18" fmla="*/ 163 h 163"/>
                </a:gdLst>
                <a:ahLst/>
                <a:cxnLst>
                  <a:cxn ang="T10">
                    <a:pos x="T0" y="T1"/>
                  </a:cxn>
                  <a:cxn ang="T11">
                    <a:pos x="T2" y="T3"/>
                  </a:cxn>
                  <a:cxn ang="T12">
                    <a:pos x="T4" y="T5"/>
                  </a:cxn>
                  <a:cxn ang="T13">
                    <a:pos x="T6" y="T7"/>
                  </a:cxn>
                  <a:cxn ang="T14">
                    <a:pos x="T8" y="T9"/>
                  </a:cxn>
                </a:cxnLst>
                <a:rect l="T15" t="T16" r="T17" b="T18"/>
                <a:pathLst>
                  <a:path w="272" h="163">
                    <a:moveTo>
                      <a:pt x="12" y="0"/>
                    </a:moveTo>
                    <a:lnTo>
                      <a:pt x="272" y="142"/>
                    </a:lnTo>
                    <a:lnTo>
                      <a:pt x="261" y="163"/>
                    </a:lnTo>
                    <a:lnTo>
                      <a:pt x="0" y="21"/>
                    </a:lnTo>
                    <a:lnTo>
                      <a:pt x="12" y="0"/>
                    </a:lnTo>
                    <a:close/>
                  </a:path>
                </a:pathLst>
              </a:custGeom>
              <a:solidFill>
                <a:srgbClr val="3333FF"/>
              </a:solidFill>
              <a:ln w="9525">
                <a:solidFill>
                  <a:srgbClr val="3333FF"/>
                </a:solidFill>
                <a:round/>
                <a:headEnd/>
                <a:tailEnd/>
              </a:ln>
            </p:spPr>
            <p:txBody>
              <a:bodyPr/>
              <a:lstStyle/>
              <a:p>
                <a:endParaRPr lang="en-US"/>
              </a:p>
            </p:txBody>
          </p:sp>
          <p:sp>
            <p:nvSpPr>
              <p:cNvPr id="83014" name="Freeform 33"/>
              <p:cNvSpPr>
                <a:spLocks/>
              </p:cNvSpPr>
              <p:nvPr/>
            </p:nvSpPr>
            <p:spPr bwMode="auto">
              <a:xfrm>
                <a:off x="2573" y="3350"/>
                <a:ext cx="92" cy="102"/>
              </a:xfrm>
              <a:custGeom>
                <a:avLst/>
                <a:gdLst>
                  <a:gd name="T0" fmla="*/ 0 w 183"/>
                  <a:gd name="T1" fmla="*/ 3 h 204"/>
                  <a:gd name="T2" fmla="*/ 3 w 183"/>
                  <a:gd name="T3" fmla="*/ 0 h 204"/>
                  <a:gd name="T4" fmla="*/ 3 w 183"/>
                  <a:gd name="T5" fmla="*/ 1 h 204"/>
                  <a:gd name="T6" fmla="*/ 1 w 183"/>
                  <a:gd name="T7" fmla="*/ 3 h 204"/>
                  <a:gd name="T8" fmla="*/ 0 w 183"/>
                  <a:gd name="T9" fmla="*/ 3 h 204"/>
                  <a:gd name="T10" fmla="*/ 0 60000 65536"/>
                  <a:gd name="T11" fmla="*/ 0 60000 65536"/>
                  <a:gd name="T12" fmla="*/ 0 60000 65536"/>
                  <a:gd name="T13" fmla="*/ 0 60000 65536"/>
                  <a:gd name="T14" fmla="*/ 0 60000 65536"/>
                  <a:gd name="T15" fmla="*/ 0 w 183"/>
                  <a:gd name="T16" fmla="*/ 0 h 204"/>
                  <a:gd name="T17" fmla="*/ 183 w 183"/>
                  <a:gd name="T18" fmla="*/ 204 h 204"/>
                </a:gdLst>
                <a:ahLst/>
                <a:cxnLst>
                  <a:cxn ang="T10">
                    <a:pos x="T0" y="T1"/>
                  </a:cxn>
                  <a:cxn ang="T11">
                    <a:pos x="T2" y="T3"/>
                  </a:cxn>
                  <a:cxn ang="T12">
                    <a:pos x="T4" y="T5"/>
                  </a:cxn>
                  <a:cxn ang="T13">
                    <a:pos x="T6" y="T7"/>
                  </a:cxn>
                  <a:cxn ang="T14">
                    <a:pos x="T8" y="T9"/>
                  </a:cxn>
                </a:cxnLst>
                <a:rect l="T15" t="T16" r="T17" b="T18"/>
                <a:pathLst>
                  <a:path w="183" h="204">
                    <a:moveTo>
                      <a:pt x="0" y="189"/>
                    </a:moveTo>
                    <a:lnTo>
                      <a:pt x="165" y="0"/>
                    </a:lnTo>
                    <a:lnTo>
                      <a:pt x="183" y="15"/>
                    </a:lnTo>
                    <a:lnTo>
                      <a:pt x="17" y="204"/>
                    </a:lnTo>
                    <a:lnTo>
                      <a:pt x="0" y="189"/>
                    </a:lnTo>
                    <a:close/>
                  </a:path>
                </a:pathLst>
              </a:custGeom>
              <a:solidFill>
                <a:srgbClr val="3333FF"/>
              </a:solidFill>
              <a:ln w="9525">
                <a:solidFill>
                  <a:srgbClr val="3333FF"/>
                </a:solidFill>
                <a:round/>
                <a:headEnd/>
                <a:tailEnd/>
              </a:ln>
            </p:spPr>
            <p:txBody>
              <a:bodyPr/>
              <a:lstStyle/>
              <a:p>
                <a:endParaRPr lang="en-US"/>
              </a:p>
            </p:txBody>
          </p:sp>
        </p:grpSp>
      </p:grpSp>
      <p:sp>
        <p:nvSpPr>
          <p:cNvPr id="82947" name="Text Box 34"/>
          <p:cNvSpPr txBox="1">
            <a:spLocks noChangeArrowheads="1"/>
          </p:cNvSpPr>
          <p:nvPr/>
        </p:nvSpPr>
        <p:spPr bwMode="auto">
          <a:xfrm>
            <a:off x="898525" y="3670577"/>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p>
        </p:txBody>
      </p:sp>
      <p:grpSp>
        <p:nvGrpSpPr>
          <p:cNvPr id="82948" name="Group 35"/>
          <p:cNvGrpSpPr>
            <a:grpSpLocks/>
          </p:cNvGrpSpPr>
          <p:nvPr/>
        </p:nvGrpSpPr>
        <p:grpSpPr bwMode="auto">
          <a:xfrm>
            <a:off x="3803650" y="4537352"/>
            <a:ext cx="1385888" cy="1231900"/>
            <a:chOff x="2396" y="2924"/>
            <a:chExt cx="873" cy="776"/>
          </a:xfrm>
        </p:grpSpPr>
        <p:sp>
          <p:nvSpPr>
            <p:cNvPr id="82955" name="Freeform 36"/>
            <p:cNvSpPr>
              <a:spLocks/>
            </p:cNvSpPr>
            <p:nvPr/>
          </p:nvSpPr>
          <p:spPr bwMode="auto">
            <a:xfrm>
              <a:off x="2491" y="2924"/>
              <a:ext cx="422" cy="422"/>
            </a:xfrm>
            <a:custGeom>
              <a:avLst/>
              <a:gdLst>
                <a:gd name="T0" fmla="*/ 13 w 845"/>
                <a:gd name="T1" fmla="*/ 13 h 844"/>
                <a:gd name="T2" fmla="*/ 0 w 845"/>
                <a:gd name="T3" fmla="*/ 0 h 844"/>
                <a:gd name="T4" fmla="*/ 0 w 845"/>
                <a:gd name="T5" fmla="*/ 1 h 844"/>
                <a:gd name="T6" fmla="*/ 12 w 845"/>
                <a:gd name="T7" fmla="*/ 13 h 844"/>
                <a:gd name="T8" fmla="*/ 13 w 845"/>
                <a:gd name="T9" fmla="*/ 13 h 844"/>
                <a:gd name="T10" fmla="*/ 0 60000 65536"/>
                <a:gd name="T11" fmla="*/ 0 60000 65536"/>
                <a:gd name="T12" fmla="*/ 0 60000 65536"/>
                <a:gd name="T13" fmla="*/ 0 60000 65536"/>
                <a:gd name="T14" fmla="*/ 0 60000 65536"/>
                <a:gd name="T15" fmla="*/ 0 w 845"/>
                <a:gd name="T16" fmla="*/ 0 h 844"/>
                <a:gd name="T17" fmla="*/ 845 w 845"/>
                <a:gd name="T18" fmla="*/ 844 h 844"/>
              </a:gdLst>
              <a:ahLst/>
              <a:cxnLst>
                <a:cxn ang="T10">
                  <a:pos x="T0" y="T1"/>
                </a:cxn>
                <a:cxn ang="T11">
                  <a:pos x="T2" y="T3"/>
                </a:cxn>
                <a:cxn ang="T12">
                  <a:pos x="T4" y="T5"/>
                </a:cxn>
                <a:cxn ang="T13">
                  <a:pos x="T6" y="T7"/>
                </a:cxn>
                <a:cxn ang="T14">
                  <a:pos x="T8" y="T9"/>
                </a:cxn>
              </a:cxnLst>
              <a:rect l="T15" t="T16" r="T17" b="T18"/>
              <a:pathLst>
                <a:path w="845" h="844">
                  <a:moveTo>
                    <a:pt x="845" y="828"/>
                  </a:moveTo>
                  <a:lnTo>
                    <a:pt x="17" y="0"/>
                  </a:lnTo>
                  <a:lnTo>
                    <a:pt x="0" y="16"/>
                  </a:lnTo>
                  <a:lnTo>
                    <a:pt x="829" y="844"/>
                  </a:lnTo>
                  <a:lnTo>
                    <a:pt x="845" y="828"/>
                  </a:lnTo>
                  <a:close/>
                </a:path>
              </a:pathLst>
            </a:custGeom>
            <a:solidFill>
              <a:srgbClr val="0099FF"/>
            </a:solidFill>
            <a:ln w="9525">
              <a:solidFill>
                <a:srgbClr val="3333FF"/>
              </a:solidFill>
              <a:round/>
              <a:headEnd/>
              <a:tailEnd/>
            </a:ln>
          </p:spPr>
          <p:txBody>
            <a:bodyPr/>
            <a:lstStyle/>
            <a:p>
              <a:endParaRPr lang="en-US"/>
            </a:p>
          </p:txBody>
        </p:sp>
        <p:sp>
          <p:nvSpPr>
            <p:cNvPr id="82956" name="Freeform 37"/>
            <p:cNvSpPr>
              <a:spLocks/>
            </p:cNvSpPr>
            <p:nvPr/>
          </p:nvSpPr>
          <p:spPr bwMode="auto">
            <a:xfrm>
              <a:off x="2906" y="3337"/>
              <a:ext cx="231" cy="140"/>
            </a:xfrm>
            <a:custGeom>
              <a:avLst/>
              <a:gdLst>
                <a:gd name="T0" fmla="*/ 7 w 462"/>
                <a:gd name="T1" fmla="*/ 4 h 280"/>
                <a:gd name="T2" fmla="*/ 1 w 462"/>
                <a:gd name="T3" fmla="*/ 0 h 280"/>
                <a:gd name="T4" fmla="*/ 0 w 462"/>
                <a:gd name="T5" fmla="*/ 1 h 280"/>
                <a:gd name="T6" fmla="*/ 7 w 462"/>
                <a:gd name="T7" fmla="*/ 4 h 280"/>
                <a:gd name="T8" fmla="*/ 7 w 462"/>
                <a:gd name="T9" fmla="*/ 4 h 280"/>
                <a:gd name="T10" fmla="*/ 0 60000 65536"/>
                <a:gd name="T11" fmla="*/ 0 60000 65536"/>
                <a:gd name="T12" fmla="*/ 0 60000 65536"/>
                <a:gd name="T13" fmla="*/ 0 60000 65536"/>
                <a:gd name="T14" fmla="*/ 0 60000 65536"/>
                <a:gd name="T15" fmla="*/ 0 w 462"/>
                <a:gd name="T16" fmla="*/ 0 h 280"/>
                <a:gd name="T17" fmla="*/ 462 w 462"/>
                <a:gd name="T18" fmla="*/ 280 h 280"/>
              </a:gdLst>
              <a:ahLst/>
              <a:cxnLst>
                <a:cxn ang="T10">
                  <a:pos x="T0" y="T1"/>
                </a:cxn>
                <a:cxn ang="T11">
                  <a:pos x="T2" y="T3"/>
                </a:cxn>
                <a:cxn ang="T12">
                  <a:pos x="T4" y="T5"/>
                </a:cxn>
                <a:cxn ang="T13">
                  <a:pos x="T6" y="T7"/>
                </a:cxn>
                <a:cxn ang="T14">
                  <a:pos x="T8" y="T9"/>
                </a:cxn>
              </a:cxnLst>
              <a:rect l="T15" t="T16" r="T17" b="T18"/>
              <a:pathLst>
                <a:path w="462" h="280">
                  <a:moveTo>
                    <a:pt x="462" y="260"/>
                  </a:moveTo>
                  <a:lnTo>
                    <a:pt x="12" y="0"/>
                  </a:lnTo>
                  <a:lnTo>
                    <a:pt x="0" y="20"/>
                  </a:lnTo>
                  <a:lnTo>
                    <a:pt x="450" y="280"/>
                  </a:lnTo>
                  <a:lnTo>
                    <a:pt x="462" y="260"/>
                  </a:lnTo>
                  <a:close/>
                </a:path>
              </a:pathLst>
            </a:custGeom>
            <a:solidFill>
              <a:srgbClr val="0099FF"/>
            </a:solidFill>
            <a:ln w="9525">
              <a:solidFill>
                <a:srgbClr val="3333FF"/>
              </a:solidFill>
              <a:round/>
              <a:headEnd/>
              <a:tailEnd/>
            </a:ln>
          </p:spPr>
          <p:txBody>
            <a:bodyPr/>
            <a:lstStyle/>
            <a:p>
              <a:endParaRPr lang="en-US"/>
            </a:p>
          </p:txBody>
        </p:sp>
        <p:sp>
          <p:nvSpPr>
            <p:cNvPr id="82957" name="Freeform 38"/>
            <p:cNvSpPr>
              <a:spLocks/>
            </p:cNvSpPr>
            <p:nvPr/>
          </p:nvSpPr>
          <p:spPr bwMode="auto">
            <a:xfrm>
              <a:off x="3128" y="3469"/>
              <a:ext cx="141" cy="231"/>
            </a:xfrm>
            <a:custGeom>
              <a:avLst/>
              <a:gdLst>
                <a:gd name="T0" fmla="*/ 5 w 280"/>
                <a:gd name="T1" fmla="*/ 8 h 461"/>
                <a:gd name="T2" fmla="*/ 1 w 280"/>
                <a:gd name="T3" fmla="*/ 0 h 461"/>
                <a:gd name="T4" fmla="*/ 0 w 280"/>
                <a:gd name="T5" fmla="*/ 1 h 461"/>
                <a:gd name="T6" fmla="*/ 5 w 280"/>
                <a:gd name="T7" fmla="*/ 8 h 461"/>
                <a:gd name="T8" fmla="*/ 5 w 280"/>
                <a:gd name="T9" fmla="*/ 8 h 461"/>
                <a:gd name="T10" fmla="*/ 0 60000 65536"/>
                <a:gd name="T11" fmla="*/ 0 60000 65536"/>
                <a:gd name="T12" fmla="*/ 0 60000 65536"/>
                <a:gd name="T13" fmla="*/ 0 60000 65536"/>
                <a:gd name="T14" fmla="*/ 0 60000 65536"/>
                <a:gd name="T15" fmla="*/ 0 w 280"/>
                <a:gd name="T16" fmla="*/ 0 h 461"/>
                <a:gd name="T17" fmla="*/ 280 w 280"/>
                <a:gd name="T18" fmla="*/ 461 h 461"/>
              </a:gdLst>
              <a:ahLst/>
              <a:cxnLst>
                <a:cxn ang="T10">
                  <a:pos x="T0" y="T1"/>
                </a:cxn>
                <a:cxn ang="T11">
                  <a:pos x="T2" y="T3"/>
                </a:cxn>
                <a:cxn ang="T12">
                  <a:pos x="T4" y="T5"/>
                </a:cxn>
                <a:cxn ang="T13">
                  <a:pos x="T6" y="T7"/>
                </a:cxn>
                <a:cxn ang="T14">
                  <a:pos x="T8" y="T9"/>
                </a:cxn>
              </a:cxnLst>
              <a:rect l="T15" t="T16" r="T17" b="T18"/>
              <a:pathLst>
                <a:path w="280" h="461">
                  <a:moveTo>
                    <a:pt x="280" y="449"/>
                  </a:moveTo>
                  <a:lnTo>
                    <a:pt x="20" y="0"/>
                  </a:lnTo>
                  <a:lnTo>
                    <a:pt x="0" y="11"/>
                  </a:lnTo>
                  <a:lnTo>
                    <a:pt x="260" y="461"/>
                  </a:lnTo>
                  <a:lnTo>
                    <a:pt x="280" y="449"/>
                  </a:lnTo>
                  <a:close/>
                </a:path>
              </a:pathLst>
            </a:custGeom>
            <a:solidFill>
              <a:srgbClr val="0099FF"/>
            </a:solidFill>
            <a:ln w="9525">
              <a:solidFill>
                <a:srgbClr val="3333FF"/>
              </a:solidFill>
              <a:round/>
              <a:headEnd/>
              <a:tailEnd/>
            </a:ln>
          </p:spPr>
          <p:txBody>
            <a:bodyPr/>
            <a:lstStyle/>
            <a:p>
              <a:endParaRPr lang="en-US"/>
            </a:p>
          </p:txBody>
        </p:sp>
        <p:sp>
          <p:nvSpPr>
            <p:cNvPr id="82958" name="Rectangle 39"/>
            <p:cNvSpPr>
              <a:spLocks noChangeArrowheads="1"/>
            </p:cNvSpPr>
            <p:nvPr/>
          </p:nvSpPr>
          <p:spPr bwMode="auto">
            <a:xfrm>
              <a:off x="2796" y="2928"/>
              <a:ext cx="12" cy="142"/>
            </a:xfrm>
            <a:prstGeom prst="rect">
              <a:avLst/>
            </a:prstGeom>
            <a:solidFill>
              <a:srgbClr val="0099FF"/>
            </a:solidFill>
            <a:ln w="9525">
              <a:solidFill>
                <a:srgbClr val="3333FF"/>
              </a:solidFill>
              <a:miter lim="800000"/>
              <a:headEnd/>
              <a:tailEnd/>
            </a:ln>
          </p:spPr>
          <p:txBody>
            <a:bodyPr/>
            <a:lstStyle/>
            <a:p>
              <a:endParaRPr lang="en-US"/>
            </a:p>
          </p:txBody>
        </p:sp>
        <p:sp>
          <p:nvSpPr>
            <p:cNvPr id="82959" name="Freeform 40"/>
            <p:cNvSpPr>
              <a:spLocks/>
            </p:cNvSpPr>
            <p:nvPr/>
          </p:nvSpPr>
          <p:spPr bwMode="auto">
            <a:xfrm>
              <a:off x="2727" y="3066"/>
              <a:ext cx="80" cy="102"/>
            </a:xfrm>
            <a:custGeom>
              <a:avLst/>
              <a:gdLst>
                <a:gd name="T0" fmla="*/ 0 w 161"/>
                <a:gd name="T1" fmla="*/ 3 h 203"/>
                <a:gd name="T2" fmla="*/ 2 w 161"/>
                <a:gd name="T3" fmla="*/ 0 h 203"/>
                <a:gd name="T4" fmla="*/ 2 w 161"/>
                <a:gd name="T5" fmla="*/ 1 h 203"/>
                <a:gd name="T6" fmla="*/ 0 w 161"/>
                <a:gd name="T7" fmla="*/ 4 h 203"/>
                <a:gd name="T8" fmla="*/ 0 w 161"/>
                <a:gd name="T9" fmla="*/ 3 h 203"/>
                <a:gd name="T10" fmla="*/ 0 60000 65536"/>
                <a:gd name="T11" fmla="*/ 0 60000 65536"/>
                <a:gd name="T12" fmla="*/ 0 60000 65536"/>
                <a:gd name="T13" fmla="*/ 0 60000 65536"/>
                <a:gd name="T14" fmla="*/ 0 60000 65536"/>
                <a:gd name="T15" fmla="*/ 0 w 161"/>
                <a:gd name="T16" fmla="*/ 0 h 203"/>
                <a:gd name="T17" fmla="*/ 161 w 161"/>
                <a:gd name="T18" fmla="*/ 203 h 203"/>
              </a:gdLst>
              <a:ahLst/>
              <a:cxnLst>
                <a:cxn ang="T10">
                  <a:pos x="T0" y="T1"/>
                </a:cxn>
                <a:cxn ang="T11">
                  <a:pos x="T2" y="T3"/>
                </a:cxn>
                <a:cxn ang="T12">
                  <a:pos x="T4" y="T5"/>
                </a:cxn>
                <a:cxn ang="T13">
                  <a:pos x="T6" y="T7"/>
                </a:cxn>
                <a:cxn ang="T14">
                  <a:pos x="T8" y="T9"/>
                </a:cxn>
              </a:cxnLst>
              <a:rect l="T15" t="T16" r="T17" b="T18"/>
              <a:pathLst>
                <a:path w="161" h="203">
                  <a:moveTo>
                    <a:pt x="0" y="189"/>
                  </a:moveTo>
                  <a:lnTo>
                    <a:pt x="142" y="0"/>
                  </a:lnTo>
                  <a:lnTo>
                    <a:pt x="161" y="14"/>
                  </a:lnTo>
                  <a:lnTo>
                    <a:pt x="19" y="203"/>
                  </a:lnTo>
                  <a:lnTo>
                    <a:pt x="0" y="189"/>
                  </a:lnTo>
                  <a:close/>
                </a:path>
              </a:pathLst>
            </a:custGeom>
            <a:solidFill>
              <a:srgbClr val="0099FF"/>
            </a:solidFill>
            <a:ln w="9525">
              <a:solidFill>
                <a:srgbClr val="3333FF"/>
              </a:solidFill>
              <a:round/>
              <a:headEnd/>
              <a:tailEnd/>
            </a:ln>
          </p:spPr>
          <p:txBody>
            <a:bodyPr/>
            <a:lstStyle/>
            <a:p>
              <a:endParaRPr lang="en-US"/>
            </a:p>
          </p:txBody>
        </p:sp>
        <p:sp>
          <p:nvSpPr>
            <p:cNvPr id="82960" name="Freeform 41"/>
            <p:cNvSpPr>
              <a:spLocks/>
            </p:cNvSpPr>
            <p:nvPr/>
          </p:nvSpPr>
          <p:spPr bwMode="auto">
            <a:xfrm>
              <a:off x="2589" y="3265"/>
              <a:ext cx="249" cy="24"/>
            </a:xfrm>
            <a:custGeom>
              <a:avLst/>
              <a:gdLst>
                <a:gd name="T0" fmla="*/ 1 w 498"/>
                <a:gd name="T1" fmla="*/ 0 h 48"/>
                <a:gd name="T2" fmla="*/ 8 w 498"/>
                <a:gd name="T3" fmla="*/ 1 h 48"/>
                <a:gd name="T4" fmla="*/ 8 w 498"/>
                <a:gd name="T5" fmla="*/ 1 h 48"/>
                <a:gd name="T6" fmla="*/ 0 w 498"/>
                <a:gd name="T7" fmla="*/ 1 h 48"/>
                <a:gd name="T8" fmla="*/ 1 w 498"/>
                <a:gd name="T9" fmla="*/ 0 h 48"/>
                <a:gd name="T10" fmla="*/ 0 60000 65536"/>
                <a:gd name="T11" fmla="*/ 0 60000 65536"/>
                <a:gd name="T12" fmla="*/ 0 60000 65536"/>
                <a:gd name="T13" fmla="*/ 0 60000 65536"/>
                <a:gd name="T14" fmla="*/ 0 60000 65536"/>
                <a:gd name="T15" fmla="*/ 0 w 498"/>
                <a:gd name="T16" fmla="*/ 0 h 48"/>
                <a:gd name="T17" fmla="*/ 498 w 498"/>
                <a:gd name="T18" fmla="*/ 48 h 48"/>
              </a:gdLst>
              <a:ahLst/>
              <a:cxnLst>
                <a:cxn ang="T10">
                  <a:pos x="T0" y="T1"/>
                </a:cxn>
                <a:cxn ang="T11">
                  <a:pos x="T2" y="T3"/>
                </a:cxn>
                <a:cxn ang="T12">
                  <a:pos x="T4" y="T5"/>
                </a:cxn>
                <a:cxn ang="T13">
                  <a:pos x="T6" y="T7"/>
                </a:cxn>
                <a:cxn ang="T14">
                  <a:pos x="T8" y="T9"/>
                </a:cxn>
              </a:cxnLst>
              <a:rect l="T15" t="T16" r="T17" b="T18"/>
              <a:pathLst>
                <a:path w="498" h="48">
                  <a:moveTo>
                    <a:pt x="1" y="0"/>
                  </a:moveTo>
                  <a:lnTo>
                    <a:pt x="498" y="24"/>
                  </a:lnTo>
                  <a:lnTo>
                    <a:pt x="497" y="48"/>
                  </a:lnTo>
                  <a:lnTo>
                    <a:pt x="0" y="24"/>
                  </a:lnTo>
                  <a:lnTo>
                    <a:pt x="1" y="0"/>
                  </a:lnTo>
                  <a:close/>
                </a:path>
              </a:pathLst>
            </a:custGeom>
            <a:solidFill>
              <a:srgbClr val="0099FF"/>
            </a:solidFill>
            <a:ln w="9525">
              <a:solidFill>
                <a:srgbClr val="3333FF"/>
              </a:solidFill>
              <a:round/>
              <a:headEnd/>
              <a:tailEnd/>
            </a:ln>
          </p:spPr>
          <p:txBody>
            <a:bodyPr/>
            <a:lstStyle/>
            <a:p>
              <a:endParaRPr lang="en-US"/>
            </a:p>
          </p:txBody>
        </p:sp>
        <p:sp>
          <p:nvSpPr>
            <p:cNvPr id="82961" name="Freeform 42"/>
            <p:cNvSpPr>
              <a:spLocks/>
            </p:cNvSpPr>
            <p:nvPr/>
          </p:nvSpPr>
          <p:spPr bwMode="auto">
            <a:xfrm>
              <a:off x="2433" y="3206"/>
              <a:ext cx="158" cy="70"/>
            </a:xfrm>
            <a:custGeom>
              <a:avLst/>
              <a:gdLst>
                <a:gd name="T0" fmla="*/ 1 w 316"/>
                <a:gd name="T1" fmla="*/ 0 h 141"/>
                <a:gd name="T2" fmla="*/ 5 w 316"/>
                <a:gd name="T3" fmla="*/ 1 h 141"/>
                <a:gd name="T4" fmla="*/ 5 w 316"/>
                <a:gd name="T5" fmla="*/ 2 h 141"/>
                <a:gd name="T6" fmla="*/ 0 w 316"/>
                <a:gd name="T7" fmla="*/ 0 h 141"/>
                <a:gd name="T8" fmla="*/ 1 w 316"/>
                <a:gd name="T9" fmla="*/ 0 h 141"/>
                <a:gd name="T10" fmla="*/ 0 60000 65536"/>
                <a:gd name="T11" fmla="*/ 0 60000 65536"/>
                <a:gd name="T12" fmla="*/ 0 60000 65536"/>
                <a:gd name="T13" fmla="*/ 0 60000 65536"/>
                <a:gd name="T14" fmla="*/ 0 60000 65536"/>
                <a:gd name="T15" fmla="*/ 0 w 316"/>
                <a:gd name="T16" fmla="*/ 0 h 141"/>
                <a:gd name="T17" fmla="*/ 316 w 316"/>
                <a:gd name="T18" fmla="*/ 141 h 141"/>
              </a:gdLst>
              <a:ahLst/>
              <a:cxnLst>
                <a:cxn ang="T10">
                  <a:pos x="T0" y="T1"/>
                </a:cxn>
                <a:cxn ang="T11">
                  <a:pos x="T2" y="T3"/>
                </a:cxn>
                <a:cxn ang="T12">
                  <a:pos x="T4" y="T5"/>
                </a:cxn>
                <a:cxn ang="T13">
                  <a:pos x="T6" y="T7"/>
                </a:cxn>
                <a:cxn ang="T14">
                  <a:pos x="T8" y="T9"/>
                </a:cxn>
              </a:cxnLst>
              <a:rect l="T15" t="T16" r="T17" b="T18"/>
              <a:pathLst>
                <a:path w="316" h="141">
                  <a:moveTo>
                    <a:pt x="9" y="0"/>
                  </a:moveTo>
                  <a:lnTo>
                    <a:pt x="316" y="118"/>
                  </a:lnTo>
                  <a:lnTo>
                    <a:pt x="308" y="141"/>
                  </a:lnTo>
                  <a:lnTo>
                    <a:pt x="0" y="23"/>
                  </a:lnTo>
                  <a:lnTo>
                    <a:pt x="9" y="0"/>
                  </a:lnTo>
                  <a:close/>
                </a:path>
              </a:pathLst>
            </a:custGeom>
            <a:solidFill>
              <a:srgbClr val="0099FF"/>
            </a:solidFill>
            <a:ln w="9525">
              <a:solidFill>
                <a:srgbClr val="3333FF"/>
              </a:solidFill>
              <a:round/>
              <a:headEnd/>
              <a:tailEnd/>
            </a:ln>
          </p:spPr>
          <p:txBody>
            <a:bodyPr/>
            <a:lstStyle/>
            <a:p>
              <a:endParaRPr lang="en-US"/>
            </a:p>
          </p:txBody>
        </p:sp>
        <p:sp>
          <p:nvSpPr>
            <p:cNvPr id="82962" name="Freeform 43"/>
            <p:cNvSpPr>
              <a:spLocks/>
            </p:cNvSpPr>
            <p:nvPr/>
          </p:nvSpPr>
          <p:spPr bwMode="auto">
            <a:xfrm>
              <a:off x="2397" y="3183"/>
              <a:ext cx="41" cy="34"/>
            </a:xfrm>
            <a:custGeom>
              <a:avLst/>
              <a:gdLst>
                <a:gd name="T0" fmla="*/ 0 w 83"/>
                <a:gd name="T1" fmla="*/ 0 h 67"/>
                <a:gd name="T2" fmla="*/ 1 w 83"/>
                <a:gd name="T3" fmla="*/ 1 h 67"/>
                <a:gd name="T4" fmla="*/ 1 w 83"/>
                <a:gd name="T5" fmla="*/ 2 h 67"/>
                <a:gd name="T6" fmla="*/ 0 w 83"/>
                <a:gd name="T7" fmla="*/ 1 h 67"/>
                <a:gd name="T8" fmla="*/ 0 w 83"/>
                <a:gd name="T9" fmla="*/ 0 h 67"/>
                <a:gd name="T10" fmla="*/ 0 60000 65536"/>
                <a:gd name="T11" fmla="*/ 0 60000 65536"/>
                <a:gd name="T12" fmla="*/ 0 60000 65536"/>
                <a:gd name="T13" fmla="*/ 0 60000 65536"/>
                <a:gd name="T14" fmla="*/ 0 60000 65536"/>
                <a:gd name="T15" fmla="*/ 0 w 83"/>
                <a:gd name="T16" fmla="*/ 0 h 67"/>
                <a:gd name="T17" fmla="*/ 83 w 83"/>
                <a:gd name="T18" fmla="*/ 67 h 67"/>
              </a:gdLst>
              <a:ahLst/>
              <a:cxnLst>
                <a:cxn ang="T10">
                  <a:pos x="T0" y="T1"/>
                </a:cxn>
                <a:cxn ang="T11">
                  <a:pos x="T2" y="T3"/>
                </a:cxn>
                <a:cxn ang="T12">
                  <a:pos x="T4" y="T5"/>
                </a:cxn>
                <a:cxn ang="T13">
                  <a:pos x="T6" y="T7"/>
                </a:cxn>
                <a:cxn ang="T14">
                  <a:pos x="T8" y="T9"/>
                </a:cxn>
              </a:cxnLst>
              <a:rect l="T15" t="T16" r="T17" b="T18"/>
              <a:pathLst>
                <a:path w="83" h="67">
                  <a:moveTo>
                    <a:pt x="12" y="0"/>
                  </a:moveTo>
                  <a:lnTo>
                    <a:pt x="83" y="47"/>
                  </a:lnTo>
                  <a:lnTo>
                    <a:pt x="70" y="67"/>
                  </a:lnTo>
                  <a:lnTo>
                    <a:pt x="0" y="20"/>
                  </a:lnTo>
                  <a:lnTo>
                    <a:pt x="12" y="0"/>
                  </a:lnTo>
                  <a:close/>
                </a:path>
              </a:pathLst>
            </a:custGeom>
            <a:solidFill>
              <a:srgbClr val="0099FF"/>
            </a:solidFill>
            <a:ln w="9525">
              <a:solidFill>
                <a:srgbClr val="3333FF"/>
              </a:solidFill>
              <a:round/>
              <a:headEnd/>
              <a:tailEnd/>
            </a:ln>
          </p:spPr>
          <p:txBody>
            <a:bodyPr/>
            <a:lstStyle/>
            <a:p>
              <a:endParaRPr lang="en-US"/>
            </a:p>
          </p:txBody>
        </p:sp>
        <p:sp>
          <p:nvSpPr>
            <p:cNvPr id="82963" name="Freeform 44"/>
            <p:cNvSpPr>
              <a:spLocks/>
            </p:cNvSpPr>
            <p:nvPr/>
          </p:nvSpPr>
          <p:spPr bwMode="auto">
            <a:xfrm>
              <a:off x="2513" y="3114"/>
              <a:ext cx="117" cy="160"/>
            </a:xfrm>
            <a:custGeom>
              <a:avLst/>
              <a:gdLst>
                <a:gd name="T0" fmla="*/ 1 w 233"/>
                <a:gd name="T1" fmla="*/ 0 h 321"/>
                <a:gd name="T2" fmla="*/ 4 w 233"/>
                <a:gd name="T3" fmla="*/ 4 h 321"/>
                <a:gd name="T4" fmla="*/ 4 w 233"/>
                <a:gd name="T5" fmla="*/ 5 h 321"/>
                <a:gd name="T6" fmla="*/ 0 w 233"/>
                <a:gd name="T7" fmla="*/ 0 h 321"/>
                <a:gd name="T8" fmla="*/ 1 w 233"/>
                <a:gd name="T9" fmla="*/ 0 h 321"/>
                <a:gd name="T10" fmla="*/ 0 60000 65536"/>
                <a:gd name="T11" fmla="*/ 0 60000 65536"/>
                <a:gd name="T12" fmla="*/ 0 60000 65536"/>
                <a:gd name="T13" fmla="*/ 0 60000 65536"/>
                <a:gd name="T14" fmla="*/ 0 60000 65536"/>
                <a:gd name="T15" fmla="*/ 0 w 233"/>
                <a:gd name="T16" fmla="*/ 0 h 321"/>
                <a:gd name="T17" fmla="*/ 233 w 233"/>
                <a:gd name="T18" fmla="*/ 321 h 321"/>
              </a:gdLst>
              <a:ahLst/>
              <a:cxnLst>
                <a:cxn ang="T10">
                  <a:pos x="T0" y="T1"/>
                </a:cxn>
                <a:cxn ang="T11">
                  <a:pos x="T2" y="T3"/>
                </a:cxn>
                <a:cxn ang="T12">
                  <a:pos x="T4" y="T5"/>
                </a:cxn>
                <a:cxn ang="T13">
                  <a:pos x="T6" y="T7"/>
                </a:cxn>
                <a:cxn ang="T14">
                  <a:pos x="T8" y="T9"/>
                </a:cxn>
              </a:cxnLst>
              <a:rect l="T15" t="T16" r="T17" b="T18"/>
              <a:pathLst>
                <a:path w="233" h="321">
                  <a:moveTo>
                    <a:pt x="20" y="0"/>
                  </a:moveTo>
                  <a:lnTo>
                    <a:pt x="233" y="308"/>
                  </a:lnTo>
                  <a:lnTo>
                    <a:pt x="213" y="321"/>
                  </a:lnTo>
                  <a:lnTo>
                    <a:pt x="0" y="14"/>
                  </a:lnTo>
                  <a:lnTo>
                    <a:pt x="20" y="0"/>
                  </a:lnTo>
                  <a:close/>
                </a:path>
              </a:pathLst>
            </a:custGeom>
            <a:solidFill>
              <a:srgbClr val="0099FF"/>
            </a:solidFill>
            <a:ln w="9525">
              <a:solidFill>
                <a:srgbClr val="3333FF"/>
              </a:solidFill>
              <a:round/>
              <a:headEnd/>
              <a:tailEnd/>
            </a:ln>
          </p:spPr>
          <p:txBody>
            <a:bodyPr/>
            <a:lstStyle/>
            <a:p>
              <a:endParaRPr lang="en-US"/>
            </a:p>
          </p:txBody>
        </p:sp>
        <p:sp>
          <p:nvSpPr>
            <p:cNvPr id="82964" name="Freeform 45"/>
            <p:cNvSpPr>
              <a:spLocks/>
            </p:cNvSpPr>
            <p:nvPr/>
          </p:nvSpPr>
          <p:spPr bwMode="auto">
            <a:xfrm>
              <a:off x="2587" y="3289"/>
              <a:ext cx="182" cy="94"/>
            </a:xfrm>
            <a:custGeom>
              <a:avLst/>
              <a:gdLst>
                <a:gd name="T0" fmla="*/ 0 w 365"/>
                <a:gd name="T1" fmla="*/ 3 h 187"/>
                <a:gd name="T2" fmla="*/ 5 w 365"/>
                <a:gd name="T3" fmla="*/ 0 h 187"/>
                <a:gd name="T4" fmla="*/ 5 w 365"/>
                <a:gd name="T5" fmla="*/ 1 h 187"/>
                <a:gd name="T6" fmla="*/ 0 w 365"/>
                <a:gd name="T7" fmla="*/ 3 h 187"/>
                <a:gd name="T8" fmla="*/ 0 w 365"/>
                <a:gd name="T9" fmla="*/ 3 h 187"/>
                <a:gd name="T10" fmla="*/ 0 60000 65536"/>
                <a:gd name="T11" fmla="*/ 0 60000 65536"/>
                <a:gd name="T12" fmla="*/ 0 60000 65536"/>
                <a:gd name="T13" fmla="*/ 0 60000 65536"/>
                <a:gd name="T14" fmla="*/ 0 60000 65536"/>
                <a:gd name="T15" fmla="*/ 0 w 365"/>
                <a:gd name="T16" fmla="*/ 0 h 187"/>
                <a:gd name="T17" fmla="*/ 365 w 365"/>
                <a:gd name="T18" fmla="*/ 187 h 187"/>
              </a:gdLst>
              <a:ahLst/>
              <a:cxnLst>
                <a:cxn ang="T10">
                  <a:pos x="T0" y="T1"/>
                </a:cxn>
                <a:cxn ang="T11">
                  <a:pos x="T2" y="T3"/>
                </a:cxn>
                <a:cxn ang="T12">
                  <a:pos x="T4" y="T5"/>
                </a:cxn>
                <a:cxn ang="T13">
                  <a:pos x="T6" y="T7"/>
                </a:cxn>
                <a:cxn ang="T14">
                  <a:pos x="T8" y="T9"/>
                </a:cxn>
              </a:cxnLst>
              <a:rect l="T15" t="T16" r="T17" b="T18"/>
              <a:pathLst>
                <a:path w="365" h="187">
                  <a:moveTo>
                    <a:pt x="0" y="165"/>
                  </a:moveTo>
                  <a:lnTo>
                    <a:pt x="355" y="0"/>
                  </a:lnTo>
                  <a:lnTo>
                    <a:pt x="365" y="21"/>
                  </a:lnTo>
                  <a:lnTo>
                    <a:pt x="9" y="187"/>
                  </a:lnTo>
                  <a:lnTo>
                    <a:pt x="0" y="165"/>
                  </a:lnTo>
                  <a:close/>
                </a:path>
              </a:pathLst>
            </a:custGeom>
            <a:solidFill>
              <a:srgbClr val="0099FF"/>
            </a:solidFill>
            <a:ln w="9525">
              <a:solidFill>
                <a:srgbClr val="3333FF"/>
              </a:solidFill>
              <a:round/>
              <a:headEnd/>
              <a:tailEnd/>
            </a:ln>
          </p:spPr>
          <p:txBody>
            <a:bodyPr/>
            <a:lstStyle/>
            <a:p>
              <a:endParaRPr lang="en-US"/>
            </a:p>
          </p:txBody>
        </p:sp>
        <p:sp>
          <p:nvSpPr>
            <p:cNvPr id="82965" name="Freeform 46"/>
            <p:cNvSpPr>
              <a:spLocks/>
            </p:cNvSpPr>
            <p:nvPr/>
          </p:nvSpPr>
          <p:spPr bwMode="auto">
            <a:xfrm>
              <a:off x="2434" y="3372"/>
              <a:ext cx="156" cy="35"/>
            </a:xfrm>
            <a:custGeom>
              <a:avLst/>
              <a:gdLst>
                <a:gd name="T0" fmla="*/ 0 w 311"/>
                <a:gd name="T1" fmla="*/ 0 h 71"/>
                <a:gd name="T2" fmla="*/ 5 w 311"/>
                <a:gd name="T3" fmla="*/ 0 h 71"/>
                <a:gd name="T4" fmla="*/ 5 w 311"/>
                <a:gd name="T5" fmla="*/ 0 h 71"/>
                <a:gd name="T6" fmla="*/ 1 w 311"/>
                <a:gd name="T7" fmla="*/ 1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0" y="48"/>
                  </a:moveTo>
                  <a:lnTo>
                    <a:pt x="307" y="0"/>
                  </a:lnTo>
                  <a:lnTo>
                    <a:pt x="311" y="24"/>
                  </a:lnTo>
                  <a:lnTo>
                    <a:pt x="3" y="71"/>
                  </a:lnTo>
                  <a:lnTo>
                    <a:pt x="0" y="48"/>
                  </a:lnTo>
                  <a:close/>
                </a:path>
              </a:pathLst>
            </a:custGeom>
            <a:solidFill>
              <a:srgbClr val="0099FF"/>
            </a:solidFill>
            <a:ln w="9525">
              <a:solidFill>
                <a:srgbClr val="3333FF"/>
              </a:solidFill>
              <a:round/>
              <a:headEnd/>
              <a:tailEnd/>
            </a:ln>
          </p:spPr>
          <p:txBody>
            <a:bodyPr/>
            <a:lstStyle/>
            <a:p>
              <a:endParaRPr lang="en-US"/>
            </a:p>
          </p:txBody>
        </p:sp>
        <p:sp>
          <p:nvSpPr>
            <p:cNvPr id="82966" name="Freeform 47"/>
            <p:cNvSpPr>
              <a:spLocks/>
            </p:cNvSpPr>
            <p:nvPr/>
          </p:nvSpPr>
          <p:spPr bwMode="auto">
            <a:xfrm>
              <a:off x="3045" y="3257"/>
              <a:ext cx="82" cy="217"/>
            </a:xfrm>
            <a:custGeom>
              <a:avLst/>
              <a:gdLst>
                <a:gd name="T0" fmla="*/ 0 w 165"/>
                <a:gd name="T1" fmla="*/ 0 h 433"/>
                <a:gd name="T2" fmla="*/ 2 w 165"/>
                <a:gd name="T3" fmla="*/ 7 h 433"/>
                <a:gd name="T4" fmla="*/ 2 w 165"/>
                <a:gd name="T5" fmla="*/ 7 h 433"/>
                <a:gd name="T6" fmla="*/ 0 w 165"/>
                <a:gd name="T7" fmla="*/ 1 h 433"/>
                <a:gd name="T8" fmla="*/ 0 w 165"/>
                <a:gd name="T9" fmla="*/ 0 h 433"/>
                <a:gd name="T10" fmla="*/ 0 60000 65536"/>
                <a:gd name="T11" fmla="*/ 0 60000 65536"/>
                <a:gd name="T12" fmla="*/ 0 60000 65536"/>
                <a:gd name="T13" fmla="*/ 0 60000 65536"/>
                <a:gd name="T14" fmla="*/ 0 60000 65536"/>
                <a:gd name="T15" fmla="*/ 0 w 165"/>
                <a:gd name="T16" fmla="*/ 0 h 433"/>
                <a:gd name="T17" fmla="*/ 165 w 165"/>
                <a:gd name="T18" fmla="*/ 433 h 433"/>
              </a:gdLst>
              <a:ahLst/>
              <a:cxnLst>
                <a:cxn ang="T10">
                  <a:pos x="T0" y="T1"/>
                </a:cxn>
                <a:cxn ang="T11">
                  <a:pos x="T2" y="T3"/>
                </a:cxn>
                <a:cxn ang="T12">
                  <a:pos x="T4" y="T5"/>
                </a:cxn>
                <a:cxn ang="T13">
                  <a:pos x="T6" y="T7"/>
                </a:cxn>
                <a:cxn ang="T14">
                  <a:pos x="T8" y="T9"/>
                </a:cxn>
              </a:cxnLst>
              <a:rect l="T15" t="T16" r="T17" b="T18"/>
              <a:pathLst>
                <a:path w="165" h="433">
                  <a:moveTo>
                    <a:pt x="23" y="0"/>
                  </a:moveTo>
                  <a:lnTo>
                    <a:pt x="165" y="426"/>
                  </a:lnTo>
                  <a:lnTo>
                    <a:pt x="142" y="433"/>
                  </a:lnTo>
                  <a:lnTo>
                    <a:pt x="0" y="7"/>
                  </a:lnTo>
                  <a:lnTo>
                    <a:pt x="23" y="0"/>
                  </a:lnTo>
                  <a:close/>
                </a:path>
              </a:pathLst>
            </a:custGeom>
            <a:solidFill>
              <a:srgbClr val="0099FF"/>
            </a:solidFill>
            <a:ln w="9525">
              <a:solidFill>
                <a:srgbClr val="3333FF"/>
              </a:solidFill>
              <a:round/>
              <a:headEnd/>
              <a:tailEnd/>
            </a:ln>
          </p:spPr>
          <p:txBody>
            <a:bodyPr/>
            <a:lstStyle/>
            <a:p>
              <a:endParaRPr lang="en-US"/>
            </a:p>
          </p:txBody>
        </p:sp>
        <p:sp>
          <p:nvSpPr>
            <p:cNvPr id="82967" name="Freeform 48"/>
            <p:cNvSpPr>
              <a:spLocks/>
            </p:cNvSpPr>
            <p:nvPr/>
          </p:nvSpPr>
          <p:spPr bwMode="auto">
            <a:xfrm>
              <a:off x="3045" y="3092"/>
              <a:ext cx="47" cy="168"/>
            </a:xfrm>
            <a:custGeom>
              <a:avLst/>
              <a:gdLst>
                <a:gd name="T0" fmla="*/ 1 w 95"/>
                <a:gd name="T1" fmla="*/ 0 h 336"/>
                <a:gd name="T2" fmla="*/ 0 w 95"/>
                <a:gd name="T3" fmla="*/ 5 h 336"/>
                <a:gd name="T4" fmla="*/ 0 w 95"/>
                <a:gd name="T5" fmla="*/ 5 h 336"/>
                <a:gd name="T6" fmla="*/ 1 w 95"/>
                <a:gd name="T7" fmla="*/ 1 h 336"/>
                <a:gd name="T8" fmla="*/ 1 w 95"/>
                <a:gd name="T9" fmla="*/ 0 h 336"/>
                <a:gd name="T10" fmla="*/ 0 60000 65536"/>
                <a:gd name="T11" fmla="*/ 0 60000 65536"/>
                <a:gd name="T12" fmla="*/ 0 60000 65536"/>
                <a:gd name="T13" fmla="*/ 0 60000 65536"/>
                <a:gd name="T14" fmla="*/ 0 60000 65536"/>
                <a:gd name="T15" fmla="*/ 0 w 95"/>
                <a:gd name="T16" fmla="*/ 0 h 336"/>
                <a:gd name="T17" fmla="*/ 95 w 95"/>
                <a:gd name="T18" fmla="*/ 336 h 336"/>
              </a:gdLst>
              <a:ahLst/>
              <a:cxnLst>
                <a:cxn ang="T10">
                  <a:pos x="T0" y="T1"/>
                </a:cxn>
                <a:cxn ang="T11">
                  <a:pos x="T2" y="T3"/>
                </a:cxn>
                <a:cxn ang="T12">
                  <a:pos x="T4" y="T5"/>
                </a:cxn>
                <a:cxn ang="T13">
                  <a:pos x="T6" y="T7"/>
                </a:cxn>
                <a:cxn ang="T14">
                  <a:pos x="T8" y="T9"/>
                </a:cxn>
              </a:cxnLst>
              <a:rect l="T15" t="T16" r="T17" b="T18"/>
              <a:pathLst>
                <a:path w="95" h="336">
                  <a:moveTo>
                    <a:pt x="71" y="0"/>
                  </a:moveTo>
                  <a:lnTo>
                    <a:pt x="0" y="331"/>
                  </a:lnTo>
                  <a:lnTo>
                    <a:pt x="24" y="336"/>
                  </a:lnTo>
                  <a:lnTo>
                    <a:pt x="95" y="5"/>
                  </a:lnTo>
                  <a:lnTo>
                    <a:pt x="71" y="0"/>
                  </a:lnTo>
                  <a:close/>
                </a:path>
              </a:pathLst>
            </a:custGeom>
            <a:solidFill>
              <a:srgbClr val="0099FF"/>
            </a:solidFill>
            <a:ln w="9525">
              <a:solidFill>
                <a:srgbClr val="3333FF"/>
              </a:solidFill>
              <a:round/>
              <a:headEnd/>
              <a:tailEnd/>
            </a:ln>
          </p:spPr>
          <p:txBody>
            <a:bodyPr/>
            <a:lstStyle/>
            <a:p>
              <a:endParaRPr lang="en-US"/>
            </a:p>
          </p:txBody>
        </p:sp>
        <p:sp>
          <p:nvSpPr>
            <p:cNvPr id="82968" name="Freeform 49"/>
            <p:cNvSpPr>
              <a:spLocks/>
            </p:cNvSpPr>
            <p:nvPr/>
          </p:nvSpPr>
          <p:spPr bwMode="auto">
            <a:xfrm>
              <a:off x="3069" y="2963"/>
              <a:ext cx="23" cy="131"/>
            </a:xfrm>
            <a:custGeom>
              <a:avLst/>
              <a:gdLst>
                <a:gd name="T0" fmla="*/ 0 w 48"/>
                <a:gd name="T1" fmla="*/ 0 h 262"/>
                <a:gd name="T2" fmla="*/ 0 w 48"/>
                <a:gd name="T3" fmla="*/ 4 h 262"/>
                <a:gd name="T4" fmla="*/ 0 w 48"/>
                <a:gd name="T5" fmla="*/ 4 h 262"/>
                <a:gd name="T6" fmla="*/ 0 w 48"/>
                <a:gd name="T7" fmla="*/ 1 h 262"/>
                <a:gd name="T8" fmla="*/ 0 w 48"/>
                <a:gd name="T9" fmla="*/ 0 h 262"/>
                <a:gd name="T10" fmla="*/ 0 60000 65536"/>
                <a:gd name="T11" fmla="*/ 0 60000 65536"/>
                <a:gd name="T12" fmla="*/ 0 60000 65536"/>
                <a:gd name="T13" fmla="*/ 0 60000 65536"/>
                <a:gd name="T14" fmla="*/ 0 60000 65536"/>
                <a:gd name="T15" fmla="*/ 0 w 48"/>
                <a:gd name="T16" fmla="*/ 0 h 262"/>
                <a:gd name="T17" fmla="*/ 48 w 48"/>
                <a:gd name="T18" fmla="*/ 262 h 262"/>
              </a:gdLst>
              <a:ahLst/>
              <a:cxnLst>
                <a:cxn ang="T10">
                  <a:pos x="T0" y="T1"/>
                </a:cxn>
                <a:cxn ang="T11">
                  <a:pos x="T2" y="T3"/>
                </a:cxn>
                <a:cxn ang="T12">
                  <a:pos x="T4" y="T5"/>
                </a:cxn>
                <a:cxn ang="T13">
                  <a:pos x="T6" y="T7"/>
                </a:cxn>
                <a:cxn ang="T14">
                  <a:pos x="T8" y="T9"/>
                </a:cxn>
              </a:cxnLst>
              <a:rect l="T15" t="T16" r="T17" b="T18"/>
              <a:pathLst>
                <a:path w="48" h="262">
                  <a:moveTo>
                    <a:pt x="24" y="0"/>
                  </a:moveTo>
                  <a:lnTo>
                    <a:pt x="48" y="260"/>
                  </a:lnTo>
                  <a:lnTo>
                    <a:pt x="24" y="262"/>
                  </a:lnTo>
                  <a:lnTo>
                    <a:pt x="0" y="2"/>
                  </a:lnTo>
                  <a:lnTo>
                    <a:pt x="24" y="0"/>
                  </a:lnTo>
                  <a:close/>
                </a:path>
              </a:pathLst>
            </a:custGeom>
            <a:solidFill>
              <a:srgbClr val="0099FF"/>
            </a:solidFill>
            <a:ln w="9525">
              <a:solidFill>
                <a:srgbClr val="3333FF"/>
              </a:solidFill>
              <a:round/>
              <a:headEnd/>
              <a:tailEnd/>
            </a:ln>
          </p:spPr>
          <p:txBody>
            <a:bodyPr/>
            <a:lstStyle/>
            <a:p>
              <a:endParaRPr lang="en-US"/>
            </a:p>
          </p:txBody>
        </p:sp>
        <p:sp>
          <p:nvSpPr>
            <p:cNvPr id="82969" name="Freeform 50"/>
            <p:cNvSpPr>
              <a:spLocks/>
            </p:cNvSpPr>
            <p:nvPr/>
          </p:nvSpPr>
          <p:spPr bwMode="auto">
            <a:xfrm>
              <a:off x="2988" y="3113"/>
              <a:ext cx="79" cy="79"/>
            </a:xfrm>
            <a:custGeom>
              <a:avLst/>
              <a:gdLst>
                <a:gd name="T0" fmla="*/ 0 w 159"/>
                <a:gd name="T1" fmla="*/ 0 h 159"/>
                <a:gd name="T2" fmla="*/ 2 w 159"/>
                <a:gd name="T3" fmla="*/ 2 h 159"/>
                <a:gd name="T4" fmla="*/ 2 w 159"/>
                <a:gd name="T5" fmla="*/ 2 h 159"/>
                <a:gd name="T6" fmla="*/ 0 w 159"/>
                <a:gd name="T7" fmla="*/ 0 h 159"/>
                <a:gd name="T8" fmla="*/ 0 w 159"/>
                <a:gd name="T9" fmla="*/ 0 h 159"/>
                <a:gd name="T10" fmla="*/ 0 60000 65536"/>
                <a:gd name="T11" fmla="*/ 0 60000 65536"/>
                <a:gd name="T12" fmla="*/ 0 60000 65536"/>
                <a:gd name="T13" fmla="*/ 0 60000 65536"/>
                <a:gd name="T14" fmla="*/ 0 60000 65536"/>
                <a:gd name="T15" fmla="*/ 0 w 159"/>
                <a:gd name="T16" fmla="*/ 0 h 159"/>
                <a:gd name="T17" fmla="*/ 159 w 159"/>
                <a:gd name="T18" fmla="*/ 159 h 159"/>
              </a:gdLst>
              <a:ahLst/>
              <a:cxnLst>
                <a:cxn ang="T10">
                  <a:pos x="T0" y="T1"/>
                </a:cxn>
                <a:cxn ang="T11">
                  <a:pos x="T2" y="T3"/>
                </a:cxn>
                <a:cxn ang="T12">
                  <a:pos x="T4" y="T5"/>
                </a:cxn>
                <a:cxn ang="T13">
                  <a:pos x="T6" y="T7"/>
                </a:cxn>
                <a:cxn ang="T14">
                  <a:pos x="T8" y="T9"/>
                </a:cxn>
              </a:cxnLst>
              <a:rect l="T15" t="T16" r="T17" b="T18"/>
              <a:pathLst>
                <a:path w="159" h="159">
                  <a:moveTo>
                    <a:pt x="17" y="0"/>
                  </a:moveTo>
                  <a:lnTo>
                    <a:pt x="159" y="142"/>
                  </a:lnTo>
                  <a:lnTo>
                    <a:pt x="142" y="159"/>
                  </a:lnTo>
                  <a:lnTo>
                    <a:pt x="0" y="17"/>
                  </a:lnTo>
                  <a:lnTo>
                    <a:pt x="17" y="0"/>
                  </a:lnTo>
                  <a:close/>
                </a:path>
              </a:pathLst>
            </a:custGeom>
            <a:solidFill>
              <a:srgbClr val="0099FF"/>
            </a:solidFill>
            <a:ln w="9525">
              <a:solidFill>
                <a:srgbClr val="3333FF"/>
              </a:solidFill>
              <a:round/>
              <a:headEnd/>
              <a:tailEnd/>
            </a:ln>
          </p:spPr>
          <p:txBody>
            <a:bodyPr/>
            <a:lstStyle/>
            <a:p>
              <a:endParaRPr lang="en-US"/>
            </a:p>
          </p:txBody>
        </p:sp>
        <p:sp>
          <p:nvSpPr>
            <p:cNvPr id="82970" name="Freeform 51"/>
            <p:cNvSpPr>
              <a:spLocks/>
            </p:cNvSpPr>
            <p:nvPr/>
          </p:nvSpPr>
          <p:spPr bwMode="auto">
            <a:xfrm>
              <a:off x="2939" y="2997"/>
              <a:ext cx="58" cy="111"/>
            </a:xfrm>
            <a:custGeom>
              <a:avLst/>
              <a:gdLst>
                <a:gd name="T0" fmla="*/ 1 w 116"/>
                <a:gd name="T1" fmla="*/ 0 h 223"/>
                <a:gd name="T2" fmla="*/ 2 w 116"/>
                <a:gd name="T3" fmla="*/ 3 h 223"/>
                <a:gd name="T4" fmla="*/ 2 w 116"/>
                <a:gd name="T5" fmla="*/ 3 h 223"/>
                <a:gd name="T6" fmla="*/ 0 w 116"/>
                <a:gd name="T7" fmla="*/ 0 h 223"/>
                <a:gd name="T8" fmla="*/ 1 w 116"/>
                <a:gd name="T9" fmla="*/ 0 h 223"/>
                <a:gd name="T10" fmla="*/ 0 60000 65536"/>
                <a:gd name="T11" fmla="*/ 0 60000 65536"/>
                <a:gd name="T12" fmla="*/ 0 60000 65536"/>
                <a:gd name="T13" fmla="*/ 0 60000 65536"/>
                <a:gd name="T14" fmla="*/ 0 60000 65536"/>
                <a:gd name="T15" fmla="*/ 0 w 116"/>
                <a:gd name="T16" fmla="*/ 0 h 223"/>
                <a:gd name="T17" fmla="*/ 116 w 116"/>
                <a:gd name="T18" fmla="*/ 223 h 223"/>
              </a:gdLst>
              <a:ahLst/>
              <a:cxnLst>
                <a:cxn ang="T10">
                  <a:pos x="T0" y="T1"/>
                </a:cxn>
                <a:cxn ang="T11">
                  <a:pos x="T2" y="T3"/>
                </a:cxn>
                <a:cxn ang="T12">
                  <a:pos x="T4" y="T5"/>
                </a:cxn>
                <a:cxn ang="T13">
                  <a:pos x="T6" y="T7"/>
                </a:cxn>
                <a:cxn ang="T14">
                  <a:pos x="T8" y="T9"/>
                </a:cxn>
              </a:cxnLst>
              <a:rect l="T15" t="T16" r="T17" b="T18"/>
              <a:pathLst>
                <a:path w="116" h="223">
                  <a:moveTo>
                    <a:pt x="22" y="0"/>
                  </a:moveTo>
                  <a:lnTo>
                    <a:pt x="116" y="213"/>
                  </a:lnTo>
                  <a:lnTo>
                    <a:pt x="95" y="223"/>
                  </a:lnTo>
                  <a:lnTo>
                    <a:pt x="0" y="10"/>
                  </a:lnTo>
                  <a:lnTo>
                    <a:pt x="22" y="0"/>
                  </a:lnTo>
                  <a:close/>
                </a:path>
              </a:pathLst>
            </a:custGeom>
            <a:solidFill>
              <a:srgbClr val="0099FF"/>
            </a:solidFill>
            <a:ln w="9525">
              <a:solidFill>
                <a:srgbClr val="3333FF"/>
              </a:solidFill>
              <a:round/>
              <a:headEnd/>
              <a:tailEnd/>
            </a:ln>
          </p:spPr>
          <p:txBody>
            <a:bodyPr/>
            <a:lstStyle/>
            <a:p>
              <a:endParaRPr lang="en-US"/>
            </a:p>
          </p:txBody>
        </p:sp>
        <p:sp>
          <p:nvSpPr>
            <p:cNvPr id="82971" name="Freeform 52"/>
            <p:cNvSpPr>
              <a:spLocks/>
            </p:cNvSpPr>
            <p:nvPr/>
          </p:nvSpPr>
          <p:spPr bwMode="auto">
            <a:xfrm>
              <a:off x="2915" y="3233"/>
              <a:ext cx="94" cy="171"/>
            </a:xfrm>
            <a:custGeom>
              <a:avLst/>
              <a:gdLst>
                <a:gd name="T0" fmla="*/ 1 w 187"/>
                <a:gd name="T1" fmla="*/ 0 h 342"/>
                <a:gd name="T2" fmla="*/ 3 w 187"/>
                <a:gd name="T3" fmla="*/ 5 h 342"/>
                <a:gd name="T4" fmla="*/ 3 w 187"/>
                <a:gd name="T5" fmla="*/ 5 h 342"/>
                <a:gd name="T6" fmla="*/ 0 w 187"/>
                <a:gd name="T7" fmla="*/ 1 h 342"/>
                <a:gd name="T8" fmla="*/ 1 w 187"/>
                <a:gd name="T9" fmla="*/ 0 h 342"/>
                <a:gd name="T10" fmla="*/ 0 60000 65536"/>
                <a:gd name="T11" fmla="*/ 0 60000 65536"/>
                <a:gd name="T12" fmla="*/ 0 60000 65536"/>
                <a:gd name="T13" fmla="*/ 0 60000 65536"/>
                <a:gd name="T14" fmla="*/ 0 60000 65536"/>
                <a:gd name="T15" fmla="*/ 0 w 187"/>
                <a:gd name="T16" fmla="*/ 0 h 342"/>
                <a:gd name="T17" fmla="*/ 187 w 187"/>
                <a:gd name="T18" fmla="*/ 342 h 342"/>
              </a:gdLst>
              <a:ahLst/>
              <a:cxnLst>
                <a:cxn ang="T10">
                  <a:pos x="T0" y="T1"/>
                </a:cxn>
                <a:cxn ang="T11">
                  <a:pos x="T2" y="T3"/>
                </a:cxn>
                <a:cxn ang="T12">
                  <a:pos x="T4" y="T5"/>
                </a:cxn>
                <a:cxn ang="T13">
                  <a:pos x="T6" y="T7"/>
                </a:cxn>
                <a:cxn ang="T14">
                  <a:pos x="T8" y="T9"/>
                </a:cxn>
              </a:cxnLst>
              <a:rect l="T15" t="T16" r="T17" b="T18"/>
              <a:pathLst>
                <a:path w="187" h="342">
                  <a:moveTo>
                    <a:pt x="21" y="0"/>
                  </a:moveTo>
                  <a:lnTo>
                    <a:pt x="187" y="332"/>
                  </a:lnTo>
                  <a:lnTo>
                    <a:pt x="166" y="342"/>
                  </a:lnTo>
                  <a:lnTo>
                    <a:pt x="0" y="11"/>
                  </a:lnTo>
                  <a:lnTo>
                    <a:pt x="21" y="0"/>
                  </a:lnTo>
                  <a:close/>
                </a:path>
              </a:pathLst>
            </a:custGeom>
            <a:solidFill>
              <a:srgbClr val="0099FF"/>
            </a:solidFill>
            <a:ln w="9525">
              <a:solidFill>
                <a:srgbClr val="3333FF"/>
              </a:solidFill>
              <a:round/>
              <a:headEnd/>
              <a:tailEnd/>
            </a:ln>
          </p:spPr>
          <p:txBody>
            <a:bodyPr/>
            <a:lstStyle/>
            <a:p>
              <a:endParaRPr lang="en-US"/>
            </a:p>
          </p:txBody>
        </p:sp>
        <p:sp>
          <p:nvSpPr>
            <p:cNvPr id="82972" name="Freeform 53"/>
            <p:cNvSpPr>
              <a:spLocks/>
            </p:cNvSpPr>
            <p:nvPr/>
          </p:nvSpPr>
          <p:spPr bwMode="auto">
            <a:xfrm>
              <a:off x="3050" y="3573"/>
              <a:ext cx="155" cy="35"/>
            </a:xfrm>
            <a:custGeom>
              <a:avLst/>
              <a:gdLst>
                <a:gd name="T0" fmla="*/ 0 w 311"/>
                <a:gd name="T1" fmla="*/ 0 h 71"/>
                <a:gd name="T2" fmla="*/ 4 w 311"/>
                <a:gd name="T3" fmla="*/ 0 h 71"/>
                <a:gd name="T4" fmla="*/ 4 w 311"/>
                <a:gd name="T5" fmla="*/ 1 h 71"/>
                <a:gd name="T6" fmla="*/ 0 w 311"/>
                <a:gd name="T7" fmla="*/ 0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3" y="0"/>
                  </a:moveTo>
                  <a:lnTo>
                    <a:pt x="311" y="47"/>
                  </a:lnTo>
                  <a:lnTo>
                    <a:pt x="307" y="71"/>
                  </a:lnTo>
                  <a:lnTo>
                    <a:pt x="0" y="23"/>
                  </a:lnTo>
                  <a:lnTo>
                    <a:pt x="3" y="0"/>
                  </a:lnTo>
                  <a:close/>
                </a:path>
              </a:pathLst>
            </a:custGeom>
            <a:solidFill>
              <a:srgbClr val="0099FF"/>
            </a:solidFill>
            <a:ln w="9525">
              <a:solidFill>
                <a:srgbClr val="3333FF"/>
              </a:solidFill>
              <a:round/>
              <a:headEnd/>
              <a:tailEnd/>
            </a:ln>
          </p:spPr>
          <p:txBody>
            <a:bodyPr/>
            <a:lstStyle/>
            <a:p>
              <a:endParaRPr lang="en-US"/>
            </a:p>
          </p:txBody>
        </p:sp>
        <p:sp>
          <p:nvSpPr>
            <p:cNvPr id="82973" name="Freeform 54"/>
            <p:cNvSpPr>
              <a:spLocks/>
            </p:cNvSpPr>
            <p:nvPr/>
          </p:nvSpPr>
          <p:spPr bwMode="auto">
            <a:xfrm>
              <a:off x="2906" y="3491"/>
              <a:ext cx="148" cy="92"/>
            </a:xfrm>
            <a:custGeom>
              <a:avLst/>
              <a:gdLst>
                <a:gd name="T0" fmla="*/ 1 w 296"/>
                <a:gd name="T1" fmla="*/ 0 h 186"/>
                <a:gd name="T2" fmla="*/ 5 w 296"/>
                <a:gd name="T3" fmla="*/ 2 h 186"/>
                <a:gd name="T4" fmla="*/ 5 w 296"/>
                <a:gd name="T5" fmla="*/ 2 h 186"/>
                <a:gd name="T6" fmla="*/ 0 w 296"/>
                <a:gd name="T7" fmla="*/ 0 h 186"/>
                <a:gd name="T8" fmla="*/ 1 w 296"/>
                <a:gd name="T9" fmla="*/ 0 h 186"/>
                <a:gd name="T10" fmla="*/ 0 60000 65536"/>
                <a:gd name="T11" fmla="*/ 0 60000 65536"/>
                <a:gd name="T12" fmla="*/ 0 60000 65536"/>
                <a:gd name="T13" fmla="*/ 0 60000 65536"/>
                <a:gd name="T14" fmla="*/ 0 60000 65536"/>
                <a:gd name="T15" fmla="*/ 0 w 296"/>
                <a:gd name="T16" fmla="*/ 0 h 186"/>
                <a:gd name="T17" fmla="*/ 296 w 296"/>
                <a:gd name="T18" fmla="*/ 186 h 186"/>
              </a:gdLst>
              <a:ahLst/>
              <a:cxnLst>
                <a:cxn ang="T10">
                  <a:pos x="T0" y="T1"/>
                </a:cxn>
                <a:cxn ang="T11">
                  <a:pos x="T2" y="T3"/>
                </a:cxn>
                <a:cxn ang="T12">
                  <a:pos x="T4" y="T5"/>
                </a:cxn>
                <a:cxn ang="T13">
                  <a:pos x="T6" y="T7"/>
                </a:cxn>
                <a:cxn ang="T14">
                  <a:pos x="T8" y="T9"/>
                </a:cxn>
              </a:cxnLst>
              <a:rect l="T15" t="T16" r="T17" b="T18"/>
              <a:pathLst>
                <a:path w="296" h="186">
                  <a:moveTo>
                    <a:pt x="12" y="0"/>
                  </a:moveTo>
                  <a:lnTo>
                    <a:pt x="296" y="166"/>
                  </a:lnTo>
                  <a:lnTo>
                    <a:pt x="284" y="186"/>
                  </a:lnTo>
                  <a:lnTo>
                    <a:pt x="0" y="20"/>
                  </a:lnTo>
                  <a:lnTo>
                    <a:pt x="12" y="0"/>
                  </a:lnTo>
                  <a:close/>
                </a:path>
              </a:pathLst>
            </a:custGeom>
            <a:solidFill>
              <a:srgbClr val="0099FF"/>
            </a:solidFill>
            <a:ln w="9525">
              <a:solidFill>
                <a:srgbClr val="3333FF"/>
              </a:solidFill>
              <a:round/>
              <a:headEnd/>
              <a:tailEnd/>
            </a:ln>
          </p:spPr>
          <p:txBody>
            <a:bodyPr/>
            <a:lstStyle/>
            <a:p>
              <a:endParaRPr lang="en-US"/>
            </a:p>
          </p:txBody>
        </p:sp>
        <p:sp>
          <p:nvSpPr>
            <p:cNvPr id="82974" name="Freeform 55"/>
            <p:cNvSpPr>
              <a:spLocks/>
            </p:cNvSpPr>
            <p:nvPr/>
          </p:nvSpPr>
          <p:spPr bwMode="auto">
            <a:xfrm>
              <a:off x="2719" y="3490"/>
              <a:ext cx="190" cy="24"/>
            </a:xfrm>
            <a:custGeom>
              <a:avLst/>
              <a:gdLst>
                <a:gd name="T0" fmla="*/ 0 w 380"/>
                <a:gd name="T1" fmla="*/ 1 h 47"/>
                <a:gd name="T2" fmla="*/ 6 w 380"/>
                <a:gd name="T3" fmla="*/ 0 h 47"/>
                <a:gd name="T4" fmla="*/ 6 w 380"/>
                <a:gd name="T5" fmla="*/ 1 h 47"/>
                <a:gd name="T6" fmla="*/ 1 w 380"/>
                <a:gd name="T7" fmla="*/ 1 h 47"/>
                <a:gd name="T8" fmla="*/ 0 w 380"/>
                <a:gd name="T9" fmla="*/ 1 h 47"/>
                <a:gd name="T10" fmla="*/ 0 60000 65536"/>
                <a:gd name="T11" fmla="*/ 0 60000 65536"/>
                <a:gd name="T12" fmla="*/ 0 60000 65536"/>
                <a:gd name="T13" fmla="*/ 0 60000 65536"/>
                <a:gd name="T14" fmla="*/ 0 60000 65536"/>
                <a:gd name="T15" fmla="*/ 0 w 380"/>
                <a:gd name="T16" fmla="*/ 0 h 47"/>
                <a:gd name="T17" fmla="*/ 380 w 380"/>
                <a:gd name="T18" fmla="*/ 47 h 47"/>
              </a:gdLst>
              <a:ahLst/>
              <a:cxnLst>
                <a:cxn ang="T10">
                  <a:pos x="T0" y="T1"/>
                </a:cxn>
                <a:cxn ang="T11">
                  <a:pos x="T2" y="T3"/>
                </a:cxn>
                <a:cxn ang="T12">
                  <a:pos x="T4" y="T5"/>
                </a:cxn>
                <a:cxn ang="T13">
                  <a:pos x="T6" y="T7"/>
                </a:cxn>
                <a:cxn ang="T14">
                  <a:pos x="T8" y="T9"/>
                </a:cxn>
              </a:cxnLst>
              <a:rect l="T15" t="T16" r="T17" b="T18"/>
              <a:pathLst>
                <a:path w="380" h="47">
                  <a:moveTo>
                    <a:pt x="0" y="24"/>
                  </a:moveTo>
                  <a:lnTo>
                    <a:pt x="379" y="0"/>
                  </a:lnTo>
                  <a:lnTo>
                    <a:pt x="380" y="24"/>
                  </a:lnTo>
                  <a:lnTo>
                    <a:pt x="1" y="47"/>
                  </a:lnTo>
                  <a:lnTo>
                    <a:pt x="0" y="24"/>
                  </a:lnTo>
                  <a:close/>
                </a:path>
              </a:pathLst>
            </a:custGeom>
            <a:solidFill>
              <a:srgbClr val="0099FF"/>
            </a:solidFill>
            <a:ln w="9525">
              <a:solidFill>
                <a:srgbClr val="3333FF"/>
              </a:solidFill>
              <a:round/>
              <a:headEnd/>
              <a:tailEnd/>
            </a:ln>
          </p:spPr>
          <p:txBody>
            <a:bodyPr/>
            <a:lstStyle/>
            <a:p>
              <a:endParaRPr lang="en-US"/>
            </a:p>
          </p:txBody>
        </p:sp>
        <p:sp>
          <p:nvSpPr>
            <p:cNvPr id="82975" name="Freeform 56"/>
            <p:cNvSpPr>
              <a:spLocks/>
            </p:cNvSpPr>
            <p:nvPr/>
          </p:nvSpPr>
          <p:spPr bwMode="auto">
            <a:xfrm>
              <a:off x="2681" y="3502"/>
              <a:ext cx="136" cy="93"/>
            </a:xfrm>
            <a:custGeom>
              <a:avLst/>
              <a:gdLst>
                <a:gd name="T0" fmla="*/ 0 w 273"/>
                <a:gd name="T1" fmla="*/ 3 h 186"/>
                <a:gd name="T2" fmla="*/ 4 w 273"/>
                <a:gd name="T3" fmla="*/ 0 h 186"/>
                <a:gd name="T4" fmla="*/ 4 w 273"/>
                <a:gd name="T5" fmla="*/ 1 h 186"/>
                <a:gd name="T6" fmla="*/ 0 w 273"/>
                <a:gd name="T7" fmla="*/ 3 h 186"/>
                <a:gd name="T8" fmla="*/ 0 w 273"/>
                <a:gd name="T9" fmla="*/ 3 h 186"/>
                <a:gd name="T10" fmla="*/ 0 60000 65536"/>
                <a:gd name="T11" fmla="*/ 0 60000 65536"/>
                <a:gd name="T12" fmla="*/ 0 60000 65536"/>
                <a:gd name="T13" fmla="*/ 0 60000 65536"/>
                <a:gd name="T14" fmla="*/ 0 60000 65536"/>
                <a:gd name="T15" fmla="*/ 0 w 273"/>
                <a:gd name="T16" fmla="*/ 0 h 186"/>
                <a:gd name="T17" fmla="*/ 273 w 273"/>
                <a:gd name="T18" fmla="*/ 186 h 186"/>
              </a:gdLst>
              <a:ahLst/>
              <a:cxnLst>
                <a:cxn ang="T10">
                  <a:pos x="T0" y="T1"/>
                </a:cxn>
                <a:cxn ang="T11">
                  <a:pos x="T2" y="T3"/>
                </a:cxn>
                <a:cxn ang="T12">
                  <a:pos x="T4" y="T5"/>
                </a:cxn>
                <a:cxn ang="T13">
                  <a:pos x="T6" y="T7"/>
                </a:cxn>
                <a:cxn ang="T14">
                  <a:pos x="T8" y="T9"/>
                </a:cxn>
              </a:cxnLst>
              <a:rect l="T15" t="T16" r="T17" b="T18"/>
              <a:pathLst>
                <a:path w="273" h="186">
                  <a:moveTo>
                    <a:pt x="0" y="165"/>
                  </a:moveTo>
                  <a:lnTo>
                    <a:pt x="260" y="0"/>
                  </a:lnTo>
                  <a:lnTo>
                    <a:pt x="273" y="20"/>
                  </a:lnTo>
                  <a:lnTo>
                    <a:pt x="13" y="186"/>
                  </a:lnTo>
                  <a:lnTo>
                    <a:pt x="0" y="165"/>
                  </a:lnTo>
                  <a:close/>
                </a:path>
              </a:pathLst>
            </a:custGeom>
            <a:solidFill>
              <a:srgbClr val="0099FF"/>
            </a:solidFill>
            <a:ln w="9525">
              <a:solidFill>
                <a:srgbClr val="3333FF"/>
              </a:solidFill>
              <a:round/>
              <a:headEnd/>
              <a:tailEnd/>
            </a:ln>
          </p:spPr>
          <p:txBody>
            <a:bodyPr/>
            <a:lstStyle/>
            <a:p>
              <a:endParaRPr lang="en-US"/>
            </a:p>
          </p:txBody>
        </p:sp>
        <p:sp>
          <p:nvSpPr>
            <p:cNvPr id="82976" name="Freeform 57"/>
            <p:cNvSpPr>
              <a:spLocks/>
            </p:cNvSpPr>
            <p:nvPr/>
          </p:nvSpPr>
          <p:spPr bwMode="auto">
            <a:xfrm>
              <a:off x="2541" y="3585"/>
              <a:ext cx="145" cy="46"/>
            </a:xfrm>
            <a:custGeom>
              <a:avLst/>
              <a:gdLst>
                <a:gd name="T0" fmla="*/ 0 w 290"/>
                <a:gd name="T1" fmla="*/ 1 h 94"/>
                <a:gd name="T2" fmla="*/ 5 w 290"/>
                <a:gd name="T3" fmla="*/ 0 h 94"/>
                <a:gd name="T4" fmla="*/ 5 w 290"/>
                <a:gd name="T5" fmla="*/ 0 h 94"/>
                <a:gd name="T6" fmla="*/ 1 w 290"/>
                <a:gd name="T7" fmla="*/ 1 h 94"/>
                <a:gd name="T8" fmla="*/ 0 w 290"/>
                <a:gd name="T9" fmla="*/ 1 h 94"/>
                <a:gd name="T10" fmla="*/ 0 60000 65536"/>
                <a:gd name="T11" fmla="*/ 0 60000 65536"/>
                <a:gd name="T12" fmla="*/ 0 60000 65536"/>
                <a:gd name="T13" fmla="*/ 0 60000 65536"/>
                <a:gd name="T14" fmla="*/ 0 60000 65536"/>
                <a:gd name="T15" fmla="*/ 0 w 290"/>
                <a:gd name="T16" fmla="*/ 0 h 94"/>
                <a:gd name="T17" fmla="*/ 290 w 290"/>
                <a:gd name="T18" fmla="*/ 94 h 94"/>
              </a:gdLst>
              <a:ahLst/>
              <a:cxnLst>
                <a:cxn ang="T10">
                  <a:pos x="T0" y="T1"/>
                </a:cxn>
                <a:cxn ang="T11">
                  <a:pos x="T2" y="T3"/>
                </a:cxn>
                <a:cxn ang="T12">
                  <a:pos x="T4" y="T5"/>
                </a:cxn>
                <a:cxn ang="T13">
                  <a:pos x="T6" y="T7"/>
                </a:cxn>
                <a:cxn ang="T14">
                  <a:pos x="T8" y="T9"/>
                </a:cxn>
              </a:cxnLst>
              <a:rect l="T15" t="T16" r="T17" b="T18"/>
              <a:pathLst>
                <a:path w="290" h="94">
                  <a:moveTo>
                    <a:pt x="0" y="71"/>
                  </a:moveTo>
                  <a:lnTo>
                    <a:pt x="284" y="0"/>
                  </a:lnTo>
                  <a:lnTo>
                    <a:pt x="290" y="23"/>
                  </a:lnTo>
                  <a:lnTo>
                    <a:pt x="6" y="94"/>
                  </a:lnTo>
                  <a:lnTo>
                    <a:pt x="0" y="71"/>
                  </a:lnTo>
                  <a:close/>
                </a:path>
              </a:pathLst>
            </a:custGeom>
            <a:solidFill>
              <a:srgbClr val="0099FF"/>
            </a:solidFill>
            <a:ln w="9525">
              <a:solidFill>
                <a:srgbClr val="3333FF"/>
              </a:solidFill>
              <a:round/>
              <a:headEnd/>
              <a:tailEnd/>
            </a:ln>
          </p:spPr>
          <p:txBody>
            <a:bodyPr/>
            <a:lstStyle/>
            <a:p>
              <a:endParaRPr lang="en-US"/>
            </a:p>
          </p:txBody>
        </p:sp>
        <p:sp>
          <p:nvSpPr>
            <p:cNvPr id="82977" name="Freeform 58"/>
            <p:cNvSpPr>
              <a:spLocks/>
            </p:cNvSpPr>
            <p:nvPr/>
          </p:nvSpPr>
          <p:spPr bwMode="auto">
            <a:xfrm>
              <a:off x="3176" y="3399"/>
              <a:ext cx="70" cy="135"/>
            </a:xfrm>
            <a:custGeom>
              <a:avLst/>
              <a:gdLst>
                <a:gd name="T0" fmla="*/ 2 w 139"/>
                <a:gd name="T1" fmla="*/ 0 h 269"/>
                <a:gd name="T2" fmla="*/ 0 w 139"/>
                <a:gd name="T3" fmla="*/ 5 h 269"/>
                <a:gd name="T4" fmla="*/ 1 w 139"/>
                <a:gd name="T5" fmla="*/ 5 h 269"/>
                <a:gd name="T6" fmla="*/ 3 w 139"/>
                <a:gd name="T7" fmla="*/ 1 h 269"/>
                <a:gd name="T8" fmla="*/ 2 w 139"/>
                <a:gd name="T9" fmla="*/ 0 h 269"/>
                <a:gd name="T10" fmla="*/ 0 60000 65536"/>
                <a:gd name="T11" fmla="*/ 0 60000 65536"/>
                <a:gd name="T12" fmla="*/ 0 60000 65536"/>
                <a:gd name="T13" fmla="*/ 0 60000 65536"/>
                <a:gd name="T14" fmla="*/ 0 60000 65536"/>
                <a:gd name="T15" fmla="*/ 0 w 139"/>
                <a:gd name="T16" fmla="*/ 0 h 269"/>
                <a:gd name="T17" fmla="*/ 139 w 139"/>
                <a:gd name="T18" fmla="*/ 269 h 269"/>
              </a:gdLst>
              <a:ahLst/>
              <a:cxnLst>
                <a:cxn ang="T10">
                  <a:pos x="T0" y="T1"/>
                </a:cxn>
                <a:cxn ang="T11">
                  <a:pos x="T2" y="T3"/>
                </a:cxn>
                <a:cxn ang="T12">
                  <a:pos x="T4" y="T5"/>
                </a:cxn>
                <a:cxn ang="T13">
                  <a:pos x="T6" y="T7"/>
                </a:cxn>
                <a:cxn ang="T14">
                  <a:pos x="T8" y="T9"/>
                </a:cxn>
              </a:cxnLst>
              <a:rect l="T15" t="T16" r="T17" b="T18"/>
              <a:pathLst>
                <a:path w="139" h="269">
                  <a:moveTo>
                    <a:pt x="118" y="0"/>
                  </a:moveTo>
                  <a:lnTo>
                    <a:pt x="0" y="260"/>
                  </a:lnTo>
                  <a:lnTo>
                    <a:pt x="21" y="269"/>
                  </a:lnTo>
                  <a:lnTo>
                    <a:pt x="139" y="9"/>
                  </a:lnTo>
                  <a:lnTo>
                    <a:pt x="118" y="0"/>
                  </a:lnTo>
                  <a:close/>
                </a:path>
              </a:pathLst>
            </a:custGeom>
            <a:solidFill>
              <a:srgbClr val="0099FF"/>
            </a:solidFill>
            <a:ln w="9525">
              <a:solidFill>
                <a:srgbClr val="3333FF"/>
              </a:solidFill>
              <a:round/>
              <a:headEnd/>
              <a:tailEnd/>
            </a:ln>
          </p:spPr>
          <p:txBody>
            <a:bodyPr/>
            <a:lstStyle/>
            <a:p>
              <a:endParaRPr lang="en-US"/>
            </a:p>
          </p:txBody>
        </p:sp>
        <p:sp>
          <p:nvSpPr>
            <p:cNvPr id="82978" name="Freeform 59"/>
            <p:cNvSpPr>
              <a:spLocks/>
            </p:cNvSpPr>
            <p:nvPr/>
          </p:nvSpPr>
          <p:spPr bwMode="auto">
            <a:xfrm>
              <a:off x="3082" y="3231"/>
              <a:ext cx="126" cy="104"/>
            </a:xfrm>
            <a:custGeom>
              <a:avLst/>
              <a:gdLst>
                <a:gd name="T0" fmla="*/ 4 w 252"/>
                <a:gd name="T1" fmla="*/ 0 h 208"/>
                <a:gd name="T2" fmla="*/ 0 w 252"/>
                <a:gd name="T3" fmla="*/ 3 h 208"/>
                <a:gd name="T4" fmla="*/ 1 w 252"/>
                <a:gd name="T5" fmla="*/ 3 h 208"/>
                <a:gd name="T6" fmla="*/ 4 w 252"/>
                <a:gd name="T7" fmla="*/ 1 h 208"/>
                <a:gd name="T8" fmla="*/ 4 w 252"/>
                <a:gd name="T9" fmla="*/ 0 h 208"/>
                <a:gd name="T10" fmla="*/ 0 60000 65536"/>
                <a:gd name="T11" fmla="*/ 0 60000 65536"/>
                <a:gd name="T12" fmla="*/ 0 60000 65536"/>
                <a:gd name="T13" fmla="*/ 0 60000 65536"/>
                <a:gd name="T14" fmla="*/ 0 60000 65536"/>
                <a:gd name="T15" fmla="*/ 0 w 252"/>
                <a:gd name="T16" fmla="*/ 0 h 208"/>
                <a:gd name="T17" fmla="*/ 252 w 252"/>
                <a:gd name="T18" fmla="*/ 208 h 208"/>
              </a:gdLst>
              <a:ahLst/>
              <a:cxnLst>
                <a:cxn ang="T10">
                  <a:pos x="T0" y="T1"/>
                </a:cxn>
                <a:cxn ang="T11">
                  <a:pos x="T2" y="T3"/>
                </a:cxn>
                <a:cxn ang="T12">
                  <a:pos x="T4" y="T5"/>
                </a:cxn>
                <a:cxn ang="T13">
                  <a:pos x="T6" y="T7"/>
                </a:cxn>
                <a:cxn ang="T14">
                  <a:pos x="T8" y="T9"/>
                </a:cxn>
              </a:cxnLst>
              <a:rect l="T15" t="T16" r="T17" b="T18"/>
              <a:pathLst>
                <a:path w="252" h="208">
                  <a:moveTo>
                    <a:pt x="236" y="0"/>
                  </a:moveTo>
                  <a:lnTo>
                    <a:pt x="0" y="189"/>
                  </a:lnTo>
                  <a:lnTo>
                    <a:pt x="15" y="208"/>
                  </a:lnTo>
                  <a:lnTo>
                    <a:pt x="252" y="19"/>
                  </a:lnTo>
                  <a:lnTo>
                    <a:pt x="236" y="0"/>
                  </a:lnTo>
                  <a:close/>
                </a:path>
              </a:pathLst>
            </a:custGeom>
            <a:solidFill>
              <a:srgbClr val="0099FF"/>
            </a:solidFill>
            <a:ln w="9525">
              <a:solidFill>
                <a:srgbClr val="3333FF"/>
              </a:solidFill>
              <a:round/>
              <a:headEnd/>
              <a:tailEnd/>
            </a:ln>
          </p:spPr>
          <p:txBody>
            <a:bodyPr/>
            <a:lstStyle/>
            <a:p>
              <a:endParaRPr lang="en-US"/>
            </a:p>
          </p:txBody>
        </p:sp>
        <p:sp>
          <p:nvSpPr>
            <p:cNvPr id="82979" name="Freeform 60"/>
            <p:cNvSpPr>
              <a:spLocks/>
            </p:cNvSpPr>
            <p:nvPr/>
          </p:nvSpPr>
          <p:spPr bwMode="auto">
            <a:xfrm>
              <a:off x="3199" y="3104"/>
              <a:ext cx="47" cy="133"/>
            </a:xfrm>
            <a:custGeom>
              <a:avLst/>
              <a:gdLst>
                <a:gd name="T0" fmla="*/ 2 w 93"/>
                <a:gd name="T1" fmla="*/ 0 h 267"/>
                <a:gd name="T2" fmla="*/ 0 w 93"/>
                <a:gd name="T3" fmla="*/ 4 h 267"/>
                <a:gd name="T4" fmla="*/ 1 w 93"/>
                <a:gd name="T5" fmla="*/ 4 h 267"/>
                <a:gd name="T6" fmla="*/ 2 w 93"/>
                <a:gd name="T7" fmla="*/ 0 h 267"/>
                <a:gd name="T8" fmla="*/ 2 w 93"/>
                <a:gd name="T9" fmla="*/ 0 h 267"/>
                <a:gd name="T10" fmla="*/ 0 60000 65536"/>
                <a:gd name="T11" fmla="*/ 0 60000 65536"/>
                <a:gd name="T12" fmla="*/ 0 60000 65536"/>
                <a:gd name="T13" fmla="*/ 0 60000 65536"/>
                <a:gd name="T14" fmla="*/ 0 60000 65536"/>
                <a:gd name="T15" fmla="*/ 0 w 93"/>
                <a:gd name="T16" fmla="*/ 0 h 267"/>
                <a:gd name="T17" fmla="*/ 93 w 93"/>
                <a:gd name="T18" fmla="*/ 267 h 267"/>
              </a:gdLst>
              <a:ahLst/>
              <a:cxnLst>
                <a:cxn ang="T10">
                  <a:pos x="T0" y="T1"/>
                </a:cxn>
                <a:cxn ang="T11">
                  <a:pos x="T2" y="T3"/>
                </a:cxn>
                <a:cxn ang="T12">
                  <a:pos x="T4" y="T5"/>
                </a:cxn>
                <a:cxn ang="T13">
                  <a:pos x="T6" y="T7"/>
                </a:cxn>
                <a:cxn ang="T14">
                  <a:pos x="T8" y="T9"/>
                </a:cxn>
              </a:cxnLst>
              <a:rect l="T15" t="T16" r="T17" b="T18"/>
              <a:pathLst>
                <a:path w="93" h="267">
                  <a:moveTo>
                    <a:pt x="71" y="0"/>
                  </a:moveTo>
                  <a:lnTo>
                    <a:pt x="0" y="261"/>
                  </a:lnTo>
                  <a:lnTo>
                    <a:pt x="22" y="267"/>
                  </a:lnTo>
                  <a:lnTo>
                    <a:pt x="93" y="6"/>
                  </a:lnTo>
                  <a:lnTo>
                    <a:pt x="71" y="0"/>
                  </a:lnTo>
                  <a:close/>
                </a:path>
              </a:pathLst>
            </a:custGeom>
            <a:solidFill>
              <a:srgbClr val="0099FF"/>
            </a:solidFill>
            <a:ln w="9525">
              <a:solidFill>
                <a:srgbClr val="3333FF"/>
              </a:solidFill>
              <a:round/>
              <a:headEnd/>
              <a:tailEnd/>
            </a:ln>
          </p:spPr>
          <p:txBody>
            <a:bodyPr/>
            <a:lstStyle/>
            <a:p>
              <a:endParaRPr lang="en-US"/>
            </a:p>
          </p:txBody>
        </p:sp>
        <p:sp>
          <p:nvSpPr>
            <p:cNvPr id="82980" name="Freeform 61"/>
            <p:cNvSpPr>
              <a:spLocks/>
            </p:cNvSpPr>
            <p:nvPr/>
          </p:nvSpPr>
          <p:spPr bwMode="auto">
            <a:xfrm>
              <a:off x="2458" y="3017"/>
              <a:ext cx="156" cy="46"/>
            </a:xfrm>
            <a:custGeom>
              <a:avLst/>
              <a:gdLst>
                <a:gd name="T0" fmla="*/ 1 w 312"/>
                <a:gd name="T1" fmla="*/ 0 h 94"/>
                <a:gd name="T2" fmla="*/ 5 w 312"/>
                <a:gd name="T3" fmla="*/ 1 h 94"/>
                <a:gd name="T4" fmla="*/ 5 w 312"/>
                <a:gd name="T5" fmla="*/ 1 h 94"/>
                <a:gd name="T6" fmla="*/ 0 w 312"/>
                <a:gd name="T7" fmla="*/ 0 h 94"/>
                <a:gd name="T8" fmla="*/ 1 w 312"/>
                <a:gd name="T9" fmla="*/ 0 h 94"/>
                <a:gd name="T10" fmla="*/ 0 60000 65536"/>
                <a:gd name="T11" fmla="*/ 0 60000 65536"/>
                <a:gd name="T12" fmla="*/ 0 60000 65536"/>
                <a:gd name="T13" fmla="*/ 0 60000 65536"/>
                <a:gd name="T14" fmla="*/ 0 60000 65536"/>
                <a:gd name="T15" fmla="*/ 0 w 312"/>
                <a:gd name="T16" fmla="*/ 0 h 94"/>
                <a:gd name="T17" fmla="*/ 312 w 312"/>
                <a:gd name="T18" fmla="*/ 94 h 94"/>
              </a:gdLst>
              <a:ahLst/>
              <a:cxnLst>
                <a:cxn ang="T10">
                  <a:pos x="T0" y="T1"/>
                </a:cxn>
                <a:cxn ang="T11">
                  <a:pos x="T2" y="T3"/>
                </a:cxn>
                <a:cxn ang="T12">
                  <a:pos x="T4" y="T5"/>
                </a:cxn>
                <a:cxn ang="T13">
                  <a:pos x="T6" y="T7"/>
                </a:cxn>
                <a:cxn ang="T14">
                  <a:pos x="T8" y="T9"/>
                </a:cxn>
              </a:cxnLst>
              <a:rect l="T15" t="T16" r="T17" b="T18"/>
              <a:pathLst>
                <a:path w="312" h="94">
                  <a:moveTo>
                    <a:pt x="5" y="0"/>
                  </a:moveTo>
                  <a:lnTo>
                    <a:pt x="312" y="71"/>
                  </a:lnTo>
                  <a:lnTo>
                    <a:pt x="308" y="94"/>
                  </a:lnTo>
                  <a:lnTo>
                    <a:pt x="0" y="23"/>
                  </a:lnTo>
                  <a:lnTo>
                    <a:pt x="5" y="0"/>
                  </a:lnTo>
                  <a:close/>
                </a:path>
              </a:pathLst>
            </a:custGeom>
            <a:solidFill>
              <a:srgbClr val="0099FF"/>
            </a:solidFill>
            <a:ln w="9525">
              <a:solidFill>
                <a:srgbClr val="3333FF"/>
              </a:solidFill>
              <a:round/>
              <a:headEnd/>
              <a:tailEnd/>
            </a:ln>
          </p:spPr>
          <p:txBody>
            <a:bodyPr/>
            <a:lstStyle/>
            <a:p>
              <a:endParaRPr lang="en-US"/>
            </a:p>
          </p:txBody>
        </p:sp>
        <p:sp>
          <p:nvSpPr>
            <p:cNvPr id="82981" name="Freeform 62"/>
            <p:cNvSpPr>
              <a:spLocks/>
            </p:cNvSpPr>
            <p:nvPr/>
          </p:nvSpPr>
          <p:spPr bwMode="auto">
            <a:xfrm>
              <a:off x="2396" y="2971"/>
              <a:ext cx="67" cy="56"/>
            </a:xfrm>
            <a:custGeom>
              <a:avLst/>
              <a:gdLst>
                <a:gd name="T0" fmla="*/ 1 w 132"/>
                <a:gd name="T1" fmla="*/ 0 h 114"/>
                <a:gd name="T2" fmla="*/ 3 w 132"/>
                <a:gd name="T3" fmla="*/ 1 h 114"/>
                <a:gd name="T4" fmla="*/ 2 w 132"/>
                <a:gd name="T5" fmla="*/ 1 h 114"/>
                <a:gd name="T6" fmla="*/ 0 w 132"/>
                <a:gd name="T7" fmla="*/ 0 h 114"/>
                <a:gd name="T8" fmla="*/ 1 w 132"/>
                <a:gd name="T9" fmla="*/ 0 h 114"/>
                <a:gd name="T10" fmla="*/ 0 60000 65536"/>
                <a:gd name="T11" fmla="*/ 0 60000 65536"/>
                <a:gd name="T12" fmla="*/ 0 60000 65536"/>
                <a:gd name="T13" fmla="*/ 0 60000 65536"/>
                <a:gd name="T14" fmla="*/ 0 60000 65536"/>
                <a:gd name="T15" fmla="*/ 0 w 132"/>
                <a:gd name="T16" fmla="*/ 0 h 114"/>
                <a:gd name="T17" fmla="*/ 132 w 132"/>
                <a:gd name="T18" fmla="*/ 114 h 114"/>
              </a:gdLst>
              <a:ahLst/>
              <a:cxnLst>
                <a:cxn ang="T10">
                  <a:pos x="T0" y="T1"/>
                </a:cxn>
                <a:cxn ang="T11">
                  <a:pos x="T2" y="T3"/>
                </a:cxn>
                <a:cxn ang="T12">
                  <a:pos x="T4" y="T5"/>
                </a:cxn>
                <a:cxn ang="T13">
                  <a:pos x="T6" y="T7"/>
                </a:cxn>
                <a:cxn ang="T14">
                  <a:pos x="T8" y="T9"/>
                </a:cxn>
              </a:cxnLst>
              <a:rect l="T15" t="T16" r="T17" b="T18"/>
              <a:pathLst>
                <a:path w="132" h="114">
                  <a:moveTo>
                    <a:pt x="14" y="0"/>
                  </a:moveTo>
                  <a:lnTo>
                    <a:pt x="132" y="95"/>
                  </a:lnTo>
                  <a:lnTo>
                    <a:pt x="117" y="114"/>
                  </a:lnTo>
                  <a:lnTo>
                    <a:pt x="0" y="19"/>
                  </a:lnTo>
                  <a:lnTo>
                    <a:pt x="14" y="0"/>
                  </a:lnTo>
                  <a:close/>
                </a:path>
              </a:pathLst>
            </a:custGeom>
            <a:solidFill>
              <a:srgbClr val="0099FF"/>
            </a:solidFill>
            <a:ln w="9525">
              <a:solidFill>
                <a:srgbClr val="3333FF"/>
              </a:solidFill>
              <a:round/>
              <a:headEnd/>
              <a:tailEnd/>
            </a:ln>
          </p:spPr>
          <p:txBody>
            <a:bodyPr/>
            <a:lstStyle/>
            <a:p>
              <a:endParaRPr lang="en-US"/>
            </a:p>
          </p:txBody>
        </p:sp>
        <p:sp>
          <p:nvSpPr>
            <p:cNvPr id="82982" name="Freeform 63"/>
            <p:cNvSpPr>
              <a:spLocks/>
            </p:cNvSpPr>
            <p:nvPr/>
          </p:nvSpPr>
          <p:spPr bwMode="auto">
            <a:xfrm>
              <a:off x="2504" y="3526"/>
              <a:ext cx="136" cy="82"/>
            </a:xfrm>
            <a:custGeom>
              <a:avLst/>
              <a:gdLst>
                <a:gd name="T0" fmla="*/ 1 w 272"/>
                <a:gd name="T1" fmla="*/ 0 h 163"/>
                <a:gd name="T2" fmla="*/ 4 w 272"/>
                <a:gd name="T3" fmla="*/ 3 h 163"/>
                <a:gd name="T4" fmla="*/ 4 w 272"/>
                <a:gd name="T5" fmla="*/ 3 h 163"/>
                <a:gd name="T6" fmla="*/ 0 w 272"/>
                <a:gd name="T7" fmla="*/ 1 h 163"/>
                <a:gd name="T8" fmla="*/ 1 w 272"/>
                <a:gd name="T9" fmla="*/ 0 h 163"/>
                <a:gd name="T10" fmla="*/ 0 60000 65536"/>
                <a:gd name="T11" fmla="*/ 0 60000 65536"/>
                <a:gd name="T12" fmla="*/ 0 60000 65536"/>
                <a:gd name="T13" fmla="*/ 0 60000 65536"/>
                <a:gd name="T14" fmla="*/ 0 60000 65536"/>
                <a:gd name="T15" fmla="*/ 0 w 272"/>
                <a:gd name="T16" fmla="*/ 0 h 163"/>
                <a:gd name="T17" fmla="*/ 272 w 272"/>
                <a:gd name="T18" fmla="*/ 163 h 163"/>
              </a:gdLst>
              <a:ahLst/>
              <a:cxnLst>
                <a:cxn ang="T10">
                  <a:pos x="T0" y="T1"/>
                </a:cxn>
                <a:cxn ang="T11">
                  <a:pos x="T2" y="T3"/>
                </a:cxn>
                <a:cxn ang="T12">
                  <a:pos x="T4" y="T5"/>
                </a:cxn>
                <a:cxn ang="T13">
                  <a:pos x="T6" y="T7"/>
                </a:cxn>
                <a:cxn ang="T14">
                  <a:pos x="T8" y="T9"/>
                </a:cxn>
              </a:cxnLst>
              <a:rect l="T15" t="T16" r="T17" b="T18"/>
              <a:pathLst>
                <a:path w="272" h="163">
                  <a:moveTo>
                    <a:pt x="12" y="0"/>
                  </a:moveTo>
                  <a:lnTo>
                    <a:pt x="272" y="142"/>
                  </a:lnTo>
                  <a:lnTo>
                    <a:pt x="261" y="163"/>
                  </a:lnTo>
                  <a:lnTo>
                    <a:pt x="0" y="21"/>
                  </a:lnTo>
                  <a:lnTo>
                    <a:pt x="12" y="0"/>
                  </a:lnTo>
                  <a:close/>
                </a:path>
              </a:pathLst>
            </a:custGeom>
            <a:solidFill>
              <a:srgbClr val="0099FF"/>
            </a:solidFill>
            <a:ln w="9525">
              <a:solidFill>
                <a:srgbClr val="3333FF"/>
              </a:solidFill>
              <a:round/>
              <a:headEnd/>
              <a:tailEnd/>
            </a:ln>
          </p:spPr>
          <p:txBody>
            <a:bodyPr/>
            <a:lstStyle/>
            <a:p>
              <a:endParaRPr lang="en-US"/>
            </a:p>
          </p:txBody>
        </p:sp>
        <p:sp>
          <p:nvSpPr>
            <p:cNvPr id="82983" name="Freeform 64"/>
            <p:cNvSpPr>
              <a:spLocks/>
            </p:cNvSpPr>
            <p:nvPr/>
          </p:nvSpPr>
          <p:spPr bwMode="auto">
            <a:xfrm>
              <a:off x="2573" y="3350"/>
              <a:ext cx="92" cy="102"/>
            </a:xfrm>
            <a:custGeom>
              <a:avLst/>
              <a:gdLst>
                <a:gd name="T0" fmla="*/ 0 w 183"/>
                <a:gd name="T1" fmla="*/ 3 h 204"/>
                <a:gd name="T2" fmla="*/ 3 w 183"/>
                <a:gd name="T3" fmla="*/ 0 h 204"/>
                <a:gd name="T4" fmla="*/ 3 w 183"/>
                <a:gd name="T5" fmla="*/ 1 h 204"/>
                <a:gd name="T6" fmla="*/ 1 w 183"/>
                <a:gd name="T7" fmla="*/ 3 h 204"/>
                <a:gd name="T8" fmla="*/ 0 w 183"/>
                <a:gd name="T9" fmla="*/ 3 h 204"/>
                <a:gd name="T10" fmla="*/ 0 60000 65536"/>
                <a:gd name="T11" fmla="*/ 0 60000 65536"/>
                <a:gd name="T12" fmla="*/ 0 60000 65536"/>
                <a:gd name="T13" fmla="*/ 0 60000 65536"/>
                <a:gd name="T14" fmla="*/ 0 60000 65536"/>
                <a:gd name="T15" fmla="*/ 0 w 183"/>
                <a:gd name="T16" fmla="*/ 0 h 204"/>
                <a:gd name="T17" fmla="*/ 183 w 183"/>
                <a:gd name="T18" fmla="*/ 204 h 204"/>
              </a:gdLst>
              <a:ahLst/>
              <a:cxnLst>
                <a:cxn ang="T10">
                  <a:pos x="T0" y="T1"/>
                </a:cxn>
                <a:cxn ang="T11">
                  <a:pos x="T2" y="T3"/>
                </a:cxn>
                <a:cxn ang="T12">
                  <a:pos x="T4" y="T5"/>
                </a:cxn>
                <a:cxn ang="T13">
                  <a:pos x="T6" y="T7"/>
                </a:cxn>
                <a:cxn ang="T14">
                  <a:pos x="T8" y="T9"/>
                </a:cxn>
              </a:cxnLst>
              <a:rect l="T15" t="T16" r="T17" b="T18"/>
              <a:pathLst>
                <a:path w="183" h="204">
                  <a:moveTo>
                    <a:pt x="0" y="189"/>
                  </a:moveTo>
                  <a:lnTo>
                    <a:pt x="165" y="0"/>
                  </a:lnTo>
                  <a:lnTo>
                    <a:pt x="183" y="15"/>
                  </a:lnTo>
                  <a:lnTo>
                    <a:pt x="17" y="204"/>
                  </a:lnTo>
                  <a:lnTo>
                    <a:pt x="0" y="189"/>
                  </a:lnTo>
                  <a:close/>
                </a:path>
              </a:pathLst>
            </a:custGeom>
            <a:solidFill>
              <a:srgbClr val="0099FF"/>
            </a:solidFill>
            <a:ln w="9525">
              <a:solidFill>
                <a:srgbClr val="3333FF"/>
              </a:solidFill>
              <a:round/>
              <a:headEnd/>
              <a:tailEnd/>
            </a:ln>
          </p:spPr>
          <p:txBody>
            <a:bodyPr/>
            <a:lstStyle/>
            <a:p>
              <a:endParaRPr lang="en-US"/>
            </a:p>
          </p:txBody>
        </p:sp>
      </p:grpSp>
      <p:sp>
        <p:nvSpPr>
          <p:cNvPr id="82949" name="Text Box 65"/>
          <p:cNvSpPr txBox="1">
            <a:spLocks noChangeArrowheads="1"/>
          </p:cNvSpPr>
          <p:nvPr/>
        </p:nvSpPr>
        <p:spPr bwMode="auto">
          <a:xfrm>
            <a:off x="3048000" y="4872315"/>
            <a:ext cx="48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b="1">
                <a:latin typeface="Arial" charset="0"/>
              </a:rPr>
              <a:t>+</a:t>
            </a:r>
            <a:endParaRPr lang="en-US" sz="1800" b="1">
              <a:solidFill>
                <a:schemeClr val="bg1"/>
              </a:solidFill>
              <a:latin typeface="Arial" charset="0"/>
            </a:endParaRPr>
          </a:p>
        </p:txBody>
      </p:sp>
      <p:sp>
        <p:nvSpPr>
          <p:cNvPr id="82950" name="Text Box 66"/>
          <p:cNvSpPr txBox="1">
            <a:spLocks noChangeArrowheads="1"/>
          </p:cNvSpPr>
          <p:nvPr/>
        </p:nvSpPr>
        <p:spPr bwMode="auto">
          <a:xfrm>
            <a:off x="5562600" y="4848502"/>
            <a:ext cx="48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b="1">
                <a:latin typeface="Arial" charset="0"/>
              </a:rPr>
              <a:t>=</a:t>
            </a:r>
            <a:endParaRPr lang="en-US" sz="1800" b="1">
              <a:solidFill>
                <a:schemeClr val="bg1"/>
              </a:solidFill>
              <a:latin typeface="Arial" charset="0"/>
            </a:endParaRPr>
          </a:p>
        </p:txBody>
      </p:sp>
      <p:sp>
        <p:nvSpPr>
          <p:cNvPr id="82951" name="Text Box 67"/>
          <p:cNvSpPr txBox="1">
            <a:spLocks noChangeArrowheads="1"/>
          </p:cNvSpPr>
          <p:nvPr/>
        </p:nvSpPr>
        <p:spPr bwMode="auto">
          <a:xfrm>
            <a:off x="914400" y="2311677"/>
            <a:ext cx="71501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200" b="1">
                <a:sym typeface="Wingdings" pitchFamily="2" charset="2"/>
              </a:rPr>
              <a:t></a:t>
            </a:r>
            <a:r>
              <a:rPr lang="en-US" sz="2200" b="1"/>
              <a:t> Take a mapped stream network and a DEM</a:t>
            </a:r>
          </a:p>
          <a:p>
            <a:r>
              <a:rPr lang="en-US" sz="2200" b="1">
                <a:sym typeface="Wingdings" pitchFamily="2" charset="2"/>
              </a:rPr>
              <a:t></a:t>
            </a:r>
            <a:r>
              <a:rPr lang="en-US" sz="2200" b="1"/>
              <a:t> </a:t>
            </a:r>
            <a:r>
              <a:rPr lang="en-US" sz="2200" b="1">
                <a:solidFill>
                  <a:srgbClr val="3333FF"/>
                </a:solidFill>
              </a:rPr>
              <a:t>Make a grid</a:t>
            </a:r>
            <a:r>
              <a:rPr lang="en-US" sz="2200" b="1"/>
              <a:t> of the streams</a:t>
            </a:r>
          </a:p>
          <a:p>
            <a:r>
              <a:rPr lang="en-US" sz="2200" b="1">
                <a:sym typeface="Wingdings" pitchFamily="2" charset="2"/>
              </a:rPr>
              <a:t></a:t>
            </a:r>
            <a:r>
              <a:rPr lang="en-US" sz="2200" b="1"/>
              <a:t> </a:t>
            </a:r>
            <a:r>
              <a:rPr lang="en-US" sz="2200" b="1">
                <a:solidFill>
                  <a:srgbClr val="3333FF"/>
                </a:solidFill>
              </a:rPr>
              <a:t>Raise the off-stream DEM cells</a:t>
            </a:r>
            <a:r>
              <a:rPr lang="en-US" sz="2200" b="1"/>
              <a:t> by an arbitrary elevation</a:t>
            </a:r>
          </a:p>
          <a:p>
            <a:r>
              <a:rPr lang="en-US" sz="2200" b="1"/>
              <a:t>   increment</a:t>
            </a:r>
          </a:p>
          <a:p>
            <a:r>
              <a:rPr lang="en-US" sz="2200" b="1">
                <a:sym typeface="Wingdings" pitchFamily="2" charset="2"/>
              </a:rPr>
              <a:t></a:t>
            </a:r>
            <a:r>
              <a:rPr lang="en-US" sz="2200" b="1"/>
              <a:t> Produces "burned in" DEM streams = mapped streams</a:t>
            </a:r>
            <a:endParaRPr lang="en-US" sz="2000" b="1">
              <a:latin typeface="Arial" charset="0"/>
            </a:endParaRPr>
          </a:p>
        </p:txBody>
      </p:sp>
      <p:sp>
        <p:nvSpPr>
          <p:cNvPr id="82952" name="Rectangle 68"/>
          <p:cNvSpPr>
            <a:spLocks noChangeArrowheads="1"/>
          </p:cNvSpPr>
          <p:nvPr/>
        </p:nvSpPr>
        <p:spPr bwMode="auto">
          <a:xfrm>
            <a:off x="1219200" y="4543702"/>
            <a:ext cx="1447800" cy="1219200"/>
          </a:xfrm>
          <a:prstGeom prst="rect">
            <a:avLst/>
          </a:prstGeom>
          <a:solidFill>
            <a:srgbClr val="FFFF00"/>
          </a:solidFill>
          <a:ln w="28575">
            <a:solidFill>
              <a:srgbClr val="FF3300"/>
            </a:solidFill>
            <a:miter lim="800000"/>
            <a:headEnd/>
            <a:tailEnd/>
          </a:ln>
        </p:spPr>
        <p:txBody>
          <a:bodyPr wrap="none" anchor="ctr"/>
          <a:lstStyle/>
          <a:p>
            <a:pPr algn="ctr" eaLnBrk="1" hangingPunct="1"/>
            <a:endParaRPr lang="en-US" b="1">
              <a:solidFill>
                <a:srgbClr val="FFFF00"/>
              </a:solidFill>
            </a:endParaRPr>
          </a:p>
        </p:txBody>
      </p:sp>
      <p:sp>
        <p:nvSpPr>
          <p:cNvPr id="82953" name="Rectangle 69"/>
          <p:cNvSpPr>
            <a:spLocks noChangeArrowheads="1"/>
          </p:cNvSpPr>
          <p:nvPr/>
        </p:nvSpPr>
        <p:spPr bwMode="auto">
          <a:xfrm>
            <a:off x="685800" y="2029102"/>
            <a:ext cx="7696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wrap="none" anchor="ctr"/>
          <a:lstStyle/>
          <a:p>
            <a:endParaRPr lang="en-US"/>
          </a:p>
        </p:txBody>
      </p:sp>
      <p:sp>
        <p:nvSpPr>
          <p:cNvPr id="82954" name="Rectangle 70"/>
          <p:cNvSpPr>
            <a:spLocks noChangeArrowheads="1"/>
          </p:cNvSpPr>
          <p:nvPr/>
        </p:nvSpPr>
        <p:spPr bwMode="auto">
          <a:xfrm>
            <a:off x="304029" y="1517927"/>
            <a:ext cx="62865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gn="ctr" eaLnBrk="1" hangingPunct="1"/>
            <a:r>
              <a:rPr lang="en-US" sz="3200" b="1" dirty="0">
                <a:solidFill>
                  <a:schemeClr val="tx2"/>
                </a:solidFill>
              </a:rPr>
              <a:t>“Burning In” the Streams </a:t>
            </a:r>
          </a:p>
        </p:txBody>
      </p:sp>
      <p:sp>
        <p:nvSpPr>
          <p:cNvPr id="2" name="Title 1"/>
          <p:cNvSpPr>
            <a:spLocks noGrp="1"/>
          </p:cNvSpPr>
          <p:nvPr>
            <p:ph type="title"/>
          </p:nvPr>
        </p:nvSpPr>
        <p:spPr>
          <a:xfrm>
            <a:off x="685800" y="173831"/>
            <a:ext cx="7772400" cy="1143000"/>
          </a:xfrm>
        </p:spPr>
        <p:txBody>
          <a:bodyPr/>
          <a:lstStyle/>
          <a:p>
            <a:r>
              <a:rPr lang="en-US" dirty="0" smtClean="0"/>
              <a:t>Using Vector Stream Information</a:t>
            </a:r>
            <a:endParaRPr lang="en-US" dirty="0"/>
          </a:p>
        </p:txBody>
      </p:sp>
    </p:spTree>
    <p:extLst>
      <p:ext uri="{BB962C8B-B14F-4D97-AF65-F5344CB8AC3E}">
        <p14:creationId xmlns:p14="http://schemas.microsoft.com/office/powerpoint/2010/main" val="397248352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8" name="Picture 2" descr="greytoppd"/>
          <p:cNvPicPr>
            <a:picLocks noChangeAspect="1" noChangeArrowheads="1"/>
          </p:cNvPicPr>
          <p:nvPr/>
        </p:nvPicPr>
        <p:blipFill>
          <a:blip r:embed="rId2">
            <a:extLst>
              <a:ext uri="{28A0092B-C50C-407E-A947-70E740481C1C}">
                <a14:useLocalDpi xmlns:a14="http://schemas.microsoft.com/office/drawing/2010/main" val="0"/>
              </a:ext>
            </a:extLst>
          </a:blip>
          <a:srcRect b="40775"/>
          <a:stretch>
            <a:fillRect/>
          </a:stretch>
        </p:blipFill>
        <p:spPr bwMode="auto">
          <a:xfrm>
            <a:off x="665163" y="423863"/>
            <a:ext cx="7762875" cy="595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3"/>
          <p:cNvSpPr txBox="1">
            <a:spLocks noChangeArrowheads="1"/>
          </p:cNvSpPr>
          <p:nvPr/>
        </p:nvSpPr>
        <p:spPr bwMode="auto">
          <a:xfrm>
            <a:off x="1525588" y="300038"/>
            <a:ext cx="5362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Curvature based stream delineation</a:t>
            </a:r>
          </a:p>
        </p:txBody>
      </p:sp>
    </p:spTree>
    <p:extLst>
      <p:ext uri="{BB962C8B-B14F-4D97-AF65-F5344CB8AC3E}">
        <p14:creationId xmlns:p14="http://schemas.microsoft.com/office/powerpoint/2010/main" val="20735958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标题 1"/>
          <p:cNvSpPr>
            <a:spLocks noGrp="1"/>
          </p:cNvSpPr>
          <p:nvPr>
            <p:ph type="title"/>
          </p:nvPr>
        </p:nvSpPr>
        <p:spPr>
          <a:xfrm>
            <a:off x="212829" y="60529"/>
            <a:ext cx="8872539" cy="922183"/>
          </a:xfrm>
        </p:spPr>
        <p:txBody>
          <a:bodyPr>
            <a:noAutofit/>
          </a:bodyPr>
          <a:lstStyle/>
          <a:p>
            <a:pPr algn="ctr"/>
            <a:r>
              <a:rPr lang="en-US" sz="4000" dirty="0" err="1" smtClean="0"/>
              <a:t>Dinfinity</a:t>
            </a:r>
            <a:r>
              <a:rPr lang="en-US" sz="4000" dirty="0" smtClean="0"/>
              <a:t> Representation of Flow Field</a:t>
            </a:r>
            <a:endParaRPr lang="en-US" sz="3200" dirty="0"/>
          </a:p>
        </p:txBody>
      </p:sp>
      <p:graphicFrame>
        <p:nvGraphicFramePr>
          <p:cNvPr id="114" name="Object 68"/>
          <p:cNvGraphicFramePr>
            <a:graphicFrameLocks noChangeAspect="1"/>
          </p:cNvGraphicFramePr>
          <p:nvPr>
            <p:extLst/>
          </p:nvPr>
        </p:nvGraphicFramePr>
        <p:xfrm>
          <a:off x="6766536" y="1693730"/>
          <a:ext cx="2366660" cy="2624291"/>
        </p:xfrm>
        <a:graphic>
          <a:graphicData uri="http://schemas.openxmlformats.org/presentationml/2006/ole">
            <mc:AlternateContent xmlns:mc="http://schemas.openxmlformats.org/markup-compatibility/2006">
              <mc:Choice xmlns:v="urn:schemas-microsoft-com:vml" Requires="v">
                <p:oleObj spid="_x0000_s59403" name="Picture" r:id="rId4" imgW="2790720" imgH="3095640" progId="Word.Picture.8">
                  <p:embed/>
                </p:oleObj>
              </mc:Choice>
              <mc:Fallback>
                <p:oleObj name="Picture" r:id="rId4" imgW="2790720" imgH="3095640" progId="Word.Picture.8">
                  <p:embed/>
                  <p:pic>
                    <p:nvPicPr>
                      <p:cNvPr id="114" name="Object 68"/>
                      <p:cNvPicPr>
                        <a:picLocks noChangeAspect="1" noChangeArrowheads="1"/>
                      </p:cNvPicPr>
                      <p:nvPr/>
                    </p:nvPicPr>
                    <p:blipFill>
                      <a:blip r:embed="rId5"/>
                      <a:srcRect/>
                      <a:stretch>
                        <a:fillRect/>
                      </a:stretch>
                    </p:blipFill>
                    <p:spPr bwMode="auto">
                      <a:xfrm>
                        <a:off x="6766536" y="1693730"/>
                        <a:ext cx="2366660" cy="2624291"/>
                      </a:xfrm>
                      <a:prstGeom prst="rect">
                        <a:avLst/>
                      </a:prstGeom>
                      <a:noFill/>
                      <a:ln>
                        <a:noFill/>
                      </a:ln>
                      <a:effectLst/>
                      <a:extLst/>
                    </p:spPr>
                  </p:pic>
                </p:oleObj>
              </mc:Fallback>
            </mc:AlternateContent>
          </a:graphicData>
        </a:graphic>
      </p:graphicFrame>
      <p:pic>
        <p:nvPicPr>
          <p:cNvPr id="12" name="Picture 11"/>
          <p:cNvPicPr>
            <a:picLocks noChangeAspect="1"/>
          </p:cNvPicPr>
          <p:nvPr/>
        </p:nvPicPr>
        <p:blipFill>
          <a:blip r:embed="rId6"/>
          <a:stretch>
            <a:fillRect/>
          </a:stretch>
        </p:blipFill>
        <p:spPr>
          <a:xfrm>
            <a:off x="3428701" y="1491485"/>
            <a:ext cx="3238500" cy="4057650"/>
          </a:xfrm>
          <a:prstGeom prst="rect">
            <a:avLst/>
          </a:prstGeom>
        </p:spPr>
      </p:pic>
      <p:pic>
        <p:nvPicPr>
          <p:cNvPr id="13" name="Picture 12"/>
          <p:cNvPicPr>
            <a:picLocks noChangeAspect="1"/>
          </p:cNvPicPr>
          <p:nvPr/>
        </p:nvPicPr>
        <p:blipFill>
          <a:blip r:embed="rId7"/>
          <a:stretch>
            <a:fillRect/>
          </a:stretch>
        </p:blipFill>
        <p:spPr>
          <a:xfrm>
            <a:off x="51415" y="1491485"/>
            <a:ext cx="3209925" cy="3990975"/>
          </a:xfrm>
          <a:prstGeom prst="rect">
            <a:avLst/>
          </a:prstGeom>
        </p:spPr>
      </p:pic>
      <p:sp>
        <p:nvSpPr>
          <p:cNvPr id="121" name="Text Box 54"/>
          <p:cNvSpPr txBox="1">
            <a:spLocks noChangeAspect="1" noChangeArrowheads="1"/>
          </p:cNvSpPr>
          <p:nvPr/>
        </p:nvSpPr>
        <p:spPr bwMode="auto">
          <a:xfrm>
            <a:off x="1862229" y="4578022"/>
            <a:ext cx="729854" cy="507831"/>
          </a:xfrm>
          <a:prstGeom prst="rect">
            <a:avLst/>
          </a:prstGeom>
          <a:noFill/>
          <a:ln w="9525">
            <a:noFill/>
            <a:miter lim="800000"/>
            <a:headEnd/>
            <a:tailEnd/>
          </a:ln>
        </p:spPr>
        <p:txBody>
          <a:bodyPr>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2700" b="1" i="0" u="none" strike="noStrike" kern="1200" cap="none" spc="0" normalizeH="0" baseline="0" noProof="0" dirty="0">
                <a:ln>
                  <a:noFill/>
                </a:ln>
                <a:solidFill>
                  <a:srgbClr val="003399"/>
                </a:solidFill>
                <a:effectLst/>
                <a:uLnTx/>
                <a:uFillTx/>
                <a:latin typeface="Calibri"/>
                <a:ea typeface="ＭＳ Ｐゴシック"/>
              </a:rPr>
              <a:t>D</a:t>
            </a:r>
            <a:r>
              <a:rPr kumimoji="0" lang="en-US" sz="2700" b="1" i="0" u="none" strike="noStrike" kern="1200" cap="none" spc="0" normalizeH="0" baseline="0" noProof="0" dirty="0">
                <a:ln>
                  <a:noFill/>
                </a:ln>
                <a:solidFill>
                  <a:srgbClr val="003399"/>
                </a:solidFill>
                <a:effectLst/>
                <a:uLnTx/>
                <a:uFillTx/>
                <a:latin typeface="Calibri"/>
                <a:ea typeface="ＭＳ Ｐゴシック"/>
                <a:sym typeface="Symbol" pitchFamily="18" charset="2"/>
              </a:rPr>
              <a:t>8</a:t>
            </a:r>
          </a:p>
        </p:txBody>
      </p:sp>
      <p:grpSp>
        <p:nvGrpSpPr>
          <p:cNvPr id="14" name="Group 13"/>
          <p:cNvGrpSpPr/>
          <p:nvPr/>
        </p:nvGrpSpPr>
        <p:grpSpPr>
          <a:xfrm>
            <a:off x="4867022" y="2995872"/>
            <a:ext cx="1108373" cy="2291767"/>
            <a:chOff x="5385527" y="3408823"/>
            <a:chExt cx="830748" cy="1728456"/>
          </a:xfrm>
        </p:grpSpPr>
        <p:sp>
          <p:nvSpPr>
            <p:cNvPr id="125" name="Line 35"/>
            <p:cNvSpPr>
              <a:spLocks noChangeAspect="1" noChangeShapeType="1"/>
            </p:cNvSpPr>
            <p:nvPr/>
          </p:nvSpPr>
          <p:spPr bwMode="auto">
            <a:xfrm flipV="1">
              <a:off x="5686618" y="3599806"/>
              <a:ext cx="0" cy="309563"/>
            </a:xfrm>
            <a:prstGeom prst="line">
              <a:avLst/>
            </a:prstGeom>
            <a:noFill/>
            <a:ln w="28575">
              <a:solidFill>
                <a:srgbClr val="003399"/>
              </a:solidFill>
              <a:round/>
              <a:headEnd/>
              <a:tailEnd type="triangle" w="med" len="med"/>
            </a:ln>
          </p:spPr>
          <p:txBody>
            <a:bodyPr wrap="none"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en-US" sz="1500" b="0" i="0" u="none" strike="noStrike" kern="1200" cap="none" spc="0" normalizeH="0" baseline="0" noProof="0">
                <a:ln>
                  <a:noFill/>
                </a:ln>
                <a:solidFill>
                  <a:srgbClr val="808080"/>
                </a:solidFill>
                <a:effectLst/>
                <a:uLnTx/>
                <a:uFillTx/>
                <a:latin typeface="Calibri"/>
                <a:ea typeface="ＭＳ Ｐゴシック"/>
              </a:endParaRPr>
            </a:p>
          </p:txBody>
        </p:sp>
        <p:sp>
          <p:nvSpPr>
            <p:cNvPr id="126" name="Text Box 37"/>
            <p:cNvSpPr txBox="1">
              <a:spLocks noChangeAspect="1" noChangeArrowheads="1"/>
            </p:cNvSpPr>
            <p:nvPr/>
          </p:nvSpPr>
          <p:spPr bwMode="auto">
            <a:xfrm>
              <a:off x="5486421" y="4629448"/>
              <a:ext cx="729854" cy="507831"/>
            </a:xfrm>
            <a:prstGeom prst="rect">
              <a:avLst/>
            </a:prstGeom>
            <a:noFill/>
            <a:ln w="9525">
              <a:noFill/>
              <a:miter lim="800000"/>
              <a:headEnd/>
              <a:tailEnd/>
            </a:ln>
          </p:spPr>
          <p:txBody>
            <a:bodyPr>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2700" b="1" i="0" u="none" strike="noStrike" kern="1200" cap="none" spc="0" normalizeH="0" baseline="0" noProof="0" dirty="0">
                  <a:ln>
                    <a:noFill/>
                  </a:ln>
                  <a:solidFill>
                    <a:srgbClr val="003399"/>
                  </a:solidFill>
                  <a:effectLst/>
                  <a:uLnTx/>
                  <a:uFillTx/>
                  <a:latin typeface="Calibri"/>
                  <a:ea typeface="ＭＳ Ｐゴシック"/>
                </a:rPr>
                <a:t>D</a:t>
              </a:r>
              <a:r>
                <a:rPr kumimoji="0" lang="en-US" sz="2700" b="1" i="0" u="none" strike="noStrike" kern="1200" cap="none" spc="0" normalizeH="0" baseline="0" noProof="0" dirty="0">
                  <a:ln>
                    <a:noFill/>
                  </a:ln>
                  <a:solidFill>
                    <a:srgbClr val="003399"/>
                  </a:solidFill>
                  <a:effectLst/>
                  <a:uLnTx/>
                  <a:uFillTx/>
                  <a:latin typeface="Calibri"/>
                  <a:ea typeface="ＭＳ Ｐゴシック"/>
                  <a:sym typeface="Symbol" pitchFamily="18" charset="2"/>
                </a:rPr>
                <a:t></a:t>
              </a:r>
            </a:p>
          </p:txBody>
        </p:sp>
        <p:sp>
          <p:nvSpPr>
            <p:cNvPr id="127" name="Line 42"/>
            <p:cNvSpPr>
              <a:spLocks noChangeAspect="1" noChangeShapeType="1"/>
            </p:cNvSpPr>
            <p:nvPr/>
          </p:nvSpPr>
          <p:spPr bwMode="auto">
            <a:xfrm flipH="1" flipV="1">
              <a:off x="5392115" y="3651608"/>
              <a:ext cx="246459" cy="266700"/>
            </a:xfrm>
            <a:prstGeom prst="line">
              <a:avLst/>
            </a:prstGeom>
            <a:noFill/>
            <a:ln w="28575">
              <a:solidFill>
                <a:srgbClr val="003399"/>
              </a:solidFill>
              <a:round/>
              <a:headEnd/>
              <a:tailEnd type="triangle" w="med" len="med"/>
            </a:ln>
          </p:spPr>
          <p:txBody>
            <a:bodyPr wrap="none"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en-US" sz="1500" b="0" i="0" u="none" strike="noStrike" kern="1200" cap="none" spc="0" normalizeH="0" baseline="0" noProof="0">
                <a:ln>
                  <a:noFill/>
                </a:ln>
                <a:solidFill>
                  <a:srgbClr val="808080"/>
                </a:solidFill>
                <a:effectLst/>
                <a:uLnTx/>
                <a:uFillTx/>
                <a:latin typeface="Calibri"/>
                <a:ea typeface="ＭＳ Ｐゴシック"/>
              </a:endParaRPr>
            </a:p>
          </p:txBody>
        </p:sp>
        <p:sp>
          <p:nvSpPr>
            <p:cNvPr id="128" name="Line 44"/>
            <p:cNvSpPr>
              <a:spLocks noChangeAspect="1" noChangeShapeType="1"/>
            </p:cNvSpPr>
            <p:nvPr/>
          </p:nvSpPr>
          <p:spPr bwMode="auto">
            <a:xfrm flipH="1" flipV="1">
              <a:off x="5720728" y="3964119"/>
              <a:ext cx="246459" cy="266700"/>
            </a:xfrm>
            <a:prstGeom prst="line">
              <a:avLst/>
            </a:prstGeom>
            <a:noFill/>
            <a:ln w="28575">
              <a:solidFill>
                <a:srgbClr val="003399"/>
              </a:solidFill>
              <a:round/>
              <a:headEnd/>
              <a:tailEnd type="triangle" w="med" len="med"/>
            </a:ln>
          </p:spPr>
          <p:txBody>
            <a:bodyPr wrap="none"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en-US" sz="1500" b="0" i="0" u="none" strike="noStrike" kern="1200" cap="none" spc="0" normalizeH="0" baseline="0" noProof="0">
                <a:ln>
                  <a:noFill/>
                </a:ln>
                <a:solidFill>
                  <a:srgbClr val="808080"/>
                </a:solidFill>
                <a:effectLst/>
                <a:uLnTx/>
                <a:uFillTx/>
                <a:latin typeface="Calibri"/>
                <a:ea typeface="ＭＳ Ｐゴシック"/>
              </a:endParaRPr>
            </a:p>
          </p:txBody>
        </p:sp>
        <p:sp>
          <p:nvSpPr>
            <p:cNvPr id="129" name="Line 45"/>
            <p:cNvSpPr>
              <a:spLocks noChangeAspect="1" noChangeShapeType="1"/>
            </p:cNvSpPr>
            <p:nvPr/>
          </p:nvSpPr>
          <p:spPr bwMode="auto">
            <a:xfrm flipV="1">
              <a:off x="5996242" y="3936167"/>
              <a:ext cx="0" cy="309563"/>
            </a:xfrm>
            <a:prstGeom prst="line">
              <a:avLst/>
            </a:prstGeom>
            <a:noFill/>
            <a:ln w="28575">
              <a:solidFill>
                <a:srgbClr val="003399"/>
              </a:solidFill>
              <a:round/>
              <a:headEnd/>
              <a:tailEnd type="triangle" w="med" len="med"/>
            </a:ln>
          </p:spPr>
          <p:txBody>
            <a:bodyPr wrap="none"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en-US" sz="1500" b="0" i="0" u="none" strike="noStrike" kern="1200" cap="none" spc="0" normalizeH="0" baseline="0" noProof="0">
                <a:ln>
                  <a:noFill/>
                </a:ln>
                <a:solidFill>
                  <a:srgbClr val="808080"/>
                </a:solidFill>
                <a:effectLst/>
                <a:uLnTx/>
                <a:uFillTx/>
                <a:latin typeface="Calibri"/>
                <a:ea typeface="ＭＳ Ｐゴシック"/>
              </a:endParaRPr>
            </a:p>
          </p:txBody>
        </p:sp>
        <p:sp>
          <p:nvSpPr>
            <p:cNvPr id="130" name="Line 46"/>
            <p:cNvSpPr>
              <a:spLocks noChangeAspect="1" noChangeShapeType="1"/>
            </p:cNvSpPr>
            <p:nvPr/>
          </p:nvSpPr>
          <p:spPr bwMode="auto">
            <a:xfrm flipH="1" flipV="1">
              <a:off x="5721283" y="4292731"/>
              <a:ext cx="246459" cy="266700"/>
            </a:xfrm>
            <a:prstGeom prst="line">
              <a:avLst/>
            </a:prstGeom>
            <a:noFill/>
            <a:ln w="28575">
              <a:solidFill>
                <a:srgbClr val="003399"/>
              </a:solidFill>
              <a:round/>
              <a:headEnd/>
              <a:tailEnd type="triangle" w="med" len="med"/>
            </a:ln>
          </p:spPr>
          <p:txBody>
            <a:bodyPr wrap="none"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en-US" sz="1500" b="0" i="0" u="none" strike="noStrike" kern="1200" cap="none" spc="0" normalizeH="0" baseline="0" noProof="0">
                <a:ln>
                  <a:noFill/>
                </a:ln>
                <a:solidFill>
                  <a:srgbClr val="808080"/>
                </a:solidFill>
                <a:effectLst/>
                <a:uLnTx/>
                <a:uFillTx/>
                <a:latin typeface="Calibri"/>
                <a:ea typeface="ＭＳ Ｐゴシック"/>
              </a:endParaRPr>
            </a:p>
          </p:txBody>
        </p:sp>
        <p:sp>
          <p:nvSpPr>
            <p:cNvPr id="131" name="Line 47"/>
            <p:cNvSpPr>
              <a:spLocks noChangeAspect="1" noChangeShapeType="1"/>
            </p:cNvSpPr>
            <p:nvPr/>
          </p:nvSpPr>
          <p:spPr bwMode="auto">
            <a:xfrm flipV="1">
              <a:off x="5989098" y="4271923"/>
              <a:ext cx="0" cy="309563"/>
            </a:xfrm>
            <a:prstGeom prst="line">
              <a:avLst/>
            </a:prstGeom>
            <a:noFill/>
            <a:ln w="28575">
              <a:solidFill>
                <a:srgbClr val="003399"/>
              </a:solidFill>
              <a:round/>
              <a:headEnd/>
              <a:tailEnd type="triangle" w="med" len="med"/>
            </a:ln>
          </p:spPr>
          <p:txBody>
            <a:bodyPr wrap="none"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en-US" sz="1500" b="0" i="0" u="none" strike="noStrike" kern="1200" cap="none" spc="0" normalizeH="0" baseline="0" noProof="0">
                <a:ln>
                  <a:noFill/>
                </a:ln>
                <a:solidFill>
                  <a:srgbClr val="808080"/>
                </a:solidFill>
                <a:effectLst/>
                <a:uLnTx/>
                <a:uFillTx/>
                <a:latin typeface="Calibri"/>
                <a:ea typeface="ＭＳ Ｐゴシック"/>
              </a:endParaRPr>
            </a:p>
          </p:txBody>
        </p:sp>
        <p:sp>
          <p:nvSpPr>
            <p:cNvPr id="132" name="Line 48"/>
            <p:cNvSpPr>
              <a:spLocks noChangeAspect="1" noChangeShapeType="1"/>
            </p:cNvSpPr>
            <p:nvPr/>
          </p:nvSpPr>
          <p:spPr bwMode="auto">
            <a:xfrm flipH="1" flipV="1">
              <a:off x="5713027" y="3674853"/>
              <a:ext cx="246459" cy="266700"/>
            </a:xfrm>
            <a:prstGeom prst="line">
              <a:avLst/>
            </a:prstGeom>
            <a:noFill/>
            <a:ln w="28575">
              <a:solidFill>
                <a:srgbClr val="003399"/>
              </a:solidFill>
              <a:round/>
              <a:headEnd/>
              <a:tailEnd type="triangle" w="med" len="med"/>
            </a:ln>
          </p:spPr>
          <p:txBody>
            <a:bodyPr wrap="none"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en-US" sz="1500" b="0" i="0" u="none" strike="noStrike" kern="1200" cap="none" spc="0" normalizeH="0" baseline="0" noProof="0">
                <a:ln>
                  <a:noFill/>
                </a:ln>
                <a:solidFill>
                  <a:srgbClr val="808080"/>
                </a:solidFill>
                <a:effectLst/>
                <a:uLnTx/>
                <a:uFillTx/>
                <a:latin typeface="Calibri"/>
                <a:ea typeface="ＭＳ Ｐゴシック"/>
              </a:endParaRPr>
            </a:p>
          </p:txBody>
        </p:sp>
        <p:sp>
          <p:nvSpPr>
            <p:cNvPr id="133" name="Line 49"/>
            <p:cNvSpPr>
              <a:spLocks noChangeAspect="1" noChangeShapeType="1"/>
            </p:cNvSpPr>
            <p:nvPr/>
          </p:nvSpPr>
          <p:spPr bwMode="auto">
            <a:xfrm flipV="1">
              <a:off x="5996242" y="3592057"/>
              <a:ext cx="0" cy="309563"/>
            </a:xfrm>
            <a:prstGeom prst="line">
              <a:avLst/>
            </a:prstGeom>
            <a:noFill/>
            <a:ln w="28575">
              <a:solidFill>
                <a:srgbClr val="003399"/>
              </a:solidFill>
              <a:round/>
              <a:headEnd/>
              <a:tailEnd type="triangle" w="med" len="med"/>
            </a:ln>
          </p:spPr>
          <p:txBody>
            <a:bodyPr wrap="none"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en-US" sz="1500" b="0" i="0" u="none" strike="noStrike" kern="1200" cap="none" spc="0" normalizeH="0" baseline="0" noProof="0">
                <a:ln>
                  <a:noFill/>
                </a:ln>
                <a:solidFill>
                  <a:srgbClr val="808080"/>
                </a:solidFill>
                <a:effectLst/>
                <a:uLnTx/>
                <a:uFillTx/>
                <a:latin typeface="Calibri"/>
                <a:ea typeface="ＭＳ Ｐゴシック"/>
              </a:endParaRPr>
            </a:p>
          </p:txBody>
        </p:sp>
        <p:sp>
          <p:nvSpPr>
            <p:cNvPr id="134" name="Line 52"/>
            <p:cNvSpPr>
              <a:spLocks noChangeAspect="1" noChangeShapeType="1"/>
            </p:cNvSpPr>
            <p:nvPr/>
          </p:nvSpPr>
          <p:spPr bwMode="auto">
            <a:xfrm flipH="1" flipV="1">
              <a:off x="5385527" y="3971867"/>
              <a:ext cx="246459" cy="266700"/>
            </a:xfrm>
            <a:prstGeom prst="line">
              <a:avLst/>
            </a:prstGeom>
            <a:noFill/>
            <a:ln w="28575">
              <a:solidFill>
                <a:srgbClr val="003399"/>
              </a:solidFill>
              <a:round/>
              <a:headEnd/>
              <a:tailEnd type="triangle" w="med" len="med"/>
            </a:ln>
          </p:spPr>
          <p:txBody>
            <a:bodyPr wrap="none"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en-US" sz="1500" b="0" i="0" u="none" strike="noStrike" kern="1200" cap="none" spc="0" normalizeH="0" baseline="0" noProof="0">
                <a:ln>
                  <a:noFill/>
                </a:ln>
                <a:solidFill>
                  <a:srgbClr val="808080"/>
                </a:solidFill>
                <a:effectLst/>
                <a:uLnTx/>
                <a:uFillTx/>
                <a:latin typeface="Calibri"/>
                <a:ea typeface="ＭＳ Ｐゴシック"/>
              </a:endParaRPr>
            </a:p>
          </p:txBody>
        </p:sp>
        <p:sp>
          <p:nvSpPr>
            <p:cNvPr id="135" name="Line 53"/>
            <p:cNvSpPr>
              <a:spLocks noChangeAspect="1" noChangeShapeType="1"/>
            </p:cNvSpPr>
            <p:nvPr/>
          </p:nvSpPr>
          <p:spPr bwMode="auto">
            <a:xfrm flipV="1">
              <a:off x="5686618" y="3958203"/>
              <a:ext cx="0" cy="309563"/>
            </a:xfrm>
            <a:prstGeom prst="line">
              <a:avLst/>
            </a:prstGeom>
            <a:noFill/>
            <a:ln w="28575">
              <a:solidFill>
                <a:srgbClr val="003399"/>
              </a:solidFill>
              <a:round/>
              <a:headEnd/>
              <a:tailEnd type="triangle" w="med" len="med"/>
            </a:ln>
          </p:spPr>
          <p:txBody>
            <a:bodyPr wrap="none"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en-US" sz="1500" b="0" i="0" u="none" strike="noStrike" kern="1200" cap="none" spc="0" normalizeH="0" baseline="0" noProof="0">
                <a:ln>
                  <a:noFill/>
                </a:ln>
                <a:solidFill>
                  <a:srgbClr val="808080"/>
                </a:solidFill>
                <a:effectLst/>
                <a:uLnTx/>
                <a:uFillTx/>
                <a:latin typeface="Calibri"/>
                <a:ea typeface="ＭＳ Ｐゴシック"/>
              </a:endParaRPr>
            </a:p>
          </p:txBody>
        </p:sp>
        <p:sp>
          <p:nvSpPr>
            <p:cNvPr id="136" name="Freeform 41"/>
            <p:cNvSpPr>
              <a:spLocks noChangeAspect="1"/>
            </p:cNvSpPr>
            <p:nvPr/>
          </p:nvSpPr>
          <p:spPr bwMode="auto">
            <a:xfrm flipV="1">
              <a:off x="5572301" y="3408823"/>
              <a:ext cx="413226" cy="1154803"/>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chemeClr val="tx1"/>
              </a:solidFill>
              <a:round/>
              <a:headEnd/>
              <a:tailEnd type="triangle" w="med" len="med"/>
            </a:ln>
          </p:spPr>
          <p:txBody>
            <a:bodyPr wrap="none"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en-US" sz="1500" b="0" i="0" u="none" strike="noStrike" kern="1200" cap="none" spc="0" normalizeH="0" baseline="0" noProof="0">
                <a:ln>
                  <a:noFill/>
                </a:ln>
                <a:solidFill>
                  <a:srgbClr val="808080"/>
                </a:solidFill>
                <a:effectLst/>
                <a:uLnTx/>
                <a:uFillTx/>
                <a:latin typeface="Calibri"/>
                <a:ea typeface="ＭＳ Ｐゴシック"/>
              </a:endParaRPr>
            </a:p>
          </p:txBody>
        </p:sp>
      </p:grpSp>
      <p:sp>
        <p:nvSpPr>
          <p:cNvPr id="138" name="Freeform 41"/>
          <p:cNvSpPr>
            <a:spLocks noChangeAspect="1"/>
          </p:cNvSpPr>
          <p:nvPr/>
        </p:nvSpPr>
        <p:spPr bwMode="auto">
          <a:xfrm flipV="1">
            <a:off x="1693449" y="2976835"/>
            <a:ext cx="551321" cy="1531158"/>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chemeClr val="tx1"/>
            </a:solidFill>
            <a:round/>
            <a:headEnd/>
            <a:tailEnd type="triangle" w="med" len="med"/>
          </a:ln>
        </p:spPr>
        <p:txBody>
          <a:bodyPr wrap="none"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en-US" sz="1500" b="0" i="0" u="none" strike="noStrike" kern="1200" cap="none" spc="0" normalizeH="0" baseline="0" noProof="0">
              <a:ln>
                <a:noFill/>
              </a:ln>
              <a:solidFill>
                <a:srgbClr val="808080"/>
              </a:solidFill>
              <a:effectLst/>
              <a:uLnTx/>
              <a:uFillTx/>
              <a:latin typeface="Calibri"/>
              <a:ea typeface="ＭＳ Ｐゴシック"/>
            </a:endParaRPr>
          </a:p>
        </p:txBody>
      </p:sp>
      <p:sp>
        <p:nvSpPr>
          <p:cNvPr id="139" name="Line 45"/>
          <p:cNvSpPr>
            <a:spLocks noChangeAspect="1" noChangeShapeType="1"/>
          </p:cNvSpPr>
          <p:nvPr/>
        </p:nvSpPr>
        <p:spPr bwMode="auto">
          <a:xfrm flipV="1">
            <a:off x="2268252" y="3633928"/>
            <a:ext cx="0" cy="410451"/>
          </a:xfrm>
          <a:prstGeom prst="line">
            <a:avLst/>
          </a:prstGeom>
          <a:noFill/>
          <a:ln w="28575">
            <a:solidFill>
              <a:srgbClr val="003399"/>
            </a:solidFill>
            <a:round/>
            <a:headEnd/>
            <a:tailEnd type="triangle" w="med" len="med"/>
          </a:ln>
        </p:spPr>
        <p:txBody>
          <a:bodyPr wrap="none"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en-US" sz="1500" b="0" i="0" u="none" strike="noStrike" kern="1200" cap="none" spc="0" normalizeH="0" baseline="0" noProof="0">
              <a:ln>
                <a:noFill/>
              </a:ln>
              <a:solidFill>
                <a:srgbClr val="808080"/>
              </a:solidFill>
              <a:effectLst/>
              <a:uLnTx/>
              <a:uFillTx/>
              <a:latin typeface="Calibri"/>
              <a:ea typeface="ＭＳ Ｐゴシック"/>
            </a:endParaRPr>
          </a:p>
        </p:txBody>
      </p:sp>
      <p:sp>
        <p:nvSpPr>
          <p:cNvPr id="140" name="Line 47"/>
          <p:cNvSpPr>
            <a:spLocks noChangeAspect="1" noChangeShapeType="1"/>
          </p:cNvSpPr>
          <p:nvPr/>
        </p:nvSpPr>
        <p:spPr bwMode="auto">
          <a:xfrm flipV="1">
            <a:off x="2258720" y="4079108"/>
            <a:ext cx="0" cy="410451"/>
          </a:xfrm>
          <a:prstGeom prst="line">
            <a:avLst/>
          </a:prstGeom>
          <a:noFill/>
          <a:ln w="28575">
            <a:solidFill>
              <a:srgbClr val="003399"/>
            </a:solidFill>
            <a:round/>
            <a:headEnd/>
            <a:tailEnd type="triangle" w="med" len="med"/>
          </a:ln>
        </p:spPr>
        <p:txBody>
          <a:bodyPr wrap="none"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en-US" sz="1500" b="0" i="0" u="none" strike="noStrike" kern="1200" cap="none" spc="0" normalizeH="0" baseline="0" noProof="0">
              <a:ln>
                <a:noFill/>
              </a:ln>
              <a:solidFill>
                <a:srgbClr val="808080"/>
              </a:solidFill>
              <a:effectLst/>
              <a:uLnTx/>
              <a:uFillTx/>
              <a:latin typeface="Calibri"/>
              <a:ea typeface="ＭＳ Ｐゴシック"/>
            </a:endParaRPr>
          </a:p>
        </p:txBody>
      </p:sp>
      <p:sp>
        <p:nvSpPr>
          <p:cNvPr id="141" name="Line 49"/>
          <p:cNvSpPr>
            <a:spLocks noChangeAspect="1" noChangeShapeType="1"/>
          </p:cNvSpPr>
          <p:nvPr/>
        </p:nvSpPr>
        <p:spPr bwMode="auto">
          <a:xfrm flipV="1">
            <a:off x="2268252" y="3177671"/>
            <a:ext cx="0" cy="410451"/>
          </a:xfrm>
          <a:prstGeom prst="line">
            <a:avLst/>
          </a:prstGeom>
          <a:noFill/>
          <a:ln w="28575">
            <a:solidFill>
              <a:srgbClr val="003399"/>
            </a:solidFill>
            <a:round/>
            <a:headEnd/>
            <a:tailEnd type="triangle" w="med" len="med"/>
          </a:ln>
        </p:spPr>
        <p:txBody>
          <a:bodyPr wrap="none"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en-US" sz="1500" b="0" i="0" u="none" strike="noStrike" kern="1200" cap="none" spc="0" normalizeH="0" baseline="0" noProof="0">
              <a:ln>
                <a:noFill/>
              </a:ln>
              <a:solidFill>
                <a:srgbClr val="808080"/>
              </a:solidFill>
              <a:effectLst/>
              <a:uLnTx/>
              <a:uFillTx/>
              <a:latin typeface="Calibri"/>
              <a:ea typeface="ＭＳ Ｐゴシック"/>
            </a:endParaRPr>
          </a:p>
        </p:txBody>
      </p:sp>
      <p:sp>
        <p:nvSpPr>
          <p:cNvPr id="142" name="Rectangle 3"/>
          <p:cNvSpPr>
            <a:spLocks noChangeArrowheads="1"/>
          </p:cNvSpPr>
          <p:nvPr/>
        </p:nvSpPr>
        <p:spPr bwMode="auto">
          <a:xfrm>
            <a:off x="359597" y="5765569"/>
            <a:ext cx="8465904" cy="923330"/>
          </a:xfrm>
          <a:prstGeom prst="rect">
            <a:avLst/>
          </a:prstGeom>
          <a:noFill/>
          <a:ln w="9525">
            <a:noFill/>
            <a:miter lim="800000"/>
            <a:headEnd/>
            <a:tailEnd/>
          </a:ln>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bg1">
                    <a:lumMod val="50000"/>
                  </a:schemeClr>
                </a:solidFill>
                <a:effectLst/>
                <a:uLnTx/>
                <a:uFillTx/>
                <a:latin typeface="Open Sans"/>
                <a:ea typeface="ＭＳ Ｐゴシック"/>
                <a:cs typeface="+mj-cs"/>
              </a:rPr>
              <a:t>Tarboton, D. G., (1997), "A New Method for the Determination of Flow Directions and Contributing Areas in Grid Digital Elevation Models," Water Resources Research, 33(2): 309-319.)</a:t>
            </a:r>
          </a:p>
        </p:txBody>
      </p:sp>
      <p:sp>
        <p:nvSpPr>
          <p:cNvPr id="143" name="Rectangle 3"/>
          <p:cNvSpPr>
            <a:spLocks noChangeArrowheads="1"/>
          </p:cNvSpPr>
          <p:nvPr/>
        </p:nvSpPr>
        <p:spPr bwMode="auto">
          <a:xfrm>
            <a:off x="5391873" y="6448192"/>
            <a:ext cx="3562118" cy="369332"/>
          </a:xfrm>
          <a:prstGeom prst="rect">
            <a:avLst/>
          </a:prstGeom>
          <a:noFill/>
          <a:ln w="9525">
            <a:noFill/>
            <a:miter lim="800000"/>
            <a:headEnd/>
            <a:tailEnd/>
          </a:ln>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BF5712"/>
                </a:solidFill>
                <a:effectLst/>
                <a:uLnTx/>
                <a:uFillTx/>
                <a:latin typeface="Open Sans"/>
                <a:ea typeface="ＭＳ Ｐゴシック"/>
                <a:cs typeface="+mj-cs"/>
                <a:hlinkClick r:id="rId8"/>
              </a:rPr>
              <a:t>http://hydrology.usu.edu/taudem</a:t>
            </a:r>
            <a:r>
              <a:rPr kumimoji="0" lang="en-US" sz="1800" b="0" i="0" u="none" strike="noStrike" kern="1200" cap="none" spc="0" normalizeH="0" baseline="0" noProof="0" dirty="0" smtClean="0">
                <a:ln>
                  <a:noFill/>
                </a:ln>
                <a:solidFill>
                  <a:srgbClr val="BF5712"/>
                </a:solidFill>
                <a:effectLst/>
                <a:uLnTx/>
                <a:uFillTx/>
                <a:latin typeface="Open Sans"/>
                <a:ea typeface="ＭＳ Ｐゴシック"/>
                <a:cs typeface="+mj-cs"/>
              </a:rPr>
              <a:t> </a:t>
            </a:r>
            <a:endParaRPr kumimoji="0" lang="en-US" sz="1800" b="0" i="0" u="none" strike="noStrike" kern="1200" cap="none" spc="0" normalizeH="0" baseline="0" noProof="0" dirty="0">
              <a:ln>
                <a:noFill/>
              </a:ln>
              <a:solidFill>
                <a:srgbClr val="BF5712"/>
              </a:solidFill>
              <a:effectLst/>
              <a:uLnTx/>
              <a:uFillTx/>
              <a:latin typeface="Open Sans"/>
              <a:ea typeface="ＭＳ Ｐゴシック"/>
              <a:cs typeface="+mj-cs"/>
            </a:endParaRPr>
          </a:p>
        </p:txBody>
      </p:sp>
    </p:spTree>
    <p:extLst>
      <p:ext uri="{BB962C8B-B14F-4D97-AF65-F5344CB8AC3E}">
        <p14:creationId xmlns:p14="http://schemas.microsoft.com/office/powerpoint/2010/main" val="24506666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Text Box 4"/>
          <p:cNvSpPr txBox="1">
            <a:spLocks noChangeArrowheads="1"/>
          </p:cNvSpPr>
          <p:nvPr/>
        </p:nvSpPr>
        <p:spPr bwMode="auto">
          <a:xfrm>
            <a:off x="7553325" y="635000"/>
            <a:ext cx="752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b="1">
                <a:solidFill>
                  <a:srgbClr val="010000"/>
                </a:solidFill>
              </a:rPr>
              <a:t>D8</a:t>
            </a:r>
          </a:p>
        </p:txBody>
      </p:sp>
      <p:sp>
        <p:nvSpPr>
          <p:cNvPr id="63493" name="Text Box 5"/>
          <p:cNvSpPr txBox="1">
            <a:spLocks noChangeArrowheads="1"/>
          </p:cNvSpPr>
          <p:nvPr/>
        </p:nvSpPr>
        <p:spPr bwMode="auto">
          <a:xfrm>
            <a:off x="1452563" y="0"/>
            <a:ext cx="3578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2800" b="1">
                <a:solidFill>
                  <a:srgbClr val="010000"/>
                </a:solidFill>
              </a:rPr>
              <a:t>Contributing Area</a:t>
            </a:r>
            <a:endParaRPr lang="en-US" sz="2800" b="1">
              <a:solidFill>
                <a:srgbClr val="010000"/>
              </a:solidFill>
              <a:sym typeface="Symbol" pitchFamily="18" charset="2"/>
            </a:endParaRPr>
          </a:p>
        </p:txBody>
      </p:sp>
      <p:sp>
        <p:nvSpPr>
          <p:cNvPr id="63494" name="Rectangle 9"/>
          <p:cNvSpPr>
            <a:spLocks noChangeArrowheads="1"/>
          </p:cNvSpPr>
          <p:nvPr/>
        </p:nvSpPr>
        <p:spPr bwMode="auto">
          <a:xfrm>
            <a:off x="3130550" y="619125"/>
            <a:ext cx="622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a:solidFill>
                  <a:srgbClr val="010000"/>
                </a:solidFill>
                <a:latin typeface="Times New Roman"/>
              </a:rPr>
              <a:t>D</a:t>
            </a:r>
            <a:r>
              <a:rPr lang="en-US" b="1">
                <a:solidFill>
                  <a:srgbClr val="010000"/>
                </a:solidFill>
                <a:latin typeface="Times New Roman"/>
                <a:sym typeface="Symbol" pitchFamily="18" charset="2"/>
              </a:rPr>
              <a:t></a:t>
            </a:r>
          </a:p>
        </p:txBody>
      </p:sp>
      <p:pic>
        <p:nvPicPr>
          <p:cNvPr id="6349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422" r="2797"/>
          <a:stretch>
            <a:fillRect/>
          </a:stretch>
        </p:blipFill>
        <p:spPr bwMode="auto">
          <a:xfrm>
            <a:off x="4562475" y="0"/>
            <a:ext cx="461645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44"/>
          <a:stretch>
            <a:fillRect/>
          </a:stretch>
        </p:blipFill>
        <p:spPr bwMode="auto">
          <a:xfrm>
            <a:off x="0" y="0"/>
            <a:ext cx="4646613"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 y="6526213"/>
            <a:ext cx="75152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363" y="4349750"/>
            <a:ext cx="8567737"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63246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058" y="107370"/>
            <a:ext cx="8229600" cy="720318"/>
          </a:xfrm>
        </p:spPr>
        <p:txBody>
          <a:bodyPr>
            <a:normAutofit fontScale="90000"/>
          </a:bodyPr>
          <a:lstStyle/>
          <a:p>
            <a:r>
              <a:rPr lang="en-US" dirty="0" smtClean="0"/>
              <a:t>Contributing area from D-Infinity</a:t>
            </a:r>
            <a:endParaRPr lang="en-US" dirty="0"/>
          </a:p>
        </p:txBody>
      </p:sp>
      <p:pic>
        <p:nvPicPr>
          <p:cNvPr id="13711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3218"/>
          <a:stretch/>
        </p:blipFill>
        <p:spPr bwMode="auto">
          <a:xfrm>
            <a:off x="79454" y="972653"/>
            <a:ext cx="4470245" cy="45267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11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56" y="4912113"/>
            <a:ext cx="19050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11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4653" y="972653"/>
            <a:ext cx="5062441" cy="45267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25912" y="3236003"/>
            <a:ext cx="691376" cy="5888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prstClr val="white"/>
              </a:solidFill>
              <a:effectLst/>
              <a:uLnTx/>
              <a:uFillTx/>
              <a:latin typeface="Calibri"/>
              <a:ea typeface="+mn-ea"/>
              <a:cs typeface="+mn-cs"/>
            </a:endParaRPr>
          </a:p>
        </p:txBody>
      </p:sp>
      <p:cxnSp>
        <p:nvCxnSpPr>
          <p:cNvPr id="5" name="Straight Connector 4"/>
          <p:cNvCxnSpPr/>
          <p:nvPr/>
        </p:nvCxnSpPr>
        <p:spPr>
          <a:xfrm flipV="1">
            <a:off x="1717288" y="972653"/>
            <a:ext cx="2297365" cy="2263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717288" y="3824868"/>
            <a:ext cx="2297365" cy="16744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9698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42863"/>
            <a:ext cx="8029575" cy="677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57213" y="42863"/>
            <a:ext cx="8229600" cy="720318"/>
          </a:xfrm>
        </p:spPr>
        <p:txBody>
          <a:bodyPr>
            <a:normAutofit fontScale="90000"/>
          </a:bodyPr>
          <a:lstStyle/>
          <a:p>
            <a:r>
              <a:rPr lang="en-US" dirty="0" smtClean="0"/>
              <a:t>Contributing area from D-Infinity</a:t>
            </a:r>
            <a:endParaRPr lang="en-US" dirty="0"/>
          </a:p>
        </p:txBody>
      </p:sp>
      <p:pic>
        <p:nvPicPr>
          <p:cNvPr id="13711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3" y="4948238"/>
            <a:ext cx="19050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79954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468313" y="200025"/>
            <a:ext cx="83216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fontAlgn="base">
              <a:spcBef>
                <a:spcPct val="0"/>
              </a:spcBef>
              <a:spcAft>
                <a:spcPct val="0"/>
              </a:spcAft>
            </a:pPr>
            <a:r>
              <a:rPr lang="en-US" sz="4000" dirty="0" smtClean="0">
                <a:solidFill>
                  <a:srgbClr val="000000"/>
                </a:solidFill>
                <a:latin typeface="Calibri" pitchFamily="34" charset="0"/>
              </a:rPr>
              <a:t>Generalized Flow Accumulation</a:t>
            </a: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l="47328" b="38795"/>
          <a:stretch>
            <a:fillRect/>
          </a:stretch>
        </p:blipFill>
        <p:spPr bwMode="auto">
          <a:xfrm>
            <a:off x="0" y="1747838"/>
            <a:ext cx="3214688"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Oval 10"/>
          <p:cNvSpPr>
            <a:spLocks noChangeArrowheads="1"/>
          </p:cNvSpPr>
          <p:nvPr/>
        </p:nvSpPr>
        <p:spPr bwMode="auto">
          <a:xfrm>
            <a:off x="450850" y="3841750"/>
            <a:ext cx="111125" cy="111125"/>
          </a:xfrm>
          <a:prstGeom prst="ellipse">
            <a:avLst/>
          </a:prstGeom>
          <a:solidFill>
            <a:srgbClr val="FF0000"/>
          </a:solidFill>
          <a:ln w="9525">
            <a:solidFill>
              <a:srgbClr val="000000"/>
            </a:solidFill>
            <a:round/>
            <a:headEnd/>
            <a:tailEnd/>
          </a:ln>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3078" name="Text Box 11"/>
          <p:cNvSpPr txBox="1">
            <a:spLocks noChangeArrowheads="1"/>
          </p:cNvSpPr>
          <p:nvPr/>
        </p:nvSpPr>
        <p:spPr bwMode="auto">
          <a:xfrm>
            <a:off x="234950" y="3222625"/>
            <a:ext cx="547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2400" u="sng" smtClean="0">
                <a:solidFill>
                  <a:srgbClr val="000000"/>
                </a:solidFill>
              </a:rPr>
              <a:t>x</a:t>
            </a:r>
          </a:p>
        </p:txBody>
      </p:sp>
      <p:sp>
        <p:nvSpPr>
          <p:cNvPr id="3079" name="Text Box 13"/>
          <p:cNvSpPr txBox="1">
            <a:spLocks noChangeArrowheads="1"/>
          </p:cNvSpPr>
          <p:nvPr/>
        </p:nvSpPr>
        <p:spPr bwMode="auto">
          <a:xfrm>
            <a:off x="1200150" y="2846388"/>
            <a:ext cx="101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2400" smtClean="0">
                <a:solidFill>
                  <a:srgbClr val="000000"/>
                </a:solidFill>
              </a:rPr>
              <a:t>w(</a:t>
            </a:r>
            <a:r>
              <a:rPr kumimoji="0" lang="en-US" sz="2400" u="sng" smtClean="0">
                <a:solidFill>
                  <a:srgbClr val="000000"/>
                </a:solidFill>
              </a:rPr>
              <a:t>x</a:t>
            </a:r>
            <a:r>
              <a:rPr kumimoji="0" lang="en-US" sz="2400" smtClean="0">
                <a:solidFill>
                  <a:srgbClr val="000000"/>
                </a:solidFill>
              </a:rPr>
              <a:t>)</a:t>
            </a:r>
          </a:p>
        </p:txBody>
      </p:sp>
      <p:sp>
        <p:nvSpPr>
          <p:cNvPr id="3080" name="Line 14"/>
          <p:cNvSpPr>
            <a:spLocks noChangeShapeType="1"/>
          </p:cNvSpPr>
          <p:nvPr/>
        </p:nvSpPr>
        <p:spPr bwMode="auto">
          <a:xfrm flipH="1">
            <a:off x="2286000" y="1939925"/>
            <a:ext cx="1714500" cy="11430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graphicFrame>
        <p:nvGraphicFramePr>
          <p:cNvPr id="9" name="Object 2"/>
          <p:cNvGraphicFramePr>
            <a:graphicFrameLocks noChangeAspect="1"/>
          </p:cNvGraphicFramePr>
          <p:nvPr>
            <p:extLst/>
          </p:nvPr>
        </p:nvGraphicFramePr>
        <p:xfrm>
          <a:off x="3409950" y="1291403"/>
          <a:ext cx="5726189" cy="5078412"/>
        </p:xfrm>
        <a:graphic>
          <a:graphicData uri="http://schemas.openxmlformats.org/presentationml/2006/ole">
            <mc:AlternateContent xmlns:mc="http://schemas.openxmlformats.org/markup-compatibility/2006">
              <mc:Choice xmlns:v="urn:schemas-microsoft-com:vml" Requires="v">
                <p:oleObj spid="_x0000_s32787" name="Document" r:id="rId4" imgW="3359143" imgH="2988264" progId="Word.Document.8">
                  <p:embed/>
                </p:oleObj>
              </mc:Choice>
              <mc:Fallback>
                <p:oleObj name="Document" r:id="rId4" imgW="3359143" imgH="2988264" progId="Word.Document.8">
                  <p:embed/>
                  <p:pic>
                    <p:nvPicPr>
                      <p:cNvPr id="0" name=""/>
                      <p:cNvPicPr>
                        <a:picLocks noChangeAspect="1" noChangeArrowheads="1"/>
                      </p:cNvPicPr>
                      <p:nvPr/>
                    </p:nvPicPr>
                    <p:blipFill>
                      <a:blip r:embed="rId5"/>
                      <a:srcRect/>
                      <a:stretch>
                        <a:fillRect/>
                      </a:stretch>
                    </p:blipFill>
                    <p:spPr bwMode="auto">
                      <a:xfrm>
                        <a:off x="3409950" y="1291403"/>
                        <a:ext cx="5726189" cy="507841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8510571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24693" y="262599"/>
            <a:ext cx="7312991" cy="363474"/>
          </a:xfrm>
        </p:spPr>
        <p:txBody>
          <a:bodyPr/>
          <a:lstStyle/>
          <a:p>
            <a:r>
              <a:rPr lang="en-US" sz="2800" dirty="0" smtClean="0"/>
              <a:t>Generalization to Flow Algebra</a:t>
            </a:r>
            <a:endParaRPr lang="en-US" sz="2800" dirty="0"/>
          </a:p>
        </p:txBody>
      </p:sp>
      <p:sp>
        <p:nvSpPr>
          <p:cNvPr id="5" name="Rectangle 4"/>
          <p:cNvSpPr/>
          <p:nvPr/>
        </p:nvSpPr>
        <p:spPr>
          <a:xfrm>
            <a:off x="0" y="5874374"/>
            <a:ext cx="9144000" cy="738664"/>
          </a:xfrm>
          <a:prstGeom prst="rect">
            <a:avLst/>
          </a:prstGeom>
        </p:spPr>
        <p:txBody>
          <a:bodyPr wrap="square">
            <a:spAutoFit/>
          </a:bodyPr>
          <a:lstStyle/>
          <a:p>
            <a:r>
              <a:rPr lang="en-US" sz="1400" dirty="0">
                <a:solidFill>
                  <a:schemeClr val="bg1">
                    <a:lumMod val="50000"/>
                  </a:schemeClr>
                </a:solidFill>
              </a:rPr>
              <a:t>Tarboton, D. G. and M. E. Baker, (2008), "Towards an Algebra for Terrain-Based Flow Analysis," in Representing, Modeling and Visualizing the Natural Environment: Innovations in GIS 12, Edited by N. J. Mount, G. L. Harvey, P. </a:t>
            </a:r>
            <a:r>
              <a:rPr lang="en-US" sz="1400" dirty="0" err="1">
                <a:solidFill>
                  <a:schemeClr val="bg1">
                    <a:lumMod val="50000"/>
                  </a:schemeClr>
                </a:solidFill>
              </a:rPr>
              <a:t>Aplin</a:t>
            </a:r>
            <a:r>
              <a:rPr lang="en-US" sz="1400" dirty="0">
                <a:solidFill>
                  <a:schemeClr val="bg1">
                    <a:lumMod val="50000"/>
                  </a:schemeClr>
                </a:solidFill>
              </a:rPr>
              <a:t> and G. </a:t>
            </a:r>
            <a:r>
              <a:rPr lang="en-US" sz="1400" dirty="0" err="1">
                <a:solidFill>
                  <a:schemeClr val="bg1">
                    <a:lumMod val="50000"/>
                  </a:schemeClr>
                </a:solidFill>
              </a:rPr>
              <a:t>Priestnall</a:t>
            </a:r>
            <a:r>
              <a:rPr lang="en-US" sz="1400" dirty="0">
                <a:solidFill>
                  <a:schemeClr val="bg1">
                    <a:lumMod val="50000"/>
                  </a:schemeClr>
                </a:solidFill>
              </a:rPr>
              <a:t>, CRC Press, Florida, p.496, </a:t>
            </a:r>
            <a:r>
              <a:rPr lang="en-US" sz="1400" dirty="0">
                <a:solidFill>
                  <a:schemeClr val="bg1">
                    <a:lumMod val="50000"/>
                  </a:schemeClr>
                </a:solidFill>
                <a:hlinkClick r:id="rId3"/>
              </a:rPr>
              <a:t>http://dx.doi.org/10.1201/9781420055504.ch12</a:t>
            </a:r>
            <a:r>
              <a:rPr lang="en-US" sz="1400" dirty="0">
                <a:solidFill>
                  <a:schemeClr val="bg1">
                    <a:lumMod val="50000"/>
                  </a:schemeClr>
                </a:solidFill>
              </a:rPr>
              <a:t>.</a:t>
            </a:r>
          </a:p>
        </p:txBody>
      </p:sp>
      <p:grpSp>
        <p:nvGrpSpPr>
          <p:cNvPr id="9" name="Group 8"/>
          <p:cNvGrpSpPr/>
          <p:nvPr/>
        </p:nvGrpSpPr>
        <p:grpSpPr>
          <a:xfrm>
            <a:off x="194328" y="971550"/>
            <a:ext cx="8536058" cy="4195146"/>
            <a:chOff x="1066003" y="1519318"/>
            <a:chExt cx="7421489" cy="3647378"/>
          </a:xfrm>
        </p:grpSpPr>
        <p:sp>
          <p:nvSpPr>
            <p:cNvPr id="7" name="Rectangle 6"/>
            <p:cNvSpPr/>
            <p:nvPr/>
          </p:nvSpPr>
          <p:spPr>
            <a:xfrm>
              <a:off x="1596489" y="4044456"/>
              <a:ext cx="3672667" cy="615456"/>
            </a:xfrm>
            <a:prstGeom prst="rect">
              <a:avLst/>
            </a:prstGeom>
          </p:spPr>
          <p:txBody>
            <a:bodyPr wrap="none">
              <a:spAutoFit/>
            </a:bodyPr>
            <a:lstStyle/>
            <a:p>
              <a:r>
                <a:rPr lang="en-US" sz="4000" i="1" dirty="0">
                  <a:latin typeface="Times New Roman"/>
                  <a:ea typeface="Times New Roman"/>
                  <a:sym typeface="Symbol"/>
                </a:rPr>
                <a:t></a:t>
              </a:r>
              <a:r>
                <a:rPr lang="en-US" sz="4000" i="1" baseline="-25000" dirty="0">
                  <a:latin typeface="Times New Roman"/>
                  <a:ea typeface="Times New Roman"/>
                </a:rPr>
                <a:t>i</a:t>
              </a:r>
              <a:r>
                <a:rPr lang="en-US" sz="4000" i="1" dirty="0">
                  <a:latin typeface="Times New Roman"/>
                  <a:ea typeface="Times New Roman"/>
                </a:rPr>
                <a:t> = F(</a:t>
              </a:r>
              <a:r>
                <a:rPr lang="en-US" sz="4000" i="1" dirty="0">
                  <a:latin typeface="Times New Roman"/>
                  <a:ea typeface="Times New Roman"/>
                  <a:sym typeface="Symbol"/>
                </a:rPr>
                <a:t></a:t>
              </a:r>
              <a:r>
                <a:rPr lang="en-US" sz="4000" i="1" baseline="-25000" dirty="0">
                  <a:latin typeface="Times New Roman"/>
                  <a:ea typeface="Times New Roman"/>
                </a:rPr>
                <a:t>i</a:t>
              </a:r>
              <a:r>
                <a:rPr lang="en-US" sz="4000" i="1" dirty="0">
                  <a:latin typeface="Times New Roman"/>
                  <a:ea typeface="Times New Roman"/>
                </a:rPr>
                <a:t>, </a:t>
              </a:r>
              <a:r>
                <a:rPr lang="en-US" sz="4000" i="1" dirty="0" err="1">
                  <a:latin typeface="Times New Roman"/>
                  <a:ea typeface="Times New Roman"/>
                </a:rPr>
                <a:t>P</a:t>
              </a:r>
              <a:r>
                <a:rPr lang="en-US" sz="4000" i="1" baseline="-25000" dirty="0" err="1">
                  <a:latin typeface="Times New Roman"/>
                  <a:ea typeface="Times New Roman"/>
                </a:rPr>
                <a:t>ki</a:t>
              </a:r>
              <a:r>
                <a:rPr lang="en-US" sz="4000" i="1" dirty="0">
                  <a:latin typeface="Times New Roman"/>
                  <a:ea typeface="Times New Roman"/>
                </a:rPr>
                <a:t>, </a:t>
              </a:r>
              <a:r>
                <a:rPr lang="en-US" sz="4000" i="1" dirty="0">
                  <a:latin typeface="Times New Roman"/>
                  <a:ea typeface="Times New Roman"/>
                  <a:sym typeface="Symbol"/>
                </a:rPr>
                <a:t></a:t>
              </a:r>
              <a:r>
                <a:rPr lang="en-US" sz="4000" i="1" baseline="-25000" dirty="0">
                  <a:latin typeface="Times New Roman"/>
                  <a:ea typeface="Times New Roman"/>
                </a:rPr>
                <a:t>k</a:t>
              </a:r>
              <a:r>
                <a:rPr lang="en-US" sz="4000" i="1" dirty="0">
                  <a:latin typeface="Times New Roman"/>
                  <a:ea typeface="Times New Roman"/>
                </a:rPr>
                <a:t>, </a:t>
              </a:r>
              <a:r>
                <a:rPr lang="en-US" sz="4000" i="1" dirty="0">
                  <a:latin typeface="Times New Roman"/>
                  <a:ea typeface="Times New Roman"/>
                  <a:sym typeface="Symbol"/>
                </a:rPr>
                <a:t></a:t>
              </a:r>
              <a:r>
                <a:rPr lang="en-US" sz="4000" i="1" baseline="-25000" dirty="0">
                  <a:latin typeface="Times New Roman"/>
                  <a:ea typeface="Times New Roman"/>
                </a:rPr>
                <a:t>k</a:t>
              </a:r>
              <a:r>
                <a:rPr lang="en-US" sz="4000" i="1" dirty="0">
                  <a:latin typeface="Times New Roman"/>
                  <a:ea typeface="Times New Roman"/>
                </a:rPr>
                <a:t>)</a:t>
              </a:r>
            </a:p>
          </p:txBody>
        </p:sp>
        <p:grpSp>
          <p:nvGrpSpPr>
            <p:cNvPr id="4" name="Group 3"/>
            <p:cNvGrpSpPr/>
            <p:nvPr/>
          </p:nvGrpSpPr>
          <p:grpSpPr>
            <a:xfrm>
              <a:off x="1346936" y="1519318"/>
              <a:ext cx="7140556" cy="3161621"/>
              <a:chOff x="1795912" y="1621715"/>
              <a:chExt cx="8513314" cy="3769435"/>
            </a:xfrm>
          </p:grpSpPr>
          <p:sp>
            <p:nvSpPr>
              <p:cNvPr id="2" name="TextBox 1"/>
              <p:cNvSpPr txBox="1"/>
              <p:nvPr/>
            </p:nvSpPr>
            <p:spPr>
              <a:xfrm>
                <a:off x="1795913" y="1621715"/>
                <a:ext cx="1733414" cy="669970"/>
              </a:xfrm>
              <a:prstGeom prst="rect">
                <a:avLst/>
              </a:prstGeom>
              <a:noFill/>
            </p:spPr>
            <p:txBody>
              <a:bodyPr wrap="none" rtlCol="0">
                <a:spAutoFit/>
              </a:bodyPr>
              <a:lstStyle/>
              <a:p>
                <a:pPr eaLnBrk="0" fontAlgn="base" hangingPunct="0">
                  <a:spcBef>
                    <a:spcPct val="0"/>
                  </a:spcBef>
                  <a:spcAft>
                    <a:spcPct val="0"/>
                  </a:spcAft>
                </a:pPr>
                <a:r>
                  <a:rPr lang="en-US" sz="3600" dirty="0">
                    <a:solidFill>
                      <a:prstClr val="black"/>
                    </a:solidFill>
                    <a:latin typeface="Times New Roman" pitchFamily="18" charset="0"/>
                    <a:cs typeface="Arial"/>
                  </a:rPr>
                  <a:t>Replace</a:t>
                </a:r>
              </a:p>
            </p:txBody>
          </p:sp>
          <p:graphicFrame>
            <p:nvGraphicFramePr>
              <p:cNvPr id="29" name="Object 21"/>
              <p:cNvGraphicFramePr>
                <a:graphicFrameLocks noChangeAspect="1"/>
              </p:cNvGraphicFramePr>
              <p:nvPr>
                <p:extLst/>
              </p:nvPr>
            </p:nvGraphicFramePr>
            <p:xfrm>
              <a:off x="2089564" y="2364690"/>
              <a:ext cx="4291012" cy="1168400"/>
            </p:xfrm>
            <a:graphic>
              <a:graphicData uri="http://schemas.openxmlformats.org/presentationml/2006/ole">
                <mc:AlternateContent xmlns:mc="http://schemas.openxmlformats.org/markup-compatibility/2006">
                  <mc:Choice xmlns:v="urn:schemas-microsoft-com:vml" Requires="v">
                    <p:oleObj spid="_x0000_s66564" name="Equation" r:id="rId4" imgW="1371600" imgH="368280" progId="Equation.3">
                      <p:embed/>
                    </p:oleObj>
                  </mc:Choice>
                  <mc:Fallback>
                    <p:oleObj name="Equation" r:id="rId4" imgW="1371600" imgH="368280" progId="Equation.3">
                      <p:embed/>
                      <p:pic>
                        <p:nvPicPr>
                          <p:cNvPr id="29" name="Object 21"/>
                          <p:cNvPicPr>
                            <a:picLocks noChangeAspect="1" noChangeArrowheads="1"/>
                          </p:cNvPicPr>
                          <p:nvPr/>
                        </p:nvPicPr>
                        <p:blipFill>
                          <a:blip r:embed="rId5"/>
                          <a:srcRect/>
                          <a:stretch>
                            <a:fillRect/>
                          </a:stretch>
                        </p:blipFill>
                        <p:spPr bwMode="auto">
                          <a:xfrm>
                            <a:off x="2089564" y="2364690"/>
                            <a:ext cx="4291012" cy="116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TextBox 29"/>
              <p:cNvSpPr txBox="1"/>
              <p:nvPr/>
            </p:nvSpPr>
            <p:spPr>
              <a:xfrm>
                <a:off x="1795912" y="3606801"/>
                <a:ext cx="3913474" cy="669970"/>
              </a:xfrm>
              <a:prstGeom prst="rect">
                <a:avLst/>
              </a:prstGeom>
              <a:noFill/>
            </p:spPr>
            <p:txBody>
              <a:bodyPr wrap="none" rtlCol="0">
                <a:spAutoFit/>
              </a:bodyPr>
              <a:lstStyle/>
              <a:p>
                <a:pPr eaLnBrk="0" fontAlgn="base" hangingPunct="0">
                  <a:spcBef>
                    <a:spcPct val="0"/>
                  </a:spcBef>
                  <a:spcAft>
                    <a:spcPct val="0"/>
                  </a:spcAft>
                </a:pPr>
                <a:r>
                  <a:rPr lang="en-US" sz="3600" dirty="0">
                    <a:solidFill>
                      <a:prstClr val="black"/>
                    </a:solidFill>
                    <a:latin typeface="Times New Roman" pitchFamily="18" charset="0"/>
                    <a:cs typeface="Arial"/>
                  </a:rPr>
                  <a:t>by general function</a:t>
                </a:r>
              </a:p>
            </p:txBody>
          </p:sp>
          <p:grpSp>
            <p:nvGrpSpPr>
              <p:cNvPr id="55" name="Group 54"/>
              <p:cNvGrpSpPr/>
              <p:nvPr/>
            </p:nvGrpSpPr>
            <p:grpSpPr>
              <a:xfrm>
                <a:off x="6713539" y="1862138"/>
                <a:ext cx="3595687" cy="3529012"/>
                <a:chOff x="5189538" y="1862138"/>
                <a:chExt cx="3595687" cy="3529012"/>
              </a:xfrm>
            </p:grpSpPr>
            <p:sp>
              <p:nvSpPr>
                <p:cNvPr id="56" name="Rectangle 27"/>
                <p:cNvSpPr>
                  <a:spLocks noChangeArrowheads="1"/>
                </p:cNvSpPr>
                <p:nvPr/>
              </p:nvSpPr>
              <p:spPr bwMode="auto">
                <a:xfrm>
                  <a:off x="6400800" y="3019425"/>
                  <a:ext cx="1166813" cy="1174750"/>
                </a:xfrm>
                <a:prstGeom prst="rect">
                  <a:avLst/>
                </a:prstGeom>
                <a:solidFill>
                  <a:srgbClr val="FFCC99"/>
                </a:solidFill>
                <a:ln w="9525" algn="ctr">
                  <a:solidFill>
                    <a:srgbClr val="EEECE1"/>
                  </a:solidFill>
                  <a:round/>
                  <a:headEnd/>
                  <a:tailEnd/>
                </a:ln>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kern="0">
                    <a:solidFill>
                      <a:srgbClr val="EEECE1"/>
                    </a:solidFill>
                    <a:cs typeface="Arial"/>
                  </a:endParaRPr>
                </a:p>
              </p:txBody>
            </p:sp>
            <p:sp>
              <p:nvSpPr>
                <p:cNvPr id="57" name="Rectangle 23"/>
                <p:cNvSpPr>
                  <a:spLocks noChangeArrowheads="1"/>
                </p:cNvSpPr>
                <p:nvPr/>
              </p:nvSpPr>
              <p:spPr bwMode="auto">
                <a:xfrm>
                  <a:off x="5816240" y="2225431"/>
                  <a:ext cx="798557" cy="6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lang="en-US" sz="3200" kern="0" dirty="0" err="1">
                      <a:solidFill>
                        <a:srgbClr val="000000"/>
                      </a:solidFill>
                      <a:ea typeface="Times New Roman" panose="02020603050405020304" pitchFamily="18" charset="0"/>
                      <a:cs typeface="Arial"/>
                    </a:rPr>
                    <a:t>P</a:t>
                  </a:r>
                  <a:r>
                    <a:rPr lang="en-US" sz="3200" kern="0" baseline="-25000" dirty="0" err="1">
                      <a:solidFill>
                        <a:srgbClr val="000000"/>
                      </a:solidFill>
                      <a:ea typeface="Times New Roman" panose="02020603050405020304" pitchFamily="18" charset="0"/>
                      <a:cs typeface="Arial"/>
                    </a:rPr>
                    <a:t>ki</a:t>
                  </a:r>
                  <a:endParaRPr lang="en-US" sz="3200" kern="0" dirty="0">
                    <a:solidFill>
                      <a:srgbClr val="000000"/>
                    </a:solidFill>
                    <a:ea typeface="Times New Roman" panose="02020603050405020304" pitchFamily="18" charset="0"/>
                    <a:cs typeface="Arial"/>
                  </a:endParaRPr>
                </a:p>
              </p:txBody>
            </p:sp>
            <p:grpSp>
              <p:nvGrpSpPr>
                <p:cNvPr id="58" name="Group 23"/>
                <p:cNvGrpSpPr>
                  <a:grpSpLocks/>
                </p:cNvGrpSpPr>
                <p:nvPr/>
              </p:nvGrpSpPr>
              <p:grpSpPr bwMode="auto">
                <a:xfrm>
                  <a:off x="5189538" y="1862138"/>
                  <a:ext cx="3595687" cy="3529012"/>
                  <a:chOff x="5834063" y="1814513"/>
                  <a:chExt cx="2809875" cy="2757487"/>
                </a:xfrm>
              </p:grpSpPr>
              <p:grpSp>
                <p:nvGrpSpPr>
                  <p:cNvPr id="62" name="Group 34"/>
                  <p:cNvGrpSpPr>
                    <a:grpSpLocks/>
                  </p:cNvGrpSpPr>
                  <p:nvPr/>
                </p:nvGrpSpPr>
                <p:grpSpPr bwMode="auto">
                  <a:xfrm>
                    <a:off x="5834063" y="1814513"/>
                    <a:ext cx="2809875" cy="2757487"/>
                    <a:chOff x="3940" y="1405"/>
                    <a:chExt cx="1002" cy="983"/>
                  </a:xfrm>
                </p:grpSpPr>
                <p:sp>
                  <p:nvSpPr>
                    <p:cNvPr id="70" name="Rectangle 17"/>
                    <p:cNvSpPr>
                      <a:spLocks noChangeAspect="1" noChangeArrowheads="1"/>
                    </p:cNvSpPr>
                    <p:nvPr/>
                  </p:nvSpPr>
                  <p:spPr bwMode="auto">
                    <a:xfrm>
                      <a:off x="3940" y="1405"/>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1" name="Rectangle 18"/>
                    <p:cNvSpPr>
                      <a:spLocks noChangeAspect="1" noChangeArrowheads="1"/>
                    </p:cNvSpPr>
                    <p:nvPr/>
                  </p:nvSpPr>
                  <p:spPr bwMode="auto">
                    <a:xfrm>
                      <a:off x="4275" y="1405"/>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2" name="Rectangle 19"/>
                    <p:cNvSpPr>
                      <a:spLocks noChangeAspect="1" noChangeArrowheads="1"/>
                    </p:cNvSpPr>
                    <p:nvPr/>
                  </p:nvSpPr>
                  <p:spPr bwMode="auto">
                    <a:xfrm>
                      <a:off x="4609" y="1405"/>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3" name="Rectangle 22"/>
                    <p:cNvSpPr>
                      <a:spLocks noChangeAspect="1" noChangeArrowheads="1"/>
                    </p:cNvSpPr>
                    <p:nvPr/>
                  </p:nvSpPr>
                  <p:spPr bwMode="auto">
                    <a:xfrm>
                      <a:off x="3940" y="1732"/>
                      <a:ext cx="335"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4" name="Rectangle 23"/>
                    <p:cNvSpPr>
                      <a:spLocks noChangeAspect="1" noChangeArrowheads="1"/>
                    </p:cNvSpPr>
                    <p:nvPr/>
                  </p:nvSpPr>
                  <p:spPr bwMode="auto">
                    <a:xfrm>
                      <a:off x="4275" y="1732"/>
                      <a:ext cx="334"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5" name="Rectangle 24"/>
                    <p:cNvSpPr>
                      <a:spLocks noChangeAspect="1" noChangeArrowheads="1"/>
                    </p:cNvSpPr>
                    <p:nvPr/>
                  </p:nvSpPr>
                  <p:spPr bwMode="auto">
                    <a:xfrm>
                      <a:off x="4609" y="1732"/>
                      <a:ext cx="333"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6" name="Rectangle 27"/>
                    <p:cNvSpPr>
                      <a:spLocks noChangeAspect="1" noChangeArrowheads="1"/>
                    </p:cNvSpPr>
                    <p:nvPr/>
                  </p:nvSpPr>
                  <p:spPr bwMode="auto">
                    <a:xfrm>
                      <a:off x="3940" y="2061"/>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7" name="Rectangle 28"/>
                    <p:cNvSpPr>
                      <a:spLocks noChangeAspect="1" noChangeArrowheads="1"/>
                    </p:cNvSpPr>
                    <p:nvPr/>
                  </p:nvSpPr>
                  <p:spPr bwMode="auto">
                    <a:xfrm>
                      <a:off x="4275" y="2061"/>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8" name="Rectangle 29"/>
                    <p:cNvSpPr>
                      <a:spLocks noChangeAspect="1" noChangeArrowheads="1"/>
                    </p:cNvSpPr>
                    <p:nvPr/>
                  </p:nvSpPr>
                  <p:spPr bwMode="auto">
                    <a:xfrm>
                      <a:off x="4609" y="2061"/>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grpSp>
              <p:sp>
                <p:nvSpPr>
                  <p:cNvPr id="63" name="Line 35"/>
                  <p:cNvSpPr>
                    <a:spLocks noChangeShapeType="1"/>
                  </p:cNvSpPr>
                  <p:nvPr/>
                </p:nvSpPr>
                <p:spPr bwMode="auto">
                  <a:xfrm>
                    <a:off x="6529093" y="2520362"/>
                    <a:ext cx="465479" cy="48261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64" name="Line 36"/>
                  <p:cNvSpPr>
                    <a:spLocks noChangeShapeType="1"/>
                  </p:cNvSpPr>
                  <p:nvPr/>
                </p:nvSpPr>
                <p:spPr bwMode="auto">
                  <a:xfrm>
                    <a:off x="7253879" y="3389916"/>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65" name="Line 38"/>
                  <p:cNvSpPr>
                    <a:spLocks noChangeShapeType="1"/>
                  </p:cNvSpPr>
                  <p:nvPr/>
                </p:nvSpPr>
                <p:spPr bwMode="auto">
                  <a:xfrm flipH="1">
                    <a:off x="7491932" y="2407681"/>
                    <a:ext cx="499486" cy="578286"/>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66" name="Line 39"/>
                  <p:cNvSpPr>
                    <a:spLocks noChangeShapeType="1"/>
                  </p:cNvSpPr>
                  <p:nvPr/>
                </p:nvSpPr>
                <p:spPr bwMode="auto">
                  <a:xfrm>
                    <a:off x="8125323" y="3389916"/>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67" name="Line 40"/>
                  <p:cNvSpPr>
                    <a:spLocks noChangeShapeType="1"/>
                  </p:cNvSpPr>
                  <p:nvPr/>
                </p:nvSpPr>
                <p:spPr bwMode="auto">
                  <a:xfrm>
                    <a:off x="7253879" y="2388547"/>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68" name="Line 41"/>
                  <p:cNvSpPr>
                    <a:spLocks noChangeShapeType="1"/>
                  </p:cNvSpPr>
                  <p:nvPr/>
                </p:nvSpPr>
                <p:spPr bwMode="auto">
                  <a:xfrm>
                    <a:off x="6529093" y="3409051"/>
                    <a:ext cx="539870" cy="559151"/>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69" name="Line 39"/>
                  <p:cNvSpPr>
                    <a:spLocks noChangeShapeType="1"/>
                  </p:cNvSpPr>
                  <p:nvPr/>
                </p:nvSpPr>
                <p:spPr bwMode="auto">
                  <a:xfrm flipH="1">
                    <a:off x="6267450" y="2493963"/>
                    <a:ext cx="14288" cy="539750"/>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grpSp>
            <p:sp>
              <p:nvSpPr>
                <p:cNvPr id="59" name="Rectangle 23"/>
                <p:cNvSpPr>
                  <a:spLocks noChangeArrowheads="1"/>
                </p:cNvSpPr>
                <p:nvPr/>
              </p:nvSpPr>
              <p:spPr bwMode="auto">
                <a:xfrm>
                  <a:off x="6978649" y="2333625"/>
                  <a:ext cx="729259" cy="6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lang="en-US" sz="3200" kern="0">
                      <a:solidFill>
                        <a:srgbClr val="000000"/>
                      </a:solidFill>
                      <a:ea typeface="Times New Roman" panose="02020603050405020304" pitchFamily="18" charset="0"/>
                      <a:cs typeface="Arial"/>
                    </a:rPr>
                    <a:t>P</a:t>
                  </a:r>
                  <a:r>
                    <a:rPr lang="en-US" sz="3200" kern="0" baseline="-25000">
                      <a:solidFill>
                        <a:srgbClr val="000000"/>
                      </a:solidFill>
                      <a:ea typeface="Times New Roman" panose="02020603050405020304" pitchFamily="18" charset="0"/>
                      <a:cs typeface="Arial"/>
                    </a:rPr>
                    <a:t>ki</a:t>
                  </a:r>
                  <a:endParaRPr lang="en-US" sz="3200" kern="0">
                    <a:solidFill>
                      <a:srgbClr val="000000"/>
                    </a:solidFill>
                    <a:ea typeface="Times New Roman" panose="02020603050405020304" pitchFamily="18" charset="0"/>
                    <a:cs typeface="Arial"/>
                  </a:endParaRPr>
                </a:p>
              </p:txBody>
            </p:sp>
            <p:sp>
              <p:nvSpPr>
                <p:cNvPr id="60" name="Rectangle 23"/>
                <p:cNvSpPr>
                  <a:spLocks noChangeArrowheads="1"/>
                </p:cNvSpPr>
                <p:nvPr/>
              </p:nvSpPr>
              <p:spPr bwMode="auto">
                <a:xfrm>
                  <a:off x="7923213" y="2366963"/>
                  <a:ext cx="646707" cy="6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lang="en-US" sz="3200" kern="0">
                      <a:solidFill>
                        <a:srgbClr val="000000"/>
                      </a:solidFill>
                      <a:ea typeface="Times New Roman" panose="02020603050405020304" pitchFamily="18" charset="0"/>
                      <a:cs typeface="Arial"/>
                    </a:rPr>
                    <a:t>P</a:t>
                  </a:r>
                  <a:r>
                    <a:rPr lang="en-US" sz="3200" kern="0" baseline="-25000">
                      <a:solidFill>
                        <a:srgbClr val="000000"/>
                      </a:solidFill>
                      <a:ea typeface="Times New Roman" panose="02020603050405020304" pitchFamily="18" charset="0"/>
                      <a:cs typeface="Arial"/>
                    </a:rPr>
                    <a:t>ki</a:t>
                  </a:r>
                  <a:endParaRPr lang="en-US" sz="3200" kern="0">
                    <a:solidFill>
                      <a:srgbClr val="000000"/>
                    </a:solidFill>
                    <a:ea typeface="Times New Roman" panose="02020603050405020304" pitchFamily="18" charset="0"/>
                    <a:cs typeface="Arial"/>
                  </a:endParaRPr>
                </a:p>
              </p:txBody>
            </p:sp>
            <p:sp>
              <p:nvSpPr>
                <p:cNvPr id="61" name="Rectangle 23"/>
                <p:cNvSpPr>
                  <a:spLocks noChangeArrowheads="1"/>
                </p:cNvSpPr>
                <p:nvPr/>
              </p:nvSpPr>
              <p:spPr bwMode="auto">
                <a:xfrm>
                  <a:off x="6867525" y="3390900"/>
                  <a:ext cx="309397" cy="6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lang="en-US" sz="3200" kern="0">
                      <a:solidFill>
                        <a:srgbClr val="000000"/>
                      </a:solidFill>
                      <a:ea typeface="Times New Roman" panose="02020603050405020304" pitchFamily="18" charset="0"/>
                      <a:cs typeface="Arial"/>
                    </a:rPr>
                    <a:t>i</a:t>
                  </a:r>
                </a:p>
              </p:txBody>
            </p:sp>
          </p:grpSp>
        </p:grpSp>
        <p:sp>
          <p:nvSpPr>
            <p:cNvPr id="6" name="TextBox 5"/>
            <p:cNvSpPr txBox="1"/>
            <p:nvPr/>
          </p:nvSpPr>
          <p:spPr>
            <a:xfrm>
              <a:off x="1066003" y="4787044"/>
              <a:ext cx="1658054" cy="379652"/>
            </a:xfrm>
            <a:prstGeom prst="rect">
              <a:avLst/>
            </a:prstGeom>
            <a:noFill/>
            <a:effectLst/>
          </p:spPr>
          <p:txBody>
            <a:bodyPr wrap="none" lIns="0" tIns="0" rIns="0" bIns="0" rtlCol="0">
              <a:noAutofit/>
            </a:bodyPr>
            <a:lstStyle/>
            <a:p>
              <a:pPr algn="ctr" eaLnBrk="0" hangingPunct="0">
                <a:lnSpc>
                  <a:spcPts val="1350"/>
                </a:lnSpc>
              </a:pPr>
              <a:r>
                <a:rPr lang="en-US" sz="1400" dirty="0">
                  <a:solidFill>
                    <a:srgbClr val="FF0000"/>
                  </a:solidFill>
                </a:rPr>
                <a:t>Output Result,</a:t>
              </a:r>
            </a:p>
            <a:p>
              <a:pPr algn="ctr" eaLnBrk="0" hangingPunct="0">
                <a:lnSpc>
                  <a:spcPts val="1350"/>
                </a:lnSpc>
              </a:pPr>
              <a:r>
                <a:rPr lang="en-US" sz="1400" dirty="0">
                  <a:solidFill>
                    <a:srgbClr val="FF0000"/>
                  </a:solidFill>
                </a:rPr>
                <a:t>Quantity being calculated</a:t>
              </a:r>
            </a:p>
          </p:txBody>
        </p:sp>
        <p:cxnSp>
          <p:nvCxnSpPr>
            <p:cNvPr id="8" name="Straight Arrow Connector 7"/>
            <p:cNvCxnSpPr>
              <a:stCxn id="6" idx="0"/>
            </p:cNvCxnSpPr>
            <p:nvPr/>
          </p:nvCxnSpPr>
          <p:spPr bwMode="auto">
            <a:xfrm flipH="1" flipV="1">
              <a:off x="1843089" y="4580932"/>
              <a:ext cx="51943" cy="206114"/>
            </a:xfrm>
            <a:prstGeom prst="straightConnector1">
              <a:avLst/>
            </a:prstGeom>
            <a:noFill/>
            <a:ln w="19050" cap="flat" cmpd="sng" algn="ctr">
              <a:solidFill>
                <a:srgbClr val="FF0000"/>
              </a:solidFill>
              <a:prstDash val="solid"/>
              <a:round/>
              <a:headEnd type="none" w="med" len="med"/>
              <a:tailEnd type="triangle"/>
            </a:ln>
            <a:effectLst/>
          </p:spPr>
        </p:cxnSp>
        <p:sp>
          <p:nvSpPr>
            <p:cNvPr id="36" name="TextBox 35"/>
            <p:cNvSpPr txBox="1"/>
            <p:nvPr/>
          </p:nvSpPr>
          <p:spPr>
            <a:xfrm>
              <a:off x="3687048" y="3751706"/>
              <a:ext cx="1612702" cy="214313"/>
            </a:xfrm>
            <a:prstGeom prst="rect">
              <a:avLst/>
            </a:prstGeom>
            <a:noFill/>
            <a:effectLst/>
          </p:spPr>
          <p:txBody>
            <a:bodyPr wrap="none" lIns="0" tIns="0" rIns="0" bIns="0" rtlCol="0">
              <a:noAutofit/>
            </a:bodyPr>
            <a:lstStyle/>
            <a:p>
              <a:pPr eaLnBrk="0" hangingPunct="0">
                <a:lnSpc>
                  <a:spcPts val="1350"/>
                </a:lnSpc>
              </a:pPr>
              <a:r>
                <a:rPr lang="en-US" sz="1400" dirty="0">
                  <a:solidFill>
                    <a:srgbClr val="FF0000"/>
                  </a:solidFill>
                </a:rPr>
                <a:t>Input Results from upslope</a:t>
              </a:r>
            </a:p>
          </p:txBody>
        </p:sp>
        <p:cxnSp>
          <p:nvCxnSpPr>
            <p:cNvPr id="37" name="Straight Arrow Connector 36"/>
            <p:cNvCxnSpPr/>
            <p:nvPr/>
          </p:nvCxnSpPr>
          <p:spPr bwMode="auto">
            <a:xfrm flipH="1">
              <a:off x="4069584" y="3957278"/>
              <a:ext cx="318649" cy="214229"/>
            </a:xfrm>
            <a:prstGeom prst="straightConnector1">
              <a:avLst/>
            </a:prstGeom>
            <a:noFill/>
            <a:ln w="19050" cap="flat" cmpd="sng" algn="ctr">
              <a:solidFill>
                <a:srgbClr val="FF0000"/>
              </a:solidFill>
              <a:prstDash val="solid"/>
              <a:round/>
              <a:headEnd type="none" w="med" len="med"/>
              <a:tailEnd type="triangle"/>
            </a:ln>
            <a:effectLst/>
          </p:spPr>
        </p:cxnSp>
        <p:sp>
          <p:nvSpPr>
            <p:cNvPr id="41" name="TextBox 40"/>
            <p:cNvSpPr txBox="1"/>
            <p:nvPr/>
          </p:nvSpPr>
          <p:spPr>
            <a:xfrm>
              <a:off x="1858712" y="3806302"/>
              <a:ext cx="1612702" cy="214313"/>
            </a:xfrm>
            <a:prstGeom prst="rect">
              <a:avLst/>
            </a:prstGeom>
            <a:noFill/>
            <a:effectLst/>
          </p:spPr>
          <p:txBody>
            <a:bodyPr wrap="none" lIns="0" tIns="0" rIns="0" bIns="0" rtlCol="0">
              <a:noAutofit/>
            </a:bodyPr>
            <a:lstStyle/>
            <a:p>
              <a:pPr eaLnBrk="0" hangingPunct="0">
                <a:lnSpc>
                  <a:spcPts val="1350"/>
                </a:lnSpc>
              </a:pPr>
              <a:r>
                <a:rPr lang="en-US" sz="1400" dirty="0">
                  <a:solidFill>
                    <a:srgbClr val="FF0000"/>
                  </a:solidFill>
                </a:rPr>
                <a:t>Flow direction proportions</a:t>
              </a:r>
            </a:p>
          </p:txBody>
        </p:sp>
        <p:sp>
          <p:nvSpPr>
            <p:cNvPr id="42" name="TextBox 41"/>
            <p:cNvSpPr txBox="1"/>
            <p:nvPr/>
          </p:nvSpPr>
          <p:spPr>
            <a:xfrm>
              <a:off x="2809984" y="4868776"/>
              <a:ext cx="1878102" cy="214313"/>
            </a:xfrm>
            <a:prstGeom prst="rect">
              <a:avLst/>
            </a:prstGeom>
            <a:noFill/>
            <a:effectLst/>
          </p:spPr>
          <p:txBody>
            <a:bodyPr wrap="none" lIns="0" tIns="0" rIns="0" bIns="0" rtlCol="0">
              <a:noAutofit/>
            </a:bodyPr>
            <a:lstStyle/>
            <a:p>
              <a:pPr eaLnBrk="0" hangingPunct="0">
                <a:lnSpc>
                  <a:spcPts val="1350"/>
                </a:lnSpc>
              </a:pPr>
              <a:r>
                <a:rPr lang="en-US" sz="1400" dirty="0">
                  <a:solidFill>
                    <a:srgbClr val="FF0000"/>
                  </a:solidFill>
                </a:rPr>
                <a:t>Other inputs at cell and upslope</a:t>
              </a:r>
            </a:p>
          </p:txBody>
        </p:sp>
        <p:cxnSp>
          <p:nvCxnSpPr>
            <p:cNvPr id="13" name="Straight Arrow Connector 12"/>
            <p:cNvCxnSpPr/>
            <p:nvPr/>
          </p:nvCxnSpPr>
          <p:spPr bwMode="auto">
            <a:xfrm>
              <a:off x="3145038" y="3988894"/>
              <a:ext cx="109102" cy="153229"/>
            </a:xfrm>
            <a:prstGeom prst="straightConnector1">
              <a:avLst/>
            </a:prstGeom>
            <a:noFill/>
            <a:ln w="19050" cap="flat" cmpd="sng" algn="ctr">
              <a:solidFill>
                <a:srgbClr val="FF0000"/>
              </a:solidFill>
              <a:prstDash val="solid"/>
              <a:round/>
              <a:headEnd type="none" w="med" len="med"/>
              <a:tailEnd type="triangle"/>
            </a:ln>
            <a:effectLst/>
          </p:spPr>
        </p:cxnSp>
        <p:cxnSp>
          <p:nvCxnSpPr>
            <p:cNvPr id="17" name="Straight Arrow Connector 16"/>
            <p:cNvCxnSpPr/>
            <p:nvPr/>
          </p:nvCxnSpPr>
          <p:spPr bwMode="auto">
            <a:xfrm flipH="1" flipV="1">
              <a:off x="2986375" y="4616508"/>
              <a:ext cx="692114" cy="252269"/>
            </a:xfrm>
            <a:prstGeom prst="straightConnector1">
              <a:avLst/>
            </a:prstGeom>
            <a:noFill/>
            <a:ln w="19050" cap="flat" cmpd="sng" algn="ctr">
              <a:solidFill>
                <a:srgbClr val="FF0000"/>
              </a:solidFill>
              <a:prstDash val="solid"/>
              <a:round/>
              <a:headEnd type="none" w="med" len="med"/>
              <a:tailEnd type="triangle"/>
            </a:ln>
            <a:effectLst/>
          </p:spPr>
        </p:cxnSp>
        <p:cxnSp>
          <p:nvCxnSpPr>
            <p:cNvPr id="21" name="Straight Arrow Connector 20"/>
            <p:cNvCxnSpPr/>
            <p:nvPr/>
          </p:nvCxnSpPr>
          <p:spPr bwMode="auto">
            <a:xfrm flipV="1">
              <a:off x="4385431" y="4580930"/>
              <a:ext cx="1" cy="287846"/>
            </a:xfrm>
            <a:prstGeom prst="straightConnector1">
              <a:avLst/>
            </a:prstGeom>
            <a:noFill/>
            <a:ln w="19050" cap="flat" cmpd="sng" algn="ctr">
              <a:solidFill>
                <a:srgbClr val="FF0000"/>
              </a:solidFill>
              <a:prstDash val="solid"/>
              <a:round/>
              <a:headEnd type="none" w="med" len="med"/>
              <a:tailEnd type="triangle"/>
            </a:ln>
            <a:effectLst/>
          </p:spPr>
        </p:cxnSp>
      </p:grpSp>
    </p:spTree>
    <p:extLst>
      <p:ext uri="{BB962C8B-B14F-4D97-AF65-F5344CB8AC3E}">
        <p14:creationId xmlns:p14="http://schemas.microsoft.com/office/powerpoint/2010/main" val="4277359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263525"/>
            <a:ext cx="7772400" cy="1169988"/>
          </a:xfrm>
        </p:spPr>
        <p:txBody>
          <a:bodyPr/>
          <a:lstStyle/>
          <a:p>
            <a:pPr eaLnBrk="1" hangingPunct="1"/>
            <a:r>
              <a:rPr lang="en-US" sz="4000" dirty="0" smtClean="0">
                <a:latin typeface="Calibri" pitchFamily="34" charset="0"/>
                <a:cs typeface="Calibri" pitchFamily="34" charset="0"/>
              </a:rPr>
              <a:t>General </a:t>
            </a:r>
            <a:r>
              <a:rPr lang="en-US" sz="4000" dirty="0" err="1" smtClean="0">
                <a:latin typeface="Calibri" pitchFamily="34" charset="0"/>
                <a:cs typeface="Calibri" pitchFamily="34" charset="0"/>
              </a:rPr>
              <a:t>Pseudocode</a:t>
            </a:r>
            <a:r>
              <a:rPr lang="en-US" sz="4000" dirty="0" smtClean="0">
                <a:latin typeface="Calibri" pitchFamily="34" charset="0"/>
                <a:cs typeface="Calibri" pitchFamily="34" charset="0"/>
              </a:rPr>
              <a:t> </a:t>
            </a:r>
            <a:r>
              <a:rPr lang="en-US" sz="4000" dirty="0" smtClean="0">
                <a:solidFill>
                  <a:srgbClr val="FF0000"/>
                </a:solidFill>
                <a:latin typeface="Calibri" pitchFamily="34" charset="0"/>
                <a:cs typeface="Calibri" pitchFamily="34" charset="0"/>
              </a:rPr>
              <a:t>Upstream</a:t>
            </a:r>
            <a:r>
              <a:rPr lang="en-US" sz="4000" dirty="0" smtClean="0">
                <a:latin typeface="Calibri" pitchFamily="34" charset="0"/>
                <a:cs typeface="Calibri" pitchFamily="34" charset="0"/>
              </a:rPr>
              <a:t> Flow Algebra Evaluation</a:t>
            </a:r>
          </a:p>
        </p:txBody>
      </p:sp>
      <p:grpSp>
        <p:nvGrpSpPr>
          <p:cNvPr id="2" name="Group 1"/>
          <p:cNvGrpSpPr/>
          <p:nvPr/>
        </p:nvGrpSpPr>
        <p:grpSpPr>
          <a:xfrm>
            <a:off x="5770999" y="2224429"/>
            <a:ext cx="2809875" cy="2757487"/>
            <a:chOff x="5834063" y="1814513"/>
            <a:chExt cx="2809875" cy="2757487"/>
          </a:xfrm>
        </p:grpSpPr>
        <p:grpSp>
          <p:nvGrpSpPr>
            <p:cNvPr id="45059" name="Group 42"/>
            <p:cNvGrpSpPr>
              <a:grpSpLocks/>
            </p:cNvGrpSpPr>
            <p:nvPr/>
          </p:nvGrpSpPr>
          <p:grpSpPr bwMode="auto">
            <a:xfrm>
              <a:off x="5834063" y="1814513"/>
              <a:ext cx="2809875" cy="2757487"/>
              <a:chOff x="4123" y="1143"/>
              <a:chExt cx="1322" cy="1297"/>
            </a:xfrm>
          </p:grpSpPr>
          <p:grpSp>
            <p:nvGrpSpPr>
              <p:cNvPr id="45065" name="Group 34"/>
              <p:cNvGrpSpPr>
                <a:grpSpLocks/>
              </p:cNvGrpSpPr>
              <p:nvPr/>
            </p:nvGrpSpPr>
            <p:grpSpPr bwMode="auto">
              <a:xfrm>
                <a:off x="4123" y="1143"/>
                <a:ext cx="1322" cy="1297"/>
                <a:chOff x="3940" y="1405"/>
                <a:chExt cx="1002" cy="983"/>
              </a:xfrm>
            </p:grpSpPr>
            <p:sp>
              <p:nvSpPr>
                <p:cNvPr id="45072" name="Rectangle 17"/>
                <p:cNvSpPr>
                  <a:spLocks noChangeAspect="1" noChangeArrowheads="1"/>
                </p:cNvSpPr>
                <p:nvPr/>
              </p:nvSpPr>
              <p:spPr bwMode="auto">
                <a:xfrm>
                  <a:off x="3940" y="1405"/>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200" b="1"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45073" name="Rectangle 18"/>
                <p:cNvSpPr>
                  <a:spLocks noChangeAspect="1" noChangeArrowheads="1"/>
                </p:cNvSpPr>
                <p:nvPr/>
              </p:nvSpPr>
              <p:spPr bwMode="auto">
                <a:xfrm>
                  <a:off x="4275" y="1405"/>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200" b="1"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45074" name="Rectangle 19"/>
                <p:cNvSpPr>
                  <a:spLocks noChangeAspect="1" noChangeArrowheads="1"/>
                </p:cNvSpPr>
                <p:nvPr/>
              </p:nvSpPr>
              <p:spPr bwMode="auto">
                <a:xfrm>
                  <a:off x="4609" y="1405"/>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200" b="1"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45075" name="Rectangle 22"/>
                <p:cNvSpPr>
                  <a:spLocks noChangeAspect="1" noChangeArrowheads="1"/>
                </p:cNvSpPr>
                <p:nvPr/>
              </p:nvSpPr>
              <p:spPr bwMode="auto">
                <a:xfrm>
                  <a:off x="3940" y="1732"/>
                  <a:ext cx="335"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200" b="1"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45076" name="Rectangle 23"/>
                <p:cNvSpPr>
                  <a:spLocks noChangeAspect="1" noChangeArrowheads="1"/>
                </p:cNvSpPr>
                <p:nvPr/>
              </p:nvSpPr>
              <p:spPr bwMode="auto">
                <a:xfrm>
                  <a:off x="4275" y="1732"/>
                  <a:ext cx="334"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200" b="1"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45077" name="Rectangle 24"/>
                <p:cNvSpPr>
                  <a:spLocks noChangeAspect="1" noChangeArrowheads="1"/>
                </p:cNvSpPr>
                <p:nvPr/>
              </p:nvSpPr>
              <p:spPr bwMode="auto">
                <a:xfrm>
                  <a:off x="4609" y="1732"/>
                  <a:ext cx="333"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200" b="1"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45078" name="Rectangle 27"/>
                <p:cNvSpPr>
                  <a:spLocks noChangeAspect="1" noChangeArrowheads="1"/>
                </p:cNvSpPr>
                <p:nvPr/>
              </p:nvSpPr>
              <p:spPr bwMode="auto">
                <a:xfrm>
                  <a:off x="3940" y="2061"/>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200" b="1"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45079" name="Rectangle 28"/>
                <p:cNvSpPr>
                  <a:spLocks noChangeAspect="1" noChangeArrowheads="1"/>
                </p:cNvSpPr>
                <p:nvPr/>
              </p:nvSpPr>
              <p:spPr bwMode="auto">
                <a:xfrm>
                  <a:off x="4275" y="2061"/>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200" b="1"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45080" name="Rectangle 29"/>
                <p:cNvSpPr>
                  <a:spLocks noChangeAspect="1" noChangeArrowheads="1"/>
                </p:cNvSpPr>
                <p:nvPr/>
              </p:nvSpPr>
              <p:spPr bwMode="auto">
                <a:xfrm>
                  <a:off x="4609" y="2061"/>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200" b="1" i="0" u="none" strike="noStrike" kern="1200" cap="none" spc="0" normalizeH="0" baseline="0" noProof="0" smtClean="0">
                    <a:ln>
                      <a:noFill/>
                    </a:ln>
                    <a:solidFill>
                      <a:srgbClr val="000000"/>
                    </a:solidFill>
                    <a:effectLst/>
                    <a:uLnTx/>
                    <a:uFillTx/>
                    <a:latin typeface="Times New Roman"/>
                    <a:ea typeface="+mn-ea"/>
                    <a:cs typeface="Arial"/>
                  </a:endParaRPr>
                </a:p>
              </p:txBody>
            </p:sp>
          </p:grpSp>
          <p:sp>
            <p:nvSpPr>
              <p:cNvPr id="45066" name="Line 35"/>
              <p:cNvSpPr>
                <a:spLocks noChangeShapeType="1"/>
              </p:cNvSpPr>
              <p:nvPr/>
            </p:nvSpPr>
            <p:spPr bwMode="auto">
              <a:xfrm>
                <a:off x="4450" y="1475"/>
                <a:ext cx="219" cy="22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45067" name="Line 36"/>
              <p:cNvSpPr>
                <a:spLocks noChangeShapeType="1"/>
              </p:cNvSpPr>
              <p:nvPr/>
            </p:nvSpPr>
            <p:spPr bwMode="auto">
              <a:xfrm>
                <a:off x="4791" y="1884"/>
                <a:ext cx="10" cy="29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45068" name="Line 38"/>
              <p:cNvSpPr>
                <a:spLocks noChangeShapeType="1"/>
              </p:cNvSpPr>
              <p:nvPr/>
            </p:nvSpPr>
            <p:spPr bwMode="auto">
              <a:xfrm flipH="1">
                <a:off x="4903" y="1422"/>
                <a:ext cx="235" cy="2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45069" name="Line 39"/>
              <p:cNvSpPr>
                <a:spLocks noChangeShapeType="1"/>
              </p:cNvSpPr>
              <p:nvPr/>
            </p:nvSpPr>
            <p:spPr bwMode="auto">
              <a:xfrm>
                <a:off x="5201" y="1884"/>
                <a:ext cx="10" cy="29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45070" name="Line 40"/>
              <p:cNvSpPr>
                <a:spLocks noChangeShapeType="1"/>
              </p:cNvSpPr>
              <p:nvPr/>
            </p:nvSpPr>
            <p:spPr bwMode="auto">
              <a:xfrm>
                <a:off x="4791" y="1413"/>
                <a:ext cx="10" cy="29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45071" name="Line 41"/>
              <p:cNvSpPr>
                <a:spLocks noChangeShapeType="1"/>
              </p:cNvSpPr>
              <p:nvPr/>
            </p:nvSpPr>
            <p:spPr bwMode="auto">
              <a:xfrm>
                <a:off x="4450" y="1893"/>
                <a:ext cx="254" cy="2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grpSp>
        <p:sp>
          <p:nvSpPr>
            <p:cNvPr id="45060" name="Rectangle 23"/>
            <p:cNvSpPr>
              <a:spLocks noChangeArrowheads="1"/>
            </p:cNvSpPr>
            <p:nvPr/>
          </p:nvSpPr>
          <p:spPr bwMode="auto">
            <a:xfrm>
              <a:off x="6037263" y="1946275"/>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0" i="0" u="none" strike="noStrike" kern="1200" cap="none" spc="0" normalizeH="0" baseline="0" noProof="0" smtClean="0">
                  <a:ln>
                    <a:noFill/>
                  </a:ln>
                  <a:solidFill>
                    <a:srgbClr val="000000"/>
                  </a:solidFill>
                  <a:effectLst/>
                  <a:uLnTx/>
                  <a:uFillTx/>
                  <a:latin typeface="Times New Roman"/>
                  <a:ea typeface="Times New Roman" pitchFamily="18" charset="0"/>
                  <a:cs typeface="Arial"/>
                </a:rPr>
                <a:t>P</a:t>
              </a:r>
              <a:r>
                <a:rPr kumimoji="1" lang="en-US" sz="2800" b="0" i="0" u="none" strike="noStrike" kern="1200" cap="none" spc="0" normalizeH="0" baseline="-25000" noProof="0" smtClean="0">
                  <a:ln>
                    <a:noFill/>
                  </a:ln>
                  <a:solidFill>
                    <a:srgbClr val="000000"/>
                  </a:solidFill>
                  <a:effectLst/>
                  <a:uLnTx/>
                  <a:uFillTx/>
                  <a:latin typeface="Times New Roman"/>
                  <a:ea typeface="Times New Roman" pitchFamily="18" charset="0"/>
                  <a:cs typeface="Arial"/>
                </a:rPr>
                <a:t>ki</a:t>
              </a:r>
              <a:endParaRPr kumimoji="1" lang="en-US" sz="2800" b="0" i="0" u="none" strike="noStrike" kern="1200" cap="none" spc="0" normalizeH="0" baseline="0" noProof="0" smtClean="0">
                <a:ln>
                  <a:noFill/>
                </a:ln>
                <a:solidFill>
                  <a:srgbClr val="000000"/>
                </a:solidFill>
                <a:effectLst/>
                <a:uLnTx/>
                <a:uFillTx/>
                <a:latin typeface="Times New Roman"/>
                <a:ea typeface="Times New Roman" pitchFamily="18" charset="0"/>
                <a:cs typeface="Arial"/>
              </a:endParaRPr>
            </a:p>
          </p:txBody>
        </p:sp>
        <p:sp>
          <p:nvSpPr>
            <p:cNvPr id="45061" name="Line 39"/>
            <p:cNvSpPr>
              <a:spLocks noChangeShapeType="1"/>
            </p:cNvSpPr>
            <p:nvPr/>
          </p:nvSpPr>
          <p:spPr bwMode="auto">
            <a:xfrm flipH="1">
              <a:off x="6267450" y="2493963"/>
              <a:ext cx="14288" cy="5397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grpSp>
      <p:graphicFrame>
        <p:nvGraphicFramePr>
          <p:cNvPr id="26" name="Table 25"/>
          <p:cNvGraphicFramePr>
            <a:graphicFrameLocks noGrp="1"/>
          </p:cNvGraphicFramePr>
          <p:nvPr>
            <p:extLst/>
          </p:nvPr>
        </p:nvGraphicFramePr>
        <p:xfrm>
          <a:off x="704850" y="1868767"/>
          <a:ext cx="4481513" cy="3902075"/>
        </p:xfrm>
        <a:graphic>
          <a:graphicData uri="http://schemas.openxmlformats.org/drawingml/2006/table">
            <a:tbl>
              <a:tblPr/>
              <a:tblGrid>
                <a:gridCol w="4481513">
                  <a:extLst>
                    <a:ext uri="{9D8B030D-6E8A-4147-A177-3AD203B41FA5}">
                      <a16:colId xmlns:a16="http://schemas.microsoft.com/office/drawing/2014/main" val="20000"/>
                    </a:ext>
                  </a:extLst>
                </a:gridCol>
              </a:tblGrid>
              <a:tr h="3902075">
                <a:tc>
                  <a:txBody>
                    <a:bodyPr/>
                    <a:lstStyle/>
                    <a:p>
                      <a:pPr marL="0" marR="0" algn="l">
                        <a:spcBef>
                          <a:spcPts val="0"/>
                        </a:spcBef>
                        <a:spcAft>
                          <a:spcPts val="0"/>
                        </a:spcAft>
                      </a:pPr>
                      <a:r>
                        <a:rPr lang="en-US" sz="3200" dirty="0">
                          <a:latin typeface="Calibri" pitchFamily="34" charset="0"/>
                          <a:ea typeface="Times New Roman"/>
                          <a:cs typeface="Calibri" pitchFamily="34" charset="0"/>
                        </a:rPr>
                        <a:t>Global </a:t>
                      </a:r>
                      <a:r>
                        <a:rPr lang="en-US" sz="3200" u="sng" dirty="0">
                          <a:latin typeface="Calibri" pitchFamily="34" charset="0"/>
                          <a:ea typeface="Times New Roman"/>
                          <a:cs typeface="Calibri" pitchFamily="34" charset="0"/>
                        </a:rPr>
                        <a:t>P</a:t>
                      </a:r>
                      <a:r>
                        <a:rPr lang="en-US" sz="3200" dirty="0">
                          <a:latin typeface="Calibri" pitchFamily="34" charset="0"/>
                          <a:ea typeface="Times New Roman"/>
                          <a:cs typeface="Calibri" pitchFamily="34" charset="0"/>
                        </a:rPr>
                        <a:t>, </a:t>
                      </a:r>
                      <a:r>
                        <a:rPr lang="en-US" sz="3200" u="sng" dirty="0">
                          <a:latin typeface="Calibri" pitchFamily="34" charset="0"/>
                          <a:ea typeface="Times New Roman"/>
                          <a:cs typeface="Calibri" pitchFamily="34" charset="0"/>
                          <a:sym typeface="Symbol"/>
                        </a:rPr>
                        <a:t></a:t>
                      </a:r>
                      <a:r>
                        <a:rPr lang="en-US" sz="3200" dirty="0">
                          <a:latin typeface="Calibri" pitchFamily="34" charset="0"/>
                          <a:ea typeface="Times New Roman"/>
                          <a:cs typeface="Calibri" pitchFamily="34" charset="0"/>
                        </a:rPr>
                        <a:t>, </a:t>
                      </a:r>
                      <a:r>
                        <a:rPr lang="en-US" sz="3200" u="sng" dirty="0">
                          <a:latin typeface="Calibri" pitchFamily="34" charset="0"/>
                          <a:ea typeface="Times New Roman"/>
                          <a:cs typeface="Calibri" pitchFamily="34" charset="0"/>
                          <a:sym typeface="Symbol"/>
                        </a:rPr>
                        <a:t></a:t>
                      </a:r>
                      <a:endParaRPr lang="en-US" sz="3200" dirty="0">
                        <a:latin typeface="Calibri" pitchFamily="34" charset="0"/>
                        <a:ea typeface="Times New Roman"/>
                        <a:cs typeface="Calibri" pitchFamily="34" charset="0"/>
                      </a:endParaRPr>
                    </a:p>
                    <a:p>
                      <a:pPr marL="0" marR="0" algn="l">
                        <a:spcBef>
                          <a:spcPts val="0"/>
                        </a:spcBef>
                        <a:spcAft>
                          <a:spcPts val="0"/>
                        </a:spcAft>
                      </a:pPr>
                      <a:r>
                        <a:rPr lang="en-US" sz="3200" dirty="0" err="1">
                          <a:latin typeface="Calibri" pitchFamily="34" charset="0"/>
                          <a:ea typeface="Times New Roman"/>
                          <a:cs typeface="Calibri" pitchFamily="34" charset="0"/>
                        </a:rPr>
                        <a:t>FlowAlgebra</a:t>
                      </a:r>
                      <a:r>
                        <a:rPr lang="en-US" sz="3200" dirty="0">
                          <a:latin typeface="Calibri" pitchFamily="34" charset="0"/>
                          <a:ea typeface="Times New Roman"/>
                          <a:cs typeface="Calibri" pitchFamily="34" charset="0"/>
                        </a:rPr>
                        <a:t>(</a:t>
                      </a:r>
                      <a:r>
                        <a:rPr lang="en-US" sz="3200" dirty="0" err="1">
                          <a:latin typeface="Calibri" pitchFamily="34" charset="0"/>
                          <a:ea typeface="Times New Roman"/>
                          <a:cs typeface="Calibri" pitchFamily="34" charset="0"/>
                        </a:rPr>
                        <a:t>i</a:t>
                      </a:r>
                      <a:r>
                        <a:rPr lang="en-US" sz="3200" dirty="0">
                          <a:latin typeface="Calibri" pitchFamily="34" charset="0"/>
                          <a:ea typeface="Times New Roman"/>
                          <a:cs typeface="Calibri" pitchFamily="34" charset="0"/>
                        </a:rPr>
                        <a:t>)</a:t>
                      </a:r>
                    </a:p>
                    <a:p>
                      <a:pPr marL="0" marR="0" algn="l">
                        <a:spcBef>
                          <a:spcPts val="0"/>
                        </a:spcBef>
                        <a:spcAft>
                          <a:spcPts val="0"/>
                        </a:spcAft>
                      </a:pPr>
                      <a:r>
                        <a:rPr lang="en-US" sz="3200" dirty="0">
                          <a:latin typeface="Calibri" pitchFamily="34" charset="0"/>
                          <a:ea typeface="Times New Roman"/>
                          <a:cs typeface="Calibri" pitchFamily="34" charset="0"/>
                        </a:rPr>
                        <a:t>for all k neighbors of </a:t>
                      </a:r>
                      <a:r>
                        <a:rPr lang="en-US" sz="3200" dirty="0" err="1">
                          <a:latin typeface="Calibri" pitchFamily="34" charset="0"/>
                          <a:ea typeface="Times New Roman"/>
                          <a:cs typeface="Calibri" pitchFamily="34" charset="0"/>
                        </a:rPr>
                        <a:t>i</a:t>
                      </a:r>
                      <a:endParaRPr lang="en-US" sz="3200" dirty="0">
                        <a:latin typeface="Calibri" pitchFamily="34" charset="0"/>
                        <a:ea typeface="Times New Roman"/>
                        <a:cs typeface="Calibri" pitchFamily="34" charset="0"/>
                      </a:endParaRPr>
                    </a:p>
                    <a:p>
                      <a:pPr marL="274320" marR="0" algn="l">
                        <a:spcBef>
                          <a:spcPts val="0"/>
                        </a:spcBef>
                        <a:spcAft>
                          <a:spcPts val="0"/>
                        </a:spcAft>
                      </a:pPr>
                      <a:r>
                        <a:rPr lang="en-US" sz="3200" dirty="0">
                          <a:latin typeface="Calibri" pitchFamily="34" charset="0"/>
                          <a:ea typeface="Times New Roman"/>
                          <a:cs typeface="Calibri" pitchFamily="34" charset="0"/>
                        </a:rPr>
                        <a:t>if </a:t>
                      </a:r>
                      <a:r>
                        <a:rPr lang="en-US" sz="3200" dirty="0" err="1">
                          <a:latin typeface="Calibri" pitchFamily="34" charset="0"/>
                          <a:ea typeface="Times New Roman"/>
                          <a:cs typeface="Calibri" pitchFamily="34" charset="0"/>
                        </a:rPr>
                        <a:t>P</a:t>
                      </a:r>
                      <a:r>
                        <a:rPr lang="en-US" sz="3200" baseline="-25000" dirty="0" err="1">
                          <a:latin typeface="Calibri" pitchFamily="34" charset="0"/>
                          <a:ea typeface="Times New Roman"/>
                          <a:cs typeface="Calibri" pitchFamily="34" charset="0"/>
                        </a:rPr>
                        <a:t>ki</a:t>
                      </a:r>
                      <a:r>
                        <a:rPr lang="en-US" sz="3200" dirty="0">
                          <a:latin typeface="Calibri" pitchFamily="34" charset="0"/>
                          <a:ea typeface="Times New Roman"/>
                          <a:cs typeface="Calibri" pitchFamily="34" charset="0"/>
                        </a:rPr>
                        <a:t>&gt;0</a:t>
                      </a:r>
                    </a:p>
                    <a:p>
                      <a:pPr marL="502920" marR="0" algn="l">
                        <a:spcBef>
                          <a:spcPts val="0"/>
                        </a:spcBef>
                        <a:spcAft>
                          <a:spcPts val="0"/>
                        </a:spcAft>
                      </a:pPr>
                      <a:r>
                        <a:rPr lang="en-US" sz="3200" dirty="0" err="1">
                          <a:latin typeface="Calibri" pitchFamily="34" charset="0"/>
                          <a:ea typeface="Times New Roman"/>
                          <a:cs typeface="Calibri" pitchFamily="34" charset="0"/>
                        </a:rPr>
                        <a:t>FlowAlgebra</a:t>
                      </a:r>
                      <a:r>
                        <a:rPr lang="en-US" sz="3200" dirty="0">
                          <a:latin typeface="Calibri" pitchFamily="34" charset="0"/>
                          <a:ea typeface="Times New Roman"/>
                          <a:cs typeface="Calibri" pitchFamily="34" charset="0"/>
                        </a:rPr>
                        <a:t>(k)</a:t>
                      </a:r>
                    </a:p>
                    <a:p>
                      <a:pPr marL="0" marR="0" algn="l">
                        <a:spcBef>
                          <a:spcPts val="0"/>
                        </a:spcBef>
                        <a:spcAft>
                          <a:spcPts val="0"/>
                        </a:spcAft>
                      </a:pPr>
                      <a:r>
                        <a:rPr lang="en-US" sz="3200" dirty="0">
                          <a:latin typeface="Calibri" pitchFamily="34" charset="0"/>
                          <a:ea typeface="Times New Roman"/>
                          <a:cs typeface="Calibri" pitchFamily="34" charset="0"/>
                        </a:rPr>
                        <a:t>next k</a:t>
                      </a:r>
                    </a:p>
                    <a:p>
                      <a:pPr marL="0" marR="0" algn="l">
                        <a:spcBef>
                          <a:spcPts val="0"/>
                        </a:spcBef>
                        <a:spcAft>
                          <a:spcPts val="0"/>
                        </a:spcAft>
                      </a:pPr>
                      <a:r>
                        <a:rPr lang="en-US" sz="3200" b="1" u="sng" dirty="0" smtClean="0">
                          <a:solidFill>
                            <a:srgbClr val="FF0000"/>
                          </a:solidFill>
                          <a:latin typeface="Calibri" pitchFamily="34" charset="0"/>
                          <a:ea typeface="Times New Roman"/>
                          <a:cs typeface="Calibri" pitchFamily="34" charset="0"/>
                          <a:sym typeface="Symbol"/>
                        </a:rPr>
                        <a:t></a:t>
                      </a:r>
                      <a:r>
                        <a:rPr lang="en-US" sz="3200" b="1" i="1" baseline="-25000" dirty="0" err="1">
                          <a:solidFill>
                            <a:srgbClr val="FF0000"/>
                          </a:solidFill>
                          <a:latin typeface="Calibri" pitchFamily="34" charset="0"/>
                          <a:ea typeface="Times New Roman"/>
                          <a:cs typeface="Calibri" pitchFamily="34" charset="0"/>
                        </a:rPr>
                        <a:t>i</a:t>
                      </a:r>
                      <a:r>
                        <a:rPr lang="en-US" sz="3200" b="1" i="1" dirty="0">
                          <a:solidFill>
                            <a:srgbClr val="FF0000"/>
                          </a:solidFill>
                          <a:latin typeface="Calibri" pitchFamily="34" charset="0"/>
                          <a:ea typeface="Times New Roman"/>
                          <a:cs typeface="Calibri" pitchFamily="34" charset="0"/>
                        </a:rPr>
                        <a:t> </a:t>
                      </a:r>
                      <a:r>
                        <a:rPr lang="en-US" sz="3200" b="1" dirty="0">
                          <a:solidFill>
                            <a:srgbClr val="FF0000"/>
                          </a:solidFill>
                          <a:latin typeface="Calibri" pitchFamily="34" charset="0"/>
                          <a:ea typeface="Times New Roman"/>
                          <a:cs typeface="Calibri" pitchFamily="34" charset="0"/>
                        </a:rPr>
                        <a:t>= FA(</a:t>
                      </a:r>
                      <a:r>
                        <a:rPr lang="en-US" sz="3200" b="1" u="sng" dirty="0">
                          <a:solidFill>
                            <a:srgbClr val="FF0000"/>
                          </a:solidFill>
                          <a:latin typeface="Calibri" pitchFamily="34" charset="0"/>
                          <a:ea typeface="Times New Roman"/>
                          <a:cs typeface="Calibri" pitchFamily="34" charset="0"/>
                          <a:sym typeface="Symbol"/>
                        </a:rPr>
                        <a:t></a:t>
                      </a:r>
                      <a:r>
                        <a:rPr lang="en-US" sz="3200" b="1" baseline="-25000" dirty="0" err="1">
                          <a:solidFill>
                            <a:srgbClr val="FF0000"/>
                          </a:solidFill>
                          <a:latin typeface="Calibri" pitchFamily="34" charset="0"/>
                          <a:ea typeface="Times New Roman"/>
                          <a:cs typeface="Calibri" pitchFamily="34" charset="0"/>
                        </a:rPr>
                        <a:t>i</a:t>
                      </a:r>
                      <a:r>
                        <a:rPr lang="en-US" sz="3200" b="1" dirty="0">
                          <a:solidFill>
                            <a:srgbClr val="FF0000"/>
                          </a:solidFill>
                          <a:latin typeface="Calibri" pitchFamily="34" charset="0"/>
                          <a:ea typeface="Times New Roman"/>
                          <a:cs typeface="Calibri" pitchFamily="34" charset="0"/>
                        </a:rPr>
                        <a:t>, </a:t>
                      </a:r>
                      <a:r>
                        <a:rPr lang="en-US" sz="3200" b="1" u="sng" dirty="0" err="1">
                          <a:solidFill>
                            <a:srgbClr val="FF0000"/>
                          </a:solidFill>
                          <a:latin typeface="Calibri" pitchFamily="34" charset="0"/>
                          <a:ea typeface="Times New Roman"/>
                          <a:cs typeface="Calibri" pitchFamily="34" charset="0"/>
                        </a:rPr>
                        <a:t>P</a:t>
                      </a:r>
                      <a:r>
                        <a:rPr lang="en-US" sz="3200" b="1" baseline="-25000" dirty="0" err="1">
                          <a:solidFill>
                            <a:srgbClr val="FF0000"/>
                          </a:solidFill>
                          <a:latin typeface="Calibri" pitchFamily="34" charset="0"/>
                          <a:ea typeface="Times New Roman"/>
                          <a:cs typeface="Calibri" pitchFamily="34" charset="0"/>
                        </a:rPr>
                        <a:t>ki</a:t>
                      </a:r>
                      <a:r>
                        <a:rPr lang="en-US" sz="3200" b="1" dirty="0">
                          <a:solidFill>
                            <a:srgbClr val="FF0000"/>
                          </a:solidFill>
                          <a:latin typeface="Calibri" pitchFamily="34" charset="0"/>
                          <a:ea typeface="Times New Roman"/>
                          <a:cs typeface="Calibri" pitchFamily="34" charset="0"/>
                        </a:rPr>
                        <a:t>, </a:t>
                      </a:r>
                      <a:r>
                        <a:rPr lang="en-US" sz="3200" b="1" u="sng" dirty="0">
                          <a:solidFill>
                            <a:srgbClr val="FF0000"/>
                          </a:solidFill>
                          <a:latin typeface="Calibri" pitchFamily="34" charset="0"/>
                          <a:ea typeface="Times New Roman"/>
                          <a:cs typeface="Calibri" pitchFamily="34" charset="0"/>
                          <a:sym typeface="Symbol"/>
                        </a:rPr>
                        <a:t></a:t>
                      </a:r>
                      <a:r>
                        <a:rPr lang="en-US" sz="3200" b="1" i="1" baseline="-25000" dirty="0">
                          <a:solidFill>
                            <a:srgbClr val="FF0000"/>
                          </a:solidFill>
                          <a:latin typeface="Calibri" pitchFamily="34" charset="0"/>
                          <a:ea typeface="Times New Roman"/>
                          <a:cs typeface="Calibri" pitchFamily="34" charset="0"/>
                        </a:rPr>
                        <a:t>k</a:t>
                      </a:r>
                      <a:r>
                        <a:rPr lang="en-US" sz="3200" b="1" dirty="0">
                          <a:solidFill>
                            <a:srgbClr val="FF0000"/>
                          </a:solidFill>
                          <a:latin typeface="Calibri" pitchFamily="34" charset="0"/>
                          <a:ea typeface="Times New Roman"/>
                          <a:cs typeface="Calibri" pitchFamily="34" charset="0"/>
                        </a:rPr>
                        <a:t>, </a:t>
                      </a:r>
                      <a:r>
                        <a:rPr lang="en-US" sz="3200" b="1" u="sng" dirty="0">
                          <a:solidFill>
                            <a:srgbClr val="FF0000"/>
                          </a:solidFill>
                          <a:latin typeface="Calibri" pitchFamily="34" charset="0"/>
                          <a:ea typeface="Times New Roman"/>
                          <a:cs typeface="Calibri" pitchFamily="34" charset="0"/>
                          <a:sym typeface="Symbol"/>
                        </a:rPr>
                        <a:t></a:t>
                      </a:r>
                      <a:r>
                        <a:rPr lang="en-US" sz="3200" b="1" baseline="-25000" dirty="0">
                          <a:solidFill>
                            <a:srgbClr val="FF0000"/>
                          </a:solidFill>
                          <a:latin typeface="Calibri" pitchFamily="34" charset="0"/>
                          <a:ea typeface="Times New Roman"/>
                          <a:cs typeface="Calibri" pitchFamily="34" charset="0"/>
                        </a:rPr>
                        <a:t>k</a:t>
                      </a:r>
                      <a:r>
                        <a:rPr lang="en-US" sz="3200" b="1" dirty="0" smtClean="0">
                          <a:solidFill>
                            <a:srgbClr val="FF0000"/>
                          </a:solidFill>
                          <a:latin typeface="Calibri" pitchFamily="34" charset="0"/>
                          <a:ea typeface="Times New Roman"/>
                          <a:cs typeface="Calibri" pitchFamily="34" charset="0"/>
                        </a:rPr>
                        <a:t>)</a:t>
                      </a:r>
                    </a:p>
                    <a:p>
                      <a:pPr marL="0" marR="0" algn="l">
                        <a:spcBef>
                          <a:spcPts val="0"/>
                        </a:spcBef>
                        <a:spcAft>
                          <a:spcPts val="0"/>
                        </a:spcAft>
                      </a:pPr>
                      <a:r>
                        <a:rPr lang="en-US" sz="3200" dirty="0" smtClean="0">
                          <a:latin typeface="Calibri" pitchFamily="34" charset="0"/>
                          <a:ea typeface="Times New Roman"/>
                          <a:cs typeface="Calibri" pitchFamily="34" charset="0"/>
                        </a:rPr>
                        <a:t>return</a:t>
                      </a:r>
                      <a:endParaRPr lang="en-US" sz="3200" dirty="0">
                        <a:latin typeface="Calibri" pitchFamily="34" charset="0"/>
                        <a:ea typeface="Times New Roman"/>
                        <a:cs typeface="Calibri"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45064"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Tree>
    <p:extLst>
      <p:ext uri="{BB962C8B-B14F-4D97-AF65-F5344CB8AC3E}">
        <p14:creationId xmlns:p14="http://schemas.microsoft.com/office/powerpoint/2010/main" val="27382290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0335" y="3513559"/>
            <a:ext cx="3556397" cy="244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6765" y="1007291"/>
            <a:ext cx="3569494"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159720" y="145260"/>
            <a:ext cx="8984279" cy="804348"/>
          </a:xfrm>
        </p:spPr>
        <p:txBody>
          <a:bodyPr/>
          <a:lstStyle/>
          <a:p>
            <a:pPr eaLnBrk="1" hangingPunct="1"/>
            <a:r>
              <a:rPr lang="en-US" sz="3200" dirty="0">
                <a:latin typeface="Calibri" pitchFamily="34" charset="0"/>
              </a:rPr>
              <a:t>Example: Retention limited runoff generation with run-on</a:t>
            </a:r>
          </a:p>
        </p:txBody>
      </p:sp>
      <p:graphicFrame>
        <p:nvGraphicFramePr>
          <p:cNvPr id="26" name="Table 25"/>
          <p:cNvGraphicFramePr>
            <a:graphicFrameLocks noGrp="1"/>
          </p:cNvGraphicFramePr>
          <p:nvPr>
            <p:extLst/>
          </p:nvPr>
        </p:nvGraphicFramePr>
        <p:xfrm>
          <a:off x="159720" y="1758594"/>
          <a:ext cx="4303213" cy="4214802"/>
        </p:xfrm>
        <a:graphic>
          <a:graphicData uri="http://schemas.openxmlformats.org/drawingml/2006/table">
            <a:tbl>
              <a:tblPr/>
              <a:tblGrid>
                <a:gridCol w="4303213">
                  <a:extLst>
                    <a:ext uri="{9D8B030D-6E8A-4147-A177-3AD203B41FA5}">
                      <a16:colId xmlns:a16="http://schemas.microsoft.com/office/drawing/2014/main" val="20000"/>
                    </a:ext>
                  </a:extLst>
                </a:gridCol>
              </a:tblGrid>
              <a:tr h="4214802">
                <a:tc>
                  <a:txBody>
                    <a:bodyPr/>
                    <a:lstStyle/>
                    <a:p>
                      <a:pPr marL="0" marR="0" algn="l">
                        <a:spcBef>
                          <a:spcPts val="0"/>
                        </a:spcBef>
                        <a:spcAft>
                          <a:spcPts val="0"/>
                        </a:spcAft>
                      </a:pPr>
                      <a:r>
                        <a:rPr lang="en-US" sz="2300" dirty="0">
                          <a:latin typeface="+mn-lt"/>
                          <a:ea typeface="Times New Roman"/>
                        </a:rPr>
                        <a:t>Global </a:t>
                      </a:r>
                      <a:r>
                        <a:rPr lang="en-US" sz="2300" u="sng" dirty="0">
                          <a:latin typeface="+mn-lt"/>
                          <a:ea typeface="Times New Roman"/>
                        </a:rPr>
                        <a:t>P</a:t>
                      </a:r>
                      <a:r>
                        <a:rPr lang="en-US" sz="2300" dirty="0">
                          <a:latin typeface="+mn-lt"/>
                          <a:ea typeface="Times New Roman"/>
                        </a:rPr>
                        <a:t>, </a:t>
                      </a:r>
                      <a:r>
                        <a:rPr lang="en-US" sz="2300" u="none" dirty="0" smtClean="0">
                          <a:latin typeface="+mn-lt"/>
                          <a:ea typeface="Times New Roman"/>
                          <a:sym typeface="Symbol"/>
                        </a:rPr>
                        <a:t>(</a:t>
                      </a:r>
                      <a:r>
                        <a:rPr lang="en-US" sz="2300" u="sng" dirty="0" err="1" smtClean="0">
                          <a:latin typeface="+mn-lt"/>
                          <a:ea typeface="Times New Roman"/>
                          <a:sym typeface="Symbol"/>
                        </a:rPr>
                        <a:t>r</a:t>
                      </a:r>
                      <a:r>
                        <a:rPr lang="en-US" sz="2300" u="none" dirty="0" err="1" smtClean="0">
                          <a:latin typeface="+mn-lt"/>
                          <a:ea typeface="Times New Roman"/>
                          <a:sym typeface="Symbol"/>
                        </a:rPr>
                        <a:t>,</a:t>
                      </a:r>
                      <a:r>
                        <a:rPr lang="en-US" sz="2300" u="sng" dirty="0" err="1" smtClean="0">
                          <a:latin typeface="+mn-lt"/>
                          <a:ea typeface="Times New Roman"/>
                          <a:sym typeface="Symbol"/>
                        </a:rPr>
                        <a:t>c</a:t>
                      </a:r>
                      <a:r>
                        <a:rPr lang="en-US" sz="2300" u="none" dirty="0" smtClean="0">
                          <a:latin typeface="+mn-lt"/>
                          <a:ea typeface="Times New Roman"/>
                          <a:sym typeface="Symbol"/>
                        </a:rPr>
                        <a:t>)</a:t>
                      </a:r>
                      <a:r>
                        <a:rPr lang="en-US" sz="2300" dirty="0" smtClean="0">
                          <a:latin typeface="+mn-lt"/>
                          <a:ea typeface="Times New Roman"/>
                        </a:rPr>
                        <a:t>, </a:t>
                      </a:r>
                      <a:r>
                        <a:rPr lang="en-US" sz="2300" u="sng" dirty="0" smtClean="0">
                          <a:latin typeface="+mn-lt"/>
                          <a:ea typeface="Times New Roman"/>
                          <a:sym typeface="Symbol"/>
                        </a:rPr>
                        <a:t>q</a:t>
                      </a:r>
                      <a:endParaRPr lang="en-US" sz="2300" dirty="0">
                        <a:latin typeface="+mn-lt"/>
                        <a:ea typeface="Times New Roman"/>
                      </a:endParaRPr>
                    </a:p>
                    <a:p>
                      <a:pPr marL="0" marR="0" algn="l">
                        <a:spcBef>
                          <a:spcPts val="0"/>
                        </a:spcBef>
                        <a:spcAft>
                          <a:spcPts val="0"/>
                        </a:spcAft>
                      </a:pPr>
                      <a:r>
                        <a:rPr lang="en-US" sz="2300" dirty="0" err="1">
                          <a:latin typeface="+mn-lt"/>
                          <a:ea typeface="Times New Roman"/>
                        </a:rPr>
                        <a:t>FlowAlgebra</a:t>
                      </a:r>
                      <a:r>
                        <a:rPr lang="en-US" sz="2300" dirty="0">
                          <a:latin typeface="+mn-lt"/>
                          <a:ea typeface="Times New Roman"/>
                        </a:rPr>
                        <a:t>(</a:t>
                      </a:r>
                      <a:r>
                        <a:rPr lang="en-US" sz="2300" dirty="0" err="1">
                          <a:latin typeface="+mn-lt"/>
                          <a:ea typeface="Times New Roman"/>
                        </a:rPr>
                        <a:t>i</a:t>
                      </a:r>
                      <a:r>
                        <a:rPr lang="en-US" sz="2300" dirty="0">
                          <a:latin typeface="+mn-lt"/>
                          <a:ea typeface="Times New Roman"/>
                        </a:rPr>
                        <a:t>)</a:t>
                      </a:r>
                    </a:p>
                    <a:p>
                      <a:pPr marL="0" marR="0" algn="l">
                        <a:spcBef>
                          <a:spcPts val="0"/>
                        </a:spcBef>
                        <a:spcAft>
                          <a:spcPts val="0"/>
                        </a:spcAft>
                      </a:pPr>
                      <a:r>
                        <a:rPr lang="en-US" sz="2300" dirty="0">
                          <a:latin typeface="+mn-lt"/>
                          <a:ea typeface="Times New Roman"/>
                        </a:rPr>
                        <a:t>for all k neighbors of </a:t>
                      </a:r>
                      <a:r>
                        <a:rPr lang="en-US" sz="2300" dirty="0" err="1">
                          <a:latin typeface="+mn-lt"/>
                          <a:ea typeface="Times New Roman"/>
                        </a:rPr>
                        <a:t>i</a:t>
                      </a:r>
                      <a:endParaRPr lang="en-US" sz="2300" dirty="0">
                        <a:latin typeface="+mn-lt"/>
                        <a:ea typeface="Times New Roman"/>
                      </a:endParaRPr>
                    </a:p>
                    <a:p>
                      <a:pPr marL="274320" marR="0" algn="l">
                        <a:spcBef>
                          <a:spcPts val="0"/>
                        </a:spcBef>
                        <a:spcAft>
                          <a:spcPts val="0"/>
                        </a:spcAft>
                      </a:pPr>
                      <a:r>
                        <a:rPr lang="en-US" sz="2300" dirty="0">
                          <a:latin typeface="+mn-lt"/>
                          <a:ea typeface="Times New Roman"/>
                        </a:rPr>
                        <a:t>if </a:t>
                      </a:r>
                      <a:r>
                        <a:rPr lang="en-US" sz="2300" dirty="0" err="1">
                          <a:latin typeface="+mn-lt"/>
                          <a:ea typeface="Times New Roman"/>
                        </a:rPr>
                        <a:t>P</a:t>
                      </a:r>
                      <a:r>
                        <a:rPr lang="en-US" sz="2300" baseline="-25000" dirty="0" err="1">
                          <a:latin typeface="+mn-lt"/>
                          <a:ea typeface="Times New Roman"/>
                        </a:rPr>
                        <a:t>ki</a:t>
                      </a:r>
                      <a:r>
                        <a:rPr lang="en-US" sz="2300" dirty="0">
                          <a:latin typeface="+mn-lt"/>
                          <a:ea typeface="Times New Roman"/>
                        </a:rPr>
                        <a:t>&gt;0</a:t>
                      </a:r>
                    </a:p>
                    <a:p>
                      <a:pPr marL="502920" marR="0" algn="l">
                        <a:spcBef>
                          <a:spcPts val="0"/>
                        </a:spcBef>
                        <a:spcAft>
                          <a:spcPts val="0"/>
                        </a:spcAft>
                      </a:pPr>
                      <a:r>
                        <a:rPr lang="en-US" sz="2300" dirty="0" err="1">
                          <a:latin typeface="+mn-lt"/>
                          <a:ea typeface="Times New Roman"/>
                        </a:rPr>
                        <a:t>FlowAlgebra</a:t>
                      </a:r>
                      <a:r>
                        <a:rPr lang="en-US" sz="2300" dirty="0">
                          <a:latin typeface="+mn-lt"/>
                          <a:ea typeface="Times New Roman"/>
                        </a:rPr>
                        <a:t>(k)</a:t>
                      </a:r>
                    </a:p>
                    <a:p>
                      <a:pPr marL="0" marR="0" algn="l">
                        <a:spcBef>
                          <a:spcPts val="0"/>
                        </a:spcBef>
                        <a:spcAft>
                          <a:spcPts val="0"/>
                        </a:spcAft>
                      </a:pPr>
                      <a:r>
                        <a:rPr lang="en-US" sz="2300" dirty="0">
                          <a:latin typeface="+mn-lt"/>
                          <a:ea typeface="Times New Roman"/>
                        </a:rPr>
                        <a:t>next k</a:t>
                      </a:r>
                    </a:p>
                    <a:p>
                      <a:pPr marL="0" marR="0" algn="l">
                        <a:spcBef>
                          <a:spcPts val="0"/>
                        </a:spcBef>
                        <a:spcAft>
                          <a:spcPts val="0"/>
                        </a:spcAft>
                      </a:pPr>
                      <a:r>
                        <a:rPr lang="en-US" sz="2300" b="1" u="sng" dirty="0" smtClean="0">
                          <a:solidFill>
                            <a:srgbClr val="FF0000"/>
                          </a:solidFill>
                          <a:latin typeface="+mn-lt"/>
                          <a:ea typeface="Times New Roman"/>
                          <a:sym typeface="Symbol"/>
                        </a:rPr>
                        <a:t> </a:t>
                      </a:r>
                      <a:endParaRPr lang="en-US" sz="2300" b="1" dirty="0" smtClean="0">
                        <a:solidFill>
                          <a:srgbClr val="FF0000"/>
                        </a:solidFill>
                        <a:latin typeface="+mn-lt"/>
                        <a:ea typeface="Times New Roman"/>
                      </a:endParaRPr>
                    </a:p>
                    <a:p>
                      <a:pPr marL="0" marR="0" algn="l">
                        <a:spcBef>
                          <a:spcPts val="0"/>
                        </a:spcBef>
                        <a:spcAft>
                          <a:spcPts val="0"/>
                        </a:spcAft>
                      </a:pPr>
                      <a:endParaRPr lang="en-US" sz="2300" dirty="0" smtClean="0">
                        <a:latin typeface="+mn-lt"/>
                        <a:ea typeface="Times New Roman"/>
                      </a:endParaRPr>
                    </a:p>
                    <a:p>
                      <a:pPr marL="0" marR="0" algn="l">
                        <a:spcBef>
                          <a:spcPts val="0"/>
                        </a:spcBef>
                        <a:spcAft>
                          <a:spcPts val="0"/>
                        </a:spcAft>
                      </a:pPr>
                      <a:r>
                        <a:rPr lang="en-US" sz="2300" dirty="0" smtClean="0">
                          <a:latin typeface="+mn-lt"/>
                          <a:ea typeface="Times New Roman"/>
                        </a:rPr>
                        <a:t>return</a:t>
                      </a:r>
                      <a:endParaRPr lang="en-US" sz="2300" dirty="0">
                        <a:latin typeface="+mn-lt"/>
                        <a:ea typeface="Times New Roman"/>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127" name="Rectangle 5"/>
          <p:cNvSpPr>
            <a:spLocks noChangeArrowheads="1"/>
          </p:cNvSpPr>
          <p:nvPr/>
        </p:nvSpPr>
        <p:spPr bwMode="auto">
          <a:xfrm>
            <a:off x="4479636" y="695668"/>
            <a:ext cx="18473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fontAlgn="base" hangingPunct="0">
              <a:spcBef>
                <a:spcPct val="0"/>
              </a:spcBef>
              <a:spcAft>
                <a:spcPct val="0"/>
              </a:spcAft>
              <a:defRPr/>
            </a:pPr>
            <a:endParaRPr kumimoji="1" lang="en-US" sz="1500">
              <a:solidFill>
                <a:srgbClr val="808080"/>
              </a:solidFill>
              <a:latin typeface="Times New Roman"/>
              <a:cs typeface="Arial"/>
            </a:endParaRPr>
          </a:p>
        </p:txBody>
      </p:sp>
      <p:graphicFrame>
        <p:nvGraphicFramePr>
          <p:cNvPr id="5122" name="Object 2"/>
          <p:cNvGraphicFramePr>
            <a:graphicFrameLocks noChangeAspect="1"/>
          </p:cNvGraphicFramePr>
          <p:nvPr>
            <p:extLst/>
          </p:nvPr>
        </p:nvGraphicFramePr>
        <p:xfrm>
          <a:off x="98665" y="3907157"/>
          <a:ext cx="4164148" cy="826792"/>
        </p:xfrm>
        <a:graphic>
          <a:graphicData uri="http://schemas.openxmlformats.org/presentationml/2006/ole">
            <mc:AlternateContent xmlns:mc="http://schemas.openxmlformats.org/markup-compatibility/2006">
              <mc:Choice xmlns:v="urn:schemas-microsoft-com:vml" Requires="v">
                <p:oleObj spid="_x0000_s67588" name="Equation" r:id="rId5" imgW="1841400" imgH="368280" progId="Equation.3">
                  <p:embed/>
                </p:oleObj>
              </mc:Choice>
              <mc:Fallback>
                <p:oleObj name="Equation" r:id="rId5" imgW="1841400" imgH="368280" progId="Equation.3">
                  <p:embed/>
                  <p:pic>
                    <p:nvPicPr>
                      <p:cNvPr id="5122"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65" y="3907157"/>
                        <a:ext cx="4164148" cy="826792"/>
                      </a:xfrm>
                      <a:prstGeom prst="rect">
                        <a:avLst/>
                      </a:prstGeom>
                      <a:noFill/>
                      <a:extLst/>
                    </p:spPr>
                  </p:pic>
                </p:oleObj>
              </mc:Fallback>
            </mc:AlternateContent>
          </a:graphicData>
        </a:graphic>
      </p:graphicFrame>
      <p:grpSp>
        <p:nvGrpSpPr>
          <p:cNvPr id="2" name="Group 1"/>
          <p:cNvGrpSpPr/>
          <p:nvPr/>
        </p:nvGrpSpPr>
        <p:grpSpPr>
          <a:xfrm>
            <a:off x="3081437" y="1443030"/>
            <a:ext cx="2355004" cy="1894791"/>
            <a:chOff x="3963985" y="838292"/>
            <a:chExt cx="2895600" cy="2270125"/>
          </a:xfrm>
        </p:grpSpPr>
        <p:grpSp>
          <p:nvGrpSpPr>
            <p:cNvPr id="5123" name="Group 58"/>
            <p:cNvGrpSpPr>
              <a:grpSpLocks/>
            </p:cNvGrpSpPr>
            <p:nvPr/>
          </p:nvGrpSpPr>
          <p:grpSpPr bwMode="auto">
            <a:xfrm>
              <a:off x="3963985" y="1324067"/>
              <a:ext cx="2895600" cy="1784350"/>
              <a:chOff x="5486400" y="2879803"/>
              <a:chExt cx="2895600" cy="1784194"/>
            </a:xfrm>
          </p:grpSpPr>
          <p:sp>
            <p:nvSpPr>
              <p:cNvPr id="5136" name="Freeform 55"/>
              <p:cNvSpPr>
                <a:spLocks/>
              </p:cNvSpPr>
              <p:nvPr/>
            </p:nvSpPr>
            <p:spPr bwMode="auto">
              <a:xfrm>
                <a:off x="5486400" y="2879803"/>
                <a:ext cx="2895600" cy="1692197"/>
              </a:xfrm>
              <a:custGeom>
                <a:avLst/>
                <a:gdLst>
                  <a:gd name="T0" fmla="*/ 0 w 2895600"/>
                  <a:gd name="T1" fmla="*/ 265609 h 2018405"/>
                  <a:gd name="T2" fmla="*/ 11151 w 2895600"/>
                  <a:gd name="T3" fmla="*/ 0 h 2018405"/>
                  <a:gd name="T4" fmla="*/ 669073 w 2895600"/>
                  <a:gd name="T5" fmla="*/ 26784 h 2018405"/>
                  <a:gd name="T6" fmla="*/ 1304693 w 2895600"/>
                  <a:gd name="T7" fmla="*/ 93745 h 2018405"/>
                  <a:gd name="T8" fmla="*/ 1973766 w 2895600"/>
                  <a:gd name="T9" fmla="*/ 158791 h 2018405"/>
                  <a:gd name="T10" fmla="*/ 2609384 w 2895600"/>
                  <a:gd name="T11" fmla="*/ 214273 h 2018405"/>
                  <a:gd name="T12" fmla="*/ 2895600 w 2895600"/>
                  <a:gd name="T13" fmla="*/ 226390 h 2018405"/>
                  <a:gd name="T14" fmla="*/ 2895600 w 2895600"/>
                  <a:gd name="T15" fmla="*/ 346286 h 2018405"/>
                  <a:gd name="T16" fmla="*/ 0 w 2895600"/>
                  <a:gd name="T17" fmla="*/ 265609 h 20184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95600"/>
                  <a:gd name="T28" fmla="*/ 0 h 2018405"/>
                  <a:gd name="T29" fmla="*/ 2895600 w 2895600"/>
                  <a:gd name="T30" fmla="*/ 2018405 h 20184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95600" h="2018405">
                    <a:moveTo>
                      <a:pt x="0" y="1548161"/>
                    </a:moveTo>
                    <a:cubicBezTo>
                      <a:pt x="7096" y="210183"/>
                      <a:pt x="10841" y="745273"/>
                      <a:pt x="11151" y="0"/>
                    </a:cubicBezTo>
                    <a:cubicBezTo>
                      <a:pt x="557870" y="141249"/>
                      <a:pt x="453483" y="65049"/>
                      <a:pt x="669073" y="156117"/>
                    </a:cubicBezTo>
                    <a:cubicBezTo>
                      <a:pt x="884663" y="247185"/>
                      <a:pt x="1087244" y="418171"/>
                      <a:pt x="1304693" y="546410"/>
                    </a:cubicBezTo>
                    <a:cubicBezTo>
                      <a:pt x="1522142" y="674649"/>
                      <a:pt x="1756317" y="808463"/>
                      <a:pt x="1973766" y="925551"/>
                    </a:cubicBezTo>
                    <a:cubicBezTo>
                      <a:pt x="2191215" y="1042639"/>
                      <a:pt x="2455746" y="1183269"/>
                      <a:pt x="2609385" y="1248937"/>
                    </a:cubicBezTo>
                    <a:cubicBezTo>
                      <a:pt x="2763024" y="1314605"/>
                      <a:pt x="2694343" y="1283546"/>
                      <a:pt x="2895600" y="1319562"/>
                    </a:cubicBezTo>
                    <a:cubicBezTo>
                      <a:pt x="2889038" y="1563397"/>
                      <a:pt x="2882900" y="1748918"/>
                      <a:pt x="2895600" y="2018405"/>
                    </a:cubicBezTo>
                    <a:cubicBezTo>
                      <a:pt x="2459379" y="2013167"/>
                      <a:pt x="601856" y="1563959"/>
                      <a:pt x="0" y="1548161"/>
                    </a:cubicBezTo>
                    <a:close/>
                  </a:path>
                </a:pathLst>
              </a:cu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fontAlgn="base" hangingPunct="0">
                  <a:spcBef>
                    <a:spcPct val="0"/>
                  </a:spcBef>
                  <a:spcAft>
                    <a:spcPct val="0"/>
                  </a:spcAft>
                  <a:defRPr/>
                </a:pPr>
                <a:endParaRPr kumimoji="1" lang="en-US" sz="1350">
                  <a:solidFill>
                    <a:srgbClr val="808080"/>
                  </a:solidFill>
                  <a:latin typeface="Times New Roman"/>
                  <a:cs typeface="Arial"/>
                </a:endParaRPr>
              </a:p>
            </p:txBody>
          </p:sp>
          <p:sp>
            <p:nvSpPr>
              <p:cNvPr id="50" name="Freeform 49"/>
              <p:cNvSpPr/>
              <p:nvPr/>
            </p:nvSpPr>
            <p:spPr bwMode="auto">
              <a:xfrm>
                <a:off x="5486400" y="3100447"/>
                <a:ext cx="2895600" cy="1563550"/>
              </a:xfrm>
              <a:custGeom>
                <a:avLst/>
                <a:gdLst>
                  <a:gd name="connsiteX0" fmla="*/ 473927 w 3759819"/>
                  <a:gd name="connsiteY0" fmla="*/ 1704278 h 1970049"/>
                  <a:gd name="connsiteX1" fmla="*/ 440473 w 3759819"/>
                  <a:gd name="connsiteY1" fmla="*/ 221166 h 1970049"/>
                  <a:gd name="connsiteX2" fmla="*/ 1098395 w 3759819"/>
                  <a:gd name="connsiteY2" fmla="*/ 377283 h 1970049"/>
                  <a:gd name="connsiteX3" fmla="*/ 1734015 w 3759819"/>
                  <a:gd name="connsiteY3" fmla="*/ 767576 h 1970049"/>
                  <a:gd name="connsiteX4" fmla="*/ 2403088 w 3759819"/>
                  <a:gd name="connsiteY4" fmla="*/ 1146717 h 1970049"/>
                  <a:gd name="connsiteX5" fmla="*/ 3038707 w 3759819"/>
                  <a:gd name="connsiteY5" fmla="*/ 1470103 h 1970049"/>
                  <a:gd name="connsiteX6" fmla="*/ 3284034 w 3759819"/>
                  <a:gd name="connsiteY6" fmla="*/ 1537010 h 1970049"/>
                  <a:gd name="connsiteX7" fmla="*/ 3284034 w 3759819"/>
                  <a:gd name="connsiteY7" fmla="*/ 1815790 h 1970049"/>
                  <a:gd name="connsiteX8" fmla="*/ 473927 w 3759819"/>
                  <a:gd name="connsiteY8" fmla="*/ 1704278 h 1970049"/>
                  <a:gd name="connsiteX0" fmla="*/ 473927 w 3759819"/>
                  <a:gd name="connsiteY0" fmla="*/ 1704278 h 1970049"/>
                  <a:gd name="connsiteX1" fmla="*/ 440473 w 3759819"/>
                  <a:gd name="connsiteY1" fmla="*/ 221166 h 1970049"/>
                  <a:gd name="connsiteX2" fmla="*/ 1098395 w 3759819"/>
                  <a:gd name="connsiteY2" fmla="*/ 377283 h 1970049"/>
                  <a:gd name="connsiteX3" fmla="*/ 1734015 w 3759819"/>
                  <a:gd name="connsiteY3" fmla="*/ 767576 h 1970049"/>
                  <a:gd name="connsiteX4" fmla="*/ 2403088 w 3759819"/>
                  <a:gd name="connsiteY4" fmla="*/ 1146717 h 1970049"/>
                  <a:gd name="connsiteX5" fmla="*/ 3038707 w 3759819"/>
                  <a:gd name="connsiteY5" fmla="*/ 1470103 h 1970049"/>
                  <a:gd name="connsiteX6" fmla="*/ 3284034 w 3759819"/>
                  <a:gd name="connsiteY6" fmla="*/ 1537010 h 1970049"/>
                  <a:gd name="connsiteX7" fmla="*/ 3284034 w 3759819"/>
                  <a:gd name="connsiteY7" fmla="*/ 1815790 h 1970049"/>
                  <a:gd name="connsiteX8" fmla="*/ 473927 w 3759819"/>
                  <a:gd name="connsiteY8" fmla="*/ 1704278 h 1970049"/>
                  <a:gd name="connsiteX0" fmla="*/ 473927 w 3759819"/>
                  <a:gd name="connsiteY0" fmla="*/ 1704278 h 1970049"/>
                  <a:gd name="connsiteX1" fmla="*/ 440473 w 3759819"/>
                  <a:gd name="connsiteY1" fmla="*/ 221166 h 1970049"/>
                  <a:gd name="connsiteX2" fmla="*/ 1098395 w 3759819"/>
                  <a:gd name="connsiteY2" fmla="*/ 377283 h 1970049"/>
                  <a:gd name="connsiteX3" fmla="*/ 1734015 w 3759819"/>
                  <a:gd name="connsiteY3" fmla="*/ 767576 h 1970049"/>
                  <a:gd name="connsiteX4" fmla="*/ 2403088 w 3759819"/>
                  <a:gd name="connsiteY4" fmla="*/ 1146717 h 1970049"/>
                  <a:gd name="connsiteX5" fmla="*/ 3038707 w 3759819"/>
                  <a:gd name="connsiteY5" fmla="*/ 1470103 h 1970049"/>
                  <a:gd name="connsiteX6" fmla="*/ 3284034 w 3759819"/>
                  <a:gd name="connsiteY6" fmla="*/ 1537010 h 1970049"/>
                  <a:gd name="connsiteX7" fmla="*/ 3284034 w 3759819"/>
                  <a:gd name="connsiteY7" fmla="*/ 1815790 h 1970049"/>
                  <a:gd name="connsiteX8" fmla="*/ 473927 w 3759819"/>
                  <a:gd name="connsiteY8" fmla="*/ 1704278 h 1970049"/>
                  <a:gd name="connsiteX0" fmla="*/ 473927 w 3715524"/>
                  <a:gd name="connsiteY0" fmla="*/ 1691268 h 1957039"/>
                  <a:gd name="connsiteX1" fmla="*/ 408878 w 3715524"/>
                  <a:gd name="connsiteY1" fmla="*/ 219307 h 1957039"/>
                  <a:gd name="connsiteX2" fmla="*/ 1066800 w 3715524"/>
                  <a:gd name="connsiteY2" fmla="*/ 375424 h 1957039"/>
                  <a:gd name="connsiteX3" fmla="*/ 1702420 w 3715524"/>
                  <a:gd name="connsiteY3" fmla="*/ 765717 h 1957039"/>
                  <a:gd name="connsiteX4" fmla="*/ 2371493 w 3715524"/>
                  <a:gd name="connsiteY4" fmla="*/ 1144858 h 1957039"/>
                  <a:gd name="connsiteX5" fmla="*/ 3007112 w 3715524"/>
                  <a:gd name="connsiteY5" fmla="*/ 1468244 h 1957039"/>
                  <a:gd name="connsiteX6" fmla="*/ 3252439 w 3715524"/>
                  <a:gd name="connsiteY6" fmla="*/ 1535151 h 1957039"/>
                  <a:gd name="connsiteX7" fmla="*/ 3252439 w 3715524"/>
                  <a:gd name="connsiteY7" fmla="*/ 1813931 h 1957039"/>
                  <a:gd name="connsiteX8" fmla="*/ 473927 w 3715524"/>
                  <a:gd name="connsiteY8" fmla="*/ 1691268 h 1957039"/>
                  <a:gd name="connsiteX0" fmla="*/ 473927 w 3715525"/>
                  <a:gd name="connsiteY0" fmla="*/ 1691268 h 1957039"/>
                  <a:gd name="connsiteX1" fmla="*/ 408879 w 3715525"/>
                  <a:gd name="connsiteY1" fmla="*/ 219307 h 1957039"/>
                  <a:gd name="connsiteX2" fmla="*/ 1066801 w 3715525"/>
                  <a:gd name="connsiteY2" fmla="*/ 375424 h 1957039"/>
                  <a:gd name="connsiteX3" fmla="*/ 1702421 w 3715525"/>
                  <a:gd name="connsiteY3" fmla="*/ 765717 h 1957039"/>
                  <a:gd name="connsiteX4" fmla="*/ 2371494 w 3715525"/>
                  <a:gd name="connsiteY4" fmla="*/ 1144858 h 1957039"/>
                  <a:gd name="connsiteX5" fmla="*/ 3007113 w 3715525"/>
                  <a:gd name="connsiteY5" fmla="*/ 1468244 h 1957039"/>
                  <a:gd name="connsiteX6" fmla="*/ 3252440 w 3715525"/>
                  <a:gd name="connsiteY6" fmla="*/ 1535151 h 1957039"/>
                  <a:gd name="connsiteX7" fmla="*/ 3252440 w 3715525"/>
                  <a:gd name="connsiteY7" fmla="*/ 1813931 h 1957039"/>
                  <a:gd name="connsiteX8" fmla="*/ 473927 w 3715525"/>
                  <a:gd name="connsiteY8" fmla="*/ 1691268 h 1957039"/>
                  <a:gd name="connsiteX0" fmla="*/ 473927 w 3715524"/>
                  <a:gd name="connsiteY0" fmla="*/ 1691268 h 1957039"/>
                  <a:gd name="connsiteX1" fmla="*/ 408878 w 3715524"/>
                  <a:gd name="connsiteY1" fmla="*/ 219307 h 1957039"/>
                  <a:gd name="connsiteX2" fmla="*/ 1066800 w 3715524"/>
                  <a:gd name="connsiteY2" fmla="*/ 375424 h 1957039"/>
                  <a:gd name="connsiteX3" fmla="*/ 1702420 w 3715524"/>
                  <a:gd name="connsiteY3" fmla="*/ 765717 h 1957039"/>
                  <a:gd name="connsiteX4" fmla="*/ 2371493 w 3715524"/>
                  <a:gd name="connsiteY4" fmla="*/ 1144858 h 1957039"/>
                  <a:gd name="connsiteX5" fmla="*/ 3007112 w 3715524"/>
                  <a:gd name="connsiteY5" fmla="*/ 1468244 h 1957039"/>
                  <a:gd name="connsiteX6" fmla="*/ 3252439 w 3715524"/>
                  <a:gd name="connsiteY6" fmla="*/ 1535151 h 1957039"/>
                  <a:gd name="connsiteX7" fmla="*/ 3252439 w 3715524"/>
                  <a:gd name="connsiteY7" fmla="*/ 1813931 h 1957039"/>
                  <a:gd name="connsiteX8" fmla="*/ 473927 w 3715524"/>
                  <a:gd name="connsiteY8" fmla="*/ 1691268 h 1957039"/>
                  <a:gd name="connsiteX0" fmla="*/ 473927 w 3715524"/>
                  <a:gd name="connsiteY0" fmla="*/ 1691268 h 1957039"/>
                  <a:gd name="connsiteX1" fmla="*/ 408878 w 3715524"/>
                  <a:gd name="connsiteY1" fmla="*/ 219307 h 1957039"/>
                  <a:gd name="connsiteX2" fmla="*/ 1066800 w 3715524"/>
                  <a:gd name="connsiteY2" fmla="*/ 375424 h 1957039"/>
                  <a:gd name="connsiteX3" fmla="*/ 1702420 w 3715524"/>
                  <a:gd name="connsiteY3" fmla="*/ 765717 h 1957039"/>
                  <a:gd name="connsiteX4" fmla="*/ 2371493 w 3715524"/>
                  <a:gd name="connsiteY4" fmla="*/ 1144858 h 1957039"/>
                  <a:gd name="connsiteX5" fmla="*/ 3007112 w 3715524"/>
                  <a:gd name="connsiteY5" fmla="*/ 1468244 h 1957039"/>
                  <a:gd name="connsiteX6" fmla="*/ 3252439 w 3715524"/>
                  <a:gd name="connsiteY6" fmla="*/ 1535151 h 1957039"/>
                  <a:gd name="connsiteX7" fmla="*/ 3252439 w 3715524"/>
                  <a:gd name="connsiteY7" fmla="*/ 1813931 h 1957039"/>
                  <a:gd name="connsiteX8" fmla="*/ 473927 w 3715524"/>
                  <a:gd name="connsiteY8" fmla="*/ 1691268 h 1957039"/>
                  <a:gd name="connsiteX0" fmla="*/ 473927 w 3715524"/>
                  <a:gd name="connsiteY0" fmla="*/ 1691268 h 1957039"/>
                  <a:gd name="connsiteX1" fmla="*/ 408878 w 3715524"/>
                  <a:gd name="connsiteY1" fmla="*/ 219307 h 1957039"/>
                  <a:gd name="connsiteX2" fmla="*/ 1066800 w 3715524"/>
                  <a:gd name="connsiteY2" fmla="*/ 375424 h 1957039"/>
                  <a:gd name="connsiteX3" fmla="*/ 1702420 w 3715524"/>
                  <a:gd name="connsiteY3" fmla="*/ 765717 h 1957039"/>
                  <a:gd name="connsiteX4" fmla="*/ 2371493 w 3715524"/>
                  <a:gd name="connsiteY4" fmla="*/ 1144858 h 1957039"/>
                  <a:gd name="connsiteX5" fmla="*/ 3007112 w 3715524"/>
                  <a:gd name="connsiteY5" fmla="*/ 1468244 h 1957039"/>
                  <a:gd name="connsiteX6" fmla="*/ 3252439 w 3715524"/>
                  <a:gd name="connsiteY6" fmla="*/ 1535151 h 1957039"/>
                  <a:gd name="connsiteX7" fmla="*/ 3252439 w 3715524"/>
                  <a:gd name="connsiteY7" fmla="*/ 1813931 h 1957039"/>
                  <a:gd name="connsiteX8" fmla="*/ 473927 w 3715524"/>
                  <a:gd name="connsiteY8" fmla="*/ 1691268 h 1957039"/>
                  <a:gd name="connsiteX0" fmla="*/ 488485 w 3730082"/>
                  <a:gd name="connsiteY0" fmla="*/ 1576968 h 1725650"/>
                  <a:gd name="connsiteX1" fmla="*/ 336084 w 3730082"/>
                  <a:gd name="connsiteY1" fmla="*/ 891168 h 1725650"/>
                  <a:gd name="connsiteX2" fmla="*/ 423436 w 3730082"/>
                  <a:gd name="connsiteY2" fmla="*/ 105007 h 1725650"/>
                  <a:gd name="connsiteX3" fmla="*/ 1081358 w 3730082"/>
                  <a:gd name="connsiteY3" fmla="*/ 261124 h 1725650"/>
                  <a:gd name="connsiteX4" fmla="*/ 1716978 w 3730082"/>
                  <a:gd name="connsiteY4" fmla="*/ 651417 h 1725650"/>
                  <a:gd name="connsiteX5" fmla="*/ 2386051 w 3730082"/>
                  <a:gd name="connsiteY5" fmla="*/ 1030558 h 1725650"/>
                  <a:gd name="connsiteX6" fmla="*/ 3021670 w 3730082"/>
                  <a:gd name="connsiteY6" fmla="*/ 1353944 h 1725650"/>
                  <a:gd name="connsiteX7" fmla="*/ 3266997 w 3730082"/>
                  <a:gd name="connsiteY7" fmla="*/ 1420851 h 1725650"/>
                  <a:gd name="connsiteX8" fmla="*/ 3266997 w 3730082"/>
                  <a:gd name="connsiteY8" fmla="*/ 1699631 h 1725650"/>
                  <a:gd name="connsiteX9" fmla="*/ 488485 w 3730082"/>
                  <a:gd name="connsiteY9" fmla="*/ 1576968 h 1725650"/>
                  <a:gd name="connsiteX0" fmla="*/ 488485 w 3730082"/>
                  <a:gd name="connsiteY0" fmla="*/ 1576968 h 1725650"/>
                  <a:gd name="connsiteX1" fmla="*/ 336084 w 3730082"/>
                  <a:gd name="connsiteY1" fmla="*/ 891168 h 1725650"/>
                  <a:gd name="connsiteX2" fmla="*/ 423436 w 3730082"/>
                  <a:gd name="connsiteY2" fmla="*/ 105007 h 1725650"/>
                  <a:gd name="connsiteX3" fmla="*/ 1081358 w 3730082"/>
                  <a:gd name="connsiteY3" fmla="*/ 261124 h 1725650"/>
                  <a:gd name="connsiteX4" fmla="*/ 1716978 w 3730082"/>
                  <a:gd name="connsiteY4" fmla="*/ 651417 h 1725650"/>
                  <a:gd name="connsiteX5" fmla="*/ 2386051 w 3730082"/>
                  <a:gd name="connsiteY5" fmla="*/ 1030558 h 1725650"/>
                  <a:gd name="connsiteX6" fmla="*/ 3021670 w 3730082"/>
                  <a:gd name="connsiteY6" fmla="*/ 1353944 h 1725650"/>
                  <a:gd name="connsiteX7" fmla="*/ 3266997 w 3730082"/>
                  <a:gd name="connsiteY7" fmla="*/ 1420851 h 1725650"/>
                  <a:gd name="connsiteX8" fmla="*/ 3266997 w 3730082"/>
                  <a:gd name="connsiteY8" fmla="*/ 1699631 h 1725650"/>
                  <a:gd name="connsiteX9" fmla="*/ 488485 w 3730082"/>
                  <a:gd name="connsiteY9" fmla="*/ 1576968 h 1725650"/>
                  <a:gd name="connsiteX0" fmla="*/ 488485 w 3730082"/>
                  <a:gd name="connsiteY0" fmla="*/ 1576968 h 1725650"/>
                  <a:gd name="connsiteX1" fmla="*/ 336084 w 3730082"/>
                  <a:gd name="connsiteY1" fmla="*/ 891168 h 1725650"/>
                  <a:gd name="connsiteX2" fmla="*/ 423436 w 3730082"/>
                  <a:gd name="connsiteY2" fmla="*/ 105007 h 1725650"/>
                  <a:gd name="connsiteX3" fmla="*/ 1081358 w 3730082"/>
                  <a:gd name="connsiteY3" fmla="*/ 261124 h 1725650"/>
                  <a:gd name="connsiteX4" fmla="*/ 1716978 w 3730082"/>
                  <a:gd name="connsiteY4" fmla="*/ 651417 h 1725650"/>
                  <a:gd name="connsiteX5" fmla="*/ 2386051 w 3730082"/>
                  <a:gd name="connsiteY5" fmla="*/ 1030558 h 1725650"/>
                  <a:gd name="connsiteX6" fmla="*/ 3021670 w 3730082"/>
                  <a:gd name="connsiteY6" fmla="*/ 1353944 h 1725650"/>
                  <a:gd name="connsiteX7" fmla="*/ 3266997 w 3730082"/>
                  <a:gd name="connsiteY7" fmla="*/ 1420851 h 1725650"/>
                  <a:gd name="connsiteX8" fmla="*/ 3266997 w 3730082"/>
                  <a:gd name="connsiteY8" fmla="*/ 1699631 h 1725650"/>
                  <a:gd name="connsiteX9" fmla="*/ 488485 w 3730082"/>
                  <a:gd name="connsiteY9" fmla="*/ 1576968 h 1725650"/>
                  <a:gd name="connsiteX0" fmla="*/ 189261 w 3430858"/>
                  <a:gd name="connsiteY0" fmla="*/ 1576968 h 1725650"/>
                  <a:gd name="connsiteX1" fmla="*/ 36860 w 3430858"/>
                  <a:gd name="connsiteY1" fmla="*/ 891168 h 1725650"/>
                  <a:gd name="connsiteX2" fmla="*/ 124212 w 3430858"/>
                  <a:gd name="connsiteY2" fmla="*/ 105007 h 1725650"/>
                  <a:gd name="connsiteX3" fmla="*/ 782134 w 3430858"/>
                  <a:gd name="connsiteY3" fmla="*/ 261124 h 1725650"/>
                  <a:gd name="connsiteX4" fmla="*/ 1417754 w 3430858"/>
                  <a:gd name="connsiteY4" fmla="*/ 651417 h 1725650"/>
                  <a:gd name="connsiteX5" fmla="*/ 2086827 w 3430858"/>
                  <a:gd name="connsiteY5" fmla="*/ 1030558 h 1725650"/>
                  <a:gd name="connsiteX6" fmla="*/ 2722446 w 3430858"/>
                  <a:gd name="connsiteY6" fmla="*/ 1353944 h 1725650"/>
                  <a:gd name="connsiteX7" fmla="*/ 2967773 w 3430858"/>
                  <a:gd name="connsiteY7" fmla="*/ 1420851 h 1725650"/>
                  <a:gd name="connsiteX8" fmla="*/ 2967773 w 3430858"/>
                  <a:gd name="connsiteY8" fmla="*/ 1699631 h 1725650"/>
                  <a:gd name="connsiteX9" fmla="*/ 189261 w 3430858"/>
                  <a:gd name="connsiteY9" fmla="*/ 1576968 h 1725650"/>
                  <a:gd name="connsiteX0" fmla="*/ 189261 w 3430858"/>
                  <a:gd name="connsiteY0" fmla="*/ 1576968 h 1725650"/>
                  <a:gd name="connsiteX1" fmla="*/ 36860 w 3430858"/>
                  <a:gd name="connsiteY1" fmla="*/ 891168 h 1725650"/>
                  <a:gd name="connsiteX2" fmla="*/ 124212 w 3430858"/>
                  <a:gd name="connsiteY2" fmla="*/ 105007 h 1725650"/>
                  <a:gd name="connsiteX3" fmla="*/ 782134 w 3430858"/>
                  <a:gd name="connsiteY3" fmla="*/ 261124 h 1725650"/>
                  <a:gd name="connsiteX4" fmla="*/ 1417754 w 3430858"/>
                  <a:gd name="connsiteY4" fmla="*/ 651417 h 1725650"/>
                  <a:gd name="connsiteX5" fmla="*/ 2086827 w 3430858"/>
                  <a:gd name="connsiteY5" fmla="*/ 1030558 h 1725650"/>
                  <a:gd name="connsiteX6" fmla="*/ 2722446 w 3430858"/>
                  <a:gd name="connsiteY6" fmla="*/ 1353944 h 1725650"/>
                  <a:gd name="connsiteX7" fmla="*/ 2967773 w 3430858"/>
                  <a:gd name="connsiteY7" fmla="*/ 1420851 h 1725650"/>
                  <a:gd name="connsiteX8" fmla="*/ 2967773 w 3430858"/>
                  <a:gd name="connsiteY8" fmla="*/ 1699631 h 1725650"/>
                  <a:gd name="connsiteX9" fmla="*/ 189261 w 3430858"/>
                  <a:gd name="connsiteY9" fmla="*/ 1576968 h 1725650"/>
                  <a:gd name="connsiteX0" fmla="*/ 473927 w 3715524"/>
                  <a:gd name="connsiteY0" fmla="*/ 1691268 h 1839950"/>
                  <a:gd name="connsiteX1" fmla="*/ 408878 w 3715524"/>
                  <a:gd name="connsiteY1" fmla="*/ 219307 h 1839950"/>
                  <a:gd name="connsiteX2" fmla="*/ 1066800 w 3715524"/>
                  <a:gd name="connsiteY2" fmla="*/ 375424 h 1839950"/>
                  <a:gd name="connsiteX3" fmla="*/ 1702420 w 3715524"/>
                  <a:gd name="connsiteY3" fmla="*/ 765717 h 1839950"/>
                  <a:gd name="connsiteX4" fmla="*/ 2371493 w 3715524"/>
                  <a:gd name="connsiteY4" fmla="*/ 1144858 h 1839950"/>
                  <a:gd name="connsiteX5" fmla="*/ 3007112 w 3715524"/>
                  <a:gd name="connsiteY5" fmla="*/ 1468244 h 1839950"/>
                  <a:gd name="connsiteX6" fmla="*/ 3252439 w 3715524"/>
                  <a:gd name="connsiteY6" fmla="*/ 1535151 h 1839950"/>
                  <a:gd name="connsiteX7" fmla="*/ 3252439 w 3715524"/>
                  <a:gd name="connsiteY7" fmla="*/ 1813931 h 1839950"/>
                  <a:gd name="connsiteX8" fmla="*/ 473927 w 3715524"/>
                  <a:gd name="connsiteY8" fmla="*/ 1691268 h 1839950"/>
                  <a:gd name="connsiteX0" fmla="*/ 473927 w 3715524"/>
                  <a:gd name="connsiteY0" fmla="*/ 1691268 h 1839950"/>
                  <a:gd name="connsiteX1" fmla="*/ 408878 w 3715524"/>
                  <a:gd name="connsiteY1" fmla="*/ 219307 h 1839950"/>
                  <a:gd name="connsiteX2" fmla="*/ 1066800 w 3715524"/>
                  <a:gd name="connsiteY2" fmla="*/ 375424 h 1839950"/>
                  <a:gd name="connsiteX3" fmla="*/ 1702420 w 3715524"/>
                  <a:gd name="connsiteY3" fmla="*/ 765717 h 1839950"/>
                  <a:gd name="connsiteX4" fmla="*/ 2371493 w 3715524"/>
                  <a:gd name="connsiteY4" fmla="*/ 1144858 h 1839950"/>
                  <a:gd name="connsiteX5" fmla="*/ 3007112 w 3715524"/>
                  <a:gd name="connsiteY5" fmla="*/ 1468244 h 1839950"/>
                  <a:gd name="connsiteX6" fmla="*/ 3252439 w 3715524"/>
                  <a:gd name="connsiteY6" fmla="*/ 1535151 h 1839950"/>
                  <a:gd name="connsiteX7" fmla="*/ 3252439 w 3715524"/>
                  <a:gd name="connsiteY7" fmla="*/ 1813931 h 1839950"/>
                  <a:gd name="connsiteX8" fmla="*/ 473927 w 3715524"/>
                  <a:gd name="connsiteY8" fmla="*/ 1691268 h 1839950"/>
                  <a:gd name="connsiteX0" fmla="*/ 473927 w 3715524"/>
                  <a:gd name="connsiteY0" fmla="*/ 1471961 h 1620643"/>
                  <a:gd name="connsiteX1" fmla="*/ 408878 w 3715524"/>
                  <a:gd name="connsiteY1" fmla="*/ 0 h 1620643"/>
                  <a:gd name="connsiteX2" fmla="*/ 1066800 w 3715524"/>
                  <a:gd name="connsiteY2" fmla="*/ 156117 h 1620643"/>
                  <a:gd name="connsiteX3" fmla="*/ 1702420 w 3715524"/>
                  <a:gd name="connsiteY3" fmla="*/ 546410 h 1620643"/>
                  <a:gd name="connsiteX4" fmla="*/ 2371493 w 3715524"/>
                  <a:gd name="connsiteY4" fmla="*/ 925551 h 1620643"/>
                  <a:gd name="connsiteX5" fmla="*/ 3007112 w 3715524"/>
                  <a:gd name="connsiteY5" fmla="*/ 1248937 h 1620643"/>
                  <a:gd name="connsiteX6" fmla="*/ 3252439 w 3715524"/>
                  <a:gd name="connsiteY6" fmla="*/ 1315844 h 1620643"/>
                  <a:gd name="connsiteX7" fmla="*/ 3252439 w 3715524"/>
                  <a:gd name="connsiteY7" fmla="*/ 1594624 h 1620643"/>
                  <a:gd name="connsiteX8" fmla="*/ 473927 w 3715524"/>
                  <a:gd name="connsiteY8" fmla="*/ 1471961 h 1620643"/>
                  <a:gd name="connsiteX0" fmla="*/ 473927 w 3715524"/>
                  <a:gd name="connsiteY0" fmla="*/ 1471961 h 1620643"/>
                  <a:gd name="connsiteX1" fmla="*/ 408878 w 3715524"/>
                  <a:gd name="connsiteY1" fmla="*/ 0 h 1620643"/>
                  <a:gd name="connsiteX2" fmla="*/ 1066800 w 3715524"/>
                  <a:gd name="connsiteY2" fmla="*/ 156117 h 1620643"/>
                  <a:gd name="connsiteX3" fmla="*/ 1702420 w 3715524"/>
                  <a:gd name="connsiteY3" fmla="*/ 546410 h 1620643"/>
                  <a:gd name="connsiteX4" fmla="*/ 2371493 w 3715524"/>
                  <a:gd name="connsiteY4" fmla="*/ 925551 h 1620643"/>
                  <a:gd name="connsiteX5" fmla="*/ 3007112 w 3715524"/>
                  <a:gd name="connsiteY5" fmla="*/ 1248937 h 1620643"/>
                  <a:gd name="connsiteX6" fmla="*/ 3252439 w 3715524"/>
                  <a:gd name="connsiteY6" fmla="*/ 1315844 h 1620643"/>
                  <a:gd name="connsiteX7" fmla="*/ 3252439 w 3715524"/>
                  <a:gd name="connsiteY7" fmla="*/ 1594624 h 1620643"/>
                  <a:gd name="connsiteX8" fmla="*/ 473927 w 3715524"/>
                  <a:gd name="connsiteY8" fmla="*/ 1471961 h 1620643"/>
                  <a:gd name="connsiteX0" fmla="*/ 65359 w 3306956"/>
                  <a:gd name="connsiteY0" fmla="*/ 1471961 h 1620643"/>
                  <a:gd name="connsiteX1" fmla="*/ 310 w 3306956"/>
                  <a:gd name="connsiteY1" fmla="*/ 0 h 1620643"/>
                  <a:gd name="connsiteX2" fmla="*/ 658232 w 3306956"/>
                  <a:gd name="connsiteY2" fmla="*/ 156117 h 1620643"/>
                  <a:gd name="connsiteX3" fmla="*/ 1293852 w 3306956"/>
                  <a:gd name="connsiteY3" fmla="*/ 546410 h 1620643"/>
                  <a:gd name="connsiteX4" fmla="*/ 1962925 w 3306956"/>
                  <a:gd name="connsiteY4" fmla="*/ 925551 h 1620643"/>
                  <a:gd name="connsiteX5" fmla="*/ 2598544 w 3306956"/>
                  <a:gd name="connsiteY5" fmla="*/ 1248937 h 1620643"/>
                  <a:gd name="connsiteX6" fmla="*/ 2843871 w 3306956"/>
                  <a:gd name="connsiteY6" fmla="*/ 1315844 h 1620643"/>
                  <a:gd name="connsiteX7" fmla="*/ 2843871 w 3306956"/>
                  <a:gd name="connsiteY7" fmla="*/ 1594624 h 1620643"/>
                  <a:gd name="connsiteX8" fmla="*/ 65359 w 3306956"/>
                  <a:gd name="connsiteY8" fmla="*/ 1471961 h 1620643"/>
                  <a:gd name="connsiteX0" fmla="*/ 65359 w 2884759"/>
                  <a:gd name="connsiteY0" fmla="*/ 1471961 h 1620643"/>
                  <a:gd name="connsiteX1" fmla="*/ 310 w 2884759"/>
                  <a:gd name="connsiteY1" fmla="*/ 0 h 1620643"/>
                  <a:gd name="connsiteX2" fmla="*/ 658232 w 2884759"/>
                  <a:gd name="connsiteY2" fmla="*/ 156117 h 1620643"/>
                  <a:gd name="connsiteX3" fmla="*/ 1293852 w 2884759"/>
                  <a:gd name="connsiteY3" fmla="*/ 546410 h 1620643"/>
                  <a:gd name="connsiteX4" fmla="*/ 1962925 w 2884759"/>
                  <a:gd name="connsiteY4" fmla="*/ 925551 h 1620643"/>
                  <a:gd name="connsiteX5" fmla="*/ 2598544 w 2884759"/>
                  <a:gd name="connsiteY5" fmla="*/ 1248937 h 1620643"/>
                  <a:gd name="connsiteX6" fmla="*/ 2843871 w 2884759"/>
                  <a:gd name="connsiteY6" fmla="*/ 1315844 h 1620643"/>
                  <a:gd name="connsiteX7" fmla="*/ 2843871 w 2884759"/>
                  <a:gd name="connsiteY7" fmla="*/ 1594624 h 1620643"/>
                  <a:gd name="connsiteX8" fmla="*/ 65359 w 2884759"/>
                  <a:gd name="connsiteY8" fmla="*/ 1471961 h 1620643"/>
                  <a:gd name="connsiteX0" fmla="*/ 65359 w 2884759"/>
                  <a:gd name="connsiteY0" fmla="*/ 1471961 h 1594624"/>
                  <a:gd name="connsiteX1" fmla="*/ 310 w 2884759"/>
                  <a:gd name="connsiteY1" fmla="*/ 0 h 1594624"/>
                  <a:gd name="connsiteX2" fmla="*/ 658232 w 2884759"/>
                  <a:gd name="connsiteY2" fmla="*/ 156117 h 1594624"/>
                  <a:gd name="connsiteX3" fmla="*/ 1293852 w 2884759"/>
                  <a:gd name="connsiteY3" fmla="*/ 546410 h 1594624"/>
                  <a:gd name="connsiteX4" fmla="*/ 1962925 w 2884759"/>
                  <a:gd name="connsiteY4" fmla="*/ 925551 h 1594624"/>
                  <a:gd name="connsiteX5" fmla="*/ 2598544 w 2884759"/>
                  <a:gd name="connsiteY5" fmla="*/ 1248937 h 1594624"/>
                  <a:gd name="connsiteX6" fmla="*/ 2843871 w 2884759"/>
                  <a:gd name="connsiteY6" fmla="*/ 1315844 h 1594624"/>
                  <a:gd name="connsiteX7" fmla="*/ 2843871 w 2884759"/>
                  <a:gd name="connsiteY7" fmla="*/ 1594624 h 1594624"/>
                  <a:gd name="connsiteX8" fmla="*/ 65359 w 2884759"/>
                  <a:gd name="connsiteY8" fmla="*/ 1471961 h 1594624"/>
                  <a:gd name="connsiteX0" fmla="*/ 48322 w 2943922"/>
                  <a:gd name="connsiteY0" fmla="*/ 1548161 h 1594624"/>
                  <a:gd name="connsiteX1" fmla="*/ 59473 w 2943922"/>
                  <a:gd name="connsiteY1" fmla="*/ 0 h 1594624"/>
                  <a:gd name="connsiteX2" fmla="*/ 717395 w 2943922"/>
                  <a:gd name="connsiteY2" fmla="*/ 156117 h 1594624"/>
                  <a:gd name="connsiteX3" fmla="*/ 1353015 w 2943922"/>
                  <a:gd name="connsiteY3" fmla="*/ 546410 h 1594624"/>
                  <a:gd name="connsiteX4" fmla="*/ 2022088 w 2943922"/>
                  <a:gd name="connsiteY4" fmla="*/ 925551 h 1594624"/>
                  <a:gd name="connsiteX5" fmla="*/ 2657707 w 2943922"/>
                  <a:gd name="connsiteY5" fmla="*/ 1248937 h 1594624"/>
                  <a:gd name="connsiteX6" fmla="*/ 2903034 w 2943922"/>
                  <a:gd name="connsiteY6" fmla="*/ 1315844 h 1594624"/>
                  <a:gd name="connsiteX7" fmla="*/ 2903034 w 2943922"/>
                  <a:gd name="connsiteY7" fmla="*/ 1594624 h 1594624"/>
                  <a:gd name="connsiteX8" fmla="*/ 48322 w 2943922"/>
                  <a:gd name="connsiteY8" fmla="*/ 1548161 h 1594624"/>
                  <a:gd name="connsiteX0" fmla="*/ 48322 w 2938036"/>
                  <a:gd name="connsiteY0" fmla="*/ 1548161 h 1563959"/>
                  <a:gd name="connsiteX1" fmla="*/ 59473 w 2938036"/>
                  <a:gd name="connsiteY1" fmla="*/ 0 h 1563959"/>
                  <a:gd name="connsiteX2" fmla="*/ 717395 w 2938036"/>
                  <a:gd name="connsiteY2" fmla="*/ 156117 h 1563959"/>
                  <a:gd name="connsiteX3" fmla="*/ 1353015 w 2938036"/>
                  <a:gd name="connsiteY3" fmla="*/ 546410 h 1563959"/>
                  <a:gd name="connsiteX4" fmla="*/ 2022088 w 2938036"/>
                  <a:gd name="connsiteY4" fmla="*/ 925551 h 1563959"/>
                  <a:gd name="connsiteX5" fmla="*/ 2657707 w 2938036"/>
                  <a:gd name="connsiteY5" fmla="*/ 1248937 h 1563959"/>
                  <a:gd name="connsiteX6" fmla="*/ 2903034 w 2938036"/>
                  <a:gd name="connsiteY6" fmla="*/ 1315844 h 1563959"/>
                  <a:gd name="connsiteX7" fmla="*/ 2867722 w 2938036"/>
                  <a:gd name="connsiteY7" fmla="*/ 1548161 h 1563959"/>
                  <a:gd name="connsiteX8" fmla="*/ 48322 w 2938036"/>
                  <a:gd name="connsiteY8" fmla="*/ 1548161 h 1563959"/>
                  <a:gd name="connsiteX0" fmla="*/ 48322 w 2903034"/>
                  <a:gd name="connsiteY0" fmla="*/ 1548161 h 1563959"/>
                  <a:gd name="connsiteX1" fmla="*/ 59473 w 2903034"/>
                  <a:gd name="connsiteY1" fmla="*/ 0 h 1563959"/>
                  <a:gd name="connsiteX2" fmla="*/ 717395 w 2903034"/>
                  <a:gd name="connsiteY2" fmla="*/ 156117 h 1563959"/>
                  <a:gd name="connsiteX3" fmla="*/ 1353015 w 2903034"/>
                  <a:gd name="connsiteY3" fmla="*/ 546410 h 1563959"/>
                  <a:gd name="connsiteX4" fmla="*/ 2022088 w 2903034"/>
                  <a:gd name="connsiteY4" fmla="*/ 925551 h 1563959"/>
                  <a:gd name="connsiteX5" fmla="*/ 2657707 w 2903034"/>
                  <a:gd name="connsiteY5" fmla="*/ 1248937 h 1563959"/>
                  <a:gd name="connsiteX6" fmla="*/ 2903034 w 2903034"/>
                  <a:gd name="connsiteY6" fmla="*/ 1315844 h 1563959"/>
                  <a:gd name="connsiteX7" fmla="*/ 2867722 w 2903034"/>
                  <a:gd name="connsiteY7" fmla="*/ 1548161 h 1563959"/>
                  <a:gd name="connsiteX8" fmla="*/ 48322 w 2903034"/>
                  <a:gd name="connsiteY8" fmla="*/ 1548161 h 1563959"/>
                  <a:gd name="connsiteX0" fmla="*/ 48322 w 2903034"/>
                  <a:gd name="connsiteY0" fmla="*/ 1548161 h 1563959"/>
                  <a:gd name="connsiteX1" fmla="*/ 59473 w 2903034"/>
                  <a:gd name="connsiteY1" fmla="*/ 0 h 1563959"/>
                  <a:gd name="connsiteX2" fmla="*/ 717395 w 2903034"/>
                  <a:gd name="connsiteY2" fmla="*/ 156117 h 1563959"/>
                  <a:gd name="connsiteX3" fmla="*/ 1353015 w 2903034"/>
                  <a:gd name="connsiteY3" fmla="*/ 546410 h 1563959"/>
                  <a:gd name="connsiteX4" fmla="*/ 2022088 w 2903034"/>
                  <a:gd name="connsiteY4" fmla="*/ 925551 h 1563959"/>
                  <a:gd name="connsiteX5" fmla="*/ 2657707 w 2903034"/>
                  <a:gd name="connsiteY5" fmla="*/ 1248937 h 1563959"/>
                  <a:gd name="connsiteX6" fmla="*/ 2903034 w 2903034"/>
                  <a:gd name="connsiteY6" fmla="*/ 1315844 h 1563959"/>
                  <a:gd name="connsiteX7" fmla="*/ 2867722 w 2903034"/>
                  <a:gd name="connsiteY7" fmla="*/ 1548161 h 1563959"/>
                  <a:gd name="connsiteX8" fmla="*/ 48322 w 2903034"/>
                  <a:gd name="connsiteY8" fmla="*/ 1548161 h 1563959"/>
                  <a:gd name="connsiteX0" fmla="*/ 48322 w 2943922"/>
                  <a:gd name="connsiteY0" fmla="*/ 1548161 h 1563959"/>
                  <a:gd name="connsiteX1" fmla="*/ 59473 w 2943922"/>
                  <a:gd name="connsiteY1" fmla="*/ 0 h 1563959"/>
                  <a:gd name="connsiteX2" fmla="*/ 717395 w 2943922"/>
                  <a:gd name="connsiteY2" fmla="*/ 156117 h 1563959"/>
                  <a:gd name="connsiteX3" fmla="*/ 1353015 w 2943922"/>
                  <a:gd name="connsiteY3" fmla="*/ 546410 h 1563959"/>
                  <a:gd name="connsiteX4" fmla="*/ 2022088 w 2943922"/>
                  <a:gd name="connsiteY4" fmla="*/ 925551 h 1563959"/>
                  <a:gd name="connsiteX5" fmla="*/ 2657707 w 2943922"/>
                  <a:gd name="connsiteY5" fmla="*/ 1248937 h 1563959"/>
                  <a:gd name="connsiteX6" fmla="*/ 2903034 w 2943922"/>
                  <a:gd name="connsiteY6" fmla="*/ 1315844 h 1563959"/>
                  <a:gd name="connsiteX7" fmla="*/ 2943922 w 2943922"/>
                  <a:gd name="connsiteY7" fmla="*/ 1548162 h 1563959"/>
                  <a:gd name="connsiteX8" fmla="*/ 48322 w 2943922"/>
                  <a:gd name="connsiteY8" fmla="*/ 1548161 h 1563959"/>
                  <a:gd name="connsiteX0" fmla="*/ 48322 w 2943922"/>
                  <a:gd name="connsiteY0" fmla="*/ 1548161 h 1563959"/>
                  <a:gd name="connsiteX1" fmla="*/ 59473 w 2943922"/>
                  <a:gd name="connsiteY1" fmla="*/ 0 h 1563959"/>
                  <a:gd name="connsiteX2" fmla="*/ 717395 w 2943922"/>
                  <a:gd name="connsiteY2" fmla="*/ 156117 h 1563959"/>
                  <a:gd name="connsiteX3" fmla="*/ 1353015 w 2943922"/>
                  <a:gd name="connsiteY3" fmla="*/ 546410 h 1563959"/>
                  <a:gd name="connsiteX4" fmla="*/ 2022088 w 2943922"/>
                  <a:gd name="connsiteY4" fmla="*/ 925551 h 1563959"/>
                  <a:gd name="connsiteX5" fmla="*/ 2657707 w 2943922"/>
                  <a:gd name="connsiteY5" fmla="*/ 1248937 h 1563959"/>
                  <a:gd name="connsiteX6" fmla="*/ 2903034 w 2943922"/>
                  <a:gd name="connsiteY6" fmla="*/ 1315844 h 1563959"/>
                  <a:gd name="connsiteX7" fmla="*/ 2943922 w 2943922"/>
                  <a:gd name="connsiteY7" fmla="*/ 1548162 h 1563959"/>
                  <a:gd name="connsiteX8" fmla="*/ 48322 w 2943922"/>
                  <a:gd name="connsiteY8" fmla="*/ 1548161 h 1563959"/>
                  <a:gd name="connsiteX0" fmla="*/ 48322 w 2943922"/>
                  <a:gd name="connsiteY0" fmla="*/ 1548161 h 1563959"/>
                  <a:gd name="connsiteX1" fmla="*/ 59473 w 2943922"/>
                  <a:gd name="connsiteY1" fmla="*/ 0 h 1563959"/>
                  <a:gd name="connsiteX2" fmla="*/ 717395 w 2943922"/>
                  <a:gd name="connsiteY2" fmla="*/ 156117 h 1563959"/>
                  <a:gd name="connsiteX3" fmla="*/ 1353015 w 2943922"/>
                  <a:gd name="connsiteY3" fmla="*/ 546410 h 1563959"/>
                  <a:gd name="connsiteX4" fmla="*/ 2022088 w 2943922"/>
                  <a:gd name="connsiteY4" fmla="*/ 925551 h 1563959"/>
                  <a:gd name="connsiteX5" fmla="*/ 2657707 w 2943922"/>
                  <a:gd name="connsiteY5" fmla="*/ 1248937 h 1563959"/>
                  <a:gd name="connsiteX6" fmla="*/ 2903034 w 2943922"/>
                  <a:gd name="connsiteY6" fmla="*/ 1315844 h 1563959"/>
                  <a:gd name="connsiteX7" fmla="*/ 2943922 w 2943922"/>
                  <a:gd name="connsiteY7" fmla="*/ 1548162 h 1563959"/>
                  <a:gd name="connsiteX8" fmla="*/ 48322 w 2943922"/>
                  <a:gd name="connsiteY8" fmla="*/ 1548161 h 1563959"/>
                  <a:gd name="connsiteX0" fmla="*/ 48322 w 2943922"/>
                  <a:gd name="connsiteY0" fmla="*/ 1548161 h 1563959"/>
                  <a:gd name="connsiteX1" fmla="*/ 59473 w 2943922"/>
                  <a:gd name="connsiteY1" fmla="*/ 0 h 1563959"/>
                  <a:gd name="connsiteX2" fmla="*/ 717395 w 2943922"/>
                  <a:gd name="connsiteY2" fmla="*/ 156117 h 1563959"/>
                  <a:gd name="connsiteX3" fmla="*/ 1353015 w 2943922"/>
                  <a:gd name="connsiteY3" fmla="*/ 546410 h 1563959"/>
                  <a:gd name="connsiteX4" fmla="*/ 2022088 w 2943922"/>
                  <a:gd name="connsiteY4" fmla="*/ 925551 h 1563959"/>
                  <a:gd name="connsiteX5" fmla="*/ 2657707 w 2943922"/>
                  <a:gd name="connsiteY5" fmla="*/ 1248937 h 1563959"/>
                  <a:gd name="connsiteX6" fmla="*/ 2943922 w 2943922"/>
                  <a:gd name="connsiteY6" fmla="*/ 1319562 h 1563959"/>
                  <a:gd name="connsiteX7" fmla="*/ 2943922 w 2943922"/>
                  <a:gd name="connsiteY7" fmla="*/ 1548162 h 1563959"/>
                  <a:gd name="connsiteX8" fmla="*/ 48322 w 2943922"/>
                  <a:gd name="connsiteY8" fmla="*/ 1548161 h 1563959"/>
                  <a:gd name="connsiteX0" fmla="*/ 0 w 2895600"/>
                  <a:gd name="connsiteY0" fmla="*/ 1548161 h 1563959"/>
                  <a:gd name="connsiteX1" fmla="*/ 11151 w 2895600"/>
                  <a:gd name="connsiteY1" fmla="*/ 0 h 1563959"/>
                  <a:gd name="connsiteX2" fmla="*/ 669073 w 2895600"/>
                  <a:gd name="connsiteY2" fmla="*/ 156117 h 1563959"/>
                  <a:gd name="connsiteX3" fmla="*/ 1304693 w 2895600"/>
                  <a:gd name="connsiteY3" fmla="*/ 546410 h 1563959"/>
                  <a:gd name="connsiteX4" fmla="*/ 1973766 w 2895600"/>
                  <a:gd name="connsiteY4" fmla="*/ 925551 h 1563959"/>
                  <a:gd name="connsiteX5" fmla="*/ 2609385 w 2895600"/>
                  <a:gd name="connsiteY5" fmla="*/ 1248937 h 1563959"/>
                  <a:gd name="connsiteX6" fmla="*/ 2895600 w 2895600"/>
                  <a:gd name="connsiteY6" fmla="*/ 1319562 h 1563959"/>
                  <a:gd name="connsiteX7" fmla="*/ 2895600 w 2895600"/>
                  <a:gd name="connsiteY7" fmla="*/ 1548162 h 1563959"/>
                  <a:gd name="connsiteX8" fmla="*/ 0 w 2895600"/>
                  <a:gd name="connsiteY8" fmla="*/ 1548161 h 156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5600" h="1563959">
                    <a:moveTo>
                      <a:pt x="0" y="1548161"/>
                    </a:moveTo>
                    <a:cubicBezTo>
                      <a:pt x="7096" y="210183"/>
                      <a:pt x="10841" y="745273"/>
                      <a:pt x="11151" y="0"/>
                    </a:cubicBezTo>
                    <a:cubicBezTo>
                      <a:pt x="557870" y="141249"/>
                      <a:pt x="453483" y="65049"/>
                      <a:pt x="669073" y="156117"/>
                    </a:cubicBezTo>
                    <a:cubicBezTo>
                      <a:pt x="884663" y="247185"/>
                      <a:pt x="1087244" y="418171"/>
                      <a:pt x="1304693" y="546410"/>
                    </a:cubicBezTo>
                    <a:cubicBezTo>
                      <a:pt x="1522142" y="674649"/>
                      <a:pt x="1756317" y="808463"/>
                      <a:pt x="1973766" y="925551"/>
                    </a:cubicBezTo>
                    <a:cubicBezTo>
                      <a:pt x="2191215" y="1042639"/>
                      <a:pt x="2455746" y="1183269"/>
                      <a:pt x="2609385" y="1248937"/>
                    </a:cubicBezTo>
                    <a:cubicBezTo>
                      <a:pt x="2763024" y="1314605"/>
                      <a:pt x="2694343" y="1283546"/>
                      <a:pt x="2895600" y="1319562"/>
                    </a:cubicBezTo>
                    <a:cubicBezTo>
                      <a:pt x="2889038" y="1563397"/>
                      <a:pt x="2882900" y="1278675"/>
                      <a:pt x="2895600" y="1548162"/>
                    </a:cubicBezTo>
                    <a:cubicBezTo>
                      <a:pt x="2459379" y="1542924"/>
                      <a:pt x="601856" y="1563959"/>
                      <a:pt x="0" y="1548161"/>
                    </a:cubicBezTo>
                    <a:close/>
                  </a:path>
                </a:pathLst>
              </a:custGeom>
              <a:solidFill>
                <a:schemeClr val="accent3">
                  <a:lumMod val="50000"/>
                </a:schemeClr>
              </a:solidFill>
              <a:ln w="9525" cap="flat" cmpd="sng" algn="ctr">
                <a:noFill/>
                <a:prstDash val="solid"/>
                <a:round/>
                <a:headEnd type="none" w="med" len="med"/>
                <a:tailEnd type="none" w="med" len="med"/>
              </a:ln>
              <a:effectLst/>
            </p:spPr>
            <p:txBody>
              <a:bodyPr wrap="none" anchor="ctr"/>
              <a:lstStyle/>
              <a:p>
                <a:pPr algn="ctr" eaLnBrk="0" fontAlgn="base" hangingPunct="0">
                  <a:spcBef>
                    <a:spcPct val="0"/>
                  </a:spcBef>
                  <a:spcAft>
                    <a:spcPct val="0"/>
                  </a:spcAft>
                  <a:defRPr/>
                </a:pPr>
                <a:endParaRPr kumimoji="1" lang="en-US" sz="1350">
                  <a:solidFill>
                    <a:srgbClr val="808080"/>
                  </a:solidFill>
                  <a:latin typeface="Times New Roman"/>
                  <a:cs typeface="Arial"/>
                </a:endParaRPr>
              </a:p>
            </p:txBody>
          </p:sp>
          <p:sp>
            <p:nvSpPr>
              <p:cNvPr id="5138" name="Freeform 56"/>
              <p:cNvSpPr>
                <a:spLocks/>
              </p:cNvSpPr>
              <p:nvPr/>
            </p:nvSpPr>
            <p:spPr bwMode="auto">
              <a:xfrm>
                <a:off x="5486400" y="2881746"/>
                <a:ext cx="2884449" cy="1106299"/>
              </a:xfrm>
              <a:custGeom>
                <a:avLst/>
                <a:gdLst>
                  <a:gd name="T0" fmla="*/ 0 w 2884449"/>
                  <a:gd name="T1" fmla="*/ 0 h 1319562"/>
                  <a:gd name="T2" fmla="*/ 657922 w 2884449"/>
                  <a:gd name="T3" fmla="*/ 26784 h 1319562"/>
                  <a:gd name="T4" fmla="*/ 1293552 w 2884449"/>
                  <a:gd name="T5" fmla="*/ 93745 h 1319562"/>
                  <a:gd name="T6" fmla="*/ 1962625 w 2884449"/>
                  <a:gd name="T7" fmla="*/ 158792 h 1319562"/>
                  <a:gd name="T8" fmla="*/ 2598235 w 2884449"/>
                  <a:gd name="T9" fmla="*/ 214273 h 1319562"/>
                  <a:gd name="T10" fmla="*/ 2884449 w 2884449"/>
                  <a:gd name="T11" fmla="*/ 226390 h 1319562"/>
                  <a:gd name="T12" fmla="*/ 0 60000 65536"/>
                  <a:gd name="T13" fmla="*/ 0 60000 65536"/>
                  <a:gd name="T14" fmla="*/ 0 60000 65536"/>
                  <a:gd name="T15" fmla="*/ 0 60000 65536"/>
                  <a:gd name="T16" fmla="*/ 0 60000 65536"/>
                  <a:gd name="T17" fmla="*/ 0 60000 65536"/>
                  <a:gd name="T18" fmla="*/ 0 w 2884449"/>
                  <a:gd name="T19" fmla="*/ 0 h 1319562"/>
                  <a:gd name="T20" fmla="*/ 2884449 w 2884449"/>
                  <a:gd name="T21" fmla="*/ 1319562 h 1319562"/>
                </a:gdLst>
                <a:ahLst/>
                <a:cxnLst>
                  <a:cxn ang="T12">
                    <a:pos x="T0" y="T1"/>
                  </a:cxn>
                  <a:cxn ang="T13">
                    <a:pos x="T2" y="T3"/>
                  </a:cxn>
                  <a:cxn ang="T14">
                    <a:pos x="T4" y="T5"/>
                  </a:cxn>
                  <a:cxn ang="T15">
                    <a:pos x="T6" y="T7"/>
                  </a:cxn>
                  <a:cxn ang="T16">
                    <a:pos x="T8" y="T9"/>
                  </a:cxn>
                  <a:cxn ang="T17">
                    <a:pos x="T10" y="T11"/>
                  </a:cxn>
                </a:cxnLst>
                <a:rect l="T18" t="T19" r="T20" b="T21"/>
                <a:pathLst>
                  <a:path w="2884449" h="1319562">
                    <a:moveTo>
                      <a:pt x="0" y="0"/>
                    </a:moveTo>
                    <a:cubicBezTo>
                      <a:pt x="546719" y="141249"/>
                      <a:pt x="442332" y="65049"/>
                      <a:pt x="657922" y="156117"/>
                    </a:cubicBezTo>
                    <a:cubicBezTo>
                      <a:pt x="873512" y="247185"/>
                      <a:pt x="1076093" y="418171"/>
                      <a:pt x="1293542" y="546410"/>
                    </a:cubicBezTo>
                    <a:cubicBezTo>
                      <a:pt x="1510991" y="674649"/>
                      <a:pt x="1745166" y="808463"/>
                      <a:pt x="1962615" y="925551"/>
                    </a:cubicBezTo>
                    <a:cubicBezTo>
                      <a:pt x="2180064" y="1042639"/>
                      <a:pt x="2444595" y="1183269"/>
                      <a:pt x="2598234" y="1248937"/>
                    </a:cubicBezTo>
                    <a:cubicBezTo>
                      <a:pt x="2751873" y="1314605"/>
                      <a:pt x="2683192" y="1283546"/>
                      <a:pt x="2884449" y="1319562"/>
                    </a:cubicBezTo>
                  </a:path>
                </a:pathLst>
              </a:cu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1350">
                  <a:solidFill>
                    <a:srgbClr val="808080"/>
                  </a:solidFill>
                  <a:latin typeface="Times New Roman"/>
                  <a:cs typeface="Arial"/>
                </a:endParaRPr>
              </a:p>
            </p:txBody>
          </p:sp>
          <p:sp>
            <p:nvSpPr>
              <p:cNvPr id="5139" name="Freeform 57"/>
              <p:cNvSpPr>
                <a:spLocks/>
              </p:cNvSpPr>
              <p:nvPr/>
            </p:nvSpPr>
            <p:spPr bwMode="auto">
              <a:xfrm>
                <a:off x="5486400" y="3103418"/>
                <a:ext cx="2884449" cy="1316182"/>
              </a:xfrm>
              <a:custGeom>
                <a:avLst/>
                <a:gdLst>
                  <a:gd name="T0" fmla="*/ 0 w 2884449"/>
                  <a:gd name="T1" fmla="*/ 0 h 1319562"/>
                  <a:gd name="T2" fmla="*/ 657922 w 2884449"/>
                  <a:gd name="T3" fmla="*/ 152162 h 1319562"/>
                  <a:gd name="T4" fmla="*/ 1293552 w 2884449"/>
                  <a:gd name="T5" fmla="*/ 532574 h 1319562"/>
                  <a:gd name="T6" fmla="*/ 1962625 w 2884449"/>
                  <a:gd name="T7" fmla="*/ 902111 h 1319562"/>
                  <a:gd name="T8" fmla="*/ 2598235 w 2884449"/>
                  <a:gd name="T9" fmla="*/ 1217313 h 1319562"/>
                  <a:gd name="T10" fmla="*/ 2884449 w 2884449"/>
                  <a:gd name="T11" fmla="*/ 1286150 h 1319562"/>
                  <a:gd name="T12" fmla="*/ 0 60000 65536"/>
                  <a:gd name="T13" fmla="*/ 0 60000 65536"/>
                  <a:gd name="T14" fmla="*/ 0 60000 65536"/>
                  <a:gd name="T15" fmla="*/ 0 60000 65536"/>
                  <a:gd name="T16" fmla="*/ 0 60000 65536"/>
                  <a:gd name="T17" fmla="*/ 0 60000 65536"/>
                  <a:gd name="T18" fmla="*/ 0 w 2884449"/>
                  <a:gd name="T19" fmla="*/ 0 h 1319562"/>
                  <a:gd name="T20" fmla="*/ 2884449 w 2884449"/>
                  <a:gd name="T21" fmla="*/ 1319562 h 1319562"/>
                </a:gdLst>
                <a:ahLst/>
                <a:cxnLst>
                  <a:cxn ang="T12">
                    <a:pos x="T0" y="T1"/>
                  </a:cxn>
                  <a:cxn ang="T13">
                    <a:pos x="T2" y="T3"/>
                  </a:cxn>
                  <a:cxn ang="T14">
                    <a:pos x="T4" y="T5"/>
                  </a:cxn>
                  <a:cxn ang="T15">
                    <a:pos x="T6" y="T7"/>
                  </a:cxn>
                  <a:cxn ang="T16">
                    <a:pos x="T8" y="T9"/>
                  </a:cxn>
                  <a:cxn ang="T17">
                    <a:pos x="T10" y="T11"/>
                  </a:cxn>
                </a:cxnLst>
                <a:rect l="T18" t="T19" r="T20" b="T21"/>
                <a:pathLst>
                  <a:path w="2884449" h="1319562">
                    <a:moveTo>
                      <a:pt x="0" y="0"/>
                    </a:moveTo>
                    <a:cubicBezTo>
                      <a:pt x="546719" y="141249"/>
                      <a:pt x="442332" y="65049"/>
                      <a:pt x="657922" y="156117"/>
                    </a:cubicBezTo>
                    <a:cubicBezTo>
                      <a:pt x="873512" y="247185"/>
                      <a:pt x="1076093" y="418171"/>
                      <a:pt x="1293542" y="546410"/>
                    </a:cubicBezTo>
                    <a:cubicBezTo>
                      <a:pt x="1510991" y="674649"/>
                      <a:pt x="1745166" y="808463"/>
                      <a:pt x="1962615" y="925551"/>
                    </a:cubicBezTo>
                    <a:cubicBezTo>
                      <a:pt x="2180064" y="1042639"/>
                      <a:pt x="2444595" y="1183269"/>
                      <a:pt x="2598234" y="1248937"/>
                    </a:cubicBezTo>
                    <a:cubicBezTo>
                      <a:pt x="2751873" y="1314605"/>
                      <a:pt x="2683192" y="1283546"/>
                      <a:pt x="2884449" y="1319562"/>
                    </a:cubicBezTo>
                  </a:path>
                </a:pathLst>
              </a:cu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1350">
                  <a:solidFill>
                    <a:srgbClr val="808080"/>
                  </a:solidFill>
                  <a:latin typeface="Times New Roman"/>
                  <a:cs typeface="Arial"/>
                </a:endParaRPr>
              </a:p>
            </p:txBody>
          </p:sp>
        </p:grpSp>
        <p:cxnSp>
          <p:nvCxnSpPr>
            <p:cNvPr id="5128" name="Straight Arrow Connector 36"/>
            <p:cNvCxnSpPr>
              <a:cxnSpLocks noChangeShapeType="1"/>
            </p:cNvCxnSpPr>
            <p:nvPr/>
          </p:nvCxnSpPr>
          <p:spPr bwMode="auto">
            <a:xfrm rot="5400000">
              <a:off x="5112541" y="1347086"/>
              <a:ext cx="611188" cy="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129" name="TextBox 39"/>
            <p:cNvSpPr txBox="1">
              <a:spLocks noChangeArrowheads="1"/>
            </p:cNvSpPr>
            <p:nvPr/>
          </p:nvSpPr>
          <p:spPr bwMode="auto">
            <a:xfrm>
              <a:off x="5489469" y="965292"/>
              <a:ext cx="432010" cy="63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0"/>
                </a:spcBef>
                <a:spcAft>
                  <a:spcPct val="0"/>
                </a:spcAft>
                <a:defRPr/>
              </a:pPr>
              <a:r>
                <a:rPr lang="en-US" sz="2100">
                  <a:solidFill>
                    <a:srgbClr val="000000"/>
                  </a:solidFill>
                  <a:cs typeface="Arial"/>
                </a:rPr>
                <a:t>r</a:t>
              </a:r>
            </a:p>
          </p:txBody>
        </p:sp>
        <p:sp>
          <p:nvSpPr>
            <p:cNvPr id="5130" name="TextBox 40"/>
            <p:cNvSpPr txBox="1">
              <a:spLocks noChangeArrowheads="1"/>
            </p:cNvSpPr>
            <p:nvPr/>
          </p:nvSpPr>
          <p:spPr bwMode="auto">
            <a:xfrm>
              <a:off x="4981309" y="1589181"/>
              <a:ext cx="479954" cy="63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0"/>
                </a:spcBef>
                <a:spcAft>
                  <a:spcPct val="0"/>
                </a:spcAft>
                <a:defRPr/>
              </a:pPr>
              <a:r>
                <a:rPr lang="en-US" sz="2100">
                  <a:solidFill>
                    <a:srgbClr val="000000"/>
                  </a:solidFill>
                  <a:cs typeface="Arial"/>
                </a:rPr>
                <a:t>c</a:t>
              </a:r>
            </a:p>
          </p:txBody>
        </p:sp>
        <p:cxnSp>
          <p:nvCxnSpPr>
            <p:cNvPr id="5131" name="Straight Arrow Connector 42"/>
            <p:cNvCxnSpPr>
              <a:cxnSpLocks noChangeShapeType="1"/>
            </p:cNvCxnSpPr>
            <p:nvPr/>
          </p:nvCxnSpPr>
          <p:spPr bwMode="auto">
            <a:xfrm>
              <a:off x="4579935" y="1346292"/>
              <a:ext cx="533400" cy="228600"/>
            </a:xfrm>
            <a:prstGeom prst="straightConnector1">
              <a:avLst/>
            </a:prstGeom>
            <a:noFill/>
            <a:ln w="571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32" name="Straight Arrow Connector 43"/>
            <p:cNvCxnSpPr>
              <a:cxnSpLocks noChangeShapeType="1"/>
            </p:cNvCxnSpPr>
            <p:nvPr/>
          </p:nvCxnSpPr>
          <p:spPr bwMode="auto">
            <a:xfrm>
              <a:off x="5799135" y="1879692"/>
              <a:ext cx="457200" cy="228600"/>
            </a:xfrm>
            <a:prstGeom prst="straightConnector1">
              <a:avLst/>
            </a:prstGeom>
            <a:noFill/>
            <a:ln w="571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33" name="Straight Arrow Connector 46"/>
            <p:cNvCxnSpPr>
              <a:cxnSpLocks noChangeShapeType="1"/>
            </p:cNvCxnSpPr>
            <p:nvPr/>
          </p:nvCxnSpPr>
          <p:spPr bwMode="auto">
            <a:xfrm rot="5400000">
              <a:off x="5257005" y="2032887"/>
              <a:ext cx="320675" cy="1587"/>
            </a:xfrm>
            <a:prstGeom prst="straightConnector1">
              <a:avLst/>
            </a:prstGeom>
            <a:noFill/>
            <a:ln w="1270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5134" name="TextBox 47"/>
            <p:cNvSpPr txBox="1">
              <a:spLocks noChangeArrowheads="1"/>
            </p:cNvSpPr>
            <p:nvPr/>
          </p:nvSpPr>
          <p:spPr bwMode="auto">
            <a:xfrm>
              <a:off x="5822222" y="1422492"/>
              <a:ext cx="580891" cy="63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0"/>
                </a:spcBef>
                <a:spcAft>
                  <a:spcPct val="0"/>
                </a:spcAft>
                <a:defRPr/>
              </a:pPr>
              <a:r>
                <a:rPr lang="en-US" sz="2100">
                  <a:solidFill>
                    <a:srgbClr val="000000"/>
                  </a:solidFill>
                  <a:cs typeface="Arial"/>
                </a:rPr>
                <a:t>q</a:t>
              </a:r>
              <a:r>
                <a:rPr lang="en-US" sz="2100" baseline="-25000">
                  <a:solidFill>
                    <a:srgbClr val="000000"/>
                  </a:solidFill>
                  <a:cs typeface="Arial"/>
                </a:rPr>
                <a:t>i</a:t>
              </a:r>
              <a:endParaRPr lang="en-US" sz="2100">
                <a:solidFill>
                  <a:srgbClr val="000000"/>
                </a:solidFill>
                <a:cs typeface="Arial"/>
              </a:endParaRPr>
            </a:p>
          </p:txBody>
        </p:sp>
        <p:sp>
          <p:nvSpPr>
            <p:cNvPr id="5135" name="TextBox 48"/>
            <p:cNvSpPr txBox="1">
              <a:spLocks noChangeArrowheads="1"/>
            </p:cNvSpPr>
            <p:nvPr/>
          </p:nvSpPr>
          <p:spPr bwMode="auto">
            <a:xfrm>
              <a:off x="4528618" y="838292"/>
              <a:ext cx="643976" cy="63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0"/>
                </a:spcBef>
                <a:spcAft>
                  <a:spcPct val="0"/>
                </a:spcAft>
                <a:defRPr/>
              </a:pPr>
              <a:r>
                <a:rPr lang="en-US" sz="2100">
                  <a:solidFill>
                    <a:srgbClr val="000000"/>
                  </a:solidFill>
                  <a:cs typeface="Arial"/>
                </a:rPr>
                <a:t>q</a:t>
              </a:r>
              <a:r>
                <a:rPr lang="en-US" sz="2100" baseline="-25000">
                  <a:solidFill>
                    <a:srgbClr val="000000"/>
                  </a:solidFill>
                  <a:cs typeface="Arial"/>
                </a:rPr>
                <a:t>k</a:t>
              </a:r>
              <a:endParaRPr lang="en-US" sz="2100">
                <a:solidFill>
                  <a:srgbClr val="000000"/>
                </a:solidFill>
                <a:cs typeface="Arial"/>
              </a:endParaRPr>
            </a:p>
          </p:txBody>
        </p:sp>
      </p:grpSp>
    </p:spTree>
    <p:extLst>
      <p:ext uri="{BB962C8B-B14F-4D97-AF65-F5344CB8AC3E}">
        <p14:creationId xmlns:p14="http://schemas.microsoft.com/office/powerpoint/2010/main" val="321162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263525"/>
            <a:ext cx="7772400" cy="1169988"/>
          </a:xfrm>
        </p:spPr>
        <p:txBody>
          <a:bodyPr/>
          <a:lstStyle/>
          <a:p>
            <a:pPr eaLnBrk="1" hangingPunct="1"/>
            <a:r>
              <a:rPr lang="en-US" sz="4000" smtClean="0"/>
              <a:t>General Pseudocode </a:t>
            </a:r>
            <a:r>
              <a:rPr lang="en-US" sz="4000" smtClean="0">
                <a:solidFill>
                  <a:srgbClr val="FF0000"/>
                </a:solidFill>
              </a:rPr>
              <a:t>Downstream</a:t>
            </a:r>
            <a:r>
              <a:rPr lang="en-US" sz="4000" smtClean="0"/>
              <a:t> Flow Algebra Evaluation</a:t>
            </a:r>
          </a:p>
        </p:txBody>
      </p:sp>
      <p:grpSp>
        <p:nvGrpSpPr>
          <p:cNvPr id="48131" name="Group 42"/>
          <p:cNvGrpSpPr>
            <a:grpSpLocks/>
          </p:cNvGrpSpPr>
          <p:nvPr/>
        </p:nvGrpSpPr>
        <p:grpSpPr bwMode="auto">
          <a:xfrm>
            <a:off x="5834063" y="1814513"/>
            <a:ext cx="2809875" cy="2757487"/>
            <a:chOff x="4123" y="1143"/>
            <a:chExt cx="1322" cy="1297"/>
          </a:xfrm>
        </p:grpSpPr>
        <p:grpSp>
          <p:nvGrpSpPr>
            <p:cNvPr id="48137" name="Group 34"/>
            <p:cNvGrpSpPr>
              <a:grpSpLocks/>
            </p:cNvGrpSpPr>
            <p:nvPr/>
          </p:nvGrpSpPr>
          <p:grpSpPr bwMode="auto">
            <a:xfrm>
              <a:off x="4123" y="1143"/>
              <a:ext cx="1322" cy="1297"/>
              <a:chOff x="3940" y="1405"/>
              <a:chExt cx="1002" cy="983"/>
            </a:xfrm>
          </p:grpSpPr>
          <p:sp>
            <p:nvSpPr>
              <p:cNvPr id="48144" name="Rectangle 17"/>
              <p:cNvSpPr>
                <a:spLocks noChangeAspect="1" noChangeArrowheads="1"/>
              </p:cNvSpPr>
              <p:nvPr/>
            </p:nvSpPr>
            <p:spPr bwMode="auto">
              <a:xfrm>
                <a:off x="3940" y="1405"/>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200" b="1"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48145" name="Rectangle 18"/>
              <p:cNvSpPr>
                <a:spLocks noChangeAspect="1" noChangeArrowheads="1"/>
              </p:cNvSpPr>
              <p:nvPr/>
            </p:nvSpPr>
            <p:spPr bwMode="auto">
              <a:xfrm>
                <a:off x="4275" y="1405"/>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200" b="1"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48146" name="Rectangle 19"/>
              <p:cNvSpPr>
                <a:spLocks noChangeAspect="1" noChangeArrowheads="1"/>
              </p:cNvSpPr>
              <p:nvPr/>
            </p:nvSpPr>
            <p:spPr bwMode="auto">
              <a:xfrm>
                <a:off x="4609" y="1405"/>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200" b="1"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48147" name="Rectangle 22"/>
              <p:cNvSpPr>
                <a:spLocks noChangeAspect="1" noChangeArrowheads="1"/>
              </p:cNvSpPr>
              <p:nvPr/>
            </p:nvSpPr>
            <p:spPr bwMode="auto">
              <a:xfrm>
                <a:off x="3940" y="1732"/>
                <a:ext cx="335"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200" b="1"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48148" name="Rectangle 23"/>
              <p:cNvSpPr>
                <a:spLocks noChangeAspect="1" noChangeArrowheads="1"/>
              </p:cNvSpPr>
              <p:nvPr/>
            </p:nvSpPr>
            <p:spPr bwMode="auto">
              <a:xfrm>
                <a:off x="4275" y="1732"/>
                <a:ext cx="334"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200" b="1"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48149" name="Rectangle 24"/>
              <p:cNvSpPr>
                <a:spLocks noChangeAspect="1" noChangeArrowheads="1"/>
              </p:cNvSpPr>
              <p:nvPr/>
            </p:nvSpPr>
            <p:spPr bwMode="auto">
              <a:xfrm>
                <a:off x="4609" y="1732"/>
                <a:ext cx="333"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200" b="1"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48150" name="Rectangle 27"/>
              <p:cNvSpPr>
                <a:spLocks noChangeAspect="1" noChangeArrowheads="1"/>
              </p:cNvSpPr>
              <p:nvPr/>
            </p:nvSpPr>
            <p:spPr bwMode="auto">
              <a:xfrm>
                <a:off x="3940" y="2061"/>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200" b="1"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48151" name="Rectangle 28"/>
              <p:cNvSpPr>
                <a:spLocks noChangeAspect="1" noChangeArrowheads="1"/>
              </p:cNvSpPr>
              <p:nvPr/>
            </p:nvSpPr>
            <p:spPr bwMode="auto">
              <a:xfrm>
                <a:off x="4275" y="2061"/>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200" b="1"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48152" name="Rectangle 29"/>
              <p:cNvSpPr>
                <a:spLocks noChangeAspect="1" noChangeArrowheads="1"/>
              </p:cNvSpPr>
              <p:nvPr/>
            </p:nvSpPr>
            <p:spPr bwMode="auto">
              <a:xfrm>
                <a:off x="4609" y="2061"/>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200" b="1" i="0" u="none" strike="noStrike" kern="1200" cap="none" spc="0" normalizeH="0" baseline="0" noProof="0" smtClean="0">
                  <a:ln>
                    <a:noFill/>
                  </a:ln>
                  <a:solidFill>
                    <a:srgbClr val="000000"/>
                  </a:solidFill>
                  <a:effectLst/>
                  <a:uLnTx/>
                  <a:uFillTx/>
                  <a:latin typeface="Times New Roman"/>
                  <a:ea typeface="+mn-ea"/>
                  <a:cs typeface="Arial"/>
                </a:endParaRPr>
              </a:p>
            </p:txBody>
          </p:sp>
        </p:grpSp>
        <p:sp>
          <p:nvSpPr>
            <p:cNvPr id="48138" name="Line 35"/>
            <p:cNvSpPr>
              <a:spLocks noChangeShapeType="1"/>
            </p:cNvSpPr>
            <p:nvPr/>
          </p:nvSpPr>
          <p:spPr bwMode="auto">
            <a:xfrm>
              <a:off x="4450" y="1475"/>
              <a:ext cx="219" cy="22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48139" name="Line 36"/>
            <p:cNvSpPr>
              <a:spLocks noChangeShapeType="1"/>
            </p:cNvSpPr>
            <p:nvPr/>
          </p:nvSpPr>
          <p:spPr bwMode="auto">
            <a:xfrm>
              <a:off x="4791" y="1884"/>
              <a:ext cx="10" cy="29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48140" name="Line 38"/>
            <p:cNvSpPr>
              <a:spLocks noChangeShapeType="1"/>
            </p:cNvSpPr>
            <p:nvPr/>
          </p:nvSpPr>
          <p:spPr bwMode="auto">
            <a:xfrm flipH="1">
              <a:off x="4903" y="1422"/>
              <a:ext cx="235" cy="2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48141" name="Line 39"/>
            <p:cNvSpPr>
              <a:spLocks noChangeShapeType="1"/>
            </p:cNvSpPr>
            <p:nvPr/>
          </p:nvSpPr>
          <p:spPr bwMode="auto">
            <a:xfrm>
              <a:off x="5201" y="1884"/>
              <a:ext cx="10" cy="29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48142" name="Line 40"/>
            <p:cNvSpPr>
              <a:spLocks noChangeShapeType="1"/>
            </p:cNvSpPr>
            <p:nvPr/>
          </p:nvSpPr>
          <p:spPr bwMode="auto">
            <a:xfrm>
              <a:off x="4791" y="1413"/>
              <a:ext cx="10" cy="29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48143" name="Line 41"/>
            <p:cNvSpPr>
              <a:spLocks noChangeShapeType="1"/>
            </p:cNvSpPr>
            <p:nvPr/>
          </p:nvSpPr>
          <p:spPr bwMode="auto">
            <a:xfrm>
              <a:off x="4450" y="1893"/>
              <a:ext cx="254" cy="2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grpSp>
      <p:sp>
        <p:nvSpPr>
          <p:cNvPr id="48132" name="Rectangle 23"/>
          <p:cNvSpPr>
            <a:spLocks noChangeArrowheads="1"/>
          </p:cNvSpPr>
          <p:nvPr/>
        </p:nvSpPr>
        <p:spPr bwMode="auto">
          <a:xfrm>
            <a:off x="6037263" y="1946275"/>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0" i="0" u="none" strike="noStrike" kern="1200" cap="none" spc="0" normalizeH="0" baseline="0" noProof="0" smtClean="0">
                <a:ln>
                  <a:noFill/>
                </a:ln>
                <a:solidFill>
                  <a:srgbClr val="000000"/>
                </a:solidFill>
                <a:effectLst/>
                <a:uLnTx/>
                <a:uFillTx/>
                <a:latin typeface="Times New Roman"/>
                <a:ea typeface="Times New Roman" pitchFamily="18" charset="0"/>
                <a:cs typeface="Arial"/>
              </a:rPr>
              <a:t>P</a:t>
            </a:r>
            <a:r>
              <a:rPr kumimoji="1" lang="en-US" sz="2800" b="0" i="0" u="none" strike="noStrike" kern="1200" cap="none" spc="0" normalizeH="0" baseline="-25000" noProof="0" smtClean="0">
                <a:ln>
                  <a:noFill/>
                </a:ln>
                <a:solidFill>
                  <a:srgbClr val="000000"/>
                </a:solidFill>
                <a:effectLst/>
                <a:uLnTx/>
                <a:uFillTx/>
                <a:latin typeface="Times New Roman"/>
                <a:ea typeface="Times New Roman" pitchFamily="18" charset="0"/>
                <a:cs typeface="Arial"/>
              </a:rPr>
              <a:t>ki</a:t>
            </a:r>
            <a:endParaRPr kumimoji="1" lang="en-US" sz="2800" b="0" i="0" u="none" strike="noStrike" kern="1200" cap="none" spc="0" normalizeH="0" baseline="0" noProof="0" smtClean="0">
              <a:ln>
                <a:noFill/>
              </a:ln>
              <a:solidFill>
                <a:srgbClr val="000000"/>
              </a:solidFill>
              <a:effectLst/>
              <a:uLnTx/>
              <a:uFillTx/>
              <a:latin typeface="Times New Roman"/>
              <a:ea typeface="Times New Roman" pitchFamily="18" charset="0"/>
              <a:cs typeface="Arial"/>
            </a:endParaRPr>
          </a:p>
        </p:txBody>
      </p:sp>
      <p:sp>
        <p:nvSpPr>
          <p:cNvPr id="48133" name="Line 39"/>
          <p:cNvSpPr>
            <a:spLocks noChangeShapeType="1"/>
          </p:cNvSpPr>
          <p:nvPr/>
        </p:nvSpPr>
        <p:spPr bwMode="auto">
          <a:xfrm flipH="1">
            <a:off x="6267450" y="2493963"/>
            <a:ext cx="14288" cy="5397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graphicFrame>
        <p:nvGraphicFramePr>
          <p:cNvPr id="26" name="Table 25"/>
          <p:cNvGraphicFramePr>
            <a:graphicFrameLocks noGrp="1"/>
          </p:cNvGraphicFramePr>
          <p:nvPr/>
        </p:nvGraphicFramePr>
        <p:xfrm>
          <a:off x="704850" y="1679575"/>
          <a:ext cx="4481513" cy="3902075"/>
        </p:xfrm>
        <a:graphic>
          <a:graphicData uri="http://schemas.openxmlformats.org/drawingml/2006/table">
            <a:tbl>
              <a:tblPr/>
              <a:tblGrid>
                <a:gridCol w="4481513">
                  <a:extLst>
                    <a:ext uri="{9D8B030D-6E8A-4147-A177-3AD203B41FA5}">
                      <a16:colId xmlns:a16="http://schemas.microsoft.com/office/drawing/2014/main" val="20000"/>
                    </a:ext>
                  </a:extLst>
                </a:gridCol>
              </a:tblGrid>
              <a:tr h="3902075">
                <a:tc>
                  <a:txBody>
                    <a:bodyPr/>
                    <a:lstStyle/>
                    <a:p>
                      <a:pPr marL="0" marR="0" algn="l">
                        <a:spcBef>
                          <a:spcPts val="0"/>
                        </a:spcBef>
                        <a:spcAft>
                          <a:spcPts val="0"/>
                        </a:spcAft>
                      </a:pPr>
                      <a:r>
                        <a:rPr lang="en-US" sz="3200" dirty="0">
                          <a:latin typeface="Times New Roman"/>
                          <a:ea typeface="Times New Roman"/>
                        </a:rPr>
                        <a:t>Global </a:t>
                      </a:r>
                      <a:r>
                        <a:rPr lang="en-US" sz="3200" u="sng" dirty="0">
                          <a:latin typeface="Times New Roman"/>
                          <a:ea typeface="Times New Roman"/>
                        </a:rPr>
                        <a:t>P</a:t>
                      </a:r>
                      <a:r>
                        <a:rPr lang="en-US" sz="3200" dirty="0">
                          <a:latin typeface="Times New Roman"/>
                          <a:ea typeface="Times New Roman"/>
                        </a:rPr>
                        <a:t>, </a:t>
                      </a:r>
                      <a:r>
                        <a:rPr lang="en-US" sz="3200" u="sng" dirty="0">
                          <a:latin typeface="Times New Roman"/>
                          <a:ea typeface="Times New Roman"/>
                          <a:sym typeface="Symbol"/>
                        </a:rPr>
                        <a:t></a:t>
                      </a:r>
                      <a:r>
                        <a:rPr lang="en-US" sz="3200" dirty="0">
                          <a:latin typeface="Times New Roman"/>
                          <a:ea typeface="Times New Roman"/>
                        </a:rPr>
                        <a:t>, </a:t>
                      </a:r>
                      <a:r>
                        <a:rPr lang="en-US" sz="3200" u="sng" dirty="0">
                          <a:latin typeface="Times New Roman"/>
                          <a:ea typeface="Times New Roman"/>
                          <a:sym typeface="Symbol"/>
                        </a:rPr>
                        <a:t></a:t>
                      </a:r>
                      <a:endParaRPr lang="en-US" sz="3200" dirty="0">
                        <a:latin typeface="Times New Roman"/>
                        <a:ea typeface="Times New Roman"/>
                      </a:endParaRPr>
                    </a:p>
                    <a:p>
                      <a:pPr marL="0" marR="0" algn="l">
                        <a:spcBef>
                          <a:spcPts val="0"/>
                        </a:spcBef>
                        <a:spcAft>
                          <a:spcPts val="0"/>
                        </a:spcAft>
                      </a:pPr>
                      <a:r>
                        <a:rPr lang="en-US" sz="3200" dirty="0" err="1">
                          <a:latin typeface="Times New Roman"/>
                          <a:ea typeface="Times New Roman"/>
                        </a:rPr>
                        <a:t>FlowAlgebra</a:t>
                      </a:r>
                      <a:r>
                        <a:rPr lang="en-US" sz="3200" dirty="0">
                          <a:latin typeface="Times New Roman"/>
                          <a:ea typeface="Times New Roman"/>
                        </a:rPr>
                        <a:t>(</a:t>
                      </a:r>
                      <a:r>
                        <a:rPr lang="en-US" sz="3200" dirty="0" err="1">
                          <a:latin typeface="Times New Roman"/>
                          <a:ea typeface="Times New Roman"/>
                        </a:rPr>
                        <a:t>i</a:t>
                      </a:r>
                      <a:r>
                        <a:rPr lang="en-US" sz="3200" dirty="0">
                          <a:latin typeface="Times New Roman"/>
                          <a:ea typeface="Times New Roman"/>
                        </a:rPr>
                        <a:t>)</a:t>
                      </a:r>
                    </a:p>
                    <a:p>
                      <a:pPr marL="0" marR="0" algn="l">
                        <a:spcBef>
                          <a:spcPts val="0"/>
                        </a:spcBef>
                        <a:spcAft>
                          <a:spcPts val="0"/>
                        </a:spcAft>
                      </a:pPr>
                      <a:r>
                        <a:rPr lang="en-US" sz="3200" dirty="0">
                          <a:latin typeface="Times New Roman"/>
                          <a:ea typeface="Times New Roman"/>
                        </a:rPr>
                        <a:t>for all k neighbors of </a:t>
                      </a:r>
                      <a:r>
                        <a:rPr lang="en-US" sz="3200" dirty="0" err="1">
                          <a:latin typeface="Times New Roman"/>
                          <a:ea typeface="Times New Roman"/>
                        </a:rPr>
                        <a:t>i</a:t>
                      </a:r>
                      <a:endParaRPr lang="en-US" sz="3200" dirty="0">
                        <a:latin typeface="Times New Roman"/>
                        <a:ea typeface="Times New Roman"/>
                      </a:endParaRPr>
                    </a:p>
                    <a:p>
                      <a:pPr marL="274320" marR="0" algn="l">
                        <a:spcBef>
                          <a:spcPts val="0"/>
                        </a:spcBef>
                        <a:spcAft>
                          <a:spcPts val="0"/>
                        </a:spcAft>
                      </a:pPr>
                      <a:r>
                        <a:rPr lang="en-US" sz="3200" dirty="0">
                          <a:latin typeface="Times New Roman"/>
                          <a:ea typeface="Times New Roman"/>
                        </a:rPr>
                        <a:t>if </a:t>
                      </a:r>
                      <a:r>
                        <a:rPr lang="en-US" sz="3200" dirty="0" err="1" smtClean="0">
                          <a:latin typeface="Times New Roman"/>
                          <a:ea typeface="Times New Roman"/>
                        </a:rPr>
                        <a:t>P</a:t>
                      </a:r>
                      <a:r>
                        <a:rPr lang="en-US" sz="3200" baseline="-25000" dirty="0" err="1" smtClean="0">
                          <a:solidFill>
                            <a:srgbClr val="FF0000"/>
                          </a:solidFill>
                          <a:latin typeface="Times New Roman"/>
                          <a:ea typeface="Times New Roman"/>
                        </a:rPr>
                        <a:t>ik</a:t>
                      </a:r>
                      <a:r>
                        <a:rPr lang="en-US" sz="3200" dirty="0" smtClean="0">
                          <a:latin typeface="Times New Roman"/>
                          <a:ea typeface="Times New Roman"/>
                        </a:rPr>
                        <a:t>&gt;0</a:t>
                      </a:r>
                      <a:endParaRPr lang="en-US" sz="3200" dirty="0">
                        <a:latin typeface="Times New Roman"/>
                        <a:ea typeface="Times New Roman"/>
                      </a:endParaRPr>
                    </a:p>
                    <a:p>
                      <a:pPr marL="502920" marR="0" algn="l">
                        <a:spcBef>
                          <a:spcPts val="0"/>
                        </a:spcBef>
                        <a:spcAft>
                          <a:spcPts val="0"/>
                        </a:spcAft>
                      </a:pPr>
                      <a:r>
                        <a:rPr lang="en-US" sz="3200" dirty="0" err="1">
                          <a:latin typeface="Times New Roman"/>
                          <a:ea typeface="Times New Roman"/>
                        </a:rPr>
                        <a:t>FlowAlgebra</a:t>
                      </a:r>
                      <a:r>
                        <a:rPr lang="en-US" sz="3200" dirty="0">
                          <a:latin typeface="Times New Roman"/>
                          <a:ea typeface="Times New Roman"/>
                        </a:rPr>
                        <a:t>(k)</a:t>
                      </a:r>
                    </a:p>
                    <a:p>
                      <a:pPr marL="0" marR="0" algn="l">
                        <a:spcBef>
                          <a:spcPts val="0"/>
                        </a:spcBef>
                        <a:spcAft>
                          <a:spcPts val="0"/>
                        </a:spcAft>
                      </a:pPr>
                      <a:r>
                        <a:rPr lang="en-US" sz="3200" dirty="0">
                          <a:latin typeface="Times New Roman"/>
                          <a:ea typeface="Times New Roman"/>
                        </a:rPr>
                        <a:t>next k</a:t>
                      </a:r>
                    </a:p>
                    <a:p>
                      <a:pPr marL="0" marR="0" algn="l">
                        <a:spcBef>
                          <a:spcPts val="0"/>
                        </a:spcBef>
                        <a:spcAft>
                          <a:spcPts val="0"/>
                        </a:spcAft>
                      </a:pPr>
                      <a:r>
                        <a:rPr lang="en-US" sz="3200" b="1" u="sng" dirty="0">
                          <a:solidFill>
                            <a:schemeClr val="tx1"/>
                          </a:solidFill>
                          <a:latin typeface="Times New Roman"/>
                          <a:ea typeface="Times New Roman"/>
                          <a:sym typeface="Symbol"/>
                        </a:rPr>
                        <a:t></a:t>
                      </a:r>
                      <a:r>
                        <a:rPr lang="en-US" sz="3200" b="1" i="1" baseline="-25000" dirty="0" err="1">
                          <a:solidFill>
                            <a:schemeClr val="tx1"/>
                          </a:solidFill>
                          <a:latin typeface="Times New Roman"/>
                          <a:ea typeface="Times New Roman"/>
                        </a:rPr>
                        <a:t>i</a:t>
                      </a:r>
                      <a:r>
                        <a:rPr lang="en-US" sz="3200" b="1" i="1" dirty="0">
                          <a:solidFill>
                            <a:schemeClr val="tx1"/>
                          </a:solidFill>
                          <a:latin typeface="Times New Roman"/>
                          <a:ea typeface="Times New Roman"/>
                        </a:rPr>
                        <a:t> </a:t>
                      </a:r>
                      <a:r>
                        <a:rPr lang="en-US" sz="3200" b="1" dirty="0">
                          <a:solidFill>
                            <a:schemeClr val="tx1"/>
                          </a:solidFill>
                          <a:latin typeface="Times New Roman"/>
                          <a:ea typeface="Times New Roman"/>
                        </a:rPr>
                        <a:t>= FA(</a:t>
                      </a:r>
                      <a:r>
                        <a:rPr lang="en-US" sz="3200" b="1" u="sng" dirty="0">
                          <a:solidFill>
                            <a:schemeClr val="tx1"/>
                          </a:solidFill>
                          <a:latin typeface="Times New Roman"/>
                          <a:ea typeface="Times New Roman"/>
                          <a:sym typeface="Symbol"/>
                        </a:rPr>
                        <a:t></a:t>
                      </a:r>
                      <a:r>
                        <a:rPr lang="en-US" sz="3200" b="1" baseline="-25000" dirty="0" err="1">
                          <a:solidFill>
                            <a:schemeClr val="tx1"/>
                          </a:solidFill>
                          <a:latin typeface="Times New Roman"/>
                          <a:ea typeface="Times New Roman"/>
                        </a:rPr>
                        <a:t>i</a:t>
                      </a:r>
                      <a:r>
                        <a:rPr lang="en-US" sz="3200" b="1" dirty="0">
                          <a:solidFill>
                            <a:schemeClr val="tx1"/>
                          </a:solidFill>
                          <a:latin typeface="Times New Roman"/>
                          <a:ea typeface="Times New Roman"/>
                        </a:rPr>
                        <a:t>, </a:t>
                      </a:r>
                      <a:r>
                        <a:rPr lang="en-US" sz="3200" b="1" u="sng" dirty="0" err="1" smtClean="0">
                          <a:solidFill>
                            <a:schemeClr val="tx1"/>
                          </a:solidFill>
                          <a:latin typeface="Times New Roman"/>
                          <a:ea typeface="Times New Roman"/>
                        </a:rPr>
                        <a:t>P</a:t>
                      </a:r>
                      <a:r>
                        <a:rPr lang="en-US" sz="3200" b="1" baseline="-25000" dirty="0" err="1" smtClean="0">
                          <a:solidFill>
                            <a:srgbClr val="FF0000"/>
                          </a:solidFill>
                          <a:latin typeface="Times New Roman"/>
                          <a:ea typeface="Times New Roman"/>
                        </a:rPr>
                        <a:t>ik</a:t>
                      </a:r>
                      <a:r>
                        <a:rPr lang="en-US" sz="3200" b="1" dirty="0" smtClean="0">
                          <a:solidFill>
                            <a:schemeClr val="tx1"/>
                          </a:solidFill>
                          <a:latin typeface="Times New Roman"/>
                          <a:ea typeface="Times New Roman"/>
                        </a:rPr>
                        <a:t>, </a:t>
                      </a:r>
                      <a:r>
                        <a:rPr lang="en-US" sz="3200" b="1" u="sng" dirty="0">
                          <a:solidFill>
                            <a:schemeClr val="tx1"/>
                          </a:solidFill>
                          <a:latin typeface="Times New Roman"/>
                          <a:ea typeface="Times New Roman"/>
                          <a:sym typeface="Symbol"/>
                        </a:rPr>
                        <a:t></a:t>
                      </a:r>
                      <a:r>
                        <a:rPr lang="en-US" sz="3200" b="1" i="1" baseline="-25000" dirty="0">
                          <a:solidFill>
                            <a:schemeClr val="tx1"/>
                          </a:solidFill>
                          <a:latin typeface="Times New Roman"/>
                          <a:ea typeface="Times New Roman"/>
                        </a:rPr>
                        <a:t>k</a:t>
                      </a:r>
                      <a:r>
                        <a:rPr lang="en-US" sz="3200" b="1" dirty="0">
                          <a:solidFill>
                            <a:schemeClr val="tx1"/>
                          </a:solidFill>
                          <a:latin typeface="Times New Roman"/>
                          <a:ea typeface="Times New Roman"/>
                        </a:rPr>
                        <a:t>, </a:t>
                      </a:r>
                      <a:r>
                        <a:rPr lang="en-US" sz="3200" b="1" u="sng" dirty="0">
                          <a:solidFill>
                            <a:schemeClr val="tx1"/>
                          </a:solidFill>
                          <a:latin typeface="Times New Roman"/>
                          <a:ea typeface="Times New Roman"/>
                          <a:sym typeface="Symbol"/>
                        </a:rPr>
                        <a:t></a:t>
                      </a:r>
                      <a:r>
                        <a:rPr lang="en-US" sz="3200" b="1" baseline="-25000" dirty="0">
                          <a:solidFill>
                            <a:schemeClr val="tx1"/>
                          </a:solidFill>
                          <a:latin typeface="Times New Roman"/>
                          <a:ea typeface="Times New Roman"/>
                        </a:rPr>
                        <a:t>k</a:t>
                      </a:r>
                      <a:r>
                        <a:rPr lang="en-US" sz="3200" b="1" dirty="0" smtClean="0">
                          <a:solidFill>
                            <a:schemeClr val="tx1"/>
                          </a:solidFill>
                          <a:latin typeface="Times New Roman"/>
                          <a:ea typeface="Times New Roman"/>
                        </a:rPr>
                        <a:t>)</a:t>
                      </a:r>
                    </a:p>
                    <a:p>
                      <a:pPr marL="0" marR="0" algn="l">
                        <a:spcBef>
                          <a:spcPts val="0"/>
                        </a:spcBef>
                        <a:spcAft>
                          <a:spcPts val="0"/>
                        </a:spcAft>
                      </a:pPr>
                      <a:r>
                        <a:rPr lang="en-US" sz="3200" dirty="0" smtClean="0">
                          <a:latin typeface="Times New Roman"/>
                          <a:ea typeface="Times New Roman"/>
                        </a:rPr>
                        <a:t>return</a:t>
                      </a:r>
                      <a:endParaRPr lang="en-US" sz="3200" dirty="0">
                        <a:latin typeface="Times New Roman"/>
                        <a:ea typeface="Times New Roman"/>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48136"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Tree>
    <p:extLst>
      <p:ext uri="{BB962C8B-B14F-4D97-AF65-F5344CB8AC3E}">
        <p14:creationId xmlns:p14="http://schemas.microsoft.com/office/powerpoint/2010/main" val="28049293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50800"/>
            <a:ext cx="91138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r>
              <a:rPr lang="en-US" sz="4000" b="1">
                <a:solidFill>
                  <a:srgbClr val="11048C"/>
                </a:solidFill>
              </a:rPr>
              <a:t>AGREE Elevation Grid Modification Methodology – DEM Reconditioning</a:t>
            </a:r>
          </a:p>
        </p:txBody>
      </p:sp>
      <p:pic>
        <p:nvPicPr>
          <p:cNvPr id="83971"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0788" y="1704975"/>
            <a:ext cx="6226175"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9426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Line 2"/>
          <p:cNvSpPr>
            <a:spLocks noChangeShapeType="1"/>
          </p:cNvSpPr>
          <p:nvPr/>
        </p:nvSpPr>
        <p:spPr bwMode="auto">
          <a:xfrm>
            <a:off x="1727200" y="1995488"/>
            <a:ext cx="2025650" cy="1587"/>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172" name="Line 5"/>
          <p:cNvSpPr>
            <a:spLocks noChangeShapeType="1"/>
          </p:cNvSpPr>
          <p:nvPr/>
        </p:nvSpPr>
        <p:spPr bwMode="auto">
          <a:xfrm>
            <a:off x="1720850" y="2663825"/>
            <a:ext cx="2009775" cy="1588"/>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173" name="Line 6"/>
          <p:cNvSpPr>
            <a:spLocks noChangeShapeType="1"/>
          </p:cNvSpPr>
          <p:nvPr/>
        </p:nvSpPr>
        <p:spPr bwMode="auto">
          <a:xfrm>
            <a:off x="1720850" y="3290888"/>
            <a:ext cx="1997075" cy="1587"/>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174" name="Line 7"/>
          <p:cNvSpPr>
            <a:spLocks noChangeShapeType="1"/>
          </p:cNvSpPr>
          <p:nvPr/>
        </p:nvSpPr>
        <p:spPr bwMode="auto">
          <a:xfrm>
            <a:off x="1712913" y="3932238"/>
            <a:ext cx="2035175" cy="1587"/>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175" name="Line 8"/>
          <p:cNvSpPr>
            <a:spLocks noChangeShapeType="1"/>
          </p:cNvSpPr>
          <p:nvPr/>
        </p:nvSpPr>
        <p:spPr bwMode="auto">
          <a:xfrm flipV="1">
            <a:off x="1725613" y="4549775"/>
            <a:ext cx="2022475" cy="11113"/>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176" name="Line 9"/>
          <p:cNvSpPr>
            <a:spLocks noChangeShapeType="1"/>
          </p:cNvSpPr>
          <p:nvPr/>
        </p:nvSpPr>
        <p:spPr bwMode="auto">
          <a:xfrm flipV="1">
            <a:off x="1725613" y="1992313"/>
            <a:ext cx="1587" cy="3159125"/>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177" name="Line 10"/>
          <p:cNvSpPr>
            <a:spLocks noChangeShapeType="1"/>
          </p:cNvSpPr>
          <p:nvPr/>
        </p:nvSpPr>
        <p:spPr bwMode="auto">
          <a:xfrm flipV="1">
            <a:off x="2384425" y="2008188"/>
            <a:ext cx="1588" cy="3159125"/>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178" name="Line 11"/>
          <p:cNvSpPr>
            <a:spLocks noChangeShapeType="1"/>
          </p:cNvSpPr>
          <p:nvPr/>
        </p:nvSpPr>
        <p:spPr bwMode="auto">
          <a:xfrm flipH="1" flipV="1">
            <a:off x="3052763" y="2008188"/>
            <a:ext cx="3175" cy="3184525"/>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179" name="Line 12"/>
          <p:cNvSpPr>
            <a:spLocks noChangeShapeType="1"/>
          </p:cNvSpPr>
          <p:nvPr/>
        </p:nvSpPr>
        <p:spPr bwMode="auto">
          <a:xfrm flipV="1">
            <a:off x="3738563" y="2001838"/>
            <a:ext cx="1587" cy="3159125"/>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180" name="Rectangle 13"/>
          <p:cNvSpPr>
            <a:spLocks noChangeArrowheads="1"/>
          </p:cNvSpPr>
          <p:nvPr/>
        </p:nvSpPr>
        <p:spPr bwMode="auto">
          <a:xfrm>
            <a:off x="642938" y="5568950"/>
            <a:ext cx="3270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Dependence function of grid cells y</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181" name="Line 14"/>
          <p:cNvSpPr>
            <a:spLocks noChangeShapeType="1"/>
          </p:cNvSpPr>
          <p:nvPr/>
        </p:nvSpPr>
        <p:spPr bwMode="auto">
          <a:xfrm>
            <a:off x="1727200" y="5160963"/>
            <a:ext cx="2022475" cy="1587"/>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182" name="Rectangle 15"/>
          <p:cNvSpPr>
            <a:spLocks noChangeArrowheads="1"/>
          </p:cNvSpPr>
          <p:nvPr/>
        </p:nvSpPr>
        <p:spPr bwMode="auto">
          <a:xfrm>
            <a:off x="1855788" y="4597400"/>
            <a:ext cx="61436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183" name="Rectangle 16"/>
          <p:cNvSpPr>
            <a:spLocks noChangeArrowheads="1"/>
          </p:cNvSpPr>
          <p:nvPr/>
        </p:nvSpPr>
        <p:spPr bwMode="auto">
          <a:xfrm>
            <a:off x="1990725" y="4672013"/>
            <a:ext cx="114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0</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184" name="Rectangle 17"/>
          <p:cNvSpPr>
            <a:spLocks noChangeArrowheads="1"/>
          </p:cNvSpPr>
          <p:nvPr/>
        </p:nvSpPr>
        <p:spPr bwMode="auto">
          <a:xfrm>
            <a:off x="2105025" y="467201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 </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185" name="Rectangle 18"/>
          <p:cNvSpPr>
            <a:spLocks noChangeArrowheads="1"/>
          </p:cNvSpPr>
          <p:nvPr/>
        </p:nvSpPr>
        <p:spPr bwMode="auto">
          <a:xfrm>
            <a:off x="2454275" y="4654550"/>
            <a:ext cx="6175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186" name="Rectangle 19"/>
          <p:cNvSpPr>
            <a:spLocks noChangeArrowheads="1"/>
          </p:cNvSpPr>
          <p:nvPr/>
        </p:nvSpPr>
        <p:spPr bwMode="auto">
          <a:xfrm>
            <a:off x="2590800" y="4727575"/>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1</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187" name="Rectangle 20"/>
          <p:cNvSpPr>
            <a:spLocks noChangeArrowheads="1"/>
          </p:cNvSpPr>
          <p:nvPr/>
        </p:nvSpPr>
        <p:spPr bwMode="auto">
          <a:xfrm>
            <a:off x="2705100" y="472757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 </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188" name="Rectangle 21"/>
          <p:cNvSpPr>
            <a:spLocks noChangeArrowheads="1"/>
          </p:cNvSpPr>
          <p:nvPr/>
        </p:nvSpPr>
        <p:spPr bwMode="auto">
          <a:xfrm>
            <a:off x="3333750" y="4686300"/>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0</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189" name="Rectangle 22"/>
          <p:cNvSpPr>
            <a:spLocks noChangeArrowheads="1"/>
          </p:cNvSpPr>
          <p:nvPr/>
        </p:nvSpPr>
        <p:spPr bwMode="auto">
          <a:xfrm>
            <a:off x="3448050" y="46863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 </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190" name="Rectangle 23"/>
          <p:cNvSpPr>
            <a:spLocks noChangeArrowheads="1"/>
          </p:cNvSpPr>
          <p:nvPr/>
        </p:nvSpPr>
        <p:spPr bwMode="auto">
          <a:xfrm>
            <a:off x="1839913" y="3997325"/>
            <a:ext cx="617537"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191" name="Rectangle 24"/>
          <p:cNvSpPr>
            <a:spLocks noChangeArrowheads="1"/>
          </p:cNvSpPr>
          <p:nvPr/>
        </p:nvSpPr>
        <p:spPr bwMode="auto">
          <a:xfrm>
            <a:off x="1976438" y="4071938"/>
            <a:ext cx="114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0</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192" name="Rectangle 25"/>
          <p:cNvSpPr>
            <a:spLocks noChangeArrowheads="1"/>
          </p:cNvSpPr>
          <p:nvPr/>
        </p:nvSpPr>
        <p:spPr bwMode="auto">
          <a:xfrm>
            <a:off x="2090738" y="407193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 </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193" name="Rectangle 26"/>
          <p:cNvSpPr>
            <a:spLocks noChangeArrowheads="1"/>
          </p:cNvSpPr>
          <p:nvPr/>
        </p:nvSpPr>
        <p:spPr bwMode="auto">
          <a:xfrm>
            <a:off x="2498725" y="4040188"/>
            <a:ext cx="6159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194" name="Rectangle 27"/>
          <p:cNvSpPr>
            <a:spLocks noChangeArrowheads="1"/>
          </p:cNvSpPr>
          <p:nvPr/>
        </p:nvSpPr>
        <p:spPr bwMode="auto">
          <a:xfrm>
            <a:off x="2635250" y="4114800"/>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1</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195" name="Rectangle 28"/>
          <p:cNvSpPr>
            <a:spLocks noChangeArrowheads="1"/>
          </p:cNvSpPr>
          <p:nvPr/>
        </p:nvSpPr>
        <p:spPr bwMode="auto">
          <a:xfrm>
            <a:off x="2749550" y="4114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 </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196" name="Rectangle 29"/>
          <p:cNvSpPr>
            <a:spLocks noChangeArrowheads="1"/>
          </p:cNvSpPr>
          <p:nvPr/>
        </p:nvSpPr>
        <p:spPr bwMode="auto">
          <a:xfrm>
            <a:off x="3209925" y="3997325"/>
            <a:ext cx="617538"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197" name="Rectangle 30"/>
          <p:cNvSpPr>
            <a:spLocks noChangeArrowheads="1"/>
          </p:cNvSpPr>
          <p:nvPr/>
        </p:nvSpPr>
        <p:spPr bwMode="auto">
          <a:xfrm>
            <a:off x="3348038" y="4071938"/>
            <a:ext cx="114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0</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198" name="Rectangle 31"/>
          <p:cNvSpPr>
            <a:spLocks noChangeArrowheads="1"/>
          </p:cNvSpPr>
          <p:nvPr/>
        </p:nvSpPr>
        <p:spPr bwMode="auto">
          <a:xfrm>
            <a:off x="3462338" y="407193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 </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199" name="Rectangle 32"/>
          <p:cNvSpPr>
            <a:spLocks noChangeArrowheads="1"/>
          </p:cNvSpPr>
          <p:nvPr/>
        </p:nvSpPr>
        <p:spPr bwMode="auto">
          <a:xfrm>
            <a:off x="1839913" y="3441700"/>
            <a:ext cx="6175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00" name="Rectangle 33"/>
          <p:cNvSpPr>
            <a:spLocks noChangeArrowheads="1"/>
          </p:cNvSpPr>
          <p:nvPr/>
        </p:nvSpPr>
        <p:spPr bwMode="auto">
          <a:xfrm>
            <a:off x="1976438" y="3517900"/>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0</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201" name="Rectangle 34"/>
          <p:cNvSpPr>
            <a:spLocks noChangeArrowheads="1"/>
          </p:cNvSpPr>
          <p:nvPr/>
        </p:nvSpPr>
        <p:spPr bwMode="auto">
          <a:xfrm>
            <a:off x="2090738" y="35179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 </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202" name="Rectangle 35"/>
          <p:cNvSpPr>
            <a:spLocks noChangeArrowheads="1"/>
          </p:cNvSpPr>
          <p:nvPr/>
        </p:nvSpPr>
        <p:spPr bwMode="auto">
          <a:xfrm>
            <a:off x="2384425" y="3440113"/>
            <a:ext cx="615950"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03" name="Rectangle 36"/>
          <p:cNvSpPr>
            <a:spLocks noChangeArrowheads="1"/>
          </p:cNvSpPr>
          <p:nvPr/>
        </p:nvSpPr>
        <p:spPr bwMode="auto">
          <a:xfrm>
            <a:off x="2520950" y="3514725"/>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0.6</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204" name="Rectangle 37"/>
          <p:cNvSpPr>
            <a:spLocks noChangeArrowheads="1"/>
          </p:cNvSpPr>
          <p:nvPr/>
        </p:nvSpPr>
        <p:spPr bwMode="auto">
          <a:xfrm>
            <a:off x="2806700" y="351472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 </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205" name="Rectangle 38"/>
          <p:cNvSpPr>
            <a:spLocks noChangeArrowheads="1"/>
          </p:cNvSpPr>
          <p:nvPr/>
        </p:nvSpPr>
        <p:spPr bwMode="auto">
          <a:xfrm>
            <a:off x="3168650" y="3425825"/>
            <a:ext cx="61436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06" name="Rectangle 39"/>
          <p:cNvSpPr>
            <a:spLocks noChangeArrowheads="1"/>
          </p:cNvSpPr>
          <p:nvPr/>
        </p:nvSpPr>
        <p:spPr bwMode="auto">
          <a:xfrm>
            <a:off x="3303588" y="3502025"/>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0</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207" name="Rectangle 40"/>
          <p:cNvSpPr>
            <a:spLocks noChangeArrowheads="1"/>
          </p:cNvSpPr>
          <p:nvPr/>
        </p:nvSpPr>
        <p:spPr bwMode="auto">
          <a:xfrm>
            <a:off x="3417888" y="350202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 </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208" name="Rectangle 41"/>
          <p:cNvSpPr>
            <a:spLocks noChangeArrowheads="1"/>
          </p:cNvSpPr>
          <p:nvPr/>
        </p:nvSpPr>
        <p:spPr bwMode="auto">
          <a:xfrm>
            <a:off x="1870075" y="2784475"/>
            <a:ext cx="6159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09" name="Rectangle 42"/>
          <p:cNvSpPr>
            <a:spLocks noChangeArrowheads="1"/>
          </p:cNvSpPr>
          <p:nvPr/>
        </p:nvSpPr>
        <p:spPr bwMode="auto">
          <a:xfrm>
            <a:off x="2006600" y="2860675"/>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0.3</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210" name="Rectangle 43"/>
          <p:cNvSpPr>
            <a:spLocks noChangeArrowheads="1"/>
          </p:cNvSpPr>
          <p:nvPr/>
        </p:nvSpPr>
        <p:spPr bwMode="auto">
          <a:xfrm>
            <a:off x="2292350" y="286067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 </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211" name="Rectangle 44"/>
          <p:cNvSpPr>
            <a:spLocks noChangeArrowheads="1"/>
          </p:cNvSpPr>
          <p:nvPr/>
        </p:nvSpPr>
        <p:spPr bwMode="auto">
          <a:xfrm>
            <a:off x="2411413" y="2784475"/>
            <a:ext cx="6159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12" name="Rectangle 45"/>
          <p:cNvSpPr>
            <a:spLocks noChangeArrowheads="1"/>
          </p:cNvSpPr>
          <p:nvPr/>
        </p:nvSpPr>
        <p:spPr bwMode="auto">
          <a:xfrm>
            <a:off x="2547938" y="2860675"/>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0.3</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213" name="Rectangle 46"/>
          <p:cNvSpPr>
            <a:spLocks noChangeArrowheads="1"/>
          </p:cNvSpPr>
          <p:nvPr/>
        </p:nvSpPr>
        <p:spPr bwMode="auto">
          <a:xfrm>
            <a:off x="2833688" y="286067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 </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214" name="Rectangle 47"/>
          <p:cNvSpPr>
            <a:spLocks noChangeArrowheads="1"/>
          </p:cNvSpPr>
          <p:nvPr/>
        </p:nvSpPr>
        <p:spPr bwMode="auto">
          <a:xfrm>
            <a:off x="3225800" y="2784475"/>
            <a:ext cx="6143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15" name="Rectangle 48"/>
          <p:cNvSpPr>
            <a:spLocks noChangeArrowheads="1"/>
          </p:cNvSpPr>
          <p:nvPr/>
        </p:nvSpPr>
        <p:spPr bwMode="auto">
          <a:xfrm>
            <a:off x="3360738" y="2860675"/>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0</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216" name="Rectangle 49"/>
          <p:cNvSpPr>
            <a:spLocks noChangeArrowheads="1"/>
          </p:cNvSpPr>
          <p:nvPr/>
        </p:nvSpPr>
        <p:spPr bwMode="auto">
          <a:xfrm>
            <a:off x="3475038" y="286067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 </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217" name="Rectangle 50"/>
          <p:cNvSpPr>
            <a:spLocks noChangeArrowheads="1"/>
          </p:cNvSpPr>
          <p:nvPr/>
        </p:nvSpPr>
        <p:spPr bwMode="auto">
          <a:xfrm>
            <a:off x="1839913" y="2112963"/>
            <a:ext cx="617537"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18" name="Rectangle 51"/>
          <p:cNvSpPr>
            <a:spLocks noChangeArrowheads="1"/>
          </p:cNvSpPr>
          <p:nvPr/>
        </p:nvSpPr>
        <p:spPr bwMode="auto">
          <a:xfrm>
            <a:off x="1976438" y="2189163"/>
            <a:ext cx="285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0.6</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219" name="Rectangle 52"/>
          <p:cNvSpPr>
            <a:spLocks noChangeArrowheads="1"/>
          </p:cNvSpPr>
          <p:nvPr/>
        </p:nvSpPr>
        <p:spPr bwMode="auto">
          <a:xfrm>
            <a:off x="2262188" y="2189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 </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220" name="Rectangle 53"/>
          <p:cNvSpPr>
            <a:spLocks noChangeArrowheads="1"/>
          </p:cNvSpPr>
          <p:nvPr/>
        </p:nvSpPr>
        <p:spPr bwMode="auto">
          <a:xfrm>
            <a:off x="2541588" y="2143125"/>
            <a:ext cx="61436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21" name="Rectangle 54"/>
          <p:cNvSpPr>
            <a:spLocks noChangeArrowheads="1"/>
          </p:cNvSpPr>
          <p:nvPr/>
        </p:nvSpPr>
        <p:spPr bwMode="auto">
          <a:xfrm>
            <a:off x="2676525" y="2216150"/>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0</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222" name="Rectangle 55"/>
          <p:cNvSpPr>
            <a:spLocks noChangeArrowheads="1"/>
          </p:cNvSpPr>
          <p:nvPr/>
        </p:nvSpPr>
        <p:spPr bwMode="auto">
          <a:xfrm>
            <a:off x="2790825" y="221615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 </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223" name="Rectangle 56"/>
          <p:cNvSpPr>
            <a:spLocks noChangeArrowheads="1"/>
          </p:cNvSpPr>
          <p:nvPr/>
        </p:nvSpPr>
        <p:spPr bwMode="auto">
          <a:xfrm>
            <a:off x="3182938" y="2157413"/>
            <a:ext cx="6175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24" name="Rectangle 57"/>
          <p:cNvSpPr>
            <a:spLocks noChangeArrowheads="1"/>
          </p:cNvSpPr>
          <p:nvPr/>
        </p:nvSpPr>
        <p:spPr bwMode="auto">
          <a:xfrm>
            <a:off x="3319463" y="2232025"/>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0</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225" name="Rectangle 58"/>
          <p:cNvSpPr>
            <a:spLocks noChangeArrowheads="1"/>
          </p:cNvSpPr>
          <p:nvPr/>
        </p:nvSpPr>
        <p:spPr bwMode="auto">
          <a:xfrm>
            <a:off x="3433763" y="223202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 </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226" name="Rectangle 59"/>
          <p:cNvSpPr>
            <a:spLocks noChangeArrowheads="1"/>
          </p:cNvSpPr>
          <p:nvPr/>
        </p:nvSpPr>
        <p:spPr bwMode="auto">
          <a:xfrm>
            <a:off x="3405188" y="4764088"/>
            <a:ext cx="16144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27" name="Rectangle 60"/>
          <p:cNvSpPr>
            <a:spLocks noChangeArrowheads="1"/>
          </p:cNvSpPr>
          <p:nvPr/>
        </p:nvSpPr>
        <p:spPr bwMode="auto">
          <a:xfrm>
            <a:off x="1651000" y="5259388"/>
            <a:ext cx="1066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Times New Roman"/>
                <a:ea typeface="+mn-ea"/>
                <a:cs typeface="Arial"/>
              </a:rPr>
              <a:t>Grid cells y</a:t>
            </a:r>
            <a:endParaRPr kumimoji="0" lang="en-US" sz="2400" b="0" i="0" u="none" strike="noStrike" kern="1200" cap="none" spc="0" normalizeH="0" baseline="0" noProof="0" smtClean="0">
              <a:ln>
                <a:noFill/>
              </a:ln>
              <a:solidFill>
                <a:srgbClr val="000000"/>
              </a:solidFill>
              <a:effectLst/>
              <a:uLnTx/>
              <a:uFillTx/>
              <a:latin typeface="Times New Roman"/>
              <a:ea typeface="+mn-ea"/>
              <a:cs typeface="Arial"/>
            </a:endParaRPr>
          </a:p>
        </p:txBody>
      </p:sp>
      <p:sp>
        <p:nvSpPr>
          <p:cNvPr id="7228" name="Rectangle 62"/>
          <p:cNvSpPr>
            <a:spLocks noChangeArrowheads="1"/>
          </p:cNvSpPr>
          <p:nvPr/>
        </p:nvSpPr>
        <p:spPr bwMode="auto">
          <a:xfrm>
            <a:off x="1741488" y="1979613"/>
            <a:ext cx="658812" cy="673100"/>
          </a:xfrm>
          <a:prstGeom prst="rect">
            <a:avLst/>
          </a:prstGeom>
          <a:noFill/>
          <a:ln w="42863">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29" name="Rectangle 63"/>
          <p:cNvSpPr>
            <a:spLocks noChangeArrowheads="1"/>
          </p:cNvSpPr>
          <p:nvPr/>
        </p:nvSpPr>
        <p:spPr bwMode="auto">
          <a:xfrm>
            <a:off x="2397125" y="2649538"/>
            <a:ext cx="660400" cy="644525"/>
          </a:xfrm>
          <a:prstGeom prst="rect">
            <a:avLst/>
          </a:prstGeom>
          <a:noFill/>
          <a:ln w="42863">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30" name="Rectangle 64"/>
          <p:cNvSpPr>
            <a:spLocks noChangeArrowheads="1"/>
          </p:cNvSpPr>
          <p:nvPr/>
        </p:nvSpPr>
        <p:spPr bwMode="auto">
          <a:xfrm>
            <a:off x="2397125" y="3290888"/>
            <a:ext cx="660400" cy="644525"/>
          </a:xfrm>
          <a:prstGeom prst="rect">
            <a:avLst/>
          </a:prstGeom>
          <a:noFill/>
          <a:ln w="42863">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31" name="Rectangle 65"/>
          <p:cNvSpPr>
            <a:spLocks noChangeArrowheads="1"/>
          </p:cNvSpPr>
          <p:nvPr/>
        </p:nvSpPr>
        <p:spPr bwMode="auto">
          <a:xfrm>
            <a:off x="1741488" y="2649538"/>
            <a:ext cx="658812" cy="644525"/>
          </a:xfrm>
          <a:prstGeom prst="rect">
            <a:avLst/>
          </a:prstGeom>
          <a:noFill/>
          <a:ln w="42863">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32" name="Rectangle 66"/>
          <p:cNvSpPr>
            <a:spLocks noChangeArrowheads="1"/>
          </p:cNvSpPr>
          <p:nvPr/>
        </p:nvSpPr>
        <p:spPr bwMode="auto">
          <a:xfrm>
            <a:off x="2397125" y="4546600"/>
            <a:ext cx="660400" cy="615950"/>
          </a:xfrm>
          <a:prstGeom prst="rect">
            <a:avLst/>
          </a:prstGeom>
          <a:noFill/>
          <a:ln w="42863">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33" name="Rectangle 67"/>
          <p:cNvSpPr>
            <a:spLocks noChangeArrowheads="1"/>
          </p:cNvSpPr>
          <p:nvPr/>
        </p:nvSpPr>
        <p:spPr bwMode="auto">
          <a:xfrm>
            <a:off x="2397125" y="3932238"/>
            <a:ext cx="660400" cy="617537"/>
          </a:xfrm>
          <a:prstGeom prst="rect">
            <a:avLst/>
          </a:prstGeom>
          <a:noFill/>
          <a:ln w="42863">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grpSp>
        <p:nvGrpSpPr>
          <p:cNvPr id="7234" name="Group 68"/>
          <p:cNvGrpSpPr>
            <a:grpSpLocks/>
          </p:cNvGrpSpPr>
          <p:nvPr/>
        </p:nvGrpSpPr>
        <p:grpSpPr bwMode="auto">
          <a:xfrm>
            <a:off x="2009775" y="2408238"/>
            <a:ext cx="147638" cy="469900"/>
            <a:chOff x="1138" y="864"/>
            <a:chExt cx="93" cy="296"/>
          </a:xfrm>
        </p:grpSpPr>
        <p:sp>
          <p:nvSpPr>
            <p:cNvPr id="7277" name="Line 69"/>
            <p:cNvSpPr>
              <a:spLocks noChangeShapeType="1"/>
            </p:cNvSpPr>
            <p:nvPr/>
          </p:nvSpPr>
          <p:spPr bwMode="auto">
            <a:xfrm>
              <a:off x="1184" y="864"/>
              <a:ext cx="1" cy="206"/>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78" name="Freeform 70"/>
            <p:cNvSpPr>
              <a:spLocks/>
            </p:cNvSpPr>
            <p:nvPr/>
          </p:nvSpPr>
          <p:spPr bwMode="auto">
            <a:xfrm>
              <a:off x="1138" y="1067"/>
              <a:ext cx="93" cy="93"/>
            </a:xfrm>
            <a:custGeom>
              <a:avLst/>
              <a:gdLst>
                <a:gd name="T0" fmla="*/ 0 w 93"/>
                <a:gd name="T1" fmla="*/ 0 h 93"/>
                <a:gd name="T2" fmla="*/ 46 w 93"/>
                <a:gd name="T3" fmla="*/ 93 h 93"/>
                <a:gd name="T4" fmla="*/ 93 w 93"/>
                <a:gd name="T5" fmla="*/ 0 h 93"/>
                <a:gd name="T6" fmla="*/ 0 w 93"/>
                <a:gd name="T7" fmla="*/ 0 h 93"/>
                <a:gd name="T8" fmla="*/ 0 60000 65536"/>
                <a:gd name="T9" fmla="*/ 0 60000 65536"/>
                <a:gd name="T10" fmla="*/ 0 60000 65536"/>
                <a:gd name="T11" fmla="*/ 0 60000 65536"/>
                <a:gd name="T12" fmla="*/ 0 w 93"/>
                <a:gd name="T13" fmla="*/ 0 h 93"/>
                <a:gd name="T14" fmla="*/ 93 w 93"/>
                <a:gd name="T15" fmla="*/ 93 h 93"/>
              </a:gdLst>
              <a:ahLst/>
              <a:cxnLst>
                <a:cxn ang="T8">
                  <a:pos x="T0" y="T1"/>
                </a:cxn>
                <a:cxn ang="T9">
                  <a:pos x="T2" y="T3"/>
                </a:cxn>
                <a:cxn ang="T10">
                  <a:pos x="T4" y="T5"/>
                </a:cxn>
                <a:cxn ang="T11">
                  <a:pos x="T6" y="T7"/>
                </a:cxn>
              </a:cxnLst>
              <a:rect l="T12" t="T13" r="T14" b="T15"/>
              <a:pathLst>
                <a:path w="93" h="93">
                  <a:moveTo>
                    <a:pt x="0" y="0"/>
                  </a:moveTo>
                  <a:lnTo>
                    <a:pt x="46" y="93"/>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grpSp>
      <p:grpSp>
        <p:nvGrpSpPr>
          <p:cNvPr id="7235" name="Group 71"/>
          <p:cNvGrpSpPr>
            <a:grpSpLocks/>
          </p:cNvGrpSpPr>
          <p:nvPr/>
        </p:nvGrpSpPr>
        <p:grpSpPr bwMode="auto">
          <a:xfrm>
            <a:off x="2282825" y="2506663"/>
            <a:ext cx="242888" cy="284162"/>
            <a:chOff x="1310" y="926"/>
            <a:chExt cx="153" cy="179"/>
          </a:xfrm>
        </p:grpSpPr>
        <p:sp>
          <p:nvSpPr>
            <p:cNvPr id="7275" name="Line 72"/>
            <p:cNvSpPr>
              <a:spLocks noChangeShapeType="1"/>
            </p:cNvSpPr>
            <p:nvPr/>
          </p:nvSpPr>
          <p:spPr bwMode="auto">
            <a:xfrm>
              <a:off x="1310" y="926"/>
              <a:ext cx="95" cy="11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76" name="Freeform 73"/>
            <p:cNvSpPr>
              <a:spLocks/>
            </p:cNvSpPr>
            <p:nvPr/>
          </p:nvSpPr>
          <p:spPr bwMode="auto">
            <a:xfrm>
              <a:off x="1366" y="1003"/>
              <a:ext cx="97" cy="102"/>
            </a:xfrm>
            <a:custGeom>
              <a:avLst/>
              <a:gdLst>
                <a:gd name="T0" fmla="*/ 0 w 97"/>
                <a:gd name="T1" fmla="*/ 61 h 102"/>
                <a:gd name="T2" fmla="*/ 97 w 97"/>
                <a:gd name="T3" fmla="*/ 102 h 102"/>
                <a:gd name="T4" fmla="*/ 72 w 97"/>
                <a:gd name="T5" fmla="*/ 0 h 102"/>
                <a:gd name="T6" fmla="*/ 0 w 97"/>
                <a:gd name="T7" fmla="*/ 61 h 102"/>
                <a:gd name="T8" fmla="*/ 0 60000 65536"/>
                <a:gd name="T9" fmla="*/ 0 60000 65536"/>
                <a:gd name="T10" fmla="*/ 0 60000 65536"/>
                <a:gd name="T11" fmla="*/ 0 60000 65536"/>
                <a:gd name="T12" fmla="*/ 0 w 97"/>
                <a:gd name="T13" fmla="*/ 0 h 102"/>
                <a:gd name="T14" fmla="*/ 97 w 97"/>
                <a:gd name="T15" fmla="*/ 102 h 102"/>
              </a:gdLst>
              <a:ahLst/>
              <a:cxnLst>
                <a:cxn ang="T8">
                  <a:pos x="T0" y="T1"/>
                </a:cxn>
                <a:cxn ang="T9">
                  <a:pos x="T2" y="T3"/>
                </a:cxn>
                <a:cxn ang="T10">
                  <a:pos x="T4" y="T5"/>
                </a:cxn>
                <a:cxn ang="T11">
                  <a:pos x="T6" y="T7"/>
                </a:cxn>
              </a:cxnLst>
              <a:rect l="T12" t="T13" r="T14" b="T15"/>
              <a:pathLst>
                <a:path w="97" h="102">
                  <a:moveTo>
                    <a:pt x="0" y="61"/>
                  </a:moveTo>
                  <a:lnTo>
                    <a:pt x="97" y="102"/>
                  </a:lnTo>
                  <a:lnTo>
                    <a:pt x="72" y="0"/>
                  </a:lnTo>
                  <a:lnTo>
                    <a:pt x="0"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grpSp>
      <p:grpSp>
        <p:nvGrpSpPr>
          <p:cNvPr id="7236" name="Group 74"/>
          <p:cNvGrpSpPr>
            <a:grpSpLocks/>
          </p:cNvGrpSpPr>
          <p:nvPr/>
        </p:nvGrpSpPr>
        <p:grpSpPr bwMode="auto">
          <a:xfrm>
            <a:off x="2925763" y="2522538"/>
            <a:ext cx="344487" cy="314325"/>
            <a:chOff x="1715" y="936"/>
            <a:chExt cx="217" cy="198"/>
          </a:xfrm>
        </p:grpSpPr>
        <p:sp>
          <p:nvSpPr>
            <p:cNvPr id="7273" name="Line 75"/>
            <p:cNvSpPr>
              <a:spLocks noChangeShapeType="1"/>
            </p:cNvSpPr>
            <p:nvPr/>
          </p:nvSpPr>
          <p:spPr bwMode="auto">
            <a:xfrm>
              <a:off x="1715" y="936"/>
              <a:ext cx="149" cy="136"/>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74" name="Freeform 76"/>
            <p:cNvSpPr>
              <a:spLocks/>
            </p:cNvSpPr>
            <p:nvPr/>
          </p:nvSpPr>
          <p:spPr bwMode="auto">
            <a:xfrm>
              <a:off x="1830" y="1035"/>
              <a:ext cx="102" cy="99"/>
            </a:xfrm>
            <a:custGeom>
              <a:avLst/>
              <a:gdLst>
                <a:gd name="T0" fmla="*/ 0 w 102"/>
                <a:gd name="T1" fmla="*/ 69 h 99"/>
                <a:gd name="T2" fmla="*/ 102 w 102"/>
                <a:gd name="T3" fmla="*/ 99 h 99"/>
                <a:gd name="T4" fmla="*/ 63 w 102"/>
                <a:gd name="T5" fmla="*/ 0 h 99"/>
                <a:gd name="T6" fmla="*/ 0 w 102"/>
                <a:gd name="T7" fmla="*/ 69 h 99"/>
                <a:gd name="T8" fmla="*/ 0 60000 65536"/>
                <a:gd name="T9" fmla="*/ 0 60000 65536"/>
                <a:gd name="T10" fmla="*/ 0 60000 65536"/>
                <a:gd name="T11" fmla="*/ 0 60000 65536"/>
                <a:gd name="T12" fmla="*/ 0 w 102"/>
                <a:gd name="T13" fmla="*/ 0 h 99"/>
                <a:gd name="T14" fmla="*/ 102 w 102"/>
                <a:gd name="T15" fmla="*/ 99 h 99"/>
              </a:gdLst>
              <a:ahLst/>
              <a:cxnLst>
                <a:cxn ang="T8">
                  <a:pos x="T0" y="T1"/>
                </a:cxn>
                <a:cxn ang="T9">
                  <a:pos x="T2" y="T3"/>
                </a:cxn>
                <a:cxn ang="T10">
                  <a:pos x="T4" y="T5"/>
                </a:cxn>
                <a:cxn ang="T11">
                  <a:pos x="T6" y="T7"/>
                </a:cxn>
              </a:cxnLst>
              <a:rect l="T12" t="T13" r="T14" b="T15"/>
              <a:pathLst>
                <a:path w="102" h="99">
                  <a:moveTo>
                    <a:pt x="0" y="69"/>
                  </a:moveTo>
                  <a:lnTo>
                    <a:pt x="102" y="99"/>
                  </a:lnTo>
                  <a:lnTo>
                    <a:pt x="63" y="0"/>
                  </a:lnTo>
                  <a:lnTo>
                    <a:pt x="0"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grpSp>
      <p:grpSp>
        <p:nvGrpSpPr>
          <p:cNvPr id="7237" name="Group 77"/>
          <p:cNvGrpSpPr>
            <a:grpSpLocks/>
          </p:cNvGrpSpPr>
          <p:nvPr/>
        </p:nvGrpSpPr>
        <p:grpSpPr bwMode="auto">
          <a:xfrm>
            <a:off x="2197100" y="3121025"/>
            <a:ext cx="374650" cy="314325"/>
            <a:chOff x="1256" y="1313"/>
            <a:chExt cx="236" cy="198"/>
          </a:xfrm>
        </p:grpSpPr>
        <p:sp>
          <p:nvSpPr>
            <p:cNvPr id="7271" name="Line 78"/>
            <p:cNvSpPr>
              <a:spLocks noChangeShapeType="1"/>
            </p:cNvSpPr>
            <p:nvPr/>
          </p:nvSpPr>
          <p:spPr bwMode="auto">
            <a:xfrm>
              <a:off x="1256" y="1313"/>
              <a:ext cx="165" cy="14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72" name="Freeform 79"/>
            <p:cNvSpPr>
              <a:spLocks/>
            </p:cNvSpPr>
            <p:nvPr/>
          </p:nvSpPr>
          <p:spPr bwMode="auto">
            <a:xfrm>
              <a:off x="1388" y="1415"/>
              <a:ext cx="104" cy="96"/>
            </a:xfrm>
            <a:custGeom>
              <a:avLst/>
              <a:gdLst>
                <a:gd name="T0" fmla="*/ 0 w 104"/>
                <a:gd name="T1" fmla="*/ 72 h 96"/>
                <a:gd name="T2" fmla="*/ 104 w 104"/>
                <a:gd name="T3" fmla="*/ 96 h 96"/>
                <a:gd name="T4" fmla="*/ 60 w 104"/>
                <a:gd name="T5" fmla="*/ 0 h 96"/>
                <a:gd name="T6" fmla="*/ 0 w 104"/>
                <a:gd name="T7" fmla="*/ 72 h 96"/>
                <a:gd name="T8" fmla="*/ 0 60000 65536"/>
                <a:gd name="T9" fmla="*/ 0 60000 65536"/>
                <a:gd name="T10" fmla="*/ 0 60000 65536"/>
                <a:gd name="T11" fmla="*/ 0 60000 65536"/>
                <a:gd name="T12" fmla="*/ 0 w 104"/>
                <a:gd name="T13" fmla="*/ 0 h 96"/>
                <a:gd name="T14" fmla="*/ 104 w 104"/>
                <a:gd name="T15" fmla="*/ 96 h 96"/>
              </a:gdLst>
              <a:ahLst/>
              <a:cxnLst>
                <a:cxn ang="T8">
                  <a:pos x="T0" y="T1"/>
                </a:cxn>
                <a:cxn ang="T9">
                  <a:pos x="T2" y="T3"/>
                </a:cxn>
                <a:cxn ang="T10">
                  <a:pos x="T4" y="T5"/>
                </a:cxn>
                <a:cxn ang="T11">
                  <a:pos x="T6" y="T7"/>
                </a:cxn>
              </a:cxnLst>
              <a:rect l="T12" t="T13" r="T14" b="T15"/>
              <a:pathLst>
                <a:path w="104" h="96">
                  <a:moveTo>
                    <a:pt x="0" y="72"/>
                  </a:moveTo>
                  <a:lnTo>
                    <a:pt x="104" y="96"/>
                  </a:lnTo>
                  <a:lnTo>
                    <a:pt x="60" y="0"/>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grpSp>
      <p:grpSp>
        <p:nvGrpSpPr>
          <p:cNvPr id="7238" name="Group 80"/>
          <p:cNvGrpSpPr>
            <a:grpSpLocks/>
          </p:cNvGrpSpPr>
          <p:nvPr/>
        </p:nvGrpSpPr>
        <p:grpSpPr bwMode="auto">
          <a:xfrm>
            <a:off x="2667000" y="3121025"/>
            <a:ext cx="147638" cy="387350"/>
            <a:chOff x="1552" y="1313"/>
            <a:chExt cx="93" cy="244"/>
          </a:xfrm>
        </p:grpSpPr>
        <p:sp>
          <p:nvSpPr>
            <p:cNvPr id="7269" name="Line 81"/>
            <p:cNvSpPr>
              <a:spLocks noChangeShapeType="1"/>
            </p:cNvSpPr>
            <p:nvPr/>
          </p:nvSpPr>
          <p:spPr bwMode="auto">
            <a:xfrm>
              <a:off x="1598" y="1313"/>
              <a:ext cx="1" cy="15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70" name="Freeform 82"/>
            <p:cNvSpPr>
              <a:spLocks/>
            </p:cNvSpPr>
            <p:nvPr/>
          </p:nvSpPr>
          <p:spPr bwMode="auto">
            <a:xfrm>
              <a:off x="1552" y="1462"/>
              <a:ext cx="93" cy="95"/>
            </a:xfrm>
            <a:custGeom>
              <a:avLst/>
              <a:gdLst>
                <a:gd name="T0" fmla="*/ 0 w 93"/>
                <a:gd name="T1" fmla="*/ 0 h 95"/>
                <a:gd name="T2" fmla="*/ 46 w 93"/>
                <a:gd name="T3" fmla="*/ 95 h 95"/>
                <a:gd name="T4" fmla="*/ 93 w 93"/>
                <a:gd name="T5" fmla="*/ 0 h 95"/>
                <a:gd name="T6" fmla="*/ 0 w 93"/>
                <a:gd name="T7" fmla="*/ 0 h 95"/>
                <a:gd name="T8" fmla="*/ 0 60000 65536"/>
                <a:gd name="T9" fmla="*/ 0 60000 65536"/>
                <a:gd name="T10" fmla="*/ 0 60000 65536"/>
                <a:gd name="T11" fmla="*/ 0 60000 65536"/>
                <a:gd name="T12" fmla="*/ 0 w 93"/>
                <a:gd name="T13" fmla="*/ 0 h 95"/>
                <a:gd name="T14" fmla="*/ 93 w 93"/>
                <a:gd name="T15" fmla="*/ 95 h 95"/>
              </a:gdLst>
              <a:ahLst/>
              <a:cxnLst>
                <a:cxn ang="T8">
                  <a:pos x="T0" y="T1"/>
                </a:cxn>
                <a:cxn ang="T9">
                  <a:pos x="T2" y="T3"/>
                </a:cxn>
                <a:cxn ang="T10">
                  <a:pos x="T4" y="T5"/>
                </a:cxn>
                <a:cxn ang="T11">
                  <a:pos x="T6" y="T7"/>
                </a:cxn>
              </a:cxnLst>
              <a:rect l="T12" t="T13" r="T14" b="T15"/>
              <a:pathLst>
                <a:path w="93" h="95">
                  <a:moveTo>
                    <a:pt x="0" y="0"/>
                  </a:moveTo>
                  <a:lnTo>
                    <a:pt x="46" y="95"/>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grpSp>
      <p:grpSp>
        <p:nvGrpSpPr>
          <p:cNvPr id="7239" name="Group 83"/>
          <p:cNvGrpSpPr>
            <a:grpSpLocks/>
          </p:cNvGrpSpPr>
          <p:nvPr/>
        </p:nvGrpSpPr>
        <p:grpSpPr bwMode="auto">
          <a:xfrm>
            <a:off x="2038350" y="3748088"/>
            <a:ext cx="149225" cy="371475"/>
            <a:chOff x="1156" y="1708"/>
            <a:chExt cx="94" cy="234"/>
          </a:xfrm>
        </p:grpSpPr>
        <p:sp>
          <p:nvSpPr>
            <p:cNvPr id="7267" name="Line 84"/>
            <p:cNvSpPr>
              <a:spLocks noChangeShapeType="1"/>
            </p:cNvSpPr>
            <p:nvPr/>
          </p:nvSpPr>
          <p:spPr bwMode="auto">
            <a:xfrm>
              <a:off x="1202" y="1708"/>
              <a:ext cx="1" cy="14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68" name="Freeform 85"/>
            <p:cNvSpPr>
              <a:spLocks/>
            </p:cNvSpPr>
            <p:nvPr/>
          </p:nvSpPr>
          <p:spPr bwMode="auto">
            <a:xfrm>
              <a:off x="1156" y="1849"/>
              <a:ext cx="94" cy="93"/>
            </a:xfrm>
            <a:custGeom>
              <a:avLst/>
              <a:gdLst>
                <a:gd name="T0" fmla="*/ 0 w 94"/>
                <a:gd name="T1" fmla="*/ 0 h 93"/>
                <a:gd name="T2" fmla="*/ 48 w 94"/>
                <a:gd name="T3" fmla="*/ 93 h 93"/>
                <a:gd name="T4" fmla="*/ 94 w 94"/>
                <a:gd name="T5" fmla="*/ 0 h 93"/>
                <a:gd name="T6" fmla="*/ 0 w 94"/>
                <a:gd name="T7" fmla="*/ 0 h 93"/>
                <a:gd name="T8" fmla="*/ 0 60000 65536"/>
                <a:gd name="T9" fmla="*/ 0 60000 65536"/>
                <a:gd name="T10" fmla="*/ 0 60000 65536"/>
                <a:gd name="T11" fmla="*/ 0 60000 65536"/>
                <a:gd name="T12" fmla="*/ 0 w 94"/>
                <a:gd name="T13" fmla="*/ 0 h 93"/>
                <a:gd name="T14" fmla="*/ 94 w 94"/>
                <a:gd name="T15" fmla="*/ 93 h 93"/>
              </a:gdLst>
              <a:ahLst/>
              <a:cxnLst>
                <a:cxn ang="T8">
                  <a:pos x="T0" y="T1"/>
                </a:cxn>
                <a:cxn ang="T9">
                  <a:pos x="T2" y="T3"/>
                </a:cxn>
                <a:cxn ang="T10">
                  <a:pos x="T4" y="T5"/>
                </a:cxn>
                <a:cxn ang="T11">
                  <a:pos x="T6" y="T7"/>
                </a:cxn>
              </a:cxnLst>
              <a:rect l="T12" t="T13" r="T14" b="T15"/>
              <a:pathLst>
                <a:path w="94" h="93">
                  <a:moveTo>
                    <a:pt x="0" y="0"/>
                  </a:moveTo>
                  <a:lnTo>
                    <a:pt x="48" y="93"/>
                  </a:lnTo>
                  <a:lnTo>
                    <a:pt x="9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grpSp>
      <p:grpSp>
        <p:nvGrpSpPr>
          <p:cNvPr id="7240" name="Group 86"/>
          <p:cNvGrpSpPr>
            <a:grpSpLocks/>
          </p:cNvGrpSpPr>
          <p:nvPr/>
        </p:nvGrpSpPr>
        <p:grpSpPr bwMode="auto">
          <a:xfrm>
            <a:off x="2624138" y="3762375"/>
            <a:ext cx="147637" cy="357188"/>
            <a:chOff x="1525" y="1717"/>
            <a:chExt cx="93" cy="225"/>
          </a:xfrm>
        </p:grpSpPr>
        <p:sp>
          <p:nvSpPr>
            <p:cNvPr id="7265" name="Line 87"/>
            <p:cNvSpPr>
              <a:spLocks noChangeShapeType="1"/>
            </p:cNvSpPr>
            <p:nvPr/>
          </p:nvSpPr>
          <p:spPr bwMode="auto">
            <a:xfrm>
              <a:off x="1571" y="1717"/>
              <a:ext cx="1" cy="13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66" name="Freeform 88"/>
            <p:cNvSpPr>
              <a:spLocks/>
            </p:cNvSpPr>
            <p:nvPr/>
          </p:nvSpPr>
          <p:spPr bwMode="auto">
            <a:xfrm>
              <a:off x="1525" y="1849"/>
              <a:ext cx="93" cy="93"/>
            </a:xfrm>
            <a:custGeom>
              <a:avLst/>
              <a:gdLst>
                <a:gd name="T0" fmla="*/ 0 w 93"/>
                <a:gd name="T1" fmla="*/ 0 h 93"/>
                <a:gd name="T2" fmla="*/ 47 w 93"/>
                <a:gd name="T3" fmla="*/ 93 h 93"/>
                <a:gd name="T4" fmla="*/ 93 w 93"/>
                <a:gd name="T5" fmla="*/ 0 h 93"/>
                <a:gd name="T6" fmla="*/ 0 w 93"/>
                <a:gd name="T7" fmla="*/ 0 h 93"/>
                <a:gd name="T8" fmla="*/ 0 60000 65536"/>
                <a:gd name="T9" fmla="*/ 0 60000 65536"/>
                <a:gd name="T10" fmla="*/ 0 60000 65536"/>
                <a:gd name="T11" fmla="*/ 0 60000 65536"/>
                <a:gd name="T12" fmla="*/ 0 w 93"/>
                <a:gd name="T13" fmla="*/ 0 h 93"/>
                <a:gd name="T14" fmla="*/ 93 w 93"/>
                <a:gd name="T15" fmla="*/ 93 h 93"/>
              </a:gdLst>
              <a:ahLst/>
              <a:cxnLst>
                <a:cxn ang="T8">
                  <a:pos x="T0" y="T1"/>
                </a:cxn>
                <a:cxn ang="T9">
                  <a:pos x="T2" y="T3"/>
                </a:cxn>
                <a:cxn ang="T10">
                  <a:pos x="T4" y="T5"/>
                </a:cxn>
                <a:cxn ang="T11">
                  <a:pos x="T6" y="T7"/>
                </a:cxn>
              </a:cxnLst>
              <a:rect l="T12" t="T13" r="T14" b="T15"/>
              <a:pathLst>
                <a:path w="93" h="93">
                  <a:moveTo>
                    <a:pt x="0" y="0"/>
                  </a:moveTo>
                  <a:lnTo>
                    <a:pt x="47" y="93"/>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grpSp>
      <p:grpSp>
        <p:nvGrpSpPr>
          <p:cNvPr id="7241" name="Group 89"/>
          <p:cNvGrpSpPr>
            <a:grpSpLocks/>
          </p:cNvGrpSpPr>
          <p:nvPr/>
        </p:nvGrpSpPr>
        <p:grpSpPr bwMode="auto">
          <a:xfrm>
            <a:off x="2995613" y="3835400"/>
            <a:ext cx="247650" cy="284163"/>
            <a:chOff x="1759" y="1763"/>
            <a:chExt cx="156" cy="179"/>
          </a:xfrm>
        </p:grpSpPr>
        <p:sp>
          <p:nvSpPr>
            <p:cNvPr id="7263" name="Line 90"/>
            <p:cNvSpPr>
              <a:spLocks noChangeShapeType="1"/>
            </p:cNvSpPr>
            <p:nvPr/>
          </p:nvSpPr>
          <p:spPr bwMode="auto">
            <a:xfrm>
              <a:off x="1759" y="1763"/>
              <a:ext cx="97" cy="11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64" name="Freeform 91"/>
            <p:cNvSpPr>
              <a:spLocks/>
            </p:cNvSpPr>
            <p:nvPr/>
          </p:nvSpPr>
          <p:spPr bwMode="auto">
            <a:xfrm>
              <a:off x="1817" y="1840"/>
              <a:ext cx="98" cy="102"/>
            </a:xfrm>
            <a:custGeom>
              <a:avLst/>
              <a:gdLst>
                <a:gd name="T0" fmla="*/ 0 w 98"/>
                <a:gd name="T1" fmla="*/ 62 h 102"/>
                <a:gd name="T2" fmla="*/ 98 w 98"/>
                <a:gd name="T3" fmla="*/ 102 h 102"/>
                <a:gd name="T4" fmla="*/ 72 w 98"/>
                <a:gd name="T5" fmla="*/ 0 h 102"/>
                <a:gd name="T6" fmla="*/ 0 w 98"/>
                <a:gd name="T7" fmla="*/ 62 h 102"/>
                <a:gd name="T8" fmla="*/ 0 60000 65536"/>
                <a:gd name="T9" fmla="*/ 0 60000 65536"/>
                <a:gd name="T10" fmla="*/ 0 60000 65536"/>
                <a:gd name="T11" fmla="*/ 0 60000 65536"/>
                <a:gd name="T12" fmla="*/ 0 w 98"/>
                <a:gd name="T13" fmla="*/ 0 h 102"/>
                <a:gd name="T14" fmla="*/ 98 w 98"/>
                <a:gd name="T15" fmla="*/ 102 h 102"/>
              </a:gdLst>
              <a:ahLst/>
              <a:cxnLst>
                <a:cxn ang="T8">
                  <a:pos x="T0" y="T1"/>
                </a:cxn>
                <a:cxn ang="T9">
                  <a:pos x="T2" y="T3"/>
                </a:cxn>
                <a:cxn ang="T10">
                  <a:pos x="T4" y="T5"/>
                </a:cxn>
                <a:cxn ang="T11">
                  <a:pos x="T6" y="T7"/>
                </a:cxn>
              </a:cxnLst>
              <a:rect l="T12" t="T13" r="T14" b="T15"/>
              <a:pathLst>
                <a:path w="98" h="102">
                  <a:moveTo>
                    <a:pt x="0" y="62"/>
                  </a:moveTo>
                  <a:lnTo>
                    <a:pt x="98" y="102"/>
                  </a:lnTo>
                  <a:lnTo>
                    <a:pt x="72" y="0"/>
                  </a:lnTo>
                  <a:lnTo>
                    <a:pt x="0"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grpSp>
      <p:grpSp>
        <p:nvGrpSpPr>
          <p:cNvPr id="7242" name="Group 92"/>
          <p:cNvGrpSpPr>
            <a:grpSpLocks/>
          </p:cNvGrpSpPr>
          <p:nvPr/>
        </p:nvGrpSpPr>
        <p:grpSpPr bwMode="auto">
          <a:xfrm>
            <a:off x="3652838" y="3848100"/>
            <a:ext cx="257175" cy="258763"/>
            <a:chOff x="2173" y="1771"/>
            <a:chExt cx="162" cy="163"/>
          </a:xfrm>
        </p:grpSpPr>
        <p:sp>
          <p:nvSpPr>
            <p:cNvPr id="7261" name="Line 93"/>
            <p:cNvSpPr>
              <a:spLocks noChangeShapeType="1"/>
            </p:cNvSpPr>
            <p:nvPr/>
          </p:nvSpPr>
          <p:spPr bwMode="auto">
            <a:xfrm>
              <a:off x="2173" y="1771"/>
              <a:ext cx="98" cy="9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62" name="Freeform 94"/>
            <p:cNvSpPr>
              <a:spLocks/>
            </p:cNvSpPr>
            <p:nvPr/>
          </p:nvSpPr>
          <p:spPr bwMode="auto">
            <a:xfrm>
              <a:off x="2235" y="1833"/>
              <a:ext cx="100" cy="101"/>
            </a:xfrm>
            <a:custGeom>
              <a:avLst/>
              <a:gdLst>
                <a:gd name="T0" fmla="*/ 0 w 100"/>
                <a:gd name="T1" fmla="*/ 66 h 101"/>
                <a:gd name="T2" fmla="*/ 100 w 100"/>
                <a:gd name="T3" fmla="*/ 101 h 101"/>
                <a:gd name="T4" fmla="*/ 67 w 100"/>
                <a:gd name="T5" fmla="*/ 0 h 101"/>
                <a:gd name="T6" fmla="*/ 0 w 100"/>
                <a:gd name="T7" fmla="*/ 66 h 101"/>
                <a:gd name="T8" fmla="*/ 0 60000 65536"/>
                <a:gd name="T9" fmla="*/ 0 60000 65536"/>
                <a:gd name="T10" fmla="*/ 0 60000 65536"/>
                <a:gd name="T11" fmla="*/ 0 60000 65536"/>
                <a:gd name="T12" fmla="*/ 0 w 100"/>
                <a:gd name="T13" fmla="*/ 0 h 101"/>
                <a:gd name="T14" fmla="*/ 100 w 100"/>
                <a:gd name="T15" fmla="*/ 101 h 101"/>
              </a:gdLst>
              <a:ahLst/>
              <a:cxnLst>
                <a:cxn ang="T8">
                  <a:pos x="T0" y="T1"/>
                </a:cxn>
                <a:cxn ang="T9">
                  <a:pos x="T2" y="T3"/>
                </a:cxn>
                <a:cxn ang="T10">
                  <a:pos x="T4" y="T5"/>
                </a:cxn>
                <a:cxn ang="T11">
                  <a:pos x="T6" y="T7"/>
                </a:cxn>
              </a:cxnLst>
              <a:rect l="T12" t="T13" r="T14" b="T15"/>
              <a:pathLst>
                <a:path w="100" h="101">
                  <a:moveTo>
                    <a:pt x="0" y="66"/>
                  </a:moveTo>
                  <a:lnTo>
                    <a:pt x="100" y="101"/>
                  </a:lnTo>
                  <a:lnTo>
                    <a:pt x="67" y="0"/>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grpSp>
      <p:grpSp>
        <p:nvGrpSpPr>
          <p:cNvPr id="7243" name="Group 95"/>
          <p:cNvGrpSpPr>
            <a:grpSpLocks/>
          </p:cNvGrpSpPr>
          <p:nvPr/>
        </p:nvGrpSpPr>
        <p:grpSpPr bwMode="auto">
          <a:xfrm>
            <a:off x="3338513" y="3133725"/>
            <a:ext cx="147637" cy="360363"/>
            <a:chOff x="1975" y="1321"/>
            <a:chExt cx="93" cy="227"/>
          </a:xfrm>
        </p:grpSpPr>
        <p:sp>
          <p:nvSpPr>
            <p:cNvPr id="7259" name="Line 96"/>
            <p:cNvSpPr>
              <a:spLocks noChangeShapeType="1"/>
            </p:cNvSpPr>
            <p:nvPr/>
          </p:nvSpPr>
          <p:spPr bwMode="auto">
            <a:xfrm>
              <a:off x="2021" y="1321"/>
              <a:ext cx="1" cy="13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60" name="Freeform 97"/>
            <p:cNvSpPr>
              <a:spLocks/>
            </p:cNvSpPr>
            <p:nvPr/>
          </p:nvSpPr>
          <p:spPr bwMode="auto">
            <a:xfrm>
              <a:off x="1975" y="1453"/>
              <a:ext cx="93" cy="95"/>
            </a:xfrm>
            <a:custGeom>
              <a:avLst/>
              <a:gdLst>
                <a:gd name="T0" fmla="*/ 0 w 93"/>
                <a:gd name="T1" fmla="*/ 0 h 95"/>
                <a:gd name="T2" fmla="*/ 46 w 93"/>
                <a:gd name="T3" fmla="*/ 95 h 95"/>
                <a:gd name="T4" fmla="*/ 93 w 93"/>
                <a:gd name="T5" fmla="*/ 0 h 95"/>
                <a:gd name="T6" fmla="*/ 0 w 93"/>
                <a:gd name="T7" fmla="*/ 0 h 95"/>
                <a:gd name="T8" fmla="*/ 0 60000 65536"/>
                <a:gd name="T9" fmla="*/ 0 60000 65536"/>
                <a:gd name="T10" fmla="*/ 0 60000 65536"/>
                <a:gd name="T11" fmla="*/ 0 60000 65536"/>
                <a:gd name="T12" fmla="*/ 0 w 93"/>
                <a:gd name="T13" fmla="*/ 0 h 95"/>
                <a:gd name="T14" fmla="*/ 93 w 93"/>
                <a:gd name="T15" fmla="*/ 95 h 95"/>
              </a:gdLst>
              <a:ahLst/>
              <a:cxnLst>
                <a:cxn ang="T8">
                  <a:pos x="T0" y="T1"/>
                </a:cxn>
                <a:cxn ang="T9">
                  <a:pos x="T2" y="T3"/>
                </a:cxn>
                <a:cxn ang="T10">
                  <a:pos x="T4" y="T5"/>
                </a:cxn>
                <a:cxn ang="T11">
                  <a:pos x="T6" y="T7"/>
                </a:cxn>
              </a:cxnLst>
              <a:rect l="T12" t="T13" r="T14" b="T15"/>
              <a:pathLst>
                <a:path w="93" h="95">
                  <a:moveTo>
                    <a:pt x="0" y="0"/>
                  </a:moveTo>
                  <a:lnTo>
                    <a:pt x="46" y="95"/>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grpSp>
      <p:grpSp>
        <p:nvGrpSpPr>
          <p:cNvPr id="7244" name="Group 98"/>
          <p:cNvGrpSpPr>
            <a:grpSpLocks/>
          </p:cNvGrpSpPr>
          <p:nvPr/>
        </p:nvGrpSpPr>
        <p:grpSpPr bwMode="auto">
          <a:xfrm>
            <a:off x="3352800" y="2549525"/>
            <a:ext cx="147638" cy="314325"/>
            <a:chOff x="1984" y="953"/>
            <a:chExt cx="93" cy="198"/>
          </a:xfrm>
        </p:grpSpPr>
        <p:sp>
          <p:nvSpPr>
            <p:cNvPr id="7257" name="Line 99"/>
            <p:cNvSpPr>
              <a:spLocks noChangeShapeType="1"/>
            </p:cNvSpPr>
            <p:nvPr/>
          </p:nvSpPr>
          <p:spPr bwMode="auto">
            <a:xfrm>
              <a:off x="2030" y="953"/>
              <a:ext cx="1" cy="10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58" name="Freeform 100"/>
            <p:cNvSpPr>
              <a:spLocks/>
            </p:cNvSpPr>
            <p:nvPr/>
          </p:nvSpPr>
          <p:spPr bwMode="auto">
            <a:xfrm>
              <a:off x="1984" y="1058"/>
              <a:ext cx="93" cy="93"/>
            </a:xfrm>
            <a:custGeom>
              <a:avLst/>
              <a:gdLst>
                <a:gd name="T0" fmla="*/ 0 w 93"/>
                <a:gd name="T1" fmla="*/ 0 h 93"/>
                <a:gd name="T2" fmla="*/ 46 w 93"/>
                <a:gd name="T3" fmla="*/ 93 h 93"/>
                <a:gd name="T4" fmla="*/ 93 w 93"/>
                <a:gd name="T5" fmla="*/ 0 h 93"/>
                <a:gd name="T6" fmla="*/ 0 w 93"/>
                <a:gd name="T7" fmla="*/ 0 h 93"/>
                <a:gd name="T8" fmla="*/ 0 60000 65536"/>
                <a:gd name="T9" fmla="*/ 0 60000 65536"/>
                <a:gd name="T10" fmla="*/ 0 60000 65536"/>
                <a:gd name="T11" fmla="*/ 0 60000 65536"/>
                <a:gd name="T12" fmla="*/ 0 w 93"/>
                <a:gd name="T13" fmla="*/ 0 h 93"/>
                <a:gd name="T14" fmla="*/ 93 w 93"/>
                <a:gd name="T15" fmla="*/ 93 h 93"/>
              </a:gdLst>
              <a:ahLst/>
              <a:cxnLst>
                <a:cxn ang="T8">
                  <a:pos x="T0" y="T1"/>
                </a:cxn>
                <a:cxn ang="T9">
                  <a:pos x="T2" y="T3"/>
                </a:cxn>
                <a:cxn ang="T10">
                  <a:pos x="T4" y="T5"/>
                </a:cxn>
                <a:cxn ang="T11">
                  <a:pos x="T6" y="T7"/>
                </a:cxn>
              </a:cxnLst>
              <a:rect l="T12" t="T13" r="T14" b="T15"/>
              <a:pathLst>
                <a:path w="93" h="93">
                  <a:moveTo>
                    <a:pt x="0" y="0"/>
                  </a:moveTo>
                  <a:lnTo>
                    <a:pt x="46" y="93"/>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grpSp>
      <p:grpSp>
        <p:nvGrpSpPr>
          <p:cNvPr id="7245" name="Group 101"/>
          <p:cNvGrpSpPr>
            <a:grpSpLocks/>
          </p:cNvGrpSpPr>
          <p:nvPr/>
        </p:nvGrpSpPr>
        <p:grpSpPr bwMode="auto">
          <a:xfrm>
            <a:off x="2609850" y="4405313"/>
            <a:ext cx="149225" cy="312737"/>
            <a:chOff x="1516" y="2122"/>
            <a:chExt cx="94" cy="197"/>
          </a:xfrm>
        </p:grpSpPr>
        <p:sp>
          <p:nvSpPr>
            <p:cNvPr id="7255" name="Line 102"/>
            <p:cNvSpPr>
              <a:spLocks noChangeShapeType="1"/>
            </p:cNvSpPr>
            <p:nvPr/>
          </p:nvSpPr>
          <p:spPr bwMode="auto">
            <a:xfrm>
              <a:off x="1562" y="2122"/>
              <a:ext cx="1" cy="106"/>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56" name="Freeform 103"/>
            <p:cNvSpPr>
              <a:spLocks/>
            </p:cNvSpPr>
            <p:nvPr/>
          </p:nvSpPr>
          <p:spPr bwMode="auto">
            <a:xfrm>
              <a:off x="1516" y="2226"/>
              <a:ext cx="94" cy="93"/>
            </a:xfrm>
            <a:custGeom>
              <a:avLst/>
              <a:gdLst>
                <a:gd name="T0" fmla="*/ 0 w 94"/>
                <a:gd name="T1" fmla="*/ 0 h 93"/>
                <a:gd name="T2" fmla="*/ 47 w 94"/>
                <a:gd name="T3" fmla="*/ 93 h 93"/>
                <a:gd name="T4" fmla="*/ 94 w 94"/>
                <a:gd name="T5" fmla="*/ 0 h 93"/>
                <a:gd name="T6" fmla="*/ 0 w 94"/>
                <a:gd name="T7" fmla="*/ 0 h 93"/>
                <a:gd name="T8" fmla="*/ 0 60000 65536"/>
                <a:gd name="T9" fmla="*/ 0 60000 65536"/>
                <a:gd name="T10" fmla="*/ 0 60000 65536"/>
                <a:gd name="T11" fmla="*/ 0 60000 65536"/>
                <a:gd name="T12" fmla="*/ 0 w 94"/>
                <a:gd name="T13" fmla="*/ 0 h 93"/>
                <a:gd name="T14" fmla="*/ 94 w 94"/>
                <a:gd name="T15" fmla="*/ 93 h 93"/>
              </a:gdLst>
              <a:ahLst/>
              <a:cxnLst>
                <a:cxn ang="T8">
                  <a:pos x="T0" y="T1"/>
                </a:cxn>
                <a:cxn ang="T9">
                  <a:pos x="T2" y="T3"/>
                </a:cxn>
                <a:cxn ang="T10">
                  <a:pos x="T4" y="T5"/>
                </a:cxn>
                <a:cxn ang="T11">
                  <a:pos x="T6" y="T7"/>
                </a:cxn>
              </a:cxnLst>
              <a:rect l="T12" t="T13" r="T14" b="T15"/>
              <a:pathLst>
                <a:path w="94" h="93">
                  <a:moveTo>
                    <a:pt x="0" y="0"/>
                  </a:moveTo>
                  <a:lnTo>
                    <a:pt x="47" y="93"/>
                  </a:lnTo>
                  <a:lnTo>
                    <a:pt x="9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grpSp>
      <p:grpSp>
        <p:nvGrpSpPr>
          <p:cNvPr id="7246" name="Group 104"/>
          <p:cNvGrpSpPr>
            <a:grpSpLocks/>
          </p:cNvGrpSpPr>
          <p:nvPr/>
        </p:nvGrpSpPr>
        <p:grpSpPr bwMode="auto">
          <a:xfrm>
            <a:off x="2009775" y="4419600"/>
            <a:ext cx="147638" cy="271463"/>
            <a:chOff x="1138" y="2131"/>
            <a:chExt cx="93" cy="171"/>
          </a:xfrm>
        </p:grpSpPr>
        <p:sp>
          <p:nvSpPr>
            <p:cNvPr id="7253" name="Line 105"/>
            <p:cNvSpPr>
              <a:spLocks noChangeShapeType="1"/>
            </p:cNvSpPr>
            <p:nvPr/>
          </p:nvSpPr>
          <p:spPr bwMode="auto">
            <a:xfrm>
              <a:off x="1184" y="2131"/>
              <a:ext cx="1" cy="8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54" name="Freeform 106"/>
            <p:cNvSpPr>
              <a:spLocks/>
            </p:cNvSpPr>
            <p:nvPr/>
          </p:nvSpPr>
          <p:spPr bwMode="auto">
            <a:xfrm>
              <a:off x="1138" y="2208"/>
              <a:ext cx="93" cy="94"/>
            </a:xfrm>
            <a:custGeom>
              <a:avLst/>
              <a:gdLst>
                <a:gd name="T0" fmla="*/ 0 w 93"/>
                <a:gd name="T1" fmla="*/ 0 h 94"/>
                <a:gd name="T2" fmla="*/ 46 w 93"/>
                <a:gd name="T3" fmla="*/ 94 h 94"/>
                <a:gd name="T4" fmla="*/ 93 w 93"/>
                <a:gd name="T5" fmla="*/ 0 h 94"/>
                <a:gd name="T6" fmla="*/ 0 w 93"/>
                <a:gd name="T7" fmla="*/ 0 h 94"/>
                <a:gd name="T8" fmla="*/ 0 60000 65536"/>
                <a:gd name="T9" fmla="*/ 0 60000 65536"/>
                <a:gd name="T10" fmla="*/ 0 60000 65536"/>
                <a:gd name="T11" fmla="*/ 0 60000 65536"/>
                <a:gd name="T12" fmla="*/ 0 w 93"/>
                <a:gd name="T13" fmla="*/ 0 h 94"/>
                <a:gd name="T14" fmla="*/ 93 w 93"/>
                <a:gd name="T15" fmla="*/ 94 h 94"/>
              </a:gdLst>
              <a:ahLst/>
              <a:cxnLst>
                <a:cxn ang="T8">
                  <a:pos x="T0" y="T1"/>
                </a:cxn>
                <a:cxn ang="T9">
                  <a:pos x="T2" y="T3"/>
                </a:cxn>
                <a:cxn ang="T10">
                  <a:pos x="T4" y="T5"/>
                </a:cxn>
                <a:cxn ang="T11">
                  <a:pos x="T6" y="T7"/>
                </a:cxn>
              </a:cxnLst>
              <a:rect l="T12" t="T13" r="T14" b="T15"/>
              <a:pathLst>
                <a:path w="93" h="94">
                  <a:moveTo>
                    <a:pt x="0" y="0"/>
                  </a:moveTo>
                  <a:lnTo>
                    <a:pt x="46" y="94"/>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grpSp>
      <p:grpSp>
        <p:nvGrpSpPr>
          <p:cNvPr id="7247" name="Group 107"/>
          <p:cNvGrpSpPr>
            <a:grpSpLocks/>
          </p:cNvGrpSpPr>
          <p:nvPr/>
        </p:nvGrpSpPr>
        <p:grpSpPr bwMode="auto">
          <a:xfrm>
            <a:off x="3365500" y="4446588"/>
            <a:ext cx="149225" cy="271462"/>
            <a:chOff x="1992" y="2148"/>
            <a:chExt cx="94" cy="171"/>
          </a:xfrm>
        </p:grpSpPr>
        <p:sp>
          <p:nvSpPr>
            <p:cNvPr id="7251" name="Line 108"/>
            <p:cNvSpPr>
              <a:spLocks noChangeShapeType="1"/>
            </p:cNvSpPr>
            <p:nvPr/>
          </p:nvSpPr>
          <p:spPr bwMode="auto">
            <a:xfrm>
              <a:off x="2038" y="2148"/>
              <a:ext cx="1" cy="8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sp>
          <p:nvSpPr>
            <p:cNvPr id="7252" name="Freeform 109"/>
            <p:cNvSpPr>
              <a:spLocks/>
            </p:cNvSpPr>
            <p:nvPr/>
          </p:nvSpPr>
          <p:spPr bwMode="auto">
            <a:xfrm>
              <a:off x="1992" y="2226"/>
              <a:ext cx="94" cy="93"/>
            </a:xfrm>
            <a:custGeom>
              <a:avLst/>
              <a:gdLst>
                <a:gd name="T0" fmla="*/ 0 w 94"/>
                <a:gd name="T1" fmla="*/ 0 h 93"/>
                <a:gd name="T2" fmla="*/ 46 w 94"/>
                <a:gd name="T3" fmla="*/ 93 h 93"/>
                <a:gd name="T4" fmla="*/ 94 w 94"/>
                <a:gd name="T5" fmla="*/ 0 h 93"/>
                <a:gd name="T6" fmla="*/ 0 w 94"/>
                <a:gd name="T7" fmla="*/ 0 h 93"/>
                <a:gd name="T8" fmla="*/ 0 60000 65536"/>
                <a:gd name="T9" fmla="*/ 0 60000 65536"/>
                <a:gd name="T10" fmla="*/ 0 60000 65536"/>
                <a:gd name="T11" fmla="*/ 0 60000 65536"/>
                <a:gd name="T12" fmla="*/ 0 w 94"/>
                <a:gd name="T13" fmla="*/ 0 h 93"/>
                <a:gd name="T14" fmla="*/ 94 w 94"/>
                <a:gd name="T15" fmla="*/ 93 h 93"/>
              </a:gdLst>
              <a:ahLst/>
              <a:cxnLst>
                <a:cxn ang="T8">
                  <a:pos x="T0" y="T1"/>
                </a:cxn>
                <a:cxn ang="T9">
                  <a:pos x="T2" y="T3"/>
                </a:cxn>
                <a:cxn ang="T10">
                  <a:pos x="T4" y="T5"/>
                </a:cxn>
                <a:cxn ang="T11">
                  <a:pos x="T6" y="T7"/>
                </a:cxn>
              </a:cxnLst>
              <a:rect l="T12" t="T13" r="T14" b="T15"/>
              <a:pathLst>
                <a:path w="94" h="93">
                  <a:moveTo>
                    <a:pt x="0" y="0"/>
                  </a:moveTo>
                  <a:lnTo>
                    <a:pt x="46" y="93"/>
                  </a:lnTo>
                  <a:lnTo>
                    <a:pt x="9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grpSp>
      <p:sp>
        <p:nvSpPr>
          <p:cNvPr id="7248" name="Line 110"/>
          <p:cNvSpPr>
            <a:spLocks noChangeShapeType="1"/>
          </p:cNvSpPr>
          <p:nvPr/>
        </p:nvSpPr>
        <p:spPr bwMode="auto">
          <a:xfrm flipV="1">
            <a:off x="2781300" y="4986338"/>
            <a:ext cx="1524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smtClean="0">
              <a:ln>
                <a:noFill/>
              </a:ln>
              <a:solidFill>
                <a:srgbClr val="808080"/>
              </a:solidFill>
              <a:effectLst/>
              <a:uLnTx/>
              <a:uFillTx/>
              <a:latin typeface="Times New Roman"/>
              <a:ea typeface="+mn-ea"/>
              <a:cs typeface="Arial"/>
            </a:endParaRPr>
          </a:p>
        </p:txBody>
      </p:sp>
      <p:pic>
        <p:nvPicPr>
          <p:cNvPr id="7249" name="Picture 111" descr="upd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951038"/>
            <a:ext cx="4052888" cy="39227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170" name="Object 112"/>
          <p:cNvGraphicFramePr>
            <a:graphicFrameLocks noChangeAspect="1"/>
          </p:cNvGraphicFramePr>
          <p:nvPr/>
        </p:nvGraphicFramePr>
        <p:xfrm>
          <a:off x="731838" y="225425"/>
          <a:ext cx="7851775" cy="2943225"/>
        </p:xfrm>
        <a:graphic>
          <a:graphicData uri="http://schemas.openxmlformats.org/presentationml/2006/ole">
            <mc:AlternateContent xmlns:mc="http://schemas.openxmlformats.org/markup-compatibility/2006">
              <mc:Choice xmlns:v="urn:schemas-microsoft-com:vml" Requires="v">
                <p:oleObj spid="_x0000_s52234" name="Document" r:id="rId4" imgW="3917416" imgH="1474557" progId="Word.Document.8">
                  <p:embed/>
                </p:oleObj>
              </mc:Choice>
              <mc:Fallback>
                <p:oleObj name="Document" r:id="rId4" imgW="3917416" imgH="1474557" progId="Word.Document.8">
                  <p:embed/>
                  <p:pic>
                    <p:nvPicPr>
                      <p:cNvPr id="7170" name="Object 1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838" y="225425"/>
                        <a:ext cx="7851775" cy="2943225"/>
                      </a:xfrm>
                      <a:prstGeom prst="rect">
                        <a:avLst/>
                      </a:prstGeom>
                      <a:noFill/>
                      <a:ln>
                        <a:noFill/>
                      </a:ln>
                      <a:effectLst/>
                      <a:extLst>
                        <a:ext uri="{909E8E84-426E-40DD-AFC4-6F175D3DCCD1}">
                          <a14:hiddenFill xmlns:a14="http://schemas.microsoft.com/office/drawing/2010/main">
                            <a:solidFill>
                              <a:srgbClr val="FF9966"/>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50" name="Text Box 113"/>
          <p:cNvSpPr txBox="1">
            <a:spLocks noChangeArrowheads="1"/>
          </p:cNvSpPr>
          <p:nvPr/>
        </p:nvSpPr>
        <p:spPr bwMode="auto">
          <a:xfrm>
            <a:off x="290513" y="6215063"/>
            <a:ext cx="8350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1" lang="en-US" sz="2400" b="0" i="0" u="none" strike="noStrike" kern="1200" cap="none" spc="0" normalizeH="0" baseline="0" noProof="0" smtClean="0">
                <a:ln>
                  <a:noFill/>
                </a:ln>
                <a:solidFill>
                  <a:srgbClr val="003399"/>
                </a:solidFill>
                <a:effectLst/>
                <a:uLnTx/>
                <a:uFillTx/>
                <a:latin typeface="Times New Roman" pitchFamily="18" charset="0"/>
                <a:ea typeface="+mn-ea"/>
                <a:cs typeface="Arial"/>
              </a:rPr>
              <a:t>Useful for example to track where a contaminant may come from</a:t>
            </a:r>
          </a:p>
        </p:txBody>
      </p:sp>
    </p:spTree>
    <p:extLst>
      <p:ext uri="{BB962C8B-B14F-4D97-AF65-F5344CB8AC3E}">
        <p14:creationId xmlns:p14="http://schemas.microsoft.com/office/powerpoint/2010/main" val="14419720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a:spLocks noGrp="1"/>
          </p:cNvSpPr>
          <p:nvPr>
            <p:ph type="title"/>
          </p:nvPr>
        </p:nvSpPr>
        <p:spPr>
          <a:xfrm>
            <a:off x="880072" y="130336"/>
            <a:ext cx="7383857" cy="529538"/>
          </a:xfrm>
        </p:spPr>
        <p:txBody>
          <a:bodyPr>
            <a:noAutofit/>
          </a:bodyPr>
          <a:lstStyle/>
          <a:p>
            <a:pPr algn="ctr">
              <a:lnSpc>
                <a:spcPct val="100000"/>
              </a:lnSpc>
            </a:pPr>
            <a:r>
              <a:rPr lang="en-US" sz="2400" dirty="0"/>
              <a:t>General Proximity Functions as weighted distance to a target set along </a:t>
            </a:r>
            <a:r>
              <a:rPr lang="en-US" sz="2400" dirty="0" err="1"/>
              <a:t>Dinfinity</a:t>
            </a:r>
            <a:r>
              <a:rPr lang="en-US" sz="2400" dirty="0"/>
              <a:t> Flow Directions</a:t>
            </a:r>
            <a:endParaRPr lang="en-US" sz="3200" dirty="0"/>
          </a:p>
        </p:txBody>
      </p:sp>
      <p:sp>
        <p:nvSpPr>
          <p:cNvPr id="142" name="Rectangle 3"/>
          <p:cNvSpPr>
            <a:spLocks noChangeArrowheads="1"/>
          </p:cNvSpPr>
          <p:nvPr/>
        </p:nvSpPr>
        <p:spPr bwMode="auto">
          <a:xfrm>
            <a:off x="0" y="5957438"/>
            <a:ext cx="9144000" cy="738664"/>
          </a:xfrm>
          <a:prstGeom prst="rect">
            <a:avLst/>
          </a:prstGeom>
          <a:noFill/>
          <a:ln w="9525">
            <a:noFill/>
            <a:miter lim="800000"/>
            <a:headEnd/>
            <a:tailEnd/>
          </a:ln>
        </p:spPr>
        <p:txBody>
          <a:bodyPr wrap="square">
            <a:spAutoFit/>
          </a:bodyPr>
          <a:lstStyle/>
          <a:p>
            <a:pPr defTabSz="514350" fontAlgn="base">
              <a:spcBef>
                <a:spcPct val="0"/>
              </a:spcBef>
              <a:spcAft>
                <a:spcPct val="0"/>
              </a:spcAft>
              <a:defRPr/>
            </a:pPr>
            <a:r>
              <a:rPr lang="en-US" sz="1400" dirty="0" err="1">
                <a:solidFill>
                  <a:srgbClr val="7F7F7F"/>
                </a:solidFill>
                <a:latin typeface="MS Sans Serif"/>
                <a:ea typeface="ＭＳ Ｐゴシック"/>
                <a:cs typeface="Arial"/>
              </a:rPr>
              <a:t>Tesfa</a:t>
            </a:r>
            <a:r>
              <a:rPr lang="en-US" sz="1400" dirty="0">
                <a:solidFill>
                  <a:srgbClr val="7F7F7F"/>
                </a:solidFill>
                <a:latin typeface="MS Sans Serif"/>
                <a:ea typeface="ＭＳ Ｐゴシック"/>
                <a:cs typeface="Arial"/>
              </a:rPr>
              <a:t>, T. K., D. G. Tarboton, D. W. Watson, K. A. T. </a:t>
            </a:r>
            <a:r>
              <a:rPr lang="en-US" sz="1400" dirty="0" err="1">
                <a:solidFill>
                  <a:srgbClr val="7F7F7F"/>
                </a:solidFill>
                <a:latin typeface="MS Sans Serif"/>
                <a:ea typeface="ＭＳ Ｐゴシック"/>
                <a:cs typeface="Arial"/>
              </a:rPr>
              <a:t>Schreuders</a:t>
            </a:r>
            <a:r>
              <a:rPr lang="en-US" sz="1400" dirty="0">
                <a:solidFill>
                  <a:srgbClr val="7F7F7F"/>
                </a:solidFill>
                <a:latin typeface="MS Sans Serif"/>
                <a:ea typeface="ＭＳ Ｐゴシック"/>
                <a:cs typeface="Arial"/>
              </a:rPr>
              <a:t>, M. E. Baker and R. M. Wallace, (2011), "Extraction of hydrological proximity measures from DEMs using parallel processing," Environmental Modelling &amp; Software, 26(12): 1696-1709, </a:t>
            </a:r>
            <a:r>
              <a:rPr lang="en-US" sz="1400" dirty="0">
                <a:solidFill>
                  <a:srgbClr val="7F7F7F"/>
                </a:solidFill>
                <a:latin typeface="MS Sans Serif"/>
                <a:ea typeface="ＭＳ Ｐゴシック"/>
                <a:cs typeface="Arial"/>
                <a:hlinkClick r:id="rId2"/>
              </a:rPr>
              <a:t>http://dx.doi.org/10.1016/j.envsoft.2011.07.018</a:t>
            </a:r>
            <a:r>
              <a:rPr lang="en-US" sz="1400" dirty="0">
                <a:solidFill>
                  <a:srgbClr val="7F7F7F"/>
                </a:solidFill>
                <a:latin typeface="MS Sans Serif"/>
                <a:ea typeface="ＭＳ Ｐゴシック"/>
                <a:cs typeface="Arial"/>
              </a:rPr>
              <a:t>.   </a:t>
            </a:r>
          </a:p>
        </p:txBody>
      </p:sp>
      <p:pic>
        <p:nvPicPr>
          <p:cNvPr id="4" name="Picture 3"/>
          <p:cNvPicPr>
            <a:picLocks noChangeAspect="1"/>
          </p:cNvPicPr>
          <p:nvPr/>
        </p:nvPicPr>
        <p:blipFill>
          <a:blip r:embed="rId3"/>
          <a:stretch>
            <a:fillRect/>
          </a:stretch>
        </p:blipFill>
        <p:spPr>
          <a:xfrm>
            <a:off x="157160" y="1191076"/>
            <a:ext cx="3413973" cy="4295324"/>
          </a:xfrm>
          <a:prstGeom prst="rect">
            <a:avLst/>
          </a:prstGeom>
        </p:spPr>
      </p:pic>
      <p:grpSp>
        <p:nvGrpSpPr>
          <p:cNvPr id="14" name="Group 13"/>
          <p:cNvGrpSpPr/>
          <p:nvPr/>
        </p:nvGrpSpPr>
        <p:grpSpPr>
          <a:xfrm>
            <a:off x="1710428" y="2791091"/>
            <a:ext cx="1178830" cy="2306087"/>
            <a:chOff x="5385527" y="3408823"/>
            <a:chExt cx="830748" cy="1635304"/>
          </a:xfrm>
        </p:grpSpPr>
        <p:sp>
          <p:nvSpPr>
            <p:cNvPr id="125" name="Line 35"/>
            <p:cNvSpPr>
              <a:spLocks noChangeAspect="1" noChangeShapeType="1"/>
            </p:cNvSpPr>
            <p:nvPr/>
          </p:nvSpPr>
          <p:spPr bwMode="auto">
            <a:xfrm flipV="1">
              <a:off x="5686618" y="3599806"/>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26" name="Text Box 37"/>
            <p:cNvSpPr txBox="1">
              <a:spLocks noChangeAspect="1" noChangeArrowheads="1"/>
            </p:cNvSpPr>
            <p:nvPr/>
          </p:nvSpPr>
          <p:spPr bwMode="auto">
            <a:xfrm>
              <a:off x="5486421" y="4629448"/>
              <a:ext cx="729854" cy="414679"/>
            </a:xfrm>
            <a:prstGeom prst="rect">
              <a:avLst/>
            </a:prstGeom>
            <a:noFill/>
            <a:ln w="9525">
              <a:noFill/>
              <a:miter lim="800000"/>
              <a:headEnd/>
              <a:tailEnd/>
            </a:ln>
          </p:spPr>
          <p:txBody>
            <a:bodyPr>
              <a:spAutoFit/>
            </a:bodyPr>
            <a:lstStyle/>
            <a:p>
              <a:pPr defTabSz="514350" eaLnBrk="0" fontAlgn="base" hangingPunct="0">
                <a:spcBef>
                  <a:spcPct val="50000"/>
                </a:spcBef>
                <a:spcAft>
                  <a:spcPct val="0"/>
                </a:spcAft>
                <a:defRPr/>
              </a:pPr>
              <a:r>
                <a:rPr lang="en-US" sz="3200" b="1" dirty="0">
                  <a:solidFill>
                    <a:srgbClr val="003399"/>
                  </a:solidFill>
                  <a:latin typeface="Calibri"/>
                  <a:ea typeface="ＭＳ Ｐゴシック"/>
                </a:rPr>
                <a:t>D</a:t>
              </a:r>
              <a:r>
                <a:rPr lang="en-US" sz="3200" b="1" dirty="0">
                  <a:solidFill>
                    <a:srgbClr val="003399"/>
                  </a:solidFill>
                  <a:latin typeface="Calibri"/>
                  <a:ea typeface="ＭＳ Ｐゴシック"/>
                  <a:sym typeface="Symbol" pitchFamily="18" charset="2"/>
                </a:rPr>
                <a:t></a:t>
              </a:r>
            </a:p>
          </p:txBody>
        </p:sp>
        <p:sp>
          <p:nvSpPr>
            <p:cNvPr id="127" name="Line 42"/>
            <p:cNvSpPr>
              <a:spLocks noChangeAspect="1" noChangeShapeType="1"/>
            </p:cNvSpPr>
            <p:nvPr/>
          </p:nvSpPr>
          <p:spPr bwMode="auto">
            <a:xfrm flipH="1" flipV="1">
              <a:off x="5392115" y="3651608"/>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28" name="Line 44"/>
            <p:cNvSpPr>
              <a:spLocks noChangeAspect="1" noChangeShapeType="1"/>
            </p:cNvSpPr>
            <p:nvPr/>
          </p:nvSpPr>
          <p:spPr bwMode="auto">
            <a:xfrm flipH="1" flipV="1">
              <a:off x="5720728" y="3964119"/>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29" name="Line 45"/>
            <p:cNvSpPr>
              <a:spLocks noChangeAspect="1" noChangeShapeType="1"/>
            </p:cNvSpPr>
            <p:nvPr/>
          </p:nvSpPr>
          <p:spPr bwMode="auto">
            <a:xfrm flipV="1">
              <a:off x="5996242" y="3936167"/>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30" name="Line 46"/>
            <p:cNvSpPr>
              <a:spLocks noChangeAspect="1" noChangeShapeType="1"/>
            </p:cNvSpPr>
            <p:nvPr/>
          </p:nvSpPr>
          <p:spPr bwMode="auto">
            <a:xfrm flipH="1" flipV="1">
              <a:off x="5721283" y="4292731"/>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31" name="Line 47"/>
            <p:cNvSpPr>
              <a:spLocks noChangeAspect="1" noChangeShapeType="1"/>
            </p:cNvSpPr>
            <p:nvPr/>
          </p:nvSpPr>
          <p:spPr bwMode="auto">
            <a:xfrm flipV="1">
              <a:off x="5989098" y="4271923"/>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32" name="Line 48"/>
            <p:cNvSpPr>
              <a:spLocks noChangeAspect="1" noChangeShapeType="1"/>
            </p:cNvSpPr>
            <p:nvPr/>
          </p:nvSpPr>
          <p:spPr bwMode="auto">
            <a:xfrm flipH="1" flipV="1">
              <a:off x="5713027" y="3674853"/>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33" name="Line 49"/>
            <p:cNvSpPr>
              <a:spLocks noChangeAspect="1" noChangeShapeType="1"/>
            </p:cNvSpPr>
            <p:nvPr/>
          </p:nvSpPr>
          <p:spPr bwMode="auto">
            <a:xfrm flipV="1">
              <a:off x="5996242" y="3592057"/>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34" name="Line 52"/>
            <p:cNvSpPr>
              <a:spLocks noChangeAspect="1" noChangeShapeType="1"/>
            </p:cNvSpPr>
            <p:nvPr/>
          </p:nvSpPr>
          <p:spPr bwMode="auto">
            <a:xfrm flipH="1" flipV="1">
              <a:off x="5385527" y="3971867"/>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35" name="Line 53"/>
            <p:cNvSpPr>
              <a:spLocks noChangeAspect="1" noChangeShapeType="1"/>
            </p:cNvSpPr>
            <p:nvPr/>
          </p:nvSpPr>
          <p:spPr bwMode="auto">
            <a:xfrm flipV="1">
              <a:off x="5686618" y="3958203"/>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36" name="Freeform 41"/>
            <p:cNvSpPr>
              <a:spLocks noChangeAspect="1"/>
            </p:cNvSpPr>
            <p:nvPr/>
          </p:nvSpPr>
          <p:spPr bwMode="auto">
            <a:xfrm flipV="1">
              <a:off x="5572301" y="3408823"/>
              <a:ext cx="413226" cy="1154803"/>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chemeClr val="tx1"/>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grpSp>
      <p:grpSp>
        <p:nvGrpSpPr>
          <p:cNvPr id="27" name="Group 6"/>
          <p:cNvGrpSpPr>
            <a:grpSpLocks noChangeAspect="1"/>
          </p:cNvGrpSpPr>
          <p:nvPr/>
        </p:nvGrpSpPr>
        <p:grpSpPr bwMode="auto">
          <a:xfrm>
            <a:off x="3767068" y="2303295"/>
            <a:ext cx="5151782" cy="3092181"/>
            <a:chOff x="717" y="240"/>
            <a:chExt cx="3726" cy="2371"/>
          </a:xfrm>
        </p:grpSpPr>
        <p:sp>
          <p:nvSpPr>
            <p:cNvPr id="29" name="AutoShape 5"/>
            <p:cNvSpPr>
              <a:spLocks noChangeAspect="1" noChangeArrowheads="1" noTextEdit="1"/>
            </p:cNvSpPr>
            <p:nvPr/>
          </p:nvSpPr>
          <p:spPr bwMode="auto">
            <a:xfrm>
              <a:off x="768" y="240"/>
              <a:ext cx="3461" cy="217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lstStyle/>
            <a:p>
              <a:pPr>
                <a:defRPr/>
              </a:pPr>
              <a:endParaRPr lang="en-US" sz="3600">
                <a:solidFill>
                  <a:prstClr val="black"/>
                </a:solidFill>
                <a:latin typeface="Calibri"/>
                <a:ea typeface="ＭＳ Ｐゴシック"/>
              </a:endParaRPr>
            </a:p>
          </p:txBody>
        </p:sp>
        <p:sp>
          <p:nvSpPr>
            <p:cNvPr id="30" name="Freeform 7"/>
            <p:cNvSpPr>
              <a:spLocks/>
            </p:cNvSpPr>
            <p:nvPr/>
          </p:nvSpPr>
          <p:spPr bwMode="auto">
            <a:xfrm>
              <a:off x="918" y="602"/>
              <a:ext cx="320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a:defRPr/>
              </a:pPr>
              <a:endParaRPr lang="en-US" sz="3600">
                <a:solidFill>
                  <a:prstClr val="black"/>
                </a:solidFill>
                <a:latin typeface="Calibri"/>
                <a:ea typeface="ＭＳ Ｐゴシック"/>
              </a:endParaRPr>
            </a:p>
          </p:txBody>
        </p:sp>
        <p:sp>
          <p:nvSpPr>
            <p:cNvPr id="31" name="Freeform 8"/>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 xmlns:a14="http://schemas.microsoft.com/office/drawing/2010/main">
                  <a:solidFill>
                    <a:srgbClr val="FFFFFF"/>
                  </a:solidFill>
                </a14:hiddenFill>
              </a:ext>
            </a:extLst>
          </p:spPr>
          <p:txBody>
            <a:bodyPr/>
            <a:lstStyle/>
            <a:p>
              <a:pPr>
                <a:defRPr/>
              </a:pPr>
              <a:endParaRPr lang="en-US" sz="3600">
                <a:solidFill>
                  <a:prstClr val="black"/>
                </a:solidFill>
                <a:latin typeface="Calibri"/>
                <a:ea typeface="ＭＳ Ｐゴシック"/>
              </a:endParaRPr>
            </a:p>
          </p:txBody>
        </p:sp>
        <p:sp>
          <p:nvSpPr>
            <p:cNvPr id="32" name="Line 9"/>
            <p:cNvSpPr>
              <a:spLocks noChangeShapeType="1"/>
            </p:cNvSpPr>
            <p:nvPr/>
          </p:nvSpPr>
          <p:spPr bwMode="auto">
            <a:xfrm>
              <a:off x="859" y="2220"/>
              <a:ext cx="3265" cy="1"/>
            </a:xfrm>
            <a:prstGeom prst="line">
              <a:avLst/>
            </a:prstGeom>
            <a:noFill/>
            <a:ln w="11">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33" name="Freeform 10"/>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34" name="Freeform 11"/>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35" name="Freeform 12"/>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36" name="Line 13"/>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37" name="Freeform 14"/>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38" name="Line 15"/>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39" name="Freeform 16"/>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40" name="Rectangle 17"/>
            <p:cNvSpPr>
              <a:spLocks noChangeArrowheads="1"/>
            </p:cNvSpPr>
            <p:nvPr/>
          </p:nvSpPr>
          <p:spPr bwMode="auto">
            <a:xfrm>
              <a:off x="1585" y="2281"/>
              <a:ext cx="275"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hs</a:t>
              </a:r>
              <a:endParaRPr kumimoji="0" lang="en-US" altLang="en-US" sz="3600">
                <a:solidFill>
                  <a:prstClr val="black"/>
                </a:solidFill>
                <a:latin typeface="Arial" panose="020B0604020202020204" pitchFamily="34" charset="0"/>
                <a:ea typeface="ＭＳ Ｐゴシック"/>
              </a:endParaRPr>
            </a:p>
          </p:txBody>
        </p:sp>
        <p:sp>
          <p:nvSpPr>
            <p:cNvPr id="41" name="Rectangle 18"/>
            <p:cNvSpPr>
              <a:spLocks noChangeArrowheads="1"/>
            </p:cNvSpPr>
            <p:nvPr/>
          </p:nvSpPr>
          <p:spPr bwMode="auto">
            <a:xfrm>
              <a:off x="3189" y="2264"/>
              <a:ext cx="232"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hr</a:t>
              </a:r>
              <a:endParaRPr kumimoji="0" lang="en-US" altLang="en-US" sz="3600">
                <a:solidFill>
                  <a:prstClr val="black"/>
                </a:solidFill>
                <a:latin typeface="Arial" panose="020B0604020202020204" pitchFamily="34" charset="0"/>
                <a:ea typeface="ＭＳ Ｐゴシック"/>
              </a:endParaRPr>
            </a:p>
          </p:txBody>
        </p:sp>
        <p:sp>
          <p:nvSpPr>
            <p:cNvPr id="44" name="Rectangle 21"/>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45" name="Freeform 23"/>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grpSp>
          <p:nvGrpSpPr>
            <p:cNvPr id="46" name="Group 45"/>
            <p:cNvGrpSpPr>
              <a:grpSpLocks/>
            </p:cNvGrpSpPr>
            <p:nvPr/>
          </p:nvGrpSpPr>
          <p:grpSpPr bwMode="auto">
            <a:xfrm>
              <a:off x="2286" y="1529"/>
              <a:ext cx="88" cy="88"/>
              <a:chOff x="2286" y="1529"/>
              <a:chExt cx="88" cy="88"/>
            </a:xfrm>
          </p:grpSpPr>
          <p:sp>
            <p:nvSpPr>
              <p:cNvPr id="116" name="Oval 24"/>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117" name="Oval 25"/>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grpSp>
        <p:sp>
          <p:nvSpPr>
            <p:cNvPr id="47" name="Rectangle 46"/>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48" name="Freeform 47"/>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49" name="Freeform 48"/>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50" name="Line 31"/>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51" name="Rectangle 50"/>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52" name="Rectangle 51"/>
            <p:cNvSpPr>
              <a:spLocks noChangeArrowheads="1"/>
            </p:cNvSpPr>
            <p:nvPr/>
          </p:nvSpPr>
          <p:spPr bwMode="auto">
            <a:xfrm>
              <a:off x="3927" y="267"/>
              <a:ext cx="516" cy="23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b="1">
                  <a:solidFill>
                    <a:srgbClr val="000000"/>
                  </a:solidFill>
                  <a:latin typeface="Arial" panose="020B0604020202020204" pitchFamily="34" charset="0"/>
                  <a:ea typeface="ＭＳ Ｐゴシック"/>
                </a:rPr>
                <a:t>Ridge</a:t>
              </a:r>
              <a:endParaRPr kumimoji="0" lang="en-US" altLang="en-US" sz="3600">
                <a:solidFill>
                  <a:prstClr val="black"/>
                </a:solidFill>
                <a:latin typeface="Arial" panose="020B0604020202020204" pitchFamily="34" charset="0"/>
                <a:ea typeface="ＭＳ Ｐゴシック"/>
              </a:endParaRPr>
            </a:p>
          </p:txBody>
        </p:sp>
        <p:sp>
          <p:nvSpPr>
            <p:cNvPr id="53" name="Freeform 52"/>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54" name="Freeform 53"/>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55" name="Freeform 54"/>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56" name="Freeform 55"/>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57" name="Rectangle 56"/>
            <p:cNvSpPr>
              <a:spLocks noChangeArrowheads="1"/>
            </p:cNvSpPr>
            <p:nvPr/>
          </p:nvSpPr>
          <p:spPr bwMode="auto">
            <a:xfrm rot="19860000">
              <a:off x="3105" y="925"/>
              <a:ext cx="232"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pr</a:t>
              </a:r>
              <a:endParaRPr kumimoji="0" lang="en-US" altLang="en-US" sz="3600">
                <a:solidFill>
                  <a:prstClr val="black"/>
                </a:solidFill>
                <a:latin typeface="Arial" panose="020B0604020202020204" pitchFamily="34" charset="0"/>
                <a:ea typeface="ＭＳ Ｐゴシック"/>
              </a:endParaRPr>
            </a:p>
          </p:txBody>
        </p:sp>
        <p:sp>
          <p:nvSpPr>
            <p:cNvPr id="58" name="Rectangle 57"/>
            <p:cNvSpPr>
              <a:spLocks noChangeArrowheads="1"/>
            </p:cNvSpPr>
            <p:nvPr/>
          </p:nvSpPr>
          <p:spPr bwMode="auto">
            <a:xfrm rot="20160000">
              <a:off x="1472" y="1701"/>
              <a:ext cx="275"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ps</a:t>
              </a:r>
              <a:endParaRPr kumimoji="0" lang="en-US" altLang="en-US" sz="3600">
                <a:solidFill>
                  <a:prstClr val="black"/>
                </a:solidFill>
                <a:latin typeface="Arial" panose="020B0604020202020204" pitchFamily="34" charset="0"/>
                <a:ea typeface="ＭＳ Ｐゴシック"/>
              </a:endParaRPr>
            </a:p>
          </p:txBody>
        </p:sp>
        <p:sp>
          <p:nvSpPr>
            <p:cNvPr id="59" name="Freeform 58"/>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0" name="Freeform 59"/>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1" name="Freeform 60"/>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2" name="Freeform 61"/>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3" name="Freeform 62"/>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4" name="Freeform 63"/>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5" name="Freeform 64"/>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6" name="Freeform 65"/>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7" name="Rectangle 66"/>
            <p:cNvSpPr>
              <a:spLocks noChangeArrowheads="1"/>
            </p:cNvSpPr>
            <p:nvPr/>
          </p:nvSpPr>
          <p:spPr bwMode="auto">
            <a:xfrm rot="19800000">
              <a:off x="1719" y="1806"/>
              <a:ext cx="260"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ss</a:t>
              </a:r>
              <a:endParaRPr kumimoji="0" lang="en-US" altLang="en-US" sz="3600">
                <a:solidFill>
                  <a:prstClr val="black"/>
                </a:solidFill>
                <a:latin typeface="Arial" panose="020B0604020202020204" pitchFamily="34" charset="0"/>
                <a:ea typeface="ＭＳ Ｐゴシック"/>
              </a:endParaRPr>
            </a:p>
          </p:txBody>
        </p:sp>
        <p:sp>
          <p:nvSpPr>
            <p:cNvPr id="68" name="Rectangle 67"/>
            <p:cNvSpPr>
              <a:spLocks noChangeArrowheads="1"/>
            </p:cNvSpPr>
            <p:nvPr/>
          </p:nvSpPr>
          <p:spPr bwMode="auto">
            <a:xfrm rot="19500000">
              <a:off x="2961" y="629"/>
              <a:ext cx="217"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sr</a:t>
              </a:r>
              <a:endParaRPr kumimoji="0" lang="en-US" altLang="en-US" sz="3600">
                <a:solidFill>
                  <a:prstClr val="black"/>
                </a:solidFill>
                <a:latin typeface="Arial" panose="020B0604020202020204" pitchFamily="34" charset="0"/>
                <a:ea typeface="ＭＳ Ｐゴシック"/>
              </a:endParaRPr>
            </a:p>
          </p:txBody>
        </p:sp>
        <p:sp>
          <p:nvSpPr>
            <p:cNvPr id="69" name="Freeform 68"/>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70" name="Freeform 69"/>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71" name="Freeform 70"/>
            <p:cNvSpPr>
              <a:spLocks/>
            </p:cNvSpPr>
            <p:nvPr/>
          </p:nvSpPr>
          <p:spPr bwMode="auto">
            <a:xfrm>
              <a:off x="918" y="602"/>
              <a:ext cx="320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a:defRPr/>
              </a:pPr>
              <a:endParaRPr lang="en-US" sz="3600">
                <a:solidFill>
                  <a:prstClr val="black"/>
                </a:solidFill>
                <a:latin typeface="Calibri"/>
                <a:ea typeface="ＭＳ Ｐゴシック"/>
              </a:endParaRPr>
            </a:p>
          </p:txBody>
        </p:sp>
        <p:sp>
          <p:nvSpPr>
            <p:cNvPr id="72" name="Freeform 71"/>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 xmlns:a14="http://schemas.microsoft.com/office/drawing/2010/main">
                  <a:solidFill>
                    <a:srgbClr val="FFFFFF"/>
                  </a:solidFill>
                </a14:hiddenFill>
              </a:ext>
            </a:extLst>
          </p:spPr>
          <p:txBody>
            <a:bodyPr/>
            <a:lstStyle/>
            <a:p>
              <a:pPr>
                <a:defRPr/>
              </a:pPr>
              <a:endParaRPr lang="en-US" sz="3600">
                <a:solidFill>
                  <a:prstClr val="black"/>
                </a:solidFill>
                <a:latin typeface="Calibri"/>
                <a:ea typeface="ＭＳ Ｐゴシック"/>
              </a:endParaRPr>
            </a:p>
          </p:txBody>
        </p:sp>
        <p:sp>
          <p:nvSpPr>
            <p:cNvPr id="73" name="Line 54"/>
            <p:cNvSpPr>
              <a:spLocks noChangeShapeType="1"/>
            </p:cNvSpPr>
            <p:nvPr/>
          </p:nvSpPr>
          <p:spPr bwMode="auto">
            <a:xfrm>
              <a:off x="859" y="2220"/>
              <a:ext cx="3265" cy="1"/>
            </a:xfrm>
            <a:prstGeom prst="line">
              <a:avLst/>
            </a:prstGeom>
            <a:noFill/>
            <a:ln w="11">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74" name="Freeform 73"/>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75" name="Freeform 74"/>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76" name="Freeform 75"/>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77" name="Line 58"/>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78" name="Freeform 77"/>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79" name="Line 60"/>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80" name="Freeform 79"/>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81" name="Rectangle 80"/>
            <p:cNvSpPr>
              <a:spLocks noChangeArrowheads="1"/>
            </p:cNvSpPr>
            <p:nvPr/>
          </p:nvSpPr>
          <p:spPr bwMode="auto">
            <a:xfrm>
              <a:off x="1585" y="2281"/>
              <a:ext cx="275"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hs</a:t>
              </a:r>
              <a:endParaRPr kumimoji="0" lang="en-US" altLang="en-US" sz="3600">
                <a:solidFill>
                  <a:prstClr val="black"/>
                </a:solidFill>
                <a:latin typeface="Arial" panose="020B0604020202020204" pitchFamily="34" charset="0"/>
                <a:ea typeface="ＭＳ Ｐゴシック"/>
              </a:endParaRPr>
            </a:p>
          </p:txBody>
        </p:sp>
        <p:sp>
          <p:nvSpPr>
            <p:cNvPr id="82" name="Rectangle 81"/>
            <p:cNvSpPr>
              <a:spLocks noChangeArrowheads="1"/>
            </p:cNvSpPr>
            <p:nvPr/>
          </p:nvSpPr>
          <p:spPr bwMode="auto">
            <a:xfrm>
              <a:off x="3189" y="2264"/>
              <a:ext cx="232"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dirty="0" err="1">
                  <a:solidFill>
                    <a:srgbClr val="000000"/>
                  </a:solidFill>
                  <a:latin typeface="Arial" panose="020B0604020202020204" pitchFamily="34" charset="0"/>
                  <a:ea typeface="ＭＳ Ｐゴシック"/>
                </a:rPr>
                <a:t>hr</a:t>
              </a:r>
              <a:endParaRPr kumimoji="0" lang="en-US" altLang="en-US" sz="3600" dirty="0">
                <a:solidFill>
                  <a:prstClr val="black"/>
                </a:solidFill>
                <a:latin typeface="Arial" panose="020B0604020202020204" pitchFamily="34" charset="0"/>
                <a:ea typeface="ＭＳ Ｐゴシック"/>
              </a:endParaRPr>
            </a:p>
          </p:txBody>
        </p:sp>
        <p:sp>
          <p:nvSpPr>
            <p:cNvPr id="83" name="Rectangle 82"/>
            <p:cNvSpPr>
              <a:spLocks noChangeArrowheads="1"/>
            </p:cNvSpPr>
            <p:nvPr/>
          </p:nvSpPr>
          <p:spPr bwMode="auto">
            <a:xfrm>
              <a:off x="4088" y="978"/>
              <a:ext cx="314"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dirty="0" err="1">
                  <a:solidFill>
                    <a:srgbClr val="000000"/>
                  </a:solidFill>
                  <a:latin typeface="Arial" panose="020B0604020202020204" pitchFamily="34" charset="0"/>
                  <a:ea typeface="ＭＳ Ｐゴシック"/>
                </a:rPr>
                <a:t>vr</a:t>
              </a:r>
              <a:endParaRPr kumimoji="0" lang="en-US" altLang="en-US" sz="3600" dirty="0">
                <a:solidFill>
                  <a:prstClr val="black"/>
                </a:solidFill>
                <a:latin typeface="Arial" panose="020B0604020202020204" pitchFamily="34" charset="0"/>
                <a:ea typeface="ＭＳ Ｐゴシック"/>
              </a:endParaRPr>
            </a:p>
          </p:txBody>
        </p:sp>
        <p:sp>
          <p:nvSpPr>
            <p:cNvPr id="84" name="Rectangle 83"/>
            <p:cNvSpPr>
              <a:spLocks noChangeArrowheads="1"/>
            </p:cNvSpPr>
            <p:nvPr/>
          </p:nvSpPr>
          <p:spPr bwMode="auto">
            <a:xfrm>
              <a:off x="4091" y="1730"/>
              <a:ext cx="260"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dirty="0">
                  <a:solidFill>
                    <a:srgbClr val="000000"/>
                  </a:solidFill>
                  <a:latin typeface="Arial" panose="020B0604020202020204" pitchFamily="34" charset="0"/>
                  <a:ea typeface="ＭＳ Ｐゴシック"/>
                </a:rPr>
                <a:t>vs</a:t>
              </a:r>
              <a:endParaRPr kumimoji="0" lang="en-US" altLang="en-US" sz="3600" dirty="0">
                <a:solidFill>
                  <a:prstClr val="black"/>
                </a:solidFill>
                <a:latin typeface="Arial" panose="020B0604020202020204" pitchFamily="34" charset="0"/>
                <a:ea typeface="ＭＳ Ｐゴシック"/>
              </a:endParaRPr>
            </a:p>
          </p:txBody>
        </p:sp>
        <p:sp>
          <p:nvSpPr>
            <p:cNvPr id="85" name="Rectangle 84"/>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86" name="Freeform 85"/>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grpSp>
          <p:nvGrpSpPr>
            <p:cNvPr id="87" name="Group 71"/>
            <p:cNvGrpSpPr>
              <a:grpSpLocks/>
            </p:cNvGrpSpPr>
            <p:nvPr/>
          </p:nvGrpSpPr>
          <p:grpSpPr bwMode="auto">
            <a:xfrm>
              <a:off x="2286" y="1529"/>
              <a:ext cx="88" cy="88"/>
              <a:chOff x="2286" y="1529"/>
              <a:chExt cx="88" cy="88"/>
            </a:xfrm>
          </p:grpSpPr>
          <p:sp>
            <p:nvSpPr>
              <p:cNvPr id="113" name="Oval 69"/>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115" name="Oval 70"/>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grpSp>
        <p:sp>
          <p:nvSpPr>
            <p:cNvPr id="88" name="Rectangle 72"/>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89" name="Rectangle 73"/>
            <p:cNvSpPr>
              <a:spLocks noChangeArrowheads="1"/>
            </p:cNvSpPr>
            <p:nvPr/>
          </p:nvSpPr>
          <p:spPr bwMode="auto">
            <a:xfrm>
              <a:off x="717" y="1586"/>
              <a:ext cx="628" cy="23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b="1" dirty="0">
                  <a:solidFill>
                    <a:srgbClr val="000000"/>
                  </a:solidFill>
                  <a:latin typeface="Arial" panose="020B0604020202020204" pitchFamily="34" charset="0"/>
                  <a:ea typeface="ＭＳ Ｐゴシック"/>
                </a:rPr>
                <a:t>Stream</a:t>
              </a:r>
              <a:endParaRPr kumimoji="0" lang="en-US" altLang="en-US" sz="3600" dirty="0">
                <a:solidFill>
                  <a:prstClr val="black"/>
                </a:solidFill>
                <a:latin typeface="Arial" panose="020B0604020202020204" pitchFamily="34" charset="0"/>
                <a:ea typeface="ＭＳ Ｐゴシック"/>
              </a:endParaRPr>
            </a:p>
          </p:txBody>
        </p:sp>
        <p:sp>
          <p:nvSpPr>
            <p:cNvPr id="90" name="Freeform 74"/>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91" name="Freeform 75"/>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92" name="Line 76"/>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93" name="Rectangle 77"/>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94" name="Freeform 79"/>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95" name="Freeform 80"/>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96" name="Freeform 81"/>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97" name="Freeform 82"/>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98" name="Rectangle 83"/>
            <p:cNvSpPr>
              <a:spLocks noChangeArrowheads="1"/>
            </p:cNvSpPr>
            <p:nvPr/>
          </p:nvSpPr>
          <p:spPr bwMode="auto">
            <a:xfrm rot="19860000">
              <a:off x="3105" y="925"/>
              <a:ext cx="232"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dirty="0" err="1">
                  <a:solidFill>
                    <a:srgbClr val="000000"/>
                  </a:solidFill>
                  <a:latin typeface="Arial" panose="020B0604020202020204" pitchFamily="34" charset="0"/>
                  <a:ea typeface="ＭＳ Ｐゴシック"/>
                </a:rPr>
                <a:t>pr</a:t>
              </a:r>
              <a:endParaRPr kumimoji="0" lang="en-US" altLang="en-US" sz="3600" dirty="0">
                <a:solidFill>
                  <a:prstClr val="black"/>
                </a:solidFill>
                <a:latin typeface="Arial" panose="020B0604020202020204" pitchFamily="34" charset="0"/>
                <a:ea typeface="ＭＳ Ｐゴシック"/>
              </a:endParaRPr>
            </a:p>
          </p:txBody>
        </p:sp>
        <p:sp>
          <p:nvSpPr>
            <p:cNvPr id="99" name="Rectangle 84"/>
            <p:cNvSpPr>
              <a:spLocks noChangeArrowheads="1"/>
            </p:cNvSpPr>
            <p:nvPr/>
          </p:nvSpPr>
          <p:spPr bwMode="auto">
            <a:xfrm rot="20160000">
              <a:off x="1472" y="1701"/>
              <a:ext cx="275"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ps</a:t>
              </a:r>
              <a:endParaRPr kumimoji="0" lang="en-US" altLang="en-US" sz="3600">
                <a:solidFill>
                  <a:prstClr val="black"/>
                </a:solidFill>
                <a:latin typeface="Arial" panose="020B0604020202020204" pitchFamily="34" charset="0"/>
                <a:ea typeface="ＭＳ Ｐゴシック"/>
              </a:endParaRPr>
            </a:p>
          </p:txBody>
        </p:sp>
        <p:sp>
          <p:nvSpPr>
            <p:cNvPr id="100" name="Freeform 85"/>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1" name="Freeform 86"/>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2" name="Freeform 87"/>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3" name="Freeform 88"/>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4" name="Freeform 89"/>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5" name="Freeform 90"/>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6" name="Freeform 91"/>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7" name="Freeform 92"/>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8" name="Rectangle 93"/>
            <p:cNvSpPr>
              <a:spLocks noChangeArrowheads="1"/>
            </p:cNvSpPr>
            <p:nvPr/>
          </p:nvSpPr>
          <p:spPr bwMode="auto">
            <a:xfrm rot="19800000">
              <a:off x="1719" y="1806"/>
              <a:ext cx="260"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ss</a:t>
              </a:r>
              <a:endParaRPr kumimoji="0" lang="en-US" altLang="en-US" sz="3600">
                <a:solidFill>
                  <a:prstClr val="black"/>
                </a:solidFill>
                <a:latin typeface="Arial" panose="020B0604020202020204" pitchFamily="34" charset="0"/>
                <a:ea typeface="ＭＳ Ｐゴシック"/>
              </a:endParaRPr>
            </a:p>
          </p:txBody>
        </p:sp>
        <p:sp>
          <p:nvSpPr>
            <p:cNvPr id="109" name="Rectangle 94"/>
            <p:cNvSpPr>
              <a:spLocks noChangeArrowheads="1"/>
            </p:cNvSpPr>
            <p:nvPr/>
          </p:nvSpPr>
          <p:spPr bwMode="auto">
            <a:xfrm rot="19500000">
              <a:off x="2961" y="629"/>
              <a:ext cx="217"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sr</a:t>
              </a:r>
              <a:endParaRPr kumimoji="0" lang="en-US" altLang="en-US" sz="3600">
                <a:solidFill>
                  <a:prstClr val="black"/>
                </a:solidFill>
                <a:latin typeface="Arial" panose="020B0604020202020204" pitchFamily="34" charset="0"/>
                <a:ea typeface="ＭＳ Ｐゴシック"/>
              </a:endParaRPr>
            </a:p>
          </p:txBody>
        </p:sp>
        <p:sp>
          <p:nvSpPr>
            <p:cNvPr id="110" name="Freeform 95"/>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11" name="Freeform 96"/>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12" name="Rectangle 22"/>
            <p:cNvSpPr>
              <a:spLocks noChangeArrowheads="1"/>
            </p:cNvSpPr>
            <p:nvPr/>
          </p:nvSpPr>
          <p:spPr bwMode="auto">
            <a:xfrm>
              <a:off x="1623" y="1073"/>
              <a:ext cx="1271" cy="2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b="1" dirty="0">
                  <a:solidFill>
                    <a:srgbClr val="000000"/>
                  </a:solidFill>
                  <a:latin typeface="Arial" panose="020B0604020202020204" pitchFamily="34" charset="0"/>
                  <a:ea typeface="ＭＳ Ｐゴシック"/>
                </a:rPr>
                <a:t>Point of interest</a:t>
              </a:r>
              <a:endParaRPr kumimoji="0" lang="en-US" altLang="en-US" sz="3600" dirty="0">
                <a:solidFill>
                  <a:prstClr val="black"/>
                </a:solidFill>
                <a:latin typeface="Arial" panose="020B0604020202020204" pitchFamily="34" charset="0"/>
                <a:ea typeface="ＭＳ Ｐゴシック"/>
              </a:endParaRPr>
            </a:p>
          </p:txBody>
        </p:sp>
      </p:grpSp>
    </p:spTree>
    <p:extLst>
      <p:ext uri="{BB962C8B-B14F-4D97-AF65-F5344CB8AC3E}">
        <p14:creationId xmlns:p14="http://schemas.microsoft.com/office/powerpoint/2010/main" val="3188763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82767" y="1967243"/>
            <a:ext cx="2407444" cy="3028950"/>
          </a:xfrm>
          <a:prstGeom prst="rect">
            <a:avLst/>
          </a:prstGeom>
        </p:spPr>
      </p:pic>
      <p:grpSp>
        <p:nvGrpSpPr>
          <p:cNvPr id="14" name="Group 13"/>
          <p:cNvGrpSpPr/>
          <p:nvPr/>
        </p:nvGrpSpPr>
        <p:grpSpPr>
          <a:xfrm>
            <a:off x="3278091" y="3095532"/>
            <a:ext cx="831280" cy="1617780"/>
            <a:chOff x="5385527" y="3408823"/>
            <a:chExt cx="830748" cy="1626845"/>
          </a:xfrm>
        </p:grpSpPr>
        <p:sp>
          <p:nvSpPr>
            <p:cNvPr id="125" name="Line 35"/>
            <p:cNvSpPr>
              <a:spLocks noChangeAspect="1" noChangeShapeType="1"/>
            </p:cNvSpPr>
            <p:nvPr/>
          </p:nvSpPr>
          <p:spPr bwMode="auto">
            <a:xfrm flipV="1">
              <a:off x="5686618" y="3599806"/>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125">
                <a:solidFill>
                  <a:srgbClr val="808080"/>
                </a:solidFill>
                <a:latin typeface="Calibri"/>
              </a:endParaRPr>
            </a:p>
          </p:txBody>
        </p:sp>
        <p:sp>
          <p:nvSpPr>
            <p:cNvPr id="126" name="Text Box 37"/>
            <p:cNvSpPr txBox="1">
              <a:spLocks noChangeAspect="1" noChangeArrowheads="1"/>
            </p:cNvSpPr>
            <p:nvPr/>
          </p:nvSpPr>
          <p:spPr bwMode="auto">
            <a:xfrm>
              <a:off x="5486421" y="4629448"/>
              <a:ext cx="729854" cy="406220"/>
            </a:xfrm>
            <a:prstGeom prst="rect">
              <a:avLst/>
            </a:prstGeom>
            <a:noFill/>
            <a:ln w="9525">
              <a:noFill/>
              <a:miter lim="800000"/>
              <a:headEnd/>
              <a:tailEnd/>
            </a:ln>
          </p:spPr>
          <p:txBody>
            <a:bodyPr>
              <a:spAutoFit/>
            </a:bodyPr>
            <a:lstStyle/>
            <a:p>
              <a:pPr defTabSz="514350" eaLnBrk="0" fontAlgn="base" hangingPunct="0">
                <a:spcBef>
                  <a:spcPct val="50000"/>
                </a:spcBef>
                <a:spcAft>
                  <a:spcPct val="0"/>
                </a:spcAft>
                <a:defRPr/>
              </a:pPr>
              <a:r>
                <a:rPr lang="en-US" sz="2025" b="1" dirty="0">
                  <a:solidFill>
                    <a:srgbClr val="003399"/>
                  </a:solidFill>
                  <a:latin typeface="Calibri"/>
                </a:rPr>
                <a:t>D</a:t>
              </a:r>
              <a:r>
                <a:rPr lang="en-US" sz="2025" b="1" dirty="0">
                  <a:solidFill>
                    <a:srgbClr val="003399"/>
                  </a:solidFill>
                  <a:latin typeface="Calibri"/>
                  <a:sym typeface="Symbol" pitchFamily="18" charset="2"/>
                </a:rPr>
                <a:t></a:t>
              </a:r>
            </a:p>
          </p:txBody>
        </p:sp>
        <p:sp>
          <p:nvSpPr>
            <p:cNvPr id="127" name="Line 42"/>
            <p:cNvSpPr>
              <a:spLocks noChangeAspect="1" noChangeShapeType="1"/>
            </p:cNvSpPr>
            <p:nvPr/>
          </p:nvSpPr>
          <p:spPr bwMode="auto">
            <a:xfrm flipH="1" flipV="1">
              <a:off x="5392115" y="3651608"/>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125">
                <a:solidFill>
                  <a:srgbClr val="808080"/>
                </a:solidFill>
                <a:latin typeface="Calibri"/>
              </a:endParaRPr>
            </a:p>
          </p:txBody>
        </p:sp>
        <p:sp>
          <p:nvSpPr>
            <p:cNvPr id="128" name="Line 44"/>
            <p:cNvSpPr>
              <a:spLocks noChangeAspect="1" noChangeShapeType="1"/>
            </p:cNvSpPr>
            <p:nvPr/>
          </p:nvSpPr>
          <p:spPr bwMode="auto">
            <a:xfrm flipH="1" flipV="1">
              <a:off x="5720728" y="3964119"/>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125">
                <a:solidFill>
                  <a:srgbClr val="808080"/>
                </a:solidFill>
                <a:latin typeface="Calibri"/>
              </a:endParaRPr>
            </a:p>
          </p:txBody>
        </p:sp>
        <p:sp>
          <p:nvSpPr>
            <p:cNvPr id="129" name="Line 45"/>
            <p:cNvSpPr>
              <a:spLocks noChangeAspect="1" noChangeShapeType="1"/>
            </p:cNvSpPr>
            <p:nvPr/>
          </p:nvSpPr>
          <p:spPr bwMode="auto">
            <a:xfrm flipV="1">
              <a:off x="5996242" y="3936167"/>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125">
                <a:solidFill>
                  <a:srgbClr val="808080"/>
                </a:solidFill>
                <a:latin typeface="Calibri"/>
              </a:endParaRPr>
            </a:p>
          </p:txBody>
        </p:sp>
        <p:sp>
          <p:nvSpPr>
            <p:cNvPr id="130" name="Line 46"/>
            <p:cNvSpPr>
              <a:spLocks noChangeAspect="1" noChangeShapeType="1"/>
            </p:cNvSpPr>
            <p:nvPr/>
          </p:nvSpPr>
          <p:spPr bwMode="auto">
            <a:xfrm flipH="1" flipV="1">
              <a:off x="5721283" y="4292731"/>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125">
                <a:solidFill>
                  <a:srgbClr val="808080"/>
                </a:solidFill>
                <a:latin typeface="Calibri"/>
              </a:endParaRPr>
            </a:p>
          </p:txBody>
        </p:sp>
        <p:sp>
          <p:nvSpPr>
            <p:cNvPr id="131" name="Line 47"/>
            <p:cNvSpPr>
              <a:spLocks noChangeAspect="1" noChangeShapeType="1"/>
            </p:cNvSpPr>
            <p:nvPr/>
          </p:nvSpPr>
          <p:spPr bwMode="auto">
            <a:xfrm flipV="1">
              <a:off x="5989098" y="4271923"/>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125">
                <a:solidFill>
                  <a:srgbClr val="808080"/>
                </a:solidFill>
                <a:latin typeface="Calibri"/>
              </a:endParaRPr>
            </a:p>
          </p:txBody>
        </p:sp>
        <p:sp>
          <p:nvSpPr>
            <p:cNvPr id="132" name="Line 48"/>
            <p:cNvSpPr>
              <a:spLocks noChangeAspect="1" noChangeShapeType="1"/>
            </p:cNvSpPr>
            <p:nvPr/>
          </p:nvSpPr>
          <p:spPr bwMode="auto">
            <a:xfrm flipH="1" flipV="1">
              <a:off x="5713027" y="3674853"/>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125">
                <a:solidFill>
                  <a:srgbClr val="808080"/>
                </a:solidFill>
                <a:latin typeface="Calibri"/>
              </a:endParaRPr>
            </a:p>
          </p:txBody>
        </p:sp>
        <p:sp>
          <p:nvSpPr>
            <p:cNvPr id="133" name="Line 49"/>
            <p:cNvSpPr>
              <a:spLocks noChangeAspect="1" noChangeShapeType="1"/>
            </p:cNvSpPr>
            <p:nvPr/>
          </p:nvSpPr>
          <p:spPr bwMode="auto">
            <a:xfrm flipV="1">
              <a:off x="5996242" y="3592057"/>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125">
                <a:solidFill>
                  <a:srgbClr val="808080"/>
                </a:solidFill>
                <a:latin typeface="Calibri"/>
              </a:endParaRPr>
            </a:p>
          </p:txBody>
        </p:sp>
        <p:sp>
          <p:nvSpPr>
            <p:cNvPr id="134" name="Line 52"/>
            <p:cNvSpPr>
              <a:spLocks noChangeAspect="1" noChangeShapeType="1"/>
            </p:cNvSpPr>
            <p:nvPr/>
          </p:nvSpPr>
          <p:spPr bwMode="auto">
            <a:xfrm flipH="1" flipV="1">
              <a:off x="5385527" y="3971867"/>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125">
                <a:solidFill>
                  <a:srgbClr val="808080"/>
                </a:solidFill>
                <a:latin typeface="Calibri"/>
              </a:endParaRPr>
            </a:p>
          </p:txBody>
        </p:sp>
        <p:sp>
          <p:nvSpPr>
            <p:cNvPr id="135" name="Line 53"/>
            <p:cNvSpPr>
              <a:spLocks noChangeAspect="1" noChangeShapeType="1"/>
            </p:cNvSpPr>
            <p:nvPr/>
          </p:nvSpPr>
          <p:spPr bwMode="auto">
            <a:xfrm flipV="1">
              <a:off x="5686618" y="3958203"/>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125">
                <a:solidFill>
                  <a:srgbClr val="808080"/>
                </a:solidFill>
                <a:latin typeface="Calibri"/>
              </a:endParaRPr>
            </a:p>
          </p:txBody>
        </p:sp>
        <p:sp>
          <p:nvSpPr>
            <p:cNvPr id="136" name="Freeform 41"/>
            <p:cNvSpPr>
              <a:spLocks noChangeAspect="1"/>
            </p:cNvSpPr>
            <p:nvPr/>
          </p:nvSpPr>
          <p:spPr bwMode="auto">
            <a:xfrm flipV="1">
              <a:off x="5572301" y="3408823"/>
              <a:ext cx="413226" cy="1154803"/>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chemeClr val="tx1"/>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125">
                <a:solidFill>
                  <a:srgbClr val="808080"/>
                </a:solidFill>
                <a:latin typeface="Calibri"/>
              </a:endParaRPr>
            </a:p>
          </p:txBody>
        </p:sp>
      </p:grpSp>
      <p:sp>
        <p:nvSpPr>
          <p:cNvPr id="142" name="Rectangle 3"/>
          <p:cNvSpPr>
            <a:spLocks noChangeArrowheads="1"/>
          </p:cNvSpPr>
          <p:nvPr/>
        </p:nvSpPr>
        <p:spPr bwMode="auto">
          <a:xfrm>
            <a:off x="62877" y="6203270"/>
            <a:ext cx="8952535" cy="646331"/>
          </a:xfrm>
          <a:prstGeom prst="rect">
            <a:avLst/>
          </a:prstGeom>
          <a:noFill/>
          <a:ln w="9525">
            <a:noFill/>
            <a:miter lim="800000"/>
            <a:headEnd/>
            <a:tailEnd/>
          </a:ln>
        </p:spPr>
        <p:txBody>
          <a:bodyPr wrap="square">
            <a:spAutoFit/>
          </a:bodyPr>
          <a:lstStyle/>
          <a:p>
            <a:pPr defTabSz="514350" fontAlgn="base">
              <a:spcBef>
                <a:spcPct val="0"/>
              </a:spcBef>
              <a:spcAft>
                <a:spcPct val="0"/>
              </a:spcAft>
              <a:defRPr/>
            </a:pPr>
            <a:r>
              <a:rPr lang="en-US" sz="1200" dirty="0" err="1">
                <a:solidFill>
                  <a:srgbClr val="7F7F7F"/>
                </a:solidFill>
                <a:latin typeface="MS Sans Serif"/>
                <a:cs typeface="Arial"/>
              </a:rPr>
              <a:t>Tesfa</a:t>
            </a:r>
            <a:r>
              <a:rPr lang="en-US" sz="1200" dirty="0">
                <a:solidFill>
                  <a:srgbClr val="7F7F7F"/>
                </a:solidFill>
                <a:latin typeface="MS Sans Serif"/>
                <a:cs typeface="Arial"/>
              </a:rPr>
              <a:t>, T. K., D. G. Tarboton, D. W. Watson, K. A. T. </a:t>
            </a:r>
            <a:r>
              <a:rPr lang="en-US" sz="1200" dirty="0" err="1">
                <a:solidFill>
                  <a:srgbClr val="7F7F7F"/>
                </a:solidFill>
                <a:latin typeface="MS Sans Serif"/>
                <a:cs typeface="Arial"/>
              </a:rPr>
              <a:t>Schreuders</a:t>
            </a:r>
            <a:r>
              <a:rPr lang="en-US" sz="1200" dirty="0">
                <a:solidFill>
                  <a:srgbClr val="7F7F7F"/>
                </a:solidFill>
                <a:latin typeface="MS Sans Serif"/>
                <a:cs typeface="Arial"/>
              </a:rPr>
              <a:t>, M. E. Baker and R. M. Wallace, (2011), "Extraction of hydrological proximity measures from DEMs using parallel processing," Environmental Modelling &amp; Software, 26(12): 1696-1709, </a:t>
            </a:r>
            <a:r>
              <a:rPr lang="en-US" sz="1200" dirty="0">
                <a:solidFill>
                  <a:srgbClr val="7F7F7F"/>
                </a:solidFill>
                <a:latin typeface="MS Sans Serif"/>
                <a:cs typeface="Arial"/>
                <a:hlinkClick r:id="rId4"/>
              </a:rPr>
              <a:t>http://dx.doi.org/10.1016/j.envsoft.2011.07.018</a:t>
            </a:r>
            <a:r>
              <a:rPr lang="en-US" sz="1200" dirty="0">
                <a:solidFill>
                  <a:srgbClr val="7F7F7F"/>
                </a:solidFill>
                <a:latin typeface="MS Sans Serif"/>
                <a:cs typeface="Arial"/>
              </a:rPr>
              <a:t>.   </a:t>
            </a:r>
          </a:p>
        </p:txBody>
      </p:sp>
      <p:grpSp>
        <p:nvGrpSpPr>
          <p:cNvPr id="26" name="Group 25"/>
          <p:cNvGrpSpPr/>
          <p:nvPr/>
        </p:nvGrpSpPr>
        <p:grpSpPr>
          <a:xfrm>
            <a:off x="4787946" y="1672499"/>
            <a:ext cx="3874199" cy="3232900"/>
            <a:chOff x="3562905" y="1015873"/>
            <a:chExt cx="4844763" cy="4287274"/>
          </a:xfrm>
        </p:grpSpPr>
        <p:grpSp>
          <p:nvGrpSpPr>
            <p:cNvPr id="27" name="Group 6"/>
            <p:cNvGrpSpPr>
              <a:grpSpLocks noChangeAspect="1"/>
            </p:cNvGrpSpPr>
            <p:nvPr/>
          </p:nvGrpSpPr>
          <p:grpSpPr bwMode="auto">
            <a:xfrm>
              <a:off x="3652207" y="2446838"/>
              <a:ext cx="4580812" cy="2856309"/>
              <a:chOff x="717" y="240"/>
              <a:chExt cx="3757" cy="2342"/>
            </a:xfrm>
          </p:grpSpPr>
          <p:sp>
            <p:nvSpPr>
              <p:cNvPr id="29" name="AutoShape 5"/>
              <p:cNvSpPr>
                <a:spLocks noChangeAspect="1" noChangeArrowheads="1" noTextEdit="1"/>
              </p:cNvSpPr>
              <p:nvPr/>
            </p:nvSpPr>
            <p:spPr bwMode="auto">
              <a:xfrm>
                <a:off x="768" y="240"/>
                <a:ext cx="3461" cy="217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sz="2700">
                  <a:solidFill>
                    <a:prstClr val="black"/>
                  </a:solidFill>
                  <a:latin typeface="Calibri"/>
                </a:endParaRPr>
              </a:p>
            </p:txBody>
          </p:sp>
          <p:sp>
            <p:nvSpPr>
              <p:cNvPr id="30" name="Freeform 7"/>
              <p:cNvSpPr>
                <a:spLocks/>
              </p:cNvSpPr>
              <p:nvPr/>
            </p:nvSpPr>
            <p:spPr bwMode="auto">
              <a:xfrm>
                <a:off x="918" y="602"/>
                <a:ext cx="320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a:defRPr/>
                </a:pPr>
                <a:endParaRPr lang="en-US" sz="2700">
                  <a:solidFill>
                    <a:prstClr val="black"/>
                  </a:solidFill>
                  <a:latin typeface="Calibri"/>
                </a:endParaRPr>
              </a:p>
            </p:txBody>
          </p:sp>
          <p:sp>
            <p:nvSpPr>
              <p:cNvPr id="31" name="Freeform 8"/>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sz="2700">
                  <a:solidFill>
                    <a:prstClr val="black"/>
                  </a:solidFill>
                  <a:latin typeface="Calibri"/>
                </a:endParaRPr>
              </a:p>
            </p:txBody>
          </p:sp>
          <p:sp>
            <p:nvSpPr>
              <p:cNvPr id="32" name="Line 9"/>
              <p:cNvSpPr>
                <a:spLocks noChangeShapeType="1"/>
              </p:cNvSpPr>
              <p:nvPr/>
            </p:nvSpPr>
            <p:spPr bwMode="auto">
              <a:xfrm>
                <a:off x="859" y="2220"/>
                <a:ext cx="3265" cy="1"/>
              </a:xfrm>
              <a:prstGeom prst="line">
                <a:avLst/>
              </a:prstGeom>
              <a:noFill/>
              <a:ln w="11">
                <a:noFill/>
                <a:round/>
                <a:headEnd/>
                <a:tailEnd/>
              </a:ln>
              <a:extLst>
                <a:ext uri="{909E8E84-426E-40dd-AFC4-6F175D3DCCD1}">
                  <a14:hiddenFill xmlns:a14="http://schemas.microsoft.com/office/drawing/2010/main" xmlns="">
                    <a:noFill/>
                  </a14:hiddenFill>
                </a:ext>
              </a:extLst>
            </p:spPr>
            <p:txBody>
              <a:bodyPr/>
              <a:lstStyle/>
              <a:p>
                <a:pPr>
                  <a:defRPr/>
                </a:pPr>
                <a:endParaRPr lang="en-US" sz="2700">
                  <a:solidFill>
                    <a:prstClr val="black"/>
                  </a:solidFill>
                  <a:latin typeface="Calibri"/>
                </a:endParaRPr>
              </a:p>
            </p:txBody>
          </p:sp>
          <p:sp>
            <p:nvSpPr>
              <p:cNvPr id="33" name="Freeform 10"/>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a:defRPr/>
                </a:pPr>
                <a:endParaRPr lang="en-US" sz="2700">
                  <a:solidFill>
                    <a:prstClr val="black"/>
                  </a:solidFill>
                  <a:latin typeface="Calibri"/>
                </a:endParaRPr>
              </a:p>
            </p:txBody>
          </p:sp>
          <p:sp>
            <p:nvSpPr>
              <p:cNvPr id="34" name="Freeform 11"/>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35" name="Freeform 12"/>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36" name="Line 13"/>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2700">
                  <a:solidFill>
                    <a:prstClr val="black"/>
                  </a:solidFill>
                  <a:latin typeface="Calibri"/>
                </a:endParaRPr>
              </a:p>
            </p:txBody>
          </p:sp>
          <p:sp>
            <p:nvSpPr>
              <p:cNvPr id="37" name="Freeform 14"/>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38" name="Line 15"/>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2700">
                  <a:solidFill>
                    <a:prstClr val="black"/>
                  </a:solidFill>
                  <a:latin typeface="Calibri"/>
                </a:endParaRPr>
              </a:p>
            </p:txBody>
          </p:sp>
          <p:sp>
            <p:nvSpPr>
              <p:cNvPr id="39" name="Freeform 16"/>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40" name="Rectangle 17"/>
              <p:cNvSpPr>
                <a:spLocks noChangeArrowheads="1"/>
              </p:cNvSpPr>
              <p:nvPr/>
            </p:nvSpPr>
            <p:spPr bwMode="auto">
              <a:xfrm>
                <a:off x="1585" y="2281"/>
                <a:ext cx="25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a:solidFill>
                      <a:srgbClr val="000000"/>
                    </a:solidFill>
                    <a:latin typeface="Arial" panose="020B0604020202020204" pitchFamily="34" charset="0"/>
                  </a:rPr>
                  <a:t>hs</a:t>
                </a:r>
                <a:endParaRPr kumimoji="0" lang="en-US" altLang="en-US" sz="2700">
                  <a:solidFill>
                    <a:prstClr val="black"/>
                  </a:solidFill>
                  <a:latin typeface="Arial" panose="020B0604020202020204" pitchFamily="34" charset="0"/>
                </a:endParaRPr>
              </a:p>
            </p:txBody>
          </p:sp>
          <p:sp>
            <p:nvSpPr>
              <p:cNvPr id="41" name="Rectangle 18"/>
              <p:cNvSpPr>
                <a:spLocks noChangeArrowheads="1"/>
              </p:cNvSpPr>
              <p:nvPr/>
            </p:nvSpPr>
            <p:spPr bwMode="auto">
              <a:xfrm>
                <a:off x="3189" y="2264"/>
                <a:ext cx="21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a:solidFill>
                      <a:srgbClr val="000000"/>
                    </a:solidFill>
                    <a:latin typeface="Arial" panose="020B0604020202020204" pitchFamily="34" charset="0"/>
                  </a:rPr>
                  <a:t>hr</a:t>
                </a:r>
                <a:endParaRPr kumimoji="0" lang="en-US" altLang="en-US" sz="2700">
                  <a:solidFill>
                    <a:prstClr val="black"/>
                  </a:solidFill>
                  <a:latin typeface="Arial" panose="020B0604020202020204" pitchFamily="34" charset="0"/>
                </a:endParaRPr>
              </a:p>
            </p:txBody>
          </p:sp>
          <p:sp>
            <p:nvSpPr>
              <p:cNvPr id="44" name="Rectangle 21"/>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000">
                  <a:solidFill>
                    <a:srgbClr val="EEECE1"/>
                  </a:solidFill>
                </a:endParaRPr>
              </a:p>
            </p:txBody>
          </p:sp>
          <p:sp>
            <p:nvSpPr>
              <p:cNvPr id="45" name="Freeform 23"/>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grpSp>
            <p:nvGrpSpPr>
              <p:cNvPr id="46" name="Group 45"/>
              <p:cNvGrpSpPr>
                <a:grpSpLocks/>
              </p:cNvGrpSpPr>
              <p:nvPr/>
            </p:nvGrpSpPr>
            <p:grpSpPr bwMode="auto">
              <a:xfrm>
                <a:off x="2286" y="1529"/>
                <a:ext cx="88" cy="88"/>
                <a:chOff x="2286" y="1529"/>
                <a:chExt cx="88" cy="88"/>
              </a:xfrm>
            </p:grpSpPr>
            <p:sp>
              <p:nvSpPr>
                <p:cNvPr id="116" name="Oval 24"/>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000">
                    <a:solidFill>
                      <a:srgbClr val="EEECE1"/>
                    </a:solidFill>
                  </a:endParaRPr>
                </a:p>
              </p:txBody>
            </p:sp>
            <p:sp>
              <p:nvSpPr>
                <p:cNvPr id="117" name="Oval 25"/>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000">
                    <a:solidFill>
                      <a:srgbClr val="EEECE1"/>
                    </a:solidFill>
                  </a:endParaRPr>
                </a:p>
              </p:txBody>
            </p:sp>
          </p:grpSp>
          <p:sp>
            <p:nvSpPr>
              <p:cNvPr id="47" name="Rectangle 46"/>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000">
                  <a:solidFill>
                    <a:srgbClr val="EEECE1"/>
                  </a:solidFill>
                </a:endParaRPr>
              </a:p>
            </p:txBody>
          </p:sp>
          <p:sp>
            <p:nvSpPr>
              <p:cNvPr id="48" name="Freeform 47"/>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49" name="Freeform 48"/>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a:defRPr/>
                </a:pPr>
                <a:endParaRPr lang="en-US" sz="2700">
                  <a:solidFill>
                    <a:prstClr val="black"/>
                  </a:solidFill>
                  <a:latin typeface="Calibri"/>
                </a:endParaRPr>
              </a:p>
            </p:txBody>
          </p:sp>
          <p:sp>
            <p:nvSpPr>
              <p:cNvPr id="50" name="Line 31"/>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2700">
                  <a:solidFill>
                    <a:prstClr val="black"/>
                  </a:solidFill>
                  <a:latin typeface="Calibri"/>
                </a:endParaRPr>
              </a:p>
            </p:txBody>
          </p:sp>
          <p:sp>
            <p:nvSpPr>
              <p:cNvPr id="51" name="Rectangle 50"/>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000">
                  <a:solidFill>
                    <a:srgbClr val="EEECE1"/>
                  </a:solidFill>
                </a:endParaRPr>
              </a:p>
            </p:txBody>
          </p:sp>
          <p:sp>
            <p:nvSpPr>
              <p:cNvPr id="52" name="Rectangle 51"/>
              <p:cNvSpPr>
                <a:spLocks noChangeArrowheads="1"/>
              </p:cNvSpPr>
              <p:nvPr/>
            </p:nvSpPr>
            <p:spPr bwMode="auto">
              <a:xfrm>
                <a:off x="3927" y="267"/>
                <a:ext cx="547" cy="25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500" b="1">
                    <a:solidFill>
                      <a:srgbClr val="000000"/>
                    </a:solidFill>
                    <a:latin typeface="Arial" panose="020B0604020202020204" pitchFamily="34" charset="0"/>
                  </a:rPr>
                  <a:t>Ridge</a:t>
                </a:r>
                <a:endParaRPr kumimoji="0" lang="en-US" altLang="en-US" sz="2700">
                  <a:solidFill>
                    <a:prstClr val="black"/>
                  </a:solidFill>
                  <a:latin typeface="Arial" panose="020B0604020202020204" pitchFamily="34" charset="0"/>
                </a:endParaRPr>
              </a:p>
            </p:txBody>
          </p:sp>
          <p:sp>
            <p:nvSpPr>
              <p:cNvPr id="53" name="Freeform 52"/>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54" name="Freeform 53"/>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a:defRPr/>
                </a:pPr>
                <a:endParaRPr lang="en-US" sz="2700">
                  <a:solidFill>
                    <a:prstClr val="black"/>
                  </a:solidFill>
                  <a:latin typeface="Calibri"/>
                </a:endParaRPr>
              </a:p>
            </p:txBody>
          </p:sp>
          <p:sp>
            <p:nvSpPr>
              <p:cNvPr id="55" name="Freeform 54"/>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56" name="Freeform 55"/>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57" name="Rectangle 56"/>
              <p:cNvSpPr>
                <a:spLocks noChangeArrowheads="1"/>
              </p:cNvSpPr>
              <p:nvPr/>
            </p:nvSpPr>
            <p:spPr bwMode="auto">
              <a:xfrm rot="19860000">
                <a:off x="3116" y="940"/>
                <a:ext cx="21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a:solidFill>
                      <a:srgbClr val="000000"/>
                    </a:solidFill>
                    <a:latin typeface="Arial" panose="020B0604020202020204" pitchFamily="34" charset="0"/>
                  </a:rPr>
                  <a:t>pr</a:t>
                </a:r>
                <a:endParaRPr kumimoji="0" lang="en-US" altLang="en-US" sz="2700">
                  <a:solidFill>
                    <a:prstClr val="black"/>
                  </a:solidFill>
                  <a:latin typeface="Arial" panose="020B0604020202020204" pitchFamily="34" charset="0"/>
                </a:endParaRPr>
              </a:p>
            </p:txBody>
          </p:sp>
          <p:sp>
            <p:nvSpPr>
              <p:cNvPr id="58" name="Rectangle 57"/>
              <p:cNvSpPr>
                <a:spLocks noChangeArrowheads="1"/>
              </p:cNvSpPr>
              <p:nvPr/>
            </p:nvSpPr>
            <p:spPr bwMode="auto">
              <a:xfrm rot="20160000">
                <a:off x="1485" y="1716"/>
                <a:ext cx="25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a:solidFill>
                      <a:srgbClr val="000000"/>
                    </a:solidFill>
                    <a:latin typeface="Arial" panose="020B0604020202020204" pitchFamily="34" charset="0"/>
                  </a:rPr>
                  <a:t>ps</a:t>
                </a:r>
                <a:endParaRPr kumimoji="0" lang="en-US" altLang="en-US" sz="2700">
                  <a:solidFill>
                    <a:prstClr val="black"/>
                  </a:solidFill>
                  <a:latin typeface="Arial" panose="020B0604020202020204" pitchFamily="34" charset="0"/>
                </a:endParaRPr>
              </a:p>
            </p:txBody>
          </p:sp>
          <p:sp>
            <p:nvSpPr>
              <p:cNvPr id="59" name="Freeform 58"/>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60" name="Freeform 59"/>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61" name="Freeform 60"/>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62" name="Freeform 61"/>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63" name="Freeform 62"/>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64" name="Freeform 63"/>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65" name="Freeform 64"/>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66" name="Freeform 65"/>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67" name="Rectangle 66"/>
              <p:cNvSpPr>
                <a:spLocks noChangeArrowheads="1"/>
              </p:cNvSpPr>
              <p:nvPr/>
            </p:nvSpPr>
            <p:spPr bwMode="auto">
              <a:xfrm rot="19800000">
                <a:off x="1730" y="1821"/>
                <a:ext cx="237"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a:solidFill>
                      <a:srgbClr val="000000"/>
                    </a:solidFill>
                    <a:latin typeface="Arial" panose="020B0604020202020204" pitchFamily="34" charset="0"/>
                  </a:rPr>
                  <a:t>ss</a:t>
                </a:r>
                <a:endParaRPr kumimoji="0" lang="en-US" altLang="en-US" sz="2700">
                  <a:solidFill>
                    <a:prstClr val="black"/>
                  </a:solidFill>
                  <a:latin typeface="Arial" panose="020B0604020202020204" pitchFamily="34" charset="0"/>
                </a:endParaRPr>
              </a:p>
            </p:txBody>
          </p:sp>
          <p:sp>
            <p:nvSpPr>
              <p:cNvPr id="68" name="Rectangle 67"/>
              <p:cNvSpPr>
                <a:spLocks noChangeArrowheads="1"/>
              </p:cNvSpPr>
              <p:nvPr/>
            </p:nvSpPr>
            <p:spPr bwMode="auto">
              <a:xfrm rot="19500000">
                <a:off x="2972" y="644"/>
                <a:ext cx="197"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a:solidFill>
                      <a:srgbClr val="000000"/>
                    </a:solidFill>
                    <a:latin typeface="Arial" panose="020B0604020202020204" pitchFamily="34" charset="0"/>
                  </a:rPr>
                  <a:t>sr</a:t>
                </a:r>
                <a:endParaRPr kumimoji="0" lang="en-US" altLang="en-US" sz="2700">
                  <a:solidFill>
                    <a:prstClr val="black"/>
                  </a:solidFill>
                  <a:latin typeface="Arial" panose="020B0604020202020204" pitchFamily="34" charset="0"/>
                </a:endParaRPr>
              </a:p>
            </p:txBody>
          </p:sp>
          <p:sp>
            <p:nvSpPr>
              <p:cNvPr id="69" name="Freeform 68"/>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70" name="Freeform 69"/>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71" name="Freeform 70"/>
              <p:cNvSpPr>
                <a:spLocks/>
              </p:cNvSpPr>
              <p:nvPr/>
            </p:nvSpPr>
            <p:spPr bwMode="auto">
              <a:xfrm>
                <a:off x="918" y="602"/>
                <a:ext cx="320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a:defRPr/>
                </a:pPr>
                <a:endParaRPr lang="en-US" sz="2700">
                  <a:solidFill>
                    <a:prstClr val="black"/>
                  </a:solidFill>
                  <a:latin typeface="Calibri"/>
                </a:endParaRPr>
              </a:p>
            </p:txBody>
          </p:sp>
          <p:sp>
            <p:nvSpPr>
              <p:cNvPr id="72" name="Freeform 71"/>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sz="2700">
                  <a:solidFill>
                    <a:prstClr val="black"/>
                  </a:solidFill>
                  <a:latin typeface="Calibri"/>
                </a:endParaRPr>
              </a:p>
            </p:txBody>
          </p:sp>
          <p:sp>
            <p:nvSpPr>
              <p:cNvPr id="73" name="Line 54"/>
              <p:cNvSpPr>
                <a:spLocks noChangeShapeType="1"/>
              </p:cNvSpPr>
              <p:nvPr/>
            </p:nvSpPr>
            <p:spPr bwMode="auto">
              <a:xfrm>
                <a:off x="859" y="2220"/>
                <a:ext cx="3265" cy="1"/>
              </a:xfrm>
              <a:prstGeom prst="line">
                <a:avLst/>
              </a:prstGeom>
              <a:noFill/>
              <a:ln w="11">
                <a:noFill/>
                <a:round/>
                <a:headEnd/>
                <a:tailEnd/>
              </a:ln>
              <a:extLst>
                <a:ext uri="{909E8E84-426E-40dd-AFC4-6F175D3DCCD1}">
                  <a14:hiddenFill xmlns:a14="http://schemas.microsoft.com/office/drawing/2010/main" xmlns="">
                    <a:noFill/>
                  </a14:hiddenFill>
                </a:ext>
              </a:extLst>
            </p:spPr>
            <p:txBody>
              <a:bodyPr/>
              <a:lstStyle/>
              <a:p>
                <a:pPr>
                  <a:defRPr/>
                </a:pPr>
                <a:endParaRPr lang="en-US" sz="2700">
                  <a:solidFill>
                    <a:prstClr val="black"/>
                  </a:solidFill>
                  <a:latin typeface="Calibri"/>
                </a:endParaRPr>
              </a:p>
            </p:txBody>
          </p:sp>
          <p:sp>
            <p:nvSpPr>
              <p:cNvPr id="74" name="Freeform 73"/>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a:defRPr/>
                </a:pPr>
                <a:endParaRPr lang="en-US" sz="2700">
                  <a:solidFill>
                    <a:prstClr val="black"/>
                  </a:solidFill>
                  <a:latin typeface="Calibri"/>
                </a:endParaRPr>
              </a:p>
            </p:txBody>
          </p:sp>
          <p:sp>
            <p:nvSpPr>
              <p:cNvPr id="75" name="Freeform 74"/>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76" name="Freeform 75"/>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77" name="Line 58"/>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2700">
                  <a:solidFill>
                    <a:prstClr val="black"/>
                  </a:solidFill>
                  <a:latin typeface="Calibri"/>
                </a:endParaRPr>
              </a:p>
            </p:txBody>
          </p:sp>
          <p:sp>
            <p:nvSpPr>
              <p:cNvPr id="78" name="Freeform 77"/>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79" name="Line 60"/>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2700">
                  <a:solidFill>
                    <a:prstClr val="black"/>
                  </a:solidFill>
                  <a:latin typeface="Calibri"/>
                </a:endParaRPr>
              </a:p>
            </p:txBody>
          </p:sp>
          <p:sp>
            <p:nvSpPr>
              <p:cNvPr id="80" name="Freeform 79"/>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81" name="Rectangle 80"/>
              <p:cNvSpPr>
                <a:spLocks noChangeArrowheads="1"/>
              </p:cNvSpPr>
              <p:nvPr/>
            </p:nvSpPr>
            <p:spPr bwMode="auto">
              <a:xfrm>
                <a:off x="1585" y="2281"/>
                <a:ext cx="25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a:solidFill>
                      <a:srgbClr val="000000"/>
                    </a:solidFill>
                    <a:latin typeface="Arial" panose="020B0604020202020204" pitchFamily="34" charset="0"/>
                  </a:rPr>
                  <a:t>hs</a:t>
                </a:r>
                <a:endParaRPr kumimoji="0" lang="en-US" altLang="en-US" sz="2700">
                  <a:solidFill>
                    <a:prstClr val="black"/>
                  </a:solidFill>
                  <a:latin typeface="Arial" panose="020B0604020202020204" pitchFamily="34" charset="0"/>
                </a:endParaRPr>
              </a:p>
            </p:txBody>
          </p:sp>
          <p:sp>
            <p:nvSpPr>
              <p:cNvPr id="82" name="Rectangle 81"/>
              <p:cNvSpPr>
                <a:spLocks noChangeArrowheads="1"/>
              </p:cNvSpPr>
              <p:nvPr/>
            </p:nvSpPr>
            <p:spPr bwMode="auto">
              <a:xfrm>
                <a:off x="3189" y="2264"/>
                <a:ext cx="21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dirty="0" err="1">
                    <a:solidFill>
                      <a:srgbClr val="000000"/>
                    </a:solidFill>
                    <a:latin typeface="Arial" panose="020B0604020202020204" pitchFamily="34" charset="0"/>
                  </a:rPr>
                  <a:t>hr</a:t>
                </a:r>
                <a:endParaRPr kumimoji="0" lang="en-US" altLang="en-US" sz="2700" dirty="0">
                  <a:solidFill>
                    <a:prstClr val="black"/>
                  </a:solidFill>
                  <a:latin typeface="Arial" panose="020B0604020202020204" pitchFamily="34" charset="0"/>
                </a:endParaRPr>
              </a:p>
            </p:txBody>
          </p:sp>
          <p:sp>
            <p:nvSpPr>
              <p:cNvPr id="83" name="Rectangle 82"/>
              <p:cNvSpPr>
                <a:spLocks noChangeArrowheads="1"/>
              </p:cNvSpPr>
              <p:nvPr/>
            </p:nvSpPr>
            <p:spPr bwMode="auto">
              <a:xfrm>
                <a:off x="4088" y="978"/>
                <a:ext cx="314"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dirty="0" err="1">
                    <a:solidFill>
                      <a:srgbClr val="000000"/>
                    </a:solidFill>
                    <a:latin typeface="Arial" panose="020B0604020202020204" pitchFamily="34" charset="0"/>
                  </a:rPr>
                  <a:t>vr</a:t>
                </a:r>
                <a:endParaRPr kumimoji="0" lang="en-US" altLang="en-US" sz="2700" dirty="0">
                  <a:solidFill>
                    <a:prstClr val="black"/>
                  </a:solidFill>
                  <a:latin typeface="Arial" panose="020B0604020202020204" pitchFamily="34" charset="0"/>
                </a:endParaRPr>
              </a:p>
            </p:txBody>
          </p:sp>
          <p:sp>
            <p:nvSpPr>
              <p:cNvPr id="84" name="Rectangle 83"/>
              <p:cNvSpPr>
                <a:spLocks noChangeArrowheads="1"/>
              </p:cNvSpPr>
              <p:nvPr/>
            </p:nvSpPr>
            <p:spPr bwMode="auto">
              <a:xfrm>
                <a:off x="4091" y="1730"/>
                <a:ext cx="237"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dirty="0">
                    <a:solidFill>
                      <a:srgbClr val="000000"/>
                    </a:solidFill>
                    <a:latin typeface="Arial" panose="020B0604020202020204" pitchFamily="34" charset="0"/>
                  </a:rPr>
                  <a:t>vs</a:t>
                </a:r>
                <a:endParaRPr kumimoji="0" lang="en-US" altLang="en-US" sz="2700" dirty="0">
                  <a:solidFill>
                    <a:prstClr val="black"/>
                  </a:solidFill>
                  <a:latin typeface="Arial" panose="020B0604020202020204" pitchFamily="34" charset="0"/>
                </a:endParaRPr>
              </a:p>
            </p:txBody>
          </p:sp>
          <p:sp>
            <p:nvSpPr>
              <p:cNvPr id="85" name="Rectangle 84"/>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000">
                  <a:solidFill>
                    <a:srgbClr val="EEECE1"/>
                  </a:solidFill>
                </a:endParaRPr>
              </a:p>
            </p:txBody>
          </p:sp>
          <p:sp>
            <p:nvSpPr>
              <p:cNvPr id="86" name="Freeform 85"/>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grpSp>
            <p:nvGrpSpPr>
              <p:cNvPr id="87" name="Group 71"/>
              <p:cNvGrpSpPr>
                <a:grpSpLocks/>
              </p:cNvGrpSpPr>
              <p:nvPr/>
            </p:nvGrpSpPr>
            <p:grpSpPr bwMode="auto">
              <a:xfrm>
                <a:off x="2286" y="1529"/>
                <a:ext cx="88" cy="88"/>
                <a:chOff x="2286" y="1529"/>
                <a:chExt cx="88" cy="88"/>
              </a:xfrm>
            </p:grpSpPr>
            <p:sp>
              <p:nvSpPr>
                <p:cNvPr id="113" name="Oval 69"/>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000">
                    <a:solidFill>
                      <a:srgbClr val="EEECE1"/>
                    </a:solidFill>
                  </a:endParaRPr>
                </a:p>
              </p:txBody>
            </p:sp>
            <p:sp>
              <p:nvSpPr>
                <p:cNvPr id="115" name="Oval 70"/>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000">
                    <a:solidFill>
                      <a:srgbClr val="EEECE1"/>
                    </a:solidFill>
                  </a:endParaRPr>
                </a:p>
              </p:txBody>
            </p:sp>
          </p:grpSp>
          <p:sp>
            <p:nvSpPr>
              <p:cNvPr id="88" name="Rectangle 72"/>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000">
                  <a:solidFill>
                    <a:srgbClr val="EEECE1"/>
                  </a:solidFill>
                </a:endParaRPr>
              </a:p>
            </p:txBody>
          </p:sp>
          <p:sp>
            <p:nvSpPr>
              <p:cNvPr id="89" name="Rectangle 73"/>
              <p:cNvSpPr>
                <a:spLocks noChangeArrowheads="1"/>
              </p:cNvSpPr>
              <p:nvPr/>
            </p:nvSpPr>
            <p:spPr bwMode="auto">
              <a:xfrm>
                <a:off x="717" y="1586"/>
                <a:ext cx="671" cy="25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500" b="1" dirty="0">
                    <a:solidFill>
                      <a:srgbClr val="000000"/>
                    </a:solidFill>
                    <a:latin typeface="Arial" panose="020B0604020202020204" pitchFamily="34" charset="0"/>
                  </a:rPr>
                  <a:t>Stream</a:t>
                </a:r>
                <a:endParaRPr kumimoji="0" lang="en-US" altLang="en-US" sz="2700" dirty="0">
                  <a:solidFill>
                    <a:prstClr val="black"/>
                  </a:solidFill>
                  <a:latin typeface="Arial" panose="020B0604020202020204" pitchFamily="34" charset="0"/>
                </a:endParaRPr>
              </a:p>
            </p:txBody>
          </p:sp>
          <p:sp>
            <p:nvSpPr>
              <p:cNvPr id="90" name="Freeform 74"/>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91" name="Freeform 75"/>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a:defRPr/>
                </a:pPr>
                <a:endParaRPr lang="en-US" sz="2700">
                  <a:solidFill>
                    <a:prstClr val="black"/>
                  </a:solidFill>
                  <a:latin typeface="Calibri"/>
                </a:endParaRPr>
              </a:p>
            </p:txBody>
          </p:sp>
          <p:sp>
            <p:nvSpPr>
              <p:cNvPr id="92" name="Line 76"/>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2700">
                  <a:solidFill>
                    <a:prstClr val="black"/>
                  </a:solidFill>
                  <a:latin typeface="Calibri"/>
                </a:endParaRPr>
              </a:p>
            </p:txBody>
          </p:sp>
          <p:sp>
            <p:nvSpPr>
              <p:cNvPr id="93" name="Rectangle 77"/>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000">
                  <a:solidFill>
                    <a:srgbClr val="EEECE1"/>
                  </a:solidFill>
                </a:endParaRPr>
              </a:p>
            </p:txBody>
          </p:sp>
          <p:sp>
            <p:nvSpPr>
              <p:cNvPr id="94" name="Freeform 79"/>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95" name="Freeform 80"/>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a:defRPr/>
                </a:pPr>
                <a:endParaRPr lang="en-US" sz="2700">
                  <a:solidFill>
                    <a:prstClr val="black"/>
                  </a:solidFill>
                  <a:latin typeface="Calibri"/>
                </a:endParaRPr>
              </a:p>
            </p:txBody>
          </p:sp>
          <p:sp>
            <p:nvSpPr>
              <p:cNvPr id="96" name="Freeform 81"/>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97" name="Freeform 82"/>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98" name="Rectangle 83"/>
              <p:cNvSpPr>
                <a:spLocks noChangeArrowheads="1"/>
              </p:cNvSpPr>
              <p:nvPr/>
            </p:nvSpPr>
            <p:spPr bwMode="auto">
              <a:xfrm rot="19860000">
                <a:off x="3116" y="940"/>
                <a:ext cx="21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dirty="0" err="1">
                    <a:solidFill>
                      <a:srgbClr val="000000"/>
                    </a:solidFill>
                    <a:latin typeface="Arial" panose="020B0604020202020204" pitchFamily="34" charset="0"/>
                  </a:rPr>
                  <a:t>pr</a:t>
                </a:r>
                <a:endParaRPr kumimoji="0" lang="en-US" altLang="en-US" sz="2700" dirty="0">
                  <a:solidFill>
                    <a:prstClr val="black"/>
                  </a:solidFill>
                  <a:latin typeface="Arial" panose="020B0604020202020204" pitchFamily="34" charset="0"/>
                </a:endParaRPr>
              </a:p>
            </p:txBody>
          </p:sp>
          <p:sp>
            <p:nvSpPr>
              <p:cNvPr id="99" name="Rectangle 84"/>
              <p:cNvSpPr>
                <a:spLocks noChangeArrowheads="1"/>
              </p:cNvSpPr>
              <p:nvPr/>
            </p:nvSpPr>
            <p:spPr bwMode="auto">
              <a:xfrm rot="20160000">
                <a:off x="1485" y="1716"/>
                <a:ext cx="25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a:solidFill>
                      <a:srgbClr val="000000"/>
                    </a:solidFill>
                    <a:latin typeface="Arial" panose="020B0604020202020204" pitchFamily="34" charset="0"/>
                  </a:rPr>
                  <a:t>ps</a:t>
                </a:r>
                <a:endParaRPr kumimoji="0" lang="en-US" altLang="en-US" sz="2700">
                  <a:solidFill>
                    <a:prstClr val="black"/>
                  </a:solidFill>
                  <a:latin typeface="Arial" panose="020B0604020202020204" pitchFamily="34" charset="0"/>
                </a:endParaRPr>
              </a:p>
            </p:txBody>
          </p:sp>
          <p:sp>
            <p:nvSpPr>
              <p:cNvPr id="100" name="Freeform 85"/>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101" name="Freeform 86"/>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102" name="Freeform 87"/>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103" name="Freeform 88"/>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104" name="Freeform 89"/>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105" name="Freeform 90"/>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106" name="Freeform 91"/>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107" name="Freeform 92"/>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a:defRPr/>
                </a:pPr>
                <a:endParaRPr lang="en-US" sz="2700">
                  <a:solidFill>
                    <a:prstClr val="black"/>
                  </a:solidFill>
                  <a:latin typeface="Calibri"/>
                </a:endParaRPr>
              </a:p>
            </p:txBody>
          </p:sp>
          <p:sp>
            <p:nvSpPr>
              <p:cNvPr id="108" name="Rectangle 93"/>
              <p:cNvSpPr>
                <a:spLocks noChangeArrowheads="1"/>
              </p:cNvSpPr>
              <p:nvPr/>
            </p:nvSpPr>
            <p:spPr bwMode="auto">
              <a:xfrm rot="19800000">
                <a:off x="1730" y="1821"/>
                <a:ext cx="237"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a:solidFill>
                      <a:srgbClr val="000000"/>
                    </a:solidFill>
                    <a:latin typeface="Arial" panose="020B0604020202020204" pitchFamily="34" charset="0"/>
                  </a:rPr>
                  <a:t>ss</a:t>
                </a:r>
                <a:endParaRPr kumimoji="0" lang="en-US" altLang="en-US" sz="2700">
                  <a:solidFill>
                    <a:prstClr val="black"/>
                  </a:solidFill>
                  <a:latin typeface="Arial" panose="020B0604020202020204" pitchFamily="34" charset="0"/>
                </a:endParaRPr>
              </a:p>
            </p:txBody>
          </p:sp>
          <p:sp>
            <p:nvSpPr>
              <p:cNvPr id="109" name="Rectangle 94"/>
              <p:cNvSpPr>
                <a:spLocks noChangeArrowheads="1"/>
              </p:cNvSpPr>
              <p:nvPr/>
            </p:nvSpPr>
            <p:spPr bwMode="auto">
              <a:xfrm rot="19500000">
                <a:off x="2972" y="644"/>
                <a:ext cx="197"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i="1">
                    <a:solidFill>
                      <a:srgbClr val="000000"/>
                    </a:solidFill>
                    <a:latin typeface="Arial" panose="020B0604020202020204" pitchFamily="34" charset="0"/>
                  </a:rPr>
                  <a:t>sr</a:t>
                </a:r>
                <a:endParaRPr kumimoji="0" lang="en-US" altLang="en-US" sz="2700">
                  <a:solidFill>
                    <a:prstClr val="black"/>
                  </a:solidFill>
                  <a:latin typeface="Arial" panose="020B0604020202020204" pitchFamily="34" charset="0"/>
                </a:endParaRPr>
              </a:p>
            </p:txBody>
          </p:sp>
          <p:sp>
            <p:nvSpPr>
              <p:cNvPr id="110" name="Freeform 95"/>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111" name="Freeform 96"/>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a:defRPr/>
                </a:pPr>
                <a:endParaRPr lang="en-US" sz="2700">
                  <a:solidFill>
                    <a:prstClr val="black"/>
                  </a:solidFill>
                  <a:latin typeface="Calibri"/>
                </a:endParaRPr>
              </a:p>
            </p:txBody>
          </p:sp>
          <p:sp>
            <p:nvSpPr>
              <p:cNvPr id="112" name="Rectangle 22"/>
              <p:cNvSpPr>
                <a:spLocks noChangeArrowheads="1"/>
              </p:cNvSpPr>
              <p:nvPr/>
            </p:nvSpPr>
            <p:spPr bwMode="auto">
              <a:xfrm>
                <a:off x="1623" y="1073"/>
                <a:ext cx="1203" cy="2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200" b="1" dirty="0">
                    <a:solidFill>
                      <a:srgbClr val="000000"/>
                    </a:solidFill>
                    <a:latin typeface="Arial" panose="020B0604020202020204" pitchFamily="34" charset="0"/>
                  </a:rPr>
                  <a:t>Point of interest</a:t>
                </a:r>
                <a:endParaRPr kumimoji="0" lang="en-US" altLang="en-US" sz="2700" dirty="0">
                  <a:solidFill>
                    <a:prstClr val="black"/>
                  </a:solidFill>
                  <a:latin typeface="Arial" panose="020B0604020202020204" pitchFamily="34" charset="0"/>
                </a:endParaRPr>
              </a:p>
            </p:txBody>
          </p:sp>
        </p:grpSp>
        <p:sp>
          <p:nvSpPr>
            <p:cNvPr id="28" name="Rectangle 27"/>
            <p:cNvSpPr/>
            <p:nvPr/>
          </p:nvSpPr>
          <p:spPr>
            <a:xfrm>
              <a:off x="3562905" y="1015873"/>
              <a:ext cx="4844763" cy="1346910"/>
            </a:xfrm>
            <a:prstGeom prst="rect">
              <a:avLst/>
            </a:prstGeom>
          </p:spPr>
          <p:txBody>
            <a:bodyPr wrap="square">
              <a:spAutoFit/>
            </a:bodyPr>
            <a:lstStyle/>
            <a:p>
              <a:pPr algn="ctr">
                <a:defRPr/>
              </a:pPr>
              <a:r>
                <a:rPr lang="en-US" altLang="en-US" sz="2000" dirty="0" err="1">
                  <a:solidFill>
                    <a:prstClr val="black"/>
                  </a:solidFill>
                  <a:latin typeface="Calibri"/>
                </a:rPr>
                <a:t>TauDEM</a:t>
              </a:r>
              <a:r>
                <a:rPr lang="en-US" altLang="en-US" sz="2000" dirty="0">
                  <a:solidFill>
                    <a:prstClr val="black"/>
                  </a:solidFill>
                  <a:latin typeface="Calibri"/>
                </a:rPr>
                <a:t> Vertical Distance Down a special case of a general hydrological proximity measure </a:t>
              </a:r>
              <a:endParaRPr lang="en-US" sz="2000" dirty="0">
                <a:solidFill>
                  <a:prstClr val="black"/>
                </a:solidFill>
                <a:latin typeface="Calibri"/>
              </a:endParaRPr>
            </a:p>
          </p:txBody>
        </p:sp>
      </p:grpSp>
      <p:sp>
        <p:nvSpPr>
          <p:cNvPr id="3" name="Oval 2"/>
          <p:cNvSpPr/>
          <p:nvPr/>
        </p:nvSpPr>
        <p:spPr bwMode="auto">
          <a:xfrm>
            <a:off x="7846024" y="3937727"/>
            <a:ext cx="685800" cy="685800"/>
          </a:xfrm>
          <a:prstGeom prst="ellipse">
            <a:avLst/>
          </a:prstGeom>
          <a:noFill/>
          <a:ln w="381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050" b="1" dirty="0">
              <a:solidFill>
                <a:srgbClr val="000000"/>
              </a:solidFill>
              <a:latin typeface="Arial" charset="0"/>
              <a:ea typeface="ＭＳ Ｐゴシック" pitchFamily="16" charset="-128"/>
              <a:cs typeface="ＭＳ Ｐゴシック" pitchFamily="-97" charset="-128"/>
            </a:endParaRPr>
          </a:p>
        </p:txBody>
      </p:sp>
      <p:sp>
        <p:nvSpPr>
          <p:cNvPr id="118" name="Rectangle 117"/>
          <p:cNvSpPr/>
          <p:nvPr/>
        </p:nvSpPr>
        <p:spPr>
          <a:xfrm>
            <a:off x="965328" y="5340366"/>
            <a:ext cx="7147632" cy="584775"/>
          </a:xfrm>
          <a:prstGeom prst="rect">
            <a:avLst/>
          </a:prstGeom>
        </p:spPr>
        <p:txBody>
          <a:bodyPr wrap="square">
            <a:spAutoFit/>
          </a:bodyPr>
          <a:lstStyle/>
          <a:p>
            <a:pPr eaLnBrk="0" hangingPunct="0">
              <a:defRPr/>
            </a:pPr>
            <a:r>
              <a:rPr lang="en-US" sz="1600" dirty="0">
                <a:solidFill>
                  <a:srgbClr val="BF5712"/>
                </a:solidFill>
                <a:latin typeface="Open Sans"/>
              </a:rPr>
              <a:t>Vertical distance to stream evaluated as weighted average over multiple flow paths.  This results in a “smooth” height above nearest drainage layer</a:t>
            </a:r>
          </a:p>
        </p:txBody>
      </p:sp>
      <p:graphicFrame>
        <p:nvGraphicFramePr>
          <p:cNvPr id="114" name="Object 68"/>
          <p:cNvGraphicFramePr>
            <a:graphicFrameLocks noChangeAspect="1"/>
          </p:cNvGraphicFramePr>
          <p:nvPr>
            <p:extLst>
              <p:ext uri="{D42A27DB-BD31-4B8C-83A1-F6EECF244321}">
                <p14:modId xmlns:p14="http://schemas.microsoft.com/office/powerpoint/2010/main" val="198734699"/>
              </p:ext>
            </p:extLst>
          </p:nvPr>
        </p:nvGraphicFramePr>
        <p:xfrm>
          <a:off x="193105" y="2361867"/>
          <a:ext cx="2231231" cy="2474119"/>
        </p:xfrm>
        <a:graphic>
          <a:graphicData uri="http://schemas.openxmlformats.org/presentationml/2006/ole">
            <mc:AlternateContent xmlns:mc="http://schemas.openxmlformats.org/markup-compatibility/2006">
              <mc:Choice xmlns:v="urn:schemas-microsoft-com:vml" Requires="v">
                <p:oleObj spid="_x0000_s68612" name="Picture" r:id="rId5" imgW="2790720" imgH="3095640" progId="Word.Picture.8">
                  <p:embed/>
                </p:oleObj>
              </mc:Choice>
              <mc:Fallback>
                <p:oleObj name="Picture" r:id="rId5" imgW="2790720" imgH="3095640" progId="Word.Picture.8">
                  <p:embed/>
                  <p:pic>
                    <p:nvPicPr>
                      <p:cNvPr id="114" name="Object 68"/>
                      <p:cNvPicPr>
                        <a:picLocks noChangeAspect="1" noChangeArrowheads="1"/>
                      </p:cNvPicPr>
                      <p:nvPr/>
                    </p:nvPicPr>
                    <p:blipFill>
                      <a:blip r:embed="rId6"/>
                      <a:srcRect/>
                      <a:stretch>
                        <a:fillRect/>
                      </a:stretch>
                    </p:blipFill>
                    <p:spPr bwMode="auto">
                      <a:xfrm>
                        <a:off x="193105" y="2361867"/>
                        <a:ext cx="2231231" cy="247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9" name="Text Box 37"/>
          <p:cNvSpPr txBox="1">
            <a:spLocks noChangeAspect="1" noChangeArrowheads="1"/>
          </p:cNvSpPr>
          <p:nvPr/>
        </p:nvSpPr>
        <p:spPr bwMode="auto">
          <a:xfrm>
            <a:off x="682344" y="1894961"/>
            <a:ext cx="72985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defRPr/>
            </a:pPr>
            <a:r>
              <a:rPr kumimoji="0" lang="en-US" sz="2700" b="1" dirty="0">
                <a:solidFill>
                  <a:srgbClr val="003399"/>
                </a:solidFill>
              </a:rPr>
              <a:t>D</a:t>
            </a:r>
            <a:r>
              <a:rPr kumimoji="0" lang="en-US" sz="2700" b="1" dirty="0">
                <a:solidFill>
                  <a:srgbClr val="003399"/>
                </a:solidFill>
                <a:sym typeface="Symbol" pitchFamily="18" charset="2"/>
              </a:rPr>
              <a:t></a:t>
            </a:r>
          </a:p>
        </p:txBody>
      </p:sp>
      <p:sp>
        <p:nvSpPr>
          <p:cNvPr id="120" name="标题 1"/>
          <p:cNvSpPr>
            <a:spLocks noGrp="1"/>
          </p:cNvSpPr>
          <p:nvPr>
            <p:ph type="title"/>
          </p:nvPr>
        </p:nvSpPr>
        <p:spPr>
          <a:xfrm>
            <a:off x="542521" y="116916"/>
            <a:ext cx="8058959" cy="1143000"/>
          </a:xfrm>
        </p:spPr>
        <p:txBody>
          <a:bodyPr>
            <a:noAutofit/>
          </a:bodyPr>
          <a:lstStyle/>
          <a:p>
            <a:pPr algn="ctr"/>
            <a:r>
              <a:rPr lang="en-US" sz="2400" dirty="0" smtClean="0">
                <a:latin typeface="Arial" panose="020B0604020202020204" pitchFamily="34" charset="0"/>
                <a:cs typeface="Arial" panose="020B0604020202020204" pitchFamily="34" charset="0"/>
              </a:rPr>
              <a:t>Height above Nearest Drainage (HAND) evaluated using TauDEM </a:t>
            </a:r>
            <a:r>
              <a:rPr lang="en-US" sz="2400" dirty="0" err="1" smtClean="0">
                <a:latin typeface="Arial" panose="020B0604020202020204" pitchFamily="34" charset="0"/>
                <a:cs typeface="Arial" panose="020B0604020202020204" pitchFamily="34" charset="0"/>
              </a:rPr>
              <a:t>Dinfinity</a:t>
            </a:r>
            <a:r>
              <a:rPr lang="en-US" sz="2400" dirty="0" smtClean="0">
                <a:latin typeface="Arial" panose="020B0604020202020204" pitchFamily="34" charset="0"/>
                <a:cs typeface="Arial" panose="020B0604020202020204" pitchFamily="34" charset="0"/>
              </a:rPr>
              <a:t> Vertical Distance Down function </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376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80278" y="153150"/>
            <a:ext cx="8832300" cy="5726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kern="0" smtClean="0">
                <a:solidFill>
                  <a:schemeClr val="tx2">
                    <a:lumMod val="75000"/>
                    <a:lumOff val="25000"/>
                  </a:schemeClr>
                </a:solidFill>
                <a:latin typeface="Arial" panose="020B0604020202020204" pitchFamily="34" charset="0"/>
                <a:cs typeface="Arial" panose="020B0604020202020204" pitchFamily="34" charset="0"/>
              </a:rPr>
              <a:t>Flooding occurs when water depth is greater than Height Above Nearest Drainage (HAND)</a:t>
            </a:r>
            <a:endParaRPr lang="en-US" sz="2800" kern="0" dirty="0">
              <a:latin typeface="Arial" panose="020B0604020202020204" pitchFamily="34" charset="0"/>
              <a:cs typeface="Arial" panose="020B0604020202020204" pitchFamily="34" charset="0"/>
            </a:endParaRPr>
          </a:p>
        </p:txBody>
      </p:sp>
      <p:grpSp>
        <p:nvGrpSpPr>
          <p:cNvPr id="18" name="Group 17"/>
          <p:cNvGrpSpPr/>
          <p:nvPr/>
        </p:nvGrpSpPr>
        <p:grpSpPr>
          <a:xfrm>
            <a:off x="4704325" y="3688604"/>
            <a:ext cx="4203752" cy="2318689"/>
            <a:chOff x="4690813" y="4908494"/>
            <a:chExt cx="3780361" cy="2085156"/>
          </a:xfrm>
        </p:grpSpPr>
        <p:grpSp>
          <p:nvGrpSpPr>
            <p:cNvPr id="19" name="Group 6"/>
            <p:cNvGrpSpPr>
              <a:grpSpLocks noChangeAspect="1"/>
            </p:cNvGrpSpPr>
            <p:nvPr/>
          </p:nvGrpSpPr>
          <p:grpSpPr bwMode="auto">
            <a:xfrm>
              <a:off x="4690813" y="4908494"/>
              <a:ext cx="3780361" cy="2085156"/>
              <a:chOff x="717" y="240"/>
              <a:chExt cx="3715" cy="2353"/>
            </a:xfrm>
          </p:grpSpPr>
          <p:sp>
            <p:nvSpPr>
              <p:cNvPr id="21" name="AutoShape 5"/>
              <p:cNvSpPr>
                <a:spLocks noChangeAspect="1" noChangeArrowheads="1" noTextEdit="1"/>
              </p:cNvSpPr>
              <p:nvPr/>
            </p:nvSpPr>
            <p:spPr bwMode="auto">
              <a:xfrm>
                <a:off x="768" y="240"/>
                <a:ext cx="3461" cy="217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lstStyle/>
              <a:p>
                <a:pPr>
                  <a:defRPr/>
                </a:pPr>
                <a:endParaRPr lang="en-US" sz="2800">
                  <a:solidFill>
                    <a:srgbClr val="001446">
                      <a:lumMod val="75000"/>
                      <a:lumOff val="25000"/>
                    </a:srgbClr>
                  </a:solidFill>
                  <a:latin typeface="Calibri"/>
                  <a:ea typeface="ＭＳ Ｐゴシック"/>
                </a:endParaRPr>
              </a:p>
            </p:txBody>
          </p:sp>
          <p:sp>
            <p:nvSpPr>
              <p:cNvPr id="22" name="Freeform 7"/>
              <p:cNvSpPr>
                <a:spLocks/>
              </p:cNvSpPr>
              <p:nvPr/>
            </p:nvSpPr>
            <p:spPr bwMode="auto">
              <a:xfrm>
                <a:off x="918" y="602"/>
                <a:ext cx="314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23" name="Freeform 8"/>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 xmlns:a14="http://schemas.microsoft.com/office/drawing/2010/main">
                    <a:solidFill>
                      <a:srgbClr val="FFFFFF"/>
                    </a:solidFill>
                  </a14:hiddenFill>
                </a:ext>
              </a:extLst>
            </p:spPr>
            <p:txBody>
              <a:bodyPr/>
              <a:lstStyle/>
              <a:p>
                <a:pPr>
                  <a:defRPr/>
                </a:pPr>
                <a:endParaRPr lang="en-US" sz="2800">
                  <a:solidFill>
                    <a:srgbClr val="001446">
                      <a:lumMod val="75000"/>
                      <a:lumOff val="25000"/>
                    </a:srgbClr>
                  </a:solidFill>
                  <a:latin typeface="Calibri"/>
                  <a:ea typeface="ＭＳ Ｐゴシック"/>
                </a:endParaRPr>
              </a:p>
            </p:txBody>
          </p:sp>
          <p:sp>
            <p:nvSpPr>
              <p:cNvPr id="24" name="Line 9"/>
              <p:cNvSpPr>
                <a:spLocks noChangeShapeType="1"/>
              </p:cNvSpPr>
              <p:nvPr/>
            </p:nvSpPr>
            <p:spPr bwMode="auto">
              <a:xfrm>
                <a:off x="859" y="2220"/>
                <a:ext cx="3265" cy="1"/>
              </a:xfrm>
              <a:prstGeom prst="line">
                <a:avLst/>
              </a:prstGeom>
              <a:noFill/>
              <a:ln w="11">
                <a:noFill/>
                <a:round/>
                <a:headEnd/>
                <a:tailEnd/>
              </a:ln>
              <a:extLst>
                <a:ext uri="{909E8E84-426E-40dd-AFC4-6F175D3DCCD1}">
                  <a14:hiddenFill xmlns="" xmlns:a14="http://schemas.microsoft.com/office/drawing/2010/main">
                    <a:noFill/>
                  </a14:hiddenFill>
                </a:ext>
              </a:extLst>
            </p:spPr>
            <p:txBody>
              <a:bodyPr/>
              <a:lstStyle/>
              <a:p>
                <a:pPr>
                  <a:defRPr/>
                </a:pPr>
                <a:endParaRPr lang="en-US" sz="2800">
                  <a:solidFill>
                    <a:srgbClr val="001446">
                      <a:lumMod val="75000"/>
                      <a:lumOff val="25000"/>
                    </a:srgbClr>
                  </a:solidFill>
                  <a:latin typeface="Calibri"/>
                  <a:ea typeface="ＭＳ Ｐゴシック"/>
                </a:endParaRPr>
              </a:p>
            </p:txBody>
          </p:sp>
          <p:sp>
            <p:nvSpPr>
              <p:cNvPr id="25" name="Freeform 10"/>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26" name="Freeform 11"/>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27" name="Freeform 12"/>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28" name="Line 13"/>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2800">
                  <a:solidFill>
                    <a:srgbClr val="001446">
                      <a:lumMod val="75000"/>
                      <a:lumOff val="25000"/>
                    </a:srgbClr>
                  </a:solidFill>
                  <a:latin typeface="Calibri"/>
                  <a:ea typeface="ＭＳ Ｐゴシック"/>
                </a:endParaRPr>
              </a:p>
            </p:txBody>
          </p:sp>
          <p:sp>
            <p:nvSpPr>
              <p:cNvPr id="29" name="Freeform 14"/>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30" name="Line 15"/>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2800">
                  <a:solidFill>
                    <a:srgbClr val="001446">
                      <a:lumMod val="75000"/>
                      <a:lumOff val="25000"/>
                    </a:srgbClr>
                  </a:solidFill>
                  <a:latin typeface="Calibri"/>
                  <a:ea typeface="ＭＳ Ｐゴシック"/>
                </a:endParaRPr>
              </a:p>
            </p:txBody>
          </p:sp>
          <p:sp>
            <p:nvSpPr>
              <p:cNvPr id="31" name="Freeform 16"/>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32" name="Rectangle 17"/>
              <p:cNvSpPr>
                <a:spLocks noChangeArrowheads="1"/>
              </p:cNvSpPr>
              <p:nvPr/>
            </p:nvSpPr>
            <p:spPr bwMode="auto">
              <a:xfrm>
                <a:off x="1585" y="2281"/>
                <a:ext cx="239"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a:solidFill>
                      <a:srgbClr val="001446">
                        <a:lumMod val="75000"/>
                        <a:lumOff val="25000"/>
                      </a:srgbClr>
                    </a:solidFill>
                    <a:latin typeface="Arial" panose="020B0604020202020204" pitchFamily="34" charset="0"/>
                    <a:ea typeface="ＭＳ Ｐゴシック"/>
                  </a:rPr>
                  <a:t>hs</a:t>
                </a:r>
                <a:endParaRPr kumimoji="0" lang="en-US" altLang="en-US" sz="2800">
                  <a:solidFill>
                    <a:srgbClr val="001446">
                      <a:lumMod val="75000"/>
                      <a:lumOff val="25000"/>
                    </a:srgbClr>
                  </a:solidFill>
                  <a:latin typeface="Arial" panose="020B0604020202020204" pitchFamily="34" charset="0"/>
                  <a:ea typeface="ＭＳ Ｐゴシック"/>
                </a:endParaRPr>
              </a:p>
            </p:txBody>
          </p:sp>
          <p:sp>
            <p:nvSpPr>
              <p:cNvPr id="33" name="Rectangle 18"/>
              <p:cNvSpPr>
                <a:spLocks noChangeArrowheads="1"/>
              </p:cNvSpPr>
              <p:nvPr/>
            </p:nvSpPr>
            <p:spPr bwMode="auto">
              <a:xfrm>
                <a:off x="3189" y="2264"/>
                <a:ext cx="201"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a:solidFill>
                      <a:srgbClr val="001446">
                        <a:lumMod val="75000"/>
                        <a:lumOff val="25000"/>
                      </a:srgbClr>
                    </a:solidFill>
                    <a:latin typeface="Arial" panose="020B0604020202020204" pitchFamily="34" charset="0"/>
                    <a:ea typeface="ＭＳ Ｐゴシック"/>
                  </a:rPr>
                  <a:t>hr</a:t>
                </a:r>
                <a:endParaRPr kumimoji="0" lang="en-US" altLang="en-US" sz="2800">
                  <a:solidFill>
                    <a:srgbClr val="001446">
                      <a:lumMod val="75000"/>
                      <a:lumOff val="25000"/>
                    </a:srgbClr>
                  </a:solidFill>
                  <a:latin typeface="Arial" panose="020B0604020202020204" pitchFamily="34" charset="0"/>
                  <a:ea typeface="ＭＳ Ｐゴシック"/>
                </a:endParaRPr>
              </a:p>
            </p:txBody>
          </p:sp>
          <p:sp>
            <p:nvSpPr>
              <p:cNvPr id="34" name="Rectangle 21"/>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200">
                  <a:solidFill>
                    <a:srgbClr val="001446">
                      <a:lumMod val="75000"/>
                      <a:lumOff val="25000"/>
                    </a:srgbClr>
                  </a:solidFill>
                  <a:ea typeface="ＭＳ Ｐゴシック"/>
                </a:endParaRPr>
              </a:p>
            </p:txBody>
          </p:sp>
          <p:sp>
            <p:nvSpPr>
              <p:cNvPr id="35" name="Freeform 23"/>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grpSp>
            <p:nvGrpSpPr>
              <p:cNvPr id="36" name="Group 35"/>
              <p:cNvGrpSpPr>
                <a:grpSpLocks/>
              </p:cNvGrpSpPr>
              <p:nvPr/>
            </p:nvGrpSpPr>
            <p:grpSpPr bwMode="auto">
              <a:xfrm>
                <a:off x="2286" y="1529"/>
                <a:ext cx="88" cy="88"/>
                <a:chOff x="2286" y="1529"/>
                <a:chExt cx="88" cy="88"/>
              </a:xfrm>
            </p:grpSpPr>
            <p:sp>
              <p:nvSpPr>
                <p:cNvPr id="104" name="Oval 24"/>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200">
                    <a:solidFill>
                      <a:srgbClr val="001446">
                        <a:lumMod val="75000"/>
                        <a:lumOff val="25000"/>
                      </a:srgbClr>
                    </a:solidFill>
                    <a:ea typeface="ＭＳ Ｐゴシック"/>
                  </a:endParaRPr>
                </a:p>
              </p:txBody>
            </p:sp>
            <p:sp>
              <p:nvSpPr>
                <p:cNvPr id="105" name="Oval 25"/>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200">
                    <a:solidFill>
                      <a:srgbClr val="001446">
                        <a:lumMod val="75000"/>
                        <a:lumOff val="25000"/>
                      </a:srgbClr>
                    </a:solidFill>
                    <a:ea typeface="ＭＳ Ｐゴシック"/>
                  </a:endParaRPr>
                </a:p>
              </p:txBody>
            </p:sp>
          </p:grpSp>
          <p:sp>
            <p:nvSpPr>
              <p:cNvPr id="37" name="Rectangle 36"/>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200">
                  <a:solidFill>
                    <a:srgbClr val="001446">
                      <a:lumMod val="75000"/>
                      <a:lumOff val="25000"/>
                    </a:srgbClr>
                  </a:solidFill>
                  <a:ea typeface="ＭＳ Ｐゴシック"/>
                </a:endParaRPr>
              </a:p>
            </p:txBody>
          </p:sp>
          <p:sp>
            <p:nvSpPr>
              <p:cNvPr id="38" name="Freeform 37"/>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39" name="Freeform 38"/>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40" name="Line 31"/>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2800">
                  <a:solidFill>
                    <a:srgbClr val="001446">
                      <a:lumMod val="75000"/>
                      <a:lumOff val="25000"/>
                    </a:srgbClr>
                  </a:solidFill>
                  <a:latin typeface="Calibri"/>
                  <a:ea typeface="ＭＳ Ｐゴシック"/>
                </a:endParaRPr>
              </a:p>
            </p:txBody>
          </p:sp>
          <p:sp>
            <p:nvSpPr>
              <p:cNvPr id="41" name="Rectangle 40"/>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200">
                  <a:solidFill>
                    <a:srgbClr val="001446">
                      <a:lumMod val="75000"/>
                      <a:lumOff val="25000"/>
                    </a:srgbClr>
                  </a:solidFill>
                  <a:ea typeface="ＭＳ Ｐゴシック"/>
                </a:endParaRPr>
              </a:p>
            </p:txBody>
          </p:sp>
          <p:sp>
            <p:nvSpPr>
              <p:cNvPr id="42" name="Rectangle 41"/>
              <p:cNvSpPr>
                <a:spLocks noChangeArrowheads="1"/>
              </p:cNvSpPr>
              <p:nvPr/>
            </p:nvSpPr>
            <p:spPr bwMode="auto">
              <a:xfrm>
                <a:off x="3927" y="267"/>
                <a:ext cx="439" cy="21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400" b="1" dirty="0">
                    <a:solidFill>
                      <a:srgbClr val="001446">
                        <a:lumMod val="75000"/>
                        <a:lumOff val="25000"/>
                      </a:srgbClr>
                    </a:solidFill>
                    <a:latin typeface="Arial" panose="020B0604020202020204" pitchFamily="34" charset="0"/>
                    <a:ea typeface="ＭＳ Ｐゴシック"/>
                  </a:rPr>
                  <a:t>Ridge</a:t>
                </a:r>
                <a:endParaRPr kumimoji="0" lang="en-US" altLang="en-US" sz="2800" dirty="0">
                  <a:solidFill>
                    <a:srgbClr val="001446">
                      <a:lumMod val="75000"/>
                      <a:lumOff val="25000"/>
                    </a:srgbClr>
                  </a:solidFill>
                  <a:latin typeface="Arial" panose="020B0604020202020204" pitchFamily="34" charset="0"/>
                  <a:ea typeface="ＭＳ Ｐゴシック"/>
                </a:endParaRPr>
              </a:p>
            </p:txBody>
          </p:sp>
          <p:sp>
            <p:nvSpPr>
              <p:cNvPr id="43" name="Freeform 42"/>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44" name="Freeform 43"/>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45" name="Freeform 44"/>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46" name="Freeform 45"/>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47" name="Rectangle 46"/>
              <p:cNvSpPr>
                <a:spLocks noChangeArrowheads="1"/>
              </p:cNvSpPr>
              <p:nvPr/>
            </p:nvSpPr>
            <p:spPr bwMode="auto">
              <a:xfrm rot="19860000">
                <a:off x="3120" y="934"/>
                <a:ext cx="201"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a:solidFill>
                      <a:srgbClr val="001446">
                        <a:lumMod val="75000"/>
                        <a:lumOff val="25000"/>
                      </a:srgbClr>
                    </a:solidFill>
                    <a:latin typeface="Arial" panose="020B0604020202020204" pitchFamily="34" charset="0"/>
                    <a:ea typeface="ＭＳ Ｐゴシック"/>
                  </a:rPr>
                  <a:t>pr</a:t>
                </a:r>
                <a:endParaRPr kumimoji="0" lang="en-US" altLang="en-US" sz="2800">
                  <a:solidFill>
                    <a:srgbClr val="001446">
                      <a:lumMod val="75000"/>
                      <a:lumOff val="25000"/>
                    </a:srgbClr>
                  </a:solidFill>
                  <a:latin typeface="Arial" panose="020B0604020202020204" pitchFamily="34" charset="0"/>
                  <a:ea typeface="ＭＳ Ｐゴシック"/>
                </a:endParaRPr>
              </a:p>
            </p:txBody>
          </p:sp>
          <p:sp>
            <p:nvSpPr>
              <p:cNvPr id="48" name="Rectangle 47"/>
              <p:cNvSpPr>
                <a:spLocks noChangeArrowheads="1"/>
              </p:cNvSpPr>
              <p:nvPr/>
            </p:nvSpPr>
            <p:spPr bwMode="auto">
              <a:xfrm rot="20160000">
                <a:off x="1490" y="1710"/>
                <a:ext cx="239"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a:solidFill>
                      <a:srgbClr val="001446">
                        <a:lumMod val="75000"/>
                        <a:lumOff val="25000"/>
                      </a:srgbClr>
                    </a:solidFill>
                    <a:latin typeface="Arial" panose="020B0604020202020204" pitchFamily="34" charset="0"/>
                    <a:ea typeface="ＭＳ Ｐゴシック"/>
                  </a:rPr>
                  <a:t>ps</a:t>
                </a:r>
                <a:endParaRPr kumimoji="0" lang="en-US" altLang="en-US" sz="2800">
                  <a:solidFill>
                    <a:srgbClr val="001446">
                      <a:lumMod val="75000"/>
                      <a:lumOff val="25000"/>
                    </a:srgbClr>
                  </a:solidFill>
                  <a:latin typeface="Arial" panose="020B0604020202020204" pitchFamily="34" charset="0"/>
                  <a:ea typeface="ＭＳ Ｐゴシック"/>
                </a:endParaRPr>
              </a:p>
            </p:txBody>
          </p:sp>
          <p:sp>
            <p:nvSpPr>
              <p:cNvPr id="49" name="Freeform 48"/>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50" name="Freeform 49"/>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51" name="Freeform 50"/>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52" name="Freeform 51"/>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53" name="Freeform 52"/>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54" name="Freeform 53"/>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55" name="Freeform 54"/>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56" name="Freeform 55"/>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57" name="Rectangle 56"/>
              <p:cNvSpPr>
                <a:spLocks noChangeArrowheads="1"/>
              </p:cNvSpPr>
              <p:nvPr/>
            </p:nvSpPr>
            <p:spPr bwMode="auto">
              <a:xfrm rot="19800000">
                <a:off x="1736" y="1815"/>
                <a:ext cx="227"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a:solidFill>
                      <a:srgbClr val="001446">
                        <a:lumMod val="75000"/>
                        <a:lumOff val="25000"/>
                      </a:srgbClr>
                    </a:solidFill>
                    <a:latin typeface="Arial" panose="020B0604020202020204" pitchFamily="34" charset="0"/>
                    <a:ea typeface="ＭＳ Ｐゴシック"/>
                  </a:rPr>
                  <a:t>ss</a:t>
                </a:r>
                <a:endParaRPr kumimoji="0" lang="en-US" altLang="en-US" sz="2800">
                  <a:solidFill>
                    <a:srgbClr val="001446">
                      <a:lumMod val="75000"/>
                      <a:lumOff val="25000"/>
                    </a:srgbClr>
                  </a:solidFill>
                  <a:latin typeface="Arial" panose="020B0604020202020204" pitchFamily="34" charset="0"/>
                  <a:ea typeface="ＭＳ Ｐゴシック"/>
                </a:endParaRPr>
              </a:p>
            </p:txBody>
          </p:sp>
          <p:sp>
            <p:nvSpPr>
              <p:cNvPr id="58" name="Rectangle 57"/>
              <p:cNvSpPr>
                <a:spLocks noChangeArrowheads="1"/>
              </p:cNvSpPr>
              <p:nvPr/>
            </p:nvSpPr>
            <p:spPr bwMode="auto">
              <a:xfrm rot="19500000">
                <a:off x="2977" y="638"/>
                <a:ext cx="188"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a:solidFill>
                      <a:srgbClr val="001446">
                        <a:lumMod val="75000"/>
                        <a:lumOff val="25000"/>
                      </a:srgbClr>
                    </a:solidFill>
                    <a:latin typeface="Arial" panose="020B0604020202020204" pitchFamily="34" charset="0"/>
                    <a:ea typeface="ＭＳ Ｐゴシック"/>
                  </a:rPr>
                  <a:t>sr</a:t>
                </a:r>
                <a:endParaRPr kumimoji="0" lang="en-US" altLang="en-US" sz="2800">
                  <a:solidFill>
                    <a:srgbClr val="001446">
                      <a:lumMod val="75000"/>
                      <a:lumOff val="25000"/>
                    </a:srgbClr>
                  </a:solidFill>
                  <a:latin typeface="Arial" panose="020B0604020202020204" pitchFamily="34" charset="0"/>
                  <a:ea typeface="ＭＳ Ｐゴシック"/>
                </a:endParaRPr>
              </a:p>
            </p:txBody>
          </p:sp>
          <p:sp>
            <p:nvSpPr>
              <p:cNvPr id="59" name="Freeform 58"/>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60" name="Freeform 59"/>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61" name="Freeform 60"/>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 xmlns:a14="http://schemas.microsoft.com/office/drawing/2010/main">
                    <a:solidFill>
                      <a:srgbClr val="FFFFFF"/>
                    </a:solidFill>
                  </a14:hiddenFill>
                </a:ext>
              </a:extLst>
            </p:spPr>
            <p:txBody>
              <a:bodyPr/>
              <a:lstStyle/>
              <a:p>
                <a:pPr>
                  <a:defRPr/>
                </a:pPr>
                <a:endParaRPr lang="en-US" sz="2800">
                  <a:solidFill>
                    <a:srgbClr val="001446">
                      <a:lumMod val="75000"/>
                      <a:lumOff val="25000"/>
                    </a:srgbClr>
                  </a:solidFill>
                  <a:latin typeface="Calibri"/>
                  <a:ea typeface="ＭＳ Ｐゴシック"/>
                </a:endParaRPr>
              </a:p>
            </p:txBody>
          </p:sp>
          <p:sp>
            <p:nvSpPr>
              <p:cNvPr id="62" name="Line 54"/>
              <p:cNvSpPr>
                <a:spLocks noChangeShapeType="1"/>
              </p:cNvSpPr>
              <p:nvPr/>
            </p:nvSpPr>
            <p:spPr bwMode="auto">
              <a:xfrm>
                <a:off x="859" y="2220"/>
                <a:ext cx="3265" cy="1"/>
              </a:xfrm>
              <a:prstGeom prst="line">
                <a:avLst/>
              </a:prstGeom>
              <a:noFill/>
              <a:ln w="11">
                <a:noFill/>
                <a:round/>
                <a:headEnd/>
                <a:tailEnd/>
              </a:ln>
              <a:extLst>
                <a:ext uri="{909E8E84-426E-40dd-AFC4-6F175D3DCCD1}">
                  <a14:hiddenFill xmlns="" xmlns:a14="http://schemas.microsoft.com/office/drawing/2010/main">
                    <a:noFill/>
                  </a14:hiddenFill>
                </a:ext>
              </a:extLst>
            </p:spPr>
            <p:txBody>
              <a:bodyPr/>
              <a:lstStyle/>
              <a:p>
                <a:pPr>
                  <a:defRPr/>
                </a:pPr>
                <a:endParaRPr lang="en-US" sz="2800">
                  <a:solidFill>
                    <a:srgbClr val="001446">
                      <a:lumMod val="75000"/>
                      <a:lumOff val="25000"/>
                    </a:srgbClr>
                  </a:solidFill>
                  <a:latin typeface="Calibri"/>
                  <a:ea typeface="ＭＳ Ｐゴシック"/>
                </a:endParaRPr>
              </a:p>
            </p:txBody>
          </p:sp>
          <p:sp>
            <p:nvSpPr>
              <p:cNvPr id="63" name="Freeform 62"/>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64" name="Freeform 63"/>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65" name="Freeform 64"/>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66" name="Line 58"/>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2800">
                  <a:solidFill>
                    <a:srgbClr val="001446">
                      <a:lumMod val="75000"/>
                      <a:lumOff val="25000"/>
                    </a:srgbClr>
                  </a:solidFill>
                  <a:latin typeface="Calibri"/>
                  <a:ea typeface="ＭＳ Ｐゴシック"/>
                </a:endParaRPr>
              </a:p>
            </p:txBody>
          </p:sp>
          <p:sp>
            <p:nvSpPr>
              <p:cNvPr id="67" name="Freeform 66"/>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68" name="Line 60"/>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2800">
                  <a:solidFill>
                    <a:srgbClr val="001446">
                      <a:lumMod val="75000"/>
                      <a:lumOff val="25000"/>
                    </a:srgbClr>
                  </a:solidFill>
                  <a:latin typeface="Calibri"/>
                  <a:ea typeface="ＭＳ Ｐゴシック"/>
                </a:endParaRPr>
              </a:p>
            </p:txBody>
          </p:sp>
          <p:sp>
            <p:nvSpPr>
              <p:cNvPr id="69" name="Freeform 68"/>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70" name="Rectangle 69"/>
              <p:cNvSpPr>
                <a:spLocks noChangeArrowheads="1"/>
              </p:cNvSpPr>
              <p:nvPr/>
            </p:nvSpPr>
            <p:spPr bwMode="auto">
              <a:xfrm>
                <a:off x="1585" y="2281"/>
                <a:ext cx="239"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a:solidFill>
                      <a:srgbClr val="001446">
                        <a:lumMod val="75000"/>
                        <a:lumOff val="25000"/>
                      </a:srgbClr>
                    </a:solidFill>
                    <a:latin typeface="Arial" panose="020B0604020202020204" pitchFamily="34" charset="0"/>
                    <a:ea typeface="ＭＳ Ｐゴシック"/>
                  </a:rPr>
                  <a:t>hs</a:t>
                </a:r>
                <a:endParaRPr kumimoji="0" lang="en-US" altLang="en-US" sz="2800">
                  <a:solidFill>
                    <a:srgbClr val="001446">
                      <a:lumMod val="75000"/>
                      <a:lumOff val="25000"/>
                    </a:srgbClr>
                  </a:solidFill>
                  <a:latin typeface="Arial" panose="020B0604020202020204" pitchFamily="34" charset="0"/>
                  <a:ea typeface="ＭＳ Ｐゴシック"/>
                </a:endParaRPr>
              </a:p>
            </p:txBody>
          </p:sp>
          <p:sp>
            <p:nvSpPr>
              <p:cNvPr id="71" name="Rectangle 70"/>
              <p:cNvSpPr>
                <a:spLocks noChangeArrowheads="1"/>
              </p:cNvSpPr>
              <p:nvPr/>
            </p:nvSpPr>
            <p:spPr bwMode="auto">
              <a:xfrm>
                <a:off x="3189" y="2264"/>
                <a:ext cx="201"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dirty="0" err="1">
                    <a:solidFill>
                      <a:srgbClr val="001446">
                        <a:lumMod val="75000"/>
                        <a:lumOff val="25000"/>
                      </a:srgbClr>
                    </a:solidFill>
                    <a:latin typeface="Arial" panose="020B0604020202020204" pitchFamily="34" charset="0"/>
                    <a:ea typeface="ＭＳ Ｐゴシック"/>
                  </a:rPr>
                  <a:t>hr</a:t>
                </a:r>
                <a:endParaRPr kumimoji="0" lang="en-US" altLang="en-US" sz="2800" dirty="0">
                  <a:solidFill>
                    <a:srgbClr val="001446">
                      <a:lumMod val="75000"/>
                      <a:lumOff val="25000"/>
                    </a:srgbClr>
                  </a:solidFill>
                  <a:latin typeface="Arial" panose="020B0604020202020204" pitchFamily="34" charset="0"/>
                  <a:ea typeface="ＭＳ Ｐゴシック"/>
                </a:endParaRPr>
              </a:p>
            </p:txBody>
          </p:sp>
          <p:sp>
            <p:nvSpPr>
              <p:cNvPr id="72" name="Rectangle 71"/>
              <p:cNvSpPr>
                <a:spLocks noChangeArrowheads="1"/>
              </p:cNvSpPr>
              <p:nvPr/>
            </p:nvSpPr>
            <p:spPr bwMode="auto">
              <a:xfrm>
                <a:off x="4118" y="888"/>
                <a:ext cx="314"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dirty="0" err="1">
                    <a:solidFill>
                      <a:srgbClr val="001446">
                        <a:lumMod val="75000"/>
                        <a:lumOff val="25000"/>
                      </a:srgbClr>
                    </a:solidFill>
                    <a:latin typeface="Arial" panose="020B0604020202020204" pitchFamily="34" charset="0"/>
                    <a:ea typeface="ＭＳ Ｐゴシック"/>
                  </a:rPr>
                  <a:t>vr</a:t>
                </a:r>
                <a:endParaRPr kumimoji="0" lang="en-US" altLang="en-US" sz="2800" dirty="0">
                  <a:solidFill>
                    <a:srgbClr val="001446">
                      <a:lumMod val="75000"/>
                      <a:lumOff val="25000"/>
                    </a:srgbClr>
                  </a:solidFill>
                  <a:latin typeface="Arial" panose="020B0604020202020204" pitchFamily="34" charset="0"/>
                  <a:ea typeface="ＭＳ Ｐゴシック"/>
                </a:endParaRPr>
              </a:p>
            </p:txBody>
          </p:sp>
          <p:sp>
            <p:nvSpPr>
              <p:cNvPr id="73" name="Rectangle 72"/>
              <p:cNvSpPr>
                <a:spLocks noChangeArrowheads="1"/>
              </p:cNvSpPr>
              <p:nvPr/>
            </p:nvSpPr>
            <p:spPr bwMode="auto">
              <a:xfrm>
                <a:off x="4136" y="1658"/>
                <a:ext cx="227"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dirty="0">
                    <a:solidFill>
                      <a:srgbClr val="001446">
                        <a:lumMod val="75000"/>
                        <a:lumOff val="25000"/>
                      </a:srgbClr>
                    </a:solidFill>
                    <a:latin typeface="Arial" panose="020B0604020202020204" pitchFamily="34" charset="0"/>
                    <a:ea typeface="ＭＳ Ｐゴシック"/>
                  </a:rPr>
                  <a:t>vs</a:t>
                </a:r>
                <a:endParaRPr kumimoji="0" lang="en-US" altLang="en-US" sz="2800" dirty="0">
                  <a:solidFill>
                    <a:srgbClr val="001446">
                      <a:lumMod val="75000"/>
                      <a:lumOff val="25000"/>
                    </a:srgbClr>
                  </a:solidFill>
                  <a:latin typeface="Arial" panose="020B0604020202020204" pitchFamily="34" charset="0"/>
                  <a:ea typeface="ＭＳ Ｐゴシック"/>
                </a:endParaRPr>
              </a:p>
            </p:txBody>
          </p:sp>
          <p:sp>
            <p:nvSpPr>
              <p:cNvPr id="74" name="Rectangle 73"/>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200">
                  <a:solidFill>
                    <a:srgbClr val="001446">
                      <a:lumMod val="75000"/>
                      <a:lumOff val="25000"/>
                    </a:srgbClr>
                  </a:solidFill>
                  <a:ea typeface="ＭＳ Ｐゴシック"/>
                </a:endParaRPr>
              </a:p>
            </p:txBody>
          </p:sp>
          <p:sp>
            <p:nvSpPr>
              <p:cNvPr id="75" name="Freeform 74"/>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grpSp>
            <p:nvGrpSpPr>
              <p:cNvPr id="76" name="Group 71"/>
              <p:cNvGrpSpPr>
                <a:grpSpLocks/>
              </p:cNvGrpSpPr>
              <p:nvPr/>
            </p:nvGrpSpPr>
            <p:grpSpPr bwMode="auto">
              <a:xfrm>
                <a:off x="2286" y="1529"/>
                <a:ext cx="88" cy="88"/>
                <a:chOff x="2286" y="1529"/>
                <a:chExt cx="88" cy="88"/>
              </a:xfrm>
            </p:grpSpPr>
            <p:sp>
              <p:nvSpPr>
                <p:cNvPr id="102" name="Oval 69"/>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200">
                    <a:solidFill>
                      <a:srgbClr val="001446">
                        <a:lumMod val="75000"/>
                        <a:lumOff val="25000"/>
                      </a:srgbClr>
                    </a:solidFill>
                    <a:ea typeface="ＭＳ Ｐゴシック"/>
                  </a:endParaRPr>
                </a:p>
              </p:txBody>
            </p:sp>
            <p:sp>
              <p:nvSpPr>
                <p:cNvPr id="103" name="Oval 70"/>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200">
                    <a:solidFill>
                      <a:srgbClr val="001446">
                        <a:lumMod val="75000"/>
                        <a:lumOff val="25000"/>
                      </a:srgbClr>
                    </a:solidFill>
                    <a:ea typeface="ＭＳ Ｐゴシック"/>
                  </a:endParaRPr>
                </a:p>
              </p:txBody>
            </p:sp>
          </p:grpSp>
          <p:sp>
            <p:nvSpPr>
              <p:cNvPr id="77" name="Rectangle 72"/>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200">
                  <a:solidFill>
                    <a:srgbClr val="001446">
                      <a:lumMod val="75000"/>
                      <a:lumOff val="25000"/>
                    </a:srgbClr>
                  </a:solidFill>
                  <a:ea typeface="ＭＳ Ｐゴシック"/>
                </a:endParaRPr>
              </a:p>
            </p:txBody>
          </p:sp>
          <p:sp>
            <p:nvSpPr>
              <p:cNvPr id="78" name="Rectangle 73"/>
              <p:cNvSpPr>
                <a:spLocks noChangeArrowheads="1"/>
              </p:cNvSpPr>
              <p:nvPr/>
            </p:nvSpPr>
            <p:spPr bwMode="auto">
              <a:xfrm>
                <a:off x="717" y="1586"/>
                <a:ext cx="538" cy="21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400" b="1" dirty="0">
                    <a:solidFill>
                      <a:srgbClr val="001446">
                        <a:lumMod val="75000"/>
                        <a:lumOff val="25000"/>
                      </a:srgbClr>
                    </a:solidFill>
                    <a:latin typeface="Arial" panose="020B0604020202020204" pitchFamily="34" charset="0"/>
                    <a:ea typeface="ＭＳ Ｐゴシック"/>
                  </a:rPr>
                  <a:t>Stream</a:t>
                </a:r>
                <a:endParaRPr kumimoji="0" lang="en-US" altLang="en-US" sz="2800" dirty="0">
                  <a:solidFill>
                    <a:srgbClr val="001446">
                      <a:lumMod val="75000"/>
                      <a:lumOff val="25000"/>
                    </a:srgbClr>
                  </a:solidFill>
                  <a:latin typeface="Arial" panose="020B0604020202020204" pitchFamily="34" charset="0"/>
                  <a:ea typeface="ＭＳ Ｐゴシック"/>
                </a:endParaRPr>
              </a:p>
            </p:txBody>
          </p:sp>
          <p:sp>
            <p:nvSpPr>
              <p:cNvPr id="79" name="Freeform 74"/>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80" name="Freeform 75"/>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81" name="Line 76"/>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2800">
                  <a:solidFill>
                    <a:srgbClr val="001446">
                      <a:lumMod val="75000"/>
                      <a:lumOff val="25000"/>
                    </a:srgbClr>
                  </a:solidFill>
                  <a:latin typeface="Calibri"/>
                  <a:ea typeface="ＭＳ Ｐゴシック"/>
                </a:endParaRPr>
              </a:p>
            </p:txBody>
          </p:sp>
          <p:sp>
            <p:nvSpPr>
              <p:cNvPr id="82" name="Rectangle 77"/>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200">
                  <a:solidFill>
                    <a:srgbClr val="001446">
                      <a:lumMod val="75000"/>
                      <a:lumOff val="25000"/>
                    </a:srgbClr>
                  </a:solidFill>
                  <a:ea typeface="ＭＳ Ｐゴシック"/>
                </a:endParaRPr>
              </a:p>
            </p:txBody>
          </p:sp>
          <p:sp>
            <p:nvSpPr>
              <p:cNvPr id="83" name="Freeform 79"/>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84" name="Freeform 80"/>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85" name="Freeform 81"/>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86" name="Freeform 82"/>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87" name="Rectangle 83"/>
              <p:cNvSpPr>
                <a:spLocks noChangeArrowheads="1"/>
              </p:cNvSpPr>
              <p:nvPr/>
            </p:nvSpPr>
            <p:spPr bwMode="auto">
              <a:xfrm rot="19860000">
                <a:off x="3120" y="934"/>
                <a:ext cx="201"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dirty="0" err="1">
                    <a:solidFill>
                      <a:srgbClr val="001446">
                        <a:lumMod val="75000"/>
                        <a:lumOff val="25000"/>
                      </a:srgbClr>
                    </a:solidFill>
                    <a:latin typeface="Arial" panose="020B0604020202020204" pitchFamily="34" charset="0"/>
                    <a:ea typeface="ＭＳ Ｐゴシック"/>
                  </a:rPr>
                  <a:t>pr</a:t>
                </a:r>
                <a:endParaRPr kumimoji="0" lang="en-US" altLang="en-US" sz="2800" dirty="0">
                  <a:solidFill>
                    <a:srgbClr val="001446">
                      <a:lumMod val="75000"/>
                      <a:lumOff val="25000"/>
                    </a:srgbClr>
                  </a:solidFill>
                  <a:latin typeface="Arial" panose="020B0604020202020204" pitchFamily="34" charset="0"/>
                  <a:ea typeface="ＭＳ Ｐゴシック"/>
                </a:endParaRPr>
              </a:p>
            </p:txBody>
          </p:sp>
          <p:sp>
            <p:nvSpPr>
              <p:cNvPr id="88" name="Rectangle 84"/>
              <p:cNvSpPr>
                <a:spLocks noChangeArrowheads="1"/>
              </p:cNvSpPr>
              <p:nvPr/>
            </p:nvSpPr>
            <p:spPr bwMode="auto">
              <a:xfrm rot="20160000">
                <a:off x="1490" y="1710"/>
                <a:ext cx="239"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a:solidFill>
                      <a:srgbClr val="001446">
                        <a:lumMod val="75000"/>
                        <a:lumOff val="25000"/>
                      </a:srgbClr>
                    </a:solidFill>
                    <a:latin typeface="Arial" panose="020B0604020202020204" pitchFamily="34" charset="0"/>
                    <a:ea typeface="ＭＳ Ｐゴシック"/>
                  </a:rPr>
                  <a:t>ps</a:t>
                </a:r>
                <a:endParaRPr kumimoji="0" lang="en-US" altLang="en-US" sz="2800">
                  <a:solidFill>
                    <a:srgbClr val="001446">
                      <a:lumMod val="75000"/>
                      <a:lumOff val="25000"/>
                    </a:srgbClr>
                  </a:solidFill>
                  <a:latin typeface="Arial" panose="020B0604020202020204" pitchFamily="34" charset="0"/>
                  <a:ea typeface="ＭＳ Ｐゴシック"/>
                </a:endParaRPr>
              </a:p>
            </p:txBody>
          </p:sp>
          <p:sp>
            <p:nvSpPr>
              <p:cNvPr id="89" name="Freeform 85"/>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90" name="Freeform 86"/>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91" name="Freeform 87"/>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92" name="Freeform 88"/>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93" name="Freeform 89"/>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94" name="Freeform 90"/>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95" name="Freeform 91"/>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96" name="Freeform 92"/>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97" name="Rectangle 93"/>
              <p:cNvSpPr>
                <a:spLocks noChangeArrowheads="1"/>
              </p:cNvSpPr>
              <p:nvPr/>
            </p:nvSpPr>
            <p:spPr bwMode="auto">
              <a:xfrm rot="19800000">
                <a:off x="1736" y="1815"/>
                <a:ext cx="227"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a:solidFill>
                      <a:srgbClr val="001446">
                        <a:lumMod val="75000"/>
                        <a:lumOff val="25000"/>
                      </a:srgbClr>
                    </a:solidFill>
                    <a:latin typeface="Arial" panose="020B0604020202020204" pitchFamily="34" charset="0"/>
                    <a:ea typeface="ＭＳ Ｐゴシック"/>
                  </a:rPr>
                  <a:t>ss</a:t>
                </a:r>
                <a:endParaRPr kumimoji="0" lang="en-US" altLang="en-US" sz="2800">
                  <a:solidFill>
                    <a:srgbClr val="001446">
                      <a:lumMod val="75000"/>
                      <a:lumOff val="25000"/>
                    </a:srgbClr>
                  </a:solidFill>
                  <a:latin typeface="Arial" panose="020B0604020202020204" pitchFamily="34" charset="0"/>
                  <a:ea typeface="ＭＳ Ｐゴシック"/>
                </a:endParaRPr>
              </a:p>
            </p:txBody>
          </p:sp>
          <p:sp>
            <p:nvSpPr>
              <p:cNvPr id="98" name="Rectangle 94"/>
              <p:cNvSpPr>
                <a:spLocks noChangeArrowheads="1"/>
              </p:cNvSpPr>
              <p:nvPr/>
            </p:nvSpPr>
            <p:spPr bwMode="auto">
              <a:xfrm rot="19500000">
                <a:off x="2977" y="638"/>
                <a:ext cx="188" cy="3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i="1">
                    <a:solidFill>
                      <a:srgbClr val="001446">
                        <a:lumMod val="75000"/>
                        <a:lumOff val="25000"/>
                      </a:srgbClr>
                    </a:solidFill>
                    <a:latin typeface="Arial" panose="020B0604020202020204" pitchFamily="34" charset="0"/>
                    <a:ea typeface="ＭＳ Ｐゴシック"/>
                  </a:rPr>
                  <a:t>sr</a:t>
                </a:r>
                <a:endParaRPr kumimoji="0" lang="en-US" altLang="en-US" sz="2800">
                  <a:solidFill>
                    <a:srgbClr val="001446">
                      <a:lumMod val="75000"/>
                      <a:lumOff val="25000"/>
                    </a:srgbClr>
                  </a:solidFill>
                  <a:latin typeface="Arial" panose="020B0604020202020204" pitchFamily="34" charset="0"/>
                  <a:ea typeface="ＭＳ Ｐゴシック"/>
                </a:endParaRPr>
              </a:p>
            </p:txBody>
          </p:sp>
          <p:sp>
            <p:nvSpPr>
              <p:cNvPr id="99" name="Freeform 95"/>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00" name="Freeform 96"/>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a:defRPr/>
                </a:pPr>
                <a:endParaRPr lang="en-US" sz="2800">
                  <a:solidFill>
                    <a:srgbClr val="001446">
                      <a:lumMod val="75000"/>
                      <a:lumOff val="25000"/>
                    </a:srgbClr>
                  </a:solidFill>
                  <a:latin typeface="Calibri"/>
                  <a:ea typeface="ＭＳ Ｐゴシック"/>
                </a:endParaRPr>
              </a:p>
            </p:txBody>
          </p:sp>
          <p:sp>
            <p:nvSpPr>
              <p:cNvPr id="101" name="Rectangle 22"/>
              <p:cNvSpPr>
                <a:spLocks noChangeArrowheads="1"/>
              </p:cNvSpPr>
              <p:nvPr/>
            </p:nvSpPr>
            <p:spPr bwMode="auto">
              <a:xfrm>
                <a:off x="1471" y="960"/>
                <a:ext cx="1203" cy="21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400" b="1" dirty="0">
                    <a:solidFill>
                      <a:srgbClr val="001446">
                        <a:lumMod val="75000"/>
                        <a:lumOff val="25000"/>
                      </a:srgbClr>
                    </a:solidFill>
                    <a:latin typeface="Arial" panose="020B0604020202020204" pitchFamily="34" charset="0"/>
                    <a:ea typeface="ＭＳ Ｐゴシック"/>
                  </a:rPr>
                  <a:t>Point of interest</a:t>
                </a:r>
                <a:endParaRPr kumimoji="0" lang="en-US" altLang="en-US" sz="3200" dirty="0">
                  <a:solidFill>
                    <a:srgbClr val="001446">
                      <a:lumMod val="75000"/>
                      <a:lumOff val="25000"/>
                    </a:srgbClr>
                  </a:solidFill>
                  <a:latin typeface="Arial" panose="020B0604020202020204" pitchFamily="34" charset="0"/>
                  <a:ea typeface="ＭＳ Ｐゴシック"/>
                </a:endParaRPr>
              </a:p>
            </p:txBody>
          </p:sp>
        </p:grpSp>
        <p:sp>
          <p:nvSpPr>
            <p:cNvPr id="20" name="Oval 19"/>
            <p:cNvSpPr/>
            <p:nvPr/>
          </p:nvSpPr>
          <p:spPr bwMode="auto">
            <a:xfrm>
              <a:off x="7900666" y="5933268"/>
              <a:ext cx="545498" cy="894565"/>
            </a:xfrm>
            <a:prstGeom prst="ellipse">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400" b="1" dirty="0">
                <a:solidFill>
                  <a:srgbClr val="000000"/>
                </a:solidFill>
                <a:latin typeface="Arial" charset="0"/>
                <a:ea typeface="ＭＳ Ｐゴシック" pitchFamily="16" charset="-128"/>
                <a:cs typeface="ＭＳ Ｐゴシック" pitchFamily="-97" charset="-128"/>
              </a:endParaRPr>
            </a:p>
          </p:txBody>
        </p:sp>
      </p:grpSp>
      <p:grpSp>
        <p:nvGrpSpPr>
          <p:cNvPr id="121" name="Group 120"/>
          <p:cNvGrpSpPr/>
          <p:nvPr/>
        </p:nvGrpSpPr>
        <p:grpSpPr>
          <a:xfrm>
            <a:off x="4398088" y="1631382"/>
            <a:ext cx="4170521" cy="2043425"/>
            <a:chOff x="1948521" y="2901326"/>
            <a:chExt cx="6491667" cy="2892555"/>
          </a:xfrm>
        </p:grpSpPr>
        <p:sp>
          <p:nvSpPr>
            <p:cNvPr id="122" name="Freeform 121"/>
            <p:cNvSpPr/>
            <p:nvPr/>
          </p:nvSpPr>
          <p:spPr bwMode="auto">
            <a:xfrm>
              <a:off x="4923906" y="4712948"/>
              <a:ext cx="1521229" cy="631767"/>
            </a:xfrm>
            <a:custGeom>
              <a:avLst/>
              <a:gdLst>
                <a:gd name="connsiteX0" fmla="*/ 0 w 1521229"/>
                <a:gd name="connsiteY0" fmla="*/ 8313 h 631767"/>
                <a:gd name="connsiteX1" fmla="*/ 1521229 w 1521229"/>
                <a:gd name="connsiteY1" fmla="*/ 0 h 631767"/>
                <a:gd name="connsiteX2" fmla="*/ 1404851 w 1521229"/>
                <a:gd name="connsiteY2" fmla="*/ 282633 h 631767"/>
                <a:gd name="connsiteX3" fmla="*/ 1263534 w 1521229"/>
                <a:gd name="connsiteY3" fmla="*/ 407324 h 631767"/>
                <a:gd name="connsiteX4" fmla="*/ 1130531 w 1521229"/>
                <a:gd name="connsiteY4" fmla="*/ 498764 h 631767"/>
                <a:gd name="connsiteX5" fmla="*/ 972589 w 1521229"/>
                <a:gd name="connsiteY5" fmla="*/ 581891 h 631767"/>
                <a:gd name="connsiteX6" fmla="*/ 831273 w 1521229"/>
                <a:gd name="connsiteY6" fmla="*/ 631767 h 631767"/>
                <a:gd name="connsiteX7" fmla="*/ 822960 w 1521229"/>
                <a:gd name="connsiteY7" fmla="*/ 631767 h 631767"/>
                <a:gd name="connsiteX8" fmla="*/ 490451 w 1521229"/>
                <a:gd name="connsiteY8" fmla="*/ 590204 h 631767"/>
                <a:gd name="connsiteX9" fmla="*/ 282633 w 1521229"/>
                <a:gd name="connsiteY9" fmla="*/ 374073 h 631767"/>
                <a:gd name="connsiteX10" fmla="*/ 99753 w 1521229"/>
                <a:gd name="connsiteY10" fmla="*/ 166254 h 631767"/>
                <a:gd name="connsiteX11" fmla="*/ 0 w 1521229"/>
                <a:gd name="connsiteY11" fmla="*/ 8313 h 63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229" h="631767">
                  <a:moveTo>
                    <a:pt x="0" y="8313"/>
                  </a:moveTo>
                  <a:lnTo>
                    <a:pt x="1521229" y="0"/>
                  </a:lnTo>
                  <a:lnTo>
                    <a:pt x="1404851" y="282633"/>
                  </a:lnTo>
                  <a:lnTo>
                    <a:pt x="1263534" y="407324"/>
                  </a:lnTo>
                  <a:lnTo>
                    <a:pt x="1130531" y="498764"/>
                  </a:lnTo>
                  <a:lnTo>
                    <a:pt x="972589" y="581891"/>
                  </a:lnTo>
                  <a:lnTo>
                    <a:pt x="831273" y="631767"/>
                  </a:lnTo>
                  <a:lnTo>
                    <a:pt x="822960" y="631767"/>
                  </a:lnTo>
                  <a:lnTo>
                    <a:pt x="490451" y="590204"/>
                  </a:lnTo>
                  <a:lnTo>
                    <a:pt x="282633" y="374073"/>
                  </a:lnTo>
                  <a:lnTo>
                    <a:pt x="99753" y="166254"/>
                  </a:lnTo>
                  <a:lnTo>
                    <a:pt x="0" y="8313"/>
                  </a:lnTo>
                  <a:close/>
                </a:path>
              </a:pathLst>
            </a:custGeom>
            <a:solidFill>
              <a:srgbClr val="001446">
                <a:lumMod val="50000"/>
                <a:lumOff val="50000"/>
              </a:srgbClr>
            </a:soli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23" name="Freeform 122"/>
            <p:cNvSpPr/>
            <p:nvPr/>
          </p:nvSpPr>
          <p:spPr bwMode="auto">
            <a:xfrm>
              <a:off x="2779223" y="3266902"/>
              <a:ext cx="5527963" cy="2077812"/>
            </a:xfrm>
            <a:custGeom>
              <a:avLst/>
              <a:gdLst>
                <a:gd name="connsiteX0" fmla="*/ 0 w 5527963"/>
                <a:gd name="connsiteY0" fmla="*/ 108065 h 2077812"/>
                <a:gd name="connsiteX1" fmla="*/ 689956 w 5527963"/>
                <a:gd name="connsiteY1" fmla="*/ 133003 h 2077812"/>
                <a:gd name="connsiteX2" fmla="*/ 1155469 w 5527963"/>
                <a:gd name="connsiteY2" fmla="*/ 249382 h 2077812"/>
                <a:gd name="connsiteX3" fmla="*/ 1753985 w 5527963"/>
                <a:gd name="connsiteY3" fmla="*/ 806334 h 2077812"/>
                <a:gd name="connsiteX4" fmla="*/ 2236123 w 5527963"/>
                <a:gd name="connsiteY4" fmla="*/ 1546167 h 2077812"/>
                <a:gd name="connsiteX5" fmla="*/ 2809702 w 5527963"/>
                <a:gd name="connsiteY5" fmla="*/ 2069869 h 2077812"/>
                <a:gd name="connsiteX6" fmla="*/ 3491345 w 5527963"/>
                <a:gd name="connsiteY6" fmla="*/ 1787236 h 2077812"/>
                <a:gd name="connsiteX7" fmla="*/ 3940233 w 5527963"/>
                <a:gd name="connsiteY7" fmla="*/ 822960 h 2077812"/>
                <a:gd name="connsiteX8" fmla="*/ 4513811 w 5527963"/>
                <a:gd name="connsiteY8" fmla="*/ 199505 h 2077812"/>
                <a:gd name="connsiteX9" fmla="*/ 5527963 w 5527963"/>
                <a:gd name="connsiteY9" fmla="*/ 0 h 2077812"/>
                <a:gd name="connsiteX10" fmla="*/ 5527963 w 5527963"/>
                <a:gd name="connsiteY10" fmla="*/ 0 h 20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27963" h="2077812">
                  <a:moveTo>
                    <a:pt x="0" y="108065"/>
                  </a:moveTo>
                  <a:cubicBezTo>
                    <a:pt x="248689" y="108757"/>
                    <a:pt x="497378" y="109450"/>
                    <a:pt x="689956" y="133003"/>
                  </a:cubicBezTo>
                  <a:cubicBezTo>
                    <a:pt x="882534" y="156556"/>
                    <a:pt x="978131" y="137160"/>
                    <a:pt x="1155469" y="249382"/>
                  </a:cubicBezTo>
                  <a:cubicBezTo>
                    <a:pt x="1332807" y="361604"/>
                    <a:pt x="1573876" y="590203"/>
                    <a:pt x="1753985" y="806334"/>
                  </a:cubicBezTo>
                  <a:cubicBezTo>
                    <a:pt x="1934094" y="1022465"/>
                    <a:pt x="2060170" y="1335578"/>
                    <a:pt x="2236123" y="1546167"/>
                  </a:cubicBezTo>
                  <a:cubicBezTo>
                    <a:pt x="2412076" y="1756756"/>
                    <a:pt x="2600498" y="2029691"/>
                    <a:pt x="2809702" y="2069869"/>
                  </a:cubicBezTo>
                  <a:cubicBezTo>
                    <a:pt x="3018906" y="2110047"/>
                    <a:pt x="3302923" y="1995054"/>
                    <a:pt x="3491345" y="1787236"/>
                  </a:cubicBezTo>
                  <a:cubicBezTo>
                    <a:pt x="3679767" y="1579418"/>
                    <a:pt x="3769822" y="1087582"/>
                    <a:pt x="3940233" y="822960"/>
                  </a:cubicBezTo>
                  <a:cubicBezTo>
                    <a:pt x="4110644" y="558338"/>
                    <a:pt x="4249189" y="336665"/>
                    <a:pt x="4513811" y="199505"/>
                  </a:cubicBezTo>
                  <a:cubicBezTo>
                    <a:pt x="4778433" y="62345"/>
                    <a:pt x="5527963" y="0"/>
                    <a:pt x="5527963" y="0"/>
                  </a:cubicBezTo>
                  <a:lnTo>
                    <a:pt x="5527963" y="0"/>
                  </a:lnTo>
                </a:path>
              </a:pathLst>
            </a:custGeom>
            <a:noFill/>
            <a:ln w="63500" cap="flat" cmpd="sng" algn="ctr">
              <a:solidFill>
                <a:srgbClr val="ED982D">
                  <a:lumMod val="50000"/>
                </a:srgbClr>
              </a:solidFill>
              <a:prstDash val="solid"/>
              <a:headEnd type="none" w="med" len="med"/>
              <a:tailEnd type="none" w="med" len="me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Arial"/>
                <a:ea typeface="ＭＳ Ｐゴシック"/>
              </a:endParaRPr>
            </a:p>
          </p:txBody>
        </p:sp>
        <p:sp>
          <p:nvSpPr>
            <p:cNvPr id="124" name="Oval 123"/>
            <p:cNvSpPr/>
            <p:nvPr/>
          </p:nvSpPr>
          <p:spPr bwMode="auto">
            <a:xfrm>
              <a:off x="7999615" y="3192087"/>
              <a:ext cx="182880" cy="133004"/>
            </a:xfrm>
            <a:prstGeom prst="ellipse">
              <a:avLst/>
            </a:prstGeom>
            <a:solidFill>
              <a:srgbClr val="FF0000"/>
            </a:solidFill>
            <a:ln w="9525" cap="flat" cmpd="sng" algn="ctr">
              <a:solidFill>
                <a:srgbClr val="FF0000"/>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25" name="Isosceles Triangle 124"/>
            <p:cNvSpPr/>
            <p:nvPr/>
          </p:nvSpPr>
          <p:spPr bwMode="auto">
            <a:xfrm flipV="1">
              <a:off x="5684519" y="4555375"/>
              <a:ext cx="120536" cy="157572"/>
            </a:xfrm>
            <a:prstGeom prst="triangle">
              <a:avLst/>
            </a:prstGeom>
            <a:gradFill rotWithShape="1">
              <a:gsLst>
                <a:gs pos="0">
                  <a:srgbClr val="001446">
                    <a:lumMod val="50000"/>
                    <a:lumOff val="50000"/>
                  </a:srgbClr>
                </a:gs>
                <a:gs pos="100000">
                  <a:srgbClr val="001446">
                    <a:lumMod val="50000"/>
                    <a:lumOff val="50000"/>
                  </a:srgbClr>
                </a:gs>
              </a:gsLst>
              <a:lin ang="16200000" scaled="0"/>
            </a:gradFill>
            <a:ln w="9525" cap="flat" cmpd="sng" algn="ctr">
              <a:solidFill>
                <a:srgbClr val="001446">
                  <a:lumMod val="50000"/>
                  <a:lumOff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cxnSp>
          <p:nvCxnSpPr>
            <p:cNvPr id="126" name="Straight Connector 125"/>
            <p:cNvCxnSpPr/>
            <p:nvPr/>
          </p:nvCxnSpPr>
          <p:spPr bwMode="auto">
            <a:xfrm flipH="1">
              <a:off x="2779225" y="3075709"/>
              <a:ext cx="5660962" cy="0"/>
            </a:xfrm>
            <a:prstGeom prst="line">
              <a:avLst/>
            </a:prstGeom>
            <a:noFill/>
            <a:ln w="28575" cap="flat" cmpd="sng" algn="ctr">
              <a:solidFill>
                <a:srgbClr val="001446">
                  <a:lumMod val="50000"/>
                  <a:lumOff val="50000"/>
                </a:srgbClr>
              </a:solidFill>
              <a:prstDash val="solid"/>
              <a:round/>
              <a:headEnd type="none" w="med" len="med"/>
              <a:tailEnd type="none" w="med" len="med"/>
            </a:ln>
            <a:effectLst/>
          </p:spPr>
        </p:cxnSp>
        <p:sp>
          <p:nvSpPr>
            <p:cNvPr id="127" name="Isosceles Triangle 126"/>
            <p:cNvSpPr/>
            <p:nvPr/>
          </p:nvSpPr>
          <p:spPr bwMode="auto">
            <a:xfrm flipV="1">
              <a:off x="5624251" y="2901326"/>
              <a:ext cx="120536" cy="157572"/>
            </a:xfrm>
            <a:prstGeom prst="triangle">
              <a:avLst/>
            </a:prstGeom>
            <a:gradFill rotWithShape="1">
              <a:gsLst>
                <a:gs pos="0">
                  <a:srgbClr val="001446">
                    <a:lumMod val="50000"/>
                    <a:lumOff val="50000"/>
                  </a:srgbClr>
                </a:gs>
                <a:gs pos="100000">
                  <a:srgbClr val="001446">
                    <a:lumMod val="50000"/>
                    <a:lumOff val="50000"/>
                  </a:srgbClr>
                </a:gs>
              </a:gsLst>
              <a:lin ang="16200000" scaled="0"/>
            </a:gradFill>
            <a:ln w="9525" cap="flat" cmpd="sng" algn="ctr">
              <a:solidFill>
                <a:srgbClr val="001446">
                  <a:lumMod val="50000"/>
                  <a:lumOff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cxnSp>
          <p:nvCxnSpPr>
            <p:cNvPr id="128" name="Straight Connector 127"/>
            <p:cNvCxnSpPr/>
            <p:nvPr/>
          </p:nvCxnSpPr>
          <p:spPr bwMode="auto">
            <a:xfrm flipV="1">
              <a:off x="2928850" y="5294653"/>
              <a:ext cx="5511338" cy="75184"/>
            </a:xfrm>
            <a:prstGeom prst="line">
              <a:avLst/>
            </a:prstGeom>
            <a:noFill/>
            <a:ln w="19050" cap="flat" cmpd="sng" algn="ctr">
              <a:solidFill>
                <a:srgbClr val="ED982D">
                  <a:lumMod val="50000"/>
                </a:srgbClr>
              </a:solidFill>
              <a:prstDash val="solid"/>
              <a:round/>
              <a:headEnd type="none" w="med" len="med"/>
              <a:tailEnd type="none" w="med" len="med"/>
            </a:ln>
            <a:effectLst/>
          </p:spPr>
        </p:cxnSp>
        <p:cxnSp>
          <p:nvCxnSpPr>
            <p:cNvPr id="129" name="Straight Arrow Connector 128"/>
            <p:cNvCxnSpPr>
              <a:stCxn id="124" idx="4"/>
            </p:cNvCxnSpPr>
            <p:nvPr/>
          </p:nvCxnSpPr>
          <p:spPr bwMode="auto">
            <a:xfrm>
              <a:off x="8091056" y="3325091"/>
              <a:ext cx="41563" cy="1995054"/>
            </a:xfrm>
            <a:prstGeom prst="straightConnector1">
              <a:avLst/>
            </a:prstGeom>
            <a:noFill/>
            <a:ln w="19050" cap="flat" cmpd="sng" algn="ctr">
              <a:solidFill>
                <a:srgbClr val="ED982D">
                  <a:lumMod val="50000"/>
                </a:srgbClr>
              </a:solidFill>
              <a:prstDash val="solid"/>
              <a:round/>
              <a:headEnd type="triangle"/>
              <a:tailEnd type="triangle"/>
            </a:ln>
            <a:effectLst/>
          </p:spPr>
        </p:cxnSp>
        <p:sp>
          <p:nvSpPr>
            <p:cNvPr id="130" name="TextBox 129"/>
            <p:cNvSpPr txBox="1"/>
            <p:nvPr/>
          </p:nvSpPr>
          <p:spPr>
            <a:xfrm>
              <a:off x="6995853" y="3890883"/>
              <a:ext cx="914399" cy="914401"/>
            </a:xfrm>
            <a:prstGeom prst="rect">
              <a:avLst/>
            </a:prstGeom>
            <a:noFill/>
            <a:effectLst/>
          </p:spPr>
          <p:txBody>
            <a:bodyPr wrap="none" lIns="0" tIns="0" rIns="0" bIns="0" rtlCol="0">
              <a:noAutofit/>
            </a:bodyPr>
            <a:lstStyle/>
            <a:p>
              <a:pPr marL="0" marR="0" lvl="0" indent="0" defTabSz="914400" eaLnBrk="1" fontAlgn="auto" latinLnBrk="0" hangingPunct="1">
                <a:lnSpc>
                  <a:spcPts val="135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ED982D">
                      <a:lumMod val="50000"/>
                    </a:srgbClr>
                  </a:solidFill>
                  <a:effectLst/>
                  <a:uLnTx/>
                  <a:uFillTx/>
                  <a:latin typeface="Arial"/>
                  <a:ea typeface="ＭＳ Ｐゴシック"/>
                </a:rPr>
                <a:t>Height Above </a:t>
              </a:r>
            </a:p>
            <a:p>
              <a:pPr marL="0" marR="0" lvl="0" indent="0" defTabSz="914400" eaLnBrk="1" fontAlgn="auto" latinLnBrk="0" hangingPunct="1">
                <a:lnSpc>
                  <a:spcPts val="135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ED982D">
                      <a:lumMod val="50000"/>
                    </a:srgbClr>
                  </a:solidFill>
                  <a:effectLst/>
                  <a:uLnTx/>
                  <a:uFillTx/>
                  <a:latin typeface="Arial"/>
                  <a:ea typeface="ＭＳ Ｐゴシック"/>
                </a:rPr>
                <a:t>Nearest Drainage</a:t>
              </a:r>
            </a:p>
            <a:p>
              <a:pPr marL="0" marR="0" lvl="0" indent="0" defTabSz="914400" eaLnBrk="1" fontAlgn="auto" latinLnBrk="0" hangingPunct="1">
                <a:lnSpc>
                  <a:spcPts val="135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ED982D">
                      <a:lumMod val="50000"/>
                    </a:srgbClr>
                  </a:solidFill>
                  <a:effectLst/>
                  <a:uLnTx/>
                  <a:uFillTx/>
                  <a:latin typeface="Arial"/>
                  <a:ea typeface="ＭＳ Ｐゴシック"/>
                </a:rPr>
                <a:t>(HAND)</a:t>
              </a:r>
            </a:p>
          </p:txBody>
        </p:sp>
        <p:cxnSp>
          <p:nvCxnSpPr>
            <p:cNvPr id="131" name="Straight Arrow Connector 130"/>
            <p:cNvCxnSpPr/>
            <p:nvPr/>
          </p:nvCxnSpPr>
          <p:spPr bwMode="auto">
            <a:xfrm>
              <a:off x="3061854" y="3075709"/>
              <a:ext cx="43642" cy="2294128"/>
            </a:xfrm>
            <a:prstGeom prst="straightConnector1">
              <a:avLst/>
            </a:prstGeom>
            <a:noFill/>
            <a:ln w="19050" cap="flat" cmpd="sng" algn="ctr">
              <a:solidFill>
                <a:srgbClr val="001446">
                  <a:lumMod val="50000"/>
                  <a:lumOff val="50000"/>
                </a:srgbClr>
              </a:solidFill>
              <a:prstDash val="solid"/>
              <a:round/>
              <a:headEnd type="triangle"/>
              <a:tailEnd type="triangle"/>
            </a:ln>
            <a:effectLst/>
          </p:spPr>
        </p:cxnSp>
        <p:sp>
          <p:nvSpPr>
            <p:cNvPr id="132" name="TextBox 131"/>
            <p:cNvSpPr txBox="1"/>
            <p:nvPr/>
          </p:nvSpPr>
          <p:spPr>
            <a:xfrm>
              <a:off x="1972887" y="4043309"/>
              <a:ext cx="914399" cy="914401"/>
            </a:xfrm>
            <a:prstGeom prst="rect">
              <a:avLst/>
            </a:prstGeom>
            <a:noFill/>
            <a:effectLst/>
          </p:spPr>
          <p:txBody>
            <a:bodyPr wrap="none" lIns="0" tIns="0" rIns="0" bIns="0" rtlCol="0">
              <a:noAutofit/>
            </a:bodyPr>
            <a:lstStyle/>
            <a:p>
              <a:pPr marL="0" marR="0" lvl="0" indent="0" defTabSz="914400" eaLnBrk="1" fontAlgn="auto" latinLnBrk="0" hangingPunct="1">
                <a:lnSpc>
                  <a:spcPts val="135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1446">
                      <a:lumMod val="50000"/>
                      <a:lumOff val="50000"/>
                    </a:srgbClr>
                  </a:solidFill>
                  <a:effectLst/>
                  <a:uLnTx/>
                  <a:uFillTx/>
                  <a:latin typeface="Arial"/>
                  <a:ea typeface="ＭＳ Ｐゴシック"/>
                </a:rPr>
                <a:t>Flood Depth</a:t>
              </a:r>
            </a:p>
          </p:txBody>
        </p:sp>
        <p:cxnSp>
          <p:nvCxnSpPr>
            <p:cNvPr id="133" name="Straight Connector 132"/>
            <p:cNvCxnSpPr/>
            <p:nvPr/>
          </p:nvCxnSpPr>
          <p:spPr bwMode="auto">
            <a:xfrm flipH="1">
              <a:off x="4448002" y="4712947"/>
              <a:ext cx="426026" cy="0"/>
            </a:xfrm>
            <a:prstGeom prst="line">
              <a:avLst/>
            </a:prstGeom>
            <a:noFill/>
            <a:ln w="19050" cap="flat" cmpd="sng" algn="ctr">
              <a:solidFill>
                <a:srgbClr val="001446">
                  <a:lumMod val="50000"/>
                  <a:lumOff val="50000"/>
                </a:srgbClr>
              </a:solidFill>
              <a:prstDash val="solid"/>
              <a:round/>
              <a:headEnd type="none" w="med" len="med"/>
              <a:tailEnd type="none" w="med" len="med"/>
            </a:ln>
            <a:effectLst/>
          </p:spPr>
        </p:cxnSp>
        <p:cxnSp>
          <p:nvCxnSpPr>
            <p:cNvPr id="134" name="Straight Arrow Connector 133"/>
            <p:cNvCxnSpPr/>
            <p:nvPr/>
          </p:nvCxnSpPr>
          <p:spPr bwMode="auto">
            <a:xfrm>
              <a:off x="4632961" y="4712948"/>
              <a:ext cx="16625" cy="631767"/>
            </a:xfrm>
            <a:prstGeom prst="straightConnector1">
              <a:avLst/>
            </a:prstGeom>
            <a:noFill/>
            <a:ln w="19050" cap="flat" cmpd="sng" algn="ctr">
              <a:solidFill>
                <a:srgbClr val="001446">
                  <a:lumMod val="50000"/>
                  <a:lumOff val="50000"/>
                </a:srgbClr>
              </a:solidFill>
              <a:prstDash val="solid"/>
              <a:round/>
              <a:headEnd type="triangle"/>
              <a:tailEnd type="triangle"/>
            </a:ln>
            <a:effectLst/>
          </p:spPr>
        </p:cxnSp>
        <p:sp>
          <p:nvSpPr>
            <p:cNvPr id="135" name="TextBox 134"/>
            <p:cNvSpPr txBox="1"/>
            <p:nvPr/>
          </p:nvSpPr>
          <p:spPr>
            <a:xfrm>
              <a:off x="1948521" y="4879480"/>
              <a:ext cx="1137803" cy="914401"/>
            </a:xfrm>
            <a:prstGeom prst="rect">
              <a:avLst/>
            </a:prstGeom>
            <a:noFill/>
            <a:effectLst/>
          </p:spPr>
          <p:txBody>
            <a:bodyPr wrap="none" lIns="0" tIns="0" rIns="0" bIns="0" rtlCol="0">
              <a:noAutofit/>
            </a:bodyPr>
            <a:lstStyle/>
            <a:p>
              <a:pPr marL="0" marR="0" lvl="0" indent="0" defTabSz="914400" eaLnBrk="1" fontAlgn="auto" latinLnBrk="0" hangingPunct="1">
                <a:lnSpc>
                  <a:spcPts val="135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1446">
                      <a:lumMod val="50000"/>
                      <a:lumOff val="50000"/>
                    </a:srgbClr>
                  </a:solidFill>
                  <a:effectLst/>
                  <a:uLnTx/>
                  <a:uFillTx/>
                  <a:latin typeface="Arial"/>
                  <a:ea typeface="ＭＳ Ｐゴシック"/>
                </a:rPr>
                <a:t>Normal Depth</a:t>
              </a:r>
            </a:p>
          </p:txBody>
        </p:sp>
      </p:grpSp>
      <p:sp>
        <p:nvSpPr>
          <p:cNvPr id="137" name="Text Box 8"/>
          <p:cNvSpPr txBox="1">
            <a:spLocks noChangeArrowheads="1"/>
          </p:cNvSpPr>
          <p:nvPr/>
        </p:nvSpPr>
        <p:spPr bwMode="auto">
          <a:xfrm>
            <a:off x="98322" y="1378782"/>
            <a:ext cx="4301428" cy="5220747"/>
          </a:xfrm>
          <a:prstGeom prst="rect">
            <a:avLst/>
          </a:prstGeom>
          <a:solidFill>
            <a:srgbClr val="FFFFFF">
              <a:alpha val="60001"/>
            </a:srgbClr>
          </a:solidFill>
          <a:ln w="9525">
            <a:noFill/>
            <a:miter lim="800000"/>
            <a:headEnd/>
            <a:tailEnd/>
          </a:ln>
          <a:effectLst/>
        </p:spPr>
        <p:txBody>
          <a:bodyPr/>
          <a:lstStyle/>
          <a:p>
            <a:pPr marL="214313" indent="-214313" eaLnBrk="1" fontAlgn="auto" hangingPunct="1">
              <a:spcBef>
                <a:spcPts val="0"/>
              </a:spcBef>
              <a:spcAft>
                <a:spcPts val="0"/>
              </a:spcAft>
              <a:buFont typeface="Arial" panose="020B0604020202020204" pitchFamily="34" charset="0"/>
              <a:buChar char="•"/>
              <a:defRPr/>
            </a:pPr>
            <a:r>
              <a:rPr lang="en-US" sz="1800" dirty="0">
                <a:solidFill>
                  <a:prstClr val="black"/>
                </a:solidFill>
                <a:latin typeface="Arial"/>
                <a:ea typeface="ＭＳ Ｐゴシック"/>
              </a:rPr>
              <a:t>Height Above the Nearest Drainage. The distance to streams (nearest drainage) calculated vertically along </a:t>
            </a:r>
            <a:r>
              <a:rPr lang="en-US" sz="1800" dirty="0" err="1">
                <a:solidFill>
                  <a:prstClr val="black"/>
                </a:solidFill>
                <a:latin typeface="Arial"/>
                <a:ea typeface="ＭＳ Ｐゴシック"/>
              </a:rPr>
              <a:t>TauDEM</a:t>
            </a:r>
            <a:r>
              <a:rPr lang="en-US" sz="1800" dirty="0">
                <a:solidFill>
                  <a:prstClr val="black"/>
                </a:solidFill>
                <a:latin typeface="Arial"/>
                <a:ea typeface="ＭＳ Ｐゴシック"/>
              </a:rPr>
              <a:t> </a:t>
            </a:r>
            <a:r>
              <a:rPr lang="en-US" sz="1800" dirty="0" err="1">
                <a:solidFill>
                  <a:prstClr val="black"/>
                </a:solidFill>
                <a:latin typeface="Arial"/>
                <a:ea typeface="ＭＳ Ｐゴシック"/>
              </a:rPr>
              <a:t>Dinfinity</a:t>
            </a:r>
            <a:r>
              <a:rPr lang="en-US" sz="1800" dirty="0">
                <a:solidFill>
                  <a:prstClr val="black"/>
                </a:solidFill>
                <a:latin typeface="Arial"/>
                <a:ea typeface="ＭＳ Ｐゴシック"/>
              </a:rPr>
              <a:t> flow directions</a:t>
            </a:r>
          </a:p>
          <a:p>
            <a:pPr marL="214313" indent="-214313" eaLnBrk="1" fontAlgn="auto" hangingPunct="1">
              <a:spcBef>
                <a:spcPts val="0"/>
              </a:spcBef>
              <a:spcAft>
                <a:spcPts val="0"/>
              </a:spcAft>
              <a:buFont typeface="Arial" panose="020B0604020202020204" pitchFamily="34" charset="0"/>
              <a:buChar char="•"/>
              <a:defRPr/>
            </a:pPr>
            <a:r>
              <a:rPr lang="en-US" sz="1800" b="1" dirty="0">
                <a:solidFill>
                  <a:srgbClr val="FF0000"/>
                </a:solidFill>
                <a:latin typeface="Arial"/>
                <a:ea typeface="ＭＳ Ｐゴシック"/>
              </a:rPr>
              <a:t>Serves to support flood inundation mapping where the data to support hydraulic calculations is limited</a:t>
            </a:r>
          </a:p>
          <a:p>
            <a:pPr marL="214313" indent="-214313" eaLnBrk="1" fontAlgn="auto" hangingPunct="1">
              <a:spcBef>
                <a:spcPts val="0"/>
              </a:spcBef>
              <a:spcAft>
                <a:spcPts val="0"/>
              </a:spcAft>
              <a:buFont typeface="Arial" panose="020B0604020202020204" pitchFamily="34" charset="0"/>
              <a:buChar char="•"/>
              <a:defRPr/>
            </a:pPr>
            <a:r>
              <a:rPr lang="en-US" sz="1800" b="1" dirty="0">
                <a:solidFill>
                  <a:srgbClr val="FF0000"/>
                </a:solidFill>
                <a:latin typeface="Arial"/>
                <a:ea typeface="ＭＳ Ｐゴシック"/>
              </a:rPr>
              <a:t>Enables evaluation of reach level hydraulic properties</a:t>
            </a:r>
          </a:p>
          <a:p>
            <a:pPr marL="214313" indent="-214313" eaLnBrk="1" fontAlgn="auto" hangingPunct="1">
              <a:spcBef>
                <a:spcPts val="0"/>
              </a:spcBef>
              <a:spcAft>
                <a:spcPts val="0"/>
              </a:spcAft>
              <a:buFont typeface="Arial" panose="020B0604020202020204" pitchFamily="34" charset="0"/>
              <a:buChar char="•"/>
              <a:defRPr/>
            </a:pPr>
            <a:r>
              <a:rPr lang="en-US" sz="1800" dirty="0">
                <a:solidFill>
                  <a:prstClr val="black"/>
                </a:solidFill>
                <a:latin typeface="Arial"/>
                <a:ea typeface="ＭＳ Ｐゴシック"/>
              </a:rPr>
              <a:t>Can take advantage of high resolution DEM data (but is only as good as the given DEM data) </a:t>
            </a:r>
          </a:p>
          <a:p>
            <a:pPr marL="214313" indent="-214313" eaLnBrk="1" fontAlgn="auto" hangingPunct="1">
              <a:spcBef>
                <a:spcPts val="0"/>
              </a:spcBef>
              <a:spcAft>
                <a:spcPts val="0"/>
              </a:spcAft>
              <a:buFont typeface="Arial" panose="020B0604020202020204" pitchFamily="34" charset="0"/>
              <a:buChar char="•"/>
              <a:defRPr/>
            </a:pPr>
            <a:r>
              <a:rPr lang="en-US" sz="1800" dirty="0">
                <a:solidFill>
                  <a:prstClr val="black"/>
                </a:solidFill>
                <a:latin typeface="Arial"/>
                <a:ea typeface="ＭＳ Ｐゴシック"/>
              </a:rPr>
              <a:t>Has been evaluated across continental US using 10 m resolution DEM and </a:t>
            </a:r>
            <a:r>
              <a:rPr lang="en-US" sz="1800" dirty="0" err="1">
                <a:solidFill>
                  <a:prstClr val="black"/>
                </a:solidFill>
                <a:latin typeface="Arial"/>
                <a:ea typeface="ＭＳ Ｐゴシック"/>
              </a:rPr>
              <a:t>NHDPlus</a:t>
            </a:r>
            <a:r>
              <a:rPr lang="en-US" sz="1800" dirty="0">
                <a:solidFill>
                  <a:prstClr val="black"/>
                </a:solidFill>
                <a:latin typeface="Arial"/>
                <a:ea typeface="ＭＳ Ｐゴシック"/>
              </a:rPr>
              <a:t> streams for use in US National Water Model flood inundation mapping</a:t>
            </a:r>
            <a:endParaRPr lang="nl-NL" sz="1800" dirty="0">
              <a:solidFill>
                <a:prstClr val="black"/>
              </a:solidFill>
              <a:latin typeface="Arial"/>
              <a:ea typeface="ＭＳ Ｐゴシック"/>
            </a:endParaRPr>
          </a:p>
          <a:p>
            <a:pPr eaLnBrk="1" hangingPunct="1">
              <a:spcBef>
                <a:spcPct val="50000"/>
              </a:spcBef>
              <a:defRPr/>
            </a:pPr>
            <a:endParaRPr lang="nl-NL" kern="0" dirty="0">
              <a:solidFill>
                <a:srgbClr val="000000"/>
              </a:solidFill>
              <a:latin typeface="Arial"/>
              <a:ea typeface="ＭＳ Ｐゴシック"/>
            </a:endParaRPr>
          </a:p>
          <a:p>
            <a:pPr eaLnBrk="1" hangingPunct="1">
              <a:spcBef>
                <a:spcPct val="50000"/>
              </a:spcBef>
              <a:defRPr/>
            </a:pPr>
            <a:endParaRPr lang="en-GB" kern="0" dirty="0">
              <a:solidFill>
                <a:srgbClr val="000000"/>
              </a:solidFill>
              <a:latin typeface="Arial"/>
              <a:ea typeface="ＭＳ Ｐゴシック"/>
            </a:endParaRPr>
          </a:p>
        </p:txBody>
      </p:sp>
    </p:spTree>
    <p:extLst>
      <p:ext uri="{BB962C8B-B14F-4D97-AF65-F5344CB8AC3E}">
        <p14:creationId xmlns:p14="http://schemas.microsoft.com/office/powerpoint/2010/main" val="11305311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126" y="857250"/>
            <a:ext cx="8992918" cy="4586288"/>
          </a:xfrm>
          <a:prstGeom prst="rect">
            <a:avLst/>
          </a:prstGeom>
        </p:spPr>
      </p:pic>
      <p:sp>
        <p:nvSpPr>
          <p:cNvPr id="3" name="Title 2"/>
          <p:cNvSpPr>
            <a:spLocks noGrp="1"/>
          </p:cNvSpPr>
          <p:nvPr>
            <p:ph type="title"/>
          </p:nvPr>
        </p:nvSpPr>
        <p:spPr>
          <a:xfrm>
            <a:off x="41126" y="133350"/>
            <a:ext cx="9144000" cy="723900"/>
          </a:xfrm>
        </p:spPr>
        <p:txBody>
          <a:bodyPr>
            <a:noAutofit/>
          </a:bodyPr>
          <a:lstStyle/>
          <a:p>
            <a:pPr algn="ctr"/>
            <a:r>
              <a:rPr lang="en-US" sz="2700" dirty="0"/>
              <a:t>HAND from TauDEM for Onion Creek near Austin Texas</a:t>
            </a:r>
          </a:p>
        </p:txBody>
      </p:sp>
      <p:sp>
        <p:nvSpPr>
          <p:cNvPr id="4" name="TextBox 3"/>
          <p:cNvSpPr txBox="1"/>
          <p:nvPr/>
        </p:nvSpPr>
        <p:spPr>
          <a:xfrm>
            <a:off x="3643534" y="5617845"/>
            <a:ext cx="2003177" cy="307777"/>
          </a:xfrm>
          <a:prstGeom prst="rect">
            <a:avLst/>
          </a:prstGeom>
          <a:noFill/>
        </p:spPr>
        <p:txBody>
          <a:bodyPr wrap="none" rtlCol="0">
            <a:spAutoFit/>
          </a:bodyPr>
          <a:lstStyle/>
          <a:p>
            <a:pPr>
              <a:defRPr/>
            </a:pPr>
            <a:r>
              <a:rPr lang="en-US" sz="1400" dirty="0">
                <a:solidFill>
                  <a:srgbClr val="0464C4"/>
                </a:solidFill>
                <a:latin typeface="Calibri" panose="020F0502020204030204"/>
              </a:rPr>
              <a:t>1/3 arc second NED DEM</a:t>
            </a:r>
          </a:p>
        </p:txBody>
      </p:sp>
    </p:spTree>
    <p:extLst>
      <p:ext uri="{BB962C8B-B14F-4D97-AF65-F5344CB8AC3E}">
        <p14:creationId xmlns:p14="http://schemas.microsoft.com/office/powerpoint/2010/main" val="420381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49" y="330204"/>
            <a:ext cx="9144000" cy="706374"/>
          </a:xfrm>
        </p:spPr>
        <p:txBody>
          <a:bodyPr>
            <a:normAutofit fontScale="90000"/>
          </a:bodyPr>
          <a:lstStyle/>
          <a:p>
            <a:pPr algn="ctr"/>
            <a:r>
              <a:rPr lang="en-US" dirty="0" smtClean="0"/>
              <a:t>Mapping Flood Inundation with Height </a:t>
            </a:r>
            <a:r>
              <a:rPr lang="en-US" dirty="0"/>
              <a:t>above the </a:t>
            </a:r>
            <a:r>
              <a:rPr lang="en-US" dirty="0" smtClean="0"/>
              <a:t>Nearest </a:t>
            </a:r>
            <a:r>
              <a:rPr lang="en-US" dirty="0"/>
              <a:t>D</a:t>
            </a:r>
            <a:r>
              <a:rPr lang="en-US" dirty="0" smtClean="0"/>
              <a:t>rainage (HAND)</a:t>
            </a:r>
            <a:endParaRPr lang="en-US" dirty="0"/>
          </a:p>
        </p:txBody>
      </p:sp>
      <p:sp>
        <p:nvSpPr>
          <p:cNvPr id="3" name="Content Placeholder 2"/>
          <p:cNvSpPr>
            <a:spLocks noGrp="1"/>
          </p:cNvSpPr>
          <p:nvPr>
            <p:ph idx="1"/>
          </p:nvPr>
        </p:nvSpPr>
        <p:spPr>
          <a:xfrm>
            <a:off x="0" y="1326911"/>
            <a:ext cx="6860801" cy="3687461"/>
          </a:xfrm>
        </p:spPr>
        <p:txBody>
          <a:bodyPr>
            <a:noAutofit/>
          </a:bodyPr>
          <a:lstStyle/>
          <a:p>
            <a:pPr marL="342900" indent="-161925"/>
            <a:r>
              <a:rPr lang="en-US" sz="2400" dirty="0"/>
              <a:t>Each stream reach has a water depth </a:t>
            </a:r>
            <a:r>
              <a:rPr lang="en-US" sz="2400" dirty="0" err="1"/>
              <a:t>h</a:t>
            </a:r>
            <a:r>
              <a:rPr lang="en-US" sz="2400" baseline="-25000" dirty="0" err="1"/>
              <a:t>w</a:t>
            </a:r>
            <a:r>
              <a:rPr lang="en-US" sz="2400" dirty="0"/>
              <a:t> (from a hydraulic model)</a:t>
            </a:r>
          </a:p>
          <a:p>
            <a:pPr marL="342900" indent="-161925"/>
            <a:r>
              <a:rPr lang="en-US" sz="2400" dirty="0"/>
              <a:t>Each stream reach has an ID</a:t>
            </a:r>
          </a:p>
          <a:p>
            <a:pPr marL="342900" indent="-161925"/>
            <a:r>
              <a:rPr lang="en-US" sz="2400" dirty="0"/>
              <a:t>Each grid cell has the ID of the reach it connects to and the height above the nearest drainage </a:t>
            </a:r>
            <a:r>
              <a:rPr lang="en-US" sz="2400" dirty="0" err="1"/>
              <a:t>h</a:t>
            </a:r>
            <a:r>
              <a:rPr lang="en-US" sz="2400" baseline="-25000" dirty="0" err="1"/>
              <a:t>d</a:t>
            </a:r>
            <a:endParaRPr lang="en-US" sz="2400" dirty="0"/>
          </a:p>
          <a:p>
            <a:pPr marL="342900" indent="-161925"/>
            <a:r>
              <a:rPr lang="en-US" sz="2400" dirty="0"/>
              <a:t>Evaluate inundation using </a:t>
            </a:r>
            <a:r>
              <a:rPr lang="en-US" sz="2400" dirty="0" err="1"/>
              <a:t>h</a:t>
            </a:r>
            <a:r>
              <a:rPr lang="en-US" sz="2400" baseline="-25000" dirty="0" err="1"/>
              <a:t>w</a:t>
            </a:r>
            <a:r>
              <a:rPr lang="en-US" sz="2400" dirty="0" err="1"/>
              <a:t>-h</a:t>
            </a:r>
            <a:r>
              <a:rPr lang="en-US" sz="2400" baseline="-25000" dirty="0" err="1"/>
              <a:t>d</a:t>
            </a:r>
            <a:r>
              <a:rPr lang="en-US" sz="2400" baseline="-25000" dirty="0"/>
              <a:t> </a:t>
            </a:r>
            <a:r>
              <a:rPr lang="en-US" sz="2400" dirty="0"/>
              <a:t> </a:t>
            </a:r>
          </a:p>
          <a:p>
            <a:pPr marL="600075" lvl="2" indent="0">
              <a:buNone/>
            </a:pPr>
            <a:r>
              <a:rPr lang="en-US" sz="1800" dirty="0" smtClean="0"/>
              <a:t>If(</a:t>
            </a:r>
            <a:r>
              <a:rPr lang="en-US" sz="1800" dirty="0" err="1" smtClean="0"/>
              <a:t>h</a:t>
            </a:r>
            <a:r>
              <a:rPr lang="en-US" sz="1800" baseline="-25000" dirty="0" err="1" smtClean="0"/>
              <a:t>w</a:t>
            </a:r>
            <a:r>
              <a:rPr lang="en-US" sz="1800" dirty="0" smtClean="0"/>
              <a:t>(id) &gt; </a:t>
            </a:r>
            <a:r>
              <a:rPr lang="en-US" sz="1800" dirty="0" err="1" smtClean="0"/>
              <a:t>h</a:t>
            </a:r>
            <a:r>
              <a:rPr lang="en-US" sz="1800" baseline="-25000" dirty="0" err="1" smtClean="0"/>
              <a:t>d</a:t>
            </a:r>
            <a:r>
              <a:rPr lang="en-US" sz="1800" dirty="0" smtClean="0"/>
              <a:t>(id))</a:t>
            </a:r>
          </a:p>
          <a:p>
            <a:pPr marL="942975" lvl="3" indent="0">
              <a:buNone/>
            </a:pPr>
            <a:r>
              <a:rPr lang="en-US" sz="1600" dirty="0" smtClean="0"/>
              <a:t>Inundation depth = </a:t>
            </a:r>
            <a:r>
              <a:rPr lang="en-US" sz="1600" dirty="0" err="1" smtClean="0"/>
              <a:t>h</a:t>
            </a:r>
            <a:r>
              <a:rPr lang="en-US" sz="1600" baseline="-25000" dirty="0" err="1" smtClean="0"/>
              <a:t>w</a:t>
            </a:r>
            <a:r>
              <a:rPr lang="en-US" sz="1600" dirty="0" smtClean="0"/>
              <a:t>(id</a:t>
            </a:r>
            <a:r>
              <a:rPr lang="en-US" sz="1600" dirty="0"/>
              <a:t>) </a:t>
            </a:r>
            <a:r>
              <a:rPr lang="en-US" sz="1600" dirty="0" smtClean="0"/>
              <a:t>- </a:t>
            </a:r>
            <a:r>
              <a:rPr lang="en-US" sz="1600" dirty="0" err="1" smtClean="0"/>
              <a:t>h</a:t>
            </a:r>
            <a:r>
              <a:rPr lang="en-US" sz="1600" baseline="-25000" dirty="0" err="1" smtClean="0"/>
              <a:t>d</a:t>
            </a:r>
            <a:r>
              <a:rPr lang="en-US" sz="1600" dirty="0" smtClean="0"/>
              <a:t>(id)</a:t>
            </a:r>
          </a:p>
          <a:p>
            <a:pPr marL="600075" lvl="2" indent="0">
              <a:buNone/>
            </a:pPr>
            <a:r>
              <a:rPr lang="en-US" sz="1800" dirty="0" smtClean="0"/>
              <a:t>Else</a:t>
            </a:r>
          </a:p>
          <a:p>
            <a:pPr marL="942975" lvl="3" indent="0">
              <a:buNone/>
            </a:pPr>
            <a:r>
              <a:rPr lang="en-US" sz="1600" dirty="0" smtClean="0"/>
              <a:t>Inundation depth = 0</a:t>
            </a:r>
            <a:endParaRPr lang="en-US" sz="1600" dirty="0"/>
          </a:p>
          <a:p>
            <a:pPr marL="600075" lvl="2" indent="0"/>
            <a:endParaRPr lang="en-US" sz="1800" dirty="0"/>
          </a:p>
        </p:txBody>
      </p:sp>
      <p:sp>
        <p:nvSpPr>
          <p:cNvPr id="4" name="TextBox 3"/>
          <p:cNvSpPr txBox="1"/>
          <p:nvPr/>
        </p:nvSpPr>
        <p:spPr>
          <a:xfrm>
            <a:off x="4750176" y="3746406"/>
            <a:ext cx="4393826" cy="2554545"/>
          </a:xfrm>
          <a:prstGeom prst="rect">
            <a:avLst/>
          </a:prstGeom>
          <a:noFill/>
        </p:spPr>
        <p:txBody>
          <a:bodyPr wrap="square" rtlCol="0">
            <a:spAutoFit/>
          </a:bodyPr>
          <a:lstStyle/>
          <a:p>
            <a:pPr marL="257175" indent="-257175">
              <a:buFont typeface="Arial" panose="020B0604020202020204" pitchFamily="34" charset="0"/>
              <a:buChar char="•"/>
              <a:defRPr/>
            </a:pPr>
            <a:r>
              <a:rPr lang="en-US" sz="1600" dirty="0">
                <a:solidFill>
                  <a:srgbClr val="7030A0"/>
                </a:solidFill>
                <a:latin typeface="Arial"/>
                <a:ea typeface="ＭＳ Ｐゴシック"/>
              </a:rPr>
              <a:t>This is approximate because it neglects many details of the river hydraulics and flow over flood plains.  But more detailed approaches often demand hard to obtain and uncertain inputs so this may be a helpful approach to get screening level and real time flood maps</a:t>
            </a:r>
          </a:p>
          <a:p>
            <a:pPr marL="257175" indent="-257175">
              <a:buFont typeface="Arial" panose="020B0604020202020204" pitchFamily="34" charset="0"/>
              <a:buChar char="•"/>
              <a:defRPr/>
            </a:pPr>
            <a:r>
              <a:rPr lang="en-US" sz="1600" dirty="0">
                <a:solidFill>
                  <a:srgbClr val="FF0000"/>
                </a:solidFill>
                <a:latin typeface="Arial"/>
                <a:ea typeface="ＭＳ Ｐゴシック"/>
              </a:rPr>
              <a:t>Premised on good elevation model and consistent stream raster</a:t>
            </a:r>
          </a:p>
          <a:p>
            <a:pPr>
              <a:defRPr/>
            </a:pPr>
            <a:endParaRPr lang="en-US" sz="1600" dirty="0">
              <a:solidFill>
                <a:srgbClr val="1F497D">
                  <a:lumMod val="60000"/>
                  <a:lumOff val="40000"/>
                </a:srgbClr>
              </a:solidFill>
              <a:latin typeface="Calibri"/>
              <a:ea typeface="ＭＳ Ｐゴシック"/>
            </a:endParaRPr>
          </a:p>
        </p:txBody>
      </p:sp>
    </p:spTree>
    <p:extLst>
      <p:ext uri="{BB962C8B-B14F-4D97-AF65-F5344CB8AC3E}">
        <p14:creationId xmlns:p14="http://schemas.microsoft.com/office/powerpoint/2010/main" val="533454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3667" y="85836"/>
            <a:ext cx="5796863" cy="363474"/>
          </a:xfrm>
        </p:spPr>
        <p:txBody>
          <a:bodyPr>
            <a:noAutofit/>
          </a:bodyPr>
          <a:lstStyle/>
          <a:p>
            <a:r>
              <a:rPr lang="en-US" sz="2400" dirty="0"/>
              <a:t>Flood Inundation Mapping – HAND Method</a:t>
            </a:r>
          </a:p>
        </p:txBody>
      </p:sp>
      <p:graphicFrame>
        <p:nvGraphicFramePr>
          <p:cNvPr id="38" name="Table 37"/>
          <p:cNvGraphicFramePr>
            <a:graphicFrameLocks noGrp="1"/>
          </p:cNvGraphicFramePr>
          <p:nvPr>
            <p:extLst/>
          </p:nvPr>
        </p:nvGraphicFramePr>
        <p:xfrm>
          <a:off x="3584019" y="916760"/>
          <a:ext cx="2187534" cy="2593312"/>
        </p:xfrm>
        <a:graphic>
          <a:graphicData uri="http://schemas.openxmlformats.org/drawingml/2006/table">
            <a:tbl>
              <a:tblPr firstRow="1" bandRow="1"/>
              <a:tblGrid>
                <a:gridCol w="1093767">
                  <a:extLst>
                    <a:ext uri="{9D8B030D-6E8A-4147-A177-3AD203B41FA5}">
                      <a16:colId xmlns:a16="http://schemas.microsoft.com/office/drawing/2014/main" val="20000"/>
                    </a:ext>
                  </a:extLst>
                </a:gridCol>
                <a:gridCol w="1093767">
                  <a:extLst>
                    <a:ext uri="{9D8B030D-6E8A-4147-A177-3AD203B41FA5}">
                      <a16:colId xmlns:a16="http://schemas.microsoft.com/office/drawing/2014/main" val="20001"/>
                    </a:ext>
                  </a:extLst>
                </a:gridCol>
              </a:tblGrid>
              <a:tr h="300859">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800" dirty="0" err="1" smtClean="0"/>
                        <a:t>Comid</a:t>
                      </a:r>
                      <a:endParaRPr lang="en-US" sz="1800" dirty="0"/>
                    </a:p>
                  </a:txBody>
                  <a:tcPr marL="76514" marR="76514" marT="38257" marB="38257">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800" dirty="0" smtClean="0"/>
                        <a:t>Depth (</a:t>
                      </a:r>
                      <a:r>
                        <a:rPr lang="en-US" sz="1800" dirty="0" err="1" smtClean="0"/>
                        <a:t>ft</a:t>
                      </a:r>
                      <a:r>
                        <a:rPr lang="en-US" sz="1800" dirty="0" smtClean="0"/>
                        <a:t>)</a:t>
                      </a:r>
                      <a:endParaRPr lang="en-US" sz="1800" dirty="0"/>
                    </a:p>
                  </a:txBody>
                  <a:tcPr marL="76514" marR="76514" marT="38257" marB="38257">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5599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600" b="0" i="0" u="none" strike="noStrike" dirty="0">
                          <a:solidFill>
                            <a:srgbClr val="000000"/>
                          </a:solidFill>
                          <a:effectLst/>
                          <a:latin typeface="+mn-lt"/>
                        </a:rPr>
                        <a:t>5781365</a:t>
                      </a:r>
                    </a:p>
                  </a:txBody>
                  <a:tcPr marL="7970" marR="7970" marT="797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smtClean="0">
                          <a:latin typeface="+mn-lt"/>
                        </a:rPr>
                        <a:t>8</a:t>
                      </a:r>
                      <a:endParaRPr lang="en-US" sz="1600" dirty="0">
                        <a:latin typeface="+mn-lt"/>
                      </a:endParaRPr>
                    </a:p>
                  </a:txBody>
                  <a:tcPr marL="76514" marR="76514" marT="38257" marB="38257"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25599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600" b="0" i="0" u="none" strike="noStrike" dirty="0">
                          <a:solidFill>
                            <a:srgbClr val="000000"/>
                          </a:solidFill>
                          <a:effectLst/>
                          <a:latin typeface="+mn-lt"/>
                        </a:rPr>
                        <a:t>5781381</a:t>
                      </a:r>
                    </a:p>
                  </a:txBody>
                  <a:tcPr marL="7970" marR="7970" marT="79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smtClean="0">
                          <a:latin typeface="+mn-lt"/>
                        </a:rPr>
                        <a:t>9</a:t>
                      </a:r>
                      <a:endParaRPr lang="en-US" sz="1600" dirty="0">
                        <a:latin typeface="+mn-lt"/>
                      </a:endParaRPr>
                    </a:p>
                  </a:txBody>
                  <a:tcPr marL="76514" marR="76514" marT="38257" marB="3825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25599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600" b="0" i="0" u="none" strike="noStrike" dirty="0">
                          <a:solidFill>
                            <a:srgbClr val="000000"/>
                          </a:solidFill>
                          <a:effectLst/>
                          <a:latin typeface="+mn-lt"/>
                        </a:rPr>
                        <a:t>5781405</a:t>
                      </a:r>
                    </a:p>
                  </a:txBody>
                  <a:tcPr marL="7970" marR="7970" marT="79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smtClean="0">
                          <a:latin typeface="+mn-lt"/>
                        </a:rPr>
                        <a:t>10</a:t>
                      </a:r>
                      <a:endParaRPr lang="en-US" sz="1600" dirty="0">
                        <a:latin typeface="+mn-lt"/>
                      </a:endParaRPr>
                    </a:p>
                  </a:txBody>
                  <a:tcPr marL="76514" marR="76514" marT="38257" marB="3825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25599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600" b="0" i="0" u="none" strike="noStrike" dirty="0">
                          <a:solidFill>
                            <a:srgbClr val="000000"/>
                          </a:solidFill>
                          <a:effectLst/>
                          <a:latin typeface="+mn-lt"/>
                        </a:rPr>
                        <a:t>5781401</a:t>
                      </a:r>
                    </a:p>
                  </a:txBody>
                  <a:tcPr marL="7970" marR="7970" marT="79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smtClean="0">
                          <a:latin typeface="+mn-lt"/>
                        </a:rPr>
                        <a:t>15</a:t>
                      </a:r>
                      <a:endParaRPr lang="en-US" sz="1600" dirty="0">
                        <a:latin typeface="+mn-lt"/>
                      </a:endParaRPr>
                    </a:p>
                  </a:txBody>
                  <a:tcPr marL="76514" marR="76514" marT="38257" marB="3825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25599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600" b="0" i="0" u="none" strike="noStrike" dirty="0">
                          <a:solidFill>
                            <a:srgbClr val="000000"/>
                          </a:solidFill>
                          <a:effectLst/>
                          <a:latin typeface="+mn-lt"/>
                        </a:rPr>
                        <a:t>5781399</a:t>
                      </a:r>
                    </a:p>
                  </a:txBody>
                  <a:tcPr marL="7970" marR="7970" marT="79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smtClean="0">
                          <a:latin typeface="+mn-lt"/>
                        </a:rPr>
                        <a:t>14</a:t>
                      </a:r>
                      <a:endParaRPr lang="en-US" sz="1600" dirty="0">
                        <a:latin typeface="+mn-lt"/>
                      </a:endParaRPr>
                    </a:p>
                  </a:txBody>
                  <a:tcPr marL="76514" marR="76514" marT="38257" marB="3825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25599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600" b="0" i="0" u="none" strike="noStrike" dirty="0">
                          <a:solidFill>
                            <a:srgbClr val="000000"/>
                          </a:solidFill>
                          <a:effectLst/>
                          <a:latin typeface="+mn-lt"/>
                        </a:rPr>
                        <a:t>5781383</a:t>
                      </a:r>
                    </a:p>
                  </a:txBody>
                  <a:tcPr marL="7970" marR="7970" marT="79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smtClean="0">
                          <a:latin typeface="+mn-lt"/>
                        </a:rPr>
                        <a:t>12</a:t>
                      </a:r>
                      <a:endParaRPr lang="en-US" sz="1600" dirty="0">
                        <a:latin typeface="+mn-lt"/>
                      </a:endParaRPr>
                    </a:p>
                  </a:txBody>
                  <a:tcPr marL="76514" marR="76514" marT="38257" marB="3825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25599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600" b="0" i="0" u="none" strike="noStrike" dirty="0">
                          <a:solidFill>
                            <a:srgbClr val="000000"/>
                          </a:solidFill>
                          <a:effectLst/>
                          <a:latin typeface="+mn-lt"/>
                        </a:rPr>
                        <a:t>5781933</a:t>
                      </a:r>
                    </a:p>
                  </a:txBody>
                  <a:tcPr marL="7970" marR="7970" marT="79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smtClean="0">
                          <a:latin typeface="+mn-lt"/>
                        </a:rPr>
                        <a:t>11</a:t>
                      </a:r>
                      <a:endParaRPr lang="en-US" sz="1600" dirty="0">
                        <a:latin typeface="+mn-lt"/>
                      </a:endParaRPr>
                    </a:p>
                  </a:txBody>
                  <a:tcPr marL="76514" marR="76514" marT="38257" marB="3825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bl>
          </a:graphicData>
        </a:graphic>
      </p:graphicFrame>
      <p:grpSp>
        <p:nvGrpSpPr>
          <p:cNvPr id="3" name="Group 2"/>
          <p:cNvGrpSpPr/>
          <p:nvPr/>
        </p:nvGrpSpPr>
        <p:grpSpPr>
          <a:xfrm>
            <a:off x="114300" y="653172"/>
            <a:ext cx="8980123" cy="6047669"/>
            <a:chOff x="888696" y="1201324"/>
            <a:chExt cx="6936265" cy="4671231"/>
          </a:xfrm>
        </p:grpSpPr>
        <p:pic>
          <p:nvPicPr>
            <p:cNvPr id="76" name="Picture 75"/>
            <p:cNvPicPr>
              <a:picLocks noChangeAspect="1"/>
            </p:cNvPicPr>
            <p:nvPr/>
          </p:nvPicPr>
          <p:blipFill>
            <a:blip r:embed="rId2"/>
            <a:stretch>
              <a:fillRect/>
            </a:stretch>
          </p:blipFill>
          <p:spPr>
            <a:xfrm>
              <a:off x="888696" y="1625019"/>
              <a:ext cx="1589942" cy="1443713"/>
            </a:xfrm>
            <a:prstGeom prst="rect">
              <a:avLst/>
            </a:prstGeom>
          </p:spPr>
        </p:pic>
        <p:pic>
          <p:nvPicPr>
            <p:cNvPr id="77" name="Picture 76"/>
            <p:cNvPicPr>
              <a:picLocks noChangeAspect="1"/>
            </p:cNvPicPr>
            <p:nvPr/>
          </p:nvPicPr>
          <p:blipFill>
            <a:blip r:embed="rId3"/>
            <a:stretch>
              <a:fillRect/>
            </a:stretch>
          </p:blipFill>
          <p:spPr>
            <a:xfrm>
              <a:off x="888696" y="3504041"/>
              <a:ext cx="1522662" cy="1577469"/>
            </a:xfrm>
            <a:prstGeom prst="rect">
              <a:avLst/>
            </a:prstGeom>
          </p:spPr>
        </p:pic>
        <p:pic>
          <p:nvPicPr>
            <p:cNvPr id="78" name="Picture 1" descr="image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4043" y="2519754"/>
              <a:ext cx="1780918" cy="174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78"/>
            <p:cNvPicPr>
              <a:picLocks noChangeAspect="1"/>
            </p:cNvPicPr>
            <p:nvPr/>
          </p:nvPicPr>
          <p:blipFill>
            <a:blip r:embed="rId5"/>
            <a:stretch>
              <a:fillRect/>
            </a:stretch>
          </p:blipFill>
          <p:spPr>
            <a:xfrm>
              <a:off x="3531598" y="3496287"/>
              <a:ext cx="1805564" cy="1722486"/>
            </a:xfrm>
            <a:prstGeom prst="rect">
              <a:avLst/>
            </a:prstGeom>
          </p:spPr>
        </p:pic>
        <p:sp>
          <p:nvSpPr>
            <p:cNvPr id="80" name="TextBox 79"/>
            <p:cNvSpPr txBox="1"/>
            <p:nvPr/>
          </p:nvSpPr>
          <p:spPr>
            <a:xfrm>
              <a:off x="888697" y="3135881"/>
              <a:ext cx="773051" cy="773051"/>
            </a:xfrm>
            <a:prstGeom prst="rect">
              <a:avLst/>
            </a:prstGeom>
            <a:noFill/>
            <a:effectLst/>
          </p:spPr>
          <p:txBody>
            <a:bodyPr wrap="none" lIns="0" tIns="0" rIns="0" bIns="0" rtlCol="0">
              <a:noAutofit/>
            </a:bodyPr>
            <a:lstStyle/>
            <a:p>
              <a:pPr eaLnBrk="0" hangingPunct="0">
                <a:lnSpc>
                  <a:spcPts val="1350"/>
                </a:lnSpc>
                <a:defRPr/>
              </a:pPr>
              <a:r>
                <a:rPr lang="en-US" sz="1400" b="1" dirty="0">
                  <a:solidFill>
                    <a:prstClr val="black"/>
                  </a:solidFill>
                  <a:latin typeface="Arial"/>
                  <a:ea typeface="ＭＳ Ｐゴシック"/>
                </a:rPr>
                <a:t>Catchments and Flowlines</a:t>
              </a:r>
            </a:p>
          </p:txBody>
        </p:sp>
        <p:sp>
          <p:nvSpPr>
            <p:cNvPr id="81" name="TextBox 80"/>
            <p:cNvSpPr txBox="1"/>
            <p:nvPr/>
          </p:nvSpPr>
          <p:spPr>
            <a:xfrm>
              <a:off x="888696" y="5166103"/>
              <a:ext cx="1801476" cy="224627"/>
            </a:xfrm>
            <a:prstGeom prst="rect">
              <a:avLst/>
            </a:prstGeom>
            <a:noFill/>
            <a:effectLst/>
          </p:spPr>
          <p:txBody>
            <a:bodyPr wrap="none" lIns="0" tIns="0" rIns="0" bIns="0" rtlCol="0">
              <a:noAutofit/>
            </a:bodyPr>
            <a:lstStyle/>
            <a:p>
              <a:pPr eaLnBrk="0" hangingPunct="0">
                <a:lnSpc>
                  <a:spcPts val="1350"/>
                </a:lnSpc>
                <a:defRPr/>
              </a:pPr>
              <a:r>
                <a:rPr lang="en-US" sz="1400" b="1" dirty="0">
                  <a:solidFill>
                    <a:prstClr val="black"/>
                  </a:solidFill>
                  <a:latin typeface="Arial"/>
                  <a:ea typeface="ＭＳ Ｐゴシック"/>
                </a:rPr>
                <a:t>Digital Elevation Model</a:t>
              </a:r>
            </a:p>
          </p:txBody>
        </p:sp>
        <p:sp>
          <p:nvSpPr>
            <p:cNvPr id="82" name="TextBox 81"/>
            <p:cNvSpPr txBox="1"/>
            <p:nvPr/>
          </p:nvSpPr>
          <p:spPr>
            <a:xfrm>
              <a:off x="2926492" y="5277758"/>
              <a:ext cx="3077609" cy="594797"/>
            </a:xfrm>
            <a:prstGeom prst="rect">
              <a:avLst/>
            </a:prstGeom>
            <a:noFill/>
            <a:effectLst/>
          </p:spPr>
          <p:txBody>
            <a:bodyPr wrap="square" lIns="0" tIns="0" rIns="0" bIns="0" rtlCol="0">
              <a:noAutofit/>
            </a:bodyPr>
            <a:lstStyle>
              <a:defPPr>
                <a:defRPr lang="en-US"/>
              </a:defPPr>
              <a:lvl1pPr eaLnBrk="0" hangingPunct="0">
                <a:lnSpc>
                  <a:spcPts val="1800"/>
                </a:lnSpc>
                <a:defRPr sz="1400" b="1">
                  <a:solidFill>
                    <a:prstClr val="black"/>
                  </a:solidFill>
                  <a:latin typeface="Arial"/>
                  <a:ea typeface="ＭＳ Ｐゴシック"/>
                </a:defRPr>
              </a:lvl1pPr>
            </a:lstStyle>
            <a:p>
              <a:pPr algn="ctr">
                <a:lnSpc>
                  <a:spcPct val="100000"/>
                </a:lnSpc>
              </a:pPr>
              <a:r>
                <a:rPr lang="en-US" dirty="0"/>
                <a:t>Height Above Nearest Drainage </a:t>
              </a:r>
              <a:br>
                <a:rPr lang="en-US" dirty="0"/>
              </a:br>
              <a:r>
                <a:rPr lang="en-US" b="0" dirty="0"/>
                <a:t>(relative elevation of land surface cell above cell in stream to which it flows)</a:t>
              </a:r>
            </a:p>
          </p:txBody>
        </p:sp>
        <p:sp>
          <p:nvSpPr>
            <p:cNvPr id="83" name="TextBox 82"/>
            <p:cNvSpPr txBox="1"/>
            <p:nvPr/>
          </p:nvSpPr>
          <p:spPr>
            <a:xfrm>
              <a:off x="6121845" y="4357436"/>
              <a:ext cx="1651037" cy="773051"/>
            </a:xfrm>
            <a:prstGeom prst="rect">
              <a:avLst/>
            </a:prstGeom>
            <a:noFill/>
            <a:effectLst/>
          </p:spPr>
          <p:txBody>
            <a:bodyPr wrap="none" lIns="0" tIns="0" rIns="0" bIns="0" rtlCol="0">
              <a:noAutofit/>
            </a:bodyPr>
            <a:lstStyle/>
            <a:p>
              <a:pPr algn="ctr" eaLnBrk="0" hangingPunct="0">
                <a:defRPr/>
              </a:pPr>
              <a:r>
                <a:rPr lang="en-US" sz="1400" b="1" dirty="0">
                  <a:solidFill>
                    <a:prstClr val="black"/>
                  </a:solidFill>
                  <a:latin typeface="Arial"/>
                  <a:ea typeface="ＭＳ Ｐゴシック"/>
                </a:rPr>
                <a:t>Inundation map</a:t>
              </a:r>
              <a:br>
                <a:rPr lang="en-US" sz="1400" b="1" dirty="0">
                  <a:solidFill>
                    <a:prstClr val="black"/>
                  </a:solidFill>
                  <a:latin typeface="Arial"/>
                  <a:ea typeface="ＭＳ Ｐゴシック"/>
                </a:rPr>
              </a:br>
              <a:r>
                <a:rPr lang="en-US" sz="1400" dirty="0">
                  <a:solidFill>
                    <a:prstClr val="black"/>
                  </a:solidFill>
                  <a:latin typeface="Arial"/>
                  <a:ea typeface="ＭＳ Ｐゴシック"/>
                </a:rPr>
                <a:t>(Height above </a:t>
              </a:r>
            </a:p>
            <a:p>
              <a:pPr algn="ctr" eaLnBrk="0" hangingPunct="0">
                <a:defRPr/>
              </a:pPr>
              <a:r>
                <a:rPr lang="en-US" sz="1400" dirty="0">
                  <a:solidFill>
                    <a:prstClr val="black"/>
                  </a:solidFill>
                  <a:latin typeface="Arial"/>
                  <a:ea typeface="ＭＳ Ｐゴシック"/>
                </a:rPr>
                <a:t>drainage &lt; water depth)</a:t>
              </a:r>
            </a:p>
          </p:txBody>
        </p:sp>
        <p:sp>
          <p:nvSpPr>
            <p:cNvPr id="84" name="Right Arrow 83"/>
            <p:cNvSpPr/>
            <p:nvPr/>
          </p:nvSpPr>
          <p:spPr bwMode="auto">
            <a:xfrm rot="1730949">
              <a:off x="2734064" y="3138902"/>
              <a:ext cx="562610" cy="253389"/>
            </a:xfrm>
            <a:prstGeom prst="rightArrow">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400" b="1" kern="0" dirty="0">
                <a:solidFill>
                  <a:srgbClr val="000000"/>
                </a:solidFill>
                <a:latin typeface="Arial"/>
                <a:ea typeface="ＭＳ Ｐゴシック"/>
              </a:endParaRPr>
            </a:p>
          </p:txBody>
        </p:sp>
        <p:sp>
          <p:nvSpPr>
            <p:cNvPr id="85" name="Right Arrow 84"/>
            <p:cNvSpPr/>
            <p:nvPr/>
          </p:nvSpPr>
          <p:spPr bwMode="auto">
            <a:xfrm rot="20310566">
              <a:off x="5433109" y="3782237"/>
              <a:ext cx="562610" cy="253389"/>
            </a:xfrm>
            <a:prstGeom prst="rightArrow">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400" b="1" kern="0" dirty="0">
                <a:solidFill>
                  <a:srgbClr val="000000"/>
                </a:solidFill>
                <a:latin typeface="Arial"/>
                <a:ea typeface="ＭＳ Ｐゴシック"/>
              </a:endParaRPr>
            </a:p>
          </p:txBody>
        </p:sp>
        <p:sp>
          <p:nvSpPr>
            <p:cNvPr id="86" name="Right Arrow 85"/>
            <p:cNvSpPr/>
            <p:nvPr/>
          </p:nvSpPr>
          <p:spPr bwMode="auto">
            <a:xfrm>
              <a:off x="2690172" y="4166080"/>
              <a:ext cx="562610" cy="253389"/>
            </a:xfrm>
            <a:prstGeom prst="rightArrow">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400" b="1" kern="0" dirty="0">
                <a:solidFill>
                  <a:srgbClr val="000000"/>
                </a:solidFill>
                <a:latin typeface="Arial"/>
                <a:ea typeface="ＭＳ Ｐゴシック"/>
              </a:endParaRPr>
            </a:p>
          </p:txBody>
        </p:sp>
        <p:sp>
          <p:nvSpPr>
            <p:cNvPr id="37" name="TextBox 36"/>
            <p:cNvSpPr txBox="1"/>
            <p:nvPr/>
          </p:nvSpPr>
          <p:spPr>
            <a:xfrm>
              <a:off x="3568714" y="1201324"/>
              <a:ext cx="1586147" cy="373923"/>
            </a:xfrm>
            <a:prstGeom prst="rect">
              <a:avLst/>
            </a:prstGeom>
            <a:noFill/>
            <a:effectLst/>
          </p:spPr>
          <p:txBody>
            <a:bodyPr wrap="none" lIns="0" tIns="0" rIns="0" bIns="0" rtlCol="0">
              <a:noAutofit/>
            </a:bodyPr>
            <a:lstStyle/>
            <a:p>
              <a:pPr eaLnBrk="0" hangingPunct="0">
                <a:lnSpc>
                  <a:spcPts val="1350"/>
                </a:lnSpc>
              </a:pPr>
              <a:r>
                <a:rPr lang="en-US" sz="1400" b="1" dirty="0">
                  <a:solidFill>
                    <a:prstClr val="black"/>
                  </a:solidFill>
                  <a:latin typeface="Arial"/>
                  <a:ea typeface="ＭＳ Ｐゴシック"/>
                </a:rPr>
                <a:t>Reach Scale Flood Depth </a:t>
              </a:r>
            </a:p>
          </p:txBody>
        </p:sp>
        <p:sp>
          <p:nvSpPr>
            <p:cNvPr id="39" name="Right Arrow 38"/>
            <p:cNvSpPr/>
            <p:nvPr/>
          </p:nvSpPr>
          <p:spPr bwMode="auto">
            <a:xfrm rot="1888473">
              <a:off x="5409296" y="2601827"/>
              <a:ext cx="562610" cy="253389"/>
            </a:xfrm>
            <a:prstGeom prst="rightArrow">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400" b="1" kern="0" dirty="0">
                <a:solidFill>
                  <a:srgbClr val="000000"/>
                </a:solidFill>
                <a:latin typeface="Arial"/>
                <a:ea typeface="ＭＳ Ｐゴシック"/>
              </a:endParaRPr>
            </a:p>
          </p:txBody>
        </p:sp>
      </p:grpSp>
    </p:spTree>
    <p:extLst>
      <p:ext uri="{BB962C8B-B14F-4D97-AF65-F5344CB8AC3E}">
        <p14:creationId xmlns:p14="http://schemas.microsoft.com/office/powerpoint/2010/main" val="3683486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81474" name="Rectangle 2"/>
          <p:cNvSpPr>
            <a:spLocks noGrp="1" noChangeArrowheads="1"/>
          </p:cNvSpPr>
          <p:nvPr>
            <p:ph type="title"/>
          </p:nvPr>
        </p:nvSpPr>
        <p:spPr>
          <a:xfrm>
            <a:off x="457200" y="274638"/>
            <a:ext cx="8229600" cy="684918"/>
          </a:xfrm>
        </p:spPr>
        <p:txBody>
          <a:bodyPr>
            <a:normAutofit fontScale="90000"/>
          </a:bodyPr>
          <a:lstStyle/>
          <a:p>
            <a:pPr eaLnBrk="1" hangingPunct="1">
              <a:defRPr/>
            </a:pPr>
            <a:r>
              <a:rPr lang="en-US" dirty="0" smtClean="0"/>
              <a:t>Summary Concepts</a:t>
            </a:r>
          </a:p>
        </p:txBody>
      </p:sp>
      <p:sp>
        <p:nvSpPr>
          <p:cNvPr id="69635" name="Rectangle 3"/>
          <p:cNvSpPr>
            <a:spLocks noGrp="1" noChangeArrowheads="1"/>
          </p:cNvSpPr>
          <p:nvPr>
            <p:ph idx="1"/>
          </p:nvPr>
        </p:nvSpPr>
        <p:spPr>
          <a:xfrm>
            <a:off x="457200" y="1244532"/>
            <a:ext cx="8229600" cy="4525963"/>
          </a:xfrm>
        </p:spPr>
        <p:txBody>
          <a:bodyPr>
            <a:normAutofit/>
          </a:bodyPr>
          <a:lstStyle/>
          <a:p>
            <a:pPr eaLnBrk="1" hangingPunct="1">
              <a:buClr>
                <a:schemeClr val="tx1"/>
              </a:buClr>
            </a:pPr>
            <a:r>
              <a:rPr lang="en-US" sz="2400" dirty="0" smtClean="0"/>
              <a:t>The GIS grid based terrain flow data model enables derivation of a wide variety of information useful for the study of hydrologic processes.</a:t>
            </a:r>
          </a:p>
          <a:p>
            <a:pPr eaLnBrk="1" hangingPunct="1">
              <a:buClr>
                <a:schemeClr val="tx1"/>
              </a:buClr>
            </a:pPr>
            <a:r>
              <a:rPr lang="en-US" sz="2400" dirty="0" smtClean="0"/>
              <a:t>Knowledge from geomorphology enables objective selection of channel network delineation threshold</a:t>
            </a:r>
          </a:p>
          <a:p>
            <a:pPr eaLnBrk="1" hangingPunct="1">
              <a:buClr>
                <a:schemeClr val="tx1"/>
              </a:buClr>
            </a:pPr>
            <a:r>
              <a:rPr lang="en-US" sz="2400" dirty="0" smtClean="0"/>
              <a:t>Terrain surface derivatives enhanced by use of </a:t>
            </a:r>
            <a:r>
              <a:rPr lang="en-US" sz="2400" dirty="0" err="1" smtClean="0"/>
              <a:t>DInfinity</a:t>
            </a:r>
            <a:r>
              <a:rPr lang="en-US" sz="2400" dirty="0" smtClean="0"/>
              <a:t> model.</a:t>
            </a:r>
          </a:p>
          <a:p>
            <a:pPr eaLnBrk="1" hangingPunct="1">
              <a:buClr>
                <a:schemeClr val="tx1"/>
              </a:buClr>
            </a:pPr>
            <a:r>
              <a:rPr lang="en-US" sz="2400" dirty="0" smtClean="0"/>
              <a:t>Flow algebra a general “recipe” for terrain flow related modeling.</a:t>
            </a:r>
          </a:p>
          <a:p>
            <a:pPr eaLnBrk="1" hangingPunct="1">
              <a:buClr>
                <a:schemeClr val="tx1"/>
              </a:buClr>
            </a:pPr>
            <a:r>
              <a:rPr lang="en-US" sz="2400" dirty="0" smtClean="0"/>
              <a:t>Programming supports automation of repetitive tasks and implementation of functionality not available</a:t>
            </a:r>
          </a:p>
        </p:txBody>
      </p:sp>
    </p:spTree>
    <p:extLst>
      <p:ext uri="{BB962C8B-B14F-4D97-AF65-F5344CB8AC3E}">
        <p14:creationId xmlns:p14="http://schemas.microsoft.com/office/powerpoint/2010/main" val="36841424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
            <a:ext cx="9144000" cy="762000"/>
          </a:xfrm>
        </p:spPr>
        <p:txBody>
          <a:bodyPr/>
          <a:lstStyle/>
          <a:p>
            <a:r>
              <a:rPr lang="en-US" sz="3600" dirty="0" smtClean="0"/>
              <a:t>AGREE Implemented using Raster Calculator</a:t>
            </a:r>
            <a:endParaRPr lang="en-US" sz="3600" dirty="0"/>
          </a:p>
        </p:txBody>
      </p:sp>
      <p:grpSp>
        <p:nvGrpSpPr>
          <p:cNvPr id="76" name="Group 75"/>
          <p:cNvGrpSpPr/>
          <p:nvPr/>
        </p:nvGrpSpPr>
        <p:grpSpPr>
          <a:xfrm>
            <a:off x="609600" y="3678860"/>
            <a:ext cx="8027147" cy="2907142"/>
            <a:chOff x="609600" y="3456731"/>
            <a:chExt cx="8027147" cy="3193683"/>
          </a:xfrm>
        </p:grpSpPr>
        <p:sp>
          <p:nvSpPr>
            <p:cNvPr id="52" name="Title 1"/>
            <p:cNvSpPr txBox="1">
              <a:spLocks/>
            </p:cNvSpPr>
            <p:nvPr/>
          </p:nvSpPr>
          <p:spPr>
            <a:xfrm>
              <a:off x="609600" y="3808274"/>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sysClr val="windowText" lastClr="000000"/>
                  </a:solidFill>
                  <a:effectLst/>
                  <a:uLnTx/>
                  <a:uFillTx/>
                  <a:latin typeface="Calibri"/>
                  <a:ea typeface="+mj-ea"/>
                  <a:cs typeface="+mj-cs"/>
                </a:rPr>
                <a:t>“</a:t>
              </a:r>
              <a:r>
                <a:rPr kumimoji="0" lang="en-US" sz="1800" b="0" i="0" u="none" strike="noStrike" kern="1200" cap="none" spc="0" normalizeH="0" baseline="0" noProof="0" dirty="0" err="1" smtClean="0">
                  <a:ln>
                    <a:noFill/>
                  </a:ln>
                  <a:solidFill>
                    <a:sysClr val="windowText" lastClr="000000"/>
                  </a:solidFill>
                  <a:effectLst/>
                  <a:uLnTx/>
                  <a:uFillTx/>
                  <a:latin typeface="Calibri"/>
                  <a:ea typeface="+mj-ea"/>
                  <a:cs typeface="+mj-cs"/>
                </a:rPr>
                <a:t>dem</a:t>
              </a:r>
              <a:r>
                <a:rPr kumimoji="0" lang="en-US" sz="1800" b="0" i="0" u="none" strike="noStrike" kern="1200" cap="none" spc="0" normalizeH="0" baseline="0" noProof="0" dirty="0" smtClean="0">
                  <a:ln>
                    <a:noFill/>
                  </a:ln>
                  <a:solidFill>
                    <a:sysClr val="windowText" lastClr="000000"/>
                  </a:solidFill>
                  <a:effectLst/>
                  <a:uLnTx/>
                  <a:uFillTx/>
                  <a:latin typeface="Calibri"/>
                  <a:ea typeface="+mj-ea"/>
                  <a:cs typeface="+mj-cs"/>
                </a:rPr>
                <a:t>" - 10 * “</a:t>
              </a:r>
              <a:r>
                <a:rPr kumimoji="0" lang="en-US" sz="1800" b="0" i="0" u="none" strike="noStrike" kern="1200" cap="none" spc="0" normalizeH="0" baseline="0" noProof="0" dirty="0" err="1" smtClean="0">
                  <a:ln>
                    <a:noFill/>
                  </a:ln>
                  <a:solidFill>
                    <a:sysClr val="windowText" lastClr="000000"/>
                  </a:solidFill>
                  <a:effectLst/>
                  <a:uLnTx/>
                  <a:uFillTx/>
                  <a:latin typeface="Calibri"/>
                  <a:ea typeface="+mj-ea"/>
                  <a:cs typeface="+mj-cs"/>
                </a:rPr>
                <a:t>streamraster</a:t>
              </a:r>
              <a:r>
                <a:rPr kumimoji="0" lang="en-US" sz="1800" b="0" i="0" u="none" strike="noStrike" kern="1200" cap="none" spc="0" normalizeH="0" baseline="0" noProof="0" dirty="0" smtClean="0">
                  <a:ln>
                    <a:noFill/>
                  </a:ln>
                  <a:solidFill>
                    <a:sysClr val="windowText" lastClr="000000"/>
                  </a:solidFill>
                  <a:effectLst/>
                  <a:uLnTx/>
                  <a:uFillTx/>
                  <a:latin typeface="Calibri"/>
                  <a:ea typeface="+mj-ea"/>
                  <a:cs typeface="+mj-cs"/>
                </a:rPr>
                <a:t>" - 0.02 * (500 - "distance") *  ("distance" &lt; 500) </a:t>
              </a:r>
              <a:endParaRPr kumimoji="0" lang="en-US" sz="18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53" name="Left Brace 52"/>
            <p:cNvSpPr/>
            <p:nvPr/>
          </p:nvSpPr>
          <p:spPr>
            <a:xfrm rot="5400000">
              <a:off x="2662362" y="3288036"/>
              <a:ext cx="231102" cy="1861152"/>
            </a:xfrm>
            <a:prstGeom prst="leftBrace">
              <a:avLst/>
            </a:prstGeom>
            <a:noFill/>
            <a:ln w="9525" cap="flat" cmpd="sng" algn="ctr">
              <a:solidFill>
                <a:srgbClr val="4F81B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54" name="TextBox 53"/>
            <p:cNvSpPr txBox="1"/>
            <p:nvPr/>
          </p:nvSpPr>
          <p:spPr>
            <a:xfrm>
              <a:off x="1721466" y="3456731"/>
              <a:ext cx="2209800" cy="646331"/>
            </a:xfrm>
            <a:prstGeom prst="rect">
              <a:avLst/>
            </a:prstGeom>
            <a:noFill/>
          </p:spPr>
          <p:txBody>
            <a:bodyPr wrap="square" rtlCol="0">
              <a:spAutoFit/>
            </a:bodyPr>
            <a:lstStyle/>
            <a:p>
              <a:pPr algn="ctr" fontAlgn="auto">
                <a:spcBef>
                  <a:spcPts val="0"/>
                </a:spcBef>
                <a:spcAft>
                  <a:spcPts val="0"/>
                </a:spcAft>
              </a:pPr>
              <a:r>
                <a:rPr lang="en-US" sz="1800" dirty="0" smtClean="0">
                  <a:solidFill>
                    <a:prstClr val="black"/>
                  </a:solidFill>
                  <a:latin typeface="Calibri"/>
                </a:rPr>
                <a:t>Subtract 10 at all stream grid cells</a:t>
              </a:r>
              <a:endParaRPr lang="en-US" sz="1800" dirty="0">
                <a:solidFill>
                  <a:prstClr val="black"/>
                </a:solidFill>
                <a:latin typeface="Calibri"/>
              </a:endParaRPr>
            </a:p>
          </p:txBody>
        </p:sp>
        <p:sp>
          <p:nvSpPr>
            <p:cNvPr id="55" name="Left Brace 54"/>
            <p:cNvSpPr/>
            <p:nvPr/>
          </p:nvSpPr>
          <p:spPr>
            <a:xfrm rot="16200000">
              <a:off x="4877761" y="3710179"/>
              <a:ext cx="209982" cy="2249994"/>
            </a:xfrm>
            <a:prstGeom prst="leftBrace">
              <a:avLst/>
            </a:prstGeom>
            <a:noFill/>
            <a:ln w="9525" cap="flat" cmpd="sng" algn="ctr">
              <a:solidFill>
                <a:srgbClr val="4F81B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56" name="TextBox 55"/>
            <p:cNvSpPr txBox="1"/>
            <p:nvPr/>
          </p:nvSpPr>
          <p:spPr>
            <a:xfrm>
              <a:off x="3687168" y="5027474"/>
              <a:ext cx="2590800" cy="1622940"/>
            </a:xfrm>
            <a:prstGeom prst="rect">
              <a:avLst/>
            </a:prstGeom>
            <a:noFill/>
          </p:spPr>
          <p:txBody>
            <a:bodyPr wrap="square" rtlCol="0">
              <a:spAutoFit/>
            </a:bodyPr>
            <a:lstStyle/>
            <a:p>
              <a:pPr algn="ctr" fontAlgn="auto">
                <a:spcBef>
                  <a:spcPts val="0"/>
                </a:spcBef>
                <a:spcAft>
                  <a:spcPts val="0"/>
                </a:spcAft>
              </a:pPr>
              <a:r>
                <a:rPr lang="en-US" sz="1800" dirty="0" smtClean="0">
                  <a:solidFill>
                    <a:prstClr val="black"/>
                  </a:solidFill>
                  <a:latin typeface="Calibri"/>
                </a:rPr>
                <a:t>Subtract an amount that tapers from 0.02*500=10 when distance is 0, to 0 when distance is 500 from stream</a:t>
              </a:r>
              <a:endParaRPr lang="en-US" sz="1800" dirty="0">
                <a:solidFill>
                  <a:prstClr val="black"/>
                </a:solidFill>
                <a:latin typeface="Calibri"/>
              </a:endParaRPr>
            </a:p>
          </p:txBody>
        </p:sp>
        <p:sp>
          <p:nvSpPr>
            <p:cNvPr id="57" name="Left Brace 56"/>
            <p:cNvSpPr/>
            <p:nvPr/>
          </p:nvSpPr>
          <p:spPr>
            <a:xfrm rot="16200000">
              <a:off x="7078269" y="3996976"/>
              <a:ext cx="209982" cy="1676400"/>
            </a:xfrm>
            <a:prstGeom prst="leftBrace">
              <a:avLst/>
            </a:prstGeom>
            <a:noFill/>
            <a:ln w="9525" cap="flat" cmpd="sng" algn="ctr">
              <a:solidFill>
                <a:srgbClr val="4F81B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58" name="TextBox 57"/>
            <p:cNvSpPr txBox="1"/>
            <p:nvPr/>
          </p:nvSpPr>
          <p:spPr>
            <a:xfrm>
              <a:off x="6229064" y="5027474"/>
              <a:ext cx="2407683" cy="1622940"/>
            </a:xfrm>
            <a:prstGeom prst="rect">
              <a:avLst/>
            </a:prstGeom>
            <a:noFill/>
          </p:spPr>
          <p:txBody>
            <a:bodyPr wrap="square" rtlCol="0">
              <a:spAutoFit/>
            </a:bodyPr>
            <a:lstStyle/>
            <a:p>
              <a:pPr algn="ctr" fontAlgn="auto">
                <a:spcBef>
                  <a:spcPts val="0"/>
                </a:spcBef>
                <a:spcAft>
                  <a:spcPts val="0"/>
                </a:spcAft>
              </a:pPr>
              <a:r>
                <a:rPr lang="en-US" sz="1800" dirty="0" smtClean="0">
                  <a:solidFill>
                    <a:prstClr val="black"/>
                  </a:solidFill>
                  <a:latin typeface="Calibri"/>
                </a:rPr>
                <a:t>Only do taper when distance is less than 500, otherwise this is 0 and nothing is subtracted</a:t>
              </a:r>
              <a:endParaRPr lang="en-US" sz="1800" dirty="0">
                <a:solidFill>
                  <a:prstClr val="black"/>
                </a:solidFill>
                <a:latin typeface="Calibri"/>
              </a:endParaRPr>
            </a:p>
          </p:txBody>
        </p:sp>
        <p:cxnSp>
          <p:nvCxnSpPr>
            <p:cNvPr id="59" name="Straight Connector 58"/>
            <p:cNvCxnSpPr/>
            <p:nvPr/>
          </p:nvCxnSpPr>
          <p:spPr>
            <a:xfrm>
              <a:off x="1121343" y="5328620"/>
              <a:ext cx="2362200" cy="0"/>
            </a:xfrm>
            <a:prstGeom prst="line">
              <a:avLst/>
            </a:prstGeom>
            <a:noFill/>
            <a:ln w="9525" cap="flat" cmpd="sng" algn="ctr">
              <a:solidFill>
                <a:srgbClr val="4F81BD">
                  <a:shade val="95000"/>
                  <a:satMod val="105000"/>
                </a:srgbClr>
              </a:solidFill>
              <a:prstDash val="solid"/>
            </a:ln>
            <a:effectLst/>
          </p:spPr>
        </p:cxnSp>
        <p:cxnSp>
          <p:nvCxnSpPr>
            <p:cNvPr id="60" name="Straight Connector 59"/>
            <p:cNvCxnSpPr/>
            <p:nvPr/>
          </p:nvCxnSpPr>
          <p:spPr>
            <a:xfrm>
              <a:off x="1273743" y="5328620"/>
              <a:ext cx="990600" cy="533400"/>
            </a:xfrm>
            <a:prstGeom prst="line">
              <a:avLst/>
            </a:prstGeom>
            <a:noFill/>
            <a:ln w="19050" cap="flat" cmpd="sng" algn="ctr">
              <a:solidFill>
                <a:sysClr val="windowText" lastClr="000000"/>
              </a:solidFill>
              <a:prstDash val="solid"/>
            </a:ln>
            <a:effectLst/>
          </p:spPr>
        </p:cxnSp>
        <p:cxnSp>
          <p:nvCxnSpPr>
            <p:cNvPr id="61" name="Straight Connector 60"/>
            <p:cNvCxnSpPr/>
            <p:nvPr/>
          </p:nvCxnSpPr>
          <p:spPr>
            <a:xfrm flipV="1">
              <a:off x="2340543" y="5328620"/>
              <a:ext cx="990600" cy="533400"/>
            </a:xfrm>
            <a:prstGeom prst="line">
              <a:avLst/>
            </a:prstGeom>
            <a:noFill/>
            <a:ln w="19050" cap="flat" cmpd="sng" algn="ctr">
              <a:solidFill>
                <a:sysClr val="windowText" lastClr="000000"/>
              </a:solidFill>
              <a:prstDash val="solid"/>
            </a:ln>
            <a:effectLst/>
          </p:spPr>
        </p:cxnSp>
        <p:cxnSp>
          <p:nvCxnSpPr>
            <p:cNvPr id="62" name="Straight Connector 61"/>
            <p:cNvCxnSpPr/>
            <p:nvPr/>
          </p:nvCxnSpPr>
          <p:spPr>
            <a:xfrm rot="5400000">
              <a:off x="1997643" y="6128720"/>
              <a:ext cx="533400" cy="0"/>
            </a:xfrm>
            <a:prstGeom prst="line">
              <a:avLst/>
            </a:prstGeom>
            <a:noFill/>
            <a:ln w="19050" cap="flat" cmpd="sng" algn="ctr">
              <a:solidFill>
                <a:sysClr val="windowText" lastClr="000000"/>
              </a:solidFill>
              <a:prstDash val="solid"/>
            </a:ln>
            <a:effectLst/>
          </p:spPr>
        </p:cxnSp>
        <p:cxnSp>
          <p:nvCxnSpPr>
            <p:cNvPr id="63" name="Straight Connector 62"/>
            <p:cNvCxnSpPr/>
            <p:nvPr/>
          </p:nvCxnSpPr>
          <p:spPr>
            <a:xfrm rot="5400000">
              <a:off x="2073843" y="6128720"/>
              <a:ext cx="533400" cy="0"/>
            </a:xfrm>
            <a:prstGeom prst="line">
              <a:avLst/>
            </a:prstGeom>
            <a:noFill/>
            <a:ln w="19050" cap="flat" cmpd="sng" algn="ctr">
              <a:solidFill>
                <a:sysClr val="windowText" lastClr="000000"/>
              </a:solidFill>
              <a:prstDash val="solid"/>
            </a:ln>
            <a:effectLst/>
          </p:spPr>
        </p:cxnSp>
        <p:cxnSp>
          <p:nvCxnSpPr>
            <p:cNvPr id="64" name="Straight Connector 63"/>
            <p:cNvCxnSpPr/>
            <p:nvPr/>
          </p:nvCxnSpPr>
          <p:spPr>
            <a:xfrm>
              <a:off x="2264343" y="6395420"/>
              <a:ext cx="76200" cy="0"/>
            </a:xfrm>
            <a:prstGeom prst="line">
              <a:avLst/>
            </a:prstGeom>
            <a:noFill/>
            <a:ln w="19050" cap="flat" cmpd="sng" algn="ctr">
              <a:solidFill>
                <a:sysClr val="windowText" lastClr="000000"/>
              </a:solidFill>
              <a:prstDash val="solid"/>
            </a:ln>
            <a:effectLst/>
          </p:spPr>
        </p:cxnSp>
        <p:cxnSp>
          <p:nvCxnSpPr>
            <p:cNvPr id="65" name="Straight Arrow Connector 64"/>
            <p:cNvCxnSpPr/>
            <p:nvPr/>
          </p:nvCxnSpPr>
          <p:spPr>
            <a:xfrm>
              <a:off x="1273743" y="5176220"/>
              <a:ext cx="1028358" cy="1588"/>
            </a:xfrm>
            <a:prstGeom prst="straightConnector1">
              <a:avLst/>
            </a:prstGeom>
            <a:noFill/>
            <a:ln w="9525" cap="flat" cmpd="sng" algn="ctr">
              <a:solidFill>
                <a:srgbClr val="4F81BD">
                  <a:shade val="95000"/>
                  <a:satMod val="105000"/>
                </a:srgbClr>
              </a:solidFill>
              <a:prstDash val="solid"/>
              <a:headEnd type="arrow"/>
              <a:tailEnd type="arrow"/>
            </a:ln>
            <a:effectLst/>
          </p:spPr>
        </p:cxnSp>
        <p:cxnSp>
          <p:nvCxnSpPr>
            <p:cNvPr id="66" name="Straight Arrow Connector 65"/>
            <p:cNvCxnSpPr/>
            <p:nvPr/>
          </p:nvCxnSpPr>
          <p:spPr>
            <a:xfrm>
              <a:off x="2302101" y="5177808"/>
              <a:ext cx="1029042" cy="1588"/>
            </a:xfrm>
            <a:prstGeom prst="straightConnector1">
              <a:avLst/>
            </a:prstGeom>
            <a:noFill/>
            <a:ln w="9525" cap="flat" cmpd="sng" algn="ctr">
              <a:solidFill>
                <a:srgbClr val="4F81BD">
                  <a:shade val="95000"/>
                  <a:satMod val="105000"/>
                </a:srgbClr>
              </a:solidFill>
              <a:prstDash val="solid"/>
              <a:headEnd type="arrow"/>
              <a:tailEnd type="arrow"/>
            </a:ln>
            <a:effectLst/>
          </p:spPr>
        </p:cxnSp>
        <p:sp>
          <p:nvSpPr>
            <p:cNvPr id="67" name="TextBox 66"/>
            <p:cNvSpPr txBox="1"/>
            <p:nvPr/>
          </p:nvSpPr>
          <p:spPr>
            <a:xfrm>
              <a:off x="1502343" y="4821966"/>
              <a:ext cx="609600" cy="369332"/>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500</a:t>
              </a:r>
              <a:endParaRPr lang="en-US" sz="1800" dirty="0">
                <a:solidFill>
                  <a:prstClr val="black"/>
                </a:solidFill>
                <a:latin typeface="Calibri"/>
              </a:endParaRPr>
            </a:p>
          </p:txBody>
        </p:sp>
        <p:sp>
          <p:nvSpPr>
            <p:cNvPr id="68" name="TextBox 67"/>
            <p:cNvSpPr txBox="1"/>
            <p:nvPr/>
          </p:nvSpPr>
          <p:spPr>
            <a:xfrm>
              <a:off x="2569143" y="4821966"/>
              <a:ext cx="609600" cy="369332"/>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500</a:t>
              </a:r>
              <a:endParaRPr lang="en-US" sz="1800" dirty="0">
                <a:solidFill>
                  <a:prstClr val="black"/>
                </a:solidFill>
                <a:latin typeface="Calibri"/>
              </a:endParaRPr>
            </a:p>
          </p:txBody>
        </p:sp>
        <p:cxnSp>
          <p:nvCxnSpPr>
            <p:cNvPr id="69" name="Straight Arrow Connector 68"/>
            <p:cNvCxnSpPr/>
            <p:nvPr/>
          </p:nvCxnSpPr>
          <p:spPr>
            <a:xfrm rot="5400000">
              <a:off x="931637" y="5595320"/>
              <a:ext cx="532606" cy="794"/>
            </a:xfrm>
            <a:prstGeom prst="straightConnector1">
              <a:avLst/>
            </a:prstGeom>
            <a:noFill/>
            <a:ln w="9525" cap="flat" cmpd="sng" algn="ctr">
              <a:solidFill>
                <a:srgbClr val="4F81BD">
                  <a:shade val="95000"/>
                  <a:satMod val="105000"/>
                </a:srgbClr>
              </a:solidFill>
              <a:prstDash val="solid"/>
              <a:headEnd type="arrow"/>
              <a:tailEnd type="arrow"/>
            </a:ln>
            <a:effectLst/>
          </p:spPr>
        </p:cxnSp>
        <p:cxnSp>
          <p:nvCxnSpPr>
            <p:cNvPr id="70" name="Straight Arrow Connector 69"/>
            <p:cNvCxnSpPr/>
            <p:nvPr/>
          </p:nvCxnSpPr>
          <p:spPr>
            <a:xfrm rot="5400000">
              <a:off x="931637" y="6128720"/>
              <a:ext cx="532606" cy="794"/>
            </a:xfrm>
            <a:prstGeom prst="straightConnector1">
              <a:avLst/>
            </a:prstGeom>
            <a:noFill/>
            <a:ln w="9525" cap="flat" cmpd="sng" algn="ctr">
              <a:solidFill>
                <a:srgbClr val="4F81BD">
                  <a:shade val="95000"/>
                  <a:satMod val="105000"/>
                </a:srgbClr>
              </a:solidFill>
              <a:prstDash val="solid"/>
              <a:headEnd type="arrow"/>
              <a:tailEnd type="arrow"/>
            </a:ln>
            <a:effectLst/>
          </p:spPr>
        </p:cxnSp>
        <p:cxnSp>
          <p:nvCxnSpPr>
            <p:cNvPr id="71" name="Straight Connector 70"/>
            <p:cNvCxnSpPr/>
            <p:nvPr/>
          </p:nvCxnSpPr>
          <p:spPr>
            <a:xfrm rot="10800000">
              <a:off x="1045143" y="5862020"/>
              <a:ext cx="1143000" cy="0"/>
            </a:xfrm>
            <a:prstGeom prst="line">
              <a:avLst/>
            </a:prstGeom>
            <a:noFill/>
            <a:ln w="9525" cap="flat" cmpd="sng" algn="ctr">
              <a:solidFill>
                <a:srgbClr val="4F81BD">
                  <a:shade val="95000"/>
                  <a:satMod val="105000"/>
                </a:srgbClr>
              </a:solidFill>
              <a:prstDash val="solid"/>
            </a:ln>
            <a:effectLst/>
          </p:spPr>
        </p:cxnSp>
        <p:cxnSp>
          <p:nvCxnSpPr>
            <p:cNvPr id="72" name="Straight Connector 71"/>
            <p:cNvCxnSpPr/>
            <p:nvPr/>
          </p:nvCxnSpPr>
          <p:spPr>
            <a:xfrm rot="10800000">
              <a:off x="1045143" y="6395419"/>
              <a:ext cx="1143000" cy="0"/>
            </a:xfrm>
            <a:prstGeom prst="line">
              <a:avLst/>
            </a:prstGeom>
            <a:noFill/>
            <a:ln w="9525" cap="flat" cmpd="sng" algn="ctr">
              <a:solidFill>
                <a:srgbClr val="4F81BD">
                  <a:shade val="95000"/>
                  <a:satMod val="105000"/>
                </a:srgbClr>
              </a:solidFill>
              <a:prstDash val="solid"/>
            </a:ln>
            <a:effectLst/>
          </p:spPr>
        </p:cxnSp>
        <p:sp>
          <p:nvSpPr>
            <p:cNvPr id="73" name="TextBox 72"/>
            <p:cNvSpPr txBox="1"/>
            <p:nvPr/>
          </p:nvSpPr>
          <p:spPr>
            <a:xfrm>
              <a:off x="1121343" y="5481020"/>
              <a:ext cx="609600" cy="369332"/>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10</a:t>
              </a:r>
              <a:endParaRPr lang="en-US" sz="1800" dirty="0">
                <a:solidFill>
                  <a:prstClr val="black"/>
                </a:solidFill>
                <a:latin typeface="Calibri"/>
              </a:endParaRPr>
            </a:p>
          </p:txBody>
        </p:sp>
        <p:sp>
          <p:nvSpPr>
            <p:cNvPr id="74" name="TextBox 73"/>
            <p:cNvSpPr txBox="1"/>
            <p:nvPr/>
          </p:nvSpPr>
          <p:spPr>
            <a:xfrm>
              <a:off x="1121343" y="5938220"/>
              <a:ext cx="609600" cy="369332"/>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10</a:t>
              </a:r>
              <a:endParaRPr lang="en-US" sz="1800" dirty="0">
                <a:solidFill>
                  <a:prstClr val="black"/>
                </a:solidFill>
                <a:latin typeface="Calibri"/>
              </a:endParaRPr>
            </a:p>
          </p:txBody>
        </p:sp>
      </p:grpSp>
      <p:pic>
        <p:nvPicPr>
          <p:cNvPr id="71682" name="Picture 2"/>
          <p:cNvPicPr>
            <a:picLocks noChangeAspect="1" noChangeArrowheads="1"/>
          </p:cNvPicPr>
          <p:nvPr/>
        </p:nvPicPr>
        <p:blipFill>
          <a:blip r:embed="rId2" cstate="print"/>
          <a:srcRect/>
          <a:stretch>
            <a:fillRect/>
          </a:stretch>
        </p:blipFill>
        <p:spPr bwMode="auto">
          <a:xfrm>
            <a:off x="4876800" y="1143000"/>
            <a:ext cx="4001954" cy="3048000"/>
          </a:xfrm>
          <a:prstGeom prst="rect">
            <a:avLst/>
          </a:prstGeom>
          <a:noFill/>
          <a:ln w="9525">
            <a:noFill/>
            <a:miter lim="800000"/>
            <a:headEnd/>
            <a:tailEnd/>
          </a:ln>
        </p:spPr>
      </p:pic>
      <p:sp>
        <p:nvSpPr>
          <p:cNvPr id="5" name="Content Placeholder 4"/>
          <p:cNvSpPr>
            <a:spLocks noGrp="1"/>
          </p:cNvSpPr>
          <p:nvPr>
            <p:ph idx="1"/>
          </p:nvPr>
        </p:nvSpPr>
        <p:spPr>
          <a:xfrm>
            <a:off x="491912" y="1076912"/>
            <a:ext cx="4271157" cy="2752180"/>
          </a:xfrm>
        </p:spPr>
        <p:txBody>
          <a:bodyPr/>
          <a:lstStyle/>
          <a:p>
            <a:r>
              <a:rPr lang="en-US" sz="2400" dirty="0" smtClean="0">
                <a:solidFill>
                  <a:srgbClr val="0070C0"/>
                </a:solidFill>
              </a:rPr>
              <a:t>Convert stream vector to raster</a:t>
            </a:r>
          </a:p>
          <a:p>
            <a:r>
              <a:rPr lang="en-US" sz="2400" dirty="0" smtClean="0">
                <a:solidFill>
                  <a:srgbClr val="0070C0"/>
                </a:solidFill>
              </a:rPr>
              <a:t>Distance</a:t>
            </a:r>
          </a:p>
          <a:p>
            <a:r>
              <a:rPr lang="en-US" sz="2400" dirty="0" smtClean="0">
                <a:solidFill>
                  <a:srgbClr val="0070C0"/>
                </a:solidFill>
              </a:rPr>
              <a:t>Raster Calculation</a:t>
            </a:r>
          </a:p>
        </p:txBody>
      </p:sp>
    </p:spTree>
    <p:extLst>
      <p:ext uri="{BB962C8B-B14F-4D97-AF65-F5344CB8AC3E}">
        <p14:creationId xmlns:p14="http://schemas.microsoft.com/office/powerpoint/2010/main" val="3082006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7971" y="1447800"/>
            <a:ext cx="8962503" cy="4761131"/>
            <a:chOff x="97971" y="1447800"/>
            <a:chExt cx="8962503" cy="4761131"/>
          </a:xfrm>
        </p:grpSpPr>
        <p:pic>
          <p:nvPicPr>
            <p:cNvPr id="1026" name="Picture 2"/>
            <p:cNvPicPr>
              <a:picLocks noChangeAspect="1" noChangeArrowheads="1"/>
            </p:cNvPicPr>
            <p:nvPr/>
          </p:nvPicPr>
          <p:blipFill>
            <a:blip r:embed="rId2" cstate="print"/>
            <a:srcRect/>
            <a:stretch>
              <a:fillRect/>
            </a:stretch>
          </p:blipFill>
          <p:spPr bwMode="auto">
            <a:xfrm>
              <a:off x="97971" y="1447800"/>
              <a:ext cx="8962503" cy="4572000"/>
            </a:xfrm>
            <a:prstGeom prst="rect">
              <a:avLst/>
            </a:prstGeom>
            <a:noFill/>
            <a:ln w="9525">
              <a:noFill/>
              <a:miter lim="800000"/>
              <a:headEnd/>
              <a:tailEnd/>
            </a:ln>
          </p:spPr>
        </p:pic>
        <p:sp>
          <p:nvSpPr>
            <p:cNvPr id="5" name="TextBox 4"/>
            <p:cNvSpPr txBox="1"/>
            <p:nvPr/>
          </p:nvSpPr>
          <p:spPr>
            <a:xfrm>
              <a:off x="3810000" y="5029200"/>
              <a:ext cx="1295400" cy="646331"/>
            </a:xfrm>
            <a:prstGeom prst="rect">
              <a:avLst/>
            </a:prstGeom>
            <a:solidFill>
              <a:schemeClr val="bg1"/>
            </a:solidFill>
          </p:spPr>
          <p:txBody>
            <a:bodyPr wrap="square" rtlCol="0">
              <a:spAutoFit/>
            </a:bodyPr>
            <a:lstStyle/>
            <a:p>
              <a:pPr algn="ctr" fontAlgn="auto">
                <a:spcBef>
                  <a:spcPts val="0"/>
                </a:spcBef>
                <a:spcAft>
                  <a:spcPts val="0"/>
                </a:spcAft>
              </a:pPr>
              <a:r>
                <a:rPr lang="en-US" sz="1800" dirty="0" smtClean="0">
                  <a:solidFill>
                    <a:prstClr val="black"/>
                  </a:solidFill>
                  <a:latin typeface="Calibri"/>
                </a:rPr>
                <a:t>Original DEM</a:t>
              </a:r>
              <a:endParaRPr lang="en-US" sz="1800" dirty="0">
                <a:solidFill>
                  <a:prstClr val="black"/>
                </a:solidFill>
                <a:latin typeface="Calibri"/>
              </a:endParaRPr>
            </a:p>
          </p:txBody>
        </p:sp>
        <p:sp>
          <p:nvSpPr>
            <p:cNvPr id="6" name="TextBox 5"/>
            <p:cNvSpPr txBox="1"/>
            <p:nvPr/>
          </p:nvSpPr>
          <p:spPr>
            <a:xfrm>
              <a:off x="685800" y="5562600"/>
              <a:ext cx="1676400" cy="646331"/>
            </a:xfrm>
            <a:prstGeom prst="rect">
              <a:avLst/>
            </a:prstGeom>
            <a:solidFill>
              <a:schemeClr val="bg1"/>
            </a:solidFill>
          </p:spPr>
          <p:txBody>
            <a:bodyPr wrap="square" rtlCol="0">
              <a:spAutoFit/>
            </a:bodyPr>
            <a:lstStyle/>
            <a:p>
              <a:pPr algn="ctr" fontAlgn="auto">
                <a:spcBef>
                  <a:spcPts val="0"/>
                </a:spcBef>
                <a:spcAft>
                  <a:spcPts val="0"/>
                </a:spcAft>
              </a:pPr>
              <a:r>
                <a:rPr lang="en-US" sz="1800" dirty="0" smtClean="0">
                  <a:solidFill>
                    <a:prstClr val="black"/>
                  </a:solidFill>
                  <a:latin typeface="Calibri"/>
                </a:rPr>
                <a:t>Conditioned DEM</a:t>
              </a:r>
              <a:endParaRPr lang="en-US" sz="1800" dirty="0">
                <a:solidFill>
                  <a:prstClr val="black"/>
                </a:solidFill>
                <a:latin typeface="Calibri"/>
              </a:endParaRPr>
            </a:p>
          </p:txBody>
        </p:sp>
        <p:sp>
          <p:nvSpPr>
            <p:cNvPr id="7" name="TextBox 6"/>
            <p:cNvSpPr txBox="1"/>
            <p:nvPr/>
          </p:nvSpPr>
          <p:spPr>
            <a:xfrm>
              <a:off x="6858000" y="5410200"/>
              <a:ext cx="1295400" cy="369332"/>
            </a:xfrm>
            <a:prstGeom prst="rect">
              <a:avLst/>
            </a:prstGeom>
            <a:solidFill>
              <a:schemeClr val="bg1"/>
            </a:solidFill>
          </p:spPr>
          <p:txBody>
            <a:bodyPr wrap="square" rtlCol="0">
              <a:spAutoFit/>
            </a:bodyPr>
            <a:lstStyle/>
            <a:p>
              <a:pPr algn="ctr" fontAlgn="auto">
                <a:spcBef>
                  <a:spcPts val="0"/>
                </a:spcBef>
                <a:spcAft>
                  <a:spcPts val="0"/>
                </a:spcAft>
              </a:pPr>
              <a:r>
                <a:rPr lang="en-US" sz="1800" dirty="0" smtClean="0">
                  <a:solidFill>
                    <a:prstClr val="black"/>
                  </a:solidFill>
                  <a:latin typeface="Calibri"/>
                </a:rPr>
                <a:t>Difference</a:t>
              </a:r>
              <a:endParaRPr lang="en-US" sz="1800" dirty="0">
                <a:solidFill>
                  <a:prstClr val="black"/>
                </a:solidFill>
                <a:latin typeface="Calibri"/>
              </a:endParaRPr>
            </a:p>
          </p:txBody>
        </p:sp>
      </p:grpSp>
      <p:sp>
        <p:nvSpPr>
          <p:cNvPr id="8" name="Title 7"/>
          <p:cNvSpPr>
            <a:spLocks noGrp="1"/>
          </p:cNvSpPr>
          <p:nvPr>
            <p:ph type="title"/>
          </p:nvPr>
        </p:nvSpPr>
        <p:spPr>
          <a:xfrm>
            <a:off x="685800" y="152400"/>
            <a:ext cx="7772400" cy="1143000"/>
          </a:xfrm>
        </p:spPr>
        <p:txBody>
          <a:bodyPr/>
          <a:lstStyle/>
          <a:p>
            <a:r>
              <a:rPr lang="en-US" dirty="0" smtClean="0"/>
              <a:t>Profiles</a:t>
            </a:r>
            <a:br>
              <a:rPr lang="en-US" dirty="0" smtClean="0"/>
            </a:br>
            <a:r>
              <a:rPr lang="en-US" sz="3600" dirty="0" smtClean="0"/>
              <a:t>(using 3D Analyst)</a:t>
            </a:r>
            <a:endParaRPr lang="en-US" dirty="0"/>
          </a:p>
        </p:txBody>
      </p:sp>
    </p:spTree>
    <p:extLst>
      <p:ext uri="{BB962C8B-B14F-4D97-AF65-F5344CB8AC3E}">
        <p14:creationId xmlns:p14="http://schemas.microsoft.com/office/powerpoint/2010/main" val="21203847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p:cNvGraphicFramePr>
          <p:nvPr/>
        </p:nvGraphicFramePr>
        <p:xfrm>
          <a:off x="1141413" y="3657600"/>
          <a:ext cx="6856412" cy="1828800"/>
        </p:xfrm>
        <a:graphic>
          <a:graphicData uri="http://schemas.openxmlformats.org/presentationml/2006/ole">
            <mc:AlternateContent xmlns:mc="http://schemas.openxmlformats.org/markup-compatibility/2006">
              <mc:Choice xmlns:v="urn:schemas-microsoft-com:vml" Requires="v">
                <p:oleObj spid="_x0000_s62469" name="Bitmap Image" r:id="rId3" imgW="6638095" imgH="4676190" progId="Paint.Picture">
                  <p:embed/>
                </p:oleObj>
              </mc:Choice>
              <mc:Fallback>
                <p:oleObj name="Bitmap Image" r:id="rId3" imgW="6638095" imgH="4676190" progId="Paint.Picture">
                  <p:embed/>
                  <p:pic>
                    <p:nvPicPr>
                      <p:cNvPr id="717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3657600"/>
                        <a:ext cx="685641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1" name="Rectangle 3"/>
          <p:cNvSpPr>
            <a:spLocks noChangeArrowheads="1"/>
          </p:cNvSpPr>
          <p:nvPr/>
        </p:nvSpPr>
        <p:spPr bwMode="auto">
          <a:xfrm>
            <a:off x="1525588" y="1371600"/>
            <a:ext cx="6673850" cy="182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sz="3200" dirty="0">
                <a:cs typeface="Times New Roman" pitchFamily="18" charset="0"/>
              </a:rPr>
              <a:t>	Lower elevation of neighbor along a predefined drainage path until the pit drains to the outlet point</a:t>
            </a:r>
          </a:p>
        </p:txBody>
      </p:sp>
      <p:pic>
        <p:nvPicPr>
          <p:cNvPr id="605189" name="Picture 5" descr="fill-0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656013"/>
            <a:ext cx="68564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454819" y="227013"/>
            <a:ext cx="8229600" cy="1143000"/>
          </a:xfrm>
        </p:spPr>
        <p:txBody>
          <a:bodyPr/>
          <a:lstStyle/>
          <a:p>
            <a:r>
              <a:rPr lang="en-US" dirty="0"/>
              <a:t>Conditioning the DEM - </a:t>
            </a:r>
            <a:r>
              <a:rPr lang="en-US" dirty="0" smtClean="0"/>
              <a:t>Carving</a:t>
            </a:r>
            <a:endParaRPr lang="en-US" dirty="0"/>
          </a:p>
        </p:txBody>
      </p:sp>
    </p:spTree>
    <p:extLst>
      <p:ext uri="{BB962C8B-B14F-4D97-AF65-F5344CB8AC3E}">
        <p14:creationId xmlns:p14="http://schemas.microsoft.com/office/powerpoint/2010/main" val="2112440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05189"/>
                                        </p:tgtEl>
                                        <p:attrNameLst>
                                          <p:attrName>style.visibility</p:attrName>
                                        </p:attrNameLst>
                                      </p:cBhvr>
                                      <p:to>
                                        <p:strVal val="visible"/>
                                      </p:to>
                                    </p:set>
                                    <p:animEffect transition="in" filter="wipe(up)">
                                      <p:cBhvr>
                                        <p:cTn id="7" dur="500"/>
                                        <p:tgtEl>
                                          <p:spTgt spid="605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2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2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Generic (Online)">
  <a:themeElements>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fontScheme name="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Default Design">
  <a:themeElements>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2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themeOverride>
</file>

<file path=ppt/theme/themeOverride2.xml><?xml version="1.0" encoding="utf-8"?>
<a:themeOverride xmlns:a="http://schemas.openxmlformats.org/drawingml/2006/main">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4345</TotalTime>
  <Words>2122</Words>
  <Application>Microsoft Office PowerPoint</Application>
  <PresentationFormat>On-screen Show (4:3)</PresentationFormat>
  <Paragraphs>448</Paragraphs>
  <Slides>67</Slides>
  <Notes>10</Notes>
  <HiddenSlides>0</HiddenSlides>
  <MMClips>0</MMClips>
  <ScaleCrop>false</ScaleCrop>
  <HeadingPairs>
    <vt:vector size="8" baseType="variant">
      <vt:variant>
        <vt:lpstr>Fonts Used</vt:lpstr>
      </vt:variant>
      <vt:variant>
        <vt:i4>10</vt:i4>
      </vt:variant>
      <vt:variant>
        <vt:lpstr>Theme</vt:lpstr>
      </vt:variant>
      <vt:variant>
        <vt:i4>12</vt:i4>
      </vt:variant>
      <vt:variant>
        <vt:lpstr>Embedded OLE Servers</vt:lpstr>
      </vt:variant>
      <vt:variant>
        <vt:i4>8</vt:i4>
      </vt:variant>
      <vt:variant>
        <vt:lpstr>Slide Titles</vt:lpstr>
      </vt:variant>
      <vt:variant>
        <vt:i4>67</vt:i4>
      </vt:variant>
    </vt:vector>
  </HeadingPairs>
  <TitlesOfParts>
    <vt:vector size="97" baseType="lpstr">
      <vt:lpstr>ＭＳ Ｐゴシック</vt:lpstr>
      <vt:lpstr>Arial</vt:lpstr>
      <vt:lpstr>Arial Narrow</vt:lpstr>
      <vt:lpstr>Calibri</vt:lpstr>
      <vt:lpstr>Monotype Sorts</vt:lpstr>
      <vt:lpstr>MS Sans Serif</vt:lpstr>
      <vt:lpstr>Open Sans</vt:lpstr>
      <vt:lpstr>Symbol</vt:lpstr>
      <vt:lpstr>Times New Roman</vt:lpstr>
      <vt:lpstr>Wingdings</vt:lpstr>
      <vt:lpstr>1_Blank Presentation</vt:lpstr>
      <vt:lpstr>2_Default Design</vt:lpstr>
      <vt:lpstr>6_Generic (Online)</vt:lpstr>
      <vt:lpstr>Office Theme</vt:lpstr>
      <vt:lpstr>4_Default Design</vt:lpstr>
      <vt:lpstr>4_Office Theme</vt:lpstr>
      <vt:lpstr>2_Blank Presentation</vt:lpstr>
      <vt:lpstr>3_Default Design</vt:lpstr>
      <vt:lpstr>Blank Presentation</vt:lpstr>
      <vt:lpstr>6_Default Design</vt:lpstr>
      <vt:lpstr>2_Office Theme</vt:lpstr>
      <vt:lpstr>9_Blank Presentation</vt:lpstr>
      <vt:lpstr>Worksheet</vt:lpstr>
      <vt:lpstr>Bitmap Image</vt:lpstr>
      <vt:lpstr>Picture</vt:lpstr>
      <vt:lpstr>Clip</vt:lpstr>
      <vt:lpstr>Graph Sheet</vt:lpstr>
      <vt:lpstr>Chart</vt:lpstr>
      <vt:lpstr>Document</vt:lpstr>
      <vt:lpstr>Equation</vt:lpstr>
      <vt:lpstr>Extended Hydrologic Terrain Analysis</vt:lpstr>
      <vt:lpstr>Terrain Flow Analysis Framework</vt:lpstr>
      <vt:lpstr>A Hydrologically Conditioned Digital Elevation Model (DEM) is one where there is a non increasing flow path from each grid cell to the outlet or edge of the domain</vt:lpstr>
      <vt:lpstr>Conditioning the DEM - Pit Filling</vt:lpstr>
      <vt:lpstr>Using Vector Stream Information</vt:lpstr>
      <vt:lpstr>PowerPoint Presentation</vt:lpstr>
      <vt:lpstr>AGREE Implemented using Raster Calculator</vt:lpstr>
      <vt:lpstr>Profiles (using 3D Analyst)</vt:lpstr>
      <vt:lpstr>Conditioning the DEM - Carving</vt:lpstr>
      <vt:lpstr>Carving</vt:lpstr>
      <vt:lpstr>PowerPoint Presentation</vt:lpstr>
      <vt:lpstr>Minimizing DEM Alterations </vt:lpstr>
      <vt:lpstr>Key Watershed Delineation Processing Steps</vt:lpstr>
      <vt:lpstr>Fill and Flow Direction</vt:lpstr>
      <vt:lpstr>Flow Accumulation</vt:lpstr>
      <vt:lpstr>Stream definition by theshold</vt:lpstr>
      <vt:lpstr>Stream Segmentation</vt:lpstr>
      <vt:lpstr>Catchment Delineation</vt:lpstr>
      <vt:lpstr>Conversion to Vector</vt:lpstr>
      <vt:lpstr>Hydrologic Terrain Analysis Software</vt:lpstr>
      <vt:lpstr>ArcGIS Pro Ready to Use Tools</vt:lpstr>
      <vt:lpstr>ArcGIS Hydrology Toolset </vt:lpstr>
      <vt:lpstr>ArcHydro</vt:lpstr>
      <vt:lpstr>TauDEM </vt:lpstr>
      <vt:lpstr>Workflow to automatically generate stream network upstream of outlet </vt:lpstr>
      <vt:lpstr>Catchments linked to Stream Network</vt:lpstr>
      <vt:lpstr>Edge contamination</vt:lpstr>
      <vt:lpstr>How to decide on stream delineation threshold ?</vt:lpstr>
      <vt:lpstr>Delineation of Channel Networks and Catchments</vt:lpstr>
      <vt:lpstr>PowerPoint Presentation</vt:lpstr>
      <vt:lpstr>Examples of differently textured topography</vt:lpstr>
      <vt:lpstr>Gently Sloping Convex Landscape</vt:lpstr>
      <vt:lpstr>Topographic Texture and Drainage Density</vt:lpstr>
      <vt:lpstr>PowerPoint Presentation</vt:lpstr>
      <vt:lpstr>Drainage Density</vt:lpstr>
      <vt:lpstr>Drainage Density for Different Support Area Thresholds</vt:lpstr>
      <vt:lpstr>Drainage Density Versus Contributing Area Threshold</vt:lpstr>
      <vt:lpstr>Hortons Laws: Strahler system for stream ordering</vt:lpstr>
      <vt:lpstr>Constant Stream Drops Law</vt:lpstr>
      <vt:lpstr>Stream Drop Elevation difference between ends of stream</vt:lpstr>
      <vt:lpstr>Suggestion:  Map channel networks from the DEM at the finest resolution consistent with observed channel network geomorphology ‘laws’.  </vt:lpstr>
      <vt:lpstr>Statistical Analysis of Stream Drops</vt:lpstr>
      <vt:lpstr>T-Test for Difference in Mean Values</vt:lpstr>
      <vt:lpstr>Objectively Selected Support Area Threshold</vt:lpstr>
      <vt:lpstr>PowerPoint Presentation</vt:lpstr>
      <vt:lpstr>PowerPoint Presentation</vt:lpstr>
      <vt:lpstr>Local Curvature Computation (Peuker and Douglas, 1975, Comput. Graphics Image Proc. 4:375)</vt:lpstr>
      <vt:lpstr>Contributing area of upwards curved grid cells only</vt:lpstr>
      <vt:lpstr>Upward Curved Contributing Area Threshold</vt:lpstr>
      <vt:lpstr>PowerPoint Presentation</vt:lpstr>
      <vt:lpstr>Dinfinity Representation of Flow Field</vt:lpstr>
      <vt:lpstr>PowerPoint Presentation</vt:lpstr>
      <vt:lpstr>Contributing area from D-Infinity</vt:lpstr>
      <vt:lpstr>Contributing area from D-Infinity</vt:lpstr>
      <vt:lpstr>PowerPoint Presentation</vt:lpstr>
      <vt:lpstr>Generalization to Flow Algebra</vt:lpstr>
      <vt:lpstr>General Pseudocode Upstream Flow Algebra Evaluation</vt:lpstr>
      <vt:lpstr>Example: Retention limited runoff generation with run-on</vt:lpstr>
      <vt:lpstr>General Pseudocode Downstream Flow Algebra Evaluation</vt:lpstr>
      <vt:lpstr>PowerPoint Presentation</vt:lpstr>
      <vt:lpstr>General Proximity Functions as weighted distance to a target set along Dinfinity Flow Directions</vt:lpstr>
      <vt:lpstr>Height above Nearest Drainage (HAND) evaluated using TauDEM Dinfinity Vertical Distance Down function </vt:lpstr>
      <vt:lpstr>PowerPoint Presentation</vt:lpstr>
      <vt:lpstr>HAND from TauDEM for Onion Creek near Austin Texas</vt:lpstr>
      <vt:lpstr>Mapping Flood Inundation with Height above the Nearest Drainage (HAND)</vt:lpstr>
      <vt:lpstr>Flood Inundation Mapping – HAND Method</vt:lpstr>
      <vt:lpstr>Summary Concepts</vt:lpstr>
    </vt:vector>
  </TitlesOfParts>
  <Company>Utah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GIS in Hydrology short course</dc:title>
  <dc:creator>David Tarboton</dc:creator>
  <cp:lastModifiedBy>Maidment, David R</cp:lastModifiedBy>
  <cp:revision>240</cp:revision>
  <cp:lastPrinted>2012-09-27T06:08:16Z</cp:lastPrinted>
  <dcterms:created xsi:type="dcterms:W3CDTF">1998-06-30T21:37:06Z</dcterms:created>
  <dcterms:modified xsi:type="dcterms:W3CDTF">2018-10-02T15:45:41Z</dcterms:modified>
</cp:coreProperties>
</file>