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97" r:id="rId3"/>
    <p:sldMasterId id="2147483709" r:id="rId4"/>
    <p:sldMasterId id="2147483721" r:id="rId5"/>
    <p:sldMasterId id="2147483733" r:id="rId6"/>
    <p:sldMasterId id="2147483745" r:id="rId7"/>
  </p:sldMasterIdLst>
  <p:notesMasterIdLst>
    <p:notesMasterId r:id="rId48"/>
  </p:notesMasterIdLst>
  <p:handoutMasterIdLst>
    <p:handoutMasterId r:id="rId49"/>
  </p:handoutMasterIdLst>
  <p:sldIdLst>
    <p:sldId id="1162" r:id="rId8"/>
    <p:sldId id="1166" r:id="rId9"/>
    <p:sldId id="1167" r:id="rId10"/>
    <p:sldId id="1169" r:id="rId11"/>
    <p:sldId id="1163" r:id="rId12"/>
    <p:sldId id="1164" r:id="rId13"/>
    <p:sldId id="1165" r:id="rId14"/>
    <p:sldId id="1145" r:id="rId15"/>
    <p:sldId id="1146" r:id="rId16"/>
    <p:sldId id="1151" r:id="rId17"/>
    <p:sldId id="1147" r:id="rId18"/>
    <p:sldId id="1148" r:id="rId19"/>
    <p:sldId id="1149" r:id="rId20"/>
    <p:sldId id="1150" r:id="rId21"/>
    <p:sldId id="1170" r:id="rId22"/>
    <p:sldId id="1171" r:id="rId23"/>
    <p:sldId id="1172" r:id="rId24"/>
    <p:sldId id="1173" r:id="rId25"/>
    <p:sldId id="1174" r:id="rId26"/>
    <p:sldId id="1176" r:id="rId27"/>
    <p:sldId id="1195" r:id="rId28"/>
    <p:sldId id="1177" r:id="rId29"/>
    <p:sldId id="1178" r:id="rId30"/>
    <p:sldId id="1179" r:id="rId31"/>
    <p:sldId id="1180" r:id="rId32"/>
    <p:sldId id="1181" r:id="rId33"/>
    <p:sldId id="1182" r:id="rId34"/>
    <p:sldId id="1183" r:id="rId35"/>
    <p:sldId id="1184" r:id="rId36"/>
    <p:sldId id="1185" r:id="rId37"/>
    <p:sldId id="1186" r:id="rId38"/>
    <p:sldId id="1187" r:id="rId39"/>
    <p:sldId id="1188" r:id="rId40"/>
    <p:sldId id="1143" r:id="rId41"/>
    <p:sldId id="1135" r:id="rId42"/>
    <p:sldId id="1190" r:id="rId43"/>
    <p:sldId id="1191" r:id="rId44"/>
    <p:sldId id="1192" r:id="rId45"/>
    <p:sldId id="1193" r:id="rId46"/>
    <p:sldId id="1194" r:id="rId4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496" autoAdjust="0"/>
    <p:restoredTop sz="94533" autoAdjust="0"/>
  </p:normalViewPr>
  <p:slideViewPr>
    <p:cSldViewPr snapToGrid="0">
      <p:cViewPr varScale="1">
        <p:scale>
          <a:sx n="72" d="100"/>
          <a:sy n="72" d="100"/>
        </p:scale>
        <p:origin x="90" y="396"/>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15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1" cy="464820"/>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sz="quarter" idx="1"/>
          </p:nvPr>
        </p:nvSpPr>
        <p:spPr>
          <a:xfrm>
            <a:off x="3970938" y="0"/>
            <a:ext cx="3037841" cy="464820"/>
          </a:xfrm>
          <a:prstGeom prst="rect">
            <a:avLst/>
          </a:prstGeom>
        </p:spPr>
        <p:txBody>
          <a:bodyPr vert="horz" lIns="93166" tIns="46583" rIns="93166" bIns="46583" rtlCol="0"/>
          <a:lstStyle>
            <a:lvl1pPr algn="r">
              <a:defRPr sz="1200"/>
            </a:lvl1pPr>
          </a:lstStyle>
          <a:p>
            <a:fld id="{9246E736-8DF2-4A67-8AD5-413DE77FF67A}" type="datetimeFigureOut">
              <a:rPr lang="en-US" smtClean="0"/>
              <a:t>11/8/2018</a:t>
            </a:fld>
            <a:endParaRPr lang="en-US"/>
          </a:p>
        </p:txBody>
      </p:sp>
      <p:sp>
        <p:nvSpPr>
          <p:cNvPr id="4" name="Footer Placeholder 3"/>
          <p:cNvSpPr>
            <a:spLocks noGrp="1"/>
          </p:cNvSpPr>
          <p:nvPr>
            <p:ph type="ftr" sz="quarter" idx="2"/>
          </p:nvPr>
        </p:nvSpPr>
        <p:spPr>
          <a:xfrm>
            <a:off x="0" y="8829967"/>
            <a:ext cx="3037841" cy="464820"/>
          </a:xfrm>
          <a:prstGeom prst="rect">
            <a:avLst/>
          </a:prstGeom>
        </p:spPr>
        <p:txBody>
          <a:bodyPr vert="horz" lIns="93166" tIns="46583" rIns="93166" bIns="46583"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1" cy="464820"/>
          </a:xfrm>
          <a:prstGeom prst="rect">
            <a:avLst/>
          </a:prstGeom>
        </p:spPr>
        <p:txBody>
          <a:bodyPr vert="horz" lIns="93166" tIns="46583" rIns="93166" bIns="46583" rtlCol="0" anchor="b"/>
          <a:lstStyle>
            <a:lvl1pPr algn="r">
              <a:defRPr sz="1200"/>
            </a:lvl1pPr>
          </a:lstStyle>
          <a:p>
            <a:fld id="{A076CDDA-6028-41E6-BFAC-E5BE5434A281}" type="slidenum">
              <a:rPr lang="en-US" smtClean="0"/>
              <a:t>‹#›</a:t>
            </a:fld>
            <a:endParaRPr lang="en-US"/>
          </a:p>
        </p:txBody>
      </p:sp>
    </p:spTree>
    <p:extLst>
      <p:ext uri="{BB962C8B-B14F-4D97-AF65-F5344CB8AC3E}">
        <p14:creationId xmlns:p14="http://schemas.microsoft.com/office/powerpoint/2010/main" val="2289817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1" cy="464820"/>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38" y="0"/>
            <a:ext cx="3037841" cy="464820"/>
          </a:xfrm>
          <a:prstGeom prst="rect">
            <a:avLst/>
          </a:prstGeom>
        </p:spPr>
        <p:txBody>
          <a:bodyPr vert="horz" lIns="93166" tIns="46583" rIns="93166" bIns="46583" rtlCol="0"/>
          <a:lstStyle>
            <a:lvl1pPr algn="r">
              <a:defRPr sz="1200"/>
            </a:lvl1pPr>
          </a:lstStyle>
          <a:p>
            <a:fld id="{6F706718-8F9B-4714-BDCA-44544253309B}" type="datetimeFigureOut">
              <a:rPr lang="en-US" smtClean="0"/>
              <a:pPr/>
              <a:t>11/8/2018</a:t>
            </a:fld>
            <a:endParaRPr lang="en-US"/>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66" tIns="46583" rIns="93166" bIns="4658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1" cy="464820"/>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1" cy="464820"/>
          </a:xfrm>
          <a:prstGeom prst="rect">
            <a:avLst/>
          </a:prstGeom>
        </p:spPr>
        <p:txBody>
          <a:bodyPr vert="horz" lIns="93166" tIns="46583" rIns="93166" bIns="46583" rtlCol="0" anchor="b"/>
          <a:lstStyle>
            <a:lvl1pPr algn="r">
              <a:defRPr sz="1200"/>
            </a:lvl1pPr>
          </a:lstStyle>
          <a:p>
            <a:fld id="{0396E79A-87AA-4B9C-8CA3-60BB7F8FB89E}" type="slidenum">
              <a:rPr lang="en-US" smtClean="0"/>
              <a:pPr/>
              <a:t>‹#›</a:t>
            </a:fld>
            <a:endParaRPr lang="en-US"/>
          </a:p>
        </p:txBody>
      </p:sp>
    </p:spTree>
    <p:extLst>
      <p:ext uri="{BB962C8B-B14F-4D97-AF65-F5344CB8AC3E}">
        <p14:creationId xmlns:p14="http://schemas.microsoft.com/office/powerpoint/2010/main" val="91550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75242D-7584-FD42-946B-546344BF9D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279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8" name="Shape 3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This is an MVP.</a:t>
            </a:r>
            <a:endParaRPr/>
          </a:p>
          <a:p>
            <a:pPr marL="0" lvl="0" indent="0" rtl="0">
              <a:spcBef>
                <a:spcPts val="0"/>
              </a:spcBef>
              <a:spcAft>
                <a:spcPts val="0"/>
              </a:spcAft>
              <a:buNone/>
            </a:pPr>
            <a:r>
              <a:rPr lang="en"/>
              <a:t>Wanted to capture links that users found most useful</a:t>
            </a:r>
            <a:endParaRPr/>
          </a:p>
        </p:txBody>
      </p:sp>
    </p:spTree>
    <p:extLst>
      <p:ext uri="{BB962C8B-B14F-4D97-AF65-F5344CB8AC3E}">
        <p14:creationId xmlns:p14="http://schemas.microsoft.com/office/powerpoint/2010/main" val="735113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The </a:t>
            </a:r>
            <a:r>
              <a:rPr lang="en-US" dirty="0" err="1"/>
              <a:t>HydroShare</a:t>
            </a:r>
            <a:r>
              <a:rPr lang="en-US" dirty="0"/>
              <a:t> project is part of a broad effort in CUAHSI in the area of Hydrologic Information Systems.  We have a team</a:t>
            </a:r>
            <a:r>
              <a:rPr lang="en-US" baseline="0" dirty="0"/>
              <a:t> of developers and domain scientists from eight universities working on </a:t>
            </a:r>
            <a:r>
              <a:rPr lang="en-US" baseline="0" dirty="0" err="1"/>
              <a:t>HydroShare</a:t>
            </a:r>
            <a:r>
              <a:rPr lang="en-US" baseline="0" dirty="0"/>
              <a:t>.  This is part of the</a:t>
            </a:r>
            <a:r>
              <a:rPr lang="en-US" dirty="0"/>
              <a:t> even broader</a:t>
            </a:r>
            <a:r>
              <a:rPr lang="en-US" baseline="0" dirty="0"/>
              <a:t> focus in NSF on data management, Cyberinfrastructure and sustainable software.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6E79A-87AA-4B9C-8CA3-60BB7F8FB8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4232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e8f01bfd0_4_150:notes"/>
          <p:cNvSpPr>
            <a:spLocks noGrp="1" noRot="1" noChangeAspect="1"/>
          </p:cNvSpPr>
          <p:nvPr>
            <p:ph type="sldImg" idx="2"/>
          </p:nvPr>
        </p:nvSpPr>
        <p:spPr>
          <a:xfrm>
            <a:off x="719138" y="1163638"/>
            <a:ext cx="5581650" cy="31400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3e8f01bfd0_4_150:notes"/>
          <p:cNvSpPr txBox="1">
            <a:spLocks noGrp="1"/>
          </p:cNvSpPr>
          <p:nvPr>
            <p:ph type="body" idx="1"/>
          </p:nvPr>
        </p:nvSpPr>
        <p:spPr>
          <a:xfrm>
            <a:off x="701993" y="4478476"/>
            <a:ext cx="5615940" cy="3664208"/>
          </a:xfrm>
          <a:prstGeom prst="rect">
            <a:avLst/>
          </a:prstGeom>
          <a:noFill/>
          <a:ln>
            <a:noFill/>
          </a:ln>
        </p:spPr>
        <p:txBody>
          <a:bodyPr spcFirstLastPara="1" wrap="square" lIns="93275" tIns="46625" rIns="93275" bIns="46625" anchor="t" anchorCtr="0">
            <a:noAutofit/>
          </a:bodyPr>
          <a:lstStyle/>
          <a:p>
            <a:pPr marL="457200" marR="0" lvl="1"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CUAHSI = Consortium of Universities for the Advancement of Hydrologic Science</a:t>
            </a:r>
            <a:endParaRPr/>
          </a:p>
          <a:p>
            <a:pPr marL="457200" marR="0" lvl="1"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Key support comes from:</a:t>
            </a:r>
            <a:endParaRPr/>
          </a:p>
          <a:p>
            <a:pPr marL="1085850" marR="0" lvl="2"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Department of Homeland Security</a:t>
            </a:r>
            <a:endParaRPr/>
          </a:p>
          <a:p>
            <a:pPr marL="1085850" marR="0" lvl="2"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Federal Emergency Management Agency</a:t>
            </a:r>
            <a:endParaRPr/>
          </a:p>
          <a:p>
            <a:pPr marL="1085850" marR="0" lvl="2"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Johnson Family Foundation</a:t>
            </a:r>
            <a:endParaRPr/>
          </a:p>
          <a:p>
            <a:pPr marL="1085850" marR="0" lvl="2"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National Aeronautics and Space Administration</a:t>
            </a:r>
            <a:endParaRPr/>
          </a:p>
          <a:p>
            <a:pPr marL="1085850" marR="0" lvl="2"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National Oceanic and Atmospheric Administration</a:t>
            </a:r>
            <a:endParaRPr/>
          </a:p>
          <a:p>
            <a:pPr marL="1085850" marR="0" lvl="2"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National Science Foundation</a:t>
            </a:r>
            <a:endParaRPr/>
          </a:p>
          <a:p>
            <a:pPr marL="1085850" marR="0" lvl="2"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National Weather Service</a:t>
            </a:r>
            <a:endParaRPr/>
          </a:p>
          <a:p>
            <a:pPr marL="1085850" marR="0" lvl="2"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William Penn Foundation</a:t>
            </a:r>
            <a:endParaRPr/>
          </a:p>
        </p:txBody>
      </p:sp>
      <p:sp>
        <p:nvSpPr>
          <p:cNvPr id="259" name="Google Shape;259;g3e8f01bfd0_4_150:notes"/>
          <p:cNvSpPr txBox="1">
            <a:spLocks noGrp="1"/>
          </p:cNvSpPr>
          <p:nvPr>
            <p:ph type="sldNum" idx="12"/>
          </p:nvPr>
        </p:nvSpPr>
        <p:spPr>
          <a:xfrm>
            <a:off x="3976333" y="8839014"/>
            <a:ext cx="3041968" cy="466911"/>
          </a:xfrm>
          <a:prstGeom prst="rect">
            <a:avLst/>
          </a:prstGeom>
          <a:noFill/>
          <a:ln>
            <a:noFill/>
          </a:ln>
        </p:spPr>
        <p:txBody>
          <a:bodyPr spcFirstLastPara="1" wrap="square" lIns="93275" tIns="46625" rIns="93275" bIns="466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6752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e8f01bfd0_4_119:notes"/>
          <p:cNvSpPr>
            <a:spLocks noGrp="1" noRot="1" noChangeAspect="1"/>
          </p:cNvSpPr>
          <p:nvPr>
            <p:ph type="sldImg" idx="2"/>
          </p:nvPr>
        </p:nvSpPr>
        <p:spPr>
          <a:xfrm>
            <a:off x="719138" y="1163638"/>
            <a:ext cx="5581650" cy="31400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3e8f01bfd0_4_119:notes"/>
          <p:cNvSpPr txBox="1">
            <a:spLocks noGrp="1"/>
          </p:cNvSpPr>
          <p:nvPr>
            <p:ph type="body" idx="1"/>
          </p:nvPr>
        </p:nvSpPr>
        <p:spPr>
          <a:xfrm>
            <a:off x="701993" y="4478476"/>
            <a:ext cx="5615940" cy="3664208"/>
          </a:xfrm>
          <a:prstGeom prst="rect">
            <a:avLst/>
          </a:prstGeom>
          <a:noFill/>
          <a:ln>
            <a:noFill/>
          </a:ln>
        </p:spPr>
        <p:txBody>
          <a:bodyPr spcFirstLastPara="1" wrap="square" lIns="93275" tIns="46625" rIns="93275" bIns="4662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74" name="Google Shape;274;g3e8f01bfd0_4_119:notes"/>
          <p:cNvSpPr txBox="1">
            <a:spLocks noGrp="1"/>
          </p:cNvSpPr>
          <p:nvPr>
            <p:ph type="sldNum" idx="12"/>
          </p:nvPr>
        </p:nvSpPr>
        <p:spPr>
          <a:xfrm>
            <a:off x="3976333" y="8839014"/>
            <a:ext cx="3041968" cy="466911"/>
          </a:xfrm>
          <a:prstGeom prst="rect">
            <a:avLst/>
          </a:prstGeom>
          <a:noFill/>
          <a:ln>
            <a:noFill/>
          </a:ln>
        </p:spPr>
        <p:txBody>
          <a:bodyPr spcFirstLastPara="1" wrap="square" lIns="93275" tIns="46625" rIns="93275" bIns="466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36107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Harnessing the data revolution to address grand challenge in hydrology</a:t>
            </a:r>
            <a:endParaRPr lang="en-US" dirty="0"/>
          </a:p>
        </p:txBody>
      </p:sp>
      <p:sp>
        <p:nvSpPr>
          <p:cNvPr id="4" name="Slide Number Placeholder 3"/>
          <p:cNvSpPr>
            <a:spLocks noGrp="1"/>
          </p:cNvSpPr>
          <p:nvPr>
            <p:ph type="sldNum" sz="quarter" idx="10"/>
          </p:nvPr>
        </p:nvSpPr>
        <p:spPr/>
        <p:txBody>
          <a:bodyPr/>
          <a:lstStyle/>
          <a:p>
            <a:fld id="{0396E79A-87AA-4B9C-8CA3-60BB7F8FB89E}" type="slidenum">
              <a:rPr lang="en-US" smtClean="0"/>
              <a:pPr/>
              <a:t>6</a:t>
            </a:fld>
            <a:endParaRPr lang="en-US"/>
          </a:p>
        </p:txBody>
      </p:sp>
    </p:spTree>
    <p:extLst>
      <p:ext uri="{BB962C8B-B14F-4D97-AF65-F5344CB8AC3E}">
        <p14:creationId xmlns:p14="http://schemas.microsoft.com/office/powerpoint/2010/main" val="2866904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 let’s talk</a:t>
            </a:r>
            <a:r>
              <a:rPr lang="en-US" baseline="0" dirty="0" smtClean="0"/>
              <a:t> about the volume of data being generated in the network.</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4F9144-48AE-A04A-B99B-5C18F2229E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3518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320" indent="-302046">
              <a:defRPr>
                <a:solidFill>
                  <a:schemeClr val="tx1"/>
                </a:solidFill>
                <a:latin typeface="Calibri" pitchFamily="34" charset="0"/>
              </a:defRPr>
            </a:lvl2pPr>
            <a:lvl3pPr marL="1208185" indent="-241637">
              <a:defRPr>
                <a:solidFill>
                  <a:schemeClr val="tx1"/>
                </a:solidFill>
                <a:latin typeface="Calibri" pitchFamily="34" charset="0"/>
              </a:defRPr>
            </a:lvl3pPr>
            <a:lvl4pPr marL="1691458" indent="-241637">
              <a:defRPr>
                <a:solidFill>
                  <a:schemeClr val="tx1"/>
                </a:solidFill>
                <a:latin typeface="Calibri" pitchFamily="34" charset="0"/>
              </a:defRPr>
            </a:lvl4pPr>
            <a:lvl5pPr marL="2174731" indent="-241637">
              <a:defRPr>
                <a:solidFill>
                  <a:schemeClr val="tx1"/>
                </a:solidFill>
                <a:latin typeface="Calibri" pitchFamily="34" charset="0"/>
              </a:defRPr>
            </a:lvl5pPr>
            <a:lvl6pPr marL="2658006" indent="-241637" fontAlgn="base">
              <a:spcBef>
                <a:spcPct val="0"/>
              </a:spcBef>
              <a:spcAft>
                <a:spcPct val="0"/>
              </a:spcAft>
              <a:defRPr>
                <a:solidFill>
                  <a:schemeClr val="tx1"/>
                </a:solidFill>
                <a:latin typeface="Calibri" pitchFamily="34" charset="0"/>
              </a:defRPr>
            </a:lvl6pPr>
            <a:lvl7pPr marL="3141279" indent="-241637" fontAlgn="base">
              <a:spcBef>
                <a:spcPct val="0"/>
              </a:spcBef>
              <a:spcAft>
                <a:spcPct val="0"/>
              </a:spcAft>
              <a:defRPr>
                <a:solidFill>
                  <a:schemeClr val="tx1"/>
                </a:solidFill>
                <a:latin typeface="Calibri" pitchFamily="34" charset="0"/>
              </a:defRPr>
            </a:lvl7pPr>
            <a:lvl8pPr marL="3624553" indent="-241637" fontAlgn="base">
              <a:spcBef>
                <a:spcPct val="0"/>
              </a:spcBef>
              <a:spcAft>
                <a:spcPct val="0"/>
              </a:spcAft>
              <a:defRPr>
                <a:solidFill>
                  <a:schemeClr val="tx1"/>
                </a:solidFill>
                <a:latin typeface="Calibri" pitchFamily="34" charset="0"/>
              </a:defRPr>
            </a:lvl8pPr>
            <a:lvl9pPr marL="4107827" indent="-241637"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FFF7BD-A241-4518-828B-B53CDFAA35DB}" type="slidenum">
              <a:rPr kumimoji="0" lang="en-US"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1832278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Focusing in on one generalized</a:t>
            </a:r>
            <a:r>
              <a:rPr lang="en-US" baseline="0" dirty="0"/>
              <a:t> workflow for doing science:</a:t>
            </a:r>
          </a:p>
          <a:p>
            <a:pPr marL="171450" indent="-171450">
              <a:buFont typeface="Arial" charset="0"/>
              <a:buChar char="•"/>
            </a:pPr>
            <a:r>
              <a:rPr lang="en-US" baseline="0" dirty="0"/>
              <a:t>the tools we have available to use to do this can still be difficult to string together, and it isn’t clear how to get from point A to point B</a:t>
            </a:r>
          </a:p>
          <a:p>
            <a:pPr marL="171450" indent="-171450">
              <a:buFont typeface="Arial" charset="0"/>
              <a:buChar char="•"/>
            </a:pPr>
            <a:r>
              <a:rPr lang="en-US" baseline="0" dirty="0"/>
              <a:t>There’s collaboration that happens along the way, and the tools that we have available to us now don’t foster that collaboration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35098-B24D-5444-BD04-EF6E5EC303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740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data we use are diverse, and</a:t>
            </a:r>
            <a:r>
              <a:rPr lang="en-US" baseline="0" dirty="0"/>
              <a:t> we don’t currently have a lot of options for sharing models or model instances.  We’ve nailed time series down, but we still don’t have great </a:t>
            </a:r>
            <a:r>
              <a:rPr lang="en-US" baseline="0" dirty="0" err="1"/>
              <a:t>cyberinfrastructure</a:t>
            </a:r>
            <a:r>
              <a:rPr lang="en-US" baseline="0" dirty="0"/>
              <a:t> embraced by our community that supports the broad spectrum of data and models we use.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35098-B24D-5444-BD04-EF6E5EC303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30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691676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FA5145-6382-42AD-9D25-2B7D90C82D03}"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4095170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FA5145-6382-42AD-9D25-2B7D90C82D03}"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1067162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3FA5145-6382-42AD-9D25-2B7D90C82D03}"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1794458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FA5145-6382-42AD-9D25-2B7D90C82D03}"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2184562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FA5145-6382-42AD-9D25-2B7D90C82D03}" type="datetimeFigureOut">
              <a:rPr lang="en-US" smtClean="0"/>
              <a:t>11/8/2018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2808383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FA5145-6382-42AD-9D25-2B7D90C82D03}" type="datetimeFigureOut">
              <a:rPr lang="en-US" smtClean="0"/>
              <a:t>11/8/2018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161932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FA5145-6382-42AD-9D25-2B7D90C82D03}" type="datetimeFigureOut">
              <a:rPr lang="en-US" smtClean="0"/>
              <a:t>11/8/2018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3284729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3FA5145-6382-42AD-9D25-2B7D90C82D03}"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581001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3FA5145-6382-42AD-9D25-2B7D90C82D03}"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2417338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FA5145-6382-42AD-9D25-2B7D90C82D03}"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1705052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FA5145-6382-42AD-9D25-2B7D90C82D03}"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2544429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7596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286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099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3062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11/8/2018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20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11/8/2018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2992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11/8/2018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9827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pPr/>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9529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18751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774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69936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37"/>
        <p:cNvGrpSpPr/>
        <p:nvPr/>
      </p:nvGrpSpPr>
      <p:grpSpPr>
        <a:xfrm>
          <a:off x="0" y="0"/>
          <a:ext cx="0" cy="0"/>
          <a:chOff x="0" y="0"/>
          <a:chExt cx="0" cy="0"/>
        </a:xfrm>
      </p:grpSpPr>
      <p:sp>
        <p:nvSpPr>
          <p:cNvPr id="138" name="Google Shape;138;p14"/>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9" name="Google Shape;139;p14"/>
          <p:cNvSpPr/>
          <p:nvPr/>
        </p:nvSpPr>
        <p:spPr>
          <a:xfrm>
            <a:off x="1" y="6334316"/>
            <a:ext cx="12192000"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0" name="Google Shape;140;p14"/>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262626"/>
              </a:buClr>
              <a:buSzPts val="8000"/>
              <a:buFont typeface="Calibri"/>
              <a:buNone/>
              <a:defRPr sz="8000" b="0" i="0" u="none" strike="noStrike" cap="none">
                <a:solidFill>
                  <a:srgbClr val="26262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1" name="Google Shape;141;p14"/>
          <p:cNvSpPr txBox="1">
            <a:spLocks noGrp="1"/>
          </p:cNvSpPr>
          <p:nvPr>
            <p:ph type="subTitle" idx="1"/>
          </p:nvPr>
        </p:nvSpPr>
        <p:spPr>
          <a:xfrm>
            <a:off x="1100051" y="4455621"/>
            <a:ext cx="10058400" cy="1143000"/>
          </a:xfrm>
          <a:prstGeom prst="rect">
            <a:avLst/>
          </a:prstGeom>
          <a:noFill/>
          <a:ln>
            <a:noFill/>
          </a:ln>
        </p:spPr>
        <p:txBody>
          <a:bodyPr spcFirstLastPara="1" wrap="square" lIns="91425" tIns="45700" rIns="91425" bIns="45700" anchor="t" anchorCtr="0"/>
          <a:lstStyle>
            <a:lvl1pPr marR="0" lvl="0" algn="l" rtl="0">
              <a:lnSpc>
                <a:spcPct val="90000"/>
              </a:lnSpc>
              <a:spcBef>
                <a:spcPts val="1200"/>
              </a:spcBef>
              <a:spcAft>
                <a:spcPts val="0"/>
              </a:spcAft>
              <a:buClr>
                <a:schemeClr val="accent1"/>
              </a:buClr>
              <a:buSzPts val="2400"/>
              <a:buFont typeface="Calibri"/>
              <a:buNone/>
              <a:defRPr sz="2400" b="0" i="0" u="none" strike="noStrike" cap="none">
                <a:solidFill>
                  <a:schemeClr val="dk2"/>
                </a:solidFill>
                <a:latin typeface="Calibri"/>
                <a:ea typeface="Calibri"/>
                <a:cs typeface="Calibri"/>
                <a:sym typeface="Calibri"/>
              </a:defRPr>
            </a:lvl1pPr>
            <a:lvl2pPr marR="0" lvl="1" algn="ctr" rtl="0">
              <a:lnSpc>
                <a:spcPct val="90000"/>
              </a:lnSpc>
              <a:spcBef>
                <a:spcPts val="200"/>
              </a:spcBef>
              <a:spcAft>
                <a:spcPts val="0"/>
              </a:spcAft>
              <a:buClr>
                <a:schemeClr val="accent1"/>
              </a:buClr>
              <a:buSzPts val="2400"/>
              <a:buFont typeface="Calibri"/>
              <a:buNone/>
              <a:defRPr sz="2400" b="0" i="0" u="none" strike="noStrike" cap="none">
                <a:solidFill>
                  <a:srgbClr val="3F3F3F"/>
                </a:solidFill>
                <a:latin typeface="Calibri"/>
                <a:ea typeface="Calibri"/>
                <a:cs typeface="Calibri"/>
                <a:sym typeface="Calibri"/>
              </a:defRPr>
            </a:lvl2pPr>
            <a:lvl3pPr marR="0" lvl="2" algn="ctr" rtl="0">
              <a:lnSpc>
                <a:spcPct val="90000"/>
              </a:lnSpc>
              <a:spcBef>
                <a:spcPts val="400"/>
              </a:spcBef>
              <a:spcAft>
                <a:spcPts val="0"/>
              </a:spcAft>
              <a:buClr>
                <a:schemeClr val="accent1"/>
              </a:buClr>
              <a:buSzPts val="2400"/>
              <a:buFont typeface="Calibri"/>
              <a:buNone/>
              <a:defRPr sz="2400" b="0" i="0" u="none" strike="noStrike" cap="none">
                <a:solidFill>
                  <a:srgbClr val="3F3F3F"/>
                </a:solidFill>
                <a:latin typeface="Calibri"/>
                <a:ea typeface="Calibri"/>
                <a:cs typeface="Calibri"/>
                <a:sym typeface="Calibri"/>
              </a:defRPr>
            </a:lvl3pPr>
            <a:lvl4pPr marR="0" lvl="3"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4pPr>
            <a:lvl5pPr marR="0" lvl="4"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5pPr>
            <a:lvl6pPr marR="0" lvl="5"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6pPr>
            <a:lvl7pPr marR="0" lvl="6"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7pPr>
            <a:lvl8pPr marR="0" lvl="7"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8pPr>
            <a:lvl9pPr marR="0" lvl="8" algn="ctr" rtl="0">
              <a:lnSpc>
                <a:spcPct val="90000"/>
              </a:lnSpc>
              <a:spcBef>
                <a:spcPts val="400"/>
              </a:spcBef>
              <a:spcAft>
                <a:spcPts val="40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142" name="Google Shape;142;p1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3" name="Google Shape;143;p1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050" b="1"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4" name="Google Shape;144;p1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cxnSp>
        <p:nvCxnSpPr>
          <p:cNvPr id="145" name="Google Shape;145;p14"/>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pic>
        <p:nvPicPr>
          <p:cNvPr id="146" name="Google Shape;146;p14"/>
          <p:cNvPicPr preferRelativeResize="0"/>
          <p:nvPr/>
        </p:nvPicPr>
        <p:blipFill rotWithShape="1">
          <a:blip r:embed="rId2">
            <a:alphaModFix/>
          </a:blip>
          <a:srcRect/>
          <a:stretch/>
        </p:blipFill>
        <p:spPr>
          <a:xfrm>
            <a:off x="11353800" y="6035675"/>
            <a:ext cx="679392" cy="685800"/>
          </a:xfrm>
          <a:prstGeom prst="rect">
            <a:avLst/>
          </a:prstGeom>
          <a:noFill/>
          <a:ln>
            <a:noFill/>
          </a:ln>
          <a:effectLst>
            <a:outerShdw algn="ctr" rotWithShape="0">
              <a:srgbClr val="000000">
                <a:alpha val="84705"/>
              </a:srgbClr>
            </a:outerShdw>
          </a:effectLst>
        </p:spPr>
      </p:pic>
    </p:spTree>
    <p:extLst>
      <p:ext uri="{BB962C8B-B14F-4D97-AF65-F5344CB8AC3E}">
        <p14:creationId xmlns:p14="http://schemas.microsoft.com/office/powerpoint/2010/main" val="39446817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47"/>
        <p:cNvGrpSpPr/>
        <p:nvPr/>
      </p:nvGrpSpPr>
      <p:grpSpPr>
        <a:xfrm>
          <a:off x="0" y="0"/>
          <a:ext cx="0" cy="0"/>
          <a:chOff x="0" y="0"/>
          <a:chExt cx="0" cy="0"/>
        </a:xfrm>
      </p:grpSpPr>
      <p:sp>
        <p:nvSpPr>
          <p:cNvPr id="148" name="Google Shape;148;p15"/>
          <p:cNvSpPr/>
          <p:nvPr/>
        </p:nvSpPr>
        <p:spPr>
          <a:xfrm>
            <a:off x="-58189" y="299567"/>
            <a:ext cx="12327775" cy="28660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9" name="Google Shape;149;p15"/>
          <p:cNvSpPr txBox="1">
            <a:spLocks noGrp="1"/>
          </p:cNvSpPr>
          <p:nvPr>
            <p:ph type="title"/>
          </p:nvPr>
        </p:nvSpPr>
        <p:spPr>
          <a:xfrm>
            <a:off x="1097280" y="222805"/>
            <a:ext cx="10058400" cy="1450757"/>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3F3F3F"/>
              </a:buClr>
              <a:buSzPts val="4800"/>
              <a:buFont typeface="Calibri"/>
              <a:buNone/>
              <a:defRPr sz="40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0" name="Google Shape;150;p15"/>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51" name="Google Shape;151;p1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2" name="Google Shape;152;p1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050" b="1"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3" name="Google Shape;153;p1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pic>
        <p:nvPicPr>
          <p:cNvPr id="154" name="Google Shape;154;p15"/>
          <p:cNvPicPr preferRelativeResize="0"/>
          <p:nvPr/>
        </p:nvPicPr>
        <p:blipFill rotWithShape="1">
          <a:blip r:embed="rId2">
            <a:alphaModFix/>
          </a:blip>
          <a:srcRect/>
          <a:stretch/>
        </p:blipFill>
        <p:spPr>
          <a:xfrm>
            <a:off x="11353800" y="6035675"/>
            <a:ext cx="679392" cy="685800"/>
          </a:xfrm>
          <a:prstGeom prst="rect">
            <a:avLst/>
          </a:prstGeom>
          <a:noFill/>
          <a:ln>
            <a:noFill/>
          </a:ln>
          <a:effectLst>
            <a:outerShdw algn="ctr" rotWithShape="0">
              <a:srgbClr val="000000">
                <a:alpha val="84705"/>
              </a:srgbClr>
            </a:outerShdw>
          </a:effectLst>
        </p:spPr>
      </p:pic>
      <p:sp>
        <p:nvSpPr>
          <p:cNvPr id="155" name="Google Shape;155;p15"/>
          <p:cNvSpPr/>
          <p:nvPr/>
        </p:nvSpPr>
        <p:spPr>
          <a:xfrm>
            <a:off x="-58189" y="-58189"/>
            <a:ext cx="12327775" cy="53216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0187280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56"/>
        <p:cNvGrpSpPr/>
        <p:nvPr/>
      </p:nvGrpSpPr>
      <p:grpSpPr>
        <a:xfrm>
          <a:off x="0" y="0"/>
          <a:ext cx="0" cy="0"/>
          <a:chOff x="0" y="0"/>
          <a:chExt cx="0" cy="0"/>
        </a:xfrm>
      </p:grpSpPr>
      <p:sp>
        <p:nvSpPr>
          <p:cNvPr id="157" name="Google Shape;157;p16"/>
          <p:cNvSpPr txBox="1">
            <a:spLocks noGrp="1"/>
          </p:cNvSpPr>
          <p:nvPr>
            <p:ph type="title"/>
          </p:nvPr>
        </p:nvSpPr>
        <p:spPr>
          <a:xfrm>
            <a:off x="1068387" y="22620"/>
            <a:ext cx="10058400" cy="1450757"/>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3F3F3F"/>
              </a:buClr>
              <a:buSzPts val="4800"/>
              <a:buFont typeface="Calibri"/>
              <a:buNone/>
              <a:defRPr sz="40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8" name="Google Shape;158;p16"/>
          <p:cNvSpPr txBox="1">
            <a:spLocks noGrp="1"/>
          </p:cNvSpPr>
          <p:nvPr>
            <p:ph type="body" idx="1"/>
          </p:nvPr>
        </p:nvSpPr>
        <p:spPr>
          <a:xfrm>
            <a:off x="1097280" y="1845734"/>
            <a:ext cx="4937760" cy="4023359"/>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59" name="Google Shape;159;p16"/>
          <p:cNvSpPr txBox="1">
            <a:spLocks noGrp="1"/>
          </p:cNvSpPr>
          <p:nvPr>
            <p:ph type="body" idx="2"/>
          </p:nvPr>
        </p:nvSpPr>
        <p:spPr>
          <a:xfrm>
            <a:off x="6217920" y="1845735"/>
            <a:ext cx="4937760" cy="402336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60" name="Google Shape;160;p16"/>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1" name="Google Shape;161;p16"/>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050" b="1"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2" name="Google Shape;162;p1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FFFFFF"/>
                </a:solidFill>
                <a:latin typeface="Calibri"/>
                <a:ea typeface="Calibri"/>
                <a:cs typeface="Calibri"/>
                <a:sym typeface="Calibri"/>
              </a:defRPr>
            </a:lvl1pPr>
            <a:lvl2pPr marL="0" marR="0" lvl="1" indent="0" algn="r" rtl="0">
              <a:spcBef>
                <a:spcPts val="0"/>
              </a:spcBef>
              <a:buNone/>
              <a:defRPr sz="1050">
                <a:solidFill>
                  <a:srgbClr val="FFFFFF"/>
                </a:solidFill>
                <a:latin typeface="Calibri"/>
                <a:ea typeface="Calibri"/>
                <a:cs typeface="Calibri"/>
                <a:sym typeface="Calibri"/>
              </a:defRPr>
            </a:lvl2pPr>
            <a:lvl3pPr marL="0" marR="0" lvl="2" indent="0" algn="r" rtl="0">
              <a:spcBef>
                <a:spcPts val="0"/>
              </a:spcBef>
              <a:buNone/>
              <a:defRPr sz="1050">
                <a:solidFill>
                  <a:srgbClr val="FFFFFF"/>
                </a:solidFill>
                <a:latin typeface="Calibri"/>
                <a:ea typeface="Calibri"/>
                <a:cs typeface="Calibri"/>
                <a:sym typeface="Calibri"/>
              </a:defRPr>
            </a:lvl3pPr>
            <a:lvl4pPr marL="0" marR="0" lvl="3" indent="0" algn="r" rtl="0">
              <a:spcBef>
                <a:spcPts val="0"/>
              </a:spcBef>
              <a:buNone/>
              <a:defRPr sz="1050">
                <a:solidFill>
                  <a:srgbClr val="FFFFFF"/>
                </a:solidFill>
                <a:latin typeface="Calibri"/>
                <a:ea typeface="Calibri"/>
                <a:cs typeface="Calibri"/>
                <a:sym typeface="Calibri"/>
              </a:defRPr>
            </a:lvl4pPr>
            <a:lvl5pPr marL="0" marR="0" lvl="4" indent="0" algn="r" rtl="0">
              <a:spcBef>
                <a:spcPts val="0"/>
              </a:spcBef>
              <a:buNone/>
              <a:defRPr sz="1050">
                <a:solidFill>
                  <a:srgbClr val="FFFFFF"/>
                </a:solidFill>
                <a:latin typeface="Calibri"/>
                <a:ea typeface="Calibri"/>
                <a:cs typeface="Calibri"/>
                <a:sym typeface="Calibri"/>
              </a:defRPr>
            </a:lvl5pPr>
            <a:lvl6pPr marL="0" marR="0" lvl="5" indent="0" algn="r" rtl="0">
              <a:spcBef>
                <a:spcPts val="0"/>
              </a:spcBef>
              <a:buNone/>
              <a:defRPr sz="1050">
                <a:solidFill>
                  <a:srgbClr val="FFFFFF"/>
                </a:solidFill>
                <a:latin typeface="Calibri"/>
                <a:ea typeface="Calibri"/>
                <a:cs typeface="Calibri"/>
                <a:sym typeface="Calibri"/>
              </a:defRPr>
            </a:lvl6pPr>
            <a:lvl7pPr marL="0" marR="0" lvl="6" indent="0" algn="r" rtl="0">
              <a:spcBef>
                <a:spcPts val="0"/>
              </a:spcBef>
              <a:buNone/>
              <a:defRPr sz="1050">
                <a:solidFill>
                  <a:srgbClr val="FFFFFF"/>
                </a:solidFill>
                <a:latin typeface="Calibri"/>
                <a:ea typeface="Calibri"/>
                <a:cs typeface="Calibri"/>
                <a:sym typeface="Calibri"/>
              </a:defRPr>
            </a:lvl7pPr>
            <a:lvl8pPr marL="0" marR="0" lvl="7" indent="0" algn="r" rtl="0">
              <a:spcBef>
                <a:spcPts val="0"/>
              </a:spcBef>
              <a:buNone/>
              <a:defRPr sz="1050">
                <a:solidFill>
                  <a:srgbClr val="FFFFFF"/>
                </a:solidFill>
                <a:latin typeface="Calibri"/>
                <a:ea typeface="Calibri"/>
                <a:cs typeface="Calibri"/>
                <a:sym typeface="Calibri"/>
              </a:defRPr>
            </a:lvl8pPr>
            <a:lvl9pPr marL="0" marR="0" lvl="8" indent="0" algn="r" rtl="0">
              <a:spcBef>
                <a:spcPts val="0"/>
              </a:spcBef>
              <a:buNone/>
              <a:defRPr sz="105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pic>
        <p:nvPicPr>
          <p:cNvPr id="163" name="Google Shape;163;p16"/>
          <p:cNvPicPr preferRelativeResize="0"/>
          <p:nvPr/>
        </p:nvPicPr>
        <p:blipFill rotWithShape="1">
          <a:blip r:embed="rId2">
            <a:alphaModFix/>
          </a:blip>
          <a:srcRect/>
          <a:stretch/>
        </p:blipFill>
        <p:spPr>
          <a:xfrm>
            <a:off x="11353800" y="6035675"/>
            <a:ext cx="679392" cy="685800"/>
          </a:xfrm>
          <a:prstGeom prst="rect">
            <a:avLst/>
          </a:prstGeom>
          <a:noFill/>
          <a:ln>
            <a:noFill/>
          </a:ln>
          <a:effectLst>
            <a:outerShdw algn="ctr" rotWithShape="0">
              <a:srgbClr val="000000">
                <a:alpha val="84705"/>
              </a:srgbClr>
            </a:outerShdw>
          </a:effectLst>
        </p:spPr>
      </p:pic>
      <p:sp>
        <p:nvSpPr>
          <p:cNvPr id="164" name="Google Shape;164;p16"/>
          <p:cNvSpPr/>
          <p:nvPr/>
        </p:nvSpPr>
        <p:spPr>
          <a:xfrm>
            <a:off x="-58189" y="299567"/>
            <a:ext cx="12327775" cy="28660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16"/>
          <p:cNvSpPr/>
          <p:nvPr/>
        </p:nvSpPr>
        <p:spPr>
          <a:xfrm>
            <a:off x="-58189" y="-58189"/>
            <a:ext cx="12327775" cy="53216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6" name="Google Shape;166;p16"/>
          <p:cNvSpPr/>
          <p:nvPr/>
        </p:nvSpPr>
        <p:spPr>
          <a:xfrm>
            <a:off x="1097281" y="1515291"/>
            <a:ext cx="10256520" cy="3304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874188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7"/>
        <p:cNvGrpSpPr/>
        <p:nvPr/>
      </p:nvGrpSpPr>
      <p:grpSpPr>
        <a:xfrm>
          <a:off x="0" y="0"/>
          <a:ext cx="0" cy="0"/>
          <a:chOff x="0" y="0"/>
          <a:chExt cx="0" cy="0"/>
        </a:xfrm>
      </p:grpSpPr>
      <p:sp>
        <p:nvSpPr>
          <p:cNvPr id="168" name="Google Shape;168;p17"/>
          <p:cNvSpPr txBox="1">
            <a:spLocks noGrp="1"/>
          </p:cNvSpPr>
          <p:nvPr>
            <p:ph type="title"/>
          </p:nvPr>
        </p:nvSpPr>
        <p:spPr>
          <a:xfrm>
            <a:off x="1097280" y="190912"/>
            <a:ext cx="10058400" cy="1450757"/>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3F3F3F"/>
              </a:buClr>
              <a:buSzPts val="4800"/>
              <a:buFont typeface="Arial"/>
              <a:buNone/>
              <a:defRPr sz="4000" b="0"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69" name="Google Shape;169;p17"/>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0" name="Google Shape;170;p17"/>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1"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1" name="Google Shape;171;p1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FFFFFF"/>
                </a:solidFill>
                <a:latin typeface="Calibri"/>
                <a:ea typeface="Calibri"/>
                <a:cs typeface="Calibri"/>
                <a:sym typeface="Calibri"/>
              </a:defRPr>
            </a:lvl1pPr>
            <a:lvl2pPr marL="0" marR="0" lvl="1" indent="0" algn="r" rtl="0">
              <a:spcBef>
                <a:spcPts val="0"/>
              </a:spcBef>
              <a:buNone/>
              <a:defRPr sz="1050">
                <a:solidFill>
                  <a:srgbClr val="FFFFFF"/>
                </a:solidFill>
                <a:latin typeface="Calibri"/>
                <a:ea typeface="Calibri"/>
                <a:cs typeface="Calibri"/>
                <a:sym typeface="Calibri"/>
              </a:defRPr>
            </a:lvl2pPr>
            <a:lvl3pPr marL="0" marR="0" lvl="2" indent="0" algn="r" rtl="0">
              <a:spcBef>
                <a:spcPts val="0"/>
              </a:spcBef>
              <a:buNone/>
              <a:defRPr sz="1050">
                <a:solidFill>
                  <a:srgbClr val="FFFFFF"/>
                </a:solidFill>
                <a:latin typeface="Calibri"/>
                <a:ea typeface="Calibri"/>
                <a:cs typeface="Calibri"/>
                <a:sym typeface="Calibri"/>
              </a:defRPr>
            </a:lvl3pPr>
            <a:lvl4pPr marL="0" marR="0" lvl="3" indent="0" algn="r" rtl="0">
              <a:spcBef>
                <a:spcPts val="0"/>
              </a:spcBef>
              <a:buNone/>
              <a:defRPr sz="1050">
                <a:solidFill>
                  <a:srgbClr val="FFFFFF"/>
                </a:solidFill>
                <a:latin typeface="Calibri"/>
                <a:ea typeface="Calibri"/>
                <a:cs typeface="Calibri"/>
                <a:sym typeface="Calibri"/>
              </a:defRPr>
            </a:lvl4pPr>
            <a:lvl5pPr marL="0" marR="0" lvl="4" indent="0" algn="r" rtl="0">
              <a:spcBef>
                <a:spcPts val="0"/>
              </a:spcBef>
              <a:buNone/>
              <a:defRPr sz="1050">
                <a:solidFill>
                  <a:srgbClr val="FFFFFF"/>
                </a:solidFill>
                <a:latin typeface="Calibri"/>
                <a:ea typeface="Calibri"/>
                <a:cs typeface="Calibri"/>
                <a:sym typeface="Calibri"/>
              </a:defRPr>
            </a:lvl5pPr>
            <a:lvl6pPr marL="0" marR="0" lvl="5" indent="0" algn="r" rtl="0">
              <a:spcBef>
                <a:spcPts val="0"/>
              </a:spcBef>
              <a:buNone/>
              <a:defRPr sz="1050">
                <a:solidFill>
                  <a:srgbClr val="FFFFFF"/>
                </a:solidFill>
                <a:latin typeface="Calibri"/>
                <a:ea typeface="Calibri"/>
                <a:cs typeface="Calibri"/>
                <a:sym typeface="Calibri"/>
              </a:defRPr>
            </a:lvl6pPr>
            <a:lvl7pPr marL="0" marR="0" lvl="6" indent="0" algn="r" rtl="0">
              <a:spcBef>
                <a:spcPts val="0"/>
              </a:spcBef>
              <a:buNone/>
              <a:defRPr sz="1050">
                <a:solidFill>
                  <a:srgbClr val="FFFFFF"/>
                </a:solidFill>
                <a:latin typeface="Calibri"/>
                <a:ea typeface="Calibri"/>
                <a:cs typeface="Calibri"/>
                <a:sym typeface="Calibri"/>
              </a:defRPr>
            </a:lvl7pPr>
            <a:lvl8pPr marL="0" marR="0" lvl="7" indent="0" algn="r" rtl="0">
              <a:spcBef>
                <a:spcPts val="0"/>
              </a:spcBef>
              <a:buNone/>
              <a:defRPr sz="1050">
                <a:solidFill>
                  <a:srgbClr val="FFFFFF"/>
                </a:solidFill>
                <a:latin typeface="Calibri"/>
                <a:ea typeface="Calibri"/>
                <a:cs typeface="Calibri"/>
                <a:sym typeface="Calibri"/>
              </a:defRPr>
            </a:lvl8pPr>
            <a:lvl9pPr marL="0" marR="0" lvl="8" indent="0" algn="r" rtl="0">
              <a:spcBef>
                <a:spcPts val="0"/>
              </a:spcBef>
              <a:buNone/>
              <a:defRPr sz="105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pic>
        <p:nvPicPr>
          <p:cNvPr id="172" name="Google Shape;172;p17"/>
          <p:cNvPicPr preferRelativeResize="0"/>
          <p:nvPr/>
        </p:nvPicPr>
        <p:blipFill rotWithShape="1">
          <a:blip r:embed="rId2">
            <a:alphaModFix/>
          </a:blip>
          <a:srcRect/>
          <a:stretch/>
        </p:blipFill>
        <p:spPr>
          <a:xfrm>
            <a:off x="11353800" y="6035675"/>
            <a:ext cx="679392" cy="685800"/>
          </a:xfrm>
          <a:prstGeom prst="rect">
            <a:avLst/>
          </a:prstGeom>
          <a:noFill/>
          <a:ln>
            <a:noFill/>
          </a:ln>
          <a:effectLst>
            <a:outerShdw algn="ctr" rotWithShape="0">
              <a:srgbClr val="000000">
                <a:alpha val="84705"/>
              </a:srgbClr>
            </a:outerShdw>
          </a:effectLst>
        </p:spPr>
      </p:pic>
      <p:sp>
        <p:nvSpPr>
          <p:cNvPr id="173" name="Google Shape;173;p17"/>
          <p:cNvSpPr/>
          <p:nvPr/>
        </p:nvSpPr>
        <p:spPr>
          <a:xfrm>
            <a:off x="-58189" y="299567"/>
            <a:ext cx="12327775" cy="28660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4" name="Google Shape;174;p17"/>
          <p:cNvSpPr/>
          <p:nvPr/>
        </p:nvSpPr>
        <p:spPr>
          <a:xfrm>
            <a:off x="-58189" y="-58189"/>
            <a:ext cx="12327775" cy="53216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7960430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solidFill>
          <a:schemeClr val="lt1"/>
        </a:solidFill>
        <a:effectLst/>
      </p:bgPr>
    </p:bg>
    <p:spTree>
      <p:nvGrpSpPr>
        <p:cNvPr id="1" name="Shape 175"/>
        <p:cNvGrpSpPr/>
        <p:nvPr/>
      </p:nvGrpSpPr>
      <p:grpSpPr>
        <a:xfrm>
          <a:off x="0" y="0"/>
          <a:ext cx="0" cy="0"/>
          <a:chOff x="0" y="0"/>
          <a:chExt cx="0" cy="0"/>
        </a:xfrm>
      </p:grpSpPr>
      <p:sp>
        <p:nvSpPr>
          <p:cNvPr id="176" name="Google Shape;176;p18"/>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7" name="Google Shape;177;p18"/>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8" name="Google Shape;178;p18"/>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262626"/>
              </a:buClr>
              <a:buSzPts val="8000"/>
              <a:buFont typeface="Calibri"/>
              <a:buNone/>
              <a:defRPr sz="8000" b="0" i="0" u="none" strike="noStrike" cap="none">
                <a:solidFill>
                  <a:srgbClr val="26262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9" name="Google Shape;179;p18"/>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200"/>
              </a:spcBef>
              <a:spcAft>
                <a:spcPts val="0"/>
              </a:spcAft>
              <a:buClr>
                <a:schemeClr val="accent1"/>
              </a:buClr>
              <a:buSzPts val="2400"/>
              <a:buFont typeface="Calibri"/>
              <a:buNone/>
              <a:defRPr sz="24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1800"/>
              <a:buFont typeface="Calibri"/>
              <a:buNone/>
              <a:defRPr sz="18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600"/>
              <a:buFont typeface="Calibri"/>
              <a:buNone/>
              <a:defRPr sz="16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9pPr>
          </a:lstStyle>
          <a:p>
            <a:endParaRPr/>
          </a:p>
        </p:txBody>
      </p:sp>
      <p:sp>
        <p:nvSpPr>
          <p:cNvPr id="180" name="Google Shape;180;p18"/>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1" name="Google Shape;181;p1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050" b="1"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2" name="Google Shape;182;p1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FFFFFF"/>
                </a:solidFill>
                <a:latin typeface="Calibri"/>
                <a:ea typeface="Calibri"/>
                <a:cs typeface="Calibri"/>
                <a:sym typeface="Calibri"/>
              </a:defRPr>
            </a:lvl1pPr>
            <a:lvl2pPr marL="0" marR="0" lvl="1" indent="0" algn="r" rtl="0">
              <a:spcBef>
                <a:spcPts val="0"/>
              </a:spcBef>
              <a:buNone/>
              <a:defRPr sz="1050">
                <a:solidFill>
                  <a:srgbClr val="FFFFFF"/>
                </a:solidFill>
                <a:latin typeface="Calibri"/>
                <a:ea typeface="Calibri"/>
                <a:cs typeface="Calibri"/>
                <a:sym typeface="Calibri"/>
              </a:defRPr>
            </a:lvl2pPr>
            <a:lvl3pPr marL="0" marR="0" lvl="2" indent="0" algn="r" rtl="0">
              <a:spcBef>
                <a:spcPts val="0"/>
              </a:spcBef>
              <a:buNone/>
              <a:defRPr sz="1050">
                <a:solidFill>
                  <a:srgbClr val="FFFFFF"/>
                </a:solidFill>
                <a:latin typeface="Calibri"/>
                <a:ea typeface="Calibri"/>
                <a:cs typeface="Calibri"/>
                <a:sym typeface="Calibri"/>
              </a:defRPr>
            </a:lvl3pPr>
            <a:lvl4pPr marL="0" marR="0" lvl="3" indent="0" algn="r" rtl="0">
              <a:spcBef>
                <a:spcPts val="0"/>
              </a:spcBef>
              <a:buNone/>
              <a:defRPr sz="1050">
                <a:solidFill>
                  <a:srgbClr val="FFFFFF"/>
                </a:solidFill>
                <a:latin typeface="Calibri"/>
                <a:ea typeface="Calibri"/>
                <a:cs typeface="Calibri"/>
                <a:sym typeface="Calibri"/>
              </a:defRPr>
            </a:lvl4pPr>
            <a:lvl5pPr marL="0" marR="0" lvl="4" indent="0" algn="r" rtl="0">
              <a:spcBef>
                <a:spcPts val="0"/>
              </a:spcBef>
              <a:buNone/>
              <a:defRPr sz="1050">
                <a:solidFill>
                  <a:srgbClr val="FFFFFF"/>
                </a:solidFill>
                <a:latin typeface="Calibri"/>
                <a:ea typeface="Calibri"/>
                <a:cs typeface="Calibri"/>
                <a:sym typeface="Calibri"/>
              </a:defRPr>
            </a:lvl5pPr>
            <a:lvl6pPr marL="0" marR="0" lvl="5" indent="0" algn="r" rtl="0">
              <a:spcBef>
                <a:spcPts val="0"/>
              </a:spcBef>
              <a:buNone/>
              <a:defRPr sz="1050">
                <a:solidFill>
                  <a:srgbClr val="FFFFFF"/>
                </a:solidFill>
                <a:latin typeface="Calibri"/>
                <a:ea typeface="Calibri"/>
                <a:cs typeface="Calibri"/>
                <a:sym typeface="Calibri"/>
              </a:defRPr>
            </a:lvl6pPr>
            <a:lvl7pPr marL="0" marR="0" lvl="6" indent="0" algn="r" rtl="0">
              <a:spcBef>
                <a:spcPts val="0"/>
              </a:spcBef>
              <a:buNone/>
              <a:defRPr sz="1050">
                <a:solidFill>
                  <a:srgbClr val="FFFFFF"/>
                </a:solidFill>
                <a:latin typeface="Calibri"/>
                <a:ea typeface="Calibri"/>
                <a:cs typeface="Calibri"/>
                <a:sym typeface="Calibri"/>
              </a:defRPr>
            </a:lvl7pPr>
            <a:lvl8pPr marL="0" marR="0" lvl="7" indent="0" algn="r" rtl="0">
              <a:spcBef>
                <a:spcPts val="0"/>
              </a:spcBef>
              <a:buNone/>
              <a:defRPr sz="1050">
                <a:solidFill>
                  <a:srgbClr val="FFFFFF"/>
                </a:solidFill>
                <a:latin typeface="Calibri"/>
                <a:ea typeface="Calibri"/>
                <a:cs typeface="Calibri"/>
                <a:sym typeface="Calibri"/>
              </a:defRPr>
            </a:lvl8pPr>
            <a:lvl9pPr marL="0" marR="0" lvl="8" indent="0" algn="r" rtl="0">
              <a:spcBef>
                <a:spcPts val="0"/>
              </a:spcBef>
              <a:buNone/>
              <a:defRPr sz="105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cxnSp>
        <p:nvCxnSpPr>
          <p:cNvPr id="183" name="Google Shape;183;p18"/>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pic>
        <p:nvPicPr>
          <p:cNvPr id="184" name="Google Shape;184;p18"/>
          <p:cNvPicPr preferRelativeResize="0"/>
          <p:nvPr/>
        </p:nvPicPr>
        <p:blipFill rotWithShape="1">
          <a:blip r:embed="rId2">
            <a:alphaModFix/>
          </a:blip>
          <a:srcRect/>
          <a:stretch/>
        </p:blipFill>
        <p:spPr>
          <a:xfrm>
            <a:off x="11353800" y="6035675"/>
            <a:ext cx="679392" cy="685800"/>
          </a:xfrm>
          <a:prstGeom prst="rect">
            <a:avLst/>
          </a:prstGeom>
          <a:noFill/>
          <a:ln>
            <a:noFill/>
          </a:ln>
          <a:effectLst>
            <a:outerShdw algn="ctr" rotWithShape="0">
              <a:srgbClr val="000000">
                <a:alpha val="84705"/>
              </a:srgbClr>
            </a:outerShdw>
          </a:effectLst>
        </p:spPr>
      </p:pic>
      <p:sp>
        <p:nvSpPr>
          <p:cNvPr id="185" name="Google Shape;185;p18"/>
          <p:cNvSpPr/>
          <p:nvPr/>
        </p:nvSpPr>
        <p:spPr>
          <a:xfrm>
            <a:off x="-58189" y="299567"/>
            <a:ext cx="12327775" cy="28660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6" name="Google Shape;186;p18"/>
          <p:cNvSpPr/>
          <p:nvPr/>
        </p:nvSpPr>
        <p:spPr>
          <a:xfrm>
            <a:off x="-58189" y="-58189"/>
            <a:ext cx="12327775" cy="53216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242049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87"/>
        <p:cNvGrpSpPr/>
        <p:nvPr/>
      </p:nvGrpSpPr>
      <p:grpSpPr>
        <a:xfrm>
          <a:off x="0" y="0"/>
          <a:ext cx="0" cy="0"/>
          <a:chOff x="0" y="0"/>
          <a:chExt cx="0" cy="0"/>
        </a:xfrm>
      </p:grpSpPr>
      <p:sp>
        <p:nvSpPr>
          <p:cNvPr id="188" name="Google Shape;188;p1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3F3F3F"/>
              </a:buClr>
              <a:buSzPts val="4800"/>
              <a:buFont typeface="Arial"/>
              <a:buNone/>
              <a:defRPr sz="4000" b="0"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9" name="Google Shape;189;p19"/>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lstStyle>
            <a:lvl1pPr marL="457200" marR="0" lvl="0" indent="-228600" algn="l" rtl="0">
              <a:lnSpc>
                <a:spcPct val="90000"/>
              </a:lnSpc>
              <a:spcBef>
                <a:spcPts val="1200"/>
              </a:spcBef>
              <a:spcAft>
                <a:spcPts val="0"/>
              </a:spcAft>
              <a:buClr>
                <a:schemeClr val="accent1"/>
              </a:buClr>
              <a:buSzPts val="2000"/>
              <a:buFont typeface="Calibri"/>
              <a:buNone/>
              <a:defRPr sz="2000" b="0" i="0" u="none" strike="noStrike" cap="none">
                <a:solidFill>
                  <a:schemeClr val="dk2"/>
                </a:solidFill>
                <a:latin typeface="Arial"/>
                <a:ea typeface="Arial"/>
                <a:cs typeface="Arial"/>
                <a:sym typeface="Arial"/>
              </a:defRPr>
            </a:lvl1pPr>
            <a:lvl2pPr marL="914400" marR="0" lvl="1" indent="-228600" algn="l" rtl="0">
              <a:lnSpc>
                <a:spcPct val="90000"/>
              </a:lnSpc>
              <a:spcBef>
                <a:spcPts val="200"/>
              </a:spcBef>
              <a:spcAft>
                <a:spcPts val="0"/>
              </a:spcAft>
              <a:buClr>
                <a:schemeClr val="accent1"/>
              </a:buClr>
              <a:buSzPts val="2000"/>
              <a:buFont typeface="Calibri"/>
              <a:buNone/>
              <a:defRPr sz="2000" b="1" i="0" u="none" strike="noStrike" cap="none">
                <a:solidFill>
                  <a:srgbClr val="3F3F3F"/>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800"/>
              <a:buFont typeface="Calibri"/>
              <a:buNone/>
              <a:defRPr sz="1800" b="1" i="0" u="none" strike="noStrike" cap="none">
                <a:solidFill>
                  <a:srgbClr val="3F3F3F"/>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9pPr>
          </a:lstStyle>
          <a:p>
            <a:endParaRPr/>
          </a:p>
        </p:txBody>
      </p:sp>
      <p:sp>
        <p:nvSpPr>
          <p:cNvPr id="190" name="Google Shape;190;p19"/>
          <p:cNvSpPr txBox="1">
            <a:spLocks noGrp="1"/>
          </p:cNvSpPr>
          <p:nvPr>
            <p:ph type="body" idx="2"/>
          </p:nvPr>
        </p:nvSpPr>
        <p:spPr>
          <a:xfrm>
            <a:off x="1097280" y="2582335"/>
            <a:ext cx="4937760" cy="328676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Arial"/>
                <a:ea typeface="Arial"/>
                <a:cs typeface="Arial"/>
                <a:sym typeface="Arial"/>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Arial"/>
                <a:ea typeface="Arial"/>
                <a:cs typeface="Arial"/>
                <a:sym typeface="Arial"/>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91" name="Google Shape;191;p19"/>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lstStyle>
            <a:lvl1pPr marL="457200" marR="0" lvl="0" indent="-228600" algn="l" rtl="0">
              <a:lnSpc>
                <a:spcPct val="90000"/>
              </a:lnSpc>
              <a:spcBef>
                <a:spcPts val="1200"/>
              </a:spcBef>
              <a:spcAft>
                <a:spcPts val="0"/>
              </a:spcAft>
              <a:buClr>
                <a:schemeClr val="accent1"/>
              </a:buClr>
              <a:buSzPts val="2000"/>
              <a:buFont typeface="Calibri"/>
              <a:buNone/>
              <a:defRPr sz="2000" b="0" i="0" u="none" strike="noStrike" cap="none">
                <a:solidFill>
                  <a:schemeClr val="dk2"/>
                </a:solidFill>
                <a:latin typeface="Arial"/>
                <a:ea typeface="Arial"/>
                <a:cs typeface="Arial"/>
                <a:sym typeface="Arial"/>
              </a:defRPr>
            </a:lvl1pPr>
            <a:lvl2pPr marL="914400" marR="0" lvl="1" indent="-228600" algn="l" rtl="0">
              <a:lnSpc>
                <a:spcPct val="90000"/>
              </a:lnSpc>
              <a:spcBef>
                <a:spcPts val="200"/>
              </a:spcBef>
              <a:spcAft>
                <a:spcPts val="0"/>
              </a:spcAft>
              <a:buClr>
                <a:schemeClr val="accent1"/>
              </a:buClr>
              <a:buSzPts val="2000"/>
              <a:buFont typeface="Calibri"/>
              <a:buNone/>
              <a:defRPr sz="2000" b="1" i="0" u="none" strike="noStrike" cap="none">
                <a:solidFill>
                  <a:srgbClr val="3F3F3F"/>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800"/>
              <a:buFont typeface="Calibri"/>
              <a:buNone/>
              <a:defRPr sz="1800" b="1" i="0" u="none" strike="noStrike" cap="none">
                <a:solidFill>
                  <a:srgbClr val="3F3F3F"/>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9pPr>
          </a:lstStyle>
          <a:p>
            <a:endParaRPr/>
          </a:p>
        </p:txBody>
      </p:sp>
      <p:sp>
        <p:nvSpPr>
          <p:cNvPr id="192" name="Google Shape;192;p19"/>
          <p:cNvSpPr txBox="1">
            <a:spLocks noGrp="1"/>
          </p:cNvSpPr>
          <p:nvPr>
            <p:ph type="body" idx="4"/>
          </p:nvPr>
        </p:nvSpPr>
        <p:spPr>
          <a:xfrm>
            <a:off x="6217920" y="2582334"/>
            <a:ext cx="4937760" cy="328676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Arial"/>
                <a:ea typeface="Arial"/>
                <a:cs typeface="Arial"/>
                <a:sym typeface="Arial"/>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Arial"/>
                <a:ea typeface="Arial"/>
                <a:cs typeface="Arial"/>
                <a:sym typeface="Arial"/>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93" name="Google Shape;193;p19"/>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4" name="Google Shape;194;p1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1"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5" name="Google Shape;195;p1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FFFFFF"/>
                </a:solidFill>
                <a:latin typeface="Calibri"/>
                <a:ea typeface="Calibri"/>
                <a:cs typeface="Calibri"/>
                <a:sym typeface="Calibri"/>
              </a:defRPr>
            </a:lvl1pPr>
            <a:lvl2pPr marL="0" marR="0" lvl="1" indent="0" algn="r" rtl="0">
              <a:spcBef>
                <a:spcPts val="0"/>
              </a:spcBef>
              <a:buNone/>
              <a:defRPr sz="1050">
                <a:solidFill>
                  <a:srgbClr val="FFFFFF"/>
                </a:solidFill>
                <a:latin typeface="Calibri"/>
                <a:ea typeface="Calibri"/>
                <a:cs typeface="Calibri"/>
                <a:sym typeface="Calibri"/>
              </a:defRPr>
            </a:lvl2pPr>
            <a:lvl3pPr marL="0" marR="0" lvl="2" indent="0" algn="r" rtl="0">
              <a:spcBef>
                <a:spcPts val="0"/>
              </a:spcBef>
              <a:buNone/>
              <a:defRPr sz="1050">
                <a:solidFill>
                  <a:srgbClr val="FFFFFF"/>
                </a:solidFill>
                <a:latin typeface="Calibri"/>
                <a:ea typeface="Calibri"/>
                <a:cs typeface="Calibri"/>
                <a:sym typeface="Calibri"/>
              </a:defRPr>
            </a:lvl3pPr>
            <a:lvl4pPr marL="0" marR="0" lvl="3" indent="0" algn="r" rtl="0">
              <a:spcBef>
                <a:spcPts val="0"/>
              </a:spcBef>
              <a:buNone/>
              <a:defRPr sz="1050">
                <a:solidFill>
                  <a:srgbClr val="FFFFFF"/>
                </a:solidFill>
                <a:latin typeface="Calibri"/>
                <a:ea typeface="Calibri"/>
                <a:cs typeface="Calibri"/>
                <a:sym typeface="Calibri"/>
              </a:defRPr>
            </a:lvl4pPr>
            <a:lvl5pPr marL="0" marR="0" lvl="4" indent="0" algn="r" rtl="0">
              <a:spcBef>
                <a:spcPts val="0"/>
              </a:spcBef>
              <a:buNone/>
              <a:defRPr sz="1050">
                <a:solidFill>
                  <a:srgbClr val="FFFFFF"/>
                </a:solidFill>
                <a:latin typeface="Calibri"/>
                <a:ea typeface="Calibri"/>
                <a:cs typeface="Calibri"/>
                <a:sym typeface="Calibri"/>
              </a:defRPr>
            </a:lvl5pPr>
            <a:lvl6pPr marL="0" marR="0" lvl="5" indent="0" algn="r" rtl="0">
              <a:spcBef>
                <a:spcPts val="0"/>
              </a:spcBef>
              <a:buNone/>
              <a:defRPr sz="1050">
                <a:solidFill>
                  <a:srgbClr val="FFFFFF"/>
                </a:solidFill>
                <a:latin typeface="Calibri"/>
                <a:ea typeface="Calibri"/>
                <a:cs typeface="Calibri"/>
                <a:sym typeface="Calibri"/>
              </a:defRPr>
            </a:lvl6pPr>
            <a:lvl7pPr marL="0" marR="0" lvl="6" indent="0" algn="r" rtl="0">
              <a:spcBef>
                <a:spcPts val="0"/>
              </a:spcBef>
              <a:buNone/>
              <a:defRPr sz="1050">
                <a:solidFill>
                  <a:srgbClr val="FFFFFF"/>
                </a:solidFill>
                <a:latin typeface="Calibri"/>
                <a:ea typeface="Calibri"/>
                <a:cs typeface="Calibri"/>
                <a:sym typeface="Calibri"/>
              </a:defRPr>
            </a:lvl7pPr>
            <a:lvl8pPr marL="0" marR="0" lvl="7" indent="0" algn="r" rtl="0">
              <a:spcBef>
                <a:spcPts val="0"/>
              </a:spcBef>
              <a:buNone/>
              <a:defRPr sz="1050">
                <a:solidFill>
                  <a:srgbClr val="FFFFFF"/>
                </a:solidFill>
                <a:latin typeface="Calibri"/>
                <a:ea typeface="Calibri"/>
                <a:cs typeface="Calibri"/>
                <a:sym typeface="Calibri"/>
              </a:defRPr>
            </a:lvl8pPr>
            <a:lvl9pPr marL="0" marR="0" lvl="8" indent="0" algn="r" rtl="0">
              <a:spcBef>
                <a:spcPts val="0"/>
              </a:spcBef>
              <a:buNone/>
              <a:defRPr sz="105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pic>
        <p:nvPicPr>
          <p:cNvPr id="196" name="Google Shape;196;p19"/>
          <p:cNvPicPr preferRelativeResize="0"/>
          <p:nvPr/>
        </p:nvPicPr>
        <p:blipFill rotWithShape="1">
          <a:blip r:embed="rId2">
            <a:alphaModFix/>
          </a:blip>
          <a:srcRect/>
          <a:stretch/>
        </p:blipFill>
        <p:spPr>
          <a:xfrm>
            <a:off x="11353800" y="6035675"/>
            <a:ext cx="679392" cy="685800"/>
          </a:xfrm>
          <a:prstGeom prst="rect">
            <a:avLst/>
          </a:prstGeom>
          <a:noFill/>
          <a:ln>
            <a:noFill/>
          </a:ln>
          <a:effectLst>
            <a:outerShdw algn="ctr" rotWithShape="0">
              <a:srgbClr val="000000">
                <a:alpha val="84705"/>
              </a:srgbClr>
            </a:outerShdw>
          </a:effectLst>
        </p:spPr>
      </p:pic>
      <p:sp>
        <p:nvSpPr>
          <p:cNvPr id="197" name="Google Shape;197;p19"/>
          <p:cNvSpPr/>
          <p:nvPr/>
        </p:nvSpPr>
        <p:spPr>
          <a:xfrm>
            <a:off x="-58189" y="299567"/>
            <a:ext cx="12327775" cy="28660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8" name="Google Shape;198;p19"/>
          <p:cNvSpPr/>
          <p:nvPr/>
        </p:nvSpPr>
        <p:spPr>
          <a:xfrm>
            <a:off x="-58189" y="-58189"/>
            <a:ext cx="12327775" cy="53216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997053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pPr/>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99"/>
        <p:cNvGrpSpPr/>
        <p:nvPr/>
      </p:nvGrpSpPr>
      <p:grpSpPr>
        <a:xfrm>
          <a:off x="0" y="0"/>
          <a:ext cx="0" cy="0"/>
          <a:chOff x="0" y="0"/>
          <a:chExt cx="0" cy="0"/>
        </a:xfrm>
      </p:grpSpPr>
      <p:sp>
        <p:nvSpPr>
          <p:cNvPr id="200" name="Google Shape;200;p20"/>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1" name="Google Shape;201;p20"/>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2" name="Google Shape;202;p20"/>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3" name="Google Shape;203;p2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1"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4" name="Google Shape;204;p2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FFFFFF"/>
                </a:solidFill>
                <a:latin typeface="Calibri"/>
                <a:ea typeface="Calibri"/>
                <a:cs typeface="Calibri"/>
                <a:sym typeface="Calibri"/>
              </a:defRPr>
            </a:lvl1pPr>
            <a:lvl2pPr marL="0" marR="0" lvl="1" indent="0" algn="r" rtl="0">
              <a:spcBef>
                <a:spcPts val="0"/>
              </a:spcBef>
              <a:buNone/>
              <a:defRPr sz="1050">
                <a:solidFill>
                  <a:srgbClr val="FFFFFF"/>
                </a:solidFill>
                <a:latin typeface="Calibri"/>
                <a:ea typeface="Calibri"/>
                <a:cs typeface="Calibri"/>
                <a:sym typeface="Calibri"/>
              </a:defRPr>
            </a:lvl2pPr>
            <a:lvl3pPr marL="0" marR="0" lvl="2" indent="0" algn="r" rtl="0">
              <a:spcBef>
                <a:spcPts val="0"/>
              </a:spcBef>
              <a:buNone/>
              <a:defRPr sz="1050">
                <a:solidFill>
                  <a:srgbClr val="FFFFFF"/>
                </a:solidFill>
                <a:latin typeface="Calibri"/>
                <a:ea typeface="Calibri"/>
                <a:cs typeface="Calibri"/>
                <a:sym typeface="Calibri"/>
              </a:defRPr>
            </a:lvl3pPr>
            <a:lvl4pPr marL="0" marR="0" lvl="3" indent="0" algn="r" rtl="0">
              <a:spcBef>
                <a:spcPts val="0"/>
              </a:spcBef>
              <a:buNone/>
              <a:defRPr sz="1050">
                <a:solidFill>
                  <a:srgbClr val="FFFFFF"/>
                </a:solidFill>
                <a:latin typeface="Calibri"/>
                <a:ea typeface="Calibri"/>
                <a:cs typeface="Calibri"/>
                <a:sym typeface="Calibri"/>
              </a:defRPr>
            </a:lvl4pPr>
            <a:lvl5pPr marL="0" marR="0" lvl="4" indent="0" algn="r" rtl="0">
              <a:spcBef>
                <a:spcPts val="0"/>
              </a:spcBef>
              <a:buNone/>
              <a:defRPr sz="1050">
                <a:solidFill>
                  <a:srgbClr val="FFFFFF"/>
                </a:solidFill>
                <a:latin typeface="Calibri"/>
                <a:ea typeface="Calibri"/>
                <a:cs typeface="Calibri"/>
                <a:sym typeface="Calibri"/>
              </a:defRPr>
            </a:lvl5pPr>
            <a:lvl6pPr marL="0" marR="0" lvl="5" indent="0" algn="r" rtl="0">
              <a:spcBef>
                <a:spcPts val="0"/>
              </a:spcBef>
              <a:buNone/>
              <a:defRPr sz="1050">
                <a:solidFill>
                  <a:srgbClr val="FFFFFF"/>
                </a:solidFill>
                <a:latin typeface="Calibri"/>
                <a:ea typeface="Calibri"/>
                <a:cs typeface="Calibri"/>
                <a:sym typeface="Calibri"/>
              </a:defRPr>
            </a:lvl6pPr>
            <a:lvl7pPr marL="0" marR="0" lvl="6" indent="0" algn="r" rtl="0">
              <a:spcBef>
                <a:spcPts val="0"/>
              </a:spcBef>
              <a:buNone/>
              <a:defRPr sz="1050">
                <a:solidFill>
                  <a:srgbClr val="FFFFFF"/>
                </a:solidFill>
                <a:latin typeface="Calibri"/>
                <a:ea typeface="Calibri"/>
                <a:cs typeface="Calibri"/>
                <a:sym typeface="Calibri"/>
              </a:defRPr>
            </a:lvl7pPr>
            <a:lvl8pPr marL="0" marR="0" lvl="7" indent="0" algn="r" rtl="0">
              <a:spcBef>
                <a:spcPts val="0"/>
              </a:spcBef>
              <a:buNone/>
              <a:defRPr sz="1050">
                <a:solidFill>
                  <a:srgbClr val="FFFFFF"/>
                </a:solidFill>
                <a:latin typeface="Calibri"/>
                <a:ea typeface="Calibri"/>
                <a:cs typeface="Calibri"/>
                <a:sym typeface="Calibri"/>
              </a:defRPr>
            </a:lvl8pPr>
            <a:lvl9pPr marL="0" marR="0" lvl="8" indent="0" algn="r" rtl="0">
              <a:spcBef>
                <a:spcPts val="0"/>
              </a:spcBef>
              <a:buNone/>
              <a:defRPr sz="105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pic>
        <p:nvPicPr>
          <p:cNvPr id="205" name="Google Shape;205;p20"/>
          <p:cNvPicPr preferRelativeResize="0"/>
          <p:nvPr/>
        </p:nvPicPr>
        <p:blipFill rotWithShape="1">
          <a:blip r:embed="rId2">
            <a:alphaModFix/>
          </a:blip>
          <a:srcRect/>
          <a:stretch/>
        </p:blipFill>
        <p:spPr>
          <a:xfrm>
            <a:off x="11353800" y="6035675"/>
            <a:ext cx="679392" cy="685800"/>
          </a:xfrm>
          <a:prstGeom prst="rect">
            <a:avLst/>
          </a:prstGeom>
          <a:noFill/>
          <a:ln>
            <a:noFill/>
          </a:ln>
          <a:effectLst>
            <a:outerShdw algn="ctr" rotWithShape="0">
              <a:srgbClr val="000000">
                <a:alpha val="84705"/>
              </a:srgbClr>
            </a:outerShdw>
          </a:effectLst>
        </p:spPr>
      </p:pic>
      <p:sp>
        <p:nvSpPr>
          <p:cNvPr id="206" name="Google Shape;206;p20"/>
          <p:cNvSpPr/>
          <p:nvPr/>
        </p:nvSpPr>
        <p:spPr>
          <a:xfrm>
            <a:off x="-58189" y="299567"/>
            <a:ext cx="12327775" cy="28660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7" name="Google Shape;207;p20"/>
          <p:cNvSpPr/>
          <p:nvPr/>
        </p:nvSpPr>
        <p:spPr>
          <a:xfrm>
            <a:off x="-58189" y="-58189"/>
            <a:ext cx="12327775" cy="53216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6295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208"/>
        <p:cNvGrpSpPr/>
        <p:nvPr/>
      </p:nvGrpSpPr>
      <p:grpSpPr>
        <a:xfrm>
          <a:off x="0" y="0"/>
          <a:ext cx="0" cy="0"/>
          <a:chOff x="0" y="0"/>
          <a:chExt cx="0" cy="0"/>
        </a:xfrm>
      </p:grpSpPr>
      <p:sp>
        <p:nvSpPr>
          <p:cNvPr id="209" name="Google Shape;209;p21"/>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0" name="Google Shape;210;p21"/>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1" name="Google Shape;211;p21"/>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FFFFFF"/>
              </a:buClr>
              <a:buSzPts val="3600"/>
              <a:buFont typeface="Arial"/>
              <a:buNone/>
              <a:defRPr sz="36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2" name="Google Shape;212;p21"/>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Arial"/>
                <a:ea typeface="Arial"/>
                <a:cs typeface="Arial"/>
                <a:sym typeface="Arial"/>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Arial"/>
                <a:ea typeface="Arial"/>
                <a:cs typeface="Arial"/>
                <a:sym typeface="Arial"/>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213" name="Google Shape;213;p21"/>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200"/>
              </a:spcBef>
              <a:spcAft>
                <a:spcPts val="0"/>
              </a:spcAft>
              <a:buClr>
                <a:schemeClr val="accent1"/>
              </a:buClr>
              <a:buSzPts val="1500"/>
              <a:buFont typeface="Calibri"/>
              <a:buNone/>
              <a:defRPr sz="1500" b="0" i="0" u="none" strike="noStrike" cap="none">
                <a:solidFill>
                  <a:srgbClr val="FFFFFF"/>
                </a:solidFill>
                <a:latin typeface="Arial"/>
                <a:ea typeface="Arial"/>
                <a:cs typeface="Arial"/>
                <a:sym typeface="Arial"/>
              </a:defRPr>
            </a:lvl1pPr>
            <a:lvl2pPr marL="914400" marR="0" lvl="1" indent="-228600" algn="l" rtl="0">
              <a:lnSpc>
                <a:spcPct val="90000"/>
              </a:lnSpc>
              <a:spcBef>
                <a:spcPts val="200"/>
              </a:spcBef>
              <a:spcAft>
                <a:spcPts val="0"/>
              </a:spcAft>
              <a:buClr>
                <a:schemeClr val="accent1"/>
              </a:buClr>
              <a:buSzPts val="1200"/>
              <a:buFont typeface="Calibri"/>
              <a:buNone/>
              <a:defRPr sz="1200" b="0" i="0" u="none" strike="noStrike" cap="none">
                <a:solidFill>
                  <a:srgbClr val="3F3F3F"/>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000"/>
              <a:buFont typeface="Calibri"/>
              <a:buNone/>
              <a:defRPr sz="1000" b="0" i="0" u="none" strike="noStrike" cap="none">
                <a:solidFill>
                  <a:srgbClr val="3F3F3F"/>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9pPr>
          </a:lstStyle>
          <a:p>
            <a:endParaRPr/>
          </a:p>
        </p:txBody>
      </p:sp>
      <p:sp>
        <p:nvSpPr>
          <p:cNvPr id="214" name="Google Shape;214;p21"/>
          <p:cNvSpPr txBox="1">
            <a:spLocks noGrp="1"/>
          </p:cNvSpPr>
          <p:nvPr>
            <p:ph type="dt" idx="10"/>
          </p:nvPr>
        </p:nvSpPr>
        <p:spPr>
          <a:xfrm>
            <a:off x="465512" y="6459785"/>
            <a:ext cx="26185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5" name="Google Shape;215;p21"/>
          <p:cNvSpPr txBox="1">
            <a:spLocks noGrp="1"/>
          </p:cNvSpPr>
          <p:nvPr>
            <p:ph type="ftr" idx="11"/>
          </p:nvPr>
        </p:nvSpPr>
        <p:spPr>
          <a:xfrm>
            <a:off x="4800600" y="6459785"/>
            <a:ext cx="46482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1"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6" name="Google Shape;216;p2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chemeClr val="dk2"/>
                </a:solidFill>
                <a:latin typeface="Calibri"/>
                <a:ea typeface="Calibri"/>
                <a:cs typeface="Calibri"/>
                <a:sym typeface="Calibri"/>
              </a:defRPr>
            </a:lvl1pPr>
            <a:lvl2pPr marL="0" marR="0" lvl="1" indent="0" algn="r" rtl="0">
              <a:spcBef>
                <a:spcPts val="0"/>
              </a:spcBef>
              <a:buNone/>
              <a:defRPr sz="1050">
                <a:solidFill>
                  <a:schemeClr val="dk2"/>
                </a:solidFill>
                <a:latin typeface="Calibri"/>
                <a:ea typeface="Calibri"/>
                <a:cs typeface="Calibri"/>
                <a:sym typeface="Calibri"/>
              </a:defRPr>
            </a:lvl2pPr>
            <a:lvl3pPr marL="0" marR="0" lvl="2" indent="0" algn="r" rtl="0">
              <a:spcBef>
                <a:spcPts val="0"/>
              </a:spcBef>
              <a:buNone/>
              <a:defRPr sz="1050">
                <a:solidFill>
                  <a:schemeClr val="dk2"/>
                </a:solidFill>
                <a:latin typeface="Calibri"/>
                <a:ea typeface="Calibri"/>
                <a:cs typeface="Calibri"/>
                <a:sym typeface="Calibri"/>
              </a:defRPr>
            </a:lvl3pPr>
            <a:lvl4pPr marL="0" marR="0" lvl="3" indent="0" algn="r" rtl="0">
              <a:spcBef>
                <a:spcPts val="0"/>
              </a:spcBef>
              <a:buNone/>
              <a:defRPr sz="1050">
                <a:solidFill>
                  <a:schemeClr val="dk2"/>
                </a:solidFill>
                <a:latin typeface="Calibri"/>
                <a:ea typeface="Calibri"/>
                <a:cs typeface="Calibri"/>
                <a:sym typeface="Calibri"/>
              </a:defRPr>
            </a:lvl4pPr>
            <a:lvl5pPr marL="0" marR="0" lvl="4" indent="0" algn="r" rtl="0">
              <a:spcBef>
                <a:spcPts val="0"/>
              </a:spcBef>
              <a:buNone/>
              <a:defRPr sz="1050">
                <a:solidFill>
                  <a:schemeClr val="dk2"/>
                </a:solidFill>
                <a:latin typeface="Calibri"/>
                <a:ea typeface="Calibri"/>
                <a:cs typeface="Calibri"/>
                <a:sym typeface="Calibri"/>
              </a:defRPr>
            </a:lvl5pPr>
            <a:lvl6pPr marL="0" marR="0" lvl="5" indent="0" algn="r" rtl="0">
              <a:spcBef>
                <a:spcPts val="0"/>
              </a:spcBef>
              <a:buNone/>
              <a:defRPr sz="1050">
                <a:solidFill>
                  <a:schemeClr val="dk2"/>
                </a:solidFill>
                <a:latin typeface="Calibri"/>
                <a:ea typeface="Calibri"/>
                <a:cs typeface="Calibri"/>
                <a:sym typeface="Calibri"/>
              </a:defRPr>
            </a:lvl6pPr>
            <a:lvl7pPr marL="0" marR="0" lvl="6" indent="0" algn="r" rtl="0">
              <a:spcBef>
                <a:spcPts val="0"/>
              </a:spcBef>
              <a:buNone/>
              <a:defRPr sz="1050">
                <a:solidFill>
                  <a:schemeClr val="dk2"/>
                </a:solidFill>
                <a:latin typeface="Calibri"/>
                <a:ea typeface="Calibri"/>
                <a:cs typeface="Calibri"/>
                <a:sym typeface="Calibri"/>
              </a:defRPr>
            </a:lvl7pPr>
            <a:lvl8pPr marL="0" marR="0" lvl="7" indent="0" algn="r" rtl="0">
              <a:spcBef>
                <a:spcPts val="0"/>
              </a:spcBef>
              <a:buNone/>
              <a:defRPr sz="1050">
                <a:solidFill>
                  <a:schemeClr val="dk2"/>
                </a:solidFill>
                <a:latin typeface="Calibri"/>
                <a:ea typeface="Calibri"/>
                <a:cs typeface="Calibri"/>
                <a:sym typeface="Calibri"/>
              </a:defRPr>
            </a:lvl8pPr>
            <a:lvl9pPr marL="0" marR="0" lvl="8" indent="0" algn="r" rtl="0">
              <a:spcBef>
                <a:spcPts val="0"/>
              </a:spcBef>
              <a:buNone/>
              <a:defRPr sz="1050">
                <a:solidFill>
                  <a:schemeClr val="dk2"/>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pic>
        <p:nvPicPr>
          <p:cNvPr id="217" name="Google Shape;217;p21"/>
          <p:cNvPicPr preferRelativeResize="0"/>
          <p:nvPr/>
        </p:nvPicPr>
        <p:blipFill rotWithShape="1">
          <a:blip r:embed="rId2">
            <a:alphaModFix/>
          </a:blip>
          <a:srcRect/>
          <a:stretch/>
        </p:blipFill>
        <p:spPr>
          <a:xfrm>
            <a:off x="11353800" y="6035675"/>
            <a:ext cx="679392" cy="685800"/>
          </a:xfrm>
          <a:prstGeom prst="rect">
            <a:avLst/>
          </a:prstGeom>
          <a:noFill/>
          <a:ln>
            <a:noFill/>
          </a:ln>
          <a:effectLst>
            <a:outerShdw algn="ctr" rotWithShape="0">
              <a:srgbClr val="000000">
                <a:alpha val="84705"/>
              </a:srgbClr>
            </a:outerShdw>
          </a:effectLst>
        </p:spPr>
      </p:pic>
    </p:spTree>
    <p:extLst>
      <p:ext uri="{BB962C8B-B14F-4D97-AF65-F5344CB8AC3E}">
        <p14:creationId xmlns:p14="http://schemas.microsoft.com/office/powerpoint/2010/main" val="1101745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218"/>
        <p:cNvGrpSpPr/>
        <p:nvPr/>
      </p:nvGrpSpPr>
      <p:grpSpPr>
        <a:xfrm>
          <a:off x="0" y="0"/>
          <a:ext cx="0" cy="0"/>
          <a:chOff x="0" y="0"/>
          <a:chExt cx="0" cy="0"/>
        </a:xfrm>
      </p:grpSpPr>
      <p:sp>
        <p:nvSpPr>
          <p:cNvPr id="219" name="Google Shape;219;p22"/>
          <p:cNvSpPr/>
          <p:nvPr/>
        </p:nvSpPr>
        <p:spPr>
          <a:xfrm>
            <a:off x="0" y="4953000"/>
            <a:ext cx="12188825" cy="1905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20" name="Google Shape;220;p22"/>
          <p:cNvSpPr/>
          <p:nvPr/>
        </p:nvSpPr>
        <p:spPr>
          <a:xfrm>
            <a:off x="15"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1" name="Google Shape;221;p22"/>
          <p:cNvSpPr txBox="1">
            <a:spLocks noGrp="1"/>
          </p:cNvSpPr>
          <p:nvPr>
            <p:ph type="title"/>
          </p:nvPr>
        </p:nvSpPr>
        <p:spPr>
          <a:xfrm>
            <a:off x="1097280" y="5074920"/>
            <a:ext cx="10113645" cy="822960"/>
          </a:xfrm>
          <a:prstGeom prst="rect">
            <a:avLst/>
          </a:prstGeom>
          <a:noFill/>
          <a:ln>
            <a:noFill/>
          </a:ln>
        </p:spPr>
        <p:txBody>
          <a:bodyPr spcFirstLastPara="1" wrap="square" lIns="91425" tIns="0" rIns="91425" bIns="0" anchor="b" anchorCtr="0"/>
          <a:lstStyle>
            <a:lvl1pPr marR="0" lvl="0" algn="l" rtl="0">
              <a:lnSpc>
                <a:spcPct val="85000"/>
              </a:lnSpc>
              <a:spcBef>
                <a:spcPts val="0"/>
              </a:spcBef>
              <a:spcAft>
                <a:spcPts val="0"/>
              </a:spcAft>
              <a:buClr>
                <a:srgbClr val="FFFFFF"/>
              </a:buClr>
              <a:buSzPts val="3600"/>
              <a:buFont typeface="Arial"/>
              <a:buNone/>
              <a:defRPr sz="36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2" name="Google Shape;222;p22"/>
          <p:cNvSpPr>
            <a:spLocks noGrp="1"/>
          </p:cNvSpPr>
          <p:nvPr>
            <p:ph type="pic" idx="2"/>
          </p:nvPr>
        </p:nvSpPr>
        <p:spPr>
          <a:xfrm>
            <a:off x="15" y="0"/>
            <a:ext cx="12191985" cy="4915076"/>
          </a:xfrm>
          <a:prstGeom prst="rect">
            <a:avLst/>
          </a:prstGeom>
          <a:solidFill>
            <a:srgbClr val="C6CDD0"/>
          </a:solidFill>
          <a:ln>
            <a:noFill/>
          </a:ln>
        </p:spPr>
        <p:txBody>
          <a:bodyPr spcFirstLastPara="1" wrap="square" lIns="457200" tIns="457200" rIns="0" bIns="45700" anchor="t" anchorCtr="0"/>
          <a:lstStyle>
            <a:lvl1pPr marR="0" lvl="0" algn="l" rtl="0">
              <a:lnSpc>
                <a:spcPct val="90000"/>
              </a:lnSpc>
              <a:spcBef>
                <a:spcPts val="1200"/>
              </a:spcBef>
              <a:spcAft>
                <a:spcPts val="0"/>
              </a:spcAft>
              <a:buClr>
                <a:schemeClr val="accent1"/>
              </a:buClr>
              <a:buSzPts val="3200"/>
              <a:buFont typeface="Calibri"/>
              <a:buNone/>
              <a:defRPr sz="3200" b="0" i="0" u="none" strike="noStrike" cap="none">
                <a:solidFill>
                  <a:srgbClr val="3F3F3F"/>
                </a:solidFill>
                <a:latin typeface="Arial"/>
                <a:ea typeface="Arial"/>
                <a:cs typeface="Arial"/>
                <a:sym typeface="Arial"/>
              </a:defRPr>
            </a:lvl1pPr>
            <a:lvl2pPr marR="0" lvl="1" algn="l" rtl="0">
              <a:lnSpc>
                <a:spcPct val="90000"/>
              </a:lnSpc>
              <a:spcBef>
                <a:spcPts val="200"/>
              </a:spcBef>
              <a:spcAft>
                <a:spcPts val="0"/>
              </a:spcAft>
              <a:buClr>
                <a:schemeClr val="accent1"/>
              </a:buClr>
              <a:buSzPts val="2800"/>
              <a:buFont typeface="Calibri"/>
              <a:buNone/>
              <a:defRPr sz="2800" b="0" i="0" u="none" strike="noStrike" cap="none">
                <a:solidFill>
                  <a:srgbClr val="3F3F3F"/>
                </a:solidFill>
                <a:latin typeface="Calibri"/>
                <a:ea typeface="Calibri"/>
                <a:cs typeface="Calibri"/>
                <a:sym typeface="Calibri"/>
              </a:defRPr>
            </a:lvl2pPr>
            <a:lvl3pPr marR="0" lvl="2" algn="l" rtl="0">
              <a:lnSpc>
                <a:spcPct val="90000"/>
              </a:lnSpc>
              <a:spcBef>
                <a:spcPts val="400"/>
              </a:spcBef>
              <a:spcAft>
                <a:spcPts val="0"/>
              </a:spcAft>
              <a:buClr>
                <a:schemeClr val="accent1"/>
              </a:buClr>
              <a:buSzPts val="2400"/>
              <a:buFont typeface="Calibri"/>
              <a:buNone/>
              <a:defRPr sz="2400" b="0" i="0" u="none" strike="noStrike" cap="none">
                <a:solidFill>
                  <a:srgbClr val="3F3F3F"/>
                </a:solidFill>
                <a:latin typeface="Calibri"/>
                <a:ea typeface="Calibri"/>
                <a:cs typeface="Calibri"/>
                <a:sym typeface="Calibri"/>
              </a:defRPr>
            </a:lvl3pPr>
            <a:lvl4pPr marR="0" lvl="3"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4pPr>
            <a:lvl5pPr marR="0" lvl="4"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5pPr>
            <a:lvl6pPr marR="0" lvl="5"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6pPr>
            <a:lvl7pPr marR="0" lvl="6"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7pPr>
            <a:lvl8pPr marR="0" lvl="7"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8pPr>
            <a:lvl9pPr marR="0" lvl="8" algn="l" rtl="0">
              <a:lnSpc>
                <a:spcPct val="90000"/>
              </a:lnSpc>
              <a:spcBef>
                <a:spcPts val="400"/>
              </a:spcBef>
              <a:spcAft>
                <a:spcPts val="40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223" name="Google Shape;223;p22"/>
          <p:cNvSpPr txBox="1">
            <a:spLocks noGrp="1"/>
          </p:cNvSpPr>
          <p:nvPr>
            <p:ph type="body" idx="1"/>
          </p:nvPr>
        </p:nvSpPr>
        <p:spPr>
          <a:xfrm>
            <a:off x="1097280" y="5907024"/>
            <a:ext cx="10113264" cy="594360"/>
          </a:xfrm>
          <a:prstGeom prst="rect">
            <a:avLst/>
          </a:prstGeom>
          <a:noFill/>
          <a:ln>
            <a:noFill/>
          </a:ln>
        </p:spPr>
        <p:txBody>
          <a:bodyPr spcFirstLastPara="1" wrap="square" lIns="91425" tIns="0" rIns="91425" bIns="0" anchor="t" anchorCtr="0"/>
          <a:lstStyle>
            <a:lvl1pPr marL="457200" marR="0" lvl="0" indent="-228600" algn="l" rtl="0">
              <a:lnSpc>
                <a:spcPct val="90000"/>
              </a:lnSpc>
              <a:spcBef>
                <a:spcPts val="0"/>
              </a:spcBef>
              <a:spcAft>
                <a:spcPts val="0"/>
              </a:spcAft>
              <a:buClr>
                <a:schemeClr val="accent1"/>
              </a:buClr>
              <a:buSzPts val="1500"/>
              <a:buFont typeface="Calibri"/>
              <a:buNone/>
              <a:defRPr sz="1500" b="0" i="0" u="none" strike="noStrike" cap="none">
                <a:solidFill>
                  <a:srgbClr val="FFFFFF"/>
                </a:solidFill>
                <a:latin typeface="Arial"/>
                <a:ea typeface="Arial"/>
                <a:cs typeface="Arial"/>
                <a:sym typeface="Arial"/>
              </a:defRPr>
            </a:lvl1pPr>
            <a:lvl2pPr marL="914400" marR="0" lvl="1" indent="-228600" algn="l" rtl="0">
              <a:lnSpc>
                <a:spcPct val="90000"/>
              </a:lnSpc>
              <a:spcBef>
                <a:spcPts val="600"/>
              </a:spcBef>
              <a:spcAft>
                <a:spcPts val="0"/>
              </a:spcAft>
              <a:buClr>
                <a:schemeClr val="accent1"/>
              </a:buClr>
              <a:buSzPts val="1200"/>
              <a:buFont typeface="Calibri"/>
              <a:buNone/>
              <a:defRPr sz="1200" b="0" i="0" u="none" strike="noStrike" cap="none">
                <a:solidFill>
                  <a:srgbClr val="3F3F3F"/>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000"/>
              <a:buFont typeface="Calibri"/>
              <a:buNone/>
              <a:defRPr sz="1000" b="0" i="0" u="none" strike="noStrike" cap="none">
                <a:solidFill>
                  <a:srgbClr val="3F3F3F"/>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9pPr>
          </a:lstStyle>
          <a:p>
            <a:endParaRPr/>
          </a:p>
        </p:txBody>
      </p:sp>
      <p:sp>
        <p:nvSpPr>
          <p:cNvPr id="224" name="Google Shape;224;p2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5" name="Google Shape;225;p2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1"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6" name="Google Shape;226;p2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FFFFFF"/>
                </a:solidFill>
                <a:latin typeface="Calibri"/>
                <a:ea typeface="Calibri"/>
                <a:cs typeface="Calibri"/>
                <a:sym typeface="Calibri"/>
              </a:defRPr>
            </a:lvl1pPr>
            <a:lvl2pPr marL="0" marR="0" lvl="1" indent="0" algn="r" rtl="0">
              <a:spcBef>
                <a:spcPts val="0"/>
              </a:spcBef>
              <a:buNone/>
              <a:defRPr sz="1050">
                <a:solidFill>
                  <a:srgbClr val="FFFFFF"/>
                </a:solidFill>
                <a:latin typeface="Calibri"/>
                <a:ea typeface="Calibri"/>
                <a:cs typeface="Calibri"/>
                <a:sym typeface="Calibri"/>
              </a:defRPr>
            </a:lvl2pPr>
            <a:lvl3pPr marL="0" marR="0" lvl="2" indent="0" algn="r" rtl="0">
              <a:spcBef>
                <a:spcPts val="0"/>
              </a:spcBef>
              <a:buNone/>
              <a:defRPr sz="1050">
                <a:solidFill>
                  <a:srgbClr val="FFFFFF"/>
                </a:solidFill>
                <a:latin typeface="Calibri"/>
                <a:ea typeface="Calibri"/>
                <a:cs typeface="Calibri"/>
                <a:sym typeface="Calibri"/>
              </a:defRPr>
            </a:lvl3pPr>
            <a:lvl4pPr marL="0" marR="0" lvl="3" indent="0" algn="r" rtl="0">
              <a:spcBef>
                <a:spcPts val="0"/>
              </a:spcBef>
              <a:buNone/>
              <a:defRPr sz="1050">
                <a:solidFill>
                  <a:srgbClr val="FFFFFF"/>
                </a:solidFill>
                <a:latin typeface="Calibri"/>
                <a:ea typeface="Calibri"/>
                <a:cs typeface="Calibri"/>
                <a:sym typeface="Calibri"/>
              </a:defRPr>
            </a:lvl4pPr>
            <a:lvl5pPr marL="0" marR="0" lvl="4" indent="0" algn="r" rtl="0">
              <a:spcBef>
                <a:spcPts val="0"/>
              </a:spcBef>
              <a:buNone/>
              <a:defRPr sz="1050">
                <a:solidFill>
                  <a:srgbClr val="FFFFFF"/>
                </a:solidFill>
                <a:latin typeface="Calibri"/>
                <a:ea typeface="Calibri"/>
                <a:cs typeface="Calibri"/>
                <a:sym typeface="Calibri"/>
              </a:defRPr>
            </a:lvl5pPr>
            <a:lvl6pPr marL="0" marR="0" lvl="5" indent="0" algn="r" rtl="0">
              <a:spcBef>
                <a:spcPts val="0"/>
              </a:spcBef>
              <a:buNone/>
              <a:defRPr sz="1050">
                <a:solidFill>
                  <a:srgbClr val="FFFFFF"/>
                </a:solidFill>
                <a:latin typeface="Calibri"/>
                <a:ea typeface="Calibri"/>
                <a:cs typeface="Calibri"/>
                <a:sym typeface="Calibri"/>
              </a:defRPr>
            </a:lvl6pPr>
            <a:lvl7pPr marL="0" marR="0" lvl="6" indent="0" algn="r" rtl="0">
              <a:spcBef>
                <a:spcPts val="0"/>
              </a:spcBef>
              <a:buNone/>
              <a:defRPr sz="1050">
                <a:solidFill>
                  <a:srgbClr val="FFFFFF"/>
                </a:solidFill>
                <a:latin typeface="Calibri"/>
                <a:ea typeface="Calibri"/>
                <a:cs typeface="Calibri"/>
                <a:sym typeface="Calibri"/>
              </a:defRPr>
            </a:lvl7pPr>
            <a:lvl8pPr marL="0" marR="0" lvl="7" indent="0" algn="r" rtl="0">
              <a:spcBef>
                <a:spcPts val="0"/>
              </a:spcBef>
              <a:buNone/>
              <a:defRPr sz="1050">
                <a:solidFill>
                  <a:srgbClr val="FFFFFF"/>
                </a:solidFill>
                <a:latin typeface="Calibri"/>
                <a:ea typeface="Calibri"/>
                <a:cs typeface="Calibri"/>
                <a:sym typeface="Calibri"/>
              </a:defRPr>
            </a:lvl8pPr>
            <a:lvl9pPr marL="0" marR="0" lvl="8" indent="0" algn="r" rtl="0">
              <a:spcBef>
                <a:spcPts val="0"/>
              </a:spcBef>
              <a:buNone/>
              <a:defRPr sz="105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pic>
        <p:nvPicPr>
          <p:cNvPr id="227" name="Google Shape;227;p22"/>
          <p:cNvPicPr preferRelativeResize="0"/>
          <p:nvPr/>
        </p:nvPicPr>
        <p:blipFill rotWithShape="1">
          <a:blip r:embed="rId2">
            <a:alphaModFix/>
          </a:blip>
          <a:srcRect/>
          <a:stretch/>
        </p:blipFill>
        <p:spPr>
          <a:xfrm>
            <a:off x="11353800" y="6035675"/>
            <a:ext cx="679392" cy="685800"/>
          </a:xfrm>
          <a:prstGeom prst="rect">
            <a:avLst/>
          </a:prstGeom>
          <a:noFill/>
          <a:ln>
            <a:noFill/>
          </a:ln>
          <a:effectLst>
            <a:outerShdw algn="ctr" rotWithShape="0">
              <a:srgbClr val="000000">
                <a:alpha val="84705"/>
              </a:srgbClr>
            </a:outerShdw>
          </a:effectLst>
        </p:spPr>
      </p:pic>
    </p:spTree>
    <p:extLst>
      <p:ext uri="{BB962C8B-B14F-4D97-AF65-F5344CB8AC3E}">
        <p14:creationId xmlns:p14="http://schemas.microsoft.com/office/powerpoint/2010/main" val="8740474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28"/>
        <p:cNvGrpSpPr/>
        <p:nvPr/>
      </p:nvGrpSpPr>
      <p:grpSpPr>
        <a:xfrm>
          <a:off x="0" y="0"/>
          <a:ext cx="0" cy="0"/>
          <a:chOff x="0" y="0"/>
          <a:chExt cx="0" cy="0"/>
        </a:xfrm>
      </p:grpSpPr>
      <p:sp>
        <p:nvSpPr>
          <p:cNvPr id="229" name="Google Shape;229;p23"/>
          <p:cNvSpPr txBox="1">
            <a:spLocks noGrp="1"/>
          </p:cNvSpPr>
          <p:nvPr>
            <p:ph type="title"/>
          </p:nvPr>
        </p:nvSpPr>
        <p:spPr>
          <a:xfrm>
            <a:off x="1097280" y="190912"/>
            <a:ext cx="10058400" cy="1450757"/>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3F3F3F"/>
              </a:buClr>
              <a:buSzPts val="4800"/>
              <a:buFont typeface="Arial"/>
              <a:buNone/>
              <a:defRPr sz="4000" b="0"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0" name="Google Shape;230;p23"/>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Arial"/>
                <a:ea typeface="Arial"/>
                <a:cs typeface="Arial"/>
                <a:sym typeface="Arial"/>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Arial"/>
                <a:ea typeface="Arial"/>
                <a:cs typeface="Arial"/>
                <a:sym typeface="Arial"/>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231" name="Google Shape;231;p2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2" name="Google Shape;232;p2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1"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3" name="Google Shape;233;p2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FFFFFF"/>
                </a:solidFill>
                <a:latin typeface="Calibri"/>
                <a:ea typeface="Calibri"/>
                <a:cs typeface="Calibri"/>
                <a:sym typeface="Calibri"/>
              </a:defRPr>
            </a:lvl1pPr>
            <a:lvl2pPr marL="0" marR="0" lvl="1" indent="0" algn="r" rtl="0">
              <a:spcBef>
                <a:spcPts val="0"/>
              </a:spcBef>
              <a:buNone/>
              <a:defRPr sz="1050">
                <a:solidFill>
                  <a:srgbClr val="FFFFFF"/>
                </a:solidFill>
                <a:latin typeface="Calibri"/>
                <a:ea typeface="Calibri"/>
                <a:cs typeface="Calibri"/>
                <a:sym typeface="Calibri"/>
              </a:defRPr>
            </a:lvl2pPr>
            <a:lvl3pPr marL="0" marR="0" lvl="2" indent="0" algn="r" rtl="0">
              <a:spcBef>
                <a:spcPts val="0"/>
              </a:spcBef>
              <a:buNone/>
              <a:defRPr sz="1050">
                <a:solidFill>
                  <a:srgbClr val="FFFFFF"/>
                </a:solidFill>
                <a:latin typeface="Calibri"/>
                <a:ea typeface="Calibri"/>
                <a:cs typeface="Calibri"/>
                <a:sym typeface="Calibri"/>
              </a:defRPr>
            </a:lvl3pPr>
            <a:lvl4pPr marL="0" marR="0" lvl="3" indent="0" algn="r" rtl="0">
              <a:spcBef>
                <a:spcPts val="0"/>
              </a:spcBef>
              <a:buNone/>
              <a:defRPr sz="1050">
                <a:solidFill>
                  <a:srgbClr val="FFFFFF"/>
                </a:solidFill>
                <a:latin typeface="Calibri"/>
                <a:ea typeface="Calibri"/>
                <a:cs typeface="Calibri"/>
                <a:sym typeface="Calibri"/>
              </a:defRPr>
            </a:lvl4pPr>
            <a:lvl5pPr marL="0" marR="0" lvl="4" indent="0" algn="r" rtl="0">
              <a:spcBef>
                <a:spcPts val="0"/>
              </a:spcBef>
              <a:buNone/>
              <a:defRPr sz="1050">
                <a:solidFill>
                  <a:srgbClr val="FFFFFF"/>
                </a:solidFill>
                <a:latin typeface="Calibri"/>
                <a:ea typeface="Calibri"/>
                <a:cs typeface="Calibri"/>
                <a:sym typeface="Calibri"/>
              </a:defRPr>
            </a:lvl5pPr>
            <a:lvl6pPr marL="0" marR="0" lvl="5" indent="0" algn="r" rtl="0">
              <a:spcBef>
                <a:spcPts val="0"/>
              </a:spcBef>
              <a:buNone/>
              <a:defRPr sz="1050">
                <a:solidFill>
                  <a:srgbClr val="FFFFFF"/>
                </a:solidFill>
                <a:latin typeface="Calibri"/>
                <a:ea typeface="Calibri"/>
                <a:cs typeface="Calibri"/>
                <a:sym typeface="Calibri"/>
              </a:defRPr>
            </a:lvl6pPr>
            <a:lvl7pPr marL="0" marR="0" lvl="6" indent="0" algn="r" rtl="0">
              <a:spcBef>
                <a:spcPts val="0"/>
              </a:spcBef>
              <a:buNone/>
              <a:defRPr sz="1050">
                <a:solidFill>
                  <a:srgbClr val="FFFFFF"/>
                </a:solidFill>
                <a:latin typeface="Calibri"/>
                <a:ea typeface="Calibri"/>
                <a:cs typeface="Calibri"/>
                <a:sym typeface="Calibri"/>
              </a:defRPr>
            </a:lvl7pPr>
            <a:lvl8pPr marL="0" marR="0" lvl="7" indent="0" algn="r" rtl="0">
              <a:spcBef>
                <a:spcPts val="0"/>
              </a:spcBef>
              <a:buNone/>
              <a:defRPr sz="1050">
                <a:solidFill>
                  <a:srgbClr val="FFFFFF"/>
                </a:solidFill>
                <a:latin typeface="Calibri"/>
                <a:ea typeface="Calibri"/>
                <a:cs typeface="Calibri"/>
                <a:sym typeface="Calibri"/>
              </a:defRPr>
            </a:lvl8pPr>
            <a:lvl9pPr marL="0" marR="0" lvl="8" indent="0" algn="r" rtl="0">
              <a:spcBef>
                <a:spcPts val="0"/>
              </a:spcBef>
              <a:buNone/>
              <a:defRPr sz="105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pic>
        <p:nvPicPr>
          <p:cNvPr id="234" name="Google Shape;234;p23"/>
          <p:cNvPicPr preferRelativeResize="0"/>
          <p:nvPr/>
        </p:nvPicPr>
        <p:blipFill rotWithShape="1">
          <a:blip r:embed="rId2">
            <a:alphaModFix/>
          </a:blip>
          <a:srcRect/>
          <a:stretch/>
        </p:blipFill>
        <p:spPr>
          <a:xfrm>
            <a:off x="11353800" y="6035675"/>
            <a:ext cx="679392" cy="685800"/>
          </a:xfrm>
          <a:prstGeom prst="rect">
            <a:avLst/>
          </a:prstGeom>
          <a:noFill/>
          <a:ln>
            <a:noFill/>
          </a:ln>
          <a:effectLst>
            <a:outerShdw algn="ctr" rotWithShape="0">
              <a:srgbClr val="000000">
                <a:alpha val="84705"/>
              </a:srgbClr>
            </a:outerShdw>
          </a:effectLst>
        </p:spPr>
      </p:pic>
      <p:sp>
        <p:nvSpPr>
          <p:cNvPr id="235" name="Google Shape;235;p23"/>
          <p:cNvSpPr/>
          <p:nvPr/>
        </p:nvSpPr>
        <p:spPr>
          <a:xfrm>
            <a:off x="-58189" y="299567"/>
            <a:ext cx="12327775" cy="28660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6" name="Google Shape;236;p23"/>
          <p:cNvSpPr/>
          <p:nvPr/>
        </p:nvSpPr>
        <p:spPr>
          <a:xfrm>
            <a:off x="-58189" y="-58189"/>
            <a:ext cx="12327775" cy="53216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540087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237"/>
        <p:cNvGrpSpPr/>
        <p:nvPr/>
      </p:nvGrpSpPr>
      <p:grpSpPr>
        <a:xfrm>
          <a:off x="0" y="0"/>
          <a:ext cx="0" cy="0"/>
          <a:chOff x="0" y="0"/>
          <a:chExt cx="0" cy="0"/>
        </a:xfrm>
      </p:grpSpPr>
      <p:sp>
        <p:nvSpPr>
          <p:cNvPr id="238" name="Google Shape;238;p24"/>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9" name="Google Shape;239;p24"/>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0" name="Google Shape;240;p24"/>
          <p:cNvSpPr txBox="1">
            <a:spLocks noGrp="1"/>
          </p:cNvSpPr>
          <p:nvPr>
            <p:ph type="title"/>
          </p:nvPr>
        </p:nvSpPr>
        <p:spPr>
          <a:xfrm rot="5400000">
            <a:off x="7159401" y="1977801"/>
            <a:ext cx="5759898" cy="2628900"/>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3F3F3F"/>
              </a:buClr>
              <a:buSzPts val="4800"/>
              <a:buFont typeface="Arial"/>
              <a:buNone/>
              <a:defRPr sz="4800" b="0"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1" name="Google Shape;241;p24"/>
          <p:cNvSpPr txBox="1">
            <a:spLocks noGrp="1"/>
          </p:cNvSpPr>
          <p:nvPr>
            <p:ph type="body" idx="1"/>
          </p:nvPr>
        </p:nvSpPr>
        <p:spPr>
          <a:xfrm rot="5400000">
            <a:off x="1825401" y="-574899"/>
            <a:ext cx="5759898" cy="7734300"/>
          </a:xfrm>
          <a:prstGeom prst="rect">
            <a:avLst/>
          </a:prstGeom>
          <a:noFill/>
          <a:ln>
            <a:noFill/>
          </a:ln>
        </p:spPr>
        <p:txBody>
          <a:bodyPr spcFirstLastPara="1" wrap="square" lIns="45700" tIns="0" rIns="45700" bIns="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Arial"/>
                <a:ea typeface="Arial"/>
                <a:cs typeface="Arial"/>
                <a:sym typeface="Arial"/>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Arial"/>
                <a:ea typeface="Arial"/>
                <a:cs typeface="Arial"/>
                <a:sym typeface="Arial"/>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242" name="Google Shape;242;p2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3" name="Google Shape;243;p2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1"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4" name="Google Shape;244;p2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FFFFFF"/>
                </a:solidFill>
                <a:latin typeface="Calibri"/>
                <a:ea typeface="Calibri"/>
                <a:cs typeface="Calibri"/>
                <a:sym typeface="Calibri"/>
              </a:defRPr>
            </a:lvl1pPr>
            <a:lvl2pPr marL="0" marR="0" lvl="1" indent="0" algn="r" rtl="0">
              <a:spcBef>
                <a:spcPts val="0"/>
              </a:spcBef>
              <a:buNone/>
              <a:defRPr sz="1050">
                <a:solidFill>
                  <a:srgbClr val="FFFFFF"/>
                </a:solidFill>
                <a:latin typeface="Calibri"/>
                <a:ea typeface="Calibri"/>
                <a:cs typeface="Calibri"/>
                <a:sym typeface="Calibri"/>
              </a:defRPr>
            </a:lvl2pPr>
            <a:lvl3pPr marL="0" marR="0" lvl="2" indent="0" algn="r" rtl="0">
              <a:spcBef>
                <a:spcPts val="0"/>
              </a:spcBef>
              <a:buNone/>
              <a:defRPr sz="1050">
                <a:solidFill>
                  <a:srgbClr val="FFFFFF"/>
                </a:solidFill>
                <a:latin typeface="Calibri"/>
                <a:ea typeface="Calibri"/>
                <a:cs typeface="Calibri"/>
                <a:sym typeface="Calibri"/>
              </a:defRPr>
            </a:lvl3pPr>
            <a:lvl4pPr marL="0" marR="0" lvl="3" indent="0" algn="r" rtl="0">
              <a:spcBef>
                <a:spcPts val="0"/>
              </a:spcBef>
              <a:buNone/>
              <a:defRPr sz="1050">
                <a:solidFill>
                  <a:srgbClr val="FFFFFF"/>
                </a:solidFill>
                <a:latin typeface="Calibri"/>
                <a:ea typeface="Calibri"/>
                <a:cs typeface="Calibri"/>
                <a:sym typeface="Calibri"/>
              </a:defRPr>
            </a:lvl4pPr>
            <a:lvl5pPr marL="0" marR="0" lvl="4" indent="0" algn="r" rtl="0">
              <a:spcBef>
                <a:spcPts val="0"/>
              </a:spcBef>
              <a:buNone/>
              <a:defRPr sz="1050">
                <a:solidFill>
                  <a:srgbClr val="FFFFFF"/>
                </a:solidFill>
                <a:latin typeface="Calibri"/>
                <a:ea typeface="Calibri"/>
                <a:cs typeface="Calibri"/>
                <a:sym typeface="Calibri"/>
              </a:defRPr>
            </a:lvl5pPr>
            <a:lvl6pPr marL="0" marR="0" lvl="5" indent="0" algn="r" rtl="0">
              <a:spcBef>
                <a:spcPts val="0"/>
              </a:spcBef>
              <a:buNone/>
              <a:defRPr sz="1050">
                <a:solidFill>
                  <a:srgbClr val="FFFFFF"/>
                </a:solidFill>
                <a:latin typeface="Calibri"/>
                <a:ea typeface="Calibri"/>
                <a:cs typeface="Calibri"/>
                <a:sym typeface="Calibri"/>
              </a:defRPr>
            </a:lvl6pPr>
            <a:lvl7pPr marL="0" marR="0" lvl="6" indent="0" algn="r" rtl="0">
              <a:spcBef>
                <a:spcPts val="0"/>
              </a:spcBef>
              <a:buNone/>
              <a:defRPr sz="1050">
                <a:solidFill>
                  <a:srgbClr val="FFFFFF"/>
                </a:solidFill>
                <a:latin typeface="Calibri"/>
                <a:ea typeface="Calibri"/>
                <a:cs typeface="Calibri"/>
                <a:sym typeface="Calibri"/>
              </a:defRPr>
            </a:lvl7pPr>
            <a:lvl8pPr marL="0" marR="0" lvl="7" indent="0" algn="r" rtl="0">
              <a:spcBef>
                <a:spcPts val="0"/>
              </a:spcBef>
              <a:buNone/>
              <a:defRPr sz="1050">
                <a:solidFill>
                  <a:srgbClr val="FFFFFF"/>
                </a:solidFill>
                <a:latin typeface="Calibri"/>
                <a:ea typeface="Calibri"/>
                <a:cs typeface="Calibri"/>
                <a:sym typeface="Calibri"/>
              </a:defRPr>
            </a:lvl8pPr>
            <a:lvl9pPr marL="0" marR="0" lvl="8" indent="0" algn="r" rtl="0">
              <a:spcBef>
                <a:spcPts val="0"/>
              </a:spcBef>
              <a:buNone/>
              <a:defRPr sz="105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pic>
        <p:nvPicPr>
          <p:cNvPr id="245" name="Google Shape;245;p24"/>
          <p:cNvPicPr preferRelativeResize="0"/>
          <p:nvPr/>
        </p:nvPicPr>
        <p:blipFill rotWithShape="1">
          <a:blip r:embed="rId2">
            <a:alphaModFix/>
          </a:blip>
          <a:srcRect/>
          <a:stretch/>
        </p:blipFill>
        <p:spPr>
          <a:xfrm>
            <a:off x="11353800" y="6035675"/>
            <a:ext cx="679392" cy="685800"/>
          </a:xfrm>
          <a:prstGeom prst="rect">
            <a:avLst/>
          </a:prstGeom>
          <a:noFill/>
          <a:ln>
            <a:noFill/>
          </a:ln>
          <a:effectLst>
            <a:outerShdw algn="ctr" rotWithShape="0">
              <a:srgbClr val="000000">
                <a:alpha val="84705"/>
              </a:srgbClr>
            </a:outerShdw>
          </a:effectLst>
        </p:spPr>
      </p:pic>
      <p:sp>
        <p:nvSpPr>
          <p:cNvPr id="246" name="Google Shape;246;p24"/>
          <p:cNvSpPr/>
          <p:nvPr/>
        </p:nvSpPr>
        <p:spPr>
          <a:xfrm>
            <a:off x="-58189" y="299567"/>
            <a:ext cx="12327775" cy="28660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7" name="Google Shape;247;p24"/>
          <p:cNvSpPr/>
          <p:nvPr/>
        </p:nvSpPr>
        <p:spPr>
          <a:xfrm>
            <a:off x="-58189" y="-58189"/>
            <a:ext cx="12327775" cy="53216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591463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54C77-C83D-9846-97E3-86A08DB728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0C238A-BF90-1B47-9A47-05313B3BDF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D11718-9107-074A-8CBB-7E9D9E983E50}"/>
              </a:ext>
            </a:extLst>
          </p:cNvPr>
          <p:cNvSpPr>
            <a:spLocks noGrp="1"/>
          </p:cNvSpPr>
          <p:nvPr>
            <p:ph type="dt" sz="half" idx="10"/>
          </p:nvPr>
        </p:nvSpPr>
        <p:spPr/>
        <p:txBody>
          <a:bodyPr/>
          <a:lstStyle/>
          <a:p>
            <a:fld id="{82D19060-85C8-B644-B8A2-A53701F9C725}" type="datetimeFigureOut">
              <a:rPr lang="en-US" smtClean="0"/>
              <a:t>11/8/2018</a:t>
            </a:fld>
            <a:endParaRPr lang="en-US"/>
          </a:p>
        </p:txBody>
      </p:sp>
      <p:sp>
        <p:nvSpPr>
          <p:cNvPr id="5" name="Footer Placeholder 4">
            <a:extLst>
              <a:ext uri="{FF2B5EF4-FFF2-40B4-BE49-F238E27FC236}">
                <a16:creationId xmlns:a16="http://schemas.microsoft.com/office/drawing/2014/main" id="{70EA6CB4-0145-634F-AB30-E2CBF2ACA7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F401D1-FEAD-F24F-BD77-71BB3FB73CD8}"/>
              </a:ext>
            </a:extLst>
          </p:cNvPr>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23879527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59113-FA8C-1845-BA37-89EC6D5304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E8FA9C-8571-024D-8AD8-31D19D6EBA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6D4E97-4486-F544-A8E9-D413962B2280}"/>
              </a:ext>
            </a:extLst>
          </p:cNvPr>
          <p:cNvSpPr>
            <a:spLocks noGrp="1"/>
          </p:cNvSpPr>
          <p:nvPr>
            <p:ph type="dt" sz="half" idx="10"/>
          </p:nvPr>
        </p:nvSpPr>
        <p:spPr/>
        <p:txBody>
          <a:bodyPr/>
          <a:lstStyle/>
          <a:p>
            <a:fld id="{82D19060-85C8-B644-B8A2-A53701F9C725}" type="datetimeFigureOut">
              <a:rPr lang="en-US" smtClean="0"/>
              <a:t>11/8/2018</a:t>
            </a:fld>
            <a:endParaRPr lang="en-US"/>
          </a:p>
        </p:txBody>
      </p:sp>
      <p:sp>
        <p:nvSpPr>
          <p:cNvPr id="5" name="Footer Placeholder 4">
            <a:extLst>
              <a:ext uri="{FF2B5EF4-FFF2-40B4-BE49-F238E27FC236}">
                <a16:creationId xmlns:a16="http://schemas.microsoft.com/office/drawing/2014/main" id="{CCE31C19-403A-9241-BB58-1C5970D3A8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7B218E-5CD3-5F46-8920-06A49BBBD232}"/>
              </a:ext>
            </a:extLst>
          </p:cNvPr>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16685480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78419-44B6-C74D-8AF2-D547B288EB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A33913-D398-9C41-938F-A9666EF78D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B9380C-F830-D24C-99B3-79701C1F6D80}"/>
              </a:ext>
            </a:extLst>
          </p:cNvPr>
          <p:cNvSpPr>
            <a:spLocks noGrp="1"/>
          </p:cNvSpPr>
          <p:nvPr>
            <p:ph type="dt" sz="half" idx="10"/>
          </p:nvPr>
        </p:nvSpPr>
        <p:spPr/>
        <p:txBody>
          <a:bodyPr/>
          <a:lstStyle/>
          <a:p>
            <a:fld id="{82D19060-85C8-B644-B8A2-A53701F9C725}" type="datetimeFigureOut">
              <a:rPr lang="en-US" smtClean="0"/>
              <a:t>11/8/2018</a:t>
            </a:fld>
            <a:endParaRPr lang="en-US"/>
          </a:p>
        </p:txBody>
      </p:sp>
      <p:sp>
        <p:nvSpPr>
          <p:cNvPr id="5" name="Footer Placeholder 4">
            <a:extLst>
              <a:ext uri="{FF2B5EF4-FFF2-40B4-BE49-F238E27FC236}">
                <a16:creationId xmlns:a16="http://schemas.microsoft.com/office/drawing/2014/main" id="{BC3675EF-7043-6247-A5E2-81A12DC97C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FC9F0F-AA5B-274B-A107-170E0B4F82BD}"/>
              </a:ext>
            </a:extLst>
          </p:cNvPr>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36253498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09F7B-8C80-F549-B59B-52EBE4855B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147D3-BD28-6846-8C05-69D489B0433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E3AF51-F59B-1F4F-9637-634F6BDF729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9DD056-97FE-204B-A844-570F682DA993}"/>
              </a:ext>
            </a:extLst>
          </p:cNvPr>
          <p:cNvSpPr>
            <a:spLocks noGrp="1"/>
          </p:cNvSpPr>
          <p:nvPr>
            <p:ph type="dt" sz="half" idx="10"/>
          </p:nvPr>
        </p:nvSpPr>
        <p:spPr/>
        <p:txBody>
          <a:bodyPr/>
          <a:lstStyle/>
          <a:p>
            <a:fld id="{82D19060-85C8-B644-B8A2-A53701F9C725}" type="datetimeFigureOut">
              <a:rPr lang="en-US" smtClean="0"/>
              <a:t>11/8/2018</a:t>
            </a:fld>
            <a:endParaRPr lang="en-US"/>
          </a:p>
        </p:txBody>
      </p:sp>
      <p:sp>
        <p:nvSpPr>
          <p:cNvPr id="6" name="Footer Placeholder 5">
            <a:extLst>
              <a:ext uri="{FF2B5EF4-FFF2-40B4-BE49-F238E27FC236}">
                <a16:creationId xmlns:a16="http://schemas.microsoft.com/office/drawing/2014/main" id="{DA725B0F-8A58-3E4E-9FB4-2A763E72A6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62E583-E7CC-CC4D-86E2-B7F6A40A0284}"/>
              </a:ext>
            </a:extLst>
          </p:cNvPr>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11690271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13944-C1A0-D446-A615-0AC1A89575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393E36-0533-984E-99CB-8C96091E76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EA8F96-AD54-EC48-9F96-492B6A748DA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42887B-67C4-7C41-A063-B0FBC3C905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FEA4401-2F2F-CF49-8113-19BBC7307F6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54986D-110E-8C47-B8A0-13AFD4F9F55C}"/>
              </a:ext>
            </a:extLst>
          </p:cNvPr>
          <p:cNvSpPr>
            <a:spLocks noGrp="1"/>
          </p:cNvSpPr>
          <p:nvPr>
            <p:ph type="dt" sz="half" idx="10"/>
          </p:nvPr>
        </p:nvSpPr>
        <p:spPr/>
        <p:txBody>
          <a:bodyPr/>
          <a:lstStyle/>
          <a:p>
            <a:fld id="{82D19060-85C8-B644-B8A2-A53701F9C725}" type="datetimeFigureOut">
              <a:rPr lang="en-US" smtClean="0"/>
              <a:t>11/8/2018</a:t>
            </a:fld>
            <a:endParaRPr lang="en-US"/>
          </a:p>
        </p:txBody>
      </p:sp>
      <p:sp>
        <p:nvSpPr>
          <p:cNvPr id="8" name="Footer Placeholder 7">
            <a:extLst>
              <a:ext uri="{FF2B5EF4-FFF2-40B4-BE49-F238E27FC236}">
                <a16:creationId xmlns:a16="http://schemas.microsoft.com/office/drawing/2014/main" id="{321FA2B8-5065-A649-BB94-7BD5538462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EBBD93-969E-BD4E-BBD1-872A126DA3F2}"/>
              </a:ext>
            </a:extLst>
          </p:cNvPr>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104978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pPr/>
              <a:t>11/8/2018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7C948-ACD9-F143-9C1A-5365BA38C2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08BAFC-DCF8-3D46-A4DC-0562166F6AD8}"/>
              </a:ext>
            </a:extLst>
          </p:cNvPr>
          <p:cNvSpPr>
            <a:spLocks noGrp="1"/>
          </p:cNvSpPr>
          <p:nvPr>
            <p:ph type="dt" sz="half" idx="10"/>
          </p:nvPr>
        </p:nvSpPr>
        <p:spPr/>
        <p:txBody>
          <a:bodyPr/>
          <a:lstStyle/>
          <a:p>
            <a:fld id="{82D19060-85C8-B644-B8A2-A53701F9C725}" type="datetimeFigureOut">
              <a:rPr lang="en-US" smtClean="0"/>
              <a:t>11/8/2018</a:t>
            </a:fld>
            <a:endParaRPr lang="en-US"/>
          </a:p>
        </p:txBody>
      </p:sp>
      <p:sp>
        <p:nvSpPr>
          <p:cNvPr id="4" name="Footer Placeholder 3">
            <a:extLst>
              <a:ext uri="{FF2B5EF4-FFF2-40B4-BE49-F238E27FC236}">
                <a16:creationId xmlns:a16="http://schemas.microsoft.com/office/drawing/2014/main" id="{1BF0CDC6-8ACE-344D-B7DA-CC8EA77803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7E84C5-7B3A-0D40-8279-FC3EDBA2D2B2}"/>
              </a:ext>
            </a:extLst>
          </p:cNvPr>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13346957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5F4AF0-4597-4948-8DF4-F9E2A8CBBDFB}"/>
              </a:ext>
            </a:extLst>
          </p:cNvPr>
          <p:cNvSpPr>
            <a:spLocks noGrp="1"/>
          </p:cNvSpPr>
          <p:nvPr>
            <p:ph type="dt" sz="half" idx="10"/>
          </p:nvPr>
        </p:nvSpPr>
        <p:spPr/>
        <p:txBody>
          <a:bodyPr/>
          <a:lstStyle/>
          <a:p>
            <a:fld id="{82D19060-85C8-B644-B8A2-A53701F9C725}" type="datetimeFigureOut">
              <a:rPr lang="en-US" smtClean="0"/>
              <a:t>11/8/2018</a:t>
            </a:fld>
            <a:endParaRPr lang="en-US"/>
          </a:p>
        </p:txBody>
      </p:sp>
      <p:sp>
        <p:nvSpPr>
          <p:cNvPr id="3" name="Footer Placeholder 2">
            <a:extLst>
              <a:ext uri="{FF2B5EF4-FFF2-40B4-BE49-F238E27FC236}">
                <a16:creationId xmlns:a16="http://schemas.microsoft.com/office/drawing/2014/main" id="{0EAB29BF-8484-A641-9ED8-65F8B45C89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6434F7-D199-9642-BD1E-1735E971FD46}"/>
              </a:ext>
            </a:extLst>
          </p:cNvPr>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25310959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5A8B0-7313-ED4B-88E5-F1286A0665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04B556-1828-384A-8592-9A2FFA5E67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FC4400-E936-7F48-B849-B9B349CB3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A9978C-45EA-E442-B197-36187580F938}"/>
              </a:ext>
            </a:extLst>
          </p:cNvPr>
          <p:cNvSpPr>
            <a:spLocks noGrp="1"/>
          </p:cNvSpPr>
          <p:nvPr>
            <p:ph type="dt" sz="half" idx="10"/>
          </p:nvPr>
        </p:nvSpPr>
        <p:spPr/>
        <p:txBody>
          <a:bodyPr/>
          <a:lstStyle/>
          <a:p>
            <a:fld id="{82D19060-85C8-B644-B8A2-A53701F9C725}" type="datetimeFigureOut">
              <a:rPr lang="en-US" smtClean="0"/>
              <a:t>11/8/2018</a:t>
            </a:fld>
            <a:endParaRPr lang="en-US"/>
          </a:p>
        </p:txBody>
      </p:sp>
      <p:sp>
        <p:nvSpPr>
          <p:cNvPr id="6" name="Footer Placeholder 5">
            <a:extLst>
              <a:ext uri="{FF2B5EF4-FFF2-40B4-BE49-F238E27FC236}">
                <a16:creationId xmlns:a16="http://schemas.microsoft.com/office/drawing/2014/main" id="{077E5FB0-9724-7D4B-BAA9-849A022175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F80BFE-9F3C-DB47-B5FA-841234302020}"/>
              </a:ext>
            </a:extLst>
          </p:cNvPr>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20841513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5D9F-6640-9743-8DD4-1519CFF191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4813E8-FC94-BC41-BF22-1A70A8E897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5E55DC-87E8-C34F-A71C-DFFB0B5710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59E3A66-1412-2B47-AAB1-1D36CAB0BA46}"/>
              </a:ext>
            </a:extLst>
          </p:cNvPr>
          <p:cNvSpPr>
            <a:spLocks noGrp="1"/>
          </p:cNvSpPr>
          <p:nvPr>
            <p:ph type="dt" sz="half" idx="10"/>
          </p:nvPr>
        </p:nvSpPr>
        <p:spPr/>
        <p:txBody>
          <a:bodyPr/>
          <a:lstStyle/>
          <a:p>
            <a:fld id="{82D19060-85C8-B644-B8A2-A53701F9C725}" type="datetimeFigureOut">
              <a:rPr lang="en-US" smtClean="0"/>
              <a:t>11/8/2018</a:t>
            </a:fld>
            <a:endParaRPr lang="en-US"/>
          </a:p>
        </p:txBody>
      </p:sp>
      <p:sp>
        <p:nvSpPr>
          <p:cNvPr id="6" name="Footer Placeholder 5">
            <a:extLst>
              <a:ext uri="{FF2B5EF4-FFF2-40B4-BE49-F238E27FC236}">
                <a16:creationId xmlns:a16="http://schemas.microsoft.com/office/drawing/2014/main" id="{3DF93EA8-3E0D-DF41-9428-06C0327E6C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695319-060E-5145-9112-0F507F1248A1}"/>
              </a:ext>
            </a:extLst>
          </p:cNvPr>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18261030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EAE40-7896-5645-BDAE-01C39E46CA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CDB971-C68B-9649-9AF6-672BCC340B3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43B511-B469-D041-8783-E3FC900BA22A}"/>
              </a:ext>
            </a:extLst>
          </p:cNvPr>
          <p:cNvSpPr>
            <a:spLocks noGrp="1"/>
          </p:cNvSpPr>
          <p:nvPr>
            <p:ph type="dt" sz="half" idx="10"/>
          </p:nvPr>
        </p:nvSpPr>
        <p:spPr/>
        <p:txBody>
          <a:bodyPr/>
          <a:lstStyle/>
          <a:p>
            <a:fld id="{82D19060-85C8-B644-B8A2-A53701F9C725}" type="datetimeFigureOut">
              <a:rPr lang="en-US" smtClean="0"/>
              <a:t>11/8/2018</a:t>
            </a:fld>
            <a:endParaRPr lang="en-US"/>
          </a:p>
        </p:txBody>
      </p:sp>
      <p:sp>
        <p:nvSpPr>
          <p:cNvPr id="5" name="Footer Placeholder 4">
            <a:extLst>
              <a:ext uri="{FF2B5EF4-FFF2-40B4-BE49-F238E27FC236}">
                <a16:creationId xmlns:a16="http://schemas.microsoft.com/office/drawing/2014/main" id="{E63B7D34-0FAC-9A4A-8CC4-7A0A8D7F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76593-6F62-5C4D-9279-F3760640E66A}"/>
              </a:ext>
            </a:extLst>
          </p:cNvPr>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38367873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3702EE-8E7E-8349-9AB6-BF2871FACC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6CD665-3808-9247-83B4-4EE73BA1716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CC3331-CE16-6B41-A164-D2E78B72D115}"/>
              </a:ext>
            </a:extLst>
          </p:cNvPr>
          <p:cNvSpPr>
            <a:spLocks noGrp="1"/>
          </p:cNvSpPr>
          <p:nvPr>
            <p:ph type="dt" sz="half" idx="10"/>
          </p:nvPr>
        </p:nvSpPr>
        <p:spPr/>
        <p:txBody>
          <a:bodyPr/>
          <a:lstStyle/>
          <a:p>
            <a:fld id="{82D19060-85C8-B644-B8A2-A53701F9C725}" type="datetimeFigureOut">
              <a:rPr lang="en-US" smtClean="0"/>
              <a:t>11/8/2018</a:t>
            </a:fld>
            <a:endParaRPr lang="en-US"/>
          </a:p>
        </p:txBody>
      </p:sp>
      <p:sp>
        <p:nvSpPr>
          <p:cNvPr id="5" name="Footer Placeholder 4">
            <a:extLst>
              <a:ext uri="{FF2B5EF4-FFF2-40B4-BE49-F238E27FC236}">
                <a16:creationId xmlns:a16="http://schemas.microsoft.com/office/drawing/2014/main" id="{A38340D3-ED72-9642-9E13-B6162B5FF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C8AEC0-5707-7D48-8E65-08A69C3BE46D}"/>
              </a:ext>
            </a:extLst>
          </p:cNvPr>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23539123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415611" y="992767"/>
            <a:ext cx="11360800" cy="2736800"/>
          </a:xfrm>
          <a:prstGeom prst="rect">
            <a:avLst/>
          </a:prstGeom>
        </p:spPr>
        <p:txBody>
          <a:bodyPr wrap="square" lIns="91425" tIns="91425" rIns="91425" bIns="91425" anchor="b" anchorCtr="0"/>
          <a:lstStyle>
            <a:lvl1pPr lvl="0" algn="ctr">
              <a:spcBef>
                <a:spcPts val="0"/>
              </a:spcBef>
              <a:buSzPts val="5200"/>
              <a:buNone/>
              <a:defRPr sz="6933"/>
            </a:lvl1pPr>
            <a:lvl2pPr lvl="1" algn="ctr">
              <a:spcBef>
                <a:spcPts val="0"/>
              </a:spcBef>
              <a:buSzPts val="5200"/>
              <a:buNone/>
              <a:defRPr sz="6933"/>
            </a:lvl2pPr>
            <a:lvl3pPr lvl="2" algn="ctr">
              <a:spcBef>
                <a:spcPts val="0"/>
              </a:spcBef>
              <a:buSzPts val="5200"/>
              <a:buNone/>
              <a:defRPr sz="6933"/>
            </a:lvl3pPr>
            <a:lvl4pPr lvl="3" algn="ctr">
              <a:spcBef>
                <a:spcPts val="0"/>
              </a:spcBef>
              <a:buSzPts val="5200"/>
              <a:buNone/>
              <a:defRPr sz="6933"/>
            </a:lvl4pPr>
            <a:lvl5pPr lvl="4" algn="ctr">
              <a:spcBef>
                <a:spcPts val="0"/>
              </a:spcBef>
              <a:buSzPts val="5200"/>
              <a:buNone/>
              <a:defRPr sz="6933"/>
            </a:lvl5pPr>
            <a:lvl6pPr lvl="5" algn="ctr">
              <a:spcBef>
                <a:spcPts val="0"/>
              </a:spcBef>
              <a:buSzPts val="5200"/>
              <a:buNone/>
              <a:defRPr sz="6933"/>
            </a:lvl6pPr>
            <a:lvl7pPr lvl="6" algn="ctr">
              <a:spcBef>
                <a:spcPts val="0"/>
              </a:spcBef>
              <a:buSzPts val="5200"/>
              <a:buNone/>
              <a:defRPr sz="6933"/>
            </a:lvl7pPr>
            <a:lvl8pPr lvl="7" algn="ctr">
              <a:spcBef>
                <a:spcPts val="0"/>
              </a:spcBef>
              <a:buSzPts val="5200"/>
              <a:buNone/>
              <a:defRPr sz="6933"/>
            </a:lvl8pPr>
            <a:lvl9pPr lvl="8" algn="ctr">
              <a:spcBef>
                <a:spcPts val="0"/>
              </a:spcBef>
              <a:buSzPts val="5200"/>
              <a:buNone/>
              <a:defRPr sz="6933"/>
            </a:lvl9pPr>
          </a:lstStyle>
          <a:p>
            <a:endParaRPr/>
          </a:p>
        </p:txBody>
      </p:sp>
      <p:sp>
        <p:nvSpPr>
          <p:cNvPr id="11" name="Shape 11"/>
          <p:cNvSpPr txBox="1">
            <a:spLocks noGrp="1"/>
          </p:cNvSpPr>
          <p:nvPr>
            <p:ph type="subTitle" idx="1"/>
          </p:nvPr>
        </p:nvSpPr>
        <p:spPr>
          <a:xfrm>
            <a:off x="415600" y="3778833"/>
            <a:ext cx="11360800" cy="1056800"/>
          </a:xfrm>
          <a:prstGeom prst="rect">
            <a:avLst/>
          </a:prstGeom>
        </p:spPr>
        <p:txBody>
          <a:bodyPr wrap="square" lIns="91425" tIns="91425" rIns="91425" bIns="91425" anchor="t" anchorCtr="0"/>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Shape 12"/>
          <p:cNvSpPr txBox="1">
            <a:spLocks noGrp="1"/>
          </p:cNvSpPr>
          <p:nvPr>
            <p:ph type="sldNum" idx="12"/>
          </p:nvPr>
        </p:nvSpPr>
        <p:spPr>
          <a:xfrm>
            <a:off x="11296611" y="6217623"/>
            <a:ext cx="731600" cy="524800"/>
          </a:xfrm>
          <a:prstGeom prst="rect">
            <a:avLst/>
          </a:prstGeom>
        </p:spPr>
        <p:txBody>
          <a:bodyPr wrap="square"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450211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15600" y="2867800"/>
            <a:ext cx="11360800" cy="1122400"/>
          </a:xfrm>
          <a:prstGeom prst="rect">
            <a:avLst/>
          </a:prstGeom>
        </p:spPr>
        <p:txBody>
          <a:bodyPr wrap="square" lIns="91425" tIns="91425" rIns="91425" bIns="91425" anchor="ctr" anchorCtr="0"/>
          <a:lstStyle>
            <a:lvl1pPr lvl="0" algn="ctr">
              <a:spcBef>
                <a:spcPts val="0"/>
              </a:spcBef>
              <a:buSzPts val="3600"/>
              <a:buNone/>
              <a:defRPr sz="4800"/>
            </a:lvl1pPr>
            <a:lvl2pPr lvl="1" algn="ctr">
              <a:spcBef>
                <a:spcPts val="0"/>
              </a:spcBef>
              <a:buSzPts val="3600"/>
              <a:buNone/>
              <a:defRPr sz="4800"/>
            </a:lvl2pPr>
            <a:lvl3pPr lvl="2" algn="ctr">
              <a:spcBef>
                <a:spcPts val="0"/>
              </a:spcBef>
              <a:buSzPts val="3600"/>
              <a:buNone/>
              <a:defRPr sz="4800"/>
            </a:lvl3pPr>
            <a:lvl4pPr lvl="3" algn="ctr">
              <a:spcBef>
                <a:spcPts val="0"/>
              </a:spcBef>
              <a:buSzPts val="3600"/>
              <a:buNone/>
              <a:defRPr sz="4800"/>
            </a:lvl4pPr>
            <a:lvl5pPr lvl="4" algn="ctr">
              <a:spcBef>
                <a:spcPts val="0"/>
              </a:spcBef>
              <a:buSzPts val="3600"/>
              <a:buNone/>
              <a:defRPr sz="4800"/>
            </a:lvl5pPr>
            <a:lvl6pPr lvl="5" algn="ctr">
              <a:spcBef>
                <a:spcPts val="0"/>
              </a:spcBef>
              <a:buSzPts val="3600"/>
              <a:buNone/>
              <a:defRPr sz="4800"/>
            </a:lvl6pPr>
            <a:lvl7pPr lvl="6" algn="ctr">
              <a:spcBef>
                <a:spcPts val="0"/>
              </a:spcBef>
              <a:buSzPts val="3600"/>
              <a:buNone/>
              <a:defRPr sz="4800"/>
            </a:lvl7pPr>
            <a:lvl8pPr lvl="7" algn="ctr">
              <a:spcBef>
                <a:spcPts val="0"/>
              </a:spcBef>
              <a:buSzPts val="3600"/>
              <a:buNone/>
              <a:defRPr sz="4800"/>
            </a:lvl8pPr>
            <a:lvl9pPr lvl="8" algn="ctr">
              <a:spcBef>
                <a:spcPts val="0"/>
              </a:spcBef>
              <a:buSzPts val="3600"/>
              <a:buNone/>
              <a:defRPr sz="4800"/>
            </a:lvl9pPr>
          </a:lstStyle>
          <a:p>
            <a:endParaRPr/>
          </a:p>
        </p:txBody>
      </p:sp>
      <p:sp>
        <p:nvSpPr>
          <p:cNvPr id="15" name="Shape 15"/>
          <p:cNvSpPr txBox="1">
            <a:spLocks noGrp="1"/>
          </p:cNvSpPr>
          <p:nvPr>
            <p:ph type="sldNum" idx="12"/>
          </p:nvPr>
        </p:nvSpPr>
        <p:spPr>
          <a:xfrm>
            <a:off x="11296611" y="6217623"/>
            <a:ext cx="731600" cy="524800"/>
          </a:xfrm>
          <a:prstGeom prst="rect">
            <a:avLst/>
          </a:prstGeom>
        </p:spPr>
        <p:txBody>
          <a:bodyPr wrap="square"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2694211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wrap="square" lIns="91425" tIns="91425" rIns="91425" bIns="91425" anchor="t" anchorCtr="0"/>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wrap="square" lIns="91425" tIns="91425" rIns="91425" bIns="91425" anchor="t" anchorCtr="0"/>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a:endParaRPr/>
          </a:p>
        </p:txBody>
      </p:sp>
      <p:sp>
        <p:nvSpPr>
          <p:cNvPr id="19" name="Shape 19"/>
          <p:cNvSpPr txBox="1">
            <a:spLocks noGrp="1"/>
          </p:cNvSpPr>
          <p:nvPr>
            <p:ph type="sldNum" idx="12"/>
          </p:nvPr>
        </p:nvSpPr>
        <p:spPr>
          <a:xfrm>
            <a:off x="11296611" y="6217623"/>
            <a:ext cx="731600" cy="524800"/>
          </a:xfrm>
          <a:prstGeom prst="rect">
            <a:avLst/>
          </a:prstGeom>
        </p:spPr>
        <p:txBody>
          <a:bodyPr wrap="square"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8889438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15600" y="593367"/>
            <a:ext cx="11360800" cy="763600"/>
          </a:xfrm>
          <a:prstGeom prst="rect">
            <a:avLst/>
          </a:prstGeom>
        </p:spPr>
        <p:txBody>
          <a:bodyPr wrap="square" lIns="91425" tIns="91425" rIns="91425" bIns="91425" anchor="t" anchorCtr="0"/>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a:p>
        </p:txBody>
      </p:sp>
      <p:sp>
        <p:nvSpPr>
          <p:cNvPr id="22" name="Shape 22"/>
          <p:cNvSpPr txBox="1">
            <a:spLocks noGrp="1"/>
          </p:cNvSpPr>
          <p:nvPr>
            <p:ph type="body" idx="1"/>
          </p:nvPr>
        </p:nvSpPr>
        <p:spPr>
          <a:xfrm>
            <a:off x="415600" y="1536633"/>
            <a:ext cx="5333200" cy="4555200"/>
          </a:xfrm>
          <a:prstGeom prst="rect">
            <a:avLst/>
          </a:prstGeom>
        </p:spPr>
        <p:txBody>
          <a:bodyPr wrap="square" lIns="91425" tIns="91425" rIns="91425" bIns="91425" anchor="t" anchorCtr="0"/>
          <a:lstStyle>
            <a:lvl1pPr lvl="0">
              <a:spcBef>
                <a:spcPts val="0"/>
              </a:spcBef>
              <a:buSzPts val="1400"/>
              <a:buChar char="●"/>
              <a:defRPr sz="1867"/>
            </a:lvl1pPr>
            <a:lvl2pPr lvl="1">
              <a:spcBef>
                <a:spcPts val="0"/>
              </a:spcBef>
              <a:buSzPts val="1200"/>
              <a:buChar char="○"/>
              <a:defRPr sz="1600"/>
            </a:lvl2pPr>
            <a:lvl3pPr lvl="2">
              <a:spcBef>
                <a:spcPts val="0"/>
              </a:spcBef>
              <a:buSzPts val="1200"/>
              <a:buChar char="■"/>
              <a:defRPr sz="1600"/>
            </a:lvl3pPr>
            <a:lvl4pPr lvl="3">
              <a:spcBef>
                <a:spcPts val="0"/>
              </a:spcBef>
              <a:buSzPts val="1200"/>
              <a:buChar char="●"/>
              <a:defRPr sz="1600"/>
            </a:lvl4pPr>
            <a:lvl5pPr lvl="4">
              <a:spcBef>
                <a:spcPts val="0"/>
              </a:spcBef>
              <a:buSzPts val="1200"/>
              <a:buChar char="○"/>
              <a:defRPr sz="1600"/>
            </a:lvl5pPr>
            <a:lvl6pPr lvl="5">
              <a:spcBef>
                <a:spcPts val="0"/>
              </a:spcBef>
              <a:buSzPts val="1200"/>
              <a:buChar char="■"/>
              <a:defRPr sz="1600"/>
            </a:lvl6pPr>
            <a:lvl7pPr lvl="6">
              <a:spcBef>
                <a:spcPts val="0"/>
              </a:spcBef>
              <a:buSzPts val="1200"/>
              <a:buChar char="●"/>
              <a:defRPr sz="1600"/>
            </a:lvl7pPr>
            <a:lvl8pPr lvl="7">
              <a:spcBef>
                <a:spcPts val="0"/>
              </a:spcBef>
              <a:buSzPts val="1200"/>
              <a:buChar char="○"/>
              <a:defRPr sz="1600"/>
            </a:lvl8pPr>
            <a:lvl9pPr lvl="8">
              <a:spcBef>
                <a:spcPts val="0"/>
              </a:spcBef>
              <a:buSzPts val="1200"/>
              <a:buChar char="■"/>
              <a:defRPr sz="1600"/>
            </a:lvl9pPr>
          </a:lstStyle>
          <a:p>
            <a:endParaRPr/>
          </a:p>
        </p:txBody>
      </p:sp>
      <p:sp>
        <p:nvSpPr>
          <p:cNvPr id="23" name="Shape 23"/>
          <p:cNvSpPr txBox="1">
            <a:spLocks noGrp="1"/>
          </p:cNvSpPr>
          <p:nvPr>
            <p:ph type="body" idx="2"/>
          </p:nvPr>
        </p:nvSpPr>
        <p:spPr>
          <a:xfrm>
            <a:off x="6443200" y="1536633"/>
            <a:ext cx="5333200" cy="4555200"/>
          </a:xfrm>
          <a:prstGeom prst="rect">
            <a:avLst/>
          </a:prstGeom>
        </p:spPr>
        <p:txBody>
          <a:bodyPr wrap="square" lIns="91425" tIns="91425" rIns="91425" bIns="91425" anchor="t" anchorCtr="0"/>
          <a:lstStyle>
            <a:lvl1pPr lvl="0">
              <a:spcBef>
                <a:spcPts val="0"/>
              </a:spcBef>
              <a:buSzPts val="1400"/>
              <a:buChar char="●"/>
              <a:defRPr sz="1867"/>
            </a:lvl1pPr>
            <a:lvl2pPr lvl="1">
              <a:spcBef>
                <a:spcPts val="0"/>
              </a:spcBef>
              <a:buSzPts val="1200"/>
              <a:buChar char="○"/>
              <a:defRPr sz="1600"/>
            </a:lvl2pPr>
            <a:lvl3pPr lvl="2">
              <a:spcBef>
                <a:spcPts val="0"/>
              </a:spcBef>
              <a:buSzPts val="1200"/>
              <a:buChar char="■"/>
              <a:defRPr sz="1600"/>
            </a:lvl3pPr>
            <a:lvl4pPr lvl="3">
              <a:spcBef>
                <a:spcPts val="0"/>
              </a:spcBef>
              <a:buSzPts val="1200"/>
              <a:buChar char="●"/>
              <a:defRPr sz="1600"/>
            </a:lvl4pPr>
            <a:lvl5pPr lvl="4">
              <a:spcBef>
                <a:spcPts val="0"/>
              </a:spcBef>
              <a:buSzPts val="1200"/>
              <a:buChar char="○"/>
              <a:defRPr sz="1600"/>
            </a:lvl5pPr>
            <a:lvl6pPr lvl="5">
              <a:spcBef>
                <a:spcPts val="0"/>
              </a:spcBef>
              <a:buSzPts val="1200"/>
              <a:buChar char="■"/>
              <a:defRPr sz="1600"/>
            </a:lvl6pPr>
            <a:lvl7pPr lvl="6">
              <a:spcBef>
                <a:spcPts val="0"/>
              </a:spcBef>
              <a:buSzPts val="1200"/>
              <a:buChar char="●"/>
              <a:defRPr sz="1600"/>
            </a:lvl7pPr>
            <a:lvl8pPr lvl="7">
              <a:spcBef>
                <a:spcPts val="0"/>
              </a:spcBef>
              <a:buSzPts val="1200"/>
              <a:buChar char="○"/>
              <a:defRPr sz="1600"/>
            </a:lvl8pPr>
            <a:lvl9pPr lvl="8">
              <a:spcBef>
                <a:spcPts val="0"/>
              </a:spcBef>
              <a:buSzPts val="1200"/>
              <a:buChar char="■"/>
              <a:defRPr sz="1600"/>
            </a:lvl9pPr>
          </a:lstStyle>
          <a:p>
            <a:endParaRPr/>
          </a:p>
        </p:txBody>
      </p:sp>
      <p:sp>
        <p:nvSpPr>
          <p:cNvPr id="24" name="Shape 24"/>
          <p:cNvSpPr txBox="1">
            <a:spLocks noGrp="1"/>
          </p:cNvSpPr>
          <p:nvPr>
            <p:ph type="sldNum" idx="12"/>
          </p:nvPr>
        </p:nvSpPr>
        <p:spPr>
          <a:xfrm>
            <a:off x="11296611" y="6217623"/>
            <a:ext cx="731600" cy="524800"/>
          </a:xfrm>
          <a:prstGeom prst="rect">
            <a:avLst/>
          </a:prstGeom>
        </p:spPr>
        <p:txBody>
          <a:bodyPr wrap="square"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409997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pPr/>
              <a:t>11/8/2018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15600" y="593367"/>
            <a:ext cx="11360800" cy="763600"/>
          </a:xfrm>
          <a:prstGeom prst="rect">
            <a:avLst/>
          </a:prstGeom>
        </p:spPr>
        <p:txBody>
          <a:bodyPr wrap="square" lIns="91425" tIns="91425" rIns="91425" bIns="91425" anchor="t" anchorCtr="0"/>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a:p>
        </p:txBody>
      </p:sp>
      <p:sp>
        <p:nvSpPr>
          <p:cNvPr id="27" name="Shape 27"/>
          <p:cNvSpPr txBox="1">
            <a:spLocks noGrp="1"/>
          </p:cNvSpPr>
          <p:nvPr>
            <p:ph type="sldNum" idx="12"/>
          </p:nvPr>
        </p:nvSpPr>
        <p:spPr>
          <a:xfrm>
            <a:off x="11296611" y="6217623"/>
            <a:ext cx="731600" cy="524800"/>
          </a:xfrm>
          <a:prstGeom prst="rect">
            <a:avLst/>
          </a:prstGeom>
        </p:spPr>
        <p:txBody>
          <a:bodyPr wrap="square"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8312876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15600" y="740800"/>
            <a:ext cx="3744000" cy="1007600"/>
          </a:xfrm>
          <a:prstGeom prst="rect">
            <a:avLst/>
          </a:prstGeom>
        </p:spPr>
        <p:txBody>
          <a:bodyPr wrap="square" lIns="91425" tIns="91425" rIns="91425" bIns="91425" anchor="b" anchorCtr="0"/>
          <a:lstStyle>
            <a:lvl1pPr lvl="0">
              <a:spcBef>
                <a:spcPts val="0"/>
              </a:spcBef>
              <a:buSzPts val="2400"/>
              <a:buNone/>
              <a:defRPr sz="3200"/>
            </a:lvl1pPr>
            <a:lvl2pPr lvl="1">
              <a:spcBef>
                <a:spcPts val="0"/>
              </a:spcBef>
              <a:buSzPts val="2400"/>
              <a:buNone/>
              <a:defRPr sz="3200"/>
            </a:lvl2pPr>
            <a:lvl3pPr lvl="2">
              <a:spcBef>
                <a:spcPts val="0"/>
              </a:spcBef>
              <a:buSzPts val="2400"/>
              <a:buNone/>
              <a:defRPr sz="3200"/>
            </a:lvl3pPr>
            <a:lvl4pPr lvl="3">
              <a:spcBef>
                <a:spcPts val="0"/>
              </a:spcBef>
              <a:buSzPts val="2400"/>
              <a:buNone/>
              <a:defRPr sz="3200"/>
            </a:lvl4pPr>
            <a:lvl5pPr lvl="4">
              <a:spcBef>
                <a:spcPts val="0"/>
              </a:spcBef>
              <a:buSzPts val="2400"/>
              <a:buNone/>
              <a:defRPr sz="3200"/>
            </a:lvl5pPr>
            <a:lvl6pPr lvl="5">
              <a:spcBef>
                <a:spcPts val="0"/>
              </a:spcBef>
              <a:buSzPts val="2400"/>
              <a:buNone/>
              <a:defRPr sz="3200"/>
            </a:lvl6pPr>
            <a:lvl7pPr lvl="6">
              <a:spcBef>
                <a:spcPts val="0"/>
              </a:spcBef>
              <a:buSzPts val="2400"/>
              <a:buNone/>
              <a:defRPr sz="3200"/>
            </a:lvl7pPr>
            <a:lvl8pPr lvl="7">
              <a:spcBef>
                <a:spcPts val="0"/>
              </a:spcBef>
              <a:buSzPts val="2400"/>
              <a:buNone/>
              <a:defRPr sz="3200"/>
            </a:lvl8pPr>
            <a:lvl9pPr lvl="8">
              <a:spcBef>
                <a:spcPts val="0"/>
              </a:spcBef>
              <a:buSzPts val="2400"/>
              <a:buNone/>
              <a:defRPr sz="3200"/>
            </a:lvl9pPr>
          </a:lstStyle>
          <a:p>
            <a:endParaRPr/>
          </a:p>
        </p:txBody>
      </p:sp>
      <p:sp>
        <p:nvSpPr>
          <p:cNvPr id="30" name="Shape 30"/>
          <p:cNvSpPr txBox="1">
            <a:spLocks noGrp="1"/>
          </p:cNvSpPr>
          <p:nvPr>
            <p:ph type="body" idx="1"/>
          </p:nvPr>
        </p:nvSpPr>
        <p:spPr>
          <a:xfrm>
            <a:off x="415600" y="1852800"/>
            <a:ext cx="3744000" cy="4239200"/>
          </a:xfrm>
          <a:prstGeom prst="rect">
            <a:avLst/>
          </a:prstGeom>
        </p:spPr>
        <p:txBody>
          <a:bodyPr wrap="square" lIns="91425" tIns="91425" rIns="91425" bIns="91425" anchor="t" anchorCtr="0"/>
          <a:lstStyle>
            <a:lvl1pPr lvl="0">
              <a:spcBef>
                <a:spcPts val="0"/>
              </a:spcBef>
              <a:buSzPts val="1200"/>
              <a:buChar char="●"/>
              <a:defRPr sz="1600"/>
            </a:lvl1pPr>
            <a:lvl2pPr lvl="1">
              <a:spcBef>
                <a:spcPts val="0"/>
              </a:spcBef>
              <a:buSzPts val="1200"/>
              <a:buChar char="○"/>
              <a:defRPr sz="1600"/>
            </a:lvl2pPr>
            <a:lvl3pPr lvl="2">
              <a:spcBef>
                <a:spcPts val="0"/>
              </a:spcBef>
              <a:buSzPts val="1200"/>
              <a:buChar char="■"/>
              <a:defRPr sz="1600"/>
            </a:lvl3pPr>
            <a:lvl4pPr lvl="3">
              <a:spcBef>
                <a:spcPts val="0"/>
              </a:spcBef>
              <a:buSzPts val="1200"/>
              <a:buChar char="●"/>
              <a:defRPr sz="1600"/>
            </a:lvl4pPr>
            <a:lvl5pPr lvl="4">
              <a:spcBef>
                <a:spcPts val="0"/>
              </a:spcBef>
              <a:buSzPts val="1200"/>
              <a:buChar char="○"/>
              <a:defRPr sz="1600"/>
            </a:lvl5pPr>
            <a:lvl6pPr lvl="5">
              <a:spcBef>
                <a:spcPts val="0"/>
              </a:spcBef>
              <a:buSzPts val="1200"/>
              <a:buChar char="■"/>
              <a:defRPr sz="1600"/>
            </a:lvl6pPr>
            <a:lvl7pPr lvl="6">
              <a:spcBef>
                <a:spcPts val="0"/>
              </a:spcBef>
              <a:buSzPts val="1200"/>
              <a:buChar char="●"/>
              <a:defRPr sz="1600"/>
            </a:lvl7pPr>
            <a:lvl8pPr lvl="7">
              <a:spcBef>
                <a:spcPts val="0"/>
              </a:spcBef>
              <a:buSzPts val="1200"/>
              <a:buChar char="○"/>
              <a:defRPr sz="1600"/>
            </a:lvl8pPr>
            <a:lvl9pPr lvl="8">
              <a:spcBef>
                <a:spcPts val="0"/>
              </a:spcBef>
              <a:buSzPts val="1200"/>
              <a:buChar char="■"/>
              <a:defRPr sz="1600"/>
            </a:lvl9pPr>
          </a:lstStyle>
          <a:p>
            <a:endParaRPr/>
          </a:p>
        </p:txBody>
      </p:sp>
      <p:sp>
        <p:nvSpPr>
          <p:cNvPr id="31" name="Shape 31"/>
          <p:cNvSpPr txBox="1">
            <a:spLocks noGrp="1"/>
          </p:cNvSpPr>
          <p:nvPr>
            <p:ph type="sldNum" idx="12"/>
          </p:nvPr>
        </p:nvSpPr>
        <p:spPr>
          <a:xfrm>
            <a:off x="11296611" y="6217623"/>
            <a:ext cx="731600" cy="524800"/>
          </a:xfrm>
          <a:prstGeom prst="rect">
            <a:avLst/>
          </a:prstGeom>
        </p:spPr>
        <p:txBody>
          <a:bodyPr wrap="square"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6388273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53667" y="600200"/>
            <a:ext cx="8490400" cy="5454400"/>
          </a:xfrm>
          <a:prstGeom prst="rect">
            <a:avLst/>
          </a:prstGeom>
        </p:spPr>
        <p:txBody>
          <a:bodyPr wrap="square" lIns="91425" tIns="91425" rIns="91425" bIns="91425" anchor="ctr" anchorCtr="0"/>
          <a:lstStyle>
            <a:lvl1pPr lvl="0">
              <a:spcBef>
                <a:spcPts val="0"/>
              </a:spcBef>
              <a:buSzPts val="4800"/>
              <a:buNone/>
              <a:defRPr sz="6400"/>
            </a:lvl1pPr>
            <a:lvl2pPr lvl="1">
              <a:spcBef>
                <a:spcPts val="0"/>
              </a:spcBef>
              <a:buSzPts val="4800"/>
              <a:buNone/>
              <a:defRPr sz="6400"/>
            </a:lvl2pPr>
            <a:lvl3pPr lvl="2">
              <a:spcBef>
                <a:spcPts val="0"/>
              </a:spcBef>
              <a:buSzPts val="4800"/>
              <a:buNone/>
              <a:defRPr sz="6400"/>
            </a:lvl3pPr>
            <a:lvl4pPr lvl="3">
              <a:spcBef>
                <a:spcPts val="0"/>
              </a:spcBef>
              <a:buSzPts val="4800"/>
              <a:buNone/>
              <a:defRPr sz="6400"/>
            </a:lvl4pPr>
            <a:lvl5pPr lvl="4">
              <a:spcBef>
                <a:spcPts val="0"/>
              </a:spcBef>
              <a:buSzPts val="4800"/>
              <a:buNone/>
              <a:defRPr sz="6400"/>
            </a:lvl5pPr>
            <a:lvl6pPr lvl="5">
              <a:spcBef>
                <a:spcPts val="0"/>
              </a:spcBef>
              <a:buSzPts val="4800"/>
              <a:buNone/>
              <a:defRPr sz="6400"/>
            </a:lvl6pPr>
            <a:lvl7pPr lvl="6">
              <a:spcBef>
                <a:spcPts val="0"/>
              </a:spcBef>
              <a:buSzPts val="4800"/>
              <a:buNone/>
              <a:defRPr sz="6400"/>
            </a:lvl7pPr>
            <a:lvl8pPr lvl="7">
              <a:spcBef>
                <a:spcPts val="0"/>
              </a:spcBef>
              <a:buSzPts val="4800"/>
              <a:buNone/>
              <a:defRPr sz="6400"/>
            </a:lvl8pPr>
            <a:lvl9pPr lvl="8">
              <a:spcBef>
                <a:spcPts val="0"/>
              </a:spcBef>
              <a:buSzPts val="4800"/>
              <a:buNone/>
              <a:defRPr sz="6400"/>
            </a:lvl9pPr>
          </a:lstStyle>
          <a:p>
            <a:endParaRPr/>
          </a:p>
        </p:txBody>
      </p:sp>
      <p:sp>
        <p:nvSpPr>
          <p:cNvPr id="34" name="Shape 34"/>
          <p:cNvSpPr txBox="1">
            <a:spLocks noGrp="1"/>
          </p:cNvSpPr>
          <p:nvPr>
            <p:ph type="sldNum" idx="12"/>
          </p:nvPr>
        </p:nvSpPr>
        <p:spPr>
          <a:xfrm>
            <a:off x="11296611" y="6217623"/>
            <a:ext cx="731600" cy="524800"/>
          </a:xfrm>
          <a:prstGeom prst="rect">
            <a:avLst/>
          </a:prstGeom>
        </p:spPr>
        <p:txBody>
          <a:bodyPr wrap="square"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41464274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6096000" y="-167"/>
            <a:ext cx="6096000" cy="6858000"/>
          </a:xfrm>
          <a:prstGeom prst="rect">
            <a:avLst/>
          </a:prstGeom>
          <a:solidFill>
            <a:schemeClr val="lt2"/>
          </a:solidFill>
          <a:ln>
            <a:noFill/>
          </a:ln>
        </p:spPr>
        <p:txBody>
          <a:bodyPr wrap="square" lIns="121900" tIns="121900" rIns="121900" bIns="121900" anchor="ctr" anchorCtr="0">
            <a:noAutofit/>
          </a:bodyPr>
          <a:lstStyle/>
          <a:p>
            <a:pPr marL="0" lvl="0" indent="0">
              <a:spcBef>
                <a:spcPts val="0"/>
              </a:spcBef>
              <a:buNone/>
            </a:pPr>
            <a:endParaRPr sz="2400"/>
          </a:p>
        </p:txBody>
      </p:sp>
      <p:sp>
        <p:nvSpPr>
          <p:cNvPr id="37" name="Shape 37"/>
          <p:cNvSpPr txBox="1">
            <a:spLocks noGrp="1"/>
          </p:cNvSpPr>
          <p:nvPr>
            <p:ph type="title"/>
          </p:nvPr>
        </p:nvSpPr>
        <p:spPr>
          <a:xfrm>
            <a:off x="354000" y="1644233"/>
            <a:ext cx="5393600" cy="1976400"/>
          </a:xfrm>
          <a:prstGeom prst="rect">
            <a:avLst/>
          </a:prstGeom>
        </p:spPr>
        <p:txBody>
          <a:bodyPr wrap="square" lIns="91425" tIns="91425" rIns="91425" bIns="91425" anchor="b" anchorCtr="0"/>
          <a:lstStyle>
            <a:lvl1pPr lvl="0" algn="ctr">
              <a:spcBef>
                <a:spcPts val="0"/>
              </a:spcBef>
              <a:buSzPts val="4200"/>
              <a:buNone/>
              <a:defRPr sz="5600"/>
            </a:lvl1pPr>
            <a:lvl2pPr lvl="1" algn="ctr">
              <a:spcBef>
                <a:spcPts val="0"/>
              </a:spcBef>
              <a:buSzPts val="4200"/>
              <a:buNone/>
              <a:defRPr sz="5600"/>
            </a:lvl2pPr>
            <a:lvl3pPr lvl="2" algn="ctr">
              <a:spcBef>
                <a:spcPts val="0"/>
              </a:spcBef>
              <a:buSzPts val="4200"/>
              <a:buNone/>
              <a:defRPr sz="5600"/>
            </a:lvl3pPr>
            <a:lvl4pPr lvl="3" algn="ctr">
              <a:spcBef>
                <a:spcPts val="0"/>
              </a:spcBef>
              <a:buSzPts val="4200"/>
              <a:buNone/>
              <a:defRPr sz="5600"/>
            </a:lvl4pPr>
            <a:lvl5pPr lvl="4" algn="ctr">
              <a:spcBef>
                <a:spcPts val="0"/>
              </a:spcBef>
              <a:buSzPts val="4200"/>
              <a:buNone/>
              <a:defRPr sz="5600"/>
            </a:lvl5pPr>
            <a:lvl6pPr lvl="5" algn="ctr">
              <a:spcBef>
                <a:spcPts val="0"/>
              </a:spcBef>
              <a:buSzPts val="4200"/>
              <a:buNone/>
              <a:defRPr sz="5600"/>
            </a:lvl6pPr>
            <a:lvl7pPr lvl="6" algn="ctr">
              <a:spcBef>
                <a:spcPts val="0"/>
              </a:spcBef>
              <a:buSzPts val="4200"/>
              <a:buNone/>
              <a:defRPr sz="5600"/>
            </a:lvl7pPr>
            <a:lvl8pPr lvl="7" algn="ctr">
              <a:spcBef>
                <a:spcPts val="0"/>
              </a:spcBef>
              <a:buSzPts val="4200"/>
              <a:buNone/>
              <a:defRPr sz="5600"/>
            </a:lvl8pPr>
            <a:lvl9pPr lvl="8" algn="ctr">
              <a:spcBef>
                <a:spcPts val="0"/>
              </a:spcBef>
              <a:buSzPts val="4200"/>
              <a:buNone/>
              <a:defRPr sz="5600"/>
            </a:lvl9pPr>
          </a:lstStyle>
          <a:p>
            <a:endParaRPr/>
          </a:p>
        </p:txBody>
      </p:sp>
      <p:sp>
        <p:nvSpPr>
          <p:cNvPr id="38" name="Shape 38"/>
          <p:cNvSpPr txBox="1">
            <a:spLocks noGrp="1"/>
          </p:cNvSpPr>
          <p:nvPr>
            <p:ph type="subTitle" idx="1"/>
          </p:nvPr>
        </p:nvSpPr>
        <p:spPr>
          <a:xfrm>
            <a:off x="354000" y="3737433"/>
            <a:ext cx="5393600" cy="1646800"/>
          </a:xfrm>
          <a:prstGeom prst="rect">
            <a:avLst/>
          </a:prstGeom>
        </p:spPr>
        <p:txBody>
          <a:bodyPr wrap="square" lIns="91425" tIns="91425" rIns="91425" bIns="91425" anchor="t" anchorCtr="0"/>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Shape 39"/>
          <p:cNvSpPr txBox="1">
            <a:spLocks noGrp="1"/>
          </p:cNvSpPr>
          <p:nvPr>
            <p:ph type="body" idx="2"/>
          </p:nvPr>
        </p:nvSpPr>
        <p:spPr>
          <a:xfrm>
            <a:off x="6586000" y="965433"/>
            <a:ext cx="5116000" cy="4926800"/>
          </a:xfrm>
          <a:prstGeom prst="rect">
            <a:avLst/>
          </a:prstGeom>
        </p:spPr>
        <p:txBody>
          <a:bodyPr wrap="square" lIns="91425" tIns="91425" rIns="91425" bIns="91425" anchor="ctr" anchorCtr="0"/>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a:endParaRPr/>
          </a:p>
        </p:txBody>
      </p:sp>
      <p:sp>
        <p:nvSpPr>
          <p:cNvPr id="40" name="Shape 40"/>
          <p:cNvSpPr txBox="1">
            <a:spLocks noGrp="1"/>
          </p:cNvSpPr>
          <p:nvPr>
            <p:ph type="sldNum" idx="12"/>
          </p:nvPr>
        </p:nvSpPr>
        <p:spPr>
          <a:xfrm>
            <a:off x="11296611" y="6217623"/>
            <a:ext cx="731600" cy="524800"/>
          </a:xfrm>
          <a:prstGeom prst="rect">
            <a:avLst/>
          </a:prstGeom>
        </p:spPr>
        <p:txBody>
          <a:bodyPr wrap="square"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7000255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415600" y="5640767"/>
            <a:ext cx="7998400" cy="806800"/>
          </a:xfrm>
          <a:prstGeom prst="rect">
            <a:avLst/>
          </a:prstGeom>
        </p:spPr>
        <p:txBody>
          <a:bodyPr wrap="square" lIns="91425" tIns="91425" rIns="91425" bIns="91425" anchor="ctr" anchorCtr="0"/>
          <a:lstStyle>
            <a:lvl1pPr lvl="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11296611" y="6217623"/>
            <a:ext cx="731600" cy="524800"/>
          </a:xfrm>
          <a:prstGeom prst="rect">
            <a:avLst/>
          </a:prstGeom>
        </p:spPr>
        <p:txBody>
          <a:bodyPr wrap="square"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193624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15600" y="1474833"/>
            <a:ext cx="11360800" cy="2618000"/>
          </a:xfrm>
          <a:prstGeom prst="rect">
            <a:avLst/>
          </a:prstGeom>
        </p:spPr>
        <p:txBody>
          <a:bodyPr wrap="square" lIns="91425" tIns="91425" rIns="91425" bIns="91425" anchor="b" anchorCtr="0"/>
          <a:lstStyle>
            <a:lvl1pPr lvl="0" algn="ctr">
              <a:spcBef>
                <a:spcPts val="0"/>
              </a:spcBef>
              <a:buSzPts val="12000"/>
              <a:buNone/>
              <a:defRPr sz="16000"/>
            </a:lvl1pPr>
            <a:lvl2pPr lvl="1" algn="ctr">
              <a:spcBef>
                <a:spcPts val="0"/>
              </a:spcBef>
              <a:buSzPts val="12000"/>
              <a:buNone/>
              <a:defRPr sz="16000"/>
            </a:lvl2pPr>
            <a:lvl3pPr lvl="2" algn="ctr">
              <a:spcBef>
                <a:spcPts val="0"/>
              </a:spcBef>
              <a:buSzPts val="12000"/>
              <a:buNone/>
              <a:defRPr sz="16000"/>
            </a:lvl3pPr>
            <a:lvl4pPr lvl="3" algn="ctr">
              <a:spcBef>
                <a:spcPts val="0"/>
              </a:spcBef>
              <a:buSzPts val="12000"/>
              <a:buNone/>
              <a:defRPr sz="16000"/>
            </a:lvl4pPr>
            <a:lvl5pPr lvl="4" algn="ctr">
              <a:spcBef>
                <a:spcPts val="0"/>
              </a:spcBef>
              <a:buSzPts val="12000"/>
              <a:buNone/>
              <a:defRPr sz="16000"/>
            </a:lvl5pPr>
            <a:lvl6pPr lvl="5" algn="ctr">
              <a:spcBef>
                <a:spcPts val="0"/>
              </a:spcBef>
              <a:buSzPts val="12000"/>
              <a:buNone/>
              <a:defRPr sz="16000"/>
            </a:lvl6pPr>
            <a:lvl7pPr lvl="6" algn="ctr">
              <a:spcBef>
                <a:spcPts val="0"/>
              </a:spcBef>
              <a:buSzPts val="12000"/>
              <a:buNone/>
              <a:defRPr sz="16000"/>
            </a:lvl7pPr>
            <a:lvl8pPr lvl="7" algn="ctr">
              <a:spcBef>
                <a:spcPts val="0"/>
              </a:spcBef>
              <a:buSzPts val="12000"/>
              <a:buNone/>
              <a:defRPr sz="16000"/>
            </a:lvl8pPr>
            <a:lvl9pPr lvl="8" algn="ctr">
              <a:spcBef>
                <a:spcPts val="0"/>
              </a:spcBef>
              <a:buSzPts val="12000"/>
              <a:buNone/>
              <a:defRPr sz="16000"/>
            </a:lvl9pPr>
          </a:lstStyle>
          <a:p>
            <a:endParaRPr/>
          </a:p>
        </p:txBody>
      </p:sp>
      <p:sp>
        <p:nvSpPr>
          <p:cNvPr id="46" name="Shape 46"/>
          <p:cNvSpPr txBox="1">
            <a:spLocks noGrp="1"/>
          </p:cNvSpPr>
          <p:nvPr>
            <p:ph type="body" idx="1"/>
          </p:nvPr>
        </p:nvSpPr>
        <p:spPr>
          <a:xfrm>
            <a:off x="415600" y="4202967"/>
            <a:ext cx="11360800" cy="1734400"/>
          </a:xfrm>
          <a:prstGeom prst="rect">
            <a:avLst/>
          </a:prstGeom>
        </p:spPr>
        <p:txBody>
          <a:bodyPr wrap="square" lIns="91425" tIns="91425" rIns="91425" bIns="91425" anchor="t" anchorCtr="0"/>
          <a:lstStyle>
            <a:lvl1pPr lvl="0" algn="ctr">
              <a:spcBef>
                <a:spcPts val="0"/>
              </a:spcBef>
              <a:buSzPts val="1800"/>
              <a:buChar char="●"/>
              <a:defRPr/>
            </a:lvl1pPr>
            <a:lvl2pPr lvl="1" algn="ctr">
              <a:spcBef>
                <a:spcPts val="0"/>
              </a:spcBef>
              <a:buSzPts val="1400"/>
              <a:buChar char="○"/>
              <a:defRPr/>
            </a:lvl2pPr>
            <a:lvl3pPr lvl="2" algn="ctr">
              <a:spcBef>
                <a:spcPts val="0"/>
              </a:spcBef>
              <a:buSzPts val="1400"/>
              <a:buChar char="■"/>
              <a:defRPr/>
            </a:lvl3pPr>
            <a:lvl4pPr lvl="3" algn="ctr">
              <a:spcBef>
                <a:spcPts val="0"/>
              </a:spcBef>
              <a:buSzPts val="1400"/>
              <a:buChar char="●"/>
              <a:defRPr/>
            </a:lvl4pPr>
            <a:lvl5pPr lvl="4" algn="ctr">
              <a:spcBef>
                <a:spcPts val="0"/>
              </a:spcBef>
              <a:buSzPts val="1400"/>
              <a:buChar char="○"/>
              <a:defRPr/>
            </a:lvl5pPr>
            <a:lvl6pPr lvl="5" algn="ctr">
              <a:spcBef>
                <a:spcPts val="0"/>
              </a:spcBef>
              <a:buSzPts val="1400"/>
              <a:buChar char="■"/>
              <a:defRPr/>
            </a:lvl6pPr>
            <a:lvl7pPr lvl="6" algn="ctr">
              <a:spcBef>
                <a:spcPts val="0"/>
              </a:spcBef>
              <a:buSzPts val="1400"/>
              <a:buChar char="●"/>
              <a:defRPr/>
            </a:lvl7pPr>
            <a:lvl8pPr lvl="7" algn="ctr">
              <a:spcBef>
                <a:spcPts val="0"/>
              </a:spcBef>
              <a:buSzPts val="1400"/>
              <a:buChar char="○"/>
              <a:defRPr/>
            </a:lvl8pPr>
            <a:lvl9pPr lvl="8" algn="ctr">
              <a:spcBef>
                <a:spcPts val="0"/>
              </a:spcBef>
              <a:buSzPts val="1400"/>
              <a:buChar char="■"/>
              <a:defRPr/>
            </a:lvl9pPr>
          </a:lstStyle>
          <a:p>
            <a:endParaRPr/>
          </a:p>
        </p:txBody>
      </p:sp>
      <p:sp>
        <p:nvSpPr>
          <p:cNvPr id="47" name="Shape 47"/>
          <p:cNvSpPr txBox="1">
            <a:spLocks noGrp="1"/>
          </p:cNvSpPr>
          <p:nvPr>
            <p:ph type="sldNum" idx="12"/>
          </p:nvPr>
        </p:nvSpPr>
        <p:spPr>
          <a:xfrm>
            <a:off x="11296611" y="6217623"/>
            <a:ext cx="731600" cy="524800"/>
          </a:xfrm>
          <a:prstGeom prst="rect">
            <a:avLst/>
          </a:prstGeom>
        </p:spPr>
        <p:txBody>
          <a:bodyPr wrap="square"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9299805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11296611" y="6217623"/>
            <a:ext cx="731600" cy="524800"/>
          </a:xfrm>
          <a:prstGeom prst="rect">
            <a:avLst/>
          </a:prstGeom>
        </p:spPr>
        <p:txBody>
          <a:bodyPr wrap="square"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4320677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5"/>
        <p:cNvGrpSpPr/>
        <p:nvPr/>
      </p:nvGrpSpPr>
      <p:grpSpPr>
        <a:xfrm>
          <a:off x="0" y="0"/>
          <a:ext cx="0" cy="0"/>
          <a:chOff x="0" y="0"/>
          <a:chExt cx="0" cy="0"/>
        </a:xfrm>
      </p:grpSpPr>
      <p:sp>
        <p:nvSpPr>
          <p:cNvPr id="56" name="Shape 56"/>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6933">
                <a:latin typeface="Montserrat"/>
                <a:ea typeface="Montserrat"/>
                <a:cs typeface="Montserrat"/>
                <a:sym typeface="Montserrat"/>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7" name="Shape 57"/>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3733">
                <a:latin typeface="Montserrat"/>
                <a:ea typeface="Montserrat"/>
                <a:cs typeface="Montserrat"/>
                <a:sym typeface="Montserra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8" name="Shape 5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473585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4800">
                <a:latin typeface="Montserrat"/>
                <a:ea typeface="Montserrat"/>
                <a:cs typeface="Montserrat"/>
                <a:sym typeface="Montserrat"/>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1" name="Shape 6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493315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15600" y="186967"/>
            <a:ext cx="113608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Shape 6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rtl="0">
              <a:spcBef>
                <a:spcPts val="0"/>
              </a:spcBef>
              <a:spcAft>
                <a:spcPts val="0"/>
              </a:spcAft>
              <a:buSzPts val="1800"/>
              <a:buChar char="-"/>
              <a:defRPr>
                <a:latin typeface="Helvetica Neue"/>
                <a:ea typeface="Helvetica Neue"/>
                <a:cs typeface="Helvetica Neue"/>
                <a:sym typeface="Helvetica Neue"/>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5" name="Shape 6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68130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pPr/>
              <a:t>11/8/2018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 name="Shape 68"/>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69" name="Shape 69"/>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70" name="Shape 7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90270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 name="Shape 7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409571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6" name="Shape 76"/>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77" name="Shape 7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158653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80" name="Shape 8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568145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Shape 82"/>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83" name="Shape 83"/>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84" name="Shape 84"/>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5" name="Shape 85"/>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86" name="Shape 8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020476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lstStyle>
            <a:lvl1pPr marL="609585" lvl="0" indent="-304792" rtl="0">
              <a:lnSpc>
                <a:spcPct val="100000"/>
              </a:lnSpc>
              <a:spcBef>
                <a:spcPts val="0"/>
              </a:spcBef>
              <a:spcAft>
                <a:spcPts val="0"/>
              </a:spcAft>
              <a:buSzPts val="1800"/>
              <a:buNone/>
              <a:defRPr/>
            </a:lvl1pPr>
          </a:lstStyle>
          <a:p>
            <a:endParaRPr/>
          </a:p>
        </p:txBody>
      </p:sp>
      <p:sp>
        <p:nvSpPr>
          <p:cNvPr id="89" name="Shape 8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659505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0"/>
        <p:cNvGrpSpPr/>
        <p:nvPr/>
      </p:nvGrpSpPr>
      <p:grpSpPr>
        <a:xfrm>
          <a:off x="0" y="0"/>
          <a:ext cx="0" cy="0"/>
          <a:chOff x="0" y="0"/>
          <a:chExt cx="0" cy="0"/>
        </a:xfrm>
      </p:grpSpPr>
      <p:sp>
        <p:nvSpPr>
          <p:cNvPr id="91" name="Shape 9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92" name="Shape 92"/>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lstStyle>
            <a:lvl1pPr marL="609585" lvl="0" indent="-457189" algn="ctr" rtl="0">
              <a:spcBef>
                <a:spcPts val="0"/>
              </a:spcBef>
              <a:spcAft>
                <a:spcPts val="0"/>
              </a:spcAft>
              <a:buSzPts val="1800"/>
              <a:buChar char="●"/>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93" name="Shape 9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494762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4"/>
        <p:cNvGrpSpPr/>
        <p:nvPr/>
      </p:nvGrpSpPr>
      <p:grpSpPr>
        <a:xfrm>
          <a:off x="0" y="0"/>
          <a:ext cx="0" cy="0"/>
          <a:chOff x="0" y="0"/>
          <a:chExt cx="0" cy="0"/>
        </a:xfrm>
      </p:grpSpPr>
      <p:sp>
        <p:nvSpPr>
          <p:cNvPr id="95" name="Shape 9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1542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pPr/>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pPr/>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pPr/>
              <a:t>11/8/2018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FA5145-6382-42AD-9D25-2B7D90C82D03}" type="datetimeFigureOut">
              <a:rPr lang="en-US" smtClean="0"/>
              <a:t>11/8/2018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D9A24A-0CF3-475C-9A84-FB28D65BBE18}" type="slidenum">
              <a:rPr lang="en-US" smtClean="0"/>
              <a:t>‹#›</a:t>
            </a:fld>
            <a:endParaRPr lang="en-US"/>
          </a:p>
        </p:txBody>
      </p:sp>
    </p:spTree>
    <p:extLst>
      <p:ext uri="{BB962C8B-B14F-4D97-AF65-F5344CB8AC3E}">
        <p14:creationId xmlns:p14="http://schemas.microsoft.com/office/powerpoint/2010/main" val="149043136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solidFill>
                  <a:prstClr val="black">
                    <a:tint val="75000"/>
                  </a:prstClr>
                </a:solidFill>
              </a:rPr>
              <a:pPr/>
              <a:t>11/8/2018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330206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0" name="Google Shape;130;p13"/>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1" name="Google Shape;131;p13"/>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2" name="Google Shape;132;p13"/>
          <p:cNvSpPr txBox="1">
            <a:spLocks noGrp="1"/>
          </p:cNvSpPr>
          <p:nvPr>
            <p:ph type="title"/>
          </p:nvPr>
        </p:nvSpPr>
        <p:spPr>
          <a:xfrm>
            <a:off x="1097280" y="190912"/>
            <a:ext cx="10058400" cy="1450757"/>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33" name="Google Shape;133;p13"/>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34" name="Google Shape;134;p1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5" name="Google Shape;135;p1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1"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6" name="Google Shape;136;p1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47615167"/>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C719ED-5D0B-8D40-BFB5-44D3862ACB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325416-1BA5-DE42-86F4-8E7E3BCFDC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2CF74-887A-B94B-8D01-16A0E5AC34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D19060-85C8-B644-B8A2-A53701F9C725}" type="datetimeFigureOut">
              <a:rPr lang="en-US" smtClean="0"/>
              <a:t>11/8/2018</a:t>
            </a:fld>
            <a:endParaRPr lang="en-US"/>
          </a:p>
        </p:txBody>
      </p:sp>
      <p:sp>
        <p:nvSpPr>
          <p:cNvPr id="5" name="Footer Placeholder 4">
            <a:extLst>
              <a:ext uri="{FF2B5EF4-FFF2-40B4-BE49-F238E27FC236}">
                <a16:creationId xmlns:a16="http://schemas.microsoft.com/office/drawing/2014/main" id="{10DE2FB8-57F8-7E43-A0CD-58C6054458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3F8265-2544-BA40-A95B-0573628875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93647-F928-AF4C-ACFE-2700DAF36C40}" type="slidenum">
              <a:rPr lang="en-US" smtClean="0"/>
              <a:t>‹#›</a:t>
            </a:fld>
            <a:endParaRPr lang="en-US"/>
          </a:p>
        </p:txBody>
      </p:sp>
    </p:spTree>
    <p:extLst>
      <p:ext uri="{BB962C8B-B14F-4D97-AF65-F5344CB8AC3E}">
        <p14:creationId xmlns:p14="http://schemas.microsoft.com/office/powerpoint/2010/main" val="12907336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15600" y="593367"/>
            <a:ext cx="11360800" cy="763600"/>
          </a:xfrm>
          <a:prstGeom prst="rect">
            <a:avLst/>
          </a:prstGeom>
          <a:noFill/>
          <a:ln>
            <a:noFill/>
          </a:ln>
        </p:spPr>
        <p:txBody>
          <a:bodyPr wrap="square" lIns="91425" tIns="91425" rIns="91425" bIns="91425" anchor="t" anchorCtr="0"/>
          <a:lstStyle>
            <a:lvl1pPr lvl="0">
              <a:spcBef>
                <a:spcPts val="0"/>
              </a:spcBef>
              <a:buClr>
                <a:schemeClr val="dk1"/>
              </a:buClr>
              <a:buSzPts val="2800"/>
              <a:buNone/>
              <a:defRPr sz="2800">
                <a:solidFill>
                  <a:schemeClr val="dk1"/>
                </a:solidFill>
              </a:defRPr>
            </a:lvl1pPr>
            <a:lvl2pPr lvl="1">
              <a:spcBef>
                <a:spcPts val="0"/>
              </a:spcBef>
              <a:buClr>
                <a:schemeClr val="dk1"/>
              </a:buClr>
              <a:buSzPts val="2800"/>
              <a:buNone/>
              <a:defRPr sz="2800">
                <a:solidFill>
                  <a:schemeClr val="dk1"/>
                </a:solidFill>
              </a:defRPr>
            </a:lvl2pPr>
            <a:lvl3pPr lvl="2">
              <a:spcBef>
                <a:spcPts val="0"/>
              </a:spcBef>
              <a:buClr>
                <a:schemeClr val="dk1"/>
              </a:buClr>
              <a:buSzPts val="2800"/>
              <a:buNone/>
              <a:defRPr sz="2800">
                <a:solidFill>
                  <a:schemeClr val="dk1"/>
                </a:solidFill>
              </a:defRPr>
            </a:lvl3pPr>
            <a:lvl4pPr lvl="3">
              <a:spcBef>
                <a:spcPts val="0"/>
              </a:spcBef>
              <a:buClr>
                <a:schemeClr val="dk1"/>
              </a:buClr>
              <a:buSzPts val="2800"/>
              <a:buNone/>
              <a:defRPr sz="2800">
                <a:solidFill>
                  <a:schemeClr val="dk1"/>
                </a:solidFill>
              </a:defRPr>
            </a:lvl4pPr>
            <a:lvl5pPr lvl="4">
              <a:spcBef>
                <a:spcPts val="0"/>
              </a:spcBef>
              <a:buClr>
                <a:schemeClr val="dk1"/>
              </a:buClr>
              <a:buSzPts val="2800"/>
              <a:buNone/>
              <a:defRPr sz="2800">
                <a:solidFill>
                  <a:schemeClr val="dk1"/>
                </a:solidFill>
              </a:defRPr>
            </a:lvl5pPr>
            <a:lvl6pPr lvl="5">
              <a:spcBef>
                <a:spcPts val="0"/>
              </a:spcBef>
              <a:buClr>
                <a:schemeClr val="dk1"/>
              </a:buClr>
              <a:buSzPts val="2800"/>
              <a:buNone/>
              <a:defRPr sz="2800">
                <a:solidFill>
                  <a:schemeClr val="dk1"/>
                </a:solidFill>
              </a:defRPr>
            </a:lvl6pPr>
            <a:lvl7pPr lvl="6">
              <a:spcBef>
                <a:spcPts val="0"/>
              </a:spcBef>
              <a:buClr>
                <a:schemeClr val="dk1"/>
              </a:buClr>
              <a:buSzPts val="2800"/>
              <a:buNone/>
              <a:defRPr sz="2800">
                <a:solidFill>
                  <a:schemeClr val="dk1"/>
                </a:solidFill>
              </a:defRPr>
            </a:lvl7pPr>
            <a:lvl8pPr lvl="7">
              <a:spcBef>
                <a:spcPts val="0"/>
              </a:spcBef>
              <a:buClr>
                <a:schemeClr val="dk1"/>
              </a:buClr>
              <a:buSzPts val="2800"/>
              <a:buNone/>
              <a:defRPr sz="2800">
                <a:solidFill>
                  <a:schemeClr val="dk1"/>
                </a:solidFill>
              </a:defRPr>
            </a:lvl8pPr>
            <a:lvl9pPr lvl="8">
              <a:spcBef>
                <a:spcPts val="0"/>
              </a:spcBef>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415600" y="1536633"/>
            <a:ext cx="11360800" cy="45552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ts val="1800"/>
              <a:buChar char="●"/>
              <a:defRPr sz="1800">
                <a:solidFill>
                  <a:schemeClr val="dk2"/>
                </a:solidFill>
              </a:defRPr>
            </a:lvl1pPr>
            <a:lvl2pPr lvl="1">
              <a:lnSpc>
                <a:spcPct val="115000"/>
              </a:lnSpc>
              <a:spcBef>
                <a:spcPts val="0"/>
              </a:spcBef>
              <a:spcAft>
                <a:spcPts val="1600"/>
              </a:spcAft>
              <a:buClr>
                <a:schemeClr val="dk2"/>
              </a:buClr>
              <a:buSzPts val="1400"/>
              <a:buChar char="○"/>
              <a:defRPr>
                <a:solidFill>
                  <a:schemeClr val="dk2"/>
                </a:solidFill>
              </a:defRPr>
            </a:lvl2pPr>
            <a:lvl3pPr lvl="2">
              <a:lnSpc>
                <a:spcPct val="115000"/>
              </a:lnSpc>
              <a:spcBef>
                <a:spcPts val="0"/>
              </a:spcBef>
              <a:spcAft>
                <a:spcPts val="1600"/>
              </a:spcAft>
              <a:buClr>
                <a:schemeClr val="dk2"/>
              </a:buClr>
              <a:buSzPts val="1400"/>
              <a:buChar char="■"/>
              <a:defRPr>
                <a:solidFill>
                  <a:schemeClr val="dk2"/>
                </a:solidFill>
              </a:defRPr>
            </a:lvl3pPr>
            <a:lvl4pPr lvl="3">
              <a:lnSpc>
                <a:spcPct val="115000"/>
              </a:lnSpc>
              <a:spcBef>
                <a:spcPts val="0"/>
              </a:spcBef>
              <a:spcAft>
                <a:spcPts val="1600"/>
              </a:spcAft>
              <a:buClr>
                <a:schemeClr val="dk2"/>
              </a:buClr>
              <a:buSzPts val="1400"/>
              <a:buChar char="●"/>
              <a:defRPr>
                <a:solidFill>
                  <a:schemeClr val="dk2"/>
                </a:solidFill>
              </a:defRPr>
            </a:lvl4pPr>
            <a:lvl5pPr lvl="4">
              <a:lnSpc>
                <a:spcPct val="115000"/>
              </a:lnSpc>
              <a:spcBef>
                <a:spcPts val="0"/>
              </a:spcBef>
              <a:spcAft>
                <a:spcPts val="1600"/>
              </a:spcAft>
              <a:buClr>
                <a:schemeClr val="dk2"/>
              </a:buClr>
              <a:buSzPts val="1400"/>
              <a:buChar char="○"/>
              <a:defRPr>
                <a:solidFill>
                  <a:schemeClr val="dk2"/>
                </a:solidFill>
              </a:defRPr>
            </a:lvl5pPr>
            <a:lvl6pPr lvl="5">
              <a:lnSpc>
                <a:spcPct val="115000"/>
              </a:lnSpc>
              <a:spcBef>
                <a:spcPts val="0"/>
              </a:spcBef>
              <a:spcAft>
                <a:spcPts val="1600"/>
              </a:spcAft>
              <a:buClr>
                <a:schemeClr val="dk2"/>
              </a:buClr>
              <a:buSzPts val="1400"/>
              <a:buChar char="■"/>
              <a:defRPr>
                <a:solidFill>
                  <a:schemeClr val="dk2"/>
                </a:solidFill>
              </a:defRPr>
            </a:lvl6pPr>
            <a:lvl7pPr lvl="6">
              <a:lnSpc>
                <a:spcPct val="115000"/>
              </a:lnSpc>
              <a:spcBef>
                <a:spcPts val="0"/>
              </a:spcBef>
              <a:spcAft>
                <a:spcPts val="1600"/>
              </a:spcAft>
              <a:buClr>
                <a:schemeClr val="dk2"/>
              </a:buClr>
              <a:buSzPts val="1400"/>
              <a:buChar char="●"/>
              <a:defRPr>
                <a:solidFill>
                  <a:schemeClr val="dk2"/>
                </a:solidFill>
              </a:defRPr>
            </a:lvl7pPr>
            <a:lvl8pPr lvl="7">
              <a:lnSpc>
                <a:spcPct val="115000"/>
              </a:lnSpc>
              <a:spcBef>
                <a:spcPts val="0"/>
              </a:spcBef>
              <a:spcAft>
                <a:spcPts val="1600"/>
              </a:spcAft>
              <a:buClr>
                <a:schemeClr val="dk2"/>
              </a:buClr>
              <a:buSzPts val="1400"/>
              <a:buChar char="○"/>
              <a:defRPr>
                <a:solidFill>
                  <a:schemeClr val="dk2"/>
                </a:solidFill>
              </a:defRPr>
            </a:lvl8pPr>
            <a:lvl9pPr lvl="8">
              <a:lnSpc>
                <a:spcPct val="115000"/>
              </a:lnSpc>
              <a:spcBef>
                <a:spcPts val="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11296611" y="6217623"/>
            <a:ext cx="731600" cy="524800"/>
          </a:xfrm>
          <a:prstGeom prst="rect">
            <a:avLst/>
          </a:prstGeom>
          <a:noFill/>
          <a:ln>
            <a:noFill/>
          </a:ln>
        </p:spPr>
        <p:txBody>
          <a:bodyPr wrap="square" lIns="91425" tIns="91425" rIns="91425" bIns="91425" anchor="ctr" anchorCtr="0">
            <a:noAutofit/>
          </a:bodyPr>
          <a:lstStyle/>
          <a:p>
            <a:pPr algn="r"/>
            <a:fld id="{00000000-1234-1234-1234-123412341234}" type="slidenum">
              <a:rPr lang="en" sz="1333" smtClean="0">
                <a:solidFill>
                  <a:schemeClr val="dk2"/>
                </a:solidFill>
              </a:rPr>
              <a:pPr algn="r"/>
              <a:t>‹#›</a:t>
            </a:fld>
            <a:endParaRPr lang="en" sz="1333">
              <a:solidFill>
                <a:schemeClr val="dk2"/>
              </a:solidFill>
            </a:endParaRPr>
          </a:p>
        </p:txBody>
      </p:sp>
    </p:spTree>
    <p:extLst>
      <p:ext uri="{BB962C8B-B14F-4D97-AF65-F5344CB8AC3E}">
        <p14:creationId xmlns:p14="http://schemas.microsoft.com/office/powerpoint/2010/main" val="2155289379"/>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Shape 5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Shape 5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en" smtClean="0"/>
              <a:pPr/>
              <a:t>‹#›</a:t>
            </a:fld>
            <a:endParaRPr lang="en"/>
          </a:p>
        </p:txBody>
      </p:sp>
      <p:pic>
        <p:nvPicPr>
          <p:cNvPr id="54" name="Shape 54"/>
          <p:cNvPicPr preferRelativeResize="0"/>
          <p:nvPr/>
        </p:nvPicPr>
        <p:blipFill>
          <a:blip r:embed="rId13">
            <a:alphaModFix/>
          </a:blip>
          <a:stretch>
            <a:fillRect/>
          </a:stretch>
        </p:blipFill>
        <p:spPr>
          <a:xfrm>
            <a:off x="114334" y="6267298"/>
            <a:ext cx="2466799" cy="474933"/>
          </a:xfrm>
          <a:prstGeom prst="rect">
            <a:avLst/>
          </a:prstGeom>
          <a:noFill/>
          <a:ln>
            <a:noFill/>
          </a:ln>
        </p:spPr>
      </p:pic>
    </p:spTree>
    <p:extLst>
      <p:ext uri="{BB962C8B-B14F-4D97-AF65-F5344CB8AC3E}">
        <p14:creationId xmlns:p14="http://schemas.microsoft.com/office/powerpoint/2010/main" val="4192448735"/>
      </p:ext>
    </p:extLst>
  </p:cSld>
  <p:clrMap bg1="lt1" tx1="dk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hyperlink" Target="http://www.hydroshare.org/"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28.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7.jfif"/><Relationship Id="rId2" Type="http://schemas.openxmlformats.org/officeDocument/2006/relationships/image" Target="../media/image66.png"/><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4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 Id="rId9" Type="http://schemas.openxmlformats.org/officeDocument/2006/relationships/image" Target="../media/image80.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gif"/><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46.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hyperlink" Target="http://www.hydroshare.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6.xml"/><Relationship Id="rId4" Type="http://schemas.openxmlformats.org/officeDocument/2006/relationships/hyperlink" Target="https://www.re3data.org/"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87.emf"/><Relationship Id="rId2" Type="http://schemas.openxmlformats.org/officeDocument/2006/relationships/slideLayout" Target="../slideLayouts/slideLayout4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89.png"/><Relationship Id="rId4" Type="http://schemas.openxmlformats.org/officeDocument/2006/relationships/image" Target="../media/image88.jpeg"/></Relationships>
</file>

<file path=ppt/slides/_rels/slide23.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image" Target="../media/image90.tiff"/><Relationship Id="rId1" Type="http://schemas.openxmlformats.org/officeDocument/2006/relationships/slideLayout" Target="../slideLayouts/slideLayout46.xml"/><Relationship Id="rId4" Type="http://schemas.openxmlformats.org/officeDocument/2006/relationships/hyperlink" Target="http://dx.doi.org/10.1111/1752-1688.12363"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4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46.xml"/><Relationship Id="rId4" Type="http://schemas.openxmlformats.org/officeDocument/2006/relationships/image" Target="../media/image102.png"/></Relationships>
</file>

<file path=ppt/slides/_rels/slide28.xml.rels><?xml version="1.0" encoding="UTF-8" standalone="yes"?>
<Relationships xmlns="http://schemas.openxmlformats.org/package/2006/relationships"><Relationship Id="rId3" Type="http://schemas.openxmlformats.org/officeDocument/2006/relationships/hyperlink" Target="http://www.hydroshare.org/apps" TargetMode="External"/><Relationship Id="rId2" Type="http://schemas.openxmlformats.org/officeDocument/2006/relationships/image" Target="../media/image103.pn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0.xml"/><Relationship Id="rId4" Type="http://schemas.openxmlformats.org/officeDocument/2006/relationships/image" Target="../media/image106.png"/></Relationships>
</file>

<file path=ppt/slides/_rels/slide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18.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s>
</file>

<file path=ppt/slides/_rels/slide30.xml.rels><?xml version="1.0" encoding="UTF-8" standalone="yes"?>
<Relationships xmlns="http://schemas.openxmlformats.org/package/2006/relationships"><Relationship Id="rId3" Type="http://schemas.openxmlformats.org/officeDocument/2006/relationships/image" Target="../media/image108.tiff"/><Relationship Id="rId7" Type="http://schemas.openxmlformats.org/officeDocument/2006/relationships/image" Target="../media/image112.png"/><Relationship Id="rId2" Type="http://schemas.openxmlformats.org/officeDocument/2006/relationships/image" Target="../media/image107.tiff"/><Relationship Id="rId1" Type="http://schemas.openxmlformats.org/officeDocument/2006/relationships/slideLayout" Target="../slideLayouts/slideLayout50.xml"/><Relationship Id="rId6" Type="http://schemas.openxmlformats.org/officeDocument/2006/relationships/image" Target="../media/image111.png"/><Relationship Id="rId5" Type="http://schemas.openxmlformats.org/officeDocument/2006/relationships/image" Target="../media/image110.tiff"/><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50.xml"/><Relationship Id="rId4" Type="http://schemas.openxmlformats.org/officeDocument/2006/relationships/image" Target="../media/image117.png"/></Relationships>
</file>

<file path=ppt/slides/_rels/slide3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22.jpg"/><Relationship Id="rId7" Type="http://schemas.openxmlformats.org/officeDocument/2006/relationships/image" Target="../media/image126.png"/><Relationship Id="rId2" Type="http://schemas.openxmlformats.org/officeDocument/2006/relationships/notesSlide" Target="../notesSlides/notesSlide9.xml"/><Relationship Id="rId1" Type="http://schemas.openxmlformats.org/officeDocument/2006/relationships/slideLayout" Target="../slideLayouts/slideLayout58.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3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xml"/><Relationship Id="rId1" Type="http://schemas.openxmlformats.org/officeDocument/2006/relationships/slideLayout" Target="../slideLayouts/slideLayout69.xml"/><Relationship Id="rId4" Type="http://schemas.openxmlformats.org/officeDocument/2006/relationships/hyperlink" Target="https://www.hydroshare.org/resource/9e888ababe6648ad95d07b6ec5ed7cb0/"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hyperlink" Target="https://www.cuahsi.org/education/summerinstitute" TargetMode="External"/><Relationship Id="rId3" Type="http://schemas.openxmlformats.org/officeDocument/2006/relationships/image" Target="../media/image24.png"/><Relationship Id="rId7" Type="http://schemas.openxmlformats.org/officeDocument/2006/relationships/hyperlink" Target="https://www.cuahsi.org/education" TargetMode="External"/><Relationship Id="rId2" Type="http://schemas.openxmlformats.org/officeDocument/2006/relationships/image" Target="../media/image23.png"/><Relationship Id="rId1" Type="http://schemas.openxmlformats.org/officeDocument/2006/relationships/slideLayout" Target="../slideLayouts/slideLayout37.xml"/><Relationship Id="rId6" Type="http://schemas.openxmlformats.org/officeDocument/2006/relationships/hyperlink" Target="https://waterhackweek.github.io/"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hyperlink" Target="http://www.hydroshare.org/" TargetMode="External"/><Relationship Id="rId7" Type="http://schemas.openxmlformats.org/officeDocument/2006/relationships/hyperlink" Target="https://help.hydroshare.org/"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hyperlink" Target="https://help.hydroshare.org/about-hydroshare/publish/all/" TargetMode="External"/><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29.jp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4.jfif"/></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785388"/>
          </a:xfrm>
          <a:prstGeom prst="rect">
            <a:avLst/>
          </a:prstGeom>
        </p:spPr>
      </p:pic>
      <p:sp>
        <p:nvSpPr>
          <p:cNvPr id="13" name="Rectangle 12"/>
          <p:cNvSpPr/>
          <p:nvPr/>
        </p:nvSpPr>
        <p:spPr>
          <a:xfrm>
            <a:off x="0" y="4123685"/>
            <a:ext cx="12192000" cy="1661703"/>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0" y="1073020"/>
            <a:ext cx="12192000" cy="2355981"/>
          </a:xfrm>
          <a:prstGeom prst="rect">
            <a:avLst/>
          </a:prstGeom>
          <a:solidFill>
            <a:srgbClr val="043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 y="381000"/>
            <a:ext cx="12160738" cy="2917213"/>
          </a:xfrm>
        </p:spPr>
        <p:txBody>
          <a:bodyPr>
            <a:normAutofit/>
          </a:bodyPr>
          <a:lstStyle/>
          <a:p>
            <a:pPr>
              <a:lnSpc>
                <a:spcPct val="100000"/>
              </a:lnSpc>
            </a:pPr>
            <a:r>
              <a:rPr lang="en-US" sz="5400" b="1" dirty="0">
                <a:solidFill>
                  <a:schemeClr val="bg1"/>
                </a:solidFill>
              </a:rPr>
              <a:t>Water Information Sharing and </a:t>
            </a:r>
            <a:r>
              <a:rPr lang="en-US" sz="5400" b="1" dirty="0" smtClean="0">
                <a:solidFill>
                  <a:schemeClr val="bg1"/>
                </a:solidFill>
              </a:rPr>
              <a:t>HydroShare</a:t>
            </a:r>
            <a:r>
              <a:rPr lang="en-US" sz="5400" b="1" dirty="0">
                <a:solidFill>
                  <a:schemeClr val="bg1"/>
                </a:solidFill>
              </a:rPr>
              <a:t/>
            </a:r>
            <a:br>
              <a:rPr lang="en-US" sz="5400" b="1" dirty="0">
                <a:solidFill>
                  <a:schemeClr val="bg1"/>
                </a:solidFill>
              </a:rPr>
            </a:br>
            <a:r>
              <a:rPr lang="en-US" sz="4000" b="1" dirty="0">
                <a:solidFill>
                  <a:schemeClr val="bg1"/>
                </a:solidFill>
              </a:rPr>
              <a:t>Advancing Hydrology through Collaborative Data and Model Sharing </a:t>
            </a:r>
            <a:endParaRPr lang="en-US" sz="48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93" y="6013974"/>
            <a:ext cx="3201349" cy="650824"/>
          </a:xfrm>
          <a:prstGeom prst="rect">
            <a:avLst/>
          </a:prstGeom>
        </p:spPr>
      </p:pic>
      <p:sp>
        <p:nvSpPr>
          <p:cNvPr id="15" name="Subtitle 10"/>
          <p:cNvSpPr txBox="1">
            <a:spLocks/>
          </p:cNvSpPr>
          <p:nvPr/>
        </p:nvSpPr>
        <p:spPr>
          <a:xfrm>
            <a:off x="4056347" y="6049036"/>
            <a:ext cx="4706983" cy="685800"/>
          </a:xfrm>
          <a:prstGeom prst="rect">
            <a:avLst/>
          </a:prstGeom>
          <a:solidFill>
            <a:schemeClr val="bg1">
              <a:alpha val="62000"/>
            </a:schemeClr>
          </a:solidFill>
        </p:spPr>
        <p:txBody>
          <a:bodyPr vert="horz" lIns="91440" tIns="45720" rIns="91440" bIns="45720" rtlCol="0">
            <a:normAutofit fontScale="925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hlinkClick r:id="rId5"/>
              </a:rPr>
              <a:t>http://www.hydroshare.org</a:t>
            </a:r>
            <a:r>
              <a:rPr kumimoji="0" lang="en-US" sz="3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p>
        </p:txBody>
      </p:sp>
      <p:sp>
        <p:nvSpPr>
          <p:cNvPr id="14" name="Subtitle 2"/>
          <p:cNvSpPr txBox="1">
            <a:spLocks/>
          </p:cNvSpPr>
          <p:nvPr/>
        </p:nvSpPr>
        <p:spPr>
          <a:xfrm>
            <a:off x="-31262" y="4082656"/>
            <a:ext cx="12192000" cy="851582"/>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David Tarboton, Ray </a:t>
            </a:r>
            <a:r>
              <a:rPr kumimoji="0" lang="en-US" sz="1600" b="0" i="0" u="none" strike="noStrike" kern="1200" cap="none" spc="0" normalizeH="0" baseline="0" noProof="0" dirty="0" smtClean="0">
                <a:ln>
                  <a:noFill/>
                </a:ln>
                <a:solidFill>
                  <a:srgbClr val="5B9BD5">
                    <a:lumMod val="50000"/>
                  </a:srgbClr>
                </a:solidFill>
                <a:effectLst/>
                <a:uLnTx/>
                <a:uFillTx/>
                <a:latin typeface="Calibri" panose="020F0502020204030204"/>
                <a:ea typeface="+mn-ea"/>
                <a:cs typeface="+mn-cs"/>
              </a:rPr>
              <a:t>Idaszak, </a:t>
            </a: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Jeffery S </a:t>
            </a:r>
            <a:r>
              <a:rPr kumimoji="0" lang="en-US" sz="1600" b="0" i="0" u="none" strike="noStrike" kern="1200" cap="none" spc="0" normalizeH="0" baseline="0" noProof="0" dirty="0" smtClean="0">
                <a:ln>
                  <a:noFill/>
                </a:ln>
                <a:solidFill>
                  <a:srgbClr val="5B9BD5">
                    <a:lumMod val="50000"/>
                  </a:srgbClr>
                </a:solidFill>
                <a:effectLst/>
                <a:uLnTx/>
                <a:uFillTx/>
                <a:latin typeface="Calibri" panose="020F0502020204030204"/>
                <a:ea typeface="+mn-ea"/>
                <a:cs typeface="+mn-cs"/>
              </a:rPr>
              <a:t>Horsburgh, </a:t>
            </a: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Daniel P </a:t>
            </a:r>
            <a:r>
              <a:rPr kumimoji="0" lang="en-US" sz="1600" b="0" i="0" u="none" strike="noStrike" kern="1200" cap="none" spc="0" normalizeH="0" baseline="0" noProof="0" dirty="0" smtClean="0">
                <a:ln>
                  <a:noFill/>
                </a:ln>
                <a:solidFill>
                  <a:srgbClr val="5B9BD5">
                    <a:lumMod val="50000"/>
                  </a:srgbClr>
                </a:solidFill>
                <a:effectLst/>
                <a:uLnTx/>
                <a:uFillTx/>
                <a:latin typeface="Calibri" panose="020F0502020204030204"/>
                <a:ea typeface="+mn-ea"/>
                <a:cs typeface="+mn-cs"/>
              </a:rPr>
              <a:t>Ames, </a:t>
            </a: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Jonathan L </a:t>
            </a:r>
            <a:r>
              <a:rPr kumimoji="0" lang="en-US" sz="1600" b="0" i="0" u="none" strike="noStrike" kern="1200" cap="none" spc="0" normalizeH="0" baseline="0" noProof="0" dirty="0" smtClean="0">
                <a:ln>
                  <a:noFill/>
                </a:ln>
                <a:solidFill>
                  <a:srgbClr val="5B9BD5">
                    <a:lumMod val="50000"/>
                  </a:srgbClr>
                </a:solidFill>
                <a:effectLst/>
                <a:uLnTx/>
                <a:uFillTx/>
                <a:latin typeface="Calibri" panose="020F0502020204030204"/>
                <a:ea typeface="+mn-ea"/>
                <a:cs typeface="+mn-cs"/>
              </a:rPr>
              <a:t>Goodall, </a:t>
            </a: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Alva </a:t>
            </a:r>
            <a:r>
              <a:rPr kumimoji="0" lang="en-US" sz="1600" b="0" i="0" u="none" strike="noStrike" kern="1200" cap="none" spc="0" normalizeH="0" baseline="0" noProof="0" dirty="0" smtClean="0">
                <a:ln>
                  <a:noFill/>
                </a:ln>
                <a:solidFill>
                  <a:srgbClr val="5B9BD5">
                    <a:lumMod val="50000"/>
                  </a:srgbClr>
                </a:solidFill>
                <a:effectLst/>
                <a:uLnTx/>
                <a:uFillTx/>
                <a:latin typeface="Calibri" panose="020F0502020204030204"/>
                <a:ea typeface="+mn-ea"/>
                <a:cs typeface="+mn-cs"/>
              </a:rPr>
              <a:t>Couch, </a:t>
            </a: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Richard </a:t>
            </a:r>
            <a:r>
              <a:rPr kumimoji="0" lang="en-US" sz="1600" b="0" i="0" u="none" strike="noStrike" kern="1200" cap="none" spc="0" normalizeH="0" baseline="0" noProof="0" dirty="0" smtClean="0">
                <a:ln>
                  <a:noFill/>
                </a:ln>
                <a:solidFill>
                  <a:srgbClr val="5B9BD5">
                    <a:lumMod val="50000"/>
                  </a:srgbClr>
                </a:solidFill>
                <a:effectLst/>
                <a:uLnTx/>
                <a:uFillTx/>
                <a:latin typeface="Calibri" panose="020F0502020204030204"/>
                <a:ea typeface="+mn-ea"/>
                <a:cs typeface="+mn-cs"/>
              </a:rPr>
              <a:t>Hooper, </a:t>
            </a: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Shaowen </a:t>
            </a:r>
            <a:r>
              <a:rPr kumimoji="0" lang="en-US" sz="1600" b="0" i="0" u="none" strike="noStrike" kern="1200" cap="none" spc="0" normalizeH="0" baseline="0" noProof="0" dirty="0" smtClean="0">
                <a:ln>
                  <a:noFill/>
                </a:ln>
                <a:solidFill>
                  <a:srgbClr val="5B9BD5">
                    <a:lumMod val="50000"/>
                  </a:srgbClr>
                </a:solidFill>
                <a:effectLst/>
                <a:uLnTx/>
                <a:uFillTx/>
                <a:latin typeface="Calibri" panose="020F0502020204030204"/>
                <a:ea typeface="+mn-ea"/>
                <a:cs typeface="+mn-cs"/>
              </a:rPr>
              <a:t>Wang, </a:t>
            </a: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Martyn </a:t>
            </a:r>
            <a:r>
              <a:rPr kumimoji="0" lang="en-US" sz="1600" b="0" i="0" u="none" strike="noStrike" kern="1200" cap="none" spc="0" normalizeH="0" baseline="0" noProof="0" dirty="0" smtClean="0">
                <a:ln>
                  <a:noFill/>
                </a:ln>
                <a:solidFill>
                  <a:srgbClr val="5B9BD5">
                    <a:lumMod val="50000"/>
                  </a:srgbClr>
                </a:solidFill>
                <a:effectLst/>
                <a:uLnTx/>
                <a:uFillTx/>
                <a:latin typeface="Calibri" panose="020F0502020204030204"/>
                <a:ea typeface="+mn-ea"/>
                <a:cs typeface="+mn-cs"/>
              </a:rPr>
              <a:t>Clark, </a:t>
            </a: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Pabitra </a:t>
            </a:r>
            <a:r>
              <a:rPr kumimoji="0" lang="en-US" sz="1600" b="0" i="0" u="none" strike="noStrike" kern="1200" cap="none" spc="0" normalizeH="0" baseline="0" noProof="0" dirty="0" smtClean="0">
                <a:ln>
                  <a:noFill/>
                </a:ln>
                <a:solidFill>
                  <a:srgbClr val="5B9BD5">
                    <a:lumMod val="50000"/>
                  </a:srgbClr>
                </a:solidFill>
                <a:effectLst/>
                <a:uLnTx/>
                <a:uFillTx/>
                <a:latin typeface="Calibri" panose="020F0502020204030204"/>
                <a:ea typeface="+mn-ea"/>
                <a:cs typeface="+mn-cs"/>
              </a:rPr>
              <a:t>Dash, </a:t>
            </a: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Hong </a:t>
            </a:r>
            <a:r>
              <a:rPr kumimoji="0" lang="en-US" sz="1600" b="0" i="0" u="none" strike="noStrike" kern="1200" cap="none" spc="0" normalizeH="0" baseline="0" noProof="0" dirty="0" smtClean="0">
                <a:ln>
                  <a:noFill/>
                </a:ln>
                <a:solidFill>
                  <a:srgbClr val="5B9BD5">
                    <a:lumMod val="50000"/>
                  </a:srgbClr>
                </a:solidFill>
                <a:effectLst/>
                <a:uLnTx/>
                <a:uFillTx/>
                <a:latin typeface="Calibri" panose="020F0502020204030204"/>
                <a:ea typeface="+mn-ea"/>
                <a:cs typeface="+mn-cs"/>
              </a:rPr>
              <a:t>Yi, David Maidment, Christina Bandaragoda, </a:t>
            </a: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Anthony </a:t>
            </a:r>
            <a:r>
              <a:rPr kumimoji="0" lang="en-US" sz="1600" b="0" i="0" u="none" strike="noStrike" kern="1200" cap="none" spc="0" normalizeH="0" baseline="0" noProof="0" dirty="0" smtClean="0">
                <a:ln>
                  <a:noFill/>
                </a:ln>
                <a:solidFill>
                  <a:srgbClr val="5B9BD5">
                    <a:lumMod val="50000"/>
                  </a:srgbClr>
                </a:solidFill>
                <a:effectLst/>
                <a:uLnTx/>
                <a:uFillTx/>
                <a:latin typeface="Calibri" panose="020F0502020204030204"/>
                <a:ea typeface="+mn-ea"/>
                <a:cs typeface="+mn-cs"/>
              </a:rPr>
              <a:t>Castronova, </a:t>
            </a: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Tian </a:t>
            </a:r>
            <a:r>
              <a:rPr kumimoji="0" lang="en-US" sz="1600" b="0" i="0" u="none" strike="noStrike" kern="1200" cap="none" spc="0" normalizeH="0" baseline="0" noProof="0" dirty="0" smtClean="0">
                <a:ln>
                  <a:noFill/>
                </a:ln>
                <a:solidFill>
                  <a:srgbClr val="5B9BD5">
                    <a:lumMod val="50000"/>
                  </a:srgbClr>
                </a:solidFill>
                <a:effectLst/>
                <a:uLnTx/>
                <a:uFillTx/>
                <a:latin typeface="Calibri" panose="020F0502020204030204"/>
                <a:ea typeface="+mn-ea"/>
                <a:cs typeface="+mn-cs"/>
              </a:rPr>
              <a:t>Gan, </a:t>
            </a: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Zhiyu </a:t>
            </a:r>
            <a:r>
              <a:rPr kumimoji="0" lang="en-US" sz="1600" b="0" i="0" u="none" strike="noStrike" kern="1200" cap="none" spc="0" normalizeH="0" baseline="0" noProof="0" dirty="0" smtClean="0">
                <a:ln>
                  <a:noFill/>
                </a:ln>
                <a:solidFill>
                  <a:srgbClr val="5B9BD5">
                    <a:lumMod val="50000"/>
                  </a:srgbClr>
                </a:solidFill>
                <a:effectLst/>
                <a:uLnTx/>
                <a:uFillTx/>
                <a:latin typeface="Calibri" panose="020F0502020204030204"/>
                <a:ea typeface="+mn-ea"/>
                <a:cs typeface="+mn-cs"/>
              </a:rPr>
              <a:t>Li, </a:t>
            </a: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Mohamed </a:t>
            </a:r>
            <a:r>
              <a:rPr kumimoji="0" lang="en-US" sz="1600" b="0" i="0" u="none" strike="noStrike" kern="1200" cap="none" spc="0" normalizeH="0" baseline="0" noProof="0" dirty="0" smtClean="0">
                <a:ln>
                  <a:noFill/>
                </a:ln>
                <a:solidFill>
                  <a:srgbClr val="5B9BD5">
                    <a:lumMod val="50000"/>
                  </a:srgbClr>
                </a:solidFill>
                <a:effectLst/>
                <a:uLnTx/>
                <a:uFillTx/>
                <a:latin typeface="Calibri" panose="020F0502020204030204"/>
                <a:ea typeface="+mn-ea"/>
                <a:cs typeface="+mn-cs"/>
              </a:rPr>
              <a:t>Morsy, </a:t>
            </a:r>
            <a:r>
              <a:rPr kumimoji="0" lang="en-US" sz="1600" b="0"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Maurier</a:t>
            </a: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US" sz="1600" b="0" i="0" u="none" strike="noStrike" kern="1200" cap="none" spc="0" normalizeH="0" baseline="0" noProof="0" dirty="0" smtClean="0">
                <a:ln>
                  <a:noFill/>
                </a:ln>
                <a:solidFill>
                  <a:srgbClr val="5B9BD5">
                    <a:lumMod val="50000"/>
                  </a:srgbClr>
                </a:solidFill>
                <a:effectLst/>
                <a:uLnTx/>
                <a:uFillTx/>
                <a:latin typeface="Calibri" panose="020F0502020204030204"/>
                <a:ea typeface="+mn-ea"/>
                <a:cs typeface="+mn-cs"/>
              </a:rPr>
              <a:t>Ramirez, </a:t>
            </a: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Jeffrey </a:t>
            </a:r>
            <a:r>
              <a:rPr kumimoji="0" lang="en-US" sz="1600" b="0" i="0" u="none" strike="noStrike" kern="1200" cap="none" spc="0" normalizeH="0" baseline="0" noProof="0" dirty="0" smtClean="0">
                <a:ln>
                  <a:noFill/>
                </a:ln>
                <a:solidFill>
                  <a:srgbClr val="5B9BD5">
                    <a:lumMod val="50000"/>
                  </a:srgbClr>
                </a:solidFill>
                <a:effectLst/>
                <a:uLnTx/>
                <a:uFillTx/>
                <a:latin typeface="Calibri" panose="020F0502020204030204"/>
                <a:ea typeface="+mn-ea"/>
                <a:cs typeface="+mn-cs"/>
              </a:rPr>
              <a:t>Sadler, </a:t>
            </a: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Dandong </a:t>
            </a:r>
            <a:r>
              <a:rPr kumimoji="0" lang="en-US" sz="1600" b="0" i="0" u="none" strike="noStrike" kern="1200" cap="none" spc="0" normalizeH="0" baseline="0" noProof="0" dirty="0" smtClean="0">
                <a:ln>
                  <a:noFill/>
                </a:ln>
                <a:solidFill>
                  <a:srgbClr val="5B9BD5">
                    <a:lumMod val="50000"/>
                  </a:srgbClr>
                </a:solidFill>
                <a:effectLst/>
                <a:uLnTx/>
                <a:uFillTx/>
                <a:latin typeface="Calibri" panose="020F0502020204030204"/>
                <a:ea typeface="+mn-ea"/>
                <a:cs typeface="+mn-cs"/>
              </a:rPr>
              <a:t>Yin, </a:t>
            </a: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Yan </a:t>
            </a:r>
            <a:r>
              <a:rPr kumimoji="0" lang="en-US" sz="1600" b="0" i="0" u="none" strike="noStrike" kern="1200" cap="none" spc="0" normalizeH="0" baseline="0" noProof="0" dirty="0" smtClean="0">
                <a:ln>
                  <a:noFill/>
                </a:ln>
                <a:solidFill>
                  <a:srgbClr val="5B9BD5">
                    <a:lumMod val="50000"/>
                  </a:srgbClr>
                </a:solidFill>
                <a:effectLst/>
                <a:uLnTx/>
                <a:uFillTx/>
                <a:latin typeface="Calibri" panose="020F0502020204030204"/>
                <a:ea typeface="+mn-ea"/>
                <a:cs typeface="+mn-cs"/>
              </a:rPr>
              <a:t>Liu, Bart Nijssen.</a:t>
            </a:r>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3" name="Rectangle 2"/>
          <p:cNvSpPr/>
          <p:nvPr/>
        </p:nvSpPr>
        <p:spPr>
          <a:xfrm>
            <a:off x="0" y="4741544"/>
            <a:ext cx="12191999" cy="1121846"/>
          </a:xfrm>
          <a:prstGeom prst="rect">
            <a:avLst/>
          </a:prstGeom>
        </p:spPr>
        <p:txBody>
          <a:bodyPr wrap="square">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546A"/>
                </a:solidFill>
                <a:effectLst/>
                <a:uLnTx/>
                <a:uFillTx/>
                <a:latin typeface="Calibri" panose="020F0502020204030204"/>
                <a:ea typeface="+mn-ea"/>
                <a:cs typeface="+mn-cs"/>
              </a:rPr>
              <a:t>HydroShare is operated by </a:t>
            </a:r>
            <a:r>
              <a:rPr kumimoji="0" lang="en-US" sz="2000" b="1" i="0" u="none" strike="noStrike" kern="1200" cap="none" spc="0" normalizeH="0" baseline="0" noProof="0" dirty="0" smtClean="0">
                <a:ln>
                  <a:noFill/>
                </a:ln>
                <a:solidFill>
                  <a:srgbClr val="44546A"/>
                </a:solidFill>
                <a:effectLst/>
                <a:uLnTx/>
                <a:uFillTx/>
                <a:latin typeface="Calibri" panose="020F0502020204030204"/>
                <a:ea typeface="+mn-ea"/>
                <a:cs typeface="+mn-cs"/>
              </a:rPr>
              <a:t>the Consortium of Universities for the Advancement of Hydrologic Science, Inc. (CUAHSI) </a:t>
            </a:r>
            <a:r>
              <a:rPr kumimoji="0" lang="en-US" sz="2000" b="1" i="0" u="none" strike="noStrike" kern="1200" cap="none" spc="0" normalizeH="0" baseline="0" noProof="0" dirty="0">
                <a:ln>
                  <a:noFill/>
                </a:ln>
                <a:solidFill>
                  <a:srgbClr val="44546A"/>
                </a:solidFill>
                <a:effectLst/>
                <a:uLnTx/>
                <a:uFillTx/>
                <a:latin typeface="Calibri" panose="020F0502020204030204"/>
                <a:ea typeface="+mn-ea"/>
                <a:cs typeface="+mn-cs"/>
              </a:rPr>
              <a:t>with ongoing development through a collaborative project among Utah State University, Brigham Young University, </a:t>
            </a:r>
            <a:r>
              <a:rPr kumimoji="0" lang="en-US" sz="2000" b="1" i="0" u="none" strike="noStrike" kern="1200" cap="none" spc="0" normalizeH="0" baseline="0" noProof="0" dirty="0" err="1">
                <a:ln>
                  <a:noFill/>
                </a:ln>
                <a:solidFill>
                  <a:srgbClr val="44546A"/>
                </a:solidFill>
                <a:effectLst/>
                <a:uLnTx/>
                <a:uFillTx/>
                <a:latin typeface="Calibri" panose="020F0502020204030204"/>
                <a:ea typeface="+mn-ea"/>
                <a:cs typeface="+mn-cs"/>
              </a:rPr>
              <a:t>CyberGIS</a:t>
            </a:r>
            <a:r>
              <a:rPr kumimoji="0" lang="en-US" sz="2000" b="1" i="0" u="none" strike="noStrike" kern="1200" cap="none" spc="0" normalizeH="0" baseline="0" noProof="0" dirty="0">
                <a:ln>
                  <a:noFill/>
                </a:ln>
                <a:solidFill>
                  <a:srgbClr val="44546A"/>
                </a:solidFill>
                <a:effectLst/>
                <a:uLnTx/>
                <a:uFillTx/>
                <a:latin typeface="Calibri" panose="020F0502020204030204"/>
                <a:ea typeface="+mn-ea"/>
                <a:cs typeface="+mn-cs"/>
              </a:rPr>
              <a:t> Center University of Illinois, Tufts, University of Virginia, and RENCI University of North Carolina.</a:t>
            </a:r>
          </a:p>
        </p:txBody>
      </p:sp>
      <p:grpSp>
        <p:nvGrpSpPr>
          <p:cNvPr id="4" name="Group 3"/>
          <p:cNvGrpSpPr/>
          <p:nvPr/>
        </p:nvGrpSpPr>
        <p:grpSpPr>
          <a:xfrm>
            <a:off x="133560" y="120900"/>
            <a:ext cx="3125810" cy="838200"/>
            <a:chOff x="133560" y="120900"/>
            <a:chExt cx="3125810" cy="838200"/>
          </a:xfrm>
        </p:grpSpPr>
        <p:sp>
          <p:nvSpPr>
            <p:cNvPr id="18" name="Rectangle 17"/>
            <p:cNvSpPr>
              <a:spLocks noChangeArrowheads="1"/>
            </p:cNvSpPr>
            <p:nvPr/>
          </p:nvSpPr>
          <p:spPr bwMode="auto">
            <a:xfrm>
              <a:off x="133560" y="120900"/>
              <a:ext cx="2962566" cy="838200"/>
            </a:xfrm>
            <a:prstGeom prst="rect">
              <a:avLst/>
            </a:prstGeom>
            <a:solidFill>
              <a:schemeClr val="bg1"/>
            </a:solidFill>
            <a:ln w="25400" algn="ctr">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9" name="Picture 18" descr="nsf4c"/>
            <p:cNvPicPr>
              <a:picLocks noChangeAspect="1" noChangeArrowheads="1"/>
            </p:cNvPicPr>
            <p:nvPr/>
          </p:nvPicPr>
          <p:blipFill>
            <a:blip r:embed="rId6" cstate="print"/>
            <a:srcRect/>
            <a:stretch>
              <a:fillRect/>
            </a:stretch>
          </p:blipFill>
          <p:spPr bwMode="auto">
            <a:xfrm>
              <a:off x="233888" y="178634"/>
              <a:ext cx="803093" cy="722733"/>
            </a:xfrm>
            <a:prstGeom prst="rect">
              <a:avLst/>
            </a:prstGeom>
            <a:noFill/>
            <a:ln w="9525">
              <a:noFill/>
              <a:miter lim="800000"/>
              <a:headEnd/>
              <a:tailEnd/>
            </a:ln>
          </p:spPr>
        </p:pic>
        <p:sp>
          <p:nvSpPr>
            <p:cNvPr id="20" name="Text Box 12"/>
            <p:cNvSpPr txBox="1">
              <a:spLocks noChangeArrowheads="1"/>
            </p:cNvSpPr>
            <p:nvPr/>
          </p:nvSpPr>
          <p:spPr bwMode="auto">
            <a:xfrm>
              <a:off x="1036981" y="124502"/>
              <a:ext cx="1098631" cy="830997"/>
            </a:xfrm>
            <a:prstGeom prst="rect">
              <a:avLst/>
            </a:prstGeom>
            <a:noFill/>
            <a:ln w="9525" algn="ctr">
              <a:noFill/>
              <a:miter lim="800000"/>
              <a:headEnd/>
              <a:tailEnd/>
            </a:ln>
          </p:spPr>
          <p:txBody>
            <a:bodyPr wrap="square">
              <a:spAutoFit/>
            </a:bodyPr>
            <a:lstStyle/>
            <a:p>
              <a:pPr marL="0" marR="0" lvl="0" indent="0" algn="l" defTabSz="438943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OAC-1664061</a:t>
              </a:r>
            </a:p>
            <a:p>
              <a:pPr marL="0" marR="0" lvl="0" indent="0" algn="l" defTabSz="438943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OAC-1664018</a:t>
              </a:r>
            </a:p>
            <a:p>
              <a:pPr marL="0" marR="0" lvl="0" indent="0" algn="l" defTabSz="438943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OAC-1664119</a:t>
              </a:r>
            </a:p>
            <a:p>
              <a:pPr marL="0" marR="0" lvl="0" indent="0" algn="l" defTabSz="438943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2017-2021</a:t>
              </a:r>
            </a:p>
          </p:txBody>
        </p:sp>
        <p:sp>
          <p:nvSpPr>
            <p:cNvPr id="23" name="Text Box 12"/>
            <p:cNvSpPr txBox="1">
              <a:spLocks noChangeArrowheads="1"/>
            </p:cNvSpPr>
            <p:nvPr/>
          </p:nvSpPr>
          <p:spPr bwMode="auto">
            <a:xfrm>
              <a:off x="2110486" y="216835"/>
              <a:ext cx="1148884" cy="646331"/>
            </a:xfrm>
            <a:prstGeom prst="rect">
              <a:avLst/>
            </a:prstGeom>
            <a:noFill/>
            <a:ln w="9525" algn="ctr">
              <a:noFill/>
              <a:miter lim="800000"/>
              <a:headEnd/>
              <a:tailEnd/>
            </a:ln>
          </p:spPr>
          <p:txBody>
            <a:bodyPr wrap="square">
              <a:spAutoFit/>
            </a:bodyPr>
            <a:lstStyle>
              <a:defPPr>
                <a:defRPr lang="en-US"/>
              </a:defPPr>
              <a:lvl1pPr lvl="0" defTabSz="4389438">
                <a:defRPr sz="1200" b="1">
                  <a:solidFill>
                    <a:schemeClr val="bg1"/>
                  </a:solidFill>
                </a:defRPr>
              </a:lvl1pPr>
            </a:lstStyle>
            <a:p>
              <a:pPr marL="0" marR="0" lvl="0" indent="0" algn="l" defTabSz="438943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ACI-1148453 </a:t>
              </a:r>
            </a:p>
            <a:p>
              <a:pPr marL="0" marR="0" lvl="0" indent="0" algn="l" defTabSz="438943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ACI-1148090</a:t>
              </a:r>
            </a:p>
            <a:p>
              <a:pPr marL="0" marR="0" lvl="0" indent="0" algn="l" defTabSz="438943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2012-2017</a:t>
              </a:r>
            </a:p>
          </p:txBody>
        </p:sp>
      </p:gr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50834" y="5949553"/>
            <a:ext cx="2518734" cy="737989"/>
          </a:xfrm>
          <a:prstGeom prst="rect">
            <a:avLst/>
          </a:prstGeom>
        </p:spPr>
      </p:pic>
    </p:spTree>
    <p:extLst>
      <p:ext uri="{BB962C8B-B14F-4D97-AF65-F5344CB8AC3E}">
        <p14:creationId xmlns:p14="http://schemas.microsoft.com/office/powerpoint/2010/main" val="2229158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61" t="31500" r="64840"/>
          <a:stretch/>
        </p:blipFill>
        <p:spPr bwMode="auto">
          <a:xfrm>
            <a:off x="8185020" y="1465596"/>
            <a:ext cx="2025781" cy="3129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3"/>
          <p:cNvSpPr txBox="1">
            <a:spLocks noChangeArrowheads="1"/>
          </p:cNvSpPr>
          <p:nvPr/>
        </p:nvSpPr>
        <p:spPr bwMode="auto">
          <a:xfrm>
            <a:off x="1872482" y="929445"/>
            <a:ext cx="6009248" cy="5078313"/>
          </a:xfrm>
          <a:prstGeom prst="rect">
            <a:avLst/>
          </a:prstGeom>
          <a:noFill/>
          <a:ln w="3175">
            <a:solidFill>
              <a:schemeClr val="bg1">
                <a:lumMod val="65000"/>
              </a:schemeClr>
            </a:solidFill>
            <a:miter lim="800000"/>
            <a:headEnd/>
            <a:tailEnd/>
          </a:ln>
        </p:spPr>
        <p:txBody>
          <a:bodyPr wrap="square">
            <a:spAutoFit/>
          </a:bodyPr>
          <a:lstStyle/>
          <a:p>
            <a:pPr eaLnBrk="0" fontAlgn="base" hangingPunct="0">
              <a:spcBef>
                <a:spcPct val="0"/>
              </a:spcBef>
              <a:spcAft>
                <a:spcPct val="0"/>
              </a:spcAft>
            </a:pPr>
            <a:r>
              <a:rPr lang="en-US" sz="2400" dirty="0">
                <a:solidFill>
                  <a:prstClr val="black"/>
                </a:solidFill>
                <a:latin typeface="Times New Roman" pitchFamily="18" charset="0"/>
              </a:rPr>
              <a:t>“All geographic information systems are built using </a:t>
            </a:r>
            <a:r>
              <a:rPr lang="en-US" sz="2400" dirty="0">
                <a:solidFill>
                  <a:srgbClr val="FF3300"/>
                </a:solidFill>
                <a:latin typeface="Times New Roman" pitchFamily="18" charset="0"/>
              </a:rPr>
              <a:t>formal models</a:t>
            </a:r>
            <a:r>
              <a:rPr lang="en-US" sz="2400" dirty="0">
                <a:solidFill>
                  <a:prstClr val="black"/>
                </a:solidFill>
                <a:latin typeface="Times New Roman" pitchFamily="18" charset="0"/>
              </a:rPr>
              <a:t> that describe how things are located in space.   </a:t>
            </a:r>
            <a:r>
              <a:rPr lang="en-US" sz="2400" dirty="0">
                <a:solidFill>
                  <a:srgbClr val="FF3300"/>
                </a:solidFill>
                <a:latin typeface="Times New Roman" pitchFamily="18" charset="0"/>
              </a:rPr>
              <a:t>A formal model is an abstract and well-defined system of concepts</a:t>
            </a:r>
            <a:r>
              <a:rPr lang="en-US" sz="2400" dirty="0">
                <a:solidFill>
                  <a:prstClr val="black"/>
                </a:solidFill>
                <a:latin typeface="Times New Roman" pitchFamily="18" charset="0"/>
              </a:rPr>
              <a:t>.  A geographic data model defines the </a:t>
            </a:r>
            <a:r>
              <a:rPr lang="en-US" sz="2400" dirty="0">
                <a:solidFill>
                  <a:srgbClr val="FF3300"/>
                </a:solidFill>
                <a:latin typeface="Times New Roman" pitchFamily="18" charset="0"/>
              </a:rPr>
              <a:t>vocabulary for describing and reasoning</a:t>
            </a:r>
            <a:r>
              <a:rPr lang="en-US" sz="2400" dirty="0">
                <a:solidFill>
                  <a:prstClr val="black"/>
                </a:solidFill>
                <a:latin typeface="Times New Roman" pitchFamily="18" charset="0"/>
              </a:rPr>
              <a:t> </a:t>
            </a:r>
            <a:r>
              <a:rPr lang="en-US" sz="2400" dirty="0">
                <a:solidFill>
                  <a:srgbClr val="FF3300"/>
                </a:solidFill>
                <a:latin typeface="Times New Roman" pitchFamily="18" charset="0"/>
              </a:rPr>
              <a:t>about the things that are located on the earth</a:t>
            </a:r>
            <a:r>
              <a:rPr lang="en-US" sz="2400" dirty="0">
                <a:solidFill>
                  <a:prstClr val="black"/>
                </a:solidFill>
                <a:latin typeface="Times New Roman" pitchFamily="18" charset="0"/>
              </a:rPr>
              <a:t>.   Geographic data models serve as the foundation on which all geographic information systems are built.”</a:t>
            </a:r>
            <a:br>
              <a:rPr lang="en-US" sz="2400" dirty="0">
                <a:solidFill>
                  <a:prstClr val="black"/>
                </a:solidFill>
                <a:latin typeface="Times New Roman" pitchFamily="18" charset="0"/>
              </a:rPr>
            </a:br>
            <a:endParaRPr lang="en-US" sz="2400" dirty="0">
              <a:solidFill>
                <a:prstClr val="black"/>
              </a:solidFill>
              <a:latin typeface="Times New Roman" pitchFamily="18" charset="0"/>
            </a:endParaRPr>
          </a:p>
          <a:p>
            <a:pPr eaLnBrk="0" fontAlgn="base" hangingPunct="0">
              <a:spcBef>
                <a:spcPct val="0"/>
              </a:spcBef>
              <a:spcAft>
                <a:spcPct val="0"/>
              </a:spcAft>
            </a:pPr>
            <a:r>
              <a:rPr lang="en-US" sz="2000" dirty="0">
                <a:solidFill>
                  <a:prstClr val="black"/>
                </a:solidFill>
                <a:latin typeface="Times New Roman" pitchFamily="18" charset="0"/>
              </a:rPr>
              <a:t>Scott Morehouse, Preface to “Modeling our World”, First Edition.  He was the chief software engineer at ESRI </a:t>
            </a:r>
          </a:p>
        </p:txBody>
      </p:sp>
      <p:sp>
        <p:nvSpPr>
          <p:cNvPr id="5" name="Title 4"/>
          <p:cNvSpPr>
            <a:spLocks noGrp="1"/>
          </p:cNvSpPr>
          <p:nvPr>
            <p:ph type="title"/>
          </p:nvPr>
        </p:nvSpPr>
        <p:spPr>
          <a:xfrm>
            <a:off x="1981200" y="-41883"/>
            <a:ext cx="8229600" cy="1143000"/>
          </a:xfrm>
        </p:spPr>
        <p:txBody>
          <a:bodyPr/>
          <a:lstStyle/>
          <a:p>
            <a:r>
              <a:rPr lang="en-US" dirty="0" smtClean="0"/>
              <a:t>Geographic Data Model</a:t>
            </a:r>
            <a:endParaRPr lang="en-US" dirty="0"/>
          </a:p>
        </p:txBody>
      </p:sp>
      <p:sp>
        <p:nvSpPr>
          <p:cNvPr id="6" name="Title 1"/>
          <p:cNvSpPr txBox="1">
            <a:spLocks/>
          </p:cNvSpPr>
          <p:nvPr/>
        </p:nvSpPr>
        <p:spPr>
          <a:xfrm>
            <a:off x="2579078" y="5746874"/>
            <a:ext cx="7373815" cy="1036863"/>
          </a:xfrm>
          <a:prstGeom prst="rect">
            <a:avLst/>
          </a:prstGeom>
          <a:solidFill>
            <a:srgbClr val="FFFF00"/>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prstClr val="black"/>
                </a:solidFill>
              </a:rPr>
              <a:t>Or, more simply: the way that data is organized can enhance or inhibit the analysis that can be done</a:t>
            </a:r>
          </a:p>
        </p:txBody>
      </p:sp>
    </p:spTree>
    <p:extLst>
      <p:ext uri="{BB962C8B-B14F-4D97-AF65-F5344CB8AC3E}">
        <p14:creationId xmlns:p14="http://schemas.microsoft.com/office/powerpoint/2010/main" val="34809090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981200" y="274639"/>
            <a:ext cx="8229600" cy="1927225"/>
          </a:xfrm>
        </p:spPr>
        <p:txBody>
          <a:bodyPr>
            <a:normAutofit fontScale="90000"/>
          </a:bodyPr>
          <a:lstStyle/>
          <a:p>
            <a:r>
              <a:rPr lang="en-US" smtClean="0"/>
              <a:t>The way that data is organized can enhance or inhibit the analysis that can be done</a:t>
            </a:r>
          </a:p>
        </p:txBody>
      </p:sp>
      <p:pic>
        <p:nvPicPr>
          <p:cNvPr id="29699" name="Picture 6" descr="http://initsspace.com/web_images/disorganized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8188" y="2260600"/>
            <a:ext cx="436245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p:cNvSpPr/>
          <p:nvPr/>
        </p:nvSpPr>
        <p:spPr>
          <a:xfrm>
            <a:off x="6684963" y="3332164"/>
            <a:ext cx="3706812" cy="1239837"/>
          </a:xfrm>
          <a:prstGeom prst="wedgeRoundRectCallout">
            <a:avLst>
              <a:gd name="adj1" fmla="val -105610"/>
              <a:gd name="adj2" fmla="val 1978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I have your information right here …</a:t>
            </a:r>
          </a:p>
        </p:txBody>
      </p:sp>
      <p:sp>
        <p:nvSpPr>
          <p:cNvPr id="8" name="Rectangle 7"/>
          <p:cNvSpPr/>
          <p:nvPr/>
        </p:nvSpPr>
        <p:spPr>
          <a:xfrm>
            <a:off x="8300135" y="6432034"/>
            <a:ext cx="35802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a:ea typeface="+mn-ea"/>
                <a:cs typeface="+mn-cs"/>
              </a:rPr>
              <a:t>Picture from: http://initsspace.com/</a:t>
            </a:r>
          </a:p>
        </p:txBody>
      </p:sp>
    </p:spTree>
    <p:extLst>
      <p:ext uri="{BB962C8B-B14F-4D97-AF65-F5344CB8AC3E}">
        <p14:creationId xmlns:p14="http://schemas.microsoft.com/office/powerpoint/2010/main" val="32137071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comb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1" y="4648200"/>
            <a:ext cx="9239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p:txBody>
          <a:bodyPr/>
          <a:lstStyle/>
          <a:p>
            <a:r>
              <a:rPr lang="en-US" smtClean="0"/>
              <a:t>Hydrologic Science</a:t>
            </a:r>
          </a:p>
        </p:txBody>
      </p:sp>
      <p:sp>
        <p:nvSpPr>
          <p:cNvPr id="11268" name="Text Box 3"/>
          <p:cNvSpPr txBox="1">
            <a:spLocks noChangeArrowheads="1"/>
          </p:cNvSpPr>
          <p:nvPr/>
        </p:nvSpPr>
        <p:spPr bwMode="auto">
          <a:xfrm>
            <a:off x="6697903" y="4073525"/>
            <a:ext cx="3338033" cy="70785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66FF"/>
                </a:solidFill>
                <a:effectLst/>
                <a:uLnTx/>
                <a:uFillTx/>
                <a:latin typeface="Calibri" pitchFamily="34" charset="0"/>
                <a:ea typeface="+mn-ea"/>
                <a:cs typeface="+mn-cs"/>
              </a:rPr>
              <a:t>Hydrologic conditions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itchFamily="34" charset="0"/>
                <a:ea typeface="+mn-ea"/>
                <a:cs typeface="+mn-cs"/>
              </a:rPr>
              <a:t>(Fluxes, flows, concentrations)</a:t>
            </a:r>
          </a:p>
        </p:txBody>
      </p:sp>
      <p:sp>
        <p:nvSpPr>
          <p:cNvPr id="11269" name="Text Box 4"/>
          <p:cNvSpPr txBox="1">
            <a:spLocks noChangeArrowheads="1"/>
          </p:cNvSpPr>
          <p:nvPr/>
        </p:nvSpPr>
        <p:spPr bwMode="auto">
          <a:xfrm>
            <a:off x="1893228" y="3311526"/>
            <a:ext cx="4154218" cy="6463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66FF"/>
                </a:solidFill>
                <a:effectLst/>
                <a:uLnTx/>
                <a:uFillTx/>
                <a:latin typeface="Calibri" pitchFamily="34" charset="0"/>
                <a:ea typeface="+mn-ea"/>
                <a:cs typeface="+mn-cs"/>
              </a:rPr>
              <a:t>Hydrologic Process Science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(Equations, </a:t>
            </a:r>
            <a:r>
              <a:rPr kumimoji="0" lang="en-US" sz="1800" b="0" i="0" u="none" strike="noStrike" kern="1200" cap="none" spc="0" normalizeH="0" baseline="0" noProof="0">
                <a:ln>
                  <a:noFill/>
                </a:ln>
                <a:solidFill>
                  <a:srgbClr val="FF3300"/>
                </a:solidFill>
                <a:effectLst/>
                <a:uLnTx/>
                <a:uFillTx/>
                <a:latin typeface="Calibri" pitchFamily="34" charset="0"/>
                <a:ea typeface="+mn-ea"/>
                <a:cs typeface="+mn-cs"/>
              </a:rPr>
              <a:t>simulation models</a:t>
            </a: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 prediction)</a:t>
            </a:r>
          </a:p>
        </p:txBody>
      </p:sp>
      <p:sp>
        <p:nvSpPr>
          <p:cNvPr id="11270" name="Text Box 5"/>
          <p:cNvSpPr txBox="1">
            <a:spLocks noChangeArrowheads="1"/>
          </p:cNvSpPr>
          <p:nvPr/>
        </p:nvSpPr>
        <p:spPr bwMode="auto">
          <a:xfrm>
            <a:off x="1961356" y="4987926"/>
            <a:ext cx="4017962" cy="6463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66FF"/>
                </a:solidFill>
                <a:effectLst/>
                <a:uLnTx/>
                <a:uFillTx/>
                <a:latin typeface="Calibri" pitchFamily="34" charset="0"/>
                <a:ea typeface="+mn-ea"/>
                <a:cs typeface="+mn-cs"/>
              </a:rPr>
              <a:t>Hydrologic Information Science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(Observations, </a:t>
            </a:r>
            <a:r>
              <a:rPr kumimoji="0" lang="en-US" sz="1800" b="0" i="0" u="none" strike="noStrike" kern="1200" cap="none" spc="0" normalizeH="0" baseline="0" noProof="0">
                <a:ln>
                  <a:noFill/>
                </a:ln>
                <a:solidFill>
                  <a:srgbClr val="FF3300"/>
                </a:solidFill>
                <a:effectLst/>
                <a:uLnTx/>
                <a:uFillTx/>
                <a:latin typeface="Calibri" pitchFamily="34" charset="0"/>
                <a:ea typeface="+mn-ea"/>
                <a:cs typeface="+mn-cs"/>
              </a:rPr>
              <a:t>data models</a:t>
            </a: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 visualization</a:t>
            </a:r>
          </a:p>
        </p:txBody>
      </p:sp>
      <p:sp>
        <p:nvSpPr>
          <p:cNvPr id="11271" name="Text Box 6"/>
          <p:cNvSpPr txBox="1">
            <a:spLocks noChangeArrowheads="1"/>
          </p:cNvSpPr>
          <p:nvPr/>
        </p:nvSpPr>
        <p:spPr bwMode="auto">
          <a:xfrm>
            <a:off x="7123099" y="5749926"/>
            <a:ext cx="2444776" cy="6463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66FF"/>
                </a:solidFill>
                <a:effectLst/>
                <a:uLnTx/>
                <a:uFillTx/>
                <a:latin typeface="Calibri" pitchFamily="34" charset="0"/>
                <a:ea typeface="+mn-ea"/>
                <a:cs typeface="+mn-cs"/>
              </a:rPr>
              <a:t>Hydrologic environment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(Physical earth)</a:t>
            </a:r>
          </a:p>
        </p:txBody>
      </p:sp>
      <p:sp>
        <p:nvSpPr>
          <p:cNvPr id="11272" name="Text Box 7"/>
          <p:cNvSpPr txBox="1">
            <a:spLocks noChangeArrowheads="1"/>
          </p:cNvSpPr>
          <p:nvPr/>
        </p:nvSpPr>
        <p:spPr bwMode="auto">
          <a:xfrm>
            <a:off x="6465186" y="2549526"/>
            <a:ext cx="3801878" cy="6463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66FF"/>
                </a:solidFill>
                <a:effectLst/>
                <a:uLnTx/>
                <a:uFillTx/>
                <a:latin typeface="Calibri" pitchFamily="34" charset="0"/>
                <a:ea typeface="+mn-ea"/>
                <a:cs typeface="+mn-cs"/>
              </a:rPr>
              <a:t>Physical laws and principles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(Mass, momentum, energy, chemistry)</a:t>
            </a:r>
          </a:p>
        </p:txBody>
      </p:sp>
      <p:cxnSp>
        <p:nvCxnSpPr>
          <p:cNvPr id="11273" name="AutoShape 8"/>
          <p:cNvCxnSpPr>
            <a:cxnSpLocks noChangeShapeType="1"/>
            <a:stCxn id="11271" idx="1"/>
            <a:endCxn id="11270" idx="2"/>
          </p:cNvCxnSpPr>
          <p:nvPr/>
        </p:nvCxnSpPr>
        <p:spPr bwMode="auto">
          <a:xfrm flipH="1" flipV="1">
            <a:off x="3970338" y="5638801"/>
            <a:ext cx="2963862" cy="436563"/>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4" name="AutoShape 9"/>
          <p:cNvCxnSpPr>
            <a:cxnSpLocks noChangeShapeType="1"/>
            <a:stCxn id="11270" idx="0"/>
            <a:endCxn id="11268" idx="1"/>
          </p:cNvCxnSpPr>
          <p:nvPr/>
        </p:nvCxnSpPr>
        <p:spPr bwMode="auto">
          <a:xfrm flipV="1">
            <a:off x="3970339" y="4429125"/>
            <a:ext cx="2586037" cy="5588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5" name="AutoShape 10"/>
          <p:cNvCxnSpPr>
            <a:cxnSpLocks noChangeShapeType="1"/>
            <a:stCxn id="11272" idx="1"/>
            <a:endCxn id="11269" idx="0"/>
          </p:cNvCxnSpPr>
          <p:nvPr/>
        </p:nvCxnSpPr>
        <p:spPr bwMode="auto">
          <a:xfrm flipH="1">
            <a:off x="3970338" y="2874963"/>
            <a:ext cx="2349500" cy="436562"/>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6" name="AutoShape 11"/>
          <p:cNvCxnSpPr>
            <a:cxnSpLocks noChangeShapeType="1"/>
            <a:stCxn id="11269" idx="2"/>
            <a:endCxn id="11268" idx="1"/>
          </p:cNvCxnSpPr>
          <p:nvPr/>
        </p:nvCxnSpPr>
        <p:spPr bwMode="auto">
          <a:xfrm>
            <a:off x="3970339" y="3962401"/>
            <a:ext cx="2586037" cy="46672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277" name="Rectangle 12"/>
          <p:cNvSpPr>
            <a:spLocks noChangeArrowheads="1"/>
          </p:cNvSpPr>
          <p:nvPr/>
        </p:nvSpPr>
        <p:spPr bwMode="auto">
          <a:xfrm>
            <a:off x="1676978" y="1447801"/>
            <a:ext cx="8796771" cy="90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It is as important to represent </a:t>
            </a:r>
            <a:r>
              <a:rPr kumimoji="0" lang="en-US" sz="2400" b="0" i="1" u="none" strike="noStrike" kern="1200" cap="none" spc="0" normalizeH="0" baseline="0" noProof="0" dirty="0">
                <a:ln>
                  <a:noFill/>
                </a:ln>
                <a:solidFill>
                  <a:srgbClr val="0066FF"/>
                </a:solidFill>
                <a:effectLst/>
                <a:uLnTx/>
                <a:uFillTx/>
                <a:latin typeface="Calibri"/>
                <a:ea typeface="+mn-ea"/>
                <a:cs typeface="+mn-cs"/>
              </a:rPr>
              <a:t>hydrologic environments</a:t>
            </a:r>
            <a:r>
              <a:rPr kumimoji="0" lang="en-US" sz="2400" b="0" i="1" u="none" strike="noStrike" kern="1200" cap="none" spc="0" normalizeH="0" baseline="0" noProof="0" dirty="0">
                <a:ln>
                  <a:noFill/>
                </a:ln>
                <a:solidFill>
                  <a:prstClr val="black"/>
                </a:solidFill>
                <a:effectLst/>
                <a:uLnTx/>
                <a:uFillTx/>
                <a:latin typeface="Calibri"/>
                <a:ea typeface="+mn-ea"/>
                <a:cs typeface="+mn-cs"/>
              </a:rPr>
              <a:t> precisely with</a:t>
            </a: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data as it is to represent </a:t>
            </a:r>
            <a:r>
              <a:rPr kumimoji="0" lang="en-US" sz="2400" b="0" i="1" u="none" strike="noStrike" kern="1200" cap="none" spc="0" normalizeH="0" baseline="0" noProof="0" dirty="0">
                <a:ln>
                  <a:noFill/>
                </a:ln>
                <a:solidFill>
                  <a:srgbClr val="0066FF"/>
                </a:solidFill>
                <a:effectLst/>
                <a:uLnTx/>
                <a:uFillTx/>
                <a:latin typeface="Calibri"/>
                <a:ea typeface="+mn-ea"/>
                <a:cs typeface="+mn-cs"/>
              </a:rPr>
              <a:t>hydrologic processes</a:t>
            </a:r>
            <a:r>
              <a:rPr kumimoji="0" lang="en-US" sz="2400" b="0" i="1" u="none" strike="noStrike" kern="1200" cap="none" spc="0" normalizeH="0" baseline="0" noProof="0" dirty="0">
                <a:ln>
                  <a:noFill/>
                </a:ln>
                <a:solidFill>
                  <a:prstClr val="black"/>
                </a:solidFill>
                <a:effectLst/>
                <a:uLnTx/>
                <a:uFillTx/>
                <a:latin typeface="Calibri"/>
                <a:ea typeface="+mn-ea"/>
                <a:cs typeface="+mn-cs"/>
              </a:rPr>
              <a:t> with equations</a:t>
            </a: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3246438"/>
            <a:ext cx="1295400" cy="77946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03959" y="6445262"/>
            <a:ext cx="22861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lumMod val="50000"/>
                  </a:prstClr>
                </a:solidFill>
                <a:effectLst/>
                <a:uLnTx/>
                <a:uFillTx/>
                <a:latin typeface="Calibri"/>
                <a:ea typeface="+mn-ea"/>
                <a:cs typeface="+mn-cs"/>
              </a:rPr>
              <a:t>From David Maidment</a:t>
            </a:r>
            <a:endPar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Tree>
    <p:extLst>
      <p:ext uri="{BB962C8B-B14F-4D97-AF65-F5344CB8AC3E}">
        <p14:creationId xmlns:p14="http://schemas.microsoft.com/office/powerpoint/2010/main" val="38434021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411162"/>
          </a:xfrm>
        </p:spPr>
        <p:txBody>
          <a:bodyPr>
            <a:noAutofit/>
          </a:bodyPr>
          <a:lstStyle/>
          <a:p>
            <a:r>
              <a:rPr lang="en-US" sz="2800" dirty="0">
                <a:solidFill>
                  <a:srgbClr val="FF0000"/>
                </a:solidFill>
              </a:rPr>
              <a:t>Data models </a:t>
            </a:r>
            <a:r>
              <a:rPr lang="en-US" sz="2800" dirty="0" smtClean="0"/>
              <a:t>organize </a:t>
            </a:r>
            <a:r>
              <a:rPr lang="en-US" sz="2800" dirty="0"/>
              <a:t>the </a:t>
            </a:r>
            <a:r>
              <a:rPr lang="en-US" sz="2800" dirty="0" smtClean="0"/>
              <a:t>diversity </a:t>
            </a:r>
            <a:r>
              <a:rPr lang="en-US" sz="2800" dirty="0"/>
              <a:t>of natural systems</a:t>
            </a:r>
          </a:p>
        </p:txBody>
      </p:sp>
      <p:grpSp>
        <p:nvGrpSpPr>
          <p:cNvPr id="3" name="Group 7"/>
          <p:cNvGrpSpPr>
            <a:grpSpLocks/>
          </p:cNvGrpSpPr>
          <p:nvPr/>
        </p:nvGrpSpPr>
        <p:grpSpPr bwMode="auto">
          <a:xfrm>
            <a:off x="6180868" y="4287368"/>
            <a:ext cx="4198362" cy="2418233"/>
            <a:chOff x="0" y="63"/>
            <a:chExt cx="5760" cy="3681"/>
          </a:xfrm>
        </p:grpSpPr>
        <p:pic>
          <p:nvPicPr>
            <p:cNvPr id="4" name="Picture 7" descr="ODM 1"/>
            <p:cNvPicPr>
              <a:picLocks noChangeAspect="1" noChangeArrowheads="1"/>
            </p:cNvPicPr>
            <p:nvPr/>
          </p:nvPicPr>
          <p:blipFill>
            <a:blip r:embed="rId2" cstate="print"/>
            <a:srcRect/>
            <a:stretch>
              <a:fillRect/>
            </a:stretch>
          </p:blipFill>
          <p:spPr bwMode="auto">
            <a:xfrm>
              <a:off x="0" y="63"/>
              <a:ext cx="5760" cy="3681"/>
            </a:xfrm>
            <a:prstGeom prst="rect">
              <a:avLst/>
            </a:prstGeom>
            <a:noFill/>
            <a:ln w="9525">
              <a:noFill/>
              <a:miter lim="800000"/>
              <a:headEnd/>
              <a:tailEnd/>
            </a:ln>
          </p:spPr>
        </p:pic>
        <p:sp>
          <p:nvSpPr>
            <p:cNvPr id="5" name="Rectangle 5"/>
            <p:cNvSpPr>
              <a:spLocks noChangeArrowheads="1"/>
            </p:cNvSpPr>
            <p:nvPr/>
          </p:nvSpPr>
          <p:spPr bwMode="auto">
            <a:xfrm>
              <a:off x="2165" y="1268"/>
              <a:ext cx="379" cy="79"/>
            </a:xfrm>
            <a:prstGeom prst="rect">
              <a:avLst/>
            </a:prstGeom>
            <a:noFill/>
            <a:ln w="28575">
              <a:solidFill>
                <a:srgbClr val="FF33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6" name="Rectangle 2"/>
          <p:cNvSpPr txBox="1">
            <a:spLocks noChangeArrowheads="1"/>
          </p:cNvSpPr>
          <p:nvPr/>
        </p:nvSpPr>
        <p:spPr>
          <a:xfrm>
            <a:off x="1730477" y="614956"/>
            <a:ext cx="4071473" cy="742950"/>
          </a:xfrm>
          <a:prstGeom prst="rect">
            <a:avLst/>
          </a:prstGeom>
        </p:spPr>
        <p:txBody>
          <a:bodyPr vert="horz" lIns="512064" tIns="256032" rIns="512064" bIns="256032"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NetCDF</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Unidata</a:t>
            </a:r>
            <a:r>
              <a:rPr kumimoji="0" lang="en-US" sz="1600" b="0" i="0" u="none" strike="noStrike" kern="1200" cap="none" spc="0" normalizeH="0" baseline="0" noProof="0" dirty="0">
                <a:ln>
                  <a:noFill/>
                </a:ln>
                <a:solidFill>
                  <a:prstClr val="black"/>
                </a:solidFill>
                <a:effectLst/>
                <a:uLnTx/>
                <a:uFillTx/>
                <a:latin typeface="Calibri"/>
                <a:ea typeface="+mn-ea"/>
                <a:cs typeface="+mn-cs"/>
              </a:rPr>
              <a:t>) - A model for Continuous Space-Time data </a:t>
            </a:r>
          </a:p>
        </p:txBody>
      </p:sp>
      <p:grpSp>
        <p:nvGrpSpPr>
          <p:cNvPr id="7" name="Group 6"/>
          <p:cNvGrpSpPr/>
          <p:nvPr/>
        </p:nvGrpSpPr>
        <p:grpSpPr>
          <a:xfrm>
            <a:off x="1777999" y="1420189"/>
            <a:ext cx="4014426" cy="1904181"/>
            <a:chOff x="34671000" y="14371875"/>
            <a:chExt cx="6096000" cy="2891543"/>
          </a:xfrm>
        </p:grpSpPr>
        <p:pic>
          <p:nvPicPr>
            <p:cNvPr id="8" name="Picture 6"/>
            <p:cNvPicPr>
              <a:picLocks noChangeAspect="1" noChangeArrowheads="1"/>
            </p:cNvPicPr>
            <p:nvPr/>
          </p:nvPicPr>
          <p:blipFill>
            <a:blip r:embed="rId3" cstate="print"/>
            <a:srcRect/>
            <a:stretch>
              <a:fillRect/>
            </a:stretch>
          </p:blipFill>
          <p:spPr bwMode="auto">
            <a:xfrm>
              <a:off x="37894260" y="14371875"/>
              <a:ext cx="2872740" cy="1478677"/>
            </a:xfrm>
            <a:prstGeom prst="rect">
              <a:avLst/>
            </a:prstGeom>
            <a:noFill/>
          </p:spPr>
        </p:pic>
        <p:pic>
          <p:nvPicPr>
            <p:cNvPr id="9" name="Picture 7"/>
            <p:cNvPicPr>
              <a:picLocks noChangeAspect="1" noChangeArrowheads="1"/>
            </p:cNvPicPr>
            <p:nvPr/>
          </p:nvPicPr>
          <p:blipFill>
            <a:blip r:embed="rId4" cstate="print"/>
            <a:srcRect/>
            <a:stretch>
              <a:fillRect/>
            </a:stretch>
          </p:blipFill>
          <p:spPr bwMode="auto">
            <a:xfrm>
              <a:off x="37871400" y="15907305"/>
              <a:ext cx="2228850" cy="707866"/>
            </a:xfrm>
            <a:prstGeom prst="rect">
              <a:avLst/>
            </a:prstGeom>
            <a:noFill/>
          </p:spPr>
        </p:pic>
        <p:sp>
          <p:nvSpPr>
            <p:cNvPr id="10" name="Line 8"/>
            <p:cNvSpPr>
              <a:spLocks noChangeShapeType="1"/>
            </p:cNvSpPr>
            <p:nvPr/>
          </p:nvSpPr>
          <p:spPr bwMode="auto">
            <a:xfrm flipH="1" flipV="1">
              <a:off x="35760660" y="14718585"/>
              <a:ext cx="0" cy="1584960"/>
            </a:xfrm>
            <a:prstGeom prst="line">
              <a:avLst/>
            </a:prstGeom>
            <a:noFill/>
            <a:ln w="2857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11" name="Line 9"/>
            <p:cNvSpPr>
              <a:spLocks noChangeShapeType="1"/>
            </p:cNvSpPr>
            <p:nvPr/>
          </p:nvSpPr>
          <p:spPr bwMode="auto">
            <a:xfrm flipH="1">
              <a:off x="34671000" y="16303545"/>
              <a:ext cx="1089660" cy="643890"/>
            </a:xfrm>
            <a:prstGeom prst="line">
              <a:avLst/>
            </a:prstGeom>
            <a:noFill/>
            <a:ln w="2857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12" name="Line 10"/>
            <p:cNvSpPr>
              <a:spLocks noChangeShapeType="1"/>
            </p:cNvSpPr>
            <p:nvPr/>
          </p:nvSpPr>
          <p:spPr bwMode="auto">
            <a:xfrm>
              <a:off x="35760660" y="16303545"/>
              <a:ext cx="1535430" cy="0"/>
            </a:xfrm>
            <a:prstGeom prst="line">
              <a:avLst/>
            </a:prstGeom>
            <a:noFill/>
            <a:ln w="2857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 Box 11"/>
            <p:cNvSpPr txBox="1">
              <a:spLocks noChangeArrowheads="1"/>
            </p:cNvSpPr>
            <p:nvPr/>
          </p:nvSpPr>
          <p:spPr bwMode="auto">
            <a:xfrm>
              <a:off x="36889531" y="16277750"/>
              <a:ext cx="901140" cy="327157"/>
            </a:xfrm>
            <a:prstGeom prst="rect">
              <a:avLst/>
            </a:prstGeom>
            <a:noFill/>
            <a:ln w="2857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mn-cs"/>
                </a:rPr>
                <a:t>Space, L</a:t>
              </a:r>
            </a:p>
          </p:txBody>
        </p:sp>
        <p:sp>
          <p:nvSpPr>
            <p:cNvPr id="14" name="Text Box 12"/>
            <p:cNvSpPr txBox="1">
              <a:spLocks noChangeArrowheads="1"/>
            </p:cNvSpPr>
            <p:nvPr/>
          </p:nvSpPr>
          <p:spPr bwMode="auto">
            <a:xfrm>
              <a:off x="35810189" y="14619523"/>
              <a:ext cx="808641" cy="327157"/>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mn-cs"/>
                </a:rPr>
                <a:t>Time, T</a:t>
              </a:r>
            </a:p>
          </p:txBody>
        </p:sp>
        <p:sp>
          <p:nvSpPr>
            <p:cNvPr id="15" name="Text Box 13"/>
            <p:cNvSpPr txBox="1">
              <a:spLocks noChangeArrowheads="1"/>
            </p:cNvSpPr>
            <p:nvPr/>
          </p:nvSpPr>
          <p:spPr bwMode="auto">
            <a:xfrm>
              <a:off x="34720530" y="16897902"/>
              <a:ext cx="1125086" cy="327157"/>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mn-cs"/>
                </a:rPr>
                <a:t>Variables, V</a:t>
              </a:r>
            </a:p>
          </p:txBody>
        </p:sp>
        <p:sp>
          <p:nvSpPr>
            <p:cNvPr id="16" name="Line 14"/>
            <p:cNvSpPr>
              <a:spLocks noChangeShapeType="1"/>
            </p:cNvSpPr>
            <p:nvPr/>
          </p:nvSpPr>
          <p:spPr bwMode="auto">
            <a:xfrm flipH="1" flipV="1">
              <a:off x="36602670" y="15312945"/>
              <a:ext cx="0" cy="99060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17" name="Line 15"/>
            <p:cNvSpPr>
              <a:spLocks noChangeShapeType="1"/>
            </p:cNvSpPr>
            <p:nvPr/>
          </p:nvSpPr>
          <p:spPr bwMode="auto">
            <a:xfrm flipV="1">
              <a:off x="35166300" y="15659655"/>
              <a:ext cx="0" cy="99060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18" name="Line 16"/>
            <p:cNvSpPr>
              <a:spLocks noChangeShapeType="1"/>
            </p:cNvSpPr>
            <p:nvPr/>
          </p:nvSpPr>
          <p:spPr bwMode="auto">
            <a:xfrm flipV="1">
              <a:off x="36057840" y="15659655"/>
              <a:ext cx="0" cy="99060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19" name="Line 17"/>
            <p:cNvSpPr>
              <a:spLocks noChangeShapeType="1"/>
            </p:cNvSpPr>
            <p:nvPr/>
          </p:nvSpPr>
          <p:spPr bwMode="auto">
            <a:xfrm flipH="1">
              <a:off x="36057840" y="16303545"/>
              <a:ext cx="544830" cy="34671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0" name="Line 18"/>
            <p:cNvSpPr>
              <a:spLocks noChangeShapeType="1"/>
            </p:cNvSpPr>
            <p:nvPr/>
          </p:nvSpPr>
          <p:spPr bwMode="auto">
            <a:xfrm flipH="1">
              <a:off x="35166300" y="16650255"/>
              <a:ext cx="891540" cy="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1" name="Line 19"/>
            <p:cNvSpPr>
              <a:spLocks noChangeShapeType="1"/>
            </p:cNvSpPr>
            <p:nvPr/>
          </p:nvSpPr>
          <p:spPr bwMode="auto">
            <a:xfrm flipH="1">
              <a:off x="36057840" y="15312945"/>
              <a:ext cx="544830" cy="34671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2" name="Line 20"/>
            <p:cNvSpPr>
              <a:spLocks noChangeShapeType="1"/>
            </p:cNvSpPr>
            <p:nvPr/>
          </p:nvSpPr>
          <p:spPr bwMode="auto">
            <a:xfrm flipH="1">
              <a:off x="35166300" y="15659655"/>
              <a:ext cx="891540" cy="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3" name="Line 21"/>
            <p:cNvSpPr>
              <a:spLocks noChangeShapeType="1"/>
            </p:cNvSpPr>
            <p:nvPr/>
          </p:nvSpPr>
          <p:spPr bwMode="auto">
            <a:xfrm flipV="1">
              <a:off x="35166300" y="15312945"/>
              <a:ext cx="594360" cy="34671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4" name="Line 22"/>
            <p:cNvSpPr>
              <a:spLocks noChangeShapeType="1"/>
            </p:cNvSpPr>
            <p:nvPr/>
          </p:nvSpPr>
          <p:spPr bwMode="auto">
            <a:xfrm flipH="1">
              <a:off x="35760660" y="15312945"/>
              <a:ext cx="842010" cy="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5" name="Oval 23"/>
            <p:cNvSpPr>
              <a:spLocks noChangeArrowheads="1"/>
            </p:cNvSpPr>
            <p:nvPr/>
          </p:nvSpPr>
          <p:spPr bwMode="auto">
            <a:xfrm>
              <a:off x="36008310" y="15610125"/>
              <a:ext cx="99060" cy="99060"/>
            </a:xfrm>
            <a:prstGeom prst="ellipse">
              <a:avLst/>
            </a:prstGeom>
            <a:solidFill>
              <a:srgbClr val="FF3300"/>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 Box 24"/>
            <p:cNvSpPr txBox="1">
              <a:spLocks noChangeArrowheads="1"/>
            </p:cNvSpPr>
            <p:nvPr/>
          </p:nvSpPr>
          <p:spPr bwMode="auto">
            <a:xfrm>
              <a:off x="36107370" y="15569884"/>
              <a:ext cx="227015" cy="37389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itchFamily="34" charset="0"/>
                  <a:ea typeface="+mn-ea"/>
                  <a:cs typeface="+mn-cs"/>
                </a:rPr>
                <a:t>D</a:t>
              </a:r>
            </a:p>
          </p:txBody>
        </p:sp>
        <p:sp>
          <p:nvSpPr>
            <p:cNvPr id="27" name="Text Box 25"/>
            <p:cNvSpPr txBox="1">
              <a:spLocks noChangeArrowheads="1"/>
            </p:cNvSpPr>
            <p:nvPr/>
          </p:nvSpPr>
          <p:spPr bwMode="auto">
            <a:xfrm>
              <a:off x="36761580" y="14989970"/>
              <a:ext cx="1149428" cy="701049"/>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itchFamily="34" charset="0"/>
                  <a:ea typeface="+mn-ea"/>
                  <a:cs typeface="+mn-cs"/>
                </a:rPr>
                <a:t>Coordinate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itchFamily="34" charset="0"/>
                  <a:ea typeface="+mn-ea"/>
                  <a:cs typeface="+mn-cs"/>
                </a:rPr>
                <a:t>dimensions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itchFamily="34" charset="0"/>
                  <a:ea typeface="+mn-ea"/>
                  <a:cs typeface="+mn-cs"/>
                </a:rPr>
                <a:t>{X}</a:t>
              </a:r>
            </a:p>
          </p:txBody>
        </p:sp>
        <p:sp>
          <p:nvSpPr>
            <p:cNvPr id="28" name="Line 26"/>
            <p:cNvSpPr>
              <a:spLocks noChangeShapeType="1"/>
            </p:cNvSpPr>
            <p:nvPr/>
          </p:nvSpPr>
          <p:spPr bwMode="auto">
            <a:xfrm flipH="1" flipV="1">
              <a:off x="36506008" y="14799427"/>
              <a:ext cx="294782" cy="216338"/>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9" name="Line 27"/>
            <p:cNvSpPr>
              <a:spLocks noChangeShapeType="1"/>
            </p:cNvSpPr>
            <p:nvPr/>
          </p:nvSpPr>
          <p:spPr bwMode="auto">
            <a:xfrm>
              <a:off x="37197030" y="15610125"/>
              <a:ext cx="0" cy="594360"/>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 Box 28"/>
            <p:cNvSpPr txBox="1">
              <a:spLocks noChangeArrowheads="1"/>
            </p:cNvSpPr>
            <p:nvPr/>
          </p:nvSpPr>
          <p:spPr bwMode="auto">
            <a:xfrm>
              <a:off x="35954653" y="16749316"/>
              <a:ext cx="1804228" cy="514102"/>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itchFamily="34" charset="0"/>
                  <a:ea typeface="+mn-ea"/>
                  <a:cs typeface="+mn-cs"/>
                </a:rPr>
                <a:t>Variable dimensions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itchFamily="34" charset="0"/>
                  <a:ea typeface="+mn-ea"/>
                  <a:cs typeface="+mn-cs"/>
                </a:rPr>
                <a:t>{Y}</a:t>
              </a:r>
            </a:p>
          </p:txBody>
        </p:sp>
        <p:sp>
          <p:nvSpPr>
            <p:cNvPr id="31" name="Line 29"/>
            <p:cNvSpPr>
              <a:spLocks noChangeShapeType="1"/>
            </p:cNvSpPr>
            <p:nvPr/>
          </p:nvSpPr>
          <p:spPr bwMode="auto">
            <a:xfrm flipH="1">
              <a:off x="35760661" y="16947435"/>
              <a:ext cx="247650" cy="99059"/>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Rectangle 19"/>
          <p:cNvSpPr txBox="1">
            <a:spLocks noChangeArrowheads="1"/>
          </p:cNvSpPr>
          <p:nvPr/>
        </p:nvSpPr>
        <p:spPr>
          <a:xfrm>
            <a:off x="6552210" y="551968"/>
            <a:ext cx="3353790" cy="977388"/>
          </a:xfrm>
          <a:prstGeom prst="rect">
            <a:avLst/>
          </a:prstGeom>
        </p:spPr>
        <p:txBody>
          <a:bodyPr vert="horz" lIns="512064" tIns="256032" rIns="512064" bIns="256032"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ArcHydro</a:t>
            </a:r>
            <a:r>
              <a:rPr kumimoji="0" lang="en-US" sz="1600" b="0" i="0" u="none" strike="noStrike" kern="1200" cap="none" spc="0" normalizeH="0" baseline="0" noProof="0" dirty="0">
                <a:ln>
                  <a:noFill/>
                </a:ln>
                <a:solidFill>
                  <a:prstClr val="black"/>
                </a:solidFill>
                <a:effectLst/>
                <a:uLnTx/>
                <a:uFillTx/>
                <a:latin typeface="Calibri"/>
                <a:ea typeface="+mn-ea"/>
                <a:cs typeface="+mn-cs"/>
              </a:rPr>
              <a:t> – A model for Discrete Space-Time Data </a:t>
            </a:r>
          </a:p>
        </p:txBody>
      </p:sp>
      <p:grpSp>
        <p:nvGrpSpPr>
          <p:cNvPr id="33" name="Group 32"/>
          <p:cNvGrpSpPr/>
          <p:nvPr/>
        </p:nvGrpSpPr>
        <p:grpSpPr>
          <a:xfrm>
            <a:off x="6605262" y="1367882"/>
            <a:ext cx="3300738" cy="1914075"/>
            <a:chOff x="42824400" y="14615587"/>
            <a:chExt cx="4887476" cy="2834213"/>
          </a:xfrm>
        </p:grpSpPr>
        <p:pic>
          <p:nvPicPr>
            <p:cNvPr id="34" name="Picture 20"/>
            <p:cNvPicPr>
              <a:picLocks noChangeAspect="1" noChangeArrowheads="1"/>
            </p:cNvPicPr>
            <p:nvPr/>
          </p:nvPicPr>
          <p:blipFill>
            <a:blip r:embed="rId5" cstate="print"/>
            <a:srcRect/>
            <a:stretch>
              <a:fillRect/>
            </a:stretch>
          </p:blipFill>
          <p:spPr>
            <a:xfrm>
              <a:off x="44573130" y="16513781"/>
              <a:ext cx="3138746" cy="936019"/>
            </a:xfrm>
            <a:prstGeom prst="rect">
              <a:avLst/>
            </a:prstGeom>
            <a:noFill/>
            <a:ln/>
          </p:spPr>
        </p:pic>
        <p:pic>
          <p:nvPicPr>
            <p:cNvPr id="35" name="Picture 21"/>
            <p:cNvPicPr>
              <a:picLocks noChangeAspect="1" noChangeArrowheads="1"/>
            </p:cNvPicPr>
            <p:nvPr/>
          </p:nvPicPr>
          <p:blipFill>
            <a:blip r:embed="rId6" cstate="print"/>
            <a:srcRect/>
            <a:stretch>
              <a:fillRect/>
            </a:stretch>
          </p:blipFill>
          <p:spPr bwMode="auto">
            <a:xfrm>
              <a:off x="45066361" y="14615587"/>
              <a:ext cx="2421318" cy="1500246"/>
            </a:xfrm>
            <a:prstGeom prst="rect">
              <a:avLst/>
            </a:prstGeom>
            <a:noFill/>
            <a:ln w="9525">
              <a:noFill/>
              <a:miter lim="800000"/>
              <a:headEnd/>
              <a:tailEnd/>
            </a:ln>
          </p:spPr>
        </p:pic>
        <p:sp>
          <p:nvSpPr>
            <p:cNvPr id="36" name="Line 2"/>
            <p:cNvSpPr>
              <a:spLocks noChangeShapeType="1"/>
            </p:cNvSpPr>
            <p:nvPr/>
          </p:nvSpPr>
          <p:spPr bwMode="auto">
            <a:xfrm flipH="1" flipV="1">
              <a:off x="43810863" y="14818298"/>
              <a:ext cx="0" cy="1434855"/>
            </a:xfrm>
            <a:prstGeom prst="line">
              <a:avLst/>
            </a:prstGeom>
            <a:noFill/>
            <a:ln w="2857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37" name="Line 3"/>
            <p:cNvSpPr>
              <a:spLocks noChangeShapeType="1"/>
            </p:cNvSpPr>
            <p:nvPr/>
          </p:nvSpPr>
          <p:spPr bwMode="auto">
            <a:xfrm flipH="1">
              <a:off x="42824400" y="16253153"/>
              <a:ext cx="986463" cy="582910"/>
            </a:xfrm>
            <a:prstGeom prst="line">
              <a:avLst/>
            </a:prstGeom>
            <a:noFill/>
            <a:ln w="2857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38" name="Line 4"/>
            <p:cNvSpPr>
              <a:spLocks noChangeShapeType="1"/>
            </p:cNvSpPr>
            <p:nvPr/>
          </p:nvSpPr>
          <p:spPr bwMode="auto">
            <a:xfrm>
              <a:off x="43810863" y="16253153"/>
              <a:ext cx="1390016" cy="0"/>
            </a:xfrm>
            <a:prstGeom prst="line">
              <a:avLst/>
            </a:prstGeom>
            <a:noFill/>
            <a:ln w="2857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 Box 5"/>
            <p:cNvSpPr txBox="1">
              <a:spLocks noChangeArrowheads="1"/>
            </p:cNvSpPr>
            <p:nvPr/>
          </p:nvSpPr>
          <p:spPr bwMode="auto">
            <a:xfrm>
              <a:off x="44832823" y="16229799"/>
              <a:ext cx="1495845" cy="319013"/>
            </a:xfrm>
            <a:prstGeom prst="rect">
              <a:avLst/>
            </a:prstGeom>
            <a:noFill/>
            <a:ln w="2857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itchFamily="34" charset="0"/>
                  <a:ea typeface="+mn-ea"/>
                  <a:cs typeface="+mn-cs"/>
                </a:rPr>
                <a:t>Space, </a:t>
              </a:r>
              <a:r>
                <a:rPr kumimoji="0" lang="en-US" sz="800" b="1" i="0" u="none" strike="noStrike" kern="1200" cap="none" spc="0" normalizeH="0" baseline="0" noProof="0" dirty="0" err="1">
                  <a:ln>
                    <a:noFill/>
                  </a:ln>
                  <a:solidFill>
                    <a:prstClr val="black"/>
                  </a:solidFill>
                  <a:effectLst/>
                  <a:uLnTx/>
                  <a:uFillTx/>
                  <a:latin typeface="Arial" pitchFamily="34" charset="0"/>
                  <a:ea typeface="+mn-ea"/>
                  <a:cs typeface="+mn-cs"/>
                </a:rPr>
                <a:t>FeatureID</a:t>
              </a:r>
              <a:endParaRPr kumimoji="0" lang="en-US" sz="8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40" name="Text Box 6"/>
            <p:cNvSpPr txBox="1">
              <a:spLocks noChangeArrowheads="1"/>
            </p:cNvSpPr>
            <p:nvPr/>
          </p:nvSpPr>
          <p:spPr bwMode="auto">
            <a:xfrm>
              <a:off x="43855702" y="14728619"/>
              <a:ext cx="1576547" cy="319013"/>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mn-cs"/>
                </a:rPr>
                <a:t>Time, </a:t>
              </a:r>
              <a:r>
                <a:rPr kumimoji="0" lang="en-US" sz="800" b="1" i="0" u="none" strike="noStrike" kern="1200" cap="none" spc="0" normalizeH="0" baseline="0" noProof="0">
                  <a:ln>
                    <a:noFill/>
                  </a:ln>
                  <a:solidFill>
                    <a:prstClr val="black"/>
                  </a:solidFill>
                  <a:effectLst/>
                  <a:uLnTx/>
                  <a:uFillTx/>
                  <a:latin typeface="Arial" pitchFamily="34" charset="0"/>
                  <a:ea typeface="+mn-ea"/>
                  <a:cs typeface="+mn-cs"/>
                </a:rPr>
                <a:t>TSDateTime</a:t>
              </a:r>
            </a:p>
          </p:txBody>
        </p:sp>
        <p:sp>
          <p:nvSpPr>
            <p:cNvPr id="41" name="Text Box 7"/>
            <p:cNvSpPr txBox="1">
              <a:spLocks noChangeArrowheads="1"/>
            </p:cNvSpPr>
            <p:nvPr/>
          </p:nvSpPr>
          <p:spPr bwMode="auto">
            <a:xfrm>
              <a:off x="42869239" y="16791224"/>
              <a:ext cx="1697601" cy="319013"/>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mn-cs"/>
                </a:rPr>
                <a:t>Variables, </a:t>
              </a:r>
              <a:r>
                <a:rPr kumimoji="0" lang="en-US" sz="800" b="1" i="0" u="none" strike="noStrike" kern="1200" cap="none" spc="0" normalizeH="0" baseline="0" noProof="0">
                  <a:ln>
                    <a:noFill/>
                  </a:ln>
                  <a:solidFill>
                    <a:prstClr val="black"/>
                  </a:solidFill>
                  <a:effectLst/>
                  <a:uLnTx/>
                  <a:uFillTx/>
                  <a:latin typeface="Arial" pitchFamily="34" charset="0"/>
                  <a:ea typeface="+mn-ea"/>
                  <a:cs typeface="+mn-cs"/>
                </a:rPr>
                <a:t>TSTypeID</a:t>
              </a:r>
            </a:p>
          </p:txBody>
        </p:sp>
        <p:sp>
          <p:nvSpPr>
            <p:cNvPr id="42" name="Line 8"/>
            <p:cNvSpPr>
              <a:spLocks noChangeShapeType="1"/>
            </p:cNvSpPr>
            <p:nvPr/>
          </p:nvSpPr>
          <p:spPr bwMode="auto">
            <a:xfrm flipH="1" flipV="1">
              <a:off x="44573130" y="15356369"/>
              <a:ext cx="0" cy="896785"/>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43" name="Line 9"/>
            <p:cNvSpPr>
              <a:spLocks noChangeShapeType="1"/>
            </p:cNvSpPr>
            <p:nvPr/>
          </p:nvSpPr>
          <p:spPr bwMode="auto">
            <a:xfrm flipV="1">
              <a:off x="43272792" y="15670243"/>
              <a:ext cx="0" cy="896785"/>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44" name="Line 10"/>
            <p:cNvSpPr>
              <a:spLocks noChangeShapeType="1"/>
            </p:cNvSpPr>
            <p:nvPr/>
          </p:nvSpPr>
          <p:spPr bwMode="auto">
            <a:xfrm flipV="1">
              <a:off x="44079898" y="15670243"/>
              <a:ext cx="0" cy="896785"/>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45" name="Line 11"/>
            <p:cNvSpPr>
              <a:spLocks noChangeShapeType="1"/>
            </p:cNvSpPr>
            <p:nvPr/>
          </p:nvSpPr>
          <p:spPr bwMode="auto">
            <a:xfrm flipH="1">
              <a:off x="44079898" y="16253153"/>
              <a:ext cx="493232" cy="313875"/>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46" name="Line 12"/>
            <p:cNvSpPr>
              <a:spLocks noChangeShapeType="1"/>
            </p:cNvSpPr>
            <p:nvPr/>
          </p:nvSpPr>
          <p:spPr bwMode="auto">
            <a:xfrm flipH="1">
              <a:off x="43272792" y="16567028"/>
              <a:ext cx="807106" cy="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47" name="Line 13"/>
            <p:cNvSpPr>
              <a:spLocks noChangeShapeType="1"/>
            </p:cNvSpPr>
            <p:nvPr/>
          </p:nvSpPr>
          <p:spPr bwMode="auto">
            <a:xfrm flipH="1">
              <a:off x="44079898" y="15356369"/>
              <a:ext cx="493232" cy="313875"/>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48" name="Line 14"/>
            <p:cNvSpPr>
              <a:spLocks noChangeShapeType="1"/>
            </p:cNvSpPr>
            <p:nvPr/>
          </p:nvSpPr>
          <p:spPr bwMode="auto">
            <a:xfrm flipH="1">
              <a:off x="43272792" y="15670243"/>
              <a:ext cx="807106" cy="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49" name="Line 15"/>
            <p:cNvSpPr>
              <a:spLocks noChangeShapeType="1"/>
            </p:cNvSpPr>
            <p:nvPr/>
          </p:nvSpPr>
          <p:spPr bwMode="auto">
            <a:xfrm flipV="1">
              <a:off x="43272792" y="15356369"/>
              <a:ext cx="538071" cy="313875"/>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50" name="Line 16"/>
            <p:cNvSpPr>
              <a:spLocks noChangeShapeType="1"/>
            </p:cNvSpPr>
            <p:nvPr/>
          </p:nvSpPr>
          <p:spPr bwMode="auto">
            <a:xfrm flipH="1">
              <a:off x="43810863" y="15356369"/>
              <a:ext cx="762267" cy="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51" name="Oval 17"/>
            <p:cNvSpPr>
              <a:spLocks noChangeArrowheads="1"/>
            </p:cNvSpPr>
            <p:nvPr/>
          </p:nvSpPr>
          <p:spPr bwMode="auto">
            <a:xfrm>
              <a:off x="44035059" y="15625404"/>
              <a:ext cx="89678" cy="89678"/>
            </a:xfrm>
            <a:prstGeom prst="ellipse">
              <a:avLst/>
            </a:prstGeom>
            <a:solidFill>
              <a:srgbClr val="FF3300"/>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52" name="Text Box 18"/>
            <p:cNvSpPr txBox="1">
              <a:spLocks noChangeArrowheads="1"/>
            </p:cNvSpPr>
            <p:nvPr/>
          </p:nvSpPr>
          <p:spPr bwMode="auto">
            <a:xfrm>
              <a:off x="44124738" y="15588972"/>
              <a:ext cx="1214262" cy="319013"/>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err="1">
                  <a:ln>
                    <a:noFill/>
                  </a:ln>
                  <a:solidFill>
                    <a:prstClr val="black"/>
                  </a:solidFill>
                  <a:effectLst/>
                  <a:uLnTx/>
                  <a:uFillTx/>
                  <a:latin typeface="Arial" pitchFamily="34" charset="0"/>
                  <a:ea typeface="+mn-ea"/>
                  <a:cs typeface="+mn-cs"/>
                </a:rPr>
                <a:t>TSValue</a:t>
              </a:r>
              <a:endParaRPr kumimoji="0" lang="en-US" sz="8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53" name="AutoShape 22"/>
            <p:cNvSpPr>
              <a:spLocks noChangeArrowheads="1"/>
            </p:cNvSpPr>
            <p:nvPr/>
          </p:nvSpPr>
          <p:spPr bwMode="auto">
            <a:xfrm>
              <a:off x="46501217" y="16110228"/>
              <a:ext cx="224196" cy="358714"/>
            </a:xfrm>
            <a:prstGeom prst="upDownArrow">
              <a:avLst>
                <a:gd name="adj1" fmla="val 50000"/>
                <a:gd name="adj2" fmla="val 32000"/>
              </a:avLst>
            </a:prstGeom>
            <a:solidFill>
              <a:srgbClr val="FF3300"/>
            </a:solidFill>
            <a:ln w="9525">
              <a:solidFill>
                <a:schemeClr val="tx1"/>
              </a:solidFill>
              <a:miter lim="800000"/>
              <a:headEnd/>
              <a:tailEnd/>
            </a:ln>
            <a:effectLst/>
          </p:spPr>
          <p:txBody>
            <a:bodyPr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grpSp>
      <p:sp>
        <p:nvSpPr>
          <p:cNvPr id="54" name="Rectangle 2"/>
          <p:cNvSpPr txBox="1">
            <a:spLocks noChangeArrowheads="1"/>
          </p:cNvSpPr>
          <p:nvPr/>
        </p:nvSpPr>
        <p:spPr>
          <a:xfrm>
            <a:off x="1219200" y="3205756"/>
            <a:ext cx="5063214" cy="1295400"/>
          </a:xfrm>
          <a:prstGeom prst="rect">
            <a:avLst/>
          </a:prstGeom>
        </p:spPr>
        <p:txBody>
          <a:bodyPr vert="horz" lIns="512064" tIns="256032" rIns="512064" bIns="256032" rtlCol="0" anchor="ctr">
            <a:noAutofit/>
          </a:bodyPr>
          <a:lstStyle>
            <a:defPPr>
              <a:defRPr lang="en-US"/>
            </a:defPPr>
            <a:lvl1pPr lvl="0" algn="ctr">
              <a:spcBef>
                <a:spcPct val="0"/>
              </a:spcBef>
              <a:defRPr kumimoji="0" b="0" i="0" u="none" strike="noStrike" cap="none" spc="0" normalizeH="0" baseline="0">
                <a:ln>
                  <a:noFill/>
                </a:ln>
                <a:effectLst/>
                <a:uLnTx/>
                <a:uFillTx/>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j-ea"/>
                <a:cs typeface="+mj-cs"/>
              </a:rPr>
              <a:t>Terrain Flow Data Model used to enrich the information content of a digital elevation model</a:t>
            </a:r>
          </a:p>
        </p:txBody>
      </p:sp>
      <p:sp>
        <p:nvSpPr>
          <p:cNvPr id="163" name="Rectangle 2"/>
          <p:cNvSpPr txBox="1">
            <a:spLocks noChangeArrowheads="1"/>
          </p:cNvSpPr>
          <p:nvPr/>
        </p:nvSpPr>
        <p:spPr>
          <a:xfrm>
            <a:off x="5672814" y="2672356"/>
            <a:ext cx="5239874" cy="2362200"/>
          </a:xfrm>
          <a:prstGeom prst="rect">
            <a:avLst/>
          </a:prstGeom>
        </p:spPr>
        <p:txBody>
          <a:bodyPr vert="horz" lIns="512064" tIns="256032" rIns="512064" bIns="256032"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CUAHSI Observations Data Model: What are the basic attributes to be associated with each single data value and how can these best be organized?</a:t>
            </a:r>
          </a:p>
        </p:txBody>
      </p:sp>
      <p:grpSp>
        <p:nvGrpSpPr>
          <p:cNvPr id="166" name="Group 165"/>
          <p:cNvGrpSpPr/>
          <p:nvPr/>
        </p:nvGrpSpPr>
        <p:grpSpPr>
          <a:xfrm>
            <a:off x="2131936" y="4265227"/>
            <a:ext cx="3159883" cy="2248412"/>
            <a:chOff x="2131936" y="4265227"/>
            <a:chExt cx="3159883" cy="2248412"/>
          </a:xfrm>
        </p:grpSpPr>
        <p:pic>
          <p:nvPicPr>
            <p:cNvPr id="56" name="Picture 5"/>
            <p:cNvPicPr>
              <a:picLocks noChangeAspect="1" noChangeArrowheads="1"/>
            </p:cNvPicPr>
            <p:nvPr/>
          </p:nvPicPr>
          <p:blipFill>
            <a:blip r:embed="rId7" cstate="print"/>
            <a:srcRect l="20833" t="14352" r="3870" b="10199"/>
            <a:stretch>
              <a:fillRect/>
            </a:stretch>
          </p:blipFill>
          <p:spPr bwMode="auto">
            <a:xfrm>
              <a:off x="2813234" y="4383966"/>
              <a:ext cx="1258253" cy="993424"/>
            </a:xfrm>
            <a:prstGeom prst="rect">
              <a:avLst/>
            </a:prstGeom>
            <a:noFill/>
          </p:spPr>
        </p:pic>
        <p:sp>
          <p:nvSpPr>
            <p:cNvPr id="58" name="AutoShape 7"/>
            <p:cNvSpPr>
              <a:spLocks noChangeArrowheads="1"/>
            </p:cNvSpPr>
            <p:nvPr/>
          </p:nvSpPr>
          <p:spPr bwMode="auto">
            <a:xfrm>
              <a:off x="4125726" y="4804834"/>
              <a:ext cx="282703" cy="105994"/>
            </a:xfrm>
            <a:prstGeom prst="rightArrow">
              <a:avLst>
                <a:gd name="adj1" fmla="val 50000"/>
                <a:gd name="adj2" fmla="val 85982"/>
              </a:avLst>
            </a:prstGeom>
            <a:solidFill>
              <a:schemeClr val="accent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AutoShape 8"/>
            <p:cNvSpPr>
              <a:spLocks noChangeArrowheads="1"/>
            </p:cNvSpPr>
            <p:nvPr/>
          </p:nvSpPr>
          <p:spPr bwMode="auto">
            <a:xfrm rot="7595098">
              <a:off x="2669939" y="5408783"/>
              <a:ext cx="249910" cy="107548"/>
            </a:xfrm>
            <a:prstGeom prst="rightArrow">
              <a:avLst>
                <a:gd name="adj1" fmla="val 50287"/>
                <a:gd name="adj2" fmla="val 55188"/>
              </a:avLst>
            </a:prstGeom>
            <a:solidFill>
              <a:schemeClr val="accent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Rectangle 12"/>
            <p:cNvSpPr>
              <a:spLocks noChangeArrowheads="1"/>
            </p:cNvSpPr>
            <p:nvPr/>
          </p:nvSpPr>
          <p:spPr bwMode="auto">
            <a:xfrm>
              <a:off x="2785259" y="5230676"/>
              <a:ext cx="52900" cy="276999"/>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61" name="AutoShape 14"/>
            <p:cNvSpPr>
              <a:spLocks noChangeArrowheads="1"/>
            </p:cNvSpPr>
            <p:nvPr/>
          </p:nvSpPr>
          <p:spPr bwMode="auto">
            <a:xfrm>
              <a:off x="3451247" y="5384227"/>
              <a:ext cx="105683" cy="179040"/>
            </a:xfrm>
            <a:prstGeom prst="downArrow">
              <a:avLst>
                <a:gd name="adj1" fmla="val 50000"/>
                <a:gd name="adj2" fmla="val 42353"/>
              </a:avLst>
            </a:prstGeom>
            <a:solidFill>
              <a:schemeClr val="accent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2" name="Group 15"/>
            <p:cNvGrpSpPr>
              <a:grpSpLocks/>
            </p:cNvGrpSpPr>
            <p:nvPr/>
          </p:nvGrpSpPr>
          <p:grpSpPr bwMode="auto">
            <a:xfrm>
              <a:off x="4535872" y="5001280"/>
              <a:ext cx="743513" cy="832707"/>
              <a:chOff x="105" y="2544"/>
              <a:chExt cx="1686" cy="1888"/>
            </a:xfrm>
          </p:grpSpPr>
          <p:sp>
            <p:nvSpPr>
              <p:cNvPr id="121" name="Rectangle 16"/>
              <p:cNvSpPr>
                <a:spLocks noChangeArrowheads="1"/>
              </p:cNvSpPr>
              <p:nvPr/>
            </p:nvSpPr>
            <p:spPr bwMode="auto">
              <a:xfrm>
                <a:off x="337" y="2777"/>
                <a:ext cx="1221" cy="1224"/>
              </a:xfrm>
              <a:prstGeom prst="rect">
                <a:avLst/>
              </a:prstGeom>
              <a:solidFill>
                <a:srgbClr val="FFFFFF"/>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 name="Rectangle 17"/>
              <p:cNvSpPr>
                <a:spLocks noChangeArrowheads="1"/>
              </p:cNvSpPr>
              <p:nvPr/>
            </p:nvSpPr>
            <p:spPr bwMode="auto">
              <a:xfrm>
                <a:off x="337" y="2777"/>
                <a:ext cx="1221" cy="1224"/>
              </a:xfrm>
              <a:prstGeom prst="rect">
                <a:avLst/>
              </a:prstGeom>
              <a:noFill/>
              <a:ln w="30163">
                <a:solidFill>
                  <a:srgbClr val="000000"/>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 name="Rectangle 18"/>
              <p:cNvSpPr>
                <a:spLocks noChangeArrowheads="1"/>
              </p:cNvSpPr>
              <p:nvPr/>
            </p:nvSpPr>
            <p:spPr bwMode="auto">
              <a:xfrm>
                <a:off x="421" y="2827"/>
                <a:ext cx="120" cy="628"/>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24" name="Line 19"/>
              <p:cNvSpPr>
                <a:spLocks noChangeShapeType="1"/>
              </p:cNvSpPr>
              <p:nvPr/>
            </p:nvSpPr>
            <p:spPr bwMode="auto">
              <a:xfrm>
                <a:off x="948" y="2777"/>
                <a:ext cx="1" cy="1224"/>
              </a:xfrm>
              <a:prstGeom prst="line">
                <a:avLst/>
              </a:prstGeom>
              <a:noFill/>
              <a:ln w="30163">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Line 20"/>
              <p:cNvSpPr>
                <a:spLocks noChangeShapeType="1"/>
              </p:cNvSpPr>
              <p:nvPr/>
            </p:nvSpPr>
            <p:spPr bwMode="auto">
              <a:xfrm>
                <a:off x="337" y="3389"/>
                <a:ext cx="1221" cy="1"/>
              </a:xfrm>
              <a:prstGeom prst="line">
                <a:avLst/>
              </a:prstGeom>
              <a:noFill/>
              <a:ln w="30163">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 name="Freeform 21"/>
              <p:cNvSpPr>
                <a:spLocks noEditPoints="1"/>
              </p:cNvSpPr>
              <p:nvPr/>
            </p:nvSpPr>
            <p:spPr bwMode="auto">
              <a:xfrm>
                <a:off x="105" y="2544"/>
                <a:ext cx="1686" cy="1690"/>
              </a:xfrm>
              <a:custGeom>
                <a:avLst/>
                <a:gdLst/>
                <a:ahLst/>
                <a:cxnLst>
                  <a:cxn ang="0">
                    <a:pos x="1840" y="9"/>
                  </a:cxn>
                  <a:cxn ang="0">
                    <a:pos x="1713" y="9"/>
                  </a:cxn>
                  <a:cxn ang="0">
                    <a:pos x="1588" y="9"/>
                  </a:cxn>
                  <a:cxn ang="0">
                    <a:pos x="1462" y="9"/>
                  </a:cxn>
                  <a:cxn ang="0">
                    <a:pos x="1336" y="9"/>
                  </a:cxn>
                  <a:cxn ang="0">
                    <a:pos x="1210" y="9"/>
                  </a:cxn>
                  <a:cxn ang="0">
                    <a:pos x="1085" y="9"/>
                  </a:cxn>
                  <a:cxn ang="0">
                    <a:pos x="958" y="9"/>
                  </a:cxn>
                  <a:cxn ang="0">
                    <a:pos x="833" y="9"/>
                  </a:cxn>
                  <a:cxn ang="0">
                    <a:pos x="706" y="9"/>
                  </a:cxn>
                  <a:cxn ang="0">
                    <a:pos x="581" y="9"/>
                  </a:cxn>
                  <a:cxn ang="0">
                    <a:pos x="454" y="9"/>
                  </a:cxn>
                  <a:cxn ang="0">
                    <a:pos x="329" y="9"/>
                  </a:cxn>
                  <a:cxn ang="0">
                    <a:pos x="203" y="9"/>
                  </a:cxn>
                  <a:cxn ang="0">
                    <a:pos x="77" y="9"/>
                  </a:cxn>
                  <a:cxn ang="0">
                    <a:pos x="8" y="93"/>
                  </a:cxn>
                  <a:cxn ang="0">
                    <a:pos x="8" y="218"/>
                  </a:cxn>
                  <a:cxn ang="0">
                    <a:pos x="8" y="345"/>
                  </a:cxn>
                  <a:cxn ang="0">
                    <a:pos x="8" y="470"/>
                  </a:cxn>
                  <a:cxn ang="0">
                    <a:pos x="8" y="597"/>
                  </a:cxn>
                  <a:cxn ang="0">
                    <a:pos x="8" y="722"/>
                  </a:cxn>
                  <a:cxn ang="0">
                    <a:pos x="8" y="849"/>
                  </a:cxn>
                  <a:cxn ang="0">
                    <a:pos x="8" y="975"/>
                  </a:cxn>
                  <a:cxn ang="0">
                    <a:pos x="8" y="1101"/>
                  </a:cxn>
                  <a:cxn ang="0">
                    <a:pos x="8" y="1227"/>
                  </a:cxn>
                  <a:cxn ang="0">
                    <a:pos x="8" y="1354"/>
                  </a:cxn>
                  <a:cxn ang="0">
                    <a:pos x="8" y="1479"/>
                  </a:cxn>
                  <a:cxn ang="0">
                    <a:pos x="8" y="1606"/>
                  </a:cxn>
                  <a:cxn ang="0">
                    <a:pos x="8" y="1731"/>
                  </a:cxn>
                  <a:cxn ang="0">
                    <a:pos x="8" y="1858"/>
                  </a:cxn>
                  <a:cxn ang="0">
                    <a:pos x="0" y="1886"/>
                  </a:cxn>
                  <a:cxn ang="0">
                    <a:pos x="108" y="1912"/>
                  </a:cxn>
                  <a:cxn ang="0">
                    <a:pos x="234" y="1912"/>
                  </a:cxn>
                  <a:cxn ang="0">
                    <a:pos x="359" y="1912"/>
                  </a:cxn>
                  <a:cxn ang="0">
                    <a:pos x="486" y="1912"/>
                  </a:cxn>
                  <a:cxn ang="0">
                    <a:pos x="611" y="1912"/>
                  </a:cxn>
                  <a:cxn ang="0">
                    <a:pos x="738" y="1912"/>
                  </a:cxn>
                  <a:cxn ang="0">
                    <a:pos x="863" y="1912"/>
                  </a:cxn>
                  <a:cxn ang="0">
                    <a:pos x="990" y="1912"/>
                  </a:cxn>
                  <a:cxn ang="0">
                    <a:pos x="1115" y="1912"/>
                  </a:cxn>
                  <a:cxn ang="0">
                    <a:pos x="1241" y="1912"/>
                  </a:cxn>
                  <a:cxn ang="0">
                    <a:pos x="1367" y="1912"/>
                  </a:cxn>
                  <a:cxn ang="0">
                    <a:pos x="1493" y="1912"/>
                  </a:cxn>
                  <a:cxn ang="0">
                    <a:pos x="1619" y="1912"/>
                  </a:cxn>
                  <a:cxn ang="0">
                    <a:pos x="1745" y="1912"/>
                  </a:cxn>
                  <a:cxn ang="0">
                    <a:pos x="1899" y="1903"/>
                  </a:cxn>
                  <a:cxn ang="0">
                    <a:pos x="1899" y="1814"/>
                  </a:cxn>
                  <a:cxn ang="0">
                    <a:pos x="1899" y="1687"/>
                  </a:cxn>
                  <a:cxn ang="0">
                    <a:pos x="1899" y="1561"/>
                  </a:cxn>
                  <a:cxn ang="0">
                    <a:pos x="1899" y="1434"/>
                  </a:cxn>
                  <a:cxn ang="0">
                    <a:pos x="1899" y="1309"/>
                  </a:cxn>
                  <a:cxn ang="0">
                    <a:pos x="1899" y="1182"/>
                  </a:cxn>
                  <a:cxn ang="0">
                    <a:pos x="1899" y="1057"/>
                  </a:cxn>
                  <a:cxn ang="0">
                    <a:pos x="1899" y="930"/>
                  </a:cxn>
                  <a:cxn ang="0">
                    <a:pos x="1899" y="805"/>
                  </a:cxn>
                  <a:cxn ang="0">
                    <a:pos x="1899" y="678"/>
                  </a:cxn>
                  <a:cxn ang="0">
                    <a:pos x="1899" y="552"/>
                  </a:cxn>
                  <a:cxn ang="0">
                    <a:pos x="1899" y="426"/>
                  </a:cxn>
                  <a:cxn ang="0">
                    <a:pos x="1899" y="300"/>
                  </a:cxn>
                  <a:cxn ang="0">
                    <a:pos x="1899" y="173"/>
                  </a:cxn>
                  <a:cxn ang="0">
                    <a:pos x="1899" y="48"/>
                  </a:cxn>
                </a:cxnLst>
                <a:rect l="0" t="0" r="r" b="b"/>
                <a:pathLst>
                  <a:path w="1908" h="1912">
                    <a:moveTo>
                      <a:pt x="1903" y="9"/>
                    </a:moveTo>
                    <a:lnTo>
                      <a:pt x="1867" y="9"/>
                    </a:lnTo>
                    <a:lnTo>
                      <a:pt x="1867" y="0"/>
                    </a:lnTo>
                    <a:lnTo>
                      <a:pt x="1903" y="0"/>
                    </a:lnTo>
                    <a:lnTo>
                      <a:pt x="1903" y="9"/>
                    </a:lnTo>
                    <a:close/>
                    <a:moveTo>
                      <a:pt x="1840" y="9"/>
                    </a:moveTo>
                    <a:lnTo>
                      <a:pt x="1804" y="9"/>
                    </a:lnTo>
                    <a:lnTo>
                      <a:pt x="1804" y="0"/>
                    </a:lnTo>
                    <a:lnTo>
                      <a:pt x="1840" y="0"/>
                    </a:lnTo>
                    <a:lnTo>
                      <a:pt x="1840" y="9"/>
                    </a:lnTo>
                    <a:close/>
                    <a:moveTo>
                      <a:pt x="1777" y="9"/>
                    </a:moveTo>
                    <a:lnTo>
                      <a:pt x="1741" y="9"/>
                    </a:lnTo>
                    <a:lnTo>
                      <a:pt x="1741" y="0"/>
                    </a:lnTo>
                    <a:lnTo>
                      <a:pt x="1777" y="0"/>
                    </a:lnTo>
                    <a:lnTo>
                      <a:pt x="1777" y="9"/>
                    </a:lnTo>
                    <a:close/>
                    <a:moveTo>
                      <a:pt x="1713" y="9"/>
                    </a:moveTo>
                    <a:lnTo>
                      <a:pt x="1678" y="9"/>
                    </a:lnTo>
                    <a:lnTo>
                      <a:pt x="1678" y="0"/>
                    </a:lnTo>
                    <a:lnTo>
                      <a:pt x="1713" y="0"/>
                    </a:lnTo>
                    <a:lnTo>
                      <a:pt x="1713" y="9"/>
                    </a:lnTo>
                    <a:close/>
                    <a:moveTo>
                      <a:pt x="1652" y="9"/>
                    </a:moveTo>
                    <a:lnTo>
                      <a:pt x="1616" y="9"/>
                    </a:lnTo>
                    <a:lnTo>
                      <a:pt x="1616" y="0"/>
                    </a:lnTo>
                    <a:lnTo>
                      <a:pt x="1652" y="0"/>
                    </a:lnTo>
                    <a:lnTo>
                      <a:pt x="1652" y="9"/>
                    </a:lnTo>
                    <a:close/>
                    <a:moveTo>
                      <a:pt x="1588" y="9"/>
                    </a:moveTo>
                    <a:lnTo>
                      <a:pt x="1552" y="9"/>
                    </a:lnTo>
                    <a:lnTo>
                      <a:pt x="1552" y="0"/>
                    </a:lnTo>
                    <a:lnTo>
                      <a:pt x="1588" y="0"/>
                    </a:lnTo>
                    <a:lnTo>
                      <a:pt x="1588" y="9"/>
                    </a:lnTo>
                    <a:close/>
                    <a:moveTo>
                      <a:pt x="1525" y="9"/>
                    </a:moveTo>
                    <a:lnTo>
                      <a:pt x="1489" y="9"/>
                    </a:lnTo>
                    <a:lnTo>
                      <a:pt x="1489" y="0"/>
                    </a:lnTo>
                    <a:lnTo>
                      <a:pt x="1525" y="0"/>
                    </a:lnTo>
                    <a:lnTo>
                      <a:pt x="1525" y="9"/>
                    </a:lnTo>
                    <a:close/>
                    <a:moveTo>
                      <a:pt x="1462" y="9"/>
                    </a:moveTo>
                    <a:lnTo>
                      <a:pt x="1426" y="9"/>
                    </a:lnTo>
                    <a:lnTo>
                      <a:pt x="1426" y="0"/>
                    </a:lnTo>
                    <a:lnTo>
                      <a:pt x="1462" y="0"/>
                    </a:lnTo>
                    <a:lnTo>
                      <a:pt x="1462" y="9"/>
                    </a:lnTo>
                    <a:close/>
                    <a:moveTo>
                      <a:pt x="1400" y="9"/>
                    </a:moveTo>
                    <a:lnTo>
                      <a:pt x="1364" y="9"/>
                    </a:lnTo>
                    <a:lnTo>
                      <a:pt x="1364" y="0"/>
                    </a:lnTo>
                    <a:lnTo>
                      <a:pt x="1400" y="0"/>
                    </a:lnTo>
                    <a:lnTo>
                      <a:pt x="1400" y="9"/>
                    </a:lnTo>
                    <a:close/>
                    <a:moveTo>
                      <a:pt x="1336" y="9"/>
                    </a:moveTo>
                    <a:lnTo>
                      <a:pt x="1300" y="9"/>
                    </a:lnTo>
                    <a:lnTo>
                      <a:pt x="1300" y="0"/>
                    </a:lnTo>
                    <a:lnTo>
                      <a:pt x="1336" y="0"/>
                    </a:lnTo>
                    <a:lnTo>
                      <a:pt x="1336" y="9"/>
                    </a:lnTo>
                    <a:close/>
                    <a:moveTo>
                      <a:pt x="1273" y="9"/>
                    </a:moveTo>
                    <a:lnTo>
                      <a:pt x="1237" y="9"/>
                    </a:lnTo>
                    <a:lnTo>
                      <a:pt x="1237" y="0"/>
                    </a:lnTo>
                    <a:lnTo>
                      <a:pt x="1273" y="0"/>
                    </a:lnTo>
                    <a:lnTo>
                      <a:pt x="1273" y="9"/>
                    </a:lnTo>
                    <a:close/>
                    <a:moveTo>
                      <a:pt x="1210" y="9"/>
                    </a:moveTo>
                    <a:lnTo>
                      <a:pt x="1174" y="9"/>
                    </a:lnTo>
                    <a:lnTo>
                      <a:pt x="1174" y="0"/>
                    </a:lnTo>
                    <a:lnTo>
                      <a:pt x="1210" y="0"/>
                    </a:lnTo>
                    <a:lnTo>
                      <a:pt x="1210" y="9"/>
                    </a:lnTo>
                    <a:close/>
                    <a:moveTo>
                      <a:pt x="1148" y="9"/>
                    </a:moveTo>
                    <a:lnTo>
                      <a:pt x="1112" y="9"/>
                    </a:lnTo>
                    <a:lnTo>
                      <a:pt x="1112" y="0"/>
                    </a:lnTo>
                    <a:lnTo>
                      <a:pt x="1148" y="0"/>
                    </a:lnTo>
                    <a:lnTo>
                      <a:pt x="1148" y="9"/>
                    </a:lnTo>
                    <a:close/>
                    <a:moveTo>
                      <a:pt x="1085" y="9"/>
                    </a:moveTo>
                    <a:lnTo>
                      <a:pt x="1049" y="9"/>
                    </a:lnTo>
                    <a:lnTo>
                      <a:pt x="1049" y="0"/>
                    </a:lnTo>
                    <a:lnTo>
                      <a:pt x="1085" y="0"/>
                    </a:lnTo>
                    <a:lnTo>
                      <a:pt x="1085" y="9"/>
                    </a:lnTo>
                    <a:close/>
                    <a:moveTo>
                      <a:pt x="1021" y="9"/>
                    </a:moveTo>
                    <a:lnTo>
                      <a:pt x="985" y="9"/>
                    </a:lnTo>
                    <a:lnTo>
                      <a:pt x="985" y="0"/>
                    </a:lnTo>
                    <a:lnTo>
                      <a:pt x="1021" y="0"/>
                    </a:lnTo>
                    <a:lnTo>
                      <a:pt x="1021" y="9"/>
                    </a:lnTo>
                    <a:close/>
                    <a:moveTo>
                      <a:pt x="958" y="9"/>
                    </a:moveTo>
                    <a:lnTo>
                      <a:pt x="922" y="9"/>
                    </a:lnTo>
                    <a:lnTo>
                      <a:pt x="922" y="0"/>
                    </a:lnTo>
                    <a:lnTo>
                      <a:pt x="958" y="0"/>
                    </a:lnTo>
                    <a:lnTo>
                      <a:pt x="958" y="9"/>
                    </a:lnTo>
                    <a:close/>
                    <a:moveTo>
                      <a:pt x="896" y="9"/>
                    </a:moveTo>
                    <a:lnTo>
                      <a:pt x="860" y="9"/>
                    </a:lnTo>
                    <a:lnTo>
                      <a:pt x="860" y="0"/>
                    </a:lnTo>
                    <a:lnTo>
                      <a:pt x="896" y="0"/>
                    </a:lnTo>
                    <a:lnTo>
                      <a:pt x="896" y="9"/>
                    </a:lnTo>
                    <a:close/>
                    <a:moveTo>
                      <a:pt x="833" y="9"/>
                    </a:moveTo>
                    <a:lnTo>
                      <a:pt x="797" y="9"/>
                    </a:lnTo>
                    <a:lnTo>
                      <a:pt x="797" y="0"/>
                    </a:lnTo>
                    <a:lnTo>
                      <a:pt x="833" y="0"/>
                    </a:lnTo>
                    <a:lnTo>
                      <a:pt x="833" y="9"/>
                    </a:lnTo>
                    <a:close/>
                    <a:moveTo>
                      <a:pt x="770" y="9"/>
                    </a:moveTo>
                    <a:lnTo>
                      <a:pt x="734" y="9"/>
                    </a:lnTo>
                    <a:lnTo>
                      <a:pt x="734" y="0"/>
                    </a:lnTo>
                    <a:lnTo>
                      <a:pt x="770" y="0"/>
                    </a:lnTo>
                    <a:lnTo>
                      <a:pt x="770" y="9"/>
                    </a:lnTo>
                    <a:close/>
                    <a:moveTo>
                      <a:pt x="706" y="9"/>
                    </a:moveTo>
                    <a:lnTo>
                      <a:pt x="670" y="9"/>
                    </a:lnTo>
                    <a:lnTo>
                      <a:pt x="670" y="0"/>
                    </a:lnTo>
                    <a:lnTo>
                      <a:pt x="706" y="0"/>
                    </a:lnTo>
                    <a:lnTo>
                      <a:pt x="706" y="9"/>
                    </a:lnTo>
                    <a:close/>
                    <a:moveTo>
                      <a:pt x="644" y="9"/>
                    </a:moveTo>
                    <a:lnTo>
                      <a:pt x="608" y="9"/>
                    </a:lnTo>
                    <a:lnTo>
                      <a:pt x="608" y="0"/>
                    </a:lnTo>
                    <a:lnTo>
                      <a:pt x="644" y="0"/>
                    </a:lnTo>
                    <a:lnTo>
                      <a:pt x="644" y="9"/>
                    </a:lnTo>
                    <a:close/>
                    <a:moveTo>
                      <a:pt x="581" y="9"/>
                    </a:moveTo>
                    <a:lnTo>
                      <a:pt x="545" y="9"/>
                    </a:lnTo>
                    <a:lnTo>
                      <a:pt x="545" y="0"/>
                    </a:lnTo>
                    <a:lnTo>
                      <a:pt x="581" y="0"/>
                    </a:lnTo>
                    <a:lnTo>
                      <a:pt x="581" y="9"/>
                    </a:lnTo>
                    <a:close/>
                    <a:moveTo>
                      <a:pt x="518" y="9"/>
                    </a:moveTo>
                    <a:lnTo>
                      <a:pt x="482" y="9"/>
                    </a:lnTo>
                    <a:lnTo>
                      <a:pt x="482" y="0"/>
                    </a:lnTo>
                    <a:lnTo>
                      <a:pt x="518" y="0"/>
                    </a:lnTo>
                    <a:lnTo>
                      <a:pt x="518" y="9"/>
                    </a:lnTo>
                    <a:close/>
                    <a:moveTo>
                      <a:pt x="454" y="9"/>
                    </a:moveTo>
                    <a:lnTo>
                      <a:pt x="418" y="9"/>
                    </a:lnTo>
                    <a:lnTo>
                      <a:pt x="418" y="0"/>
                    </a:lnTo>
                    <a:lnTo>
                      <a:pt x="454" y="0"/>
                    </a:lnTo>
                    <a:lnTo>
                      <a:pt x="454" y="9"/>
                    </a:lnTo>
                    <a:close/>
                    <a:moveTo>
                      <a:pt x="392" y="9"/>
                    </a:moveTo>
                    <a:lnTo>
                      <a:pt x="357" y="9"/>
                    </a:lnTo>
                    <a:lnTo>
                      <a:pt x="357" y="0"/>
                    </a:lnTo>
                    <a:lnTo>
                      <a:pt x="392" y="0"/>
                    </a:lnTo>
                    <a:lnTo>
                      <a:pt x="392" y="9"/>
                    </a:lnTo>
                    <a:close/>
                    <a:moveTo>
                      <a:pt x="329" y="9"/>
                    </a:moveTo>
                    <a:lnTo>
                      <a:pt x="293" y="9"/>
                    </a:lnTo>
                    <a:lnTo>
                      <a:pt x="293" y="0"/>
                    </a:lnTo>
                    <a:lnTo>
                      <a:pt x="329" y="0"/>
                    </a:lnTo>
                    <a:lnTo>
                      <a:pt x="329" y="9"/>
                    </a:lnTo>
                    <a:close/>
                    <a:moveTo>
                      <a:pt x="266" y="9"/>
                    </a:moveTo>
                    <a:lnTo>
                      <a:pt x="230" y="9"/>
                    </a:lnTo>
                    <a:lnTo>
                      <a:pt x="230" y="0"/>
                    </a:lnTo>
                    <a:lnTo>
                      <a:pt x="266" y="0"/>
                    </a:lnTo>
                    <a:lnTo>
                      <a:pt x="266" y="9"/>
                    </a:lnTo>
                    <a:close/>
                    <a:moveTo>
                      <a:pt x="203" y="9"/>
                    </a:moveTo>
                    <a:lnTo>
                      <a:pt x="167" y="9"/>
                    </a:lnTo>
                    <a:lnTo>
                      <a:pt x="167" y="0"/>
                    </a:lnTo>
                    <a:lnTo>
                      <a:pt x="203" y="0"/>
                    </a:lnTo>
                    <a:lnTo>
                      <a:pt x="203" y="9"/>
                    </a:lnTo>
                    <a:close/>
                    <a:moveTo>
                      <a:pt x="141" y="9"/>
                    </a:moveTo>
                    <a:lnTo>
                      <a:pt x="105" y="9"/>
                    </a:lnTo>
                    <a:lnTo>
                      <a:pt x="105" y="0"/>
                    </a:lnTo>
                    <a:lnTo>
                      <a:pt x="141" y="0"/>
                    </a:lnTo>
                    <a:lnTo>
                      <a:pt x="141" y="9"/>
                    </a:lnTo>
                    <a:close/>
                    <a:moveTo>
                      <a:pt x="77" y="9"/>
                    </a:moveTo>
                    <a:lnTo>
                      <a:pt x="41" y="9"/>
                    </a:lnTo>
                    <a:lnTo>
                      <a:pt x="41" y="0"/>
                    </a:lnTo>
                    <a:lnTo>
                      <a:pt x="77" y="0"/>
                    </a:lnTo>
                    <a:lnTo>
                      <a:pt x="77" y="9"/>
                    </a:lnTo>
                    <a:close/>
                    <a:moveTo>
                      <a:pt x="14" y="9"/>
                    </a:moveTo>
                    <a:lnTo>
                      <a:pt x="4" y="9"/>
                    </a:lnTo>
                    <a:lnTo>
                      <a:pt x="8" y="5"/>
                    </a:lnTo>
                    <a:lnTo>
                      <a:pt x="8" y="29"/>
                    </a:lnTo>
                    <a:lnTo>
                      <a:pt x="0" y="29"/>
                    </a:lnTo>
                    <a:lnTo>
                      <a:pt x="0" y="0"/>
                    </a:lnTo>
                    <a:lnTo>
                      <a:pt x="14" y="0"/>
                    </a:lnTo>
                    <a:lnTo>
                      <a:pt x="14" y="9"/>
                    </a:lnTo>
                    <a:close/>
                    <a:moveTo>
                      <a:pt x="8" y="57"/>
                    </a:moveTo>
                    <a:lnTo>
                      <a:pt x="8" y="93"/>
                    </a:lnTo>
                    <a:lnTo>
                      <a:pt x="0" y="93"/>
                    </a:lnTo>
                    <a:lnTo>
                      <a:pt x="0" y="57"/>
                    </a:lnTo>
                    <a:lnTo>
                      <a:pt x="8" y="57"/>
                    </a:lnTo>
                    <a:close/>
                    <a:moveTo>
                      <a:pt x="8" y="120"/>
                    </a:moveTo>
                    <a:lnTo>
                      <a:pt x="8" y="156"/>
                    </a:lnTo>
                    <a:lnTo>
                      <a:pt x="0" y="156"/>
                    </a:lnTo>
                    <a:lnTo>
                      <a:pt x="0" y="120"/>
                    </a:lnTo>
                    <a:lnTo>
                      <a:pt x="8" y="120"/>
                    </a:lnTo>
                    <a:close/>
                    <a:moveTo>
                      <a:pt x="8" y="182"/>
                    </a:moveTo>
                    <a:lnTo>
                      <a:pt x="8" y="218"/>
                    </a:lnTo>
                    <a:lnTo>
                      <a:pt x="0" y="218"/>
                    </a:lnTo>
                    <a:lnTo>
                      <a:pt x="0" y="182"/>
                    </a:lnTo>
                    <a:lnTo>
                      <a:pt x="8" y="182"/>
                    </a:lnTo>
                    <a:close/>
                    <a:moveTo>
                      <a:pt x="8" y="245"/>
                    </a:moveTo>
                    <a:lnTo>
                      <a:pt x="8" y="281"/>
                    </a:lnTo>
                    <a:lnTo>
                      <a:pt x="0" y="281"/>
                    </a:lnTo>
                    <a:lnTo>
                      <a:pt x="0" y="245"/>
                    </a:lnTo>
                    <a:lnTo>
                      <a:pt x="8" y="245"/>
                    </a:lnTo>
                    <a:close/>
                    <a:moveTo>
                      <a:pt x="8" y="309"/>
                    </a:moveTo>
                    <a:lnTo>
                      <a:pt x="8" y="345"/>
                    </a:lnTo>
                    <a:lnTo>
                      <a:pt x="0" y="345"/>
                    </a:lnTo>
                    <a:lnTo>
                      <a:pt x="0" y="309"/>
                    </a:lnTo>
                    <a:lnTo>
                      <a:pt x="8" y="309"/>
                    </a:lnTo>
                    <a:close/>
                    <a:moveTo>
                      <a:pt x="8" y="372"/>
                    </a:moveTo>
                    <a:lnTo>
                      <a:pt x="8" y="408"/>
                    </a:lnTo>
                    <a:lnTo>
                      <a:pt x="0" y="408"/>
                    </a:lnTo>
                    <a:lnTo>
                      <a:pt x="0" y="372"/>
                    </a:lnTo>
                    <a:lnTo>
                      <a:pt x="8" y="372"/>
                    </a:lnTo>
                    <a:close/>
                    <a:moveTo>
                      <a:pt x="8" y="434"/>
                    </a:moveTo>
                    <a:lnTo>
                      <a:pt x="8" y="470"/>
                    </a:lnTo>
                    <a:lnTo>
                      <a:pt x="0" y="470"/>
                    </a:lnTo>
                    <a:lnTo>
                      <a:pt x="0" y="434"/>
                    </a:lnTo>
                    <a:lnTo>
                      <a:pt x="8" y="434"/>
                    </a:lnTo>
                    <a:close/>
                    <a:moveTo>
                      <a:pt x="8" y="498"/>
                    </a:moveTo>
                    <a:lnTo>
                      <a:pt x="8" y="534"/>
                    </a:lnTo>
                    <a:lnTo>
                      <a:pt x="0" y="534"/>
                    </a:lnTo>
                    <a:lnTo>
                      <a:pt x="0" y="498"/>
                    </a:lnTo>
                    <a:lnTo>
                      <a:pt x="8" y="498"/>
                    </a:lnTo>
                    <a:close/>
                    <a:moveTo>
                      <a:pt x="8" y="561"/>
                    </a:moveTo>
                    <a:lnTo>
                      <a:pt x="8" y="597"/>
                    </a:lnTo>
                    <a:lnTo>
                      <a:pt x="0" y="597"/>
                    </a:lnTo>
                    <a:lnTo>
                      <a:pt x="0" y="561"/>
                    </a:lnTo>
                    <a:lnTo>
                      <a:pt x="8" y="561"/>
                    </a:lnTo>
                    <a:close/>
                    <a:moveTo>
                      <a:pt x="8" y="624"/>
                    </a:moveTo>
                    <a:lnTo>
                      <a:pt x="8" y="660"/>
                    </a:lnTo>
                    <a:lnTo>
                      <a:pt x="0" y="660"/>
                    </a:lnTo>
                    <a:lnTo>
                      <a:pt x="0" y="624"/>
                    </a:lnTo>
                    <a:lnTo>
                      <a:pt x="8" y="624"/>
                    </a:lnTo>
                    <a:close/>
                    <a:moveTo>
                      <a:pt x="8" y="686"/>
                    </a:moveTo>
                    <a:lnTo>
                      <a:pt x="8" y="722"/>
                    </a:lnTo>
                    <a:lnTo>
                      <a:pt x="0" y="722"/>
                    </a:lnTo>
                    <a:lnTo>
                      <a:pt x="0" y="686"/>
                    </a:lnTo>
                    <a:lnTo>
                      <a:pt x="8" y="686"/>
                    </a:lnTo>
                    <a:close/>
                    <a:moveTo>
                      <a:pt x="8" y="750"/>
                    </a:moveTo>
                    <a:lnTo>
                      <a:pt x="8" y="786"/>
                    </a:lnTo>
                    <a:lnTo>
                      <a:pt x="0" y="786"/>
                    </a:lnTo>
                    <a:lnTo>
                      <a:pt x="0" y="750"/>
                    </a:lnTo>
                    <a:lnTo>
                      <a:pt x="8" y="750"/>
                    </a:lnTo>
                    <a:close/>
                    <a:moveTo>
                      <a:pt x="8" y="813"/>
                    </a:moveTo>
                    <a:lnTo>
                      <a:pt x="8" y="849"/>
                    </a:lnTo>
                    <a:lnTo>
                      <a:pt x="0" y="849"/>
                    </a:lnTo>
                    <a:lnTo>
                      <a:pt x="0" y="813"/>
                    </a:lnTo>
                    <a:lnTo>
                      <a:pt x="8" y="813"/>
                    </a:lnTo>
                    <a:close/>
                    <a:moveTo>
                      <a:pt x="8" y="877"/>
                    </a:moveTo>
                    <a:lnTo>
                      <a:pt x="8" y="913"/>
                    </a:lnTo>
                    <a:lnTo>
                      <a:pt x="0" y="913"/>
                    </a:lnTo>
                    <a:lnTo>
                      <a:pt x="0" y="877"/>
                    </a:lnTo>
                    <a:lnTo>
                      <a:pt x="8" y="877"/>
                    </a:lnTo>
                    <a:close/>
                    <a:moveTo>
                      <a:pt x="8" y="939"/>
                    </a:moveTo>
                    <a:lnTo>
                      <a:pt x="8" y="975"/>
                    </a:lnTo>
                    <a:lnTo>
                      <a:pt x="0" y="975"/>
                    </a:lnTo>
                    <a:lnTo>
                      <a:pt x="0" y="939"/>
                    </a:lnTo>
                    <a:lnTo>
                      <a:pt x="8" y="939"/>
                    </a:lnTo>
                    <a:close/>
                    <a:moveTo>
                      <a:pt x="8" y="1002"/>
                    </a:moveTo>
                    <a:lnTo>
                      <a:pt x="8" y="1038"/>
                    </a:lnTo>
                    <a:lnTo>
                      <a:pt x="0" y="1038"/>
                    </a:lnTo>
                    <a:lnTo>
                      <a:pt x="0" y="1002"/>
                    </a:lnTo>
                    <a:lnTo>
                      <a:pt x="8" y="1002"/>
                    </a:lnTo>
                    <a:close/>
                    <a:moveTo>
                      <a:pt x="8" y="1065"/>
                    </a:moveTo>
                    <a:lnTo>
                      <a:pt x="8" y="1101"/>
                    </a:lnTo>
                    <a:lnTo>
                      <a:pt x="0" y="1101"/>
                    </a:lnTo>
                    <a:lnTo>
                      <a:pt x="0" y="1065"/>
                    </a:lnTo>
                    <a:lnTo>
                      <a:pt x="8" y="1065"/>
                    </a:lnTo>
                    <a:close/>
                    <a:moveTo>
                      <a:pt x="8" y="1129"/>
                    </a:moveTo>
                    <a:lnTo>
                      <a:pt x="8" y="1165"/>
                    </a:lnTo>
                    <a:lnTo>
                      <a:pt x="0" y="1165"/>
                    </a:lnTo>
                    <a:lnTo>
                      <a:pt x="0" y="1129"/>
                    </a:lnTo>
                    <a:lnTo>
                      <a:pt x="8" y="1129"/>
                    </a:lnTo>
                    <a:close/>
                    <a:moveTo>
                      <a:pt x="8" y="1191"/>
                    </a:moveTo>
                    <a:lnTo>
                      <a:pt x="8" y="1227"/>
                    </a:lnTo>
                    <a:lnTo>
                      <a:pt x="0" y="1227"/>
                    </a:lnTo>
                    <a:lnTo>
                      <a:pt x="0" y="1191"/>
                    </a:lnTo>
                    <a:lnTo>
                      <a:pt x="8" y="1191"/>
                    </a:lnTo>
                    <a:close/>
                    <a:moveTo>
                      <a:pt x="8" y="1254"/>
                    </a:moveTo>
                    <a:lnTo>
                      <a:pt x="8" y="1290"/>
                    </a:lnTo>
                    <a:lnTo>
                      <a:pt x="0" y="1290"/>
                    </a:lnTo>
                    <a:lnTo>
                      <a:pt x="0" y="1254"/>
                    </a:lnTo>
                    <a:lnTo>
                      <a:pt x="8" y="1254"/>
                    </a:lnTo>
                    <a:close/>
                    <a:moveTo>
                      <a:pt x="8" y="1318"/>
                    </a:moveTo>
                    <a:lnTo>
                      <a:pt x="8" y="1354"/>
                    </a:lnTo>
                    <a:lnTo>
                      <a:pt x="0" y="1354"/>
                    </a:lnTo>
                    <a:lnTo>
                      <a:pt x="0" y="1318"/>
                    </a:lnTo>
                    <a:lnTo>
                      <a:pt x="8" y="1318"/>
                    </a:lnTo>
                    <a:close/>
                    <a:moveTo>
                      <a:pt x="8" y="1381"/>
                    </a:moveTo>
                    <a:lnTo>
                      <a:pt x="8" y="1417"/>
                    </a:lnTo>
                    <a:lnTo>
                      <a:pt x="0" y="1417"/>
                    </a:lnTo>
                    <a:lnTo>
                      <a:pt x="0" y="1381"/>
                    </a:lnTo>
                    <a:lnTo>
                      <a:pt x="8" y="1381"/>
                    </a:lnTo>
                    <a:close/>
                    <a:moveTo>
                      <a:pt x="8" y="1443"/>
                    </a:moveTo>
                    <a:lnTo>
                      <a:pt x="8" y="1479"/>
                    </a:lnTo>
                    <a:lnTo>
                      <a:pt x="0" y="1479"/>
                    </a:lnTo>
                    <a:lnTo>
                      <a:pt x="0" y="1443"/>
                    </a:lnTo>
                    <a:lnTo>
                      <a:pt x="8" y="1443"/>
                    </a:lnTo>
                    <a:close/>
                    <a:moveTo>
                      <a:pt x="8" y="1507"/>
                    </a:moveTo>
                    <a:lnTo>
                      <a:pt x="8" y="1543"/>
                    </a:lnTo>
                    <a:lnTo>
                      <a:pt x="0" y="1543"/>
                    </a:lnTo>
                    <a:lnTo>
                      <a:pt x="0" y="1507"/>
                    </a:lnTo>
                    <a:lnTo>
                      <a:pt x="8" y="1507"/>
                    </a:lnTo>
                    <a:close/>
                    <a:moveTo>
                      <a:pt x="8" y="1570"/>
                    </a:moveTo>
                    <a:lnTo>
                      <a:pt x="8" y="1606"/>
                    </a:lnTo>
                    <a:lnTo>
                      <a:pt x="0" y="1606"/>
                    </a:lnTo>
                    <a:lnTo>
                      <a:pt x="0" y="1570"/>
                    </a:lnTo>
                    <a:lnTo>
                      <a:pt x="8" y="1570"/>
                    </a:lnTo>
                    <a:close/>
                    <a:moveTo>
                      <a:pt x="8" y="1633"/>
                    </a:moveTo>
                    <a:lnTo>
                      <a:pt x="8" y="1669"/>
                    </a:lnTo>
                    <a:lnTo>
                      <a:pt x="0" y="1669"/>
                    </a:lnTo>
                    <a:lnTo>
                      <a:pt x="0" y="1633"/>
                    </a:lnTo>
                    <a:lnTo>
                      <a:pt x="8" y="1633"/>
                    </a:lnTo>
                    <a:close/>
                    <a:moveTo>
                      <a:pt x="8" y="1695"/>
                    </a:moveTo>
                    <a:lnTo>
                      <a:pt x="8" y="1731"/>
                    </a:lnTo>
                    <a:lnTo>
                      <a:pt x="0" y="1731"/>
                    </a:lnTo>
                    <a:lnTo>
                      <a:pt x="0" y="1695"/>
                    </a:lnTo>
                    <a:lnTo>
                      <a:pt x="8" y="1695"/>
                    </a:lnTo>
                    <a:close/>
                    <a:moveTo>
                      <a:pt x="8" y="1759"/>
                    </a:moveTo>
                    <a:lnTo>
                      <a:pt x="8" y="1795"/>
                    </a:lnTo>
                    <a:lnTo>
                      <a:pt x="0" y="1795"/>
                    </a:lnTo>
                    <a:lnTo>
                      <a:pt x="0" y="1759"/>
                    </a:lnTo>
                    <a:lnTo>
                      <a:pt x="8" y="1759"/>
                    </a:lnTo>
                    <a:close/>
                    <a:moveTo>
                      <a:pt x="8" y="1822"/>
                    </a:moveTo>
                    <a:lnTo>
                      <a:pt x="8" y="1858"/>
                    </a:lnTo>
                    <a:lnTo>
                      <a:pt x="0" y="1858"/>
                    </a:lnTo>
                    <a:lnTo>
                      <a:pt x="0" y="1822"/>
                    </a:lnTo>
                    <a:lnTo>
                      <a:pt x="8" y="1822"/>
                    </a:lnTo>
                    <a:close/>
                    <a:moveTo>
                      <a:pt x="8" y="1886"/>
                    </a:moveTo>
                    <a:lnTo>
                      <a:pt x="8" y="1907"/>
                    </a:lnTo>
                    <a:lnTo>
                      <a:pt x="4" y="1903"/>
                    </a:lnTo>
                    <a:lnTo>
                      <a:pt x="18" y="1903"/>
                    </a:lnTo>
                    <a:lnTo>
                      <a:pt x="18" y="1912"/>
                    </a:lnTo>
                    <a:lnTo>
                      <a:pt x="0" y="1912"/>
                    </a:lnTo>
                    <a:lnTo>
                      <a:pt x="0" y="1886"/>
                    </a:lnTo>
                    <a:lnTo>
                      <a:pt x="8" y="1886"/>
                    </a:lnTo>
                    <a:close/>
                    <a:moveTo>
                      <a:pt x="44" y="1903"/>
                    </a:moveTo>
                    <a:lnTo>
                      <a:pt x="80" y="1903"/>
                    </a:lnTo>
                    <a:lnTo>
                      <a:pt x="80" y="1912"/>
                    </a:lnTo>
                    <a:lnTo>
                      <a:pt x="44" y="1912"/>
                    </a:lnTo>
                    <a:lnTo>
                      <a:pt x="44" y="1903"/>
                    </a:lnTo>
                    <a:close/>
                    <a:moveTo>
                      <a:pt x="108" y="1903"/>
                    </a:moveTo>
                    <a:lnTo>
                      <a:pt x="144" y="1903"/>
                    </a:lnTo>
                    <a:lnTo>
                      <a:pt x="144" y="1912"/>
                    </a:lnTo>
                    <a:lnTo>
                      <a:pt x="108" y="1912"/>
                    </a:lnTo>
                    <a:lnTo>
                      <a:pt x="108" y="1903"/>
                    </a:lnTo>
                    <a:close/>
                    <a:moveTo>
                      <a:pt x="171" y="1903"/>
                    </a:moveTo>
                    <a:lnTo>
                      <a:pt x="207" y="1903"/>
                    </a:lnTo>
                    <a:lnTo>
                      <a:pt x="207" y="1912"/>
                    </a:lnTo>
                    <a:lnTo>
                      <a:pt x="171" y="1912"/>
                    </a:lnTo>
                    <a:lnTo>
                      <a:pt x="171" y="1903"/>
                    </a:lnTo>
                    <a:close/>
                    <a:moveTo>
                      <a:pt x="234" y="1903"/>
                    </a:moveTo>
                    <a:lnTo>
                      <a:pt x="270" y="1903"/>
                    </a:lnTo>
                    <a:lnTo>
                      <a:pt x="270" y="1912"/>
                    </a:lnTo>
                    <a:lnTo>
                      <a:pt x="234" y="1912"/>
                    </a:lnTo>
                    <a:lnTo>
                      <a:pt x="234" y="1903"/>
                    </a:lnTo>
                    <a:close/>
                    <a:moveTo>
                      <a:pt x="296" y="1903"/>
                    </a:moveTo>
                    <a:lnTo>
                      <a:pt x="332" y="1903"/>
                    </a:lnTo>
                    <a:lnTo>
                      <a:pt x="332" y="1912"/>
                    </a:lnTo>
                    <a:lnTo>
                      <a:pt x="296" y="1912"/>
                    </a:lnTo>
                    <a:lnTo>
                      <a:pt x="296" y="1903"/>
                    </a:lnTo>
                    <a:close/>
                    <a:moveTo>
                      <a:pt x="359" y="1903"/>
                    </a:moveTo>
                    <a:lnTo>
                      <a:pt x="395" y="1903"/>
                    </a:lnTo>
                    <a:lnTo>
                      <a:pt x="395" y="1912"/>
                    </a:lnTo>
                    <a:lnTo>
                      <a:pt x="359" y="1912"/>
                    </a:lnTo>
                    <a:lnTo>
                      <a:pt x="359" y="1903"/>
                    </a:lnTo>
                    <a:close/>
                    <a:moveTo>
                      <a:pt x="423" y="1903"/>
                    </a:moveTo>
                    <a:lnTo>
                      <a:pt x="459" y="1903"/>
                    </a:lnTo>
                    <a:lnTo>
                      <a:pt x="459" y="1912"/>
                    </a:lnTo>
                    <a:lnTo>
                      <a:pt x="423" y="1912"/>
                    </a:lnTo>
                    <a:lnTo>
                      <a:pt x="423" y="1903"/>
                    </a:lnTo>
                    <a:close/>
                    <a:moveTo>
                      <a:pt x="486" y="1903"/>
                    </a:moveTo>
                    <a:lnTo>
                      <a:pt x="522" y="1903"/>
                    </a:lnTo>
                    <a:lnTo>
                      <a:pt x="522" y="1912"/>
                    </a:lnTo>
                    <a:lnTo>
                      <a:pt x="486" y="1912"/>
                    </a:lnTo>
                    <a:lnTo>
                      <a:pt x="486" y="1903"/>
                    </a:lnTo>
                    <a:close/>
                    <a:moveTo>
                      <a:pt x="548" y="1903"/>
                    </a:moveTo>
                    <a:lnTo>
                      <a:pt x="584" y="1903"/>
                    </a:lnTo>
                    <a:lnTo>
                      <a:pt x="584" y="1912"/>
                    </a:lnTo>
                    <a:lnTo>
                      <a:pt x="548" y="1912"/>
                    </a:lnTo>
                    <a:lnTo>
                      <a:pt x="548" y="1903"/>
                    </a:lnTo>
                    <a:close/>
                    <a:moveTo>
                      <a:pt x="611" y="1903"/>
                    </a:moveTo>
                    <a:lnTo>
                      <a:pt x="647" y="1903"/>
                    </a:lnTo>
                    <a:lnTo>
                      <a:pt x="647" y="1912"/>
                    </a:lnTo>
                    <a:lnTo>
                      <a:pt x="611" y="1912"/>
                    </a:lnTo>
                    <a:lnTo>
                      <a:pt x="611" y="1903"/>
                    </a:lnTo>
                    <a:close/>
                    <a:moveTo>
                      <a:pt x="675" y="1903"/>
                    </a:moveTo>
                    <a:lnTo>
                      <a:pt x="711" y="1903"/>
                    </a:lnTo>
                    <a:lnTo>
                      <a:pt x="711" y="1912"/>
                    </a:lnTo>
                    <a:lnTo>
                      <a:pt x="675" y="1912"/>
                    </a:lnTo>
                    <a:lnTo>
                      <a:pt x="675" y="1903"/>
                    </a:lnTo>
                    <a:close/>
                    <a:moveTo>
                      <a:pt x="738" y="1903"/>
                    </a:moveTo>
                    <a:lnTo>
                      <a:pt x="774" y="1903"/>
                    </a:lnTo>
                    <a:lnTo>
                      <a:pt x="774" y="1912"/>
                    </a:lnTo>
                    <a:lnTo>
                      <a:pt x="738" y="1912"/>
                    </a:lnTo>
                    <a:lnTo>
                      <a:pt x="738" y="1903"/>
                    </a:lnTo>
                    <a:close/>
                    <a:moveTo>
                      <a:pt x="800" y="1903"/>
                    </a:moveTo>
                    <a:lnTo>
                      <a:pt x="836" y="1903"/>
                    </a:lnTo>
                    <a:lnTo>
                      <a:pt x="836" y="1912"/>
                    </a:lnTo>
                    <a:lnTo>
                      <a:pt x="800" y="1912"/>
                    </a:lnTo>
                    <a:lnTo>
                      <a:pt x="800" y="1903"/>
                    </a:lnTo>
                    <a:close/>
                    <a:moveTo>
                      <a:pt x="863" y="1903"/>
                    </a:moveTo>
                    <a:lnTo>
                      <a:pt x="899" y="1903"/>
                    </a:lnTo>
                    <a:lnTo>
                      <a:pt x="899" y="1912"/>
                    </a:lnTo>
                    <a:lnTo>
                      <a:pt x="863" y="1912"/>
                    </a:lnTo>
                    <a:lnTo>
                      <a:pt x="863" y="1903"/>
                    </a:lnTo>
                    <a:close/>
                    <a:moveTo>
                      <a:pt x="926" y="1903"/>
                    </a:moveTo>
                    <a:lnTo>
                      <a:pt x="962" y="1903"/>
                    </a:lnTo>
                    <a:lnTo>
                      <a:pt x="962" y="1912"/>
                    </a:lnTo>
                    <a:lnTo>
                      <a:pt x="926" y="1912"/>
                    </a:lnTo>
                    <a:lnTo>
                      <a:pt x="926" y="1903"/>
                    </a:lnTo>
                    <a:close/>
                    <a:moveTo>
                      <a:pt x="990" y="1903"/>
                    </a:moveTo>
                    <a:lnTo>
                      <a:pt x="1026" y="1903"/>
                    </a:lnTo>
                    <a:lnTo>
                      <a:pt x="1026" y="1912"/>
                    </a:lnTo>
                    <a:lnTo>
                      <a:pt x="990" y="1912"/>
                    </a:lnTo>
                    <a:lnTo>
                      <a:pt x="990" y="1903"/>
                    </a:lnTo>
                    <a:close/>
                    <a:moveTo>
                      <a:pt x="1052" y="1903"/>
                    </a:moveTo>
                    <a:lnTo>
                      <a:pt x="1088" y="1903"/>
                    </a:lnTo>
                    <a:lnTo>
                      <a:pt x="1088" y="1912"/>
                    </a:lnTo>
                    <a:lnTo>
                      <a:pt x="1052" y="1912"/>
                    </a:lnTo>
                    <a:lnTo>
                      <a:pt x="1052" y="1903"/>
                    </a:lnTo>
                    <a:close/>
                    <a:moveTo>
                      <a:pt x="1115" y="1903"/>
                    </a:moveTo>
                    <a:lnTo>
                      <a:pt x="1151" y="1903"/>
                    </a:lnTo>
                    <a:lnTo>
                      <a:pt x="1151" y="1912"/>
                    </a:lnTo>
                    <a:lnTo>
                      <a:pt x="1115" y="1912"/>
                    </a:lnTo>
                    <a:lnTo>
                      <a:pt x="1115" y="1903"/>
                    </a:lnTo>
                    <a:close/>
                    <a:moveTo>
                      <a:pt x="1178" y="1903"/>
                    </a:moveTo>
                    <a:lnTo>
                      <a:pt x="1214" y="1903"/>
                    </a:lnTo>
                    <a:lnTo>
                      <a:pt x="1214" y="1912"/>
                    </a:lnTo>
                    <a:lnTo>
                      <a:pt x="1178" y="1912"/>
                    </a:lnTo>
                    <a:lnTo>
                      <a:pt x="1178" y="1903"/>
                    </a:lnTo>
                    <a:close/>
                    <a:moveTo>
                      <a:pt x="1241" y="1903"/>
                    </a:moveTo>
                    <a:lnTo>
                      <a:pt x="1277" y="1903"/>
                    </a:lnTo>
                    <a:lnTo>
                      <a:pt x="1277" y="1912"/>
                    </a:lnTo>
                    <a:lnTo>
                      <a:pt x="1241" y="1912"/>
                    </a:lnTo>
                    <a:lnTo>
                      <a:pt x="1241" y="1903"/>
                    </a:lnTo>
                    <a:close/>
                    <a:moveTo>
                      <a:pt x="1303" y="1903"/>
                    </a:moveTo>
                    <a:lnTo>
                      <a:pt x="1339" y="1903"/>
                    </a:lnTo>
                    <a:lnTo>
                      <a:pt x="1339" y="1912"/>
                    </a:lnTo>
                    <a:lnTo>
                      <a:pt x="1303" y="1912"/>
                    </a:lnTo>
                    <a:lnTo>
                      <a:pt x="1303" y="1903"/>
                    </a:lnTo>
                    <a:close/>
                    <a:moveTo>
                      <a:pt x="1367" y="1903"/>
                    </a:moveTo>
                    <a:lnTo>
                      <a:pt x="1403" y="1903"/>
                    </a:lnTo>
                    <a:lnTo>
                      <a:pt x="1403" y="1912"/>
                    </a:lnTo>
                    <a:lnTo>
                      <a:pt x="1367" y="1912"/>
                    </a:lnTo>
                    <a:lnTo>
                      <a:pt x="1367" y="1903"/>
                    </a:lnTo>
                    <a:close/>
                    <a:moveTo>
                      <a:pt x="1430" y="1903"/>
                    </a:moveTo>
                    <a:lnTo>
                      <a:pt x="1466" y="1903"/>
                    </a:lnTo>
                    <a:lnTo>
                      <a:pt x="1466" y="1912"/>
                    </a:lnTo>
                    <a:lnTo>
                      <a:pt x="1430" y="1912"/>
                    </a:lnTo>
                    <a:lnTo>
                      <a:pt x="1430" y="1903"/>
                    </a:lnTo>
                    <a:close/>
                    <a:moveTo>
                      <a:pt x="1493" y="1903"/>
                    </a:moveTo>
                    <a:lnTo>
                      <a:pt x="1529" y="1903"/>
                    </a:lnTo>
                    <a:lnTo>
                      <a:pt x="1529" y="1912"/>
                    </a:lnTo>
                    <a:lnTo>
                      <a:pt x="1493" y="1912"/>
                    </a:lnTo>
                    <a:lnTo>
                      <a:pt x="1493" y="1903"/>
                    </a:lnTo>
                    <a:close/>
                    <a:moveTo>
                      <a:pt x="1555" y="1903"/>
                    </a:moveTo>
                    <a:lnTo>
                      <a:pt x="1591" y="1903"/>
                    </a:lnTo>
                    <a:lnTo>
                      <a:pt x="1591" y="1912"/>
                    </a:lnTo>
                    <a:lnTo>
                      <a:pt x="1555" y="1912"/>
                    </a:lnTo>
                    <a:lnTo>
                      <a:pt x="1555" y="1903"/>
                    </a:lnTo>
                    <a:close/>
                    <a:moveTo>
                      <a:pt x="1619" y="1903"/>
                    </a:moveTo>
                    <a:lnTo>
                      <a:pt x="1654" y="1903"/>
                    </a:lnTo>
                    <a:lnTo>
                      <a:pt x="1654" y="1912"/>
                    </a:lnTo>
                    <a:lnTo>
                      <a:pt x="1619" y="1912"/>
                    </a:lnTo>
                    <a:lnTo>
                      <a:pt x="1619" y="1903"/>
                    </a:lnTo>
                    <a:close/>
                    <a:moveTo>
                      <a:pt x="1682" y="1903"/>
                    </a:moveTo>
                    <a:lnTo>
                      <a:pt x="1718" y="1903"/>
                    </a:lnTo>
                    <a:lnTo>
                      <a:pt x="1718" y="1912"/>
                    </a:lnTo>
                    <a:lnTo>
                      <a:pt x="1682" y="1912"/>
                    </a:lnTo>
                    <a:lnTo>
                      <a:pt x="1682" y="1903"/>
                    </a:lnTo>
                    <a:close/>
                    <a:moveTo>
                      <a:pt x="1745" y="1903"/>
                    </a:moveTo>
                    <a:lnTo>
                      <a:pt x="1781" y="1903"/>
                    </a:lnTo>
                    <a:lnTo>
                      <a:pt x="1781" y="1912"/>
                    </a:lnTo>
                    <a:lnTo>
                      <a:pt x="1745" y="1912"/>
                    </a:lnTo>
                    <a:lnTo>
                      <a:pt x="1745" y="1903"/>
                    </a:lnTo>
                    <a:close/>
                    <a:moveTo>
                      <a:pt x="1807" y="1903"/>
                    </a:moveTo>
                    <a:lnTo>
                      <a:pt x="1843" y="1903"/>
                    </a:lnTo>
                    <a:lnTo>
                      <a:pt x="1843" y="1912"/>
                    </a:lnTo>
                    <a:lnTo>
                      <a:pt x="1807" y="1912"/>
                    </a:lnTo>
                    <a:lnTo>
                      <a:pt x="1807" y="1903"/>
                    </a:lnTo>
                    <a:close/>
                    <a:moveTo>
                      <a:pt x="1870" y="1903"/>
                    </a:moveTo>
                    <a:lnTo>
                      <a:pt x="1903" y="1903"/>
                    </a:lnTo>
                    <a:lnTo>
                      <a:pt x="1899" y="1907"/>
                    </a:lnTo>
                    <a:lnTo>
                      <a:pt x="1899" y="1903"/>
                    </a:lnTo>
                    <a:lnTo>
                      <a:pt x="1908" y="1903"/>
                    </a:lnTo>
                    <a:lnTo>
                      <a:pt x="1908" y="1912"/>
                    </a:lnTo>
                    <a:lnTo>
                      <a:pt x="1870" y="1912"/>
                    </a:lnTo>
                    <a:lnTo>
                      <a:pt x="1870" y="1903"/>
                    </a:lnTo>
                    <a:close/>
                    <a:moveTo>
                      <a:pt x="1899" y="1875"/>
                    </a:moveTo>
                    <a:lnTo>
                      <a:pt x="1899" y="1839"/>
                    </a:lnTo>
                    <a:lnTo>
                      <a:pt x="1908" y="1839"/>
                    </a:lnTo>
                    <a:lnTo>
                      <a:pt x="1908" y="1875"/>
                    </a:lnTo>
                    <a:lnTo>
                      <a:pt x="1899" y="1875"/>
                    </a:lnTo>
                    <a:close/>
                    <a:moveTo>
                      <a:pt x="1899" y="1814"/>
                    </a:moveTo>
                    <a:lnTo>
                      <a:pt x="1899" y="1777"/>
                    </a:lnTo>
                    <a:lnTo>
                      <a:pt x="1908" y="1777"/>
                    </a:lnTo>
                    <a:lnTo>
                      <a:pt x="1908" y="1814"/>
                    </a:lnTo>
                    <a:lnTo>
                      <a:pt x="1899" y="1814"/>
                    </a:lnTo>
                    <a:close/>
                    <a:moveTo>
                      <a:pt x="1899" y="1750"/>
                    </a:moveTo>
                    <a:lnTo>
                      <a:pt x="1899" y="1714"/>
                    </a:lnTo>
                    <a:lnTo>
                      <a:pt x="1908" y="1714"/>
                    </a:lnTo>
                    <a:lnTo>
                      <a:pt x="1908" y="1750"/>
                    </a:lnTo>
                    <a:lnTo>
                      <a:pt x="1899" y="1750"/>
                    </a:lnTo>
                    <a:close/>
                    <a:moveTo>
                      <a:pt x="1899" y="1687"/>
                    </a:moveTo>
                    <a:lnTo>
                      <a:pt x="1899" y="1651"/>
                    </a:lnTo>
                    <a:lnTo>
                      <a:pt x="1908" y="1651"/>
                    </a:lnTo>
                    <a:lnTo>
                      <a:pt x="1908" y="1687"/>
                    </a:lnTo>
                    <a:lnTo>
                      <a:pt x="1899" y="1687"/>
                    </a:lnTo>
                    <a:close/>
                    <a:moveTo>
                      <a:pt x="1899" y="1623"/>
                    </a:moveTo>
                    <a:lnTo>
                      <a:pt x="1899" y="1587"/>
                    </a:lnTo>
                    <a:lnTo>
                      <a:pt x="1908" y="1587"/>
                    </a:lnTo>
                    <a:lnTo>
                      <a:pt x="1908" y="1623"/>
                    </a:lnTo>
                    <a:lnTo>
                      <a:pt x="1899" y="1623"/>
                    </a:lnTo>
                    <a:close/>
                    <a:moveTo>
                      <a:pt x="1899" y="1561"/>
                    </a:moveTo>
                    <a:lnTo>
                      <a:pt x="1899" y="1525"/>
                    </a:lnTo>
                    <a:lnTo>
                      <a:pt x="1908" y="1525"/>
                    </a:lnTo>
                    <a:lnTo>
                      <a:pt x="1908" y="1561"/>
                    </a:lnTo>
                    <a:lnTo>
                      <a:pt x="1899" y="1561"/>
                    </a:lnTo>
                    <a:close/>
                    <a:moveTo>
                      <a:pt x="1899" y="1498"/>
                    </a:moveTo>
                    <a:lnTo>
                      <a:pt x="1899" y="1462"/>
                    </a:lnTo>
                    <a:lnTo>
                      <a:pt x="1908" y="1462"/>
                    </a:lnTo>
                    <a:lnTo>
                      <a:pt x="1908" y="1498"/>
                    </a:lnTo>
                    <a:lnTo>
                      <a:pt x="1899" y="1498"/>
                    </a:lnTo>
                    <a:close/>
                    <a:moveTo>
                      <a:pt x="1899" y="1434"/>
                    </a:moveTo>
                    <a:lnTo>
                      <a:pt x="1899" y="1398"/>
                    </a:lnTo>
                    <a:lnTo>
                      <a:pt x="1908" y="1398"/>
                    </a:lnTo>
                    <a:lnTo>
                      <a:pt x="1908" y="1434"/>
                    </a:lnTo>
                    <a:lnTo>
                      <a:pt x="1899" y="1434"/>
                    </a:lnTo>
                    <a:close/>
                    <a:moveTo>
                      <a:pt x="1899" y="1371"/>
                    </a:moveTo>
                    <a:lnTo>
                      <a:pt x="1899" y="1335"/>
                    </a:lnTo>
                    <a:lnTo>
                      <a:pt x="1908" y="1335"/>
                    </a:lnTo>
                    <a:lnTo>
                      <a:pt x="1908" y="1371"/>
                    </a:lnTo>
                    <a:lnTo>
                      <a:pt x="1899" y="1371"/>
                    </a:lnTo>
                    <a:close/>
                    <a:moveTo>
                      <a:pt x="1899" y="1309"/>
                    </a:moveTo>
                    <a:lnTo>
                      <a:pt x="1899" y="1273"/>
                    </a:lnTo>
                    <a:lnTo>
                      <a:pt x="1908" y="1273"/>
                    </a:lnTo>
                    <a:lnTo>
                      <a:pt x="1908" y="1309"/>
                    </a:lnTo>
                    <a:lnTo>
                      <a:pt x="1899" y="1309"/>
                    </a:lnTo>
                    <a:close/>
                    <a:moveTo>
                      <a:pt x="1899" y="1246"/>
                    </a:moveTo>
                    <a:lnTo>
                      <a:pt x="1899" y="1210"/>
                    </a:lnTo>
                    <a:lnTo>
                      <a:pt x="1908" y="1210"/>
                    </a:lnTo>
                    <a:lnTo>
                      <a:pt x="1908" y="1246"/>
                    </a:lnTo>
                    <a:lnTo>
                      <a:pt x="1899" y="1246"/>
                    </a:lnTo>
                    <a:close/>
                    <a:moveTo>
                      <a:pt x="1899" y="1182"/>
                    </a:moveTo>
                    <a:lnTo>
                      <a:pt x="1899" y="1146"/>
                    </a:lnTo>
                    <a:lnTo>
                      <a:pt x="1908" y="1146"/>
                    </a:lnTo>
                    <a:lnTo>
                      <a:pt x="1908" y="1182"/>
                    </a:lnTo>
                    <a:lnTo>
                      <a:pt x="1899" y="1182"/>
                    </a:lnTo>
                    <a:close/>
                    <a:moveTo>
                      <a:pt x="1899" y="1119"/>
                    </a:moveTo>
                    <a:lnTo>
                      <a:pt x="1899" y="1083"/>
                    </a:lnTo>
                    <a:lnTo>
                      <a:pt x="1908" y="1083"/>
                    </a:lnTo>
                    <a:lnTo>
                      <a:pt x="1908" y="1119"/>
                    </a:lnTo>
                    <a:lnTo>
                      <a:pt x="1899" y="1119"/>
                    </a:lnTo>
                    <a:close/>
                    <a:moveTo>
                      <a:pt x="1899" y="1057"/>
                    </a:moveTo>
                    <a:lnTo>
                      <a:pt x="1899" y="1021"/>
                    </a:lnTo>
                    <a:lnTo>
                      <a:pt x="1908" y="1021"/>
                    </a:lnTo>
                    <a:lnTo>
                      <a:pt x="1908" y="1057"/>
                    </a:lnTo>
                    <a:lnTo>
                      <a:pt x="1899" y="1057"/>
                    </a:lnTo>
                    <a:close/>
                    <a:moveTo>
                      <a:pt x="1899" y="993"/>
                    </a:moveTo>
                    <a:lnTo>
                      <a:pt x="1899" y="957"/>
                    </a:lnTo>
                    <a:lnTo>
                      <a:pt x="1908" y="957"/>
                    </a:lnTo>
                    <a:lnTo>
                      <a:pt x="1908" y="993"/>
                    </a:lnTo>
                    <a:lnTo>
                      <a:pt x="1899" y="993"/>
                    </a:lnTo>
                    <a:close/>
                    <a:moveTo>
                      <a:pt x="1899" y="930"/>
                    </a:moveTo>
                    <a:lnTo>
                      <a:pt x="1899" y="894"/>
                    </a:lnTo>
                    <a:lnTo>
                      <a:pt x="1908" y="894"/>
                    </a:lnTo>
                    <a:lnTo>
                      <a:pt x="1908" y="930"/>
                    </a:lnTo>
                    <a:lnTo>
                      <a:pt x="1899" y="930"/>
                    </a:lnTo>
                    <a:close/>
                    <a:moveTo>
                      <a:pt x="1899" y="867"/>
                    </a:moveTo>
                    <a:lnTo>
                      <a:pt x="1899" y="831"/>
                    </a:lnTo>
                    <a:lnTo>
                      <a:pt x="1908" y="831"/>
                    </a:lnTo>
                    <a:lnTo>
                      <a:pt x="1908" y="867"/>
                    </a:lnTo>
                    <a:lnTo>
                      <a:pt x="1899" y="867"/>
                    </a:lnTo>
                    <a:close/>
                    <a:moveTo>
                      <a:pt x="1899" y="805"/>
                    </a:moveTo>
                    <a:lnTo>
                      <a:pt x="1899" y="769"/>
                    </a:lnTo>
                    <a:lnTo>
                      <a:pt x="1908" y="769"/>
                    </a:lnTo>
                    <a:lnTo>
                      <a:pt x="1908" y="805"/>
                    </a:lnTo>
                    <a:lnTo>
                      <a:pt x="1899" y="805"/>
                    </a:lnTo>
                    <a:close/>
                    <a:moveTo>
                      <a:pt x="1899" y="741"/>
                    </a:moveTo>
                    <a:lnTo>
                      <a:pt x="1899" y="705"/>
                    </a:lnTo>
                    <a:lnTo>
                      <a:pt x="1908" y="705"/>
                    </a:lnTo>
                    <a:lnTo>
                      <a:pt x="1908" y="741"/>
                    </a:lnTo>
                    <a:lnTo>
                      <a:pt x="1899" y="741"/>
                    </a:lnTo>
                    <a:close/>
                    <a:moveTo>
                      <a:pt x="1899" y="678"/>
                    </a:moveTo>
                    <a:lnTo>
                      <a:pt x="1899" y="642"/>
                    </a:lnTo>
                    <a:lnTo>
                      <a:pt x="1908" y="642"/>
                    </a:lnTo>
                    <a:lnTo>
                      <a:pt x="1908" y="678"/>
                    </a:lnTo>
                    <a:lnTo>
                      <a:pt x="1899" y="678"/>
                    </a:lnTo>
                    <a:close/>
                    <a:moveTo>
                      <a:pt x="1899" y="614"/>
                    </a:moveTo>
                    <a:lnTo>
                      <a:pt x="1899" y="578"/>
                    </a:lnTo>
                    <a:lnTo>
                      <a:pt x="1908" y="578"/>
                    </a:lnTo>
                    <a:lnTo>
                      <a:pt x="1908" y="614"/>
                    </a:lnTo>
                    <a:lnTo>
                      <a:pt x="1899" y="614"/>
                    </a:lnTo>
                    <a:close/>
                    <a:moveTo>
                      <a:pt x="1899" y="552"/>
                    </a:moveTo>
                    <a:lnTo>
                      <a:pt x="1899" y="516"/>
                    </a:lnTo>
                    <a:lnTo>
                      <a:pt x="1908" y="516"/>
                    </a:lnTo>
                    <a:lnTo>
                      <a:pt x="1908" y="552"/>
                    </a:lnTo>
                    <a:lnTo>
                      <a:pt x="1899" y="552"/>
                    </a:lnTo>
                    <a:close/>
                    <a:moveTo>
                      <a:pt x="1899" y="489"/>
                    </a:moveTo>
                    <a:lnTo>
                      <a:pt x="1899" y="453"/>
                    </a:lnTo>
                    <a:lnTo>
                      <a:pt x="1908" y="453"/>
                    </a:lnTo>
                    <a:lnTo>
                      <a:pt x="1908" y="489"/>
                    </a:lnTo>
                    <a:lnTo>
                      <a:pt x="1899" y="489"/>
                    </a:lnTo>
                    <a:close/>
                    <a:moveTo>
                      <a:pt x="1899" y="426"/>
                    </a:moveTo>
                    <a:lnTo>
                      <a:pt x="1899" y="389"/>
                    </a:lnTo>
                    <a:lnTo>
                      <a:pt x="1908" y="389"/>
                    </a:lnTo>
                    <a:lnTo>
                      <a:pt x="1908" y="426"/>
                    </a:lnTo>
                    <a:lnTo>
                      <a:pt x="1899" y="426"/>
                    </a:lnTo>
                    <a:close/>
                    <a:moveTo>
                      <a:pt x="1899" y="362"/>
                    </a:moveTo>
                    <a:lnTo>
                      <a:pt x="1899" y="326"/>
                    </a:lnTo>
                    <a:lnTo>
                      <a:pt x="1908" y="326"/>
                    </a:lnTo>
                    <a:lnTo>
                      <a:pt x="1908" y="362"/>
                    </a:lnTo>
                    <a:lnTo>
                      <a:pt x="1899" y="362"/>
                    </a:lnTo>
                    <a:close/>
                    <a:moveTo>
                      <a:pt x="1899" y="300"/>
                    </a:moveTo>
                    <a:lnTo>
                      <a:pt x="1899" y="264"/>
                    </a:lnTo>
                    <a:lnTo>
                      <a:pt x="1908" y="264"/>
                    </a:lnTo>
                    <a:lnTo>
                      <a:pt x="1908" y="300"/>
                    </a:lnTo>
                    <a:lnTo>
                      <a:pt x="1899" y="300"/>
                    </a:lnTo>
                    <a:close/>
                    <a:moveTo>
                      <a:pt x="1899" y="237"/>
                    </a:moveTo>
                    <a:lnTo>
                      <a:pt x="1899" y="201"/>
                    </a:lnTo>
                    <a:lnTo>
                      <a:pt x="1908" y="201"/>
                    </a:lnTo>
                    <a:lnTo>
                      <a:pt x="1908" y="237"/>
                    </a:lnTo>
                    <a:lnTo>
                      <a:pt x="1899" y="237"/>
                    </a:lnTo>
                    <a:close/>
                    <a:moveTo>
                      <a:pt x="1899" y="173"/>
                    </a:moveTo>
                    <a:lnTo>
                      <a:pt x="1899" y="137"/>
                    </a:lnTo>
                    <a:lnTo>
                      <a:pt x="1908" y="137"/>
                    </a:lnTo>
                    <a:lnTo>
                      <a:pt x="1908" y="173"/>
                    </a:lnTo>
                    <a:lnTo>
                      <a:pt x="1899" y="173"/>
                    </a:lnTo>
                    <a:close/>
                    <a:moveTo>
                      <a:pt x="1899" y="110"/>
                    </a:moveTo>
                    <a:lnTo>
                      <a:pt x="1899" y="74"/>
                    </a:lnTo>
                    <a:lnTo>
                      <a:pt x="1908" y="74"/>
                    </a:lnTo>
                    <a:lnTo>
                      <a:pt x="1908" y="110"/>
                    </a:lnTo>
                    <a:lnTo>
                      <a:pt x="1899" y="110"/>
                    </a:lnTo>
                    <a:close/>
                    <a:moveTo>
                      <a:pt x="1899" y="48"/>
                    </a:moveTo>
                    <a:lnTo>
                      <a:pt x="1899" y="12"/>
                    </a:lnTo>
                    <a:lnTo>
                      <a:pt x="1908" y="12"/>
                    </a:lnTo>
                    <a:lnTo>
                      <a:pt x="1908" y="48"/>
                    </a:lnTo>
                    <a:lnTo>
                      <a:pt x="1899" y="48"/>
                    </a:lnTo>
                    <a:close/>
                  </a:path>
                </a:pathLst>
              </a:custGeom>
              <a:solidFill>
                <a:srgbClr val="000000"/>
              </a:solidFill>
              <a:ln w="15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 name="Freeform 22"/>
              <p:cNvSpPr>
                <a:spLocks noEditPoints="1"/>
              </p:cNvSpPr>
              <p:nvPr/>
            </p:nvSpPr>
            <p:spPr bwMode="auto">
              <a:xfrm>
                <a:off x="639" y="2544"/>
                <a:ext cx="8" cy="1690"/>
              </a:xfrm>
              <a:custGeom>
                <a:avLst/>
                <a:gdLst/>
                <a:ahLst/>
                <a:cxnLst>
                  <a:cxn ang="0">
                    <a:pos x="0" y="31"/>
                  </a:cxn>
                  <a:cxn ang="0">
                    <a:pos x="9" y="5"/>
                  </a:cxn>
                  <a:cxn ang="0">
                    <a:pos x="0" y="94"/>
                  </a:cxn>
                  <a:cxn ang="0">
                    <a:pos x="9" y="67"/>
                  </a:cxn>
                  <a:cxn ang="0">
                    <a:pos x="0" y="157"/>
                  </a:cxn>
                  <a:cxn ang="0">
                    <a:pos x="9" y="130"/>
                  </a:cxn>
                  <a:cxn ang="0">
                    <a:pos x="0" y="221"/>
                  </a:cxn>
                  <a:cxn ang="0">
                    <a:pos x="9" y="193"/>
                  </a:cxn>
                  <a:cxn ang="0">
                    <a:pos x="0" y="283"/>
                  </a:cxn>
                  <a:cxn ang="0">
                    <a:pos x="9" y="257"/>
                  </a:cxn>
                  <a:cxn ang="0">
                    <a:pos x="0" y="346"/>
                  </a:cxn>
                  <a:cxn ang="0">
                    <a:pos x="9" y="319"/>
                  </a:cxn>
                  <a:cxn ang="0">
                    <a:pos x="0" y="410"/>
                  </a:cxn>
                  <a:cxn ang="0">
                    <a:pos x="9" y="382"/>
                  </a:cxn>
                  <a:cxn ang="0">
                    <a:pos x="0" y="473"/>
                  </a:cxn>
                  <a:cxn ang="0">
                    <a:pos x="9" y="446"/>
                  </a:cxn>
                  <a:cxn ang="0">
                    <a:pos x="0" y="535"/>
                  </a:cxn>
                  <a:cxn ang="0">
                    <a:pos x="9" y="509"/>
                  </a:cxn>
                  <a:cxn ang="0">
                    <a:pos x="0" y="598"/>
                  </a:cxn>
                  <a:cxn ang="0">
                    <a:pos x="9" y="571"/>
                  </a:cxn>
                  <a:cxn ang="0">
                    <a:pos x="0" y="662"/>
                  </a:cxn>
                  <a:cxn ang="0">
                    <a:pos x="9" y="635"/>
                  </a:cxn>
                  <a:cxn ang="0">
                    <a:pos x="0" y="725"/>
                  </a:cxn>
                  <a:cxn ang="0">
                    <a:pos x="9" y="698"/>
                  </a:cxn>
                  <a:cxn ang="0">
                    <a:pos x="0" y="787"/>
                  </a:cxn>
                  <a:cxn ang="0">
                    <a:pos x="9" y="761"/>
                  </a:cxn>
                  <a:cxn ang="0">
                    <a:pos x="0" y="851"/>
                  </a:cxn>
                  <a:cxn ang="0">
                    <a:pos x="9" y="823"/>
                  </a:cxn>
                  <a:cxn ang="0">
                    <a:pos x="0" y="914"/>
                  </a:cxn>
                  <a:cxn ang="0">
                    <a:pos x="9" y="887"/>
                  </a:cxn>
                  <a:cxn ang="0">
                    <a:pos x="0" y="978"/>
                  </a:cxn>
                  <a:cxn ang="0">
                    <a:pos x="9" y="950"/>
                  </a:cxn>
                  <a:cxn ang="0">
                    <a:pos x="0" y="1040"/>
                  </a:cxn>
                  <a:cxn ang="0">
                    <a:pos x="9" y="1014"/>
                  </a:cxn>
                  <a:cxn ang="0">
                    <a:pos x="0" y="1103"/>
                  </a:cxn>
                  <a:cxn ang="0">
                    <a:pos x="9" y="1076"/>
                  </a:cxn>
                  <a:cxn ang="0">
                    <a:pos x="0" y="1166"/>
                  </a:cxn>
                  <a:cxn ang="0">
                    <a:pos x="9" y="1139"/>
                  </a:cxn>
                  <a:cxn ang="0">
                    <a:pos x="0" y="1230"/>
                  </a:cxn>
                  <a:cxn ang="0">
                    <a:pos x="9" y="1202"/>
                  </a:cxn>
                  <a:cxn ang="0">
                    <a:pos x="0" y="1292"/>
                  </a:cxn>
                  <a:cxn ang="0">
                    <a:pos x="9" y="1266"/>
                  </a:cxn>
                  <a:cxn ang="0">
                    <a:pos x="0" y="1355"/>
                  </a:cxn>
                  <a:cxn ang="0">
                    <a:pos x="9" y="1328"/>
                  </a:cxn>
                  <a:cxn ang="0">
                    <a:pos x="0" y="1419"/>
                  </a:cxn>
                  <a:cxn ang="0">
                    <a:pos x="9" y="1391"/>
                  </a:cxn>
                  <a:cxn ang="0">
                    <a:pos x="0" y="1482"/>
                  </a:cxn>
                  <a:cxn ang="0">
                    <a:pos x="9" y="1455"/>
                  </a:cxn>
                  <a:cxn ang="0">
                    <a:pos x="0" y="1544"/>
                  </a:cxn>
                  <a:cxn ang="0">
                    <a:pos x="9" y="1518"/>
                  </a:cxn>
                  <a:cxn ang="0">
                    <a:pos x="0" y="1607"/>
                  </a:cxn>
                  <a:cxn ang="0">
                    <a:pos x="9" y="1580"/>
                  </a:cxn>
                  <a:cxn ang="0">
                    <a:pos x="0" y="1671"/>
                  </a:cxn>
                  <a:cxn ang="0">
                    <a:pos x="9" y="1643"/>
                  </a:cxn>
                  <a:cxn ang="0">
                    <a:pos x="0" y="1734"/>
                  </a:cxn>
                  <a:cxn ang="0">
                    <a:pos x="9" y="1707"/>
                  </a:cxn>
                  <a:cxn ang="0">
                    <a:pos x="0" y="1796"/>
                  </a:cxn>
                  <a:cxn ang="0">
                    <a:pos x="9" y="1770"/>
                  </a:cxn>
                  <a:cxn ang="0">
                    <a:pos x="0" y="1860"/>
                  </a:cxn>
                  <a:cxn ang="0">
                    <a:pos x="9" y="1832"/>
                  </a:cxn>
                  <a:cxn ang="0">
                    <a:pos x="0" y="1907"/>
                  </a:cxn>
                  <a:cxn ang="0">
                    <a:pos x="9" y="1896"/>
                  </a:cxn>
                </a:cxnLst>
                <a:rect l="0" t="0" r="r" b="b"/>
                <a:pathLst>
                  <a:path w="9" h="1912">
                    <a:moveTo>
                      <a:pt x="9" y="5"/>
                    </a:moveTo>
                    <a:lnTo>
                      <a:pt x="9" y="31"/>
                    </a:lnTo>
                    <a:lnTo>
                      <a:pt x="9" y="33"/>
                    </a:lnTo>
                    <a:lnTo>
                      <a:pt x="7" y="35"/>
                    </a:lnTo>
                    <a:lnTo>
                      <a:pt x="6" y="35"/>
                    </a:lnTo>
                    <a:lnTo>
                      <a:pt x="4" y="36"/>
                    </a:lnTo>
                    <a:lnTo>
                      <a:pt x="3" y="35"/>
                    </a:lnTo>
                    <a:lnTo>
                      <a:pt x="1" y="35"/>
                    </a:lnTo>
                    <a:lnTo>
                      <a:pt x="0" y="33"/>
                    </a:lnTo>
                    <a:lnTo>
                      <a:pt x="0" y="31"/>
                    </a:lnTo>
                    <a:lnTo>
                      <a:pt x="0" y="5"/>
                    </a:lnTo>
                    <a:lnTo>
                      <a:pt x="0" y="3"/>
                    </a:lnTo>
                    <a:lnTo>
                      <a:pt x="1" y="2"/>
                    </a:lnTo>
                    <a:lnTo>
                      <a:pt x="3" y="0"/>
                    </a:lnTo>
                    <a:lnTo>
                      <a:pt x="4" y="0"/>
                    </a:lnTo>
                    <a:lnTo>
                      <a:pt x="6" y="0"/>
                    </a:lnTo>
                    <a:lnTo>
                      <a:pt x="7" y="2"/>
                    </a:lnTo>
                    <a:lnTo>
                      <a:pt x="9" y="3"/>
                    </a:lnTo>
                    <a:lnTo>
                      <a:pt x="9" y="5"/>
                    </a:lnTo>
                    <a:lnTo>
                      <a:pt x="9" y="5"/>
                    </a:lnTo>
                    <a:close/>
                    <a:moveTo>
                      <a:pt x="9" y="67"/>
                    </a:moveTo>
                    <a:lnTo>
                      <a:pt x="9" y="94"/>
                    </a:lnTo>
                    <a:lnTo>
                      <a:pt x="9" y="95"/>
                    </a:lnTo>
                    <a:lnTo>
                      <a:pt x="7" y="97"/>
                    </a:lnTo>
                    <a:lnTo>
                      <a:pt x="6" y="98"/>
                    </a:lnTo>
                    <a:lnTo>
                      <a:pt x="4" y="98"/>
                    </a:lnTo>
                    <a:lnTo>
                      <a:pt x="3" y="98"/>
                    </a:lnTo>
                    <a:lnTo>
                      <a:pt x="1" y="97"/>
                    </a:lnTo>
                    <a:lnTo>
                      <a:pt x="0" y="95"/>
                    </a:lnTo>
                    <a:lnTo>
                      <a:pt x="0" y="94"/>
                    </a:lnTo>
                    <a:lnTo>
                      <a:pt x="0" y="67"/>
                    </a:lnTo>
                    <a:lnTo>
                      <a:pt x="0" y="65"/>
                    </a:lnTo>
                    <a:lnTo>
                      <a:pt x="1" y="64"/>
                    </a:lnTo>
                    <a:lnTo>
                      <a:pt x="3" y="64"/>
                    </a:lnTo>
                    <a:lnTo>
                      <a:pt x="4" y="62"/>
                    </a:lnTo>
                    <a:lnTo>
                      <a:pt x="6" y="64"/>
                    </a:lnTo>
                    <a:lnTo>
                      <a:pt x="7" y="64"/>
                    </a:lnTo>
                    <a:lnTo>
                      <a:pt x="9" y="65"/>
                    </a:lnTo>
                    <a:lnTo>
                      <a:pt x="9" y="67"/>
                    </a:lnTo>
                    <a:lnTo>
                      <a:pt x="9" y="67"/>
                    </a:lnTo>
                    <a:close/>
                    <a:moveTo>
                      <a:pt x="9" y="130"/>
                    </a:moveTo>
                    <a:lnTo>
                      <a:pt x="9" y="157"/>
                    </a:lnTo>
                    <a:lnTo>
                      <a:pt x="9" y="159"/>
                    </a:lnTo>
                    <a:lnTo>
                      <a:pt x="7" y="160"/>
                    </a:lnTo>
                    <a:lnTo>
                      <a:pt x="6" y="162"/>
                    </a:lnTo>
                    <a:lnTo>
                      <a:pt x="4" y="162"/>
                    </a:lnTo>
                    <a:lnTo>
                      <a:pt x="3" y="162"/>
                    </a:lnTo>
                    <a:lnTo>
                      <a:pt x="1" y="160"/>
                    </a:lnTo>
                    <a:lnTo>
                      <a:pt x="0" y="159"/>
                    </a:lnTo>
                    <a:lnTo>
                      <a:pt x="0" y="157"/>
                    </a:lnTo>
                    <a:lnTo>
                      <a:pt x="0" y="130"/>
                    </a:lnTo>
                    <a:lnTo>
                      <a:pt x="0" y="129"/>
                    </a:lnTo>
                    <a:lnTo>
                      <a:pt x="1" y="127"/>
                    </a:lnTo>
                    <a:lnTo>
                      <a:pt x="3" y="126"/>
                    </a:lnTo>
                    <a:lnTo>
                      <a:pt x="4" y="126"/>
                    </a:lnTo>
                    <a:lnTo>
                      <a:pt x="6" y="126"/>
                    </a:lnTo>
                    <a:lnTo>
                      <a:pt x="7" y="127"/>
                    </a:lnTo>
                    <a:lnTo>
                      <a:pt x="9" y="129"/>
                    </a:lnTo>
                    <a:lnTo>
                      <a:pt x="9" y="130"/>
                    </a:lnTo>
                    <a:lnTo>
                      <a:pt x="9" y="130"/>
                    </a:lnTo>
                    <a:close/>
                    <a:moveTo>
                      <a:pt x="9" y="193"/>
                    </a:moveTo>
                    <a:lnTo>
                      <a:pt x="9" y="221"/>
                    </a:lnTo>
                    <a:lnTo>
                      <a:pt x="9" y="222"/>
                    </a:lnTo>
                    <a:lnTo>
                      <a:pt x="7" y="224"/>
                    </a:lnTo>
                    <a:lnTo>
                      <a:pt x="6" y="225"/>
                    </a:lnTo>
                    <a:lnTo>
                      <a:pt x="4" y="225"/>
                    </a:lnTo>
                    <a:lnTo>
                      <a:pt x="3" y="225"/>
                    </a:lnTo>
                    <a:lnTo>
                      <a:pt x="1" y="224"/>
                    </a:lnTo>
                    <a:lnTo>
                      <a:pt x="0" y="222"/>
                    </a:lnTo>
                    <a:lnTo>
                      <a:pt x="0" y="221"/>
                    </a:lnTo>
                    <a:lnTo>
                      <a:pt x="0" y="193"/>
                    </a:lnTo>
                    <a:lnTo>
                      <a:pt x="0" y="192"/>
                    </a:lnTo>
                    <a:lnTo>
                      <a:pt x="1" y="191"/>
                    </a:lnTo>
                    <a:lnTo>
                      <a:pt x="3" y="189"/>
                    </a:lnTo>
                    <a:lnTo>
                      <a:pt x="4" y="189"/>
                    </a:lnTo>
                    <a:lnTo>
                      <a:pt x="6" y="189"/>
                    </a:lnTo>
                    <a:lnTo>
                      <a:pt x="7" y="191"/>
                    </a:lnTo>
                    <a:lnTo>
                      <a:pt x="9" y="192"/>
                    </a:lnTo>
                    <a:lnTo>
                      <a:pt x="9" y="193"/>
                    </a:lnTo>
                    <a:lnTo>
                      <a:pt x="9" y="193"/>
                    </a:lnTo>
                    <a:close/>
                    <a:moveTo>
                      <a:pt x="9" y="257"/>
                    </a:moveTo>
                    <a:lnTo>
                      <a:pt x="9" y="283"/>
                    </a:lnTo>
                    <a:lnTo>
                      <a:pt x="9" y="286"/>
                    </a:lnTo>
                    <a:lnTo>
                      <a:pt x="7" y="287"/>
                    </a:lnTo>
                    <a:lnTo>
                      <a:pt x="6" y="287"/>
                    </a:lnTo>
                    <a:lnTo>
                      <a:pt x="4" y="289"/>
                    </a:lnTo>
                    <a:lnTo>
                      <a:pt x="3" y="287"/>
                    </a:lnTo>
                    <a:lnTo>
                      <a:pt x="1" y="287"/>
                    </a:lnTo>
                    <a:lnTo>
                      <a:pt x="0" y="286"/>
                    </a:lnTo>
                    <a:lnTo>
                      <a:pt x="0" y="283"/>
                    </a:lnTo>
                    <a:lnTo>
                      <a:pt x="0" y="257"/>
                    </a:lnTo>
                    <a:lnTo>
                      <a:pt x="0" y="255"/>
                    </a:lnTo>
                    <a:lnTo>
                      <a:pt x="1" y="254"/>
                    </a:lnTo>
                    <a:lnTo>
                      <a:pt x="3" y="253"/>
                    </a:lnTo>
                    <a:lnTo>
                      <a:pt x="4" y="253"/>
                    </a:lnTo>
                    <a:lnTo>
                      <a:pt x="6" y="253"/>
                    </a:lnTo>
                    <a:lnTo>
                      <a:pt x="7" y="254"/>
                    </a:lnTo>
                    <a:lnTo>
                      <a:pt x="9" y="255"/>
                    </a:lnTo>
                    <a:lnTo>
                      <a:pt x="9" y="257"/>
                    </a:lnTo>
                    <a:lnTo>
                      <a:pt x="9" y="257"/>
                    </a:lnTo>
                    <a:close/>
                    <a:moveTo>
                      <a:pt x="9" y="319"/>
                    </a:moveTo>
                    <a:lnTo>
                      <a:pt x="9" y="346"/>
                    </a:lnTo>
                    <a:lnTo>
                      <a:pt x="9" y="348"/>
                    </a:lnTo>
                    <a:lnTo>
                      <a:pt x="7" y="349"/>
                    </a:lnTo>
                    <a:lnTo>
                      <a:pt x="6" y="351"/>
                    </a:lnTo>
                    <a:lnTo>
                      <a:pt x="4" y="351"/>
                    </a:lnTo>
                    <a:lnTo>
                      <a:pt x="3" y="351"/>
                    </a:lnTo>
                    <a:lnTo>
                      <a:pt x="1" y="349"/>
                    </a:lnTo>
                    <a:lnTo>
                      <a:pt x="0" y="348"/>
                    </a:lnTo>
                    <a:lnTo>
                      <a:pt x="0" y="346"/>
                    </a:lnTo>
                    <a:lnTo>
                      <a:pt x="0" y="319"/>
                    </a:lnTo>
                    <a:lnTo>
                      <a:pt x="0" y="317"/>
                    </a:lnTo>
                    <a:lnTo>
                      <a:pt x="1" y="316"/>
                    </a:lnTo>
                    <a:lnTo>
                      <a:pt x="3" y="316"/>
                    </a:lnTo>
                    <a:lnTo>
                      <a:pt x="4" y="315"/>
                    </a:lnTo>
                    <a:lnTo>
                      <a:pt x="6" y="316"/>
                    </a:lnTo>
                    <a:lnTo>
                      <a:pt x="7" y="316"/>
                    </a:lnTo>
                    <a:lnTo>
                      <a:pt x="9" y="317"/>
                    </a:lnTo>
                    <a:lnTo>
                      <a:pt x="9" y="319"/>
                    </a:lnTo>
                    <a:lnTo>
                      <a:pt x="9" y="319"/>
                    </a:lnTo>
                    <a:close/>
                    <a:moveTo>
                      <a:pt x="9" y="382"/>
                    </a:moveTo>
                    <a:lnTo>
                      <a:pt x="9" y="410"/>
                    </a:lnTo>
                    <a:lnTo>
                      <a:pt x="9" y="411"/>
                    </a:lnTo>
                    <a:lnTo>
                      <a:pt x="7" y="413"/>
                    </a:lnTo>
                    <a:lnTo>
                      <a:pt x="6" y="414"/>
                    </a:lnTo>
                    <a:lnTo>
                      <a:pt x="4" y="414"/>
                    </a:lnTo>
                    <a:lnTo>
                      <a:pt x="3" y="414"/>
                    </a:lnTo>
                    <a:lnTo>
                      <a:pt x="1" y="413"/>
                    </a:lnTo>
                    <a:lnTo>
                      <a:pt x="0" y="411"/>
                    </a:lnTo>
                    <a:lnTo>
                      <a:pt x="0" y="410"/>
                    </a:lnTo>
                    <a:lnTo>
                      <a:pt x="0" y="382"/>
                    </a:lnTo>
                    <a:lnTo>
                      <a:pt x="0" y="381"/>
                    </a:lnTo>
                    <a:lnTo>
                      <a:pt x="1" y="379"/>
                    </a:lnTo>
                    <a:lnTo>
                      <a:pt x="3" y="378"/>
                    </a:lnTo>
                    <a:lnTo>
                      <a:pt x="4" y="378"/>
                    </a:lnTo>
                    <a:lnTo>
                      <a:pt x="6" y="378"/>
                    </a:lnTo>
                    <a:lnTo>
                      <a:pt x="7" y="379"/>
                    </a:lnTo>
                    <a:lnTo>
                      <a:pt x="9" y="381"/>
                    </a:lnTo>
                    <a:lnTo>
                      <a:pt x="9" y="382"/>
                    </a:lnTo>
                    <a:lnTo>
                      <a:pt x="9" y="382"/>
                    </a:lnTo>
                    <a:close/>
                    <a:moveTo>
                      <a:pt x="9" y="446"/>
                    </a:moveTo>
                    <a:lnTo>
                      <a:pt x="9" y="473"/>
                    </a:lnTo>
                    <a:lnTo>
                      <a:pt x="9" y="475"/>
                    </a:lnTo>
                    <a:lnTo>
                      <a:pt x="7" y="476"/>
                    </a:lnTo>
                    <a:lnTo>
                      <a:pt x="6" y="477"/>
                    </a:lnTo>
                    <a:lnTo>
                      <a:pt x="4" y="477"/>
                    </a:lnTo>
                    <a:lnTo>
                      <a:pt x="3" y="477"/>
                    </a:lnTo>
                    <a:lnTo>
                      <a:pt x="1" y="476"/>
                    </a:lnTo>
                    <a:lnTo>
                      <a:pt x="0" y="475"/>
                    </a:lnTo>
                    <a:lnTo>
                      <a:pt x="0" y="473"/>
                    </a:lnTo>
                    <a:lnTo>
                      <a:pt x="0" y="446"/>
                    </a:lnTo>
                    <a:lnTo>
                      <a:pt x="0" y="444"/>
                    </a:lnTo>
                    <a:lnTo>
                      <a:pt x="1" y="443"/>
                    </a:lnTo>
                    <a:lnTo>
                      <a:pt x="3" y="441"/>
                    </a:lnTo>
                    <a:lnTo>
                      <a:pt x="4" y="441"/>
                    </a:lnTo>
                    <a:lnTo>
                      <a:pt x="6" y="441"/>
                    </a:lnTo>
                    <a:lnTo>
                      <a:pt x="7" y="443"/>
                    </a:lnTo>
                    <a:lnTo>
                      <a:pt x="9" y="444"/>
                    </a:lnTo>
                    <a:lnTo>
                      <a:pt x="9" y="446"/>
                    </a:lnTo>
                    <a:lnTo>
                      <a:pt x="9" y="446"/>
                    </a:lnTo>
                    <a:close/>
                    <a:moveTo>
                      <a:pt x="9" y="509"/>
                    </a:moveTo>
                    <a:lnTo>
                      <a:pt x="9" y="535"/>
                    </a:lnTo>
                    <a:lnTo>
                      <a:pt x="9" y="538"/>
                    </a:lnTo>
                    <a:lnTo>
                      <a:pt x="7" y="539"/>
                    </a:lnTo>
                    <a:lnTo>
                      <a:pt x="6" y="539"/>
                    </a:lnTo>
                    <a:lnTo>
                      <a:pt x="4" y="541"/>
                    </a:lnTo>
                    <a:lnTo>
                      <a:pt x="3" y="539"/>
                    </a:lnTo>
                    <a:lnTo>
                      <a:pt x="1" y="539"/>
                    </a:lnTo>
                    <a:lnTo>
                      <a:pt x="0" y="538"/>
                    </a:lnTo>
                    <a:lnTo>
                      <a:pt x="0" y="535"/>
                    </a:lnTo>
                    <a:lnTo>
                      <a:pt x="0" y="509"/>
                    </a:lnTo>
                    <a:lnTo>
                      <a:pt x="0" y="508"/>
                    </a:lnTo>
                    <a:lnTo>
                      <a:pt x="1" y="506"/>
                    </a:lnTo>
                    <a:lnTo>
                      <a:pt x="3" y="505"/>
                    </a:lnTo>
                    <a:lnTo>
                      <a:pt x="4" y="505"/>
                    </a:lnTo>
                    <a:lnTo>
                      <a:pt x="6" y="505"/>
                    </a:lnTo>
                    <a:lnTo>
                      <a:pt x="7" y="506"/>
                    </a:lnTo>
                    <a:lnTo>
                      <a:pt x="9" y="508"/>
                    </a:lnTo>
                    <a:lnTo>
                      <a:pt x="9" y="509"/>
                    </a:lnTo>
                    <a:lnTo>
                      <a:pt x="9" y="509"/>
                    </a:lnTo>
                    <a:close/>
                    <a:moveTo>
                      <a:pt x="9" y="571"/>
                    </a:moveTo>
                    <a:lnTo>
                      <a:pt x="9" y="598"/>
                    </a:lnTo>
                    <a:lnTo>
                      <a:pt x="9" y="600"/>
                    </a:lnTo>
                    <a:lnTo>
                      <a:pt x="7" y="601"/>
                    </a:lnTo>
                    <a:lnTo>
                      <a:pt x="6" y="603"/>
                    </a:lnTo>
                    <a:lnTo>
                      <a:pt x="4" y="603"/>
                    </a:lnTo>
                    <a:lnTo>
                      <a:pt x="3" y="603"/>
                    </a:lnTo>
                    <a:lnTo>
                      <a:pt x="1" y="601"/>
                    </a:lnTo>
                    <a:lnTo>
                      <a:pt x="0" y="600"/>
                    </a:lnTo>
                    <a:lnTo>
                      <a:pt x="0" y="598"/>
                    </a:lnTo>
                    <a:lnTo>
                      <a:pt x="0" y="571"/>
                    </a:lnTo>
                    <a:lnTo>
                      <a:pt x="0" y="570"/>
                    </a:lnTo>
                    <a:lnTo>
                      <a:pt x="1" y="568"/>
                    </a:lnTo>
                    <a:lnTo>
                      <a:pt x="3" y="568"/>
                    </a:lnTo>
                    <a:lnTo>
                      <a:pt x="4" y="567"/>
                    </a:lnTo>
                    <a:lnTo>
                      <a:pt x="6" y="568"/>
                    </a:lnTo>
                    <a:lnTo>
                      <a:pt x="7" y="568"/>
                    </a:lnTo>
                    <a:lnTo>
                      <a:pt x="9" y="570"/>
                    </a:lnTo>
                    <a:lnTo>
                      <a:pt x="9" y="571"/>
                    </a:lnTo>
                    <a:lnTo>
                      <a:pt x="9" y="571"/>
                    </a:lnTo>
                    <a:close/>
                    <a:moveTo>
                      <a:pt x="9" y="635"/>
                    </a:moveTo>
                    <a:lnTo>
                      <a:pt x="9" y="662"/>
                    </a:lnTo>
                    <a:lnTo>
                      <a:pt x="9" y="663"/>
                    </a:lnTo>
                    <a:lnTo>
                      <a:pt x="7" y="665"/>
                    </a:lnTo>
                    <a:lnTo>
                      <a:pt x="6" y="666"/>
                    </a:lnTo>
                    <a:lnTo>
                      <a:pt x="4" y="666"/>
                    </a:lnTo>
                    <a:lnTo>
                      <a:pt x="3" y="666"/>
                    </a:lnTo>
                    <a:lnTo>
                      <a:pt x="1" y="665"/>
                    </a:lnTo>
                    <a:lnTo>
                      <a:pt x="0" y="663"/>
                    </a:lnTo>
                    <a:lnTo>
                      <a:pt x="0" y="662"/>
                    </a:lnTo>
                    <a:lnTo>
                      <a:pt x="0" y="635"/>
                    </a:lnTo>
                    <a:lnTo>
                      <a:pt x="0" y="633"/>
                    </a:lnTo>
                    <a:lnTo>
                      <a:pt x="1" y="632"/>
                    </a:lnTo>
                    <a:lnTo>
                      <a:pt x="3" y="630"/>
                    </a:lnTo>
                    <a:lnTo>
                      <a:pt x="4" y="630"/>
                    </a:lnTo>
                    <a:lnTo>
                      <a:pt x="6" y="630"/>
                    </a:lnTo>
                    <a:lnTo>
                      <a:pt x="7" y="632"/>
                    </a:lnTo>
                    <a:lnTo>
                      <a:pt x="9" y="633"/>
                    </a:lnTo>
                    <a:lnTo>
                      <a:pt x="9" y="635"/>
                    </a:lnTo>
                    <a:lnTo>
                      <a:pt x="9" y="635"/>
                    </a:lnTo>
                    <a:close/>
                    <a:moveTo>
                      <a:pt x="9" y="698"/>
                    </a:moveTo>
                    <a:lnTo>
                      <a:pt x="9" y="725"/>
                    </a:lnTo>
                    <a:lnTo>
                      <a:pt x="9" y="727"/>
                    </a:lnTo>
                    <a:lnTo>
                      <a:pt x="7" y="728"/>
                    </a:lnTo>
                    <a:lnTo>
                      <a:pt x="6" y="730"/>
                    </a:lnTo>
                    <a:lnTo>
                      <a:pt x="4" y="730"/>
                    </a:lnTo>
                    <a:lnTo>
                      <a:pt x="3" y="730"/>
                    </a:lnTo>
                    <a:lnTo>
                      <a:pt x="1" y="728"/>
                    </a:lnTo>
                    <a:lnTo>
                      <a:pt x="0" y="727"/>
                    </a:lnTo>
                    <a:lnTo>
                      <a:pt x="0" y="725"/>
                    </a:lnTo>
                    <a:lnTo>
                      <a:pt x="0" y="698"/>
                    </a:lnTo>
                    <a:lnTo>
                      <a:pt x="0" y="696"/>
                    </a:lnTo>
                    <a:lnTo>
                      <a:pt x="1" y="695"/>
                    </a:lnTo>
                    <a:lnTo>
                      <a:pt x="3" y="694"/>
                    </a:lnTo>
                    <a:lnTo>
                      <a:pt x="4" y="694"/>
                    </a:lnTo>
                    <a:lnTo>
                      <a:pt x="6" y="694"/>
                    </a:lnTo>
                    <a:lnTo>
                      <a:pt x="7" y="695"/>
                    </a:lnTo>
                    <a:lnTo>
                      <a:pt x="9" y="696"/>
                    </a:lnTo>
                    <a:lnTo>
                      <a:pt x="9" y="698"/>
                    </a:lnTo>
                    <a:lnTo>
                      <a:pt x="9" y="698"/>
                    </a:lnTo>
                    <a:close/>
                    <a:moveTo>
                      <a:pt x="9" y="761"/>
                    </a:moveTo>
                    <a:lnTo>
                      <a:pt x="9" y="787"/>
                    </a:lnTo>
                    <a:lnTo>
                      <a:pt x="9" y="790"/>
                    </a:lnTo>
                    <a:lnTo>
                      <a:pt x="7" y="792"/>
                    </a:lnTo>
                    <a:lnTo>
                      <a:pt x="6" y="792"/>
                    </a:lnTo>
                    <a:lnTo>
                      <a:pt x="4" y="793"/>
                    </a:lnTo>
                    <a:lnTo>
                      <a:pt x="3" y="792"/>
                    </a:lnTo>
                    <a:lnTo>
                      <a:pt x="1" y="792"/>
                    </a:lnTo>
                    <a:lnTo>
                      <a:pt x="0" y="790"/>
                    </a:lnTo>
                    <a:lnTo>
                      <a:pt x="0" y="787"/>
                    </a:lnTo>
                    <a:lnTo>
                      <a:pt x="0" y="761"/>
                    </a:lnTo>
                    <a:lnTo>
                      <a:pt x="0" y="760"/>
                    </a:lnTo>
                    <a:lnTo>
                      <a:pt x="1" y="758"/>
                    </a:lnTo>
                    <a:lnTo>
                      <a:pt x="3" y="757"/>
                    </a:lnTo>
                    <a:lnTo>
                      <a:pt x="4" y="757"/>
                    </a:lnTo>
                    <a:lnTo>
                      <a:pt x="6" y="757"/>
                    </a:lnTo>
                    <a:lnTo>
                      <a:pt x="7" y="758"/>
                    </a:lnTo>
                    <a:lnTo>
                      <a:pt x="9" y="760"/>
                    </a:lnTo>
                    <a:lnTo>
                      <a:pt x="9" y="761"/>
                    </a:lnTo>
                    <a:lnTo>
                      <a:pt x="9" y="761"/>
                    </a:lnTo>
                    <a:close/>
                    <a:moveTo>
                      <a:pt x="9" y="823"/>
                    </a:moveTo>
                    <a:lnTo>
                      <a:pt x="9" y="851"/>
                    </a:lnTo>
                    <a:lnTo>
                      <a:pt x="9" y="852"/>
                    </a:lnTo>
                    <a:lnTo>
                      <a:pt x="7" y="854"/>
                    </a:lnTo>
                    <a:lnTo>
                      <a:pt x="6" y="855"/>
                    </a:lnTo>
                    <a:lnTo>
                      <a:pt x="4" y="855"/>
                    </a:lnTo>
                    <a:lnTo>
                      <a:pt x="3" y="855"/>
                    </a:lnTo>
                    <a:lnTo>
                      <a:pt x="1" y="854"/>
                    </a:lnTo>
                    <a:lnTo>
                      <a:pt x="0" y="852"/>
                    </a:lnTo>
                    <a:lnTo>
                      <a:pt x="0" y="851"/>
                    </a:lnTo>
                    <a:lnTo>
                      <a:pt x="0" y="823"/>
                    </a:lnTo>
                    <a:lnTo>
                      <a:pt x="0" y="822"/>
                    </a:lnTo>
                    <a:lnTo>
                      <a:pt x="1" y="820"/>
                    </a:lnTo>
                    <a:lnTo>
                      <a:pt x="3" y="820"/>
                    </a:lnTo>
                    <a:lnTo>
                      <a:pt x="4" y="819"/>
                    </a:lnTo>
                    <a:lnTo>
                      <a:pt x="6" y="820"/>
                    </a:lnTo>
                    <a:lnTo>
                      <a:pt x="7" y="820"/>
                    </a:lnTo>
                    <a:lnTo>
                      <a:pt x="9" y="822"/>
                    </a:lnTo>
                    <a:lnTo>
                      <a:pt x="9" y="823"/>
                    </a:lnTo>
                    <a:lnTo>
                      <a:pt x="9" y="823"/>
                    </a:lnTo>
                    <a:close/>
                    <a:moveTo>
                      <a:pt x="9" y="887"/>
                    </a:moveTo>
                    <a:lnTo>
                      <a:pt x="9" y="914"/>
                    </a:lnTo>
                    <a:lnTo>
                      <a:pt x="9" y="916"/>
                    </a:lnTo>
                    <a:lnTo>
                      <a:pt x="7" y="917"/>
                    </a:lnTo>
                    <a:lnTo>
                      <a:pt x="6" y="918"/>
                    </a:lnTo>
                    <a:lnTo>
                      <a:pt x="4" y="918"/>
                    </a:lnTo>
                    <a:lnTo>
                      <a:pt x="3" y="918"/>
                    </a:lnTo>
                    <a:lnTo>
                      <a:pt x="1" y="917"/>
                    </a:lnTo>
                    <a:lnTo>
                      <a:pt x="0" y="916"/>
                    </a:lnTo>
                    <a:lnTo>
                      <a:pt x="0" y="914"/>
                    </a:lnTo>
                    <a:lnTo>
                      <a:pt x="0" y="887"/>
                    </a:lnTo>
                    <a:lnTo>
                      <a:pt x="0" y="885"/>
                    </a:lnTo>
                    <a:lnTo>
                      <a:pt x="1" y="884"/>
                    </a:lnTo>
                    <a:lnTo>
                      <a:pt x="3" y="882"/>
                    </a:lnTo>
                    <a:lnTo>
                      <a:pt x="4" y="882"/>
                    </a:lnTo>
                    <a:lnTo>
                      <a:pt x="6" y="882"/>
                    </a:lnTo>
                    <a:lnTo>
                      <a:pt x="7" y="884"/>
                    </a:lnTo>
                    <a:lnTo>
                      <a:pt x="9" y="885"/>
                    </a:lnTo>
                    <a:lnTo>
                      <a:pt x="9" y="887"/>
                    </a:lnTo>
                    <a:lnTo>
                      <a:pt x="9" y="887"/>
                    </a:lnTo>
                    <a:close/>
                    <a:moveTo>
                      <a:pt x="9" y="950"/>
                    </a:moveTo>
                    <a:lnTo>
                      <a:pt x="9" y="978"/>
                    </a:lnTo>
                    <a:lnTo>
                      <a:pt x="9" y="979"/>
                    </a:lnTo>
                    <a:lnTo>
                      <a:pt x="7" y="980"/>
                    </a:lnTo>
                    <a:lnTo>
                      <a:pt x="6" y="982"/>
                    </a:lnTo>
                    <a:lnTo>
                      <a:pt x="4" y="982"/>
                    </a:lnTo>
                    <a:lnTo>
                      <a:pt x="3" y="982"/>
                    </a:lnTo>
                    <a:lnTo>
                      <a:pt x="1" y="980"/>
                    </a:lnTo>
                    <a:lnTo>
                      <a:pt x="0" y="979"/>
                    </a:lnTo>
                    <a:lnTo>
                      <a:pt x="0" y="978"/>
                    </a:lnTo>
                    <a:lnTo>
                      <a:pt x="0" y="950"/>
                    </a:lnTo>
                    <a:lnTo>
                      <a:pt x="0" y="949"/>
                    </a:lnTo>
                    <a:lnTo>
                      <a:pt x="1" y="947"/>
                    </a:lnTo>
                    <a:lnTo>
                      <a:pt x="3" y="946"/>
                    </a:lnTo>
                    <a:lnTo>
                      <a:pt x="4" y="946"/>
                    </a:lnTo>
                    <a:lnTo>
                      <a:pt x="6" y="946"/>
                    </a:lnTo>
                    <a:lnTo>
                      <a:pt x="7" y="947"/>
                    </a:lnTo>
                    <a:lnTo>
                      <a:pt x="9" y="949"/>
                    </a:lnTo>
                    <a:lnTo>
                      <a:pt x="9" y="950"/>
                    </a:lnTo>
                    <a:lnTo>
                      <a:pt x="9" y="950"/>
                    </a:lnTo>
                    <a:close/>
                    <a:moveTo>
                      <a:pt x="9" y="1014"/>
                    </a:moveTo>
                    <a:lnTo>
                      <a:pt x="9" y="1040"/>
                    </a:lnTo>
                    <a:lnTo>
                      <a:pt x="9" y="1042"/>
                    </a:lnTo>
                    <a:lnTo>
                      <a:pt x="7" y="1044"/>
                    </a:lnTo>
                    <a:lnTo>
                      <a:pt x="6" y="1044"/>
                    </a:lnTo>
                    <a:lnTo>
                      <a:pt x="4" y="1045"/>
                    </a:lnTo>
                    <a:lnTo>
                      <a:pt x="3" y="1044"/>
                    </a:lnTo>
                    <a:lnTo>
                      <a:pt x="1" y="1044"/>
                    </a:lnTo>
                    <a:lnTo>
                      <a:pt x="0" y="1042"/>
                    </a:lnTo>
                    <a:lnTo>
                      <a:pt x="0" y="1040"/>
                    </a:lnTo>
                    <a:lnTo>
                      <a:pt x="0" y="1014"/>
                    </a:lnTo>
                    <a:lnTo>
                      <a:pt x="0" y="1012"/>
                    </a:lnTo>
                    <a:lnTo>
                      <a:pt x="1" y="1011"/>
                    </a:lnTo>
                    <a:lnTo>
                      <a:pt x="3" y="1009"/>
                    </a:lnTo>
                    <a:lnTo>
                      <a:pt x="4" y="1009"/>
                    </a:lnTo>
                    <a:lnTo>
                      <a:pt x="6" y="1009"/>
                    </a:lnTo>
                    <a:lnTo>
                      <a:pt x="7" y="1011"/>
                    </a:lnTo>
                    <a:lnTo>
                      <a:pt x="9" y="1012"/>
                    </a:lnTo>
                    <a:lnTo>
                      <a:pt x="9" y="1014"/>
                    </a:lnTo>
                    <a:lnTo>
                      <a:pt x="9" y="1014"/>
                    </a:lnTo>
                    <a:close/>
                    <a:moveTo>
                      <a:pt x="9" y="1076"/>
                    </a:moveTo>
                    <a:lnTo>
                      <a:pt x="9" y="1103"/>
                    </a:lnTo>
                    <a:lnTo>
                      <a:pt x="9" y="1104"/>
                    </a:lnTo>
                    <a:lnTo>
                      <a:pt x="7" y="1106"/>
                    </a:lnTo>
                    <a:lnTo>
                      <a:pt x="6" y="1107"/>
                    </a:lnTo>
                    <a:lnTo>
                      <a:pt x="4" y="1107"/>
                    </a:lnTo>
                    <a:lnTo>
                      <a:pt x="3" y="1107"/>
                    </a:lnTo>
                    <a:lnTo>
                      <a:pt x="1" y="1106"/>
                    </a:lnTo>
                    <a:lnTo>
                      <a:pt x="0" y="1104"/>
                    </a:lnTo>
                    <a:lnTo>
                      <a:pt x="0" y="1103"/>
                    </a:lnTo>
                    <a:lnTo>
                      <a:pt x="0" y="1076"/>
                    </a:lnTo>
                    <a:lnTo>
                      <a:pt x="0" y="1074"/>
                    </a:lnTo>
                    <a:lnTo>
                      <a:pt x="1" y="1073"/>
                    </a:lnTo>
                    <a:lnTo>
                      <a:pt x="3" y="1073"/>
                    </a:lnTo>
                    <a:lnTo>
                      <a:pt x="4" y="1071"/>
                    </a:lnTo>
                    <a:lnTo>
                      <a:pt x="6" y="1073"/>
                    </a:lnTo>
                    <a:lnTo>
                      <a:pt x="7" y="1073"/>
                    </a:lnTo>
                    <a:lnTo>
                      <a:pt x="9" y="1074"/>
                    </a:lnTo>
                    <a:lnTo>
                      <a:pt x="9" y="1076"/>
                    </a:lnTo>
                    <a:lnTo>
                      <a:pt x="9" y="1076"/>
                    </a:lnTo>
                    <a:close/>
                    <a:moveTo>
                      <a:pt x="9" y="1139"/>
                    </a:moveTo>
                    <a:lnTo>
                      <a:pt x="9" y="1166"/>
                    </a:lnTo>
                    <a:lnTo>
                      <a:pt x="9" y="1168"/>
                    </a:lnTo>
                    <a:lnTo>
                      <a:pt x="7" y="1169"/>
                    </a:lnTo>
                    <a:lnTo>
                      <a:pt x="6" y="1171"/>
                    </a:lnTo>
                    <a:lnTo>
                      <a:pt x="4" y="1171"/>
                    </a:lnTo>
                    <a:lnTo>
                      <a:pt x="3" y="1171"/>
                    </a:lnTo>
                    <a:lnTo>
                      <a:pt x="1" y="1169"/>
                    </a:lnTo>
                    <a:lnTo>
                      <a:pt x="0" y="1168"/>
                    </a:lnTo>
                    <a:lnTo>
                      <a:pt x="0" y="1166"/>
                    </a:lnTo>
                    <a:lnTo>
                      <a:pt x="0" y="1139"/>
                    </a:lnTo>
                    <a:lnTo>
                      <a:pt x="0" y="1138"/>
                    </a:lnTo>
                    <a:lnTo>
                      <a:pt x="1" y="1136"/>
                    </a:lnTo>
                    <a:lnTo>
                      <a:pt x="3" y="1135"/>
                    </a:lnTo>
                    <a:lnTo>
                      <a:pt x="4" y="1135"/>
                    </a:lnTo>
                    <a:lnTo>
                      <a:pt x="6" y="1135"/>
                    </a:lnTo>
                    <a:lnTo>
                      <a:pt x="7" y="1136"/>
                    </a:lnTo>
                    <a:lnTo>
                      <a:pt x="9" y="1138"/>
                    </a:lnTo>
                    <a:lnTo>
                      <a:pt x="9" y="1139"/>
                    </a:lnTo>
                    <a:lnTo>
                      <a:pt x="9" y="1139"/>
                    </a:lnTo>
                    <a:close/>
                    <a:moveTo>
                      <a:pt x="9" y="1202"/>
                    </a:moveTo>
                    <a:lnTo>
                      <a:pt x="9" y="1230"/>
                    </a:lnTo>
                    <a:lnTo>
                      <a:pt x="9" y="1231"/>
                    </a:lnTo>
                    <a:lnTo>
                      <a:pt x="7" y="1233"/>
                    </a:lnTo>
                    <a:lnTo>
                      <a:pt x="6" y="1234"/>
                    </a:lnTo>
                    <a:lnTo>
                      <a:pt x="4" y="1234"/>
                    </a:lnTo>
                    <a:lnTo>
                      <a:pt x="3" y="1234"/>
                    </a:lnTo>
                    <a:lnTo>
                      <a:pt x="1" y="1233"/>
                    </a:lnTo>
                    <a:lnTo>
                      <a:pt x="0" y="1231"/>
                    </a:lnTo>
                    <a:lnTo>
                      <a:pt x="0" y="1230"/>
                    </a:lnTo>
                    <a:lnTo>
                      <a:pt x="0" y="1202"/>
                    </a:lnTo>
                    <a:lnTo>
                      <a:pt x="0" y="1201"/>
                    </a:lnTo>
                    <a:lnTo>
                      <a:pt x="1" y="1200"/>
                    </a:lnTo>
                    <a:lnTo>
                      <a:pt x="3" y="1198"/>
                    </a:lnTo>
                    <a:lnTo>
                      <a:pt x="4" y="1198"/>
                    </a:lnTo>
                    <a:lnTo>
                      <a:pt x="6" y="1198"/>
                    </a:lnTo>
                    <a:lnTo>
                      <a:pt x="7" y="1200"/>
                    </a:lnTo>
                    <a:lnTo>
                      <a:pt x="9" y="1201"/>
                    </a:lnTo>
                    <a:lnTo>
                      <a:pt x="9" y="1202"/>
                    </a:lnTo>
                    <a:lnTo>
                      <a:pt x="9" y="1202"/>
                    </a:lnTo>
                    <a:close/>
                    <a:moveTo>
                      <a:pt x="9" y="1266"/>
                    </a:moveTo>
                    <a:lnTo>
                      <a:pt x="9" y="1292"/>
                    </a:lnTo>
                    <a:lnTo>
                      <a:pt x="9" y="1295"/>
                    </a:lnTo>
                    <a:lnTo>
                      <a:pt x="7" y="1296"/>
                    </a:lnTo>
                    <a:lnTo>
                      <a:pt x="6" y="1296"/>
                    </a:lnTo>
                    <a:lnTo>
                      <a:pt x="4" y="1298"/>
                    </a:lnTo>
                    <a:lnTo>
                      <a:pt x="3" y="1296"/>
                    </a:lnTo>
                    <a:lnTo>
                      <a:pt x="1" y="1296"/>
                    </a:lnTo>
                    <a:lnTo>
                      <a:pt x="0" y="1295"/>
                    </a:lnTo>
                    <a:lnTo>
                      <a:pt x="0" y="1292"/>
                    </a:lnTo>
                    <a:lnTo>
                      <a:pt x="0" y="1266"/>
                    </a:lnTo>
                    <a:lnTo>
                      <a:pt x="0" y="1264"/>
                    </a:lnTo>
                    <a:lnTo>
                      <a:pt x="1" y="1263"/>
                    </a:lnTo>
                    <a:lnTo>
                      <a:pt x="3" y="1261"/>
                    </a:lnTo>
                    <a:lnTo>
                      <a:pt x="4" y="1261"/>
                    </a:lnTo>
                    <a:lnTo>
                      <a:pt x="6" y="1261"/>
                    </a:lnTo>
                    <a:lnTo>
                      <a:pt x="7" y="1263"/>
                    </a:lnTo>
                    <a:lnTo>
                      <a:pt x="9" y="1264"/>
                    </a:lnTo>
                    <a:lnTo>
                      <a:pt x="9" y="1266"/>
                    </a:lnTo>
                    <a:lnTo>
                      <a:pt x="9" y="1266"/>
                    </a:lnTo>
                    <a:close/>
                    <a:moveTo>
                      <a:pt x="9" y="1328"/>
                    </a:moveTo>
                    <a:lnTo>
                      <a:pt x="9" y="1355"/>
                    </a:lnTo>
                    <a:lnTo>
                      <a:pt x="9" y="1357"/>
                    </a:lnTo>
                    <a:lnTo>
                      <a:pt x="7" y="1358"/>
                    </a:lnTo>
                    <a:lnTo>
                      <a:pt x="6" y="1359"/>
                    </a:lnTo>
                    <a:lnTo>
                      <a:pt x="4" y="1359"/>
                    </a:lnTo>
                    <a:lnTo>
                      <a:pt x="3" y="1359"/>
                    </a:lnTo>
                    <a:lnTo>
                      <a:pt x="1" y="1358"/>
                    </a:lnTo>
                    <a:lnTo>
                      <a:pt x="0" y="1357"/>
                    </a:lnTo>
                    <a:lnTo>
                      <a:pt x="0" y="1355"/>
                    </a:lnTo>
                    <a:lnTo>
                      <a:pt x="0" y="1328"/>
                    </a:lnTo>
                    <a:lnTo>
                      <a:pt x="0" y="1326"/>
                    </a:lnTo>
                    <a:lnTo>
                      <a:pt x="1" y="1325"/>
                    </a:lnTo>
                    <a:lnTo>
                      <a:pt x="3" y="1325"/>
                    </a:lnTo>
                    <a:lnTo>
                      <a:pt x="4" y="1323"/>
                    </a:lnTo>
                    <a:lnTo>
                      <a:pt x="6" y="1325"/>
                    </a:lnTo>
                    <a:lnTo>
                      <a:pt x="7" y="1325"/>
                    </a:lnTo>
                    <a:lnTo>
                      <a:pt x="9" y="1326"/>
                    </a:lnTo>
                    <a:lnTo>
                      <a:pt x="9" y="1328"/>
                    </a:lnTo>
                    <a:lnTo>
                      <a:pt x="9" y="1328"/>
                    </a:lnTo>
                    <a:close/>
                    <a:moveTo>
                      <a:pt x="9" y="1391"/>
                    </a:moveTo>
                    <a:lnTo>
                      <a:pt x="9" y="1419"/>
                    </a:lnTo>
                    <a:lnTo>
                      <a:pt x="9" y="1420"/>
                    </a:lnTo>
                    <a:lnTo>
                      <a:pt x="7" y="1421"/>
                    </a:lnTo>
                    <a:lnTo>
                      <a:pt x="6" y="1423"/>
                    </a:lnTo>
                    <a:lnTo>
                      <a:pt x="4" y="1423"/>
                    </a:lnTo>
                    <a:lnTo>
                      <a:pt x="3" y="1423"/>
                    </a:lnTo>
                    <a:lnTo>
                      <a:pt x="1" y="1421"/>
                    </a:lnTo>
                    <a:lnTo>
                      <a:pt x="0" y="1420"/>
                    </a:lnTo>
                    <a:lnTo>
                      <a:pt x="0" y="1419"/>
                    </a:lnTo>
                    <a:lnTo>
                      <a:pt x="0" y="1391"/>
                    </a:lnTo>
                    <a:lnTo>
                      <a:pt x="0" y="1390"/>
                    </a:lnTo>
                    <a:lnTo>
                      <a:pt x="1" y="1388"/>
                    </a:lnTo>
                    <a:lnTo>
                      <a:pt x="3" y="1387"/>
                    </a:lnTo>
                    <a:lnTo>
                      <a:pt x="4" y="1387"/>
                    </a:lnTo>
                    <a:lnTo>
                      <a:pt x="6" y="1387"/>
                    </a:lnTo>
                    <a:lnTo>
                      <a:pt x="7" y="1388"/>
                    </a:lnTo>
                    <a:lnTo>
                      <a:pt x="9" y="1390"/>
                    </a:lnTo>
                    <a:lnTo>
                      <a:pt x="9" y="1391"/>
                    </a:lnTo>
                    <a:lnTo>
                      <a:pt x="9" y="1391"/>
                    </a:lnTo>
                    <a:close/>
                    <a:moveTo>
                      <a:pt x="9" y="1455"/>
                    </a:moveTo>
                    <a:lnTo>
                      <a:pt x="9" y="1482"/>
                    </a:lnTo>
                    <a:lnTo>
                      <a:pt x="9" y="1483"/>
                    </a:lnTo>
                    <a:lnTo>
                      <a:pt x="7" y="1485"/>
                    </a:lnTo>
                    <a:lnTo>
                      <a:pt x="6" y="1486"/>
                    </a:lnTo>
                    <a:lnTo>
                      <a:pt x="4" y="1486"/>
                    </a:lnTo>
                    <a:lnTo>
                      <a:pt x="3" y="1486"/>
                    </a:lnTo>
                    <a:lnTo>
                      <a:pt x="1" y="1485"/>
                    </a:lnTo>
                    <a:lnTo>
                      <a:pt x="0" y="1483"/>
                    </a:lnTo>
                    <a:lnTo>
                      <a:pt x="0" y="1482"/>
                    </a:lnTo>
                    <a:lnTo>
                      <a:pt x="0" y="1455"/>
                    </a:lnTo>
                    <a:lnTo>
                      <a:pt x="0" y="1453"/>
                    </a:lnTo>
                    <a:lnTo>
                      <a:pt x="1" y="1452"/>
                    </a:lnTo>
                    <a:lnTo>
                      <a:pt x="3" y="1450"/>
                    </a:lnTo>
                    <a:lnTo>
                      <a:pt x="4" y="1450"/>
                    </a:lnTo>
                    <a:lnTo>
                      <a:pt x="6" y="1450"/>
                    </a:lnTo>
                    <a:lnTo>
                      <a:pt x="7" y="1452"/>
                    </a:lnTo>
                    <a:lnTo>
                      <a:pt x="9" y="1453"/>
                    </a:lnTo>
                    <a:lnTo>
                      <a:pt x="9" y="1455"/>
                    </a:lnTo>
                    <a:lnTo>
                      <a:pt x="9" y="1455"/>
                    </a:lnTo>
                    <a:close/>
                    <a:moveTo>
                      <a:pt x="9" y="1518"/>
                    </a:moveTo>
                    <a:lnTo>
                      <a:pt x="9" y="1544"/>
                    </a:lnTo>
                    <a:lnTo>
                      <a:pt x="9" y="1547"/>
                    </a:lnTo>
                    <a:lnTo>
                      <a:pt x="7" y="1548"/>
                    </a:lnTo>
                    <a:lnTo>
                      <a:pt x="6" y="1548"/>
                    </a:lnTo>
                    <a:lnTo>
                      <a:pt x="4" y="1550"/>
                    </a:lnTo>
                    <a:lnTo>
                      <a:pt x="3" y="1548"/>
                    </a:lnTo>
                    <a:lnTo>
                      <a:pt x="1" y="1548"/>
                    </a:lnTo>
                    <a:lnTo>
                      <a:pt x="0" y="1547"/>
                    </a:lnTo>
                    <a:lnTo>
                      <a:pt x="0" y="1544"/>
                    </a:lnTo>
                    <a:lnTo>
                      <a:pt x="0" y="1518"/>
                    </a:lnTo>
                    <a:lnTo>
                      <a:pt x="0" y="1517"/>
                    </a:lnTo>
                    <a:lnTo>
                      <a:pt x="1" y="1515"/>
                    </a:lnTo>
                    <a:lnTo>
                      <a:pt x="3" y="1514"/>
                    </a:lnTo>
                    <a:lnTo>
                      <a:pt x="4" y="1514"/>
                    </a:lnTo>
                    <a:lnTo>
                      <a:pt x="6" y="1514"/>
                    </a:lnTo>
                    <a:lnTo>
                      <a:pt x="7" y="1515"/>
                    </a:lnTo>
                    <a:lnTo>
                      <a:pt x="9" y="1517"/>
                    </a:lnTo>
                    <a:lnTo>
                      <a:pt x="9" y="1518"/>
                    </a:lnTo>
                    <a:lnTo>
                      <a:pt x="9" y="1518"/>
                    </a:lnTo>
                    <a:close/>
                    <a:moveTo>
                      <a:pt x="9" y="1580"/>
                    </a:moveTo>
                    <a:lnTo>
                      <a:pt x="9" y="1607"/>
                    </a:lnTo>
                    <a:lnTo>
                      <a:pt x="9" y="1609"/>
                    </a:lnTo>
                    <a:lnTo>
                      <a:pt x="7" y="1610"/>
                    </a:lnTo>
                    <a:lnTo>
                      <a:pt x="6" y="1612"/>
                    </a:lnTo>
                    <a:lnTo>
                      <a:pt x="4" y="1612"/>
                    </a:lnTo>
                    <a:lnTo>
                      <a:pt x="3" y="1612"/>
                    </a:lnTo>
                    <a:lnTo>
                      <a:pt x="1" y="1610"/>
                    </a:lnTo>
                    <a:lnTo>
                      <a:pt x="0" y="1609"/>
                    </a:lnTo>
                    <a:lnTo>
                      <a:pt x="0" y="1607"/>
                    </a:lnTo>
                    <a:lnTo>
                      <a:pt x="0" y="1580"/>
                    </a:lnTo>
                    <a:lnTo>
                      <a:pt x="0" y="1579"/>
                    </a:lnTo>
                    <a:lnTo>
                      <a:pt x="1" y="1577"/>
                    </a:lnTo>
                    <a:lnTo>
                      <a:pt x="3" y="1577"/>
                    </a:lnTo>
                    <a:lnTo>
                      <a:pt x="4" y="1576"/>
                    </a:lnTo>
                    <a:lnTo>
                      <a:pt x="6" y="1577"/>
                    </a:lnTo>
                    <a:lnTo>
                      <a:pt x="7" y="1577"/>
                    </a:lnTo>
                    <a:lnTo>
                      <a:pt x="9" y="1579"/>
                    </a:lnTo>
                    <a:lnTo>
                      <a:pt x="9" y="1580"/>
                    </a:lnTo>
                    <a:lnTo>
                      <a:pt x="9" y="1580"/>
                    </a:lnTo>
                    <a:close/>
                    <a:moveTo>
                      <a:pt x="9" y="1643"/>
                    </a:moveTo>
                    <a:lnTo>
                      <a:pt x="9" y="1671"/>
                    </a:lnTo>
                    <a:lnTo>
                      <a:pt x="9" y="1672"/>
                    </a:lnTo>
                    <a:lnTo>
                      <a:pt x="7" y="1674"/>
                    </a:lnTo>
                    <a:lnTo>
                      <a:pt x="6" y="1675"/>
                    </a:lnTo>
                    <a:lnTo>
                      <a:pt x="4" y="1675"/>
                    </a:lnTo>
                    <a:lnTo>
                      <a:pt x="3" y="1675"/>
                    </a:lnTo>
                    <a:lnTo>
                      <a:pt x="1" y="1674"/>
                    </a:lnTo>
                    <a:lnTo>
                      <a:pt x="0" y="1672"/>
                    </a:lnTo>
                    <a:lnTo>
                      <a:pt x="0" y="1671"/>
                    </a:lnTo>
                    <a:lnTo>
                      <a:pt x="0" y="1643"/>
                    </a:lnTo>
                    <a:lnTo>
                      <a:pt x="0" y="1642"/>
                    </a:lnTo>
                    <a:lnTo>
                      <a:pt x="1" y="1641"/>
                    </a:lnTo>
                    <a:lnTo>
                      <a:pt x="3" y="1639"/>
                    </a:lnTo>
                    <a:lnTo>
                      <a:pt x="4" y="1639"/>
                    </a:lnTo>
                    <a:lnTo>
                      <a:pt x="6" y="1639"/>
                    </a:lnTo>
                    <a:lnTo>
                      <a:pt x="7" y="1641"/>
                    </a:lnTo>
                    <a:lnTo>
                      <a:pt x="9" y="1642"/>
                    </a:lnTo>
                    <a:lnTo>
                      <a:pt x="9" y="1643"/>
                    </a:lnTo>
                    <a:lnTo>
                      <a:pt x="9" y="1643"/>
                    </a:lnTo>
                    <a:close/>
                    <a:moveTo>
                      <a:pt x="9" y="1707"/>
                    </a:moveTo>
                    <a:lnTo>
                      <a:pt x="9" y="1734"/>
                    </a:lnTo>
                    <a:lnTo>
                      <a:pt x="9" y="1736"/>
                    </a:lnTo>
                    <a:lnTo>
                      <a:pt x="7" y="1737"/>
                    </a:lnTo>
                    <a:lnTo>
                      <a:pt x="6" y="1739"/>
                    </a:lnTo>
                    <a:lnTo>
                      <a:pt x="4" y="1739"/>
                    </a:lnTo>
                    <a:lnTo>
                      <a:pt x="3" y="1739"/>
                    </a:lnTo>
                    <a:lnTo>
                      <a:pt x="1" y="1737"/>
                    </a:lnTo>
                    <a:lnTo>
                      <a:pt x="0" y="1736"/>
                    </a:lnTo>
                    <a:lnTo>
                      <a:pt x="0" y="1734"/>
                    </a:lnTo>
                    <a:lnTo>
                      <a:pt x="0" y="1707"/>
                    </a:lnTo>
                    <a:lnTo>
                      <a:pt x="0" y="1705"/>
                    </a:lnTo>
                    <a:lnTo>
                      <a:pt x="1" y="1704"/>
                    </a:lnTo>
                    <a:lnTo>
                      <a:pt x="3" y="1703"/>
                    </a:lnTo>
                    <a:lnTo>
                      <a:pt x="4" y="1703"/>
                    </a:lnTo>
                    <a:lnTo>
                      <a:pt x="6" y="1703"/>
                    </a:lnTo>
                    <a:lnTo>
                      <a:pt x="7" y="1704"/>
                    </a:lnTo>
                    <a:lnTo>
                      <a:pt x="9" y="1705"/>
                    </a:lnTo>
                    <a:lnTo>
                      <a:pt x="9" y="1707"/>
                    </a:lnTo>
                    <a:lnTo>
                      <a:pt x="9" y="1707"/>
                    </a:lnTo>
                    <a:close/>
                    <a:moveTo>
                      <a:pt x="9" y="1770"/>
                    </a:moveTo>
                    <a:lnTo>
                      <a:pt x="9" y="1796"/>
                    </a:lnTo>
                    <a:lnTo>
                      <a:pt x="9" y="1799"/>
                    </a:lnTo>
                    <a:lnTo>
                      <a:pt x="7" y="1801"/>
                    </a:lnTo>
                    <a:lnTo>
                      <a:pt x="6" y="1801"/>
                    </a:lnTo>
                    <a:lnTo>
                      <a:pt x="4" y="1802"/>
                    </a:lnTo>
                    <a:lnTo>
                      <a:pt x="3" y="1801"/>
                    </a:lnTo>
                    <a:lnTo>
                      <a:pt x="1" y="1801"/>
                    </a:lnTo>
                    <a:lnTo>
                      <a:pt x="0" y="1799"/>
                    </a:lnTo>
                    <a:lnTo>
                      <a:pt x="0" y="1796"/>
                    </a:lnTo>
                    <a:lnTo>
                      <a:pt x="0" y="1770"/>
                    </a:lnTo>
                    <a:lnTo>
                      <a:pt x="0" y="1769"/>
                    </a:lnTo>
                    <a:lnTo>
                      <a:pt x="1" y="1767"/>
                    </a:lnTo>
                    <a:lnTo>
                      <a:pt x="3" y="1766"/>
                    </a:lnTo>
                    <a:lnTo>
                      <a:pt x="4" y="1766"/>
                    </a:lnTo>
                    <a:lnTo>
                      <a:pt x="6" y="1766"/>
                    </a:lnTo>
                    <a:lnTo>
                      <a:pt x="7" y="1767"/>
                    </a:lnTo>
                    <a:lnTo>
                      <a:pt x="9" y="1769"/>
                    </a:lnTo>
                    <a:lnTo>
                      <a:pt x="9" y="1770"/>
                    </a:lnTo>
                    <a:lnTo>
                      <a:pt x="9" y="1770"/>
                    </a:lnTo>
                    <a:close/>
                    <a:moveTo>
                      <a:pt x="9" y="1832"/>
                    </a:moveTo>
                    <a:lnTo>
                      <a:pt x="9" y="1860"/>
                    </a:lnTo>
                    <a:lnTo>
                      <a:pt x="9" y="1861"/>
                    </a:lnTo>
                    <a:lnTo>
                      <a:pt x="7" y="1863"/>
                    </a:lnTo>
                    <a:lnTo>
                      <a:pt x="6" y="1864"/>
                    </a:lnTo>
                    <a:lnTo>
                      <a:pt x="4" y="1864"/>
                    </a:lnTo>
                    <a:lnTo>
                      <a:pt x="3" y="1864"/>
                    </a:lnTo>
                    <a:lnTo>
                      <a:pt x="1" y="1863"/>
                    </a:lnTo>
                    <a:lnTo>
                      <a:pt x="0" y="1861"/>
                    </a:lnTo>
                    <a:lnTo>
                      <a:pt x="0" y="1860"/>
                    </a:lnTo>
                    <a:lnTo>
                      <a:pt x="0" y="1832"/>
                    </a:lnTo>
                    <a:lnTo>
                      <a:pt x="0" y="1831"/>
                    </a:lnTo>
                    <a:lnTo>
                      <a:pt x="1" y="1829"/>
                    </a:lnTo>
                    <a:lnTo>
                      <a:pt x="3" y="1829"/>
                    </a:lnTo>
                    <a:lnTo>
                      <a:pt x="4" y="1828"/>
                    </a:lnTo>
                    <a:lnTo>
                      <a:pt x="6" y="1829"/>
                    </a:lnTo>
                    <a:lnTo>
                      <a:pt x="7" y="1829"/>
                    </a:lnTo>
                    <a:lnTo>
                      <a:pt x="9" y="1831"/>
                    </a:lnTo>
                    <a:lnTo>
                      <a:pt x="9" y="1832"/>
                    </a:lnTo>
                    <a:lnTo>
                      <a:pt x="9" y="1832"/>
                    </a:lnTo>
                    <a:close/>
                    <a:moveTo>
                      <a:pt x="9" y="1896"/>
                    </a:moveTo>
                    <a:lnTo>
                      <a:pt x="9" y="1907"/>
                    </a:lnTo>
                    <a:lnTo>
                      <a:pt x="9" y="1909"/>
                    </a:lnTo>
                    <a:lnTo>
                      <a:pt x="7" y="1910"/>
                    </a:lnTo>
                    <a:lnTo>
                      <a:pt x="6" y="1912"/>
                    </a:lnTo>
                    <a:lnTo>
                      <a:pt x="4" y="1912"/>
                    </a:lnTo>
                    <a:lnTo>
                      <a:pt x="3" y="1912"/>
                    </a:lnTo>
                    <a:lnTo>
                      <a:pt x="1" y="1910"/>
                    </a:lnTo>
                    <a:lnTo>
                      <a:pt x="0" y="1909"/>
                    </a:lnTo>
                    <a:lnTo>
                      <a:pt x="0" y="1907"/>
                    </a:lnTo>
                    <a:lnTo>
                      <a:pt x="0" y="1896"/>
                    </a:lnTo>
                    <a:lnTo>
                      <a:pt x="0" y="1894"/>
                    </a:lnTo>
                    <a:lnTo>
                      <a:pt x="1" y="1893"/>
                    </a:lnTo>
                    <a:lnTo>
                      <a:pt x="3" y="1891"/>
                    </a:lnTo>
                    <a:lnTo>
                      <a:pt x="4" y="1891"/>
                    </a:lnTo>
                    <a:lnTo>
                      <a:pt x="6" y="1891"/>
                    </a:lnTo>
                    <a:lnTo>
                      <a:pt x="7" y="1893"/>
                    </a:lnTo>
                    <a:lnTo>
                      <a:pt x="9" y="1894"/>
                    </a:lnTo>
                    <a:lnTo>
                      <a:pt x="9" y="1896"/>
                    </a:lnTo>
                    <a:lnTo>
                      <a:pt x="9" y="1896"/>
                    </a:lnTo>
                    <a:close/>
                  </a:path>
                </a:pathLst>
              </a:custGeom>
              <a:solidFill>
                <a:srgbClr val="000000"/>
              </a:solidFill>
              <a:ln w="15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8" name="Freeform 23"/>
              <p:cNvSpPr>
                <a:spLocks noEditPoints="1"/>
              </p:cNvSpPr>
              <p:nvPr/>
            </p:nvSpPr>
            <p:spPr bwMode="auto">
              <a:xfrm>
                <a:off x="1249" y="2544"/>
                <a:ext cx="7" cy="1690"/>
              </a:xfrm>
              <a:custGeom>
                <a:avLst/>
                <a:gdLst/>
                <a:ahLst/>
                <a:cxnLst>
                  <a:cxn ang="0">
                    <a:pos x="0" y="31"/>
                  </a:cxn>
                  <a:cxn ang="0">
                    <a:pos x="8" y="5"/>
                  </a:cxn>
                  <a:cxn ang="0">
                    <a:pos x="0" y="94"/>
                  </a:cxn>
                  <a:cxn ang="0">
                    <a:pos x="8" y="67"/>
                  </a:cxn>
                  <a:cxn ang="0">
                    <a:pos x="0" y="157"/>
                  </a:cxn>
                  <a:cxn ang="0">
                    <a:pos x="8" y="130"/>
                  </a:cxn>
                  <a:cxn ang="0">
                    <a:pos x="0" y="221"/>
                  </a:cxn>
                  <a:cxn ang="0">
                    <a:pos x="8" y="193"/>
                  </a:cxn>
                  <a:cxn ang="0">
                    <a:pos x="0" y="283"/>
                  </a:cxn>
                  <a:cxn ang="0">
                    <a:pos x="8" y="257"/>
                  </a:cxn>
                  <a:cxn ang="0">
                    <a:pos x="0" y="346"/>
                  </a:cxn>
                  <a:cxn ang="0">
                    <a:pos x="8" y="319"/>
                  </a:cxn>
                  <a:cxn ang="0">
                    <a:pos x="0" y="410"/>
                  </a:cxn>
                  <a:cxn ang="0">
                    <a:pos x="8" y="382"/>
                  </a:cxn>
                  <a:cxn ang="0">
                    <a:pos x="0" y="473"/>
                  </a:cxn>
                  <a:cxn ang="0">
                    <a:pos x="8" y="446"/>
                  </a:cxn>
                  <a:cxn ang="0">
                    <a:pos x="0" y="535"/>
                  </a:cxn>
                  <a:cxn ang="0">
                    <a:pos x="8" y="509"/>
                  </a:cxn>
                  <a:cxn ang="0">
                    <a:pos x="0" y="598"/>
                  </a:cxn>
                  <a:cxn ang="0">
                    <a:pos x="8" y="571"/>
                  </a:cxn>
                  <a:cxn ang="0">
                    <a:pos x="0" y="662"/>
                  </a:cxn>
                  <a:cxn ang="0">
                    <a:pos x="8" y="635"/>
                  </a:cxn>
                  <a:cxn ang="0">
                    <a:pos x="0" y="725"/>
                  </a:cxn>
                  <a:cxn ang="0">
                    <a:pos x="8" y="698"/>
                  </a:cxn>
                  <a:cxn ang="0">
                    <a:pos x="0" y="787"/>
                  </a:cxn>
                  <a:cxn ang="0">
                    <a:pos x="8" y="761"/>
                  </a:cxn>
                  <a:cxn ang="0">
                    <a:pos x="0" y="851"/>
                  </a:cxn>
                  <a:cxn ang="0">
                    <a:pos x="8" y="823"/>
                  </a:cxn>
                  <a:cxn ang="0">
                    <a:pos x="0" y="914"/>
                  </a:cxn>
                  <a:cxn ang="0">
                    <a:pos x="8" y="887"/>
                  </a:cxn>
                  <a:cxn ang="0">
                    <a:pos x="0" y="978"/>
                  </a:cxn>
                  <a:cxn ang="0">
                    <a:pos x="8" y="950"/>
                  </a:cxn>
                  <a:cxn ang="0">
                    <a:pos x="0" y="1040"/>
                  </a:cxn>
                  <a:cxn ang="0">
                    <a:pos x="8" y="1014"/>
                  </a:cxn>
                  <a:cxn ang="0">
                    <a:pos x="0" y="1103"/>
                  </a:cxn>
                  <a:cxn ang="0">
                    <a:pos x="8" y="1076"/>
                  </a:cxn>
                  <a:cxn ang="0">
                    <a:pos x="0" y="1166"/>
                  </a:cxn>
                  <a:cxn ang="0">
                    <a:pos x="8" y="1139"/>
                  </a:cxn>
                  <a:cxn ang="0">
                    <a:pos x="0" y="1230"/>
                  </a:cxn>
                  <a:cxn ang="0">
                    <a:pos x="8" y="1202"/>
                  </a:cxn>
                  <a:cxn ang="0">
                    <a:pos x="0" y="1292"/>
                  </a:cxn>
                  <a:cxn ang="0">
                    <a:pos x="8" y="1266"/>
                  </a:cxn>
                  <a:cxn ang="0">
                    <a:pos x="0" y="1355"/>
                  </a:cxn>
                  <a:cxn ang="0">
                    <a:pos x="8" y="1328"/>
                  </a:cxn>
                  <a:cxn ang="0">
                    <a:pos x="0" y="1419"/>
                  </a:cxn>
                  <a:cxn ang="0">
                    <a:pos x="8" y="1391"/>
                  </a:cxn>
                  <a:cxn ang="0">
                    <a:pos x="0" y="1482"/>
                  </a:cxn>
                  <a:cxn ang="0">
                    <a:pos x="8" y="1455"/>
                  </a:cxn>
                  <a:cxn ang="0">
                    <a:pos x="0" y="1544"/>
                  </a:cxn>
                  <a:cxn ang="0">
                    <a:pos x="8" y="1518"/>
                  </a:cxn>
                  <a:cxn ang="0">
                    <a:pos x="0" y="1607"/>
                  </a:cxn>
                  <a:cxn ang="0">
                    <a:pos x="8" y="1580"/>
                  </a:cxn>
                  <a:cxn ang="0">
                    <a:pos x="0" y="1671"/>
                  </a:cxn>
                  <a:cxn ang="0">
                    <a:pos x="8" y="1643"/>
                  </a:cxn>
                  <a:cxn ang="0">
                    <a:pos x="0" y="1734"/>
                  </a:cxn>
                  <a:cxn ang="0">
                    <a:pos x="8" y="1707"/>
                  </a:cxn>
                  <a:cxn ang="0">
                    <a:pos x="0" y="1796"/>
                  </a:cxn>
                  <a:cxn ang="0">
                    <a:pos x="8" y="1770"/>
                  </a:cxn>
                  <a:cxn ang="0">
                    <a:pos x="0" y="1860"/>
                  </a:cxn>
                  <a:cxn ang="0">
                    <a:pos x="8" y="1832"/>
                  </a:cxn>
                  <a:cxn ang="0">
                    <a:pos x="0" y="1907"/>
                  </a:cxn>
                  <a:cxn ang="0">
                    <a:pos x="8" y="1896"/>
                  </a:cxn>
                </a:cxnLst>
                <a:rect l="0" t="0" r="r" b="b"/>
                <a:pathLst>
                  <a:path w="8" h="1912">
                    <a:moveTo>
                      <a:pt x="8" y="5"/>
                    </a:moveTo>
                    <a:lnTo>
                      <a:pt x="8" y="31"/>
                    </a:lnTo>
                    <a:lnTo>
                      <a:pt x="8" y="33"/>
                    </a:lnTo>
                    <a:lnTo>
                      <a:pt x="7" y="35"/>
                    </a:lnTo>
                    <a:lnTo>
                      <a:pt x="5" y="35"/>
                    </a:lnTo>
                    <a:lnTo>
                      <a:pt x="4" y="36"/>
                    </a:lnTo>
                    <a:lnTo>
                      <a:pt x="3" y="35"/>
                    </a:lnTo>
                    <a:lnTo>
                      <a:pt x="1" y="35"/>
                    </a:lnTo>
                    <a:lnTo>
                      <a:pt x="0" y="33"/>
                    </a:lnTo>
                    <a:lnTo>
                      <a:pt x="0" y="31"/>
                    </a:lnTo>
                    <a:lnTo>
                      <a:pt x="0" y="5"/>
                    </a:lnTo>
                    <a:lnTo>
                      <a:pt x="0" y="3"/>
                    </a:lnTo>
                    <a:lnTo>
                      <a:pt x="1" y="2"/>
                    </a:lnTo>
                    <a:lnTo>
                      <a:pt x="3" y="0"/>
                    </a:lnTo>
                    <a:lnTo>
                      <a:pt x="4" y="0"/>
                    </a:lnTo>
                    <a:lnTo>
                      <a:pt x="5" y="0"/>
                    </a:lnTo>
                    <a:lnTo>
                      <a:pt x="7" y="2"/>
                    </a:lnTo>
                    <a:lnTo>
                      <a:pt x="8" y="3"/>
                    </a:lnTo>
                    <a:lnTo>
                      <a:pt x="8" y="5"/>
                    </a:lnTo>
                    <a:lnTo>
                      <a:pt x="8" y="5"/>
                    </a:lnTo>
                    <a:close/>
                    <a:moveTo>
                      <a:pt x="8" y="67"/>
                    </a:moveTo>
                    <a:lnTo>
                      <a:pt x="8" y="94"/>
                    </a:lnTo>
                    <a:lnTo>
                      <a:pt x="8" y="95"/>
                    </a:lnTo>
                    <a:lnTo>
                      <a:pt x="7" y="97"/>
                    </a:lnTo>
                    <a:lnTo>
                      <a:pt x="5" y="98"/>
                    </a:lnTo>
                    <a:lnTo>
                      <a:pt x="4" y="98"/>
                    </a:lnTo>
                    <a:lnTo>
                      <a:pt x="3" y="98"/>
                    </a:lnTo>
                    <a:lnTo>
                      <a:pt x="1" y="97"/>
                    </a:lnTo>
                    <a:lnTo>
                      <a:pt x="0" y="95"/>
                    </a:lnTo>
                    <a:lnTo>
                      <a:pt x="0" y="94"/>
                    </a:lnTo>
                    <a:lnTo>
                      <a:pt x="0" y="67"/>
                    </a:lnTo>
                    <a:lnTo>
                      <a:pt x="0" y="65"/>
                    </a:lnTo>
                    <a:lnTo>
                      <a:pt x="1" y="64"/>
                    </a:lnTo>
                    <a:lnTo>
                      <a:pt x="3" y="64"/>
                    </a:lnTo>
                    <a:lnTo>
                      <a:pt x="4" y="62"/>
                    </a:lnTo>
                    <a:lnTo>
                      <a:pt x="5" y="64"/>
                    </a:lnTo>
                    <a:lnTo>
                      <a:pt x="7" y="64"/>
                    </a:lnTo>
                    <a:lnTo>
                      <a:pt x="8" y="65"/>
                    </a:lnTo>
                    <a:lnTo>
                      <a:pt x="8" y="67"/>
                    </a:lnTo>
                    <a:lnTo>
                      <a:pt x="8" y="67"/>
                    </a:lnTo>
                    <a:close/>
                    <a:moveTo>
                      <a:pt x="8" y="130"/>
                    </a:moveTo>
                    <a:lnTo>
                      <a:pt x="8" y="157"/>
                    </a:lnTo>
                    <a:lnTo>
                      <a:pt x="8" y="159"/>
                    </a:lnTo>
                    <a:lnTo>
                      <a:pt x="7" y="160"/>
                    </a:lnTo>
                    <a:lnTo>
                      <a:pt x="5" y="162"/>
                    </a:lnTo>
                    <a:lnTo>
                      <a:pt x="4" y="162"/>
                    </a:lnTo>
                    <a:lnTo>
                      <a:pt x="3" y="162"/>
                    </a:lnTo>
                    <a:lnTo>
                      <a:pt x="1" y="160"/>
                    </a:lnTo>
                    <a:lnTo>
                      <a:pt x="0" y="159"/>
                    </a:lnTo>
                    <a:lnTo>
                      <a:pt x="0" y="157"/>
                    </a:lnTo>
                    <a:lnTo>
                      <a:pt x="0" y="130"/>
                    </a:lnTo>
                    <a:lnTo>
                      <a:pt x="0" y="129"/>
                    </a:lnTo>
                    <a:lnTo>
                      <a:pt x="1" y="127"/>
                    </a:lnTo>
                    <a:lnTo>
                      <a:pt x="3" y="126"/>
                    </a:lnTo>
                    <a:lnTo>
                      <a:pt x="4" y="126"/>
                    </a:lnTo>
                    <a:lnTo>
                      <a:pt x="5" y="126"/>
                    </a:lnTo>
                    <a:lnTo>
                      <a:pt x="7" y="127"/>
                    </a:lnTo>
                    <a:lnTo>
                      <a:pt x="8" y="129"/>
                    </a:lnTo>
                    <a:lnTo>
                      <a:pt x="8" y="130"/>
                    </a:lnTo>
                    <a:lnTo>
                      <a:pt x="8" y="130"/>
                    </a:lnTo>
                    <a:close/>
                    <a:moveTo>
                      <a:pt x="8" y="193"/>
                    </a:moveTo>
                    <a:lnTo>
                      <a:pt x="8" y="221"/>
                    </a:lnTo>
                    <a:lnTo>
                      <a:pt x="8" y="222"/>
                    </a:lnTo>
                    <a:lnTo>
                      <a:pt x="7" y="224"/>
                    </a:lnTo>
                    <a:lnTo>
                      <a:pt x="5" y="225"/>
                    </a:lnTo>
                    <a:lnTo>
                      <a:pt x="4" y="225"/>
                    </a:lnTo>
                    <a:lnTo>
                      <a:pt x="3" y="225"/>
                    </a:lnTo>
                    <a:lnTo>
                      <a:pt x="1" y="224"/>
                    </a:lnTo>
                    <a:lnTo>
                      <a:pt x="0" y="222"/>
                    </a:lnTo>
                    <a:lnTo>
                      <a:pt x="0" y="221"/>
                    </a:lnTo>
                    <a:lnTo>
                      <a:pt x="0" y="193"/>
                    </a:lnTo>
                    <a:lnTo>
                      <a:pt x="0" y="192"/>
                    </a:lnTo>
                    <a:lnTo>
                      <a:pt x="1" y="191"/>
                    </a:lnTo>
                    <a:lnTo>
                      <a:pt x="3" y="189"/>
                    </a:lnTo>
                    <a:lnTo>
                      <a:pt x="4" y="189"/>
                    </a:lnTo>
                    <a:lnTo>
                      <a:pt x="5" y="189"/>
                    </a:lnTo>
                    <a:lnTo>
                      <a:pt x="7" y="191"/>
                    </a:lnTo>
                    <a:lnTo>
                      <a:pt x="8" y="192"/>
                    </a:lnTo>
                    <a:lnTo>
                      <a:pt x="8" y="193"/>
                    </a:lnTo>
                    <a:lnTo>
                      <a:pt x="8" y="193"/>
                    </a:lnTo>
                    <a:close/>
                    <a:moveTo>
                      <a:pt x="8" y="257"/>
                    </a:moveTo>
                    <a:lnTo>
                      <a:pt x="8" y="283"/>
                    </a:lnTo>
                    <a:lnTo>
                      <a:pt x="8" y="286"/>
                    </a:lnTo>
                    <a:lnTo>
                      <a:pt x="7" y="287"/>
                    </a:lnTo>
                    <a:lnTo>
                      <a:pt x="5" y="287"/>
                    </a:lnTo>
                    <a:lnTo>
                      <a:pt x="4" y="289"/>
                    </a:lnTo>
                    <a:lnTo>
                      <a:pt x="3" y="287"/>
                    </a:lnTo>
                    <a:lnTo>
                      <a:pt x="1" y="287"/>
                    </a:lnTo>
                    <a:lnTo>
                      <a:pt x="0" y="286"/>
                    </a:lnTo>
                    <a:lnTo>
                      <a:pt x="0" y="283"/>
                    </a:lnTo>
                    <a:lnTo>
                      <a:pt x="0" y="257"/>
                    </a:lnTo>
                    <a:lnTo>
                      <a:pt x="0" y="255"/>
                    </a:lnTo>
                    <a:lnTo>
                      <a:pt x="1" y="254"/>
                    </a:lnTo>
                    <a:lnTo>
                      <a:pt x="3" y="253"/>
                    </a:lnTo>
                    <a:lnTo>
                      <a:pt x="4" y="253"/>
                    </a:lnTo>
                    <a:lnTo>
                      <a:pt x="5" y="253"/>
                    </a:lnTo>
                    <a:lnTo>
                      <a:pt x="7" y="254"/>
                    </a:lnTo>
                    <a:lnTo>
                      <a:pt x="8" y="255"/>
                    </a:lnTo>
                    <a:lnTo>
                      <a:pt x="8" y="257"/>
                    </a:lnTo>
                    <a:lnTo>
                      <a:pt x="8" y="257"/>
                    </a:lnTo>
                    <a:close/>
                    <a:moveTo>
                      <a:pt x="8" y="319"/>
                    </a:moveTo>
                    <a:lnTo>
                      <a:pt x="8" y="346"/>
                    </a:lnTo>
                    <a:lnTo>
                      <a:pt x="8" y="348"/>
                    </a:lnTo>
                    <a:lnTo>
                      <a:pt x="7" y="349"/>
                    </a:lnTo>
                    <a:lnTo>
                      <a:pt x="5" y="351"/>
                    </a:lnTo>
                    <a:lnTo>
                      <a:pt x="4" y="351"/>
                    </a:lnTo>
                    <a:lnTo>
                      <a:pt x="3" y="351"/>
                    </a:lnTo>
                    <a:lnTo>
                      <a:pt x="1" y="349"/>
                    </a:lnTo>
                    <a:lnTo>
                      <a:pt x="0" y="348"/>
                    </a:lnTo>
                    <a:lnTo>
                      <a:pt x="0" y="346"/>
                    </a:lnTo>
                    <a:lnTo>
                      <a:pt x="0" y="319"/>
                    </a:lnTo>
                    <a:lnTo>
                      <a:pt x="0" y="317"/>
                    </a:lnTo>
                    <a:lnTo>
                      <a:pt x="1" y="316"/>
                    </a:lnTo>
                    <a:lnTo>
                      <a:pt x="3" y="316"/>
                    </a:lnTo>
                    <a:lnTo>
                      <a:pt x="4" y="315"/>
                    </a:lnTo>
                    <a:lnTo>
                      <a:pt x="5" y="316"/>
                    </a:lnTo>
                    <a:lnTo>
                      <a:pt x="7" y="316"/>
                    </a:lnTo>
                    <a:lnTo>
                      <a:pt x="8" y="317"/>
                    </a:lnTo>
                    <a:lnTo>
                      <a:pt x="8" y="319"/>
                    </a:lnTo>
                    <a:lnTo>
                      <a:pt x="8" y="319"/>
                    </a:lnTo>
                    <a:close/>
                    <a:moveTo>
                      <a:pt x="8" y="382"/>
                    </a:moveTo>
                    <a:lnTo>
                      <a:pt x="8" y="410"/>
                    </a:lnTo>
                    <a:lnTo>
                      <a:pt x="8" y="411"/>
                    </a:lnTo>
                    <a:lnTo>
                      <a:pt x="7" y="413"/>
                    </a:lnTo>
                    <a:lnTo>
                      <a:pt x="5" y="414"/>
                    </a:lnTo>
                    <a:lnTo>
                      <a:pt x="4" y="414"/>
                    </a:lnTo>
                    <a:lnTo>
                      <a:pt x="3" y="414"/>
                    </a:lnTo>
                    <a:lnTo>
                      <a:pt x="1" y="413"/>
                    </a:lnTo>
                    <a:lnTo>
                      <a:pt x="0" y="411"/>
                    </a:lnTo>
                    <a:lnTo>
                      <a:pt x="0" y="410"/>
                    </a:lnTo>
                    <a:lnTo>
                      <a:pt x="0" y="382"/>
                    </a:lnTo>
                    <a:lnTo>
                      <a:pt x="0" y="381"/>
                    </a:lnTo>
                    <a:lnTo>
                      <a:pt x="1" y="379"/>
                    </a:lnTo>
                    <a:lnTo>
                      <a:pt x="3" y="378"/>
                    </a:lnTo>
                    <a:lnTo>
                      <a:pt x="4" y="378"/>
                    </a:lnTo>
                    <a:lnTo>
                      <a:pt x="5" y="378"/>
                    </a:lnTo>
                    <a:lnTo>
                      <a:pt x="7" y="379"/>
                    </a:lnTo>
                    <a:lnTo>
                      <a:pt x="8" y="381"/>
                    </a:lnTo>
                    <a:lnTo>
                      <a:pt x="8" y="382"/>
                    </a:lnTo>
                    <a:lnTo>
                      <a:pt x="8" y="382"/>
                    </a:lnTo>
                    <a:close/>
                    <a:moveTo>
                      <a:pt x="8" y="446"/>
                    </a:moveTo>
                    <a:lnTo>
                      <a:pt x="8" y="473"/>
                    </a:lnTo>
                    <a:lnTo>
                      <a:pt x="8" y="475"/>
                    </a:lnTo>
                    <a:lnTo>
                      <a:pt x="7" y="476"/>
                    </a:lnTo>
                    <a:lnTo>
                      <a:pt x="5" y="477"/>
                    </a:lnTo>
                    <a:lnTo>
                      <a:pt x="4" y="477"/>
                    </a:lnTo>
                    <a:lnTo>
                      <a:pt x="3" y="477"/>
                    </a:lnTo>
                    <a:lnTo>
                      <a:pt x="1" y="476"/>
                    </a:lnTo>
                    <a:lnTo>
                      <a:pt x="0" y="475"/>
                    </a:lnTo>
                    <a:lnTo>
                      <a:pt x="0" y="473"/>
                    </a:lnTo>
                    <a:lnTo>
                      <a:pt x="0" y="446"/>
                    </a:lnTo>
                    <a:lnTo>
                      <a:pt x="0" y="444"/>
                    </a:lnTo>
                    <a:lnTo>
                      <a:pt x="1" y="443"/>
                    </a:lnTo>
                    <a:lnTo>
                      <a:pt x="3" y="441"/>
                    </a:lnTo>
                    <a:lnTo>
                      <a:pt x="4" y="441"/>
                    </a:lnTo>
                    <a:lnTo>
                      <a:pt x="5" y="441"/>
                    </a:lnTo>
                    <a:lnTo>
                      <a:pt x="7" y="443"/>
                    </a:lnTo>
                    <a:lnTo>
                      <a:pt x="8" y="444"/>
                    </a:lnTo>
                    <a:lnTo>
                      <a:pt x="8" y="446"/>
                    </a:lnTo>
                    <a:lnTo>
                      <a:pt x="8" y="446"/>
                    </a:lnTo>
                    <a:close/>
                    <a:moveTo>
                      <a:pt x="8" y="509"/>
                    </a:moveTo>
                    <a:lnTo>
                      <a:pt x="8" y="535"/>
                    </a:lnTo>
                    <a:lnTo>
                      <a:pt x="8" y="538"/>
                    </a:lnTo>
                    <a:lnTo>
                      <a:pt x="7" y="539"/>
                    </a:lnTo>
                    <a:lnTo>
                      <a:pt x="5" y="539"/>
                    </a:lnTo>
                    <a:lnTo>
                      <a:pt x="4" y="541"/>
                    </a:lnTo>
                    <a:lnTo>
                      <a:pt x="3" y="539"/>
                    </a:lnTo>
                    <a:lnTo>
                      <a:pt x="1" y="539"/>
                    </a:lnTo>
                    <a:lnTo>
                      <a:pt x="0" y="538"/>
                    </a:lnTo>
                    <a:lnTo>
                      <a:pt x="0" y="535"/>
                    </a:lnTo>
                    <a:lnTo>
                      <a:pt x="0" y="509"/>
                    </a:lnTo>
                    <a:lnTo>
                      <a:pt x="0" y="508"/>
                    </a:lnTo>
                    <a:lnTo>
                      <a:pt x="1" y="506"/>
                    </a:lnTo>
                    <a:lnTo>
                      <a:pt x="3" y="505"/>
                    </a:lnTo>
                    <a:lnTo>
                      <a:pt x="4" y="505"/>
                    </a:lnTo>
                    <a:lnTo>
                      <a:pt x="5" y="505"/>
                    </a:lnTo>
                    <a:lnTo>
                      <a:pt x="7" y="506"/>
                    </a:lnTo>
                    <a:lnTo>
                      <a:pt x="8" y="508"/>
                    </a:lnTo>
                    <a:lnTo>
                      <a:pt x="8" y="509"/>
                    </a:lnTo>
                    <a:lnTo>
                      <a:pt x="8" y="509"/>
                    </a:lnTo>
                    <a:close/>
                    <a:moveTo>
                      <a:pt x="8" y="571"/>
                    </a:moveTo>
                    <a:lnTo>
                      <a:pt x="8" y="598"/>
                    </a:lnTo>
                    <a:lnTo>
                      <a:pt x="8" y="600"/>
                    </a:lnTo>
                    <a:lnTo>
                      <a:pt x="7" y="601"/>
                    </a:lnTo>
                    <a:lnTo>
                      <a:pt x="5" y="603"/>
                    </a:lnTo>
                    <a:lnTo>
                      <a:pt x="4" y="603"/>
                    </a:lnTo>
                    <a:lnTo>
                      <a:pt x="3" y="603"/>
                    </a:lnTo>
                    <a:lnTo>
                      <a:pt x="1" y="601"/>
                    </a:lnTo>
                    <a:lnTo>
                      <a:pt x="0" y="600"/>
                    </a:lnTo>
                    <a:lnTo>
                      <a:pt x="0" y="598"/>
                    </a:lnTo>
                    <a:lnTo>
                      <a:pt x="0" y="571"/>
                    </a:lnTo>
                    <a:lnTo>
                      <a:pt x="0" y="570"/>
                    </a:lnTo>
                    <a:lnTo>
                      <a:pt x="1" y="568"/>
                    </a:lnTo>
                    <a:lnTo>
                      <a:pt x="3" y="568"/>
                    </a:lnTo>
                    <a:lnTo>
                      <a:pt x="4" y="567"/>
                    </a:lnTo>
                    <a:lnTo>
                      <a:pt x="5" y="568"/>
                    </a:lnTo>
                    <a:lnTo>
                      <a:pt x="7" y="568"/>
                    </a:lnTo>
                    <a:lnTo>
                      <a:pt x="8" y="570"/>
                    </a:lnTo>
                    <a:lnTo>
                      <a:pt x="8" y="571"/>
                    </a:lnTo>
                    <a:lnTo>
                      <a:pt x="8" y="571"/>
                    </a:lnTo>
                    <a:close/>
                    <a:moveTo>
                      <a:pt x="8" y="635"/>
                    </a:moveTo>
                    <a:lnTo>
                      <a:pt x="8" y="662"/>
                    </a:lnTo>
                    <a:lnTo>
                      <a:pt x="8" y="663"/>
                    </a:lnTo>
                    <a:lnTo>
                      <a:pt x="7" y="665"/>
                    </a:lnTo>
                    <a:lnTo>
                      <a:pt x="5" y="666"/>
                    </a:lnTo>
                    <a:lnTo>
                      <a:pt x="4" y="666"/>
                    </a:lnTo>
                    <a:lnTo>
                      <a:pt x="3" y="666"/>
                    </a:lnTo>
                    <a:lnTo>
                      <a:pt x="1" y="665"/>
                    </a:lnTo>
                    <a:lnTo>
                      <a:pt x="0" y="663"/>
                    </a:lnTo>
                    <a:lnTo>
                      <a:pt x="0" y="662"/>
                    </a:lnTo>
                    <a:lnTo>
                      <a:pt x="0" y="635"/>
                    </a:lnTo>
                    <a:lnTo>
                      <a:pt x="0" y="633"/>
                    </a:lnTo>
                    <a:lnTo>
                      <a:pt x="1" y="632"/>
                    </a:lnTo>
                    <a:lnTo>
                      <a:pt x="3" y="630"/>
                    </a:lnTo>
                    <a:lnTo>
                      <a:pt x="4" y="630"/>
                    </a:lnTo>
                    <a:lnTo>
                      <a:pt x="5" y="630"/>
                    </a:lnTo>
                    <a:lnTo>
                      <a:pt x="7" y="632"/>
                    </a:lnTo>
                    <a:lnTo>
                      <a:pt x="8" y="633"/>
                    </a:lnTo>
                    <a:lnTo>
                      <a:pt x="8" y="635"/>
                    </a:lnTo>
                    <a:lnTo>
                      <a:pt x="8" y="635"/>
                    </a:lnTo>
                    <a:close/>
                    <a:moveTo>
                      <a:pt x="8" y="698"/>
                    </a:moveTo>
                    <a:lnTo>
                      <a:pt x="8" y="725"/>
                    </a:lnTo>
                    <a:lnTo>
                      <a:pt x="8" y="727"/>
                    </a:lnTo>
                    <a:lnTo>
                      <a:pt x="7" y="728"/>
                    </a:lnTo>
                    <a:lnTo>
                      <a:pt x="5" y="730"/>
                    </a:lnTo>
                    <a:lnTo>
                      <a:pt x="4" y="730"/>
                    </a:lnTo>
                    <a:lnTo>
                      <a:pt x="3" y="730"/>
                    </a:lnTo>
                    <a:lnTo>
                      <a:pt x="1" y="728"/>
                    </a:lnTo>
                    <a:lnTo>
                      <a:pt x="0" y="727"/>
                    </a:lnTo>
                    <a:lnTo>
                      <a:pt x="0" y="725"/>
                    </a:lnTo>
                    <a:lnTo>
                      <a:pt x="0" y="698"/>
                    </a:lnTo>
                    <a:lnTo>
                      <a:pt x="0" y="696"/>
                    </a:lnTo>
                    <a:lnTo>
                      <a:pt x="1" y="695"/>
                    </a:lnTo>
                    <a:lnTo>
                      <a:pt x="3" y="694"/>
                    </a:lnTo>
                    <a:lnTo>
                      <a:pt x="4" y="694"/>
                    </a:lnTo>
                    <a:lnTo>
                      <a:pt x="5" y="694"/>
                    </a:lnTo>
                    <a:lnTo>
                      <a:pt x="7" y="695"/>
                    </a:lnTo>
                    <a:lnTo>
                      <a:pt x="8" y="696"/>
                    </a:lnTo>
                    <a:lnTo>
                      <a:pt x="8" y="698"/>
                    </a:lnTo>
                    <a:lnTo>
                      <a:pt x="8" y="698"/>
                    </a:lnTo>
                    <a:close/>
                    <a:moveTo>
                      <a:pt x="8" y="761"/>
                    </a:moveTo>
                    <a:lnTo>
                      <a:pt x="8" y="787"/>
                    </a:lnTo>
                    <a:lnTo>
                      <a:pt x="8" y="790"/>
                    </a:lnTo>
                    <a:lnTo>
                      <a:pt x="7" y="792"/>
                    </a:lnTo>
                    <a:lnTo>
                      <a:pt x="5" y="792"/>
                    </a:lnTo>
                    <a:lnTo>
                      <a:pt x="4" y="793"/>
                    </a:lnTo>
                    <a:lnTo>
                      <a:pt x="3" y="792"/>
                    </a:lnTo>
                    <a:lnTo>
                      <a:pt x="1" y="792"/>
                    </a:lnTo>
                    <a:lnTo>
                      <a:pt x="0" y="790"/>
                    </a:lnTo>
                    <a:lnTo>
                      <a:pt x="0" y="787"/>
                    </a:lnTo>
                    <a:lnTo>
                      <a:pt x="0" y="761"/>
                    </a:lnTo>
                    <a:lnTo>
                      <a:pt x="0" y="760"/>
                    </a:lnTo>
                    <a:lnTo>
                      <a:pt x="1" y="758"/>
                    </a:lnTo>
                    <a:lnTo>
                      <a:pt x="3" y="757"/>
                    </a:lnTo>
                    <a:lnTo>
                      <a:pt x="4" y="757"/>
                    </a:lnTo>
                    <a:lnTo>
                      <a:pt x="5" y="757"/>
                    </a:lnTo>
                    <a:lnTo>
                      <a:pt x="7" y="758"/>
                    </a:lnTo>
                    <a:lnTo>
                      <a:pt x="8" y="760"/>
                    </a:lnTo>
                    <a:lnTo>
                      <a:pt x="8" y="761"/>
                    </a:lnTo>
                    <a:lnTo>
                      <a:pt x="8" y="761"/>
                    </a:lnTo>
                    <a:close/>
                    <a:moveTo>
                      <a:pt x="8" y="823"/>
                    </a:moveTo>
                    <a:lnTo>
                      <a:pt x="8" y="851"/>
                    </a:lnTo>
                    <a:lnTo>
                      <a:pt x="8" y="852"/>
                    </a:lnTo>
                    <a:lnTo>
                      <a:pt x="7" y="854"/>
                    </a:lnTo>
                    <a:lnTo>
                      <a:pt x="5" y="855"/>
                    </a:lnTo>
                    <a:lnTo>
                      <a:pt x="4" y="855"/>
                    </a:lnTo>
                    <a:lnTo>
                      <a:pt x="3" y="855"/>
                    </a:lnTo>
                    <a:lnTo>
                      <a:pt x="1" y="854"/>
                    </a:lnTo>
                    <a:lnTo>
                      <a:pt x="0" y="852"/>
                    </a:lnTo>
                    <a:lnTo>
                      <a:pt x="0" y="851"/>
                    </a:lnTo>
                    <a:lnTo>
                      <a:pt x="0" y="823"/>
                    </a:lnTo>
                    <a:lnTo>
                      <a:pt x="0" y="822"/>
                    </a:lnTo>
                    <a:lnTo>
                      <a:pt x="1" y="820"/>
                    </a:lnTo>
                    <a:lnTo>
                      <a:pt x="3" y="820"/>
                    </a:lnTo>
                    <a:lnTo>
                      <a:pt x="4" y="819"/>
                    </a:lnTo>
                    <a:lnTo>
                      <a:pt x="5" y="820"/>
                    </a:lnTo>
                    <a:lnTo>
                      <a:pt x="7" y="820"/>
                    </a:lnTo>
                    <a:lnTo>
                      <a:pt x="8" y="822"/>
                    </a:lnTo>
                    <a:lnTo>
                      <a:pt x="8" y="823"/>
                    </a:lnTo>
                    <a:lnTo>
                      <a:pt x="8" y="823"/>
                    </a:lnTo>
                    <a:close/>
                    <a:moveTo>
                      <a:pt x="8" y="887"/>
                    </a:moveTo>
                    <a:lnTo>
                      <a:pt x="8" y="914"/>
                    </a:lnTo>
                    <a:lnTo>
                      <a:pt x="8" y="916"/>
                    </a:lnTo>
                    <a:lnTo>
                      <a:pt x="7" y="917"/>
                    </a:lnTo>
                    <a:lnTo>
                      <a:pt x="5" y="918"/>
                    </a:lnTo>
                    <a:lnTo>
                      <a:pt x="4" y="918"/>
                    </a:lnTo>
                    <a:lnTo>
                      <a:pt x="3" y="918"/>
                    </a:lnTo>
                    <a:lnTo>
                      <a:pt x="1" y="917"/>
                    </a:lnTo>
                    <a:lnTo>
                      <a:pt x="0" y="916"/>
                    </a:lnTo>
                    <a:lnTo>
                      <a:pt x="0" y="914"/>
                    </a:lnTo>
                    <a:lnTo>
                      <a:pt x="0" y="887"/>
                    </a:lnTo>
                    <a:lnTo>
                      <a:pt x="0" y="885"/>
                    </a:lnTo>
                    <a:lnTo>
                      <a:pt x="1" y="884"/>
                    </a:lnTo>
                    <a:lnTo>
                      <a:pt x="3" y="882"/>
                    </a:lnTo>
                    <a:lnTo>
                      <a:pt x="4" y="882"/>
                    </a:lnTo>
                    <a:lnTo>
                      <a:pt x="5" y="882"/>
                    </a:lnTo>
                    <a:lnTo>
                      <a:pt x="7" y="884"/>
                    </a:lnTo>
                    <a:lnTo>
                      <a:pt x="8" y="885"/>
                    </a:lnTo>
                    <a:lnTo>
                      <a:pt x="8" y="887"/>
                    </a:lnTo>
                    <a:lnTo>
                      <a:pt x="8" y="887"/>
                    </a:lnTo>
                    <a:close/>
                    <a:moveTo>
                      <a:pt x="8" y="950"/>
                    </a:moveTo>
                    <a:lnTo>
                      <a:pt x="8" y="978"/>
                    </a:lnTo>
                    <a:lnTo>
                      <a:pt x="8" y="979"/>
                    </a:lnTo>
                    <a:lnTo>
                      <a:pt x="7" y="980"/>
                    </a:lnTo>
                    <a:lnTo>
                      <a:pt x="5" y="982"/>
                    </a:lnTo>
                    <a:lnTo>
                      <a:pt x="4" y="982"/>
                    </a:lnTo>
                    <a:lnTo>
                      <a:pt x="3" y="982"/>
                    </a:lnTo>
                    <a:lnTo>
                      <a:pt x="1" y="980"/>
                    </a:lnTo>
                    <a:lnTo>
                      <a:pt x="0" y="979"/>
                    </a:lnTo>
                    <a:lnTo>
                      <a:pt x="0" y="978"/>
                    </a:lnTo>
                    <a:lnTo>
                      <a:pt x="0" y="950"/>
                    </a:lnTo>
                    <a:lnTo>
                      <a:pt x="0" y="949"/>
                    </a:lnTo>
                    <a:lnTo>
                      <a:pt x="1" y="947"/>
                    </a:lnTo>
                    <a:lnTo>
                      <a:pt x="3" y="946"/>
                    </a:lnTo>
                    <a:lnTo>
                      <a:pt x="4" y="946"/>
                    </a:lnTo>
                    <a:lnTo>
                      <a:pt x="5" y="946"/>
                    </a:lnTo>
                    <a:lnTo>
                      <a:pt x="7" y="947"/>
                    </a:lnTo>
                    <a:lnTo>
                      <a:pt x="8" y="949"/>
                    </a:lnTo>
                    <a:lnTo>
                      <a:pt x="8" y="950"/>
                    </a:lnTo>
                    <a:lnTo>
                      <a:pt x="8" y="950"/>
                    </a:lnTo>
                    <a:close/>
                    <a:moveTo>
                      <a:pt x="8" y="1014"/>
                    </a:moveTo>
                    <a:lnTo>
                      <a:pt x="8" y="1040"/>
                    </a:lnTo>
                    <a:lnTo>
                      <a:pt x="8" y="1042"/>
                    </a:lnTo>
                    <a:lnTo>
                      <a:pt x="7" y="1044"/>
                    </a:lnTo>
                    <a:lnTo>
                      <a:pt x="5" y="1044"/>
                    </a:lnTo>
                    <a:lnTo>
                      <a:pt x="4" y="1045"/>
                    </a:lnTo>
                    <a:lnTo>
                      <a:pt x="3" y="1044"/>
                    </a:lnTo>
                    <a:lnTo>
                      <a:pt x="1" y="1044"/>
                    </a:lnTo>
                    <a:lnTo>
                      <a:pt x="0" y="1042"/>
                    </a:lnTo>
                    <a:lnTo>
                      <a:pt x="0" y="1040"/>
                    </a:lnTo>
                    <a:lnTo>
                      <a:pt x="0" y="1014"/>
                    </a:lnTo>
                    <a:lnTo>
                      <a:pt x="0" y="1012"/>
                    </a:lnTo>
                    <a:lnTo>
                      <a:pt x="1" y="1011"/>
                    </a:lnTo>
                    <a:lnTo>
                      <a:pt x="3" y="1009"/>
                    </a:lnTo>
                    <a:lnTo>
                      <a:pt x="4" y="1009"/>
                    </a:lnTo>
                    <a:lnTo>
                      <a:pt x="5" y="1009"/>
                    </a:lnTo>
                    <a:lnTo>
                      <a:pt x="7" y="1011"/>
                    </a:lnTo>
                    <a:lnTo>
                      <a:pt x="8" y="1012"/>
                    </a:lnTo>
                    <a:lnTo>
                      <a:pt x="8" y="1014"/>
                    </a:lnTo>
                    <a:lnTo>
                      <a:pt x="8" y="1014"/>
                    </a:lnTo>
                    <a:close/>
                    <a:moveTo>
                      <a:pt x="8" y="1076"/>
                    </a:moveTo>
                    <a:lnTo>
                      <a:pt x="8" y="1103"/>
                    </a:lnTo>
                    <a:lnTo>
                      <a:pt x="8" y="1104"/>
                    </a:lnTo>
                    <a:lnTo>
                      <a:pt x="7" y="1106"/>
                    </a:lnTo>
                    <a:lnTo>
                      <a:pt x="5" y="1107"/>
                    </a:lnTo>
                    <a:lnTo>
                      <a:pt x="4" y="1107"/>
                    </a:lnTo>
                    <a:lnTo>
                      <a:pt x="3" y="1107"/>
                    </a:lnTo>
                    <a:lnTo>
                      <a:pt x="1" y="1106"/>
                    </a:lnTo>
                    <a:lnTo>
                      <a:pt x="0" y="1104"/>
                    </a:lnTo>
                    <a:lnTo>
                      <a:pt x="0" y="1103"/>
                    </a:lnTo>
                    <a:lnTo>
                      <a:pt x="0" y="1076"/>
                    </a:lnTo>
                    <a:lnTo>
                      <a:pt x="0" y="1074"/>
                    </a:lnTo>
                    <a:lnTo>
                      <a:pt x="1" y="1073"/>
                    </a:lnTo>
                    <a:lnTo>
                      <a:pt x="3" y="1073"/>
                    </a:lnTo>
                    <a:lnTo>
                      <a:pt x="4" y="1071"/>
                    </a:lnTo>
                    <a:lnTo>
                      <a:pt x="5" y="1073"/>
                    </a:lnTo>
                    <a:lnTo>
                      <a:pt x="7" y="1073"/>
                    </a:lnTo>
                    <a:lnTo>
                      <a:pt x="8" y="1074"/>
                    </a:lnTo>
                    <a:lnTo>
                      <a:pt x="8" y="1076"/>
                    </a:lnTo>
                    <a:lnTo>
                      <a:pt x="8" y="1076"/>
                    </a:lnTo>
                    <a:close/>
                    <a:moveTo>
                      <a:pt x="8" y="1139"/>
                    </a:moveTo>
                    <a:lnTo>
                      <a:pt x="8" y="1166"/>
                    </a:lnTo>
                    <a:lnTo>
                      <a:pt x="8" y="1168"/>
                    </a:lnTo>
                    <a:lnTo>
                      <a:pt x="7" y="1169"/>
                    </a:lnTo>
                    <a:lnTo>
                      <a:pt x="5" y="1171"/>
                    </a:lnTo>
                    <a:lnTo>
                      <a:pt x="4" y="1171"/>
                    </a:lnTo>
                    <a:lnTo>
                      <a:pt x="3" y="1171"/>
                    </a:lnTo>
                    <a:lnTo>
                      <a:pt x="1" y="1169"/>
                    </a:lnTo>
                    <a:lnTo>
                      <a:pt x="0" y="1168"/>
                    </a:lnTo>
                    <a:lnTo>
                      <a:pt x="0" y="1166"/>
                    </a:lnTo>
                    <a:lnTo>
                      <a:pt x="0" y="1139"/>
                    </a:lnTo>
                    <a:lnTo>
                      <a:pt x="0" y="1138"/>
                    </a:lnTo>
                    <a:lnTo>
                      <a:pt x="1" y="1136"/>
                    </a:lnTo>
                    <a:lnTo>
                      <a:pt x="3" y="1135"/>
                    </a:lnTo>
                    <a:lnTo>
                      <a:pt x="4" y="1135"/>
                    </a:lnTo>
                    <a:lnTo>
                      <a:pt x="5" y="1135"/>
                    </a:lnTo>
                    <a:lnTo>
                      <a:pt x="7" y="1136"/>
                    </a:lnTo>
                    <a:lnTo>
                      <a:pt x="8" y="1138"/>
                    </a:lnTo>
                    <a:lnTo>
                      <a:pt x="8" y="1139"/>
                    </a:lnTo>
                    <a:lnTo>
                      <a:pt x="8" y="1139"/>
                    </a:lnTo>
                    <a:close/>
                    <a:moveTo>
                      <a:pt x="8" y="1202"/>
                    </a:moveTo>
                    <a:lnTo>
                      <a:pt x="8" y="1230"/>
                    </a:lnTo>
                    <a:lnTo>
                      <a:pt x="8" y="1231"/>
                    </a:lnTo>
                    <a:lnTo>
                      <a:pt x="7" y="1233"/>
                    </a:lnTo>
                    <a:lnTo>
                      <a:pt x="5" y="1234"/>
                    </a:lnTo>
                    <a:lnTo>
                      <a:pt x="4" y="1234"/>
                    </a:lnTo>
                    <a:lnTo>
                      <a:pt x="3" y="1234"/>
                    </a:lnTo>
                    <a:lnTo>
                      <a:pt x="1" y="1233"/>
                    </a:lnTo>
                    <a:lnTo>
                      <a:pt x="0" y="1231"/>
                    </a:lnTo>
                    <a:lnTo>
                      <a:pt x="0" y="1230"/>
                    </a:lnTo>
                    <a:lnTo>
                      <a:pt x="0" y="1202"/>
                    </a:lnTo>
                    <a:lnTo>
                      <a:pt x="0" y="1201"/>
                    </a:lnTo>
                    <a:lnTo>
                      <a:pt x="1" y="1200"/>
                    </a:lnTo>
                    <a:lnTo>
                      <a:pt x="3" y="1198"/>
                    </a:lnTo>
                    <a:lnTo>
                      <a:pt x="4" y="1198"/>
                    </a:lnTo>
                    <a:lnTo>
                      <a:pt x="5" y="1198"/>
                    </a:lnTo>
                    <a:lnTo>
                      <a:pt x="7" y="1200"/>
                    </a:lnTo>
                    <a:lnTo>
                      <a:pt x="8" y="1201"/>
                    </a:lnTo>
                    <a:lnTo>
                      <a:pt x="8" y="1202"/>
                    </a:lnTo>
                    <a:lnTo>
                      <a:pt x="8" y="1202"/>
                    </a:lnTo>
                    <a:close/>
                    <a:moveTo>
                      <a:pt x="8" y="1266"/>
                    </a:moveTo>
                    <a:lnTo>
                      <a:pt x="8" y="1292"/>
                    </a:lnTo>
                    <a:lnTo>
                      <a:pt x="8" y="1295"/>
                    </a:lnTo>
                    <a:lnTo>
                      <a:pt x="7" y="1296"/>
                    </a:lnTo>
                    <a:lnTo>
                      <a:pt x="5" y="1296"/>
                    </a:lnTo>
                    <a:lnTo>
                      <a:pt x="4" y="1298"/>
                    </a:lnTo>
                    <a:lnTo>
                      <a:pt x="3" y="1296"/>
                    </a:lnTo>
                    <a:lnTo>
                      <a:pt x="1" y="1296"/>
                    </a:lnTo>
                    <a:lnTo>
                      <a:pt x="0" y="1295"/>
                    </a:lnTo>
                    <a:lnTo>
                      <a:pt x="0" y="1292"/>
                    </a:lnTo>
                    <a:lnTo>
                      <a:pt x="0" y="1266"/>
                    </a:lnTo>
                    <a:lnTo>
                      <a:pt x="0" y="1264"/>
                    </a:lnTo>
                    <a:lnTo>
                      <a:pt x="1" y="1263"/>
                    </a:lnTo>
                    <a:lnTo>
                      <a:pt x="3" y="1261"/>
                    </a:lnTo>
                    <a:lnTo>
                      <a:pt x="4" y="1261"/>
                    </a:lnTo>
                    <a:lnTo>
                      <a:pt x="5" y="1261"/>
                    </a:lnTo>
                    <a:lnTo>
                      <a:pt x="7" y="1263"/>
                    </a:lnTo>
                    <a:lnTo>
                      <a:pt x="8" y="1264"/>
                    </a:lnTo>
                    <a:lnTo>
                      <a:pt x="8" y="1266"/>
                    </a:lnTo>
                    <a:lnTo>
                      <a:pt x="8" y="1266"/>
                    </a:lnTo>
                    <a:close/>
                    <a:moveTo>
                      <a:pt x="8" y="1328"/>
                    </a:moveTo>
                    <a:lnTo>
                      <a:pt x="8" y="1355"/>
                    </a:lnTo>
                    <a:lnTo>
                      <a:pt x="8" y="1357"/>
                    </a:lnTo>
                    <a:lnTo>
                      <a:pt x="7" y="1358"/>
                    </a:lnTo>
                    <a:lnTo>
                      <a:pt x="5" y="1359"/>
                    </a:lnTo>
                    <a:lnTo>
                      <a:pt x="4" y="1359"/>
                    </a:lnTo>
                    <a:lnTo>
                      <a:pt x="3" y="1359"/>
                    </a:lnTo>
                    <a:lnTo>
                      <a:pt x="1" y="1358"/>
                    </a:lnTo>
                    <a:lnTo>
                      <a:pt x="0" y="1357"/>
                    </a:lnTo>
                    <a:lnTo>
                      <a:pt x="0" y="1355"/>
                    </a:lnTo>
                    <a:lnTo>
                      <a:pt x="0" y="1328"/>
                    </a:lnTo>
                    <a:lnTo>
                      <a:pt x="0" y="1326"/>
                    </a:lnTo>
                    <a:lnTo>
                      <a:pt x="1" y="1325"/>
                    </a:lnTo>
                    <a:lnTo>
                      <a:pt x="3" y="1325"/>
                    </a:lnTo>
                    <a:lnTo>
                      <a:pt x="4" y="1323"/>
                    </a:lnTo>
                    <a:lnTo>
                      <a:pt x="5" y="1325"/>
                    </a:lnTo>
                    <a:lnTo>
                      <a:pt x="7" y="1325"/>
                    </a:lnTo>
                    <a:lnTo>
                      <a:pt x="8" y="1326"/>
                    </a:lnTo>
                    <a:lnTo>
                      <a:pt x="8" y="1328"/>
                    </a:lnTo>
                    <a:lnTo>
                      <a:pt x="8" y="1328"/>
                    </a:lnTo>
                    <a:close/>
                    <a:moveTo>
                      <a:pt x="8" y="1391"/>
                    </a:moveTo>
                    <a:lnTo>
                      <a:pt x="8" y="1419"/>
                    </a:lnTo>
                    <a:lnTo>
                      <a:pt x="8" y="1420"/>
                    </a:lnTo>
                    <a:lnTo>
                      <a:pt x="7" y="1421"/>
                    </a:lnTo>
                    <a:lnTo>
                      <a:pt x="5" y="1423"/>
                    </a:lnTo>
                    <a:lnTo>
                      <a:pt x="4" y="1423"/>
                    </a:lnTo>
                    <a:lnTo>
                      <a:pt x="3" y="1423"/>
                    </a:lnTo>
                    <a:lnTo>
                      <a:pt x="1" y="1421"/>
                    </a:lnTo>
                    <a:lnTo>
                      <a:pt x="0" y="1420"/>
                    </a:lnTo>
                    <a:lnTo>
                      <a:pt x="0" y="1419"/>
                    </a:lnTo>
                    <a:lnTo>
                      <a:pt x="0" y="1391"/>
                    </a:lnTo>
                    <a:lnTo>
                      <a:pt x="0" y="1390"/>
                    </a:lnTo>
                    <a:lnTo>
                      <a:pt x="1" y="1388"/>
                    </a:lnTo>
                    <a:lnTo>
                      <a:pt x="3" y="1387"/>
                    </a:lnTo>
                    <a:lnTo>
                      <a:pt x="4" y="1387"/>
                    </a:lnTo>
                    <a:lnTo>
                      <a:pt x="5" y="1387"/>
                    </a:lnTo>
                    <a:lnTo>
                      <a:pt x="7" y="1388"/>
                    </a:lnTo>
                    <a:lnTo>
                      <a:pt x="8" y="1390"/>
                    </a:lnTo>
                    <a:lnTo>
                      <a:pt x="8" y="1391"/>
                    </a:lnTo>
                    <a:lnTo>
                      <a:pt x="8" y="1391"/>
                    </a:lnTo>
                    <a:close/>
                    <a:moveTo>
                      <a:pt x="8" y="1455"/>
                    </a:moveTo>
                    <a:lnTo>
                      <a:pt x="8" y="1482"/>
                    </a:lnTo>
                    <a:lnTo>
                      <a:pt x="8" y="1483"/>
                    </a:lnTo>
                    <a:lnTo>
                      <a:pt x="7" y="1485"/>
                    </a:lnTo>
                    <a:lnTo>
                      <a:pt x="5" y="1486"/>
                    </a:lnTo>
                    <a:lnTo>
                      <a:pt x="4" y="1486"/>
                    </a:lnTo>
                    <a:lnTo>
                      <a:pt x="3" y="1486"/>
                    </a:lnTo>
                    <a:lnTo>
                      <a:pt x="1" y="1485"/>
                    </a:lnTo>
                    <a:lnTo>
                      <a:pt x="0" y="1483"/>
                    </a:lnTo>
                    <a:lnTo>
                      <a:pt x="0" y="1482"/>
                    </a:lnTo>
                    <a:lnTo>
                      <a:pt x="0" y="1455"/>
                    </a:lnTo>
                    <a:lnTo>
                      <a:pt x="0" y="1453"/>
                    </a:lnTo>
                    <a:lnTo>
                      <a:pt x="1" y="1452"/>
                    </a:lnTo>
                    <a:lnTo>
                      <a:pt x="3" y="1450"/>
                    </a:lnTo>
                    <a:lnTo>
                      <a:pt x="4" y="1450"/>
                    </a:lnTo>
                    <a:lnTo>
                      <a:pt x="5" y="1450"/>
                    </a:lnTo>
                    <a:lnTo>
                      <a:pt x="7" y="1452"/>
                    </a:lnTo>
                    <a:lnTo>
                      <a:pt x="8" y="1453"/>
                    </a:lnTo>
                    <a:lnTo>
                      <a:pt x="8" y="1455"/>
                    </a:lnTo>
                    <a:lnTo>
                      <a:pt x="8" y="1455"/>
                    </a:lnTo>
                    <a:close/>
                    <a:moveTo>
                      <a:pt x="8" y="1518"/>
                    </a:moveTo>
                    <a:lnTo>
                      <a:pt x="8" y="1544"/>
                    </a:lnTo>
                    <a:lnTo>
                      <a:pt x="8" y="1547"/>
                    </a:lnTo>
                    <a:lnTo>
                      <a:pt x="7" y="1548"/>
                    </a:lnTo>
                    <a:lnTo>
                      <a:pt x="5" y="1548"/>
                    </a:lnTo>
                    <a:lnTo>
                      <a:pt x="4" y="1550"/>
                    </a:lnTo>
                    <a:lnTo>
                      <a:pt x="3" y="1548"/>
                    </a:lnTo>
                    <a:lnTo>
                      <a:pt x="1" y="1548"/>
                    </a:lnTo>
                    <a:lnTo>
                      <a:pt x="0" y="1547"/>
                    </a:lnTo>
                    <a:lnTo>
                      <a:pt x="0" y="1544"/>
                    </a:lnTo>
                    <a:lnTo>
                      <a:pt x="0" y="1518"/>
                    </a:lnTo>
                    <a:lnTo>
                      <a:pt x="0" y="1517"/>
                    </a:lnTo>
                    <a:lnTo>
                      <a:pt x="1" y="1515"/>
                    </a:lnTo>
                    <a:lnTo>
                      <a:pt x="3" y="1514"/>
                    </a:lnTo>
                    <a:lnTo>
                      <a:pt x="4" y="1514"/>
                    </a:lnTo>
                    <a:lnTo>
                      <a:pt x="5" y="1514"/>
                    </a:lnTo>
                    <a:lnTo>
                      <a:pt x="7" y="1515"/>
                    </a:lnTo>
                    <a:lnTo>
                      <a:pt x="8" y="1517"/>
                    </a:lnTo>
                    <a:lnTo>
                      <a:pt x="8" y="1518"/>
                    </a:lnTo>
                    <a:lnTo>
                      <a:pt x="8" y="1518"/>
                    </a:lnTo>
                    <a:close/>
                    <a:moveTo>
                      <a:pt x="8" y="1580"/>
                    </a:moveTo>
                    <a:lnTo>
                      <a:pt x="8" y="1607"/>
                    </a:lnTo>
                    <a:lnTo>
                      <a:pt x="8" y="1609"/>
                    </a:lnTo>
                    <a:lnTo>
                      <a:pt x="7" y="1610"/>
                    </a:lnTo>
                    <a:lnTo>
                      <a:pt x="5" y="1612"/>
                    </a:lnTo>
                    <a:lnTo>
                      <a:pt x="4" y="1612"/>
                    </a:lnTo>
                    <a:lnTo>
                      <a:pt x="3" y="1612"/>
                    </a:lnTo>
                    <a:lnTo>
                      <a:pt x="1" y="1610"/>
                    </a:lnTo>
                    <a:lnTo>
                      <a:pt x="0" y="1609"/>
                    </a:lnTo>
                    <a:lnTo>
                      <a:pt x="0" y="1607"/>
                    </a:lnTo>
                    <a:lnTo>
                      <a:pt x="0" y="1580"/>
                    </a:lnTo>
                    <a:lnTo>
                      <a:pt x="0" y="1579"/>
                    </a:lnTo>
                    <a:lnTo>
                      <a:pt x="1" y="1577"/>
                    </a:lnTo>
                    <a:lnTo>
                      <a:pt x="3" y="1577"/>
                    </a:lnTo>
                    <a:lnTo>
                      <a:pt x="4" y="1576"/>
                    </a:lnTo>
                    <a:lnTo>
                      <a:pt x="5" y="1577"/>
                    </a:lnTo>
                    <a:lnTo>
                      <a:pt x="7" y="1577"/>
                    </a:lnTo>
                    <a:lnTo>
                      <a:pt x="8" y="1579"/>
                    </a:lnTo>
                    <a:lnTo>
                      <a:pt x="8" y="1580"/>
                    </a:lnTo>
                    <a:lnTo>
                      <a:pt x="8" y="1580"/>
                    </a:lnTo>
                    <a:close/>
                    <a:moveTo>
                      <a:pt x="8" y="1643"/>
                    </a:moveTo>
                    <a:lnTo>
                      <a:pt x="8" y="1671"/>
                    </a:lnTo>
                    <a:lnTo>
                      <a:pt x="8" y="1672"/>
                    </a:lnTo>
                    <a:lnTo>
                      <a:pt x="7" y="1674"/>
                    </a:lnTo>
                    <a:lnTo>
                      <a:pt x="5" y="1675"/>
                    </a:lnTo>
                    <a:lnTo>
                      <a:pt x="4" y="1675"/>
                    </a:lnTo>
                    <a:lnTo>
                      <a:pt x="3" y="1675"/>
                    </a:lnTo>
                    <a:lnTo>
                      <a:pt x="1" y="1674"/>
                    </a:lnTo>
                    <a:lnTo>
                      <a:pt x="0" y="1672"/>
                    </a:lnTo>
                    <a:lnTo>
                      <a:pt x="0" y="1671"/>
                    </a:lnTo>
                    <a:lnTo>
                      <a:pt x="0" y="1643"/>
                    </a:lnTo>
                    <a:lnTo>
                      <a:pt x="0" y="1642"/>
                    </a:lnTo>
                    <a:lnTo>
                      <a:pt x="1" y="1641"/>
                    </a:lnTo>
                    <a:lnTo>
                      <a:pt x="3" y="1639"/>
                    </a:lnTo>
                    <a:lnTo>
                      <a:pt x="4" y="1639"/>
                    </a:lnTo>
                    <a:lnTo>
                      <a:pt x="5" y="1639"/>
                    </a:lnTo>
                    <a:lnTo>
                      <a:pt x="7" y="1641"/>
                    </a:lnTo>
                    <a:lnTo>
                      <a:pt x="8" y="1642"/>
                    </a:lnTo>
                    <a:lnTo>
                      <a:pt x="8" y="1643"/>
                    </a:lnTo>
                    <a:lnTo>
                      <a:pt x="8" y="1643"/>
                    </a:lnTo>
                    <a:close/>
                    <a:moveTo>
                      <a:pt x="8" y="1707"/>
                    </a:moveTo>
                    <a:lnTo>
                      <a:pt x="8" y="1734"/>
                    </a:lnTo>
                    <a:lnTo>
                      <a:pt x="8" y="1736"/>
                    </a:lnTo>
                    <a:lnTo>
                      <a:pt x="7" y="1737"/>
                    </a:lnTo>
                    <a:lnTo>
                      <a:pt x="5" y="1739"/>
                    </a:lnTo>
                    <a:lnTo>
                      <a:pt x="4" y="1739"/>
                    </a:lnTo>
                    <a:lnTo>
                      <a:pt x="3" y="1739"/>
                    </a:lnTo>
                    <a:lnTo>
                      <a:pt x="1" y="1737"/>
                    </a:lnTo>
                    <a:lnTo>
                      <a:pt x="0" y="1736"/>
                    </a:lnTo>
                    <a:lnTo>
                      <a:pt x="0" y="1734"/>
                    </a:lnTo>
                    <a:lnTo>
                      <a:pt x="0" y="1707"/>
                    </a:lnTo>
                    <a:lnTo>
                      <a:pt x="0" y="1705"/>
                    </a:lnTo>
                    <a:lnTo>
                      <a:pt x="1" y="1704"/>
                    </a:lnTo>
                    <a:lnTo>
                      <a:pt x="3" y="1703"/>
                    </a:lnTo>
                    <a:lnTo>
                      <a:pt x="4" y="1703"/>
                    </a:lnTo>
                    <a:lnTo>
                      <a:pt x="5" y="1703"/>
                    </a:lnTo>
                    <a:lnTo>
                      <a:pt x="7" y="1704"/>
                    </a:lnTo>
                    <a:lnTo>
                      <a:pt x="8" y="1705"/>
                    </a:lnTo>
                    <a:lnTo>
                      <a:pt x="8" y="1707"/>
                    </a:lnTo>
                    <a:lnTo>
                      <a:pt x="8" y="1707"/>
                    </a:lnTo>
                    <a:close/>
                    <a:moveTo>
                      <a:pt x="8" y="1770"/>
                    </a:moveTo>
                    <a:lnTo>
                      <a:pt x="8" y="1796"/>
                    </a:lnTo>
                    <a:lnTo>
                      <a:pt x="8" y="1799"/>
                    </a:lnTo>
                    <a:lnTo>
                      <a:pt x="7" y="1801"/>
                    </a:lnTo>
                    <a:lnTo>
                      <a:pt x="5" y="1801"/>
                    </a:lnTo>
                    <a:lnTo>
                      <a:pt x="4" y="1802"/>
                    </a:lnTo>
                    <a:lnTo>
                      <a:pt x="3" y="1801"/>
                    </a:lnTo>
                    <a:lnTo>
                      <a:pt x="1" y="1801"/>
                    </a:lnTo>
                    <a:lnTo>
                      <a:pt x="0" y="1799"/>
                    </a:lnTo>
                    <a:lnTo>
                      <a:pt x="0" y="1796"/>
                    </a:lnTo>
                    <a:lnTo>
                      <a:pt x="0" y="1770"/>
                    </a:lnTo>
                    <a:lnTo>
                      <a:pt x="0" y="1769"/>
                    </a:lnTo>
                    <a:lnTo>
                      <a:pt x="1" y="1767"/>
                    </a:lnTo>
                    <a:lnTo>
                      <a:pt x="3" y="1766"/>
                    </a:lnTo>
                    <a:lnTo>
                      <a:pt x="4" y="1766"/>
                    </a:lnTo>
                    <a:lnTo>
                      <a:pt x="5" y="1766"/>
                    </a:lnTo>
                    <a:lnTo>
                      <a:pt x="7" y="1767"/>
                    </a:lnTo>
                    <a:lnTo>
                      <a:pt x="8" y="1769"/>
                    </a:lnTo>
                    <a:lnTo>
                      <a:pt x="8" y="1770"/>
                    </a:lnTo>
                    <a:lnTo>
                      <a:pt x="8" y="1770"/>
                    </a:lnTo>
                    <a:close/>
                    <a:moveTo>
                      <a:pt x="8" y="1832"/>
                    </a:moveTo>
                    <a:lnTo>
                      <a:pt x="8" y="1860"/>
                    </a:lnTo>
                    <a:lnTo>
                      <a:pt x="8" y="1861"/>
                    </a:lnTo>
                    <a:lnTo>
                      <a:pt x="7" y="1863"/>
                    </a:lnTo>
                    <a:lnTo>
                      <a:pt x="5" y="1864"/>
                    </a:lnTo>
                    <a:lnTo>
                      <a:pt x="4" y="1864"/>
                    </a:lnTo>
                    <a:lnTo>
                      <a:pt x="3" y="1864"/>
                    </a:lnTo>
                    <a:lnTo>
                      <a:pt x="1" y="1863"/>
                    </a:lnTo>
                    <a:lnTo>
                      <a:pt x="0" y="1861"/>
                    </a:lnTo>
                    <a:lnTo>
                      <a:pt x="0" y="1860"/>
                    </a:lnTo>
                    <a:lnTo>
                      <a:pt x="0" y="1832"/>
                    </a:lnTo>
                    <a:lnTo>
                      <a:pt x="0" y="1831"/>
                    </a:lnTo>
                    <a:lnTo>
                      <a:pt x="1" y="1829"/>
                    </a:lnTo>
                    <a:lnTo>
                      <a:pt x="3" y="1829"/>
                    </a:lnTo>
                    <a:lnTo>
                      <a:pt x="4" y="1828"/>
                    </a:lnTo>
                    <a:lnTo>
                      <a:pt x="5" y="1829"/>
                    </a:lnTo>
                    <a:lnTo>
                      <a:pt x="7" y="1829"/>
                    </a:lnTo>
                    <a:lnTo>
                      <a:pt x="8" y="1831"/>
                    </a:lnTo>
                    <a:lnTo>
                      <a:pt x="8" y="1832"/>
                    </a:lnTo>
                    <a:lnTo>
                      <a:pt x="8" y="1832"/>
                    </a:lnTo>
                    <a:close/>
                    <a:moveTo>
                      <a:pt x="8" y="1896"/>
                    </a:moveTo>
                    <a:lnTo>
                      <a:pt x="8" y="1907"/>
                    </a:lnTo>
                    <a:lnTo>
                      <a:pt x="8" y="1909"/>
                    </a:lnTo>
                    <a:lnTo>
                      <a:pt x="7" y="1910"/>
                    </a:lnTo>
                    <a:lnTo>
                      <a:pt x="5" y="1912"/>
                    </a:lnTo>
                    <a:lnTo>
                      <a:pt x="4" y="1912"/>
                    </a:lnTo>
                    <a:lnTo>
                      <a:pt x="3" y="1912"/>
                    </a:lnTo>
                    <a:lnTo>
                      <a:pt x="1" y="1910"/>
                    </a:lnTo>
                    <a:lnTo>
                      <a:pt x="0" y="1909"/>
                    </a:lnTo>
                    <a:lnTo>
                      <a:pt x="0" y="1907"/>
                    </a:lnTo>
                    <a:lnTo>
                      <a:pt x="0" y="1896"/>
                    </a:lnTo>
                    <a:lnTo>
                      <a:pt x="0" y="1894"/>
                    </a:lnTo>
                    <a:lnTo>
                      <a:pt x="1" y="1893"/>
                    </a:lnTo>
                    <a:lnTo>
                      <a:pt x="3" y="1891"/>
                    </a:lnTo>
                    <a:lnTo>
                      <a:pt x="4" y="1891"/>
                    </a:lnTo>
                    <a:lnTo>
                      <a:pt x="5" y="1891"/>
                    </a:lnTo>
                    <a:lnTo>
                      <a:pt x="7" y="1893"/>
                    </a:lnTo>
                    <a:lnTo>
                      <a:pt x="8" y="1894"/>
                    </a:lnTo>
                    <a:lnTo>
                      <a:pt x="8" y="1896"/>
                    </a:lnTo>
                    <a:lnTo>
                      <a:pt x="8" y="1896"/>
                    </a:lnTo>
                    <a:close/>
                  </a:path>
                </a:pathLst>
              </a:custGeom>
              <a:solidFill>
                <a:srgbClr val="000000"/>
              </a:solidFill>
              <a:ln w="15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Freeform 24"/>
              <p:cNvSpPr>
                <a:spLocks noEditPoints="1"/>
              </p:cNvSpPr>
              <p:nvPr/>
            </p:nvSpPr>
            <p:spPr bwMode="auto">
              <a:xfrm>
                <a:off x="105" y="3080"/>
                <a:ext cx="1686" cy="7"/>
              </a:xfrm>
              <a:custGeom>
                <a:avLst/>
                <a:gdLst/>
                <a:ahLst/>
                <a:cxnLst>
                  <a:cxn ang="0">
                    <a:pos x="30" y="8"/>
                  </a:cxn>
                  <a:cxn ang="0">
                    <a:pos x="4" y="0"/>
                  </a:cxn>
                  <a:cxn ang="0">
                    <a:pos x="93" y="8"/>
                  </a:cxn>
                  <a:cxn ang="0">
                    <a:pos x="66" y="0"/>
                  </a:cxn>
                  <a:cxn ang="0">
                    <a:pos x="156" y="8"/>
                  </a:cxn>
                  <a:cxn ang="0">
                    <a:pos x="129" y="0"/>
                  </a:cxn>
                  <a:cxn ang="0">
                    <a:pos x="220" y="8"/>
                  </a:cxn>
                  <a:cxn ang="0">
                    <a:pos x="192" y="0"/>
                  </a:cxn>
                  <a:cxn ang="0">
                    <a:pos x="282" y="8"/>
                  </a:cxn>
                  <a:cxn ang="0">
                    <a:pos x="256" y="0"/>
                  </a:cxn>
                  <a:cxn ang="0">
                    <a:pos x="345" y="8"/>
                  </a:cxn>
                  <a:cxn ang="0">
                    <a:pos x="318" y="0"/>
                  </a:cxn>
                  <a:cxn ang="0">
                    <a:pos x="408" y="8"/>
                  </a:cxn>
                  <a:cxn ang="0">
                    <a:pos x="381" y="0"/>
                  </a:cxn>
                  <a:cxn ang="0">
                    <a:pos x="472" y="8"/>
                  </a:cxn>
                  <a:cxn ang="0">
                    <a:pos x="444" y="0"/>
                  </a:cxn>
                  <a:cxn ang="0">
                    <a:pos x="534" y="8"/>
                  </a:cxn>
                  <a:cxn ang="0">
                    <a:pos x="508" y="0"/>
                  </a:cxn>
                  <a:cxn ang="0">
                    <a:pos x="597" y="8"/>
                  </a:cxn>
                  <a:cxn ang="0">
                    <a:pos x="569" y="0"/>
                  </a:cxn>
                  <a:cxn ang="0">
                    <a:pos x="660" y="8"/>
                  </a:cxn>
                  <a:cxn ang="0">
                    <a:pos x="633" y="0"/>
                  </a:cxn>
                  <a:cxn ang="0">
                    <a:pos x="723" y="8"/>
                  </a:cxn>
                  <a:cxn ang="0">
                    <a:pos x="696" y="0"/>
                  </a:cxn>
                  <a:cxn ang="0">
                    <a:pos x="785" y="8"/>
                  </a:cxn>
                  <a:cxn ang="0">
                    <a:pos x="759" y="0"/>
                  </a:cxn>
                  <a:cxn ang="0">
                    <a:pos x="849" y="8"/>
                  </a:cxn>
                  <a:cxn ang="0">
                    <a:pos x="821" y="0"/>
                  </a:cxn>
                  <a:cxn ang="0">
                    <a:pos x="912" y="8"/>
                  </a:cxn>
                  <a:cxn ang="0">
                    <a:pos x="885" y="0"/>
                  </a:cxn>
                  <a:cxn ang="0">
                    <a:pos x="975" y="8"/>
                  </a:cxn>
                  <a:cxn ang="0">
                    <a:pos x="948" y="0"/>
                  </a:cxn>
                  <a:cxn ang="0">
                    <a:pos x="1037" y="8"/>
                  </a:cxn>
                  <a:cxn ang="0">
                    <a:pos x="1011" y="0"/>
                  </a:cxn>
                  <a:cxn ang="0">
                    <a:pos x="1100" y="8"/>
                  </a:cxn>
                  <a:cxn ang="0">
                    <a:pos x="1073" y="0"/>
                  </a:cxn>
                  <a:cxn ang="0">
                    <a:pos x="1164" y="8"/>
                  </a:cxn>
                  <a:cxn ang="0">
                    <a:pos x="1136" y="0"/>
                  </a:cxn>
                  <a:cxn ang="0">
                    <a:pos x="1227" y="8"/>
                  </a:cxn>
                  <a:cxn ang="0">
                    <a:pos x="1200" y="0"/>
                  </a:cxn>
                  <a:cxn ang="0">
                    <a:pos x="1289" y="8"/>
                  </a:cxn>
                  <a:cxn ang="0">
                    <a:pos x="1263" y="0"/>
                  </a:cxn>
                  <a:cxn ang="0">
                    <a:pos x="1352" y="8"/>
                  </a:cxn>
                  <a:cxn ang="0">
                    <a:pos x="1325" y="0"/>
                  </a:cxn>
                  <a:cxn ang="0">
                    <a:pos x="1416" y="8"/>
                  </a:cxn>
                  <a:cxn ang="0">
                    <a:pos x="1388" y="0"/>
                  </a:cxn>
                  <a:cxn ang="0">
                    <a:pos x="1479" y="8"/>
                  </a:cxn>
                  <a:cxn ang="0">
                    <a:pos x="1452" y="0"/>
                  </a:cxn>
                  <a:cxn ang="0">
                    <a:pos x="1541" y="8"/>
                  </a:cxn>
                  <a:cxn ang="0">
                    <a:pos x="1515" y="0"/>
                  </a:cxn>
                  <a:cxn ang="0">
                    <a:pos x="1604" y="8"/>
                  </a:cxn>
                  <a:cxn ang="0">
                    <a:pos x="1577" y="0"/>
                  </a:cxn>
                  <a:cxn ang="0">
                    <a:pos x="1667" y="8"/>
                  </a:cxn>
                  <a:cxn ang="0">
                    <a:pos x="1640" y="0"/>
                  </a:cxn>
                  <a:cxn ang="0">
                    <a:pos x="1731" y="8"/>
                  </a:cxn>
                  <a:cxn ang="0">
                    <a:pos x="1703" y="0"/>
                  </a:cxn>
                  <a:cxn ang="0">
                    <a:pos x="1793" y="8"/>
                  </a:cxn>
                  <a:cxn ang="0">
                    <a:pos x="1767" y="0"/>
                  </a:cxn>
                  <a:cxn ang="0">
                    <a:pos x="1856" y="8"/>
                  </a:cxn>
                  <a:cxn ang="0">
                    <a:pos x="1829" y="0"/>
                  </a:cxn>
                  <a:cxn ang="0">
                    <a:pos x="1903" y="8"/>
                  </a:cxn>
                  <a:cxn ang="0">
                    <a:pos x="1892" y="0"/>
                  </a:cxn>
                </a:cxnLst>
                <a:rect l="0" t="0" r="r" b="b"/>
                <a:pathLst>
                  <a:path w="1908" h="8">
                    <a:moveTo>
                      <a:pt x="4" y="0"/>
                    </a:moveTo>
                    <a:lnTo>
                      <a:pt x="30" y="0"/>
                    </a:lnTo>
                    <a:lnTo>
                      <a:pt x="33" y="0"/>
                    </a:lnTo>
                    <a:lnTo>
                      <a:pt x="34" y="1"/>
                    </a:lnTo>
                    <a:lnTo>
                      <a:pt x="34" y="3"/>
                    </a:lnTo>
                    <a:lnTo>
                      <a:pt x="36" y="4"/>
                    </a:lnTo>
                    <a:lnTo>
                      <a:pt x="34" y="5"/>
                    </a:lnTo>
                    <a:lnTo>
                      <a:pt x="34" y="7"/>
                    </a:lnTo>
                    <a:lnTo>
                      <a:pt x="33" y="8"/>
                    </a:lnTo>
                    <a:lnTo>
                      <a:pt x="30" y="8"/>
                    </a:lnTo>
                    <a:lnTo>
                      <a:pt x="4" y="8"/>
                    </a:lnTo>
                    <a:lnTo>
                      <a:pt x="3" y="8"/>
                    </a:lnTo>
                    <a:lnTo>
                      <a:pt x="1" y="7"/>
                    </a:lnTo>
                    <a:lnTo>
                      <a:pt x="0" y="5"/>
                    </a:lnTo>
                    <a:lnTo>
                      <a:pt x="0" y="4"/>
                    </a:lnTo>
                    <a:lnTo>
                      <a:pt x="0" y="3"/>
                    </a:lnTo>
                    <a:lnTo>
                      <a:pt x="1" y="1"/>
                    </a:lnTo>
                    <a:lnTo>
                      <a:pt x="3" y="0"/>
                    </a:lnTo>
                    <a:lnTo>
                      <a:pt x="4" y="0"/>
                    </a:lnTo>
                    <a:lnTo>
                      <a:pt x="4" y="0"/>
                    </a:lnTo>
                    <a:close/>
                    <a:moveTo>
                      <a:pt x="66" y="0"/>
                    </a:moveTo>
                    <a:lnTo>
                      <a:pt x="93" y="0"/>
                    </a:lnTo>
                    <a:lnTo>
                      <a:pt x="95" y="0"/>
                    </a:lnTo>
                    <a:lnTo>
                      <a:pt x="96" y="1"/>
                    </a:lnTo>
                    <a:lnTo>
                      <a:pt x="97" y="3"/>
                    </a:lnTo>
                    <a:lnTo>
                      <a:pt x="97" y="4"/>
                    </a:lnTo>
                    <a:lnTo>
                      <a:pt x="97" y="5"/>
                    </a:lnTo>
                    <a:lnTo>
                      <a:pt x="96" y="7"/>
                    </a:lnTo>
                    <a:lnTo>
                      <a:pt x="95" y="8"/>
                    </a:lnTo>
                    <a:lnTo>
                      <a:pt x="93" y="8"/>
                    </a:lnTo>
                    <a:lnTo>
                      <a:pt x="66" y="8"/>
                    </a:lnTo>
                    <a:lnTo>
                      <a:pt x="64" y="8"/>
                    </a:lnTo>
                    <a:lnTo>
                      <a:pt x="63" y="7"/>
                    </a:lnTo>
                    <a:lnTo>
                      <a:pt x="63" y="5"/>
                    </a:lnTo>
                    <a:lnTo>
                      <a:pt x="62" y="4"/>
                    </a:lnTo>
                    <a:lnTo>
                      <a:pt x="63" y="3"/>
                    </a:lnTo>
                    <a:lnTo>
                      <a:pt x="63" y="1"/>
                    </a:lnTo>
                    <a:lnTo>
                      <a:pt x="64" y="0"/>
                    </a:lnTo>
                    <a:lnTo>
                      <a:pt x="66" y="0"/>
                    </a:lnTo>
                    <a:lnTo>
                      <a:pt x="66" y="0"/>
                    </a:lnTo>
                    <a:close/>
                    <a:moveTo>
                      <a:pt x="129" y="0"/>
                    </a:moveTo>
                    <a:lnTo>
                      <a:pt x="156" y="0"/>
                    </a:lnTo>
                    <a:lnTo>
                      <a:pt x="158" y="0"/>
                    </a:lnTo>
                    <a:lnTo>
                      <a:pt x="159" y="1"/>
                    </a:lnTo>
                    <a:lnTo>
                      <a:pt x="161" y="3"/>
                    </a:lnTo>
                    <a:lnTo>
                      <a:pt x="161" y="4"/>
                    </a:lnTo>
                    <a:lnTo>
                      <a:pt x="161" y="5"/>
                    </a:lnTo>
                    <a:lnTo>
                      <a:pt x="159" y="7"/>
                    </a:lnTo>
                    <a:lnTo>
                      <a:pt x="158" y="8"/>
                    </a:lnTo>
                    <a:lnTo>
                      <a:pt x="156" y="8"/>
                    </a:lnTo>
                    <a:lnTo>
                      <a:pt x="129" y="8"/>
                    </a:lnTo>
                    <a:lnTo>
                      <a:pt x="128" y="8"/>
                    </a:lnTo>
                    <a:lnTo>
                      <a:pt x="126" y="7"/>
                    </a:lnTo>
                    <a:lnTo>
                      <a:pt x="125" y="5"/>
                    </a:lnTo>
                    <a:lnTo>
                      <a:pt x="125" y="4"/>
                    </a:lnTo>
                    <a:lnTo>
                      <a:pt x="125" y="3"/>
                    </a:lnTo>
                    <a:lnTo>
                      <a:pt x="126" y="1"/>
                    </a:lnTo>
                    <a:lnTo>
                      <a:pt x="128" y="0"/>
                    </a:lnTo>
                    <a:lnTo>
                      <a:pt x="129" y="0"/>
                    </a:lnTo>
                    <a:lnTo>
                      <a:pt x="129" y="0"/>
                    </a:lnTo>
                    <a:close/>
                    <a:moveTo>
                      <a:pt x="192" y="0"/>
                    </a:moveTo>
                    <a:lnTo>
                      <a:pt x="220" y="0"/>
                    </a:lnTo>
                    <a:lnTo>
                      <a:pt x="221" y="0"/>
                    </a:lnTo>
                    <a:lnTo>
                      <a:pt x="223" y="1"/>
                    </a:lnTo>
                    <a:lnTo>
                      <a:pt x="224" y="3"/>
                    </a:lnTo>
                    <a:lnTo>
                      <a:pt x="224" y="4"/>
                    </a:lnTo>
                    <a:lnTo>
                      <a:pt x="224" y="5"/>
                    </a:lnTo>
                    <a:lnTo>
                      <a:pt x="223" y="7"/>
                    </a:lnTo>
                    <a:lnTo>
                      <a:pt x="221" y="8"/>
                    </a:lnTo>
                    <a:lnTo>
                      <a:pt x="220" y="8"/>
                    </a:lnTo>
                    <a:lnTo>
                      <a:pt x="192" y="8"/>
                    </a:lnTo>
                    <a:lnTo>
                      <a:pt x="191" y="8"/>
                    </a:lnTo>
                    <a:lnTo>
                      <a:pt x="190" y="7"/>
                    </a:lnTo>
                    <a:lnTo>
                      <a:pt x="188" y="5"/>
                    </a:lnTo>
                    <a:lnTo>
                      <a:pt x="188" y="4"/>
                    </a:lnTo>
                    <a:lnTo>
                      <a:pt x="188" y="3"/>
                    </a:lnTo>
                    <a:lnTo>
                      <a:pt x="190" y="1"/>
                    </a:lnTo>
                    <a:lnTo>
                      <a:pt x="191" y="0"/>
                    </a:lnTo>
                    <a:lnTo>
                      <a:pt x="192" y="0"/>
                    </a:lnTo>
                    <a:lnTo>
                      <a:pt x="192" y="0"/>
                    </a:lnTo>
                    <a:close/>
                    <a:moveTo>
                      <a:pt x="256" y="0"/>
                    </a:moveTo>
                    <a:lnTo>
                      <a:pt x="282" y="0"/>
                    </a:lnTo>
                    <a:lnTo>
                      <a:pt x="285" y="0"/>
                    </a:lnTo>
                    <a:lnTo>
                      <a:pt x="286" y="1"/>
                    </a:lnTo>
                    <a:lnTo>
                      <a:pt x="286" y="3"/>
                    </a:lnTo>
                    <a:lnTo>
                      <a:pt x="287" y="4"/>
                    </a:lnTo>
                    <a:lnTo>
                      <a:pt x="286" y="5"/>
                    </a:lnTo>
                    <a:lnTo>
                      <a:pt x="286" y="7"/>
                    </a:lnTo>
                    <a:lnTo>
                      <a:pt x="285" y="8"/>
                    </a:lnTo>
                    <a:lnTo>
                      <a:pt x="282" y="8"/>
                    </a:lnTo>
                    <a:lnTo>
                      <a:pt x="256" y="8"/>
                    </a:lnTo>
                    <a:lnTo>
                      <a:pt x="254" y="8"/>
                    </a:lnTo>
                    <a:lnTo>
                      <a:pt x="253" y="7"/>
                    </a:lnTo>
                    <a:lnTo>
                      <a:pt x="251" y="5"/>
                    </a:lnTo>
                    <a:lnTo>
                      <a:pt x="251" y="4"/>
                    </a:lnTo>
                    <a:lnTo>
                      <a:pt x="251" y="3"/>
                    </a:lnTo>
                    <a:lnTo>
                      <a:pt x="253" y="1"/>
                    </a:lnTo>
                    <a:lnTo>
                      <a:pt x="254" y="0"/>
                    </a:lnTo>
                    <a:lnTo>
                      <a:pt x="256" y="0"/>
                    </a:lnTo>
                    <a:lnTo>
                      <a:pt x="256" y="0"/>
                    </a:lnTo>
                    <a:close/>
                    <a:moveTo>
                      <a:pt x="318" y="0"/>
                    </a:moveTo>
                    <a:lnTo>
                      <a:pt x="345" y="0"/>
                    </a:lnTo>
                    <a:lnTo>
                      <a:pt x="346" y="0"/>
                    </a:lnTo>
                    <a:lnTo>
                      <a:pt x="348" y="1"/>
                    </a:lnTo>
                    <a:lnTo>
                      <a:pt x="349" y="3"/>
                    </a:lnTo>
                    <a:lnTo>
                      <a:pt x="349" y="4"/>
                    </a:lnTo>
                    <a:lnTo>
                      <a:pt x="349" y="5"/>
                    </a:lnTo>
                    <a:lnTo>
                      <a:pt x="348" y="7"/>
                    </a:lnTo>
                    <a:lnTo>
                      <a:pt x="346" y="8"/>
                    </a:lnTo>
                    <a:lnTo>
                      <a:pt x="345" y="8"/>
                    </a:lnTo>
                    <a:lnTo>
                      <a:pt x="318" y="8"/>
                    </a:lnTo>
                    <a:lnTo>
                      <a:pt x="316" y="8"/>
                    </a:lnTo>
                    <a:lnTo>
                      <a:pt x="315" y="7"/>
                    </a:lnTo>
                    <a:lnTo>
                      <a:pt x="315" y="5"/>
                    </a:lnTo>
                    <a:lnTo>
                      <a:pt x="313" y="4"/>
                    </a:lnTo>
                    <a:lnTo>
                      <a:pt x="315" y="3"/>
                    </a:lnTo>
                    <a:lnTo>
                      <a:pt x="315" y="1"/>
                    </a:lnTo>
                    <a:lnTo>
                      <a:pt x="316" y="0"/>
                    </a:lnTo>
                    <a:lnTo>
                      <a:pt x="318" y="0"/>
                    </a:lnTo>
                    <a:lnTo>
                      <a:pt x="318" y="0"/>
                    </a:lnTo>
                    <a:close/>
                    <a:moveTo>
                      <a:pt x="381" y="0"/>
                    </a:moveTo>
                    <a:lnTo>
                      <a:pt x="408" y="0"/>
                    </a:lnTo>
                    <a:lnTo>
                      <a:pt x="410" y="0"/>
                    </a:lnTo>
                    <a:lnTo>
                      <a:pt x="411" y="1"/>
                    </a:lnTo>
                    <a:lnTo>
                      <a:pt x="413" y="3"/>
                    </a:lnTo>
                    <a:lnTo>
                      <a:pt x="413" y="4"/>
                    </a:lnTo>
                    <a:lnTo>
                      <a:pt x="413" y="5"/>
                    </a:lnTo>
                    <a:lnTo>
                      <a:pt x="411" y="7"/>
                    </a:lnTo>
                    <a:lnTo>
                      <a:pt x="410" y="8"/>
                    </a:lnTo>
                    <a:lnTo>
                      <a:pt x="408" y="8"/>
                    </a:lnTo>
                    <a:lnTo>
                      <a:pt x="381" y="8"/>
                    </a:lnTo>
                    <a:lnTo>
                      <a:pt x="380" y="8"/>
                    </a:lnTo>
                    <a:lnTo>
                      <a:pt x="378" y="7"/>
                    </a:lnTo>
                    <a:lnTo>
                      <a:pt x="377" y="5"/>
                    </a:lnTo>
                    <a:lnTo>
                      <a:pt x="377" y="4"/>
                    </a:lnTo>
                    <a:lnTo>
                      <a:pt x="377" y="3"/>
                    </a:lnTo>
                    <a:lnTo>
                      <a:pt x="378" y="1"/>
                    </a:lnTo>
                    <a:lnTo>
                      <a:pt x="380" y="0"/>
                    </a:lnTo>
                    <a:lnTo>
                      <a:pt x="381" y="0"/>
                    </a:lnTo>
                    <a:lnTo>
                      <a:pt x="381" y="0"/>
                    </a:lnTo>
                    <a:close/>
                    <a:moveTo>
                      <a:pt x="444" y="0"/>
                    </a:moveTo>
                    <a:lnTo>
                      <a:pt x="472" y="0"/>
                    </a:lnTo>
                    <a:lnTo>
                      <a:pt x="473" y="0"/>
                    </a:lnTo>
                    <a:lnTo>
                      <a:pt x="475" y="1"/>
                    </a:lnTo>
                    <a:lnTo>
                      <a:pt x="476" y="3"/>
                    </a:lnTo>
                    <a:lnTo>
                      <a:pt x="476" y="4"/>
                    </a:lnTo>
                    <a:lnTo>
                      <a:pt x="476" y="5"/>
                    </a:lnTo>
                    <a:lnTo>
                      <a:pt x="475" y="7"/>
                    </a:lnTo>
                    <a:lnTo>
                      <a:pt x="473" y="8"/>
                    </a:lnTo>
                    <a:lnTo>
                      <a:pt x="472" y="8"/>
                    </a:lnTo>
                    <a:lnTo>
                      <a:pt x="444" y="8"/>
                    </a:lnTo>
                    <a:lnTo>
                      <a:pt x="443" y="8"/>
                    </a:lnTo>
                    <a:lnTo>
                      <a:pt x="441" y="7"/>
                    </a:lnTo>
                    <a:lnTo>
                      <a:pt x="440" y="5"/>
                    </a:lnTo>
                    <a:lnTo>
                      <a:pt x="440" y="4"/>
                    </a:lnTo>
                    <a:lnTo>
                      <a:pt x="440" y="3"/>
                    </a:lnTo>
                    <a:lnTo>
                      <a:pt x="441" y="1"/>
                    </a:lnTo>
                    <a:lnTo>
                      <a:pt x="443" y="0"/>
                    </a:lnTo>
                    <a:lnTo>
                      <a:pt x="444" y="0"/>
                    </a:lnTo>
                    <a:lnTo>
                      <a:pt x="444" y="0"/>
                    </a:lnTo>
                    <a:close/>
                    <a:moveTo>
                      <a:pt x="508" y="0"/>
                    </a:moveTo>
                    <a:lnTo>
                      <a:pt x="534" y="0"/>
                    </a:lnTo>
                    <a:lnTo>
                      <a:pt x="536" y="0"/>
                    </a:lnTo>
                    <a:lnTo>
                      <a:pt x="538" y="1"/>
                    </a:lnTo>
                    <a:lnTo>
                      <a:pt x="538" y="3"/>
                    </a:lnTo>
                    <a:lnTo>
                      <a:pt x="539" y="4"/>
                    </a:lnTo>
                    <a:lnTo>
                      <a:pt x="538" y="5"/>
                    </a:lnTo>
                    <a:lnTo>
                      <a:pt x="538" y="7"/>
                    </a:lnTo>
                    <a:lnTo>
                      <a:pt x="536" y="8"/>
                    </a:lnTo>
                    <a:lnTo>
                      <a:pt x="534" y="8"/>
                    </a:lnTo>
                    <a:lnTo>
                      <a:pt x="508" y="8"/>
                    </a:lnTo>
                    <a:lnTo>
                      <a:pt x="506" y="8"/>
                    </a:lnTo>
                    <a:lnTo>
                      <a:pt x="505" y="7"/>
                    </a:lnTo>
                    <a:lnTo>
                      <a:pt x="503" y="5"/>
                    </a:lnTo>
                    <a:lnTo>
                      <a:pt x="503" y="4"/>
                    </a:lnTo>
                    <a:lnTo>
                      <a:pt x="503" y="3"/>
                    </a:lnTo>
                    <a:lnTo>
                      <a:pt x="505" y="1"/>
                    </a:lnTo>
                    <a:lnTo>
                      <a:pt x="506" y="0"/>
                    </a:lnTo>
                    <a:lnTo>
                      <a:pt x="508" y="0"/>
                    </a:lnTo>
                    <a:lnTo>
                      <a:pt x="508" y="0"/>
                    </a:lnTo>
                    <a:close/>
                    <a:moveTo>
                      <a:pt x="569" y="0"/>
                    </a:moveTo>
                    <a:lnTo>
                      <a:pt x="597" y="0"/>
                    </a:lnTo>
                    <a:lnTo>
                      <a:pt x="598" y="0"/>
                    </a:lnTo>
                    <a:lnTo>
                      <a:pt x="600" y="1"/>
                    </a:lnTo>
                    <a:lnTo>
                      <a:pt x="601" y="3"/>
                    </a:lnTo>
                    <a:lnTo>
                      <a:pt x="601" y="4"/>
                    </a:lnTo>
                    <a:lnTo>
                      <a:pt x="601" y="5"/>
                    </a:lnTo>
                    <a:lnTo>
                      <a:pt x="600" y="7"/>
                    </a:lnTo>
                    <a:lnTo>
                      <a:pt x="598" y="8"/>
                    </a:lnTo>
                    <a:lnTo>
                      <a:pt x="597" y="8"/>
                    </a:lnTo>
                    <a:lnTo>
                      <a:pt x="569" y="8"/>
                    </a:lnTo>
                    <a:lnTo>
                      <a:pt x="568" y="8"/>
                    </a:lnTo>
                    <a:lnTo>
                      <a:pt x="567" y="7"/>
                    </a:lnTo>
                    <a:lnTo>
                      <a:pt x="567" y="5"/>
                    </a:lnTo>
                    <a:lnTo>
                      <a:pt x="565" y="4"/>
                    </a:lnTo>
                    <a:lnTo>
                      <a:pt x="567" y="3"/>
                    </a:lnTo>
                    <a:lnTo>
                      <a:pt x="567" y="1"/>
                    </a:lnTo>
                    <a:lnTo>
                      <a:pt x="568" y="0"/>
                    </a:lnTo>
                    <a:lnTo>
                      <a:pt x="569" y="0"/>
                    </a:lnTo>
                    <a:lnTo>
                      <a:pt x="569" y="0"/>
                    </a:lnTo>
                    <a:close/>
                    <a:moveTo>
                      <a:pt x="633" y="0"/>
                    </a:moveTo>
                    <a:lnTo>
                      <a:pt x="660" y="0"/>
                    </a:lnTo>
                    <a:lnTo>
                      <a:pt x="662" y="0"/>
                    </a:lnTo>
                    <a:lnTo>
                      <a:pt x="663" y="1"/>
                    </a:lnTo>
                    <a:lnTo>
                      <a:pt x="664" y="3"/>
                    </a:lnTo>
                    <a:lnTo>
                      <a:pt x="664" y="4"/>
                    </a:lnTo>
                    <a:lnTo>
                      <a:pt x="664" y="5"/>
                    </a:lnTo>
                    <a:lnTo>
                      <a:pt x="663" y="7"/>
                    </a:lnTo>
                    <a:lnTo>
                      <a:pt x="662" y="8"/>
                    </a:lnTo>
                    <a:lnTo>
                      <a:pt x="660" y="8"/>
                    </a:lnTo>
                    <a:lnTo>
                      <a:pt x="633" y="8"/>
                    </a:lnTo>
                    <a:lnTo>
                      <a:pt x="631" y="8"/>
                    </a:lnTo>
                    <a:lnTo>
                      <a:pt x="630" y="7"/>
                    </a:lnTo>
                    <a:lnTo>
                      <a:pt x="628" y="5"/>
                    </a:lnTo>
                    <a:lnTo>
                      <a:pt x="628" y="4"/>
                    </a:lnTo>
                    <a:lnTo>
                      <a:pt x="628" y="3"/>
                    </a:lnTo>
                    <a:lnTo>
                      <a:pt x="630" y="1"/>
                    </a:lnTo>
                    <a:lnTo>
                      <a:pt x="631" y="0"/>
                    </a:lnTo>
                    <a:lnTo>
                      <a:pt x="633" y="0"/>
                    </a:lnTo>
                    <a:lnTo>
                      <a:pt x="633" y="0"/>
                    </a:lnTo>
                    <a:close/>
                    <a:moveTo>
                      <a:pt x="696" y="0"/>
                    </a:moveTo>
                    <a:lnTo>
                      <a:pt x="723" y="0"/>
                    </a:lnTo>
                    <a:lnTo>
                      <a:pt x="725" y="0"/>
                    </a:lnTo>
                    <a:lnTo>
                      <a:pt x="726" y="1"/>
                    </a:lnTo>
                    <a:lnTo>
                      <a:pt x="728" y="3"/>
                    </a:lnTo>
                    <a:lnTo>
                      <a:pt x="728" y="4"/>
                    </a:lnTo>
                    <a:lnTo>
                      <a:pt x="728" y="5"/>
                    </a:lnTo>
                    <a:lnTo>
                      <a:pt x="726" y="7"/>
                    </a:lnTo>
                    <a:lnTo>
                      <a:pt x="725" y="8"/>
                    </a:lnTo>
                    <a:lnTo>
                      <a:pt x="723" y="8"/>
                    </a:lnTo>
                    <a:lnTo>
                      <a:pt x="696" y="8"/>
                    </a:lnTo>
                    <a:lnTo>
                      <a:pt x="695" y="8"/>
                    </a:lnTo>
                    <a:lnTo>
                      <a:pt x="693" y="7"/>
                    </a:lnTo>
                    <a:lnTo>
                      <a:pt x="692" y="5"/>
                    </a:lnTo>
                    <a:lnTo>
                      <a:pt x="692" y="4"/>
                    </a:lnTo>
                    <a:lnTo>
                      <a:pt x="692" y="3"/>
                    </a:lnTo>
                    <a:lnTo>
                      <a:pt x="693" y="1"/>
                    </a:lnTo>
                    <a:lnTo>
                      <a:pt x="695" y="0"/>
                    </a:lnTo>
                    <a:lnTo>
                      <a:pt x="696" y="0"/>
                    </a:lnTo>
                    <a:lnTo>
                      <a:pt x="696" y="0"/>
                    </a:lnTo>
                    <a:close/>
                    <a:moveTo>
                      <a:pt x="759" y="0"/>
                    </a:moveTo>
                    <a:lnTo>
                      <a:pt x="785" y="0"/>
                    </a:lnTo>
                    <a:lnTo>
                      <a:pt x="788" y="0"/>
                    </a:lnTo>
                    <a:lnTo>
                      <a:pt x="790" y="1"/>
                    </a:lnTo>
                    <a:lnTo>
                      <a:pt x="790" y="3"/>
                    </a:lnTo>
                    <a:lnTo>
                      <a:pt x="791" y="4"/>
                    </a:lnTo>
                    <a:lnTo>
                      <a:pt x="790" y="5"/>
                    </a:lnTo>
                    <a:lnTo>
                      <a:pt x="790" y="7"/>
                    </a:lnTo>
                    <a:lnTo>
                      <a:pt x="788" y="8"/>
                    </a:lnTo>
                    <a:lnTo>
                      <a:pt x="785" y="8"/>
                    </a:lnTo>
                    <a:lnTo>
                      <a:pt x="759" y="8"/>
                    </a:lnTo>
                    <a:lnTo>
                      <a:pt x="758" y="8"/>
                    </a:lnTo>
                    <a:lnTo>
                      <a:pt x="757" y="7"/>
                    </a:lnTo>
                    <a:lnTo>
                      <a:pt x="755" y="5"/>
                    </a:lnTo>
                    <a:lnTo>
                      <a:pt x="755" y="4"/>
                    </a:lnTo>
                    <a:lnTo>
                      <a:pt x="755" y="3"/>
                    </a:lnTo>
                    <a:lnTo>
                      <a:pt x="757" y="1"/>
                    </a:lnTo>
                    <a:lnTo>
                      <a:pt x="758" y="0"/>
                    </a:lnTo>
                    <a:lnTo>
                      <a:pt x="759" y="0"/>
                    </a:lnTo>
                    <a:lnTo>
                      <a:pt x="759" y="0"/>
                    </a:lnTo>
                    <a:close/>
                    <a:moveTo>
                      <a:pt x="821" y="0"/>
                    </a:moveTo>
                    <a:lnTo>
                      <a:pt x="849" y="0"/>
                    </a:lnTo>
                    <a:lnTo>
                      <a:pt x="850" y="0"/>
                    </a:lnTo>
                    <a:lnTo>
                      <a:pt x="852" y="1"/>
                    </a:lnTo>
                    <a:lnTo>
                      <a:pt x="853" y="3"/>
                    </a:lnTo>
                    <a:lnTo>
                      <a:pt x="853" y="4"/>
                    </a:lnTo>
                    <a:lnTo>
                      <a:pt x="853" y="5"/>
                    </a:lnTo>
                    <a:lnTo>
                      <a:pt x="852" y="7"/>
                    </a:lnTo>
                    <a:lnTo>
                      <a:pt x="850" y="8"/>
                    </a:lnTo>
                    <a:lnTo>
                      <a:pt x="849" y="8"/>
                    </a:lnTo>
                    <a:lnTo>
                      <a:pt x="821" y="8"/>
                    </a:lnTo>
                    <a:lnTo>
                      <a:pt x="820" y="8"/>
                    </a:lnTo>
                    <a:lnTo>
                      <a:pt x="818" y="7"/>
                    </a:lnTo>
                    <a:lnTo>
                      <a:pt x="818" y="5"/>
                    </a:lnTo>
                    <a:lnTo>
                      <a:pt x="817" y="4"/>
                    </a:lnTo>
                    <a:lnTo>
                      <a:pt x="818" y="3"/>
                    </a:lnTo>
                    <a:lnTo>
                      <a:pt x="818" y="1"/>
                    </a:lnTo>
                    <a:lnTo>
                      <a:pt x="820" y="0"/>
                    </a:lnTo>
                    <a:lnTo>
                      <a:pt x="821" y="0"/>
                    </a:lnTo>
                    <a:lnTo>
                      <a:pt x="821" y="0"/>
                    </a:lnTo>
                    <a:close/>
                    <a:moveTo>
                      <a:pt x="885" y="0"/>
                    </a:moveTo>
                    <a:lnTo>
                      <a:pt x="912" y="0"/>
                    </a:lnTo>
                    <a:lnTo>
                      <a:pt x="913" y="0"/>
                    </a:lnTo>
                    <a:lnTo>
                      <a:pt x="915" y="1"/>
                    </a:lnTo>
                    <a:lnTo>
                      <a:pt x="916" y="3"/>
                    </a:lnTo>
                    <a:lnTo>
                      <a:pt x="916" y="4"/>
                    </a:lnTo>
                    <a:lnTo>
                      <a:pt x="916" y="5"/>
                    </a:lnTo>
                    <a:lnTo>
                      <a:pt x="915" y="7"/>
                    </a:lnTo>
                    <a:lnTo>
                      <a:pt x="913" y="8"/>
                    </a:lnTo>
                    <a:lnTo>
                      <a:pt x="912" y="8"/>
                    </a:lnTo>
                    <a:lnTo>
                      <a:pt x="885" y="8"/>
                    </a:lnTo>
                    <a:lnTo>
                      <a:pt x="883" y="8"/>
                    </a:lnTo>
                    <a:lnTo>
                      <a:pt x="882" y="7"/>
                    </a:lnTo>
                    <a:lnTo>
                      <a:pt x="880" y="5"/>
                    </a:lnTo>
                    <a:lnTo>
                      <a:pt x="880" y="4"/>
                    </a:lnTo>
                    <a:lnTo>
                      <a:pt x="880" y="3"/>
                    </a:lnTo>
                    <a:lnTo>
                      <a:pt x="882" y="1"/>
                    </a:lnTo>
                    <a:lnTo>
                      <a:pt x="883" y="0"/>
                    </a:lnTo>
                    <a:lnTo>
                      <a:pt x="885" y="0"/>
                    </a:lnTo>
                    <a:lnTo>
                      <a:pt x="885" y="0"/>
                    </a:lnTo>
                    <a:close/>
                    <a:moveTo>
                      <a:pt x="948" y="0"/>
                    </a:moveTo>
                    <a:lnTo>
                      <a:pt x="975" y="0"/>
                    </a:lnTo>
                    <a:lnTo>
                      <a:pt x="977" y="0"/>
                    </a:lnTo>
                    <a:lnTo>
                      <a:pt x="978" y="1"/>
                    </a:lnTo>
                    <a:lnTo>
                      <a:pt x="980" y="3"/>
                    </a:lnTo>
                    <a:lnTo>
                      <a:pt x="980" y="4"/>
                    </a:lnTo>
                    <a:lnTo>
                      <a:pt x="980" y="5"/>
                    </a:lnTo>
                    <a:lnTo>
                      <a:pt x="978" y="7"/>
                    </a:lnTo>
                    <a:lnTo>
                      <a:pt x="977" y="8"/>
                    </a:lnTo>
                    <a:lnTo>
                      <a:pt x="975" y="8"/>
                    </a:lnTo>
                    <a:lnTo>
                      <a:pt x="948" y="8"/>
                    </a:lnTo>
                    <a:lnTo>
                      <a:pt x="947" y="8"/>
                    </a:lnTo>
                    <a:lnTo>
                      <a:pt x="945" y="7"/>
                    </a:lnTo>
                    <a:lnTo>
                      <a:pt x="944" y="5"/>
                    </a:lnTo>
                    <a:lnTo>
                      <a:pt x="944" y="4"/>
                    </a:lnTo>
                    <a:lnTo>
                      <a:pt x="944" y="3"/>
                    </a:lnTo>
                    <a:lnTo>
                      <a:pt x="945" y="1"/>
                    </a:lnTo>
                    <a:lnTo>
                      <a:pt x="947" y="0"/>
                    </a:lnTo>
                    <a:lnTo>
                      <a:pt x="948" y="0"/>
                    </a:lnTo>
                    <a:lnTo>
                      <a:pt x="948" y="0"/>
                    </a:lnTo>
                    <a:close/>
                    <a:moveTo>
                      <a:pt x="1011" y="0"/>
                    </a:moveTo>
                    <a:lnTo>
                      <a:pt x="1037" y="0"/>
                    </a:lnTo>
                    <a:lnTo>
                      <a:pt x="1040" y="0"/>
                    </a:lnTo>
                    <a:lnTo>
                      <a:pt x="1041" y="1"/>
                    </a:lnTo>
                    <a:lnTo>
                      <a:pt x="1041" y="3"/>
                    </a:lnTo>
                    <a:lnTo>
                      <a:pt x="1043" y="4"/>
                    </a:lnTo>
                    <a:lnTo>
                      <a:pt x="1041" y="5"/>
                    </a:lnTo>
                    <a:lnTo>
                      <a:pt x="1041" y="7"/>
                    </a:lnTo>
                    <a:lnTo>
                      <a:pt x="1040" y="8"/>
                    </a:lnTo>
                    <a:lnTo>
                      <a:pt x="1037" y="8"/>
                    </a:lnTo>
                    <a:lnTo>
                      <a:pt x="1011" y="8"/>
                    </a:lnTo>
                    <a:lnTo>
                      <a:pt x="1010" y="8"/>
                    </a:lnTo>
                    <a:lnTo>
                      <a:pt x="1008" y="7"/>
                    </a:lnTo>
                    <a:lnTo>
                      <a:pt x="1007" y="5"/>
                    </a:lnTo>
                    <a:lnTo>
                      <a:pt x="1007" y="4"/>
                    </a:lnTo>
                    <a:lnTo>
                      <a:pt x="1007" y="3"/>
                    </a:lnTo>
                    <a:lnTo>
                      <a:pt x="1008" y="1"/>
                    </a:lnTo>
                    <a:lnTo>
                      <a:pt x="1010" y="0"/>
                    </a:lnTo>
                    <a:lnTo>
                      <a:pt x="1011" y="0"/>
                    </a:lnTo>
                    <a:lnTo>
                      <a:pt x="1011" y="0"/>
                    </a:lnTo>
                    <a:close/>
                    <a:moveTo>
                      <a:pt x="1073" y="0"/>
                    </a:moveTo>
                    <a:lnTo>
                      <a:pt x="1100" y="0"/>
                    </a:lnTo>
                    <a:lnTo>
                      <a:pt x="1102" y="0"/>
                    </a:lnTo>
                    <a:lnTo>
                      <a:pt x="1103" y="1"/>
                    </a:lnTo>
                    <a:lnTo>
                      <a:pt x="1105" y="3"/>
                    </a:lnTo>
                    <a:lnTo>
                      <a:pt x="1105" y="4"/>
                    </a:lnTo>
                    <a:lnTo>
                      <a:pt x="1105" y="5"/>
                    </a:lnTo>
                    <a:lnTo>
                      <a:pt x="1103" y="7"/>
                    </a:lnTo>
                    <a:lnTo>
                      <a:pt x="1102" y="8"/>
                    </a:lnTo>
                    <a:lnTo>
                      <a:pt x="1100" y="8"/>
                    </a:lnTo>
                    <a:lnTo>
                      <a:pt x="1073" y="8"/>
                    </a:lnTo>
                    <a:lnTo>
                      <a:pt x="1072" y="8"/>
                    </a:lnTo>
                    <a:lnTo>
                      <a:pt x="1070" y="7"/>
                    </a:lnTo>
                    <a:lnTo>
                      <a:pt x="1070" y="5"/>
                    </a:lnTo>
                    <a:lnTo>
                      <a:pt x="1069" y="4"/>
                    </a:lnTo>
                    <a:lnTo>
                      <a:pt x="1070" y="3"/>
                    </a:lnTo>
                    <a:lnTo>
                      <a:pt x="1070" y="1"/>
                    </a:lnTo>
                    <a:lnTo>
                      <a:pt x="1072" y="0"/>
                    </a:lnTo>
                    <a:lnTo>
                      <a:pt x="1073" y="0"/>
                    </a:lnTo>
                    <a:lnTo>
                      <a:pt x="1073" y="0"/>
                    </a:lnTo>
                    <a:close/>
                    <a:moveTo>
                      <a:pt x="1136" y="0"/>
                    </a:moveTo>
                    <a:lnTo>
                      <a:pt x="1164" y="0"/>
                    </a:lnTo>
                    <a:lnTo>
                      <a:pt x="1165" y="0"/>
                    </a:lnTo>
                    <a:lnTo>
                      <a:pt x="1167" y="1"/>
                    </a:lnTo>
                    <a:lnTo>
                      <a:pt x="1168" y="3"/>
                    </a:lnTo>
                    <a:lnTo>
                      <a:pt x="1168" y="4"/>
                    </a:lnTo>
                    <a:lnTo>
                      <a:pt x="1168" y="5"/>
                    </a:lnTo>
                    <a:lnTo>
                      <a:pt x="1167" y="7"/>
                    </a:lnTo>
                    <a:lnTo>
                      <a:pt x="1165" y="8"/>
                    </a:lnTo>
                    <a:lnTo>
                      <a:pt x="1164" y="8"/>
                    </a:lnTo>
                    <a:lnTo>
                      <a:pt x="1136" y="8"/>
                    </a:lnTo>
                    <a:lnTo>
                      <a:pt x="1135" y="8"/>
                    </a:lnTo>
                    <a:lnTo>
                      <a:pt x="1134" y="7"/>
                    </a:lnTo>
                    <a:lnTo>
                      <a:pt x="1132" y="5"/>
                    </a:lnTo>
                    <a:lnTo>
                      <a:pt x="1132" y="4"/>
                    </a:lnTo>
                    <a:lnTo>
                      <a:pt x="1132" y="3"/>
                    </a:lnTo>
                    <a:lnTo>
                      <a:pt x="1134" y="1"/>
                    </a:lnTo>
                    <a:lnTo>
                      <a:pt x="1135" y="0"/>
                    </a:lnTo>
                    <a:lnTo>
                      <a:pt x="1136" y="0"/>
                    </a:lnTo>
                    <a:lnTo>
                      <a:pt x="1136" y="0"/>
                    </a:lnTo>
                    <a:close/>
                    <a:moveTo>
                      <a:pt x="1200" y="0"/>
                    </a:moveTo>
                    <a:lnTo>
                      <a:pt x="1227" y="0"/>
                    </a:lnTo>
                    <a:lnTo>
                      <a:pt x="1229" y="0"/>
                    </a:lnTo>
                    <a:lnTo>
                      <a:pt x="1230" y="1"/>
                    </a:lnTo>
                    <a:lnTo>
                      <a:pt x="1231" y="3"/>
                    </a:lnTo>
                    <a:lnTo>
                      <a:pt x="1231" y="4"/>
                    </a:lnTo>
                    <a:lnTo>
                      <a:pt x="1231" y="5"/>
                    </a:lnTo>
                    <a:lnTo>
                      <a:pt x="1230" y="7"/>
                    </a:lnTo>
                    <a:lnTo>
                      <a:pt x="1229" y="8"/>
                    </a:lnTo>
                    <a:lnTo>
                      <a:pt x="1227" y="8"/>
                    </a:lnTo>
                    <a:lnTo>
                      <a:pt x="1200" y="8"/>
                    </a:lnTo>
                    <a:lnTo>
                      <a:pt x="1198" y="8"/>
                    </a:lnTo>
                    <a:lnTo>
                      <a:pt x="1197" y="7"/>
                    </a:lnTo>
                    <a:lnTo>
                      <a:pt x="1195" y="5"/>
                    </a:lnTo>
                    <a:lnTo>
                      <a:pt x="1195" y="4"/>
                    </a:lnTo>
                    <a:lnTo>
                      <a:pt x="1195" y="3"/>
                    </a:lnTo>
                    <a:lnTo>
                      <a:pt x="1197" y="1"/>
                    </a:lnTo>
                    <a:lnTo>
                      <a:pt x="1198" y="0"/>
                    </a:lnTo>
                    <a:lnTo>
                      <a:pt x="1200" y="0"/>
                    </a:lnTo>
                    <a:lnTo>
                      <a:pt x="1200" y="0"/>
                    </a:lnTo>
                    <a:close/>
                    <a:moveTo>
                      <a:pt x="1263" y="0"/>
                    </a:moveTo>
                    <a:lnTo>
                      <a:pt x="1289" y="0"/>
                    </a:lnTo>
                    <a:lnTo>
                      <a:pt x="1292" y="0"/>
                    </a:lnTo>
                    <a:lnTo>
                      <a:pt x="1293" y="1"/>
                    </a:lnTo>
                    <a:lnTo>
                      <a:pt x="1293" y="3"/>
                    </a:lnTo>
                    <a:lnTo>
                      <a:pt x="1295" y="4"/>
                    </a:lnTo>
                    <a:lnTo>
                      <a:pt x="1293" y="5"/>
                    </a:lnTo>
                    <a:lnTo>
                      <a:pt x="1293" y="7"/>
                    </a:lnTo>
                    <a:lnTo>
                      <a:pt x="1292" y="8"/>
                    </a:lnTo>
                    <a:lnTo>
                      <a:pt x="1289" y="8"/>
                    </a:lnTo>
                    <a:lnTo>
                      <a:pt x="1263" y="8"/>
                    </a:lnTo>
                    <a:lnTo>
                      <a:pt x="1262" y="8"/>
                    </a:lnTo>
                    <a:lnTo>
                      <a:pt x="1260" y="7"/>
                    </a:lnTo>
                    <a:lnTo>
                      <a:pt x="1259" y="5"/>
                    </a:lnTo>
                    <a:lnTo>
                      <a:pt x="1259" y="4"/>
                    </a:lnTo>
                    <a:lnTo>
                      <a:pt x="1259" y="3"/>
                    </a:lnTo>
                    <a:lnTo>
                      <a:pt x="1260" y="1"/>
                    </a:lnTo>
                    <a:lnTo>
                      <a:pt x="1262" y="0"/>
                    </a:lnTo>
                    <a:lnTo>
                      <a:pt x="1263" y="0"/>
                    </a:lnTo>
                    <a:lnTo>
                      <a:pt x="1263" y="0"/>
                    </a:lnTo>
                    <a:close/>
                    <a:moveTo>
                      <a:pt x="1325" y="0"/>
                    </a:moveTo>
                    <a:lnTo>
                      <a:pt x="1352" y="0"/>
                    </a:lnTo>
                    <a:lnTo>
                      <a:pt x="1354" y="0"/>
                    </a:lnTo>
                    <a:lnTo>
                      <a:pt x="1355" y="1"/>
                    </a:lnTo>
                    <a:lnTo>
                      <a:pt x="1357" y="3"/>
                    </a:lnTo>
                    <a:lnTo>
                      <a:pt x="1357" y="4"/>
                    </a:lnTo>
                    <a:lnTo>
                      <a:pt x="1357" y="5"/>
                    </a:lnTo>
                    <a:lnTo>
                      <a:pt x="1355" y="7"/>
                    </a:lnTo>
                    <a:lnTo>
                      <a:pt x="1354" y="8"/>
                    </a:lnTo>
                    <a:lnTo>
                      <a:pt x="1352" y="8"/>
                    </a:lnTo>
                    <a:lnTo>
                      <a:pt x="1325" y="8"/>
                    </a:lnTo>
                    <a:lnTo>
                      <a:pt x="1324" y="8"/>
                    </a:lnTo>
                    <a:lnTo>
                      <a:pt x="1322" y="7"/>
                    </a:lnTo>
                    <a:lnTo>
                      <a:pt x="1322" y="5"/>
                    </a:lnTo>
                    <a:lnTo>
                      <a:pt x="1321" y="4"/>
                    </a:lnTo>
                    <a:lnTo>
                      <a:pt x="1322" y="3"/>
                    </a:lnTo>
                    <a:lnTo>
                      <a:pt x="1322" y="1"/>
                    </a:lnTo>
                    <a:lnTo>
                      <a:pt x="1324" y="0"/>
                    </a:lnTo>
                    <a:lnTo>
                      <a:pt x="1325" y="0"/>
                    </a:lnTo>
                    <a:lnTo>
                      <a:pt x="1325" y="0"/>
                    </a:lnTo>
                    <a:close/>
                    <a:moveTo>
                      <a:pt x="1388" y="0"/>
                    </a:moveTo>
                    <a:lnTo>
                      <a:pt x="1416" y="0"/>
                    </a:lnTo>
                    <a:lnTo>
                      <a:pt x="1417" y="0"/>
                    </a:lnTo>
                    <a:lnTo>
                      <a:pt x="1418" y="1"/>
                    </a:lnTo>
                    <a:lnTo>
                      <a:pt x="1420" y="3"/>
                    </a:lnTo>
                    <a:lnTo>
                      <a:pt x="1420" y="4"/>
                    </a:lnTo>
                    <a:lnTo>
                      <a:pt x="1420" y="5"/>
                    </a:lnTo>
                    <a:lnTo>
                      <a:pt x="1418" y="7"/>
                    </a:lnTo>
                    <a:lnTo>
                      <a:pt x="1417" y="8"/>
                    </a:lnTo>
                    <a:lnTo>
                      <a:pt x="1416" y="8"/>
                    </a:lnTo>
                    <a:lnTo>
                      <a:pt x="1388" y="8"/>
                    </a:lnTo>
                    <a:lnTo>
                      <a:pt x="1387" y="8"/>
                    </a:lnTo>
                    <a:lnTo>
                      <a:pt x="1385" y="7"/>
                    </a:lnTo>
                    <a:lnTo>
                      <a:pt x="1384" y="5"/>
                    </a:lnTo>
                    <a:lnTo>
                      <a:pt x="1384" y="4"/>
                    </a:lnTo>
                    <a:lnTo>
                      <a:pt x="1384" y="3"/>
                    </a:lnTo>
                    <a:lnTo>
                      <a:pt x="1385" y="1"/>
                    </a:lnTo>
                    <a:lnTo>
                      <a:pt x="1387" y="0"/>
                    </a:lnTo>
                    <a:lnTo>
                      <a:pt x="1388" y="0"/>
                    </a:lnTo>
                    <a:lnTo>
                      <a:pt x="1388" y="0"/>
                    </a:lnTo>
                    <a:close/>
                    <a:moveTo>
                      <a:pt x="1452" y="0"/>
                    </a:moveTo>
                    <a:lnTo>
                      <a:pt x="1479" y="0"/>
                    </a:lnTo>
                    <a:lnTo>
                      <a:pt x="1480" y="0"/>
                    </a:lnTo>
                    <a:lnTo>
                      <a:pt x="1482" y="1"/>
                    </a:lnTo>
                    <a:lnTo>
                      <a:pt x="1483" y="3"/>
                    </a:lnTo>
                    <a:lnTo>
                      <a:pt x="1483" y="4"/>
                    </a:lnTo>
                    <a:lnTo>
                      <a:pt x="1483" y="5"/>
                    </a:lnTo>
                    <a:lnTo>
                      <a:pt x="1482" y="7"/>
                    </a:lnTo>
                    <a:lnTo>
                      <a:pt x="1480" y="8"/>
                    </a:lnTo>
                    <a:lnTo>
                      <a:pt x="1479" y="8"/>
                    </a:lnTo>
                    <a:lnTo>
                      <a:pt x="1452" y="8"/>
                    </a:lnTo>
                    <a:lnTo>
                      <a:pt x="1450" y="8"/>
                    </a:lnTo>
                    <a:lnTo>
                      <a:pt x="1449" y="7"/>
                    </a:lnTo>
                    <a:lnTo>
                      <a:pt x="1447" y="5"/>
                    </a:lnTo>
                    <a:lnTo>
                      <a:pt x="1447" y="4"/>
                    </a:lnTo>
                    <a:lnTo>
                      <a:pt x="1447" y="3"/>
                    </a:lnTo>
                    <a:lnTo>
                      <a:pt x="1449" y="1"/>
                    </a:lnTo>
                    <a:lnTo>
                      <a:pt x="1450" y="0"/>
                    </a:lnTo>
                    <a:lnTo>
                      <a:pt x="1452" y="0"/>
                    </a:lnTo>
                    <a:lnTo>
                      <a:pt x="1452" y="0"/>
                    </a:lnTo>
                    <a:close/>
                    <a:moveTo>
                      <a:pt x="1515" y="0"/>
                    </a:moveTo>
                    <a:lnTo>
                      <a:pt x="1541" y="0"/>
                    </a:lnTo>
                    <a:lnTo>
                      <a:pt x="1544" y="0"/>
                    </a:lnTo>
                    <a:lnTo>
                      <a:pt x="1545" y="1"/>
                    </a:lnTo>
                    <a:lnTo>
                      <a:pt x="1545" y="3"/>
                    </a:lnTo>
                    <a:lnTo>
                      <a:pt x="1547" y="4"/>
                    </a:lnTo>
                    <a:lnTo>
                      <a:pt x="1545" y="5"/>
                    </a:lnTo>
                    <a:lnTo>
                      <a:pt x="1545" y="7"/>
                    </a:lnTo>
                    <a:lnTo>
                      <a:pt x="1544" y="8"/>
                    </a:lnTo>
                    <a:lnTo>
                      <a:pt x="1541" y="8"/>
                    </a:lnTo>
                    <a:lnTo>
                      <a:pt x="1515" y="8"/>
                    </a:lnTo>
                    <a:lnTo>
                      <a:pt x="1513" y="8"/>
                    </a:lnTo>
                    <a:lnTo>
                      <a:pt x="1512" y="7"/>
                    </a:lnTo>
                    <a:lnTo>
                      <a:pt x="1511" y="5"/>
                    </a:lnTo>
                    <a:lnTo>
                      <a:pt x="1511" y="4"/>
                    </a:lnTo>
                    <a:lnTo>
                      <a:pt x="1511" y="3"/>
                    </a:lnTo>
                    <a:lnTo>
                      <a:pt x="1512" y="1"/>
                    </a:lnTo>
                    <a:lnTo>
                      <a:pt x="1513" y="0"/>
                    </a:lnTo>
                    <a:lnTo>
                      <a:pt x="1515" y="0"/>
                    </a:lnTo>
                    <a:lnTo>
                      <a:pt x="1515" y="0"/>
                    </a:lnTo>
                    <a:close/>
                    <a:moveTo>
                      <a:pt x="1577" y="0"/>
                    </a:moveTo>
                    <a:lnTo>
                      <a:pt x="1604" y="0"/>
                    </a:lnTo>
                    <a:lnTo>
                      <a:pt x="1606" y="0"/>
                    </a:lnTo>
                    <a:lnTo>
                      <a:pt x="1607" y="1"/>
                    </a:lnTo>
                    <a:lnTo>
                      <a:pt x="1608" y="3"/>
                    </a:lnTo>
                    <a:lnTo>
                      <a:pt x="1608" y="4"/>
                    </a:lnTo>
                    <a:lnTo>
                      <a:pt x="1608" y="5"/>
                    </a:lnTo>
                    <a:lnTo>
                      <a:pt x="1607" y="7"/>
                    </a:lnTo>
                    <a:lnTo>
                      <a:pt x="1606" y="8"/>
                    </a:lnTo>
                    <a:lnTo>
                      <a:pt x="1604" y="8"/>
                    </a:lnTo>
                    <a:lnTo>
                      <a:pt x="1577" y="8"/>
                    </a:lnTo>
                    <a:lnTo>
                      <a:pt x="1575" y="8"/>
                    </a:lnTo>
                    <a:lnTo>
                      <a:pt x="1574" y="7"/>
                    </a:lnTo>
                    <a:lnTo>
                      <a:pt x="1574" y="5"/>
                    </a:lnTo>
                    <a:lnTo>
                      <a:pt x="1572" y="4"/>
                    </a:lnTo>
                    <a:lnTo>
                      <a:pt x="1574" y="3"/>
                    </a:lnTo>
                    <a:lnTo>
                      <a:pt x="1574" y="1"/>
                    </a:lnTo>
                    <a:lnTo>
                      <a:pt x="1575" y="0"/>
                    </a:lnTo>
                    <a:lnTo>
                      <a:pt x="1577" y="0"/>
                    </a:lnTo>
                    <a:lnTo>
                      <a:pt x="1577" y="0"/>
                    </a:lnTo>
                    <a:close/>
                    <a:moveTo>
                      <a:pt x="1640" y="0"/>
                    </a:moveTo>
                    <a:lnTo>
                      <a:pt x="1667" y="0"/>
                    </a:lnTo>
                    <a:lnTo>
                      <a:pt x="1669" y="0"/>
                    </a:lnTo>
                    <a:lnTo>
                      <a:pt x="1670" y="1"/>
                    </a:lnTo>
                    <a:lnTo>
                      <a:pt x="1672" y="3"/>
                    </a:lnTo>
                    <a:lnTo>
                      <a:pt x="1672" y="4"/>
                    </a:lnTo>
                    <a:lnTo>
                      <a:pt x="1672" y="5"/>
                    </a:lnTo>
                    <a:lnTo>
                      <a:pt x="1670" y="7"/>
                    </a:lnTo>
                    <a:lnTo>
                      <a:pt x="1669" y="8"/>
                    </a:lnTo>
                    <a:lnTo>
                      <a:pt x="1667" y="8"/>
                    </a:lnTo>
                    <a:lnTo>
                      <a:pt x="1640" y="8"/>
                    </a:lnTo>
                    <a:lnTo>
                      <a:pt x="1639" y="8"/>
                    </a:lnTo>
                    <a:lnTo>
                      <a:pt x="1637" y="7"/>
                    </a:lnTo>
                    <a:lnTo>
                      <a:pt x="1636" y="5"/>
                    </a:lnTo>
                    <a:lnTo>
                      <a:pt x="1636" y="4"/>
                    </a:lnTo>
                    <a:lnTo>
                      <a:pt x="1636" y="3"/>
                    </a:lnTo>
                    <a:lnTo>
                      <a:pt x="1637" y="1"/>
                    </a:lnTo>
                    <a:lnTo>
                      <a:pt x="1639" y="0"/>
                    </a:lnTo>
                    <a:lnTo>
                      <a:pt x="1640" y="0"/>
                    </a:lnTo>
                    <a:lnTo>
                      <a:pt x="1640" y="0"/>
                    </a:lnTo>
                    <a:close/>
                    <a:moveTo>
                      <a:pt x="1703" y="0"/>
                    </a:moveTo>
                    <a:lnTo>
                      <a:pt x="1731" y="0"/>
                    </a:lnTo>
                    <a:lnTo>
                      <a:pt x="1732" y="0"/>
                    </a:lnTo>
                    <a:lnTo>
                      <a:pt x="1734" y="1"/>
                    </a:lnTo>
                    <a:lnTo>
                      <a:pt x="1735" y="3"/>
                    </a:lnTo>
                    <a:lnTo>
                      <a:pt x="1735" y="4"/>
                    </a:lnTo>
                    <a:lnTo>
                      <a:pt x="1735" y="5"/>
                    </a:lnTo>
                    <a:lnTo>
                      <a:pt x="1734" y="7"/>
                    </a:lnTo>
                    <a:lnTo>
                      <a:pt x="1732" y="8"/>
                    </a:lnTo>
                    <a:lnTo>
                      <a:pt x="1731" y="8"/>
                    </a:lnTo>
                    <a:lnTo>
                      <a:pt x="1703" y="8"/>
                    </a:lnTo>
                    <a:lnTo>
                      <a:pt x="1702" y="8"/>
                    </a:lnTo>
                    <a:lnTo>
                      <a:pt x="1701" y="7"/>
                    </a:lnTo>
                    <a:lnTo>
                      <a:pt x="1699" y="5"/>
                    </a:lnTo>
                    <a:lnTo>
                      <a:pt x="1699" y="4"/>
                    </a:lnTo>
                    <a:lnTo>
                      <a:pt x="1699" y="3"/>
                    </a:lnTo>
                    <a:lnTo>
                      <a:pt x="1701" y="1"/>
                    </a:lnTo>
                    <a:lnTo>
                      <a:pt x="1702" y="0"/>
                    </a:lnTo>
                    <a:lnTo>
                      <a:pt x="1703" y="0"/>
                    </a:lnTo>
                    <a:lnTo>
                      <a:pt x="1703" y="0"/>
                    </a:lnTo>
                    <a:close/>
                    <a:moveTo>
                      <a:pt x="1767" y="0"/>
                    </a:moveTo>
                    <a:lnTo>
                      <a:pt x="1793" y="0"/>
                    </a:lnTo>
                    <a:lnTo>
                      <a:pt x="1796" y="0"/>
                    </a:lnTo>
                    <a:lnTo>
                      <a:pt x="1797" y="1"/>
                    </a:lnTo>
                    <a:lnTo>
                      <a:pt x="1797" y="3"/>
                    </a:lnTo>
                    <a:lnTo>
                      <a:pt x="1798" y="4"/>
                    </a:lnTo>
                    <a:lnTo>
                      <a:pt x="1797" y="5"/>
                    </a:lnTo>
                    <a:lnTo>
                      <a:pt x="1797" y="7"/>
                    </a:lnTo>
                    <a:lnTo>
                      <a:pt x="1796" y="8"/>
                    </a:lnTo>
                    <a:lnTo>
                      <a:pt x="1793" y="8"/>
                    </a:lnTo>
                    <a:lnTo>
                      <a:pt x="1767" y="8"/>
                    </a:lnTo>
                    <a:lnTo>
                      <a:pt x="1765" y="8"/>
                    </a:lnTo>
                    <a:lnTo>
                      <a:pt x="1764" y="7"/>
                    </a:lnTo>
                    <a:lnTo>
                      <a:pt x="1762" y="5"/>
                    </a:lnTo>
                    <a:lnTo>
                      <a:pt x="1762" y="4"/>
                    </a:lnTo>
                    <a:lnTo>
                      <a:pt x="1762" y="3"/>
                    </a:lnTo>
                    <a:lnTo>
                      <a:pt x="1764" y="1"/>
                    </a:lnTo>
                    <a:lnTo>
                      <a:pt x="1765" y="0"/>
                    </a:lnTo>
                    <a:lnTo>
                      <a:pt x="1767" y="0"/>
                    </a:lnTo>
                    <a:lnTo>
                      <a:pt x="1767" y="0"/>
                    </a:lnTo>
                    <a:close/>
                    <a:moveTo>
                      <a:pt x="1829" y="0"/>
                    </a:moveTo>
                    <a:lnTo>
                      <a:pt x="1856" y="0"/>
                    </a:lnTo>
                    <a:lnTo>
                      <a:pt x="1857" y="0"/>
                    </a:lnTo>
                    <a:lnTo>
                      <a:pt x="1859" y="1"/>
                    </a:lnTo>
                    <a:lnTo>
                      <a:pt x="1860" y="3"/>
                    </a:lnTo>
                    <a:lnTo>
                      <a:pt x="1860" y="4"/>
                    </a:lnTo>
                    <a:lnTo>
                      <a:pt x="1860" y="5"/>
                    </a:lnTo>
                    <a:lnTo>
                      <a:pt x="1859" y="7"/>
                    </a:lnTo>
                    <a:lnTo>
                      <a:pt x="1857" y="8"/>
                    </a:lnTo>
                    <a:lnTo>
                      <a:pt x="1856" y="8"/>
                    </a:lnTo>
                    <a:lnTo>
                      <a:pt x="1829" y="8"/>
                    </a:lnTo>
                    <a:lnTo>
                      <a:pt x="1827" y="8"/>
                    </a:lnTo>
                    <a:lnTo>
                      <a:pt x="1826" y="7"/>
                    </a:lnTo>
                    <a:lnTo>
                      <a:pt x="1826" y="5"/>
                    </a:lnTo>
                    <a:lnTo>
                      <a:pt x="1824" y="4"/>
                    </a:lnTo>
                    <a:lnTo>
                      <a:pt x="1826" y="3"/>
                    </a:lnTo>
                    <a:lnTo>
                      <a:pt x="1826" y="1"/>
                    </a:lnTo>
                    <a:lnTo>
                      <a:pt x="1827" y="0"/>
                    </a:lnTo>
                    <a:lnTo>
                      <a:pt x="1829" y="0"/>
                    </a:lnTo>
                    <a:lnTo>
                      <a:pt x="1829" y="0"/>
                    </a:lnTo>
                    <a:close/>
                    <a:moveTo>
                      <a:pt x="1892" y="0"/>
                    </a:moveTo>
                    <a:lnTo>
                      <a:pt x="1903" y="0"/>
                    </a:lnTo>
                    <a:lnTo>
                      <a:pt x="1905" y="0"/>
                    </a:lnTo>
                    <a:lnTo>
                      <a:pt x="1906" y="1"/>
                    </a:lnTo>
                    <a:lnTo>
                      <a:pt x="1908" y="3"/>
                    </a:lnTo>
                    <a:lnTo>
                      <a:pt x="1908" y="4"/>
                    </a:lnTo>
                    <a:lnTo>
                      <a:pt x="1908" y="5"/>
                    </a:lnTo>
                    <a:lnTo>
                      <a:pt x="1906" y="7"/>
                    </a:lnTo>
                    <a:lnTo>
                      <a:pt x="1905" y="8"/>
                    </a:lnTo>
                    <a:lnTo>
                      <a:pt x="1903" y="8"/>
                    </a:lnTo>
                    <a:lnTo>
                      <a:pt x="1892" y="8"/>
                    </a:lnTo>
                    <a:lnTo>
                      <a:pt x="1890" y="8"/>
                    </a:lnTo>
                    <a:lnTo>
                      <a:pt x="1889" y="7"/>
                    </a:lnTo>
                    <a:lnTo>
                      <a:pt x="1888" y="5"/>
                    </a:lnTo>
                    <a:lnTo>
                      <a:pt x="1888" y="4"/>
                    </a:lnTo>
                    <a:lnTo>
                      <a:pt x="1888" y="3"/>
                    </a:lnTo>
                    <a:lnTo>
                      <a:pt x="1889" y="1"/>
                    </a:lnTo>
                    <a:lnTo>
                      <a:pt x="1890" y="0"/>
                    </a:lnTo>
                    <a:lnTo>
                      <a:pt x="1892" y="0"/>
                    </a:lnTo>
                    <a:lnTo>
                      <a:pt x="1892" y="0"/>
                    </a:lnTo>
                    <a:close/>
                  </a:path>
                </a:pathLst>
              </a:custGeom>
              <a:solidFill>
                <a:srgbClr val="000000"/>
              </a:solidFill>
              <a:ln w="15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0" name="Freeform 25"/>
              <p:cNvSpPr>
                <a:spLocks noEditPoints="1"/>
              </p:cNvSpPr>
              <p:nvPr/>
            </p:nvSpPr>
            <p:spPr bwMode="auto">
              <a:xfrm>
                <a:off x="105" y="3691"/>
                <a:ext cx="1686" cy="7"/>
              </a:xfrm>
              <a:custGeom>
                <a:avLst/>
                <a:gdLst/>
                <a:ahLst/>
                <a:cxnLst>
                  <a:cxn ang="0">
                    <a:pos x="30" y="8"/>
                  </a:cxn>
                  <a:cxn ang="0">
                    <a:pos x="4" y="0"/>
                  </a:cxn>
                  <a:cxn ang="0">
                    <a:pos x="93" y="8"/>
                  </a:cxn>
                  <a:cxn ang="0">
                    <a:pos x="66" y="0"/>
                  </a:cxn>
                  <a:cxn ang="0">
                    <a:pos x="156" y="8"/>
                  </a:cxn>
                  <a:cxn ang="0">
                    <a:pos x="129" y="0"/>
                  </a:cxn>
                  <a:cxn ang="0">
                    <a:pos x="220" y="8"/>
                  </a:cxn>
                  <a:cxn ang="0">
                    <a:pos x="192" y="0"/>
                  </a:cxn>
                  <a:cxn ang="0">
                    <a:pos x="282" y="8"/>
                  </a:cxn>
                  <a:cxn ang="0">
                    <a:pos x="256" y="0"/>
                  </a:cxn>
                  <a:cxn ang="0">
                    <a:pos x="345" y="8"/>
                  </a:cxn>
                  <a:cxn ang="0">
                    <a:pos x="318" y="0"/>
                  </a:cxn>
                  <a:cxn ang="0">
                    <a:pos x="408" y="8"/>
                  </a:cxn>
                  <a:cxn ang="0">
                    <a:pos x="381" y="0"/>
                  </a:cxn>
                  <a:cxn ang="0">
                    <a:pos x="472" y="8"/>
                  </a:cxn>
                  <a:cxn ang="0">
                    <a:pos x="444" y="0"/>
                  </a:cxn>
                  <a:cxn ang="0">
                    <a:pos x="534" y="8"/>
                  </a:cxn>
                  <a:cxn ang="0">
                    <a:pos x="508" y="0"/>
                  </a:cxn>
                  <a:cxn ang="0">
                    <a:pos x="597" y="8"/>
                  </a:cxn>
                  <a:cxn ang="0">
                    <a:pos x="569" y="0"/>
                  </a:cxn>
                  <a:cxn ang="0">
                    <a:pos x="660" y="8"/>
                  </a:cxn>
                  <a:cxn ang="0">
                    <a:pos x="633" y="0"/>
                  </a:cxn>
                  <a:cxn ang="0">
                    <a:pos x="723" y="8"/>
                  </a:cxn>
                  <a:cxn ang="0">
                    <a:pos x="696" y="0"/>
                  </a:cxn>
                  <a:cxn ang="0">
                    <a:pos x="785" y="8"/>
                  </a:cxn>
                  <a:cxn ang="0">
                    <a:pos x="759" y="0"/>
                  </a:cxn>
                  <a:cxn ang="0">
                    <a:pos x="849" y="8"/>
                  </a:cxn>
                  <a:cxn ang="0">
                    <a:pos x="821" y="0"/>
                  </a:cxn>
                  <a:cxn ang="0">
                    <a:pos x="912" y="8"/>
                  </a:cxn>
                  <a:cxn ang="0">
                    <a:pos x="885" y="0"/>
                  </a:cxn>
                  <a:cxn ang="0">
                    <a:pos x="975" y="8"/>
                  </a:cxn>
                  <a:cxn ang="0">
                    <a:pos x="948" y="0"/>
                  </a:cxn>
                  <a:cxn ang="0">
                    <a:pos x="1037" y="8"/>
                  </a:cxn>
                  <a:cxn ang="0">
                    <a:pos x="1011" y="0"/>
                  </a:cxn>
                  <a:cxn ang="0">
                    <a:pos x="1100" y="8"/>
                  </a:cxn>
                  <a:cxn ang="0">
                    <a:pos x="1073" y="0"/>
                  </a:cxn>
                  <a:cxn ang="0">
                    <a:pos x="1164" y="8"/>
                  </a:cxn>
                  <a:cxn ang="0">
                    <a:pos x="1136" y="0"/>
                  </a:cxn>
                  <a:cxn ang="0">
                    <a:pos x="1227" y="8"/>
                  </a:cxn>
                  <a:cxn ang="0">
                    <a:pos x="1200" y="0"/>
                  </a:cxn>
                  <a:cxn ang="0">
                    <a:pos x="1289" y="8"/>
                  </a:cxn>
                  <a:cxn ang="0">
                    <a:pos x="1263" y="0"/>
                  </a:cxn>
                  <a:cxn ang="0">
                    <a:pos x="1352" y="8"/>
                  </a:cxn>
                  <a:cxn ang="0">
                    <a:pos x="1325" y="0"/>
                  </a:cxn>
                  <a:cxn ang="0">
                    <a:pos x="1416" y="8"/>
                  </a:cxn>
                  <a:cxn ang="0">
                    <a:pos x="1388" y="0"/>
                  </a:cxn>
                  <a:cxn ang="0">
                    <a:pos x="1479" y="8"/>
                  </a:cxn>
                  <a:cxn ang="0">
                    <a:pos x="1452" y="0"/>
                  </a:cxn>
                  <a:cxn ang="0">
                    <a:pos x="1541" y="8"/>
                  </a:cxn>
                  <a:cxn ang="0">
                    <a:pos x="1515" y="0"/>
                  </a:cxn>
                  <a:cxn ang="0">
                    <a:pos x="1604" y="8"/>
                  </a:cxn>
                  <a:cxn ang="0">
                    <a:pos x="1577" y="0"/>
                  </a:cxn>
                  <a:cxn ang="0">
                    <a:pos x="1667" y="8"/>
                  </a:cxn>
                  <a:cxn ang="0">
                    <a:pos x="1640" y="0"/>
                  </a:cxn>
                  <a:cxn ang="0">
                    <a:pos x="1731" y="8"/>
                  </a:cxn>
                  <a:cxn ang="0">
                    <a:pos x="1703" y="0"/>
                  </a:cxn>
                  <a:cxn ang="0">
                    <a:pos x="1793" y="8"/>
                  </a:cxn>
                  <a:cxn ang="0">
                    <a:pos x="1767" y="0"/>
                  </a:cxn>
                  <a:cxn ang="0">
                    <a:pos x="1856" y="8"/>
                  </a:cxn>
                  <a:cxn ang="0">
                    <a:pos x="1829" y="0"/>
                  </a:cxn>
                  <a:cxn ang="0">
                    <a:pos x="1903" y="8"/>
                  </a:cxn>
                  <a:cxn ang="0">
                    <a:pos x="1892" y="0"/>
                  </a:cxn>
                </a:cxnLst>
                <a:rect l="0" t="0" r="r" b="b"/>
                <a:pathLst>
                  <a:path w="1908" h="8">
                    <a:moveTo>
                      <a:pt x="4" y="0"/>
                    </a:moveTo>
                    <a:lnTo>
                      <a:pt x="30" y="0"/>
                    </a:lnTo>
                    <a:lnTo>
                      <a:pt x="33" y="0"/>
                    </a:lnTo>
                    <a:lnTo>
                      <a:pt x="34" y="1"/>
                    </a:lnTo>
                    <a:lnTo>
                      <a:pt x="34" y="2"/>
                    </a:lnTo>
                    <a:lnTo>
                      <a:pt x="36" y="4"/>
                    </a:lnTo>
                    <a:lnTo>
                      <a:pt x="34" y="5"/>
                    </a:lnTo>
                    <a:lnTo>
                      <a:pt x="34" y="7"/>
                    </a:lnTo>
                    <a:lnTo>
                      <a:pt x="33" y="8"/>
                    </a:lnTo>
                    <a:lnTo>
                      <a:pt x="30" y="8"/>
                    </a:lnTo>
                    <a:lnTo>
                      <a:pt x="4" y="8"/>
                    </a:lnTo>
                    <a:lnTo>
                      <a:pt x="3" y="8"/>
                    </a:lnTo>
                    <a:lnTo>
                      <a:pt x="1" y="7"/>
                    </a:lnTo>
                    <a:lnTo>
                      <a:pt x="0" y="5"/>
                    </a:lnTo>
                    <a:lnTo>
                      <a:pt x="0" y="4"/>
                    </a:lnTo>
                    <a:lnTo>
                      <a:pt x="0" y="2"/>
                    </a:lnTo>
                    <a:lnTo>
                      <a:pt x="1" y="1"/>
                    </a:lnTo>
                    <a:lnTo>
                      <a:pt x="3" y="0"/>
                    </a:lnTo>
                    <a:lnTo>
                      <a:pt x="4" y="0"/>
                    </a:lnTo>
                    <a:lnTo>
                      <a:pt x="4" y="0"/>
                    </a:lnTo>
                    <a:close/>
                    <a:moveTo>
                      <a:pt x="66" y="0"/>
                    </a:moveTo>
                    <a:lnTo>
                      <a:pt x="93" y="0"/>
                    </a:lnTo>
                    <a:lnTo>
                      <a:pt x="95" y="0"/>
                    </a:lnTo>
                    <a:lnTo>
                      <a:pt x="96" y="1"/>
                    </a:lnTo>
                    <a:lnTo>
                      <a:pt x="97" y="2"/>
                    </a:lnTo>
                    <a:lnTo>
                      <a:pt x="97" y="4"/>
                    </a:lnTo>
                    <a:lnTo>
                      <a:pt x="97" y="5"/>
                    </a:lnTo>
                    <a:lnTo>
                      <a:pt x="96" y="7"/>
                    </a:lnTo>
                    <a:lnTo>
                      <a:pt x="95" y="8"/>
                    </a:lnTo>
                    <a:lnTo>
                      <a:pt x="93" y="8"/>
                    </a:lnTo>
                    <a:lnTo>
                      <a:pt x="66" y="8"/>
                    </a:lnTo>
                    <a:lnTo>
                      <a:pt x="64" y="8"/>
                    </a:lnTo>
                    <a:lnTo>
                      <a:pt x="63" y="7"/>
                    </a:lnTo>
                    <a:lnTo>
                      <a:pt x="63" y="5"/>
                    </a:lnTo>
                    <a:lnTo>
                      <a:pt x="62" y="4"/>
                    </a:lnTo>
                    <a:lnTo>
                      <a:pt x="63" y="2"/>
                    </a:lnTo>
                    <a:lnTo>
                      <a:pt x="63" y="1"/>
                    </a:lnTo>
                    <a:lnTo>
                      <a:pt x="64" y="0"/>
                    </a:lnTo>
                    <a:lnTo>
                      <a:pt x="66" y="0"/>
                    </a:lnTo>
                    <a:lnTo>
                      <a:pt x="66" y="0"/>
                    </a:lnTo>
                    <a:close/>
                    <a:moveTo>
                      <a:pt x="129" y="0"/>
                    </a:moveTo>
                    <a:lnTo>
                      <a:pt x="156" y="0"/>
                    </a:lnTo>
                    <a:lnTo>
                      <a:pt x="158" y="0"/>
                    </a:lnTo>
                    <a:lnTo>
                      <a:pt x="159" y="1"/>
                    </a:lnTo>
                    <a:lnTo>
                      <a:pt x="161" y="2"/>
                    </a:lnTo>
                    <a:lnTo>
                      <a:pt x="161" y="4"/>
                    </a:lnTo>
                    <a:lnTo>
                      <a:pt x="161" y="5"/>
                    </a:lnTo>
                    <a:lnTo>
                      <a:pt x="159" y="7"/>
                    </a:lnTo>
                    <a:lnTo>
                      <a:pt x="158" y="8"/>
                    </a:lnTo>
                    <a:lnTo>
                      <a:pt x="156" y="8"/>
                    </a:lnTo>
                    <a:lnTo>
                      <a:pt x="129" y="8"/>
                    </a:lnTo>
                    <a:lnTo>
                      <a:pt x="128" y="8"/>
                    </a:lnTo>
                    <a:lnTo>
                      <a:pt x="126" y="7"/>
                    </a:lnTo>
                    <a:lnTo>
                      <a:pt x="125" y="5"/>
                    </a:lnTo>
                    <a:lnTo>
                      <a:pt x="125" y="4"/>
                    </a:lnTo>
                    <a:lnTo>
                      <a:pt x="125" y="2"/>
                    </a:lnTo>
                    <a:lnTo>
                      <a:pt x="126" y="1"/>
                    </a:lnTo>
                    <a:lnTo>
                      <a:pt x="128" y="0"/>
                    </a:lnTo>
                    <a:lnTo>
                      <a:pt x="129" y="0"/>
                    </a:lnTo>
                    <a:lnTo>
                      <a:pt x="129" y="0"/>
                    </a:lnTo>
                    <a:close/>
                    <a:moveTo>
                      <a:pt x="192" y="0"/>
                    </a:moveTo>
                    <a:lnTo>
                      <a:pt x="220" y="0"/>
                    </a:lnTo>
                    <a:lnTo>
                      <a:pt x="221" y="0"/>
                    </a:lnTo>
                    <a:lnTo>
                      <a:pt x="223" y="1"/>
                    </a:lnTo>
                    <a:lnTo>
                      <a:pt x="224" y="2"/>
                    </a:lnTo>
                    <a:lnTo>
                      <a:pt x="224" y="4"/>
                    </a:lnTo>
                    <a:lnTo>
                      <a:pt x="224" y="5"/>
                    </a:lnTo>
                    <a:lnTo>
                      <a:pt x="223" y="7"/>
                    </a:lnTo>
                    <a:lnTo>
                      <a:pt x="221" y="8"/>
                    </a:lnTo>
                    <a:lnTo>
                      <a:pt x="220" y="8"/>
                    </a:lnTo>
                    <a:lnTo>
                      <a:pt x="192" y="8"/>
                    </a:lnTo>
                    <a:lnTo>
                      <a:pt x="191" y="8"/>
                    </a:lnTo>
                    <a:lnTo>
                      <a:pt x="190" y="7"/>
                    </a:lnTo>
                    <a:lnTo>
                      <a:pt x="188" y="5"/>
                    </a:lnTo>
                    <a:lnTo>
                      <a:pt x="188" y="4"/>
                    </a:lnTo>
                    <a:lnTo>
                      <a:pt x="188" y="2"/>
                    </a:lnTo>
                    <a:lnTo>
                      <a:pt x="190" y="1"/>
                    </a:lnTo>
                    <a:lnTo>
                      <a:pt x="191" y="0"/>
                    </a:lnTo>
                    <a:lnTo>
                      <a:pt x="192" y="0"/>
                    </a:lnTo>
                    <a:lnTo>
                      <a:pt x="192" y="0"/>
                    </a:lnTo>
                    <a:close/>
                    <a:moveTo>
                      <a:pt x="256" y="0"/>
                    </a:moveTo>
                    <a:lnTo>
                      <a:pt x="282" y="0"/>
                    </a:lnTo>
                    <a:lnTo>
                      <a:pt x="285" y="0"/>
                    </a:lnTo>
                    <a:lnTo>
                      <a:pt x="286" y="1"/>
                    </a:lnTo>
                    <a:lnTo>
                      <a:pt x="286" y="2"/>
                    </a:lnTo>
                    <a:lnTo>
                      <a:pt x="287" y="4"/>
                    </a:lnTo>
                    <a:lnTo>
                      <a:pt x="286" y="5"/>
                    </a:lnTo>
                    <a:lnTo>
                      <a:pt x="286" y="7"/>
                    </a:lnTo>
                    <a:lnTo>
                      <a:pt x="285" y="8"/>
                    </a:lnTo>
                    <a:lnTo>
                      <a:pt x="282" y="8"/>
                    </a:lnTo>
                    <a:lnTo>
                      <a:pt x="256" y="8"/>
                    </a:lnTo>
                    <a:lnTo>
                      <a:pt x="254" y="8"/>
                    </a:lnTo>
                    <a:lnTo>
                      <a:pt x="253" y="7"/>
                    </a:lnTo>
                    <a:lnTo>
                      <a:pt x="251" y="5"/>
                    </a:lnTo>
                    <a:lnTo>
                      <a:pt x="251" y="4"/>
                    </a:lnTo>
                    <a:lnTo>
                      <a:pt x="251" y="2"/>
                    </a:lnTo>
                    <a:lnTo>
                      <a:pt x="253" y="1"/>
                    </a:lnTo>
                    <a:lnTo>
                      <a:pt x="254" y="0"/>
                    </a:lnTo>
                    <a:lnTo>
                      <a:pt x="256" y="0"/>
                    </a:lnTo>
                    <a:lnTo>
                      <a:pt x="256" y="0"/>
                    </a:lnTo>
                    <a:close/>
                    <a:moveTo>
                      <a:pt x="318" y="0"/>
                    </a:moveTo>
                    <a:lnTo>
                      <a:pt x="345" y="0"/>
                    </a:lnTo>
                    <a:lnTo>
                      <a:pt x="346" y="0"/>
                    </a:lnTo>
                    <a:lnTo>
                      <a:pt x="348" y="1"/>
                    </a:lnTo>
                    <a:lnTo>
                      <a:pt x="349" y="2"/>
                    </a:lnTo>
                    <a:lnTo>
                      <a:pt x="349" y="4"/>
                    </a:lnTo>
                    <a:lnTo>
                      <a:pt x="349" y="5"/>
                    </a:lnTo>
                    <a:lnTo>
                      <a:pt x="348" y="7"/>
                    </a:lnTo>
                    <a:lnTo>
                      <a:pt x="346" y="8"/>
                    </a:lnTo>
                    <a:lnTo>
                      <a:pt x="345" y="8"/>
                    </a:lnTo>
                    <a:lnTo>
                      <a:pt x="318" y="8"/>
                    </a:lnTo>
                    <a:lnTo>
                      <a:pt x="316" y="8"/>
                    </a:lnTo>
                    <a:lnTo>
                      <a:pt x="315" y="7"/>
                    </a:lnTo>
                    <a:lnTo>
                      <a:pt x="315" y="5"/>
                    </a:lnTo>
                    <a:lnTo>
                      <a:pt x="313" y="4"/>
                    </a:lnTo>
                    <a:lnTo>
                      <a:pt x="315" y="2"/>
                    </a:lnTo>
                    <a:lnTo>
                      <a:pt x="315" y="1"/>
                    </a:lnTo>
                    <a:lnTo>
                      <a:pt x="316" y="0"/>
                    </a:lnTo>
                    <a:lnTo>
                      <a:pt x="318" y="0"/>
                    </a:lnTo>
                    <a:lnTo>
                      <a:pt x="318" y="0"/>
                    </a:lnTo>
                    <a:close/>
                    <a:moveTo>
                      <a:pt x="381" y="0"/>
                    </a:moveTo>
                    <a:lnTo>
                      <a:pt x="408" y="0"/>
                    </a:lnTo>
                    <a:lnTo>
                      <a:pt x="410" y="0"/>
                    </a:lnTo>
                    <a:lnTo>
                      <a:pt x="411" y="1"/>
                    </a:lnTo>
                    <a:lnTo>
                      <a:pt x="413" y="2"/>
                    </a:lnTo>
                    <a:lnTo>
                      <a:pt x="413" y="4"/>
                    </a:lnTo>
                    <a:lnTo>
                      <a:pt x="413" y="5"/>
                    </a:lnTo>
                    <a:lnTo>
                      <a:pt x="411" y="7"/>
                    </a:lnTo>
                    <a:lnTo>
                      <a:pt x="410" y="8"/>
                    </a:lnTo>
                    <a:lnTo>
                      <a:pt x="408" y="8"/>
                    </a:lnTo>
                    <a:lnTo>
                      <a:pt x="381" y="8"/>
                    </a:lnTo>
                    <a:lnTo>
                      <a:pt x="380" y="8"/>
                    </a:lnTo>
                    <a:lnTo>
                      <a:pt x="378" y="7"/>
                    </a:lnTo>
                    <a:lnTo>
                      <a:pt x="377" y="5"/>
                    </a:lnTo>
                    <a:lnTo>
                      <a:pt x="377" y="4"/>
                    </a:lnTo>
                    <a:lnTo>
                      <a:pt x="377" y="2"/>
                    </a:lnTo>
                    <a:lnTo>
                      <a:pt x="378" y="1"/>
                    </a:lnTo>
                    <a:lnTo>
                      <a:pt x="380" y="0"/>
                    </a:lnTo>
                    <a:lnTo>
                      <a:pt x="381" y="0"/>
                    </a:lnTo>
                    <a:lnTo>
                      <a:pt x="381" y="0"/>
                    </a:lnTo>
                    <a:close/>
                    <a:moveTo>
                      <a:pt x="444" y="0"/>
                    </a:moveTo>
                    <a:lnTo>
                      <a:pt x="472" y="0"/>
                    </a:lnTo>
                    <a:lnTo>
                      <a:pt x="473" y="0"/>
                    </a:lnTo>
                    <a:lnTo>
                      <a:pt x="475" y="1"/>
                    </a:lnTo>
                    <a:lnTo>
                      <a:pt x="476" y="2"/>
                    </a:lnTo>
                    <a:lnTo>
                      <a:pt x="476" y="4"/>
                    </a:lnTo>
                    <a:lnTo>
                      <a:pt x="476" y="5"/>
                    </a:lnTo>
                    <a:lnTo>
                      <a:pt x="475" y="7"/>
                    </a:lnTo>
                    <a:lnTo>
                      <a:pt x="473" y="8"/>
                    </a:lnTo>
                    <a:lnTo>
                      <a:pt x="472" y="8"/>
                    </a:lnTo>
                    <a:lnTo>
                      <a:pt x="444" y="8"/>
                    </a:lnTo>
                    <a:lnTo>
                      <a:pt x="443" y="8"/>
                    </a:lnTo>
                    <a:lnTo>
                      <a:pt x="441" y="7"/>
                    </a:lnTo>
                    <a:lnTo>
                      <a:pt x="440" y="5"/>
                    </a:lnTo>
                    <a:lnTo>
                      <a:pt x="440" y="4"/>
                    </a:lnTo>
                    <a:lnTo>
                      <a:pt x="440" y="2"/>
                    </a:lnTo>
                    <a:lnTo>
                      <a:pt x="441" y="1"/>
                    </a:lnTo>
                    <a:lnTo>
                      <a:pt x="443" y="0"/>
                    </a:lnTo>
                    <a:lnTo>
                      <a:pt x="444" y="0"/>
                    </a:lnTo>
                    <a:lnTo>
                      <a:pt x="444" y="0"/>
                    </a:lnTo>
                    <a:close/>
                    <a:moveTo>
                      <a:pt x="508" y="0"/>
                    </a:moveTo>
                    <a:lnTo>
                      <a:pt x="534" y="0"/>
                    </a:lnTo>
                    <a:lnTo>
                      <a:pt x="536" y="0"/>
                    </a:lnTo>
                    <a:lnTo>
                      <a:pt x="538" y="1"/>
                    </a:lnTo>
                    <a:lnTo>
                      <a:pt x="538" y="2"/>
                    </a:lnTo>
                    <a:lnTo>
                      <a:pt x="539" y="4"/>
                    </a:lnTo>
                    <a:lnTo>
                      <a:pt x="538" y="5"/>
                    </a:lnTo>
                    <a:lnTo>
                      <a:pt x="538" y="7"/>
                    </a:lnTo>
                    <a:lnTo>
                      <a:pt x="536" y="8"/>
                    </a:lnTo>
                    <a:lnTo>
                      <a:pt x="534" y="8"/>
                    </a:lnTo>
                    <a:lnTo>
                      <a:pt x="508" y="8"/>
                    </a:lnTo>
                    <a:lnTo>
                      <a:pt x="506" y="8"/>
                    </a:lnTo>
                    <a:lnTo>
                      <a:pt x="505" y="7"/>
                    </a:lnTo>
                    <a:lnTo>
                      <a:pt x="503" y="5"/>
                    </a:lnTo>
                    <a:lnTo>
                      <a:pt x="503" y="4"/>
                    </a:lnTo>
                    <a:lnTo>
                      <a:pt x="503" y="2"/>
                    </a:lnTo>
                    <a:lnTo>
                      <a:pt x="505" y="1"/>
                    </a:lnTo>
                    <a:lnTo>
                      <a:pt x="506" y="0"/>
                    </a:lnTo>
                    <a:lnTo>
                      <a:pt x="508" y="0"/>
                    </a:lnTo>
                    <a:lnTo>
                      <a:pt x="508" y="0"/>
                    </a:lnTo>
                    <a:close/>
                    <a:moveTo>
                      <a:pt x="569" y="0"/>
                    </a:moveTo>
                    <a:lnTo>
                      <a:pt x="597" y="0"/>
                    </a:lnTo>
                    <a:lnTo>
                      <a:pt x="598" y="0"/>
                    </a:lnTo>
                    <a:lnTo>
                      <a:pt x="600" y="1"/>
                    </a:lnTo>
                    <a:lnTo>
                      <a:pt x="601" y="2"/>
                    </a:lnTo>
                    <a:lnTo>
                      <a:pt x="601" y="4"/>
                    </a:lnTo>
                    <a:lnTo>
                      <a:pt x="601" y="5"/>
                    </a:lnTo>
                    <a:lnTo>
                      <a:pt x="600" y="7"/>
                    </a:lnTo>
                    <a:lnTo>
                      <a:pt x="598" y="8"/>
                    </a:lnTo>
                    <a:lnTo>
                      <a:pt x="597" y="8"/>
                    </a:lnTo>
                    <a:lnTo>
                      <a:pt x="569" y="8"/>
                    </a:lnTo>
                    <a:lnTo>
                      <a:pt x="568" y="8"/>
                    </a:lnTo>
                    <a:lnTo>
                      <a:pt x="567" y="7"/>
                    </a:lnTo>
                    <a:lnTo>
                      <a:pt x="567" y="5"/>
                    </a:lnTo>
                    <a:lnTo>
                      <a:pt x="565" y="4"/>
                    </a:lnTo>
                    <a:lnTo>
                      <a:pt x="567" y="2"/>
                    </a:lnTo>
                    <a:lnTo>
                      <a:pt x="567" y="1"/>
                    </a:lnTo>
                    <a:lnTo>
                      <a:pt x="568" y="0"/>
                    </a:lnTo>
                    <a:lnTo>
                      <a:pt x="569" y="0"/>
                    </a:lnTo>
                    <a:lnTo>
                      <a:pt x="569" y="0"/>
                    </a:lnTo>
                    <a:close/>
                    <a:moveTo>
                      <a:pt x="633" y="0"/>
                    </a:moveTo>
                    <a:lnTo>
                      <a:pt x="660" y="0"/>
                    </a:lnTo>
                    <a:lnTo>
                      <a:pt x="662" y="0"/>
                    </a:lnTo>
                    <a:lnTo>
                      <a:pt x="663" y="1"/>
                    </a:lnTo>
                    <a:lnTo>
                      <a:pt x="664" y="2"/>
                    </a:lnTo>
                    <a:lnTo>
                      <a:pt x="664" y="4"/>
                    </a:lnTo>
                    <a:lnTo>
                      <a:pt x="664" y="5"/>
                    </a:lnTo>
                    <a:lnTo>
                      <a:pt x="663" y="7"/>
                    </a:lnTo>
                    <a:lnTo>
                      <a:pt x="662" y="8"/>
                    </a:lnTo>
                    <a:lnTo>
                      <a:pt x="660" y="8"/>
                    </a:lnTo>
                    <a:lnTo>
                      <a:pt x="633" y="8"/>
                    </a:lnTo>
                    <a:lnTo>
                      <a:pt x="631" y="8"/>
                    </a:lnTo>
                    <a:lnTo>
                      <a:pt x="630" y="7"/>
                    </a:lnTo>
                    <a:lnTo>
                      <a:pt x="628" y="5"/>
                    </a:lnTo>
                    <a:lnTo>
                      <a:pt x="628" y="4"/>
                    </a:lnTo>
                    <a:lnTo>
                      <a:pt x="628" y="2"/>
                    </a:lnTo>
                    <a:lnTo>
                      <a:pt x="630" y="1"/>
                    </a:lnTo>
                    <a:lnTo>
                      <a:pt x="631" y="0"/>
                    </a:lnTo>
                    <a:lnTo>
                      <a:pt x="633" y="0"/>
                    </a:lnTo>
                    <a:lnTo>
                      <a:pt x="633" y="0"/>
                    </a:lnTo>
                    <a:close/>
                    <a:moveTo>
                      <a:pt x="696" y="0"/>
                    </a:moveTo>
                    <a:lnTo>
                      <a:pt x="723" y="0"/>
                    </a:lnTo>
                    <a:lnTo>
                      <a:pt x="725" y="0"/>
                    </a:lnTo>
                    <a:lnTo>
                      <a:pt x="726" y="1"/>
                    </a:lnTo>
                    <a:lnTo>
                      <a:pt x="728" y="2"/>
                    </a:lnTo>
                    <a:lnTo>
                      <a:pt x="728" y="4"/>
                    </a:lnTo>
                    <a:lnTo>
                      <a:pt x="728" y="5"/>
                    </a:lnTo>
                    <a:lnTo>
                      <a:pt x="726" y="7"/>
                    </a:lnTo>
                    <a:lnTo>
                      <a:pt x="725" y="8"/>
                    </a:lnTo>
                    <a:lnTo>
                      <a:pt x="723" y="8"/>
                    </a:lnTo>
                    <a:lnTo>
                      <a:pt x="696" y="8"/>
                    </a:lnTo>
                    <a:lnTo>
                      <a:pt x="695" y="8"/>
                    </a:lnTo>
                    <a:lnTo>
                      <a:pt x="693" y="7"/>
                    </a:lnTo>
                    <a:lnTo>
                      <a:pt x="692" y="5"/>
                    </a:lnTo>
                    <a:lnTo>
                      <a:pt x="692" y="4"/>
                    </a:lnTo>
                    <a:lnTo>
                      <a:pt x="692" y="2"/>
                    </a:lnTo>
                    <a:lnTo>
                      <a:pt x="693" y="1"/>
                    </a:lnTo>
                    <a:lnTo>
                      <a:pt x="695" y="0"/>
                    </a:lnTo>
                    <a:lnTo>
                      <a:pt x="696" y="0"/>
                    </a:lnTo>
                    <a:lnTo>
                      <a:pt x="696" y="0"/>
                    </a:lnTo>
                    <a:close/>
                    <a:moveTo>
                      <a:pt x="759" y="0"/>
                    </a:moveTo>
                    <a:lnTo>
                      <a:pt x="785" y="0"/>
                    </a:lnTo>
                    <a:lnTo>
                      <a:pt x="788" y="0"/>
                    </a:lnTo>
                    <a:lnTo>
                      <a:pt x="790" y="1"/>
                    </a:lnTo>
                    <a:lnTo>
                      <a:pt x="790" y="2"/>
                    </a:lnTo>
                    <a:lnTo>
                      <a:pt x="791" y="4"/>
                    </a:lnTo>
                    <a:lnTo>
                      <a:pt x="790" y="5"/>
                    </a:lnTo>
                    <a:lnTo>
                      <a:pt x="790" y="7"/>
                    </a:lnTo>
                    <a:lnTo>
                      <a:pt x="788" y="8"/>
                    </a:lnTo>
                    <a:lnTo>
                      <a:pt x="785" y="8"/>
                    </a:lnTo>
                    <a:lnTo>
                      <a:pt x="759" y="8"/>
                    </a:lnTo>
                    <a:lnTo>
                      <a:pt x="758" y="8"/>
                    </a:lnTo>
                    <a:lnTo>
                      <a:pt x="757" y="7"/>
                    </a:lnTo>
                    <a:lnTo>
                      <a:pt x="755" y="5"/>
                    </a:lnTo>
                    <a:lnTo>
                      <a:pt x="755" y="4"/>
                    </a:lnTo>
                    <a:lnTo>
                      <a:pt x="755" y="2"/>
                    </a:lnTo>
                    <a:lnTo>
                      <a:pt x="757" y="1"/>
                    </a:lnTo>
                    <a:lnTo>
                      <a:pt x="758" y="0"/>
                    </a:lnTo>
                    <a:lnTo>
                      <a:pt x="759" y="0"/>
                    </a:lnTo>
                    <a:lnTo>
                      <a:pt x="759" y="0"/>
                    </a:lnTo>
                    <a:close/>
                    <a:moveTo>
                      <a:pt x="821" y="0"/>
                    </a:moveTo>
                    <a:lnTo>
                      <a:pt x="849" y="0"/>
                    </a:lnTo>
                    <a:lnTo>
                      <a:pt x="850" y="0"/>
                    </a:lnTo>
                    <a:lnTo>
                      <a:pt x="852" y="1"/>
                    </a:lnTo>
                    <a:lnTo>
                      <a:pt x="853" y="2"/>
                    </a:lnTo>
                    <a:lnTo>
                      <a:pt x="853" y="4"/>
                    </a:lnTo>
                    <a:lnTo>
                      <a:pt x="853" y="5"/>
                    </a:lnTo>
                    <a:lnTo>
                      <a:pt x="852" y="7"/>
                    </a:lnTo>
                    <a:lnTo>
                      <a:pt x="850" y="8"/>
                    </a:lnTo>
                    <a:lnTo>
                      <a:pt x="849" y="8"/>
                    </a:lnTo>
                    <a:lnTo>
                      <a:pt x="821" y="8"/>
                    </a:lnTo>
                    <a:lnTo>
                      <a:pt x="820" y="8"/>
                    </a:lnTo>
                    <a:lnTo>
                      <a:pt x="818" y="7"/>
                    </a:lnTo>
                    <a:lnTo>
                      <a:pt x="818" y="5"/>
                    </a:lnTo>
                    <a:lnTo>
                      <a:pt x="817" y="4"/>
                    </a:lnTo>
                    <a:lnTo>
                      <a:pt x="818" y="2"/>
                    </a:lnTo>
                    <a:lnTo>
                      <a:pt x="818" y="1"/>
                    </a:lnTo>
                    <a:lnTo>
                      <a:pt x="820" y="0"/>
                    </a:lnTo>
                    <a:lnTo>
                      <a:pt x="821" y="0"/>
                    </a:lnTo>
                    <a:lnTo>
                      <a:pt x="821" y="0"/>
                    </a:lnTo>
                    <a:close/>
                    <a:moveTo>
                      <a:pt x="885" y="0"/>
                    </a:moveTo>
                    <a:lnTo>
                      <a:pt x="912" y="0"/>
                    </a:lnTo>
                    <a:lnTo>
                      <a:pt x="913" y="0"/>
                    </a:lnTo>
                    <a:lnTo>
                      <a:pt x="915" y="1"/>
                    </a:lnTo>
                    <a:lnTo>
                      <a:pt x="916" y="2"/>
                    </a:lnTo>
                    <a:lnTo>
                      <a:pt x="916" y="4"/>
                    </a:lnTo>
                    <a:lnTo>
                      <a:pt x="916" y="5"/>
                    </a:lnTo>
                    <a:lnTo>
                      <a:pt x="915" y="7"/>
                    </a:lnTo>
                    <a:lnTo>
                      <a:pt x="913" y="8"/>
                    </a:lnTo>
                    <a:lnTo>
                      <a:pt x="912" y="8"/>
                    </a:lnTo>
                    <a:lnTo>
                      <a:pt x="885" y="8"/>
                    </a:lnTo>
                    <a:lnTo>
                      <a:pt x="883" y="8"/>
                    </a:lnTo>
                    <a:lnTo>
                      <a:pt x="882" y="7"/>
                    </a:lnTo>
                    <a:lnTo>
                      <a:pt x="880" y="5"/>
                    </a:lnTo>
                    <a:lnTo>
                      <a:pt x="880" y="4"/>
                    </a:lnTo>
                    <a:lnTo>
                      <a:pt x="880" y="2"/>
                    </a:lnTo>
                    <a:lnTo>
                      <a:pt x="882" y="1"/>
                    </a:lnTo>
                    <a:lnTo>
                      <a:pt x="883" y="0"/>
                    </a:lnTo>
                    <a:lnTo>
                      <a:pt x="885" y="0"/>
                    </a:lnTo>
                    <a:lnTo>
                      <a:pt x="885" y="0"/>
                    </a:lnTo>
                    <a:close/>
                    <a:moveTo>
                      <a:pt x="948" y="0"/>
                    </a:moveTo>
                    <a:lnTo>
                      <a:pt x="975" y="0"/>
                    </a:lnTo>
                    <a:lnTo>
                      <a:pt x="977" y="0"/>
                    </a:lnTo>
                    <a:lnTo>
                      <a:pt x="978" y="1"/>
                    </a:lnTo>
                    <a:lnTo>
                      <a:pt x="980" y="2"/>
                    </a:lnTo>
                    <a:lnTo>
                      <a:pt x="980" y="4"/>
                    </a:lnTo>
                    <a:lnTo>
                      <a:pt x="980" y="5"/>
                    </a:lnTo>
                    <a:lnTo>
                      <a:pt x="978" y="7"/>
                    </a:lnTo>
                    <a:lnTo>
                      <a:pt x="977" y="8"/>
                    </a:lnTo>
                    <a:lnTo>
                      <a:pt x="975" y="8"/>
                    </a:lnTo>
                    <a:lnTo>
                      <a:pt x="948" y="8"/>
                    </a:lnTo>
                    <a:lnTo>
                      <a:pt x="947" y="8"/>
                    </a:lnTo>
                    <a:lnTo>
                      <a:pt x="945" y="7"/>
                    </a:lnTo>
                    <a:lnTo>
                      <a:pt x="944" y="5"/>
                    </a:lnTo>
                    <a:lnTo>
                      <a:pt x="944" y="4"/>
                    </a:lnTo>
                    <a:lnTo>
                      <a:pt x="944" y="2"/>
                    </a:lnTo>
                    <a:lnTo>
                      <a:pt x="945" y="1"/>
                    </a:lnTo>
                    <a:lnTo>
                      <a:pt x="947" y="0"/>
                    </a:lnTo>
                    <a:lnTo>
                      <a:pt x="948" y="0"/>
                    </a:lnTo>
                    <a:lnTo>
                      <a:pt x="948" y="0"/>
                    </a:lnTo>
                    <a:close/>
                    <a:moveTo>
                      <a:pt x="1011" y="0"/>
                    </a:moveTo>
                    <a:lnTo>
                      <a:pt x="1037" y="0"/>
                    </a:lnTo>
                    <a:lnTo>
                      <a:pt x="1040" y="0"/>
                    </a:lnTo>
                    <a:lnTo>
                      <a:pt x="1041" y="1"/>
                    </a:lnTo>
                    <a:lnTo>
                      <a:pt x="1041" y="2"/>
                    </a:lnTo>
                    <a:lnTo>
                      <a:pt x="1043" y="4"/>
                    </a:lnTo>
                    <a:lnTo>
                      <a:pt x="1041" y="5"/>
                    </a:lnTo>
                    <a:lnTo>
                      <a:pt x="1041" y="7"/>
                    </a:lnTo>
                    <a:lnTo>
                      <a:pt x="1040" y="8"/>
                    </a:lnTo>
                    <a:lnTo>
                      <a:pt x="1037" y="8"/>
                    </a:lnTo>
                    <a:lnTo>
                      <a:pt x="1011" y="8"/>
                    </a:lnTo>
                    <a:lnTo>
                      <a:pt x="1010" y="8"/>
                    </a:lnTo>
                    <a:lnTo>
                      <a:pt x="1008" y="7"/>
                    </a:lnTo>
                    <a:lnTo>
                      <a:pt x="1007" y="5"/>
                    </a:lnTo>
                    <a:lnTo>
                      <a:pt x="1007" y="4"/>
                    </a:lnTo>
                    <a:lnTo>
                      <a:pt x="1007" y="2"/>
                    </a:lnTo>
                    <a:lnTo>
                      <a:pt x="1008" y="1"/>
                    </a:lnTo>
                    <a:lnTo>
                      <a:pt x="1010" y="0"/>
                    </a:lnTo>
                    <a:lnTo>
                      <a:pt x="1011" y="0"/>
                    </a:lnTo>
                    <a:lnTo>
                      <a:pt x="1011" y="0"/>
                    </a:lnTo>
                    <a:close/>
                    <a:moveTo>
                      <a:pt x="1073" y="0"/>
                    </a:moveTo>
                    <a:lnTo>
                      <a:pt x="1100" y="0"/>
                    </a:lnTo>
                    <a:lnTo>
                      <a:pt x="1102" y="0"/>
                    </a:lnTo>
                    <a:lnTo>
                      <a:pt x="1103" y="1"/>
                    </a:lnTo>
                    <a:lnTo>
                      <a:pt x="1105" y="2"/>
                    </a:lnTo>
                    <a:lnTo>
                      <a:pt x="1105" y="4"/>
                    </a:lnTo>
                    <a:lnTo>
                      <a:pt x="1105" y="5"/>
                    </a:lnTo>
                    <a:lnTo>
                      <a:pt x="1103" y="7"/>
                    </a:lnTo>
                    <a:lnTo>
                      <a:pt x="1102" y="8"/>
                    </a:lnTo>
                    <a:lnTo>
                      <a:pt x="1100" y="8"/>
                    </a:lnTo>
                    <a:lnTo>
                      <a:pt x="1073" y="8"/>
                    </a:lnTo>
                    <a:lnTo>
                      <a:pt x="1072" y="8"/>
                    </a:lnTo>
                    <a:lnTo>
                      <a:pt x="1070" y="7"/>
                    </a:lnTo>
                    <a:lnTo>
                      <a:pt x="1070" y="5"/>
                    </a:lnTo>
                    <a:lnTo>
                      <a:pt x="1069" y="4"/>
                    </a:lnTo>
                    <a:lnTo>
                      <a:pt x="1070" y="2"/>
                    </a:lnTo>
                    <a:lnTo>
                      <a:pt x="1070" y="1"/>
                    </a:lnTo>
                    <a:lnTo>
                      <a:pt x="1072" y="0"/>
                    </a:lnTo>
                    <a:lnTo>
                      <a:pt x="1073" y="0"/>
                    </a:lnTo>
                    <a:lnTo>
                      <a:pt x="1073" y="0"/>
                    </a:lnTo>
                    <a:close/>
                    <a:moveTo>
                      <a:pt x="1136" y="0"/>
                    </a:moveTo>
                    <a:lnTo>
                      <a:pt x="1164" y="0"/>
                    </a:lnTo>
                    <a:lnTo>
                      <a:pt x="1165" y="0"/>
                    </a:lnTo>
                    <a:lnTo>
                      <a:pt x="1167" y="1"/>
                    </a:lnTo>
                    <a:lnTo>
                      <a:pt x="1168" y="2"/>
                    </a:lnTo>
                    <a:lnTo>
                      <a:pt x="1168" y="4"/>
                    </a:lnTo>
                    <a:lnTo>
                      <a:pt x="1168" y="5"/>
                    </a:lnTo>
                    <a:lnTo>
                      <a:pt x="1167" y="7"/>
                    </a:lnTo>
                    <a:lnTo>
                      <a:pt x="1165" y="8"/>
                    </a:lnTo>
                    <a:lnTo>
                      <a:pt x="1164" y="8"/>
                    </a:lnTo>
                    <a:lnTo>
                      <a:pt x="1136" y="8"/>
                    </a:lnTo>
                    <a:lnTo>
                      <a:pt x="1135" y="8"/>
                    </a:lnTo>
                    <a:lnTo>
                      <a:pt x="1134" y="7"/>
                    </a:lnTo>
                    <a:lnTo>
                      <a:pt x="1132" y="5"/>
                    </a:lnTo>
                    <a:lnTo>
                      <a:pt x="1132" y="4"/>
                    </a:lnTo>
                    <a:lnTo>
                      <a:pt x="1132" y="2"/>
                    </a:lnTo>
                    <a:lnTo>
                      <a:pt x="1134" y="1"/>
                    </a:lnTo>
                    <a:lnTo>
                      <a:pt x="1135" y="0"/>
                    </a:lnTo>
                    <a:lnTo>
                      <a:pt x="1136" y="0"/>
                    </a:lnTo>
                    <a:lnTo>
                      <a:pt x="1136" y="0"/>
                    </a:lnTo>
                    <a:close/>
                    <a:moveTo>
                      <a:pt x="1200" y="0"/>
                    </a:moveTo>
                    <a:lnTo>
                      <a:pt x="1227" y="0"/>
                    </a:lnTo>
                    <a:lnTo>
                      <a:pt x="1229" y="0"/>
                    </a:lnTo>
                    <a:lnTo>
                      <a:pt x="1230" y="1"/>
                    </a:lnTo>
                    <a:lnTo>
                      <a:pt x="1231" y="2"/>
                    </a:lnTo>
                    <a:lnTo>
                      <a:pt x="1231" y="4"/>
                    </a:lnTo>
                    <a:lnTo>
                      <a:pt x="1231" y="5"/>
                    </a:lnTo>
                    <a:lnTo>
                      <a:pt x="1230" y="7"/>
                    </a:lnTo>
                    <a:lnTo>
                      <a:pt x="1229" y="8"/>
                    </a:lnTo>
                    <a:lnTo>
                      <a:pt x="1227" y="8"/>
                    </a:lnTo>
                    <a:lnTo>
                      <a:pt x="1200" y="8"/>
                    </a:lnTo>
                    <a:lnTo>
                      <a:pt x="1198" y="8"/>
                    </a:lnTo>
                    <a:lnTo>
                      <a:pt x="1197" y="7"/>
                    </a:lnTo>
                    <a:lnTo>
                      <a:pt x="1195" y="5"/>
                    </a:lnTo>
                    <a:lnTo>
                      <a:pt x="1195" y="4"/>
                    </a:lnTo>
                    <a:lnTo>
                      <a:pt x="1195" y="2"/>
                    </a:lnTo>
                    <a:lnTo>
                      <a:pt x="1197" y="1"/>
                    </a:lnTo>
                    <a:lnTo>
                      <a:pt x="1198" y="0"/>
                    </a:lnTo>
                    <a:lnTo>
                      <a:pt x="1200" y="0"/>
                    </a:lnTo>
                    <a:lnTo>
                      <a:pt x="1200" y="0"/>
                    </a:lnTo>
                    <a:close/>
                    <a:moveTo>
                      <a:pt x="1263" y="0"/>
                    </a:moveTo>
                    <a:lnTo>
                      <a:pt x="1289" y="0"/>
                    </a:lnTo>
                    <a:lnTo>
                      <a:pt x="1292" y="0"/>
                    </a:lnTo>
                    <a:lnTo>
                      <a:pt x="1293" y="1"/>
                    </a:lnTo>
                    <a:lnTo>
                      <a:pt x="1293" y="2"/>
                    </a:lnTo>
                    <a:lnTo>
                      <a:pt x="1295" y="4"/>
                    </a:lnTo>
                    <a:lnTo>
                      <a:pt x="1293" y="5"/>
                    </a:lnTo>
                    <a:lnTo>
                      <a:pt x="1293" y="7"/>
                    </a:lnTo>
                    <a:lnTo>
                      <a:pt x="1292" y="8"/>
                    </a:lnTo>
                    <a:lnTo>
                      <a:pt x="1289" y="8"/>
                    </a:lnTo>
                    <a:lnTo>
                      <a:pt x="1263" y="8"/>
                    </a:lnTo>
                    <a:lnTo>
                      <a:pt x="1262" y="8"/>
                    </a:lnTo>
                    <a:lnTo>
                      <a:pt x="1260" y="7"/>
                    </a:lnTo>
                    <a:lnTo>
                      <a:pt x="1259" y="5"/>
                    </a:lnTo>
                    <a:lnTo>
                      <a:pt x="1259" y="4"/>
                    </a:lnTo>
                    <a:lnTo>
                      <a:pt x="1259" y="2"/>
                    </a:lnTo>
                    <a:lnTo>
                      <a:pt x="1260" y="1"/>
                    </a:lnTo>
                    <a:lnTo>
                      <a:pt x="1262" y="0"/>
                    </a:lnTo>
                    <a:lnTo>
                      <a:pt x="1263" y="0"/>
                    </a:lnTo>
                    <a:lnTo>
                      <a:pt x="1263" y="0"/>
                    </a:lnTo>
                    <a:close/>
                    <a:moveTo>
                      <a:pt x="1325" y="0"/>
                    </a:moveTo>
                    <a:lnTo>
                      <a:pt x="1352" y="0"/>
                    </a:lnTo>
                    <a:lnTo>
                      <a:pt x="1354" y="0"/>
                    </a:lnTo>
                    <a:lnTo>
                      <a:pt x="1355" y="1"/>
                    </a:lnTo>
                    <a:lnTo>
                      <a:pt x="1357" y="2"/>
                    </a:lnTo>
                    <a:lnTo>
                      <a:pt x="1357" y="4"/>
                    </a:lnTo>
                    <a:lnTo>
                      <a:pt x="1357" y="5"/>
                    </a:lnTo>
                    <a:lnTo>
                      <a:pt x="1355" y="7"/>
                    </a:lnTo>
                    <a:lnTo>
                      <a:pt x="1354" y="8"/>
                    </a:lnTo>
                    <a:lnTo>
                      <a:pt x="1352" y="8"/>
                    </a:lnTo>
                    <a:lnTo>
                      <a:pt x="1325" y="8"/>
                    </a:lnTo>
                    <a:lnTo>
                      <a:pt x="1324" y="8"/>
                    </a:lnTo>
                    <a:lnTo>
                      <a:pt x="1322" y="7"/>
                    </a:lnTo>
                    <a:lnTo>
                      <a:pt x="1322" y="5"/>
                    </a:lnTo>
                    <a:lnTo>
                      <a:pt x="1321" y="4"/>
                    </a:lnTo>
                    <a:lnTo>
                      <a:pt x="1322" y="2"/>
                    </a:lnTo>
                    <a:lnTo>
                      <a:pt x="1322" y="1"/>
                    </a:lnTo>
                    <a:lnTo>
                      <a:pt x="1324" y="0"/>
                    </a:lnTo>
                    <a:lnTo>
                      <a:pt x="1325" y="0"/>
                    </a:lnTo>
                    <a:lnTo>
                      <a:pt x="1325" y="0"/>
                    </a:lnTo>
                    <a:close/>
                    <a:moveTo>
                      <a:pt x="1388" y="0"/>
                    </a:moveTo>
                    <a:lnTo>
                      <a:pt x="1416" y="0"/>
                    </a:lnTo>
                    <a:lnTo>
                      <a:pt x="1417" y="0"/>
                    </a:lnTo>
                    <a:lnTo>
                      <a:pt x="1418" y="1"/>
                    </a:lnTo>
                    <a:lnTo>
                      <a:pt x="1420" y="2"/>
                    </a:lnTo>
                    <a:lnTo>
                      <a:pt x="1420" y="4"/>
                    </a:lnTo>
                    <a:lnTo>
                      <a:pt x="1420" y="5"/>
                    </a:lnTo>
                    <a:lnTo>
                      <a:pt x="1418" y="7"/>
                    </a:lnTo>
                    <a:lnTo>
                      <a:pt x="1417" y="8"/>
                    </a:lnTo>
                    <a:lnTo>
                      <a:pt x="1416" y="8"/>
                    </a:lnTo>
                    <a:lnTo>
                      <a:pt x="1388" y="8"/>
                    </a:lnTo>
                    <a:lnTo>
                      <a:pt x="1387" y="8"/>
                    </a:lnTo>
                    <a:lnTo>
                      <a:pt x="1385" y="7"/>
                    </a:lnTo>
                    <a:lnTo>
                      <a:pt x="1384" y="5"/>
                    </a:lnTo>
                    <a:lnTo>
                      <a:pt x="1384" y="4"/>
                    </a:lnTo>
                    <a:lnTo>
                      <a:pt x="1384" y="2"/>
                    </a:lnTo>
                    <a:lnTo>
                      <a:pt x="1385" y="1"/>
                    </a:lnTo>
                    <a:lnTo>
                      <a:pt x="1387" y="0"/>
                    </a:lnTo>
                    <a:lnTo>
                      <a:pt x="1388" y="0"/>
                    </a:lnTo>
                    <a:lnTo>
                      <a:pt x="1388" y="0"/>
                    </a:lnTo>
                    <a:close/>
                    <a:moveTo>
                      <a:pt x="1452" y="0"/>
                    </a:moveTo>
                    <a:lnTo>
                      <a:pt x="1479" y="0"/>
                    </a:lnTo>
                    <a:lnTo>
                      <a:pt x="1480" y="0"/>
                    </a:lnTo>
                    <a:lnTo>
                      <a:pt x="1482" y="1"/>
                    </a:lnTo>
                    <a:lnTo>
                      <a:pt x="1483" y="2"/>
                    </a:lnTo>
                    <a:lnTo>
                      <a:pt x="1483" y="4"/>
                    </a:lnTo>
                    <a:lnTo>
                      <a:pt x="1483" y="5"/>
                    </a:lnTo>
                    <a:lnTo>
                      <a:pt x="1482" y="7"/>
                    </a:lnTo>
                    <a:lnTo>
                      <a:pt x="1480" y="8"/>
                    </a:lnTo>
                    <a:lnTo>
                      <a:pt x="1479" y="8"/>
                    </a:lnTo>
                    <a:lnTo>
                      <a:pt x="1452" y="8"/>
                    </a:lnTo>
                    <a:lnTo>
                      <a:pt x="1450" y="8"/>
                    </a:lnTo>
                    <a:lnTo>
                      <a:pt x="1449" y="7"/>
                    </a:lnTo>
                    <a:lnTo>
                      <a:pt x="1447" y="5"/>
                    </a:lnTo>
                    <a:lnTo>
                      <a:pt x="1447" y="4"/>
                    </a:lnTo>
                    <a:lnTo>
                      <a:pt x="1447" y="2"/>
                    </a:lnTo>
                    <a:lnTo>
                      <a:pt x="1449" y="1"/>
                    </a:lnTo>
                    <a:lnTo>
                      <a:pt x="1450" y="0"/>
                    </a:lnTo>
                    <a:lnTo>
                      <a:pt x="1452" y="0"/>
                    </a:lnTo>
                    <a:lnTo>
                      <a:pt x="1452" y="0"/>
                    </a:lnTo>
                    <a:close/>
                    <a:moveTo>
                      <a:pt x="1515" y="0"/>
                    </a:moveTo>
                    <a:lnTo>
                      <a:pt x="1541" y="0"/>
                    </a:lnTo>
                    <a:lnTo>
                      <a:pt x="1544" y="0"/>
                    </a:lnTo>
                    <a:lnTo>
                      <a:pt x="1545" y="1"/>
                    </a:lnTo>
                    <a:lnTo>
                      <a:pt x="1545" y="2"/>
                    </a:lnTo>
                    <a:lnTo>
                      <a:pt x="1547" y="4"/>
                    </a:lnTo>
                    <a:lnTo>
                      <a:pt x="1545" y="5"/>
                    </a:lnTo>
                    <a:lnTo>
                      <a:pt x="1545" y="7"/>
                    </a:lnTo>
                    <a:lnTo>
                      <a:pt x="1544" y="8"/>
                    </a:lnTo>
                    <a:lnTo>
                      <a:pt x="1541" y="8"/>
                    </a:lnTo>
                    <a:lnTo>
                      <a:pt x="1515" y="8"/>
                    </a:lnTo>
                    <a:lnTo>
                      <a:pt x="1513" y="8"/>
                    </a:lnTo>
                    <a:lnTo>
                      <a:pt x="1512" y="7"/>
                    </a:lnTo>
                    <a:lnTo>
                      <a:pt x="1511" y="5"/>
                    </a:lnTo>
                    <a:lnTo>
                      <a:pt x="1511" y="4"/>
                    </a:lnTo>
                    <a:lnTo>
                      <a:pt x="1511" y="2"/>
                    </a:lnTo>
                    <a:lnTo>
                      <a:pt x="1512" y="1"/>
                    </a:lnTo>
                    <a:lnTo>
                      <a:pt x="1513" y="0"/>
                    </a:lnTo>
                    <a:lnTo>
                      <a:pt x="1515" y="0"/>
                    </a:lnTo>
                    <a:lnTo>
                      <a:pt x="1515" y="0"/>
                    </a:lnTo>
                    <a:close/>
                    <a:moveTo>
                      <a:pt x="1577" y="0"/>
                    </a:moveTo>
                    <a:lnTo>
                      <a:pt x="1604" y="0"/>
                    </a:lnTo>
                    <a:lnTo>
                      <a:pt x="1606" y="0"/>
                    </a:lnTo>
                    <a:lnTo>
                      <a:pt x="1607" y="1"/>
                    </a:lnTo>
                    <a:lnTo>
                      <a:pt x="1608" y="2"/>
                    </a:lnTo>
                    <a:lnTo>
                      <a:pt x="1608" y="4"/>
                    </a:lnTo>
                    <a:lnTo>
                      <a:pt x="1608" y="5"/>
                    </a:lnTo>
                    <a:lnTo>
                      <a:pt x="1607" y="7"/>
                    </a:lnTo>
                    <a:lnTo>
                      <a:pt x="1606" y="8"/>
                    </a:lnTo>
                    <a:lnTo>
                      <a:pt x="1604" y="8"/>
                    </a:lnTo>
                    <a:lnTo>
                      <a:pt x="1577" y="8"/>
                    </a:lnTo>
                    <a:lnTo>
                      <a:pt x="1575" y="8"/>
                    </a:lnTo>
                    <a:lnTo>
                      <a:pt x="1574" y="7"/>
                    </a:lnTo>
                    <a:lnTo>
                      <a:pt x="1574" y="5"/>
                    </a:lnTo>
                    <a:lnTo>
                      <a:pt x="1572" y="4"/>
                    </a:lnTo>
                    <a:lnTo>
                      <a:pt x="1574" y="2"/>
                    </a:lnTo>
                    <a:lnTo>
                      <a:pt x="1574" y="1"/>
                    </a:lnTo>
                    <a:lnTo>
                      <a:pt x="1575" y="0"/>
                    </a:lnTo>
                    <a:lnTo>
                      <a:pt x="1577" y="0"/>
                    </a:lnTo>
                    <a:lnTo>
                      <a:pt x="1577" y="0"/>
                    </a:lnTo>
                    <a:close/>
                    <a:moveTo>
                      <a:pt x="1640" y="0"/>
                    </a:moveTo>
                    <a:lnTo>
                      <a:pt x="1667" y="0"/>
                    </a:lnTo>
                    <a:lnTo>
                      <a:pt x="1669" y="0"/>
                    </a:lnTo>
                    <a:lnTo>
                      <a:pt x="1670" y="1"/>
                    </a:lnTo>
                    <a:lnTo>
                      <a:pt x="1672" y="2"/>
                    </a:lnTo>
                    <a:lnTo>
                      <a:pt x="1672" y="4"/>
                    </a:lnTo>
                    <a:lnTo>
                      <a:pt x="1672" y="5"/>
                    </a:lnTo>
                    <a:lnTo>
                      <a:pt x="1670" y="7"/>
                    </a:lnTo>
                    <a:lnTo>
                      <a:pt x="1669" y="8"/>
                    </a:lnTo>
                    <a:lnTo>
                      <a:pt x="1667" y="8"/>
                    </a:lnTo>
                    <a:lnTo>
                      <a:pt x="1640" y="8"/>
                    </a:lnTo>
                    <a:lnTo>
                      <a:pt x="1639" y="8"/>
                    </a:lnTo>
                    <a:lnTo>
                      <a:pt x="1637" y="7"/>
                    </a:lnTo>
                    <a:lnTo>
                      <a:pt x="1636" y="5"/>
                    </a:lnTo>
                    <a:lnTo>
                      <a:pt x="1636" y="4"/>
                    </a:lnTo>
                    <a:lnTo>
                      <a:pt x="1636" y="2"/>
                    </a:lnTo>
                    <a:lnTo>
                      <a:pt x="1637" y="1"/>
                    </a:lnTo>
                    <a:lnTo>
                      <a:pt x="1639" y="0"/>
                    </a:lnTo>
                    <a:lnTo>
                      <a:pt x="1640" y="0"/>
                    </a:lnTo>
                    <a:lnTo>
                      <a:pt x="1640" y="0"/>
                    </a:lnTo>
                    <a:close/>
                    <a:moveTo>
                      <a:pt x="1703" y="0"/>
                    </a:moveTo>
                    <a:lnTo>
                      <a:pt x="1731" y="0"/>
                    </a:lnTo>
                    <a:lnTo>
                      <a:pt x="1732" y="0"/>
                    </a:lnTo>
                    <a:lnTo>
                      <a:pt x="1734" y="1"/>
                    </a:lnTo>
                    <a:lnTo>
                      <a:pt x="1735" y="2"/>
                    </a:lnTo>
                    <a:lnTo>
                      <a:pt x="1735" y="4"/>
                    </a:lnTo>
                    <a:lnTo>
                      <a:pt x="1735" y="5"/>
                    </a:lnTo>
                    <a:lnTo>
                      <a:pt x="1734" y="7"/>
                    </a:lnTo>
                    <a:lnTo>
                      <a:pt x="1732" y="8"/>
                    </a:lnTo>
                    <a:lnTo>
                      <a:pt x="1731" y="8"/>
                    </a:lnTo>
                    <a:lnTo>
                      <a:pt x="1703" y="8"/>
                    </a:lnTo>
                    <a:lnTo>
                      <a:pt x="1702" y="8"/>
                    </a:lnTo>
                    <a:lnTo>
                      <a:pt x="1701" y="7"/>
                    </a:lnTo>
                    <a:lnTo>
                      <a:pt x="1699" y="5"/>
                    </a:lnTo>
                    <a:lnTo>
                      <a:pt x="1699" y="4"/>
                    </a:lnTo>
                    <a:lnTo>
                      <a:pt x="1699" y="2"/>
                    </a:lnTo>
                    <a:lnTo>
                      <a:pt x="1701" y="1"/>
                    </a:lnTo>
                    <a:lnTo>
                      <a:pt x="1702" y="0"/>
                    </a:lnTo>
                    <a:lnTo>
                      <a:pt x="1703" y="0"/>
                    </a:lnTo>
                    <a:lnTo>
                      <a:pt x="1703" y="0"/>
                    </a:lnTo>
                    <a:close/>
                    <a:moveTo>
                      <a:pt x="1767" y="0"/>
                    </a:moveTo>
                    <a:lnTo>
                      <a:pt x="1793" y="0"/>
                    </a:lnTo>
                    <a:lnTo>
                      <a:pt x="1796" y="0"/>
                    </a:lnTo>
                    <a:lnTo>
                      <a:pt x="1797" y="1"/>
                    </a:lnTo>
                    <a:lnTo>
                      <a:pt x="1797" y="2"/>
                    </a:lnTo>
                    <a:lnTo>
                      <a:pt x="1798" y="4"/>
                    </a:lnTo>
                    <a:lnTo>
                      <a:pt x="1797" y="5"/>
                    </a:lnTo>
                    <a:lnTo>
                      <a:pt x="1797" y="7"/>
                    </a:lnTo>
                    <a:lnTo>
                      <a:pt x="1796" y="8"/>
                    </a:lnTo>
                    <a:lnTo>
                      <a:pt x="1793" y="8"/>
                    </a:lnTo>
                    <a:lnTo>
                      <a:pt x="1767" y="8"/>
                    </a:lnTo>
                    <a:lnTo>
                      <a:pt x="1765" y="8"/>
                    </a:lnTo>
                    <a:lnTo>
                      <a:pt x="1764" y="7"/>
                    </a:lnTo>
                    <a:lnTo>
                      <a:pt x="1762" y="5"/>
                    </a:lnTo>
                    <a:lnTo>
                      <a:pt x="1762" y="4"/>
                    </a:lnTo>
                    <a:lnTo>
                      <a:pt x="1762" y="2"/>
                    </a:lnTo>
                    <a:lnTo>
                      <a:pt x="1764" y="1"/>
                    </a:lnTo>
                    <a:lnTo>
                      <a:pt x="1765" y="0"/>
                    </a:lnTo>
                    <a:lnTo>
                      <a:pt x="1767" y="0"/>
                    </a:lnTo>
                    <a:lnTo>
                      <a:pt x="1767" y="0"/>
                    </a:lnTo>
                    <a:close/>
                    <a:moveTo>
                      <a:pt x="1829" y="0"/>
                    </a:moveTo>
                    <a:lnTo>
                      <a:pt x="1856" y="0"/>
                    </a:lnTo>
                    <a:lnTo>
                      <a:pt x="1857" y="0"/>
                    </a:lnTo>
                    <a:lnTo>
                      <a:pt x="1859" y="1"/>
                    </a:lnTo>
                    <a:lnTo>
                      <a:pt x="1860" y="2"/>
                    </a:lnTo>
                    <a:lnTo>
                      <a:pt x="1860" y="4"/>
                    </a:lnTo>
                    <a:lnTo>
                      <a:pt x="1860" y="5"/>
                    </a:lnTo>
                    <a:lnTo>
                      <a:pt x="1859" y="7"/>
                    </a:lnTo>
                    <a:lnTo>
                      <a:pt x="1857" y="8"/>
                    </a:lnTo>
                    <a:lnTo>
                      <a:pt x="1856" y="8"/>
                    </a:lnTo>
                    <a:lnTo>
                      <a:pt x="1829" y="8"/>
                    </a:lnTo>
                    <a:lnTo>
                      <a:pt x="1827" y="8"/>
                    </a:lnTo>
                    <a:lnTo>
                      <a:pt x="1826" y="7"/>
                    </a:lnTo>
                    <a:lnTo>
                      <a:pt x="1826" y="5"/>
                    </a:lnTo>
                    <a:lnTo>
                      <a:pt x="1824" y="4"/>
                    </a:lnTo>
                    <a:lnTo>
                      <a:pt x="1826" y="2"/>
                    </a:lnTo>
                    <a:lnTo>
                      <a:pt x="1826" y="1"/>
                    </a:lnTo>
                    <a:lnTo>
                      <a:pt x="1827" y="0"/>
                    </a:lnTo>
                    <a:lnTo>
                      <a:pt x="1829" y="0"/>
                    </a:lnTo>
                    <a:lnTo>
                      <a:pt x="1829" y="0"/>
                    </a:lnTo>
                    <a:close/>
                    <a:moveTo>
                      <a:pt x="1892" y="0"/>
                    </a:moveTo>
                    <a:lnTo>
                      <a:pt x="1903" y="0"/>
                    </a:lnTo>
                    <a:lnTo>
                      <a:pt x="1905" y="0"/>
                    </a:lnTo>
                    <a:lnTo>
                      <a:pt x="1906" y="1"/>
                    </a:lnTo>
                    <a:lnTo>
                      <a:pt x="1908" y="2"/>
                    </a:lnTo>
                    <a:lnTo>
                      <a:pt x="1908" y="4"/>
                    </a:lnTo>
                    <a:lnTo>
                      <a:pt x="1908" y="5"/>
                    </a:lnTo>
                    <a:lnTo>
                      <a:pt x="1906" y="7"/>
                    </a:lnTo>
                    <a:lnTo>
                      <a:pt x="1905" y="8"/>
                    </a:lnTo>
                    <a:lnTo>
                      <a:pt x="1903" y="8"/>
                    </a:lnTo>
                    <a:lnTo>
                      <a:pt x="1892" y="8"/>
                    </a:lnTo>
                    <a:lnTo>
                      <a:pt x="1890" y="8"/>
                    </a:lnTo>
                    <a:lnTo>
                      <a:pt x="1889" y="7"/>
                    </a:lnTo>
                    <a:lnTo>
                      <a:pt x="1888" y="5"/>
                    </a:lnTo>
                    <a:lnTo>
                      <a:pt x="1888" y="4"/>
                    </a:lnTo>
                    <a:lnTo>
                      <a:pt x="1888" y="2"/>
                    </a:lnTo>
                    <a:lnTo>
                      <a:pt x="1889" y="1"/>
                    </a:lnTo>
                    <a:lnTo>
                      <a:pt x="1890" y="0"/>
                    </a:lnTo>
                    <a:lnTo>
                      <a:pt x="1892" y="0"/>
                    </a:lnTo>
                    <a:lnTo>
                      <a:pt x="1892" y="0"/>
                    </a:lnTo>
                    <a:close/>
                  </a:path>
                </a:pathLst>
              </a:custGeom>
              <a:solidFill>
                <a:srgbClr val="000000"/>
              </a:solidFill>
              <a:ln w="15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 name="Freeform 26"/>
              <p:cNvSpPr>
                <a:spLocks/>
              </p:cNvSpPr>
              <p:nvPr/>
            </p:nvSpPr>
            <p:spPr bwMode="auto">
              <a:xfrm>
                <a:off x="299" y="3963"/>
                <a:ext cx="76" cy="76"/>
              </a:xfrm>
              <a:custGeom>
                <a:avLst/>
                <a:gdLst/>
                <a:ahLst/>
                <a:cxnLst>
                  <a:cxn ang="0">
                    <a:pos x="43" y="0"/>
                  </a:cxn>
                  <a:cxn ang="0">
                    <a:pos x="39" y="0"/>
                  </a:cxn>
                  <a:cxn ang="0">
                    <a:pos x="34" y="0"/>
                  </a:cxn>
                  <a:cxn ang="0">
                    <a:pos x="30" y="1"/>
                  </a:cxn>
                  <a:cxn ang="0">
                    <a:pos x="26" y="2"/>
                  </a:cxn>
                  <a:cxn ang="0">
                    <a:pos x="21" y="4"/>
                  </a:cxn>
                  <a:cxn ang="0">
                    <a:pos x="19" y="7"/>
                  </a:cxn>
                  <a:cxn ang="0">
                    <a:pos x="13" y="12"/>
                  </a:cxn>
                  <a:cxn ang="0">
                    <a:pos x="7" y="18"/>
                  </a:cxn>
                  <a:cxn ang="0">
                    <a:pos x="4" y="21"/>
                  </a:cxn>
                  <a:cxn ang="0">
                    <a:pos x="3" y="25"/>
                  </a:cxn>
                  <a:cxn ang="0">
                    <a:pos x="1" y="30"/>
                  </a:cxn>
                  <a:cxn ang="0">
                    <a:pos x="0" y="34"/>
                  </a:cxn>
                  <a:cxn ang="0">
                    <a:pos x="0" y="38"/>
                  </a:cxn>
                  <a:cxn ang="0">
                    <a:pos x="0" y="43"/>
                  </a:cxn>
                  <a:cxn ang="0">
                    <a:pos x="0" y="47"/>
                  </a:cxn>
                  <a:cxn ang="0">
                    <a:pos x="0" y="51"/>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1"/>
                  </a:cxn>
                  <a:cxn ang="0">
                    <a:pos x="86" y="47"/>
                  </a:cxn>
                  <a:cxn ang="0">
                    <a:pos x="86" y="43"/>
                  </a:cxn>
                  <a:cxn ang="0">
                    <a:pos x="86" y="38"/>
                  </a:cxn>
                  <a:cxn ang="0">
                    <a:pos x="85" y="34"/>
                  </a:cxn>
                  <a:cxn ang="0">
                    <a:pos x="83" y="30"/>
                  </a:cxn>
                  <a:cxn ang="0">
                    <a:pos x="82" y="25"/>
                  </a:cxn>
                  <a:cxn ang="0">
                    <a:pos x="80" y="21"/>
                  </a:cxn>
                  <a:cxn ang="0">
                    <a:pos x="79" y="18"/>
                  </a:cxn>
                  <a:cxn ang="0">
                    <a:pos x="73" y="12"/>
                  </a:cxn>
                  <a:cxn ang="0">
                    <a:pos x="66" y="7"/>
                  </a:cxn>
                  <a:cxn ang="0">
                    <a:pos x="63" y="4"/>
                  </a:cxn>
                  <a:cxn ang="0">
                    <a:pos x="59" y="2"/>
                  </a:cxn>
                  <a:cxn ang="0">
                    <a:pos x="56" y="1"/>
                  </a:cxn>
                  <a:cxn ang="0">
                    <a:pos x="52" y="0"/>
                  </a:cxn>
                  <a:cxn ang="0">
                    <a:pos x="47" y="0"/>
                  </a:cxn>
                  <a:cxn ang="0">
                    <a:pos x="43" y="0"/>
                  </a:cxn>
                </a:cxnLst>
                <a:rect l="0" t="0" r="r" b="b"/>
                <a:pathLst>
                  <a:path w="86" h="86">
                    <a:moveTo>
                      <a:pt x="43" y="0"/>
                    </a:moveTo>
                    <a:lnTo>
                      <a:pt x="39" y="0"/>
                    </a:lnTo>
                    <a:lnTo>
                      <a:pt x="34" y="0"/>
                    </a:lnTo>
                    <a:lnTo>
                      <a:pt x="30" y="1"/>
                    </a:lnTo>
                    <a:lnTo>
                      <a:pt x="26" y="2"/>
                    </a:lnTo>
                    <a:lnTo>
                      <a:pt x="21" y="4"/>
                    </a:lnTo>
                    <a:lnTo>
                      <a:pt x="19" y="7"/>
                    </a:lnTo>
                    <a:lnTo>
                      <a:pt x="13" y="12"/>
                    </a:lnTo>
                    <a:lnTo>
                      <a:pt x="7" y="18"/>
                    </a:lnTo>
                    <a:lnTo>
                      <a:pt x="4" y="21"/>
                    </a:lnTo>
                    <a:lnTo>
                      <a:pt x="3" y="25"/>
                    </a:lnTo>
                    <a:lnTo>
                      <a:pt x="1" y="30"/>
                    </a:lnTo>
                    <a:lnTo>
                      <a:pt x="0" y="34"/>
                    </a:lnTo>
                    <a:lnTo>
                      <a:pt x="0" y="38"/>
                    </a:lnTo>
                    <a:lnTo>
                      <a:pt x="0" y="43"/>
                    </a:lnTo>
                    <a:lnTo>
                      <a:pt x="0" y="47"/>
                    </a:lnTo>
                    <a:lnTo>
                      <a:pt x="0" y="51"/>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1"/>
                    </a:lnTo>
                    <a:lnTo>
                      <a:pt x="86" y="47"/>
                    </a:lnTo>
                    <a:lnTo>
                      <a:pt x="86" y="43"/>
                    </a:lnTo>
                    <a:lnTo>
                      <a:pt x="86" y="38"/>
                    </a:lnTo>
                    <a:lnTo>
                      <a:pt x="85" y="34"/>
                    </a:lnTo>
                    <a:lnTo>
                      <a:pt x="83" y="30"/>
                    </a:lnTo>
                    <a:lnTo>
                      <a:pt x="82" y="25"/>
                    </a:lnTo>
                    <a:lnTo>
                      <a:pt x="80" y="21"/>
                    </a:lnTo>
                    <a:lnTo>
                      <a:pt x="79" y="18"/>
                    </a:lnTo>
                    <a:lnTo>
                      <a:pt x="73" y="12"/>
                    </a:lnTo>
                    <a:lnTo>
                      <a:pt x="66" y="7"/>
                    </a:lnTo>
                    <a:lnTo>
                      <a:pt x="63" y="4"/>
                    </a:lnTo>
                    <a:lnTo>
                      <a:pt x="59" y="2"/>
                    </a:lnTo>
                    <a:lnTo>
                      <a:pt x="56" y="1"/>
                    </a:lnTo>
                    <a:lnTo>
                      <a:pt x="52" y="0"/>
                    </a:lnTo>
                    <a:lnTo>
                      <a:pt x="47" y="0"/>
                    </a:lnTo>
                    <a:lnTo>
                      <a:pt x="43" y="0"/>
                    </a:lnTo>
                    <a:close/>
                  </a:path>
                </a:pathLst>
              </a:custGeom>
              <a:solidFill>
                <a:srgbClr val="00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2" name="Freeform 27"/>
              <p:cNvSpPr>
                <a:spLocks/>
              </p:cNvSpPr>
              <p:nvPr/>
            </p:nvSpPr>
            <p:spPr bwMode="auto">
              <a:xfrm>
                <a:off x="299" y="3963"/>
                <a:ext cx="76" cy="76"/>
              </a:xfrm>
              <a:custGeom>
                <a:avLst/>
                <a:gdLst/>
                <a:ahLst/>
                <a:cxnLst>
                  <a:cxn ang="0">
                    <a:pos x="43" y="0"/>
                  </a:cxn>
                  <a:cxn ang="0">
                    <a:pos x="39" y="0"/>
                  </a:cxn>
                  <a:cxn ang="0">
                    <a:pos x="34" y="0"/>
                  </a:cxn>
                  <a:cxn ang="0">
                    <a:pos x="30" y="1"/>
                  </a:cxn>
                  <a:cxn ang="0">
                    <a:pos x="26" y="2"/>
                  </a:cxn>
                  <a:cxn ang="0">
                    <a:pos x="21" y="4"/>
                  </a:cxn>
                  <a:cxn ang="0">
                    <a:pos x="19" y="7"/>
                  </a:cxn>
                  <a:cxn ang="0">
                    <a:pos x="13" y="12"/>
                  </a:cxn>
                  <a:cxn ang="0">
                    <a:pos x="7" y="18"/>
                  </a:cxn>
                  <a:cxn ang="0">
                    <a:pos x="4" y="21"/>
                  </a:cxn>
                  <a:cxn ang="0">
                    <a:pos x="3" y="25"/>
                  </a:cxn>
                  <a:cxn ang="0">
                    <a:pos x="1" y="30"/>
                  </a:cxn>
                  <a:cxn ang="0">
                    <a:pos x="0" y="34"/>
                  </a:cxn>
                  <a:cxn ang="0">
                    <a:pos x="0" y="38"/>
                  </a:cxn>
                  <a:cxn ang="0">
                    <a:pos x="0" y="43"/>
                  </a:cxn>
                  <a:cxn ang="0">
                    <a:pos x="0" y="47"/>
                  </a:cxn>
                  <a:cxn ang="0">
                    <a:pos x="0" y="51"/>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1"/>
                  </a:cxn>
                  <a:cxn ang="0">
                    <a:pos x="86" y="47"/>
                  </a:cxn>
                  <a:cxn ang="0">
                    <a:pos x="86" y="43"/>
                  </a:cxn>
                  <a:cxn ang="0">
                    <a:pos x="86" y="38"/>
                  </a:cxn>
                  <a:cxn ang="0">
                    <a:pos x="85" y="34"/>
                  </a:cxn>
                  <a:cxn ang="0">
                    <a:pos x="83" y="30"/>
                  </a:cxn>
                  <a:cxn ang="0">
                    <a:pos x="82" y="25"/>
                  </a:cxn>
                  <a:cxn ang="0">
                    <a:pos x="80" y="21"/>
                  </a:cxn>
                  <a:cxn ang="0">
                    <a:pos x="79" y="18"/>
                  </a:cxn>
                  <a:cxn ang="0">
                    <a:pos x="73" y="12"/>
                  </a:cxn>
                  <a:cxn ang="0">
                    <a:pos x="66" y="7"/>
                  </a:cxn>
                  <a:cxn ang="0">
                    <a:pos x="63" y="4"/>
                  </a:cxn>
                  <a:cxn ang="0">
                    <a:pos x="59" y="2"/>
                  </a:cxn>
                  <a:cxn ang="0">
                    <a:pos x="56" y="1"/>
                  </a:cxn>
                  <a:cxn ang="0">
                    <a:pos x="52" y="0"/>
                  </a:cxn>
                  <a:cxn ang="0">
                    <a:pos x="47" y="0"/>
                  </a:cxn>
                  <a:cxn ang="0">
                    <a:pos x="43" y="0"/>
                  </a:cxn>
                </a:cxnLst>
                <a:rect l="0" t="0" r="r" b="b"/>
                <a:pathLst>
                  <a:path w="86" h="86">
                    <a:moveTo>
                      <a:pt x="43" y="0"/>
                    </a:moveTo>
                    <a:lnTo>
                      <a:pt x="39" y="0"/>
                    </a:lnTo>
                    <a:lnTo>
                      <a:pt x="34" y="0"/>
                    </a:lnTo>
                    <a:lnTo>
                      <a:pt x="30" y="1"/>
                    </a:lnTo>
                    <a:lnTo>
                      <a:pt x="26" y="2"/>
                    </a:lnTo>
                    <a:lnTo>
                      <a:pt x="21" y="4"/>
                    </a:lnTo>
                    <a:lnTo>
                      <a:pt x="19" y="7"/>
                    </a:lnTo>
                    <a:lnTo>
                      <a:pt x="13" y="12"/>
                    </a:lnTo>
                    <a:lnTo>
                      <a:pt x="7" y="18"/>
                    </a:lnTo>
                    <a:lnTo>
                      <a:pt x="4" y="21"/>
                    </a:lnTo>
                    <a:lnTo>
                      <a:pt x="3" y="25"/>
                    </a:lnTo>
                    <a:lnTo>
                      <a:pt x="1" y="30"/>
                    </a:lnTo>
                    <a:lnTo>
                      <a:pt x="0" y="34"/>
                    </a:lnTo>
                    <a:lnTo>
                      <a:pt x="0" y="38"/>
                    </a:lnTo>
                    <a:lnTo>
                      <a:pt x="0" y="43"/>
                    </a:lnTo>
                    <a:lnTo>
                      <a:pt x="0" y="47"/>
                    </a:lnTo>
                    <a:lnTo>
                      <a:pt x="0" y="51"/>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1"/>
                    </a:lnTo>
                    <a:lnTo>
                      <a:pt x="86" y="47"/>
                    </a:lnTo>
                    <a:lnTo>
                      <a:pt x="86" y="43"/>
                    </a:lnTo>
                    <a:lnTo>
                      <a:pt x="86" y="38"/>
                    </a:lnTo>
                    <a:lnTo>
                      <a:pt x="85" y="34"/>
                    </a:lnTo>
                    <a:lnTo>
                      <a:pt x="83" y="30"/>
                    </a:lnTo>
                    <a:lnTo>
                      <a:pt x="82" y="25"/>
                    </a:lnTo>
                    <a:lnTo>
                      <a:pt x="80" y="21"/>
                    </a:lnTo>
                    <a:lnTo>
                      <a:pt x="79" y="18"/>
                    </a:lnTo>
                    <a:lnTo>
                      <a:pt x="73" y="12"/>
                    </a:lnTo>
                    <a:lnTo>
                      <a:pt x="66" y="7"/>
                    </a:lnTo>
                    <a:lnTo>
                      <a:pt x="63" y="4"/>
                    </a:lnTo>
                    <a:lnTo>
                      <a:pt x="59" y="2"/>
                    </a:lnTo>
                    <a:lnTo>
                      <a:pt x="56" y="1"/>
                    </a:lnTo>
                    <a:lnTo>
                      <a:pt x="52" y="0"/>
                    </a:lnTo>
                    <a:lnTo>
                      <a:pt x="47" y="0"/>
                    </a:lnTo>
                    <a:lnTo>
                      <a:pt x="43" y="0"/>
                    </a:lnTo>
                  </a:path>
                </a:pathLst>
              </a:custGeom>
              <a:noFill/>
              <a:ln w="142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Freeform 28"/>
              <p:cNvSpPr>
                <a:spLocks/>
              </p:cNvSpPr>
              <p:nvPr/>
            </p:nvSpPr>
            <p:spPr bwMode="auto">
              <a:xfrm>
                <a:off x="910" y="3963"/>
                <a:ext cx="76" cy="76"/>
              </a:xfrm>
              <a:custGeom>
                <a:avLst/>
                <a:gdLst/>
                <a:ahLst/>
                <a:cxnLst>
                  <a:cxn ang="0">
                    <a:pos x="43" y="0"/>
                  </a:cxn>
                  <a:cxn ang="0">
                    <a:pos x="38" y="0"/>
                  </a:cxn>
                  <a:cxn ang="0">
                    <a:pos x="34" y="0"/>
                  </a:cxn>
                  <a:cxn ang="0">
                    <a:pos x="30" y="1"/>
                  </a:cxn>
                  <a:cxn ang="0">
                    <a:pos x="25" y="2"/>
                  </a:cxn>
                  <a:cxn ang="0">
                    <a:pos x="21" y="4"/>
                  </a:cxn>
                  <a:cxn ang="0">
                    <a:pos x="18" y="7"/>
                  </a:cxn>
                  <a:cxn ang="0">
                    <a:pos x="12" y="12"/>
                  </a:cxn>
                  <a:cxn ang="0">
                    <a:pos x="7" y="18"/>
                  </a:cxn>
                  <a:cxn ang="0">
                    <a:pos x="4" y="21"/>
                  </a:cxn>
                  <a:cxn ang="0">
                    <a:pos x="2" y="25"/>
                  </a:cxn>
                  <a:cxn ang="0">
                    <a:pos x="1" y="30"/>
                  </a:cxn>
                  <a:cxn ang="0">
                    <a:pos x="0" y="34"/>
                  </a:cxn>
                  <a:cxn ang="0">
                    <a:pos x="0" y="38"/>
                  </a:cxn>
                  <a:cxn ang="0">
                    <a:pos x="0" y="43"/>
                  </a:cxn>
                  <a:cxn ang="0">
                    <a:pos x="0" y="47"/>
                  </a:cxn>
                  <a:cxn ang="0">
                    <a:pos x="0" y="51"/>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1"/>
                  </a:cxn>
                  <a:cxn ang="0">
                    <a:pos x="86" y="47"/>
                  </a:cxn>
                  <a:cxn ang="0">
                    <a:pos x="86" y="43"/>
                  </a:cxn>
                  <a:cxn ang="0">
                    <a:pos x="86" y="38"/>
                  </a:cxn>
                  <a:cxn ang="0">
                    <a:pos x="84" y="34"/>
                  </a:cxn>
                  <a:cxn ang="0">
                    <a:pos x="83" y="30"/>
                  </a:cxn>
                  <a:cxn ang="0">
                    <a:pos x="82" y="25"/>
                  </a:cxn>
                  <a:cxn ang="0">
                    <a:pos x="80" y="21"/>
                  </a:cxn>
                  <a:cxn ang="0">
                    <a:pos x="79" y="18"/>
                  </a:cxn>
                  <a:cxn ang="0">
                    <a:pos x="73" y="12"/>
                  </a:cxn>
                  <a:cxn ang="0">
                    <a:pos x="66" y="7"/>
                  </a:cxn>
                  <a:cxn ang="0">
                    <a:pos x="63" y="4"/>
                  </a:cxn>
                  <a:cxn ang="0">
                    <a:pos x="59" y="2"/>
                  </a:cxn>
                  <a:cxn ang="0">
                    <a:pos x="56" y="1"/>
                  </a:cxn>
                  <a:cxn ang="0">
                    <a:pos x="51" y="0"/>
                  </a:cxn>
                  <a:cxn ang="0">
                    <a:pos x="47" y="0"/>
                  </a:cxn>
                  <a:cxn ang="0">
                    <a:pos x="43" y="0"/>
                  </a:cxn>
                </a:cxnLst>
                <a:rect l="0" t="0" r="r" b="b"/>
                <a:pathLst>
                  <a:path w="86" h="86">
                    <a:moveTo>
                      <a:pt x="43" y="0"/>
                    </a:moveTo>
                    <a:lnTo>
                      <a:pt x="38" y="0"/>
                    </a:lnTo>
                    <a:lnTo>
                      <a:pt x="34" y="0"/>
                    </a:lnTo>
                    <a:lnTo>
                      <a:pt x="30" y="1"/>
                    </a:lnTo>
                    <a:lnTo>
                      <a:pt x="25" y="2"/>
                    </a:lnTo>
                    <a:lnTo>
                      <a:pt x="21" y="4"/>
                    </a:lnTo>
                    <a:lnTo>
                      <a:pt x="18" y="7"/>
                    </a:lnTo>
                    <a:lnTo>
                      <a:pt x="12" y="12"/>
                    </a:lnTo>
                    <a:lnTo>
                      <a:pt x="7" y="18"/>
                    </a:lnTo>
                    <a:lnTo>
                      <a:pt x="4" y="21"/>
                    </a:lnTo>
                    <a:lnTo>
                      <a:pt x="2" y="25"/>
                    </a:lnTo>
                    <a:lnTo>
                      <a:pt x="1" y="30"/>
                    </a:lnTo>
                    <a:lnTo>
                      <a:pt x="0" y="34"/>
                    </a:lnTo>
                    <a:lnTo>
                      <a:pt x="0" y="38"/>
                    </a:lnTo>
                    <a:lnTo>
                      <a:pt x="0" y="43"/>
                    </a:lnTo>
                    <a:lnTo>
                      <a:pt x="0" y="47"/>
                    </a:lnTo>
                    <a:lnTo>
                      <a:pt x="0" y="51"/>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1"/>
                    </a:lnTo>
                    <a:lnTo>
                      <a:pt x="86" y="47"/>
                    </a:lnTo>
                    <a:lnTo>
                      <a:pt x="86" y="43"/>
                    </a:lnTo>
                    <a:lnTo>
                      <a:pt x="86" y="38"/>
                    </a:lnTo>
                    <a:lnTo>
                      <a:pt x="84" y="34"/>
                    </a:lnTo>
                    <a:lnTo>
                      <a:pt x="83" y="30"/>
                    </a:lnTo>
                    <a:lnTo>
                      <a:pt x="82" y="25"/>
                    </a:lnTo>
                    <a:lnTo>
                      <a:pt x="80" y="21"/>
                    </a:lnTo>
                    <a:lnTo>
                      <a:pt x="79" y="18"/>
                    </a:lnTo>
                    <a:lnTo>
                      <a:pt x="73" y="12"/>
                    </a:lnTo>
                    <a:lnTo>
                      <a:pt x="66" y="7"/>
                    </a:lnTo>
                    <a:lnTo>
                      <a:pt x="63" y="4"/>
                    </a:lnTo>
                    <a:lnTo>
                      <a:pt x="59" y="2"/>
                    </a:lnTo>
                    <a:lnTo>
                      <a:pt x="56" y="1"/>
                    </a:lnTo>
                    <a:lnTo>
                      <a:pt x="51" y="0"/>
                    </a:lnTo>
                    <a:lnTo>
                      <a:pt x="47" y="0"/>
                    </a:lnTo>
                    <a:lnTo>
                      <a:pt x="43" y="0"/>
                    </a:lnTo>
                    <a:close/>
                  </a:path>
                </a:pathLst>
              </a:custGeom>
              <a:solidFill>
                <a:srgbClr val="00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Freeform 29"/>
              <p:cNvSpPr>
                <a:spLocks/>
              </p:cNvSpPr>
              <p:nvPr/>
            </p:nvSpPr>
            <p:spPr bwMode="auto">
              <a:xfrm>
                <a:off x="910" y="3963"/>
                <a:ext cx="76" cy="76"/>
              </a:xfrm>
              <a:custGeom>
                <a:avLst/>
                <a:gdLst/>
                <a:ahLst/>
                <a:cxnLst>
                  <a:cxn ang="0">
                    <a:pos x="43" y="0"/>
                  </a:cxn>
                  <a:cxn ang="0">
                    <a:pos x="38" y="0"/>
                  </a:cxn>
                  <a:cxn ang="0">
                    <a:pos x="34" y="0"/>
                  </a:cxn>
                  <a:cxn ang="0">
                    <a:pos x="30" y="1"/>
                  </a:cxn>
                  <a:cxn ang="0">
                    <a:pos x="25" y="2"/>
                  </a:cxn>
                  <a:cxn ang="0">
                    <a:pos x="21" y="4"/>
                  </a:cxn>
                  <a:cxn ang="0">
                    <a:pos x="18" y="7"/>
                  </a:cxn>
                  <a:cxn ang="0">
                    <a:pos x="12" y="12"/>
                  </a:cxn>
                  <a:cxn ang="0">
                    <a:pos x="7" y="18"/>
                  </a:cxn>
                  <a:cxn ang="0">
                    <a:pos x="4" y="21"/>
                  </a:cxn>
                  <a:cxn ang="0">
                    <a:pos x="2" y="25"/>
                  </a:cxn>
                  <a:cxn ang="0">
                    <a:pos x="1" y="30"/>
                  </a:cxn>
                  <a:cxn ang="0">
                    <a:pos x="0" y="34"/>
                  </a:cxn>
                  <a:cxn ang="0">
                    <a:pos x="0" y="38"/>
                  </a:cxn>
                  <a:cxn ang="0">
                    <a:pos x="0" y="43"/>
                  </a:cxn>
                  <a:cxn ang="0">
                    <a:pos x="0" y="47"/>
                  </a:cxn>
                  <a:cxn ang="0">
                    <a:pos x="0" y="51"/>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1"/>
                  </a:cxn>
                  <a:cxn ang="0">
                    <a:pos x="86" y="47"/>
                  </a:cxn>
                  <a:cxn ang="0">
                    <a:pos x="86" y="43"/>
                  </a:cxn>
                  <a:cxn ang="0">
                    <a:pos x="86" y="38"/>
                  </a:cxn>
                  <a:cxn ang="0">
                    <a:pos x="84" y="34"/>
                  </a:cxn>
                  <a:cxn ang="0">
                    <a:pos x="83" y="30"/>
                  </a:cxn>
                  <a:cxn ang="0">
                    <a:pos x="82" y="25"/>
                  </a:cxn>
                  <a:cxn ang="0">
                    <a:pos x="80" y="21"/>
                  </a:cxn>
                  <a:cxn ang="0">
                    <a:pos x="79" y="18"/>
                  </a:cxn>
                  <a:cxn ang="0">
                    <a:pos x="73" y="12"/>
                  </a:cxn>
                  <a:cxn ang="0">
                    <a:pos x="66" y="7"/>
                  </a:cxn>
                  <a:cxn ang="0">
                    <a:pos x="63" y="4"/>
                  </a:cxn>
                  <a:cxn ang="0">
                    <a:pos x="59" y="2"/>
                  </a:cxn>
                  <a:cxn ang="0">
                    <a:pos x="56" y="1"/>
                  </a:cxn>
                  <a:cxn ang="0">
                    <a:pos x="51" y="0"/>
                  </a:cxn>
                  <a:cxn ang="0">
                    <a:pos x="47" y="0"/>
                  </a:cxn>
                  <a:cxn ang="0">
                    <a:pos x="43" y="0"/>
                  </a:cxn>
                </a:cxnLst>
                <a:rect l="0" t="0" r="r" b="b"/>
                <a:pathLst>
                  <a:path w="86" h="86">
                    <a:moveTo>
                      <a:pt x="43" y="0"/>
                    </a:moveTo>
                    <a:lnTo>
                      <a:pt x="38" y="0"/>
                    </a:lnTo>
                    <a:lnTo>
                      <a:pt x="34" y="0"/>
                    </a:lnTo>
                    <a:lnTo>
                      <a:pt x="30" y="1"/>
                    </a:lnTo>
                    <a:lnTo>
                      <a:pt x="25" y="2"/>
                    </a:lnTo>
                    <a:lnTo>
                      <a:pt x="21" y="4"/>
                    </a:lnTo>
                    <a:lnTo>
                      <a:pt x="18" y="7"/>
                    </a:lnTo>
                    <a:lnTo>
                      <a:pt x="12" y="12"/>
                    </a:lnTo>
                    <a:lnTo>
                      <a:pt x="7" y="18"/>
                    </a:lnTo>
                    <a:lnTo>
                      <a:pt x="4" y="21"/>
                    </a:lnTo>
                    <a:lnTo>
                      <a:pt x="2" y="25"/>
                    </a:lnTo>
                    <a:lnTo>
                      <a:pt x="1" y="30"/>
                    </a:lnTo>
                    <a:lnTo>
                      <a:pt x="0" y="34"/>
                    </a:lnTo>
                    <a:lnTo>
                      <a:pt x="0" y="38"/>
                    </a:lnTo>
                    <a:lnTo>
                      <a:pt x="0" y="43"/>
                    </a:lnTo>
                    <a:lnTo>
                      <a:pt x="0" y="47"/>
                    </a:lnTo>
                    <a:lnTo>
                      <a:pt x="0" y="51"/>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1"/>
                    </a:lnTo>
                    <a:lnTo>
                      <a:pt x="86" y="47"/>
                    </a:lnTo>
                    <a:lnTo>
                      <a:pt x="86" y="43"/>
                    </a:lnTo>
                    <a:lnTo>
                      <a:pt x="86" y="38"/>
                    </a:lnTo>
                    <a:lnTo>
                      <a:pt x="84" y="34"/>
                    </a:lnTo>
                    <a:lnTo>
                      <a:pt x="83" y="30"/>
                    </a:lnTo>
                    <a:lnTo>
                      <a:pt x="82" y="25"/>
                    </a:lnTo>
                    <a:lnTo>
                      <a:pt x="80" y="21"/>
                    </a:lnTo>
                    <a:lnTo>
                      <a:pt x="79" y="18"/>
                    </a:lnTo>
                    <a:lnTo>
                      <a:pt x="73" y="12"/>
                    </a:lnTo>
                    <a:lnTo>
                      <a:pt x="66" y="7"/>
                    </a:lnTo>
                    <a:lnTo>
                      <a:pt x="63" y="4"/>
                    </a:lnTo>
                    <a:lnTo>
                      <a:pt x="59" y="2"/>
                    </a:lnTo>
                    <a:lnTo>
                      <a:pt x="56" y="1"/>
                    </a:lnTo>
                    <a:lnTo>
                      <a:pt x="51" y="0"/>
                    </a:lnTo>
                    <a:lnTo>
                      <a:pt x="47" y="0"/>
                    </a:lnTo>
                    <a:lnTo>
                      <a:pt x="43" y="0"/>
                    </a:lnTo>
                  </a:path>
                </a:pathLst>
              </a:custGeom>
              <a:noFill/>
              <a:ln w="142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5" name="Freeform 30"/>
              <p:cNvSpPr>
                <a:spLocks/>
              </p:cNvSpPr>
              <p:nvPr/>
            </p:nvSpPr>
            <p:spPr bwMode="auto">
              <a:xfrm>
                <a:off x="1520" y="3963"/>
                <a:ext cx="77" cy="76"/>
              </a:xfrm>
              <a:custGeom>
                <a:avLst/>
                <a:gdLst/>
                <a:ahLst/>
                <a:cxnLst>
                  <a:cxn ang="0">
                    <a:pos x="43" y="0"/>
                  </a:cxn>
                  <a:cxn ang="0">
                    <a:pos x="39" y="0"/>
                  </a:cxn>
                  <a:cxn ang="0">
                    <a:pos x="35" y="0"/>
                  </a:cxn>
                  <a:cxn ang="0">
                    <a:pos x="30" y="1"/>
                  </a:cxn>
                  <a:cxn ang="0">
                    <a:pos x="26" y="2"/>
                  </a:cxn>
                  <a:cxn ang="0">
                    <a:pos x="22" y="4"/>
                  </a:cxn>
                  <a:cxn ang="0">
                    <a:pos x="19" y="7"/>
                  </a:cxn>
                  <a:cxn ang="0">
                    <a:pos x="13" y="12"/>
                  </a:cxn>
                  <a:cxn ang="0">
                    <a:pos x="7" y="18"/>
                  </a:cxn>
                  <a:cxn ang="0">
                    <a:pos x="5" y="21"/>
                  </a:cxn>
                  <a:cxn ang="0">
                    <a:pos x="3" y="25"/>
                  </a:cxn>
                  <a:cxn ang="0">
                    <a:pos x="2" y="30"/>
                  </a:cxn>
                  <a:cxn ang="0">
                    <a:pos x="0" y="34"/>
                  </a:cxn>
                  <a:cxn ang="0">
                    <a:pos x="0" y="38"/>
                  </a:cxn>
                  <a:cxn ang="0">
                    <a:pos x="0" y="43"/>
                  </a:cxn>
                  <a:cxn ang="0">
                    <a:pos x="0" y="47"/>
                  </a:cxn>
                  <a:cxn ang="0">
                    <a:pos x="0" y="51"/>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1"/>
                  </a:cxn>
                  <a:cxn ang="0">
                    <a:pos x="87" y="47"/>
                  </a:cxn>
                  <a:cxn ang="0">
                    <a:pos x="87" y="43"/>
                  </a:cxn>
                  <a:cxn ang="0">
                    <a:pos x="87" y="38"/>
                  </a:cxn>
                  <a:cxn ang="0">
                    <a:pos x="85" y="34"/>
                  </a:cxn>
                  <a:cxn ang="0">
                    <a:pos x="84" y="30"/>
                  </a:cxn>
                  <a:cxn ang="0">
                    <a:pos x="82" y="25"/>
                  </a:cxn>
                  <a:cxn ang="0">
                    <a:pos x="81" y="21"/>
                  </a:cxn>
                  <a:cxn ang="0">
                    <a:pos x="79" y="18"/>
                  </a:cxn>
                  <a:cxn ang="0">
                    <a:pos x="74" y="12"/>
                  </a:cxn>
                  <a:cxn ang="0">
                    <a:pos x="66" y="7"/>
                  </a:cxn>
                  <a:cxn ang="0">
                    <a:pos x="64" y="4"/>
                  </a:cxn>
                  <a:cxn ang="0">
                    <a:pos x="59" y="2"/>
                  </a:cxn>
                  <a:cxn ang="0">
                    <a:pos x="56" y="1"/>
                  </a:cxn>
                  <a:cxn ang="0">
                    <a:pos x="52" y="0"/>
                  </a:cxn>
                  <a:cxn ang="0">
                    <a:pos x="48" y="0"/>
                  </a:cxn>
                  <a:cxn ang="0">
                    <a:pos x="43" y="0"/>
                  </a:cxn>
                </a:cxnLst>
                <a:rect l="0" t="0" r="r" b="b"/>
                <a:pathLst>
                  <a:path w="87" h="86">
                    <a:moveTo>
                      <a:pt x="43" y="0"/>
                    </a:moveTo>
                    <a:lnTo>
                      <a:pt x="39" y="0"/>
                    </a:lnTo>
                    <a:lnTo>
                      <a:pt x="35" y="0"/>
                    </a:lnTo>
                    <a:lnTo>
                      <a:pt x="30" y="1"/>
                    </a:lnTo>
                    <a:lnTo>
                      <a:pt x="26" y="2"/>
                    </a:lnTo>
                    <a:lnTo>
                      <a:pt x="22" y="4"/>
                    </a:lnTo>
                    <a:lnTo>
                      <a:pt x="19" y="7"/>
                    </a:lnTo>
                    <a:lnTo>
                      <a:pt x="13" y="12"/>
                    </a:lnTo>
                    <a:lnTo>
                      <a:pt x="7" y="18"/>
                    </a:lnTo>
                    <a:lnTo>
                      <a:pt x="5" y="21"/>
                    </a:lnTo>
                    <a:lnTo>
                      <a:pt x="3" y="25"/>
                    </a:lnTo>
                    <a:lnTo>
                      <a:pt x="2" y="30"/>
                    </a:lnTo>
                    <a:lnTo>
                      <a:pt x="0" y="34"/>
                    </a:lnTo>
                    <a:lnTo>
                      <a:pt x="0" y="38"/>
                    </a:lnTo>
                    <a:lnTo>
                      <a:pt x="0" y="43"/>
                    </a:lnTo>
                    <a:lnTo>
                      <a:pt x="0" y="47"/>
                    </a:lnTo>
                    <a:lnTo>
                      <a:pt x="0" y="51"/>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1"/>
                    </a:lnTo>
                    <a:lnTo>
                      <a:pt x="87" y="47"/>
                    </a:lnTo>
                    <a:lnTo>
                      <a:pt x="87" y="43"/>
                    </a:lnTo>
                    <a:lnTo>
                      <a:pt x="87" y="38"/>
                    </a:lnTo>
                    <a:lnTo>
                      <a:pt x="85" y="34"/>
                    </a:lnTo>
                    <a:lnTo>
                      <a:pt x="84" y="30"/>
                    </a:lnTo>
                    <a:lnTo>
                      <a:pt x="82" y="25"/>
                    </a:lnTo>
                    <a:lnTo>
                      <a:pt x="81" y="21"/>
                    </a:lnTo>
                    <a:lnTo>
                      <a:pt x="79" y="18"/>
                    </a:lnTo>
                    <a:lnTo>
                      <a:pt x="74" y="12"/>
                    </a:lnTo>
                    <a:lnTo>
                      <a:pt x="66" y="7"/>
                    </a:lnTo>
                    <a:lnTo>
                      <a:pt x="64" y="4"/>
                    </a:lnTo>
                    <a:lnTo>
                      <a:pt x="59" y="2"/>
                    </a:lnTo>
                    <a:lnTo>
                      <a:pt x="56" y="1"/>
                    </a:lnTo>
                    <a:lnTo>
                      <a:pt x="52" y="0"/>
                    </a:lnTo>
                    <a:lnTo>
                      <a:pt x="48" y="0"/>
                    </a:lnTo>
                    <a:lnTo>
                      <a:pt x="43" y="0"/>
                    </a:lnTo>
                    <a:close/>
                  </a:path>
                </a:pathLst>
              </a:custGeom>
              <a:solidFill>
                <a:srgbClr val="00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6" name="Freeform 31"/>
              <p:cNvSpPr>
                <a:spLocks/>
              </p:cNvSpPr>
              <p:nvPr/>
            </p:nvSpPr>
            <p:spPr bwMode="auto">
              <a:xfrm>
                <a:off x="1520" y="3963"/>
                <a:ext cx="77" cy="76"/>
              </a:xfrm>
              <a:custGeom>
                <a:avLst/>
                <a:gdLst/>
                <a:ahLst/>
                <a:cxnLst>
                  <a:cxn ang="0">
                    <a:pos x="43" y="0"/>
                  </a:cxn>
                  <a:cxn ang="0">
                    <a:pos x="39" y="0"/>
                  </a:cxn>
                  <a:cxn ang="0">
                    <a:pos x="35" y="0"/>
                  </a:cxn>
                  <a:cxn ang="0">
                    <a:pos x="30" y="1"/>
                  </a:cxn>
                  <a:cxn ang="0">
                    <a:pos x="26" y="2"/>
                  </a:cxn>
                  <a:cxn ang="0">
                    <a:pos x="22" y="4"/>
                  </a:cxn>
                  <a:cxn ang="0">
                    <a:pos x="19" y="7"/>
                  </a:cxn>
                  <a:cxn ang="0">
                    <a:pos x="13" y="12"/>
                  </a:cxn>
                  <a:cxn ang="0">
                    <a:pos x="7" y="18"/>
                  </a:cxn>
                  <a:cxn ang="0">
                    <a:pos x="5" y="21"/>
                  </a:cxn>
                  <a:cxn ang="0">
                    <a:pos x="3" y="25"/>
                  </a:cxn>
                  <a:cxn ang="0">
                    <a:pos x="2" y="30"/>
                  </a:cxn>
                  <a:cxn ang="0">
                    <a:pos x="0" y="34"/>
                  </a:cxn>
                  <a:cxn ang="0">
                    <a:pos x="0" y="38"/>
                  </a:cxn>
                  <a:cxn ang="0">
                    <a:pos x="0" y="43"/>
                  </a:cxn>
                  <a:cxn ang="0">
                    <a:pos x="0" y="47"/>
                  </a:cxn>
                  <a:cxn ang="0">
                    <a:pos x="0" y="51"/>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1"/>
                  </a:cxn>
                  <a:cxn ang="0">
                    <a:pos x="87" y="47"/>
                  </a:cxn>
                  <a:cxn ang="0">
                    <a:pos x="87" y="43"/>
                  </a:cxn>
                  <a:cxn ang="0">
                    <a:pos x="87" y="38"/>
                  </a:cxn>
                  <a:cxn ang="0">
                    <a:pos x="85" y="34"/>
                  </a:cxn>
                  <a:cxn ang="0">
                    <a:pos x="84" y="30"/>
                  </a:cxn>
                  <a:cxn ang="0">
                    <a:pos x="82" y="25"/>
                  </a:cxn>
                  <a:cxn ang="0">
                    <a:pos x="81" y="21"/>
                  </a:cxn>
                  <a:cxn ang="0">
                    <a:pos x="79" y="18"/>
                  </a:cxn>
                  <a:cxn ang="0">
                    <a:pos x="74" y="12"/>
                  </a:cxn>
                  <a:cxn ang="0">
                    <a:pos x="66" y="7"/>
                  </a:cxn>
                  <a:cxn ang="0">
                    <a:pos x="64" y="4"/>
                  </a:cxn>
                  <a:cxn ang="0">
                    <a:pos x="59" y="2"/>
                  </a:cxn>
                  <a:cxn ang="0">
                    <a:pos x="56" y="1"/>
                  </a:cxn>
                  <a:cxn ang="0">
                    <a:pos x="52" y="0"/>
                  </a:cxn>
                  <a:cxn ang="0">
                    <a:pos x="48" y="0"/>
                  </a:cxn>
                  <a:cxn ang="0">
                    <a:pos x="43" y="0"/>
                  </a:cxn>
                </a:cxnLst>
                <a:rect l="0" t="0" r="r" b="b"/>
                <a:pathLst>
                  <a:path w="87" h="86">
                    <a:moveTo>
                      <a:pt x="43" y="0"/>
                    </a:moveTo>
                    <a:lnTo>
                      <a:pt x="39" y="0"/>
                    </a:lnTo>
                    <a:lnTo>
                      <a:pt x="35" y="0"/>
                    </a:lnTo>
                    <a:lnTo>
                      <a:pt x="30" y="1"/>
                    </a:lnTo>
                    <a:lnTo>
                      <a:pt x="26" y="2"/>
                    </a:lnTo>
                    <a:lnTo>
                      <a:pt x="22" y="4"/>
                    </a:lnTo>
                    <a:lnTo>
                      <a:pt x="19" y="7"/>
                    </a:lnTo>
                    <a:lnTo>
                      <a:pt x="13" y="12"/>
                    </a:lnTo>
                    <a:lnTo>
                      <a:pt x="7" y="18"/>
                    </a:lnTo>
                    <a:lnTo>
                      <a:pt x="5" y="21"/>
                    </a:lnTo>
                    <a:lnTo>
                      <a:pt x="3" y="25"/>
                    </a:lnTo>
                    <a:lnTo>
                      <a:pt x="2" y="30"/>
                    </a:lnTo>
                    <a:lnTo>
                      <a:pt x="0" y="34"/>
                    </a:lnTo>
                    <a:lnTo>
                      <a:pt x="0" y="38"/>
                    </a:lnTo>
                    <a:lnTo>
                      <a:pt x="0" y="43"/>
                    </a:lnTo>
                    <a:lnTo>
                      <a:pt x="0" y="47"/>
                    </a:lnTo>
                    <a:lnTo>
                      <a:pt x="0" y="51"/>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1"/>
                    </a:lnTo>
                    <a:lnTo>
                      <a:pt x="87" y="47"/>
                    </a:lnTo>
                    <a:lnTo>
                      <a:pt x="87" y="43"/>
                    </a:lnTo>
                    <a:lnTo>
                      <a:pt x="87" y="38"/>
                    </a:lnTo>
                    <a:lnTo>
                      <a:pt x="85" y="34"/>
                    </a:lnTo>
                    <a:lnTo>
                      <a:pt x="84" y="30"/>
                    </a:lnTo>
                    <a:lnTo>
                      <a:pt x="82" y="25"/>
                    </a:lnTo>
                    <a:lnTo>
                      <a:pt x="81" y="21"/>
                    </a:lnTo>
                    <a:lnTo>
                      <a:pt x="79" y="18"/>
                    </a:lnTo>
                    <a:lnTo>
                      <a:pt x="74" y="12"/>
                    </a:lnTo>
                    <a:lnTo>
                      <a:pt x="66" y="7"/>
                    </a:lnTo>
                    <a:lnTo>
                      <a:pt x="64" y="4"/>
                    </a:lnTo>
                    <a:lnTo>
                      <a:pt x="59" y="2"/>
                    </a:lnTo>
                    <a:lnTo>
                      <a:pt x="56" y="1"/>
                    </a:lnTo>
                    <a:lnTo>
                      <a:pt x="52" y="0"/>
                    </a:lnTo>
                    <a:lnTo>
                      <a:pt x="48" y="0"/>
                    </a:lnTo>
                    <a:lnTo>
                      <a:pt x="43" y="0"/>
                    </a:lnTo>
                  </a:path>
                </a:pathLst>
              </a:custGeom>
              <a:noFill/>
              <a:ln w="142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Freeform 32"/>
              <p:cNvSpPr>
                <a:spLocks/>
              </p:cNvSpPr>
              <p:nvPr/>
            </p:nvSpPr>
            <p:spPr bwMode="auto">
              <a:xfrm>
                <a:off x="910" y="3351"/>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8"/>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8"/>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8"/>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8"/>
                    </a:lnTo>
                    <a:lnTo>
                      <a:pt x="73" y="13"/>
                    </a:lnTo>
                    <a:lnTo>
                      <a:pt x="66" y="7"/>
                    </a:lnTo>
                    <a:lnTo>
                      <a:pt x="63" y="4"/>
                    </a:lnTo>
                    <a:lnTo>
                      <a:pt x="59" y="3"/>
                    </a:lnTo>
                    <a:lnTo>
                      <a:pt x="56" y="1"/>
                    </a:lnTo>
                    <a:lnTo>
                      <a:pt x="51" y="0"/>
                    </a:lnTo>
                    <a:lnTo>
                      <a:pt x="47" y="0"/>
                    </a:lnTo>
                    <a:lnTo>
                      <a:pt x="43" y="0"/>
                    </a:lnTo>
                    <a:close/>
                  </a:path>
                </a:pathLst>
              </a:custGeom>
              <a:solidFill>
                <a:srgbClr val="00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8" name="Freeform 33"/>
              <p:cNvSpPr>
                <a:spLocks/>
              </p:cNvSpPr>
              <p:nvPr/>
            </p:nvSpPr>
            <p:spPr bwMode="auto">
              <a:xfrm>
                <a:off x="910" y="3351"/>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8"/>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8"/>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8"/>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8"/>
                    </a:lnTo>
                    <a:lnTo>
                      <a:pt x="73" y="13"/>
                    </a:lnTo>
                    <a:lnTo>
                      <a:pt x="66" y="7"/>
                    </a:lnTo>
                    <a:lnTo>
                      <a:pt x="63" y="4"/>
                    </a:lnTo>
                    <a:lnTo>
                      <a:pt x="59" y="3"/>
                    </a:lnTo>
                    <a:lnTo>
                      <a:pt x="56" y="1"/>
                    </a:lnTo>
                    <a:lnTo>
                      <a:pt x="51" y="0"/>
                    </a:lnTo>
                    <a:lnTo>
                      <a:pt x="47" y="0"/>
                    </a:lnTo>
                    <a:lnTo>
                      <a:pt x="43" y="0"/>
                    </a:lnTo>
                  </a:path>
                </a:pathLst>
              </a:custGeom>
              <a:noFill/>
              <a:ln w="142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Freeform 34"/>
              <p:cNvSpPr>
                <a:spLocks/>
              </p:cNvSpPr>
              <p:nvPr/>
            </p:nvSpPr>
            <p:spPr bwMode="auto">
              <a:xfrm>
                <a:off x="1520" y="3351"/>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8"/>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8"/>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8"/>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8"/>
                    </a:lnTo>
                    <a:lnTo>
                      <a:pt x="74" y="13"/>
                    </a:lnTo>
                    <a:lnTo>
                      <a:pt x="66" y="7"/>
                    </a:lnTo>
                    <a:lnTo>
                      <a:pt x="64" y="4"/>
                    </a:lnTo>
                    <a:lnTo>
                      <a:pt x="59" y="3"/>
                    </a:lnTo>
                    <a:lnTo>
                      <a:pt x="56" y="1"/>
                    </a:lnTo>
                    <a:lnTo>
                      <a:pt x="52" y="0"/>
                    </a:lnTo>
                    <a:lnTo>
                      <a:pt x="48" y="0"/>
                    </a:lnTo>
                    <a:lnTo>
                      <a:pt x="43" y="0"/>
                    </a:lnTo>
                    <a:close/>
                  </a:path>
                </a:pathLst>
              </a:custGeom>
              <a:solidFill>
                <a:srgbClr val="00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0" name="Freeform 35"/>
              <p:cNvSpPr>
                <a:spLocks/>
              </p:cNvSpPr>
              <p:nvPr/>
            </p:nvSpPr>
            <p:spPr bwMode="auto">
              <a:xfrm>
                <a:off x="1520" y="3351"/>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8"/>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8"/>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8"/>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8"/>
                    </a:lnTo>
                    <a:lnTo>
                      <a:pt x="74" y="13"/>
                    </a:lnTo>
                    <a:lnTo>
                      <a:pt x="66" y="7"/>
                    </a:lnTo>
                    <a:lnTo>
                      <a:pt x="64" y="4"/>
                    </a:lnTo>
                    <a:lnTo>
                      <a:pt x="59" y="3"/>
                    </a:lnTo>
                    <a:lnTo>
                      <a:pt x="56" y="1"/>
                    </a:lnTo>
                    <a:lnTo>
                      <a:pt x="52" y="0"/>
                    </a:lnTo>
                    <a:lnTo>
                      <a:pt x="48" y="0"/>
                    </a:lnTo>
                    <a:lnTo>
                      <a:pt x="43" y="0"/>
                    </a:lnTo>
                  </a:path>
                </a:pathLst>
              </a:custGeom>
              <a:noFill/>
              <a:ln w="142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1" name="Freeform 36"/>
              <p:cNvSpPr>
                <a:spLocks/>
              </p:cNvSpPr>
              <p:nvPr/>
            </p:nvSpPr>
            <p:spPr bwMode="auto">
              <a:xfrm>
                <a:off x="299" y="3351"/>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8"/>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8"/>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8"/>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8"/>
                    </a:lnTo>
                    <a:lnTo>
                      <a:pt x="73" y="13"/>
                    </a:lnTo>
                    <a:lnTo>
                      <a:pt x="66" y="7"/>
                    </a:lnTo>
                    <a:lnTo>
                      <a:pt x="63" y="4"/>
                    </a:lnTo>
                    <a:lnTo>
                      <a:pt x="59" y="3"/>
                    </a:lnTo>
                    <a:lnTo>
                      <a:pt x="56" y="1"/>
                    </a:lnTo>
                    <a:lnTo>
                      <a:pt x="52" y="0"/>
                    </a:lnTo>
                    <a:lnTo>
                      <a:pt x="47" y="0"/>
                    </a:lnTo>
                    <a:lnTo>
                      <a:pt x="43" y="0"/>
                    </a:lnTo>
                    <a:close/>
                  </a:path>
                </a:pathLst>
              </a:custGeom>
              <a:solidFill>
                <a:srgbClr val="00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Freeform 37"/>
              <p:cNvSpPr>
                <a:spLocks/>
              </p:cNvSpPr>
              <p:nvPr/>
            </p:nvSpPr>
            <p:spPr bwMode="auto">
              <a:xfrm>
                <a:off x="299" y="3351"/>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8"/>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8"/>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8"/>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8"/>
                    </a:lnTo>
                    <a:lnTo>
                      <a:pt x="73" y="13"/>
                    </a:lnTo>
                    <a:lnTo>
                      <a:pt x="66" y="7"/>
                    </a:lnTo>
                    <a:lnTo>
                      <a:pt x="63" y="4"/>
                    </a:lnTo>
                    <a:lnTo>
                      <a:pt x="59" y="3"/>
                    </a:lnTo>
                    <a:lnTo>
                      <a:pt x="56" y="1"/>
                    </a:lnTo>
                    <a:lnTo>
                      <a:pt x="52" y="0"/>
                    </a:lnTo>
                    <a:lnTo>
                      <a:pt x="47" y="0"/>
                    </a:lnTo>
                    <a:lnTo>
                      <a:pt x="43" y="0"/>
                    </a:lnTo>
                  </a:path>
                </a:pathLst>
              </a:custGeom>
              <a:noFill/>
              <a:ln w="142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Freeform 38"/>
              <p:cNvSpPr>
                <a:spLocks/>
              </p:cNvSpPr>
              <p:nvPr/>
            </p:nvSpPr>
            <p:spPr bwMode="auto">
              <a:xfrm>
                <a:off x="910" y="2739"/>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9"/>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1"/>
                  </a:cxn>
                  <a:cxn ang="0">
                    <a:pos x="25" y="82"/>
                  </a:cxn>
                  <a:cxn ang="0">
                    <a:pos x="30" y="83"/>
                  </a:cxn>
                  <a:cxn ang="0">
                    <a:pos x="34" y="85"/>
                  </a:cxn>
                  <a:cxn ang="0">
                    <a:pos x="38" y="86"/>
                  </a:cxn>
                  <a:cxn ang="0">
                    <a:pos x="43" y="86"/>
                  </a:cxn>
                  <a:cxn ang="0">
                    <a:pos x="47" y="86"/>
                  </a:cxn>
                  <a:cxn ang="0">
                    <a:pos x="51" y="85"/>
                  </a:cxn>
                  <a:cxn ang="0">
                    <a:pos x="56" y="83"/>
                  </a:cxn>
                  <a:cxn ang="0">
                    <a:pos x="59" y="82"/>
                  </a:cxn>
                  <a:cxn ang="0">
                    <a:pos x="63" y="81"/>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9"/>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9"/>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1"/>
                    </a:lnTo>
                    <a:lnTo>
                      <a:pt x="25" y="82"/>
                    </a:lnTo>
                    <a:lnTo>
                      <a:pt x="30" y="83"/>
                    </a:lnTo>
                    <a:lnTo>
                      <a:pt x="34" y="85"/>
                    </a:lnTo>
                    <a:lnTo>
                      <a:pt x="38" y="86"/>
                    </a:lnTo>
                    <a:lnTo>
                      <a:pt x="43" y="86"/>
                    </a:lnTo>
                    <a:lnTo>
                      <a:pt x="47" y="86"/>
                    </a:lnTo>
                    <a:lnTo>
                      <a:pt x="51" y="85"/>
                    </a:lnTo>
                    <a:lnTo>
                      <a:pt x="56" y="83"/>
                    </a:lnTo>
                    <a:lnTo>
                      <a:pt x="59" y="82"/>
                    </a:lnTo>
                    <a:lnTo>
                      <a:pt x="63" y="81"/>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9"/>
                    </a:lnTo>
                    <a:lnTo>
                      <a:pt x="73" y="13"/>
                    </a:lnTo>
                    <a:lnTo>
                      <a:pt x="66" y="7"/>
                    </a:lnTo>
                    <a:lnTo>
                      <a:pt x="63" y="4"/>
                    </a:lnTo>
                    <a:lnTo>
                      <a:pt x="59" y="3"/>
                    </a:lnTo>
                    <a:lnTo>
                      <a:pt x="56" y="1"/>
                    </a:lnTo>
                    <a:lnTo>
                      <a:pt x="51" y="0"/>
                    </a:lnTo>
                    <a:lnTo>
                      <a:pt x="47" y="0"/>
                    </a:lnTo>
                    <a:lnTo>
                      <a:pt x="43" y="0"/>
                    </a:lnTo>
                    <a:close/>
                  </a:path>
                </a:pathLst>
              </a:custGeom>
              <a:solidFill>
                <a:srgbClr val="00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4" name="Freeform 39"/>
              <p:cNvSpPr>
                <a:spLocks/>
              </p:cNvSpPr>
              <p:nvPr/>
            </p:nvSpPr>
            <p:spPr bwMode="auto">
              <a:xfrm>
                <a:off x="910" y="2739"/>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9"/>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1"/>
                  </a:cxn>
                  <a:cxn ang="0">
                    <a:pos x="25" y="82"/>
                  </a:cxn>
                  <a:cxn ang="0">
                    <a:pos x="30" y="83"/>
                  </a:cxn>
                  <a:cxn ang="0">
                    <a:pos x="34" y="85"/>
                  </a:cxn>
                  <a:cxn ang="0">
                    <a:pos x="38" y="86"/>
                  </a:cxn>
                  <a:cxn ang="0">
                    <a:pos x="43" y="86"/>
                  </a:cxn>
                  <a:cxn ang="0">
                    <a:pos x="47" y="86"/>
                  </a:cxn>
                  <a:cxn ang="0">
                    <a:pos x="51" y="85"/>
                  </a:cxn>
                  <a:cxn ang="0">
                    <a:pos x="56" y="83"/>
                  </a:cxn>
                  <a:cxn ang="0">
                    <a:pos x="59" y="82"/>
                  </a:cxn>
                  <a:cxn ang="0">
                    <a:pos x="63" y="81"/>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9"/>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9"/>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1"/>
                    </a:lnTo>
                    <a:lnTo>
                      <a:pt x="25" y="82"/>
                    </a:lnTo>
                    <a:lnTo>
                      <a:pt x="30" y="83"/>
                    </a:lnTo>
                    <a:lnTo>
                      <a:pt x="34" y="85"/>
                    </a:lnTo>
                    <a:lnTo>
                      <a:pt x="38" y="86"/>
                    </a:lnTo>
                    <a:lnTo>
                      <a:pt x="43" y="86"/>
                    </a:lnTo>
                    <a:lnTo>
                      <a:pt x="47" y="86"/>
                    </a:lnTo>
                    <a:lnTo>
                      <a:pt x="51" y="85"/>
                    </a:lnTo>
                    <a:lnTo>
                      <a:pt x="56" y="83"/>
                    </a:lnTo>
                    <a:lnTo>
                      <a:pt x="59" y="82"/>
                    </a:lnTo>
                    <a:lnTo>
                      <a:pt x="63" y="81"/>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9"/>
                    </a:lnTo>
                    <a:lnTo>
                      <a:pt x="73" y="13"/>
                    </a:lnTo>
                    <a:lnTo>
                      <a:pt x="66" y="7"/>
                    </a:lnTo>
                    <a:lnTo>
                      <a:pt x="63" y="4"/>
                    </a:lnTo>
                    <a:lnTo>
                      <a:pt x="59" y="3"/>
                    </a:lnTo>
                    <a:lnTo>
                      <a:pt x="56" y="1"/>
                    </a:lnTo>
                    <a:lnTo>
                      <a:pt x="51" y="0"/>
                    </a:lnTo>
                    <a:lnTo>
                      <a:pt x="47" y="0"/>
                    </a:lnTo>
                    <a:lnTo>
                      <a:pt x="43" y="0"/>
                    </a:lnTo>
                  </a:path>
                </a:pathLst>
              </a:custGeom>
              <a:noFill/>
              <a:ln w="142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5" name="Freeform 40"/>
              <p:cNvSpPr>
                <a:spLocks/>
              </p:cNvSpPr>
              <p:nvPr/>
            </p:nvSpPr>
            <p:spPr bwMode="auto">
              <a:xfrm>
                <a:off x="1520" y="2739"/>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9"/>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1"/>
                  </a:cxn>
                  <a:cxn ang="0">
                    <a:pos x="26" y="82"/>
                  </a:cxn>
                  <a:cxn ang="0">
                    <a:pos x="30" y="83"/>
                  </a:cxn>
                  <a:cxn ang="0">
                    <a:pos x="35" y="85"/>
                  </a:cxn>
                  <a:cxn ang="0">
                    <a:pos x="39" y="86"/>
                  </a:cxn>
                  <a:cxn ang="0">
                    <a:pos x="43" y="86"/>
                  </a:cxn>
                  <a:cxn ang="0">
                    <a:pos x="48" y="86"/>
                  </a:cxn>
                  <a:cxn ang="0">
                    <a:pos x="52" y="85"/>
                  </a:cxn>
                  <a:cxn ang="0">
                    <a:pos x="56" y="83"/>
                  </a:cxn>
                  <a:cxn ang="0">
                    <a:pos x="59" y="82"/>
                  </a:cxn>
                  <a:cxn ang="0">
                    <a:pos x="64" y="81"/>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9"/>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9"/>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1"/>
                    </a:lnTo>
                    <a:lnTo>
                      <a:pt x="26" y="82"/>
                    </a:lnTo>
                    <a:lnTo>
                      <a:pt x="30" y="83"/>
                    </a:lnTo>
                    <a:lnTo>
                      <a:pt x="35" y="85"/>
                    </a:lnTo>
                    <a:lnTo>
                      <a:pt x="39" y="86"/>
                    </a:lnTo>
                    <a:lnTo>
                      <a:pt x="43" y="86"/>
                    </a:lnTo>
                    <a:lnTo>
                      <a:pt x="48" y="86"/>
                    </a:lnTo>
                    <a:lnTo>
                      <a:pt x="52" y="85"/>
                    </a:lnTo>
                    <a:lnTo>
                      <a:pt x="56" y="83"/>
                    </a:lnTo>
                    <a:lnTo>
                      <a:pt x="59" y="82"/>
                    </a:lnTo>
                    <a:lnTo>
                      <a:pt x="64" y="81"/>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9"/>
                    </a:lnTo>
                    <a:lnTo>
                      <a:pt x="74" y="13"/>
                    </a:lnTo>
                    <a:lnTo>
                      <a:pt x="66" y="7"/>
                    </a:lnTo>
                    <a:lnTo>
                      <a:pt x="64" y="4"/>
                    </a:lnTo>
                    <a:lnTo>
                      <a:pt x="59" y="3"/>
                    </a:lnTo>
                    <a:lnTo>
                      <a:pt x="56" y="1"/>
                    </a:lnTo>
                    <a:lnTo>
                      <a:pt x="52" y="0"/>
                    </a:lnTo>
                    <a:lnTo>
                      <a:pt x="48" y="0"/>
                    </a:lnTo>
                    <a:lnTo>
                      <a:pt x="43" y="0"/>
                    </a:lnTo>
                    <a:close/>
                  </a:path>
                </a:pathLst>
              </a:custGeom>
              <a:solidFill>
                <a:srgbClr val="00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Freeform 41"/>
              <p:cNvSpPr>
                <a:spLocks/>
              </p:cNvSpPr>
              <p:nvPr/>
            </p:nvSpPr>
            <p:spPr bwMode="auto">
              <a:xfrm>
                <a:off x="1520" y="2739"/>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9"/>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1"/>
                  </a:cxn>
                  <a:cxn ang="0">
                    <a:pos x="26" y="82"/>
                  </a:cxn>
                  <a:cxn ang="0">
                    <a:pos x="30" y="83"/>
                  </a:cxn>
                  <a:cxn ang="0">
                    <a:pos x="35" y="85"/>
                  </a:cxn>
                  <a:cxn ang="0">
                    <a:pos x="39" y="86"/>
                  </a:cxn>
                  <a:cxn ang="0">
                    <a:pos x="43" y="86"/>
                  </a:cxn>
                  <a:cxn ang="0">
                    <a:pos x="48" y="86"/>
                  </a:cxn>
                  <a:cxn ang="0">
                    <a:pos x="52" y="85"/>
                  </a:cxn>
                  <a:cxn ang="0">
                    <a:pos x="56" y="83"/>
                  </a:cxn>
                  <a:cxn ang="0">
                    <a:pos x="59" y="82"/>
                  </a:cxn>
                  <a:cxn ang="0">
                    <a:pos x="64" y="81"/>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9"/>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9"/>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1"/>
                    </a:lnTo>
                    <a:lnTo>
                      <a:pt x="26" y="82"/>
                    </a:lnTo>
                    <a:lnTo>
                      <a:pt x="30" y="83"/>
                    </a:lnTo>
                    <a:lnTo>
                      <a:pt x="35" y="85"/>
                    </a:lnTo>
                    <a:lnTo>
                      <a:pt x="39" y="86"/>
                    </a:lnTo>
                    <a:lnTo>
                      <a:pt x="43" y="86"/>
                    </a:lnTo>
                    <a:lnTo>
                      <a:pt x="48" y="86"/>
                    </a:lnTo>
                    <a:lnTo>
                      <a:pt x="52" y="85"/>
                    </a:lnTo>
                    <a:lnTo>
                      <a:pt x="56" y="83"/>
                    </a:lnTo>
                    <a:lnTo>
                      <a:pt x="59" y="82"/>
                    </a:lnTo>
                    <a:lnTo>
                      <a:pt x="64" y="81"/>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9"/>
                    </a:lnTo>
                    <a:lnTo>
                      <a:pt x="74" y="13"/>
                    </a:lnTo>
                    <a:lnTo>
                      <a:pt x="66" y="7"/>
                    </a:lnTo>
                    <a:lnTo>
                      <a:pt x="64" y="4"/>
                    </a:lnTo>
                    <a:lnTo>
                      <a:pt x="59" y="3"/>
                    </a:lnTo>
                    <a:lnTo>
                      <a:pt x="56" y="1"/>
                    </a:lnTo>
                    <a:lnTo>
                      <a:pt x="52" y="0"/>
                    </a:lnTo>
                    <a:lnTo>
                      <a:pt x="48" y="0"/>
                    </a:lnTo>
                    <a:lnTo>
                      <a:pt x="43" y="0"/>
                    </a:lnTo>
                  </a:path>
                </a:pathLst>
              </a:custGeom>
              <a:noFill/>
              <a:ln w="142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7" name="Freeform 42"/>
              <p:cNvSpPr>
                <a:spLocks/>
              </p:cNvSpPr>
              <p:nvPr/>
            </p:nvSpPr>
            <p:spPr bwMode="auto">
              <a:xfrm>
                <a:off x="299" y="2739"/>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9"/>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1"/>
                  </a:cxn>
                  <a:cxn ang="0">
                    <a:pos x="26" y="82"/>
                  </a:cxn>
                  <a:cxn ang="0">
                    <a:pos x="30" y="83"/>
                  </a:cxn>
                  <a:cxn ang="0">
                    <a:pos x="34" y="85"/>
                  </a:cxn>
                  <a:cxn ang="0">
                    <a:pos x="39" y="86"/>
                  </a:cxn>
                  <a:cxn ang="0">
                    <a:pos x="43" y="86"/>
                  </a:cxn>
                  <a:cxn ang="0">
                    <a:pos x="47" y="86"/>
                  </a:cxn>
                  <a:cxn ang="0">
                    <a:pos x="52" y="85"/>
                  </a:cxn>
                  <a:cxn ang="0">
                    <a:pos x="56" y="83"/>
                  </a:cxn>
                  <a:cxn ang="0">
                    <a:pos x="59" y="82"/>
                  </a:cxn>
                  <a:cxn ang="0">
                    <a:pos x="63" y="81"/>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9"/>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9"/>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1"/>
                    </a:lnTo>
                    <a:lnTo>
                      <a:pt x="26" y="82"/>
                    </a:lnTo>
                    <a:lnTo>
                      <a:pt x="30" y="83"/>
                    </a:lnTo>
                    <a:lnTo>
                      <a:pt x="34" y="85"/>
                    </a:lnTo>
                    <a:lnTo>
                      <a:pt x="39" y="86"/>
                    </a:lnTo>
                    <a:lnTo>
                      <a:pt x="43" y="86"/>
                    </a:lnTo>
                    <a:lnTo>
                      <a:pt x="47" y="86"/>
                    </a:lnTo>
                    <a:lnTo>
                      <a:pt x="52" y="85"/>
                    </a:lnTo>
                    <a:lnTo>
                      <a:pt x="56" y="83"/>
                    </a:lnTo>
                    <a:lnTo>
                      <a:pt x="59" y="82"/>
                    </a:lnTo>
                    <a:lnTo>
                      <a:pt x="63" y="81"/>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9"/>
                    </a:lnTo>
                    <a:lnTo>
                      <a:pt x="73" y="13"/>
                    </a:lnTo>
                    <a:lnTo>
                      <a:pt x="66" y="7"/>
                    </a:lnTo>
                    <a:lnTo>
                      <a:pt x="63" y="4"/>
                    </a:lnTo>
                    <a:lnTo>
                      <a:pt x="59" y="3"/>
                    </a:lnTo>
                    <a:lnTo>
                      <a:pt x="56" y="1"/>
                    </a:lnTo>
                    <a:lnTo>
                      <a:pt x="52" y="0"/>
                    </a:lnTo>
                    <a:lnTo>
                      <a:pt x="47" y="0"/>
                    </a:lnTo>
                    <a:lnTo>
                      <a:pt x="43" y="0"/>
                    </a:lnTo>
                    <a:close/>
                  </a:path>
                </a:pathLst>
              </a:custGeom>
              <a:solidFill>
                <a:srgbClr val="00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8" name="Freeform 43"/>
              <p:cNvSpPr>
                <a:spLocks/>
              </p:cNvSpPr>
              <p:nvPr/>
            </p:nvSpPr>
            <p:spPr bwMode="auto">
              <a:xfrm>
                <a:off x="299" y="2739"/>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9"/>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1"/>
                  </a:cxn>
                  <a:cxn ang="0">
                    <a:pos x="26" y="82"/>
                  </a:cxn>
                  <a:cxn ang="0">
                    <a:pos x="30" y="83"/>
                  </a:cxn>
                  <a:cxn ang="0">
                    <a:pos x="34" y="85"/>
                  </a:cxn>
                  <a:cxn ang="0">
                    <a:pos x="39" y="86"/>
                  </a:cxn>
                  <a:cxn ang="0">
                    <a:pos x="43" y="86"/>
                  </a:cxn>
                  <a:cxn ang="0">
                    <a:pos x="47" y="86"/>
                  </a:cxn>
                  <a:cxn ang="0">
                    <a:pos x="52" y="85"/>
                  </a:cxn>
                  <a:cxn ang="0">
                    <a:pos x="56" y="83"/>
                  </a:cxn>
                  <a:cxn ang="0">
                    <a:pos x="59" y="82"/>
                  </a:cxn>
                  <a:cxn ang="0">
                    <a:pos x="63" y="81"/>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9"/>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9"/>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1"/>
                    </a:lnTo>
                    <a:lnTo>
                      <a:pt x="26" y="82"/>
                    </a:lnTo>
                    <a:lnTo>
                      <a:pt x="30" y="83"/>
                    </a:lnTo>
                    <a:lnTo>
                      <a:pt x="34" y="85"/>
                    </a:lnTo>
                    <a:lnTo>
                      <a:pt x="39" y="86"/>
                    </a:lnTo>
                    <a:lnTo>
                      <a:pt x="43" y="86"/>
                    </a:lnTo>
                    <a:lnTo>
                      <a:pt x="47" y="86"/>
                    </a:lnTo>
                    <a:lnTo>
                      <a:pt x="52" y="85"/>
                    </a:lnTo>
                    <a:lnTo>
                      <a:pt x="56" y="83"/>
                    </a:lnTo>
                    <a:lnTo>
                      <a:pt x="59" y="82"/>
                    </a:lnTo>
                    <a:lnTo>
                      <a:pt x="63" y="81"/>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9"/>
                    </a:lnTo>
                    <a:lnTo>
                      <a:pt x="73" y="13"/>
                    </a:lnTo>
                    <a:lnTo>
                      <a:pt x="66" y="7"/>
                    </a:lnTo>
                    <a:lnTo>
                      <a:pt x="63" y="4"/>
                    </a:lnTo>
                    <a:lnTo>
                      <a:pt x="59" y="3"/>
                    </a:lnTo>
                    <a:lnTo>
                      <a:pt x="56" y="1"/>
                    </a:lnTo>
                    <a:lnTo>
                      <a:pt x="52" y="0"/>
                    </a:lnTo>
                    <a:lnTo>
                      <a:pt x="47" y="0"/>
                    </a:lnTo>
                    <a:lnTo>
                      <a:pt x="43" y="0"/>
                    </a:lnTo>
                  </a:path>
                </a:pathLst>
              </a:custGeom>
              <a:noFill/>
              <a:ln w="142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9" name="Line 44"/>
              <p:cNvSpPr>
                <a:spLocks noChangeShapeType="1"/>
              </p:cNvSpPr>
              <p:nvPr/>
            </p:nvSpPr>
            <p:spPr bwMode="auto">
              <a:xfrm flipH="1">
                <a:off x="337" y="2777"/>
                <a:ext cx="1221" cy="1224"/>
              </a:xfrm>
              <a:prstGeom prst="line">
                <a:avLst/>
              </a:prstGeom>
              <a:noFill/>
              <a:ln w="30163">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0" name="Line 45"/>
              <p:cNvSpPr>
                <a:spLocks noChangeShapeType="1"/>
              </p:cNvSpPr>
              <p:nvPr/>
            </p:nvSpPr>
            <p:spPr bwMode="auto">
              <a:xfrm flipH="1" flipV="1">
                <a:off x="337" y="2777"/>
                <a:ext cx="1221" cy="1224"/>
              </a:xfrm>
              <a:prstGeom prst="line">
                <a:avLst/>
              </a:prstGeom>
              <a:noFill/>
              <a:ln w="30163">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1" name="Freeform 46"/>
              <p:cNvSpPr>
                <a:spLocks/>
              </p:cNvSpPr>
              <p:nvPr/>
            </p:nvSpPr>
            <p:spPr bwMode="auto">
              <a:xfrm>
                <a:off x="1302" y="3193"/>
                <a:ext cx="44" cy="185"/>
              </a:xfrm>
              <a:custGeom>
                <a:avLst/>
                <a:gdLst/>
                <a:ahLst/>
                <a:cxnLst>
                  <a:cxn ang="0">
                    <a:pos x="49" y="209"/>
                  </a:cxn>
                  <a:cxn ang="0">
                    <a:pos x="49" y="193"/>
                  </a:cxn>
                  <a:cxn ang="0">
                    <a:pos x="48" y="179"/>
                  </a:cxn>
                  <a:cxn ang="0">
                    <a:pos x="48" y="163"/>
                  </a:cxn>
                  <a:cxn ang="0">
                    <a:pos x="46" y="148"/>
                  </a:cxn>
                  <a:cxn ang="0">
                    <a:pos x="43" y="134"/>
                  </a:cxn>
                  <a:cxn ang="0">
                    <a:pos x="42" y="120"/>
                  </a:cxn>
                  <a:cxn ang="0">
                    <a:pos x="39" y="107"/>
                  </a:cxn>
                  <a:cxn ang="0">
                    <a:pos x="36" y="92"/>
                  </a:cxn>
                  <a:cxn ang="0">
                    <a:pos x="33" y="79"/>
                  </a:cxn>
                  <a:cxn ang="0">
                    <a:pos x="29" y="66"/>
                  </a:cxn>
                  <a:cxn ang="0">
                    <a:pos x="26" y="55"/>
                  </a:cxn>
                  <a:cxn ang="0">
                    <a:pos x="22" y="42"/>
                  </a:cxn>
                  <a:cxn ang="0">
                    <a:pos x="16" y="30"/>
                  </a:cxn>
                  <a:cxn ang="0">
                    <a:pos x="12" y="20"/>
                  </a:cxn>
                  <a:cxn ang="0">
                    <a:pos x="6" y="9"/>
                  </a:cxn>
                  <a:cxn ang="0">
                    <a:pos x="0" y="0"/>
                  </a:cxn>
                </a:cxnLst>
                <a:rect l="0" t="0" r="r" b="b"/>
                <a:pathLst>
                  <a:path w="49" h="209">
                    <a:moveTo>
                      <a:pt x="49" y="209"/>
                    </a:moveTo>
                    <a:lnTo>
                      <a:pt x="49" y="193"/>
                    </a:lnTo>
                    <a:lnTo>
                      <a:pt x="48" y="179"/>
                    </a:lnTo>
                    <a:lnTo>
                      <a:pt x="48" y="163"/>
                    </a:lnTo>
                    <a:lnTo>
                      <a:pt x="46" y="148"/>
                    </a:lnTo>
                    <a:lnTo>
                      <a:pt x="43" y="134"/>
                    </a:lnTo>
                    <a:lnTo>
                      <a:pt x="42" y="120"/>
                    </a:lnTo>
                    <a:lnTo>
                      <a:pt x="39" y="107"/>
                    </a:lnTo>
                    <a:lnTo>
                      <a:pt x="36" y="92"/>
                    </a:lnTo>
                    <a:lnTo>
                      <a:pt x="33" y="79"/>
                    </a:lnTo>
                    <a:lnTo>
                      <a:pt x="29" y="66"/>
                    </a:lnTo>
                    <a:lnTo>
                      <a:pt x="26" y="55"/>
                    </a:lnTo>
                    <a:lnTo>
                      <a:pt x="22" y="42"/>
                    </a:lnTo>
                    <a:lnTo>
                      <a:pt x="16" y="30"/>
                    </a:lnTo>
                    <a:lnTo>
                      <a:pt x="12" y="20"/>
                    </a:lnTo>
                    <a:lnTo>
                      <a:pt x="6" y="9"/>
                    </a:lnTo>
                    <a:lnTo>
                      <a:pt x="0" y="0"/>
                    </a:lnTo>
                  </a:path>
                </a:pathLst>
              </a:custGeom>
              <a:noFill/>
              <a:ln w="142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2" name="Rectangle 47"/>
              <p:cNvSpPr>
                <a:spLocks noChangeArrowheads="1"/>
              </p:cNvSpPr>
              <p:nvPr/>
            </p:nvSpPr>
            <p:spPr bwMode="auto">
              <a:xfrm>
                <a:off x="1532" y="3236"/>
                <a:ext cx="80" cy="419"/>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53" name="Freeform 48"/>
              <p:cNvSpPr>
                <a:spLocks/>
              </p:cNvSpPr>
              <p:nvPr/>
            </p:nvSpPr>
            <p:spPr bwMode="auto">
              <a:xfrm>
                <a:off x="1296" y="3028"/>
                <a:ext cx="99" cy="130"/>
              </a:xfrm>
              <a:custGeom>
                <a:avLst/>
                <a:gdLst/>
                <a:ahLst/>
                <a:cxnLst>
                  <a:cxn ang="0">
                    <a:pos x="112" y="147"/>
                  </a:cxn>
                  <a:cxn ang="0">
                    <a:pos x="108" y="136"/>
                  </a:cxn>
                  <a:cxn ang="0">
                    <a:pos x="104" y="124"/>
                  </a:cxn>
                  <a:cxn ang="0">
                    <a:pos x="99" y="112"/>
                  </a:cxn>
                  <a:cxn ang="0">
                    <a:pos x="94" y="101"/>
                  </a:cxn>
                  <a:cxn ang="0">
                    <a:pos x="89" y="91"/>
                  </a:cxn>
                  <a:cxn ang="0">
                    <a:pos x="82" y="79"/>
                  </a:cxn>
                  <a:cxn ang="0">
                    <a:pos x="76" y="71"/>
                  </a:cxn>
                  <a:cxn ang="0">
                    <a:pos x="69" y="61"/>
                  </a:cxn>
                  <a:cxn ang="0">
                    <a:pos x="62" y="50"/>
                  </a:cxn>
                  <a:cxn ang="0">
                    <a:pos x="55" y="42"/>
                  </a:cxn>
                  <a:cxn ang="0">
                    <a:pos x="46" y="35"/>
                  </a:cxn>
                  <a:cxn ang="0">
                    <a:pos x="37" y="26"/>
                  </a:cxn>
                  <a:cxn ang="0">
                    <a:pos x="29" y="19"/>
                  </a:cxn>
                  <a:cxn ang="0">
                    <a:pos x="20" y="12"/>
                  </a:cxn>
                  <a:cxn ang="0">
                    <a:pos x="10" y="6"/>
                  </a:cxn>
                  <a:cxn ang="0">
                    <a:pos x="0" y="0"/>
                  </a:cxn>
                </a:cxnLst>
                <a:rect l="0" t="0" r="r" b="b"/>
                <a:pathLst>
                  <a:path w="112" h="147">
                    <a:moveTo>
                      <a:pt x="112" y="147"/>
                    </a:moveTo>
                    <a:lnTo>
                      <a:pt x="108" y="136"/>
                    </a:lnTo>
                    <a:lnTo>
                      <a:pt x="104" y="124"/>
                    </a:lnTo>
                    <a:lnTo>
                      <a:pt x="99" y="112"/>
                    </a:lnTo>
                    <a:lnTo>
                      <a:pt x="94" y="101"/>
                    </a:lnTo>
                    <a:lnTo>
                      <a:pt x="89" y="91"/>
                    </a:lnTo>
                    <a:lnTo>
                      <a:pt x="82" y="79"/>
                    </a:lnTo>
                    <a:lnTo>
                      <a:pt x="76" y="71"/>
                    </a:lnTo>
                    <a:lnTo>
                      <a:pt x="69" y="61"/>
                    </a:lnTo>
                    <a:lnTo>
                      <a:pt x="62" y="50"/>
                    </a:lnTo>
                    <a:lnTo>
                      <a:pt x="55" y="42"/>
                    </a:lnTo>
                    <a:lnTo>
                      <a:pt x="46" y="35"/>
                    </a:lnTo>
                    <a:lnTo>
                      <a:pt x="37" y="26"/>
                    </a:lnTo>
                    <a:lnTo>
                      <a:pt x="29" y="19"/>
                    </a:lnTo>
                    <a:lnTo>
                      <a:pt x="20" y="12"/>
                    </a:lnTo>
                    <a:lnTo>
                      <a:pt x="10" y="6"/>
                    </a:lnTo>
                    <a:lnTo>
                      <a:pt x="0" y="0"/>
                    </a:lnTo>
                  </a:path>
                </a:pathLst>
              </a:custGeom>
              <a:noFill/>
              <a:ln w="142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4" name="Rectangle 49"/>
              <p:cNvSpPr>
                <a:spLocks noChangeArrowheads="1"/>
              </p:cNvSpPr>
              <p:nvPr/>
            </p:nvSpPr>
            <p:spPr bwMode="auto">
              <a:xfrm>
                <a:off x="1520" y="2956"/>
                <a:ext cx="80" cy="419"/>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55" name="Rectangle 50"/>
              <p:cNvSpPr>
                <a:spLocks noChangeArrowheads="1"/>
              </p:cNvSpPr>
              <p:nvPr/>
            </p:nvSpPr>
            <p:spPr bwMode="auto">
              <a:xfrm>
                <a:off x="1666" y="3360"/>
                <a:ext cx="80" cy="419"/>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56" name="Rectangle 51"/>
              <p:cNvSpPr>
                <a:spLocks noChangeArrowheads="1"/>
              </p:cNvSpPr>
              <p:nvPr/>
            </p:nvSpPr>
            <p:spPr bwMode="auto">
              <a:xfrm>
                <a:off x="980" y="2640"/>
                <a:ext cx="80" cy="419"/>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57" name="Rectangle 52"/>
              <p:cNvSpPr>
                <a:spLocks noChangeArrowheads="1"/>
              </p:cNvSpPr>
              <p:nvPr/>
            </p:nvSpPr>
            <p:spPr bwMode="auto">
              <a:xfrm>
                <a:off x="270" y="2777"/>
                <a:ext cx="80" cy="419"/>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58" name="Rectangle 53"/>
              <p:cNvSpPr>
                <a:spLocks noChangeArrowheads="1"/>
              </p:cNvSpPr>
              <p:nvPr/>
            </p:nvSpPr>
            <p:spPr bwMode="auto">
              <a:xfrm>
                <a:off x="270" y="3416"/>
                <a:ext cx="80" cy="419"/>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59" name="Rectangle 54"/>
              <p:cNvSpPr>
                <a:spLocks noChangeArrowheads="1"/>
              </p:cNvSpPr>
              <p:nvPr/>
            </p:nvSpPr>
            <p:spPr bwMode="auto">
              <a:xfrm>
                <a:off x="246" y="4013"/>
                <a:ext cx="80" cy="419"/>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60" name="Rectangle 55"/>
              <p:cNvSpPr>
                <a:spLocks noChangeArrowheads="1"/>
              </p:cNvSpPr>
              <p:nvPr/>
            </p:nvSpPr>
            <p:spPr bwMode="auto">
              <a:xfrm>
                <a:off x="1660" y="3982"/>
                <a:ext cx="80" cy="419"/>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61" name="Rectangle 56"/>
              <p:cNvSpPr>
                <a:spLocks noChangeArrowheads="1"/>
              </p:cNvSpPr>
              <p:nvPr/>
            </p:nvSpPr>
            <p:spPr bwMode="auto">
              <a:xfrm>
                <a:off x="796" y="3295"/>
                <a:ext cx="80" cy="419"/>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62" name="Freeform 57"/>
              <p:cNvSpPr>
                <a:spLocks noEditPoints="1"/>
              </p:cNvSpPr>
              <p:nvPr/>
            </p:nvSpPr>
            <p:spPr bwMode="auto">
              <a:xfrm>
                <a:off x="967" y="2974"/>
                <a:ext cx="745" cy="419"/>
              </a:xfrm>
              <a:custGeom>
                <a:avLst/>
                <a:gdLst/>
                <a:ahLst/>
                <a:cxnLst>
                  <a:cxn ang="0">
                    <a:pos x="0" y="450"/>
                  </a:cxn>
                  <a:cxn ang="0">
                    <a:pos x="777" y="21"/>
                  </a:cxn>
                  <a:cxn ang="0">
                    <a:pos x="790" y="45"/>
                  </a:cxn>
                  <a:cxn ang="0">
                    <a:pos x="13" y="473"/>
                  </a:cxn>
                  <a:cxn ang="0">
                    <a:pos x="0" y="450"/>
                  </a:cxn>
                  <a:cxn ang="0">
                    <a:pos x="753" y="3"/>
                  </a:cxn>
                  <a:cxn ang="0">
                    <a:pos x="844" y="0"/>
                  </a:cxn>
                  <a:cxn ang="0">
                    <a:pos x="792" y="74"/>
                  </a:cxn>
                  <a:cxn ang="0">
                    <a:pos x="753" y="3"/>
                  </a:cxn>
                </a:cxnLst>
                <a:rect l="0" t="0" r="r" b="b"/>
                <a:pathLst>
                  <a:path w="844" h="473">
                    <a:moveTo>
                      <a:pt x="0" y="450"/>
                    </a:moveTo>
                    <a:lnTo>
                      <a:pt x="777" y="21"/>
                    </a:lnTo>
                    <a:lnTo>
                      <a:pt x="790" y="45"/>
                    </a:lnTo>
                    <a:lnTo>
                      <a:pt x="13" y="473"/>
                    </a:lnTo>
                    <a:lnTo>
                      <a:pt x="0" y="450"/>
                    </a:lnTo>
                    <a:close/>
                    <a:moveTo>
                      <a:pt x="753" y="3"/>
                    </a:moveTo>
                    <a:lnTo>
                      <a:pt x="844" y="0"/>
                    </a:lnTo>
                    <a:lnTo>
                      <a:pt x="792" y="74"/>
                    </a:lnTo>
                    <a:lnTo>
                      <a:pt x="753" y="3"/>
                    </a:lnTo>
                    <a:close/>
                  </a:path>
                </a:pathLst>
              </a:custGeom>
              <a:solidFill>
                <a:srgbClr val="000000"/>
              </a:solidFill>
              <a:ln w="15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3" name="Group 58"/>
            <p:cNvGrpSpPr>
              <a:grpSpLocks/>
            </p:cNvGrpSpPr>
            <p:nvPr/>
          </p:nvGrpSpPr>
          <p:grpSpPr bwMode="auto">
            <a:xfrm>
              <a:off x="4536494" y="5833693"/>
              <a:ext cx="755325" cy="674508"/>
              <a:chOff x="3886" y="2169"/>
              <a:chExt cx="1608" cy="1435"/>
            </a:xfrm>
          </p:grpSpPr>
          <p:pic>
            <p:nvPicPr>
              <p:cNvPr id="119" name="Picture 59"/>
              <p:cNvPicPr>
                <a:picLocks noChangeAspect="1" noChangeArrowheads="1"/>
              </p:cNvPicPr>
              <p:nvPr/>
            </p:nvPicPr>
            <p:blipFill>
              <a:blip r:embed="rId8" cstate="print"/>
              <a:srcRect l="29160" t="14441" r="13145" b="6569"/>
              <a:stretch>
                <a:fillRect/>
              </a:stretch>
            </p:blipFill>
            <p:spPr bwMode="auto">
              <a:xfrm rot="5400000">
                <a:off x="3972" y="2083"/>
                <a:ext cx="1435" cy="1608"/>
              </a:xfrm>
              <a:prstGeom prst="rect">
                <a:avLst/>
              </a:prstGeom>
              <a:noFill/>
              <a:ln w="9525">
                <a:noFill/>
                <a:miter lim="800000"/>
                <a:headEnd/>
                <a:tailEnd/>
              </a:ln>
              <a:effectLst/>
            </p:spPr>
          </p:pic>
          <p:sp>
            <p:nvSpPr>
              <p:cNvPr id="120" name="Line 60"/>
              <p:cNvSpPr>
                <a:spLocks noChangeShapeType="1"/>
              </p:cNvSpPr>
              <p:nvPr/>
            </p:nvSpPr>
            <p:spPr bwMode="auto">
              <a:xfrm rot="5400000" flipH="1" flipV="1">
                <a:off x="4320" y="2439"/>
                <a:ext cx="775" cy="1323"/>
              </a:xfrm>
              <a:prstGeom prst="line">
                <a:avLst/>
              </a:prstGeom>
              <a:noFill/>
              <a:ln w="28575">
                <a:solidFill>
                  <a:srgbClr val="FF0000"/>
                </a:solidFill>
                <a:round/>
                <a:headEnd/>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1"/>
            <p:cNvGrpSpPr>
              <a:grpSpLocks/>
            </p:cNvGrpSpPr>
            <p:nvPr/>
          </p:nvGrpSpPr>
          <p:grpSpPr bwMode="auto">
            <a:xfrm>
              <a:off x="4540224" y="4265227"/>
              <a:ext cx="732324" cy="722377"/>
              <a:chOff x="826" y="1424"/>
              <a:chExt cx="1178" cy="1162"/>
            </a:xfrm>
          </p:grpSpPr>
          <p:grpSp>
            <p:nvGrpSpPr>
              <p:cNvPr id="68" name="Group 62"/>
              <p:cNvGrpSpPr>
                <a:grpSpLocks noChangeAspect="1"/>
              </p:cNvGrpSpPr>
              <p:nvPr/>
            </p:nvGrpSpPr>
            <p:grpSpPr bwMode="auto">
              <a:xfrm>
                <a:off x="826" y="1424"/>
                <a:ext cx="1176" cy="1156"/>
                <a:chOff x="1877" y="1152"/>
                <a:chExt cx="1971" cy="1776"/>
              </a:xfrm>
            </p:grpSpPr>
            <p:sp>
              <p:nvSpPr>
                <p:cNvPr id="94" name="Rectangle 63"/>
                <p:cNvSpPr>
                  <a:spLocks noChangeAspect="1" noChangeArrowheads="1"/>
                </p:cNvSpPr>
                <p:nvPr/>
              </p:nvSpPr>
              <p:spPr bwMode="auto">
                <a:xfrm>
                  <a:off x="1877" y="1152"/>
                  <a:ext cx="395"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95" name="Rectangle 64"/>
                <p:cNvSpPr>
                  <a:spLocks noChangeAspect="1" noChangeArrowheads="1"/>
                </p:cNvSpPr>
                <p:nvPr/>
              </p:nvSpPr>
              <p:spPr bwMode="auto">
                <a:xfrm>
                  <a:off x="2272" y="1152"/>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96" name="Rectangle 65"/>
                <p:cNvSpPr>
                  <a:spLocks noChangeAspect="1" noChangeArrowheads="1"/>
                </p:cNvSpPr>
                <p:nvPr/>
              </p:nvSpPr>
              <p:spPr bwMode="auto">
                <a:xfrm>
                  <a:off x="2666" y="1152"/>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97" name="Rectangle 66"/>
                <p:cNvSpPr>
                  <a:spLocks noChangeAspect="1" noChangeArrowheads="1"/>
                </p:cNvSpPr>
                <p:nvPr/>
              </p:nvSpPr>
              <p:spPr bwMode="auto">
                <a:xfrm>
                  <a:off x="3060" y="1152"/>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98" name="Rectangle 67"/>
                <p:cNvSpPr>
                  <a:spLocks noChangeAspect="1" noChangeArrowheads="1"/>
                </p:cNvSpPr>
                <p:nvPr/>
              </p:nvSpPr>
              <p:spPr bwMode="auto">
                <a:xfrm>
                  <a:off x="3454" y="1152"/>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99" name="Rectangle 68"/>
                <p:cNvSpPr>
                  <a:spLocks noChangeAspect="1" noChangeArrowheads="1"/>
                </p:cNvSpPr>
                <p:nvPr/>
              </p:nvSpPr>
              <p:spPr bwMode="auto">
                <a:xfrm>
                  <a:off x="2666" y="2573"/>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00" name="Rectangle 69"/>
                <p:cNvSpPr>
                  <a:spLocks noChangeAspect="1" noChangeArrowheads="1"/>
                </p:cNvSpPr>
                <p:nvPr/>
              </p:nvSpPr>
              <p:spPr bwMode="auto">
                <a:xfrm>
                  <a:off x="3060" y="2573"/>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01" name="Rectangle 70"/>
                <p:cNvSpPr>
                  <a:spLocks noChangeAspect="1" noChangeArrowheads="1"/>
                </p:cNvSpPr>
                <p:nvPr/>
              </p:nvSpPr>
              <p:spPr bwMode="auto">
                <a:xfrm>
                  <a:off x="3454" y="2573"/>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02" name="Rectangle 71"/>
                <p:cNvSpPr>
                  <a:spLocks noChangeAspect="1" noChangeArrowheads="1"/>
                </p:cNvSpPr>
                <p:nvPr/>
              </p:nvSpPr>
              <p:spPr bwMode="auto">
                <a:xfrm>
                  <a:off x="1877" y="1507"/>
                  <a:ext cx="395"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03" name="Rectangle 72"/>
                <p:cNvSpPr>
                  <a:spLocks noChangeAspect="1" noChangeArrowheads="1"/>
                </p:cNvSpPr>
                <p:nvPr/>
              </p:nvSpPr>
              <p:spPr bwMode="auto">
                <a:xfrm>
                  <a:off x="2272" y="1507"/>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04" name="Rectangle 73"/>
                <p:cNvSpPr>
                  <a:spLocks noChangeAspect="1" noChangeArrowheads="1"/>
                </p:cNvSpPr>
                <p:nvPr/>
              </p:nvSpPr>
              <p:spPr bwMode="auto">
                <a:xfrm>
                  <a:off x="2666" y="1507"/>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05" name="Rectangle 74"/>
                <p:cNvSpPr>
                  <a:spLocks noChangeAspect="1" noChangeArrowheads="1"/>
                </p:cNvSpPr>
                <p:nvPr/>
              </p:nvSpPr>
              <p:spPr bwMode="auto">
                <a:xfrm>
                  <a:off x="3060" y="1507"/>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06" name="Rectangle 75"/>
                <p:cNvSpPr>
                  <a:spLocks noChangeAspect="1" noChangeArrowheads="1"/>
                </p:cNvSpPr>
                <p:nvPr/>
              </p:nvSpPr>
              <p:spPr bwMode="auto">
                <a:xfrm>
                  <a:off x="3454" y="1507"/>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07" name="Rectangle 76"/>
                <p:cNvSpPr>
                  <a:spLocks noChangeAspect="1" noChangeArrowheads="1"/>
                </p:cNvSpPr>
                <p:nvPr/>
              </p:nvSpPr>
              <p:spPr bwMode="auto">
                <a:xfrm>
                  <a:off x="1877" y="1862"/>
                  <a:ext cx="395" cy="356"/>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08" name="Rectangle 77"/>
                <p:cNvSpPr>
                  <a:spLocks noChangeAspect="1" noChangeArrowheads="1"/>
                </p:cNvSpPr>
                <p:nvPr/>
              </p:nvSpPr>
              <p:spPr bwMode="auto">
                <a:xfrm>
                  <a:off x="2272" y="1862"/>
                  <a:ext cx="394" cy="356"/>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09" name="Rectangle 78"/>
                <p:cNvSpPr>
                  <a:spLocks noChangeAspect="1" noChangeArrowheads="1"/>
                </p:cNvSpPr>
                <p:nvPr/>
              </p:nvSpPr>
              <p:spPr bwMode="auto">
                <a:xfrm>
                  <a:off x="2666" y="1862"/>
                  <a:ext cx="394" cy="356"/>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10" name="Rectangle 79"/>
                <p:cNvSpPr>
                  <a:spLocks noChangeAspect="1" noChangeArrowheads="1"/>
                </p:cNvSpPr>
                <p:nvPr/>
              </p:nvSpPr>
              <p:spPr bwMode="auto">
                <a:xfrm>
                  <a:off x="3060" y="1862"/>
                  <a:ext cx="394" cy="356"/>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11" name="Rectangle 80"/>
                <p:cNvSpPr>
                  <a:spLocks noChangeAspect="1" noChangeArrowheads="1"/>
                </p:cNvSpPr>
                <p:nvPr/>
              </p:nvSpPr>
              <p:spPr bwMode="auto">
                <a:xfrm>
                  <a:off x="3454" y="1862"/>
                  <a:ext cx="394" cy="356"/>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12" name="Rectangle 81"/>
                <p:cNvSpPr>
                  <a:spLocks noChangeAspect="1" noChangeArrowheads="1"/>
                </p:cNvSpPr>
                <p:nvPr/>
              </p:nvSpPr>
              <p:spPr bwMode="auto">
                <a:xfrm>
                  <a:off x="1877" y="2218"/>
                  <a:ext cx="395"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13" name="Rectangle 82"/>
                <p:cNvSpPr>
                  <a:spLocks noChangeAspect="1" noChangeArrowheads="1"/>
                </p:cNvSpPr>
                <p:nvPr/>
              </p:nvSpPr>
              <p:spPr bwMode="auto">
                <a:xfrm>
                  <a:off x="2272" y="2218"/>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14" name="Rectangle 83"/>
                <p:cNvSpPr>
                  <a:spLocks noChangeAspect="1" noChangeArrowheads="1"/>
                </p:cNvSpPr>
                <p:nvPr/>
              </p:nvSpPr>
              <p:spPr bwMode="auto">
                <a:xfrm>
                  <a:off x="2666" y="2218"/>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15" name="Rectangle 84"/>
                <p:cNvSpPr>
                  <a:spLocks noChangeAspect="1" noChangeArrowheads="1"/>
                </p:cNvSpPr>
                <p:nvPr/>
              </p:nvSpPr>
              <p:spPr bwMode="auto">
                <a:xfrm>
                  <a:off x="3060" y="2218"/>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16" name="Rectangle 85"/>
                <p:cNvSpPr>
                  <a:spLocks noChangeAspect="1" noChangeArrowheads="1"/>
                </p:cNvSpPr>
                <p:nvPr/>
              </p:nvSpPr>
              <p:spPr bwMode="auto">
                <a:xfrm>
                  <a:off x="3454" y="2218"/>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17" name="Rectangle 86"/>
                <p:cNvSpPr>
                  <a:spLocks noChangeAspect="1" noChangeArrowheads="1"/>
                </p:cNvSpPr>
                <p:nvPr/>
              </p:nvSpPr>
              <p:spPr bwMode="auto">
                <a:xfrm>
                  <a:off x="2272" y="2573"/>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18" name="Rectangle 87"/>
                <p:cNvSpPr>
                  <a:spLocks noChangeAspect="1" noChangeArrowheads="1"/>
                </p:cNvSpPr>
                <p:nvPr/>
              </p:nvSpPr>
              <p:spPr bwMode="auto">
                <a:xfrm>
                  <a:off x="1878" y="2573"/>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grpSp>
          <p:sp>
            <p:nvSpPr>
              <p:cNvPr id="69" name="Line 88"/>
              <p:cNvSpPr>
                <a:spLocks noChangeAspect="1" noChangeShapeType="1"/>
              </p:cNvSpPr>
              <p:nvPr/>
            </p:nvSpPr>
            <p:spPr bwMode="auto">
              <a:xfrm rot="-177988">
                <a:off x="961" y="1517"/>
                <a:ext cx="212" cy="239"/>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Line 89"/>
              <p:cNvSpPr>
                <a:spLocks noChangeAspect="1" noChangeShapeType="1"/>
              </p:cNvSpPr>
              <p:nvPr/>
            </p:nvSpPr>
            <p:spPr bwMode="auto">
              <a:xfrm>
                <a:off x="1186" y="1544"/>
                <a:ext cx="231" cy="237"/>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Line 90"/>
              <p:cNvSpPr>
                <a:spLocks noChangeAspect="1" noChangeShapeType="1"/>
              </p:cNvSpPr>
              <p:nvPr/>
            </p:nvSpPr>
            <p:spPr bwMode="auto">
              <a:xfrm flipV="1">
                <a:off x="945" y="1767"/>
                <a:ext cx="239" cy="237"/>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Line 91"/>
              <p:cNvSpPr>
                <a:spLocks noChangeAspect="1" noChangeShapeType="1"/>
              </p:cNvSpPr>
              <p:nvPr/>
            </p:nvSpPr>
            <p:spPr bwMode="auto">
              <a:xfrm>
                <a:off x="1640" y="2460"/>
                <a:ext cx="124" cy="126"/>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Line 92"/>
              <p:cNvSpPr>
                <a:spLocks noChangeAspect="1" noChangeShapeType="1"/>
              </p:cNvSpPr>
              <p:nvPr/>
            </p:nvSpPr>
            <p:spPr bwMode="auto">
              <a:xfrm>
                <a:off x="943" y="2228"/>
                <a:ext cx="236" cy="240"/>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Line 93"/>
              <p:cNvSpPr>
                <a:spLocks noChangeAspect="1" noChangeShapeType="1"/>
              </p:cNvSpPr>
              <p:nvPr/>
            </p:nvSpPr>
            <p:spPr bwMode="auto">
              <a:xfrm rot="2592605" flipV="1">
                <a:off x="977" y="2383"/>
                <a:ext cx="172" cy="163"/>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Line 94"/>
              <p:cNvSpPr>
                <a:spLocks noChangeAspect="1" noChangeShapeType="1"/>
              </p:cNvSpPr>
              <p:nvPr/>
            </p:nvSpPr>
            <p:spPr bwMode="auto">
              <a:xfrm rot="2592605" flipV="1">
                <a:off x="1444" y="2379"/>
                <a:ext cx="164" cy="161"/>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Line 95"/>
              <p:cNvSpPr>
                <a:spLocks noChangeAspect="1" noChangeShapeType="1"/>
              </p:cNvSpPr>
              <p:nvPr/>
            </p:nvSpPr>
            <p:spPr bwMode="auto">
              <a:xfrm rot="2592605" flipV="1">
                <a:off x="1207" y="2384"/>
                <a:ext cx="173" cy="162"/>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Line 96"/>
              <p:cNvSpPr>
                <a:spLocks noChangeAspect="1" noChangeShapeType="1"/>
              </p:cNvSpPr>
              <p:nvPr/>
            </p:nvSpPr>
            <p:spPr bwMode="auto">
              <a:xfrm rot="2592605" flipV="1">
                <a:off x="1208" y="2150"/>
                <a:ext cx="167" cy="164"/>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Line 97"/>
              <p:cNvSpPr>
                <a:spLocks noChangeAspect="1" noChangeShapeType="1"/>
              </p:cNvSpPr>
              <p:nvPr/>
            </p:nvSpPr>
            <p:spPr bwMode="auto">
              <a:xfrm rot="2592605" flipV="1">
                <a:off x="1204" y="1913"/>
                <a:ext cx="178" cy="170"/>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Line 98"/>
              <p:cNvSpPr>
                <a:spLocks noChangeAspect="1" noChangeShapeType="1"/>
              </p:cNvSpPr>
              <p:nvPr/>
            </p:nvSpPr>
            <p:spPr bwMode="auto">
              <a:xfrm rot="2592605" flipV="1">
                <a:off x="983" y="1691"/>
                <a:ext cx="173" cy="163"/>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Line 99"/>
              <p:cNvSpPr>
                <a:spLocks noChangeAspect="1" noChangeShapeType="1"/>
              </p:cNvSpPr>
              <p:nvPr/>
            </p:nvSpPr>
            <p:spPr bwMode="auto">
              <a:xfrm rot="-18792605">
                <a:off x="1328" y="1586"/>
                <a:ext cx="171" cy="156"/>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Line 100"/>
              <p:cNvSpPr>
                <a:spLocks noChangeAspect="1" noChangeShapeType="1"/>
              </p:cNvSpPr>
              <p:nvPr/>
            </p:nvSpPr>
            <p:spPr bwMode="auto">
              <a:xfrm rot="-18792605">
                <a:off x="1334" y="1813"/>
                <a:ext cx="161" cy="146"/>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Line 101"/>
              <p:cNvSpPr>
                <a:spLocks noChangeAspect="1" noChangeShapeType="1"/>
              </p:cNvSpPr>
              <p:nvPr/>
            </p:nvSpPr>
            <p:spPr bwMode="auto">
              <a:xfrm rot="-18792605">
                <a:off x="1794" y="2262"/>
                <a:ext cx="168" cy="158"/>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Line 102"/>
              <p:cNvSpPr>
                <a:spLocks noChangeAspect="1" noChangeShapeType="1"/>
              </p:cNvSpPr>
              <p:nvPr/>
            </p:nvSpPr>
            <p:spPr bwMode="auto">
              <a:xfrm rot="-18792605">
                <a:off x="1328" y="2269"/>
                <a:ext cx="171" cy="155"/>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Line 103"/>
              <p:cNvSpPr>
                <a:spLocks noChangeAspect="1" noChangeShapeType="1"/>
              </p:cNvSpPr>
              <p:nvPr/>
            </p:nvSpPr>
            <p:spPr bwMode="auto">
              <a:xfrm rot="-18792605">
                <a:off x="1570" y="1584"/>
                <a:ext cx="155" cy="140"/>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Line 104"/>
              <p:cNvSpPr>
                <a:spLocks noChangeAspect="1" noChangeShapeType="1"/>
              </p:cNvSpPr>
              <p:nvPr/>
            </p:nvSpPr>
            <p:spPr bwMode="auto">
              <a:xfrm rot="-18792605">
                <a:off x="1565" y="2039"/>
                <a:ext cx="165" cy="154"/>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Line 105"/>
              <p:cNvSpPr>
                <a:spLocks noChangeAspect="1" noChangeShapeType="1"/>
              </p:cNvSpPr>
              <p:nvPr/>
            </p:nvSpPr>
            <p:spPr bwMode="auto">
              <a:xfrm rot="-13392605">
                <a:off x="1678" y="2380"/>
                <a:ext cx="168" cy="162"/>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Line 106"/>
              <p:cNvSpPr>
                <a:spLocks noChangeAspect="1" noChangeShapeType="1"/>
              </p:cNvSpPr>
              <p:nvPr/>
            </p:nvSpPr>
            <p:spPr bwMode="auto">
              <a:xfrm rot="-18792605">
                <a:off x="1802" y="1807"/>
                <a:ext cx="173" cy="158"/>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Line 107"/>
              <p:cNvSpPr>
                <a:spLocks noChangeAspect="1" noChangeShapeType="1"/>
              </p:cNvSpPr>
              <p:nvPr/>
            </p:nvSpPr>
            <p:spPr bwMode="auto">
              <a:xfrm flipH="1">
                <a:off x="1412" y="1756"/>
                <a:ext cx="236" cy="240"/>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Line 108"/>
              <p:cNvSpPr>
                <a:spLocks noChangeAspect="1" noChangeShapeType="1"/>
              </p:cNvSpPr>
              <p:nvPr/>
            </p:nvSpPr>
            <p:spPr bwMode="auto">
              <a:xfrm flipH="1">
                <a:off x="1649" y="1531"/>
                <a:ext cx="228" cy="231"/>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Line 109"/>
              <p:cNvSpPr>
                <a:spLocks noChangeAspect="1" noChangeShapeType="1"/>
              </p:cNvSpPr>
              <p:nvPr/>
            </p:nvSpPr>
            <p:spPr bwMode="auto">
              <a:xfrm flipH="1">
                <a:off x="1655" y="1997"/>
                <a:ext cx="234" cy="234"/>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Line 110"/>
              <p:cNvSpPr>
                <a:spLocks noChangeAspect="1" noChangeShapeType="1"/>
              </p:cNvSpPr>
              <p:nvPr/>
            </p:nvSpPr>
            <p:spPr bwMode="auto">
              <a:xfrm rot="-18792605">
                <a:off x="1565" y="2267"/>
                <a:ext cx="165" cy="154"/>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Line 111"/>
              <p:cNvSpPr>
                <a:spLocks noChangeAspect="1" noChangeShapeType="1"/>
              </p:cNvSpPr>
              <p:nvPr/>
            </p:nvSpPr>
            <p:spPr bwMode="auto">
              <a:xfrm rot="-177988">
                <a:off x="1201" y="1773"/>
                <a:ext cx="212" cy="239"/>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Line 112"/>
              <p:cNvSpPr>
                <a:spLocks noChangeAspect="1" noChangeShapeType="1"/>
              </p:cNvSpPr>
              <p:nvPr/>
            </p:nvSpPr>
            <p:spPr bwMode="auto">
              <a:xfrm rot="-177988">
                <a:off x="1425" y="2005"/>
                <a:ext cx="212" cy="239"/>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5" name="Picture 3"/>
            <p:cNvPicPr>
              <a:picLocks noChangeAspect="1" noChangeArrowheads="1"/>
            </p:cNvPicPr>
            <p:nvPr/>
          </p:nvPicPr>
          <p:blipFill>
            <a:blip r:embed="rId9" cstate="print"/>
            <a:srcRect/>
            <a:stretch>
              <a:fillRect/>
            </a:stretch>
          </p:blipFill>
          <p:spPr bwMode="auto">
            <a:xfrm>
              <a:off x="2131936" y="5622894"/>
              <a:ext cx="854481" cy="890745"/>
            </a:xfrm>
            <a:prstGeom prst="rect">
              <a:avLst/>
            </a:prstGeom>
            <a:noFill/>
            <a:ln w="9525" algn="ctr">
              <a:noFill/>
              <a:miter lim="800000"/>
              <a:headEnd/>
              <a:tailEnd/>
            </a:ln>
            <a:effectLst/>
          </p:spPr>
        </p:pic>
        <p:sp>
          <p:nvSpPr>
            <p:cNvPr id="66" name="AutoShape 7"/>
            <p:cNvSpPr>
              <a:spLocks noChangeArrowheads="1"/>
            </p:cNvSpPr>
            <p:nvPr/>
          </p:nvSpPr>
          <p:spPr bwMode="auto">
            <a:xfrm rot="590436">
              <a:off x="4173198" y="5100712"/>
              <a:ext cx="282703" cy="105994"/>
            </a:xfrm>
            <a:prstGeom prst="rightArrow">
              <a:avLst>
                <a:gd name="adj1" fmla="val 50000"/>
                <a:gd name="adj2" fmla="val 85982"/>
              </a:avLst>
            </a:prstGeom>
            <a:solidFill>
              <a:schemeClr val="accent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AutoShape 7"/>
            <p:cNvSpPr>
              <a:spLocks noChangeArrowheads="1"/>
            </p:cNvSpPr>
            <p:nvPr/>
          </p:nvSpPr>
          <p:spPr bwMode="auto">
            <a:xfrm rot="2402606">
              <a:off x="4174157" y="5464056"/>
              <a:ext cx="282703" cy="105994"/>
            </a:xfrm>
            <a:prstGeom prst="rightArrow">
              <a:avLst>
                <a:gd name="adj1" fmla="val 50000"/>
                <a:gd name="adj2" fmla="val 85982"/>
              </a:avLst>
            </a:prstGeom>
            <a:solidFill>
              <a:schemeClr val="accent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5"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l="29329" t="44711" r="2107"/>
            <a:stretch>
              <a:fillRect/>
            </a:stretch>
          </p:blipFill>
          <p:spPr bwMode="auto">
            <a:xfrm>
              <a:off x="3102398" y="5657449"/>
              <a:ext cx="1211244" cy="8519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249706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do people share other content now</a:t>
            </a:r>
            <a:endParaRPr lang="en-US" dirty="0"/>
          </a:p>
        </p:txBody>
      </p:sp>
      <p:sp>
        <p:nvSpPr>
          <p:cNvPr id="3" name="Content Placeholder 2"/>
          <p:cNvSpPr>
            <a:spLocks noGrp="1"/>
          </p:cNvSpPr>
          <p:nvPr>
            <p:ph idx="1"/>
          </p:nvPr>
        </p:nvSpPr>
        <p:spPr>
          <a:xfrm>
            <a:off x="609600" y="1814210"/>
            <a:ext cx="10972800" cy="4525963"/>
          </a:xfrm>
        </p:spPr>
        <p:txBody>
          <a:bodyPr/>
          <a:lstStyle/>
          <a:p>
            <a:r>
              <a:rPr lang="en-US" dirty="0" smtClean="0"/>
              <a:t>YouTube</a:t>
            </a:r>
          </a:p>
          <a:p>
            <a:r>
              <a:rPr lang="en-US" dirty="0" smtClean="0"/>
              <a:t>Facebook</a:t>
            </a:r>
          </a:p>
          <a:p>
            <a:r>
              <a:rPr lang="en-US" dirty="0" smtClean="0"/>
              <a:t>Instagram</a:t>
            </a:r>
          </a:p>
          <a:p>
            <a:r>
              <a:rPr lang="en-US" dirty="0" smtClean="0"/>
              <a:t>Drop Box</a:t>
            </a:r>
          </a:p>
          <a:p>
            <a:r>
              <a:rPr lang="en-US" dirty="0" smtClean="0"/>
              <a:t>Google Drive</a:t>
            </a:r>
          </a:p>
          <a:p>
            <a:r>
              <a:rPr lang="en-US" dirty="0" smtClean="0"/>
              <a:t>ArcGIS Online</a:t>
            </a:r>
          </a:p>
          <a:p>
            <a:r>
              <a:rPr lang="en-US" dirty="0" smtClean="0">
                <a:solidFill>
                  <a:srgbClr val="FF0000"/>
                </a:solidFill>
              </a:rPr>
              <a:t>Hydrologic data ?</a:t>
            </a:r>
            <a:endParaRPr lang="en-US" dirty="0">
              <a:solidFill>
                <a:srgbClr val="FF0000"/>
              </a:solidFill>
            </a:endParaRPr>
          </a:p>
        </p:txBody>
      </p:sp>
      <p:pic>
        <p:nvPicPr>
          <p:cNvPr id="4" name="Picture 3"/>
          <p:cNvPicPr>
            <a:picLocks noChangeAspect="1"/>
          </p:cNvPicPr>
          <p:nvPr/>
        </p:nvPicPr>
        <p:blipFill>
          <a:blip r:embed="rId2"/>
          <a:stretch>
            <a:fillRect/>
          </a:stretch>
        </p:blipFill>
        <p:spPr>
          <a:xfrm>
            <a:off x="3362159" y="1417638"/>
            <a:ext cx="4160726" cy="3591027"/>
          </a:xfrm>
          <a:prstGeom prst="rect">
            <a:avLst/>
          </a:prstGeom>
        </p:spPr>
      </p:pic>
      <p:pic>
        <p:nvPicPr>
          <p:cNvPr id="7" name="Picture 6"/>
          <p:cNvPicPr>
            <a:picLocks noChangeAspect="1"/>
          </p:cNvPicPr>
          <p:nvPr/>
        </p:nvPicPr>
        <p:blipFill>
          <a:blip r:embed="rId3"/>
          <a:stretch>
            <a:fillRect/>
          </a:stretch>
        </p:blipFill>
        <p:spPr>
          <a:xfrm>
            <a:off x="7158525" y="1669524"/>
            <a:ext cx="5449212" cy="2407667"/>
          </a:xfrm>
          <a:prstGeom prst="rect">
            <a:avLst/>
          </a:prstGeom>
        </p:spPr>
      </p:pic>
      <p:pic>
        <p:nvPicPr>
          <p:cNvPr id="6" name="Picture 5"/>
          <p:cNvPicPr>
            <a:picLocks noChangeAspect="1"/>
          </p:cNvPicPr>
          <p:nvPr/>
        </p:nvPicPr>
        <p:blipFill>
          <a:blip r:embed="rId4"/>
          <a:stretch>
            <a:fillRect/>
          </a:stretch>
        </p:blipFill>
        <p:spPr>
          <a:xfrm>
            <a:off x="4999733" y="4019712"/>
            <a:ext cx="5629963" cy="2771050"/>
          </a:xfrm>
          <a:prstGeom prst="rect">
            <a:avLst/>
          </a:prstGeom>
        </p:spPr>
      </p:pic>
    </p:spTree>
    <p:extLst>
      <p:ext uri="{BB962C8B-B14F-4D97-AF65-F5344CB8AC3E}">
        <p14:creationId xmlns:p14="http://schemas.microsoft.com/office/powerpoint/2010/main" val="14115114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8881"/>
            <a:ext cx="10515600" cy="1325563"/>
          </a:xfrm>
        </p:spPr>
        <p:txBody>
          <a:bodyPr>
            <a:normAutofit/>
          </a:bodyPr>
          <a:lstStyle/>
          <a:p>
            <a:r>
              <a:rPr lang="en-US" dirty="0"/>
              <a:t>HydroShare is a platform for sharing </a:t>
            </a:r>
            <a:r>
              <a:rPr lang="en-US" dirty="0">
                <a:solidFill>
                  <a:srgbClr val="FF0000"/>
                </a:solidFill>
              </a:rPr>
              <a:t>Hydrologic Resources </a:t>
            </a:r>
            <a:r>
              <a:rPr lang="en-US" dirty="0"/>
              <a:t>and</a:t>
            </a:r>
            <a:r>
              <a:rPr lang="en-US" dirty="0">
                <a:solidFill>
                  <a:srgbClr val="FF0000"/>
                </a:solidFill>
              </a:rPr>
              <a:t> Collaborating</a:t>
            </a:r>
          </a:p>
        </p:txBody>
      </p:sp>
      <p:sp>
        <p:nvSpPr>
          <p:cNvPr id="3" name="Content Placeholder 2"/>
          <p:cNvSpPr>
            <a:spLocks noGrp="1"/>
          </p:cNvSpPr>
          <p:nvPr>
            <p:ph idx="1"/>
          </p:nvPr>
        </p:nvSpPr>
        <p:spPr>
          <a:xfrm>
            <a:off x="846306" y="1390157"/>
            <a:ext cx="6040877" cy="900237"/>
          </a:xfrm>
        </p:spPr>
        <p:txBody>
          <a:bodyPr>
            <a:normAutofit/>
          </a:bodyPr>
          <a:lstStyle/>
          <a:p>
            <a:r>
              <a:rPr lang="en-US" sz="4000" dirty="0"/>
              <a:t>File Storage</a:t>
            </a:r>
          </a:p>
        </p:txBody>
      </p:sp>
      <p:grpSp>
        <p:nvGrpSpPr>
          <p:cNvPr id="6" name="Group 5"/>
          <p:cNvGrpSpPr/>
          <p:nvPr/>
        </p:nvGrpSpPr>
        <p:grpSpPr>
          <a:xfrm>
            <a:off x="4401466" y="2290394"/>
            <a:ext cx="3453894" cy="3298479"/>
            <a:chOff x="4401466" y="2576638"/>
            <a:chExt cx="3453894" cy="3298479"/>
          </a:xfrm>
        </p:grpSpPr>
        <p:sp>
          <p:nvSpPr>
            <p:cNvPr id="5" name="Right Brace 4"/>
            <p:cNvSpPr/>
            <p:nvPr/>
          </p:nvSpPr>
          <p:spPr>
            <a:xfrm>
              <a:off x="6286500" y="2576638"/>
              <a:ext cx="600683" cy="3298479"/>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TextBox 31"/>
            <p:cNvSpPr txBox="1"/>
            <p:nvPr/>
          </p:nvSpPr>
          <p:spPr>
            <a:xfrm>
              <a:off x="4401466" y="4020297"/>
              <a:ext cx="3453894"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Value Added Functionality</a:t>
              </a:r>
            </a:p>
          </p:txBody>
        </p:sp>
      </p:grpSp>
      <p:grpSp>
        <p:nvGrpSpPr>
          <p:cNvPr id="9" name="Group 8"/>
          <p:cNvGrpSpPr/>
          <p:nvPr/>
        </p:nvGrpSpPr>
        <p:grpSpPr>
          <a:xfrm>
            <a:off x="4356598" y="1390157"/>
            <a:ext cx="7438828" cy="3413393"/>
            <a:chOff x="4356598" y="1676401"/>
            <a:chExt cx="7438828" cy="3413393"/>
          </a:xfrm>
        </p:grpSpPr>
        <p:pic>
          <p:nvPicPr>
            <p:cNvPr id="7" name="Picture 6"/>
            <p:cNvPicPr>
              <a:picLocks noChangeAspect="1"/>
            </p:cNvPicPr>
            <p:nvPr/>
          </p:nvPicPr>
          <p:blipFill>
            <a:blip r:embed="rId2"/>
            <a:stretch>
              <a:fillRect/>
            </a:stretch>
          </p:blipFill>
          <p:spPr>
            <a:xfrm>
              <a:off x="7458025" y="1676401"/>
              <a:ext cx="4337401" cy="3413393"/>
            </a:xfrm>
            <a:prstGeom prst="rect">
              <a:avLst/>
            </a:prstGeom>
          </p:spPr>
        </p:pic>
        <p:sp>
          <p:nvSpPr>
            <p:cNvPr id="4" name="TextBox 3"/>
            <p:cNvSpPr txBox="1"/>
            <p:nvPr/>
          </p:nvSpPr>
          <p:spPr>
            <a:xfrm>
              <a:off x="4356598" y="1838230"/>
              <a:ext cx="3385094"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DropBox-ish</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Functionality</a:t>
              </a:r>
            </a:p>
          </p:txBody>
        </p:sp>
        <p:sp>
          <p:nvSpPr>
            <p:cNvPr id="8" name="TextBox 7"/>
            <p:cNvSpPr txBox="1"/>
            <p:nvPr/>
          </p:nvSpPr>
          <p:spPr>
            <a:xfrm>
              <a:off x="10131552" y="4626864"/>
              <a:ext cx="14250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dropbox.com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5" name="Content Placeholder 2"/>
          <p:cNvSpPr txBox="1">
            <a:spLocks/>
          </p:cNvSpPr>
          <p:nvPr/>
        </p:nvSpPr>
        <p:spPr>
          <a:xfrm>
            <a:off x="846306" y="2082373"/>
            <a:ext cx="6040877" cy="376502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Meta Data Descriptions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Data Access API</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Web Apps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Social Functions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DOI Data Publication</a:t>
            </a:r>
          </a:p>
        </p:txBody>
      </p:sp>
      <p:sp>
        <p:nvSpPr>
          <p:cNvPr id="13" name="TextBox 12"/>
          <p:cNvSpPr txBox="1"/>
          <p:nvPr/>
        </p:nvSpPr>
        <p:spPr>
          <a:xfrm>
            <a:off x="10250415" y="6555404"/>
            <a:ext cx="16765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Dan Ames</a:t>
            </a:r>
          </a:p>
        </p:txBody>
      </p:sp>
    </p:spTree>
    <p:extLst>
      <p:ext uri="{BB962C8B-B14F-4D97-AF65-F5344CB8AC3E}">
        <p14:creationId xmlns:p14="http://schemas.microsoft.com/office/powerpoint/2010/main" val="297734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1634" y="1157554"/>
            <a:ext cx="8439150" cy="36576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4142" y="1379749"/>
            <a:ext cx="4363412" cy="4247292"/>
          </a:xfrm>
          <a:prstGeom prst="rect">
            <a:avLst/>
          </a:prstGeom>
        </p:spPr>
      </p:pic>
      <p:sp>
        <p:nvSpPr>
          <p:cNvPr id="2" name="Title 1"/>
          <p:cNvSpPr>
            <a:spLocks noGrp="1"/>
          </p:cNvSpPr>
          <p:nvPr>
            <p:ph type="title"/>
          </p:nvPr>
        </p:nvSpPr>
        <p:spPr>
          <a:xfrm>
            <a:off x="0" y="253158"/>
            <a:ext cx="12191999" cy="997417"/>
          </a:xfrm>
        </p:spPr>
        <p:txBody>
          <a:bodyPr>
            <a:noAutofit/>
          </a:bodyPr>
          <a:lstStyle/>
          <a:p>
            <a:pPr algn="ctr"/>
            <a:r>
              <a:rPr lang="en-US" sz="3600" dirty="0" smtClean="0"/>
              <a:t>Example: Data-driven </a:t>
            </a:r>
            <a:r>
              <a:rPr lang="en-US" sz="3600" dirty="0"/>
              <a:t>methods model flood severity using crowd-sourced and environmental data.</a:t>
            </a:r>
          </a:p>
        </p:txBody>
      </p:sp>
      <p:pic>
        <p:nvPicPr>
          <p:cNvPr id="5" name="Picture 4"/>
          <p:cNvPicPr>
            <a:picLocks noChangeAspect="1"/>
          </p:cNvPicPr>
          <p:nvPr/>
        </p:nvPicPr>
        <p:blipFill>
          <a:blip r:embed="rId4"/>
          <a:stretch>
            <a:fillRect/>
          </a:stretch>
        </p:blipFill>
        <p:spPr>
          <a:xfrm>
            <a:off x="151634" y="5021409"/>
            <a:ext cx="7939213" cy="1770230"/>
          </a:xfrm>
          <a:prstGeom prst="rect">
            <a:avLst/>
          </a:prstGeom>
          <a:ln>
            <a:solidFill>
              <a:schemeClr val="tx1"/>
            </a:solidFill>
          </a:ln>
        </p:spPr>
      </p:pic>
    </p:spTree>
    <p:extLst>
      <p:ext uri="{BB962C8B-B14F-4D97-AF65-F5344CB8AC3E}">
        <p14:creationId xmlns:p14="http://schemas.microsoft.com/office/powerpoint/2010/main" val="19132496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657" y="194082"/>
            <a:ext cx="10972800" cy="534581"/>
          </a:xfrm>
        </p:spPr>
        <p:txBody>
          <a:bodyPr>
            <a:noAutofit/>
          </a:bodyPr>
          <a:lstStyle/>
          <a:p>
            <a:pPr algn="ctr"/>
            <a:r>
              <a:rPr lang="en-US" dirty="0" smtClean="0"/>
              <a:t>Example: Data from 2017 US Hurricanes</a:t>
            </a:r>
            <a:endParaRPr lang="en-US" dirty="0"/>
          </a:p>
        </p:txBody>
      </p:sp>
      <p:pic>
        <p:nvPicPr>
          <p:cNvPr id="4" name="Picture 3"/>
          <p:cNvPicPr>
            <a:picLocks noChangeAspect="1"/>
          </p:cNvPicPr>
          <p:nvPr/>
        </p:nvPicPr>
        <p:blipFill rotWithShape="1">
          <a:blip r:embed="rId2"/>
          <a:srcRect l="1584" t="11083"/>
          <a:stretch/>
        </p:blipFill>
        <p:spPr>
          <a:xfrm>
            <a:off x="342896" y="823906"/>
            <a:ext cx="5916947" cy="2689864"/>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1142900" y="1823497"/>
            <a:ext cx="5730240" cy="2255520"/>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2012889" y="2817456"/>
            <a:ext cx="5852160" cy="2209800"/>
          </a:xfrm>
          <a:prstGeom prst="rect">
            <a:avLst/>
          </a:prstGeom>
          <a:ln>
            <a:solidFill>
              <a:schemeClr val="tx1"/>
            </a:solidFill>
          </a:ln>
        </p:spPr>
      </p:pic>
      <p:pic>
        <p:nvPicPr>
          <p:cNvPr id="3" name="Picture 2"/>
          <p:cNvPicPr>
            <a:picLocks noChangeAspect="1"/>
          </p:cNvPicPr>
          <p:nvPr/>
        </p:nvPicPr>
        <p:blipFill rotWithShape="1">
          <a:blip r:embed="rId5"/>
          <a:srcRect b="15691"/>
          <a:stretch/>
        </p:blipFill>
        <p:spPr>
          <a:xfrm>
            <a:off x="2821065" y="3863802"/>
            <a:ext cx="7520940" cy="2910222"/>
          </a:xfrm>
          <a:prstGeom prst="rect">
            <a:avLst/>
          </a:prstGeom>
          <a:ln>
            <a:solidFill>
              <a:schemeClr val="tx1"/>
            </a:solidFill>
          </a:ln>
        </p:spPr>
      </p:pic>
      <p:pic>
        <p:nvPicPr>
          <p:cNvPr id="8" name="Picture 7"/>
          <p:cNvPicPr>
            <a:picLocks noChangeAspect="1"/>
          </p:cNvPicPr>
          <p:nvPr/>
        </p:nvPicPr>
        <p:blipFill rotWithShape="1">
          <a:blip r:embed="rId6"/>
          <a:srcRect l="63585" t="11157" b="9386"/>
          <a:stretch/>
        </p:blipFill>
        <p:spPr>
          <a:xfrm>
            <a:off x="8673225" y="719307"/>
            <a:ext cx="3201466" cy="3900197"/>
          </a:xfrm>
          <a:prstGeom prst="rect">
            <a:avLst/>
          </a:prstGeom>
          <a:ln>
            <a:solidFill>
              <a:schemeClr val="bg1">
                <a:lumMod val="65000"/>
              </a:schemeClr>
            </a:solidFill>
          </a:ln>
        </p:spPr>
      </p:pic>
      <p:sp>
        <p:nvSpPr>
          <p:cNvPr id="9" name="Rounded Rectangle 8"/>
          <p:cNvSpPr/>
          <p:nvPr/>
        </p:nvSpPr>
        <p:spPr>
          <a:xfrm>
            <a:off x="6071057" y="3863802"/>
            <a:ext cx="802083" cy="3536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3681622" y="4346841"/>
            <a:ext cx="871717" cy="27266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2821065" y="6370189"/>
            <a:ext cx="6549870" cy="369332"/>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Look in HydroShare for keywords harvey2017, irma2017, maria2017</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1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1544" y="3373259"/>
            <a:ext cx="7177392" cy="771187"/>
          </a:xfrm>
        </p:spPr>
        <p:txBody>
          <a:bodyPr>
            <a:normAutofit/>
          </a:bodyPr>
          <a:lstStyle/>
          <a:p>
            <a:r>
              <a:rPr lang="en-US" sz="3200" dirty="0"/>
              <a:t>- </a:t>
            </a:r>
            <a:r>
              <a:rPr lang="en-US" sz="3200" dirty="0" err="1"/>
              <a:t>iUTAH</a:t>
            </a:r>
            <a:r>
              <a:rPr lang="en-US" sz="3200" dirty="0"/>
              <a:t> Proposal Data Management Plan</a:t>
            </a:r>
          </a:p>
        </p:txBody>
      </p:sp>
      <p:sp>
        <p:nvSpPr>
          <p:cNvPr id="3" name="Content Placeholder 2"/>
          <p:cNvSpPr>
            <a:spLocks noGrp="1"/>
          </p:cNvSpPr>
          <p:nvPr>
            <p:ph idx="1"/>
          </p:nvPr>
        </p:nvSpPr>
        <p:spPr>
          <a:xfrm>
            <a:off x="985684" y="1191805"/>
            <a:ext cx="10515600" cy="4716873"/>
          </a:xfrm>
        </p:spPr>
        <p:txBody>
          <a:bodyPr>
            <a:normAutofit/>
          </a:bodyPr>
          <a:lstStyle/>
          <a:p>
            <a:pPr marL="0" indent="0">
              <a:buNone/>
            </a:pPr>
            <a:r>
              <a:rPr lang="en-US" sz="4800" dirty="0"/>
              <a:t>“All of the primary datasets collected as part of this project will be made freely and publicly available</a:t>
            </a:r>
            <a:r>
              <a:rPr lang="is-IS" sz="4800" dirty="0"/>
              <a:t>…”</a:t>
            </a:r>
            <a:endParaRPr lang="en-US" sz="4800" dirty="0"/>
          </a:p>
        </p:txBody>
      </p:sp>
      <p:sp>
        <p:nvSpPr>
          <p:cNvPr id="4" name="TextBox 3">
            <a:extLst>
              <a:ext uri="{FF2B5EF4-FFF2-40B4-BE49-F238E27FC236}">
                <a16:creationId xmlns:a16="http://schemas.microsoft.com/office/drawing/2014/main" id="{40F555E0-5318-404A-AFE1-AB669259C625}"/>
              </a:ext>
            </a:extLst>
          </p:cNvPr>
          <p:cNvSpPr txBox="1"/>
          <p:nvPr/>
        </p:nvSpPr>
        <p:spPr>
          <a:xfrm>
            <a:off x="1101777" y="4921594"/>
            <a:ext cx="1100028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Many of us put statements like this in our Data Management Plan, but how do we really accomplish this?</a:t>
            </a:r>
          </a:p>
        </p:txBody>
      </p:sp>
      <p:sp>
        <p:nvSpPr>
          <p:cNvPr id="5" name="TextBox 4"/>
          <p:cNvSpPr txBox="1"/>
          <p:nvPr/>
        </p:nvSpPr>
        <p:spPr>
          <a:xfrm>
            <a:off x="10013730" y="6488668"/>
            <a:ext cx="20883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lumMod val="65000"/>
                  </a:prstClr>
                </a:solidFill>
                <a:effectLst/>
                <a:uLnTx/>
                <a:uFillTx/>
                <a:latin typeface="Calibri" panose="020F0502020204030204"/>
                <a:ea typeface="+mn-ea"/>
                <a:cs typeface="+mn-cs"/>
              </a:rPr>
              <a:t>From Jeff Horsburgh</a:t>
            </a:r>
            <a:endPar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6" name="TextBox 5"/>
          <p:cNvSpPr txBox="1"/>
          <p:nvPr/>
        </p:nvSpPr>
        <p:spPr>
          <a:xfrm>
            <a:off x="3869076" y="321036"/>
            <a:ext cx="445384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Calibri" panose="020F0502020204030204"/>
                <a:ea typeface="+mn-ea"/>
                <a:cs typeface="+mn-cs"/>
              </a:rPr>
              <a:t>Data Management</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4305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8881"/>
            <a:ext cx="10515600" cy="1325563"/>
          </a:xfrm>
        </p:spPr>
        <p:txBody>
          <a:bodyPr/>
          <a:lstStyle/>
          <a:p>
            <a:r>
              <a:rPr lang="en-US" b="1" dirty="0" smtClean="0"/>
              <a:t>Ideal Investigator </a:t>
            </a:r>
            <a:r>
              <a:rPr lang="en-US" b="1" dirty="0"/>
              <a:t>Data Workflow</a:t>
            </a:r>
          </a:p>
        </p:txBody>
      </p:sp>
      <p:sp>
        <p:nvSpPr>
          <p:cNvPr id="3" name="Content Placeholder 2"/>
          <p:cNvSpPr>
            <a:spLocks noGrp="1"/>
          </p:cNvSpPr>
          <p:nvPr>
            <p:ph idx="1"/>
          </p:nvPr>
        </p:nvSpPr>
        <p:spPr>
          <a:xfrm>
            <a:off x="838200" y="1244074"/>
            <a:ext cx="10515600" cy="4351338"/>
          </a:xfrm>
        </p:spPr>
        <p:txBody>
          <a:bodyPr/>
          <a:lstStyle/>
          <a:p>
            <a:r>
              <a:rPr lang="en-US" dirty="0"/>
              <a:t>Easily create a digital instance of a dataset or model </a:t>
            </a:r>
          </a:p>
          <a:p>
            <a:r>
              <a:rPr lang="en-US" dirty="0"/>
              <a:t>Quickly share it with colleagues (perhaps privately at first)</a:t>
            </a:r>
          </a:p>
          <a:p>
            <a:r>
              <a:rPr lang="en-US" dirty="0"/>
              <a:t>Add value through collaboration, annotation, and iteration</a:t>
            </a:r>
          </a:p>
          <a:p>
            <a:r>
              <a:rPr lang="en-US" dirty="0"/>
              <a:t>Describe with metadata</a:t>
            </a:r>
          </a:p>
          <a:p>
            <a:r>
              <a:rPr lang="en-US" dirty="0"/>
              <a:t>Eventually…share publicly or </a:t>
            </a:r>
            <a:r>
              <a:rPr lang="en-US" dirty="0" smtClean="0"/>
              <a:t>permanently </a:t>
            </a:r>
            <a:r>
              <a:rPr lang="en-US" u="sng" dirty="0"/>
              <a:t>P</a:t>
            </a:r>
            <a:r>
              <a:rPr lang="en-US" dirty="0"/>
              <a:t>ublish</a:t>
            </a:r>
          </a:p>
        </p:txBody>
      </p:sp>
      <p:pic>
        <p:nvPicPr>
          <p:cNvPr id="1030" name="Picture 6" descr="https://cdn2.iconfinder.com/data/icons/windows-8-metro-style/512/add_databas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901" y="4197600"/>
            <a:ext cx="1629295" cy="162929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pixempire.com/images/preview/myspace-social-share-ic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0441" y="4197600"/>
            <a:ext cx="1587503" cy="158750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kinlane-productions.s3.amazonaws.com/api-evangelist-site/building-blocks/bw-annota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2273" y="4182187"/>
            <a:ext cx="1644708" cy="164470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298160" y="4086130"/>
            <a:ext cx="2627565" cy="1729047"/>
            <a:chOff x="5231476" y="4312611"/>
            <a:chExt cx="2627565" cy="1729047"/>
          </a:xfrm>
        </p:grpSpPr>
        <p:pic>
          <p:nvPicPr>
            <p:cNvPr id="1032" name="Picture 8" descr="http://haztab.com/wp-content/uploads/2014/04/inregra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0523" y="4457331"/>
              <a:ext cx="898518" cy="89851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alexkessock.com/img/icon_2347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31476" y="4312611"/>
              <a:ext cx="1729047" cy="17290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9383256" y="3969754"/>
            <a:ext cx="2502387" cy="2009067"/>
            <a:chOff x="9801184" y="4229485"/>
            <a:chExt cx="2502387" cy="2009067"/>
          </a:xfrm>
        </p:grpSpPr>
        <p:pic>
          <p:nvPicPr>
            <p:cNvPr id="1034" name="Picture 10" descr="http://static1.squarespace.com/static/512f7f28e4b0e0699d176018/t/53eb2ad3e4b0ba68f27e9ace/1395302651370/iconmonstr-database-8-icon-256.png?format=300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91876" y="4523829"/>
              <a:ext cx="1494357" cy="1494357"/>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0905554" y="4229485"/>
              <a:ext cx="965019" cy="593979"/>
            </a:xfrm>
            <a:prstGeom prst="round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DOI</a:t>
              </a:r>
            </a:p>
          </p:txBody>
        </p:sp>
        <p:sp>
          <p:nvSpPr>
            <p:cNvPr id="8" name="Folded Corner 7"/>
            <p:cNvSpPr/>
            <p:nvPr/>
          </p:nvSpPr>
          <p:spPr>
            <a:xfrm>
              <a:off x="9801184" y="5096796"/>
              <a:ext cx="922234" cy="989830"/>
            </a:xfrm>
            <a:prstGeom prst="foldedCorner">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META</a:t>
              </a:r>
            </a:p>
          </p:txBody>
        </p:sp>
        <p:pic>
          <p:nvPicPr>
            <p:cNvPr id="1044" name="Picture 20" descr="http://icons.iconarchive.com/icons/icons8/windows-8/512/Very-Basic-Share-ico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14110" y="4949091"/>
              <a:ext cx="1289461" cy="1289461"/>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8FCD1AF8-6F3D-5E48-9AD5-E16416F3AA6A}"/>
              </a:ext>
            </a:extLst>
          </p:cNvPr>
          <p:cNvSpPr txBox="1"/>
          <p:nvPr/>
        </p:nvSpPr>
        <p:spPr>
          <a:xfrm>
            <a:off x="2864291" y="6038669"/>
            <a:ext cx="72243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This is still not as easy as it should be!</a:t>
            </a:r>
          </a:p>
        </p:txBody>
      </p:sp>
      <p:sp>
        <p:nvSpPr>
          <p:cNvPr id="16" name="TextBox 15"/>
          <p:cNvSpPr txBox="1"/>
          <p:nvPr/>
        </p:nvSpPr>
        <p:spPr>
          <a:xfrm>
            <a:off x="10013730" y="6488668"/>
            <a:ext cx="20883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lumMod val="65000"/>
                  </a:prstClr>
                </a:solidFill>
                <a:effectLst/>
                <a:uLnTx/>
                <a:uFillTx/>
                <a:latin typeface="Calibri" panose="020F0502020204030204"/>
                <a:ea typeface="+mn-ea"/>
                <a:cs typeface="+mn-cs"/>
              </a:rPr>
              <a:t>From Jeff Horsburgh</a:t>
            </a:r>
            <a:endPar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23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6"/>
          <p:cNvSpPr txBox="1">
            <a:spLocks noGrp="1"/>
          </p:cNvSpPr>
          <p:nvPr>
            <p:ph type="title"/>
          </p:nvPr>
        </p:nvSpPr>
        <p:spPr>
          <a:xfrm>
            <a:off x="1086325" y="453751"/>
            <a:ext cx="10058400" cy="937500"/>
          </a:xfrm>
          <a:prstGeom prst="rect">
            <a:avLst/>
          </a:prstGeom>
          <a:noFill/>
          <a:ln>
            <a:noFill/>
          </a:ln>
        </p:spPr>
        <p:txBody>
          <a:bodyPr spcFirstLastPara="1" wrap="square" lIns="91425" tIns="45700" rIns="91425" bIns="45700" anchor="b" anchorCtr="0">
            <a:noAutofit/>
          </a:bodyPr>
          <a:lstStyle/>
          <a:p>
            <a:pPr marL="0" marR="0" lvl="0" indent="0" rtl="0">
              <a:lnSpc>
                <a:spcPct val="85000"/>
              </a:lnSpc>
              <a:spcBef>
                <a:spcPts val="0"/>
              </a:spcBef>
              <a:spcAft>
                <a:spcPts val="0"/>
              </a:spcAft>
              <a:buClr>
                <a:schemeClr val="dk1"/>
              </a:buClr>
              <a:buSzPts val="4800"/>
              <a:buFont typeface="Calibri"/>
              <a:buNone/>
            </a:pPr>
            <a:r>
              <a:rPr lang="en-US" sz="4800" i="0" u="none" strike="noStrike" cap="none" dirty="0">
                <a:solidFill>
                  <a:srgbClr val="434343"/>
                </a:solidFill>
              </a:rPr>
              <a:t>CUAHSI (coo-WAH-see)</a:t>
            </a:r>
            <a:endParaRPr dirty="0">
              <a:solidFill>
                <a:srgbClr val="434343"/>
              </a:solidFill>
            </a:endParaRPr>
          </a:p>
        </p:txBody>
      </p:sp>
      <p:sp>
        <p:nvSpPr>
          <p:cNvPr id="262" name="Google Shape;262;p26"/>
          <p:cNvSpPr txBox="1">
            <a:spLocks noGrp="1"/>
          </p:cNvSpPr>
          <p:nvPr>
            <p:ph type="body" idx="1"/>
          </p:nvPr>
        </p:nvSpPr>
        <p:spPr>
          <a:xfrm>
            <a:off x="51075" y="1467456"/>
            <a:ext cx="12192000" cy="5039700"/>
          </a:xfrm>
          <a:prstGeom prst="rect">
            <a:avLst/>
          </a:prstGeom>
          <a:noFill/>
          <a:ln>
            <a:noFill/>
          </a:ln>
        </p:spPr>
        <p:txBody>
          <a:bodyPr spcFirstLastPara="1" wrap="square" lIns="0" tIns="45700" rIns="0" bIns="45700" anchor="t" anchorCtr="0">
            <a:noAutofit/>
          </a:bodyPr>
          <a:lstStyle/>
          <a:p>
            <a:pPr marL="384048" marR="0" lvl="1" indent="-129539" algn="l" rtl="0">
              <a:lnSpc>
                <a:spcPct val="110000"/>
              </a:lnSpc>
              <a:spcBef>
                <a:spcPts val="0"/>
              </a:spcBef>
              <a:spcAft>
                <a:spcPts val="0"/>
              </a:spcAft>
              <a:buClr>
                <a:schemeClr val="dk1"/>
              </a:buClr>
              <a:buSzPts val="1800"/>
              <a:buFont typeface="Arial"/>
              <a:buChar char="•"/>
            </a:pPr>
            <a:r>
              <a:rPr lang="en-US" b="0" i="0" u="none" strike="noStrike" cap="none" dirty="0">
                <a:solidFill>
                  <a:schemeClr val="dk1"/>
                </a:solidFill>
                <a:latin typeface="Calibri"/>
                <a:ea typeface="Calibri"/>
                <a:cs typeface="Calibri"/>
                <a:sym typeface="Calibri"/>
              </a:rPr>
              <a:t>CUAHSI is a 501(c)3 Non-Profit  Consortium of about 130 U.S. Academic Institutions, Non-Profits, and International Universities; also open to private organizations</a:t>
            </a:r>
            <a:endParaRPr dirty="0"/>
          </a:p>
          <a:p>
            <a:pPr marL="693738" marR="0" lvl="0" indent="-183197" algn="l" rtl="0">
              <a:lnSpc>
                <a:spcPct val="90000"/>
              </a:lnSpc>
              <a:spcBef>
                <a:spcPts val="1800"/>
              </a:spcBef>
              <a:spcAft>
                <a:spcPts val="0"/>
              </a:spcAft>
              <a:buClr>
                <a:schemeClr val="accent1"/>
              </a:buClr>
              <a:buSzPts val="1800"/>
              <a:buFont typeface="Calibri"/>
              <a:buChar char=" "/>
            </a:pPr>
            <a:r>
              <a:rPr lang="en-US" sz="1800" b="0" i="0" u="none" strike="noStrike" cap="none" dirty="0">
                <a:solidFill>
                  <a:schemeClr val="dk1"/>
                </a:solidFill>
                <a:latin typeface="Calibri"/>
                <a:ea typeface="Calibri"/>
                <a:cs typeface="Calibri"/>
                <a:sym typeface="Calibri"/>
              </a:rPr>
              <a:t>CUAHSI's mission is to shape the future of hydrologic science by:</a:t>
            </a:r>
            <a:endParaRPr sz="1800" dirty="0"/>
          </a:p>
          <a:p>
            <a:pPr marL="986346" marR="0" lvl="1" indent="-211137" algn="l" rtl="0">
              <a:lnSpc>
                <a:spcPct val="90000"/>
              </a:lnSpc>
              <a:spcBef>
                <a:spcPts val="400"/>
              </a:spcBef>
              <a:spcAft>
                <a:spcPts val="0"/>
              </a:spcAft>
              <a:buClr>
                <a:schemeClr val="accent1"/>
              </a:buClr>
              <a:buSzPts val="1800"/>
              <a:buFont typeface="Calibri"/>
              <a:buChar char="◦"/>
            </a:pPr>
            <a:r>
              <a:rPr lang="en-US" b="0" i="0" u="none" strike="noStrike" cap="none" dirty="0">
                <a:solidFill>
                  <a:schemeClr val="dk1"/>
                </a:solidFill>
                <a:latin typeface="Calibri"/>
                <a:ea typeface="Calibri"/>
                <a:cs typeface="Calibri"/>
                <a:sym typeface="Calibri"/>
              </a:rPr>
              <a:t>Strengthening collaboration</a:t>
            </a:r>
            <a:endParaRPr dirty="0"/>
          </a:p>
          <a:p>
            <a:pPr marL="986346" marR="0" lvl="1" indent="-211137" algn="l" rtl="0">
              <a:lnSpc>
                <a:spcPct val="90000"/>
              </a:lnSpc>
              <a:spcBef>
                <a:spcPts val="600"/>
              </a:spcBef>
              <a:spcAft>
                <a:spcPts val="0"/>
              </a:spcAft>
              <a:buClr>
                <a:schemeClr val="accent1"/>
              </a:buClr>
              <a:buSzPts val="1800"/>
              <a:buFont typeface="Calibri"/>
              <a:buChar char="◦"/>
            </a:pPr>
            <a:r>
              <a:rPr lang="en-US" b="0" i="0" u="none" strike="noStrike" cap="none" dirty="0">
                <a:solidFill>
                  <a:schemeClr val="dk1"/>
                </a:solidFill>
                <a:latin typeface="Calibri"/>
                <a:ea typeface="Calibri"/>
                <a:cs typeface="Calibri"/>
                <a:sym typeface="Calibri"/>
              </a:rPr>
              <a:t>Developing and delivering data, models, instrumentation and technologies</a:t>
            </a:r>
            <a:endParaRPr dirty="0"/>
          </a:p>
          <a:p>
            <a:pPr marL="986346" marR="0" lvl="1" indent="-211137" algn="l" rtl="0">
              <a:lnSpc>
                <a:spcPct val="90000"/>
              </a:lnSpc>
              <a:spcBef>
                <a:spcPts val="600"/>
              </a:spcBef>
              <a:spcAft>
                <a:spcPts val="0"/>
              </a:spcAft>
              <a:buClr>
                <a:schemeClr val="accent1"/>
              </a:buClr>
              <a:buSzPts val="1800"/>
              <a:buFont typeface="Calibri"/>
              <a:buChar char="◦"/>
            </a:pPr>
            <a:r>
              <a:rPr lang="en-US" b="0" i="0" u="none" strike="noStrike" cap="none" dirty="0">
                <a:solidFill>
                  <a:schemeClr val="dk1"/>
                </a:solidFill>
                <a:latin typeface="Calibri"/>
                <a:ea typeface="Calibri"/>
                <a:cs typeface="Calibri"/>
                <a:sym typeface="Calibri"/>
              </a:rPr>
              <a:t>Promoting education </a:t>
            </a:r>
            <a:endParaRPr dirty="0"/>
          </a:p>
          <a:p>
            <a:pPr marL="384048" marR="0" lvl="1" indent="-129539" algn="l" rtl="0">
              <a:lnSpc>
                <a:spcPct val="90000"/>
              </a:lnSpc>
              <a:spcBef>
                <a:spcPts val="1600"/>
              </a:spcBef>
              <a:spcAft>
                <a:spcPts val="0"/>
              </a:spcAft>
              <a:buClr>
                <a:schemeClr val="dk1"/>
              </a:buClr>
              <a:buSzPts val="1800"/>
              <a:buFont typeface="Arial"/>
              <a:buChar char="•"/>
            </a:pPr>
            <a:r>
              <a:rPr lang="en-US" b="0" i="0" u="none" strike="noStrike" cap="none" dirty="0">
                <a:solidFill>
                  <a:schemeClr val="dk1"/>
                </a:solidFill>
                <a:latin typeface="Calibri"/>
                <a:ea typeface="Calibri"/>
                <a:cs typeface="Calibri"/>
                <a:sym typeface="Calibri"/>
              </a:rPr>
              <a:t>Key Activities</a:t>
            </a:r>
            <a:endParaRPr dirty="0"/>
          </a:p>
          <a:p>
            <a:pPr marL="974725" marR="0" lvl="2" indent="-246380" algn="l" rtl="0">
              <a:lnSpc>
                <a:spcPct val="90000"/>
              </a:lnSpc>
              <a:spcBef>
                <a:spcPts val="800"/>
              </a:spcBef>
              <a:spcAft>
                <a:spcPts val="0"/>
              </a:spcAft>
              <a:buClr>
                <a:schemeClr val="dk1"/>
              </a:buClr>
              <a:buSzPts val="1800"/>
              <a:buFont typeface="Arial"/>
              <a:buChar char="•"/>
            </a:pPr>
            <a:r>
              <a:rPr lang="en-US" sz="1800" b="0" i="0" u="none" strike="noStrike" cap="none" dirty="0">
                <a:solidFill>
                  <a:schemeClr val="dk1"/>
                </a:solidFill>
                <a:latin typeface="Calibri"/>
                <a:ea typeface="Calibri"/>
                <a:cs typeface="Calibri"/>
                <a:sym typeface="Calibri"/>
              </a:rPr>
              <a:t>Community Services, such as workshops, community meetings, training, etc.</a:t>
            </a:r>
            <a:endParaRPr sz="1800" dirty="0"/>
          </a:p>
          <a:p>
            <a:pPr marL="974725" marR="0" lvl="2" indent="-246380" algn="l" rtl="0">
              <a:lnSpc>
                <a:spcPct val="90000"/>
              </a:lnSpc>
              <a:spcBef>
                <a:spcPts val="600"/>
              </a:spcBef>
              <a:spcAft>
                <a:spcPts val="0"/>
              </a:spcAft>
              <a:buClr>
                <a:schemeClr val="dk1"/>
              </a:buClr>
              <a:buSzPts val="1800"/>
              <a:buFont typeface="Arial"/>
              <a:buChar char="•"/>
            </a:pPr>
            <a:r>
              <a:rPr lang="en-US" sz="1800" b="0" i="0" u="none" strike="noStrike" cap="none" dirty="0">
                <a:solidFill>
                  <a:schemeClr val="dk1"/>
                </a:solidFill>
                <a:latin typeface="Calibri"/>
                <a:ea typeface="Calibri"/>
                <a:cs typeface="Calibri"/>
                <a:sym typeface="Calibri"/>
              </a:rPr>
              <a:t>Data and Model Services, including </a:t>
            </a:r>
            <a:r>
              <a:rPr lang="en-US" sz="1800" b="0" i="0" u="none" strike="noStrike" cap="none" dirty="0" err="1">
                <a:solidFill>
                  <a:schemeClr val="dk1"/>
                </a:solidFill>
                <a:latin typeface="Calibri"/>
                <a:ea typeface="Calibri"/>
                <a:cs typeface="Calibri"/>
                <a:sym typeface="Calibri"/>
              </a:rPr>
              <a:t>HydroShare</a:t>
            </a:r>
            <a:r>
              <a:rPr lang="en-US" sz="1800" b="0" i="0" u="none" strike="noStrike" cap="none" dirty="0">
                <a:solidFill>
                  <a:schemeClr val="dk1"/>
                </a:solidFill>
                <a:latin typeface="Calibri"/>
                <a:ea typeface="Calibri"/>
                <a:cs typeface="Calibri"/>
                <a:sym typeface="Calibri"/>
              </a:rPr>
              <a:t> and time-series services</a:t>
            </a:r>
            <a:endParaRPr sz="1800" dirty="0"/>
          </a:p>
          <a:p>
            <a:pPr marL="201168" marR="0" lvl="1" indent="0" algn="l" rtl="0">
              <a:lnSpc>
                <a:spcPct val="90000"/>
              </a:lnSpc>
              <a:spcBef>
                <a:spcPts val="600"/>
              </a:spcBef>
              <a:spcAft>
                <a:spcPts val="0"/>
              </a:spcAft>
              <a:buClr>
                <a:schemeClr val="accent1"/>
              </a:buClr>
              <a:buSzPts val="2400"/>
              <a:buFont typeface="Calibri"/>
              <a:buNone/>
            </a:pPr>
            <a:endParaRPr b="1" i="0" u="none" strike="noStrike" cap="none" dirty="0">
              <a:solidFill>
                <a:srgbClr val="3F3F3F"/>
              </a:solidFill>
              <a:latin typeface="Arial"/>
              <a:ea typeface="Arial"/>
              <a:cs typeface="Arial"/>
              <a:sym typeface="Arial"/>
            </a:endParaRPr>
          </a:p>
        </p:txBody>
      </p:sp>
      <p:pic>
        <p:nvPicPr>
          <p:cNvPr id="263" name="Google Shape;263;p26"/>
          <p:cNvPicPr preferRelativeResize="0"/>
          <p:nvPr/>
        </p:nvPicPr>
        <p:blipFill rotWithShape="1">
          <a:blip r:embed="rId3">
            <a:alphaModFix/>
          </a:blip>
          <a:srcRect/>
          <a:stretch/>
        </p:blipFill>
        <p:spPr>
          <a:xfrm>
            <a:off x="312249" y="5151184"/>
            <a:ext cx="1165607" cy="1143000"/>
          </a:xfrm>
          <a:prstGeom prst="rect">
            <a:avLst/>
          </a:prstGeom>
          <a:noFill/>
          <a:ln>
            <a:noFill/>
          </a:ln>
        </p:spPr>
      </p:pic>
      <p:pic>
        <p:nvPicPr>
          <p:cNvPr id="264" name="Google Shape;264;p26"/>
          <p:cNvPicPr preferRelativeResize="0"/>
          <p:nvPr/>
        </p:nvPicPr>
        <p:blipFill rotWithShape="1">
          <a:blip r:embed="rId4">
            <a:alphaModFix/>
          </a:blip>
          <a:srcRect/>
          <a:stretch/>
        </p:blipFill>
        <p:spPr>
          <a:xfrm>
            <a:off x="7362291" y="5237018"/>
            <a:ext cx="967154" cy="1027538"/>
          </a:xfrm>
          <a:prstGeom prst="rect">
            <a:avLst/>
          </a:prstGeom>
          <a:noFill/>
          <a:ln>
            <a:noFill/>
          </a:ln>
        </p:spPr>
      </p:pic>
      <p:pic>
        <p:nvPicPr>
          <p:cNvPr id="265" name="Google Shape;265;p26"/>
          <p:cNvPicPr preferRelativeResize="0"/>
          <p:nvPr/>
        </p:nvPicPr>
        <p:blipFill rotWithShape="1">
          <a:blip r:embed="rId5">
            <a:alphaModFix/>
          </a:blip>
          <a:srcRect/>
          <a:stretch/>
        </p:blipFill>
        <p:spPr>
          <a:xfrm>
            <a:off x="3065743" y="5237018"/>
            <a:ext cx="1148103" cy="1042352"/>
          </a:xfrm>
          <a:prstGeom prst="rect">
            <a:avLst/>
          </a:prstGeom>
          <a:noFill/>
          <a:ln>
            <a:noFill/>
          </a:ln>
        </p:spPr>
      </p:pic>
      <p:pic>
        <p:nvPicPr>
          <p:cNvPr id="266" name="Google Shape;266;p26"/>
          <p:cNvPicPr preferRelativeResize="0"/>
          <p:nvPr/>
        </p:nvPicPr>
        <p:blipFill rotWithShape="1">
          <a:blip r:embed="rId6">
            <a:alphaModFix/>
          </a:blip>
          <a:srcRect/>
          <a:stretch/>
        </p:blipFill>
        <p:spPr>
          <a:xfrm>
            <a:off x="4479950" y="5237018"/>
            <a:ext cx="1143000" cy="1027538"/>
          </a:xfrm>
          <a:prstGeom prst="rect">
            <a:avLst/>
          </a:prstGeom>
          <a:noFill/>
          <a:ln>
            <a:noFill/>
          </a:ln>
        </p:spPr>
      </p:pic>
      <p:pic>
        <p:nvPicPr>
          <p:cNvPr id="267" name="Google Shape;267;p26"/>
          <p:cNvPicPr preferRelativeResize="0"/>
          <p:nvPr/>
        </p:nvPicPr>
        <p:blipFill rotWithShape="1">
          <a:blip r:embed="rId7">
            <a:alphaModFix/>
          </a:blip>
          <a:srcRect/>
          <a:stretch/>
        </p:blipFill>
        <p:spPr>
          <a:xfrm>
            <a:off x="8550879" y="5237018"/>
            <a:ext cx="1447800" cy="1058796"/>
          </a:xfrm>
          <a:prstGeom prst="rect">
            <a:avLst/>
          </a:prstGeom>
          <a:noFill/>
          <a:ln>
            <a:noFill/>
          </a:ln>
        </p:spPr>
      </p:pic>
      <p:pic>
        <p:nvPicPr>
          <p:cNvPr id="268" name="Google Shape;268;p26"/>
          <p:cNvPicPr preferRelativeResize="0"/>
          <p:nvPr/>
        </p:nvPicPr>
        <p:blipFill rotWithShape="1">
          <a:blip r:embed="rId8">
            <a:alphaModFix/>
          </a:blip>
          <a:srcRect/>
          <a:stretch/>
        </p:blipFill>
        <p:spPr>
          <a:xfrm>
            <a:off x="1715129" y="5251832"/>
            <a:ext cx="1143000" cy="1042352"/>
          </a:xfrm>
          <a:prstGeom prst="rect">
            <a:avLst/>
          </a:prstGeom>
          <a:noFill/>
          <a:ln>
            <a:noFill/>
          </a:ln>
        </p:spPr>
      </p:pic>
      <p:pic>
        <p:nvPicPr>
          <p:cNvPr id="269" name="Google Shape;269;p26"/>
          <p:cNvPicPr preferRelativeResize="0"/>
          <p:nvPr/>
        </p:nvPicPr>
        <p:blipFill rotWithShape="1">
          <a:blip r:embed="rId9">
            <a:alphaModFix/>
          </a:blip>
          <a:srcRect/>
          <a:stretch/>
        </p:blipFill>
        <p:spPr>
          <a:xfrm>
            <a:off x="5889972" y="5237018"/>
            <a:ext cx="1143000" cy="1057166"/>
          </a:xfrm>
          <a:prstGeom prst="rect">
            <a:avLst/>
          </a:prstGeom>
          <a:noFill/>
          <a:ln>
            <a:noFill/>
          </a:ln>
        </p:spPr>
      </p:pic>
      <p:pic>
        <p:nvPicPr>
          <p:cNvPr id="270" name="Google Shape;270;p26"/>
          <p:cNvPicPr preferRelativeResize="0"/>
          <p:nvPr/>
        </p:nvPicPr>
        <p:blipFill rotWithShape="1">
          <a:blip r:embed="rId10">
            <a:alphaModFix/>
          </a:blip>
          <a:srcRect/>
          <a:stretch/>
        </p:blipFill>
        <p:spPr>
          <a:xfrm>
            <a:off x="10035066" y="5151184"/>
            <a:ext cx="1871133" cy="528774"/>
          </a:xfrm>
          <a:prstGeom prst="rect">
            <a:avLst/>
          </a:prstGeom>
          <a:noFill/>
          <a:ln>
            <a:noFill/>
          </a:ln>
        </p:spPr>
      </p:pic>
      <p:sp>
        <p:nvSpPr>
          <p:cNvPr id="2" name="Rectangle 1"/>
          <p:cNvSpPr/>
          <p:nvPr/>
        </p:nvSpPr>
        <p:spPr>
          <a:xfrm>
            <a:off x="1114425" y="0"/>
            <a:ext cx="9963150" cy="400110"/>
          </a:xfrm>
          <a:prstGeom prst="rect">
            <a:avLst/>
          </a:prstGeom>
        </p:spPr>
        <p:txBody>
          <a:bodyPr wrap="square">
            <a:spAutoFit/>
          </a:bodyPr>
          <a:lstStyle/>
          <a:p>
            <a:pPr algn="ctr">
              <a:defRPr/>
            </a:pPr>
            <a:r>
              <a:rPr lang="en-US" sz="2000" b="1" dirty="0">
                <a:solidFill>
                  <a:schemeClr val="bg1"/>
                </a:solidFill>
              </a:rPr>
              <a:t>Consortium of Universities for the Advancement of Hydrologic Science, Inc.</a:t>
            </a:r>
          </a:p>
        </p:txBody>
      </p:sp>
    </p:spTree>
    <p:extLst>
      <p:ext uri="{BB962C8B-B14F-4D97-AF65-F5344CB8AC3E}">
        <p14:creationId xmlns:p14="http://schemas.microsoft.com/office/powerpoint/2010/main" val="19799782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ydroshare_Logo.jpg">
            <a:extLst>
              <a:ext uri="{FF2B5EF4-FFF2-40B4-BE49-F238E27FC236}">
                <a16:creationId xmlns:a16="http://schemas.microsoft.com/office/drawing/2014/main" id="{77FE1BB1-417F-D445-8E56-23621B572F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821" y="271828"/>
            <a:ext cx="4600324" cy="925563"/>
          </a:xfrm>
          <a:prstGeom prst="rect">
            <a:avLst/>
          </a:prstGeom>
        </p:spPr>
      </p:pic>
      <p:sp>
        <p:nvSpPr>
          <p:cNvPr id="3" name="Content Placeholder 2">
            <a:extLst>
              <a:ext uri="{FF2B5EF4-FFF2-40B4-BE49-F238E27FC236}">
                <a16:creationId xmlns:a16="http://schemas.microsoft.com/office/drawing/2014/main" id="{3C3496A2-CBEE-524B-9615-1307174A5E33}"/>
              </a:ext>
            </a:extLst>
          </p:cNvPr>
          <p:cNvSpPr>
            <a:spLocks noGrp="1"/>
          </p:cNvSpPr>
          <p:nvPr>
            <p:ph idx="1"/>
          </p:nvPr>
        </p:nvSpPr>
        <p:spPr>
          <a:xfrm>
            <a:off x="198121" y="1688464"/>
            <a:ext cx="6367272" cy="4834255"/>
          </a:xfrm>
        </p:spPr>
        <p:txBody>
          <a:bodyPr>
            <a:noAutofit/>
          </a:bodyPr>
          <a:lstStyle/>
          <a:p>
            <a:r>
              <a:rPr lang="en-US" sz="2000" dirty="0" smtClean="0"/>
              <a:t>Gives </a:t>
            </a:r>
            <a:r>
              <a:rPr lang="en-US" sz="2000" dirty="0"/>
              <a:t>you a way to share </a:t>
            </a:r>
            <a:r>
              <a:rPr lang="en-US" sz="2000" dirty="0" smtClean="0"/>
              <a:t>datasets</a:t>
            </a:r>
            <a:r>
              <a:rPr lang="en-US" sz="2000" dirty="0"/>
              <a:t>, models, and other research products</a:t>
            </a:r>
          </a:p>
          <a:p>
            <a:r>
              <a:rPr lang="en-US" sz="2000" dirty="0" smtClean="0"/>
              <a:t>Has capabilities </a:t>
            </a:r>
            <a:r>
              <a:rPr lang="en-US" sz="2000" dirty="0"/>
              <a:t>for collaboration</a:t>
            </a:r>
          </a:p>
          <a:p>
            <a:r>
              <a:rPr lang="en-US" sz="2000" dirty="0" smtClean="0"/>
              <a:t>Has Links </a:t>
            </a:r>
            <a:r>
              <a:rPr lang="en-US" sz="2000" dirty="0"/>
              <a:t>to computational resources</a:t>
            </a:r>
          </a:p>
          <a:p>
            <a:r>
              <a:rPr lang="en-US" sz="2000" dirty="0" smtClean="0"/>
              <a:t>Provides permanent publication </a:t>
            </a:r>
            <a:r>
              <a:rPr lang="en-US" sz="2000" dirty="0"/>
              <a:t>of data and models with </a:t>
            </a:r>
            <a:r>
              <a:rPr lang="en-US" sz="2000" dirty="0" smtClean="0"/>
              <a:t>citable digital object identifiers that can link </a:t>
            </a:r>
            <a:r>
              <a:rPr lang="en-US" sz="2000" dirty="0"/>
              <a:t>to </a:t>
            </a:r>
            <a:r>
              <a:rPr lang="en-US" sz="2000" dirty="0" smtClean="0"/>
              <a:t>literature</a:t>
            </a:r>
          </a:p>
          <a:p>
            <a:pPr marL="0" indent="0">
              <a:buNone/>
            </a:pPr>
            <a:endParaRPr lang="en-US" sz="2000" dirty="0"/>
          </a:p>
        </p:txBody>
      </p:sp>
      <p:pic>
        <p:nvPicPr>
          <p:cNvPr id="4" name="Picture 3">
            <a:extLst>
              <a:ext uri="{FF2B5EF4-FFF2-40B4-BE49-F238E27FC236}">
                <a16:creationId xmlns:a16="http://schemas.microsoft.com/office/drawing/2014/main" id="{B6EF4962-52BA-144D-9D1D-436A50B64338}"/>
              </a:ext>
            </a:extLst>
          </p:cNvPr>
          <p:cNvPicPr>
            <a:picLocks noChangeAspect="1"/>
          </p:cNvPicPr>
          <p:nvPr/>
        </p:nvPicPr>
        <p:blipFill>
          <a:blip r:embed="rId3"/>
          <a:stretch>
            <a:fillRect/>
          </a:stretch>
        </p:blipFill>
        <p:spPr>
          <a:xfrm>
            <a:off x="6485964" y="82296"/>
            <a:ext cx="5620871" cy="6858000"/>
          </a:xfrm>
          <a:prstGeom prst="rect">
            <a:avLst/>
          </a:prstGeom>
        </p:spPr>
      </p:pic>
      <p:sp>
        <p:nvSpPr>
          <p:cNvPr id="7" name="TextBox 6">
            <a:extLst>
              <a:ext uri="{FF2B5EF4-FFF2-40B4-BE49-F238E27FC236}">
                <a16:creationId xmlns:a16="http://schemas.microsoft.com/office/drawing/2014/main" id="{12F5D0F8-DB3B-1748-99C9-36B28522C432}"/>
              </a:ext>
            </a:extLst>
          </p:cNvPr>
          <p:cNvSpPr txBox="1"/>
          <p:nvPr/>
        </p:nvSpPr>
        <p:spPr>
          <a:xfrm>
            <a:off x="1314158" y="1037922"/>
            <a:ext cx="42991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4"/>
              </a:rPr>
              <a:t>www.hydroshare.org</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5"/>
          <a:stretch>
            <a:fillRect/>
          </a:stretch>
        </p:blipFill>
        <p:spPr>
          <a:xfrm>
            <a:off x="8434137" y="2734737"/>
            <a:ext cx="3757863" cy="4059255"/>
          </a:xfrm>
          <a:prstGeom prst="rect">
            <a:avLst/>
          </a:prstGeom>
          <a:ln>
            <a:solidFill>
              <a:schemeClr val="tx1"/>
            </a:solidFill>
          </a:ln>
        </p:spPr>
      </p:pic>
      <p:grpSp>
        <p:nvGrpSpPr>
          <p:cNvPr id="9" name="Group 8"/>
          <p:cNvGrpSpPr/>
          <p:nvPr/>
        </p:nvGrpSpPr>
        <p:grpSpPr>
          <a:xfrm>
            <a:off x="347832" y="3769204"/>
            <a:ext cx="6217561" cy="3098284"/>
            <a:chOff x="347832" y="3769204"/>
            <a:chExt cx="6217561" cy="3098284"/>
          </a:xfrm>
        </p:grpSpPr>
        <p:sp>
          <p:nvSpPr>
            <p:cNvPr id="5" name="TextBox 4"/>
            <p:cNvSpPr txBox="1"/>
            <p:nvPr/>
          </p:nvSpPr>
          <p:spPr>
            <a:xfrm>
              <a:off x="347832" y="3769204"/>
              <a:ext cx="6217561" cy="3098284"/>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 system to advance hydrologic science by enabling the community to more easily and freely share products resulting from their research, not just the scientific publication summarizing a study, but also the data and models used to create the scientific publication</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ts val="13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F</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indable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ccessible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nteroperable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R</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eusable</a:t>
              </a:r>
            </a:p>
            <a:p>
              <a:pPr marL="800100" marR="0" lvl="1" indent="-342900" algn="l" defTabSz="914400" rtl="0" eaLnBrk="1" fontAlgn="auto" latinLnBrk="0" hangingPunct="1">
                <a:lnSpc>
                  <a:spcPts val="15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5540" y="5431928"/>
              <a:ext cx="1341582" cy="1362064"/>
            </a:xfrm>
            <a:prstGeom prst="rect">
              <a:avLst/>
            </a:prstGeom>
          </p:spPr>
        </p:pic>
      </p:grpSp>
    </p:spTree>
    <p:extLst>
      <p:ext uri="{BB962C8B-B14F-4D97-AF65-F5344CB8AC3E}">
        <p14:creationId xmlns:p14="http://schemas.microsoft.com/office/powerpoint/2010/main" val="252912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4241"/>
            <a:ext cx="7753350" cy="6753759"/>
          </a:xfrm>
          <a:prstGeom prst="rect">
            <a:avLst/>
          </a:prstGeom>
        </p:spPr>
      </p:pic>
      <p:sp>
        <p:nvSpPr>
          <p:cNvPr id="2" name="Title 1"/>
          <p:cNvSpPr>
            <a:spLocks noGrp="1"/>
          </p:cNvSpPr>
          <p:nvPr>
            <p:ph type="title"/>
          </p:nvPr>
        </p:nvSpPr>
        <p:spPr>
          <a:xfrm>
            <a:off x="8029575" y="104241"/>
            <a:ext cx="3695699" cy="695859"/>
          </a:xfrm>
        </p:spPr>
        <p:txBody>
          <a:bodyPr/>
          <a:lstStyle/>
          <a:p>
            <a:r>
              <a:rPr lang="en-US" smtClean="0"/>
              <a:t>Received today</a:t>
            </a:r>
            <a:endParaRPr lang="en-US" dirty="0"/>
          </a:p>
        </p:txBody>
      </p:sp>
      <p:sp>
        <p:nvSpPr>
          <p:cNvPr id="7" name="Rounded Rectangle 6"/>
          <p:cNvSpPr/>
          <p:nvPr/>
        </p:nvSpPr>
        <p:spPr>
          <a:xfrm>
            <a:off x="771524" y="104241"/>
            <a:ext cx="4524375" cy="69585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286250" y="3823482"/>
            <a:ext cx="1552576" cy="3960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3633788" y="2254567"/>
            <a:ext cx="8515350" cy="4143375"/>
            <a:chOff x="3633788" y="2338387"/>
            <a:chExt cx="8515350" cy="4143375"/>
          </a:xfrm>
        </p:grpSpPr>
        <p:pic>
          <p:nvPicPr>
            <p:cNvPr id="5" name="Picture 4"/>
            <p:cNvPicPr>
              <a:picLocks noChangeAspect="1"/>
            </p:cNvPicPr>
            <p:nvPr/>
          </p:nvPicPr>
          <p:blipFill>
            <a:blip r:embed="rId3"/>
            <a:stretch>
              <a:fillRect/>
            </a:stretch>
          </p:blipFill>
          <p:spPr>
            <a:xfrm>
              <a:off x="3633788" y="2338387"/>
              <a:ext cx="8515350" cy="4143375"/>
            </a:xfrm>
            <a:prstGeom prst="rect">
              <a:avLst/>
            </a:prstGeom>
          </p:spPr>
        </p:pic>
        <p:sp>
          <p:nvSpPr>
            <p:cNvPr id="6" name="Rectangle 5"/>
            <p:cNvSpPr/>
            <p:nvPr/>
          </p:nvSpPr>
          <p:spPr>
            <a:xfrm>
              <a:off x="6573602" y="2512514"/>
              <a:ext cx="2635722" cy="369332"/>
            </a:xfrm>
            <a:prstGeom prst="rect">
              <a:avLst/>
            </a:prstGeom>
          </p:spPr>
          <p:txBody>
            <a:bodyPr wrap="none">
              <a:spAutoFit/>
            </a:bodyPr>
            <a:lstStyle/>
            <a:p>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https://www.re3data.org/</a:t>
              </a:r>
              <a:endParaRPr lang="en-US" dirty="0"/>
            </a:p>
          </p:txBody>
        </p:sp>
      </p:grpSp>
    </p:spTree>
    <p:extLst>
      <p:ext uri="{BB962C8B-B14F-4D97-AF65-F5344CB8AC3E}">
        <p14:creationId xmlns:p14="http://schemas.microsoft.com/office/powerpoint/2010/main" val="38006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ographic Information System grap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2872" y="1068300"/>
            <a:ext cx="4449128" cy="48423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12742" y="365125"/>
            <a:ext cx="10741058" cy="1325563"/>
          </a:xfrm>
        </p:spPr>
        <p:txBody>
          <a:bodyPr>
            <a:normAutofit/>
          </a:bodyPr>
          <a:lstStyle/>
          <a:p>
            <a:r>
              <a:rPr lang="en-US" b="1" dirty="0"/>
              <a:t>Data </a:t>
            </a:r>
            <a:r>
              <a:rPr lang="en-US" b="1" u="sng" dirty="0"/>
              <a:t>and models</a:t>
            </a:r>
            <a:r>
              <a:rPr lang="en-US" b="1" dirty="0"/>
              <a:t> used by hydrologists are diverse…</a:t>
            </a:r>
          </a:p>
        </p:txBody>
      </p:sp>
      <p:sp>
        <p:nvSpPr>
          <p:cNvPr id="3" name="Content Placeholder 2"/>
          <p:cNvSpPr>
            <a:spLocks noGrp="1"/>
          </p:cNvSpPr>
          <p:nvPr>
            <p:ph idx="1"/>
          </p:nvPr>
        </p:nvSpPr>
        <p:spPr>
          <a:xfrm>
            <a:off x="498050" y="1875934"/>
            <a:ext cx="5140750" cy="4250230"/>
          </a:xfrm>
        </p:spPr>
        <p:txBody>
          <a:bodyPr>
            <a:normAutofit/>
          </a:bodyPr>
          <a:lstStyle/>
          <a:p>
            <a:r>
              <a:rPr lang="en-US" dirty="0"/>
              <a:t>Time series</a:t>
            </a:r>
          </a:p>
          <a:p>
            <a:r>
              <a:rPr lang="en-US" dirty="0"/>
              <a:t>Geographic </a:t>
            </a:r>
            <a:r>
              <a:rPr lang="en-US" dirty="0" err="1"/>
              <a:t>rasters</a:t>
            </a:r>
            <a:endParaRPr lang="en-US" dirty="0"/>
          </a:p>
          <a:p>
            <a:r>
              <a:rPr lang="en-US" dirty="0"/>
              <a:t>Geographic features</a:t>
            </a:r>
          </a:p>
          <a:p>
            <a:r>
              <a:rPr lang="en-US" dirty="0"/>
              <a:t>Multidimensional space/time</a:t>
            </a:r>
          </a:p>
          <a:p>
            <a:r>
              <a:rPr lang="en-US" dirty="0"/>
              <a:t>Model programs</a:t>
            </a:r>
          </a:p>
          <a:p>
            <a:r>
              <a:rPr lang="en-US" dirty="0"/>
              <a:t>Model instances</a:t>
            </a:r>
          </a:p>
          <a:p>
            <a:r>
              <a:rPr lang="en-US" dirty="0"/>
              <a:t>…</a:t>
            </a:r>
          </a:p>
        </p:txBody>
      </p:sp>
      <p:pic>
        <p:nvPicPr>
          <p:cNvPr id="2052" name="Picture 4" descr="raph of DAILY Discharge, cubic feet per seco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3262" y="1191067"/>
            <a:ext cx="2950368" cy="19669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10"/>
          <p:cNvGraphicFramePr>
            <a:graphicFrameLocks noChangeAspect="1"/>
          </p:cNvGraphicFramePr>
          <p:nvPr/>
        </p:nvGraphicFramePr>
        <p:xfrm>
          <a:off x="4269118" y="3576235"/>
          <a:ext cx="3858657" cy="1969139"/>
        </p:xfrm>
        <a:graphic>
          <a:graphicData uri="http://schemas.openxmlformats.org/presentationml/2006/ole">
            <mc:AlternateContent xmlns:mc="http://schemas.openxmlformats.org/markup-compatibility/2006">
              <mc:Choice xmlns:v="urn:schemas-microsoft-com:vml" Requires="v">
                <p:oleObj spid="_x0000_s8198" name="Visio" r:id="rId6" imgW="6646025" imgH="3390623" progId="Visio.Drawing.11">
                  <p:embed/>
                </p:oleObj>
              </mc:Choice>
              <mc:Fallback>
                <p:oleObj name="Visio" r:id="rId6" imgW="6646025" imgH="3390623" progId="Visio.Drawing.11">
                  <p:embed/>
                  <p:pic>
                    <p:nvPicPr>
                      <p:cNvPr id="7"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9118" y="3576235"/>
                        <a:ext cx="3858657" cy="19691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8" name="TextBox 7"/>
          <p:cNvSpPr txBox="1"/>
          <p:nvPr/>
        </p:nvSpPr>
        <p:spPr>
          <a:xfrm>
            <a:off x="5957740" y="5302800"/>
            <a:ext cx="203535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http://www.unidata.ucar.edu</a:t>
            </a:r>
          </a:p>
        </p:txBody>
      </p:sp>
      <p:sp>
        <p:nvSpPr>
          <p:cNvPr id="9" name="TextBox 8"/>
          <p:cNvSpPr txBox="1"/>
          <p:nvPr/>
        </p:nvSpPr>
        <p:spPr>
          <a:xfrm>
            <a:off x="5147875" y="3117937"/>
            <a:ext cx="14508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http://</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www.usgs.gov</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10485018" y="5513916"/>
            <a:ext cx="14508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http://</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www.esri.com</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10134224" y="6520302"/>
            <a:ext cx="20883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Jeff Horsburgh</a:t>
            </a:r>
          </a:p>
        </p:txBody>
      </p:sp>
      <p:sp>
        <p:nvSpPr>
          <p:cNvPr id="12" name="Content Placeholder 2"/>
          <p:cNvSpPr txBox="1">
            <a:spLocks/>
          </p:cNvSpPr>
          <p:nvPr/>
        </p:nvSpPr>
        <p:spPr>
          <a:xfrm>
            <a:off x="5087221" y="6033119"/>
            <a:ext cx="5172817" cy="335763"/>
          </a:xfrm>
          <a:prstGeom prst="rect">
            <a:avLst/>
          </a:prstGeom>
          <a:solidFill>
            <a:srgbClr val="FFFF00"/>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HydroShare can hold data in a wide variety of </a:t>
            </a:r>
            <a:r>
              <a:rPr kumimoji="0" lang="en-US" sz="1800" b="0" i="0" u="none" strike="noStrike" kern="1200" cap="none" spc="0" normalizeH="0" baseline="0" noProof="0" dirty="0" smtClean="0">
                <a:ln>
                  <a:noFill/>
                </a:ln>
                <a:solidFill>
                  <a:srgbClr val="002060"/>
                </a:solidFill>
                <a:effectLst/>
                <a:uLnTx/>
                <a:uFillTx/>
                <a:latin typeface="Calibri" panose="020F0502020204030204"/>
                <a:ea typeface="+mn-ea"/>
                <a:cs typeface="+mn-cs"/>
              </a:rPr>
              <a:t>formats</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866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171" y="2294313"/>
            <a:ext cx="8052240" cy="4140201"/>
          </a:xfrm>
          <a:prstGeom prst="rect">
            <a:avLst/>
          </a:prstGeom>
        </p:spPr>
      </p:pic>
      <p:sp>
        <p:nvSpPr>
          <p:cNvPr id="2" name="Title 1"/>
          <p:cNvSpPr>
            <a:spLocks noGrp="1"/>
          </p:cNvSpPr>
          <p:nvPr>
            <p:ph type="title"/>
          </p:nvPr>
        </p:nvSpPr>
        <p:spPr>
          <a:xfrm>
            <a:off x="928024" y="1"/>
            <a:ext cx="10515600" cy="936552"/>
          </a:xfrm>
        </p:spPr>
        <p:txBody>
          <a:bodyPr>
            <a:normAutofit fontScale="90000"/>
          </a:bodyPr>
          <a:lstStyle/>
          <a:p>
            <a:pPr algn="ctr"/>
            <a:r>
              <a:rPr lang="en-US" dirty="0"/>
              <a:t>OAI-ORE standard based Resource Data Model</a:t>
            </a:r>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11763" y="829962"/>
            <a:ext cx="4979811" cy="1991592"/>
          </a:xfrm>
          <a:prstGeom prst="rect">
            <a:avLst/>
          </a:prstGeom>
        </p:spPr>
      </p:pic>
      <p:sp>
        <p:nvSpPr>
          <p:cNvPr id="3" name="Rectangle 2"/>
          <p:cNvSpPr/>
          <p:nvPr/>
        </p:nvSpPr>
        <p:spPr>
          <a:xfrm>
            <a:off x="307547" y="6396335"/>
            <a:ext cx="116974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Horsburgh, J.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 M. M. Morsy, A. M. Castronova, J. L. Goodall, T. Gan, H. Yi, M. J. Stealey and D. G. Tarboton, (2016), "HydroShare: Sharing Diverse Environmental Data Types and Models as Social Objects with Application to the Hydrology Domain," JAWRA Journal of the American Water Resources Association, 52(4): 873-889,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http://dx.doi.org/10.1111/1752-1688.12363</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TextBox 5"/>
          <p:cNvSpPr txBox="1"/>
          <p:nvPr/>
        </p:nvSpPr>
        <p:spPr>
          <a:xfrm>
            <a:off x="8729663" y="1443038"/>
            <a:ext cx="346233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70C0"/>
                </a:solidFill>
                <a:effectLst/>
                <a:uLnTx/>
                <a:uFillTx/>
                <a:latin typeface="Calibri" panose="020F0502020204030204"/>
                <a:ea typeface="+mn-ea"/>
                <a:cs typeface="+mn-cs"/>
              </a:rPr>
              <a:t>Dublin Core machine readable metadata and data model to make data in HydroShare FAIR</a:t>
            </a:r>
            <a:endPar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2481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4984"/>
            <a:ext cx="10972800" cy="1143000"/>
          </a:xfrm>
        </p:spPr>
        <p:txBody>
          <a:bodyPr/>
          <a:lstStyle/>
          <a:p>
            <a:r>
              <a:rPr lang="en-US" dirty="0"/>
              <a:t>Collaborative data sharing</a:t>
            </a:r>
          </a:p>
        </p:txBody>
      </p:sp>
      <p:pic>
        <p:nvPicPr>
          <p:cNvPr id="6" name="Picture 5"/>
          <p:cNvPicPr>
            <a:picLocks noChangeAspect="1"/>
          </p:cNvPicPr>
          <p:nvPr/>
        </p:nvPicPr>
        <p:blipFill>
          <a:blip r:embed="rId2"/>
          <a:stretch>
            <a:fillRect/>
          </a:stretch>
        </p:blipFill>
        <p:spPr>
          <a:xfrm>
            <a:off x="421342" y="1404190"/>
            <a:ext cx="11344892" cy="4969715"/>
          </a:xfrm>
          <a:prstGeom prst="rect">
            <a:avLst/>
          </a:prstGeom>
        </p:spPr>
      </p:pic>
      <p:sp>
        <p:nvSpPr>
          <p:cNvPr id="7" name="Oval 6"/>
          <p:cNvSpPr/>
          <p:nvPr/>
        </p:nvSpPr>
        <p:spPr>
          <a:xfrm>
            <a:off x="515471" y="2783541"/>
            <a:ext cx="1627094" cy="8471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Content Placeholder 2"/>
          <p:cNvSpPr txBox="1">
            <a:spLocks/>
          </p:cNvSpPr>
          <p:nvPr/>
        </p:nvSpPr>
        <p:spPr>
          <a:xfrm>
            <a:off x="6436896" y="1929053"/>
            <a:ext cx="4586298" cy="1126102"/>
          </a:xfrm>
          <a:prstGeom prst="rect">
            <a:avLst/>
          </a:prstGeom>
          <a:solidFill>
            <a:srgbClr val="FFFF00"/>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rgbClr val="002060"/>
                </a:solidFill>
                <a:effectLst/>
                <a:uLnTx/>
                <a:uFillTx/>
                <a:latin typeface="Calibri"/>
                <a:ea typeface="+mn-ea"/>
                <a:cs typeface="+mn-cs"/>
              </a:rPr>
              <a:t>Add content to HydroShare to share with your colleagues or </a:t>
            </a:r>
            <a:r>
              <a:rPr kumimoji="0" lang="en-US" sz="2000" b="0" i="0" u="none" strike="noStrike" kern="1200" cap="none" spc="0" normalizeH="0" baseline="0" noProof="0" dirty="0" smtClean="0">
                <a:ln>
                  <a:noFill/>
                </a:ln>
                <a:solidFill>
                  <a:srgbClr val="002060"/>
                </a:solidFill>
                <a:effectLst/>
                <a:uLnTx/>
                <a:uFillTx/>
                <a:latin typeface="Calibri"/>
                <a:ea typeface="+mn-ea"/>
                <a:cs typeface="+mn-cs"/>
              </a:rPr>
              <a:t>permanently </a:t>
            </a:r>
            <a:r>
              <a:rPr kumimoji="0" lang="en-US" sz="2000" b="0" i="0" u="none" strike="noStrike" kern="1200" cap="none" spc="0" normalizeH="0" baseline="0" noProof="0" dirty="0">
                <a:ln>
                  <a:noFill/>
                </a:ln>
                <a:solidFill>
                  <a:srgbClr val="002060"/>
                </a:solidFill>
                <a:effectLst/>
                <a:uLnTx/>
                <a:uFillTx/>
                <a:latin typeface="Calibri"/>
                <a:ea typeface="+mn-ea"/>
                <a:cs typeface="+mn-cs"/>
              </a:rPr>
              <a:t>publish to document result reproducibility</a:t>
            </a:r>
          </a:p>
        </p:txBody>
      </p:sp>
    </p:spTree>
    <p:extLst>
      <p:ext uri="{BB962C8B-B14F-4D97-AF65-F5344CB8AC3E}">
        <p14:creationId xmlns:p14="http://schemas.microsoft.com/office/powerpoint/2010/main" val="21244321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b="10372"/>
          <a:stretch/>
        </p:blipFill>
        <p:spPr>
          <a:xfrm>
            <a:off x="456714" y="1247016"/>
            <a:ext cx="7067033" cy="5593815"/>
          </a:xfrm>
          <a:prstGeom prst="rect">
            <a:avLst/>
          </a:prstGeom>
        </p:spPr>
      </p:pic>
      <p:sp>
        <p:nvSpPr>
          <p:cNvPr id="6" name="Rounded Rectangle 5"/>
          <p:cNvSpPr/>
          <p:nvPr/>
        </p:nvSpPr>
        <p:spPr>
          <a:xfrm>
            <a:off x="456714" y="5694475"/>
            <a:ext cx="5605318" cy="51375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584657" y="194082"/>
            <a:ext cx="10972800" cy="957154"/>
          </a:xfrm>
        </p:spPr>
        <p:txBody>
          <a:bodyPr>
            <a:noAutofit/>
          </a:bodyPr>
          <a:lstStyle/>
          <a:p>
            <a:pPr algn="ctr"/>
            <a:r>
              <a:rPr lang="en-US" dirty="0"/>
              <a:t>Resources (data and models) in HydroShare are objects of collaboration (social objects)</a:t>
            </a:r>
          </a:p>
        </p:txBody>
      </p:sp>
      <p:sp>
        <p:nvSpPr>
          <p:cNvPr id="13" name="TextBox 12"/>
          <p:cNvSpPr txBox="1"/>
          <p:nvPr/>
        </p:nvSpPr>
        <p:spPr>
          <a:xfrm>
            <a:off x="7683342" y="1555376"/>
            <a:ext cx="4219900" cy="452431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For each resource you can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Manage who has access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To edit</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To view</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Comment or rate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Obtain </a:t>
            </a:r>
            <a:r>
              <a:rPr kumimoji="0" lang="en-US" sz="2400" b="0" i="0" u="none" strike="noStrike" kern="1200" cap="none" spc="0" normalizeH="0" baseline="0" noProof="0" dirty="0">
                <a:ln>
                  <a:noFill/>
                </a:ln>
                <a:solidFill>
                  <a:prstClr val="black"/>
                </a:solidFill>
                <a:effectLst/>
                <a:uLnTx/>
                <a:uFillTx/>
                <a:latin typeface="Calibri"/>
                <a:ea typeface="+mn-ea"/>
                <a:cs typeface="+mn-cs"/>
              </a:rPr>
              <a:t>unique identifier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Describe with metadata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Organize into collections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Permanently </a:t>
            </a:r>
            <a:r>
              <a:rPr kumimoji="0" lang="en-US" sz="2400" b="0" i="0" u="none" strike="noStrike" kern="1200" cap="none" spc="0" normalizeH="0" baseline="0" noProof="0" dirty="0">
                <a:ln>
                  <a:noFill/>
                </a:ln>
                <a:solidFill>
                  <a:prstClr val="black"/>
                </a:solidFill>
                <a:effectLst/>
                <a:uLnTx/>
                <a:uFillTx/>
                <a:latin typeface="Calibri"/>
                <a:ea typeface="+mn-ea"/>
                <a:cs typeface="+mn-cs"/>
              </a:rPr>
              <a:t>publish with DOI</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Version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Open with compatible web app</a:t>
            </a:r>
          </a:p>
        </p:txBody>
      </p:sp>
    </p:spTree>
    <p:extLst>
      <p:ext uri="{BB962C8B-B14F-4D97-AF65-F5344CB8AC3E}">
        <p14:creationId xmlns:p14="http://schemas.microsoft.com/office/powerpoint/2010/main" val="11304222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062" y="222245"/>
            <a:ext cx="10515600" cy="746635"/>
          </a:xfrm>
        </p:spPr>
        <p:txBody>
          <a:bodyPr/>
          <a:lstStyle/>
          <a:p>
            <a:pPr algn="ctr"/>
            <a:r>
              <a:rPr lang="en-US" dirty="0"/>
              <a:t>Resource Organization Concepts</a:t>
            </a:r>
          </a:p>
        </p:txBody>
      </p:sp>
      <p:sp>
        <p:nvSpPr>
          <p:cNvPr id="3" name="Content Placeholder 2"/>
          <p:cNvSpPr>
            <a:spLocks noGrp="1"/>
          </p:cNvSpPr>
          <p:nvPr>
            <p:ph idx="1"/>
          </p:nvPr>
        </p:nvSpPr>
        <p:spPr>
          <a:xfrm>
            <a:off x="755042" y="1064661"/>
            <a:ext cx="7004613" cy="5754261"/>
          </a:xfrm>
        </p:spPr>
        <p:txBody>
          <a:bodyPr>
            <a:noAutofit/>
          </a:bodyPr>
          <a:lstStyle/>
          <a:p>
            <a:r>
              <a:rPr lang="en-US" sz="2400" dirty="0"/>
              <a:t>A </a:t>
            </a:r>
            <a:r>
              <a:rPr lang="en-US" sz="2400" dirty="0" smtClean="0">
                <a:solidFill>
                  <a:srgbClr val="FF0000"/>
                </a:solidFill>
              </a:rPr>
              <a:t>resource </a:t>
            </a:r>
            <a:r>
              <a:rPr lang="en-US" sz="2400" dirty="0"/>
              <a:t>can hold multiple aggregations </a:t>
            </a:r>
          </a:p>
          <a:p>
            <a:pPr lvl="1"/>
            <a:r>
              <a:rPr lang="en-US" sz="2000" dirty="0"/>
              <a:t>Each being a different type of data</a:t>
            </a:r>
          </a:p>
          <a:p>
            <a:pPr lvl="1"/>
            <a:r>
              <a:rPr lang="en-US" sz="2000" dirty="0"/>
              <a:t>Managed as one discoverable resource</a:t>
            </a:r>
          </a:p>
          <a:p>
            <a:pPr lvl="1"/>
            <a:r>
              <a:rPr lang="en-US" sz="2000" dirty="0"/>
              <a:t>One set of access controls (Owners, Editors etc.)</a:t>
            </a:r>
          </a:p>
          <a:p>
            <a:pPr lvl="1"/>
            <a:r>
              <a:rPr lang="en-US" sz="2000" dirty="0"/>
              <a:t>One unique identifier</a:t>
            </a:r>
          </a:p>
          <a:p>
            <a:pPr lvl="1"/>
            <a:r>
              <a:rPr lang="en-US" sz="2000" dirty="0"/>
              <a:t>One set of resource level metadata</a:t>
            </a:r>
            <a:endParaRPr lang="en-US" dirty="0"/>
          </a:p>
          <a:p>
            <a:r>
              <a:rPr lang="en-US" sz="2400" dirty="0"/>
              <a:t>A </a:t>
            </a:r>
            <a:r>
              <a:rPr lang="en-US" sz="2400" dirty="0">
                <a:solidFill>
                  <a:srgbClr val="FF0000"/>
                </a:solidFill>
              </a:rPr>
              <a:t>collection</a:t>
            </a:r>
            <a:r>
              <a:rPr lang="en-US" sz="2400" dirty="0"/>
              <a:t> can hold multiple resources</a:t>
            </a:r>
          </a:p>
          <a:p>
            <a:r>
              <a:rPr lang="en-US" sz="2400" dirty="0" smtClean="0"/>
              <a:t>Collections </a:t>
            </a:r>
            <a:r>
              <a:rPr lang="en-US" sz="2400" dirty="0"/>
              <a:t>and their members may each be discovered separately</a:t>
            </a:r>
          </a:p>
          <a:p>
            <a:r>
              <a:rPr lang="en-US" sz="2400" dirty="0" smtClean="0"/>
              <a:t>Unique </a:t>
            </a:r>
            <a:r>
              <a:rPr lang="en-US" sz="2400" dirty="0"/>
              <a:t>keyword tags form informal collections </a:t>
            </a:r>
          </a:p>
          <a:p>
            <a:pPr marL="457200" lvl="1" indent="0">
              <a:buNone/>
            </a:pPr>
            <a:r>
              <a:rPr lang="en-US" sz="2000" dirty="0"/>
              <a:t>(e.g. </a:t>
            </a:r>
            <a:r>
              <a:rPr lang="en-US" sz="2000" dirty="0" smtClean="0"/>
              <a:t>“</a:t>
            </a:r>
            <a:r>
              <a:rPr lang="en-US" sz="2000" dirty="0" err="1" smtClean="0"/>
              <a:t>OACwebinar</a:t>
            </a:r>
            <a:r>
              <a:rPr lang="en-US" sz="2000" dirty="0" smtClean="0"/>
              <a:t>”)</a:t>
            </a:r>
            <a:endParaRPr lang="en-US" sz="2000" dirty="0"/>
          </a:p>
          <a:p>
            <a:endParaRPr lang="en-US" sz="2400" dirty="0"/>
          </a:p>
        </p:txBody>
      </p:sp>
      <p:pic>
        <p:nvPicPr>
          <p:cNvPr id="4" name="Picture 3"/>
          <p:cNvPicPr>
            <a:picLocks noChangeAspect="1"/>
          </p:cNvPicPr>
          <p:nvPr/>
        </p:nvPicPr>
        <p:blipFill>
          <a:blip r:embed="rId2"/>
          <a:stretch>
            <a:fillRect/>
          </a:stretch>
        </p:blipFill>
        <p:spPr>
          <a:xfrm>
            <a:off x="8296275" y="4219074"/>
            <a:ext cx="3470796" cy="2292239"/>
          </a:xfrm>
          <a:prstGeom prst="rect">
            <a:avLst/>
          </a:prstGeom>
        </p:spPr>
      </p:pic>
      <p:pic>
        <p:nvPicPr>
          <p:cNvPr id="5" name="Picture 4"/>
          <p:cNvPicPr>
            <a:picLocks noChangeAspect="1"/>
          </p:cNvPicPr>
          <p:nvPr/>
        </p:nvPicPr>
        <p:blipFill rotWithShape="1">
          <a:blip r:embed="rId3"/>
          <a:srcRect r="57011"/>
          <a:stretch/>
        </p:blipFill>
        <p:spPr>
          <a:xfrm>
            <a:off x="8801548" y="3260032"/>
            <a:ext cx="823715" cy="899109"/>
          </a:xfrm>
          <a:prstGeom prst="rect">
            <a:avLst/>
          </a:prstGeom>
        </p:spPr>
      </p:pic>
      <p:pic>
        <p:nvPicPr>
          <p:cNvPr id="6" name="Picture 5"/>
          <p:cNvPicPr>
            <a:picLocks noChangeAspect="1"/>
          </p:cNvPicPr>
          <p:nvPr/>
        </p:nvPicPr>
        <p:blipFill rotWithShape="1">
          <a:blip r:embed="rId4"/>
          <a:srcRect l="9442" t="13462" r="58479" b="11255"/>
          <a:stretch/>
        </p:blipFill>
        <p:spPr>
          <a:xfrm>
            <a:off x="9507961" y="1090863"/>
            <a:ext cx="625642" cy="641683"/>
          </a:xfrm>
          <a:prstGeom prst="rect">
            <a:avLst/>
          </a:prstGeom>
        </p:spPr>
      </p:pic>
      <p:sp>
        <p:nvSpPr>
          <p:cNvPr id="11" name="TextBox 10"/>
          <p:cNvSpPr txBox="1"/>
          <p:nvPr/>
        </p:nvSpPr>
        <p:spPr>
          <a:xfrm>
            <a:off x="9663874" y="3524920"/>
            <a:ext cx="12266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Collection</a:t>
            </a:r>
          </a:p>
        </p:txBody>
      </p:sp>
      <p:sp>
        <p:nvSpPr>
          <p:cNvPr id="12" name="TextBox 11"/>
          <p:cNvSpPr txBox="1"/>
          <p:nvPr/>
        </p:nvSpPr>
        <p:spPr>
          <a:xfrm>
            <a:off x="10312972" y="1226964"/>
            <a:ext cx="11414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Resource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4" name="Elbow Connector 13"/>
          <p:cNvCxnSpPr>
            <a:stCxn id="6" idx="2"/>
            <a:endCxn id="9" idx="0"/>
          </p:cNvCxnSpPr>
          <p:nvPr/>
        </p:nvCxnSpPr>
        <p:spPr>
          <a:xfrm rot="5400000">
            <a:off x="9186295" y="1374003"/>
            <a:ext cx="275945" cy="99303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6" idx="2"/>
            <a:endCxn id="8" idx="0"/>
          </p:cNvCxnSpPr>
          <p:nvPr/>
        </p:nvCxnSpPr>
        <p:spPr>
          <a:xfrm rot="16200000" flipH="1">
            <a:off x="9687987" y="1865340"/>
            <a:ext cx="265591" cy="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6" idx="2"/>
            <a:endCxn id="10" idx="0"/>
          </p:cNvCxnSpPr>
          <p:nvPr/>
        </p:nvCxnSpPr>
        <p:spPr>
          <a:xfrm rot="16200000" flipH="1">
            <a:off x="10131199" y="1422129"/>
            <a:ext cx="275945" cy="896778"/>
          </a:xfrm>
          <a:prstGeom prst="bentConnector3">
            <a:avLst/>
          </a:prstGeom>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8158577" y="2008491"/>
            <a:ext cx="1338350" cy="1192163"/>
            <a:chOff x="8206703" y="2008491"/>
            <a:chExt cx="1338350" cy="1192163"/>
          </a:xfrm>
        </p:grpSpPr>
        <p:pic>
          <p:nvPicPr>
            <p:cNvPr id="9" name="Picture 8"/>
            <p:cNvPicPr>
              <a:picLocks noChangeAspect="1"/>
            </p:cNvPicPr>
            <p:nvPr/>
          </p:nvPicPr>
          <p:blipFill>
            <a:blip r:embed="rId5"/>
            <a:stretch>
              <a:fillRect/>
            </a:stretch>
          </p:blipFill>
          <p:spPr>
            <a:xfrm>
              <a:off x="8599653" y="2008491"/>
              <a:ext cx="552450" cy="495300"/>
            </a:xfrm>
            <a:prstGeom prst="rect">
              <a:avLst/>
            </a:prstGeom>
          </p:spPr>
        </p:pic>
        <p:sp>
          <p:nvSpPr>
            <p:cNvPr id="20" name="TextBox 19"/>
            <p:cNvSpPr txBox="1"/>
            <p:nvPr/>
          </p:nvSpPr>
          <p:spPr>
            <a:xfrm>
              <a:off x="8206703" y="2554323"/>
              <a:ext cx="13383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Multi-dimensional</a:t>
              </a:r>
            </a:p>
          </p:txBody>
        </p:sp>
      </p:grpSp>
      <p:grpSp>
        <p:nvGrpSpPr>
          <p:cNvPr id="23" name="Group 22"/>
          <p:cNvGrpSpPr/>
          <p:nvPr/>
        </p:nvGrpSpPr>
        <p:grpSpPr>
          <a:xfrm>
            <a:off x="9231817" y="1998137"/>
            <a:ext cx="1177930" cy="925518"/>
            <a:chOff x="9351544" y="1998137"/>
            <a:chExt cx="1177930" cy="925518"/>
          </a:xfrm>
        </p:grpSpPr>
        <p:pic>
          <p:nvPicPr>
            <p:cNvPr id="8" name="Picture 7"/>
            <p:cNvPicPr>
              <a:picLocks noChangeAspect="1"/>
            </p:cNvPicPr>
            <p:nvPr/>
          </p:nvPicPr>
          <p:blipFill rotWithShape="1">
            <a:blip r:embed="rId6"/>
            <a:srcRect t="1" r="67784" b="-6224"/>
            <a:stretch/>
          </p:blipFill>
          <p:spPr>
            <a:xfrm>
              <a:off x="9687350" y="1998137"/>
              <a:ext cx="506319" cy="516008"/>
            </a:xfrm>
            <a:prstGeom prst="rect">
              <a:avLst/>
            </a:prstGeom>
          </p:spPr>
        </p:pic>
        <p:sp>
          <p:nvSpPr>
            <p:cNvPr id="21" name="TextBox 20"/>
            <p:cNvSpPr txBox="1"/>
            <p:nvPr/>
          </p:nvSpPr>
          <p:spPr>
            <a:xfrm>
              <a:off x="9351544" y="2554323"/>
              <a:ext cx="117793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Feature</a:t>
              </a:r>
            </a:p>
          </p:txBody>
        </p:sp>
      </p:grpSp>
      <p:grpSp>
        <p:nvGrpSpPr>
          <p:cNvPr id="25" name="Group 24"/>
          <p:cNvGrpSpPr/>
          <p:nvPr/>
        </p:nvGrpSpPr>
        <p:grpSpPr>
          <a:xfrm>
            <a:off x="10128594" y="2008491"/>
            <a:ext cx="1177930" cy="915164"/>
            <a:chOff x="10449434" y="2008491"/>
            <a:chExt cx="1177930" cy="915164"/>
          </a:xfrm>
        </p:grpSpPr>
        <p:pic>
          <p:nvPicPr>
            <p:cNvPr id="10" name="Picture 9"/>
            <p:cNvPicPr>
              <a:picLocks noChangeAspect="1"/>
            </p:cNvPicPr>
            <p:nvPr/>
          </p:nvPicPr>
          <p:blipFill>
            <a:blip r:embed="rId7"/>
            <a:stretch>
              <a:fillRect/>
            </a:stretch>
          </p:blipFill>
          <p:spPr>
            <a:xfrm>
              <a:off x="10757412" y="2008491"/>
              <a:ext cx="561975" cy="495300"/>
            </a:xfrm>
            <a:prstGeom prst="rect">
              <a:avLst/>
            </a:prstGeom>
          </p:spPr>
        </p:pic>
        <p:sp>
          <p:nvSpPr>
            <p:cNvPr id="22" name="TextBox 21"/>
            <p:cNvSpPr txBox="1"/>
            <p:nvPr/>
          </p:nvSpPr>
          <p:spPr>
            <a:xfrm>
              <a:off x="10449434" y="2554323"/>
              <a:ext cx="117793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Grid</a:t>
              </a:r>
            </a:p>
          </p:txBody>
        </p:sp>
      </p:grpSp>
    </p:spTree>
    <p:extLst>
      <p:ext uri="{BB962C8B-B14F-4D97-AF65-F5344CB8AC3E}">
        <p14:creationId xmlns:p14="http://schemas.microsoft.com/office/powerpoint/2010/main" val="11106821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Automatic </a:t>
            </a:r>
            <a:r>
              <a:rPr lang="en-US" dirty="0" smtClean="0"/>
              <a:t>and simple metadata </a:t>
            </a:r>
            <a:r>
              <a:rPr lang="en-US" dirty="0"/>
              <a:t>gathering eases some of the pain of metadata entry</a:t>
            </a:r>
          </a:p>
        </p:txBody>
      </p:sp>
      <p:pic>
        <p:nvPicPr>
          <p:cNvPr id="5" name="Picture 4"/>
          <p:cNvPicPr>
            <a:picLocks noChangeAspect="1"/>
          </p:cNvPicPr>
          <p:nvPr/>
        </p:nvPicPr>
        <p:blipFill>
          <a:blip r:embed="rId2"/>
          <a:stretch>
            <a:fillRect/>
          </a:stretch>
        </p:blipFill>
        <p:spPr>
          <a:xfrm>
            <a:off x="283029" y="2865541"/>
            <a:ext cx="3848100" cy="3250981"/>
          </a:xfrm>
          <a:prstGeom prst="rect">
            <a:avLst/>
          </a:prstGeom>
        </p:spPr>
      </p:pic>
      <p:pic>
        <p:nvPicPr>
          <p:cNvPr id="4" name="Picture 3"/>
          <p:cNvPicPr>
            <a:picLocks noChangeAspect="1"/>
          </p:cNvPicPr>
          <p:nvPr/>
        </p:nvPicPr>
        <p:blipFill rotWithShape="1">
          <a:blip r:embed="rId3"/>
          <a:srcRect b="8948"/>
          <a:stretch/>
        </p:blipFill>
        <p:spPr>
          <a:xfrm>
            <a:off x="3086098" y="3739920"/>
            <a:ext cx="3853543" cy="2660878"/>
          </a:xfrm>
          <a:prstGeom prst="rect">
            <a:avLst/>
          </a:prstGeom>
        </p:spPr>
      </p:pic>
      <p:sp>
        <p:nvSpPr>
          <p:cNvPr id="6" name="Rectangle 5"/>
          <p:cNvSpPr/>
          <p:nvPr/>
        </p:nvSpPr>
        <p:spPr>
          <a:xfrm>
            <a:off x="609600" y="1679924"/>
            <a:ext cx="6096000" cy="92333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For geographic raster WGS 84 Coverage information automatically harvested from </a:t>
            </a:r>
            <a:r>
              <a:rPr kumimoji="0" lang="en-US" sz="1800" b="0" i="0" u="none" strike="noStrike" kern="1200" cap="none" spc="0" normalizeH="0" baseline="0" noProof="0" dirty="0" err="1">
                <a:ln>
                  <a:noFill/>
                </a:ln>
                <a:solidFill>
                  <a:srgbClr val="0070C0"/>
                </a:solidFill>
                <a:effectLst/>
                <a:uLnTx/>
                <a:uFillTx/>
                <a:latin typeface="Calibri" panose="020F0502020204030204"/>
                <a:ea typeface="+mn-ea"/>
                <a:cs typeface="+mn-cs"/>
              </a:rPr>
              <a:t>GeoTIFF</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coordinate system information</a:t>
            </a:r>
          </a:p>
        </p:txBody>
      </p:sp>
      <p:sp>
        <p:nvSpPr>
          <p:cNvPr id="7" name="Rectangle 6"/>
          <p:cNvSpPr/>
          <p:nvPr/>
        </p:nvSpPr>
        <p:spPr>
          <a:xfrm>
            <a:off x="7139423" y="1679924"/>
            <a:ext cx="400594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For multidimensional </a:t>
            </a:r>
            <a:r>
              <a:rPr kumimoji="0" lang="en-US" sz="1800" b="0" i="0" u="none" strike="noStrike" kern="1200" cap="none" spc="0" normalizeH="0" baseline="0" noProof="0" dirty="0" err="1">
                <a:ln>
                  <a:noFill/>
                </a:ln>
                <a:solidFill>
                  <a:srgbClr val="0070C0"/>
                </a:solidFill>
                <a:effectLst/>
                <a:uLnTx/>
                <a:uFillTx/>
                <a:latin typeface="Calibri" panose="020F0502020204030204"/>
                <a:ea typeface="+mn-ea"/>
                <a:cs typeface="+mn-cs"/>
              </a:rPr>
              <a:t>netCDF</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data with CF convention metadata the HydroShare metadata can be fully and automatically completed</a:t>
            </a:r>
          </a:p>
        </p:txBody>
      </p:sp>
      <p:pic>
        <p:nvPicPr>
          <p:cNvPr id="8" name="Picture 7"/>
          <p:cNvPicPr>
            <a:picLocks noChangeAspect="1"/>
          </p:cNvPicPr>
          <p:nvPr/>
        </p:nvPicPr>
        <p:blipFill>
          <a:blip r:embed="rId4"/>
          <a:stretch>
            <a:fillRect/>
          </a:stretch>
        </p:blipFill>
        <p:spPr>
          <a:xfrm>
            <a:off x="6934198" y="3052751"/>
            <a:ext cx="4416393" cy="3543300"/>
          </a:xfrm>
          <a:prstGeom prst="rect">
            <a:avLst/>
          </a:prstGeom>
        </p:spPr>
      </p:pic>
    </p:spTree>
    <p:extLst>
      <p:ext uri="{BB962C8B-B14F-4D97-AF65-F5344CB8AC3E}">
        <p14:creationId xmlns:p14="http://schemas.microsoft.com/office/powerpoint/2010/main" val="41129351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85762" y="1308434"/>
            <a:ext cx="11420475" cy="4914900"/>
          </a:xfrm>
          <a:prstGeom prst="rect">
            <a:avLst/>
          </a:prstGeom>
        </p:spPr>
      </p:pic>
      <p:sp>
        <p:nvSpPr>
          <p:cNvPr id="2" name="Title 1"/>
          <p:cNvSpPr>
            <a:spLocks noGrp="1"/>
          </p:cNvSpPr>
          <p:nvPr>
            <p:ph type="title"/>
          </p:nvPr>
        </p:nvSpPr>
        <p:spPr>
          <a:xfrm>
            <a:off x="838200" y="102732"/>
            <a:ext cx="10515600" cy="997019"/>
          </a:xfrm>
        </p:spPr>
        <p:txBody>
          <a:bodyPr>
            <a:noAutofit/>
          </a:bodyPr>
          <a:lstStyle/>
          <a:p>
            <a:pPr algn="ctr"/>
            <a:r>
              <a:rPr lang="en-US" sz="3200" dirty="0"/>
              <a:t>Apps act on resources to support web based visualization and analysis </a:t>
            </a:r>
            <a:r>
              <a:rPr lang="en-US" sz="3200" dirty="0">
                <a:hlinkClick r:id="rId3"/>
              </a:rPr>
              <a:t>http://www.hydroshare.org/apps</a:t>
            </a:r>
            <a:r>
              <a:rPr lang="en-US" sz="3200" dirty="0"/>
              <a:t>  </a:t>
            </a:r>
          </a:p>
        </p:txBody>
      </p:sp>
      <p:sp>
        <p:nvSpPr>
          <p:cNvPr id="9" name="Rounded Rectangle 8"/>
          <p:cNvSpPr/>
          <p:nvPr/>
        </p:nvSpPr>
        <p:spPr>
          <a:xfrm>
            <a:off x="5743940" y="1414306"/>
            <a:ext cx="543697" cy="28420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736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814945" y="1022291"/>
            <a:ext cx="4823105" cy="5577431"/>
            <a:chOff x="4477843" y="1096890"/>
            <a:chExt cx="4362820" cy="5045158"/>
          </a:xfrm>
        </p:grpSpPr>
        <p:pic>
          <p:nvPicPr>
            <p:cNvPr id="1028" name="Picture 4" descr="https://documents.lucidchart.com/documents/a9102502-ac99-4a7c-a4e0-ebb0a4597b41/pages/0_0?a=162&amp;x=240&amp;y=34&amp;w=171&amp;h=132&amp;store=1&amp;accept=image%2F*&amp;auth=LCA%2036b8ad5038575ffedd9652b3dc95d4639218c654-ts%3D1529847734"/>
            <p:cNvPicPr>
              <a:picLocks noChangeAspect="1" noChangeArrowheads="1"/>
            </p:cNvPicPr>
            <p:nvPr/>
          </p:nvPicPr>
          <p:blipFill rotWithShape="1">
            <a:blip r:embed="rId2">
              <a:extLst>
                <a:ext uri="{28A0092B-C50C-407E-A947-70E740481C1C}">
                  <a14:useLocalDpi xmlns:a14="http://schemas.microsoft.com/office/drawing/2010/main" val="0"/>
                </a:ext>
              </a:extLst>
            </a:blip>
            <a:srcRect t="8960" b="10296"/>
            <a:stretch/>
          </p:blipFill>
          <p:spPr bwMode="auto">
            <a:xfrm>
              <a:off x="5894874" y="1096890"/>
              <a:ext cx="1422445" cy="8883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557319" y="2234280"/>
              <a:ext cx="1571352" cy="1352339"/>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7041536" y="2238979"/>
              <a:ext cx="1565892" cy="1347640"/>
            </a:xfrm>
            <a:prstGeom prst="rect">
              <a:avLst/>
            </a:prstGeom>
            <a:ln>
              <a:solidFill>
                <a:schemeClr val="tx1"/>
              </a:solidFill>
            </a:ln>
          </p:spPr>
        </p:pic>
        <p:sp>
          <p:nvSpPr>
            <p:cNvPr id="6" name="Rounded Rectangle 5"/>
            <p:cNvSpPr/>
            <p:nvPr/>
          </p:nvSpPr>
          <p:spPr>
            <a:xfrm>
              <a:off x="4557318" y="4174695"/>
              <a:ext cx="3942989" cy="709863"/>
            </a:xfrm>
            <a:prstGeom prst="roundRect">
              <a:avLst/>
            </a:prstGeom>
            <a:solidFill>
              <a:schemeClr val="accent3">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Resource 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iRODS</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“Network File System”</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4487335" y="1738717"/>
              <a:ext cx="1813371" cy="3619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Django Website</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6933351" y="1731250"/>
              <a:ext cx="1813371" cy="36192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HydroShare Apps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Left-Right Arrow 17"/>
            <p:cNvSpPr/>
            <p:nvPr/>
          </p:nvSpPr>
          <p:spPr>
            <a:xfrm>
              <a:off x="6128671" y="2808424"/>
              <a:ext cx="912866" cy="305515"/>
            </a:xfrm>
            <a:prstGeom prst="lef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20" name="Left-Right Arrow 19"/>
            <p:cNvSpPr/>
            <p:nvPr/>
          </p:nvSpPr>
          <p:spPr>
            <a:xfrm rot="5400000">
              <a:off x="5095502" y="3712587"/>
              <a:ext cx="588079" cy="336141"/>
            </a:xfrm>
            <a:prstGeom prst="lef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6077013" y="2385085"/>
              <a:ext cx="1016182" cy="3619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API</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p:cNvSpPr txBox="1"/>
            <p:nvPr/>
          </p:nvSpPr>
          <p:spPr>
            <a:xfrm>
              <a:off x="6188979" y="3398742"/>
              <a:ext cx="774893" cy="3619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OAuth</a:t>
              </a:r>
            </a:p>
          </p:txBody>
        </p:sp>
        <p:grpSp>
          <p:nvGrpSpPr>
            <p:cNvPr id="8" name="Group 7"/>
            <p:cNvGrpSpPr/>
            <p:nvPr/>
          </p:nvGrpSpPr>
          <p:grpSpPr>
            <a:xfrm>
              <a:off x="4587159" y="5079305"/>
              <a:ext cx="1569503" cy="1062743"/>
              <a:chOff x="7510833" y="5127430"/>
              <a:chExt cx="1569503" cy="1062743"/>
            </a:xfrm>
            <a:solidFill>
              <a:srgbClr val="00B0F0"/>
            </a:solidFill>
          </p:grpSpPr>
          <p:sp>
            <p:nvSpPr>
              <p:cNvPr id="13" name="Flowchart: Magnetic Disk 12"/>
              <p:cNvSpPr/>
              <p:nvPr/>
            </p:nvSpPr>
            <p:spPr>
              <a:xfrm>
                <a:off x="7546098" y="5127430"/>
                <a:ext cx="1534238" cy="1062743"/>
              </a:xfrm>
              <a:prstGeom prst="flowChartMagneticDisk">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400" b="0" i="0" u="none" strike="noStrike" kern="1200" cap="none" spc="-100" normalizeH="0" baseline="0" noProof="0">
                  <a:ln>
                    <a:noFill/>
                  </a:ln>
                  <a:solidFill>
                    <a:srgbClr val="1F497D"/>
                  </a:solidFill>
                  <a:effectLst/>
                  <a:uLnTx/>
                  <a:uFillTx/>
                  <a:latin typeface="Calibri"/>
                  <a:ea typeface="+mn-ea"/>
                  <a:cs typeface="+mn-cs"/>
                </a:endParaRPr>
              </a:p>
            </p:txBody>
          </p:sp>
          <p:sp>
            <p:nvSpPr>
              <p:cNvPr id="24" name="TextBox 23"/>
              <p:cNvSpPr txBox="1"/>
              <p:nvPr/>
            </p:nvSpPr>
            <p:spPr>
              <a:xfrm>
                <a:off x="7510833" y="5492616"/>
                <a:ext cx="15695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HydroShare Data Store</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7" name="Group 6"/>
            <p:cNvGrpSpPr/>
            <p:nvPr/>
          </p:nvGrpSpPr>
          <p:grpSpPr>
            <a:xfrm>
              <a:off x="6948437" y="5079305"/>
              <a:ext cx="1569503" cy="1062743"/>
              <a:chOff x="9872111" y="5166324"/>
              <a:chExt cx="1569503" cy="1062743"/>
            </a:xfrm>
            <a:solidFill>
              <a:srgbClr val="00B0F0"/>
            </a:solidFill>
          </p:grpSpPr>
          <p:sp>
            <p:nvSpPr>
              <p:cNvPr id="16" name="Flowchart: Magnetic Disk 15"/>
              <p:cNvSpPr/>
              <p:nvPr/>
            </p:nvSpPr>
            <p:spPr>
              <a:xfrm>
                <a:off x="9889744" y="5166324"/>
                <a:ext cx="1534238" cy="1062743"/>
              </a:xfrm>
              <a:prstGeom prst="flowChartMagneticDisk">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400" b="1" i="0" u="none" strike="noStrike" kern="1200" cap="none" spc="-100" normalizeH="0" baseline="0" noProof="0">
                  <a:ln>
                    <a:noFill/>
                  </a:ln>
                  <a:solidFill>
                    <a:srgbClr val="1F497D"/>
                  </a:solidFill>
                  <a:effectLst/>
                  <a:uLnTx/>
                  <a:uFillTx/>
                  <a:latin typeface="Calibri"/>
                  <a:ea typeface="+mn-ea"/>
                  <a:cs typeface="+mn-cs"/>
                </a:endParaRPr>
              </a:p>
            </p:txBody>
          </p:sp>
          <p:sp>
            <p:nvSpPr>
              <p:cNvPr id="25" name="TextBox 24"/>
              <p:cNvSpPr txBox="1"/>
              <p:nvPr/>
            </p:nvSpPr>
            <p:spPr>
              <a:xfrm>
                <a:off x="9872111" y="5528712"/>
                <a:ext cx="15695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Federated Data Store</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8" name="Left-Right Arrow 27"/>
            <p:cNvSpPr/>
            <p:nvPr/>
          </p:nvSpPr>
          <p:spPr>
            <a:xfrm rot="5400000">
              <a:off x="7530442" y="3712586"/>
              <a:ext cx="588077" cy="336141"/>
            </a:xfrm>
            <a:prstGeom prst="lef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7824481" y="3698399"/>
              <a:ext cx="1016182" cy="3619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API</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Rectangle 29"/>
            <p:cNvSpPr/>
            <p:nvPr/>
          </p:nvSpPr>
          <p:spPr>
            <a:xfrm>
              <a:off x="4477843" y="3704803"/>
              <a:ext cx="1016182" cy="3619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API</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7" name="Straight Connector 26"/>
            <p:cNvCxnSpPr>
              <a:stCxn id="13" idx="1"/>
            </p:cNvCxnSpPr>
            <p:nvPr/>
          </p:nvCxnSpPr>
          <p:spPr>
            <a:xfrm flipH="1" flipV="1">
              <a:off x="5389541" y="4884558"/>
              <a:ext cx="2" cy="1947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6" idx="1"/>
            </p:cNvCxnSpPr>
            <p:nvPr/>
          </p:nvCxnSpPr>
          <p:spPr>
            <a:xfrm flipH="1" flipV="1">
              <a:off x="7733188" y="4898733"/>
              <a:ext cx="1" cy="1805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810704" y="-92226"/>
            <a:ext cx="10515600" cy="1325563"/>
          </a:xfrm>
        </p:spPr>
        <p:txBody>
          <a:bodyPr/>
          <a:lstStyle/>
          <a:p>
            <a:pPr algn="ctr"/>
            <a:r>
              <a:rPr lang="en-US" dirty="0" smtClean="0"/>
              <a:t>Conceptual Architecture</a:t>
            </a:r>
            <a:endParaRPr lang="en-US" dirty="0"/>
          </a:p>
        </p:txBody>
      </p:sp>
      <p:sp>
        <p:nvSpPr>
          <p:cNvPr id="26" name="TextBox 25"/>
          <p:cNvSpPr txBox="1"/>
          <p:nvPr/>
        </p:nvSpPr>
        <p:spPr>
          <a:xfrm>
            <a:off x="852106" y="2367285"/>
            <a:ext cx="2859511"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rPr>
              <a:t>Organize and annotate your content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rPr>
              <a:t>Manage access</a:t>
            </a:r>
          </a:p>
        </p:txBody>
      </p:sp>
      <p:sp>
        <p:nvSpPr>
          <p:cNvPr id="31" name="TextBox 30"/>
          <p:cNvSpPr txBox="1"/>
          <p:nvPr/>
        </p:nvSpPr>
        <p:spPr>
          <a:xfrm>
            <a:off x="8638051" y="2310115"/>
            <a:ext cx="3039583"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rPr>
              <a:t>Web software to operate on content you have access </a:t>
            </a:r>
            <a:r>
              <a:rPr kumimoji="0" lang="en-US" sz="1800" b="0" i="0" u="none" strike="noStrike" kern="1200" cap="none" spc="0" normalizeH="0" baseline="0" noProof="0" dirty="0" smtClean="0">
                <a:ln>
                  <a:noFill/>
                </a:ln>
                <a:solidFill>
                  <a:prstClr val="white">
                    <a:lumMod val="50000"/>
                  </a:prstClr>
                </a:solidFill>
                <a:effectLst/>
                <a:uLnTx/>
                <a:uFillTx/>
                <a:latin typeface="Calibri"/>
                <a:ea typeface="+mn-ea"/>
                <a:cs typeface="+mn-cs"/>
              </a:rPr>
              <a:t>to (</a:t>
            </a:r>
            <a:r>
              <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rPr>
              <a:t>Apps)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rPr>
              <a:t>Extensibility</a:t>
            </a:r>
          </a:p>
        </p:txBody>
      </p:sp>
      <p:sp>
        <p:nvSpPr>
          <p:cNvPr id="32" name="TextBox 31"/>
          <p:cNvSpPr txBox="1"/>
          <p:nvPr/>
        </p:nvSpPr>
        <p:spPr>
          <a:xfrm>
            <a:off x="8823853" y="3494665"/>
            <a:ext cx="35256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F81BD">
                    <a:lumMod val="75000"/>
                  </a:srgbClr>
                </a:solidFill>
                <a:effectLst/>
                <a:uLnTx/>
                <a:uFillTx/>
                <a:latin typeface="Calibri"/>
                <a:ea typeface="+mn-ea"/>
                <a:cs typeface="+mn-cs"/>
              </a:rPr>
              <a:t>Anyone can set up a server/app platform (software service) to operate on HydroShare resources through </a:t>
            </a:r>
            <a:r>
              <a:rPr kumimoji="0" lang="en-US" sz="1800" b="0" i="0" u="none" strike="noStrike" kern="1200" cap="none" spc="0" normalizeH="0" baseline="0" noProof="0" dirty="0" err="1">
                <a:ln>
                  <a:noFill/>
                </a:ln>
                <a:solidFill>
                  <a:srgbClr val="4F81BD">
                    <a:lumMod val="75000"/>
                  </a:srgbClr>
                </a:solidFill>
                <a:effectLst/>
                <a:uLnTx/>
                <a:uFillTx/>
                <a:latin typeface="Calibri"/>
                <a:ea typeface="+mn-ea"/>
                <a:cs typeface="+mn-cs"/>
              </a:rPr>
              <a:t>iRODS</a:t>
            </a:r>
            <a:r>
              <a:rPr kumimoji="0" lang="en-US" sz="1800" b="0" i="0" u="none" strike="noStrike" kern="1200" cap="none" spc="0" normalizeH="0" baseline="0" noProof="0" dirty="0">
                <a:ln>
                  <a:noFill/>
                </a:ln>
                <a:solidFill>
                  <a:srgbClr val="4F81BD">
                    <a:lumMod val="75000"/>
                  </a:srgbClr>
                </a:solidFill>
                <a:effectLst/>
                <a:uLnTx/>
                <a:uFillTx/>
                <a:latin typeface="Calibri"/>
                <a:ea typeface="+mn-ea"/>
                <a:cs typeface="+mn-cs"/>
              </a:rPr>
              <a:t> and API</a:t>
            </a:r>
          </a:p>
        </p:txBody>
      </p:sp>
      <p:sp>
        <p:nvSpPr>
          <p:cNvPr id="34" name="TextBox 33"/>
          <p:cNvSpPr txBox="1"/>
          <p:nvPr/>
        </p:nvSpPr>
        <p:spPr>
          <a:xfrm>
            <a:off x="8638050" y="4847964"/>
            <a:ext cx="3288107"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SWATShare</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Hubzero</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JupyterHub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Unidata</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THREDDS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NWM Viewer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Tethys Apps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TextBox 34"/>
          <p:cNvSpPr txBox="1"/>
          <p:nvPr/>
        </p:nvSpPr>
        <p:spPr>
          <a:xfrm>
            <a:off x="1313835" y="1460176"/>
            <a:ext cx="164163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Resource exploration</a:t>
            </a:r>
          </a:p>
        </p:txBody>
      </p:sp>
      <p:sp>
        <p:nvSpPr>
          <p:cNvPr id="36" name="TextBox 35"/>
          <p:cNvSpPr txBox="1"/>
          <p:nvPr/>
        </p:nvSpPr>
        <p:spPr>
          <a:xfrm>
            <a:off x="9555278" y="1369634"/>
            <a:ext cx="13376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Actions on Resources</a:t>
            </a:r>
          </a:p>
        </p:txBody>
      </p:sp>
      <p:sp>
        <p:nvSpPr>
          <p:cNvPr id="37" name="TextBox 36"/>
          <p:cNvSpPr txBox="1"/>
          <p:nvPr/>
        </p:nvSpPr>
        <p:spPr>
          <a:xfrm>
            <a:off x="2206978" y="4494021"/>
            <a:ext cx="14615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Distributed file storage</a:t>
            </a:r>
          </a:p>
        </p:txBody>
      </p:sp>
      <p:sp>
        <p:nvSpPr>
          <p:cNvPr id="38" name="Rectangle 37"/>
          <p:cNvSpPr/>
          <p:nvPr/>
        </p:nvSpPr>
        <p:spPr>
          <a:xfrm>
            <a:off x="224463" y="4231674"/>
            <a:ext cx="1803721" cy="2308324"/>
          </a:xfrm>
          <a:prstGeom prst="rect">
            <a:avLst/>
          </a:prstGeom>
          <a:solidFill>
            <a:srgbClr val="FFFF00"/>
          </a:solidFill>
        </p:spPr>
        <p:txBody>
          <a:bodyPr wrap="square">
            <a:spAutoFit/>
          </a:bodyPr>
          <a:lstStyle/>
          <a:p>
            <a:r>
              <a:rPr lang="en-US" sz="2400" dirty="0">
                <a:solidFill>
                  <a:srgbClr val="7030A0"/>
                </a:solidFill>
              </a:rPr>
              <a:t>Moving towards fully web based hydrologic innovation environment</a:t>
            </a:r>
          </a:p>
        </p:txBody>
      </p:sp>
    </p:spTree>
    <p:extLst>
      <p:ext uri="{BB962C8B-B14F-4D97-AF65-F5344CB8AC3E}">
        <p14:creationId xmlns:p14="http://schemas.microsoft.com/office/powerpoint/2010/main" val="134848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7"/>
          <p:cNvSpPr/>
          <p:nvPr/>
        </p:nvSpPr>
        <p:spPr>
          <a:xfrm>
            <a:off x="5858541" y="1450757"/>
            <a:ext cx="6333460" cy="4896880"/>
          </a:xfrm>
          <a:prstGeom prst="rect">
            <a:avLst/>
          </a:prstGeom>
          <a:solidFill>
            <a:srgbClr val="A4C2F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7" name="Google Shape;277;p27"/>
          <p:cNvSpPr txBox="1">
            <a:spLocks noGrp="1"/>
          </p:cNvSpPr>
          <p:nvPr>
            <p:ph type="title"/>
          </p:nvPr>
        </p:nvSpPr>
        <p:spPr>
          <a:xfrm>
            <a:off x="1097280" y="0"/>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4800"/>
              <a:buFont typeface="Calibri"/>
              <a:buNone/>
            </a:pPr>
            <a:r>
              <a:rPr lang="en-US" sz="4800" b="0" i="0" u="none" strike="noStrike" cap="none">
                <a:solidFill>
                  <a:srgbClr val="3F3F3F"/>
                </a:solidFill>
                <a:latin typeface="Calibri"/>
                <a:ea typeface="Calibri"/>
                <a:cs typeface="Calibri"/>
                <a:sym typeface="Calibri"/>
              </a:rPr>
              <a:t>CUAHSI Programs</a:t>
            </a:r>
            <a:endParaRPr/>
          </a:p>
        </p:txBody>
      </p:sp>
      <p:sp>
        <p:nvSpPr>
          <p:cNvPr id="278" name="Google Shape;278;p27"/>
          <p:cNvSpPr txBox="1">
            <a:spLocks noGrp="1"/>
          </p:cNvSpPr>
          <p:nvPr>
            <p:ph type="body" idx="1"/>
          </p:nvPr>
        </p:nvSpPr>
        <p:spPr>
          <a:xfrm>
            <a:off x="411266" y="1574838"/>
            <a:ext cx="5686321" cy="3911634"/>
          </a:xfrm>
          <a:prstGeom prst="rect">
            <a:avLst/>
          </a:prstGeom>
          <a:noFill/>
          <a:ln>
            <a:noFill/>
          </a:ln>
        </p:spPr>
        <p:txBody>
          <a:bodyPr spcFirstLastPara="1" wrap="square" lIns="0" tIns="45700" rIns="0" bIns="45700" anchor="t" anchorCtr="0">
            <a:noAutofit/>
          </a:bodyPr>
          <a:lstStyle/>
          <a:p>
            <a:pPr marL="91440" marR="0" lvl="0" indent="-177800" algn="l" rtl="0">
              <a:lnSpc>
                <a:spcPct val="90000"/>
              </a:lnSpc>
              <a:spcBef>
                <a:spcPts val="0"/>
              </a:spcBef>
              <a:spcAft>
                <a:spcPts val="0"/>
              </a:spcAft>
              <a:buClr>
                <a:schemeClr val="accent1"/>
              </a:buClr>
              <a:buSzPts val="2800"/>
              <a:buFont typeface="Calibri"/>
              <a:buChar char=" "/>
            </a:pPr>
            <a:r>
              <a:rPr lang="en-US" sz="2800" b="1" i="0" u="none" strike="noStrike" cap="none">
                <a:solidFill>
                  <a:srgbClr val="3F3F3F"/>
                </a:solidFill>
                <a:latin typeface="Calibri"/>
                <a:ea typeface="Calibri"/>
                <a:cs typeface="Calibri"/>
                <a:sym typeface="Calibri"/>
              </a:rPr>
              <a:t>Community Services: </a:t>
            </a:r>
            <a:r>
              <a:rPr lang="en-US" sz="2400" b="0" i="0" u="none" strike="noStrike" cap="none">
                <a:solidFill>
                  <a:srgbClr val="3F3F3F"/>
                </a:solidFill>
                <a:latin typeface="Calibri"/>
                <a:ea typeface="Calibri"/>
                <a:cs typeface="Calibri"/>
                <a:sym typeface="Calibri"/>
              </a:rPr>
              <a:t>Resources and training to build capacity and extend capabilities</a:t>
            </a:r>
            <a:endParaRPr/>
          </a:p>
        </p:txBody>
      </p:sp>
      <p:sp>
        <p:nvSpPr>
          <p:cNvPr id="279" name="Google Shape;279;p27"/>
          <p:cNvSpPr txBox="1">
            <a:spLocks noGrp="1"/>
          </p:cNvSpPr>
          <p:nvPr>
            <p:ph type="body" idx="2"/>
          </p:nvPr>
        </p:nvSpPr>
        <p:spPr>
          <a:xfrm>
            <a:off x="6408419" y="1594884"/>
            <a:ext cx="5202555" cy="3956909"/>
          </a:xfrm>
          <a:prstGeom prst="rect">
            <a:avLst/>
          </a:prstGeom>
          <a:noFill/>
          <a:ln>
            <a:noFill/>
          </a:ln>
        </p:spPr>
        <p:txBody>
          <a:bodyPr spcFirstLastPara="1" wrap="square" lIns="0" tIns="45700" rIns="0" bIns="45700" anchor="t" anchorCtr="0">
            <a:noAutofit/>
          </a:bodyPr>
          <a:lstStyle/>
          <a:p>
            <a:pPr marL="91440" marR="0" lvl="0" indent="-177800" algn="l" rtl="0">
              <a:lnSpc>
                <a:spcPct val="90000"/>
              </a:lnSpc>
              <a:spcBef>
                <a:spcPts val="0"/>
              </a:spcBef>
              <a:spcAft>
                <a:spcPts val="0"/>
              </a:spcAft>
              <a:buClr>
                <a:schemeClr val="accent1"/>
              </a:buClr>
              <a:buSzPts val="2800"/>
              <a:buFont typeface="Calibri"/>
              <a:buChar char=" "/>
            </a:pPr>
            <a:r>
              <a:rPr lang="en-US" sz="2800" b="1" i="0" u="none" strike="noStrike" cap="none">
                <a:solidFill>
                  <a:srgbClr val="3F3F3F"/>
                </a:solidFill>
                <a:latin typeface="Calibri"/>
                <a:ea typeface="Calibri"/>
                <a:cs typeface="Calibri"/>
                <a:sym typeface="Calibri"/>
              </a:rPr>
              <a:t>Data Services: </a:t>
            </a:r>
            <a:r>
              <a:rPr lang="en-US" sz="2400" b="0" i="0" u="none" strike="noStrike" cap="none">
                <a:solidFill>
                  <a:srgbClr val="3F3F3F"/>
                </a:solidFill>
                <a:latin typeface="Calibri"/>
                <a:ea typeface="Calibri"/>
                <a:cs typeface="Calibri"/>
                <a:sym typeface="Calibri"/>
              </a:rPr>
              <a:t>Access to data and models to facilitate research and education.</a:t>
            </a:r>
            <a:endParaRPr/>
          </a:p>
        </p:txBody>
      </p:sp>
      <p:sp>
        <p:nvSpPr>
          <p:cNvPr id="280" name="Google Shape;280;p27"/>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050" b="1" i="0" u="none" strike="noStrike" kern="0" cap="none" spc="0" normalizeH="0" baseline="0" noProof="0">
                <a:ln>
                  <a:noFill/>
                </a:ln>
                <a:solidFill>
                  <a:srgbClr val="FFFFFF"/>
                </a:solidFill>
                <a:effectLst/>
                <a:uLnTx/>
                <a:uFillTx/>
                <a:latin typeface="Calibri"/>
                <a:ea typeface="Calibri"/>
                <a:cs typeface="Calibri"/>
                <a:sym typeface="Calibri"/>
              </a:rPr>
              <a:t>WWW.CUAHSI.ORG</a:t>
            </a:r>
            <a:endParaRPr kumimoji="0" sz="1050" b="1"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81" name="Google Shape;281;p27"/>
          <p:cNvPicPr preferRelativeResize="0"/>
          <p:nvPr/>
        </p:nvPicPr>
        <p:blipFill rotWithShape="1">
          <a:blip r:embed="rId3">
            <a:alphaModFix/>
          </a:blip>
          <a:srcRect/>
          <a:stretch/>
        </p:blipFill>
        <p:spPr>
          <a:xfrm>
            <a:off x="3865535" y="3325218"/>
            <a:ext cx="1645920" cy="109728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82" name="Google Shape;282;p27"/>
          <p:cNvPicPr preferRelativeResize="0"/>
          <p:nvPr/>
        </p:nvPicPr>
        <p:blipFill rotWithShape="1">
          <a:blip r:embed="rId4">
            <a:alphaModFix/>
          </a:blip>
          <a:srcRect/>
          <a:stretch/>
        </p:blipFill>
        <p:spPr>
          <a:xfrm>
            <a:off x="3170315" y="4681999"/>
            <a:ext cx="1645920" cy="109728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83" name="Google Shape;283;p27"/>
          <p:cNvPicPr preferRelativeResize="0"/>
          <p:nvPr/>
        </p:nvPicPr>
        <p:blipFill rotWithShape="1">
          <a:blip r:embed="rId5">
            <a:alphaModFix/>
          </a:blip>
          <a:srcRect/>
          <a:stretch/>
        </p:blipFill>
        <p:spPr>
          <a:xfrm>
            <a:off x="348719" y="3325218"/>
            <a:ext cx="1463040" cy="109728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84" name="Google Shape;284;p27"/>
          <p:cNvPicPr preferRelativeResize="0"/>
          <p:nvPr/>
        </p:nvPicPr>
        <p:blipFill rotWithShape="1">
          <a:blip r:embed="rId6">
            <a:alphaModFix/>
          </a:blip>
          <a:srcRect/>
          <a:stretch/>
        </p:blipFill>
        <p:spPr>
          <a:xfrm>
            <a:off x="2015687" y="3317059"/>
            <a:ext cx="1645920" cy="109728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85" name="Google Shape;285;p27"/>
          <p:cNvPicPr preferRelativeResize="0"/>
          <p:nvPr/>
        </p:nvPicPr>
        <p:blipFill rotWithShape="1">
          <a:blip r:embed="rId7">
            <a:alphaModFix/>
          </a:blip>
          <a:srcRect/>
          <a:stretch/>
        </p:blipFill>
        <p:spPr>
          <a:xfrm>
            <a:off x="1097280" y="4681999"/>
            <a:ext cx="1663987" cy="1097279"/>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86" name="Google Shape;286;p27"/>
          <p:cNvPicPr preferRelativeResize="0"/>
          <p:nvPr/>
        </p:nvPicPr>
        <p:blipFill rotWithShape="1">
          <a:blip r:embed="rId8">
            <a:alphaModFix/>
          </a:blip>
          <a:srcRect/>
          <a:stretch/>
        </p:blipFill>
        <p:spPr>
          <a:xfrm>
            <a:off x="7981225" y="2770577"/>
            <a:ext cx="2780270" cy="18288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87" name="Google Shape;287;p27"/>
          <p:cNvPicPr preferRelativeResize="0"/>
          <p:nvPr/>
        </p:nvPicPr>
        <p:blipFill rotWithShape="1">
          <a:blip r:embed="rId9">
            <a:alphaModFix/>
          </a:blip>
          <a:srcRect/>
          <a:stretch/>
        </p:blipFill>
        <p:spPr>
          <a:xfrm>
            <a:off x="9893249" y="4316225"/>
            <a:ext cx="2052042" cy="18288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88" name="Google Shape;288;p27"/>
          <p:cNvPicPr preferRelativeResize="0"/>
          <p:nvPr/>
        </p:nvPicPr>
        <p:blipFill rotWithShape="1">
          <a:blip r:embed="rId10">
            <a:alphaModFix/>
          </a:blip>
          <a:srcRect/>
          <a:stretch/>
        </p:blipFill>
        <p:spPr>
          <a:xfrm>
            <a:off x="6097587" y="4316245"/>
            <a:ext cx="2514316" cy="18288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289" name="Google Shape;289;p27"/>
          <p:cNvSpPr/>
          <p:nvPr/>
        </p:nvSpPr>
        <p:spPr>
          <a:xfrm>
            <a:off x="38937" y="1450757"/>
            <a:ext cx="5819603" cy="4896880"/>
          </a:xfrm>
          <a:prstGeom prst="rect">
            <a:avLst/>
          </a:prstGeom>
          <a:solidFill>
            <a:srgbClr val="D9D9D9">
              <a:alpha val="74117"/>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4697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20673" y="116219"/>
            <a:ext cx="9750655" cy="484632"/>
          </a:xfrm>
        </p:spPr>
        <p:txBody>
          <a:bodyPr>
            <a:normAutofit fontScale="90000"/>
          </a:bodyPr>
          <a:lstStyle/>
          <a:p>
            <a:pPr algn="ctr"/>
            <a:r>
              <a:rPr lang="en-US" dirty="0"/>
              <a:t>HydroShare Web </a:t>
            </a:r>
            <a:r>
              <a:rPr lang="en-US" dirty="0" smtClean="0"/>
              <a:t>App Linkage</a:t>
            </a:r>
            <a:endParaRPr lang="en-US" dirty="0"/>
          </a:p>
        </p:txBody>
      </p:sp>
      <p:sp>
        <p:nvSpPr>
          <p:cNvPr id="51" name="Title 1"/>
          <p:cNvSpPr txBox="1">
            <a:spLocks/>
          </p:cNvSpPr>
          <p:nvPr/>
        </p:nvSpPr>
        <p:spPr>
          <a:xfrm>
            <a:off x="144411" y="533313"/>
            <a:ext cx="10131425" cy="9681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8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52" name="Rectangle 51"/>
          <p:cNvSpPr/>
          <p:nvPr/>
        </p:nvSpPr>
        <p:spPr>
          <a:xfrm>
            <a:off x="303480" y="1616577"/>
            <a:ext cx="3970042" cy="4062051"/>
          </a:xfrm>
          <a:prstGeom prst="rect">
            <a:avLst/>
          </a:prstGeom>
          <a:noFill/>
          <a:ln w="38100" cap="flat" cmpd="sng" algn="ctr">
            <a:solidFill>
              <a:sysClr val="windowText" lastClr="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53" name="Group 52"/>
          <p:cNvGrpSpPr/>
          <p:nvPr/>
        </p:nvGrpSpPr>
        <p:grpSpPr>
          <a:xfrm>
            <a:off x="513704" y="4674514"/>
            <a:ext cx="2902474" cy="833883"/>
            <a:chOff x="1725541" y="4003588"/>
            <a:chExt cx="3225113" cy="1248033"/>
          </a:xfrm>
        </p:grpSpPr>
        <p:sp>
          <p:nvSpPr>
            <p:cNvPr id="54" name="Cube 53"/>
            <p:cNvSpPr/>
            <p:nvPr/>
          </p:nvSpPr>
          <p:spPr>
            <a:xfrm>
              <a:off x="1725541" y="4003588"/>
              <a:ext cx="3225113" cy="1248033"/>
            </a:xfrm>
            <a:prstGeom prst="cube">
              <a:avLst/>
            </a:prstGeom>
            <a:solidFill>
              <a:sysClr val="window" lastClr="FFFFFF">
                <a:tint val="95000"/>
                <a:satMod val="170000"/>
              </a:sysClr>
            </a:solidFill>
            <a:ln w="635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55" name="Picture 54"/>
            <p:cNvPicPr>
              <a:picLocks noChangeAspect="1"/>
            </p:cNvPicPr>
            <p:nvPr/>
          </p:nvPicPr>
          <p:blipFill>
            <a:blip r:embed="rId2"/>
            <a:stretch>
              <a:fillRect/>
            </a:stretch>
          </p:blipFill>
          <p:spPr>
            <a:xfrm>
              <a:off x="1898537" y="4451346"/>
              <a:ext cx="2288852" cy="632000"/>
            </a:xfrm>
            <a:prstGeom prst="rect">
              <a:avLst/>
            </a:prstGeom>
          </p:spPr>
        </p:pic>
      </p:grpSp>
      <p:sp>
        <p:nvSpPr>
          <p:cNvPr id="56" name="TextBox 55"/>
          <p:cNvSpPr txBox="1"/>
          <p:nvPr/>
        </p:nvSpPr>
        <p:spPr>
          <a:xfrm>
            <a:off x="450866" y="1762065"/>
            <a:ext cx="17128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HydroShare Resource Catalog</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7" name="Group 56"/>
          <p:cNvGrpSpPr/>
          <p:nvPr/>
        </p:nvGrpSpPr>
        <p:grpSpPr>
          <a:xfrm>
            <a:off x="834507" y="4076754"/>
            <a:ext cx="1799601" cy="650143"/>
            <a:chOff x="-34558" y="2601141"/>
            <a:chExt cx="2607272" cy="812830"/>
          </a:xfrm>
        </p:grpSpPr>
        <p:sp>
          <p:nvSpPr>
            <p:cNvPr id="58" name="Cube 57"/>
            <p:cNvSpPr/>
            <p:nvPr/>
          </p:nvSpPr>
          <p:spPr>
            <a:xfrm>
              <a:off x="-34558" y="2601141"/>
              <a:ext cx="2607272" cy="812830"/>
            </a:xfrm>
            <a:prstGeom prst="cub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rPr>
                <a:t>Web App </a:t>
              </a:r>
              <a:br>
                <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rPr>
              </a:br>
              <a:r>
                <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rPr>
                <a:t>Resource Type</a:t>
              </a: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59" name="Picture 58"/>
            <p:cNvPicPr>
              <a:picLocks noChangeAspect="1"/>
            </p:cNvPicPr>
            <p:nvPr/>
          </p:nvPicPr>
          <p:blipFill>
            <a:blip r:embed="rId3"/>
            <a:stretch>
              <a:fillRect/>
            </a:stretch>
          </p:blipFill>
          <p:spPr>
            <a:xfrm>
              <a:off x="1804689" y="2835252"/>
              <a:ext cx="529292" cy="529292"/>
            </a:xfrm>
            <a:prstGeom prst="rect">
              <a:avLst/>
            </a:prstGeom>
            <a:solidFill>
              <a:srgbClr val="A5A5A5"/>
            </a:solidFill>
            <a:ln w="12700" cap="flat" cmpd="sng" algn="ctr">
              <a:noFill/>
              <a:prstDash val="solid"/>
              <a:miter lim="800000"/>
            </a:ln>
            <a:effectLst/>
          </p:spPr>
        </p:pic>
      </p:grpSp>
      <p:sp>
        <p:nvSpPr>
          <p:cNvPr id="60" name="Cube 59"/>
          <p:cNvSpPr/>
          <p:nvPr/>
        </p:nvSpPr>
        <p:spPr>
          <a:xfrm>
            <a:off x="6108656" y="1526909"/>
            <a:ext cx="2232462" cy="833764"/>
          </a:xfrm>
          <a:prstGeom prst="cub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white"/>
                </a:solidFill>
                <a:effectLst/>
                <a:uLnTx/>
                <a:uFillTx/>
                <a:latin typeface="Calibri" panose="020F0502020204030204"/>
                <a:ea typeface="+mn-ea"/>
                <a:cs typeface="+mn-cs"/>
              </a:rPr>
              <a:t>Web App #1</a:t>
            </a: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1" name="Cube 60"/>
          <p:cNvSpPr/>
          <p:nvPr/>
        </p:nvSpPr>
        <p:spPr>
          <a:xfrm>
            <a:off x="6108656" y="2511130"/>
            <a:ext cx="2232462" cy="915502"/>
          </a:xfrm>
          <a:prstGeom prst="cub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white"/>
                </a:solidFill>
                <a:effectLst/>
                <a:uLnTx/>
                <a:uFillTx/>
                <a:latin typeface="Calibri" panose="020F0502020204030204"/>
                <a:ea typeface="+mn-ea"/>
                <a:cs typeface="+mn-cs"/>
              </a:rPr>
              <a:t>Web App #2</a:t>
            </a: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62" name="Group 61"/>
          <p:cNvGrpSpPr/>
          <p:nvPr/>
        </p:nvGrpSpPr>
        <p:grpSpPr>
          <a:xfrm>
            <a:off x="6108651" y="2834640"/>
            <a:ext cx="2232463" cy="2207967"/>
            <a:chOff x="8027126" y="2906286"/>
            <a:chExt cx="3011188" cy="3370945"/>
          </a:xfrm>
        </p:grpSpPr>
        <p:sp>
          <p:nvSpPr>
            <p:cNvPr id="63" name="Cube 62"/>
            <p:cNvSpPr/>
            <p:nvPr/>
          </p:nvSpPr>
          <p:spPr>
            <a:xfrm>
              <a:off x="8027126" y="4957347"/>
              <a:ext cx="3011188" cy="1319884"/>
            </a:xfrm>
            <a:prstGeom prst="cub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white"/>
                  </a:solidFill>
                  <a:effectLst/>
                  <a:uLnTx/>
                  <a:uFillTx/>
                  <a:latin typeface="Calibri" panose="020F0502020204030204"/>
                  <a:ea typeface="+mn-ea"/>
                  <a:cs typeface="+mn-cs"/>
                </a:rPr>
                <a:t>Web App #3</a:t>
              </a: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64" name="Picture 63"/>
            <p:cNvPicPr>
              <a:picLocks noChangeAspect="1"/>
            </p:cNvPicPr>
            <p:nvPr/>
          </p:nvPicPr>
          <p:blipFill>
            <a:blip r:embed="rId4"/>
            <a:stretch>
              <a:fillRect/>
            </a:stretch>
          </p:blipFill>
          <p:spPr>
            <a:xfrm>
              <a:off x="9833115" y="2906286"/>
              <a:ext cx="854139" cy="845468"/>
            </a:xfrm>
            <a:prstGeom prst="rect">
              <a:avLst/>
            </a:prstGeom>
            <a:solidFill>
              <a:srgbClr val="4472C4"/>
            </a:solidFill>
            <a:ln w="12700" cap="flat" cmpd="sng" algn="ctr">
              <a:solidFill>
                <a:srgbClr val="4472C4">
                  <a:shade val="50000"/>
                </a:srgbClr>
              </a:solidFill>
              <a:prstDash val="solid"/>
              <a:miter lim="800000"/>
            </a:ln>
            <a:effectLst/>
          </p:spPr>
        </p:pic>
      </p:grpSp>
      <p:grpSp>
        <p:nvGrpSpPr>
          <p:cNvPr id="65" name="Group 64"/>
          <p:cNvGrpSpPr/>
          <p:nvPr/>
        </p:nvGrpSpPr>
        <p:grpSpPr>
          <a:xfrm>
            <a:off x="2261371" y="1855378"/>
            <a:ext cx="1846050" cy="650143"/>
            <a:chOff x="-55812" y="2601141"/>
            <a:chExt cx="2333148" cy="812830"/>
          </a:xfrm>
        </p:grpSpPr>
        <p:sp>
          <p:nvSpPr>
            <p:cNvPr id="66" name="Cube 65"/>
            <p:cNvSpPr/>
            <p:nvPr/>
          </p:nvSpPr>
          <p:spPr>
            <a:xfrm>
              <a:off x="-55812" y="2601141"/>
              <a:ext cx="2333148" cy="812830"/>
            </a:xfrm>
            <a:prstGeom prst="cube">
              <a:avLst/>
            </a:prstGeom>
            <a:solidFill>
              <a:sysClr val="window" lastClr="FFFFFF"/>
            </a:solidFill>
            <a:ln w="12700" cap="flat" cmpd="sng" algn="ctr">
              <a:solidFill>
                <a:srgbClr val="A5A5A5"/>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A5A5A5">
                      <a:lumMod val="75000"/>
                    </a:srgbClr>
                  </a:solidFill>
                  <a:effectLst/>
                  <a:uLnTx/>
                  <a:uFillTx/>
                  <a:latin typeface="Calibri" panose="020F0502020204030204"/>
                  <a:ea typeface="+mn-ea"/>
                  <a:cs typeface="+mn-cs"/>
                </a:rPr>
                <a:t>Web App #1 </a:t>
              </a:r>
              <a:br>
                <a:rPr kumimoji="0" lang="en-US" sz="1600" b="0" i="0" u="none" strike="noStrike" kern="0" cap="none" spc="0" normalizeH="0" baseline="0" noProof="0" dirty="0" smtClean="0">
                  <a:ln>
                    <a:noFill/>
                  </a:ln>
                  <a:solidFill>
                    <a:srgbClr val="A5A5A5">
                      <a:lumMod val="75000"/>
                    </a:srgbClr>
                  </a:solidFill>
                  <a:effectLst/>
                  <a:uLnTx/>
                  <a:uFillTx/>
                  <a:latin typeface="Calibri" panose="020F0502020204030204"/>
                  <a:ea typeface="+mn-ea"/>
                  <a:cs typeface="+mn-cs"/>
                </a:rPr>
              </a:br>
              <a:r>
                <a:rPr kumimoji="0" lang="en-US" sz="1600" b="0" i="0" u="none" strike="noStrike" kern="0" cap="none" spc="0" normalizeH="0" baseline="0" noProof="0" dirty="0" smtClean="0">
                  <a:ln>
                    <a:noFill/>
                  </a:ln>
                  <a:solidFill>
                    <a:srgbClr val="A5A5A5">
                      <a:lumMod val="75000"/>
                    </a:srgbClr>
                  </a:solidFill>
                  <a:effectLst/>
                  <a:uLnTx/>
                  <a:uFillTx/>
                  <a:latin typeface="Calibri" panose="020F0502020204030204"/>
                  <a:ea typeface="+mn-ea"/>
                  <a:cs typeface="+mn-cs"/>
                </a:rPr>
                <a:t>Metadata</a:t>
              </a:r>
              <a:endParaRPr kumimoji="0" lang="en-US" sz="1600" b="0" i="0" u="none" strike="noStrike" kern="0" cap="none" spc="0" normalizeH="0" baseline="0" noProof="0" dirty="0">
                <a:ln>
                  <a:noFill/>
                </a:ln>
                <a:solidFill>
                  <a:srgbClr val="A5A5A5">
                    <a:lumMod val="75000"/>
                  </a:srgbClr>
                </a:solidFill>
                <a:effectLst/>
                <a:uLnTx/>
                <a:uFillTx/>
                <a:latin typeface="Calibri" panose="020F0502020204030204"/>
                <a:ea typeface="+mn-ea"/>
                <a:cs typeface="+mn-cs"/>
              </a:endParaRPr>
            </a:p>
          </p:txBody>
        </p:sp>
        <p:pic>
          <p:nvPicPr>
            <p:cNvPr id="67" name="Picture 66"/>
            <p:cNvPicPr>
              <a:picLocks noChangeAspect="1"/>
            </p:cNvPicPr>
            <p:nvPr/>
          </p:nvPicPr>
          <p:blipFill>
            <a:blip r:embed="rId3"/>
            <a:stretch>
              <a:fillRect/>
            </a:stretch>
          </p:blipFill>
          <p:spPr>
            <a:xfrm>
              <a:off x="1420601" y="2842010"/>
              <a:ext cx="529292" cy="529292"/>
            </a:xfrm>
            <a:prstGeom prst="rect">
              <a:avLst/>
            </a:prstGeom>
            <a:noFill/>
            <a:ln w="12700" cap="flat" cmpd="sng" algn="ctr">
              <a:noFill/>
              <a:prstDash val="solid"/>
              <a:miter lim="800000"/>
            </a:ln>
            <a:effectLst/>
          </p:spPr>
        </p:pic>
      </p:grpSp>
      <p:grpSp>
        <p:nvGrpSpPr>
          <p:cNvPr id="68" name="Group 67"/>
          <p:cNvGrpSpPr/>
          <p:nvPr/>
        </p:nvGrpSpPr>
        <p:grpSpPr>
          <a:xfrm>
            <a:off x="2261370" y="2588825"/>
            <a:ext cx="1846050" cy="650143"/>
            <a:chOff x="-55812" y="2601141"/>
            <a:chExt cx="2333148" cy="812830"/>
          </a:xfrm>
        </p:grpSpPr>
        <p:sp>
          <p:nvSpPr>
            <p:cNvPr id="69" name="Cube 68"/>
            <p:cNvSpPr/>
            <p:nvPr/>
          </p:nvSpPr>
          <p:spPr>
            <a:xfrm>
              <a:off x="-55812" y="2601141"/>
              <a:ext cx="2333148" cy="812830"/>
            </a:xfrm>
            <a:prstGeom prst="cube">
              <a:avLst/>
            </a:prstGeom>
            <a:solidFill>
              <a:sysClr val="window" lastClr="FFFFFF"/>
            </a:solidFill>
            <a:ln w="12700" cap="flat" cmpd="sng" algn="ctr">
              <a:solidFill>
                <a:srgbClr val="A5A5A5"/>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A5A5A5">
                      <a:lumMod val="75000"/>
                    </a:srgbClr>
                  </a:solidFill>
                  <a:effectLst/>
                  <a:uLnTx/>
                  <a:uFillTx/>
                  <a:latin typeface="Calibri" panose="020F0502020204030204"/>
                  <a:ea typeface="+mn-ea"/>
                  <a:cs typeface="+mn-cs"/>
                </a:rPr>
                <a:t>Web App #2 </a:t>
              </a:r>
              <a:br>
                <a:rPr kumimoji="0" lang="en-US" sz="1600" b="0" i="0" u="none" strike="noStrike" kern="0" cap="none" spc="0" normalizeH="0" baseline="0" noProof="0" dirty="0" smtClean="0">
                  <a:ln>
                    <a:noFill/>
                  </a:ln>
                  <a:solidFill>
                    <a:srgbClr val="A5A5A5">
                      <a:lumMod val="75000"/>
                    </a:srgbClr>
                  </a:solidFill>
                  <a:effectLst/>
                  <a:uLnTx/>
                  <a:uFillTx/>
                  <a:latin typeface="Calibri" panose="020F0502020204030204"/>
                  <a:ea typeface="+mn-ea"/>
                  <a:cs typeface="+mn-cs"/>
                </a:rPr>
              </a:br>
              <a:r>
                <a:rPr kumimoji="0" lang="en-US" sz="1600" b="0" i="0" u="none" strike="noStrike" kern="0" cap="none" spc="0" normalizeH="0" baseline="0" noProof="0" dirty="0" smtClean="0">
                  <a:ln>
                    <a:noFill/>
                  </a:ln>
                  <a:solidFill>
                    <a:srgbClr val="A5A5A5">
                      <a:lumMod val="75000"/>
                    </a:srgbClr>
                  </a:solidFill>
                  <a:effectLst/>
                  <a:uLnTx/>
                  <a:uFillTx/>
                  <a:latin typeface="Calibri" panose="020F0502020204030204"/>
                  <a:ea typeface="+mn-ea"/>
                  <a:cs typeface="+mn-cs"/>
                </a:rPr>
                <a:t>Metadata</a:t>
              </a:r>
              <a:endParaRPr kumimoji="0" lang="en-US" sz="1600" b="0" i="0" u="none" strike="noStrike" kern="0" cap="none" spc="0" normalizeH="0" baseline="0" noProof="0" dirty="0">
                <a:ln>
                  <a:noFill/>
                </a:ln>
                <a:solidFill>
                  <a:srgbClr val="A5A5A5">
                    <a:lumMod val="75000"/>
                  </a:srgbClr>
                </a:solidFill>
                <a:effectLst/>
                <a:uLnTx/>
                <a:uFillTx/>
                <a:latin typeface="Calibri" panose="020F0502020204030204"/>
                <a:ea typeface="+mn-ea"/>
                <a:cs typeface="+mn-cs"/>
              </a:endParaRPr>
            </a:p>
          </p:txBody>
        </p:sp>
        <p:pic>
          <p:nvPicPr>
            <p:cNvPr id="70" name="Picture 69"/>
            <p:cNvPicPr>
              <a:picLocks noChangeAspect="1"/>
            </p:cNvPicPr>
            <p:nvPr/>
          </p:nvPicPr>
          <p:blipFill>
            <a:blip r:embed="rId3"/>
            <a:stretch>
              <a:fillRect/>
            </a:stretch>
          </p:blipFill>
          <p:spPr>
            <a:xfrm>
              <a:off x="1420601" y="2842010"/>
              <a:ext cx="529292" cy="529292"/>
            </a:xfrm>
            <a:prstGeom prst="rect">
              <a:avLst/>
            </a:prstGeom>
            <a:noFill/>
            <a:ln w="12700" cap="flat" cmpd="sng" algn="ctr">
              <a:noFill/>
              <a:prstDash val="solid"/>
              <a:miter lim="800000"/>
            </a:ln>
            <a:effectLst/>
          </p:spPr>
        </p:pic>
      </p:grpSp>
      <p:grpSp>
        <p:nvGrpSpPr>
          <p:cNvPr id="71" name="Group 70"/>
          <p:cNvGrpSpPr/>
          <p:nvPr/>
        </p:nvGrpSpPr>
        <p:grpSpPr>
          <a:xfrm>
            <a:off x="2261371" y="3308319"/>
            <a:ext cx="1846048" cy="650143"/>
            <a:chOff x="135488" y="2601996"/>
            <a:chExt cx="2333146" cy="812830"/>
          </a:xfrm>
        </p:grpSpPr>
        <p:sp>
          <p:nvSpPr>
            <p:cNvPr id="72" name="Cube 71"/>
            <p:cNvSpPr/>
            <p:nvPr/>
          </p:nvSpPr>
          <p:spPr>
            <a:xfrm>
              <a:off x="135488" y="2601996"/>
              <a:ext cx="2333146" cy="812830"/>
            </a:xfrm>
            <a:prstGeom prst="cube">
              <a:avLst/>
            </a:prstGeom>
            <a:solidFill>
              <a:sysClr val="window" lastClr="FFFFFF"/>
            </a:solidFill>
            <a:ln w="12700" cap="flat" cmpd="sng" algn="ctr">
              <a:solidFill>
                <a:srgbClr val="A5A5A5"/>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A5A5A5">
                      <a:lumMod val="75000"/>
                    </a:srgbClr>
                  </a:solidFill>
                  <a:effectLst/>
                  <a:uLnTx/>
                  <a:uFillTx/>
                  <a:latin typeface="Calibri" panose="020F0502020204030204"/>
                  <a:ea typeface="+mn-ea"/>
                  <a:cs typeface="+mn-cs"/>
                </a:rPr>
                <a:t>Web App #3 </a:t>
              </a:r>
              <a:br>
                <a:rPr kumimoji="0" lang="en-US" sz="1600" b="0" i="0" u="none" strike="noStrike" kern="0" cap="none" spc="0" normalizeH="0" baseline="0" noProof="0" dirty="0" smtClean="0">
                  <a:ln>
                    <a:noFill/>
                  </a:ln>
                  <a:solidFill>
                    <a:srgbClr val="A5A5A5">
                      <a:lumMod val="75000"/>
                    </a:srgbClr>
                  </a:solidFill>
                  <a:effectLst/>
                  <a:uLnTx/>
                  <a:uFillTx/>
                  <a:latin typeface="Calibri" panose="020F0502020204030204"/>
                  <a:ea typeface="+mn-ea"/>
                  <a:cs typeface="+mn-cs"/>
                </a:rPr>
              </a:br>
              <a:r>
                <a:rPr kumimoji="0" lang="en-US" sz="1600" b="0" i="0" u="none" strike="noStrike" kern="0" cap="none" spc="0" normalizeH="0" baseline="0" noProof="0" dirty="0" smtClean="0">
                  <a:ln>
                    <a:noFill/>
                  </a:ln>
                  <a:solidFill>
                    <a:srgbClr val="A5A5A5">
                      <a:lumMod val="75000"/>
                    </a:srgbClr>
                  </a:solidFill>
                  <a:effectLst/>
                  <a:uLnTx/>
                  <a:uFillTx/>
                  <a:latin typeface="Calibri" panose="020F0502020204030204"/>
                  <a:ea typeface="+mn-ea"/>
                  <a:cs typeface="+mn-cs"/>
                </a:rPr>
                <a:t>Metadata</a:t>
              </a:r>
              <a:endParaRPr kumimoji="0" lang="en-US" sz="1600" b="0" i="0" u="none" strike="noStrike" kern="0" cap="none" spc="0" normalizeH="0" baseline="0" noProof="0" dirty="0">
                <a:ln>
                  <a:noFill/>
                </a:ln>
                <a:solidFill>
                  <a:srgbClr val="A5A5A5">
                    <a:lumMod val="75000"/>
                  </a:srgbClr>
                </a:solidFill>
                <a:effectLst/>
                <a:uLnTx/>
                <a:uFillTx/>
                <a:latin typeface="Calibri" panose="020F0502020204030204"/>
                <a:ea typeface="+mn-ea"/>
                <a:cs typeface="+mn-cs"/>
              </a:endParaRPr>
            </a:p>
          </p:txBody>
        </p:sp>
        <p:pic>
          <p:nvPicPr>
            <p:cNvPr id="73" name="Picture 72"/>
            <p:cNvPicPr>
              <a:picLocks noChangeAspect="1"/>
            </p:cNvPicPr>
            <p:nvPr/>
          </p:nvPicPr>
          <p:blipFill>
            <a:blip r:embed="rId3"/>
            <a:stretch>
              <a:fillRect/>
            </a:stretch>
          </p:blipFill>
          <p:spPr>
            <a:xfrm>
              <a:off x="1632927" y="2846501"/>
              <a:ext cx="529292" cy="529292"/>
            </a:xfrm>
            <a:prstGeom prst="rect">
              <a:avLst/>
            </a:prstGeom>
            <a:noFill/>
            <a:ln w="12700" cap="flat" cmpd="sng" algn="ctr">
              <a:noFill/>
              <a:prstDash val="solid"/>
              <a:miter lim="800000"/>
            </a:ln>
            <a:effectLst/>
          </p:spPr>
        </p:pic>
      </p:grpSp>
      <p:cxnSp>
        <p:nvCxnSpPr>
          <p:cNvPr id="74" name="Straight Arrow Connector 32"/>
          <p:cNvCxnSpPr>
            <a:stCxn id="66" idx="5"/>
            <a:endCxn id="60" idx="2"/>
          </p:cNvCxnSpPr>
          <p:nvPr/>
        </p:nvCxnSpPr>
        <p:spPr>
          <a:xfrm flipV="1">
            <a:off x="4107421" y="2048012"/>
            <a:ext cx="2001235" cy="51170"/>
          </a:xfrm>
          <a:prstGeom prst="curvedConnector3">
            <a:avLst>
              <a:gd name="adj1" fmla="val 50000"/>
            </a:avLst>
          </a:prstGeom>
          <a:noFill/>
          <a:ln w="57150" cap="flat" cmpd="sng" algn="ctr">
            <a:solidFill>
              <a:srgbClr val="5B9BD5"/>
            </a:solidFill>
            <a:prstDash val="solid"/>
            <a:miter lim="800000"/>
            <a:headEnd type="triangle"/>
            <a:tailEnd type="triangle"/>
          </a:ln>
          <a:effectLst/>
        </p:spPr>
      </p:cxnSp>
      <p:cxnSp>
        <p:nvCxnSpPr>
          <p:cNvPr id="75" name="Straight Arrow Connector 33"/>
          <p:cNvCxnSpPr>
            <a:stCxn id="69" idx="5"/>
            <a:endCxn id="61" idx="2"/>
          </p:cNvCxnSpPr>
          <p:nvPr/>
        </p:nvCxnSpPr>
        <p:spPr>
          <a:xfrm>
            <a:off x="4107420" y="2832629"/>
            <a:ext cx="2001236" cy="250690"/>
          </a:xfrm>
          <a:prstGeom prst="curvedConnector3">
            <a:avLst>
              <a:gd name="adj1" fmla="val 50000"/>
            </a:avLst>
          </a:prstGeom>
          <a:noFill/>
          <a:ln w="57150" cap="flat" cmpd="sng" algn="ctr">
            <a:solidFill>
              <a:srgbClr val="5B9BD5"/>
            </a:solidFill>
            <a:prstDash val="solid"/>
            <a:miter lim="800000"/>
            <a:headEnd type="triangle"/>
            <a:tailEnd type="triangle"/>
          </a:ln>
          <a:effectLst/>
        </p:spPr>
      </p:cxnSp>
      <p:cxnSp>
        <p:nvCxnSpPr>
          <p:cNvPr id="76" name="Curved Connector 75"/>
          <p:cNvCxnSpPr>
            <a:stCxn id="66" idx="2"/>
            <a:endCxn id="58" idx="0"/>
          </p:cNvCxnSpPr>
          <p:nvPr/>
        </p:nvCxnSpPr>
        <p:spPr>
          <a:xfrm rot="10800000" flipV="1">
            <a:off x="1815575" y="2261716"/>
            <a:ext cx="445796" cy="1815037"/>
          </a:xfrm>
          <a:prstGeom prst="curvedConnector2">
            <a:avLst/>
          </a:prstGeom>
          <a:noFill/>
          <a:ln w="57150" cap="flat" cmpd="sng" algn="ctr">
            <a:solidFill>
              <a:srgbClr val="A5A5A5">
                <a:lumMod val="75000"/>
              </a:srgbClr>
            </a:solidFill>
            <a:prstDash val="solid"/>
            <a:miter lim="800000"/>
            <a:headEnd type="triangle"/>
            <a:tailEnd type="triangle"/>
          </a:ln>
          <a:effectLst/>
        </p:spPr>
      </p:cxnSp>
      <p:cxnSp>
        <p:nvCxnSpPr>
          <p:cNvPr id="77" name="Curved Connector 76"/>
          <p:cNvCxnSpPr>
            <a:stCxn id="69" idx="2"/>
            <a:endCxn id="58" idx="0"/>
          </p:cNvCxnSpPr>
          <p:nvPr/>
        </p:nvCxnSpPr>
        <p:spPr>
          <a:xfrm rot="10800000" flipV="1">
            <a:off x="1815576" y="2995164"/>
            <a:ext cx="445795" cy="1081590"/>
          </a:xfrm>
          <a:prstGeom prst="curvedConnector2">
            <a:avLst/>
          </a:prstGeom>
          <a:noFill/>
          <a:ln w="57150" cap="flat" cmpd="sng" algn="ctr">
            <a:solidFill>
              <a:srgbClr val="A5A5A5">
                <a:lumMod val="75000"/>
              </a:srgbClr>
            </a:solidFill>
            <a:prstDash val="solid"/>
            <a:miter lim="800000"/>
            <a:headEnd type="triangle"/>
            <a:tailEnd type="triangle"/>
          </a:ln>
          <a:effectLst/>
        </p:spPr>
      </p:cxnSp>
      <p:cxnSp>
        <p:nvCxnSpPr>
          <p:cNvPr id="78" name="Curved Connector 77"/>
          <p:cNvCxnSpPr>
            <a:stCxn id="72" idx="2"/>
            <a:endCxn id="58" idx="0"/>
          </p:cNvCxnSpPr>
          <p:nvPr/>
        </p:nvCxnSpPr>
        <p:spPr>
          <a:xfrm rot="10800000" flipV="1">
            <a:off x="1815575" y="3714658"/>
            <a:ext cx="445796" cy="362096"/>
          </a:xfrm>
          <a:prstGeom prst="curvedConnector2">
            <a:avLst/>
          </a:prstGeom>
          <a:noFill/>
          <a:ln w="57150" cap="flat" cmpd="sng" algn="ctr">
            <a:solidFill>
              <a:srgbClr val="A5A5A5">
                <a:lumMod val="75000"/>
              </a:srgbClr>
            </a:solidFill>
            <a:prstDash val="solid"/>
            <a:miter lim="800000"/>
            <a:headEnd type="triangle"/>
            <a:tailEnd type="triangle"/>
          </a:ln>
          <a:effectLst/>
        </p:spPr>
      </p:cxnSp>
      <p:sp>
        <p:nvSpPr>
          <p:cNvPr id="79" name="Rectangle 78"/>
          <p:cNvSpPr/>
          <p:nvPr/>
        </p:nvSpPr>
        <p:spPr>
          <a:xfrm>
            <a:off x="5417546" y="1338091"/>
            <a:ext cx="3026462" cy="2545237"/>
          </a:xfrm>
          <a:prstGeom prst="rect">
            <a:avLst/>
          </a:prstGeom>
          <a:noFill/>
          <a:ln w="38100" cap="flat" cmpd="sng" algn="ctr">
            <a:solidFill>
              <a:sysClr val="windowText" lastClr="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TextBox 79"/>
          <p:cNvSpPr txBox="1"/>
          <p:nvPr/>
        </p:nvSpPr>
        <p:spPr>
          <a:xfrm>
            <a:off x="6075269" y="3466742"/>
            <a:ext cx="238058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Tethys Platform Apps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Rectangle 80"/>
          <p:cNvSpPr/>
          <p:nvPr/>
        </p:nvSpPr>
        <p:spPr>
          <a:xfrm>
            <a:off x="5422931" y="4031413"/>
            <a:ext cx="3026462" cy="1779268"/>
          </a:xfrm>
          <a:prstGeom prst="rect">
            <a:avLst/>
          </a:prstGeom>
          <a:noFill/>
          <a:ln w="38100" cap="flat" cmpd="sng" algn="ctr">
            <a:solidFill>
              <a:sysClr val="windowText" lastClr="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TextBox 81"/>
          <p:cNvSpPr txBox="1"/>
          <p:nvPr/>
        </p:nvSpPr>
        <p:spPr>
          <a:xfrm>
            <a:off x="6208249" y="5212576"/>
            <a:ext cx="163750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3</a:t>
            </a:r>
            <a:r>
              <a:rPr kumimoji="0" lang="en-US" sz="2000" b="0" i="0" u="none" strike="noStrike" kern="1200" cap="none" spc="0" normalizeH="0" baseline="30000" noProof="0" dirty="0" smtClean="0">
                <a:ln>
                  <a:noFill/>
                </a:ln>
                <a:solidFill>
                  <a:prstClr val="black"/>
                </a:solidFill>
                <a:effectLst/>
                <a:uLnTx/>
                <a:uFillTx/>
                <a:latin typeface="Calibri" panose="020F0502020204030204"/>
                <a:ea typeface="+mn-ea"/>
                <a:cs typeface="+mn-cs"/>
              </a:rPr>
              <a:t>rd</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Party Apps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Cube 82"/>
          <p:cNvSpPr/>
          <p:nvPr/>
        </p:nvSpPr>
        <p:spPr>
          <a:xfrm>
            <a:off x="4110519" y="5239428"/>
            <a:ext cx="1631722" cy="1373523"/>
          </a:xfrm>
          <a:prstGeom prst="cube">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rPr>
              <a:t>HydroShare Python REST API</a:t>
            </a: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84" name="Picture 83"/>
          <p:cNvPicPr>
            <a:picLocks noChangeAspect="1"/>
          </p:cNvPicPr>
          <p:nvPr/>
        </p:nvPicPr>
        <p:blipFill>
          <a:blip r:embed="rId5"/>
          <a:stretch>
            <a:fillRect/>
          </a:stretch>
        </p:blipFill>
        <p:spPr>
          <a:xfrm flipV="1">
            <a:off x="5452953" y="5647702"/>
            <a:ext cx="244220" cy="635976"/>
          </a:xfrm>
          <a:prstGeom prst="rect">
            <a:avLst/>
          </a:prstGeom>
        </p:spPr>
      </p:pic>
      <p:cxnSp>
        <p:nvCxnSpPr>
          <p:cNvPr id="85" name="Straight Arrow Connector 32"/>
          <p:cNvCxnSpPr>
            <a:stCxn id="83" idx="1"/>
            <a:endCxn id="60" idx="2"/>
          </p:cNvCxnSpPr>
          <p:nvPr/>
        </p:nvCxnSpPr>
        <p:spPr>
          <a:xfrm rot="5400000" flipH="1" flipV="1">
            <a:off x="3664275" y="3138428"/>
            <a:ext cx="3534797" cy="1353966"/>
          </a:xfrm>
          <a:prstGeom prst="curvedConnector2">
            <a:avLst/>
          </a:prstGeom>
          <a:noFill/>
          <a:ln w="28575" cap="flat" cmpd="sng" algn="ctr">
            <a:solidFill>
              <a:srgbClr val="5B9BD5"/>
            </a:solidFill>
            <a:prstDash val="solid"/>
            <a:miter lim="800000"/>
            <a:headEnd type="triangle"/>
            <a:tailEnd type="triangle"/>
          </a:ln>
          <a:effectLst/>
        </p:spPr>
      </p:cxnSp>
      <p:cxnSp>
        <p:nvCxnSpPr>
          <p:cNvPr id="86" name="Straight Arrow Connector 32"/>
          <p:cNvCxnSpPr>
            <a:stCxn id="83" idx="1"/>
            <a:endCxn id="61" idx="2"/>
          </p:cNvCxnSpPr>
          <p:nvPr/>
        </p:nvCxnSpPr>
        <p:spPr>
          <a:xfrm rot="5400000" flipH="1" flipV="1">
            <a:off x="4181928" y="3656081"/>
            <a:ext cx="2499490" cy="1353966"/>
          </a:xfrm>
          <a:prstGeom prst="curvedConnector2">
            <a:avLst/>
          </a:prstGeom>
          <a:noFill/>
          <a:ln w="28575" cap="flat" cmpd="sng" algn="ctr">
            <a:solidFill>
              <a:srgbClr val="5B9BD5"/>
            </a:solidFill>
            <a:prstDash val="solid"/>
            <a:miter lim="800000"/>
            <a:headEnd type="triangle"/>
            <a:tailEnd type="triangle"/>
          </a:ln>
          <a:effectLst/>
        </p:spPr>
      </p:cxnSp>
      <p:cxnSp>
        <p:nvCxnSpPr>
          <p:cNvPr id="87" name="Straight Arrow Connector 32"/>
          <p:cNvCxnSpPr>
            <a:stCxn id="83" idx="1"/>
            <a:endCxn id="63" idx="2"/>
          </p:cNvCxnSpPr>
          <p:nvPr/>
        </p:nvCxnSpPr>
        <p:spPr>
          <a:xfrm rot="5400000" flipH="1" flipV="1">
            <a:off x="4999471" y="4473630"/>
            <a:ext cx="864398" cy="1353961"/>
          </a:xfrm>
          <a:prstGeom prst="curvedConnector2">
            <a:avLst/>
          </a:prstGeom>
          <a:noFill/>
          <a:ln w="28575" cap="flat" cmpd="sng" algn="ctr">
            <a:solidFill>
              <a:srgbClr val="4472C4">
                <a:lumMod val="75000"/>
              </a:srgbClr>
            </a:solidFill>
            <a:prstDash val="solid"/>
            <a:miter lim="800000"/>
            <a:headEnd type="triangle"/>
            <a:tailEnd type="triangle"/>
          </a:ln>
          <a:effectLst/>
        </p:spPr>
      </p:cxnSp>
      <p:cxnSp>
        <p:nvCxnSpPr>
          <p:cNvPr id="88" name="Straight Arrow Connector 36"/>
          <p:cNvCxnSpPr>
            <a:stCxn id="72" idx="5"/>
            <a:endCxn id="63" idx="2"/>
          </p:cNvCxnSpPr>
          <p:nvPr/>
        </p:nvCxnSpPr>
        <p:spPr>
          <a:xfrm>
            <a:off x="4107419" y="3552123"/>
            <a:ext cx="2001232" cy="1166288"/>
          </a:xfrm>
          <a:prstGeom prst="curvedConnector3">
            <a:avLst>
              <a:gd name="adj1" fmla="val 50000"/>
            </a:avLst>
          </a:prstGeom>
          <a:noFill/>
          <a:ln w="57150" cap="flat" cmpd="sng" algn="ctr">
            <a:solidFill>
              <a:srgbClr val="4472C4">
                <a:lumMod val="75000"/>
              </a:srgbClr>
            </a:solidFill>
            <a:prstDash val="solid"/>
            <a:miter lim="800000"/>
            <a:headEnd type="triangle"/>
            <a:tailEnd type="triangle"/>
          </a:ln>
          <a:effectLst/>
        </p:spPr>
      </p:cxnSp>
      <p:cxnSp>
        <p:nvCxnSpPr>
          <p:cNvPr id="89" name="Straight Arrow Connector 32"/>
          <p:cNvCxnSpPr>
            <a:stCxn id="54" idx="4"/>
            <a:endCxn id="83" idx="2"/>
          </p:cNvCxnSpPr>
          <p:nvPr/>
        </p:nvCxnSpPr>
        <p:spPr>
          <a:xfrm>
            <a:off x="3207706" y="5195691"/>
            <a:ext cx="902813" cy="902189"/>
          </a:xfrm>
          <a:prstGeom prst="curvedConnector3">
            <a:avLst>
              <a:gd name="adj1" fmla="val 50000"/>
            </a:avLst>
          </a:prstGeom>
          <a:noFill/>
          <a:ln w="57150" cap="flat" cmpd="sng" algn="ctr">
            <a:solidFill>
              <a:srgbClr val="70AD47">
                <a:lumMod val="75000"/>
              </a:srgbClr>
            </a:solidFill>
            <a:prstDash val="solid"/>
            <a:miter lim="800000"/>
            <a:headEnd type="triangle"/>
            <a:tailEnd type="triangle"/>
          </a:ln>
          <a:effectLst/>
        </p:spPr>
      </p:cxnSp>
      <p:pic>
        <p:nvPicPr>
          <p:cNvPr id="90" name="Picture 89"/>
          <p:cNvPicPr>
            <a:picLocks noChangeAspect="1"/>
          </p:cNvPicPr>
          <p:nvPr/>
        </p:nvPicPr>
        <p:blipFill>
          <a:blip r:embed="rId6"/>
          <a:stretch>
            <a:fillRect/>
          </a:stretch>
        </p:blipFill>
        <p:spPr>
          <a:xfrm flipH="1">
            <a:off x="7484859" y="1782957"/>
            <a:ext cx="595982" cy="576272"/>
          </a:xfrm>
          <a:prstGeom prst="rect">
            <a:avLst/>
          </a:prstGeom>
        </p:spPr>
      </p:pic>
      <p:pic>
        <p:nvPicPr>
          <p:cNvPr id="91" name="Picture 90"/>
          <p:cNvPicPr>
            <a:picLocks noChangeAspect="1"/>
          </p:cNvPicPr>
          <p:nvPr/>
        </p:nvPicPr>
        <p:blipFill>
          <a:blip r:embed="rId7"/>
          <a:stretch>
            <a:fillRect/>
          </a:stretch>
        </p:blipFill>
        <p:spPr>
          <a:xfrm>
            <a:off x="7467810" y="4399931"/>
            <a:ext cx="578827" cy="631633"/>
          </a:xfrm>
          <a:prstGeom prst="rect">
            <a:avLst/>
          </a:prstGeom>
        </p:spPr>
      </p:pic>
      <p:grpSp>
        <p:nvGrpSpPr>
          <p:cNvPr id="92" name="Group 91"/>
          <p:cNvGrpSpPr/>
          <p:nvPr/>
        </p:nvGrpSpPr>
        <p:grpSpPr>
          <a:xfrm>
            <a:off x="9106864" y="1408943"/>
            <a:ext cx="2337945" cy="872503"/>
            <a:chOff x="518983" y="2601141"/>
            <a:chExt cx="2123303" cy="812830"/>
          </a:xfrm>
        </p:grpSpPr>
        <p:sp>
          <p:nvSpPr>
            <p:cNvPr id="93" name="Cube 92"/>
            <p:cNvSpPr/>
            <p:nvPr/>
          </p:nvSpPr>
          <p:spPr>
            <a:xfrm>
              <a:off x="518983" y="2601141"/>
              <a:ext cx="2123303" cy="812830"/>
            </a:xfrm>
            <a:prstGeom prst="cube">
              <a:avLst/>
            </a:prstGeom>
            <a:solidFill>
              <a:sysClr val="window" lastClr="FFFFFF"/>
            </a:solidFill>
            <a:ln w="12700" cap="flat" cmpd="sng" algn="ctr">
              <a:solidFill>
                <a:srgbClr val="A5A5A5"/>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A5A5A5">
                      <a:lumMod val="75000"/>
                    </a:srgbClr>
                  </a:solidFill>
                  <a:effectLst/>
                  <a:uLnTx/>
                  <a:uFillTx/>
                  <a:latin typeface="Calibri" panose="020F0502020204030204"/>
                  <a:ea typeface="+mn-ea"/>
                  <a:cs typeface="+mn-cs"/>
                </a:rPr>
                <a:t>Web App </a:t>
              </a:r>
              <a:br>
                <a:rPr kumimoji="0" lang="en-US" sz="2000" b="0" i="0" u="none" strike="noStrike" kern="0" cap="none" spc="0" normalizeH="0" baseline="0" noProof="0" dirty="0" smtClean="0">
                  <a:ln>
                    <a:noFill/>
                  </a:ln>
                  <a:solidFill>
                    <a:srgbClr val="A5A5A5">
                      <a:lumMod val="75000"/>
                    </a:srgbClr>
                  </a:solidFill>
                  <a:effectLst/>
                  <a:uLnTx/>
                  <a:uFillTx/>
                  <a:latin typeface="Calibri" panose="020F0502020204030204"/>
                  <a:ea typeface="+mn-ea"/>
                  <a:cs typeface="+mn-cs"/>
                </a:rPr>
              </a:br>
              <a:r>
                <a:rPr kumimoji="0" lang="en-US" sz="2000" b="0" i="0" u="none" strike="noStrike" kern="0" cap="none" spc="0" normalizeH="0" baseline="0" noProof="0" dirty="0" smtClean="0">
                  <a:ln>
                    <a:noFill/>
                  </a:ln>
                  <a:solidFill>
                    <a:srgbClr val="A5A5A5">
                      <a:lumMod val="75000"/>
                    </a:srgbClr>
                  </a:solidFill>
                  <a:effectLst/>
                  <a:uLnTx/>
                  <a:uFillTx/>
                  <a:latin typeface="Calibri" panose="020F0502020204030204"/>
                  <a:ea typeface="+mn-ea"/>
                  <a:cs typeface="+mn-cs"/>
                </a:rPr>
                <a:t>Metadata</a:t>
              </a:r>
            </a:p>
          </p:txBody>
        </p:sp>
        <p:pic>
          <p:nvPicPr>
            <p:cNvPr id="94" name="Picture 93"/>
            <p:cNvPicPr>
              <a:picLocks noChangeAspect="1"/>
            </p:cNvPicPr>
            <p:nvPr/>
          </p:nvPicPr>
          <p:blipFill>
            <a:blip r:embed="rId3"/>
            <a:stretch>
              <a:fillRect/>
            </a:stretch>
          </p:blipFill>
          <p:spPr>
            <a:xfrm>
              <a:off x="1785551" y="2842010"/>
              <a:ext cx="529292" cy="529292"/>
            </a:xfrm>
            <a:prstGeom prst="rect">
              <a:avLst/>
            </a:prstGeom>
            <a:noFill/>
            <a:ln w="12700" cap="flat" cmpd="sng" algn="ctr">
              <a:noFill/>
              <a:prstDash val="solid"/>
              <a:miter lim="800000"/>
            </a:ln>
            <a:effectLst/>
          </p:spPr>
        </p:pic>
      </p:grpSp>
      <p:sp>
        <p:nvSpPr>
          <p:cNvPr id="95" name="TextBox 94"/>
          <p:cNvSpPr txBox="1"/>
          <p:nvPr/>
        </p:nvSpPr>
        <p:spPr>
          <a:xfrm>
            <a:off x="8628019" y="3864326"/>
            <a:ext cx="3563981" cy="2862322"/>
          </a:xfrm>
          <a:prstGeom prst="rect">
            <a:avLst/>
          </a:prstGeom>
          <a:noFill/>
        </p:spPr>
        <p:txBody>
          <a:bodyPr wrap="square" rtlCol="0">
            <a:spAutoFit/>
          </a:bodyPr>
          <a:lstStyle/>
          <a:p>
            <a:pPr marL="223838" marR="0" lvl="0" indent="-223838"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Examples:</a:t>
            </a:r>
          </a:p>
          <a:p>
            <a:pPr marL="223838" marR="0" lvl="0" indent="-223838"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https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://apps.hydroshare.org/apps</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hydroshare-</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gis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res_id</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smtClean="0">
                <a:ln>
                  <a:noFill/>
                </a:ln>
                <a:solidFill>
                  <a:srgbClr val="0070C0"/>
                </a:solidFill>
                <a:effectLst/>
                <a:uLnTx/>
                <a:uFillTx/>
                <a:latin typeface="Calibri" panose="020F0502020204030204"/>
                <a:ea typeface="+mn-ea"/>
                <a:cs typeface="+mn-cs"/>
              </a:rPr>
              <a:t>${HS_RES_ID}</a:t>
            </a:r>
          </a:p>
          <a:p>
            <a:pPr marL="223838" marR="0" lvl="0" indent="-223838"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https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://mygeohub.org/.../?</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res_id</a:t>
            </a:r>
            <a:r>
              <a:rPr kumimoji="0" lang="en-US" sz="1800" b="0" i="0" u="none" strike="noStrike" kern="1200" cap="none" spc="0" normalizeH="0" baseline="0" noProof="0" dirty="0" smtClean="0">
                <a:ln>
                  <a:noFill/>
                </a:ln>
                <a:solidFill>
                  <a:srgbClr val="0070C0"/>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HS_RES_ID}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&amp;</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usr</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=${HS_USR_NAME}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&amp;</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src</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hs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3838" marR="0" lvl="0" indent="-223838"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http</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://hyrax.hydroshare.org</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opendap</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${HS_RES_ID}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contents/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6" name="TextBox 95"/>
          <p:cNvSpPr txBox="1"/>
          <p:nvPr/>
        </p:nvSpPr>
        <p:spPr>
          <a:xfrm>
            <a:off x="8695028" y="2407569"/>
            <a:ext cx="3743743" cy="1477328"/>
          </a:xfrm>
          <a:prstGeom prst="rect">
            <a:avLst/>
          </a:prstGeom>
          <a:noFill/>
        </p:spPr>
        <p:txBody>
          <a:bodyPr wrap="square" rtlCol="0">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Predefined URL Launch Parameters:</a:t>
            </a:r>
          </a:p>
          <a:p>
            <a:pPr marL="0" marR="0" lvl="0" indent="0" algn="l" defTabSz="914400" rtl="0" eaLnBrk="1" fontAlgn="auto" latinLnBrk="0" hangingPunct="1">
              <a:lnSpc>
                <a:spcPct val="100000"/>
              </a:lnSpc>
              <a:spcBef>
                <a:spcPts val="0"/>
              </a:spcBef>
              <a:spcAft>
                <a:spcPts val="0"/>
              </a:spcAft>
              <a:buClrTx/>
              <a:buSzTx/>
              <a:buFontTx/>
              <a:buNone/>
              <a:tabLst>
                <a:tab pos="223838" algn="l"/>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Resource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ID</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1800" b="0" i="0" u="none" strike="noStrike" kern="1200" cap="none" spc="0" normalizeH="0" baseline="0" noProof="0" dirty="0" smtClean="0">
                <a:ln>
                  <a:noFill/>
                </a:ln>
                <a:solidFill>
                  <a:srgbClr val="0070C0"/>
                </a:solidFill>
                <a:effectLst/>
                <a:uLnTx/>
                <a:uFillTx/>
                <a:latin typeface="Calibri" panose="020F0502020204030204"/>
                <a:ea typeface="+mn-ea"/>
                <a:cs typeface="+mn-cs"/>
              </a:rPr>
              <a:t>HS_RES_ID}</a:t>
            </a:r>
          </a:p>
          <a:p>
            <a:pPr marL="0" marR="0" lvl="0" indent="0" algn="l" defTabSz="914400" rtl="0" eaLnBrk="1" fontAlgn="auto" latinLnBrk="0" hangingPunct="1">
              <a:lnSpc>
                <a:spcPct val="100000"/>
              </a:lnSpc>
              <a:spcBef>
                <a:spcPts val="0"/>
              </a:spcBef>
              <a:spcAft>
                <a:spcPts val="0"/>
              </a:spcAft>
              <a:buClrTx/>
              <a:buSzTx/>
              <a:buFontTx/>
              <a:buNone/>
              <a:tabLst>
                <a:tab pos="223838" algn="l"/>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Resource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Type</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1800" b="0" i="0" u="none" strike="noStrike" kern="1200" cap="none" spc="0" normalizeH="0" baseline="0" noProof="0" dirty="0" smtClean="0">
                <a:ln>
                  <a:noFill/>
                </a:ln>
                <a:solidFill>
                  <a:srgbClr val="0070C0"/>
                </a:solidFill>
                <a:effectLst/>
                <a:uLnTx/>
                <a:uFillTx/>
                <a:latin typeface="Calibri" panose="020F0502020204030204"/>
                <a:ea typeface="+mn-ea"/>
                <a:cs typeface="+mn-cs"/>
              </a:rPr>
              <a:t>HS_RES_TYPE}</a:t>
            </a: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465138" marR="0" lvl="0" indent="-465138" algn="l" defTabSz="914400" rtl="0" eaLnBrk="1" fontAlgn="auto" latinLnBrk="0" hangingPunct="1">
              <a:lnSpc>
                <a:spcPct val="100000"/>
              </a:lnSpc>
              <a:spcBef>
                <a:spcPts val="0"/>
              </a:spcBef>
              <a:spcAft>
                <a:spcPts val="0"/>
              </a:spcAft>
              <a:buClrTx/>
              <a:buSzTx/>
              <a:buFontTx/>
              <a:buNone/>
              <a:tabLst>
                <a:tab pos="223838" algn="l"/>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HydroShare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username</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${HS_USR_NAME</a:t>
            </a:r>
            <a:r>
              <a:rPr kumimoji="0" lang="en-US" sz="1800" b="0" i="0" u="none" strike="noStrike" kern="1200" cap="none" spc="0" normalizeH="0" baseline="0" noProof="0" dirty="0" smtClean="0">
                <a:ln>
                  <a:noFill/>
                </a:ln>
                <a:solidFill>
                  <a:srgbClr val="0070C0"/>
                </a:solidFill>
                <a:effectLst/>
                <a:uLnTx/>
                <a:uFillTx/>
                <a:latin typeface="Calibri" panose="020F0502020204030204"/>
                <a:ea typeface="+mn-ea"/>
                <a:cs typeface="+mn-cs"/>
              </a:rPr>
              <a:t>} </a:t>
            </a:r>
          </a:p>
        </p:txBody>
      </p:sp>
      <p:sp>
        <p:nvSpPr>
          <p:cNvPr id="2" name="TextBox 1"/>
          <p:cNvSpPr txBox="1"/>
          <p:nvPr/>
        </p:nvSpPr>
        <p:spPr>
          <a:xfrm>
            <a:off x="2449536" y="616889"/>
            <a:ext cx="7517426" cy="646331"/>
          </a:xfrm>
          <a:prstGeom prst="rect">
            <a:avLst/>
          </a:prstGeom>
          <a:solidFill>
            <a:srgbClr val="FFFF00"/>
          </a:solidFill>
        </p:spPr>
        <p:txBody>
          <a:bodyPr wrap="square" rtlCol="0">
            <a:spAutoFit/>
          </a:bodyPr>
          <a:lstStyle/>
          <a:p>
            <a:pPr lvl="0" algn="ctr"/>
            <a:r>
              <a:rPr lang="en-US" dirty="0" smtClean="0">
                <a:solidFill>
                  <a:prstClr val="black"/>
                </a:solidFill>
              </a:rPr>
              <a:t>Anybody </a:t>
            </a:r>
            <a:r>
              <a:rPr lang="en-US" dirty="0">
                <a:solidFill>
                  <a:prstClr val="black"/>
                </a:solidFill>
              </a:rPr>
              <a:t>can create a web app on any web server and configure a web app resource for it to be launched from HydroShare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51232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463" y="100430"/>
            <a:ext cx="10515600" cy="561307"/>
          </a:xfrm>
        </p:spPr>
        <p:txBody>
          <a:bodyPr>
            <a:normAutofit fontScale="90000"/>
          </a:bodyPr>
          <a:lstStyle/>
          <a:p>
            <a:pPr algn="ctr"/>
            <a:r>
              <a:rPr lang="en-US" dirty="0" err="1" smtClean="0"/>
              <a:t>JupyterHub</a:t>
            </a:r>
            <a:r>
              <a:rPr lang="en-US" dirty="0" smtClean="0"/>
              <a:t> </a:t>
            </a:r>
            <a:r>
              <a:rPr lang="en-US" dirty="0"/>
              <a:t>App</a:t>
            </a:r>
          </a:p>
        </p:txBody>
      </p:sp>
      <p:pic>
        <p:nvPicPr>
          <p:cNvPr id="7" name="Picture 6"/>
          <p:cNvPicPr>
            <a:picLocks noChangeAspect="1"/>
          </p:cNvPicPr>
          <p:nvPr/>
        </p:nvPicPr>
        <p:blipFill rotWithShape="1">
          <a:blip r:embed="rId2"/>
          <a:srcRect b="7517"/>
          <a:stretch/>
        </p:blipFill>
        <p:spPr>
          <a:xfrm>
            <a:off x="278732" y="661737"/>
            <a:ext cx="10513594" cy="5907505"/>
          </a:xfrm>
          <a:prstGeom prst="rect">
            <a:avLst/>
          </a:prstGeom>
          <a:ln>
            <a:solidFill>
              <a:schemeClr val="tx1"/>
            </a:solidFill>
          </a:ln>
        </p:spPr>
      </p:pic>
      <p:pic>
        <p:nvPicPr>
          <p:cNvPr id="8" name="Picture 7"/>
          <p:cNvPicPr>
            <a:picLocks noChangeAspect="1"/>
          </p:cNvPicPr>
          <p:nvPr/>
        </p:nvPicPr>
        <p:blipFill>
          <a:blip r:embed="rId3"/>
          <a:stretch>
            <a:fillRect/>
          </a:stretch>
        </p:blipFill>
        <p:spPr>
          <a:xfrm>
            <a:off x="3022433" y="4333875"/>
            <a:ext cx="9010650" cy="2524125"/>
          </a:xfrm>
          <a:prstGeom prst="rect">
            <a:avLst/>
          </a:prstGeom>
          <a:ln>
            <a:solidFill>
              <a:schemeClr val="bg2">
                <a:lumMod val="25000"/>
              </a:schemeClr>
            </a:solidFill>
          </a:ln>
        </p:spPr>
      </p:pic>
      <p:sp>
        <p:nvSpPr>
          <p:cNvPr id="9" name="Rounded Rectangle 8"/>
          <p:cNvSpPr/>
          <p:nvPr/>
        </p:nvSpPr>
        <p:spPr>
          <a:xfrm>
            <a:off x="8783053" y="3031958"/>
            <a:ext cx="2009273" cy="92643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0200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061" y="984497"/>
            <a:ext cx="9163050" cy="5400675"/>
          </a:xfrm>
          <a:prstGeom prst="rect">
            <a:avLst/>
          </a:prstGeom>
          <a:ln>
            <a:solidFill>
              <a:schemeClr val="tx1"/>
            </a:solidFill>
          </a:ln>
        </p:spPr>
      </p:pic>
      <p:pic>
        <p:nvPicPr>
          <p:cNvPr id="4" name="Picture 3"/>
          <p:cNvPicPr>
            <a:picLocks noChangeAspect="1"/>
          </p:cNvPicPr>
          <p:nvPr/>
        </p:nvPicPr>
        <p:blipFill>
          <a:blip r:embed="rId3"/>
          <a:stretch>
            <a:fillRect/>
          </a:stretch>
        </p:blipFill>
        <p:spPr>
          <a:xfrm>
            <a:off x="6423612" y="1784304"/>
            <a:ext cx="6263941" cy="3969509"/>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3486901" y="5204577"/>
            <a:ext cx="8562975" cy="1619250"/>
          </a:xfrm>
          <a:prstGeom prst="rect">
            <a:avLst/>
          </a:prstGeom>
          <a:ln>
            <a:solidFill>
              <a:schemeClr val="tx1"/>
            </a:solidFill>
          </a:ln>
        </p:spPr>
      </p:pic>
      <p:sp>
        <p:nvSpPr>
          <p:cNvPr id="2" name="Title 1"/>
          <p:cNvSpPr>
            <a:spLocks noGrp="1"/>
          </p:cNvSpPr>
          <p:nvPr>
            <p:ph type="title"/>
          </p:nvPr>
        </p:nvSpPr>
        <p:spPr>
          <a:xfrm>
            <a:off x="778042" y="110122"/>
            <a:ext cx="10972800" cy="1143000"/>
          </a:xfrm>
        </p:spPr>
        <p:txBody>
          <a:bodyPr>
            <a:normAutofit/>
          </a:bodyPr>
          <a:lstStyle/>
          <a:p>
            <a:r>
              <a:rPr lang="en-US" dirty="0" err="1" smtClean="0"/>
              <a:t>JupyterHub</a:t>
            </a:r>
            <a:r>
              <a:rPr lang="en-US" dirty="0" smtClean="0"/>
              <a:t> App Analysis</a:t>
            </a:r>
            <a:endParaRPr lang="en-US" dirty="0"/>
          </a:p>
        </p:txBody>
      </p:sp>
      <p:sp>
        <p:nvSpPr>
          <p:cNvPr id="8" name="Content Placeholder 2"/>
          <p:cNvSpPr txBox="1">
            <a:spLocks/>
          </p:cNvSpPr>
          <p:nvPr/>
        </p:nvSpPr>
        <p:spPr>
          <a:xfrm>
            <a:off x="3764785" y="2972157"/>
            <a:ext cx="4662430" cy="2213455"/>
          </a:xfrm>
          <a:prstGeom prst="rect">
            <a:avLst/>
          </a:prstGeom>
          <a:solidFill>
            <a:srgbClr val="FFFF00"/>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lang="en-US" sz="2000" dirty="0">
                <a:solidFill>
                  <a:prstClr val="black"/>
                </a:solidFill>
              </a:rPr>
              <a:t>Write and execute code in a </a:t>
            </a:r>
            <a:r>
              <a:rPr lang="en-US" sz="2000" dirty="0" err="1">
                <a:solidFill>
                  <a:prstClr val="black"/>
                </a:solidFill>
              </a:rPr>
              <a:t>Jupyter</a:t>
            </a:r>
            <a:r>
              <a:rPr lang="en-US" sz="2000" dirty="0">
                <a:solidFill>
                  <a:prstClr val="black"/>
                </a:solidFill>
              </a:rPr>
              <a:t> Notebook, acting on content of HydroShare resources and saving results back to HydroShare Repository</a:t>
            </a:r>
          </a:p>
          <a:p>
            <a:pPr marL="577850" lvl="2" indent="-288925">
              <a:spcBef>
                <a:spcPts val="0"/>
              </a:spcBef>
              <a:defRPr/>
            </a:pPr>
            <a:r>
              <a:rPr lang="en-US" sz="2000" dirty="0">
                <a:solidFill>
                  <a:prstClr val="black"/>
                </a:solidFill>
              </a:rPr>
              <a:t>Reproducibility</a:t>
            </a:r>
          </a:p>
          <a:p>
            <a:pPr marL="577850" lvl="2" indent="-288925">
              <a:spcBef>
                <a:spcPts val="0"/>
              </a:spcBef>
              <a:defRPr/>
            </a:pPr>
            <a:r>
              <a:rPr lang="en-US" sz="2000" dirty="0">
                <a:solidFill>
                  <a:prstClr val="black"/>
                </a:solidFill>
              </a:rPr>
              <a:t>Collaboration</a:t>
            </a:r>
          </a:p>
          <a:p>
            <a:pPr marL="577850" lvl="2" indent="-288925">
              <a:spcBef>
                <a:spcPts val="0"/>
              </a:spcBef>
              <a:defRPr/>
            </a:pPr>
            <a:r>
              <a:rPr lang="en-US" sz="2000" dirty="0">
                <a:solidFill>
                  <a:prstClr val="black"/>
                </a:solidFill>
              </a:rPr>
              <a:t>Access to enhanced computation</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36354602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677932" y="0"/>
            <a:ext cx="8836137" cy="6858000"/>
          </a:xfrm>
          <a:prstGeom prst="rect">
            <a:avLst/>
          </a:prstGeom>
        </p:spPr>
      </p:pic>
      <p:sp>
        <p:nvSpPr>
          <p:cNvPr id="3" name="Content Placeholder 2"/>
          <p:cNvSpPr txBox="1">
            <a:spLocks/>
          </p:cNvSpPr>
          <p:nvPr/>
        </p:nvSpPr>
        <p:spPr>
          <a:xfrm>
            <a:off x="5227400" y="3854104"/>
            <a:ext cx="1737201" cy="573515"/>
          </a:xfrm>
          <a:prstGeom prst="rect">
            <a:avLst/>
          </a:prstGeom>
          <a:solidFill>
            <a:srgbClr val="FFFF00"/>
          </a:solidFill>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rgbClr val="002060"/>
                </a:solidFill>
                <a:effectLst/>
                <a:uLnTx/>
                <a:uFillTx/>
                <a:latin typeface="Calibri"/>
                <a:ea typeface="+mn-ea"/>
                <a:cs typeface="+mn-cs"/>
              </a:rPr>
              <a:t>Demo</a:t>
            </a:r>
            <a:endParaRPr kumimoji="0" lang="en-US" sz="20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10228775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that HydroShare provides</a:t>
            </a:r>
            <a:endParaRPr lang="en-US" dirty="0"/>
          </a:p>
        </p:txBody>
      </p:sp>
      <p:sp>
        <p:nvSpPr>
          <p:cNvPr id="3" name="Content Placeholder 2"/>
          <p:cNvSpPr>
            <a:spLocks noGrp="1"/>
          </p:cNvSpPr>
          <p:nvPr>
            <p:ph idx="1"/>
          </p:nvPr>
        </p:nvSpPr>
        <p:spPr>
          <a:xfrm>
            <a:off x="838200" y="1589509"/>
            <a:ext cx="10515600" cy="5029200"/>
          </a:xfrm>
        </p:spPr>
        <p:txBody>
          <a:bodyPr>
            <a:normAutofit/>
          </a:bodyPr>
          <a:lstStyle/>
          <a:p>
            <a:r>
              <a:rPr lang="en-US" dirty="0" smtClean="0"/>
              <a:t>Integration of information from multiple sources to enhance research</a:t>
            </a:r>
          </a:p>
          <a:p>
            <a:r>
              <a:rPr lang="en-US" dirty="0" smtClean="0"/>
              <a:t>Re-use of data beyond the purpose for which it was originally collected, extending the value of measurement, monitoring and research investments</a:t>
            </a:r>
          </a:p>
          <a:p>
            <a:r>
              <a:rPr lang="en-US" dirty="0" smtClean="0"/>
              <a:t>A platform for data management to support mandates for open data and access to the data that supports research findings</a:t>
            </a:r>
          </a:p>
          <a:p>
            <a:r>
              <a:rPr lang="en-US" dirty="0" smtClean="0"/>
              <a:t>Enhanced trust in research findings and management decisions through transparency and support for reproducibility</a:t>
            </a:r>
          </a:p>
          <a:p>
            <a:endParaRPr lang="en-US" dirty="0"/>
          </a:p>
        </p:txBody>
      </p:sp>
    </p:spTree>
    <p:extLst>
      <p:ext uri="{BB962C8B-B14F-4D97-AF65-F5344CB8AC3E}">
        <p14:creationId xmlns:p14="http://schemas.microsoft.com/office/powerpoint/2010/main" val="4183874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420" y="0"/>
            <a:ext cx="10515600" cy="1325563"/>
          </a:xfrm>
        </p:spPr>
        <p:txBody>
          <a:bodyPr/>
          <a:lstStyle/>
          <a:p>
            <a:r>
              <a:rPr lang="en-US" dirty="0" smtClean="0"/>
              <a:t>HydroShare 2.0</a:t>
            </a:r>
            <a:endParaRPr lang="en-US" dirty="0"/>
          </a:p>
        </p:txBody>
      </p:sp>
      <p:sp>
        <p:nvSpPr>
          <p:cNvPr id="3" name="Content Placeholder 2"/>
          <p:cNvSpPr>
            <a:spLocks noGrp="1"/>
          </p:cNvSpPr>
          <p:nvPr>
            <p:ph idx="1"/>
          </p:nvPr>
        </p:nvSpPr>
        <p:spPr>
          <a:xfrm>
            <a:off x="399788" y="1406003"/>
            <a:ext cx="4961351" cy="4744276"/>
          </a:xfrm>
        </p:spPr>
        <p:txBody>
          <a:bodyPr>
            <a:normAutofit fontScale="70000" lnSpcReduction="20000"/>
          </a:bodyPr>
          <a:lstStyle/>
          <a:p>
            <a:r>
              <a:rPr lang="en-US" dirty="0" smtClean="0"/>
              <a:t>Hydrologic modeling</a:t>
            </a:r>
          </a:p>
          <a:p>
            <a:pPr lvl="1"/>
            <a:r>
              <a:rPr lang="en-US" dirty="0" smtClean="0"/>
              <a:t>Systematic hypothesis testing (SUMMA)</a:t>
            </a:r>
          </a:p>
          <a:p>
            <a:pPr lvl="1"/>
            <a:r>
              <a:rPr lang="en-US" dirty="0" smtClean="0"/>
              <a:t>Transform National Water Model into community water model platform</a:t>
            </a:r>
          </a:p>
          <a:p>
            <a:r>
              <a:rPr lang="en-US" dirty="0" smtClean="0"/>
              <a:t>Social Collaboration</a:t>
            </a:r>
          </a:p>
          <a:p>
            <a:pPr lvl="1"/>
            <a:r>
              <a:rPr lang="en-US" dirty="0" smtClean="0"/>
              <a:t>User driven design</a:t>
            </a:r>
          </a:p>
          <a:p>
            <a:pPr lvl="1"/>
            <a:r>
              <a:rPr lang="en-US" dirty="0" smtClean="0"/>
              <a:t>Incentives, metrics, group collaboration</a:t>
            </a:r>
          </a:p>
          <a:p>
            <a:r>
              <a:rPr lang="en-US" dirty="0" smtClean="0"/>
              <a:t>Storage Agility</a:t>
            </a:r>
          </a:p>
          <a:p>
            <a:pPr lvl="1"/>
            <a:r>
              <a:rPr lang="en-US" dirty="0" smtClean="0"/>
              <a:t>Use 3</a:t>
            </a:r>
            <a:r>
              <a:rPr lang="en-US" baseline="30000" dirty="0" smtClean="0"/>
              <a:t>rd</a:t>
            </a:r>
            <a:r>
              <a:rPr lang="en-US" dirty="0" smtClean="0"/>
              <a:t> party storage (Dropbox, Box, Google, University libraries and digital commons)</a:t>
            </a:r>
          </a:p>
          <a:p>
            <a:r>
              <a:rPr lang="en-US" dirty="0" smtClean="0"/>
              <a:t>App Nursery</a:t>
            </a:r>
          </a:p>
          <a:p>
            <a:pPr lvl="1"/>
            <a:r>
              <a:rPr lang="en-US" dirty="0" smtClean="0"/>
              <a:t>Make it easier to write apps </a:t>
            </a:r>
          </a:p>
          <a:p>
            <a:pPr lvl="1"/>
            <a:r>
              <a:rPr lang="en-US" dirty="0" smtClean="0"/>
              <a:t>Develop and deploy new apps</a:t>
            </a:r>
            <a:endParaRPr lang="en-US" dirty="0"/>
          </a:p>
        </p:txBody>
      </p:sp>
      <p:pic>
        <p:nvPicPr>
          <p:cNvPr id="4" name="Picture 3"/>
          <p:cNvPicPr/>
          <p:nvPr/>
        </p:nvPicPr>
        <p:blipFill rotWithShape="1">
          <a:blip r:embed="rId2"/>
          <a:srcRect l="2289"/>
          <a:stretch/>
        </p:blipFill>
        <p:spPr bwMode="auto">
          <a:xfrm>
            <a:off x="5624187" y="1215420"/>
            <a:ext cx="6437825" cy="46086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183496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9"/>
            <a:ext cx="10972800" cy="1143000"/>
          </a:xfrm>
        </p:spPr>
        <p:txBody>
          <a:bodyPr/>
          <a:lstStyle/>
          <a:p>
            <a:r>
              <a:rPr lang="en-US" dirty="0" smtClean="0"/>
              <a:t>Software Engineering Process</a:t>
            </a:r>
            <a:endParaRPr lang="en-US" dirty="0"/>
          </a:p>
        </p:txBody>
      </p:sp>
      <p:grpSp>
        <p:nvGrpSpPr>
          <p:cNvPr id="24" name="Group 23"/>
          <p:cNvGrpSpPr/>
          <p:nvPr/>
        </p:nvGrpSpPr>
        <p:grpSpPr>
          <a:xfrm>
            <a:off x="588985" y="1427071"/>
            <a:ext cx="10917118" cy="4489645"/>
            <a:chOff x="983489" y="2418041"/>
            <a:chExt cx="12566085" cy="516778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8867" y="3735954"/>
              <a:ext cx="2745925" cy="2282550"/>
            </a:xfrm>
            <a:prstGeom prst="rect">
              <a:avLst/>
            </a:prstGeom>
          </p:spPr>
        </p:pic>
        <p:sp>
          <p:nvSpPr>
            <p:cNvPr id="6" name="TextBox 5"/>
            <p:cNvSpPr txBox="1"/>
            <p:nvPr/>
          </p:nvSpPr>
          <p:spPr>
            <a:xfrm>
              <a:off x="1328746" y="2439098"/>
              <a:ext cx="2560320" cy="914400"/>
            </a:xfrm>
            <a:prstGeom prst="rect">
              <a:avLst/>
            </a:prstGeom>
            <a:noFill/>
            <a:ln>
              <a:solidFill>
                <a:schemeClr val="tx1">
                  <a:lumMod val="95000"/>
                  <a:lumOff val="5000"/>
                </a:schemeClr>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1. Issue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4673539" y="2418041"/>
              <a:ext cx="2560320" cy="956514"/>
            </a:xfrm>
            <a:prstGeom prst="rect">
              <a:avLst/>
            </a:prstGeom>
            <a:noFill/>
            <a:ln>
              <a:solidFill>
                <a:schemeClr val="tx1">
                  <a:lumMod val="95000"/>
                  <a:lumOff val="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2. Branch</a:t>
              </a:r>
              <a:b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8074954" y="2418041"/>
              <a:ext cx="2560320" cy="956514"/>
            </a:xfrm>
            <a:prstGeom prst="rect">
              <a:avLst/>
            </a:prstGeom>
            <a:noFill/>
            <a:ln>
              <a:solidFill>
                <a:schemeClr val="tx1">
                  <a:lumMod val="95000"/>
                  <a:lumOff val="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3. Pull Request</a:t>
              </a:r>
              <a:b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5101326" y="3735954"/>
              <a:ext cx="2560320" cy="956514"/>
            </a:xfrm>
            <a:prstGeom prst="rect">
              <a:avLst/>
            </a:prstGeom>
            <a:noFill/>
            <a:ln>
              <a:solidFill>
                <a:schemeClr val="tx1">
                  <a:lumMod val="95000"/>
                  <a:lumOff val="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4.1 Deploy on test platform</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8074954" y="3735954"/>
              <a:ext cx="2560320" cy="956514"/>
            </a:xfrm>
            <a:prstGeom prst="rect">
              <a:avLst/>
            </a:prstGeom>
            <a:noFill/>
            <a:ln>
              <a:solidFill>
                <a:schemeClr val="tx1">
                  <a:lumMod val="95000"/>
                  <a:lumOff val="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4.2 Code Review</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10989254" y="3735954"/>
              <a:ext cx="2560320" cy="956514"/>
            </a:xfrm>
            <a:prstGeom prst="rect">
              <a:avLst/>
            </a:prstGeom>
            <a:noFill/>
            <a:ln>
              <a:solidFill>
                <a:schemeClr val="tx1">
                  <a:lumMod val="95000"/>
                  <a:lumOff val="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4.3 Jenkins Test</a:t>
              </a:r>
              <a:b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8074954" y="4997076"/>
              <a:ext cx="2560320" cy="956514"/>
            </a:xfrm>
            <a:prstGeom prst="rect">
              <a:avLst/>
            </a:prstGeom>
            <a:noFill/>
            <a:ln>
              <a:solidFill>
                <a:schemeClr val="tx1">
                  <a:lumMod val="95000"/>
                  <a:lumOff val="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5. Merge</a:t>
              </a:r>
              <a:b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p:cNvSpPr txBox="1"/>
            <p:nvPr/>
          </p:nvSpPr>
          <p:spPr>
            <a:xfrm>
              <a:off x="8074954" y="6286595"/>
              <a:ext cx="2560320" cy="956514"/>
            </a:xfrm>
            <a:prstGeom prst="rect">
              <a:avLst/>
            </a:prstGeom>
            <a:noFill/>
            <a:ln>
              <a:solidFill>
                <a:schemeClr val="tx1">
                  <a:lumMod val="95000"/>
                  <a:lumOff val="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6. Deploy</a:t>
              </a:r>
              <a:b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4" name="Straight Arrow Connector 13"/>
            <p:cNvCxnSpPr>
              <a:stCxn id="6" idx="3"/>
              <a:endCxn id="7" idx="1"/>
            </p:cNvCxnSpPr>
            <p:nvPr/>
          </p:nvCxnSpPr>
          <p:spPr>
            <a:xfrm>
              <a:off x="3889066" y="2896299"/>
              <a:ext cx="7844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7" idx="3"/>
              <a:endCxn id="8" idx="1"/>
            </p:cNvCxnSpPr>
            <p:nvPr/>
          </p:nvCxnSpPr>
          <p:spPr>
            <a:xfrm>
              <a:off x="7233859" y="2896299"/>
              <a:ext cx="8410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10" idx="0"/>
            </p:cNvCxnSpPr>
            <p:nvPr/>
          </p:nvCxnSpPr>
          <p:spPr>
            <a:xfrm>
              <a:off x="9355114" y="3332441"/>
              <a:ext cx="0" cy="4035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8" idx="2"/>
              <a:endCxn id="9" idx="0"/>
            </p:cNvCxnSpPr>
            <p:nvPr/>
          </p:nvCxnSpPr>
          <p:spPr>
            <a:xfrm rot="5400000">
              <a:off x="7687602" y="2068441"/>
              <a:ext cx="361399" cy="297362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8" idx="2"/>
              <a:endCxn id="11" idx="0"/>
            </p:cNvCxnSpPr>
            <p:nvPr/>
          </p:nvCxnSpPr>
          <p:spPr>
            <a:xfrm rot="16200000" flipH="1">
              <a:off x="10631564" y="2098104"/>
              <a:ext cx="361399" cy="291430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1" idx="2"/>
              <a:endCxn id="12" idx="3"/>
            </p:cNvCxnSpPr>
            <p:nvPr/>
          </p:nvCxnSpPr>
          <p:spPr>
            <a:xfrm flipH="1">
              <a:off x="10635274" y="4692469"/>
              <a:ext cx="1634140" cy="782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0" idx="2"/>
              <a:endCxn id="12" idx="0"/>
            </p:cNvCxnSpPr>
            <p:nvPr/>
          </p:nvCxnSpPr>
          <p:spPr>
            <a:xfrm>
              <a:off x="9355114" y="4692469"/>
              <a:ext cx="0" cy="3046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12" idx="1"/>
            </p:cNvCxnSpPr>
            <p:nvPr/>
          </p:nvCxnSpPr>
          <p:spPr>
            <a:xfrm>
              <a:off x="6381486" y="4671796"/>
              <a:ext cx="1693468" cy="8035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2" idx="2"/>
            </p:cNvCxnSpPr>
            <p:nvPr/>
          </p:nvCxnSpPr>
          <p:spPr>
            <a:xfrm>
              <a:off x="9355114" y="5953591"/>
              <a:ext cx="0" cy="333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rot="10800000" flipV="1">
              <a:off x="983489" y="6204189"/>
              <a:ext cx="6595626" cy="13816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smtClean="0">
                  <a:ln>
                    <a:noFill/>
                  </a:ln>
                  <a:solidFill>
                    <a:srgbClr val="4472C4">
                      <a:lumMod val="75000"/>
                    </a:srgbClr>
                  </a:solidFill>
                  <a:effectLst/>
                  <a:uLnTx/>
                  <a:uFillTx/>
                  <a:latin typeface="Arial" panose="020B0604020202020204" pitchFamily="34" charset="0"/>
                  <a:ea typeface="+mn-ea"/>
                  <a:cs typeface="+mn-cs"/>
                </a:rPr>
                <a:t>Collaborative open development process used by multidisciplinary team of professional programmers and hydrologic scientists for HydroShare development.</a:t>
              </a:r>
              <a:endPar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gr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2052" y="4579569"/>
            <a:ext cx="2910243" cy="1939972"/>
          </a:xfrm>
          <a:prstGeom prst="rect">
            <a:avLst/>
          </a:prstGeom>
        </p:spPr>
      </p:pic>
    </p:spTree>
    <p:extLst>
      <p:ext uri="{BB962C8B-B14F-4D97-AF65-F5344CB8AC3E}">
        <p14:creationId xmlns:p14="http://schemas.microsoft.com/office/powerpoint/2010/main" val="35255670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8130" y="157704"/>
            <a:ext cx="11360800" cy="763600"/>
          </a:xfrm>
          <a:prstGeom prst="rect">
            <a:avLst/>
          </a:prstGeom>
        </p:spPr>
        <p:txBody>
          <a:bodyPr wrap="square" lIns="121900" tIns="121900" rIns="121900" bIns="121900" anchor="t" anchorCtr="0">
            <a:noAutofit/>
          </a:bodyPr>
          <a:lstStyle/>
          <a:p>
            <a:r>
              <a:rPr lang="en" sz="3200" dirty="0">
                <a:latin typeface="Montserrat"/>
                <a:ea typeface="Montserrat"/>
                <a:cs typeface="Montserrat"/>
                <a:sym typeface="Montserrat"/>
              </a:rPr>
              <a:t>HydroShare User Experience Redesign</a:t>
            </a:r>
          </a:p>
        </p:txBody>
      </p:sp>
      <p:sp>
        <p:nvSpPr>
          <p:cNvPr id="55" name="Shape 55"/>
          <p:cNvSpPr txBox="1">
            <a:spLocks noGrp="1"/>
          </p:cNvSpPr>
          <p:nvPr>
            <p:ph type="body" idx="1"/>
          </p:nvPr>
        </p:nvSpPr>
        <p:spPr>
          <a:xfrm>
            <a:off x="415600" y="949298"/>
            <a:ext cx="6872000" cy="5063600"/>
          </a:xfrm>
          <a:prstGeom prst="rect">
            <a:avLst/>
          </a:prstGeom>
        </p:spPr>
        <p:txBody>
          <a:bodyPr wrap="square" lIns="121900" tIns="121900" rIns="121900" bIns="121900" anchor="t" anchorCtr="0">
            <a:noAutofit/>
          </a:bodyPr>
          <a:lstStyle/>
          <a:p>
            <a:pPr>
              <a:buNone/>
            </a:pPr>
            <a:r>
              <a:rPr lang="en" sz="2000" dirty="0">
                <a:latin typeface="Helvetica Neue"/>
                <a:ea typeface="Helvetica Neue"/>
                <a:cs typeface="Helvetica Neue"/>
                <a:sym typeface="Helvetica Neue"/>
              </a:rPr>
              <a:t>Leveraging user-oriented design practices to inform future design decisions to the HydroShare interface</a:t>
            </a:r>
          </a:p>
          <a:p>
            <a:pPr>
              <a:buNone/>
            </a:pPr>
            <a:r>
              <a:rPr lang="en" sz="2000" b="1" dirty="0">
                <a:latin typeface="Helvetica Neue"/>
                <a:ea typeface="Helvetica Neue"/>
                <a:cs typeface="Helvetica Neue"/>
                <a:sym typeface="Helvetica Neue"/>
              </a:rPr>
              <a:t>Design practices:</a:t>
            </a:r>
          </a:p>
          <a:p>
            <a:pPr marL="609585" indent="-457189">
              <a:spcAft>
                <a:spcPts val="0"/>
              </a:spcAft>
              <a:buFont typeface="Helvetica Neue"/>
              <a:buChar char="-"/>
            </a:pPr>
            <a:r>
              <a:rPr lang="en" sz="2000" dirty="0">
                <a:latin typeface="Helvetica Neue"/>
                <a:ea typeface="Helvetica Neue"/>
                <a:cs typeface="Helvetica Neue"/>
                <a:sym typeface="Helvetica Neue"/>
              </a:rPr>
              <a:t>Talking to users</a:t>
            </a:r>
          </a:p>
          <a:p>
            <a:pPr marL="609585" indent="-457189">
              <a:spcAft>
                <a:spcPts val="0"/>
              </a:spcAft>
              <a:buFont typeface="Helvetica Neue"/>
              <a:buChar char="-"/>
            </a:pPr>
            <a:r>
              <a:rPr lang="en" sz="2000" dirty="0">
                <a:latin typeface="Helvetica Neue"/>
                <a:ea typeface="Helvetica Neue"/>
                <a:cs typeface="Helvetica Neue"/>
                <a:sym typeface="Helvetica Neue"/>
              </a:rPr>
              <a:t>Co-design</a:t>
            </a:r>
          </a:p>
          <a:p>
            <a:pPr marL="609585" indent="-457189">
              <a:spcAft>
                <a:spcPts val="0"/>
              </a:spcAft>
              <a:buFont typeface="Helvetica Neue"/>
              <a:buChar char="-"/>
            </a:pPr>
            <a:r>
              <a:rPr lang="en" sz="2000" dirty="0">
                <a:latin typeface="Helvetica Neue"/>
                <a:ea typeface="Helvetica Neue"/>
                <a:cs typeface="Helvetica Neue"/>
                <a:sym typeface="Helvetica Neue"/>
              </a:rPr>
              <a:t>Design frameworks e.g. personas, journey maps, etc.</a:t>
            </a:r>
          </a:p>
          <a:p>
            <a:pPr marL="609585" indent="-457189">
              <a:buFont typeface="Helvetica Neue"/>
              <a:buChar char="-"/>
            </a:pPr>
            <a:r>
              <a:rPr lang="en" sz="2000" dirty="0">
                <a:latin typeface="Helvetica Neue"/>
                <a:ea typeface="Helvetica Neue"/>
                <a:cs typeface="Helvetica Neue"/>
                <a:sym typeface="Helvetica Neue"/>
              </a:rPr>
              <a:t>Wireframing</a:t>
            </a:r>
          </a:p>
        </p:txBody>
      </p:sp>
      <p:pic>
        <p:nvPicPr>
          <p:cNvPr id="56" name="Shape 56"/>
          <p:cNvPicPr preferRelativeResize="0"/>
          <p:nvPr/>
        </p:nvPicPr>
        <p:blipFill>
          <a:blip r:embed="rId3">
            <a:alphaModFix/>
          </a:blip>
          <a:stretch>
            <a:fillRect/>
          </a:stretch>
        </p:blipFill>
        <p:spPr>
          <a:xfrm>
            <a:off x="7815900" y="1243102"/>
            <a:ext cx="3519040" cy="2344532"/>
          </a:xfrm>
          <a:prstGeom prst="rect">
            <a:avLst/>
          </a:prstGeom>
          <a:noFill/>
          <a:ln>
            <a:noFill/>
          </a:ln>
        </p:spPr>
      </p:pic>
      <p:pic>
        <p:nvPicPr>
          <p:cNvPr id="57" name="Shape 57"/>
          <p:cNvPicPr preferRelativeResize="0"/>
          <p:nvPr/>
        </p:nvPicPr>
        <p:blipFill rotWithShape="1">
          <a:blip r:embed="rId4">
            <a:alphaModFix/>
          </a:blip>
          <a:srcRect l="5377" t="24996" r="7049" b="28228"/>
          <a:stretch/>
        </p:blipFill>
        <p:spPr>
          <a:xfrm>
            <a:off x="9606067" y="159262"/>
            <a:ext cx="2367800" cy="711565"/>
          </a:xfrm>
          <a:prstGeom prst="rect">
            <a:avLst/>
          </a:prstGeom>
          <a:noFill/>
          <a:ln>
            <a:noFill/>
          </a:ln>
        </p:spPr>
      </p:pic>
      <p:pic>
        <p:nvPicPr>
          <p:cNvPr id="58" name="Shape 58"/>
          <p:cNvPicPr preferRelativeResize="0">
            <a:picLocks noChangeAspect="1"/>
          </p:cNvPicPr>
          <p:nvPr/>
        </p:nvPicPr>
        <p:blipFill>
          <a:blip r:embed="rId5">
            <a:alphaModFix/>
          </a:blip>
          <a:stretch>
            <a:fillRect/>
          </a:stretch>
        </p:blipFill>
        <p:spPr>
          <a:xfrm>
            <a:off x="8299872" y="4252264"/>
            <a:ext cx="2433962" cy="2605736"/>
          </a:xfrm>
          <a:prstGeom prst="rect">
            <a:avLst/>
          </a:prstGeom>
          <a:noFill/>
          <a:ln>
            <a:noFill/>
          </a:ln>
        </p:spPr>
      </p:pic>
      <p:pic>
        <p:nvPicPr>
          <p:cNvPr id="59" name="Shape 59"/>
          <p:cNvPicPr preferRelativeResize="0">
            <a:picLocks noChangeAspect="1"/>
          </p:cNvPicPr>
          <p:nvPr/>
        </p:nvPicPr>
        <p:blipFill>
          <a:blip r:embed="rId6">
            <a:alphaModFix/>
          </a:blip>
          <a:stretch>
            <a:fillRect/>
          </a:stretch>
        </p:blipFill>
        <p:spPr>
          <a:xfrm>
            <a:off x="4765656" y="4251960"/>
            <a:ext cx="2436099" cy="2605736"/>
          </a:xfrm>
          <a:prstGeom prst="rect">
            <a:avLst/>
          </a:prstGeom>
          <a:noFill/>
          <a:ln>
            <a:noFill/>
          </a:ln>
        </p:spPr>
      </p:pic>
      <p:pic>
        <p:nvPicPr>
          <p:cNvPr id="60" name="Shape 60"/>
          <p:cNvPicPr preferRelativeResize="0">
            <a:picLocks noChangeAspect="1"/>
          </p:cNvPicPr>
          <p:nvPr/>
        </p:nvPicPr>
        <p:blipFill>
          <a:blip r:embed="rId7">
            <a:alphaModFix/>
          </a:blip>
          <a:stretch>
            <a:fillRect/>
          </a:stretch>
        </p:blipFill>
        <p:spPr>
          <a:xfrm>
            <a:off x="891063" y="4251960"/>
            <a:ext cx="2434246" cy="2606040"/>
          </a:xfrm>
          <a:prstGeom prst="rect">
            <a:avLst/>
          </a:prstGeom>
          <a:noFill/>
          <a:ln>
            <a:noFill/>
          </a:ln>
        </p:spPr>
      </p:pic>
      <p:sp>
        <p:nvSpPr>
          <p:cNvPr id="61" name="Shape 61"/>
          <p:cNvSpPr txBox="1">
            <a:spLocks noGrp="1"/>
          </p:cNvSpPr>
          <p:nvPr>
            <p:ph type="body" idx="1"/>
          </p:nvPr>
        </p:nvSpPr>
        <p:spPr>
          <a:xfrm>
            <a:off x="7484667" y="3692401"/>
            <a:ext cx="4489200" cy="711600"/>
          </a:xfrm>
          <a:prstGeom prst="rect">
            <a:avLst/>
          </a:prstGeom>
        </p:spPr>
        <p:txBody>
          <a:bodyPr wrap="square" lIns="121900" tIns="121900" rIns="121900" bIns="121900" anchor="t" anchorCtr="0">
            <a:noAutofit/>
          </a:bodyPr>
          <a:lstStyle/>
          <a:p>
            <a:pPr>
              <a:buNone/>
            </a:pPr>
            <a:r>
              <a:rPr lang="en" sz="1600">
                <a:latin typeface="Helvetica Neue"/>
                <a:ea typeface="Helvetica Neue"/>
                <a:cs typeface="Helvetica Neue"/>
                <a:sym typeface="Helvetica Neue"/>
              </a:rPr>
              <a:t>Keenan, Patrick, Andrew, Mackenzie, &amp; Celina</a:t>
            </a:r>
          </a:p>
        </p:txBody>
      </p:sp>
    </p:spTree>
    <p:extLst>
      <p:ext uri="{BB962C8B-B14F-4D97-AF65-F5344CB8AC3E}">
        <p14:creationId xmlns:p14="http://schemas.microsoft.com/office/powerpoint/2010/main" val="34171885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Shape 350"/>
          <p:cNvPicPr preferRelativeResize="0"/>
          <p:nvPr/>
        </p:nvPicPr>
        <p:blipFill>
          <a:blip r:embed="rId3">
            <a:alphaModFix/>
          </a:blip>
          <a:stretch>
            <a:fillRect/>
          </a:stretch>
        </p:blipFill>
        <p:spPr>
          <a:xfrm>
            <a:off x="314918" y="1012267"/>
            <a:ext cx="11562165" cy="4503000"/>
          </a:xfrm>
          <a:prstGeom prst="rect">
            <a:avLst/>
          </a:prstGeom>
          <a:noFill/>
          <a:ln>
            <a:noFill/>
          </a:ln>
        </p:spPr>
      </p:pic>
      <p:sp>
        <p:nvSpPr>
          <p:cNvPr id="351" name="Shape 351"/>
          <p:cNvSpPr/>
          <p:nvPr/>
        </p:nvSpPr>
        <p:spPr>
          <a:xfrm>
            <a:off x="5337000" y="1633500"/>
            <a:ext cx="5936400" cy="332400"/>
          </a:xfrm>
          <a:prstGeom prst="rect">
            <a:avLst/>
          </a:prstGeom>
          <a:noFill/>
          <a:ln w="381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p:cNvSpPr txBox="1"/>
          <p:nvPr/>
        </p:nvSpPr>
        <p:spPr>
          <a:xfrm>
            <a:off x="1203158" y="239985"/>
            <a:ext cx="104230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srgbClr val="000000"/>
                </a:solidFill>
                <a:effectLst/>
                <a:uLnTx/>
                <a:uFillTx/>
                <a:latin typeface="Arial"/>
                <a:ea typeface="+mn-ea"/>
                <a:cs typeface="+mn-cs"/>
              </a:rPr>
              <a:t>Example:  Recommendation for Dashboard and “Search all of HydroShare”</a:t>
            </a: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Rectangle 2"/>
          <p:cNvSpPr/>
          <p:nvPr/>
        </p:nvSpPr>
        <p:spPr>
          <a:xfrm>
            <a:off x="3601452" y="6136500"/>
            <a:ext cx="827563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mn-cs"/>
              </a:rPr>
              <a:t>Full Final Report: </a:t>
            </a:r>
            <a:r>
              <a:rPr kumimoji="0" lang="en-US" sz="1800" b="0" i="0" u="none" strike="noStrike" kern="1200" cap="none" spc="0" normalizeH="0" baseline="0" noProof="0" dirty="0" smtClean="0">
                <a:ln>
                  <a:noFill/>
                </a:ln>
                <a:solidFill>
                  <a:srgbClr val="0066FF"/>
                </a:solidFill>
                <a:effectLst/>
                <a:uLnTx/>
                <a:uFillTx/>
                <a:latin typeface="Arial"/>
                <a:ea typeface="+mn-ea"/>
                <a:cs typeface="+mn-cs"/>
                <a:hlinkClick r:id="rId4"/>
              </a:rPr>
              <a:t>https</a:t>
            </a:r>
            <a:r>
              <a:rPr kumimoji="0" lang="en-US" sz="1800" b="0" i="0" u="none" strike="noStrike" kern="1200" cap="none" spc="0" normalizeH="0" baseline="0" noProof="0" dirty="0">
                <a:ln>
                  <a:noFill/>
                </a:ln>
                <a:solidFill>
                  <a:srgbClr val="0066FF"/>
                </a:solidFill>
                <a:effectLst/>
                <a:uLnTx/>
                <a:uFillTx/>
                <a:latin typeface="Arial"/>
                <a:ea typeface="+mn-ea"/>
                <a:cs typeface="+mn-cs"/>
                <a:hlinkClick r:id="rId4"/>
              </a:rPr>
              <a:t>://www.hydroshare.org/resource/9e888ababe6648ad95d07b6ec5ed7cb0</a:t>
            </a:r>
            <a:r>
              <a:rPr kumimoji="0" lang="en-US" sz="1800" b="0" i="0" u="none" strike="noStrike" kern="1200" cap="none" spc="0" normalizeH="0" baseline="0" noProof="0" dirty="0" smtClean="0">
                <a:ln>
                  <a:noFill/>
                </a:ln>
                <a:solidFill>
                  <a:srgbClr val="0066FF"/>
                </a:solidFill>
                <a:effectLst/>
                <a:uLnTx/>
                <a:uFillTx/>
                <a:latin typeface="Arial"/>
                <a:ea typeface="+mn-ea"/>
                <a:cs typeface="+mn-cs"/>
                <a:hlinkClick r:id="rId4"/>
              </a:rPr>
              <a:t>/</a:t>
            </a:r>
            <a:r>
              <a:rPr kumimoji="0" lang="en-US" sz="1800" b="0" i="0" u="none" strike="noStrike" kern="1200" cap="none" spc="0" normalizeH="0" baseline="0" noProof="0" dirty="0" smtClean="0">
                <a:ln>
                  <a:noFill/>
                </a:ln>
                <a:solidFill>
                  <a:srgbClr val="000000"/>
                </a:solidFill>
                <a:effectLst/>
                <a:uLnTx/>
                <a:uFillTx/>
                <a:latin typeface="Arial"/>
                <a:ea typeface="+mn-ea"/>
                <a:cs typeface="+mn-cs"/>
              </a:rPr>
              <a:t> </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956333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5858"/>
            <a:ext cx="8229600" cy="873226"/>
          </a:xfrm>
        </p:spPr>
        <p:txBody>
          <a:bodyPr/>
          <a:lstStyle/>
          <a:p>
            <a:pPr algn="ctr"/>
            <a:r>
              <a:rPr lang="en-US" dirty="0" smtClean="0"/>
              <a:t>Summary</a:t>
            </a:r>
            <a:endParaRPr lang="en-US" dirty="0"/>
          </a:p>
        </p:txBody>
      </p:sp>
      <p:sp>
        <p:nvSpPr>
          <p:cNvPr id="3" name="Content Placeholder 2"/>
          <p:cNvSpPr>
            <a:spLocks noGrp="1"/>
          </p:cNvSpPr>
          <p:nvPr>
            <p:ph idx="1"/>
          </p:nvPr>
        </p:nvSpPr>
        <p:spPr>
          <a:xfrm>
            <a:off x="363072" y="2166600"/>
            <a:ext cx="7109506" cy="5050478"/>
          </a:xfrm>
        </p:spPr>
        <p:txBody>
          <a:bodyPr>
            <a:normAutofit/>
          </a:bodyPr>
          <a:lstStyle/>
          <a:p>
            <a:r>
              <a:rPr lang="en-US" dirty="0" smtClean="0"/>
              <a:t>Sharing and publication of data (DOI)</a:t>
            </a:r>
          </a:p>
          <a:p>
            <a:r>
              <a:rPr lang="en-US" dirty="0" smtClean="0"/>
              <a:t>Social discovery and added value</a:t>
            </a:r>
          </a:p>
          <a:p>
            <a:r>
              <a:rPr lang="en-US" dirty="0"/>
              <a:t>Model </a:t>
            </a:r>
            <a:r>
              <a:rPr lang="en-US" dirty="0" smtClean="0"/>
              <a:t>sharing</a:t>
            </a:r>
          </a:p>
          <a:p>
            <a:endParaRPr lang="en-US" dirty="0"/>
          </a:p>
          <a:p>
            <a:r>
              <a:rPr lang="en-US" dirty="0" smtClean="0"/>
              <a:t>Model input data preparation</a:t>
            </a:r>
          </a:p>
          <a:p>
            <a:r>
              <a:rPr lang="en-US" dirty="0" smtClean="0"/>
              <a:t>Model execution</a:t>
            </a:r>
          </a:p>
          <a:p>
            <a:r>
              <a:rPr lang="en-US" dirty="0" smtClean="0"/>
              <a:t>Visualization and analysis (best of practice tools)</a:t>
            </a:r>
          </a:p>
          <a:p>
            <a:endParaRPr lang="en-US" dirty="0"/>
          </a:p>
        </p:txBody>
      </p:sp>
      <p:sp>
        <p:nvSpPr>
          <p:cNvPr id="4" name="Right Brace 3"/>
          <p:cNvSpPr/>
          <p:nvPr/>
        </p:nvSpPr>
        <p:spPr>
          <a:xfrm>
            <a:off x="6834271" y="4265189"/>
            <a:ext cx="581891" cy="1738568"/>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7701945" y="3939550"/>
            <a:ext cx="388411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Server/Cloud Computation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Platform independence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Big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Reproducibility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2060"/>
                </a:solidFill>
                <a:effectLst/>
                <a:uLnTx/>
                <a:uFillTx/>
                <a:latin typeface="Calibri" panose="020F0502020204030204"/>
                <a:ea typeface="+mn-ea"/>
                <a:cs typeface="+mn-cs"/>
              </a:rPr>
              <a:t>Reduce needs for software </a:t>
            </a: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installation and configuration</a:t>
            </a:r>
          </a:p>
        </p:txBody>
      </p:sp>
      <p:sp>
        <p:nvSpPr>
          <p:cNvPr id="6" name="Right Brace 5"/>
          <p:cNvSpPr/>
          <p:nvPr/>
        </p:nvSpPr>
        <p:spPr>
          <a:xfrm>
            <a:off x="6834271" y="2086094"/>
            <a:ext cx="581891" cy="1475254"/>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7701945" y="2408222"/>
            <a:ext cx="44900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Calibri" panose="020F0502020204030204"/>
                <a:ea typeface="+mn-ea"/>
                <a:cs typeface="+mn-cs"/>
              </a:rPr>
              <a:t>Collaboration, Reproducibility, Credit, Transparency</a:t>
            </a:r>
          </a:p>
        </p:txBody>
      </p:sp>
      <p:sp>
        <p:nvSpPr>
          <p:cNvPr id="9" name="TextBox 8"/>
          <p:cNvSpPr txBox="1"/>
          <p:nvPr/>
        </p:nvSpPr>
        <p:spPr>
          <a:xfrm>
            <a:off x="363073" y="949084"/>
            <a:ext cx="1148803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7030A0"/>
                </a:solidFill>
                <a:effectLst/>
                <a:uLnTx/>
                <a:uFillTx/>
                <a:latin typeface="Calibri" panose="020F0502020204030204"/>
                <a:ea typeface="+mn-ea"/>
                <a:cs typeface="+mn-cs"/>
              </a:rPr>
              <a:t>HydroShare is a web based collaboration environment to enable more rapid advances in hydrologic understanding through collaborative data sharing, analysis and modeling</a:t>
            </a:r>
            <a:endParaRPr kumimoji="0" lang="en-US" sz="24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2659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9760" y="-99126"/>
            <a:ext cx="6232480" cy="690703"/>
          </a:xfrm>
        </p:spPr>
        <p:txBody>
          <a:bodyPr/>
          <a:lstStyle/>
          <a:p>
            <a:pPr algn="ctr"/>
            <a:r>
              <a:rPr lang="en-US" dirty="0" smtClean="0">
                <a:solidFill>
                  <a:schemeClr val="bg1"/>
                </a:solidFill>
              </a:rPr>
              <a:t>Student Opportunities</a:t>
            </a:r>
            <a:endParaRPr lang="en-US" dirty="0">
              <a:solidFill>
                <a:schemeClr val="bg1"/>
              </a:solidFill>
            </a:endParaRPr>
          </a:p>
        </p:txBody>
      </p:sp>
      <p:pic>
        <p:nvPicPr>
          <p:cNvPr id="3" name="Picture 2"/>
          <p:cNvPicPr>
            <a:picLocks noChangeAspect="1"/>
          </p:cNvPicPr>
          <p:nvPr/>
        </p:nvPicPr>
        <p:blipFill>
          <a:blip r:embed="rId2"/>
          <a:stretch>
            <a:fillRect/>
          </a:stretch>
        </p:blipFill>
        <p:spPr>
          <a:xfrm>
            <a:off x="327393" y="1312030"/>
            <a:ext cx="4650790" cy="4178628"/>
          </a:xfrm>
          <a:prstGeom prst="rect">
            <a:avLst/>
          </a:prstGeom>
        </p:spPr>
      </p:pic>
      <p:pic>
        <p:nvPicPr>
          <p:cNvPr id="4" name="Picture 3"/>
          <p:cNvPicPr>
            <a:picLocks noChangeAspect="1"/>
          </p:cNvPicPr>
          <p:nvPr/>
        </p:nvPicPr>
        <p:blipFill>
          <a:blip r:embed="rId3"/>
          <a:stretch>
            <a:fillRect/>
          </a:stretch>
        </p:blipFill>
        <p:spPr>
          <a:xfrm>
            <a:off x="5307408" y="1414855"/>
            <a:ext cx="3031340" cy="2328863"/>
          </a:xfrm>
          <a:prstGeom prst="rect">
            <a:avLst/>
          </a:prstGeom>
        </p:spPr>
      </p:pic>
      <p:pic>
        <p:nvPicPr>
          <p:cNvPr id="5" name="Picture 4"/>
          <p:cNvPicPr>
            <a:picLocks noChangeAspect="1"/>
          </p:cNvPicPr>
          <p:nvPr/>
        </p:nvPicPr>
        <p:blipFill>
          <a:blip r:embed="rId4"/>
          <a:stretch>
            <a:fillRect/>
          </a:stretch>
        </p:blipFill>
        <p:spPr>
          <a:xfrm>
            <a:off x="5307408" y="3906590"/>
            <a:ext cx="3031340" cy="2143371"/>
          </a:xfrm>
          <a:prstGeom prst="rect">
            <a:avLst/>
          </a:prstGeom>
        </p:spPr>
      </p:pic>
      <p:pic>
        <p:nvPicPr>
          <p:cNvPr id="6" name="Picture 5"/>
          <p:cNvPicPr>
            <a:picLocks noChangeAspect="1"/>
          </p:cNvPicPr>
          <p:nvPr/>
        </p:nvPicPr>
        <p:blipFill>
          <a:blip r:embed="rId5"/>
          <a:stretch>
            <a:fillRect/>
          </a:stretch>
        </p:blipFill>
        <p:spPr>
          <a:xfrm>
            <a:off x="8487462" y="1284471"/>
            <a:ext cx="3265797" cy="2135004"/>
          </a:xfrm>
          <a:prstGeom prst="rect">
            <a:avLst/>
          </a:prstGeom>
        </p:spPr>
      </p:pic>
      <p:sp>
        <p:nvSpPr>
          <p:cNvPr id="8" name="Rectangle 7"/>
          <p:cNvSpPr/>
          <p:nvPr/>
        </p:nvSpPr>
        <p:spPr>
          <a:xfrm>
            <a:off x="8571735" y="4062982"/>
            <a:ext cx="3265797" cy="1107996"/>
          </a:xfrm>
          <a:prstGeom prst="rect">
            <a:avLst/>
          </a:prstGeom>
        </p:spPr>
        <p:txBody>
          <a:bodyPr wrap="square">
            <a:spAutoFit/>
          </a:bodyPr>
          <a:lstStyle/>
          <a:p>
            <a:r>
              <a:rPr lang="en-US" sz="1100" dirty="0" err="1"/>
              <a:t>WaterHackWeek</a:t>
            </a:r>
            <a:r>
              <a:rPr lang="en-US" sz="1100" dirty="0"/>
              <a:t> is a 5-day </a:t>
            </a:r>
            <a:r>
              <a:rPr lang="en-US" sz="1100" dirty="0" err="1"/>
              <a:t>hackweek</a:t>
            </a:r>
            <a:r>
              <a:rPr lang="en-US" sz="1100" dirty="0"/>
              <a:t> to be held at the University of Washington in partnership with the University of Washington </a:t>
            </a:r>
            <a:r>
              <a:rPr lang="en-US" sz="1100" dirty="0" err="1"/>
              <a:t>eScience</a:t>
            </a:r>
            <a:r>
              <a:rPr lang="en-US" sz="1100" dirty="0"/>
              <a:t> Institute. Participants will learn about open source technologies used to analyze water-related datasets. </a:t>
            </a:r>
          </a:p>
        </p:txBody>
      </p:sp>
      <p:sp>
        <p:nvSpPr>
          <p:cNvPr id="10" name="Rectangle 9"/>
          <p:cNvSpPr/>
          <p:nvPr/>
        </p:nvSpPr>
        <p:spPr>
          <a:xfrm>
            <a:off x="8571735" y="3360963"/>
            <a:ext cx="2456122" cy="276999"/>
          </a:xfrm>
          <a:prstGeom prst="rect">
            <a:avLst/>
          </a:prstGeom>
        </p:spPr>
        <p:txBody>
          <a:bodyPr wrap="none">
            <a:spAutoFit/>
          </a:bodyPr>
          <a:lstStyle/>
          <a:p>
            <a:r>
              <a:rPr lang="en-US" sz="1200" dirty="0">
                <a:hlinkClick r:id="rId6"/>
              </a:rPr>
              <a:t>https://waterhackweek.github.io</a:t>
            </a:r>
            <a:r>
              <a:rPr lang="en-US" sz="1200" dirty="0" smtClean="0">
                <a:hlinkClick r:id="rId6"/>
              </a:rPr>
              <a:t>/</a:t>
            </a:r>
            <a:r>
              <a:rPr lang="en-US" sz="1200" dirty="0" smtClean="0"/>
              <a:t>  </a:t>
            </a:r>
            <a:endParaRPr lang="en-US" sz="1200" dirty="0"/>
          </a:p>
        </p:txBody>
      </p:sp>
      <p:sp>
        <p:nvSpPr>
          <p:cNvPr id="11" name="Rectangle 10"/>
          <p:cNvSpPr/>
          <p:nvPr/>
        </p:nvSpPr>
        <p:spPr>
          <a:xfrm>
            <a:off x="4285216" y="835151"/>
            <a:ext cx="3621569" cy="369332"/>
          </a:xfrm>
          <a:prstGeom prst="rect">
            <a:avLst/>
          </a:prstGeom>
        </p:spPr>
        <p:txBody>
          <a:bodyPr wrap="none">
            <a:spAutoFit/>
          </a:bodyPr>
          <a:lstStyle/>
          <a:p>
            <a:r>
              <a:rPr lang="en-US" dirty="0">
                <a:hlinkClick r:id="rId7"/>
              </a:rPr>
              <a:t>https://</a:t>
            </a:r>
            <a:r>
              <a:rPr lang="en-US" dirty="0" smtClean="0">
                <a:hlinkClick r:id="rId7"/>
              </a:rPr>
              <a:t>www.cuahsi.org/education</a:t>
            </a:r>
            <a:r>
              <a:rPr lang="en-US" dirty="0" smtClean="0"/>
              <a:t> </a:t>
            </a:r>
            <a:endParaRPr lang="en-US" dirty="0"/>
          </a:p>
        </p:txBody>
      </p:sp>
      <p:sp>
        <p:nvSpPr>
          <p:cNvPr id="12" name="Rectangle 11"/>
          <p:cNvSpPr/>
          <p:nvPr/>
        </p:nvSpPr>
        <p:spPr>
          <a:xfrm>
            <a:off x="270243" y="5423983"/>
            <a:ext cx="4690579" cy="553998"/>
          </a:xfrm>
          <a:prstGeom prst="rect">
            <a:avLst/>
          </a:prstGeom>
        </p:spPr>
        <p:txBody>
          <a:bodyPr wrap="none">
            <a:spAutoFit/>
          </a:bodyPr>
          <a:lstStyle/>
          <a:p>
            <a:pPr algn="ctr"/>
            <a:r>
              <a:rPr lang="en-US" sz="1600" dirty="0">
                <a:hlinkClick r:id="rId8"/>
              </a:rPr>
              <a:t>https://</a:t>
            </a:r>
            <a:r>
              <a:rPr lang="en-US" sz="1600" dirty="0" smtClean="0">
                <a:hlinkClick r:id="rId8"/>
              </a:rPr>
              <a:t>www.cuahsi.org/education/summerinstitute</a:t>
            </a:r>
            <a:endParaRPr lang="en-US" sz="1600" dirty="0" smtClean="0"/>
          </a:p>
          <a:p>
            <a:pPr algn="ctr"/>
            <a:r>
              <a:rPr lang="en-US" sz="1400" dirty="0" smtClean="0"/>
              <a:t>Student applications open Nov 12, 2019 </a:t>
            </a:r>
            <a:endParaRPr lang="en-US" sz="1400" dirty="0"/>
          </a:p>
        </p:txBody>
      </p:sp>
    </p:spTree>
    <p:extLst>
      <p:ext uri="{BB962C8B-B14F-4D97-AF65-F5344CB8AC3E}">
        <p14:creationId xmlns:p14="http://schemas.microsoft.com/office/powerpoint/2010/main" val="41145461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374021" y="0"/>
            <a:ext cx="8229600" cy="721114"/>
          </a:xfrm>
        </p:spPr>
        <p:txBody>
          <a:bodyPr>
            <a:normAutofit/>
          </a:bodyPr>
          <a:lstStyle/>
          <a:p>
            <a:r>
              <a:rPr lang="en-US" dirty="0"/>
              <a:t>Thanks to the HydroShare team!</a:t>
            </a:r>
          </a:p>
        </p:txBody>
      </p:sp>
      <p:sp>
        <p:nvSpPr>
          <p:cNvPr id="35" name="Rectangle 10"/>
          <p:cNvSpPr>
            <a:spLocks noChangeArrowheads="1"/>
          </p:cNvSpPr>
          <p:nvPr/>
        </p:nvSpPr>
        <p:spPr bwMode="auto">
          <a:xfrm>
            <a:off x="1753790" y="6055176"/>
            <a:ext cx="8804416" cy="58477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F497D"/>
                </a:solidFill>
                <a:effectLst/>
                <a:uLnTx/>
                <a:uFillTx/>
                <a:latin typeface="Calibri" panose="020F0502020204030204"/>
                <a:ea typeface="+mn-ea"/>
                <a:cs typeface="+mn-cs"/>
                <a:hlinkClick r:id="rId3"/>
              </a:rPr>
              <a:t>http://www.hydroshare.org</a:t>
            </a:r>
            <a:r>
              <a:rPr kumimoji="0" lang="en-US" sz="3200" b="0" i="0" u="none" strike="noStrike" kern="1200" cap="none" spc="0" normalizeH="0" baseline="0" noProof="0" dirty="0">
                <a:ln>
                  <a:noFill/>
                </a:ln>
                <a:solidFill>
                  <a:srgbClr val="1F497D"/>
                </a:solidFill>
                <a:effectLst/>
                <a:uLnTx/>
                <a:uFillTx/>
                <a:latin typeface="Calibri" panose="020F0502020204030204"/>
                <a:ea typeface="+mn-ea"/>
                <a:cs typeface="+mn-cs"/>
              </a:rPr>
              <a:t>  </a:t>
            </a:r>
          </a:p>
        </p:txBody>
      </p:sp>
      <p:pic>
        <p:nvPicPr>
          <p:cNvPr id="30" name="Picture 3" descr="C:\Users\dtarb\Dave\Projects\CUAHSI\HydroShare\Logo\Hydroshare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440" y="6143227"/>
            <a:ext cx="2277519" cy="46283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133560" y="115183"/>
            <a:ext cx="2169546" cy="838200"/>
            <a:chOff x="6320485" y="5943600"/>
            <a:chExt cx="2169546" cy="838200"/>
          </a:xfrm>
        </p:grpSpPr>
        <p:sp>
          <p:nvSpPr>
            <p:cNvPr id="14" name="Rectangle 13"/>
            <p:cNvSpPr>
              <a:spLocks noChangeArrowheads="1"/>
            </p:cNvSpPr>
            <p:nvPr/>
          </p:nvSpPr>
          <p:spPr bwMode="auto">
            <a:xfrm>
              <a:off x="6320485" y="5943600"/>
              <a:ext cx="2169546" cy="838200"/>
            </a:xfrm>
            <a:prstGeom prst="rect">
              <a:avLst/>
            </a:prstGeom>
            <a:solidFill>
              <a:schemeClr val="bg1"/>
            </a:solidFill>
            <a:ln w="25400" algn="ctr">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Picture 17" descr="nsf4c"/>
            <p:cNvPicPr>
              <a:picLocks noChangeAspect="1" noChangeArrowheads="1"/>
            </p:cNvPicPr>
            <p:nvPr/>
          </p:nvPicPr>
          <p:blipFill>
            <a:blip r:embed="rId5" cstate="print"/>
            <a:srcRect/>
            <a:stretch>
              <a:fillRect/>
            </a:stretch>
          </p:blipFill>
          <p:spPr bwMode="auto">
            <a:xfrm>
              <a:off x="6420813" y="6001334"/>
              <a:ext cx="803093" cy="722733"/>
            </a:xfrm>
            <a:prstGeom prst="rect">
              <a:avLst/>
            </a:prstGeom>
            <a:noFill/>
            <a:ln w="9525">
              <a:noFill/>
              <a:miter lim="800000"/>
              <a:headEnd/>
              <a:tailEnd/>
            </a:ln>
          </p:spPr>
        </p:pic>
        <p:sp>
          <p:nvSpPr>
            <p:cNvPr id="19" name="Text Box 12"/>
            <p:cNvSpPr txBox="1">
              <a:spLocks noChangeArrowheads="1"/>
            </p:cNvSpPr>
            <p:nvPr/>
          </p:nvSpPr>
          <p:spPr bwMode="auto">
            <a:xfrm>
              <a:off x="7391400" y="5943600"/>
              <a:ext cx="1098631" cy="830997"/>
            </a:xfrm>
            <a:prstGeom prst="rect">
              <a:avLst/>
            </a:prstGeom>
            <a:noFill/>
            <a:ln w="9525" algn="ctr">
              <a:noFill/>
              <a:miter lim="800000"/>
              <a:headEnd/>
              <a:tailEnd/>
            </a:ln>
          </p:spPr>
          <p:txBody>
            <a:bodyPr wrap="square">
              <a:spAutoFit/>
            </a:bodyPr>
            <a:lstStyle/>
            <a:p>
              <a:pPr marL="0" marR="0" lvl="0" indent="0" algn="l" defTabSz="438943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OAC-1664061</a:t>
              </a:r>
            </a:p>
            <a:p>
              <a:pPr marL="0" marR="0" lvl="0" indent="0" algn="l" defTabSz="438943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OAC-1664018</a:t>
              </a:r>
            </a:p>
            <a:p>
              <a:pPr marL="0" marR="0" lvl="0" indent="0" algn="l" defTabSz="438943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OAC-1664119</a:t>
              </a:r>
            </a:p>
            <a:p>
              <a:pPr marL="0" marR="0" lvl="0" indent="0" algn="l" defTabSz="438943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2017-2021</a:t>
              </a:r>
            </a:p>
          </p:txBody>
        </p:sp>
      </p:grpSp>
      <p:sp>
        <p:nvSpPr>
          <p:cNvPr id="15" name="Content Placeholder 2"/>
          <p:cNvSpPr txBox="1">
            <a:spLocks/>
          </p:cNvSpPr>
          <p:nvPr/>
        </p:nvSpPr>
        <p:spPr>
          <a:xfrm>
            <a:off x="1574473" y="4454590"/>
            <a:ext cx="9163050" cy="18328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learn more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Publications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6"/>
              </a:rPr>
              <a:t>help.hydroshare.org/about-hydroshare/publish/</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Online Help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https://help.hydroshare.org/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29028" y="6162751"/>
            <a:ext cx="1701762" cy="49861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6242" y="953383"/>
            <a:ext cx="6406715" cy="3268938"/>
          </a:xfrm>
          <a:prstGeom prst="rect">
            <a:avLst/>
          </a:prstGeom>
        </p:spPr>
      </p:pic>
    </p:spTree>
    <p:extLst>
      <p:ext uri="{BB962C8B-B14F-4D97-AF65-F5344CB8AC3E}">
        <p14:creationId xmlns:p14="http://schemas.microsoft.com/office/powerpoint/2010/main" val="26549927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2"/>
          <p:cNvPicPr>
            <a:picLocks noChangeAspect="1" noChangeArrowheads="1"/>
          </p:cNvPicPr>
          <p:nvPr/>
        </p:nvPicPr>
        <p:blipFill>
          <a:blip r:embed="rId2" cstate="print"/>
          <a:srcRect/>
          <a:stretch>
            <a:fillRect/>
          </a:stretch>
        </p:blipFill>
        <p:spPr bwMode="auto">
          <a:xfrm>
            <a:off x="7496387" y="5048134"/>
            <a:ext cx="3695278" cy="1452839"/>
          </a:xfrm>
          <a:prstGeom prst="rect">
            <a:avLst/>
          </a:prstGeom>
          <a:noFill/>
          <a:ln w="9525" cap="flat" cmpd="sng">
            <a:noFill/>
            <a:prstDash val="solid"/>
            <a:miter lim="800000"/>
            <a:headEnd/>
            <a:tailEnd/>
          </a:ln>
        </p:spPr>
      </p:pic>
      <p:sp>
        <p:nvSpPr>
          <p:cNvPr id="2" name="Title 1"/>
          <p:cNvSpPr>
            <a:spLocks noGrp="1"/>
          </p:cNvSpPr>
          <p:nvPr>
            <p:ph type="title"/>
          </p:nvPr>
        </p:nvSpPr>
        <p:spPr>
          <a:xfrm>
            <a:off x="218653" y="-32986"/>
            <a:ext cx="6802099" cy="1010197"/>
          </a:xfrm>
        </p:spPr>
        <p:txBody>
          <a:bodyPr>
            <a:noAutofit/>
          </a:bodyPr>
          <a:lstStyle/>
          <a:p>
            <a:r>
              <a:rPr lang="en-US" sz="3600" dirty="0"/>
              <a:t>Motivation: </a:t>
            </a:r>
            <a:r>
              <a:rPr lang="en-US" sz="3600" dirty="0" smtClean="0"/>
              <a:t>Collaborative research</a:t>
            </a:r>
            <a:endParaRPr lang="en-US" sz="3600" dirty="0"/>
          </a:p>
        </p:txBody>
      </p:sp>
      <p:sp>
        <p:nvSpPr>
          <p:cNvPr id="23" name="Content Placeholder 22"/>
          <p:cNvSpPr>
            <a:spLocks noGrp="1"/>
          </p:cNvSpPr>
          <p:nvPr>
            <p:ph idx="1"/>
          </p:nvPr>
        </p:nvSpPr>
        <p:spPr>
          <a:xfrm>
            <a:off x="62940" y="867500"/>
            <a:ext cx="6704305" cy="4382962"/>
          </a:xfrm>
        </p:spPr>
        <p:txBody>
          <a:bodyPr>
            <a:normAutofit/>
          </a:bodyPr>
          <a:lstStyle/>
          <a:p>
            <a:pPr marL="457200" lvl="1" indent="0">
              <a:buNone/>
            </a:pPr>
            <a:r>
              <a:rPr lang="en-US" sz="2000" dirty="0">
                <a:solidFill>
                  <a:prstClr val="black"/>
                </a:solidFill>
              </a:rPr>
              <a:t>Advancing Hydrologic Understanding</a:t>
            </a:r>
          </a:p>
          <a:p>
            <a:pPr lvl="1"/>
            <a:r>
              <a:rPr lang="en-US" sz="2000" dirty="0"/>
              <a:t>requires integration of information from multiple </a:t>
            </a:r>
            <a:r>
              <a:rPr lang="en-US" sz="2000" dirty="0" smtClean="0"/>
              <a:t>sources</a:t>
            </a:r>
          </a:p>
          <a:p>
            <a:pPr lvl="1"/>
            <a:r>
              <a:rPr lang="en-US" sz="2000" dirty="0" smtClean="0"/>
              <a:t>using diverse types of data and models</a:t>
            </a:r>
            <a:endParaRPr lang="en-US" sz="2000" dirty="0"/>
          </a:p>
          <a:p>
            <a:pPr lvl="1"/>
            <a:r>
              <a:rPr lang="en-US" sz="2000" dirty="0" smtClean="0"/>
              <a:t>may be </a:t>
            </a:r>
            <a:r>
              <a:rPr lang="en-US" sz="2000" dirty="0"/>
              <a:t>data and computationally intensive</a:t>
            </a:r>
          </a:p>
          <a:p>
            <a:pPr lvl="1"/>
            <a:r>
              <a:rPr lang="en-US" sz="2000" dirty="0"/>
              <a:t>requires collaboration and working as a </a:t>
            </a:r>
            <a:r>
              <a:rPr lang="en-US" sz="2000" dirty="0" smtClean="0"/>
              <a:t>team/community</a:t>
            </a:r>
          </a:p>
          <a:p>
            <a:pPr lvl="1"/>
            <a:r>
              <a:rPr lang="en-US" sz="2000" dirty="0" smtClean="0"/>
              <a:t>publication of data and models for transparency, </a:t>
            </a:r>
            <a:r>
              <a:rPr lang="en-US" sz="2000" dirty="0"/>
              <a:t>reproducibility, and </a:t>
            </a:r>
            <a:r>
              <a:rPr lang="en-US" sz="2000" dirty="0" smtClean="0"/>
              <a:t>trust (open data)</a:t>
            </a:r>
            <a:endParaRPr lang="en-US" sz="2000" dirty="0"/>
          </a:p>
        </p:txBody>
      </p:sp>
      <p:pic>
        <p:nvPicPr>
          <p:cNvPr id="12" name="Picture 11"/>
          <p:cNvPicPr>
            <a:picLocks noChangeAspect="1"/>
          </p:cNvPicPr>
          <p:nvPr/>
        </p:nvPicPr>
        <p:blipFill>
          <a:blip r:embed="rId3"/>
          <a:stretch>
            <a:fillRect/>
          </a:stretch>
        </p:blipFill>
        <p:spPr>
          <a:xfrm>
            <a:off x="7651411" y="326284"/>
            <a:ext cx="2275564" cy="1526293"/>
          </a:xfrm>
          <a:prstGeom prst="rect">
            <a:avLst/>
          </a:prstGeom>
        </p:spPr>
      </p:pic>
      <p:pic>
        <p:nvPicPr>
          <p:cNvPr id="13" name="Picture 12"/>
          <p:cNvPicPr>
            <a:picLocks noChangeAspect="1"/>
          </p:cNvPicPr>
          <p:nvPr/>
        </p:nvPicPr>
        <p:blipFill rotWithShape="1">
          <a:blip r:embed="rId4"/>
          <a:srcRect l="5692" t="3390" r="5692"/>
          <a:stretch/>
        </p:blipFill>
        <p:spPr>
          <a:xfrm>
            <a:off x="10185441" y="2830833"/>
            <a:ext cx="1439593" cy="2279335"/>
          </a:xfrm>
          <a:prstGeom prst="rect">
            <a:avLst/>
          </a:prstGeom>
          <a:ln>
            <a:solidFill>
              <a:schemeClr val="tx1">
                <a:lumMod val="75000"/>
                <a:lumOff val="25000"/>
              </a:schemeClr>
            </a:solidFill>
          </a:ln>
          <a:scene3d>
            <a:camera prst="perspectiveRelaxed">
              <a:rot lat="18600000" lon="3180000" rev="18000000"/>
            </a:camera>
            <a:lightRig rig="threePt" dir="t"/>
          </a:scene3d>
          <a:sp3d/>
        </p:spPr>
      </p:pic>
      <p:pic>
        <p:nvPicPr>
          <p:cNvPr id="14" name="Picture 13"/>
          <p:cNvPicPr>
            <a:picLocks noChangeAspect="1"/>
          </p:cNvPicPr>
          <p:nvPr/>
        </p:nvPicPr>
        <p:blipFill>
          <a:blip r:embed="rId5">
            <a:clrChange>
              <a:clrFrom>
                <a:srgbClr val="FEFFFF"/>
              </a:clrFrom>
              <a:clrTo>
                <a:srgbClr val="FEFFFF">
                  <a:alpha val="0"/>
                </a:srgbClr>
              </a:clrTo>
            </a:clrChange>
          </a:blip>
          <a:stretch>
            <a:fillRect/>
          </a:stretch>
        </p:blipFill>
        <p:spPr>
          <a:xfrm>
            <a:off x="9692786" y="884712"/>
            <a:ext cx="1978325" cy="2911989"/>
          </a:xfrm>
          <a:prstGeom prst="rect">
            <a:avLst/>
          </a:prstGeom>
          <a:scene3d>
            <a:camera prst="perspectiveRelaxedModerately">
              <a:rot lat="18600000" lon="3180000" rev="18000000"/>
            </a:camera>
            <a:lightRig rig="threePt" dir="t"/>
          </a:scene3d>
        </p:spPr>
      </p:pic>
      <p:grpSp>
        <p:nvGrpSpPr>
          <p:cNvPr id="15" name="Group 14"/>
          <p:cNvGrpSpPr>
            <a:grpSpLocks noChangeAspect="1"/>
          </p:cNvGrpSpPr>
          <p:nvPr/>
        </p:nvGrpSpPr>
        <p:grpSpPr>
          <a:xfrm>
            <a:off x="7132715" y="2595925"/>
            <a:ext cx="1889093" cy="2159136"/>
            <a:chOff x="378077" y="1340330"/>
            <a:chExt cx="5181889" cy="5957045"/>
          </a:xfrm>
        </p:grpSpPr>
        <p:pic>
          <p:nvPicPr>
            <p:cNvPr id="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6684" y="3716927"/>
              <a:ext cx="3915205" cy="3580448"/>
            </a:xfrm>
            <a:prstGeom prst="rect">
              <a:avLst/>
            </a:prstGeom>
            <a:noFill/>
            <a:ln w="41275" cmpd="sng">
              <a:solidFill>
                <a:schemeClr val="tx1"/>
              </a:solidFill>
              <a:miter lim="800000"/>
              <a:headEnd/>
              <a:tailEnd/>
            </a:ln>
            <a:effectLst/>
            <a:scene3d>
              <a:camera prst="orthographicFront">
                <a:rot lat="18300000" lon="19200000" rev="300000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Connector 16"/>
            <p:cNvCxnSpPr/>
            <p:nvPr/>
          </p:nvCxnSpPr>
          <p:spPr>
            <a:xfrm flipV="1">
              <a:off x="1978619" y="3678265"/>
              <a:ext cx="0" cy="29913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378077" y="2349734"/>
              <a:ext cx="0" cy="29879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5540202" y="2696744"/>
              <a:ext cx="1950" cy="299190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3940628" y="1340330"/>
              <a:ext cx="0" cy="301213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1" name="Group 20"/>
            <p:cNvGrpSpPr/>
            <p:nvPr/>
          </p:nvGrpSpPr>
          <p:grpSpPr>
            <a:xfrm>
              <a:off x="390286" y="1340330"/>
              <a:ext cx="5169680" cy="4893069"/>
              <a:chOff x="2975910" y="1340330"/>
              <a:chExt cx="5169680" cy="4893069"/>
            </a:xfrm>
          </p:grpSpPr>
          <p:grpSp>
            <p:nvGrpSpPr>
              <p:cNvPr id="37" name="Group 36"/>
              <p:cNvGrpSpPr/>
              <p:nvPr/>
            </p:nvGrpSpPr>
            <p:grpSpPr>
              <a:xfrm>
                <a:off x="2975910" y="1340330"/>
                <a:ext cx="5169680" cy="2337935"/>
                <a:chOff x="378077" y="904013"/>
                <a:chExt cx="5169680" cy="2337935"/>
              </a:xfrm>
            </p:grpSpPr>
            <p:cxnSp>
              <p:nvCxnSpPr>
                <p:cNvPr id="68" name="Straight Connector 67"/>
                <p:cNvCxnSpPr/>
                <p:nvPr/>
              </p:nvCxnSpPr>
              <p:spPr>
                <a:xfrm flipV="1">
                  <a:off x="1971304" y="2264213"/>
                  <a:ext cx="3558639" cy="977735"/>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381989" y="904013"/>
                  <a:ext cx="3558639" cy="100940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378077" y="1913416"/>
                  <a:ext cx="1600542" cy="1328532"/>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3940628" y="904013"/>
                  <a:ext cx="1607129" cy="136020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2975910" y="1766186"/>
                <a:ext cx="5169680" cy="2337935"/>
                <a:chOff x="378077" y="904013"/>
                <a:chExt cx="5169680" cy="2337935"/>
              </a:xfrm>
            </p:grpSpPr>
            <p:cxnSp>
              <p:nvCxnSpPr>
                <p:cNvPr id="64" name="Straight Connector 63"/>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9" name="Group 38"/>
              <p:cNvGrpSpPr/>
              <p:nvPr/>
            </p:nvGrpSpPr>
            <p:grpSpPr>
              <a:xfrm>
                <a:off x="2975910" y="2192042"/>
                <a:ext cx="5169680" cy="2337935"/>
                <a:chOff x="378077" y="904013"/>
                <a:chExt cx="5169680" cy="2337935"/>
              </a:xfrm>
            </p:grpSpPr>
            <p:cxnSp>
              <p:nvCxnSpPr>
                <p:cNvPr id="60" name="Straight Connector 59"/>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2975910" y="2617898"/>
                <a:ext cx="5169680" cy="2337935"/>
                <a:chOff x="378077" y="904013"/>
                <a:chExt cx="5169680" cy="2337935"/>
              </a:xfrm>
            </p:grpSpPr>
            <p:cxnSp>
              <p:nvCxnSpPr>
                <p:cNvPr id="56" name="Straight Connector 55"/>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2975910" y="3043754"/>
                <a:ext cx="5169680" cy="2337935"/>
                <a:chOff x="378077" y="904013"/>
                <a:chExt cx="5169680" cy="2337935"/>
              </a:xfrm>
            </p:grpSpPr>
            <p:cxnSp>
              <p:nvCxnSpPr>
                <p:cNvPr id="52" name="Straight Connector 51"/>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2975910" y="3469610"/>
                <a:ext cx="5169680" cy="2337935"/>
                <a:chOff x="378077" y="904013"/>
                <a:chExt cx="5169680" cy="2337935"/>
              </a:xfrm>
            </p:grpSpPr>
            <p:cxnSp>
              <p:nvCxnSpPr>
                <p:cNvPr id="48" name="Straight Connector 47"/>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3" name="Group 42"/>
              <p:cNvGrpSpPr/>
              <p:nvPr/>
            </p:nvGrpSpPr>
            <p:grpSpPr>
              <a:xfrm>
                <a:off x="2975910" y="3895464"/>
                <a:ext cx="5169680" cy="2337935"/>
                <a:chOff x="378077" y="904013"/>
                <a:chExt cx="5169680" cy="2337935"/>
              </a:xfrm>
            </p:grpSpPr>
            <p:cxnSp>
              <p:nvCxnSpPr>
                <p:cNvPr id="44" name="Straight Connector 43"/>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381990"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cxnSp>
          <p:nvCxnSpPr>
            <p:cNvPr id="22" name="Straight Arrow Connector 21"/>
            <p:cNvCxnSpPr/>
            <p:nvPr/>
          </p:nvCxnSpPr>
          <p:spPr>
            <a:xfrm flipV="1">
              <a:off x="1983514" y="5971434"/>
              <a:ext cx="2485121" cy="698224"/>
            </a:xfrm>
            <a:prstGeom prst="straightConnector1">
              <a:avLst/>
            </a:prstGeom>
            <a:ln w="57150">
              <a:solidFill>
                <a:srgbClr val="0099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flipV="1">
              <a:off x="1971305" y="4291570"/>
              <a:ext cx="12209" cy="2416749"/>
            </a:xfrm>
            <a:prstGeom prst="straightConnector1">
              <a:avLst/>
            </a:prstGeom>
            <a:ln w="57150">
              <a:solidFill>
                <a:srgbClr val="0099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638290" y="5539383"/>
              <a:ext cx="1333015" cy="1130275"/>
            </a:xfrm>
            <a:prstGeom prst="straightConnector1">
              <a:avLst/>
            </a:prstGeom>
            <a:ln w="57150">
              <a:solidFill>
                <a:srgbClr val="0099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3983591" y="6027108"/>
              <a:ext cx="883652" cy="1053472"/>
            </a:xfrm>
            <a:prstGeom prst="rect">
              <a:avLst/>
            </a:prstGeom>
            <a:noFill/>
            <a:ln>
              <a:noFill/>
            </a:ln>
          </p:spPr>
          <p:txBody>
            <a:bodyPr wrap="none" rtlCol="0">
              <a:spAutoFit/>
            </a:bodyPr>
            <a:lstStyle/>
            <a:p>
              <a:pPr marL="0" marR="0" lvl="0" indent="0" algn="l" defTabSz="413030" rtl="0" eaLnBrk="1" fontAlgn="base" latinLnBrk="0" hangingPunct="0">
                <a:lnSpc>
                  <a:spcPct val="93000"/>
                </a:lnSpc>
                <a:spcBef>
                  <a:spcPct val="0"/>
                </a:spcBef>
                <a:spcAft>
                  <a:spcPct val="0"/>
                </a:spcAft>
                <a:buClr>
                  <a:srgbClr val="000000"/>
                </a:buClr>
                <a:buSzPct val="100000"/>
                <a:buFontTx/>
                <a:buNone/>
                <a:tabLst/>
                <a:defRPr/>
              </a:pPr>
              <a:r>
                <a:rPr kumimoji="0" lang="en-US" sz="2172" b="1" i="0" u="none" strike="noStrike" kern="1200" cap="none" spc="0" normalizeH="0" baseline="0" noProof="0" dirty="0">
                  <a:ln>
                    <a:noFill/>
                  </a:ln>
                  <a:solidFill>
                    <a:srgbClr val="009900"/>
                  </a:solidFill>
                  <a:effectLst/>
                  <a:uLnTx/>
                  <a:uFillTx/>
                  <a:latin typeface="Arial" charset="0"/>
                  <a:ea typeface="+mn-ea"/>
                  <a:cs typeface="+mn-cs"/>
                </a:rPr>
                <a:t>x</a:t>
              </a:r>
            </a:p>
          </p:txBody>
        </p:sp>
        <p:sp>
          <p:nvSpPr>
            <p:cNvPr id="35" name="TextBox 34"/>
            <p:cNvSpPr txBox="1"/>
            <p:nvPr/>
          </p:nvSpPr>
          <p:spPr>
            <a:xfrm>
              <a:off x="638290" y="5775866"/>
              <a:ext cx="883652" cy="1053472"/>
            </a:xfrm>
            <a:prstGeom prst="rect">
              <a:avLst/>
            </a:prstGeom>
            <a:noFill/>
            <a:ln>
              <a:noFill/>
            </a:ln>
          </p:spPr>
          <p:txBody>
            <a:bodyPr wrap="none" rtlCol="0">
              <a:spAutoFit/>
            </a:bodyPr>
            <a:lstStyle/>
            <a:p>
              <a:pPr marL="0" marR="0" lvl="0" indent="0" algn="l" defTabSz="413030" rtl="0" eaLnBrk="1" fontAlgn="base" latinLnBrk="0" hangingPunct="0">
                <a:lnSpc>
                  <a:spcPct val="93000"/>
                </a:lnSpc>
                <a:spcBef>
                  <a:spcPct val="0"/>
                </a:spcBef>
                <a:spcAft>
                  <a:spcPct val="0"/>
                </a:spcAft>
                <a:buClr>
                  <a:srgbClr val="000000"/>
                </a:buClr>
                <a:buSzPct val="100000"/>
                <a:buFontTx/>
                <a:buNone/>
                <a:tabLst/>
                <a:defRPr/>
              </a:pPr>
              <a:r>
                <a:rPr kumimoji="0" lang="en-US" sz="2172" b="1" i="0" u="none" strike="noStrike" kern="1200" cap="none" spc="0" normalizeH="0" baseline="0" noProof="0" dirty="0">
                  <a:ln>
                    <a:noFill/>
                  </a:ln>
                  <a:solidFill>
                    <a:srgbClr val="009900"/>
                  </a:solidFill>
                  <a:effectLst/>
                  <a:uLnTx/>
                  <a:uFillTx/>
                  <a:latin typeface="Arial" charset="0"/>
                  <a:ea typeface="+mn-ea"/>
                  <a:cs typeface="+mn-cs"/>
                </a:rPr>
                <a:t>y</a:t>
              </a:r>
            </a:p>
          </p:txBody>
        </p:sp>
        <p:sp>
          <p:nvSpPr>
            <p:cNvPr id="36" name="TextBox 35"/>
            <p:cNvSpPr txBox="1"/>
            <p:nvPr/>
          </p:nvSpPr>
          <p:spPr>
            <a:xfrm>
              <a:off x="1344364" y="4435159"/>
              <a:ext cx="637100" cy="1053472"/>
            </a:xfrm>
            <a:prstGeom prst="rect">
              <a:avLst/>
            </a:prstGeom>
            <a:noFill/>
            <a:ln>
              <a:noFill/>
            </a:ln>
          </p:spPr>
          <p:txBody>
            <a:bodyPr wrap="square" rtlCol="0">
              <a:spAutoFit/>
            </a:bodyPr>
            <a:lstStyle/>
            <a:p>
              <a:pPr marL="0" marR="0" lvl="0" indent="0" algn="l" defTabSz="413030" rtl="0" eaLnBrk="1" fontAlgn="base" latinLnBrk="0" hangingPunct="0">
                <a:lnSpc>
                  <a:spcPct val="93000"/>
                </a:lnSpc>
                <a:spcBef>
                  <a:spcPct val="0"/>
                </a:spcBef>
                <a:spcAft>
                  <a:spcPct val="0"/>
                </a:spcAft>
                <a:buClr>
                  <a:srgbClr val="000000"/>
                </a:buClr>
                <a:buSzPct val="100000"/>
                <a:buFontTx/>
                <a:buNone/>
                <a:tabLst/>
                <a:defRPr/>
              </a:pPr>
              <a:r>
                <a:rPr kumimoji="0" lang="en-US" sz="2172" b="1" i="0" u="none" strike="noStrike" kern="1200" cap="none" spc="0" normalizeH="0" baseline="0" noProof="0" dirty="0">
                  <a:ln>
                    <a:noFill/>
                  </a:ln>
                  <a:solidFill>
                    <a:srgbClr val="009900"/>
                  </a:solidFill>
                  <a:effectLst/>
                  <a:uLnTx/>
                  <a:uFillTx/>
                  <a:latin typeface="Arial" charset="0"/>
                  <a:ea typeface="+mn-ea"/>
                  <a:cs typeface="+mn-cs"/>
                </a:rPr>
                <a:t>t</a:t>
              </a:r>
            </a:p>
          </p:txBody>
        </p:sp>
      </p:grpSp>
      <p:pic>
        <p:nvPicPr>
          <p:cNvPr id="72" name="Picture 71"/>
          <p:cNvPicPr>
            <a:picLocks noChangeAspect="1"/>
          </p:cNvPicPr>
          <p:nvPr/>
        </p:nvPicPr>
        <p:blipFill>
          <a:blip r:embed="rId7"/>
          <a:stretch>
            <a:fillRect/>
          </a:stretch>
        </p:blipFill>
        <p:spPr>
          <a:xfrm>
            <a:off x="714584" y="3787018"/>
            <a:ext cx="3876675" cy="2409825"/>
          </a:xfrm>
          <a:prstGeom prst="rect">
            <a:avLst/>
          </a:prstGeom>
        </p:spPr>
      </p:pic>
      <p:sp>
        <p:nvSpPr>
          <p:cNvPr id="73" name="Content Placeholder 2"/>
          <p:cNvSpPr txBox="1">
            <a:spLocks/>
          </p:cNvSpPr>
          <p:nvPr/>
        </p:nvSpPr>
        <p:spPr>
          <a:xfrm>
            <a:off x="3233656" y="6156262"/>
            <a:ext cx="5724689" cy="511972"/>
          </a:xfrm>
          <a:prstGeom prst="rect">
            <a:avLst/>
          </a:prstGeom>
          <a:solidFill>
            <a:srgbClr val="FFFF00"/>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solidFill>
                  <a:srgbClr val="002060"/>
                </a:solidFill>
                <a:effectLst/>
                <a:uLnTx/>
                <a:uFillTx/>
                <a:latin typeface="Calibri" panose="020F0502020204030204"/>
                <a:ea typeface="+mn-ea"/>
                <a:cs typeface="+mn-cs"/>
              </a:rPr>
              <a:t>Hydrologic Research is a team sport</a:t>
            </a:r>
            <a:endPar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TextBox 2"/>
          <p:cNvSpPr txBox="1"/>
          <p:nvPr/>
        </p:nvSpPr>
        <p:spPr>
          <a:xfrm>
            <a:off x="10201930" y="403186"/>
            <a:ext cx="1766702" cy="1477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Resources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Data and models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Social Objects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1041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4928" y="135782"/>
            <a:ext cx="4922144" cy="1010197"/>
          </a:xfrm>
        </p:spPr>
        <p:txBody>
          <a:bodyPr>
            <a:noAutofit/>
          </a:bodyPr>
          <a:lstStyle/>
          <a:p>
            <a:pPr algn="ctr"/>
            <a:r>
              <a:rPr lang="en-US" sz="3600" dirty="0" smtClean="0"/>
              <a:t>Grand Challenge</a:t>
            </a:r>
            <a:endParaRPr lang="en-US" sz="3600" dirty="0"/>
          </a:p>
        </p:txBody>
      </p:sp>
      <p:pic>
        <p:nvPicPr>
          <p:cNvPr id="26" name="Picture 20"/>
          <p:cNvPicPr>
            <a:picLocks noChangeAspect="1"/>
          </p:cNvPicPr>
          <p:nvPr/>
        </p:nvPicPr>
        <p:blipFill rotWithShape="1">
          <a:blip r:embed="rId3">
            <a:extLst>
              <a:ext uri="{28A0092B-C50C-407E-A947-70E740481C1C}">
                <a14:useLocalDpi xmlns:a14="http://schemas.microsoft.com/office/drawing/2010/main" val="0"/>
              </a:ext>
            </a:extLst>
          </a:blip>
          <a:srcRect b="3844"/>
          <a:stretch/>
        </p:blipFill>
        <p:spPr bwMode="auto">
          <a:xfrm>
            <a:off x="1344838" y="3386125"/>
            <a:ext cx="3980158" cy="241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819675" y="1025796"/>
            <a:ext cx="10425073" cy="2246769"/>
          </a:xfrm>
          <a:prstGeom prst="rect">
            <a:avLst/>
          </a:prstGeom>
        </p:spPr>
        <p:txBody>
          <a:bodyPr wrap="square">
            <a:spAutoFit/>
          </a:bodyPr>
          <a:lstStyle/>
          <a:p>
            <a:r>
              <a:rPr lang="en-US" sz="2800" dirty="0" smtClean="0">
                <a:solidFill>
                  <a:srgbClr val="0070C0"/>
                </a:solidFill>
              </a:rPr>
              <a:t>Better </a:t>
            </a:r>
            <a:r>
              <a:rPr lang="en-US" sz="2800" dirty="0">
                <a:solidFill>
                  <a:srgbClr val="0070C0"/>
                </a:solidFill>
              </a:rPr>
              <a:t>hydrologic forecasting that quantifies effects and consequences of land surface change on hydrologic processes and </a:t>
            </a:r>
            <a:r>
              <a:rPr lang="en-US" sz="2800" dirty="0" smtClean="0">
                <a:solidFill>
                  <a:srgbClr val="0070C0"/>
                </a:solidFill>
              </a:rPr>
              <a:t>conditions</a:t>
            </a:r>
          </a:p>
          <a:p>
            <a:endParaRPr lang="en-US" sz="2800" dirty="0">
              <a:solidFill>
                <a:srgbClr val="0070C0"/>
              </a:solidFill>
            </a:endParaRPr>
          </a:p>
          <a:p>
            <a:r>
              <a:rPr lang="en-US" sz="2800" dirty="0" smtClean="0">
                <a:solidFill>
                  <a:schemeClr val="tx1">
                    <a:lumMod val="75000"/>
                    <a:lumOff val="25000"/>
                  </a:schemeClr>
                </a:solidFill>
              </a:rPr>
              <a:t>by enabling access to and organizing data for integrated analysis and modeling </a:t>
            </a:r>
            <a:endParaRPr lang="en-US" sz="2800" dirty="0">
              <a:solidFill>
                <a:schemeClr val="tx1">
                  <a:lumMod val="75000"/>
                  <a:lumOff val="25000"/>
                </a:schemeClr>
              </a:solidFill>
            </a:endParaRPr>
          </a:p>
        </p:txBody>
      </p:sp>
      <p:sp>
        <p:nvSpPr>
          <p:cNvPr id="3" name="TextBox 2"/>
          <p:cNvSpPr txBox="1"/>
          <p:nvPr/>
        </p:nvSpPr>
        <p:spPr>
          <a:xfrm>
            <a:off x="1239253" y="5867245"/>
            <a:ext cx="4085743" cy="646331"/>
          </a:xfrm>
          <a:prstGeom prst="rect">
            <a:avLst/>
          </a:prstGeom>
          <a:noFill/>
        </p:spPr>
        <p:txBody>
          <a:bodyPr wrap="square" rtlCol="0">
            <a:spAutoFit/>
          </a:bodyPr>
          <a:lstStyle/>
          <a:p>
            <a:r>
              <a:rPr lang="en-US" dirty="0" smtClean="0"/>
              <a:t>We want to be able to better forecast, plan for and mitigate the effects of floods.</a:t>
            </a:r>
            <a:endParaRPr lang="en-US" dirty="0"/>
          </a:p>
        </p:txBody>
      </p:sp>
      <p:sp>
        <p:nvSpPr>
          <p:cNvPr id="7" name="TextBox 6"/>
          <p:cNvSpPr txBox="1"/>
          <p:nvPr/>
        </p:nvSpPr>
        <p:spPr>
          <a:xfrm>
            <a:off x="6561961" y="5867245"/>
            <a:ext cx="4864933" cy="646331"/>
          </a:xfrm>
          <a:prstGeom prst="rect">
            <a:avLst/>
          </a:prstGeom>
          <a:noFill/>
        </p:spPr>
        <p:txBody>
          <a:bodyPr wrap="square" rtlCol="0">
            <a:spAutoFit/>
          </a:bodyPr>
          <a:lstStyle/>
          <a:p>
            <a:r>
              <a:rPr lang="en-US" dirty="0" smtClean="0"/>
              <a:t>We want to ensure sufficient water resources in times of shortage.</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1961" y="3359044"/>
            <a:ext cx="4682787" cy="2438951"/>
          </a:xfrm>
          <a:prstGeom prst="rect">
            <a:avLst/>
          </a:prstGeom>
        </p:spPr>
      </p:pic>
      <p:sp>
        <p:nvSpPr>
          <p:cNvPr id="6" name="TextBox 5"/>
          <p:cNvSpPr txBox="1"/>
          <p:nvPr/>
        </p:nvSpPr>
        <p:spPr>
          <a:xfrm>
            <a:off x="6702815" y="5436536"/>
            <a:ext cx="4401077" cy="338554"/>
          </a:xfrm>
          <a:prstGeom prst="rect">
            <a:avLst/>
          </a:prstGeom>
          <a:noFill/>
        </p:spPr>
        <p:txBody>
          <a:bodyPr wrap="none" rtlCol="0">
            <a:spAutoFit/>
          </a:bodyPr>
          <a:lstStyle/>
          <a:p>
            <a:r>
              <a:rPr lang="en-US" sz="1600" dirty="0" smtClean="0">
                <a:solidFill>
                  <a:schemeClr val="bg1"/>
                </a:solidFill>
              </a:rPr>
              <a:t>From https</a:t>
            </a:r>
            <a:r>
              <a:rPr lang="en-US" sz="1600" dirty="0">
                <a:solidFill>
                  <a:schemeClr val="bg1"/>
                </a:solidFill>
              </a:rPr>
              <a:t>://ca.water.usgs.gov/california-drought/</a:t>
            </a:r>
          </a:p>
        </p:txBody>
      </p:sp>
    </p:spTree>
    <p:extLst>
      <p:ext uri="{BB962C8B-B14F-4D97-AF65-F5344CB8AC3E}">
        <p14:creationId xmlns:p14="http://schemas.microsoft.com/office/powerpoint/2010/main" val="27409762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15" y="-1"/>
            <a:ext cx="10680970" cy="1010197"/>
          </a:xfrm>
        </p:spPr>
        <p:txBody>
          <a:bodyPr>
            <a:normAutofit/>
          </a:bodyPr>
          <a:lstStyle/>
          <a:p>
            <a:pPr algn="ctr"/>
            <a:r>
              <a:rPr lang="en-US" dirty="0" smtClean="0"/>
              <a:t>Vision</a:t>
            </a:r>
            <a:endParaRPr lang="en-US" dirty="0"/>
          </a:p>
        </p:txBody>
      </p:sp>
      <p:grpSp>
        <p:nvGrpSpPr>
          <p:cNvPr id="4" name="Group 3"/>
          <p:cNvGrpSpPr/>
          <p:nvPr/>
        </p:nvGrpSpPr>
        <p:grpSpPr>
          <a:xfrm>
            <a:off x="7778864" y="900201"/>
            <a:ext cx="3362044" cy="2191724"/>
            <a:chOff x="1000974" y="2544819"/>
            <a:chExt cx="4361248" cy="2843107"/>
          </a:xfrm>
        </p:grpSpPr>
        <p:pic>
          <p:nvPicPr>
            <p:cNvPr id="5"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0974" y="3328257"/>
              <a:ext cx="4361248" cy="205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572654" y="4358092"/>
              <a:ext cx="1343099" cy="4325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Data</a:t>
              </a:r>
            </a:p>
          </p:txBody>
        </p:sp>
        <p:sp>
          <p:nvSpPr>
            <p:cNvPr id="7" name="TextBox 6"/>
            <p:cNvSpPr txBox="1"/>
            <p:nvPr/>
          </p:nvSpPr>
          <p:spPr>
            <a:xfrm>
              <a:off x="2534120" y="3759580"/>
              <a:ext cx="1343099" cy="4325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Analysis</a:t>
              </a:r>
            </a:p>
          </p:txBody>
        </p:sp>
        <p:sp>
          <p:nvSpPr>
            <p:cNvPr id="8" name="TextBox 7"/>
            <p:cNvSpPr txBox="1"/>
            <p:nvPr/>
          </p:nvSpPr>
          <p:spPr>
            <a:xfrm>
              <a:off x="3495587" y="4358092"/>
              <a:ext cx="1343099" cy="4325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Models</a:t>
              </a:r>
            </a:p>
          </p:txBody>
        </p:sp>
        <p:grpSp>
          <p:nvGrpSpPr>
            <p:cNvPr id="9" name="Group 8"/>
            <p:cNvGrpSpPr/>
            <p:nvPr/>
          </p:nvGrpSpPr>
          <p:grpSpPr>
            <a:xfrm>
              <a:off x="1853774" y="2544819"/>
              <a:ext cx="2703790" cy="1078750"/>
              <a:chOff x="5362222" y="4521514"/>
              <a:chExt cx="2703790" cy="1078750"/>
            </a:xfrm>
          </p:grpSpPr>
          <p:grpSp>
            <p:nvGrpSpPr>
              <p:cNvPr id="10" name="Group 9"/>
              <p:cNvGrpSpPr/>
              <p:nvPr/>
            </p:nvGrpSpPr>
            <p:grpSpPr>
              <a:xfrm>
                <a:off x="5362222" y="4521514"/>
                <a:ext cx="2703790" cy="654635"/>
                <a:chOff x="5362222" y="4521514"/>
                <a:chExt cx="2703790" cy="654635"/>
              </a:xfrm>
            </p:grpSpPr>
            <p:pic>
              <p:nvPicPr>
                <p:cNvPr id="19"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470001" y="4521514"/>
                  <a:ext cx="596011" cy="654635"/>
                </a:xfrm>
                <a:prstGeom prst="rect">
                  <a:avLst/>
                </a:prstGeom>
                <a:noFill/>
                <a:ln w="9525">
                  <a:noFill/>
                  <a:miter lim="800000"/>
                  <a:headEnd/>
                  <a:tailEnd/>
                </a:ln>
              </p:spPr>
            </p:pic>
            <p:pic>
              <p:nvPicPr>
                <p:cNvPr id="20"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416111" y="4521514"/>
                  <a:ext cx="596011" cy="654635"/>
                </a:xfrm>
                <a:prstGeom prst="rect">
                  <a:avLst/>
                </a:prstGeom>
                <a:noFill/>
                <a:ln w="9525">
                  <a:noFill/>
                  <a:miter lim="800000"/>
                  <a:headEnd/>
                  <a:tailEnd/>
                </a:ln>
              </p:spPr>
            </p:pic>
            <p:pic>
              <p:nvPicPr>
                <p:cNvPr id="2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flipH="1">
                  <a:off x="5362222" y="4521514"/>
                  <a:ext cx="596011" cy="654635"/>
                </a:xfrm>
                <a:prstGeom prst="rect">
                  <a:avLst/>
                </a:prstGeom>
                <a:noFill/>
                <a:ln w="9525">
                  <a:noFill/>
                  <a:miter lim="800000"/>
                  <a:headEnd/>
                  <a:tailEnd/>
                </a:ln>
              </p:spPr>
            </p:pic>
          </p:grpSp>
          <p:grpSp>
            <p:nvGrpSpPr>
              <p:cNvPr id="11" name="Group 10"/>
              <p:cNvGrpSpPr/>
              <p:nvPr/>
            </p:nvGrpSpPr>
            <p:grpSpPr>
              <a:xfrm>
                <a:off x="5907900" y="4790622"/>
                <a:ext cx="1612435" cy="206680"/>
                <a:chOff x="5926334" y="4790622"/>
                <a:chExt cx="1612435" cy="206680"/>
              </a:xfrm>
            </p:grpSpPr>
            <p:sp>
              <p:nvSpPr>
                <p:cNvPr id="17" name="Left-Right Arrow 16"/>
                <p:cNvSpPr/>
                <p:nvPr/>
              </p:nvSpPr>
              <p:spPr>
                <a:xfrm>
                  <a:off x="5926334" y="479062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Left-Right Arrow 17"/>
                <p:cNvSpPr/>
                <p:nvPr/>
              </p:nvSpPr>
              <p:spPr>
                <a:xfrm>
                  <a:off x="7015233" y="479062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 11"/>
              <p:cNvGrpSpPr/>
              <p:nvPr/>
            </p:nvGrpSpPr>
            <p:grpSpPr>
              <a:xfrm>
                <a:off x="5742556" y="5066734"/>
                <a:ext cx="1943123" cy="533530"/>
                <a:chOff x="5742556" y="5066734"/>
                <a:chExt cx="1943123" cy="533530"/>
              </a:xfrm>
            </p:grpSpPr>
            <p:sp>
              <p:nvSpPr>
                <p:cNvPr id="13" name="Left-Right Arrow 12"/>
                <p:cNvSpPr/>
                <p:nvPr/>
              </p:nvSpPr>
              <p:spPr>
                <a:xfrm rot="3300000">
                  <a:off x="5584128" y="5235156"/>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Left-Right Arrow 13"/>
                <p:cNvSpPr/>
                <p:nvPr/>
              </p:nvSpPr>
              <p:spPr>
                <a:xfrm rot="3300000">
                  <a:off x="6741756" y="5235156"/>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Left-Right Arrow 14"/>
                <p:cNvSpPr/>
                <p:nvPr/>
              </p:nvSpPr>
              <p:spPr>
                <a:xfrm rot="7500000">
                  <a:off x="7320571" y="522516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Left-Right Arrow 15"/>
                <p:cNvSpPr/>
                <p:nvPr/>
              </p:nvSpPr>
              <p:spPr>
                <a:xfrm rot="7500000">
                  <a:off x="6162942" y="522516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28" name="Content Placeholder 2"/>
          <p:cNvSpPr txBox="1">
            <a:spLocks/>
          </p:cNvSpPr>
          <p:nvPr/>
        </p:nvSpPr>
        <p:spPr>
          <a:xfrm>
            <a:off x="602743" y="889858"/>
            <a:ext cx="6671478" cy="34832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2400" dirty="0"/>
              <a:t>Part of </a:t>
            </a:r>
            <a:r>
              <a:rPr lang="en-US" sz="2400" dirty="0" smtClean="0"/>
              <a:t>an ecosystem </a:t>
            </a:r>
            <a:r>
              <a:rPr lang="en-US" sz="2400" dirty="0"/>
              <a:t>of cyberinfrastructure elements </a:t>
            </a:r>
            <a:r>
              <a:rPr lang="en-US" sz="2400" dirty="0" smtClean="0"/>
              <a:t>that make up an </a:t>
            </a:r>
            <a:r>
              <a:rPr lang="en-US" sz="2400" dirty="0"/>
              <a:t>integrated cyberinfrastructure for collaboration and computation that integrates data storage, </a:t>
            </a:r>
            <a:r>
              <a:rPr lang="en-US" sz="2400" dirty="0" smtClean="0"/>
              <a:t>data organization</a:t>
            </a:r>
            <a:r>
              <a:rPr lang="en-US" sz="2400" dirty="0"/>
              <a:t>, discovery, analysis and modeling through web applications (web apps) and that allows researchers to employ services beyond their desktop to make data storage and manipulation more reliable and scalable, while improving ability to collaborate and reproduce results. </a:t>
            </a:r>
          </a:p>
        </p:txBody>
      </p:sp>
      <p:pic>
        <p:nvPicPr>
          <p:cNvPr id="22" name="Picture 21"/>
          <p:cNvPicPr>
            <a:picLocks noChangeAspect="1"/>
          </p:cNvPicPr>
          <p:nvPr/>
        </p:nvPicPr>
        <p:blipFill>
          <a:blip r:embed="rId4"/>
          <a:stretch>
            <a:fillRect/>
          </a:stretch>
        </p:blipFill>
        <p:spPr>
          <a:xfrm>
            <a:off x="7498005" y="3617791"/>
            <a:ext cx="3876675" cy="2409825"/>
          </a:xfrm>
          <a:prstGeom prst="rect">
            <a:avLst/>
          </a:prstGeom>
        </p:spPr>
      </p:pic>
      <p:sp>
        <p:nvSpPr>
          <p:cNvPr id="3" name="Rectangle 2"/>
          <p:cNvSpPr/>
          <p:nvPr/>
        </p:nvSpPr>
        <p:spPr>
          <a:xfrm>
            <a:off x="602743" y="4373080"/>
            <a:ext cx="6096000" cy="2308324"/>
          </a:xfrm>
          <a:prstGeom prst="rect">
            <a:avLst/>
          </a:prstGeom>
        </p:spPr>
        <p:txBody>
          <a:bodyPr>
            <a:spAutoFit/>
          </a:bodyPr>
          <a:lstStyle/>
          <a:p>
            <a:pPr marL="285750" indent="-285750">
              <a:buFont typeface="Arial" panose="020B0604020202020204" pitchFamily="34" charset="0"/>
              <a:buChar char="•"/>
            </a:pPr>
            <a:r>
              <a:rPr lang="en-US" dirty="0"/>
              <a:t>Don’t need your own software and platform to use</a:t>
            </a:r>
          </a:p>
          <a:p>
            <a:pPr marL="285750" indent="-285750">
              <a:buFont typeface="Arial" panose="020B0604020202020204" pitchFamily="34" charset="0"/>
              <a:buChar char="•"/>
            </a:pPr>
            <a:r>
              <a:rPr lang="en-US" dirty="0"/>
              <a:t>Reduce installation, library and platform </a:t>
            </a:r>
            <a:r>
              <a:rPr lang="en-US" dirty="0" smtClean="0"/>
              <a:t>dependencies</a:t>
            </a:r>
            <a:endParaRPr lang="en-US" dirty="0"/>
          </a:p>
          <a:p>
            <a:pPr marL="285750" indent="-285750">
              <a:buFont typeface="Arial" panose="020B0604020202020204" pitchFamily="34" charset="0"/>
              <a:buChar char="•"/>
            </a:pPr>
            <a:r>
              <a:rPr lang="en-US" dirty="0"/>
              <a:t>Data access and size, faster computation</a:t>
            </a:r>
          </a:p>
          <a:p>
            <a:pPr marL="285750" indent="-285750">
              <a:buFont typeface="Arial" panose="020B0604020202020204" pitchFamily="34" charset="0"/>
              <a:buChar char="•"/>
            </a:pPr>
            <a:r>
              <a:rPr lang="en-US" dirty="0" smtClean="0"/>
              <a:t>Re-use</a:t>
            </a:r>
          </a:p>
          <a:p>
            <a:pPr marL="285750" indent="-285750">
              <a:buFont typeface="Arial" panose="020B0604020202020204" pitchFamily="34" charset="0"/>
              <a:buChar char="•"/>
            </a:pPr>
            <a:r>
              <a:rPr lang="en-US" dirty="0" smtClean="0"/>
              <a:t>Reproducibility </a:t>
            </a:r>
            <a:endParaRPr lang="en-US" dirty="0"/>
          </a:p>
          <a:p>
            <a:pPr marL="285750" indent="-285750">
              <a:buFont typeface="Arial" panose="020B0604020202020204" pitchFamily="34" charset="0"/>
              <a:buChar char="•"/>
            </a:pPr>
            <a:r>
              <a:rPr lang="en-US" dirty="0" smtClean="0"/>
              <a:t>Transparency</a:t>
            </a:r>
          </a:p>
          <a:p>
            <a:pPr marL="285750" indent="-285750">
              <a:buFont typeface="Arial" panose="020B0604020202020204" pitchFamily="34" charset="0"/>
              <a:buChar char="•"/>
            </a:pPr>
            <a:r>
              <a:rPr lang="en-US" dirty="0" smtClean="0"/>
              <a:t>Trust</a:t>
            </a:r>
            <a:endParaRPr lang="en-US" dirty="0"/>
          </a:p>
          <a:p>
            <a:pPr marL="285750" indent="-285750">
              <a:buFont typeface="Arial" panose="020B0604020202020204" pitchFamily="34" charset="0"/>
              <a:buChar char="•"/>
            </a:pPr>
            <a:r>
              <a:rPr lang="en-US" dirty="0" smtClean="0"/>
              <a:t>Collaboration</a:t>
            </a:r>
            <a:endParaRPr lang="en-US" dirty="0"/>
          </a:p>
        </p:txBody>
      </p:sp>
    </p:spTree>
    <p:extLst>
      <p:ext uri="{BB962C8B-B14F-4D97-AF65-F5344CB8AC3E}">
        <p14:creationId xmlns:p14="http://schemas.microsoft.com/office/powerpoint/2010/main" val="37563671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61042" y="4120329"/>
            <a:ext cx="28194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One day = 96 observations</a:t>
            </a:r>
          </a:p>
        </p:txBody>
      </p:sp>
      <p:sp>
        <p:nvSpPr>
          <p:cNvPr id="19" name="TextBox 18"/>
          <p:cNvSpPr txBox="1"/>
          <p:nvPr/>
        </p:nvSpPr>
        <p:spPr>
          <a:xfrm>
            <a:off x="3861042" y="4103329"/>
            <a:ext cx="30480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One week = 672 observations</a:t>
            </a:r>
          </a:p>
        </p:txBody>
      </p:sp>
      <p:sp>
        <p:nvSpPr>
          <p:cNvPr id="20" name="TextBox 19"/>
          <p:cNvSpPr txBox="1"/>
          <p:nvPr/>
        </p:nvSpPr>
        <p:spPr>
          <a:xfrm>
            <a:off x="3861042" y="4125580"/>
            <a:ext cx="35052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One month = 2880 observations</a:t>
            </a:r>
          </a:p>
        </p:txBody>
      </p:sp>
      <p:sp>
        <p:nvSpPr>
          <p:cNvPr id="21" name="TextBox 20"/>
          <p:cNvSpPr txBox="1"/>
          <p:nvPr/>
        </p:nvSpPr>
        <p:spPr>
          <a:xfrm>
            <a:off x="3861043" y="4125580"/>
            <a:ext cx="4531971"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One year = 35,040 observations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 far (~1.5 years) = 55,000+ observations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3"/>
          <a:stretch>
            <a:fillRect/>
          </a:stretch>
        </p:blipFill>
        <p:spPr>
          <a:xfrm>
            <a:off x="1524000" y="1356150"/>
            <a:ext cx="9144000" cy="2736000"/>
          </a:xfrm>
          <a:prstGeom prst="rect">
            <a:avLst/>
          </a:prstGeom>
          <a:ln w="6350" cmpd="sng">
            <a:solidFill>
              <a:schemeClr val="tx1"/>
            </a:solidFill>
          </a:ln>
        </p:spPr>
      </p:pic>
      <p:pic>
        <p:nvPicPr>
          <p:cNvPr id="8" name="Picture 7"/>
          <p:cNvPicPr>
            <a:picLocks noChangeAspect="1"/>
          </p:cNvPicPr>
          <p:nvPr/>
        </p:nvPicPr>
        <p:blipFill>
          <a:blip r:embed="rId4"/>
          <a:stretch>
            <a:fillRect/>
          </a:stretch>
        </p:blipFill>
        <p:spPr>
          <a:xfrm>
            <a:off x="1524000" y="1370524"/>
            <a:ext cx="9144000" cy="2749826"/>
          </a:xfrm>
          <a:prstGeom prst="rect">
            <a:avLst/>
          </a:prstGeom>
          <a:ln w="6350" cmpd="sng">
            <a:solidFill>
              <a:schemeClr val="tx1"/>
            </a:solidFill>
          </a:ln>
        </p:spPr>
      </p:pic>
      <p:pic>
        <p:nvPicPr>
          <p:cNvPr id="4" name="Picture 3"/>
          <p:cNvPicPr>
            <a:picLocks noChangeAspect="1"/>
          </p:cNvPicPr>
          <p:nvPr/>
        </p:nvPicPr>
        <p:blipFill>
          <a:blip r:embed="rId5"/>
          <a:stretch>
            <a:fillRect/>
          </a:stretch>
        </p:blipFill>
        <p:spPr>
          <a:xfrm>
            <a:off x="1524394" y="1370524"/>
            <a:ext cx="9144000" cy="2721626"/>
          </a:xfrm>
          <a:prstGeom prst="rect">
            <a:avLst/>
          </a:prstGeom>
          <a:ln w="6350" cmpd="sng">
            <a:solidFill>
              <a:schemeClr val="tx1"/>
            </a:solidFill>
          </a:ln>
        </p:spPr>
      </p:pic>
      <p:pic>
        <p:nvPicPr>
          <p:cNvPr id="3" name="Picture 2"/>
          <p:cNvPicPr>
            <a:picLocks noChangeAspect="1"/>
          </p:cNvPicPr>
          <p:nvPr/>
        </p:nvPicPr>
        <p:blipFill>
          <a:blip r:embed="rId6"/>
          <a:stretch>
            <a:fillRect/>
          </a:stretch>
        </p:blipFill>
        <p:spPr>
          <a:xfrm>
            <a:off x="1524000" y="1361461"/>
            <a:ext cx="9144000" cy="2758869"/>
          </a:xfrm>
          <a:prstGeom prst="rect">
            <a:avLst/>
          </a:prstGeom>
          <a:ln w="6350" cmpd="sng">
            <a:solidFill>
              <a:schemeClr val="tx1"/>
            </a:solidFill>
          </a:ln>
        </p:spPr>
      </p:pic>
      <p:sp>
        <p:nvSpPr>
          <p:cNvPr id="2" name="Title 1"/>
          <p:cNvSpPr>
            <a:spLocks noGrp="1"/>
          </p:cNvSpPr>
          <p:nvPr>
            <p:ph type="title"/>
          </p:nvPr>
        </p:nvSpPr>
        <p:spPr>
          <a:xfrm>
            <a:off x="1981200" y="154718"/>
            <a:ext cx="8229600" cy="1143000"/>
          </a:xfrm>
        </p:spPr>
        <p:txBody>
          <a:bodyPr/>
          <a:lstStyle/>
          <a:p>
            <a:pPr algn="ctr"/>
            <a:r>
              <a:rPr lang="en-US" b="1" dirty="0" smtClean="0"/>
              <a:t>The Data Deluge</a:t>
            </a:r>
            <a:endParaRPr lang="en-US" b="1" dirty="0"/>
          </a:p>
        </p:txBody>
      </p:sp>
      <p:sp>
        <p:nvSpPr>
          <p:cNvPr id="22" name="TextBox 21"/>
          <p:cNvSpPr txBox="1"/>
          <p:nvPr/>
        </p:nvSpPr>
        <p:spPr>
          <a:xfrm>
            <a:off x="1555416" y="5256677"/>
            <a:ext cx="416024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1640654" y="4840477"/>
            <a:ext cx="54750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Times 14 Aquatic Sites with ~26 Variables</a:t>
            </a:r>
          </a:p>
        </p:txBody>
      </p:sp>
      <p:sp>
        <p:nvSpPr>
          <p:cNvPr id="26" name="TextBox 25"/>
          <p:cNvSpPr txBox="1"/>
          <p:nvPr/>
        </p:nvSpPr>
        <p:spPr>
          <a:xfrm>
            <a:off x="1640654" y="5441343"/>
            <a:ext cx="8001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Plus different versions of the data (raw versus checked)  = </a:t>
            </a:r>
            <a:r>
              <a:rPr kumimoji="0" lang="en-US" sz="1800" b="1" i="0" u="none" strike="noStrike" kern="1200" cap="none" spc="0" normalizeH="0" baseline="0" noProof="0" dirty="0">
                <a:ln>
                  <a:noFill/>
                </a:ln>
                <a:solidFill>
                  <a:prstClr val="black"/>
                </a:solidFill>
                <a:effectLst/>
                <a:uLnTx/>
                <a:uFillTx/>
                <a:latin typeface="Calibri"/>
                <a:ea typeface="+mn-ea"/>
                <a:cs typeface="+mn-cs"/>
              </a:rPr>
              <a:t>43,400,000+</a:t>
            </a:r>
            <a:r>
              <a:rPr kumimoji="0" lang="en-US" sz="1800" b="0" i="0" u="none" strike="noStrike" kern="1200" cap="none" spc="0" normalizeH="0" baseline="0" noProof="0" dirty="0">
                <a:ln>
                  <a:noFill/>
                </a:ln>
                <a:solidFill>
                  <a:prstClr val="black"/>
                </a:solidFill>
                <a:effectLst/>
                <a:uLnTx/>
                <a:uFillTx/>
                <a:latin typeface="Calibri"/>
                <a:ea typeface="+mn-ea"/>
                <a:cs typeface="+mn-cs"/>
              </a:rPr>
              <a:t> observations </a:t>
            </a:r>
          </a:p>
        </p:txBody>
      </p:sp>
      <p:sp>
        <p:nvSpPr>
          <p:cNvPr id="7" name="TextBox 6"/>
          <p:cNvSpPr txBox="1"/>
          <p:nvPr/>
        </p:nvSpPr>
        <p:spPr>
          <a:xfrm>
            <a:off x="1555416" y="6018077"/>
            <a:ext cx="82426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You need some infrastructure to manage and share the data. </a:t>
            </a:r>
          </a:p>
        </p:txBody>
      </p:sp>
      <p:pic>
        <p:nvPicPr>
          <p:cNvPr id="24" name="Picture 23"/>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641654" y="4470220"/>
            <a:ext cx="2550346" cy="2208715"/>
          </a:xfrm>
          <a:prstGeom prst="rect">
            <a:avLst/>
          </a:prstGeom>
        </p:spPr>
      </p:pic>
      <p:pic>
        <p:nvPicPr>
          <p:cNvPr id="10" name="Picture 9"/>
          <p:cNvPicPr>
            <a:picLocks noChangeAspect="1"/>
          </p:cNvPicPr>
          <p:nvPr/>
        </p:nvPicPr>
        <p:blipFill>
          <a:blip r:embed="rId8"/>
          <a:stretch>
            <a:fillRect/>
          </a:stretch>
        </p:blipFill>
        <p:spPr>
          <a:xfrm>
            <a:off x="1728380" y="251727"/>
            <a:ext cx="1775834" cy="991970"/>
          </a:xfrm>
          <a:prstGeom prst="rect">
            <a:avLst/>
          </a:prstGeom>
        </p:spPr>
      </p:pic>
      <p:sp>
        <p:nvSpPr>
          <p:cNvPr id="29" name="TextBox 28"/>
          <p:cNvSpPr txBox="1"/>
          <p:nvPr/>
        </p:nvSpPr>
        <p:spPr>
          <a:xfrm>
            <a:off x="1640654" y="5124269"/>
            <a:ext cx="54750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Times 14 Climate Sites with ~74 Variables</a:t>
            </a:r>
          </a:p>
        </p:txBody>
      </p:sp>
      <p:sp>
        <p:nvSpPr>
          <p:cNvPr id="18" name="TextBox 17"/>
          <p:cNvSpPr txBox="1"/>
          <p:nvPr/>
        </p:nvSpPr>
        <p:spPr>
          <a:xfrm>
            <a:off x="103959" y="6445262"/>
            <a:ext cx="20883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lumMod val="50000"/>
                  </a:prstClr>
                </a:solidFill>
                <a:effectLst/>
                <a:uLnTx/>
                <a:uFillTx/>
                <a:latin typeface="Calibri"/>
                <a:ea typeface="+mn-ea"/>
                <a:cs typeface="+mn-cs"/>
              </a:rPr>
              <a:t>From Jeff Horsburgh</a:t>
            </a:r>
            <a:endPar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Tree>
    <p:extLst>
      <p:ext uri="{BB962C8B-B14F-4D97-AF65-F5344CB8AC3E}">
        <p14:creationId xmlns:p14="http://schemas.microsoft.com/office/powerpoint/2010/main" val="397558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19" grpId="1" animBg="1"/>
      <p:bldP spid="20" grpId="0" animBg="1"/>
      <p:bldP spid="20" grpId="1" animBg="1"/>
      <p:bldP spid="21" grpId="0" animBg="1"/>
      <p:bldP spid="6" grpId="0"/>
      <p:bldP spid="26" grpId="0"/>
      <p:bldP spid="7"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781" y="337242"/>
            <a:ext cx="4445561" cy="1127159"/>
          </a:xfrm>
        </p:spPr>
        <p:txBody>
          <a:bodyPr>
            <a:normAutofit fontScale="90000"/>
          </a:bodyPr>
          <a:lstStyle/>
          <a:p>
            <a:r>
              <a:rPr lang="en-US" dirty="0" smtClean="0"/>
              <a:t>The challenge of data heterogeneity</a:t>
            </a:r>
            <a:endParaRPr lang="en-US" dirty="0"/>
          </a:p>
        </p:txBody>
      </p:sp>
      <p:sp>
        <p:nvSpPr>
          <p:cNvPr id="3" name="Content Placeholder 2"/>
          <p:cNvSpPr>
            <a:spLocks noGrp="1"/>
          </p:cNvSpPr>
          <p:nvPr>
            <p:ph idx="1"/>
          </p:nvPr>
        </p:nvSpPr>
        <p:spPr>
          <a:xfrm>
            <a:off x="2057401" y="1420523"/>
            <a:ext cx="4369361" cy="4525963"/>
          </a:xfrm>
        </p:spPr>
        <p:txBody>
          <a:bodyPr>
            <a:noAutofit/>
          </a:bodyPr>
          <a:lstStyle/>
          <a:p>
            <a:r>
              <a:rPr lang="en-US" sz="2000" dirty="0"/>
              <a:t>From dispersed federal agencies</a:t>
            </a:r>
          </a:p>
          <a:p>
            <a:r>
              <a:rPr lang="en-US" sz="2000" dirty="0"/>
              <a:t>From investigators collected for different purposes</a:t>
            </a:r>
          </a:p>
          <a:p>
            <a:r>
              <a:rPr lang="en-US" sz="2000" dirty="0"/>
              <a:t>Different formats</a:t>
            </a:r>
          </a:p>
          <a:p>
            <a:pPr lvl="1"/>
            <a:r>
              <a:rPr lang="en-US" sz="1800" dirty="0"/>
              <a:t>Points</a:t>
            </a:r>
          </a:p>
          <a:p>
            <a:pPr lvl="1"/>
            <a:r>
              <a:rPr lang="en-US" sz="1800" dirty="0"/>
              <a:t>Lines</a:t>
            </a:r>
          </a:p>
          <a:p>
            <a:pPr lvl="1"/>
            <a:r>
              <a:rPr lang="en-US" sz="1800" dirty="0"/>
              <a:t>Polygons</a:t>
            </a:r>
          </a:p>
          <a:p>
            <a:pPr lvl="1"/>
            <a:r>
              <a:rPr lang="en-US" sz="1800" dirty="0"/>
              <a:t>Fields</a:t>
            </a:r>
          </a:p>
          <a:p>
            <a:pPr lvl="1"/>
            <a:r>
              <a:rPr lang="en-US" sz="1800" dirty="0"/>
              <a:t>Time Series</a:t>
            </a:r>
          </a:p>
          <a:p>
            <a:pPr marL="0" indent="0">
              <a:buNone/>
            </a:pPr>
            <a:endParaRPr lang="en-US" sz="2000" dirty="0"/>
          </a:p>
          <a:p>
            <a:pPr marL="0" indent="0">
              <a:buNone/>
            </a:pPr>
            <a:endParaRPr lang="en-US" sz="2000" dirty="0"/>
          </a:p>
        </p:txBody>
      </p:sp>
      <p:grpSp>
        <p:nvGrpSpPr>
          <p:cNvPr id="4" name="Group 18"/>
          <p:cNvGrpSpPr>
            <a:grpSpLocks/>
          </p:cNvGrpSpPr>
          <p:nvPr/>
        </p:nvGrpSpPr>
        <p:grpSpPr bwMode="auto">
          <a:xfrm>
            <a:off x="6562988" y="2347441"/>
            <a:ext cx="2276213" cy="2122164"/>
            <a:chOff x="3108865" y="609284"/>
            <a:chExt cx="3011220" cy="2808993"/>
          </a:xfrm>
        </p:grpSpPr>
        <p:pic>
          <p:nvPicPr>
            <p:cNvPr id="5" name="Picture 4" descr="rain-gauge-platform-400"/>
            <p:cNvPicPr>
              <a:picLocks noChangeAspect="1" noChangeArrowheads="1"/>
            </p:cNvPicPr>
            <p:nvPr/>
          </p:nvPicPr>
          <p:blipFill>
            <a:blip r:embed="rId2" cstate="print"/>
            <a:srcRect l="6047" r="9295"/>
            <a:stretch>
              <a:fillRect/>
            </a:stretch>
          </p:blipFill>
          <p:spPr bwMode="auto">
            <a:xfrm>
              <a:off x="3108865" y="1470049"/>
              <a:ext cx="2921508" cy="1948228"/>
            </a:xfrm>
            <a:prstGeom prst="rect">
              <a:avLst/>
            </a:prstGeom>
            <a:noFill/>
            <a:ln w="9525">
              <a:noFill/>
              <a:miter lim="800000"/>
              <a:headEnd/>
              <a:tailEnd/>
            </a:ln>
            <a:effectLst>
              <a:outerShdw blurRad="127000" dist="63500" dir="2700000">
                <a:srgbClr val="000000">
                  <a:alpha val="40000"/>
                </a:srgbClr>
              </a:outerShdw>
            </a:effectLst>
          </p:spPr>
        </p:pic>
        <p:sp>
          <p:nvSpPr>
            <p:cNvPr id="6" name="Text Box 4"/>
            <p:cNvSpPr txBox="1">
              <a:spLocks noChangeArrowheads="1"/>
            </p:cNvSpPr>
            <p:nvPr/>
          </p:nvSpPr>
          <p:spPr bwMode="auto">
            <a:xfrm>
              <a:off x="3108865" y="609284"/>
              <a:ext cx="3011220" cy="855513"/>
            </a:xfrm>
            <a:prstGeom prst="rect">
              <a:avLst/>
            </a:prstGeom>
            <a:noFill/>
            <a:ln w="9525">
              <a:noFill/>
              <a:miter lim="800000"/>
              <a:headEnd/>
              <a:tailEnd/>
            </a:ln>
          </p:spPr>
          <p:txBody>
            <a:bodyPr wrap="square">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Rainfall and Meteorology</a:t>
              </a:r>
            </a:p>
          </p:txBody>
        </p:sp>
      </p:grpSp>
      <p:pic>
        <p:nvPicPr>
          <p:cNvPr id="8" name="Picture 7" descr="stream3"/>
          <p:cNvPicPr>
            <a:picLocks noChangeArrowheads="1"/>
          </p:cNvPicPr>
          <p:nvPr/>
        </p:nvPicPr>
        <p:blipFill>
          <a:blip r:embed="rId3" cstate="print"/>
          <a:stretch>
            <a:fillRect/>
          </a:stretch>
        </p:blipFill>
        <p:spPr bwMode="auto">
          <a:xfrm>
            <a:off x="9067801" y="486260"/>
            <a:ext cx="1413893" cy="1935616"/>
          </a:xfrm>
          <a:prstGeom prst="rect">
            <a:avLst/>
          </a:prstGeom>
          <a:noFill/>
          <a:ln w="9525">
            <a:noFill/>
            <a:miter lim="800000"/>
            <a:headEnd/>
            <a:tailEnd/>
          </a:ln>
          <a:effectLst>
            <a:outerShdw blurRad="127000" dist="63500" dir="2700000">
              <a:srgbClr val="000000">
                <a:alpha val="40000"/>
              </a:srgbClr>
            </a:outerShdw>
          </a:effectLst>
        </p:spPr>
      </p:pic>
      <p:sp>
        <p:nvSpPr>
          <p:cNvPr id="9" name="Text Box 7"/>
          <p:cNvSpPr txBox="1">
            <a:spLocks noChangeArrowheads="1"/>
          </p:cNvSpPr>
          <p:nvPr/>
        </p:nvSpPr>
        <p:spPr bwMode="auto">
          <a:xfrm>
            <a:off x="8945558" y="76200"/>
            <a:ext cx="1722443" cy="369332"/>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Water quantity</a:t>
            </a:r>
          </a:p>
        </p:txBody>
      </p:sp>
      <p:grpSp>
        <p:nvGrpSpPr>
          <p:cNvPr id="13" name="Group 20"/>
          <p:cNvGrpSpPr>
            <a:grpSpLocks/>
          </p:cNvGrpSpPr>
          <p:nvPr/>
        </p:nvGrpSpPr>
        <p:grpSpPr bwMode="auto">
          <a:xfrm>
            <a:off x="9067800" y="2402079"/>
            <a:ext cx="1447800" cy="2067526"/>
            <a:chOff x="6626225" y="1290638"/>
            <a:chExt cx="1600200" cy="2319631"/>
          </a:xfrm>
        </p:grpSpPr>
        <p:pic>
          <p:nvPicPr>
            <p:cNvPr id="14" name="Picture 6" descr="tdr"/>
            <p:cNvPicPr>
              <a:picLocks noChangeAspect="1" noChangeArrowheads="1"/>
            </p:cNvPicPr>
            <p:nvPr/>
          </p:nvPicPr>
          <p:blipFill>
            <a:blip r:embed="rId4" cstate="print"/>
            <a:srcRect t="15483"/>
            <a:stretch>
              <a:fillRect/>
            </a:stretch>
          </p:blipFill>
          <p:spPr bwMode="auto">
            <a:xfrm>
              <a:off x="6626225" y="1668511"/>
              <a:ext cx="1600200" cy="1941758"/>
            </a:xfrm>
            <a:prstGeom prst="rect">
              <a:avLst/>
            </a:prstGeom>
            <a:noFill/>
            <a:ln w="9525">
              <a:noFill/>
              <a:miter lim="800000"/>
              <a:headEnd/>
              <a:tailEnd/>
            </a:ln>
            <a:effectLst>
              <a:outerShdw blurRad="127000" dist="63500" dir="2700000">
                <a:srgbClr val="000000">
                  <a:alpha val="40000"/>
                </a:srgbClr>
              </a:outerShdw>
            </a:effectLst>
          </p:spPr>
        </p:pic>
        <p:sp>
          <p:nvSpPr>
            <p:cNvPr id="15" name="Text Box 18"/>
            <p:cNvSpPr txBox="1">
              <a:spLocks noChangeArrowheads="1"/>
            </p:cNvSpPr>
            <p:nvPr/>
          </p:nvSpPr>
          <p:spPr bwMode="auto">
            <a:xfrm>
              <a:off x="6761163" y="1290638"/>
              <a:ext cx="1465262" cy="414367"/>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Soil water </a:t>
              </a:r>
            </a:p>
          </p:txBody>
        </p:sp>
      </p:grpSp>
      <p:grpSp>
        <p:nvGrpSpPr>
          <p:cNvPr id="16" name="Group 21"/>
          <p:cNvGrpSpPr>
            <a:grpSpLocks/>
          </p:cNvGrpSpPr>
          <p:nvPr/>
        </p:nvGrpSpPr>
        <p:grpSpPr bwMode="auto">
          <a:xfrm>
            <a:off x="9067800" y="4549548"/>
            <a:ext cx="1447800" cy="2123684"/>
            <a:chOff x="6626225" y="3835400"/>
            <a:chExt cx="1600200" cy="2321794"/>
          </a:xfrm>
        </p:grpSpPr>
        <p:sp>
          <p:nvSpPr>
            <p:cNvPr id="17" name="Text Box 10"/>
            <p:cNvSpPr txBox="1">
              <a:spLocks noChangeArrowheads="1"/>
            </p:cNvSpPr>
            <p:nvPr/>
          </p:nvSpPr>
          <p:spPr bwMode="auto">
            <a:xfrm>
              <a:off x="6626225" y="3835400"/>
              <a:ext cx="1600200" cy="403786"/>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Groundwater</a:t>
              </a:r>
            </a:p>
          </p:txBody>
        </p:sp>
        <p:pic>
          <p:nvPicPr>
            <p:cNvPr id="18" name="Picture 2"/>
            <p:cNvPicPr>
              <a:picLocks noChangeAspect="1" noChangeArrowheads="1"/>
            </p:cNvPicPr>
            <p:nvPr/>
          </p:nvPicPr>
          <p:blipFill>
            <a:blip r:embed="rId5" cstate="print"/>
            <a:srcRect b="3039"/>
            <a:stretch>
              <a:fillRect/>
            </a:stretch>
          </p:blipFill>
          <p:spPr bwMode="auto">
            <a:xfrm>
              <a:off x="6626225" y="4224218"/>
              <a:ext cx="1600200" cy="1932976"/>
            </a:xfrm>
            <a:prstGeom prst="rect">
              <a:avLst/>
            </a:prstGeom>
            <a:noFill/>
            <a:ln w="9525">
              <a:noFill/>
              <a:miter lim="800000"/>
              <a:headEnd/>
              <a:tailEnd/>
            </a:ln>
            <a:effectLst>
              <a:outerShdw blurRad="127000" dist="63500" dir="2700000">
                <a:srgbClr val="000000">
                  <a:alpha val="40000"/>
                </a:srgbClr>
              </a:outerShdw>
            </a:effectLst>
          </p:spPr>
        </p:pic>
      </p:grpSp>
      <p:sp>
        <p:nvSpPr>
          <p:cNvPr id="19" name="Text Box 7"/>
          <p:cNvSpPr txBox="1">
            <a:spLocks noChangeArrowheads="1"/>
          </p:cNvSpPr>
          <p:nvPr/>
        </p:nvSpPr>
        <p:spPr bwMode="auto">
          <a:xfrm>
            <a:off x="6867087" y="76200"/>
            <a:ext cx="1600200" cy="369332"/>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Water quality </a:t>
            </a:r>
          </a:p>
        </p:txBody>
      </p:sp>
      <p:pic>
        <p:nvPicPr>
          <p:cNvPr id="20" name="Picture 5" descr="Contaminants biologists monitoring water quality"/>
          <p:cNvPicPr>
            <a:picLocks noChangeAspect="1" noChangeArrowheads="1"/>
          </p:cNvPicPr>
          <p:nvPr/>
        </p:nvPicPr>
        <p:blipFill>
          <a:blip r:embed="rId6" cstate="print"/>
          <a:srcRect b="22210"/>
          <a:stretch>
            <a:fillRect/>
          </a:stretch>
        </p:blipFill>
        <p:spPr bwMode="auto">
          <a:xfrm>
            <a:off x="6867087" y="486260"/>
            <a:ext cx="1600200" cy="1915820"/>
          </a:xfrm>
          <a:prstGeom prst="rect">
            <a:avLst/>
          </a:prstGeom>
          <a:noFill/>
          <a:ln w="9525">
            <a:noFill/>
            <a:miter lim="800000"/>
            <a:headEnd/>
            <a:tailEnd/>
          </a:ln>
          <a:effectLst>
            <a:outerShdw blurRad="127000" dist="63500" dir="2700000">
              <a:srgbClr val="000000">
                <a:alpha val="40000"/>
              </a:srgbClr>
            </a:outerShdw>
          </a:effectLst>
        </p:spPr>
      </p:pic>
      <p:pic>
        <p:nvPicPr>
          <p:cNvPr id="22" name="Picture 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426761" y="5052919"/>
            <a:ext cx="2529682" cy="1397694"/>
          </a:xfrm>
          <a:prstGeom prst="rect">
            <a:avLst/>
          </a:prstGeom>
          <a:noFill/>
          <a:ln w="9525">
            <a:noFill/>
            <a:miter lim="800000"/>
            <a:headEnd/>
            <a:tailEnd/>
          </a:ln>
        </p:spPr>
      </p:pic>
      <p:sp>
        <p:nvSpPr>
          <p:cNvPr id="23" name="TextBox 24"/>
          <p:cNvSpPr txBox="1">
            <a:spLocks noChangeArrowheads="1"/>
          </p:cNvSpPr>
          <p:nvPr/>
        </p:nvSpPr>
        <p:spPr bwMode="auto">
          <a:xfrm>
            <a:off x="7341161" y="4748119"/>
            <a:ext cx="494046"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GIS</a:t>
            </a:r>
          </a:p>
        </p:txBody>
      </p:sp>
      <p:sp>
        <p:nvSpPr>
          <p:cNvPr id="10" name="TextBox 9"/>
          <p:cNvSpPr txBox="1"/>
          <p:nvPr/>
        </p:nvSpPr>
        <p:spPr>
          <a:xfrm>
            <a:off x="1921175" y="4754451"/>
            <a:ext cx="3848941"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The way that data is stored can enhance or inhibit the analysis that can be done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We need ways to organize the data we work with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Data models</a:t>
            </a:r>
          </a:p>
        </p:txBody>
      </p:sp>
    </p:spTree>
    <p:extLst>
      <p:ext uri="{BB962C8B-B14F-4D97-AF65-F5344CB8AC3E}">
        <p14:creationId xmlns:p14="http://schemas.microsoft.com/office/powerpoint/2010/main" val="3196055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etrospect">
  <a:themeElements>
    <a:clrScheme name="Custom 5">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0070C0"/>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Simple Light">
  <a:themeElements>
    <a:clrScheme name="Custom 6">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70C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5657</TotalTime>
  <Words>2482</Words>
  <Application>Microsoft Office PowerPoint</Application>
  <PresentationFormat>Widescreen</PresentationFormat>
  <Paragraphs>389</Paragraphs>
  <Slides>40</Slides>
  <Notes>11</Notes>
  <HiddenSlides>0</HiddenSlides>
  <MMClips>0</MMClips>
  <ScaleCrop>false</ScaleCrop>
  <HeadingPairs>
    <vt:vector size="8" baseType="variant">
      <vt:variant>
        <vt:lpstr>Fonts Used</vt:lpstr>
      </vt:variant>
      <vt:variant>
        <vt:i4>6</vt:i4>
      </vt:variant>
      <vt:variant>
        <vt:lpstr>Theme</vt:lpstr>
      </vt:variant>
      <vt:variant>
        <vt:i4>7</vt:i4>
      </vt:variant>
      <vt:variant>
        <vt:lpstr>Embedded OLE Servers</vt:lpstr>
      </vt:variant>
      <vt:variant>
        <vt:i4>1</vt:i4>
      </vt:variant>
      <vt:variant>
        <vt:lpstr>Slide Titles</vt:lpstr>
      </vt:variant>
      <vt:variant>
        <vt:i4>40</vt:i4>
      </vt:variant>
    </vt:vector>
  </HeadingPairs>
  <TitlesOfParts>
    <vt:vector size="54" baseType="lpstr">
      <vt:lpstr>Arial</vt:lpstr>
      <vt:lpstr>Calibri</vt:lpstr>
      <vt:lpstr>Calibri Light</vt:lpstr>
      <vt:lpstr>Helvetica Neue</vt:lpstr>
      <vt:lpstr>Montserrat</vt:lpstr>
      <vt:lpstr>Times New Roman</vt:lpstr>
      <vt:lpstr>Office Theme</vt:lpstr>
      <vt:lpstr>1_Office Theme</vt:lpstr>
      <vt:lpstr>4_Office Theme</vt:lpstr>
      <vt:lpstr>Retrospect</vt:lpstr>
      <vt:lpstr>5_Office Theme</vt:lpstr>
      <vt:lpstr>Simple Light</vt:lpstr>
      <vt:lpstr>1_Simple Light</vt:lpstr>
      <vt:lpstr>Visio</vt:lpstr>
      <vt:lpstr>Water Information Sharing and HydroShare Advancing Hydrology through Collaborative Data and Model Sharing </vt:lpstr>
      <vt:lpstr>CUAHSI (coo-WAH-see)</vt:lpstr>
      <vt:lpstr>CUAHSI Programs</vt:lpstr>
      <vt:lpstr>Student Opportunities</vt:lpstr>
      <vt:lpstr>Motivation: Collaborative research</vt:lpstr>
      <vt:lpstr>Grand Challenge</vt:lpstr>
      <vt:lpstr>Vision</vt:lpstr>
      <vt:lpstr>The Data Deluge</vt:lpstr>
      <vt:lpstr>The challenge of data heterogeneity</vt:lpstr>
      <vt:lpstr>Geographic Data Model</vt:lpstr>
      <vt:lpstr>The way that data is organized can enhance or inhibit the analysis that can be done</vt:lpstr>
      <vt:lpstr>Hydrologic Science</vt:lpstr>
      <vt:lpstr>Data models organize the diversity of natural systems</vt:lpstr>
      <vt:lpstr>How do people share other content now</vt:lpstr>
      <vt:lpstr>HydroShare is a platform for sharing Hydrologic Resources and Collaborating</vt:lpstr>
      <vt:lpstr>Example: Data-driven methods model flood severity using crowd-sourced and environmental data.</vt:lpstr>
      <vt:lpstr>Example: Data from 2017 US Hurricanes</vt:lpstr>
      <vt:lpstr>- iUTAH Proposal Data Management Plan</vt:lpstr>
      <vt:lpstr>Ideal Investigator Data Workflow</vt:lpstr>
      <vt:lpstr>PowerPoint Presentation</vt:lpstr>
      <vt:lpstr>Received today</vt:lpstr>
      <vt:lpstr>Data and models used by hydrologists are diverse…</vt:lpstr>
      <vt:lpstr>OAI-ORE standard based Resource Data Model</vt:lpstr>
      <vt:lpstr>Collaborative data sharing</vt:lpstr>
      <vt:lpstr>Resources (data and models) in HydroShare are objects of collaboration (social objects)</vt:lpstr>
      <vt:lpstr>Resource Organization Concepts</vt:lpstr>
      <vt:lpstr>Automatic and simple metadata gathering eases some of the pain of metadata entry</vt:lpstr>
      <vt:lpstr>Apps act on resources to support web based visualization and analysis http://www.hydroshare.org/apps  </vt:lpstr>
      <vt:lpstr>Conceptual Architecture</vt:lpstr>
      <vt:lpstr>HydroShare Web App Linkage</vt:lpstr>
      <vt:lpstr>JupyterHub App</vt:lpstr>
      <vt:lpstr>JupyterHub App Analysis</vt:lpstr>
      <vt:lpstr>PowerPoint Presentation</vt:lpstr>
      <vt:lpstr>Value that HydroShare provides</vt:lpstr>
      <vt:lpstr>HydroShare 2.0</vt:lpstr>
      <vt:lpstr>Software Engineering Process</vt:lpstr>
      <vt:lpstr>HydroShare User Experience Redesign</vt:lpstr>
      <vt:lpstr>PowerPoint Presentation</vt:lpstr>
      <vt:lpstr>Summary</vt:lpstr>
      <vt:lpstr>Thanks to the HydroShare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HydroShare</dc:title>
  <dc:subject>CUAHSI Informatics Conference</dc:subject>
  <dc:creator>David Tarboton</dc:creator>
  <cp:lastModifiedBy>Maidment, David R</cp:lastModifiedBy>
  <cp:revision>344</cp:revision>
  <cp:lastPrinted>2011-08-09T07:57:20Z</cp:lastPrinted>
  <dcterms:created xsi:type="dcterms:W3CDTF">2010-05-18T21:41:05Z</dcterms:created>
  <dcterms:modified xsi:type="dcterms:W3CDTF">2018-11-08T18:21:45Z</dcterms:modified>
</cp:coreProperties>
</file>