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4" r:id="rId8"/>
    <p:sldMasterId id="2147483763" r:id="rId9"/>
    <p:sldMasterId id="2147483824" r:id="rId10"/>
    <p:sldMasterId id="2147483836" r:id="rId11"/>
    <p:sldMasterId id="2147483849" r:id="rId12"/>
    <p:sldMasterId id="2147483861" r:id="rId13"/>
  </p:sldMasterIdLst>
  <p:notesMasterIdLst>
    <p:notesMasterId r:id="rId65"/>
  </p:notesMasterIdLst>
  <p:handoutMasterIdLst>
    <p:handoutMasterId r:id="rId66"/>
  </p:handoutMasterIdLst>
  <p:sldIdLst>
    <p:sldId id="505" r:id="rId14"/>
    <p:sldId id="635" r:id="rId15"/>
    <p:sldId id="636" r:id="rId16"/>
    <p:sldId id="555" r:id="rId17"/>
    <p:sldId id="594" r:id="rId18"/>
    <p:sldId id="595" r:id="rId19"/>
    <p:sldId id="508" r:id="rId20"/>
    <p:sldId id="322" r:id="rId21"/>
    <p:sldId id="321" r:id="rId22"/>
    <p:sldId id="628" r:id="rId23"/>
    <p:sldId id="629" r:id="rId24"/>
    <p:sldId id="630" r:id="rId25"/>
    <p:sldId id="631" r:id="rId26"/>
    <p:sldId id="632" r:id="rId27"/>
    <p:sldId id="633" r:id="rId28"/>
    <p:sldId id="634" r:id="rId29"/>
    <p:sldId id="637" r:id="rId30"/>
    <p:sldId id="581" r:id="rId31"/>
    <p:sldId id="582" r:id="rId32"/>
    <p:sldId id="583" r:id="rId33"/>
    <p:sldId id="584" r:id="rId34"/>
    <p:sldId id="586" r:id="rId35"/>
    <p:sldId id="587" r:id="rId36"/>
    <p:sldId id="588" r:id="rId37"/>
    <p:sldId id="589" r:id="rId38"/>
    <p:sldId id="590" r:id="rId39"/>
    <p:sldId id="592" r:id="rId40"/>
    <p:sldId id="591" r:id="rId41"/>
    <p:sldId id="618" r:id="rId42"/>
    <p:sldId id="619" r:id="rId43"/>
    <p:sldId id="638" r:id="rId44"/>
    <p:sldId id="610" r:id="rId45"/>
    <p:sldId id="611" r:id="rId46"/>
    <p:sldId id="612" r:id="rId47"/>
    <p:sldId id="613" r:id="rId48"/>
    <p:sldId id="614" r:id="rId49"/>
    <p:sldId id="615" r:id="rId50"/>
    <p:sldId id="616" r:id="rId51"/>
    <p:sldId id="621" r:id="rId52"/>
    <p:sldId id="622" r:id="rId53"/>
    <p:sldId id="593" r:id="rId54"/>
    <p:sldId id="625" r:id="rId55"/>
    <p:sldId id="627" r:id="rId56"/>
    <p:sldId id="639" r:id="rId57"/>
    <p:sldId id="620" r:id="rId58"/>
    <p:sldId id="604" r:id="rId59"/>
    <p:sldId id="605" r:id="rId60"/>
    <p:sldId id="606" r:id="rId61"/>
    <p:sldId id="607" r:id="rId62"/>
    <p:sldId id="608" r:id="rId63"/>
    <p:sldId id="609" r:id="rId64"/>
  </p:sldIdLst>
  <p:sldSz cx="9144000" cy="6858000" type="screen4x3"/>
  <p:notesSz cx="6858000" cy="9199563"/>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33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664" autoAdjust="0"/>
  </p:normalViewPr>
  <p:slideViewPr>
    <p:cSldViewPr snapToGrid="0">
      <p:cViewPr varScale="1">
        <p:scale>
          <a:sx n="82" d="100"/>
          <a:sy n="82" d="100"/>
        </p:scale>
        <p:origin x="114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3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6.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4.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handoutMaster" Target="handoutMasters/handoutMaster1.xml"/><Relationship Id="rId5" Type="http://schemas.openxmlformats.org/officeDocument/2006/relationships/customXml" Target="../customXml/item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3.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theme" Target="theme/theme1.xml"/><Relationship Id="rId8" Type="http://schemas.openxmlformats.org/officeDocument/2006/relationships/slideMaster" Target="slideMasters/slideMaster1.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5.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5613"/>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defTabSz="912813">
              <a:defRPr sz="1200"/>
            </a:lvl1pPr>
          </a:lstStyle>
          <a:p>
            <a:pPr>
              <a:defRPr/>
            </a:pPr>
            <a:endParaRPr lang="en-US"/>
          </a:p>
        </p:txBody>
      </p:sp>
      <p:sp>
        <p:nvSpPr>
          <p:cNvPr id="46083" name="Rectangle 3"/>
          <p:cNvSpPr>
            <a:spLocks noGrp="1" noChangeArrowheads="1"/>
          </p:cNvSpPr>
          <p:nvPr>
            <p:ph type="dt" sz="quarter" idx="1"/>
          </p:nvPr>
        </p:nvSpPr>
        <p:spPr bwMode="auto">
          <a:xfrm>
            <a:off x="3886200" y="0"/>
            <a:ext cx="2971800" cy="455613"/>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algn="r" defTabSz="912813">
              <a:defRPr sz="1200"/>
            </a:lvl1pPr>
          </a:lstStyle>
          <a:p>
            <a:pPr>
              <a:defRPr/>
            </a:pPr>
            <a:endParaRPr lang="en-US"/>
          </a:p>
        </p:txBody>
      </p:sp>
      <p:sp>
        <p:nvSpPr>
          <p:cNvPr id="46084" name="Rectangle 4"/>
          <p:cNvSpPr>
            <a:spLocks noGrp="1" noChangeArrowheads="1"/>
          </p:cNvSpPr>
          <p:nvPr>
            <p:ph type="ftr" sz="quarter" idx="2"/>
          </p:nvPr>
        </p:nvSpPr>
        <p:spPr bwMode="auto">
          <a:xfrm>
            <a:off x="0" y="8728075"/>
            <a:ext cx="2971800" cy="455613"/>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defTabSz="912813">
              <a:defRPr sz="1200"/>
            </a:lvl1pPr>
          </a:lstStyle>
          <a:p>
            <a:pPr>
              <a:defRPr/>
            </a:pPr>
            <a:endParaRPr lang="en-US"/>
          </a:p>
        </p:txBody>
      </p:sp>
      <p:sp>
        <p:nvSpPr>
          <p:cNvPr id="46085" name="Rectangle 5"/>
          <p:cNvSpPr>
            <a:spLocks noGrp="1" noChangeArrowheads="1"/>
          </p:cNvSpPr>
          <p:nvPr>
            <p:ph type="sldNum" sz="quarter" idx="3"/>
          </p:nvPr>
        </p:nvSpPr>
        <p:spPr bwMode="auto">
          <a:xfrm>
            <a:off x="3886200" y="8728075"/>
            <a:ext cx="2971800" cy="455613"/>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algn="r" defTabSz="912813">
              <a:defRPr sz="1200"/>
            </a:lvl1pPr>
          </a:lstStyle>
          <a:p>
            <a:pPr>
              <a:defRPr/>
            </a:pPr>
            <a:fld id="{77532FDE-B1A2-410F-AB0C-4F63EC86BEDB}" type="slidenum">
              <a:rPr lang="en-US"/>
              <a:pPr>
                <a:defRPr/>
              </a:pPr>
              <a:t>‹#›</a:t>
            </a:fld>
            <a:endParaRPr lang="en-US"/>
          </a:p>
        </p:txBody>
      </p:sp>
    </p:spTree>
    <p:extLst>
      <p:ext uri="{BB962C8B-B14F-4D97-AF65-F5344CB8AC3E}">
        <p14:creationId xmlns:p14="http://schemas.microsoft.com/office/powerpoint/2010/main" val="44819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60375"/>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defTabSz="912813">
              <a:defRPr sz="1200"/>
            </a:lvl1pPr>
          </a:lstStyle>
          <a:p>
            <a:pPr>
              <a:defRPr/>
            </a:pPr>
            <a:endParaRPr lang="en-US"/>
          </a:p>
        </p:txBody>
      </p:sp>
      <p:sp>
        <p:nvSpPr>
          <p:cNvPr id="8195" name="Rectangle 3"/>
          <p:cNvSpPr>
            <a:spLocks noGrp="1" noChangeArrowheads="1"/>
          </p:cNvSpPr>
          <p:nvPr>
            <p:ph type="dt" idx="1"/>
          </p:nvPr>
        </p:nvSpPr>
        <p:spPr bwMode="auto">
          <a:xfrm>
            <a:off x="3886200" y="0"/>
            <a:ext cx="2971800" cy="460375"/>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algn="r" defTabSz="912813">
              <a:defRPr sz="1200"/>
            </a:lvl1pPr>
          </a:lstStyle>
          <a:p>
            <a:pPr>
              <a:defRPr/>
            </a:pPr>
            <a:endParaRPr lang="en-US"/>
          </a:p>
        </p:txBody>
      </p:sp>
      <p:sp>
        <p:nvSpPr>
          <p:cNvPr id="50180" name="Rectangle 4"/>
          <p:cNvSpPr>
            <a:spLocks noGrp="1" noRot="1" noChangeAspect="1" noChangeArrowheads="1" noTextEdit="1"/>
          </p:cNvSpPr>
          <p:nvPr>
            <p:ph type="sldImg" idx="2"/>
          </p:nvPr>
        </p:nvSpPr>
        <p:spPr bwMode="auto">
          <a:xfrm>
            <a:off x="1130300" y="690563"/>
            <a:ext cx="4598988" cy="3449637"/>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70388"/>
            <a:ext cx="5029200" cy="4138612"/>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739188"/>
            <a:ext cx="2971800" cy="460375"/>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defTabSz="912813">
              <a:defRPr sz="1200"/>
            </a:lvl1pPr>
          </a:lstStyle>
          <a:p>
            <a:pPr>
              <a:defRPr/>
            </a:pPr>
            <a:endParaRPr lang="en-US"/>
          </a:p>
        </p:txBody>
      </p:sp>
      <p:sp>
        <p:nvSpPr>
          <p:cNvPr id="8199" name="Rectangle 7"/>
          <p:cNvSpPr>
            <a:spLocks noGrp="1" noChangeArrowheads="1"/>
          </p:cNvSpPr>
          <p:nvPr>
            <p:ph type="sldNum" sz="quarter" idx="5"/>
          </p:nvPr>
        </p:nvSpPr>
        <p:spPr bwMode="auto">
          <a:xfrm>
            <a:off x="3886200" y="8739188"/>
            <a:ext cx="2971800" cy="460375"/>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algn="r" defTabSz="912813">
              <a:defRPr sz="1200"/>
            </a:lvl1pPr>
          </a:lstStyle>
          <a:p>
            <a:pPr>
              <a:defRPr/>
            </a:pPr>
            <a:fld id="{C332E6C0-DAC4-4EF3-B31F-C28A9C5598C0}" type="slidenum">
              <a:rPr lang="en-US"/>
              <a:pPr>
                <a:defRPr/>
              </a:pPr>
              <a:t>‹#›</a:t>
            </a:fld>
            <a:endParaRPr lang="en-US"/>
          </a:p>
        </p:txBody>
      </p:sp>
    </p:spTree>
    <p:extLst>
      <p:ext uri="{BB962C8B-B14F-4D97-AF65-F5344CB8AC3E}">
        <p14:creationId xmlns:p14="http://schemas.microsoft.com/office/powerpoint/2010/main" val="8300884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fld id="{038D980B-B63D-4F4E-AC8E-92A06DF85200}" type="slidenum">
              <a:rPr lang="en-US" sz="1200" smtClean="0">
                <a:solidFill>
                  <a:prstClr val="black"/>
                </a:solidFill>
              </a:rPr>
              <a:pPr/>
              <a:t>7</a:t>
            </a:fld>
            <a:endParaRPr lang="en-US" sz="1200" smtClean="0">
              <a:solidFill>
                <a:prstClr val="black"/>
              </a:solidFill>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4039681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pPr marL="0" marR="0" lvl="0" indent="0" algn="r" defTabSz="912813" rtl="0" eaLnBrk="0" fontAlgn="base" latinLnBrk="0" hangingPunct="0">
              <a:lnSpc>
                <a:spcPct val="100000"/>
              </a:lnSpc>
              <a:spcBef>
                <a:spcPct val="0"/>
              </a:spcBef>
              <a:spcAft>
                <a:spcPct val="0"/>
              </a:spcAft>
              <a:buClrTx/>
              <a:buSzTx/>
              <a:buFontTx/>
              <a:buNone/>
              <a:tabLst/>
              <a:defRPr/>
            </a:pPr>
            <a:fld id="{751388C9-C193-455D-B6DF-408C883E09F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229632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pPr marL="0" marR="0" lvl="0" indent="0" algn="r" defTabSz="912813" rtl="0" eaLnBrk="0" fontAlgn="base" latinLnBrk="0" hangingPunct="0">
              <a:lnSpc>
                <a:spcPct val="100000"/>
              </a:lnSpc>
              <a:spcBef>
                <a:spcPct val="0"/>
              </a:spcBef>
              <a:spcAft>
                <a:spcPct val="0"/>
              </a:spcAft>
              <a:buClrTx/>
              <a:buSzTx/>
              <a:buFontTx/>
              <a:buNone/>
              <a:tabLst/>
              <a:defRPr/>
            </a:pPr>
            <a:fld id="{D2F223AB-62CE-4FE0-B0BE-9D6DE769628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58053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marL="0" marR="0" lvl="0" indent="0" algn="r" defTabSz="912813" rtl="0" eaLnBrk="0" fontAlgn="base" latinLnBrk="0" hangingPunct="0">
              <a:lnSpc>
                <a:spcPct val="100000"/>
              </a:lnSpc>
              <a:spcBef>
                <a:spcPct val="0"/>
              </a:spcBef>
              <a:spcAft>
                <a:spcPct val="0"/>
              </a:spcAft>
              <a:buClrTx/>
              <a:buSzTx/>
              <a:buFontTx/>
              <a:buNone/>
              <a:tabLst/>
              <a:defRPr/>
            </a:pPr>
            <a:fld id="{5F00D46A-8A93-49E7-A4BC-44D257A3BD0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84995" name="Rectangle 2"/>
          <p:cNvSpPr>
            <a:spLocks noGrp="1" noRot="1" noChangeAspect="1" noChangeArrowheads="1" noTextEdit="1"/>
          </p:cNvSpPr>
          <p:nvPr>
            <p:ph type="sldImg"/>
          </p:nvPr>
        </p:nvSpPr>
        <p:spPr>
          <a:ln w="12700" cap="flat"/>
        </p:spPr>
      </p:sp>
      <p:sp>
        <p:nvSpPr>
          <p:cNvPr id="84996" name="Rectangle 3"/>
          <p:cNvSpPr>
            <a:spLocks noGrp="1" noChangeArrowheads="1"/>
          </p:cNvSpPr>
          <p:nvPr>
            <p:ph type="body" idx="1"/>
          </p:nvPr>
        </p:nvSpPr>
        <p:spPr>
          <a:noFill/>
          <a:ln/>
        </p:spPr>
        <p:txBody>
          <a:bodyPr lIns="91852" tIns="45926" rIns="91852" bIns="45926"/>
          <a:lstStyle/>
          <a:p>
            <a:r>
              <a:rPr lang="en-US" smtClean="0"/>
              <a:t>DRM</a:t>
            </a:r>
          </a:p>
        </p:txBody>
      </p:sp>
    </p:spTree>
    <p:extLst>
      <p:ext uri="{BB962C8B-B14F-4D97-AF65-F5344CB8AC3E}">
        <p14:creationId xmlns:p14="http://schemas.microsoft.com/office/powerpoint/2010/main" val="723080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pPr marL="0" marR="0" lvl="0" indent="0" algn="r" defTabSz="912813" rtl="0" eaLnBrk="0" fontAlgn="base" latinLnBrk="0" hangingPunct="0">
              <a:lnSpc>
                <a:spcPct val="100000"/>
              </a:lnSpc>
              <a:spcBef>
                <a:spcPct val="0"/>
              </a:spcBef>
              <a:spcAft>
                <a:spcPct val="0"/>
              </a:spcAft>
              <a:buClrTx/>
              <a:buSzTx/>
              <a:buFontTx/>
              <a:buNone/>
              <a:tabLst/>
              <a:defRPr/>
            </a:pPr>
            <a:fld id="{EC93995B-1B1F-46F9-BA78-4D7B4CB16DFF}"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65536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pPr marL="0" marR="0" lvl="0" indent="0" algn="r" defTabSz="912813" rtl="0" eaLnBrk="0" fontAlgn="base" latinLnBrk="0" hangingPunct="0">
              <a:lnSpc>
                <a:spcPct val="100000"/>
              </a:lnSpc>
              <a:spcBef>
                <a:spcPct val="0"/>
              </a:spcBef>
              <a:spcAft>
                <a:spcPct val="0"/>
              </a:spcAft>
              <a:buClrTx/>
              <a:buSzTx/>
              <a:buFontTx/>
              <a:buNone/>
              <a:tabLst/>
              <a:defRPr/>
            </a:pPr>
            <a:fld id="{6D63C797-4E38-402C-B40D-D84A1B41FD2F}"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219374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F95EA189-DA96-46BA-B15A-156757700C09}" type="slidenum">
              <a:rPr lang="en-US" smtClean="0"/>
              <a:pPr/>
              <a:t>8</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708665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64ED6BA6-BB26-4A7D-9A09-9A9A08E3CD7A}" type="slidenum">
              <a:rPr lang="en-US" smtClean="0"/>
              <a:pPr/>
              <a:t>9</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25268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5249" indent="-290480" eaLnBrk="0" hangingPunct="0">
              <a:defRPr>
                <a:solidFill>
                  <a:schemeClr val="tx1"/>
                </a:solidFill>
                <a:latin typeface="Arial" charset="0"/>
              </a:defRPr>
            </a:lvl2pPr>
            <a:lvl3pPr marL="1161922" indent="-232384" eaLnBrk="0" hangingPunct="0">
              <a:defRPr>
                <a:solidFill>
                  <a:schemeClr val="tx1"/>
                </a:solidFill>
                <a:latin typeface="Arial" charset="0"/>
              </a:defRPr>
            </a:lvl3pPr>
            <a:lvl4pPr marL="1626691" indent="-232384" eaLnBrk="0" hangingPunct="0">
              <a:defRPr>
                <a:solidFill>
                  <a:schemeClr val="tx1"/>
                </a:solidFill>
                <a:latin typeface="Arial" charset="0"/>
              </a:defRPr>
            </a:lvl4pPr>
            <a:lvl5pPr marL="2091459" indent="-232384" eaLnBrk="0" hangingPunct="0">
              <a:defRPr>
                <a:solidFill>
                  <a:schemeClr val="tx1"/>
                </a:solidFill>
                <a:latin typeface="Arial" charset="0"/>
              </a:defRPr>
            </a:lvl5pPr>
            <a:lvl6pPr marL="2556227" indent="-232384" eaLnBrk="0" fontAlgn="base" hangingPunct="0">
              <a:spcBef>
                <a:spcPct val="0"/>
              </a:spcBef>
              <a:spcAft>
                <a:spcPct val="0"/>
              </a:spcAft>
              <a:defRPr>
                <a:solidFill>
                  <a:schemeClr val="tx1"/>
                </a:solidFill>
                <a:latin typeface="Arial" charset="0"/>
              </a:defRPr>
            </a:lvl6pPr>
            <a:lvl7pPr marL="3020996" indent="-232384" eaLnBrk="0" fontAlgn="base" hangingPunct="0">
              <a:spcBef>
                <a:spcPct val="0"/>
              </a:spcBef>
              <a:spcAft>
                <a:spcPct val="0"/>
              </a:spcAft>
              <a:defRPr>
                <a:solidFill>
                  <a:schemeClr val="tx1"/>
                </a:solidFill>
                <a:latin typeface="Arial" charset="0"/>
              </a:defRPr>
            </a:lvl7pPr>
            <a:lvl8pPr marL="3485765" indent="-232384" eaLnBrk="0" fontAlgn="base" hangingPunct="0">
              <a:spcBef>
                <a:spcPct val="0"/>
              </a:spcBef>
              <a:spcAft>
                <a:spcPct val="0"/>
              </a:spcAft>
              <a:defRPr>
                <a:solidFill>
                  <a:schemeClr val="tx1"/>
                </a:solidFill>
                <a:latin typeface="Arial" charset="0"/>
              </a:defRPr>
            </a:lvl8pPr>
            <a:lvl9pPr marL="3950534" indent="-232384"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871CD6B-8189-46A2-A640-20E176CBE7F0}"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384" indent="-232384"/>
            <a:r>
              <a:rPr lang="en-US" smtClean="0"/>
              <a:t>There are four basic problems to be solved in natural water systems:</a:t>
            </a:r>
          </a:p>
          <a:p>
            <a:pPr marL="232384" indent="-232384">
              <a:buFontTx/>
              <a:buAutoNum type="arabicParenBoth"/>
            </a:pPr>
            <a:r>
              <a:rPr lang="en-US" smtClean="0"/>
              <a:t>Flooding – how to characterize and mitigate floods</a:t>
            </a:r>
          </a:p>
          <a:p>
            <a:pPr marL="232384" indent="-232384">
              <a:buFontTx/>
              <a:buAutoNum type="arabicParenBoth"/>
            </a:pPr>
            <a:r>
              <a:rPr lang="en-US" smtClean="0"/>
              <a:t> Droughts – how to assess water availability and define water supply</a:t>
            </a:r>
          </a:p>
          <a:p>
            <a:pPr marL="232384" indent="-232384">
              <a:buFontTx/>
              <a:buAutoNum type="arabicParenBoth"/>
            </a:pPr>
            <a:r>
              <a:rPr lang="en-US" smtClean="0"/>
              <a:t> Dirty water – how to assess water quality assessment and calculate Total Maximum Daily Load estimates</a:t>
            </a:r>
          </a:p>
          <a:p>
            <a:pPr marL="232384" indent="-232384">
              <a:buFontTx/>
              <a:buAutoNum type="arabicParenBoth"/>
            </a:pPr>
            <a:r>
              <a:rPr lang="en-US" smtClean="0"/>
              <a:t> Environmental Issues – how to ensure that there is enough water quantity and quality to support aquatic life?</a:t>
            </a:r>
          </a:p>
        </p:txBody>
      </p:sp>
    </p:spTree>
    <p:extLst>
      <p:ext uri="{BB962C8B-B14F-4D97-AF65-F5344CB8AC3E}">
        <p14:creationId xmlns:p14="http://schemas.microsoft.com/office/powerpoint/2010/main" val="3265647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83628-EFEA-4E2D-B692-9EBA7AE0EB7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t>After completing a Handbook of Hydrology, I asked myself the question: </a:t>
            </a:r>
            <a:r>
              <a:rPr lang="en-US" sz="1400" b="0" dirty="0" smtClean="0">
                <a:solidFill>
                  <a:schemeClr val="tx2">
                    <a:lumMod val="75000"/>
                    <a:lumOff val="25000"/>
                  </a:schemeClr>
                </a:solidFill>
              </a:rPr>
              <a:t>how is new knowledge discovered in hydrology?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tx2">
                    <a:lumMod val="75000"/>
                    <a:lumOff val="25000"/>
                  </a:schemeClr>
                </a:solidFill>
              </a:rPr>
              <a:t>&lt;Click&gt;</a:t>
            </a:r>
            <a:r>
              <a:rPr lang="en-US" sz="1400" b="0" baseline="0" dirty="0" smtClean="0">
                <a:solidFill>
                  <a:schemeClr val="tx2">
                    <a:lumMod val="75000"/>
                    <a:lumOff val="25000"/>
                  </a:schemeClr>
                </a:solidFill>
              </a:rPr>
              <a:t> to show answers</a:t>
            </a:r>
            <a:endParaRPr lang="en-US" sz="1400" b="0" dirty="0" smtClean="0">
              <a:solidFill>
                <a:schemeClr val="tx2">
                  <a:lumMod val="75000"/>
                  <a:lumOff val="25000"/>
                </a:schemeClr>
              </a:solidFill>
            </a:endParaRPr>
          </a:p>
          <a:p>
            <a:r>
              <a:rPr lang="en-US" sz="1400" dirty="0" smtClean="0"/>
              <a:t>By </a:t>
            </a:r>
            <a:r>
              <a:rPr lang="en-US" sz="1400" dirty="0" smtClean="0">
                <a:solidFill>
                  <a:schemeClr val="tx2">
                    <a:lumMod val="75000"/>
                    <a:lumOff val="25000"/>
                  </a:schemeClr>
                </a:solidFill>
              </a:rPr>
              <a:t>deduction</a:t>
            </a:r>
            <a:r>
              <a:rPr lang="en-US" sz="1400" dirty="0" smtClean="0"/>
              <a:t> from existing knowledge</a:t>
            </a:r>
          </a:p>
          <a:p>
            <a:r>
              <a:rPr lang="en-US" sz="1400" dirty="0" smtClean="0"/>
              <a:t>By</a:t>
            </a:r>
            <a:r>
              <a:rPr lang="en-US" sz="1400" dirty="0" smtClean="0">
                <a:solidFill>
                  <a:schemeClr val="tx2">
                    <a:lumMod val="75000"/>
                    <a:lumOff val="25000"/>
                  </a:schemeClr>
                </a:solidFill>
              </a:rPr>
              <a:t> experiment </a:t>
            </a:r>
            <a:r>
              <a:rPr lang="en-US" sz="1400" dirty="0" smtClean="0"/>
              <a:t>in a laboratory</a:t>
            </a:r>
          </a:p>
          <a:p>
            <a:r>
              <a:rPr lang="en-US" sz="1400" dirty="0" smtClean="0"/>
              <a:t>By </a:t>
            </a:r>
            <a:r>
              <a:rPr lang="en-US" sz="1400" dirty="0" smtClean="0">
                <a:solidFill>
                  <a:schemeClr val="tx2">
                    <a:lumMod val="75000"/>
                    <a:lumOff val="25000"/>
                  </a:schemeClr>
                </a:solidFill>
              </a:rPr>
              <a:t>observation</a:t>
            </a:r>
            <a:r>
              <a:rPr lang="en-US" sz="1400" dirty="0" smtClean="0"/>
              <a:t> of the natural environment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dirty="0" smtClean="0">
              <a:solidFill>
                <a:schemeClr val="tx2">
                  <a:lumMod val="75000"/>
                  <a:lumOff val="25000"/>
                </a:schemeClr>
              </a:solidFill>
            </a:endParaRPr>
          </a:p>
        </p:txBody>
      </p:sp>
    </p:spTree>
    <p:extLst>
      <p:ext uri="{BB962C8B-B14F-4D97-AF65-F5344CB8AC3E}">
        <p14:creationId xmlns:p14="http://schemas.microsoft.com/office/powerpoint/2010/main" val="628249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38" indent="-173038">
              <a:lnSpc>
                <a:spcPct val="90000"/>
              </a:lnSpc>
              <a:buFont typeface="Arial" pitchFamily="34" charset="0"/>
              <a:buChar char="•"/>
            </a:pPr>
            <a:r>
              <a:rPr lang="en-US" b="1" dirty="0" smtClean="0">
                <a:solidFill>
                  <a:schemeClr val="accent4">
                    <a:lumMod val="50000"/>
                  </a:schemeClr>
                </a:solidFill>
              </a:rPr>
              <a:t>Experiment</a:t>
            </a:r>
            <a:r>
              <a:rPr lang="en-US" dirty="0" smtClean="0"/>
              <a:t> is the classical path of laboratory science </a:t>
            </a:r>
            <a:r>
              <a:rPr lang="en-US" i="1" dirty="0" smtClean="0"/>
              <a:t>– </a:t>
            </a:r>
            <a:r>
              <a:rPr lang="en-US" dirty="0" smtClean="0">
                <a:solidFill>
                  <a:srgbClr val="16618C"/>
                </a:solidFill>
              </a:rPr>
              <a:t>a simplified view of the natural world is replicated under controlled conditions</a:t>
            </a:r>
          </a:p>
          <a:p>
            <a:pPr marL="173038" indent="-173038">
              <a:lnSpc>
                <a:spcPct val="90000"/>
              </a:lnSpc>
              <a:buFont typeface="Arial" pitchFamily="34" charset="0"/>
              <a:buChar char="•"/>
            </a:pPr>
            <a:endParaRPr lang="en-US" dirty="0" smtClean="0"/>
          </a:p>
          <a:p>
            <a:pPr marL="173038" indent="-173038">
              <a:buFont typeface="Arial" pitchFamily="34" charset="0"/>
              <a:buChar char="•"/>
            </a:pPr>
            <a:r>
              <a:rPr lang="en-US" dirty="0" smtClean="0"/>
              <a:t>Pasteur showed that microorganisms cause disease and discovered vaccination</a:t>
            </a:r>
          </a:p>
          <a:p>
            <a:pPr marL="173038" lvl="1" indent="-173038">
              <a:buFont typeface="Arial" pitchFamily="34" charset="0"/>
              <a:buChar char="•"/>
            </a:pPr>
            <a:r>
              <a:rPr lang="en-US" dirty="0" smtClean="0"/>
              <a:t>a foundation of scientific medicine</a:t>
            </a:r>
          </a:p>
          <a:p>
            <a:pPr marL="173038" indent="-173038">
              <a:buFont typeface="Arial" pitchFamily="34" charset="0"/>
              <a:buChar char="•"/>
            </a:pPr>
            <a:endParaRPr lang="en-US" dirty="0" smtClean="0"/>
          </a:p>
          <a:p>
            <a:pPr marL="173038" indent="-173038">
              <a:buFont typeface="Arial" pitchFamily="34" charset="0"/>
              <a:buChar char="•"/>
            </a:pPr>
            <a:r>
              <a:rPr lang="en-US" dirty="0" smtClean="0"/>
              <a:t>Laboratory experiments are more for </a:t>
            </a:r>
            <a:r>
              <a:rPr lang="en-US" dirty="0" err="1" smtClean="0"/>
              <a:t>microscale</a:t>
            </a:r>
            <a:r>
              <a:rPr lang="en-US" dirty="0" smtClean="0"/>
              <a:t> than the </a:t>
            </a:r>
            <a:r>
              <a:rPr lang="en-US" dirty="0" err="1" smtClean="0"/>
              <a:t>macroscale</a:t>
            </a:r>
            <a:endParaRPr lang="en-US" dirty="0" smtClean="0"/>
          </a:p>
          <a:p>
            <a:pPr marL="173038" lvl="1" indent="-173038">
              <a:buFont typeface="Arial" pitchFamily="34" charset="0"/>
              <a:buChar char="•"/>
            </a:pPr>
            <a:r>
              <a:rPr lang="en-US" dirty="0" smtClean="0"/>
              <a:t>hard to conduct at the global scale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CDC92-BE71-4559-8C54-BAA292643D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674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pPr marL="0" marR="0" lvl="0" indent="0" algn="r" defTabSz="912813" rtl="0" eaLnBrk="0" fontAlgn="base" latinLnBrk="0" hangingPunct="0">
              <a:lnSpc>
                <a:spcPct val="100000"/>
              </a:lnSpc>
              <a:spcBef>
                <a:spcPct val="0"/>
              </a:spcBef>
              <a:spcAft>
                <a:spcPct val="0"/>
              </a:spcAft>
              <a:buClrTx/>
              <a:buSzTx/>
              <a:buFontTx/>
              <a:buNone/>
              <a:tabLst/>
              <a:defRPr/>
            </a:pPr>
            <a:fld id="{F70948AC-CB73-47F5-9F6D-812C9479708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5893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 data we use are diverse, and</a:t>
            </a:r>
            <a:r>
              <a:rPr lang="en-US" baseline="0" dirty="0" smtClean="0"/>
              <a:t> we don’t currently have a lot of options for sharing models or model instances.  We’ve nailed time series down, but we still don’t have great </a:t>
            </a:r>
            <a:r>
              <a:rPr lang="en-US" baseline="0" dirty="0" err="1" smtClean="0"/>
              <a:t>cyberinfrastructure</a:t>
            </a:r>
            <a:r>
              <a:rPr lang="en-US" baseline="0" dirty="0" smtClean="0"/>
              <a:t> embraced by our community that supports the broad spectrum of data and models we use.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35098-B24D-5444-BD04-EF6E5EC303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404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marL="0" marR="0" lvl="0" indent="0" algn="r" defTabSz="912813" rtl="0" eaLnBrk="0" fontAlgn="base" latinLnBrk="0" hangingPunct="0">
              <a:lnSpc>
                <a:spcPct val="100000"/>
              </a:lnSpc>
              <a:spcBef>
                <a:spcPct val="0"/>
              </a:spcBef>
              <a:spcAft>
                <a:spcPct val="0"/>
              </a:spcAft>
              <a:buClrTx/>
              <a:buSzTx/>
              <a:buFontTx/>
              <a:buNone/>
              <a:tabLst/>
              <a:defRPr/>
            </a:pPr>
            <a:fld id="{5D0A7EE4-6405-498D-A6BB-E5B63B52B8D1}"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891540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273089-68AB-41D3-8648-D6E022496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3430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7E59E6-FCC0-4864-972F-73B5D62613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362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6961EC-B2CD-418D-906D-6F8BA29AD9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7486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6B9893-627B-5544-A023-5A63D471D87E}"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EF8F0B-6C3F-F044-BBE7-A8E24F9CEBA2}" type="slidenum">
              <a:rPr lang="en-US" smtClean="0"/>
              <a:t>‹#›</a:t>
            </a:fld>
            <a:endParaRPr lang="en-US"/>
          </a:p>
        </p:txBody>
      </p:sp>
    </p:spTree>
    <p:extLst>
      <p:ext uri="{BB962C8B-B14F-4D97-AF65-F5344CB8AC3E}">
        <p14:creationId xmlns:p14="http://schemas.microsoft.com/office/powerpoint/2010/main" val="3842985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6B9893-627B-5544-A023-5A63D471D87E}"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EF8F0B-6C3F-F044-BBE7-A8E24F9CEBA2}" type="slidenum">
              <a:rPr lang="en-US" smtClean="0"/>
              <a:t>‹#›</a:t>
            </a:fld>
            <a:endParaRPr lang="en-US"/>
          </a:p>
        </p:txBody>
      </p:sp>
    </p:spTree>
    <p:extLst>
      <p:ext uri="{BB962C8B-B14F-4D97-AF65-F5344CB8AC3E}">
        <p14:creationId xmlns:p14="http://schemas.microsoft.com/office/powerpoint/2010/main" val="3486010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6B9893-627B-5544-A023-5A63D471D87E}"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EF8F0B-6C3F-F044-BBE7-A8E24F9CEBA2}" type="slidenum">
              <a:rPr lang="en-US" smtClean="0"/>
              <a:t>‹#›</a:t>
            </a:fld>
            <a:endParaRPr lang="en-US"/>
          </a:p>
        </p:txBody>
      </p:sp>
    </p:spTree>
    <p:extLst>
      <p:ext uri="{BB962C8B-B14F-4D97-AF65-F5344CB8AC3E}">
        <p14:creationId xmlns:p14="http://schemas.microsoft.com/office/powerpoint/2010/main" val="3462116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6B9893-627B-5544-A023-5A63D471D87E}" type="datetimeFigureOut">
              <a:rPr lang="en-US" smtClean="0"/>
              <a:t>8/29/2018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EF8F0B-6C3F-F044-BBE7-A8E24F9CEBA2}" type="slidenum">
              <a:rPr lang="en-US" smtClean="0"/>
              <a:t>‹#›</a:t>
            </a:fld>
            <a:endParaRPr lang="en-US"/>
          </a:p>
        </p:txBody>
      </p:sp>
    </p:spTree>
    <p:extLst>
      <p:ext uri="{BB962C8B-B14F-4D97-AF65-F5344CB8AC3E}">
        <p14:creationId xmlns:p14="http://schemas.microsoft.com/office/powerpoint/2010/main" val="994083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6B9893-627B-5544-A023-5A63D471D87E}" type="datetimeFigureOut">
              <a:rPr lang="en-US" smtClean="0"/>
              <a:t>8/29/2018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EF8F0B-6C3F-F044-BBE7-A8E24F9CEBA2}" type="slidenum">
              <a:rPr lang="en-US" smtClean="0"/>
              <a:t>‹#›</a:t>
            </a:fld>
            <a:endParaRPr lang="en-US"/>
          </a:p>
        </p:txBody>
      </p:sp>
    </p:spTree>
    <p:extLst>
      <p:ext uri="{BB962C8B-B14F-4D97-AF65-F5344CB8AC3E}">
        <p14:creationId xmlns:p14="http://schemas.microsoft.com/office/powerpoint/2010/main" val="52211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6B9893-627B-5544-A023-5A63D471D87E}" type="datetimeFigureOut">
              <a:rPr lang="en-US" smtClean="0"/>
              <a:t>8/29/2018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EF8F0B-6C3F-F044-BBE7-A8E24F9CEBA2}" type="slidenum">
              <a:rPr lang="en-US" smtClean="0"/>
              <a:t>‹#›</a:t>
            </a:fld>
            <a:endParaRPr lang="en-US"/>
          </a:p>
        </p:txBody>
      </p:sp>
    </p:spTree>
    <p:extLst>
      <p:ext uri="{BB962C8B-B14F-4D97-AF65-F5344CB8AC3E}">
        <p14:creationId xmlns:p14="http://schemas.microsoft.com/office/powerpoint/2010/main" val="63506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6B9893-627B-5544-A023-5A63D471D87E}" type="datetimeFigureOut">
              <a:rPr lang="en-US" smtClean="0"/>
              <a:t>8/29/2018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EF8F0B-6C3F-F044-BBE7-A8E24F9CEBA2}" type="slidenum">
              <a:rPr lang="en-US" smtClean="0"/>
              <a:t>‹#›</a:t>
            </a:fld>
            <a:endParaRPr lang="en-US"/>
          </a:p>
        </p:txBody>
      </p:sp>
    </p:spTree>
    <p:extLst>
      <p:ext uri="{BB962C8B-B14F-4D97-AF65-F5344CB8AC3E}">
        <p14:creationId xmlns:p14="http://schemas.microsoft.com/office/powerpoint/2010/main" val="2158197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6B9893-627B-5544-A023-5A63D471D87E}" type="datetimeFigureOut">
              <a:rPr lang="en-US" smtClean="0"/>
              <a:t>8/29/2018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EF8F0B-6C3F-F044-BBE7-A8E24F9CEBA2}" type="slidenum">
              <a:rPr lang="en-US" smtClean="0"/>
              <a:t>‹#›</a:t>
            </a:fld>
            <a:endParaRPr lang="en-US"/>
          </a:p>
        </p:txBody>
      </p:sp>
    </p:spTree>
    <p:extLst>
      <p:ext uri="{BB962C8B-B14F-4D97-AF65-F5344CB8AC3E}">
        <p14:creationId xmlns:p14="http://schemas.microsoft.com/office/powerpoint/2010/main" val="85909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4F0F18-F796-401A-95EB-063CC29499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795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6B9893-627B-5544-A023-5A63D471D87E}" type="datetimeFigureOut">
              <a:rPr lang="en-US" smtClean="0"/>
              <a:t>8/29/2018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EF8F0B-6C3F-F044-BBE7-A8E24F9CEBA2}" type="slidenum">
              <a:rPr lang="en-US" smtClean="0"/>
              <a:t>‹#›</a:t>
            </a:fld>
            <a:endParaRPr lang="en-US"/>
          </a:p>
        </p:txBody>
      </p:sp>
    </p:spTree>
    <p:extLst>
      <p:ext uri="{BB962C8B-B14F-4D97-AF65-F5344CB8AC3E}">
        <p14:creationId xmlns:p14="http://schemas.microsoft.com/office/powerpoint/2010/main" val="4038610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6B9893-627B-5544-A023-5A63D471D87E}"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EF8F0B-6C3F-F044-BBE7-A8E24F9CEBA2}" type="slidenum">
              <a:rPr lang="en-US" smtClean="0"/>
              <a:t>‹#›</a:t>
            </a:fld>
            <a:endParaRPr lang="en-US"/>
          </a:p>
        </p:txBody>
      </p:sp>
    </p:spTree>
    <p:extLst>
      <p:ext uri="{BB962C8B-B14F-4D97-AF65-F5344CB8AC3E}">
        <p14:creationId xmlns:p14="http://schemas.microsoft.com/office/powerpoint/2010/main" val="2682417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6B9893-627B-5544-A023-5A63D471D87E}"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EF8F0B-6C3F-F044-BBE7-A8E24F9CEBA2}" type="slidenum">
              <a:rPr lang="en-US" smtClean="0"/>
              <a:t>‹#›</a:t>
            </a:fld>
            <a:endParaRPr lang="en-US"/>
          </a:p>
        </p:txBody>
      </p:sp>
    </p:spTree>
    <p:extLst>
      <p:ext uri="{BB962C8B-B14F-4D97-AF65-F5344CB8AC3E}">
        <p14:creationId xmlns:p14="http://schemas.microsoft.com/office/powerpoint/2010/main" val="171907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695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7933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3436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B2DEA3-8B11-4112-A829-0468C0123C6F}" type="datetimeFigureOut">
              <a:rPr lang="en-US" smtClean="0">
                <a:solidFill>
                  <a:prstClr val="black">
                    <a:tint val="75000"/>
                  </a:prstClr>
                </a:solidFill>
              </a:rPr>
              <a:pPr/>
              <a:t>8/29/2018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58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B2DEA3-8B11-4112-A829-0468C0123C6F}" type="datetimeFigureOut">
              <a:rPr lang="en-US" smtClean="0">
                <a:solidFill>
                  <a:prstClr val="black">
                    <a:tint val="75000"/>
                  </a:prstClr>
                </a:solidFill>
              </a:rPr>
              <a:pPr/>
              <a:t>8/29/2018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425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B2DEA3-8B11-4112-A829-0468C0123C6F}" type="datetimeFigureOut">
              <a:rPr lang="en-US" smtClean="0">
                <a:solidFill>
                  <a:prstClr val="black">
                    <a:tint val="75000"/>
                  </a:prstClr>
                </a:solidFill>
              </a:rPr>
              <a:pPr/>
              <a:t>8/29/2018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845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B2DEA3-8B11-4112-A829-0468C0123C6F}" type="datetimeFigureOut">
              <a:rPr lang="en-US" smtClean="0">
                <a:solidFill>
                  <a:prstClr val="black">
                    <a:tint val="75000"/>
                  </a:prstClr>
                </a:solidFill>
              </a:rPr>
              <a:pPr/>
              <a:t>8/29/2018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9255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07948A-AFE9-45B5-8D2D-8FDAF81779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69230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B2DEA3-8B11-4112-A829-0468C0123C6F}" type="datetimeFigureOut">
              <a:rPr lang="en-US" smtClean="0">
                <a:solidFill>
                  <a:prstClr val="black">
                    <a:tint val="75000"/>
                  </a:prstClr>
                </a:solidFill>
              </a:rPr>
              <a:pPr/>
              <a:t>8/29/2018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883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B2DEA3-8B11-4112-A829-0468C0123C6F}" type="datetimeFigureOut">
              <a:rPr lang="en-US" smtClean="0">
                <a:solidFill>
                  <a:prstClr val="black">
                    <a:tint val="75000"/>
                  </a:prstClr>
                </a:solidFill>
              </a:rPr>
              <a:pPr/>
              <a:t>8/29/2018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93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473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934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49100E-5F86-4A5D-83D3-335E77474D1C}" type="slidenum">
              <a:rPr lang="en-US"/>
              <a:pPr>
                <a:defRPr/>
              </a:pPr>
              <a:t>‹#›</a:t>
            </a:fld>
            <a:endParaRPr lang="en-US"/>
          </a:p>
        </p:txBody>
      </p:sp>
    </p:spTree>
    <p:extLst>
      <p:ext uri="{BB962C8B-B14F-4D97-AF65-F5344CB8AC3E}">
        <p14:creationId xmlns:p14="http://schemas.microsoft.com/office/powerpoint/2010/main" val="2786779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29EF15-781B-44C2-A12D-C09931A1FEA8}" type="slidenum">
              <a:rPr lang="en-US"/>
              <a:pPr>
                <a:defRPr/>
              </a:pPr>
              <a:t>‹#›</a:t>
            </a:fld>
            <a:endParaRPr lang="en-US"/>
          </a:p>
        </p:txBody>
      </p:sp>
    </p:spTree>
    <p:extLst>
      <p:ext uri="{BB962C8B-B14F-4D97-AF65-F5344CB8AC3E}">
        <p14:creationId xmlns:p14="http://schemas.microsoft.com/office/powerpoint/2010/main" val="2381532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A5686D-6F3B-4AC1-854C-3E662F175173}" type="slidenum">
              <a:rPr lang="en-US"/>
              <a:pPr>
                <a:defRPr/>
              </a:pPr>
              <a:t>‹#›</a:t>
            </a:fld>
            <a:endParaRPr lang="en-US"/>
          </a:p>
        </p:txBody>
      </p:sp>
    </p:spTree>
    <p:extLst>
      <p:ext uri="{BB962C8B-B14F-4D97-AF65-F5344CB8AC3E}">
        <p14:creationId xmlns:p14="http://schemas.microsoft.com/office/powerpoint/2010/main" val="36848852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E8CBD8-BFA9-488D-BED3-4A5430189C80}" type="slidenum">
              <a:rPr lang="en-US"/>
              <a:pPr>
                <a:defRPr/>
              </a:pPr>
              <a:t>‹#›</a:t>
            </a:fld>
            <a:endParaRPr lang="en-US"/>
          </a:p>
        </p:txBody>
      </p:sp>
    </p:spTree>
    <p:extLst>
      <p:ext uri="{BB962C8B-B14F-4D97-AF65-F5344CB8AC3E}">
        <p14:creationId xmlns:p14="http://schemas.microsoft.com/office/powerpoint/2010/main" val="14477677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59060FD-AE79-4DED-90AA-710902EA8D2E}" type="slidenum">
              <a:rPr lang="en-US"/>
              <a:pPr>
                <a:defRPr/>
              </a:pPr>
              <a:t>‹#›</a:t>
            </a:fld>
            <a:endParaRPr lang="en-US"/>
          </a:p>
        </p:txBody>
      </p:sp>
    </p:spTree>
    <p:extLst>
      <p:ext uri="{BB962C8B-B14F-4D97-AF65-F5344CB8AC3E}">
        <p14:creationId xmlns:p14="http://schemas.microsoft.com/office/powerpoint/2010/main" val="25314033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844251C-F1AD-4CC8-B8C5-2796C5C74F1D}" type="slidenum">
              <a:rPr lang="en-US"/>
              <a:pPr>
                <a:defRPr/>
              </a:pPr>
              <a:t>‹#›</a:t>
            </a:fld>
            <a:endParaRPr lang="en-US"/>
          </a:p>
        </p:txBody>
      </p:sp>
    </p:spTree>
    <p:extLst>
      <p:ext uri="{BB962C8B-B14F-4D97-AF65-F5344CB8AC3E}">
        <p14:creationId xmlns:p14="http://schemas.microsoft.com/office/powerpoint/2010/main" val="4091262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1B3177-92F7-4A1C-AD02-0D0B48ADDE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420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251B67-48FD-46D7-8C17-701C94DE8FCD}" type="slidenum">
              <a:rPr lang="en-US"/>
              <a:pPr>
                <a:defRPr/>
              </a:pPr>
              <a:t>‹#›</a:t>
            </a:fld>
            <a:endParaRPr lang="en-US"/>
          </a:p>
        </p:txBody>
      </p:sp>
    </p:spTree>
    <p:extLst>
      <p:ext uri="{BB962C8B-B14F-4D97-AF65-F5344CB8AC3E}">
        <p14:creationId xmlns:p14="http://schemas.microsoft.com/office/powerpoint/2010/main" val="37585062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E48DE2-F64E-4E3A-99E1-263EA63FF623}" type="slidenum">
              <a:rPr lang="en-US"/>
              <a:pPr>
                <a:defRPr/>
              </a:pPr>
              <a:t>‹#›</a:t>
            </a:fld>
            <a:endParaRPr lang="en-US"/>
          </a:p>
        </p:txBody>
      </p:sp>
    </p:spTree>
    <p:extLst>
      <p:ext uri="{BB962C8B-B14F-4D97-AF65-F5344CB8AC3E}">
        <p14:creationId xmlns:p14="http://schemas.microsoft.com/office/powerpoint/2010/main" val="6082723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93319C-0D4E-49EA-AE78-1730CB86EB60}" type="slidenum">
              <a:rPr lang="en-US"/>
              <a:pPr>
                <a:defRPr/>
              </a:pPr>
              <a:t>‹#›</a:t>
            </a:fld>
            <a:endParaRPr lang="en-US"/>
          </a:p>
        </p:txBody>
      </p:sp>
    </p:spTree>
    <p:extLst>
      <p:ext uri="{BB962C8B-B14F-4D97-AF65-F5344CB8AC3E}">
        <p14:creationId xmlns:p14="http://schemas.microsoft.com/office/powerpoint/2010/main" val="12946806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7F1202-53E3-40CF-A828-63DED22F514E}" type="slidenum">
              <a:rPr lang="en-US"/>
              <a:pPr>
                <a:defRPr/>
              </a:pPr>
              <a:t>‹#›</a:t>
            </a:fld>
            <a:endParaRPr lang="en-US"/>
          </a:p>
        </p:txBody>
      </p:sp>
    </p:spTree>
    <p:extLst>
      <p:ext uri="{BB962C8B-B14F-4D97-AF65-F5344CB8AC3E}">
        <p14:creationId xmlns:p14="http://schemas.microsoft.com/office/powerpoint/2010/main" val="2994752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6F3A17-DBF5-496A-BB89-481AEADC8B9B}" type="slidenum">
              <a:rPr lang="en-US"/>
              <a:pPr>
                <a:defRPr/>
              </a:pPr>
              <a:t>‹#›</a:t>
            </a:fld>
            <a:endParaRPr lang="en-US"/>
          </a:p>
        </p:txBody>
      </p:sp>
    </p:spTree>
    <p:extLst>
      <p:ext uri="{BB962C8B-B14F-4D97-AF65-F5344CB8AC3E}">
        <p14:creationId xmlns:p14="http://schemas.microsoft.com/office/powerpoint/2010/main" val="10968016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8AFE34-EB36-4E17-A5B1-97DEA7ECE295}" type="slidenum">
              <a:rPr lang="en-US"/>
              <a:pPr>
                <a:defRPr/>
              </a:pPr>
              <a:t>‹#›</a:t>
            </a:fld>
            <a:endParaRPr lang="en-US"/>
          </a:p>
        </p:txBody>
      </p:sp>
    </p:spTree>
    <p:extLst>
      <p:ext uri="{BB962C8B-B14F-4D97-AF65-F5344CB8AC3E}">
        <p14:creationId xmlns:p14="http://schemas.microsoft.com/office/powerpoint/2010/main" val="29252764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854C77-C83D-9846-97E3-86A08DB728A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070C238A-BF90-1B47-9A47-05313B3BDF1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DBD11718-9107-074A-8CBB-7E9D9E983E50}"/>
              </a:ext>
            </a:extLst>
          </p:cNvPr>
          <p:cNvSpPr>
            <a:spLocks noGrp="1"/>
          </p:cNvSpPr>
          <p:nvPr>
            <p:ph type="dt" sz="half" idx="10"/>
          </p:nvPr>
        </p:nvSpPr>
        <p:spPr/>
        <p:txBody>
          <a:bodyPr/>
          <a:lstStyle/>
          <a:p>
            <a:fld id="{82D19060-85C8-B644-B8A2-A53701F9C725}" type="datetimeFigureOut">
              <a:rPr lang="en-US" smtClean="0"/>
              <a:t>8/29/2018</a:t>
            </a:fld>
            <a:endParaRPr lang="en-US"/>
          </a:p>
        </p:txBody>
      </p:sp>
      <p:sp>
        <p:nvSpPr>
          <p:cNvPr id="5" name="Footer Placeholder 4">
            <a:extLst>
              <a:ext uri="{FF2B5EF4-FFF2-40B4-BE49-F238E27FC236}">
                <a16:creationId xmlns:a16="http://schemas.microsoft.com/office/drawing/2014/main" xmlns="" id="{70EA6CB4-0145-634F-AB30-E2CBF2ACA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7F401D1-FEAD-F24F-BD77-71BB3FB73CD8}"/>
              </a:ext>
            </a:extLst>
          </p:cNvPr>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575039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659113-FA8C-1845-BA37-89EC6D5304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BE8FA9C-8571-024D-8AD8-31D19D6EBA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56D4E97-4486-F544-A8E9-D413962B2280}"/>
              </a:ext>
            </a:extLst>
          </p:cNvPr>
          <p:cNvSpPr>
            <a:spLocks noGrp="1"/>
          </p:cNvSpPr>
          <p:nvPr>
            <p:ph type="dt" sz="half" idx="10"/>
          </p:nvPr>
        </p:nvSpPr>
        <p:spPr/>
        <p:txBody>
          <a:bodyPr/>
          <a:lstStyle/>
          <a:p>
            <a:fld id="{82D19060-85C8-B644-B8A2-A53701F9C725}" type="datetimeFigureOut">
              <a:rPr lang="en-US" smtClean="0"/>
              <a:t>8/29/2018</a:t>
            </a:fld>
            <a:endParaRPr lang="en-US"/>
          </a:p>
        </p:txBody>
      </p:sp>
      <p:sp>
        <p:nvSpPr>
          <p:cNvPr id="5" name="Footer Placeholder 4">
            <a:extLst>
              <a:ext uri="{FF2B5EF4-FFF2-40B4-BE49-F238E27FC236}">
                <a16:creationId xmlns:a16="http://schemas.microsoft.com/office/drawing/2014/main" xmlns="" id="{CCE31C19-403A-9241-BB58-1C5970D3A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7B218E-5CD3-5F46-8920-06A49BBBD232}"/>
              </a:ext>
            </a:extLst>
          </p:cNvPr>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1272829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978419-44B6-C74D-8AF2-D547B288EB4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94A33913-D398-9C41-938F-A9666EF78D4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10B9380C-F830-D24C-99B3-79701C1F6D80}"/>
              </a:ext>
            </a:extLst>
          </p:cNvPr>
          <p:cNvSpPr>
            <a:spLocks noGrp="1"/>
          </p:cNvSpPr>
          <p:nvPr>
            <p:ph type="dt" sz="half" idx="10"/>
          </p:nvPr>
        </p:nvSpPr>
        <p:spPr/>
        <p:txBody>
          <a:bodyPr/>
          <a:lstStyle/>
          <a:p>
            <a:fld id="{82D19060-85C8-B644-B8A2-A53701F9C725}" type="datetimeFigureOut">
              <a:rPr lang="en-US" smtClean="0"/>
              <a:t>8/29/2018</a:t>
            </a:fld>
            <a:endParaRPr lang="en-US"/>
          </a:p>
        </p:txBody>
      </p:sp>
      <p:sp>
        <p:nvSpPr>
          <p:cNvPr id="5" name="Footer Placeholder 4">
            <a:extLst>
              <a:ext uri="{FF2B5EF4-FFF2-40B4-BE49-F238E27FC236}">
                <a16:creationId xmlns:a16="http://schemas.microsoft.com/office/drawing/2014/main" xmlns="" id="{BC3675EF-7043-6247-A5E2-81A12DC97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FC9F0F-AA5B-274B-A107-170E0B4F82BD}"/>
              </a:ext>
            </a:extLst>
          </p:cNvPr>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36328693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E09F7B-8C80-F549-B59B-52EBE4855B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78147D3-BD28-6846-8C05-69D489B0433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0E3AF51-F59B-1F4F-9637-634F6BDF729A}"/>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09DD056-97FE-204B-A844-570F682DA993}"/>
              </a:ext>
            </a:extLst>
          </p:cNvPr>
          <p:cNvSpPr>
            <a:spLocks noGrp="1"/>
          </p:cNvSpPr>
          <p:nvPr>
            <p:ph type="dt" sz="half" idx="10"/>
          </p:nvPr>
        </p:nvSpPr>
        <p:spPr/>
        <p:txBody>
          <a:bodyPr/>
          <a:lstStyle/>
          <a:p>
            <a:fld id="{82D19060-85C8-B644-B8A2-A53701F9C725}" type="datetimeFigureOut">
              <a:rPr lang="en-US" smtClean="0"/>
              <a:t>8/29/2018</a:t>
            </a:fld>
            <a:endParaRPr lang="en-US"/>
          </a:p>
        </p:txBody>
      </p:sp>
      <p:sp>
        <p:nvSpPr>
          <p:cNvPr id="6" name="Footer Placeholder 5">
            <a:extLst>
              <a:ext uri="{FF2B5EF4-FFF2-40B4-BE49-F238E27FC236}">
                <a16:creationId xmlns:a16="http://schemas.microsoft.com/office/drawing/2014/main" xmlns="" id="{DA725B0F-8A58-3E4E-9FB4-2A763E72A6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D62E583-E7CC-CC4D-86E2-B7F6A40A0284}"/>
              </a:ext>
            </a:extLst>
          </p:cNvPr>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3884585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F9C65A-942D-4223-80FA-0D963ECAAC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7073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D13944-C1A0-D446-A615-0AC1A895751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7393E36-0533-984E-99CB-8C96091E764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78EA8F96-AD54-EC48-9F96-492B6A748DAB}"/>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842887B-67C4-7C41-A063-B0FBC3C9054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8FEA4401-2F2F-CF49-8113-19BBC7307F62}"/>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154986D-110E-8C47-B8A0-13AFD4F9F55C}"/>
              </a:ext>
            </a:extLst>
          </p:cNvPr>
          <p:cNvSpPr>
            <a:spLocks noGrp="1"/>
          </p:cNvSpPr>
          <p:nvPr>
            <p:ph type="dt" sz="half" idx="10"/>
          </p:nvPr>
        </p:nvSpPr>
        <p:spPr/>
        <p:txBody>
          <a:bodyPr/>
          <a:lstStyle/>
          <a:p>
            <a:fld id="{82D19060-85C8-B644-B8A2-A53701F9C725}" type="datetimeFigureOut">
              <a:rPr lang="en-US" smtClean="0"/>
              <a:t>8/29/2018</a:t>
            </a:fld>
            <a:endParaRPr lang="en-US"/>
          </a:p>
        </p:txBody>
      </p:sp>
      <p:sp>
        <p:nvSpPr>
          <p:cNvPr id="8" name="Footer Placeholder 7">
            <a:extLst>
              <a:ext uri="{FF2B5EF4-FFF2-40B4-BE49-F238E27FC236}">
                <a16:creationId xmlns:a16="http://schemas.microsoft.com/office/drawing/2014/main" xmlns="" id="{321FA2B8-5065-A649-BB94-7BD5538462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5EBBD93-969E-BD4E-BBD1-872A126DA3F2}"/>
              </a:ext>
            </a:extLst>
          </p:cNvPr>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25731699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37C948-ACD9-F143-9C1A-5365BA38C2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108BAFC-DCF8-3D46-A4DC-0562166F6AD8}"/>
              </a:ext>
            </a:extLst>
          </p:cNvPr>
          <p:cNvSpPr>
            <a:spLocks noGrp="1"/>
          </p:cNvSpPr>
          <p:nvPr>
            <p:ph type="dt" sz="half" idx="10"/>
          </p:nvPr>
        </p:nvSpPr>
        <p:spPr/>
        <p:txBody>
          <a:bodyPr/>
          <a:lstStyle/>
          <a:p>
            <a:fld id="{82D19060-85C8-B644-B8A2-A53701F9C725}" type="datetimeFigureOut">
              <a:rPr lang="en-US" smtClean="0"/>
              <a:t>8/29/2018</a:t>
            </a:fld>
            <a:endParaRPr lang="en-US"/>
          </a:p>
        </p:txBody>
      </p:sp>
      <p:sp>
        <p:nvSpPr>
          <p:cNvPr id="4" name="Footer Placeholder 3">
            <a:extLst>
              <a:ext uri="{FF2B5EF4-FFF2-40B4-BE49-F238E27FC236}">
                <a16:creationId xmlns:a16="http://schemas.microsoft.com/office/drawing/2014/main" xmlns="" id="{1BF0CDC6-8ACE-344D-B7DA-CC8EA77803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67E84C5-7B3A-0D40-8279-FC3EDBA2D2B2}"/>
              </a:ext>
            </a:extLst>
          </p:cNvPr>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22825346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25F4AF0-4597-4948-8DF4-F9E2A8CBBDFB}"/>
              </a:ext>
            </a:extLst>
          </p:cNvPr>
          <p:cNvSpPr>
            <a:spLocks noGrp="1"/>
          </p:cNvSpPr>
          <p:nvPr>
            <p:ph type="dt" sz="half" idx="10"/>
          </p:nvPr>
        </p:nvSpPr>
        <p:spPr/>
        <p:txBody>
          <a:bodyPr/>
          <a:lstStyle/>
          <a:p>
            <a:fld id="{82D19060-85C8-B644-B8A2-A53701F9C725}" type="datetimeFigureOut">
              <a:rPr lang="en-US" smtClean="0"/>
              <a:t>8/29/2018</a:t>
            </a:fld>
            <a:endParaRPr lang="en-US"/>
          </a:p>
        </p:txBody>
      </p:sp>
      <p:sp>
        <p:nvSpPr>
          <p:cNvPr id="3" name="Footer Placeholder 2">
            <a:extLst>
              <a:ext uri="{FF2B5EF4-FFF2-40B4-BE49-F238E27FC236}">
                <a16:creationId xmlns:a16="http://schemas.microsoft.com/office/drawing/2014/main" xmlns="" id="{0EAB29BF-8484-A641-9ED8-65F8B45C89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B6434F7-D199-9642-BD1E-1735E971FD46}"/>
              </a:ext>
            </a:extLst>
          </p:cNvPr>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20520043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45A8B0-7313-ED4B-88E5-F1286A0665E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F004B556-1828-384A-8592-9A2FFA5E67A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FC4400-E936-7F48-B849-B9B349CB3FE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D8A9978C-45EA-E442-B197-36187580F938}"/>
              </a:ext>
            </a:extLst>
          </p:cNvPr>
          <p:cNvSpPr>
            <a:spLocks noGrp="1"/>
          </p:cNvSpPr>
          <p:nvPr>
            <p:ph type="dt" sz="half" idx="10"/>
          </p:nvPr>
        </p:nvSpPr>
        <p:spPr/>
        <p:txBody>
          <a:bodyPr/>
          <a:lstStyle/>
          <a:p>
            <a:fld id="{82D19060-85C8-B644-B8A2-A53701F9C725}" type="datetimeFigureOut">
              <a:rPr lang="en-US" smtClean="0"/>
              <a:t>8/29/2018</a:t>
            </a:fld>
            <a:endParaRPr lang="en-US"/>
          </a:p>
        </p:txBody>
      </p:sp>
      <p:sp>
        <p:nvSpPr>
          <p:cNvPr id="6" name="Footer Placeholder 5">
            <a:extLst>
              <a:ext uri="{FF2B5EF4-FFF2-40B4-BE49-F238E27FC236}">
                <a16:creationId xmlns:a16="http://schemas.microsoft.com/office/drawing/2014/main" xmlns="" id="{077E5FB0-9724-7D4B-BAA9-849A022175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6F80BFE-9F3C-DB47-B5FA-841234302020}"/>
              </a:ext>
            </a:extLst>
          </p:cNvPr>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32700677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595D9F-6640-9743-8DD4-1519CFF191E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0D4813E8-FC94-BC41-BF22-1A70A8E8977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B15E55DC-87E8-C34F-A71C-DFFB0B57102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559E3A66-1412-2B47-AAB1-1D36CAB0BA46}"/>
              </a:ext>
            </a:extLst>
          </p:cNvPr>
          <p:cNvSpPr>
            <a:spLocks noGrp="1"/>
          </p:cNvSpPr>
          <p:nvPr>
            <p:ph type="dt" sz="half" idx="10"/>
          </p:nvPr>
        </p:nvSpPr>
        <p:spPr/>
        <p:txBody>
          <a:bodyPr/>
          <a:lstStyle/>
          <a:p>
            <a:fld id="{82D19060-85C8-B644-B8A2-A53701F9C725}" type="datetimeFigureOut">
              <a:rPr lang="en-US" smtClean="0"/>
              <a:t>8/29/2018</a:t>
            </a:fld>
            <a:endParaRPr lang="en-US"/>
          </a:p>
        </p:txBody>
      </p:sp>
      <p:sp>
        <p:nvSpPr>
          <p:cNvPr id="6" name="Footer Placeholder 5">
            <a:extLst>
              <a:ext uri="{FF2B5EF4-FFF2-40B4-BE49-F238E27FC236}">
                <a16:creationId xmlns:a16="http://schemas.microsoft.com/office/drawing/2014/main" xmlns="" id="{3DF93EA8-3E0D-DF41-9428-06C0327E6C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0695319-060E-5145-9112-0F507F1248A1}"/>
              </a:ext>
            </a:extLst>
          </p:cNvPr>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29491215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2EAE40-7896-5645-BDAE-01C39E46CA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9CDB971-C68B-9649-9AF6-672BCC340B3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43B511-B469-D041-8783-E3FC900BA22A}"/>
              </a:ext>
            </a:extLst>
          </p:cNvPr>
          <p:cNvSpPr>
            <a:spLocks noGrp="1"/>
          </p:cNvSpPr>
          <p:nvPr>
            <p:ph type="dt" sz="half" idx="10"/>
          </p:nvPr>
        </p:nvSpPr>
        <p:spPr/>
        <p:txBody>
          <a:bodyPr/>
          <a:lstStyle/>
          <a:p>
            <a:fld id="{82D19060-85C8-B644-B8A2-A53701F9C725}" type="datetimeFigureOut">
              <a:rPr lang="en-US" smtClean="0"/>
              <a:t>8/29/2018</a:t>
            </a:fld>
            <a:endParaRPr lang="en-US"/>
          </a:p>
        </p:txBody>
      </p:sp>
      <p:sp>
        <p:nvSpPr>
          <p:cNvPr id="5" name="Footer Placeholder 4">
            <a:extLst>
              <a:ext uri="{FF2B5EF4-FFF2-40B4-BE49-F238E27FC236}">
                <a16:creationId xmlns:a16="http://schemas.microsoft.com/office/drawing/2014/main" xmlns="" id="{E63B7D34-0FAC-9A4A-8CC4-7A0A8D7F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AE76593-6F62-5C4D-9279-F3760640E66A}"/>
              </a:ext>
            </a:extLst>
          </p:cNvPr>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19041494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B3702EE-8E7E-8349-9AB6-BF2871FACCF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E6CD665-3808-9247-83B4-4EE73BA1716B}"/>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CC3331-CE16-6B41-A164-D2E78B72D115}"/>
              </a:ext>
            </a:extLst>
          </p:cNvPr>
          <p:cNvSpPr>
            <a:spLocks noGrp="1"/>
          </p:cNvSpPr>
          <p:nvPr>
            <p:ph type="dt" sz="half" idx="10"/>
          </p:nvPr>
        </p:nvSpPr>
        <p:spPr/>
        <p:txBody>
          <a:bodyPr/>
          <a:lstStyle/>
          <a:p>
            <a:fld id="{82D19060-85C8-B644-B8A2-A53701F9C725}" type="datetimeFigureOut">
              <a:rPr lang="en-US" smtClean="0"/>
              <a:t>8/29/2018</a:t>
            </a:fld>
            <a:endParaRPr lang="en-US"/>
          </a:p>
        </p:txBody>
      </p:sp>
      <p:sp>
        <p:nvSpPr>
          <p:cNvPr id="5" name="Footer Placeholder 4">
            <a:extLst>
              <a:ext uri="{FF2B5EF4-FFF2-40B4-BE49-F238E27FC236}">
                <a16:creationId xmlns:a16="http://schemas.microsoft.com/office/drawing/2014/main" xmlns="" id="{A38340D3-ED72-9642-9E13-B6162B5FF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AC8AEC0-5707-7D48-8E65-08A69C3BE46D}"/>
              </a:ext>
            </a:extLst>
          </p:cNvPr>
          <p:cNvSpPr>
            <a:spLocks noGrp="1"/>
          </p:cNvSpPr>
          <p:nvPr>
            <p:ph type="sldNum" sz="quarter" idx="12"/>
          </p:nvPr>
        </p:nvSpPr>
        <p:spPr/>
        <p:txBody>
          <a:bodyPr/>
          <a:lstStyle/>
          <a:p>
            <a:fld id="{AB693647-F928-AF4C-ACFE-2700DAF36C40}" type="slidenum">
              <a:rPr lang="en-US" smtClean="0"/>
              <a:t>‹#›</a:t>
            </a:fld>
            <a:endParaRPr lang="en-US"/>
          </a:p>
        </p:txBody>
      </p:sp>
    </p:spTree>
    <p:extLst>
      <p:ext uri="{BB962C8B-B14F-4D97-AF65-F5344CB8AC3E}">
        <p14:creationId xmlns:p14="http://schemas.microsoft.com/office/powerpoint/2010/main" val="39851224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3FA5145-6382-42AD-9D25-2B7D90C82D03}"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24269261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FA5145-6382-42AD-9D25-2B7D90C82D03}"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22321692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FA5145-6382-42AD-9D25-2B7D90C82D03}"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3216160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CD1F10-CC52-452C-B60A-20E044DC86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03978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FA5145-6382-42AD-9D25-2B7D90C82D03}" type="datetimeFigureOut">
              <a:rPr lang="en-US" smtClean="0"/>
              <a:t>8/29/2018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7678405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FA5145-6382-42AD-9D25-2B7D90C82D03}" type="datetimeFigureOut">
              <a:rPr lang="en-US" smtClean="0"/>
              <a:t>8/29/2018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3662752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FA5145-6382-42AD-9D25-2B7D90C82D03}" type="datetimeFigureOut">
              <a:rPr lang="en-US" smtClean="0"/>
              <a:t>8/29/2018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32330606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FA5145-6382-42AD-9D25-2B7D90C82D03}" type="datetimeFigureOut">
              <a:rPr lang="en-US" smtClean="0"/>
              <a:t>8/29/2018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7062132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3FA5145-6382-42AD-9D25-2B7D90C82D03}" type="datetimeFigureOut">
              <a:rPr lang="en-US" smtClean="0"/>
              <a:t>8/29/2018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5362120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3FA5145-6382-42AD-9D25-2B7D90C82D03}" type="datetimeFigureOut">
              <a:rPr lang="en-US" smtClean="0"/>
              <a:t>8/29/2018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33050589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FA5145-6382-42AD-9D25-2B7D90C82D03}"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7777730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FA5145-6382-42AD-9D25-2B7D90C82D03}"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9A24A-0CF3-475C-9A84-FB28D65BBE18}" type="slidenum">
              <a:rPr lang="en-US" smtClean="0"/>
              <a:t>‹#›</a:t>
            </a:fld>
            <a:endParaRPr lang="en-US"/>
          </a:p>
        </p:txBody>
      </p:sp>
    </p:spTree>
    <p:extLst>
      <p:ext uri="{BB962C8B-B14F-4D97-AF65-F5344CB8AC3E}">
        <p14:creationId xmlns:p14="http://schemas.microsoft.com/office/powerpoint/2010/main" val="1116858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D31866B-886E-4490-8F4F-1F7AAF802D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4339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DE8B10-C181-4FF9-BA6B-2A8C5C0390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8451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A6596F-AC5D-44D1-9F7E-DF4A066714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030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725E5C3-03E1-4C34-BEC3-CC1645915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617698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B6B9893-627B-5544-A023-5A63D471D87E}" type="datetimeFigureOut">
              <a:rPr lang="en-US" smtClean="0"/>
              <a:t>8/29/2018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CEF8F0B-6C3F-F044-BBE7-A8E24F9CEBA2}" type="slidenum">
              <a:rPr lang="en-US" smtClean="0"/>
              <a:t>‹#›</a:t>
            </a:fld>
            <a:endParaRPr lang="en-US"/>
          </a:p>
        </p:txBody>
      </p:sp>
    </p:spTree>
    <p:extLst>
      <p:ext uri="{BB962C8B-B14F-4D97-AF65-F5344CB8AC3E}">
        <p14:creationId xmlns:p14="http://schemas.microsoft.com/office/powerpoint/2010/main" val="158879440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0B2DEA3-8B11-4112-A829-0468C0123C6F}" type="datetimeFigureOut">
              <a:rPr lang="en-US" smtClean="0">
                <a:solidFill>
                  <a:prstClr val="black">
                    <a:tint val="75000"/>
                  </a:prstClr>
                </a:solidFill>
                <a:latin typeface="Calibri"/>
              </a:rPr>
              <a:pPr eaLnBrk="1" fontAlgn="auto" hangingPunct="1">
                <a:spcBef>
                  <a:spcPts val="0"/>
                </a:spcBef>
                <a:spcAft>
                  <a:spcPts val="0"/>
                </a:spcAft>
              </a:pPr>
              <a:t>8/29/2018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396A84B-74E8-4B65-B673-3ABBAEB310A3}"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92215161"/>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3E3A616-615A-4405-B9D8-EECC57D6550F}" type="slidenum">
              <a:rPr lang="en-US"/>
              <a:pPr>
                <a:defRPr/>
              </a:pPr>
              <a:t>‹#›</a:t>
            </a:fld>
            <a:endParaRPr lang="en-US"/>
          </a:p>
        </p:txBody>
      </p:sp>
    </p:spTree>
    <p:extLst>
      <p:ext uri="{BB962C8B-B14F-4D97-AF65-F5344CB8AC3E}">
        <p14:creationId xmlns:p14="http://schemas.microsoft.com/office/powerpoint/2010/main" val="123814375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AC719ED-5D0B-8D40-BFB5-44D3862ACBF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5325416-1BA5-DE42-86F4-8E7E3BCFDC0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912CF74-887A-B94B-8D01-16A0E5AC34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D19060-85C8-B644-B8A2-A53701F9C725}" type="datetimeFigureOut">
              <a:rPr lang="en-US" smtClean="0"/>
              <a:t>8/29/2018</a:t>
            </a:fld>
            <a:endParaRPr lang="en-US"/>
          </a:p>
        </p:txBody>
      </p:sp>
      <p:sp>
        <p:nvSpPr>
          <p:cNvPr id="5" name="Footer Placeholder 4">
            <a:extLst>
              <a:ext uri="{FF2B5EF4-FFF2-40B4-BE49-F238E27FC236}">
                <a16:creationId xmlns:a16="http://schemas.microsoft.com/office/drawing/2014/main" xmlns="" id="{10DE2FB8-57F8-7E43-A0CD-58C6054458E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F3F8265-2544-BA40-A95B-05736288755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B693647-F928-AF4C-ACFE-2700DAF36C40}" type="slidenum">
              <a:rPr lang="en-US" smtClean="0"/>
              <a:t>‹#›</a:t>
            </a:fld>
            <a:endParaRPr lang="en-US"/>
          </a:p>
        </p:txBody>
      </p:sp>
    </p:spTree>
    <p:extLst>
      <p:ext uri="{BB962C8B-B14F-4D97-AF65-F5344CB8AC3E}">
        <p14:creationId xmlns:p14="http://schemas.microsoft.com/office/powerpoint/2010/main" val="660266180"/>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3FA5145-6382-42AD-9D25-2B7D90C82D03}" type="datetimeFigureOut">
              <a:rPr lang="en-US" smtClean="0"/>
              <a:t>8/29/2018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4D9A24A-0CF3-475C-9A84-FB28D65BBE18}" type="slidenum">
              <a:rPr lang="en-US" smtClean="0"/>
              <a:t>‹#›</a:t>
            </a:fld>
            <a:endParaRPr lang="en-US"/>
          </a:p>
        </p:txBody>
      </p:sp>
    </p:spTree>
    <p:extLst>
      <p:ext uri="{BB962C8B-B14F-4D97-AF65-F5344CB8AC3E}">
        <p14:creationId xmlns:p14="http://schemas.microsoft.com/office/powerpoint/2010/main" val="3292430812"/>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ucgis.org/ucgis-fellow/scott-morehouse" TargetMode="External"/><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4.xml"/><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png"/><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7.png"/><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8.png"/><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39.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42.png"/><Relationship Id="rId2" Type="http://schemas.openxmlformats.org/officeDocument/2006/relationships/slideLayout" Target="../slideLayouts/slideLayout24.xml"/><Relationship Id="rId1" Type="http://schemas.openxmlformats.org/officeDocument/2006/relationships/vmlDrawing" Target="../drawings/vmlDrawing2.vml"/><Relationship Id="rId6" Type="http://schemas.openxmlformats.org/officeDocument/2006/relationships/image" Target="../media/image39.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notesSlide" Target="../notesSlides/notesSlide8.xml"/><Relationship Id="rId7" Type="http://schemas.openxmlformats.org/officeDocument/2006/relationships/image" Target="../media/image57.emf"/><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59.png"/><Relationship Id="rId4" Type="http://schemas.openxmlformats.org/officeDocument/2006/relationships/image" Target="../media/image58.jpeg"/><Relationship Id="rId9" Type="http://schemas.openxmlformats.org/officeDocument/2006/relationships/hyperlink" Target="http://www.hydroshare.or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47.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hyperlink" Target="http://www.hydroshare.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73.wmf"/><Relationship Id="rId4" Type="http://schemas.openxmlformats.org/officeDocument/2006/relationships/oleObject" Target="../embeddings/oleObject4.bin"/></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6.wmf"/></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r>
              <a:rPr lang="en-US" dirty="0" smtClean="0"/>
              <a:t>Welcome to GIS in Water Resources</a:t>
            </a:r>
            <a:br>
              <a:rPr lang="en-US" dirty="0" smtClean="0"/>
            </a:br>
            <a:r>
              <a:rPr lang="en-US" dirty="0" smtClean="0"/>
              <a:t>2018</a:t>
            </a:r>
          </a:p>
        </p:txBody>
      </p:sp>
      <p:sp>
        <p:nvSpPr>
          <p:cNvPr id="2051" name="Subtitle 2"/>
          <p:cNvSpPr>
            <a:spLocks noGrp="1"/>
          </p:cNvSpPr>
          <p:nvPr>
            <p:ph type="subTitle" idx="1"/>
          </p:nvPr>
        </p:nvSpPr>
        <p:spPr/>
        <p:txBody>
          <a:bodyPr/>
          <a:lstStyle/>
          <a:p>
            <a:pPr eaLnBrk="1" hangingPunct="1"/>
            <a:r>
              <a:rPr lang="en-US" dirty="0" smtClean="0"/>
              <a:t>David Maidment, David Tarboton </a:t>
            </a:r>
          </a:p>
        </p:txBody>
      </p:sp>
    </p:spTree>
    <p:extLst>
      <p:ext uri="{BB962C8B-B14F-4D97-AF65-F5344CB8AC3E}">
        <p14:creationId xmlns:p14="http://schemas.microsoft.com/office/powerpoint/2010/main" val="2529682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28650" y="365126"/>
            <a:ext cx="7886700" cy="854073"/>
          </a:xfrm>
        </p:spPr>
        <p:txBody>
          <a:bodyPr/>
          <a:lstStyle/>
          <a:p>
            <a:r>
              <a:rPr lang="en-US" dirty="0" smtClean="0">
                <a:solidFill>
                  <a:srgbClr val="0070C0"/>
                </a:solidFill>
              </a:rPr>
              <a:t>Exercise 1: Introduction to ArcGIS</a:t>
            </a:r>
            <a:endParaRPr lang="en-US" dirty="0">
              <a:solidFill>
                <a:srgbClr val="0070C0"/>
              </a:solidFill>
            </a:endParaRPr>
          </a:p>
        </p:txBody>
      </p:sp>
      <p:graphicFrame>
        <p:nvGraphicFramePr>
          <p:cNvPr id="8" name="Table 7"/>
          <p:cNvGraphicFramePr>
            <a:graphicFrameLocks noGrp="1"/>
          </p:cNvGraphicFramePr>
          <p:nvPr>
            <p:extLst/>
          </p:nvPr>
        </p:nvGraphicFramePr>
        <p:xfrm>
          <a:off x="32084" y="1688936"/>
          <a:ext cx="4955062" cy="1929065"/>
        </p:xfrm>
        <a:graphic>
          <a:graphicData uri="http://schemas.openxmlformats.org/drawingml/2006/table">
            <a:tbl>
              <a:tblPr>
                <a:tableStyleId>{5C22544A-7EE6-4342-B048-85BDC9FD1C3A}</a:tableStyleId>
              </a:tblPr>
              <a:tblGrid>
                <a:gridCol w="779813">
                  <a:extLst>
                    <a:ext uri="{9D8B030D-6E8A-4147-A177-3AD203B41FA5}">
                      <a16:colId xmlns:a16="http://schemas.microsoft.com/office/drawing/2014/main" xmlns="" val="687951987"/>
                    </a:ext>
                  </a:extLst>
                </a:gridCol>
                <a:gridCol w="4175249">
                  <a:extLst>
                    <a:ext uri="{9D8B030D-6E8A-4147-A177-3AD203B41FA5}">
                      <a16:colId xmlns:a16="http://schemas.microsoft.com/office/drawing/2014/main" xmlns="" val="3231662152"/>
                    </a:ext>
                  </a:extLst>
                </a:gridCol>
              </a:tblGrid>
              <a:tr h="385813">
                <a:tc>
                  <a:txBody>
                    <a:bodyPr/>
                    <a:lstStyle/>
                    <a:p>
                      <a:pPr algn="ctr" fontAlgn="b"/>
                      <a:r>
                        <a:rPr lang="en-US" sz="2000" u="none" strike="noStrike">
                          <a:effectLst/>
                        </a:rPr>
                        <a:t>Class</a:t>
                      </a:r>
                      <a:endParaRPr lang="en-US" sz="20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000" u="none" strike="noStrike" dirty="0">
                          <a:effectLst/>
                        </a:rPr>
                        <a:t>Subject</a:t>
                      </a:r>
                      <a:endParaRPr lang="en-US" sz="20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488848224"/>
                  </a:ext>
                </a:extLst>
              </a:tr>
              <a:tr h="385813">
                <a:tc>
                  <a:txBody>
                    <a:bodyPr/>
                    <a:lstStyle/>
                    <a:p>
                      <a:pPr algn="ctr" fontAlgn="b"/>
                      <a:r>
                        <a:rPr lang="en-US" sz="2000" u="none" strike="noStrike">
                          <a:effectLst/>
                        </a:rPr>
                        <a:t>0</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000" u="none" strike="noStrike">
                          <a:effectLst/>
                        </a:rPr>
                        <a:t>Intro class at USU</a:t>
                      </a:r>
                      <a:endParaRPr lang="en-US" sz="20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225268385"/>
                  </a:ext>
                </a:extLst>
              </a:tr>
              <a:tr h="385813">
                <a:tc>
                  <a:txBody>
                    <a:bodyPr/>
                    <a:lstStyle/>
                    <a:p>
                      <a:pPr algn="ctr" fontAlgn="b"/>
                      <a:r>
                        <a:rPr lang="en-US" sz="2000" u="none" strike="noStrike">
                          <a:effectLst/>
                        </a:rPr>
                        <a:t>1</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000" u="none" strike="noStrike" dirty="0">
                          <a:effectLst/>
                        </a:rPr>
                        <a:t>Introduction to GIS in Water Resources</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230512855"/>
                  </a:ext>
                </a:extLst>
              </a:tr>
              <a:tr h="385813">
                <a:tc>
                  <a:txBody>
                    <a:bodyPr/>
                    <a:lstStyle/>
                    <a:p>
                      <a:pPr algn="ctr" fontAlgn="b"/>
                      <a:r>
                        <a:rPr lang="en-US" sz="2000" u="none" strike="noStrike">
                          <a:effectLst/>
                        </a:rPr>
                        <a:t>2</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000" u="none" strike="noStrike">
                          <a:effectLst/>
                        </a:rPr>
                        <a:t>Introduction to ArcGIS</a:t>
                      </a:r>
                      <a:endParaRPr lang="en-US" sz="20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238731852"/>
                  </a:ext>
                </a:extLst>
              </a:tr>
              <a:tr h="385813">
                <a:tc>
                  <a:txBody>
                    <a:bodyPr/>
                    <a:lstStyle/>
                    <a:p>
                      <a:pPr algn="ctr" fontAlgn="b"/>
                      <a:r>
                        <a:rPr lang="en-US" sz="2000" u="none" strike="noStrike">
                          <a:effectLst/>
                        </a:rPr>
                        <a:t>3</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000" u="none" strike="noStrike" dirty="0">
                          <a:effectLst/>
                        </a:rPr>
                        <a:t>Exercise 1: Introduction to ArcGIS</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560448043"/>
                  </a:ext>
                </a:extLst>
              </a:tr>
            </a:tbl>
          </a:graphicData>
        </a:graphic>
      </p:graphicFrame>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1747" y="1219199"/>
            <a:ext cx="4258085" cy="5510463"/>
          </a:xfrm>
          <a:prstGeom prst="rect">
            <a:avLst/>
          </a:prstGeom>
          <a:ln w="3175">
            <a:solidFill>
              <a:schemeClr val="bg1">
                <a:lumMod val="65000"/>
              </a:schemeClr>
            </a:solidFill>
          </a:ln>
        </p:spPr>
      </p:pic>
      <p:sp>
        <p:nvSpPr>
          <p:cNvPr id="10" name="TextBox 9"/>
          <p:cNvSpPr txBox="1"/>
          <p:nvPr/>
        </p:nvSpPr>
        <p:spPr>
          <a:xfrm>
            <a:off x="628650" y="4154905"/>
            <a:ext cx="3919287" cy="1569660"/>
          </a:xfrm>
          <a:prstGeom prst="rect">
            <a:avLst/>
          </a:prstGeom>
          <a:noFill/>
        </p:spPr>
        <p:txBody>
          <a:bodyPr wrap="square" rtlCol="0">
            <a:spAutoFit/>
          </a:bodyPr>
          <a:lstStyle/>
          <a:p>
            <a:r>
              <a:rPr lang="en-US" dirty="0" smtClean="0">
                <a:solidFill>
                  <a:prstClr val="black"/>
                </a:solidFill>
              </a:rPr>
              <a:t>Goal: Understand how to use ArcGIS to prepare a map and a chart of observations data at point locations.</a:t>
            </a:r>
            <a:endParaRPr lang="en-US" dirty="0">
              <a:solidFill>
                <a:prstClr val="black"/>
              </a:solidFill>
            </a:endParaRPr>
          </a:p>
        </p:txBody>
      </p:sp>
    </p:spTree>
    <p:extLst>
      <p:ext uri="{BB962C8B-B14F-4D97-AF65-F5344CB8AC3E}">
        <p14:creationId xmlns:p14="http://schemas.microsoft.com/office/powerpoint/2010/main" val="17368838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28650" y="365127"/>
            <a:ext cx="7886700" cy="1043860"/>
          </a:xfrm>
        </p:spPr>
        <p:txBody>
          <a:bodyPr/>
          <a:lstStyle/>
          <a:p>
            <a:r>
              <a:rPr lang="en-US" dirty="0" smtClean="0">
                <a:solidFill>
                  <a:srgbClr val="0070C0"/>
                </a:solidFill>
              </a:rPr>
              <a:t>Exercise 2: Building a Base Map</a:t>
            </a:r>
            <a:endParaRPr lang="en-US" dirty="0">
              <a:solidFill>
                <a:srgbClr val="0070C0"/>
              </a:solidFill>
            </a:endParaRPr>
          </a:p>
        </p:txBody>
      </p:sp>
      <p:sp>
        <p:nvSpPr>
          <p:cNvPr id="10" name="TextBox 9"/>
          <p:cNvSpPr txBox="1"/>
          <p:nvPr/>
        </p:nvSpPr>
        <p:spPr>
          <a:xfrm>
            <a:off x="512930" y="5181599"/>
            <a:ext cx="4416591" cy="1200329"/>
          </a:xfrm>
          <a:prstGeom prst="rect">
            <a:avLst/>
          </a:prstGeom>
          <a:noFill/>
        </p:spPr>
        <p:txBody>
          <a:bodyPr wrap="square" rtlCol="0">
            <a:spAutoFit/>
          </a:bodyPr>
          <a:lstStyle/>
          <a:p>
            <a:r>
              <a:rPr lang="en-US" dirty="0" smtClean="0">
                <a:solidFill>
                  <a:prstClr val="black"/>
                </a:solidFill>
              </a:rPr>
              <a:t>Goal: Create a geospatial database for a particular watershed as a collection of thematic layers</a:t>
            </a:r>
            <a:endParaRPr lang="en-US" dirty="0">
              <a:solidFill>
                <a:prstClr val="black"/>
              </a:solidFill>
            </a:endParaRPr>
          </a:p>
        </p:txBody>
      </p:sp>
      <p:graphicFrame>
        <p:nvGraphicFramePr>
          <p:cNvPr id="2" name="Table 1"/>
          <p:cNvGraphicFramePr>
            <a:graphicFrameLocks noGrp="1"/>
          </p:cNvGraphicFramePr>
          <p:nvPr>
            <p:extLst/>
          </p:nvPr>
        </p:nvGraphicFramePr>
        <p:xfrm>
          <a:off x="115303" y="1586415"/>
          <a:ext cx="5211847" cy="1219200"/>
        </p:xfrm>
        <a:graphic>
          <a:graphicData uri="http://schemas.openxmlformats.org/drawingml/2006/table">
            <a:tbl>
              <a:tblPr>
                <a:tableStyleId>{5C22544A-7EE6-4342-B048-85BDC9FD1C3A}</a:tableStyleId>
              </a:tblPr>
              <a:tblGrid>
                <a:gridCol w="820226">
                  <a:extLst>
                    <a:ext uri="{9D8B030D-6E8A-4147-A177-3AD203B41FA5}">
                      <a16:colId xmlns:a16="http://schemas.microsoft.com/office/drawing/2014/main" xmlns="" val="3552338352"/>
                    </a:ext>
                  </a:extLst>
                </a:gridCol>
                <a:gridCol w="4391621">
                  <a:extLst>
                    <a:ext uri="{9D8B030D-6E8A-4147-A177-3AD203B41FA5}">
                      <a16:colId xmlns:a16="http://schemas.microsoft.com/office/drawing/2014/main" xmlns="" val="3446200683"/>
                    </a:ext>
                  </a:extLst>
                </a:gridCol>
              </a:tblGrid>
              <a:tr h="182880">
                <a:tc>
                  <a:txBody>
                    <a:bodyPr/>
                    <a:lstStyle/>
                    <a:p>
                      <a:pPr algn="ctr" fontAlgn="b"/>
                      <a:r>
                        <a:rPr lang="en-US" sz="1800" b="0" i="0" u="none" strike="noStrike" dirty="0">
                          <a:solidFill>
                            <a:srgbClr val="000000"/>
                          </a:solidFill>
                          <a:effectLst/>
                          <a:latin typeface="Calibri" panose="020F0502020204030204" pitchFamily="34" charset="0"/>
                        </a:rPr>
                        <a:t>Class</a:t>
                      </a:r>
                    </a:p>
                  </a:txBody>
                  <a:tcPr marL="7620" marR="7620" marT="7620" marB="0" anchor="b"/>
                </a:tc>
                <a:tc>
                  <a:txBody>
                    <a:bodyPr/>
                    <a:lstStyle/>
                    <a:p>
                      <a:pPr algn="l" fontAlgn="b"/>
                      <a:r>
                        <a:rPr lang="en-US" sz="1800" b="0" i="0" u="none" strike="noStrike" dirty="0">
                          <a:solidFill>
                            <a:srgbClr val="000000"/>
                          </a:solidFill>
                          <a:effectLst/>
                          <a:latin typeface="Calibri" panose="020F0502020204030204" pitchFamily="34" charset="0"/>
                        </a:rPr>
                        <a:t>Subject</a:t>
                      </a:r>
                    </a:p>
                  </a:txBody>
                  <a:tcPr marL="7620" marR="7620" marT="7620" marB="0" anchor="b"/>
                </a:tc>
                <a:extLst>
                  <a:ext uri="{0D108BD9-81ED-4DB2-BD59-A6C34878D82A}">
                    <a16:rowId xmlns:a16="http://schemas.microsoft.com/office/drawing/2014/main" xmlns="" val="3746820443"/>
                  </a:ext>
                </a:extLst>
              </a:tr>
              <a:tr h="182880">
                <a:tc>
                  <a:txBody>
                    <a:bodyPr/>
                    <a:lstStyle/>
                    <a:p>
                      <a:pPr algn="ctr" fontAlgn="b"/>
                      <a:r>
                        <a:rPr lang="en-US" sz="2000" u="none" strike="noStrike">
                          <a:effectLst/>
                        </a:rPr>
                        <a:t>4</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000" u="none" strike="noStrike" dirty="0">
                          <a:effectLst/>
                        </a:rPr>
                        <a:t>Data Sources for GIS in Water Resources</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4126182257"/>
                  </a:ext>
                </a:extLst>
              </a:tr>
              <a:tr h="182880">
                <a:tc>
                  <a:txBody>
                    <a:bodyPr/>
                    <a:lstStyle/>
                    <a:p>
                      <a:pPr algn="ctr" fontAlgn="b"/>
                      <a:r>
                        <a:rPr lang="en-US" sz="2000" u="none" strike="noStrike">
                          <a:effectLst/>
                        </a:rPr>
                        <a:t>5</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000" u="none" strike="noStrike">
                          <a:effectLst/>
                        </a:rPr>
                        <a:t>Map Projections and Coordinate Systems </a:t>
                      </a:r>
                      <a:endParaRPr lang="en-US" sz="20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2296640482"/>
                  </a:ext>
                </a:extLst>
              </a:tr>
              <a:tr h="182880">
                <a:tc>
                  <a:txBody>
                    <a:bodyPr/>
                    <a:lstStyle/>
                    <a:p>
                      <a:pPr algn="ctr" fontAlgn="b"/>
                      <a:r>
                        <a:rPr lang="en-US" sz="2000" u="none" strike="noStrike">
                          <a:effectLst/>
                        </a:rPr>
                        <a:t>6</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000" u="none" strike="noStrike" dirty="0">
                          <a:effectLst/>
                        </a:rPr>
                        <a:t>Exercise 2: Building a base map.</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191906669"/>
                  </a:ext>
                </a:extLst>
              </a:tr>
            </a:tbl>
          </a:graphicData>
        </a:graphic>
      </p:graphicFrame>
      <p:pic>
        <p:nvPicPr>
          <p:cNvPr id="3" name="Picture 2"/>
          <p:cNvPicPr>
            <a:picLocks noChangeAspect="1"/>
          </p:cNvPicPr>
          <p:nvPr/>
        </p:nvPicPr>
        <p:blipFill>
          <a:blip r:embed="rId2"/>
          <a:stretch>
            <a:fillRect/>
          </a:stretch>
        </p:blipFill>
        <p:spPr>
          <a:xfrm>
            <a:off x="1139991" y="2918875"/>
            <a:ext cx="3162467" cy="2085295"/>
          </a:xfrm>
          <a:prstGeom prst="rect">
            <a:avLst/>
          </a:prstGeom>
          <a:ln w="3175">
            <a:solidFill>
              <a:schemeClr val="bg1">
                <a:lumMod val="65000"/>
              </a:schemeClr>
            </a:solidFill>
          </a:ln>
        </p:spPr>
      </p:pic>
      <p:sp>
        <p:nvSpPr>
          <p:cNvPr id="5" name="TextBox 4"/>
          <p:cNvSpPr txBox="1"/>
          <p:nvPr/>
        </p:nvSpPr>
        <p:spPr>
          <a:xfrm>
            <a:off x="6351842" y="1229024"/>
            <a:ext cx="2154757" cy="461665"/>
          </a:xfrm>
          <a:prstGeom prst="rect">
            <a:avLst/>
          </a:prstGeom>
          <a:noFill/>
        </p:spPr>
        <p:txBody>
          <a:bodyPr wrap="none" rtlCol="0">
            <a:spAutoFit/>
          </a:bodyPr>
          <a:lstStyle/>
          <a:p>
            <a:r>
              <a:rPr lang="en-US" dirty="0" smtClean="0">
                <a:solidFill>
                  <a:prstClr val="black"/>
                </a:solidFill>
              </a:rPr>
              <a:t>Thematic layers</a:t>
            </a:r>
            <a:endParaRPr lang="en-US" dirty="0">
              <a:solidFill>
                <a:prstClr val="black"/>
              </a:solidFill>
            </a:endParaRPr>
          </a:p>
        </p:txBody>
      </p:sp>
      <p:sp>
        <p:nvSpPr>
          <p:cNvPr id="6" name="TextBox 5"/>
          <p:cNvSpPr txBox="1"/>
          <p:nvPr/>
        </p:nvSpPr>
        <p:spPr>
          <a:xfrm>
            <a:off x="1339516" y="4275221"/>
            <a:ext cx="1646605" cy="338554"/>
          </a:xfrm>
          <a:prstGeom prst="rect">
            <a:avLst/>
          </a:prstGeom>
          <a:noFill/>
        </p:spPr>
        <p:txBody>
          <a:bodyPr wrap="none" rtlCol="0">
            <a:spAutoFit/>
          </a:bodyPr>
          <a:lstStyle/>
          <a:p>
            <a:r>
              <a:rPr lang="en-US" sz="1600" dirty="0" smtClean="0">
                <a:solidFill>
                  <a:prstClr val="black"/>
                </a:solidFill>
              </a:rPr>
              <a:t>San Marcos basin</a:t>
            </a:r>
            <a:endParaRPr lang="en-US" sz="1600" dirty="0">
              <a:solidFill>
                <a:prstClr val="black"/>
              </a:solidFill>
            </a:endParaRPr>
          </a:p>
        </p:txBody>
      </p:sp>
      <p:pic>
        <p:nvPicPr>
          <p:cNvPr id="9" name="Picture 4"/>
          <p:cNvPicPr>
            <a:picLocks noChangeAspect="1" noChangeArrowheads="1"/>
          </p:cNvPicPr>
          <p:nvPr/>
        </p:nvPicPr>
        <p:blipFill>
          <a:blip r:embed="rId3" cstate="print"/>
          <a:srcRect/>
          <a:stretch>
            <a:fillRect/>
          </a:stretch>
        </p:blipFill>
        <p:spPr bwMode="auto">
          <a:xfrm>
            <a:off x="5416373" y="1799848"/>
            <a:ext cx="3543310" cy="4323347"/>
          </a:xfrm>
          <a:prstGeom prst="rect">
            <a:avLst/>
          </a:prstGeom>
          <a:noFill/>
          <a:ln w="9525">
            <a:noFill/>
            <a:miter lim="800000"/>
            <a:headEnd/>
            <a:tailEnd/>
          </a:ln>
        </p:spPr>
      </p:pic>
    </p:spTree>
    <p:extLst>
      <p:ext uri="{BB962C8B-B14F-4D97-AF65-F5344CB8AC3E}">
        <p14:creationId xmlns:p14="http://schemas.microsoft.com/office/powerpoint/2010/main" val="37723976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28650" y="365126"/>
            <a:ext cx="7886700" cy="964705"/>
          </a:xfrm>
        </p:spPr>
        <p:txBody>
          <a:bodyPr/>
          <a:lstStyle/>
          <a:p>
            <a:r>
              <a:rPr lang="en-US" dirty="0" smtClean="0">
                <a:solidFill>
                  <a:srgbClr val="0070C0"/>
                </a:solidFill>
              </a:rPr>
              <a:t>Exercise 3: Spatial Analysis</a:t>
            </a:r>
            <a:endParaRPr lang="en-US" dirty="0">
              <a:solidFill>
                <a:srgbClr val="0070C0"/>
              </a:solidFill>
            </a:endParaRPr>
          </a:p>
        </p:txBody>
      </p:sp>
      <p:graphicFrame>
        <p:nvGraphicFramePr>
          <p:cNvPr id="8" name="Table 7"/>
          <p:cNvGraphicFramePr>
            <a:graphicFrameLocks noGrp="1"/>
          </p:cNvGraphicFramePr>
          <p:nvPr>
            <p:extLst/>
          </p:nvPr>
        </p:nvGraphicFramePr>
        <p:xfrm>
          <a:off x="0" y="1596271"/>
          <a:ext cx="4955062" cy="1327886"/>
        </p:xfrm>
        <a:graphic>
          <a:graphicData uri="http://schemas.openxmlformats.org/drawingml/2006/table">
            <a:tbl>
              <a:tblPr>
                <a:tableStyleId>{5C22544A-7EE6-4342-B048-85BDC9FD1C3A}</a:tableStyleId>
              </a:tblPr>
              <a:tblGrid>
                <a:gridCol w="779813">
                  <a:extLst>
                    <a:ext uri="{9D8B030D-6E8A-4147-A177-3AD203B41FA5}">
                      <a16:colId xmlns:a16="http://schemas.microsoft.com/office/drawing/2014/main" xmlns="" val="687951987"/>
                    </a:ext>
                  </a:extLst>
                </a:gridCol>
                <a:gridCol w="4175249">
                  <a:extLst>
                    <a:ext uri="{9D8B030D-6E8A-4147-A177-3AD203B41FA5}">
                      <a16:colId xmlns:a16="http://schemas.microsoft.com/office/drawing/2014/main" xmlns="" val="3231662152"/>
                    </a:ext>
                  </a:extLst>
                </a:gridCol>
              </a:tblGrid>
              <a:tr h="385813">
                <a:tc>
                  <a:txBody>
                    <a:bodyPr/>
                    <a:lstStyle/>
                    <a:p>
                      <a:pPr algn="ctr" fontAlgn="b"/>
                      <a:r>
                        <a:rPr lang="en-US" sz="2000" u="none" strike="noStrike">
                          <a:effectLst/>
                        </a:rPr>
                        <a:t>Class</a:t>
                      </a:r>
                      <a:endParaRPr lang="en-US" sz="20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000" u="none" strike="noStrike" dirty="0">
                          <a:effectLst/>
                        </a:rPr>
                        <a:t>Subject</a:t>
                      </a:r>
                      <a:endParaRPr lang="en-US" sz="20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488848224"/>
                  </a:ext>
                </a:extLst>
              </a:tr>
              <a:tr h="385813">
                <a:tc>
                  <a:txBody>
                    <a:bodyPr/>
                    <a:lstStyle/>
                    <a:p>
                      <a:pPr algn="ctr" fontAlgn="b"/>
                      <a:r>
                        <a:rPr lang="en-US" sz="1800" b="0" i="0" u="none" strike="noStrike" dirty="0">
                          <a:solidFill>
                            <a:srgbClr val="000000"/>
                          </a:solidFill>
                          <a:effectLst/>
                          <a:latin typeface="Calibri" panose="020F0502020204030204" pitchFamily="34" charset="0"/>
                        </a:rPr>
                        <a:t>7</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Spatial Analysis [1 page term project proposal due]</a:t>
                      </a:r>
                    </a:p>
                  </a:txBody>
                  <a:tcPr marL="7620" marR="7620" marT="7620" marB="0" anchor="b"/>
                </a:tc>
                <a:extLst>
                  <a:ext uri="{0D108BD9-81ED-4DB2-BD59-A6C34878D82A}">
                    <a16:rowId xmlns:a16="http://schemas.microsoft.com/office/drawing/2014/main" xmlns="" val="1225268385"/>
                  </a:ext>
                </a:extLst>
              </a:tr>
              <a:tr h="385813">
                <a:tc>
                  <a:txBody>
                    <a:bodyPr/>
                    <a:lstStyle/>
                    <a:p>
                      <a:pPr algn="ctr" fontAlgn="b"/>
                      <a:r>
                        <a:rPr lang="en-US" sz="1800" b="0" i="0" u="none" strike="noStrike">
                          <a:solidFill>
                            <a:srgbClr val="000000"/>
                          </a:solidFill>
                          <a:effectLst/>
                          <a:latin typeface="Calibri" panose="020F0502020204030204" pitchFamily="34" charset="0"/>
                        </a:rPr>
                        <a:t>8</a:t>
                      </a:r>
                    </a:p>
                  </a:txBody>
                  <a:tcPr marL="7620" marR="7620" marT="7620" marB="0" anchor="b"/>
                </a:tc>
                <a:tc>
                  <a:txBody>
                    <a:bodyPr/>
                    <a:lstStyle/>
                    <a:p>
                      <a:pPr algn="l" fontAlgn="b"/>
                      <a:r>
                        <a:rPr lang="en-US" sz="1800" b="0" i="0" u="none" strike="noStrike" dirty="0">
                          <a:solidFill>
                            <a:srgbClr val="000000"/>
                          </a:solidFill>
                          <a:effectLst/>
                          <a:latin typeface="Calibri" panose="020F0502020204030204" pitchFamily="34" charset="0"/>
                        </a:rPr>
                        <a:t>Exercise 3: Spatial analysis in Hydrology</a:t>
                      </a:r>
                    </a:p>
                  </a:txBody>
                  <a:tcPr marL="7620" marR="7620" marT="7620" marB="0" anchor="b"/>
                </a:tc>
                <a:extLst>
                  <a:ext uri="{0D108BD9-81ED-4DB2-BD59-A6C34878D82A}">
                    <a16:rowId xmlns:a16="http://schemas.microsoft.com/office/drawing/2014/main" xmlns="" val="230512855"/>
                  </a:ext>
                </a:extLst>
              </a:tr>
            </a:tbl>
          </a:graphicData>
        </a:graphic>
      </p:graphicFrame>
      <p:sp>
        <p:nvSpPr>
          <p:cNvPr id="10" name="TextBox 9"/>
          <p:cNvSpPr txBox="1"/>
          <p:nvPr/>
        </p:nvSpPr>
        <p:spPr>
          <a:xfrm>
            <a:off x="517887" y="3225330"/>
            <a:ext cx="3919287" cy="1200329"/>
          </a:xfrm>
          <a:prstGeom prst="rect">
            <a:avLst/>
          </a:prstGeom>
          <a:noFill/>
        </p:spPr>
        <p:txBody>
          <a:bodyPr wrap="square" rtlCol="0">
            <a:spAutoFit/>
          </a:bodyPr>
          <a:lstStyle/>
          <a:p>
            <a:r>
              <a:rPr lang="en-US" dirty="0" smtClean="0">
                <a:solidFill>
                  <a:prstClr val="black"/>
                </a:solidFill>
              </a:rPr>
              <a:t>Goal: Analysis of raster data representing spatially continuous surfaces</a:t>
            </a:r>
            <a:endParaRPr lang="en-US" dirty="0">
              <a:solidFill>
                <a:prstClr val="black"/>
              </a:solidFill>
            </a:endParaRPr>
          </a:p>
        </p:txBody>
      </p:sp>
      <p:pic>
        <p:nvPicPr>
          <p:cNvPr id="2" name="Picture 1"/>
          <p:cNvPicPr>
            <a:picLocks noChangeAspect="1"/>
          </p:cNvPicPr>
          <p:nvPr/>
        </p:nvPicPr>
        <p:blipFill>
          <a:blip r:embed="rId2"/>
          <a:stretch>
            <a:fillRect/>
          </a:stretch>
        </p:blipFill>
        <p:spPr>
          <a:xfrm>
            <a:off x="5125453" y="1596271"/>
            <a:ext cx="3632283" cy="2541830"/>
          </a:xfrm>
          <a:prstGeom prst="rect">
            <a:avLst/>
          </a:prstGeom>
          <a:ln w="3175">
            <a:solidFill>
              <a:schemeClr val="bg1">
                <a:lumMod val="65000"/>
              </a:schemeClr>
            </a:solidFill>
          </a:ln>
        </p:spPr>
      </p:pic>
      <p:sp>
        <p:nvSpPr>
          <p:cNvPr id="3" name="TextBox 2"/>
          <p:cNvSpPr txBox="1"/>
          <p:nvPr/>
        </p:nvSpPr>
        <p:spPr>
          <a:xfrm>
            <a:off x="5243601" y="3225330"/>
            <a:ext cx="2031325" cy="646331"/>
          </a:xfrm>
          <a:prstGeom prst="rect">
            <a:avLst/>
          </a:prstGeom>
          <a:noFill/>
        </p:spPr>
        <p:txBody>
          <a:bodyPr wrap="none" rtlCol="0">
            <a:spAutoFit/>
          </a:bodyPr>
          <a:lstStyle/>
          <a:p>
            <a:pPr algn="ctr"/>
            <a:r>
              <a:rPr lang="en-US" sz="1800" dirty="0" smtClean="0">
                <a:solidFill>
                  <a:prstClr val="black"/>
                </a:solidFill>
              </a:rPr>
              <a:t>Rainfall map of the </a:t>
            </a:r>
          </a:p>
          <a:p>
            <a:pPr algn="ctr"/>
            <a:r>
              <a:rPr lang="en-US" sz="1800" dirty="0" smtClean="0">
                <a:solidFill>
                  <a:prstClr val="black"/>
                </a:solidFill>
              </a:rPr>
              <a:t>San Marcos basin</a:t>
            </a:r>
            <a:endParaRPr lang="en-US" sz="1800" dirty="0">
              <a:solidFill>
                <a:prstClr val="black"/>
              </a:solidFill>
            </a:endParaRPr>
          </a:p>
        </p:txBody>
      </p:sp>
      <p:pic>
        <p:nvPicPr>
          <p:cNvPr id="4" name="Picture 3"/>
          <p:cNvPicPr>
            <a:picLocks noChangeAspect="1"/>
          </p:cNvPicPr>
          <p:nvPr/>
        </p:nvPicPr>
        <p:blipFill>
          <a:blip r:embed="rId3"/>
          <a:stretch>
            <a:fillRect/>
          </a:stretch>
        </p:blipFill>
        <p:spPr>
          <a:xfrm>
            <a:off x="3822357" y="4738359"/>
            <a:ext cx="5047220" cy="1738254"/>
          </a:xfrm>
          <a:prstGeom prst="rect">
            <a:avLst/>
          </a:prstGeom>
          <a:ln w="3175">
            <a:solidFill>
              <a:schemeClr val="bg1">
                <a:lumMod val="65000"/>
              </a:schemeClr>
            </a:solidFill>
          </a:ln>
        </p:spPr>
      </p:pic>
      <p:sp>
        <p:nvSpPr>
          <p:cNvPr id="5" name="TextBox 4"/>
          <p:cNvSpPr txBox="1"/>
          <p:nvPr/>
        </p:nvSpPr>
        <p:spPr>
          <a:xfrm>
            <a:off x="4094205" y="5870529"/>
            <a:ext cx="1537600" cy="369332"/>
          </a:xfrm>
          <a:prstGeom prst="rect">
            <a:avLst/>
          </a:prstGeom>
          <a:noFill/>
        </p:spPr>
        <p:txBody>
          <a:bodyPr wrap="none" rtlCol="0">
            <a:spAutoFit/>
          </a:bodyPr>
          <a:lstStyle/>
          <a:p>
            <a:r>
              <a:rPr lang="en-US" sz="1800" dirty="0" smtClean="0">
                <a:solidFill>
                  <a:prstClr val="black"/>
                </a:solidFill>
              </a:rPr>
              <a:t>Model Builder</a:t>
            </a:r>
            <a:endParaRPr lang="en-US" sz="1800" dirty="0">
              <a:solidFill>
                <a:prstClr val="black"/>
              </a:solidFill>
            </a:endParaRPr>
          </a:p>
        </p:txBody>
      </p:sp>
      <p:pic>
        <p:nvPicPr>
          <p:cNvPr id="6" name="Picture 5"/>
          <p:cNvPicPr>
            <a:picLocks noChangeAspect="1"/>
          </p:cNvPicPr>
          <p:nvPr/>
        </p:nvPicPr>
        <p:blipFill>
          <a:blip r:embed="rId4"/>
          <a:stretch>
            <a:fillRect/>
          </a:stretch>
        </p:blipFill>
        <p:spPr>
          <a:xfrm>
            <a:off x="450088" y="4554779"/>
            <a:ext cx="3043270" cy="1921834"/>
          </a:xfrm>
          <a:prstGeom prst="rect">
            <a:avLst/>
          </a:prstGeom>
          <a:ln w="3175">
            <a:solidFill>
              <a:schemeClr val="bg1">
                <a:lumMod val="65000"/>
              </a:schemeClr>
            </a:solidFill>
          </a:ln>
        </p:spPr>
      </p:pic>
      <p:sp>
        <p:nvSpPr>
          <p:cNvPr id="11" name="TextBox 10"/>
          <p:cNvSpPr txBox="1"/>
          <p:nvPr/>
        </p:nvSpPr>
        <p:spPr>
          <a:xfrm>
            <a:off x="879541" y="5732029"/>
            <a:ext cx="1441420" cy="646331"/>
          </a:xfrm>
          <a:prstGeom prst="rect">
            <a:avLst/>
          </a:prstGeom>
          <a:noFill/>
        </p:spPr>
        <p:txBody>
          <a:bodyPr wrap="none" rtlCol="0">
            <a:spAutoFit/>
          </a:bodyPr>
          <a:lstStyle/>
          <a:p>
            <a:pPr algn="ctr"/>
            <a:r>
              <a:rPr lang="en-US" sz="1800" dirty="0" smtClean="0">
                <a:solidFill>
                  <a:srgbClr val="FFFF00"/>
                </a:solidFill>
              </a:rPr>
              <a:t>Land surface </a:t>
            </a:r>
          </a:p>
          <a:p>
            <a:pPr algn="ctr"/>
            <a:r>
              <a:rPr lang="en-US" sz="1800" dirty="0" smtClean="0">
                <a:solidFill>
                  <a:srgbClr val="FFFF00"/>
                </a:solidFill>
              </a:rPr>
              <a:t>topography</a:t>
            </a:r>
            <a:endParaRPr lang="en-US" sz="1800" dirty="0">
              <a:solidFill>
                <a:srgbClr val="FFFF00"/>
              </a:solidFill>
            </a:endParaRPr>
          </a:p>
        </p:txBody>
      </p:sp>
    </p:spTree>
    <p:extLst>
      <p:ext uri="{BB962C8B-B14F-4D97-AF65-F5344CB8AC3E}">
        <p14:creationId xmlns:p14="http://schemas.microsoft.com/office/powerpoint/2010/main" val="561275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598508" y="1568714"/>
            <a:ext cx="1672062" cy="2315778"/>
          </a:xfrm>
          <a:prstGeom prst="rect">
            <a:avLst/>
          </a:prstGeom>
        </p:spPr>
      </p:pic>
      <p:sp>
        <p:nvSpPr>
          <p:cNvPr id="7" name="Title 6"/>
          <p:cNvSpPr>
            <a:spLocks noGrp="1"/>
          </p:cNvSpPr>
          <p:nvPr>
            <p:ph type="title"/>
          </p:nvPr>
        </p:nvSpPr>
        <p:spPr>
          <a:xfrm>
            <a:off x="628650" y="365127"/>
            <a:ext cx="7886700" cy="998306"/>
          </a:xfrm>
        </p:spPr>
        <p:txBody>
          <a:bodyPr/>
          <a:lstStyle/>
          <a:p>
            <a:r>
              <a:rPr lang="en-US" dirty="0" smtClean="0">
                <a:solidFill>
                  <a:srgbClr val="0070C0"/>
                </a:solidFill>
              </a:rPr>
              <a:t>Exercise 4: Watershed and Stream Network Delineation</a:t>
            </a:r>
            <a:endParaRPr lang="en-US" dirty="0">
              <a:solidFill>
                <a:srgbClr val="0070C0"/>
              </a:solidFill>
            </a:endParaRPr>
          </a:p>
        </p:txBody>
      </p:sp>
      <p:sp>
        <p:nvSpPr>
          <p:cNvPr id="10" name="TextBox 9"/>
          <p:cNvSpPr txBox="1"/>
          <p:nvPr/>
        </p:nvSpPr>
        <p:spPr>
          <a:xfrm>
            <a:off x="512930" y="5181599"/>
            <a:ext cx="4709859" cy="1200329"/>
          </a:xfrm>
          <a:prstGeom prst="rect">
            <a:avLst/>
          </a:prstGeom>
          <a:noFill/>
        </p:spPr>
        <p:txBody>
          <a:bodyPr wrap="square" rtlCol="0">
            <a:spAutoFit/>
          </a:bodyPr>
          <a:lstStyle/>
          <a:p>
            <a:r>
              <a:rPr lang="en-US" dirty="0" smtClean="0">
                <a:solidFill>
                  <a:prstClr val="black"/>
                </a:solidFill>
              </a:rPr>
              <a:t>Goal: Create a detailed set of watershed and stream network features from a raster terrain model</a:t>
            </a:r>
            <a:endParaRPr lang="en-US" dirty="0">
              <a:solidFill>
                <a:prstClr val="black"/>
              </a:solidFill>
            </a:endParaRPr>
          </a:p>
        </p:txBody>
      </p:sp>
      <p:graphicFrame>
        <p:nvGraphicFramePr>
          <p:cNvPr id="2" name="Table 1"/>
          <p:cNvGraphicFramePr>
            <a:graphicFrameLocks noGrp="1"/>
          </p:cNvGraphicFramePr>
          <p:nvPr>
            <p:extLst/>
          </p:nvPr>
        </p:nvGraphicFramePr>
        <p:xfrm>
          <a:off x="115303" y="1586415"/>
          <a:ext cx="5211847" cy="1676400"/>
        </p:xfrm>
        <a:graphic>
          <a:graphicData uri="http://schemas.openxmlformats.org/drawingml/2006/table">
            <a:tbl>
              <a:tblPr>
                <a:tableStyleId>{5C22544A-7EE6-4342-B048-85BDC9FD1C3A}</a:tableStyleId>
              </a:tblPr>
              <a:tblGrid>
                <a:gridCol w="820226">
                  <a:extLst>
                    <a:ext uri="{9D8B030D-6E8A-4147-A177-3AD203B41FA5}">
                      <a16:colId xmlns:a16="http://schemas.microsoft.com/office/drawing/2014/main" xmlns="" val="3552338352"/>
                    </a:ext>
                  </a:extLst>
                </a:gridCol>
                <a:gridCol w="4391621">
                  <a:extLst>
                    <a:ext uri="{9D8B030D-6E8A-4147-A177-3AD203B41FA5}">
                      <a16:colId xmlns:a16="http://schemas.microsoft.com/office/drawing/2014/main" xmlns="" val="3446200683"/>
                    </a:ext>
                  </a:extLst>
                </a:gridCol>
              </a:tblGrid>
              <a:tr h="182880">
                <a:tc>
                  <a:txBody>
                    <a:bodyPr/>
                    <a:lstStyle/>
                    <a:p>
                      <a:pPr algn="ctr" fontAlgn="b"/>
                      <a:r>
                        <a:rPr lang="en-US" sz="1800" b="0" i="0" u="none" strike="noStrike" dirty="0">
                          <a:solidFill>
                            <a:srgbClr val="000000"/>
                          </a:solidFill>
                          <a:effectLst/>
                          <a:latin typeface="Calibri" panose="020F0502020204030204" pitchFamily="34" charset="0"/>
                        </a:rPr>
                        <a:t>Class</a:t>
                      </a:r>
                    </a:p>
                  </a:txBody>
                  <a:tcPr marL="7620" marR="7620" marT="7620" marB="0" anchor="b"/>
                </a:tc>
                <a:tc>
                  <a:txBody>
                    <a:bodyPr/>
                    <a:lstStyle/>
                    <a:p>
                      <a:pPr algn="l" fontAlgn="b"/>
                      <a:r>
                        <a:rPr lang="en-US" sz="1800" b="0" i="0" u="none" strike="noStrike" dirty="0">
                          <a:solidFill>
                            <a:srgbClr val="000000"/>
                          </a:solidFill>
                          <a:effectLst/>
                          <a:latin typeface="Calibri" panose="020F0502020204030204" pitchFamily="34" charset="0"/>
                        </a:rPr>
                        <a:t>Subject</a:t>
                      </a:r>
                    </a:p>
                  </a:txBody>
                  <a:tcPr marL="7620" marR="7620" marT="7620" marB="0" anchor="b"/>
                </a:tc>
                <a:extLst>
                  <a:ext uri="{0D108BD9-81ED-4DB2-BD59-A6C34878D82A}">
                    <a16:rowId xmlns:a16="http://schemas.microsoft.com/office/drawing/2014/main" xmlns="" val="3746820443"/>
                  </a:ext>
                </a:extLst>
              </a:tr>
              <a:tr h="182880">
                <a:tc>
                  <a:txBody>
                    <a:bodyPr/>
                    <a:lstStyle/>
                    <a:p>
                      <a:pPr algn="ctr" fontAlgn="b"/>
                      <a:r>
                        <a:rPr lang="en-US" sz="1800" b="0" i="0" u="none" strike="noStrike">
                          <a:solidFill>
                            <a:srgbClr val="000000"/>
                          </a:solidFill>
                          <a:effectLst/>
                          <a:latin typeface="Calibri" panose="020F0502020204030204" pitchFamily="34" charset="0"/>
                        </a:rPr>
                        <a:t>9</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Digital Elevation Model Watershed and Stream Network Delineation</a:t>
                      </a:r>
                    </a:p>
                  </a:txBody>
                  <a:tcPr marL="7620" marR="7620" marT="7620" marB="0" anchor="b"/>
                </a:tc>
                <a:extLst>
                  <a:ext uri="{0D108BD9-81ED-4DB2-BD59-A6C34878D82A}">
                    <a16:rowId xmlns:a16="http://schemas.microsoft.com/office/drawing/2014/main" xmlns="" val="4126182257"/>
                  </a:ext>
                </a:extLst>
              </a:tr>
              <a:tr h="182880">
                <a:tc>
                  <a:txBody>
                    <a:bodyPr/>
                    <a:lstStyle/>
                    <a:p>
                      <a:pPr algn="ctr" fontAlgn="b"/>
                      <a:r>
                        <a:rPr lang="en-US" sz="1800" b="0" i="0" u="none" strike="noStrike">
                          <a:solidFill>
                            <a:srgbClr val="000000"/>
                          </a:solidFill>
                          <a:effectLst/>
                          <a:latin typeface="Calibri" panose="020F0502020204030204" pitchFamily="34" charset="0"/>
                        </a:rPr>
                        <a:t>10</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Extended Hydrologic Terrain Analysis</a:t>
                      </a:r>
                    </a:p>
                  </a:txBody>
                  <a:tcPr marL="7620" marR="7620" marT="7620" marB="0" anchor="b"/>
                </a:tc>
                <a:extLst>
                  <a:ext uri="{0D108BD9-81ED-4DB2-BD59-A6C34878D82A}">
                    <a16:rowId xmlns:a16="http://schemas.microsoft.com/office/drawing/2014/main" xmlns="" val="2296640482"/>
                  </a:ext>
                </a:extLst>
              </a:tr>
              <a:tr h="182880">
                <a:tc>
                  <a:txBody>
                    <a:bodyPr/>
                    <a:lstStyle/>
                    <a:p>
                      <a:pPr algn="ctr" fontAlgn="b"/>
                      <a:r>
                        <a:rPr lang="en-US" sz="1800" b="0" i="0" u="none" strike="noStrike">
                          <a:solidFill>
                            <a:srgbClr val="000000"/>
                          </a:solidFill>
                          <a:effectLst/>
                          <a:latin typeface="Calibri" panose="020F0502020204030204" pitchFamily="34" charset="0"/>
                        </a:rPr>
                        <a:t>11</a:t>
                      </a:r>
                    </a:p>
                  </a:txBody>
                  <a:tcPr marL="7620" marR="7620" marT="7620" marB="0" anchor="b"/>
                </a:tc>
                <a:tc>
                  <a:txBody>
                    <a:bodyPr/>
                    <a:lstStyle/>
                    <a:p>
                      <a:pPr algn="l" fontAlgn="b"/>
                      <a:r>
                        <a:rPr lang="en-US" sz="1800" b="0" i="0" u="none" strike="noStrike" dirty="0">
                          <a:solidFill>
                            <a:srgbClr val="000000"/>
                          </a:solidFill>
                          <a:effectLst/>
                          <a:latin typeface="Calibri" panose="020F0502020204030204" pitchFamily="34" charset="0"/>
                        </a:rPr>
                        <a:t>Exercise 4. Watershed and Stream Network Delineation</a:t>
                      </a:r>
                    </a:p>
                  </a:txBody>
                  <a:tcPr marL="7620" marR="7620" marT="7620" marB="0" anchor="b"/>
                </a:tc>
                <a:extLst>
                  <a:ext uri="{0D108BD9-81ED-4DB2-BD59-A6C34878D82A}">
                    <a16:rowId xmlns:a16="http://schemas.microsoft.com/office/drawing/2014/main" xmlns="" val="1191906669"/>
                  </a:ext>
                </a:extLst>
              </a:tr>
            </a:tbl>
          </a:graphicData>
        </a:graphic>
      </p:graphicFrame>
      <p:pic>
        <p:nvPicPr>
          <p:cNvPr id="4" name="Picture 3"/>
          <p:cNvPicPr>
            <a:picLocks noChangeAspect="1"/>
          </p:cNvPicPr>
          <p:nvPr/>
        </p:nvPicPr>
        <p:blipFill>
          <a:blip r:embed="rId3"/>
          <a:stretch>
            <a:fillRect/>
          </a:stretch>
        </p:blipFill>
        <p:spPr>
          <a:xfrm>
            <a:off x="6598508" y="3973079"/>
            <a:ext cx="1672062" cy="2417040"/>
          </a:xfrm>
          <a:prstGeom prst="rect">
            <a:avLst/>
          </a:prstGeom>
          <a:ln w="3175">
            <a:solidFill>
              <a:schemeClr val="bg1">
                <a:lumMod val="65000"/>
              </a:schemeClr>
            </a:solidFill>
          </a:ln>
        </p:spPr>
      </p:pic>
      <p:sp>
        <p:nvSpPr>
          <p:cNvPr id="9" name="TextBox 8"/>
          <p:cNvSpPr txBox="1"/>
          <p:nvPr/>
        </p:nvSpPr>
        <p:spPr>
          <a:xfrm>
            <a:off x="6576118" y="1610272"/>
            <a:ext cx="915635" cy="461665"/>
          </a:xfrm>
          <a:prstGeom prst="rect">
            <a:avLst/>
          </a:prstGeom>
          <a:noFill/>
        </p:spPr>
        <p:txBody>
          <a:bodyPr wrap="none" rtlCol="0">
            <a:spAutoFit/>
          </a:bodyPr>
          <a:lstStyle/>
          <a:p>
            <a:r>
              <a:rPr lang="en-US" sz="2000" dirty="0" smtClean="0">
                <a:solidFill>
                  <a:srgbClr val="FFC000"/>
                </a:solidFill>
              </a:rPr>
              <a:t>Raster</a:t>
            </a:r>
            <a:r>
              <a:rPr lang="en-US" dirty="0" smtClean="0">
                <a:solidFill>
                  <a:prstClr val="black"/>
                </a:solidFill>
              </a:rPr>
              <a:t> </a:t>
            </a:r>
          </a:p>
        </p:txBody>
      </p:sp>
      <p:sp>
        <p:nvSpPr>
          <p:cNvPr id="12" name="TextBox 11"/>
          <p:cNvSpPr txBox="1"/>
          <p:nvPr/>
        </p:nvSpPr>
        <p:spPr>
          <a:xfrm>
            <a:off x="6613806" y="3884492"/>
            <a:ext cx="952505" cy="400110"/>
          </a:xfrm>
          <a:prstGeom prst="rect">
            <a:avLst/>
          </a:prstGeom>
          <a:noFill/>
        </p:spPr>
        <p:txBody>
          <a:bodyPr wrap="none" rtlCol="0">
            <a:spAutoFit/>
          </a:bodyPr>
          <a:lstStyle/>
          <a:p>
            <a:r>
              <a:rPr lang="en-US" sz="2000" dirty="0" smtClean="0">
                <a:solidFill>
                  <a:srgbClr val="0070C0"/>
                </a:solidFill>
              </a:rPr>
              <a:t>Feature</a:t>
            </a:r>
            <a:endParaRPr lang="en-US" dirty="0" smtClean="0">
              <a:solidFill>
                <a:prstClr val="black"/>
              </a:solidFill>
            </a:endParaRPr>
          </a:p>
        </p:txBody>
      </p:sp>
      <p:pic>
        <p:nvPicPr>
          <p:cNvPr id="13" name="Picture 12"/>
          <p:cNvPicPr>
            <a:picLocks noChangeAspect="1"/>
          </p:cNvPicPr>
          <p:nvPr/>
        </p:nvPicPr>
        <p:blipFill>
          <a:blip r:embed="rId4"/>
          <a:stretch>
            <a:fillRect/>
          </a:stretch>
        </p:blipFill>
        <p:spPr>
          <a:xfrm>
            <a:off x="878745" y="3558441"/>
            <a:ext cx="3514725" cy="1400175"/>
          </a:xfrm>
          <a:prstGeom prst="rect">
            <a:avLst/>
          </a:prstGeom>
          <a:ln w="3175">
            <a:solidFill>
              <a:schemeClr val="bg1">
                <a:lumMod val="65000"/>
              </a:schemeClr>
            </a:solidFill>
          </a:ln>
        </p:spPr>
      </p:pic>
      <p:sp>
        <p:nvSpPr>
          <p:cNvPr id="14" name="TextBox 13"/>
          <p:cNvSpPr txBox="1"/>
          <p:nvPr/>
        </p:nvSpPr>
        <p:spPr>
          <a:xfrm>
            <a:off x="3072714" y="4415481"/>
            <a:ext cx="3198311" cy="461665"/>
          </a:xfrm>
          <a:prstGeom prst="rect">
            <a:avLst/>
          </a:prstGeom>
          <a:solidFill>
            <a:schemeClr val="bg1"/>
          </a:solidFill>
          <a:ln>
            <a:solidFill>
              <a:schemeClr val="tx1"/>
            </a:solidFill>
          </a:ln>
        </p:spPr>
        <p:txBody>
          <a:bodyPr wrap="none" rtlCol="0">
            <a:spAutoFit/>
          </a:bodyPr>
          <a:lstStyle/>
          <a:p>
            <a:r>
              <a:rPr lang="en-US" dirty="0" smtClean="0">
                <a:solidFill>
                  <a:prstClr val="black"/>
                </a:solidFill>
              </a:rPr>
              <a:t>Online data and services</a:t>
            </a:r>
            <a:endParaRPr lang="en-US" dirty="0">
              <a:solidFill>
                <a:prstClr val="black"/>
              </a:solidFill>
            </a:endParaRPr>
          </a:p>
        </p:txBody>
      </p:sp>
    </p:spTree>
    <p:extLst>
      <p:ext uri="{BB962C8B-B14F-4D97-AF65-F5344CB8AC3E}">
        <p14:creationId xmlns:p14="http://schemas.microsoft.com/office/powerpoint/2010/main" val="3520066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rgbClr val="0070C0"/>
                </a:solidFill>
              </a:rPr>
              <a:t>Midterm Exam</a:t>
            </a:r>
            <a:br>
              <a:rPr lang="en-US" dirty="0" smtClean="0">
                <a:solidFill>
                  <a:srgbClr val="0070C0"/>
                </a:solidFill>
              </a:rPr>
            </a:br>
            <a:r>
              <a:rPr lang="en-US" dirty="0" smtClean="0">
                <a:solidFill>
                  <a:srgbClr val="0070C0"/>
                </a:solidFill>
              </a:rPr>
              <a:t>(Tues Oct 16)</a:t>
            </a:r>
            <a:endParaRPr lang="en-US" dirty="0">
              <a:solidFill>
                <a:srgbClr val="0070C0"/>
              </a:solidFill>
            </a:endParaRPr>
          </a:p>
        </p:txBody>
      </p:sp>
      <p:graphicFrame>
        <p:nvGraphicFramePr>
          <p:cNvPr id="8" name="Table 7"/>
          <p:cNvGraphicFramePr>
            <a:graphicFrameLocks noGrp="1"/>
          </p:cNvGraphicFramePr>
          <p:nvPr>
            <p:extLst/>
          </p:nvPr>
        </p:nvGraphicFramePr>
        <p:xfrm>
          <a:off x="32084" y="1688936"/>
          <a:ext cx="4955062" cy="1945403"/>
        </p:xfrm>
        <a:graphic>
          <a:graphicData uri="http://schemas.openxmlformats.org/drawingml/2006/table">
            <a:tbl>
              <a:tblPr>
                <a:tableStyleId>{5C22544A-7EE6-4342-B048-85BDC9FD1C3A}</a:tableStyleId>
              </a:tblPr>
              <a:tblGrid>
                <a:gridCol w="779813">
                  <a:extLst>
                    <a:ext uri="{9D8B030D-6E8A-4147-A177-3AD203B41FA5}">
                      <a16:colId xmlns:a16="http://schemas.microsoft.com/office/drawing/2014/main" xmlns="" val="687951987"/>
                    </a:ext>
                  </a:extLst>
                </a:gridCol>
                <a:gridCol w="4175249">
                  <a:extLst>
                    <a:ext uri="{9D8B030D-6E8A-4147-A177-3AD203B41FA5}">
                      <a16:colId xmlns:a16="http://schemas.microsoft.com/office/drawing/2014/main" xmlns="" val="3231662152"/>
                    </a:ext>
                  </a:extLst>
                </a:gridCol>
              </a:tblGrid>
              <a:tr h="385813">
                <a:tc>
                  <a:txBody>
                    <a:bodyPr/>
                    <a:lstStyle/>
                    <a:p>
                      <a:pPr algn="ctr" fontAlgn="b"/>
                      <a:r>
                        <a:rPr lang="en-US" sz="2000" u="none" strike="noStrike">
                          <a:effectLst/>
                        </a:rPr>
                        <a:t>Class</a:t>
                      </a:r>
                      <a:endParaRPr lang="en-US" sz="20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000" u="none" strike="noStrike" dirty="0">
                          <a:effectLst/>
                        </a:rPr>
                        <a:t>Subject</a:t>
                      </a:r>
                      <a:endParaRPr lang="en-US" sz="20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488848224"/>
                  </a:ext>
                </a:extLst>
              </a:tr>
              <a:tr h="385813">
                <a:tc>
                  <a:txBody>
                    <a:bodyPr/>
                    <a:lstStyle/>
                    <a:p>
                      <a:pPr algn="ctr" fontAlgn="b"/>
                      <a:r>
                        <a:rPr lang="en-US" sz="1800" b="0" i="0" u="none" strike="noStrike">
                          <a:solidFill>
                            <a:srgbClr val="000000"/>
                          </a:solidFill>
                          <a:effectLst/>
                          <a:latin typeface="Calibri" panose="020F0502020204030204" pitchFamily="34" charset="0"/>
                        </a:rPr>
                        <a:t>12</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National Water Model</a:t>
                      </a:r>
                    </a:p>
                  </a:txBody>
                  <a:tcPr marL="7620" marR="7620" marT="7620" marB="0" anchor="b"/>
                </a:tc>
                <a:extLst>
                  <a:ext uri="{0D108BD9-81ED-4DB2-BD59-A6C34878D82A}">
                    <a16:rowId xmlns:a16="http://schemas.microsoft.com/office/drawing/2014/main" xmlns="" val="1225268385"/>
                  </a:ext>
                </a:extLst>
              </a:tr>
              <a:tr h="385813">
                <a:tc>
                  <a:txBody>
                    <a:bodyPr/>
                    <a:lstStyle/>
                    <a:p>
                      <a:pPr algn="ctr" fontAlgn="b"/>
                      <a:r>
                        <a:rPr lang="en-US" sz="1800" b="0" i="0" u="none" strike="noStrike">
                          <a:solidFill>
                            <a:srgbClr val="000000"/>
                          </a:solidFill>
                          <a:effectLst/>
                          <a:latin typeface="Calibri" panose="020F0502020204030204" pitchFamily="34" charset="0"/>
                        </a:rPr>
                        <a:t>13</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Review for Midterm Exam</a:t>
                      </a:r>
                    </a:p>
                  </a:txBody>
                  <a:tcPr marL="7620" marR="7620" marT="7620" marB="0" anchor="b"/>
                </a:tc>
                <a:extLst>
                  <a:ext uri="{0D108BD9-81ED-4DB2-BD59-A6C34878D82A}">
                    <a16:rowId xmlns:a16="http://schemas.microsoft.com/office/drawing/2014/main" xmlns="" val="230512855"/>
                  </a:ext>
                </a:extLst>
              </a:tr>
              <a:tr h="402151">
                <a:tc>
                  <a:txBody>
                    <a:bodyPr/>
                    <a:lstStyle/>
                    <a:p>
                      <a:pPr algn="ctr" fontAlgn="b"/>
                      <a:r>
                        <a:rPr lang="en-US" sz="1800" b="0" i="0" u="none" strike="noStrike">
                          <a:solidFill>
                            <a:srgbClr val="000000"/>
                          </a:solidFill>
                          <a:effectLst/>
                          <a:latin typeface="Calibri" panose="020F0502020204030204" pitchFamily="34" charset="0"/>
                        </a:rPr>
                        <a:t>14</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Midterm exam</a:t>
                      </a:r>
                    </a:p>
                  </a:txBody>
                  <a:tcPr marL="7620" marR="7620" marT="7620" marB="0" anchor="b"/>
                </a:tc>
                <a:extLst>
                  <a:ext uri="{0D108BD9-81ED-4DB2-BD59-A6C34878D82A}">
                    <a16:rowId xmlns:a16="http://schemas.microsoft.com/office/drawing/2014/main" xmlns="" val="238731852"/>
                  </a:ext>
                </a:extLst>
              </a:tr>
              <a:tr h="385813">
                <a:tc>
                  <a:txBody>
                    <a:bodyPr/>
                    <a:lstStyle/>
                    <a:p>
                      <a:pPr algn="ctr" fontAlgn="b"/>
                      <a:r>
                        <a:rPr lang="en-US" sz="1800" b="0" i="0" u="none" strike="noStrike">
                          <a:solidFill>
                            <a:srgbClr val="000000"/>
                          </a:solidFill>
                          <a:effectLst/>
                          <a:latin typeface="Calibri" panose="020F0502020204030204" pitchFamily="34" charset="0"/>
                        </a:rPr>
                        <a:t>15</a:t>
                      </a:r>
                    </a:p>
                  </a:txBody>
                  <a:tcPr marL="7620" marR="7620" marT="7620" marB="0" anchor="b"/>
                </a:tc>
                <a:tc>
                  <a:txBody>
                    <a:bodyPr/>
                    <a:lstStyle/>
                    <a:p>
                      <a:pPr algn="l" fontAlgn="b"/>
                      <a:r>
                        <a:rPr lang="en-US" sz="1800" b="0" i="0" u="none" strike="noStrike" dirty="0">
                          <a:solidFill>
                            <a:srgbClr val="000000"/>
                          </a:solidFill>
                          <a:effectLst/>
                          <a:latin typeface="Calibri" panose="020F0502020204030204" pitchFamily="34" charset="0"/>
                        </a:rPr>
                        <a:t>Groundwater.  Midterm return </a:t>
                      </a:r>
                    </a:p>
                  </a:txBody>
                  <a:tcPr marL="7620" marR="7620" marT="7620" marB="0" anchor="b"/>
                </a:tc>
                <a:extLst>
                  <a:ext uri="{0D108BD9-81ED-4DB2-BD59-A6C34878D82A}">
                    <a16:rowId xmlns:a16="http://schemas.microsoft.com/office/drawing/2014/main" xmlns="" val="1560448043"/>
                  </a:ext>
                </a:extLst>
              </a:tr>
            </a:tbl>
          </a:graphicData>
        </a:graphic>
      </p:graphicFrame>
      <p:sp>
        <p:nvSpPr>
          <p:cNvPr id="10" name="TextBox 9"/>
          <p:cNvSpPr txBox="1"/>
          <p:nvPr/>
        </p:nvSpPr>
        <p:spPr>
          <a:xfrm>
            <a:off x="628651" y="4154905"/>
            <a:ext cx="2740192" cy="2308324"/>
          </a:xfrm>
          <a:prstGeom prst="rect">
            <a:avLst/>
          </a:prstGeom>
          <a:noFill/>
        </p:spPr>
        <p:txBody>
          <a:bodyPr wrap="square" rtlCol="0">
            <a:spAutoFit/>
          </a:bodyPr>
          <a:lstStyle/>
          <a:p>
            <a:pPr>
              <a:defRPr/>
            </a:pPr>
            <a:r>
              <a:rPr lang="en-US" dirty="0" smtClean="0">
                <a:solidFill>
                  <a:prstClr val="black"/>
                </a:solidFill>
              </a:rPr>
              <a:t>Goal: Knowledge and Comprehension of </a:t>
            </a:r>
            <a:r>
              <a:rPr lang="en-US" dirty="0" smtClean="0">
                <a:solidFill>
                  <a:srgbClr val="0070C0"/>
                </a:solidFill>
              </a:rPr>
              <a:t>concepts</a:t>
            </a:r>
            <a:r>
              <a:rPr lang="en-US" dirty="0" smtClean="0">
                <a:solidFill>
                  <a:prstClr val="black"/>
                </a:solidFill>
              </a:rPr>
              <a:t>.  Application and Analysis </a:t>
            </a:r>
            <a:r>
              <a:rPr lang="en-US" dirty="0" smtClean="0">
                <a:solidFill>
                  <a:srgbClr val="0070C0"/>
                </a:solidFill>
              </a:rPr>
              <a:t>calculations</a:t>
            </a:r>
            <a:r>
              <a:rPr lang="en-US" dirty="0" smtClean="0">
                <a:solidFill>
                  <a:prstClr val="black"/>
                </a:solidFill>
              </a:rPr>
              <a:t>.</a:t>
            </a:r>
            <a:endParaRPr lang="en-US" dirty="0">
              <a:solidFill>
                <a:prstClr val="black"/>
              </a:solidFill>
            </a:endParaRPr>
          </a:p>
        </p:txBody>
      </p:sp>
      <p:pic>
        <p:nvPicPr>
          <p:cNvPr id="3" name="Picture 2"/>
          <p:cNvPicPr>
            <a:picLocks noChangeAspect="1"/>
          </p:cNvPicPr>
          <p:nvPr/>
        </p:nvPicPr>
        <p:blipFill>
          <a:blip r:embed="rId2"/>
          <a:stretch>
            <a:fillRect/>
          </a:stretch>
        </p:blipFill>
        <p:spPr>
          <a:xfrm>
            <a:off x="3642381" y="705852"/>
            <a:ext cx="5469535" cy="5677651"/>
          </a:xfrm>
          <a:prstGeom prst="rect">
            <a:avLst/>
          </a:prstGeom>
          <a:ln w="3175">
            <a:solidFill>
              <a:schemeClr val="accent1">
                <a:shade val="50000"/>
              </a:schemeClr>
            </a:solidFill>
          </a:ln>
        </p:spPr>
      </p:pic>
      <p:sp>
        <p:nvSpPr>
          <p:cNvPr id="4" name="Rectangle 3"/>
          <p:cNvSpPr/>
          <p:nvPr/>
        </p:nvSpPr>
        <p:spPr>
          <a:xfrm>
            <a:off x="8093242" y="705852"/>
            <a:ext cx="729916" cy="272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56076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28650" y="365126"/>
            <a:ext cx="7886700" cy="1111629"/>
          </a:xfrm>
        </p:spPr>
        <p:txBody>
          <a:bodyPr/>
          <a:lstStyle/>
          <a:p>
            <a:r>
              <a:rPr lang="en-US" dirty="0" smtClean="0">
                <a:solidFill>
                  <a:srgbClr val="0070C0"/>
                </a:solidFill>
              </a:rPr>
              <a:t>Exercise 5: Flood Inundation Analysis</a:t>
            </a:r>
            <a:endParaRPr lang="en-US" dirty="0">
              <a:solidFill>
                <a:srgbClr val="0070C0"/>
              </a:solidFill>
            </a:endParaRPr>
          </a:p>
        </p:txBody>
      </p:sp>
      <p:graphicFrame>
        <p:nvGraphicFramePr>
          <p:cNvPr id="8" name="Table 7"/>
          <p:cNvGraphicFramePr>
            <a:graphicFrameLocks noGrp="1"/>
          </p:cNvGraphicFramePr>
          <p:nvPr>
            <p:extLst/>
          </p:nvPr>
        </p:nvGraphicFramePr>
        <p:xfrm>
          <a:off x="0" y="1596271"/>
          <a:ext cx="4955062" cy="1772653"/>
        </p:xfrm>
        <a:graphic>
          <a:graphicData uri="http://schemas.openxmlformats.org/drawingml/2006/table">
            <a:tbl>
              <a:tblPr>
                <a:tableStyleId>{5C22544A-7EE6-4342-B048-85BDC9FD1C3A}</a:tableStyleId>
              </a:tblPr>
              <a:tblGrid>
                <a:gridCol w="779813">
                  <a:extLst>
                    <a:ext uri="{9D8B030D-6E8A-4147-A177-3AD203B41FA5}">
                      <a16:colId xmlns:a16="http://schemas.microsoft.com/office/drawing/2014/main" xmlns="" val="687951987"/>
                    </a:ext>
                  </a:extLst>
                </a:gridCol>
                <a:gridCol w="4175249">
                  <a:extLst>
                    <a:ext uri="{9D8B030D-6E8A-4147-A177-3AD203B41FA5}">
                      <a16:colId xmlns:a16="http://schemas.microsoft.com/office/drawing/2014/main" xmlns="" val="3231662152"/>
                    </a:ext>
                  </a:extLst>
                </a:gridCol>
              </a:tblGrid>
              <a:tr h="385813">
                <a:tc>
                  <a:txBody>
                    <a:bodyPr/>
                    <a:lstStyle/>
                    <a:p>
                      <a:pPr algn="ctr" fontAlgn="b"/>
                      <a:r>
                        <a:rPr lang="en-US" sz="2000" u="none" strike="noStrike">
                          <a:effectLst/>
                        </a:rPr>
                        <a:t>Class</a:t>
                      </a:r>
                      <a:endParaRPr lang="en-US" sz="20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000" u="none" strike="noStrike" dirty="0">
                          <a:effectLst/>
                        </a:rPr>
                        <a:t>Subject</a:t>
                      </a:r>
                      <a:endParaRPr lang="en-US" sz="20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488848224"/>
                  </a:ext>
                </a:extLst>
              </a:tr>
              <a:tr h="385813">
                <a:tc>
                  <a:txBody>
                    <a:bodyPr/>
                    <a:lstStyle/>
                    <a:p>
                      <a:pPr algn="ctr" fontAlgn="b"/>
                      <a:r>
                        <a:rPr lang="en-US" sz="1800" b="0" i="0" u="none" strike="noStrike">
                          <a:solidFill>
                            <a:srgbClr val="000000"/>
                          </a:solidFill>
                          <a:effectLst/>
                          <a:latin typeface="Calibri" panose="020F0502020204030204" pitchFamily="34" charset="0"/>
                        </a:rPr>
                        <a:t>16</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Height above Nearest Drainage (HAND) flood inundation mapping. [Term project 2 page progress report due]</a:t>
                      </a:r>
                    </a:p>
                  </a:txBody>
                  <a:tcPr marL="7620" marR="7620" marT="7620" marB="0" anchor="b"/>
                </a:tc>
                <a:extLst>
                  <a:ext uri="{0D108BD9-81ED-4DB2-BD59-A6C34878D82A}">
                    <a16:rowId xmlns:a16="http://schemas.microsoft.com/office/drawing/2014/main" xmlns="" val="1225268385"/>
                  </a:ext>
                </a:extLst>
              </a:tr>
              <a:tr h="385813">
                <a:tc>
                  <a:txBody>
                    <a:bodyPr/>
                    <a:lstStyle/>
                    <a:p>
                      <a:pPr algn="ctr" fontAlgn="b"/>
                      <a:r>
                        <a:rPr lang="en-US" sz="1800" b="0" i="0" u="none" strike="noStrike">
                          <a:solidFill>
                            <a:srgbClr val="000000"/>
                          </a:solidFill>
                          <a:effectLst/>
                          <a:latin typeface="Calibri" panose="020F0502020204030204" pitchFamily="34" charset="0"/>
                        </a:rPr>
                        <a:t>17</a:t>
                      </a:r>
                    </a:p>
                  </a:txBody>
                  <a:tcPr marL="7620" marR="7620" marT="7620" marB="0" anchor="b"/>
                </a:tc>
                <a:tc>
                  <a:txBody>
                    <a:bodyPr/>
                    <a:lstStyle/>
                    <a:p>
                      <a:pPr algn="l" fontAlgn="b"/>
                      <a:r>
                        <a:rPr lang="en-US" sz="1800" b="0" i="0" u="none" strike="noStrike" dirty="0">
                          <a:solidFill>
                            <a:srgbClr val="000000"/>
                          </a:solidFill>
                          <a:effectLst/>
                          <a:latin typeface="Calibri" panose="020F0502020204030204" pitchFamily="34" charset="0"/>
                        </a:rPr>
                        <a:t>Exercise 5: Height above nearest drainage (HAND) Flood Inundation mapping</a:t>
                      </a:r>
                    </a:p>
                  </a:txBody>
                  <a:tcPr marL="7620" marR="7620" marT="7620" marB="0" anchor="b"/>
                </a:tc>
                <a:extLst>
                  <a:ext uri="{0D108BD9-81ED-4DB2-BD59-A6C34878D82A}">
                    <a16:rowId xmlns:a16="http://schemas.microsoft.com/office/drawing/2014/main" xmlns="" val="230512855"/>
                  </a:ext>
                </a:extLst>
              </a:tr>
            </a:tbl>
          </a:graphicData>
        </a:graphic>
      </p:graphicFrame>
      <p:sp>
        <p:nvSpPr>
          <p:cNvPr id="10" name="TextBox 9"/>
          <p:cNvSpPr txBox="1"/>
          <p:nvPr/>
        </p:nvSpPr>
        <p:spPr>
          <a:xfrm>
            <a:off x="517887" y="3480813"/>
            <a:ext cx="4661957" cy="830997"/>
          </a:xfrm>
          <a:prstGeom prst="rect">
            <a:avLst/>
          </a:prstGeom>
          <a:noFill/>
        </p:spPr>
        <p:txBody>
          <a:bodyPr wrap="square" rtlCol="0">
            <a:spAutoFit/>
          </a:bodyPr>
          <a:lstStyle/>
          <a:p>
            <a:r>
              <a:rPr lang="en-US" dirty="0" smtClean="0">
                <a:solidFill>
                  <a:prstClr val="black"/>
                </a:solidFill>
              </a:rPr>
              <a:t>Goal: Creating flood inundation maps and identifying flooded homes</a:t>
            </a:r>
            <a:endParaRPr lang="en-US" dirty="0">
              <a:solidFill>
                <a:prstClr val="black"/>
              </a:solidFill>
            </a:endParaRPr>
          </a:p>
        </p:txBody>
      </p:sp>
      <p:pic>
        <p:nvPicPr>
          <p:cNvPr id="9" name="Picture 8"/>
          <p:cNvPicPr>
            <a:picLocks noChangeAspect="1"/>
          </p:cNvPicPr>
          <p:nvPr/>
        </p:nvPicPr>
        <p:blipFill>
          <a:blip r:embed="rId2"/>
          <a:stretch>
            <a:fillRect/>
          </a:stretch>
        </p:blipFill>
        <p:spPr>
          <a:xfrm>
            <a:off x="5582898" y="1596271"/>
            <a:ext cx="2361660" cy="2596023"/>
          </a:xfrm>
          <a:prstGeom prst="rect">
            <a:avLst/>
          </a:prstGeom>
        </p:spPr>
      </p:pic>
      <p:pic>
        <p:nvPicPr>
          <p:cNvPr id="13" name="Picture 12"/>
          <p:cNvPicPr>
            <a:picLocks noChangeAspect="1"/>
          </p:cNvPicPr>
          <p:nvPr/>
        </p:nvPicPr>
        <p:blipFill>
          <a:blip r:embed="rId3"/>
          <a:stretch>
            <a:fillRect/>
          </a:stretch>
        </p:blipFill>
        <p:spPr>
          <a:xfrm>
            <a:off x="5743319" y="4311810"/>
            <a:ext cx="2125334" cy="2368764"/>
          </a:xfrm>
          <a:prstGeom prst="rect">
            <a:avLst/>
          </a:prstGeom>
        </p:spPr>
      </p:pic>
      <p:pic>
        <p:nvPicPr>
          <p:cNvPr id="15" name="Picture 14"/>
          <p:cNvPicPr>
            <a:picLocks noChangeAspect="1"/>
          </p:cNvPicPr>
          <p:nvPr/>
        </p:nvPicPr>
        <p:blipFill>
          <a:blip r:embed="rId4"/>
          <a:stretch>
            <a:fillRect/>
          </a:stretch>
        </p:blipFill>
        <p:spPr>
          <a:xfrm>
            <a:off x="3109066" y="4311810"/>
            <a:ext cx="1845996" cy="2394969"/>
          </a:xfrm>
          <a:prstGeom prst="rect">
            <a:avLst/>
          </a:prstGeom>
          <a:ln w="3175">
            <a:solidFill>
              <a:schemeClr val="bg1">
                <a:lumMod val="65000"/>
              </a:schemeClr>
            </a:solidFill>
          </a:ln>
        </p:spPr>
      </p:pic>
      <p:pic>
        <p:nvPicPr>
          <p:cNvPr id="16" name="Picture 15"/>
          <p:cNvPicPr>
            <a:picLocks noChangeAspect="1"/>
          </p:cNvPicPr>
          <p:nvPr/>
        </p:nvPicPr>
        <p:blipFill>
          <a:blip r:embed="rId5"/>
          <a:stretch>
            <a:fillRect/>
          </a:stretch>
        </p:blipFill>
        <p:spPr>
          <a:xfrm>
            <a:off x="628618" y="4311810"/>
            <a:ext cx="1850795" cy="2368764"/>
          </a:xfrm>
          <a:prstGeom prst="rect">
            <a:avLst/>
          </a:prstGeom>
          <a:ln w="3175">
            <a:solidFill>
              <a:schemeClr val="bg1">
                <a:lumMod val="65000"/>
              </a:schemeClr>
            </a:solidFill>
          </a:ln>
        </p:spPr>
      </p:pic>
    </p:spTree>
    <p:extLst>
      <p:ext uri="{BB962C8B-B14F-4D97-AF65-F5344CB8AC3E}">
        <p14:creationId xmlns:p14="http://schemas.microsoft.com/office/powerpoint/2010/main" val="2291273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Term Project </a:t>
            </a:r>
            <a:endParaRPr lang="en-US" dirty="0">
              <a:solidFill>
                <a:srgbClr val="0070C0"/>
              </a:solidFill>
            </a:endParaRPr>
          </a:p>
        </p:txBody>
      </p:sp>
      <p:graphicFrame>
        <p:nvGraphicFramePr>
          <p:cNvPr id="5" name="Table 4"/>
          <p:cNvGraphicFramePr>
            <a:graphicFrameLocks noGrp="1"/>
          </p:cNvGraphicFramePr>
          <p:nvPr>
            <p:extLst/>
          </p:nvPr>
        </p:nvGraphicFramePr>
        <p:xfrm>
          <a:off x="555124" y="4134518"/>
          <a:ext cx="5499100" cy="2377440"/>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xmlns="" val="1404441061"/>
                    </a:ext>
                  </a:extLst>
                </a:gridCol>
                <a:gridCol w="2082800">
                  <a:extLst>
                    <a:ext uri="{9D8B030D-6E8A-4147-A177-3AD203B41FA5}">
                      <a16:colId xmlns:a16="http://schemas.microsoft.com/office/drawing/2014/main" xmlns="" val="4119189793"/>
                    </a:ext>
                  </a:extLst>
                </a:gridCol>
                <a:gridCol w="2806700">
                  <a:extLst>
                    <a:ext uri="{9D8B030D-6E8A-4147-A177-3AD203B41FA5}">
                      <a16:colId xmlns:a16="http://schemas.microsoft.com/office/drawing/2014/main" xmlns="" val="3340528957"/>
                    </a:ext>
                  </a:extLst>
                </a:gridCol>
              </a:tblGrid>
              <a:tr h="182880">
                <a:tc>
                  <a:txBody>
                    <a:bodyPr/>
                    <a:lstStyle/>
                    <a:p>
                      <a:pPr algn="r" fontAlgn="b"/>
                      <a:r>
                        <a:rPr lang="en-US" sz="1100" u="none" strike="noStrike">
                          <a:effectLst/>
                        </a:rPr>
                        <a:t>18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Tuesday, October 30, 2018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Extending ArcGIS using Programming (Python)</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540036096"/>
                  </a:ext>
                </a:extLst>
              </a:tr>
              <a:tr h="182880">
                <a:tc>
                  <a:txBody>
                    <a:bodyPr/>
                    <a:lstStyle/>
                    <a:p>
                      <a:pPr algn="r" fontAlgn="b"/>
                      <a:r>
                        <a:rPr lang="en-US" sz="1100" u="none" strike="noStrike">
                          <a:effectLst/>
                        </a:rPr>
                        <a:t>19</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Thursday, November 1, 2018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Demography</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928767529"/>
                  </a:ext>
                </a:extLst>
              </a:tr>
              <a:tr h="182880">
                <a:tc>
                  <a:txBody>
                    <a:bodyPr/>
                    <a:lstStyle/>
                    <a:p>
                      <a:pPr algn="r" fontAlgn="b"/>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Tuesday, November 6, 2018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LIDAR</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4056291400"/>
                  </a:ext>
                </a:extLst>
              </a:tr>
              <a:tr h="182880">
                <a:tc>
                  <a:txBody>
                    <a:bodyPr/>
                    <a:lstStyle/>
                    <a:p>
                      <a:pPr algn="r" fontAlgn="b"/>
                      <a:r>
                        <a:rPr lang="en-US" sz="1100" u="none" strike="noStrike">
                          <a:effectLst/>
                        </a:rPr>
                        <a:t>21</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Thursday, November 8, 2018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Water information sharing and HydroShare</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164628284"/>
                  </a:ext>
                </a:extLst>
              </a:tr>
              <a:tr h="182880">
                <a:tc>
                  <a:txBody>
                    <a:bodyPr/>
                    <a:lstStyle/>
                    <a:p>
                      <a:pPr algn="r" fontAlgn="b"/>
                      <a:r>
                        <a:rPr lang="en-US" sz="1100" u="none" strike="noStrike">
                          <a:effectLst/>
                        </a:rPr>
                        <a:t>22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Tuesday, November 13, 2018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Term Paper Presentations Texas</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500224710"/>
                  </a:ext>
                </a:extLst>
              </a:tr>
              <a:tr h="182880">
                <a:tc>
                  <a:txBody>
                    <a:bodyPr/>
                    <a:lstStyle/>
                    <a:p>
                      <a:pPr algn="r" fontAlgn="b"/>
                      <a:r>
                        <a:rPr lang="en-US" sz="1100" u="none" strike="noStrike">
                          <a:effectLst/>
                        </a:rPr>
                        <a:t>23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Thursday, November 15, 2018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Term Paper Presentations Texas</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2020384097"/>
                  </a:ext>
                </a:extLst>
              </a:tr>
              <a:tr h="182880">
                <a:tc>
                  <a:txBody>
                    <a:bodyPr/>
                    <a:lstStyle/>
                    <a:p>
                      <a:pPr algn="r" fontAlgn="b"/>
                      <a:r>
                        <a:rPr lang="en-US" sz="1100" u="none" strike="noStrike">
                          <a:effectLst/>
                        </a:rPr>
                        <a:t>24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Tuesday, November 20, 2018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Term Paper Presentations USU</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989370615"/>
                  </a:ext>
                </a:extLst>
              </a:tr>
              <a:tr h="182880">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Thursday, November 22, 2018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Thanksgiving</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19571306"/>
                  </a:ext>
                </a:extLst>
              </a:tr>
              <a:tr h="182880">
                <a:tc>
                  <a:txBody>
                    <a:bodyPr/>
                    <a:lstStyle/>
                    <a:p>
                      <a:pPr algn="r" fontAlgn="b"/>
                      <a:r>
                        <a:rPr lang="en-US" sz="1100" u="none" strike="noStrike">
                          <a:effectLst/>
                        </a:rPr>
                        <a:t>25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Tuesday, November 27, 2018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Term Paper Presentations Texas</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4076714619"/>
                  </a:ext>
                </a:extLst>
              </a:tr>
              <a:tr h="182880">
                <a:tc>
                  <a:txBody>
                    <a:bodyPr/>
                    <a:lstStyle/>
                    <a:p>
                      <a:pPr algn="r" fontAlgn="b"/>
                      <a:r>
                        <a:rPr lang="en-US" sz="1100" u="none" strike="noStrike">
                          <a:effectLst/>
                        </a:rPr>
                        <a:t>26</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Thursday, November 29, 2018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Term Paper Presentations USU</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4145428040"/>
                  </a:ext>
                </a:extLst>
              </a:tr>
              <a:tr h="182880">
                <a:tc>
                  <a:txBody>
                    <a:bodyPr/>
                    <a:lstStyle/>
                    <a:p>
                      <a:pPr algn="r" fontAlgn="b"/>
                      <a:r>
                        <a:rPr lang="en-US" sz="1100" u="none" strike="noStrike">
                          <a:effectLst/>
                        </a:rPr>
                        <a:t>27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Tuesday, December 4, 2018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Term Paper Presentations Texas</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2325525102"/>
                  </a:ext>
                </a:extLst>
              </a:tr>
              <a:tr h="182880">
                <a:tc>
                  <a:txBody>
                    <a:bodyPr/>
                    <a:lstStyle/>
                    <a:p>
                      <a:pPr algn="r" fontAlgn="b"/>
                      <a:r>
                        <a:rPr lang="en-US" sz="1100" u="none" strike="noStrike">
                          <a:effectLst/>
                        </a:rPr>
                        <a:t>28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Thursday, December 6, 2018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Term Paper Presentations Texas</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785942122"/>
                  </a:ext>
                </a:extLst>
              </a:tr>
              <a:tr h="182880">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Friday, December 7, 2018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Term project due</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41594657"/>
                  </a:ext>
                </a:extLst>
              </a:tr>
            </a:tbl>
          </a:graphicData>
        </a:graphic>
      </p:graphicFrame>
      <p:sp>
        <p:nvSpPr>
          <p:cNvPr id="6" name="Right Brace 5"/>
          <p:cNvSpPr/>
          <p:nvPr/>
        </p:nvSpPr>
        <p:spPr>
          <a:xfrm>
            <a:off x="6112042" y="4134518"/>
            <a:ext cx="200526" cy="718219"/>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8" name="TextBox 7"/>
          <p:cNvSpPr txBox="1"/>
          <p:nvPr/>
        </p:nvSpPr>
        <p:spPr>
          <a:xfrm>
            <a:off x="6456947" y="4308961"/>
            <a:ext cx="1947969" cy="369332"/>
          </a:xfrm>
          <a:prstGeom prst="rect">
            <a:avLst/>
          </a:prstGeom>
          <a:noFill/>
        </p:spPr>
        <p:txBody>
          <a:bodyPr wrap="none" rtlCol="0">
            <a:spAutoFit/>
          </a:bodyPr>
          <a:lstStyle/>
          <a:p>
            <a:r>
              <a:rPr lang="en-US" sz="1800" dirty="0" smtClean="0">
                <a:solidFill>
                  <a:prstClr val="black"/>
                </a:solidFill>
              </a:rPr>
              <a:t>Additional lectures</a:t>
            </a:r>
            <a:endParaRPr lang="en-US" sz="1800" dirty="0">
              <a:solidFill>
                <a:prstClr val="black"/>
              </a:solidFill>
            </a:endParaRPr>
          </a:p>
        </p:txBody>
      </p:sp>
      <p:sp>
        <p:nvSpPr>
          <p:cNvPr id="9" name="Right Brace 8"/>
          <p:cNvSpPr/>
          <p:nvPr/>
        </p:nvSpPr>
        <p:spPr>
          <a:xfrm>
            <a:off x="6121733" y="4852737"/>
            <a:ext cx="190835" cy="1451810"/>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10" name="TextBox 9"/>
          <p:cNvSpPr txBox="1"/>
          <p:nvPr/>
        </p:nvSpPr>
        <p:spPr>
          <a:xfrm>
            <a:off x="6456946" y="5393976"/>
            <a:ext cx="1871025" cy="646331"/>
          </a:xfrm>
          <a:prstGeom prst="rect">
            <a:avLst/>
          </a:prstGeom>
          <a:noFill/>
        </p:spPr>
        <p:txBody>
          <a:bodyPr wrap="none" rtlCol="0">
            <a:spAutoFit/>
          </a:bodyPr>
          <a:lstStyle/>
          <a:p>
            <a:pPr algn="ctr"/>
            <a:r>
              <a:rPr lang="en-US" sz="1800" dirty="0" smtClean="0">
                <a:solidFill>
                  <a:prstClr val="black"/>
                </a:solidFill>
              </a:rPr>
              <a:t>Oral presentations</a:t>
            </a:r>
          </a:p>
          <a:p>
            <a:pPr algn="ctr"/>
            <a:r>
              <a:rPr lang="en-US" sz="1800" dirty="0" smtClean="0">
                <a:solidFill>
                  <a:prstClr val="black"/>
                </a:solidFill>
              </a:rPr>
              <a:t>(10 min)</a:t>
            </a:r>
            <a:endParaRPr lang="en-US" sz="1800" dirty="0">
              <a:solidFill>
                <a:prstClr val="black"/>
              </a:solidFill>
            </a:endParaRPr>
          </a:p>
        </p:txBody>
      </p:sp>
      <p:cxnSp>
        <p:nvCxnSpPr>
          <p:cNvPr id="12" name="Straight Arrow Connector 11"/>
          <p:cNvCxnSpPr/>
          <p:nvPr/>
        </p:nvCxnSpPr>
        <p:spPr>
          <a:xfrm flipV="1">
            <a:off x="628650" y="3120189"/>
            <a:ext cx="7776266" cy="32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28650" y="2896561"/>
            <a:ext cx="0" cy="231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673672" y="2879547"/>
            <a:ext cx="0" cy="231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959892" y="2888539"/>
            <a:ext cx="0" cy="231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418251" y="2896561"/>
            <a:ext cx="0" cy="231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433386" y="2920624"/>
            <a:ext cx="0" cy="23165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64109" y="3152274"/>
            <a:ext cx="338554" cy="461665"/>
          </a:xfrm>
          <a:prstGeom prst="rect">
            <a:avLst/>
          </a:prstGeom>
          <a:noFill/>
        </p:spPr>
        <p:txBody>
          <a:bodyPr wrap="none" rtlCol="0">
            <a:spAutoFit/>
          </a:bodyPr>
          <a:lstStyle/>
          <a:p>
            <a:r>
              <a:rPr lang="en-US" dirty="0" smtClean="0">
                <a:solidFill>
                  <a:prstClr val="black"/>
                </a:solidFill>
              </a:rPr>
              <a:t>7</a:t>
            </a:r>
            <a:endParaRPr lang="en-US" dirty="0">
              <a:solidFill>
                <a:prstClr val="black"/>
              </a:solidFill>
            </a:endParaRPr>
          </a:p>
        </p:txBody>
      </p:sp>
      <p:sp>
        <p:nvSpPr>
          <p:cNvPr id="20" name="TextBox 19"/>
          <p:cNvSpPr txBox="1"/>
          <p:nvPr/>
        </p:nvSpPr>
        <p:spPr>
          <a:xfrm>
            <a:off x="4427450" y="3120189"/>
            <a:ext cx="492443" cy="461665"/>
          </a:xfrm>
          <a:prstGeom prst="rect">
            <a:avLst/>
          </a:prstGeom>
          <a:noFill/>
        </p:spPr>
        <p:txBody>
          <a:bodyPr wrap="none" rtlCol="0">
            <a:spAutoFit/>
          </a:bodyPr>
          <a:lstStyle/>
          <a:p>
            <a:r>
              <a:rPr lang="en-US" dirty="0" smtClean="0">
                <a:solidFill>
                  <a:prstClr val="black"/>
                </a:solidFill>
              </a:rPr>
              <a:t>16</a:t>
            </a:r>
            <a:endParaRPr lang="en-US" dirty="0">
              <a:solidFill>
                <a:prstClr val="black"/>
              </a:solidFill>
            </a:endParaRPr>
          </a:p>
        </p:txBody>
      </p:sp>
      <p:sp>
        <p:nvSpPr>
          <p:cNvPr id="21" name="TextBox 20"/>
          <p:cNvSpPr txBox="1"/>
          <p:nvPr/>
        </p:nvSpPr>
        <p:spPr>
          <a:xfrm>
            <a:off x="6172029" y="3116180"/>
            <a:ext cx="492443" cy="461665"/>
          </a:xfrm>
          <a:prstGeom prst="rect">
            <a:avLst/>
          </a:prstGeom>
          <a:noFill/>
        </p:spPr>
        <p:txBody>
          <a:bodyPr wrap="none" rtlCol="0">
            <a:spAutoFit/>
          </a:bodyPr>
          <a:lstStyle/>
          <a:p>
            <a:r>
              <a:rPr lang="en-US" dirty="0" smtClean="0">
                <a:solidFill>
                  <a:prstClr val="black"/>
                </a:solidFill>
              </a:rPr>
              <a:t>22</a:t>
            </a:r>
            <a:endParaRPr lang="en-US" dirty="0">
              <a:solidFill>
                <a:prstClr val="black"/>
              </a:solidFill>
            </a:endParaRPr>
          </a:p>
        </p:txBody>
      </p:sp>
      <p:sp>
        <p:nvSpPr>
          <p:cNvPr id="22" name="TextBox 21"/>
          <p:cNvSpPr txBox="1"/>
          <p:nvPr/>
        </p:nvSpPr>
        <p:spPr>
          <a:xfrm>
            <a:off x="7713670" y="3111197"/>
            <a:ext cx="492443" cy="461665"/>
          </a:xfrm>
          <a:prstGeom prst="rect">
            <a:avLst/>
          </a:prstGeom>
          <a:noFill/>
        </p:spPr>
        <p:txBody>
          <a:bodyPr wrap="none" rtlCol="0">
            <a:spAutoFit/>
          </a:bodyPr>
          <a:lstStyle/>
          <a:p>
            <a:r>
              <a:rPr lang="en-US" dirty="0" smtClean="0">
                <a:solidFill>
                  <a:prstClr val="black"/>
                </a:solidFill>
              </a:rPr>
              <a:t>28</a:t>
            </a:r>
            <a:endParaRPr lang="en-US" dirty="0">
              <a:solidFill>
                <a:prstClr val="black"/>
              </a:solidFill>
            </a:endParaRPr>
          </a:p>
        </p:txBody>
      </p:sp>
      <p:cxnSp>
        <p:nvCxnSpPr>
          <p:cNvPr id="24" name="Straight Connector 23"/>
          <p:cNvCxnSpPr/>
          <p:nvPr/>
        </p:nvCxnSpPr>
        <p:spPr>
          <a:xfrm flipV="1">
            <a:off x="628650" y="2920624"/>
            <a:ext cx="0" cy="23165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771994" y="1732144"/>
            <a:ext cx="1338828" cy="1569660"/>
          </a:xfrm>
          <a:prstGeom prst="rect">
            <a:avLst/>
          </a:prstGeom>
          <a:noFill/>
        </p:spPr>
        <p:txBody>
          <a:bodyPr wrap="none" rtlCol="0">
            <a:spAutoFit/>
          </a:bodyPr>
          <a:lstStyle/>
          <a:p>
            <a:pPr algn="ctr"/>
            <a:r>
              <a:rPr lang="en-US" dirty="0" smtClean="0">
                <a:solidFill>
                  <a:prstClr val="black"/>
                </a:solidFill>
              </a:rPr>
              <a:t>Proposal </a:t>
            </a:r>
          </a:p>
          <a:p>
            <a:pPr algn="ctr"/>
            <a:r>
              <a:rPr lang="en-US" dirty="0" smtClean="0">
                <a:solidFill>
                  <a:prstClr val="black"/>
                </a:solidFill>
              </a:rPr>
              <a:t>Due</a:t>
            </a:r>
          </a:p>
          <a:p>
            <a:pPr algn="ctr"/>
            <a:r>
              <a:rPr lang="en-US" dirty="0" smtClean="0">
                <a:solidFill>
                  <a:prstClr val="black"/>
                </a:solidFill>
              </a:rPr>
              <a:t>Sept 20</a:t>
            </a:r>
          </a:p>
          <a:p>
            <a:pPr algn="ctr"/>
            <a:endParaRPr lang="en-US" dirty="0">
              <a:solidFill>
                <a:prstClr val="black"/>
              </a:solidFill>
            </a:endParaRPr>
          </a:p>
        </p:txBody>
      </p:sp>
      <p:sp>
        <p:nvSpPr>
          <p:cNvPr id="26" name="TextBox 25"/>
          <p:cNvSpPr txBox="1"/>
          <p:nvPr/>
        </p:nvSpPr>
        <p:spPr>
          <a:xfrm>
            <a:off x="4012273" y="1736634"/>
            <a:ext cx="1322798" cy="1200329"/>
          </a:xfrm>
          <a:prstGeom prst="rect">
            <a:avLst/>
          </a:prstGeom>
          <a:noFill/>
        </p:spPr>
        <p:txBody>
          <a:bodyPr wrap="none" rtlCol="0">
            <a:spAutoFit/>
          </a:bodyPr>
          <a:lstStyle/>
          <a:p>
            <a:pPr algn="ctr"/>
            <a:r>
              <a:rPr lang="en-US" dirty="0" smtClean="0">
                <a:solidFill>
                  <a:prstClr val="black"/>
                </a:solidFill>
              </a:rPr>
              <a:t>Progress </a:t>
            </a:r>
          </a:p>
          <a:p>
            <a:pPr algn="ctr"/>
            <a:r>
              <a:rPr lang="en-US" dirty="0" smtClean="0">
                <a:solidFill>
                  <a:prstClr val="black"/>
                </a:solidFill>
              </a:rPr>
              <a:t>Report</a:t>
            </a:r>
          </a:p>
          <a:p>
            <a:pPr algn="ctr"/>
            <a:r>
              <a:rPr lang="en-US" dirty="0" smtClean="0">
                <a:solidFill>
                  <a:prstClr val="black"/>
                </a:solidFill>
              </a:rPr>
              <a:t>Oct 23</a:t>
            </a:r>
            <a:endParaRPr lang="en-US" dirty="0">
              <a:solidFill>
                <a:prstClr val="black"/>
              </a:solidFill>
            </a:endParaRPr>
          </a:p>
        </p:txBody>
      </p:sp>
      <p:sp>
        <p:nvSpPr>
          <p:cNvPr id="27" name="TextBox 26"/>
          <p:cNvSpPr txBox="1"/>
          <p:nvPr/>
        </p:nvSpPr>
        <p:spPr>
          <a:xfrm>
            <a:off x="288229" y="3128211"/>
            <a:ext cx="851515" cy="461665"/>
          </a:xfrm>
          <a:prstGeom prst="rect">
            <a:avLst/>
          </a:prstGeom>
          <a:noFill/>
        </p:spPr>
        <p:txBody>
          <a:bodyPr wrap="none" rtlCol="0">
            <a:spAutoFit/>
          </a:bodyPr>
          <a:lstStyle/>
          <a:p>
            <a:r>
              <a:rPr lang="en-US" dirty="0" smtClean="0">
                <a:solidFill>
                  <a:prstClr val="black"/>
                </a:solidFill>
              </a:rPr>
              <a:t>Class</a:t>
            </a:r>
            <a:endParaRPr lang="en-US" dirty="0">
              <a:solidFill>
                <a:prstClr val="black"/>
              </a:solidFill>
            </a:endParaRPr>
          </a:p>
        </p:txBody>
      </p:sp>
      <p:sp>
        <p:nvSpPr>
          <p:cNvPr id="28" name="Rectangle 27"/>
          <p:cNvSpPr/>
          <p:nvPr/>
        </p:nvSpPr>
        <p:spPr>
          <a:xfrm>
            <a:off x="5868259" y="2410833"/>
            <a:ext cx="1099981" cy="461665"/>
          </a:xfrm>
          <a:prstGeom prst="rect">
            <a:avLst/>
          </a:prstGeom>
        </p:spPr>
        <p:txBody>
          <a:bodyPr wrap="none">
            <a:spAutoFit/>
          </a:bodyPr>
          <a:lstStyle/>
          <a:p>
            <a:pPr algn="ctr"/>
            <a:r>
              <a:rPr lang="en-US" dirty="0" smtClean="0">
                <a:solidFill>
                  <a:prstClr val="black"/>
                </a:solidFill>
              </a:rPr>
              <a:t>Nov 13</a:t>
            </a:r>
            <a:endParaRPr lang="en-US" dirty="0">
              <a:solidFill>
                <a:prstClr val="black"/>
              </a:solidFill>
            </a:endParaRPr>
          </a:p>
        </p:txBody>
      </p:sp>
      <p:sp>
        <p:nvSpPr>
          <p:cNvPr id="29" name="Rectangle 28"/>
          <p:cNvSpPr/>
          <p:nvPr/>
        </p:nvSpPr>
        <p:spPr>
          <a:xfrm>
            <a:off x="7483024" y="2410833"/>
            <a:ext cx="910826" cy="461665"/>
          </a:xfrm>
          <a:prstGeom prst="rect">
            <a:avLst/>
          </a:prstGeom>
        </p:spPr>
        <p:txBody>
          <a:bodyPr wrap="none">
            <a:spAutoFit/>
          </a:bodyPr>
          <a:lstStyle/>
          <a:p>
            <a:pPr algn="ctr"/>
            <a:r>
              <a:rPr lang="en-US" dirty="0" smtClean="0">
                <a:solidFill>
                  <a:prstClr val="black"/>
                </a:solidFill>
              </a:rPr>
              <a:t>Dec 6</a:t>
            </a:r>
            <a:endParaRPr lang="en-US" dirty="0">
              <a:solidFill>
                <a:prstClr val="black"/>
              </a:solidFill>
            </a:endParaRPr>
          </a:p>
        </p:txBody>
      </p:sp>
      <p:sp>
        <p:nvSpPr>
          <p:cNvPr id="30" name="Right Brace 29"/>
          <p:cNvSpPr/>
          <p:nvPr/>
        </p:nvSpPr>
        <p:spPr>
          <a:xfrm rot="16200000">
            <a:off x="6850163" y="1265363"/>
            <a:ext cx="677820" cy="1541643"/>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1" name="TextBox 30"/>
          <p:cNvSpPr txBox="1"/>
          <p:nvPr/>
        </p:nvSpPr>
        <p:spPr>
          <a:xfrm>
            <a:off x="6335088" y="1179602"/>
            <a:ext cx="1871025" cy="369332"/>
          </a:xfrm>
          <a:prstGeom prst="rect">
            <a:avLst/>
          </a:prstGeom>
          <a:noFill/>
        </p:spPr>
        <p:txBody>
          <a:bodyPr wrap="none" rtlCol="0">
            <a:spAutoFit/>
          </a:bodyPr>
          <a:lstStyle/>
          <a:p>
            <a:pPr algn="ctr"/>
            <a:r>
              <a:rPr lang="en-US" sz="1800" dirty="0" smtClean="0">
                <a:solidFill>
                  <a:prstClr val="black"/>
                </a:solidFill>
              </a:rPr>
              <a:t>Oral presentations</a:t>
            </a:r>
          </a:p>
        </p:txBody>
      </p:sp>
      <p:sp>
        <p:nvSpPr>
          <p:cNvPr id="32" name="TextBox 31"/>
          <p:cNvSpPr txBox="1"/>
          <p:nvPr/>
        </p:nvSpPr>
        <p:spPr>
          <a:xfrm>
            <a:off x="6614780" y="6232865"/>
            <a:ext cx="1489896" cy="369332"/>
          </a:xfrm>
          <a:prstGeom prst="rect">
            <a:avLst/>
          </a:prstGeom>
          <a:noFill/>
        </p:spPr>
        <p:txBody>
          <a:bodyPr wrap="none" rtlCol="0">
            <a:spAutoFit/>
          </a:bodyPr>
          <a:lstStyle/>
          <a:p>
            <a:pPr algn="ctr"/>
            <a:r>
              <a:rPr lang="en-US" sz="1800" dirty="0" smtClean="0">
                <a:solidFill>
                  <a:prstClr val="black"/>
                </a:solidFill>
              </a:rPr>
              <a:t>Written report</a:t>
            </a:r>
          </a:p>
        </p:txBody>
      </p:sp>
    </p:spTree>
    <p:extLst>
      <p:ext uri="{BB962C8B-B14F-4D97-AF65-F5344CB8AC3E}">
        <p14:creationId xmlns:p14="http://schemas.microsoft.com/office/powerpoint/2010/main" val="3548212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GIS in Water Resources</a:t>
            </a:r>
            <a:endParaRPr lang="en-US" dirty="0"/>
          </a:p>
        </p:txBody>
      </p:sp>
      <p:sp>
        <p:nvSpPr>
          <p:cNvPr id="3" name="Content Placeholder 2"/>
          <p:cNvSpPr>
            <a:spLocks noGrp="1"/>
          </p:cNvSpPr>
          <p:nvPr>
            <p:ph idx="1"/>
          </p:nvPr>
        </p:nvSpPr>
        <p:spPr/>
        <p:txBody>
          <a:bodyPr/>
          <a:lstStyle/>
          <a:p>
            <a:r>
              <a:rPr lang="en-US" sz="2400" dirty="0" smtClean="0"/>
              <a:t>Course Overview</a:t>
            </a:r>
          </a:p>
          <a:p>
            <a:r>
              <a:rPr lang="en-US" sz="2400" i="1" dirty="0" smtClean="0">
                <a:solidFill>
                  <a:srgbClr val="0070C0"/>
                </a:solidFill>
              </a:rPr>
              <a:t>Creating Water Knowledge</a:t>
            </a:r>
          </a:p>
          <a:p>
            <a:r>
              <a:rPr lang="en-US" sz="2400" dirty="0" smtClean="0"/>
              <a:t>What is GIS</a:t>
            </a:r>
          </a:p>
          <a:p>
            <a:r>
              <a:rPr lang="en-US" sz="2400" dirty="0" smtClean="0"/>
              <a:t>Shape of the Earth</a:t>
            </a:r>
          </a:p>
          <a:p>
            <a:pPr marL="0" indent="0">
              <a:buNone/>
            </a:pPr>
            <a:endParaRPr lang="en-US" dirty="0"/>
          </a:p>
        </p:txBody>
      </p:sp>
      <p:pic>
        <p:nvPicPr>
          <p:cNvPr id="9" name="Picture 8"/>
          <p:cNvPicPr>
            <a:picLocks noChangeAspect="1"/>
          </p:cNvPicPr>
          <p:nvPr/>
        </p:nvPicPr>
        <p:blipFill>
          <a:blip r:embed="rId2"/>
          <a:stretch>
            <a:fillRect/>
          </a:stretch>
        </p:blipFill>
        <p:spPr>
          <a:xfrm>
            <a:off x="1500553" y="3738823"/>
            <a:ext cx="6317273" cy="2707403"/>
          </a:xfrm>
          <a:prstGeom prst="rect">
            <a:avLst/>
          </a:prstGeom>
        </p:spPr>
      </p:pic>
    </p:spTree>
    <p:extLst>
      <p:ext uri="{BB962C8B-B14F-4D97-AF65-F5344CB8AC3E}">
        <p14:creationId xmlns:p14="http://schemas.microsoft.com/office/powerpoint/2010/main" val="2573876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1515026"/>
            <a:ext cx="9144000" cy="545855"/>
          </a:xfrm>
          <a:prstGeom prst="rect">
            <a:avLst/>
          </a:prstGeom>
          <a:solidFill>
            <a:schemeClr val="tx1">
              <a:lumMod val="85000"/>
              <a:lumOff val="15000"/>
            </a:schemeClr>
          </a:solidFill>
          <a:ln>
            <a:solidFill>
              <a:srgbClr val="262626"/>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10" name="Picture 9" descr="Fotolia_15049970_150dpi.jpg"/>
          <p:cNvPicPr>
            <a:picLocks noChangeAspect="1"/>
          </p:cNvPicPr>
          <p:nvPr/>
        </p:nvPicPr>
        <p:blipFill rotWithShape="1">
          <a:blip r:embed="rId3">
            <a:extLst>
              <a:ext uri="{28A0092B-C50C-407E-A947-70E740481C1C}">
                <a14:useLocalDpi xmlns:a14="http://schemas.microsoft.com/office/drawing/2010/main" val="0"/>
              </a:ext>
            </a:extLst>
          </a:blip>
          <a:srcRect l="48182" t="27381" r="6300" b="8883"/>
          <a:stretch/>
        </p:blipFill>
        <p:spPr>
          <a:xfrm>
            <a:off x="0" y="2060880"/>
            <a:ext cx="2283911" cy="4797119"/>
          </a:xfrm>
          <a:prstGeom prst="rect">
            <a:avLst/>
          </a:prstGeom>
          <a:ln w="38100" cmpd="sng">
            <a:solidFill>
              <a:schemeClr val="tx1">
                <a:lumMod val="85000"/>
                <a:lumOff val="15000"/>
              </a:schemeClr>
            </a:solidFill>
          </a:ln>
        </p:spPr>
      </p:pic>
      <p:pic>
        <p:nvPicPr>
          <p:cNvPr id="2051" name="Picture 13"/>
          <p:cNvPicPr>
            <a:picLocks noChangeAspect="1" noChangeArrowheads="1"/>
          </p:cNvPicPr>
          <p:nvPr/>
        </p:nvPicPr>
        <p:blipFill rotWithShape="1">
          <a:blip r:embed="rId4">
            <a:extLst>
              <a:ext uri="{28A0092B-C50C-407E-A947-70E740481C1C}">
                <a14:useLocalDpi xmlns:a14="http://schemas.microsoft.com/office/drawing/2010/main" val="0"/>
              </a:ext>
            </a:extLst>
          </a:blip>
          <a:srcRect l="29206" t="12111" r="41300" b="3220"/>
          <a:stretch/>
        </p:blipFill>
        <p:spPr bwMode="auto">
          <a:xfrm>
            <a:off x="2286000" y="2060881"/>
            <a:ext cx="2283912" cy="4797119"/>
          </a:xfrm>
          <a:prstGeom prst="rect">
            <a:avLst/>
          </a:prstGeom>
          <a:noFill/>
          <a:ln w="38100" cmpd="sng">
            <a:solidFill>
              <a:schemeClr val="tx1">
                <a:lumMod val="85000"/>
                <a:lumOff val="1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055" name="Text Box 6"/>
          <p:cNvSpPr txBox="1">
            <a:spLocks noChangeArrowheads="1"/>
          </p:cNvSpPr>
          <p:nvPr/>
        </p:nvSpPr>
        <p:spPr bwMode="auto">
          <a:xfrm>
            <a:off x="-1" y="1634305"/>
            <a:ext cx="2278953" cy="386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lumMod val="85000"/>
                  </a:prstClr>
                </a:solidFill>
                <a:effectLst/>
                <a:uLnTx/>
                <a:uFillTx/>
                <a:latin typeface="Arial"/>
                <a:ea typeface="ＭＳ Ｐゴシック"/>
              </a:rPr>
              <a:t>Flood</a:t>
            </a:r>
            <a:endParaRPr kumimoji="0" lang="en-US" sz="1600" b="1" i="0" u="none" strike="noStrike" kern="1200" cap="none" spc="0" normalizeH="0" baseline="0" noProof="0" dirty="0">
              <a:ln>
                <a:noFill/>
              </a:ln>
              <a:solidFill>
                <a:prstClr val="white">
                  <a:lumMod val="85000"/>
                </a:prstClr>
              </a:solidFill>
              <a:effectLst/>
              <a:uLnTx/>
              <a:uFillTx/>
              <a:latin typeface="Arial"/>
              <a:ea typeface="ＭＳ Ｐゴシック"/>
            </a:endParaRPr>
          </a:p>
        </p:txBody>
      </p:sp>
      <p:sp>
        <p:nvSpPr>
          <p:cNvPr id="4" name="Title 3"/>
          <p:cNvSpPr>
            <a:spLocks noGrp="1"/>
          </p:cNvSpPr>
          <p:nvPr>
            <p:ph type="title"/>
          </p:nvPr>
        </p:nvSpPr>
        <p:spPr>
          <a:xfrm>
            <a:off x="628650" y="365126"/>
            <a:ext cx="7886700" cy="1018197"/>
          </a:xfrm>
        </p:spPr>
        <p:txBody>
          <a:bodyPr/>
          <a:lstStyle/>
          <a:p>
            <a:r>
              <a:rPr lang="en-US" dirty="0"/>
              <a:t>Four water problems to be </a:t>
            </a:r>
            <a:r>
              <a:rPr lang="en-US" dirty="0" smtClean="0"/>
              <a:t>solved …</a:t>
            </a:r>
            <a:br>
              <a:rPr lang="en-US" dirty="0" smtClean="0"/>
            </a:br>
            <a:r>
              <a:rPr lang="en-US" dirty="0"/>
              <a:t>	</a:t>
            </a:r>
            <a:r>
              <a:rPr lang="en-US" dirty="0" smtClean="0"/>
              <a:t>… we need a framework for all of these</a:t>
            </a:r>
            <a:endParaRPr lang="en-US" dirty="0"/>
          </a:p>
        </p:txBody>
      </p:sp>
      <p:sp>
        <p:nvSpPr>
          <p:cNvPr id="26" name="Text Box 6"/>
          <p:cNvSpPr txBox="1">
            <a:spLocks noChangeArrowheads="1"/>
          </p:cNvSpPr>
          <p:nvPr/>
        </p:nvSpPr>
        <p:spPr bwMode="auto">
          <a:xfrm>
            <a:off x="2286000" y="1634305"/>
            <a:ext cx="2278953" cy="386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lumMod val="85000"/>
                  </a:prstClr>
                </a:solidFill>
                <a:effectLst/>
                <a:uLnTx/>
                <a:uFillTx/>
                <a:latin typeface="Arial"/>
                <a:ea typeface="ＭＳ Ｐゴシック"/>
              </a:rPr>
              <a:t>Drought</a:t>
            </a:r>
            <a:endParaRPr kumimoji="0" lang="en-US" sz="1600" b="1" i="0" u="none" strike="noStrike" kern="1200" cap="none" spc="0" normalizeH="0" baseline="0" noProof="0" dirty="0">
              <a:ln>
                <a:noFill/>
              </a:ln>
              <a:solidFill>
                <a:prstClr val="white">
                  <a:lumMod val="85000"/>
                </a:prstClr>
              </a:solidFill>
              <a:effectLst/>
              <a:uLnTx/>
              <a:uFillTx/>
              <a:latin typeface="Arial"/>
              <a:ea typeface="ＭＳ Ｐゴシック"/>
            </a:endParaRPr>
          </a:p>
        </p:txBody>
      </p:sp>
      <p:sp>
        <p:nvSpPr>
          <p:cNvPr id="27" name="Text Box 6"/>
          <p:cNvSpPr txBox="1">
            <a:spLocks noChangeArrowheads="1"/>
          </p:cNvSpPr>
          <p:nvPr/>
        </p:nvSpPr>
        <p:spPr bwMode="auto">
          <a:xfrm>
            <a:off x="4572000" y="1634305"/>
            <a:ext cx="2278953" cy="386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lumMod val="85000"/>
                  </a:prstClr>
                </a:solidFill>
                <a:effectLst/>
                <a:uLnTx/>
                <a:uFillTx/>
                <a:latin typeface="Arial"/>
                <a:ea typeface="ＭＳ Ｐゴシック"/>
              </a:rPr>
              <a:t>Water Pollution</a:t>
            </a:r>
            <a:endParaRPr kumimoji="0" lang="en-US" sz="1600" b="1" i="0" u="none" strike="noStrike" kern="1200" cap="none" spc="0" normalizeH="0" baseline="0" noProof="0" dirty="0">
              <a:ln>
                <a:noFill/>
              </a:ln>
              <a:solidFill>
                <a:prstClr val="white">
                  <a:lumMod val="85000"/>
                </a:prstClr>
              </a:solidFill>
              <a:effectLst/>
              <a:uLnTx/>
              <a:uFillTx/>
              <a:latin typeface="Arial"/>
              <a:ea typeface="ＭＳ Ｐゴシック"/>
            </a:endParaRPr>
          </a:p>
        </p:txBody>
      </p:sp>
      <p:sp>
        <p:nvSpPr>
          <p:cNvPr id="28" name="Text Box 6"/>
          <p:cNvSpPr txBox="1">
            <a:spLocks noChangeArrowheads="1"/>
          </p:cNvSpPr>
          <p:nvPr/>
        </p:nvSpPr>
        <p:spPr bwMode="auto">
          <a:xfrm>
            <a:off x="6858000" y="1634305"/>
            <a:ext cx="2278953" cy="386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lumMod val="85000"/>
                  </a:prstClr>
                </a:solidFill>
                <a:effectLst/>
                <a:uLnTx/>
                <a:uFillTx/>
                <a:latin typeface="Arial"/>
                <a:ea typeface="ＭＳ Ｐゴシック"/>
              </a:rPr>
              <a:t>Ecological Degradation</a:t>
            </a:r>
            <a:endParaRPr kumimoji="0" lang="en-US" sz="1600" b="1" i="0" u="none" strike="noStrike" kern="1200" cap="none" spc="0" normalizeH="0" baseline="0" noProof="0" dirty="0">
              <a:ln>
                <a:noFill/>
              </a:ln>
              <a:solidFill>
                <a:prstClr val="white">
                  <a:lumMod val="85000"/>
                </a:prstClr>
              </a:solidFill>
              <a:effectLst/>
              <a:uLnTx/>
              <a:uFillTx/>
              <a:latin typeface="Arial"/>
              <a:ea typeface="ＭＳ Ｐゴシック"/>
            </a:endParaRPr>
          </a:p>
        </p:txBody>
      </p:sp>
      <p:pic>
        <p:nvPicPr>
          <p:cNvPr id="11" name="Picture 10" descr="Fotolia_4489357_150dpi.jpg"/>
          <p:cNvPicPr>
            <a:picLocks noChangeAspect="1"/>
          </p:cNvPicPr>
          <p:nvPr/>
        </p:nvPicPr>
        <p:blipFill rotWithShape="1">
          <a:blip r:embed="rId5">
            <a:extLst>
              <a:ext uri="{28A0092B-C50C-407E-A947-70E740481C1C}">
                <a14:useLocalDpi xmlns:a14="http://schemas.microsoft.com/office/drawing/2010/main" val="0"/>
              </a:ext>
            </a:extLst>
          </a:blip>
          <a:srcRect l="29714" t="16027" r="43719"/>
          <a:stretch/>
        </p:blipFill>
        <p:spPr>
          <a:xfrm>
            <a:off x="6862874" y="2060881"/>
            <a:ext cx="2281126" cy="4797118"/>
          </a:xfrm>
          <a:prstGeom prst="rect">
            <a:avLst/>
          </a:prstGeom>
          <a:ln w="38100" cmpd="sng">
            <a:solidFill>
              <a:schemeClr val="tx1">
                <a:lumMod val="85000"/>
                <a:lumOff val="15000"/>
              </a:schemeClr>
            </a:solidFill>
          </a:ln>
        </p:spPr>
      </p:pic>
      <p:pic>
        <p:nvPicPr>
          <p:cNvPr id="3" name="Picture 2"/>
          <p:cNvPicPr>
            <a:picLocks noChangeAspect="1"/>
          </p:cNvPicPr>
          <p:nvPr/>
        </p:nvPicPr>
        <p:blipFill>
          <a:blip r:embed="rId6"/>
          <a:stretch>
            <a:fillRect/>
          </a:stretch>
        </p:blipFill>
        <p:spPr>
          <a:xfrm>
            <a:off x="4613522" y="2060880"/>
            <a:ext cx="2196631" cy="4807753"/>
          </a:xfrm>
          <a:prstGeom prst="rect">
            <a:avLst/>
          </a:prstGeom>
          <a:ln w="25400">
            <a:solidFill>
              <a:schemeClr val="tx2"/>
            </a:solidFill>
          </a:ln>
        </p:spPr>
      </p:pic>
    </p:spTree>
    <p:extLst>
      <p:ext uri="{BB962C8B-B14F-4D97-AF65-F5344CB8AC3E}">
        <p14:creationId xmlns:p14="http://schemas.microsoft.com/office/powerpoint/2010/main" val="3938223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2"/>
          <p:cNvSpPr>
            <a:spLocks noGrp="1" noChangeArrowheads="1"/>
          </p:cNvSpPr>
          <p:nvPr>
            <p:ph type="title"/>
          </p:nvPr>
        </p:nvSpPr>
        <p:spPr/>
        <p:txBody>
          <a:bodyPr/>
          <a:lstStyle/>
          <a:p>
            <a:r>
              <a:rPr lang="en-US" smtClean="0"/>
              <a:t>How is new knowledge discovered?</a:t>
            </a:r>
            <a:endParaRPr lang="en-US" dirty="0" smtClean="0"/>
          </a:p>
        </p:txBody>
      </p:sp>
      <p:sp>
        <p:nvSpPr>
          <p:cNvPr id="39" name="Rectangle 3"/>
          <p:cNvSpPr txBox="1">
            <a:spLocks noChangeArrowheads="1"/>
          </p:cNvSpPr>
          <p:nvPr/>
        </p:nvSpPr>
        <p:spPr>
          <a:xfrm>
            <a:off x="3604847" y="2043526"/>
            <a:ext cx="4393944" cy="945859"/>
          </a:xfrm>
          <a:prstGeom prst="rect">
            <a:avLst/>
          </a:prstGeom>
          <a:solidFill>
            <a:schemeClr val="accent1"/>
          </a:solidFill>
          <a:ln>
            <a:noFill/>
          </a:ln>
          <a:effectLst/>
        </p:spPr>
        <p:txBody>
          <a:bodyPr lIns="457200" rIns="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517525" marR="0" lvl="0" indent="0" algn="l" defTabSz="457200" rtl="0" eaLnBrk="1" fontAlgn="auto" latinLnBrk="0" hangingPunct="1">
              <a:lnSpc>
                <a:spcPct val="100000"/>
              </a:lnSpc>
              <a:spcBef>
                <a:spcPts val="300"/>
              </a:spcBef>
              <a:spcAft>
                <a:spcPts val="1200"/>
              </a:spcAft>
              <a:buClrTx/>
              <a:buSzPct val="80000"/>
              <a:buFont typeface="Arial"/>
              <a:buNone/>
              <a:tabLst/>
              <a:defRPr/>
            </a:pPr>
            <a:r>
              <a:rPr kumimoji="0" lang="en-US" sz="2800" b="1" i="0" u="none" strike="noStrike" kern="1200" cap="none" spc="0" normalizeH="0" baseline="0" noProof="0" dirty="0" smtClean="0">
                <a:ln>
                  <a:noFill/>
                </a:ln>
                <a:solidFill>
                  <a:prstClr val="white"/>
                </a:solidFill>
                <a:effectLst/>
                <a:uLnTx/>
                <a:uFillTx/>
                <a:latin typeface="Arial"/>
                <a:ea typeface="ＭＳ Ｐゴシック"/>
              </a:rPr>
              <a:t>Deduction</a:t>
            </a:r>
            <a:r>
              <a:rPr kumimoji="0" lang="en-US" sz="2800" b="0" i="0" u="none" strike="noStrike" kern="1200" cap="none" spc="0" normalizeH="0" baseline="0" noProof="0" dirty="0" smtClean="0">
                <a:ln>
                  <a:noFill/>
                </a:ln>
                <a:solidFill>
                  <a:prstClr val="black"/>
                </a:solidFill>
                <a:effectLst/>
                <a:uLnTx/>
                <a:uFillTx/>
                <a:latin typeface="Arial"/>
                <a:ea typeface="ＭＳ Ｐゴシック"/>
              </a:rPr>
              <a:t> </a:t>
            </a:r>
            <a:br>
              <a:rPr kumimoji="0" lang="en-US" sz="2800" b="0" i="0" u="none" strike="noStrike" kern="1200" cap="none" spc="0" normalizeH="0" baseline="0" noProof="0" dirty="0" smtClean="0">
                <a:ln>
                  <a:noFill/>
                </a:ln>
                <a:solidFill>
                  <a:prstClr val="black"/>
                </a:solidFill>
                <a:effectLst/>
                <a:uLnTx/>
                <a:uFillTx/>
                <a:latin typeface="Arial"/>
                <a:ea typeface="ＭＳ Ｐゴシック"/>
              </a:rPr>
            </a:br>
            <a:r>
              <a:rPr kumimoji="0" lang="en-US" sz="2000" b="0" i="0" u="none" strike="noStrike" kern="1200" cap="none" spc="0" normalizeH="0" baseline="0" noProof="0" dirty="0" smtClean="0">
                <a:ln>
                  <a:noFill/>
                </a:ln>
                <a:solidFill>
                  <a:prstClr val="black"/>
                </a:solidFill>
                <a:effectLst/>
                <a:uLnTx/>
                <a:uFillTx/>
                <a:latin typeface="Arial"/>
                <a:ea typeface="ＭＳ Ｐゴシック"/>
              </a:rPr>
              <a:t>from existing knowledge</a:t>
            </a:r>
          </a:p>
        </p:txBody>
      </p:sp>
      <p:sp>
        <p:nvSpPr>
          <p:cNvPr id="41" name="Text Box 5"/>
          <p:cNvSpPr txBox="1">
            <a:spLocks noChangeArrowheads="1"/>
          </p:cNvSpPr>
          <p:nvPr/>
        </p:nvSpPr>
        <p:spPr bwMode="auto">
          <a:xfrm>
            <a:off x="9430657" y="1300343"/>
            <a:ext cx="5105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a:rPr>
              <a:t>After completing </a:t>
            </a:r>
            <a:r>
              <a:rPr kumimoji="0" lang="en-US" sz="2000" b="0" i="0" u="none" strike="noStrike" kern="1200" cap="none" spc="0" normalizeH="0" baseline="0" noProof="0" dirty="0" smtClean="0">
                <a:ln>
                  <a:noFill/>
                </a:ln>
                <a:solidFill>
                  <a:prstClr val="black"/>
                </a:solidFill>
                <a:effectLst/>
                <a:uLnTx/>
                <a:uFillTx/>
                <a:latin typeface="Arial" charset="0"/>
                <a:ea typeface="ＭＳ Ｐゴシック"/>
              </a:rPr>
              <a:t>a </a:t>
            </a:r>
            <a:r>
              <a:rPr kumimoji="0" lang="en-US" sz="2000" b="0" i="0" u="none" strike="noStrike" kern="1200" cap="none" spc="0" normalizeH="0" baseline="0" noProof="0" dirty="0">
                <a:ln>
                  <a:noFill/>
                </a:ln>
                <a:solidFill>
                  <a:prstClr val="black"/>
                </a:solidFill>
                <a:effectLst/>
                <a:uLnTx/>
                <a:uFillTx/>
                <a:latin typeface="Arial" charset="0"/>
                <a:ea typeface="ＭＳ Ｐゴシック"/>
              </a:rPr>
              <a:t>Handbook of </a:t>
            </a:r>
            <a:r>
              <a:rPr kumimoji="0" lang="en-US" sz="2000" b="0" i="0" u="none" strike="noStrike" kern="1200" cap="none" spc="0" normalizeH="0" baseline="0" noProof="0" dirty="0" smtClean="0">
                <a:ln>
                  <a:noFill/>
                </a:ln>
                <a:solidFill>
                  <a:prstClr val="black"/>
                </a:solidFill>
                <a:effectLst/>
                <a:uLnTx/>
                <a:uFillTx/>
                <a:latin typeface="Arial" charset="0"/>
                <a:ea typeface="ＭＳ Ｐゴシック"/>
              </a:rPr>
              <a:t>Hydrology, </a:t>
            </a:r>
            <a:r>
              <a:rPr kumimoji="0" lang="en-US" sz="2000" b="0" i="0" u="none" strike="noStrike" kern="1200" cap="none" spc="0" normalizeH="0" baseline="0" noProof="0" dirty="0">
                <a:ln>
                  <a:noFill/>
                </a:ln>
                <a:solidFill>
                  <a:prstClr val="black"/>
                </a:solidFill>
                <a:effectLst/>
                <a:uLnTx/>
                <a:uFillTx/>
                <a:latin typeface="Arial" charset="0"/>
                <a:ea typeface="ＭＳ Ｐゴシック"/>
              </a:rPr>
              <a:t>I asked myself the question: </a:t>
            </a:r>
            <a:r>
              <a:rPr kumimoji="0" lang="en-US" sz="2000" b="0" i="0" u="none" strike="noStrike" kern="1200" cap="none" spc="0" normalizeH="0" baseline="0" noProof="0" dirty="0">
                <a:ln>
                  <a:noFill/>
                </a:ln>
                <a:solidFill>
                  <a:srgbClr val="001446">
                    <a:lumMod val="75000"/>
                    <a:lumOff val="25000"/>
                  </a:srgbClr>
                </a:solidFill>
                <a:effectLst/>
                <a:uLnTx/>
                <a:uFillTx/>
                <a:latin typeface="Arial" charset="0"/>
                <a:ea typeface="ＭＳ Ｐゴシック"/>
              </a:rPr>
              <a:t>how is new knowledge discovered in hydrology?  </a:t>
            </a:r>
          </a:p>
        </p:txBody>
      </p:sp>
      <p:sp>
        <p:nvSpPr>
          <p:cNvPr id="7" name="Rectangle 3"/>
          <p:cNvSpPr txBox="1">
            <a:spLocks noChangeArrowheads="1"/>
          </p:cNvSpPr>
          <p:nvPr/>
        </p:nvSpPr>
        <p:spPr>
          <a:xfrm>
            <a:off x="9575800" y="2715647"/>
            <a:ext cx="4038600" cy="3048000"/>
          </a:xfrm>
          <a:prstGeom prst="rect">
            <a:avLst/>
          </a:prstGeom>
        </p:spPr>
        <p:txBody>
          <a:bodyPr/>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400" b="0" i="0" u="none" strike="noStrike" kern="1200" cap="none" spc="0" normalizeH="0" baseline="0" noProof="0" dirty="0" smtClean="0">
                <a:ln>
                  <a:noFill/>
                </a:ln>
                <a:solidFill>
                  <a:prstClr val="black"/>
                </a:solidFill>
                <a:effectLst/>
                <a:uLnTx/>
                <a:uFillTx/>
                <a:latin typeface="Arial"/>
                <a:ea typeface="ＭＳ Ｐゴシック"/>
              </a:rPr>
              <a:t>By </a:t>
            </a:r>
            <a:r>
              <a:rPr kumimoji="0" lang="en-US" sz="2400" b="0" i="0" u="none" strike="noStrike" kern="1200" cap="none" spc="0" normalizeH="0" baseline="0" noProof="0" dirty="0" smtClean="0">
                <a:ln>
                  <a:noFill/>
                </a:ln>
                <a:solidFill>
                  <a:srgbClr val="001446">
                    <a:lumMod val="75000"/>
                    <a:lumOff val="25000"/>
                  </a:srgbClr>
                </a:solidFill>
                <a:effectLst/>
                <a:uLnTx/>
                <a:uFillTx/>
                <a:latin typeface="Arial"/>
                <a:ea typeface="ＭＳ Ｐゴシック"/>
              </a:rPr>
              <a:t>deduction</a:t>
            </a:r>
            <a:r>
              <a:rPr kumimoji="0" lang="en-US" sz="2400" b="0" i="0" u="none" strike="noStrike" kern="1200" cap="none" spc="0" normalizeH="0" baseline="0" noProof="0" dirty="0" smtClean="0">
                <a:ln>
                  <a:noFill/>
                </a:ln>
                <a:solidFill>
                  <a:prstClr val="black"/>
                </a:solidFill>
                <a:effectLst/>
                <a:uLnTx/>
                <a:uFillTx/>
                <a:latin typeface="Arial"/>
                <a:ea typeface="ＭＳ Ｐゴシック"/>
              </a:rPr>
              <a:t> from existing knowledge</a:t>
            </a:r>
          </a:p>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400" b="0" i="0" u="none" strike="noStrike" kern="1200" cap="none" spc="0" normalizeH="0" baseline="0" noProof="0" dirty="0" smtClean="0">
                <a:ln>
                  <a:noFill/>
                </a:ln>
                <a:solidFill>
                  <a:prstClr val="black"/>
                </a:solidFill>
                <a:effectLst/>
                <a:uLnTx/>
                <a:uFillTx/>
                <a:latin typeface="Arial"/>
                <a:ea typeface="ＭＳ Ｐゴシック"/>
              </a:rPr>
              <a:t>By</a:t>
            </a:r>
            <a:r>
              <a:rPr kumimoji="0" lang="en-US" sz="2400" b="0" i="0" u="none" strike="noStrike" kern="1200" cap="none" spc="0" normalizeH="0" baseline="0" noProof="0" dirty="0" smtClean="0">
                <a:ln>
                  <a:noFill/>
                </a:ln>
                <a:solidFill>
                  <a:srgbClr val="001446">
                    <a:lumMod val="75000"/>
                    <a:lumOff val="25000"/>
                  </a:srgbClr>
                </a:solidFill>
                <a:effectLst/>
                <a:uLnTx/>
                <a:uFillTx/>
                <a:latin typeface="Arial"/>
                <a:ea typeface="ＭＳ Ｐゴシック"/>
              </a:rPr>
              <a:t> experiment </a:t>
            </a:r>
            <a:r>
              <a:rPr kumimoji="0" lang="en-US" sz="2400" b="0" i="0" u="none" strike="noStrike" kern="1200" cap="none" spc="0" normalizeH="0" baseline="0" noProof="0" dirty="0" smtClean="0">
                <a:ln>
                  <a:noFill/>
                </a:ln>
                <a:solidFill>
                  <a:prstClr val="black"/>
                </a:solidFill>
                <a:effectLst/>
                <a:uLnTx/>
                <a:uFillTx/>
                <a:latin typeface="Arial"/>
                <a:ea typeface="ＭＳ Ｐゴシック"/>
              </a:rPr>
              <a:t>in a laboratory</a:t>
            </a:r>
          </a:p>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400" b="0" i="0" u="none" strike="noStrike" kern="1200" cap="none" spc="0" normalizeH="0" baseline="0" noProof="0" dirty="0" smtClean="0">
                <a:ln>
                  <a:noFill/>
                </a:ln>
                <a:solidFill>
                  <a:prstClr val="black"/>
                </a:solidFill>
                <a:effectLst/>
                <a:uLnTx/>
                <a:uFillTx/>
                <a:latin typeface="Arial"/>
                <a:ea typeface="ＭＳ Ｐゴシック"/>
              </a:rPr>
              <a:t>By </a:t>
            </a:r>
            <a:r>
              <a:rPr kumimoji="0" lang="en-US" sz="2400" b="0" i="0" u="none" strike="noStrike" kern="1200" cap="none" spc="0" normalizeH="0" baseline="0" noProof="0" dirty="0" smtClean="0">
                <a:ln>
                  <a:noFill/>
                </a:ln>
                <a:solidFill>
                  <a:srgbClr val="001446">
                    <a:lumMod val="75000"/>
                    <a:lumOff val="25000"/>
                  </a:srgbClr>
                </a:solidFill>
                <a:effectLst/>
                <a:uLnTx/>
                <a:uFillTx/>
                <a:latin typeface="Arial"/>
                <a:ea typeface="ＭＳ Ｐゴシック"/>
              </a:rPr>
              <a:t>observation</a:t>
            </a:r>
            <a:r>
              <a:rPr kumimoji="0" lang="en-US" sz="2400" b="0" i="0" u="none" strike="noStrike" kern="1200" cap="none" spc="0" normalizeH="0" baseline="0" noProof="0" dirty="0" smtClean="0">
                <a:ln>
                  <a:noFill/>
                </a:ln>
                <a:solidFill>
                  <a:prstClr val="black"/>
                </a:solidFill>
                <a:effectLst/>
                <a:uLnTx/>
                <a:uFillTx/>
                <a:latin typeface="Arial"/>
                <a:ea typeface="ＭＳ Ｐゴシック"/>
              </a:rPr>
              <a:t> of the natural environment</a:t>
            </a:r>
          </a:p>
        </p:txBody>
      </p:sp>
      <p:sp>
        <p:nvSpPr>
          <p:cNvPr id="9" name="Rectangle 3"/>
          <p:cNvSpPr txBox="1">
            <a:spLocks noChangeArrowheads="1"/>
          </p:cNvSpPr>
          <p:nvPr/>
        </p:nvSpPr>
        <p:spPr>
          <a:xfrm>
            <a:off x="3604847" y="3389825"/>
            <a:ext cx="4393944" cy="945859"/>
          </a:xfrm>
          <a:prstGeom prst="rect">
            <a:avLst/>
          </a:prstGeom>
          <a:solidFill>
            <a:srgbClr val="6FC6FA"/>
          </a:solidFill>
          <a:ln>
            <a:noFill/>
          </a:ln>
          <a:effectLst/>
        </p:spPr>
        <p:txBody>
          <a:bodyPr lIns="457200" rIns="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517525" marR="0" lvl="0" indent="0" algn="l" defTabSz="457200" rtl="0" eaLnBrk="1" fontAlgn="auto" latinLnBrk="0" hangingPunct="1">
              <a:lnSpc>
                <a:spcPct val="100000"/>
              </a:lnSpc>
              <a:spcBef>
                <a:spcPts val="300"/>
              </a:spcBef>
              <a:spcAft>
                <a:spcPts val="1200"/>
              </a:spcAft>
              <a:buClrTx/>
              <a:buSzPct val="80000"/>
              <a:buFont typeface="Arial"/>
              <a:buNone/>
              <a:tabLst/>
              <a:defRPr/>
            </a:pPr>
            <a:r>
              <a:rPr kumimoji="0" lang="en-US" sz="2800" b="1" i="0" u="none" strike="noStrike" kern="1200" cap="none" spc="0" normalizeH="0" baseline="0" noProof="0" dirty="0" smtClean="0">
                <a:ln>
                  <a:noFill/>
                </a:ln>
                <a:solidFill>
                  <a:prstClr val="white"/>
                </a:solidFill>
                <a:effectLst/>
                <a:uLnTx/>
                <a:uFillTx/>
                <a:latin typeface="Arial"/>
                <a:ea typeface="ＭＳ Ｐゴシック"/>
              </a:rPr>
              <a:t>Experiment</a:t>
            </a:r>
            <a:r>
              <a:rPr kumimoji="0" lang="en-US" sz="2800" b="0" i="0" u="none" strike="noStrike" kern="1200" cap="none" spc="0" normalizeH="0" baseline="0" noProof="0" dirty="0" smtClean="0">
                <a:ln>
                  <a:noFill/>
                </a:ln>
                <a:solidFill>
                  <a:prstClr val="black"/>
                </a:solidFill>
                <a:effectLst/>
                <a:uLnTx/>
                <a:uFillTx/>
                <a:latin typeface="Arial"/>
                <a:ea typeface="ＭＳ Ｐゴシック"/>
              </a:rPr>
              <a:t> </a:t>
            </a:r>
            <a:br>
              <a:rPr kumimoji="0" lang="en-US" sz="2800" b="0" i="0" u="none" strike="noStrike" kern="1200" cap="none" spc="0" normalizeH="0" baseline="0" noProof="0" dirty="0" smtClean="0">
                <a:ln>
                  <a:noFill/>
                </a:ln>
                <a:solidFill>
                  <a:prstClr val="black"/>
                </a:solidFill>
                <a:effectLst/>
                <a:uLnTx/>
                <a:uFillTx/>
                <a:latin typeface="Arial"/>
                <a:ea typeface="ＭＳ Ｐゴシック"/>
              </a:rPr>
            </a:br>
            <a:r>
              <a:rPr kumimoji="0" lang="en-US" sz="2000" b="0" i="0" u="none" strike="noStrike" kern="1200" cap="none" spc="0" normalizeH="0" baseline="0" noProof="0" dirty="0" smtClean="0">
                <a:ln>
                  <a:noFill/>
                </a:ln>
                <a:solidFill>
                  <a:prstClr val="black"/>
                </a:solidFill>
                <a:effectLst/>
                <a:uLnTx/>
                <a:uFillTx/>
                <a:latin typeface="Arial"/>
                <a:ea typeface="ＭＳ Ｐゴシック"/>
              </a:rPr>
              <a:t>in a laboratory</a:t>
            </a:r>
          </a:p>
        </p:txBody>
      </p:sp>
      <p:sp>
        <p:nvSpPr>
          <p:cNvPr id="10" name="Rectangle 3"/>
          <p:cNvSpPr txBox="1">
            <a:spLocks noChangeArrowheads="1"/>
          </p:cNvSpPr>
          <p:nvPr/>
        </p:nvSpPr>
        <p:spPr>
          <a:xfrm>
            <a:off x="3604847" y="4736123"/>
            <a:ext cx="4393944" cy="945859"/>
          </a:xfrm>
          <a:prstGeom prst="rect">
            <a:avLst/>
          </a:prstGeom>
          <a:solidFill>
            <a:schemeClr val="accent2">
              <a:lumMod val="75000"/>
            </a:schemeClr>
          </a:solidFill>
          <a:ln>
            <a:noFill/>
          </a:ln>
          <a:effectLst/>
        </p:spPr>
        <p:txBody>
          <a:bodyPr lIns="457200" rIns="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517525" marR="0" lvl="0" indent="0" algn="l" defTabSz="457200" rtl="0" eaLnBrk="1" fontAlgn="auto" latinLnBrk="0" hangingPunct="1">
              <a:lnSpc>
                <a:spcPct val="100000"/>
              </a:lnSpc>
              <a:spcBef>
                <a:spcPts val="300"/>
              </a:spcBef>
              <a:spcAft>
                <a:spcPts val="1200"/>
              </a:spcAft>
              <a:buClrTx/>
              <a:buSzPct val="80000"/>
              <a:buFont typeface="Arial"/>
              <a:buNone/>
              <a:tabLst/>
              <a:defRPr/>
            </a:pPr>
            <a:r>
              <a:rPr kumimoji="0" lang="en-US" sz="2800" b="1" i="0" u="none" strike="noStrike" kern="1200" cap="none" spc="0" normalizeH="0" baseline="0" noProof="0" dirty="0" smtClean="0">
                <a:ln>
                  <a:noFill/>
                </a:ln>
                <a:solidFill>
                  <a:prstClr val="white"/>
                </a:solidFill>
                <a:effectLst/>
                <a:uLnTx/>
                <a:uFillTx/>
                <a:latin typeface="Arial"/>
                <a:ea typeface="ＭＳ Ｐゴシック"/>
              </a:rPr>
              <a:t>Observation</a:t>
            </a:r>
            <a:r>
              <a:rPr kumimoji="0" lang="en-US" sz="2800" b="0" i="0" u="none" strike="noStrike" kern="1200" cap="none" spc="0" normalizeH="0" baseline="0" noProof="0" dirty="0" smtClean="0">
                <a:ln>
                  <a:noFill/>
                </a:ln>
                <a:solidFill>
                  <a:prstClr val="black"/>
                </a:solidFill>
                <a:effectLst/>
                <a:uLnTx/>
                <a:uFillTx/>
                <a:latin typeface="Arial"/>
                <a:ea typeface="ＭＳ Ｐゴシック"/>
              </a:rPr>
              <a:t> </a:t>
            </a:r>
            <a:br>
              <a:rPr kumimoji="0" lang="en-US" sz="2800" b="0" i="0" u="none" strike="noStrike" kern="1200" cap="none" spc="0" normalizeH="0" baseline="0" noProof="0" dirty="0" smtClean="0">
                <a:ln>
                  <a:noFill/>
                </a:ln>
                <a:solidFill>
                  <a:prstClr val="black"/>
                </a:solidFill>
                <a:effectLst/>
                <a:uLnTx/>
                <a:uFillTx/>
                <a:latin typeface="Arial"/>
                <a:ea typeface="ＭＳ Ｐゴシック"/>
              </a:rPr>
            </a:br>
            <a:r>
              <a:rPr kumimoji="0" lang="en-US" sz="2000" b="0" i="0" u="none" strike="noStrike" kern="1200" cap="none" spc="0" normalizeH="0" baseline="0" noProof="0" dirty="0" smtClean="0">
                <a:ln>
                  <a:noFill/>
                </a:ln>
                <a:solidFill>
                  <a:prstClr val="black"/>
                </a:solidFill>
                <a:effectLst/>
                <a:uLnTx/>
                <a:uFillTx/>
                <a:latin typeface="Arial"/>
                <a:ea typeface="ＭＳ Ｐゴシック"/>
              </a:rPr>
              <a:t>of the natural environment</a:t>
            </a:r>
          </a:p>
        </p:txBody>
      </p:sp>
      <p:pic>
        <p:nvPicPr>
          <p:cNvPr id="40" name="Picture 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5800" y="1631732"/>
            <a:ext cx="30130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41978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200"/>
                                        <p:tgtEl>
                                          <p:spTgt spid="39"/>
                                        </p:tgtEl>
                                        <p:attrNameLst>
                                          <p:attrName>ppt_x</p:attrName>
                                        </p:attrNameLst>
                                      </p:cBhvr>
                                      <p:tavLst>
                                        <p:tav tm="0">
                                          <p:val>
                                            <p:strVal val="#ppt_x-#ppt_w*1.125000"/>
                                          </p:val>
                                        </p:tav>
                                        <p:tav tm="100000">
                                          <p:val>
                                            <p:strVal val="#ppt_x"/>
                                          </p:val>
                                        </p:tav>
                                      </p:tavLst>
                                    </p:anim>
                                    <p:animEffect transition="in" filter="wipe(right)">
                                      <p:cBhvr>
                                        <p:cTn id="8" dur="200"/>
                                        <p:tgtEl>
                                          <p:spTgt spid="39"/>
                                        </p:tgtEl>
                                      </p:cBhvr>
                                    </p:animEffect>
                                  </p:childTnLst>
                                </p:cTn>
                              </p:par>
                              <p:par>
                                <p:cTn id="9" presetID="12" presetClass="entr" presetSubtype="8" fill="hold" grpId="0" nodeType="withEffect">
                                  <p:stCondLst>
                                    <p:cond delay="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
                                        <p:tgtEl>
                                          <p:spTgt spid="9"/>
                                        </p:tgtEl>
                                        <p:attrNameLst>
                                          <p:attrName>ppt_x</p:attrName>
                                        </p:attrNameLst>
                                      </p:cBhvr>
                                      <p:tavLst>
                                        <p:tav tm="0">
                                          <p:val>
                                            <p:strVal val="#ppt_x-#ppt_w*1.125000"/>
                                          </p:val>
                                        </p:tav>
                                        <p:tav tm="100000">
                                          <p:val>
                                            <p:strVal val="#ppt_x"/>
                                          </p:val>
                                        </p:tav>
                                      </p:tavLst>
                                    </p:anim>
                                    <p:animEffect transition="in" filter="wipe(right)">
                                      <p:cBhvr>
                                        <p:cTn id="12" dur="200"/>
                                        <p:tgtEl>
                                          <p:spTgt spid="9"/>
                                        </p:tgtEl>
                                      </p:cBhvr>
                                    </p:animEffect>
                                  </p:childTnLst>
                                </p:cTn>
                              </p:par>
                              <p:par>
                                <p:cTn id="13" presetID="12" presetClass="entr" presetSubtype="8" fill="hold" grpId="0" nodeType="withEffect">
                                  <p:stCondLst>
                                    <p:cond delay="1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200"/>
                                        <p:tgtEl>
                                          <p:spTgt spid="10"/>
                                        </p:tgtEl>
                                        <p:attrNameLst>
                                          <p:attrName>ppt_x</p:attrName>
                                        </p:attrNameLst>
                                      </p:cBhvr>
                                      <p:tavLst>
                                        <p:tav tm="0">
                                          <p:val>
                                            <p:strVal val="#ppt_x-#ppt_w*1.125000"/>
                                          </p:val>
                                        </p:tav>
                                        <p:tav tm="100000">
                                          <p:val>
                                            <p:strVal val="#ppt_x"/>
                                          </p:val>
                                        </p:tav>
                                      </p:tavLst>
                                    </p:anim>
                                    <p:animEffect transition="in" filter="wipe(right)">
                                      <p:cBhvr>
                                        <p:cTn id="16"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GIS in Water Resources</a:t>
            </a:r>
            <a:endParaRPr lang="en-US" dirty="0"/>
          </a:p>
        </p:txBody>
      </p:sp>
      <p:sp>
        <p:nvSpPr>
          <p:cNvPr id="3" name="Content Placeholder 2"/>
          <p:cNvSpPr>
            <a:spLocks noGrp="1"/>
          </p:cNvSpPr>
          <p:nvPr>
            <p:ph idx="1"/>
          </p:nvPr>
        </p:nvSpPr>
        <p:spPr/>
        <p:txBody>
          <a:bodyPr/>
          <a:lstStyle/>
          <a:p>
            <a:r>
              <a:rPr lang="en-US" sz="2400" dirty="0" smtClean="0"/>
              <a:t>Course Overview</a:t>
            </a:r>
          </a:p>
          <a:p>
            <a:r>
              <a:rPr lang="en-US" sz="2400" dirty="0" smtClean="0"/>
              <a:t>Creating Water Knowledge</a:t>
            </a:r>
          </a:p>
          <a:p>
            <a:r>
              <a:rPr lang="en-US" sz="2400" dirty="0" smtClean="0"/>
              <a:t>What is GIS</a:t>
            </a:r>
          </a:p>
          <a:p>
            <a:r>
              <a:rPr lang="en-US" sz="2400" dirty="0" smtClean="0"/>
              <a:t>Shape of the Earth</a:t>
            </a:r>
          </a:p>
          <a:p>
            <a:pPr marL="0" indent="0">
              <a:buNone/>
            </a:pPr>
            <a:endParaRPr lang="en-US" dirty="0"/>
          </a:p>
        </p:txBody>
      </p:sp>
      <p:pic>
        <p:nvPicPr>
          <p:cNvPr id="9" name="Picture 8"/>
          <p:cNvPicPr>
            <a:picLocks noChangeAspect="1"/>
          </p:cNvPicPr>
          <p:nvPr/>
        </p:nvPicPr>
        <p:blipFill>
          <a:blip r:embed="rId2"/>
          <a:stretch>
            <a:fillRect/>
          </a:stretch>
        </p:blipFill>
        <p:spPr>
          <a:xfrm>
            <a:off x="1500553" y="3738823"/>
            <a:ext cx="6317273" cy="2707403"/>
          </a:xfrm>
          <a:prstGeom prst="rect">
            <a:avLst/>
          </a:prstGeom>
        </p:spPr>
      </p:pic>
    </p:spTree>
    <p:extLst>
      <p:ext uri="{BB962C8B-B14F-4D97-AF65-F5344CB8AC3E}">
        <p14:creationId xmlns:p14="http://schemas.microsoft.com/office/powerpoint/2010/main" val="2350373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Deduction – Isaac Newton</a:t>
            </a:r>
            <a:endParaRPr lang="en-US" dirty="0"/>
          </a:p>
        </p:txBody>
      </p:sp>
      <p:sp>
        <p:nvSpPr>
          <p:cNvPr id="5" name="Rectangle 4"/>
          <p:cNvSpPr/>
          <p:nvPr/>
        </p:nvSpPr>
        <p:spPr>
          <a:xfrm>
            <a:off x="3862798" y="1636150"/>
            <a:ext cx="4592227" cy="4567582"/>
          </a:xfrm>
          <a:prstGeom prst="rect">
            <a:avLst/>
          </a:prstGeom>
          <a:solidFill>
            <a:srgbClr val="F2F2F2"/>
          </a:solidFill>
        </p:spPr>
        <p:txBody>
          <a:bodyPr wrap="square" lIns="182880" tIns="91440" rIns="182880" bIns="9144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lumMod val="75000"/>
                    <a:lumOff val="25000"/>
                  </a:prstClr>
                </a:solidFill>
                <a:effectLst/>
                <a:uLnTx/>
                <a:uFillTx/>
                <a:latin typeface="Arial"/>
                <a:ea typeface="ＭＳ Ｐゴシック"/>
              </a:rPr>
              <a:t>“The </a:t>
            </a: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ＭＳ Ｐゴシック"/>
              </a:rPr>
              <a:t>ancients divided mechanics into two parts; the</a:t>
            </a:r>
            <a:r>
              <a:rPr kumimoji="0" lang="en-US" sz="1500" b="0" i="0" u="none" strike="noStrike" kern="1200" cap="none" spc="0" normalizeH="0" baseline="0" noProof="0" dirty="0">
                <a:ln>
                  <a:noFill/>
                </a:ln>
                <a:solidFill>
                  <a:srgbClr val="16618C"/>
                </a:solidFill>
                <a:effectLst/>
                <a:uLnTx/>
                <a:uFillTx/>
                <a:latin typeface="Arial"/>
                <a:ea typeface="ＭＳ Ｐゴシック"/>
              </a:rPr>
              <a:t> </a:t>
            </a:r>
            <a:r>
              <a:rPr kumimoji="0" lang="en-US" sz="1500" b="0" i="1" u="none" strike="noStrike" kern="1200" cap="none" spc="0" normalizeH="0" baseline="0" noProof="0" dirty="0">
                <a:ln>
                  <a:noFill/>
                </a:ln>
                <a:solidFill>
                  <a:srgbClr val="16618C"/>
                </a:solidFill>
                <a:effectLst/>
                <a:uLnTx/>
                <a:uFillTx/>
                <a:latin typeface="Arial"/>
                <a:ea typeface="ＭＳ Ｐゴシック"/>
              </a:rPr>
              <a:t>rational</a:t>
            </a: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ＭＳ Ｐゴシック"/>
              </a:rPr>
              <a:t>, which proceeds accurately by demonstration; and the </a:t>
            </a:r>
            <a:r>
              <a:rPr kumimoji="0" lang="en-US" sz="1500" b="0" i="1" u="none" strike="noStrike" kern="1200" cap="none" spc="0" normalizeH="0" baseline="0" noProof="0" dirty="0">
                <a:ln>
                  <a:noFill/>
                </a:ln>
                <a:solidFill>
                  <a:srgbClr val="5EB4E6">
                    <a:lumMod val="50000"/>
                  </a:srgbClr>
                </a:solidFill>
                <a:effectLst/>
                <a:uLnTx/>
                <a:uFillTx/>
                <a:latin typeface="Arial"/>
                <a:ea typeface="ＭＳ Ｐゴシック"/>
              </a:rPr>
              <a:t>practical</a:t>
            </a: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ＭＳ Ｐゴシック"/>
              </a:rPr>
              <a:t>. </a:t>
            </a:r>
            <a:endParaRPr kumimoji="0" lang="en-US" sz="1500" b="0" i="0" u="none" strike="noStrike" kern="1200" cap="none" spc="0" normalizeH="0" baseline="0" noProof="0" dirty="0" smtClean="0">
              <a:ln>
                <a:noFill/>
              </a:ln>
              <a:solidFill>
                <a:prstClr val="black">
                  <a:lumMod val="75000"/>
                  <a:lumOff val="25000"/>
                </a:prstClr>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lumMod val="75000"/>
                  <a:lumOff val="25000"/>
                </a:prstClr>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lumMod val="75000"/>
                    <a:lumOff val="25000"/>
                  </a:prstClr>
                </a:solidFill>
                <a:effectLst/>
                <a:uLnTx/>
                <a:uFillTx/>
                <a:latin typeface="Arial"/>
                <a:ea typeface="ＭＳ Ｐゴシック"/>
              </a:rPr>
              <a:t>It occurs that </a:t>
            </a: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ＭＳ Ｐゴシック"/>
              </a:rPr>
              <a:t>mechanics is so distinguished from geometry, that what is perfectly accurate is called </a:t>
            </a:r>
            <a:r>
              <a:rPr kumimoji="0" lang="en-US" sz="1500" b="0" i="1" u="none" strike="noStrike" kern="1200" cap="none" spc="0" normalizeH="0" baseline="0" noProof="0" dirty="0" smtClean="0">
                <a:ln>
                  <a:noFill/>
                </a:ln>
                <a:solidFill>
                  <a:srgbClr val="16618C"/>
                </a:solidFill>
                <a:effectLst/>
                <a:uLnTx/>
                <a:uFillTx/>
                <a:latin typeface="Arial"/>
                <a:ea typeface="ＭＳ Ｐゴシック"/>
              </a:rPr>
              <a:t>geometrical</a:t>
            </a:r>
            <a:r>
              <a:rPr kumimoji="0" lang="en-US" sz="1500" b="0" i="0" u="none" strike="noStrike" kern="1200" cap="none" spc="0" normalizeH="0" baseline="0" noProof="0" dirty="0" smtClean="0">
                <a:ln>
                  <a:noFill/>
                </a:ln>
                <a:solidFill>
                  <a:prstClr val="black">
                    <a:lumMod val="75000"/>
                    <a:lumOff val="25000"/>
                  </a:prstClr>
                </a:solidFill>
                <a:effectLst/>
                <a:uLnTx/>
                <a:uFillTx/>
                <a:latin typeface="Arial"/>
                <a:ea typeface="ＭＳ Ｐゴシック"/>
              </a:rPr>
              <a:t>, </a:t>
            </a: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ＭＳ Ｐゴシック"/>
              </a:rPr>
              <a:t>what is less so, is called </a:t>
            </a:r>
            <a:r>
              <a:rPr kumimoji="0" lang="en-US" sz="1500" b="0" i="1" u="none" strike="noStrike" kern="1200" cap="none" spc="0" normalizeH="0" baseline="0" noProof="0" dirty="0">
                <a:ln>
                  <a:noFill/>
                </a:ln>
                <a:solidFill>
                  <a:srgbClr val="16618C"/>
                </a:solidFill>
                <a:effectLst/>
                <a:uLnTx/>
                <a:uFillTx/>
                <a:latin typeface="Arial"/>
                <a:ea typeface="ＭＳ Ｐゴシック"/>
              </a:rPr>
              <a:t>mechanical</a:t>
            </a: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ＭＳ Ｐゴシック"/>
              </a:rPr>
              <a:t>. Yet the errors do not come from the art but from those who practice the art</a:t>
            </a:r>
            <a:r>
              <a:rPr kumimoji="0" lang="en-US" sz="1500" b="0" i="0" u="none" strike="noStrike" kern="1200" cap="none" spc="0" normalizeH="0" baseline="0" noProof="0" dirty="0" smtClean="0">
                <a:ln>
                  <a:noFill/>
                </a:ln>
                <a:solidFill>
                  <a:prstClr val="black">
                    <a:lumMod val="75000"/>
                    <a:lumOff val="25000"/>
                  </a:prstClr>
                </a:solidFill>
                <a:effectLst/>
                <a:uLnTx/>
                <a:uFillTx/>
                <a:latin typeface="Arial"/>
                <a:ea typeface="ＭＳ Ｐゴシック"/>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lumMod val="75000"/>
                    <a:lumOff val="25000"/>
                  </a:prstClr>
                </a:solidFill>
                <a:effectLst/>
                <a:uLnTx/>
                <a:uFillTx/>
                <a:latin typeface="Arial"/>
                <a:ea typeface="ＭＳ Ｐゴシック"/>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lumMod val="75000"/>
                    <a:lumOff val="25000"/>
                  </a:prstClr>
                </a:solidFill>
                <a:effectLst/>
                <a:uLnTx/>
                <a:uFillTx/>
                <a:latin typeface="Arial"/>
                <a:ea typeface="ＭＳ Ｐゴシック"/>
              </a:rPr>
              <a:t>In </a:t>
            </a: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ＭＳ Ｐゴシック"/>
              </a:rPr>
              <a:t>this sense </a:t>
            </a:r>
            <a:r>
              <a:rPr kumimoji="0" lang="en-US" sz="1500" b="0" i="1" u="none" strike="noStrike" kern="1200" cap="none" spc="0" normalizeH="0" baseline="0" noProof="0" dirty="0">
                <a:ln>
                  <a:noFill/>
                </a:ln>
                <a:solidFill>
                  <a:srgbClr val="16618C"/>
                </a:solidFill>
                <a:effectLst/>
                <a:uLnTx/>
                <a:uFillTx/>
                <a:latin typeface="Arial"/>
                <a:ea typeface="ＭＳ Ｐゴシック"/>
              </a:rPr>
              <a:t>rational mechanics</a:t>
            </a:r>
            <a:r>
              <a:rPr kumimoji="0" lang="en-US" sz="1500" b="0" i="0" u="none" strike="noStrike" kern="1200" cap="none" spc="0" normalizeH="0" baseline="0" noProof="0" dirty="0">
                <a:ln>
                  <a:noFill/>
                </a:ln>
                <a:solidFill>
                  <a:srgbClr val="16618C"/>
                </a:solidFill>
                <a:effectLst/>
                <a:uLnTx/>
                <a:uFillTx/>
                <a:latin typeface="Arial"/>
                <a:ea typeface="ＭＳ Ｐゴシック"/>
              </a:rPr>
              <a:t> </a:t>
            </a: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ＭＳ Ｐゴシック"/>
              </a:rPr>
              <a:t>will be the science of motions resulting from any forces whatsoever, and of the forces required to produce any motions, accurately proposed and demonstrated</a:t>
            </a:r>
            <a:r>
              <a:rPr kumimoji="0" lang="en-US" sz="1500" b="0" i="0" u="none" strike="noStrike" kern="1200" cap="none" spc="0" normalizeH="0" baseline="0" noProof="0" dirty="0" smtClean="0">
                <a:ln>
                  <a:noFill/>
                </a:ln>
                <a:solidFill>
                  <a:prstClr val="black">
                    <a:lumMod val="75000"/>
                    <a:lumOff val="25000"/>
                  </a:prstClr>
                </a:solidFill>
                <a:effectLst/>
                <a:uLnTx/>
                <a:uFillTx/>
                <a:latin typeface="Arial"/>
                <a:ea typeface="ＭＳ Ｐゴシック"/>
              </a:rPr>
              <a:t>.”</a:t>
            </a:r>
            <a:endParaRPr kumimoji="0" lang="en-US" sz="1500" b="0" i="0" u="none" strike="noStrike" kern="1200" cap="none" spc="0" normalizeH="0" baseline="0" noProof="0" dirty="0">
              <a:ln>
                <a:noFill/>
              </a:ln>
              <a:solidFill>
                <a:prstClr val="black">
                  <a:lumMod val="75000"/>
                  <a:lumOff val="25000"/>
                </a:prstClr>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a:ea typeface="ＭＳ Ｐゴシック"/>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50000"/>
                    <a:lumOff val="50000"/>
                  </a:prstClr>
                </a:solidFill>
                <a:effectLst/>
                <a:uLnTx/>
                <a:uFillTx/>
                <a:latin typeface="Arial"/>
                <a:ea typeface="ＭＳ Ｐゴシック"/>
              </a:rPr>
              <a:t>Isaac </a:t>
            </a:r>
            <a:r>
              <a:rPr kumimoji="0" lang="en-US" sz="1500" b="0" i="0" u="none" strike="noStrike" kern="1200" cap="none" spc="0" normalizeH="0" baseline="0" noProof="0" dirty="0" smtClean="0">
                <a:ln>
                  <a:noFill/>
                </a:ln>
                <a:solidFill>
                  <a:prstClr val="black">
                    <a:lumMod val="50000"/>
                    <a:lumOff val="50000"/>
                  </a:prstClr>
                </a:solidFill>
                <a:effectLst/>
                <a:uLnTx/>
                <a:uFillTx/>
                <a:latin typeface="Arial"/>
                <a:ea typeface="ＭＳ Ｐゴシック"/>
              </a:rPr>
              <a:t>Newton</a:t>
            </a:r>
            <a:endParaRPr kumimoji="0" lang="en-US" sz="1500" b="0" i="0" u="none" strike="noStrike" kern="1200" cap="none" spc="0" normalizeH="0" baseline="0" noProof="0" dirty="0">
              <a:ln>
                <a:noFill/>
              </a:ln>
              <a:solidFill>
                <a:prstClr val="black">
                  <a:lumMod val="50000"/>
                  <a:lumOff val="50000"/>
                </a:prstClr>
              </a:solidFill>
              <a:effectLst/>
              <a:uLnTx/>
              <a:uFillTx/>
              <a:latin typeface="Arial"/>
              <a:ea typeface="ＭＳ Ｐゴシック"/>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50000"/>
                    <a:lumOff val="50000"/>
                  </a:prstClr>
                </a:solidFill>
                <a:effectLst/>
                <a:uLnTx/>
                <a:uFillTx/>
                <a:latin typeface="Arial"/>
                <a:ea typeface="ＭＳ Ｐゴシック"/>
              </a:rPr>
              <a:t>Trinity College, Cambridge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50000"/>
                    <a:lumOff val="50000"/>
                  </a:prstClr>
                </a:solidFill>
                <a:effectLst/>
                <a:uLnTx/>
                <a:uFillTx/>
                <a:latin typeface="Arial"/>
                <a:ea typeface="ＭＳ Ｐゴシック"/>
              </a:rPr>
              <a:t>8 May, 1686</a:t>
            </a:r>
          </a:p>
        </p:txBody>
      </p:sp>
      <p:pic>
        <p:nvPicPr>
          <p:cNvPr id="8" name="Picture 7"/>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07561" y="1631732"/>
            <a:ext cx="315523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95282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14358"/>
          </a:xfrm>
        </p:spPr>
        <p:txBody>
          <a:bodyPr/>
          <a:lstStyle/>
          <a:p>
            <a:r>
              <a:rPr lang="en-US" dirty="0" smtClean="0"/>
              <a:t>Computer Modeling as Deduction</a:t>
            </a:r>
            <a:endParaRPr lang="en-US" dirty="0"/>
          </a:p>
        </p:txBody>
      </p:sp>
      <p:sp>
        <p:nvSpPr>
          <p:cNvPr id="10" name="Rectangle 3"/>
          <p:cNvSpPr txBox="1">
            <a:spLocks noChangeArrowheads="1"/>
          </p:cNvSpPr>
          <p:nvPr/>
        </p:nvSpPr>
        <p:spPr>
          <a:xfrm>
            <a:off x="792542" y="1079484"/>
            <a:ext cx="3190879" cy="2096255"/>
          </a:xfrm>
          <a:prstGeom prst="rect">
            <a:avLst/>
          </a:prstGeom>
          <a:solidFill>
            <a:schemeClr val="accent1"/>
          </a:solidFill>
          <a:ln w="25400">
            <a:solidFill>
              <a:schemeClr val="accent1">
                <a:lumMod val="50000"/>
              </a:schemeClr>
            </a:solidFill>
          </a:ln>
          <a:effectLst/>
        </p:spPr>
        <p:txBody>
          <a:bodyPr lIns="274320" rIns="27432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marR="0" lvl="0" indent="0" algn="l" defTabSz="457200" rtl="0" eaLnBrk="1" fontAlgn="auto" latinLnBrk="0" hangingPunct="1">
              <a:lnSpc>
                <a:spcPct val="100000"/>
              </a:lnSpc>
              <a:spcBef>
                <a:spcPts val="300"/>
              </a:spcBef>
              <a:spcAft>
                <a:spcPts val="1200"/>
              </a:spcAft>
              <a:buClrTx/>
              <a:buSzPct val="80000"/>
              <a:buFont typeface="Arial"/>
              <a:buNone/>
              <a:tabLst/>
              <a:defRPr/>
            </a:pPr>
            <a:r>
              <a:rPr kumimoji="0" lang="en-US" sz="1600" b="1" i="0" u="none" strike="noStrike" kern="1200" cap="none" spc="0" normalizeH="0" baseline="0" noProof="0" dirty="0" smtClean="0">
                <a:ln>
                  <a:noFill/>
                </a:ln>
                <a:solidFill>
                  <a:prstClr val="white"/>
                </a:solidFill>
                <a:effectLst/>
                <a:uLnTx/>
                <a:uFillTx/>
                <a:latin typeface="Arial"/>
                <a:ea typeface="ＭＳ Ｐゴシック"/>
              </a:rPr>
              <a:t>Deduction</a:t>
            </a:r>
            <a:r>
              <a:rPr kumimoji="0" lang="en-US" sz="1600" b="0" i="0" u="none" strike="noStrike" kern="1200" cap="none" spc="0" normalizeH="0" baseline="0" noProof="0" dirty="0" smtClean="0">
                <a:ln>
                  <a:noFill/>
                </a:ln>
                <a:solidFill>
                  <a:prstClr val="black"/>
                </a:solidFill>
                <a:effectLst/>
                <a:uLnTx/>
                <a:uFillTx/>
                <a:latin typeface="Arial"/>
                <a:ea typeface="ＭＳ Ｐゴシック"/>
              </a:rPr>
              <a:t> </a:t>
            </a:r>
            <a:br>
              <a:rPr kumimoji="0" lang="en-US" sz="1600" b="0" i="0" u="none" strike="noStrike" kern="1200" cap="none" spc="0" normalizeH="0" baseline="0" noProof="0" dirty="0" smtClean="0">
                <a:ln>
                  <a:noFill/>
                </a:ln>
                <a:solidFill>
                  <a:prstClr val="black"/>
                </a:solidFill>
                <a:effectLst/>
                <a:uLnTx/>
                <a:uFillTx/>
                <a:latin typeface="Arial"/>
                <a:ea typeface="ＭＳ Ｐゴシック"/>
              </a:rPr>
            </a:br>
            <a:r>
              <a:rPr kumimoji="0" lang="en-US" sz="1600" b="0" i="0" u="none" strike="noStrike" kern="1200" cap="none" spc="0" normalizeH="0" baseline="0" noProof="0" dirty="0" smtClean="0">
                <a:ln>
                  <a:noFill/>
                </a:ln>
                <a:solidFill>
                  <a:prstClr val="black"/>
                </a:solidFill>
                <a:effectLst/>
                <a:uLnTx/>
                <a:uFillTx/>
                <a:latin typeface="Arial"/>
                <a:ea typeface="ＭＳ Ｐゴシック"/>
              </a:rPr>
              <a:t>is the classical path of mathematical physics:</a:t>
            </a:r>
          </a:p>
          <a:p>
            <a:pPr marL="0" marR="0" lvl="1" indent="0" algn="l" defTabSz="457200" rtl="0" eaLnBrk="1" fontAlgn="auto" latinLnBrk="0" hangingPunct="1">
              <a:lnSpc>
                <a:spcPct val="100000"/>
              </a:lnSpc>
              <a:spcBef>
                <a:spcPts val="0"/>
              </a:spcBef>
              <a:spcAft>
                <a:spcPts val="600"/>
              </a:spcAft>
              <a:buClr>
                <a:prstClr val="black">
                  <a:lumMod val="65000"/>
                </a:prstClr>
              </a:buClr>
              <a:buSzPct val="80000"/>
              <a:buFont typeface="Lucida Grande"/>
              <a:buNone/>
              <a:tabLst/>
              <a:defRPr/>
            </a:pPr>
            <a:r>
              <a:rPr kumimoji="0" lang="en-US" sz="1600" b="1" i="0" u="none" strike="noStrike" kern="1200" cap="none" spc="0" normalizeH="0" baseline="0" noProof="0" dirty="0" smtClean="0">
                <a:ln>
                  <a:noFill/>
                </a:ln>
                <a:solidFill>
                  <a:prstClr val="black"/>
                </a:solidFill>
                <a:effectLst/>
                <a:uLnTx/>
                <a:uFillTx/>
                <a:latin typeface="Avenir LT Std 55 Roman"/>
                <a:ea typeface="ＭＳ Ｐゴシック"/>
              </a:rPr>
              <a:t>Given</a:t>
            </a:r>
            <a:r>
              <a:rPr kumimoji="0" lang="en-US" sz="1600" b="0" i="0" u="none" strike="noStrike" kern="1200" cap="none" spc="0" normalizeH="0" baseline="0" noProof="0" dirty="0" smtClean="0">
                <a:ln>
                  <a:noFill/>
                </a:ln>
                <a:solidFill>
                  <a:prstClr val="black"/>
                </a:solidFill>
                <a:effectLst/>
                <a:uLnTx/>
                <a:uFillTx/>
                <a:latin typeface="Avenir LT Std 55 Roman"/>
                <a:ea typeface="ＭＳ Ｐゴシック"/>
              </a:rPr>
              <a:t> a set of axioms                                          </a:t>
            </a:r>
          </a:p>
          <a:p>
            <a:pPr marL="0" marR="0" lvl="1" indent="0" algn="l" defTabSz="457200" rtl="0" eaLnBrk="1" fontAlgn="auto" latinLnBrk="0" hangingPunct="1">
              <a:lnSpc>
                <a:spcPct val="100000"/>
              </a:lnSpc>
              <a:spcBef>
                <a:spcPts val="0"/>
              </a:spcBef>
              <a:spcAft>
                <a:spcPts val="600"/>
              </a:spcAft>
              <a:buClr>
                <a:prstClr val="black">
                  <a:lumMod val="65000"/>
                </a:prstClr>
              </a:buClr>
              <a:buSzPct val="80000"/>
              <a:buFont typeface="Lucida Grande"/>
              <a:buNone/>
              <a:tabLst/>
              <a:defRPr/>
            </a:pPr>
            <a:r>
              <a:rPr kumimoji="0" lang="en-US" sz="1600" b="1" i="0" u="none" strike="noStrike" kern="1200" cap="none" spc="0" normalizeH="0" baseline="0" noProof="0" dirty="0" smtClean="0">
                <a:ln>
                  <a:noFill/>
                </a:ln>
                <a:solidFill>
                  <a:prstClr val="black"/>
                </a:solidFill>
                <a:effectLst/>
                <a:uLnTx/>
                <a:uFillTx/>
                <a:latin typeface="Avenir LT Std 55 Roman"/>
                <a:ea typeface="ＭＳ Ｐゴシック"/>
              </a:rPr>
              <a:t>Then </a:t>
            </a:r>
            <a:r>
              <a:rPr kumimoji="0" lang="en-US" sz="1600" b="0" i="0" u="none" strike="noStrike" kern="1200" cap="none" spc="0" normalizeH="0" baseline="0" noProof="0" dirty="0">
                <a:ln>
                  <a:noFill/>
                </a:ln>
                <a:solidFill>
                  <a:prstClr val="black"/>
                </a:solidFill>
                <a:effectLst/>
                <a:uLnTx/>
                <a:uFillTx/>
                <a:latin typeface="Avenir LT Std 55 Roman"/>
                <a:ea typeface="ＭＳ Ｐゴシック"/>
              </a:rPr>
              <a:t>by a logical process</a:t>
            </a:r>
          </a:p>
          <a:p>
            <a:pPr marL="0" marR="0" lvl="1" indent="0" algn="l" defTabSz="457200" rtl="0" eaLnBrk="1" fontAlgn="auto" latinLnBrk="0" hangingPunct="1">
              <a:lnSpc>
                <a:spcPct val="100000"/>
              </a:lnSpc>
              <a:spcBef>
                <a:spcPts val="0"/>
              </a:spcBef>
              <a:spcAft>
                <a:spcPts val="600"/>
              </a:spcAft>
              <a:buClr>
                <a:prstClr val="black">
                  <a:lumMod val="65000"/>
                </a:prstClr>
              </a:buClr>
              <a:buSzPct val="80000"/>
              <a:buFont typeface="Lucida Grande"/>
              <a:buNone/>
              <a:tabLst/>
              <a:defRPr/>
            </a:pPr>
            <a:r>
              <a:rPr kumimoji="0" lang="en-US" sz="1600" b="1" i="0" u="none" strike="noStrike" kern="1200" cap="none" spc="0" normalizeH="0" baseline="0" noProof="0" dirty="0">
                <a:ln>
                  <a:noFill/>
                </a:ln>
                <a:solidFill>
                  <a:prstClr val="black"/>
                </a:solidFill>
                <a:effectLst/>
                <a:uLnTx/>
                <a:uFillTx/>
                <a:latin typeface="Avenir LT Std 55 Roman"/>
                <a:ea typeface="ＭＳ Ｐゴシック"/>
              </a:rPr>
              <a:t>Derive </a:t>
            </a:r>
            <a:r>
              <a:rPr kumimoji="0" lang="en-US" sz="1600" b="0" i="0" u="none" strike="noStrike" kern="1200" cap="none" spc="0" normalizeH="0" baseline="0" noProof="0" dirty="0">
                <a:ln>
                  <a:noFill/>
                </a:ln>
                <a:solidFill>
                  <a:prstClr val="black"/>
                </a:solidFill>
                <a:effectLst/>
                <a:uLnTx/>
                <a:uFillTx/>
                <a:latin typeface="Avenir LT Std 55 Roman"/>
                <a:ea typeface="ＭＳ Ｐゴシック"/>
              </a:rPr>
              <a:t>a new principle or </a:t>
            </a:r>
            <a:r>
              <a:rPr kumimoji="0" lang="en-US" sz="1600" b="0" i="0" u="none" strike="noStrike" kern="1200" cap="none" spc="0" normalizeH="0" baseline="0" noProof="0" dirty="0" smtClean="0">
                <a:ln>
                  <a:noFill/>
                </a:ln>
                <a:solidFill>
                  <a:prstClr val="black"/>
                </a:solidFill>
                <a:effectLst/>
                <a:uLnTx/>
                <a:uFillTx/>
                <a:latin typeface="Avenir LT Std 55 Roman"/>
                <a:ea typeface="ＭＳ Ｐゴシック"/>
              </a:rPr>
              <a:t>equation</a:t>
            </a:r>
            <a:endParaRPr kumimoji="0" lang="en-US" sz="1600" b="0" i="0" u="none" strike="noStrike" kern="1200" cap="none" spc="0" normalizeH="0" baseline="0" noProof="0" dirty="0">
              <a:ln>
                <a:noFill/>
              </a:ln>
              <a:solidFill>
                <a:prstClr val="black"/>
              </a:solidFill>
              <a:effectLst/>
              <a:uLnTx/>
              <a:uFillTx/>
              <a:latin typeface="Avenir LT Std 55 Roman"/>
              <a:ea typeface="ＭＳ Ｐゴシック"/>
            </a:endParaRPr>
          </a:p>
        </p:txBody>
      </p:sp>
      <p:sp>
        <p:nvSpPr>
          <p:cNvPr id="11" name="Rectangle 3"/>
          <p:cNvSpPr txBox="1">
            <a:spLocks noChangeArrowheads="1"/>
          </p:cNvSpPr>
          <p:nvPr/>
        </p:nvSpPr>
        <p:spPr>
          <a:xfrm>
            <a:off x="792542" y="3733314"/>
            <a:ext cx="3190879" cy="2269153"/>
          </a:xfrm>
          <a:prstGeom prst="rect">
            <a:avLst/>
          </a:prstGeom>
          <a:solidFill>
            <a:srgbClr val="6FC6FA"/>
          </a:solidFill>
          <a:ln w="25400">
            <a:solidFill>
              <a:schemeClr val="tx2">
                <a:lumMod val="75000"/>
                <a:lumOff val="25000"/>
              </a:schemeClr>
            </a:solidFill>
          </a:ln>
          <a:effectLst/>
        </p:spPr>
        <p:txBody>
          <a:bodyPr lIns="274320" rIns="27432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marR="0" lvl="0" indent="0" algn="l" defTabSz="457200" rtl="0" eaLnBrk="1" fontAlgn="auto" latinLnBrk="0" hangingPunct="1">
              <a:lnSpc>
                <a:spcPct val="100000"/>
              </a:lnSpc>
              <a:spcBef>
                <a:spcPts val="300"/>
              </a:spcBef>
              <a:spcAft>
                <a:spcPts val="1200"/>
              </a:spcAft>
              <a:buClrTx/>
              <a:buSzPct val="80000"/>
              <a:buFont typeface="Arial"/>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rPr>
              <a:t>Computer Modeling </a:t>
            </a:r>
            <a:r>
              <a:rPr kumimoji="0" lang="en-US" sz="1600" b="1" i="0" u="none" strike="noStrike" kern="1200" cap="none" spc="0" normalizeH="0" baseline="0" noProof="0" dirty="0" smtClean="0">
                <a:ln>
                  <a:noFill/>
                </a:ln>
                <a:solidFill>
                  <a:srgbClr val="FFFFFF"/>
                </a:solidFill>
                <a:effectLst/>
                <a:uLnTx/>
                <a:uFillTx/>
                <a:latin typeface="Arial"/>
                <a:ea typeface="ＭＳ Ｐゴシック"/>
              </a:rPr>
              <a:t/>
            </a:r>
            <a:br>
              <a:rPr kumimoji="0" lang="en-US" sz="1600" b="1" i="0" u="none" strike="noStrike" kern="1200" cap="none" spc="0" normalizeH="0" baseline="0" noProof="0" dirty="0" smtClean="0">
                <a:ln>
                  <a:noFill/>
                </a:ln>
                <a:solidFill>
                  <a:srgbClr val="FFFFFF"/>
                </a:solidFill>
                <a:effectLst/>
                <a:uLnTx/>
                <a:uFillTx/>
                <a:latin typeface="Arial"/>
                <a:ea typeface="ＭＳ Ｐゴシック"/>
              </a:rPr>
            </a:br>
            <a:r>
              <a:rPr kumimoji="0" lang="en-US" sz="1600" b="0" i="0" u="none" strike="noStrike" kern="1200" cap="none" spc="0" normalizeH="0" baseline="0" noProof="0" dirty="0" smtClean="0">
                <a:ln>
                  <a:noFill/>
                </a:ln>
                <a:solidFill>
                  <a:prstClr val="black"/>
                </a:solidFill>
                <a:effectLst/>
                <a:uLnTx/>
                <a:uFillTx/>
                <a:latin typeface="Arial"/>
                <a:ea typeface="ＭＳ Ｐゴシック"/>
              </a:rPr>
              <a:t>is </a:t>
            </a:r>
            <a:r>
              <a:rPr kumimoji="0" lang="en-US" sz="1600" b="0" i="0" u="none" strike="noStrike" kern="1200" cap="none" spc="0" normalizeH="0" baseline="0" noProof="0" dirty="0">
                <a:ln>
                  <a:noFill/>
                </a:ln>
                <a:solidFill>
                  <a:prstClr val="black"/>
                </a:solidFill>
                <a:effectLst/>
                <a:uLnTx/>
                <a:uFillTx/>
                <a:latin typeface="Arial"/>
                <a:ea typeface="ＭＳ Ｐゴシック"/>
              </a:rPr>
              <a:t>a modern equivalent that </a:t>
            </a:r>
            <a:r>
              <a:rPr kumimoji="0" lang="en-US" sz="1600" b="0" i="0" u="none" strike="noStrike" kern="1200" cap="none" spc="0" normalizeH="0" baseline="0" noProof="0" dirty="0" smtClean="0">
                <a:ln>
                  <a:noFill/>
                </a:ln>
                <a:solidFill>
                  <a:prstClr val="black"/>
                </a:solidFill>
                <a:effectLst/>
                <a:uLnTx/>
                <a:uFillTx/>
                <a:latin typeface="Arial"/>
                <a:ea typeface="ＭＳ Ｐゴシック"/>
              </a:rPr>
              <a:t>says:</a:t>
            </a:r>
            <a:endParaRPr kumimoji="0" lang="en-US" sz="1600" b="0" i="0" u="none" strike="noStrike" kern="1200" cap="none" spc="0" normalizeH="0" baseline="0" noProof="0" dirty="0">
              <a:ln>
                <a:noFill/>
              </a:ln>
              <a:solidFill>
                <a:prstClr val="black"/>
              </a:solidFill>
              <a:effectLst/>
              <a:uLnTx/>
              <a:uFillTx/>
              <a:latin typeface="Arial"/>
              <a:ea typeface="ＭＳ Ｐゴシック"/>
            </a:endParaRPr>
          </a:p>
          <a:p>
            <a:pPr marL="0" marR="0" lvl="1" indent="0" algn="l" defTabSz="457200" rtl="0" eaLnBrk="1" fontAlgn="auto" latinLnBrk="0" hangingPunct="1">
              <a:lnSpc>
                <a:spcPts val="2200"/>
              </a:lnSpc>
              <a:spcBef>
                <a:spcPts val="0"/>
              </a:spcBef>
              <a:spcAft>
                <a:spcPts val="600"/>
              </a:spcAft>
              <a:buClr>
                <a:prstClr val="black">
                  <a:lumMod val="65000"/>
                </a:prstClr>
              </a:buClr>
              <a:buSzPct val="80000"/>
              <a:buFont typeface="Lucida Grande"/>
              <a:buNone/>
              <a:tabLst/>
              <a:defRPr/>
            </a:pPr>
            <a:r>
              <a:rPr kumimoji="0" lang="en-US" sz="1600" b="1" i="0" u="none" strike="noStrike" kern="1200" cap="none" spc="0" normalizeH="0" baseline="0" noProof="0" dirty="0">
                <a:ln>
                  <a:noFill/>
                </a:ln>
                <a:solidFill>
                  <a:prstClr val="black"/>
                </a:solidFill>
                <a:effectLst/>
                <a:uLnTx/>
                <a:uFillTx/>
                <a:latin typeface="Avenir LT Std 55 Roman"/>
                <a:ea typeface="ＭＳ Ｐゴシック"/>
              </a:rPr>
              <a:t>Given</a:t>
            </a:r>
            <a:r>
              <a:rPr kumimoji="0" lang="en-US" sz="1600" b="0" i="0" u="none" strike="noStrike" kern="1200" cap="none" spc="0" normalizeH="0" baseline="0" noProof="0" dirty="0">
                <a:ln>
                  <a:noFill/>
                </a:ln>
                <a:solidFill>
                  <a:prstClr val="black"/>
                </a:solidFill>
                <a:effectLst/>
                <a:uLnTx/>
                <a:uFillTx/>
                <a:latin typeface="Avenir LT Std 55 Roman"/>
                <a:ea typeface="ＭＳ Ｐゴシック"/>
              </a:rPr>
              <a:t> a set of input data</a:t>
            </a:r>
          </a:p>
          <a:p>
            <a:pPr marL="0" marR="0" lvl="1" indent="0" algn="l" defTabSz="457200" rtl="0" eaLnBrk="1" fontAlgn="auto" latinLnBrk="0" hangingPunct="1">
              <a:lnSpc>
                <a:spcPts val="2200"/>
              </a:lnSpc>
              <a:spcBef>
                <a:spcPts val="0"/>
              </a:spcBef>
              <a:spcAft>
                <a:spcPts val="600"/>
              </a:spcAft>
              <a:buClr>
                <a:prstClr val="black">
                  <a:lumMod val="65000"/>
                </a:prstClr>
              </a:buClr>
              <a:buSzPct val="80000"/>
              <a:buFont typeface="Lucida Grande"/>
              <a:buNone/>
              <a:tabLst/>
              <a:defRPr/>
            </a:pPr>
            <a:r>
              <a:rPr kumimoji="0" lang="en-US" sz="1600" b="1" i="0" u="none" strike="noStrike" kern="1200" cap="none" spc="0" normalizeH="0" baseline="0" noProof="0" dirty="0">
                <a:ln>
                  <a:noFill/>
                </a:ln>
                <a:solidFill>
                  <a:prstClr val="black"/>
                </a:solidFill>
                <a:effectLst/>
                <a:uLnTx/>
                <a:uFillTx/>
                <a:latin typeface="Avenir LT Std 55 Roman"/>
                <a:ea typeface="ＭＳ Ｐゴシック"/>
              </a:rPr>
              <a:t>Then</a:t>
            </a:r>
            <a:r>
              <a:rPr kumimoji="0" lang="en-US" sz="1600" b="0" i="0" u="none" strike="noStrike" kern="1200" cap="none" spc="0" normalizeH="0" baseline="0" noProof="0" dirty="0">
                <a:ln>
                  <a:noFill/>
                </a:ln>
                <a:solidFill>
                  <a:prstClr val="black"/>
                </a:solidFill>
                <a:effectLst/>
                <a:uLnTx/>
                <a:uFillTx/>
                <a:latin typeface="Avenir LT Std 55 Roman"/>
                <a:ea typeface="ＭＳ Ｐゴシック"/>
              </a:rPr>
              <a:t> using an algorithm</a:t>
            </a:r>
          </a:p>
          <a:p>
            <a:pPr marL="0" marR="0" lvl="1" indent="0" algn="l" defTabSz="457200" rtl="0" eaLnBrk="1" fontAlgn="auto" latinLnBrk="0" hangingPunct="1">
              <a:lnSpc>
                <a:spcPts val="2200"/>
              </a:lnSpc>
              <a:spcBef>
                <a:spcPts val="0"/>
              </a:spcBef>
              <a:spcAft>
                <a:spcPts val="600"/>
              </a:spcAft>
              <a:buClr>
                <a:prstClr val="black">
                  <a:lumMod val="65000"/>
                </a:prstClr>
              </a:buClr>
              <a:buSzPct val="80000"/>
              <a:buFont typeface="Lucida Grande"/>
              <a:buNone/>
              <a:tabLst/>
              <a:defRPr/>
            </a:pPr>
            <a:r>
              <a:rPr kumimoji="0" lang="en-US" sz="1600" b="1" i="0" u="none" strike="noStrike" kern="1200" cap="none" spc="0" normalizeH="0" baseline="0" noProof="0" dirty="0">
                <a:ln>
                  <a:noFill/>
                </a:ln>
                <a:solidFill>
                  <a:prstClr val="black"/>
                </a:solidFill>
                <a:effectLst/>
                <a:uLnTx/>
                <a:uFillTx/>
                <a:latin typeface="Avenir LT Std 55 Roman"/>
                <a:ea typeface="ＭＳ Ｐゴシック"/>
              </a:rPr>
              <a:t>Derive</a:t>
            </a:r>
            <a:r>
              <a:rPr kumimoji="0" lang="en-US" sz="1600" b="0" i="0" u="none" strike="noStrike" kern="1200" cap="none" spc="0" normalizeH="0" baseline="0" noProof="0" dirty="0">
                <a:ln>
                  <a:noFill/>
                </a:ln>
                <a:solidFill>
                  <a:prstClr val="black"/>
                </a:solidFill>
                <a:effectLst/>
                <a:uLnTx/>
                <a:uFillTx/>
                <a:latin typeface="Avenir LT Std 55 Roman"/>
                <a:ea typeface="ＭＳ Ｐゴシック"/>
              </a:rPr>
              <a:t> a computational </a:t>
            </a:r>
            <a:r>
              <a:rPr kumimoji="0" lang="en-US" sz="1600" b="0" i="0" u="none" strike="noStrike" kern="1200" cap="none" spc="0" normalizeH="0" baseline="0" noProof="0" dirty="0" smtClean="0">
                <a:ln>
                  <a:noFill/>
                </a:ln>
                <a:solidFill>
                  <a:prstClr val="black"/>
                </a:solidFill>
                <a:effectLst/>
                <a:uLnTx/>
                <a:uFillTx/>
                <a:latin typeface="Avenir LT Std 55 Roman"/>
                <a:ea typeface="ＭＳ Ｐゴシック"/>
              </a:rPr>
              <a:t>result</a:t>
            </a:r>
            <a:endParaRPr kumimoji="0" lang="en-US" sz="1600" b="0" i="0" u="none" strike="noStrike" kern="1200" cap="none" spc="0" normalizeH="0" baseline="0" noProof="0" dirty="0">
              <a:ln>
                <a:noFill/>
              </a:ln>
              <a:solidFill>
                <a:prstClr val="black"/>
              </a:solidFill>
              <a:effectLst/>
              <a:uLnTx/>
              <a:uFillTx/>
              <a:latin typeface="Avenir LT Std 55 Roman"/>
              <a:ea typeface="ＭＳ Ｐゴシック"/>
            </a:endParaRPr>
          </a:p>
        </p:txBody>
      </p:sp>
      <p:pic>
        <p:nvPicPr>
          <p:cNvPr id="12" name="MJJ15_absFlow_conu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79570" y="1874520"/>
            <a:ext cx="4724400" cy="3543300"/>
          </a:xfrm>
          <a:prstGeom prst="rect">
            <a:avLst/>
          </a:prstGeom>
          <a:ln w="3175">
            <a:solidFill>
              <a:schemeClr val="bg1">
                <a:lumMod val="65000"/>
              </a:schemeClr>
            </a:solidFill>
          </a:ln>
        </p:spPr>
      </p:pic>
    </p:spTree>
    <p:extLst>
      <p:ext uri="{BB962C8B-B14F-4D97-AF65-F5344CB8AC3E}">
        <p14:creationId xmlns:p14="http://schemas.microsoft.com/office/powerpoint/2010/main" val="10994881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6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a:t>
            </a:r>
            <a:r>
              <a:rPr lang="en-US" b="0" dirty="0" smtClean="0"/>
              <a:t>– Louis Pasteur</a:t>
            </a:r>
            <a:endParaRPr lang="en-US" b="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727" r="2385"/>
          <a:stretch/>
        </p:blipFill>
        <p:spPr bwMode="auto">
          <a:xfrm>
            <a:off x="685800" y="1639519"/>
            <a:ext cx="3450771" cy="4564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136571" y="1639519"/>
            <a:ext cx="4318455" cy="4565338"/>
          </a:xfrm>
          <a:prstGeom prst="rect">
            <a:avLst/>
          </a:prstGeom>
          <a:solidFill>
            <a:schemeClr val="bg1">
              <a:lumMod val="95000"/>
            </a:schemeClr>
          </a:solidFill>
        </p:spPr>
        <p:txBody>
          <a:bodyPr wrap="square" lIns="182880" tIns="91440" bIns="9144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7AC2"/>
                </a:solidFill>
                <a:effectLst/>
                <a:uLnTx/>
                <a:uFillTx/>
                <a:latin typeface="Arial"/>
                <a:ea typeface="ＭＳ Ｐゴシック"/>
              </a:rPr>
              <a:t>Experiment</a:t>
            </a:r>
            <a:r>
              <a:rPr kumimoji="0" lang="en-US" sz="1800" b="1" i="0" u="none" strike="noStrike" kern="1200" cap="none" spc="0" normalizeH="0" baseline="0" noProof="0" dirty="0" smtClean="0">
                <a:ln>
                  <a:noFill/>
                </a:ln>
                <a:solidFill>
                  <a:prstClr val="black">
                    <a:lumMod val="75000"/>
                    <a:lumOff val="25000"/>
                  </a:prstClr>
                </a:solidFill>
                <a:effectLst/>
                <a:uLnTx/>
                <a:uFillTx/>
                <a:latin typeface="Arial"/>
                <a:ea typeface="ＭＳ Ｐゴシック"/>
              </a:rPr>
              <a:t> – </a:t>
            </a:r>
            <a:r>
              <a:rPr kumimoji="0" lang="en-US" sz="1800" b="0" i="0" u="none" strike="noStrike" kern="1200" cap="none" spc="0" normalizeH="0" baseline="0" noProof="0" dirty="0" smtClean="0">
                <a:ln>
                  <a:noFill/>
                </a:ln>
                <a:solidFill>
                  <a:prstClr val="black">
                    <a:lumMod val="75000"/>
                    <a:lumOff val="25000"/>
                  </a:prstClr>
                </a:solidFill>
                <a:effectLst/>
                <a:uLnTx/>
                <a:uFillTx/>
                <a:latin typeface="Arial"/>
                <a:ea typeface="ＭＳ Ｐゴシック"/>
              </a:rPr>
              <a:t>a </a:t>
            </a:r>
            <a:r>
              <a:rPr kumimoji="0" lang="en-US" sz="1800" b="0" i="0" u="none" strike="noStrike" kern="1200" cap="none" spc="0" normalizeH="0" baseline="0" noProof="0" dirty="0">
                <a:ln>
                  <a:noFill/>
                </a:ln>
                <a:solidFill>
                  <a:prstClr val="black">
                    <a:lumMod val="75000"/>
                    <a:lumOff val="25000"/>
                  </a:prstClr>
                </a:solidFill>
                <a:effectLst/>
                <a:uLnTx/>
                <a:uFillTx/>
                <a:latin typeface="Arial"/>
                <a:ea typeface="ＭＳ Ｐゴシック"/>
              </a:rPr>
              <a:t>simplified view of the natural world is replicated under controlled </a:t>
            </a:r>
            <a:r>
              <a:rPr kumimoji="0" lang="en-US" sz="1800" b="0" i="0" u="none" strike="noStrike" kern="1200" cap="none" spc="0" normalizeH="0" baseline="0" noProof="0" dirty="0" smtClean="0">
                <a:ln>
                  <a:noFill/>
                </a:ln>
                <a:solidFill>
                  <a:prstClr val="black">
                    <a:lumMod val="75000"/>
                    <a:lumOff val="25000"/>
                  </a:prstClr>
                </a:solidFill>
                <a:effectLst/>
                <a:uLnTx/>
                <a:uFillTx/>
                <a:latin typeface="Arial"/>
                <a:ea typeface="ＭＳ Ｐゴシック"/>
              </a:rPr>
              <a:t>conditions</a:t>
            </a:r>
          </a:p>
          <a:p>
            <a:pPr marL="173038" marR="0" lvl="0" indent="-173038" algn="l" defTabSz="914400" rtl="0" eaLnBrk="1" fontAlgn="auto" latinLnBrk="0" hangingPunct="1">
              <a:lnSpc>
                <a:spcPct val="90000"/>
              </a:lnSpc>
              <a:spcBef>
                <a:spcPts val="0"/>
              </a:spcBef>
              <a:spcAft>
                <a:spcPts val="0"/>
              </a:spcAft>
              <a:buClrTx/>
              <a:buSzTx/>
              <a:buFont typeface="Arial"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Arial"/>
              <a:ea typeface="ＭＳ Ｐゴシック"/>
            </a:endParaRPr>
          </a:p>
          <a:p>
            <a:pPr marL="173038" marR="0" lvl="0" indent="-173038" algn="l" defTabSz="914400" rtl="0" eaLnBrk="1" fontAlgn="auto" latinLnBrk="0" hangingPunct="1">
              <a:lnSpc>
                <a:spcPct val="100000"/>
              </a:lnSpc>
              <a:spcBef>
                <a:spcPts val="0"/>
              </a:spcBef>
              <a:spcAft>
                <a:spcPts val="0"/>
              </a:spcAft>
              <a:buClr>
                <a:srgbClr val="007AC2"/>
              </a:buClr>
              <a:buSzTx/>
              <a:buFont typeface="Arial" pitchFamily="34" charset="0"/>
              <a:buChar char="•"/>
              <a:tabLst/>
              <a:defRPr/>
            </a:pPr>
            <a:r>
              <a:rPr kumimoji="0" lang="en-US" sz="1800" b="0" i="0" u="none" strike="noStrike" kern="1200" cap="none" spc="0" normalizeH="0" baseline="0" noProof="0" dirty="0">
                <a:ln>
                  <a:noFill/>
                </a:ln>
                <a:solidFill>
                  <a:srgbClr val="404040"/>
                </a:solidFill>
                <a:effectLst/>
                <a:uLnTx/>
                <a:uFillTx/>
                <a:latin typeface="Arial"/>
                <a:ea typeface="ＭＳ Ｐゴシック"/>
              </a:rPr>
              <a:t>Pasteur showed </a:t>
            </a:r>
            <a:r>
              <a:rPr kumimoji="0" lang="en-US" sz="1800" b="0" i="0" u="none" strike="noStrike" kern="1200" cap="none" spc="0" normalizeH="0" baseline="0" noProof="0" dirty="0" smtClean="0">
                <a:ln>
                  <a:noFill/>
                </a:ln>
                <a:solidFill>
                  <a:srgbClr val="404040"/>
                </a:solidFill>
                <a:effectLst/>
                <a:uLnTx/>
                <a:uFillTx/>
                <a:latin typeface="Arial"/>
                <a:ea typeface="ＭＳ Ｐゴシック"/>
              </a:rPr>
              <a:t>that microorganisms </a:t>
            </a:r>
            <a:r>
              <a:rPr kumimoji="0" lang="en-US" sz="1800" b="0" i="0" u="none" strike="noStrike" kern="1200" cap="none" spc="0" normalizeH="0" baseline="0" noProof="0" dirty="0">
                <a:ln>
                  <a:noFill/>
                </a:ln>
                <a:solidFill>
                  <a:srgbClr val="404040"/>
                </a:solidFill>
                <a:effectLst/>
                <a:uLnTx/>
                <a:uFillTx/>
                <a:latin typeface="Arial"/>
                <a:ea typeface="ＭＳ Ｐゴシック"/>
              </a:rPr>
              <a:t>cause disease </a:t>
            </a:r>
            <a:r>
              <a:rPr kumimoji="0" lang="en-US" sz="1800" b="0" i="0" u="none" strike="noStrike" kern="1200" cap="none" spc="0" normalizeH="0" baseline="0" noProof="0" dirty="0" smtClean="0">
                <a:ln>
                  <a:noFill/>
                </a:ln>
                <a:solidFill>
                  <a:srgbClr val="404040"/>
                </a:solidFill>
                <a:effectLst/>
                <a:uLnTx/>
                <a:uFillTx/>
                <a:latin typeface="Arial"/>
                <a:ea typeface="ＭＳ Ｐゴシック"/>
              </a:rPr>
              <a:t>and </a:t>
            </a:r>
            <a:r>
              <a:rPr kumimoji="0" lang="en-US" sz="1800" b="0" i="0" u="none" strike="noStrike" kern="1200" cap="none" spc="0" normalizeH="0" baseline="0" noProof="0" dirty="0">
                <a:ln>
                  <a:noFill/>
                </a:ln>
                <a:solidFill>
                  <a:srgbClr val="404040"/>
                </a:solidFill>
                <a:effectLst/>
                <a:uLnTx/>
                <a:uFillTx/>
                <a:latin typeface="Arial"/>
                <a:ea typeface="ＭＳ Ｐゴシック"/>
              </a:rPr>
              <a:t>discovered </a:t>
            </a:r>
            <a:r>
              <a:rPr kumimoji="0" lang="en-US" sz="1800" b="0" i="0" u="none" strike="noStrike" kern="1200" cap="none" spc="0" normalizeH="0" baseline="0" noProof="0" dirty="0" smtClean="0">
                <a:ln>
                  <a:noFill/>
                </a:ln>
                <a:solidFill>
                  <a:srgbClr val="404040"/>
                </a:solidFill>
                <a:effectLst/>
                <a:uLnTx/>
                <a:uFillTx/>
                <a:latin typeface="Arial"/>
                <a:ea typeface="ＭＳ Ｐゴシック"/>
              </a:rPr>
              <a:t>vaccination</a:t>
            </a:r>
          </a:p>
          <a:p>
            <a:pPr marL="344488" marR="0" lvl="2" indent="-171450" algn="l" defTabSz="914400" rtl="0" eaLnBrk="1" fontAlgn="auto" latinLnBrk="0" hangingPunct="1">
              <a:lnSpc>
                <a:spcPct val="100000"/>
              </a:lnSpc>
              <a:spcBef>
                <a:spcPts val="0"/>
              </a:spcBef>
              <a:spcAft>
                <a:spcPts val="0"/>
              </a:spcAft>
              <a:buClr>
                <a:srgbClr val="007AC2"/>
              </a:buClr>
              <a:buSzTx/>
              <a:buFont typeface="Lucida Grande"/>
              <a:buChar char="-"/>
              <a:tabLst/>
              <a:defRPr/>
            </a:pPr>
            <a:r>
              <a:rPr kumimoji="0" lang="en-US" sz="1800" b="0" i="0" u="none" strike="noStrike" kern="1200" cap="none" spc="0" normalizeH="0" baseline="0" noProof="0" dirty="0">
                <a:ln>
                  <a:noFill/>
                </a:ln>
                <a:solidFill>
                  <a:srgbClr val="007AC2"/>
                </a:solidFill>
                <a:effectLst/>
                <a:uLnTx/>
                <a:uFillTx/>
                <a:latin typeface="Arial"/>
                <a:ea typeface="ＭＳ Ｐゴシック"/>
              </a:rPr>
              <a:t>a foundation of scientific medicine</a:t>
            </a:r>
          </a:p>
          <a:p>
            <a:pPr marL="173038" marR="0" lvl="0" indent="-173038" algn="l" defTabSz="914400" rtl="0" eaLnBrk="1" fontAlgn="auto" latinLnBrk="0" hangingPunct="1">
              <a:lnSpc>
                <a:spcPct val="100000"/>
              </a:lnSpc>
              <a:spcBef>
                <a:spcPts val="0"/>
              </a:spcBef>
              <a:spcAft>
                <a:spcPts val="0"/>
              </a:spcAft>
              <a:buClr>
                <a:srgbClr val="007AC2"/>
              </a:buClr>
              <a:buSzTx/>
              <a:buFont typeface="Arial"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a:p>
            <a:pPr marL="173038" marR="0" lvl="0" indent="-173038" algn="l" defTabSz="914400" rtl="0" eaLnBrk="1" fontAlgn="auto" latinLnBrk="0" hangingPunct="1">
              <a:lnSpc>
                <a:spcPct val="100000"/>
              </a:lnSpc>
              <a:spcBef>
                <a:spcPts val="0"/>
              </a:spcBef>
              <a:spcAft>
                <a:spcPts val="0"/>
              </a:spcAft>
              <a:buClr>
                <a:srgbClr val="007AC2"/>
              </a:buClr>
              <a:buSzTx/>
              <a:buFont typeface="Arial" pitchFamily="34" charset="0"/>
              <a:buChar char="•"/>
              <a:tabLst/>
              <a:defRPr/>
            </a:pPr>
            <a:r>
              <a:rPr kumimoji="0" lang="en-US" sz="1800" b="0" i="0" u="none" strike="noStrike" kern="1200" cap="none" spc="0" normalizeH="0" baseline="0" noProof="0" dirty="0" smtClean="0">
                <a:ln>
                  <a:noFill/>
                </a:ln>
                <a:solidFill>
                  <a:srgbClr val="404040"/>
                </a:solidFill>
                <a:effectLst/>
                <a:uLnTx/>
                <a:uFillTx/>
                <a:latin typeface="Arial"/>
                <a:ea typeface="ＭＳ Ｐゴシック"/>
              </a:rPr>
              <a:t>Laboratory </a:t>
            </a:r>
            <a:r>
              <a:rPr kumimoji="0" lang="en-US" sz="1800" b="0" i="0" u="none" strike="noStrike" kern="1200" cap="none" spc="0" normalizeH="0" baseline="0" noProof="0" dirty="0">
                <a:ln>
                  <a:noFill/>
                </a:ln>
                <a:solidFill>
                  <a:srgbClr val="404040"/>
                </a:solidFill>
                <a:effectLst/>
                <a:uLnTx/>
                <a:uFillTx/>
                <a:latin typeface="Arial"/>
                <a:ea typeface="ＭＳ Ｐゴシック"/>
              </a:rPr>
              <a:t>experiments are </a:t>
            </a:r>
            <a:r>
              <a:rPr kumimoji="0" lang="en-US" sz="1800" b="0" i="0" u="none" strike="noStrike" kern="1200" cap="none" spc="0" normalizeH="0" baseline="0" noProof="0" dirty="0" smtClean="0">
                <a:ln>
                  <a:noFill/>
                </a:ln>
                <a:solidFill>
                  <a:srgbClr val="404040"/>
                </a:solidFill>
                <a:effectLst/>
                <a:uLnTx/>
                <a:uFillTx/>
                <a:latin typeface="Arial"/>
                <a:ea typeface="ＭＳ Ｐゴシック"/>
              </a:rPr>
              <a:t>more for </a:t>
            </a:r>
            <a:r>
              <a:rPr kumimoji="0" lang="en-US" sz="1800" b="0" i="0" u="none" strike="noStrike" kern="1200" cap="none" spc="0" normalizeH="0" baseline="0" noProof="0" dirty="0" smtClean="0">
                <a:ln>
                  <a:noFill/>
                </a:ln>
                <a:solidFill>
                  <a:prstClr val="black">
                    <a:lumMod val="75000"/>
                    <a:lumOff val="25000"/>
                  </a:prstClr>
                </a:solidFill>
                <a:effectLst/>
                <a:uLnTx/>
                <a:uFillTx/>
                <a:latin typeface="Arial"/>
                <a:ea typeface="ＭＳ Ｐゴシック"/>
              </a:rPr>
              <a:t>microscale</a:t>
            </a:r>
            <a:r>
              <a:rPr kumimoji="0" lang="en-US" sz="1800" b="0" i="0" u="none" strike="noStrike" kern="1200" cap="none" spc="0" normalizeH="0" baseline="0" noProof="0" dirty="0" smtClean="0">
                <a:ln>
                  <a:noFill/>
                </a:ln>
                <a:solidFill>
                  <a:srgbClr val="007AC2"/>
                </a:solidFill>
                <a:effectLst/>
                <a:uLnTx/>
                <a:uFillTx/>
                <a:latin typeface="Arial"/>
                <a:ea typeface="ＭＳ Ｐゴシック"/>
              </a:rPr>
              <a:t> </a:t>
            </a:r>
            <a:r>
              <a:rPr kumimoji="0" lang="en-US" sz="1800" b="0" i="0" u="none" strike="noStrike" kern="1200" cap="none" spc="0" normalizeH="0" baseline="0" noProof="0" dirty="0" smtClean="0">
                <a:ln>
                  <a:noFill/>
                </a:ln>
                <a:solidFill>
                  <a:srgbClr val="404040"/>
                </a:solidFill>
                <a:effectLst/>
                <a:uLnTx/>
                <a:uFillTx/>
                <a:latin typeface="Arial"/>
                <a:ea typeface="ＭＳ Ｐゴシック"/>
              </a:rPr>
              <a:t>than the macroscale</a:t>
            </a:r>
          </a:p>
          <a:p>
            <a:pPr marL="173038" marR="0" lvl="0" indent="-173038" algn="l" defTabSz="914400" rtl="0" eaLnBrk="1" fontAlgn="auto" latinLnBrk="0" hangingPunct="1">
              <a:lnSpc>
                <a:spcPct val="100000"/>
              </a:lnSpc>
              <a:spcBef>
                <a:spcPts val="0"/>
              </a:spcBef>
              <a:spcAft>
                <a:spcPts val="0"/>
              </a:spcAft>
              <a:buClr>
                <a:srgbClr val="007AC2"/>
              </a:buClr>
              <a:buSzTx/>
              <a:buFont typeface="Arial" pitchFamily="34" charset="0"/>
              <a:buChar char="•"/>
              <a:tabLst/>
              <a:defRPr/>
            </a:pPr>
            <a:endParaRPr kumimoji="0" lang="en-US" sz="1800" b="0" i="0" u="none" strike="noStrike" kern="1200" cap="none" spc="0" normalizeH="0" baseline="0" noProof="0" dirty="0">
              <a:ln>
                <a:noFill/>
              </a:ln>
              <a:solidFill>
                <a:srgbClr val="404040"/>
              </a:solidFill>
              <a:effectLst/>
              <a:uLnTx/>
              <a:uFillTx/>
              <a:latin typeface="Arial"/>
              <a:ea typeface="ＭＳ Ｐゴシック"/>
            </a:endParaRPr>
          </a:p>
          <a:p>
            <a:pPr marL="173038" marR="0" lvl="0" indent="-173038" algn="l" defTabSz="914400" rtl="0" eaLnBrk="1" fontAlgn="auto" latinLnBrk="0" hangingPunct="1">
              <a:lnSpc>
                <a:spcPct val="100000"/>
              </a:lnSpc>
              <a:spcBef>
                <a:spcPts val="0"/>
              </a:spcBef>
              <a:spcAft>
                <a:spcPts val="0"/>
              </a:spcAft>
              <a:buClr>
                <a:srgbClr val="007AC2"/>
              </a:buClr>
              <a:buSzTx/>
              <a:buFont typeface="Arial" pitchFamily="34" charset="0"/>
              <a:buChar char="•"/>
              <a:tabLst/>
              <a:defRPr/>
            </a:pPr>
            <a:r>
              <a:rPr kumimoji="0" lang="en-US" sz="1800" b="0" i="0" u="none" strike="noStrike" kern="1200" cap="none" spc="0" normalizeH="0" baseline="0" noProof="0" dirty="0" smtClean="0">
                <a:ln>
                  <a:noFill/>
                </a:ln>
                <a:solidFill>
                  <a:srgbClr val="404040"/>
                </a:solidFill>
                <a:effectLst/>
                <a:uLnTx/>
                <a:uFillTx/>
                <a:latin typeface="Arial"/>
                <a:ea typeface="ＭＳ Ｐゴシック"/>
              </a:rPr>
              <a:t>Important for water chemistry and microbiology</a:t>
            </a:r>
          </a:p>
        </p:txBody>
      </p:sp>
      <p:sp>
        <p:nvSpPr>
          <p:cNvPr id="7" name="Rectangle 6"/>
          <p:cNvSpPr/>
          <p:nvPr/>
        </p:nvSpPr>
        <p:spPr>
          <a:xfrm>
            <a:off x="9370785" y="1185947"/>
            <a:ext cx="4147788" cy="4612033"/>
          </a:xfrm>
          <a:prstGeom prst="rect">
            <a:avLst/>
          </a:prstGeom>
        </p:spPr>
        <p:txBody>
          <a:bodyPr wrap="square">
            <a:spAutoFit/>
          </a:bodyPr>
          <a:lstStyle/>
          <a:p>
            <a:pPr marL="285750" marR="0" lvl="0" indent="-285750" algn="l" defTabSz="914400" rtl="0" eaLnBrk="1" fontAlgn="auto" latinLnBrk="0" hangingPunct="1">
              <a:lnSpc>
                <a:spcPct val="9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001446">
                    <a:lumMod val="75000"/>
                    <a:lumOff val="25000"/>
                  </a:srgbClr>
                </a:solidFill>
                <a:effectLst/>
                <a:uLnTx/>
                <a:uFillTx/>
                <a:latin typeface="Arial"/>
                <a:ea typeface="ＭＳ Ｐゴシック"/>
              </a:rPr>
              <a:t>Experiment</a:t>
            </a:r>
            <a:r>
              <a:rPr kumimoji="0" lang="en-US" sz="1800" b="0" i="0" u="none" strike="noStrike" kern="1200" cap="none" spc="0" normalizeH="0" baseline="0" noProof="0" dirty="0">
                <a:ln>
                  <a:noFill/>
                </a:ln>
                <a:solidFill>
                  <a:prstClr val="black"/>
                </a:solidFill>
                <a:effectLst/>
                <a:uLnTx/>
                <a:uFillTx/>
                <a:latin typeface="Arial"/>
                <a:ea typeface="ＭＳ Ｐゴシック"/>
              </a:rPr>
              <a:t> is the classical path of laboratory science </a:t>
            </a:r>
            <a:r>
              <a:rPr kumimoji="0" lang="en-US" sz="1800" b="0" i="1" u="none" strike="noStrike" kern="1200" cap="none" spc="0" normalizeH="0" baseline="0" noProof="0" dirty="0">
                <a:ln>
                  <a:noFill/>
                </a:ln>
                <a:solidFill>
                  <a:prstClr val="black"/>
                </a:solidFill>
                <a:effectLst/>
                <a:uLnTx/>
                <a:uFillTx/>
                <a:latin typeface="Arial"/>
                <a:ea typeface="ＭＳ Ｐゴシック"/>
              </a:rPr>
              <a:t>– </a:t>
            </a:r>
            <a:r>
              <a:rPr kumimoji="0" lang="en-US" sz="1800" b="0" i="0" u="none" strike="noStrike" kern="1200" cap="none" spc="0" normalizeH="0" baseline="0" noProof="0" dirty="0">
                <a:ln>
                  <a:noFill/>
                </a:ln>
                <a:solidFill>
                  <a:srgbClr val="001446">
                    <a:lumMod val="75000"/>
                    <a:lumOff val="25000"/>
                  </a:srgbClr>
                </a:solidFill>
                <a:effectLst/>
                <a:uLnTx/>
                <a:uFillTx/>
                <a:latin typeface="Arial"/>
                <a:ea typeface="ＭＳ Ｐゴシック"/>
              </a:rPr>
              <a:t>a simplified view of the natural world is replicated under controlled </a:t>
            </a:r>
            <a:r>
              <a:rPr kumimoji="0" lang="en-US" sz="1800" b="0" i="0" u="none" strike="noStrike" kern="1200" cap="none" spc="0" normalizeH="0" baseline="0" noProof="0" dirty="0" smtClean="0">
                <a:ln>
                  <a:noFill/>
                </a:ln>
                <a:solidFill>
                  <a:srgbClr val="001446">
                    <a:lumMod val="75000"/>
                    <a:lumOff val="25000"/>
                  </a:srgbClr>
                </a:solidFill>
                <a:effectLst/>
                <a:uLnTx/>
                <a:uFillTx/>
                <a:latin typeface="Arial"/>
                <a:ea typeface="ＭＳ Ｐゴシック"/>
              </a:rPr>
              <a:t>conditions</a:t>
            </a:r>
          </a:p>
          <a:p>
            <a:pPr marL="285750" marR="0" lvl="0" indent="-285750" algn="l" defTabSz="914400" rtl="0" eaLnBrk="1" fontAlgn="auto" latinLnBrk="0" hangingPunct="1">
              <a:lnSpc>
                <a:spcPct val="90000"/>
              </a:lnSpc>
              <a:spcBef>
                <a:spcPts val="0"/>
              </a:spcBef>
              <a:spcAft>
                <a:spcPts val="0"/>
              </a:spcAft>
              <a:buClrTx/>
              <a:buSzTx/>
              <a:buFont typeface="Arial" pitchFamily="34" charset="0"/>
              <a:buChar char="•"/>
              <a:tabLst/>
              <a:defRPr/>
            </a:pPr>
            <a:endParaRPr kumimoji="0" lang="en-US" sz="1800" b="0" i="0" u="none" strike="noStrike" kern="1200" cap="none" spc="0" normalizeH="0" baseline="0" noProof="0" dirty="0" smtClean="0">
              <a:ln>
                <a:noFill/>
              </a:ln>
              <a:solidFill>
                <a:srgbClr val="FF3300"/>
              </a:solidFill>
              <a:effectLst/>
              <a:uLnTx/>
              <a:uFillTx/>
              <a:latin typeface="Arial"/>
              <a:ea typeface="ＭＳ Ｐゴシック"/>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Pasteur showed that microorganisms cause disease </a:t>
            </a:r>
            <a:r>
              <a:rPr kumimoji="0" lang="en-US" sz="1800" b="0" i="0" u="none" strike="noStrike" kern="1200" cap="none" spc="0" normalizeH="0" baseline="0" noProof="0" dirty="0" smtClean="0">
                <a:ln>
                  <a:noFill/>
                </a:ln>
                <a:solidFill>
                  <a:prstClr val="black"/>
                </a:solidFill>
                <a:effectLst/>
                <a:uLnTx/>
                <a:uFillTx/>
                <a:latin typeface="Arial"/>
                <a:ea typeface="ＭＳ Ｐゴシック"/>
              </a:rPr>
              <a:t>and </a:t>
            </a:r>
            <a:r>
              <a:rPr kumimoji="0" lang="en-US" sz="1800" b="0" i="0" u="none" strike="noStrike" kern="1200" cap="none" spc="0" normalizeH="0" baseline="0" noProof="0" dirty="0">
                <a:ln>
                  <a:noFill/>
                </a:ln>
                <a:solidFill>
                  <a:prstClr val="black"/>
                </a:solidFill>
                <a:effectLst/>
                <a:uLnTx/>
                <a:uFillTx/>
                <a:latin typeface="Arial"/>
                <a:ea typeface="ＭＳ Ｐゴシック"/>
              </a:rPr>
              <a:t>discovered </a:t>
            </a:r>
            <a:r>
              <a:rPr kumimoji="0" lang="en-US" sz="1800" b="0" i="0" u="none" strike="noStrike" kern="1200" cap="none" spc="0" normalizeH="0" baseline="0" noProof="0" dirty="0" smtClean="0">
                <a:ln>
                  <a:noFill/>
                </a:ln>
                <a:solidFill>
                  <a:prstClr val="black"/>
                </a:solidFill>
                <a:effectLst/>
                <a:uLnTx/>
                <a:uFillTx/>
                <a:latin typeface="Arial"/>
                <a:ea typeface="ＭＳ Ｐゴシック"/>
              </a:rPr>
              <a:t>vaccination</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rgbClr val="001446">
                    <a:lumMod val="75000"/>
                    <a:lumOff val="25000"/>
                  </a:srgbClr>
                </a:solidFill>
                <a:effectLst/>
                <a:uLnTx/>
                <a:uFillTx/>
                <a:latin typeface="Arial"/>
                <a:ea typeface="ＭＳ Ｐゴシック"/>
              </a:rPr>
              <a:t>a foundation </a:t>
            </a:r>
            <a:r>
              <a:rPr kumimoji="0" lang="en-US" sz="1800" b="0" i="0" u="none" strike="noStrike" kern="1200" cap="none" spc="0" normalizeH="0" baseline="0" noProof="0" dirty="0">
                <a:ln>
                  <a:noFill/>
                </a:ln>
                <a:solidFill>
                  <a:srgbClr val="001446">
                    <a:lumMod val="75000"/>
                    <a:lumOff val="25000"/>
                  </a:srgbClr>
                </a:solidFill>
                <a:effectLst/>
                <a:uLnTx/>
                <a:uFillTx/>
                <a:latin typeface="Arial"/>
                <a:ea typeface="ＭＳ Ｐゴシック"/>
              </a:rPr>
              <a:t>of scientific </a:t>
            </a:r>
            <a:r>
              <a:rPr kumimoji="0" lang="en-US" sz="1800" b="0" i="0" u="none" strike="noStrike" kern="1200" cap="none" spc="0" normalizeH="0" baseline="0" noProof="0" dirty="0" smtClean="0">
                <a:ln>
                  <a:noFill/>
                </a:ln>
                <a:solidFill>
                  <a:srgbClr val="001446">
                    <a:lumMod val="75000"/>
                    <a:lumOff val="25000"/>
                  </a:srgbClr>
                </a:solidFill>
                <a:effectLst/>
                <a:uLnTx/>
                <a:uFillTx/>
                <a:latin typeface="Arial"/>
                <a:ea typeface="ＭＳ Ｐゴシック"/>
              </a:rPr>
              <a:t>medicine</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srgbClr val="3399FF"/>
              </a:solidFill>
              <a:effectLst/>
              <a:uLnTx/>
              <a:uFillTx/>
              <a:latin typeface="Arial"/>
              <a:ea typeface="ＭＳ Ｐゴシック"/>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Laboratory </a:t>
            </a:r>
            <a:r>
              <a:rPr kumimoji="0" lang="en-US" sz="1800" b="0" i="0" u="none" strike="noStrike" kern="1200" cap="none" spc="0" normalizeH="0" baseline="0" noProof="0" dirty="0">
                <a:ln>
                  <a:noFill/>
                </a:ln>
                <a:solidFill>
                  <a:prstClr val="black"/>
                </a:solidFill>
                <a:effectLst/>
                <a:uLnTx/>
                <a:uFillTx/>
                <a:latin typeface="Arial"/>
                <a:ea typeface="ＭＳ Ｐゴシック"/>
              </a:rPr>
              <a:t>experiments are </a:t>
            </a:r>
            <a:r>
              <a:rPr kumimoji="0" lang="en-US" sz="1800" b="0" i="0" u="none" strike="noStrike" kern="1200" cap="none" spc="0" normalizeH="0" baseline="0" noProof="0" dirty="0" smtClean="0">
                <a:ln>
                  <a:noFill/>
                </a:ln>
                <a:solidFill>
                  <a:prstClr val="black"/>
                </a:solidFill>
                <a:effectLst/>
                <a:uLnTx/>
                <a:uFillTx/>
                <a:latin typeface="Arial"/>
                <a:ea typeface="ＭＳ Ｐゴシック"/>
              </a:rPr>
              <a:t>more for </a:t>
            </a:r>
            <a:r>
              <a:rPr kumimoji="0" lang="en-US" sz="1800" b="0" i="0" u="none" strike="noStrike" kern="1200" cap="none" spc="0" normalizeH="0" baseline="0" noProof="0" dirty="0" err="1" smtClean="0">
                <a:ln>
                  <a:noFill/>
                </a:ln>
                <a:solidFill>
                  <a:prstClr val="black"/>
                </a:solidFill>
                <a:effectLst/>
                <a:uLnTx/>
                <a:uFillTx/>
                <a:latin typeface="Arial"/>
                <a:ea typeface="ＭＳ Ｐゴシック"/>
              </a:rPr>
              <a:t>microscale</a:t>
            </a:r>
            <a:r>
              <a:rPr kumimoji="0" lang="en-US" sz="1800" b="0" i="0" u="none" strike="noStrike" kern="1200" cap="none" spc="0" normalizeH="0" baseline="0" noProof="0" dirty="0" smtClean="0">
                <a:ln>
                  <a:noFill/>
                </a:ln>
                <a:solidFill>
                  <a:prstClr val="black"/>
                </a:solidFill>
                <a:effectLst/>
                <a:uLnTx/>
                <a:uFillTx/>
                <a:latin typeface="Arial"/>
                <a:ea typeface="ＭＳ Ｐゴシック"/>
              </a:rPr>
              <a:t> than the </a:t>
            </a:r>
            <a:r>
              <a:rPr kumimoji="0" lang="en-US" sz="1800" b="0" i="0" u="none" strike="noStrike" kern="1200" cap="none" spc="0" normalizeH="0" baseline="0" noProof="0" dirty="0" err="1" smtClean="0">
                <a:ln>
                  <a:noFill/>
                </a:ln>
                <a:solidFill>
                  <a:prstClr val="black"/>
                </a:solidFill>
                <a:effectLst/>
                <a:uLnTx/>
                <a:uFillTx/>
                <a:latin typeface="Arial"/>
                <a:ea typeface="ＭＳ Ｐゴシック"/>
              </a:rPr>
              <a:t>macroscale</a:t>
            </a:r>
            <a:endParaRPr kumimoji="0" lang="en-US" sz="1800" b="0" i="0" u="none" strike="noStrike" kern="1200" cap="none" spc="0" normalizeH="0" baseline="0" noProof="0" dirty="0" smtClean="0">
              <a:ln>
                <a:noFill/>
              </a:ln>
              <a:solidFill>
                <a:prstClr val="black"/>
              </a:solidFill>
              <a:effectLst/>
              <a:uLnTx/>
              <a:uFillTx/>
              <a:latin typeface="Arial"/>
              <a:ea typeface="ＭＳ Ｐゴシック"/>
            </a:endParaRP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hard </a:t>
            </a:r>
            <a:r>
              <a:rPr kumimoji="0" lang="en-US" sz="1800" b="0" i="0" u="none" strike="noStrike" kern="1200" cap="none" spc="0" normalizeH="0" baseline="0" noProof="0" dirty="0">
                <a:ln>
                  <a:noFill/>
                </a:ln>
                <a:solidFill>
                  <a:prstClr val="black"/>
                </a:solidFill>
                <a:effectLst/>
                <a:uLnTx/>
                <a:uFillTx/>
                <a:latin typeface="Arial"/>
                <a:ea typeface="ＭＳ Ｐゴシック"/>
              </a:rPr>
              <a:t>to conduct at the global scale</a:t>
            </a:r>
          </a:p>
          <a:p>
            <a:pPr marL="285750" marR="0" lvl="0" indent="-285750" algn="l" defTabSz="914400" rtl="0" eaLnBrk="1" fontAlgn="auto" latinLnBrk="0" hangingPunct="1">
              <a:lnSpc>
                <a:spcPct val="90000"/>
              </a:lnSpc>
              <a:spcBef>
                <a:spcPts val="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srgbClr val="FF3300"/>
              </a:solidFill>
              <a:effectLst/>
              <a:uLnTx/>
              <a:uFillTx/>
              <a:latin typeface="Arial"/>
              <a:ea typeface="ＭＳ Ｐゴシック"/>
            </a:endParaRPr>
          </a:p>
        </p:txBody>
      </p:sp>
    </p:spTree>
    <p:extLst>
      <p:ext uri="{BB962C8B-B14F-4D97-AF65-F5344CB8AC3E}">
        <p14:creationId xmlns:p14="http://schemas.microsoft.com/office/powerpoint/2010/main" val="868489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01937"/>
          </a:xfrm>
        </p:spPr>
        <p:txBody>
          <a:bodyPr/>
          <a:lstStyle/>
          <a:p>
            <a:r>
              <a:rPr lang="en-US" dirty="0" smtClean="0"/>
              <a:t>Microorganisms in Water</a:t>
            </a:r>
            <a:endParaRPr lang="en-US" dirty="0"/>
          </a:p>
        </p:txBody>
      </p:sp>
      <p:pic>
        <p:nvPicPr>
          <p:cNvPr id="3" name="Picture 2"/>
          <p:cNvPicPr>
            <a:picLocks noChangeAspect="1"/>
          </p:cNvPicPr>
          <p:nvPr/>
        </p:nvPicPr>
        <p:blipFill>
          <a:blip r:embed="rId2"/>
          <a:stretch>
            <a:fillRect/>
          </a:stretch>
        </p:blipFill>
        <p:spPr>
          <a:xfrm>
            <a:off x="362607" y="1024653"/>
            <a:ext cx="8471723" cy="2880116"/>
          </a:xfrm>
          <a:prstGeom prst="rect">
            <a:avLst/>
          </a:prstGeom>
          <a:ln w="3175">
            <a:solidFill>
              <a:schemeClr val="bg1">
                <a:lumMod val="65000"/>
              </a:schemeClr>
            </a:solidFill>
          </a:ln>
        </p:spPr>
      </p:pic>
      <p:pic>
        <p:nvPicPr>
          <p:cNvPr id="5" name="Picture 4"/>
          <p:cNvPicPr>
            <a:picLocks noChangeAspect="1"/>
          </p:cNvPicPr>
          <p:nvPr/>
        </p:nvPicPr>
        <p:blipFill>
          <a:blip r:embed="rId3"/>
          <a:stretch>
            <a:fillRect/>
          </a:stretch>
        </p:blipFill>
        <p:spPr>
          <a:xfrm>
            <a:off x="1147543" y="4044942"/>
            <a:ext cx="6598135" cy="2697444"/>
          </a:xfrm>
          <a:prstGeom prst="rect">
            <a:avLst/>
          </a:prstGeom>
          <a:ln w="3175">
            <a:solidFill>
              <a:schemeClr val="bg1">
                <a:lumMod val="65000"/>
              </a:schemeClr>
            </a:solidFill>
          </a:ln>
        </p:spPr>
      </p:pic>
    </p:spTree>
    <p:extLst>
      <p:ext uri="{BB962C8B-B14F-4D97-AF65-F5344CB8AC3E}">
        <p14:creationId xmlns:p14="http://schemas.microsoft.com/office/powerpoint/2010/main" val="22073009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Observation – Charles Darwin</a:t>
            </a:r>
            <a:endParaRPr lang="en-US" dirty="0"/>
          </a:p>
        </p:txBody>
      </p:sp>
      <p:sp>
        <p:nvSpPr>
          <p:cNvPr id="7" name="Rectangle 6"/>
          <p:cNvSpPr/>
          <p:nvPr/>
        </p:nvSpPr>
        <p:spPr>
          <a:xfrm>
            <a:off x="3664857" y="1593314"/>
            <a:ext cx="4790168" cy="4768170"/>
          </a:xfrm>
          <a:prstGeom prst="rect">
            <a:avLst/>
          </a:prstGeom>
          <a:solidFill>
            <a:srgbClr val="F2F2F2"/>
          </a:solidFill>
        </p:spPr>
        <p:txBody>
          <a:bodyPr wrap="square" lIns="182880" tIns="9144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solidFill>
                <a:effectLst/>
                <a:uLnTx/>
                <a:uFillTx/>
                <a:latin typeface="Arial"/>
                <a:ea typeface="ＭＳ Ｐゴシック"/>
              </a:rPr>
              <a:t>“When on board H.M.S. Beagle, as naturalist, I was much struck with certain facts in the distribution of the inhabitants of South America, and in the geological relations of the present to the past inhabitants of that continent. These facts seemed to me to throw some light on the origin of species -- that mystery of mysteries, as it has been called by one of our greatest philosophers. On my return home, it occurred to me, in 1837, that something might perhaps be made out on this question by </a:t>
            </a:r>
            <a:r>
              <a:rPr kumimoji="0" lang="en-US" sz="1500" b="0" i="1" u="none" strike="noStrike" kern="1200" cap="none" spc="0" normalizeH="0" baseline="0" noProof="0" dirty="0" smtClean="0">
                <a:ln>
                  <a:noFill/>
                </a:ln>
                <a:solidFill>
                  <a:srgbClr val="0070C0"/>
                </a:solidFill>
                <a:effectLst/>
                <a:uLnTx/>
                <a:uFillTx/>
                <a:latin typeface="Arial"/>
                <a:ea typeface="ＭＳ Ｐゴシック"/>
              </a:rPr>
              <a:t>patiently accumulating and reflecting on all sorts of facts </a:t>
            </a:r>
            <a:r>
              <a:rPr kumimoji="0" lang="en-US" sz="1500" b="0" i="0" u="none" strike="noStrike" kern="1200" cap="none" spc="0" normalizeH="0" baseline="0" noProof="0" dirty="0" smtClean="0">
                <a:ln>
                  <a:noFill/>
                </a:ln>
                <a:solidFill>
                  <a:prstClr val="black"/>
                </a:solidFill>
                <a:effectLst/>
                <a:uLnTx/>
                <a:uFillTx/>
                <a:latin typeface="Arial"/>
                <a:ea typeface="ＭＳ Ｐゴシック"/>
              </a:rPr>
              <a:t>which could possibly have any bearing on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solidFill>
                <a:effectLst/>
                <a:uLnTx/>
                <a:uFillTx/>
                <a:latin typeface="Arial"/>
                <a:ea typeface="ＭＳ Ｐゴシック"/>
              </a:rPr>
              <a:t>I can here give only the general conclusions at which I have arrived, with a few facts in illustration, but which, I hope, in most cases will suffice.”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a:ea typeface="ＭＳ Ｐゴシック"/>
              </a:rPr>
              <a:t>Published </a:t>
            </a:r>
            <a:r>
              <a:rPr kumimoji="0" lang="en-US" sz="1300" b="0" i="0" u="none" strike="noStrike" kern="1200" cap="none" spc="0" normalizeH="0" baseline="0" noProof="0" dirty="0" smtClean="0">
                <a:ln>
                  <a:noFill/>
                </a:ln>
                <a:solidFill>
                  <a:prstClr val="black"/>
                </a:solidFill>
                <a:effectLst/>
                <a:uLnTx/>
                <a:uFillTx/>
                <a:latin typeface="Arial"/>
                <a:ea typeface="ＭＳ Ｐゴシック"/>
              </a:rPr>
              <a:t>24 November,1859</a:t>
            </a:r>
            <a:endParaRPr kumimoji="0" lang="en-US" sz="13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a:ea typeface="ＭＳ Ｐゴシック"/>
              </a:rPr>
              <a:t>Most accessible book of great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a:ea typeface="ＭＳ Ｐゴシック"/>
              </a:rPr>
              <a:t>scientific imagination ever written </a:t>
            </a:r>
            <a:endParaRPr kumimoji="0" lang="en-US" sz="1300" b="0" i="0" u="none" strike="noStrike" kern="1200" cap="none" spc="0" normalizeH="0" baseline="0" noProof="0" dirty="0" smtClean="0">
              <a:ln>
                <a:noFill/>
              </a:ln>
              <a:solidFill>
                <a:prstClr val="black"/>
              </a:solidFill>
              <a:effectLst/>
              <a:uLnTx/>
              <a:uFillTx/>
              <a:latin typeface="Arial"/>
              <a:ea typeface="ＭＳ Ｐゴシック"/>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11313"/>
            <a:ext cx="29718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35808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Real-Time Map of Water Flow Observations</a:t>
            </a:r>
            <a:endParaRPr lang="en-US" dirty="0"/>
          </a:p>
        </p:txBody>
      </p:sp>
      <p:pic>
        <p:nvPicPr>
          <p:cNvPr id="5" name="Picture 4"/>
          <p:cNvPicPr>
            <a:picLocks noChangeAspect="1"/>
          </p:cNvPicPr>
          <p:nvPr/>
        </p:nvPicPr>
        <p:blipFill>
          <a:blip r:embed="rId2"/>
          <a:stretch>
            <a:fillRect/>
          </a:stretch>
        </p:blipFill>
        <p:spPr>
          <a:xfrm>
            <a:off x="2320290" y="1414462"/>
            <a:ext cx="6558089" cy="4464241"/>
          </a:xfrm>
          <a:prstGeom prst="rect">
            <a:avLst/>
          </a:prstGeom>
          <a:ln w="3175">
            <a:solidFill>
              <a:schemeClr val="bg1">
                <a:lumMod val="65000"/>
              </a:schemeClr>
            </a:solidFill>
          </a:ln>
        </p:spPr>
      </p:pic>
      <p:pic>
        <p:nvPicPr>
          <p:cNvPr id="9" name="Picture 8"/>
          <p:cNvPicPr>
            <a:picLocks noChangeAspect="1"/>
          </p:cNvPicPr>
          <p:nvPr/>
        </p:nvPicPr>
        <p:blipFill>
          <a:blip r:embed="rId3"/>
          <a:stretch>
            <a:fillRect/>
          </a:stretch>
        </p:blipFill>
        <p:spPr>
          <a:xfrm>
            <a:off x="160019" y="2488882"/>
            <a:ext cx="2056911" cy="2768918"/>
          </a:xfrm>
          <a:prstGeom prst="rect">
            <a:avLst/>
          </a:prstGeom>
          <a:ln w="3175">
            <a:solidFill>
              <a:schemeClr val="bg1">
                <a:lumMod val="65000"/>
              </a:schemeClr>
            </a:solidFill>
          </a:ln>
        </p:spPr>
      </p:pic>
      <p:pic>
        <p:nvPicPr>
          <p:cNvPr id="10" name="Picture 9"/>
          <p:cNvPicPr>
            <a:picLocks noChangeAspect="1"/>
          </p:cNvPicPr>
          <p:nvPr/>
        </p:nvPicPr>
        <p:blipFill>
          <a:blip r:embed="rId4"/>
          <a:stretch>
            <a:fillRect/>
          </a:stretch>
        </p:blipFill>
        <p:spPr>
          <a:xfrm>
            <a:off x="468630" y="1576292"/>
            <a:ext cx="1471008" cy="595408"/>
          </a:xfrm>
          <a:prstGeom prst="rect">
            <a:avLst/>
          </a:prstGeom>
        </p:spPr>
      </p:pic>
    </p:spTree>
    <p:extLst>
      <p:ext uri="{BB962C8B-B14F-4D97-AF65-F5344CB8AC3E}">
        <p14:creationId xmlns:p14="http://schemas.microsoft.com/office/powerpoint/2010/main" val="13141594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Linking Modeling and Observations ….</a:t>
            </a:r>
            <a:br>
              <a:rPr lang="en-US" dirty="0" smtClean="0"/>
            </a:br>
            <a:r>
              <a:rPr lang="en-US" dirty="0"/>
              <a:t>	</a:t>
            </a:r>
            <a:r>
              <a:rPr lang="en-US" dirty="0" smtClean="0"/>
              <a:t>…. needs an information framework</a:t>
            </a:r>
            <a:endParaRPr lang="en-US" dirty="0"/>
          </a:p>
        </p:txBody>
      </p:sp>
      <p:pic>
        <p:nvPicPr>
          <p:cNvPr id="3" name="Picture 2"/>
          <p:cNvPicPr>
            <a:picLocks noChangeAspect="1"/>
          </p:cNvPicPr>
          <p:nvPr/>
        </p:nvPicPr>
        <p:blipFill>
          <a:blip r:embed="rId2"/>
          <a:stretch>
            <a:fillRect/>
          </a:stretch>
        </p:blipFill>
        <p:spPr>
          <a:xfrm>
            <a:off x="4732542" y="2836891"/>
            <a:ext cx="3254819" cy="2215630"/>
          </a:xfrm>
          <a:prstGeom prst="rect">
            <a:avLst/>
          </a:prstGeom>
          <a:ln w="3175">
            <a:solidFill>
              <a:schemeClr val="bg1">
                <a:lumMod val="65000"/>
              </a:schemeClr>
            </a:solidFill>
          </a:ln>
        </p:spPr>
      </p:pic>
      <p:pic>
        <p:nvPicPr>
          <p:cNvPr id="4" name="Picture 3"/>
          <p:cNvPicPr>
            <a:picLocks noChangeAspect="1"/>
          </p:cNvPicPr>
          <p:nvPr/>
        </p:nvPicPr>
        <p:blipFill>
          <a:blip r:embed="rId3"/>
          <a:stretch>
            <a:fillRect/>
          </a:stretch>
        </p:blipFill>
        <p:spPr>
          <a:xfrm>
            <a:off x="674370" y="2836891"/>
            <a:ext cx="3346262" cy="2215630"/>
          </a:xfrm>
          <a:prstGeom prst="rect">
            <a:avLst/>
          </a:prstGeom>
          <a:ln w="3175">
            <a:solidFill>
              <a:schemeClr val="bg1">
                <a:lumMod val="65000"/>
              </a:schemeClr>
            </a:solidFill>
          </a:ln>
        </p:spPr>
      </p:pic>
      <p:sp>
        <p:nvSpPr>
          <p:cNvPr id="9" name="TextBox 8"/>
          <p:cNvSpPr txBox="1"/>
          <p:nvPr/>
        </p:nvSpPr>
        <p:spPr>
          <a:xfrm>
            <a:off x="5321093" y="4138121"/>
            <a:ext cx="914400" cy="914400"/>
          </a:xfrm>
          <a:prstGeom prst="rect">
            <a:avLst/>
          </a:prstGeom>
          <a:noFill/>
          <a:effectLst/>
        </p:spPr>
        <p:txBody>
          <a:bodyPr wrap="none" lIns="0" tIns="0" rIns="0" bIns="0" rtlCol="0">
            <a:noAutofit/>
          </a:bodyPr>
          <a:lstStyle/>
          <a:p>
            <a:pPr algn="l" eaLnBrk="0" hangingPunct="0">
              <a:lnSpc>
                <a:spcPts val="1800"/>
              </a:lnSpc>
            </a:pPr>
            <a:endParaRPr lang="en-US" sz="1800" b="1" dirty="0" smtClean="0">
              <a:solidFill>
                <a:srgbClr val="0070C0"/>
              </a:solidFill>
              <a:ea typeface="+mn-ea"/>
              <a:cs typeface="+mn-cs"/>
            </a:endParaRPr>
          </a:p>
        </p:txBody>
      </p:sp>
      <p:sp>
        <p:nvSpPr>
          <p:cNvPr id="11" name="Curved Down Arrow 10"/>
          <p:cNvSpPr/>
          <p:nvPr/>
        </p:nvSpPr>
        <p:spPr bwMode="auto">
          <a:xfrm flipV="1">
            <a:off x="2663190" y="5223510"/>
            <a:ext cx="3326130" cy="720090"/>
          </a:xfrm>
          <a:prstGeom prst="curvedDown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2" name="Curved Down Arrow 11"/>
          <p:cNvSpPr/>
          <p:nvPr/>
        </p:nvSpPr>
        <p:spPr bwMode="auto">
          <a:xfrm flipH="1">
            <a:off x="2549412" y="1851660"/>
            <a:ext cx="3326130" cy="739982"/>
          </a:xfrm>
          <a:prstGeom prst="curvedDown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38228024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Linking Water and Land Systems ….</a:t>
            </a:r>
            <a:br>
              <a:rPr lang="en-US" dirty="0" smtClean="0"/>
            </a:br>
            <a:r>
              <a:rPr lang="en-US" dirty="0"/>
              <a:t>	</a:t>
            </a:r>
            <a:r>
              <a:rPr lang="en-US" dirty="0" smtClean="0"/>
              <a:t>…. needs an information framework</a:t>
            </a:r>
            <a:endParaRPr lang="en-US" dirty="0"/>
          </a:p>
        </p:txBody>
      </p:sp>
      <p:sp>
        <p:nvSpPr>
          <p:cNvPr id="9" name="TextBox 8"/>
          <p:cNvSpPr txBox="1"/>
          <p:nvPr/>
        </p:nvSpPr>
        <p:spPr>
          <a:xfrm>
            <a:off x="5321093" y="4138121"/>
            <a:ext cx="914400" cy="914400"/>
          </a:xfrm>
          <a:prstGeom prst="rect">
            <a:avLst/>
          </a:prstGeom>
          <a:noFill/>
          <a:effectLst/>
        </p:spPr>
        <p:txBody>
          <a:bodyPr wrap="none" lIns="0" tIns="0" rIns="0" bIns="0" rtlCol="0">
            <a:noAutofit/>
          </a:bodyPr>
          <a:lstStyle/>
          <a:p>
            <a:pPr algn="l" eaLnBrk="0" hangingPunct="0">
              <a:lnSpc>
                <a:spcPts val="1800"/>
              </a:lnSpc>
            </a:pPr>
            <a:endParaRPr lang="en-US" sz="1800" b="1" dirty="0" smtClean="0">
              <a:solidFill>
                <a:srgbClr val="0070C0"/>
              </a:solidFill>
              <a:ea typeface="+mn-ea"/>
              <a:cs typeface="+mn-cs"/>
            </a:endParaRPr>
          </a:p>
        </p:txBody>
      </p:sp>
      <p:sp>
        <p:nvSpPr>
          <p:cNvPr id="11" name="Curved Down Arrow 10"/>
          <p:cNvSpPr/>
          <p:nvPr/>
        </p:nvSpPr>
        <p:spPr bwMode="auto">
          <a:xfrm flipV="1">
            <a:off x="2775445" y="5271193"/>
            <a:ext cx="3326130" cy="765810"/>
          </a:xfrm>
          <a:prstGeom prst="curvedDown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2" name="Curved Down Arrow 11"/>
          <p:cNvSpPr/>
          <p:nvPr/>
        </p:nvSpPr>
        <p:spPr bwMode="auto">
          <a:xfrm flipH="1">
            <a:off x="2663190" y="1520190"/>
            <a:ext cx="3326130" cy="808562"/>
          </a:xfrm>
          <a:prstGeom prst="curvedDown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8" name="Picture 7"/>
          <p:cNvPicPr>
            <a:picLocks noChangeAspect="1"/>
          </p:cNvPicPr>
          <p:nvPr/>
        </p:nvPicPr>
        <p:blipFill>
          <a:blip r:embed="rId2"/>
          <a:stretch>
            <a:fillRect/>
          </a:stretch>
        </p:blipFill>
        <p:spPr>
          <a:xfrm>
            <a:off x="836599" y="2762631"/>
            <a:ext cx="3346262" cy="2074683"/>
          </a:xfrm>
          <a:prstGeom prst="rect">
            <a:avLst/>
          </a:prstGeom>
          <a:ln w="3175">
            <a:solidFill>
              <a:schemeClr val="bg1">
                <a:lumMod val="65000"/>
              </a:schemeClr>
            </a:solidFill>
          </a:ln>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694" y="2762631"/>
            <a:ext cx="3259896" cy="20746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280160" y="2440305"/>
            <a:ext cx="914400" cy="914400"/>
          </a:xfrm>
          <a:prstGeom prst="rect">
            <a:avLst/>
          </a:prstGeom>
          <a:noFill/>
          <a:effectLst/>
        </p:spPr>
        <p:txBody>
          <a:bodyPr wrap="none" lIns="0" tIns="0" rIns="0" bIns="0" rtlCol="0">
            <a:noAutofit/>
          </a:bodyPr>
          <a:lstStyle/>
          <a:p>
            <a:pPr algn="l" eaLnBrk="0" hangingPunct="0">
              <a:lnSpc>
                <a:spcPts val="1800"/>
              </a:lnSpc>
            </a:pPr>
            <a:r>
              <a:rPr lang="en-US" sz="1800" b="1" dirty="0" smtClean="0">
                <a:solidFill>
                  <a:srgbClr val="0070C0"/>
                </a:solidFill>
                <a:ea typeface="+mn-ea"/>
                <a:cs typeface="+mn-cs"/>
              </a:rPr>
              <a:t>River and Stream Lines</a:t>
            </a:r>
          </a:p>
        </p:txBody>
      </p:sp>
      <p:sp>
        <p:nvSpPr>
          <p:cNvPr id="14" name="TextBox 13"/>
          <p:cNvSpPr txBox="1"/>
          <p:nvPr/>
        </p:nvSpPr>
        <p:spPr>
          <a:xfrm>
            <a:off x="5321093" y="2440305"/>
            <a:ext cx="914400" cy="914400"/>
          </a:xfrm>
          <a:prstGeom prst="rect">
            <a:avLst/>
          </a:prstGeom>
          <a:noFill/>
          <a:effectLst/>
        </p:spPr>
        <p:txBody>
          <a:bodyPr wrap="none" lIns="0" tIns="0" rIns="0" bIns="0" rtlCol="0">
            <a:noAutofit/>
          </a:bodyPr>
          <a:lstStyle/>
          <a:p>
            <a:pPr algn="l" eaLnBrk="0" hangingPunct="0">
              <a:lnSpc>
                <a:spcPts val="1800"/>
              </a:lnSpc>
            </a:pPr>
            <a:r>
              <a:rPr lang="en-US" sz="1800" b="1" dirty="0" smtClean="0">
                <a:solidFill>
                  <a:srgbClr val="0070C0"/>
                </a:solidFill>
                <a:ea typeface="+mn-ea"/>
                <a:cs typeface="+mn-cs"/>
              </a:rPr>
              <a:t>Land Surface Topography</a:t>
            </a:r>
          </a:p>
        </p:txBody>
      </p:sp>
      <p:sp>
        <p:nvSpPr>
          <p:cNvPr id="15" name="TextBox 14"/>
          <p:cNvSpPr txBox="1"/>
          <p:nvPr/>
        </p:nvSpPr>
        <p:spPr>
          <a:xfrm>
            <a:off x="1280160" y="4940184"/>
            <a:ext cx="914400" cy="914400"/>
          </a:xfrm>
          <a:prstGeom prst="rect">
            <a:avLst/>
          </a:prstGeom>
          <a:noFill/>
          <a:effectLst/>
        </p:spPr>
        <p:txBody>
          <a:bodyPr wrap="none" lIns="0" tIns="0" rIns="0" bIns="0" rtlCol="0">
            <a:noAutofit/>
          </a:bodyPr>
          <a:lstStyle/>
          <a:p>
            <a:pPr algn="l" eaLnBrk="0" hangingPunct="0">
              <a:lnSpc>
                <a:spcPts val="1800"/>
              </a:lnSpc>
            </a:pPr>
            <a:r>
              <a:rPr lang="en-US" sz="1800" b="1" dirty="0" smtClean="0">
                <a:solidFill>
                  <a:srgbClr val="0070C0"/>
                </a:solidFill>
                <a:ea typeface="+mn-ea"/>
                <a:cs typeface="+mn-cs"/>
              </a:rPr>
              <a:t>Spatiall</a:t>
            </a:r>
            <a:r>
              <a:rPr lang="en-US" sz="1800" b="1" dirty="0" smtClean="0">
                <a:solidFill>
                  <a:srgbClr val="0070C0"/>
                </a:solidFill>
              </a:rPr>
              <a:t>y Discrete </a:t>
            </a:r>
            <a:r>
              <a:rPr lang="en-US" sz="1800" b="1" i="1" dirty="0" smtClean="0">
                <a:solidFill>
                  <a:srgbClr val="0070C0"/>
                </a:solidFill>
              </a:rPr>
              <a:t>Features</a:t>
            </a:r>
          </a:p>
        </p:txBody>
      </p:sp>
      <p:sp>
        <p:nvSpPr>
          <p:cNvPr id="16" name="TextBox 15"/>
          <p:cNvSpPr txBox="1"/>
          <p:nvPr/>
        </p:nvSpPr>
        <p:spPr>
          <a:xfrm>
            <a:off x="5286803" y="4921537"/>
            <a:ext cx="914400" cy="914400"/>
          </a:xfrm>
          <a:prstGeom prst="rect">
            <a:avLst/>
          </a:prstGeom>
          <a:noFill/>
          <a:effectLst/>
        </p:spPr>
        <p:txBody>
          <a:bodyPr wrap="none" lIns="0" tIns="0" rIns="0" bIns="0" rtlCol="0">
            <a:noAutofit/>
          </a:bodyPr>
          <a:lstStyle/>
          <a:p>
            <a:pPr algn="l" eaLnBrk="0" hangingPunct="0">
              <a:lnSpc>
                <a:spcPts val="1800"/>
              </a:lnSpc>
            </a:pPr>
            <a:r>
              <a:rPr lang="en-US" sz="1800" b="1" dirty="0" smtClean="0">
                <a:solidFill>
                  <a:srgbClr val="0070C0"/>
                </a:solidFill>
                <a:ea typeface="+mn-ea"/>
                <a:cs typeface="+mn-cs"/>
              </a:rPr>
              <a:t>Spatiall</a:t>
            </a:r>
            <a:r>
              <a:rPr lang="en-US" sz="1800" b="1" dirty="0" smtClean="0">
                <a:solidFill>
                  <a:srgbClr val="0070C0"/>
                </a:solidFill>
              </a:rPr>
              <a:t>y Continuous </a:t>
            </a:r>
            <a:r>
              <a:rPr lang="en-US" sz="1800" b="1" i="1" dirty="0" smtClean="0">
                <a:solidFill>
                  <a:srgbClr val="0070C0"/>
                </a:solidFill>
              </a:rPr>
              <a:t>Raster</a:t>
            </a:r>
          </a:p>
        </p:txBody>
      </p:sp>
    </p:spTree>
    <p:extLst>
      <p:ext uri="{BB962C8B-B14F-4D97-AF65-F5344CB8AC3E}">
        <p14:creationId xmlns:p14="http://schemas.microsoft.com/office/powerpoint/2010/main" val="5032879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43972" y="1377073"/>
            <a:ext cx="3254819" cy="2215630"/>
          </a:xfrm>
          <a:prstGeom prst="rect">
            <a:avLst/>
          </a:prstGeom>
          <a:ln w="3175">
            <a:solidFill>
              <a:schemeClr val="bg1">
                <a:lumMod val="65000"/>
              </a:schemeClr>
            </a:solidFill>
          </a:ln>
        </p:spPr>
      </p:pic>
      <p:pic>
        <p:nvPicPr>
          <p:cNvPr id="4" name="Picture 3"/>
          <p:cNvPicPr>
            <a:picLocks noChangeAspect="1"/>
          </p:cNvPicPr>
          <p:nvPr/>
        </p:nvPicPr>
        <p:blipFill>
          <a:blip r:embed="rId3"/>
          <a:stretch>
            <a:fillRect/>
          </a:stretch>
        </p:blipFill>
        <p:spPr>
          <a:xfrm>
            <a:off x="685800" y="1377074"/>
            <a:ext cx="3346262" cy="2215630"/>
          </a:xfrm>
          <a:prstGeom prst="rect">
            <a:avLst/>
          </a:prstGeom>
          <a:ln w="3175">
            <a:solidFill>
              <a:schemeClr val="bg1">
                <a:lumMod val="65000"/>
              </a:schemeClr>
            </a:solidFill>
          </a:ln>
        </p:spPr>
      </p:pic>
      <p:pic>
        <p:nvPicPr>
          <p:cNvPr id="5" name="Picture 4"/>
          <p:cNvPicPr>
            <a:picLocks noChangeAspect="1"/>
          </p:cNvPicPr>
          <p:nvPr/>
        </p:nvPicPr>
        <p:blipFill>
          <a:blip r:embed="rId4"/>
          <a:stretch>
            <a:fillRect/>
          </a:stretch>
        </p:blipFill>
        <p:spPr>
          <a:xfrm>
            <a:off x="685800" y="3929289"/>
            <a:ext cx="3346262" cy="2074683"/>
          </a:xfrm>
          <a:prstGeom prst="rect">
            <a:avLst/>
          </a:prstGeom>
          <a:ln w="3175">
            <a:solidFill>
              <a:schemeClr val="bg1">
                <a:lumMod val="65000"/>
              </a:schemeClr>
            </a:solidFill>
          </a:ln>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8895" y="3929289"/>
            <a:ext cx="3259896" cy="20746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00150" y="6195060"/>
            <a:ext cx="914400" cy="914400"/>
          </a:xfrm>
          <a:prstGeom prst="rect">
            <a:avLst/>
          </a:prstGeom>
          <a:noFill/>
          <a:effectLst/>
        </p:spPr>
        <p:txBody>
          <a:bodyPr wrap="none" lIns="0" tIns="0" rIns="0" bIns="0" rtlCol="0">
            <a:noAutofit/>
          </a:bodyPr>
          <a:lstStyle/>
          <a:p>
            <a:pPr algn="l" eaLnBrk="0" hangingPunct="0">
              <a:lnSpc>
                <a:spcPts val="1800"/>
              </a:lnSpc>
            </a:pPr>
            <a:r>
              <a:rPr lang="en-US" sz="1800" b="1" dirty="0" smtClean="0">
                <a:solidFill>
                  <a:srgbClr val="0070C0"/>
                </a:solidFill>
                <a:ea typeface="+mn-ea"/>
                <a:cs typeface="+mn-cs"/>
              </a:rPr>
              <a:t>Rivers and Streams (Lines)</a:t>
            </a:r>
          </a:p>
        </p:txBody>
      </p:sp>
      <p:sp>
        <p:nvSpPr>
          <p:cNvPr id="8" name="TextBox 7"/>
          <p:cNvSpPr txBox="1"/>
          <p:nvPr/>
        </p:nvSpPr>
        <p:spPr>
          <a:xfrm>
            <a:off x="5191553" y="6195060"/>
            <a:ext cx="914400" cy="914400"/>
          </a:xfrm>
          <a:prstGeom prst="rect">
            <a:avLst/>
          </a:prstGeom>
          <a:noFill/>
          <a:effectLst/>
        </p:spPr>
        <p:txBody>
          <a:bodyPr wrap="none" lIns="0" tIns="0" rIns="0" bIns="0" rtlCol="0">
            <a:noAutofit/>
          </a:bodyPr>
          <a:lstStyle/>
          <a:p>
            <a:pPr algn="l" eaLnBrk="0" hangingPunct="0">
              <a:lnSpc>
                <a:spcPts val="1800"/>
              </a:lnSpc>
            </a:pPr>
            <a:r>
              <a:rPr lang="en-US" sz="1800" b="1" dirty="0" smtClean="0">
                <a:solidFill>
                  <a:srgbClr val="0070C0"/>
                </a:solidFill>
                <a:ea typeface="+mn-ea"/>
                <a:cs typeface="+mn-cs"/>
              </a:rPr>
              <a:t>Land Surface Topography</a:t>
            </a:r>
          </a:p>
        </p:txBody>
      </p:sp>
      <p:sp>
        <p:nvSpPr>
          <p:cNvPr id="9" name="TextBox 8"/>
          <p:cNvSpPr txBox="1"/>
          <p:nvPr/>
        </p:nvSpPr>
        <p:spPr>
          <a:xfrm>
            <a:off x="5332523" y="3635201"/>
            <a:ext cx="914400" cy="914400"/>
          </a:xfrm>
          <a:prstGeom prst="rect">
            <a:avLst/>
          </a:prstGeom>
          <a:noFill/>
          <a:effectLst/>
        </p:spPr>
        <p:txBody>
          <a:bodyPr wrap="none" lIns="0" tIns="0" rIns="0" bIns="0" rtlCol="0">
            <a:noAutofit/>
          </a:bodyPr>
          <a:lstStyle/>
          <a:p>
            <a:pPr algn="l" eaLnBrk="0" hangingPunct="0">
              <a:lnSpc>
                <a:spcPts val="1800"/>
              </a:lnSpc>
            </a:pPr>
            <a:r>
              <a:rPr lang="en-US" sz="1800" b="1" dirty="0" smtClean="0">
                <a:solidFill>
                  <a:srgbClr val="0070C0"/>
                </a:solidFill>
                <a:ea typeface="+mn-ea"/>
                <a:cs typeface="+mn-cs"/>
              </a:rPr>
              <a:t>Stream Gage (Points)</a:t>
            </a:r>
          </a:p>
        </p:txBody>
      </p:sp>
      <p:sp>
        <p:nvSpPr>
          <p:cNvPr id="10" name="TextBox 9"/>
          <p:cNvSpPr txBox="1"/>
          <p:nvPr/>
        </p:nvSpPr>
        <p:spPr>
          <a:xfrm>
            <a:off x="1360170" y="3635201"/>
            <a:ext cx="914400" cy="914400"/>
          </a:xfrm>
          <a:prstGeom prst="rect">
            <a:avLst/>
          </a:prstGeom>
          <a:noFill/>
          <a:effectLst/>
        </p:spPr>
        <p:txBody>
          <a:bodyPr wrap="none" lIns="0" tIns="0" rIns="0" bIns="0" rtlCol="0">
            <a:noAutofit/>
          </a:bodyPr>
          <a:lstStyle/>
          <a:p>
            <a:pPr algn="l" eaLnBrk="0" hangingPunct="0">
              <a:lnSpc>
                <a:spcPts val="1800"/>
              </a:lnSpc>
            </a:pPr>
            <a:r>
              <a:rPr lang="en-US" sz="1800" b="1" dirty="0" smtClean="0">
                <a:solidFill>
                  <a:srgbClr val="0070C0"/>
                </a:solidFill>
                <a:ea typeface="+mn-ea"/>
                <a:cs typeface="+mn-cs"/>
              </a:rPr>
              <a:t>Streamflow Modeling</a:t>
            </a:r>
          </a:p>
        </p:txBody>
      </p:sp>
      <p:sp>
        <p:nvSpPr>
          <p:cNvPr id="11" name="Title 1"/>
          <p:cNvSpPr>
            <a:spLocks noGrp="1"/>
          </p:cNvSpPr>
          <p:nvPr>
            <p:ph type="title"/>
          </p:nvPr>
        </p:nvSpPr>
        <p:spPr>
          <a:xfrm>
            <a:off x="628650" y="365126"/>
            <a:ext cx="7886700" cy="1011947"/>
          </a:xfrm>
        </p:spPr>
        <p:txBody>
          <a:bodyPr/>
          <a:lstStyle/>
          <a:p>
            <a:r>
              <a:rPr lang="en-US" dirty="0" smtClean="0"/>
              <a:t>Putting Everything Together….</a:t>
            </a:r>
            <a:br>
              <a:rPr lang="en-US" dirty="0" smtClean="0"/>
            </a:br>
            <a:r>
              <a:rPr lang="en-US" dirty="0"/>
              <a:t>	</a:t>
            </a:r>
            <a:r>
              <a:rPr lang="en-US" dirty="0" smtClean="0"/>
              <a:t>…. needs an information framework</a:t>
            </a:r>
            <a:endParaRPr lang="en-US" dirty="0"/>
          </a:p>
        </p:txBody>
      </p:sp>
    </p:spTree>
    <p:extLst>
      <p:ext uri="{BB962C8B-B14F-4D97-AF65-F5344CB8AC3E}">
        <p14:creationId xmlns:p14="http://schemas.microsoft.com/office/powerpoint/2010/main" val="8451501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206652"/>
            <a:ext cx="7772400" cy="1143000"/>
          </a:xfrm>
        </p:spPr>
        <p:txBody>
          <a:bodyPr/>
          <a:lstStyle/>
          <a:p>
            <a:r>
              <a:rPr lang="en-US" dirty="0" smtClean="0"/>
              <a:t>Information Frameworks</a:t>
            </a:r>
            <a:endParaRPr lang="en-US" dirty="0" smtClean="0"/>
          </a:p>
        </p:txBody>
      </p:sp>
      <p:sp>
        <p:nvSpPr>
          <p:cNvPr id="11267" name="Rectangle 3"/>
          <p:cNvSpPr>
            <a:spLocks noGrp="1" noChangeArrowheads="1"/>
          </p:cNvSpPr>
          <p:nvPr>
            <p:ph idx="1"/>
          </p:nvPr>
        </p:nvSpPr>
        <p:spPr>
          <a:xfrm>
            <a:off x="685800" y="1578252"/>
            <a:ext cx="7772400" cy="4114800"/>
          </a:xfrm>
        </p:spPr>
        <p:txBody>
          <a:bodyPr/>
          <a:lstStyle/>
          <a:p>
            <a:pPr>
              <a:lnSpc>
                <a:spcPct val="90000"/>
              </a:lnSpc>
            </a:pPr>
            <a:r>
              <a:rPr lang="en-US" sz="2800" dirty="0" smtClean="0">
                <a:solidFill>
                  <a:srgbClr val="FF0000"/>
                </a:solidFill>
              </a:rPr>
              <a:t>Conceptual Model</a:t>
            </a:r>
            <a:r>
              <a:rPr lang="en-US" sz="2800" dirty="0" smtClean="0"/>
              <a:t> – a set of concepts that describe a subject and allow reasoning about it</a:t>
            </a:r>
          </a:p>
          <a:p>
            <a:pPr>
              <a:lnSpc>
                <a:spcPct val="90000"/>
              </a:lnSpc>
            </a:pPr>
            <a:r>
              <a:rPr lang="en-US" sz="2800" dirty="0" smtClean="0">
                <a:solidFill>
                  <a:srgbClr val="FF0000"/>
                </a:solidFill>
              </a:rPr>
              <a:t>Mathematical Model</a:t>
            </a:r>
            <a:r>
              <a:rPr lang="en-US" sz="2800" dirty="0" smtClean="0"/>
              <a:t> – a conceptual model expressed in symbols and equations</a:t>
            </a:r>
          </a:p>
          <a:p>
            <a:pPr>
              <a:lnSpc>
                <a:spcPct val="90000"/>
              </a:lnSpc>
            </a:pPr>
            <a:r>
              <a:rPr lang="en-US" sz="2800" dirty="0" smtClean="0">
                <a:solidFill>
                  <a:srgbClr val="FF0000"/>
                </a:solidFill>
              </a:rPr>
              <a:t>Data Model</a:t>
            </a:r>
            <a:r>
              <a:rPr lang="en-US" sz="2800" dirty="0" smtClean="0"/>
              <a:t> – a conceptual model expressed in a data structure (e.g. </a:t>
            </a:r>
            <a:r>
              <a:rPr lang="en-US" sz="2800" dirty="0" err="1" smtClean="0"/>
              <a:t>ascii</a:t>
            </a:r>
            <a:r>
              <a:rPr lang="en-US" sz="2800" dirty="0" smtClean="0"/>
              <a:t> files, Excel tables, …..)</a:t>
            </a:r>
          </a:p>
          <a:p>
            <a:pPr>
              <a:lnSpc>
                <a:spcPct val="90000"/>
              </a:lnSpc>
            </a:pPr>
            <a:r>
              <a:rPr lang="en-US" sz="2800" dirty="0" smtClean="0">
                <a:solidFill>
                  <a:srgbClr val="FF0000"/>
                </a:solidFill>
              </a:rPr>
              <a:t>Geographic Data Model</a:t>
            </a:r>
            <a:r>
              <a:rPr lang="en-US" sz="2800" dirty="0" smtClean="0"/>
              <a:t> – a conceptual model for describing and reasoning about the world expressed in a GIS database</a:t>
            </a:r>
          </a:p>
        </p:txBody>
      </p:sp>
      <p:sp>
        <p:nvSpPr>
          <p:cNvPr id="2" name="TextBox 1"/>
          <p:cNvSpPr txBox="1"/>
          <p:nvPr/>
        </p:nvSpPr>
        <p:spPr>
          <a:xfrm>
            <a:off x="3448373" y="5576548"/>
            <a:ext cx="5505773" cy="1015663"/>
          </a:xfrm>
          <a:prstGeom prst="rect">
            <a:avLst/>
          </a:prstGeom>
          <a:solidFill>
            <a:srgbClr val="FFFF0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 data model is important because the way that information is organized can enhance or inhibit the analysis that can be done</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1300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GIS in Water Resources</a:t>
            </a:r>
            <a:endParaRPr lang="en-US" dirty="0"/>
          </a:p>
        </p:txBody>
      </p:sp>
      <p:sp>
        <p:nvSpPr>
          <p:cNvPr id="3" name="Content Placeholder 2"/>
          <p:cNvSpPr>
            <a:spLocks noGrp="1"/>
          </p:cNvSpPr>
          <p:nvPr>
            <p:ph idx="1"/>
          </p:nvPr>
        </p:nvSpPr>
        <p:spPr/>
        <p:txBody>
          <a:bodyPr/>
          <a:lstStyle/>
          <a:p>
            <a:r>
              <a:rPr lang="en-US" sz="2400" i="1" dirty="0" smtClean="0">
                <a:solidFill>
                  <a:srgbClr val="0070C0"/>
                </a:solidFill>
              </a:rPr>
              <a:t>Course Overview</a:t>
            </a:r>
          </a:p>
          <a:p>
            <a:r>
              <a:rPr lang="en-US" sz="2400" dirty="0" smtClean="0"/>
              <a:t>Creating Water Knowledge</a:t>
            </a:r>
          </a:p>
          <a:p>
            <a:r>
              <a:rPr lang="en-US" sz="2400" dirty="0" smtClean="0"/>
              <a:t>What is GIS</a:t>
            </a:r>
          </a:p>
          <a:p>
            <a:r>
              <a:rPr lang="en-US" sz="2400" dirty="0" smtClean="0"/>
              <a:t>Shape of the Earth</a:t>
            </a:r>
          </a:p>
          <a:p>
            <a:pPr marL="0" indent="0">
              <a:buNone/>
            </a:pPr>
            <a:endParaRPr lang="en-US" dirty="0"/>
          </a:p>
        </p:txBody>
      </p:sp>
      <p:pic>
        <p:nvPicPr>
          <p:cNvPr id="9" name="Picture 8"/>
          <p:cNvPicPr>
            <a:picLocks noChangeAspect="1"/>
          </p:cNvPicPr>
          <p:nvPr/>
        </p:nvPicPr>
        <p:blipFill>
          <a:blip r:embed="rId2"/>
          <a:stretch>
            <a:fillRect/>
          </a:stretch>
        </p:blipFill>
        <p:spPr>
          <a:xfrm>
            <a:off x="1500553" y="3738823"/>
            <a:ext cx="6317273" cy="2707403"/>
          </a:xfrm>
          <a:prstGeom prst="rect">
            <a:avLst/>
          </a:prstGeom>
        </p:spPr>
      </p:pic>
    </p:spTree>
    <p:extLst>
      <p:ext uri="{BB962C8B-B14F-4D97-AF65-F5344CB8AC3E}">
        <p14:creationId xmlns:p14="http://schemas.microsoft.com/office/powerpoint/2010/main" val="4113631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2" y="151144"/>
            <a:ext cx="8696325" cy="6706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3124202" y="2971802"/>
            <a:ext cx="5428673" cy="3724096"/>
          </a:xfrm>
          <a:prstGeom prst="rect">
            <a:avLst/>
          </a:prstGeom>
          <a:noFill/>
          <a:ln w="3175">
            <a:solidFill>
              <a:schemeClr val="bg1">
                <a:lumMod val="65000"/>
              </a:schemeClr>
            </a:solid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Times New Roman" pitchFamily="18" charset="0"/>
                <a:ea typeface="+mn-ea"/>
                <a:cs typeface="+mn-cs"/>
              </a:rPr>
              <a:t>“All </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geographic information systems are built using </a:t>
            </a:r>
            <a:r>
              <a:rPr kumimoji="0" lang="en-US" sz="2000" b="0" i="0" u="none" strike="noStrike" kern="1200" cap="none" spc="0" normalizeH="0" baseline="0" noProof="0" dirty="0">
                <a:ln>
                  <a:noFill/>
                </a:ln>
                <a:solidFill>
                  <a:srgbClr val="FF3300"/>
                </a:solidFill>
                <a:effectLst/>
                <a:uLnTx/>
                <a:uFillTx/>
                <a:latin typeface="Times New Roman" pitchFamily="18" charset="0"/>
                <a:ea typeface="+mn-ea"/>
                <a:cs typeface="+mn-cs"/>
              </a:rPr>
              <a:t>formal models</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 that describe how things are located in space.   </a:t>
            </a:r>
            <a:r>
              <a:rPr kumimoji="0" lang="en-US" sz="2000" b="0" i="0" u="none" strike="noStrike" kern="1200" cap="none" spc="0" normalizeH="0" baseline="0" noProof="0" dirty="0">
                <a:ln>
                  <a:noFill/>
                </a:ln>
                <a:solidFill>
                  <a:srgbClr val="FF3300"/>
                </a:solidFill>
                <a:effectLst/>
                <a:uLnTx/>
                <a:uFillTx/>
                <a:latin typeface="Times New Roman" pitchFamily="18" charset="0"/>
                <a:ea typeface="+mn-ea"/>
                <a:cs typeface="+mn-cs"/>
              </a:rPr>
              <a:t>A formal model is an abstract and well-defined system of concepts</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  A geographic data model defines the </a:t>
            </a:r>
            <a:r>
              <a:rPr kumimoji="0" lang="en-US" sz="2000" b="0" i="0" u="none" strike="noStrike" kern="1200" cap="none" spc="0" normalizeH="0" baseline="0" noProof="0" dirty="0">
                <a:ln>
                  <a:noFill/>
                </a:ln>
                <a:solidFill>
                  <a:srgbClr val="FF3300"/>
                </a:solidFill>
                <a:effectLst/>
                <a:uLnTx/>
                <a:uFillTx/>
                <a:latin typeface="Times New Roman" pitchFamily="18" charset="0"/>
                <a:ea typeface="+mn-ea"/>
                <a:cs typeface="+mn-cs"/>
              </a:rPr>
              <a:t>vocabulary for describing and reasoning</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000" b="0" i="0" u="none" strike="noStrike" kern="1200" cap="none" spc="0" normalizeH="0" baseline="0" noProof="0" dirty="0">
                <a:ln>
                  <a:noFill/>
                </a:ln>
                <a:solidFill>
                  <a:srgbClr val="FF3300"/>
                </a:solidFill>
                <a:effectLst/>
                <a:uLnTx/>
                <a:uFillTx/>
                <a:latin typeface="Times New Roman" pitchFamily="18" charset="0"/>
                <a:ea typeface="+mn-ea"/>
                <a:cs typeface="+mn-cs"/>
              </a:rPr>
              <a:t>about the things that are located on the earth</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   Geographic data models serve as the foundation on which all geographic information systems are built</a:t>
            </a:r>
            <a:r>
              <a:rPr kumimoji="0" lang="en-US" sz="2000" b="0" i="0" u="none" strike="noStrike" kern="1200" cap="none" spc="0" normalizeH="0" baseline="0" noProof="0" dirty="0" smtClean="0">
                <a:ln>
                  <a:noFill/>
                </a:ln>
                <a:solidFill>
                  <a:srgbClr val="000000"/>
                </a:solidFill>
                <a:effectLst/>
                <a:uLnTx/>
                <a:uFillTx/>
                <a:latin typeface="Times New Roman" pitchFamily="18" charset="0"/>
                <a:ea typeface="+mn-ea"/>
                <a:cs typeface="+mn-cs"/>
              </a:rPr>
              <a:t>.”</a:t>
            </a:r>
            <a:br>
              <a:rPr kumimoji="0" lang="en-US" sz="2000" b="0" i="0" u="none" strike="noStrike" kern="1200" cap="none" spc="0" normalizeH="0" baseline="0" noProof="0" dirty="0" smtClean="0">
                <a:ln>
                  <a:noFill/>
                </a:ln>
                <a:solidFill>
                  <a:srgbClr val="000000"/>
                </a:solidFill>
                <a:effectLst/>
                <a:uLnTx/>
                <a:uFillTx/>
                <a:latin typeface="Times New Roman" pitchFamily="18" charset="0"/>
                <a:ea typeface="+mn-ea"/>
                <a:cs typeface="+mn-cs"/>
              </a:rPr>
            </a:br>
            <a:endPar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Scott Morehouse, </a:t>
            </a:r>
            <a:r>
              <a:rPr kumimoji="0" lang="en-US" sz="1800" b="0" i="0" u="none" strike="noStrike" kern="1200" cap="none" spc="0" normalizeH="0" baseline="0" noProof="0" dirty="0" smtClean="0">
                <a:ln>
                  <a:noFill/>
                </a:ln>
                <a:solidFill>
                  <a:srgbClr val="000000"/>
                </a:solidFill>
                <a:effectLst/>
                <a:uLnTx/>
                <a:uFillTx/>
                <a:latin typeface="Times New Roman" pitchFamily="18" charset="0"/>
                <a:ea typeface="+mn-ea"/>
                <a:cs typeface="+mn-cs"/>
              </a:rPr>
              <a:t>is the original information architect</a:t>
            </a:r>
            <a:r>
              <a:rPr kumimoji="0" lang="en-US" sz="1800" b="0" i="0" u="none" strike="noStrike" kern="1200" cap="none" spc="0" normalizeH="0" noProof="0" dirty="0" smtClean="0">
                <a:ln>
                  <a:noFill/>
                </a:ln>
                <a:solidFill>
                  <a:srgbClr val="000000"/>
                </a:solidFill>
                <a:effectLst/>
                <a:uLnTx/>
                <a:uFillTx/>
                <a:latin typeface="Times New Roman" pitchFamily="18" charset="0"/>
                <a:ea typeface="+mn-ea"/>
                <a:cs typeface="+mn-cs"/>
              </a:rPr>
              <a:t> of ArcGIS</a:t>
            </a:r>
            <a:endPar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 name="Rectangle 1"/>
          <p:cNvSpPr/>
          <p:nvPr/>
        </p:nvSpPr>
        <p:spPr>
          <a:xfrm>
            <a:off x="2008909" y="2129135"/>
            <a:ext cx="5867400"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hlinkClick r:id="rId3"/>
              </a:rPr>
              <a:t>http://</a:t>
            </a:r>
            <a:r>
              <a:rPr kumimoji="0" lang="en-US" sz="2000" b="0" i="0" u="none" strike="noStrike" kern="1200" cap="none" spc="0" normalizeH="0" baseline="0" noProof="0" dirty="0" smtClean="0">
                <a:ln>
                  <a:noFill/>
                </a:ln>
                <a:solidFill>
                  <a:srgbClr val="000000"/>
                </a:solidFill>
                <a:effectLst/>
                <a:uLnTx/>
                <a:uFillTx/>
                <a:latin typeface="Times New Roman" pitchFamily="18" charset="0"/>
                <a:ea typeface="+mn-ea"/>
                <a:cs typeface="+mn-cs"/>
                <a:hlinkClick r:id="rId3"/>
              </a:rPr>
              <a:t>ucgis.org/ucgis-fellow/scott-morehouse</a:t>
            </a:r>
            <a:r>
              <a:rPr kumimoji="0" lang="en-US" sz="20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a:t>
            </a:r>
            <a:endPar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 name="TextBox 3"/>
          <p:cNvSpPr txBox="1"/>
          <p:nvPr/>
        </p:nvSpPr>
        <p:spPr>
          <a:xfrm>
            <a:off x="3352802" y="2438404"/>
            <a:ext cx="437331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pitchFamily="18" charset="0"/>
                <a:ea typeface="+mn-ea"/>
                <a:cs typeface="+mn-cs"/>
              </a:rPr>
              <a:t>Made a Fellow of UCGIS in 2014</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873351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GIS in Water Resources</a:t>
            </a:r>
            <a:endParaRPr lang="en-US" dirty="0"/>
          </a:p>
        </p:txBody>
      </p:sp>
      <p:sp>
        <p:nvSpPr>
          <p:cNvPr id="3" name="Content Placeholder 2"/>
          <p:cNvSpPr>
            <a:spLocks noGrp="1"/>
          </p:cNvSpPr>
          <p:nvPr>
            <p:ph idx="1"/>
          </p:nvPr>
        </p:nvSpPr>
        <p:spPr/>
        <p:txBody>
          <a:bodyPr/>
          <a:lstStyle/>
          <a:p>
            <a:r>
              <a:rPr lang="en-US" sz="2400" dirty="0" smtClean="0"/>
              <a:t>Course Overview</a:t>
            </a:r>
          </a:p>
          <a:p>
            <a:r>
              <a:rPr lang="en-US" sz="2400" dirty="0" smtClean="0"/>
              <a:t>Creating Water Knowledge</a:t>
            </a:r>
          </a:p>
          <a:p>
            <a:r>
              <a:rPr lang="en-US" sz="2400" i="1" dirty="0" smtClean="0">
                <a:solidFill>
                  <a:srgbClr val="0070C0"/>
                </a:solidFill>
              </a:rPr>
              <a:t>What is GIS</a:t>
            </a:r>
          </a:p>
          <a:p>
            <a:r>
              <a:rPr lang="en-US" sz="2400" dirty="0" smtClean="0"/>
              <a:t>Shape of the Earth</a:t>
            </a:r>
          </a:p>
          <a:p>
            <a:pPr marL="0" indent="0">
              <a:buNone/>
            </a:pPr>
            <a:endParaRPr lang="en-US" dirty="0"/>
          </a:p>
        </p:txBody>
      </p:sp>
      <p:pic>
        <p:nvPicPr>
          <p:cNvPr id="9" name="Picture 8"/>
          <p:cNvPicPr>
            <a:picLocks noChangeAspect="1"/>
          </p:cNvPicPr>
          <p:nvPr/>
        </p:nvPicPr>
        <p:blipFill>
          <a:blip r:embed="rId2"/>
          <a:stretch>
            <a:fillRect/>
          </a:stretch>
        </p:blipFill>
        <p:spPr>
          <a:xfrm>
            <a:off x="1500553" y="3738823"/>
            <a:ext cx="6317273" cy="2707403"/>
          </a:xfrm>
          <a:prstGeom prst="rect">
            <a:avLst/>
          </a:prstGeom>
        </p:spPr>
      </p:pic>
    </p:spTree>
    <p:extLst>
      <p:ext uri="{BB962C8B-B14F-4D97-AF65-F5344CB8AC3E}">
        <p14:creationId xmlns:p14="http://schemas.microsoft.com/office/powerpoint/2010/main" val="1897681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GIS</a:t>
            </a:r>
            <a:endParaRPr lang="en-US" dirty="0"/>
          </a:p>
        </p:txBody>
      </p:sp>
      <p:sp>
        <p:nvSpPr>
          <p:cNvPr id="3" name="Content Placeholder 2"/>
          <p:cNvSpPr>
            <a:spLocks noGrp="1"/>
          </p:cNvSpPr>
          <p:nvPr>
            <p:ph idx="1"/>
          </p:nvPr>
        </p:nvSpPr>
        <p:spPr/>
        <p:txBody>
          <a:bodyPr/>
          <a:lstStyle/>
          <a:p>
            <a:r>
              <a:rPr lang="en-US" dirty="0" smtClean="0"/>
              <a:t>A </a:t>
            </a:r>
            <a:r>
              <a:rPr lang="en-US" b="1" dirty="0" smtClean="0"/>
              <a:t>geographic information system </a:t>
            </a:r>
            <a:r>
              <a:rPr lang="en-US" dirty="0" smtClean="0"/>
              <a:t>(GIS) is a system designed to capture, store, manipulate, analyze, manage, and present all types of geographical data. -- Wikipedia</a:t>
            </a:r>
            <a:endParaRPr lang="en-US" dirty="0"/>
          </a:p>
        </p:txBody>
      </p:sp>
      <p:pic>
        <p:nvPicPr>
          <p:cNvPr id="1026" name="Picture 2" descr="C:\Temp\icons\Map25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666391"/>
            <a:ext cx="1916723" cy="19167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Temp\icons\GeoprocessingToolbox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3666391"/>
            <a:ext cx="1773115" cy="17731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Temp\icons\ArcGISAdministrator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592514"/>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Temp\icons\MapPackageMPKFile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47244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4330" y="5439506"/>
            <a:ext cx="6900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maps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3091042" y="4355068"/>
            <a:ext cx="599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p:cNvSpPr txBox="1"/>
          <p:nvPr/>
        </p:nvSpPr>
        <p:spPr>
          <a:xfrm>
            <a:off x="5288112" y="5439506"/>
            <a:ext cx="6456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tools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p:cNvSpPr txBox="1"/>
          <p:nvPr/>
        </p:nvSpPr>
        <p:spPr>
          <a:xfrm>
            <a:off x="7195841" y="4223182"/>
            <a:ext cx="11861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computers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7543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Geography is visualized in maps</a:t>
            </a:r>
            <a:endParaRPr lang="en-US" dirty="0"/>
          </a:p>
        </p:txBody>
      </p:sp>
      <p:sp>
        <p:nvSpPr>
          <p:cNvPr id="3" name="TextBox 2"/>
          <p:cNvSpPr txBox="1"/>
          <p:nvPr/>
        </p:nvSpPr>
        <p:spPr>
          <a:xfrm>
            <a:off x="4038600" y="6248400"/>
            <a:ext cx="10470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www.arcgis.com</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8" y="1357313"/>
            <a:ext cx="1609725" cy="124777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887" y="1552575"/>
            <a:ext cx="3543300" cy="420052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399" y="1678723"/>
            <a:ext cx="3887177" cy="3650504"/>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Temp\icons\Map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7652238" y="5638800"/>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map</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13132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387" y="1177856"/>
            <a:ext cx="5661025" cy="4759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Maps are built from data </a:t>
            </a:r>
            <a:endParaRPr lang="en-US" dirty="0"/>
          </a:p>
        </p:txBody>
      </p:sp>
      <p:pic>
        <p:nvPicPr>
          <p:cNvPr id="4" name="Picture 2" descr="C:\Temp\icons\Map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map</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7" descr="C:\Temp\icons\MapPackageMPKFile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data</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5181600" y="2133600"/>
            <a:ext cx="21463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Road</a:t>
            </a:r>
          </a:p>
        </p:txBody>
      </p:sp>
      <p:sp>
        <p:nvSpPr>
          <p:cNvPr id="9" name="Rectangle 8"/>
          <p:cNvSpPr/>
          <p:nvPr/>
        </p:nvSpPr>
        <p:spPr>
          <a:xfrm>
            <a:off x="5181600" y="2438400"/>
            <a:ext cx="2146300" cy="101697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a:ea typeface="+mn-ea"/>
                <a:cs typeface="+mn-cs"/>
              </a:rPr>
              <a:t>Name</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E. Dean Keeton 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a:ea typeface="+mn-ea"/>
                <a:cs typeface="+mn-cs"/>
              </a:rPr>
              <a:t>Type</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Div</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Highway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a:ea typeface="+mn-ea"/>
                <a:cs typeface="+mn-cs"/>
              </a:rPr>
              <a:t>Speed</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35 mph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a:ea typeface="+mn-ea"/>
                <a:cs typeface="+mn-cs"/>
              </a:rPr>
              <a:t>Shape</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[Geometry]</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1" name="Straight Arrow Connector 10"/>
          <p:cNvCxnSpPr>
            <a:stCxn id="8" idx="1"/>
          </p:cNvCxnSpPr>
          <p:nvPr/>
        </p:nvCxnSpPr>
        <p:spPr>
          <a:xfrm flipH="1">
            <a:off x="4343400" y="2286000"/>
            <a:ext cx="8382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35000" y="3467100"/>
            <a:ext cx="2514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Building</a:t>
            </a:r>
          </a:p>
        </p:txBody>
      </p:sp>
      <p:sp>
        <p:nvSpPr>
          <p:cNvPr id="18" name="Rectangle 17"/>
          <p:cNvSpPr/>
          <p:nvPr/>
        </p:nvSpPr>
        <p:spPr>
          <a:xfrm>
            <a:off x="635000" y="3771901"/>
            <a:ext cx="2514600" cy="73855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a:ea typeface="+mn-ea"/>
                <a:cs typeface="+mn-cs"/>
              </a:rPr>
              <a:t>Name</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Ernest Cockrell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Jr</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Hall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a:ea typeface="+mn-ea"/>
                <a:cs typeface="+mn-cs"/>
              </a:rPr>
              <a:t>Address</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301 E. Dean Keeton 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a:ea typeface="+mn-ea"/>
                <a:cs typeface="+mn-cs"/>
              </a:rPr>
              <a:t>Shape</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[Geometry]</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9" name="Straight Arrow Connector 18"/>
          <p:cNvCxnSpPr>
            <a:stCxn id="17" idx="3"/>
          </p:cNvCxnSpPr>
          <p:nvPr/>
        </p:nvCxnSpPr>
        <p:spPr>
          <a:xfrm flipV="1">
            <a:off x="3149600" y="2986454"/>
            <a:ext cx="419100" cy="63304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838200" y="5638800"/>
            <a:ext cx="3962400" cy="685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Shape includes the geometry of the feature and where it is located on earth</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7912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638" y="1663700"/>
            <a:ext cx="70866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Vector data represent discrete features</a:t>
            </a:r>
            <a:endParaRPr lang="en-US" dirty="0"/>
          </a:p>
        </p:txBody>
      </p:sp>
      <p:pic>
        <p:nvPicPr>
          <p:cNvPr id="4" name="Picture 2" descr="C:\Temp\icons\Map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map</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7" descr="C:\Temp\icons\MapPackageMPKFile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data</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ounded Rectangle 11"/>
          <p:cNvSpPr/>
          <p:nvPr/>
        </p:nvSpPr>
        <p:spPr>
          <a:xfrm>
            <a:off x="4664221" y="5429250"/>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olygons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ounded Rectangle 12"/>
          <p:cNvSpPr/>
          <p:nvPr/>
        </p:nvSpPr>
        <p:spPr>
          <a:xfrm rot="20369724">
            <a:off x="1870219" y="3183534"/>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lines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ounded Rectangle 13"/>
          <p:cNvSpPr/>
          <p:nvPr/>
        </p:nvSpPr>
        <p:spPr>
          <a:xfrm>
            <a:off x="3938587" y="2259379"/>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oints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5" name="Straight Arrow Connector 14"/>
          <p:cNvCxnSpPr>
            <a:stCxn id="14" idx="2"/>
          </p:cNvCxnSpPr>
          <p:nvPr/>
        </p:nvCxnSpPr>
        <p:spPr>
          <a:xfrm>
            <a:off x="4548187" y="2678479"/>
            <a:ext cx="204788"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2" idx="0"/>
          </p:cNvCxnSpPr>
          <p:nvPr/>
        </p:nvCxnSpPr>
        <p:spPr>
          <a:xfrm flipH="1" flipV="1">
            <a:off x="4752975" y="4979377"/>
            <a:ext cx="520846" cy="44987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2" idx="1"/>
          </p:cNvCxnSpPr>
          <p:nvPr/>
        </p:nvCxnSpPr>
        <p:spPr>
          <a:xfrm flipH="1" flipV="1">
            <a:off x="3490914" y="5455627"/>
            <a:ext cx="1173307" cy="18317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1"/>
          </p:cNvCxnSpPr>
          <p:nvPr/>
        </p:nvCxnSpPr>
        <p:spPr>
          <a:xfrm flipH="1">
            <a:off x="1485900" y="3606616"/>
            <a:ext cx="422941" cy="1962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5516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838" y="1088414"/>
            <a:ext cx="6781800"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600" dirty="0" smtClean="0"/>
              <a:t>Raster data form a grid of cells or pixels</a:t>
            </a:r>
            <a:endParaRPr lang="en-US" sz="3600" dirty="0"/>
          </a:p>
        </p:txBody>
      </p:sp>
      <p:pic>
        <p:nvPicPr>
          <p:cNvPr id="5" name="Picture 2" descr="C:\Temp\icons\Map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map</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7" descr="C:\Temp\icons\MapPackageMPKFile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data</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60172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0"/>
            <a:ext cx="4876800" cy="3657600"/>
          </a:xfrm>
          <a:prstGeom prst="rect">
            <a:avLst/>
          </a:prstGeom>
          <a:noFill/>
          <a:ln w="9525">
            <a:solidFill>
              <a:schemeClr val="tx1"/>
            </a:solidFill>
            <a:miter lim="800000"/>
            <a:headEnd/>
            <a:tailEnd/>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More Raster Examples</a:t>
            </a:r>
            <a:endParaRPr lang="en-US" dirty="0"/>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752600"/>
            <a:ext cx="4876800" cy="3657600"/>
          </a:xfrm>
          <a:prstGeom prst="rect">
            <a:avLst/>
          </a:prstGeom>
          <a:noFill/>
          <a:ln w="9525">
            <a:solidFill>
              <a:schemeClr val="tx1"/>
            </a:solidFill>
            <a:miter lim="800000"/>
            <a:headEnd/>
            <a:tailEnd/>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2209800"/>
            <a:ext cx="4876800" cy="3657600"/>
          </a:xfrm>
          <a:prstGeom prst="rect">
            <a:avLst/>
          </a:prstGeom>
          <a:noFill/>
          <a:ln w="9525">
            <a:solidFill>
              <a:schemeClr val="tx1"/>
            </a:solidFill>
            <a:miter lim="800000"/>
            <a:headEnd/>
            <a:tailEnd/>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Temp\icons\Map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map</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7" descr="C:\Temp\icons\MapPackageMPKFile25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data</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ounded Rectangle 10"/>
          <p:cNvSpPr/>
          <p:nvPr/>
        </p:nvSpPr>
        <p:spPr>
          <a:xfrm rot="20336808">
            <a:off x="2819400" y="4777002"/>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rainfall</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ounded Rectangle 11"/>
          <p:cNvSpPr/>
          <p:nvPr/>
        </p:nvSpPr>
        <p:spPr>
          <a:xfrm rot="20364016">
            <a:off x="5105400" y="5230282"/>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elevation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ounded Rectangle 12"/>
          <p:cNvSpPr/>
          <p:nvPr/>
        </p:nvSpPr>
        <p:spPr>
          <a:xfrm rot="20491978">
            <a:off x="685800" y="4560277"/>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land use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3932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extLst/>
          </p:nvPr>
        </p:nvGraphicFramePr>
        <p:xfrm>
          <a:off x="304800" y="1600200"/>
          <a:ext cx="3600431" cy="2482788"/>
        </p:xfrm>
        <a:graphic>
          <a:graphicData uri="http://schemas.openxmlformats.org/presentationml/2006/ole">
            <mc:AlternateContent xmlns:mc="http://schemas.openxmlformats.org/markup-compatibility/2006">
              <mc:Choice xmlns:v="urn:schemas-microsoft-com:vml" Requires="v">
                <p:oleObj spid="_x0000_s14343" name="Bitmap Image" r:id="rId3" imgW="4296375" imgH="2962689" progId="PBrush">
                  <p:embed/>
                </p:oleObj>
              </mc:Choice>
              <mc:Fallback>
                <p:oleObj name="Bitmap Image" r:id="rId3" imgW="4296375" imgH="2962689" progId="PBrush">
                  <p:embed/>
                  <p:pic>
                    <p:nvPicPr>
                      <p:cNvPr id="9"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00200"/>
                        <a:ext cx="3600431" cy="248278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2"/>
          <p:cNvPicPr>
            <a:picLocks noChangeAspect="1" noChangeArrowheads="1"/>
          </p:cNvPicPr>
          <p:nvPr/>
        </p:nvPicPr>
        <p:blipFill>
          <a:blip r:embed="rId5" cstate="print"/>
          <a:srcRect/>
          <a:stretch>
            <a:fillRect/>
          </a:stretch>
        </p:blipFill>
        <p:spPr bwMode="auto">
          <a:xfrm>
            <a:off x="3629230" y="2312377"/>
            <a:ext cx="4023008" cy="2895600"/>
          </a:xfrm>
          <a:prstGeom prst="rect">
            <a:avLst/>
          </a:prstGeom>
          <a:noFill/>
          <a:ln w="3175">
            <a:solidFill>
              <a:schemeClr val="tx1"/>
            </a:solidFill>
            <a:miter lim="800000"/>
            <a:headEnd/>
            <a:tailEnd/>
          </a:ln>
        </p:spPr>
      </p:pic>
      <p:sp>
        <p:nvSpPr>
          <p:cNvPr id="15" name="Rectangle 14"/>
          <p:cNvSpPr/>
          <p:nvPr/>
        </p:nvSpPr>
        <p:spPr>
          <a:xfrm>
            <a:off x="1586015" y="4881928"/>
            <a:ext cx="3062185" cy="97228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normAutofit/>
          </a:bodyPr>
          <a:lstStyle/>
          <a:p>
            <a:r>
              <a:rPr lang="en-US" dirty="0" smtClean="0"/>
              <a:t>There are many more data types</a:t>
            </a:r>
            <a:endParaRPr lang="en-US" dirty="0"/>
          </a:p>
        </p:txBody>
      </p:sp>
      <p:pic>
        <p:nvPicPr>
          <p:cNvPr id="5" name="Picture 2" descr="C:\Temp\icons\Map25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map</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7" descr="C:\Temp\icons\MapPackageMPKFile25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data</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ounded Rectangle 10"/>
          <p:cNvSpPr/>
          <p:nvPr/>
        </p:nvSpPr>
        <p:spPr>
          <a:xfrm>
            <a:off x="428830" y="3505199"/>
            <a:ext cx="2009570" cy="78837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triangulated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irregular network</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ounded Rectangle 11"/>
          <p:cNvSpPr/>
          <p:nvPr/>
        </p:nvSpPr>
        <p:spPr>
          <a:xfrm>
            <a:off x="5913032" y="2438400"/>
            <a:ext cx="132377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multipatch</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ounded Rectangle 12"/>
          <p:cNvSpPr/>
          <p:nvPr/>
        </p:nvSpPr>
        <p:spPr>
          <a:xfrm>
            <a:off x="3071916" y="5753100"/>
            <a:ext cx="132377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annotation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p:cNvSpPr txBox="1"/>
          <p:nvPr/>
        </p:nvSpPr>
        <p:spPr>
          <a:xfrm>
            <a:off x="1835691" y="5087816"/>
            <a:ext cx="2481770" cy="369332"/>
          </a:xfrm>
          <a:prstGeom prst="rect">
            <a:avLst/>
          </a:prstGeom>
          <a:noFill/>
        </p:spPr>
        <p:txBody>
          <a:bodyPr wrap="none" rtlCol="0">
            <a:prstTxWarp prst="textArchDow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Martin Luther King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Dr</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W</a:t>
            </a:r>
          </a:p>
        </p:txBody>
      </p:sp>
    </p:spTree>
    <p:extLst>
      <p:ext uri="{BB962C8B-B14F-4D97-AF65-F5344CB8AC3E}">
        <p14:creationId xmlns:p14="http://schemas.microsoft.com/office/powerpoint/2010/main" val="1146863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1" name="Picture 5" descr="gisaspe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519238"/>
            <a:ext cx="4217988" cy="3998912"/>
          </a:xfrm>
          <a:prstGeom prst="rect">
            <a:avLst/>
          </a:prstGeom>
          <a:noFill/>
          <a:extLst>
            <a:ext uri="{909E8E84-426E-40DD-AFC4-6F175D3DCCD1}">
              <a14:hiddenFill xmlns:a14="http://schemas.microsoft.com/office/drawing/2010/main">
                <a:solidFill>
                  <a:srgbClr val="FFFFFF"/>
                </a:solidFill>
              </a14:hiddenFill>
            </a:ext>
          </a:extLst>
        </p:spPr>
      </p:pic>
      <p:sp>
        <p:nvSpPr>
          <p:cNvPr id="219142" name="Rectangle 6"/>
          <p:cNvSpPr>
            <a:spLocks noChangeArrowheads="1"/>
          </p:cNvSpPr>
          <p:nvPr/>
        </p:nvSpPr>
        <p:spPr bwMode="auto">
          <a:xfrm>
            <a:off x="4541838" y="1214210"/>
            <a:ext cx="4602162"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Times New Roman" pitchFamily="18" charset="0"/>
                <a:ea typeface="+mn-ea"/>
                <a:cs typeface="+mn-cs"/>
              </a:rPr>
              <a:t>Geodatabase</a:t>
            </a:r>
            <a:r>
              <a:rPr kumimoji="0" lang="en-US" sz="2000" b="1" i="0" u="none" strike="noStrike" kern="1200" cap="none" spc="0" normalizeH="0" baseline="0" noProof="0" dirty="0">
                <a:ln>
                  <a:noFill/>
                </a:ln>
                <a:solidFill>
                  <a:srgbClr val="000000"/>
                </a:solidFill>
                <a:effectLst/>
                <a:uLnTx/>
                <a:uFillTx/>
                <a:latin typeface="Times New Roman" pitchFamily="18" charset="0"/>
                <a:ea typeface="+mn-ea"/>
                <a:cs typeface="+mn-cs"/>
              </a:rPr>
              <a:t> view:</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 Structured data sets that represent geographic information in terms of a generic GIS data model.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Times New Roman" pitchFamily="18" charset="0"/>
                <a:ea typeface="+mn-ea"/>
                <a:cs typeface="+mn-cs"/>
              </a:rPr>
              <a:t>Geovisualization</a:t>
            </a:r>
            <a:r>
              <a:rPr kumimoji="0" lang="en-US" sz="2000" b="1" i="0" u="none" strike="noStrike" kern="1200" cap="none" spc="0" normalizeH="0" baseline="0" noProof="0" dirty="0">
                <a:ln>
                  <a:noFill/>
                </a:ln>
                <a:solidFill>
                  <a:srgbClr val="000000"/>
                </a:solidFill>
                <a:effectLst/>
                <a:uLnTx/>
                <a:uFillTx/>
                <a:latin typeface="Times New Roman" pitchFamily="18" charset="0"/>
                <a:ea typeface="+mn-ea"/>
                <a:cs typeface="+mn-cs"/>
              </a:rPr>
              <a:t> view:</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 A GIS is a set of intelligent maps and other views that shows features and feature relationships on the earth's surface. "Windows into the database" to support queries, analysis, and editing of the information.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Times New Roman" pitchFamily="18" charset="0"/>
                <a:ea typeface="+mn-ea"/>
                <a:cs typeface="+mn-cs"/>
              </a:rPr>
              <a:t>Geoprocessing</a:t>
            </a:r>
            <a:r>
              <a:rPr kumimoji="0" lang="en-US" sz="2000" b="1" i="0" u="none" strike="noStrike" kern="1200" cap="none" spc="0" normalizeH="0" baseline="0" noProof="0" dirty="0">
                <a:ln>
                  <a:noFill/>
                </a:ln>
                <a:solidFill>
                  <a:srgbClr val="000000"/>
                </a:solidFill>
                <a:effectLst/>
                <a:uLnTx/>
                <a:uFillTx/>
                <a:latin typeface="Times New Roman" pitchFamily="18" charset="0"/>
                <a:ea typeface="+mn-ea"/>
                <a:cs typeface="+mn-cs"/>
              </a:rPr>
              <a:t> view: </a:t>
            </a: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Information transformation tools that derive new geographic data sets from existing data sets.</a:t>
            </a:r>
          </a:p>
        </p:txBody>
      </p:sp>
      <p:sp>
        <p:nvSpPr>
          <p:cNvPr id="219143" name="Rectangle 7"/>
          <p:cNvSpPr>
            <a:spLocks noGrp="1" noChangeArrowheads="1"/>
          </p:cNvSpPr>
          <p:nvPr>
            <p:ph type="title"/>
          </p:nvPr>
        </p:nvSpPr>
        <p:spPr>
          <a:xfrm>
            <a:off x="2125663" y="219075"/>
            <a:ext cx="4265612" cy="720725"/>
          </a:xfrm>
        </p:spPr>
        <p:txBody>
          <a:bodyPr/>
          <a:lstStyle/>
          <a:p>
            <a:r>
              <a:rPr lang="en-US" sz="3600"/>
              <a:t>Three Views of GIS</a:t>
            </a:r>
          </a:p>
        </p:txBody>
      </p:sp>
      <p:sp>
        <p:nvSpPr>
          <p:cNvPr id="219144" name="Text Box 8"/>
          <p:cNvSpPr txBox="1">
            <a:spLocks noChangeArrowheads="1"/>
          </p:cNvSpPr>
          <p:nvPr/>
        </p:nvSpPr>
        <p:spPr bwMode="auto">
          <a:xfrm>
            <a:off x="534988" y="6394450"/>
            <a:ext cx="2501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E5"/>
                </a:solidFill>
                <a:effectLst/>
                <a:uLnTx/>
                <a:uFillTx/>
                <a:latin typeface="Times New Roman" pitchFamily="18" charset="0"/>
                <a:ea typeface="+mn-ea"/>
                <a:cs typeface="+mn-cs"/>
              </a:rPr>
              <a:t>adapted from www.esri.com</a:t>
            </a:r>
          </a:p>
        </p:txBody>
      </p:sp>
    </p:spTree>
    <p:extLst>
      <p:ext uri="{BB962C8B-B14F-4D97-AF65-F5344CB8AC3E}">
        <p14:creationId xmlns:p14="http://schemas.microsoft.com/office/powerpoint/2010/main" val="16783714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2266" y="1193633"/>
            <a:ext cx="6559021" cy="5008819"/>
          </a:xfrm>
          <a:prstGeom prst="rect">
            <a:avLst/>
          </a:prstGeom>
        </p:spPr>
      </p:pic>
      <p:sp>
        <p:nvSpPr>
          <p:cNvPr id="7171" name="Rectangle 3"/>
          <p:cNvSpPr>
            <a:spLocks noGrp="1" noChangeArrowheads="1"/>
          </p:cNvSpPr>
          <p:nvPr>
            <p:ph type="ctrTitle"/>
          </p:nvPr>
        </p:nvSpPr>
        <p:spPr>
          <a:xfrm>
            <a:off x="685800" y="293688"/>
            <a:ext cx="7772400" cy="838200"/>
          </a:xfrm>
        </p:spPr>
        <p:txBody>
          <a:bodyPr/>
          <a:lstStyle/>
          <a:p>
            <a:r>
              <a:rPr lang="en-US" smtClean="0"/>
              <a:t>Our Classroom</a:t>
            </a:r>
          </a:p>
        </p:txBody>
      </p:sp>
      <p:sp>
        <p:nvSpPr>
          <p:cNvPr id="7172" name="Text Box 4"/>
          <p:cNvSpPr txBox="1">
            <a:spLocks noChangeArrowheads="1"/>
          </p:cNvSpPr>
          <p:nvPr/>
        </p:nvSpPr>
        <p:spPr bwMode="auto">
          <a:xfrm>
            <a:off x="3858684" y="1339231"/>
            <a:ext cx="3060700" cy="1187450"/>
          </a:xfrm>
          <a:prstGeom prst="rect">
            <a:avLst/>
          </a:prstGeom>
          <a:solidFill>
            <a:schemeClr val="bg1">
              <a:alpha val="79999"/>
            </a:schemeClr>
          </a:solidFill>
          <a:ln w="9525">
            <a:noFill/>
            <a:miter lim="800000"/>
            <a:headEnd/>
            <a:tailEnd/>
          </a:ln>
        </p:spPr>
        <p:txBody>
          <a:bodyPr>
            <a:spAutoFit/>
          </a:bodyPr>
          <a:lstStyle/>
          <a:p>
            <a:pPr algn="ctr"/>
            <a:r>
              <a:rPr lang="en-US" dirty="0" err="1">
                <a:solidFill>
                  <a:srgbClr val="000000"/>
                </a:solidFill>
              </a:rPr>
              <a:t>Dr</a:t>
            </a:r>
            <a:r>
              <a:rPr lang="en-US" dirty="0">
                <a:solidFill>
                  <a:srgbClr val="000000"/>
                </a:solidFill>
              </a:rPr>
              <a:t> David </a:t>
            </a:r>
            <a:r>
              <a:rPr lang="en-US" dirty="0" err="1">
                <a:solidFill>
                  <a:srgbClr val="000000"/>
                </a:solidFill>
              </a:rPr>
              <a:t>Tarboton</a:t>
            </a:r>
            <a:endParaRPr lang="en-US" dirty="0">
              <a:solidFill>
                <a:srgbClr val="000000"/>
              </a:solidFill>
            </a:endParaRPr>
          </a:p>
          <a:p>
            <a:pPr algn="ctr"/>
            <a:r>
              <a:rPr lang="en-US" dirty="0">
                <a:solidFill>
                  <a:srgbClr val="000000"/>
                </a:solidFill>
              </a:rPr>
              <a:t>Students at Utah State University</a:t>
            </a:r>
          </a:p>
        </p:txBody>
      </p:sp>
      <p:sp>
        <p:nvSpPr>
          <p:cNvPr id="7173" name="Text Box 5"/>
          <p:cNvSpPr txBox="1">
            <a:spLocks noChangeArrowheads="1"/>
          </p:cNvSpPr>
          <p:nvPr/>
        </p:nvSpPr>
        <p:spPr bwMode="auto">
          <a:xfrm>
            <a:off x="2633133" y="4618567"/>
            <a:ext cx="3019425" cy="1200329"/>
          </a:xfrm>
          <a:prstGeom prst="rect">
            <a:avLst/>
          </a:prstGeom>
          <a:solidFill>
            <a:schemeClr val="bg1">
              <a:alpha val="79999"/>
            </a:schemeClr>
          </a:solidFill>
          <a:ln w="9525">
            <a:noFill/>
            <a:miter lim="800000"/>
            <a:headEnd/>
            <a:tailEnd/>
          </a:ln>
        </p:spPr>
        <p:txBody>
          <a:bodyPr>
            <a:spAutoFit/>
          </a:bodyPr>
          <a:lstStyle/>
          <a:p>
            <a:pPr algn="ctr"/>
            <a:r>
              <a:rPr lang="en-US" dirty="0">
                <a:solidFill>
                  <a:srgbClr val="000000"/>
                </a:solidFill>
              </a:rPr>
              <a:t>Dr David Maidment Students at </a:t>
            </a:r>
            <a:r>
              <a:rPr lang="en-US" dirty="0" smtClean="0">
                <a:solidFill>
                  <a:srgbClr val="000000"/>
                </a:solidFill>
              </a:rPr>
              <a:t>University of Texas at </a:t>
            </a:r>
            <a:r>
              <a:rPr lang="en-US" dirty="0">
                <a:solidFill>
                  <a:srgbClr val="000000"/>
                </a:solidFill>
              </a:rPr>
              <a:t>Austin</a:t>
            </a:r>
          </a:p>
        </p:txBody>
      </p:sp>
      <p:sp>
        <p:nvSpPr>
          <p:cNvPr id="7174" name="Line 10"/>
          <p:cNvSpPr>
            <a:spLocks noChangeShapeType="1"/>
          </p:cNvSpPr>
          <p:nvPr/>
        </p:nvSpPr>
        <p:spPr bwMode="auto">
          <a:xfrm>
            <a:off x="3606800" y="2455333"/>
            <a:ext cx="2429139" cy="2476501"/>
          </a:xfrm>
          <a:prstGeom prst="line">
            <a:avLst/>
          </a:prstGeom>
          <a:noFill/>
          <a:ln w="76200">
            <a:solidFill>
              <a:srgbClr val="FF3300"/>
            </a:solidFill>
            <a:round/>
            <a:headEnd type="triangle" w="med" len="med"/>
            <a:tailEnd type="triangle" w="med" len="med"/>
          </a:ln>
        </p:spPr>
        <p:txBody>
          <a:bodyPr/>
          <a:lstStyle/>
          <a:p>
            <a:endParaRPr lang="en-US">
              <a:solidFill>
                <a:srgbClr val="000000"/>
              </a:solidFill>
            </a:endParaRPr>
          </a:p>
        </p:txBody>
      </p:sp>
    </p:spTree>
    <p:extLst>
      <p:ext uri="{BB962C8B-B14F-4D97-AF65-F5344CB8AC3E}">
        <p14:creationId xmlns:p14="http://schemas.microsoft.com/office/powerpoint/2010/main" val="14915874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r="33606" b="20757"/>
          <a:stretch/>
        </p:blipFill>
        <p:spPr>
          <a:xfrm>
            <a:off x="4008582" y="4138499"/>
            <a:ext cx="5135418" cy="2724119"/>
          </a:xfrm>
          <a:prstGeom prst="rect">
            <a:avLst/>
          </a:prstGeom>
        </p:spPr>
      </p:pic>
      <p:pic>
        <p:nvPicPr>
          <p:cNvPr id="4" name="Picture 3" descr="Untitled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9692" y="1219200"/>
            <a:ext cx="5086490" cy="2824018"/>
          </a:xfrm>
          <a:prstGeom prst="rect">
            <a:avLst/>
          </a:prstGeom>
          <a:noFill/>
          <a:ln>
            <a:noFill/>
          </a:ln>
        </p:spPr>
      </p:pic>
      <p:sp>
        <p:nvSpPr>
          <p:cNvPr id="2" name="Title 1"/>
          <p:cNvSpPr>
            <a:spLocks noGrp="1"/>
          </p:cNvSpPr>
          <p:nvPr>
            <p:ph type="title"/>
          </p:nvPr>
        </p:nvSpPr>
        <p:spPr>
          <a:xfrm>
            <a:off x="457200" y="76200"/>
            <a:ext cx="8229600" cy="1143000"/>
          </a:xfrm>
        </p:spPr>
        <p:txBody>
          <a:bodyPr>
            <a:normAutofit/>
          </a:bodyPr>
          <a:lstStyle/>
          <a:p>
            <a:r>
              <a:rPr lang="en-US" dirty="0" smtClean="0"/>
              <a:t>Programming </a:t>
            </a:r>
            <a:endParaRPr lang="en-US" dirty="0"/>
          </a:p>
        </p:txBody>
      </p:sp>
      <p:sp>
        <p:nvSpPr>
          <p:cNvPr id="3" name="Subtitle 2"/>
          <p:cNvSpPr>
            <a:spLocks noGrp="1"/>
          </p:cNvSpPr>
          <p:nvPr>
            <p:ph idx="1"/>
          </p:nvPr>
        </p:nvSpPr>
        <p:spPr>
          <a:xfrm>
            <a:off x="249382" y="1062182"/>
            <a:ext cx="4262582" cy="4525963"/>
          </a:xfrm>
        </p:spPr>
        <p:txBody>
          <a:bodyPr/>
          <a:lstStyle/>
          <a:p>
            <a:r>
              <a:rPr lang="en-US" dirty="0" smtClean="0"/>
              <a:t>Automation of repetitive tasks (workflows)</a:t>
            </a:r>
          </a:p>
          <a:p>
            <a:r>
              <a:rPr lang="en-US" dirty="0" smtClean="0"/>
              <a:t>Implementation of functionality not available (programming new behavior)</a:t>
            </a:r>
          </a:p>
          <a:p>
            <a:pPr marL="0" indent="0">
              <a:buNone/>
            </a:pPr>
            <a:endParaRPr lang="en-US" dirty="0"/>
          </a:p>
        </p:txBody>
      </p:sp>
    </p:spTree>
    <p:extLst>
      <p:ext uri="{BB962C8B-B14F-4D97-AF65-F5344CB8AC3E}">
        <p14:creationId xmlns:p14="http://schemas.microsoft.com/office/powerpoint/2010/main" val="18261035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ographic Information System grap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7154" y="1098637"/>
            <a:ext cx="3336846" cy="36317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0408" y="62728"/>
            <a:ext cx="8055794" cy="994172"/>
          </a:xfrm>
        </p:spPr>
        <p:txBody>
          <a:bodyPr>
            <a:normAutofit fontScale="90000"/>
          </a:bodyPr>
          <a:lstStyle/>
          <a:p>
            <a:r>
              <a:rPr lang="en-US" b="1" dirty="0" smtClean="0"/>
              <a:t>The data </a:t>
            </a:r>
            <a:r>
              <a:rPr lang="en-US" b="1" u="sng" dirty="0" smtClean="0"/>
              <a:t>and models</a:t>
            </a:r>
            <a:r>
              <a:rPr lang="en-US" b="1" dirty="0" smtClean="0"/>
              <a:t> used by hydrologists are diverse…</a:t>
            </a:r>
            <a:endParaRPr lang="en-US" b="1" dirty="0"/>
          </a:p>
        </p:txBody>
      </p:sp>
      <p:sp>
        <p:nvSpPr>
          <p:cNvPr id="3" name="Content Placeholder 2"/>
          <p:cNvSpPr>
            <a:spLocks noGrp="1"/>
          </p:cNvSpPr>
          <p:nvPr>
            <p:ph idx="1"/>
          </p:nvPr>
        </p:nvSpPr>
        <p:spPr>
          <a:xfrm>
            <a:off x="373537" y="1704362"/>
            <a:ext cx="3855563" cy="3187673"/>
          </a:xfrm>
        </p:spPr>
        <p:txBody>
          <a:bodyPr/>
          <a:lstStyle/>
          <a:p>
            <a:r>
              <a:rPr lang="en-US" dirty="0" smtClean="0"/>
              <a:t>Time series</a:t>
            </a:r>
          </a:p>
          <a:p>
            <a:r>
              <a:rPr lang="en-US" dirty="0" smtClean="0"/>
              <a:t>Geographic </a:t>
            </a:r>
            <a:r>
              <a:rPr lang="en-US" dirty="0" err="1" smtClean="0"/>
              <a:t>rasters</a:t>
            </a:r>
            <a:endParaRPr lang="en-US" dirty="0" smtClean="0"/>
          </a:p>
          <a:p>
            <a:r>
              <a:rPr lang="en-US" dirty="0" smtClean="0"/>
              <a:t>Geographic features</a:t>
            </a:r>
          </a:p>
          <a:p>
            <a:r>
              <a:rPr lang="en-US" dirty="0" smtClean="0"/>
              <a:t>Multidimensional space/time</a:t>
            </a:r>
          </a:p>
          <a:p>
            <a:r>
              <a:rPr lang="en-US" dirty="0" smtClean="0"/>
              <a:t>Model programs</a:t>
            </a:r>
          </a:p>
          <a:p>
            <a:r>
              <a:rPr lang="en-US" dirty="0" smtClean="0"/>
              <a:t>Model instances</a:t>
            </a:r>
          </a:p>
          <a:p>
            <a:r>
              <a:rPr lang="en-US" dirty="0" smtClean="0"/>
              <a:t>…</a:t>
            </a:r>
            <a:endParaRPr lang="en-US" dirty="0"/>
          </a:p>
        </p:txBody>
      </p:sp>
      <p:sp>
        <p:nvSpPr>
          <p:cNvPr id="4" name="TextBox 3"/>
          <p:cNvSpPr txBox="1"/>
          <p:nvPr/>
        </p:nvSpPr>
        <p:spPr>
          <a:xfrm>
            <a:off x="296944" y="4473767"/>
            <a:ext cx="6699248"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We need </a:t>
            </a:r>
            <a:r>
              <a:rPr kumimoji="0" lang="en-US" sz="1800" b="0" i="0" u="none" strike="noStrike" kern="1200" cap="none" spc="0" normalizeH="0" baseline="0" noProof="0" dirty="0" smtClean="0">
                <a:ln>
                  <a:noFill/>
                </a:ln>
                <a:solidFill>
                  <a:srgbClr val="FF0000"/>
                </a:solidFill>
                <a:effectLst/>
                <a:uLnTx/>
                <a:uFillTx/>
                <a:latin typeface="Calibri" panose="020F0502020204030204"/>
                <a:ea typeface="+mn-ea"/>
                <a:cs typeface="+mn-cs"/>
              </a:rPr>
              <a:t>a general web based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Hydrologic Information Systems that better </a:t>
            </a:r>
            <a:r>
              <a:rPr kumimoji="0" lang="en-US" sz="1800" b="0" i="0" u="none" strike="noStrike" kern="1200" cap="none" spc="0" normalizeH="0" baseline="0" noProof="0" dirty="0" smtClean="0">
                <a:ln>
                  <a:noFill/>
                </a:ln>
                <a:solidFill>
                  <a:srgbClr val="FF0000"/>
                </a:solidFill>
                <a:effectLst/>
                <a:uLnTx/>
                <a:uFillTx/>
                <a:latin typeface="Calibri" panose="020F0502020204030204"/>
                <a:ea typeface="+mn-ea"/>
                <a:cs typeface="+mn-cs"/>
              </a:rPr>
              <a:t>supports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the data/models we use and the way we work</a:t>
            </a:r>
          </a:p>
        </p:txBody>
      </p:sp>
      <p:pic>
        <p:nvPicPr>
          <p:cNvPr id="2052" name="Picture 4" descr="raph of DAILY Discharge, cubic feet per seco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2447" y="1190712"/>
            <a:ext cx="2212776" cy="14751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10"/>
          <p:cNvGraphicFramePr>
            <a:graphicFrameLocks noChangeAspect="1"/>
          </p:cNvGraphicFramePr>
          <p:nvPr>
            <p:extLst/>
          </p:nvPr>
        </p:nvGraphicFramePr>
        <p:xfrm>
          <a:off x="3201839" y="2979589"/>
          <a:ext cx="2893993" cy="1476854"/>
        </p:xfrm>
        <a:graphic>
          <a:graphicData uri="http://schemas.openxmlformats.org/presentationml/2006/ole">
            <mc:AlternateContent xmlns:mc="http://schemas.openxmlformats.org/markup-compatibility/2006">
              <mc:Choice xmlns:v="urn:schemas-microsoft-com:vml" Requires="v">
                <p:oleObj spid="_x0000_s10258" name="Visio" r:id="rId6" imgW="6646025" imgH="3390623" progId="Visio.Drawing.11">
                  <p:embed/>
                </p:oleObj>
              </mc:Choice>
              <mc:Fallback>
                <p:oleObj name="Visio" r:id="rId6" imgW="6646025" imgH="3390623" progId="Visio.Drawing.11">
                  <p:embed/>
                  <p:pic>
                    <p:nvPicPr>
                      <p:cNvPr id="7"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1839" y="2979589"/>
                        <a:ext cx="2893993" cy="14768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8" name="TextBox 7"/>
          <p:cNvSpPr txBox="1"/>
          <p:nvPr/>
        </p:nvSpPr>
        <p:spPr>
          <a:xfrm>
            <a:off x="4468305" y="4274513"/>
            <a:ext cx="1526513" cy="21929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Calibri" panose="020F0502020204030204"/>
                <a:ea typeface="+mn-ea"/>
                <a:cs typeface="+mn-cs"/>
              </a:rPr>
              <a:t>http://www.unidata.ucar.edu</a:t>
            </a:r>
          </a:p>
        </p:txBody>
      </p:sp>
      <p:sp>
        <p:nvSpPr>
          <p:cNvPr id="9" name="TextBox 8"/>
          <p:cNvSpPr txBox="1"/>
          <p:nvPr/>
        </p:nvSpPr>
        <p:spPr>
          <a:xfrm>
            <a:off x="3860906" y="2635865"/>
            <a:ext cx="1088166"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Calibri" panose="020F0502020204030204"/>
                <a:ea typeface="+mn-ea"/>
                <a:cs typeface="+mn-cs"/>
              </a:rPr>
              <a:t>http://</a:t>
            </a:r>
            <a:r>
              <a:rPr kumimoji="0" lang="en-US" sz="825" b="0" i="0" u="none" strike="noStrike" kern="1200" cap="none" spc="0" normalizeH="0" baseline="0" noProof="0" dirty="0" err="1">
                <a:ln>
                  <a:noFill/>
                </a:ln>
                <a:solidFill>
                  <a:prstClr val="black"/>
                </a:solidFill>
                <a:effectLst/>
                <a:uLnTx/>
                <a:uFillTx/>
                <a:latin typeface="Calibri" panose="020F0502020204030204"/>
                <a:ea typeface="+mn-ea"/>
                <a:cs typeface="+mn-cs"/>
              </a:rPr>
              <a:t>www.usgs.gov</a:t>
            </a:r>
            <a:endParaRPr kumimoji="0" lang="en-US" sz="82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7863764" y="4432850"/>
            <a:ext cx="1088166" cy="21929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Calibri" panose="020F0502020204030204"/>
                <a:ea typeface="+mn-ea"/>
                <a:cs typeface="+mn-cs"/>
              </a:rPr>
              <a:t>http://</a:t>
            </a:r>
            <a:r>
              <a:rPr kumimoji="0" lang="en-US" sz="825" b="0" i="0" u="none" strike="noStrike" kern="1200" cap="none" spc="0" normalizeH="0" baseline="0" noProof="0" dirty="0" err="1">
                <a:ln>
                  <a:noFill/>
                </a:ln>
                <a:solidFill>
                  <a:prstClr val="black"/>
                </a:solidFill>
                <a:effectLst/>
                <a:uLnTx/>
                <a:uFillTx/>
                <a:latin typeface="Calibri" panose="020F0502020204030204"/>
                <a:ea typeface="+mn-ea"/>
                <a:cs typeface="+mn-cs"/>
              </a:rPr>
              <a:t>www.esri.com</a:t>
            </a:r>
            <a:endParaRPr kumimoji="0" lang="en-US" sz="82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Hydroshare_Logo.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5653" y="5269654"/>
            <a:ext cx="3849165" cy="774433"/>
          </a:xfrm>
          <a:prstGeom prst="rect">
            <a:avLst/>
          </a:prstGeom>
        </p:spPr>
      </p:pic>
      <p:sp>
        <p:nvSpPr>
          <p:cNvPr id="12" name="TextBox 11"/>
          <p:cNvSpPr txBox="1"/>
          <p:nvPr/>
        </p:nvSpPr>
        <p:spPr>
          <a:xfrm>
            <a:off x="2214249" y="6054896"/>
            <a:ext cx="4218078"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hlinkClick r:id="rId9"/>
              </a:rPr>
              <a:t>http://www.hydroshare.org</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844304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ydroshare_Logo.jpg">
            <a:extLst>
              <a:ext uri="{FF2B5EF4-FFF2-40B4-BE49-F238E27FC236}">
                <a16:creationId xmlns:a16="http://schemas.microsoft.com/office/drawing/2014/main" xmlns="" id="{77FE1BB1-417F-D445-8E56-23621B572F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498" y="455729"/>
            <a:ext cx="3450243" cy="694172"/>
          </a:xfrm>
          <a:prstGeom prst="rect">
            <a:avLst/>
          </a:prstGeom>
        </p:spPr>
      </p:pic>
      <p:sp>
        <p:nvSpPr>
          <p:cNvPr id="3" name="Content Placeholder 2">
            <a:extLst>
              <a:ext uri="{FF2B5EF4-FFF2-40B4-BE49-F238E27FC236}">
                <a16:creationId xmlns:a16="http://schemas.microsoft.com/office/drawing/2014/main" xmlns="" id="{3C3496A2-CBEE-524B-9615-1307174A5E33}"/>
              </a:ext>
            </a:extLst>
          </p:cNvPr>
          <p:cNvSpPr>
            <a:spLocks noGrp="1"/>
          </p:cNvSpPr>
          <p:nvPr>
            <p:ph idx="1"/>
          </p:nvPr>
        </p:nvSpPr>
        <p:spPr>
          <a:xfrm>
            <a:off x="79223" y="1518206"/>
            <a:ext cx="4775454" cy="3625691"/>
          </a:xfrm>
        </p:spPr>
        <p:txBody>
          <a:bodyPr>
            <a:noAutofit/>
          </a:bodyPr>
          <a:lstStyle/>
          <a:p>
            <a:r>
              <a:rPr lang="en-US" sz="1500" dirty="0"/>
              <a:t>Web-based Hydrologic Information System operated by the Consortium of Universities for the Advancement of Hydrologic Science, Inc. (CUAHSI)</a:t>
            </a:r>
          </a:p>
          <a:p>
            <a:r>
              <a:rPr lang="en-US" sz="1500" dirty="0"/>
              <a:t>Gives you a way to share datasets, models, and other research products</a:t>
            </a:r>
          </a:p>
          <a:p>
            <a:r>
              <a:rPr lang="en-US" sz="1500" dirty="0"/>
              <a:t>Has capabilities for collaboration</a:t>
            </a:r>
          </a:p>
          <a:p>
            <a:r>
              <a:rPr lang="en-US" sz="1500" dirty="0"/>
              <a:t>Has Links to computational resources</a:t>
            </a:r>
          </a:p>
          <a:p>
            <a:r>
              <a:rPr lang="en-US" sz="1500" dirty="0"/>
              <a:t>Provides permanent publication of data and models with citable digital object identifiers that can link to </a:t>
            </a:r>
            <a:r>
              <a:rPr lang="en-US" sz="1500" dirty="0" smtClean="0"/>
              <a:t>literature</a:t>
            </a:r>
          </a:p>
          <a:p>
            <a:endParaRPr lang="en-US" sz="1500" dirty="0" smtClean="0"/>
          </a:p>
          <a:p>
            <a:pPr>
              <a:spcBef>
                <a:spcPts val="0"/>
              </a:spcBef>
            </a:pPr>
            <a:r>
              <a:rPr lang="en-US" sz="1500" b="1" dirty="0">
                <a:solidFill>
                  <a:prstClr val="black"/>
                </a:solidFill>
              </a:rPr>
              <a:t>A system to advance hydrologic science by enabling the community to more easily and freely share products resulting from their research, not just the scientific publication summarizing a study, but also the data and models used to create the scientific publication</a:t>
            </a:r>
            <a:r>
              <a:rPr lang="en-US" sz="1500" dirty="0">
                <a:solidFill>
                  <a:prstClr val="black"/>
                </a:solidFill>
              </a:rPr>
              <a:t>.</a:t>
            </a:r>
          </a:p>
          <a:p>
            <a:pPr marL="600075" lvl="1" indent="-257175">
              <a:lnSpc>
                <a:spcPts val="975"/>
              </a:lnSpc>
              <a:spcBef>
                <a:spcPts val="0"/>
              </a:spcBef>
              <a:defRPr/>
            </a:pPr>
            <a:endParaRPr lang="en-US" sz="1350" b="1" dirty="0">
              <a:solidFill>
                <a:prstClr val="black"/>
              </a:solidFill>
            </a:endParaRPr>
          </a:p>
          <a:p>
            <a:pPr marL="600075" lvl="1" indent="-257175">
              <a:spcBef>
                <a:spcPts val="0"/>
              </a:spcBef>
              <a:defRPr/>
            </a:pPr>
            <a:r>
              <a:rPr lang="en-US" sz="1350" b="1" dirty="0">
                <a:solidFill>
                  <a:prstClr val="black"/>
                </a:solidFill>
              </a:rPr>
              <a:t>F</a:t>
            </a:r>
            <a:r>
              <a:rPr lang="en-US" sz="1350" dirty="0">
                <a:solidFill>
                  <a:prstClr val="black"/>
                </a:solidFill>
              </a:rPr>
              <a:t>indable</a:t>
            </a:r>
          </a:p>
          <a:p>
            <a:pPr marL="600075" lvl="1" indent="-257175">
              <a:spcBef>
                <a:spcPts val="0"/>
              </a:spcBef>
              <a:defRPr/>
            </a:pPr>
            <a:r>
              <a:rPr lang="en-US" sz="1350" b="1" dirty="0">
                <a:solidFill>
                  <a:prstClr val="black"/>
                </a:solidFill>
              </a:rPr>
              <a:t>A</a:t>
            </a:r>
            <a:r>
              <a:rPr lang="en-US" sz="1350" dirty="0">
                <a:solidFill>
                  <a:prstClr val="black"/>
                </a:solidFill>
              </a:rPr>
              <a:t>ccessible</a:t>
            </a:r>
          </a:p>
          <a:p>
            <a:pPr marL="600075" lvl="1" indent="-257175">
              <a:spcBef>
                <a:spcPts val="0"/>
              </a:spcBef>
              <a:defRPr/>
            </a:pPr>
            <a:r>
              <a:rPr lang="en-US" sz="1350" b="1" dirty="0">
                <a:solidFill>
                  <a:prstClr val="black"/>
                </a:solidFill>
              </a:rPr>
              <a:t>I</a:t>
            </a:r>
            <a:r>
              <a:rPr lang="en-US" sz="1350" dirty="0">
                <a:solidFill>
                  <a:prstClr val="black"/>
                </a:solidFill>
              </a:rPr>
              <a:t>nteroperable</a:t>
            </a:r>
          </a:p>
          <a:p>
            <a:pPr marL="600075" lvl="1" indent="-257175">
              <a:spcBef>
                <a:spcPts val="0"/>
              </a:spcBef>
              <a:defRPr/>
            </a:pPr>
            <a:r>
              <a:rPr lang="en-US" sz="1350" b="1" dirty="0">
                <a:solidFill>
                  <a:prstClr val="black"/>
                </a:solidFill>
              </a:rPr>
              <a:t>R</a:t>
            </a:r>
            <a:r>
              <a:rPr lang="en-US" sz="1350" dirty="0">
                <a:solidFill>
                  <a:prstClr val="black"/>
                </a:solidFill>
              </a:rPr>
              <a:t>eusable</a:t>
            </a:r>
          </a:p>
          <a:p>
            <a:endParaRPr lang="en-US" sz="1500" dirty="0"/>
          </a:p>
          <a:p>
            <a:pPr marL="0" indent="0">
              <a:buNone/>
            </a:pPr>
            <a:endParaRPr lang="en-US" sz="1500" dirty="0"/>
          </a:p>
        </p:txBody>
      </p:sp>
      <p:pic>
        <p:nvPicPr>
          <p:cNvPr id="4" name="Picture 3">
            <a:extLst>
              <a:ext uri="{FF2B5EF4-FFF2-40B4-BE49-F238E27FC236}">
                <a16:creationId xmlns:a16="http://schemas.microsoft.com/office/drawing/2014/main" xmlns="" id="{B6EF4962-52BA-144D-9D1D-436A50B64338}"/>
              </a:ext>
            </a:extLst>
          </p:cNvPr>
          <p:cNvPicPr>
            <a:picLocks noChangeAspect="1"/>
          </p:cNvPicPr>
          <p:nvPr/>
        </p:nvPicPr>
        <p:blipFill>
          <a:blip r:embed="rId3"/>
          <a:stretch>
            <a:fillRect/>
          </a:stretch>
        </p:blipFill>
        <p:spPr>
          <a:xfrm>
            <a:off x="4479796" y="56756"/>
            <a:ext cx="4664204" cy="5690775"/>
          </a:xfrm>
          <a:prstGeom prst="rect">
            <a:avLst/>
          </a:prstGeom>
        </p:spPr>
      </p:pic>
      <p:sp>
        <p:nvSpPr>
          <p:cNvPr id="7" name="TextBox 6">
            <a:extLst>
              <a:ext uri="{FF2B5EF4-FFF2-40B4-BE49-F238E27FC236}">
                <a16:creationId xmlns:a16="http://schemas.microsoft.com/office/drawing/2014/main" xmlns="" id="{12F5D0F8-DB3B-1748-99C9-36B28522C432}"/>
              </a:ext>
            </a:extLst>
          </p:cNvPr>
          <p:cNvSpPr txBox="1"/>
          <p:nvPr/>
        </p:nvSpPr>
        <p:spPr>
          <a:xfrm>
            <a:off x="916250" y="1030298"/>
            <a:ext cx="3267754" cy="415498"/>
          </a:xfrm>
          <a:prstGeom prst="rect">
            <a:avLst/>
          </a:prstGeom>
          <a:noFill/>
        </p:spPr>
        <p:txBody>
          <a:bodyPr wrap="none" rtlCol="0">
            <a:spAutoFit/>
          </a:bodyPr>
          <a:lstStyle/>
          <a:p>
            <a:pPr defTabSz="685800" eaLnBrk="1" fontAlgn="auto" hangingPunct="1">
              <a:spcBef>
                <a:spcPts val="0"/>
              </a:spcBef>
              <a:spcAft>
                <a:spcPts val="0"/>
              </a:spcAft>
              <a:defRPr/>
            </a:pPr>
            <a:r>
              <a:rPr lang="en-US" sz="2100" dirty="0">
                <a:solidFill>
                  <a:prstClr val="black"/>
                </a:solidFill>
                <a:latin typeface="Calibri" panose="020F0502020204030204"/>
                <a:hlinkClick r:id="rId4"/>
              </a:rPr>
              <a:t>http://www.hydroshare.org</a:t>
            </a:r>
            <a:r>
              <a:rPr lang="en-US" sz="2100" dirty="0">
                <a:solidFill>
                  <a:prstClr val="black"/>
                </a:solidFill>
                <a:latin typeface="Calibri" panose="020F0502020204030204"/>
              </a:rPr>
              <a:t> </a:t>
            </a:r>
          </a:p>
        </p:txBody>
      </p:sp>
      <p:pic>
        <p:nvPicPr>
          <p:cNvPr id="2" name="Picture 1"/>
          <p:cNvPicPr>
            <a:picLocks noChangeAspect="1"/>
          </p:cNvPicPr>
          <p:nvPr/>
        </p:nvPicPr>
        <p:blipFill>
          <a:blip r:embed="rId5"/>
          <a:stretch>
            <a:fillRect/>
          </a:stretch>
        </p:blipFill>
        <p:spPr>
          <a:xfrm>
            <a:off x="5839717" y="3354901"/>
            <a:ext cx="3152934" cy="3405809"/>
          </a:xfrm>
          <a:prstGeom prst="rect">
            <a:avLst/>
          </a:prstGeom>
          <a:ln>
            <a:solidFill>
              <a:schemeClr val="tx1"/>
            </a:solidFill>
          </a:ln>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7985" y="5316894"/>
            <a:ext cx="1224335" cy="1242701"/>
          </a:xfrm>
          <a:prstGeom prst="rect">
            <a:avLst/>
          </a:prstGeom>
        </p:spPr>
      </p:pic>
    </p:spTree>
    <p:extLst>
      <p:ext uri="{BB962C8B-B14F-4D97-AF65-F5344CB8AC3E}">
        <p14:creationId xmlns:p14="http://schemas.microsoft.com/office/powerpoint/2010/main" val="32557012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431" y="189063"/>
            <a:ext cx="8229600" cy="400936"/>
          </a:xfrm>
        </p:spPr>
        <p:txBody>
          <a:bodyPr>
            <a:noAutofit/>
          </a:bodyPr>
          <a:lstStyle/>
          <a:p>
            <a:pPr algn="ctr"/>
            <a:r>
              <a:rPr lang="en-US" dirty="0" smtClean="0"/>
              <a:t>Data from 2017 US Hurricanes</a:t>
            </a:r>
            <a:endParaRPr lang="en-US" dirty="0"/>
          </a:p>
        </p:txBody>
      </p:sp>
      <p:pic>
        <p:nvPicPr>
          <p:cNvPr id="4" name="Picture 3"/>
          <p:cNvPicPr>
            <a:picLocks noChangeAspect="1"/>
          </p:cNvPicPr>
          <p:nvPr/>
        </p:nvPicPr>
        <p:blipFill rotWithShape="1">
          <a:blip r:embed="rId2"/>
          <a:srcRect l="1584" t="11083"/>
          <a:stretch/>
        </p:blipFill>
        <p:spPr>
          <a:xfrm>
            <a:off x="282398" y="699227"/>
            <a:ext cx="4437710" cy="2017398"/>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857175" y="2179781"/>
            <a:ext cx="4297680" cy="1691640"/>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1509667" y="3334577"/>
            <a:ext cx="4389120" cy="1657350"/>
          </a:xfrm>
          <a:prstGeom prst="rect">
            <a:avLst/>
          </a:prstGeom>
          <a:ln>
            <a:solidFill>
              <a:schemeClr val="tx1"/>
            </a:solidFill>
          </a:ln>
        </p:spPr>
      </p:pic>
      <p:pic>
        <p:nvPicPr>
          <p:cNvPr id="3" name="Picture 2"/>
          <p:cNvPicPr>
            <a:picLocks noChangeAspect="1"/>
          </p:cNvPicPr>
          <p:nvPr/>
        </p:nvPicPr>
        <p:blipFill rotWithShape="1">
          <a:blip r:embed="rId5"/>
          <a:srcRect b="15691"/>
          <a:stretch/>
        </p:blipFill>
        <p:spPr>
          <a:xfrm>
            <a:off x="2115799" y="4455083"/>
            <a:ext cx="5640705" cy="2182667"/>
          </a:xfrm>
          <a:prstGeom prst="rect">
            <a:avLst/>
          </a:prstGeom>
          <a:ln>
            <a:solidFill>
              <a:schemeClr val="tx1"/>
            </a:solidFill>
          </a:ln>
        </p:spPr>
      </p:pic>
      <p:pic>
        <p:nvPicPr>
          <p:cNvPr id="8" name="Picture 7"/>
          <p:cNvPicPr>
            <a:picLocks noChangeAspect="1"/>
          </p:cNvPicPr>
          <p:nvPr/>
        </p:nvPicPr>
        <p:blipFill rotWithShape="1">
          <a:blip r:embed="rId6"/>
          <a:srcRect l="63585" t="11157" b="9386"/>
          <a:stretch/>
        </p:blipFill>
        <p:spPr>
          <a:xfrm>
            <a:off x="6322039" y="1384119"/>
            <a:ext cx="2401100" cy="2925148"/>
          </a:xfrm>
          <a:prstGeom prst="rect">
            <a:avLst/>
          </a:prstGeom>
          <a:ln>
            <a:solidFill>
              <a:schemeClr val="bg1">
                <a:lumMod val="65000"/>
              </a:schemeClr>
            </a:solidFill>
          </a:ln>
        </p:spPr>
      </p:pic>
      <p:sp>
        <p:nvSpPr>
          <p:cNvPr id="9" name="Rounded Rectangle 8"/>
          <p:cNvSpPr/>
          <p:nvPr/>
        </p:nvSpPr>
        <p:spPr>
          <a:xfrm>
            <a:off x="4553293" y="4455084"/>
            <a:ext cx="601562" cy="2652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0" name="Rounded Rectangle 9"/>
          <p:cNvSpPr/>
          <p:nvPr/>
        </p:nvSpPr>
        <p:spPr>
          <a:xfrm>
            <a:off x="2761217" y="4817363"/>
            <a:ext cx="653788" cy="20449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7" name="TextBox 6"/>
          <p:cNvSpPr txBox="1"/>
          <p:nvPr/>
        </p:nvSpPr>
        <p:spPr>
          <a:xfrm>
            <a:off x="2115799" y="6334874"/>
            <a:ext cx="4963731" cy="300082"/>
          </a:xfrm>
          <a:prstGeom prst="rect">
            <a:avLst/>
          </a:prstGeom>
          <a:solidFill>
            <a:srgbClr val="FFFF00"/>
          </a:solidFill>
        </p:spPr>
        <p:txBody>
          <a:bodyPr wrap="none" rtlCol="0">
            <a:spAutoFit/>
          </a:bodyPr>
          <a:lstStyle/>
          <a:p>
            <a:pPr defTabSz="685800" eaLnBrk="1" fontAlgn="auto" hangingPunct="1">
              <a:spcBef>
                <a:spcPts val="0"/>
              </a:spcBef>
              <a:spcAft>
                <a:spcPts val="0"/>
              </a:spcAft>
              <a:defRPr/>
            </a:pPr>
            <a:r>
              <a:rPr lang="en-US" sz="1350" dirty="0">
                <a:solidFill>
                  <a:prstClr val="black"/>
                </a:solidFill>
                <a:latin typeface="Calibri" panose="020F0502020204030204"/>
              </a:rPr>
              <a:t>Look in HydroShare for keywords harvey2017, irma2017, maria2017</a:t>
            </a:r>
          </a:p>
        </p:txBody>
      </p:sp>
    </p:spTree>
    <p:extLst>
      <p:ext uri="{BB962C8B-B14F-4D97-AF65-F5344CB8AC3E}">
        <p14:creationId xmlns:p14="http://schemas.microsoft.com/office/powerpoint/2010/main" val="29653893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GIS in Water Resources</a:t>
            </a:r>
            <a:endParaRPr lang="en-US" dirty="0"/>
          </a:p>
        </p:txBody>
      </p:sp>
      <p:sp>
        <p:nvSpPr>
          <p:cNvPr id="3" name="Content Placeholder 2"/>
          <p:cNvSpPr>
            <a:spLocks noGrp="1"/>
          </p:cNvSpPr>
          <p:nvPr>
            <p:ph idx="1"/>
          </p:nvPr>
        </p:nvSpPr>
        <p:spPr/>
        <p:txBody>
          <a:bodyPr/>
          <a:lstStyle/>
          <a:p>
            <a:r>
              <a:rPr lang="en-US" sz="2400" dirty="0" smtClean="0"/>
              <a:t>Course Overview</a:t>
            </a:r>
          </a:p>
          <a:p>
            <a:r>
              <a:rPr lang="en-US" sz="2400" dirty="0" smtClean="0"/>
              <a:t>Creating Water Knowledge</a:t>
            </a:r>
          </a:p>
          <a:p>
            <a:r>
              <a:rPr lang="en-US" sz="2400" dirty="0" smtClean="0"/>
              <a:t>What is GIS</a:t>
            </a:r>
          </a:p>
          <a:p>
            <a:r>
              <a:rPr lang="en-US" sz="2400" i="1" dirty="0" smtClean="0">
                <a:solidFill>
                  <a:srgbClr val="0070C0"/>
                </a:solidFill>
              </a:rPr>
              <a:t>Shape of the Earth</a:t>
            </a:r>
          </a:p>
          <a:p>
            <a:pPr marL="0" indent="0">
              <a:buNone/>
            </a:pPr>
            <a:endParaRPr lang="en-US" dirty="0"/>
          </a:p>
        </p:txBody>
      </p:sp>
      <p:pic>
        <p:nvPicPr>
          <p:cNvPr id="9" name="Picture 8"/>
          <p:cNvPicPr>
            <a:picLocks noChangeAspect="1"/>
          </p:cNvPicPr>
          <p:nvPr/>
        </p:nvPicPr>
        <p:blipFill>
          <a:blip r:embed="rId2"/>
          <a:stretch>
            <a:fillRect/>
          </a:stretch>
        </p:blipFill>
        <p:spPr>
          <a:xfrm>
            <a:off x="1500553" y="3738823"/>
            <a:ext cx="6317273" cy="2707403"/>
          </a:xfrm>
          <a:prstGeom prst="rect">
            <a:avLst/>
          </a:prstGeom>
        </p:spPr>
      </p:pic>
    </p:spTree>
    <p:extLst>
      <p:ext uri="{BB962C8B-B14F-4D97-AF65-F5344CB8AC3E}">
        <p14:creationId xmlns:p14="http://schemas.microsoft.com/office/powerpoint/2010/main" val="41980274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945" y="61880"/>
            <a:ext cx="8248519" cy="463979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1456" y="3484770"/>
            <a:ext cx="4363894" cy="3272921"/>
          </a:xfrm>
          <a:prstGeom prst="rect">
            <a:avLst/>
          </a:prstGeom>
        </p:spPr>
      </p:pic>
      <p:sp>
        <p:nvSpPr>
          <p:cNvPr id="8" name="Content Placeholder 7"/>
          <p:cNvSpPr>
            <a:spLocks noGrp="1"/>
          </p:cNvSpPr>
          <p:nvPr>
            <p:ph idx="1"/>
          </p:nvPr>
        </p:nvSpPr>
        <p:spPr/>
        <p:txBody>
          <a:bodyPr/>
          <a:lstStyle/>
          <a:p>
            <a:endParaRPr lang="en-US" dirty="0"/>
          </a:p>
        </p:txBody>
      </p:sp>
    </p:spTree>
    <p:extLst>
      <p:ext uri="{BB962C8B-B14F-4D97-AF65-F5344CB8AC3E}">
        <p14:creationId xmlns:p14="http://schemas.microsoft.com/office/powerpoint/2010/main" val="28047262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609600"/>
            <a:ext cx="8077200" cy="1143000"/>
          </a:xfrm>
        </p:spPr>
        <p:txBody>
          <a:bodyPr/>
          <a:lstStyle/>
          <a:p>
            <a:r>
              <a:rPr lang="en-US" smtClean="0"/>
              <a:t>Origin of Geographic Coordinates</a:t>
            </a:r>
          </a:p>
        </p:txBody>
      </p:sp>
      <p:pic>
        <p:nvPicPr>
          <p:cNvPr id="41987" name="Picture 6" descr="earth"/>
          <p:cNvPicPr>
            <a:picLocks noChangeAspect="1" noChangeArrowheads="1"/>
          </p:cNvPicPr>
          <p:nvPr/>
        </p:nvPicPr>
        <p:blipFill>
          <a:blip r:embed="rId3" cstate="print"/>
          <a:srcRect/>
          <a:stretch>
            <a:fillRect/>
          </a:stretch>
        </p:blipFill>
        <p:spPr bwMode="auto">
          <a:xfrm>
            <a:off x="2514600" y="1676400"/>
            <a:ext cx="4176713" cy="4443413"/>
          </a:xfrm>
          <a:prstGeom prst="rect">
            <a:avLst/>
          </a:prstGeom>
          <a:noFill/>
          <a:ln w="9525">
            <a:noFill/>
            <a:miter lim="800000"/>
            <a:headEnd/>
            <a:tailEnd/>
          </a:ln>
        </p:spPr>
      </p:pic>
      <p:sp>
        <p:nvSpPr>
          <p:cNvPr id="41988" name="Oval 7"/>
          <p:cNvSpPr>
            <a:spLocks noChangeArrowheads="1"/>
          </p:cNvSpPr>
          <p:nvPr/>
        </p:nvSpPr>
        <p:spPr bwMode="auto">
          <a:xfrm>
            <a:off x="4587875" y="4740275"/>
            <a:ext cx="114300" cy="122238"/>
          </a:xfrm>
          <a:prstGeom prst="ellipse">
            <a:avLst/>
          </a:prstGeom>
          <a:solidFill>
            <a:schemeClr val="tx2"/>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1989" name="Text Box 8"/>
          <p:cNvSpPr txBox="1">
            <a:spLocks noChangeArrowheads="1"/>
          </p:cNvSpPr>
          <p:nvPr/>
        </p:nvSpPr>
        <p:spPr bwMode="auto">
          <a:xfrm>
            <a:off x="3954463" y="4740275"/>
            <a:ext cx="768350"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(0,0)</a:t>
            </a:r>
          </a:p>
        </p:txBody>
      </p:sp>
      <p:sp>
        <p:nvSpPr>
          <p:cNvPr id="41990" name="Text Box 9"/>
          <p:cNvSpPr txBox="1">
            <a:spLocks noChangeArrowheads="1"/>
          </p:cNvSpPr>
          <p:nvPr/>
        </p:nvSpPr>
        <p:spPr bwMode="auto">
          <a:xfrm>
            <a:off x="1508125" y="4460875"/>
            <a:ext cx="1147763"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Equator</a:t>
            </a:r>
          </a:p>
        </p:txBody>
      </p:sp>
      <p:sp>
        <p:nvSpPr>
          <p:cNvPr id="41991" name="Text Box 10"/>
          <p:cNvSpPr txBox="1">
            <a:spLocks noChangeArrowheads="1"/>
          </p:cNvSpPr>
          <p:nvPr/>
        </p:nvSpPr>
        <p:spPr bwMode="auto">
          <a:xfrm>
            <a:off x="5394325" y="5603875"/>
            <a:ext cx="2103438"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Prime Meridian</a:t>
            </a:r>
          </a:p>
        </p:txBody>
      </p:sp>
      <p:sp>
        <p:nvSpPr>
          <p:cNvPr id="41992" name="Line 11"/>
          <p:cNvSpPr>
            <a:spLocks noChangeShapeType="1"/>
          </p:cNvSpPr>
          <p:nvPr/>
        </p:nvSpPr>
        <p:spPr bwMode="auto">
          <a:xfrm flipH="1" flipV="1">
            <a:off x="4648200" y="5181600"/>
            <a:ext cx="762000" cy="609600"/>
          </a:xfrm>
          <a:prstGeom prst="line">
            <a:avLst/>
          </a:prstGeom>
          <a:noFill/>
          <a:ln w="9525">
            <a:solidFill>
              <a:schemeClr val="tx1"/>
            </a:solidFill>
            <a:round/>
            <a:headEnd/>
            <a:tailEnd type="triangl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1993" name="Line 12"/>
          <p:cNvSpPr>
            <a:spLocks noChangeShapeType="1"/>
          </p:cNvSpPr>
          <p:nvPr/>
        </p:nvSpPr>
        <p:spPr bwMode="auto">
          <a:xfrm flipV="1">
            <a:off x="2667000" y="4648200"/>
            <a:ext cx="838200" cy="76200"/>
          </a:xfrm>
          <a:prstGeom prst="line">
            <a:avLst/>
          </a:prstGeom>
          <a:noFill/>
          <a:ln w="9525">
            <a:solidFill>
              <a:schemeClr val="tx1"/>
            </a:solidFill>
            <a:round/>
            <a:headEnd/>
            <a:tailEnd type="triangl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112471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smtClean="0"/>
              <a:t>Latitude and Longitude</a:t>
            </a:r>
          </a:p>
        </p:txBody>
      </p:sp>
      <p:graphicFrame>
        <p:nvGraphicFramePr>
          <p:cNvPr id="3074" name="Object 3"/>
          <p:cNvGraphicFramePr>
            <a:graphicFrameLocks noChangeAspect="1"/>
          </p:cNvGraphicFramePr>
          <p:nvPr/>
        </p:nvGraphicFramePr>
        <p:xfrm>
          <a:off x="4191000" y="2590800"/>
          <a:ext cx="3844925" cy="2730500"/>
        </p:xfrm>
        <a:graphic>
          <a:graphicData uri="http://schemas.openxmlformats.org/presentationml/2006/ole">
            <mc:AlternateContent xmlns:mc="http://schemas.openxmlformats.org/markup-compatibility/2006">
              <mc:Choice xmlns:v="urn:schemas-microsoft-com:vml" Requires="v">
                <p:oleObj spid="_x0000_s13320" name="Document" r:id="rId4" imgW="2507760" imgH="1781280" progId="Word.Document.8">
                  <p:embed/>
                </p:oleObj>
              </mc:Choice>
              <mc:Fallback>
                <p:oleObj name="Document" r:id="rId4" imgW="2507760" imgH="1781280" progId="Word.Document.8">
                  <p:embed/>
                  <p:pic>
                    <p:nvPicPr>
                      <p:cNvPr id="307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590800"/>
                        <a:ext cx="3844925"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Text Box 4"/>
          <p:cNvSpPr txBox="1">
            <a:spLocks noChangeArrowheads="1"/>
          </p:cNvSpPr>
          <p:nvPr/>
        </p:nvSpPr>
        <p:spPr bwMode="auto">
          <a:xfrm>
            <a:off x="517525" y="2022475"/>
            <a:ext cx="3362325"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3333CC"/>
                </a:solidFill>
                <a:effectLst/>
                <a:uLnTx/>
                <a:uFillTx/>
                <a:latin typeface="Times New Roman" pitchFamily="18" charset="0"/>
                <a:ea typeface="+mn-ea"/>
                <a:cs typeface="+mn-cs"/>
              </a:rPr>
              <a:t>Longitude</a:t>
            </a: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 line (Meridian)</a:t>
            </a:r>
          </a:p>
        </p:txBody>
      </p:sp>
      <p:sp>
        <p:nvSpPr>
          <p:cNvPr id="3077" name="Line 5"/>
          <p:cNvSpPr>
            <a:spLocks noChangeShapeType="1"/>
          </p:cNvSpPr>
          <p:nvPr/>
        </p:nvSpPr>
        <p:spPr bwMode="auto">
          <a:xfrm>
            <a:off x="3825875" y="2308225"/>
            <a:ext cx="930275" cy="823913"/>
          </a:xfrm>
          <a:prstGeom prst="line">
            <a:avLst/>
          </a:prstGeom>
          <a:noFill/>
          <a:ln w="9525">
            <a:solidFill>
              <a:schemeClr val="tx1"/>
            </a:solidFill>
            <a:round/>
            <a:headEnd/>
            <a:tailEnd type="triangl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3078" name="Group 15"/>
          <p:cNvGrpSpPr>
            <a:grpSpLocks/>
          </p:cNvGrpSpPr>
          <p:nvPr/>
        </p:nvGrpSpPr>
        <p:grpSpPr bwMode="auto">
          <a:xfrm>
            <a:off x="1524000" y="2667000"/>
            <a:ext cx="469900" cy="457200"/>
            <a:chOff x="960" y="1680"/>
            <a:chExt cx="296" cy="288"/>
          </a:xfrm>
        </p:grpSpPr>
        <p:sp>
          <p:nvSpPr>
            <p:cNvPr id="3098" name="Line 6"/>
            <p:cNvSpPr>
              <a:spLocks noChangeShapeType="1"/>
            </p:cNvSpPr>
            <p:nvPr/>
          </p:nvSpPr>
          <p:spPr bwMode="auto">
            <a:xfrm>
              <a:off x="1104" y="1680"/>
              <a:ext cx="0" cy="288"/>
            </a:xfrm>
            <a:prstGeom prst="line">
              <a:avLst/>
            </a:prstGeom>
            <a:no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99" name="Oval 8"/>
            <p:cNvSpPr>
              <a:spLocks noChangeArrowheads="1"/>
            </p:cNvSpPr>
            <p:nvPr/>
          </p:nvSpPr>
          <p:spPr bwMode="auto">
            <a:xfrm>
              <a:off x="960" y="1728"/>
              <a:ext cx="288" cy="144"/>
            </a:xfrm>
            <a:prstGeom prst="ellipse">
              <a:avLst/>
            </a:prstGeom>
            <a:no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100" name="Line 9"/>
            <p:cNvSpPr>
              <a:spLocks noChangeShapeType="1"/>
            </p:cNvSpPr>
            <p:nvPr/>
          </p:nvSpPr>
          <p:spPr bwMode="auto">
            <a:xfrm flipV="1">
              <a:off x="1209" y="1788"/>
              <a:ext cx="47" cy="64"/>
            </a:xfrm>
            <a:prstGeom prst="line">
              <a:avLst/>
            </a:prstGeom>
            <a:noFill/>
            <a:ln w="9525">
              <a:solidFill>
                <a:schemeClr val="tx1"/>
              </a:solidFill>
              <a:round/>
              <a:headEnd/>
              <a:tailEnd type="triangl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101" name="Rectangle 11"/>
            <p:cNvSpPr>
              <a:spLocks noChangeArrowheads="1"/>
            </p:cNvSpPr>
            <p:nvPr/>
          </p:nvSpPr>
          <p:spPr bwMode="auto">
            <a:xfrm>
              <a:off x="1200" y="1747"/>
              <a:ext cx="47" cy="47"/>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3079" name="Text Box 13"/>
          <p:cNvSpPr txBox="1">
            <a:spLocks noChangeArrowheads="1"/>
          </p:cNvSpPr>
          <p:nvPr/>
        </p:nvSpPr>
        <p:spPr bwMode="auto">
          <a:xfrm>
            <a:off x="1600200" y="2362200"/>
            <a:ext cx="381000" cy="36671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N</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80" name="Text Box 14"/>
          <p:cNvSpPr txBox="1">
            <a:spLocks noChangeArrowheads="1"/>
          </p:cNvSpPr>
          <p:nvPr/>
        </p:nvSpPr>
        <p:spPr bwMode="auto">
          <a:xfrm>
            <a:off x="1600200" y="3048000"/>
            <a:ext cx="311150" cy="366713"/>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S</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81" name="Text Box 16"/>
          <p:cNvSpPr txBox="1">
            <a:spLocks noChangeArrowheads="1"/>
          </p:cNvSpPr>
          <p:nvPr/>
        </p:nvSpPr>
        <p:spPr bwMode="auto">
          <a:xfrm>
            <a:off x="1219200" y="2667000"/>
            <a:ext cx="400050" cy="366713"/>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W</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82" name="Text Box 18"/>
          <p:cNvSpPr txBox="1">
            <a:spLocks noChangeArrowheads="1"/>
          </p:cNvSpPr>
          <p:nvPr/>
        </p:nvSpPr>
        <p:spPr bwMode="auto">
          <a:xfrm>
            <a:off x="1981200" y="2667000"/>
            <a:ext cx="323850" cy="366713"/>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E</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83" name="Text Box 19"/>
          <p:cNvSpPr txBox="1">
            <a:spLocks noChangeArrowheads="1"/>
          </p:cNvSpPr>
          <p:nvPr/>
        </p:nvSpPr>
        <p:spPr bwMode="auto">
          <a:xfrm>
            <a:off x="381000" y="3379788"/>
            <a:ext cx="3455988"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Range: 180ºW - 0º - 180ºE</a:t>
            </a:r>
          </a:p>
        </p:txBody>
      </p:sp>
      <p:sp>
        <p:nvSpPr>
          <p:cNvPr id="3084" name="Text Box 20"/>
          <p:cNvSpPr txBox="1">
            <a:spLocks noChangeArrowheads="1"/>
          </p:cNvSpPr>
          <p:nvPr/>
        </p:nvSpPr>
        <p:spPr bwMode="auto">
          <a:xfrm>
            <a:off x="533400" y="4343400"/>
            <a:ext cx="2936875"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3333CC"/>
                </a:solidFill>
                <a:effectLst/>
                <a:uLnTx/>
                <a:uFillTx/>
                <a:latin typeface="Times New Roman" pitchFamily="18" charset="0"/>
                <a:ea typeface="+mn-ea"/>
                <a:cs typeface="+mn-cs"/>
              </a:rPr>
              <a:t>Latitude</a:t>
            </a: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 line (Parallel)</a:t>
            </a:r>
          </a:p>
        </p:txBody>
      </p:sp>
      <p:sp>
        <p:nvSpPr>
          <p:cNvPr id="3085" name="Line 21"/>
          <p:cNvSpPr>
            <a:spLocks noChangeShapeType="1"/>
          </p:cNvSpPr>
          <p:nvPr/>
        </p:nvSpPr>
        <p:spPr bwMode="auto">
          <a:xfrm flipV="1">
            <a:off x="3436938" y="3619500"/>
            <a:ext cx="1271587" cy="949325"/>
          </a:xfrm>
          <a:prstGeom prst="line">
            <a:avLst/>
          </a:prstGeom>
          <a:noFill/>
          <a:ln w="9525">
            <a:solidFill>
              <a:schemeClr val="tx1"/>
            </a:solidFill>
            <a:round/>
            <a:headEnd/>
            <a:tailEnd type="triangl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86" name="Text Box 27"/>
          <p:cNvSpPr txBox="1">
            <a:spLocks noChangeArrowheads="1"/>
          </p:cNvSpPr>
          <p:nvPr/>
        </p:nvSpPr>
        <p:spPr bwMode="auto">
          <a:xfrm>
            <a:off x="1616075" y="4683125"/>
            <a:ext cx="381000" cy="36671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N</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87" name="Text Box 28"/>
          <p:cNvSpPr txBox="1">
            <a:spLocks noChangeArrowheads="1"/>
          </p:cNvSpPr>
          <p:nvPr/>
        </p:nvSpPr>
        <p:spPr bwMode="auto">
          <a:xfrm>
            <a:off x="1616075" y="5368925"/>
            <a:ext cx="311150" cy="366713"/>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S</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88" name="Text Box 29"/>
          <p:cNvSpPr txBox="1">
            <a:spLocks noChangeArrowheads="1"/>
          </p:cNvSpPr>
          <p:nvPr/>
        </p:nvSpPr>
        <p:spPr bwMode="auto">
          <a:xfrm>
            <a:off x="1235075" y="4987925"/>
            <a:ext cx="400050" cy="366713"/>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W</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89" name="Text Box 30"/>
          <p:cNvSpPr txBox="1">
            <a:spLocks noChangeArrowheads="1"/>
          </p:cNvSpPr>
          <p:nvPr/>
        </p:nvSpPr>
        <p:spPr bwMode="auto">
          <a:xfrm>
            <a:off x="1997075" y="4987925"/>
            <a:ext cx="323850" cy="366713"/>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E</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90" name="Text Box 31"/>
          <p:cNvSpPr txBox="1">
            <a:spLocks noChangeArrowheads="1"/>
          </p:cNvSpPr>
          <p:nvPr/>
        </p:nvSpPr>
        <p:spPr bwMode="auto">
          <a:xfrm>
            <a:off x="457200" y="5715000"/>
            <a:ext cx="3068638"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Range: 90ºS - 0º - 90ºN</a:t>
            </a:r>
          </a:p>
        </p:txBody>
      </p:sp>
      <p:sp>
        <p:nvSpPr>
          <p:cNvPr id="3091" name="Rectangle 26"/>
          <p:cNvSpPr>
            <a:spLocks noChangeArrowheads="1"/>
          </p:cNvSpPr>
          <p:nvPr/>
        </p:nvSpPr>
        <p:spPr bwMode="auto">
          <a:xfrm rot="5400000" flipH="1">
            <a:off x="1812131" y="5003007"/>
            <a:ext cx="98425" cy="103188"/>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92" name="Oval 33"/>
          <p:cNvSpPr>
            <a:spLocks noChangeArrowheads="1"/>
          </p:cNvSpPr>
          <p:nvPr/>
        </p:nvSpPr>
        <p:spPr bwMode="auto">
          <a:xfrm>
            <a:off x="1651000" y="5160963"/>
            <a:ext cx="304800" cy="98425"/>
          </a:xfrm>
          <a:prstGeom prst="ellipse">
            <a:avLst/>
          </a:prstGeom>
          <a:solidFill>
            <a:schemeClr val="folHlink"/>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93" name="Line 25"/>
          <p:cNvSpPr>
            <a:spLocks noChangeShapeType="1"/>
          </p:cNvSpPr>
          <p:nvPr/>
        </p:nvSpPr>
        <p:spPr bwMode="auto">
          <a:xfrm rot="5400000" flipH="1" flipV="1">
            <a:off x="1732756" y="4987132"/>
            <a:ext cx="60325" cy="134938"/>
          </a:xfrm>
          <a:prstGeom prst="line">
            <a:avLst/>
          </a:prstGeom>
          <a:noFill/>
          <a:ln w="9525">
            <a:solidFill>
              <a:schemeClr val="tx1"/>
            </a:solidFill>
            <a:round/>
            <a:headEnd/>
            <a:tailEnd type="triangl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94" name="Oval 41"/>
          <p:cNvSpPr>
            <a:spLocks noChangeArrowheads="1"/>
          </p:cNvSpPr>
          <p:nvPr/>
        </p:nvSpPr>
        <p:spPr bwMode="auto">
          <a:xfrm>
            <a:off x="1646238" y="5046663"/>
            <a:ext cx="312737" cy="361950"/>
          </a:xfrm>
          <a:prstGeom prst="ellipse">
            <a:avLst/>
          </a:prstGeom>
          <a:no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95" name="Rectangle 42"/>
          <p:cNvSpPr>
            <a:spLocks noChangeArrowheads="1"/>
          </p:cNvSpPr>
          <p:nvPr/>
        </p:nvSpPr>
        <p:spPr bwMode="auto">
          <a:xfrm>
            <a:off x="1812925" y="5040313"/>
            <a:ext cx="74613" cy="74612"/>
          </a:xfrm>
          <a:prstGeom prst="rect">
            <a:avLst/>
          </a:prstGeom>
          <a:solidFill>
            <a:schemeClr val="bg1"/>
          </a:solidFill>
          <a:ln w="9525">
            <a:no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3096" name="Text Box 43"/>
          <p:cNvSpPr txBox="1">
            <a:spLocks noChangeArrowheads="1"/>
          </p:cNvSpPr>
          <p:nvPr/>
        </p:nvSpPr>
        <p:spPr bwMode="auto">
          <a:xfrm>
            <a:off x="4419600" y="5410200"/>
            <a:ext cx="3219450" cy="118745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(0ºN, 0ºE)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Equator, Prime Meridian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97" name="Line 44"/>
          <p:cNvSpPr>
            <a:spLocks noChangeShapeType="1"/>
          </p:cNvSpPr>
          <p:nvPr/>
        </p:nvSpPr>
        <p:spPr bwMode="auto">
          <a:xfrm>
            <a:off x="5181600" y="4419600"/>
            <a:ext cx="615950" cy="1066800"/>
          </a:xfrm>
          <a:prstGeom prst="line">
            <a:avLst/>
          </a:prstGeom>
          <a:noFill/>
          <a:ln w="9525">
            <a:solidFill>
              <a:schemeClr val="tx1"/>
            </a:solidFill>
            <a:round/>
            <a:headEnd type="triangle" w="med" len="me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025155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z="3600" smtClean="0"/>
              <a:t>Latitude and Longitude </a:t>
            </a:r>
            <a:br>
              <a:rPr lang="en-US" sz="3600" smtClean="0"/>
            </a:br>
            <a:r>
              <a:rPr lang="en-US" sz="3600" smtClean="0"/>
              <a:t>in North America</a:t>
            </a:r>
            <a:endParaRPr lang="en-US" smtClean="0"/>
          </a:p>
        </p:txBody>
      </p:sp>
      <p:grpSp>
        <p:nvGrpSpPr>
          <p:cNvPr id="43011" name="Group 14"/>
          <p:cNvGrpSpPr>
            <a:grpSpLocks/>
          </p:cNvGrpSpPr>
          <p:nvPr/>
        </p:nvGrpSpPr>
        <p:grpSpPr bwMode="auto">
          <a:xfrm>
            <a:off x="4140200" y="2133600"/>
            <a:ext cx="4070350" cy="4084638"/>
            <a:chOff x="1584" y="1344"/>
            <a:chExt cx="2564" cy="2573"/>
          </a:xfrm>
        </p:grpSpPr>
        <p:pic>
          <p:nvPicPr>
            <p:cNvPr id="43017" name="Picture 4" descr="earthus"/>
            <p:cNvPicPr>
              <a:picLocks noChangeAspect="1" noChangeArrowheads="1"/>
            </p:cNvPicPr>
            <p:nvPr/>
          </p:nvPicPr>
          <p:blipFill>
            <a:blip r:embed="rId3" cstate="print"/>
            <a:srcRect/>
            <a:stretch>
              <a:fillRect/>
            </a:stretch>
          </p:blipFill>
          <p:spPr bwMode="auto">
            <a:xfrm>
              <a:off x="1584" y="1344"/>
              <a:ext cx="2564" cy="2573"/>
            </a:xfrm>
            <a:prstGeom prst="rect">
              <a:avLst/>
            </a:prstGeom>
            <a:noFill/>
            <a:ln w="9525">
              <a:noFill/>
              <a:miter lim="800000"/>
              <a:headEnd/>
              <a:tailEnd/>
            </a:ln>
          </p:spPr>
        </p:pic>
        <p:sp>
          <p:nvSpPr>
            <p:cNvPr id="43018" name="Text Box 5"/>
            <p:cNvSpPr txBox="1">
              <a:spLocks noChangeArrowheads="1"/>
            </p:cNvSpPr>
            <p:nvPr/>
          </p:nvSpPr>
          <p:spPr bwMode="auto">
            <a:xfrm>
              <a:off x="2582" y="2779"/>
              <a:ext cx="754" cy="28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90 W</a:t>
              </a:r>
            </a:p>
          </p:txBody>
        </p:sp>
        <p:sp>
          <p:nvSpPr>
            <p:cNvPr id="43019" name="Text Box 6"/>
            <p:cNvSpPr txBox="1">
              <a:spLocks noChangeArrowheads="1"/>
            </p:cNvSpPr>
            <p:nvPr/>
          </p:nvSpPr>
          <p:spPr bwMode="auto">
            <a:xfrm rot="937487">
              <a:off x="1897" y="2697"/>
              <a:ext cx="754" cy="28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120 W</a:t>
              </a:r>
            </a:p>
          </p:txBody>
        </p:sp>
        <p:sp>
          <p:nvSpPr>
            <p:cNvPr id="43020" name="Text Box 7"/>
            <p:cNvSpPr txBox="1">
              <a:spLocks noChangeArrowheads="1"/>
            </p:cNvSpPr>
            <p:nvPr/>
          </p:nvSpPr>
          <p:spPr bwMode="auto">
            <a:xfrm rot="-740906">
              <a:off x="3166" y="2670"/>
              <a:ext cx="672" cy="28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60 W</a:t>
              </a:r>
            </a:p>
          </p:txBody>
        </p:sp>
        <p:sp>
          <p:nvSpPr>
            <p:cNvPr id="43021" name="Text Box 8"/>
            <p:cNvSpPr txBox="1">
              <a:spLocks noChangeArrowheads="1"/>
            </p:cNvSpPr>
            <p:nvPr/>
          </p:nvSpPr>
          <p:spPr bwMode="auto">
            <a:xfrm rot="363621">
              <a:off x="2391" y="2352"/>
              <a:ext cx="538" cy="28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30 N</a:t>
              </a:r>
            </a:p>
          </p:txBody>
        </p:sp>
        <p:sp>
          <p:nvSpPr>
            <p:cNvPr id="43022" name="Text Box 9"/>
            <p:cNvSpPr txBox="1">
              <a:spLocks noChangeArrowheads="1"/>
            </p:cNvSpPr>
            <p:nvPr/>
          </p:nvSpPr>
          <p:spPr bwMode="auto">
            <a:xfrm rot="476609">
              <a:off x="2400" y="2976"/>
              <a:ext cx="432" cy="28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0 N</a:t>
              </a:r>
            </a:p>
          </p:txBody>
        </p:sp>
        <p:sp>
          <p:nvSpPr>
            <p:cNvPr id="43023" name="Text Box 10"/>
            <p:cNvSpPr txBox="1">
              <a:spLocks noChangeArrowheads="1"/>
            </p:cNvSpPr>
            <p:nvPr/>
          </p:nvSpPr>
          <p:spPr bwMode="auto">
            <a:xfrm rot="559830">
              <a:off x="2438" y="1943"/>
              <a:ext cx="513" cy="28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60 N</a:t>
              </a:r>
            </a:p>
          </p:txBody>
        </p:sp>
      </p:grpSp>
      <p:sp>
        <p:nvSpPr>
          <p:cNvPr id="43012" name="Text Box 11"/>
          <p:cNvSpPr txBox="1">
            <a:spLocks noChangeArrowheads="1"/>
          </p:cNvSpPr>
          <p:nvPr/>
        </p:nvSpPr>
        <p:spPr bwMode="auto">
          <a:xfrm>
            <a:off x="365125" y="2632075"/>
            <a:ext cx="1167307" cy="3046988"/>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Austin: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Logan: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3013" name="Text Box 12"/>
          <p:cNvSpPr txBox="1">
            <a:spLocks noChangeArrowheads="1"/>
          </p:cNvSpPr>
          <p:nvPr/>
        </p:nvSpPr>
        <p:spPr bwMode="auto">
          <a:xfrm>
            <a:off x="403225" y="3051175"/>
            <a:ext cx="3822700" cy="466725"/>
          </a:xfrm>
          <a:prstGeom prst="rect">
            <a:avLst/>
          </a:prstGeom>
          <a:solidFill>
            <a:schemeClr val="bg1"/>
          </a:solidFill>
          <a:ln w="9525">
            <a:solidFill>
              <a:schemeClr val="tx1"/>
            </a:solid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(30</a:t>
            </a: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°18' 22" N, </a:t>
            </a: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97°45' 3" W)</a:t>
            </a:r>
          </a:p>
        </p:txBody>
      </p:sp>
      <p:sp>
        <p:nvSpPr>
          <p:cNvPr id="43014" name="Text Box 13"/>
          <p:cNvSpPr txBox="1">
            <a:spLocks noChangeArrowheads="1"/>
          </p:cNvSpPr>
          <p:nvPr/>
        </p:nvSpPr>
        <p:spPr bwMode="auto">
          <a:xfrm>
            <a:off x="454025" y="4168775"/>
            <a:ext cx="3794125" cy="466725"/>
          </a:xfrm>
          <a:prstGeom prst="rect">
            <a:avLst/>
          </a:prstGeom>
          <a:solidFill>
            <a:schemeClr val="bg1"/>
          </a:solidFill>
          <a:ln w="9525">
            <a:solidFill>
              <a:schemeClr val="tx1"/>
            </a:solid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(41</a:t>
            </a: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°44' 24" N, </a:t>
            </a: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111°50' 9" W)</a:t>
            </a:r>
          </a:p>
        </p:txBody>
      </p:sp>
    </p:spTree>
    <p:extLst>
      <p:ext uri="{BB962C8B-B14F-4D97-AF65-F5344CB8AC3E}">
        <p14:creationId xmlns:p14="http://schemas.microsoft.com/office/powerpoint/2010/main" val="20486209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146300" y="579438"/>
            <a:ext cx="5486400" cy="1143000"/>
          </a:xfrm>
          <a:noFill/>
        </p:spPr>
        <p:txBody>
          <a:bodyPr lIns="92075" tIns="46038" rIns="92075" bIns="46038"/>
          <a:lstStyle/>
          <a:p>
            <a:r>
              <a:rPr lang="en-US" smtClean="0"/>
              <a:t>Map Projection</a:t>
            </a:r>
          </a:p>
        </p:txBody>
      </p:sp>
      <p:sp>
        <p:nvSpPr>
          <p:cNvPr id="44035" name="Freeform 3"/>
          <p:cNvSpPr>
            <a:spLocks/>
          </p:cNvSpPr>
          <p:nvPr/>
        </p:nvSpPr>
        <p:spPr bwMode="auto">
          <a:xfrm>
            <a:off x="3690938" y="2657475"/>
            <a:ext cx="1177925" cy="947738"/>
          </a:xfrm>
          <a:custGeom>
            <a:avLst/>
            <a:gdLst>
              <a:gd name="T0" fmla="*/ 1006475 w 742"/>
              <a:gd name="T1" fmla="*/ 946150 h 597"/>
              <a:gd name="T2" fmla="*/ 1176338 w 742"/>
              <a:gd name="T3" fmla="*/ 554038 h 597"/>
              <a:gd name="T4" fmla="*/ 1050925 w 742"/>
              <a:gd name="T5" fmla="*/ 593725 h 597"/>
              <a:gd name="T6" fmla="*/ 1006475 w 742"/>
              <a:gd name="T7" fmla="*/ 468313 h 597"/>
              <a:gd name="T8" fmla="*/ 962025 w 742"/>
              <a:gd name="T9" fmla="*/ 352425 h 597"/>
              <a:gd name="T10" fmla="*/ 900113 w 742"/>
              <a:gd name="T11" fmla="*/ 254000 h 597"/>
              <a:gd name="T12" fmla="*/ 828675 w 742"/>
              <a:gd name="T13" fmla="*/ 168275 h 597"/>
              <a:gd name="T14" fmla="*/ 749300 w 742"/>
              <a:gd name="T15" fmla="*/ 98425 h 597"/>
              <a:gd name="T16" fmla="*/ 668337 w 742"/>
              <a:gd name="T17" fmla="*/ 41275 h 597"/>
              <a:gd name="T18" fmla="*/ 579438 w 742"/>
              <a:gd name="T19" fmla="*/ 12700 h 597"/>
              <a:gd name="T20" fmla="*/ 534988 w 742"/>
              <a:gd name="T21" fmla="*/ 6350 h 597"/>
              <a:gd name="T22" fmla="*/ 500063 w 742"/>
              <a:gd name="T23" fmla="*/ 0 h 597"/>
              <a:gd name="T24" fmla="*/ 454025 w 742"/>
              <a:gd name="T25" fmla="*/ 6350 h 597"/>
              <a:gd name="T26" fmla="*/ 409575 w 742"/>
              <a:gd name="T27" fmla="*/ 17463 h 597"/>
              <a:gd name="T28" fmla="*/ 0 w 742"/>
              <a:gd name="T29" fmla="*/ 150813 h 597"/>
              <a:gd name="T30" fmla="*/ 98425 w 742"/>
              <a:gd name="T31" fmla="*/ 455613 h 597"/>
              <a:gd name="T32" fmla="*/ 517525 w 742"/>
              <a:gd name="T33" fmla="*/ 323850 h 597"/>
              <a:gd name="T34" fmla="*/ 544513 w 742"/>
              <a:gd name="T35" fmla="*/ 323850 h 597"/>
              <a:gd name="T36" fmla="*/ 569913 w 742"/>
              <a:gd name="T37" fmla="*/ 328613 h 597"/>
              <a:gd name="T38" fmla="*/ 596900 w 742"/>
              <a:gd name="T39" fmla="*/ 346075 h 597"/>
              <a:gd name="T40" fmla="*/ 623887 w 742"/>
              <a:gd name="T41" fmla="*/ 374650 h 597"/>
              <a:gd name="T42" fmla="*/ 660400 w 742"/>
              <a:gd name="T43" fmla="*/ 409575 h 597"/>
              <a:gd name="T44" fmla="*/ 685800 w 742"/>
              <a:gd name="T45" fmla="*/ 455613 h 597"/>
              <a:gd name="T46" fmla="*/ 712787 w 742"/>
              <a:gd name="T47" fmla="*/ 501650 h 597"/>
              <a:gd name="T48" fmla="*/ 730250 w 742"/>
              <a:gd name="T49" fmla="*/ 560388 h 597"/>
              <a:gd name="T50" fmla="*/ 774700 w 742"/>
              <a:gd name="T51" fmla="*/ 687388 h 597"/>
              <a:gd name="T52" fmla="*/ 641350 w 742"/>
              <a:gd name="T53" fmla="*/ 727075 h 597"/>
              <a:gd name="T54" fmla="*/ 1006475 w 742"/>
              <a:gd name="T55" fmla="*/ 946150 h 59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42"/>
              <a:gd name="T85" fmla="*/ 0 h 597"/>
              <a:gd name="T86" fmla="*/ 742 w 742"/>
              <a:gd name="T87" fmla="*/ 597 h 59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42" h="597">
                <a:moveTo>
                  <a:pt x="634" y="596"/>
                </a:moveTo>
                <a:lnTo>
                  <a:pt x="741" y="349"/>
                </a:lnTo>
                <a:lnTo>
                  <a:pt x="662" y="374"/>
                </a:lnTo>
                <a:lnTo>
                  <a:pt x="634" y="295"/>
                </a:lnTo>
                <a:lnTo>
                  <a:pt x="606" y="222"/>
                </a:lnTo>
                <a:lnTo>
                  <a:pt x="567" y="160"/>
                </a:lnTo>
                <a:lnTo>
                  <a:pt x="522" y="106"/>
                </a:lnTo>
                <a:lnTo>
                  <a:pt x="472" y="62"/>
                </a:lnTo>
                <a:lnTo>
                  <a:pt x="421" y="26"/>
                </a:lnTo>
                <a:lnTo>
                  <a:pt x="365" y="8"/>
                </a:lnTo>
                <a:lnTo>
                  <a:pt x="337" y="4"/>
                </a:lnTo>
                <a:lnTo>
                  <a:pt x="315" y="0"/>
                </a:lnTo>
                <a:lnTo>
                  <a:pt x="286" y="4"/>
                </a:lnTo>
                <a:lnTo>
                  <a:pt x="258" y="11"/>
                </a:lnTo>
                <a:lnTo>
                  <a:pt x="0" y="95"/>
                </a:lnTo>
                <a:lnTo>
                  <a:pt x="62" y="287"/>
                </a:lnTo>
                <a:lnTo>
                  <a:pt x="326" y="204"/>
                </a:lnTo>
                <a:lnTo>
                  <a:pt x="343" y="204"/>
                </a:lnTo>
                <a:lnTo>
                  <a:pt x="359" y="207"/>
                </a:lnTo>
                <a:lnTo>
                  <a:pt x="376" y="218"/>
                </a:lnTo>
                <a:lnTo>
                  <a:pt x="393" y="236"/>
                </a:lnTo>
                <a:lnTo>
                  <a:pt x="416" y="258"/>
                </a:lnTo>
                <a:lnTo>
                  <a:pt x="432" y="287"/>
                </a:lnTo>
                <a:lnTo>
                  <a:pt x="449" y="316"/>
                </a:lnTo>
                <a:lnTo>
                  <a:pt x="460" y="353"/>
                </a:lnTo>
                <a:lnTo>
                  <a:pt x="488" y="433"/>
                </a:lnTo>
                <a:lnTo>
                  <a:pt x="404" y="458"/>
                </a:lnTo>
                <a:lnTo>
                  <a:pt x="634" y="596"/>
                </a:lnTo>
              </a:path>
            </a:pathLst>
          </a:custGeom>
          <a:solidFill>
            <a:schemeClr val="accent2"/>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4036" name="Rectangle 4"/>
          <p:cNvSpPr>
            <a:spLocks noChangeArrowheads="1"/>
          </p:cNvSpPr>
          <p:nvPr/>
        </p:nvSpPr>
        <p:spPr bwMode="auto">
          <a:xfrm>
            <a:off x="412750" y="4384675"/>
            <a:ext cx="3944938" cy="1309688"/>
          </a:xfrm>
          <a:prstGeom prst="rect">
            <a:avLst/>
          </a:prstGeom>
          <a:noFill/>
          <a:ln w="9525">
            <a:noFill/>
            <a:miter lim="800000"/>
            <a:headEnd/>
            <a:tailEnd/>
          </a:ln>
        </p:spPr>
        <p:txBody>
          <a:bodyPr wrap="non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3333CC"/>
                </a:solidFill>
                <a:effectLst/>
                <a:uLnTx/>
                <a:uFillTx/>
                <a:latin typeface="Times New Roman" pitchFamily="18" charset="0"/>
                <a:ea typeface="+mn-ea"/>
                <a:cs typeface="+mn-cs"/>
              </a:rPr>
              <a:t>Curved Earth</a:t>
            </a: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CC"/>
                </a:solidFill>
                <a:effectLst/>
                <a:uLnTx/>
                <a:uFillTx/>
                <a:latin typeface="Times New Roman" pitchFamily="18" charset="0"/>
                <a:ea typeface="+mn-ea"/>
                <a:cs typeface="+mn-cs"/>
              </a:rPr>
              <a:t>Geographic coordinates: </a:t>
            </a:r>
            <a:r>
              <a:rPr kumimoji="0" lang="en-US" sz="2400" b="1" i="0" u="none" strike="noStrike" kern="1200" cap="none" spc="0" normalizeH="0" baseline="0" noProof="0">
                <a:ln>
                  <a:noFill/>
                </a:ln>
                <a:solidFill>
                  <a:srgbClr val="3333CC"/>
                </a:solidFill>
                <a:effectLst/>
                <a:uLnTx/>
                <a:uFillTx/>
                <a:latin typeface="Symbol" pitchFamily="18" charset="2"/>
                <a:ea typeface="+mn-ea"/>
                <a:cs typeface="+mn-cs"/>
              </a:rPr>
              <a:t>f</a:t>
            </a:r>
            <a:r>
              <a:rPr kumimoji="0" lang="en-US" sz="2400" b="1" i="0" u="none" strike="noStrike" kern="1200" cap="none" spc="0" normalizeH="0" baseline="0" noProof="0">
                <a:ln>
                  <a:noFill/>
                </a:ln>
                <a:solidFill>
                  <a:srgbClr val="3333CC"/>
                </a:solidFill>
                <a:effectLst/>
                <a:uLnTx/>
                <a:uFillTx/>
                <a:latin typeface="Times New Roman" pitchFamily="18" charset="0"/>
                <a:ea typeface="+mn-ea"/>
                <a:cs typeface="+mn-cs"/>
              </a:rPr>
              <a:t>, </a:t>
            </a:r>
            <a:r>
              <a:rPr kumimoji="0" lang="en-US" sz="2400" b="1" i="0" u="none" strike="noStrike" kern="1200" cap="none" spc="0" normalizeH="0" baseline="0" noProof="0">
                <a:ln>
                  <a:noFill/>
                </a:ln>
                <a:solidFill>
                  <a:srgbClr val="3333CC"/>
                </a:solidFill>
                <a:effectLst/>
                <a:uLnTx/>
                <a:uFillTx/>
                <a:latin typeface="Symbol" pitchFamily="18" charset="2"/>
                <a:ea typeface="+mn-ea"/>
                <a:cs typeface="+mn-cs"/>
              </a:rPr>
              <a:t>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rPr>
              <a:t>(Latitude &amp; Longitude)</a:t>
            </a:r>
          </a:p>
        </p:txBody>
      </p:sp>
      <p:sp>
        <p:nvSpPr>
          <p:cNvPr id="44037" name="Rectangle 5"/>
          <p:cNvSpPr>
            <a:spLocks noChangeArrowheads="1"/>
          </p:cNvSpPr>
          <p:nvPr/>
        </p:nvSpPr>
        <p:spPr bwMode="auto">
          <a:xfrm>
            <a:off x="4940300" y="2632075"/>
            <a:ext cx="3806825" cy="130968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008000"/>
                </a:solidFill>
                <a:effectLst/>
                <a:uLnTx/>
                <a:uFillTx/>
                <a:latin typeface="Times New Roman" pitchFamily="18" charset="0"/>
                <a:ea typeface="+mn-ea"/>
                <a:cs typeface="+mn-cs"/>
              </a:rPr>
              <a:t>Flat Map</a:t>
            </a: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8000"/>
                </a:solidFill>
                <a:effectLst/>
                <a:uLnTx/>
                <a:uFillTx/>
                <a:latin typeface="Times New Roman" pitchFamily="18" charset="0"/>
                <a:ea typeface="+mn-ea"/>
                <a:cs typeface="+mn-cs"/>
              </a:rPr>
              <a:t>Cartesian coordinates: x,y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rPr>
              <a:t>(Easting &amp; Northing)</a:t>
            </a:r>
          </a:p>
        </p:txBody>
      </p:sp>
      <p:pic>
        <p:nvPicPr>
          <p:cNvPr id="44038" name="Picture 6"/>
          <p:cNvPicPr>
            <a:picLocks noChangeArrowheads="1"/>
          </p:cNvPicPr>
          <p:nvPr/>
        </p:nvPicPr>
        <p:blipFill>
          <a:blip r:embed="rId3" cstate="print"/>
          <a:srcRect/>
          <a:stretch>
            <a:fillRect/>
          </a:stretch>
        </p:blipFill>
        <p:spPr bwMode="auto">
          <a:xfrm>
            <a:off x="582613" y="1717675"/>
            <a:ext cx="3030537" cy="2593975"/>
          </a:xfrm>
          <a:prstGeom prst="rect">
            <a:avLst/>
          </a:prstGeom>
          <a:noFill/>
          <a:ln w="9525">
            <a:noFill/>
            <a:miter lim="800000"/>
            <a:headEnd/>
            <a:tailEnd/>
          </a:ln>
        </p:spPr>
      </p:pic>
      <p:pic>
        <p:nvPicPr>
          <p:cNvPr id="44039" name="Picture 7"/>
          <p:cNvPicPr>
            <a:picLocks noChangeArrowheads="1"/>
          </p:cNvPicPr>
          <p:nvPr/>
        </p:nvPicPr>
        <p:blipFill>
          <a:blip r:embed="rId4" cstate="print"/>
          <a:srcRect/>
          <a:stretch>
            <a:fillRect/>
          </a:stretch>
        </p:blipFill>
        <p:spPr bwMode="auto">
          <a:xfrm>
            <a:off x="4479925" y="4143375"/>
            <a:ext cx="3862388" cy="2108200"/>
          </a:xfrm>
          <a:prstGeom prst="rect">
            <a:avLst/>
          </a:prstGeom>
          <a:noFill/>
          <a:ln w="9525">
            <a:noFill/>
            <a:miter lim="800000"/>
            <a:headEnd/>
            <a:tailEnd/>
          </a:ln>
        </p:spPr>
      </p:pic>
    </p:spTree>
    <p:extLst>
      <p:ext uri="{BB962C8B-B14F-4D97-AF65-F5344CB8AC3E}">
        <p14:creationId xmlns:p14="http://schemas.microsoft.com/office/powerpoint/2010/main" val="40788894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71800" y="857984"/>
            <a:ext cx="6172200" cy="5181600"/>
          </a:xfrm>
        </p:spPr>
        <p:txBody>
          <a:bodyPr>
            <a:noAutofit/>
          </a:bodyPr>
          <a:lstStyle/>
          <a:p>
            <a:pPr marL="285750" lvl="0" indent="-285750" algn="l">
              <a:buFont typeface="Arial" pitchFamily="34" charset="0"/>
              <a:buChar char="•"/>
            </a:pPr>
            <a:r>
              <a:rPr lang="en-US" sz="2000" dirty="0" smtClean="0">
                <a:solidFill>
                  <a:schemeClr val="tx1"/>
                </a:solidFill>
              </a:rPr>
              <a:t>B.E. in Agricultural Engineering (with First Class Honors) from University of Canterbury, Christchurch, New Zealand, 1972</a:t>
            </a:r>
          </a:p>
          <a:p>
            <a:pPr marL="285750" lvl="0" indent="-285750" algn="l">
              <a:buFont typeface="Arial" pitchFamily="34" charset="0"/>
              <a:buChar char="•"/>
            </a:pPr>
            <a:r>
              <a:rPr lang="en-US" sz="2000" dirty="0" smtClean="0"/>
              <a:t>MS, PhD in Civil Engineering from University of Illinois, 1974 and 1976, respectively</a:t>
            </a:r>
            <a:endParaRPr lang="en-US" sz="2000" dirty="0" smtClean="0">
              <a:solidFill>
                <a:schemeClr val="tx1"/>
              </a:solidFill>
            </a:endParaRPr>
          </a:p>
          <a:p>
            <a:pPr marL="285750" indent="-285750" algn="l">
              <a:buFont typeface="Arial" pitchFamily="34" charset="0"/>
              <a:buChar char="•"/>
            </a:pPr>
            <a:r>
              <a:rPr lang="en-US" sz="2000" dirty="0" smtClean="0">
                <a:solidFill>
                  <a:schemeClr val="tx1"/>
                </a:solidFill>
              </a:rPr>
              <a:t>1981 – joined University of Texas at Austin as an Assistant Professor, and have been on the faculty ever since.  Now Hussein M. </a:t>
            </a:r>
            <a:r>
              <a:rPr lang="en-US" sz="2000" dirty="0" err="1" smtClean="0">
                <a:solidFill>
                  <a:schemeClr val="tx1"/>
                </a:solidFill>
              </a:rPr>
              <a:t>Alharthy</a:t>
            </a:r>
            <a:r>
              <a:rPr lang="en-US" sz="2000" dirty="0" smtClean="0">
                <a:solidFill>
                  <a:schemeClr val="tx1"/>
                </a:solidFill>
              </a:rPr>
              <a:t> Centennial Chair in Civil Engineering</a:t>
            </a:r>
          </a:p>
          <a:p>
            <a:pPr marL="285750" indent="-285750" algn="l">
              <a:buFont typeface="Arial" pitchFamily="34" charset="0"/>
              <a:buChar char="•"/>
            </a:pPr>
            <a:r>
              <a:rPr lang="en-US" sz="2000" dirty="0" smtClean="0">
                <a:solidFill>
                  <a:schemeClr val="tx1"/>
                </a:solidFill>
              </a:rPr>
              <a:t>Initiated the GIS in Water Resources course in 1991.</a:t>
            </a:r>
          </a:p>
          <a:p>
            <a:pPr marL="285750" indent="-285750" algn="l">
              <a:buFont typeface="Arial" pitchFamily="34" charset="0"/>
              <a:buChar char="•"/>
            </a:pPr>
            <a:r>
              <a:rPr lang="en-US" sz="2000" dirty="0" smtClean="0"/>
              <a:t>Worked with ESRI since 1994 on a GIS Hydro Preconference seminar for the ESRI Users Conference</a:t>
            </a:r>
          </a:p>
          <a:p>
            <a:pPr marL="285750" indent="-285750" algn="l">
              <a:buFont typeface="Arial" pitchFamily="34" charset="0"/>
              <a:buChar char="•"/>
            </a:pPr>
            <a:r>
              <a:rPr lang="en-US" sz="2000" dirty="0" smtClean="0">
                <a:solidFill>
                  <a:schemeClr val="tx1"/>
                </a:solidFill>
              </a:rPr>
              <a:t>Leader of the CUAHSI Hydrologic Information System project from 2004-2011</a:t>
            </a:r>
          </a:p>
          <a:p>
            <a:pPr marL="285750" indent="-285750" algn="l">
              <a:buFont typeface="Arial" pitchFamily="34" charset="0"/>
              <a:buChar char="•"/>
            </a:pPr>
            <a:r>
              <a:rPr lang="en-US" sz="2000" dirty="0" smtClean="0"/>
              <a:t>Elected to National Academy of Engineering in 2016 “for development of geographic information systems applied to hydrologic processes”.</a:t>
            </a:r>
            <a:endParaRPr lang="en-US" sz="2000" dirty="0" smtClean="0">
              <a:solidFill>
                <a:schemeClr val="tx1"/>
              </a:solidFill>
            </a:endParaRPr>
          </a:p>
          <a:p>
            <a:pPr lvl="0" algn="l"/>
            <a:r>
              <a:rPr lang="en-US" sz="1600" b="1" dirty="0" smtClean="0">
                <a:solidFill>
                  <a:schemeClr val="tx1"/>
                </a:solidFill>
              </a:rPr>
              <a:t> </a:t>
            </a:r>
            <a:endParaRPr lang="tr-TR" sz="1600" dirty="0">
              <a:solidFill>
                <a:schemeClr val="tx1"/>
              </a:solidFill>
            </a:endParaRPr>
          </a:p>
          <a:p>
            <a:pPr lvl="0" algn="l"/>
            <a:endParaRPr lang="tr-TR" sz="1600" dirty="0">
              <a:solidFill>
                <a:schemeClr val="tx1"/>
              </a:solidFill>
            </a:endParaRPr>
          </a:p>
          <a:p>
            <a:pPr algn="l"/>
            <a:endParaRPr lang="en-US" sz="1600" dirty="0">
              <a:solidFill>
                <a:schemeClr val="tx1"/>
              </a:solidFill>
            </a:endParaRPr>
          </a:p>
        </p:txBody>
      </p:sp>
      <p:sp>
        <p:nvSpPr>
          <p:cNvPr id="6" name="Title 3"/>
          <p:cNvSpPr txBox="1">
            <a:spLocks/>
          </p:cNvSpPr>
          <p:nvPr/>
        </p:nvSpPr>
        <p:spPr>
          <a:xfrm>
            <a:off x="2971800" y="33867"/>
            <a:ext cx="54864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a:ea typeface="+mj-ea"/>
                <a:cs typeface="+mj-cs"/>
              </a:rPr>
              <a:t>David Maidment</a:t>
            </a:r>
            <a:endParaRPr kumimoji="0" lang="en-US" sz="3600" b="0" i="0" u="none" strike="noStrike" kern="1200" cap="none" spc="0" normalizeH="0" baseline="0" noProof="0" dirty="0">
              <a:ln>
                <a:noFill/>
              </a:ln>
              <a:solidFill>
                <a:srgbClr val="000000"/>
              </a:solidFill>
              <a:effectLst/>
              <a:uLnTx/>
              <a:uFillTx/>
              <a:latin typeface="Times New Roman"/>
              <a:ea typeface="+mj-ea"/>
              <a:cs typeface="+mj-cs"/>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61" y="3448784"/>
            <a:ext cx="2224439" cy="3206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960" y="826029"/>
            <a:ext cx="1691640" cy="2537460"/>
          </a:xfrm>
          <a:prstGeom prst="rect">
            <a:avLst/>
          </a:prstGeom>
          <a:ln w="3175">
            <a:solidFill>
              <a:schemeClr val="bg1">
                <a:lumMod val="65000"/>
              </a:schemeClr>
            </a:solidFill>
          </a:ln>
        </p:spPr>
      </p:pic>
    </p:spTree>
    <p:extLst>
      <p:ext uri="{BB962C8B-B14F-4D97-AF65-F5344CB8AC3E}">
        <p14:creationId xmlns:p14="http://schemas.microsoft.com/office/powerpoint/2010/main" val="36147027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609600"/>
            <a:ext cx="7772400" cy="533400"/>
          </a:xfrm>
        </p:spPr>
        <p:txBody>
          <a:bodyPr/>
          <a:lstStyle/>
          <a:p>
            <a:r>
              <a:rPr lang="en-US" smtClean="0"/>
              <a:t>Earth to Globe to Map</a:t>
            </a:r>
          </a:p>
        </p:txBody>
      </p:sp>
      <p:pic>
        <p:nvPicPr>
          <p:cNvPr id="45059" name="Picture 3" descr="earth"/>
          <p:cNvPicPr>
            <a:picLocks noChangeAspect="1" noChangeArrowheads="1"/>
          </p:cNvPicPr>
          <p:nvPr/>
        </p:nvPicPr>
        <p:blipFill>
          <a:blip r:embed="rId3" cstate="print"/>
          <a:srcRect/>
          <a:stretch>
            <a:fillRect/>
          </a:stretch>
        </p:blipFill>
        <p:spPr bwMode="auto">
          <a:xfrm>
            <a:off x="533400" y="1371600"/>
            <a:ext cx="2889250" cy="3048000"/>
          </a:xfrm>
          <a:prstGeom prst="rect">
            <a:avLst/>
          </a:prstGeom>
          <a:noFill/>
          <a:ln w="9525">
            <a:noFill/>
            <a:miter lim="800000"/>
            <a:headEnd/>
            <a:tailEnd/>
          </a:ln>
        </p:spPr>
      </p:pic>
      <p:pic>
        <p:nvPicPr>
          <p:cNvPr id="45060" name="Picture 4" descr="earth"/>
          <p:cNvPicPr>
            <a:picLocks noChangeAspect="1" noChangeArrowheads="1"/>
          </p:cNvPicPr>
          <p:nvPr/>
        </p:nvPicPr>
        <p:blipFill>
          <a:blip r:embed="rId3" cstate="print"/>
          <a:srcRect/>
          <a:stretch>
            <a:fillRect/>
          </a:stretch>
        </p:blipFill>
        <p:spPr bwMode="auto">
          <a:xfrm>
            <a:off x="4191000" y="2133600"/>
            <a:ext cx="1300163" cy="1371600"/>
          </a:xfrm>
          <a:prstGeom prst="rect">
            <a:avLst/>
          </a:prstGeom>
          <a:noFill/>
          <a:ln w="9525">
            <a:noFill/>
            <a:miter lim="800000"/>
            <a:headEnd/>
            <a:tailEnd/>
          </a:ln>
        </p:spPr>
      </p:pic>
      <p:sp>
        <p:nvSpPr>
          <p:cNvPr id="45061" name="Line 5"/>
          <p:cNvSpPr>
            <a:spLocks noChangeShapeType="1"/>
          </p:cNvSpPr>
          <p:nvPr/>
        </p:nvSpPr>
        <p:spPr bwMode="auto">
          <a:xfrm>
            <a:off x="1981200" y="1371600"/>
            <a:ext cx="2860675" cy="752475"/>
          </a:xfrm>
          <a:prstGeom prst="line">
            <a:avLst/>
          </a:prstGeom>
          <a:noFill/>
          <a:ln w="38100">
            <a:solidFill>
              <a:srgbClr val="0000FF"/>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5062" name="Line 6"/>
          <p:cNvSpPr>
            <a:spLocks noChangeShapeType="1"/>
          </p:cNvSpPr>
          <p:nvPr/>
        </p:nvSpPr>
        <p:spPr bwMode="auto">
          <a:xfrm flipV="1">
            <a:off x="1971675" y="3413125"/>
            <a:ext cx="2890838" cy="792163"/>
          </a:xfrm>
          <a:prstGeom prst="line">
            <a:avLst/>
          </a:prstGeom>
          <a:noFill/>
          <a:ln w="38100">
            <a:solidFill>
              <a:srgbClr val="0000FF"/>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45063" name="Group 7"/>
          <p:cNvGrpSpPr>
            <a:grpSpLocks/>
          </p:cNvGrpSpPr>
          <p:nvPr/>
        </p:nvGrpSpPr>
        <p:grpSpPr bwMode="auto">
          <a:xfrm>
            <a:off x="6310313" y="2046288"/>
            <a:ext cx="2514600" cy="1447800"/>
            <a:chOff x="3792" y="1872"/>
            <a:chExt cx="1584" cy="912"/>
          </a:xfrm>
        </p:grpSpPr>
        <p:pic>
          <p:nvPicPr>
            <p:cNvPr id="45076" name="Picture 8" descr="map"/>
            <p:cNvPicPr>
              <a:picLocks noChangeAspect="1" noChangeArrowheads="1"/>
            </p:cNvPicPr>
            <p:nvPr/>
          </p:nvPicPr>
          <p:blipFill>
            <a:blip r:embed="rId4" cstate="print"/>
            <a:srcRect/>
            <a:stretch>
              <a:fillRect/>
            </a:stretch>
          </p:blipFill>
          <p:spPr bwMode="auto">
            <a:xfrm>
              <a:off x="3792" y="1872"/>
              <a:ext cx="1584" cy="912"/>
            </a:xfrm>
            <a:prstGeom prst="rect">
              <a:avLst/>
            </a:prstGeom>
            <a:noFill/>
            <a:ln w="9525">
              <a:noFill/>
              <a:miter lim="800000"/>
              <a:headEnd/>
              <a:tailEnd/>
            </a:ln>
          </p:spPr>
        </p:pic>
        <p:sp>
          <p:nvSpPr>
            <p:cNvPr id="45077" name="Rectangle 9"/>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nvGrpSpPr>
          <p:cNvPr id="45064" name="Group 10"/>
          <p:cNvGrpSpPr>
            <a:grpSpLocks/>
          </p:cNvGrpSpPr>
          <p:nvPr/>
        </p:nvGrpSpPr>
        <p:grpSpPr bwMode="auto">
          <a:xfrm>
            <a:off x="1519238" y="4733925"/>
            <a:ext cx="3482975" cy="1370013"/>
            <a:chOff x="3566" y="1440"/>
            <a:chExt cx="2194" cy="863"/>
          </a:xfrm>
        </p:grpSpPr>
        <p:sp>
          <p:nvSpPr>
            <p:cNvPr id="45074" name="Text Box 11"/>
            <p:cNvSpPr txBox="1">
              <a:spLocks noChangeArrowheads="1"/>
            </p:cNvSpPr>
            <p:nvPr/>
          </p:nvSpPr>
          <p:spPr bwMode="auto">
            <a:xfrm>
              <a:off x="3566" y="1440"/>
              <a:ext cx="2194" cy="863"/>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Times New Roman" pitchFamily="18" charset="0"/>
                  <a:ea typeface="+mn-ea"/>
                  <a:cs typeface="+mn-cs"/>
                </a:rPr>
                <a:t>Representative Fraction</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Times New Roman" pitchFamily="18" charset="0"/>
                  <a:ea typeface="+mn-ea"/>
                  <a:cs typeface="+mn-cs"/>
                </a:rPr>
                <a:t>Globe distance</a:t>
              </a:r>
              <a:br>
                <a:rPr kumimoji="0" lang="en-US" sz="2400" b="0" i="0" u="sng" strike="noStrike" kern="1200" cap="none" spc="0" normalizeH="0" baseline="0" noProof="0">
                  <a:ln>
                    <a:noFill/>
                  </a:ln>
                  <a:solidFill>
                    <a:srgbClr val="000000"/>
                  </a:solidFill>
                  <a:effectLst/>
                  <a:uLnTx/>
                  <a:uFillTx/>
                  <a:latin typeface="Times New Roman" pitchFamily="18" charset="0"/>
                  <a:ea typeface="+mn-ea"/>
                  <a:cs typeface="+mn-cs"/>
                </a:rPr>
              </a:b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Earth distance </a:t>
              </a:r>
            </a:p>
          </p:txBody>
        </p:sp>
        <p:sp>
          <p:nvSpPr>
            <p:cNvPr id="45075" name="Text Box 12"/>
            <p:cNvSpPr txBox="1">
              <a:spLocks noChangeArrowheads="1"/>
            </p:cNvSpPr>
            <p:nvPr/>
          </p:nvSpPr>
          <p:spPr bwMode="auto">
            <a:xfrm>
              <a:off x="3859" y="1863"/>
              <a:ext cx="224" cy="288"/>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a:t>
              </a:r>
            </a:p>
          </p:txBody>
        </p:sp>
      </p:grpSp>
      <p:sp>
        <p:nvSpPr>
          <p:cNvPr id="45065" name="Text Box 13"/>
          <p:cNvSpPr txBox="1">
            <a:spLocks noChangeArrowheads="1"/>
          </p:cNvSpPr>
          <p:nvPr/>
        </p:nvSpPr>
        <p:spPr bwMode="auto">
          <a:xfrm>
            <a:off x="2357438" y="4241800"/>
            <a:ext cx="1562100"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Times New Roman" pitchFamily="18" charset="0"/>
                <a:ea typeface="+mn-ea"/>
                <a:cs typeface="+mn-cs"/>
              </a:rPr>
              <a:t>Map Scale:</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5066" name="AutoShape 14"/>
          <p:cNvSpPr>
            <a:spLocks noChangeArrowheads="1"/>
          </p:cNvSpPr>
          <p:nvPr/>
        </p:nvSpPr>
        <p:spPr bwMode="auto">
          <a:xfrm>
            <a:off x="35052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5067" name="AutoShape 15"/>
          <p:cNvSpPr>
            <a:spLocks noChangeArrowheads="1"/>
          </p:cNvSpPr>
          <p:nvPr/>
        </p:nvSpPr>
        <p:spPr bwMode="auto">
          <a:xfrm>
            <a:off x="55626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5068" name="Text Box 16"/>
          <p:cNvSpPr txBox="1">
            <a:spLocks noChangeArrowheads="1"/>
          </p:cNvSpPr>
          <p:nvPr/>
        </p:nvSpPr>
        <p:spPr bwMode="auto">
          <a:xfrm>
            <a:off x="6273800" y="4165600"/>
            <a:ext cx="2154238"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Times New Roman" pitchFamily="18" charset="0"/>
                <a:ea typeface="+mn-ea"/>
                <a:cs typeface="+mn-cs"/>
              </a:rPr>
              <a:t>Map Projection:</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5069" name="Text Box 17"/>
          <p:cNvSpPr txBox="1">
            <a:spLocks noChangeArrowheads="1"/>
          </p:cNvSpPr>
          <p:nvPr/>
        </p:nvSpPr>
        <p:spPr bwMode="auto">
          <a:xfrm>
            <a:off x="6527800" y="4705350"/>
            <a:ext cx="1697038"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Times New Roman" pitchFamily="18" charset="0"/>
                <a:ea typeface="+mn-ea"/>
                <a:cs typeface="+mn-cs"/>
              </a:rPr>
              <a:t>Scale Factor</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5070" name="Text Box 18"/>
          <p:cNvSpPr txBox="1">
            <a:spLocks noChangeArrowheads="1"/>
          </p:cNvSpPr>
          <p:nvPr/>
        </p:nvSpPr>
        <p:spPr bwMode="auto">
          <a:xfrm>
            <a:off x="6477000" y="5257800"/>
            <a:ext cx="2111375" cy="82232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Times New Roman" pitchFamily="18" charset="0"/>
                <a:ea typeface="+mn-ea"/>
                <a:cs typeface="+mn-cs"/>
              </a:rPr>
              <a:t>Map distance</a:t>
            </a: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
            </a:r>
            <a:b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Globe distance </a:t>
            </a:r>
          </a:p>
        </p:txBody>
      </p:sp>
      <p:sp>
        <p:nvSpPr>
          <p:cNvPr id="45071" name="Text Box 19"/>
          <p:cNvSpPr txBox="1">
            <a:spLocks noChangeArrowheads="1"/>
          </p:cNvSpPr>
          <p:nvPr/>
        </p:nvSpPr>
        <p:spPr bwMode="auto">
          <a:xfrm>
            <a:off x="6161088" y="5430838"/>
            <a:ext cx="355600"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a:t>
            </a:r>
          </a:p>
        </p:txBody>
      </p:sp>
      <p:sp>
        <p:nvSpPr>
          <p:cNvPr id="45072" name="Text Box 20"/>
          <p:cNvSpPr txBox="1">
            <a:spLocks noChangeArrowheads="1"/>
          </p:cNvSpPr>
          <p:nvPr/>
        </p:nvSpPr>
        <p:spPr bwMode="auto">
          <a:xfrm>
            <a:off x="2295525" y="5791200"/>
            <a:ext cx="1978025" cy="82232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(e.g. 1:24,000)</a:t>
            </a:r>
          </a:p>
        </p:txBody>
      </p:sp>
      <p:sp>
        <p:nvSpPr>
          <p:cNvPr id="45073" name="Text Box 21"/>
          <p:cNvSpPr txBox="1">
            <a:spLocks noChangeArrowheads="1"/>
          </p:cNvSpPr>
          <p:nvPr/>
        </p:nvSpPr>
        <p:spPr bwMode="auto">
          <a:xfrm>
            <a:off x="6761163" y="5765800"/>
            <a:ext cx="1741487" cy="82232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(e.g. 0.9996)</a:t>
            </a:r>
          </a:p>
        </p:txBody>
      </p:sp>
    </p:spTree>
    <p:extLst>
      <p:ext uri="{BB962C8B-B14F-4D97-AF65-F5344CB8AC3E}">
        <p14:creationId xmlns:p14="http://schemas.microsoft.com/office/powerpoint/2010/main" val="40046747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t>Coordinate Systems</a:t>
            </a:r>
          </a:p>
        </p:txBody>
      </p:sp>
      <p:grpSp>
        <p:nvGrpSpPr>
          <p:cNvPr id="46083" name="Group 3"/>
          <p:cNvGrpSpPr>
            <a:grpSpLocks/>
          </p:cNvGrpSpPr>
          <p:nvPr/>
        </p:nvGrpSpPr>
        <p:grpSpPr bwMode="auto">
          <a:xfrm>
            <a:off x="5257800" y="3505200"/>
            <a:ext cx="2514600" cy="1447800"/>
            <a:chOff x="3792" y="1872"/>
            <a:chExt cx="1584" cy="912"/>
          </a:xfrm>
        </p:grpSpPr>
        <p:pic>
          <p:nvPicPr>
            <p:cNvPr id="46098" name="Picture 4" descr="map"/>
            <p:cNvPicPr>
              <a:picLocks noChangeAspect="1" noChangeArrowheads="1"/>
            </p:cNvPicPr>
            <p:nvPr/>
          </p:nvPicPr>
          <p:blipFill>
            <a:blip r:embed="rId3" cstate="print"/>
            <a:srcRect/>
            <a:stretch>
              <a:fillRect/>
            </a:stretch>
          </p:blipFill>
          <p:spPr bwMode="auto">
            <a:xfrm>
              <a:off x="3792" y="1872"/>
              <a:ext cx="1584" cy="912"/>
            </a:xfrm>
            <a:prstGeom prst="rect">
              <a:avLst/>
            </a:prstGeom>
            <a:noFill/>
            <a:ln w="9525">
              <a:noFill/>
              <a:miter lim="800000"/>
              <a:headEnd/>
              <a:tailEnd/>
            </a:ln>
          </p:spPr>
        </p:pic>
        <p:sp>
          <p:nvSpPr>
            <p:cNvPr id="46099" name="Rectangle 5"/>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pic>
        <p:nvPicPr>
          <p:cNvPr id="46084" name="Picture 6" descr="earth"/>
          <p:cNvPicPr>
            <a:picLocks noChangeAspect="1" noChangeArrowheads="1"/>
          </p:cNvPicPr>
          <p:nvPr/>
        </p:nvPicPr>
        <p:blipFill>
          <a:blip r:embed="rId4" cstate="print"/>
          <a:srcRect/>
          <a:stretch>
            <a:fillRect/>
          </a:stretch>
        </p:blipFill>
        <p:spPr bwMode="auto">
          <a:xfrm>
            <a:off x="1550988" y="3205163"/>
            <a:ext cx="2095500" cy="2209800"/>
          </a:xfrm>
          <a:prstGeom prst="rect">
            <a:avLst/>
          </a:prstGeom>
          <a:noFill/>
          <a:ln w="9525">
            <a:noFill/>
            <a:miter lim="800000"/>
            <a:headEnd/>
            <a:tailEnd/>
          </a:ln>
        </p:spPr>
      </p:pic>
      <p:sp>
        <p:nvSpPr>
          <p:cNvPr id="46085" name="Oval 7"/>
          <p:cNvSpPr>
            <a:spLocks noChangeArrowheads="1"/>
          </p:cNvSpPr>
          <p:nvPr/>
        </p:nvSpPr>
        <p:spPr bwMode="auto">
          <a:xfrm>
            <a:off x="2514600" y="4678363"/>
            <a:ext cx="136525" cy="142875"/>
          </a:xfrm>
          <a:prstGeom prst="ellipse">
            <a:avLst/>
          </a:prstGeom>
          <a:solidFill>
            <a:srgbClr val="FF3300"/>
          </a:solidFill>
          <a:ln w="9525">
            <a:solidFill>
              <a:srgbClr val="FF33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6086" name="Oval 8"/>
          <p:cNvSpPr>
            <a:spLocks noChangeArrowheads="1"/>
          </p:cNvSpPr>
          <p:nvPr/>
        </p:nvSpPr>
        <p:spPr bwMode="auto">
          <a:xfrm>
            <a:off x="5837238" y="4181475"/>
            <a:ext cx="136525" cy="142875"/>
          </a:xfrm>
          <a:prstGeom prst="ellipse">
            <a:avLst/>
          </a:prstGeom>
          <a:solidFill>
            <a:srgbClr val="996633"/>
          </a:solidFill>
          <a:ln w="9525">
            <a:solidFill>
              <a:srgbClr val="996633"/>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6087" name="Text Box 9"/>
          <p:cNvSpPr txBox="1">
            <a:spLocks noChangeArrowheads="1"/>
          </p:cNvSpPr>
          <p:nvPr/>
        </p:nvSpPr>
        <p:spPr bwMode="auto">
          <a:xfrm>
            <a:off x="1219200" y="5410200"/>
            <a:ext cx="992188"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Times New Roman" pitchFamily="18" charset="0"/>
                <a:ea typeface="+mn-ea"/>
                <a:cs typeface="+mn-cs"/>
              </a:rPr>
              <a:t>(</a:t>
            </a:r>
            <a:r>
              <a:rPr kumimoji="0" lang="en-US" sz="2400" b="0" i="0" u="none" strike="noStrike" kern="1200" cap="none" spc="0" normalizeH="0" baseline="0" noProof="0">
                <a:ln>
                  <a:noFill/>
                </a:ln>
                <a:solidFill>
                  <a:srgbClr val="FF3300"/>
                </a:solidFill>
                <a:effectLst/>
                <a:uLnTx/>
                <a:uFillTx/>
                <a:latin typeface="Symbol" pitchFamily="18" charset="2"/>
                <a:ea typeface="+mn-ea"/>
                <a:cs typeface="+mn-cs"/>
              </a:rPr>
              <a:t>f</a:t>
            </a:r>
            <a:r>
              <a:rPr kumimoji="0" lang="en-US" sz="2400" b="0" i="0" u="none" strike="noStrike" kern="1200" cap="none" spc="0" normalizeH="0" baseline="-25000" noProof="0">
                <a:ln>
                  <a:noFill/>
                </a:ln>
                <a:solidFill>
                  <a:srgbClr val="FF3300"/>
                </a:solidFill>
                <a:effectLst/>
                <a:uLnTx/>
                <a:uFillTx/>
                <a:latin typeface="Times New Roman" pitchFamily="18" charset="0"/>
                <a:ea typeface="+mn-ea"/>
                <a:cs typeface="+mn-cs"/>
              </a:rPr>
              <a:t>o</a:t>
            </a:r>
            <a:r>
              <a:rPr kumimoji="0" lang="en-US" sz="2400" b="0" i="0" u="none" strike="noStrike" kern="1200" cap="none" spc="0" normalizeH="0" baseline="0" noProof="0">
                <a:ln>
                  <a:noFill/>
                </a:ln>
                <a:solidFill>
                  <a:srgbClr val="FF3300"/>
                </a:solidFill>
                <a:effectLst/>
                <a:uLnTx/>
                <a:uFillTx/>
                <a:latin typeface="Times New Roman" pitchFamily="18" charset="0"/>
                <a:ea typeface="+mn-ea"/>
                <a:cs typeface="+mn-cs"/>
              </a:rPr>
              <a:t>,</a:t>
            </a:r>
            <a:r>
              <a:rPr kumimoji="0" lang="en-US" sz="2400" b="0" i="0" u="none" strike="noStrike" kern="1200" cap="none" spc="0" normalizeH="0" baseline="0" noProof="0">
                <a:ln>
                  <a:noFill/>
                </a:ln>
                <a:solidFill>
                  <a:srgbClr val="FF3300"/>
                </a:solidFill>
                <a:effectLst/>
                <a:uLnTx/>
                <a:uFillTx/>
                <a:latin typeface="Symbol" pitchFamily="18" charset="2"/>
                <a:ea typeface="+mn-ea"/>
                <a:cs typeface="+mn-cs"/>
              </a:rPr>
              <a:t>l</a:t>
            </a:r>
            <a:r>
              <a:rPr kumimoji="0" lang="en-US" sz="2400" b="0" i="0" u="none" strike="noStrike" kern="1200" cap="none" spc="0" normalizeH="0" baseline="-25000" noProof="0">
                <a:ln>
                  <a:noFill/>
                </a:ln>
                <a:solidFill>
                  <a:srgbClr val="FF3300"/>
                </a:solidFill>
                <a:effectLst/>
                <a:uLnTx/>
                <a:uFillTx/>
                <a:latin typeface="Times New Roman" pitchFamily="18" charset="0"/>
                <a:ea typeface="+mn-ea"/>
                <a:cs typeface="+mn-cs"/>
              </a:rPr>
              <a:t>o</a:t>
            </a:r>
            <a:r>
              <a:rPr kumimoji="0" lang="en-US" sz="2400" b="0" i="0" u="none" strike="noStrike" kern="1200" cap="none" spc="0" normalizeH="0" baseline="0" noProof="0">
                <a:ln>
                  <a:noFill/>
                </a:ln>
                <a:solidFill>
                  <a:srgbClr val="FF3300"/>
                </a:solidFill>
                <a:effectLst/>
                <a:uLnTx/>
                <a:uFillTx/>
                <a:latin typeface="Times New Roman" pitchFamily="18" charset="0"/>
                <a:ea typeface="+mn-ea"/>
                <a:cs typeface="+mn-cs"/>
              </a:rPr>
              <a:t>)</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6088" name="Text Box 10"/>
          <p:cNvSpPr txBox="1">
            <a:spLocks noChangeArrowheads="1"/>
          </p:cNvSpPr>
          <p:nvPr/>
        </p:nvSpPr>
        <p:spPr bwMode="auto">
          <a:xfrm>
            <a:off x="6226175" y="5005388"/>
            <a:ext cx="971550"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996633"/>
                </a:solidFill>
                <a:effectLst/>
                <a:uLnTx/>
                <a:uFillTx/>
                <a:latin typeface="Times New Roman" pitchFamily="18" charset="0"/>
                <a:ea typeface="+mn-ea"/>
                <a:cs typeface="+mn-cs"/>
              </a:rPr>
              <a:t>(x</a:t>
            </a:r>
            <a:r>
              <a:rPr kumimoji="0" lang="en-US" sz="2400" b="0" i="0" u="none" strike="noStrike" kern="1200" cap="none" spc="0" normalizeH="0" baseline="-25000" noProof="0">
                <a:ln>
                  <a:noFill/>
                </a:ln>
                <a:solidFill>
                  <a:srgbClr val="996633"/>
                </a:solidFill>
                <a:effectLst/>
                <a:uLnTx/>
                <a:uFillTx/>
                <a:latin typeface="Times New Roman" pitchFamily="18" charset="0"/>
                <a:ea typeface="+mn-ea"/>
                <a:cs typeface="+mn-cs"/>
              </a:rPr>
              <a:t>o</a:t>
            </a:r>
            <a:r>
              <a:rPr kumimoji="0" lang="en-US" sz="2400" b="0" i="0" u="none" strike="noStrike" kern="1200" cap="none" spc="0" normalizeH="0" baseline="0" noProof="0">
                <a:ln>
                  <a:noFill/>
                </a:ln>
                <a:solidFill>
                  <a:srgbClr val="996633"/>
                </a:solidFill>
                <a:effectLst/>
                <a:uLnTx/>
                <a:uFillTx/>
                <a:latin typeface="Times New Roman" pitchFamily="18" charset="0"/>
                <a:ea typeface="+mn-ea"/>
                <a:cs typeface="+mn-cs"/>
              </a:rPr>
              <a:t>,y</a:t>
            </a:r>
            <a:r>
              <a:rPr kumimoji="0" lang="en-US" sz="2400" b="0" i="0" u="none" strike="noStrike" kern="1200" cap="none" spc="0" normalizeH="0" baseline="-25000" noProof="0">
                <a:ln>
                  <a:noFill/>
                </a:ln>
                <a:solidFill>
                  <a:srgbClr val="996633"/>
                </a:solidFill>
                <a:effectLst/>
                <a:uLnTx/>
                <a:uFillTx/>
                <a:latin typeface="Times New Roman" pitchFamily="18" charset="0"/>
                <a:ea typeface="+mn-ea"/>
                <a:cs typeface="+mn-cs"/>
              </a:rPr>
              <a:t>o</a:t>
            </a:r>
            <a:r>
              <a:rPr kumimoji="0" lang="en-US" sz="2400" b="0" i="0" u="none" strike="noStrike" kern="1200" cap="none" spc="0" normalizeH="0" baseline="0" noProof="0">
                <a:ln>
                  <a:noFill/>
                </a:ln>
                <a:solidFill>
                  <a:srgbClr val="996633"/>
                </a:solidFill>
                <a:effectLst/>
                <a:uLnTx/>
                <a:uFillTx/>
                <a:latin typeface="Times New Roman" pitchFamily="18" charset="0"/>
                <a:ea typeface="+mn-ea"/>
                <a:cs typeface="+mn-cs"/>
              </a:rPr>
              <a:t>)</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6089" name="Line 11"/>
          <p:cNvSpPr>
            <a:spLocks noChangeShapeType="1"/>
          </p:cNvSpPr>
          <p:nvPr/>
        </p:nvSpPr>
        <p:spPr bwMode="auto">
          <a:xfrm>
            <a:off x="5943600" y="4343400"/>
            <a:ext cx="381000" cy="838200"/>
          </a:xfrm>
          <a:prstGeom prst="line">
            <a:avLst/>
          </a:prstGeom>
          <a:noFill/>
          <a:ln w="9525">
            <a:solidFill>
              <a:srgbClr val="996633"/>
            </a:solidFill>
            <a:round/>
            <a:headEnd type="triangle" w="med" len="me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6090" name="Line 12"/>
          <p:cNvSpPr>
            <a:spLocks noChangeShapeType="1"/>
          </p:cNvSpPr>
          <p:nvPr/>
        </p:nvSpPr>
        <p:spPr bwMode="auto">
          <a:xfrm flipV="1">
            <a:off x="2133600" y="4876800"/>
            <a:ext cx="381000" cy="685800"/>
          </a:xfrm>
          <a:prstGeom prst="line">
            <a:avLst/>
          </a:prstGeom>
          <a:noFill/>
          <a:ln w="9525">
            <a:solidFill>
              <a:srgbClr val="FF3300"/>
            </a:solidFill>
            <a:round/>
            <a:headEnd/>
            <a:tailEnd type="triangl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6091" name="Line 13"/>
          <p:cNvSpPr>
            <a:spLocks noChangeShapeType="1"/>
          </p:cNvSpPr>
          <p:nvPr/>
        </p:nvSpPr>
        <p:spPr bwMode="auto">
          <a:xfrm flipH="1">
            <a:off x="5943600" y="2743200"/>
            <a:ext cx="0" cy="1620838"/>
          </a:xfrm>
          <a:prstGeom prst="line">
            <a:avLst/>
          </a:prstGeom>
          <a:noFill/>
          <a:ln w="28575">
            <a:solidFill>
              <a:srgbClr val="996633"/>
            </a:solidFill>
            <a:round/>
            <a:headEnd type="triangle" w="med" len="me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6092" name="Line 14"/>
          <p:cNvSpPr>
            <a:spLocks noChangeShapeType="1"/>
          </p:cNvSpPr>
          <p:nvPr/>
        </p:nvSpPr>
        <p:spPr bwMode="auto">
          <a:xfrm rot="5400000" flipH="1">
            <a:off x="7173119" y="3058319"/>
            <a:ext cx="0" cy="2417762"/>
          </a:xfrm>
          <a:prstGeom prst="line">
            <a:avLst/>
          </a:prstGeom>
          <a:noFill/>
          <a:ln w="28575">
            <a:solidFill>
              <a:srgbClr val="996633"/>
            </a:solidFill>
            <a:round/>
            <a:headEnd type="triangle" w="med" len="me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6093" name="Text Box 15"/>
          <p:cNvSpPr txBox="1">
            <a:spLocks noChangeArrowheads="1"/>
          </p:cNvSpPr>
          <p:nvPr/>
        </p:nvSpPr>
        <p:spPr bwMode="auto">
          <a:xfrm>
            <a:off x="8229600" y="4343400"/>
            <a:ext cx="404813"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996633"/>
                </a:solidFill>
                <a:effectLst/>
                <a:uLnTx/>
                <a:uFillTx/>
                <a:latin typeface="Times New Roman" pitchFamily="18" charset="0"/>
                <a:ea typeface="+mn-ea"/>
                <a:cs typeface="+mn-cs"/>
              </a:rPr>
              <a:t>X</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6094" name="Text Box 16"/>
          <p:cNvSpPr txBox="1">
            <a:spLocks noChangeArrowheads="1"/>
          </p:cNvSpPr>
          <p:nvPr/>
        </p:nvSpPr>
        <p:spPr bwMode="auto">
          <a:xfrm>
            <a:off x="6019800" y="2743200"/>
            <a:ext cx="404813"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996633"/>
                </a:solidFill>
                <a:effectLst/>
                <a:uLnTx/>
                <a:uFillTx/>
                <a:latin typeface="Times New Roman" pitchFamily="18" charset="0"/>
                <a:ea typeface="+mn-ea"/>
                <a:cs typeface="+mn-cs"/>
              </a:rPr>
              <a:t>Y</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6095" name="Line 17"/>
          <p:cNvSpPr>
            <a:spLocks noChangeShapeType="1"/>
          </p:cNvSpPr>
          <p:nvPr/>
        </p:nvSpPr>
        <p:spPr bwMode="auto">
          <a:xfrm flipV="1">
            <a:off x="2667000" y="4276725"/>
            <a:ext cx="3144838" cy="447675"/>
          </a:xfrm>
          <a:prstGeom prst="line">
            <a:avLst/>
          </a:prstGeom>
          <a:noFill/>
          <a:ln w="9525">
            <a:solidFill>
              <a:schemeClr val="tx1"/>
            </a:solidFill>
            <a:round/>
            <a:headEnd/>
            <a:tailEnd type="triangl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6096" name="Text Box 18"/>
          <p:cNvSpPr txBox="1">
            <a:spLocks noChangeArrowheads="1"/>
          </p:cNvSpPr>
          <p:nvPr/>
        </p:nvSpPr>
        <p:spPr bwMode="auto">
          <a:xfrm>
            <a:off x="3946525" y="4460875"/>
            <a:ext cx="979488"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Origin</a:t>
            </a:r>
          </a:p>
        </p:txBody>
      </p:sp>
      <p:sp>
        <p:nvSpPr>
          <p:cNvPr id="46097" name="Text Box 19"/>
          <p:cNvSpPr txBox="1">
            <a:spLocks noChangeArrowheads="1"/>
          </p:cNvSpPr>
          <p:nvPr/>
        </p:nvSpPr>
        <p:spPr bwMode="auto">
          <a:xfrm>
            <a:off x="1905000" y="1676400"/>
            <a:ext cx="6140450" cy="82232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A planar coordinate system is defined by a pair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of orthogonal (x,y) axes drawn through an origin</a:t>
            </a:r>
          </a:p>
        </p:txBody>
      </p:sp>
      <p:sp>
        <p:nvSpPr>
          <p:cNvPr id="2" name="TextBox 1"/>
          <p:cNvSpPr txBox="1"/>
          <p:nvPr/>
        </p:nvSpPr>
        <p:spPr>
          <a:xfrm>
            <a:off x="1007597" y="6036965"/>
            <a:ext cx="318228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pitchFamily="18" charset="0"/>
                <a:ea typeface="+mn-ea"/>
                <a:cs typeface="+mn-cs"/>
              </a:rPr>
              <a:t>Geographic Coordinates</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 name="TextBox 20"/>
          <p:cNvSpPr txBox="1"/>
          <p:nvPr/>
        </p:nvSpPr>
        <p:spPr>
          <a:xfrm>
            <a:off x="5047319" y="5562600"/>
            <a:ext cx="2908168"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pitchFamily="18" charset="0"/>
                <a:ea typeface="+mn-ea"/>
                <a:cs typeface="+mn-cs"/>
              </a:rPr>
              <a:t>Projected Coordinates</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549505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849201"/>
          </a:xfrm>
        </p:spPr>
        <p:txBody>
          <a:bodyPr/>
          <a:lstStyle/>
          <a:p>
            <a:r>
              <a:rPr lang="en-US" dirty="0" smtClean="0"/>
              <a:t>David Tarboton</a:t>
            </a:r>
            <a:endParaRPr lang="en-US" dirty="0"/>
          </a:p>
        </p:txBody>
      </p:sp>
      <p:pic>
        <p:nvPicPr>
          <p:cNvPr id="6" name="Content Placeholder 5"/>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6715" r="12513"/>
          <a:stretch/>
        </p:blipFill>
        <p:spPr>
          <a:xfrm>
            <a:off x="457200" y="1001601"/>
            <a:ext cx="2057400" cy="2880881"/>
          </a:xfrm>
          <a:prstGeom prst="rect">
            <a:avLst/>
          </a:prstGeom>
        </p:spPr>
      </p:pic>
      <p:graphicFrame>
        <p:nvGraphicFramePr>
          <p:cNvPr id="8" name="Object 7"/>
          <p:cNvGraphicFramePr>
            <a:graphicFrameLocks noChangeAspect="1"/>
          </p:cNvGraphicFramePr>
          <p:nvPr>
            <p:extLst/>
          </p:nvPr>
        </p:nvGraphicFramePr>
        <p:xfrm>
          <a:off x="449680" y="3962400"/>
          <a:ext cx="2217320" cy="2590800"/>
        </p:xfrm>
        <a:graphic>
          <a:graphicData uri="http://schemas.openxmlformats.org/presentationml/2006/ole">
            <mc:AlternateContent xmlns:mc="http://schemas.openxmlformats.org/markup-compatibility/2006">
              <mc:Choice xmlns:v="urn:schemas-microsoft-com:vml" Requires="v">
                <p:oleObj spid="_x0000_s11281" name="Graph Sheet" r:id="rId4" imgW="3352800" imgH="2590465" progId="SPLUSGraphSheetFileType">
                  <p:embed/>
                </p:oleObj>
              </mc:Choice>
              <mc:Fallback>
                <p:oleObj name="Graph Sheet" r:id="rId4" imgW="3352800" imgH="2590465" progId="SPLUSGraphSheetFileType">
                  <p:embed/>
                  <p:pic>
                    <p:nvPicPr>
                      <p:cNvPr id="8" name="Object 7"/>
                      <p:cNvPicPr>
                        <a:picLocks noChangeAspect="1" noChangeArrowheads="1"/>
                      </p:cNvPicPr>
                      <p:nvPr/>
                    </p:nvPicPr>
                    <p:blipFill>
                      <a:blip r:embed="rId5">
                        <a:extLst>
                          <a:ext uri="{28A0092B-C50C-407E-A947-70E740481C1C}">
                            <a14:useLocalDpi xmlns:a14="http://schemas.microsoft.com/office/drawing/2010/main" val="0"/>
                          </a:ext>
                        </a:extLst>
                      </a:blip>
                      <a:srcRect l="31769" t="21532" r="28743" b="15178"/>
                      <a:stretch>
                        <a:fillRect/>
                      </a:stretch>
                    </p:blipFill>
                    <p:spPr bwMode="auto">
                      <a:xfrm>
                        <a:off x="449680" y="3962400"/>
                        <a:ext cx="2217320" cy="2590800"/>
                      </a:xfrm>
                      <a:prstGeom prst="rect">
                        <a:avLst/>
                      </a:prstGeom>
                      <a:noFill/>
                      <a:ln>
                        <a:noFill/>
                      </a:ln>
                    </p:spPr>
                  </p:pic>
                </p:oleObj>
              </mc:Fallback>
            </mc:AlternateContent>
          </a:graphicData>
        </a:graphic>
      </p:graphicFrame>
      <p:sp>
        <p:nvSpPr>
          <p:cNvPr id="9" name="Subtitle 2"/>
          <p:cNvSpPr txBox="1">
            <a:spLocks/>
          </p:cNvSpPr>
          <p:nvPr/>
        </p:nvSpPr>
        <p:spPr bwMode="auto">
          <a:xfrm>
            <a:off x="2667000" y="1001601"/>
            <a:ext cx="6424551" cy="54158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eaLnBrk="0" fontAlgn="base" hangingPunct="0">
              <a:spcBef>
                <a:spcPct val="20000"/>
              </a:spcBef>
              <a:spcAft>
                <a:spcPct val="0"/>
              </a:spcAft>
              <a:buChar char="»"/>
              <a:defRPr sz="1800">
                <a:solidFill>
                  <a:schemeClr val="tx1"/>
                </a:solidFill>
                <a:latin typeface="+mn-lt"/>
              </a:defRPr>
            </a:lvl6pPr>
            <a:lvl7pPr marL="2971800" indent="-228600" algn="l" rtl="0" eaLnBrk="0" fontAlgn="base" hangingPunct="0">
              <a:spcBef>
                <a:spcPct val="20000"/>
              </a:spcBef>
              <a:spcAft>
                <a:spcPct val="0"/>
              </a:spcAft>
              <a:buChar char="»"/>
              <a:defRPr sz="1800">
                <a:solidFill>
                  <a:schemeClr val="tx1"/>
                </a:solidFill>
                <a:latin typeface="+mn-lt"/>
              </a:defRPr>
            </a:lvl7pPr>
            <a:lvl8pPr marL="3429000" indent="-228600" algn="l" rtl="0" eaLnBrk="0" fontAlgn="base" hangingPunct="0">
              <a:spcBef>
                <a:spcPct val="20000"/>
              </a:spcBef>
              <a:spcAft>
                <a:spcPct val="0"/>
              </a:spcAft>
              <a:buChar char="»"/>
              <a:defRPr sz="1800">
                <a:solidFill>
                  <a:schemeClr val="tx1"/>
                </a:solidFill>
                <a:latin typeface="+mn-lt"/>
              </a:defRPr>
            </a:lvl8pPr>
            <a:lvl9pPr marL="3886200" indent="-228600" algn="l" rtl="0" eaLnBrk="0" fontAlgn="base" hangingPunct="0">
              <a:spcBef>
                <a:spcPct val="20000"/>
              </a:spcBef>
              <a:spcAft>
                <a:spcPct val="0"/>
              </a:spcAft>
              <a:buChar char="»"/>
              <a:defRPr sz="1800">
                <a:solidFill>
                  <a:schemeClr val="tx1"/>
                </a:solidFill>
                <a:latin typeface="+mn-lt"/>
              </a:defRPr>
            </a:lvl9pPr>
          </a:lstStyle>
          <a:p>
            <a:pPr marL="285750" marR="0" lvl="0"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err="1" smtClean="0">
                <a:ln>
                  <a:noFill/>
                </a:ln>
                <a:solidFill>
                  <a:srgbClr val="000000"/>
                </a:solidFill>
                <a:effectLst/>
                <a:uLnTx/>
                <a:uFillTx/>
                <a:latin typeface="Times New Roman"/>
                <a:ea typeface="+mn-ea"/>
                <a:cs typeface="+mn-cs"/>
              </a:rPr>
              <a:t>B.Sc</a:t>
            </a:r>
            <a:r>
              <a:rPr kumimoji="0" lang="en-US" sz="2000" b="0" i="0" u="none" strike="noStrike" kern="1200" cap="none" spc="0" normalizeH="0" baseline="0" noProof="0" dirty="0" smtClean="0">
                <a:ln>
                  <a:noFill/>
                </a:ln>
                <a:solidFill>
                  <a:srgbClr val="000000"/>
                </a:solidFill>
                <a:effectLst/>
                <a:uLnTx/>
                <a:uFillTx/>
                <a:latin typeface="Times New Roman"/>
                <a:ea typeface="+mn-ea"/>
                <a:cs typeface="+mn-cs"/>
              </a:rPr>
              <a:t> </a:t>
            </a:r>
            <a:r>
              <a:rPr kumimoji="0" lang="en-US" sz="2000" b="0" i="0" u="none" strike="noStrike" kern="1200" cap="none" spc="0" normalizeH="0" baseline="0" noProof="0" dirty="0" err="1">
                <a:ln>
                  <a:noFill/>
                </a:ln>
                <a:solidFill>
                  <a:srgbClr val="000000"/>
                </a:solidFill>
                <a:effectLst/>
                <a:uLnTx/>
                <a:uFillTx/>
                <a:latin typeface="Times New Roman"/>
                <a:ea typeface="+mn-ea"/>
                <a:cs typeface="+mn-cs"/>
              </a:rPr>
              <a:t>Eng</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 in Civil Engineering from the University of Natal, Durban, South Africa 1981</a:t>
            </a:r>
          </a:p>
          <a:p>
            <a:pPr marL="285750" marR="0" lvl="0"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M.S. and </a:t>
            </a:r>
            <a:r>
              <a:rPr kumimoji="0" lang="en-US" sz="2000" b="0" i="0" u="none" strike="noStrike" kern="1200" cap="none" spc="0" normalizeH="0" baseline="0" noProof="0" dirty="0" err="1">
                <a:ln>
                  <a:noFill/>
                </a:ln>
                <a:solidFill>
                  <a:srgbClr val="000000"/>
                </a:solidFill>
                <a:effectLst/>
                <a:uLnTx/>
                <a:uFillTx/>
                <a:latin typeface="Times New Roman"/>
                <a:ea typeface="+mn-ea"/>
                <a:cs typeface="+mn-cs"/>
              </a:rPr>
              <a:t>Sc.D</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 from MIT, Cambridge, Massachusetts, 1987 and 1990 respectively</a:t>
            </a:r>
          </a:p>
          <a:p>
            <a:pPr marL="285750" marR="0" lvl="0"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1990 - Joined Faculty at Utah State University </a:t>
            </a:r>
            <a:r>
              <a:rPr kumimoji="0" lang="en-US" sz="2000" b="0" i="0" u="none" strike="noStrike" kern="1200" cap="none" spc="0" normalizeH="0" baseline="0" noProof="0" dirty="0" smtClean="0">
                <a:ln>
                  <a:noFill/>
                </a:ln>
                <a:solidFill>
                  <a:srgbClr val="000000"/>
                </a:solidFill>
                <a:effectLst/>
                <a:uLnTx/>
                <a:uFillTx/>
                <a:latin typeface="Times New Roman"/>
                <a:ea typeface="+mn-ea"/>
                <a:cs typeface="+mn-cs"/>
              </a:rPr>
              <a:t>in </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Civil and Environmental Engineering </a:t>
            </a:r>
          </a:p>
          <a:p>
            <a:pPr marL="285750" marR="0" lvl="0"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1996 - Developed D-Infinity </a:t>
            </a:r>
            <a:r>
              <a:rPr kumimoji="0" lang="en-US" sz="2000" b="0" i="0" u="none" strike="noStrike" kern="1200" cap="none" spc="0" normalizeH="0" baseline="0" noProof="0" dirty="0" smtClean="0">
                <a:ln>
                  <a:noFill/>
                </a:ln>
                <a:solidFill>
                  <a:srgbClr val="000000"/>
                </a:solidFill>
                <a:effectLst/>
                <a:uLnTx/>
                <a:uFillTx/>
                <a:latin typeface="Times New Roman"/>
                <a:ea typeface="+mn-ea"/>
                <a:cs typeface="+mn-cs"/>
              </a:rPr>
              <a:t>research terrain analysis </a:t>
            </a:r>
            <a:r>
              <a:rPr kumimoji="0" lang="en-US" sz="2000" b="0" i="0" u="none" strike="noStrike" kern="1200" cap="none" spc="0" normalizeH="0" baseline="0" noProof="0" smtClean="0">
                <a:ln>
                  <a:noFill/>
                </a:ln>
                <a:solidFill>
                  <a:srgbClr val="000000"/>
                </a:solidFill>
                <a:effectLst/>
                <a:uLnTx/>
                <a:uFillTx/>
                <a:latin typeface="Times New Roman"/>
                <a:ea typeface="+mn-ea"/>
                <a:cs typeface="+mn-cs"/>
              </a:rPr>
              <a:t>codes that </a:t>
            </a:r>
            <a:r>
              <a:rPr kumimoji="0" lang="en-US" sz="2000" b="0" i="0" u="none" strike="noStrike" kern="1200" cap="none" spc="0" normalizeH="0" baseline="0" noProof="0" dirty="0" smtClean="0">
                <a:ln>
                  <a:noFill/>
                </a:ln>
                <a:solidFill>
                  <a:srgbClr val="000000"/>
                </a:solidFill>
                <a:effectLst/>
                <a:uLnTx/>
                <a:uFillTx/>
                <a:latin typeface="Times New Roman"/>
                <a:ea typeface="+mn-ea"/>
                <a:cs typeface="+mn-cs"/>
              </a:rPr>
              <a:t>became </a:t>
            </a:r>
            <a:r>
              <a:rPr kumimoji="0" lang="en-US" sz="2000" b="0" i="0" u="none" strike="noStrike" kern="1200" cap="none" spc="0" normalizeH="0" baseline="0" noProof="0" dirty="0" err="1" smtClean="0">
                <a:ln>
                  <a:noFill/>
                </a:ln>
                <a:solidFill>
                  <a:srgbClr val="000000"/>
                </a:solidFill>
                <a:effectLst/>
                <a:uLnTx/>
                <a:uFillTx/>
                <a:latin typeface="Times New Roman"/>
                <a:ea typeface="+mn-ea"/>
                <a:cs typeface="+mn-cs"/>
              </a:rPr>
              <a:t>TauDEM</a:t>
            </a:r>
            <a:r>
              <a:rPr kumimoji="0" lang="en-US" sz="2000" b="0" i="0" u="none" strike="noStrike" kern="1200" cap="none" spc="0" normalizeH="0" baseline="0" noProof="0" dirty="0" smtClean="0">
                <a:ln>
                  <a:noFill/>
                </a:ln>
                <a:solidFill>
                  <a:srgbClr val="000000"/>
                </a:solidFill>
                <a:effectLst/>
                <a:uLnTx/>
                <a:uFillTx/>
                <a:latin typeface="Times New Roman"/>
                <a:ea typeface="+mn-ea"/>
                <a:cs typeface="+mn-cs"/>
              </a:rPr>
              <a:t>, and are now incorporated into ArcGIS</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a:p>
            <a:pPr marL="285750" marR="0" lvl="0"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Participated in </a:t>
            </a:r>
            <a:r>
              <a:rPr kumimoji="0" lang="en-US" sz="2000" b="0" i="0" u="none" strike="noStrike" kern="1200" cap="none" spc="0" normalizeH="0" baseline="0" noProof="0" dirty="0" smtClean="0">
                <a:ln>
                  <a:noFill/>
                </a:ln>
                <a:solidFill>
                  <a:srgbClr val="000000"/>
                </a:solidFill>
                <a:effectLst/>
                <a:uLnTx/>
                <a:uFillTx/>
                <a:latin typeface="Times New Roman"/>
                <a:ea typeface="+mn-ea"/>
                <a:cs typeface="+mn-cs"/>
              </a:rPr>
              <a:t>GIS in Water Resources since 1999</a:t>
            </a:r>
          </a:p>
          <a:p>
            <a:pPr marL="285750" marR="0" lvl="0"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Times New Roman"/>
                <a:ea typeface="+mn-ea"/>
                <a:cs typeface="+mn-cs"/>
              </a:rPr>
              <a:t>Research includes snow energy balance, stochastic streamflow and physically based hydrologic modeling</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a:p>
            <a:pPr marL="285750" marR="0" lvl="0"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Leader of </a:t>
            </a:r>
            <a:r>
              <a:rPr kumimoji="0" lang="en-US" sz="2000" b="0" i="0" u="none" strike="noStrike" kern="1200" cap="none" spc="0" normalizeH="0" baseline="0" noProof="0" dirty="0" smtClean="0">
                <a:ln>
                  <a:noFill/>
                </a:ln>
                <a:solidFill>
                  <a:srgbClr val="000000"/>
                </a:solidFill>
                <a:effectLst/>
                <a:uLnTx/>
                <a:uFillTx/>
                <a:latin typeface="Times New Roman"/>
                <a:ea typeface="+mn-ea"/>
                <a:cs typeface="+mn-cs"/>
              </a:rPr>
              <a:t> CUAHSI HydroShare </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project to </a:t>
            </a:r>
            <a:r>
              <a:rPr kumimoji="0" lang="en-US" sz="2000" b="0" i="0" u="none" strike="noStrike" kern="1200" cap="none" spc="0" normalizeH="0" baseline="0" noProof="0" dirty="0" smtClean="0">
                <a:ln>
                  <a:noFill/>
                </a:ln>
                <a:solidFill>
                  <a:srgbClr val="000000"/>
                </a:solidFill>
                <a:effectLst/>
                <a:uLnTx/>
                <a:uFillTx/>
                <a:latin typeface="Times New Roman"/>
                <a:ea typeface="+mn-ea"/>
                <a:cs typeface="+mn-cs"/>
              </a:rPr>
              <a:t>develop a system for sharing of hydrologic data and models</a:t>
            </a:r>
          </a:p>
          <a:p>
            <a:pPr marL="285750" marR="0" lvl="0"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Times New Roman"/>
                <a:ea typeface="+mn-ea"/>
                <a:cs typeface="+mn-cs"/>
              </a:rPr>
              <a:t>Elected Fellow of the American Geophysical Union in 2018 </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“for fundamental contributions that have advanced hydrologic information systems and hydrologic </a:t>
            </a:r>
            <a:r>
              <a:rPr kumimoji="0" lang="en-US" sz="2000" b="0" i="0" u="none" strike="noStrike" kern="1200" cap="none" spc="0" normalizeH="0" baseline="0" noProof="0" dirty="0" smtClean="0">
                <a:ln>
                  <a:noFill/>
                </a:ln>
                <a:solidFill>
                  <a:srgbClr val="000000"/>
                </a:solidFill>
                <a:effectLst/>
                <a:uLnTx/>
                <a:uFillTx/>
                <a:latin typeface="Times New Roman"/>
                <a:ea typeface="+mn-ea"/>
                <a:cs typeface="+mn-cs"/>
              </a:rPr>
              <a:t>modeling” </a:t>
            </a:r>
            <a:endParaRPr kumimoji="0" lang="tr-TR" sz="1600" b="0" i="0" u="none" strike="noStrike" kern="1200" cap="none" spc="0" normalizeH="0" baseline="0" noProof="0" dirty="0" smtClean="0">
              <a:ln>
                <a:noFill/>
              </a:ln>
              <a:solidFill>
                <a:srgbClr val="000000"/>
              </a:solidFill>
              <a:effectLst/>
              <a:uLnTx/>
              <a:uFillTx/>
              <a:latin typeface="Times New Roman"/>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05949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mtClean="0">
                <a:solidFill>
                  <a:schemeClr val="accent2"/>
                </a:solidFill>
              </a:rPr>
              <a:t>Six Basic Course Elements</a:t>
            </a:r>
          </a:p>
        </p:txBody>
      </p:sp>
      <p:sp>
        <p:nvSpPr>
          <p:cNvPr id="5123" name="Rectangle 3"/>
          <p:cNvSpPr>
            <a:spLocks noGrp="1" noChangeArrowheads="1"/>
          </p:cNvSpPr>
          <p:nvPr>
            <p:ph type="body" sz="half" idx="1"/>
          </p:nvPr>
        </p:nvSpPr>
        <p:spPr/>
        <p:txBody>
          <a:bodyPr/>
          <a:lstStyle/>
          <a:p>
            <a:r>
              <a:rPr lang="en-US" dirty="0" smtClean="0">
                <a:solidFill>
                  <a:srgbClr val="FF3300"/>
                </a:solidFill>
              </a:rPr>
              <a:t>Lectures</a:t>
            </a:r>
          </a:p>
          <a:p>
            <a:pPr lvl="1"/>
            <a:r>
              <a:rPr lang="en-US" dirty="0" err="1" smtClean="0"/>
              <a:t>Powerpoint</a:t>
            </a:r>
            <a:r>
              <a:rPr lang="en-US" dirty="0" smtClean="0"/>
              <a:t> slides</a:t>
            </a:r>
          </a:p>
          <a:p>
            <a:pPr lvl="1"/>
            <a:r>
              <a:rPr lang="en-US" dirty="0" smtClean="0"/>
              <a:t>Video streaming</a:t>
            </a:r>
          </a:p>
          <a:p>
            <a:r>
              <a:rPr lang="en-US" dirty="0" smtClean="0">
                <a:solidFill>
                  <a:srgbClr val="FF3300"/>
                </a:solidFill>
              </a:rPr>
              <a:t>Readings</a:t>
            </a:r>
          </a:p>
          <a:p>
            <a:pPr lvl="1"/>
            <a:r>
              <a:rPr lang="en-US" dirty="0" smtClean="0"/>
              <a:t>Assigned web materials</a:t>
            </a:r>
          </a:p>
          <a:p>
            <a:r>
              <a:rPr lang="en-US" dirty="0" smtClean="0">
                <a:solidFill>
                  <a:srgbClr val="FF3300"/>
                </a:solidFill>
              </a:rPr>
              <a:t>Homework</a:t>
            </a:r>
          </a:p>
          <a:p>
            <a:pPr lvl="1"/>
            <a:r>
              <a:rPr lang="en-US" dirty="0" smtClean="0"/>
              <a:t>Computer exercises</a:t>
            </a:r>
          </a:p>
          <a:p>
            <a:pPr lvl="1"/>
            <a:r>
              <a:rPr lang="en-US" dirty="0" smtClean="0"/>
              <a:t>Hand exercises</a:t>
            </a:r>
          </a:p>
        </p:txBody>
      </p:sp>
      <p:sp>
        <p:nvSpPr>
          <p:cNvPr id="5124" name="Rectangle 4"/>
          <p:cNvSpPr>
            <a:spLocks noGrp="1" noChangeArrowheads="1"/>
          </p:cNvSpPr>
          <p:nvPr>
            <p:ph type="body" sz="half" idx="2"/>
          </p:nvPr>
        </p:nvSpPr>
        <p:spPr/>
        <p:txBody>
          <a:bodyPr/>
          <a:lstStyle/>
          <a:p>
            <a:r>
              <a:rPr lang="en-US" dirty="0" smtClean="0">
                <a:solidFill>
                  <a:srgbClr val="FF3300"/>
                </a:solidFill>
              </a:rPr>
              <a:t>Term Project</a:t>
            </a:r>
          </a:p>
          <a:p>
            <a:pPr lvl="1"/>
            <a:r>
              <a:rPr lang="en-US" dirty="0" smtClean="0"/>
              <a:t>Oral presentation</a:t>
            </a:r>
          </a:p>
          <a:p>
            <a:pPr lvl="1"/>
            <a:r>
              <a:rPr lang="en-US" dirty="0" smtClean="0"/>
              <a:t>pdf report</a:t>
            </a:r>
          </a:p>
          <a:p>
            <a:r>
              <a:rPr lang="en-US" dirty="0" smtClean="0">
                <a:solidFill>
                  <a:srgbClr val="FF3300"/>
                </a:solidFill>
              </a:rPr>
              <a:t>Class Interaction</a:t>
            </a:r>
          </a:p>
          <a:p>
            <a:pPr lvl="1"/>
            <a:r>
              <a:rPr lang="en-US" dirty="0" smtClean="0"/>
              <a:t>Email</a:t>
            </a:r>
          </a:p>
          <a:p>
            <a:pPr lvl="1"/>
            <a:r>
              <a:rPr lang="en-US" dirty="0" smtClean="0"/>
              <a:t>Discussion</a:t>
            </a:r>
          </a:p>
          <a:p>
            <a:r>
              <a:rPr lang="en-US" dirty="0" smtClean="0">
                <a:solidFill>
                  <a:srgbClr val="FF3300"/>
                </a:solidFill>
              </a:rPr>
              <a:t>Examinations</a:t>
            </a:r>
          </a:p>
          <a:p>
            <a:pPr lvl="1"/>
            <a:r>
              <a:rPr lang="en-US" dirty="0" smtClean="0"/>
              <a:t>Midterm, final</a:t>
            </a:r>
          </a:p>
        </p:txBody>
      </p:sp>
    </p:spTree>
    <p:extLst>
      <p:ext uri="{BB962C8B-B14F-4D97-AF65-F5344CB8AC3E}">
        <p14:creationId xmlns:p14="http://schemas.microsoft.com/office/powerpoint/2010/main" val="24510327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14400" y="381000"/>
            <a:ext cx="7772400" cy="1143000"/>
          </a:xfrm>
        </p:spPr>
        <p:txBody>
          <a:bodyPr/>
          <a:lstStyle/>
          <a:p>
            <a:r>
              <a:rPr lang="en-US" smtClean="0">
                <a:solidFill>
                  <a:schemeClr val="accent2"/>
                </a:solidFill>
              </a:rPr>
              <a:t>University Without Walls</a:t>
            </a:r>
          </a:p>
        </p:txBody>
      </p:sp>
      <p:grpSp>
        <p:nvGrpSpPr>
          <p:cNvPr id="8195" name="Group 3"/>
          <p:cNvGrpSpPr>
            <a:grpSpLocks/>
          </p:cNvGrpSpPr>
          <p:nvPr/>
        </p:nvGrpSpPr>
        <p:grpSpPr bwMode="auto">
          <a:xfrm>
            <a:off x="838200" y="1600200"/>
            <a:ext cx="7978775" cy="4692650"/>
            <a:chOff x="528" y="1200"/>
            <a:chExt cx="5026" cy="2956"/>
          </a:xfrm>
        </p:grpSpPr>
        <p:sp>
          <p:nvSpPr>
            <p:cNvPr id="8196" name="Rectangle 4"/>
            <p:cNvSpPr>
              <a:spLocks noChangeArrowheads="1"/>
            </p:cNvSpPr>
            <p:nvPr/>
          </p:nvSpPr>
          <p:spPr bwMode="auto">
            <a:xfrm>
              <a:off x="576" y="1632"/>
              <a:ext cx="1728" cy="1632"/>
            </a:xfrm>
            <a:prstGeom prst="rect">
              <a:avLst/>
            </a:prstGeom>
            <a:noFill/>
            <a:ln w="76200">
              <a:solidFill>
                <a:schemeClr val="tx1"/>
              </a:solidFill>
              <a:miter lim="800000"/>
              <a:headEnd/>
              <a:tailEnd/>
            </a:ln>
          </p:spPr>
          <p:txBody>
            <a:bodyPr wrap="none" anchor="ctr"/>
            <a:lstStyle/>
            <a:p>
              <a:endParaRPr lang="en-US"/>
            </a:p>
          </p:txBody>
        </p:sp>
        <p:grpSp>
          <p:nvGrpSpPr>
            <p:cNvPr id="8197" name="Group 5"/>
            <p:cNvGrpSpPr>
              <a:grpSpLocks/>
            </p:cNvGrpSpPr>
            <p:nvPr/>
          </p:nvGrpSpPr>
          <p:grpSpPr bwMode="auto">
            <a:xfrm>
              <a:off x="672" y="1872"/>
              <a:ext cx="1536" cy="1114"/>
              <a:chOff x="874" y="1998"/>
              <a:chExt cx="1238" cy="988"/>
            </a:xfrm>
          </p:grpSpPr>
          <p:sp>
            <p:nvSpPr>
              <p:cNvPr id="8228" name="Line 6"/>
              <p:cNvSpPr>
                <a:spLocks noChangeShapeType="1"/>
              </p:cNvSpPr>
              <p:nvPr/>
            </p:nvSpPr>
            <p:spPr bwMode="auto">
              <a:xfrm flipH="1">
                <a:off x="1018" y="2190"/>
                <a:ext cx="288" cy="127"/>
              </a:xfrm>
              <a:prstGeom prst="line">
                <a:avLst/>
              </a:prstGeom>
              <a:noFill/>
              <a:ln w="38100">
                <a:solidFill>
                  <a:srgbClr val="00FF00"/>
                </a:solidFill>
                <a:round/>
                <a:headEnd/>
                <a:tailEnd/>
              </a:ln>
            </p:spPr>
            <p:txBody>
              <a:bodyPr/>
              <a:lstStyle/>
              <a:p>
                <a:endParaRPr lang="en-US"/>
              </a:p>
            </p:txBody>
          </p:sp>
          <p:sp>
            <p:nvSpPr>
              <p:cNvPr id="8229" name="Line 7"/>
              <p:cNvSpPr>
                <a:spLocks noChangeShapeType="1"/>
              </p:cNvSpPr>
              <p:nvPr/>
            </p:nvSpPr>
            <p:spPr bwMode="auto">
              <a:xfrm flipH="1">
                <a:off x="1162" y="2126"/>
                <a:ext cx="230" cy="414"/>
              </a:xfrm>
              <a:prstGeom prst="line">
                <a:avLst/>
              </a:prstGeom>
              <a:noFill/>
              <a:ln w="38100">
                <a:solidFill>
                  <a:srgbClr val="00FF00"/>
                </a:solidFill>
                <a:round/>
                <a:headEnd/>
                <a:tailEnd/>
              </a:ln>
            </p:spPr>
            <p:txBody>
              <a:bodyPr/>
              <a:lstStyle/>
              <a:p>
                <a:endParaRPr lang="en-US"/>
              </a:p>
            </p:txBody>
          </p:sp>
          <p:sp>
            <p:nvSpPr>
              <p:cNvPr id="8230" name="Line 8"/>
              <p:cNvSpPr>
                <a:spLocks noChangeShapeType="1"/>
              </p:cNvSpPr>
              <p:nvPr/>
            </p:nvSpPr>
            <p:spPr bwMode="auto">
              <a:xfrm flipH="1">
                <a:off x="1334" y="2158"/>
                <a:ext cx="58" cy="765"/>
              </a:xfrm>
              <a:prstGeom prst="line">
                <a:avLst/>
              </a:prstGeom>
              <a:noFill/>
              <a:ln w="38100">
                <a:solidFill>
                  <a:srgbClr val="00FF00"/>
                </a:solidFill>
                <a:round/>
                <a:headEnd/>
                <a:tailEnd/>
              </a:ln>
            </p:spPr>
            <p:txBody>
              <a:bodyPr/>
              <a:lstStyle/>
              <a:p>
                <a:endParaRPr lang="en-US"/>
              </a:p>
            </p:txBody>
          </p:sp>
          <p:sp>
            <p:nvSpPr>
              <p:cNvPr id="8231" name="Line 9"/>
              <p:cNvSpPr>
                <a:spLocks noChangeShapeType="1"/>
              </p:cNvSpPr>
              <p:nvPr/>
            </p:nvSpPr>
            <p:spPr bwMode="auto">
              <a:xfrm>
                <a:off x="1450" y="2158"/>
                <a:ext cx="115" cy="414"/>
              </a:xfrm>
              <a:prstGeom prst="line">
                <a:avLst/>
              </a:prstGeom>
              <a:noFill/>
              <a:ln w="38100">
                <a:solidFill>
                  <a:srgbClr val="00FF00"/>
                </a:solidFill>
                <a:round/>
                <a:headEnd/>
                <a:tailEnd/>
              </a:ln>
            </p:spPr>
            <p:txBody>
              <a:bodyPr/>
              <a:lstStyle/>
              <a:p>
                <a:endParaRPr lang="en-US"/>
              </a:p>
            </p:txBody>
          </p:sp>
          <p:sp>
            <p:nvSpPr>
              <p:cNvPr id="8232" name="Line 10"/>
              <p:cNvSpPr>
                <a:spLocks noChangeShapeType="1"/>
              </p:cNvSpPr>
              <p:nvPr/>
            </p:nvSpPr>
            <p:spPr bwMode="auto">
              <a:xfrm>
                <a:off x="1478" y="2126"/>
                <a:ext cx="548" cy="765"/>
              </a:xfrm>
              <a:prstGeom prst="line">
                <a:avLst/>
              </a:prstGeom>
              <a:noFill/>
              <a:ln w="38100">
                <a:solidFill>
                  <a:srgbClr val="00FF00"/>
                </a:solidFill>
                <a:round/>
                <a:headEnd/>
                <a:tailEnd/>
              </a:ln>
            </p:spPr>
            <p:txBody>
              <a:bodyPr/>
              <a:lstStyle/>
              <a:p>
                <a:endParaRPr lang="en-US"/>
              </a:p>
            </p:txBody>
          </p:sp>
          <p:sp>
            <p:nvSpPr>
              <p:cNvPr id="8233" name="Line 11"/>
              <p:cNvSpPr>
                <a:spLocks noChangeShapeType="1"/>
              </p:cNvSpPr>
              <p:nvPr/>
            </p:nvSpPr>
            <p:spPr bwMode="auto">
              <a:xfrm>
                <a:off x="1450" y="2094"/>
                <a:ext cx="489" cy="255"/>
              </a:xfrm>
              <a:prstGeom prst="line">
                <a:avLst/>
              </a:prstGeom>
              <a:noFill/>
              <a:ln w="38100">
                <a:solidFill>
                  <a:srgbClr val="00FF00"/>
                </a:solidFill>
                <a:round/>
                <a:headEnd/>
                <a:tailEnd/>
              </a:ln>
            </p:spPr>
            <p:txBody>
              <a:bodyPr/>
              <a:lstStyle/>
              <a:p>
                <a:endParaRPr lang="en-US"/>
              </a:p>
            </p:txBody>
          </p:sp>
          <p:sp>
            <p:nvSpPr>
              <p:cNvPr id="8234" name="Oval 12"/>
              <p:cNvSpPr>
                <a:spLocks noChangeArrowheads="1"/>
              </p:cNvSpPr>
              <p:nvPr/>
            </p:nvSpPr>
            <p:spPr bwMode="auto">
              <a:xfrm>
                <a:off x="1248" y="1998"/>
                <a:ext cx="288" cy="319"/>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8235" name="Rectangle 13"/>
              <p:cNvSpPr>
                <a:spLocks noChangeArrowheads="1"/>
              </p:cNvSpPr>
              <p:nvPr/>
            </p:nvSpPr>
            <p:spPr bwMode="auto">
              <a:xfrm>
                <a:off x="1075" y="2476"/>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6" name="Rectangle 14"/>
              <p:cNvSpPr>
                <a:spLocks noChangeArrowheads="1"/>
              </p:cNvSpPr>
              <p:nvPr/>
            </p:nvSpPr>
            <p:spPr bwMode="auto">
              <a:xfrm>
                <a:off x="874" y="2253"/>
                <a:ext cx="172"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7" name="Rectangle 15"/>
              <p:cNvSpPr>
                <a:spLocks noChangeArrowheads="1"/>
              </p:cNvSpPr>
              <p:nvPr/>
            </p:nvSpPr>
            <p:spPr bwMode="auto">
              <a:xfrm>
                <a:off x="1248" y="2827"/>
                <a:ext cx="173" cy="159"/>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8" name="Rectangle 16"/>
              <p:cNvSpPr>
                <a:spLocks noChangeArrowheads="1"/>
              </p:cNvSpPr>
              <p:nvPr/>
            </p:nvSpPr>
            <p:spPr bwMode="auto">
              <a:xfrm>
                <a:off x="1478" y="2508"/>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9" name="Rectangle 17"/>
              <p:cNvSpPr>
                <a:spLocks noChangeArrowheads="1"/>
              </p:cNvSpPr>
              <p:nvPr/>
            </p:nvSpPr>
            <p:spPr bwMode="auto">
              <a:xfrm>
                <a:off x="1939" y="2795"/>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40" name="Rectangle 18"/>
              <p:cNvSpPr>
                <a:spLocks noChangeArrowheads="1"/>
              </p:cNvSpPr>
              <p:nvPr/>
            </p:nvSpPr>
            <p:spPr bwMode="auto">
              <a:xfrm>
                <a:off x="1853" y="2253"/>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8198" name="Text Box 19"/>
            <p:cNvSpPr txBox="1">
              <a:spLocks noChangeArrowheads="1"/>
            </p:cNvSpPr>
            <p:nvPr/>
          </p:nvSpPr>
          <p:spPr bwMode="auto">
            <a:xfrm>
              <a:off x="528" y="3360"/>
              <a:ext cx="1836" cy="288"/>
            </a:xfrm>
            <a:prstGeom prst="rect">
              <a:avLst/>
            </a:prstGeom>
            <a:noFill/>
            <a:ln w="9525">
              <a:noFill/>
              <a:miter lim="800000"/>
              <a:headEnd/>
              <a:tailEnd/>
            </a:ln>
          </p:spPr>
          <p:txBody>
            <a:bodyPr wrap="none">
              <a:spAutoFit/>
            </a:bodyPr>
            <a:lstStyle/>
            <a:p>
              <a:r>
                <a:rPr lang="en-US"/>
                <a:t>Traditional Classroom</a:t>
              </a:r>
            </a:p>
          </p:txBody>
        </p:sp>
        <p:sp>
          <p:nvSpPr>
            <p:cNvPr id="8199" name="Line 20"/>
            <p:cNvSpPr>
              <a:spLocks noChangeShapeType="1"/>
            </p:cNvSpPr>
            <p:nvPr/>
          </p:nvSpPr>
          <p:spPr bwMode="auto">
            <a:xfrm>
              <a:off x="3648" y="1344"/>
              <a:ext cx="967" cy="693"/>
            </a:xfrm>
            <a:prstGeom prst="line">
              <a:avLst/>
            </a:prstGeom>
            <a:noFill/>
            <a:ln w="38100">
              <a:solidFill>
                <a:srgbClr val="00FF00"/>
              </a:solidFill>
              <a:round/>
              <a:headEnd/>
              <a:tailEnd/>
            </a:ln>
          </p:spPr>
          <p:txBody>
            <a:bodyPr/>
            <a:lstStyle/>
            <a:p>
              <a:endParaRPr lang="en-US"/>
            </a:p>
          </p:txBody>
        </p:sp>
        <p:sp>
          <p:nvSpPr>
            <p:cNvPr id="8200" name="Line 21"/>
            <p:cNvSpPr>
              <a:spLocks noChangeShapeType="1"/>
            </p:cNvSpPr>
            <p:nvPr/>
          </p:nvSpPr>
          <p:spPr bwMode="auto">
            <a:xfrm>
              <a:off x="4615" y="2076"/>
              <a:ext cx="809" cy="804"/>
            </a:xfrm>
            <a:prstGeom prst="line">
              <a:avLst/>
            </a:prstGeom>
            <a:noFill/>
            <a:ln w="38100">
              <a:solidFill>
                <a:srgbClr val="00FF00"/>
              </a:solidFill>
              <a:round/>
              <a:headEnd/>
              <a:tailEnd/>
            </a:ln>
          </p:spPr>
          <p:txBody>
            <a:bodyPr/>
            <a:lstStyle/>
            <a:p>
              <a:endParaRPr lang="en-US"/>
            </a:p>
          </p:txBody>
        </p:sp>
        <p:sp>
          <p:nvSpPr>
            <p:cNvPr id="8201" name="Line 22"/>
            <p:cNvSpPr>
              <a:spLocks noChangeShapeType="1"/>
            </p:cNvSpPr>
            <p:nvPr/>
          </p:nvSpPr>
          <p:spPr bwMode="auto">
            <a:xfrm flipH="1">
              <a:off x="4560" y="2928"/>
              <a:ext cx="816" cy="732"/>
            </a:xfrm>
            <a:prstGeom prst="line">
              <a:avLst/>
            </a:prstGeom>
            <a:noFill/>
            <a:ln w="38100">
              <a:solidFill>
                <a:srgbClr val="00FF00"/>
              </a:solidFill>
              <a:round/>
              <a:headEnd/>
              <a:tailEnd/>
            </a:ln>
          </p:spPr>
          <p:txBody>
            <a:bodyPr/>
            <a:lstStyle/>
            <a:p>
              <a:endParaRPr lang="en-US"/>
            </a:p>
          </p:txBody>
        </p:sp>
        <p:sp>
          <p:nvSpPr>
            <p:cNvPr id="8202" name="Line 23"/>
            <p:cNvSpPr>
              <a:spLocks noChangeShapeType="1"/>
            </p:cNvSpPr>
            <p:nvPr/>
          </p:nvSpPr>
          <p:spPr bwMode="auto">
            <a:xfrm flipH="1" flipV="1">
              <a:off x="3823" y="2965"/>
              <a:ext cx="737" cy="635"/>
            </a:xfrm>
            <a:prstGeom prst="line">
              <a:avLst/>
            </a:prstGeom>
            <a:noFill/>
            <a:ln w="38100">
              <a:solidFill>
                <a:srgbClr val="00FF00"/>
              </a:solidFill>
              <a:round/>
              <a:headEnd/>
              <a:tailEnd/>
            </a:ln>
          </p:spPr>
          <p:txBody>
            <a:bodyPr/>
            <a:lstStyle/>
            <a:p>
              <a:endParaRPr lang="en-US"/>
            </a:p>
          </p:txBody>
        </p:sp>
        <p:sp>
          <p:nvSpPr>
            <p:cNvPr id="8203" name="Line 24"/>
            <p:cNvSpPr>
              <a:spLocks noChangeShapeType="1"/>
            </p:cNvSpPr>
            <p:nvPr/>
          </p:nvSpPr>
          <p:spPr bwMode="auto">
            <a:xfrm flipH="1" flipV="1">
              <a:off x="3521" y="2463"/>
              <a:ext cx="302" cy="541"/>
            </a:xfrm>
            <a:prstGeom prst="line">
              <a:avLst/>
            </a:prstGeom>
            <a:noFill/>
            <a:ln w="38100">
              <a:solidFill>
                <a:srgbClr val="00FF00"/>
              </a:solidFill>
              <a:round/>
              <a:headEnd/>
              <a:tailEnd/>
            </a:ln>
          </p:spPr>
          <p:txBody>
            <a:bodyPr/>
            <a:lstStyle/>
            <a:p>
              <a:endParaRPr lang="en-US"/>
            </a:p>
          </p:txBody>
        </p:sp>
        <p:sp>
          <p:nvSpPr>
            <p:cNvPr id="8204" name="Line 25"/>
            <p:cNvSpPr>
              <a:spLocks noChangeShapeType="1"/>
            </p:cNvSpPr>
            <p:nvPr/>
          </p:nvSpPr>
          <p:spPr bwMode="auto">
            <a:xfrm flipV="1">
              <a:off x="3521" y="1344"/>
              <a:ext cx="127" cy="1119"/>
            </a:xfrm>
            <a:prstGeom prst="line">
              <a:avLst/>
            </a:prstGeom>
            <a:noFill/>
            <a:ln w="38100">
              <a:solidFill>
                <a:srgbClr val="00FF00"/>
              </a:solidFill>
              <a:round/>
              <a:headEnd/>
              <a:tailEnd/>
            </a:ln>
          </p:spPr>
          <p:txBody>
            <a:bodyPr/>
            <a:lstStyle/>
            <a:p>
              <a:endParaRPr lang="en-US"/>
            </a:p>
          </p:txBody>
        </p:sp>
        <p:sp>
          <p:nvSpPr>
            <p:cNvPr id="8205" name="Line 26"/>
            <p:cNvSpPr>
              <a:spLocks noChangeShapeType="1"/>
            </p:cNvSpPr>
            <p:nvPr/>
          </p:nvSpPr>
          <p:spPr bwMode="auto">
            <a:xfrm>
              <a:off x="3648" y="1344"/>
              <a:ext cx="514" cy="1041"/>
            </a:xfrm>
            <a:prstGeom prst="line">
              <a:avLst/>
            </a:prstGeom>
            <a:noFill/>
            <a:ln w="38100">
              <a:solidFill>
                <a:srgbClr val="00FF00"/>
              </a:solidFill>
              <a:round/>
              <a:headEnd/>
              <a:tailEnd/>
            </a:ln>
          </p:spPr>
          <p:txBody>
            <a:bodyPr/>
            <a:lstStyle/>
            <a:p>
              <a:endParaRPr lang="en-US"/>
            </a:p>
          </p:txBody>
        </p:sp>
        <p:sp>
          <p:nvSpPr>
            <p:cNvPr id="8206" name="Line 27"/>
            <p:cNvSpPr>
              <a:spLocks noChangeShapeType="1"/>
            </p:cNvSpPr>
            <p:nvPr/>
          </p:nvSpPr>
          <p:spPr bwMode="auto">
            <a:xfrm flipH="1">
              <a:off x="4162" y="2076"/>
              <a:ext cx="453" cy="309"/>
            </a:xfrm>
            <a:prstGeom prst="line">
              <a:avLst/>
            </a:prstGeom>
            <a:noFill/>
            <a:ln w="38100">
              <a:solidFill>
                <a:srgbClr val="00FF00"/>
              </a:solidFill>
              <a:round/>
              <a:headEnd/>
              <a:tailEnd/>
            </a:ln>
          </p:spPr>
          <p:txBody>
            <a:bodyPr/>
            <a:lstStyle/>
            <a:p>
              <a:endParaRPr lang="en-US"/>
            </a:p>
          </p:txBody>
        </p:sp>
        <p:sp>
          <p:nvSpPr>
            <p:cNvPr id="8207" name="Line 28"/>
            <p:cNvSpPr>
              <a:spLocks noChangeShapeType="1"/>
            </p:cNvSpPr>
            <p:nvPr/>
          </p:nvSpPr>
          <p:spPr bwMode="auto">
            <a:xfrm flipH="1" flipV="1">
              <a:off x="4200" y="2424"/>
              <a:ext cx="1224" cy="456"/>
            </a:xfrm>
            <a:prstGeom prst="line">
              <a:avLst/>
            </a:prstGeom>
            <a:noFill/>
            <a:ln w="38100">
              <a:solidFill>
                <a:srgbClr val="00FF00"/>
              </a:solidFill>
              <a:round/>
              <a:headEnd/>
              <a:tailEnd/>
            </a:ln>
          </p:spPr>
          <p:txBody>
            <a:bodyPr/>
            <a:lstStyle/>
            <a:p>
              <a:endParaRPr lang="en-US"/>
            </a:p>
          </p:txBody>
        </p:sp>
        <p:sp>
          <p:nvSpPr>
            <p:cNvPr id="8208" name="Line 29"/>
            <p:cNvSpPr>
              <a:spLocks noChangeShapeType="1"/>
            </p:cNvSpPr>
            <p:nvPr/>
          </p:nvSpPr>
          <p:spPr bwMode="auto">
            <a:xfrm>
              <a:off x="4200" y="2424"/>
              <a:ext cx="408" cy="1176"/>
            </a:xfrm>
            <a:prstGeom prst="line">
              <a:avLst/>
            </a:prstGeom>
            <a:noFill/>
            <a:ln w="38100">
              <a:solidFill>
                <a:srgbClr val="00FF00"/>
              </a:solidFill>
              <a:round/>
              <a:headEnd/>
              <a:tailEnd/>
            </a:ln>
          </p:spPr>
          <p:txBody>
            <a:bodyPr/>
            <a:lstStyle/>
            <a:p>
              <a:endParaRPr lang="en-US"/>
            </a:p>
          </p:txBody>
        </p:sp>
        <p:sp>
          <p:nvSpPr>
            <p:cNvPr id="8209" name="Line 30"/>
            <p:cNvSpPr>
              <a:spLocks noChangeShapeType="1"/>
            </p:cNvSpPr>
            <p:nvPr/>
          </p:nvSpPr>
          <p:spPr bwMode="auto">
            <a:xfrm flipH="1">
              <a:off x="3823" y="2424"/>
              <a:ext cx="339" cy="541"/>
            </a:xfrm>
            <a:prstGeom prst="line">
              <a:avLst/>
            </a:prstGeom>
            <a:noFill/>
            <a:ln w="38100">
              <a:solidFill>
                <a:srgbClr val="00FF00"/>
              </a:solidFill>
              <a:round/>
              <a:headEnd/>
              <a:tailEnd/>
            </a:ln>
          </p:spPr>
          <p:txBody>
            <a:bodyPr/>
            <a:lstStyle/>
            <a:p>
              <a:endParaRPr lang="en-US"/>
            </a:p>
          </p:txBody>
        </p:sp>
        <p:sp>
          <p:nvSpPr>
            <p:cNvPr id="8210" name="Line 31"/>
            <p:cNvSpPr>
              <a:spLocks noChangeShapeType="1"/>
            </p:cNvSpPr>
            <p:nvPr/>
          </p:nvSpPr>
          <p:spPr bwMode="auto">
            <a:xfrm flipH="1">
              <a:off x="3521" y="2424"/>
              <a:ext cx="641" cy="39"/>
            </a:xfrm>
            <a:prstGeom prst="line">
              <a:avLst/>
            </a:prstGeom>
            <a:noFill/>
            <a:ln w="38100">
              <a:solidFill>
                <a:srgbClr val="00FF00"/>
              </a:solidFill>
              <a:round/>
              <a:headEnd/>
              <a:tailEnd/>
            </a:ln>
          </p:spPr>
          <p:txBody>
            <a:bodyPr/>
            <a:lstStyle/>
            <a:p>
              <a:endParaRPr lang="en-US"/>
            </a:p>
          </p:txBody>
        </p:sp>
        <p:sp>
          <p:nvSpPr>
            <p:cNvPr id="8211" name="Line 32"/>
            <p:cNvSpPr>
              <a:spLocks noChangeShapeType="1"/>
            </p:cNvSpPr>
            <p:nvPr/>
          </p:nvSpPr>
          <p:spPr bwMode="auto">
            <a:xfrm>
              <a:off x="3648" y="1296"/>
              <a:ext cx="175" cy="1631"/>
            </a:xfrm>
            <a:prstGeom prst="line">
              <a:avLst/>
            </a:prstGeom>
            <a:noFill/>
            <a:ln w="38100">
              <a:solidFill>
                <a:srgbClr val="00FF00"/>
              </a:solidFill>
              <a:round/>
              <a:headEnd/>
              <a:tailEnd/>
            </a:ln>
          </p:spPr>
          <p:txBody>
            <a:bodyPr/>
            <a:lstStyle/>
            <a:p>
              <a:endParaRPr lang="en-US"/>
            </a:p>
          </p:txBody>
        </p:sp>
        <p:sp>
          <p:nvSpPr>
            <p:cNvPr id="8212" name="Line 33"/>
            <p:cNvSpPr>
              <a:spLocks noChangeShapeType="1"/>
            </p:cNvSpPr>
            <p:nvPr/>
          </p:nvSpPr>
          <p:spPr bwMode="auto">
            <a:xfrm>
              <a:off x="3648" y="1344"/>
              <a:ext cx="960" cy="2304"/>
            </a:xfrm>
            <a:prstGeom prst="line">
              <a:avLst/>
            </a:prstGeom>
            <a:noFill/>
            <a:ln w="38100">
              <a:solidFill>
                <a:srgbClr val="00FF00"/>
              </a:solidFill>
              <a:round/>
              <a:headEnd/>
              <a:tailEnd/>
            </a:ln>
          </p:spPr>
          <p:txBody>
            <a:bodyPr/>
            <a:lstStyle/>
            <a:p>
              <a:endParaRPr lang="en-US"/>
            </a:p>
          </p:txBody>
        </p:sp>
        <p:sp>
          <p:nvSpPr>
            <p:cNvPr id="8213" name="Line 34"/>
            <p:cNvSpPr>
              <a:spLocks noChangeShapeType="1"/>
            </p:cNvSpPr>
            <p:nvPr/>
          </p:nvSpPr>
          <p:spPr bwMode="auto">
            <a:xfrm>
              <a:off x="3648" y="1344"/>
              <a:ext cx="1776" cy="1536"/>
            </a:xfrm>
            <a:prstGeom prst="line">
              <a:avLst/>
            </a:prstGeom>
            <a:noFill/>
            <a:ln w="38100">
              <a:solidFill>
                <a:srgbClr val="00FF00"/>
              </a:solidFill>
              <a:round/>
              <a:headEnd/>
              <a:tailEnd/>
            </a:ln>
          </p:spPr>
          <p:txBody>
            <a:bodyPr/>
            <a:lstStyle/>
            <a:p>
              <a:endParaRPr lang="en-US"/>
            </a:p>
          </p:txBody>
        </p:sp>
        <p:sp>
          <p:nvSpPr>
            <p:cNvPr id="8214" name="Line 35"/>
            <p:cNvSpPr>
              <a:spLocks noChangeShapeType="1"/>
            </p:cNvSpPr>
            <p:nvPr/>
          </p:nvSpPr>
          <p:spPr bwMode="auto">
            <a:xfrm flipH="1">
              <a:off x="3521" y="2037"/>
              <a:ext cx="1094" cy="426"/>
            </a:xfrm>
            <a:prstGeom prst="line">
              <a:avLst/>
            </a:prstGeom>
            <a:noFill/>
            <a:ln w="38100">
              <a:solidFill>
                <a:srgbClr val="00FF00"/>
              </a:solidFill>
              <a:round/>
              <a:headEnd/>
              <a:tailEnd/>
            </a:ln>
          </p:spPr>
          <p:txBody>
            <a:bodyPr/>
            <a:lstStyle/>
            <a:p>
              <a:endParaRPr lang="en-US"/>
            </a:p>
          </p:txBody>
        </p:sp>
        <p:sp>
          <p:nvSpPr>
            <p:cNvPr id="8215" name="Line 36"/>
            <p:cNvSpPr>
              <a:spLocks noChangeShapeType="1"/>
            </p:cNvSpPr>
            <p:nvPr/>
          </p:nvSpPr>
          <p:spPr bwMode="auto">
            <a:xfrm flipH="1">
              <a:off x="3823" y="2037"/>
              <a:ext cx="792" cy="928"/>
            </a:xfrm>
            <a:prstGeom prst="line">
              <a:avLst/>
            </a:prstGeom>
            <a:noFill/>
            <a:ln w="38100">
              <a:solidFill>
                <a:srgbClr val="00FF00"/>
              </a:solidFill>
              <a:round/>
              <a:headEnd/>
              <a:tailEnd/>
            </a:ln>
          </p:spPr>
          <p:txBody>
            <a:bodyPr/>
            <a:lstStyle/>
            <a:p>
              <a:endParaRPr lang="en-US"/>
            </a:p>
          </p:txBody>
        </p:sp>
        <p:sp>
          <p:nvSpPr>
            <p:cNvPr id="8216" name="Line 37"/>
            <p:cNvSpPr>
              <a:spLocks noChangeShapeType="1"/>
            </p:cNvSpPr>
            <p:nvPr/>
          </p:nvSpPr>
          <p:spPr bwMode="auto">
            <a:xfrm flipH="1">
              <a:off x="4608" y="2037"/>
              <a:ext cx="7" cy="1563"/>
            </a:xfrm>
            <a:prstGeom prst="line">
              <a:avLst/>
            </a:prstGeom>
            <a:noFill/>
            <a:ln w="38100">
              <a:solidFill>
                <a:srgbClr val="00FF00"/>
              </a:solidFill>
              <a:round/>
              <a:headEnd/>
              <a:tailEnd/>
            </a:ln>
          </p:spPr>
          <p:txBody>
            <a:bodyPr/>
            <a:lstStyle/>
            <a:p>
              <a:endParaRPr lang="en-US"/>
            </a:p>
          </p:txBody>
        </p:sp>
        <p:sp>
          <p:nvSpPr>
            <p:cNvPr id="8217" name="Line 38"/>
            <p:cNvSpPr>
              <a:spLocks noChangeShapeType="1"/>
            </p:cNvSpPr>
            <p:nvPr/>
          </p:nvSpPr>
          <p:spPr bwMode="auto">
            <a:xfrm flipH="1" flipV="1">
              <a:off x="3521" y="2463"/>
              <a:ext cx="1855" cy="417"/>
            </a:xfrm>
            <a:prstGeom prst="line">
              <a:avLst/>
            </a:prstGeom>
            <a:noFill/>
            <a:ln w="38100">
              <a:solidFill>
                <a:srgbClr val="00FF00"/>
              </a:solidFill>
              <a:round/>
              <a:headEnd/>
              <a:tailEnd/>
            </a:ln>
          </p:spPr>
          <p:txBody>
            <a:bodyPr/>
            <a:lstStyle/>
            <a:p>
              <a:endParaRPr lang="en-US"/>
            </a:p>
          </p:txBody>
        </p:sp>
        <p:sp>
          <p:nvSpPr>
            <p:cNvPr id="8218" name="Line 39"/>
            <p:cNvSpPr>
              <a:spLocks noChangeShapeType="1"/>
            </p:cNvSpPr>
            <p:nvPr/>
          </p:nvSpPr>
          <p:spPr bwMode="auto">
            <a:xfrm flipH="1">
              <a:off x="3823" y="2880"/>
              <a:ext cx="1553" cy="85"/>
            </a:xfrm>
            <a:prstGeom prst="line">
              <a:avLst/>
            </a:prstGeom>
            <a:noFill/>
            <a:ln w="38100">
              <a:solidFill>
                <a:srgbClr val="00FF00"/>
              </a:solidFill>
              <a:round/>
              <a:headEnd/>
              <a:tailEnd/>
            </a:ln>
          </p:spPr>
          <p:txBody>
            <a:bodyPr/>
            <a:lstStyle/>
            <a:p>
              <a:endParaRPr lang="en-US"/>
            </a:p>
          </p:txBody>
        </p:sp>
        <p:sp>
          <p:nvSpPr>
            <p:cNvPr id="8219" name="Oval 40"/>
            <p:cNvSpPr>
              <a:spLocks noChangeArrowheads="1"/>
            </p:cNvSpPr>
            <p:nvPr/>
          </p:nvSpPr>
          <p:spPr bwMode="auto">
            <a:xfrm>
              <a:off x="3984" y="2208"/>
              <a:ext cx="377" cy="386"/>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8220" name="Rectangle 41"/>
            <p:cNvSpPr>
              <a:spLocks noChangeArrowheads="1"/>
            </p:cNvSpPr>
            <p:nvPr/>
          </p:nvSpPr>
          <p:spPr bwMode="auto">
            <a:xfrm>
              <a:off x="5328" y="2784"/>
              <a:ext cx="226" cy="19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21" name="AutoShape 42"/>
            <p:cNvSpPr>
              <a:spLocks noChangeArrowheads="1"/>
            </p:cNvSpPr>
            <p:nvPr/>
          </p:nvSpPr>
          <p:spPr bwMode="auto">
            <a:xfrm>
              <a:off x="4502" y="1921"/>
              <a:ext cx="226" cy="232"/>
            </a:xfrm>
            <a:prstGeom prst="parallelogram">
              <a:avLst>
                <a:gd name="adj" fmla="val 25000"/>
              </a:avLst>
            </a:prstGeom>
            <a:solidFill>
              <a:srgbClr val="00FF00"/>
            </a:solidFill>
            <a:ln w="9525">
              <a:solidFill>
                <a:schemeClr val="tx1"/>
              </a:solidFill>
              <a:miter lim="800000"/>
              <a:headEnd/>
              <a:tailEnd/>
            </a:ln>
          </p:spPr>
          <p:txBody>
            <a:bodyPr wrap="none" anchor="ctr"/>
            <a:lstStyle/>
            <a:p>
              <a:endParaRPr lang="en-US"/>
            </a:p>
          </p:txBody>
        </p:sp>
        <p:sp>
          <p:nvSpPr>
            <p:cNvPr id="8222" name="AutoShape 43"/>
            <p:cNvSpPr>
              <a:spLocks noChangeArrowheads="1"/>
            </p:cNvSpPr>
            <p:nvPr/>
          </p:nvSpPr>
          <p:spPr bwMode="auto">
            <a:xfrm>
              <a:off x="4464" y="3504"/>
              <a:ext cx="264" cy="232"/>
            </a:xfrm>
            <a:custGeom>
              <a:avLst/>
              <a:gdLst>
                <a:gd name="T0" fmla="*/ 3 w 21600"/>
                <a:gd name="T1" fmla="*/ 1 h 21600"/>
                <a:gd name="T2" fmla="*/ 2 w 21600"/>
                <a:gd name="T3" fmla="*/ 2 h 21600"/>
                <a:gd name="T4" fmla="*/ 0 w 21600"/>
                <a:gd name="T5" fmla="*/ 1 h 21600"/>
                <a:gd name="T6" fmla="*/ 2 w 21600"/>
                <a:gd name="T7" fmla="*/ 0 h 21600"/>
                <a:gd name="T8" fmla="*/ 0 60000 65536"/>
                <a:gd name="T9" fmla="*/ 0 60000 65536"/>
                <a:gd name="T10" fmla="*/ 0 60000 65536"/>
                <a:gd name="T11" fmla="*/ 0 60000 65536"/>
                <a:gd name="T12" fmla="*/ 4500 w 21600"/>
                <a:gd name="T13" fmla="*/ 4469 h 21600"/>
                <a:gd name="T14" fmla="*/ 17100 w 21600"/>
                <a:gd name="T15" fmla="*/ 1713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6600"/>
            </a:solidFill>
            <a:ln w="9525">
              <a:solidFill>
                <a:schemeClr val="tx1"/>
              </a:solidFill>
              <a:miter lim="800000"/>
              <a:headEnd/>
              <a:tailEnd/>
            </a:ln>
          </p:spPr>
          <p:txBody>
            <a:bodyPr wrap="none" anchor="ctr"/>
            <a:lstStyle/>
            <a:p>
              <a:endParaRPr lang="en-US"/>
            </a:p>
          </p:txBody>
        </p:sp>
        <p:sp>
          <p:nvSpPr>
            <p:cNvPr id="8223" name="AutoShape 44"/>
            <p:cNvSpPr>
              <a:spLocks noChangeArrowheads="1"/>
            </p:cNvSpPr>
            <p:nvPr/>
          </p:nvSpPr>
          <p:spPr bwMode="auto">
            <a:xfrm>
              <a:off x="3504" y="1200"/>
              <a:ext cx="264" cy="271"/>
            </a:xfrm>
            <a:prstGeom prst="plus">
              <a:avLst>
                <a:gd name="adj" fmla="val 25000"/>
              </a:avLst>
            </a:prstGeom>
            <a:solidFill>
              <a:srgbClr val="FF3399"/>
            </a:solidFill>
            <a:ln w="9525">
              <a:solidFill>
                <a:schemeClr val="tx1"/>
              </a:solidFill>
              <a:miter lim="800000"/>
              <a:headEnd/>
              <a:tailEnd/>
            </a:ln>
          </p:spPr>
          <p:txBody>
            <a:bodyPr wrap="none" anchor="ctr"/>
            <a:lstStyle/>
            <a:p>
              <a:endParaRPr lang="en-US"/>
            </a:p>
          </p:txBody>
        </p:sp>
        <p:sp>
          <p:nvSpPr>
            <p:cNvPr id="8224" name="AutoShape 45"/>
            <p:cNvSpPr>
              <a:spLocks noChangeArrowheads="1"/>
            </p:cNvSpPr>
            <p:nvPr/>
          </p:nvSpPr>
          <p:spPr bwMode="auto">
            <a:xfrm>
              <a:off x="3408" y="2308"/>
              <a:ext cx="226" cy="232"/>
            </a:xfrm>
            <a:prstGeom prst="triangle">
              <a:avLst>
                <a:gd name="adj" fmla="val 50000"/>
              </a:avLst>
            </a:prstGeom>
            <a:solidFill>
              <a:srgbClr val="0066FF"/>
            </a:solidFill>
            <a:ln w="9525">
              <a:solidFill>
                <a:schemeClr val="tx1"/>
              </a:solidFill>
              <a:miter lim="800000"/>
              <a:headEnd/>
              <a:tailEnd/>
            </a:ln>
          </p:spPr>
          <p:txBody>
            <a:bodyPr wrap="none" anchor="ctr"/>
            <a:lstStyle/>
            <a:p>
              <a:endParaRPr lang="en-US"/>
            </a:p>
          </p:txBody>
        </p:sp>
        <p:sp>
          <p:nvSpPr>
            <p:cNvPr id="8225" name="AutoShape 46"/>
            <p:cNvSpPr>
              <a:spLocks noChangeArrowheads="1"/>
            </p:cNvSpPr>
            <p:nvPr/>
          </p:nvSpPr>
          <p:spPr bwMode="auto">
            <a:xfrm>
              <a:off x="3710" y="2849"/>
              <a:ext cx="226" cy="232"/>
            </a:xfrm>
            <a:prstGeom prst="pentagon">
              <a:avLst/>
            </a:prstGeom>
            <a:solidFill>
              <a:srgbClr val="CC3300"/>
            </a:solidFill>
            <a:ln w="9525">
              <a:solidFill>
                <a:schemeClr val="tx1"/>
              </a:solidFill>
              <a:miter lim="800000"/>
              <a:headEnd/>
              <a:tailEnd/>
            </a:ln>
          </p:spPr>
          <p:txBody>
            <a:bodyPr wrap="none" anchor="ctr"/>
            <a:lstStyle/>
            <a:p>
              <a:endParaRPr lang="en-US"/>
            </a:p>
          </p:txBody>
        </p:sp>
        <p:sp>
          <p:nvSpPr>
            <p:cNvPr id="8226" name="Rectangle 47"/>
            <p:cNvSpPr>
              <a:spLocks noChangeArrowheads="1"/>
            </p:cNvSpPr>
            <p:nvPr/>
          </p:nvSpPr>
          <p:spPr bwMode="auto">
            <a:xfrm>
              <a:off x="3360" y="1632"/>
              <a:ext cx="1728" cy="1632"/>
            </a:xfrm>
            <a:prstGeom prst="rect">
              <a:avLst/>
            </a:prstGeom>
            <a:noFill/>
            <a:ln w="76200">
              <a:solidFill>
                <a:schemeClr val="tx1"/>
              </a:solidFill>
              <a:prstDash val="lgDashDot"/>
              <a:miter lim="800000"/>
              <a:headEnd/>
              <a:tailEnd/>
            </a:ln>
          </p:spPr>
          <p:txBody>
            <a:bodyPr wrap="none" anchor="ctr"/>
            <a:lstStyle/>
            <a:p>
              <a:endParaRPr lang="en-US"/>
            </a:p>
          </p:txBody>
        </p:sp>
        <p:sp>
          <p:nvSpPr>
            <p:cNvPr id="8227" name="Text Box 48"/>
            <p:cNvSpPr txBox="1">
              <a:spLocks noChangeArrowheads="1"/>
            </p:cNvSpPr>
            <p:nvPr/>
          </p:nvSpPr>
          <p:spPr bwMode="auto">
            <a:xfrm>
              <a:off x="3120" y="3408"/>
              <a:ext cx="1555" cy="748"/>
            </a:xfrm>
            <a:prstGeom prst="rect">
              <a:avLst/>
            </a:prstGeom>
            <a:noFill/>
            <a:ln w="9525">
              <a:noFill/>
              <a:miter lim="800000"/>
              <a:headEnd/>
              <a:tailEnd/>
            </a:ln>
          </p:spPr>
          <p:txBody>
            <a:bodyPr wrap="none">
              <a:spAutoFit/>
            </a:bodyPr>
            <a:lstStyle/>
            <a:p>
              <a:r>
                <a:rPr lang="en-US"/>
                <a:t>Community</a:t>
              </a:r>
            </a:p>
            <a:p>
              <a:r>
                <a:rPr lang="en-US"/>
                <a:t>Inside and Outside</a:t>
              </a:r>
            </a:p>
            <a:p>
              <a:r>
                <a:rPr lang="en-US"/>
                <a:t>The Classroom</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mtClean="0">
                <a:solidFill>
                  <a:schemeClr val="accent2"/>
                </a:solidFill>
              </a:rPr>
              <a:t>Learning Styles</a:t>
            </a:r>
          </a:p>
        </p:txBody>
      </p:sp>
      <p:sp>
        <p:nvSpPr>
          <p:cNvPr id="9219" name="Rectangle 3"/>
          <p:cNvSpPr>
            <a:spLocks noGrp="1" noChangeArrowheads="1"/>
          </p:cNvSpPr>
          <p:nvPr>
            <p:ph sz="half" idx="1"/>
          </p:nvPr>
        </p:nvSpPr>
        <p:spPr/>
        <p:txBody>
          <a:bodyPr/>
          <a:lstStyle/>
          <a:p>
            <a:r>
              <a:rPr lang="en-US" smtClean="0"/>
              <a:t>Instructor-Centered Presentation</a:t>
            </a:r>
          </a:p>
        </p:txBody>
      </p:sp>
      <p:sp>
        <p:nvSpPr>
          <p:cNvPr id="9220" name="Rectangle 4"/>
          <p:cNvSpPr>
            <a:spLocks noGrp="1" noChangeArrowheads="1"/>
          </p:cNvSpPr>
          <p:nvPr>
            <p:ph sz="half" idx="2"/>
          </p:nvPr>
        </p:nvSpPr>
        <p:spPr/>
        <p:txBody>
          <a:bodyPr/>
          <a:lstStyle/>
          <a:p>
            <a:r>
              <a:rPr lang="en-US" smtClean="0"/>
              <a:t>Community-Centered Presentation</a:t>
            </a:r>
          </a:p>
        </p:txBody>
      </p:sp>
      <p:sp>
        <p:nvSpPr>
          <p:cNvPr id="9221" name="Line 5"/>
          <p:cNvSpPr>
            <a:spLocks noChangeShapeType="1"/>
          </p:cNvSpPr>
          <p:nvPr/>
        </p:nvSpPr>
        <p:spPr bwMode="auto">
          <a:xfrm flipH="1">
            <a:off x="1143000" y="3768725"/>
            <a:ext cx="762000" cy="304800"/>
          </a:xfrm>
          <a:prstGeom prst="line">
            <a:avLst/>
          </a:prstGeom>
          <a:noFill/>
          <a:ln w="38100">
            <a:solidFill>
              <a:srgbClr val="00FF00"/>
            </a:solidFill>
            <a:round/>
            <a:headEnd/>
            <a:tailEnd/>
          </a:ln>
        </p:spPr>
        <p:txBody>
          <a:bodyPr/>
          <a:lstStyle/>
          <a:p>
            <a:endParaRPr lang="en-US"/>
          </a:p>
        </p:txBody>
      </p:sp>
      <p:sp>
        <p:nvSpPr>
          <p:cNvPr id="9222" name="Line 6"/>
          <p:cNvSpPr>
            <a:spLocks noChangeShapeType="1"/>
          </p:cNvSpPr>
          <p:nvPr/>
        </p:nvSpPr>
        <p:spPr bwMode="auto">
          <a:xfrm flipH="1">
            <a:off x="1524000" y="3616325"/>
            <a:ext cx="609600" cy="990600"/>
          </a:xfrm>
          <a:prstGeom prst="line">
            <a:avLst/>
          </a:prstGeom>
          <a:noFill/>
          <a:ln w="38100">
            <a:solidFill>
              <a:srgbClr val="00FF00"/>
            </a:solidFill>
            <a:round/>
            <a:headEnd/>
            <a:tailEnd/>
          </a:ln>
        </p:spPr>
        <p:txBody>
          <a:bodyPr/>
          <a:lstStyle/>
          <a:p>
            <a:endParaRPr lang="en-US"/>
          </a:p>
        </p:txBody>
      </p:sp>
      <p:sp>
        <p:nvSpPr>
          <p:cNvPr id="9223" name="Line 7"/>
          <p:cNvSpPr>
            <a:spLocks noChangeShapeType="1"/>
          </p:cNvSpPr>
          <p:nvPr/>
        </p:nvSpPr>
        <p:spPr bwMode="auto">
          <a:xfrm flipH="1">
            <a:off x="1981200" y="3692525"/>
            <a:ext cx="152400" cy="1828800"/>
          </a:xfrm>
          <a:prstGeom prst="line">
            <a:avLst/>
          </a:prstGeom>
          <a:noFill/>
          <a:ln w="38100">
            <a:solidFill>
              <a:srgbClr val="00FF00"/>
            </a:solidFill>
            <a:round/>
            <a:headEnd/>
            <a:tailEnd/>
          </a:ln>
        </p:spPr>
        <p:txBody>
          <a:bodyPr/>
          <a:lstStyle/>
          <a:p>
            <a:endParaRPr lang="en-US"/>
          </a:p>
        </p:txBody>
      </p:sp>
      <p:sp>
        <p:nvSpPr>
          <p:cNvPr id="9224" name="Line 8"/>
          <p:cNvSpPr>
            <a:spLocks noChangeShapeType="1"/>
          </p:cNvSpPr>
          <p:nvPr/>
        </p:nvSpPr>
        <p:spPr bwMode="auto">
          <a:xfrm>
            <a:off x="2286000" y="3692525"/>
            <a:ext cx="304800" cy="990600"/>
          </a:xfrm>
          <a:prstGeom prst="line">
            <a:avLst/>
          </a:prstGeom>
          <a:noFill/>
          <a:ln w="38100">
            <a:solidFill>
              <a:srgbClr val="00FF00"/>
            </a:solidFill>
            <a:round/>
            <a:headEnd/>
            <a:tailEnd/>
          </a:ln>
        </p:spPr>
        <p:txBody>
          <a:bodyPr/>
          <a:lstStyle/>
          <a:p>
            <a:endParaRPr lang="en-US"/>
          </a:p>
        </p:txBody>
      </p:sp>
      <p:sp>
        <p:nvSpPr>
          <p:cNvPr id="9225" name="Line 9"/>
          <p:cNvSpPr>
            <a:spLocks noChangeShapeType="1"/>
          </p:cNvSpPr>
          <p:nvPr/>
        </p:nvSpPr>
        <p:spPr bwMode="auto">
          <a:xfrm>
            <a:off x="2362200" y="3616325"/>
            <a:ext cx="1447800" cy="1828800"/>
          </a:xfrm>
          <a:prstGeom prst="line">
            <a:avLst/>
          </a:prstGeom>
          <a:noFill/>
          <a:ln w="38100">
            <a:solidFill>
              <a:srgbClr val="00FF00"/>
            </a:solidFill>
            <a:round/>
            <a:headEnd/>
            <a:tailEnd/>
          </a:ln>
        </p:spPr>
        <p:txBody>
          <a:bodyPr/>
          <a:lstStyle/>
          <a:p>
            <a:endParaRPr lang="en-US"/>
          </a:p>
        </p:txBody>
      </p:sp>
      <p:sp>
        <p:nvSpPr>
          <p:cNvPr id="9226" name="Line 10"/>
          <p:cNvSpPr>
            <a:spLocks noChangeShapeType="1"/>
          </p:cNvSpPr>
          <p:nvPr/>
        </p:nvSpPr>
        <p:spPr bwMode="auto">
          <a:xfrm>
            <a:off x="2286000" y="3540125"/>
            <a:ext cx="1295400" cy="609600"/>
          </a:xfrm>
          <a:prstGeom prst="line">
            <a:avLst/>
          </a:prstGeom>
          <a:noFill/>
          <a:ln w="38100">
            <a:solidFill>
              <a:srgbClr val="00FF00"/>
            </a:solidFill>
            <a:round/>
            <a:headEnd/>
            <a:tailEnd/>
          </a:ln>
        </p:spPr>
        <p:txBody>
          <a:bodyPr/>
          <a:lstStyle/>
          <a:p>
            <a:endParaRPr lang="en-US"/>
          </a:p>
        </p:txBody>
      </p:sp>
      <p:sp>
        <p:nvSpPr>
          <p:cNvPr id="9227" name="Oval 11"/>
          <p:cNvSpPr>
            <a:spLocks noChangeArrowheads="1"/>
          </p:cNvSpPr>
          <p:nvPr/>
        </p:nvSpPr>
        <p:spPr bwMode="auto">
          <a:xfrm>
            <a:off x="1752600" y="3311525"/>
            <a:ext cx="762000" cy="762000"/>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9228" name="Rectangle 12"/>
          <p:cNvSpPr>
            <a:spLocks noChangeArrowheads="1"/>
          </p:cNvSpPr>
          <p:nvPr/>
        </p:nvSpPr>
        <p:spPr bwMode="auto">
          <a:xfrm>
            <a:off x="1295400" y="44545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29" name="Rectangle 13"/>
          <p:cNvSpPr>
            <a:spLocks noChangeArrowheads="1"/>
          </p:cNvSpPr>
          <p:nvPr/>
        </p:nvSpPr>
        <p:spPr bwMode="auto">
          <a:xfrm>
            <a:off x="762000" y="39211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0" name="Rectangle 14"/>
          <p:cNvSpPr>
            <a:spLocks noChangeArrowheads="1"/>
          </p:cNvSpPr>
          <p:nvPr/>
        </p:nvSpPr>
        <p:spPr bwMode="auto">
          <a:xfrm>
            <a:off x="1752600" y="52927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1" name="Rectangle 15"/>
          <p:cNvSpPr>
            <a:spLocks noChangeArrowheads="1"/>
          </p:cNvSpPr>
          <p:nvPr/>
        </p:nvSpPr>
        <p:spPr bwMode="auto">
          <a:xfrm>
            <a:off x="2362200" y="45307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2" name="Rectangle 16"/>
          <p:cNvSpPr>
            <a:spLocks noChangeArrowheads="1"/>
          </p:cNvSpPr>
          <p:nvPr/>
        </p:nvSpPr>
        <p:spPr bwMode="auto">
          <a:xfrm>
            <a:off x="3581400" y="52165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3" name="Rectangle 17"/>
          <p:cNvSpPr>
            <a:spLocks noChangeArrowheads="1"/>
          </p:cNvSpPr>
          <p:nvPr/>
        </p:nvSpPr>
        <p:spPr bwMode="auto">
          <a:xfrm>
            <a:off x="3352800" y="39211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4" name="Text Box 18"/>
          <p:cNvSpPr txBox="1">
            <a:spLocks noChangeArrowheads="1"/>
          </p:cNvSpPr>
          <p:nvPr/>
        </p:nvSpPr>
        <p:spPr bwMode="auto">
          <a:xfrm>
            <a:off x="609600" y="5445125"/>
            <a:ext cx="1114425" cy="457200"/>
          </a:xfrm>
          <a:prstGeom prst="rect">
            <a:avLst/>
          </a:prstGeom>
          <a:noFill/>
          <a:ln w="9525">
            <a:noFill/>
            <a:miter lim="800000"/>
            <a:headEnd/>
            <a:tailEnd/>
          </a:ln>
        </p:spPr>
        <p:txBody>
          <a:bodyPr wrap="none">
            <a:spAutoFit/>
          </a:bodyPr>
          <a:lstStyle/>
          <a:p>
            <a:r>
              <a:rPr lang="en-US">
                <a:solidFill>
                  <a:schemeClr val="tx2"/>
                </a:solidFill>
              </a:rPr>
              <a:t>Student</a:t>
            </a:r>
          </a:p>
        </p:txBody>
      </p:sp>
      <p:sp>
        <p:nvSpPr>
          <p:cNvPr id="9235" name="Text Box 19"/>
          <p:cNvSpPr txBox="1">
            <a:spLocks noChangeArrowheads="1"/>
          </p:cNvSpPr>
          <p:nvPr/>
        </p:nvSpPr>
        <p:spPr bwMode="auto">
          <a:xfrm>
            <a:off x="533400" y="3124200"/>
            <a:ext cx="1444625" cy="457200"/>
          </a:xfrm>
          <a:prstGeom prst="rect">
            <a:avLst/>
          </a:prstGeom>
          <a:noFill/>
          <a:ln w="9525">
            <a:noFill/>
            <a:miter lim="800000"/>
            <a:headEnd/>
            <a:tailEnd/>
          </a:ln>
        </p:spPr>
        <p:txBody>
          <a:bodyPr wrap="none">
            <a:spAutoFit/>
          </a:bodyPr>
          <a:lstStyle/>
          <a:p>
            <a:r>
              <a:rPr lang="en-US">
                <a:solidFill>
                  <a:srgbClr val="FF3300"/>
                </a:solidFill>
              </a:rPr>
              <a:t>Instructor </a:t>
            </a:r>
          </a:p>
        </p:txBody>
      </p:sp>
      <p:grpSp>
        <p:nvGrpSpPr>
          <p:cNvPr id="9236" name="Group 20"/>
          <p:cNvGrpSpPr>
            <a:grpSpLocks/>
          </p:cNvGrpSpPr>
          <p:nvPr/>
        </p:nvGrpSpPr>
        <p:grpSpPr bwMode="auto">
          <a:xfrm>
            <a:off x="5105400" y="3276600"/>
            <a:ext cx="3200400" cy="2743200"/>
            <a:chOff x="3216" y="2064"/>
            <a:chExt cx="2016" cy="1728"/>
          </a:xfrm>
        </p:grpSpPr>
        <p:sp>
          <p:nvSpPr>
            <p:cNvPr id="9238" name="Line 21"/>
            <p:cNvSpPr>
              <a:spLocks noChangeShapeType="1"/>
            </p:cNvSpPr>
            <p:nvPr/>
          </p:nvSpPr>
          <p:spPr bwMode="auto">
            <a:xfrm>
              <a:off x="3792" y="2208"/>
              <a:ext cx="960" cy="240"/>
            </a:xfrm>
            <a:prstGeom prst="line">
              <a:avLst/>
            </a:prstGeom>
            <a:noFill/>
            <a:ln w="38100">
              <a:solidFill>
                <a:srgbClr val="00FF00"/>
              </a:solidFill>
              <a:round/>
              <a:headEnd/>
              <a:tailEnd/>
            </a:ln>
          </p:spPr>
          <p:txBody>
            <a:bodyPr/>
            <a:lstStyle/>
            <a:p>
              <a:endParaRPr lang="en-US"/>
            </a:p>
          </p:txBody>
        </p:sp>
        <p:sp>
          <p:nvSpPr>
            <p:cNvPr id="9239" name="Line 22"/>
            <p:cNvSpPr>
              <a:spLocks noChangeShapeType="1"/>
            </p:cNvSpPr>
            <p:nvPr/>
          </p:nvSpPr>
          <p:spPr bwMode="auto">
            <a:xfrm>
              <a:off x="4752" y="2496"/>
              <a:ext cx="336" cy="720"/>
            </a:xfrm>
            <a:prstGeom prst="line">
              <a:avLst/>
            </a:prstGeom>
            <a:noFill/>
            <a:ln w="38100">
              <a:solidFill>
                <a:srgbClr val="00FF00"/>
              </a:solidFill>
              <a:round/>
              <a:headEnd/>
              <a:tailEnd/>
            </a:ln>
          </p:spPr>
          <p:txBody>
            <a:bodyPr/>
            <a:lstStyle/>
            <a:p>
              <a:endParaRPr lang="en-US"/>
            </a:p>
          </p:txBody>
        </p:sp>
        <p:sp>
          <p:nvSpPr>
            <p:cNvPr id="9240" name="Line 23"/>
            <p:cNvSpPr>
              <a:spLocks noChangeShapeType="1"/>
            </p:cNvSpPr>
            <p:nvPr/>
          </p:nvSpPr>
          <p:spPr bwMode="auto">
            <a:xfrm flipH="1">
              <a:off x="4368" y="3216"/>
              <a:ext cx="720" cy="432"/>
            </a:xfrm>
            <a:prstGeom prst="line">
              <a:avLst/>
            </a:prstGeom>
            <a:noFill/>
            <a:ln w="38100">
              <a:solidFill>
                <a:srgbClr val="00FF00"/>
              </a:solidFill>
              <a:round/>
              <a:headEnd/>
              <a:tailEnd/>
            </a:ln>
          </p:spPr>
          <p:txBody>
            <a:bodyPr/>
            <a:lstStyle/>
            <a:p>
              <a:endParaRPr lang="en-US"/>
            </a:p>
          </p:txBody>
        </p:sp>
        <p:sp>
          <p:nvSpPr>
            <p:cNvPr id="9241" name="Line 24"/>
            <p:cNvSpPr>
              <a:spLocks noChangeShapeType="1"/>
            </p:cNvSpPr>
            <p:nvPr/>
          </p:nvSpPr>
          <p:spPr bwMode="auto">
            <a:xfrm flipH="1" flipV="1">
              <a:off x="3744" y="3600"/>
              <a:ext cx="672" cy="48"/>
            </a:xfrm>
            <a:prstGeom prst="line">
              <a:avLst/>
            </a:prstGeom>
            <a:noFill/>
            <a:ln w="38100">
              <a:solidFill>
                <a:srgbClr val="00FF00"/>
              </a:solidFill>
              <a:round/>
              <a:headEnd/>
              <a:tailEnd/>
            </a:ln>
          </p:spPr>
          <p:txBody>
            <a:bodyPr/>
            <a:lstStyle/>
            <a:p>
              <a:endParaRPr lang="en-US"/>
            </a:p>
          </p:txBody>
        </p:sp>
        <p:sp>
          <p:nvSpPr>
            <p:cNvPr id="9242" name="Line 25"/>
            <p:cNvSpPr>
              <a:spLocks noChangeShapeType="1"/>
            </p:cNvSpPr>
            <p:nvPr/>
          </p:nvSpPr>
          <p:spPr bwMode="auto">
            <a:xfrm flipH="1" flipV="1">
              <a:off x="3360" y="2976"/>
              <a:ext cx="384" cy="672"/>
            </a:xfrm>
            <a:prstGeom prst="line">
              <a:avLst/>
            </a:prstGeom>
            <a:noFill/>
            <a:ln w="38100">
              <a:solidFill>
                <a:srgbClr val="00FF00"/>
              </a:solidFill>
              <a:round/>
              <a:headEnd/>
              <a:tailEnd/>
            </a:ln>
          </p:spPr>
          <p:txBody>
            <a:bodyPr/>
            <a:lstStyle/>
            <a:p>
              <a:endParaRPr lang="en-US"/>
            </a:p>
          </p:txBody>
        </p:sp>
        <p:sp>
          <p:nvSpPr>
            <p:cNvPr id="9243" name="Line 26"/>
            <p:cNvSpPr>
              <a:spLocks noChangeShapeType="1"/>
            </p:cNvSpPr>
            <p:nvPr/>
          </p:nvSpPr>
          <p:spPr bwMode="auto">
            <a:xfrm flipV="1">
              <a:off x="3360" y="2208"/>
              <a:ext cx="432" cy="768"/>
            </a:xfrm>
            <a:prstGeom prst="line">
              <a:avLst/>
            </a:prstGeom>
            <a:noFill/>
            <a:ln w="38100">
              <a:solidFill>
                <a:srgbClr val="00FF00"/>
              </a:solidFill>
              <a:round/>
              <a:headEnd/>
              <a:tailEnd/>
            </a:ln>
          </p:spPr>
          <p:txBody>
            <a:bodyPr/>
            <a:lstStyle/>
            <a:p>
              <a:endParaRPr lang="en-US"/>
            </a:p>
          </p:txBody>
        </p:sp>
        <p:sp>
          <p:nvSpPr>
            <p:cNvPr id="9244" name="Line 27"/>
            <p:cNvSpPr>
              <a:spLocks noChangeShapeType="1"/>
            </p:cNvSpPr>
            <p:nvPr/>
          </p:nvSpPr>
          <p:spPr bwMode="auto">
            <a:xfrm>
              <a:off x="3792" y="2208"/>
              <a:ext cx="384" cy="672"/>
            </a:xfrm>
            <a:prstGeom prst="line">
              <a:avLst/>
            </a:prstGeom>
            <a:noFill/>
            <a:ln w="38100">
              <a:solidFill>
                <a:srgbClr val="00FF00"/>
              </a:solidFill>
              <a:round/>
              <a:headEnd/>
              <a:tailEnd/>
            </a:ln>
          </p:spPr>
          <p:txBody>
            <a:bodyPr/>
            <a:lstStyle/>
            <a:p>
              <a:endParaRPr lang="en-US"/>
            </a:p>
          </p:txBody>
        </p:sp>
        <p:sp>
          <p:nvSpPr>
            <p:cNvPr id="9245" name="Line 28"/>
            <p:cNvSpPr>
              <a:spLocks noChangeShapeType="1"/>
            </p:cNvSpPr>
            <p:nvPr/>
          </p:nvSpPr>
          <p:spPr bwMode="auto">
            <a:xfrm flipH="1">
              <a:off x="4176" y="2496"/>
              <a:ext cx="576" cy="384"/>
            </a:xfrm>
            <a:prstGeom prst="line">
              <a:avLst/>
            </a:prstGeom>
            <a:noFill/>
            <a:ln w="38100">
              <a:solidFill>
                <a:srgbClr val="00FF00"/>
              </a:solidFill>
              <a:round/>
              <a:headEnd/>
              <a:tailEnd/>
            </a:ln>
          </p:spPr>
          <p:txBody>
            <a:bodyPr/>
            <a:lstStyle/>
            <a:p>
              <a:endParaRPr lang="en-US"/>
            </a:p>
          </p:txBody>
        </p:sp>
        <p:sp>
          <p:nvSpPr>
            <p:cNvPr id="9246" name="Line 29"/>
            <p:cNvSpPr>
              <a:spLocks noChangeShapeType="1"/>
            </p:cNvSpPr>
            <p:nvPr/>
          </p:nvSpPr>
          <p:spPr bwMode="auto">
            <a:xfrm flipH="1" flipV="1">
              <a:off x="4224" y="2928"/>
              <a:ext cx="864" cy="288"/>
            </a:xfrm>
            <a:prstGeom prst="line">
              <a:avLst/>
            </a:prstGeom>
            <a:noFill/>
            <a:ln w="38100">
              <a:solidFill>
                <a:srgbClr val="00FF00"/>
              </a:solidFill>
              <a:round/>
              <a:headEnd/>
              <a:tailEnd/>
            </a:ln>
          </p:spPr>
          <p:txBody>
            <a:bodyPr/>
            <a:lstStyle/>
            <a:p>
              <a:endParaRPr lang="en-US"/>
            </a:p>
          </p:txBody>
        </p:sp>
        <p:sp>
          <p:nvSpPr>
            <p:cNvPr id="9247" name="Line 30"/>
            <p:cNvSpPr>
              <a:spLocks noChangeShapeType="1"/>
            </p:cNvSpPr>
            <p:nvPr/>
          </p:nvSpPr>
          <p:spPr bwMode="auto">
            <a:xfrm>
              <a:off x="4224" y="2928"/>
              <a:ext cx="192" cy="720"/>
            </a:xfrm>
            <a:prstGeom prst="line">
              <a:avLst/>
            </a:prstGeom>
            <a:noFill/>
            <a:ln w="38100">
              <a:solidFill>
                <a:srgbClr val="00FF00"/>
              </a:solidFill>
              <a:round/>
              <a:headEnd/>
              <a:tailEnd/>
            </a:ln>
          </p:spPr>
          <p:txBody>
            <a:bodyPr/>
            <a:lstStyle/>
            <a:p>
              <a:endParaRPr lang="en-US"/>
            </a:p>
          </p:txBody>
        </p:sp>
        <p:sp>
          <p:nvSpPr>
            <p:cNvPr id="9248" name="Line 31"/>
            <p:cNvSpPr>
              <a:spLocks noChangeShapeType="1"/>
            </p:cNvSpPr>
            <p:nvPr/>
          </p:nvSpPr>
          <p:spPr bwMode="auto">
            <a:xfrm flipH="1">
              <a:off x="3744" y="2928"/>
              <a:ext cx="432" cy="672"/>
            </a:xfrm>
            <a:prstGeom prst="line">
              <a:avLst/>
            </a:prstGeom>
            <a:noFill/>
            <a:ln w="38100">
              <a:solidFill>
                <a:srgbClr val="00FF00"/>
              </a:solidFill>
              <a:round/>
              <a:headEnd/>
              <a:tailEnd/>
            </a:ln>
          </p:spPr>
          <p:txBody>
            <a:bodyPr/>
            <a:lstStyle/>
            <a:p>
              <a:endParaRPr lang="en-US"/>
            </a:p>
          </p:txBody>
        </p:sp>
        <p:sp>
          <p:nvSpPr>
            <p:cNvPr id="9249" name="Line 32"/>
            <p:cNvSpPr>
              <a:spLocks noChangeShapeType="1"/>
            </p:cNvSpPr>
            <p:nvPr/>
          </p:nvSpPr>
          <p:spPr bwMode="auto">
            <a:xfrm flipH="1">
              <a:off x="3360" y="2928"/>
              <a:ext cx="816" cy="48"/>
            </a:xfrm>
            <a:prstGeom prst="line">
              <a:avLst/>
            </a:prstGeom>
            <a:noFill/>
            <a:ln w="38100">
              <a:solidFill>
                <a:srgbClr val="00FF00"/>
              </a:solidFill>
              <a:round/>
              <a:headEnd/>
              <a:tailEnd/>
            </a:ln>
          </p:spPr>
          <p:txBody>
            <a:bodyPr/>
            <a:lstStyle/>
            <a:p>
              <a:endParaRPr lang="en-US"/>
            </a:p>
          </p:txBody>
        </p:sp>
        <p:sp>
          <p:nvSpPr>
            <p:cNvPr id="9250" name="Line 33"/>
            <p:cNvSpPr>
              <a:spLocks noChangeShapeType="1"/>
            </p:cNvSpPr>
            <p:nvPr/>
          </p:nvSpPr>
          <p:spPr bwMode="auto">
            <a:xfrm flipH="1">
              <a:off x="3744" y="2208"/>
              <a:ext cx="48" cy="1344"/>
            </a:xfrm>
            <a:prstGeom prst="line">
              <a:avLst/>
            </a:prstGeom>
            <a:noFill/>
            <a:ln w="38100">
              <a:solidFill>
                <a:srgbClr val="00FF00"/>
              </a:solidFill>
              <a:round/>
              <a:headEnd/>
              <a:tailEnd/>
            </a:ln>
          </p:spPr>
          <p:txBody>
            <a:bodyPr/>
            <a:lstStyle/>
            <a:p>
              <a:endParaRPr lang="en-US"/>
            </a:p>
          </p:txBody>
        </p:sp>
        <p:sp>
          <p:nvSpPr>
            <p:cNvPr id="9251" name="Line 34"/>
            <p:cNvSpPr>
              <a:spLocks noChangeShapeType="1"/>
            </p:cNvSpPr>
            <p:nvPr/>
          </p:nvSpPr>
          <p:spPr bwMode="auto">
            <a:xfrm>
              <a:off x="3792" y="2256"/>
              <a:ext cx="624" cy="1344"/>
            </a:xfrm>
            <a:prstGeom prst="line">
              <a:avLst/>
            </a:prstGeom>
            <a:noFill/>
            <a:ln w="38100">
              <a:solidFill>
                <a:srgbClr val="00FF00"/>
              </a:solidFill>
              <a:round/>
              <a:headEnd/>
              <a:tailEnd/>
            </a:ln>
          </p:spPr>
          <p:txBody>
            <a:bodyPr/>
            <a:lstStyle/>
            <a:p>
              <a:endParaRPr lang="en-US"/>
            </a:p>
          </p:txBody>
        </p:sp>
        <p:sp>
          <p:nvSpPr>
            <p:cNvPr id="9252" name="Line 35"/>
            <p:cNvSpPr>
              <a:spLocks noChangeShapeType="1"/>
            </p:cNvSpPr>
            <p:nvPr/>
          </p:nvSpPr>
          <p:spPr bwMode="auto">
            <a:xfrm>
              <a:off x="3792" y="2256"/>
              <a:ext cx="1296" cy="960"/>
            </a:xfrm>
            <a:prstGeom prst="line">
              <a:avLst/>
            </a:prstGeom>
            <a:noFill/>
            <a:ln w="38100">
              <a:solidFill>
                <a:srgbClr val="00FF00"/>
              </a:solidFill>
              <a:round/>
              <a:headEnd/>
              <a:tailEnd/>
            </a:ln>
          </p:spPr>
          <p:txBody>
            <a:bodyPr/>
            <a:lstStyle/>
            <a:p>
              <a:endParaRPr lang="en-US"/>
            </a:p>
          </p:txBody>
        </p:sp>
        <p:sp>
          <p:nvSpPr>
            <p:cNvPr id="9253" name="Line 36"/>
            <p:cNvSpPr>
              <a:spLocks noChangeShapeType="1"/>
            </p:cNvSpPr>
            <p:nvPr/>
          </p:nvSpPr>
          <p:spPr bwMode="auto">
            <a:xfrm flipH="1">
              <a:off x="3360" y="2448"/>
              <a:ext cx="1392" cy="528"/>
            </a:xfrm>
            <a:prstGeom prst="line">
              <a:avLst/>
            </a:prstGeom>
            <a:noFill/>
            <a:ln w="38100">
              <a:solidFill>
                <a:srgbClr val="00FF00"/>
              </a:solidFill>
              <a:round/>
              <a:headEnd/>
              <a:tailEnd/>
            </a:ln>
          </p:spPr>
          <p:txBody>
            <a:bodyPr/>
            <a:lstStyle/>
            <a:p>
              <a:endParaRPr lang="en-US"/>
            </a:p>
          </p:txBody>
        </p:sp>
        <p:sp>
          <p:nvSpPr>
            <p:cNvPr id="9254" name="Line 37"/>
            <p:cNvSpPr>
              <a:spLocks noChangeShapeType="1"/>
            </p:cNvSpPr>
            <p:nvPr/>
          </p:nvSpPr>
          <p:spPr bwMode="auto">
            <a:xfrm flipH="1">
              <a:off x="3744" y="2448"/>
              <a:ext cx="1008" cy="1152"/>
            </a:xfrm>
            <a:prstGeom prst="line">
              <a:avLst/>
            </a:prstGeom>
            <a:noFill/>
            <a:ln w="38100">
              <a:solidFill>
                <a:srgbClr val="00FF00"/>
              </a:solidFill>
              <a:round/>
              <a:headEnd/>
              <a:tailEnd/>
            </a:ln>
          </p:spPr>
          <p:txBody>
            <a:bodyPr/>
            <a:lstStyle/>
            <a:p>
              <a:endParaRPr lang="en-US"/>
            </a:p>
          </p:txBody>
        </p:sp>
        <p:sp>
          <p:nvSpPr>
            <p:cNvPr id="9255" name="Line 38"/>
            <p:cNvSpPr>
              <a:spLocks noChangeShapeType="1"/>
            </p:cNvSpPr>
            <p:nvPr/>
          </p:nvSpPr>
          <p:spPr bwMode="auto">
            <a:xfrm flipH="1">
              <a:off x="4416" y="2448"/>
              <a:ext cx="336" cy="1248"/>
            </a:xfrm>
            <a:prstGeom prst="line">
              <a:avLst/>
            </a:prstGeom>
            <a:noFill/>
            <a:ln w="38100">
              <a:solidFill>
                <a:srgbClr val="00FF00"/>
              </a:solidFill>
              <a:round/>
              <a:headEnd/>
              <a:tailEnd/>
            </a:ln>
          </p:spPr>
          <p:txBody>
            <a:bodyPr/>
            <a:lstStyle/>
            <a:p>
              <a:endParaRPr lang="en-US"/>
            </a:p>
          </p:txBody>
        </p:sp>
        <p:sp>
          <p:nvSpPr>
            <p:cNvPr id="9256" name="Line 39"/>
            <p:cNvSpPr>
              <a:spLocks noChangeShapeType="1"/>
            </p:cNvSpPr>
            <p:nvPr/>
          </p:nvSpPr>
          <p:spPr bwMode="auto">
            <a:xfrm flipH="1" flipV="1">
              <a:off x="3360" y="2976"/>
              <a:ext cx="1728" cy="240"/>
            </a:xfrm>
            <a:prstGeom prst="line">
              <a:avLst/>
            </a:prstGeom>
            <a:noFill/>
            <a:ln w="38100">
              <a:solidFill>
                <a:srgbClr val="00FF00"/>
              </a:solidFill>
              <a:round/>
              <a:headEnd/>
              <a:tailEnd/>
            </a:ln>
          </p:spPr>
          <p:txBody>
            <a:bodyPr/>
            <a:lstStyle/>
            <a:p>
              <a:endParaRPr lang="en-US"/>
            </a:p>
          </p:txBody>
        </p:sp>
        <p:sp>
          <p:nvSpPr>
            <p:cNvPr id="9257" name="Line 40"/>
            <p:cNvSpPr>
              <a:spLocks noChangeShapeType="1"/>
            </p:cNvSpPr>
            <p:nvPr/>
          </p:nvSpPr>
          <p:spPr bwMode="auto">
            <a:xfrm flipH="1">
              <a:off x="3744" y="3216"/>
              <a:ext cx="1344" cy="384"/>
            </a:xfrm>
            <a:prstGeom prst="line">
              <a:avLst/>
            </a:prstGeom>
            <a:noFill/>
            <a:ln w="38100">
              <a:solidFill>
                <a:srgbClr val="00FF00"/>
              </a:solidFill>
              <a:round/>
              <a:headEnd/>
              <a:tailEnd/>
            </a:ln>
          </p:spPr>
          <p:txBody>
            <a:bodyPr/>
            <a:lstStyle/>
            <a:p>
              <a:endParaRPr lang="en-US"/>
            </a:p>
          </p:txBody>
        </p:sp>
        <p:sp>
          <p:nvSpPr>
            <p:cNvPr id="9258" name="Oval 41"/>
            <p:cNvSpPr>
              <a:spLocks noChangeArrowheads="1"/>
            </p:cNvSpPr>
            <p:nvPr/>
          </p:nvSpPr>
          <p:spPr bwMode="auto">
            <a:xfrm>
              <a:off x="3936" y="2688"/>
              <a:ext cx="480" cy="480"/>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9259" name="Rectangle 42"/>
            <p:cNvSpPr>
              <a:spLocks noChangeArrowheads="1"/>
            </p:cNvSpPr>
            <p:nvPr/>
          </p:nvSpPr>
          <p:spPr bwMode="auto">
            <a:xfrm>
              <a:off x="4944" y="3120"/>
              <a:ext cx="288" cy="24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60" name="AutoShape 43"/>
            <p:cNvSpPr>
              <a:spLocks noChangeArrowheads="1"/>
            </p:cNvSpPr>
            <p:nvPr/>
          </p:nvSpPr>
          <p:spPr bwMode="auto">
            <a:xfrm>
              <a:off x="4608" y="2304"/>
              <a:ext cx="288" cy="288"/>
            </a:xfrm>
            <a:prstGeom prst="parallelogram">
              <a:avLst>
                <a:gd name="adj" fmla="val 25000"/>
              </a:avLst>
            </a:prstGeom>
            <a:solidFill>
              <a:srgbClr val="00FF00"/>
            </a:solidFill>
            <a:ln w="9525">
              <a:solidFill>
                <a:schemeClr val="tx1"/>
              </a:solidFill>
              <a:miter lim="800000"/>
              <a:headEnd/>
              <a:tailEnd/>
            </a:ln>
          </p:spPr>
          <p:txBody>
            <a:bodyPr wrap="none" anchor="ctr"/>
            <a:lstStyle/>
            <a:p>
              <a:endParaRPr lang="en-US"/>
            </a:p>
          </p:txBody>
        </p:sp>
        <p:sp>
          <p:nvSpPr>
            <p:cNvPr id="9261" name="AutoShape 44"/>
            <p:cNvSpPr>
              <a:spLocks noChangeArrowheads="1"/>
            </p:cNvSpPr>
            <p:nvPr/>
          </p:nvSpPr>
          <p:spPr bwMode="auto">
            <a:xfrm>
              <a:off x="4224" y="3504"/>
              <a:ext cx="336" cy="288"/>
            </a:xfrm>
            <a:custGeom>
              <a:avLst/>
              <a:gdLst>
                <a:gd name="T0" fmla="*/ 5 w 21600"/>
                <a:gd name="T1" fmla="*/ 2 h 21600"/>
                <a:gd name="T2" fmla="*/ 3 w 21600"/>
                <a:gd name="T3" fmla="*/ 4 h 21600"/>
                <a:gd name="T4" fmla="*/ 1 w 21600"/>
                <a:gd name="T5" fmla="*/ 2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6600"/>
            </a:solidFill>
            <a:ln w="9525">
              <a:solidFill>
                <a:schemeClr val="tx1"/>
              </a:solidFill>
              <a:miter lim="800000"/>
              <a:headEnd/>
              <a:tailEnd/>
            </a:ln>
          </p:spPr>
          <p:txBody>
            <a:bodyPr wrap="none" anchor="ctr"/>
            <a:lstStyle/>
            <a:p>
              <a:endParaRPr lang="en-US"/>
            </a:p>
          </p:txBody>
        </p:sp>
        <p:sp>
          <p:nvSpPr>
            <p:cNvPr id="9262" name="AutoShape 45"/>
            <p:cNvSpPr>
              <a:spLocks noChangeArrowheads="1"/>
            </p:cNvSpPr>
            <p:nvPr/>
          </p:nvSpPr>
          <p:spPr bwMode="auto">
            <a:xfrm>
              <a:off x="3648" y="2064"/>
              <a:ext cx="336" cy="336"/>
            </a:xfrm>
            <a:prstGeom prst="plus">
              <a:avLst>
                <a:gd name="adj" fmla="val 25000"/>
              </a:avLst>
            </a:prstGeom>
            <a:solidFill>
              <a:srgbClr val="FF3399"/>
            </a:solidFill>
            <a:ln w="9525">
              <a:solidFill>
                <a:schemeClr val="tx1"/>
              </a:solidFill>
              <a:miter lim="800000"/>
              <a:headEnd/>
              <a:tailEnd/>
            </a:ln>
          </p:spPr>
          <p:txBody>
            <a:bodyPr wrap="none" anchor="ctr"/>
            <a:lstStyle/>
            <a:p>
              <a:endParaRPr lang="en-US"/>
            </a:p>
          </p:txBody>
        </p:sp>
        <p:sp>
          <p:nvSpPr>
            <p:cNvPr id="9263" name="AutoShape 46"/>
            <p:cNvSpPr>
              <a:spLocks noChangeArrowheads="1"/>
            </p:cNvSpPr>
            <p:nvPr/>
          </p:nvSpPr>
          <p:spPr bwMode="auto">
            <a:xfrm>
              <a:off x="3216" y="2784"/>
              <a:ext cx="288" cy="288"/>
            </a:xfrm>
            <a:prstGeom prst="triangle">
              <a:avLst>
                <a:gd name="adj" fmla="val 50000"/>
              </a:avLst>
            </a:prstGeom>
            <a:solidFill>
              <a:srgbClr val="0066FF"/>
            </a:solidFill>
            <a:ln w="9525">
              <a:solidFill>
                <a:schemeClr val="tx1"/>
              </a:solidFill>
              <a:miter lim="800000"/>
              <a:headEnd/>
              <a:tailEnd/>
            </a:ln>
          </p:spPr>
          <p:txBody>
            <a:bodyPr wrap="none" anchor="ctr"/>
            <a:lstStyle/>
            <a:p>
              <a:endParaRPr lang="en-US"/>
            </a:p>
          </p:txBody>
        </p:sp>
        <p:sp>
          <p:nvSpPr>
            <p:cNvPr id="9264" name="AutoShape 47"/>
            <p:cNvSpPr>
              <a:spLocks noChangeArrowheads="1"/>
            </p:cNvSpPr>
            <p:nvPr/>
          </p:nvSpPr>
          <p:spPr bwMode="auto">
            <a:xfrm>
              <a:off x="3600" y="3456"/>
              <a:ext cx="288" cy="288"/>
            </a:xfrm>
            <a:prstGeom prst="pentagon">
              <a:avLst/>
            </a:prstGeom>
            <a:solidFill>
              <a:srgbClr val="CC3300"/>
            </a:solidFill>
            <a:ln w="9525">
              <a:solidFill>
                <a:schemeClr val="tx1"/>
              </a:solidFill>
              <a:miter lim="800000"/>
              <a:headEnd/>
              <a:tailEnd/>
            </a:ln>
          </p:spPr>
          <p:txBody>
            <a:bodyPr wrap="none" anchor="ctr"/>
            <a:lstStyle/>
            <a:p>
              <a:endParaRPr lang="en-US"/>
            </a:p>
          </p:txBody>
        </p:sp>
      </p:grpSp>
      <p:sp>
        <p:nvSpPr>
          <p:cNvPr id="9237" name="TextBox 49"/>
          <p:cNvSpPr txBox="1">
            <a:spLocks noChangeArrowheads="1"/>
          </p:cNvSpPr>
          <p:nvPr/>
        </p:nvSpPr>
        <p:spPr bwMode="auto">
          <a:xfrm>
            <a:off x="3289300" y="6121400"/>
            <a:ext cx="5648325" cy="461963"/>
          </a:xfrm>
          <a:prstGeom prst="rect">
            <a:avLst/>
          </a:prstGeom>
          <a:noFill/>
          <a:ln w="9525">
            <a:noFill/>
            <a:miter lim="800000"/>
            <a:headEnd/>
            <a:tailEnd/>
          </a:ln>
        </p:spPr>
        <p:txBody>
          <a:bodyPr wrap="none">
            <a:spAutoFit/>
          </a:bodyPr>
          <a:lstStyle/>
          <a:p>
            <a:r>
              <a:rPr lang="en-US"/>
              <a:t>We learn from the instructors and each other</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Blank Presentatio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0000E5"/>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8483ECFE-7661-4309-9A8E-12D52FDF7386}">
  <ds:schemaRefs>
    <ds:schemaRef ds:uri="ESRI.ArcGIS.Mapping.OfficeIntegration.PowerPointInfo"/>
  </ds:schemaRefs>
</ds:datastoreItem>
</file>

<file path=customXml/itemProps2.xml><?xml version="1.0" encoding="utf-8"?>
<ds:datastoreItem xmlns:ds="http://schemas.openxmlformats.org/officeDocument/2006/customXml" ds:itemID="{158FD7E3-160A-4516-817E-AB359E104397}">
  <ds:schemaRefs>
    <ds:schemaRef ds:uri="ESRI.ArcGIS.Mapping.OfficeIntegration.PowerPointInfo"/>
  </ds:schemaRefs>
</ds:datastoreItem>
</file>

<file path=customXml/itemProps3.xml><?xml version="1.0" encoding="utf-8"?>
<ds:datastoreItem xmlns:ds="http://schemas.openxmlformats.org/officeDocument/2006/customXml" ds:itemID="{27B113A5-CE8C-4BAE-B009-60D07D318065}">
  <ds:schemaRefs>
    <ds:schemaRef ds:uri="ESRI.ArcGIS.Mapping.OfficeIntegration.PowerPointInfo"/>
  </ds:schemaRefs>
</ds:datastoreItem>
</file>

<file path=customXml/itemProps4.xml><?xml version="1.0" encoding="utf-8"?>
<ds:datastoreItem xmlns:ds="http://schemas.openxmlformats.org/officeDocument/2006/customXml" ds:itemID="{6DA683DD-D14C-4AE3-B11A-67696A251F0C}">
  <ds:schemaRefs>
    <ds:schemaRef ds:uri="ESRI.ArcGIS.Mapping.OfficeIntegration.PowerPointInfo"/>
  </ds:schemaRefs>
</ds:datastoreItem>
</file>

<file path=customXml/itemProps5.xml><?xml version="1.0" encoding="utf-8"?>
<ds:datastoreItem xmlns:ds="http://schemas.openxmlformats.org/officeDocument/2006/customXml" ds:itemID="{1FE4F65A-3A60-4CBC-8672-3D37CA624487}">
  <ds:schemaRefs>
    <ds:schemaRef ds:uri="ESRI.ArcGIS.Mapping.OfficeIntegration.PowerPointInfo"/>
  </ds:schemaRefs>
</ds:datastoreItem>
</file>

<file path=customXml/itemProps6.xml><?xml version="1.0" encoding="utf-8"?>
<ds:datastoreItem xmlns:ds="http://schemas.openxmlformats.org/officeDocument/2006/customXml" ds:itemID="{DB2CF2FF-BCF9-42ED-BD0A-9E7A7B82DBEE}">
  <ds:schemaRefs>
    <ds:schemaRef ds:uri="ESRI.ArcGIS.Mapping.OfficeIntegration.PowerPointInfo"/>
  </ds:schemaRefs>
</ds:datastoreItem>
</file>

<file path=customXml/itemProps7.xml><?xml version="1.0" encoding="utf-8"?>
<ds:datastoreItem xmlns:ds="http://schemas.openxmlformats.org/officeDocument/2006/customXml" ds:itemID="{AE3DF886-7370-4362-B3E0-B55B204A9000}">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1743</TotalTime>
  <Words>2386</Words>
  <Application>Microsoft Office PowerPoint</Application>
  <PresentationFormat>On-screen Show (4:3)</PresentationFormat>
  <Paragraphs>464</Paragraphs>
  <Slides>51</Slides>
  <Notes>14</Notes>
  <HiddenSlides>0</HiddenSlides>
  <MMClips>1</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4</vt:i4>
      </vt:variant>
      <vt:variant>
        <vt:lpstr>Slide Titles</vt:lpstr>
      </vt:variant>
      <vt:variant>
        <vt:i4>51</vt:i4>
      </vt:variant>
    </vt:vector>
  </HeadingPairs>
  <TitlesOfParts>
    <vt:vector size="69" baseType="lpstr">
      <vt:lpstr>ＭＳ Ｐゴシック</vt:lpstr>
      <vt:lpstr>Arial</vt:lpstr>
      <vt:lpstr>Avenir LT Std 55 Roman</vt:lpstr>
      <vt:lpstr>Calibri</vt:lpstr>
      <vt:lpstr>Calibri Light</vt:lpstr>
      <vt:lpstr>Lucida Grande</vt:lpstr>
      <vt:lpstr>Symbol</vt:lpstr>
      <vt:lpstr>Times New Roman</vt:lpstr>
      <vt:lpstr>1_Blank Presentation</vt:lpstr>
      <vt:lpstr>1_Office Theme</vt:lpstr>
      <vt:lpstr>Office Theme</vt:lpstr>
      <vt:lpstr>Default Design</vt:lpstr>
      <vt:lpstr>3_Office Theme</vt:lpstr>
      <vt:lpstr>2_Office Theme</vt:lpstr>
      <vt:lpstr>Graph Sheet</vt:lpstr>
      <vt:lpstr>Bitmap Image</vt:lpstr>
      <vt:lpstr>Visio</vt:lpstr>
      <vt:lpstr>Document</vt:lpstr>
      <vt:lpstr>Welcome to GIS in Water Resources 2018</vt:lpstr>
      <vt:lpstr>Introduction to GIS in Water Resources</vt:lpstr>
      <vt:lpstr>Introduction to GIS in Water Resources</vt:lpstr>
      <vt:lpstr>Our Classroom</vt:lpstr>
      <vt:lpstr>PowerPoint Presentation</vt:lpstr>
      <vt:lpstr>David Tarboton</vt:lpstr>
      <vt:lpstr>Six Basic Course Elements</vt:lpstr>
      <vt:lpstr>University Without Walls</vt:lpstr>
      <vt:lpstr>Learning Styles</vt:lpstr>
      <vt:lpstr>Exercise 1: Introduction to ArcGIS</vt:lpstr>
      <vt:lpstr>Exercise 2: Building a Base Map</vt:lpstr>
      <vt:lpstr>Exercise 3: Spatial Analysis</vt:lpstr>
      <vt:lpstr>Exercise 4: Watershed and Stream Network Delineation</vt:lpstr>
      <vt:lpstr>Midterm Exam (Tues Oct 16)</vt:lpstr>
      <vt:lpstr>Exercise 5: Flood Inundation Analysis</vt:lpstr>
      <vt:lpstr>Term Project </vt:lpstr>
      <vt:lpstr>Introduction to GIS in Water Resources</vt:lpstr>
      <vt:lpstr>Four water problems to be solved …  … we need a framework for all of these</vt:lpstr>
      <vt:lpstr>How is new knowledge discovered?</vt:lpstr>
      <vt:lpstr>Deduction – Isaac Newton</vt:lpstr>
      <vt:lpstr>Computer Modeling as Deduction</vt:lpstr>
      <vt:lpstr>Experiment – Louis Pasteur</vt:lpstr>
      <vt:lpstr>Microorganisms in Water</vt:lpstr>
      <vt:lpstr>Observation – Charles Darwin</vt:lpstr>
      <vt:lpstr>Real-Time Map of Water Flow Observations</vt:lpstr>
      <vt:lpstr>Linking Modeling and Observations ….  …. needs an information framework</vt:lpstr>
      <vt:lpstr>Linking Water and Land Systems ….  …. needs an information framework</vt:lpstr>
      <vt:lpstr>Putting Everything Together….  …. needs an information framework</vt:lpstr>
      <vt:lpstr>Information Frameworks</vt:lpstr>
      <vt:lpstr>PowerPoint Presentation</vt:lpstr>
      <vt:lpstr>Introduction to GIS in Water Resources</vt:lpstr>
      <vt:lpstr>What is GIS</vt:lpstr>
      <vt:lpstr>Geography is visualized in maps</vt:lpstr>
      <vt:lpstr>Maps are built from data </vt:lpstr>
      <vt:lpstr>Vector data represent discrete features</vt:lpstr>
      <vt:lpstr>Raster data form a grid of cells or pixels</vt:lpstr>
      <vt:lpstr>More Raster Examples</vt:lpstr>
      <vt:lpstr>There are many more data types</vt:lpstr>
      <vt:lpstr>Three Views of GIS</vt:lpstr>
      <vt:lpstr>Programming </vt:lpstr>
      <vt:lpstr>The data and models used by hydrologists are diverse…</vt:lpstr>
      <vt:lpstr>PowerPoint Presentation</vt:lpstr>
      <vt:lpstr>Data from 2017 US Hurricanes</vt:lpstr>
      <vt:lpstr>Introduction to GIS in Water Resources</vt:lpstr>
      <vt:lpstr>PowerPoint Presentation</vt:lpstr>
      <vt:lpstr>Origin of Geographic Coordinates</vt:lpstr>
      <vt:lpstr>Latitude and Longitude</vt:lpstr>
      <vt:lpstr>Latitude and Longitude  in North America</vt:lpstr>
      <vt:lpstr>Map Projection</vt:lpstr>
      <vt:lpstr>Earth to Globe to Map</vt:lpstr>
      <vt:lpstr>Coordinate Systems</vt:lpstr>
    </vt:vector>
  </TitlesOfParts>
  <Company>CRWR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maidment</dc:creator>
  <cp:lastModifiedBy>CAEE-maidment</cp:lastModifiedBy>
  <cp:revision>196</cp:revision>
  <cp:lastPrinted>1998-08-27T15:04:43Z</cp:lastPrinted>
  <dcterms:created xsi:type="dcterms:W3CDTF">1998-06-30T21:37:06Z</dcterms:created>
  <dcterms:modified xsi:type="dcterms:W3CDTF">2018-08-30T03:31:35Z</dcterms:modified>
</cp:coreProperties>
</file>