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1" r:id="rId4"/>
    <p:sldMasterId id="2147483750" r:id="rId5"/>
    <p:sldMasterId id="2147483852" r:id="rId6"/>
    <p:sldMasterId id="2147483865" r:id="rId7"/>
    <p:sldMasterId id="2147483890" r:id="rId8"/>
    <p:sldMasterId id="2147483929" r:id="rId9"/>
    <p:sldMasterId id="2147483954" r:id="rId10"/>
    <p:sldMasterId id="2147483966" r:id="rId11"/>
  </p:sldMasterIdLst>
  <p:notesMasterIdLst>
    <p:notesMasterId r:id="rId74"/>
  </p:notesMasterIdLst>
  <p:sldIdLst>
    <p:sldId id="310" r:id="rId12"/>
    <p:sldId id="379" r:id="rId13"/>
    <p:sldId id="381" r:id="rId14"/>
    <p:sldId id="382" r:id="rId15"/>
    <p:sldId id="340" r:id="rId16"/>
    <p:sldId id="311" r:id="rId17"/>
    <p:sldId id="313" r:id="rId18"/>
    <p:sldId id="375" r:id="rId19"/>
    <p:sldId id="376" r:id="rId20"/>
    <p:sldId id="312" r:id="rId21"/>
    <p:sldId id="314" r:id="rId22"/>
    <p:sldId id="360" r:id="rId23"/>
    <p:sldId id="368" r:id="rId24"/>
    <p:sldId id="377" r:id="rId25"/>
    <p:sldId id="378" r:id="rId26"/>
    <p:sldId id="383" r:id="rId27"/>
    <p:sldId id="341" r:id="rId28"/>
    <p:sldId id="352" r:id="rId29"/>
    <p:sldId id="353" r:id="rId30"/>
    <p:sldId id="351" r:id="rId31"/>
    <p:sldId id="354" r:id="rId32"/>
    <p:sldId id="370" r:id="rId33"/>
    <p:sldId id="371" r:id="rId34"/>
    <p:sldId id="356" r:id="rId35"/>
    <p:sldId id="369" r:id="rId36"/>
    <p:sldId id="394" r:id="rId37"/>
    <p:sldId id="395" r:id="rId38"/>
    <p:sldId id="396" r:id="rId39"/>
    <p:sldId id="355" r:id="rId40"/>
    <p:sldId id="373" r:id="rId41"/>
    <p:sldId id="374" r:id="rId42"/>
    <p:sldId id="384" r:id="rId43"/>
    <p:sldId id="342" r:id="rId44"/>
    <p:sldId id="304" r:id="rId45"/>
    <p:sldId id="305" r:id="rId46"/>
    <p:sldId id="344" r:id="rId47"/>
    <p:sldId id="345" r:id="rId48"/>
    <p:sldId id="348" r:id="rId49"/>
    <p:sldId id="347" r:id="rId50"/>
    <p:sldId id="386" r:id="rId51"/>
    <p:sldId id="349" r:id="rId52"/>
    <p:sldId id="350" r:id="rId53"/>
    <p:sldId id="388" r:id="rId54"/>
    <p:sldId id="392" r:id="rId55"/>
    <p:sldId id="389" r:id="rId56"/>
    <p:sldId id="390" r:id="rId57"/>
    <p:sldId id="391" r:id="rId58"/>
    <p:sldId id="387" r:id="rId59"/>
    <p:sldId id="346" r:id="rId60"/>
    <p:sldId id="319" r:id="rId61"/>
    <p:sldId id="316" r:id="rId62"/>
    <p:sldId id="317" r:id="rId63"/>
    <p:sldId id="306" r:id="rId64"/>
    <p:sldId id="380" r:id="rId65"/>
    <p:sldId id="385" r:id="rId66"/>
    <p:sldId id="307" r:id="rId67"/>
    <p:sldId id="318" r:id="rId68"/>
    <p:sldId id="320" r:id="rId69"/>
    <p:sldId id="324" r:id="rId70"/>
    <p:sldId id="321" r:id="rId71"/>
    <p:sldId id="308" r:id="rId72"/>
    <p:sldId id="393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9" d="100"/>
          <a:sy n="89" d="100"/>
        </p:scale>
        <p:origin x="9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65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0CE1E-88DC-4A69-A758-631CF3F43F0C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6D7AF-1D90-4D98-9CF2-27AD6661B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05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63C797-4E38-402C-B40D-D84A1B41FD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41176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FC318-457F-4966-8C7E-F5312B97D9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Elevations are filled to that of the pools pour point</a:t>
            </a:r>
          </a:p>
        </p:txBody>
      </p:sp>
    </p:spTree>
    <p:extLst>
      <p:ext uri="{BB962C8B-B14F-4D97-AF65-F5344CB8AC3E}">
        <p14:creationId xmlns:p14="http://schemas.microsoft.com/office/powerpoint/2010/main" val="3724494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2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571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0444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101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326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624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743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283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079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5841A-842B-4A3B-9D07-BD500DC9A9C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D004-F8AA-46BC-A90F-9E6E77F7A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760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5841A-842B-4A3B-9D07-BD500DC9A9C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D004-F8AA-46BC-A90F-9E6E77F7A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146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5841A-842B-4A3B-9D07-BD500DC9A9C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D004-F8AA-46BC-A90F-9E6E77F7A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2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37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5841A-842B-4A3B-9D07-BD500DC9A9C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D004-F8AA-46BC-A90F-9E6E77F7A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253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5841A-842B-4A3B-9D07-BD500DC9A9C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D004-F8AA-46BC-A90F-9E6E77F7A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969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5841A-842B-4A3B-9D07-BD500DC9A9C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D004-F8AA-46BC-A90F-9E6E77F7A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353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5841A-842B-4A3B-9D07-BD500DC9A9C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D004-F8AA-46BC-A90F-9E6E77F7A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01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5841A-842B-4A3B-9D07-BD500DC9A9C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D004-F8AA-46BC-A90F-9E6E77F7A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924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5841A-842B-4A3B-9D07-BD500DC9A9C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D004-F8AA-46BC-A90F-9E6E77F7A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936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5841A-842B-4A3B-9D07-BD500DC9A9C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D004-F8AA-46BC-A90F-9E6E77F7A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374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5841A-842B-4A3B-9D07-BD500DC9A9C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D004-F8AA-46BC-A90F-9E6E77F7A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788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73089-68AB-41D3-8648-D6E022496C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296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F0F18-F796-401A-95EB-063CC29499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86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A965C-C412-4BCA-83B9-FEFAB5D98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073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7948A-AFE9-45B5-8D2D-8FDAF81779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520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B3177-92F7-4A1C-AD02-0D0B48ADDE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743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9C65A-942D-4223-80FA-0D963ECAA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051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D1F10-CC52-452C-B60A-20E044DC86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608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1866B-886E-4490-8F4F-1F7AAF802D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486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E8B10-C181-4FF9-BA6B-2A8C5C0390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661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6596F-AC5D-44D1-9F7E-DF4A066714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296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E59E6-FCC0-4864-972F-73B5D62613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549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961EC-B2CD-418D-906D-6F8BA29AD9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45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B358-D620-4EE0-B129-E48D3BD5BD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19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FF952-F39C-4139-A911-D22DE600E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91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BADE1-DFC7-4A1E-AF2F-067F0535B8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45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751B-DDD2-46B7-B18E-6751057A6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7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96F8E-E632-4621-B97E-78A83D88B5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0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9E2E9-A71E-427F-AB09-3152A2423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98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2BEC6-EDD0-4030-B051-E0C1B39CB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0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43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52179-011A-4028-A666-623A656E4F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99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1FC38-639D-4BA4-B4C0-9D2F094FD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57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26DEF-42E8-423C-B048-2B7B9D22CD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33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FCF88-70FA-41BF-BD96-0FFB8F23A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3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A965C-C412-4BCA-83B9-FEFAB5D98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23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B358-D620-4EE0-B129-E48D3BD5BD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51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FF952-F39C-4139-A911-D22DE600E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99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BADE1-DFC7-4A1E-AF2F-067F0535B8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61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751B-DDD2-46B7-B18E-6751057A6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20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96F8E-E632-4621-B97E-78A83D88B5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6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94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9E2E9-A71E-427F-AB09-3152A2423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81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2BEC6-EDD0-4030-B051-E0C1B39CB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91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52179-011A-4028-A666-623A656E4F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32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1FC38-639D-4BA4-B4C0-9D2F094FD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93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26DEF-42E8-423C-B048-2B7B9D22CD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687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FCF88-70FA-41BF-BD96-0FFB8F23A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69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85A58-3EC3-4055-B7C7-C23D997703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0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7F4A0-6E72-4AD7-9D7C-F2C4853576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468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8F2BF-1A2F-43F4-869D-3E0B720E72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574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AD17-119F-4686-867B-2ADE37D3F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0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424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27B7D-0B55-4087-90CB-19FDBBCA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17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03FE3-22F5-42C1-965D-0B55DF3D54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45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1F0F-E411-4828-81FE-AF94EFE8D7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41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935F8-D999-4277-875B-4E5751877A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95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367F0-5983-47D3-8B76-EF2390FA5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764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05C82-7A5A-4BC8-9558-FD2E7D3CD4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6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C8807-1D52-45FB-BA70-EDF261C456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2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BFF2-ECAF-4EAF-8721-5DE1F6BE5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57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098EA-5548-41F0-83E4-658F2A54E2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68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30FB-A0C0-411C-B4F5-BCF995D32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21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864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97E1-CAD9-4056-B666-BB4E122F9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898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3ED87-2A24-46D6-A8BF-C3A3A08E85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491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52FAE-FB22-4867-A8B3-61B2339A84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684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66023-76F9-4EE0-BAB4-4F85AD6B21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920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5ED47-6D84-43DD-B348-7E233D4EB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484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75D6F-31BA-4640-9B51-60915C207D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83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2443E-7B71-4B70-A8C3-4D44D53669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994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2336D-72F1-4590-B255-200F54B78C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12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1A7FD-CED9-43B4-B472-F022684E26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872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85A58-3EC3-4055-B7C7-C23D99770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501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7F4A0-6E72-4AD7-9D7C-F2C485357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147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8F2BF-1A2F-43F4-869D-3E0B720E7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351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AD17-119F-4686-867B-2ADE37D3F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313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27B7D-0B55-4087-90CB-19FDBBCAA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457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03FE3-22F5-42C1-965D-0B55DF3D5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57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1F0F-E411-4828-81FE-AF94EFE8D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887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935F8-D999-4277-875B-4E5751877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351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367F0-5983-47D3-8B76-EF2390FA5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725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05C82-7A5A-4BC8-9558-FD2E7D3CD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664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C8807-1D52-45FB-BA70-EDF261C45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55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597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BFF2-ECAF-4EAF-8721-5DE1F6BE5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203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429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814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14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286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788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161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466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757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60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77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251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042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83B88-4030-4DD0-B7C5-50774AB20B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500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035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129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764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250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745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10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01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C068-42FB-42A7-A4BD-643EDD4DBF8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462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974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143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287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507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C36E0-011A-4381-9929-180A1C7D0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577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414246021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380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023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112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9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3C068-42FB-42A7-A4BD-643EDD4DBF84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55138-8B78-4E19-BCF8-51CB7A2E6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5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5841A-842B-4A3B-9D07-BD500DC9A9CB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7D004-F8AA-46BC-A90F-9E6E77F7A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6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725E5C3-03E1-4C34-BEC3-CC16459158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2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2D9B077-8BD9-4021-8E13-15776B02510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2D9B077-8BD9-4021-8E13-15776B02510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2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3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3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E71E06-700D-4EB0-9BB2-BA5EC4E7B0E7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8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0F891E-84B2-4A67-9C70-C71BE6C2E47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6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3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1E71E06-700D-4EB0-9BB2-BA5EC4E7B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5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0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5FFF0-6EEC-4001-B346-146235398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290F2-F3BE-4FA3-A394-440DFD08E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4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3184C-A644-490B-B821-49F4A99890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8398A-1E6C-4265-96EE-3BC58D81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6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esktop.arcgis.com/en/arcmap/latest/map/projections/about-geographic-coordinate-systems.htm" TargetMode="External"/><Relationship Id="rId2" Type="http://schemas.openxmlformats.org/officeDocument/2006/relationships/hyperlink" Target="http://desktop.arcgis.com/en/arcmap/latest/map/projections/what-are-map-projections.htm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desktop.arcgis.com/en/arcmap/latest/map/projections/projection-types.htm" TargetMode="External"/><Relationship Id="rId4" Type="http://schemas.openxmlformats.org/officeDocument/2006/relationships/hyperlink" Target="http://desktop.arcgis.com/en/arcmap/latest/map/projections/about-map-projections.htm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desktop.arcgis.com/en/arcmap/latest/manage-data/raster-and-images/cell-size-of-raster-data.htm" TargetMode="External"/><Relationship Id="rId2" Type="http://schemas.openxmlformats.org/officeDocument/2006/relationships/hyperlink" Target="http://desktop.arcgis.com/en/arcmap/latest/manage-data/raster-and-images/what-is-raster-data.htm" TargetMode="Externa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arcgis.com/en/pro-app/tool-reference/spatial-analyst/how-aspect-works.htm" TargetMode="External"/><Relationship Id="rId2" Type="http://schemas.openxmlformats.org/officeDocument/2006/relationships/hyperlink" Target="https://pro.arcgis.com/en/pro-app/tool-reference/spatial-analyst/how-slope-works.htm" TargetMode="External"/><Relationship Id="rId1" Type="http://schemas.openxmlformats.org/officeDocument/2006/relationships/slideLayout" Target="../slideLayouts/slideLayout7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hydrology.usu.edu/dtarb/giswr/2016/Slope.pdf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561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image" Target="../media/image560.png"/><Relationship Id="rId18" Type="http://schemas.openxmlformats.org/officeDocument/2006/relationships/image" Target="../media/image6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50.png"/><Relationship Id="rId17" Type="http://schemas.openxmlformats.org/officeDocument/2006/relationships/image" Target="../media/image67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6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wmf"/><Relationship Id="rId11" Type="http://schemas.openxmlformats.org/officeDocument/2006/relationships/image" Target="../media/image540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65.png"/><Relationship Id="rId10" Type="http://schemas.openxmlformats.org/officeDocument/2006/relationships/image" Target="../media/image5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7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63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65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6" Type="http://schemas.openxmlformats.org/officeDocument/2006/relationships/image" Target="NUL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7.png"/><Relationship Id="rId5" Type="http://schemas.openxmlformats.org/officeDocument/2006/relationships/hyperlink" Target="https://pro.arcgis.com/en/pro-app/tool-reference/spatial-analyst/an-overview-of-the-hydrology-tools.htm" TargetMode="Externa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emf"/><Relationship Id="rId5" Type="http://schemas.openxmlformats.org/officeDocument/2006/relationships/oleObject" Target="../embeddings/oleObject11.bin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82.wmf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2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81.wmf"/><Relationship Id="rId4" Type="http://schemas.openxmlformats.org/officeDocument/2006/relationships/oleObject" Target="../embeddings/oleObject13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hydrology.usu.edu/dtarb/giswr/pastexams.html" TargetMode="Externa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GIS in Water Resources</a:t>
            </a:r>
            <a:br>
              <a:rPr lang="en-US" dirty="0" smtClean="0"/>
            </a:br>
            <a:r>
              <a:rPr lang="en-US" dirty="0" smtClean="0"/>
              <a:t>Midterm Review 2018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80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Visualization</a:t>
            </a:r>
            <a:r>
              <a:rPr lang="en-US" dirty="0" smtClean="0"/>
              <a:t> and Map </a:t>
            </a:r>
            <a:r>
              <a:rPr lang="en-US" dirty="0" err="1" smtClean="0">
                <a:solidFill>
                  <a:srgbClr val="FF0000"/>
                </a:solidFill>
              </a:rPr>
              <a:t>Symbology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93" y="2009115"/>
            <a:ext cx="8571213" cy="426399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34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86" y="75461"/>
            <a:ext cx="5671752" cy="132556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Analysis</a:t>
            </a:r>
            <a:r>
              <a:rPr lang="en-US" sz="3600" dirty="0" smtClean="0"/>
              <a:t> using </a:t>
            </a:r>
            <a:r>
              <a:rPr lang="en-US" sz="3600" dirty="0" smtClean="0">
                <a:solidFill>
                  <a:srgbClr val="FF0000"/>
                </a:solidFill>
              </a:rPr>
              <a:t>Geoprocessing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856" y="0"/>
            <a:ext cx="2430494" cy="667264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37" y="2525524"/>
            <a:ext cx="5800651" cy="331228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29089" y="1381770"/>
            <a:ext cx="3953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Tools                                     and Toolboxes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Builder for executing Workflows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346886" y="1124465"/>
            <a:ext cx="4737970" cy="444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742303" y="2305100"/>
            <a:ext cx="531340" cy="1352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572000" y="1690689"/>
            <a:ext cx="439574" cy="1449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72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2.1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6" y="1690701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21" y="1633999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71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3679" y="4865925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10" y="355384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3756" y="439991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3757" y="3547333"/>
            <a:ext cx="320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Watershed Boundary Dataset</a:t>
            </a:r>
          </a:p>
        </p:txBody>
      </p:sp>
      <p:sp>
        <p:nvSpPr>
          <p:cNvPr id="14" name="Right Arrow 13"/>
          <p:cNvSpPr/>
          <p:nvPr/>
        </p:nvSpPr>
        <p:spPr>
          <a:xfrm rot="1920000">
            <a:off x="2532190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50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21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8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3525" y="1698642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NHDPlus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Foundation for a </a:t>
            </a:r>
            <a:r>
              <a:rPr lang="en-US" sz="1600" dirty="0" smtClean="0">
                <a:solidFill>
                  <a:srgbClr val="001446">
                    <a:lumMod val="10000"/>
                    <a:lumOff val="90000"/>
                  </a:srgbClr>
                </a:solidFill>
              </a:rPr>
              <a:t>Geospatial Hydrologic Framework </a:t>
            </a:r>
            <a:r>
              <a:rPr lang="en-US" sz="1600" dirty="0" smtClean="0">
                <a:solidFill>
                  <a:prstClr val="white"/>
                </a:solidFill>
              </a:rPr>
              <a:t>for the United States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53819" y="2237917"/>
            <a:ext cx="31721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2.7 </a:t>
            </a:r>
            <a:r>
              <a:rPr lang="en-US" sz="1400" dirty="0">
                <a:solidFill>
                  <a:prstClr val="black"/>
                </a:solidFill>
              </a:rPr>
              <a:t>million </a:t>
            </a:r>
            <a:r>
              <a:rPr lang="en-US" sz="1400" dirty="0" smtClean="0">
                <a:solidFill>
                  <a:prstClr val="black"/>
                </a:solidFill>
              </a:rPr>
              <a:t>reach catchments in US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average </a:t>
            </a:r>
            <a:r>
              <a:rPr lang="en-US" sz="1400" dirty="0">
                <a:solidFill>
                  <a:prstClr val="black"/>
                </a:solidFill>
              </a:rPr>
              <a:t>area 3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  <a:r>
              <a:rPr lang="en-US" sz="1400" baseline="30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reach length 2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Uniquely labelled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030" y="3547332"/>
            <a:ext cx="2148303" cy="14021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96819" y="1549101"/>
            <a:ext cx="3193858" cy="5217459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65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2671"/>
            <a:ext cx="9144000" cy="132556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National Water Prediction Model Configurations</a:t>
            </a:r>
            <a:endParaRPr lang="en-US" sz="2800" b="1" dirty="0"/>
          </a:p>
        </p:txBody>
      </p:sp>
      <p:sp>
        <p:nvSpPr>
          <p:cNvPr id="37" name="Rectangle 36"/>
          <p:cNvSpPr/>
          <p:nvPr/>
        </p:nvSpPr>
        <p:spPr>
          <a:xfrm>
            <a:off x="263947" y="633340"/>
            <a:ext cx="8667482" cy="600876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63499" y="1514524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Short-Range</a:t>
            </a: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‘Flood Prediction’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825469" y="1496829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Long Range</a:t>
            </a: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‘Water Resources’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13399" y="1514524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Analysis &amp; Assimilation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13399" y="2769551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Hourly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63499" y="2769551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3-Hourly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825469" y="275185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~Daily (x16)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7618" y="37719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- 3 </a:t>
            </a:r>
            <a:r>
              <a:rPr lang="en-US" dirty="0" err="1">
                <a:solidFill>
                  <a:prstClr val="white"/>
                </a:solidFill>
              </a:rPr>
              <a:t>hrs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9593" y="2396310"/>
            <a:ext cx="189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Cycling Frequency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9592" y="825667"/>
            <a:ext cx="6819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Forecasting Horizons for National Water Model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563499" y="37719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0-2 days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825469" y="3751229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0-30 days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3400" y="3399590"/>
            <a:ext cx="187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Duration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93810" y="479543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529691" y="4795435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791661" y="477471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1 km/catchment /</a:t>
            </a:r>
            <a:r>
              <a:rPr lang="en-US" dirty="0" err="1">
                <a:solidFill>
                  <a:srgbClr val="FF0000"/>
                </a:solidFill>
              </a:rPr>
              <a:t>NHDPlus</a:t>
            </a:r>
            <a:r>
              <a:rPr lang="en-US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9592" y="4423073"/>
            <a:ext cx="319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Discretization &amp; Routing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93810" y="573348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MRMS blend/ HRRR-NAM </a:t>
            </a:r>
            <a:r>
              <a:rPr lang="en-US" dirty="0" err="1">
                <a:solidFill>
                  <a:prstClr val="white"/>
                </a:solidFill>
              </a:rPr>
              <a:t>bkgnd</a:t>
            </a:r>
            <a:r>
              <a:rPr lang="en-US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529691" y="573348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Downscaled HRRR /RAP/NAM blend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791661" y="5712759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Downscaled &amp; bias-corrected CFS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79592" y="5361120"/>
            <a:ext cx="237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Meteorological Forcing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675369" y="1500325"/>
            <a:ext cx="1996226" cy="54091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Medium Range</a:t>
            </a: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‘Flow Prediction’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675369" y="2755352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Daily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675369" y="3757753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0-10 days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641561" y="4781236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1km/250m/</a:t>
            </a:r>
            <a:r>
              <a:rPr lang="en-US" sz="1600" dirty="0" err="1">
                <a:solidFill>
                  <a:srgbClr val="FF0000"/>
                </a:solidFill>
              </a:rPr>
              <a:t>NHDPlus</a:t>
            </a:r>
            <a:r>
              <a:rPr lang="en-US" sz="1600" dirty="0">
                <a:solidFill>
                  <a:prstClr val="white"/>
                </a:solidFill>
              </a:rPr>
              <a:t> Reach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641561" y="5719283"/>
            <a:ext cx="1996226" cy="5409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Short-range + Downscaled GFS</a:t>
            </a:r>
          </a:p>
        </p:txBody>
      </p:sp>
      <p:pic>
        <p:nvPicPr>
          <p:cNvPr id="29" name="MJJ15_absFlow_conu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0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NWM Forecast Viewer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44" y="1417638"/>
            <a:ext cx="7084512" cy="489037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123494" y="6332070"/>
            <a:ext cx="2897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http://water.noaa.gov/map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8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Streamflow Forecast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410" y="1417638"/>
            <a:ext cx="5855390" cy="493431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72" y="1417638"/>
            <a:ext cx="2219325" cy="19907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54" y="3571875"/>
            <a:ext cx="2552700" cy="29813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123494" y="6332070"/>
            <a:ext cx="2897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http://water.noaa.gov/map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420009" y="2635624"/>
            <a:ext cx="172123" cy="2947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17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GISWR 2018 Review for Midterm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ArcGIS for Water Resources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Location and Measurement on the earth</a:t>
            </a:r>
          </a:p>
          <a:p>
            <a:r>
              <a:rPr lang="en-US" dirty="0" smtClean="0"/>
              <a:t>Spatial Analysis</a:t>
            </a:r>
          </a:p>
          <a:p>
            <a:r>
              <a:rPr lang="en-US" dirty="0" smtClean="0"/>
              <a:t>Hydrologic Analysis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083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on Map Projections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3769" y="1942826"/>
            <a:ext cx="861646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What are Map Projections</a:t>
            </a:r>
          </a:p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http://desktop.arcgis.com/en/arcmap/latest/map/projections/what-are-map-projections.htm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Geographic Coordinate Systems</a:t>
            </a:r>
          </a:p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http://desktop.arcgis.com/en/arcmap/latest/map/projections/about-geographic-coordinate-systems.htm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Map Projections</a:t>
            </a:r>
          </a:p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http://desktop.arcgis.com/en/arcmap/latest/map/projections/about-map-projections.htm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Projection Types</a:t>
            </a:r>
          </a:p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http://desktop.arcgis.com/en/arcmap/latest/map/projections/projection-types.htm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101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Definition of Latitude, </a:t>
            </a:r>
            <a:r>
              <a:rPr lang="en-US" smtClean="0">
                <a:latin typeface="Symbol" pitchFamily="18" charset="2"/>
              </a:rPr>
              <a:t>f</a:t>
            </a:r>
            <a:endParaRPr lang="en-US" smtClean="0"/>
          </a:p>
        </p:txBody>
      </p:sp>
      <p:sp>
        <p:nvSpPr>
          <p:cNvPr id="32771" name="Text Box 44"/>
          <p:cNvSpPr txBox="1">
            <a:spLocks noChangeArrowheads="1"/>
          </p:cNvSpPr>
          <p:nvPr/>
        </p:nvSpPr>
        <p:spPr bwMode="auto">
          <a:xfrm>
            <a:off x="1066800" y="4191000"/>
            <a:ext cx="7848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(1) Take a point </a:t>
            </a:r>
            <a:r>
              <a:rPr lang="en-US" sz="2400">
                <a:solidFill>
                  <a:srgbClr val="FF3300"/>
                </a:solidFill>
              </a:rPr>
              <a:t>S</a:t>
            </a:r>
            <a:r>
              <a:rPr lang="en-US" sz="2400">
                <a:solidFill>
                  <a:srgbClr val="000000"/>
                </a:solidFill>
              </a:rPr>
              <a:t> on the surface of the ellipsoid and define there the </a:t>
            </a:r>
            <a:r>
              <a:rPr lang="en-US" sz="2400">
                <a:solidFill>
                  <a:srgbClr val="0000FF"/>
                </a:solidFill>
              </a:rPr>
              <a:t>tangent plane</a:t>
            </a:r>
            <a:r>
              <a:rPr lang="en-US" sz="2400">
                <a:solidFill>
                  <a:srgbClr val="000000"/>
                </a:solidFill>
              </a:rPr>
              <a:t>, </a:t>
            </a:r>
            <a:r>
              <a:rPr lang="en-US" sz="2400">
                <a:solidFill>
                  <a:srgbClr val="0000FF"/>
                </a:solidFill>
              </a:rPr>
              <a:t>mn</a:t>
            </a:r>
            <a:endParaRPr lang="en-US" sz="240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(2) Define the line </a:t>
            </a:r>
            <a:r>
              <a:rPr lang="en-US" sz="2400">
                <a:solidFill>
                  <a:srgbClr val="008000"/>
                </a:solidFill>
              </a:rPr>
              <a:t>pq</a:t>
            </a:r>
            <a:r>
              <a:rPr lang="en-US" sz="2400">
                <a:solidFill>
                  <a:srgbClr val="000000"/>
                </a:solidFill>
              </a:rPr>
              <a:t> through S and </a:t>
            </a:r>
            <a:r>
              <a:rPr lang="en-US" sz="2400">
                <a:solidFill>
                  <a:srgbClr val="008000"/>
                </a:solidFill>
              </a:rPr>
              <a:t>normal</a:t>
            </a:r>
            <a:r>
              <a:rPr lang="en-US" sz="2400">
                <a:solidFill>
                  <a:srgbClr val="000000"/>
                </a:solidFill>
              </a:rPr>
              <a:t> to the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tangent plane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(3) </a:t>
            </a:r>
            <a:r>
              <a:rPr lang="en-US" sz="2400">
                <a:solidFill>
                  <a:srgbClr val="FF3300"/>
                </a:solidFill>
              </a:rPr>
              <a:t>Angle pqr</a:t>
            </a:r>
            <a:r>
              <a:rPr lang="en-US" sz="2400">
                <a:solidFill>
                  <a:srgbClr val="000000"/>
                </a:solidFill>
              </a:rPr>
              <a:t> which this line makes with the equatorial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plane is the latitude </a:t>
            </a:r>
            <a:r>
              <a:rPr lang="en-US" sz="2400">
                <a:solidFill>
                  <a:srgbClr val="FF3300"/>
                </a:solidFill>
                <a:latin typeface="Symbol" pitchFamily="18" charset="2"/>
              </a:rPr>
              <a:t>f</a:t>
            </a:r>
            <a:r>
              <a:rPr lang="en-US" sz="2400">
                <a:solidFill>
                  <a:srgbClr val="000000"/>
                </a:solidFill>
              </a:rPr>
              <a:t>, of point S</a:t>
            </a:r>
          </a:p>
        </p:txBody>
      </p:sp>
      <p:sp>
        <p:nvSpPr>
          <p:cNvPr id="32772" name="Oval 6"/>
          <p:cNvSpPr>
            <a:spLocks noChangeArrowheads="1"/>
          </p:cNvSpPr>
          <p:nvPr/>
        </p:nvSpPr>
        <p:spPr bwMode="auto">
          <a:xfrm>
            <a:off x="2895600" y="1914525"/>
            <a:ext cx="2774950" cy="21812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3" name="Line 7"/>
          <p:cNvSpPr>
            <a:spLocks noChangeShapeType="1"/>
          </p:cNvSpPr>
          <p:nvPr/>
        </p:nvSpPr>
        <p:spPr bwMode="auto">
          <a:xfrm>
            <a:off x="2895600" y="30051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4" name="Text Box 9"/>
          <p:cNvSpPr txBox="1">
            <a:spLocks noChangeArrowheads="1"/>
          </p:cNvSpPr>
          <p:nvPr/>
        </p:nvSpPr>
        <p:spPr bwMode="auto">
          <a:xfrm>
            <a:off x="3886200" y="2549525"/>
            <a:ext cx="460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O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2775" name="Line 11"/>
          <p:cNvSpPr>
            <a:spLocks noChangeShapeType="1"/>
          </p:cNvSpPr>
          <p:nvPr/>
        </p:nvSpPr>
        <p:spPr bwMode="auto">
          <a:xfrm>
            <a:off x="5670550" y="3005138"/>
            <a:ext cx="3222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6" name="Line 12"/>
          <p:cNvSpPr>
            <a:spLocks noChangeShapeType="1"/>
          </p:cNvSpPr>
          <p:nvPr/>
        </p:nvSpPr>
        <p:spPr bwMode="auto">
          <a:xfrm flipV="1">
            <a:off x="4281488" y="1639888"/>
            <a:ext cx="0" cy="136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7" name="Line 13"/>
          <p:cNvSpPr>
            <a:spLocks noChangeShapeType="1"/>
          </p:cNvSpPr>
          <p:nvPr/>
        </p:nvSpPr>
        <p:spPr bwMode="auto">
          <a:xfrm>
            <a:off x="4281488" y="3005138"/>
            <a:ext cx="1389062" cy="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8" name="Line 14"/>
          <p:cNvSpPr>
            <a:spLocks noChangeShapeType="1"/>
          </p:cNvSpPr>
          <p:nvPr/>
        </p:nvSpPr>
        <p:spPr bwMode="auto">
          <a:xfrm>
            <a:off x="4281488" y="1914525"/>
            <a:ext cx="0" cy="1090613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79" name="Line 25"/>
          <p:cNvSpPr>
            <a:spLocks noChangeShapeType="1"/>
          </p:cNvSpPr>
          <p:nvPr/>
        </p:nvSpPr>
        <p:spPr bwMode="auto">
          <a:xfrm>
            <a:off x="4281488" y="2987675"/>
            <a:ext cx="0" cy="11080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80" name="Line 29"/>
          <p:cNvSpPr>
            <a:spLocks noChangeShapeType="1"/>
          </p:cNvSpPr>
          <p:nvPr/>
        </p:nvSpPr>
        <p:spPr bwMode="auto">
          <a:xfrm>
            <a:off x="5022850" y="1955800"/>
            <a:ext cx="723900" cy="774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81" name="Line 30"/>
          <p:cNvSpPr>
            <a:spLocks noChangeShapeType="1"/>
          </p:cNvSpPr>
          <p:nvPr/>
        </p:nvSpPr>
        <p:spPr bwMode="auto">
          <a:xfrm flipH="1">
            <a:off x="4594225" y="2125663"/>
            <a:ext cx="1033463" cy="881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82" name="Oval 31"/>
          <p:cNvSpPr>
            <a:spLocks noChangeArrowheads="1"/>
          </p:cNvSpPr>
          <p:nvPr/>
        </p:nvSpPr>
        <p:spPr bwMode="auto">
          <a:xfrm>
            <a:off x="5349875" y="2311400"/>
            <a:ext cx="61913" cy="55563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grpSp>
        <p:nvGrpSpPr>
          <p:cNvPr id="32783" name="Group 34"/>
          <p:cNvGrpSpPr>
            <a:grpSpLocks/>
          </p:cNvGrpSpPr>
          <p:nvPr/>
        </p:nvGrpSpPr>
        <p:grpSpPr bwMode="auto">
          <a:xfrm rot="241450">
            <a:off x="5449888" y="2287588"/>
            <a:ext cx="80962" cy="128587"/>
            <a:chOff x="3777" y="1920"/>
            <a:chExt cx="63" cy="111"/>
          </a:xfrm>
        </p:grpSpPr>
        <p:sp>
          <p:nvSpPr>
            <p:cNvPr id="32792" name="Line 32"/>
            <p:cNvSpPr>
              <a:spLocks noChangeShapeType="1"/>
            </p:cNvSpPr>
            <p:nvPr/>
          </p:nvSpPr>
          <p:spPr bwMode="auto">
            <a:xfrm>
              <a:off x="3792" y="192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32793" name="Line 33"/>
            <p:cNvSpPr>
              <a:spLocks noChangeShapeType="1"/>
            </p:cNvSpPr>
            <p:nvPr/>
          </p:nvSpPr>
          <p:spPr bwMode="auto">
            <a:xfrm flipH="1">
              <a:off x="3777" y="1968"/>
              <a:ext cx="63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</p:grpSp>
      <p:sp>
        <p:nvSpPr>
          <p:cNvPr id="32784" name="Arc 35"/>
          <p:cNvSpPr>
            <a:spLocks/>
          </p:cNvSpPr>
          <p:nvPr/>
        </p:nvSpPr>
        <p:spPr bwMode="auto">
          <a:xfrm rot="800161">
            <a:off x="4791075" y="2841625"/>
            <a:ext cx="136525" cy="144463"/>
          </a:xfrm>
          <a:custGeom>
            <a:avLst/>
            <a:gdLst>
              <a:gd name="T0" fmla="*/ 0 w 23961"/>
              <a:gd name="T1" fmla="*/ 1726781 h 21600"/>
              <a:gd name="T2" fmla="*/ 143893349 w 23961"/>
              <a:gd name="T3" fmla="*/ 289046495 h 21600"/>
              <a:gd name="T4" fmla="*/ 14179183 w 23961"/>
              <a:gd name="T5" fmla="*/ 289046495 h 21600"/>
              <a:gd name="T6" fmla="*/ 0 60000 65536"/>
              <a:gd name="T7" fmla="*/ 0 60000 65536"/>
              <a:gd name="T8" fmla="*/ 0 60000 65536"/>
              <a:gd name="T9" fmla="*/ 0 w 23961"/>
              <a:gd name="T10" fmla="*/ 0 h 21600"/>
              <a:gd name="T11" fmla="*/ 23961 w 2396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961" h="21600" fill="none" extrusionOk="0">
                <a:moveTo>
                  <a:pt x="0" y="129"/>
                </a:moveTo>
                <a:cubicBezTo>
                  <a:pt x="784" y="43"/>
                  <a:pt x="1572" y="-1"/>
                  <a:pt x="2361" y="0"/>
                </a:cubicBezTo>
                <a:cubicBezTo>
                  <a:pt x="14290" y="0"/>
                  <a:pt x="23961" y="9670"/>
                  <a:pt x="23961" y="21600"/>
                </a:cubicBezTo>
              </a:path>
              <a:path w="23961" h="21600" stroke="0" extrusionOk="0">
                <a:moveTo>
                  <a:pt x="0" y="129"/>
                </a:moveTo>
                <a:cubicBezTo>
                  <a:pt x="784" y="43"/>
                  <a:pt x="1572" y="-1"/>
                  <a:pt x="2361" y="0"/>
                </a:cubicBezTo>
                <a:cubicBezTo>
                  <a:pt x="14290" y="0"/>
                  <a:pt x="23961" y="9670"/>
                  <a:pt x="23961" y="21600"/>
                </a:cubicBezTo>
                <a:lnTo>
                  <a:pt x="2361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2785" name="Text Box 36"/>
          <p:cNvSpPr txBox="1">
            <a:spLocks noChangeArrowheads="1"/>
          </p:cNvSpPr>
          <p:nvPr/>
        </p:nvSpPr>
        <p:spPr bwMode="auto">
          <a:xfrm>
            <a:off x="4962525" y="2644775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f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86" name="Text Box 39"/>
          <p:cNvSpPr txBox="1">
            <a:spLocks noChangeArrowheads="1"/>
          </p:cNvSpPr>
          <p:nvPr/>
        </p:nvSpPr>
        <p:spPr bwMode="auto">
          <a:xfrm>
            <a:off x="5257800" y="186372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</a:rPr>
              <a:t>S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87" name="Text Box 40"/>
          <p:cNvSpPr txBox="1">
            <a:spLocks noChangeArrowheads="1"/>
          </p:cNvSpPr>
          <p:nvPr/>
        </p:nvSpPr>
        <p:spPr bwMode="auto">
          <a:xfrm>
            <a:off x="4860925" y="16002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</a:rPr>
              <a:t>m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88" name="Text Box 41"/>
          <p:cNvSpPr txBox="1">
            <a:spLocks noChangeArrowheads="1"/>
          </p:cNvSpPr>
          <p:nvPr/>
        </p:nvSpPr>
        <p:spPr bwMode="auto">
          <a:xfrm>
            <a:off x="5699125" y="2438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</a:rPr>
              <a:t>n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89" name="Text Box 42"/>
          <p:cNvSpPr txBox="1">
            <a:spLocks noChangeArrowheads="1"/>
          </p:cNvSpPr>
          <p:nvPr/>
        </p:nvSpPr>
        <p:spPr bwMode="auto">
          <a:xfrm>
            <a:off x="4343400" y="285432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8000"/>
                </a:solidFill>
              </a:rPr>
              <a:t>q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90" name="Text Box 43"/>
          <p:cNvSpPr txBox="1">
            <a:spLocks noChangeArrowheads="1"/>
          </p:cNvSpPr>
          <p:nvPr/>
        </p:nvSpPr>
        <p:spPr bwMode="auto">
          <a:xfrm>
            <a:off x="5622925" y="18288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8000"/>
                </a:solidFill>
              </a:rPr>
              <a:t>p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2791" name="Text Box 45"/>
          <p:cNvSpPr txBox="1">
            <a:spLocks noChangeArrowheads="1"/>
          </p:cNvSpPr>
          <p:nvPr/>
        </p:nvSpPr>
        <p:spPr bwMode="auto">
          <a:xfrm>
            <a:off x="5410200" y="2854325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5949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smtClean="0"/>
              <a:t>Definition of Longitude, </a:t>
            </a:r>
            <a:r>
              <a:rPr lang="en-US" smtClean="0">
                <a:latin typeface="Symbol" pitchFamily="18" charset="2"/>
              </a:rPr>
              <a:t>l</a:t>
            </a:r>
            <a:endParaRPr lang="en-US" smtClean="0"/>
          </a:p>
        </p:txBody>
      </p:sp>
      <p:pic>
        <p:nvPicPr>
          <p:cNvPr id="34819" name="Picture 3" descr="l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2775" y="2509838"/>
            <a:ext cx="3729038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Line 4"/>
          <p:cNvSpPr>
            <a:spLocks noChangeShapeType="1"/>
          </p:cNvSpPr>
          <p:nvPr/>
        </p:nvSpPr>
        <p:spPr bwMode="auto">
          <a:xfrm flipH="1">
            <a:off x="4976813" y="4246563"/>
            <a:ext cx="9525" cy="16144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403725" y="6042025"/>
            <a:ext cx="935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0°E, W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427288" y="4098925"/>
            <a:ext cx="8556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90°W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(-90 °)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4271963" y="2281238"/>
            <a:ext cx="1189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180°E, W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6792913" y="4110038"/>
            <a:ext cx="91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90°E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(+90 °)</a:t>
            </a:r>
          </a:p>
        </p:txBody>
      </p:sp>
      <p:sp>
        <p:nvSpPr>
          <p:cNvPr id="34825" name="Text Box 12"/>
          <p:cNvSpPr txBox="1">
            <a:spLocks noChangeArrowheads="1"/>
          </p:cNvSpPr>
          <p:nvPr/>
        </p:nvSpPr>
        <p:spPr bwMode="auto">
          <a:xfrm>
            <a:off x="2514600" y="3073400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-120°</a:t>
            </a:r>
          </a:p>
        </p:txBody>
      </p:sp>
      <p:sp>
        <p:nvSpPr>
          <p:cNvPr id="34826" name="Text Box 13"/>
          <p:cNvSpPr txBox="1">
            <a:spLocks noChangeArrowheads="1"/>
          </p:cNvSpPr>
          <p:nvPr/>
        </p:nvSpPr>
        <p:spPr bwMode="auto">
          <a:xfrm>
            <a:off x="3284538" y="5643563"/>
            <a:ext cx="74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-30°</a:t>
            </a:r>
          </a:p>
        </p:txBody>
      </p:sp>
      <p:sp>
        <p:nvSpPr>
          <p:cNvPr id="34827" name="Text Box 14"/>
          <p:cNvSpPr txBox="1">
            <a:spLocks noChangeArrowheads="1"/>
          </p:cNvSpPr>
          <p:nvPr/>
        </p:nvSpPr>
        <p:spPr bwMode="auto">
          <a:xfrm>
            <a:off x="2690813" y="4954588"/>
            <a:ext cx="74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-60°</a:t>
            </a:r>
          </a:p>
        </p:txBody>
      </p:sp>
      <p:sp>
        <p:nvSpPr>
          <p:cNvPr id="34828" name="Text Box 16"/>
          <p:cNvSpPr txBox="1">
            <a:spLocks noChangeArrowheads="1"/>
          </p:cNvSpPr>
          <p:nvPr/>
        </p:nvSpPr>
        <p:spPr bwMode="auto">
          <a:xfrm>
            <a:off x="3429000" y="2446338"/>
            <a:ext cx="933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-150°</a:t>
            </a:r>
          </a:p>
        </p:txBody>
      </p:sp>
      <p:sp>
        <p:nvSpPr>
          <p:cNvPr id="34829" name="Text Box 17"/>
          <p:cNvSpPr txBox="1">
            <a:spLocks noChangeArrowheads="1"/>
          </p:cNvSpPr>
          <p:nvPr/>
        </p:nvSpPr>
        <p:spPr bwMode="auto">
          <a:xfrm>
            <a:off x="5919788" y="5705475"/>
            <a:ext cx="74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30°</a:t>
            </a:r>
          </a:p>
        </p:txBody>
      </p:sp>
      <p:sp>
        <p:nvSpPr>
          <p:cNvPr id="34830" name="Text Box 18"/>
          <p:cNvSpPr txBox="1">
            <a:spLocks noChangeArrowheads="1"/>
          </p:cNvSpPr>
          <p:nvPr/>
        </p:nvSpPr>
        <p:spPr bwMode="auto">
          <a:xfrm>
            <a:off x="6643688" y="5016500"/>
            <a:ext cx="74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-60°</a:t>
            </a:r>
          </a:p>
        </p:txBody>
      </p:sp>
      <p:sp>
        <p:nvSpPr>
          <p:cNvPr id="34831" name="Text Box 19"/>
          <p:cNvSpPr txBox="1">
            <a:spLocks noChangeArrowheads="1"/>
          </p:cNvSpPr>
          <p:nvPr/>
        </p:nvSpPr>
        <p:spPr bwMode="auto">
          <a:xfrm>
            <a:off x="6578600" y="3136900"/>
            <a:ext cx="747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120°</a:t>
            </a:r>
          </a:p>
        </p:txBody>
      </p:sp>
      <p:sp>
        <p:nvSpPr>
          <p:cNvPr id="34832" name="Text Box 20"/>
          <p:cNvSpPr txBox="1">
            <a:spLocks noChangeArrowheads="1"/>
          </p:cNvSpPr>
          <p:nvPr/>
        </p:nvSpPr>
        <p:spPr bwMode="auto">
          <a:xfrm>
            <a:off x="5788025" y="2446338"/>
            <a:ext cx="747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150°</a:t>
            </a:r>
          </a:p>
        </p:txBody>
      </p:sp>
      <p:sp>
        <p:nvSpPr>
          <p:cNvPr id="34833" name="Line 21"/>
          <p:cNvSpPr>
            <a:spLocks noChangeShapeType="1"/>
          </p:cNvSpPr>
          <p:nvPr/>
        </p:nvSpPr>
        <p:spPr bwMode="auto">
          <a:xfrm flipH="1">
            <a:off x="4098925" y="4246563"/>
            <a:ext cx="887413" cy="1452562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34" name="Freeform 26"/>
          <p:cNvSpPr>
            <a:spLocks/>
          </p:cNvSpPr>
          <p:nvPr/>
        </p:nvSpPr>
        <p:spPr bwMode="auto">
          <a:xfrm>
            <a:off x="4543425" y="4948238"/>
            <a:ext cx="460375" cy="125412"/>
          </a:xfrm>
          <a:custGeom>
            <a:avLst/>
            <a:gdLst>
              <a:gd name="T0" fmla="*/ 0 w 336"/>
              <a:gd name="T1" fmla="*/ 0 h 96"/>
              <a:gd name="T2" fmla="*/ 2147483647 w 336"/>
              <a:gd name="T3" fmla="*/ 2147483647 h 96"/>
              <a:gd name="T4" fmla="*/ 2147483647 w 336"/>
              <a:gd name="T5" fmla="*/ 2147483647 h 96"/>
              <a:gd name="T6" fmla="*/ 2147483647 w 336"/>
              <a:gd name="T7" fmla="*/ 2147483647 h 96"/>
              <a:gd name="T8" fmla="*/ 2147483647 w 336"/>
              <a:gd name="T9" fmla="*/ 2147483647 h 96"/>
              <a:gd name="T10" fmla="*/ 2147483647 w 336"/>
              <a:gd name="T11" fmla="*/ 2147483647 h 96"/>
              <a:gd name="T12" fmla="*/ 2147483647 w 336"/>
              <a:gd name="T13" fmla="*/ 2147483647 h 96"/>
              <a:gd name="T14" fmla="*/ 2147483647 w 336"/>
              <a:gd name="T15" fmla="*/ 2147483647 h 96"/>
              <a:gd name="T16" fmla="*/ 2147483647 w 336"/>
              <a:gd name="T17" fmla="*/ 2147483647 h 96"/>
              <a:gd name="T18" fmla="*/ 2147483647 w 336"/>
              <a:gd name="T19" fmla="*/ 2147483647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6"/>
              <a:gd name="T31" fmla="*/ 0 h 96"/>
              <a:gd name="T32" fmla="*/ 336 w 336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6" h="96">
                <a:moveTo>
                  <a:pt x="0" y="0"/>
                </a:moveTo>
                <a:cubicBezTo>
                  <a:pt x="26" y="12"/>
                  <a:pt x="52" y="25"/>
                  <a:pt x="72" y="34"/>
                </a:cubicBezTo>
                <a:cubicBezTo>
                  <a:pt x="92" y="43"/>
                  <a:pt x="109" y="49"/>
                  <a:pt x="120" y="53"/>
                </a:cubicBezTo>
                <a:cubicBezTo>
                  <a:pt x="131" y="57"/>
                  <a:pt x="130" y="57"/>
                  <a:pt x="142" y="60"/>
                </a:cubicBezTo>
                <a:cubicBezTo>
                  <a:pt x="154" y="63"/>
                  <a:pt x="178" y="69"/>
                  <a:pt x="194" y="72"/>
                </a:cubicBezTo>
                <a:cubicBezTo>
                  <a:pt x="210" y="75"/>
                  <a:pt x="228" y="77"/>
                  <a:pt x="240" y="79"/>
                </a:cubicBezTo>
                <a:cubicBezTo>
                  <a:pt x="252" y="81"/>
                  <a:pt x="260" y="85"/>
                  <a:pt x="269" y="86"/>
                </a:cubicBezTo>
                <a:cubicBezTo>
                  <a:pt x="278" y="87"/>
                  <a:pt x="287" y="86"/>
                  <a:pt x="295" y="86"/>
                </a:cubicBezTo>
                <a:cubicBezTo>
                  <a:pt x="303" y="86"/>
                  <a:pt x="310" y="87"/>
                  <a:pt x="317" y="89"/>
                </a:cubicBezTo>
                <a:cubicBezTo>
                  <a:pt x="324" y="91"/>
                  <a:pt x="330" y="93"/>
                  <a:pt x="336" y="9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35" name="Text Box 27"/>
          <p:cNvSpPr txBox="1">
            <a:spLocks noChangeArrowheads="1"/>
          </p:cNvSpPr>
          <p:nvPr/>
        </p:nvSpPr>
        <p:spPr bwMode="auto">
          <a:xfrm>
            <a:off x="4535488" y="4954588"/>
            <a:ext cx="442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l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4836" name="Text Box 29"/>
          <p:cNvSpPr txBox="1">
            <a:spLocks noChangeArrowheads="1"/>
          </p:cNvSpPr>
          <p:nvPr/>
        </p:nvSpPr>
        <p:spPr bwMode="auto">
          <a:xfrm>
            <a:off x="1143000" y="1447800"/>
            <a:ext cx="75104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400">
                <a:solidFill>
                  <a:srgbClr val="000000"/>
                </a:solidFill>
              </a:rPr>
              <a:t> = the angle between a cutting plane on the prime meridian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and the cutting plane on the meridian through the point, P</a:t>
            </a:r>
          </a:p>
        </p:txBody>
      </p:sp>
      <p:sp>
        <p:nvSpPr>
          <p:cNvPr id="34837" name="Oval 30"/>
          <p:cNvSpPr>
            <a:spLocks noChangeArrowheads="1"/>
          </p:cNvSpPr>
          <p:nvPr/>
        </p:nvSpPr>
        <p:spPr bwMode="auto">
          <a:xfrm>
            <a:off x="4297363" y="5287963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4838" name="Text Box 31"/>
          <p:cNvSpPr txBox="1">
            <a:spLocks noChangeArrowheads="1"/>
          </p:cNvSpPr>
          <p:nvPr/>
        </p:nvSpPr>
        <p:spPr bwMode="auto">
          <a:xfrm>
            <a:off x="4098925" y="49180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7868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Blooms Taxonomy of Educational Objectives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3135854" y="1957891"/>
            <a:ext cx="3474720" cy="4485939"/>
            <a:chOff x="1484555" y="2033195"/>
            <a:chExt cx="3474720" cy="4485939"/>
          </a:xfrm>
        </p:grpSpPr>
        <p:sp>
          <p:nvSpPr>
            <p:cNvPr id="3" name="Isosceles Triangle 2"/>
            <p:cNvSpPr/>
            <p:nvPr/>
          </p:nvSpPr>
          <p:spPr>
            <a:xfrm>
              <a:off x="1484555" y="2033195"/>
              <a:ext cx="3474720" cy="4485939"/>
            </a:xfrm>
            <a:prstGeom prst="triangl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979868" y="2689412"/>
              <a:ext cx="494852" cy="1075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701963" y="3377901"/>
              <a:ext cx="1030941" cy="125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415988" y="4077148"/>
              <a:ext cx="1607372" cy="1434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166320" y="4823015"/>
              <a:ext cx="2125981" cy="716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813110" y="5680038"/>
              <a:ext cx="2823436" cy="538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761260" y="5035150"/>
            <a:ext cx="397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2. Comprehension </a:t>
            </a:r>
            <a:r>
              <a:rPr lang="en-US" dirty="0" smtClean="0"/>
              <a:t>– what does it mean?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61260" y="5772815"/>
            <a:ext cx="263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1. Knowledge </a:t>
            </a:r>
            <a:r>
              <a:rPr lang="en-US" dirty="0" smtClean="0"/>
              <a:t>– basic facts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53374" y="4294310"/>
            <a:ext cx="3585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3. Application </a:t>
            </a:r>
            <a:r>
              <a:rPr lang="en-US" dirty="0" smtClean="0"/>
              <a:t>– calculate a formula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61260" y="3419650"/>
            <a:ext cx="340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4. Analysis </a:t>
            </a:r>
            <a:r>
              <a:rPr lang="en-US" dirty="0" smtClean="0"/>
              <a:t>– break a problem into </a:t>
            </a:r>
          </a:p>
          <a:p>
            <a:r>
              <a:rPr lang="en-US" dirty="0" smtClean="0"/>
              <a:t>parts and solve sequentially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61260" y="2623553"/>
            <a:ext cx="3577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5. Synthesis </a:t>
            </a:r>
            <a:r>
              <a:rPr lang="en-US" dirty="0" smtClean="0"/>
              <a:t>– bring new knowledge </a:t>
            </a:r>
          </a:p>
          <a:p>
            <a:r>
              <a:rPr lang="en-US" dirty="0" smtClean="0"/>
              <a:t>together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61260" y="1924744"/>
            <a:ext cx="4170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6. Evaluation </a:t>
            </a:r>
            <a:r>
              <a:rPr lang="en-US" dirty="0" smtClean="0"/>
              <a:t>– advantages and limitations </a:t>
            </a:r>
          </a:p>
          <a:p>
            <a:r>
              <a:rPr lang="en-US" dirty="0" smtClean="0"/>
              <a:t>of alternative approaches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257314" y="1989677"/>
            <a:ext cx="118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Final Exam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57269" y="2665202"/>
            <a:ext cx="137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Term Project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5" name="Right Brace 34"/>
          <p:cNvSpPr/>
          <p:nvPr/>
        </p:nvSpPr>
        <p:spPr>
          <a:xfrm>
            <a:off x="7336715" y="3269884"/>
            <a:ext cx="649160" cy="31739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8020498" y="4563045"/>
            <a:ext cx="101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Midterm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7" name="Right Brace 36"/>
          <p:cNvSpPr/>
          <p:nvPr/>
        </p:nvSpPr>
        <p:spPr>
          <a:xfrm>
            <a:off x="6489702" y="4747711"/>
            <a:ext cx="577169" cy="16961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141211" y="5134105"/>
            <a:ext cx="1003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Define, </a:t>
            </a:r>
          </a:p>
          <a:p>
            <a:r>
              <a:rPr lang="en-US" dirty="0" smtClean="0"/>
              <a:t>explain, </a:t>
            </a:r>
          </a:p>
          <a:p>
            <a:r>
              <a:rPr lang="en-US" dirty="0" smtClean="0"/>
              <a:t>illustrate</a:t>
            </a:r>
            <a:endParaRPr lang="en-US" dirty="0"/>
          </a:p>
        </p:txBody>
      </p:sp>
      <p:sp>
        <p:nvSpPr>
          <p:cNvPr id="39" name="Right Brace 38"/>
          <p:cNvSpPr/>
          <p:nvPr/>
        </p:nvSpPr>
        <p:spPr>
          <a:xfrm>
            <a:off x="6537363" y="3269884"/>
            <a:ext cx="487020" cy="14269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070571" y="3693023"/>
            <a:ext cx="1200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Numerical </a:t>
            </a:r>
          </a:p>
          <a:p>
            <a:r>
              <a:rPr lang="en-US" dirty="0" smtClean="0"/>
              <a:t>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454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4708"/>
          <a:stretch/>
        </p:blipFill>
        <p:spPr>
          <a:xfrm>
            <a:off x="1453514" y="1240155"/>
            <a:ext cx="6949643" cy="5434966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742950" y="239397"/>
            <a:ext cx="7886700" cy="12236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black"/>
                </a:solidFill>
              </a:rPr>
              <a:t>Questions on Earth Location and Distance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0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62"/>
          <a:stretch/>
        </p:blipFill>
        <p:spPr>
          <a:xfrm>
            <a:off x="232127" y="274320"/>
            <a:ext cx="8807859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9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Questions on Geographic Coordinates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49" y="1690689"/>
            <a:ext cx="7466102" cy="504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18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74" y="358345"/>
            <a:ext cx="8997426" cy="604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Length on Meridians and Parallels</a:t>
            </a:r>
            <a:endParaRPr lang="en-US" dirty="0" smtClean="0"/>
          </a:p>
        </p:txBody>
      </p:sp>
      <p:pic>
        <p:nvPicPr>
          <p:cNvPr id="36867" name="Picture 3" descr="latl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133600"/>
            <a:ext cx="3986213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6400800" y="4191000"/>
            <a:ext cx="960438" cy="77787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 flipH="1" flipV="1">
            <a:off x="6400800" y="3352800"/>
            <a:ext cx="1409700" cy="3508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6400800" y="3352800"/>
            <a:ext cx="838200" cy="685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6667500" y="4275138"/>
            <a:ext cx="74613" cy="144462"/>
          </a:xfrm>
          <a:custGeom>
            <a:avLst/>
            <a:gdLst>
              <a:gd name="T0" fmla="*/ 2147483647 w 56"/>
              <a:gd name="T1" fmla="*/ 0 h 144"/>
              <a:gd name="T2" fmla="*/ 2147483647 w 56"/>
              <a:gd name="T3" fmla="*/ 2147483647 h 144"/>
              <a:gd name="T4" fmla="*/ 0 w 56"/>
              <a:gd name="T5" fmla="*/ 2147483647 h 144"/>
              <a:gd name="T6" fmla="*/ 0 60000 65536"/>
              <a:gd name="T7" fmla="*/ 0 60000 65536"/>
              <a:gd name="T8" fmla="*/ 0 60000 65536"/>
              <a:gd name="T9" fmla="*/ 0 w 56"/>
              <a:gd name="T10" fmla="*/ 0 h 144"/>
              <a:gd name="T11" fmla="*/ 56 w 56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" h="144">
                <a:moveTo>
                  <a:pt x="48" y="0"/>
                </a:moveTo>
                <a:cubicBezTo>
                  <a:pt x="52" y="36"/>
                  <a:pt x="56" y="72"/>
                  <a:pt x="48" y="96"/>
                </a:cubicBezTo>
                <a:cubicBezTo>
                  <a:pt x="40" y="120"/>
                  <a:pt x="8" y="136"/>
                  <a:pt x="0" y="144"/>
                </a:cubicBez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 rot="1408488">
            <a:off x="4724400" y="44196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0 N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 rot="1365545">
            <a:off x="4938713" y="3521075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30 N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6667500" y="4167188"/>
            <a:ext cx="528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Df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H="1">
            <a:off x="4495800" y="4191000"/>
            <a:ext cx="1905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6553200" y="4419600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CC99"/>
                </a:solidFill>
              </a:rPr>
              <a:t>R</a:t>
            </a:r>
            <a:r>
              <a:rPr lang="en-US" sz="2400" baseline="-25000">
                <a:solidFill>
                  <a:srgbClr val="00CC99"/>
                </a:solidFill>
              </a:rPr>
              <a:t>e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5562600" y="4114800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CC99"/>
                </a:solidFill>
              </a:rPr>
              <a:t>R</a:t>
            </a:r>
            <a:r>
              <a:rPr lang="en-US" sz="2400" baseline="-25000">
                <a:solidFill>
                  <a:srgbClr val="00CC99"/>
                </a:solidFill>
              </a:rPr>
              <a:t>e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7086600" y="3124200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3333CC"/>
                </a:solidFill>
              </a:rPr>
              <a:t>R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6453188" y="3497263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3333CC"/>
                </a:solidFill>
              </a:rPr>
              <a:t>R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7315200" y="4930775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>
            <a:off x="7162800" y="3963988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82" name="Oval 18"/>
          <p:cNvSpPr>
            <a:spLocks noChangeArrowheads="1"/>
          </p:cNvSpPr>
          <p:nvPr/>
        </p:nvSpPr>
        <p:spPr bwMode="auto">
          <a:xfrm>
            <a:off x="7780338" y="3665538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7291388" y="4727575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7229475" y="411003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7178675" y="38639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36886" name="Freeform 22"/>
          <p:cNvSpPr>
            <a:spLocks/>
          </p:cNvSpPr>
          <p:nvPr/>
        </p:nvSpPr>
        <p:spPr bwMode="auto">
          <a:xfrm>
            <a:off x="6645275" y="3429000"/>
            <a:ext cx="136525" cy="127000"/>
          </a:xfrm>
          <a:custGeom>
            <a:avLst/>
            <a:gdLst>
              <a:gd name="T0" fmla="*/ 2147483647 w 110"/>
              <a:gd name="T1" fmla="*/ 0 h 80"/>
              <a:gd name="T2" fmla="*/ 2147483647 w 110"/>
              <a:gd name="T3" fmla="*/ 2147483647 h 80"/>
              <a:gd name="T4" fmla="*/ 2147483647 w 110"/>
              <a:gd name="T5" fmla="*/ 2147483647 h 80"/>
              <a:gd name="T6" fmla="*/ 2147483647 w 110"/>
              <a:gd name="T7" fmla="*/ 2147483647 h 80"/>
              <a:gd name="T8" fmla="*/ 0 w 110"/>
              <a:gd name="T9" fmla="*/ 2147483647 h 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"/>
              <a:gd name="T16" fmla="*/ 0 h 80"/>
              <a:gd name="T17" fmla="*/ 110 w 110"/>
              <a:gd name="T18" fmla="*/ 80 h 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" h="80">
                <a:moveTo>
                  <a:pt x="86" y="0"/>
                </a:moveTo>
                <a:lnTo>
                  <a:pt x="110" y="19"/>
                </a:lnTo>
                <a:cubicBezTo>
                  <a:pt x="110" y="29"/>
                  <a:pt x="98" y="48"/>
                  <a:pt x="86" y="58"/>
                </a:cubicBezTo>
                <a:cubicBezTo>
                  <a:pt x="74" y="68"/>
                  <a:pt x="52" y="74"/>
                  <a:pt x="38" y="77"/>
                </a:cubicBezTo>
                <a:cubicBezTo>
                  <a:pt x="24" y="80"/>
                  <a:pt x="6" y="77"/>
                  <a:pt x="0" y="77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6689725" y="3360738"/>
            <a:ext cx="536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Dl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6888" name="Text Box 24"/>
          <p:cNvSpPr txBox="1">
            <a:spLocks noChangeArrowheads="1"/>
          </p:cNvSpPr>
          <p:nvPr/>
        </p:nvSpPr>
        <p:spPr bwMode="auto">
          <a:xfrm>
            <a:off x="838200" y="1828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(Lat, Long) = (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US" sz="2400">
                <a:solidFill>
                  <a:srgbClr val="000000"/>
                </a:solidFill>
              </a:rPr>
              <a:t>,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4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822325" y="2860675"/>
            <a:ext cx="31400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Length on a Meridian: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AB = R</a:t>
            </a:r>
            <a:r>
              <a:rPr lang="en-US" sz="2400" baseline="-25000">
                <a:solidFill>
                  <a:srgbClr val="000000"/>
                </a:solidFill>
              </a:rPr>
              <a:t>e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(same for all latitudes)</a:t>
            </a:r>
            <a:endParaRPr lang="en-US" sz="240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838200" y="4572000"/>
            <a:ext cx="3657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Length on a Parallel: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CD = R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Dl =</a:t>
            </a:r>
            <a:r>
              <a:rPr lang="en-US" sz="2400">
                <a:solidFill>
                  <a:srgbClr val="000000"/>
                </a:solidFill>
              </a:rPr>
              <a:t> R</a:t>
            </a:r>
            <a:r>
              <a:rPr lang="en-US" sz="2400" baseline="-25000">
                <a:solidFill>
                  <a:srgbClr val="000000"/>
                </a:solidFill>
              </a:rPr>
              <a:t>e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Dl </a:t>
            </a:r>
            <a:r>
              <a:rPr lang="en-US" sz="2400">
                <a:solidFill>
                  <a:srgbClr val="000000"/>
                </a:solidFill>
              </a:rPr>
              <a:t>Cos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 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(varies with latitude)</a:t>
            </a: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6400800" y="4198938"/>
            <a:ext cx="876300" cy="1746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92" name="Oval 28"/>
          <p:cNvSpPr>
            <a:spLocks noChangeArrowheads="1"/>
          </p:cNvSpPr>
          <p:nvPr/>
        </p:nvSpPr>
        <p:spPr bwMode="auto">
          <a:xfrm>
            <a:off x="6310313" y="4114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93" name="Oval 29"/>
          <p:cNvSpPr>
            <a:spLocks noChangeArrowheads="1"/>
          </p:cNvSpPr>
          <p:nvPr/>
        </p:nvSpPr>
        <p:spPr bwMode="auto">
          <a:xfrm>
            <a:off x="7246938" y="4329113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36894" name="Text Box 30"/>
          <p:cNvSpPr txBox="1">
            <a:spLocks noChangeArrowheads="1"/>
          </p:cNvSpPr>
          <p:nvPr/>
        </p:nvSpPr>
        <p:spPr bwMode="auto">
          <a:xfrm>
            <a:off x="7802563" y="34544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8213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105150"/>
            <a:ext cx="7439025" cy="3390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567" y="250634"/>
            <a:ext cx="3514725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539" y="533171"/>
            <a:ext cx="2704098" cy="246066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-633471" y="-149645"/>
            <a:ext cx="7772400" cy="1143000"/>
          </a:xfrm>
        </p:spPr>
        <p:txBody>
          <a:bodyPr/>
          <a:lstStyle/>
          <a:p>
            <a:r>
              <a:rPr lang="en-US" sz="2400" dirty="0" smtClean="0"/>
              <a:t>Calculating Length on Meridians and Parallels</a:t>
            </a:r>
          </a:p>
        </p:txBody>
      </p:sp>
    </p:spTree>
    <p:extLst>
      <p:ext uri="{BB962C8B-B14F-4D97-AF65-F5344CB8AC3E}">
        <p14:creationId xmlns:p14="http://schemas.microsoft.com/office/powerpoint/2010/main" val="277170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Points of Origin in Homework 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080260"/>
            <a:ext cx="7672388" cy="36004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91490" y="3714750"/>
            <a:ext cx="6297930" cy="64008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1490" y="5414010"/>
            <a:ext cx="6297930" cy="266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1490" y="4389120"/>
            <a:ext cx="6297930" cy="266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1650" y="5680710"/>
            <a:ext cx="448193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Geographic 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23°N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96°W)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6900" y="3169265"/>
            <a:ext cx="4131900" cy="46166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Projected 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,Y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(0, 0) meters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705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1 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33469"/>
            <a:ext cx="8033385" cy="436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02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Geospatial Reference Frames</a:t>
            </a:r>
            <a:endParaRPr lang="en-US" dirty="0" smtClean="0"/>
          </a:p>
        </p:txBody>
      </p:sp>
      <p:grpSp>
        <p:nvGrpSpPr>
          <p:cNvPr id="46083" name="Group 3"/>
          <p:cNvGrpSpPr>
            <a:grpSpLocks/>
          </p:cNvGrpSpPr>
          <p:nvPr/>
        </p:nvGrpSpPr>
        <p:grpSpPr bwMode="auto">
          <a:xfrm>
            <a:off x="5257800" y="3505200"/>
            <a:ext cx="2514600" cy="1447800"/>
            <a:chOff x="3792" y="1872"/>
            <a:chExt cx="1584" cy="912"/>
          </a:xfrm>
        </p:grpSpPr>
        <p:pic>
          <p:nvPicPr>
            <p:cNvPr id="46098" name="Picture 4" descr="m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872"/>
              <a:ext cx="1584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9" name="Rectangle 5"/>
            <p:cNvSpPr>
              <a:spLocks noChangeArrowheads="1"/>
            </p:cNvSpPr>
            <p:nvPr/>
          </p:nvSpPr>
          <p:spPr bwMode="auto">
            <a:xfrm>
              <a:off x="3792" y="1872"/>
              <a:ext cx="1584" cy="912"/>
            </a:xfrm>
            <a:prstGeom prst="rect">
              <a:avLst/>
            </a:prstGeom>
            <a:noFill/>
            <a:ln w="19050">
              <a:solidFill>
                <a:srgbClr val="9966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084" name="Picture 6" descr="ear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0988" y="3205163"/>
            <a:ext cx="20955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Oval 7"/>
          <p:cNvSpPr>
            <a:spLocks noChangeArrowheads="1"/>
          </p:cNvSpPr>
          <p:nvPr/>
        </p:nvSpPr>
        <p:spPr bwMode="auto">
          <a:xfrm>
            <a:off x="2514600" y="4678363"/>
            <a:ext cx="136525" cy="1428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086" name="Oval 8"/>
          <p:cNvSpPr>
            <a:spLocks noChangeArrowheads="1"/>
          </p:cNvSpPr>
          <p:nvPr/>
        </p:nvSpPr>
        <p:spPr bwMode="auto">
          <a:xfrm>
            <a:off x="5837238" y="4181475"/>
            <a:ext cx="136525" cy="142875"/>
          </a:xfrm>
          <a:prstGeom prst="ellipse">
            <a:avLst/>
          </a:prstGeom>
          <a:solidFill>
            <a:srgbClr val="996633"/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1219200" y="5410200"/>
            <a:ext cx="992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088" name="Text Box 10"/>
          <p:cNvSpPr txBox="1">
            <a:spLocks noChangeArrowheads="1"/>
          </p:cNvSpPr>
          <p:nvPr/>
        </p:nvSpPr>
        <p:spPr bwMode="auto">
          <a:xfrm>
            <a:off x="6226175" y="5005388"/>
            <a:ext cx="971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(x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,y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089" name="Line 11"/>
          <p:cNvSpPr>
            <a:spLocks noChangeShapeType="1"/>
          </p:cNvSpPr>
          <p:nvPr/>
        </p:nvSpPr>
        <p:spPr bwMode="auto">
          <a:xfrm>
            <a:off x="5943600" y="4343400"/>
            <a:ext cx="381000" cy="838200"/>
          </a:xfrm>
          <a:prstGeom prst="line">
            <a:avLst/>
          </a:prstGeom>
          <a:noFill/>
          <a:ln w="9525">
            <a:solidFill>
              <a:srgbClr val="996633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090" name="Line 12"/>
          <p:cNvSpPr>
            <a:spLocks noChangeShapeType="1"/>
          </p:cNvSpPr>
          <p:nvPr/>
        </p:nvSpPr>
        <p:spPr bwMode="auto">
          <a:xfrm flipV="1">
            <a:off x="2133600" y="4876800"/>
            <a:ext cx="381000" cy="685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091" name="Line 13"/>
          <p:cNvSpPr>
            <a:spLocks noChangeShapeType="1"/>
          </p:cNvSpPr>
          <p:nvPr/>
        </p:nvSpPr>
        <p:spPr bwMode="auto">
          <a:xfrm flipH="1">
            <a:off x="5943600" y="2743200"/>
            <a:ext cx="0" cy="1620838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092" name="Line 14"/>
          <p:cNvSpPr>
            <a:spLocks noChangeShapeType="1"/>
          </p:cNvSpPr>
          <p:nvPr/>
        </p:nvSpPr>
        <p:spPr bwMode="auto">
          <a:xfrm rot="5400000" flipH="1">
            <a:off x="7173119" y="3058319"/>
            <a:ext cx="0" cy="2417762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093" name="Text Box 15"/>
          <p:cNvSpPr txBox="1">
            <a:spLocks noChangeArrowheads="1"/>
          </p:cNvSpPr>
          <p:nvPr/>
        </p:nvSpPr>
        <p:spPr bwMode="auto">
          <a:xfrm>
            <a:off x="8229600" y="4343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094" name="Text Box 16"/>
          <p:cNvSpPr txBox="1">
            <a:spLocks noChangeArrowheads="1"/>
          </p:cNvSpPr>
          <p:nvPr/>
        </p:nvSpPr>
        <p:spPr bwMode="auto">
          <a:xfrm>
            <a:off x="6019800" y="27432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095" name="Line 17"/>
          <p:cNvSpPr>
            <a:spLocks noChangeShapeType="1"/>
          </p:cNvSpPr>
          <p:nvPr/>
        </p:nvSpPr>
        <p:spPr bwMode="auto">
          <a:xfrm flipV="1">
            <a:off x="2667000" y="4276725"/>
            <a:ext cx="3144838" cy="447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096" name="Text Box 18"/>
          <p:cNvSpPr txBox="1">
            <a:spLocks noChangeArrowheads="1"/>
          </p:cNvSpPr>
          <p:nvPr/>
        </p:nvSpPr>
        <p:spPr bwMode="auto">
          <a:xfrm>
            <a:off x="3946525" y="4460875"/>
            <a:ext cx="97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Origin</a:t>
            </a:r>
          </a:p>
        </p:txBody>
      </p:sp>
      <p:sp>
        <p:nvSpPr>
          <p:cNvPr id="46097" name="Text Box 19"/>
          <p:cNvSpPr txBox="1">
            <a:spLocks noChangeArrowheads="1"/>
          </p:cNvSpPr>
          <p:nvPr/>
        </p:nvSpPr>
        <p:spPr bwMode="auto">
          <a:xfrm>
            <a:off x="1905000" y="1676400"/>
            <a:ext cx="6140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planar coordinate system is defined by a pair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of orthogonal (x,y) axes drawn through an origin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7597" y="6036965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Geographic Coordinates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37282" y="5871517"/>
            <a:ext cx="2908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Projected Coordinates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842" y="5524854"/>
            <a:ext cx="2894440" cy="4168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298" y="5462112"/>
            <a:ext cx="2763837" cy="4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026" y="1682555"/>
            <a:ext cx="5455466" cy="47632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7232" y="1755847"/>
            <a:ext cx="357130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A map of Texas and a set of map projection parameters for the state are given above.  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(a) Please draw and label on the map: the central meridian, the latitude of origin, and the two standard parallels.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(b) Give the numerical values (in degrees and minutes) for (ϕ</a:t>
            </a:r>
            <a:r>
              <a:rPr lang="tr-TR" sz="14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0</a:t>
            </a:r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, λ</a:t>
            </a:r>
            <a:r>
              <a:rPr lang="tr-TR" sz="14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0</a:t>
            </a:r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): 				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(c) Give the numerical values for (X</a:t>
            </a:r>
            <a:r>
              <a:rPr lang="tr-TR" sz="14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0</a:t>
            </a:r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, Y</a:t>
            </a:r>
            <a:r>
              <a:rPr lang="tr-TR" sz="14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0</a:t>
            </a:r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):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(d) What earth datum is used?				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(e) What spheroid is used?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(</a:t>
            </a:r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f) What map projection is used?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tr-TR" sz="14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(</a:t>
            </a:r>
            <a:r>
              <a:rPr lang="tr-TR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g) What are the distance units in the coordinate system?</a:t>
            </a:r>
            <a:endParaRPr lang="en-US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3981" y="334925"/>
            <a:ext cx="8824511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000" kern="0" dirty="0" smtClean="0"/>
              <a:t>Questions on Geospatial Reference Frame</a:t>
            </a:r>
          </a:p>
        </p:txBody>
      </p:sp>
    </p:spTree>
    <p:extLst>
      <p:ext uri="{BB962C8B-B14F-4D97-AF65-F5344CB8AC3E}">
        <p14:creationId xmlns:p14="http://schemas.microsoft.com/office/powerpoint/2010/main" val="7459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GISWR 2018 Review for Midterm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ArcGIS for Water Resources</a:t>
            </a:r>
          </a:p>
          <a:p>
            <a:r>
              <a:rPr lang="en-US" dirty="0" smtClean="0"/>
              <a:t>Location and Measurement on the earth</a:t>
            </a:r>
          </a:p>
          <a:p>
            <a:r>
              <a:rPr lang="en-US" dirty="0" smtClean="0"/>
              <a:t>Spatial Analysis</a:t>
            </a:r>
          </a:p>
          <a:p>
            <a:r>
              <a:rPr lang="en-US" dirty="0" smtClean="0"/>
              <a:t>Hydrologic Analysis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123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2" y="409575"/>
            <a:ext cx="7305675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5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74" y="3718193"/>
            <a:ext cx="8750540" cy="3062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96" y="1655972"/>
            <a:ext cx="8598497" cy="2139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356" y="37721"/>
            <a:ext cx="3664830" cy="164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GISWR 2018 Review for Midterm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ArcGIS for Water Resources</a:t>
            </a:r>
          </a:p>
          <a:p>
            <a:r>
              <a:rPr lang="en-US" dirty="0" smtClean="0"/>
              <a:t>Location and Measurement on the earth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Spatial Analysis</a:t>
            </a:r>
          </a:p>
          <a:p>
            <a:r>
              <a:rPr lang="en-US" dirty="0" smtClean="0"/>
              <a:t>Hydrologic Analysis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285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826217" y="478631"/>
            <a:ext cx="7772400" cy="41148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1600" dirty="0" smtClean="0"/>
          </a:p>
          <a:p>
            <a:pPr lvl="0"/>
            <a:r>
              <a:rPr lang="en-US" sz="2400" dirty="0"/>
              <a:t>ArcMap help: What is raster </a:t>
            </a:r>
            <a:r>
              <a:rPr lang="en-US" sz="2400" dirty="0" smtClean="0"/>
              <a:t>data? </a:t>
            </a:r>
            <a:r>
              <a:rPr lang="en-US" sz="2400" u="sng" dirty="0" smtClean="0">
                <a:hlinkClick r:id="rId2"/>
              </a:rPr>
              <a:t>http</a:t>
            </a:r>
            <a:r>
              <a:rPr lang="en-US" sz="2400" u="sng" dirty="0">
                <a:hlinkClick r:id="rId2"/>
              </a:rPr>
              <a:t>://desktop.arcgis.com/en/arcmap/latest/manage-data/raster-and-images/what-is-raster-data.htm</a:t>
            </a:r>
            <a:r>
              <a:rPr lang="en-US" sz="2400" dirty="0"/>
              <a:t>  </a:t>
            </a:r>
          </a:p>
          <a:p>
            <a:pPr lvl="0"/>
            <a:r>
              <a:rPr lang="en-US" sz="2400" dirty="0"/>
              <a:t>ArcMap help: Fundamentals of raster data from Cell size of raster data to Raster dataset attribute </a:t>
            </a:r>
            <a:r>
              <a:rPr lang="en-US" sz="2400" dirty="0" smtClean="0"/>
              <a:t>tables </a:t>
            </a:r>
            <a:r>
              <a:rPr lang="en-US" sz="2400" u="sng" dirty="0" smtClean="0">
                <a:hlinkClick r:id="rId3"/>
              </a:rPr>
              <a:t>http</a:t>
            </a:r>
            <a:r>
              <a:rPr lang="en-US" sz="2400" u="sng" dirty="0">
                <a:hlinkClick r:id="rId3"/>
              </a:rPr>
              <a:t>://desktop.arcgis.com/en/arcmap/latest/manage-data/raster-and-images/cell-size-of-raster-data.htm</a:t>
            </a:r>
            <a:endParaRPr lang="en-US" sz="1600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19063"/>
            <a:ext cx="9144000" cy="71913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Readings - Theory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92" y="3724617"/>
            <a:ext cx="4586852" cy="30386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5469" y="3880781"/>
            <a:ext cx="2202237" cy="381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17051"/>
          <a:stretch/>
        </p:blipFill>
        <p:spPr>
          <a:xfrm>
            <a:off x="4579443" y="3574337"/>
            <a:ext cx="4564557" cy="32836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94680" y="3880781"/>
            <a:ext cx="2034721" cy="16325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1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267652"/>
            <a:ext cx="8172450" cy="6177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517" y="1968818"/>
            <a:ext cx="5572790" cy="39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8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7" y="108585"/>
            <a:ext cx="8106727" cy="604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57" y="6265545"/>
            <a:ext cx="8467725" cy="3619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5040630" y="1668780"/>
            <a:ext cx="594360" cy="7315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715250" y="1752600"/>
            <a:ext cx="665796" cy="7315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565910" y="1752600"/>
            <a:ext cx="1074420" cy="7315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69478"/>
          <a:stretch/>
        </p:blipFill>
        <p:spPr>
          <a:xfrm>
            <a:off x="498157" y="4974960"/>
            <a:ext cx="6111241" cy="1232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41657"/>
          <a:stretch/>
        </p:blipFill>
        <p:spPr>
          <a:xfrm>
            <a:off x="1393029" y="2530551"/>
            <a:ext cx="6111241" cy="2355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930" y="4800600"/>
            <a:ext cx="1527884" cy="134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6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– Slope and Aspect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Slope Works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pro.arcgis.com/en/pro-app/tool-reference/spatial-analyst/how-slope-works.htm</a:t>
            </a:r>
            <a:r>
              <a:rPr lang="en-US" dirty="0" smtClean="0"/>
              <a:t> </a:t>
            </a:r>
          </a:p>
          <a:p>
            <a:r>
              <a:rPr lang="en-US" dirty="0" smtClean="0"/>
              <a:t>How Aspect Works</a:t>
            </a:r>
            <a:r>
              <a:rPr lang="en-US" dirty="0"/>
              <a:t>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pro.arcgis.com/en/pro-app/tool-reference/spatial-analyst/how-aspect-works.htm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5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7" y="158523"/>
            <a:ext cx="8229600" cy="1143000"/>
          </a:xfrm>
        </p:spPr>
        <p:txBody>
          <a:bodyPr/>
          <a:lstStyle/>
          <a:p>
            <a:r>
              <a:rPr lang="en-US" dirty="0" smtClean="0"/>
              <a:t>Slope Handout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95085" y="5866570"/>
            <a:ext cx="8200707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the length, slope and azimuth of the line AB.</a:t>
            </a:r>
            <a:endParaRPr lang="en-US" sz="1100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939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66" y="2352751"/>
            <a:ext cx="5369781" cy="339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17600" y="5637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543" y="1185368"/>
            <a:ext cx="8548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hlinkClick r:id="rId3"/>
              </a:rPr>
              <a:t>http</a:t>
            </a:r>
            <a:r>
              <a:rPr lang="en-US" sz="2400" dirty="0" smtClean="0">
                <a:solidFill>
                  <a:prstClr val="black"/>
                </a:solidFill>
                <a:hlinkClick r:id="rId3"/>
              </a:rPr>
              <a:t>://hydrology.usu.edu/dtarb/giswr/2016/Slope.pdf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4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 flipV="1">
            <a:off x="2766995" y="4762243"/>
            <a:ext cx="0" cy="7667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71061" y="4652705"/>
            <a:ext cx="10886" cy="4929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766995" y="4652705"/>
            <a:ext cx="1514952" cy="109538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994772" y="4266262"/>
            <a:ext cx="0" cy="1066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498838" y="4266262"/>
            <a:ext cx="25633" cy="533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994772" y="4266262"/>
            <a:ext cx="1529699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228248" y="3961462"/>
            <a:ext cx="0" cy="1066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732314" y="3809062"/>
            <a:ext cx="10886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228248" y="3809062"/>
            <a:ext cx="1514952" cy="15240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amond 14"/>
          <p:cNvSpPr/>
          <p:nvPr/>
        </p:nvSpPr>
        <p:spPr>
          <a:xfrm>
            <a:off x="1990248" y="53330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g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1228248" y="50282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d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7" name="Diamond 16"/>
          <p:cNvSpPr/>
          <p:nvPr/>
        </p:nvSpPr>
        <p:spPr>
          <a:xfrm>
            <a:off x="466248" y="47234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8" name="Diamond 17"/>
          <p:cNvSpPr/>
          <p:nvPr/>
        </p:nvSpPr>
        <p:spPr>
          <a:xfrm>
            <a:off x="2752248" y="50282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h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9" name="Diamond 18"/>
          <p:cNvSpPr/>
          <p:nvPr/>
        </p:nvSpPr>
        <p:spPr>
          <a:xfrm>
            <a:off x="1990248" y="47234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0" name="Diamond 19"/>
          <p:cNvSpPr/>
          <p:nvPr/>
        </p:nvSpPr>
        <p:spPr>
          <a:xfrm>
            <a:off x="1228248" y="44186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b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1" name="Diamond 20"/>
          <p:cNvSpPr/>
          <p:nvPr/>
        </p:nvSpPr>
        <p:spPr>
          <a:xfrm>
            <a:off x="3505200" y="47234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err="1" smtClean="0">
                <a:solidFill>
                  <a:prstClr val="black"/>
                </a:solidFill>
              </a:rPr>
              <a:t>i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Diamond 21"/>
          <p:cNvSpPr/>
          <p:nvPr/>
        </p:nvSpPr>
        <p:spPr>
          <a:xfrm>
            <a:off x="2743200" y="44186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f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3" name="Diamond 22"/>
          <p:cNvSpPr/>
          <p:nvPr/>
        </p:nvSpPr>
        <p:spPr>
          <a:xfrm>
            <a:off x="1981200" y="4113862"/>
            <a:ext cx="1524000" cy="609600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c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381000" y="4652705"/>
            <a:ext cx="685800" cy="24645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66248" y="4418662"/>
                <a:ext cx="375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48" y="4418662"/>
                <a:ext cx="375423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601063" y="3244164"/>
                <a:ext cx="760273" cy="564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2∆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63" y="3244164"/>
                <a:ext cx="760273" cy="5648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144334" y="3587064"/>
                <a:ext cx="787010" cy="617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𝑓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2∆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334" y="3587064"/>
                <a:ext cx="787010" cy="61709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118002" y="4145969"/>
                <a:ext cx="739369" cy="60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𝑔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2∆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002" y="4145969"/>
                <a:ext cx="739369" cy="60721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/>
          <p:cNvCxnSpPr/>
          <p:nvPr/>
        </p:nvCxnSpPr>
        <p:spPr>
          <a:xfrm flipV="1">
            <a:off x="3245544" y="5246514"/>
            <a:ext cx="1513351" cy="6378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973471" y="5573330"/>
                <a:ext cx="503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2∆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471" y="5573330"/>
                <a:ext cx="503664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5187245" y="1315598"/>
                <a:ext cx="3533340" cy="46076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</m:den>
                              </m:f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2∆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2∆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𝑔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2∆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n-US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  <a:latin typeface="Cambria Math"/>
                  <a:ea typeface="Cambria Math"/>
                </a:endParaRPr>
              </a:p>
              <a:p>
                <a:pPr>
                  <a:defRPr/>
                </a:pPr>
                <a:endParaRPr lang="en-US" dirty="0" smtClean="0">
                  <a:solidFill>
                    <a:prstClr val="black"/>
                  </a:solidFill>
                  <a:latin typeface="Cambria Math"/>
                  <a:ea typeface="Cambria Math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dz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dx</m:t>
                          </m:r>
                        </m:den>
                      </m:f>
                      <m:r>
                        <a:rPr lang="en-US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a</m:t>
                              </m:r>
                              <m: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d</m:t>
                              </m:r>
                              <m: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g</m:t>
                              </m:r>
                            </m:e>
                          </m:d>
                          <m:r>
                            <a:rPr lang="en-US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c</m:t>
                              </m:r>
                              <m: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f</m:t>
                              </m:r>
                              <m: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i</m:t>
                              </m:r>
                            </m:e>
                          </m:d>
                        </m:num>
                        <m:den>
                          <m:r>
                            <a:rPr lang="en-US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</m:den>
                      </m:f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r>
                  <a:rPr lang="en-US" dirty="0" smtClean="0">
                    <a:solidFill>
                      <a:prstClr val="black"/>
                    </a:solidFill>
                  </a:rPr>
                  <a:t>Similarly</a:t>
                </a:r>
              </a:p>
              <a:p>
                <a:pPr>
                  <a:defRPr/>
                </a:pPr>
                <a:endParaRPr lang="en-US" dirty="0" smtClean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dz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y</m:t>
                          </m:r>
                        </m:den>
                      </m:f>
                      <m:r>
                        <a:rPr lang="en-US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g</m:t>
                              </m:r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h</m:t>
                              </m:r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i</m:t>
                              </m:r>
                            </m:e>
                          </m:d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a</m:t>
                              </m:r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+2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b</m:t>
                              </m:r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c</m:t>
                              </m:r>
                            </m:e>
                          </m:d>
                        </m:num>
                        <m:den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</m:den>
                      </m:f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r>
                  <a:rPr lang="en-US" dirty="0" smtClean="0">
                    <a:solidFill>
                      <a:prstClr val="black"/>
                    </a:solidFill>
                  </a:rPr>
                  <a:t>Slope magnitude =</a:t>
                </a: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𝑑𝑧</m:t>
                                      </m:r>
                                    </m:num>
                                    <m:den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𝑑𝑥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𝑑𝑧</m:t>
                                      </m:r>
                                    </m:num>
                                    <m:den>
                                      <m:r>
                                        <a:rPr lang="en-US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𝑑𝑦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245" y="1315598"/>
                <a:ext cx="3533340" cy="4607608"/>
              </a:xfrm>
              <a:prstGeom prst="rect">
                <a:avLst/>
              </a:prstGeom>
              <a:blipFill rotWithShape="0">
                <a:blip r:embed="rId7"/>
                <a:stretch>
                  <a:fillRect l="-1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1977595" y="7967"/>
            <a:ext cx="5562600" cy="901700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CA" sz="4000" smtClean="0">
                <a:solidFill>
                  <a:prstClr val="black"/>
                </a:solidFill>
              </a:rPr>
              <a:t>ArcGIS “Slope” tool</a:t>
            </a:r>
            <a:endParaRPr lang="en-CA" sz="4000" dirty="0" smtClean="0">
              <a:solidFill>
                <a:prstClr val="black"/>
              </a:solidFill>
            </a:endParaRPr>
          </a:p>
        </p:txBody>
      </p:sp>
      <p:grpSp>
        <p:nvGrpSpPr>
          <p:cNvPr id="37" name="Group 20"/>
          <p:cNvGrpSpPr>
            <a:grpSpLocks/>
          </p:cNvGrpSpPr>
          <p:nvPr/>
        </p:nvGrpSpPr>
        <p:grpSpPr bwMode="auto">
          <a:xfrm>
            <a:off x="653959" y="1086998"/>
            <a:ext cx="1371600" cy="1371600"/>
            <a:chOff x="336" y="2592"/>
            <a:chExt cx="864" cy="864"/>
          </a:xfrm>
        </p:grpSpPr>
        <p:sp>
          <p:nvSpPr>
            <p:cNvPr id="38" name="Rectangle 11"/>
            <p:cNvSpPr>
              <a:spLocks noChangeArrowheads="1"/>
            </p:cNvSpPr>
            <p:nvPr/>
          </p:nvSpPr>
          <p:spPr bwMode="auto">
            <a:xfrm>
              <a:off x="336" y="2592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39" name="Rectangle 12"/>
            <p:cNvSpPr>
              <a:spLocks noChangeArrowheads="1"/>
            </p:cNvSpPr>
            <p:nvPr/>
          </p:nvSpPr>
          <p:spPr bwMode="auto">
            <a:xfrm>
              <a:off x="624" y="2592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6" name="Rectangle 13"/>
            <p:cNvSpPr>
              <a:spLocks noChangeArrowheads="1"/>
            </p:cNvSpPr>
            <p:nvPr/>
          </p:nvSpPr>
          <p:spPr bwMode="auto">
            <a:xfrm>
              <a:off x="912" y="2592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9" name="Rectangle 14"/>
            <p:cNvSpPr>
              <a:spLocks noChangeArrowheads="1"/>
            </p:cNvSpPr>
            <p:nvPr/>
          </p:nvSpPr>
          <p:spPr bwMode="auto">
            <a:xfrm>
              <a:off x="336" y="2880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50" name="Rectangle 15"/>
            <p:cNvSpPr>
              <a:spLocks noChangeArrowheads="1"/>
            </p:cNvSpPr>
            <p:nvPr/>
          </p:nvSpPr>
          <p:spPr bwMode="auto">
            <a:xfrm>
              <a:off x="624" y="2880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912" y="2880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f</a:t>
              </a:r>
            </a:p>
          </p:txBody>
        </p:sp>
        <p:sp>
          <p:nvSpPr>
            <p:cNvPr id="52" name="Rectangle 17"/>
            <p:cNvSpPr>
              <a:spLocks noChangeArrowheads="1"/>
            </p:cNvSpPr>
            <p:nvPr/>
          </p:nvSpPr>
          <p:spPr bwMode="auto">
            <a:xfrm>
              <a:off x="336" y="3168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g</a:t>
              </a:r>
            </a:p>
          </p:txBody>
        </p:sp>
        <p:sp>
          <p:nvSpPr>
            <p:cNvPr id="53" name="Rectangle 18"/>
            <p:cNvSpPr>
              <a:spLocks noChangeArrowheads="1"/>
            </p:cNvSpPr>
            <p:nvPr/>
          </p:nvSpPr>
          <p:spPr bwMode="auto">
            <a:xfrm>
              <a:off x="624" y="3168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h</a:t>
              </a:r>
            </a:p>
          </p:txBody>
        </p:sp>
        <p:sp>
          <p:nvSpPr>
            <p:cNvPr id="54" name="Rectangle 19"/>
            <p:cNvSpPr>
              <a:spLocks noChangeArrowheads="1"/>
            </p:cNvSpPr>
            <p:nvPr/>
          </p:nvSpPr>
          <p:spPr bwMode="auto">
            <a:xfrm>
              <a:off x="912" y="3168"/>
              <a:ext cx="28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>
                  <a:solidFill>
                    <a:prstClr val="black"/>
                  </a:solidFill>
                </a:rPr>
                <a:t>i</a:t>
              </a:r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flipV="1">
            <a:off x="466248" y="909668"/>
            <a:ext cx="1" cy="1777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6248" y="2698049"/>
            <a:ext cx="17350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182932" y="2382352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31621" y="725001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381000" y="5638132"/>
            <a:ext cx="2396074" cy="987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777074" y="5581420"/>
            <a:ext cx="2410171" cy="1055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943313" y="5652177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42146" y="5832304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036" y="435111"/>
            <a:ext cx="5547928" cy="6426245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628650" y="0"/>
            <a:ext cx="7886700" cy="5405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Questions on Slope Computation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8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GISWR 2018 Review for Midterm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Using ArcGIS for Water Resources</a:t>
            </a:r>
          </a:p>
          <a:p>
            <a:r>
              <a:rPr lang="en-US" dirty="0" smtClean="0"/>
              <a:t>Location and Measurement on the earth</a:t>
            </a:r>
          </a:p>
          <a:p>
            <a:r>
              <a:rPr lang="en-US" dirty="0" smtClean="0"/>
              <a:t>Spatial Analysis</a:t>
            </a:r>
          </a:p>
          <a:p>
            <a:r>
              <a:rPr lang="en-US" dirty="0" smtClean="0"/>
              <a:t>Hydrologic Analysis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410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66675"/>
            <a:ext cx="6753225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56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ArcGIS Aspect – the steepest downslope direction</a:t>
            </a:r>
          </a:p>
        </p:txBody>
      </p:sp>
      <p:sp>
        <p:nvSpPr>
          <p:cNvPr id="63492" name="Line 5"/>
          <p:cNvSpPr>
            <a:spLocks noChangeShapeType="1"/>
          </p:cNvSpPr>
          <p:nvPr/>
        </p:nvSpPr>
        <p:spPr bwMode="auto">
          <a:xfrm flipV="1">
            <a:off x="2026672" y="1919238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3493" name="Line 6"/>
          <p:cNvSpPr>
            <a:spLocks noChangeShapeType="1"/>
          </p:cNvSpPr>
          <p:nvPr/>
        </p:nvSpPr>
        <p:spPr bwMode="auto">
          <a:xfrm>
            <a:off x="2026672" y="3290838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3494" name="Line 7"/>
          <p:cNvSpPr>
            <a:spLocks noChangeShapeType="1"/>
          </p:cNvSpPr>
          <p:nvPr/>
        </p:nvSpPr>
        <p:spPr bwMode="auto">
          <a:xfrm flipV="1">
            <a:off x="2026672" y="1919238"/>
            <a:ext cx="19050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3495" name="Object 8"/>
          <p:cNvGraphicFramePr>
            <a:graphicFrameLocks noChangeAspect="1"/>
          </p:cNvGraphicFramePr>
          <p:nvPr>
            <p:extLst/>
          </p:nvPr>
        </p:nvGraphicFramePr>
        <p:xfrm>
          <a:off x="3169672" y="3290838"/>
          <a:ext cx="458788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2" name="Equation" r:id="rId3" imgW="228501" imgH="393529" progId="Equation.3">
                  <p:embed/>
                </p:oleObj>
              </mc:Choice>
              <mc:Fallback>
                <p:oleObj name="Equation" r:id="rId3" imgW="22850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9672" y="3290838"/>
                        <a:ext cx="458788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6" name="Object 9"/>
          <p:cNvGraphicFramePr>
            <a:graphicFrameLocks noChangeAspect="1"/>
          </p:cNvGraphicFramePr>
          <p:nvPr>
            <p:extLst/>
          </p:nvPr>
        </p:nvGraphicFramePr>
        <p:xfrm>
          <a:off x="1567885" y="2068463"/>
          <a:ext cx="458787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3" name="Equation" r:id="rId5" imgW="228600" imgH="419100" progId="Equation.3">
                  <p:embed/>
                </p:oleObj>
              </mc:Choice>
              <mc:Fallback>
                <p:oleObj name="Equation" r:id="rId5" imgW="228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7885" y="2068463"/>
                        <a:ext cx="458787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7" name="Freeform 10"/>
          <p:cNvSpPr>
            <a:spLocks/>
          </p:cNvSpPr>
          <p:nvPr/>
        </p:nvSpPr>
        <p:spPr bwMode="auto">
          <a:xfrm>
            <a:off x="2026672" y="2300238"/>
            <a:ext cx="838200" cy="419100"/>
          </a:xfrm>
          <a:custGeom>
            <a:avLst/>
            <a:gdLst>
              <a:gd name="T0" fmla="*/ 0 w 288"/>
              <a:gd name="T1" fmla="*/ 0 h 144"/>
              <a:gd name="T2" fmla="*/ 2147483647 w 288"/>
              <a:gd name="T3" fmla="*/ 2147483647 h 144"/>
              <a:gd name="T4" fmla="*/ 2147483647 w 288"/>
              <a:gd name="T5" fmla="*/ 2147483647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0"/>
                </a:moveTo>
                <a:cubicBezTo>
                  <a:pt x="48" y="12"/>
                  <a:pt x="96" y="24"/>
                  <a:pt x="144" y="48"/>
                </a:cubicBezTo>
                <a:cubicBezTo>
                  <a:pt x="192" y="72"/>
                  <a:pt x="240" y="108"/>
                  <a:pt x="288" y="14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3498" name="Object 11"/>
          <p:cNvGraphicFramePr>
            <a:graphicFrameLocks noChangeAspect="1"/>
          </p:cNvGraphicFramePr>
          <p:nvPr>
            <p:extLst/>
          </p:nvPr>
        </p:nvGraphicFramePr>
        <p:xfrm>
          <a:off x="4358450" y="2131485"/>
          <a:ext cx="32591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4" name="Equation" r:id="rId7" imgW="1625400" imgH="457200" progId="Equation.3">
                  <p:embed/>
                </p:oleObj>
              </mc:Choice>
              <mc:Fallback>
                <p:oleObj name="Equation" r:id="rId7" imgW="1625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8450" y="2131485"/>
                        <a:ext cx="3259138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1"/>
          <p:cNvGraphicFramePr>
            <a:graphicFrameLocks noChangeAspect="1"/>
          </p:cNvGraphicFramePr>
          <p:nvPr>
            <p:extLst/>
          </p:nvPr>
        </p:nvGraphicFramePr>
        <p:xfrm>
          <a:off x="1437709" y="5116099"/>
          <a:ext cx="1731963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5" name="Equation" r:id="rId9" imgW="863280" imgH="215640" progId="Equation.3">
                  <p:embed/>
                </p:oleObj>
              </mc:Choice>
              <mc:Fallback>
                <p:oleObj name="Equation" r:id="rId9" imgW="8632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7709" y="5116099"/>
                        <a:ext cx="1731963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0938" y="4212180"/>
            <a:ext cx="4121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Use atan2 to resolve ambiguity in </a:t>
            </a:r>
            <a:r>
              <a:rPr lang="en-US" sz="2000" dirty="0" err="1" smtClean="0">
                <a:solidFill>
                  <a:prstClr val="black"/>
                </a:solidFill>
              </a:rPr>
              <a:t>atan</a:t>
            </a:r>
            <a:r>
              <a:rPr lang="en-US" sz="2000" dirty="0" smtClean="0">
                <a:solidFill>
                  <a:prstClr val="black"/>
                </a:solidFill>
              </a:rPr>
              <a:t> direction</a:t>
            </a:r>
            <a:endParaRPr lang="en-US" sz="2000" dirty="0">
              <a:solidFill>
                <a:prstClr val="black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575613" y="3640585"/>
            <a:ext cx="1757387" cy="1377694"/>
            <a:chOff x="2660498" y="2121932"/>
            <a:chExt cx="2444902" cy="1916668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3200400" y="3657600"/>
              <a:ext cx="1905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200400" y="2121932"/>
              <a:ext cx="0" cy="15356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3200400" y="2590800"/>
              <a:ext cx="1600200" cy="10668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200400" y="2590800"/>
              <a:ext cx="1600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607555" y="2221468"/>
                  <a:ext cx="50584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7555" y="2221468"/>
                  <a:ext cx="505844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660498" y="2939534"/>
                  <a:ext cx="50584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0498" y="2939534"/>
                  <a:ext cx="50584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65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286085" y="2983468"/>
                  <a:ext cx="38241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6085" y="2983468"/>
                  <a:ext cx="382412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Arc 22"/>
            <p:cNvSpPr/>
            <p:nvPr/>
          </p:nvSpPr>
          <p:spPr>
            <a:xfrm>
              <a:off x="2819400" y="3233838"/>
              <a:ext cx="759438" cy="804762"/>
            </a:xfrm>
            <a:prstGeom prst="arc">
              <a:avLst>
                <a:gd name="adj1" fmla="val 16110820"/>
                <a:gd name="adj2" fmla="val 1967600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flipH="1" flipV="1">
            <a:off x="5525081" y="4882628"/>
            <a:ext cx="2672625" cy="1487793"/>
            <a:chOff x="1757325" y="2174797"/>
            <a:chExt cx="3348075" cy="1863803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3200400" y="3657600"/>
              <a:ext cx="1905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36" idx="0"/>
            </p:cNvCxnSpPr>
            <p:nvPr/>
          </p:nvCxnSpPr>
          <p:spPr>
            <a:xfrm flipH="1" flipV="1">
              <a:off x="3200400" y="2414204"/>
              <a:ext cx="14266" cy="162405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200400" y="2590800"/>
              <a:ext cx="1600200" cy="10668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200400" y="2590800"/>
              <a:ext cx="1600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 rot="10800000">
                  <a:off x="3435195" y="2174797"/>
                  <a:ext cx="850563" cy="4626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3435195" y="2174797"/>
                  <a:ext cx="850563" cy="462673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 rot="10800000">
                  <a:off x="2468190" y="2828343"/>
                  <a:ext cx="854820" cy="4626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2468190" y="2828343"/>
                  <a:ext cx="854820" cy="462673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 rot="10800000">
                  <a:off x="1757325" y="3313946"/>
                  <a:ext cx="1447539" cy="4626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180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1757325" y="3313946"/>
                  <a:ext cx="1447539" cy="462673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Arc 35"/>
            <p:cNvSpPr/>
            <p:nvPr/>
          </p:nvSpPr>
          <p:spPr>
            <a:xfrm>
              <a:off x="2819400" y="3233837"/>
              <a:ext cx="759438" cy="804763"/>
            </a:xfrm>
            <a:prstGeom prst="arc">
              <a:avLst>
                <a:gd name="adj1" fmla="val 5267128"/>
                <a:gd name="adj2" fmla="val 1967600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03786" y="2265355"/>
                <a:ext cx="7464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𝑦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786" y="2265355"/>
                <a:ext cx="746486" cy="369332"/>
              </a:xfrm>
              <a:prstGeom prst="rect">
                <a:avLst/>
              </a:prstGeom>
              <a:blipFill rotWithShape="0"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503769" y="3487172"/>
                <a:ext cx="7464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69" y="3487172"/>
                <a:ext cx="746486" cy="369332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956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203325" y="5019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248025" y="0"/>
            <a:ext cx="1989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4000">
                <a:solidFill>
                  <a:prstClr val="black"/>
                </a:solidFill>
              </a:rPr>
              <a:t>Example</a:t>
            </a: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64516" name="Group 4"/>
          <p:cNvGrpSpPr>
            <a:grpSpLocks/>
          </p:cNvGrpSpPr>
          <p:nvPr/>
        </p:nvGrpSpPr>
        <p:grpSpPr bwMode="auto">
          <a:xfrm>
            <a:off x="388938" y="190500"/>
            <a:ext cx="2603500" cy="3519488"/>
            <a:chOff x="2156" y="0"/>
            <a:chExt cx="1640" cy="2217"/>
          </a:xfrm>
        </p:grpSpPr>
        <p:grpSp>
          <p:nvGrpSpPr>
            <p:cNvPr id="64530" name="Group 5"/>
            <p:cNvGrpSpPr>
              <a:grpSpLocks/>
            </p:cNvGrpSpPr>
            <p:nvPr/>
          </p:nvGrpSpPr>
          <p:grpSpPr bwMode="auto">
            <a:xfrm>
              <a:off x="2170" y="0"/>
              <a:ext cx="538" cy="369"/>
              <a:chOff x="1440" y="928"/>
              <a:chExt cx="538" cy="369"/>
            </a:xfrm>
          </p:grpSpPr>
          <p:sp>
            <p:nvSpPr>
              <p:cNvPr id="64550" name="Line 6"/>
              <p:cNvSpPr>
                <a:spLocks noChangeShapeType="1"/>
              </p:cNvSpPr>
              <p:nvPr/>
            </p:nvSpPr>
            <p:spPr bwMode="auto">
              <a:xfrm>
                <a:off x="1441" y="1176"/>
                <a:ext cx="0" cy="1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551" name="Line 7"/>
              <p:cNvSpPr>
                <a:spLocks noChangeShapeType="1"/>
              </p:cNvSpPr>
              <p:nvPr/>
            </p:nvSpPr>
            <p:spPr bwMode="auto">
              <a:xfrm>
                <a:off x="1975" y="1174"/>
                <a:ext cx="3" cy="1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552" name="Line 8"/>
              <p:cNvSpPr>
                <a:spLocks noChangeShapeType="1"/>
              </p:cNvSpPr>
              <p:nvPr/>
            </p:nvSpPr>
            <p:spPr bwMode="auto">
              <a:xfrm>
                <a:off x="1858" y="1233"/>
                <a:ext cx="11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553" name="Text Box 9"/>
              <p:cNvSpPr txBox="1">
                <a:spLocks noChangeArrowheads="1"/>
              </p:cNvSpPr>
              <p:nvPr/>
            </p:nvSpPr>
            <p:spPr bwMode="auto">
              <a:xfrm>
                <a:off x="1602" y="928"/>
                <a:ext cx="34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defRPr/>
                </a:pPr>
                <a:r>
                  <a:rPr lang="en-US" sz="2800">
                    <a:solidFill>
                      <a:prstClr val="black"/>
                    </a:solidFill>
                  </a:rPr>
                  <a:t>30</a:t>
                </a:r>
              </a:p>
            </p:txBody>
          </p:sp>
          <p:sp>
            <p:nvSpPr>
              <p:cNvPr id="64554" name="Line 10"/>
              <p:cNvSpPr>
                <a:spLocks noChangeShapeType="1"/>
              </p:cNvSpPr>
              <p:nvPr/>
            </p:nvSpPr>
            <p:spPr bwMode="auto">
              <a:xfrm flipH="1">
                <a:off x="1440" y="1233"/>
                <a:ext cx="11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4531" name="Group 11"/>
            <p:cNvGrpSpPr>
              <a:grpSpLocks/>
            </p:cNvGrpSpPr>
            <p:nvPr/>
          </p:nvGrpSpPr>
          <p:grpSpPr bwMode="auto">
            <a:xfrm>
              <a:off x="2165" y="436"/>
              <a:ext cx="1631" cy="1781"/>
              <a:chOff x="1877" y="1152"/>
              <a:chExt cx="775" cy="749"/>
            </a:xfrm>
          </p:grpSpPr>
          <p:sp>
            <p:nvSpPr>
              <p:cNvPr id="64541" name="Rectangle 12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259" cy="249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80</a:t>
                </a:r>
              </a:p>
            </p:txBody>
          </p:sp>
          <p:sp>
            <p:nvSpPr>
              <p:cNvPr id="64542" name="Rectangle 13"/>
              <p:cNvSpPr>
                <a:spLocks noChangeArrowheads="1"/>
              </p:cNvSpPr>
              <p:nvPr/>
            </p:nvSpPr>
            <p:spPr bwMode="auto">
              <a:xfrm>
                <a:off x="2136" y="1152"/>
                <a:ext cx="258" cy="249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74</a:t>
                </a:r>
              </a:p>
            </p:txBody>
          </p:sp>
          <p:sp>
            <p:nvSpPr>
              <p:cNvPr id="64543" name="Rectangle 14"/>
              <p:cNvSpPr>
                <a:spLocks noChangeArrowheads="1"/>
              </p:cNvSpPr>
              <p:nvPr/>
            </p:nvSpPr>
            <p:spPr bwMode="auto">
              <a:xfrm>
                <a:off x="2394" y="1152"/>
                <a:ext cx="258" cy="249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63</a:t>
                </a:r>
              </a:p>
            </p:txBody>
          </p:sp>
          <p:sp>
            <p:nvSpPr>
              <p:cNvPr id="64544" name="Rectangle 15"/>
              <p:cNvSpPr>
                <a:spLocks noChangeArrowheads="1"/>
              </p:cNvSpPr>
              <p:nvPr/>
            </p:nvSpPr>
            <p:spPr bwMode="auto">
              <a:xfrm>
                <a:off x="1877" y="1401"/>
                <a:ext cx="259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69</a:t>
                </a:r>
              </a:p>
            </p:txBody>
          </p:sp>
          <p:sp>
            <p:nvSpPr>
              <p:cNvPr id="64545" name="Rectangle 16"/>
              <p:cNvSpPr>
                <a:spLocks noChangeArrowheads="1"/>
              </p:cNvSpPr>
              <p:nvPr/>
            </p:nvSpPr>
            <p:spPr bwMode="auto">
              <a:xfrm>
                <a:off x="2136" y="1401"/>
                <a:ext cx="258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67</a:t>
                </a:r>
              </a:p>
            </p:txBody>
          </p:sp>
          <p:sp>
            <p:nvSpPr>
              <p:cNvPr id="64546" name="Rectangle 17"/>
              <p:cNvSpPr>
                <a:spLocks noChangeArrowheads="1"/>
              </p:cNvSpPr>
              <p:nvPr/>
            </p:nvSpPr>
            <p:spPr bwMode="auto">
              <a:xfrm>
                <a:off x="2394" y="1401"/>
                <a:ext cx="258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56</a:t>
                </a:r>
              </a:p>
            </p:txBody>
          </p:sp>
          <p:sp>
            <p:nvSpPr>
              <p:cNvPr id="64547" name="Rectangle 18"/>
              <p:cNvSpPr>
                <a:spLocks noChangeArrowheads="1"/>
              </p:cNvSpPr>
              <p:nvPr/>
            </p:nvSpPr>
            <p:spPr bwMode="auto">
              <a:xfrm>
                <a:off x="1877" y="1651"/>
                <a:ext cx="259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60</a:t>
                </a:r>
              </a:p>
            </p:txBody>
          </p:sp>
          <p:sp>
            <p:nvSpPr>
              <p:cNvPr id="64548" name="Rectangle 19"/>
              <p:cNvSpPr>
                <a:spLocks noChangeArrowheads="1"/>
              </p:cNvSpPr>
              <p:nvPr/>
            </p:nvSpPr>
            <p:spPr bwMode="auto">
              <a:xfrm>
                <a:off x="2136" y="1651"/>
                <a:ext cx="258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52</a:t>
                </a:r>
              </a:p>
            </p:txBody>
          </p:sp>
          <p:sp>
            <p:nvSpPr>
              <p:cNvPr id="64549" name="Rectangle 20"/>
              <p:cNvSpPr>
                <a:spLocks noChangeArrowheads="1"/>
              </p:cNvSpPr>
              <p:nvPr/>
            </p:nvSpPr>
            <p:spPr bwMode="auto">
              <a:xfrm>
                <a:off x="2394" y="1651"/>
                <a:ext cx="258" cy="250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2800" b="1">
                    <a:solidFill>
                      <a:prstClr val="black"/>
                    </a:solidFill>
                  </a:rPr>
                  <a:t>48</a:t>
                </a:r>
              </a:p>
            </p:txBody>
          </p:sp>
        </p:grpSp>
        <p:sp>
          <p:nvSpPr>
            <p:cNvPr id="64532" name="Text Box 21"/>
            <p:cNvSpPr txBox="1">
              <a:spLocks noChangeArrowheads="1"/>
            </p:cNvSpPr>
            <p:nvPr/>
          </p:nvSpPr>
          <p:spPr bwMode="auto">
            <a:xfrm>
              <a:off x="2178" y="384"/>
              <a:ext cx="2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64533" name="Text Box 22"/>
            <p:cNvSpPr txBox="1">
              <a:spLocks noChangeArrowheads="1"/>
            </p:cNvSpPr>
            <p:nvPr/>
          </p:nvSpPr>
          <p:spPr bwMode="auto">
            <a:xfrm>
              <a:off x="2707" y="399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64534" name="Text Box 23"/>
            <p:cNvSpPr txBox="1">
              <a:spLocks noChangeArrowheads="1"/>
            </p:cNvSpPr>
            <p:nvPr/>
          </p:nvSpPr>
          <p:spPr bwMode="auto">
            <a:xfrm>
              <a:off x="3292" y="399"/>
              <a:ext cx="2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64535" name="Text Box 24"/>
            <p:cNvSpPr txBox="1">
              <a:spLocks noChangeArrowheads="1"/>
            </p:cNvSpPr>
            <p:nvPr/>
          </p:nvSpPr>
          <p:spPr bwMode="auto">
            <a:xfrm>
              <a:off x="2156" y="981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64536" name="Text Box 25"/>
            <p:cNvSpPr txBox="1">
              <a:spLocks noChangeArrowheads="1"/>
            </p:cNvSpPr>
            <p:nvPr/>
          </p:nvSpPr>
          <p:spPr bwMode="auto">
            <a:xfrm>
              <a:off x="2713" y="984"/>
              <a:ext cx="2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e</a:t>
              </a:r>
            </a:p>
          </p:txBody>
        </p:sp>
        <p:sp>
          <p:nvSpPr>
            <p:cNvPr id="64537" name="Text Box 26"/>
            <p:cNvSpPr txBox="1">
              <a:spLocks noChangeArrowheads="1"/>
            </p:cNvSpPr>
            <p:nvPr/>
          </p:nvSpPr>
          <p:spPr bwMode="auto">
            <a:xfrm>
              <a:off x="3270" y="996"/>
              <a:ext cx="1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f</a:t>
              </a:r>
            </a:p>
          </p:txBody>
        </p:sp>
        <p:sp>
          <p:nvSpPr>
            <p:cNvPr id="64538" name="Text Box 27"/>
            <p:cNvSpPr txBox="1">
              <a:spLocks noChangeArrowheads="1"/>
            </p:cNvSpPr>
            <p:nvPr/>
          </p:nvSpPr>
          <p:spPr bwMode="auto">
            <a:xfrm>
              <a:off x="2159" y="1564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g</a:t>
              </a:r>
            </a:p>
          </p:txBody>
        </p:sp>
        <p:sp>
          <p:nvSpPr>
            <p:cNvPr id="64539" name="Text Box 28"/>
            <p:cNvSpPr txBox="1">
              <a:spLocks noChangeArrowheads="1"/>
            </p:cNvSpPr>
            <p:nvPr/>
          </p:nvSpPr>
          <p:spPr bwMode="auto">
            <a:xfrm>
              <a:off x="2688" y="1579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h</a:t>
              </a:r>
            </a:p>
          </p:txBody>
        </p:sp>
        <p:sp>
          <p:nvSpPr>
            <p:cNvPr id="64540" name="Text Box 29"/>
            <p:cNvSpPr txBox="1">
              <a:spLocks noChangeArrowheads="1"/>
            </p:cNvSpPr>
            <p:nvPr/>
          </p:nvSpPr>
          <p:spPr bwMode="auto">
            <a:xfrm>
              <a:off x="3273" y="1579"/>
              <a:ext cx="1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>
                  <a:solidFill>
                    <a:prstClr val="black"/>
                  </a:solidFill>
                </a:rPr>
                <a:t>i</a:t>
              </a:r>
            </a:p>
          </p:txBody>
        </p:sp>
      </p:grpSp>
      <p:graphicFrame>
        <p:nvGraphicFramePr>
          <p:cNvPr id="264222" name="Object 30"/>
          <p:cNvGraphicFramePr>
            <a:graphicFrameLocks noChangeAspect="1"/>
          </p:cNvGraphicFramePr>
          <p:nvPr/>
        </p:nvGraphicFramePr>
        <p:xfrm>
          <a:off x="3689350" y="730250"/>
          <a:ext cx="5226050" cy="214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2" name="Equation" r:id="rId3" imgW="2603500" imgH="1066800" progId="Equation.3">
                  <p:embed/>
                </p:oleObj>
              </mc:Choice>
              <mc:Fallback>
                <p:oleObj name="Equation" r:id="rId3" imgW="2603500" imgH="106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9350" y="730250"/>
                        <a:ext cx="5226050" cy="214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23" name="Object 31"/>
          <p:cNvGraphicFramePr>
            <a:graphicFrameLocks noChangeAspect="1"/>
          </p:cNvGraphicFramePr>
          <p:nvPr/>
        </p:nvGraphicFramePr>
        <p:xfrm>
          <a:off x="3684588" y="2936875"/>
          <a:ext cx="5226050" cy="214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3" name="Equation" r:id="rId5" imgW="2603500" imgH="1066800" progId="Equation.3">
                  <p:embed/>
                </p:oleObj>
              </mc:Choice>
              <mc:Fallback>
                <p:oleObj name="Equation" r:id="rId5" imgW="2603500" imgH="106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588" y="2936875"/>
                        <a:ext cx="5226050" cy="214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24" name="Object 32"/>
          <p:cNvGraphicFramePr>
            <a:graphicFrameLocks noChangeAspect="1"/>
          </p:cNvGraphicFramePr>
          <p:nvPr/>
        </p:nvGraphicFramePr>
        <p:xfrm>
          <a:off x="273050" y="5222875"/>
          <a:ext cx="2447925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4" name="Equation" r:id="rId7" imgW="1219200" imgH="228600" progId="Equation.3">
                  <p:embed/>
                </p:oleObj>
              </mc:Choice>
              <mc:Fallback>
                <p:oleObj name="Equation" r:id="rId7" imgW="1219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5222875"/>
                        <a:ext cx="2447925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25" name="Object 33"/>
          <p:cNvGraphicFramePr>
            <a:graphicFrameLocks noChangeAspect="1"/>
          </p:cNvGraphicFramePr>
          <p:nvPr/>
        </p:nvGraphicFramePr>
        <p:xfrm>
          <a:off x="339725" y="5838825"/>
          <a:ext cx="4154488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5" name="Equation" r:id="rId9" imgW="2070100" imgH="431800" progId="Equation.3">
                  <p:embed/>
                </p:oleObj>
              </mc:Choice>
              <mc:Fallback>
                <p:oleObj name="Equation" r:id="rId9" imgW="2070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5838825"/>
                        <a:ext cx="4154488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226" name="Object 34"/>
          <p:cNvGraphicFramePr>
            <a:graphicFrameLocks noChangeAspect="1"/>
          </p:cNvGraphicFramePr>
          <p:nvPr/>
        </p:nvGraphicFramePr>
        <p:xfrm>
          <a:off x="5068888" y="5748338"/>
          <a:ext cx="1222375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6" name="Equation" r:id="rId11" imgW="609600" imgH="457200" progId="Equation.3">
                  <p:embed/>
                </p:oleObj>
              </mc:Choice>
              <mc:Fallback>
                <p:oleObj name="Equation" r:id="rId11" imgW="609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88" y="5748338"/>
                        <a:ext cx="1222375" cy="91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1685925" y="498475"/>
            <a:ext cx="1873250" cy="3282950"/>
            <a:chOff x="1062" y="314"/>
            <a:chExt cx="1180" cy="2068"/>
          </a:xfrm>
        </p:grpSpPr>
        <p:sp>
          <p:nvSpPr>
            <p:cNvPr id="64526" name="Line 36"/>
            <p:cNvSpPr>
              <a:spLocks noChangeShapeType="1"/>
            </p:cNvSpPr>
            <p:nvPr/>
          </p:nvSpPr>
          <p:spPr bwMode="auto">
            <a:xfrm>
              <a:off x="1062" y="1465"/>
              <a:ext cx="571" cy="91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527" name="Line 37"/>
            <p:cNvSpPr>
              <a:spLocks noChangeShapeType="1"/>
            </p:cNvSpPr>
            <p:nvPr/>
          </p:nvSpPr>
          <p:spPr bwMode="auto">
            <a:xfrm flipV="1">
              <a:off x="1066" y="314"/>
              <a:ext cx="0" cy="114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528" name="Arc 38"/>
            <p:cNvSpPr>
              <a:spLocks/>
            </p:cNvSpPr>
            <p:nvPr/>
          </p:nvSpPr>
          <p:spPr bwMode="auto">
            <a:xfrm>
              <a:off x="1066" y="1027"/>
              <a:ext cx="417" cy="873"/>
            </a:xfrm>
            <a:custGeom>
              <a:avLst/>
              <a:gdLst>
                <a:gd name="T0" fmla="*/ 0 w 21600"/>
                <a:gd name="T1" fmla="*/ 0 h 37624"/>
                <a:gd name="T2" fmla="*/ 0 w 21600"/>
                <a:gd name="T3" fmla="*/ 0 h 37624"/>
                <a:gd name="T4" fmla="*/ 0 w 21600"/>
                <a:gd name="T5" fmla="*/ 0 h 37624"/>
                <a:gd name="T6" fmla="*/ 0 60000 65536"/>
                <a:gd name="T7" fmla="*/ 0 60000 65536"/>
                <a:gd name="T8" fmla="*/ 0 60000 65536"/>
                <a:gd name="T9" fmla="*/ 0 w 21600"/>
                <a:gd name="T10" fmla="*/ 0 h 37624"/>
                <a:gd name="T11" fmla="*/ 21600 w 21600"/>
                <a:gd name="T12" fmla="*/ 37624 h 376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7624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7706"/>
                    <a:pt x="19014" y="33528"/>
                    <a:pt x="14484" y="37623"/>
                  </a:cubicBezTo>
                </a:path>
                <a:path w="21600" h="37624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7706"/>
                    <a:pt x="19014" y="33528"/>
                    <a:pt x="14484" y="37623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529" name="Text Box 39"/>
            <p:cNvSpPr txBox="1">
              <a:spLocks noChangeArrowheads="1"/>
            </p:cNvSpPr>
            <p:nvPr/>
          </p:nvSpPr>
          <p:spPr bwMode="auto">
            <a:xfrm>
              <a:off x="1495" y="1118"/>
              <a:ext cx="74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>
                  <a:solidFill>
                    <a:srgbClr val="FF0000"/>
                  </a:solidFill>
                </a:rPr>
                <a:t>145.2</a:t>
              </a:r>
              <a:r>
                <a:rPr lang="en-US" baseline="30000">
                  <a:solidFill>
                    <a:srgbClr val="FF0000"/>
                  </a:solidFill>
                </a:rPr>
                <a:t>o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219075" y="4184650"/>
            <a:ext cx="3238500" cy="993775"/>
            <a:chOff x="138" y="2636"/>
            <a:chExt cx="2040" cy="626"/>
          </a:xfrm>
        </p:grpSpPr>
        <p:graphicFrame>
          <p:nvGraphicFramePr>
            <p:cNvPr id="64524" name="Object 41"/>
            <p:cNvGraphicFramePr>
              <a:graphicFrameLocks noChangeAspect="1"/>
            </p:cNvGraphicFramePr>
            <p:nvPr/>
          </p:nvGraphicFramePr>
          <p:xfrm>
            <a:off x="138" y="2636"/>
            <a:ext cx="2040" cy="6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57" name="Equation" r:id="rId13" imgW="1612900" imgH="495300" progId="Equation.3">
                    <p:embed/>
                  </p:oleObj>
                </mc:Choice>
                <mc:Fallback>
                  <p:oleObj name="Equation" r:id="rId13" imgW="1612900" imgH="495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" y="2636"/>
                          <a:ext cx="2040" cy="6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525" name="Rectangle 42"/>
            <p:cNvSpPr>
              <a:spLocks noChangeArrowheads="1"/>
            </p:cNvSpPr>
            <p:nvPr/>
          </p:nvSpPr>
          <p:spPr bwMode="auto">
            <a:xfrm>
              <a:off x="757" y="2951"/>
              <a:ext cx="570" cy="31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189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Raster calculation and resampling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04800" y="6019800"/>
            <a:ext cx="2911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Analysis extent</a:t>
            </a:r>
          </a:p>
        </p:txBody>
      </p:sp>
      <p:grpSp>
        <p:nvGrpSpPr>
          <p:cNvPr id="40964" name="Group 4"/>
          <p:cNvGrpSpPr>
            <a:grpSpLocks/>
          </p:cNvGrpSpPr>
          <p:nvPr/>
        </p:nvGrpSpPr>
        <p:grpSpPr bwMode="auto">
          <a:xfrm>
            <a:off x="762000" y="1066800"/>
            <a:ext cx="3657600" cy="1143000"/>
            <a:chOff x="2592" y="720"/>
            <a:chExt cx="2304" cy="720"/>
          </a:xfrm>
        </p:grpSpPr>
        <p:sp>
          <p:nvSpPr>
            <p:cNvPr id="40996" name="AutoShape 5"/>
            <p:cNvSpPr>
              <a:spLocks noChangeArrowheads="1"/>
            </p:cNvSpPr>
            <p:nvPr/>
          </p:nvSpPr>
          <p:spPr bwMode="auto">
            <a:xfrm>
              <a:off x="2592" y="120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97" name="AutoShape 6"/>
            <p:cNvSpPr>
              <a:spLocks noChangeArrowheads="1"/>
            </p:cNvSpPr>
            <p:nvPr/>
          </p:nvSpPr>
          <p:spPr bwMode="auto">
            <a:xfrm>
              <a:off x="3168" y="120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98" name="AutoShape 7"/>
            <p:cNvSpPr>
              <a:spLocks noChangeArrowheads="1"/>
            </p:cNvSpPr>
            <p:nvPr/>
          </p:nvSpPr>
          <p:spPr bwMode="auto">
            <a:xfrm>
              <a:off x="3360" y="96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99" name="AutoShape 8"/>
            <p:cNvSpPr>
              <a:spLocks noChangeArrowheads="1"/>
            </p:cNvSpPr>
            <p:nvPr/>
          </p:nvSpPr>
          <p:spPr bwMode="auto">
            <a:xfrm>
              <a:off x="2784" y="96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1000" name="AutoShape 9"/>
            <p:cNvSpPr>
              <a:spLocks noChangeArrowheads="1"/>
            </p:cNvSpPr>
            <p:nvPr/>
          </p:nvSpPr>
          <p:spPr bwMode="auto">
            <a:xfrm>
              <a:off x="3744" y="120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1001" name="AutoShape 10"/>
            <p:cNvSpPr>
              <a:spLocks noChangeArrowheads="1"/>
            </p:cNvSpPr>
            <p:nvPr/>
          </p:nvSpPr>
          <p:spPr bwMode="auto">
            <a:xfrm>
              <a:off x="3936" y="96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1002" name="AutoShape 11"/>
            <p:cNvSpPr>
              <a:spLocks noChangeArrowheads="1"/>
            </p:cNvSpPr>
            <p:nvPr/>
          </p:nvSpPr>
          <p:spPr bwMode="auto">
            <a:xfrm>
              <a:off x="3552" y="72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1003" name="AutoShape 12"/>
            <p:cNvSpPr>
              <a:spLocks noChangeArrowheads="1"/>
            </p:cNvSpPr>
            <p:nvPr/>
          </p:nvSpPr>
          <p:spPr bwMode="auto">
            <a:xfrm>
              <a:off x="2976" y="72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1004" name="AutoShape 13"/>
            <p:cNvSpPr>
              <a:spLocks noChangeArrowheads="1"/>
            </p:cNvSpPr>
            <p:nvPr/>
          </p:nvSpPr>
          <p:spPr bwMode="auto">
            <a:xfrm>
              <a:off x="4128" y="720"/>
              <a:ext cx="768" cy="240"/>
            </a:xfrm>
            <a:prstGeom prst="parallelogram">
              <a:avLst>
                <a:gd name="adj" fmla="val 8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40965" name="Group 14"/>
          <p:cNvGrpSpPr>
            <a:grpSpLocks/>
          </p:cNvGrpSpPr>
          <p:nvPr/>
        </p:nvGrpSpPr>
        <p:grpSpPr bwMode="auto">
          <a:xfrm>
            <a:off x="533400" y="2819400"/>
            <a:ext cx="3657600" cy="1143000"/>
            <a:chOff x="2448" y="1920"/>
            <a:chExt cx="2304" cy="720"/>
          </a:xfrm>
        </p:grpSpPr>
        <p:sp>
          <p:nvSpPr>
            <p:cNvPr id="40992" name="AutoShape 15"/>
            <p:cNvSpPr>
              <a:spLocks noChangeAspect="1" noChangeArrowheads="1"/>
            </p:cNvSpPr>
            <p:nvPr/>
          </p:nvSpPr>
          <p:spPr bwMode="auto">
            <a:xfrm>
              <a:off x="2448" y="2280"/>
              <a:ext cx="1152" cy="360"/>
            </a:xfrm>
            <a:prstGeom prst="parallelogram">
              <a:avLst>
                <a:gd name="adj" fmla="val 8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93" name="AutoShape 16"/>
            <p:cNvSpPr>
              <a:spLocks noChangeAspect="1" noChangeArrowheads="1"/>
            </p:cNvSpPr>
            <p:nvPr/>
          </p:nvSpPr>
          <p:spPr bwMode="auto">
            <a:xfrm>
              <a:off x="3312" y="2280"/>
              <a:ext cx="1152" cy="360"/>
            </a:xfrm>
            <a:prstGeom prst="parallelogram">
              <a:avLst>
                <a:gd name="adj" fmla="val 8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94" name="AutoShape 17"/>
            <p:cNvSpPr>
              <a:spLocks noChangeAspect="1" noChangeArrowheads="1"/>
            </p:cNvSpPr>
            <p:nvPr/>
          </p:nvSpPr>
          <p:spPr bwMode="auto">
            <a:xfrm>
              <a:off x="3600" y="1920"/>
              <a:ext cx="1152" cy="360"/>
            </a:xfrm>
            <a:prstGeom prst="parallelogram">
              <a:avLst>
                <a:gd name="adj" fmla="val 80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95" name="AutoShape 18"/>
            <p:cNvSpPr>
              <a:spLocks noChangeAspect="1" noChangeArrowheads="1"/>
            </p:cNvSpPr>
            <p:nvPr/>
          </p:nvSpPr>
          <p:spPr bwMode="auto">
            <a:xfrm>
              <a:off x="2736" y="1920"/>
              <a:ext cx="1152" cy="360"/>
            </a:xfrm>
            <a:prstGeom prst="parallelogram">
              <a:avLst>
                <a:gd name="adj" fmla="val 80000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40966" name="Text Box 19"/>
          <p:cNvSpPr txBox="1">
            <a:spLocks noChangeArrowheads="1"/>
          </p:cNvSpPr>
          <p:nvPr/>
        </p:nvSpPr>
        <p:spPr bwMode="auto">
          <a:xfrm>
            <a:off x="2286000" y="2209800"/>
            <a:ext cx="415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+</a:t>
            </a:r>
          </a:p>
        </p:txBody>
      </p:sp>
      <p:sp>
        <p:nvSpPr>
          <p:cNvPr id="40967" name="Text Box 20"/>
          <p:cNvSpPr txBox="1">
            <a:spLocks noChangeArrowheads="1"/>
          </p:cNvSpPr>
          <p:nvPr/>
        </p:nvSpPr>
        <p:spPr bwMode="auto">
          <a:xfrm>
            <a:off x="2209800" y="3962400"/>
            <a:ext cx="415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grpSp>
        <p:nvGrpSpPr>
          <p:cNvPr id="40968" name="Group 21"/>
          <p:cNvGrpSpPr>
            <a:grpSpLocks/>
          </p:cNvGrpSpPr>
          <p:nvPr/>
        </p:nvGrpSpPr>
        <p:grpSpPr bwMode="auto">
          <a:xfrm>
            <a:off x="363538" y="4572000"/>
            <a:ext cx="3675062" cy="1143000"/>
            <a:chOff x="2352" y="3216"/>
            <a:chExt cx="2315" cy="720"/>
          </a:xfrm>
        </p:grpSpPr>
        <p:sp>
          <p:nvSpPr>
            <p:cNvPr id="40975" name="AutoShape 22"/>
            <p:cNvSpPr>
              <a:spLocks noChangeAspect="1" noChangeArrowheads="1"/>
            </p:cNvSpPr>
            <p:nvPr/>
          </p:nvSpPr>
          <p:spPr bwMode="auto">
            <a:xfrm>
              <a:off x="2640" y="3398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76" name="AutoShape 23"/>
            <p:cNvSpPr>
              <a:spLocks noChangeAspect="1" noChangeArrowheads="1"/>
            </p:cNvSpPr>
            <p:nvPr/>
          </p:nvSpPr>
          <p:spPr bwMode="auto">
            <a:xfrm>
              <a:off x="3076" y="3398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77" name="AutoShape 24"/>
            <p:cNvSpPr>
              <a:spLocks noChangeAspect="1" noChangeArrowheads="1"/>
            </p:cNvSpPr>
            <p:nvPr/>
          </p:nvSpPr>
          <p:spPr bwMode="auto">
            <a:xfrm>
              <a:off x="3222" y="3216"/>
              <a:ext cx="581" cy="182"/>
            </a:xfrm>
            <a:prstGeom prst="parallelogram">
              <a:avLst>
                <a:gd name="adj" fmla="val 79808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78" name="AutoShape 25"/>
            <p:cNvSpPr>
              <a:spLocks noChangeAspect="1" noChangeArrowheads="1"/>
            </p:cNvSpPr>
            <p:nvPr/>
          </p:nvSpPr>
          <p:spPr bwMode="auto">
            <a:xfrm>
              <a:off x="2785" y="3216"/>
              <a:ext cx="582" cy="182"/>
            </a:xfrm>
            <a:prstGeom prst="parallelogram">
              <a:avLst>
                <a:gd name="adj" fmla="val 7994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79" name="AutoShape 26"/>
            <p:cNvSpPr>
              <a:spLocks noChangeAspect="1" noChangeArrowheads="1"/>
            </p:cNvSpPr>
            <p:nvPr/>
          </p:nvSpPr>
          <p:spPr bwMode="auto">
            <a:xfrm>
              <a:off x="3504" y="3398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80" name="AutoShape 27"/>
            <p:cNvSpPr>
              <a:spLocks noChangeAspect="1" noChangeArrowheads="1"/>
            </p:cNvSpPr>
            <p:nvPr/>
          </p:nvSpPr>
          <p:spPr bwMode="auto">
            <a:xfrm>
              <a:off x="3940" y="3398"/>
              <a:ext cx="582" cy="181"/>
            </a:xfrm>
            <a:prstGeom prst="parallelogram">
              <a:avLst>
                <a:gd name="adj" fmla="val 8038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81" name="AutoShape 28"/>
            <p:cNvSpPr>
              <a:spLocks noChangeAspect="1" noChangeArrowheads="1"/>
            </p:cNvSpPr>
            <p:nvPr/>
          </p:nvSpPr>
          <p:spPr bwMode="auto">
            <a:xfrm>
              <a:off x="4086" y="3216"/>
              <a:ext cx="581" cy="182"/>
            </a:xfrm>
            <a:prstGeom prst="parallelogram">
              <a:avLst>
                <a:gd name="adj" fmla="val 79808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82" name="AutoShape 29"/>
            <p:cNvSpPr>
              <a:spLocks noChangeAspect="1" noChangeArrowheads="1"/>
            </p:cNvSpPr>
            <p:nvPr/>
          </p:nvSpPr>
          <p:spPr bwMode="auto">
            <a:xfrm>
              <a:off x="3649" y="3216"/>
              <a:ext cx="582" cy="182"/>
            </a:xfrm>
            <a:prstGeom prst="parallelogram">
              <a:avLst>
                <a:gd name="adj" fmla="val 79945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83" name="AutoShape 30"/>
            <p:cNvSpPr>
              <a:spLocks noChangeAspect="1" noChangeArrowheads="1"/>
            </p:cNvSpPr>
            <p:nvPr/>
          </p:nvSpPr>
          <p:spPr bwMode="auto">
            <a:xfrm>
              <a:off x="2352" y="3755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84" name="AutoShape 31"/>
            <p:cNvSpPr>
              <a:spLocks noChangeAspect="1" noChangeArrowheads="1"/>
            </p:cNvSpPr>
            <p:nvPr/>
          </p:nvSpPr>
          <p:spPr bwMode="auto">
            <a:xfrm>
              <a:off x="2788" y="3755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85" name="AutoShape 32"/>
            <p:cNvSpPr>
              <a:spLocks noChangeAspect="1" noChangeArrowheads="1"/>
            </p:cNvSpPr>
            <p:nvPr/>
          </p:nvSpPr>
          <p:spPr bwMode="auto">
            <a:xfrm>
              <a:off x="2934" y="3573"/>
              <a:ext cx="581" cy="182"/>
            </a:xfrm>
            <a:prstGeom prst="parallelogram">
              <a:avLst>
                <a:gd name="adj" fmla="val 7980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86" name="AutoShape 33"/>
            <p:cNvSpPr>
              <a:spLocks noChangeAspect="1" noChangeArrowheads="1"/>
            </p:cNvSpPr>
            <p:nvPr/>
          </p:nvSpPr>
          <p:spPr bwMode="auto">
            <a:xfrm>
              <a:off x="2497" y="3573"/>
              <a:ext cx="582" cy="182"/>
            </a:xfrm>
            <a:prstGeom prst="parallelogram">
              <a:avLst>
                <a:gd name="adj" fmla="val 79945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87" name="AutoShape 34"/>
            <p:cNvSpPr>
              <a:spLocks noChangeAspect="1" noChangeArrowheads="1"/>
            </p:cNvSpPr>
            <p:nvPr/>
          </p:nvSpPr>
          <p:spPr bwMode="auto">
            <a:xfrm>
              <a:off x="3216" y="3755"/>
              <a:ext cx="582" cy="181"/>
            </a:xfrm>
            <a:prstGeom prst="parallelogram">
              <a:avLst>
                <a:gd name="adj" fmla="val 80387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88" name="AutoShape 35"/>
            <p:cNvSpPr>
              <a:spLocks noChangeAspect="1" noChangeArrowheads="1"/>
            </p:cNvSpPr>
            <p:nvPr/>
          </p:nvSpPr>
          <p:spPr bwMode="auto">
            <a:xfrm>
              <a:off x="3652" y="3755"/>
              <a:ext cx="582" cy="181"/>
            </a:xfrm>
            <a:prstGeom prst="parallelogram">
              <a:avLst>
                <a:gd name="adj" fmla="val 8038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89" name="AutoShape 36"/>
            <p:cNvSpPr>
              <a:spLocks noChangeAspect="1" noChangeArrowheads="1"/>
            </p:cNvSpPr>
            <p:nvPr/>
          </p:nvSpPr>
          <p:spPr bwMode="auto">
            <a:xfrm>
              <a:off x="3798" y="3573"/>
              <a:ext cx="581" cy="182"/>
            </a:xfrm>
            <a:prstGeom prst="parallelogram">
              <a:avLst>
                <a:gd name="adj" fmla="val 7980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90" name="AutoShape 37"/>
            <p:cNvSpPr>
              <a:spLocks noChangeAspect="1" noChangeArrowheads="1"/>
            </p:cNvSpPr>
            <p:nvPr/>
          </p:nvSpPr>
          <p:spPr bwMode="auto">
            <a:xfrm>
              <a:off x="3361" y="3573"/>
              <a:ext cx="582" cy="182"/>
            </a:xfrm>
            <a:prstGeom prst="parallelogram">
              <a:avLst>
                <a:gd name="adj" fmla="val 79945"/>
              </a:avLst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991" name="Freeform 38"/>
            <p:cNvSpPr>
              <a:spLocks/>
            </p:cNvSpPr>
            <p:nvPr/>
          </p:nvSpPr>
          <p:spPr bwMode="auto">
            <a:xfrm>
              <a:off x="2352" y="3216"/>
              <a:ext cx="2304" cy="720"/>
            </a:xfrm>
            <a:custGeom>
              <a:avLst/>
              <a:gdLst>
                <a:gd name="T0" fmla="*/ 0 w 2304"/>
                <a:gd name="T1" fmla="*/ 720 h 720"/>
                <a:gd name="T2" fmla="*/ 432 w 2304"/>
                <a:gd name="T3" fmla="*/ 192 h 720"/>
                <a:gd name="T4" fmla="*/ 864 w 2304"/>
                <a:gd name="T5" fmla="*/ 192 h 720"/>
                <a:gd name="T6" fmla="*/ 1008 w 2304"/>
                <a:gd name="T7" fmla="*/ 0 h 720"/>
                <a:gd name="T8" fmla="*/ 2304 w 2304"/>
                <a:gd name="T9" fmla="*/ 0 h 720"/>
                <a:gd name="T10" fmla="*/ 2160 w 2304"/>
                <a:gd name="T11" fmla="*/ 192 h 720"/>
                <a:gd name="T12" fmla="*/ 1728 w 2304"/>
                <a:gd name="T13" fmla="*/ 192 h 720"/>
                <a:gd name="T14" fmla="*/ 1296 w 2304"/>
                <a:gd name="T15" fmla="*/ 720 h 720"/>
                <a:gd name="T16" fmla="*/ 0 w 2304"/>
                <a:gd name="T17" fmla="*/ 720 h 7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4"/>
                <a:gd name="T28" fmla="*/ 0 h 720"/>
                <a:gd name="T29" fmla="*/ 2304 w 2304"/>
                <a:gd name="T30" fmla="*/ 720 h 7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4" h="720">
                  <a:moveTo>
                    <a:pt x="0" y="720"/>
                  </a:moveTo>
                  <a:lnTo>
                    <a:pt x="432" y="192"/>
                  </a:lnTo>
                  <a:lnTo>
                    <a:pt x="864" y="192"/>
                  </a:lnTo>
                  <a:lnTo>
                    <a:pt x="1008" y="0"/>
                  </a:lnTo>
                  <a:lnTo>
                    <a:pt x="2304" y="0"/>
                  </a:lnTo>
                  <a:lnTo>
                    <a:pt x="2160" y="192"/>
                  </a:lnTo>
                  <a:lnTo>
                    <a:pt x="1728" y="192"/>
                  </a:lnTo>
                  <a:lnTo>
                    <a:pt x="1296" y="720"/>
                  </a:lnTo>
                  <a:lnTo>
                    <a:pt x="0" y="72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40969" name="Line 39"/>
          <p:cNvSpPr>
            <a:spLocks noChangeShapeType="1"/>
          </p:cNvSpPr>
          <p:nvPr/>
        </p:nvSpPr>
        <p:spPr bwMode="auto">
          <a:xfrm>
            <a:off x="381000" y="60960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0970" name="Line 40"/>
          <p:cNvSpPr>
            <a:spLocks noChangeShapeType="1"/>
          </p:cNvSpPr>
          <p:nvPr/>
        </p:nvSpPr>
        <p:spPr bwMode="auto">
          <a:xfrm flipV="1">
            <a:off x="3505200" y="5440363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0971" name="Text Box 41"/>
          <p:cNvSpPr txBox="1">
            <a:spLocks noChangeArrowheads="1"/>
          </p:cNvSpPr>
          <p:nvPr/>
        </p:nvSpPr>
        <p:spPr bwMode="auto">
          <a:xfrm>
            <a:off x="3717925" y="5287963"/>
            <a:ext cx="3216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Analysis cell size</a:t>
            </a:r>
          </a:p>
        </p:txBody>
      </p:sp>
      <p:sp>
        <p:nvSpPr>
          <p:cNvPr id="40972" name="Text Box 42"/>
          <p:cNvSpPr txBox="1">
            <a:spLocks noChangeArrowheads="1"/>
          </p:cNvSpPr>
          <p:nvPr/>
        </p:nvSpPr>
        <p:spPr bwMode="auto">
          <a:xfrm>
            <a:off x="4495800" y="4191000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Analysis mask</a:t>
            </a:r>
          </a:p>
        </p:txBody>
      </p:sp>
      <p:sp>
        <p:nvSpPr>
          <p:cNvPr id="40973" name="Line 43"/>
          <p:cNvSpPr>
            <a:spLocks noChangeShapeType="1"/>
          </p:cNvSpPr>
          <p:nvPr/>
        </p:nvSpPr>
        <p:spPr bwMode="auto">
          <a:xfrm flipH="1">
            <a:off x="4038600" y="44958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0974" name="Text Box 44"/>
          <p:cNvSpPr txBox="1">
            <a:spLocks noChangeArrowheads="1"/>
          </p:cNvSpPr>
          <p:nvPr/>
        </p:nvSpPr>
        <p:spPr bwMode="auto">
          <a:xfrm>
            <a:off x="4594225" y="1231900"/>
            <a:ext cx="416877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Resampling or interpolation (and reprojection) of inputs to target extent, cell size, and projection within region defined by analysis mask </a:t>
            </a:r>
          </a:p>
        </p:txBody>
      </p:sp>
    </p:spTree>
    <p:extLst>
      <p:ext uri="{BB962C8B-B14F-4D97-AF65-F5344CB8AC3E}">
        <p14:creationId xmlns:p14="http://schemas.microsoft.com/office/powerpoint/2010/main" val="380250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893" y="0"/>
            <a:ext cx="5257704" cy="67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9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3" y="101364"/>
            <a:ext cx="5257704" cy="6756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165"/>
          <a:stretch/>
        </p:blipFill>
        <p:spPr>
          <a:xfrm>
            <a:off x="5029629" y="921066"/>
            <a:ext cx="3865600" cy="3281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13" y="3635029"/>
            <a:ext cx="5304473" cy="32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3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99" y="633046"/>
            <a:ext cx="4368440" cy="5627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795" y="750277"/>
            <a:ext cx="4291205" cy="562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5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5" y="1200990"/>
            <a:ext cx="5614855" cy="36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83566"/>
            <a:ext cx="8229600" cy="1143000"/>
          </a:xfrm>
        </p:spPr>
        <p:txBody>
          <a:bodyPr/>
          <a:lstStyle/>
          <a:p>
            <a:r>
              <a:rPr lang="en-US" sz="3600" dirty="0" err="1" smtClean="0"/>
              <a:t>Subwatershed</a:t>
            </a:r>
            <a:r>
              <a:rPr lang="en-US" sz="3600" dirty="0" smtClean="0"/>
              <a:t> Precipitation by </a:t>
            </a:r>
            <a:r>
              <a:rPr lang="en-US" sz="3600" dirty="0" err="1" smtClean="0"/>
              <a:t>Thiessen</a:t>
            </a:r>
            <a:r>
              <a:rPr lang="en-US" sz="3600" dirty="0" smtClean="0"/>
              <a:t> Polygons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42142"/>
            <a:ext cx="5719035" cy="141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68331"/>
            <a:ext cx="6819900" cy="183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14" y="5542926"/>
            <a:ext cx="6564884" cy="212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867762" y="4155728"/>
                <a:ext cx="2057871" cy="8920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𝑖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762" y="4155728"/>
                <a:ext cx="2057871" cy="89203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291618" y="1503528"/>
            <a:ext cx="2743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Thiessen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Polygons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Intersect with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Subwatersheds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Evaluate A*P Product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Summarize by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subwatershed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1678675" y="2306472"/>
            <a:ext cx="2279176" cy="15418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532263" y="2156346"/>
            <a:ext cx="5991367" cy="28914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4851056" y="5542926"/>
            <a:ext cx="1304084" cy="6645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155140" y="5440313"/>
            <a:ext cx="136478" cy="7671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3822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GISWR 2018 Review for Midterm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ArcGIS for Water Resources</a:t>
            </a:r>
          </a:p>
          <a:p>
            <a:r>
              <a:rPr lang="en-US" dirty="0" smtClean="0"/>
              <a:t>Location and Measurement on the earth</a:t>
            </a:r>
          </a:p>
          <a:p>
            <a:r>
              <a:rPr lang="en-US" dirty="0" smtClean="0"/>
              <a:t>Spatial Analysis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Hydrologic Analysis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7893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85" y="2402818"/>
            <a:ext cx="2378869" cy="3850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453" y="2413808"/>
            <a:ext cx="2314575" cy="4071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97" y="1463920"/>
            <a:ext cx="5536406" cy="971550"/>
          </a:xfrm>
          <a:prstGeom prst="rect">
            <a:avLst/>
          </a:prstGeom>
        </p:spPr>
      </p:pic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0" y="39510"/>
            <a:ext cx="9144001" cy="807317"/>
          </a:xfrm>
        </p:spPr>
        <p:txBody>
          <a:bodyPr/>
          <a:lstStyle/>
          <a:p>
            <a:r>
              <a:rPr lang="en-US" sz="2800" b="0" dirty="0">
                <a:latin typeface="Arial" charset="0"/>
              </a:rPr>
              <a:t>Digital Elevation Model Based Watershed and Stream Network Delineation</a:t>
            </a:r>
            <a:endParaRPr lang="en-US" sz="2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56382" y="6455748"/>
            <a:ext cx="1266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</a:rPr>
              <a:t>How to use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597" y="809968"/>
            <a:ext cx="7686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u="sng" dirty="0">
                <a:solidFill>
                  <a:srgbClr val="000000"/>
                </a:solidFill>
              </a:rPr>
              <a:t>Reading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endParaRPr lang="en-US" sz="2000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hlinkClick r:id="rId5"/>
              </a:rPr>
              <a:t>https://</a:t>
            </a:r>
            <a:r>
              <a:rPr lang="en-US" sz="1400" dirty="0" smtClean="0">
                <a:solidFill>
                  <a:srgbClr val="FF0000"/>
                </a:solidFill>
                <a:hlinkClick r:id="rId5"/>
              </a:rPr>
              <a:t>pro.arcgis.com/en/pro-app/tool-reference/spatial-analyst/an-overview-of-the-hydrology-tools.htm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747738" y="1812627"/>
            <a:ext cx="804354" cy="23170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546270" y="2109105"/>
            <a:ext cx="2181368" cy="2265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9350" y="6485746"/>
            <a:ext cx="18546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</a:rPr>
              <a:t>Understanding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922834" y="2862237"/>
            <a:ext cx="890704" cy="32323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7258" t="11127" b="24277"/>
          <a:stretch/>
        </p:blipFill>
        <p:spPr>
          <a:xfrm>
            <a:off x="5030814" y="2289967"/>
            <a:ext cx="3827618" cy="440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22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31500" r="64840"/>
          <a:stretch/>
        </p:blipFill>
        <p:spPr bwMode="auto">
          <a:xfrm>
            <a:off x="6661019" y="1465596"/>
            <a:ext cx="2025781" cy="312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48482" y="929444"/>
            <a:ext cx="6009248" cy="507831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</a:rPr>
              <a:t>“All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geographic information systems are built using 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formal models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that describe how things are located in space.   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A formal model is an abstract and well-defined system of concepts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.  A geographic data model defines the 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vocabulary for describing and reasoning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</a:rPr>
              <a:t>about the things that are located on the earth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.   Geographic data models serve as the foundation on which all geographic information systems are built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</a:rPr>
              <a:t>.”</a:t>
            </a:r>
            <a:br>
              <a:rPr lang="en-US" sz="2400" dirty="0" smtClean="0">
                <a:solidFill>
                  <a:prstClr val="black"/>
                </a:solidFill>
                <a:latin typeface="Times New Roman" pitchFamily="18" charset="0"/>
              </a:rPr>
            </a:b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Scott Morehouse, Preface to “Modeling our World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</a:rPr>
              <a:t>”, First Edition.  He was the chief software engineer at ESRI </a:t>
            </a: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41883"/>
            <a:ext cx="8229600" cy="1143000"/>
          </a:xfrm>
        </p:spPr>
        <p:txBody>
          <a:bodyPr/>
          <a:lstStyle/>
          <a:p>
            <a:r>
              <a:rPr lang="en-US" dirty="0" smtClean="0"/>
              <a:t>Geographic Data Model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55077" y="5746873"/>
            <a:ext cx="7373815" cy="103686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prstClr val="black"/>
                </a:solidFill>
              </a:rPr>
              <a:t>Or, more simply: the way that data is organized can enhance or inhibit the analysis that can be done</a:t>
            </a:r>
          </a:p>
        </p:txBody>
      </p:sp>
    </p:spTree>
    <p:extLst>
      <p:ext uri="{BB962C8B-B14F-4D97-AF65-F5344CB8AC3E}">
        <p14:creationId xmlns:p14="http://schemas.microsoft.com/office/powerpoint/2010/main" val="47643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47" y="273581"/>
            <a:ext cx="7373303" cy="617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4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63" name="Object 11">
            <a:hlinkHover r:id="rId4" action="ppaction://hlinksldjump"/>
          </p:cNvPr>
          <p:cNvGraphicFramePr>
            <a:graphicFrameLocks noChangeAspect="1"/>
          </p:cNvGraphicFramePr>
          <p:nvPr>
            <p:extLst/>
          </p:nvPr>
        </p:nvGraphicFramePr>
        <p:xfrm>
          <a:off x="4774489" y="1994042"/>
          <a:ext cx="4077224" cy="3295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4" name="Worksheet" r:id="rId5" imgW="2486112" imgH="2009711" progId="Excel.Sheet.8">
                  <p:embed/>
                </p:oleObj>
              </mc:Choice>
              <mc:Fallback>
                <p:oleObj name="Worksheet" r:id="rId5" imgW="2486112" imgH="2009711" progId="Excel.Sheet.8">
                  <p:embed/>
                  <p:pic>
                    <p:nvPicPr>
                      <p:cNvPr id="23563" name="Object 11">
                        <a:hlinkHover r:id="" action="ppaction://noaction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4489" y="1994042"/>
                        <a:ext cx="4077224" cy="32959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306472" y="180651"/>
            <a:ext cx="4531057" cy="801482"/>
          </a:xfrm>
          <a:noFill/>
          <a:ln/>
        </p:spPr>
        <p:txBody>
          <a:bodyPr/>
          <a:lstStyle/>
          <a:p>
            <a:r>
              <a:rPr lang="en-US" sz="3600" dirty="0" smtClean="0"/>
              <a:t>Pit Filling </a:t>
            </a:r>
            <a:endParaRPr lang="en-US" sz="3600" dirty="0"/>
          </a:p>
        </p:txBody>
      </p:sp>
      <p:graphicFrame>
        <p:nvGraphicFramePr>
          <p:cNvPr id="6" name="Object 78"/>
          <p:cNvGraphicFramePr>
            <a:graphicFrameLocks noChangeAspect="1"/>
          </p:cNvGraphicFramePr>
          <p:nvPr>
            <p:extLst/>
          </p:nvPr>
        </p:nvGraphicFramePr>
        <p:xfrm>
          <a:off x="377114" y="1994041"/>
          <a:ext cx="4069787" cy="329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" name="Worksheet" r:id="rId7" imgW="2486112" imgH="2009711" progId="Excel.Sheet.8">
                  <p:embed/>
                </p:oleObj>
              </mc:Choice>
              <mc:Fallback>
                <p:oleObj name="Worksheet" r:id="rId7" imgW="2486112" imgH="2009711" progId="Excel.Sheet.8">
                  <p:embed/>
                  <p:pic>
                    <p:nvPicPr>
                      <p:cNvPr id="6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14" y="1994041"/>
                        <a:ext cx="4069787" cy="329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Line 84"/>
          <p:cNvSpPr>
            <a:spLocks noChangeShapeType="1"/>
          </p:cNvSpPr>
          <p:nvPr/>
        </p:nvSpPr>
        <p:spPr bwMode="auto">
          <a:xfrm flipH="1" flipV="1">
            <a:off x="1756413" y="4603554"/>
            <a:ext cx="286066" cy="99357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6" name="Line 86"/>
          <p:cNvSpPr>
            <a:spLocks noChangeShapeType="1"/>
          </p:cNvSpPr>
          <p:nvPr/>
        </p:nvSpPr>
        <p:spPr bwMode="auto">
          <a:xfrm flipV="1">
            <a:off x="2403210" y="4939204"/>
            <a:ext cx="867040" cy="65792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1864772" y="5597126"/>
            <a:ext cx="567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Pits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0" name="Line 92"/>
          <p:cNvSpPr>
            <a:spLocks noChangeShapeType="1"/>
          </p:cNvSpPr>
          <p:nvPr/>
        </p:nvSpPr>
        <p:spPr bwMode="auto">
          <a:xfrm flipH="1" flipV="1">
            <a:off x="5909479" y="3026586"/>
            <a:ext cx="641445" cy="2541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1" name="Line 93"/>
          <p:cNvSpPr>
            <a:spLocks noChangeShapeType="1"/>
          </p:cNvSpPr>
          <p:nvPr/>
        </p:nvSpPr>
        <p:spPr bwMode="auto">
          <a:xfrm flipV="1">
            <a:off x="6960358" y="4603554"/>
            <a:ext cx="709684" cy="9649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2" name="Text Box 94"/>
          <p:cNvSpPr txBox="1">
            <a:spLocks noChangeArrowheads="1"/>
          </p:cNvSpPr>
          <p:nvPr/>
        </p:nvSpPr>
        <p:spPr bwMode="auto">
          <a:xfrm>
            <a:off x="6041680" y="5568500"/>
            <a:ext cx="13724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Pour Points</a:t>
            </a:r>
          </a:p>
        </p:txBody>
      </p:sp>
      <p:sp>
        <p:nvSpPr>
          <p:cNvPr id="18" name="Rectangle 6"/>
          <p:cNvSpPr txBox="1">
            <a:spLocks noChangeArrowheads="1"/>
          </p:cNvSpPr>
          <p:nvPr/>
        </p:nvSpPr>
        <p:spPr bwMode="auto">
          <a:xfrm>
            <a:off x="382137" y="754955"/>
            <a:ext cx="40260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Original DEM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j-ea"/>
              <a:cs typeface="Arial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776975" y="2966741"/>
            <a:ext cx="1629035" cy="1648772"/>
          </a:xfrm>
          <a:custGeom>
            <a:avLst/>
            <a:gdLst>
              <a:gd name="connsiteX0" fmla="*/ 0 w 1637731"/>
              <a:gd name="connsiteY0" fmla="*/ 641444 h 1637731"/>
              <a:gd name="connsiteX1" fmla="*/ 436728 w 1637731"/>
              <a:gd name="connsiteY1" fmla="*/ 655092 h 1637731"/>
              <a:gd name="connsiteX2" fmla="*/ 450376 w 1637731"/>
              <a:gd name="connsiteY2" fmla="*/ 0 h 1637731"/>
              <a:gd name="connsiteX3" fmla="*/ 832513 w 1637731"/>
              <a:gd name="connsiteY3" fmla="*/ 13647 h 1637731"/>
              <a:gd name="connsiteX4" fmla="*/ 859809 w 1637731"/>
              <a:gd name="connsiteY4" fmla="*/ 968991 h 1637731"/>
              <a:gd name="connsiteX5" fmla="*/ 1637731 w 1637731"/>
              <a:gd name="connsiteY5" fmla="*/ 996286 h 1637731"/>
              <a:gd name="connsiteX6" fmla="*/ 1624083 w 1637731"/>
              <a:gd name="connsiteY6" fmla="*/ 1624083 h 1637731"/>
              <a:gd name="connsiteX7" fmla="*/ 13647 w 1637731"/>
              <a:gd name="connsiteY7" fmla="*/ 1637731 h 1637731"/>
              <a:gd name="connsiteX8" fmla="*/ 0 w 1637731"/>
              <a:gd name="connsiteY8" fmla="*/ 641444 h 1637731"/>
              <a:gd name="connsiteX0" fmla="*/ 0 w 1637731"/>
              <a:gd name="connsiteY0" fmla="*/ 635094 h 1631381"/>
              <a:gd name="connsiteX1" fmla="*/ 436728 w 1637731"/>
              <a:gd name="connsiteY1" fmla="*/ 648742 h 1631381"/>
              <a:gd name="connsiteX2" fmla="*/ 418626 w 1637731"/>
              <a:gd name="connsiteY2" fmla="*/ 0 h 1631381"/>
              <a:gd name="connsiteX3" fmla="*/ 832513 w 1637731"/>
              <a:gd name="connsiteY3" fmla="*/ 7297 h 1631381"/>
              <a:gd name="connsiteX4" fmla="*/ 859809 w 1637731"/>
              <a:gd name="connsiteY4" fmla="*/ 962641 h 1631381"/>
              <a:gd name="connsiteX5" fmla="*/ 1637731 w 1637731"/>
              <a:gd name="connsiteY5" fmla="*/ 989936 h 1631381"/>
              <a:gd name="connsiteX6" fmla="*/ 1624083 w 1637731"/>
              <a:gd name="connsiteY6" fmla="*/ 1617733 h 1631381"/>
              <a:gd name="connsiteX7" fmla="*/ 13647 w 1637731"/>
              <a:gd name="connsiteY7" fmla="*/ 1631381 h 1631381"/>
              <a:gd name="connsiteX8" fmla="*/ 0 w 1637731"/>
              <a:gd name="connsiteY8" fmla="*/ 635094 h 1631381"/>
              <a:gd name="connsiteX0" fmla="*/ 0 w 1637731"/>
              <a:gd name="connsiteY0" fmla="*/ 635094 h 1631381"/>
              <a:gd name="connsiteX1" fmla="*/ 430378 w 1637731"/>
              <a:gd name="connsiteY1" fmla="*/ 648742 h 1631381"/>
              <a:gd name="connsiteX2" fmla="*/ 418626 w 1637731"/>
              <a:gd name="connsiteY2" fmla="*/ 0 h 1631381"/>
              <a:gd name="connsiteX3" fmla="*/ 832513 w 1637731"/>
              <a:gd name="connsiteY3" fmla="*/ 7297 h 1631381"/>
              <a:gd name="connsiteX4" fmla="*/ 859809 w 1637731"/>
              <a:gd name="connsiteY4" fmla="*/ 962641 h 1631381"/>
              <a:gd name="connsiteX5" fmla="*/ 1637731 w 1637731"/>
              <a:gd name="connsiteY5" fmla="*/ 989936 h 1631381"/>
              <a:gd name="connsiteX6" fmla="*/ 1624083 w 1637731"/>
              <a:gd name="connsiteY6" fmla="*/ 1617733 h 1631381"/>
              <a:gd name="connsiteX7" fmla="*/ 13647 w 1637731"/>
              <a:gd name="connsiteY7" fmla="*/ 1631381 h 1631381"/>
              <a:gd name="connsiteX8" fmla="*/ 0 w 1637731"/>
              <a:gd name="connsiteY8" fmla="*/ 635094 h 1631381"/>
              <a:gd name="connsiteX0" fmla="*/ 0 w 1637731"/>
              <a:gd name="connsiteY0" fmla="*/ 635094 h 1631381"/>
              <a:gd name="connsiteX1" fmla="*/ 430378 w 1637731"/>
              <a:gd name="connsiteY1" fmla="*/ 648742 h 1631381"/>
              <a:gd name="connsiteX2" fmla="*/ 418626 w 1637731"/>
              <a:gd name="connsiteY2" fmla="*/ 0 h 1631381"/>
              <a:gd name="connsiteX3" fmla="*/ 832513 w 1637731"/>
              <a:gd name="connsiteY3" fmla="*/ 7297 h 1631381"/>
              <a:gd name="connsiteX4" fmla="*/ 847109 w 1637731"/>
              <a:gd name="connsiteY4" fmla="*/ 988041 h 1631381"/>
              <a:gd name="connsiteX5" fmla="*/ 1637731 w 1637731"/>
              <a:gd name="connsiteY5" fmla="*/ 989936 h 1631381"/>
              <a:gd name="connsiteX6" fmla="*/ 1624083 w 1637731"/>
              <a:gd name="connsiteY6" fmla="*/ 1617733 h 1631381"/>
              <a:gd name="connsiteX7" fmla="*/ 13647 w 1637731"/>
              <a:gd name="connsiteY7" fmla="*/ 1631381 h 1631381"/>
              <a:gd name="connsiteX8" fmla="*/ 0 w 1637731"/>
              <a:gd name="connsiteY8" fmla="*/ 635094 h 1631381"/>
              <a:gd name="connsiteX0" fmla="*/ 0 w 1637731"/>
              <a:gd name="connsiteY0" fmla="*/ 635094 h 1655833"/>
              <a:gd name="connsiteX1" fmla="*/ 430378 w 1637731"/>
              <a:gd name="connsiteY1" fmla="*/ 648742 h 1655833"/>
              <a:gd name="connsiteX2" fmla="*/ 418626 w 1637731"/>
              <a:gd name="connsiteY2" fmla="*/ 0 h 1655833"/>
              <a:gd name="connsiteX3" fmla="*/ 832513 w 1637731"/>
              <a:gd name="connsiteY3" fmla="*/ 7297 h 1655833"/>
              <a:gd name="connsiteX4" fmla="*/ 847109 w 1637731"/>
              <a:gd name="connsiteY4" fmla="*/ 988041 h 1655833"/>
              <a:gd name="connsiteX5" fmla="*/ 1637731 w 1637731"/>
              <a:gd name="connsiteY5" fmla="*/ 989936 h 1655833"/>
              <a:gd name="connsiteX6" fmla="*/ 1624083 w 1637731"/>
              <a:gd name="connsiteY6" fmla="*/ 1655833 h 1655833"/>
              <a:gd name="connsiteX7" fmla="*/ 13647 w 1637731"/>
              <a:gd name="connsiteY7" fmla="*/ 1631381 h 1655833"/>
              <a:gd name="connsiteX8" fmla="*/ 0 w 1637731"/>
              <a:gd name="connsiteY8" fmla="*/ 635094 h 1655833"/>
              <a:gd name="connsiteX0" fmla="*/ 0 w 1625031"/>
              <a:gd name="connsiteY0" fmla="*/ 654144 h 1655833"/>
              <a:gd name="connsiteX1" fmla="*/ 417678 w 1625031"/>
              <a:gd name="connsiteY1" fmla="*/ 648742 h 1655833"/>
              <a:gd name="connsiteX2" fmla="*/ 405926 w 1625031"/>
              <a:gd name="connsiteY2" fmla="*/ 0 h 1655833"/>
              <a:gd name="connsiteX3" fmla="*/ 819813 w 1625031"/>
              <a:gd name="connsiteY3" fmla="*/ 7297 h 1655833"/>
              <a:gd name="connsiteX4" fmla="*/ 834409 w 1625031"/>
              <a:gd name="connsiteY4" fmla="*/ 988041 h 1655833"/>
              <a:gd name="connsiteX5" fmla="*/ 1625031 w 1625031"/>
              <a:gd name="connsiteY5" fmla="*/ 989936 h 1655833"/>
              <a:gd name="connsiteX6" fmla="*/ 1611383 w 1625031"/>
              <a:gd name="connsiteY6" fmla="*/ 1655833 h 1655833"/>
              <a:gd name="connsiteX7" fmla="*/ 947 w 1625031"/>
              <a:gd name="connsiteY7" fmla="*/ 1631381 h 1655833"/>
              <a:gd name="connsiteX8" fmla="*/ 0 w 1625031"/>
              <a:gd name="connsiteY8" fmla="*/ 654144 h 1655833"/>
              <a:gd name="connsiteX0" fmla="*/ 0 w 1629035"/>
              <a:gd name="connsiteY0" fmla="*/ 654144 h 1648772"/>
              <a:gd name="connsiteX1" fmla="*/ 417678 w 1629035"/>
              <a:gd name="connsiteY1" fmla="*/ 648742 h 1648772"/>
              <a:gd name="connsiteX2" fmla="*/ 405926 w 1629035"/>
              <a:gd name="connsiteY2" fmla="*/ 0 h 1648772"/>
              <a:gd name="connsiteX3" fmla="*/ 819813 w 1629035"/>
              <a:gd name="connsiteY3" fmla="*/ 7297 h 1648772"/>
              <a:gd name="connsiteX4" fmla="*/ 834409 w 1629035"/>
              <a:gd name="connsiteY4" fmla="*/ 988041 h 1648772"/>
              <a:gd name="connsiteX5" fmla="*/ 1625031 w 1629035"/>
              <a:gd name="connsiteY5" fmla="*/ 989936 h 1648772"/>
              <a:gd name="connsiteX6" fmla="*/ 1629035 w 1629035"/>
              <a:gd name="connsiteY6" fmla="*/ 1648772 h 1648772"/>
              <a:gd name="connsiteX7" fmla="*/ 947 w 1629035"/>
              <a:gd name="connsiteY7" fmla="*/ 1631381 h 1648772"/>
              <a:gd name="connsiteX8" fmla="*/ 0 w 1629035"/>
              <a:gd name="connsiteY8" fmla="*/ 654144 h 164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035" h="1648772">
                <a:moveTo>
                  <a:pt x="0" y="654144"/>
                </a:moveTo>
                <a:lnTo>
                  <a:pt x="417678" y="648742"/>
                </a:lnTo>
                <a:lnTo>
                  <a:pt x="405926" y="0"/>
                </a:lnTo>
                <a:lnTo>
                  <a:pt x="819813" y="7297"/>
                </a:lnTo>
                <a:lnTo>
                  <a:pt x="834409" y="988041"/>
                </a:lnTo>
                <a:lnTo>
                  <a:pt x="1625031" y="989936"/>
                </a:lnTo>
                <a:cubicBezTo>
                  <a:pt x="1626366" y="1209548"/>
                  <a:pt x="1627700" y="1429160"/>
                  <a:pt x="1629035" y="1648772"/>
                </a:cubicBezTo>
                <a:lnTo>
                  <a:pt x="947" y="1631381"/>
                </a:lnTo>
                <a:cubicBezTo>
                  <a:pt x="631" y="1305635"/>
                  <a:pt x="316" y="979890"/>
                  <a:pt x="0" y="654144"/>
                </a:cubicBez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214034" y="4615511"/>
            <a:ext cx="400392" cy="32369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3" name="Oval 90"/>
          <p:cNvSpPr>
            <a:spLocks noChangeArrowheads="1"/>
          </p:cNvSpPr>
          <p:nvPr/>
        </p:nvSpPr>
        <p:spPr bwMode="auto">
          <a:xfrm>
            <a:off x="5508127" y="2631722"/>
            <a:ext cx="533553" cy="3810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14" name="Oval 91"/>
          <p:cNvSpPr>
            <a:spLocks noChangeArrowheads="1"/>
          </p:cNvSpPr>
          <p:nvPr/>
        </p:nvSpPr>
        <p:spPr bwMode="auto">
          <a:xfrm>
            <a:off x="7544032" y="4234513"/>
            <a:ext cx="533553" cy="381000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25" name="Rectangle 6"/>
          <p:cNvSpPr txBox="1">
            <a:spLocks noChangeArrowheads="1"/>
          </p:cNvSpPr>
          <p:nvPr/>
        </p:nvSpPr>
        <p:spPr bwMode="auto">
          <a:xfrm>
            <a:off x="4776716" y="770875"/>
            <a:ext cx="405338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Pits Filled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j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553" y="6000072"/>
            <a:ext cx="33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Grid cells or zones completely surrounded by higher terrain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62815" y="6000071"/>
            <a:ext cx="33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The lowest grid cell adjacent to a pit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8852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Group 2"/>
          <p:cNvGrpSpPr>
            <a:grpSpLocks/>
          </p:cNvGrpSpPr>
          <p:nvPr/>
        </p:nvGrpSpPr>
        <p:grpSpPr bwMode="auto">
          <a:xfrm>
            <a:off x="5243513" y="2147888"/>
            <a:ext cx="2589212" cy="2827337"/>
            <a:chOff x="1877" y="1152"/>
            <a:chExt cx="775" cy="749"/>
          </a:xfrm>
        </p:grpSpPr>
        <p:sp>
          <p:nvSpPr>
            <p:cNvPr id="4128" name="Rectangle 3"/>
            <p:cNvSpPr>
              <a:spLocks noChangeArrowheads="1"/>
            </p:cNvSpPr>
            <p:nvPr/>
          </p:nvSpPr>
          <p:spPr bwMode="auto">
            <a:xfrm>
              <a:off x="1877" y="1152"/>
              <a:ext cx="259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80</a:t>
              </a:r>
            </a:p>
          </p:txBody>
        </p:sp>
        <p:sp>
          <p:nvSpPr>
            <p:cNvPr id="4129" name="Rectangle 4"/>
            <p:cNvSpPr>
              <a:spLocks noChangeArrowheads="1"/>
            </p:cNvSpPr>
            <p:nvPr/>
          </p:nvSpPr>
          <p:spPr bwMode="auto">
            <a:xfrm>
              <a:off x="2136" y="1152"/>
              <a:ext cx="258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74</a:t>
              </a:r>
            </a:p>
          </p:txBody>
        </p:sp>
        <p:sp>
          <p:nvSpPr>
            <p:cNvPr id="4130" name="Rectangle 5"/>
            <p:cNvSpPr>
              <a:spLocks noChangeArrowheads="1"/>
            </p:cNvSpPr>
            <p:nvPr/>
          </p:nvSpPr>
          <p:spPr bwMode="auto">
            <a:xfrm>
              <a:off x="2394" y="1152"/>
              <a:ext cx="258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63</a:t>
              </a:r>
            </a:p>
          </p:txBody>
        </p:sp>
        <p:sp>
          <p:nvSpPr>
            <p:cNvPr id="4131" name="Rectangle 6"/>
            <p:cNvSpPr>
              <a:spLocks noChangeArrowheads="1"/>
            </p:cNvSpPr>
            <p:nvPr/>
          </p:nvSpPr>
          <p:spPr bwMode="auto">
            <a:xfrm>
              <a:off x="1877" y="1401"/>
              <a:ext cx="259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69</a:t>
              </a:r>
            </a:p>
          </p:txBody>
        </p:sp>
        <p:sp>
          <p:nvSpPr>
            <p:cNvPr id="4132" name="Rectangle 7"/>
            <p:cNvSpPr>
              <a:spLocks noChangeArrowheads="1"/>
            </p:cNvSpPr>
            <p:nvPr/>
          </p:nvSpPr>
          <p:spPr bwMode="auto">
            <a:xfrm>
              <a:off x="2136" y="140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67</a:t>
              </a:r>
            </a:p>
          </p:txBody>
        </p:sp>
        <p:sp>
          <p:nvSpPr>
            <p:cNvPr id="4133" name="Rectangle 8"/>
            <p:cNvSpPr>
              <a:spLocks noChangeArrowheads="1"/>
            </p:cNvSpPr>
            <p:nvPr/>
          </p:nvSpPr>
          <p:spPr bwMode="auto">
            <a:xfrm>
              <a:off x="2394" y="140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56</a:t>
              </a:r>
            </a:p>
          </p:txBody>
        </p:sp>
        <p:sp>
          <p:nvSpPr>
            <p:cNvPr id="4134" name="Rectangle 9"/>
            <p:cNvSpPr>
              <a:spLocks noChangeArrowheads="1"/>
            </p:cNvSpPr>
            <p:nvPr/>
          </p:nvSpPr>
          <p:spPr bwMode="auto">
            <a:xfrm>
              <a:off x="1877" y="1651"/>
              <a:ext cx="259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60</a:t>
              </a:r>
            </a:p>
          </p:txBody>
        </p:sp>
        <p:sp>
          <p:nvSpPr>
            <p:cNvPr id="4135" name="Rectangle 10"/>
            <p:cNvSpPr>
              <a:spLocks noChangeArrowheads="1"/>
            </p:cNvSpPr>
            <p:nvPr/>
          </p:nvSpPr>
          <p:spPr bwMode="auto">
            <a:xfrm>
              <a:off x="2136" y="165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52</a:t>
              </a:r>
            </a:p>
          </p:txBody>
        </p:sp>
        <p:sp>
          <p:nvSpPr>
            <p:cNvPr id="4136" name="Rectangle 11"/>
            <p:cNvSpPr>
              <a:spLocks noChangeArrowheads="1"/>
            </p:cNvSpPr>
            <p:nvPr/>
          </p:nvSpPr>
          <p:spPr bwMode="auto">
            <a:xfrm>
              <a:off x="2394" y="165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48</a:t>
              </a:r>
            </a:p>
          </p:txBody>
        </p:sp>
      </p:grpSp>
      <p:grpSp>
        <p:nvGrpSpPr>
          <p:cNvPr id="4101" name="Group 12"/>
          <p:cNvGrpSpPr>
            <a:grpSpLocks/>
          </p:cNvGrpSpPr>
          <p:nvPr/>
        </p:nvGrpSpPr>
        <p:grpSpPr bwMode="auto">
          <a:xfrm>
            <a:off x="2286000" y="2139950"/>
            <a:ext cx="2589213" cy="2827338"/>
            <a:chOff x="1877" y="1152"/>
            <a:chExt cx="775" cy="749"/>
          </a:xfrm>
        </p:grpSpPr>
        <p:sp>
          <p:nvSpPr>
            <p:cNvPr id="4119" name="Rectangle 13"/>
            <p:cNvSpPr>
              <a:spLocks noChangeArrowheads="1"/>
            </p:cNvSpPr>
            <p:nvPr/>
          </p:nvSpPr>
          <p:spPr bwMode="auto">
            <a:xfrm>
              <a:off x="1877" y="1152"/>
              <a:ext cx="259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80</a:t>
              </a:r>
            </a:p>
          </p:txBody>
        </p:sp>
        <p:sp>
          <p:nvSpPr>
            <p:cNvPr id="4120" name="Rectangle 14"/>
            <p:cNvSpPr>
              <a:spLocks noChangeArrowheads="1"/>
            </p:cNvSpPr>
            <p:nvPr/>
          </p:nvSpPr>
          <p:spPr bwMode="auto">
            <a:xfrm>
              <a:off x="2136" y="1152"/>
              <a:ext cx="258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74</a:t>
              </a:r>
            </a:p>
          </p:txBody>
        </p:sp>
        <p:sp>
          <p:nvSpPr>
            <p:cNvPr id="4121" name="Rectangle 15"/>
            <p:cNvSpPr>
              <a:spLocks noChangeArrowheads="1"/>
            </p:cNvSpPr>
            <p:nvPr/>
          </p:nvSpPr>
          <p:spPr bwMode="auto">
            <a:xfrm>
              <a:off x="2394" y="1152"/>
              <a:ext cx="258" cy="249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63</a:t>
              </a:r>
            </a:p>
          </p:txBody>
        </p:sp>
        <p:sp>
          <p:nvSpPr>
            <p:cNvPr id="4122" name="Rectangle 16"/>
            <p:cNvSpPr>
              <a:spLocks noChangeArrowheads="1"/>
            </p:cNvSpPr>
            <p:nvPr/>
          </p:nvSpPr>
          <p:spPr bwMode="auto">
            <a:xfrm>
              <a:off x="1877" y="1401"/>
              <a:ext cx="259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69</a:t>
              </a:r>
            </a:p>
          </p:txBody>
        </p:sp>
        <p:sp>
          <p:nvSpPr>
            <p:cNvPr id="4123" name="Rectangle 17"/>
            <p:cNvSpPr>
              <a:spLocks noChangeArrowheads="1"/>
            </p:cNvSpPr>
            <p:nvPr/>
          </p:nvSpPr>
          <p:spPr bwMode="auto">
            <a:xfrm>
              <a:off x="2136" y="140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67</a:t>
              </a:r>
            </a:p>
          </p:txBody>
        </p:sp>
        <p:sp>
          <p:nvSpPr>
            <p:cNvPr id="4124" name="Rectangle 18"/>
            <p:cNvSpPr>
              <a:spLocks noChangeArrowheads="1"/>
            </p:cNvSpPr>
            <p:nvPr/>
          </p:nvSpPr>
          <p:spPr bwMode="auto">
            <a:xfrm>
              <a:off x="2394" y="140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56</a:t>
              </a:r>
            </a:p>
          </p:txBody>
        </p:sp>
        <p:sp>
          <p:nvSpPr>
            <p:cNvPr id="4125" name="Rectangle 19"/>
            <p:cNvSpPr>
              <a:spLocks noChangeArrowheads="1"/>
            </p:cNvSpPr>
            <p:nvPr/>
          </p:nvSpPr>
          <p:spPr bwMode="auto">
            <a:xfrm>
              <a:off x="1877" y="1651"/>
              <a:ext cx="259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60</a:t>
              </a:r>
            </a:p>
          </p:txBody>
        </p:sp>
        <p:sp>
          <p:nvSpPr>
            <p:cNvPr id="4126" name="Rectangle 20"/>
            <p:cNvSpPr>
              <a:spLocks noChangeArrowheads="1"/>
            </p:cNvSpPr>
            <p:nvPr/>
          </p:nvSpPr>
          <p:spPr bwMode="auto">
            <a:xfrm>
              <a:off x="2136" y="165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52</a:t>
              </a:r>
            </a:p>
          </p:txBody>
        </p:sp>
        <p:sp>
          <p:nvSpPr>
            <p:cNvPr id="4127" name="Rectangle 21"/>
            <p:cNvSpPr>
              <a:spLocks noChangeArrowheads="1"/>
            </p:cNvSpPr>
            <p:nvPr/>
          </p:nvSpPr>
          <p:spPr bwMode="auto">
            <a:xfrm>
              <a:off x="2394" y="1651"/>
              <a:ext cx="258" cy="25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rPr>
                <a:t>48</a:t>
              </a:r>
            </a:p>
          </p:txBody>
        </p:sp>
      </p:grpSp>
      <p:sp>
        <p:nvSpPr>
          <p:cNvPr id="4102" name="Line 22"/>
          <p:cNvSpPr>
            <a:spLocks noChangeShapeType="1"/>
          </p:cNvSpPr>
          <p:nvPr/>
        </p:nvSpPr>
        <p:spPr bwMode="auto">
          <a:xfrm>
            <a:off x="2287588" y="1866900"/>
            <a:ext cx="0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3" name="Line 23"/>
          <p:cNvSpPr>
            <a:spLocks noChangeShapeType="1"/>
          </p:cNvSpPr>
          <p:nvPr/>
        </p:nvSpPr>
        <p:spPr bwMode="auto">
          <a:xfrm>
            <a:off x="3135313" y="1863725"/>
            <a:ext cx="4762" cy="195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4" name="Line 24"/>
          <p:cNvSpPr>
            <a:spLocks noChangeShapeType="1"/>
          </p:cNvSpPr>
          <p:nvPr/>
        </p:nvSpPr>
        <p:spPr bwMode="auto">
          <a:xfrm>
            <a:off x="2949575" y="1957388"/>
            <a:ext cx="188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5" name="Text Box 25"/>
          <p:cNvSpPr txBox="1">
            <a:spLocks noChangeArrowheads="1"/>
          </p:cNvSpPr>
          <p:nvPr/>
        </p:nvSpPr>
        <p:spPr bwMode="auto">
          <a:xfrm>
            <a:off x="2543175" y="147320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30</a:t>
            </a:r>
          </a:p>
        </p:txBody>
      </p:sp>
      <p:sp>
        <p:nvSpPr>
          <p:cNvPr id="4106" name="Line 26"/>
          <p:cNvSpPr>
            <a:spLocks noChangeShapeType="1"/>
          </p:cNvSpPr>
          <p:nvPr/>
        </p:nvSpPr>
        <p:spPr bwMode="auto">
          <a:xfrm flipH="1">
            <a:off x="2286000" y="1957388"/>
            <a:ext cx="185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7" name="Line 27"/>
          <p:cNvSpPr>
            <a:spLocks noChangeShapeType="1"/>
          </p:cNvSpPr>
          <p:nvPr/>
        </p:nvSpPr>
        <p:spPr bwMode="auto">
          <a:xfrm>
            <a:off x="3792538" y="3744913"/>
            <a:ext cx="446087" cy="54133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8" name="Line 28"/>
          <p:cNvSpPr>
            <a:spLocks noChangeShapeType="1"/>
          </p:cNvSpPr>
          <p:nvPr/>
        </p:nvSpPr>
        <p:spPr bwMode="auto">
          <a:xfrm>
            <a:off x="6529388" y="3760788"/>
            <a:ext cx="0" cy="6064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09" name="Text Box 29"/>
          <p:cNvSpPr txBox="1">
            <a:spLocks noChangeArrowheads="1"/>
          </p:cNvSpPr>
          <p:nvPr/>
        </p:nvSpPr>
        <p:spPr bwMode="auto">
          <a:xfrm>
            <a:off x="1203325" y="5019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graphicFrame>
        <p:nvGraphicFramePr>
          <p:cNvPr id="4098" name="Object 30"/>
          <p:cNvGraphicFramePr>
            <a:graphicFrameLocks noChangeAspect="1"/>
          </p:cNvGraphicFramePr>
          <p:nvPr/>
        </p:nvGraphicFramePr>
        <p:xfrm>
          <a:off x="2232025" y="5187950"/>
          <a:ext cx="2468563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" name="Equation" r:id="rId4" imgW="927000" imgH="419040" progId="Equation.3">
                  <p:embed/>
                </p:oleObj>
              </mc:Choice>
              <mc:Fallback>
                <p:oleObj name="Equation" r:id="rId4" imgW="927000" imgH="419040" progId="Equation.3">
                  <p:embed/>
                  <p:pic>
                    <p:nvPicPr>
                      <p:cNvPr id="409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2025" y="5187950"/>
                        <a:ext cx="2468563" cy="1116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1"/>
          <p:cNvGraphicFramePr>
            <a:graphicFrameLocks noChangeAspect="1"/>
          </p:cNvGraphicFramePr>
          <p:nvPr/>
        </p:nvGraphicFramePr>
        <p:xfrm>
          <a:off x="5072063" y="5207000"/>
          <a:ext cx="2736850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9" name="Equation" r:id="rId6" imgW="927000" imgH="393480" progId="Equation.3">
                  <p:embed/>
                </p:oleObj>
              </mc:Choice>
              <mc:Fallback>
                <p:oleObj name="Equation" r:id="rId6" imgW="927000" imgH="393480" progId="Equation.3">
                  <p:embed/>
                  <p:pic>
                    <p:nvPicPr>
                      <p:cNvPr id="4099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5207000"/>
                        <a:ext cx="2736850" cy="115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0" name="Text Box 32"/>
          <p:cNvSpPr txBox="1">
            <a:spLocks noChangeArrowheads="1"/>
          </p:cNvSpPr>
          <p:nvPr/>
        </p:nvSpPr>
        <p:spPr bwMode="auto">
          <a:xfrm>
            <a:off x="838200" y="5362575"/>
            <a:ext cx="135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Slope: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111" name="Text Box 33"/>
          <p:cNvSpPr txBox="1">
            <a:spLocks noChangeArrowheads="1"/>
          </p:cNvSpPr>
          <p:nvPr/>
        </p:nvSpPr>
        <p:spPr bwMode="auto">
          <a:xfrm>
            <a:off x="304800" y="76200"/>
            <a:ext cx="74501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Hydrologic Slope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	- Direction of Steepest Descent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112" name="Rectangle 34"/>
          <p:cNvSpPr>
            <a:spLocks noChangeArrowheads="1"/>
          </p:cNvSpPr>
          <p:nvPr/>
        </p:nvSpPr>
        <p:spPr bwMode="auto">
          <a:xfrm>
            <a:off x="5068888" y="5181600"/>
            <a:ext cx="2743200" cy="12954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13" name="Line 35"/>
          <p:cNvSpPr>
            <a:spLocks noChangeShapeType="1"/>
          </p:cNvSpPr>
          <p:nvPr/>
        </p:nvSpPr>
        <p:spPr bwMode="auto">
          <a:xfrm>
            <a:off x="5243513" y="1874838"/>
            <a:ext cx="0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14" name="Line 36"/>
          <p:cNvSpPr>
            <a:spLocks noChangeShapeType="1"/>
          </p:cNvSpPr>
          <p:nvPr/>
        </p:nvSpPr>
        <p:spPr bwMode="auto">
          <a:xfrm>
            <a:off x="6091238" y="1871663"/>
            <a:ext cx="4762" cy="195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15" name="Line 37"/>
          <p:cNvSpPr>
            <a:spLocks noChangeShapeType="1"/>
          </p:cNvSpPr>
          <p:nvPr/>
        </p:nvSpPr>
        <p:spPr bwMode="auto">
          <a:xfrm>
            <a:off x="5905500" y="1965325"/>
            <a:ext cx="188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4116" name="Text Box 38"/>
          <p:cNvSpPr txBox="1">
            <a:spLocks noChangeArrowheads="1"/>
          </p:cNvSpPr>
          <p:nvPr/>
        </p:nvSpPr>
        <p:spPr bwMode="auto">
          <a:xfrm>
            <a:off x="5499100" y="1481138"/>
            <a:ext cx="539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30</a:t>
            </a:r>
          </a:p>
        </p:txBody>
      </p:sp>
      <p:sp>
        <p:nvSpPr>
          <p:cNvPr id="4117" name="Line 39"/>
          <p:cNvSpPr>
            <a:spLocks noChangeShapeType="1"/>
          </p:cNvSpPr>
          <p:nvPr/>
        </p:nvSpPr>
        <p:spPr bwMode="auto">
          <a:xfrm flipH="1">
            <a:off x="5241925" y="1965325"/>
            <a:ext cx="185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62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" y="285011"/>
            <a:ext cx="7373303" cy="61748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11154" y="3451860"/>
            <a:ext cx="548640" cy="1129070"/>
            <a:chOff x="1611154" y="3451860"/>
            <a:chExt cx="548640" cy="112907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1611154" y="3451860"/>
              <a:ext cx="548640" cy="112014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11154" y="3657600"/>
              <a:ext cx="3000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9</a:t>
              </a:r>
            </a:p>
            <a:p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14800" y="3372433"/>
            <a:ext cx="674690" cy="525197"/>
            <a:chOff x="4114800" y="3372433"/>
            <a:chExt cx="674690" cy="525197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4114800" y="3417570"/>
              <a:ext cx="674690" cy="48006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73992" y="337243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13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564" y="2797308"/>
            <a:ext cx="3285893" cy="1559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383" y="1030604"/>
            <a:ext cx="1849087" cy="1674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690" y="4572000"/>
            <a:ext cx="3833767" cy="6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6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54" y="1525152"/>
            <a:ext cx="8132884" cy="533284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 smtClean="0"/>
              <a:t>Question on Flow Direction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063601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for this question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54" y="1685902"/>
            <a:ext cx="8554915" cy="50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608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098" y="106679"/>
            <a:ext cx="6115542" cy="66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131"/>
          <p:cNvGrpSpPr>
            <a:grpSpLocks/>
          </p:cNvGrpSpPr>
          <p:nvPr/>
        </p:nvGrpSpPr>
        <p:grpSpPr bwMode="auto">
          <a:xfrm>
            <a:off x="5219700" y="2235200"/>
            <a:ext cx="3119438" cy="3276600"/>
            <a:chOff x="914400" y="2489200"/>
            <a:chExt cx="3119438" cy="3276600"/>
          </a:xfrm>
        </p:grpSpPr>
        <p:grpSp>
          <p:nvGrpSpPr>
            <p:cNvPr id="68666" name="Group 3"/>
            <p:cNvGrpSpPr>
              <a:grpSpLocks/>
            </p:cNvGrpSpPr>
            <p:nvPr/>
          </p:nvGrpSpPr>
          <p:grpSpPr bwMode="auto">
            <a:xfrm>
              <a:off x="919163" y="2489200"/>
              <a:ext cx="3114675" cy="3057115"/>
              <a:chOff x="1877" y="1152"/>
              <a:chExt cx="1971" cy="1776"/>
            </a:xfrm>
          </p:grpSpPr>
          <p:sp>
            <p:nvSpPr>
              <p:cNvPr id="68715" name="Rectangle 4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16" name="Rectangle 5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17" name="Rectangle 6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18" name="Rectangle 7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19" name="Rectangle 8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0" name="Rectangle 9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1" name="Rectangle 10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2" name="Rectangle 11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3" name="Rectangle 12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4" name="Rectangle 13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5" name="Rectangle 14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6" name="Rectangle 15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7" name="Rectangle 16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8" name="Rectangle 17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29" name="Rectangle 18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0" name="Rectangle 19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1" name="Rectangle 20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2" name="Rectangle 21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3" name="Rectangle 22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4" name="Rectangle 23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5" name="Rectangle 24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6" name="Rectangle 25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7" name="Rectangle 26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8" name="Rectangle 27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739" name="Rectangle 28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p:grpSp>
        <p:sp>
          <p:nvSpPr>
            <p:cNvPr id="68667" name="Line 29"/>
            <p:cNvSpPr>
              <a:spLocks noChangeShapeType="1"/>
            </p:cNvSpPr>
            <p:nvPr/>
          </p:nvSpPr>
          <p:spPr bwMode="auto">
            <a:xfrm rot="-177988">
              <a:off x="1310005" y="2707215"/>
              <a:ext cx="1739489" cy="19596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68" name="Line 30"/>
            <p:cNvSpPr>
              <a:spLocks noChangeShapeType="1"/>
            </p:cNvSpPr>
            <p:nvPr/>
          </p:nvSpPr>
          <p:spPr bwMode="auto">
            <a:xfrm>
              <a:off x="1872143" y="2805200"/>
              <a:ext cx="610389" cy="6271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69" name="Line 31"/>
            <p:cNvSpPr>
              <a:spLocks noChangeShapeType="1"/>
            </p:cNvSpPr>
            <p:nvPr/>
          </p:nvSpPr>
          <p:spPr bwMode="auto">
            <a:xfrm flipH="1">
              <a:off x="1231901" y="4022656"/>
              <a:ext cx="902" cy="5747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0" name="Line 32"/>
            <p:cNvSpPr>
              <a:spLocks noChangeShapeType="1"/>
            </p:cNvSpPr>
            <p:nvPr/>
          </p:nvSpPr>
          <p:spPr bwMode="auto">
            <a:xfrm>
              <a:off x="3071208" y="5227866"/>
              <a:ext cx="14892" cy="5379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1" name="Line 33"/>
            <p:cNvSpPr>
              <a:spLocks noChangeShapeType="1"/>
            </p:cNvSpPr>
            <p:nvPr/>
          </p:nvSpPr>
          <p:spPr bwMode="auto">
            <a:xfrm>
              <a:off x="1227977" y="4615463"/>
              <a:ext cx="624865" cy="634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2" name="Line 34"/>
            <p:cNvSpPr>
              <a:spLocks noChangeShapeType="1"/>
            </p:cNvSpPr>
            <p:nvPr/>
          </p:nvSpPr>
          <p:spPr bwMode="auto">
            <a:xfrm rot="2592605" flipV="1">
              <a:off x="1319656" y="5024548"/>
              <a:ext cx="453570" cy="4311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3" name="Line 35"/>
            <p:cNvSpPr>
              <a:spLocks noChangeShapeType="1"/>
            </p:cNvSpPr>
            <p:nvPr/>
          </p:nvSpPr>
          <p:spPr bwMode="auto">
            <a:xfrm rot="2592605" flipV="1">
              <a:off x="2552498" y="5014750"/>
              <a:ext cx="434269" cy="4237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4" name="Line 36"/>
            <p:cNvSpPr>
              <a:spLocks noChangeShapeType="1"/>
            </p:cNvSpPr>
            <p:nvPr/>
          </p:nvSpPr>
          <p:spPr bwMode="auto">
            <a:xfrm rot="2592605">
              <a:off x="1734448" y="5505158"/>
              <a:ext cx="774104" cy="96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5" name="Line 37"/>
            <p:cNvSpPr>
              <a:spLocks noChangeShapeType="1"/>
            </p:cNvSpPr>
            <p:nvPr/>
          </p:nvSpPr>
          <p:spPr bwMode="auto">
            <a:xfrm rot="2592605">
              <a:off x="1637282" y="4716805"/>
              <a:ext cx="421110" cy="429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6" name="Line 38"/>
            <p:cNvSpPr>
              <a:spLocks noChangeShapeType="1"/>
            </p:cNvSpPr>
            <p:nvPr/>
          </p:nvSpPr>
          <p:spPr bwMode="auto">
            <a:xfrm rot="2592605" flipV="1">
              <a:off x="1917982" y="3782595"/>
              <a:ext cx="470458" cy="4482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7" name="Line 39"/>
            <p:cNvSpPr>
              <a:spLocks noChangeShapeType="1"/>
            </p:cNvSpPr>
            <p:nvPr/>
          </p:nvSpPr>
          <p:spPr bwMode="auto">
            <a:xfrm rot="2592605" flipV="1">
              <a:off x="1334131" y="3194688"/>
              <a:ext cx="458395" cy="4311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8" name="Line 40"/>
            <p:cNvSpPr>
              <a:spLocks noChangeShapeType="1"/>
            </p:cNvSpPr>
            <p:nvPr/>
          </p:nvSpPr>
          <p:spPr bwMode="auto">
            <a:xfrm rot="2807395">
              <a:off x="2247499" y="2916147"/>
              <a:ext cx="453178" cy="4125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79" name="Line 41"/>
            <p:cNvSpPr>
              <a:spLocks noChangeShapeType="1"/>
            </p:cNvSpPr>
            <p:nvPr/>
          </p:nvSpPr>
          <p:spPr bwMode="auto">
            <a:xfrm rot="2807395">
              <a:off x="2264591" y="3516098"/>
              <a:ext cx="426232" cy="3860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0" name="Line 42"/>
            <p:cNvSpPr>
              <a:spLocks noChangeShapeType="1"/>
            </p:cNvSpPr>
            <p:nvPr/>
          </p:nvSpPr>
          <p:spPr bwMode="auto">
            <a:xfrm rot="2807395">
              <a:off x="3478002" y="4704419"/>
              <a:ext cx="443380" cy="419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1" name="Line 43"/>
            <p:cNvSpPr>
              <a:spLocks noChangeShapeType="1"/>
            </p:cNvSpPr>
            <p:nvPr/>
          </p:nvSpPr>
          <p:spPr bwMode="auto">
            <a:xfrm rot="2807395">
              <a:off x="2245086" y="4723942"/>
              <a:ext cx="453178" cy="4101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2" name="Line 44"/>
            <p:cNvSpPr>
              <a:spLocks noChangeShapeType="1"/>
            </p:cNvSpPr>
            <p:nvPr/>
          </p:nvSpPr>
          <p:spPr bwMode="auto">
            <a:xfrm rot="2807395">
              <a:off x="2887173" y="2910933"/>
              <a:ext cx="409085" cy="3715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3" name="Line 45"/>
            <p:cNvSpPr>
              <a:spLocks noChangeShapeType="1"/>
            </p:cNvSpPr>
            <p:nvPr/>
          </p:nvSpPr>
          <p:spPr bwMode="auto">
            <a:xfrm rot="2807395">
              <a:off x="2874906" y="4111520"/>
              <a:ext cx="436031" cy="4077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4" name="Line 46"/>
            <p:cNvSpPr>
              <a:spLocks noChangeShapeType="1"/>
            </p:cNvSpPr>
            <p:nvPr/>
          </p:nvSpPr>
          <p:spPr bwMode="auto">
            <a:xfrm rot="8207395">
              <a:off x="3172537" y="5017199"/>
              <a:ext cx="443920" cy="4286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5" name="Line 47"/>
            <p:cNvSpPr>
              <a:spLocks noChangeShapeType="1"/>
            </p:cNvSpPr>
            <p:nvPr/>
          </p:nvSpPr>
          <p:spPr bwMode="auto">
            <a:xfrm rot="2807395">
              <a:off x="3502036" y="3499210"/>
              <a:ext cx="455628" cy="419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6" name="Line 48"/>
            <p:cNvSpPr>
              <a:spLocks noChangeShapeType="1"/>
            </p:cNvSpPr>
            <p:nvPr/>
          </p:nvSpPr>
          <p:spPr bwMode="auto">
            <a:xfrm flipH="1">
              <a:off x="2468056" y="3366161"/>
              <a:ext cx="624865" cy="634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7" name="Line 49"/>
            <p:cNvSpPr>
              <a:spLocks noChangeShapeType="1"/>
            </p:cNvSpPr>
            <p:nvPr/>
          </p:nvSpPr>
          <p:spPr bwMode="auto">
            <a:xfrm flipH="1">
              <a:off x="3095334" y="2770905"/>
              <a:ext cx="603152" cy="6124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8" name="Line 50"/>
            <p:cNvSpPr>
              <a:spLocks noChangeShapeType="1"/>
            </p:cNvSpPr>
            <p:nvPr/>
          </p:nvSpPr>
          <p:spPr bwMode="auto">
            <a:xfrm flipH="1">
              <a:off x="3112222" y="4003060"/>
              <a:ext cx="617627" cy="6197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89" name="Line 51"/>
            <p:cNvSpPr>
              <a:spLocks noChangeShapeType="1"/>
            </p:cNvSpPr>
            <p:nvPr/>
          </p:nvSpPr>
          <p:spPr bwMode="auto">
            <a:xfrm rot="2807395">
              <a:off x="2874906" y="4714125"/>
              <a:ext cx="436031" cy="4077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p:sp>
          <p:nvSpPr>
            <p:cNvPr id="68690" name="Text Box 52"/>
            <p:cNvSpPr txBox="1">
              <a:spLocks noChangeArrowheads="1"/>
            </p:cNvSpPr>
            <p:nvPr/>
          </p:nvSpPr>
          <p:spPr bwMode="auto">
            <a:xfrm>
              <a:off x="1519238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1" name="Text Box 53"/>
            <p:cNvSpPr txBox="1">
              <a:spLocks noChangeArrowheads="1"/>
            </p:cNvSpPr>
            <p:nvPr/>
          </p:nvSpPr>
          <p:spPr bwMode="auto">
            <a:xfrm>
              <a:off x="3048000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2" name="Text Box 54"/>
            <p:cNvSpPr txBox="1">
              <a:spLocks noChangeArrowheads="1"/>
            </p:cNvSpPr>
            <p:nvPr/>
          </p:nvSpPr>
          <p:spPr bwMode="auto">
            <a:xfrm>
              <a:off x="3657600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3" name="Text Box 55"/>
            <p:cNvSpPr txBox="1">
              <a:spLocks noChangeArrowheads="1"/>
            </p:cNvSpPr>
            <p:nvPr/>
          </p:nvSpPr>
          <p:spPr bwMode="auto">
            <a:xfrm>
              <a:off x="2133600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4" name="Text Box 56"/>
            <p:cNvSpPr txBox="1">
              <a:spLocks noChangeArrowheads="1"/>
            </p:cNvSpPr>
            <p:nvPr/>
          </p:nvSpPr>
          <p:spPr bwMode="auto">
            <a:xfrm>
              <a:off x="914400" y="2514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5" name="Text Box 57"/>
            <p:cNvSpPr txBox="1">
              <a:spLocks noChangeArrowheads="1"/>
            </p:cNvSpPr>
            <p:nvPr/>
          </p:nvSpPr>
          <p:spPr bwMode="auto">
            <a:xfrm>
              <a:off x="3657600" y="42672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6" name="Text Box 58"/>
            <p:cNvSpPr txBox="1">
              <a:spLocks noChangeArrowheads="1"/>
            </p:cNvSpPr>
            <p:nvPr/>
          </p:nvSpPr>
          <p:spPr bwMode="auto">
            <a:xfrm>
              <a:off x="914400" y="4953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7" name="Text Box 59"/>
            <p:cNvSpPr txBox="1">
              <a:spLocks noChangeArrowheads="1"/>
            </p:cNvSpPr>
            <p:nvPr/>
          </p:nvSpPr>
          <p:spPr bwMode="auto">
            <a:xfrm>
              <a:off x="914400" y="4343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8698" name="Text Box 60"/>
            <p:cNvSpPr txBox="1">
              <a:spLocks noChangeArrowheads="1"/>
            </p:cNvSpPr>
            <p:nvPr/>
          </p:nvSpPr>
          <p:spPr bwMode="auto">
            <a:xfrm>
              <a:off x="914400" y="3810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699" name="Text Box 61"/>
            <p:cNvSpPr txBox="1">
              <a:spLocks noChangeArrowheads="1"/>
            </p:cNvSpPr>
            <p:nvPr/>
          </p:nvSpPr>
          <p:spPr bwMode="auto">
            <a:xfrm>
              <a:off x="914400" y="31242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00" name="Text Box 62"/>
            <p:cNvSpPr txBox="1">
              <a:spLocks noChangeArrowheads="1"/>
            </p:cNvSpPr>
            <p:nvPr/>
          </p:nvSpPr>
          <p:spPr bwMode="auto">
            <a:xfrm>
              <a:off x="1524000" y="3733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01" name="Text Box 63"/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02" name="Text Box 64"/>
            <p:cNvSpPr txBox="1">
              <a:spLocks noChangeArrowheads="1"/>
            </p:cNvSpPr>
            <p:nvPr/>
          </p:nvSpPr>
          <p:spPr bwMode="auto">
            <a:xfrm>
              <a:off x="3013075" y="36766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03" name="Text Box 65"/>
            <p:cNvSpPr txBox="1">
              <a:spLocks noChangeArrowheads="1"/>
            </p:cNvSpPr>
            <p:nvPr/>
          </p:nvSpPr>
          <p:spPr bwMode="auto">
            <a:xfrm>
              <a:off x="3657600" y="3048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04" name="Text Box 66"/>
            <p:cNvSpPr txBox="1">
              <a:spLocks noChangeArrowheads="1"/>
            </p:cNvSpPr>
            <p:nvPr/>
          </p:nvSpPr>
          <p:spPr bwMode="auto">
            <a:xfrm>
              <a:off x="1752600" y="3048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8705" name="Text Box 67"/>
            <p:cNvSpPr txBox="1">
              <a:spLocks noChangeArrowheads="1"/>
            </p:cNvSpPr>
            <p:nvPr/>
          </p:nvSpPr>
          <p:spPr bwMode="auto">
            <a:xfrm>
              <a:off x="2438400" y="3048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8706" name="Text Box 68"/>
            <p:cNvSpPr txBox="1">
              <a:spLocks noChangeArrowheads="1"/>
            </p:cNvSpPr>
            <p:nvPr/>
          </p:nvSpPr>
          <p:spPr bwMode="auto">
            <a:xfrm>
              <a:off x="3044825" y="31416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8707" name="Text Box 69"/>
            <p:cNvSpPr txBox="1">
              <a:spLocks noChangeArrowheads="1"/>
            </p:cNvSpPr>
            <p:nvPr/>
          </p:nvSpPr>
          <p:spPr bwMode="auto">
            <a:xfrm>
              <a:off x="2133600" y="388620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10</a:t>
              </a:r>
            </a:p>
          </p:txBody>
        </p:sp>
        <p:sp>
          <p:nvSpPr>
            <p:cNvPr id="68708" name="Text Box 70"/>
            <p:cNvSpPr txBox="1">
              <a:spLocks noChangeArrowheads="1"/>
            </p:cNvSpPr>
            <p:nvPr/>
          </p:nvSpPr>
          <p:spPr bwMode="auto">
            <a:xfrm>
              <a:off x="3681413" y="37703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8709" name="Text Box 71"/>
            <p:cNvSpPr txBox="1">
              <a:spLocks noChangeArrowheads="1"/>
            </p:cNvSpPr>
            <p:nvPr/>
          </p:nvSpPr>
          <p:spPr bwMode="auto">
            <a:xfrm>
              <a:off x="2438400" y="4343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8710" name="Text Box 72"/>
            <p:cNvSpPr txBox="1">
              <a:spLocks noChangeArrowheads="1"/>
            </p:cNvSpPr>
            <p:nvPr/>
          </p:nvSpPr>
          <p:spPr bwMode="auto">
            <a:xfrm>
              <a:off x="2997200" y="4508500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14</a:t>
              </a:r>
            </a:p>
          </p:txBody>
        </p:sp>
        <p:sp>
          <p:nvSpPr>
            <p:cNvPr id="68711" name="Text Box 73"/>
            <p:cNvSpPr txBox="1">
              <a:spLocks noChangeArrowheads="1"/>
            </p:cNvSpPr>
            <p:nvPr/>
          </p:nvSpPr>
          <p:spPr bwMode="auto">
            <a:xfrm>
              <a:off x="1828800" y="4876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4</a:t>
              </a:r>
            </a:p>
          </p:txBody>
        </p:sp>
        <p:sp>
          <p:nvSpPr>
            <p:cNvPr id="68712" name="Text Box 74"/>
            <p:cNvSpPr txBox="1">
              <a:spLocks noChangeArrowheads="1"/>
            </p:cNvSpPr>
            <p:nvPr/>
          </p:nvSpPr>
          <p:spPr bwMode="auto">
            <a:xfrm>
              <a:off x="2514600" y="4876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8713" name="Text Box 75"/>
            <p:cNvSpPr txBox="1">
              <a:spLocks noChangeArrowheads="1"/>
            </p:cNvSpPr>
            <p:nvPr/>
          </p:nvSpPr>
          <p:spPr bwMode="auto">
            <a:xfrm>
              <a:off x="2684463" y="5172075"/>
              <a:ext cx="5111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19</a:t>
              </a:r>
            </a:p>
          </p:txBody>
        </p:sp>
        <p:sp>
          <p:nvSpPr>
            <p:cNvPr id="68714" name="Text Box 76"/>
            <p:cNvSpPr txBox="1">
              <a:spLocks noChangeArrowheads="1"/>
            </p:cNvSpPr>
            <p:nvPr/>
          </p:nvSpPr>
          <p:spPr bwMode="auto">
            <a:xfrm>
              <a:off x="3662363" y="50053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</p:grpSp>
      <p:grpSp>
        <p:nvGrpSpPr>
          <p:cNvPr id="68611" name="Group 130"/>
          <p:cNvGrpSpPr>
            <a:grpSpLocks/>
          </p:cNvGrpSpPr>
          <p:nvPr/>
        </p:nvGrpSpPr>
        <p:grpSpPr bwMode="auto">
          <a:xfrm>
            <a:off x="787400" y="2235200"/>
            <a:ext cx="3116263" cy="3057525"/>
            <a:chOff x="5486400" y="2438400"/>
            <a:chExt cx="3116263" cy="3057525"/>
          </a:xfrm>
        </p:grpSpPr>
        <p:grpSp>
          <p:nvGrpSpPr>
            <p:cNvPr id="68615" name="Group 77"/>
            <p:cNvGrpSpPr>
              <a:grpSpLocks/>
            </p:cNvGrpSpPr>
            <p:nvPr/>
          </p:nvGrpSpPr>
          <p:grpSpPr bwMode="auto">
            <a:xfrm>
              <a:off x="5486400" y="2438400"/>
              <a:ext cx="3116263" cy="3057525"/>
              <a:chOff x="1877" y="1152"/>
              <a:chExt cx="1971" cy="1776"/>
            </a:xfrm>
          </p:grpSpPr>
          <p:sp>
            <p:nvSpPr>
              <p:cNvPr id="68641" name="Rectangle 78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2" name="Rectangle 79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3" name="Rectangle 80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4" name="Rectangle 81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5" name="Rectangle 82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6" name="Rectangle 83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7" name="Rectangle 84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8" name="Rectangle 85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49" name="Rectangle 86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0" name="Rectangle 87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1" name="Rectangle 88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2" name="Rectangle 89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3" name="Rectangle 90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4" name="Rectangle 91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5" name="Rectangle 92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6" name="Rectangle 93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7" name="Rectangle 94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8" name="Rectangle 95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59" name="Rectangle 96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0" name="Rectangle 97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1" name="Rectangle 98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2" name="Rectangle 99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3" name="Rectangle 100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4" name="Rectangle 101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sp>
            <p:nvSpPr>
              <p:cNvPr id="68665" name="Rectangle 102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p:grpSp>
        <p:sp>
          <p:nvSpPr>
            <p:cNvPr id="68616" name="Text Box 103"/>
            <p:cNvSpPr txBox="1">
              <a:spLocks noChangeArrowheads="1"/>
            </p:cNvSpPr>
            <p:nvPr/>
          </p:nvSpPr>
          <p:spPr bwMode="auto">
            <a:xfrm>
              <a:off x="5651500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17" name="Text Box 104"/>
            <p:cNvSpPr txBox="1">
              <a:spLocks noChangeArrowheads="1"/>
            </p:cNvSpPr>
            <p:nvPr/>
          </p:nvSpPr>
          <p:spPr bwMode="auto">
            <a:xfrm>
              <a:off x="6308725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18" name="Text Box 105"/>
            <p:cNvSpPr txBox="1">
              <a:spLocks noChangeArrowheads="1"/>
            </p:cNvSpPr>
            <p:nvPr/>
          </p:nvSpPr>
          <p:spPr bwMode="auto">
            <a:xfrm>
              <a:off x="8123238" y="24590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19" name="Text Box 106"/>
            <p:cNvSpPr txBox="1">
              <a:spLocks noChangeArrowheads="1"/>
            </p:cNvSpPr>
            <p:nvPr/>
          </p:nvSpPr>
          <p:spPr bwMode="auto">
            <a:xfrm>
              <a:off x="6886575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0" name="Text Box 107"/>
            <p:cNvSpPr txBox="1">
              <a:spLocks noChangeArrowheads="1"/>
            </p:cNvSpPr>
            <p:nvPr/>
          </p:nvSpPr>
          <p:spPr bwMode="auto">
            <a:xfrm>
              <a:off x="7505700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1" name="Text Box 108"/>
            <p:cNvSpPr txBox="1">
              <a:spLocks noChangeArrowheads="1"/>
            </p:cNvSpPr>
            <p:nvPr/>
          </p:nvSpPr>
          <p:spPr bwMode="auto">
            <a:xfrm>
              <a:off x="5651500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2" name="Text Box 109"/>
            <p:cNvSpPr txBox="1">
              <a:spLocks noChangeArrowheads="1"/>
            </p:cNvSpPr>
            <p:nvPr/>
          </p:nvSpPr>
          <p:spPr bwMode="auto">
            <a:xfrm>
              <a:off x="5632450" y="363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3" name="Text Box 110"/>
            <p:cNvSpPr txBox="1">
              <a:spLocks noChangeArrowheads="1"/>
            </p:cNvSpPr>
            <p:nvPr/>
          </p:nvSpPr>
          <p:spPr bwMode="auto">
            <a:xfrm>
              <a:off x="5632450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4" name="Text Box 111"/>
            <p:cNvSpPr txBox="1">
              <a:spLocks noChangeArrowheads="1"/>
            </p:cNvSpPr>
            <p:nvPr/>
          </p:nvSpPr>
          <p:spPr bwMode="auto">
            <a:xfrm>
              <a:off x="5613400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5" name="Text Box 112"/>
            <p:cNvSpPr txBox="1">
              <a:spLocks noChangeArrowheads="1"/>
            </p:cNvSpPr>
            <p:nvPr/>
          </p:nvSpPr>
          <p:spPr bwMode="auto">
            <a:xfrm>
              <a:off x="6269038" y="363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6" name="Text Box 113"/>
            <p:cNvSpPr txBox="1">
              <a:spLocks noChangeArrowheads="1"/>
            </p:cNvSpPr>
            <p:nvPr/>
          </p:nvSpPr>
          <p:spPr bwMode="auto">
            <a:xfrm>
              <a:off x="6249988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7" name="Text Box 114"/>
            <p:cNvSpPr txBox="1">
              <a:spLocks noChangeArrowheads="1"/>
            </p:cNvSpPr>
            <p:nvPr/>
          </p:nvSpPr>
          <p:spPr bwMode="auto">
            <a:xfrm>
              <a:off x="8123238" y="30464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8" name="Text Box 115"/>
            <p:cNvSpPr txBox="1">
              <a:spLocks noChangeArrowheads="1"/>
            </p:cNvSpPr>
            <p:nvPr/>
          </p:nvSpPr>
          <p:spPr bwMode="auto">
            <a:xfrm>
              <a:off x="8123238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29" name="Text Box 116"/>
            <p:cNvSpPr txBox="1">
              <a:spLocks noChangeArrowheads="1"/>
            </p:cNvSpPr>
            <p:nvPr/>
          </p:nvSpPr>
          <p:spPr bwMode="auto">
            <a:xfrm>
              <a:off x="7505700" y="36147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0" name="Text Box 117"/>
            <p:cNvSpPr txBox="1">
              <a:spLocks noChangeArrowheads="1"/>
            </p:cNvSpPr>
            <p:nvPr/>
          </p:nvSpPr>
          <p:spPr bwMode="auto">
            <a:xfrm>
              <a:off x="6249988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1" name="Text Box 118"/>
            <p:cNvSpPr txBox="1">
              <a:spLocks noChangeArrowheads="1"/>
            </p:cNvSpPr>
            <p:nvPr/>
          </p:nvSpPr>
          <p:spPr bwMode="auto">
            <a:xfrm>
              <a:off x="6886575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2" name="Text Box 119"/>
            <p:cNvSpPr txBox="1">
              <a:spLocks noChangeArrowheads="1"/>
            </p:cNvSpPr>
            <p:nvPr/>
          </p:nvSpPr>
          <p:spPr bwMode="auto">
            <a:xfrm>
              <a:off x="7505700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3" name="Text Box 120"/>
            <p:cNvSpPr txBox="1">
              <a:spLocks noChangeArrowheads="1"/>
            </p:cNvSpPr>
            <p:nvPr/>
          </p:nvSpPr>
          <p:spPr bwMode="auto">
            <a:xfrm>
              <a:off x="6867525" y="3633788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4" name="Text Box 121"/>
            <p:cNvSpPr txBox="1">
              <a:spLocks noChangeArrowheads="1"/>
            </p:cNvSpPr>
            <p:nvPr/>
          </p:nvSpPr>
          <p:spPr bwMode="auto">
            <a:xfrm>
              <a:off x="8123238" y="36147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5" name="Text Box 122"/>
            <p:cNvSpPr txBox="1">
              <a:spLocks noChangeArrowheads="1"/>
            </p:cNvSpPr>
            <p:nvPr/>
          </p:nvSpPr>
          <p:spPr bwMode="auto">
            <a:xfrm>
              <a:off x="6886575" y="42608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6" name="Text Box 123"/>
            <p:cNvSpPr txBox="1">
              <a:spLocks noChangeArrowheads="1"/>
            </p:cNvSpPr>
            <p:nvPr/>
          </p:nvSpPr>
          <p:spPr bwMode="auto">
            <a:xfrm>
              <a:off x="8142288" y="4829175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7" name="Text Box 124"/>
            <p:cNvSpPr txBox="1">
              <a:spLocks noChangeArrowheads="1"/>
            </p:cNvSpPr>
            <p:nvPr/>
          </p:nvSpPr>
          <p:spPr bwMode="auto">
            <a:xfrm>
              <a:off x="6230938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4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8" name="Text Box 125"/>
            <p:cNvSpPr txBox="1">
              <a:spLocks noChangeArrowheads="1"/>
            </p:cNvSpPr>
            <p:nvPr/>
          </p:nvSpPr>
          <p:spPr bwMode="auto">
            <a:xfrm>
              <a:off x="7446963" y="426085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14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39" name="Text Box 126"/>
            <p:cNvSpPr txBox="1">
              <a:spLocks noChangeArrowheads="1"/>
            </p:cNvSpPr>
            <p:nvPr/>
          </p:nvSpPr>
          <p:spPr bwMode="auto">
            <a:xfrm>
              <a:off x="7446963" y="4849813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19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8640" name="Text Box 127"/>
            <p:cNvSpPr txBox="1">
              <a:spLocks noChangeArrowheads="1"/>
            </p:cNvSpPr>
            <p:nvPr/>
          </p:nvSpPr>
          <p:spPr bwMode="auto">
            <a:xfrm>
              <a:off x="6886575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68612" name="Text Box 128"/>
          <p:cNvSpPr txBox="1">
            <a:spLocks noChangeArrowheads="1"/>
          </p:cNvSpPr>
          <p:nvPr/>
        </p:nvSpPr>
        <p:spPr bwMode="auto">
          <a:xfrm>
            <a:off x="0" y="220663"/>
            <a:ext cx="8947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Flow Accumulation Grid.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Area draining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in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 to a grid cell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8614" name="Text Box 130"/>
          <p:cNvSpPr txBox="1">
            <a:spLocks noChangeArrowheads="1"/>
          </p:cNvSpPr>
          <p:nvPr/>
        </p:nvSpPr>
        <p:spPr bwMode="auto">
          <a:xfrm>
            <a:off x="6281738" y="6400800"/>
            <a:ext cx="247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ArcHydro Page 72</a:t>
            </a:r>
          </a:p>
        </p:txBody>
      </p:sp>
    </p:spTree>
    <p:extLst>
      <p:ext uri="{BB962C8B-B14F-4D97-AF65-F5344CB8AC3E}">
        <p14:creationId xmlns:p14="http://schemas.microsoft.com/office/powerpoint/2010/main" val="24902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130"/>
          <p:cNvGrpSpPr>
            <a:grpSpLocks/>
          </p:cNvGrpSpPr>
          <p:nvPr/>
        </p:nvGrpSpPr>
        <p:grpSpPr bwMode="auto">
          <a:xfrm>
            <a:off x="787400" y="2235200"/>
            <a:ext cx="3116263" cy="3057525"/>
            <a:chOff x="5486400" y="2438400"/>
            <a:chExt cx="3116263" cy="3057525"/>
          </a:xfrm>
        </p:grpSpPr>
        <p:grpSp>
          <p:nvGrpSpPr>
            <p:cNvPr id="69719" name="Group 77"/>
            <p:cNvGrpSpPr>
              <a:grpSpLocks/>
            </p:cNvGrpSpPr>
            <p:nvPr/>
          </p:nvGrpSpPr>
          <p:grpSpPr bwMode="auto">
            <a:xfrm>
              <a:off x="5486400" y="2438400"/>
              <a:ext cx="3116263" cy="3057525"/>
              <a:chOff x="1877" y="1152"/>
              <a:chExt cx="1971" cy="1776"/>
            </a:xfrm>
          </p:grpSpPr>
          <p:sp>
            <p:nvSpPr>
              <p:cNvPr id="69745" name="Rectangle 78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46" name="Rectangle 79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47" name="Rectangle 80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48" name="Rectangle 81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49" name="Rectangle 82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0" name="Rectangle 83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1" name="Rectangle 84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2" name="Rectangle 85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3" name="Rectangle 86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4" name="Rectangle 87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5" name="Rectangle 88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6" name="Rectangle 89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7" name="Rectangle 90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8" name="Rectangle 91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59" name="Rectangle 92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0" name="Rectangle 93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1" name="Rectangle 94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2" name="Rectangle 95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3" name="Rectangle 96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4" name="Rectangle 97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5" name="Rectangle 98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6" name="Rectangle 99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7" name="Rectangle 100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8" name="Rectangle 101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69" name="Rectangle 102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69720" name="Text Box 103"/>
            <p:cNvSpPr txBox="1">
              <a:spLocks noChangeArrowheads="1"/>
            </p:cNvSpPr>
            <p:nvPr/>
          </p:nvSpPr>
          <p:spPr bwMode="auto">
            <a:xfrm>
              <a:off x="5651500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1" name="Text Box 104"/>
            <p:cNvSpPr txBox="1">
              <a:spLocks noChangeArrowheads="1"/>
            </p:cNvSpPr>
            <p:nvPr/>
          </p:nvSpPr>
          <p:spPr bwMode="auto">
            <a:xfrm>
              <a:off x="6308725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2" name="Text Box 105"/>
            <p:cNvSpPr txBox="1">
              <a:spLocks noChangeArrowheads="1"/>
            </p:cNvSpPr>
            <p:nvPr/>
          </p:nvSpPr>
          <p:spPr bwMode="auto">
            <a:xfrm>
              <a:off x="8123238" y="24590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3" name="Text Box 106"/>
            <p:cNvSpPr txBox="1">
              <a:spLocks noChangeArrowheads="1"/>
            </p:cNvSpPr>
            <p:nvPr/>
          </p:nvSpPr>
          <p:spPr bwMode="auto">
            <a:xfrm>
              <a:off x="6886575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4" name="Text Box 107"/>
            <p:cNvSpPr txBox="1">
              <a:spLocks noChangeArrowheads="1"/>
            </p:cNvSpPr>
            <p:nvPr/>
          </p:nvSpPr>
          <p:spPr bwMode="auto">
            <a:xfrm>
              <a:off x="7505700" y="2438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5" name="Text Box 108"/>
            <p:cNvSpPr txBox="1">
              <a:spLocks noChangeArrowheads="1"/>
            </p:cNvSpPr>
            <p:nvPr/>
          </p:nvSpPr>
          <p:spPr bwMode="auto">
            <a:xfrm>
              <a:off x="5651500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6" name="Text Box 109"/>
            <p:cNvSpPr txBox="1">
              <a:spLocks noChangeArrowheads="1"/>
            </p:cNvSpPr>
            <p:nvPr/>
          </p:nvSpPr>
          <p:spPr bwMode="auto">
            <a:xfrm>
              <a:off x="5632450" y="363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7" name="Text Box 110"/>
            <p:cNvSpPr txBox="1">
              <a:spLocks noChangeArrowheads="1"/>
            </p:cNvSpPr>
            <p:nvPr/>
          </p:nvSpPr>
          <p:spPr bwMode="auto">
            <a:xfrm>
              <a:off x="5632450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8" name="Text Box 111"/>
            <p:cNvSpPr txBox="1">
              <a:spLocks noChangeArrowheads="1"/>
            </p:cNvSpPr>
            <p:nvPr/>
          </p:nvSpPr>
          <p:spPr bwMode="auto">
            <a:xfrm>
              <a:off x="5613400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29" name="Text Box 112"/>
            <p:cNvSpPr txBox="1">
              <a:spLocks noChangeArrowheads="1"/>
            </p:cNvSpPr>
            <p:nvPr/>
          </p:nvSpPr>
          <p:spPr bwMode="auto">
            <a:xfrm>
              <a:off x="6269038" y="36337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0" name="Text Box 113"/>
            <p:cNvSpPr txBox="1">
              <a:spLocks noChangeArrowheads="1"/>
            </p:cNvSpPr>
            <p:nvPr/>
          </p:nvSpPr>
          <p:spPr bwMode="auto">
            <a:xfrm>
              <a:off x="6249988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1" name="Text Box 114"/>
            <p:cNvSpPr txBox="1">
              <a:spLocks noChangeArrowheads="1"/>
            </p:cNvSpPr>
            <p:nvPr/>
          </p:nvSpPr>
          <p:spPr bwMode="auto">
            <a:xfrm>
              <a:off x="8123238" y="30464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2" name="Text Box 115"/>
            <p:cNvSpPr txBox="1">
              <a:spLocks noChangeArrowheads="1"/>
            </p:cNvSpPr>
            <p:nvPr/>
          </p:nvSpPr>
          <p:spPr bwMode="auto">
            <a:xfrm>
              <a:off x="8123238" y="4241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3" name="Text Box 116"/>
            <p:cNvSpPr txBox="1">
              <a:spLocks noChangeArrowheads="1"/>
            </p:cNvSpPr>
            <p:nvPr/>
          </p:nvSpPr>
          <p:spPr bwMode="auto">
            <a:xfrm>
              <a:off x="7505700" y="36147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4" name="Text Box 117"/>
            <p:cNvSpPr txBox="1">
              <a:spLocks noChangeArrowheads="1"/>
            </p:cNvSpPr>
            <p:nvPr/>
          </p:nvSpPr>
          <p:spPr bwMode="auto">
            <a:xfrm>
              <a:off x="6249988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5" name="Text Box 118"/>
            <p:cNvSpPr txBox="1">
              <a:spLocks noChangeArrowheads="1"/>
            </p:cNvSpPr>
            <p:nvPr/>
          </p:nvSpPr>
          <p:spPr bwMode="auto">
            <a:xfrm>
              <a:off x="6886575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6" name="Text Box 119"/>
            <p:cNvSpPr txBox="1">
              <a:spLocks noChangeArrowheads="1"/>
            </p:cNvSpPr>
            <p:nvPr/>
          </p:nvSpPr>
          <p:spPr bwMode="auto">
            <a:xfrm>
              <a:off x="7505700" y="30273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7" name="Text Box 120"/>
            <p:cNvSpPr txBox="1">
              <a:spLocks noChangeArrowheads="1"/>
            </p:cNvSpPr>
            <p:nvPr/>
          </p:nvSpPr>
          <p:spPr bwMode="auto">
            <a:xfrm>
              <a:off x="6867525" y="3633788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8" name="Text Box 121"/>
            <p:cNvSpPr txBox="1">
              <a:spLocks noChangeArrowheads="1"/>
            </p:cNvSpPr>
            <p:nvPr/>
          </p:nvSpPr>
          <p:spPr bwMode="auto">
            <a:xfrm>
              <a:off x="8123238" y="361473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39" name="Text Box 122"/>
            <p:cNvSpPr txBox="1">
              <a:spLocks noChangeArrowheads="1"/>
            </p:cNvSpPr>
            <p:nvPr/>
          </p:nvSpPr>
          <p:spPr bwMode="auto">
            <a:xfrm>
              <a:off x="6886575" y="42608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40" name="Text Box 123"/>
            <p:cNvSpPr txBox="1">
              <a:spLocks noChangeArrowheads="1"/>
            </p:cNvSpPr>
            <p:nvPr/>
          </p:nvSpPr>
          <p:spPr bwMode="auto">
            <a:xfrm>
              <a:off x="8142288" y="4829175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41" name="Text Box 124"/>
            <p:cNvSpPr txBox="1">
              <a:spLocks noChangeArrowheads="1"/>
            </p:cNvSpPr>
            <p:nvPr/>
          </p:nvSpPr>
          <p:spPr bwMode="auto">
            <a:xfrm>
              <a:off x="6230938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4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42" name="Text Box 125"/>
            <p:cNvSpPr txBox="1">
              <a:spLocks noChangeArrowheads="1"/>
            </p:cNvSpPr>
            <p:nvPr/>
          </p:nvSpPr>
          <p:spPr bwMode="auto">
            <a:xfrm>
              <a:off x="7446963" y="426085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14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43" name="Text Box 126"/>
            <p:cNvSpPr txBox="1">
              <a:spLocks noChangeArrowheads="1"/>
            </p:cNvSpPr>
            <p:nvPr/>
          </p:nvSpPr>
          <p:spPr bwMode="auto">
            <a:xfrm>
              <a:off x="7446963" y="4849813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19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44" name="Text Box 127"/>
            <p:cNvSpPr txBox="1">
              <a:spLocks noChangeArrowheads="1"/>
            </p:cNvSpPr>
            <p:nvPr/>
          </p:nvSpPr>
          <p:spPr bwMode="auto">
            <a:xfrm>
              <a:off x="6886575" y="48498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69635" name="Text Box 128"/>
          <p:cNvSpPr txBox="1">
            <a:spLocks noChangeArrowheads="1"/>
          </p:cNvSpPr>
          <p:nvPr/>
        </p:nvSpPr>
        <p:spPr bwMode="auto">
          <a:xfrm>
            <a:off x="406400" y="665163"/>
            <a:ext cx="38481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Flow Accumulation 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&gt; 10 Cell Threshold</a:t>
            </a:r>
          </a:p>
        </p:txBody>
      </p:sp>
      <p:grpSp>
        <p:nvGrpSpPr>
          <p:cNvPr id="69636" name="Group 134"/>
          <p:cNvGrpSpPr>
            <a:grpSpLocks/>
          </p:cNvGrpSpPr>
          <p:nvPr/>
        </p:nvGrpSpPr>
        <p:grpSpPr bwMode="auto">
          <a:xfrm>
            <a:off x="2016125" y="3454400"/>
            <a:ext cx="1273175" cy="1843088"/>
            <a:chOff x="4137025" y="3492500"/>
            <a:chExt cx="1538288" cy="2227263"/>
          </a:xfrm>
        </p:grpSpPr>
        <p:sp>
          <p:nvSpPr>
            <p:cNvPr id="69716" name="Rectangle 54"/>
            <p:cNvSpPr>
              <a:spLocks noChangeArrowheads="1"/>
            </p:cNvSpPr>
            <p:nvPr/>
          </p:nvSpPr>
          <p:spPr bwMode="auto">
            <a:xfrm>
              <a:off x="4137025" y="3492500"/>
              <a:ext cx="781050" cy="738188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17" name="Rectangle 55"/>
            <p:cNvSpPr>
              <a:spLocks noChangeArrowheads="1"/>
            </p:cNvSpPr>
            <p:nvPr/>
          </p:nvSpPr>
          <p:spPr bwMode="auto">
            <a:xfrm>
              <a:off x="4918075" y="4960938"/>
              <a:ext cx="757238" cy="758825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718" name="Rectangle 57"/>
            <p:cNvSpPr>
              <a:spLocks noChangeArrowheads="1"/>
            </p:cNvSpPr>
            <p:nvPr/>
          </p:nvSpPr>
          <p:spPr bwMode="auto">
            <a:xfrm>
              <a:off x="4918075" y="4227513"/>
              <a:ext cx="757238" cy="757237"/>
            </a:xfrm>
            <a:prstGeom prst="rect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grpSp>
        <p:nvGrpSpPr>
          <p:cNvPr id="69637" name="Group 139"/>
          <p:cNvGrpSpPr>
            <a:grpSpLocks/>
          </p:cNvGrpSpPr>
          <p:nvPr/>
        </p:nvGrpSpPr>
        <p:grpSpPr bwMode="auto">
          <a:xfrm>
            <a:off x="5219700" y="2235200"/>
            <a:ext cx="3119438" cy="3276600"/>
            <a:chOff x="5219700" y="2235200"/>
            <a:chExt cx="3119438" cy="3276600"/>
          </a:xfrm>
        </p:grpSpPr>
        <p:grpSp>
          <p:nvGrpSpPr>
            <p:cNvPr id="69639" name="Group 3"/>
            <p:cNvGrpSpPr>
              <a:grpSpLocks/>
            </p:cNvGrpSpPr>
            <p:nvPr/>
          </p:nvGrpSpPr>
          <p:grpSpPr bwMode="auto">
            <a:xfrm>
              <a:off x="5224463" y="2235200"/>
              <a:ext cx="3114675" cy="3057115"/>
              <a:chOff x="1877" y="1152"/>
              <a:chExt cx="1971" cy="1776"/>
            </a:xfrm>
          </p:grpSpPr>
          <p:sp>
            <p:nvSpPr>
              <p:cNvPr id="69691" name="Rectangle 4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2" name="Rectangle 5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3" name="Rectangle 6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4" name="Rectangle 7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5" name="Rectangle 8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6" name="Rectangle 9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7" name="Rectangle 10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8" name="Rectangle 11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699" name="Rectangle 12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0" name="Rectangle 13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1" name="Rectangle 14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2" name="Rectangle 15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3" name="Rectangle 16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4" name="Rectangle 17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5" name="Rectangle 18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6" name="Rectangle 19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7" name="Rectangle 20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8" name="Rectangle 21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09" name="Rectangle 22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0" name="Rectangle 23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1" name="Rectangle 24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2" name="Rectangle 25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3" name="Rectangle 26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4" name="Rectangle 27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69715" name="Rectangle 28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69640" name="Line 29"/>
            <p:cNvSpPr>
              <a:spLocks noChangeShapeType="1"/>
            </p:cNvSpPr>
            <p:nvPr/>
          </p:nvSpPr>
          <p:spPr bwMode="auto">
            <a:xfrm rot="-177988">
              <a:off x="5615305" y="2453215"/>
              <a:ext cx="1739489" cy="19596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1" name="Line 30"/>
            <p:cNvSpPr>
              <a:spLocks noChangeShapeType="1"/>
            </p:cNvSpPr>
            <p:nvPr/>
          </p:nvSpPr>
          <p:spPr bwMode="auto">
            <a:xfrm>
              <a:off x="6177443" y="2551200"/>
              <a:ext cx="610389" cy="6271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2" name="Line 31"/>
            <p:cNvSpPr>
              <a:spLocks noChangeShapeType="1"/>
            </p:cNvSpPr>
            <p:nvPr/>
          </p:nvSpPr>
          <p:spPr bwMode="auto">
            <a:xfrm flipH="1">
              <a:off x="5537201" y="3768656"/>
              <a:ext cx="902" cy="5747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3" name="Line 32"/>
            <p:cNvSpPr>
              <a:spLocks noChangeShapeType="1"/>
            </p:cNvSpPr>
            <p:nvPr/>
          </p:nvSpPr>
          <p:spPr bwMode="auto">
            <a:xfrm>
              <a:off x="7376508" y="4973866"/>
              <a:ext cx="14892" cy="5379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4" name="Line 33"/>
            <p:cNvSpPr>
              <a:spLocks noChangeShapeType="1"/>
            </p:cNvSpPr>
            <p:nvPr/>
          </p:nvSpPr>
          <p:spPr bwMode="auto">
            <a:xfrm>
              <a:off x="5533277" y="4361463"/>
              <a:ext cx="624865" cy="634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5" name="Line 34"/>
            <p:cNvSpPr>
              <a:spLocks noChangeShapeType="1"/>
            </p:cNvSpPr>
            <p:nvPr/>
          </p:nvSpPr>
          <p:spPr bwMode="auto">
            <a:xfrm rot="2592605" flipV="1">
              <a:off x="5624956" y="4770548"/>
              <a:ext cx="453570" cy="4311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6" name="Line 35"/>
            <p:cNvSpPr>
              <a:spLocks noChangeShapeType="1"/>
            </p:cNvSpPr>
            <p:nvPr/>
          </p:nvSpPr>
          <p:spPr bwMode="auto">
            <a:xfrm rot="2592605" flipV="1">
              <a:off x="6857798" y="4760750"/>
              <a:ext cx="434269" cy="4237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7" name="Line 36"/>
            <p:cNvSpPr>
              <a:spLocks noChangeShapeType="1"/>
            </p:cNvSpPr>
            <p:nvPr/>
          </p:nvSpPr>
          <p:spPr bwMode="auto">
            <a:xfrm rot="2592605">
              <a:off x="6039748" y="5251158"/>
              <a:ext cx="774104" cy="96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8" name="Line 37"/>
            <p:cNvSpPr>
              <a:spLocks noChangeShapeType="1"/>
            </p:cNvSpPr>
            <p:nvPr/>
          </p:nvSpPr>
          <p:spPr bwMode="auto">
            <a:xfrm rot="2592605">
              <a:off x="5942582" y="4462805"/>
              <a:ext cx="421110" cy="429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49" name="Line 38"/>
            <p:cNvSpPr>
              <a:spLocks noChangeShapeType="1"/>
            </p:cNvSpPr>
            <p:nvPr/>
          </p:nvSpPr>
          <p:spPr bwMode="auto">
            <a:xfrm rot="2592605" flipV="1">
              <a:off x="6223282" y="3528595"/>
              <a:ext cx="470458" cy="4482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0" name="Line 39"/>
            <p:cNvSpPr>
              <a:spLocks noChangeShapeType="1"/>
            </p:cNvSpPr>
            <p:nvPr/>
          </p:nvSpPr>
          <p:spPr bwMode="auto">
            <a:xfrm rot="2592605" flipV="1">
              <a:off x="5639431" y="2940688"/>
              <a:ext cx="458395" cy="4311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1" name="Line 40"/>
            <p:cNvSpPr>
              <a:spLocks noChangeShapeType="1"/>
            </p:cNvSpPr>
            <p:nvPr/>
          </p:nvSpPr>
          <p:spPr bwMode="auto">
            <a:xfrm rot="2807395">
              <a:off x="6552799" y="2662147"/>
              <a:ext cx="453178" cy="4125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2" name="Line 41"/>
            <p:cNvSpPr>
              <a:spLocks noChangeShapeType="1"/>
            </p:cNvSpPr>
            <p:nvPr/>
          </p:nvSpPr>
          <p:spPr bwMode="auto">
            <a:xfrm rot="2807395">
              <a:off x="6569891" y="3262098"/>
              <a:ext cx="426232" cy="3860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3" name="Line 42"/>
            <p:cNvSpPr>
              <a:spLocks noChangeShapeType="1"/>
            </p:cNvSpPr>
            <p:nvPr/>
          </p:nvSpPr>
          <p:spPr bwMode="auto">
            <a:xfrm rot="2807395">
              <a:off x="7783302" y="4450419"/>
              <a:ext cx="443380" cy="419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4" name="Line 43"/>
            <p:cNvSpPr>
              <a:spLocks noChangeShapeType="1"/>
            </p:cNvSpPr>
            <p:nvPr/>
          </p:nvSpPr>
          <p:spPr bwMode="auto">
            <a:xfrm rot="2807395">
              <a:off x="6550386" y="4469942"/>
              <a:ext cx="453178" cy="4101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5" name="Line 44"/>
            <p:cNvSpPr>
              <a:spLocks noChangeShapeType="1"/>
            </p:cNvSpPr>
            <p:nvPr/>
          </p:nvSpPr>
          <p:spPr bwMode="auto">
            <a:xfrm rot="2807395">
              <a:off x="7192473" y="2656933"/>
              <a:ext cx="409085" cy="3715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6" name="Line 45"/>
            <p:cNvSpPr>
              <a:spLocks noChangeShapeType="1"/>
            </p:cNvSpPr>
            <p:nvPr/>
          </p:nvSpPr>
          <p:spPr bwMode="auto">
            <a:xfrm rot="2807395">
              <a:off x="7180206" y="3857520"/>
              <a:ext cx="436031" cy="4077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7" name="Line 46"/>
            <p:cNvSpPr>
              <a:spLocks noChangeShapeType="1"/>
            </p:cNvSpPr>
            <p:nvPr/>
          </p:nvSpPr>
          <p:spPr bwMode="auto">
            <a:xfrm rot="8207395">
              <a:off x="7477837" y="4763199"/>
              <a:ext cx="443920" cy="4286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8" name="Line 47"/>
            <p:cNvSpPr>
              <a:spLocks noChangeShapeType="1"/>
            </p:cNvSpPr>
            <p:nvPr/>
          </p:nvSpPr>
          <p:spPr bwMode="auto">
            <a:xfrm rot="2807395">
              <a:off x="7807336" y="3245210"/>
              <a:ext cx="455628" cy="4197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59" name="Line 48"/>
            <p:cNvSpPr>
              <a:spLocks noChangeShapeType="1"/>
            </p:cNvSpPr>
            <p:nvPr/>
          </p:nvSpPr>
          <p:spPr bwMode="auto">
            <a:xfrm flipH="1">
              <a:off x="6773356" y="3112161"/>
              <a:ext cx="624865" cy="6344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60" name="Line 49"/>
            <p:cNvSpPr>
              <a:spLocks noChangeShapeType="1"/>
            </p:cNvSpPr>
            <p:nvPr/>
          </p:nvSpPr>
          <p:spPr bwMode="auto">
            <a:xfrm flipH="1">
              <a:off x="7400634" y="2516905"/>
              <a:ext cx="603152" cy="6124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61" name="Line 50"/>
            <p:cNvSpPr>
              <a:spLocks noChangeShapeType="1"/>
            </p:cNvSpPr>
            <p:nvPr/>
          </p:nvSpPr>
          <p:spPr bwMode="auto">
            <a:xfrm flipH="1">
              <a:off x="7417522" y="3749060"/>
              <a:ext cx="617627" cy="6197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62" name="Line 51"/>
            <p:cNvSpPr>
              <a:spLocks noChangeShapeType="1"/>
            </p:cNvSpPr>
            <p:nvPr/>
          </p:nvSpPr>
          <p:spPr bwMode="auto">
            <a:xfrm rot="2807395">
              <a:off x="7180206" y="4460125"/>
              <a:ext cx="436031" cy="4077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63" name="Text Box 52"/>
            <p:cNvSpPr txBox="1">
              <a:spLocks noChangeArrowheads="1"/>
            </p:cNvSpPr>
            <p:nvPr/>
          </p:nvSpPr>
          <p:spPr bwMode="auto">
            <a:xfrm>
              <a:off x="5824538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4" name="Text Box 53"/>
            <p:cNvSpPr txBox="1">
              <a:spLocks noChangeArrowheads="1"/>
            </p:cNvSpPr>
            <p:nvPr/>
          </p:nvSpPr>
          <p:spPr bwMode="auto">
            <a:xfrm>
              <a:off x="7353300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5" name="Text Box 54"/>
            <p:cNvSpPr txBox="1">
              <a:spLocks noChangeArrowheads="1"/>
            </p:cNvSpPr>
            <p:nvPr/>
          </p:nvSpPr>
          <p:spPr bwMode="auto">
            <a:xfrm>
              <a:off x="7962900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6" name="Text Box 55"/>
            <p:cNvSpPr txBox="1">
              <a:spLocks noChangeArrowheads="1"/>
            </p:cNvSpPr>
            <p:nvPr/>
          </p:nvSpPr>
          <p:spPr bwMode="auto">
            <a:xfrm>
              <a:off x="6438900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7" name="Text Box 56"/>
            <p:cNvSpPr txBox="1">
              <a:spLocks noChangeArrowheads="1"/>
            </p:cNvSpPr>
            <p:nvPr/>
          </p:nvSpPr>
          <p:spPr bwMode="auto">
            <a:xfrm>
              <a:off x="5219700" y="2260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8" name="Text Box 57"/>
            <p:cNvSpPr txBox="1">
              <a:spLocks noChangeArrowheads="1"/>
            </p:cNvSpPr>
            <p:nvPr/>
          </p:nvSpPr>
          <p:spPr bwMode="auto">
            <a:xfrm>
              <a:off x="7962900" y="40132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69" name="Text Box 58"/>
            <p:cNvSpPr txBox="1">
              <a:spLocks noChangeArrowheads="1"/>
            </p:cNvSpPr>
            <p:nvPr/>
          </p:nvSpPr>
          <p:spPr bwMode="auto">
            <a:xfrm>
              <a:off x="5219700" y="4699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0" name="Text Box 59"/>
            <p:cNvSpPr txBox="1">
              <a:spLocks noChangeArrowheads="1"/>
            </p:cNvSpPr>
            <p:nvPr/>
          </p:nvSpPr>
          <p:spPr bwMode="auto">
            <a:xfrm>
              <a:off x="5219700" y="4089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9671" name="Text Box 60"/>
            <p:cNvSpPr txBox="1">
              <a:spLocks noChangeArrowheads="1"/>
            </p:cNvSpPr>
            <p:nvPr/>
          </p:nvSpPr>
          <p:spPr bwMode="auto">
            <a:xfrm>
              <a:off x="5219700" y="3556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2" name="Text Box 61"/>
            <p:cNvSpPr txBox="1">
              <a:spLocks noChangeArrowheads="1"/>
            </p:cNvSpPr>
            <p:nvPr/>
          </p:nvSpPr>
          <p:spPr bwMode="auto">
            <a:xfrm>
              <a:off x="5219700" y="28702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3" name="Text Box 62"/>
            <p:cNvSpPr txBox="1">
              <a:spLocks noChangeArrowheads="1"/>
            </p:cNvSpPr>
            <p:nvPr/>
          </p:nvSpPr>
          <p:spPr bwMode="auto">
            <a:xfrm>
              <a:off x="5829300" y="3479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4" name="Text Box 63"/>
            <p:cNvSpPr txBox="1">
              <a:spLocks noChangeArrowheads="1"/>
            </p:cNvSpPr>
            <p:nvPr/>
          </p:nvSpPr>
          <p:spPr bwMode="auto">
            <a:xfrm>
              <a:off x="5829300" y="41656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5" name="Text Box 64"/>
            <p:cNvSpPr txBox="1">
              <a:spLocks noChangeArrowheads="1"/>
            </p:cNvSpPr>
            <p:nvPr/>
          </p:nvSpPr>
          <p:spPr bwMode="auto">
            <a:xfrm>
              <a:off x="7318375" y="342265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6" name="Text Box 65"/>
            <p:cNvSpPr txBox="1">
              <a:spLocks noChangeArrowheads="1"/>
            </p:cNvSpPr>
            <p:nvPr/>
          </p:nvSpPr>
          <p:spPr bwMode="auto">
            <a:xfrm>
              <a:off x="7962900" y="2794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77" name="Text Box 66"/>
            <p:cNvSpPr txBox="1">
              <a:spLocks noChangeArrowheads="1"/>
            </p:cNvSpPr>
            <p:nvPr/>
          </p:nvSpPr>
          <p:spPr bwMode="auto">
            <a:xfrm>
              <a:off x="6057900" y="2794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9678" name="Text Box 67"/>
            <p:cNvSpPr txBox="1">
              <a:spLocks noChangeArrowheads="1"/>
            </p:cNvSpPr>
            <p:nvPr/>
          </p:nvSpPr>
          <p:spPr bwMode="auto">
            <a:xfrm>
              <a:off x="6743700" y="2794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9679" name="Text Box 68"/>
            <p:cNvSpPr txBox="1">
              <a:spLocks noChangeArrowheads="1"/>
            </p:cNvSpPr>
            <p:nvPr/>
          </p:nvSpPr>
          <p:spPr bwMode="auto">
            <a:xfrm>
              <a:off x="7350125" y="288766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69680" name="Text Box 70"/>
            <p:cNvSpPr txBox="1">
              <a:spLocks noChangeArrowheads="1"/>
            </p:cNvSpPr>
            <p:nvPr/>
          </p:nvSpPr>
          <p:spPr bwMode="auto">
            <a:xfrm>
              <a:off x="7986713" y="3516313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9681" name="Text Box 71"/>
            <p:cNvSpPr txBox="1">
              <a:spLocks noChangeArrowheads="1"/>
            </p:cNvSpPr>
            <p:nvPr/>
          </p:nvSpPr>
          <p:spPr bwMode="auto">
            <a:xfrm>
              <a:off x="6743700" y="40894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0</a:t>
              </a:r>
            </a:p>
          </p:txBody>
        </p:sp>
        <p:sp>
          <p:nvSpPr>
            <p:cNvPr id="69682" name="Text Box 73"/>
            <p:cNvSpPr txBox="1">
              <a:spLocks noChangeArrowheads="1"/>
            </p:cNvSpPr>
            <p:nvPr/>
          </p:nvSpPr>
          <p:spPr bwMode="auto">
            <a:xfrm>
              <a:off x="6134100" y="4622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4</a:t>
              </a:r>
            </a:p>
          </p:txBody>
        </p:sp>
        <p:sp>
          <p:nvSpPr>
            <p:cNvPr id="69683" name="Text Box 74"/>
            <p:cNvSpPr txBox="1">
              <a:spLocks noChangeArrowheads="1"/>
            </p:cNvSpPr>
            <p:nvPr/>
          </p:nvSpPr>
          <p:spPr bwMode="auto">
            <a:xfrm>
              <a:off x="6819900" y="46228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9684" name="Text Box 76"/>
            <p:cNvSpPr txBox="1">
              <a:spLocks noChangeArrowheads="1"/>
            </p:cNvSpPr>
            <p:nvPr/>
          </p:nvSpPr>
          <p:spPr bwMode="auto">
            <a:xfrm>
              <a:off x="7967663" y="4751388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69685" name="Line 77"/>
            <p:cNvSpPr>
              <a:spLocks noChangeShapeType="1"/>
            </p:cNvSpPr>
            <p:nvPr/>
          </p:nvSpPr>
          <p:spPr bwMode="auto">
            <a:xfrm>
              <a:off x="7377290" y="4957851"/>
              <a:ext cx="4022" cy="51584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86" name="Line 79"/>
            <p:cNvSpPr>
              <a:spLocks noChangeShapeType="1"/>
            </p:cNvSpPr>
            <p:nvPr/>
          </p:nvSpPr>
          <p:spPr bwMode="auto">
            <a:xfrm rot="2807395">
              <a:off x="7191175" y="4459644"/>
              <a:ext cx="410714" cy="39597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87" name="Line 79"/>
            <p:cNvSpPr>
              <a:spLocks noChangeShapeType="1"/>
            </p:cNvSpPr>
            <p:nvPr/>
          </p:nvSpPr>
          <p:spPr bwMode="auto">
            <a:xfrm rot="2807395" flipV="1">
              <a:off x="6672044" y="4048009"/>
              <a:ext cx="837351" cy="1079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69688" name="Text Box 69"/>
            <p:cNvSpPr txBox="1">
              <a:spLocks noChangeArrowheads="1"/>
            </p:cNvSpPr>
            <p:nvPr/>
          </p:nvSpPr>
          <p:spPr bwMode="auto">
            <a:xfrm>
              <a:off x="6438900" y="3632200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10</a:t>
              </a:r>
            </a:p>
          </p:txBody>
        </p:sp>
        <p:sp>
          <p:nvSpPr>
            <p:cNvPr id="69689" name="Text Box 72"/>
            <p:cNvSpPr txBox="1">
              <a:spLocks noChangeArrowheads="1"/>
            </p:cNvSpPr>
            <p:nvPr/>
          </p:nvSpPr>
          <p:spPr bwMode="auto">
            <a:xfrm>
              <a:off x="7302500" y="4254500"/>
              <a:ext cx="4889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14</a:t>
              </a:r>
            </a:p>
          </p:txBody>
        </p:sp>
        <p:sp>
          <p:nvSpPr>
            <p:cNvPr id="69690" name="Text Box 75"/>
            <p:cNvSpPr txBox="1">
              <a:spLocks noChangeArrowheads="1"/>
            </p:cNvSpPr>
            <p:nvPr/>
          </p:nvSpPr>
          <p:spPr bwMode="auto">
            <a:xfrm>
              <a:off x="6989763" y="4918075"/>
              <a:ext cx="5111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rPr>
                <a:t>19</a:t>
              </a:r>
            </a:p>
          </p:txBody>
        </p:sp>
      </p:grpSp>
      <p:sp>
        <p:nvSpPr>
          <p:cNvPr id="69638" name="Rectangle 140"/>
          <p:cNvSpPr>
            <a:spLocks noChangeArrowheads="1"/>
          </p:cNvSpPr>
          <p:nvPr/>
        </p:nvSpPr>
        <p:spPr bwMode="auto">
          <a:xfrm>
            <a:off x="5067300" y="511175"/>
            <a:ext cx="3556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Stream Network for 10 cell Threshold Drainage Area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629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04"/>
          <p:cNvSpPr txBox="1">
            <a:spLocks noChangeArrowheads="1"/>
          </p:cNvSpPr>
          <p:nvPr/>
        </p:nvSpPr>
        <p:spPr bwMode="auto">
          <a:xfrm>
            <a:off x="1408113" y="544513"/>
            <a:ext cx="6210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rPr>
              <a:t>Watershed Draining to Outlet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1224139" y="1728611"/>
            <a:ext cx="765175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1989314" y="1728611"/>
            <a:ext cx="762000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09" name="Rectangle 6"/>
          <p:cNvSpPr>
            <a:spLocks noChangeArrowheads="1"/>
          </p:cNvSpPr>
          <p:nvPr/>
        </p:nvSpPr>
        <p:spPr bwMode="auto">
          <a:xfrm>
            <a:off x="2751314" y="1728611"/>
            <a:ext cx="763588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0" name="Rectangle 7"/>
          <p:cNvSpPr>
            <a:spLocks noChangeArrowheads="1"/>
          </p:cNvSpPr>
          <p:nvPr/>
        </p:nvSpPr>
        <p:spPr bwMode="auto">
          <a:xfrm>
            <a:off x="3514902" y="1728611"/>
            <a:ext cx="762000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1" name="Rectangle 8"/>
          <p:cNvSpPr>
            <a:spLocks noChangeArrowheads="1"/>
          </p:cNvSpPr>
          <p:nvPr/>
        </p:nvSpPr>
        <p:spPr bwMode="auto">
          <a:xfrm>
            <a:off x="4276902" y="1728611"/>
            <a:ext cx="763587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2" name="Rectangle 9"/>
          <p:cNvSpPr>
            <a:spLocks noChangeArrowheads="1"/>
          </p:cNvSpPr>
          <p:nvPr/>
        </p:nvSpPr>
        <p:spPr bwMode="auto">
          <a:xfrm>
            <a:off x="2751314" y="4725811"/>
            <a:ext cx="763588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3" name="Rectangle 10"/>
          <p:cNvSpPr>
            <a:spLocks noChangeArrowheads="1"/>
          </p:cNvSpPr>
          <p:nvPr/>
        </p:nvSpPr>
        <p:spPr bwMode="auto">
          <a:xfrm>
            <a:off x="3514902" y="4725811"/>
            <a:ext cx="762000" cy="749300"/>
          </a:xfrm>
          <a:prstGeom prst="rect">
            <a:avLst/>
          </a:prstGeom>
          <a:solidFill>
            <a:srgbClr val="FF5050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4" name="Rectangle 11"/>
          <p:cNvSpPr>
            <a:spLocks noChangeArrowheads="1"/>
          </p:cNvSpPr>
          <p:nvPr/>
        </p:nvSpPr>
        <p:spPr bwMode="auto">
          <a:xfrm>
            <a:off x="4276902" y="4725811"/>
            <a:ext cx="763587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5" name="Rectangle 12"/>
          <p:cNvSpPr>
            <a:spLocks noChangeArrowheads="1"/>
          </p:cNvSpPr>
          <p:nvPr/>
        </p:nvSpPr>
        <p:spPr bwMode="auto">
          <a:xfrm>
            <a:off x="1224139" y="2477911"/>
            <a:ext cx="765175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6" name="Rectangle 13"/>
          <p:cNvSpPr>
            <a:spLocks noChangeArrowheads="1"/>
          </p:cNvSpPr>
          <p:nvPr/>
        </p:nvSpPr>
        <p:spPr bwMode="auto">
          <a:xfrm>
            <a:off x="1989314" y="2477911"/>
            <a:ext cx="762000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7" name="Rectangle 14"/>
          <p:cNvSpPr>
            <a:spLocks noChangeArrowheads="1"/>
          </p:cNvSpPr>
          <p:nvPr/>
        </p:nvSpPr>
        <p:spPr bwMode="auto">
          <a:xfrm>
            <a:off x="2751314" y="2477911"/>
            <a:ext cx="763588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8" name="Rectangle 15"/>
          <p:cNvSpPr>
            <a:spLocks noChangeArrowheads="1"/>
          </p:cNvSpPr>
          <p:nvPr/>
        </p:nvSpPr>
        <p:spPr bwMode="auto">
          <a:xfrm>
            <a:off x="3514902" y="2477911"/>
            <a:ext cx="762000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19" name="Rectangle 16"/>
          <p:cNvSpPr>
            <a:spLocks noChangeArrowheads="1"/>
          </p:cNvSpPr>
          <p:nvPr/>
        </p:nvSpPr>
        <p:spPr bwMode="auto">
          <a:xfrm>
            <a:off x="4276902" y="2477911"/>
            <a:ext cx="763587" cy="747713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0" name="Rectangle 17"/>
          <p:cNvSpPr>
            <a:spLocks noChangeArrowheads="1"/>
          </p:cNvSpPr>
          <p:nvPr/>
        </p:nvSpPr>
        <p:spPr bwMode="auto">
          <a:xfrm>
            <a:off x="1224139" y="3225624"/>
            <a:ext cx="765175" cy="750887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1" name="Rectangle 18"/>
          <p:cNvSpPr>
            <a:spLocks noChangeArrowheads="1"/>
          </p:cNvSpPr>
          <p:nvPr/>
        </p:nvSpPr>
        <p:spPr bwMode="auto">
          <a:xfrm>
            <a:off x="1989314" y="3225624"/>
            <a:ext cx="762000" cy="75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2" name="Rectangle 19"/>
          <p:cNvSpPr>
            <a:spLocks noChangeArrowheads="1"/>
          </p:cNvSpPr>
          <p:nvPr/>
        </p:nvSpPr>
        <p:spPr bwMode="auto">
          <a:xfrm>
            <a:off x="2751314" y="3225624"/>
            <a:ext cx="763588" cy="75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3" name="Rectangle 20"/>
          <p:cNvSpPr>
            <a:spLocks noChangeArrowheads="1"/>
          </p:cNvSpPr>
          <p:nvPr/>
        </p:nvSpPr>
        <p:spPr bwMode="auto">
          <a:xfrm>
            <a:off x="3514902" y="3225624"/>
            <a:ext cx="762000" cy="75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4" name="Rectangle 21"/>
          <p:cNvSpPr>
            <a:spLocks noChangeArrowheads="1"/>
          </p:cNvSpPr>
          <p:nvPr/>
        </p:nvSpPr>
        <p:spPr bwMode="auto">
          <a:xfrm>
            <a:off x="4276902" y="3225624"/>
            <a:ext cx="763587" cy="750887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5" name="Rectangle 22"/>
          <p:cNvSpPr>
            <a:spLocks noChangeArrowheads="1"/>
          </p:cNvSpPr>
          <p:nvPr/>
        </p:nvSpPr>
        <p:spPr bwMode="auto">
          <a:xfrm>
            <a:off x="1224139" y="3976511"/>
            <a:ext cx="765175" cy="749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6" name="Rectangle 23"/>
          <p:cNvSpPr>
            <a:spLocks noChangeArrowheads="1"/>
          </p:cNvSpPr>
          <p:nvPr/>
        </p:nvSpPr>
        <p:spPr bwMode="auto">
          <a:xfrm>
            <a:off x="1989314" y="3976511"/>
            <a:ext cx="762000" cy="749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7" name="Rectangle 24"/>
          <p:cNvSpPr>
            <a:spLocks noChangeArrowheads="1"/>
          </p:cNvSpPr>
          <p:nvPr/>
        </p:nvSpPr>
        <p:spPr bwMode="auto">
          <a:xfrm>
            <a:off x="2751314" y="3976511"/>
            <a:ext cx="763588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8" name="Rectangle 25"/>
          <p:cNvSpPr>
            <a:spLocks noChangeArrowheads="1"/>
          </p:cNvSpPr>
          <p:nvPr/>
        </p:nvSpPr>
        <p:spPr bwMode="auto">
          <a:xfrm>
            <a:off x="3514902" y="3976511"/>
            <a:ext cx="762000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29" name="Rectangle 26"/>
          <p:cNvSpPr>
            <a:spLocks noChangeArrowheads="1"/>
          </p:cNvSpPr>
          <p:nvPr/>
        </p:nvSpPr>
        <p:spPr bwMode="auto">
          <a:xfrm>
            <a:off x="4276902" y="3976511"/>
            <a:ext cx="763587" cy="749300"/>
          </a:xfrm>
          <a:prstGeom prst="rect">
            <a:avLst/>
          </a:prstGeom>
          <a:solidFill>
            <a:srgbClr val="99CCFF"/>
          </a:solidFill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0" name="Rectangle 27"/>
          <p:cNvSpPr>
            <a:spLocks noChangeArrowheads="1"/>
          </p:cNvSpPr>
          <p:nvPr/>
        </p:nvSpPr>
        <p:spPr bwMode="auto">
          <a:xfrm>
            <a:off x="1989314" y="4725811"/>
            <a:ext cx="762000" cy="749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1" name="Rectangle 28"/>
          <p:cNvSpPr>
            <a:spLocks noChangeArrowheads="1"/>
          </p:cNvSpPr>
          <p:nvPr/>
        </p:nvSpPr>
        <p:spPr bwMode="auto">
          <a:xfrm>
            <a:off x="1225727" y="4725811"/>
            <a:ext cx="763587" cy="7493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2" name="Line 29"/>
          <p:cNvSpPr>
            <a:spLocks noChangeShapeType="1"/>
          </p:cNvSpPr>
          <p:nvPr/>
        </p:nvSpPr>
        <p:spPr bwMode="auto">
          <a:xfrm rot="-177988">
            <a:off x="1701977" y="1995311"/>
            <a:ext cx="2132012" cy="2401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3" name="Line 30"/>
          <p:cNvSpPr>
            <a:spLocks noChangeShapeType="1"/>
          </p:cNvSpPr>
          <p:nvPr/>
        </p:nvSpPr>
        <p:spPr bwMode="auto">
          <a:xfrm>
            <a:off x="2390952" y="2115961"/>
            <a:ext cx="747712" cy="768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4" name="Line 31"/>
          <p:cNvSpPr>
            <a:spLocks noChangeShapeType="1"/>
          </p:cNvSpPr>
          <p:nvPr/>
        </p:nvSpPr>
        <p:spPr bwMode="auto">
          <a:xfrm flipH="1">
            <a:off x="1606727" y="3608211"/>
            <a:ext cx="1587" cy="703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5" name="Line 32"/>
          <p:cNvSpPr>
            <a:spLocks noChangeShapeType="1"/>
          </p:cNvSpPr>
          <p:nvPr/>
        </p:nvSpPr>
        <p:spPr bwMode="auto">
          <a:xfrm>
            <a:off x="3860977" y="5084586"/>
            <a:ext cx="17462" cy="658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6" name="Line 33"/>
          <p:cNvSpPr>
            <a:spLocks noChangeShapeType="1"/>
          </p:cNvSpPr>
          <p:nvPr/>
        </p:nvSpPr>
        <p:spPr bwMode="auto">
          <a:xfrm>
            <a:off x="1601964" y="4333699"/>
            <a:ext cx="765175" cy="777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7" name="Line 34"/>
          <p:cNvSpPr>
            <a:spLocks noChangeShapeType="1"/>
          </p:cNvSpPr>
          <p:nvPr/>
        </p:nvSpPr>
        <p:spPr bwMode="auto">
          <a:xfrm rot="2592605" flipV="1">
            <a:off x="1714677" y="4835349"/>
            <a:ext cx="555625" cy="5286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8" name="Line 35"/>
          <p:cNvSpPr>
            <a:spLocks noChangeShapeType="1"/>
          </p:cNvSpPr>
          <p:nvPr/>
        </p:nvSpPr>
        <p:spPr bwMode="auto">
          <a:xfrm rot="2592605" flipV="1">
            <a:off x="3225977" y="4824236"/>
            <a:ext cx="531812" cy="5191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39" name="Line 36"/>
          <p:cNvSpPr>
            <a:spLocks noChangeShapeType="1"/>
          </p:cNvSpPr>
          <p:nvPr/>
        </p:nvSpPr>
        <p:spPr bwMode="auto">
          <a:xfrm rot="2592605">
            <a:off x="2222677" y="5424311"/>
            <a:ext cx="94932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0" name="Line 37"/>
          <p:cNvSpPr>
            <a:spLocks noChangeShapeType="1"/>
          </p:cNvSpPr>
          <p:nvPr/>
        </p:nvSpPr>
        <p:spPr bwMode="auto">
          <a:xfrm rot="2592605">
            <a:off x="2103614" y="4459111"/>
            <a:ext cx="515938" cy="525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1" name="Line 38"/>
          <p:cNvSpPr>
            <a:spLocks noChangeShapeType="1"/>
          </p:cNvSpPr>
          <p:nvPr/>
        </p:nvSpPr>
        <p:spPr bwMode="auto">
          <a:xfrm rot="2592605" flipV="1">
            <a:off x="2448102" y="3312936"/>
            <a:ext cx="576262" cy="549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2" name="Line 39"/>
          <p:cNvSpPr>
            <a:spLocks noChangeShapeType="1"/>
          </p:cNvSpPr>
          <p:nvPr/>
        </p:nvSpPr>
        <p:spPr bwMode="auto">
          <a:xfrm rot="2592605" flipV="1">
            <a:off x="1732139" y="2593799"/>
            <a:ext cx="561975" cy="527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3" name="Line 40"/>
          <p:cNvSpPr>
            <a:spLocks noChangeShapeType="1"/>
          </p:cNvSpPr>
          <p:nvPr/>
        </p:nvSpPr>
        <p:spPr bwMode="auto">
          <a:xfrm rot="2807395">
            <a:off x="2851327" y="2252486"/>
            <a:ext cx="555625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4" name="Line 41"/>
          <p:cNvSpPr>
            <a:spLocks noChangeShapeType="1"/>
          </p:cNvSpPr>
          <p:nvPr/>
        </p:nvSpPr>
        <p:spPr bwMode="auto">
          <a:xfrm rot="2807395">
            <a:off x="2872758" y="2986705"/>
            <a:ext cx="522287" cy="473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5" name="Line 42"/>
          <p:cNvSpPr>
            <a:spLocks noChangeShapeType="1"/>
          </p:cNvSpPr>
          <p:nvPr/>
        </p:nvSpPr>
        <p:spPr bwMode="auto">
          <a:xfrm rot="2807395">
            <a:off x="4359451" y="4443237"/>
            <a:ext cx="542925" cy="514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6" name="Line 43"/>
          <p:cNvSpPr>
            <a:spLocks noChangeShapeType="1"/>
          </p:cNvSpPr>
          <p:nvPr/>
        </p:nvSpPr>
        <p:spPr bwMode="auto">
          <a:xfrm rot="2807395">
            <a:off x="2848151" y="4467049"/>
            <a:ext cx="555625" cy="501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7" name="Line 44"/>
          <p:cNvSpPr>
            <a:spLocks noChangeShapeType="1"/>
          </p:cNvSpPr>
          <p:nvPr/>
        </p:nvSpPr>
        <p:spPr bwMode="auto">
          <a:xfrm rot="2807395">
            <a:off x="3634758" y="2245343"/>
            <a:ext cx="501650" cy="455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8" name="Line 45"/>
          <p:cNvSpPr>
            <a:spLocks noChangeShapeType="1"/>
          </p:cNvSpPr>
          <p:nvPr/>
        </p:nvSpPr>
        <p:spPr bwMode="auto">
          <a:xfrm rot="2807395">
            <a:off x="3619677" y="3716161"/>
            <a:ext cx="534987" cy="500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49" name="Line 46"/>
          <p:cNvSpPr>
            <a:spLocks noChangeShapeType="1"/>
          </p:cNvSpPr>
          <p:nvPr/>
        </p:nvSpPr>
        <p:spPr bwMode="auto">
          <a:xfrm rot="8207395">
            <a:off x="3984802" y="4825824"/>
            <a:ext cx="544512" cy="525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0" name="Line 47"/>
          <p:cNvSpPr>
            <a:spLocks noChangeShapeType="1"/>
          </p:cNvSpPr>
          <p:nvPr/>
        </p:nvSpPr>
        <p:spPr bwMode="auto">
          <a:xfrm rot="2807395">
            <a:off x="4388027" y="2966861"/>
            <a:ext cx="558800" cy="514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1" name="Line 48"/>
          <p:cNvSpPr>
            <a:spLocks noChangeShapeType="1"/>
          </p:cNvSpPr>
          <p:nvPr/>
        </p:nvSpPr>
        <p:spPr bwMode="auto">
          <a:xfrm flipH="1">
            <a:off x="3121202" y="2803349"/>
            <a:ext cx="766762" cy="777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2" name="Line 49"/>
          <p:cNvSpPr>
            <a:spLocks noChangeShapeType="1"/>
          </p:cNvSpPr>
          <p:nvPr/>
        </p:nvSpPr>
        <p:spPr bwMode="auto">
          <a:xfrm flipH="1">
            <a:off x="3891139" y="2073099"/>
            <a:ext cx="738188" cy="750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3" name="Line 50"/>
          <p:cNvSpPr>
            <a:spLocks noChangeShapeType="1"/>
          </p:cNvSpPr>
          <p:nvPr/>
        </p:nvSpPr>
        <p:spPr bwMode="auto">
          <a:xfrm flipH="1">
            <a:off x="3911777" y="3584399"/>
            <a:ext cx="755650" cy="758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4" name="Line 51"/>
          <p:cNvSpPr>
            <a:spLocks noChangeShapeType="1"/>
          </p:cNvSpPr>
          <p:nvPr/>
        </p:nvSpPr>
        <p:spPr bwMode="auto">
          <a:xfrm rot="2807395">
            <a:off x="3620471" y="4455142"/>
            <a:ext cx="533400" cy="500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5" name="Line 77"/>
          <p:cNvSpPr>
            <a:spLocks noChangeShapeType="1"/>
          </p:cNvSpPr>
          <p:nvPr/>
        </p:nvSpPr>
        <p:spPr bwMode="auto">
          <a:xfrm>
            <a:off x="3862564" y="5065536"/>
            <a:ext cx="4763" cy="631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6" name="Line 79"/>
          <p:cNvSpPr>
            <a:spLocks noChangeShapeType="1"/>
          </p:cNvSpPr>
          <p:nvPr/>
        </p:nvSpPr>
        <p:spPr bwMode="auto">
          <a:xfrm rot="2807395">
            <a:off x="3633964" y="4454349"/>
            <a:ext cx="503237" cy="4841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7" name="Line 79"/>
          <p:cNvSpPr>
            <a:spLocks noChangeShapeType="1"/>
          </p:cNvSpPr>
          <p:nvPr/>
        </p:nvSpPr>
        <p:spPr bwMode="auto">
          <a:xfrm rot="2807395" flipV="1">
            <a:off x="2996582" y="3950318"/>
            <a:ext cx="1027113" cy="12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72758" name="Freeform 3"/>
          <p:cNvSpPr>
            <a:spLocks/>
          </p:cNvSpPr>
          <p:nvPr/>
        </p:nvSpPr>
        <p:spPr bwMode="auto">
          <a:xfrm>
            <a:off x="1190802" y="1707974"/>
            <a:ext cx="3889375" cy="3838575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1294437557 w 10000"/>
              <a:gd name="T15" fmla="*/ 2147483647 h 10000"/>
              <a:gd name="T16" fmla="*/ 2147483647 w 10000"/>
              <a:gd name="T17" fmla="*/ 1866438038 h 10000"/>
              <a:gd name="T18" fmla="*/ 2147483647 w 10000"/>
              <a:gd name="T19" fmla="*/ 0 h 10000"/>
              <a:gd name="T20" fmla="*/ 2147483647 w 10000"/>
              <a:gd name="T21" fmla="*/ 113162346 h 10000"/>
              <a:gd name="T22" fmla="*/ 2147483647 w 10000"/>
              <a:gd name="T23" fmla="*/ 19230201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00"/>
              <a:gd name="T58" fmla="*/ 0 h 10000"/>
              <a:gd name="T59" fmla="*/ 10000 w 10000"/>
              <a:gd name="T60" fmla="*/ 10000 h 1000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00" h="10000">
                <a:moveTo>
                  <a:pt x="8193" y="9828"/>
                </a:moveTo>
                <a:lnTo>
                  <a:pt x="5999" y="9805"/>
                </a:lnTo>
                <a:cubicBezTo>
                  <a:pt x="5309" y="9801"/>
                  <a:pt x="4819" y="9963"/>
                  <a:pt x="4055" y="9803"/>
                </a:cubicBezTo>
                <a:cubicBezTo>
                  <a:pt x="3945" y="9146"/>
                  <a:pt x="4038" y="6779"/>
                  <a:pt x="3964" y="6064"/>
                </a:cubicBezTo>
                <a:cubicBezTo>
                  <a:pt x="3433" y="5845"/>
                  <a:pt x="3395" y="5998"/>
                  <a:pt x="2043" y="5906"/>
                </a:cubicBezTo>
                <a:cubicBezTo>
                  <a:pt x="1930" y="5320"/>
                  <a:pt x="2089" y="4449"/>
                  <a:pt x="2064" y="3986"/>
                </a:cubicBezTo>
                <a:cubicBezTo>
                  <a:pt x="1824" y="3722"/>
                  <a:pt x="776" y="4080"/>
                  <a:pt x="110" y="3993"/>
                </a:cubicBezTo>
                <a:cubicBezTo>
                  <a:pt x="161" y="3278"/>
                  <a:pt x="0" y="1179"/>
                  <a:pt x="22" y="88"/>
                </a:cubicBezTo>
                <a:cubicBezTo>
                  <a:pt x="895" y="89"/>
                  <a:pt x="1909" y="49"/>
                  <a:pt x="2792" y="33"/>
                </a:cubicBezTo>
                <a:lnTo>
                  <a:pt x="5321" y="0"/>
                </a:lnTo>
                <a:lnTo>
                  <a:pt x="7980" y="2"/>
                </a:lnTo>
                <a:lnTo>
                  <a:pt x="9991" y="34"/>
                </a:lnTo>
                <a:cubicBezTo>
                  <a:pt x="9992" y="711"/>
                  <a:pt x="9947" y="1101"/>
                  <a:pt x="9943" y="2076"/>
                </a:cubicBezTo>
                <a:cubicBezTo>
                  <a:pt x="9940" y="3051"/>
                  <a:pt x="9980" y="4778"/>
                  <a:pt x="9971" y="5886"/>
                </a:cubicBezTo>
                <a:cubicBezTo>
                  <a:pt x="9962" y="6994"/>
                  <a:pt x="9895" y="8066"/>
                  <a:pt x="9889" y="8723"/>
                </a:cubicBezTo>
                <a:cubicBezTo>
                  <a:pt x="9882" y="9379"/>
                  <a:pt x="10000" y="9655"/>
                  <a:pt x="9935" y="9828"/>
                </a:cubicBezTo>
                <a:cubicBezTo>
                  <a:pt x="9871" y="10000"/>
                  <a:pt x="9753" y="9773"/>
                  <a:pt x="9511" y="9773"/>
                </a:cubicBezTo>
                <a:cubicBezTo>
                  <a:pt x="9271" y="9773"/>
                  <a:pt x="8694" y="9820"/>
                  <a:pt x="8476" y="9828"/>
                </a:cubicBezTo>
                <a:cubicBezTo>
                  <a:pt x="8258" y="9835"/>
                  <a:pt x="8606" y="9832"/>
                  <a:pt x="8193" y="9828"/>
                </a:cubicBezTo>
                <a:close/>
              </a:path>
            </a:pathLst>
          </a:custGeom>
          <a:noFill/>
          <a:ln w="5715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47434" y="2298255"/>
            <a:ext cx="27793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Watershed mapped as all grid cells that drain to an outlet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Streams mapped as grid cells with flow accumulation greater than a threshold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71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94074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GIS: Map </a:t>
            </a:r>
            <a:r>
              <a:rPr lang="en-US" sz="4000" dirty="0" smtClean="0">
                <a:solidFill>
                  <a:srgbClr val="FF0000"/>
                </a:solidFill>
              </a:rPr>
              <a:t>Features</a:t>
            </a:r>
            <a:r>
              <a:rPr lang="en-US" sz="4000" dirty="0" smtClean="0"/>
              <a:t> and Tabular </a:t>
            </a:r>
            <a:r>
              <a:rPr lang="en-US" sz="4000" dirty="0" smtClean="0">
                <a:solidFill>
                  <a:srgbClr val="FF0000"/>
                </a:solidFill>
              </a:rPr>
              <a:t>Records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39" y="1887261"/>
            <a:ext cx="8744721" cy="443154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041557" y="3175686"/>
            <a:ext cx="222421" cy="2224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7632" y="5498757"/>
            <a:ext cx="4950941" cy="1894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571103" y="3398108"/>
            <a:ext cx="1470454" cy="207593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8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023116"/>
            <a:ext cx="80391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Watershed and Stream Grids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1112" y="5034844"/>
            <a:ext cx="4064000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Watershed mapped as all grid cells that drain to an outlet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Streams mapped as grid cells with flow accumulation greater than a threshold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80" y="0"/>
            <a:ext cx="52495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 bwMode="auto">
          <a:xfrm>
            <a:off x="3464169" y="1099038"/>
            <a:ext cx="2365131" cy="1380393"/>
          </a:xfrm>
          <a:custGeom>
            <a:avLst/>
            <a:gdLst>
              <a:gd name="connsiteX0" fmla="*/ 0 w 2365131"/>
              <a:gd name="connsiteY0" fmla="*/ 1380393 h 1380393"/>
              <a:gd name="connsiteX1" fmla="*/ 0 w 2365131"/>
              <a:gd name="connsiteY1" fmla="*/ 914400 h 1380393"/>
              <a:gd name="connsiteX2" fmla="*/ 474785 w 2365131"/>
              <a:gd name="connsiteY2" fmla="*/ 896816 h 1380393"/>
              <a:gd name="connsiteX3" fmla="*/ 465993 w 2365131"/>
              <a:gd name="connsiteY3" fmla="*/ 457200 h 1380393"/>
              <a:gd name="connsiteX4" fmla="*/ 949569 w 2365131"/>
              <a:gd name="connsiteY4" fmla="*/ 465993 h 1380393"/>
              <a:gd name="connsiteX5" fmla="*/ 949569 w 2365131"/>
              <a:gd name="connsiteY5" fmla="*/ 17585 h 1380393"/>
              <a:gd name="connsiteX6" fmla="*/ 1872762 w 2365131"/>
              <a:gd name="connsiteY6" fmla="*/ 0 h 1380393"/>
              <a:gd name="connsiteX7" fmla="*/ 1890346 w 2365131"/>
              <a:gd name="connsiteY7" fmla="*/ 457200 h 1380393"/>
              <a:gd name="connsiteX8" fmla="*/ 2365131 w 2365131"/>
              <a:gd name="connsiteY8" fmla="*/ 483577 h 1380393"/>
              <a:gd name="connsiteX9" fmla="*/ 2356339 w 2365131"/>
              <a:gd name="connsiteY9" fmla="*/ 1380393 h 1380393"/>
              <a:gd name="connsiteX10" fmla="*/ 0 w 2365131"/>
              <a:gd name="connsiteY10" fmla="*/ 1380393 h 138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5131" h="1380393">
                <a:moveTo>
                  <a:pt x="0" y="1380393"/>
                </a:moveTo>
                <a:lnTo>
                  <a:pt x="0" y="914400"/>
                </a:lnTo>
                <a:lnTo>
                  <a:pt x="474785" y="896816"/>
                </a:lnTo>
                <a:lnTo>
                  <a:pt x="465993" y="457200"/>
                </a:lnTo>
                <a:lnTo>
                  <a:pt x="949569" y="465993"/>
                </a:lnTo>
                <a:lnTo>
                  <a:pt x="949569" y="17585"/>
                </a:lnTo>
                <a:lnTo>
                  <a:pt x="1872762" y="0"/>
                </a:lnTo>
                <a:lnTo>
                  <a:pt x="1890346" y="457200"/>
                </a:lnTo>
                <a:lnTo>
                  <a:pt x="2365131" y="483577"/>
                </a:lnTo>
                <a:cubicBezTo>
                  <a:pt x="2362200" y="782516"/>
                  <a:pt x="2359270" y="1081454"/>
                  <a:pt x="2356339" y="1380393"/>
                </a:cubicBezTo>
                <a:lnTo>
                  <a:pt x="0" y="1380393"/>
                </a:lnTo>
                <a:close/>
              </a:path>
            </a:pathLst>
          </a:cu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2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4546"/>
            <a:ext cx="7772400" cy="463640"/>
          </a:xfrm>
        </p:spPr>
        <p:txBody>
          <a:bodyPr/>
          <a:lstStyle/>
          <a:p>
            <a:r>
              <a:rPr lang="en-US" dirty="0" smtClean="0"/>
              <a:t>Midterm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13" y="1326524"/>
            <a:ext cx="8512935" cy="4769476"/>
          </a:xfrm>
        </p:spPr>
        <p:txBody>
          <a:bodyPr/>
          <a:lstStyle/>
          <a:p>
            <a:r>
              <a:rPr lang="en-US" sz="2800" dirty="0"/>
              <a:t>You may bring into the quiz an 8.5” x 11” review sheet with anything you want written </a:t>
            </a:r>
            <a:r>
              <a:rPr lang="en-US" sz="2800" dirty="0" smtClean="0"/>
              <a:t>or printed on </a:t>
            </a:r>
            <a:r>
              <a:rPr lang="en-US" sz="2800" dirty="0"/>
              <a:t>it, front and back.  You are not allowed to have access to any other reference materials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You should bring a calculator and straight edge to help you draw nice diagrams in your answers.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Past exams </a:t>
            </a:r>
            <a:r>
              <a:rPr lang="en-US" sz="2800" dirty="0"/>
              <a:t>are available at </a:t>
            </a:r>
            <a:r>
              <a:rPr lang="en-US" sz="2800" dirty="0">
                <a:hlinkClick r:id="rId2"/>
              </a:rPr>
              <a:t>http://</a:t>
            </a:r>
            <a:r>
              <a:rPr lang="en-US" sz="2800" dirty="0" smtClean="0">
                <a:hlinkClick r:id="rId2"/>
              </a:rPr>
              <a:t>hydrology.usu.edu/dtarb/giswr/pastexams.html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8187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426161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Databases</a:t>
            </a:r>
            <a:r>
              <a:rPr lang="en-US" dirty="0" smtClean="0"/>
              <a:t> and their </a:t>
            </a:r>
            <a:r>
              <a:rPr lang="en-US" dirty="0" smtClean="0">
                <a:solidFill>
                  <a:srgbClr val="FF0000"/>
                </a:solidFill>
              </a:rPr>
              <a:t>components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016" y="67261"/>
            <a:ext cx="2539700" cy="679073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003589" y="2286001"/>
            <a:ext cx="16719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 Dataset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 Class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350476" y="1865870"/>
            <a:ext cx="1383956" cy="593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776356" y="2953265"/>
            <a:ext cx="2069287" cy="53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07195" y="3554338"/>
            <a:ext cx="2238448" cy="496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615208" y="4162041"/>
            <a:ext cx="1230435" cy="1157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392083" y="4681025"/>
            <a:ext cx="1589485" cy="1134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62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7279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Database keys, values and relationships in support of analysis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85135" y="1494504"/>
            <a:ext cx="8137812" cy="5154427"/>
            <a:chOff x="-1313230" y="152400"/>
            <a:chExt cx="10278167" cy="651013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1600200"/>
              <a:ext cx="4381500" cy="387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8"/>
            <p:cNvSpPr txBox="1"/>
            <p:nvPr/>
          </p:nvSpPr>
          <p:spPr>
            <a:xfrm>
              <a:off x="-1313230" y="152400"/>
              <a:ext cx="7104156" cy="1205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The grid values for Catchments and the corresponding </a:t>
              </a:r>
              <a:r>
                <a:rPr lang="en-US" sz="1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StrLnk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rasters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are the same.  These values are inherited by the </a:t>
              </a:r>
              <a:r>
                <a:rPr lang="en-US" sz="1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gridcode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attribute of </a:t>
              </a:r>
              <a:r>
                <a:rPr lang="en-US" sz="1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DrainageLine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and </a:t>
              </a:r>
              <a:r>
                <a:rPr lang="en-US" sz="1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CatchPoly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thereby providing a one to one association between drainage lines and the </a:t>
              </a:r>
              <a:r>
                <a:rPr lang="en-US" sz="1400" kern="1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subwatershed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polygon that drains to them.</a:t>
              </a:r>
              <a:endPara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6" name="Straight Arrow Connector 5"/>
            <p:cNvCxnSpPr>
              <a:stCxn id="11" idx="2"/>
            </p:cNvCxnSpPr>
            <p:nvPr/>
          </p:nvCxnSpPr>
          <p:spPr>
            <a:xfrm rot="10800000" flipV="1">
              <a:off x="2209800" y="1485900"/>
              <a:ext cx="3886200" cy="495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10800000" flipV="1">
              <a:off x="3048000" y="1752600"/>
              <a:ext cx="304800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91200" y="381000"/>
              <a:ext cx="3173737" cy="3980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343400"/>
              <a:ext cx="4572000" cy="2319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43400" y="4419600"/>
              <a:ext cx="4267200" cy="2164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val 10"/>
            <p:cNvSpPr/>
            <p:nvPr/>
          </p:nvSpPr>
          <p:spPr>
            <a:xfrm>
              <a:off x="6096000" y="13716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096000" y="16002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400800" y="53340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057400" y="58674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5" name="Elbow Connector 14"/>
            <p:cNvCxnSpPr>
              <a:stCxn id="11" idx="2"/>
              <a:endCxn id="14" idx="6"/>
            </p:cNvCxnSpPr>
            <p:nvPr/>
          </p:nvCxnSpPr>
          <p:spPr>
            <a:xfrm rot="10800000" flipV="1">
              <a:off x="2286000" y="1485900"/>
              <a:ext cx="3810000" cy="449580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hape 20"/>
            <p:cNvCxnSpPr>
              <a:stCxn id="12" idx="6"/>
              <a:endCxn id="13" idx="6"/>
            </p:cNvCxnSpPr>
            <p:nvPr/>
          </p:nvCxnSpPr>
          <p:spPr>
            <a:xfrm>
              <a:off x="6324600" y="1714500"/>
              <a:ext cx="304800" cy="3733800"/>
            </a:xfrm>
            <a:prstGeom prst="bentConnector3">
              <a:avLst>
                <a:gd name="adj1" fmla="val 175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863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5" y="1200990"/>
            <a:ext cx="5614855" cy="36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83566"/>
            <a:ext cx="8229600" cy="1143000"/>
          </a:xfrm>
        </p:spPr>
        <p:txBody>
          <a:bodyPr/>
          <a:lstStyle/>
          <a:p>
            <a:pPr algn="ctr"/>
            <a:r>
              <a:rPr lang="en-US" sz="3600" dirty="0" err="1" smtClean="0"/>
              <a:t>Subwatershed</a:t>
            </a:r>
            <a:r>
              <a:rPr lang="en-US" sz="3600" dirty="0" smtClean="0"/>
              <a:t> Precipitation by </a:t>
            </a:r>
            <a:r>
              <a:rPr lang="en-US" sz="3600" dirty="0" err="1" smtClean="0"/>
              <a:t>Thiessen</a:t>
            </a:r>
            <a:r>
              <a:rPr lang="en-US" sz="3600" dirty="0" smtClean="0"/>
              <a:t> Polygons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42142"/>
            <a:ext cx="5719035" cy="141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68331"/>
            <a:ext cx="6819900" cy="183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14" y="5542926"/>
            <a:ext cx="6564884" cy="212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867762" y="4155728"/>
                <a:ext cx="2057871" cy="8920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</a:rPr>
                            <m:t>𝑖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762" y="4155728"/>
                <a:ext cx="2057871" cy="89203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291618" y="1503528"/>
            <a:ext cx="2743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Thiessen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Polygons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Intersect with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Subwatersheds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Evaluate A*P Product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Summarize by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subwatershed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1678675" y="2306472"/>
            <a:ext cx="2279176" cy="15418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532263" y="2156346"/>
            <a:ext cx="5991367" cy="28914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4851056" y="5542926"/>
            <a:ext cx="1304084" cy="6645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155140" y="5440313"/>
            <a:ext cx="136478" cy="7671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280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Blank Presentatio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0000E5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99"/>
      </a:hlink>
      <a:folHlink>
        <a:srgbClr val="B2B2B2"/>
      </a:folHlink>
    </a:clrScheme>
    <a:fontScheme name="2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CustomDG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0000FF"/>
      </a:accent2>
      <a:accent3>
        <a:srgbClr val="00B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FF0000"/>
    </a:accent2>
    <a:accent3>
      <a:srgbClr val="FFFFFF"/>
    </a:accent3>
    <a:accent4>
      <a:srgbClr val="000000"/>
    </a:accent4>
    <a:accent5>
      <a:srgbClr val="AAE2CA"/>
    </a:accent5>
    <a:accent6>
      <a:srgbClr val="E70000"/>
    </a:accent6>
    <a:hlink>
      <a:srgbClr val="000099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682</TotalTime>
  <Words>1420</Words>
  <Application>Microsoft Office PowerPoint</Application>
  <PresentationFormat>On-screen Show (4:3)</PresentationFormat>
  <Paragraphs>463</Paragraphs>
  <Slides>62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83" baseType="lpstr">
      <vt:lpstr>ＭＳ Ｐゴシック</vt:lpstr>
      <vt:lpstr>Arial</vt:lpstr>
      <vt:lpstr>Calibri</vt:lpstr>
      <vt:lpstr>Calibri Light</vt:lpstr>
      <vt:lpstr>Cambria Math</vt:lpstr>
      <vt:lpstr>Segoe UI</vt:lpstr>
      <vt:lpstr>Symbol</vt:lpstr>
      <vt:lpstr>Times New Roman</vt:lpstr>
      <vt:lpstr>Office Theme</vt:lpstr>
      <vt:lpstr>Default Design</vt:lpstr>
      <vt:lpstr>1_Default Design</vt:lpstr>
      <vt:lpstr>2_Default Design</vt:lpstr>
      <vt:lpstr>2_Blank Presentation</vt:lpstr>
      <vt:lpstr>9_Default Design</vt:lpstr>
      <vt:lpstr>2_Office Theme</vt:lpstr>
      <vt:lpstr>3_Office Theme</vt:lpstr>
      <vt:lpstr>5_Office Theme</vt:lpstr>
      <vt:lpstr>1_Office Theme</vt:lpstr>
      <vt:lpstr>1_Blank Presentation</vt:lpstr>
      <vt:lpstr>Equation</vt:lpstr>
      <vt:lpstr>Worksheet</vt:lpstr>
      <vt:lpstr>GIS in Water Resources Midterm Review 2018</vt:lpstr>
      <vt:lpstr>Blooms Taxonomy of Educational Objectives</vt:lpstr>
      <vt:lpstr>GISWR 2018 Review for Midterm</vt:lpstr>
      <vt:lpstr>GISWR 2018 Review for Midterm</vt:lpstr>
      <vt:lpstr>Geographic Data Model</vt:lpstr>
      <vt:lpstr>GIS: Map Features and Tabular Records</vt:lpstr>
      <vt:lpstr>Databases and their components</vt:lpstr>
      <vt:lpstr>Database keys, values and relationships in support of analysis</vt:lpstr>
      <vt:lpstr>Subwatershed Precipitation by Thiessen Polygons</vt:lpstr>
      <vt:lpstr>Visualization and Map Symbology</vt:lpstr>
      <vt:lpstr> Analysis using Geoprocessing</vt:lpstr>
      <vt:lpstr>NHDPlus Version 2.1 </vt:lpstr>
      <vt:lpstr>National Water Prediction Model Configurations</vt:lpstr>
      <vt:lpstr>NWM Forecast Viewer</vt:lpstr>
      <vt:lpstr>Streamflow Forecast</vt:lpstr>
      <vt:lpstr>GISWR 2018 Review for Midterm</vt:lpstr>
      <vt:lpstr>Readings on Map Projections</vt:lpstr>
      <vt:lpstr>Definition of Latitude, f</vt:lpstr>
      <vt:lpstr>Definition of Longitude, l</vt:lpstr>
      <vt:lpstr>PowerPoint Presentation</vt:lpstr>
      <vt:lpstr>PowerPoint Presentation</vt:lpstr>
      <vt:lpstr>Questions on Geographic Coordinates</vt:lpstr>
      <vt:lpstr>PowerPoint Presentation</vt:lpstr>
      <vt:lpstr>Length on Meridians and Parallels</vt:lpstr>
      <vt:lpstr>Calculating Length on Meridians and Parallels</vt:lpstr>
      <vt:lpstr>Points of Origin in Homework 1</vt:lpstr>
      <vt:lpstr>Homework 1 Map</vt:lpstr>
      <vt:lpstr>Geospatial Reference Frames</vt:lpstr>
      <vt:lpstr>PowerPoint Presentation</vt:lpstr>
      <vt:lpstr>PowerPoint Presentation</vt:lpstr>
      <vt:lpstr>PowerPoint Presentation</vt:lpstr>
      <vt:lpstr>GISWR 2018 Review for Midterm</vt:lpstr>
      <vt:lpstr>Readings - Theory </vt:lpstr>
      <vt:lpstr>PowerPoint Presentation</vt:lpstr>
      <vt:lpstr>PowerPoint Presentation</vt:lpstr>
      <vt:lpstr>Readings – Slope and Aspect</vt:lpstr>
      <vt:lpstr>Slope Handout</vt:lpstr>
      <vt:lpstr>PowerPoint Presentation</vt:lpstr>
      <vt:lpstr>PowerPoint Presentation</vt:lpstr>
      <vt:lpstr>PowerPoint Presentation</vt:lpstr>
      <vt:lpstr>ArcGIS Aspect – the steepest downslope direction</vt:lpstr>
      <vt:lpstr>PowerPoint Presentation</vt:lpstr>
      <vt:lpstr>Raster calculation and resampling</vt:lpstr>
      <vt:lpstr>PowerPoint Presentation</vt:lpstr>
      <vt:lpstr>PowerPoint Presentation</vt:lpstr>
      <vt:lpstr>PowerPoint Presentation</vt:lpstr>
      <vt:lpstr>Subwatershed Precipitation by Thiessen Polygons</vt:lpstr>
      <vt:lpstr>GISWR 2018 Review for Midterm</vt:lpstr>
      <vt:lpstr>Digital Elevation Model Based Watershed and Stream Network Delineation</vt:lpstr>
      <vt:lpstr>PowerPoint Presentation</vt:lpstr>
      <vt:lpstr>Pit Filling </vt:lpstr>
      <vt:lpstr>PowerPoint Presentation</vt:lpstr>
      <vt:lpstr>PowerPoint Presentation</vt:lpstr>
      <vt:lpstr>PowerPoint Presentation</vt:lpstr>
      <vt:lpstr>Solution for this question</vt:lpstr>
      <vt:lpstr>PowerPoint Presentation</vt:lpstr>
      <vt:lpstr>PowerPoint Presentation</vt:lpstr>
      <vt:lpstr>PowerPoint Presentation</vt:lpstr>
      <vt:lpstr>PowerPoint Presentation</vt:lpstr>
      <vt:lpstr>Watershed and Stream Grids</vt:lpstr>
      <vt:lpstr>PowerPoint Presentation</vt:lpstr>
      <vt:lpstr>Midterm exam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GISWR 2014 Computation Skills</dc:title>
  <dc:creator>Maidment, David R</dc:creator>
  <cp:lastModifiedBy>Maidment, David R</cp:lastModifiedBy>
  <cp:revision>60</cp:revision>
  <dcterms:created xsi:type="dcterms:W3CDTF">2014-10-09T16:39:19Z</dcterms:created>
  <dcterms:modified xsi:type="dcterms:W3CDTF">2018-10-11T17:20:14Z</dcterms:modified>
</cp:coreProperties>
</file>