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312" r:id="rId3"/>
    <p:sldId id="492" r:id="rId4"/>
    <p:sldId id="493" r:id="rId5"/>
    <p:sldId id="494" r:id="rId6"/>
    <p:sldId id="495" r:id="rId7"/>
    <p:sldId id="460" r:id="rId8"/>
    <p:sldId id="379" r:id="rId9"/>
    <p:sldId id="258" r:id="rId10"/>
    <p:sldId id="455" r:id="rId11"/>
    <p:sldId id="454" r:id="rId12"/>
    <p:sldId id="464" r:id="rId1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5" autoAdjust="0"/>
  </p:normalViewPr>
  <p:slideViewPr>
    <p:cSldViewPr snapToGrid="0">
      <p:cViewPr varScale="1">
        <p:scale>
          <a:sx n="84" d="100"/>
          <a:sy n="84" d="100"/>
        </p:scale>
        <p:origin x="45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3" rIns="92286" bIns="46143" numCol="1" anchor="t" anchorCtr="0" compatLnSpc="1">
            <a:prstTxWarp prst="textNoShape">
              <a:avLst/>
            </a:prstTxWarp>
          </a:bodyPr>
          <a:lstStyle>
            <a:lvl1pPr defTabSz="9227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0" y="0"/>
            <a:ext cx="303837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3" rIns="92286" bIns="46143" numCol="1" anchor="t" anchorCtr="0" compatLnSpc="1">
            <a:prstTxWarp prst="textNoShape">
              <a:avLst/>
            </a:prstTxWarp>
          </a:bodyPr>
          <a:lstStyle>
            <a:lvl1pPr algn="r" defTabSz="9227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8372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3" rIns="92286" bIns="46143" numCol="1" anchor="b" anchorCtr="0" compatLnSpc="1">
            <a:prstTxWarp prst="textNoShape">
              <a:avLst/>
            </a:prstTxWarp>
          </a:bodyPr>
          <a:lstStyle>
            <a:lvl1pPr defTabSz="9227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0" y="8774271"/>
            <a:ext cx="303837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3" rIns="92286" bIns="46143" numCol="1" anchor="b" anchorCtr="0" compatLnSpc="1">
            <a:prstTxWarp prst="textNoShape">
              <a:avLst/>
            </a:prstTxWarp>
          </a:bodyPr>
          <a:lstStyle>
            <a:lvl1pPr algn="r" defTabSz="922703">
              <a:defRPr sz="1200"/>
            </a:lvl1pPr>
          </a:lstStyle>
          <a:p>
            <a:pPr>
              <a:defRPr/>
            </a:pPr>
            <a:fld id="{43CE3461-B3C0-46E7-94BE-66E904EA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1" tIns="45425" rIns="90851" bIns="45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7" y="0"/>
            <a:ext cx="3038372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1" tIns="45425" rIns="90851" bIns="45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1" tIns="45425" rIns="90851" bIns="45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90"/>
            <a:ext cx="3038372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1" tIns="45425" rIns="90851" bIns="454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7" y="8772690"/>
            <a:ext cx="3038372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1" tIns="45425" rIns="90851" bIns="45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ABF31C-7928-49D7-9B65-7644C997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AE2E6-46A3-4215-9196-392702D919D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784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E252-B3E1-4926-853A-CA7E5F6A0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33B9-F8DE-4897-8474-88169EA1D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D035-EDB9-493E-B98B-3557F8A9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7CD0-0794-49F7-AE6B-89C61F4B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E8EC-16C9-49FB-93AD-B8922F3F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8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40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1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8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C00C-8698-42F6-9CA0-BF98E275E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E8D1-B26E-44A3-BBD8-75BE448B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391A-A986-45EB-86EF-209E2558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5A09-9E6A-42FD-8BC3-00AD3D38A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79BC-A05F-491F-822C-CFD45EF00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1C77-0210-4329-9F4F-F02D82A31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E5290-F885-4B64-A1E8-76EE0E91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250CC5-E589-48A3-B4F1-2491DE0F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2D9B077-8BD9-4021-8E13-15776B025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arcgis.com/home/item.html?id=5600cf6b463043ec97b764fb258997b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rlc.gov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018HurricanePhot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hd.usgs.gov/wb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hd.usgs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horizon-systems.com/nhdplus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153400" cy="1676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Data Sources for GIS in Water Resources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by David R. Maidment, and David G. Tarboton </a:t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GIS in Water Resources</a:t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Fall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5" y="32117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NHDPlus</a:t>
            </a:r>
            <a:r>
              <a:rPr lang="en-US" sz="3100" dirty="0"/>
              <a:t> </a:t>
            </a:r>
            <a:r>
              <a:rPr lang="en-US" sz="3100" dirty="0" smtClean="0"/>
              <a:t>Version 2.1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pic>
        <p:nvPicPr>
          <p:cNvPr id="3" name="Picture 2" descr="tex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6" y="1690701"/>
            <a:ext cx="1779815" cy="17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u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21" y="1633999"/>
            <a:ext cx="2950598" cy="19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71" y="4486610"/>
            <a:ext cx="2453673" cy="1988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usnlc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679" y="4865925"/>
            <a:ext cx="2808678" cy="17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010" y="355384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National Elevation Dataset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21" y="404879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National Hydrography Dataset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3756" y="439991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National Land Cover 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3757" y="3547333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Watershed Boundary Dataset</a:t>
            </a:r>
          </a:p>
        </p:txBody>
      </p:sp>
      <p:sp>
        <p:nvSpPr>
          <p:cNvPr id="14" name="Right Arrow 13"/>
          <p:cNvSpPr/>
          <p:nvPr/>
        </p:nvSpPr>
        <p:spPr>
          <a:xfrm rot="1920000">
            <a:off x="2532190" y="2889516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5" name="Right Arrow 14"/>
          <p:cNvSpPr/>
          <p:nvPr/>
        </p:nvSpPr>
        <p:spPr>
          <a:xfrm rot="8700000">
            <a:off x="5102950" y="2859693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6" name="Right Arrow 15"/>
          <p:cNvSpPr/>
          <p:nvPr/>
        </p:nvSpPr>
        <p:spPr>
          <a:xfrm rot="12900000">
            <a:off x="4936721" y="5517411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7" name="Right Arrow 16"/>
          <p:cNvSpPr/>
          <p:nvPr/>
        </p:nvSpPr>
        <p:spPr>
          <a:xfrm rot="-2220000">
            <a:off x="2786328" y="5501022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3525" y="1698642"/>
            <a:ext cx="15327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NHDPlus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6" y="1054909"/>
            <a:ext cx="7696199" cy="338554"/>
          </a:xfrm>
          <a:prstGeom prst="rect">
            <a:avLst/>
          </a:prstGeom>
          <a:solidFill>
            <a:srgbClr val="3367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Foundation for 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446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Geospatial Hydrologic Framework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for the United States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3819" y="2237917"/>
            <a:ext cx="3172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2.7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million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reach catchments in 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average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area 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km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reach length 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Uniquely labelled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030" y="3547332"/>
            <a:ext cx="2148303" cy="1402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472" y="6519176"/>
            <a:ext cx="7255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http://www.arcgis.com/home/item.html?id=5600cf6b463043ec97b764fb258997be</a:t>
            </a:r>
            <a:r>
              <a:rPr lang="en-US" sz="1600" dirty="0" smtClean="0">
                <a:hlinkClick r:id="rId7"/>
              </a:rPr>
              <a:t>#</a:t>
            </a:r>
            <a:r>
              <a:rPr lang="en-US" sz="1600" dirty="0" smtClean="0"/>
              <a:t>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79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59" y="-112024"/>
            <a:ext cx="7772400" cy="1143000"/>
          </a:xfrm>
        </p:spPr>
        <p:txBody>
          <a:bodyPr/>
          <a:lstStyle/>
          <a:p>
            <a:r>
              <a:rPr lang="en-US" dirty="0" smtClean="0"/>
              <a:t>National Land Cover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318491"/>
            <a:ext cx="5321299" cy="1917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99" y="2929115"/>
            <a:ext cx="5425479" cy="1923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284" y="4666199"/>
            <a:ext cx="5645150" cy="2003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3074" y="713068"/>
            <a:ext cx="282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http://www.mrlc.gov/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Story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27" y="1912620"/>
            <a:ext cx="4741545" cy="46362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30840" y="1370945"/>
            <a:ext cx="448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http://bit.ly/2018HurricanePhotos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1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Length on Meridians and Parallels</a:t>
            </a:r>
            <a:endParaRPr lang="en-US" smtClean="0"/>
          </a:p>
        </p:txBody>
      </p:sp>
      <p:pic>
        <p:nvPicPr>
          <p:cNvPr id="36867" name="Picture 3" descr="lat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398621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400800" y="4191000"/>
            <a:ext cx="960438" cy="777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 flipV="1">
            <a:off x="6400800" y="3352800"/>
            <a:ext cx="1409700" cy="350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400800" y="3352800"/>
            <a:ext cx="8382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6667500" y="4275138"/>
            <a:ext cx="74613" cy="144462"/>
          </a:xfrm>
          <a:custGeom>
            <a:avLst/>
            <a:gdLst>
              <a:gd name="T0" fmla="*/ 2147483647 w 56"/>
              <a:gd name="T1" fmla="*/ 0 h 144"/>
              <a:gd name="T2" fmla="*/ 2147483647 w 56"/>
              <a:gd name="T3" fmla="*/ 2147483647 h 144"/>
              <a:gd name="T4" fmla="*/ 0 w 56"/>
              <a:gd name="T5" fmla="*/ 2147483647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48" y="0"/>
                </a:moveTo>
                <a:cubicBezTo>
                  <a:pt x="52" y="36"/>
                  <a:pt x="56" y="72"/>
                  <a:pt x="48" y="96"/>
                </a:cubicBezTo>
                <a:cubicBezTo>
                  <a:pt x="40" y="120"/>
                  <a:pt x="8" y="136"/>
                  <a:pt x="0" y="144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1408488">
            <a:off x="4724400" y="4419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N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1365545">
            <a:off x="4938713" y="35210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30 N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667500" y="4167188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Df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4495800" y="4191000"/>
            <a:ext cx="1905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553200" y="44196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562600" y="41148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086600" y="31242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453188" y="34972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7315200" y="49307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162800" y="39639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7780338" y="36655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291388" y="47275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229475" y="4110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178675" y="38639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6645275" y="3429000"/>
            <a:ext cx="136525" cy="127000"/>
          </a:xfrm>
          <a:custGeom>
            <a:avLst/>
            <a:gdLst>
              <a:gd name="T0" fmla="*/ 2147483647 w 110"/>
              <a:gd name="T1" fmla="*/ 0 h 80"/>
              <a:gd name="T2" fmla="*/ 2147483647 w 110"/>
              <a:gd name="T3" fmla="*/ 2147483647 h 80"/>
              <a:gd name="T4" fmla="*/ 2147483647 w 110"/>
              <a:gd name="T5" fmla="*/ 2147483647 h 80"/>
              <a:gd name="T6" fmla="*/ 2147483647 w 110"/>
              <a:gd name="T7" fmla="*/ 2147483647 h 80"/>
              <a:gd name="T8" fmla="*/ 0 w 110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80"/>
              <a:gd name="T17" fmla="*/ 110 w 11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80">
                <a:moveTo>
                  <a:pt x="86" y="0"/>
                </a:moveTo>
                <a:lnTo>
                  <a:pt x="110" y="19"/>
                </a:lnTo>
                <a:cubicBezTo>
                  <a:pt x="110" y="29"/>
                  <a:pt x="98" y="48"/>
                  <a:pt x="86" y="58"/>
                </a:cubicBezTo>
                <a:cubicBezTo>
                  <a:pt x="74" y="68"/>
                  <a:pt x="52" y="74"/>
                  <a:pt x="38" y="77"/>
                </a:cubicBezTo>
                <a:cubicBezTo>
                  <a:pt x="24" y="80"/>
                  <a:pt x="6" y="77"/>
                  <a:pt x="0" y="77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689725" y="3360738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838200" y="1828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(Lat, Long) = (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822325" y="2860675"/>
            <a:ext cx="314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Length on a Meridian: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 = R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(same for all latitudes)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38200" y="45720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Length on a Parallel: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CD = R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Dl =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Dl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(varies with latitude)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6400800" y="4198938"/>
            <a:ext cx="876300" cy="1746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6310313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246938" y="43291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7802563" y="345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113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8597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Example: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What is the length of a 1º increment along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a meridian and on a parallel at 30N, 90W?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Radius of the earth = 6370 km.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Solution: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1º angle has first to be converted to radians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radians = 180 º, so 1º =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/180 = 3.1416/180 = 0.0175 radians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the meridian,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 = R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Df = 6370 * 0.0175 =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111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27313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the parallel,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 = R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Dl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                               	= 6370 * 0.0175 *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                               	=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96.5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27313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Parallels converge as poles are approached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37891" name="Picture 4" descr="earth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762000"/>
            <a:ext cx="22479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7467600" y="1828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5562600" y="14478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8077200" y="3886200"/>
            <a:ext cx="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4724400" y="57150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762000"/>
          </a:xfrm>
        </p:spPr>
        <p:txBody>
          <a:bodyPr/>
          <a:lstStyle/>
          <a:p>
            <a:r>
              <a:rPr lang="en-US" sz="4000" smtClean="0">
                <a:solidFill>
                  <a:srgbClr val="FF3300"/>
                </a:solidFill>
              </a:rPr>
              <a:t>Curved Earth Distance</a:t>
            </a:r>
            <a:br>
              <a:rPr lang="en-US" sz="4000" smtClean="0">
                <a:solidFill>
                  <a:srgbClr val="FF3300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(from A to B)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28613" y="1393825"/>
            <a:ext cx="38623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Shortest distance is along a “Great Circle”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“Great Circle” is the intersection of a sphere with a plane going through its center.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Spherical coordinates converted to Cartesian coordinates.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 Vector dot product used to calculate angle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 from latitude and longitude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3.  Great circle distance is R, where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R=6378.137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km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4256088" y="1495425"/>
            <a:ext cx="4567237" cy="3778250"/>
            <a:chOff x="2681" y="1086"/>
            <a:chExt cx="2877" cy="2380"/>
          </a:xfrm>
        </p:grpSpPr>
        <p:grpSp>
          <p:nvGrpSpPr>
            <p:cNvPr id="2056" name="Group 5"/>
            <p:cNvGrpSpPr>
              <a:grpSpLocks/>
            </p:cNvGrpSpPr>
            <p:nvPr/>
          </p:nvGrpSpPr>
          <p:grpSpPr bwMode="auto">
            <a:xfrm>
              <a:off x="2681" y="1086"/>
              <a:ext cx="2877" cy="2380"/>
              <a:chOff x="1594" y="1152"/>
              <a:chExt cx="2877" cy="2380"/>
            </a:xfrm>
          </p:grpSpPr>
          <p:sp>
            <p:nvSpPr>
              <p:cNvPr id="2060" name="Arc 6"/>
              <p:cNvSpPr>
                <a:spLocks/>
              </p:cNvSpPr>
              <p:nvPr/>
            </p:nvSpPr>
            <p:spPr bwMode="auto">
              <a:xfrm>
                <a:off x="2503" y="1752"/>
                <a:ext cx="415" cy="1778"/>
              </a:xfrm>
              <a:custGeom>
                <a:avLst/>
                <a:gdLst>
                  <a:gd name="T0" fmla="*/ 0 w 21600"/>
                  <a:gd name="T1" fmla="*/ 0 h 43096"/>
                  <a:gd name="T2" fmla="*/ 0 w 21600"/>
                  <a:gd name="T3" fmla="*/ 0 h 43096"/>
                  <a:gd name="T4" fmla="*/ 0 w 21600"/>
                  <a:gd name="T5" fmla="*/ 0 h 430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96"/>
                  <a:gd name="T11" fmla="*/ 21600 w 21600"/>
                  <a:gd name="T12" fmla="*/ 43096 h 43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96" fill="none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</a:path>
                  <a:path w="21600" h="43096" stroke="0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1" name="Oval 7"/>
              <p:cNvSpPr>
                <a:spLocks noChangeArrowheads="1"/>
              </p:cNvSpPr>
              <p:nvPr/>
            </p:nvSpPr>
            <p:spPr bwMode="auto">
              <a:xfrm>
                <a:off x="1875" y="1744"/>
                <a:ext cx="2079" cy="17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2" name="Line 8"/>
              <p:cNvSpPr>
                <a:spLocks noChangeShapeType="1"/>
              </p:cNvSpPr>
              <p:nvPr/>
            </p:nvSpPr>
            <p:spPr bwMode="auto">
              <a:xfrm>
                <a:off x="1875" y="2639"/>
                <a:ext cx="1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3" name="Text Box 9"/>
              <p:cNvSpPr txBox="1">
                <a:spLocks noChangeArrowheads="1"/>
              </p:cNvSpPr>
              <p:nvPr/>
            </p:nvSpPr>
            <p:spPr bwMode="auto">
              <a:xfrm>
                <a:off x="1594" y="2948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4" name="Text Box 10"/>
              <p:cNvSpPr txBox="1">
                <a:spLocks noChangeArrowheads="1"/>
              </p:cNvSpPr>
              <p:nvPr/>
            </p:nvSpPr>
            <p:spPr bwMode="auto">
              <a:xfrm>
                <a:off x="2906" y="1152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Z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5" name="Text Box 11"/>
              <p:cNvSpPr txBox="1">
                <a:spLocks noChangeArrowheads="1"/>
              </p:cNvSpPr>
              <p:nvPr/>
            </p:nvSpPr>
            <p:spPr bwMode="auto">
              <a:xfrm>
                <a:off x="4206" y="2476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Y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6" name="Line 12"/>
              <p:cNvSpPr>
                <a:spLocks noChangeShapeType="1"/>
              </p:cNvSpPr>
              <p:nvPr/>
            </p:nvSpPr>
            <p:spPr bwMode="auto">
              <a:xfrm flipH="1">
                <a:off x="1841" y="2639"/>
                <a:ext cx="1074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7" name="Arc 13"/>
              <p:cNvSpPr>
                <a:spLocks/>
              </p:cNvSpPr>
              <p:nvPr/>
            </p:nvSpPr>
            <p:spPr bwMode="auto">
              <a:xfrm>
                <a:off x="1880" y="2493"/>
                <a:ext cx="2066" cy="149"/>
              </a:xfrm>
              <a:custGeom>
                <a:avLst/>
                <a:gdLst>
                  <a:gd name="T0" fmla="*/ 0 w 42925"/>
                  <a:gd name="T1" fmla="*/ 0 h 21600"/>
                  <a:gd name="T2" fmla="*/ 0 w 42925"/>
                  <a:gd name="T3" fmla="*/ 0 h 21600"/>
                  <a:gd name="T4" fmla="*/ 0 w 429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25"/>
                  <a:gd name="T10" fmla="*/ 0 h 21600"/>
                  <a:gd name="T11" fmla="*/ 42925 w 429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25" h="21600" fill="none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</a:path>
                  <a:path w="42925" h="21600" stroke="0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  <a:lnTo>
                      <a:pt x="21531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8" name="Arc 14"/>
              <p:cNvSpPr>
                <a:spLocks/>
              </p:cNvSpPr>
              <p:nvPr/>
            </p:nvSpPr>
            <p:spPr bwMode="auto">
              <a:xfrm>
                <a:off x="2913" y="1746"/>
                <a:ext cx="415" cy="1786"/>
              </a:xfrm>
              <a:custGeom>
                <a:avLst/>
                <a:gdLst>
                  <a:gd name="T0" fmla="*/ 0 w 21600"/>
                  <a:gd name="T1" fmla="*/ 0 h 43183"/>
                  <a:gd name="T2" fmla="*/ 0 w 21600"/>
                  <a:gd name="T3" fmla="*/ 0 h 43183"/>
                  <a:gd name="T4" fmla="*/ 0 w 21600"/>
                  <a:gd name="T5" fmla="*/ 0 h 4318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3"/>
                  <a:gd name="T11" fmla="*/ 21600 w 21600"/>
                  <a:gd name="T12" fmla="*/ 43183 h 431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3" fill="none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</a:path>
                  <a:path w="21600" h="43183" stroke="0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9" name="Line 15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128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0" name="Line 16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0" cy="8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1" name="Line 17"/>
              <p:cNvSpPr>
                <a:spLocks noChangeShapeType="1"/>
              </p:cNvSpPr>
              <p:nvPr/>
            </p:nvSpPr>
            <p:spPr bwMode="auto">
              <a:xfrm flipH="1" flipV="1">
                <a:off x="2913" y="1333"/>
                <a:ext cx="2" cy="130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2" name="Text Box 18"/>
              <p:cNvSpPr txBox="1">
                <a:spLocks noChangeArrowheads="1"/>
              </p:cNvSpPr>
              <p:nvPr/>
            </p:nvSpPr>
            <p:spPr bwMode="auto">
              <a:xfrm>
                <a:off x="2837" y="2468"/>
                <a:ext cx="19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•</a:t>
                </a:r>
              </a:p>
            </p:txBody>
          </p:sp>
          <p:sp>
            <p:nvSpPr>
              <p:cNvPr id="2073" name="Arc 19"/>
              <p:cNvSpPr>
                <a:spLocks/>
              </p:cNvSpPr>
              <p:nvPr/>
            </p:nvSpPr>
            <p:spPr bwMode="auto">
              <a:xfrm>
                <a:off x="1878" y="2639"/>
                <a:ext cx="2075" cy="149"/>
              </a:xfrm>
              <a:custGeom>
                <a:avLst/>
                <a:gdLst>
                  <a:gd name="T0" fmla="*/ 0 w 43135"/>
                  <a:gd name="T1" fmla="*/ 0 h 21600"/>
                  <a:gd name="T2" fmla="*/ 0 w 43135"/>
                  <a:gd name="T3" fmla="*/ 0 h 21600"/>
                  <a:gd name="T4" fmla="*/ 0 w 431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35"/>
                  <a:gd name="T10" fmla="*/ 0 h 21600"/>
                  <a:gd name="T11" fmla="*/ 43135 w 431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35" h="21600" fill="none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</a:path>
                  <a:path w="43135" h="21600" stroke="0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  <a:lnTo>
                      <a:pt x="2159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4" name="Line 20"/>
              <p:cNvSpPr>
                <a:spLocks noChangeShapeType="1"/>
              </p:cNvSpPr>
              <p:nvPr/>
            </p:nvSpPr>
            <p:spPr bwMode="auto">
              <a:xfrm flipV="1">
                <a:off x="2928" y="1857"/>
                <a:ext cx="461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5" name="Line 21"/>
              <p:cNvSpPr>
                <a:spLocks noChangeShapeType="1"/>
              </p:cNvSpPr>
              <p:nvPr/>
            </p:nvSpPr>
            <p:spPr bwMode="auto">
              <a:xfrm flipH="1" flipV="1">
                <a:off x="2577" y="2131"/>
                <a:ext cx="351" cy="5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6" name="Arc 22"/>
              <p:cNvSpPr>
                <a:spLocks/>
              </p:cNvSpPr>
              <p:nvPr/>
            </p:nvSpPr>
            <p:spPr bwMode="auto">
              <a:xfrm rot="9804932" flipV="1">
                <a:off x="2579" y="1913"/>
                <a:ext cx="857" cy="325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77" name="Arc 23"/>
              <p:cNvSpPr>
                <a:spLocks/>
              </p:cNvSpPr>
              <p:nvPr/>
            </p:nvSpPr>
            <p:spPr bwMode="auto">
              <a:xfrm rot="9804932" flipV="1">
                <a:off x="2826" y="2424"/>
                <a:ext cx="235" cy="89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57" name="Rectangle 24"/>
            <p:cNvSpPr>
              <a:spLocks noChangeArrowheads="1"/>
            </p:cNvSpPr>
            <p:nvPr/>
          </p:nvSpPr>
          <p:spPr bwMode="auto">
            <a:xfrm>
              <a:off x="3895" y="2124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rPr>
                <a:t></a:t>
              </a:r>
            </a:p>
          </p:txBody>
        </p:sp>
        <p:sp>
          <p:nvSpPr>
            <p:cNvPr id="2058" name="Text Box 25"/>
            <p:cNvSpPr txBox="1">
              <a:spLocks noChangeArrowheads="1"/>
            </p:cNvSpPr>
            <p:nvPr/>
          </p:nvSpPr>
          <p:spPr bwMode="auto">
            <a:xfrm>
              <a:off x="3457" y="181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059" name="Text Box 26"/>
            <p:cNvSpPr txBox="1">
              <a:spLocks noChangeArrowheads="1"/>
            </p:cNvSpPr>
            <p:nvPr/>
          </p:nvSpPr>
          <p:spPr bwMode="auto">
            <a:xfrm>
              <a:off x="4444" y="155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055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1041400" y="5715000"/>
          <a:ext cx="6726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3365280" imgH="228600" progId="Equation.3">
                  <p:embed/>
                </p:oleObj>
              </mc:Choice>
              <mc:Fallback>
                <p:oleObj name="Equation" r:id="rId3" imgW="3365280" imgH="228600" progId="Equation.3">
                  <p:embed/>
                  <p:pic>
                    <p:nvPicPr>
                      <p:cNvPr id="205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5715000"/>
                        <a:ext cx="6726238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7768" y="6248400"/>
            <a:ext cx="894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Ref: Meyer, T.H. (2010), Introduction to Geometrical and Physical Geodesy, ESRI Press, Redlands, p. 108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3" y="464527"/>
            <a:ext cx="7600692" cy="566664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75048" y="6271568"/>
            <a:ext cx="4453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nhd.usgs.gov/wbd.html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0225" y="38100"/>
            <a:ext cx="7772400" cy="83064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Watershed Hierarchy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01025" y="2051003"/>
            <a:ext cx="2211387" cy="3692525"/>
            <a:chOff x="6248400" y="1565275"/>
            <a:chExt cx="3354387" cy="3692525"/>
          </a:xfrm>
        </p:grpSpPr>
        <p:sp>
          <p:nvSpPr>
            <p:cNvPr id="10242" name="Line 1026"/>
            <p:cNvSpPr>
              <a:spLocks noChangeShapeType="1"/>
            </p:cNvSpPr>
            <p:nvPr/>
          </p:nvSpPr>
          <p:spPr bwMode="auto">
            <a:xfrm>
              <a:off x="7513637" y="1828800"/>
              <a:ext cx="0" cy="3429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Oval 1029"/>
            <p:cNvSpPr>
              <a:spLocks noChangeArrowheads="1"/>
            </p:cNvSpPr>
            <p:nvPr/>
          </p:nvSpPr>
          <p:spPr bwMode="auto">
            <a:xfrm>
              <a:off x="6248400" y="1981200"/>
              <a:ext cx="2514600" cy="457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1030"/>
            <p:cNvSpPr>
              <a:spLocks noChangeArrowheads="1"/>
            </p:cNvSpPr>
            <p:nvPr/>
          </p:nvSpPr>
          <p:spPr bwMode="auto">
            <a:xfrm>
              <a:off x="6478587" y="2681288"/>
              <a:ext cx="20574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Oval 1031"/>
            <p:cNvSpPr>
              <a:spLocks noChangeArrowheads="1"/>
            </p:cNvSpPr>
            <p:nvPr/>
          </p:nvSpPr>
          <p:spPr bwMode="auto">
            <a:xfrm>
              <a:off x="6678612" y="3138488"/>
              <a:ext cx="16764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1032"/>
            <p:cNvSpPr>
              <a:spLocks noChangeArrowheads="1"/>
            </p:cNvSpPr>
            <p:nvPr/>
          </p:nvSpPr>
          <p:spPr bwMode="auto">
            <a:xfrm>
              <a:off x="6827837" y="3657600"/>
              <a:ext cx="13589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Oval 1033"/>
            <p:cNvSpPr>
              <a:spLocks noChangeArrowheads="1"/>
            </p:cNvSpPr>
            <p:nvPr/>
          </p:nvSpPr>
          <p:spPr bwMode="auto">
            <a:xfrm>
              <a:off x="6977062" y="4114800"/>
              <a:ext cx="1066800" cy="152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034"/>
            <p:cNvSpPr txBox="1">
              <a:spLocks noChangeArrowheads="1"/>
            </p:cNvSpPr>
            <p:nvPr/>
          </p:nvSpPr>
          <p:spPr bwMode="auto">
            <a:xfrm>
              <a:off x="8351837" y="3581400"/>
              <a:ext cx="1057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8 HUC</a:t>
              </a:r>
            </a:p>
          </p:txBody>
        </p:sp>
        <p:sp>
          <p:nvSpPr>
            <p:cNvPr id="10251" name="Text Box 1035"/>
            <p:cNvSpPr txBox="1">
              <a:spLocks noChangeArrowheads="1"/>
            </p:cNvSpPr>
            <p:nvPr/>
          </p:nvSpPr>
          <p:spPr bwMode="auto">
            <a:xfrm>
              <a:off x="8656637" y="2590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0252" name="Text Box 1036"/>
            <p:cNvSpPr txBox="1">
              <a:spLocks noChangeArrowheads="1"/>
            </p:cNvSpPr>
            <p:nvPr/>
          </p:nvSpPr>
          <p:spPr bwMode="auto">
            <a:xfrm>
              <a:off x="8885237" y="2057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0253" name="Text Box 1037"/>
            <p:cNvSpPr txBox="1">
              <a:spLocks noChangeArrowheads="1"/>
            </p:cNvSpPr>
            <p:nvPr/>
          </p:nvSpPr>
          <p:spPr bwMode="auto">
            <a:xfrm>
              <a:off x="8504237" y="3124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0254" name="Text Box 1038"/>
            <p:cNvSpPr txBox="1">
              <a:spLocks noChangeArrowheads="1"/>
            </p:cNvSpPr>
            <p:nvPr/>
          </p:nvSpPr>
          <p:spPr bwMode="auto">
            <a:xfrm>
              <a:off x="7894637" y="47244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NHDPlus</a:t>
              </a:r>
            </a:p>
          </p:txBody>
        </p:sp>
        <p:sp>
          <p:nvSpPr>
            <p:cNvPr id="10255" name="Text Box 1039"/>
            <p:cNvSpPr txBox="1">
              <a:spLocks noChangeArrowheads="1"/>
            </p:cNvSpPr>
            <p:nvPr/>
          </p:nvSpPr>
          <p:spPr bwMode="auto">
            <a:xfrm>
              <a:off x="8199437" y="39624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10256" name="Oval 1040"/>
            <p:cNvSpPr>
              <a:spLocks noChangeArrowheads="1"/>
            </p:cNvSpPr>
            <p:nvPr/>
          </p:nvSpPr>
          <p:spPr bwMode="auto">
            <a:xfrm>
              <a:off x="7132637" y="4419600"/>
              <a:ext cx="762000" cy="152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Text Box 1041"/>
            <p:cNvSpPr txBox="1">
              <a:spLocks noChangeArrowheads="1"/>
            </p:cNvSpPr>
            <p:nvPr/>
          </p:nvSpPr>
          <p:spPr bwMode="auto">
            <a:xfrm>
              <a:off x="8047037" y="43434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10258" name="Oval 1042"/>
            <p:cNvSpPr>
              <a:spLocks noChangeArrowheads="1"/>
            </p:cNvSpPr>
            <p:nvPr/>
          </p:nvSpPr>
          <p:spPr bwMode="auto">
            <a:xfrm>
              <a:off x="7285037" y="4800600"/>
              <a:ext cx="457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Text Box 1047"/>
            <p:cNvSpPr txBox="1">
              <a:spLocks noChangeArrowheads="1"/>
            </p:cNvSpPr>
            <p:nvPr/>
          </p:nvSpPr>
          <p:spPr bwMode="auto">
            <a:xfrm>
              <a:off x="8564562" y="1565275"/>
              <a:ext cx="10382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Digit #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88783" y="711060"/>
            <a:ext cx="8347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Each hydrologic unit is identified by a unique hydrologic unit code (HUC) consisting of two to </a:t>
            </a:r>
            <a:r>
              <a:rPr lang="en-US" sz="2200" dirty="0" smtClean="0"/>
              <a:t>or more digits </a:t>
            </a:r>
            <a:r>
              <a:rPr lang="en-US" sz="2200" dirty="0"/>
              <a:t>based on the </a:t>
            </a:r>
            <a:r>
              <a:rPr lang="en-US" sz="2200" dirty="0" smtClean="0"/>
              <a:t>levels </a:t>
            </a:r>
            <a:r>
              <a:rPr lang="en-US" sz="2200" dirty="0"/>
              <a:t>of classification in the hydrologic unit system.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746" y="5816311"/>
            <a:ext cx="3156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HAW HUC 8 </a:t>
            </a:r>
            <a:r>
              <a:rPr lang="en-US" b="1" dirty="0" smtClean="0"/>
              <a:t>03030002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797724" y="5872820"/>
            <a:ext cx="4695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Little Creek HUC 12 </a:t>
            </a:r>
            <a:r>
              <a:rPr lang="en-US" b="1" dirty="0" smtClean="0"/>
              <a:t>030300020603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9" y="2235856"/>
            <a:ext cx="5853414" cy="30815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1923191" y="3929016"/>
            <a:ext cx="779639" cy="18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771552" y="3988476"/>
            <a:ext cx="410048" cy="1884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2200"/>
            <a:ext cx="46291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nhd_banner_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688" y="520700"/>
            <a:ext cx="5334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0875" y="3265488"/>
            <a:ext cx="243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River networks</a:t>
            </a:r>
          </a:p>
          <a:p>
            <a:r>
              <a:rPr lang="en-US" dirty="0"/>
              <a:t>for 8-digit HUC </a:t>
            </a:r>
          </a:p>
          <a:p>
            <a:r>
              <a:rPr lang="en-US" dirty="0"/>
              <a:t>watersheds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38200" y="5867400"/>
            <a:ext cx="2704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4"/>
              </a:rPr>
              <a:t>http://nhd.usgs.gov</a:t>
            </a:r>
            <a:r>
              <a:rPr lang="en-US" dirty="0" smtClean="0">
                <a:solidFill>
                  <a:schemeClr val="accent2"/>
                </a:solidFill>
                <a:hlinkClick r:id="rId4"/>
              </a:rPr>
              <a:t>/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71004"/>
            <a:ext cx="3814763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Slope</a:t>
            </a:r>
          </a:p>
          <a:p>
            <a:pPr eaLnBrk="1" hangingPunct="1"/>
            <a:r>
              <a:rPr lang="en-US" dirty="0" smtClean="0"/>
              <a:t>Elevation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Mean annual flow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</a:rPr>
              <a:t>Corresponding velocity</a:t>
            </a:r>
          </a:p>
          <a:p>
            <a:pPr eaLnBrk="1" hangingPunct="1"/>
            <a:r>
              <a:rPr lang="en-US" dirty="0" smtClean="0"/>
              <a:t>Drainage area</a:t>
            </a:r>
          </a:p>
          <a:p>
            <a:pPr eaLnBrk="1" hangingPunct="1"/>
            <a:r>
              <a:rPr lang="en-US" dirty="0" smtClean="0"/>
              <a:t>% of upstream drainage area in different land uses</a:t>
            </a:r>
          </a:p>
          <a:p>
            <a:pPr eaLnBrk="1" hangingPunct="1"/>
            <a:r>
              <a:rPr lang="en-US" dirty="0" smtClean="0"/>
              <a:t>Stream order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644"/>
          <a:stretch/>
        </p:blipFill>
        <p:spPr>
          <a:xfrm>
            <a:off x="4043363" y="1971004"/>
            <a:ext cx="5100637" cy="40487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019800" y="4138612"/>
            <a:ext cx="1371600" cy="357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43363" y="5458692"/>
            <a:ext cx="129063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3363" y="4147848"/>
            <a:ext cx="1366837" cy="184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8763" y="3380509"/>
            <a:ext cx="1100138" cy="157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04" y="220391"/>
            <a:ext cx="7856442" cy="1472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4874" y="6234460"/>
            <a:ext cx="677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http://www.horizon-systems.com/nhdplus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408</Words>
  <Application>Microsoft Office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Segoe UI</vt:lpstr>
      <vt:lpstr>Symbol</vt:lpstr>
      <vt:lpstr>Times New Roman</vt:lpstr>
      <vt:lpstr>Default Design</vt:lpstr>
      <vt:lpstr>1_Default Design</vt:lpstr>
      <vt:lpstr>Equation</vt:lpstr>
      <vt:lpstr>Data Sources for GIS in Water Resources  by David R. Maidment, and David G. Tarboton   GIS in Water Resources Fall 2018</vt:lpstr>
      <vt:lpstr>Hurricane Story Map</vt:lpstr>
      <vt:lpstr>Length on Meridians and Parallels</vt:lpstr>
      <vt:lpstr>PowerPoint Presentation</vt:lpstr>
      <vt:lpstr>Curved Earth Distance (from A to B)</vt:lpstr>
      <vt:lpstr>PowerPoint Presentation</vt:lpstr>
      <vt:lpstr>Watershed Hierarchy</vt:lpstr>
      <vt:lpstr>PowerPoint Presentation</vt:lpstr>
      <vt:lpstr>PowerPoint Presentation</vt:lpstr>
      <vt:lpstr>NHDPlus Version 2.1 </vt:lpstr>
      <vt:lpstr>National Land Cover Data</vt:lpstr>
    </vt:vector>
  </TitlesOfParts>
  <Company>Center for Research in Water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Hydro Data Programs</dc:title>
  <dc:creator>David R. Maidment</dc:creator>
  <cp:lastModifiedBy>Maidment, David R</cp:lastModifiedBy>
  <cp:revision>268</cp:revision>
  <cp:lastPrinted>2014-09-09T14:11:24Z</cp:lastPrinted>
  <dcterms:created xsi:type="dcterms:W3CDTF">2001-09-11T16:12:13Z</dcterms:created>
  <dcterms:modified xsi:type="dcterms:W3CDTF">2018-09-18T16:13:32Z</dcterms:modified>
</cp:coreProperties>
</file>