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hart10.xml" ContentType="application/vnd.openxmlformats-officedocument.drawingml.chart+xml"/>
  <Override PartName="/ppt/charts/colors10.xml" ContentType="application/vnd.ms-office.chartcolorstyle+xml"/>
  <Override PartName="/ppt/charts/style10.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6" r:id="rId2"/>
    <p:sldMasterId id="2147483697" r:id="rId3"/>
  </p:sldMasterIdLst>
  <p:notesMasterIdLst>
    <p:notesMasterId r:id="rId28"/>
  </p:notesMasterIdLst>
  <p:sldIdLst>
    <p:sldId id="257" r:id="rId4"/>
    <p:sldId id="258" r:id="rId5"/>
    <p:sldId id="259" r:id="rId6"/>
    <p:sldId id="260" r:id="rId7"/>
    <p:sldId id="261" r:id="rId8"/>
    <p:sldId id="276" r:id="rId9"/>
    <p:sldId id="277" r:id="rId10"/>
    <p:sldId id="278" r:id="rId11"/>
    <p:sldId id="279" r:id="rId12"/>
    <p:sldId id="280"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2" autoAdjust="0"/>
    <p:restoredTop sz="94660"/>
  </p:normalViewPr>
  <p:slideViewPr>
    <p:cSldViewPr snapToGrid="0">
      <p:cViewPr varScale="1">
        <p:scale>
          <a:sx n="89" d="100"/>
          <a:sy n="89" d="100"/>
        </p:scale>
        <p:origin x="100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CE365KSpr16\EanesCk\5781289\EanesRatingCurve.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CE365KSpr16\EanesCk\5781289\EanesRatingCurve.xlsx" TargetMode="External"/><Relationship Id="rId2" Type="http://schemas.microsoft.com/office/2011/relationships/chartColorStyle" Target="colors10.xml"/><Relationship Id="rId1" Type="http://schemas.microsoft.com/office/2011/relationships/chartStyle" Target="style10.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Rating</a:t>
            </a:r>
            <a:r>
              <a:rPr lang="en-US" baseline="0"/>
              <a:t> Curve for Eanes Creek, ComID = 5781289 </a:t>
            </a:r>
            <a:endParaRPr lang="en-US"/>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strRef>
              <c:f>'5781289_Hydraulicradius'!$I$1</c:f>
              <c:strCache>
                <c:ptCount val="1"/>
                <c:pt idx="0">
                  <c:v>Stage Height, h (ft)</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'5781289_Hydraulicradius'!$H$2:$H$8</c:f>
              <c:numCache>
                <c:formatCode>0.00</c:formatCode>
                <c:ptCount val="7"/>
                <c:pt idx="0">
                  <c:v>0</c:v>
                </c:pt>
                <c:pt idx="1">
                  <c:v>607.56406134719555</c:v>
                </c:pt>
                <c:pt idx="2">
                  <c:v>2490.8796015163871</c:v>
                </c:pt>
                <c:pt idx="3">
                  <c:v>5785.1592347077603</c:v>
                </c:pt>
                <c:pt idx="4">
                  <c:v>10565.65567829302</c:v>
                </c:pt>
                <c:pt idx="5">
                  <c:v>16808.943658196451</c:v>
                </c:pt>
                <c:pt idx="6">
                  <c:v>24277.138771673799</c:v>
                </c:pt>
              </c:numCache>
            </c:numRef>
          </c:xVal>
          <c:yVal>
            <c:numRef>
              <c:f>'5781289_Hydraulicradius'!$I$2:$I$8</c:f>
              <c:numCache>
                <c:formatCode>0.00</c:formatCode>
                <c:ptCount val="7"/>
                <c:pt idx="0">
                  <c:v>0</c:v>
                </c:pt>
                <c:pt idx="1">
                  <c:v>2.0669040000000001</c:v>
                </c:pt>
                <c:pt idx="2">
                  <c:v>3.93696</c:v>
                </c:pt>
                <c:pt idx="3">
                  <c:v>5.8070159999999911</c:v>
                </c:pt>
                <c:pt idx="4">
                  <c:v>7.6442640000000006</c:v>
                </c:pt>
                <c:pt idx="5">
                  <c:v>9.415896</c:v>
                </c:pt>
                <c:pt idx="6">
                  <c:v>10.990679999999999</c:v>
                </c:pt>
              </c:numCache>
            </c:numRef>
          </c:yVal>
          <c:smooth val="1"/>
          <c:extLst>
            <c:ext xmlns:c16="http://schemas.microsoft.com/office/drawing/2014/chart" uri="{C3380CC4-5D6E-409C-BE32-E72D297353CC}">
              <c16:uniqueId val="{00000000-4FDA-4D06-B191-EAEC6491C662}"/>
            </c:ext>
          </c:extLst>
        </c:ser>
        <c:dLbls>
          <c:showLegendKey val="0"/>
          <c:showVal val="0"/>
          <c:showCatName val="0"/>
          <c:showSerName val="0"/>
          <c:showPercent val="0"/>
          <c:showBubbleSize val="0"/>
        </c:dLbls>
        <c:axId val="453803912"/>
        <c:axId val="453805088"/>
      </c:scatterChart>
      <c:valAx>
        <c:axId val="453803912"/>
        <c:scaling>
          <c:orientation val="minMax"/>
          <c:max val="25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a:t>Discharge</a:t>
                </a:r>
                <a:r>
                  <a:rPr lang="en-US" sz="1400" baseline="0"/>
                  <a:t> (cfs)</a:t>
                </a:r>
                <a:endParaRPr lang="en-US" sz="1400"/>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53805088"/>
        <c:crosses val="autoZero"/>
        <c:crossBetween val="midCat"/>
      </c:valAx>
      <c:valAx>
        <c:axId val="4538050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dirty="0" smtClean="0"/>
                  <a:t>Water Depth </a:t>
                </a:r>
                <a:r>
                  <a:rPr lang="en-US" sz="1400" baseline="0" dirty="0" smtClean="0"/>
                  <a:t>(</a:t>
                </a:r>
                <a:r>
                  <a:rPr lang="en-US" sz="1400" baseline="0" dirty="0" err="1" smtClean="0"/>
                  <a:t>ft</a:t>
                </a:r>
                <a:r>
                  <a:rPr lang="en-US" sz="1400" baseline="0" dirty="0"/>
                  <a:t>)</a:t>
                </a:r>
                <a:endParaRPr lang="en-US" sz="1400"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5380391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Rating</a:t>
            </a:r>
            <a:r>
              <a:rPr lang="en-US" baseline="0"/>
              <a:t> Curve for Eanes Creek, ComID = 5781289 </a:t>
            </a:r>
            <a:endParaRPr lang="en-US"/>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strRef>
              <c:f>'5781289_Hydraulicradius'!$I$1</c:f>
              <c:strCache>
                <c:ptCount val="1"/>
                <c:pt idx="0">
                  <c:v>Stage Height, h (ft)</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'5781289_Hydraulicradius'!$H$2:$H$8</c:f>
              <c:numCache>
                <c:formatCode>0.00</c:formatCode>
                <c:ptCount val="7"/>
                <c:pt idx="0">
                  <c:v>0</c:v>
                </c:pt>
                <c:pt idx="1">
                  <c:v>607.56406134719555</c:v>
                </c:pt>
                <c:pt idx="2">
                  <c:v>2490.8796015163871</c:v>
                </c:pt>
                <c:pt idx="3">
                  <c:v>5785.1592347077603</c:v>
                </c:pt>
                <c:pt idx="4">
                  <c:v>10565.65567829302</c:v>
                </c:pt>
                <c:pt idx="5">
                  <c:v>16808.943658196451</c:v>
                </c:pt>
                <c:pt idx="6">
                  <c:v>24277.138771673799</c:v>
                </c:pt>
              </c:numCache>
            </c:numRef>
          </c:xVal>
          <c:yVal>
            <c:numRef>
              <c:f>'5781289_Hydraulicradius'!$I$2:$I$8</c:f>
              <c:numCache>
                <c:formatCode>0.00</c:formatCode>
                <c:ptCount val="7"/>
                <c:pt idx="0">
                  <c:v>0</c:v>
                </c:pt>
                <c:pt idx="1">
                  <c:v>2.0669040000000001</c:v>
                </c:pt>
                <c:pt idx="2">
                  <c:v>3.93696</c:v>
                </c:pt>
                <c:pt idx="3">
                  <c:v>5.8070159999999911</c:v>
                </c:pt>
                <c:pt idx="4">
                  <c:v>7.6442640000000006</c:v>
                </c:pt>
                <c:pt idx="5">
                  <c:v>9.415896</c:v>
                </c:pt>
                <c:pt idx="6">
                  <c:v>10.990679999999999</c:v>
                </c:pt>
              </c:numCache>
            </c:numRef>
          </c:yVal>
          <c:smooth val="1"/>
          <c:extLst>
            <c:ext xmlns:c16="http://schemas.microsoft.com/office/drawing/2014/chart" uri="{C3380CC4-5D6E-409C-BE32-E72D297353CC}">
              <c16:uniqueId val="{00000000-4FDA-4D06-B191-EAEC6491C662}"/>
            </c:ext>
          </c:extLst>
        </c:ser>
        <c:dLbls>
          <c:showLegendKey val="0"/>
          <c:showVal val="0"/>
          <c:showCatName val="0"/>
          <c:showSerName val="0"/>
          <c:showPercent val="0"/>
          <c:showBubbleSize val="0"/>
        </c:dLbls>
        <c:axId val="365251912"/>
        <c:axId val="365249168"/>
      </c:scatterChart>
      <c:valAx>
        <c:axId val="365251912"/>
        <c:scaling>
          <c:orientation val="minMax"/>
          <c:max val="25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a:t>Discharge</a:t>
                </a:r>
                <a:r>
                  <a:rPr lang="en-US" sz="1400" baseline="0"/>
                  <a:t> (cfs)</a:t>
                </a:r>
                <a:endParaRPr lang="en-US" sz="1400"/>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65249168"/>
        <c:crosses val="autoZero"/>
        <c:crossBetween val="midCat"/>
      </c:valAx>
      <c:valAx>
        <c:axId val="3652491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dirty="0" smtClean="0"/>
                  <a:t>Water Depth </a:t>
                </a:r>
                <a:r>
                  <a:rPr lang="en-US" sz="1400" baseline="0" dirty="0" smtClean="0"/>
                  <a:t>(</a:t>
                </a:r>
                <a:r>
                  <a:rPr lang="en-US" sz="1400" baseline="0" dirty="0" err="1" smtClean="0"/>
                  <a:t>ft</a:t>
                </a:r>
                <a:r>
                  <a:rPr lang="en-US" sz="1400" baseline="0" dirty="0"/>
                  <a:t>)</a:t>
                </a:r>
                <a:endParaRPr lang="en-US" sz="1400"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6525191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78C755-9ABC-4E0A-898E-02BAC1AA118D}" type="datetimeFigureOut">
              <a:rPr lang="en-US" smtClean="0"/>
              <a:t>10/18/2018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36ACE0-4196-46A6-AF4D-28445651D7E3}" type="slidenum">
              <a:rPr lang="en-US" smtClean="0"/>
              <a:t>‹#›</a:t>
            </a:fld>
            <a:endParaRPr lang="en-US"/>
          </a:p>
        </p:txBody>
      </p:sp>
    </p:spTree>
    <p:extLst>
      <p:ext uri="{BB962C8B-B14F-4D97-AF65-F5344CB8AC3E}">
        <p14:creationId xmlns:p14="http://schemas.microsoft.com/office/powerpoint/2010/main" val="629302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 the summer we collected all</a:t>
            </a:r>
            <a:r>
              <a:rPr lang="en-US" baseline="0" dirty="0" smtClean="0"/>
              <a:t> 8.7million address points across Texas.  Dr. David </a:t>
            </a:r>
            <a:r>
              <a:rPr lang="en-US" baseline="0" dirty="0" err="1" smtClean="0"/>
              <a:t>Arctur</a:t>
            </a:r>
            <a:r>
              <a:rPr lang="en-US" baseline="0" dirty="0" smtClean="0"/>
              <a:t> has assembled all the data and done some quality checks.  When you have this much data from hundreds of sources, there are always some inconsistencies.  However, in my opinion, for public safety this strategic snapshot is a good starting point for describing overall impact to a region or district.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291D2A-69DB-4B32-9F0A-F42AA083ED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1442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 we</a:t>
            </a:r>
            <a:r>
              <a:rPr lang="en-US" baseline="0" dirty="0" smtClean="0"/>
              <a:t> answer the question of how many people are going to be impacted, especially if large areas of the state are not covered by LIDAR or National Flood Hazard Layer?  The researchers developed a process called Height Above Nearest Drainage or HAND.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291D2A-69DB-4B32-9F0A-F42AA083ED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8038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857E2-B7D7-4D9D-AB59-ED1D63ADC7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1389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_blue">
    <p:spTree>
      <p:nvGrpSpPr>
        <p:cNvPr id="1" name=""/>
        <p:cNvGrpSpPr/>
        <p:nvPr/>
      </p:nvGrpSpPr>
      <p:grpSpPr>
        <a:xfrm>
          <a:off x="0" y="0"/>
          <a:ext cx="0" cy="0"/>
          <a:chOff x="0" y="0"/>
          <a:chExt cx="0" cy="0"/>
        </a:xfrm>
      </p:grpSpPr>
      <p:sp>
        <p:nvSpPr>
          <p:cNvPr id="7" name="Rectangle 2"/>
          <p:cNvSpPr>
            <a:spLocks/>
          </p:cNvSpPr>
          <p:nvPr/>
        </p:nvSpPr>
        <p:spPr bwMode="hidden">
          <a:xfrm>
            <a:off x="0" y="0"/>
            <a:ext cx="9144000" cy="5257800"/>
          </a:xfrm>
          <a:prstGeom prst="rect">
            <a:avLst/>
          </a:prstGeom>
          <a:gradFill rotWithShape="0">
            <a:gsLst>
              <a:gs pos="0">
                <a:srgbClr val="004575"/>
              </a:gs>
              <a:gs pos="100000">
                <a:srgbClr val="007AC2"/>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2" name="Title 1"/>
          <p:cNvSpPr>
            <a:spLocks noGrp="1"/>
          </p:cNvSpPr>
          <p:nvPr>
            <p:ph type="ctrTitle" hasCustomPrompt="1"/>
          </p:nvPr>
        </p:nvSpPr>
        <p:spPr>
          <a:xfrm>
            <a:off x="1371600" y="1828800"/>
            <a:ext cx="6400800" cy="1271016"/>
          </a:xfrm>
        </p:spPr>
        <p:txBody>
          <a:bodyPr rIns="0" anchor="b">
            <a:noAutofit/>
          </a:bodyPr>
          <a:lstStyle>
            <a:lvl1pPr algn="l">
              <a:defRPr sz="5400" b="1" i="0">
                <a:solidFill>
                  <a:srgbClr val="FFFFFF"/>
                </a:solidFill>
                <a:latin typeface="+mj-lt"/>
                <a:cs typeface="Avenir LT Std 55 Roman" pitchFamily="34" charset="0"/>
              </a:defRPr>
            </a:lvl1pPr>
          </a:lstStyle>
          <a:p>
            <a:r>
              <a:rPr lang="en-US" dirty="0"/>
              <a:t>Presentation title</a:t>
            </a:r>
          </a:p>
        </p:txBody>
      </p:sp>
      <p:sp>
        <p:nvSpPr>
          <p:cNvPr id="3" name="Subtitle 2"/>
          <p:cNvSpPr>
            <a:spLocks noGrp="1"/>
          </p:cNvSpPr>
          <p:nvPr>
            <p:ph type="subTitle" idx="1" hasCustomPrompt="1"/>
          </p:nvPr>
        </p:nvSpPr>
        <p:spPr>
          <a:xfrm>
            <a:off x="1371600" y="3246120"/>
            <a:ext cx="6400800" cy="758952"/>
          </a:xfrm>
        </p:spPr>
        <p:txBody>
          <a:bodyPr>
            <a:noAutofit/>
          </a:bodyPr>
          <a:lstStyle>
            <a:lvl1pPr marL="0" indent="0" algn="l">
              <a:spcBef>
                <a:spcPts val="0"/>
              </a:spcBef>
              <a:spcAft>
                <a:spcPts val="300"/>
              </a:spcAft>
              <a:buNone/>
              <a:defRPr sz="2400" b="0" i="0">
                <a:solidFill>
                  <a:schemeClr val="bg1"/>
                </a:solidFill>
                <a:latin typeface="+mn-lt"/>
                <a:cs typeface="Avenir LT Std 65 Medium"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spTree>
    <p:extLst>
      <p:ext uri="{BB962C8B-B14F-4D97-AF65-F5344CB8AC3E}">
        <p14:creationId xmlns:p14="http://schemas.microsoft.com/office/powerpoint/2010/main" val="339454057"/>
      </p:ext>
    </p:extLst>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2813" y="687388"/>
            <a:ext cx="7313612" cy="365760"/>
          </a:xfrm>
        </p:spPr>
        <p:txBody>
          <a:bodyPr lIns="0" tIns="0" rIns="0" bIns="0"/>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912813" y="1078992"/>
            <a:ext cx="7313612" cy="342900"/>
          </a:xfrm>
        </p:spPr>
        <p:txBody>
          <a:bodyPr lIns="0" tIns="0" rIns="0" bIns="0"/>
          <a:lstStyle>
            <a:lvl1pPr marL="0" indent="0">
              <a:buFontTx/>
              <a:buNone/>
              <a:defRPr lang="en-US" sz="16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hasCustomPrompt="1"/>
          </p:nvPr>
        </p:nvSpPr>
        <p:spPr>
          <a:xfrm>
            <a:off x="911225" y="5716588"/>
            <a:ext cx="7315200" cy="457200"/>
          </a:xfrm>
        </p:spPr>
        <p:txBody>
          <a:bodyPr anchor="b"/>
          <a:lstStyle>
            <a:lvl1pPr algn="r">
              <a:buFontTx/>
              <a:buNone/>
              <a:defRPr sz="1300" i="1">
                <a:solidFill>
                  <a:schemeClr val="accent2"/>
                </a:solidFill>
                <a:effectLst>
                  <a:outerShdw blurRad="50800" dist="38100" dir="2700000" algn="tl">
                    <a:srgbClr val="000000">
                      <a:alpha val="43000"/>
                    </a:srgbClr>
                  </a:outerShdw>
                </a:effectLst>
                <a:latin typeface="Arial"/>
                <a:cs typeface="Arial"/>
              </a:defRPr>
            </a:lvl1pPr>
          </a:lstStyle>
          <a:p>
            <a:r>
              <a:rPr lang="en-US"/>
              <a:t>Click to edit tagline</a:t>
            </a:r>
          </a:p>
        </p:txBody>
      </p:sp>
    </p:spTree>
    <p:extLst>
      <p:ext uri="{BB962C8B-B14F-4D97-AF65-F5344CB8AC3E}">
        <p14:creationId xmlns:p14="http://schemas.microsoft.com/office/powerpoint/2010/main" val="41067950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CB9026DB-8994-4DE0-9201-8E1F33B7029B}" type="datetimeFigureOut">
              <a:rPr lang="en-US">
                <a:solidFill>
                  <a:prstClr val="black"/>
                </a:solidFill>
              </a:rPr>
              <a:pPr/>
              <a:t>10/18/2018</a:t>
            </a:fld>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527A5F68-4AF6-4D13-8A4C-F1F90296B2F0}"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273925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CB9026DB-8994-4DE0-9201-8E1F33B7029B}" type="datetimeFigureOut">
              <a:rPr lang="en-US">
                <a:solidFill>
                  <a:prstClr val="black"/>
                </a:solidFill>
              </a:rPr>
              <a:pPr/>
              <a:t>10/18/2018</a:t>
            </a:fld>
            <a:endParaRPr lang="en-US">
              <a:solidFill>
                <a:prstClr val="black"/>
              </a:solidFill>
            </a:endParaRP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527A5F68-4AF6-4D13-8A4C-F1F90296B2F0}"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752864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B0137A9-D694-462A-8D4B-E6977FCA3F20}" type="datetimeFigureOut">
              <a:rPr lang="en-US" smtClean="0"/>
              <a:t>10/18/2018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740BC7D-083F-42FD-8C15-B8E98952300B}" type="slidenum">
              <a:rPr lang="en-US" smtClean="0"/>
              <a:t>‹#›</a:t>
            </a:fld>
            <a:endParaRPr lang="en-US"/>
          </a:p>
        </p:txBody>
      </p:sp>
    </p:spTree>
    <p:extLst>
      <p:ext uri="{BB962C8B-B14F-4D97-AF65-F5344CB8AC3E}">
        <p14:creationId xmlns:p14="http://schemas.microsoft.com/office/powerpoint/2010/main" val="31815910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_blue">
    <p:spTree>
      <p:nvGrpSpPr>
        <p:cNvPr id="1" name=""/>
        <p:cNvGrpSpPr/>
        <p:nvPr/>
      </p:nvGrpSpPr>
      <p:grpSpPr>
        <a:xfrm>
          <a:off x="0" y="0"/>
          <a:ext cx="0" cy="0"/>
          <a:chOff x="0" y="0"/>
          <a:chExt cx="0" cy="0"/>
        </a:xfrm>
      </p:grpSpPr>
      <p:sp>
        <p:nvSpPr>
          <p:cNvPr id="7" name="Rectangle 2"/>
          <p:cNvSpPr>
            <a:spLocks/>
          </p:cNvSpPr>
          <p:nvPr/>
        </p:nvSpPr>
        <p:spPr bwMode="hidden">
          <a:xfrm>
            <a:off x="0" y="0"/>
            <a:ext cx="9144000" cy="5257800"/>
          </a:xfrm>
          <a:prstGeom prst="rect">
            <a:avLst/>
          </a:prstGeom>
          <a:gradFill rotWithShape="0">
            <a:gsLst>
              <a:gs pos="0">
                <a:srgbClr val="004575"/>
              </a:gs>
              <a:gs pos="100000">
                <a:srgbClr val="007AC2"/>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2" name="Title 1"/>
          <p:cNvSpPr>
            <a:spLocks noGrp="1"/>
          </p:cNvSpPr>
          <p:nvPr>
            <p:ph type="ctrTitle" hasCustomPrompt="1"/>
          </p:nvPr>
        </p:nvSpPr>
        <p:spPr>
          <a:xfrm>
            <a:off x="1371600" y="1828800"/>
            <a:ext cx="6400800" cy="1271016"/>
          </a:xfrm>
        </p:spPr>
        <p:txBody>
          <a:bodyPr rIns="0" anchor="b">
            <a:noAutofit/>
          </a:bodyPr>
          <a:lstStyle>
            <a:lvl1pPr algn="l">
              <a:defRPr sz="5400" b="1" i="0">
                <a:solidFill>
                  <a:srgbClr val="FFFFFF"/>
                </a:solidFill>
                <a:latin typeface="+mj-lt"/>
                <a:cs typeface="Avenir LT Std 55 Roman" pitchFamily="34" charset="0"/>
              </a:defRPr>
            </a:lvl1pPr>
          </a:lstStyle>
          <a:p>
            <a:r>
              <a:rPr lang="en-US" dirty="0"/>
              <a:t>Presentation title</a:t>
            </a:r>
          </a:p>
        </p:txBody>
      </p:sp>
      <p:sp>
        <p:nvSpPr>
          <p:cNvPr id="3" name="Subtitle 2"/>
          <p:cNvSpPr>
            <a:spLocks noGrp="1"/>
          </p:cNvSpPr>
          <p:nvPr>
            <p:ph type="subTitle" idx="1" hasCustomPrompt="1"/>
          </p:nvPr>
        </p:nvSpPr>
        <p:spPr>
          <a:xfrm>
            <a:off x="1371600" y="3246120"/>
            <a:ext cx="6400800" cy="758952"/>
          </a:xfrm>
        </p:spPr>
        <p:txBody>
          <a:bodyPr>
            <a:noAutofit/>
          </a:bodyPr>
          <a:lstStyle>
            <a:lvl1pPr marL="0" indent="0" algn="l">
              <a:spcBef>
                <a:spcPts val="0"/>
              </a:spcBef>
              <a:spcAft>
                <a:spcPts val="300"/>
              </a:spcAft>
              <a:buNone/>
              <a:defRPr sz="2400" b="0" i="0">
                <a:solidFill>
                  <a:schemeClr val="bg1"/>
                </a:solidFill>
                <a:latin typeface="+mn-lt"/>
                <a:cs typeface="Avenir LT Std 65 Medium"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spTree>
    <p:extLst>
      <p:ext uri="{BB962C8B-B14F-4D97-AF65-F5344CB8AC3E}">
        <p14:creationId xmlns:p14="http://schemas.microsoft.com/office/powerpoint/2010/main" val="1069758374"/>
      </p:ext>
    </p:extLst>
  </p:cSld>
  <p:clrMapOvr>
    <a:masterClrMapping/>
  </p:clrMapOvr>
  <p:transition spd="med">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_blue">
    <p:spTree>
      <p:nvGrpSpPr>
        <p:cNvPr id="1" name=""/>
        <p:cNvGrpSpPr/>
        <p:nvPr/>
      </p:nvGrpSpPr>
      <p:grpSpPr>
        <a:xfrm>
          <a:off x="0" y="0"/>
          <a:ext cx="0" cy="0"/>
          <a:chOff x="0" y="0"/>
          <a:chExt cx="0" cy="0"/>
        </a:xfrm>
      </p:grpSpPr>
      <p:sp>
        <p:nvSpPr>
          <p:cNvPr id="8" name="Rectangle 1"/>
          <p:cNvSpPr>
            <a:spLocks/>
          </p:cNvSpPr>
          <p:nvPr/>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2" name="Title 1"/>
          <p:cNvSpPr>
            <a:spLocks noGrp="1"/>
          </p:cNvSpPr>
          <p:nvPr>
            <p:ph type="title" hasCustomPrompt="1"/>
          </p:nvPr>
        </p:nvSpPr>
        <p:spPr>
          <a:xfrm>
            <a:off x="685800" y="457200"/>
            <a:ext cx="7315200" cy="484631"/>
          </a:xfrm>
        </p:spPr>
        <p:txBody>
          <a:bodyPr anchor="t"/>
          <a:lstStyle>
            <a:lvl1pPr>
              <a:defRPr lang="en-US" sz="3000" b="1" i="0" kern="1200" dirty="0">
                <a:solidFill>
                  <a:srgbClr val="007AC2"/>
                </a:solidFill>
                <a:latin typeface="+mj-lt"/>
                <a:ea typeface="+mj-ea"/>
                <a:cs typeface="Avenir LT Std 55 Roman"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685800" y="1602421"/>
            <a:ext cx="5486400" cy="2286000"/>
          </a:xfrm>
        </p:spPr>
        <p:txBody>
          <a:bodyPr/>
          <a:lstStyle>
            <a:lvl1pPr marL="0" marR="0" indent="0" algn="l" defTabSz="457200" rtl="0" eaLnBrk="1" fontAlgn="auto" latinLnBrk="0" hangingPunct="1">
              <a:lnSpc>
                <a:spcPct val="100000"/>
              </a:lnSpc>
              <a:spcBef>
                <a:spcPts val="300"/>
              </a:spcBef>
              <a:spcAft>
                <a:spcPts val="1200"/>
              </a:spcAft>
              <a:buClrTx/>
              <a:buSzPct val="80000"/>
              <a:buFontTx/>
              <a:buNone/>
              <a:tabLst/>
              <a:defRPr lang="en-US" sz="2600" b="0" i="0" kern="1200">
                <a:solidFill>
                  <a:schemeClr val="tx1"/>
                </a:solidFill>
                <a:latin typeface="+mn-lt"/>
                <a:ea typeface="+mn-ea"/>
                <a:cs typeface="Avenir LT Std 65 Medium" pitchFamily="34" charset="0"/>
              </a:defRPr>
            </a:lvl1pPr>
            <a:lvl2pPr marL="173038" indent="-173038">
              <a:defRPr/>
            </a:lvl2pPr>
            <a:lvl3pPr>
              <a:buFontTx/>
              <a:buNone/>
              <a:defRPr lang="en-US" sz="2400" b="0" i="0" kern="1200">
                <a:solidFill>
                  <a:schemeClr val="tx1"/>
                </a:solidFill>
                <a:latin typeface="Avenir LT Std 55 Roman"/>
                <a:ea typeface="+mn-ea"/>
                <a:cs typeface="Avenir LT Std 55 Roman"/>
              </a:defRPr>
            </a:lvl3pPr>
            <a:lvl4pPr>
              <a:defRPr/>
            </a:lvl4pPr>
            <a:lvl5pPr>
              <a:lnSpc>
                <a:spcPts val="1800"/>
              </a:lnSpc>
              <a:defRPr/>
            </a:lvl5pPr>
          </a:lstStyle>
          <a:p>
            <a:pPr marL="0" marR="0" lvl="0" indent="0" algn="l" defTabSz="457200" rtl="0" eaLnBrk="1" fontAlgn="auto" latinLnBrk="0" hangingPunct="1">
              <a:lnSpc>
                <a:spcPct val="100000"/>
              </a:lnSpc>
              <a:spcBef>
                <a:spcPts val="300"/>
              </a:spcBef>
              <a:spcAft>
                <a:spcPts val="1200"/>
              </a:spcAft>
              <a:buClrTx/>
              <a:buSzPct val="80000"/>
              <a:buFontTx/>
              <a:buNone/>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body text</a:t>
            </a:r>
          </a:p>
        </p:txBody>
      </p:sp>
    </p:spTree>
    <p:extLst>
      <p:ext uri="{BB962C8B-B14F-4D97-AF65-F5344CB8AC3E}">
        <p14:creationId xmlns:p14="http://schemas.microsoft.com/office/powerpoint/2010/main" val="3075677370"/>
      </p:ext>
    </p:extLst>
  </p:cSld>
  <p:clrMapOvr>
    <a:masterClrMapping/>
  </p:clrMapOvr>
  <p:transition spd="med">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_bullet_blue">
    <p:spTree>
      <p:nvGrpSpPr>
        <p:cNvPr id="1" name=""/>
        <p:cNvGrpSpPr/>
        <p:nvPr/>
      </p:nvGrpSpPr>
      <p:grpSpPr>
        <a:xfrm>
          <a:off x="0" y="0"/>
          <a:ext cx="0" cy="0"/>
          <a:chOff x="0" y="0"/>
          <a:chExt cx="0" cy="0"/>
        </a:xfrm>
      </p:grpSpPr>
      <p:sp>
        <p:nvSpPr>
          <p:cNvPr id="4" name="Rectangle 1"/>
          <p:cNvSpPr>
            <a:spLocks/>
          </p:cNvSpPr>
          <p:nvPr userDrawn="1"/>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5" name="Rectangle 1"/>
          <p:cNvSpPr>
            <a:spLocks/>
          </p:cNvSpPr>
          <p:nvPr userDrawn="1"/>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2" name="Title 1"/>
          <p:cNvSpPr>
            <a:spLocks noGrp="1"/>
          </p:cNvSpPr>
          <p:nvPr>
            <p:ph type="title" hasCustomPrompt="1"/>
          </p:nvPr>
        </p:nvSpPr>
        <p:spPr/>
        <p:txBody>
          <a:bodyPr/>
          <a:lstStyle>
            <a:lvl1pPr algn="l" defTabSz="457200" rtl="0" eaLnBrk="1" latinLnBrk="0" hangingPunct="1">
              <a:lnSpc>
                <a:spcPct val="100000"/>
              </a:lnSpc>
              <a:spcBef>
                <a:spcPct val="0"/>
              </a:spcBef>
              <a:buNone/>
              <a:defRPr lang="en-US" sz="3000" b="1" i="0" kern="1200">
                <a:solidFill>
                  <a:srgbClr val="007AC2"/>
                </a:solidFill>
                <a:latin typeface="+mj-lt"/>
                <a:ea typeface="+mj-ea"/>
                <a:cs typeface="Avenir LT Std 55 Roman" pitchFamily="34" charset="0"/>
              </a:defRPr>
            </a:lvl1pPr>
          </a:lstStyle>
          <a:p>
            <a:r>
              <a:rPr lang="en-US"/>
              <a:t>Click to edit master title style</a:t>
            </a:r>
          </a:p>
        </p:txBody>
      </p:sp>
      <p:sp>
        <p:nvSpPr>
          <p:cNvPr id="3" name="Content Placeholder 2"/>
          <p:cNvSpPr>
            <a:spLocks noGrp="1"/>
          </p:cNvSpPr>
          <p:nvPr>
            <p:ph idx="1"/>
          </p:nvPr>
        </p:nvSpPr>
        <p:spPr/>
        <p:txBody>
          <a:bodyPr/>
          <a:lstStyle>
            <a:lvl2pPr marL="402336" indent="-173736">
              <a:lnSpc>
                <a:spcPts val="2700"/>
              </a:lnSpc>
              <a:spcAft>
                <a:spcPts val="1200"/>
              </a:spcAft>
              <a:defRPr sz="2400">
                <a:latin typeface="+mn-lt"/>
              </a:defRPr>
            </a:lvl2pPr>
            <a:lvl3pPr marL="569913" indent="-109538">
              <a:lnSpc>
                <a:spcPct val="100000"/>
              </a:lnSpc>
              <a:spcAft>
                <a:spcPts val="600"/>
              </a:spcAft>
              <a:defRPr sz="2400">
                <a:latin typeface="+mn-lt"/>
              </a:defRPr>
            </a:lvl3pPr>
            <a:lvl4pPr marL="800100" indent="-174625">
              <a:lnSpc>
                <a:spcPct val="100000"/>
              </a:lnSpc>
              <a:spcAft>
                <a:spcPts val="600"/>
              </a:spcAft>
              <a:defRPr sz="2400">
                <a:latin typeface="+mn-lt"/>
              </a:defRPr>
            </a:lvl4pPr>
            <a:lvl5pPr>
              <a:lnSpc>
                <a:spcPct val="100000"/>
              </a:lnSpc>
              <a:spcAft>
                <a:spcPts val="600"/>
              </a:spcAft>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89541527"/>
      </p:ext>
    </p:extLst>
  </p:cSld>
  <p:clrMapOvr>
    <a:masterClrMapping/>
  </p:clrMapOvr>
  <p:transition spd="med">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IG titl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8" name="Rectangle 1"/>
          <p:cNvSpPr>
            <a:spLocks/>
          </p:cNvSpPr>
          <p:nvPr/>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914400" y="1600200"/>
            <a:ext cx="7315200" cy="2057400"/>
          </a:xfrm>
        </p:spPr>
        <p:txBody>
          <a:bodyPr anchor="t"/>
          <a:lstStyle>
            <a:lvl1pPr>
              <a:defRPr lang="en-US" sz="7200" b="1" i="0" kern="1200" baseline="0" dirty="0">
                <a:solidFill>
                  <a:srgbClr val="007AC2"/>
                </a:solidFill>
                <a:latin typeface="+mj-lt"/>
                <a:ea typeface="+mj-ea"/>
                <a:cs typeface="Avenir LT Std 55 Roman" pitchFamily="34" charset="0"/>
              </a:defRPr>
            </a:lvl1pPr>
          </a:lstStyle>
          <a:p>
            <a:r>
              <a:rPr lang="en-US" dirty="0"/>
              <a:t>BIG but short</a:t>
            </a:r>
            <a:br>
              <a:rPr lang="en-US" dirty="0"/>
            </a:br>
            <a:r>
              <a:rPr lang="en-US" dirty="0"/>
              <a:t>message here</a:t>
            </a:r>
          </a:p>
        </p:txBody>
      </p:sp>
    </p:spTree>
    <p:extLst>
      <p:ext uri="{BB962C8B-B14F-4D97-AF65-F5344CB8AC3E}">
        <p14:creationId xmlns:p14="http://schemas.microsoft.com/office/powerpoint/2010/main" val="1987867788"/>
      </p:ext>
    </p:extLst>
  </p:cSld>
  <p:clrMapOvr>
    <a:masterClrMapping/>
  </p:clrMapOvr>
  <p:transition spd="med">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Quot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8" name="Rectangle 1"/>
          <p:cNvSpPr>
            <a:spLocks/>
          </p:cNvSpPr>
          <p:nvPr userDrawn="1"/>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914400" y="1600200"/>
            <a:ext cx="5486400" cy="2057400"/>
          </a:xfrm>
        </p:spPr>
        <p:txBody>
          <a:bodyPr anchor="t"/>
          <a:lstStyle>
            <a:lvl1pPr marL="169863" indent="-169863">
              <a:lnSpc>
                <a:spcPts val="3700"/>
              </a:lnSpc>
              <a:spcAft>
                <a:spcPts val="300"/>
              </a:spcAft>
              <a:defRPr sz="3000" b="0" i="0" baseline="0">
                <a:solidFill>
                  <a:srgbClr val="000000"/>
                </a:solidFill>
                <a:latin typeface="+mn-lt"/>
                <a:cs typeface="Avenir LT Std 65 Medium"/>
              </a:defRPr>
            </a:lvl1pPr>
          </a:lstStyle>
          <a:p>
            <a:r>
              <a:rPr lang="en-US" dirty="0"/>
              <a:t>“Click to edit quote” </a:t>
            </a:r>
          </a:p>
        </p:txBody>
      </p:sp>
      <p:sp>
        <p:nvSpPr>
          <p:cNvPr id="10" name="Text Placeholder 9"/>
          <p:cNvSpPr>
            <a:spLocks noGrp="1"/>
          </p:cNvSpPr>
          <p:nvPr>
            <p:ph type="body" sz="quarter" idx="10" hasCustomPrompt="1"/>
          </p:nvPr>
        </p:nvSpPr>
        <p:spPr>
          <a:xfrm>
            <a:off x="3149070" y="4114800"/>
            <a:ext cx="3200400" cy="728662"/>
          </a:xfrm>
        </p:spPr>
        <p:txBody>
          <a:bodyPr anchor="t"/>
          <a:lstStyle>
            <a:lvl1pPr marL="0" indent="0" algn="r">
              <a:spcBef>
                <a:spcPts val="0"/>
              </a:spcBef>
              <a:spcAft>
                <a:spcPts val="300"/>
              </a:spcAft>
              <a:buFontTx/>
              <a:buNone/>
              <a:defRPr lang="en-US" sz="2600" b="0" i="0" kern="1200" baseline="0" dirty="0">
                <a:solidFill>
                  <a:srgbClr val="007AC2"/>
                </a:solidFill>
                <a:latin typeface="+mn-lt"/>
                <a:ea typeface="+mn-ea"/>
                <a:cs typeface="Avenir LT Std 65 Medium"/>
              </a:defRPr>
            </a:lvl1pPr>
          </a:lstStyle>
          <a:p>
            <a:pPr lvl="0"/>
            <a:r>
              <a:rPr lang="en-US" dirty="0"/>
              <a:t>Name</a:t>
            </a:r>
          </a:p>
        </p:txBody>
      </p:sp>
    </p:spTree>
    <p:extLst>
      <p:ext uri="{BB962C8B-B14F-4D97-AF65-F5344CB8AC3E}">
        <p14:creationId xmlns:p14="http://schemas.microsoft.com/office/powerpoint/2010/main" val="811002536"/>
      </p:ext>
    </p:extLst>
  </p:cSld>
  <p:clrMapOvr>
    <a:masterClrMapping/>
  </p:clrMapOvr>
  <p:transition spd="med">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_blue">
    <p:spTree>
      <p:nvGrpSpPr>
        <p:cNvPr id="1" name=""/>
        <p:cNvGrpSpPr/>
        <p:nvPr/>
      </p:nvGrpSpPr>
      <p:grpSpPr>
        <a:xfrm>
          <a:off x="0" y="0"/>
          <a:ext cx="0" cy="0"/>
          <a:chOff x="0" y="0"/>
          <a:chExt cx="0" cy="0"/>
        </a:xfrm>
      </p:grpSpPr>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685800" y="457200"/>
            <a:ext cx="7312991"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spTree>
    <p:extLst>
      <p:ext uri="{BB962C8B-B14F-4D97-AF65-F5344CB8AC3E}">
        <p14:creationId xmlns:p14="http://schemas.microsoft.com/office/powerpoint/2010/main" val="3791460263"/>
      </p:ext>
    </p:extLst>
  </p:cSld>
  <p:clrMapOvr>
    <a:masterClrMapping/>
  </p:clrMapOvr>
  <p:transition spd="med">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_blue">
    <p:spTree>
      <p:nvGrpSpPr>
        <p:cNvPr id="1" name=""/>
        <p:cNvGrpSpPr/>
        <p:nvPr/>
      </p:nvGrpSpPr>
      <p:grpSpPr>
        <a:xfrm>
          <a:off x="0" y="0"/>
          <a:ext cx="0" cy="0"/>
          <a:chOff x="0" y="0"/>
          <a:chExt cx="0" cy="0"/>
        </a:xfrm>
      </p:grpSpPr>
      <p:sp>
        <p:nvSpPr>
          <p:cNvPr id="8" name="Rectangle 1"/>
          <p:cNvSpPr>
            <a:spLocks/>
          </p:cNvSpPr>
          <p:nvPr/>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2" name="Title 1"/>
          <p:cNvSpPr>
            <a:spLocks noGrp="1"/>
          </p:cNvSpPr>
          <p:nvPr>
            <p:ph type="title" hasCustomPrompt="1"/>
          </p:nvPr>
        </p:nvSpPr>
        <p:spPr>
          <a:xfrm>
            <a:off x="685800" y="457200"/>
            <a:ext cx="7315200" cy="484631"/>
          </a:xfrm>
        </p:spPr>
        <p:txBody>
          <a:bodyPr anchor="t"/>
          <a:lstStyle>
            <a:lvl1pPr>
              <a:defRPr lang="en-US" sz="3000" b="1" i="0" kern="1200" dirty="0">
                <a:solidFill>
                  <a:srgbClr val="007AC2"/>
                </a:solidFill>
                <a:latin typeface="+mj-lt"/>
                <a:ea typeface="+mj-ea"/>
                <a:cs typeface="Avenir LT Std 55 Roman"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685800" y="1602421"/>
            <a:ext cx="5486400" cy="2286000"/>
          </a:xfrm>
        </p:spPr>
        <p:txBody>
          <a:bodyPr/>
          <a:lstStyle>
            <a:lvl1pPr marL="0" marR="0" indent="0" algn="l" defTabSz="457200" rtl="0" eaLnBrk="1" fontAlgn="auto" latinLnBrk="0" hangingPunct="1">
              <a:lnSpc>
                <a:spcPct val="100000"/>
              </a:lnSpc>
              <a:spcBef>
                <a:spcPts val="300"/>
              </a:spcBef>
              <a:spcAft>
                <a:spcPts val="1200"/>
              </a:spcAft>
              <a:buClrTx/>
              <a:buSzPct val="80000"/>
              <a:buFontTx/>
              <a:buNone/>
              <a:tabLst/>
              <a:defRPr lang="en-US" sz="2600" b="0" i="0" kern="1200">
                <a:solidFill>
                  <a:schemeClr val="tx1"/>
                </a:solidFill>
                <a:latin typeface="+mn-lt"/>
                <a:ea typeface="+mn-ea"/>
                <a:cs typeface="Avenir LT Std 65 Medium" pitchFamily="34" charset="0"/>
              </a:defRPr>
            </a:lvl1pPr>
            <a:lvl2pPr marL="173038" indent="-173038">
              <a:defRPr/>
            </a:lvl2pPr>
            <a:lvl3pPr>
              <a:buFontTx/>
              <a:buNone/>
              <a:defRPr lang="en-US" sz="2400" b="0" i="0" kern="1200">
                <a:solidFill>
                  <a:schemeClr val="tx1"/>
                </a:solidFill>
                <a:latin typeface="Avenir LT Std 55 Roman"/>
                <a:ea typeface="+mn-ea"/>
                <a:cs typeface="Avenir LT Std 55 Roman"/>
              </a:defRPr>
            </a:lvl3pPr>
            <a:lvl4pPr>
              <a:defRPr/>
            </a:lvl4pPr>
            <a:lvl5pPr>
              <a:lnSpc>
                <a:spcPts val="1800"/>
              </a:lnSpc>
              <a:defRPr/>
            </a:lvl5pPr>
          </a:lstStyle>
          <a:p>
            <a:pPr marL="0" marR="0" lvl="0" indent="0" algn="l" defTabSz="457200" rtl="0" eaLnBrk="1" fontAlgn="auto" latinLnBrk="0" hangingPunct="1">
              <a:lnSpc>
                <a:spcPct val="100000"/>
              </a:lnSpc>
              <a:spcBef>
                <a:spcPts val="300"/>
              </a:spcBef>
              <a:spcAft>
                <a:spcPts val="1200"/>
              </a:spcAft>
              <a:buClrTx/>
              <a:buSzPct val="80000"/>
              <a:buFontTx/>
              <a:buNone/>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body text</a:t>
            </a:r>
          </a:p>
        </p:txBody>
      </p:sp>
    </p:spTree>
    <p:extLst>
      <p:ext uri="{BB962C8B-B14F-4D97-AF65-F5344CB8AC3E}">
        <p14:creationId xmlns:p14="http://schemas.microsoft.com/office/powerpoint/2010/main" val="3588808438"/>
      </p:ext>
    </p:extLst>
  </p:cSld>
  <p:clrMapOvr>
    <a:masterClrMapping/>
  </p:clrMapOvr>
  <p:transition spd="med">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_water">
    <p:spTree>
      <p:nvGrpSpPr>
        <p:cNvPr id="1" name=""/>
        <p:cNvGrpSpPr/>
        <p:nvPr/>
      </p:nvGrpSpPr>
      <p:grpSpPr>
        <a:xfrm>
          <a:off x="0" y="0"/>
          <a:ext cx="0" cy="0"/>
          <a:chOff x="0" y="0"/>
          <a:chExt cx="0" cy="0"/>
        </a:xfrm>
      </p:grpSpPr>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685800" y="457200"/>
            <a:ext cx="7312991"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pic>
        <p:nvPicPr>
          <p:cNvPr id="5" name="Picture 4"/>
          <p:cNvPicPr>
            <a:picLocks noChangeAspect="1"/>
          </p:cNvPicPr>
          <p:nvPr userDrawn="1"/>
        </p:nvPicPr>
        <p:blipFill rotWithShape="1">
          <a:blip r:embed="rId2">
            <a:alphaModFix/>
            <a:extLst>
              <a:ext uri="{28A0092B-C50C-407E-A947-70E740481C1C}">
                <a14:useLocalDpi xmlns:a14="http://schemas.microsoft.com/office/drawing/2010/main" val="0"/>
              </a:ext>
            </a:extLst>
          </a:blip>
          <a:srcRect b="42205"/>
          <a:stretch/>
        </p:blipFill>
        <p:spPr>
          <a:xfrm>
            <a:off x="0" y="2947249"/>
            <a:ext cx="9144000" cy="3910751"/>
          </a:xfrm>
          <a:prstGeom prst="rect">
            <a:avLst/>
          </a:prstGeom>
        </p:spPr>
      </p:pic>
    </p:spTree>
    <p:extLst>
      <p:ext uri="{BB962C8B-B14F-4D97-AF65-F5344CB8AC3E}">
        <p14:creationId xmlns:p14="http://schemas.microsoft.com/office/powerpoint/2010/main" val="804834665"/>
      </p:ext>
    </p:extLst>
  </p:cSld>
  <p:clrMapOvr>
    <a:masterClrMapping/>
  </p:clrMapOvr>
  <p:transition spd="med">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_blue">
    <p:spTree>
      <p:nvGrpSpPr>
        <p:cNvPr id="1" name=""/>
        <p:cNvGrpSpPr/>
        <p:nvPr/>
      </p:nvGrpSpPr>
      <p:grpSpPr>
        <a:xfrm>
          <a:off x="0" y="0"/>
          <a:ext cx="0" cy="0"/>
          <a:chOff x="0" y="0"/>
          <a:chExt cx="0" cy="0"/>
        </a:xfrm>
      </p:grpSpPr>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Tree>
    <p:extLst>
      <p:ext uri="{BB962C8B-B14F-4D97-AF65-F5344CB8AC3E}">
        <p14:creationId xmlns:p14="http://schemas.microsoft.com/office/powerpoint/2010/main" val="667762171"/>
      </p:ext>
    </p:extLst>
  </p:cSld>
  <p:clrMapOvr>
    <a:masterClrMapping/>
  </p:clrMapOvr>
  <p:transition spd="med">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blank 2">
    <p:spTree>
      <p:nvGrpSpPr>
        <p:cNvPr id="1" name=""/>
        <p:cNvGrpSpPr/>
        <p:nvPr/>
      </p:nvGrpSpPr>
      <p:grpSpPr>
        <a:xfrm>
          <a:off x="0" y="0"/>
          <a:ext cx="0" cy="0"/>
          <a:chOff x="0" y="0"/>
          <a:chExt cx="0" cy="0"/>
        </a:xfrm>
      </p:grpSpPr>
      <p:sp>
        <p:nvSpPr>
          <p:cNvPr id="5" name="Rectangle 2"/>
          <p:cNvSpPr>
            <a:spLocks/>
          </p:cNvSpPr>
          <p:nvPr/>
        </p:nvSpPr>
        <p:spPr bwMode="ltGray">
          <a:xfrm>
            <a:off x="0" y="5257800"/>
            <a:ext cx="9144000" cy="1600200"/>
          </a:xfrm>
          <a:prstGeom prst="rect">
            <a:avLst/>
          </a:prstGeom>
          <a:gradFill rotWithShape="0">
            <a:gsLst>
              <a:gs pos="0">
                <a:srgbClr val="662506"/>
              </a:gs>
              <a:gs pos="100000">
                <a:srgbClr val="C35327"/>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Tree>
    <p:extLst>
      <p:ext uri="{BB962C8B-B14F-4D97-AF65-F5344CB8AC3E}">
        <p14:creationId xmlns:p14="http://schemas.microsoft.com/office/powerpoint/2010/main" val="1325508033"/>
      </p:ext>
    </p:extLst>
  </p:cSld>
  <p:clrMapOvr>
    <a:masterClrMapping/>
  </p:clrMapOvr>
  <p:transition spd="med">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2813" y="687388"/>
            <a:ext cx="7313612" cy="365760"/>
          </a:xfrm>
        </p:spPr>
        <p:txBody>
          <a:bodyPr lIns="0" tIns="0" rIns="0" bIns="0"/>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912813" y="1078992"/>
            <a:ext cx="7313612" cy="342900"/>
          </a:xfrm>
        </p:spPr>
        <p:txBody>
          <a:bodyPr lIns="0" tIns="0" rIns="0" bIns="0"/>
          <a:lstStyle>
            <a:lvl1pPr marL="0" indent="0">
              <a:buFontTx/>
              <a:buNone/>
              <a:defRPr lang="en-US" sz="16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hasCustomPrompt="1"/>
          </p:nvPr>
        </p:nvSpPr>
        <p:spPr>
          <a:xfrm>
            <a:off x="911225" y="5716588"/>
            <a:ext cx="7315200" cy="457200"/>
          </a:xfrm>
        </p:spPr>
        <p:txBody>
          <a:bodyPr anchor="b"/>
          <a:lstStyle>
            <a:lvl1pPr algn="r">
              <a:buFontTx/>
              <a:buNone/>
              <a:defRPr sz="1300" i="1">
                <a:solidFill>
                  <a:schemeClr val="accent2"/>
                </a:solidFill>
                <a:effectLst>
                  <a:outerShdw blurRad="50800" dist="38100" dir="2700000" algn="tl">
                    <a:srgbClr val="000000">
                      <a:alpha val="43000"/>
                    </a:srgbClr>
                  </a:outerShdw>
                </a:effectLst>
                <a:latin typeface="Arial"/>
                <a:cs typeface="Arial"/>
              </a:defRPr>
            </a:lvl1pPr>
          </a:lstStyle>
          <a:p>
            <a:r>
              <a:rPr lang="en-US"/>
              <a:t>Click to edit tagline</a:t>
            </a:r>
          </a:p>
        </p:txBody>
      </p:sp>
    </p:spTree>
    <p:extLst>
      <p:ext uri="{BB962C8B-B14F-4D97-AF65-F5344CB8AC3E}">
        <p14:creationId xmlns:p14="http://schemas.microsoft.com/office/powerpoint/2010/main" val="3981520056"/>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_blue">
    <p:spTree>
      <p:nvGrpSpPr>
        <p:cNvPr id="1" name=""/>
        <p:cNvGrpSpPr/>
        <p:nvPr/>
      </p:nvGrpSpPr>
      <p:grpSpPr>
        <a:xfrm>
          <a:off x="0" y="0"/>
          <a:ext cx="0" cy="0"/>
          <a:chOff x="0" y="0"/>
          <a:chExt cx="0" cy="0"/>
        </a:xfrm>
      </p:grpSpPr>
      <p:sp>
        <p:nvSpPr>
          <p:cNvPr id="7" name="Rectangle 2"/>
          <p:cNvSpPr>
            <a:spLocks/>
          </p:cNvSpPr>
          <p:nvPr/>
        </p:nvSpPr>
        <p:spPr bwMode="hidden">
          <a:xfrm>
            <a:off x="0" y="0"/>
            <a:ext cx="9144000" cy="5257800"/>
          </a:xfrm>
          <a:prstGeom prst="rect">
            <a:avLst/>
          </a:prstGeom>
          <a:gradFill rotWithShape="0">
            <a:gsLst>
              <a:gs pos="0">
                <a:srgbClr val="004575"/>
              </a:gs>
              <a:gs pos="100000">
                <a:srgbClr val="007AC2"/>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2" name="Title 1"/>
          <p:cNvSpPr>
            <a:spLocks noGrp="1"/>
          </p:cNvSpPr>
          <p:nvPr>
            <p:ph type="ctrTitle" hasCustomPrompt="1"/>
          </p:nvPr>
        </p:nvSpPr>
        <p:spPr>
          <a:xfrm>
            <a:off x="1371600" y="1828800"/>
            <a:ext cx="6400800" cy="1271016"/>
          </a:xfrm>
        </p:spPr>
        <p:txBody>
          <a:bodyPr rIns="0" anchor="b">
            <a:noAutofit/>
          </a:bodyPr>
          <a:lstStyle>
            <a:lvl1pPr algn="l">
              <a:defRPr sz="5400" b="1" i="0">
                <a:solidFill>
                  <a:srgbClr val="FFFFFF"/>
                </a:solidFill>
                <a:latin typeface="+mj-lt"/>
                <a:cs typeface="Avenir LT Std 55 Roman" pitchFamily="34" charset="0"/>
              </a:defRPr>
            </a:lvl1pPr>
          </a:lstStyle>
          <a:p>
            <a:r>
              <a:rPr lang="en-US" dirty="0"/>
              <a:t>Presentation title</a:t>
            </a:r>
          </a:p>
        </p:txBody>
      </p:sp>
      <p:sp>
        <p:nvSpPr>
          <p:cNvPr id="3" name="Subtitle 2"/>
          <p:cNvSpPr>
            <a:spLocks noGrp="1"/>
          </p:cNvSpPr>
          <p:nvPr>
            <p:ph type="subTitle" idx="1" hasCustomPrompt="1"/>
          </p:nvPr>
        </p:nvSpPr>
        <p:spPr>
          <a:xfrm>
            <a:off x="1371600" y="3246120"/>
            <a:ext cx="6400800" cy="758952"/>
          </a:xfrm>
        </p:spPr>
        <p:txBody>
          <a:bodyPr>
            <a:noAutofit/>
          </a:bodyPr>
          <a:lstStyle>
            <a:lvl1pPr marL="0" indent="0" algn="l">
              <a:spcBef>
                <a:spcPts val="0"/>
              </a:spcBef>
              <a:spcAft>
                <a:spcPts val="300"/>
              </a:spcAft>
              <a:buNone/>
              <a:defRPr sz="2400" b="0" i="0">
                <a:solidFill>
                  <a:schemeClr val="bg1"/>
                </a:solidFill>
                <a:latin typeface="+mn-lt"/>
                <a:cs typeface="Avenir LT Std 65 Medium"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spTree>
    <p:extLst>
      <p:ext uri="{BB962C8B-B14F-4D97-AF65-F5344CB8AC3E}">
        <p14:creationId xmlns:p14="http://schemas.microsoft.com/office/powerpoint/2010/main" val="1304087475"/>
      </p:ext>
    </p:extLst>
  </p:cSld>
  <p:clrMapOvr>
    <a:masterClrMapping/>
  </p:clrMapOvr>
  <p:transition spd="med">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_blue">
    <p:spTree>
      <p:nvGrpSpPr>
        <p:cNvPr id="1" name=""/>
        <p:cNvGrpSpPr/>
        <p:nvPr/>
      </p:nvGrpSpPr>
      <p:grpSpPr>
        <a:xfrm>
          <a:off x="0" y="0"/>
          <a:ext cx="0" cy="0"/>
          <a:chOff x="0" y="0"/>
          <a:chExt cx="0" cy="0"/>
        </a:xfrm>
      </p:grpSpPr>
      <p:sp>
        <p:nvSpPr>
          <p:cNvPr id="8" name="Rectangle 1"/>
          <p:cNvSpPr>
            <a:spLocks/>
          </p:cNvSpPr>
          <p:nvPr/>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2" name="Title 1"/>
          <p:cNvSpPr>
            <a:spLocks noGrp="1"/>
          </p:cNvSpPr>
          <p:nvPr>
            <p:ph type="title" hasCustomPrompt="1"/>
          </p:nvPr>
        </p:nvSpPr>
        <p:spPr>
          <a:xfrm>
            <a:off x="685800" y="457200"/>
            <a:ext cx="7315200" cy="484631"/>
          </a:xfrm>
        </p:spPr>
        <p:txBody>
          <a:bodyPr anchor="t"/>
          <a:lstStyle>
            <a:lvl1pPr>
              <a:defRPr lang="en-US" sz="3000" b="1" i="0" kern="1200" dirty="0">
                <a:solidFill>
                  <a:srgbClr val="007AC2"/>
                </a:solidFill>
                <a:latin typeface="+mj-lt"/>
                <a:ea typeface="+mj-ea"/>
                <a:cs typeface="Avenir LT Std 55 Roman"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685800" y="1602421"/>
            <a:ext cx="5486400" cy="2286000"/>
          </a:xfrm>
        </p:spPr>
        <p:txBody>
          <a:bodyPr/>
          <a:lstStyle>
            <a:lvl1pPr marL="0" marR="0" indent="0" algn="l" defTabSz="457200" rtl="0" eaLnBrk="1" fontAlgn="auto" latinLnBrk="0" hangingPunct="1">
              <a:lnSpc>
                <a:spcPct val="100000"/>
              </a:lnSpc>
              <a:spcBef>
                <a:spcPts val="300"/>
              </a:spcBef>
              <a:spcAft>
                <a:spcPts val="1200"/>
              </a:spcAft>
              <a:buClrTx/>
              <a:buSzPct val="80000"/>
              <a:buFontTx/>
              <a:buNone/>
              <a:tabLst/>
              <a:defRPr lang="en-US" sz="2600" b="0" i="0" kern="1200">
                <a:solidFill>
                  <a:schemeClr val="tx1"/>
                </a:solidFill>
                <a:latin typeface="+mn-lt"/>
                <a:ea typeface="+mn-ea"/>
                <a:cs typeface="Avenir LT Std 65 Medium" pitchFamily="34" charset="0"/>
              </a:defRPr>
            </a:lvl1pPr>
            <a:lvl2pPr marL="173038" indent="-173038">
              <a:defRPr/>
            </a:lvl2pPr>
            <a:lvl3pPr>
              <a:buFontTx/>
              <a:buNone/>
              <a:defRPr lang="en-US" sz="2400" b="0" i="0" kern="1200">
                <a:solidFill>
                  <a:schemeClr val="tx1"/>
                </a:solidFill>
                <a:latin typeface="Avenir LT Std 55 Roman"/>
                <a:ea typeface="+mn-ea"/>
                <a:cs typeface="Avenir LT Std 55 Roman"/>
              </a:defRPr>
            </a:lvl3pPr>
            <a:lvl4pPr>
              <a:defRPr/>
            </a:lvl4pPr>
            <a:lvl5pPr>
              <a:lnSpc>
                <a:spcPts val="1800"/>
              </a:lnSpc>
              <a:defRPr/>
            </a:lvl5pPr>
          </a:lstStyle>
          <a:p>
            <a:pPr marL="0" marR="0" lvl="0" indent="0" algn="l" defTabSz="457200" rtl="0" eaLnBrk="1" fontAlgn="auto" latinLnBrk="0" hangingPunct="1">
              <a:lnSpc>
                <a:spcPct val="100000"/>
              </a:lnSpc>
              <a:spcBef>
                <a:spcPts val="300"/>
              </a:spcBef>
              <a:spcAft>
                <a:spcPts val="1200"/>
              </a:spcAft>
              <a:buClrTx/>
              <a:buSzPct val="80000"/>
              <a:buFontTx/>
              <a:buNone/>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body text</a:t>
            </a:r>
          </a:p>
        </p:txBody>
      </p:sp>
    </p:spTree>
    <p:extLst>
      <p:ext uri="{BB962C8B-B14F-4D97-AF65-F5344CB8AC3E}">
        <p14:creationId xmlns:p14="http://schemas.microsoft.com/office/powerpoint/2010/main" val="2186023219"/>
      </p:ext>
    </p:extLst>
  </p:cSld>
  <p:clrMapOvr>
    <a:masterClrMapping/>
  </p:clrMapOvr>
  <p:transition spd="med">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_bullet_blue">
    <p:spTree>
      <p:nvGrpSpPr>
        <p:cNvPr id="1" name=""/>
        <p:cNvGrpSpPr/>
        <p:nvPr/>
      </p:nvGrpSpPr>
      <p:grpSpPr>
        <a:xfrm>
          <a:off x="0" y="0"/>
          <a:ext cx="0" cy="0"/>
          <a:chOff x="0" y="0"/>
          <a:chExt cx="0" cy="0"/>
        </a:xfrm>
      </p:grpSpPr>
      <p:sp>
        <p:nvSpPr>
          <p:cNvPr id="4" name="Rectangle 1"/>
          <p:cNvSpPr>
            <a:spLocks/>
          </p:cNvSpPr>
          <p:nvPr userDrawn="1"/>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5" name="Rectangle 1"/>
          <p:cNvSpPr>
            <a:spLocks/>
          </p:cNvSpPr>
          <p:nvPr userDrawn="1"/>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2" name="Title 1"/>
          <p:cNvSpPr>
            <a:spLocks noGrp="1"/>
          </p:cNvSpPr>
          <p:nvPr>
            <p:ph type="title" hasCustomPrompt="1"/>
          </p:nvPr>
        </p:nvSpPr>
        <p:spPr/>
        <p:txBody>
          <a:bodyPr/>
          <a:lstStyle>
            <a:lvl1pPr algn="l" defTabSz="457200" rtl="0" eaLnBrk="1" latinLnBrk="0" hangingPunct="1">
              <a:lnSpc>
                <a:spcPct val="100000"/>
              </a:lnSpc>
              <a:spcBef>
                <a:spcPct val="0"/>
              </a:spcBef>
              <a:buNone/>
              <a:defRPr lang="en-US" sz="3000" b="1" i="0" kern="1200">
                <a:solidFill>
                  <a:srgbClr val="007AC2"/>
                </a:solidFill>
                <a:latin typeface="+mj-lt"/>
                <a:ea typeface="+mj-ea"/>
                <a:cs typeface="Avenir LT Std 55 Roman" pitchFamily="34" charset="0"/>
              </a:defRPr>
            </a:lvl1pPr>
          </a:lstStyle>
          <a:p>
            <a:r>
              <a:rPr lang="en-US"/>
              <a:t>Click to edit master title style</a:t>
            </a:r>
          </a:p>
        </p:txBody>
      </p:sp>
      <p:sp>
        <p:nvSpPr>
          <p:cNvPr id="3" name="Content Placeholder 2"/>
          <p:cNvSpPr>
            <a:spLocks noGrp="1"/>
          </p:cNvSpPr>
          <p:nvPr>
            <p:ph idx="1"/>
          </p:nvPr>
        </p:nvSpPr>
        <p:spPr/>
        <p:txBody>
          <a:bodyPr/>
          <a:lstStyle>
            <a:lvl2pPr marL="402336" indent="-173736">
              <a:lnSpc>
                <a:spcPts val="2700"/>
              </a:lnSpc>
              <a:spcAft>
                <a:spcPts val="1200"/>
              </a:spcAft>
              <a:defRPr sz="2400">
                <a:latin typeface="+mn-lt"/>
              </a:defRPr>
            </a:lvl2pPr>
            <a:lvl3pPr marL="569913" indent="-109538">
              <a:lnSpc>
                <a:spcPct val="100000"/>
              </a:lnSpc>
              <a:spcAft>
                <a:spcPts val="600"/>
              </a:spcAft>
              <a:defRPr sz="2400">
                <a:latin typeface="+mn-lt"/>
              </a:defRPr>
            </a:lvl3pPr>
            <a:lvl4pPr marL="800100" indent="-174625">
              <a:lnSpc>
                <a:spcPct val="100000"/>
              </a:lnSpc>
              <a:spcAft>
                <a:spcPts val="600"/>
              </a:spcAft>
              <a:defRPr sz="2400">
                <a:latin typeface="+mn-lt"/>
              </a:defRPr>
            </a:lvl4pPr>
            <a:lvl5pPr>
              <a:lnSpc>
                <a:spcPct val="100000"/>
              </a:lnSpc>
              <a:spcAft>
                <a:spcPts val="600"/>
              </a:spcAft>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53429353"/>
      </p:ext>
    </p:extLst>
  </p:cSld>
  <p:clrMapOvr>
    <a:masterClrMapping/>
  </p:clrMapOvr>
  <p:transition spd="med">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IG titl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8" name="Rectangle 1"/>
          <p:cNvSpPr>
            <a:spLocks/>
          </p:cNvSpPr>
          <p:nvPr/>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914400" y="1600200"/>
            <a:ext cx="7315200" cy="2057400"/>
          </a:xfrm>
        </p:spPr>
        <p:txBody>
          <a:bodyPr anchor="t"/>
          <a:lstStyle>
            <a:lvl1pPr>
              <a:defRPr lang="en-US" sz="7200" b="1" i="0" kern="1200" baseline="0" dirty="0">
                <a:solidFill>
                  <a:srgbClr val="007AC2"/>
                </a:solidFill>
                <a:latin typeface="+mj-lt"/>
                <a:ea typeface="+mj-ea"/>
                <a:cs typeface="Avenir LT Std 55 Roman" pitchFamily="34" charset="0"/>
              </a:defRPr>
            </a:lvl1pPr>
          </a:lstStyle>
          <a:p>
            <a:r>
              <a:rPr lang="en-US" dirty="0"/>
              <a:t>BIG but short</a:t>
            </a:r>
            <a:br>
              <a:rPr lang="en-US" dirty="0"/>
            </a:br>
            <a:r>
              <a:rPr lang="en-US" dirty="0"/>
              <a:t>message here</a:t>
            </a:r>
          </a:p>
        </p:txBody>
      </p:sp>
    </p:spTree>
    <p:extLst>
      <p:ext uri="{BB962C8B-B14F-4D97-AF65-F5344CB8AC3E}">
        <p14:creationId xmlns:p14="http://schemas.microsoft.com/office/powerpoint/2010/main" val="2668811274"/>
      </p:ext>
    </p:extLst>
  </p:cSld>
  <p:clrMapOvr>
    <a:masterClrMapping/>
  </p:clrMapOvr>
  <p:transition spd="med">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Quot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8" name="Rectangle 1"/>
          <p:cNvSpPr>
            <a:spLocks/>
          </p:cNvSpPr>
          <p:nvPr userDrawn="1"/>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914400" y="1600200"/>
            <a:ext cx="5486400" cy="2057400"/>
          </a:xfrm>
        </p:spPr>
        <p:txBody>
          <a:bodyPr anchor="t"/>
          <a:lstStyle>
            <a:lvl1pPr marL="169863" indent="-169863">
              <a:lnSpc>
                <a:spcPts val="3700"/>
              </a:lnSpc>
              <a:spcAft>
                <a:spcPts val="300"/>
              </a:spcAft>
              <a:defRPr sz="3000" b="0" i="0" baseline="0">
                <a:solidFill>
                  <a:srgbClr val="000000"/>
                </a:solidFill>
                <a:latin typeface="+mn-lt"/>
                <a:cs typeface="Avenir LT Std 65 Medium"/>
              </a:defRPr>
            </a:lvl1pPr>
          </a:lstStyle>
          <a:p>
            <a:r>
              <a:rPr lang="en-US" dirty="0"/>
              <a:t>“Click to edit quote” </a:t>
            </a:r>
          </a:p>
        </p:txBody>
      </p:sp>
      <p:sp>
        <p:nvSpPr>
          <p:cNvPr id="10" name="Text Placeholder 9"/>
          <p:cNvSpPr>
            <a:spLocks noGrp="1"/>
          </p:cNvSpPr>
          <p:nvPr>
            <p:ph type="body" sz="quarter" idx="10" hasCustomPrompt="1"/>
          </p:nvPr>
        </p:nvSpPr>
        <p:spPr>
          <a:xfrm>
            <a:off x="3149070" y="4114800"/>
            <a:ext cx="3200400" cy="728662"/>
          </a:xfrm>
        </p:spPr>
        <p:txBody>
          <a:bodyPr anchor="t"/>
          <a:lstStyle>
            <a:lvl1pPr marL="0" indent="0" algn="r">
              <a:spcBef>
                <a:spcPts val="0"/>
              </a:spcBef>
              <a:spcAft>
                <a:spcPts val="300"/>
              </a:spcAft>
              <a:buFontTx/>
              <a:buNone/>
              <a:defRPr lang="en-US" sz="2600" b="0" i="0" kern="1200" baseline="0" dirty="0">
                <a:solidFill>
                  <a:srgbClr val="007AC2"/>
                </a:solidFill>
                <a:latin typeface="+mn-lt"/>
                <a:ea typeface="+mn-ea"/>
                <a:cs typeface="Avenir LT Std 65 Medium"/>
              </a:defRPr>
            </a:lvl1pPr>
          </a:lstStyle>
          <a:p>
            <a:pPr lvl="0"/>
            <a:r>
              <a:rPr lang="en-US" dirty="0"/>
              <a:t>Name</a:t>
            </a:r>
          </a:p>
        </p:txBody>
      </p:sp>
    </p:spTree>
    <p:extLst>
      <p:ext uri="{BB962C8B-B14F-4D97-AF65-F5344CB8AC3E}">
        <p14:creationId xmlns:p14="http://schemas.microsoft.com/office/powerpoint/2010/main" val="1213184939"/>
      </p:ext>
    </p:extLst>
  </p:cSld>
  <p:clrMapOvr>
    <a:masterClrMapping/>
  </p:clrMapOvr>
  <p:transition spd="med">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_blue">
    <p:spTree>
      <p:nvGrpSpPr>
        <p:cNvPr id="1" name=""/>
        <p:cNvGrpSpPr/>
        <p:nvPr/>
      </p:nvGrpSpPr>
      <p:grpSpPr>
        <a:xfrm>
          <a:off x="0" y="0"/>
          <a:ext cx="0" cy="0"/>
          <a:chOff x="0" y="0"/>
          <a:chExt cx="0" cy="0"/>
        </a:xfrm>
      </p:grpSpPr>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685800" y="457200"/>
            <a:ext cx="7312991"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spTree>
    <p:extLst>
      <p:ext uri="{BB962C8B-B14F-4D97-AF65-F5344CB8AC3E}">
        <p14:creationId xmlns:p14="http://schemas.microsoft.com/office/powerpoint/2010/main" val="2041239809"/>
      </p:ext>
    </p:extLst>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bullet_blue">
    <p:spTree>
      <p:nvGrpSpPr>
        <p:cNvPr id="1" name=""/>
        <p:cNvGrpSpPr/>
        <p:nvPr/>
      </p:nvGrpSpPr>
      <p:grpSpPr>
        <a:xfrm>
          <a:off x="0" y="0"/>
          <a:ext cx="0" cy="0"/>
          <a:chOff x="0" y="0"/>
          <a:chExt cx="0" cy="0"/>
        </a:xfrm>
      </p:grpSpPr>
      <p:sp>
        <p:nvSpPr>
          <p:cNvPr id="4" name="Rectangle 1"/>
          <p:cNvSpPr>
            <a:spLocks/>
          </p:cNvSpPr>
          <p:nvPr userDrawn="1"/>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5" name="Rectangle 1"/>
          <p:cNvSpPr>
            <a:spLocks/>
          </p:cNvSpPr>
          <p:nvPr userDrawn="1"/>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2" name="Title 1"/>
          <p:cNvSpPr>
            <a:spLocks noGrp="1"/>
          </p:cNvSpPr>
          <p:nvPr>
            <p:ph type="title" hasCustomPrompt="1"/>
          </p:nvPr>
        </p:nvSpPr>
        <p:spPr/>
        <p:txBody>
          <a:bodyPr/>
          <a:lstStyle>
            <a:lvl1pPr algn="l" defTabSz="457200" rtl="0" eaLnBrk="1" latinLnBrk="0" hangingPunct="1">
              <a:lnSpc>
                <a:spcPct val="100000"/>
              </a:lnSpc>
              <a:spcBef>
                <a:spcPct val="0"/>
              </a:spcBef>
              <a:buNone/>
              <a:defRPr lang="en-US" sz="3000" b="1" i="0" kern="1200">
                <a:solidFill>
                  <a:srgbClr val="007AC2"/>
                </a:solidFill>
                <a:latin typeface="+mj-lt"/>
                <a:ea typeface="+mj-ea"/>
                <a:cs typeface="Avenir LT Std 55 Roman" pitchFamily="34" charset="0"/>
              </a:defRPr>
            </a:lvl1pPr>
          </a:lstStyle>
          <a:p>
            <a:r>
              <a:rPr lang="en-US"/>
              <a:t>Click to edit master title style</a:t>
            </a:r>
          </a:p>
        </p:txBody>
      </p:sp>
      <p:sp>
        <p:nvSpPr>
          <p:cNvPr id="3" name="Content Placeholder 2"/>
          <p:cNvSpPr>
            <a:spLocks noGrp="1"/>
          </p:cNvSpPr>
          <p:nvPr>
            <p:ph idx="1"/>
          </p:nvPr>
        </p:nvSpPr>
        <p:spPr/>
        <p:txBody>
          <a:bodyPr/>
          <a:lstStyle>
            <a:lvl2pPr marL="402336" indent="-173736">
              <a:lnSpc>
                <a:spcPts val="2700"/>
              </a:lnSpc>
              <a:spcAft>
                <a:spcPts val="1200"/>
              </a:spcAft>
              <a:defRPr sz="2400">
                <a:latin typeface="+mn-lt"/>
              </a:defRPr>
            </a:lvl2pPr>
            <a:lvl3pPr marL="569913" indent="-109538">
              <a:lnSpc>
                <a:spcPct val="100000"/>
              </a:lnSpc>
              <a:spcAft>
                <a:spcPts val="600"/>
              </a:spcAft>
              <a:defRPr sz="2400">
                <a:latin typeface="+mn-lt"/>
              </a:defRPr>
            </a:lvl3pPr>
            <a:lvl4pPr marL="800100" indent="-174625">
              <a:lnSpc>
                <a:spcPct val="100000"/>
              </a:lnSpc>
              <a:spcAft>
                <a:spcPts val="600"/>
              </a:spcAft>
              <a:defRPr sz="2400">
                <a:latin typeface="+mn-lt"/>
              </a:defRPr>
            </a:lvl4pPr>
            <a:lvl5pPr>
              <a:lnSpc>
                <a:spcPct val="100000"/>
              </a:lnSpc>
              <a:spcAft>
                <a:spcPts val="600"/>
              </a:spcAft>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04792217"/>
      </p:ext>
    </p:extLst>
  </p:cSld>
  <p:clrMapOvr>
    <a:masterClrMapping/>
  </p:clrMapOvr>
  <p:transition spd="med">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_water">
    <p:spTree>
      <p:nvGrpSpPr>
        <p:cNvPr id="1" name=""/>
        <p:cNvGrpSpPr/>
        <p:nvPr/>
      </p:nvGrpSpPr>
      <p:grpSpPr>
        <a:xfrm>
          <a:off x="0" y="0"/>
          <a:ext cx="0" cy="0"/>
          <a:chOff x="0" y="0"/>
          <a:chExt cx="0" cy="0"/>
        </a:xfrm>
      </p:grpSpPr>
      <p:sp>
        <p:nvSpPr>
          <p:cNvPr id="6" name="Rectangle 2"/>
          <p:cNvSpPr>
            <a:spLocks/>
          </p:cNvSpPr>
          <p:nvPr userDrawn="1"/>
        </p:nvSpPr>
        <p:spPr bwMode="ltGray">
          <a:xfrm>
            <a:off x="0" y="1787703"/>
            <a:ext cx="9144000" cy="5070297"/>
          </a:xfrm>
          <a:prstGeom prst="rect">
            <a:avLst/>
          </a:prstGeom>
          <a:gradFill flip="none" rotWithShape="1">
            <a:gsLst>
              <a:gs pos="12000">
                <a:srgbClr val="00B9F2"/>
              </a:gs>
              <a:gs pos="100000">
                <a:srgbClr val="00B9F2">
                  <a:alpha val="0"/>
                </a:srgbClr>
              </a:gs>
            </a:gsLst>
            <a:lin ang="16200000" scaled="0"/>
            <a:tileRect/>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685800" y="457200"/>
            <a:ext cx="7312991"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pic>
        <p:nvPicPr>
          <p:cNvPr id="5" name="Picture 4"/>
          <p:cNvPicPr>
            <a:picLocks noChangeAspect="1"/>
          </p:cNvPicPr>
          <p:nvPr userDrawn="1"/>
        </p:nvPicPr>
        <p:blipFill rotWithShape="1">
          <a:blip r:embed="rId2">
            <a:duotone>
              <a:schemeClr val="accent4">
                <a:shade val="45000"/>
                <a:satMod val="135000"/>
              </a:schemeClr>
              <a:prstClr val="white"/>
            </a:duotone>
            <a:alphaModFix amt="49000"/>
            <a:extLst>
              <a:ext uri="{28A0092B-C50C-407E-A947-70E740481C1C}">
                <a14:useLocalDpi xmlns:a14="http://schemas.microsoft.com/office/drawing/2010/main" val="0"/>
              </a:ext>
            </a:extLst>
          </a:blip>
          <a:srcRect b="42205"/>
          <a:stretch/>
        </p:blipFill>
        <p:spPr>
          <a:xfrm>
            <a:off x="0" y="2947249"/>
            <a:ext cx="9144000" cy="3910751"/>
          </a:xfrm>
          <a:prstGeom prst="rect">
            <a:avLst/>
          </a:prstGeom>
        </p:spPr>
      </p:pic>
    </p:spTree>
    <p:extLst>
      <p:ext uri="{BB962C8B-B14F-4D97-AF65-F5344CB8AC3E}">
        <p14:creationId xmlns:p14="http://schemas.microsoft.com/office/powerpoint/2010/main" val="4280227613"/>
      </p:ext>
    </p:extLst>
  </p:cSld>
  <p:clrMapOvr>
    <a:masterClrMapping/>
  </p:clrMapOvr>
  <p:transition spd="med">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_blue">
    <p:spTree>
      <p:nvGrpSpPr>
        <p:cNvPr id="1" name=""/>
        <p:cNvGrpSpPr/>
        <p:nvPr/>
      </p:nvGrpSpPr>
      <p:grpSpPr>
        <a:xfrm>
          <a:off x="0" y="0"/>
          <a:ext cx="0" cy="0"/>
          <a:chOff x="0" y="0"/>
          <a:chExt cx="0" cy="0"/>
        </a:xfrm>
      </p:grpSpPr>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Tree>
    <p:extLst>
      <p:ext uri="{BB962C8B-B14F-4D97-AF65-F5344CB8AC3E}">
        <p14:creationId xmlns:p14="http://schemas.microsoft.com/office/powerpoint/2010/main" val="4126142604"/>
      </p:ext>
    </p:extLst>
  </p:cSld>
  <p:clrMapOvr>
    <a:masterClrMapping/>
  </p:clrMapOvr>
  <p:transition spd="med">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blank 2">
    <p:spTree>
      <p:nvGrpSpPr>
        <p:cNvPr id="1" name=""/>
        <p:cNvGrpSpPr/>
        <p:nvPr/>
      </p:nvGrpSpPr>
      <p:grpSpPr>
        <a:xfrm>
          <a:off x="0" y="0"/>
          <a:ext cx="0" cy="0"/>
          <a:chOff x="0" y="0"/>
          <a:chExt cx="0" cy="0"/>
        </a:xfrm>
      </p:grpSpPr>
      <p:sp>
        <p:nvSpPr>
          <p:cNvPr id="5" name="Rectangle 2"/>
          <p:cNvSpPr>
            <a:spLocks/>
          </p:cNvSpPr>
          <p:nvPr/>
        </p:nvSpPr>
        <p:spPr bwMode="ltGray">
          <a:xfrm>
            <a:off x="0" y="5257800"/>
            <a:ext cx="9144000" cy="1600200"/>
          </a:xfrm>
          <a:prstGeom prst="rect">
            <a:avLst/>
          </a:prstGeom>
          <a:gradFill rotWithShape="0">
            <a:gsLst>
              <a:gs pos="0">
                <a:srgbClr val="662506"/>
              </a:gs>
              <a:gs pos="100000">
                <a:srgbClr val="C35327"/>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Tree>
    <p:extLst>
      <p:ext uri="{BB962C8B-B14F-4D97-AF65-F5344CB8AC3E}">
        <p14:creationId xmlns:p14="http://schemas.microsoft.com/office/powerpoint/2010/main" val="3254281008"/>
      </p:ext>
    </p:extLst>
  </p:cSld>
  <p:clrMapOvr>
    <a:masterClrMapping/>
  </p:clrMapOvr>
  <p:transition spd="med">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2813" y="687388"/>
            <a:ext cx="7313612" cy="365760"/>
          </a:xfrm>
        </p:spPr>
        <p:txBody>
          <a:bodyPr lIns="0" tIns="0" rIns="0" bIns="0"/>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912813" y="1078992"/>
            <a:ext cx="7313612" cy="342900"/>
          </a:xfrm>
        </p:spPr>
        <p:txBody>
          <a:bodyPr lIns="0" tIns="0" rIns="0" bIns="0"/>
          <a:lstStyle>
            <a:lvl1pPr marL="0" indent="0">
              <a:buFontTx/>
              <a:buNone/>
              <a:defRPr lang="en-US" sz="16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hasCustomPrompt="1"/>
          </p:nvPr>
        </p:nvSpPr>
        <p:spPr>
          <a:xfrm>
            <a:off x="911225" y="5716588"/>
            <a:ext cx="7315200" cy="457200"/>
          </a:xfrm>
        </p:spPr>
        <p:txBody>
          <a:bodyPr anchor="b"/>
          <a:lstStyle>
            <a:lvl1pPr algn="r">
              <a:buFontTx/>
              <a:buNone/>
              <a:defRPr sz="1300" i="1">
                <a:solidFill>
                  <a:schemeClr val="accent2"/>
                </a:solidFill>
                <a:effectLst>
                  <a:outerShdw blurRad="50800" dist="38100" dir="2700000" algn="tl">
                    <a:srgbClr val="000000">
                      <a:alpha val="43000"/>
                    </a:srgbClr>
                  </a:outerShdw>
                </a:effectLst>
                <a:latin typeface="Arial"/>
                <a:cs typeface="Arial"/>
              </a:defRPr>
            </a:lvl1pPr>
          </a:lstStyle>
          <a:p>
            <a:r>
              <a:rPr lang="en-US"/>
              <a:t>Click to edit tagline</a:t>
            </a:r>
          </a:p>
        </p:txBody>
      </p:sp>
    </p:spTree>
    <p:extLst>
      <p:ext uri="{BB962C8B-B14F-4D97-AF65-F5344CB8AC3E}">
        <p14:creationId xmlns:p14="http://schemas.microsoft.com/office/powerpoint/2010/main" val="148227983"/>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527A5F68-4AF6-4D13-8A4C-F1F90296B2F0}"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86801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IG titl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8" name="Rectangle 1"/>
          <p:cNvSpPr>
            <a:spLocks/>
          </p:cNvSpPr>
          <p:nvPr/>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914400" y="1600200"/>
            <a:ext cx="7315200" cy="2057400"/>
          </a:xfrm>
        </p:spPr>
        <p:txBody>
          <a:bodyPr anchor="t"/>
          <a:lstStyle>
            <a:lvl1pPr>
              <a:defRPr lang="en-US" sz="7200" b="1" i="0" kern="1200" baseline="0" dirty="0">
                <a:solidFill>
                  <a:srgbClr val="007AC2"/>
                </a:solidFill>
                <a:latin typeface="+mj-lt"/>
                <a:ea typeface="+mj-ea"/>
                <a:cs typeface="Avenir LT Std 55 Roman" pitchFamily="34" charset="0"/>
              </a:defRPr>
            </a:lvl1pPr>
          </a:lstStyle>
          <a:p>
            <a:r>
              <a:rPr lang="en-US" dirty="0"/>
              <a:t>BIG but short</a:t>
            </a:r>
            <a:br>
              <a:rPr lang="en-US" dirty="0"/>
            </a:br>
            <a:r>
              <a:rPr lang="en-US" dirty="0"/>
              <a:t>message here</a:t>
            </a:r>
          </a:p>
        </p:txBody>
      </p:sp>
    </p:spTree>
    <p:extLst>
      <p:ext uri="{BB962C8B-B14F-4D97-AF65-F5344CB8AC3E}">
        <p14:creationId xmlns:p14="http://schemas.microsoft.com/office/powerpoint/2010/main" val="3302289319"/>
      </p:ext>
    </p:extLst>
  </p:cSld>
  <p:clrMapOvr>
    <a:masterClrMapping/>
  </p:clrMapOvr>
  <p:transition spd="med">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Quot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8" name="Rectangle 1"/>
          <p:cNvSpPr>
            <a:spLocks/>
          </p:cNvSpPr>
          <p:nvPr userDrawn="1"/>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914400" y="1600200"/>
            <a:ext cx="5486400" cy="2057400"/>
          </a:xfrm>
        </p:spPr>
        <p:txBody>
          <a:bodyPr anchor="t"/>
          <a:lstStyle>
            <a:lvl1pPr marL="169863" indent="-169863">
              <a:lnSpc>
                <a:spcPts val="3700"/>
              </a:lnSpc>
              <a:spcAft>
                <a:spcPts val="300"/>
              </a:spcAft>
              <a:defRPr sz="3000" b="0" i="0" baseline="0">
                <a:solidFill>
                  <a:srgbClr val="000000"/>
                </a:solidFill>
                <a:latin typeface="+mn-lt"/>
                <a:cs typeface="Avenir LT Std 65 Medium"/>
              </a:defRPr>
            </a:lvl1pPr>
          </a:lstStyle>
          <a:p>
            <a:r>
              <a:rPr lang="en-US" dirty="0"/>
              <a:t>“Click to edit quote” </a:t>
            </a:r>
          </a:p>
        </p:txBody>
      </p:sp>
      <p:sp>
        <p:nvSpPr>
          <p:cNvPr id="10" name="Text Placeholder 9"/>
          <p:cNvSpPr>
            <a:spLocks noGrp="1"/>
          </p:cNvSpPr>
          <p:nvPr>
            <p:ph type="body" sz="quarter" idx="10" hasCustomPrompt="1"/>
          </p:nvPr>
        </p:nvSpPr>
        <p:spPr>
          <a:xfrm>
            <a:off x="3149070" y="4114800"/>
            <a:ext cx="3200400" cy="728662"/>
          </a:xfrm>
        </p:spPr>
        <p:txBody>
          <a:bodyPr anchor="t"/>
          <a:lstStyle>
            <a:lvl1pPr marL="0" indent="0" algn="r">
              <a:spcBef>
                <a:spcPts val="0"/>
              </a:spcBef>
              <a:spcAft>
                <a:spcPts val="300"/>
              </a:spcAft>
              <a:buFontTx/>
              <a:buNone/>
              <a:defRPr lang="en-US" sz="2600" b="0" i="0" kern="1200" baseline="0" dirty="0">
                <a:solidFill>
                  <a:srgbClr val="007AC2"/>
                </a:solidFill>
                <a:latin typeface="+mn-lt"/>
                <a:ea typeface="+mn-ea"/>
                <a:cs typeface="Avenir LT Std 65 Medium"/>
              </a:defRPr>
            </a:lvl1pPr>
          </a:lstStyle>
          <a:p>
            <a:pPr lvl="0"/>
            <a:r>
              <a:rPr lang="en-US" dirty="0"/>
              <a:t>Name</a:t>
            </a:r>
          </a:p>
        </p:txBody>
      </p:sp>
    </p:spTree>
    <p:extLst>
      <p:ext uri="{BB962C8B-B14F-4D97-AF65-F5344CB8AC3E}">
        <p14:creationId xmlns:p14="http://schemas.microsoft.com/office/powerpoint/2010/main" val="3775817402"/>
      </p:ext>
    </p:extLst>
  </p:cSld>
  <p:clrMapOvr>
    <a:masterClrMapping/>
  </p:clrMapOvr>
  <p:transition spd="med">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_blue">
    <p:spTree>
      <p:nvGrpSpPr>
        <p:cNvPr id="1" name=""/>
        <p:cNvGrpSpPr/>
        <p:nvPr/>
      </p:nvGrpSpPr>
      <p:grpSpPr>
        <a:xfrm>
          <a:off x="0" y="0"/>
          <a:ext cx="0" cy="0"/>
          <a:chOff x="0" y="0"/>
          <a:chExt cx="0" cy="0"/>
        </a:xfrm>
      </p:grpSpPr>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685800" y="457200"/>
            <a:ext cx="7312991"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spTree>
    <p:extLst>
      <p:ext uri="{BB962C8B-B14F-4D97-AF65-F5344CB8AC3E}">
        <p14:creationId xmlns:p14="http://schemas.microsoft.com/office/powerpoint/2010/main" val="3692420538"/>
      </p:ext>
    </p:extLst>
  </p:cSld>
  <p:clrMapOvr>
    <a:masterClrMapping/>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_water">
    <p:spTree>
      <p:nvGrpSpPr>
        <p:cNvPr id="1" name=""/>
        <p:cNvGrpSpPr/>
        <p:nvPr/>
      </p:nvGrpSpPr>
      <p:grpSpPr>
        <a:xfrm>
          <a:off x="0" y="0"/>
          <a:ext cx="0" cy="0"/>
          <a:chOff x="0" y="0"/>
          <a:chExt cx="0" cy="0"/>
        </a:xfrm>
      </p:grpSpPr>
      <p:sp>
        <p:nvSpPr>
          <p:cNvPr id="6" name="Rectangle 2"/>
          <p:cNvSpPr>
            <a:spLocks/>
          </p:cNvSpPr>
          <p:nvPr userDrawn="1"/>
        </p:nvSpPr>
        <p:spPr bwMode="ltGray">
          <a:xfrm>
            <a:off x="0" y="1787703"/>
            <a:ext cx="9144000" cy="5070297"/>
          </a:xfrm>
          <a:prstGeom prst="rect">
            <a:avLst/>
          </a:prstGeom>
          <a:gradFill flip="none" rotWithShape="1">
            <a:gsLst>
              <a:gs pos="12000">
                <a:srgbClr val="00B9F2"/>
              </a:gs>
              <a:gs pos="100000">
                <a:srgbClr val="00B9F2">
                  <a:alpha val="0"/>
                </a:srgbClr>
              </a:gs>
            </a:gsLst>
            <a:lin ang="16200000" scaled="0"/>
            <a:tileRect/>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685800" y="457200"/>
            <a:ext cx="7312991"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pic>
        <p:nvPicPr>
          <p:cNvPr id="5" name="Picture 4"/>
          <p:cNvPicPr>
            <a:picLocks noChangeAspect="1"/>
          </p:cNvPicPr>
          <p:nvPr userDrawn="1"/>
        </p:nvPicPr>
        <p:blipFill rotWithShape="1">
          <a:blip r:embed="rId2">
            <a:duotone>
              <a:schemeClr val="accent4">
                <a:shade val="45000"/>
                <a:satMod val="135000"/>
              </a:schemeClr>
              <a:prstClr val="white"/>
            </a:duotone>
            <a:alphaModFix amt="49000"/>
            <a:extLst>
              <a:ext uri="{28A0092B-C50C-407E-A947-70E740481C1C}">
                <a14:useLocalDpi xmlns:a14="http://schemas.microsoft.com/office/drawing/2010/main" val="0"/>
              </a:ext>
            </a:extLst>
          </a:blip>
          <a:srcRect b="42205"/>
          <a:stretch/>
        </p:blipFill>
        <p:spPr>
          <a:xfrm>
            <a:off x="0" y="2947249"/>
            <a:ext cx="9144000" cy="3910751"/>
          </a:xfrm>
          <a:prstGeom prst="rect">
            <a:avLst/>
          </a:prstGeom>
        </p:spPr>
      </p:pic>
    </p:spTree>
    <p:extLst>
      <p:ext uri="{BB962C8B-B14F-4D97-AF65-F5344CB8AC3E}">
        <p14:creationId xmlns:p14="http://schemas.microsoft.com/office/powerpoint/2010/main" val="1082670651"/>
      </p:ext>
    </p:extLst>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_blue">
    <p:spTree>
      <p:nvGrpSpPr>
        <p:cNvPr id="1" name=""/>
        <p:cNvGrpSpPr/>
        <p:nvPr/>
      </p:nvGrpSpPr>
      <p:grpSpPr>
        <a:xfrm>
          <a:off x="0" y="0"/>
          <a:ext cx="0" cy="0"/>
          <a:chOff x="0" y="0"/>
          <a:chExt cx="0" cy="0"/>
        </a:xfrm>
      </p:grpSpPr>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Tree>
    <p:extLst>
      <p:ext uri="{BB962C8B-B14F-4D97-AF65-F5344CB8AC3E}">
        <p14:creationId xmlns:p14="http://schemas.microsoft.com/office/powerpoint/2010/main" val="2098994783"/>
      </p:ext>
    </p:extLst>
  </p:cSld>
  <p:clrMapOvr>
    <a:masterClrMapping/>
  </p:clrMapOvr>
  <p:transition spd="med">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lank 2">
    <p:spTree>
      <p:nvGrpSpPr>
        <p:cNvPr id="1" name=""/>
        <p:cNvGrpSpPr/>
        <p:nvPr/>
      </p:nvGrpSpPr>
      <p:grpSpPr>
        <a:xfrm>
          <a:off x="0" y="0"/>
          <a:ext cx="0" cy="0"/>
          <a:chOff x="0" y="0"/>
          <a:chExt cx="0" cy="0"/>
        </a:xfrm>
      </p:grpSpPr>
      <p:sp>
        <p:nvSpPr>
          <p:cNvPr id="5" name="Rectangle 2"/>
          <p:cNvSpPr>
            <a:spLocks/>
          </p:cNvSpPr>
          <p:nvPr/>
        </p:nvSpPr>
        <p:spPr bwMode="ltGray">
          <a:xfrm>
            <a:off x="0" y="5257800"/>
            <a:ext cx="9144000" cy="1600200"/>
          </a:xfrm>
          <a:prstGeom prst="rect">
            <a:avLst/>
          </a:prstGeom>
          <a:gradFill rotWithShape="0">
            <a:gsLst>
              <a:gs pos="0">
                <a:srgbClr val="662506"/>
              </a:gs>
              <a:gs pos="100000">
                <a:srgbClr val="C35327"/>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Tree>
    <p:extLst>
      <p:ext uri="{BB962C8B-B14F-4D97-AF65-F5344CB8AC3E}">
        <p14:creationId xmlns:p14="http://schemas.microsoft.com/office/powerpoint/2010/main" val="2463447240"/>
      </p:ext>
    </p:extLst>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457200"/>
            <a:ext cx="7315200" cy="484631"/>
          </a:xfrm>
          <a:prstGeom prst="rect">
            <a:avLst/>
          </a:prstGeom>
        </p:spPr>
        <p:txBody>
          <a:bodyPr vert="horz" lIns="0" tIns="0" rIns="0" bIns="0" rtlCol="0" anchor="t">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0" y="1602421"/>
            <a:ext cx="5486400" cy="2743200"/>
          </a:xfrm>
          <a:prstGeom prst="rect">
            <a:avLst/>
          </a:prstGeom>
        </p:spPr>
        <p:txBody>
          <a:bodyPr vert="horz" lIns="0" tIns="0" rIns="0" bIns="0" rtlCol="0">
            <a:noAutofit/>
          </a:bodyPr>
          <a:lstStyle/>
          <a:p>
            <a:pPr marL="173736" marR="0" lvl="0" indent="-173736" algn="l" defTabSz="457200" rtl="0" eaLnBrk="1" fontAlgn="auto" latinLnBrk="0" hangingPunct="1">
              <a:lnSpc>
                <a:spcPct val="100000"/>
              </a:lnSpc>
              <a:spcBef>
                <a:spcPts val="300"/>
              </a:spcBef>
              <a:spcAft>
                <a:spcPts val="1200"/>
              </a:spcAft>
              <a:buClrTx/>
              <a:buSzPct val="80000"/>
              <a:buFont typeface="Arial"/>
              <a:buChar char="•"/>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master text styles</a:t>
            </a:r>
          </a:p>
          <a:p>
            <a:pPr lvl="2"/>
            <a:r>
              <a:rPr lang="en-US" dirty="0"/>
              <a:t>Second level</a:t>
            </a:r>
          </a:p>
        </p:txBody>
      </p:sp>
    </p:spTree>
    <p:extLst>
      <p:ext uri="{BB962C8B-B14F-4D97-AF65-F5344CB8AC3E}">
        <p14:creationId xmlns:p14="http://schemas.microsoft.com/office/powerpoint/2010/main" val="32694921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ransition spd="med">
    <p:fade/>
  </p:transition>
  <p:timing>
    <p:tnLst>
      <p:par>
        <p:cTn id="1" dur="indefinite" restart="never" nodeType="tmRoot"/>
      </p:par>
    </p:tnLst>
  </p:timing>
  <p:txStyles>
    <p:titleStyle>
      <a:lvl1pPr algn="l" defTabSz="457200" rtl="0" eaLnBrk="1" latinLnBrk="0" hangingPunct="1">
        <a:lnSpc>
          <a:spcPct val="100000"/>
        </a:lnSpc>
        <a:spcBef>
          <a:spcPct val="0"/>
        </a:spcBef>
        <a:buNone/>
        <a:defRPr sz="2800" b="1" i="0" kern="1200">
          <a:solidFill>
            <a:schemeClr val="tx1"/>
          </a:solidFill>
          <a:latin typeface="+mj-lt"/>
          <a:ea typeface="+mj-ea"/>
          <a:cs typeface="Avenir LT Std 55 Roman" pitchFamily="34" charset="0"/>
        </a:defRPr>
      </a:lvl1pPr>
    </p:titleStyle>
    <p:body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457200"/>
            <a:ext cx="7315200" cy="484631"/>
          </a:xfrm>
          <a:prstGeom prst="rect">
            <a:avLst/>
          </a:prstGeom>
        </p:spPr>
        <p:txBody>
          <a:bodyPr vert="horz" lIns="0" tIns="0" rIns="0" bIns="0" rtlCol="0" anchor="t">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0" y="1602421"/>
            <a:ext cx="5486400" cy="2743200"/>
          </a:xfrm>
          <a:prstGeom prst="rect">
            <a:avLst/>
          </a:prstGeom>
        </p:spPr>
        <p:txBody>
          <a:bodyPr vert="horz" lIns="0" tIns="0" rIns="0" bIns="0" rtlCol="0">
            <a:noAutofit/>
          </a:bodyPr>
          <a:lstStyle/>
          <a:p>
            <a:pPr marL="173736" marR="0" lvl="0" indent="-173736" algn="l" defTabSz="457200" rtl="0" eaLnBrk="1" fontAlgn="auto" latinLnBrk="0" hangingPunct="1">
              <a:lnSpc>
                <a:spcPct val="100000"/>
              </a:lnSpc>
              <a:spcBef>
                <a:spcPts val="300"/>
              </a:spcBef>
              <a:spcAft>
                <a:spcPts val="1200"/>
              </a:spcAft>
              <a:buClrTx/>
              <a:buSzPct val="80000"/>
              <a:buFont typeface="Arial"/>
              <a:buChar char="•"/>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master text styles</a:t>
            </a:r>
          </a:p>
          <a:p>
            <a:pPr lvl="2"/>
            <a:r>
              <a:rPr lang="en-US" dirty="0"/>
              <a:t>Second level</a:t>
            </a:r>
          </a:p>
        </p:txBody>
      </p:sp>
    </p:spTree>
    <p:extLst>
      <p:ext uri="{BB962C8B-B14F-4D97-AF65-F5344CB8AC3E}">
        <p14:creationId xmlns:p14="http://schemas.microsoft.com/office/powerpoint/2010/main" val="188089368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Lst>
  <p:transition spd="med">
    <p:fade/>
  </p:transition>
  <p:timing>
    <p:tnLst>
      <p:par>
        <p:cTn id="1" dur="indefinite" restart="never" nodeType="tmRoot"/>
      </p:par>
    </p:tnLst>
  </p:timing>
  <p:txStyles>
    <p:titleStyle>
      <a:lvl1pPr algn="l" defTabSz="457200" rtl="0" eaLnBrk="1" latinLnBrk="0" hangingPunct="1">
        <a:lnSpc>
          <a:spcPct val="100000"/>
        </a:lnSpc>
        <a:spcBef>
          <a:spcPct val="0"/>
        </a:spcBef>
        <a:buNone/>
        <a:defRPr sz="2800" b="1" i="0" kern="1200">
          <a:solidFill>
            <a:schemeClr val="tx1"/>
          </a:solidFill>
          <a:latin typeface="+mj-lt"/>
          <a:ea typeface="+mj-ea"/>
          <a:cs typeface="Avenir LT Std 55 Roman" pitchFamily="34" charset="0"/>
        </a:defRPr>
      </a:lvl1pPr>
    </p:titleStyle>
    <p:body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457200"/>
            <a:ext cx="7315200" cy="484631"/>
          </a:xfrm>
          <a:prstGeom prst="rect">
            <a:avLst/>
          </a:prstGeom>
        </p:spPr>
        <p:txBody>
          <a:bodyPr vert="horz" lIns="0" tIns="0" rIns="0" bIns="0" rtlCol="0" anchor="t">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0" y="1602421"/>
            <a:ext cx="5486400" cy="2743200"/>
          </a:xfrm>
          <a:prstGeom prst="rect">
            <a:avLst/>
          </a:prstGeom>
        </p:spPr>
        <p:txBody>
          <a:bodyPr vert="horz" lIns="0" tIns="0" rIns="0" bIns="0" rtlCol="0">
            <a:noAutofit/>
          </a:bodyPr>
          <a:lstStyle/>
          <a:p>
            <a:pPr marL="173736" marR="0" lvl="0" indent="-173736" algn="l" defTabSz="457200" rtl="0" eaLnBrk="1" fontAlgn="auto" latinLnBrk="0" hangingPunct="1">
              <a:lnSpc>
                <a:spcPct val="100000"/>
              </a:lnSpc>
              <a:spcBef>
                <a:spcPts val="300"/>
              </a:spcBef>
              <a:spcAft>
                <a:spcPts val="1200"/>
              </a:spcAft>
              <a:buClrTx/>
              <a:buSzPct val="80000"/>
              <a:buFont typeface="Arial"/>
              <a:buChar char="•"/>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master text styles</a:t>
            </a:r>
          </a:p>
          <a:p>
            <a:pPr lvl="2"/>
            <a:r>
              <a:rPr lang="en-US" dirty="0"/>
              <a:t>Second level</a:t>
            </a:r>
          </a:p>
        </p:txBody>
      </p:sp>
    </p:spTree>
    <p:extLst>
      <p:ext uri="{BB962C8B-B14F-4D97-AF65-F5344CB8AC3E}">
        <p14:creationId xmlns:p14="http://schemas.microsoft.com/office/powerpoint/2010/main" val="106711824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ransition spd="med">
    <p:fade/>
  </p:transition>
  <p:timing>
    <p:tnLst>
      <p:par>
        <p:cTn id="1" dur="indefinite" restart="never" nodeType="tmRoot"/>
      </p:par>
    </p:tnLst>
  </p:timing>
  <p:hf sldNum="0" hdr="0" ftr="0" dt="0"/>
  <p:txStyles>
    <p:titleStyle>
      <a:lvl1pPr algn="l" defTabSz="457200" rtl="0" eaLnBrk="1" latinLnBrk="0" hangingPunct="1">
        <a:lnSpc>
          <a:spcPct val="100000"/>
        </a:lnSpc>
        <a:spcBef>
          <a:spcPct val="0"/>
        </a:spcBef>
        <a:buNone/>
        <a:defRPr sz="2800" b="1" i="0" kern="1200">
          <a:solidFill>
            <a:schemeClr val="tx1"/>
          </a:solidFill>
          <a:latin typeface="+mj-lt"/>
          <a:ea typeface="+mj-ea"/>
          <a:cs typeface="Avenir LT Std 55 Roman" pitchFamily="34" charset="0"/>
        </a:defRPr>
      </a:lvl1pPr>
    </p:titleStyle>
    <p:body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chart" Target="../charts/chart10.xml"/><Relationship Id="rId7" Type="http://schemas.openxmlformats.org/officeDocument/2006/relationships/image" Target="../media/image28.png"/><Relationship Id="rId2" Type="http://schemas.openxmlformats.org/officeDocument/2006/relationships/chart" Target="../charts/chart1.xml"/><Relationship Id="rId1" Type="http://schemas.openxmlformats.org/officeDocument/2006/relationships/slideLayout" Target="../slideLayouts/slideLayout2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640.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emf"/><Relationship Id="rId5" Type="http://schemas.openxmlformats.org/officeDocument/2006/relationships/image" Target="../media/image47.jpeg"/><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hyperlink" Target="http://water.weather.gov/ahps2/inundation/inundation_google.php?gage=atit2" TargetMode="Externa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hyperlink" Target="http://waterservices.usgs.gov/nwis/iv/?format=waterml,2.0&amp;sites=08158000&amp;period=P1D&amp;parameterCd=00060" TargetMode="External"/><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0.xml"/><Relationship Id="rId5" Type="http://schemas.openxmlformats.org/officeDocument/2006/relationships/image" Target="../media/image53.pn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53.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4.png"/><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7.png"/><Relationship Id="rId7" Type="http://schemas.openxmlformats.org/officeDocument/2006/relationships/image" Target="../media/image170.png"/><Relationship Id="rId2" Type="http://schemas.openxmlformats.org/officeDocument/2006/relationships/image" Target="../media/image16.jpeg"/><Relationship Id="rId1" Type="http://schemas.openxmlformats.org/officeDocument/2006/relationships/slideLayout" Target="../slideLayouts/slideLayout29.xml"/><Relationship Id="rId6" Type="http://schemas.openxmlformats.org/officeDocument/2006/relationships/image" Target="../media/image160.png"/><Relationship Id="rId5" Type="http://schemas.openxmlformats.org/officeDocument/2006/relationships/image" Target="../media/image150.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9.xml"/><Relationship Id="rId6" Type="http://schemas.openxmlformats.org/officeDocument/2006/relationships/image" Target="../media/image16.jpeg"/><Relationship Id="rId5" Type="http://schemas.openxmlformats.org/officeDocument/2006/relationships/image" Target="../media/image25.png"/><Relationship Id="rId4" Type="http://schemas.openxmlformats.org/officeDocument/2006/relationships/image" Target="../media/image6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8142890" cy="484632"/>
          </a:xfrm>
        </p:spPr>
        <p:txBody>
          <a:bodyPr/>
          <a:lstStyle/>
          <a:p>
            <a:r>
              <a:rPr lang="en-US" dirty="0"/>
              <a:t>Hurricane Harvey: Flood Emergency Response</a:t>
            </a:r>
          </a:p>
        </p:txBody>
      </p:sp>
      <p:sp>
        <p:nvSpPr>
          <p:cNvPr id="3" name="TextBox 2"/>
          <p:cNvSpPr txBox="1"/>
          <p:nvPr/>
        </p:nvSpPr>
        <p:spPr>
          <a:xfrm>
            <a:off x="685800" y="1074208"/>
            <a:ext cx="914400" cy="914400"/>
          </a:xfrm>
          <a:prstGeom prst="rect">
            <a:avLst/>
          </a:prstGeom>
          <a:noFill/>
          <a:effectLst/>
        </p:spPr>
        <p:txBody>
          <a:bodyPr wrap="none" lIns="0" tIns="0" rIns="0" bIns="0" rtlCol="0">
            <a:noAutofit/>
          </a:bodyPr>
          <a:lstStyle/>
          <a:p>
            <a:pPr marL="285750" marR="0" lvl="0" indent="-285750" algn="l" defTabSz="457200" rtl="0" eaLnBrk="0" fontAlgn="auto" latinLnBrk="0" hangingPunct="0">
              <a:lnSpc>
                <a:spcPts val="3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smtClean="0">
                <a:ln>
                  <a:noFill/>
                </a:ln>
                <a:solidFill>
                  <a:srgbClr val="0070C0"/>
                </a:solidFill>
                <a:effectLst/>
                <a:uLnTx/>
                <a:uFillTx/>
                <a:latin typeface="Arial"/>
                <a:ea typeface="ＭＳ Ｐゴシック"/>
              </a:rPr>
              <a:t>Hurricane Harvey </a:t>
            </a:r>
          </a:p>
          <a:p>
            <a:pPr marL="285750" marR="0" lvl="0" indent="-285750" algn="l" defTabSz="457200" rtl="0" eaLnBrk="0" fontAlgn="auto" latinLnBrk="0" hangingPunct="0">
              <a:lnSpc>
                <a:spcPts val="3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smtClean="0">
                <a:ln>
                  <a:noFill/>
                </a:ln>
                <a:solidFill>
                  <a:srgbClr val="0070C0"/>
                </a:solidFill>
                <a:effectLst/>
                <a:uLnTx/>
                <a:uFillTx/>
                <a:latin typeface="Arial"/>
                <a:ea typeface="ＭＳ Ｐゴシック"/>
              </a:rPr>
              <a:t>Flood forecasting</a:t>
            </a:r>
          </a:p>
          <a:p>
            <a:pPr marL="285750" marR="0" lvl="0" indent="-285750" algn="l" defTabSz="457200" rtl="0" eaLnBrk="0" fontAlgn="auto" latinLnBrk="0" hangingPunct="0">
              <a:lnSpc>
                <a:spcPts val="3000"/>
              </a:lnSpc>
              <a:spcBef>
                <a:spcPts val="0"/>
              </a:spcBef>
              <a:spcAft>
                <a:spcPts val="0"/>
              </a:spcAft>
              <a:buClrTx/>
              <a:buSzTx/>
              <a:buFont typeface="Arial" panose="020B0604020202020204" pitchFamily="34" charset="0"/>
              <a:buChar char="•"/>
              <a:tabLst/>
              <a:defRPr/>
            </a:pPr>
            <a:r>
              <a:rPr kumimoji="0" lang="en-US" sz="2400" b="1" i="1" u="none" strike="noStrike" kern="1200" cap="none" spc="0" normalizeH="0" baseline="0" noProof="0" dirty="0" smtClean="0">
                <a:ln>
                  <a:noFill/>
                </a:ln>
                <a:solidFill>
                  <a:srgbClr val="FF0000"/>
                </a:solidFill>
                <a:effectLst/>
                <a:uLnTx/>
                <a:uFillTx/>
                <a:latin typeface="Arial"/>
                <a:ea typeface="ＭＳ Ｐゴシック"/>
              </a:rPr>
              <a:t>Texas Flood Response System</a:t>
            </a:r>
          </a:p>
          <a:p>
            <a:pPr marL="285750" marR="0" lvl="0" indent="-285750" algn="l" defTabSz="457200" rtl="0" eaLnBrk="0" fontAlgn="auto" latinLnBrk="0" hangingPunct="0">
              <a:lnSpc>
                <a:spcPts val="3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smtClean="0">
                <a:ln>
                  <a:noFill/>
                </a:ln>
                <a:solidFill>
                  <a:srgbClr val="0070C0"/>
                </a:solidFill>
                <a:effectLst/>
                <a:uLnTx/>
                <a:uFillTx/>
                <a:latin typeface="Arial"/>
                <a:ea typeface="ＭＳ Ｐゴシック"/>
              </a:rPr>
              <a:t>How can we do better?</a:t>
            </a:r>
          </a:p>
        </p:txBody>
      </p:sp>
      <p:grpSp>
        <p:nvGrpSpPr>
          <p:cNvPr id="8" name="Group 7"/>
          <p:cNvGrpSpPr/>
          <p:nvPr/>
        </p:nvGrpSpPr>
        <p:grpSpPr>
          <a:xfrm>
            <a:off x="813368" y="2805013"/>
            <a:ext cx="7378373" cy="2910487"/>
            <a:chOff x="813368" y="2331287"/>
            <a:chExt cx="7378373" cy="2910487"/>
          </a:xfrm>
        </p:grpSpPr>
        <p:pic>
          <p:nvPicPr>
            <p:cNvPr id="9" name="Picture 8"/>
            <p:cNvPicPr>
              <a:picLocks noChangeAspect="1"/>
            </p:cNvPicPr>
            <p:nvPr/>
          </p:nvPicPr>
          <p:blipFill>
            <a:blip r:embed="rId2"/>
            <a:stretch>
              <a:fillRect/>
            </a:stretch>
          </p:blipFill>
          <p:spPr>
            <a:xfrm>
              <a:off x="813368" y="2355522"/>
              <a:ext cx="3249402" cy="2862018"/>
            </a:xfrm>
            <a:prstGeom prst="rect">
              <a:avLst/>
            </a:prstGeom>
          </p:spPr>
        </p:pic>
        <p:pic>
          <p:nvPicPr>
            <p:cNvPr id="10" name="Picture 9"/>
            <p:cNvPicPr>
              <a:picLocks noChangeAspect="1"/>
            </p:cNvPicPr>
            <p:nvPr/>
          </p:nvPicPr>
          <p:blipFill>
            <a:blip r:embed="rId3"/>
            <a:stretch>
              <a:fillRect/>
            </a:stretch>
          </p:blipFill>
          <p:spPr>
            <a:xfrm>
              <a:off x="4681435" y="2331287"/>
              <a:ext cx="3510306" cy="2910487"/>
            </a:xfrm>
            <a:prstGeom prst="rect">
              <a:avLst/>
            </a:prstGeom>
          </p:spPr>
        </p:pic>
      </p:grpSp>
    </p:spTree>
    <p:extLst>
      <p:ext uri="{BB962C8B-B14F-4D97-AF65-F5344CB8AC3E}">
        <p14:creationId xmlns:p14="http://schemas.microsoft.com/office/powerpoint/2010/main" val="2904500530"/>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8106508" cy="484632"/>
          </a:xfrm>
        </p:spPr>
        <p:txBody>
          <a:bodyPr/>
          <a:lstStyle/>
          <a:p>
            <a:r>
              <a:rPr lang="en-US" dirty="0" smtClean="0"/>
              <a:t>Rating Curve – Connects Discharge with Depth</a:t>
            </a:r>
            <a:endParaRPr lang="en-US" dirty="0"/>
          </a:p>
        </p:txBody>
      </p:sp>
      <p:grpSp>
        <p:nvGrpSpPr>
          <p:cNvPr id="4" name="Group 3"/>
          <p:cNvGrpSpPr/>
          <p:nvPr/>
        </p:nvGrpSpPr>
        <p:grpSpPr>
          <a:xfrm>
            <a:off x="1224921" y="1764089"/>
            <a:ext cx="6998494" cy="4586995"/>
            <a:chOff x="1072753" y="1357289"/>
            <a:chExt cx="6998494" cy="4586995"/>
          </a:xfrm>
        </p:grpSpPr>
        <mc:AlternateContent xmlns:mc="http://schemas.openxmlformats.org/markup-compatibility/2006" xmlns:a14="http://schemas.microsoft.com/office/drawing/2010/main">
          <mc:Choice Requires="a14">
            <p:graphicFrame>
              <p:nvGraphicFramePr>
                <p:cNvPr id="3" name="Chart 2"/>
                <p:cNvGraphicFramePr>
                  <a:graphicFrameLocks/>
                </p:cNvGraphicFramePr>
                <p:nvPr>
                  <p:extLst/>
                </p:nvPr>
              </p:nvGraphicFramePr>
              <p:xfrm>
                <a:off x="1072753" y="1357289"/>
                <a:ext cx="6998494" cy="4586995"/>
              </p:xfrm>
              <a:graphic>
                <a:graphicData uri="http://schemas.openxmlformats.org/drawingml/2006/chart">
                  <c:chart xmlns:c="http://schemas.openxmlformats.org/drawingml/2006/chart" xmlns:r="http://schemas.openxmlformats.org/officeDocument/2006/relationships" r:id="rId2"/>
                </a:graphicData>
              </a:graphic>
            </p:graphicFrame>
          </mc:Choice>
          <mc:Fallback xmlns="">
            <p:graphicFrame>
              <p:nvGraphicFramePr>
                <p:cNvPr id="3" name="Chart 2"/>
                <p:cNvGraphicFramePr>
                  <a:graphicFrameLocks/>
                </p:cNvGraphicFramePr>
                <p:nvPr>
                  <p:extLst/>
                </p:nvPr>
              </p:nvGraphicFramePr>
              <p:xfrm>
                <a:off x="1072753" y="1357289"/>
                <a:ext cx="6998494" cy="4586995"/>
              </p:xfrm>
              <a:graphic>
                <a:graphicData uri="http://schemas.openxmlformats.org/drawingml/2006/chart">
                  <c:chart xmlns:c="http://schemas.openxmlformats.org/drawingml/2006/chart" xmlns:r="http://schemas.openxmlformats.org/officeDocument/2006/relationships" r:id="rId3"/>
                </a:graphicData>
              </a:graphic>
            </p:graphicFrame>
          </mc:Fallback>
        </mc:AlternateContent>
        <p:cxnSp>
          <p:nvCxnSpPr>
            <p:cNvPr id="5" name="Straight Arrow Connector 4"/>
            <p:cNvCxnSpPr/>
            <p:nvPr/>
          </p:nvCxnSpPr>
          <p:spPr>
            <a:xfrm flipH="1" flipV="1">
              <a:off x="3620530" y="3385751"/>
              <a:ext cx="24713" cy="18288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1853514" y="3385751"/>
              <a:ext cx="1767016"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620530" y="4148774"/>
              <a:ext cx="292484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A3CA4B">
                      <a:lumMod val="75000"/>
                    </a:srgbClr>
                  </a:solidFill>
                  <a:effectLst/>
                  <a:uLnTx/>
                  <a:uFillTx/>
                  <a:latin typeface="Arial"/>
                  <a:ea typeface="ＭＳ Ｐゴシック"/>
                </a:rPr>
                <a:t>Forecast Discharge, Q, </a:t>
              </a:r>
              <a:endParaRPr kumimoji="0" lang="en-US" sz="1800" b="0" i="1" u="none" strike="noStrike" kern="1200" cap="none" spc="0" normalizeH="0" baseline="0" noProof="0" dirty="0" smtClean="0">
                <a:ln>
                  <a:noFill/>
                </a:ln>
                <a:solidFill>
                  <a:srgbClr val="A3CA4B">
                    <a:lumMod val="75000"/>
                  </a:srgbClr>
                </a:solidFill>
                <a:effectLst/>
                <a:uLnTx/>
                <a:uFillTx/>
                <a:latin typeface="Arial"/>
                <a:ea typeface="ＭＳ Ｐゴシック"/>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smtClean="0">
                  <a:ln>
                    <a:noFill/>
                  </a:ln>
                  <a:solidFill>
                    <a:srgbClr val="A3CA4B">
                      <a:lumMod val="75000"/>
                    </a:srgbClr>
                  </a:solidFill>
                  <a:effectLst/>
                  <a:uLnTx/>
                  <a:uFillTx/>
                  <a:latin typeface="Arial"/>
                  <a:ea typeface="ＭＳ Ｐゴシック"/>
                </a:rPr>
                <a:t>from </a:t>
              </a:r>
              <a:r>
                <a:rPr kumimoji="0" lang="en-US" sz="1800" b="0" i="1" u="none" strike="noStrike" kern="1200" cap="none" spc="0" normalizeH="0" baseline="0" noProof="0" dirty="0">
                  <a:ln>
                    <a:noFill/>
                  </a:ln>
                  <a:solidFill>
                    <a:srgbClr val="A3CA4B">
                      <a:lumMod val="75000"/>
                    </a:srgbClr>
                  </a:solidFill>
                  <a:effectLst/>
                  <a:uLnTx/>
                  <a:uFillTx/>
                  <a:latin typeface="Arial"/>
                  <a:ea typeface="ＭＳ Ｐゴシック"/>
                </a:rPr>
                <a:t>National Water Model</a:t>
              </a:r>
            </a:p>
          </p:txBody>
        </p:sp>
        <p:sp>
          <p:nvSpPr>
            <p:cNvPr id="10" name="TextBox 9"/>
            <p:cNvSpPr txBox="1"/>
            <p:nvPr/>
          </p:nvSpPr>
          <p:spPr>
            <a:xfrm>
              <a:off x="1828801" y="3016419"/>
              <a:ext cx="203132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2060"/>
                  </a:solidFill>
                  <a:effectLst/>
                  <a:uLnTx/>
                  <a:uFillTx/>
                  <a:latin typeface="Arial"/>
                  <a:ea typeface="ＭＳ Ｐゴシック"/>
                </a:rPr>
                <a:t>Flood Depth, </a:t>
              </a:r>
              <a:r>
                <a:rPr kumimoji="0" lang="en-US" sz="1800" b="0" i="1" u="none" strike="noStrike" kern="1200" cap="none" spc="0" normalizeH="0" baseline="0" noProof="0" dirty="0" smtClean="0">
                  <a:ln>
                    <a:noFill/>
                  </a:ln>
                  <a:solidFill>
                    <a:srgbClr val="002060"/>
                  </a:solidFill>
                  <a:effectLst/>
                  <a:uLnTx/>
                  <a:uFillTx/>
                  <a:latin typeface="Arial"/>
                  <a:ea typeface="ＭＳ Ｐゴシック"/>
                </a:rPr>
                <a:t>y </a:t>
              </a:r>
              <a:r>
                <a:rPr kumimoji="0" lang="en-US" sz="1800" b="0" i="1" u="none" strike="noStrike" kern="1200" cap="none" spc="0" normalizeH="0" baseline="0" noProof="0" dirty="0">
                  <a:ln>
                    <a:noFill/>
                  </a:ln>
                  <a:solidFill>
                    <a:srgbClr val="002060"/>
                  </a:solidFill>
                  <a:effectLst/>
                  <a:uLnTx/>
                  <a:uFillTx/>
                  <a:latin typeface="Arial"/>
                  <a:ea typeface="ＭＳ Ｐゴシック"/>
                </a:rPr>
                <a:t>(</a:t>
              </a:r>
              <a:r>
                <a:rPr kumimoji="0" lang="en-US" sz="1800" b="0" i="1" u="none" strike="noStrike" kern="1200" cap="none" spc="0" normalizeH="0" baseline="0" noProof="0" dirty="0" err="1">
                  <a:ln>
                    <a:noFill/>
                  </a:ln>
                  <a:solidFill>
                    <a:srgbClr val="002060"/>
                  </a:solidFill>
                  <a:effectLst/>
                  <a:uLnTx/>
                  <a:uFillTx/>
                  <a:latin typeface="Arial"/>
                  <a:ea typeface="ＭＳ Ｐゴシック"/>
                </a:rPr>
                <a:t>ft</a:t>
              </a:r>
              <a:r>
                <a:rPr kumimoji="0" lang="en-US" sz="1800" b="0" i="1" u="none" strike="noStrike" kern="1200" cap="none" spc="0" normalizeH="0" baseline="0" noProof="0" dirty="0">
                  <a:ln>
                    <a:noFill/>
                  </a:ln>
                  <a:solidFill>
                    <a:srgbClr val="002060"/>
                  </a:solidFill>
                  <a:effectLst/>
                  <a:uLnTx/>
                  <a:uFillTx/>
                  <a:latin typeface="Arial"/>
                  <a:ea typeface="ＭＳ Ｐゴシック"/>
                </a:rPr>
                <a:t>)</a:t>
              </a:r>
            </a:p>
          </p:txBody>
        </p:sp>
        <mc:AlternateContent xmlns:mc="http://schemas.openxmlformats.org/markup-compatibility/2006" xmlns:a14="http://schemas.microsoft.com/office/drawing/2010/main">
          <mc:Choice Requires="a14">
            <p:sp>
              <p:nvSpPr>
                <p:cNvPr id="12" name="TextBox 11"/>
                <p:cNvSpPr txBox="1"/>
                <p:nvPr/>
              </p:nvSpPr>
              <p:spPr>
                <a:xfrm>
                  <a:off x="4064633" y="3385751"/>
                  <a:ext cx="1995739" cy="5203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a:ln>
                              <a:noFill/>
                            </a:ln>
                            <a:solidFill>
                              <a:srgbClr val="0070C0"/>
                            </a:solidFill>
                            <a:effectLst/>
                            <a:uLnTx/>
                            <a:uFillTx/>
                            <a:latin typeface="Cambria Math" panose="02040503050406030204" pitchFamily="18" charset="0"/>
                          </a:rPr>
                          <m:t>𝑄</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m:t>
                        </m:r>
                        <m:f>
                          <m:f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ctrlPr>
                          </m:fPr>
                          <m:num>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1.49</m:t>
                            </m:r>
                          </m:num>
                          <m:den>
                            <m:r>
                              <a:rPr kumimoji="0" lang="en-US" sz="1800" b="0" i="1" u="none" strike="noStrike" kern="1200" cap="none" spc="0" normalizeH="0" baseline="0" noProof="0">
                                <a:ln>
                                  <a:noFill/>
                                </a:ln>
                                <a:solidFill>
                                  <a:srgbClr val="B996D5">
                                    <a:lumMod val="50000"/>
                                  </a:srgbClr>
                                </a:solidFill>
                                <a:effectLst/>
                                <a:uLnTx/>
                                <a:uFillTx/>
                                <a:latin typeface="Cambria Math" panose="02040503050406030204" pitchFamily="18" charset="0"/>
                              </a:rPr>
                              <m:t>𝑛</m:t>
                            </m:r>
                          </m:den>
                        </m:f>
                        <m:r>
                          <a:rPr kumimoji="0" lang="en-US" sz="1800" b="0" i="1" u="none" strike="noStrike" kern="1200" cap="none" spc="0" normalizeH="0" baseline="0" noProof="0">
                            <a:ln>
                              <a:noFill/>
                            </a:ln>
                            <a:solidFill>
                              <a:srgbClr val="FAC15A">
                                <a:lumMod val="50000"/>
                              </a:srgbClr>
                            </a:solidFill>
                            <a:effectLst/>
                            <a:uLnTx/>
                            <a:uFillTx/>
                            <a:latin typeface="Cambria Math" panose="02040503050406030204" pitchFamily="18" charset="0"/>
                          </a:rPr>
                          <m:t>𝐴</m:t>
                        </m:r>
                        <m:sSup>
                          <m:s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ctrlPr>
                          </m:sSupPr>
                          <m:e>
                            <m:r>
                              <a:rPr kumimoji="0" lang="en-US" sz="1800" b="0" i="1" u="none" strike="noStrike" kern="1200" cap="none" spc="0" normalizeH="0" baseline="0" noProof="0">
                                <a:ln>
                                  <a:noFill/>
                                </a:ln>
                                <a:solidFill>
                                  <a:srgbClr val="7030A0"/>
                                </a:solidFill>
                                <a:effectLst/>
                                <a:uLnTx/>
                                <a:uFillTx/>
                                <a:latin typeface="Cambria Math" panose="02040503050406030204" pitchFamily="18" charset="0"/>
                              </a:rPr>
                              <m:t>𝑅</m:t>
                            </m:r>
                          </m:e>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2/3</m:t>
                            </m:r>
                          </m:sup>
                        </m:sSup>
                        <m:sSubSup>
                          <m:sSub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ctrlPr>
                          </m:sSubSupPr>
                          <m:e>
                            <m:r>
                              <a:rPr kumimoji="0" lang="en-US" sz="1800" b="0" i="1" u="none" strike="noStrike" kern="1200" cap="none" spc="0" normalizeH="0" baseline="0" noProof="0">
                                <a:ln>
                                  <a:noFill/>
                                </a:ln>
                                <a:solidFill>
                                  <a:srgbClr val="FF0000"/>
                                </a:solidFill>
                                <a:effectLst/>
                                <a:uLnTx/>
                                <a:uFillTx/>
                                <a:latin typeface="Cambria Math" panose="02040503050406030204" pitchFamily="18" charset="0"/>
                              </a:rPr>
                              <m:t>𝑆</m:t>
                            </m:r>
                          </m:e>
                          <m:sub>
                            <m:r>
                              <a:rPr kumimoji="0" lang="en-US" sz="1800" b="0" i="1" u="none" strike="noStrike" kern="1200" cap="none" spc="0" normalizeH="0" baseline="0" noProof="0">
                                <a:ln>
                                  <a:noFill/>
                                </a:ln>
                                <a:solidFill>
                                  <a:srgbClr val="FF0000"/>
                                </a:solidFill>
                                <a:effectLst/>
                                <a:uLnTx/>
                                <a:uFillTx/>
                                <a:latin typeface="Cambria Math" panose="02040503050406030204" pitchFamily="18" charset="0"/>
                              </a:rPr>
                              <m:t>𝑜</m:t>
                            </m:r>
                          </m:sub>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1/2</m:t>
                            </m:r>
                          </m:sup>
                        </m:sSubSup>
                      </m:oMath>
                    </m:oMathPara>
                  </a14:m>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4064633" y="3385751"/>
                  <a:ext cx="1995739" cy="520399"/>
                </a:xfrm>
                <a:prstGeom prst="rect">
                  <a:avLst/>
                </a:prstGeom>
                <a:blipFill rotWithShape="0">
                  <a:blip r:embed="rId4"/>
                  <a:stretch>
                    <a:fillRect/>
                  </a:stretch>
                </a:blipFill>
              </p:spPr>
              <p:txBody>
                <a:bodyPr/>
                <a:lstStyle/>
                <a:p>
                  <a:r>
                    <a:rPr lang="en-US">
                      <a:noFill/>
                    </a:rPr>
                    <a:t> </a:t>
                  </a:r>
                </a:p>
              </p:txBody>
            </p:sp>
          </mc:Fallback>
        </mc:AlternateContent>
      </p:grpSp>
      <p:pic>
        <p:nvPicPr>
          <p:cNvPr id="11" name="Picture 10"/>
          <p:cNvPicPr>
            <a:picLocks noChangeAspect="1"/>
          </p:cNvPicPr>
          <p:nvPr/>
        </p:nvPicPr>
        <p:blipFill>
          <a:blip r:embed="rId5"/>
          <a:stretch>
            <a:fillRect/>
          </a:stretch>
        </p:blipFill>
        <p:spPr>
          <a:xfrm>
            <a:off x="0" y="1185832"/>
            <a:ext cx="2026815" cy="894836"/>
          </a:xfrm>
          <a:prstGeom prst="rect">
            <a:avLst/>
          </a:prstGeom>
          <a:ln w="3175">
            <a:solidFill>
              <a:schemeClr val="bg1">
                <a:lumMod val="65000"/>
              </a:schemeClr>
            </a:solidFill>
          </a:ln>
        </p:spPr>
      </p:pic>
      <p:grpSp>
        <p:nvGrpSpPr>
          <p:cNvPr id="13" name="Group 12"/>
          <p:cNvGrpSpPr/>
          <p:nvPr/>
        </p:nvGrpSpPr>
        <p:grpSpPr>
          <a:xfrm>
            <a:off x="6689760" y="4294203"/>
            <a:ext cx="1981346" cy="1261405"/>
            <a:chOff x="628650" y="706781"/>
            <a:chExt cx="6821188" cy="5886149"/>
          </a:xfrm>
        </p:grpSpPr>
        <p:pic>
          <p:nvPicPr>
            <p:cNvPr id="14" name="Picture 13"/>
            <p:cNvPicPr>
              <a:picLocks noChangeAspect="1"/>
            </p:cNvPicPr>
            <p:nvPr/>
          </p:nvPicPr>
          <p:blipFill>
            <a:blip r:embed="rId6"/>
            <a:stretch>
              <a:fillRect/>
            </a:stretch>
          </p:blipFill>
          <p:spPr>
            <a:xfrm>
              <a:off x="628650" y="706781"/>
              <a:ext cx="6821188" cy="5886149"/>
            </a:xfrm>
            <a:prstGeom prst="rect">
              <a:avLst/>
            </a:prstGeom>
            <a:ln w="3175">
              <a:solidFill>
                <a:schemeClr val="bg1">
                  <a:lumMod val="65000"/>
                </a:schemeClr>
              </a:solidFill>
            </a:ln>
          </p:spPr>
        </p:pic>
        <p:pic>
          <p:nvPicPr>
            <p:cNvPr id="15" name="Picture 14"/>
            <p:cNvPicPr>
              <a:picLocks noChangeAspect="1"/>
            </p:cNvPicPr>
            <p:nvPr/>
          </p:nvPicPr>
          <p:blipFill>
            <a:blip r:embed="rId7"/>
            <a:stretch>
              <a:fillRect/>
            </a:stretch>
          </p:blipFill>
          <p:spPr>
            <a:xfrm>
              <a:off x="3793524" y="743335"/>
              <a:ext cx="1828800" cy="428625"/>
            </a:xfrm>
            <a:prstGeom prst="rect">
              <a:avLst/>
            </a:prstGeom>
            <a:ln w="3175">
              <a:solidFill>
                <a:schemeClr val="bg1">
                  <a:lumMod val="65000"/>
                </a:schemeClr>
              </a:solidFill>
            </a:ln>
          </p:spPr>
        </p:pic>
      </p:grpSp>
    </p:spTree>
    <p:extLst>
      <p:ext uri="{BB962C8B-B14F-4D97-AF65-F5344CB8AC3E}">
        <p14:creationId xmlns:p14="http://schemas.microsoft.com/office/powerpoint/2010/main" val="3034332581"/>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4587810" y="4174097"/>
            <a:ext cx="2655598" cy="1395435"/>
          </a:xfrm>
          <a:prstGeom prst="rect">
            <a:avLst/>
          </a:prstGeom>
          <a:ln w="3175">
            <a:solidFill>
              <a:schemeClr val="bg1">
                <a:lumMod val="65000"/>
              </a:schemeClr>
            </a:solidFill>
          </a:ln>
        </p:spPr>
      </p:pic>
      <p:pic>
        <p:nvPicPr>
          <p:cNvPr id="13" name="Picture 12"/>
          <p:cNvPicPr>
            <a:picLocks noChangeAspect="1"/>
          </p:cNvPicPr>
          <p:nvPr/>
        </p:nvPicPr>
        <p:blipFill>
          <a:blip r:embed="rId3"/>
          <a:stretch>
            <a:fillRect/>
          </a:stretch>
        </p:blipFill>
        <p:spPr>
          <a:xfrm>
            <a:off x="2478728" y="3233700"/>
            <a:ext cx="2222796" cy="1421429"/>
          </a:xfrm>
          <a:prstGeom prst="rect">
            <a:avLst/>
          </a:prstGeom>
          <a:ln w="3175">
            <a:solidFill>
              <a:schemeClr val="bg1">
                <a:lumMod val="65000"/>
              </a:schemeClr>
            </a:solidFill>
          </a:ln>
        </p:spPr>
      </p:pic>
      <p:pic>
        <p:nvPicPr>
          <p:cNvPr id="11" name="Picture 10"/>
          <p:cNvPicPr>
            <a:picLocks noChangeAspect="1"/>
          </p:cNvPicPr>
          <p:nvPr/>
        </p:nvPicPr>
        <p:blipFill>
          <a:blip r:embed="rId4"/>
          <a:stretch>
            <a:fillRect/>
          </a:stretch>
        </p:blipFill>
        <p:spPr>
          <a:xfrm>
            <a:off x="506054" y="1419316"/>
            <a:ext cx="1735031" cy="1111723"/>
          </a:xfrm>
          <a:prstGeom prst="rect">
            <a:avLst/>
          </a:prstGeom>
        </p:spPr>
      </p:pic>
      <p:sp>
        <p:nvSpPr>
          <p:cNvPr id="2" name="Title 1"/>
          <p:cNvSpPr>
            <a:spLocks noGrp="1"/>
          </p:cNvSpPr>
          <p:nvPr>
            <p:ph type="title"/>
          </p:nvPr>
        </p:nvSpPr>
        <p:spPr/>
        <p:txBody>
          <a:bodyPr/>
          <a:lstStyle/>
          <a:p>
            <a:r>
              <a:rPr lang="en-US" dirty="0" smtClean="0"/>
              <a:t>Texas Flood Response System</a:t>
            </a:r>
            <a:endParaRPr lang="en-US" dirty="0"/>
          </a:p>
        </p:txBody>
      </p:sp>
      <p:pic>
        <p:nvPicPr>
          <p:cNvPr id="12" name="Picture 11"/>
          <p:cNvPicPr>
            <a:picLocks noChangeAspect="1"/>
          </p:cNvPicPr>
          <p:nvPr/>
        </p:nvPicPr>
        <p:blipFill>
          <a:blip r:embed="rId5"/>
          <a:stretch>
            <a:fillRect/>
          </a:stretch>
        </p:blipFill>
        <p:spPr>
          <a:xfrm>
            <a:off x="2020529" y="2326683"/>
            <a:ext cx="1483566" cy="1327152"/>
          </a:xfrm>
          <a:prstGeom prst="rect">
            <a:avLst/>
          </a:prstGeom>
          <a:ln w="3175">
            <a:solidFill>
              <a:schemeClr val="bg1">
                <a:lumMod val="65000"/>
              </a:schemeClr>
            </a:solidFill>
          </a:ln>
        </p:spPr>
      </p:pic>
      <p:grpSp>
        <p:nvGrpSpPr>
          <p:cNvPr id="10" name="Group 9"/>
          <p:cNvGrpSpPr/>
          <p:nvPr/>
        </p:nvGrpSpPr>
        <p:grpSpPr>
          <a:xfrm>
            <a:off x="1552142" y="1874230"/>
            <a:ext cx="4363467" cy="3202735"/>
            <a:chOff x="1661250" y="2278748"/>
            <a:chExt cx="4363467" cy="3202735"/>
          </a:xfrm>
        </p:grpSpPr>
        <p:sp>
          <p:nvSpPr>
            <p:cNvPr id="3" name="TextBox 2"/>
            <p:cNvSpPr txBox="1"/>
            <p:nvPr/>
          </p:nvSpPr>
          <p:spPr>
            <a:xfrm>
              <a:off x="1661250" y="2278748"/>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600" b="1" i="1" u="none" strike="noStrike" kern="1200" cap="none" spc="0" normalizeH="0" baseline="0" noProof="0" dirty="0" smtClean="0">
                  <a:ln>
                    <a:noFill/>
                  </a:ln>
                  <a:solidFill>
                    <a:srgbClr val="FF0000"/>
                  </a:solidFill>
                  <a:effectLst/>
                  <a:uLnTx/>
                  <a:uFillTx/>
                  <a:latin typeface="Arial"/>
                  <a:ea typeface="ＭＳ Ｐゴシック"/>
                </a:rPr>
                <a:t>Discharge</a:t>
              </a:r>
            </a:p>
          </p:txBody>
        </p:sp>
        <p:sp>
          <p:nvSpPr>
            <p:cNvPr id="4" name="TextBox 3"/>
            <p:cNvSpPr txBox="1"/>
            <p:nvPr/>
          </p:nvSpPr>
          <p:spPr>
            <a:xfrm>
              <a:off x="3031747" y="2995825"/>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600" b="1" i="1" u="none" strike="noStrike" kern="1200" cap="none" spc="0" normalizeH="0" baseline="0" noProof="0" dirty="0" smtClean="0">
                  <a:ln>
                    <a:noFill/>
                  </a:ln>
                  <a:solidFill>
                    <a:srgbClr val="FF0000"/>
                  </a:solidFill>
                  <a:effectLst/>
                  <a:uLnTx/>
                  <a:uFillTx/>
                  <a:latin typeface="Arial"/>
                  <a:ea typeface="ＭＳ Ｐゴシック"/>
                </a:rPr>
                <a:t>Depth</a:t>
              </a:r>
            </a:p>
          </p:txBody>
        </p:sp>
        <p:sp>
          <p:nvSpPr>
            <p:cNvPr id="5" name="TextBox 4"/>
            <p:cNvSpPr txBox="1"/>
            <p:nvPr/>
          </p:nvSpPr>
          <p:spPr>
            <a:xfrm>
              <a:off x="3735361" y="3765866"/>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600" b="1" i="1" u="none" strike="noStrike" kern="1200" cap="none" spc="0" normalizeH="0" baseline="0" noProof="0" dirty="0" smtClean="0">
                  <a:ln>
                    <a:noFill/>
                  </a:ln>
                  <a:solidFill>
                    <a:srgbClr val="FF0000"/>
                  </a:solidFill>
                  <a:effectLst/>
                  <a:uLnTx/>
                  <a:uFillTx/>
                  <a:latin typeface="Arial"/>
                  <a:ea typeface="ＭＳ Ｐゴシック"/>
                </a:rPr>
                <a:t>Inundation</a:t>
              </a:r>
            </a:p>
          </p:txBody>
        </p:sp>
        <p:sp>
          <p:nvSpPr>
            <p:cNvPr id="6" name="TextBox 5"/>
            <p:cNvSpPr txBox="1"/>
            <p:nvPr/>
          </p:nvSpPr>
          <p:spPr>
            <a:xfrm>
              <a:off x="5110317" y="4567083"/>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600" b="1" i="1" u="none" strike="noStrike" kern="1200" cap="none" spc="0" normalizeH="0" baseline="0" noProof="0" dirty="0" smtClean="0">
                  <a:ln>
                    <a:noFill/>
                  </a:ln>
                  <a:solidFill>
                    <a:srgbClr val="FF0000"/>
                  </a:solidFill>
                  <a:effectLst/>
                  <a:uLnTx/>
                  <a:uFillTx/>
                  <a:latin typeface="Arial"/>
                  <a:ea typeface="ＭＳ Ｐゴシック"/>
                </a:rPr>
                <a:t>Impact</a:t>
              </a:r>
            </a:p>
          </p:txBody>
        </p:sp>
        <p:sp>
          <p:nvSpPr>
            <p:cNvPr id="7" name="Bent Arrow 6"/>
            <p:cNvSpPr/>
            <p:nvPr/>
          </p:nvSpPr>
          <p:spPr bwMode="auto">
            <a:xfrm rot="5400000">
              <a:off x="2703871" y="2281083"/>
              <a:ext cx="609600" cy="648930"/>
            </a:xfrm>
            <a:prstGeom prst="ben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ＭＳ Ｐゴシック"/>
              </a:endParaRPr>
            </a:p>
          </p:txBody>
        </p:sp>
        <p:sp>
          <p:nvSpPr>
            <p:cNvPr id="8" name="Bent Arrow 7"/>
            <p:cNvSpPr/>
            <p:nvPr/>
          </p:nvSpPr>
          <p:spPr bwMode="auto">
            <a:xfrm rot="5400000">
              <a:off x="3713030" y="3003753"/>
              <a:ext cx="609600" cy="648930"/>
            </a:xfrm>
            <a:prstGeom prst="ben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ＭＳ Ｐゴシック"/>
              </a:endParaRPr>
            </a:p>
          </p:txBody>
        </p:sp>
        <p:sp>
          <p:nvSpPr>
            <p:cNvPr id="9" name="Bent Arrow 8"/>
            <p:cNvSpPr/>
            <p:nvPr/>
          </p:nvSpPr>
          <p:spPr bwMode="auto">
            <a:xfrm rot="5400000">
              <a:off x="4871884" y="3800166"/>
              <a:ext cx="609600" cy="648930"/>
            </a:xfrm>
            <a:prstGeom prst="ben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ＭＳ Ｐゴシック"/>
              </a:endParaRPr>
            </a:p>
          </p:txBody>
        </p:sp>
      </p:grpSp>
      <p:sp>
        <p:nvSpPr>
          <p:cNvPr id="16" name="TextBox 15"/>
          <p:cNvSpPr txBox="1"/>
          <p:nvPr/>
        </p:nvSpPr>
        <p:spPr>
          <a:xfrm>
            <a:off x="3621130" y="2159100"/>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70C0"/>
                </a:solidFill>
                <a:effectLst/>
                <a:uLnTx/>
                <a:uFillTx/>
                <a:latin typeface="Arial"/>
                <a:ea typeface="ＭＳ Ｐゴシック"/>
              </a:rPr>
              <a:t>Transform discharge to depth by rating curve </a:t>
            </a: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70C0"/>
                </a:solidFill>
                <a:effectLst/>
                <a:uLnTx/>
                <a:uFillTx/>
                <a:latin typeface="Arial"/>
                <a:ea typeface="ＭＳ Ｐゴシック"/>
              </a:rPr>
              <a:t>or hydraulic model</a:t>
            </a:r>
          </a:p>
        </p:txBody>
      </p:sp>
      <p:sp>
        <p:nvSpPr>
          <p:cNvPr id="17" name="TextBox 16"/>
          <p:cNvSpPr txBox="1"/>
          <p:nvPr/>
        </p:nvSpPr>
        <p:spPr>
          <a:xfrm>
            <a:off x="4715769" y="3212798"/>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70C0"/>
                </a:solidFill>
                <a:effectLst/>
                <a:uLnTx/>
                <a:uFillTx/>
                <a:latin typeface="Arial"/>
                <a:ea typeface="ＭＳ Ｐゴシック"/>
              </a:rPr>
              <a:t>Create flood inundation map from water depth</a:t>
            </a:r>
          </a:p>
        </p:txBody>
      </p:sp>
      <p:sp>
        <p:nvSpPr>
          <p:cNvPr id="18" name="TextBox 17"/>
          <p:cNvSpPr txBox="1"/>
          <p:nvPr/>
        </p:nvSpPr>
        <p:spPr>
          <a:xfrm>
            <a:off x="5419383" y="3916282"/>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70C0"/>
                </a:solidFill>
                <a:effectLst/>
                <a:uLnTx/>
                <a:uFillTx/>
                <a:latin typeface="Arial"/>
                <a:ea typeface="ＭＳ Ｐゴシック"/>
              </a:rPr>
              <a:t>Assess impact on people and property</a:t>
            </a:r>
          </a:p>
        </p:txBody>
      </p:sp>
      <p:sp>
        <p:nvSpPr>
          <p:cNvPr id="19" name="TextBox 18"/>
          <p:cNvSpPr txBox="1"/>
          <p:nvPr/>
        </p:nvSpPr>
        <p:spPr>
          <a:xfrm>
            <a:off x="2309628" y="1544595"/>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70C0"/>
                </a:solidFill>
                <a:effectLst/>
                <a:uLnTx/>
                <a:uFillTx/>
                <a:latin typeface="Arial"/>
                <a:ea typeface="ＭＳ Ｐゴシック"/>
              </a:rPr>
              <a:t>Take discharge forecast from the National Water Model</a:t>
            </a:r>
          </a:p>
        </p:txBody>
      </p:sp>
      <p:sp>
        <p:nvSpPr>
          <p:cNvPr id="14" name="TextBox 13"/>
          <p:cNvSpPr txBox="1"/>
          <p:nvPr/>
        </p:nvSpPr>
        <p:spPr>
          <a:xfrm>
            <a:off x="847948" y="5896304"/>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000" b="1" i="1" u="none" strike="noStrike" kern="1200" cap="none" spc="0" normalizeH="0" baseline="0" noProof="0" dirty="0" smtClean="0">
                <a:ln>
                  <a:noFill/>
                </a:ln>
                <a:solidFill>
                  <a:srgbClr val="0070C0"/>
                </a:solidFill>
                <a:effectLst/>
                <a:uLnTx/>
                <a:uFillTx/>
                <a:latin typeface="Arial"/>
                <a:ea typeface="ＭＳ Ｐゴシック"/>
              </a:rPr>
              <a:t>Flood emergency response depends on assessment of impact </a:t>
            </a:r>
          </a:p>
        </p:txBody>
      </p:sp>
      <p:pic>
        <p:nvPicPr>
          <p:cNvPr id="22" name="Picture 21"/>
          <p:cNvPicPr>
            <a:picLocks noChangeAspect="1"/>
          </p:cNvPicPr>
          <p:nvPr/>
        </p:nvPicPr>
        <p:blipFill>
          <a:blip r:embed="rId6"/>
          <a:stretch>
            <a:fillRect/>
          </a:stretch>
        </p:blipFill>
        <p:spPr>
          <a:xfrm>
            <a:off x="5964619" y="127414"/>
            <a:ext cx="2940211" cy="1366577"/>
          </a:xfrm>
          <a:prstGeom prst="rect">
            <a:avLst/>
          </a:prstGeom>
        </p:spPr>
      </p:pic>
    </p:spTree>
    <p:extLst>
      <p:ext uri="{BB962C8B-B14F-4D97-AF65-F5344CB8AC3E}">
        <p14:creationId xmlns:p14="http://schemas.microsoft.com/office/powerpoint/2010/main" val="2447693687"/>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Flood Impact from National Water Model forecast at 3PM Friday 25 August</a:t>
            </a:r>
            <a:endParaRPr lang="en-US" dirty="0"/>
          </a:p>
        </p:txBody>
      </p:sp>
      <p:pic>
        <p:nvPicPr>
          <p:cNvPr id="4" name="Picture 3"/>
          <p:cNvPicPr>
            <a:picLocks noChangeAspect="1"/>
          </p:cNvPicPr>
          <p:nvPr/>
        </p:nvPicPr>
        <p:blipFill>
          <a:blip r:embed="rId2"/>
          <a:stretch>
            <a:fillRect/>
          </a:stretch>
        </p:blipFill>
        <p:spPr>
          <a:xfrm>
            <a:off x="2714625" y="3729936"/>
            <a:ext cx="6172200" cy="2924175"/>
          </a:xfrm>
          <a:prstGeom prst="rect">
            <a:avLst/>
          </a:prstGeom>
          <a:ln>
            <a:solidFill>
              <a:schemeClr val="bg1">
                <a:lumMod val="65000"/>
              </a:schemeClr>
            </a:solidFill>
          </a:ln>
        </p:spPr>
      </p:pic>
      <p:pic>
        <p:nvPicPr>
          <p:cNvPr id="3" name="Picture 2"/>
          <p:cNvPicPr>
            <a:picLocks noChangeAspect="1"/>
          </p:cNvPicPr>
          <p:nvPr/>
        </p:nvPicPr>
        <p:blipFill>
          <a:blip r:embed="rId3"/>
          <a:stretch>
            <a:fillRect/>
          </a:stretch>
        </p:blipFill>
        <p:spPr>
          <a:xfrm>
            <a:off x="628650" y="1517950"/>
            <a:ext cx="5172075" cy="3228975"/>
          </a:xfrm>
          <a:prstGeom prst="rect">
            <a:avLst/>
          </a:prstGeom>
        </p:spPr>
      </p:pic>
      <p:sp>
        <p:nvSpPr>
          <p:cNvPr id="5" name="Oval 4"/>
          <p:cNvSpPr/>
          <p:nvPr/>
        </p:nvSpPr>
        <p:spPr>
          <a:xfrm>
            <a:off x="3885428" y="2205551"/>
            <a:ext cx="2045816" cy="199574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6" name="Rectangle 5"/>
          <p:cNvSpPr/>
          <p:nvPr/>
        </p:nvSpPr>
        <p:spPr>
          <a:xfrm>
            <a:off x="2829697" y="5066270"/>
            <a:ext cx="5057003" cy="2594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7" name="TextBox 6"/>
          <p:cNvSpPr txBox="1"/>
          <p:nvPr/>
        </p:nvSpPr>
        <p:spPr>
          <a:xfrm>
            <a:off x="5993358" y="3189102"/>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FF0000"/>
                </a:solidFill>
                <a:effectLst/>
                <a:uLnTx/>
                <a:uFillTx/>
                <a:latin typeface="Arial"/>
                <a:ea typeface="ＭＳ Ｐゴシック"/>
              </a:rPr>
              <a:t>Houston is going to get inundated</a:t>
            </a:r>
          </a:p>
        </p:txBody>
      </p:sp>
      <p:cxnSp>
        <p:nvCxnSpPr>
          <p:cNvPr id="9" name="Straight Arrow Connector 8"/>
          <p:cNvCxnSpPr/>
          <p:nvPr/>
        </p:nvCxnSpPr>
        <p:spPr bwMode="auto">
          <a:xfrm flipH="1">
            <a:off x="6071617" y="3448594"/>
            <a:ext cx="1027214" cy="1617676"/>
          </a:xfrm>
          <a:prstGeom prst="straightConnector1">
            <a:avLst/>
          </a:prstGeom>
          <a:noFill/>
          <a:ln w="19050" cap="flat" cmpd="sng" algn="ctr">
            <a:solidFill>
              <a:schemeClr val="tx2"/>
            </a:solidFill>
            <a:prstDash val="solid"/>
            <a:round/>
            <a:headEnd type="none" w="med" len="med"/>
            <a:tailEnd type="triangle"/>
          </a:ln>
          <a:effectLst/>
        </p:spPr>
      </p:cxnSp>
      <p:pic>
        <p:nvPicPr>
          <p:cNvPr id="10" name="Picture 9"/>
          <p:cNvPicPr>
            <a:picLocks noChangeAspect="1"/>
          </p:cNvPicPr>
          <p:nvPr/>
        </p:nvPicPr>
        <p:blipFill>
          <a:blip r:embed="rId4"/>
          <a:stretch>
            <a:fillRect/>
          </a:stretch>
        </p:blipFill>
        <p:spPr>
          <a:xfrm>
            <a:off x="148590" y="3729936"/>
            <a:ext cx="2438732" cy="2252853"/>
          </a:xfrm>
          <a:prstGeom prst="rect">
            <a:avLst/>
          </a:prstGeom>
          <a:ln>
            <a:solidFill>
              <a:schemeClr val="bg1">
                <a:lumMod val="65000"/>
              </a:schemeClr>
            </a:solidFill>
          </a:ln>
        </p:spPr>
      </p:pic>
      <p:cxnSp>
        <p:nvCxnSpPr>
          <p:cNvPr id="12" name="Straight Arrow Connector 11"/>
          <p:cNvCxnSpPr>
            <a:stCxn id="10" idx="3"/>
          </p:cNvCxnSpPr>
          <p:nvPr/>
        </p:nvCxnSpPr>
        <p:spPr bwMode="auto">
          <a:xfrm flipV="1">
            <a:off x="2587322" y="4480560"/>
            <a:ext cx="1488289" cy="375803"/>
          </a:xfrm>
          <a:prstGeom prst="straightConnector1">
            <a:avLst/>
          </a:prstGeom>
          <a:noFill/>
          <a:ln w="19050" cap="flat" cmpd="sng" algn="ctr">
            <a:solidFill>
              <a:srgbClr val="FF0000"/>
            </a:solidFill>
            <a:prstDash val="solid"/>
            <a:round/>
            <a:headEnd type="none" w="med" len="med"/>
            <a:tailEnd type="triangle"/>
          </a:ln>
          <a:effectLst/>
        </p:spPr>
      </p:cxnSp>
      <p:sp>
        <p:nvSpPr>
          <p:cNvPr id="13" name="TextBox 12"/>
          <p:cNvSpPr txBox="1"/>
          <p:nvPr/>
        </p:nvSpPr>
        <p:spPr>
          <a:xfrm>
            <a:off x="236802" y="4201296"/>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FF0000"/>
                </a:solidFill>
                <a:effectLst/>
                <a:uLnTx/>
                <a:uFillTx/>
                <a:latin typeface="Arial"/>
                <a:ea typeface="ＭＳ Ｐゴシック"/>
              </a:rPr>
              <a:t>10 PM, Friday 25 August</a:t>
            </a:r>
          </a:p>
        </p:txBody>
      </p:sp>
      <p:sp>
        <p:nvSpPr>
          <p:cNvPr id="8" name="TextBox 7"/>
          <p:cNvSpPr txBox="1"/>
          <p:nvPr/>
        </p:nvSpPr>
        <p:spPr>
          <a:xfrm>
            <a:off x="6772150" y="1972041"/>
            <a:ext cx="914400" cy="914400"/>
          </a:xfrm>
          <a:prstGeom prst="rect">
            <a:avLst/>
          </a:prstGeom>
          <a:noFill/>
          <a:effectLst/>
        </p:spPr>
        <p:txBody>
          <a:bodyPr wrap="none" lIns="0" tIns="0" rIns="0" bIns="0" rtlCol="0">
            <a:noAutofit/>
          </a:bodyPr>
          <a:lstStyle/>
          <a:p>
            <a:pPr marL="0" marR="0" lvl="0" indent="0" algn="ctr" defTabSz="4572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70C0"/>
                </a:solidFill>
                <a:effectLst/>
                <a:uLnTx/>
                <a:uFillTx/>
                <a:latin typeface="Arial"/>
                <a:ea typeface="ＭＳ Ｐゴシック"/>
              </a:rPr>
              <a:t>Using National Water </a:t>
            </a:r>
          </a:p>
          <a:p>
            <a:pPr marL="0" marR="0" lvl="0" indent="0" algn="ctr" defTabSz="4572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70C0"/>
                </a:solidFill>
                <a:effectLst/>
                <a:uLnTx/>
                <a:uFillTx/>
                <a:latin typeface="Arial"/>
                <a:ea typeface="ＭＳ Ｐゴシック"/>
              </a:rPr>
              <a:t>Model </a:t>
            </a:r>
            <a:r>
              <a:rPr kumimoji="0" lang="en-US" sz="1400" b="1" i="0" u="none" strike="noStrike" kern="1200" cap="none" spc="0" normalizeH="0" baseline="0" noProof="0" dirty="0" smtClean="0">
                <a:ln>
                  <a:noFill/>
                </a:ln>
                <a:solidFill>
                  <a:srgbClr val="FF0000"/>
                </a:solidFill>
                <a:effectLst/>
                <a:uLnTx/>
                <a:uFillTx/>
                <a:latin typeface="Arial"/>
                <a:ea typeface="ＭＳ Ｐゴシック"/>
              </a:rPr>
              <a:t>Medium Range </a:t>
            </a:r>
            <a:r>
              <a:rPr kumimoji="0" lang="en-US" sz="1400" b="1" i="0" u="none" strike="noStrike" kern="1200" cap="none" spc="0" normalizeH="0" baseline="0" noProof="0" dirty="0" smtClean="0">
                <a:ln>
                  <a:noFill/>
                </a:ln>
                <a:solidFill>
                  <a:srgbClr val="0070C0"/>
                </a:solidFill>
                <a:effectLst/>
                <a:uLnTx/>
                <a:uFillTx/>
                <a:latin typeface="Arial"/>
                <a:ea typeface="ＭＳ Ｐゴシック"/>
              </a:rPr>
              <a:t>forecast</a:t>
            </a:r>
          </a:p>
        </p:txBody>
      </p:sp>
    </p:spTree>
    <p:extLst>
      <p:ext uri="{BB962C8B-B14F-4D97-AF65-F5344CB8AC3E}">
        <p14:creationId xmlns:p14="http://schemas.microsoft.com/office/powerpoint/2010/main" val="3430484685"/>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Buildings Damaged </a:t>
            </a:r>
            <a:br>
              <a:rPr lang="en-US" dirty="0" smtClean="0"/>
            </a:br>
            <a:r>
              <a:rPr lang="en-US" sz="2400" dirty="0" smtClean="0"/>
              <a:t>Data: Texas Division of Emergency Management</a:t>
            </a:r>
            <a:endParaRPr lang="en-US" sz="2400" dirty="0"/>
          </a:p>
        </p:txBody>
      </p:sp>
      <p:grpSp>
        <p:nvGrpSpPr>
          <p:cNvPr id="5" name="Group 4"/>
          <p:cNvGrpSpPr/>
          <p:nvPr/>
        </p:nvGrpSpPr>
        <p:grpSpPr>
          <a:xfrm>
            <a:off x="3391879" y="1416746"/>
            <a:ext cx="4994810" cy="4965745"/>
            <a:chOff x="2027103" y="1225677"/>
            <a:chExt cx="4994810" cy="4965745"/>
          </a:xfrm>
        </p:grpSpPr>
        <p:pic>
          <p:nvPicPr>
            <p:cNvPr id="3" name="Picture 2"/>
            <p:cNvPicPr>
              <a:picLocks noChangeAspect="1"/>
            </p:cNvPicPr>
            <p:nvPr/>
          </p:nvPicPr>
          <p:blipFill>
            <a:blip r:embed="rId2"/>
            <a:stretch>
              <a:fillRect/>
            </a:stretch>
          </p:blipFill>
          <p:spPr>
            <a:xfrm>
              <a:off x="2027103" y="1225677"/>
              <a:ext cx="4875595" cy="4965745"/>
            </a:xfrm>
            <a:prstGeom prst="rect">
              <a:avLst/>
            </a:prstGeom>
            <a:ln w="3175">
              <a:solidFill>
                <a:schemeClr val="bg1">
                  <a:lumMod val="65000"/>
                </a:schemeClr>
              </a:solidFill>
            </a:ln>
          </p:spPr>
        </p:pic>
        <p:sp>
          <p:nvSpPr>
            <p:cNvPr id="4" name="Oval 3"/>
            <p:cNvSpPr/>
            <p:nvPr/>
          </p:nvSpPr>
          <p:spPr>
            <a:xfrm>
              <a:off x="4976097" y="2547074"/>
              <a:ext cx="2045816" cy="199574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grpSp>
      <p:sp>
        <p:nvSpPr>
          <p:cNvPr id="8" name="TextBox 7"/>
          <p:cNvSpPr txBox="1"/>
          <p:nvPr/>
        </p:nvSpPr>
        <p:spPr>
          <a:xfrm>
            <a:off x="685800" y="1553929"/>
            <a:ext cx="914400" cy="914400"/>
          </a:xfrm>
          <a:prstGeom prst="rect">
            <a:avLst/>
          </a:prstGeom>
          <a:noFill/>
          <a:effectLst/>
        </p:spPr>
        <p:txBody>
          <a:bodyPr wrap="none" lIns="0" tIns="0" rIns="0" bIns="0" rtlCol="0">
            <a:noAutofit/>
          </a:bodyPr>
          <a:lstStyle/>
          <a:p>
            <a:pPr marL="0" marR="0" lvl="0" indent="0" algn="l" defTabSz="457200" rtl="0" eaLnBrk="0" fontAlgn="auto" latinLnBrk="0" hangingPunct="0">
              <a:lnSpc>
                <a:spcPts val="24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Arial"/>
                <a:ea typeface="ＭＳ Ｐゴシック"/>
              </a:rPr>
              <a:t>Total = 152,800</a:t>
            </a:r>
          </a:p>
          <a:p>
            <a:pPr marL="0" marR="0" lvl="0" indent="0" algn="l" defTabSz="457200" rtl="0" eaLnBrk="0" fontAlgn="auto" latinLnBrk="0" hangingPunct="0">
              <a:lnSpc>
                <a:spcPts val="24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457200" rtl="0" eaLnBrk="0" fontAlgn="auto" latinLnBrk="0" hangingPunct="0">
              <a:lnSpc>
                <a:spcPts val="24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70C0"/>
                </a:solidFill>
                <a:effectLst/>
                <a:uLnTx/>
                <a:uFillTx/>
                <a:latin typeface="Arial"/>
                <a:ea typeface="ＭＳ Ｐゴシック"/>
              </a:rPr>
              <a:t>NWM Predicted Top 5 Counties</a:t>
            </a:r>
            <a:r>
              <a:rPr kumimoji="0" lang="en-US" sz="2000" b="1" i="0" u="none" strike="noStrike" kern="1200" cap="none" spc="0" normalizeH="0" baseline="0" noProof="0" dirty="0" smtClean="0">
                <a:ln>
                  <a:noFill/>
                </a:ln>
                <a:solidFill>
                  <a:prstClr val="black"/>
                </a:solidFill>
                <a:effectLst/>
                <a:uLnTx/>
                <a:uFillTx/>
                <a:latin typeface="Arial"/>
                <a:ea typeface="ＭＳ Ｐゴシック"/>
              </a:rPr>
              <a:t/>
            </a:r>
            <a:br>
              <a:rPr kumimoji="0" lang="en-US" sz="2000" b="1" i="0" u="none" strike="noStrike" kern="1200" cap="none" spc="0" normalizeH="0" baseline="0" noProof="0" dirty="0" smtClean="0">
                <a:ln>
                  <a:noFill/>
                </a:ln>
                <a:solidFill>
                  <a:prstClr val="black"/>
                </a:solidFill>
                <a:effectLst/>
                <a:uLnTx/>
                <a:uFillTx/>
                <a:latin typeface="Arial"/>
                <a:ea typeface="ＭＳ Ｐゴシック"/>
              </a:rPr>
            </a:br>
            <a:r>
              <a:rPr kumimoji="0" lang="en-US" sz="2000" b="1" i="0" u="none" strike="noStrike" kern="1200" cap="none" spc="0" normalizeH="0" baseline="0" noProof="0" dirty="0" smtClean="0">
                <a:ln>
                  <a:noFill/>
                </a:ln>
                <a:solidFill>
                  <a:prstClr val="black"/>
                </a:solidFill>
                <a:effectLst/>
                <a:uLnTx/>
                <a:uFillTx/>
                <a:latin typeface="Arial"/>
                <a:ea typeface="ＭＳ Ｐゴシック"/>
              </a:rPr>
              <a:t>Harris</a:t>
            </a:r>
          </a:p>
          <a:p>
            <a:pPr marL="0" marR="0" lvl="0" indent="0" algn="l" defTabSz="457200" rtl="0" eaLnBrk="0" fontAlgn="auto" latinLnBrk="0" hangingPunct="0">
              <a:lnSpc>
                <a:spcPts val="24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Arial"/>
                <a:ea typeface="ＭＳ Ｐゴシック"/>
              </a:rPr>
              <a:t>Fort Bend</a:t>
            </a:r>
          </a:p>
          <a:p>
            <a:pPr marL="0" marR="0" lvl="0" indent="0" algn="l" defTabSz="457200" rtl="0" eaLnBrk="0" fontAlgn="auto" latinLnBrk="0" hangingPunct="0">
              <a:lnSpc>
                <a:spcPts val="24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Arial"/>
                <a:ea typeface="ＭＳ Ｐゴシック"/>
              </a:rPr>
              <a:t>Brazoria</a:t>
            </a:r>
          </a:p>
          <a:p>
            <a:pPr marL="0" marR="0" lvl="0" indent="0" algn="l" defTabSz="457200" rtl="0" eaLnBrk="0" fontAlgn="auto" latinLnBrk="0" hangingPunct="0">
              <a:lnSpc>
                <a:spcPts val="24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Arial"/>
                <a:ea typeface="ＭＳ Ｐゴシック"/>
              </a:rPr>
              <a:t>Galveston</a:t>
            </a:r>
            <a:br>
              <a:rPr kumimoji="0" lang="en-US" sz="2000" b="1" i="0" u="none" strike="noStrike" kern="1200" cap="none" spc="0" normalizeH="0" baseline="0" noProof="0" dirty="0" smtClean="0">
                <a:ln>
                  <a:noFill/>
                </a:ln>
                <a:solidFill>
                  <a:prstClr val="black"/>
                </a:solidFill>
                <a:effectLst/>
                <a:uLnTx/>
                <a:uFillTx/>
                <a:latin typeface="Arial"/>
                <a:ea typeface="ＭＳ Ｐゴシック"/>
              </a:rPr>
            </a:br>
            <a:r>
              <a:rPr kumimoji="0" lang="en-US" sz="2000" b="1" i="0" u="none" strike="noStrike" kern="1200" cap="none" spc="0" normalizeH="0" baseline="0" noProof="0" dirty="0" smtClean="0">
                <a:ln>
                  <a:noFill/>
                </a:ln>
                <a:solidFill>
                  <a:prstClr val="black"/>
                </a:solidFill>
                <a:effectLst/>
                <a:uLnTx/>
                <a:uFillTx/>
                <a:latin typeface="Arial"/>
                <a:ea typeface="ＭＳ Ｐゴシック"/>
              </a:rPr>
              <a:t>Montgomery</a:t>
            </a:r>
          </a:p>
          <a:p>
            <a:pPr marL="0" marR="0" lvl="0" indent="0" algn="l" defTabSz="457200" rtl="0" eaLnBrk="0" fontAlgn="auto" latinLnBrk="0" hangingPunct="0">
              <a:lnSpc>
                <a:spcPts val="24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457200" rtl="0" eaLnBrk="0" fontAlgn="auto" latinLnBrk="0" hangingPunct="0">
              <a:lnSpc>
                <a:spcPts val="24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70C0"/>
                </a:solidFill>
                <a:effectLst/>
                <a:uLnTx/>
                <a:uFillTx/>
                <a:latin typeface="Arial"/>
                <a:ea typeface="ＭＳ Ｐゴシック"/>
              </a:rPr>
              <a:t>Actual Top 5 counties</a:t>
            </a:r>
          </a:p>
          <a:p>
            <a:pPr marL="0" marR="0" lvl="0" indent="0" algn="l" defTabSz="457200" rtl="0" eaLnBrk="0" fontAlgn="auto" latinLnBrk="0" hangingPunct="0">
              <a:lnSpc>
                <a:spcPts val="24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Arial"/>
                <a:ea typeface="ＭＳ Ｐゴシック"/>
              </a:rPr>
              <a:t>Harris</a:t>
            </a:r>
            <a:br>
              <a:rPr kumimoji="0" lang="en-US" sz="2000" b="1" i="0" u="none" strike="noStrike" kern="1200" cap="none" spc="0" normalizeH="0" baseline="0" noProof="0" dirty="0" smtClean="0">
                <a:ln>
                  <a:noFill/>
                </a:ln>
                <a:solidFill>
                  <a:prstClr val="black"/>
                </a:solidFill>
                <a:effectLst/>
                <a:uLnTx/>
                <a:uFillTx/>
                <a:latin typeface="Arial"/>
                <a:ea typeface="ＭＳ Ｐゴシック"/>
              </a:rPr>
            </a:br>
            <a:r>
              <a:rPr kumimoji="0" lang="en-US" sz="2000" b="1" i="0" u="none" strike="noStrike" kern="1200" cap="none" spc="0" normalizeH="0" baseline="0" noProof="0" dirty="0" smtClean="0">
                <a:ln>
                  <a:noFill/>
                </a:ln>
                <a:solidFill>
                  <a:prstClr val="black"/>
                </a:solidFill>
                <a:effectLst/>
                <a:uLnTx/>
                <a:uFillTx/>
                <a:latin typeface="Arial"/>
                <a:ea typeface="ＭＳ Ｐゴシック"/>
              </a:rPr>
              <a:t>Orange</a:t>
            </a:r>
            <a:br>
              <a:rPr kumimoji="0" lang="en-US" sz="2000" b="1" i="0" u="none" strike="noStrike" kern="1200" cap="none" spc="0" normalizeH="0" baseline="0" noProof="0" dirty="0" smtClean="0">
                <a:ln>
                  <a:noFill/>
                </a:ln>
                <a:solidFill>
                  <a:prstClr val="black"/>
                </a:solidFill>
                <a:effectLst/>
                <a:uLnTx/>
                <a:uFillTx/>
                <a:latin typeface="Arial"/>
                <a:ea typeface="ＭＳ Ｐゴシック"/>
              </a:rPr>
            </a:br>
            <a:r>
              <a:rPr kumimoji="0" lang="en-US" sz="2000" b="1" i="0" u="none" strike="noStrike" kern="1200" cap="none" spc="0" normalizeH="0" baseline="0" noProof="0" dirty="0" smtClean="0">
                <a:ln>
                  <a:noFill/>
                </a:ln>
                <a:solidFill>
                  <a:prstClr val="black"/>
                </a:solidFill>
                <a:effectLst/>
                <a:uLnTx/>
                <a:uFillTx/>
                <a:latin typeface="Arial"/>
                <a:ea typeface="ＭＳ Ｐゴシック"/>
              </a:rPr>
              <a:t>Fort Bend</a:t>
            </a:r>
            <a:br>
              <a:rPr kumimoji="0" lang="en-US" sz="2000" b="1" i="0" u="none" strike="noStrike" kern="1200" cap="none" spc="0" normalizeH="0" baseline="0" noProof="0" dirty="0" smtClean="0">
                <a:ln>
                  <a:noFill/>
                </a:ln>
                <a:solidFill>
                  <a:prstClr val="black"/>
                </a:solidFill>
                <a:effectLst/>
                <a:uLnTx/>
                <a:uFillTx/>
                <a:latin typeface="Arial"/>
                <a:ea typeface="ＭＳ Ｐゴシック"/>
              </a:rPr>
            </a:br>
            <a:r>
              <a:rPr kumimoji="0" lang="en-US" sz="2000" b="1" i="0" u="none" strike="noStrike" kern="1200" cap="none" spc="0" normalizeH="0" baseline="0" noProof="0" dirty="0" smtClean="0">
                <a:ln>
                  <a:noFill/>
                </a:ln>
                <a:solidFill>
                  <a:prstClr val="black"/>
                </a:solidFill>
                <a:effectLst/>
                <a:uLnTx/>
                <a:uFillTx/>
                <a:latin typeface="Arial"/>
                <a:ea typeface="ＭＳ Ｐゴシック"/>
              </a:rPr>
              <a:t>Montgomery</a:t>
            </a:r>
            <a:br>
              <a:rPr kumimoji="0" lang="en-US" sz="2000" b="1" i="0" u="none" strike="noStrike" kern="1200" cap="none" spc="0" normalizeH="0" baseline="0" noProof="0" dirty="0" smtClean="0">
                <a:ln>
                  <a:noFill/>
                </a:ln>
                <a:solidFill>
                  <a:prstClr val="black"/>
                </a:solidFill>
                <a:effectLst/>
                <a:uLnTx/>
                <a:uFillTx/>
                <a:latin typeface="Arial"/>
                <a:ea typeface="ＭＳ Ｐゴシック"/>
              </a:rPr>
            </a:br>
            <a:r>
              <a:rPr kumimoji="0" lang="en-US" sz="2000" b="1" i="0" u="none" strike="noStrike" kern="1200" cap="none" spc="0" normalizeH="0" baseline="0" noProof="0" dirty="0" smtClean="0">
                <a:ln>
                  <a:noFill/>
                </a:ln>
                <a:solidFill>
                  <a:prstClr val="black"/>
                </a:solidFill>
                <a:effectLst/>
                <a:uLnTx/>
                <a:uFillTx/>
                <a:latin typeface="Arial"/>
                <a:ea typeface="ＭＳ Ｐゴシック"/>
              </a:rPr>
              <a:t>Jefferson</a:t>
            </a:r>
          </a:p>
          <a:p>
            <a:pPr marL="0" marR="0" lvl="0" indent="0" algn="l" defTabSz="4572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smtClean="0">
              <a:ln>
                <a:noFill/>
              </a:ln>
              <a:solidFill>
                <a:prstClr val="black"/>
              </a:solidFill>
              <a:effectLst/>
              <a:uLnTx/>
              <a:uFillTx/>
              <a:latin typeface="Arial"/>
              <a:ea typeface="ＭＳ Ｐゴシック"/>
            </a:endParaRPr>
          </a:p>
          <a:p>
            <a:pPr marL="0" marR="0" lvl="0" indent="0" algn="l" defTabSz="4572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smtClean="0">
              <a:ln>
                <a:noFill/>
              </a:ln>
              <a:solidFill>
                <a:prstClr val="black"/>
              </a:solidFill>
              <a:effectLst/>
              <a:uLnTx/>
              <a:uFillTx/>
              <a:latin typeface="Arial"/>
              <a:ea typeface="ＭＳ Ｐゴシック"/>
            </a:endParaRPr>
          </a:p>
          <a:p>
            <a:pPr marL="0" marR="0" lvl="0" indent="0" algn="l" defTabSz="4572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4572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smtClean="0">
              <a:ln>
                <a:noFill/>
              </a:ln>
              <a:solidFill>
                <a:prstClr val="black"/>
              </a:solidFill>
              <a:effectLst/>
              <a:uLnTx/>
              <a:uFillTx/>
              <a:latin typeface="Arial"/>
              <a:ea typeface="ＭＳ Ｐゴシック"/>
            </a:endParaRPr>
          </a:p>
        </p:txBody>
      </p:sp>
    </p:spTree>
    <p:extLst>
      <p:ext uri="{BB962C8B-B14F-4D97-AF65-F5344CB8AC3E}">
        <p14:creationId xmlns:p14="http://schemas.microsoft.com/office/powerpoint/2010/main" val="399728185"/>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91473" y="1384332"/>
            <a:ext cx="3734399" cy="3691337"/>
          </a:xfrm>
          <a:prstGeom prst="rect">
            <a:avLst/>
          </a:prstGeom>
          <a:ln w="3175">
            <a:solidFill>
              <a:schemeClr val="bg1">
                <a:lumMod val="65000"/>
              </a:schemeClr>
            </a:solidFill>
          </a:ln>
        </p:spPr>
      </p:pic>
      <p:sp>
        <p:nvSpPr>
          <p:cNvPr id="4" name="Oval 3"/>
          <p:cNvSpPr/>
          <p:nvPr/>
        </p:nvSpPr>
        <p:spPr>
          <a:xfrm>
            <a:off x="2750217" y="2366606"/>
            <a:ext cx="1566966" cy="148355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9" name="TextBox 8"/>
          <p:cNvSpPr txBox="1"/>
          <p:nvPr/>
        </p:nvSpPr>
        <p:spPr>
          <a:xfrm>
            <a:off x="3668672" y="1460112"/>
            <a:ext cx="914400" cy="914400"/>
          </a:xfrm>
          <a:prstGeom prst="rect">
            <a:avLst/>
          </a:prstGeom>
          <a:noFill/>
          <a:effectLst/>
        </p:spPr>
        <p:txBody>
          <a:bodyPr wrap="none" lIns="0" tIns="0" rIns="0" bIns="0" rtlCol="0">
            <a:noAutofit/>
          </a:bodyPr>
          <a:lstStyle/>
          <a:p>
            <a:pPr marL="0" marR="0" lvl="0" indent="0" algn="ctr" defTabSz="4572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smtClean="0">
              <a:ln>
                <a:noFill/>
              </a:ln>
              <a:solidFill>
                <a:srgbClr val="0070C0"/>
              </a:solidFill>
              <a:effectLst/>
              <a:uLnTx/>
              <a:uFillTx/>
              <a:latin typeface="Arial"/>
              <a:ea typeface="ＭＳ Ｐゴシック"/>
            </a:endParaRPr>
          </a:p>
        </p:txBody>
      </p:sp>
      <p:pic>
        <p:nvPicPr>
          <p:cNvPr id="13" name="Picture 12"/>
          <p:cNvPicPr>
            <a:picLocks noChangeAspect="1"/>
          </p:cNvPicPr>
          <p:nvPr/>
        </p:nvPicPr>
        <p:blipFill>
          <a:blip r:embed="rId3"/>
          <a:stretch>
            <a:fillRect/>
          </a:stretch>
        </p:blipFill>
        <p:spPr>
          <a:xfrm>
            <a:off x="4384079" y="1400948"/>
            <a:ext cx="4594710" cy="2868521"/>
          </a:xfrm>
          <a:prstGeom prst="rect">
            <a:avLst/>
          </a:prstGeom>
        </p:spPr>
      </p:pic>
      <p:sp>
        <p:nvSpPr>
          <p:cNvPr id="7" name="Title 6"/>
          <p:cNvSpPr>
            <a:spLocks noGrp="1"/>
          </p:cNvSpPr>
          <p:nvPr>
            <p:ph type="title"/>
          </p:nvPr>
        </p:nvSpPr>
        <p:spPr>
          <a:xfrm>
            <a:off x="122154" y="457200"/>
            <a:ext cx="9021846" cy="595916"/>
          </a:xfrm>
        </p:spPr>
        <p:txBody>
          <a:bodyPr/>
          <a:lstStyle/>
          <a:p>
            <a:pPr algn="ctr" eaLnBrk="0" hangingPunct="0">
              <a:lnSpc>
                <a:spcPts val="2400"/>
              </a:lnSpc>
            </a:pPr>
            <a:r>
              <a:rPr lang="en-US" sz="2400" dirty="0" smtClean="0">
                <a:solidFill>
                  <a:srgbClr val="0070C0"/>
                </a:solidFill>
              </a:rPr>
              <a:t>Texas Flood Response System correctly located the </a:t>
            </a:r>
            <a:br>
              <a:rPr lang="en-US" sz="2400" dirty="0" smtClean="0">
                <a:solidFill>
                  <a:srgbClr val="0070C0"/>
                </a:solidFill>
              </a:rPr>
            </a:br>
            <a:r>
              <a:rPr lang="en-US" sz="2400" dirty="0" smtClean="0">
                <a:solidFill>
                  <a:srgbClr val="0070C0"/>
                </a:solidFill>
              </a:rPr>
              <a:t>major damage zone before the hurricane reached the coast</a:t>
            </a:r>
            <a:r>
              <a:rPr lang="en-US" sz="2000" dirty="0">
                <a:solidFill>
                  <a:srgbClr val="0070C0"/>
                </a:solidFill>
              </a:rPr>
              <a:t/>
            </a:r>
            <a:br>
              <a:rPr lang="en-US" sz="2000" dirty="0">
                <a:solidFill>
                  <a:srgbClr val="0070C0"/>
                </a:solidFill>
              </a:rPr>
            </a:br>
            <a:endParaRPr lang="en-US" dirty="0"/>
          </a:p>
        </p:txBody>
      </p:sp>
      <p:pic>
        <p:nvPicPr>
          <p:cNvPr id="2" name="Picture 1"/>
          <p:cNvPicPr>
            <a:picLocks noChangeAspect="1"/>
          </p:cNvPicPr>
          <p:nvPr/>
        </p:nvPicPr>
        <p:blipFill>
          <a:blip r:embed="rId4"/>
          <a:stretch>
            <a:fillRect/>
          </a:stretch>
        </p:blipFill>
        <p:spPr>
          <a:xfrm>
            <a:off x="5243101" y="4037662"/>
            <a:ext cx="3419475" cy="2752725"/>
          </a:xfrm>
          <a:prstGeom prst="rect">
            <a:avLst/>
          </a:prstGeom>
          <a:ln w="3175">
            <a:solidFill>
              <a:schemeClr val="bg1">
                <a:lumMod val="65000"/>
              </a:schemeClr>
            </a:solidFill>
          </a:ln>
        </p:spPr>
      </p:pic>
      <p:sp>
        <p:nvSpPr>
          <p:cNvPr id="17" name="Oval 16"/>
          <p:cNvSpPr/>
          <p:nvPr/>
        </p:nvSpPr>
        <p:spPr>
          <a:xfrm>
            <a:off x="7570030" y="2206273"/>
            <a:ext cx="1408759" cy="134159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6" name="TextBox 5"/>
          <p:cNvSpPr txBox="1"/>
          <p:nvPr/>
        </p:nvSpPr>
        <p:spPr>
          <a:xfrm>
            <a:off x="1794488" y="1117188"/>
            <a:ext cx="914400" cy="914400"/>
          </a:xfrm>
          <a:prstGeom prst="rect">
            <a:avLst/>
          </a:prstGeom>
          <a:noFill/>
          <a:effectLst/>
        </p:spPr>
        <p:txBody>
          <a:bodyPr wrap="none" lIns="0" tIns="0" rIns="0" bIns="0" rtlCol="0">
            <a:noAutofit/>
          </a:bodyPr>
          <a:lstStyle/>
          <a:p>
            <a:pPr marL="0" marR="0" lvl="0" indent="0" algn="l" defTabSz="4572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ED982D"/>
                </a:solidFill>
                <a:effectLst/>
                <a:uLnTx/>
                <a:uFillTx/>
                <a:latin typeface="Arial"/>
                <a:ea typeface="ＭＳ Ｐゴシック"/>
              </a:rPr>
              <a:t>Actual Damage</a:t>
            </a:r>
          </a:p>
        </p:txBody>
      </p:sp>
      <p:sp>
        <p:nvSpPr>
          <p:cNvPr id="18" name="TextBox 17"/>
          <p:cNvSpPr txBox="1"/>
          <p:nvPr/>
        </p:nvSpPr>
        <p:spPr>
          <a:xfrm>
            <a:off x="5970920" y="1156876"/>
            <a:ext cx="914400" cy="914400"/>
          </a:xfrm>
          <a:prstGeom prst="rect">
            <a:avLst/>
          </a:prstGeom>
          <a:noFill/>
          <a:effectLst/>
        </p:spPr>
        <p:txBody>
          <a:bodyPr wrap="none" lIns="0" tIns="0" rIns="0" bIns="0" rtlCol="0">
            <a:noAutofit/>
          </a:bodyPr>
          <a:lstStyle/>
          <a:p>
            <a:pPr marL="0" marR="0" lvl="0" indent="0" algn="l" defTabSz="4572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70C0"/>
                </a:solidFill>
                <a:effectLst/>
                <a:uLnTx/>
                <a:uFillTx/>
                <a:latin typeface="Arial"/>
                <a:ea typeface="ＭＳ Ｐゴシック"/>
              </a:rPr>
              <a:t>Forecast Damage</a:t>
            </a:r>
          </a:p>
        </p:txBody>
      </p:sp>
      <p:pic>
        <p:nvPicPr>
          <p:cNvPr id="14" name="Picture 13"/>
          <p:cNvPicPr>
            <a:picLocks noChangeAspect="1"/>
          </p:cNvPicPr>
          <p:nvPr/>
        </p:nvPicPr>
        <p:blipFill>
          <a:blip r:embed="rId5"/>
          <a:stretch>
            <a:fillRect/>
          </a:stretch>
        </p:blipFill>
        <p:spPr>
          <a:xfrm>
            <a:off x="3560894" y="4310218"/>
            <a:ext cx="1547070" cy="1362633"/>
          </a:xfrm>
          <a:prstGeom prst="rect">
            <a:avLst/>
          </a:prstGeom>
        </p:spPr>
      </p:pic>
      <p:cxnSp>
        <p:nvCxnSpPr>
          <p:cNvPr id="12" name="Straight Arrow Connector 11"/>
          <p:cNvCxnSpPr/>
          <p:nvPr/>
        </p:nvCxnSpPr>
        <p:spPr bwMode="auto">
          <a:xfrm flipH="1" flipV="1">
            <a:off x="2731936" y="4242787"/>
            <a:ext cx="1421423" cy="990225"/>
          </a:xfrm>
          <a:prstGeom prst="straightConnector1">
            <a:avLst/>
          </a:prstGeom>
          <a:noFill/>
          <a:ln w="38100" cap="flat" cmpd="sng" algn="ctr">
            <a:solidFill>
              <a:srgbClr val="0070C0"/>
            </a:solidFill>
            <a:prstDash val="solid"/>
            <a:round/>
            <a:headEnd type="none" w="med" len="med"/>
            <a:tailEnd type="triangle"/>
          </a:ln>
          <a:effectLst/>
        </p:spPr>
      </p:cxnSp>
    </p:spTree>
    <p:extLst>
      <p:ext uri="{BB962C8B-B14F-4D97-AF65-F5344CB8AC3E}">
        <p14:creationId xmlns:p14="http://schemas.microsoft.com/office/powerpoint/2010/main" val="2453081208"/>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8334632" cy="484632"/>
          </a:xfrm>
        </p:spPr>
        <p:txBody>
          <a:bodyPr/>
          <a:lstStyle/>
          <a:p>
            <a:r>
              <a:rPr lang="en-US" dirty="0" smtClean="0"/>
              <a:t>27,000 Texas bridges on 15,700 stream reaches forecast by the National Water Model</a:t>
            </a:r>
            <a:endParaRPr lang="en-US" dirty="0"/>
          </a:p>
        </p:txBody>
      </p:sp>
      <p:pic>
        <p:nvPicPr>
          <p:cNvPr id="3" name="Picture 2"/>
          <p:cNvPicPr/>
          <p:nvPr/>
        </p:nvPicPr>
        <p:blipFill>
          <a:blip r:embed="rId2"/>
          <a:stretch>
            <a:fillRect/>
          </a:stretch>
        </p:blipFill>
        <p:spPr>
          <a:xfrm>
            <a:off x="1729946" y="1544594"/>
            <a:ext cx="5857102" cy="4917989"/>
          </a:xfrm>
          <a:prstGeom prst="rect">
            <a:avLst/>
          </a:prstGeom>
          <a:ln w="3175">
            <a:solidFill>
              <a:schemeClr val="bg1">
                <a:lumMod val="75000"/>
              </a:schemeClr>
            </a:solidFill>
          </a:ln>
        </p:spPr>
      </p:pic>
      <p:sp>
        <p:nvSpPr>
          <p:cNvPr id="4" name="TextBox 3"/>
          <p:cNvSpPr txBox="1"/>
          <p:nvPr/>
        </p:nvSpPr>
        <p:spPr>
          <a:xfrm>
            <a:off x="427245" y="5366582"/>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Arial"/>
                <a:ea typeface="ＭＳ Ｐゴシック"/>
                <a:cs typeface="+mn-cs"/>
              </a:rPr>
              <a:t>Flood forecasting system </a:t>
            </a: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Arial"/>
                <a:ea typeface="ＭＳ Ｐゴシック"/>
                <a:cs typeface="+mn-cs"/>
              </a:rPr>
              <a:t>for Texas Bridges</a:t>
            </a:r>
          </a:p>
        </p:txBody>
      </p:sp>
    </p:spTree>
    <p:extLst>
      <p:ext uri="{BB962C8B-B14F-4D97-AF65-F5344CB8AC3E}">
        <p14:creationId xmlns:p14="http://schemas.microsoft.com/office/powerpoint/2010/main" val="1527501281"/>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Radar Measurement Technologies</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011" y="1331824"/>
            <a:ext cx="4229100"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09568" y="5487925"/>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ＭＳ Ｐゴシック"/>
              </a:rPr>
              <a:t>Densified forecasting requires densified measurement</a:t>
            </a: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a:ea typeface="ＭＳ Ｐゴシック"/>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4861" y="1331824"/>
            <a:ext cx="3638550" cy="271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314748" y="4771390"/>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Measures water </a:t>
            </a:r>
            <a:r>
              <a:rPr kumimoji="0" lang="en-US" sz="1400" b="1" i="0" u="none" strike="noStrike" kern="1200" cap="none" spc="0" normalizeH="0" baseline="0" noProof="0" dirty="0" smtClean="0">
                <a:ln>
                  <a:noFill/>
                </a:ln>
                <a:solidFill>
                  <a:prstClr val="black"/>
                </a:solidFill>
                <a:effectLst/>
                <a:uLnTx/>
                <a:uFillTx/>
                <a:latin typeface="Arial"/>
                <a:ea typeface="ＭＳ Ｐゴシック"/>
              </a:rPr>
              <a:t>level</a:t>
            </a:r>
            <a:endParaRPr kumimoji="0" lang="en-US" sz="1400" b="1" i="0" u="none" strike="noStrike" kern="1200" cap="none" spc="0" normalizeH="0" baseline="0" noProof="0" dirty="0">
              <a:ln>
                <a:noFill/>
              </a:ln>
              <a:solidFill>
                <a:prstClr val="black"/>
              </a:solidFill>
              <a:effectLst/>
              <a:uLnTx/>
              <a:uFillTx/>
              <a:latin typeface="Arial"/>
              <a:ea typeface="ＭＳ Ｐゴシック"/>
            </a:endParaRPr>
          </a:p>
        </p:txBody>
      </p:sp>
      <p:sp>
        <p:nvSpPr>
          <p:cNvPr id="7" name="TextBox 6"/>
          <p:cNvSpPr txBox="1"/>
          <p:nvPr/>
        </p:nvSpPr>
        <p:spPr>
          <a:xfrm>
            <a:off x="5520091" y="4208374"/>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Measures surface </a:t>
            </a:r>
            <a:r>
              <a:rPr kumimoji="0" lang="en-US" sz="1400" b="1" i="0" u="none" strike="noStrike" kern="1200" cap="none" spc="0" normalizeH="0" baseline="0" noProof="0" dirty="0" smtClean="0">
                <a:ln>
                  <a:noFill/>
                </a:ln>
                <a:solidFill>
                  <a:prstClr val="black"/>
                </a:solidFill>
                <a:effectLst/>
                <a:uLnTx/>
                <a:uFillTx/>
                <a:latin typeface="Arial"/>
                <a:ea typeface="ＭＳ Ｐゴシック"/>
              </a:rPr>
              <a:t>velocity</a:t>
            </a:r>
            <a:endParaRPr kumimoji="0" lang="en-US" sz="1400" b="1" i="0" u="none" strike="noStrike" kern="1200" cap="none" spc="0" normalizeH="0" baseline="0" noProof="0" dirty="0">
              <a:ln>
                <a:noFill/>
              </a:ln>
              <a:solidFill>
                <a:prstClr val="black"/>
              </a:solidFill>
              <a:effectLst/>
              <a:uLnTx/>
              <a:uFillTx/>
              <a:latin typeface="Arial"/>
              <a:ea typeface="ＭＳ Ｐゴシック"/>
            </a:endParaRPr>
          </a:p>
        </p:txBody>
      </p:sp>
    </p:spTree>
    <p:extLst>
      <p:ext uri="{BB962C8B-B14F-4D97-AF65-F5344CB8AC3E}">
        <p14:creationId xmlns:p14="http://schemas.microsoft.com/office/powerpoint/2010/main" val="4199051672"/>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119" y="451892"/>
            <a:ext cx="8037786" cy="484632"/>
          </a:xfrm>
        </p:spPr>
        <p:txBody>
          <a:bodyPr/>
          <a:lstStyle/>
          <a:p>
            <a:r>
              <a:rPr lang="en-US" dirty="0" smtClean="0"/>
              <a:t>Radar Measurement of Discharge using RQ-30</a:t>
            </a:r>
            <a:endParaRPr lang="en-US" dirty="0"/>
          </a:p>
        </p:txBody>
      </p:sp>
      <p:pic>
        <p:nvPicPr>
          <p:cNvPr id="3" name="Picture 2" descr="C:\Users\mables\Desktop\radar.png"/>
          <p:cNvPicPr/>
          <p:nvPr/>
        </p:nvPicPr>
        <p:blipFill>
          <a:blip r:embed="rId2">
            <a:extLst>
              <a:ext uri="{28A0092B-C50C-407E-A947-70E740481C1C}">
                <a14:useLocalDpi xmlns:a14="http://schemas.microsoft.com/office/drawing/2010/main" val="0"/>
              </a:ext>
            </a:extLst>
          </a:blip>
          <a:srcRect/>
          <a:stretch>
            <a:fillRect/>
          </a:stretch>
        </p:blipFill>
        <p:spPr bwMode="auto">
          <a:xfrm>
            <a:off x="2528415" y="1575026"/>
            <a:ext cx="5486400" cy="5003800"/>
          </a:xfrm>
          <a:prstGeom prst="rect">
            <a:avLst/>
          </a:prstGeom>
          <a:noFill/>
          <a:ln>
            <a:noFill/>
          </a:ln>
        </p:spPr>
      </p:pic>
      <p:sp>
        <p:nvSpPr>
          <p:cNvPr id="4" name="TextBox 3"/>
          <p:cNvSpPr txBox="1"/>
          <p:nvPr/>
        </p:nvSpPr>
        <p:spPr>
          <a:xfrm>
            <a:off x="685800" y="1165123"/>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Arial"/>
                <a:ea typeface="ＭＳ Ｐゴシック"/>
              </a:rPr>
              <a:t>Combine with Acoustic Doppler Current Profiler </a:t>
            </a: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Arial"/>
                <a:ea typeface="ＭＳ Ｐゴシック"/>
              </a:rPr>
              <a:t>velocity profile</a:t>
            </a: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Arial"/>
                <a:ea typeface="ＭＳ Ｐゴシック"/>
              </a:rPr>
              <a:t>to get discharge</a:t>
            </a:r>
          </a:p>
        </p:txBody>
      </p:sp>
      <p:sp>
        <p:nvSpPr>
          <p:cNvPr id="5" name="TextBox 4"/>
          <p:cNvSpPr txBox="1"/>
          <p:nvPr/>
        </p:nvSpPr>
        <p:spPr>
          <a:xfrm>
            <a:off x="692708" y="2620805"/>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Arial"/>
                <a:ea typeface="ＭＳ Ｐゴシック"/>
              </a:rPr>
              <a:t>Measure velocity at one </a:t>
            </a: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Arial"/>
                <a:ea typeface="ＭＳ Ｐゴシック"/>
              </a:rPr>
              <a:t>point on water surface</a:t>
            </a:r>
          </a:p>
        </p:txBody>
      </p:sp>
      <p:pic>
        <p:nvPicPr>
          <p:cNvPr id="6" name="Picture 5"/>
          <p:cNvPicPr>
            <a:picLocks noChangeAspect="1"/>
          </p:cNvPicPr>
          <p:nvPr/>
        </p:nvPicPr>
        <p:blipFill>
          <a:blip r:embed="rId3"/>
          <a:stretch>
            <a:fillRect/>
          </a:stretch>
        </p:blipFill>
        <p:spPr>
          <a:xfrm>
            <a:off x="273598" y="3763804"/>
            <a:ext cx="2180240" cy="1551325"/>
          </a:xfrm>
          <a:prstGeom prst="rect">
            <a:avLst/>
          </a:prstGeom>
        </p:spPr>
      </p:pic>
    </p:spTree>
    <p:extLst>
      <p:ext uri="{BB962C8B-B14F-4D97-AF65-F5344CB8AC3E}">
        <p14:creationId xmlns:p14="http://schemas.microsoft.com/office/powerpoint/2010/main" val="1260598373"/>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44"/>
          <p:cNvSpPr>
            <a:spLocks noGrp="1"/>
          </p:cNvSpPr>
          <p:nvPr>
            <p:ph type="title"/>
          </p:nvPr>
        </p:nvSpPr>
        <p:spPr/>
        <p:txBody>
          <a:bodyPr>
            <a:noAutofit/>
          </a:bodyPr>
          <a:lstStyle/>
          <a:p>
            <a:r>
              <a:rPr lang="en-US" b="1" dirty="0" smtClean="0">
                <a:solidFill>
                  <a:schemeClr val="accent2"/>
                </a:solidFill>
                <a:latin typeface="Tw Cen MT (Headings)"/>
              </a:rPr>
              <a:t/>
            </a:r>
            <a:br>
              <a:rPr lang="en-US" b="1" dirty="0" smtClean="0">
                <a:solidFill>
                  <a:schemeClr val="accent2"/>
                </a:solidFill>
                <a:latin typeface="Tw Cen MT (Headings)"/>
              </a:rPr>
            </a:br>
            <a:r>
              <a:rPr lang="en-US" b="1" dirty="0" smtClean="0">
                <a:solidFill>
                  <a:schemeClr val="accent2"/>
                </a:solidFill>
              </a:rPr>
              <a:t/>
            </a:r>
            <a:br>
              <a:rPr lang="en-US" b="1" dirty="0" smtClean="0">
                <a:solidFill>
                  <a:schemeClr val="accent2"/>
                </a:solidFill>
              </a:rPr>
            </a:br>
            <a:endParaRPr lang="en-US" b="1" dirty="0" smtClean="0">
              <a:solidFill>
                <a:schemeClr val="accent2"/>
              </a:solidFill>
            </a:endParaRPr>
          </a:p>
        </p:txBody>
      </p:sp>
      <p:pic>
        <p:nvPicPr>
          <p:cNvPr id="6" name="Picture 5"/>
          <p:cNvPicPr>
            <a:picLocks noChangeAspect="1"/>
          </p:cNvPicPr>
          <p:nvPr/>
        </p:nvPicPr>
        <p:blipFill>
          <a:blip r:embed="rId2" cstate="print"/>
          <a:stretch>
            <a:fillRect/>
          </a:stretch>
        </p:blipFill>
        <p:spPr>
          <a:xfrm>
            <a:off x="228600" y="137886"/>
            <a:ext cx="1752600" cy="377406"/>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b="28832"/>
          <a:stretch>
            <a:fillRect/>
          </a:stretch>
        </p:blipFill>
        <p:spPr>
          <a:xfrm>
            <a:off x="7467600" y="123372"/>
            <a:ext cx="1410587" cy="457200"/>
          </a:xfrm>
          <a:prstGeom prst="rect">
            <a:avLst/>
          </a:prstGeom>
        </p:spPr>
      </p:pic>
      <p:sp>
        <p:nvSpPr>
          <p:cNvPr id="32" name="Title 1"/>
          <p:cNvSpPr txBox="1">
            <a:spLocks/>
          </p:cNvSpPr>
          <p:nvPr/>
        </p:nvSpPr>
        <p:spPr>
          <a:xfrm>
            <a:off x="136022" y="262070"/>
            <a:ext cx="8153400" cy="990600"/>
          </a:xfrm>
          <a:prstGeom prst="rect">
            <a:avLst/>
          </a:prstGeom>
        </p:spPr>
        <p:txBody>
          <a:bodyPr vert="horz"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rgbClr val="DD8047"/>
                </a:solidFill>
                <a:effectLst/>
                <a:uLnTx/>
                <a:uFillTx/>
                <a:latin typeface="Calibri" pitchFamily="34" charset="0"/>
                <a:ea typeface="ＭＳ Ｐゴシック"/>
                <a:cs typeface="+mn-cs"/>
              </a:rPr>
              <a:t>Densified Measurements</a:t>
            </a:r>
            <a:endParaRPr kumimoji="0" lang="en-US" sz="4000" b="1" i="0" u="none" strike="noStrike" kern="1200" cap="none" spc="0" normalizeH="0" baseline="0" noProof="0" dirty="0">
              <a:ln>
                <a:noFill/>
              </a:ln>
              <a:solidFill>
                <a:srgbClr val="DD8047"/>
              </a:solidFill>
              <a:effectLst/>
              <a:uLnTx/>
              <a:uFillTx/>
              <a:latin typeface="Calibri" pitchFamily="34" charset="0"/>
              <a:ea typeface="ＭＳ Ｐゴシック"/>
              <a:cs typeface="+mn-cs"/>
            </a:endParaRPr>
          </a:p>
        </p:txBody>
      </p:sp>
      <p:pic>
        <p:nvPicPr>
          <p:cNvPr id="36" name="Picture 35"/>
          <p:cNvPicPr>
            <a:picLocks noChangeAspect="1"/>
          </p:cNvPicPr>
          <p:nvPr/>
        </p:nvPicPr>
        <p:blipFill rotWithShape="1">
          <a:blip r:embed="rId4" cstate="print">
            <a:extLst>
              <a:ext uri="{28A0092B-C50C-407E-A947-70E740481C1C}">
                <a14:useLocalDpi xmlns:a14="http://schemas.microsoft.com/office/drawing/2010/main" val="0"/>
              </a:ext>
            </a:extLst>
          </a:blip>
          <a:srcRect t="19400" r="6743" b="30213"/>
          <a:stretch/>
        </p:blipFill>
        <p:spPr>
          <a:xfrm>
            <a:off x="685800" y="1066800"/>
            <a:ext cx="7772400" cy="2362200"/>
          </a:xfrm>
          <a:prstGeom prst="rect">
            <a:avLst/>
          </a:prstGeom>
        </p:spPr>
      </p:pic>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rcRect t="13636"/>
          <a:stretch>
            <a:fillRect/>
          </a:stretch>
        </p:blipFill>
        <p:spPr>
          <a:xfrm>
            <a:off x="211667" y="3200400"/>
            <a:ext cx="5960533" cy="2895600"/>
          </a:xfrm>
          <a:prstGeom prst="rect">
            <a:avLst/>
          </a:prstGeom>
        </p:spPr>
      </p:pic>
      <p:pic>
        <p:nvPicPr>
          <p:cNvPr id="1027" name="Picture 3"/>
          <p:cNvPicPr>
            <a:picLocks noChangeAspect="1" noChangeArrowheads="1"/>
          </p:cNvPicPr>
          <p:nvPr/>
        </p:nvPicPr>
        <p:blipFill>
          <a:blip r:embed="rId6" cstate="print"/>
          <a:srcRect t="22412" b="16809"/>
          <a:stretch>
            <a:fillRect/>
          </a:stretch>
        </p:blipFill>
        <p:spPr bwMode="auto">
          <a:xfrm>
            <a:off x="5638800" y="3323075"/>
            <a:ext cx="3063258" cy="3306325"/>
          </a:xfrm>
          <a:prstGeom prst="rect">
            <a:avLst/>
          </a:prstGeom>
          <a:noFill/>
          <a:ln w="9525">
            <a:noFill/>
            <a:miter lim="800000"/>
            <a:headEnd/>
            <a:tailEnd/>
          </a:ln>
          <a:effectLst/>
        </p:spPr>
      </p:pic>
      <p:sp>
        <p:nvSpPr>
          <p:cNvPr id="37" name="Rectangle 36"/>
          <p:cNvSpPr/>
          <p:nvPr/>
        </p:nvSpPr>
        <p:spPr>
          <a:xfrm>
            <a:off x="6705600" y="1066800"/>
            <a:ext cx="1752600" cy="40011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Calibri" pitchFamily="34" charset="0"/>
                <a:ea typeface="ＭＳ Ｐゴシック"/>
                <a:cs typeface="+mn-cs"/>
              </a:rPr>
              <a:t>ADCP</a:t>
            </a:r>
            <a:endParaRPr kumimoji="0" lang="en-US" sz="2000" b="1" i="0" u="none" strike="noStrike" kern="1200" cap="none" spc="0" normalizeH="0" baseline="0" noProof="0" dirty="0">
              <a:ln>
                <a:noFill/>
              </a:ln>
              <a:solidFill>
                <a:prstClr val="white"/>
              </a:solidFill>
              <a:effectLst/>
              <a:uLnTx/>
              <a:uFillTx/>
              <a:latin typeface="Calibri" pitchFamily="34" charset="0"/>
              <a:ea typeface="ＭＳ Ｐゴシック"/>
              <a:cs typeface="+mn-cs"/>
            </a:endParaRPr>
          </a:p>
        </p:txBody>
      </p:sp>
      <p:sp>
        <p:nvSpPr>
          <p:cNvPr id="38" name="Rectangle 37"/>
          <p:cNvSpPr/>
          <p:nvPr/>
        </p:nvSpPr>
        <p:spPr>
          <a:xfrm>
            <a:off x="2590800" y="3181290"/>
            <a:ext cx="3352800" cy="40011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Calibri" pitchFamily="34" charset="0"/>
                <a:ea typeface="ＭＳ Ｐゴシック"/>
                <a:cs typeface="+mn-cs"/>
              </a:rPr>
              <a:t>Humminbird</a:t>
            </a:r>
            <a:r>
              <a:rPr kumimoji="0" lang="en-US" sz="2000" b="1" i="0" u="none" strike="noStrike" kern="1200" cap="none" spc="0" normalizeH="0" baseline="0" noProof="0" dirty="0" smtClean="0">
                <a:ln>
                  <a:noFill/>
                </a:ln>
                <a:solidFill>
                  <a:prstClr val="white"/>
                </a:solidFill>
                <a:effectLst/>
                <a:uLnTx/>
                <a:uFillTx/>
                <a:latin typeface="Calibri" pitchFamily="34" charset="0"/>
                <a:ea typeface="ＭＳ Ｐゴシック"/>
                <a:cs typeface="+mn-cs"/>
              </a:rPr>
              <a:t> Helix Radar</a:t>
            </a:r>
            <a:endParaRPr kumimoji="0" lang="en-US" sz="2000" b="1" i="0" u="none" strike="noStrike" kern="1200" cap="none" spc="0" normalizeH="0" baseline="0" noProof="0" dirty="0">
              <a:ln>
                <a:noFill/>
              </a:ln>
              <a:solidFill>
                <a:prstClr val="white"/>
              </a:solidFill>
              <a:effectLst/>
              <a:uLnTx/>
              <a:uFillTx/>
              <a:latin typeface="Calibri" pitchFamily="34" charset="0"/>
              <a:ea typeface="ＭＳ Ｐゴシック"/>
              <a:cs typeface="+mn-cs"/>
            </a:endParaRPr>
          </a:p>
        </p:txBody>
      </p:sp>
      <p:sp>
        <p:nvSpPr>
          <p:cNvPr id="39" name="Rectangle 38"/>
          <p:cNvSpPr/>
          <p:nvPr/>
        </p:nvSpPr>
        <p:spPr>
          <a:xfrm>
            <a:off x="5638800" y="3562290"/>
            <a:ext cx="1752600" cy="40011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Calibri" pitchFamily="34" charset="0"/>
                <a:ea typeface="ＭＳ Ｐゴシック"/>
                <a:cs typeface="+mn-cs"/>
              </a:rPr>
              <a:t>Sommer</a:t>
            </a:r>
            <a:r>
              <a:rPr kumimoji="0" lang="en-US" sz="2000" b="1" i="0" u="none" strike="noStrike" kern="1200" cap="none" spc="0" normalizeH="0" baseline="0" noProof="0" dirty="0" smtClean="0">
                <a:ln>
                  <a:noFill/>
                </a:ln>
                <a:solidFill>
                  <a:prstClr val="white"/>
                </a:solidFill>
                <a:effectLst/>
                <a:uLnTx/>
                <a:uFillTx/>
                <a:latin typeface="Calibri" pitchFamily="34" charset="0"/>
                <a:ea typeface="ＭＳ Ｐゴシック"/>
                <a:cs typeface="+mn-cs"/>
              </a:rPr>
              <a:t> Radar</a:t>
            </a:r>
            <a:endParaRPr kumimoji="0" lang="en-US" sz="2000" b="1" i="0" u="none" strike="noStrike" kern="1200" cap="none" spc="0" normalizeH="0" baseline="0" noProof="0" dirty="0">
              <a:ln>
                <a:noFill/>
              </a:ln>
              <a:solidFill>
                <a:prstClr val="white"/>
              </a:solidFill>
              <a:effectLst/>
              <a:uLnTx/>
              <a:uFillTx/>
              <a:latin typeface="Calibri" pitchFamily="34" charset="0"/>
              <a:ea typeface="ＭＳ Ｐゴシック"/>
              <a:cs typeface="+mn-cs"/>
            </a:endParaRPr>
          </a:p>
        </p:txBody>
      </p:sp>
      <p:sp>
        <p:nvSpPr>
          <p:cNvPr id="2" name="TextBox 1"/>
          <p:cNvSpPr txBox="1"/>
          <p:nvPr/>
        </p:nvSpPr>
        <p:spPr>
          <a:xfrm>
            <a:off x="1552582" y="6230195"/>
            <a:ext cx="274530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a:ea typeface="ＭＳ Ｐゴシック"/>
              </a:rPr>
              <a:t>Images: John Sloat, </a:t>
            </a:r>
            <a:r>
              <a:rPr kumimoji="0" lang="en-US" sz="1800" b="0" i="0" u="none" strike="noStrike" kern="1200" cap="none" spc="0" normalizeH="0" baseline="0" noProof="0" dirty="0" err="1" smtClean="0">
                <a:ln>
                  <a:noFill/>
                </a:ln>
                <a:solidFill>
                  <a:prstClr val="black"/>
                </a:solidFill>
                <a:effectLst/>
                <a:uLnTx/>
                <a:uFillTx/>
                <a:latin typeface="Arial"/>
                <a:ea typeface="ＭＳ Ｐゴシック"/>
              </a:rPr>
              <a:t>WaterCube</a:t>
            </a:r>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p:txBody>
      </p:sp>
      <p:pic>
        <p:nvPicPr>
          <p:cNvPr id="3" name="Picture 2"/>
          <p:cNvPicPr>
            <a:picLocks noChangeAspect="1"/>
          </p:cNvPicPr>
          <p:nvPr/>
        </p:nvPicPr>
        <p:blipFill>
          <a:blip r:embed="rId7"/>
          <a:stretch>
            <a:fillRect/>
          </a:stretch>
        </p:blipFill>
        <p:spPr>
          <a:xfrm>
            <a:off x="61450" y="5376730"/>
            <a:ext cx="1371242" cy="1403131"/>
          </a:xfrm>
          <a:prstGeom prst="rect">
            <a:avLst/>
          </a:prstGeom>
        </p:spPr>
      </p:pic>
    </p:spTree>
    <p:extLst>
      <p:ext uri="{BB962C8B-B14F-4D97-AF65-F5344CB8AC3E}">
        <p14:creationId xmlns:p14="http://schemas.microsoft.com/office/powerpoint/2010/main" val="1919692406"/>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River Bathymetry and Velocity Maps</a:t>
            </a:r>
            <a:endParaRPr lang="en-US" dirty="0"/>
          </a:p>
        </p:txBody>
      </p:sp>
      <p:pic>
        <p:nvPicPr>
          <p:cNvPr id="3" name="Picture 2"/>
          <p:cNvPicPr>
            <a:picLocks noChangeAspect="1"/>
          </p:cNvPicPr>
          <p:nvPr/>
        </p:nvPicPr>
        <p:blipFill>
          <a:blip r:embed="rId2"/>
          <a:stretch>
            <a:fillRect/>
          </a:stretch>
        </p:blipFill>
        <p:spPr>
          <a:xfrm>
            <a:off x="1665890" y="1072801"/>
            <a:ext cx="5735692" cy="5785199"/>
          </a:xfrm>
          <a:prstGeom prst="rect">
            <a:avLst/>
          </a:prstGeom>
        </p:spPr>
      </p:pic>
      <p:pic>
        <p:nvPicPr>
          <p:cNvPr id="4" name="Picture 3"/>
          <p:cNvPicPr>
            <a:picLocks noChangeAspect="1"/>
          </p:cNvPicPr>
          <p:nvPr/>
        </p:nvPicPr>
        <p:blipFill>
          <a:blip r:embed="rId3"/>
          <a:stretch>
            <a:fillRect/>
          </a:stretch>
        </p:blipFill>
        <p:spPr>
          <a:xfrm>
            <a:off x="156043" y="5113971"/>
            <a:ext cx="1371242" cy="1403131"/>
          </a:xfrm>
          <a:prstGeom prst="rect">
            <a:avLst/>
          </a:prstGeom>
        </p:spPr>
      </p:pic>
    </p:spTree>
    <p:extLst>
      <p:ext uri="{BB962C8B-B14F-4D97-AF65-F5344CB8AC3E}">
        <p14:creationId xmlns:p14="http://schemas.microsoft.com/office/powerpoint/2010/main" val="3302699713"/>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62669"/>
            <a:ext cx="7312991" cy="484632"/>
          </a:xfrm>
        </p:spPr>
        <p:txBody>
          <a:bodyPr>
            <a:noAutofit/>
          </a:bodyPr>
          <a:lstStyle/>
          <a:p>
            <a:r>
              <a:rPr lang="en-US" sz="2400" dirty="0" smtClean="0"/>
              <a:t>Real-Time Flood Inundation Mapping </a:t>
            </a:r>
            <a:br>
              <a:rPr lang="en-US" sz="2400" dirty="0" smtClean="0"/>
            </a:br>
            <a:r>
              <a:rPr lang="en-US" sz="2400" dirty="0" smtClean="0"/>
              <a:t>Onion Creek at Highway 183</a:t>
            </a:r>
            <a:endParaRPr lang="en-US" sz="2400" dirty="0"/>
          </a:p>
        </p:txBody>
      </p:sp>
      <p:sp>
        <p:nvSpPr>
          <p:cNvPr id="4" name="Rectangle 3"/>
          <p:cNvSpPr/>
          <p:nvPr/>
        </p:nvSpPr>
        <p:spPr>
          <a:xfrm>
            <a:off x="455871" y="6152101"/>
            <a:ext cx="805947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hlinkClick r:id="rId2"/>
              </a:rPr>
              <a:t>http://water.weather.gov/ahps2/inundation/inundation_google.php?gage=atit2</a:t>
            </a:r>
            <a:r>
              <a:rPr kumimoji="0" lang="en-US" sz="1800" b="0" i="0" u="none" strike="noStrike" kern="1200" cap="none" spc="0" normalizeH="0" baseline="0" noProof="0" dirty="0">
                <a:ln>
                  <a:noFill/>
                </a:ln>
                <a:solidFill>
                  <a:prstClr val="black"/>
                </a:solidFill>
                <a:effectLst/>
                <a:uLnTx/>
                <a:uFillTx/>
                <a:latin typeface="Arial"/>
                <a:ea typeface="ＭＳ Ｐゴシック"/>
              </a:rPr>
              <a:t> </a:t>
            </a:r>
          </a:p>
        </p:txBody>
      </p:sp>
      <p:pic>
        <p:nvPicPr>
          <p:cNvPr id="5" name="Picture 4"/>
          <p:cNvPicPr>
            <a:picLocks noChangeAspect="1"/>
          </p:cNvPicPr>
          <p:nvPr/>
        </p:nvPicPr>
        <p:blipFill>
          <a:blip r:embed="rId3"/>
          <a:stretch>
            <a:fillRect/>
          </a:stretch>
        </p:blipFill>
        <p:spPr>
          <a:xfrm>
            <a:off x="1236974" y="1037404"/>
            <a:ext cx="6497271" cy="5019125"/>
          </a:xfrm>
          <a:prstGeom prst="rect">
            <a:avLst/>
          </a:prstGeom>
        </p:spPr>
      </p:pic>
      <p:pic>
        <p:nvPicPr>
          <p:cNvPr id="6" name="Picture 5"/>
          <p:cNvPicPr>
            <a:picLocks noChangeAspect="1"/>
          </p:cNvPicPr>
          <p:nvPr/>
        </p:nvPicPr>
        <p:blipFill>
          <a:blip r:embed="rId4"/>
          <a:stretch>
            <a:fillRect/>
          </a:stretch>
        </p:blipFill>
        <p:spPr>
          <a:xfrm>
            <a:off x="1236974" y="1037404"/>
            <a:ext cx="6579749" cy="5019125"/>
          </a:xfrm>
          <a:prstGeom prst="rect">
            <a:avLst/>
          </a:prstGeom>
        </p:spPr>
      </p:pic>
      <p:pic>
        <p:nvPicPr>
          <p:cNvPr id="7" name="Picture 6"/>
          <p:cNvPicPr>
            <a:picLocks noChangeAspect="1"/>
          </p:cNvPicPr>
          <p:nvPr/>
        </p:nvPicPr>
        <p:blipFill>
          <a:blip r:embed="rId5"/>
          <a:stretch>
            <a:fillRect/>
          </a:stretch>
        </p:blipFill>
        <p:spPr>
          <a:xfrm>
            <a:off x="1236973" y="1037404"/>
            <a:ext cx="6560431" cy="5019125"/>
          </a:xfrm>
          <a:prstGeom prst="rect">
            <a:avLst/>
          </a:prstGeom>
        </p:spPr>
      </p:pic>
      <p:pic>
        <p:nvPicPr>
          <p:cNvPr id="8" name="Picture 7"/>
          <p:cNvPicPr>
            <a:picLocks noChangeAspect="1"/>
          </p:cNvPicPr>
          <p:nvPr/>
        </p:nvPicPr>
        <p:blipFill>
          <a:blip r:embed="rId6"/>
          <a:stretch>
            <a:fillRect/>
          </a:stretch>
        </p:blipFill>
        <p:spPr>
          <a:xfrm>
            <a:off x="1236972" y="1037404"/>
            <a:ext cx="6497271" cy="5035221"/>
          </a:xfrm>
          <a:prstGeom prst="rect">
            <a:avLst/>
          </a:prstGeom>
        </p:spPr>
      </p:pic>
      <p:pic>
        <p:nvPicPr>
          <p:cNvPr id="9" name="Picture 8"/>
          <p:cNvPicPr>
            <a:picLocks noChangeAspect="1"/>
          </p:cNvPicPr>
          <p:nvPr/>
        </p:nvPicPr>
        <p:blipFill>
          <a:blip r:embed="rId7"/>
          <a:stretch>
            <a:fillRect/>
          </a:stretch>
        </p:blipFill>
        <p:spPr>
          <a:xfrm>
            <a:off x="1217653" y="1037403"/>
            <a:ext cx="6528108" cy="5035221"/>
          </a:xfrm>
          <a:prstGeom prst="rect">
            <a:avLst/>
          </a:prstGeom>
        </p:spPr>
      </p:pic>
    </p:spTree>
    <p:extLst>
      <p:ext uri="{BB962C8B-B14F-4D97-AF65-F5344CB8AC3E}">
        <p14:creationId xmlns:p14="http://schemas.microsoft.com/office/powerpoint/2010/main" val="209970092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Radar Streamflow Measurement on I-10</a:t>
            </a:r>
            <a:endParaRPr lang="en-US" dirty="0"/>
          </a:p>
        </p:txBody>
      </p:sp>
      <p:pic>
        <p:nvPicPr>
          <p:cNvPr id="3" name="Picture 2"/>
          <p:cNvPicPr>
            <a:picLocks noChangeAspect="1"/>
          </p:cNvPicPr>
          <p:nvPr/>
        </p:nvPicPr>
        <p:blipFill>
          <a:blip r:embed="rId2"/>
          <a:stretch>
            <a:fillRect/>
          </a:stretch>
        </p:blipFill>
        <p:spPr>
          <a:xfrm>
            <a:off x="542016" y="1337270"/>
            <a:ext cx="8080864" cy="4991569"/>
          </a:xfrm>
          <a:prstGeom prst="rect">
            <a:avLst/>
          </a:prstGeom>
        </p:spPr>
      </p:pic>
      <p:sp>
        <p:nvSpPr>
          <p:cNvPr id="5" name="TextBox 4"/>
          <p:cNvSpPr txBox="1"/>
          <p:nvPr/>
        </p:nvSpPr>
        <p:spPr>
          <a:xfrm>
            <a:off x="6124353" y="5522797"/>
            <a:ext cx="914400" cy="914400"/>
          </a:xfrm>
          <a:prstGeom prst="rect">
            <a:avLst/>
          </a:prstGeom>
          <a:noFill/>
          <a:effectLst/>
        </p:spPr>
        <p:txBody>
          <a:bodyPr wrap="none" lIns="0" tIns="0" rIns="0" bIns="0" rtlCol="0">
            <a:noAutofit/>
          </a:bodyPr>
          <a:lstStyle/>
          <a:p>
            <a:pPr marL="0" marR="0" lvl="0" indent="0" algn="ctr" defTabSz="457200" rtl="0" eaLnBrk="0" fontAlgn="auto" latinLnBrk="0" hangingPunct="0">
              <a:lnSpc>
                <a:spcPts val="18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Arial"/>
                <a:ea typeface="ＭＳ Ｐゴシック"/>
                <a:cs typeface="+mn-cs"/>
              </a:rPr>
              <a:t>20 Sensors from San Antonio</a:t>
            </a:r>
          </a:p>
          <a:p>
            <a:pPr marL="0" marR="0" lvl="0" indent="0" algn="ctr" defTabSz="457200" rtl="0" eaLnBrk="0" fontAlgn="auto" latinLnBrk="0" hangingPunct="0">
              <a:lnSpc>
                <a:spcPts val="18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Arial"/>
                <a:ea typeface="ＭＳ Ｐゴシック"/>
                <a:cs typeface="+mn-cs"/>
              </a:rPr>
              <a:t> to LA border</a:t>
            </a:r>
          </a:p>
        </p:txBody>
      </p:sp>
      <p:pic>
        <p:nvPicPr>
          <p:cNvPr id="6" name="Picture 5"/>
          <p:cNvPicPr>
            <a:picLocks noChangeAspect="1"/>
          </p:cNvPicPr>
          <p:nvPr/>
        </p:nvPicPr>
        <p:blipFill>
          <a:blip r:embed="rId3"/>
          <a:stretch>
            <a:fillRect/>
          </a:stretch>
        </p:blipFill>
        <p:spPr>
          <a:xfrm>
            <a:off x="2129317" y="1337270"/>
            <a:ext cx="2543507" cy="1837926"/>
          </a:xfrm>
          <a:prstGeom prst="rect">
            <a:avLst/>
          </a:prstGeom>
        </p:spPr>
      </p:pic>
    </p:spTree>
    <p:extLst>
      <p:ext uri="{BB962C8B-B14F-4D97-AF65-F5344CB8AC3E}">
        <p14:creationId xmlns:p14="http://schemas.microsoft.com/office/powerpoint/2010/main" val="270283369"/>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bwMode="auto">
          <a:xfrm>
            <a:off x="0" y="1295400"/>
            <a:ext cx="9144000" cy="5562600"/>
          </a:xfrm>
          <a:prstGeom prst="rect">
            <a:avLst/>
          </a:prstGeom>
          <a:gradFill flip="none" rotWithShape="1">
            <a:gsLst>
              <a:gs pos="0">
                <a:schemeClr val="tx2">
                  <a:alpha val="60000"/>
                </a:schemeClr>
              </a:gs>
              <a:gs pos="49000">
                <a:schemeClr val="accent4">
                  <a:lumMod val="75000"/>
                </a:schemeClr>
              </a:gs>
              <a:gs pos="100000">
                <a:schemeClr val="tx2"/>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Arial"/>
                <a:ea typeface="ＭＳ Ｐゴシック"/>
              </a:rPr>
              <a:t>XML </a:t>
            </a:r>
            <a:endParaRPr kumimoji="0" lang="en-US" sz="1400" b="1" i="0" u="none" strike="noStrike" kern="1200" cap="none" spc="0" normalizeH="0" baseline="0" noProof="0" dirty="0">
              <a:ln>
                <a:noFill/>
              </a:ln>
              <a:solidFill>
                <a:srgbClr val="000000"/>
              </a:solidFill>
              <a:effectLst/>
              <a:uLnTx/>
              <a:uFillTx/>
              <a:latin typeface="Arial"/>
              <a:ea typeface="ＭＳ Ｐゴシック"/>
            </a:endParaRPr>
          </a:p>
        </p:txBody>
      </p:sp>
      <p:pic>
        <p:nvPicPr>
          <p:cNvPr id="4" name="Picture 3"/>
          <p:cNvPicPr>
            <a:picLocks noChangeAspect="1"/>
          </p:cNvPicPr>
          <p:nvPr/>
        </p:nvPicPr>
        <p:blipFill>
          <a:blip r:embed="rId3"/>
          <a:stretch>
            <a:fillRect/>
          </a:stretch>
        </p:blipFill>
        <p:spPr>
          <a:xfrm>
            <a:off x="318321" y="5219777"/>
            <a:ext cx="5186312" cy="409446"/>
          </a:xfrm>
          <a:prstGeom prst="rect">
            <a:avLst/>
          </a:prstGeom>
        </p:spPr>
      </p:pic>
      <p:sp>
        <p:nvSpPr>
          <p:cNvPr id="2" name="Title 1"/>
          <p:cNvSpPr>
            <a:spLocks noGrp="1"/>
          </p:cNvSpPr>
          <p:nvPr>
            <p:ph type="title"/>
          </p:nvPr>
        </p:nvSpPr>
        <p:spPr>
          <a:xfrm>
            <a:off x="114300" y="457200"/>
            <a:ext cx="8915400" cy="484632"/>
          </a:xfrm>
        </p:spPr>
        <p:txBody>
          <a:bodyPr/>
          <a:lstStyle/>
          <a:p>
            <a:r>
              <a:rPr lang="en-US" dirty="0" smtClean="0"/>
              <a:t>“Internet of Water” using the </a:t>
            </a:r>
            <a:r>
              <a:rPr lang="en-US" dirty="0" err="1" smtClean="0"/>
              <a:t>WaterML</a:t>
            </a:r>
            <a:r>
              <a:rPr lang="en-US" dirty="0" smtClean="0"/>
              <a:t> language</a:t>
            </a:r>
            <a:endParaRPr lang="en-US" b="0" dirty="0">
              <a:solidFill>
                <a:schemeClr val="tx1">
                  <a:lumMod val="50000"/>
                  <a:lumOff val="50000"/>
                </a:schemeClr>
              </a:solidFill>
            </a:endParaRPr>
          </a:p>
        </p:txBody>
      </p:sp>
      <p:sp>
        <p:nvSpPr>
          <p:cNvPr id="5" name="TextBox 4"/>
          <p:cNvSpPr txBox="1"/>
          <p:nvPr/>
        </p:nvSpPr>
        <p:spPr>
          <a:xfrm>
            <a:off x="791748" y="1760260"/>
            <a:ext cx="4228732" cy="288696"/>
          </a:xfrm>
          <a:prstGeom prst="rect">
            <a:avLst/>
          </a:prstGeom>
          <a:noFill/>
          <a:effectLst/>
        </p:spPr>
        <p:txBody>
          <a:bodyPr wrap="square" lIns="0" tIns="0" rIns="0" bIns="0" rtlCol="0">
            <a:no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5EB4E6">
                    <a:lumMod val="20000"/>
                    <a:lumOff val="80000"/>
                  </a:srgbClr>
                </a:solidFill>
                <a:effectLst/>
                <a:uLnTx/>
                <a:uFillTx/>
                <a:latin typeface="Arial"/>
                <a:ea typeface="ＭＳ Ｐゴシック"/>
                <a:cs typeface="Avenir LT Std 85 Heavy"/>
              </a:rPr>
              <a:t>Colorado River at Austin</a:t>
            </a:r>
            <a:endParaRPr kumimoji="0" lang="en-US" sz="1600" b="0" i="0" u="none" strike="noStrike" kern="1200" cap="none" spc="0" normalizeH="0" baseline="0" noProof="0" dirty="0">
              <a:ln>
                <a:noFill/>
              </a:ln>
              <a:solidFill>
                <a:srgbClr val="5EB4E6">
                  <a:lumMod val="20000"/>
                  <a:lumOff val="80000"/>
                </a:srgbClr>
              </a:solidFill>
              <a:effectLst/>
              <a:uLnTx/>
              <a:uFillTx/>
              <a:latin typeface="Arial"/>
              <a:ea typeface="ＭＳ Ｐゴシック"/>
            </a:endParaRPr>
          </a:p>
        </p:txBody>
      </p:sp>
      <p:pic>
        <p:nvPicPr>
          <p:cNvPr id="512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2154"/>
          <a:stretch/>
        </p:blipFill>
        <p:spPr bwMode="auto">
          <a:xfrm>
            <a:off x="5290979" y="1774465"/>
            <a:ext cx="2490978" cy="838029"/>
          </a:xfrm>
          <a:prstGeom prst="rect">
            <a:avLst/>
          </a:prstGeom>
          <a:noFill/>
          <a:ln w="19050" cmpd="sng">
            <a:solidFill>
              <a:schemeClr val="accent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0978" y="3032520"/>
            <a:ext cx="3158525" cy="1830047"/>
          </a:xfrm>
          <a:prstGeom prst="rect">
            <a:avLst/>
          </a:prstGeom>
          <a:noFill/>
          <a:ln w="19050" cmpd="sng">
            <a:solidFill>
              <a:schemeClr val="accent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074960" y="5183794"/>
            <a:ext cx="4077139" cy="544299"/>
          </a:xfrm>
          <a:prstGeom prst="rect">
            <a:avLst/>
          </a:prstGeom>
          <a:gradFill flip="none" rotWithShape="1">
            <a:gsLst>
              <a:gs pos="10000">
                <a:schemeClr val="accent3">
                  <a:alpha val="0"/>
                </a:schemeClr>
              </a:gs>
              <a:gs pos="49000">
                <a:schemeClr val="accent3"/>
              </a:gs>
            </a:gsLst>
            <a:lin ang="0" scaled="1"/>
            <a:tileRect/>
          </a:gradFill>
          <a:effectLst/>
        </p:spPr>
        <p:txBody>
          <a:bodyPr wrap="square" lIns="1371600" tIns="45720" rIns="0" bIns="45720" rtlCol="0">
            <a:noAutofit/>
          </a:bodyPr>
          <a:lstStyle>
            <a:defPPr>
              <a:defRPr lang="en-US"/>
            </a:defPPr>
            <a:lvl1pPr algn="ctr" defTabSz="457200" eaLnBrk="0" hangingPunct="0">
              <a:defRPr>
                <a:solidFill>
                  <a:srgbClr val="595959"/>
                </a:solidFill>
                <a:cs typeface="Avenir LT Std 85 Heavy"/>
              </a:defRPr>
            </a:lvl1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ＭＳ Ｐゴシック"/>
              </a:rPr>
              <a:t>24/7/365 </a:t>
            </a:r>
            <a:r>
              <a:rPr kumimoji="0" lang="en-US" sz="1400" b="1" i="0" u="none" strike="noStrike" kern="1200" cap="none" spc="0" normalizeH="0" baseline="0" noProof="0" dirty="0" smtClean="0">
                <a:ln>
                  <a:noFill/>
                </a:ln>
                <a:solidFill>
                  <a:prstClr val="white"/>
                </a:solidFill>
                <a:effectLst/>
                <a:uLnTx/>
                <a:uFillTx/>
                <a:latin typeface="Arial"/>
                <a:ea typeface="ＭＳ Ｐゴシック"/>
              </a:rPr>
              <a:t>service </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white"/>
                </a:solidFill>
                <a:effectLst/>
                <a:uLnTx/>
                <a:uFillTx/>
                <a:latin typeface="Arial"/>
                <a:ea typeface="ＭＳ Ｐゴシック"/>
              </a:rPr>
              <a:t>For daily </a:t>
            </a:r>
            <a:r>
              <a:rPr kumimoji="0" lang="en-US" sz="1400" b="0" i="0" u="none" strike="noStrike" kern="1200" cap="none" spc="0" normalizeH="0" baseline="0" noProof="0" dirty="0">
                <a:ln>
                  <a:noFill/>
                </a:ln>
                <a:solidFill>
                  <a:prstClr val="white"/>
                </a:solidFill>
                <a:effectLst/>
                <a:uLnTx/>
                <a:uFillTx/>
                <a:latin typeface="Arial"/>
                <a:ea typeface="ＭＳ Ｐゴシック"/>
              </a:rPr>
              <a:t>and real-time data</a:t>
            </a:r>
          </a:p>
        </p:txBody>
      </p:sp>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6917" y="2165540"/>
            <a:ext cx="4440631" cy="2701002"/>
          </a:xfrm>
          <a:prstGeom prst="rect">
            <a:avLst/>
          </a:prstGeom>
          <a:noFill/>
          <a:ln w="9525">
            <a:solidFill>
              <a:schemeClr val="accent4">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9021" y="2584891"/>
            <a:ext cx="3133725" cy="285750"/>
          </a:xfrm>
          <a:prstGeom prst="rect">
            <a:avLst/>
          </a:prstGeom>
          <a:noFill/>
          <a:ln w="95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380663" y="6547089"/>
            <a:ext cx="8763337" cy="310911"/>
          </a:xfrm>
          <a:prstGeom prst="rect">
            <a:avLst/>
          </a:prstGeom>
          <a:gradFill flip="none" rotWithShape="1">
            <a:gsLst>
              <a:gs pos="0">
                <a:srgbClr val="00B9F2">
                  <a:alpha val="0"/>
                </a:srgbClr>
              </a:gs>
              <a:gs pos="100000">
                <a:srgbClr val="007AC2"/>
              </a:gs>
            </a:gsLst>
            <a:lin ang="0" scaled="1"/>
            <a:tileRect/>
          </a:gradFill>
          <a:effectLst/>
        </p:spPr>
        <p:txBody>
          <a:bodyPr wrap="square" lIns="731520" tIns="45720" rIns="548640" bIns="45720" rtlCol="0">
            <a:noAutofit/>
          </a:bodyPr>
          <a:lstStyle>
            <a:defPPr>
              <a:defRPr lang="en-US"/>
            </a:defPPr>
            <a:lvl1pPr algn="ctr" defTabSz="457200" eaLnBrk="0" hangingPunct="0">
              <a:defRPr>
                <a:solidFill>
                  <a:srgbClr val="595959"/>
                </a:solidFill>
                <a:cs typeface="Avenir LT Std 85 Heavy"/>
              </a:defRPr>
            </a:lvl1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rial"/>
                <a:ea typeface="ＭＳ Ｐゴシック"/>
                <a:hlinkClick r:id="rId8"/>
              </a:rPr>
              <a:t>http://waterservices.usgs.gov/nwis/iv/?</a:t>
            </a:r>
            <a:r>
              <a:rPr kumimoji="0" lang="en-US" sz="1050" b="0" i="0" u="none" strike="noStrike" kern="1200" cap="none" spc="0" normalizeH="0" baseline="0" noProof="0" dirty="0" smtClean="0">
                <a:ln>
                  <a:noFill/>
                </a:ln>
                <a:solidFill>
                  <a:prstClr val="white"/>
                </a:solidFill>
                <a:effectLst/>
                <a:uLnTx/>
                <a:uFillTx/>
                <a:latin typeface="Arial"/>
                <a:ea typeface="ＭＳ Ｐゴシック"/>
                <a:hlinkClick r:id="rId8"/>
              </a:rPr>
              <a:t>format=waterml,2.0&amp;sites=08158000&amp;period=P1D&amp;parameterCd=00060</a:t>
            </a:r>
            <a:r>
              <a:rPr kumimoji="0" lang="en-US" sz="1050" b="0" i="0" u="none" strike="noStrike" kern="1200" cap="none" spc="0" normalizeH="0" baseline="0" noProof="0" dirty="0" smtClean="0">
                <a:ln>
                  <a:noFill/>
                </a:ln>
                <a:solidFill>
                  <a:prstClr val="white"/>
                </a:solidFill>
                <a:effectLst/>
                <a:uLnTx/>
                <a:uFillTx/>
                <a:latin typeface="Arial"/>
                <a:ea typeface="ＭＳ Ｐゴシック"/>
              </a:rPr>
              <a:t> </a:t>
            </a:r>
            <a:endParaRPr kumimoji="0" lang="en-US" sz="1050" b="0" i="0" u="none" strike="noStrike" kern="1200" cap="none" spc="0" normalizeH="0" baseline="0" noProof="0" dirty="0">
              <a:ln>
                <a:noFill/>
              </a:ln>
              <a:solidFill>
                <a:prstClr val="white"/>
              </a:solidFill>
              <a:effectLst/>
              <a:uLnTx/>
              <a:uFillTx/>
              <a:latin typeface="Arial"/>
              <a:ea typeface="ＭＳ Ｐゴシック"/>
            </a:endParaRPr>
          </a:p>
        </p:txBody>
      </p:sp>
      <p:sp>
        <p:nvSpPr>
          <p:cNvPr id="8" name="TextBox 7"/>
          <p:cNvSpPr txBox="1"/>
          <p:nvPr/>
        </p:nvSpPr>
        <p:spPr>
          <a:xfrm>
            <a:off x="676917" y="5943600"/>
            <a:ext cx="914400" cy="914400"/>
          </a:xfrm>
          <a:prstGeom prst="rect">
            <a:avLst/>
          </a:prstGeom>
          <a:noFill/>
          <a:effectLst/>
        </p:spPr>
        <p:txBody>
          <a:bodyPr wrap="none" lIns="0" tIns="0" rIns="0" bIns="0" rtlCol="0">
            <a:noAutofit/>
          </a:bodyPr>
          <a:lstStyle/>
          <a:p>
            <a:pPr marL="0" marR="0" lvl="0" indent="0" algn="l" defTabSz="457200" rtl="0" eaLnBrk="0" fontAlgn="auto" latinLnBrk="0" hangingPunct="0">
              <a:lnSpc>
                <a:spcPts val="1800"/>
              </a:lnSpc>
              <a:spcBef>
                <a:spcPts val="0"/>
              </a:spcBef>
              <a:spcAft>
                <a:spcPts val="0"/>
              </a:spcAft>
              <a:buClrTx/>
              <a:buSzTx/>
              <a:buFontTx/>
              <a:buNone/>
              <a:tabLst/>
              <a:defRPr/>
            </a:pPr>
            <a:r>
              <a:rPr kumimoji="0" lang="en-US" sz="1400" b="1" i="1" u="none" strike="noStrike" kern="1200" cap="none" spc="0" normalizeH="0" baseline="0" noProof="0" dirty="0" smtClean="0">
                <a:ln>
                  <a:noFill/>
                </a:ln>
                <a:solidFill>
                  <a:prstClr val="white"/>
                </a:solidFill>
                <a:effectLst/>
                <a:uLnTx/>
                <a:uFillTx/>
                <a:latin typeface="Arial"/>
                <a:ea typeface="ＭＳ Ｐゴシック"/>
              </a:rPr>
              <a:t>WaterML2 is the international standard internet language for water resources times series…</a:t>
            </a:r>
          </a:p>
        </p:txBody>
      </p:sp>
    </p:spTree>
    <p:extLst>
      <p:ext uri="{BB962C8B-B14F-4D97-AF65-F5344CB8AC3E}">
        <p14:creationId xmlns:p14="http://schemas.microsoft.com/office/powerpoint/2010/main" val="601402716"/>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0" y="1337441"/>
            <a:ext cx="9144000" cy="5562600"/>
          </a:xfrm>
          <a:prstGeom prst="rect">
            <a:avLst/>
          </a:prstGeom>
          <a:gradFill flip="none" rotWithShape="1">
            <a:gsLst>
              <a:gs pos="0">
                <a:schemeClr val="tx2">
                  <a:alpha val="60000"/>
                </a:schemeClr>
              </a:gs>
              <a:gs pos="49000">
                <a:schemeClr val="accent4">
                  <a:lumMod val="75000"/>
                </a:schemeClr>
              </a:gs>
              <a:gs pos="100000">
                <a:schemeClr val="tx2"/>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ＭＳ Ｐゴシック"/>
            </a:endParaRPr>
          </a:p>
        </p:txBody>
      </p:sp>
      <p:sp>
        <p:nvSpPr>
          <p:cNvPr id="2" name="Title 1"/>
          <p:cNvSpPr>
            <a:spLocks noGrp="1"/>
          </p:cNvSpPr>
          <p:nvPr>
            <p:ph type="title"/>
          </p:nvPr>
        </p:nvSpPr>
        <p:spPr>
          <a:xfrm>
            <a:off x="128752" y="422257"/>
            <a:ext cx="8657897" cy="484632"/>
          </a:xfrm>
        </p:spPr>
        <p:txBody>
          <a:bodyPr/>
          <a:lstStyle/>
          <a:p>
            <a:pPr algn="ctr"/>
            <a:r>
              <a:rPr lang="en-US" dirty="0" smtClean="0"/>
              <a:t>Internet of Water for New Zealand</a:t>
            </a:r>
            <a:br>
              <a:rPr lang="en-US" dirty="0" smtClean="0"/>
            </a:br>
            <a:endParaRPr lang="en-US" sz="2000" i="1" dirty="0"/>
          </a:p>
        </p:txBody>
      </p:sp>
      <p:sp>
        <p:nvSpPr>
          <p:cNvPr id="12" name="TextBox 11"/>
          <p:cNvSpPr txBox="1"/>
          <p:nvPr/>
        </p:nvSpPr>
        <p:spPr>
          <a:xfrm>
            <a:off x="1671862" y="5883276"/>
            <a:ext cx="6783163" cy="533400"/>
          </a:xfrm>
          <a:prstGeom prst="rect">
            <a:avLst/>
          </a:prstGeom>
          <a:noFill/>
          <a:effectLst/>
        </p:spPr>
        <p:txBody>
          <a:bodyPr wrap="none" lIns="0" tIns="0" rIns="0" bIns="0" rtlCol="0" anchor="b">
            <a:noAutofit/>
          </a:bodyPr>
          <a:lstStyle>
            <a:defPPr>
              <a:defRPr lang="en-US"/>
            </a:defPPr>
            <a:lvl1pPr algn="r" eaLnBrk="0" hangingPunct="0">
              <a:defRPr sz="1400">
                <a:solidFill>
                  <a:schemeClr val="bg1"/>
                </a:solidFill>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en-NZ" sz="1400" b="0" i="0" u="none" strike="noStrike" kern="1200" cap="none" spc="0" normalizeH="0" baseline="0" noProof="0" dirty="0" smtClean="0">
                <a:ln>
                  <a:noFill/>
                </a:ln>
                <a:solidFill>
                  <a:prstClr val="white"/>
                </a:solidFill>
                <a:effectLst/>
                <a:uLnTx/>
                <a:uFillTx/>
                <a:latin typeface="Arial"/>
                <a:ea typeface="ＭＳ Ｐゴシック"/>
              </a:rPr>
              <a:t>Data from 16 regions and one national agency. . .</a:t>
            </a:r>
            <a:endParaRPr kumimoji="0" lang="en-NZ" sz="1400" b="0" i="0" u="none" strike="noStrike" kern="1200" cap="none" spc="0" normalizeH="0" baseline="0" noProof="0" dirty="0">
              <a:ln>
                <a:noFill/>
              </a:ln>
              <a:solidFill>
                <a:prstClr val="white"/>
              </a:solidFill>
              <a:effectLst/>
              <a:uLnTx/>
              <a:uFillTx/>
              <a:latin typeface="Arial"/>
              <a:ea typeface="ＭＳ Ｐゴシック"/>
            </a:endParaRPr>
          </a:p>
          <a:p>
            <a:pPr marL="0" marR="0" lvl="0" indent="0" algn="r" defTabSz="914400" rtl="0" eaLnBrk="0" fontAlgn="auto" latinLnBrk="0" hangingPunct="0">
              <a:lnSpc>
                <a:spcPct val="100000"/>
              </a:lnSpc>
              <a:spcBef>
                <a:spcPts val="0"/>
              </a:spcBef>
              <a:spcAft>
                <a:spcPts val="0"/>
              </a:spcAft>
              <a:buClrTx/>
              <a:buSzTx/>
              <a:buFontTx/>
              <a:buNone/>
              <a:tabLst/>
              <a:defRPr/>
            </a:pPr>
            <a:r>
              <a:rPr kumimoji="0" lang="en-NZ" sz="1400" b="0" i="0" u="none" strike="noStrike" kern="1200" cap="none" spc="0" normalizeH="0" baseline="0" noProof="0" dirty="0">
                <a:ln>
                  <a:noFill/>
                </a:ln>
                <a:solidFill>
                  <a:prstClr val="white"/>
                </a:solidFill>
                <a:effectLst/>
                <a:uLnTx/>
                <a:uFillTx/>
                <a:latin typeface="Arial"/>
                <a:ea typeface="ＭＳ Ｐゴシック"/>
              </a:rPr>
              <a:t>                    </a:t>
            </a:r>
            <a:r>
              <a:rPr kumimoji="0" lang="en-NZ" sz="1400" b="0" i="0" u="none" strike="noStrike" kern="1200" cap="none" spc="0" normalizeH="0" baseline="0" noProof="0" dirty="0" smtClean="0">
                <a:ln>
                  <a:noFill/>
                </a:ln>
                <a:solidFill>
                  <a:prstClr val="white"/>
                </a:solidFill>
                <a:effectLst/>
                <a:uLnTx/>
                <a:uFillTx/>
                <a:latin typeface="Arial"/>
                <a:ea typeface="ＭＳ Ｐゴシック"/>
              </a:rPr>
              <a:t>. . . all accessible through water data services</a:t>
            </a:r>
            <a:endParaRPr kumimoji="0" lang="en-NZ" sz="1400" b="0" i="0" u="none" strike="noStrike" kern="1200" cap="none" spc="0" normalizeH="0" baseline="0" noProof="0" dirty="0">
              <a:ln>
                <a:noFill/>
              </a:ln>
              <a:solidFill>
                <a:prstClr val="white"/>
              </a:solidFill>
              <a:effectLst/>
              <a:uLnTx/>
              <a:uFillTx/>
              <a:latin typeface="Arial"/>
              <a:ea typeface="ＭＳ Ｐゴシック"/>
            </a:endParaRPr>
          </a:p>
        </p:txBody>
      </p:sp>
      <p:pic>
        <p:nvPicPr>
          <p:cNvPr id="1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4274" y="2303297"/>
            <a:ext cx="2583949" cy="3429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438400"/>
            <a:ext cx="3038475" cy="29241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1362677" y="814072"/>
            <a:ext cx="7260120" cy="4927810"/>
            <a:chOff x="1362677" y="814072"/>
            <a:chExt cx="7260120" cy="4927810"/>
          </a:xfrm>
        </p:grpSpPr>
        <p:sp>
          <p:nvSpPr>
            <p:cNvPr id="4" name="Rectangle 3"/>
            <p:cNvSpPr/>
            <p:nvPr/>
          </p:nvSpPr>
          <p:spPr>
            <a:xfrm>
              <a:off x="1362677" y="814072"/>
              <a:ext cx="6418646"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 </a:t>
              </a:r>
              <a:r>
                <a:rPr kumimoji="0" lang="en-US" sz="1800" b="1" i="1" u="none" strike="noStrike" kern="1200" cap="none" spc="0" normalizeH="0" baseline="0" noProof="0" dirty="0">
                  <a:ln>
                    <a:noFill/>
                  </a:ln>
                  <a:solidFill>
                    <a:srgbClr val="0070C0"/>
                  </a:solidFill>
                  <a:effectLst/>
                  <a:uLnTx/>
                  <a:uFillTx/>
                  <a:latin typeface="Arial"/>
                  <a:ea typeface="ＭＳ Ｐゴシック"/>
                </a:rPr>
                <a:t>National synthesis without centralizing data</a:t>
              </a:r>
              <a:endParaRPr kumimoji="0" lang="en-US" sz="1800" b="1" i="0" u="none" strike="noStrike" kern="1200" cap="none" spc="0" normalizeH="0" baseline="0" noProof="0" dirty="0">
                <a:ln>
                  <a:noFill/>
                </a:ln>
                <a:solidFill>
                  <a:srgbClr val="0070C0"/>
                </a:solidFill>
                <a:effectLst/>
                <a:uLnTx/>
                <a:uFillTx/>
                <a:latin typeface="Arial"/>
                <a:ea typeface="ＭＳ Ｐゴシック"/>
              </a:endParaRPr>
            </a:p>
          </p:txBody>
        </p:sp>
        <p:grpSp>
          <p:nvGrpSpPr>
            <p:cNvPr id="7" name="Group 6"/>
            <p:cNvGrpSpPr/>
            <p:nvPr/>
          </p:nvGrpSpPr>
          <p:grpSpPr>
            <a:xfrm>
              <a:off x="1864544" y="1626487"/>
              <a:ext cx="6758253" cy="4115395"/>
              <a:chOff x="1864544" y="1626487"/>
              <a:chExt cx="6758253" cy="4115395"/>
            </a:xfrm>
          </p:grpSpPr>
          <p:grpSp>
            <p:nvGrpSpPr>
              <p:cNvPr id="3" name="Group 2"/>
              <p:cNvGrpSpPr/>
              <p:nvPr/>
            </p:nvGrpSpPr>
            <p:grpSpPr>
              <a:xfrm>
                <a:off x="3743325" y="2314575"/>
                <a:ext cx="4879472" cy="3427307"/>
                <a:chOff x="3743325" y="2314575"/>
                <a:chExt cx="4879472" cy="3427307"/>
              </a:xfrm>
            </p:grpSpPr>
            <p:sp>
              <p:nvSpPr>
                <p:cNvPr id="16" name="Rectangle 15"/>
                <p:cNvSpPr/>
                <p:nvPr/>
              </p:nvSpPr>
              <p:spPr bwMode="auto">
                <a:xfrm>
                  <a:off x="6308223" y="3352800"/>
                  <a:ext cx="2314574" cy="1195249"/>
                </a:xfrm>
                <a:prstGeom prst="rect">
                  <a:avLst/>
                </a:prstGeom>
                <a:solidFill>
                  <a:schemeClr val="accent4">
                    <a:lumMod val="75000"/>
                  </a:schemeClr>
                </a:solidFill>
                <a:ln w="19050" cmpd="sng">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Arial"/>
                      <a:ea typeface="ＭＳ Ｐゴシック"/>
                    </a:rPr>
                    <a:t>New Zealand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Arial"/>
                      <a:ea typeface="ＭＳ Ｐゴシック"/>
                    </a:rPr>
                    <a:t>Water Information System</a:t>
                  </a:r>
                  <a:endParaRPr kumimoji="0" lang="en-US" sz="1400" b="1" i="0" u="none" strike="noStrike" kern="1200" cap="none" spc="0" normalizeH="0" baseline="0" noProof="0" dirty="0">
                    <a:ln>
                      <a:noFill/>
                    </a:ln>
                    <a:solidFill>
                      <a:prstClr val="white"/>
                    </a:solidFill>
                    <a:effectLst/>
                    <a:uLnTx/>
                    <a:uFillTx/>
                    <a:latin typeface="Arial"/>
                    <a:ea typeface="ＭＳ Ｐゴシック"/>
                  </a:endParaRPr>
                </a:p>
              </p:txBody>
            </p:sp>
            <p:pic>
              <p:nvPicPr>
                <p:cNvPr id="1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3325" y="2314575"/>
                  <a:ext cx="2524125" cy="3427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8" name="Picture 17"/>
              <p:cNvPicPr>
                <a:picLocks noChangeAspect="1"/>
              </p:cNvPicPr>
              <p:nvPr/>
            </p:nvPicPr>
            <p:blipFill>
              <a:blip r:embed="rId5"/>
              <a:stretch>
                <a:fillRect/>
              </a:stretch>
            </p:blipFill>
            <p:spPr>
              <a:xfrm>
                <a:off x="1864544" y="1626487"/>
                <a:ext cx="5186312" cy="409446"/>
              </a:xfrm>
              <a:prstGeom prst="rect">
                <a:avLst/>
              </a:prstGeom>
            </p:spPr>
          </p:pic>
        </p:grpSp>
      </p:grpSp>
    </p:spTree>
    <p:extLst>
      <p:ext uri="{BB962C8B-B14F-4D97-AF65-F5344CB8AC3E}">
        <p14:creationId xmlns:p14="http://schemas.microsoft.com/office/powerpoint/2010/main" val="41976016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City of Austin Flood Alert System</a:t>
            </a:r>
            <a:endParaRPr lang="en-US" dirty="0"/>
          </a:p>
        </p:txBody>
      </p:sp>
      <p:grpSp>
        <p:nvGrpSpPr>
          <p:cNvPr id="10" name="Group 9"/>
          <p:cNvGrpSpPr/>
          <p:nvPr/>
        </p:nvGrpSpPr>
        <p:grpSpPr>
          <a:xfrm>
            <a:off x="685801" y="1504950"/>
            <a:ext cx="5648324" cy="3848100"/>
            <a:chOff x="685801" y="1504950"/>
            <a:chExt cx="5648324" cy="3848100"/>
          </a:xfrm>
        </p:grpSpPr>
        <p:pic>
          <p:nvPicPr>
            <p:cNvPr id="3" name="Picture 2"/>
            <p:cNvPicPr>
              <a:picLocks noChangeAspect="1"/>
            </p:cNvPicPr>
            <p:nvPr/>
          </p:nvPicPr>
          <p:blipFill>
            <a:blip r:embed="rId2"/>
            <a:stretch>
              <a:fillRect/>
            </a:stretch>
          </p:blipFill>
          <p:spPr>
            <a:xfrm>
              <a:off x="2809875" y="1504950"/>
              <a:ext cx="3524250" cy="3848100"/>
            </a:xfrm>
            <a:prstGeom prst="rect">
              <a:avLst/>
            </a:prstGeom>
            <a:ln w="3175">
              <a:solidFill>
                <a:schemeClr val="bg1">
                  <a:lumMod val="65000"/>
                </a:schemeClr>
              </a:solidFill>
            </a:ln>
          </p:spPr>
        </p:pic>
        <p:sp>
          <p:nvSpPr>
            <p:cNvPr id="4" name="Oval 3"/>
            <p:cNvSpPr/>
            <p:nvPr/>
          </p:nvSpPr>
          <p:spPr bwMode="auto">
            <a:xfrm>
              <a:off x="685801" y="2467778"/>
              <a:ext cx="140464" cy="132203"/>
            </a:xfrm>
            <a:prstGeom prst="ellipse">
              <a:avLst/>
            </a:prstGeom>
            <a:solidFill>
              <a:srgbClr val="FF0000"/>
            </a:solidFill>
            <a:ln>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5" name="TextBox 4"/>
            <p:cNvSpPr txBox="1"/>
            <p:nvPr/>
          </p:nvSpPr>
          <p:spPr>
            <a:xfrm>
              <a:off x="936434" y="2434728"/>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City of Austin gages</a:t>
              </a:r>
            </a:p>
          </p:txBody>
        </p:sp>
      </p:grpSp>
      <p:grpSp>
        <p:nvGrpSpPr>
          <p:cNvPr id="11" name="Group 10"/>
          <p:cNvGrpSpPr/>
          <p:nvPr/>
        </p:nvGrpSpPr>
        <p:grpSpPr>
          <a:xfrm>
            <a:off x="685801" y="1595437"/>
            <a:ext cx="5648324" cy="3667125"/>
            <a:chOff x="685801" y="1595437"/>
            <a:chExt cx="5648324" cy="3667125"/>
          </a:xfrm>
        </p:grpSpPr>
        <p:pic>
          <p:nvPicPr>
            <p:cNvPr id="7" name="Picture 6"/>
            <p:cNvPicPr>
              <a:picLocks noChangeAspect="1"/>
            </p:cNvPicPr>
            <p:nvPr/>
          </p:nvPicPr>
          <p:blipFill>
            <a:blip r:embed="rId3"/>
            <a:stretch>
              <a:fillRect/>
            </a:stretch>
          </p:blipFill>
          <p:spPr>
            <a:xfrm>
              <a:off x="2809875" y="1595437"/>
              <a:ext cx="3524250" cy="3667125"/>
            </a:xfrm>
            <a:prstGeom prst="rect">
              <a:avLst/>
            </a:prstGeom>
          </p:spPr>
        </p:pic>
        <p:sp>
          <p:nvSpPr>
            <p:cNvPr id="8" name="Oval 7"/>
            <p:cNvSpPr/>
            <p:nvPr/>
          </p:nvSpPr>
          <p:spPr bwMode="auto">
            <a:xfrm>
              <a:off x="685801" y="2840515"/>
              <a:ext cx="140464" cy="132203"/>
            </a:xfrm>
            <a:prstGeom prst="ellipse">
              <a:avLst/>
            </a:prstGeom>
            <a:solidFill>
              <a:schemeClr val="accent3">
                <a:lumMod val="50000"/>
              </a:schemeClr>
            </a:solidFill>
            <a:ln>
              <a:solidFill>
                <a:schemeClr val="accent3">
                  <a:lumMod val="5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9" name="TextBox 8"/>
            <p:cNvSpPr txBox="1"/>
            <p:nvPr/>
          </p:nvSpPr>
          <p:spPr>
            <a:xfrm>
              <a:off x="936434" y="2807465"/>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LCRA gages</a:t>
              </a:r>
            </a:p>
          </p:txBody>
        </p:sp>
      </p:grpSp>
      <p:grpSp>
        <p:nvGrpSpPr>
          <p:cNvPr id="17" name="Group 16"/>
          <p:cNvGrpSpPr/>
          <p:nvPr/>
        </p:nvGrpSpPr>
        <p:grpSpPr>
          <a:xfrm>
            <a:off x="685801" y="1507130"/>
            <a:ext cx="5686424" cy="3676650"/>
            <a:chOff x="685801" y="1507130"/>
            <a:chExt cx="5686424" cy="3676650"/>
          </a:xfrm>
        </p:grpSpPr>
        <p:pic>
          <p:nvPicPr>
            <p:cNvPr id="14" name="Picture 13"/>
            <p:cNvPicPr>
              <a:picLocks noChangeAspect="1"/>
            </p:cNvPicPr>
            <p:nvPr/>
          </p:nvPicPr>
          <p:blipFill>
            <a:blip r:embed="rId4"/>
            <a:stretch>
              <a:fillRect/>
            </a:stretch>
          </p:blipFill>
          <p:spPr>
            <a:xfrm>
              <a:off x="2809875" y="1507130"/>
              <a:ext cx="3562350" cy="3676650"/>
            </a:xfrm>
            <a:prstGeom prst="rect">
              <a:avLst/>
            </a:prstGeom>
          </p:spPr>
        </p:pic>
        <p:sp>
          <p:nvSpPr>
            <p:cNvPr id="15" name="TextBox 14"/>
            <p:cNvSpPr txBox="1"/>
            <p:nvPr/>
          </p:nvSpPr>
          <p:spPr>
            <a:xfrm>
              <a:off x="958754" y="3180202"/>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USGS gages</a:t>
              </a:r>
            </a:p>
          </p:txBody>
        </p:sp>
        <p:sp>
          <p:nvSpPr>
            <p:cNvPr id="16" name="Oval 15"/>
            <p:cNvSpPr/>
            <p:nvPr/>
          </p:nvSpPr>
          <p:spPr bwMode="auto">
            <a:xfrm>
              <a:off x="685801" y="3213252"/>
              <a:ext cx="140464" cy="132203"/>
            </a:xfrm>
            <a:prstGeom prst="ellipse">
              <a:avLst/>
            </a:prstGeom>
            <a:solidFill>
              <a:schemeClr val="accent6">
                <a:lumMod val="75000"/>
              </a:schemeClr>
            </a:solidFill>
            <a:ln>
              <a:solidFill>
                <a:schemeClr val="accent6">
                  <a:lumMod val="75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grpSp>
      <p:pic>
        <p:nvPicPr>
          <p:cNvPr id="6" name="Picture 5"/>
          <p:cNvPicPr>
            <a:picLocks noChangeAspect="1"/>
          </p:cNvPicPr>
          <p:nvPr/>
        </p:nvPicPr>
        <p:blipFill>
          <a:blip r:embed="rId5"/>
          <a:stretch>
            <a:fillRect/>
          </a:stretch>
        </p:blipFill>
        <p:spPr>
          <a:xfrm>
            <a:off x="6495392" y="1991521"/>
            <a:ext cx="2512793" cy="2839497"/>
          </a:xfrm>
          <a:prstGeom prst="rect">
            <a:avLst/>
          </a:prstGeom>
        </p:spPr>
      </p:pic>
      <p:sp>
        <p:nvSpPr>
          <p:cNvPr id="12" name="TextBox 11"/>
          <p:cNvSpPr txBox="1"/>
          <p:nvPr/>
        </p:nvSpPr>
        <p:spPr>
          <a:xfrm>
            <a:off x="6821214" y="5067564"/>
            <a:ext cx="1334814" cy="285486"/>
          </a:xfrm>
          <a:prstGeom prst="rect">
            <a:avLst/>
          </a:prstGeom>
          <a:noFill/>
          <a:effectLst/>
        </p:spPr>
        <p:txBody>
          <a:bodyPr wrap="squar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a:ea typeface="ＭＳ Ｐゴシック"/>
                <a:cs typeface="+mn-cs"/>
              </a:rPr>
              <a:t>Rainfall and Water Level gages</a:t>
            </a:r>
          </a:p>
        </p:txBody>
      </p:sp>
      <p:grpSp>
        <p:nvGrpSpPr>
          <p:cNvPr id="13" name="Group 12"/>
          <p:cNvGrpSpPr/>
          <p:nvPr/>
        </p:nvGrpSpPr>
        <p:grpSpPr>
          <a:xfrm>
            <a:off x="705999" y="1519581"/>
            <a:ext cx="5666226" cy="4488565"/>
            <a:chOff x="705999" y="1519581"/>
            <a:chExt cx="5666226" cy="4488565"/>
          </a:xfrm>
        </p:grpSpPr>
        <p:grpSp>
          <p:nvGrpSpPr>
            <p:cNvPr id="25" name="Group 24"/>
            <p:cNvGrpSpPr/>
            <p:nvPr/>
          </p:nvGrpSpPr>
          <p:grpSpPr>
            <a:xfrm>
              <a:off x="705999" y="1519581"/>
              <a:ext cx="5666226" cy="3733800"/>
              <a:chOff x="705999" y="1519581"/>
              <a:chExt cx="5666226" cy="3733800"/>
            </a:xfrm>
          </p:grpSpPr>
          <p:pic>
            <p:nvPicPr>
              <p:cNvPr id="18" name="Picture 17"/>
              <p:cNvPicPr>
                <a:picLocks noChangeAspect="1"/>
              </p:cNvPicPr>
              <p:nvPr/>
            </p:nvPicPr>
            <p:blipFill>
              <a:blip r:embed="rId6"/>
              <a:stretch>
                <a:fillRect/>
              </a:stretch>
            </p:blipFill>
            <p:spPr>
              <a:xfrm>
                <a:off x="2800350" y="1519581"/>
                <a:ext cx="3571875" cy="3733800"/>
              </a:xfrm>
              <a:prstGeom prst="rect">
                <a:avLst/>
              </a:prstGeom>
            </p:spPr>
          </p:pic>
          <p:sp>
            <p:nvSpPr>
              <p:cNvPr id="23" name="TextBox 22"/>
              <p:cNvSpPr txBox="1"/>
              <p:nvPr/>
            </p:nvSpPr>
            <p:spPr>
              <a:xfrm>
                <a:off x="1400965" y="3552939"/>
                <a:ext cx="914400" cy="914400"/>
              </a:xfrm>
              <a:prstGeom prst="rect">
                <a:avLst/>
              </a:prstGeom>
              <a:no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All gages accessed </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by water data services</a:t>
                </a:r>
              </a:p>
            </p:txBody>
          </p:sp>
          <p:sp>
            <p:nvSpPr>
              <p:cNvPr id="24" name="Oval 23"/>
              <p:cNvSpPr/>
              <p:nvPr/>
            </p:nvSpPr>
            <p:spPr bwMode="auto">
              <a:xfrm>
                <a:off x="705999" y="3574972"/>
                <a:ext cx="140464" cy="132203"/>
              </a:xfrm>
              <a:prstGeom prst="ellipse">
                <a:avLst/>
              </a:prstGeom>
              <a:solidFill>
                <a:srgbClr val="00B0F0"/>
              </a:solidFill>
              <a:ln>
                <a:solidFill>
                  <a:srgbClr val="00B0F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grpSp>
        <p:pic>
          <p:nvPicPr>
            <p:cNvPr id="21" name="Picture 20"/>
            <p:cNvPicPr>
              <a:picLocks noChangeAspect="1"/>
            </p:cNvPicPr>
            <p:nvPr/>
          </p:nvPicPr>
          <p:blipFill>
            <a:blip r:embed="rId7"/>
            <a:stretch>
              <a:fillRect/>
            </a:stretch>
          </p:blipFill>
          <p:spPr>
            <a:xfrm>
              <a:off x="1185913" y="5598700"/>
              <a:ext cx="5186312" cy="409446"/>
            </a:xfrm>
            <a:prstGeom prst="rect">
              <a:avLst/>
            </a:prstGeom>
            <a:ln w="3175">
              <a:solidFill>
                <a:schemeClr val="bg1">
                  <a:lumMod val="65000"/>
                </a:schemeClr>
              </a:solidFill>
            </a:ln>
          </p:spPr>
        </p:pic>
      </p:grpSp>
    </p:spTree>
    <p:extLst>
      <p:ext uri="{BB962C8B-B14F-4D97-AF65-F5344CB8AC3E}">
        <p14:creationId xmlns:p14="http://schemas.microsoft.com/office/powerpoint/2010/main" val="31272459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Three-Tier Flood Alert System</a:t>
            </a:r>
            <a:endParaRPr lang="en-US" dirty="0"/>
          </a:p>
        </p:txBody>
      </p:sp>
      <p:sp>
        <p:nvSpPr>
          <p:cNvPr id="3" name="Isosceles Triangle 2"/>
          <p:cNvSpPr/>
          <p:nvPr/>
        </p:nvSpPr>
        <p:spPr bwMode="auto">
          <a:xfrm>
            <a:off x="1838712" y="1486530"/>
            <a:ext cx="3083074" cy="3624549"/>
          </a:xfrm>
          <a:prstGeom prst="triangle">
            <a:avLst/>
          </a:prstGeom>
          <a:noFill/>
          <a:ln w="25400">
            <a:solidFill>
              <a:schemeClr val="tx2">
                <a:lumMod val="75000"/>
                <a:lumOff val="25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4" name="Oval 3"/>
          <p:cNvSpPr/>
          <p:nvPr/>
        </p:nvSpPr>
        <p:spPr bwMode="auto">
          <a:xfrm>
            <a:off x="3269256" y="1376362"/>
            <a:ext cx="220338" cy="220337"/>
          </a:xfrm>
          <a:prstGeom prst="ellipse">
            <a:avLst/>
          </a:prstGeom>
          <a:gradFill>
            <a:gsLst>
              <a:gs pos="0">
                <a:schemeClr val="tx2">
                  <a:lumMod val="51000"/>
                  <a:lumOff val="49000"/>
                </a:schemeClr>
              </a:gs>
              <a:gs pos="100000">
                <a:schemeClr val="tx2">
                  <a:lumMod val="50000"/>
                  <a:lumOff val="50000"/>
                </a:schemeClr>
              </a:gs>
            </a:gsLst>
          </a:gradFill>
          <a:ln>
            <a:solidFill>
              <a:schemeClr val="tx2">
                <a:lumMod val="50000"/>
                <a:lumOff val="5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5" name="TextBox 4"/>
          <p:cNvSpPr txBox="1"/>
          <p:nvPr/>
        </p:nvSpPr>
        <p:spPr>
          <a:xfrm>
            <a:off x="3632812" y="1376362"/>
            <a:ext cx="914400" cy="914400"/>
          </a:xfrm>
          <a:prstGeom prst="rect">
            <a:avLst/>
          </a:prstGeom>
          <a:noFill/>
          <a:effectLst/>
        </p:spPr>
        <p:txBody>
          <a:bodyPr wrap="none" lIns="0" tIns="0" rIns="0" bIns="0" rtlCol="0">
            <a:noAutofit/>
          </a:bodyPr>
          <a:lstStyle/>
          <a:p>
            <a:pPr marL="0" marR="0" lvl="0" indent="0" algn="l" defTabSz="4572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AC15A">
                    <a:lumMod val="75000"/>
                  </a:srgbClr>
                </a:solidFill>
                <a:effectLst/>
                <a:uLnTx/>
                <a:uFillTx/>
                <a:latin typeface="Arial"/>
                <a:ea typeface="ＭＳ Ｐゴシック"/>
              </a:rPr>
              <a:t>Tier 1: </a:t>
            </a:r>
            <a:r>
              <a:rPr kumimoji="0" lang="en-US" sz="1800" b="1" i="0" u="none" strike="noStrike" kern="1200" cap="none" spc="0" normalizeH="0" baseline="0" noProof="0" dirty="0">
                <a:ln>
                  <a:noFill/>
                </a:ln>
                <a:solidFill>
                  <a:srgbClr val="0070C0"/>
                </a:solidFill>
                <a:effectLst/>
                <a:uLnTx/>
                <a:uFillTx/>
                <a:latin typeface="Arial"/>
                <a:ea typeface="ＭＳ Ｐゴシック"/>
              </a:rPr>
              <a:t>Standard USGS Gages </a:t>
            </a:r>
            <a:endParaRPr kumimoji="0" lang="en-US" sz="1800" b="1" i="0" u="none" strike="noStrike" kern="1200" cap="none" spc="0" normalizeH="0" baseline="0" noProof="0" dirty="0" smtClean="0">
              <a:ln>
                <a:noFill/>
              </a:ln>
              <a:solidFill>
                <a:srgbClr val="0070C0"/>
              </a:solidFill>
              <a:effectLst/>
              <a:uLnTx/>
              <a:uFillTx/>
              <a:latin typeface="Arial"/>
              <a:ea typeface="ＭＳ Ｐゴシック"/>
            </a:endParaRPr>
          </a:p>
          <a:p>
            <a:pPr marL="0" marR="0" lvl="0" indent="0" algn="l" defTabSz="4572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Arial"/>
                <a:ea typeface="ＭＳ Ｐゴシック"/>
              </a:rPr>
              <a:t> </a:t>
            </a:r>
            <a:r>
              <a:rPr kumimoji="0" lang="en-US" sz="1800" b="1" i="0" u="none" strike="noStrike" kern="1200" cap="none" spc="0" normalizeH="0" baseline="0" noProof="0" dirty="0" smtClean="0">
                <a:ln>
                  <a:noFill/>
                </a:ln>
                <a:solidFill>
                  <a:srgbClr val="0070C0"/>
                </a:solidFill>
                <a:effectLst/>
                <a:uLnTx/>
                <a:uFillTx/>
                <a:latin typeface="Arial"/>
                <a:ea typeface="ＭＳ Ｐゴシック"/>
              </a:rPr>
              <a:t>   – </a:t>
            </a:r>
            <a:r>
              <a:rPr kumimoji="0" lang="en-US" sz="1800" b="1" i="0" u="none" strike="noStrike" kern="1200" cap="none" spc="0" normalizeH="0" baseline="0" noProof="0" dirty="0">
                <a:ln>
                  <a:noFill/>
                </a:ln>
                <a:solidFill>
                  <a:srgbClr val="0070C0"/>
                </a:solidFill>
                <a:effectLst/>
                <a:uLnTx/>
                <a:uFillTx/>
                <a:latin typeface="Arial"/>
                <a:ea typeface="ＭＳ Ｐゴシック"/>
              </a:rPr>
              <a:t>measure everything</a:t>
            </a:r>
          </a:p>
        </p:txBody>
      </p:sp>
      <p:cxnSp>
        <p:nvCxnSpPr>
          <p:cNvPr id="7" name="Straight Connector 6"/>
          <p:cNvCxnSpPr>
            <a:stCxn id="3" idx="1"/>
            <a:endCxn id="3" idx="5"/>
          </p:cNvCxnSpPr>
          <p:nvPr/>
        </p:nvCxnSpPr>
        <p:spPr bwMode="auto">
          <a:xfrm>
            <a:off x="2609481" y="3298805"/>
            <a:ext cx="1541537" cy="0"/>
          </a:xfrm>
          <a:prstGeom prst="line">
            <a:avLst/>
          </a:prstGeom>
          <a:noFill/>
          <a:ln w="38100" cap="flat" cmpd="sng" algn="ctr">
            <a:solidFill>
              <a:srgbClr val="0070C0"/>
            </a:solidFill>
            <a:prstDash val="solid"/>
            <a:round/>
            <a:headEnd type="none" w="med" len="med"/>
            <a:tailEnd type="none" w="med" len="med"/>
          </a:ln>
          <a:effectLst/>
        </p:spPr>
      </p:cxnSp>
      <p:sp>
        <p:nvSpPr>
          <p:cNvPr id="8" name="TextBox 7"/>
          <p:cNvSpPr txBox="1"/>
          <p:nvPr/>
        </p:nvSpPr>
        <p:spPr>
          <a:xfrm>
            <a:off x="4151018" y="2932457"/>
            <a:ext cx="914400" cy="914400"/>
          </a:xfrm>
          <a:prstGeom prst="rect">
            <a:avLst/>
          </a:prstGeom>
          <a:noFill/>
          <a:effectLst/>
        </p:spPr>
        <p:txBody>
          <a:bodyPr wrap="none" lIns="0" tIns="0" rIns="0" bIns="0" rtlCol="0">
            <a:noAutofit/>
          </a:bodyPr>
          <a:lstStyle/>
          <a:p>
            <a:pPr marL="0" marR="0" lvl="0" indent="0" algn="l" defTabSz="4572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lumMod val="50000"/>
                  </a:prstClr>
                </a:solidFill>
                <a:effectLst/>
                <a:uLnTx/>
                <a:uFillTx/>
                <a:latin typeface="Arial"/>
                <a:ea typeface="ＭＳ Ｐゴシック"/>
              </a:rPr>
              <a:t>Tier 2: </a:t>
            </a:r>
            <a:r>
              <a:rPr kumimoji="0" lang="en-US" sz="1800" b="1" i="0" u="none" strike="noStrike" kern="1200" cap="none" spc="0" normalizeH="0" baseline="0" noProof="0" dirty="0" smtClean="0">
                <a:ln>
                  <a:noFill/>
                </a:ln>
                <a:solidFill>
                  <a:srgbClr val="0070C0"/>
                </a:solidFill>
                <a:effectLst/>
                <a:uLnTx/>
                <a:uFillTx/>
                <a:latin typeface="Arial"/>
                <a:ea typeface="ＭＳ Ｐゴシック"/>
              </a:rPr>
              <a:t>Radar Sensors on Bridges (</a:t>
            </a:r>
            <a:r>
              <a:rPr kumimoji="0" lang="en-US" sz="1800" b="1" i="0" u="none" strike="noStrike" kern="1200" cap="none" spc="0" normalizeH="0" baseline="0" noProof="0" dirty="0" err="1" smtClean="0">
                <a:ln>
                  <a:noFill/>
                </a:ln>
                <a:solidFill>
                  <a:srgbClr val="0070C0"/>
                </a:solidFill>
                <a:effectLst/>
                <a:uLnTx/>
                <a:uFillTx/>
                <a:latin typeface="Arial"/>
                <a:ea typeface="ＭＳ Ｐゴシック"/>
              </a:rPr>
              <a:t>TxDOT</a:t>
            </a:r>
            <a:r>
              <a:rPr kumimoji="0" lang="en-US" sz="1800" b="1" i="0" u="none" strike="noStrike" kern="1200" cap="none" spc="0" normalizeH="0" baseline="0" noProof="0" dirty="0" smtClean="0">
                <a:ln>
                  <a:noFill/>
                </a:ln>
                <a:solidFill>
                  <a:srgbClr val="0070C0"/>
                </a:solidFill>
                <a:effectLst/>
                <a:uLnTx/>
                <a:uFillTx/>
                <a:latin typeface="Arial"/>
                <a:ea typeface="ＭＳ Ｐゴシック"/>
              </a:rPr>
              <a:t>) </a:t>
            </a:r>
          </a:p>
          <a:p>
            <a:pPr marL="0" marR="0" lvl="0" indent="0" algn="l" defTabSz="4572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Arial"/>
                <a:ea typeface="ＭＳ Ｐゴシック"/>
              </a:rPr>
              <a:t> </a:t>
            </a:r>
            <a:r>
              <a:rPr kumimoji="0" lang="en-US" sz="1800" b="1" i="0" u="none" strike="noStrike" kern="1200" cap="none" spc="0" normalizeH="0" baseline="0" noProof="0" dirty="0" smtClean="0">
                <a:ln>
                  <a:noFill/>
                </a:ln>
                <a:solidFill>
                  <a:srgbClr val="0070C0"/>
                </a:solidFill>
                <a:effectLst/>
                <a:uLnTx/>
                <a:uFillTx/>
                <a:latin typeface="Arial"/>
                <a:ea typeface="ＭＳ Ｐゴシック"/>
              </a:rPr>
              <a:t>       – medium and high flows </a:t>
            </a:r>
            <a:endParaRPr kumimoji="0" lang="en-US" sz="1800" b="1" i="0" u="none" strike="noStrike" kern="1200" cap="none" spc="0" normalizeH="0" baseline="0" noProof="0" dirty="0">
              <a:ln>
                <a:noFill/>
              </a:ln>
              <a:solidFill>
                <a:srgbClr val="0070C0"/>
              </a:solidFill>
              <a:effectLst/>
              <a:uLnTx/>
              <a:uFillTx/>
              <a:latin typeface="Arial"/>
              <a:ea typeface="ＭＳ Ｐゴシック"/>
            </a:endParaRPr>
          </a:p>
        </p:txBody>
      </p:sp>
      <p:sp>
        <p:nvSpPr>
          <p:cNvPr id="9" name="TextBox 8"/>
          <p:cNvSpPr txBox="1"/>
          <p:nvPr/>
        </p:nvSpPr>
        <p:spPr>
          <a:xfrm>
            <a:off x="4841274" y="4602038"/>
            <a:ext cx="914400" cy="914400"/>
          </a:xfrm>
          <a:prstGeom prst="rect">
            <a:avLst/>
          </a:prstGeom>
          <a:noFill/>
          <a:effectLst/>
        </p:spPr>
        <p:txBody>
          <a:bodyPr wrap="none" lIns="0" tIns="0" rIns="0" bIns="0" rtlCol="0">
            <a:noAutofit/>
          </a:bodyPr>
          <a:lstStyle/>
          <a:p>
            <a:pPr marL="0" marR="0" lvl="0" indent="0" algn="l" defTabSz="4572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ED982D">
                    <a:lumMod val="50000"/>
                  </a:srgbClr>
                </a:solidFill>
                <a:effectLst/>
                <a:uLnTx/>
                <a:uFillTx/>
                <a:latin typeface="Arial"/>
                <a:ea typeface="ＭＳ Ｐゴシック"/>
              </a:rPr>
              <a:t>Tier 3: </a:t>
            </a:r>
            <a:r>
              <a:rPr kumimoji="0" lang="en-US" sz="1800" b="1" i="0" u="none" strike="noStrike" kern="1200" cap="none" spc="0" normalizeH="0" baseline="0" noProof="0" dirty="0" smtClean="0">
                <a:ln>
                  <a:noFill/>
                </a:ln>
                <a:solidFill>
                  <a:srgbClr val="0070C0"/>
                </a:solidFill>
                <a:effectLst/>
                <a:uLnTx/>
                <a:uFillTx/>
                <a:latin typeface="Arial"/>
                <a:ea typeface="ＭＳ Ｐゴシック"/>
              </a:rPr>
              <a:t>Water Level Sensors </a:t>
            </a:r>
          </a:p>
          <a:p>
            <a:pPr marL="0" marR="0" lvl="0" indent="0" algn="l" defTabSz="4572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Arial"/>
                <a:ea typeface="ＭＳ Ｐゴシック"/>
              </a:rPr>
              <a:t> </a:t>
            </a:r>
            <a:r>
              <a:rPr kumimoji="0" lang="en-US" sz="1800" b="1" i="0" u="none" strike="noStrike" kern="1200" cap="none" spc="0" normalizeH="0" baseline="0" noProof="0" dirty="0" smtClean="0">
                <a:ln>
                  <a:noFill/>
                </a:ln>
                <a:solidFill>
                  <a:srgbClr val="0070C0"/>
                </a:solidFill>
                <a:effectLst/>
                <a:uLnTx/>
                <a:uFillTx/>
                <a:latin typeface="Arial"/>
                <a:ea typeface="ＭＳ Ｐゴシック"/>
              </a:rPr>
              <a:t>       – local flood alert systems</a:t>
            </a:r>
            <a:endParaRPr kumimoji="0" lang="en-US" sz="1800" b="1" i="0" u="none" strike="noStrike" kern="1200" cap="none" spc="0" normalizeH="0" baseline="0" noProof="0" dirty="0">
              <a:ln>
                <a:noFill/>
              </a:ln>
              <a:solidFill>
                <a:srgbClr val="0070C0"/>
              </a:solidFill>
              <a:effectLst/>
              <a:uLnTx/>
              <a:uFillTx/>
              <a:latin typeface="Arial"/>
              <a:ea typeface="ＭＳ Ｐゴシック"/>
            </a:endParaRPr>
          </a:p>
        </p:txBody>
      </p:sp>
      <p:sp>
        <p:nvSpPr>
          <p:cNvPr id="11" name="Up Arrow 10"/>
          <p:cNvSpPr/>
          <p:nvPr/>
        </p:nvSpPr>
        <p:spPr bwMode="auto">
          <a:xfrm>
            <a:off x="940140" y="1376362"/>
            <a:ext cx="349956" cy="3734717"/>
          </a:xfrm>
          <a:prstGeom prst="up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2" name="TextBox 11"/>
          <p:cNvSpPr txBox="1"/>
          <p:nvPr/>
        </p:nvSpPr>
        <p:spPr>
          <a:xfrm>
            <a:off x="1309697" y="3155244"/>
            <a:ext cx="914400" cy="914400"/>
          </a:xfrm>
          <a:prstGeom prst="rect">
            <a:avLst/>
          </a:prstGeom>
          <a:noFill/>
          <a:effectLst/>
        </p:spPr>
        <p:txBody>
          <a:bodyPr wrap="none" lIns="0" tIns="0" rIns="0" bIns="0" rtlCol="0">
            <a:noAutofit/>
          </a:bodyPr>
          <a:lstStyle/>
          <a:p>
            <a:pPr marL="0" marR="0" lvl="0" indent="0" algn="l" defTabSz="457200" rtl="0" eaLnBrk="0" fontAlgn="auto" latinLnBrk="0" hangingPunct="0">
              <a:lnSpc>
                <a:spcPts val="18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70C0"/>
                </a:solidFill>
                <a:effectLst/>
                <a:uLnTx/>
                <a:uFillTx/>
                <a:latin typeface="Arial"/>
                <a:ea typeface="ＭＳ Ｐゴシック"/>
                <a:cs typeface="+mn-cs"/>
              </a:rPr>
              <a:t>Cost</a:t>
            </a:r>
          </a:p>
        </p:txBody>
      </p:sp>
      <p:pic>
        <p:nvPicPr>
          <p:cNvPr id="13" name="Picture 12"/>
          <p:cNvPicPr>
            <a:picLocks noChangeAspect="1"/>
          </p:cNvPicPr>
          <p:nvPr/>
        </p:nvPicPr>
        <p:blipFill>
          <a:blip r:embed="rId2"/>
          <a:stretch>
            <a:fillRect/>
          </a:stretch>
        </p:blipFill>
        <p:spPr>
          <a:xfrm>
            <a:off x="7430475" y="5122662"/>
            <a:ext cx="1466532" cy="1657204"/>
          </a:xfrm>
          <a:prstGeom prst="rect">
            <a:avLst/>
          </a:prstGeom>
        </p:spPr>
      </p:pic>
      <p:pic>
        <p:nvPicPr>
          <p:cNvPr id="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60329" y="3423327"/>
            <a:ext cx="1576092" cy="1175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p:nvPicPr>
        <p:blipFill>
          <a:blip r:embed="rId4"/>
          <a:stretch>
            <a:fillRect/>
          </a:stretch>
        </p:blipFill>
        <p:spPr>
          <a:xfrm>
            <a:off x="7440898" y="294284"/>
            <a:ext cx="1414955" cy="2605588"/>
          </a:xfrm>
          <a:prstGeom prst="rect">
            <a:avLst/>
          </a:prstGeom>
        </p:spPr>
      </p:pic>
      <p:grpSp>
        <p:nvGrpSpPr>
          <p:cNvPr id="6" name="Group 5"/>
          <p:cNvGrpSpPr/>
          <p:nvPr/>
        </p:nvGrpSpPr>
        <p:grpSpPr>
          <a:xfrm>
            <a:off x="786269" y="5406417"/>
            <a:ext cx="5186312" cy="1569645"/>
            <a:chOff x="786269" y="5406417"/>
            <a:chExt cx="5186312" cy="1569645"/>
          </a:xfrm>
        </p:grpSpPr>
        <p:sp>
          <p:nvSpPr>
            <p:cNvPr id="10" name="TextBox 9"/>
            <p:cNvSpPr txBox="1"/>
            <p:nvPr/>
          </p:nvSpPr>
          <p:spPr>
            <a:xfrm>
              <a:off x="1551435" y="6061662"/>
              <a:ext cx="914400" cy="914400"/>
            </a:xfrm>
            <a:prstGeom prst="rect">
              <a:avLst/>
            </a:prstGeom>
            <a:noFill/>
            <a:effectLst/>
          </p:spPr>
          <p:txBody>
            <a:bodyPr wrap="none" lIns="0" tIns="0" rIns="0" bIns="0" rtlCol="0">
              <a:noAutofit/>
            </a:bodyPr>
            <a:lstStyle/>
            <a:p>
              <a:pPr marL="0" marR="0" lvl="0" indent="0" algn="l" defTabSz="457200" rtl="0" eaLnBrk="0" fontAlgn="auto" latinLnBrk="0" hangingPunct="0">
                <a:lnSpc>
                  <a:spcPts val="18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0000"/>
                  </a:solidFill>
                  <a:effectLst/>
                  <a:uLnTx/>
                  <a:uFillTx/>
                  <a:latin typeface="Arial"/>
                  <a:ea typeface="ＭＳ Ｐゴシック"/>
                  <a:cs typeface="+mn-cs"/>
                </a:rPr>
                <a:t>All connected using </a:t>
              </a:r>
              <a:r>
                <a:rPr kumimoji="0" lang="en-US" sz="1800" b="1" i="1" u="none" strike="noStrike" kern="1200" cap="none" spc="0" normalizeH="0" baseline="0" noProof="0" dirty="0" err="1" smtClean="0">
                  <a:ln>
                    <a:noFill/>
                  </a:ln>
                  <a:solidFill>
                    <a:srgbClr val="FF0000"/>
                  </a:solidFill>
                  <a:effectLst/>
                  <a:uLnTx/>
                  <a:uFillTx/>
                  <a:latin typeface="Arial"/>
                  <a:ea typeface="ＭＳ Ｐゴシック"/>
                  <a:cs typeface="+mn-cs"/>
                </a:rPr>
                <a:t>WaterML</a:t>
              </a:r>
              <a:r>
                <a:rPr kumimoji="0" lang="en-US" sz="1800" b="1" i="1" u="none" strike="noStrike" kern="1200" cap="none" spc="0" normalizeH="0" baseline="0" noProof="0" dirty="0" smtClean="0">
                  <a:ln>
                    <a:noFill/>
                  </a:ln>
                  <a:solidFill>
                    <a:srgbClr val="FF0000"/>
                  </a:solidFill>
                  <a:effectLst/>
                  <a:uLnTx/>
                  <a:uFillTx/>
                  <a:latin typeface="Arial"/>
                  <a:ea typeface="ＭＳ Ｐゴシック"/>
                  <a:cs typeface="+mn-cs"/>
                </a:rPr>
                <a:t> data services</a:t>
              </a:r>
            </a:p>
          </p:txBody>
        </p:sp>
        <p:pic>
          <p:nvPicPr>
            <p:cNvPr id="16" name="Picture 15"/>
            <p:cNvPicPr>
              <a:picLocks noChangeAspect="1"/>
            </p:cNvPicPr>
            <p:nvPr/>
          </p:nvPicPr>
          <p:blipFill>
            <a:blip r:embed="rId5"/>
            <a:stretch>
              <a:fillRect/>
            </a:stretch>
          </p:blipFill>
          <p:spPr>
            <a:xfrm>
              <a:off x="786269" y="5406417"/>
              <a:ext cx="5186312" cy="409446"/>
            </a:xfrm>
            <a:prstGeom prst="rect">
              <a:avLst/>
            </a:prstGeom>
            <a:ln w="3175">
              <a:solidFill>
                <a:schemeClr val="bg1">
                  <a:lumMod val="65000"/>
                </a:schemeClr>
              </a:solidFill>
            </a:ln>
          </p:spPr>
        </p:pic>
      </p:grpSp>
    </p:spTree>
    <p:extLst>
      <p:ext uri="{BB962C8B-B14F-4D97-AF65-F5344CB8AC3E}">
        <p14:creationId xmlns:p14="http://schemas.microsoft.com/office/powerpoint/2010/main" val="281181089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Rating Curve at a Stream Gage</a:t>
            </a:r>
            <a:endParaRPr lang="en-US" dirty="0"/>
          </a:p>
        </p:txBody>
      </p:sp>
      <p:pic>
        <p:nvPicPr>
          <p:cNvPr id="3" name="Picture 2"/>
          <p:cNvPicPr>
            <a:picLocks noChangeAspect="1"/>
          </p:cNvPicPr>
          <p:nvPr/>
        </p:nvPicPr>
        <p:blipFill>
          <a:blip r:embed="rId2"/>
          <a:stretch>
            <a:fillRect/>
          </a:stretch>
        </p:blipFill>
        <p:spPr>
          <a:xfrm>
            <a:off x="2236471" y="1343830"/>
            <a:ext cx="6134100" cy="4676775"/>
          </a:xfrm>
          <a:prstGeom prst="rect">
            <a:avLst/>
          </a:prstGeom>
        </p:spPr>
      </p:pic>
      <p:sp>
        <p:nvSpPr>
          <p:cNvPr id="4" name="TextBox 3"/>
          <p:cNvSpPr txBox="1"/>
          <p:nvPr/>
        </p:nvSpPr>
        <p:spPr>
          <a:xfrm>
            <a:off x="437145" y="2800867"/>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1446">
                    <a:lumMod val="75000"/>
                    <a:lumOff val="25000"/>
                  </a:srgbClr>
                </a:solidFill>
                <a:effectLst/>
                <a:uLnTx/>
                <a:uFillTx/>
                <a:latin typeface="Arial"/>
                <a:ea typeface="ＭＳ Ｐゴシック"/>
              </a:rPr>
              <a:t> Water Level</a:t>
            </a:r>
          </a:p>
        </p:txBody>
      </p:sp>
      <p:cxnSp>
        <p:nvCxnSpPr>
          <p:cNvPr id="6" name="Straight Arrow Connector 5"/>
          <p:cNvCxnSpPr/>
          <p:nvPr/>
        </p:nvCxnSpPr>
        <p:spPr bwMode="auto">
          <a:xfrm>
            <a:off x="2039815" y="2883877"/>
            <a:ext cx="1702191" cy="0"/>
          </a:xfrm>
          <a:prstGeom prst="straightConnector1">
            <a:avLst/>
          </a:prstGeom>
          <a:noFill/>
          <a:ln w="38100" cap="flat" cmpd="sng" algn="ctr">
            <a:solidFill>
              <a:schemeClr val="tx2">
                <a:lumMod val="75000"/>
                <a:lumOff val="25000"/>
              </a:schemeClr>
            </a:solidFill>
            <a:prstDash val="solid"/>
            <a:round/>
            <a:headEnd type="none" w="med" len="med"/>
            <a:tailEnd type="none"/>
          </a:ln>
          <a:effectLst/>
        </p:spPr>
      </p:cxnSp>
      <p:cxnSp>
        <p:nvCxnSpPr>
          <p:cNvPr id="8" name="Straight Arrow Connector 7"/>
          <p:cNvCxnSpPr/>
          <p:nvPr/>
        </p:nvCxnSpPr>
        <p:spPr bwMode="auto">
          <a:xfrm>
            <a:off x="3727938" y="2912012"/>
            <a:ext cx="0" cy="2391508"/>
          </a:xfrm>
          <a:prstGeom prst="straightConnector1">
            <a:avLst/>
          </a:prstGeom>
          <a:noFill/>
          <a:ln w="38100" cap="flat" cmpd="sng" algn="ctr">
            <a:solidFill>
              <a:schemeClr val="tx2">
                <a:lumMod val="75000"/>
                <a:lumOff val="25000"/>
              </a:schemeClr>
            </a:solidFill>
            <a:prstDash val="solid"/>
            <a:round/>
            <a:headEnd type="none" w="med" len="med"/>
            <a:tailEnd type="none"/>
          </a:ln>
          <a:effectLst/>
        </p:spPr>
      </p:cxnSp>
      <p:sp>
        <p:nvSpPr>
          <p:cNvPr id="10" name="TextBox 9"/>
          <p:cNvSpPr txBox="1"/>
          <p:nvPr/>
        </p:nvSpPr>
        <p:spPr>
          <a:xfrm>
            <a:off x="3818994" y="4950557"/>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1446">
                    <a:lumMod val="75000"/>
                    <a:lumOff val="25000"/>
                  </a:srgbClr>
                </a:solidFill>
                <a:effectLst/>
                <a:uLnTx/>
                <a:uFillTx/>
                <a:latin typeface="Arial"/>
                <a:ea typeface="ＭＳ Ｐゴシック"/>
              </a:rPr>
              <a:t>Discharge</a:t>
            </a:r>
          </a:p>
        </p:txBody>
      </p:sp>
    </p:spTree>
    <p:extLst>
      <p:ext uri="{BB962C8B-B14F-4D97-AF65-F5344CB8AC3E}">
        <p14:creationId xmlns:p14="http://schemas.microsoft.com/office/powerpoint/2010/main" val="3093696050"/>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24852" y="1702220"/>
            <a:ext cx="5950258" cy="4857185"/>
          </a:xfrm>
          <a:prstGeom prst="rect">
            <a:avLst/>
          </a:prstGeom>
          <a:ln>
            <a:solidFill>
              <a:schemeClr val="bg1">
                <a:lumMod val="65000"/>
              </a:schemeClr>
            </a:solidFill>
          </a:ln>
        </p:spPr>
      </p:pic>
      <p:sp>
        <p:nvSpPr>
          <p:cNvPr id="2" name="Title 1"/>
          <p:cNvSpPr>
            <a:spLocks noGrp="1"/>
          </p:cNvSpPr>
          <p:nvPr>
            <p:ph type="title"/>
          </p:nvPr>
        </p:nvSpPr>
        <p:spPr>
          <a:xfrm>
            <a:off x="685801" y="457199"/>
            <a:ext cx="5096021" cy="2041301"/>
          </a:xfrm>
        </p:spPr>
        <p:txBody>
          <a:bodyPr/>
          <a:lstStyle/>
          <a:p>
            <a:r>
              <a:rPr lang="en-US" dirty="0" smtClean="0"/>
              <a:t>Texas Address Points</a:t>
            </a:r>
            <a:br>
              <a:rPr lang="en-US" dirty="0" smtClean="0"/>
            </a:br>
            <a:endParaRPr lang="en-US" dirty="0"/>
          </a:p>
        </p:txBody>
      </p:sp>
      <p:sp>
        <p:nvSpPr>
          <p:cNvPr id="4" name="TextBox 3"/>
          <p:cNvSpPr txBox="1"/>
          <p:nvPr/>
        </p:nvSpPr>
        <p:spPr>
          <a:xfrm>
            <a:off x="798342" y="1010989"/>
            <a:ext cx="3390127" cy="933719"/>
          </a:xfrm>
          <a:prstGeom prst="rect">
            <a:avLst/>
          </a:prstGeom>
          <a:noFill/>
          <a:effectLst/>
        </p:spPr>
        <p:txBody>
          <a:bodyPr wrap="square" lIns="0" tIns="0" rIns="0" bIns="0" rtlCol="0">
            <a:no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a:ea typeface="ＭＳ Ｐゴシック"/>
              </a:rPr>
              <a:t>9.28 million points</a:t>
            </a: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1" i="0" u="none" strike="noStrike" kern="1200" cap="none" spc="0" normalizeH="0" baseline="0" noProof="0" dirty="0" smtClean="0">
              <a:ln>
                <a:noFill/>
              </a:ln>
              <a:solidFill>
                <a:prstClr val="black"/>
              </a:solidFill>
              <a:effectLst/>
              <a:uLnTx/>
              <a:uFillTx/>
              <a:latin typeface="Arial"/>
              <a:ea typeface="ＭＳ Ｐゴシック"/>
            </a:endParaRPr>
          </a:p>
        </p:txBody>
      </p:sp>
      <p:pic>
        <p:nvPicPr>
          <p:cNvPr id="5" name="Picture 4"/>
          <p:cNvPicPr>
            <a:picLocks noChangeAspect="1"/>
          </p:cNvPicPr>
          <p:nvPr/>
        </p:nvPicPr>
        <p:blipFill>
          <a:blip r:embed="rId4"/>
          <a:stretch>
            <a:fillRect/>
          </a:stretch>
        </p:blipFill>
        <p:spPr>
          <a:xfrm>
            <a:off x="6227380" y="4537846"/>
            <a:ext cx="2844288" cy="2269200"/>
          </a:xfrm>
          <a:prstGeom prst="rect">
            <a:avLst/>
          </a:prstGeom>
        </p:spPr>
      </p:pic>
      <p:sp>
        <p:nvSpPr>
          <p:cNvPr id="6" name="TextBox 5"/>
          <p:cNvSpPr txBox="1"/>
          <p:nvPr/>
        </p:nvSpPr>
        <p:spPr>
          <a:xfrm>
            <a:off x="6368436" y="3216413"/>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a:ea typeface="ＭＳ Ｐゴシック"/>
              </a:rPr>
              <a:t>Point on every building </a:t>
            </a: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a:ea typeface="ＭＳ Ｐゴシック"/>
              </a:rPr>
              <a:t>used for dispatching </a:t>
            </a: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a:ea typeface="ＭＳ Ｐゴシック"/>
              </a:rPr>
              <a:t>emergency response </a:t>
            </a: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a:ea typeface="ＭＳ Ｐゴシック"/>
              </a:rPr>
              <a:t>vehicles by 911 systems</a:t>
            </a:r>
          </a:p>
        </p:txBody>
      </p:sp>
      <p:pic>
        <p:nvPicPr>
          <p:cNvPr id="8" name="Picture 7"/>
          <p:cNvPicPr>
            <a:picLocks noChangeAspect="1"/>
          </p:cNvPicPr>
          <p:nvPr/>
        </p:nvPicPr>
        <p:blipFill>
          <a:blip r:embed="rId5"/>
          <a:stretch>
            <a:fillRect/>
          </a:stretch>
        </p:blipFill>
        <p:spPr>
          <a:xfrm>
            <a:off x="5381297" y="304799"/>
            <a:ext cx="3650584" cy="2585134"/>
          </a:xfrm>
          <a:prstGeom prst="rect">
            <a:avLst/>
          </a:prstGeom>
        </p:spPr>
      </p:pic>
      <p:pic>
        <p:nvPicPr>
          <p:cNvPr id="10" name="Picture 9"/>
          <p:cNvPicPr>
            <a:picLocks noChangeAspect="1"/>
          </p:cNvPicPr>
          <p:nvPr/>
        </p:nvPicPr>
        <p:blipFill>
          <a:blip r:embed="rId6"/>
          <a:stretch>
            <a:fillRect/>
          </a:stretch>
        </p:blipFill>
        <p:spPr>
          <a:xfrm>
            <a:off x="124853" y="5360275"/>
            <a:ext cx="2017844" cy="1199129"/>
          </a:xfrm>
          <a:prstGeom prst="rect">
            <a:avLst/>
          </a:prstGeom>
          <a:ln w="3175">
            <a:solidFill>
              <a:schemeClr val="bg1">
                <a:lumMod val="65000"/>
              </a:schemeClr>
            </a:solidFill>
          </a:ln>
        </p:spPr>
      </p:pic>
    </p:spTree>
    <p:extLst>
      <p:ext uri="{BB962C8B-B14F-4D97-AF65-F5344CB8AC3E}">
        <p14:creationId xmlns:p14="http://schemas.microsoft.com/office/powerpoint/2010/main" val="675844225"/>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stretch>
            <a:fillRect/>
          </a:stretch>
        </p:blipFill>
        <p:spPr>
          <a:xfrm>
            <a:off x="5321793" y="4859857"/>
            <a:ext cx="3373148" cy="1908642"/>
          </a:xfrm>
          <a:prstGeom prst="rect">
            <a:avLst/>
          </a:prstGeom>
        </p:spPr>
      </p:pic>
      <p:sp>
        <p:nvSpPr>
          <p:cNvPr id="14" name="Freeform 13"/>
          <p:cNvSpPr/>
          <p:nvPr/>
        </p:nvSpPr>
        <p:spPr bwMode="auto">
          <a:xfrm>
            <a:off x="3492084" y="4191739"/>
            <a:ext cx="1521229" cy="631767"/>
          </a:xfrm>
          <a:custGeom>
            <a:avLst/>
            <a:gdLst>
              <a:gd name="connsiteX0" fmla="*/ 0 w 1521229"/>
              <a:gd name="connsiteY0" fmla="*/ 8313 h 631767"/>
              <a:gd name="connsiteX1" fmla="*/ 1521229 w 1521229"/>
              <a:gd name="connsiteY1" fmla="*/ 0 h 631767"/>
              <a:gd name="connsiteX2" fmla="*/ 1404851 w 1521229"/>
              <a:gd name="connsiteY2" fmla="*/ 282633 h 631767"/>
              <a:gd name="connsiteX3" fmla="*/ 1263534 w 1521229"/>
              <a:gd name="connsiteY3" fmla="*/ 407324 h 631767"/>
              <a:gd name="connsiteX4" fmla="*/ 1130531 w 1521229"/>
              <a:gd name="connsiteY4" fmla="*/ 498764 h 631767"/>
              <a:gd name="connsiteX5" fmla="*/ 972589 w 1521229"/>
              <a:gd name="connsiteY5" fmla="*/ 581891 h 631767"/>
              <a:gd name="connsiteX6" fmla="*/ 831273 w 1521229"/>
              <a:gd name="connsiteY6" fmla="*/ 631767 h 631767"/>
              <a:gd name="connsiteX7" fmla="*/ 822960 w 1521229"/>
              <a:gd name="connsiteY7" fmla="*/ 631767 h 631767"/>
              <a:gd name="connsiteX8" fmla="*/ 490451 w 1521229"/>
              <a:gd name="connsiteY8" fmla="*/ 590204 h 631767"/>
              <a:gd name="connsiteX9" fmla="*/ 282633 w 1521229"/>
              <a:gd name="connsiteY9" fmla="*/ 374073 h 631767"/>
              <a:gd name="connsiteX10" fmla="*/ 99753 w 1521229"/>
              <a:gd name="connsiteY10" fmla="*/ 166254 h 631767"/>
              <a:gd name="connsiteX11" fmla="*/ 0 w 1521229"/>
              <a:gd name="connsiteY11" fmla="*/ 8313 h 631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229" h="631767">
                <a:moveTo>
                  <a:pt x="0" y="8313"/>
                </a:moveTo>
                <a:lnTo>
                  <a:pt x="1521229" y="0"/>
                </a:lnTo>
                <a:lnTo>
                  <a:pt x="1404851" y="282633"/>
                </a:lnTo>
                <a:lnTo>
                  <a:pt x="1263534" y="407324"/>
                </a:lnTo>
                <a:lnTo>
                  <a:pt x="1130531" y="498764"/>
                </a:lnTo>
                <a:lnTo>
                  <a:pt x="972589" y="581891"/>
                </a:lnTo>
                <a:lnTo>
                  <a:pt x="831273" y="631767"/>
                </a:lnTo>
                <a:lnTo>
                  <a:pt x="822960" y="631767"/>
                </a:lnTo>
                <a:lnTo>
                  <a:pt x="490451" y="590204"/>
                </a:lnTo>
                <a:lnTo>
                  <a:pt x="282633" y="374073"/>
                </a:lnTo>
                <a:lnTo>
                  <a:pt x="99753" y="166254"/>
                </a:lnTo>
                <a:lnTo>
                  <a:pt x="0" y="8313"/>
                </a:lnTo>
                <a:close/>
              </a:path>
            </a:pathLst>
          </a:custGeom>
          <a:solidFill>
            <a:schemeClr val="tx2">
              <a:lumMod val="50000"/>
              <a:lumOff val="50000"/>
            </a:schemeClr>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ＭＳ Ｐゴシック"/>
            </a:endParaRPr>
          </a:p>
        </p:txBody>
      </p:sp>
      <p:sp>
        <p:nvSpPr>
          <p:cNvPr id="3" name="Title 2"/>
          <p:cNvSpPr>
            <a:spLocks noGrp="1"/>
          </p:cNvSpPr>
          <p:nvPr>
            <p:ph type="title"/>
          </p:nvPr>
        </p:nvSpPr>
        <p:spPr>
          <a:xfrm>
            <a:off x="698488" y="463324"/>
            <a:ext cx="7312991" cy="1025091"/>
          </a:xfrm>
        </p:spPr>
        <p:txBody>
          <a:bodyPr/>
          <a:lstStyle/>
          <a:p>
            <a:r>
              <a:rPr lang="en-US" dirty="0" smtClean="0"/>
              <a:t>Method for Determining Flood Risk:</a:t>
            </a:r>
            <a:br>
              <a:rPr lang="en-US" dirty="0" smtClean="0"/>
            </a:br>
            <a:r>
              <a:rPr lang="en-US" dirty="0" smtClean="0">
                <a:solidFill>
                  <a:schemeClr val="tx1"/>
                </a:solidFill>
              </a:rPr>
              <a:t>Height Above Nearest Drainage (HAND)</a:t>
            </a:r>
            <a:endParaRPr lang="en-US" dirty="0">
              <a:solidFill>
                <a:schemeClr val="tx1"/>
              </a:solidFill>
            </a:endParaRPr>
          </a:p>
        </p:txBody>
      </p:sp>
      <p:sp>
        <p:nvSpPr>
          <p:cNvPr id="2" name="Freeform 1"/>
          <p:cNvSpPr/>
          <p:nvPr/>
        </p:nvSpPr>
        <p:spPr bwMode="auto">
          <a:xfrm>
            <a:off x="1347401" y="2745694"/>
            <a:ext cx="5527963" cy="2077812"/>
          </a:xfrm>
          <a:custGeom>
            <a:avLst/>
            <a:gdLst>
              <a:gd name="connsiteX0" fmla="*/ 0 w 5527963"/>
              <a:gd name="connsiteY0" fmla="*/ 108065 h 2077812"/>
              <a:gd name="connsiteX1" fmla="*/ 689956 w 5527963"/>
              <a:gd name="connsiteY1" fmla="*/ 133003 h 2077812"/>
              <a:gd name="connsiteX2" fmla="*/ 1155469 w 5527963"/>
              <a:gd name="connsiteY2" fmla="*/ 249382 h 2077812"/>
              <a:gd name="connsiteX3" fmla="*/ 1753985 w 5527963"/>
              <a:gd name="connsiteY3" fmla="*/ 806334 h 2077812"/>
              <a:gd name="connsiteX4" fmla="*/ 2236123 w 5527963"/>
              <a:gd name="connsiteY4" fmla="*/ 1546167 h 2077812"/>
              <a:gd name="connsiteX5" fmla="*/ 2809702 w 5527963"/>
              <a:gd name="connsiteY5" fmla="*/ 2069869 h 2077812"/>
              <a:gd name="connsiteX6" fmla="*/ 3491345 w 5527963"/>
              <a:gd name="connsiteY6" fmla="*/ 1787236 h 2077812"/>
              <a:gd name="connsiteX7" fmla="*/ 3940233 w 5527963"/>
              <a:gd name="connsiteY7" fmla="*/ 822960 h 2077812"/>
              <a:gd name="connsiteX8" fmla="*/ 4513811 w 5527963"/>
              <a:gd name="connsiteY8" fmla="*/ 199505 h 2077812"/>
              <a:gd name="connsiteX9" fmla="*/ 5527963 w 5527963"/>
              <a:gd name="connsiteY9" fmla="*/ 0 h 2077812"/>
              <a:gd name="connsiteX10" fmla="*/ 5527963 w 5527963"/>
              <a:gd name="connsiteY10" fmla="*/ 0 h 207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27963" h="2077812">
                <a:moveTo>
                  <a:pt x="0" y="108065"/>
                </a:moveTo>
                <a:cubicBezTo>
                  <a:pt x="248689" y="108757"/>
                  <a:pt x="497378" y="109450"/>
                  <a:pt x="689956" y="133003"/>
                </a:cubicBezTo>
                <a:cubicBezTo>
                  <a:pt x="882534" y="156556"/>
                  <a:pt x="978131" y="137160"/>
                  <a:pt x="1155469" y="249382"/>
                </a:cubicBezTo>
                <a:cubicBezTo>
                  <a:pt x="1332807" y="361604"/>
                  <a:pt x="1573876" y="590203"/>
                  <a:pt x="1753985" y="806334"/>
                </a:cubicBezTo>
                <a:cubicBezTo>
                  <a:pt x="1934094" y="1022465"/>
                  <a:pt x="2060170" y="1335578"/>
                  <a:pt x="2236123" y="1546167"/>
                </a:cubicBezTo>
                <a:cubicBezTo>
                  <a:pt x="2412076" y="1756756"/>
                  <a:pt x="2600498" y="2029691"/>
                  <a:pt x="2809702" y="2069869"/>
                </a:cubicBezTo>
                <a:cubicBezTo>
                  <a:pt x="3018906" y="2110047"/>
                  <a:pt x="3302923" y="1995054"/>
                  <a:pt x="3491345" y="1787236"/>
                </a:cubicBezTo>
                <a:cubicBezTo>
                  <a:pt x="3679767" y="1579418"/>
                  <a:pt x="3769822" y="1087582"/>
                  <a:pt x="3940233" y="822960"/>
                </a:cubicBezTo>
                <a:cubicBezTo>
                  <a:pt x="4110644" y="558338"/>
                  <a:pt x="4249189" y="336665"/>
                  <a:pt x="4513811" y="199505"/>
                </a:cubicBezTo>
                <a:cubicBezTo>
                  <a:pt x="4778433" y="62345"/>
                  <a:pt x="5527963" y="0"/>
                  <a:pt x="5527963" y="0"/>
                </a:cubicBezTo>
                <a:lnTo>
                  <a:pt x="5527963" y="0"/>
                </a:lnTo>
              </a:path>
            </a:pathLst>
          </a:custGeom>
          <a:noFill/>
          <a:ln w="63500">
            <a:solidFill>
              <a:schemeClr val="accent3">
                <a:lumMod val="5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4" name="Rectangle 3"/>
          <p:cNvSpPr/>
          <p:nvPr/>
        </p:nvSpPr>
        <p:spPr bwMode="auto">
          <a:xfrm>
            <a:off x="6434790" y="2363308"/>
            <a:ext cx="440574" cy="382386"/>
          </a:xfrm>
          <a:prstGeom prst="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ＭＳ Ｐゴシック"/>
            </a:endParaRPr>
          </a:p>
        </p:txBody>
      </p:sp>
      <p:sp>
        <p:nvSpPr>
          <p:cNvPr id="5" name="Isosceles Triangle 4"/>
          <p:cNvSpPr/>
          <p:nvPr/>
        </p:nvSpPr>
        <p:spPr bwMode="auto">
          <a:xfrm>
            <a:off x="6326724" y="2122238"/>
            <a:ext cx="640080" cy="241069"/>
          </a:xfrm>
          <a:prstGeom prst="triangl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ＭＳ Ｐゴシック"/>
            </a:endParaRPr>
          </a:p>
        </p:txBody>
      </p:sp>
      <p:sp>
        <p:nvSpPr>
          <p:cNvPr id="6" name="Oval 5"/>
          <p:cNvSpPr/>
          <p:nvPr/>
        </p:nvSpPr>
        <p:spPr bwMode="auto">
          <a:xfrm>
            <a:off x="6567794" y="2670879"/>
            <a:ext cx="182880" cy="133004"/>
          </a:xfrm>
          <a:prstGeom prst="ellipse">
            <a:avLst/>
          </a:prstGeom>
          <a:solidFill>
            <a:srgbClr val="FF0000"/>
          </a:solidFill>
          <a:ln>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ＭＳ Ｐゴシック"/>
            </a:endParaRPr>
          </a:p>
        </p:txBody>
      </p:sp>
      <p:sp>
        <p:nvSpPr>
          <p:cNvPr id="15" name="Isosceles Triangle 14"/>
          <p:cNvSpPr/>
          <p:nvPr/>
        </p:nvSpPr>
        <p:spPr bwMode="auto">
          <a:xfrm flipV="1">
            <a:off x="4252698" y="4034167"/>
            <a:ext cx="120536" cy="157572"/>
          </a:xfrm>
          <a:prstGeom prst="triangle">
            <a:avLst/>
          </a:prstGeom>
          <a:gradFill>
            <a:gsLst>
              <a:gs pos="0">
                <a:schemeClr val="tx2">
                  <a:lumMod val="50000"/>
                  <a:lumOff val="50000"/>
                </a:schemeClr>
              </a:gs>
              <a:gs pos="100000">
                <a:schemeClr val="tx2">
                  <a:lumMod val="50000"/>
                  <a:lumOff val="50000"/>
                </a:schemeClr>
              </a:gs>
            </a:gsLst>
          </a:gradFill>
          <a:ln>
            <a:solidFill>
              <a:schemeClr val="tx2">
                <a:lumMod val="50000"/>
                <a:lumOff val="5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ＭＳ Ｐゴシック"/>
            </a:endParaRPr>
          </a:p>
        </p:txBody>
      </p:sp>
      <p:cxnSp>
        <p:nvCxnSpPr>
          <p:cNvPr id="20" name="Straight Connector 19"/>
          <p:cNvCxnSpPr>
            <a:stCxn id="4" idx="1"/>
          </p:cNvCxnSpPr>
          <p:nvPr/>
        </p:nvCxnSpPr>
        <p:spPr bwMode="auto">
          <a:xfrm flipH="1">
            <a:off x="1347401" y="2554501"/>
            <a:ext cx="5087389" cy="0"/>
          </a:xfrm>
          <a:prstGeom prst="line">
            <a:avLst/>
          </a:prstGeom>
          <a:noFill/>
          <a:ln w="28575" cap="flat" cmpd="sng" algn="ctr">
            <a:solidFill>
              <a:schemeClr val="tx2">
                <a:lumMod val="50000"/>
                <a:lumOff val="50000"/>
              </a:schemeClr>
            </a:solidFill>
            <a:prstDash val="solid"/>
            <a:round/>
            <a:headEnd type="none" w="med" len="med"/>
            <a:tailEnd type="none" w="med" len="med"/>
          </a:ln>
          <a:effectLst/>
        </p:spPr>
      </p:cxnSp>
      <p:sp>
        <p:nvSpPr>
          <p:cNvPr id="23" name="Isosceles Triangle 22"/>
          <p:cNvSpPr/>
          <p:nvPr/>
        </p:nvSpPr>
        <p:spPr bwMode="auto">
          <a:xfrm flipV="1">
            <a:off x="4192430" y="2380118"/>
            <a:ext cx="120536" cy="157572"/>
          </a:xfrm>
          <a:prstGeom prst="triangle">
            <a:avLst/>
          </a:prstGeom>
          <a:gradFill>
            <a:gsLst>
              <a:gs pos="0">
                <a:schemeClr val="tx2">
                  <a:lumMod val="50000"/>
                  <a:lumOff val="50000"/>
                </a:schemeClr>
              </a:gs>
              <a:gs pos="100000">
                <a:schemeClr val="tx2">
                  <a:lumMod val="50000"/>
                  <a:lumOff val="50000"/>
                </a:schemeClr>
              </a:gs>
            </a:gsLst>
          </a:gradFill>
          <a:ln>
            <a:solidFill>
              <a:schemeClr val="tx2">
                <a:lumMod val="50000"/>
                <a:lumOff val="5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ＭＳ Ｐゴシック"/>
            </a:endParaRPr>
          </a:p>
        </p:txBody>
      </p:sp>
      <p:cxnSp>
        <p:nvCxnSpPr>
          <p:cNvPr id="25" name="Straight Connector 24"/>
          <p:cNvCxnSpPr/>
          <p:nvPr/>
        </p:nvCxnSpPr>
        <p:spPr bwMode="auto">
          <a:xfrm flipV="1">
            <a:off x="1497029" y="4773445"/>
            <a:ext cx="5511338" cy="75184"/>
          </a:xfrm>
          <a:prstGeom prst="line">
            <a:avLst/>
          </a:prstGeom>
          <a:noFill/>
          <a:ln w="19050" cap="flat" cmpd="sng" algn="ctr">
            <a:solidFill>
              <a:schemeClr val="accent3">
                <a:lumMod val="50000"/>
              </a:schemeClr>
            </a:solidFill>
            <a:prstDash val="solid"/>
            <a:round/>
            <a:headEnd type="none" w="med" len="med"/>
            <a:tailEnd type="none" w="med" len="med"/>
          </a:ln>
          <a:effectLst/>
        </p:spPr>
      </p:cxnSp>
      <p:cxnSp>
        <p:nvCxnSpPr>
          <p:cNvPr id="27" name="Straight Arrow Connector 26"/>
          <p:cNvCxnSpPr>
            <a:stCxn id="6" idx="4"/>
          </p:cNvCxnSpPr>
          <p:nvPr/>
        </p:nvCxnSpPr>
        <p:spPr bwMode="auto">
          <a:xfrm>
            <a:off x="6659234" y="2803883"/>
            <a:ext cx="41563" cy="1995054"/>
          </a:xfrm>
          <a:prstGeom prst="straightConnector1">
            <a:avLst/>
          </a:prstGeom>
          <a:noFill/>
          <a:ln w="19050" cap="flat" cmpd="sng" algn="ctr">
            <a:solidFill>
              <a:schemeClr val="accent3">
                <a:lumMod val="50000"/>
              </a:schemeClr>
            </a:solidFill>
            <a:prstDash val="solid"/>
            <a:round/>
            <a:headEnd type="triangle"/>
            <a:tailEnd type="triangle"/>
          </a:ln>
          <a:effectLst/>
        </p:spPr>
      </p:cxnSp>
      <p:sp>
        <p:nvSpPr>
          <p:cNvPr id="30" name="TextBox 29"/>
          <p:cNvSpPr txBox="1"/>
          <p:nvPr/>
        </p:nvSpPr>
        <p:spPr>
          <a:xfrm>
            <a:off x="6909654" y="3655753"/>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ED982D">
                    <a:lumMod val="50000"/>
                  </a:srgbClr>
                </a:solidFill>
                <a:effectLst/>
                <a:uLnTx/>
                <a:uFillTx/>
                <a:latin typeface="Arial"/>
                <a:ea typeface="ＭＳ Ｐゴシック"/>
              </a:rPr>
              <a:t>HAND</a:t>
            </a:r>
          </a:p>
        </p:txBody>
      </p:sp>
      <p:cxnSp>
        <p:nvCxnSpPr>
          <p:cNvPr id="32" name="Straight Arrow Connector 31"/>
          <p:cNvCxnSpPr/>
          <p:nvPr/>
        </p:nvCxnSpPr>
        <p:spPr bwMode="auto">
          <a:xfrm>
            <a:off x="1630033" y="2554501"/>
            <a:ext cx="43642" cy="2294128"/>
          </a:xfrm>
          <a:prstGeom prst="straightConnector1">
            <a:avLst/>
          </a:prstGeom>
          <a:noFill/>
          <a:ln w="19050" cap="flat" cmpd="sng" algn="ctr">
            <a:solidFill>
              <a:schemeClr val="tx2">
                <a:lumMod val="50000"/>
                <a:lumOff val="50000"/>
              </a:schemeClr>
            </a:solidFill>
            <a:prstDash val="solid"/>
            <a:round/>
            <a:headEnd type="triangle"/>
            <a:tailEnd type="triangle"/>
          </a:ln>
          <a:effectLst/>
        </p:spPr>
      </p:cxnSp>
      <p:sp>
        <p:nvSpPr>
          <p:cNvPr id="34" name="TextBox 33"/>
          <p:cNvSpPr txBox="1"/>
          <p:nvPr/>
        </p:nvSpPr>
        <p:spPr>
          <a:xfrm>
            <a:off x="698488" y="3712016"/>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01446">
                    <a:lumMod val="50000"/>
                    <a:lumOff val="50000"/>
                  </a:srgbClr>
                </a:solidFill>
                <a:effectLst/>
                <a:uLnTx/>
                <a:uFillTx/>
                <a:latin typeface="Arial"/>
                <a:ea typeface="ＭＳ Ｐゴシック"/>
              </a:rPr>
              <a:t>Flood</a:t>
            </a:r>
          </a:p>
        </p:txBody>
      </p:sp>
      <p:cxnSp>
        <p:nvCxnSpPr>
          <p:cNvPr id="36" name="Straight Connector 35"/>
          <p:cNvCxnSpPr/>
          <p:nvPr/>
        </p:nvCxnSpPr>
        <p:spPr bwMode="auto">
          <a:xfrm flipH="1">
            <a:off x="3016181" y="4191739"/>
            <a:ext cx="426026" cy="0"/>
          </a:xfrm>
          <a:prstGeom prst="line">
            <a:avLst/>
          </a:prstGeom>
          <a:noFill/>
          <a:ln w="19050" cap="flat" cmpd="sng" algn="ctr">
            <a:solidFill>
              <a:schemeClr val="tx2">
                <a:lumMod val="50000"/>
                <a:lumOff val="50000"/>
              </a:schemeClr>
            </a:solidFill>
            <a:prstDash val="solid"/>
            <a:round/>
            <a:headEnd type="none" w="med" len="med"/>
            <a:tailEnd type="none" w="med" len="med"/>
          </a:ln>
          <a:effectLst/>
        </p:spPr>
      </p:cxnSp>
      <p:cxnSp>
        <p:nvCxnSpPr>
          <p:cNvPr id="38" name="Straight Arrow Connector 37"/>
          <p:cNvCxnSpPr/>
          <p:nvPr/>
        </p:nvCxnSpPr>
        <p:spPr bwMode="auto">
          <a:xfrm>
            <a:off x="3201139" y="4191739"/>
            <a:ext cx="16625" cy="631767"/>
          </a:xfrm>
          <a:prstGeom prst="straightConnector1">
            <a:avLst/>
          </a:prstGeom>
          <a:noFill/>
          <a:ln w="19050" cap="flat" cmpd="sng" algn="ctr">
            <a:solidFill>
              <a:schemeClr val="tx2">
                <a:lumMod val="50000"/>
                <a:lumOff val="50000"/>
              </a:schemeClr>
            </a:solidFill>
            <a:prstDash val="solid"/>
            <a:round/>
            <a:headEnd type="triangle"/>
            <a:tailEnd type="triangle"/>
          </a:ln>
          <a:effectLst/>
        </p:spPr>
      </p:cxnSp>
      <p:sp>
        <p:nvSpPr>
          <p:cNvPr id="39" name="TextBox 38"/>
          <p:cNvSpPr txBox="1"/>
          <p:nvPr/>
        </p:nvSpPr>
        <p:spPr>
          <a:xfrm>
            <a:off x="2100982" y="4441121"/>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01446">
                    <a:lumMod val="50000"/>
                    <a:lumOff val="50000"/>
                  </a:srgbClr>
                </a:solidFill>
                <a:effectLst/>
                <a:uLnTx/>
                <a:uFillTx/>
                <a:latin typeface="Arial"/>
                <a:ea typeface="ＭＳ Ｐゴシック"/>
              </a:rPr>
              <a:t>Normal</a:t>
            </a:r>
          </a:p>
        </p:txBody>
      </p:sp>
      <p:sp>
        <p:nvSpPr>
          <p:cNvPr id="41" name="TextBox 40"/>
          <p:cNvSpPr txBox="1"/>
          <p:nvPr/>
        </p:nvSpPr>
        <p:spPr>
          <a:xfrm>
            <a:off x="1039829" y="1665038"/>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000" b="1" i="1" u="none" strike="noStrike" kern="1200" cap="none" spc="0" normalizeH="0" baseline="0" noProof="0" dirty="0" smtClean="0">
                <a:ln>
                  <a:noFill/>
                </a:ln>
                <a:solidFill>
                  <a:prstClr val="black"/>
                </a:solidFill>
                <a:effectLst/>
                <a:uLnTx/>
                <a:uFillTx/>
                <a:latin typeface="Arial"/>
                <a:ea typeface="ＭＳ Ｐゴシック"/>
              </a:rPr>
              <a:t>Flooding occurs when </a:t>
            </a:r>
            <a:r>
              <a:rPr kumimoji="0" lang="en-US" sz="2000" b="1" i="1" u="none" strike="noStrike" kern="1200" cap="none" spc="0" normalizeH="0" baseline="0" noProof="0" dirty="0" smtClean="0">
                <a:ln>
                  <a:noFill/>
                </a:ln>
                <a:solidFill>
                  <a:srgbClr val="001446">
                    <a:lumMod val="50000"/>
                    <a:lumOff val="50000"/>
                  </a:srgbClr>
                </a:solidFill>
                <a:effectLst/>
                <a:uLnTx/>
                <a:uFillTx/>
                <a:latin typeface="Arial"/>
                <a:ea typeface="ＭＳ Ｐゴシック"/>
              </a:rPr>
              <a:t>Water Depth </a:t>
            </a:r>
            <a:r>
              <a:rPr kumimoji="0" lang="en-US" sz="2000" b="1" i="1" u="none" strike="noStrike" kern="1200" cap="none" spc="0" normalizeH="0" baseline="0" noProof="0" dirty="0" smtClean="0">
                <a:ln>
                  <a:noFill/>
                </a:ln>
                <a:solidFill>
                  <a:prstClr val="black"/>
                </a:solidFill>
                <a:effectLst/>
                <a:uLnTx/>
                <a:uFillTx/>
                <a:latin typeface="Arial"/>
                <a:ea typeface="ＭＳ Ｐゴシック"/>
              </a:rPr>
              <a:t>is greater than</a:t>
            </a:r>
            <a:r>
              <a:rPr kumimoji="0" lang="en-US" sz="2000" b="1" i="1" u="none" strike="noStrike" kern="1200" cap="none" spc="0" normalizeH="0" baseline="0" noProof="0" dirty="0" smtClean="0">
                <a:ln>
                  <a:noFill/>
                </a:ln>
                <a:solidFill>
                  <a:srgbClr val="001446">
                    <a:lumMod val="50000"/>
                    <a:lumOff val="50000"/>
                  </a:srgbClr>
                </a:solidFill>
                <a:effectLst/>
                <a:uLnTx/>
                <a:uFillTx/>
                <a:latin typeface="Arial"/>
                <a:ea typeface="ＭＳ Ｐゴシック"/>
              </a:rPr>
              <a:t> </a:t>
            </a:r>
            <a:r>
              <a:rPr kumimoji="0" lang="en-US" sz="2000" b="1" i="1" u="none" strike="noStrike" kern="1200" cap="none" spc="0" normalizeH="0" baseline="0" noProof="0" dirty="0" smtClean="0">
                <a:ln>
                  <a:noFill/>
                </a:ln>
                <a:solidFill>
                  <a:srgbClr val="ED982D">
                    <a:lumMod val="50000"/>
                  </a:srgbClr>
                </a:solidFill>
                <a:effectLst/>
                <a:uLnTx/>
                <a:uFillTx/>
                <a:latin typeface="Arial"/>
                <a:ea typeface="ＭＳ Ｐゴシック"/>
              </a:rPr>
              <a:t>HAND</a:t>
            </a:r>
          </a:p>
        </p:txBody>
      </p:sp>
      <p:sp>
        <p:nvSpPr>
          <p:cNvPr id="7" name="TextBox 6"/>
          <p:cNvSpPr txBox="1"/>
          <p:nvPr/>
        </p:nvSpPr>
        <p:spPr>
          <a:xfrm>
            <a:off x="6909654" y="2653976"/>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FF0000"/>
                </a:solidFill>
                <a:effectLst/>
                <a:uLnTx/>
                <a:uFillTx/>
                <a:latin typeface="Arial"/>
                <a:ea typeface="ＭＳ Ｐゴシック"/>
              </a:rPr>
              <a:t>Address Point</a:t>
            </a:r>
          </a:p>
        </p:txBody>
      </p:sp>
      <p:sp>
        <p:nvSpPr>
          <p:cNvPr id="22" name="TextBox 21"/>
          <p:cNvSpPr txBox="1"/>
          <p:nvPr/>
        </p:nvSpPr>
        <p:spPr>
          <a:xfrm>
            <a:off x="1500573" y="5964743"/>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000" b="1" i="1" u="none" strike="noStrike" kern="1200" cap="none" spc="0" normalizeH="0" baseline="0" noProof="0" dirty="0" smtClean="0">
                <a:ln>
                  <a:noFill/>
                </a:ln>
                <a:solidFill>
                  <a:prstClr val="black"/>
                </a:solidFill>
                <a:effectLst/>
                <a:uLnTx/>
                <a:uFillTx/>
                <a:latin typeface="Arial"/>
                <a:ea typeface="ＭＳ Ｐゴシック"/>
              </a:rPr>
              <a:t>Computed for continental US</a:t>
            </a:r>
            <a:endParaRPr kumimoji="0" lang="en-US" sz="2000" b="1" i="1" u="none" strike="noStrike" kern="1200" cap="none" spc="0" normalizeH="0" baseline="0" noProof="0" dirty="0" smtClean="0">
              <a:ln>
                <a:noFill/>
              </a:ln>
              <a:solidFill>
                <a:srgbClr val="ED982D">
                  <a:lumMod val="50000"/>
                </a:srgbClr>
              </a:solidFill>
              <a:effectLst/>
              <a:uLnTx/>
              <a:uFillTx/>
              <a:latin typeface="Arial"/>
              <a:ea typeface="ＭＳ Ｐゴシック"/>
            </a:endParaRPr>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339" y="4808681"/>
            <a:ext cx="1131183" cy="2010993"/>
          </a:xfrm>
          <a:prstGeom prst="rect">
            <a:avLst/>
          </a:prstGeom>
        </p:spPr>
      </p:pic>
    </p:spTree>
    <p:extLst>
      <p:ext uri="{BB962C8B-B14F-4D97-AF65-F5344CB8AC3E}">
        <p14:creationId xmlns:p14="http://schemas.microsoft.com/office/powerpoint/2010/main" val="480663396"/>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 name="Table 67"/>
          <p:cNvGraphicFramePr>
            <a:graphicFrameLocks noGrp="1"/>
          </p:cNvGraphicFramePr>
          <p:nvPr>
            <p:extLst/>
          </p:nvPr>
        </p:nvGraphicFramePr>
        <p:xfrm>
          <a:off x="1191948" y="918308"/>
          <a:ext cx="6095997" cy="980440"/>
        </p:xfrm>
        <a:graphic>
          <a:graphicData uri="http://schemas.openxmlformats.org/drawingml/2006/table">
            <a:tbl>
              <a:tblPr firstRow="1" bandRow="1"/>
              <a:tblGrid>
                <a:gridCol w="677333">
                  <a:extLst>
                    <a:ext uri="{9D8B030D-6E8A-4147-A177-3AD203B41FA5}">
                      <a16:colId xmlns:a16="http://schemas.microsoft.com/office/drawing/2014/main" val="20000"/>
                    </a:ext>
                  </a:extLst>
                </a:gridCol>
                <a:gridCol w="677333">
                  <a:extLst>
                    <a:ext uri="{9D8B030D-6E8A-4147-A177-3AD203B41FA5}">
                      <a16:colId xmlns:a16="http://schemas.microsoft.com/office/drawing/2014/main" val="20001"/>
                    </a:ext>
                  </a:extLst>
                </a:gridCol>
                <a:gridCol w="677333">
                  <a:extLst>
                    <a:ext uri="{9D8B030D-6E8A-4147-A177-3AD203B41FA5}">
                      <a16:colId xmlns:a16="http://schemas.microsoft.com/office/drawing/2014/main" val="20002"/>
                    </a:ext>
                  </a:extLst>
                </a:gridCol>
                <a:gridCol w="677333">
                  <a:extLst>
                    <a:ext uri="{9D8B030D-6E8A-4147-A177-3AD203B41FA5}">
                      <a16:colId xmlns:a16="http://schemas.microsoft.com/office/drawing/2014/main" val="20003"/>
                    </a:ext>
                  </a:extLst>
                </a:gridCol>
                <a:gridCol w="677333">
                  <a:extLst>
                    <a:ext uri="{9D8B030D-6E8A-4147-A177-3AD203B41FA5}">
                      <a16:colId xmlns:a16="http://schemas.microsoft.com/office/drawing/2014/main" val="20004"/>
                    </a:ext>
                  </a:extLst>
                </a:gridCol>
                <a:gridCol w="677333">
                  <a:extLst>
                    <a:ext uri="{9D8B030D-6E8A-4147-A177-3AD203B41FA5}">
                      <a16:colId xmlns:a16="http://schemas.microsoft.com/office/drawing/2014/main" val="20005"/>
                    </a:ext>
                  </a:extLst>
                </a:gridCol>
                <a:gridCol w="677333">
                  <a:extLst>
                    <a:ext uri="{9D8B030D-6E8A-4147-A177-3AD203B41FA5}">
                      <a16:colId xmlns:a16="http://schemas.microsoft.com/office/drawing/2014/main" val="20006"/>
                    </a:ext>
                  </a:extLst>
                </a:gridCol>
                <a:gridCol w="677333">
                  <a:extLst>
                    <a:ext uri="{9D8B030D-6E8A-4147-A177-3AD203B41FA5}">
                      <a16:colId xmlns:a16="http://schemas.microsoft.com/office/drawing/2014/main" val="20007"/>
                    </a:ext>
                  </a:extLst>
                </a:gridCol>
                <a:gridCol w="677333">
                  <a:extLst>
                    <a:ext uri="{9D8B030D-6E8A-4147-A177-3AD203B41FA5}">
                      <a16:colId xmlns:a16="http://schemas.microsoft.com/office/drawing/2014/main" val="20008"/>
                    </a:ext>
                  </a:extLst>
                </a:gridCol>
              </a:tblGrid>
              <a:tr h="370840">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sz="1400" dirty="0" err="1" smtClean="0"/>
                        <a:t>Comid</a:t>
                      </a:r>
                      <a:endParaRPr lang="en-US" sz="14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sz="1400" dirty="0" smtClean="0"/>
                        <a:t>y</a:t>
                      </a:r>
                      <a:endParaRPr lang="en-US" sz="14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sz="1400" dirty="0" smtClean="0"/>
                        <a:t>A</a:t>
                      </a:r>
                      <a:endParaRPr lang="en-US" sz="14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sz="1400" dirty="0" smtClean="0"/>
                        <a:t>R</a:t>
                      </a:r>
                      <a:endParaRPr lang="en-US" sz="14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sz="1400" dirty="0" smtClean="0"/>
                        <a:t>P</a:t>
                      </a:r>
                      <a:endParaRPr lang="en-US" sz="14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sz="1400" dirty="0" smtClean="0"/>
                        <a:t>T</a:t>
                      </a:r>
                      <a:endParaRPr lang="en-US" sz="14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sz="1400" dirty="0" smtClean="0"/>
                        <a:t>V</a:t>
                      </a:r>
                      <a:endParaRPr lang="en-US" sz="14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sz="1400" dirty="0" smtClean="0"/>
                        <a:t>Ab</a:t>
                      </a:r>
                      <a:endParaRPr lang="en-US" sz="14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sz="1400" dirty="0" smtClean="0"/>
                        <a:t>As</a:t>
                      </a:r>
                      <a:endParaRPr lang="en-US" sz="14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233198">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050" dirty="0" smtClean="0"/>
                        <a:t>5781175</a:t>
                      </a:r>
                      <a:endParaRPr lang="en-US" sz="105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050" kern="1200" dirty="0" smtClean="0">
                          <a:solidFill>
                            <a:schemeClr val="dk1"/>
                          </a:solidFill>
                          <a:latin typeface="+mn-lt"/>
                          <a:ea typeface="+mn-ea"/>
                          <a:cs typeface="+mn-cs"/>
                        </a:rPr>
                        <a:t>3</a:t>
                      </a:r>
                      <a:endParaRPr lang="en-US" sz="1050" kern="1200" dirty="0">
                        <a:solidFill>
                          <a:schemeClr val="dk1"/>
                        </a:solidFill>
                        <a:latin typeface="+mn-lt"/>
                        <a:ea typeface="+mn-ea"/>
                        <a:cs typeface="+mn-cs"/>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40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40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40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40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40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40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40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140138">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050" dirty="0" smtClean="0"/>
                        <a:t>5781175</a:t>
                      </a:r>
                      <a:endParaRPr lang="en-US" sz="105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050" kern="1200" dirty="0" smtClean="0">
                          <a:solidFill>
                            <a:schemeClr val="dk1"/>
                          </a:solidFill>
                          <a:latin typeface="+mn-lt"/>
                          <a:ea typeface="+mn-ea"/>
                          <a:cs typeface="+mn-cs"/>
                        </a:rPr>
                        <a:t>4</a:t>
                      </a:r>
                      <a:endParaRPr lang="en-US" sz="1050" kern="1200" dirty="0">
                        <a:solidFill>
                          <a:schemeClr val="dk1"/>
                        </a:solidFill>
                        <a:latin typeface="+mn-lt"/>
                        <a:ea typeface="+mn-ea"/>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4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4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40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40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40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4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4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bl>
          </a:graphicData>
        </a:graphic>
      </p:graphicFrame>
      <p:sp>
        <p:nvSpPr>
          <p:cNvPr id="11" name="Freeform 10"/>
          <p:cNvSpPr/>
          <p:nvPr/>
        </p:nvSpPr>
        <p:spPr>
          <a:xfrm>
            <a:off x="3165676" y="3032496"/>
            <a:ext cx="3674962" cy="1493134"/>
          </a:xfrm>
          <a:custGeom>
            <a:avLst/>
            <a:gdLst>
              <a:gd name="connsiteX0" fmla="*/ 0 w 3674962"/>
              <a:gd name="connsiteY0" fmla="*/ 0 h 1493134"/>
              <a:gd name="connsiteX1" fmla="*/ 555585 w 3674962"/>
              <a:gd name="connsiteY1" fmla="*/ 138896 h 1493134"/>
              <a:gd name="connsiteX2" fmla="*/ 2095018 w 3674962"/>
              <a:gd name="connsiteY2" fmla="*/ 694481 h 1493134"/>
              <a:gd name="connsiteX3" fmla="*/ 3061504 w 3674962"/>
              <a:gd name="connsiteY3" fmla="*/ 1111170 h 1493134"/>
              <a:gd name="connsiteX4" fmla="*/ 3674962 w 3674962"/>
              <a:gd name="connsiteY4" fmla="*/ 1493134 h 149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962" h="1493134">
                <a:moveTo>
                  <a:pt x="0" y="0"/>
                </a:moveTo>
                <a:cubicBezTo>
                  <a:pt x="103207" y="11574"/>
                  <a:pt x="206415" y="23149"/>
                  <a:pt x="555585" y="138896"/>
                </a:cubicBezTo>
                <a:cubicBezTo>
                  <a:pt x="904755" y="254643"/>
                  <a:pt x="1677365" y="532435"/>
                  <a:pt x="2095018" y="694481"/>
                </a:cubicBezTo>
                <a:cubicBezTo>
                  <a:pt x="2512671" y="856527"/>
                  <a:pt x="2798180" y="978061"/>
                  <a:pt x="3061504" y="1111170"/>
                </a:cubicBezTo>
                <a:cubicBezTo>
                  <a:pt x="3324828" y="1244279"/>
                  <a:pt x="3499895" y="1368706"/>
                  <a:pt x="3674962" y="1493134"/>
                </a:cubicBezTo>
              </a:path>
            </a:pathLst>
          </a:custGeom>
          <a:noFill/>
          <a:ln w="762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86" name="TextBox 85"/>
          <p:cNvSpPr txBox="1"/>
          <p:nvPr/>
        </p:nvSpPr>
        <p:spPr>
          <a:xfrm>
            <a:off x="2573444" y="4143342"/>
            <a:ext cx="27123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D982D">
                    <a:lumMod val="50000"/>
                  </a:srgbClr>
                </a:solidFill>
                <a:effectLst/>
                <a:uLnTx/>
                <a:uFillTx/>
                <a:latin typeface="Arial"/>
                <a:ea typeface="ＭＳ Ｐゴシック"/>
              </a:rPr>
              <a:t>Wetted Bed Area</a:t>
            </a:r>
          </a:p>
        </p:txBody>
      </p:sp>
      <p:sp>
        <p:nvSpPr>
          <p:cNvPr id="2" name="Title 1"/>
          <p:cNvSpPr>
            <a:spLocks noGrp="1"/>
          </p:cNvSpPr>
          <p:nvPr>
            <p:ph type="title"/>
          </p:nvPr>
        </p:nvSpPr>
        <p:spPr>
          <a:xfrm>
            <a:off x="628650" y="124171"/>
            <a:ext cx="7886700" cy="1325563"/>
          </a:xfrm>
        </p:spPr>
        <p:txBody>
          <a:bodyPr/>
          <a:lstStyle/>
          <a:p>
            <a:r>
              <a:rPr lang="en-US" dirty="0" smtClean="0"/>
              <a:t>Reach Hydraulic Parameters</a:t>
            </a:r>
            <a:endParaRPr lang="en-US" dirty="0"/>
          </a:p>
        </p:txBody>
      </p:sp>
      <p:sp>
        <p:nvSpPr>
          <p:cNvPr id="8" name="Freeform 7"/>
          <p:cNvSpPr/>
          <p:nvPr/>
        </p:nvSpPr>
        <p:spPr>
          <a:xfrm>
            <a:off x="2453833" y="2338481"/>
            <a:ext cx="1412112" cy="692528"/>
          </a:xfrm>
          <a:custGeom>
            <a:avLst/>
            <a:gdLst>
              <a:gd name="connsiteX0" fmla="*/ 0 w 2583458"/>
              <a:gd name="connsiteY0" fmla="*/ 0 h 1022407"/>
              <a:gd name="connsiteX1" fmla="*/ 462988 w 2583458"/>
              <a:gd name="connsiteY1" fmla="*/ 156258 h 1022407"/>
              <a:gd name="connsiteX2" fmla="*/ 723418 w 2583458"/>
              <a:gd name="connsiteY2" fmla="*/ 538223 h 1022407"/>
              <a:gd name="connsiteX3" fmla="*/ 1105383 w 2583458"/>
              <a:gd name="connsiteY3" fmla="*/ 954912 h 1022407"/>
              <a:gd name="connsiteX4" fmla="*/ 1475772 w 2583458"/>
              <a:gd name="connsiteY4" fmla="*/ 978061 h 1022407"/>
              <a:gd name="connsiteX5" fmla="*/ 1961909 w 2583458"/>
              <a:gd name="connsiteY5" fmla="*/ 520861 h 1022407"/>
              <a:gd name="connsiteX6" fmla="*/ 2181828 w 2583458"/>
              <a:gd name="connsiteY6" fmla="*/ 243069 h 1022407"/>
              <a:gd name="connsiteX7" fmla="*/ 2546431 w 2583458"/>
              <a:gd name="connsiteY7" fmla="*/ 109960 h 1022407"/>
              <a:gd name="connsiteX8" fmla="*/ 2552218 w 2583458"/>
              <a:gd name="connsiteY8" fmla="*/ 121534 h 102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3458" h="1022407">
                <a:moveTo>
                  <a:pt x="0" y="0"/>
                </a:moveTo>
                <a:cubicBezTo>
                  <a:pt x="171209" y="33277"/>
                  <a:pt x="342418" y="66554"/>
                  <a:pt x="462988" y="156258"/>
                </a:cubicBezTo>
                <a:cubicBezTo>
                  <a:pt x="583558" y="245962"/>
                  <a:pt x="616352" y="405114"/>
                  <a:pt x="723418" y="538223"/>
                </a:cubicBezTo>
                <a:cubicBezTo>
                  <a:pt x="830484" y="671332"/>
                  <a:pt x="979991" y="881606"/>
                  <a:pt x="1105383" y="954912"/>
                </a:cubicBezTo>
                <a:cubicBezTo>
                  <a:pt x="1230775" y="1028218"/>
                  <a:pt x="1333018" y="1050403"/>
                  <a:pt x="1475772" y="978061"/>
                </a:cubicBezTo>
                <a:cubicBezTo>
                  <a:pt x="1618526" y="905719"/>
                  <a:pt x="1844233" y="643360"/>
                  <a:pt x="1961909" y="520861"/>
                </a:cubicBezTo>
                <a:cubicBezTo>
                  <a:pt x="2079585" y="398362"/>
                  <a:pt x="2084408" y="311552"/>
                  <a:pt x="2181828" y="243069"/>
                </a:cubicBezTo>
                <a:cubicBezTo>
                  <a:pt x="2279248" y="174586"/>
                  <a:pt x="2484699" y="130216"/>
                  <a:pt x="2546431" y="109960"/>
                </a:cubicBezTo>
                <a:cubicBezTo>
                  <a:pt x="2608163" y="89704"/>
                  <a:pt x="2580190" y="105619"/>
                  <a:pt x="2552218" y="121534"/>
                </a:cubicBezTo>
              </a:path>
            </a:pathLst>
          </a:cu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2" name="Freeform 11"/>
          <p:cNvSpPr/>
          <p:nvPr/>
        </p:nvSpPr>
        <p:spPr>
          <a:xfrm>
            <a:off x="2818436" y="2639399"/>
            <a:ext cx="3674962" cy="1493134"/>
          </a:xfrm>
          <a:custGeom>
            <a:avLst/>
            <a:gdLst>
              <a:gd name="connsiteX0" fmla="*/ 0 w 3674962"/>
              <a:gd name="connsiteY0" fmla="*/ 0 h 1493134"/>
              <a:gd name="connsiteX1" fmla="*/ 555585 w 3674962"/>
              <a:gd name="connsiteY1" fmla="*/ 138896 h 1493134"/>
              <a:gd name="connsiteX2" fmla="*/ 2095018 w 3674962"/>
              <a:gd name="connsiteY2" fmla="*/ 694481 h 1493134"/>
              <a:gd name="connsiteX3" fmla="*/ 3061504 w 3674962"/>
              <a:gd name="connsiteY3" fmla="*/ 1111170 h 1493134"/>
              <a:gd name="connsiteX4" fmla="*/ 3674962 w 3674962"/>
              <a:gd name="connsiteY4" fmla="*/ 1493134 h 149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962" h="1493134">
                <a:moveTo>
                  <a:pt x="0" y="0"/>
                </a:moveTo>
                <a:cubicBezTo>
                  <a:pt x="103207" y="11574"/>
                  <a:pt x="206415" y="23149"/>
                  <a:pt x="555585" y="138896"/>
                </a:cubicBezTo>
                <a:cubicBezTo>
                  <a:pt x="904755" y="254643"/>
                  <a:pt x="1677365" y="532435"/>
                  <a:pt x="2095018" y="694481"/>
                </a:cubicBezTo>
                <a:cubicBezTo>
                  <a:pt x="2512671" y="856527"/>
                  <a:pt x="2798180" y="978061"/>
                  <a:pt x="3061504" y="1111170"/>
                </a:cubicBezTo>
                <a:cubicBezTo>
                  <a:pt x="3324828" y="1244279"/>
                  <a:pt x="3499895" y="1368706"/>
                  <a:pt x="3674962" y="1493134"/>
                </a:cubicBezTo>
              </a:path>
            </a:pathLst>
          </a:cu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3" name="Freeform 12"/>
          <p:cNvSpPr/>
          <p:nvPr/>
        </p:nvSpPr>
        <p:spPr>
          <a:xfrm>
            <a:off x="3572720" y="2592339"/>
            <a:ext cx="3674962" cy="1493134"/>
          </a:xfrm>
          <a:custGeom>
            <a:avLst/>
            <a:gdLst>
              <a:gd name="connsiteX0" fmla="*/ 0 w 3674962"/>
              <a:gd name="connsiteY0" fmla="*/ 0 h 1493134"/>
              <a:gd name="connsiteX1" fmla="*/ 555585 w 3674962"/>
              <a:gd name="connsiteY1" fmla="*/ 138896 h 1493134"/>
              <a:gd name="connsiteX2" fmla="*/ 2095018 w 3674962"/>
              <a:gd name="connsiteY2" fmla="*/ 694481 h 1493134"/>
              <a:gd name="connsiteX3" fmla="*/ 3061504 w 3674962"/>
              <a:gd name="connsiteY3" fmla="*/ 1111170 h 1493134"/>
              <a:gd name="connsiteX4" fmla="*/ 3674962 w 3674962"/>
              <a:gd name="connsiteY4" fmla="*/ 1493134 h 149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962" h="1493134">
                <a:moveTo>
                  <a:pt x="0" y="0"/>
                </a:moveTo>
                <a:cubicBezTo>
                  <a:pt x="103207" y="11574"/>
                  <a:pt x="206415" y="23149"/>
                  <a:pt x="555585" y="138896"/>
                </a:cubicBezTo>
                <a:cubicBezTo>
                  <a:pt x="904755" y="254643"/>
                  <a:pt x="1677365" y="532435"/>
                  <a:pt x="2095018" y="694481"/>
                </a:cubicBezTo>
                <a:cubicBezTo>
                  <a:pt x="2512671" y="856527"/>
                  <a:pt x="2798180" y="978061"/>
                  <a:pt x="3061504" y="1111170"/>
                </a:cubicBezTo>
                <a:cubicBezTo>
                  <a:pt x="3324828" y="1244279"/>
                  <a:pt x="3499895" y="1368706"/>
                  <a:pt x="3674962" y="1493134"/>
                </a:cubicBezTo>
              </a:path>
            </a:pathLst>
          </a:cu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5" name="Freeform 14"/>
          <p:cNvSpPr/>
          <p:nvPr/>
        </p:nvSpPr>
        <p:spPr>
          <a:xfrm>
            <a:off x="2819400" y="2583033"/>
            <a:ext cx="4457501" cy="1538935"/>
          </a:xfrm>
          <a:custGeom>
            <a:avLst/>
            <a:gdLst>
              <a:gd name="connsiteX0" fmla="*/ 0 w 4457501"/>
              <a:gd name="connsiteY0" fmla="*/ 57150 h 1538935"/>
              <a:gd name="connsiteX1" fmla="*/ 781050 w 4457501"/>
              <a:gd name="connsiteY1" fmla="*/ 0 h 1538935"/>
              <a:gd name="connsiteX2" fmla="*/ 1376363 w 4457501"/>
              <a:gd name="connsiteY2" fmla="*/ 152400 h 1538935"/>
              <a:gd name="connsiteX3" fmla="*/ 2033588 w 4457501"/>
              <a:gd name="connsiteY3" fmla="*/ 381000 h 1538935"/>
              <a:gd name="connsiteX4" fmla="*/ 2586038 w 4457501"/>
              <a:gd name="connsiteY4" fmla="*/ 614362 h 1538935"/>
              <a:gd name="connsiteX5" fmla="*/ 3571825 w 4457501"/>
              <a:gd name="connsiteY5" fmla="*/ 997955 h 1538935"/>
              <a:gd name="connsiteX6" fmla="*/ 4007482 w 4457501"/>
              <a:gd name="connsiteY6" fmla="*/ 1213390 h 1538935"/>
              <a:gd name="connsiteX7" fmla="*/ 4457501 w 4457501"/>
              <a:gd name="connsiteY7" fmla="*/ 1524573 h 1538935"/>
              <a:gd name="connsiteX8" fmla="*/ 3677149 w 4457501"/>
              <a:gd name="connsiteY8" fmla="*/ 1538935 h 1538935"/>
              <a:gd name="connsiteX9" fmla="*/ 3279792 w 4457501"/>
              <a:gd name="connsiteY9" fmla="*/ 1299564 h 1538935"/>
              <a:gd name="connsiteX10" fmla="*/ 2662213 w 4457501"/>
              <a:gd name="connsiteY10" fmla="*/ 993168 h 1538935"/>
              <a:gd name="connsiteX11" fmla="*/ 1958460 w 4457501"/>
              <a:gd name="connsiteY11" fmla="*/ 686772 h 1538935"/>
              <a:gd name="connsiteX12" fmla="*/ 1374393 w 4457501"/>
              <a:gd name="connsiteY12" fmla="*/ 485700 h 1538935"/>
              <a:gd name="connsiteX13" fmla="*/ 857350 w 4457501"/>
              <a:gd name="connsiteY13" fmla="*/ 303777 h 1538935"/>
              <a:gd name="connsiteX14" fmla="*/ 321157 w 4457501"/>
              <a:gd name="connsiteY14" fmla="*/ 107492 h 1538935"/>
              <a:gd name="connsiteX15" fmla="*/ 0 w 4457501"/>
              <a:gd name="connsiteY15" fmla="*/ 57150 h 153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57501" h="1538935">
                <a:moveTo>
                  <a:pt x="0" y="57150"/>
                </a:moveTo>
                <a:lnTo>
                  <a:pt x="781050" y="0"/>
                </a:lnTo>
                <a:lnTo>
                  <a:pt x="1376363" y="152400"/>
                </a:lnTo>
                <a:lnTo>
                  <a:pt x="2033588" y="381000"/>
                </a:lnTo>
                <a:lnTo>
                  <a:pt x="2586038" y="614362"/>
                </a:lnTo>
                <a:lnTo>
                  <a:pt x="3571825" y="997955"/>
                </a:lnTo>
                <a:lnTo>
                  <a:pt x="4007482" y="1213390"/>
                </a:lnTo>
                <a:lnTo>
                  <a:pt x="4457501" y="1524573"/>
                </a:lnTo>
                <a:lnTo>
                  <a:pt x="3677149" y="1538935"/>
                </a:lnTo>
                <a:lnTo>
                  <a:pt x="3279792" y="1299564"/>
                </a:lnTo>
                <a:lnTo>
                  <a:pt x="2662213" y="993168"/>
                </a:lnTo>
                <a:lnTo>
                  <a:pt x="1958460" y="686772"/>
                </a:lnTo>
                <a:lnTo>
                  <a:pt x="1374393" y="485700"/>
                </a:lnTo>
                <a:lnTo>
                  <a:pt x="857350" y="303777"/>
                </a:lnTo>
                <a:lnTo>
                  <a:pt x="321157" y="107492"/>
                </a:lnTo>
                <a:lnTo>
                  <a:pt x="0" y="57150"/>
                </a:lnTo>
                <a:close/>
              </a:path>
            </a:pathLst>
          </a:custGeom>
          <a:solidFill>
            <a:schemeClr val="accent4">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6" name="Freeform 15"/>
          <p:cNvSpPr/>
          <p:nvPr/>
        </p:nvSpPr>
        <p:spPr>
          <a:xfrm>
            <a:off x="2815119" y="2651580"/>
            <a:ext cx="3883632" cy="1803115"/>
          </a:xfrm>
          <a:custGeom>
            <a:avLst/>
            <a:gdLst>
              <a:gd name="connsiteX0" fmla="*/ 0 w 3883632"/>
              <a:gd name="connsiteY0" fmla="*/ 0 h 1803115"/>
              <a:gd name="connsiteX1" fmla="*/ 128427 w 3883632"/>
              <a:gd name="connsiteY1" fmla="*/ 184935 h 1803115"/>
              <a:gd name="connsiteX2" fmla="*/ 318499 w 3883632"/>
              <a:gd name="connsiteY2" fmla="*/ 375007 h 1803115"/>
              <a:gd name="connsiteX3" fmla="*/ 390418 w 3883632"/>
              <a:gd name="connsiteY3" fmla="*/ 385281 h 1803115"/>
              <a:gd name="connsiteX4" fmla="*/ 965771 w 3883632"/>
              <a:gd name="connsiteY4" fmla="*/ 559942 h 1803115"/>
              <a:gd name="connsiteX5" fmla="*/ 1469205 w 3883632"/>
              <a:gd name="connsiteY5" fmla="*/ 739740 h 1803115"/>
              <a:gd name="connsiteX6" fmla="*/ 1952090 w 3883632"/>
              <a:gd name="connsiteY6" fmla="*/ 909263 h 1803115"/>
              <a:gd name="connsiteX7" fmla="*/ 2327097 w 3883632"/>
              <a:gd name="connsiteY7" fmla="*/ 1037690 h 1803115"/>
              <a:gd name="connsiteX8" fmla="*/ 2851079 w 3883632"/>
              <a:gd name="connsiteY8" fmla="*/ 1238036 h 1803115"/>
              <a:gd name="connsiteX9" fmla="*/ 3231223 w 3883632"/>
              <a:gd name="connsiteY9" fmla="*/ 1433245 h 1803115"/>
              <a:gd name="connsiteX10" fmla="*/ 3637052 w 3883632"/>
              <a:gd name="connsiteY10" fmla="*/ 1613043 h 1803115"/>
              <a:gd name="connsiteX11" fmla="*/ 3883632 w 3883632"/>
              <a:gd name="connsiteY11" fmla="*/ 1803115 h 1803115"/>
              <a:gd name="connsiteX12" fmla="*/ 3678148 w 3883632"/>
              <a:gd name="connsiteY12" fmla="*/ 1479479 h 1803115"/>
              <a:gd name="connsiteX13" fmla="*/ 3369924 w 3883632"/>
              <a:gd name="connsiteY13" fmla="*/ 1279133 h 1803115"/>
              <a:gd name="connsiteX14" fmla="*/ 3025739 w 3883632"/>
              <a:gd name="connsiteY14" fmla="*/ 1104472 h 1803115"/>
              <a:gd name="connsiteX15" fmla="*/ 2707241 w 3883632"/>
              <a:gd name="connsiteY15" fmla="*/ 940086 h 1803115"/>
              <a:gd name="connsiteX16" fmla="*/ 2208944 w 3883632"/>
              <a:gd name="connsiteY16" fmla="*/ 734603 h 1803115"/>
              <a:gd name="connsiteX17" fmla="*/ 1571946 w 3883632"/>
              <a:gd name="connsiteY17" fmla="*/ 477749 h 1803115"/>
              <a:gd name="connsiteX18" fmla="*/ 1222625 w 3883632"/>
              <a:gd name="connsiteY18" fmla="*/ 354459 h 1803115"/>
              <a:gd name="connsiteX19" fmla="*/ 775699 w 3883632"/>
              <a:gd name="connsiteY19" fmla="*/ 215758 h 1803115"/>
              <a:gd name="connsiteX20" fmla="*/ 410966 w 3883632"/>
              <a:gd name="connsiteY20" fmla="*/ 71919 h 1803115"/>
              <a:gd name="connsiteX21" fmla="*/ 0 w 3883632"/>
              <a:gd name="connsiteY21" fmla="*/ 0 h 180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3632" h="1803115">
                <a:moveTo>
                  <a:pt x="0" y="0"/>
                </a:moveTo>
                <a:lnTo>
                  <a:pt x="128427" y="184935"/>
                </a:lnTo>
                <a:lnTo>
                  <a:pt x="318499" y="375007"/>
                </a:lnTo>
                <a:lnTo>
                  <a:pt x="390418" y="385281"/>
                </a:lnTo>
                <a:lnTo>
                  <a:pt x="965771" y="559942"/>
                </a:lnTo>
                <a:lnTo>
                  <a:pt x="1469205" y="739740"/>
                </a:lnTo>
                <a:lnTo>
                  <a:pt x="1952090" y="909263"/>
                </a:lnTo>
                <a:lnTo>
                  <a:pt x="2327097" y="1037690"/>
                </a:lnTo>
                <a:lnTo>
                  <a:pt x="2851079" y="1238036"/>
                </a:lnTo>
                <a:lnTo>
                  <a:pt x="3231223" y="1433245"/>
                </a:lnTo>
                <a:lnTo>
                  <a:pt x="3637052" y="1613043"/>
                </a:lnTo>
                <a:lnTo>
                  <a:pt x="3883632" y="1803115"/>
                </a:lnTo>
                <a:lnTo>
                  <a:pt x="3678148" y="1479479"/>
                </a:lnTo>
                <a:lnTo>
                  <a:pt x="3369924" y="1279133"/>
                </a:lnTo>
                <a:lnTo>
                  <a:pt x="3025739" y="1104472"/>
                </a:lnTo>
                <a:lnTo>
                  <a:pt x="2707241" y="940086"/>
                </a:lnTo>
                <a:lnTo>
                  <a:pt x="2208944" y="734603"/>
                </a:lnTo>
                <a:lnTo>
                  <a:pt x="1571946" y="477749"/>
                </a:lnTo>
                <a:lnTo>
                  <a:pt x="1222625" y="354459"/>
                </a:lnTo>
                <a:lnTo>
                  <a:pt x="775699" y="215758"/>
                </a:lnTo>
                <a:lnTo>
                  <a:pt x="410966" y="71919"/>
                </a:lnTo>
                <a:lnTo>
                  <a:pt x="0" y="0"/>
                </a:lnTo>
                <a:close/>
              </a:path>
            </a:pathLst>
          </a:custGeom>
          <a:blipFill>
            <a:blip r:embed="rId2"/>
            <a:tile tx="0" ty="0" sx="100000" sy="100000" flip="none" algn="tl"/>
          </a:bli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7" name="Freeform 16"/>
          <p:cNvSpPr/>
          <p:nvPr/>
        </p:nvSpPr>
        <p:spPr>
          <a:xfrm>
            <a:off x="6504972" y="4101667"/>
            <a:ext cx="769717" cy="445625"/>
          </a:xfrm>
          <a:custGeom>
            <a:avLst/>
            <a:gdLst>
              <a:gd name="connsiteX0" fmla="*/ 0 w 769717"/>
              <a:gd name="connsiteY0" fmla="*/ 28937 h 445625"/>
              <a:gd name="connsiteX1" fmla="*/ 133109 w 769717"/>
              <a:gd name="connsiteY1" fmla="*/ 243069 h 445625"/>
              <a:gd name="connsiteX2" fmla="*/ 243069 w 769717"/>
              <a:gd name="connsiteY2" fmla="*/ 376177 h 445625"/>
              <a:gd name="connsiteX3" fmla="*/ 358815 w 769717"/>
              <a:gd name="connsiteY3" fmla="*/ 445625 h 445625"/>
              <a:gd name="connsiteX4" fmla="*/ 474562 w 769717"/>
              <a:gd name="connsiteY4" fmla="*/ 399327 h 445625"/>
              <a:gd name="connsiteX5" fmla="*/ 567160 w 769717"/>
              <a:gd name="connsiteY5" fmla="*/ 300942 h 445625"/>
              <a:gd name="connsiteX6" fmla="*/ 694481 w 769717"/>
              <a:gd name="connsiteY6" fmla="*/ 121534 h 445625"/>
              <a:gd name="connsiteX7" fmla="*/ 769717 w 769717"/>
              <a:gd name="connsiteY7" fmla="*/ 0 h 445625"/>
              <a:gd name="connsiteX8" fmla="*/ 0 w 769717"/>
              <a:gd name="connsiteY8" fmla="*/ 28937 h 44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717" h="445625">
                <a:moveTo>
                  <a:pt x="0" y="28937"/>
                </a:moveTo>
                <a:lnTo>
                  <a:pt x="133109" y="243069"/>
                </a:lnTo>
                <a:lnTo>
                  <a:pt x="243069" y="376177"/>
                </a:lnTo>
                <a:lnTo>
                  <a:pt x="358815" y="445625"/>
                </a:lnTo>
                <a:lnTo>
                  <a:pt x="474562" y="399327"/>
                </a:lnTo>
                <a:lnTo>
                  <a:pt x="567160" y="300942"/>
                </a:lnTo>
                <a:lnTo>
                  <a:pt x="694481" y="121534"/>
                </a:lnTo>
                <a:lnTo>
                  <a:pt x="769717" y="0"/>
                </a:lnTo>
                <a:lnTo>
                  <a:pt x="0" y="28937"/>
                </a:lnTo>
                <a:close/>
              </a:path>
            </a:pathLst>
          </a:cu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8" name="Freeform 17"/>
          <p:cNvSpPr/>
          <p:nvPr/>
        </p:nvSpPr>
        <p:spPr>
          <a:xfrm>
            <a:off x="3159889" y="3274660"/>
            <a:ext cx="3674962" cy="1493134"/>
          </a:xfrm>
          <a:custGeom>
            <a:avLst/>
            <a:gdLst>
              <a:gd name="connsiteX0" fmla="*/ 0 w 3674962"/>
              <a:gd name="connsiteY0" fmla="*/ 0 h 1493134"/>
              <a:gd name="connsiteX1" fmla="*/ 555585 w 3674962"/>
              <a:gd name="connsiteY1" fmla="*/ 138896 h 1493134"/>
              <a:gd name="connsiteX2" fmla="*/ 2095018 w 3674962"/>
              <a:gd name="connsiteY2" fmla="*/ 694481 h 1493134"/>
              <a:gd name="connsiteX3" fmla="*/ 3061504 w 3674962"/>
              <a:gd name="connsiteY3" fmla="*/ 1111170 h 1493134"/>
              <a:gd name="connsiteX4" fmla="*/ 3674962 w 3674962"/>
              <a:gd name="connsiteY4" fmla="*/ 1493134 h 149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962" h="1493134">
                <a:moveTo>
                  <a:pt x="0" y="0"/>
                </a:moveTo>
                <a:cubicBezTo>
                  <a:pt x="103207" y="11574"/>
                  <a:pt x="206415" y="23149"/>
                  <a:pt x="555585" y="138896"/>
                </a:cubicBezTo>
                <a:cubicBezTo>
                  <a:pt x="904755" y="254643"/>
                  <a:pt x="1677365" y="532435"/>
                  <a:pt x="2095018" y="694481"/>
                </a:cubicBezTo>
                <a:cubicBezTo>
                  <a:pt x="2512671" y="856527"/>
                  <a:pt x="2798180" y="978061"/>
                  <a:pt x="3061504" y="1111170"/>
                </a:cubicBezTo>
                <a:cubicBezTo>
                  <a:pt x="3324828" y="1244279"/>
                  <a:pt x="3499895" y="1368706"/>
                  <a:pt x="3674962" y="1493134"/>
                </a:cubicBezTo>
              </a:path>
            </a:pathLst>
          </a:cu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cxnSp>
        <p:nvCxnSpPr>
          <p:cNvPr id="25" name="Straight Connector 24"/>
          <p:cNvCxnSpPr/>
          <p:nvPr/>
        </p:nvCxnSpPr>
        <p:spPr>
          <a:xfrm>
            <a:off x="3159889" y="3130581"/>
            <a:ext cx="0" cy="416650"/>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843452" y="4561280"/>
            <a:ext cx="0" cy="416650"/>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319918" y="4114353"/>
            <a:ext cx="2824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L</a:t>
            </a:r>
          </a:p>
        </p:txBody>
      </p:sp>
      <p:sp>
        <p:nvSpPr>
          <p:cNvPr id="28" name="TextBox 27"/>
          <p:cNvSpPr txBox="1"/>
          <p:nvPr/>
        </p:nvSpPr>
        <p:spPr>
          <a:xfrm>
            <a:off x="5430198" y="2829973"/>
            <a:ext cx="4154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Arial"/>
                <a:ea typeface="ＭＳ Ｐゴシック"/>
              </a:rPr>
              <a:t>A</a:t>
            </a:r>
            <a:r>
              <a:rPr kumimoji="0" lang="en-US" sz="1800" b="0" i="0" u="none" strike="noStrike" kern="1200" cap="none" spc="0" normalizeH="0" baseline="-25000" noProof="0" dirty="0">
                <a:ln>
                  <a:noFill/>
                </a:ln>
                <a:solidFill>
                  <a:srgbClr val="0070C0"/>
                </a:solidFill>
                <a:effectLst/>
                <a:uLnTx/>
                <a:uFillTx/>
                <a:latin typeface="Arial"/>
                <a:ea typeface="ＭＳ Ｐゴシック"/>
              </a:rPr>
              <a:t>s</a:t>
            </a:r>
          </a:p>
        </p:txBody>
      </p:sp>
      <p:cxnSp>
        <p:nvCxnSpPr>
          <p:cNvPr id="31" name="Straight Arrow Connector 30"/>
          <p:cNvCxnSpPr>
            <a:stCxn id="28" idx="1"/>
          </p:cNvCxnSpPr>
          <p:nvPr/>
        </p:nvCxnSpPr>
        <p:spPr>
          <a:xfrm flipH="1">
            <a:off x="4947684" y="3014639"/>
            <a:ext cx="482514" cy="115942"/>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392154" y="4149427"/>
            <a:ext cx="4235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D982D">
                    <a:lumMod val="50000"/>
                  </a:srgbClr>
                </a:solidFill>
                <a:effectLst/>
                <a:uLnTx/>
                <a:uFillTx/>
                <a:latin typeface="Arial"/>
                <a:ea typeface="ＭＳ Ｐゴシック"/>
              </a:rPr>
              <a:t>A</a:t>
            </a:r>
            <a:r>
              <a:rPr kumimoji="0" lang="en-US" sz="1800" b="0" i="0" u="none" strike="noStrike" kern="1200" cap="none" spc="0" normalizeH="0" baseline="-25000" noProof="0" dirty="0">
                <a:ln>
                  <a:noFill/>
                </a:ln>
                <a:solidFill>
                  <a:srgbClr val="ED982D">
                    <a:lumMod val="50000"/>
                  </a:srgbClr>
                </a:solidFill>
                <a:effectLst/>
                <a:uLnTx/>
                <a:uFillTx/>
                <a:latin typeface="Arial"/>
                <a:ea typeface="ＭＳ Ｐゴシック"/>
              </a:rPr>
              <a:t>b</a:t>
            </a:r>
          </a:p>
        </p:txBody>
      </p:sp>
      <p:cxnSp>
        <p:nvCxnSpPr>
          <p:cNvPr id="33" name="Straight Arrow Connector 32"/>
          <p:cNvCxnSpPr>
            <a:stCxn id="32" idx="0"/>
          </p:cNvCxnSpPr>
          <p:nvPr/>
        </p:nvCxnSpPr>
        <p:spPr>
          <a:xfrm flipV="1">
            <a:off x="4603911" y="3421060"/>
            <a:ext cx="108438" cy="728367"/>
          </a:xfrm>
          <a:prstGeom prst="straightConnector1">
            <a:avLst/>
          </a:prstGeom>
          <a:ln w="127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7475448" y="4139813"/>
            <a:ext cx="3385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Arial"/>
                <a:ea typeface="ＭＳ Ｐゴシック"/>
              </a:rPr>
              <a:t>V</a:t>
            </a:r>
            <a:endParaRPr kumimoji="0" lang="en-US" sz="1800" b="0" i="0" u="none" strike="noStrike" kern="1200" cap="none" spc="0" normalizeH="0" baseline="-25000" noProof="0" dirty="0">
              <a:ln>
                <a:noFill/>
              </a:ln>
              <a:solidFill>
                <a:srgbClr val="0070C0"/>
              </a:solidFill>
              <a:effectLst/>
              <a:uLnTx/>
              <a:uFillTx/>
              <a:latin typeface="Arial"/>
              <a:ea typeface="ＭＳ Ｐゴシック"/>
            </a:endParaRPr>
          </a:p>
        </p:txBody>
      </p:sp>
      <p:cxnSp>
        <p:nvCxnSpPr>
          <p:cNvPr id="36" name="Straight Arrow Connector 35"/>
          <p:cNvCxnSpPr/>
          <p:nvPr/>
        </p:nvCxnSpPr>
        <p:spPr>
          <a:xfrm flipH="1" flipV="1">
            <a:off x="6852212" y="4332371"/>
            <a:ext cx="658256" cy="520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2211568" y="4880091"/>
            <a:ext cx="0" cy="179928"/>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3458017" y="4863821"/>
            <a:ext cx="0" cy="179928"/>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2211568" y="4946650"/>
            <a:ext cx="1246449" cy="23405"/>
          </a:xfrm>
          <a:prstGeom prst="straightConnector1">
            <a:avLst/>
          </a:prstGeom>
          <a:ln>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2671423" y="4600723"/>
            <a:ext cx="3257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Arial"/>
                <a:ea typeface="ＭＳ Ｐゴシック"/>
              </a:rPr>
              <a:t>T</a:t>
            </a:r>
          </a:p>
        </p:txBody>
      </p:sp>
      <p:sp>
        <p:nvSpPr>
          <p:cNvPr id="53" name="Freeform 52"/>
          <p:cNvSpPr/>
          <p:nvPr/>
        </p:nvSpPr>
        <p:spPr>
          <a:xfrm>
            <a:off x="2012950" y="5070645"/>
            <a:ext cx="1562100" cy="903094"/>
          </a:xfrm>
          <a:custGeom>
            <a:avLst/>
            <a:gdLst>
              <a:gd name="connsiteX0" fmla="*/ 0 w 1562100"/>
              <a:gd name="connsiteY0" fmla="*/ 0 h 903094"/>
              <a:gd name="connsiteX1" fmla="*/ 336550 w 1562100"/>
              <a:gd name="connsiteY1" fmla="*/ 546100 h 903094"/>
              <a:gd name="connsiteX2" fmla="*/ 584200 w 1562100"/>
              <a:gd name="connsiteY2" fmla="*/ 838200 h 903094"/>
              <a:gd name="connsiteX3" fmla="*/ 812800 w 1562100"/>
              <a:gd name="connsiteY3" fmla="*/ 895350 h 903094"/>
              <a:gd name="connsiteX4" fmla="*/ 1117600 w 1562100"/>
              <a:gd name="connsiteY4" fmla="*/ 717550 h 903094"/>
              <a:gd name="connsiteX5" fmla="*/ 1454150 w 1562100"/>
              <a:gd name="connsiteY5" fmla="*/ 254000 h 903094"/>
              <a:gd name="connsiteX6" fmla="*/ 1562100 w 1562100"/>
              <a:gd name="connsiteY6" fmla="*/ 25400 h 903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2100" h="903094">
                <a:moveTo>
                  <a:pt x="0" y="0"/>
                </a:moveTo>
                <a:cubicBezTo>
                  <a:pt x="119591" y="203200"/>
                  <a:pt x="239183" y="406400"/>
                  <a:pt x="336550" y="546100"/>
                </a:cubicBezTo>
                <a:cubicBezTo>
                  <a:pt x="433917" y="685800"/>
                  <a:pt x="504825" y="779992"/>
                  <a:pt x="584200" y="838200"/>
                </a:cubicBezTo>
                <a:cubicBezTo>
                  <a:pt x="663575" y="896408"/>
                  <a:pt x="723900" y="915458"/>
                  <a:pt x="812800" y="895350"/>
                </a:cubicBezTo>
                <a:cubicBezTo>
                  <a:pt x="901700" y="875242"/>
                  <a:pt x="1010708" y="824442"/>
                  <a:pt x="1117600" y="717550"/>
                </a:cubicBezTo>
                <a:cubicBezTo>
                  <a:pt x="1224492" y="610658"/>
                  <a:pt x="1380067" y="369358"/>
                  <a:pt x="1454150" y="254000"/>
                </a:cubicBezTo>
                <a:cubicBezTo>
                  <a:pt x="1528233" y="138642"/>
                  <a:pt x="1545166" y="82021"/>
                  <a:pt x="1562100" y="25400"/>
                </a:cubicBezTo>
              </a:path>
            </a:pathLst>
          </a:cu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62" name="TextBox 61"/>
          <p:cNvSpPr txBox="1"/>
          <p:nvPr/>
        </p:nvSpPr>
        <p:spPr>
          <a:xfrm>
            <a:off x="3273973" y="5456717"/>
            <a:ext cx="3513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D982D">
                    <a:lumMod val="50000"/>
                  </a:srgbClr>
                </a:solidFill>
                <a:effectLst/>
                <a:uLnTx/>
                <a:uFillTx/>
                <a:latin typeface="Arial"/>
                <a:ea typeface="ＭＳ Ｐゴシック"/>
              </a:rPr>
              <a:t>P</a:t>
            </a:r>
          </a:p>
        </p:txBody>
      </p:sp>
      <p:sp>
        <p:nvSpPr>
          <p:cNvPr id="65" name="Freeform 64"/>
          <p:cNvSpPr/>
          <p:nvPr/>
        </p:nvSpPr>
        <p:spPr>
          <a:xfrm>
            <a:off x="2149164" y="5043749"/>
            <a:ext cx="1340603" cy="774915"/>
          </a:xfrm>
          <a:custGeom>
            <a:avLst/>
            <a:gdLst>
              <a:gd name="connsiteX0" fmla="*/ 0 w 1340603"/>
              <a:gd name="connsiteY0" fmla="*/ 23247 h 774915"/>
              <a:gd name="connsiteX1" fmla="*/ 263471 w 1340603"/>
              <a:gd name="connsiteY1" fmla="*/ 457200 h 774915"/>
              <a:gd name="connsiteX2" fmla="*/ 449451 w 1340603"/>
              <a:gd name="connsiteY2" fmla="*/ 728420 h 774915"/>
              <a:gd name="connsiteX3" fmla="*/ 627681 w 1340603"/>
              <a:gd name="connsiteY3" fmla="*/ 774915 h 774915"/>
              <a:gd name="connsiteX4" fmla="*/ 914400 w 1340603"/>
              <a:gd name="connsiteY4" fmla="*/ 565688 h 774915"/>
              <a:gd name="connsiteX5" fmla="*/ 1123627 w 1340603"/>
              <a:gd name="connsiteY5" fmla="*/ 286719 h 774915"/>
              <a:gd name="connsiteX6" fmla="*/ 1301857 w 1340603"/>
              <a:gd name="connsiteY6" fmla="*/ 38746 h 774915"/>
              <a:gd name="connsiteX7" fmla="*/ 1340603 w 1340603"/>
              <a:gd name="connsiteY7" fmla="*/ 0 h 774915"/>
              <a:gd name="connsiteX8" fmla="*/ 0 w 1340603"/>
              <a:gd name="connsiteY8" fmla="*/ 23247 h 77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0603" h="774915">
                <a:moveTo>
                  <a:pt x="0" y="23247"/>
                </a:moveTo>
                <a:lnTo>
                  <a:pt x="263471" y="457200"/>
                </a:lnTo>
                <a:lnTo>
                  <a:pt x="449451" y="728420"/>
                </a:lnTo>
                <a:lnTo>
                  <a:pt x="627681" y="774915"/>
                </a:lnTo>
                <a:lnTo>
                  <a:pt x="914400" y="565688"/>
                </a:lnTo>
                <a:lnTo>
                  <a:pt x="1123627" y="286719"/>
                </a:lnTo>
                <a:lnTo>
                  <a:pt x="1301857" y="38746"/>
                </a:lnTo>
                <a:lnTo>
                  <a:pt x="1340603" y="0"/>
                </a:lnTo>
                <a:lnTo>
                  <a:pt x="0" y="23247"/>
                </a:lnTo>
                <a:close/>
              </a:path>
            </a:pathLst>
          </a:cu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38" name="Freeform 37"/>
          <p:cNvSpPr/>
          <p:nvPr/>
        </p:nvSpPr>
        <p:spPr>
          <a:xfrm>
            <a:off x="1622385" y="4674417"/>
            <a:ext cx="2307220" cy="1134516"/>
          </a:xfrm>
          <a:custGeom>
            <a:avLst/>
            <a:gdLst>
              <a:gd name="connsiteX0" fmla="*/ 0 w 2583458"/>
              <a:gd name="connsiteY0" fmla="*/ 0 h 1022407"/>
              <a:gd name="connsiteX1" fmla="*/ 462988 w 2583458"/>
              <a:gd name="connsiteY1" fmla="*/ 156258 h 1022407"/>
              <a:gd name="connsiteX2" fmla="*/ 723418 w 2583458"/>
              <a:gd name="connsiteY2" fmla="*/ 538223 h 1022407"/>
              <a:gd name="connsiteX3" fmla="*/ 1105383 w 2583458"/>
              <a:gd name="connsiteY3" fmla="*/ 954912 h 1022407"/>
              <a:gd name="connsiteX4" fmla="*/ 1475772 w 2583458"/>
              <a:gd name="connsiteY4" fmla="*/ 978061 h 1022407"/>
              <a:gd name="connsiteX5" fmla="*/ 1961909 w 2583458"/>
              <a:gd name="connsiteY5" fmla="*/ 520861 h 1022407"/>
              <a:gd name="connsiteX6" fmla="*/ 2181828 w 2583458"/>
              <a:gd name="connsiteY6" fmla="*/ 243069 h 1022407"/>
              <a:gd name="connsiteX7" fmla="*/ 2546431 w 2583458"/>
              <a:gd name="connsiteY7" fmla="*/ 109960 h 1022407"/>
              <a:gd name="connsiteX8" fmla="*/ 2552218 w 2583458"/>
              <a:gd name="connsiteY8" fmla="*/ 121534 h 102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3458" h="1022407">
                <a:moveTo>
                  <a:pt x="0" y="0"/>
                </a:moveTo>
                <a:cubicBezTo>
                  <a:pt x="171209" y="33277"/>
                  <a:pt x="342418" y="66554"/>
                  <a:pt x="462988" y="156258"/>
                </a:cubicBezTo>
                <a:cubicBezTo>
                  <a:pt x="583558" y="245962"/>
                  <a:pt x="616352" y="405114"/>
                  <a:pt x="723418" y="538223"/>
                </a:cubicBezTo>
                <a:cubicBezTo>
                  <a:pt x="830484" y="671332"/>
                  <a:pt x="979991" y="881606"/>
                  <a:pt x="1105383" y="954912"/>
                </a:cubicBezTo>
                <a:cubicBezTo>
                  <a:pt x="1230775" y="1028218"/>
                  <a:pt x="1333018" y="1050403"/>
                  <a:pt x="1475772" y="978061"/>
                </a:cubicBezTo>
                <a:cubicBezTo>
                  <a:pt x="1618526" y="905719"/>
                  <a:pt x="1844233" y="643360"/>
                  <a:pt x="1961909" y="520861"/>
                </a:cubicBezTo>
                <a:cubicBezTo>
                  <a:pt x="2079585" y="398362"/>
                  <a:pt x="2084408" y="311552"/>
                  <a:pt x="2181828" y="243069"/>
                </a:cubicBezTo>
                <a:cubicBezTo>
                  <a:pt x="2279248" y="174586"/>
                  <a:pt x="2484699" y="130216"/>
                  <a:pt x="2546431" y="109960"/>
                </a:cubicBezTo>
                <a:cubicBezTo>
                  <a:pt x="2608163" y="89704"/>
                  <a:pt x="2580190" y="105619"/>
                  <a:pt x="2552218" y="121534"/>
                </a:cubicBezTo>
              </a:path>
            </a:pathLst>
          </a:custGeom>
          <a:noFill/>
          <a:ln w="762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70" name="TextBox 69"/>
          <p:cNvSpPr txBox="1"/>
          <p:nvPr/>
        </p:nvSpPr>
        <p:spPr>
          <a:xfrm>
            <a:off x="2683861" y="5170926"/>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A</a:t>
            </a:r>
          </a:p>
        </p:txBody>
      </p:sp>
      <p:cxnSp>
        <p:nvCxnSpPr>
          <p:cNvPr id="79" name="Straight Connector 78"/>
          <p:cNvCxnSpPr/>
          <p:nvPr/>
        </p:nvCxnSpPr>
        <p:spPr>
          <a:xfrm flipH="1">
            <a:off x="1377387" y="5797770"/>
            <a:ext cx="844952" cy="0"/>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a:off x="1377387" y="5070645"/>
            <a:ext cx="844952" cy="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flipH="1">
            <a:off x="1730415" y="5070645"/>
            <a:ext cx="5788" cy="727125"/>
          </a:xfrm>
          <a:prstGeom prst="straightConnector1">
            <a:avLst/>
          </a:prstGeom>
          <a:ln>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1439848" y="5225157"/>
            <a:ext cx="3000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70C0"/>
                </a:solidFill>
                <a:effectLst/>
                <a:uLnTx/>
                <a:uFillTx/>
                <a:latin typeface="Arial"/>
                <a:ea typeface="ＭＳ Ｐゴシック"/>
              </a:rPr>
              <a:t>y</a:t>
            </a:r>
            <a:endParaRPr kumimoji="0" lang="en-US" sz="1800" b="0" i="0" u="none" strike="noStrike" kern="1200" cap="none" spc="0" normalizeH="0" baseline="0" noProof="0" dirty="0">
              <a:ln>
                <a:noFill/>
              </a:ln>
              <a:solidFill>
                <a:srgbClr val="0070C0"/>
              </a:solidFill>
              <a:effectLst/>
              <a:uLnTx/>
              <a:uFillTx/>
              <a:latin typeface="Arial"/>
              <a:ea typeface="ＭＳ Ｐゴシック"/>
            </a:endParaRPr>
          </a:p>
        </p:txBody>
      </p:sp>
      <p:sp>
        <p:nvSpPr>
          <p:cNvPr id="84" name="TextBox 83"/>
          <p:cNvSpPr txBox="1"/>
          <p:nvPr/>
        </p:nvSpPr>
        <p:spPr>
          <a:xfrm>
            <a:off x="5749634" y="2815811"/>
            <a:ext cx="27123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Arial"/>
                <a:ea typeface="ＭＳ Ｐゴシック"/>
              </a:rPr>
              <a:t>Surface Area</a:t>
            </a:r>
          </a:p>
        </p:txBody>
      </p:sp>
      <p:sp>
        <p:nvSpPr>
          <p:cNvPr id="85" name="TextBox 84"/>
          <p:cNvSpPr txBox="1"/>
          <p:nvPr/>
        </p:nvSpPr>
        <p:spPr>
          <a:xfrm>
            <a:off x="7711227" y="4142252"/>
            <a:ext cx="10890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Arial"/>
                <a:ea typeface="ＭＳ Ｐゴシック"/>
              </a:rPr>
              <a:t>Volume</a:t>
            </a:r>
          </a:p>
        </p:txBody>
      </p:sp>
      <p:sp>
        <p:nvSpPr>
          <p:cNvPr id="90" name="TextBox 89"/>
          <p:cNvSpPr txBox="1"/>
          <p:nvPr/>
        </p:nvSpPr>
        <p:spPr>
          <a:xfrm>
            <a:off x="746918" y="5212427"/>
            <a:ext cx="8398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Arial"/>
                <a:ea typeface="ＭＳ Ｐゴシック"/>
              </a:rPr>
              <a:t>Depth</a:t>
            </a:r>
          </a:p>
        </p:txBody>
      </p:sp>
      <p:sp>
        <p:nvSpPr>
          <p:cNvPr id="7" name="Freeform 6"/>
          <p:cNvSpPr/>
          <p:nvPr/>
        </p:nvSpPr>
        <p:spPr>
          <a:xfrm>
            <a:off x="6146157" y="3854769"/>
            <a:ext cx="1412112" cy="692528"/>
          </a:xfrm>
          <a:custGeom>
            <a:avLst/>
            <a:gdLst>
              <a:gd name="connsiteX0" fmla="*/ 0 w 2583458"/>
              <a:gd name="connsiteY0" fmla="*/ 0 h 1022407"/>
              <a:gd name="connsiteX1" fmla="*/ 462988 w 2583458"/>
              <a:gd name="connsiteY1" fmla="*/ 156258 h 1022407"/>
              <a:gd name="connsiteX2" fmla="*/ 723418 w 2583458"/>
              <a:gd name="connsiteY2" fmla="*/ 538223 h 1022407"/>
              <a:gd name="connsiteX3" fmla="*/ 1105383 w 2583458"/>
              <a:gd name="connsiteY3" fmla="*/ 954912 h 1022407"/>
              <a:gd name="connsiteX4" fmla="*/ 1475772 w 2583458"/>
              <a:gd name="connsiteY4" fmla="*/ 978061 h 1022407"/>
              <a:gd name="connsiteX5" fmla="*/ 1961909 w 2583458"/>
              <a:gd name="connsiteY5" fmla="*/ 520861 h 1022407"/>
              <a:gd name="connsiteX6" fmla="*/ 2181828 w 2583458"/>
              <a:gd name="connsiteY6" fmla="*/ 243069 h 1022407"/>
              <a:gd name="connsiteX7" fmla="*/ 2546431 w 2583458"/>
              <a:gd name="connsiteY7" fmla="*/ 109960 h 1022407"/>
              <a:gd name="connsiteX8" fmla="*/ 2552218 w 2583458"/>
              <a:gd name="connsiteY8" fmla="*/ 121534 h 102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3458" h="1022407">
                <a:moveTo>
                  <a:pt x="0" y="0"/>
                </a:moveTo>
                <a:cubicBezTo>
                  <a:pt x="171209" y="33277"/>
                  <a:pt x="342418" y="66554"/>
                  <a:pt x="462988" y="156258"/>
                </a:cubicBezTo>
                <a:cubicBezTo>
                  <a:pt x="583558" y="245962"/>
                  <a:pt x="616352" y="405114"/>
                  <a:pt x="723418" y="538223"/>
                </a:cubicBezTo>
                <a:cubicBezTo>
                  <a:pt x="830484" y="671332"/>
                  <a:pt x="979991" y="881606"/>
                  <a:pt x="1105383" y="954912"/>
                </a:cubicBezTo>
                <a:cubicBezTo>
                  <a:pt x="1230775" y="1028218"/>
                  <a:pt x="1333018" y="1050403"/>
                  <a:pt x="1475772" y="978061"/>
                </a:cubicBezTo>
                <a:cubicBezTo>
                  <a:pt x="1618526" y="905719"/>
                  <a:pt x="1844233" y="643360"/>
                  <a:pt x="1961909" y="520861"/>
                </a:cubicBezTo>
                <a:cubicBezTo>
                  <a:pt x="2079585" y="398362"/>
                  <a:pt x="2084408" y="311552"/>
                  <a:pt x="2181828" y="243069"/>
                </a:cubicBezTo>
                <a:cubicBezTo>
                  <a:pt x="2279248" y="174586"/>
                  <a:pt x="2484699" y="130216"/>
                  <a:pt x="2546431" y="109960"/>
                </a:cubicBezTo>
                <a:cubicBezTo>
                  <a:pt x="2608163" y="89704"/>
                  <a:pt x="2580190" y="105619"/>
                  <a:pt x="2552218" y="121534"/>
                </a:cubicBezTo>
              </a:path>
            </a:pathLst>
          </a:cu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pic>
        <p:nvPicPr>
          <p:cNvPr id="47" name="Picture 46"/>
          <p:cNvPicPr>
            <a:picLocks noChangeAspect="1"/>
          </p:cNvPicPr>
          <p:nvPr/>
        </p:nvPicPr>
        <p:blipFill>
          <a:blip r:embed="rId3"/>
          <a:stretch>
            <a:fillRect/>
          </a:stretch>
        </p:blipFill>
        <p:spPr>
          <a:xfrm>
            <a:off x="132459" y="2493557"/>
            <a:ext cx="2491334" cy="1625996"/>
          </a:xfrm>
          <a:prstGeom prst="rect">
            <a:avLst/>
          </a:prstGeom>
        </p:spPr>
      </p:pic>
      <p:cxnSp>
        <p:nvCxnSpPr>
          <p:cNvPr id="10" name="Straight Arrow Connector 9"/>
          <p:cNvCxnSpPr>
            <a:endCxn id="8" idx="3"/>
          </p:cNvCxnSpPr>
          <p:nvPr/>
        </p:nvCxnSpPr>
        <p:spPr bwMode="auto">
          <a:xfrm flipV="1">
            <a:off x="1312223" y="2985291"/>
            <a:ext cx="1745810" cy="100242"/>
          </a:xfrm>
          <a:prstGeom prst="straightConnector1">
            <a:avLst/>
          </a:prstGeom>
          <a:noFill/>
          <a:ln w="19050" cap="flat" cmpd="sng" algn="ctr">
            <a:solidFill>
              <a:schemeClr val="tx2"/>
            </a:solidFill>
            <a:prstDash val="solid"/>
            <a:round/>
            <a:headEnd type="triangle"/>
            <a:tailEnd type="triangle"/>
          </a:ln>
          <a:effectLst/>
        </p:spPr>
      </p:cxnSp>
      <p:cxnSp>
        <p:nvCxnSpPr>
          <p:cNvPr id="21" name="Straight Arrow Connector 20"/>
          <p:cNvCxnSpPr/>
          <p:nvPr/>
        </p:nvCxnSpPr>
        <p:spPr bwMode="auto">
          <a:xfrm flipV="1">
            <a:off x="1347065" y="1847461"/>
            <a:ext cx="92783" cy="1200910"/>
          </a:xfrm>
          <a:prstGeom prst="straightConnector1">
            <a:avLst/>
          </a:prstGeom>
          <a:noFill/>
          <a:ln w="19050" cap="flat" cmpd="sng" algn="ctr">
            <a:solidFill>
              <a:schemeClr val="tx2"/>
            </a:solidFill>
            <a:prstDash val="solid"/>
            <a:round/>
            <a:headEnd type="triangle"/>
            <a:tailEnd type="triangle"/>
          </a:ln>
          <a:effectLst/>
        </p:spPr>
      </p:cxnSp>
      <p:cxnSp>
        <p:nvCxnSpPr>
          <p:cNvPr id="52" name="Straight Connector 51"/>
          <p:cNvCxnSpPr/>
          <p:nvPr/>
        </p:nvCxnSpPr>
        <p:spPr>
          <a:xfrm>
            <a:off x="6843452" y="4561280"/>
            <a:ext cx="0" cy="416650"/>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4" name="TextBox 53"/>
              <p:cNvSpPr txBox="1"/>
              <p:nvPr/>
            </p:nvSpPr>
            <p:spPr>
              <a:xfrm>
                <a:off x="4712128" y="4810488"/>
                <a:ext cx="838628" cy="6090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𝐴</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m:t>
                      </m:r>
                      <m:f>
                        <m:f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ctrlPr>
                        </m:fPr>
                        <m:num>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𝑉</m:t>
                          </m:r>
                        </m:num>
                        <m:den>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𝐿</m:t>
                          </m:r>
                        </m:den>
                      </m:f>
                    </m:oMath>
                  </m:oMathPara>
                </a14:m>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p:txBody>
          </p:sp>
        </mc:Choice>
        <mc:Fallback xmlns="">
          <p:sp>
            <p:nvSpPr>
              <p:cNvPr id="54" name="TextBox 53"/>
              <p:cNvSpPr txBox="1">
                <a:spLocks noRot="1" noChangeAspect="1" noMove="1" noResize="1" noEditPoints="1" noAdjustHandles="1" noChangeArrowheads="1" noChangeShapeType="1" noTextEdit="1"/>
              </p:cNvSpPr>
              <p:nvPr/>
            </p:nvSpPr>
            <p:spPr>
              <a:xfrm>
                <a:off x="4712128" y="4810488"/>
                <a:ext cx="838628" cy="609077"/>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p:cNvSpPr txBox="1"/>
              <p:nvPr/>
            </p:nvSpPr>
            <p:spPr>
              <a:xfrm>
                <a:off x="4794248" y="5827636"/>
                <a:ext cx="837796" cy="4855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T</a:t>
                </a:r>
                <a14:m>
                  <m:oMath xmlns:m="http://schemas.openxmlformats.org/officeDocument/2006/math">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m:t>
                    </m:r>
                    <m:f>
                      <m:f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ctrlPr>
                      </m:fPr>
                      <m:num>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𝐴</m:t>
                        </m:r>
                        <m:r>
                          <a:rPr kumimoji="0" lang="en-US" sz="1800" b="0" i="1" u="none" strike="noStrike" kern="1200" cap="none" spc="0" normalizeH="0" baseline="-25000" noProof="0">
                            <a:ln>
                              <a:noFill/>
                            </a:ln>
                            <a:solidFill>
                              <a:prstClr val="black"/>
                            </a:solidFill>
                            <a:effectLst/>
                            <a:uLnTx/>
                            <a:uFillTx/>
                            <a:latin typeface="Cambria Math" panose="02040503050406030204" pitchFamily="18" charset="0"/>
                          </a:rPr>
                          <m:t>𝑠</m:t>
                        </m:r>
                      </m:num>
                      <m:den>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𝐿</m:t>
                        </m:r>
                      </m:den>
                    </m:f>
                  </m:oMath>
                </a14:m>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p:txBody>
          </p:sp>
        </mc:Choice>
        <mc:Fallback xmlns="">
          <p:sp>
            <p:nvSpPr>
              <p:cNvPr id="55" name="TextBox 54"/>
              <p:cNvSpPr txBox="1">
                <a:spLocks noRot="1" noChangeAspect="1" noMove="1" noResize="1" noEditPoints="1" noAdjustHandles="1" noChangeArrowheads="1" noChangeShapeType="1" noTextEdit="1"/>
              </p:cNvSpPr>
              <p:nvPr/>
            </p:nvSpPr>
            <p:spPr>
              <a:xfrm>
                <a:off x="4794248" y="5827636"/>
                <a:ext cx="837796" cy="485582"/>
              </a:xfrm>
              <a:prstGeom prst="rect">
                <a:avLst/>
              </a:prstGeom>
              <a:blipFill rotWithShape="0">
                <a:blip r:embed="rId6"/>
                <a:stretch>
                  <a:fillRect l="-5797" b="-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p:cNvSpPr txBox="1"/>
              <p:nvPr/>
            </p:nvSpPr>
            <p:spPr>
              <a:xfrm>
                <a:off x="4776401" y="5387033"/>
                <a:ext cx="837796" cy="4855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P</a:t>
                </a:r>
                <a14:m>
                  <m:oMath xmlns:m="http://schemas.openxmlformats.org/officeDocument/2006/math">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m:t>
                    </m:r>
                    <m:f>
                      <m:f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ctrlPr>
                      </m:fPr>
                      <m:num>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𝐴</m:t>
                        </m:r>
                        <m:r>
                          <a:rPr kumimoji="0" lang="en-US" sz="1800" b="0" i="1" u="none" strike="noStrike" kern="1200" cap="none" spc="0" normalizeH="0" baseline="-25000" noProof="0">
                            <a:ln>
                              <a:noFill/>
                            </a:ln>
                            <a:solidFill>
                              <a:prstClr val="black"/>
                            </a:solidFill>
                            <a:effectLst/>
                            <a:uLnTx/>
                            <a:uFillTx/>
                            <a:latin typeface="Cambria Math" panose="02040503050406030204" pitchFamily="18" charset="0"/>
                          </a:rPr>
                          <m:t>𝑏</m:t>
                        </m:r>
                      </m:num>
                      <m:den>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𝐿</m:t>
                        </m:r>
                      </m:den>
                    </m:f>
                  </m:oMath>
                </a14:m>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p:txBody>
          </p:sp>
        </mc:Choice>
        <mc:Fallback xmlns="">
          <p:sp>
            <p:nvSpPr>
              <p:cNvPr id="59" name="TextBox 58"/>
              <p:cNvSpPr txBox="1">
                <a:spLocks noRot="1" noChangeAspect="1" noMove="1" noResize="1" noEditPoints="1" noAdjustHandles="1" noChangeArrowheads="1" noChangeShapeType="1" noTextEdit="1"/>
              </p:cNvSpPr>
              <p:nvPr/>
            </p:nvSpPr>
            <p:spPr>
              <a:xfrm>
                <a:off x="4776401" y="5387033"/>
                <a:ext cx="837796" cy="485582"/>
              </a:xfrm>
              <a:prstGeom prst="rect">
                <a:avLst/>
              </a:prstGeom>
              <a:blipFill rotWithShape="0">
                <a:blip r:embed="rId7"/>
                <a:stretch>
                  <a:fillRect l="-6569" b="-7595"/>
                </a:stretch>
              </a:blipFill>
            </p:spPr>
            <p:txBody>
              <a:bodyPr/>
              <a:lstStyle/>
              <a:p>
                <a:r>
                  <a:rPr lang="en-US">
                    <a:noFill/>
                  </a:rPr>
                  <a:t> </a:t>
                </a:r>
              </a:p>
            </p:txBody>
          </p:sp>
        </mc:Fallback>
      </mc:AlternateContent>
      <p:sp>
        <p:nvSpPr>
          <p:cNvPr id="60" name="TextBox 59"/>
          <p:cNvSpPr txBox="1"/>
          <p:nvPr/>
        </p:nvSpPr>
        <p:spPr>
          <a:xfrm>
            <a:off x="5492092" y="4954076"/>
            <a:ext cx="221913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Cross Section Area</a:t>
            </a:r>
          </a:p>
        </p:txBody>
      </p:sp>
      <p:sp>
        <p:nvSpPr>
          <p:cNvPr id="61" name="TextBox 60"/>
          <p:cNvSpPr txBox="1"/>
          <p:nvPr/>
        </p:nvSpPr>
        <p:spPr>
          <a:xfrm>
            <a:off x="5492092" y="5455389"/>
            <a:ext cx="20704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Wetted Perimeter</a:t>
            </a:r>
          </a:p>
        </p:txBody>
      </p:sp>
      <p:sp>
        <p:nvSpPr>
          <p:cNvPr id="63" name="TextBox 62"/>
          <p:cNvSpPr txBox="1"/>
          <p:nvPr/>
        </p:nvSpPr>
        <p:spPr>
          <a:xfrm>
            <a:off x="5492092" y="5879968"/>
            <a:ext cx="20704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Top Width</a:t>
            </a:r>
          </a:p>
        </p:txBody>
      </p:sp>
      <mc:AlternateContent xmlns:mc="http://schemas.openxmlformats.org/markup-compatibility/2006" xmlns:a14="http://schemas.microsoft.com/office/drawing/2010/main">
        <mc:Choice Requires="a14">
          <p:sp>
            <p:nvSpPr>
              <p:cNvPr id="64" name="TextBox 63"/>
              <p:cNvSpPr txBox="1"/>
              <p:nvPr/>
            </p:nvSpPr>
            <p:spPr>
              <a:xfrm>
                <a:off x="4794248" y="6271822"/>
                <a:ext cx="837796" cy="4855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R</a:t>
                </a:r>
                <a14:m>
                  <m:oMath xmlns:m="http://schemas.openxmlformats.org/officeDocument/2006/math">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m:t>
                    </m:r>
                    <m:f>
                      <m:f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ctrlPr>
                      </m:fPr>
                      <m:num>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𝐴</m:t>
                        </m:r>
                      </m:num>
                      <m:den>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𝑃</m:t>
                        </m:r>
                      </m:den>
                    </m:f>
                  </m:oMath>
                </a14:m>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p:txBody>
          </p:sp>
        </mc:Choice>
        <mc:Fallback xmlns="">
          <p:sp>
            <p:nvSpPr>
              <p:cNvPr id="64" name="TextBox 63"/>
              <p:cNvSpPr txBox="1">
                <a:spLocks noRot="1" noChangeAspect="1" noMove="1" noResize="1" noEditPoints="1" noAdjustHandles="1" noChangeArrowheads="1" noChangeShapeType="1" noTextEdit="1"/>
              </p:cNvSpPr>
              <p:nvPr/>
            </p:nvSpPr>
            <p:spPr>
              <a:xfrm>
                <a:off x="4794248" y="6271822"/>
                <a:ext cx="837796" cy="485582"/>
              </a:xfrm>
              <a:prstGeom prst="rect">
                <a:avLst/>
              </a:prstGeom>
              <a:blipFill rotWithShape="0">
                <a:blip r:embed="rId8"/>
                <a:stretch>
                  <a:fillRect l="-5797" b="-7595"/>
                </a:stretch>
              </a:blipFill>
            </p:spPr>
            <p:txBody>
              <a:bodyPr/>
              <a:lstStyle/>
              <a:p>
                <a:r>
                  <a:rPr lang="en-US">
                    <a:noFill/>
                  </a:rPr>
                  <a:t> </a:t>
                </a:r>
              </a:p>
            </p:txBody>
          </p:sp>
        </mc:Fallback>
      </mc:AlternateContent>
      <p:sp>
        <p:nvSpPr>
          <p:cNvPr id="66" name="TextBox 65"/>
          <p:cNvSpPr txBox="1"/>
          <p:nvPr/>
        </p:nvSpPr>
        <p:spPr>
          <a:xfrm>
            <a:off x="5492092" y="6324154"/>
            <a:ext cx="20704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Hydraulic Radius</a:t>
            </a:r>
          </a:p>
        </p:txBody>
      </p:sp>
    </p:spTree>
    <p:extLst>
      <p:ext uri="{BB962C8B-B14F-4D97-AF65-F5344CB8AC3E}">
        <p14:creationId xmlns:p14="http://schemas.microsoft.com/office/powerpoint/2010/main" val="784774183"/>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29151" cy="484632"/>
          </a:xfrm>
        </p:spPr>
        <p:txBody>
          <a:bodyPr/>
          <a:lstStyle/>
          <a:p>
            <a:r>
              <a:rPr lang="en-US" sz="2400" dirty="0" smtClean="0"/>
              <a:t>Flood Inundation Mapping – </a:t>
            </a:r>
            <a:r>
              <a:rPr lang="en-US" sz="2400" dirty="0" err="1" smtClean="0"/>
              <a:t>NHDPlus</a:t>
            </a:r>
            <a:r>
              <a:rPr lang="en-US" sz="2400" dirty="0" smtClean="0"/>
              <a:t>-HAND Method</a:t>
            </a:r>
            <a:endParaRPr lang="en-US" sz="2400" dirty="0"/>
          </a:p>
        </p:txBody>
      </p:sp>
      <p:pic>
        <p:nvPicPr>
          <p:cNvPr id="3" name="Picture 2"/>
          <p:cNvPicPr>
            <a:picLocks noChangeAspect="1"/>
          </p:cNvPicPr>
          <p:nvPr/>
        </p:nvPicPr>
        <p:blipFill>
          <a:blip r:embed="rId2"/>
          <a:stretch>
            <a:fillRect/>
          </a:stretch>
        </p:blipFill>
        <p:spPr>
          <a:xfrm>
            <a:off x="796055" y="1220244"/>
            <a:ext cx="1880654" cy="1707689"/>
          </a:xfrm>
          <a:prstGeom prst="rect">
            <a:avLst/>
          </a:prstGeom>
        </p:spPr>
      </p:pic>
      <p:pic>
        <p:nvPicPr>
          <p:cNvPr id="5" name="Picture 4"/>
          <p:cNvPicPr>
            <a:picLocks noChangeAspect="1"/>
          </p:cNvPicPr>
          <p:nvPr/>
        </p:nvPicPr>
        <p:blipFill>
          <a:blip r:embed="rId3"/>
          <a:stretch>
            <a:fillRect/>
          </a:stretch>
        </p:blipFill>
        <p:spPr>
          <a:xfrm>
            <a:off x="796055" y="3373119"/>
            <a:ext cx="1801073" cy="1865901"/>
          </a:xfrm>
          <a:prstGeom prst="rect">
            <a:avLst/>
          </a:prstGeom>
        </p:spPr>
      </p:pic>
      <p:pic>
        <p:nvPicPr>
          <p:cNvPr id="1027" name="Picture 1" descr="image00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98595" y="2608129"/>
            <a:ext cx="1731574" cy="16979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stretch>
            <a:fillRect/>
          </a:stretch>
        </p:blipFill>
        <p:spPr>
          <a:xfrm>
            <a:off x="3922196" y="2608129"/>
            <a:ext cx="1910145" cy="1822255"/>
          </a:xfrm>
          <a:prstGeom prst="rect">
            <a:avLst/>
          </a:prstGeom>
        </p:spPr>
      </p:pic>
      <p:sp>
        <p:nvSpPr>
          <p:cNvPr id="4" name="TextBox 3"/>
          <p:cNvSpPr txBox="1"/>
          <p:nvPr/>
        </p:nvSpPr>
        <p:spPr>
          <a:xfrm>
            <a:off x="796055" y="3007360"/>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Catchments and Flowlines</a:t>
            </a:r>
          </a:p>
        </p:txBody>
      </p:sp>
      <p:sp>
        <p:nvSpPr>
          <p:cNvPr id="8" name="TextBox 7"/>
          <p:cNvSpPr txBox="1"/>
          <p:nvPr/>
        </p:nvSpPr>
        <p:spPr>
          <a:xfrm>
            <a:off x="796055" y="5339080"/>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Digital Elevation Model</a:t>
            </a:r>
          </a:p>
        </p:txBody>
      </p:sp>
      <p:sp>
        <p:nvSpPr>
          <p:cNvPr id="9" name="TextBox 8"/>
          <p:cNvSpPr txBox="1"/>
          <p:nvPr/>
        </p:nvSpPr>
        <p:spPr>
          <a:xfrm>
            <a:off x="3922196" y="4582160"/>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1446">
                    <a:lumMod val="50000"/>
                    <a:lumOff val="50000"/>
                  </a:srgbClr>
                </a:solidFill>
                <a:effectLst/>
                <a:uLnTx/>
                <a:uFillTx/>
                <a:latin typeface="Arial"/>
                <a:ea typeface="ＭＳ Ｐゴシック"/>
              </a:rPr>
              <a:t>Height Above Nearest </a:t>
            </a: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1446">
                    <a:lumMod val="50000"/>
                    <a:lumOff val="50000"/>
                  </a:srgbClr>
                </a:solidFill>
                <a:effectLst/>
                <a:uLnTx/>
                <a:uFillTx/>
                <a:latin typeface="Arial"/>
                <a:ea typeface="ＭＳ Ｐゴシック"/>
              </a:rPr>
              <a:t>Drainage (HAND)</a:t>
            </a:r>
            <a:r>
              <a:rPr kumimoji="0" lang="en-US" sz="1400" b="1" i="0" u="none" strike="noStrike" kern="1200" cap="none" spc="0" normalizeH="0" baseline="0" noProof="0" dirty="0">
                <a:ln>
                  <a:noFill/>
                </a:ln>
                <a:solidFill>
                  <a:prstClr val="black"/>
                </a:solidFill>
                <a:effectLst/>
                <a:uLnTx/>
                <a:uFillTx/>
                <a:latin typeface="Arial"/>
                <a:ea typeface="ＭＳ Ｐゴシック"/>
              </a:rPr>
              <a:t/>
            </a:r>
            <a:br>
              <a:rPr kumimoji="0" lang="en-US" sz="1400" b="1" i="0" u="none" strike="noStrike" kern="1200" cap="none" spc="0" normalizeH="0" baseline="0" noProof="0" dirty="0">
                <a:ln>
                  <a:noFill/>
                </a:ln>
                <a:solidFill>
                  <a:prstClr val="black"/>
                </a:solidFill>
                <a:effectLst/>
                <a:uLnTx/>
                <a:uFillTx/>
                <a:latin typeface="Arial"/>
                <a:ea typeface="ＭＳ Ｐゴシック"/>
              </a:rPr>
            </a:br>
            <a:r>
              <a:rPr kumimoji="0" lang="en-US" sz="1400" b="1" i="0" u="none" strike="noStrike" kern="1200" cap="none" spc="0" normalizeH="0" baseline="0" noProof="0" dirty="0">
                <a:ln>
                  <a:noFill/>
                </a:ln>
                <a:solidFill>
                  <a:prstClr val="black"/>
                </a:solidFill>
                <a:effectLst/>
                <a:uLnTx/>
                <a:uFillTx/>
                <a:latin typeface="Arial"/>
                <a:ea typeface="ＭＳ Ｐゴシック"/>
              </a:rPr>
              <a:t>(relative elevation of land </a:t>
            </a: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surface cell above cell in </a:t>
            </a: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err="1" smtClean="0">
                <a:ln>
                  <a:noFill/>
                </a:ln>
                <a:solidFill>
                  <a:prstClr val="black"/>
                </a:solidFill>
                <a:effectLst/>
                <a:uLnTx/>
                <a:uFillTx/>
                <a:latin typeface="Arial"/>
                <a:ea typeface="ＭＳ Ｐゴシック"/>
              </a:rPr>
              <a:t>NHDPlus</a:t>
            </a:r>
            <a:r>
              <a:rPr kumimoji="0" lang="en-US" sz="1400" b="1" i="0" u="none" strike="noStrike" kern="1200" cap="none" spc="0" normalizeH="0" baseline="0" noProof="0" dirty="0" smtClean="0">
                <a:ln>
                  <a:noFill/>
                </a:ln>
                <a:solidFill>
                  <a:prstClr val="black"/>
                </a:solidFill>
                <a:effectLst/>
                <a:uLnTx/>
                <a:uFillTx/>
                <a:latin typeface="Arial"/>
                <a:ea typeface="ＭＳ Ｐゴシック"/>
              </a:rPr>
              <a:t> stream </a:t>
            </a:r>
            <a:r>
              <a:rPr kumimoji="0" lang="en-US" sz="1400" b="1" i="0" u="none" strike="noStrike" kern="1200" cap="none" spc="0" normalizeH="0" baseline="0" noProof="0" dirty="0">
                <a:ln>
                  <a:noFill/>
                </a:ln>
                <a:solidFill>
                  <a:prstClr val="black"/>
                </a:solidFill>
                <a:effectLst/>
                <a:uLnTx/>
                <a:uFillTx/>
                <a:latin typeface="Arial"/>
                <a:ea typeface="ＭＳ Ｐゴシック"/>
              </a:rPr>
              <a:t>to which it flows)</a:t>
            </a:r>
          </a:p>
        </p:txBody>
      </p:sp>
      <p:sp>
        <p:nvSpPr>
          <p:cNvPr id="10" name="TextBox 9"/>
          <p:cNvSpPr txBox="1"/>
          <p:nvPr/>
        </p:nvSpPr>
        <p:spPr>
          <a:xfrm>
            <a:off x="6798595" y="4582160"/>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1446">
                    <a:lumMod val="50000"/>
                    <a:lumOff val="50000"/>
                  </a:srgbClr>
                </a:solidFill>
                <a:effectLst/>
                <a:uLnTx/>
                <a:uFillTx/>
                <a:latin typeface="Arial"/>
                <a:ea typeface="ＭＳ Ｐゴシック"/>
              </a:rPr>
              <a:t>Inundation map</a:t>
            </a:r>
            <a:r>
              <a:rPr kumimoji="0" lang="en-US" sz="1400" b="1" i="0" u="none" strike="noStrike" kern="1200" cap="none" spc="0" normalizeH="0" baseline="0" noProof="0" dirty="0">
                <a:ln>
                  <a:noFill/>
                </a:ln>
                <a:solidFill>
                  <a:srgbClr val="001446">
                    <a:lumMod val="50000"/>
                    <a:lumOff val="50000"/>
                  </a:srgbClr>
                </a:solidFill>
                <a:effectLst/>
                <a:uLnTx/>
                <a:uFillTx/>
                <a:latin typeface="Arial"/>
                <a:ea typeface="ＭＳ Ｐゴシック"/>
              </a:rPr>
              <a:t/>
            </a:r>
            <a:br>
              <a:rPr kumimoji="0" lang="en-US" sz="1400" b="1" i="0" u="none" strike="noStrike" kern="1200" cap="none" spc="0" normalizeH="0" baseline="0" noProof="0" dirty="0">
                <a:ln>
                  <a:noFill/>
                </a:ln>
                <a:solidFill>
                  <a:srgbClr val="001446">
                    <a:lumMod val="50000"/>
                    <a:lumOff val="50000"/>
                  </a:srgbClr>
                </a:solidFill>
                <a:effectLst/>
                <a:uLnTx/>
                <a:uFillTx/>
                <a:latin typeface="Arial"/>
                <a:ea typeface="ＭＳ Ｐゴシック"/>
              </a:rPr>
            </a:br>
            <a:r>
              <a:rPr kumimoji="0" lang="en-US" sz="1400" b="1" i="0" u="none" strike="noStrike" kern="1200" cap="none" spc="0" normalizeH="0" baseline="0" noProof="0" dirty="0" smtClean="0">
                <a:ln>
                  <a:noFill/>
                </a:ln>
                <a:solidFill>
                  <a:prstClr val="black"/>
                </a:solidFill>
                <a:effectLst/>
                <a:uLnTx/>
                <a:uFillTx/>
                <a:latin typeface="Arial"/>
                <a:ea typeface="ＭＳ Ｐゴシック"/>
              </a:rPr>
              <a:t>Height above </a:t>
            </a: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rPr>
              <a:t>drainage &lt; </a:t>
            </a:r>
            <a:r>
              <a:rPr kumimoji="0" lang="en-US" sz="1400" b="1" i="0" u="none" strike="noStrike" kern="1200" cap="none" spc="0" normalizeH="0" baseline="0" noProof="0" dirty="0">
                <a:ln>
                  <a:noFill/>
                </a:ln>
                <a:solidFill>
                  <a:prstClr val="black"/>
                </a:solidFill>
                <a:effectLst/>
                <a:uLnTx/>
                <a:uFillTx/>
                <a:latin typeface="Arial"/>
                <a:ea typeface="ＭＳ Ｐゴシック"/>
              </a:rPr>
              <a:t>15 </a:t>
            </a:r>
            <a:r>
              <a:rPr kumimoji="0" lang="en-US" sz="1400" b="1" i="0" u="none" strike="noStrike" kern="1200" cap="none" spc="0" normalizeH="0" baseline="0" noProof="0" dirty="0" err="1">
                <a:ln>
                  <a:noFill/>
                </a:ln>
                <a:solidFill>
                  <a:prstClr val="black"/>
                </a:solidFill>
                <a:effectLst/>
                <a:uLnTx/>
                <a:uFillTx/>
                <a:latin typeface="Arial"/>
                <a:ea typeface="ＭＳ Ｐゴシック"/>
              </a:rPr>
              <a:t>ft</a:t>
            </a:r>
            <a:r>
              <a:rPr kumimoji="0" lang="en-US" sz="1400" b="1" i="0" u="none" strike="noStrike" kern="1200" cap="none" spc="0" normalizeH="0" baseline="0" noProof="0" dirty="0">
                <a:ln>
                  <a:noFill/>
                </a:ln>
                <a:solidFill>
                  <a:prstClr val="black"/>
                </a:solidFill>
                <a:effectLst/>
                <a:uLnTx/>
                <a:uFillTx/>
                <a:latin typeface="Arial"/>
                <a:ea typeface="ＭＳ Ｐゴシック"/>
              </a:rPr>
              <a:t>)</a:t>
            </a:r>
          </a:p>
        </p:txBody>
      </p:sp>
      <p:sp>
        <p:nvSpPr>
          <p:cNvPr id="6" name="Right Arrow 5"/>
          <p:cNvSpPr/>
          <p:nvPr/>
        </p:nvSpPr>
        <p:spPr bwMode="auto">
          <a:xfrm>
            <a:off x="2961640" y="2524760"/>
            <a:ext cx="665480" cy="29972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ＭＳ Ｐゴシック"/>
            </a:endParaRPr>
          </a:p>
        </p:txBody>
      </p:sp>
      <p:sp>
        <p:nvSpPr>
          <p:cNvPr id="12" name="Right Arrow 11"/>
          <p:cNvSpPr/>
          <p:nvPr/>
        </p:nvSpPr>
        <p:spPr bwMode="auto">
          <a:xfrm>
            <a:off x="6035040" y="3314700"/>
            <a:ext cx="665480" cy="29972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ＭＳ Ｐゴシック"/>
            </a:endParaRPr>
          </a:p>
        </p:txBody>
      </p:sp>
      <p:sp>
        <p:nvSpPr>
          <p:cNvPr id="13" name="Right Arrow 12"/>
          <p:cNvSpPr/>
          <p:nvPr/>
        </p:nvSpPr>
        <p:spPr bwMode="auto">
          <a:xfrm>
            <a:off x="2926922" y="4156209"/>
            <a:ext cx="665480" cy="29972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ＭＳ Ｐゴシック"/>
            </a:endParaRPr>
          </a:p>
        </p:txBody>
      </p:sp>
      <p:grpSp>
        <p:nvGrpSpPr>
          <p:cNvPr id="19" name="Group 18"/>
          <p:cNvGrpSpPr/>
          <p:nvPr/>
        </p:nvGrpSpPr>
        <p:grpSpPr>
          <a:xfrm>
            <a:off x="5452060" y="1300992"/>
            <a:ext cx="1773591" cy="1155361"/>
            <a:chOff x="5132717" y="1319842"/>
            <a:chExt cx="1773591" cy="1155361"/>
          </a:xfrm>
        </p:grpSpPr>
        <p:sp>
          <p:nvSpPr>
            <p:cNvPr id="17" name="Freeform 16"/>
            <p:cNvSpPr/>
            <p:nvPr/>
          </p:nvSpPr>
          <p:spPr bwMode="auto">
            <a:xfrm>
              <a:off x="5141343" y="1759211"/>
              <a:ext cx="1725283" cy="715992"/>
            </a:xfrm>
            <a:custGeom>
              <a:avLst/>
              <a:gdLst>
                <a:gd name="connsiteX0" fmla="*/ 0 w 1725283"/>
                <a:gd name="connsiteY0" fmla="*/ 0 h 715992"/>
                <a:gd name="connsiteX1" fmla="*/ 8626 w 1725283"/>
                <a:gd name="connsiteY1" fmla="*/ 664234 h 715992"/>
                <a:gd name="connsiteX2" fmla="*/ 1708030 w 1725283"/>
                <a:gd name="connsiteY2" fmla="*/ 715992 h 715992"/>
                <a:gd name="connsiteX3" fmla="*/ 1725283 w 1725283"/>
                <a:gd name="connsiteY3" fmla="*/ 422694 h 715992"/>
                <a:gd name="connsiteX4" fmla="*/ 1656271 w 1725283"/>
                <a:gd name="connsiteY4" fmla="*/ 379562 h 715992"/>
                <a:gd name="connsiteX5" fmla="*/ 0 w 1725283"/>
                <a:gd name="connsiteY5" fmla="*/ 0 h 71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5283" h="715992">
                  <a:moveTo>
                    <a:pt x="0" y="0"/>
                  </a:moveTo>
                  <a:lnTo>
                    <a:pt x="8626" y="664234"/>
                  </a:lnTo>
                  <a:lnTo>
                    <a:pt x="1708030" y="715992"/>
                  </a:lnTo>
                  <a:lnTo>
                    <a:pt x="1725283" y="422694"/>
                  </a:lnTo>
                  <a:lnTo>
                    <a:pt x="1656271" y="379562"/>
                  </a:lnTo>
                  <a:lnTo>
                    <a:pt x="0" y="0"/>
                  </a:lnTo>
                  <a:close/>
                </a:path>
              </a:pathLst>
            </a:custGeom>
            <a:gradFill>
              <a:gsLst>
                <a:gs pos="0">
                  <a:schemeClr val="accent3">
                    <a:lumMod val="60000"/>
                    <a:lumOff val="40000"/>
                  </a:schemeClr>
                </a:gs>
                <a:gs pos="100000">
                  <a:schemeClr val="accent3">
                    <a:lumMod val="60000"/>
                    <a:lumOff val="40000"/>
                  </a:schemeClr>
                </a:gs>
              </a:gsLst>
            </a:gradFill>
            <a:ln w="0">
              <a:solidFill>
                <a:schemeClr val="bg1">
                  <a:lumMod val="65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ＭＳ Ｐゴシック"/>
              </a:endParaRPr>
            </a:p>
          </p:txBody>
        </p:sp>
        <p:sp>
          <p:nvSpPr>
            <p:cNvPr id="15" name="Freeform 14"/>
            <p:cNvSpPr/>
            <p:nvPr/>
          </p:nvSpPr>
          <p:spPr bwMode="auto">
            <a:xfrm>
              <a:off x="5141344" y="1319842"/>
              <a:ext cx="1733910" cy="871267"/>
            </a:xfrm>
            <a:custGeom>
              <a:avLst/>
              <a:gdLst>
                <a:gd name="connsiteX0" fmla="*/ 17252 w 1708030"/>
                <a:gd name="connsiteY0" fmla="*/ 0 h 871267"/>
                <a:gd name="connsiteX1" fmla="*/ 0 w 1708030"/>
                <a:gd name="connsiteY1" fmla="*/ 431320 h 871267"/>
                <a:gd name="connsiteX2" fmla="*/ 1708030 w 1708030"/>
                <a:gd name="connsiteY2" fmla="*/ 871267 h 871267"/>
                <a:gd name="connsiteX3" fmla="*/ 1708030 w 1708030"/>
                <a:gd name="connsiteY3" fmla="*/ 457200 h 871267"/>
                <a:gd name="connsiteX4" fmla="*/ 17252 w 1708030"/>
                <a:gd name="connsiteY4" fmla="*/ 0 h 87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8030" h="871267">
                  <a:moveTo>
                    <a:pt x="17252" y="0"/>
                  </a:moveTo>
                  <a:lnTo>
                    <a:pt x="0" y="431320"/>
                  </a:lnTo>
                  <a:lnTo>
                    <a:pt x="1708030" y="871267"/>
                  </a:lnTo>
                  <a:lnTo>
                    <a:pt x="1708030" y="457200"/>
                  </a:lnTo>
                  <a:lnTo>
                    <a:pt x="17252" y="0"/>
                  </a:lnTo>
                  <a:close/>
                </a:path>
              </a:pathLst>
            </a:custGeom>
            <a:gradFill>
              <a:gsLst>
                <a:gs pos="0">
                  <a:schemeClr val="tx2">
                    <a:lumMod val="25000"/>
                    <a:lumOff val="75000"/>
                  </a:schemeClr>
                </a:gs>
                <a:gs pos="100000">
                  <a:schemeClr val="tx2">
                    <a:lumMod val="25000"/>
                    <a:lumOff val="75000"/>
                  </a:schemeClr>
                </a:gs>
              </a:gsLs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ＭＳ Ｐゴシック"/>
              </a:endParaRPr>
            </a:p>
          </p:txBody>
        </p:sp>
        <p:cxnSp>
          <p:nvCxnSpPr>
            <p:cNvPr id="14" name="Straight Connector 13"/>
            <p:cNvCxnSpPr/>
            <p:nvPr/>
          </p:nvCxnSpPr>
          <p:spPr bwMode="auto">
            <a:xfrm>
              <a:off x="5132717" y="1733909"/>
              <a:ext cx="1742536" cy="465827"/>
            </a:xfrm>
            <a:prstGeom prst="line">
              <a:avLst/>
            </a:prstGeom>
            <a:noFill/>
            <a:ln w="38100" cap="flat" cmpd="sng" algn="ctr">
              <a:solidFill>
                <a:schemeClr val="accent3">
                  <a:lumMod val="75000"/>
                </a:schemeClr>
              </a:solidFill>
              <a:prstDash val="solid"/>
              <a:round/>
              <a:headEnd type="none" w="med" len="med"/>
              <a:tailEnd type="none" w="med" len="med"/>
            </a:ln>
            <a:effectLst/>
          </p:spPr>
        </p:cxnSp>
        <p:cxnSp>
          <p:nvCxnSpPr>
            <p:cNvPr id="16" name="Straight Connector 15"/>
            <p:cNvCxnSpPr/>
            <p:nvPr/>
          </p:nvCxnSpPr>
          <p:spPr bwMode="auto">
            <a:xfrm>
              <a:off x="5163772" y="1329268"/>
              <a:ext cx="1742536" cy="465827"/>
            </a:xfrm>
            <a:prstGeom prst="line">
              <a:avLst/>
            </a:prstGeom>
            <a:noFill/>
            <a:ln w="38100" cap="flat" cmpd="sng" algn="ctr">
              <a:solidFill>
                <a:schemeClr val="tx2">
                  <a:lumMod val="50000"/>
                  <a:lumOff val="50000"/>
                </a:schemeClr>
              </a:solidFill>
              <a:prstDash val="solid"/>
              <a:round/>
              <a:headEnd type="none" w="med" len="med"/>
              <a:tailEnd type="none" w="med" len="med"/>
            </a:ln>
            <a:effectLst/>
          </p:spPr>
        </p:cxnSp>
        <p:sp>
          <p:nvSpPr>
            <p:cNvPr id="18" name="Isosceles Triangle 17"/>
            <p:cNvSpPr/>
            <p:nvPr/>
          </p:nvSpPr>
          <p:spPr bwMode="auto">
            <a:xfrm flipV="1">
              <a:off x="6003984" y="1366303"/>
              <a:ext cx="219456" cy="199609"/>
            </a:xfrm>
            <a:prstGeom prst="triangle">
              <a:avLst/>
            </a:prstGeom>
            <a:gradFill>
              <a:gsLst>
                <a:gs pos="0">
                  <a:schemeClr val="tx2">
                    <a:lumMod val="50000"/>
                    <a:lumOff val="50000"/>
                  </a:schemeClr>
                </a:gs>
                <a:gs pos="100000">
                  <a:schemeClr val="tx2">
                    <a:lumMod val="50000"/>
                    <a:lumOff val="50000"/>
                  </a:schemeClr>
                </a:gs>
              </a:gsLs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ＭＳ Ｐゴシック"/>
              </a:endParaRPr>
            </a:p>
          </p:txBody>
        </p:sp>
      </p:grpSp>
      <p:sp>
        <p:nvSpPr>
          <p:cNvPr id="22" name="Freeform 21"/>
          <p:cNvSpPr/>
          <p:nvPr/>
        </p:nvSpPr>
        <p:spPr bwMode="auto">
          <a:xfrm>
            <a:off x="873740" y="5682750"/>
            <a:ext cx="1725283" cy="715992"/>
          </a:xfrm>
          <a:custGeom>
            <a:avLst/>
            <a:gdLst>
              <a:gd name="connsiteX0" fmla="*/ 0 w 1725283"/>
              <a:gd name="connsiteY0" fmla="*/ 0 h 715992"/>
              <a:gd name="connsiteX1" fmla="*/ 8626 w 1725283"/>
              <a:gd name="connsiteY1" fmla="*/ 664234 h 715992"/>
              <a:gd name="connsiteX2" fmla="*/ 1708030 w 1725283"/>
              <a:gd name="connsiteY2" fmla="*/ 715992 h 715992"/>
              <a:gd name="connsiteX3" fmla="*/ 1725283 w 1725283"/>
              <a:gd name="connsiteY3" fmla="*/ 422694 h 715992"/>
              <a:gd name="connsiteX4" fmla="*/ 1656271 w 1725283"/>
              <a:gd name="connsiteY4" fmla="*/ 379562 h 715992"/>
              <a:gd name="connsiteX5" fmla="*/ 0 w 1725283"/>
              <a:gd name="connsiteY5" fmla="*/ 0 h 71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5283" h="715992">
                <a:moveTo>
                  <a:pt x="0" y="0"/>
                </a:moveTo>
                <a:lnTo>
                  <a:pt x="8626" y="664234"/>
                </a:lnTo>
                <a:lnTo>
                  <a:pt x="1708030" y="715992"/>
                </a:lnTo>
                <a:lnTo>
                  <a:pt x="1725283" y="422694"/>
                </a:lnTo>
                <a:lnTo>
                  <a:pt x="1656271" y="379562"/>
                </a:lnTo>
                <a:lnTo>
                  <a:pt x="0" y="0"/>
                </a:lnTo>
                <a:close/>
              </a:path>
            </a:pathLst>
          </a:custGeom>
          <a:gradFill>
            <a:gsLst>
              <a:gs pos="0">
                <a:schemeClr val="accent3">
                  <a:lumMod val="60000"/>
                  <a:lumOff val="40000"/>
                </a:schemeClr>
              </a:gs>
              <a:gs pos="100000">
                <a:schemeClr val="accent3">
                  <a:lumMod val="60000"/>
                  <a:lumOff val="40000"/>
                </a:schemeClr>
              </a:gs>
            </a:gsLst>
          </a:gradFill>
          <a:ln w="0">
            <a:solidFill>
              <a:schemeClr val="bg1">
                <a:lumMod val="65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ＭＳ Ｐゴシック"/>
            </a:endParaRPr>
          </a:p>
        </p:txBody>
      </p:sp>
      <p:grpSp>
        <p:nvGrpSpPr>
          <p:cNvPr id="26" name="Group 25"/>
          <p:cNvGrpSpPr/>
          <p:nvPr/>
        </p:nvGrpSpPr>
        <p:grpSpPr>
          <a:xfrm>
            <a:off x="4030598" y="5854341"/>
            <a:ext cx="1764964" cy="871267"/>
            <a:chOff x="4030598" y="5854341"/>
            <a:chExt cx="1764964" cy="871267"/>
          </a:xfrm>
        </p:grpSpPr>
        <p:sp>
          <p:nvSpPr>
            <p:cNvPr id="23" name="Freeform 22"/>
            <p:cNvSpPr/>
            <p:nvPr/>
          </p:nvSpPr>
          <p:spPr bwMode="auto">
            <a:xfrm>
              <a:off x="4030598" y="5854341"/>
              <a:ext cx="1733910" cy="871267"/>
            </a:xfrm>
            <a:custGeom>
              <a:avLst/>
              <a:gdLst>
                <a:gd name="connsiteX0" fmla="*/ 17252 w 1708030"/>
                <a:gd name="connsiteY0" fmla="*/ 0 h 871267"/>
                <a:gd name="connsiteX1" fmla="*/ 0 w 1708030"/>
                <a:gd name="connsiteY1" fmla="*/ 431320 h 871267"/>
                <a:gd name="connsiteX2" fmla="*/ 1708030 w 1708030"/>
                <a:gd name="connsiteY2" fmla="*/ 871267 h 871267"/>
                <a:gd name="connsiteX3" fmla="*/ 1708030 w 1708030"/>
                <a:gd name="connsiteY3" fmla="*/ 457200 h 871267"/>
                <a:gd name="connsiteX4" fmla="*/ 17252 w 1708030"/>
                <a:gd name="connsiteY4" fmla="*/ 0 h 87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8030" h="871267">
                  <a:moveTo>
                    <a:pt x="17252" y="0"/>
                  </a:moveTo>
                  <a:lnTo>
                    <a:pt x="0" y="431320"/>
                  </a:lnTo>
                  <a:lnTo>
                    <a:pt x="1708030" y="871267"/>
                  </a:lnTo>
                  <a:lnTo>
                    <a:pt x="1708030" y="457200"/>
                  </a:lnTo>
                  <a:lnTo>
                    <a:pt x="17252" y="0"/>
                  </a:lnTo>
                  <a:close/>
                </a:path>
              </a:pathLst>
            </a:custGeom>
            <a:gradFill>
              <a:gsLst>
                <a:gs pos="0">
                  <a:schemeClr val="tx2">
                    <a:lumMod val="25000"/>
                    <a:lumOff val="75000"/>
                  </a:schemeClr>
                </a:gs>
                <a:gs pos="100000">
                  <a:schemeClr val="tx2">
                    <a:lumMod val="25000"/>
                    <a:lumOff val="75000"/>
                  </a:schemeClr>
                </a:gs>
              </a:gsLs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ＭＳ Ｐゴシック"/>
              </a:endParaRPr>
            </a:p>
          </p:txBody>
        </p:sp>
        <p:cxnSp>
          <p:nvCxnSpPr>
            <p:cNvPr id="24" name="Straight Connector 23"/>
            <p:cNvCxnSpPr/>
            <p:nvPr/>
          </p:nvCxnSpPr>
          <p:spPr bwMode="auto">
            <a:xfrm>
              <a:off x="4053026" y="5863767"/>
              <a:ext cx="1742536" cy="465827"/>
            </a:xfrm>
            <a:prstGeom prst="line">
              <a:avLst/>
            </a:prstGeom>
            <a:noFill/>
            <a:ln w="38100" cap="flat" cmpd="sng" algn="ctr">
              <a:noFill/>
              <a:prstDash val="solid"/>
              <a:round/>
              <a:headEnd type="none" w="med" len="med"/>
              <a:tailEnd type="none" w="med" len="med"/>
            </a:ln>
            <a:effectLst/>
          </p:spPr>
        </p:cxnSp>
        <p:sp>
          <p:nvSpPr>
            <p:cNvPr id="25" name="Isosceles Triangle 24"/>
            <p:cNvSpPr/>
            <p:nvPr/>
          </p:nvSpPr>
          <p:spPr bwMode="auto">
            <a:xfrm flipV="1">
              <a:off x="4893238" y="5900802"/>
              <a:ext cx="219456" cy="199609"/>
            </a:xfrm>
            <a:prstGeom prst="triangle">
              <a:avLst/>
            </a:prstGeom>
            <a:gradFill>
              <a:gsLst>
                <a:gs pos="0">
                  <a:schemeClr val="tx2">
                    <a:lumMod val="50000"/>
                    <a:lumOff val="50000"/>
                  </a:schemeClr>
                </a:gs>
                <a:gs pos="100000">
                  <a:schemeClr val="tx2">
                    <a:lumMod val="50000"/>
                    <a:lumOff val="50000"/>
                  </a:schemeClr>
                </a:gs>
              </a:gsLs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ＭＳ Ｐゴシック"/>
              </a:endParaRPr>
            </a:p>
          </p:txBody>
        </p:sp>
      </p:grpSp>
      <p:sp>
        <p:nvSpPr>
          <p:cNvPr id="20" name="Cross 19"/>
          <p:cNvSpPr/>
          <p:nvPr/>
        </p:nvSpPr>
        <p:spPr bwMode="auto">
          <a:xfrm>
            <a:off x="3117300" y="5954046"/>
            <a:ext cx="395021" cy="389713"/>
          </a:xfrm>
          <a:prstGeom prst="plus">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ＭＳ Ｐゴシック"/>
            </a:endParaRPr>
          </a:p>
        </p:txBody>
      </p:sp>
      <p:sp>
        <p:nvSpPr>
          <p:cNvPr id="11" name="Rectangle 10"/>
          <p:cNvSpPr/>
          <p:nvPr/>
        </p:nvSpPr>
        <p:spPr>
          <a:xfrm>
            <a:off x="2638294" y="1670973"/>
            <a:ext cx="4572000" cy="323165"/>
          </a:xfrm>
          <a:prstGeom prst="rect">
            <a:avLst/>
          </a:prstGeom>
        </p:spPr>
        <p:txBody>
          <a:bodyPr>
            <a:sp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001446">
                    <a:lumMod val="50000"/>
                    <a:lumOff val="50000"/>
                  </a:srgbClr>
                </a:solidFill>
                <a:effectLst/>
                <a:uLnTx/>
                <a:uFillTx/>
                <a:latin typeface="Arial"/>
                <a:ea typeface="ＭＳ Ｐゴシック"/>
              </a:rPr>
              <a:t>NHDPlus</a:t>
            </a:r>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p:txBody>
      </p:sp>
      <p:cxnSp>
        <p:nvCxnSpPr>
          <p:cNvPr id="27" name="Straight Connector 26"/>
          <p:cNvCxnSpPr/>
          <p:nvPr/>
        </p:nvCxnSpPr>
        <p:spPr bwMode="auto">
          <a:xfrm>
            <a:off x="4030598" y="5863766"/>
            <a:ext cx="1742536" cy="465827"/>
          </a:xfrm>
          <a:prstGeom prst="line">
            <a:avLst/>
          </a:prstGeom>
          <a:noFill/>
          <a:ln w="38100" cap="flat" cmpd="sng" algn="ctr">
            <a:solidFill>
              <a:schemeClr val="tx2">
                <a:lumMod val="50000"/>
                <a:lumOff val="50000"/>
              </a:schemeClr>
            </a:solidFill>
            <a:prstDash val="solid"/>
            <a:round/>
            <a:headEnd type="none" w="med" len="med"/>
            <a:tailEnd type="none" w="med" len="med"/>
          </a:ln>
          <a:effectLst/>
        </p:spPr>
      </p:cxnSp>
      <p:cxnSp>
        <p:nvCxnSpPr>
          <p:cNvPr id="28" name="Straight Connector 27"/>
          <p:cNvCxnSpPr>
            <a:stCxn id="22" idx="0"/>
          </p:cNvCxnSpPr>
          <p:nvPr/>
        </p:nvCxnSpPr>
        <p:spPr bwMode="auto">
          <a:xfrm>
            <a:off x="873740" y="5682750"/>
            <a:ext cx="1742536" cy="422303"/>
          </a:xfrm>
          <a:prstGeom prst="line">
            <a:avLst/>
          </a:prstGeom>
          <a:noFill/>
          <a:ln w="38100" cap="flat" cmpd="sng" algn="ctr">
            <a:solidFill>
              <a:schemeClr val="accent3">
                <a:lumMod val="75000"/>
              </a:schemeClr>
            </a:solidFill>
            <a:prstDash val="solid"/>
            <a:round/>
            <a:headEnd type="none" w="med" len="med"/>
            <a:tailEnd type="none" w="med" len="med"/>
          </a:ln>
          <a:effectLst/>
        </p:spPr>
      </p:cxnSp>
      <p:cxnSp>
        <p:nvCxnSpPr>
          <p:cNvPr id="30" name="Straight Arrow Connector 29"/>
          <p:cNvCxnSpPr/>
          <p:nvPr/>
        </p:nvCxnSpPr>
        <p:spPr bwMode="auto">
          <a:xfrm>
            <a:off x="5918886" y="1447257"/>
            <a:ext cx="0" cy="385298"/>
          </a:xfrm>
          <a:prstGeom prst="straightConnector1">
            <a:avLst/>
          </a:prstGeom>
          <a:noFill/>
          <a:ln w="19050" cap="flat" cmpd="sng" algn="ctr">
            <a:solidFill>
              <a:schemeClr val="tx2"/>
            </a:solidFill>
            <a:prstDash val="solid"/>
            <a:round/>
            <a:headEnd type="triangle"/>
            <a:tailEnd type="triangle"/>
          </a:ln>
          <a:effectLst/>
        </p:spPr>
      </p:cxnSp>
      <p:cxnSp>
        <p:nvCxnSpPr>
          <p:cNvPr id="32" name="Straight Arrow Connector 31"/>
          <p:cNvCxnSpPr/>
          <p:nvPr/>
        </p:nvCxnSpPr>
        <p:spPr bwMode="auto">
          <a:xfrm flipH="1">
            <a:off x="5918886" y="1881439"/>
            <a:ext cx="4118" cy="574914"/>
          </a:xfrm>
          <a:prstGeom prst="straightConnector1">
            <a:avLst/>
          </a:prstGeom>
          <a:noFill/>
          <a:ln w="19050" cap="flat" cmpd="sng" algn="ctr">
            <a:solidFill>
              <a:schemeClr val="tx2"/>
            </a:solidFill>
            <a:prstDash val="solid"/>
            <a:round/>
            <a:headEnd type="triangle"/>
            <a:tailEnd type="triangle"/>
          </a:ln>
          <a:effectLst/>
        </p:spPr>
      </p:cxnSp>
      <p:sp>
        <p:nvSpPr>
          <p:cNvPr id="33" name="TextBox 32"/>
          <p:cNvSpPr txBox="1"/>
          <p:nvPr/>
        </p:nvSpPr>
        <p:spPr>
          <a:xfrm>
            <a:off x="5764508" y="2007640"/>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rPr>
              <a:t>z</a:t>
            </a:r>
          </a:p>
        </p:txBody>
      </p:sp>
      <p:sp>
        <p:nvSpPr>
          <p:cNvPr id="35" name="TextBox 34"/>
          <p:cNvSpPr txBox="1"/>
          <p:nvPr/>
        </p:nvSpPr>
        <p:spPr>
          <a:xfrm>
            <a:off x="5780035" y="1511718"/>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rPr>
              <a:t>y</a:t>
            </a:r>
          </a:p>
        </p:txBody>
      </p:sp>
      <p:sp>
        <p:nvSpPr>
          <p:cNvPr id="34" name="TextBox 33"/>
          <p:cNvSpPr txBox="1"/>
          <p:nvPr/>
        </p:nvSpPr>
        <p:spPr>
          <a:xfrm>
            <a:off x="7048117" y="1239665"/>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rPr>
              <a:t>Water surface elevation </a:t>
            </a: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rPr>
              <a:t>h = z + y</a:t>
            </a:r>
          </a:p>
        </p:txBody>
      </p:sp>
      <p:cxnSp>
        <p:nvCxnSpPr>
          <p:cNvPr id="29" name="Straight Arrow Connector 28"/>
          <p:cNvCxnSpPr/>
          <p:nvPr/>
        </p:nvCxnSpPr>
        <p:spPr bwMode="auto">
          <a:xfrm>
            <a:off x="5299545" y="1447257"/>
            <a:ext cx="0" cy="978861"/>
          </a:xfrm>
          <a:prstGeom prst="straightConnector1">
            <a:avLst/>
          </a:prstGeom>
          <a:noFill/>
          <a:ln w="19050" cap="flat" cmpd="sng" algn="ctr">
            <a:solidFill>
              <a:schemeClr val="tx2"/>
            </a:solidFill>
            <a:prstDash val="solid"/>
            <a:round/>
            <a:headEnd type="triangle"/>
            <a:tailEnd type="triangle"/>
          </a:ln>
          <a:effectLst/>
        </p:spPr>
      </p:cxnSp>
      <p:cxnSp>
        <p:nvCxnSpPr>
          <p:cNvPr id="36" name="Straight Connector 35"/>
          <p:cNvCxnSpPr/>
          <p:nvPr/>
        </p:nvCxnSpPr>
        <p:spPr bwMode="auto">
          <a:xfrm>
            <a:off x="5112694" y="1447257"/>
            <a:ext cx="806192" cy="0"/>
          </a:xfrm>
          <a:prstGeom prst="line">
            <a:avLst/>
          </a:prstGeom>
          <a:noFill/>
          <a:ln w="9525" cap="flat" cmpd="sng" algn="ctr">
            <a:solidFill>
              <a:schemeClr val="tx2"/>
            </a:solidFill>
            <a:prstDash val="solid"/>
            <a:round/>
            <a:headEnd type="none" w="med" len="med"/>
            <a:tailEnd type="none" w="med" len="med"/>
          </a:ln>
          <a:effectLst/>
        </p:spPr>
      </p:cxnSp>
      <p:cxnSp>
        <p:nvCxnSpPr>
          <p:cNvPr id="38" name="Straight Connector 37"/>
          <p:cNvCxnSpPr/>
          <p:nvPr/>
        </p:nvCxnSpPr>
        <p:spPr bwMode="auto">
          <a:xfrm>
            <a:off x="5092099" y="2427560"/>
            <a:ext cx="806192" cy="0"/>
          </a:xfrm>
          <a:prstGeom prst="line">
            <a:avLst/>
          </a:prstGeom>
          <a:noFill/>
          <a:ln w="9525" cap="flat" cmpd="sng" algn="ctr">
            <a:solidFill>
              <a:schemeClr val="tx2"/>
            </a:solidFill>
            <a:prstDash val="solid"/>
            <a:round/>
            <a:headEnd type="none" w="med" len="med"/>
            <a:tailEnd type="none" w="med" len="med"/>
          </a:ln>
          <a:effectLst/>
        </p:spPr>
      </p:cxnSp>
      <p:sp>
        <p:nvSpPr>
          <p:cNvPr id="37" name="TextBox 36"/>
          <p:cNvSpPr txBox="1"/>
          <p:nvPr/>
        </p:nvSpPr>
        <p:spPr>
          <a:xfrm>
            <a:off x="5140826" y="1820331"/>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rPr>
              <a:t>h</a:t>
            </a:r>
          </a:p>
        </p:txBody>
      </p:sp>
      <p:sp>
        <p:nvSpPr>
          <p:cNvPr id="39" name="TextBox 38"/>
          <p:cNvSpPr txBox="1"/>
          <p:nvPr/>
        </p:nvSpPr>
        <p:spPr>
          <a:xfrm>
            <a:off x="3737056" y="2314566"/>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rPr>
              <a:t>Geodetic datum</a:t>
            </a:r>
          </a:p>
        </p:txBody>
      </p:sp>
    </p:spTree>
    <p:extLst>
      <p:ext uri="{BB962C8B-B14F-4D97-AF65-F5344CB8AC3E}">
        <p14:creationId xmlns:p14="http://schemas.microsoft.com/office/powerpoint/2010/main" val="2074501820"/>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Reach Catchment 5781289</a:t>
            </a:r>
            <a:endParaRPr lang="en-US" dirty="0"/>
          </a:p>
        </p:txBody>
      </p:sp>
      <p:pic>
        <p:nvPicPr>
          <p:cNvPr id="3" name="Picture 2"/>
          <p:cNvPicPr>
            <a:picLocks noChangeAspect="1"/>
          </p:cNvPicPr>
          <p:nvPr/>
        </p:nvPicPr>
        <p:blipFill>
          <a:blip r:embed="rId2"/>
          <a:stretch>
            <a:fillRect/>
          </a:stretch>
        </p:blipFill>
        <p:spPr>
          <a:xfrm>
            <a:off x="628650" y="1879386"/>
            <a:ext cx="7636476" cy="4522573"/>
          </a:xfrm>
          <a:prstGeom prst="rect">
            <a:avLst/>
          </a:prstGeom>
          <a:ln w="3175">
            <a:solidFill>
              <a:schemeClr val="bg1">
                <a:lumMod val="65000"/>
              </a:schemeClr>
            </a:solidFill>
          </a:ln>
        </p:spPr>
      </p:pic>
      <p:sp>
        <p:nvSpPr>
          <p:cNvPr id="4" name="TextBox 3"/>
          <p:cNvSpPr txBox="1"/>
          <p:nvPr/>
        </p:nvSpPr>
        <p:spPr>
          <a:xfrm>
            <a:off x="628650" y="1321357"/>
            <a:ext cx="319972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a:ea typeface="ＭＳ Ｐゴシック"/>
              </a:rPr>
              <a:t>Eanes</a:t>
            </a:r>
            <a:r>
              <a:rPr kumimoji="0" lang="en-US" sz="1800" b="0" i="0" u="none" strike="noStrike" kern="1200" cap="none" spc="0" normalizeH="0" baseline="0" noProof="0" dirty="0">
                <a:ln>
                  <a:noFill/>
                </a:ln>
                <a:solidFill>
                  <a:prstClr val="black"/>
                </a:solidFill>
                <a:effectLst/>
                <a:uLnTx/>
                <a:uFillTx/>
                <a:latin typeface="Arial"/>
                <a:ea typeface="ＭＳ Ｐゴシック"/>
              </a:rPr>
              <a:t> Creek, </a:t>
            </a:r>
            <a:r>
              <a:rPr kumimoji="0" lang="en-US" sz="1800" b="0" i="0" u="none" strike="noStrike" kern="1200" cap="none" spc="0" normalizeH="0" baseline="0" noProof="0" dirty="0" err="1">
                <a:ln>
                  <a:noFill/>
                </a:ln>
                <a:solidFill>
                  <a:prstClr val="black"/>
                </a:solidFill>
                <a:effectLst/>
                <a:uLnTx/>
                <a:uFillTx/>
                <a:latin typeface="Arial"/>
                <a:ea typeface="ＭＳ Ｐゴシック"/>
              </a:rPr>
              <a:t>Rollingwood</a:t>
            </a:r>
            <a:r>
              <a:rPr kumimoji="0" lang="en-US" sz="1800" b="0" i="0" u="none" strike="noStrike" kern="1200" cap="none" spc="0" normalizeH="0" baseline="0" noProof="0" dirty="0">
                <a:ln>
                  <a:noFill/>
                </a:ln>
                <a:solidFill>
                  <a:prstClr val="black"/>
                </a:solidFill>
                <a:effectLst/>
                <a:uLnTx/>
                <a:uFillTx/>
                <a:latin typeface="Arial"/>
                <a:ea typeface="ＭＳ Ｐゴシック"/>
              </a:rPr>
              <a:t>, Texas</a:t>
            </a:r>
          </a:p>
        </p:txBody>
      </p:sp>
      <p:sp>
        <p:nvSpPr>
          <p:cNvPr id="5" name="TextBox 4"/>
          <p:cNvSpPr txBox="1"/>
          <p:nvPr/>
        </p:nvSpPr>
        <p:spPr>
          <a:xfrm>
            <a:off x="2038864" y="2628243"/>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A3CA4B">
                    <a:lumMod val="50000"/>
                  </a:srgbClr>
                </a:solidFill>
                <a:effectLst/>
                <a:uLnTx/>
                <a:uFillTx/>
                <a:latin typeface="Arial"/>
                <a:ea typeface="ＭＳ Ｐゴシック"/>
              </a:rPr>
              <a:t>Drainage area = 3.13 mi</a:t>
            </a:r>
            <a:r>
              <a:rPr kumimoji="0" lang="en-US" sz="2000" b="1" i="0" u="none" strike="noStrike" kern="1200" cap="none" spc="0" normalizeH="0" baseline="30000" noProof="0" dirty="0">
                <a:ln>
                  <a:noFill/>
                </a:ln>
                <a:solidFill>
                  <a:srgbClr val="A3CA4B">
                    <a:lumMod val="50000"/>
                  </a:srgbClr>
                </a:solidFill>
                <a:effectLst/>
                <a:uLnTx/>
                <a:uFillTx/>
                <a:latin typeface="Arial"/>
                <a:ea typeface="ＭＳ Ｐゴシック"/>
              </a:rPr>
              <a:t>2</a:t>
            </a:r>
          </a:p>
        </p:txBody>
      </p:sp>
      <p:sp>
        <p:nvSpPr>
          <p:cNvPr id="6" name="TextBox 5"/>
          <p:cNvSpPr txBox="1"/>
          <p:nvPr/>
        </p:nvSpPr>
        <p:spPr>
          <a:xfrm>
            <a:off x="4040659" y="5511114"/>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EB4E6">
                    <a:lumMod val="50000"/>
                  </a:srgbClr>
                </a:solidFill>
                <a:effectLst/>
                <a:uLnTx/>
                <a:uFillTx/>
                <a:latin typeface="Arial"/>
                <a:ea typeface="ＭＳ Ｐゴシック"/>
              </a:rPr>
              <a:t>Reach Length = 4.3 miles</a:t>
            </a:r>
          </a:p>
        </p:txBody>
      </p:sp>
    </p:spTree>
    <p:extLst>
      <p:ext uri="{BB962C8B-B14F-4D97-AF65-F5344CB8AC3E}">
        <p14:creationId xmlns:p14="http://schemas.microsoft.com/office/powerpoint/2010/main" val="2011097736"/>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Rating Curve Computation</a:t>
            </a:r>
            <a:endParaRPr lang="en-US" dirty="0"/>
          </a:p>
        </p:txBody>
      </p:sp>
      <p:pic>
        <p:nvPicPr>
          <p:cNvPr id="3" name="Picture 2"/>
          <p:cNvPicPr>
            <a:picLocks noChangeAspect="1"/>
          </p:cNvPicPr>
          <p:nvPr/>
        </p:nvPicPr>
        <p:blipFill>
          <a:blip r:embed="rId2"/>
          <a:stretch>
            <a:fillRect/>
          </a:stretch>
        </p:blipFill>
        <p:spPr>
          <a:xfrm>
            <a:off x="628650" y="1503691"/>
            <a:ext cx="3996076" cy="298223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6631" y="995380"/>
            <a:ext cx="3435185" cy="2576389"/>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2346556" y="2085569"/>
                <a:ext cx="1995739" cy="5203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a:ln>
                            <a:noFill/>
                          </a:ln>
                          <a:solidFill>
                            <a:srgbClr val="0070C0"/>
                          </a:solidFill>
                          <a:effectLst/>
                          <a:uLnTx/>
                          <a:uFillTx/>
                          <a:latin typeface="Cambria Math" panose="02040503050406030204" pitchFamily="18" charset="0"/>
                        </a:rPr>
                        <m:t>𝑄</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m:t>
                      </m:r>
                      <m:f>
                        <m:f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ctrlPr>
                        </m:fPr>
                        <m:num>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1.49</m:t>
                          </m:r>
                        </m:num>
                        <m:den>
                          <m:r>
                            <a:rPr kumimoji="0" lang="en-US" sz="1800" b="0" i="1" u="none" strike="noStrike" kern="1200" cap="none" spc="0" normalizeH="0" baseline="0" noProof="0">
                              <a:ln>
                                <a:noFill/>
                              </a:ln>
                              <a:solidFill>
                                <a:srgbClr val="B996D5">
                                  <a:lumMod val="50000"/>
                                </a:srgbClr>
                              </a:solidFill>
                              <a:effectLst/>
                              <a:uLnTx/>
                              <a:uFillTx/>
                              <a:latin typeface="Cambria Math" panose="02040503050406030204" pitchFamily="18" charset="0"/>
                            </a:rPr>
                            <m:t>𝑛</m:t>
                          </m:r>
                        </m:den>
                      </m:f>
                      <m:r>
                        <a:rPr kumimoji="0" lang="en-US" sz="1800" b="0" i="1" u="none" strike="noStrike" kern="1200" cap="none" spc="0" normalizeH="0" baseline="0" noProof="0">
                          <a:ln>
                            <a:noFill/>
                          </a:ln>
                          <a:solidFill>
                            <a:srgbClr val="FAC15A">
                              <a:lumMod val="50000"/>
                            </a:srgbClr>
                          </a:solidFill>
                          <a:effectLst/>
                          <a:uLnTx/>
                          <a:uFillTx/>
                          <a:latin typeface="Cambria Math" panose="02040503050406030204" pitchFamily="18" charset="0"/>
                        </a:rPr>
                        <m:t>𝐴</m:t>
                      </m:r>
                      <m:sSup>
                        <m:s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ctrlPr>
                        </m:sSupPr>
                        <m:e>
                          <m:r>
                            <a:rPr kumimoji="0" lang="en-US" sz="1800" b="0" i="1" u="none" strike="noStrike" kern="1200" cap="none" spc="0" normalizeH="0" baseline="0" noProof="0">
                              <a:ln>
                                <a:noFill/>
                              </a:ln>
                              <a:solidFill>
                                <a:srgbClr val="7030A0"/>
                              </a:solidFill>
                              <a:effectLst/>
                              <a:uLnTx/>
                              <a:uFillTx/>
                              <a:latin typeface="Cambria Math" panose="02040503050406030204" pitchFamily="18" charset="0"/>
                            </a:rPr>
                            <m:t>𝑅</m:t>
                          </m:r>
                        </m:e>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2/3</m:t>
                          </m:r>
                        </m:sup>
                      </m:sSup>
                      <m:sSubSup>
                        <m:sSub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ctrlPr>
                        </m:sSubSupPr>
                        <m:e>
                          <m:r>
                            <a:rPr kumimoji="0" lang="en-US" sz="1800" b="0" i="1" u="none" strike="noStrike" kern="1200" cap="none" spc="0" normalizeH="0" baseline="0" noProof="0">
                              <a:ln>
                                <a:noFill/>
                              </a:ln>
                              <a:solidFill>
                                <a:srgbClr val="FF0000"/>
                              </a:solidFill>
                              <a:effectLst/>
                              <a:uLnTx/>
                              <a:uFillTx/>
                              <a:latin typeface="Cambria Math" panose="02040503050406030204" pitchFamily="18" charset="0"/>
                            </a:rPr>
                            <m:t>𝑆</m:t>
                          </m:r>
                        </m:e>
                        <m:sub>
                          <m:r>
                            <a:rPr kumimoji="0" lang="en-US" sz="1800" b="0" i="1" u="none" strike="noStrike" kern="1200" cap="none" spc="0" normalizeH="0" baseline="0" noProof="0">
                              <a:ln>
                                <a:noFill/>
                              </a:ln>
                              <a:solidFill>
                                <a:srgbClr val="FF0000"/>
                              </a:solidFill>
                              <a:effectLst/>
                              <a:uLnTx/>
                              <a:uFillTx/>
                              <a:latin typeface="Cambria Math" panose="02040503050406030204" pitchFamily="18" charset="0"/>
                            </a:rPr>
                            <m:t>𝑜</m:t>
                          </m:r>
                        </m:sub>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1/2</m:t>
                          </m:r>
                        </m:sup>
                      </m:sSubSup>
                    </m:oMath>
                  </m:oMathPara>
                </a14:m>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2346556" y="2085569"/>
                <a:ext cx="1995739" cy="520399"/>
              </a:xfrm>
              <a:prstGeom prst="rect">
                <a:avLst/>
              </a:prstGeom>
              <a:blipFill rotWithShape="0">
                <a:blip r:embed="rId4"/>
                <a:stretch>
                  <a:fillRect/>
                </a:stretch>
              </a:blipFill>
            </p:spPr>
            <p:txBody>
              <a:bodyPr/>
              <a:lstStyle/>
              <a:p>
                <a:r>
                  <a:rPr lang="en-US">
                    <a:noFill/>
                  </a:rPr>
                  <a:t> </a:t>
                </a:r>
              </a:p>
            </p:txBody>
          </p:sp>
        </mc:Fallback>
      </mc:AlternateContent>
      <p:sp>
        <p:nvSpPr>
          <p:cNvPr id="7" name="TextBox 6"/>
          <p:cNvSpPr txBox="1"/>
          <p:nvPr/>
        </p:nvSpPr>
        <p:spPr>
          <a:xfrm>
            <a:off x="5697747" y="1235981"/>
            <a:ext cx="197419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Hydraulic Radius, </a:t>
            </a:r>
            <a:r>
              <a:rPr kumimoji="0" lang="en-US" sz="1800" b="0" i="0" u="none" strike="noStrike" kern="1200" cap="none" spc="0" normalizeH="0" baseline="0" noProof="0" dirty="0">
                <a:ln>
                  <a:noFill/>
                </a:ln>
                <a:solidFill>
                  <a:srgbClr val="7030A0"/>
                </a:solidFill>
                <a:effectLst/>
                <a:uLnTx/>
                <a:uFillTx/>
                <a:latin typeface="Arial"/>
                <a:ea typeface="ＭＳ Ｐゴシック"/>
              </a:rPr>
              <a:t>R</a:t>
            </a:r>
          </a:p>
        </p:txBody>
      </p:sp>
      <p:sp>
        <p:nvSpPr>
          <p:cNvPr id="8" name="TextBox 7"/>
          <p:cNvSpPr txBox="1"/>
          <p:nvPr/>
        </p:nvSpPr>
        <p:spPr>
          <a:xfrm>
            <a:off x="598985" y="4491103"/>
            <a:ext cx="405540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B996D5">
                    <a:lumMod val="50000"/>
                  </a:srgbClr>
                </a:solidFill>
                <a:effectLst/>
                <a:uLnTx/>
                <a:uFillTx/>
                <a:latin typeface="Arial"/>
                <a:ea typeface="ＭＳ Ｐゴシック"/>
              </a:rPr>
              <a:t>n</a:t>
            </a:r>
            <a:r>
              <a:rPr kumimoji="0" lang="en-US" sz="1800" b="0" i="0" u="none" strike="noStrike" kern="1200" cap="none" spc="0" normalizeH="0" baseline="0" noProof="0" dirty="0">
                <a:ln>
                  <a:noFill/>
                </a:ln>
                <a:solidFill>
                  <a:prstClr val="black"/>
                </a:solidFill>
                <a:effectLst/>
                <a:uLnTx/>
                <a:uFillTx/>
                <a:latin typeface="Arial"/>
                <a:ea typeface="ＭＳ Ｐゴシック"/>
              </a:rPr>
              <a:t> = 0.035  Manning roughness of channel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a:ea typeface="ＭＳ Ｐゴシック"/>
              </a:rPr>
              <a:t>S</a:t>
            </a:r>
            <a:r>
              <a:rPr kumimoji="0" lang="en-US" sz="1800" b="0" i="0" u="none" strike="noStrike" kern="1200" cap="none" spc="0" normalizeH="0" baseline="-25000" noProof="0" dirty="0">
                <a:ln>
                  <a:noFill/>
                </a:ln>
                <a:solidFill>
                  <a:srgbClr val="FF0000"/>
                </a:solidFill>
                <a:effectLst/>
                <a:uLnTx/>
                <a:uFillTx/>
                <a:latin typeface="Arial"/>
                <a:ea typeface="ＭＳ Ｐゴシック"/>
              </a:rPr>
              <a:t>o</a:t>
            </a:r>
            <a:r>
              <a:rPr kumimoji="0" lang="en-US" sz="1800" b="0" i="0" u="none" strike="noStrike" kern="1200" cap="none" spc="0" normalizeH="0" baseline="0" noProof="0" dirty="0">
                <a:ln>
                  <a:noFill/>
                </a:ln>
                <a:solidFill>
                  <a:prstClr val="black"/>
                </a:solidFill>
                <a:effectLst/>
                <a:uLnTx/>
                <a:uFillTx/>
                <a:latin typeface="Arial"/>
                <a:ea typeface="ＭＳ Ｐゴシック"/>
              </a:rPr>
              <a:t> = 0.0163 Bed slope</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1745" y="3993947"/>
            <a:ext cx="3480071" cy="2610053"/>
          </a:xfrm>
          <a:prstGeom prst="rect">
            <a:avLst/>
          </a:prstGeom>
        </p:spPr>
      </p:pic>
      <p:sp>
        <p:nvSpPr>
          <p:cNvPr id="10" name="TextBox 9"/>
          <p:cNvSpPr txBox="1"/>
          <p:nvPr/>
        </p:nvSpPr>
        <p:spPr>
          <a:xfrm>
            <a:off x="5674600" y="4200700"/>
            <a:ext cx="239052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a:ea typeface="ＭＳ Ｐゴシック"/>
              </a:rPr>
              <a:t>Cross section </a:t>
            </a:r>
            <a:r>
              <a:rPr kumimoji="0" lang="en-US" sz="1800" b="0" i="0" u="none" strike="noStrike" kern="1200" cap="none" spc="0" normalizeH="0" baseline="0" noProof="0" dirty="0">
                <a:ln>
                  <a:noFill/>
                </a:ln>
                <a:solidFill>
                  <a:prstClr val="black"/>
                </a:solidFill>
                <a:effectLst/>
                <a:uLnTx/>
                <a:uFillTx/>
                <a:latin typeface="Arial"/>
                <a:ea typeface="ＭＳ Ｐゴシック"/>
              </a:rPr>
              <a:t>Area, </a:t>
            </a:r>
            <a:r>
              <a:rPr kumimoji="0" lang="en-US" sz="1800" b="0" i="0" u="none" strike="noStrike" kern="1200" cap="none" spc="0" normalizeH="0" baseline="0" noProof="0" dirty="0">
                <a:ln>
                  <a:noFill/>
                </a:ln>
                <a:solidFill>
                  <a:srgbClr val="FAC15A">
                    <a:lumMod val="50000"/>
                  </a:srgbClr>
                </a:solidFill>
                <a:effectLst/>
                <a:uLnTx/>
                <a:uFillTx/>
                <a:latin typeface="Arial"/>
                <a:ea typeface="ＭＳ Ｐゴシック"/>
              </a:rPr>
              <a:t>A</a:t>
            </a:r>
          </a:p>
        </p:txBody>
      </p:sp>
      <p:sp>
        <p:nvSpPr>
          <p:cNvPr id="11" name="TextBox 10"/>
          <p:cNvSpPr txBox="1"/>
          <p:nvPr/>
        </p:nvSpPr>
        <p:spPr>
          <a:xfrm>
            <a:off x="6059605" y="3600992"/>
            <a:ext cx="188923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2060"/>
                </a:solidFill>
                <a:effectLst/>
                <a:uLnTx/>
                <a:uFillTx/>
                <a:latin typeface="Arial"/>
                <a:ea typeface="ＭＳ Ｐゴシック"/>
              </a:rPr>
              <a:t>Flood Depth, h (</a:t>
            </a:r>
            <a:r>
              <a:rPr kumimoji="0" lang="en-US" sz="1800" b="0" i="1" u="none" strike="noStrike" kern="1200" cap="none" spc="0" normalizeH="0" baseline="0" noProof="0" dirty="0" err="1">
                <a:ln>
                  <a:noFill/>
                </a:ln>
                <a:solidFill>
                  <a:srgbClr val="002060"/>
                </a:solidFill>
                <a:effectLst/>
                <a:uLnTx/>
                <a:uFillTx/>
                <a:latin typeface="Arial"/>
                <a:ea typeface="ＭＳ Ｐゴシック"/>
              </a:rPr>
              <a:t>ft</a:t>
            </a:r>
            <a:r>
              <a:rPr kumimoji="0" lang="en-US" sz="1800" b="0" i="1" u="none" strike="noStrike" kern="1200" cap="none" spc="0" normalizeH="0" baseline="0" noProof="0" dirty="0">
                <a:ln>
                  <a:noFill/>
                </a:ln>
                <a:solidFill>
                  <a:srgbClr val="002060"/>
                </a:solidFill>
                <a:effectLst/>
                <a:uLnTx/>
                <a:uFillTx/>
                <a:latin typeface="Arial"/>
                <a:ea typeface="ＭＳ Ｐゴシック"/>
              </a:rPr>
              <a:t>)</a:t>
            </a:r>
          </a:p>
        </p:txBody>
      </p:sp>
      <p:sp>
        <p:nvSpPr>
          <p:cNvPr id="12" name="TextBox 11"/>
          <p:cNvSpPr txBox="1"/>
          <p:nvPr/>
        </p:nvSpPr>
        <p:spPr>
          <a:xfrm>
            <a:off x="1753107" y="1596817"/>
            <a:ext cx="23927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70C0"/>
                </a:solidFill>
                <a:effectLst/>
                <a:uLnTx/>
                <a:uFillTx/>
                <a:latin typeface="Arial"/>
                <a:ea typeface="ＭＳ Ｐゴシック"/>
              </a:rPr>
              <a:t>Flood Discharge, Q (</a:t>
            </a:r>
            <a:r>
              <a:rPr kumimoji="0" lang="en-US" sz="1800" b="0" i="1" u="none" strike="noStrike" kern="1200" cap="none" spc="0" normalizeH="0" baseline="0" noProof="0" dirty="0" err="1">
                <a:ln>
                  <a:noFill/>
                </a:ln>
                <a:solidFill>
                  <a:srgbClr val="0070C0"/>
                </a:solidFill>
                <a:effectLst/>
                <a:uLnTx/>
                <a:uFillTx/>
                <a:latin typeface="Arial"/>
                <a:ea typeface="ＭＳ Ｐゴシック"/>
              </a:rPr>
              <a:t>cfs</a:t>
            </a:r>
            <a:r>
              <a:rPr kumimoji="0" lang="en-US" sz="1800" b="0" i="1" u="none" strike="noStrike" kern="1200" cap="none" spc="0" normalizeH="0" baseline="0" noProof="0" dirty="0">
                <a:ln>
                  <a:noFill/>
                </a:ln>
                <a:solidFill>
                  <a:srgbClr val="0070C0"/>
                </a:solidFill>
                <a:effectLst/>
                <a:uLnTx/>
                <a:uFillTx/>
                <a:latin typeface="Arial"/>
                <a:ea typeface="ＭＳ Ｐゴシック"/>
              </a:rPr>
              <a:t>)</a:t>
            </a:r>
          </a:p>
        </p:txBody>
      </p:sp>
      <p:grpSp>
        <p:nvGrpSpPr>
          <p:cNvPr id="6" name="Group 5"/>
          <p:cNvGrpSpPr/>
          <p:nvPr/>
        </p:nvGrpSpPr>
        <p:grpSpPr>
          <a:xfrm>
            <a:off x="685800" y="5100488"/>
            <a:ext cx="4074341" cy="1680364"/>
            <a:chOff x="267364" y="4817362"/>
            <a:chExt cx="5104436" cy="2208816"/>
          </a:xfrm>
        </p:grpSpPr>
        <p:sp>
          <p:nvSpPr>
            <p:cNvPr id="13" name="Freeform 12"/>
            <p:cNvSpPr/>
            <p:nvPr/>
          </p:nvSpPr>
          <p:spPr>
            <a:xfrm>
              <a:off x="979207" y="5511377"/>
              <a:ext cx="3674962" cy="1493134"/>
            </a:xfrm>
            <a:custGeom>
              <a:avLst/>
              <a:gdLst>
                <a:gd name="connsiteX0" fmla="*/ 0 w 3674962"/>
                <a:gd name="connsiteY0" fmla="*/ 0 h 1493134"/>
                <a:gd name="connsiteX1" fmla="*/ 555585 w 3674962"/>
                <a:gd name="connsiteY1" fmla="*/ 138896 h 1493134"/>
                <a:gd name="connsiteX2" fmla="*/ 2095018 w 3674962"/>
                <a:gd name="connsiteY2" fmla="*/ 694481 h 1493134"/>
                <a:gd name="connsiteX3" fmla="*/ 3061504 w 3674962"/>
                <a:gd name="connsiteY3" fmla="*/ 1111170 h 1493134"/>
                <a:gd name="connsiteX4" fmla="*/ 3674962 w 3674962"/>
                <a:gd name="connsiteY4" fmla="*/ 1493134 h 149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962" h="1493134">
                  <a:moveTo>
                    <a:pt x="0" y="0"/>
                  </a:moveTo>
                  <a:cubicBezTo>
                    <a:pt x="103207" y="11574"/>
                    <a:pt x="206415" y="23149"/>
                    <a:pt x="555585" y="138896"/>
                  </a:cubicBezTo>
                  <a:cubicBezTo>
                    <a:pt x="904755" y="254643"/>
                    <a:pt x="1677365" y="532435"/>
                    <a:pt x="2095018" y="694481"/>
                  </a:cubicBezTo>
                  <a:cubicBezTo>
                    <a:pt x="2512671" y="856527"/>
                    <a:pt x="2798180" y="978061"/>
                    <a:pt x="3061504" y="1111170"/>
                  </a:cubicBezTo>
                  <a:cubicBezTo>
                    <a:pt x="3324828" y="1244279"/>
                    <a:pt x="3499895" y="1368706"/>
                    <a:pt x="3674962" y="1493134"/>
                  </a:cubicBezTo>
                </a:path>
              </a:pathLst>
            </a:custGeom>
            <a:noFill/>
            <a:ln w="762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5" name="Freeform 14"/>
            <p:cNvSpPr/>
            <p:nvPr/>
          </p:nvSpPr>
          <p:spPr>
            <a:xfrm>
              <a:off x="267364" y="4817362"/>
              <a:ext cx="1412112" cy="692528"/>
            </a:xfrm>
            <a:custGeom>
              <a:avLst/>
              <a:gdLst>
                <a:gd name="connsiteX0" fmla="*/ 0 w 2583458"/>
                <a:gd name="connsiteY0" fmla="*/ 0 h 1022407"/>
                <a:gd name="connsiteX1" fmla="*/ 462988 w 2583458"/>
                <a:gd name="connsiteY1" fmla="*/ 156258 h 1022407"/>
                <a:gd name="connsiteX2" fmla="*/ 723418 w 2583458"/>
                <a:gd name="connsiteY2" fmla="*/ 538223 h 1022407"/>
                <a:gd name="connsiteX3" fmla="*/ 1105383 w 2583458"/>
                <a:gd name="connsiteY3" fmla="*/ 954912 h 1022407"/>
                <a:gd name="connsiteX4" fmla="*/ 1475772 w 2583458"/>
                <a:gd name="connsiteY4" fmla="*/ 978061 h 1022407"/>
                <a:gd name="connsiteX5" fmla="*/ 1961909 w 2583458"/>
                <a:gd name="connsiteY5" fmla="*/ 520861 h 1022407"/>
                <a:gd name="connsiteX6" fmla="*/ 2181828 w 2583458"/>
                <a:gd name="connsiteY6" fmla="*/ 243069 h 1022407"/>
                <a:gd name="connsiteX7" fmla="*/ 2546431 w 2583458"/>
                <a:gd name="connsiteY7" fmla="*/ 109960 h 1022407"/>
                <a:gd name="connsiteX8" fmla="*/ 2552218 w 2583458"/>
                <a:gd name="connsiteY8" fmla="*/ 121534 h 102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3458" h="1022407">
                  <a:moveTo>
                    <a:pt x="0" y="0"/>
                  </a:moveTo>
                  <a:cubicBezTo>
                    <a:pt x="171209" y="33277"/>
                    <a:pt x="342418" y="66554"/>
                    <a:pt x="462988" y="156258"/>
                  </a:cubicBezTo>
                  <a:cubicBezTo>
                    <a:pt x="583558" y="245962"/>
                    <a:pt x="616352" y="405114"/>
                    <a:pt x="723418" y="538223"/>
                  </a:cubicBezTo>
                  <a:cubicBezTo>
                    <a:pt x="830484" y="671332"/>
                    <a:pt x="979991" y="881606"/>
                    <a:pt x="1105383" y="954912"/>
                  </a:cubicBezTo>
                  <a:cubicBezTo>
                    <a:pt x="1230775" y="1028218"/>
                    <a:pt x="1333018" y="1050403"/>
                    <a:pt x="1475772" y="978061"/>
                  </a:cubicBezTo>
                  <a:cubicBezTo>
                    <a:pt x="1618526" y="905719"/>
                    <a:pt x="1844233" y="643360"/>
                    <a:pt x="1961909" y="520861"/>
                  </a:cubicBezTo>
                  <a:cubicBezTo>
                    <a:pt x="2079585" y="398362"/>
                    <a:pt x="2084408" y="311552"/>
                    <a:pt x="2181828" y="243069"/>
                  </a:cubicBezTo>
                  <a:cubicBezTo>
                    <a:pt x="2279248" y="174586"/>
                    <a:pt x="2484699" y="130216"/>
                    <a:pt x="2546431" y="109960"/>
                  </a:cubicBezTo>
                  <a:cubicBezTo>
                    <a:pt x="2608163" y="89704"/>
                    <a:pt x="2580190" y="105619"/>
                    <a:pt x="2552218" y="121534"/>
                  </a:cubicBezTo>
                </a:path>
              </a:pathLst>
            </a:cu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6" name="Freeform 15"/>
            <p:cNvSpPr/>
            <p:nvPr/>
          </p:nvSpPr>
          <p:spPr>
            <a:xfrm>
              <a:off x="631967" y="5118280"/>
              <a:ext cx="3674962" cy="1493134"/>
            </a:xfrm>
            <a:custGeom>
              <a:avLst/>
              <a:gdLst>
                <a:gd name="connsiteX0" fmla="*/ 0 w 3674962"/>
                <a:gd name="connsiteY0" fmla="*/ 0 h 1493134"/>
                <a:gd name="connsiteX1" fmla="*/ 555585 w 3674962"/>
                <a:gd name="connsiteY1" fmla="*/ 138896 h 1493134"/>
                <a:gd name="connsiteX2" fmla="*/ 2095018 w 3674962"/>
                <a:gd name="connsiteY2" fmla="*/ 694481 h 1493134"/>
                <a:gd name="connsiteX3" fmla="*/ 3061504 w 3674962"/>
                <a:gd name="connsiteY3" fmla="*/ 1111170 h 1493134"/>
                <a:gd name="connsiteX4" fmla="*/ 3674962 w 3674962"/>
                <a:gd name="connsiteY4" fmla="*/ 1493134 h 149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962" h="1493134">
                  <a:moveTo>
                    <a:pt x="0" y="0"/>
                  </a:moveTo>
                  <a:cubicBezTo>
                    <a:pt x="103207" y="11574"/>
                    <a:pt x="206415" y="23149"/>
                    <a:pt x="555585" y="138896"/>
                  </a:cubicBezTo>
                  <a:cubicBezTo>
                    <a:pt x="904755" y="254643"/>
                    <a:pt x="1677365" y="532435"/>
                    <a:pt x="2095018" y="694481"/>
                  </a:cubicBezTo>
                  <a:cubicBezTo>
                    <a:pt x="2512671" y="856527"/>
                    <a:pt x="2798180" y="978061"/>
                    <a:pt x="3061504" y="1111170"/>
                  </a:cubicBezTo>
                  <a:cubicBezTo>
                    <a:pt x="3324828" y="1244279"/>
                    <a:pt x="3499895" y="1368706"/>
                    <a:pt x="3674962" y="1493134"/>
                  </a:cubicBezTo>
                </a:path>
              </a:pathLst>
            </a:cu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7" name="Freeform 16"/>
            <p:cNvSpPr/>
            <p:nvPr/>
          </p:nvSpPr>
          <p:spPr>
            <a:xfrm>
              <a:off x="1386251" y="5071220"/>
              <a:ext cx="3674962" cy="1493134"/>
            </a:xfrm>
            <a:custGeom>
              <a:avLst/>
              <a:gdLst>
                <a:gd name="connsiteX0" fmla="*/ 0 w 3674962"/>
                <a:gd name="connsiteY0" fmla="*/ 0 h 1493134"/>
                <a:gd name="connsiteX1" fmla="*/ 555585 w 3674962"/>
                <a:gd name="connsiteY1" fmla="*/ 138896 h 1493134"/>
                <a:gd name="connsiteX2" fmla="*/ 2095018 w 3674962"/>
                <a:gd name="connsiteY2" fmla="*/ 694481 h 1493134"/>
                <a:gd name="connsiteX3" fmla="*/ 3061504 w 3674962"/>
                <a:gd name="connsiteY3" fmla="*/ 1111170 h 1493134"/>
                <a:gd name="connsiteX4" fmla="*/ 3674962 w 3674962"/>
                <a:gd name="connsiteY4" fmla="*/ 1493134 h 149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962" h="1493134">
                  <a:moveTo>
                    <a:pt x="0" y="0"/>
                  </a:moveTo>
                  <a:cubicBezTo>
                    <a:pt x="103207" y="11574"/>
                    <a:pt x="206415" y="23149"/>
                    <a:pt x="555585" y="138896"/>
                  </a:cubicBezTo>
                  <a:cubicBezTo>
                    <a:pt x="904755" y="254643"/>
                    <a:pt x="1677365" y="532435"/>
                    <a:pt x="2095018" y="694481"/>
                  </a:cubicBezTo>
                  <a:cubicBezTo>
                    <a:pt x="2512671" y="856527"/>
                    <a:pt x="2798180" y="978061"/>
                    <a:pt x="3061504" y="1111170"/>
                  </a:cubicBezTo>
                  <a:cubicBezTo>
                    <a:pt x="3324828" y="1244279"/>
                    <a:pt x="3499895" y="1368706"/>
                    <a:pt x="3674962" y="1493134"/>
                  </a:cubicBezTo>
                </a:path>
              </a:pathLst>
            </a:cu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8" name="Freeform 17"/>
            <p:cNvSpPr/>
            <p:nvPr/>
          </p:nvSpPr>
          <p:spPr>
            <a:xfrm>
              <a:off x="632931" y="5061914"/>
              <a:ext cx="4457501" cy="1538935"/>
            </a:xfrm>
            <a:custGeom>
              <a:avLst/>
              <a:gdLst>
                <a:gd name="connsiteX0" fmla="*/ 0 w 4457501"/>
                <a:gd name="connsiteY0" fmla="*/ 57150 h 1538935"/>
                <a:gd name="connsiteX1" fmla="*/ 781050 w 4457501"/>
                <a:gd name="connsiteY1" fmla="*/ 0 h 1538935"/>
                <a:gd name="connsiteX2" fmla="*/ 1376363 w 4457501"/>
                <a:gd name="connsiteY2" fmla="*/ 152400 h 1538935"/>
                <a:gd name="connsiteX3" fmla="*/ 2033588 w 4457501"/>
                <a:gd name="connsiteY3" fmla="*/ 381000 h 1538935"/>
                <a:gd name="connsiteX4" fmla="*/ 2586038 w 4457501"/>
                <a:gd name="connsiteY4" fmla="*/ 614362 h 1538935"/>
                <a:gd name="connsiteX5" fmla="*/ 3571825 w 4457501"/>
                <a:gd name="connsiteY5" fmla="*/ 997955 h 1538935"/>
                <a:gd name="connsiteX6" fmla="*/ 4007482 w 4457501"/>
                <a:gd name="connsiteY6" fmla="*/ 1213390 h 1538935"/>
                <a:gd name="connsiteX7" fmla="*/ 4457501 w 4457501"/>
                <a:gd name="connsiteY7" fmla="*/ 1524573 h 1538935"/>
                <a:gd name="connsiteX8" fmla="*/ 3677149 w 4457501"/>
                <a:gd name="connsiteY8" fmla="*/ 1538935 h 1538935"/>
                <a:gd name="connsiteX9" fmla="*/ 3279792 w 4457501"/>
                <a:gd name="connsiteY9" fmla="*/ 1299564 h 1538935"/>
                <a:gd name="connsiteX10" fmla="*/ 2662213 w 4457501"/>
                <a:gd name="connsiteY10" fmla="*/ 993168 h 1538935"/>
                <a:gd name="connsiteX11" fmla="*/ 1958460 w 4457501"/>
                <a:gd name="connsiteY11" fmla="*/ 686772 h 1538935"/>
                <a:gd name="connsiteX12" fmla="*/ 1374393 w 4457501"/>
                <a:gd name="connsiteY12" fmla="*/ 485700 h 1538935"/>
                <a:gd name="connsiteX13" fmla="*/ 857350 w 4457501"/>
                <a:gd name="connsiteY13" fmla="*/ 303777 h 1538935"/>
                <a:gd name="connsiteX14" fmla="*/ 321157 w 4457501"/>
                <a:gd name="connsiteY14" fmla="*/ 107492 h 1538935"/>
                <a:gd name="connsiteX15" fmla="*/ 0 w 4457501"/>
                <a:gd name="connsiteY15" fmla="*/ 57150 h 153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57501" h="1538935">
                  <a:moveTo>
                    <a:pt x="0" y="57150"/>
                  </a:moveTo>
                  <a:lnTo>
                    <a:pt x="781050" y="0"/>
                  </a:lnTo>
                  <a:lnTo>
                    <a:pt x="1376363" y="152400"/>
                  </a:lnTo>
                  <a:lnTo>
                    <a:pt x="2033588" y="381000"/>
                  </a:lnTo>
                  <a:lnTo>
                    <a:pt x="2586038" y="614362"/>
                  </a:lnTo>
                  <a:lnTo>
                    <a:pt x="3571825" y="997955"/>
                  </a:lnTo>
                  <a:lnTo>
                    <a:pt x="4007482" y="1213390"/>
                  </a:lnTo>
                  <a:lnTo>
                    <a:pt x="4457501" y="1524573"/>
                  </a:lnTo>
                  <a:lnTo>
                    <a:pt x="3677149" y="1538935"/>
                  </a:lnTo>
                  <a:lnTo>
                    <a:pt x="3279792" y="1299564"/>
                  </a:lnTo>
                  <a:lnTo>
                    <a:pt x="2662213" y="993168"/>
                  </a:lnTo>
                  <a:lnTo>
                    <a:pt x="1958460" y="686772"/>
                  </a:lnTo>
                  <a:lnTo>
                    <a:pt x="1374393" y="485700"/>
                  </a:lnTo>
                  <a:lnTo>
                    <a:pt x="857350" y="303777"/>
                  </a:lnTo>
                  <a:lnTo>
                    <a:pt x="321157" y="107492"/>
                  </a:lnTo>
                  <a:lnTo>
                    <a:pt x="0" y="57150"/>
                  </a:lnTo>
                  <a:close/>
                </a:path>
              </a:pathLst>
            </a:custGeom>
            <a:solidFill>
              <a:schemeClr val="accent4">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9" name="Freeform 18"/>
            <p:cNvSpPr/>
            <p:nvPr/>
          </p:nvSpPr>
          <p:spPr>
            <a:xfrm>
              <a:off x="628650" y="5130461"/>
              <a:ext cx="3883632" cy="1803115"/>
            </a:xfrm>
            <a:custGeom>
              <a:avLst/>
              <a:gdLst>
                <a:gd name="connsiteX0" fmla="*/ 0 w 3883632"/>
                <a:gd name="connsiteY0" fmla="*/ 0 h 1803115"/>
                <a:gd name="connsiteX1" fmla="*/ 128427 w 3883632"/>
                <a:gd name="connsiteY1" fmla="*/ 184935 h 1803115"/>
                <a:gd name="connsiteX2" fmla="*/ 318499 w 3883632"/>
                <a:gd name="connsiteY2" fmla="*/ 375007 h 1803115"/>
                <a:gd name="connsiteX3" fmla="*/ 390418 w 3883632"/>
                <a:gd name="connsiteY3" fmla="*/ 385281 h 1803115"/>
                <a:gd name="connsiteX4" fmla="*/ 965771 w 3883632"/>
                <a:gd name="connsiteY4" fmla="*/ 559942 h 1803115"/>
                <a:gd name="connsiteX5" fmla="*/ 1469205 w 3883632"/>
                <a:gd name="connsiteY5" fmla="*/ 739740 h 1803115"/>
                <a:gd name="connsiteX6" fmla="*/ 1952090 w 3883632"/>
                <a:gd name="connsiteY6" fmla="*/ 909263 h 1803115"/>
                <a:gd name="connsiteX7" fmla="*/ 2327097 w 3883632"/>
                <a:gd name="connsiteY7" fmla="*/ 1037690 h 1803115"/>
                <a:gd name="connsiteX8" fmla="*/ 2851079 w 3883632"/>
                <a:gd name="connsiteY8" fmla="*/ 1238036 h 1803115"/>
                <a:gd name="connsiteX9" fmla="*/ 3231223 w 3883632"/>
                <a:gd name="connsiteY9" fmla="*/ 1433245 h 1803115"/>
                <a:gd name="connsiteX10" fmla="*/ 3637052 w 3883632"/>
                <a:gd name="connsiteY10" fmla="*/ 1613043 h 1803115"/>
                <a:gd name="connsiteX11" fmla="*/ 3883632 w 3883632"/>
                <a:gd name="connsiteY11" fmla="*/ 1803115 h 1803115"/>
                <a:gd name="connsiteX12" fmla="*/ 3678148 w 3883632"/>
                <a:gd name="connsiteY12" fmla="*/ 1479479 h 1803115"/>
                <a:gd name="connsiteX13" fmla="*/ 3369924 w 3883632"/>
                <a:gd name="connsiteY13" fmla="*/ 1279133 h 1803115"/>
                <a:gd name="connsiteX14" fmla="*/ 3025739 w 3883632"/>
                <a:gd name="connsiteY14" fmla="*/ 1104472 h 1803115"/>
                <a:gd name="connsiteX15" fmla="*/ 2707241 w 3883632"/>
                <a:gd name="connsiteY15" fmla="*/ 940086 h 1803115"/>
                <a:gd name="connsiteX16" fmla="*/ 2208944 w 3883632"/>
                <a:gd name="connsiteY16" fmla="*/ 734603 h 1803115"/>
                <a:gd name="connsiteX17" fmla="*/ 1571946 w 3883632"/>
                <a:gd name="connsiteY17" fmla="*/ 477749 h 1803115"/>
                <a:gd name="connsiteX18" fmla="*/ 1222625 w 3883632"/>
                <a:gd name="connsiteY18" fmla="*/ 354459 h 1803115"/>
                <a:gd name="connsiteX19" fmla="*/ 775699 w 3883632"/>
                <a:gd name="connsiteY19" fmla="*/ 215758 h 1803115"/>
                <a:gd name="connsiteX20" fmla="*/ 410966 w 3883632"/>
                <a:gd name="connsiteY20" fmla="*/ 71919 h 1803115"/>
                <a:gd name="connsiteX21" fmla="*/ 0 w 3883632"/>
                <a:gd name="connsiteY21" fmla="*/ 0 h 180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3632" h="1803115">
                  <a:moveTo>
                    <a:pt x="0" y="0"/>
                  </a:moveTo>
                  <a:lnTo>
                    <a:pt x="128427" y="184935"/>
                  </a:lnTo>
                  <a:lnTo>
                    <a:pt x="318499" y="375007"/>
                  </a:lnTo>
                  <a:lnTo>
                    <a:pt x="390418" y="385281"/>
                  </a:lnTo>
                  <a:lnTo>
                    <a:pt x="965771" y="559942"/>
                  </a:lnTo>
                  <a:lnTo>
                    <a:pt x="1469205" y="739740"/>
                  </a:lnTo>
                  <a:lnTo>
                    <a:pt x="1952090" y="909263"/>
                  </a:lnTo>
                  <a:lnTo>
                    <a:pt x="2327097" y="1037690"/>
                  </a:lnTo>
                  <a:lnTo>
                    <a:pt x="2851079" y="1238036"/>
                  </a:lnTo>
                  <a:lnTo>
                    <a:pt x="3231223" y="1433245"/>
                  </a:lnTo>
                  <a:lnTo>
                    <a:pt x="3637052" y="1613043"/>
                  </a:lnTo>
                  <a:lnTo>
                    <a:pt x="3883632" y="1803115"/>
                  </a:lnTo>
                  <a:lnTo>
                    <a:pt x="3678148" y="1479479"/>
                  </a:lnTo>
                  <a:lnTo>
                    <a:pt x="3369924" y="1279133"/>
                  </a:lnTo>
                  <a:lnTo>
                    <a:pt x="3025739" y="1104472"/>
                  </a:lnTo>
                  <a:lnTo>
                    <a:pt x="2707241" y="940086"/>
                  </a:lnTo>
                  <a:lnTo>
                    <a:pt x="2208944" y="734603"/>
                  </a:lnTo>
                  <a:lnTo>
                    <a:pt x="1571946" y="477749"/>
                  </a:lnTo>
                  <a:lnTo>
                    <a:pt x="1222625" y="354459"/>
                  </a:lnTo>
                  <a:lnTo>
                    <a:pt x="775699" y="215758"/>
                  </a:lnTo>
                  <a:lnTo>
                    <a:pt x="410966" y="71919"/>
                  </a:lnTo>
                  <a:lnTo>
                    <a:pt x="0" y="0"/>
                  </a:lnTo>
                  <a:close/>
                </a:path>
              </a:pathLst>
            </a:custGeom>
            <a:blipFill>
              <a:blip r:embed="rId6"/>
              <a:tile tx="0" ty="0" sx="100000" sy="100000" flip="none" algn="tl"/>
            </a:bli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20" name="Freeform 19"/>
            <p:cNvSpPr/>
            <p:nvPr/>
          </p:nvSpPr>
          <p:spPr>
            <a:xfrm>
              <a:off x="4318503" y="6580548"/>
              <a:ext cx="769717" cy="445625"/>
            </a:xfrm>
            <a:custGeom>
              <a:avLst/>
              <a:gdLst>
                <a:gd name="connsiteX0" fmla="*/ 0 w 769717"/>
                <a:gd name="connsiteY0" fmla="*/ 28937 h 445625"/>
                <a:gd name="connsiteX1" fmla="*/ 133109 w 769717"/>
                <a:gd name="connsiteY1" fmla="*/ 243069 h 445625"/>
                <a:gd name="connsiteX2" fmla="*/ 243069 w 769717"/>
                <a:gd name="connsiteY2" fmla="*/ 376177 h 445625"/>
                <a:gd name="connsiteX3" fmla="*/ 358815 w 769717"/>
                <a:gd name="connsiteY3" fmla="*/ 445625 h 445625"/>
                <a:gd name="connsiteX4" fmla="*/ 474562 w 769717"/>
                <a:gd name="connsiteY4" fmla="*/ 399327 h 445625"/>
                <a:gd name="connsiteX5" fmla="*/ 567160 w 769717"/>
                <a:gd name="connsiteY5" fmla="*/ 300942 h 445625"/>
                <a:gd name="connsiteX6" fmla="*/ 694481 w 769717"/>
                <a:gd name="connsiteY6" fmla="*/ 121534 h 445625"/>
                <a:gd name="connsiteX7" fmla="*/ 769717 w 769717"/>
                <a:gd name="connsiteY7" fmla="*/ 0 h 445625"/>
                <a:gd name="connsiteX8" fmla="*/ 0 w 769717"/>
                <a:gd name="connsiteY8" fmla="*/ 28937 h 44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717" h="445625">
                  <a:moveTo>
                    <a:pt x="0" y="28937"/>
                  </a:moveTo>
                  <a:lnTo>
                    <a:pt x="133109" y="243069"/>
                  </a:lnTo>
                  <a:lnTo>
                    <a:pt x="243069" y="376177"/>
                  </a:lnTo>
                  <a:lnTo>
                    <a:pt x="358815" y="445625"/>
                  </a:lnTo>
                  <a:lnTo>
                    <a:pt x="474562" y="399327"/>
                  </a:lnTo>
                  <a:lnTo>
                    <a:pt x="567160" y="300942"/>
                  </a:lnTo>
                  <a:lnTo>
                    <a:pt x="694481" y="121534"/>
                  </a:lnTo>
                  <a:lnTo>
                    <a:pt x="769717" y="0"/>
                  </a:lnTo>
                  <a:lnTo>
                    <a:pt x="0" y="28937"/>
                  </a:lnTo>
                  <a:close/>
                </a:path>
              </a:pathLst>
            </a:cu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37" name="Freeform 36"/>
            <p:cNvSpPr/>
            <p:nvPr/>
          </p:nvSpPr>
          <p:spPr>
            <a:xfrm>
              <a:off x="3959688" y="6333650"/>
              <a:ext cx="1412112" cy="692528"/>
            </a:xfrm>
            <a:custGeom>
              <a:avLst/>
              <a:gdLst>
                <a:gd name="connsiteX0" fmla="*/ 0 w 2583458"/>
                <a:gd name="connsiteY0" fmla="*/ 0 h 1022407"/>
                <a:gd name="connsiteX1" fmla="*/ 462988 w 2583458"/>
                <a:gd name="connsiteY1" fmla="*/ 156258 h 1022407"/>
                <a:gd name="connsiteX2" fmla="*/ 723418 w 2583458"/>
                <a:gd name="connsiteY2" fmla="*/ 538223 h 1022407"/>
                <a:gd name="connsiteX3" fmla="*/ 1105383 w 2583458"/>
                <a:gd name="connsiteY3" fmla="*/ 954912 h 1022407"/>
                <a:gd name="connsiteX4" fmla="*/ 1475772 w 2583458"/>
                <a:gd name="connsiteY4" fmla="*/ 978061 h 1022407"/>
                <a:gd name="connsiteX5" fmla="*/ 1961909 w 2583458"/>
                <a:gd name="connsiteY5" fmla="*/ 520861 h 1022407"/>
                <a:gd name="connsiteX6" fmla="*/ 2181828 w 2583458"/>
                <a:gd name="connsiteY6" fmla="*/ 243069 h 1022407"/>
                <a:gd name="connsiteX7" fmla="*/ 2546431 w 2583458"/>
                <a:gd name="connsiteY7" fmla="*/ 109960 h 1022407"/>
                <a:gd name="connsiteX8" fmla="*/ 2552218 w 2583458"/>
                <a:gd name="connsiteY8" fmla="*/ 121534 h 102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3458" h="1022407">
                  <a:moveTo>
                    <a:pt x="0" y="0"/>
                  </a:moveTo>
                  <a:cubicBezTo>
                    <a:pt x="171209" y="33277"/>
                    <a:pt x="342418" y="66554"/>
                    <a:pt x="462988" y="156258"/>
                  </a:cubicBezTo>
                  <a:cubicBezTo>
                    <a:pt x="583558" y="245962"/>
                    <a:pt x="616352" y="405114"/>
                    <a:pt x="723418" y="538223"/>
                  </a:cubicBezTo>
                  <a:cubicBezTo>
                    <a:pt x="830484" y="671332"/>
                    <a:pt x="979991" y="881606"/>
                    <a:pt x="1105383" y="954912"/>
                  </a:cubicBezTo>
                  <a:cubicBezTo>
                    <a:pt x="1230775" y="1028218"/>
                    <a:pt x="1333018" y="1050403"/>
                    <a:pt x="1475772" y="978061"/>
                  </a:cubicBezTo>
                  <a:cubicBezTo>
                    <a:pt x="1618526" y="905719"/>
                    <a:pt x="1844233" y="643360"/>
                    <a:pt x="1961909" y="520861"/>
                  </a:cubicBezTo>
                  <a:cubicBezTo>
                    <a:pt x="2079585" y="398362"/>
                    <a:pt x="2084408" y="311552"/>
                    <a:pt x="2181828" y="243069"/>
                  </a:cubicBezTo>
                  <a:cubicBezTo>
                    <a:pt x="2279248" y="174586"/>
                    <a:pt x="2484699" y="130216"/>
                    <a:pt x="2546431" y="109960"/>
                  </a:cubicBezTo>
                  <a:cubicBezTo>
                    <a:pt x="2608163" y="89704"/>
                    <a:pt x="2580190" y="105619"/>
                    <a:pt x="2552218" y="121534"/>
                  </a:cubicBezTo>
                </a:path>
              </a:pathLst>
            </a:cu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grpSp>
    </p:spTree>
    <p:extLst>
      <p:ext uri="{BB962C8B-B14F-4D97-AF65-F5344CB8AC3E}">
        <p14:creationId xmlns:p14="http://schemas.microsoft.com/office/powerpoint/2010/main" val="3289930479"/>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Optional_Corporate_PPT_Template-Arial">
  <a:themeElements>
    <a:clrScheme name="EsriMarketing">
      <a:dk1>
        <a:sysClr val="windowText" lastClr="000000"/>
      </a:dk1>
      <a:lt1>
        <a:sysClr val="window" lastClr="FFFFFF"/>
      </a:lt1>
      <a:dk2>
        <a:srgbClr val="001446"/>
      </a:dk2>
      <a:lt2>
        <a:srgbClr val="FFFF96"/>
      </a:lt2>
      <a:accent1>
        <a:srgbClr val="A3CA4B"/>
      </a:accent1>
      <a:accent2>
        <a:srgbClr val="FAC15A"/>
      </a:accent2>
      <a:accent3>
        <a:srgbClr val="ED982D"/>
      </a:accent3>
      <a:accent4>
        <a:srgbClr val="5EB4E6"/>
      </a:accent4>
      <a:accent5>
        <a:srgbClr val="8DA3E8"/>
      </a:accent5>
      <a:accent6>
        <a:srgbClr val="B996D5"/>
      </a:accent6>
      <a:hlink>
        <a:srgbClr val="9BCDFF"/>
      </a:hlink>
      <a:folHlink>
        <a:srgbClr val="8C8C8C"/>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theme>
</file>

<file path=ppt/theme/theme2.xml><?xml version="1.0" encoding="utf-8"?>
<a:theme xmlns:a="http://schemas.openxmlformats.org/drawingml/2006/main" name="2_Optional_Corporate_PPT_Template-Arial">
  <a:themeElements>
    <a:clrScheme name="EsriMarketing">
      <a:dk1>
        <a:sysClr val="windowText" lastClr="000000"/>
      </a:dk1>
      <a:lt1>
        <a:sysClr val="window" lastClr="FFFFFF"/>
      </a:lt1>
      <a:dk2>
        <a:srgbClr val="001446"/>
      </a:dk2>
      <a:lt2>
        <a:srgbClr val="FFFF96"/>
      </a:lt2>
      <a:accent1>
        <a:srgbClr val="A3CA4B"/>
      </a:accent1>
      <a:accent2>
        <a:srgbClr val="FAC15A"/>
      </a:accent2>
      <a:accent3>
        <a:srgbClr val="ED982D"/>
      </a:accent3>
      <a:accent4>
        <a:srgbClr val="5EB4E6"/>
      </a:accent4>
      <a:accent5>
        <a:srgbClr val="8DA3E8"/>
      </a:accent5>
      <a:accent6>
        <a:srgbClr val="B996D5"/>
      </a:accent6>
      <a:hlink>
        <a:srgbClr val="9BCDFF"/>
      </a:hlink>
      <a:folHlink>
        <a:srgbClr val="8C8C8C"/>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theme>
</file>

<file path=ppt/theme/theme3.xml><?xml version="1.0" encoding="utf-8"?>
<a:theme xmlns:a="http://schemas.openxmlformats.org/drawingml/2006/main" name="1_Optional_Corporate_PPT_Template-Arial">
  <a:themeElements>
    <a:clrScheme name="Custom 4">
      <a:dk1>
        <a:sysClr val="windowText" lastClr="000000"/>
      </a:dk1>
      <a:lt1>
        <a:sysClr val="window" lastClr="FFFFFF"/>
      </a:lt1>
      <a:dk2>
        <a:srgbClr val="001446"/>
      </a:dk2>
      <a:lt2>
        <a:srgbClr val="FFFF96"/>
      </a:lt2>
      <a:accent1>
        <a:srgbClr val="A3CA4B"/>
      </a:accent1>
      <a:accent2>
        <a:srgbClr val="FAC15A"/>
      </a:accent2>
      <a:accent3>
        <a:srgbClr val="ED982D"/>
      </a:accent3>
      <a:accent4>
        <a:srgbClr val="5EB4E6"/>
      </a:accent4>
      <a:accent5>
        <a:srgbClr val="8DA3E8"/>
      </a:accent5>
      <a:accent6>
        <a:srgbClr val="B996D5"/>
      </a:accent6>
      <a:hlink>
        <a:srgbClr val="2361FF"/>
      </a:hlink>
      <a:folHlink>
        <a:srgbClr val="8C8C8C"/>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TotalTime>
  <Words>740</Words>
  <Application>Microsoft Office PowerPoint</Application>
  <PresentationFormat>On-screen Show (4:3)</PresentationFormat>
  <Paragraphs>185</Paragraphs>
  <Slides>24</Slides>
  <Notes>3</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24</vt:i4>
      </vt:variant>
    </vt:vector>
  </HeadingPairs>
  <TitlesOfParts>
    <vt:vector size="36" baseType="lpstr">
      <vt:lpstr>ＭＳ Ｐゴシック</vt:lpstr>
      <vt:lpstr>Arial</vt:lpstr>
      <vt:lpstr>Avenir LT Std 55 Roman</vt:lpstr>
      <vt:lpstr>Avenir LT Std 65 Medium</vt:lpstr>
      <vt:lpstr>Avenir LT Std 85 Heavy</vt:lpstr>
      <vt:lpstr>Calibri</vt:lpstr>
      <vt:lpstr>Cambria Math</vt:lpstr>
      <vt:lpstr>Lucida Grande</vt:lpstr>
      <vt:lpstr>Tw Cen MT (Headings)</vt:lpstr>
      <vt:lpstr>Optional_Corporate_PPT_Template-Arial</vt:lpstr>
      <vt:lpstr>2_Optional_Corporate_PPT_Template-Arial</vt:lpstr>
      <vt:lpstr>1_Optional_Corporate_PPT_Template-Arial</vt:lpstr>
      <vt:lpstr>Hurricane Harvey: Flood Emergency Response</vt:lpstr>
      <vt:lpstr>Real-Time Flood Inundation Mapping  Onion Creek at Highway 183</vt:lpstr>
      <vt:lpstr>Rating Curve at a Stream Gage</vt:lpstr>
      <vt:lpstr>Texas Address Points </vt:lpstr>
      <vt:lpstr>Method for Determining Flood Risk: Height Above Nearest Drainage (HAND)</vt:lpstr>
      <vt:lpstr>Reach Hydraulic Parameters</vt:lpstr>
      <vt:lpstr>Flood Inundation Mapping – NHDPlus-HAND Method</vt:lpstr>
      <vt:lpstr>Reach Catchment 5781289</vt:lpstr>
      <vt:lpstr>Rating Curve Computation</vt:lpstr>
      <vt:lpstr>Rating Curve – Connects Discharge with Depth</vt:lpstr>
      <vt:lpstr>Texas Flood Response System</vt:lpstr>
      <vt:lpstr>Flood Impact from National Water Model forecast at 3PM Friday 25 August</vt:lpstr>
      <vt:lpstr>Buildings Damaged  Data: Texas Division of Emergency Management</vt:lpstr>
      <vt:lpstr>Texas Flood Response System correctly located the  major damage zone before the hurricane reached the coast </vt:lpstr>
      <vt:lpstr>27,000 Texas bridges on 15,700 stream reaches forecast by the National Water Model</vt:lpstr>
      <vt:lpstr>Radar Measurement Technologies</vt:lpstr>
      <vt:lpstr>Radar Measurement of Discharge using RQ-30</vt:lpstr>
      <vt:lpstr>  </vt:lpstr>
      <vt:lpstr>River Bathymetry and Velocity Maps</vt:lpstr>
      <vt:lpstr>Radar Streamflow Measurement on I-10</vt:lpstr>
      <vt:lpstr>“Internet of Water” using the WaterML language</vt:lpstr>
      <vt:lpstr>Internet of Water for New Zealand </vt:lpstr>
      <vt:lpstr>City of Austin Flood Alert System</vt:lpstr>
      <vt:lpstr>Three-Tier Flood Alert System</vt:lpstr>
    </vt:vector>
  </TitlesOfParts>
  <Company>Cockrell School of Engineering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Hurricane Harvey: Flood Emergency Response</dc:title>
  <dc:creator>Maidment, David R</dc:creator>
  <cp:lastModifiedBy>Maidment, David R</cp:lastModifiedBy>
  <cp:revision>2</cp:revision>
  <dcterms:created xsi:type="dcterms:W3CDTF">2018-10-18T16:52:09Z</dcterms:created>
  <dcterms:modified xsi:type="dcterms:W3CDTF">2018-10-18T16:54:06Z</dcterms:modified>
</cp:coreProperties>
</file>