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71" r:id="rId2"/>
    <p:sldId id="262" r:id="rId3"/>
    <p:sldId id="263" r:id="rId4"/>
    <p:sldId id="260" r:id="rId5"/>
    <p:sldId id="257" r:id="rId6"/>
    <p:sldId id="261" r:id="rId7"/>
    <p:sldId id="259" r:id="rId8"/>
    <p:sldId id="266" r:id="rId9"/>
    <p:sldId id="267" r:id="rId10"/>
    <p:sldId id="270" r:id="rId11"/>
    <p:sldId id="269" r:id="rId12"/>
    <p:sldId id="268" r:id="rId13"/>
    <p:sldId id="273" r:id="rId14"/>
    <p:sldId id="272" r:id="rId15"/>
    <p:sldId id="275" r:id="rId16"/>
    <p:sldId id="277" r:id="rId17"/>
    <p:sldId id="280" r:id="rId18"/>
    <p:sldId id="281" r:id="rId19"/>
    <p:sldId id="278" r:id="rId20"/>
    <p:sldId id="298" r:id="rId21"/>
    <p:sldId id="301" r:id="rId22"/>
    <p:sldId id="308" r:id="rId23"/>
    <p:sldId id="300" r:id="rId24"/>
    <p:sldId id="294" r:id="rId25"/>
    <p:sldId id="296" r:id="rId26"/>
    <p:sldId id="309" r:id="rId27"/>
    <p:sldId id="291" r:id="rId28"/>
    <p:sldId id="292" r:id="rId29"/>
    <p:sldId id="297" r:id="rId30"/>
    <p:sldId id="299" r:id="rId31"/>
    <p:sldId id="305" r:id="rId32"/>
    <p:sldId id="302" r:id="rId33"/>
    <p:sldId id="295" r:id="rId34"/>
    <p:sldId id="304" r:id="rId35"/>
    <p:sldId id="288" r:id="rId36"/>
    <p:sldId id="289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69" autoAdjust="0"/>
  </p:normalViewPr>
  <p:slideViewPr>
    <p:cSldViewPr>
      <p:cViewPr varScale="1">
        <p:scale>
          <a:sx n="104" d="100"/>
          <a:sy n="104" d="100"/>
        </p:scale>
        <p:origin x="-32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C5F85D-6FF5-4653-9B4F-0BC91C53F36E}" type="datetimeFigureOut">
              <a:rPr lang="en-US" smtClean="0"/>
              <a:pPr/>
              <a:t>2/17/2011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4CBFD3-5539-47AD-8286-2B2487D9E3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04802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CBFD3-5539-47AD-8286-2B2487D9E3E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99928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5EA189-DA96-46BA-B15A-156757700C09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CBFD3-5539-47AD-8286-2B2487D9E3EA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29D493-C76D-43CE-8E21-1ACC571DA1B7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619CCE-9FFC-40E0-A245-6C8FDF6A374E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4DEC73C-1164-CA43-9CA2-E40A5599B5A3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21ADD-DD7F-4D44-B989-3F2CEB1245D4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69CBE-54D0-4C46-B98F-20E90AD8DBC7}" type="datetimeFigureOut">
              <a:rPr lang="en-US" smtClean="0"/>
              <a:pPr/>
              <a:t>2/17/2011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A95B-449D-4A1A-8141-990B826558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09467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69CBE-54D0-4C46-B98F-20E90AD8DBC7}" type="datetimeFigureOut">
              <a:rPr lang="en-US" smtClean="0"/>
              <a:pPr/>
              <a:t>2/17/2011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A95B-449D-4A1A-8141-990B826558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627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69CBE-54D0-4C46-B98F-20E90AD8DBC7}" type="datetimeFigureOut">
              <a:rPr lang="en-US" smtClean="0"/>
              <a:pPr/>
              <a:t>2/17/2011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A95B-449D-4A1A-8141-990B826558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7507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69CBE-54D0-4C46-B98F-20E90AD8DBC7}" type="datetimeFigureOut">
              <a:rPr lang="en-US" smtClean="0"/>
              <a:pPr/>
              <a:t>2/17/2011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A95B-449D-4A1A-8141-990B826558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5376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69CBE-54D0-4C46-B98F-20E90AD8DBC7}" type="datetimeFigureOut">
              <a:rPr lang="en-US" smtClean="0"/>
              <a:pPr/>
              <a:t>2/17/2011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A95B-449D-4A1A-8141-990B826558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17039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69CBE-54D0-4C46-B98F-20E90AD8DBC7}" type="datetimeFigureOut">
              <a:rPr lang="en-US" smtClean="0"/>
              <a:pPr/>
              <a:t>2/17/2011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A95B-449D-4A1A-8141-990B826558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89877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69CBE-54D0-4C46-B98F-20E90AD8DBC7}" type="datetimeFigureOut">
              <a:rPr lang="en-US" smtClean="0"/>
              <a:pPr/>
              <a:t>2/17/2011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A95B-449D-4A1A-8141-990B826558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502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69CBE-54D0-4C46-B98F-20E90AD8DBC7}" type="datetimeFigureOut">
              <a:rPr lang="en-US" smtClean="0"/>
              <a:pPr/>
              <a:t>2/17/2011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A95B-449D-4A1A-8141-990B826558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63117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69CBE-54D0-4C46-B98F-20E90AD8DBC7}" type="datetimeFigureOut">
              <a:rPr lang="en-US" smtClean="0"/>
              <a:pPr/>
              <a:t>2/17/2011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A95B-449D-4A1A-8141-990B826558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75620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69CBE-54D0-4C46-B98F-20E90AD8DBC7}" type="datetimeFigureOut">
              <a:rPr lang="en-US" smtClean="0"/>
              <a:pPr/>
              <a:t>2/17/2011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A95B-449D-4A1A-8141-990B826558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80840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69CBE-54D0-4C46-B98F-20E90AD8DBC7}" type="datetimeFigureOut">
              <a:rPr lang="en-US" smtClean="0"/>
              <a:pPr/>
              <a:t>2/17/2011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BA95B-449D-4A1A-8141-990B826558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91523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69CBE-54D0-4C46-B98F-20E90AD8DBC7}" type="datetimeFigureOut">
              <a:rPr lang="en-US" smtClean="0"/>
              <a:pPr/>
              <a:t>2/17/2011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BA95B-449D-4A1A-8141-990B826558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058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mrl.byu.edu/home.htm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hyperlink" Target="http://www.arcgis.com/home/webmap/viewer.html?webmap=d5e02a0c1f2b4ec399823fdd3c2fdebd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cgis.com/home/webmap/viewer.html?services=204d94c9b1374de9a21574c9efa31164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://test.hydroseek.net/ontology/Cuahsi_200912_tree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test.hydroseek.net/ontology/Ontology_heirarchy.html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hyperlink" Target="http://itunes.apple.com/au/app/water-storage/id380627384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cebook.com/notes/facebook-engineering/visualizing-friendships/469716398919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hyperlink" Target="http://www.msnbc.msn.com/id/41415001/ns/business-stocks_and_economy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609600"/>
            <a:ext cx="7772400" cy="1470025"/>
          </a:xfrm>
        </p:spPr>
        <p:txBody>
          <a:bodyPr/>
          <a:lstStyle/>
          <a:p>
            <a:r>
              <a:rPr lang="en-US" dirty="0" smtClean="0"/>
              <a:t>Information Systems in Water Resources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By David R. Maidment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Center for Research in Water Resources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University of Texas at Austin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38400" y="5715000"/>
            <a:ext cx="4539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Presented at </a:t>
            </a:r>
            <a:r>
              <a:rPr lang="en-US" dirty="0" smtClean="0"/>
              <a:t>the Civil Engineering Department</a:t>
            </a:r>
          </a:p>
          <a:p>
            <a:pPr algn="ctr"/>
            <a:r>
              <a:rPr lang="en-US" dirty="0" smtClean="0"/>
              <a:t>Brigham Young University, 17 February 2011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764268"/>
            <a:ext cx="2758219" cy="1532344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  <a:effectLst>
            <a:outerShdw blurRad="50800" dist="50800" dir="5400000" algn="ctr" rotWithShape="0">
              <a:schemeClr val="bg2">
                <a:lumMod val="75000"/>
              </a:schemeClr>
            </a:outerShdw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1764268"/>
            <a:ext cx="2587625" cy="1590637"/>
          </a:xfrm>
          <a:prstGeom prst="rect">
            <a:avLst/>
          </a:prstGeom>
          <a:effectLst>
            <a:outerShdw blurRad="190500" dist="63500" dir="2700000">
              <a:srgbClr val="000000">
                <a:alpha val="5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143000" y="3440668"/>
            <a:ext cx="980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Web GIS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48400" y="3440668"/>
            <a:ext cx="2063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Water Web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9619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81000"/>
            <a:ext cx="7772400" cy="1143000"/>
          </a:xfrm>
        </p:spPr>
        <p:txBody>
          <a:bodyPr/>
          <a:lstStyle/>
          <a:p>
            <a:r>
              <a:rPr lang="en-US" dirty="0" smtClean="0"/>
              <a:t>University Without Walls</a:t>
            </a:r>
          </a:p>
        </p:txBody>
      </p:sp>
      <p:grpSp>
        <p:nvGrpSpPr>
          <p:cNvPr id="8195" name="Group 3"/>
          <p:cNvGrpSpPr>
            <a:grpSpLocks/>
          </p:cNvGrpSpPr>
          <p:nvPr/>
        </p:nvGrpSpPr>
        <p:grpSpPr bwMode="auto">
          <a:xfrm>
            <a:off x="838200" y="1371600"/>
            <a:ext cx="7978775" cy="4692650"/>
            <a:chOff x="528" y="1200"/>
            <a:chExt cx="5026" cy="2956"/>
          </a:xfrm>
        </p:grpSpPr>
        <p:sp>
          <p:nvSpPr>
            <p:cNvPr id="8196" name="Rectangle 4"/>
            <p:cNvSpPr>
              <a:spLocks noChangeArrowheads="1"/>
            </p:cNvSpPr>
            <p:nvPr/>
          </p:nvSpPr>
          <p:spPr bwMode="auto">
            <a:xfrm>
              <a:off x="576" y="1632"/>
              <a:ext cx="1728" cy="1632"/>
            </a:xfrm>
            <a:prstGeom prst="rect">
              <a:avLst/>
            </a:prstGeom>
            <a:noFill/>
            <a:ln w="762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197" name="Group 5"/>
            <p:cNvGrpSpPr>
              <a:grpSpLocks/>
            </p:cNvGrpSpPr>
            <p:nvPr/>
          </p:nvGrpSpPr>
          <p:grpSpPr bwMode="auto">
            <a:xfrm>
              <a:off x="672" y="1872"/>
              <a:ext cx="1536" cy="1114"/>
              <a:chOff x="874" y="1998"/>
              <a:chExt cx="1238" cy="988"/>
            </a:xfrm>
          </p:grpSpPr>
          <p:sp>
            <p:nvSpPr>
              <p:cNvPr id="8228" name="Line 6"/>
              <p:cNvSpPr>
                <a:spLocks noChangeShapeType="1"/>
              </p:cNvSpPr>
              <p:nvPr/>
            </p:nvSpPr>
            <p:spPr bwMode="auto">
              <a:xfrm flipH="1">
                <a:off x="1018" y="2190"/>
                <a:ext cx="288" cy="127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9" name="Line 7"/>
              <p:cNvSpPr>
                <a:spLocks noChangeShapeType="1"/>
              </p:cNvSpPr>
              <p:nvPr/>
            </p:nvSpPr>
            <p:spPr bwMode="auto">
              <a:xfrm flipH="1">
                <a:off x="1162" y="2126"/>
                <a:ext cx="230" cy="414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0" name="Line 8"/>
              <p:cNvSpPr>
                <a:spLocks noChangeShapeType="1"/>
              </p:cNvSpPr>
              <p:nvPr/>
            </p:nvSpPr>
            <p:spPr bwMode="auto">
              <a:xfrm flipH="1">
                <a:off x="1334" y="2158"/>
                <a:ext cx="58" cy="765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1" name="Line 9"/>
              <p:cNvSpPr>
                <a:spLocks noChangeShapeType="1"/>
              </p:cNvSpPr>
              <p:nvPr/>
            </p:nvSpPr>
            <p:spPr bwMode="auto">
              <a:xfrm>
                <a:off x="1450" y="2158"/>
                <a:ext cx="115" cy="414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2" name="Line 10"/>
              <p:cNvSpPr>
                <a:spLocks noChangeShapeType="1"/>
              </p:cNvSpPr>
              <p:nvPr/>
            </p:nvSpPr>
            <p:spPr bwMode="auto">
              <a:xfrm>
                <a:off x="1478" y="2126"/>
                <a:ext cx="548" cy="765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3" name="Line 11"/>
              <p:cNvSpPr>
                <a:spLocks noChangeShapeType="1"/>
              </p:cNvSpPr>
              <p:nvPr/>
            </p:nvSpPr>
            <p:spPr bwMode="auto">
              <a:xfrm>
                <a:off x="1450" y="2094"/>
                <a:ext cx="489" cy="255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4" name="Oval 12"/>
              <p:cNvSpPr>
                <a:spLocks noChangeArrowheads="1"/>
              </p:cNvSpPr>
              <p:nvPr/>
            </p:nvSpPr>
            <p:spPr bwMode="auto">
              <a:xfrm>
                <a:off x="1248" y="1998"/>
                <a:ext cx="288" cy="319"/>
              </a:xfrm>
              <a:prstGeom prst="ellipse">
                <a:avLst/>
              </a:pr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rgbClr val="FF3300"/>
                  </a:solidFill>
                </a:endParaRPr>
              </a:p>
            </p:txBody>
          </p:sp>
          <p:sp>
            <p:nvSpPr>
              <p:cNvPr id="8235" name="Rectangle 13"/>
              <p:cNvSpPr>
                <a:spLocks noChangeArrowheads="1"/>
              </p:cNvSpPr>
              <p:nvPr/>
            </p:nvSpPr>
            <p:spPr bwMode="auto">
              <a:xfrm>
                <a:off x="1075" y="2476"/>
                <a:ext cx="173" cy="16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36" name="Rectangle 14"/>
              <p:cNvSpPr>
                <a:spLocks noChangeArrowheads="1"/>
              </p:cNvSpPr>
              <p:nvPr/>
            </p:nvSpPr>
            <p:spPr bwMode="auto">
              <a:xfrm>
                <a:off x="874" y="2253"/>
                <a:ext cx="172" cy="16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37" name="Rectangle 15"/>
              <p:cNvSpPr>
                <a:spLocks noChangeArrowheads="1"/>
              </p:cNvSpPr>
              <p:nvPr/>
            </p:nvSpPr>
            <p:spPr bwMode="auto">
              <a:xfrm>
                <a:off x="1248" y="2827"/>
                <a:ext cx="173" cy="159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38" name="Rectangle 16"/>
              <p:cNvSpPr>
                <a:spLocks noChangeArrowheads="1"/>
              </p:cNvSpPr>
              <p:nvPr/>
            </p:nvSpPr>
            <p:spPr bwMode="auto">
              <a:xfrm>
                <a:off x="1478" y="2508"/>
                <a:ext cx="173" cy="16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39" name="Rectangle 17"/>
              <p:cNvSpPr>
                <a:spLocks noChangeArrowheads="1"/>
              </p:cNvSpPr>
              <p:nvPr/>
            </p:nvSpPr>
            <p:spPr bwMode="auto">
              <a:xfrm>
                <a:off x="1939" y="2795"/>
                <a:ext cx="173" cy="16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40" name="Rectangle 18"/>
              <p:cNvSpPr>
                <a:spLocks noChangeArrowheads="1"/>
              </p:cNvSpPr>
              <p:nvPr/>
            </p:nvSpPr>
            <p:spPr bwMode="auto">
              <a:xfrm>
                <a:off x="1853" y="2253"/>
                <a:ext cx="173" cy="16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198" name="Text Box 19"/>
            <p:cNvSpPr txBox="1">
              <a:spLocks noChangeArrowheads="1"/>
            </p:cNvSpPr>
            <p:nvPr/>
          </p:nvSpPr>
          <p:spPr bwMode="auto">
            <a:xfrm>
              <a:off x="528" y="3360"/>
              <a:ext cx="183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Traditional Classroom</a:t>
              </a:r>
            </a:p>
          </p:txBody>
        </p:sp>
        <p:sp>
          <p:nvSpPr>
            <p:cNvPr id="8199" name="Line 20"/>
            <p:cNvSpPr>
              <a:spLocks noChangeShapeType="1"/>
            </p:cNvSpPr>
            <p:nvPr/>
          </p:nvSpPr>
          <p:spPr bwMode="auto">
            <a:xfrm>
              <a:off x="3648" y="1344"/>
              <a:ext cx="967" cy="693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0" name="Line 21"/>
            <p:cNvSpPr>
              <a:spLocks noChangeShapeType="1"/>
            </p:cNvSpPr>
            <p:nvPr/>
          </p:nvSpPr>
          <p:spPr bwMode="auto">
            <a:xfrm>
              <a:off x="4615" y="2076"/>
              <a:ext cx="809" cy="804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1" name="Line 22"/>
            <p:cNvSpPr>
              <a:spLocks noChangeShapeType="1"/>
            </p:cNvSpPr>
            <p:nvPr/>
          </p:nvSpPr>
          <p:spPr bwMode="auto">
            <a:xfrm flipH="1">
              <a:off x="4560" y="2928"/>
              <a:ext cx="816" cy="732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2" name="Line 23"/>
            <p:cNvSpPr>
              <a:spLocks noChangeShapeType="1"/>
            </p:cNvSpPr>
            <p:nvPr/>
          </p:nvSpPr>
          <p:spPr bwMode="auto">
            <a:xfrm flipH="1" flipV="1">
              <a:off x="3823" y="2965"/>
              <a:ext cx="737" cy="63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3" name="Line 24"/>
            <p:cNvSpPr>
              <a:spLocks noChangeShapeType="1"/>
            </p:cNvSpPr>
            <p:nvPr/>
          </p:nvSpPr>
          <p:spPr bwMode="auto">
            <a:xfrm flipH="1" flipV="1">
              <a:off x="3521" y="2463"/>
              <a:ext cx="302" cy="541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4" name="Line 25"/>
            <p:cNvSpPr>
              <a:spLocks noChangeShapeType="1"/>
            </p:cNvSpPr>
            <p:nvPr/>
          </p:nvSpPr>
          <p:spPr bwMode="auto">
            <a:xfrm flipV="1">
              <a:off x="3521" y="1344"/>
              <a:ext cx="127" cy="1119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5" name="Line 26"/>
            <p:cNvSpPr>
              <a:spLocks noChangeShapeType="1"/>
            </p:cNvSpPr>
            <p:nvPr/>
          </p:nvSpPr>
          <p:spPr bwMode="auto">
            <a:xfrm>
              <a:off x="3648" y="1344"/>
              <a:ext cx="514" cy="1041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6" name="Line 27"/>
            <p:cNvSpPr>
              <a:spLocks noChangeShapeType="1"/>
            </p:cNvSpPr>
            <p:nvPr/>
          </p:nvSpPr>
          <p:spPr bwMode="auto">
            <a:xfrm flipH="1">
              <a:off x="4162" y="2076"/>
              <a:ext cx="453" cy="309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7" name="Line 28"/>
            <p:cNvSpPr>
              <a:spLocks noChangeShapeType="1"/>
            </p:cNvSpPr>
            <p:nvPr/>
          </p:nvSpPr>
          <p:spPr bwMode="auto">
            <a:xfrm flipH="1" flipV="1">
              <a:off x="4200" y="2424"/>
              <a:ext cx="1224" cy="456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8" name="Line 29"/>
            <p:cNvSpPr>
              <a:spLocks noChangeShapeType="1"/>
            </p:cNvSpPr>
            <p:nvPr/>
          </p:nvSpPr>
          <p:spPr bwMode="auto">
            <a:xfrm>
              <a:off x="4200" y="2424"/>
              <a:ext cx="408" cy="1176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09" name="Line 30"/>
            <p:cNvSpPr>
              <a:spLocks noChangeShapeType="1"/>
            </p:cNvSpPr>
            <p:nvPr/>
          </p:nvSpPr>
          <p:spPr bwMode="auto">
            <a:xfrm flipH="1">
              <a:off x="3823" y="2424"/>
              <a:ext cx="339" cy="541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0" name="Line 31"/>
            <p:cNvSpPr>
              <a:spLocks noChangeShapeType="1"/>
            </p:cNvSpPr>
            <p:nvPr/>
          </p:nvSpPr>
          <p:spPr bwMode="auto">
            <a:xfrm flipH="1">
              <a:off x="3521" y="2424"/>
              <a:ext cx="641" cy="39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1" name="Line 32"/>
            <p:cNvSpPr>
              <a:spLocks noChangeShapeType="1"/>
            </p:cNvSpPr>
            <p:nvPr/>
          </p:nvSpPr>
          <p:spPr bwMode="auto">
            <a:xfrm>
              <a:off x="3648" y="1296"/>
              <a:ext cx="175" cy="1631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2" name="Line 33"/>
            <p:cNvSpPr>
              <a:spLocks noChangeShapeType="1"/>
            </p:cNvSpPr>
            <p:nvPr/>
          </p:nvSpPr>
          <p:spPr bwMode="auto">
            <a:xfrm>
              <a:off x="3648" y="1344"/>
              <a:ext cx="960" cy="2304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3" name="Line 34"/>
            <p:cNvSpPr>
              <a:spLocks noChangeShapeType="1"/>
            </p:cNvSpPr>
            <p:nvPr/>
          </p:nvSpPr>
          <p:spPr bwMode="auto">
            <a:xfrm>
              <a:off x="3648" y="1344"/>
              <a:ext cx="1776" cy="1536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4" name="Line 35"/>
            <p:cNvSpPr>
              <a:spLocks noChangeShapeType="1"/>
            </p:cNvSpPr>
            <p:nvPr/>
          </p:nvSpPr>
          <p:spPr bwMode="auto">
            <a:xfrm flipH="1">
              <a:off x="3521" y="2037"/>
              <a:ext cx="1094" cy="426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5" name="Line 36"/>
            <p:cNvSpPr>
              <a:spLocks noChangeShapeType="1"/>
            </p:cNvSpPr>
            <p:nvPr/>
          </p:nvSpPr>
          <p:spPr bwMode="auto">
            <a:xfrm flipH="1">
              <a:off x="3823" y="2037"/>
              <a:ext cx="792" cy="928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6" name="Line 37"/>
            <p:cNvSpPr>
              <a:spLocks noChangeShapeType="1"/>
            </p:cNvSpPr>
            <p:nvPr/>
          </p:nvSpPr>
          <p:spPr bwMode="auto">
            <a:xfrm flipH="1">
              <a:off x="4608" y="2037"/>
              <a:ext cx="7" cy="1563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7" name="Line 38"/>
            <p:cNvSpPr>
              <a:spLocks noChangeShapeType="1"/>
            </p:cNvSpPr>
            <p:nvPr/>
          </p:nvSpPr>
          <p:spPr bwMode="auto">
            <a:xfrm flipH="1" flipV="1">
              <a:off x="3521" y="2463"/>
              <a:ext cx="1855" cy="417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8" name="Line 39"/>
            <p:cNvSpPr>
              <a:spLocks noChangeShapeType="1"/>
            </p:cNvSpPr>
            <p:nvPr/>
          </p:nvSpPr>
          <p:spPr bwMode="auto">
            <a:xfrm flipH="1">
              <a:off x="3823" y="2880"/>
              <a:ext cx="1553" cy="8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19" name="Oval 40"/>
            <p:cNvSpPr>
              <a:spLocks noChangeArrowheads="1"/>
            </p:cNvSpPr>
            <p:nvPr/>
          </p:nvSpPr>
          <p:spPr bwMode="auto">
            <a:xfrm>
              <a:off x="3984" y="2208"/>
              <a:ext cx="377" cy="38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solidFill>
                  <a:srgbClr val="FF3300"/>
                </a:solidFill>
              </a:endParaRPr>
            </a:p>
          </p:txBody>
        </p:sp>
        <p:sp>
          <p:nvSpPr>
            <p:cNvPr id="8220" name="Rectangle 41"/>
            <p:cNvSpPr>
              <a:spLocks noChangeArrowheads="1"/>
            </p:cNvSpPr>
            <p:nvPr/>
          </p:nvSpPr>
          <p:spPr bwMode="auto">
            <a:xfrm>
              <a:off x="5328" y="2784"/>
              <a:ext cx="226" cy="19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1" name="AutoShape 42"/>
            <p:cNvSpPr>
              <a:spLocks noChangeArrowheads="1"/>
            </p:cNvSpPr>
            <p:nvPr/>
          </p:nvSpPr>
          <p:spPr bwMode="auto">
            <a:xfrm>
              <a:off x="4502" y="1921"/>
              <a:ext cx="226" cy="232"/>
            </a:xfrm>
            <a:prstGeom prst="parallelogram">
              <a:avLst>
                <a:gd name="adj" fmla="val 25000"/>
              </a:avLst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2" name="AutoShape 43"/>
            <p:cNvSpPr>
              <a:spLocks noChangeArrowheads="1"/>
            </p:cNvSpPr>
            <p:nvPr/>
          </p:nvSpPr>
          <p:spPr bwMode="auto">
            <a:xfrm>
              <a:off x="4464" y="3504"/>
              <a:ext cx="264" cy="232"/>
            </a:xfrm>
            <a:custGeom>
              <a:avLst/>
              <a:gdLst>
                <a:gd name="T0" fmla="*/ 3 w 21600"/>
                <a:gd name="T1" fmla="*/ 1 h 21600"/>
                <a:gd name="T2" fmla="*/ 2 w 21600"/>
                <a:gd name="T3" fmla="*/ 2 h 21600"/>
                <a:gd name="T4" fmla="*/ 0 w 21600"/>
                <a:gd name="T5" fmla="*/ 1 h 21600"/>
                <a:gd name="T6" fmla="*/ 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469 h 21600"/>
                <a:gd name="T14" fmla="*/ 17100 w 21600"/>
                <a:gd name="T15" fmla="*/ 171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3" name="AutoShape 44"/>
            <p:cNvSpPr>
              <a:spLocks noChangeArrowheads="1"/>
            </p:cNvSpPr>
            <p:nvPr/>
          </p:nvSpPr>
          <p:spPr bwMode="auto">
            <a:xfrm>
              <a:off x="3504" y="1200"/>
              <a:ext cx="264" cy="271"/>
            </a:xfrm>
            <a:prstGeom prst="plus">
              <a:avLst>
                <a:gd name="adj" fmla="val 25000"/>
              </a:avLst>
            </a:prstGeom>
            <a:solidFill>
              <a:srgbClr val="FF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4" name="AutoShape 45"/>
            <p:cNvSpPr>
              <a:spLocks noChangeArrowheads="1"/>
            </p:cNvSpPr>
            <p:nvPr/>
          </p:nvSpPr>
          <p:spPr bwMode="auto">
            <a:xfrm>
              <a:off x="3408" y="2308"/>
              <a:ext cx="226" cy="232"/>
            </a:xfrm>
            <a:prstGeom prst="triangle">
              <a:avLst>
                <a:gd name="adj" fmla="val 50000"/>
              </a:avLst>
            </a:prstGeom>
            <a:solidFill>
              <a:srgbClr val="00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5" name="AutoShape 46"/>
            <p:cNvSpPr>
              <a:spLocks noChangeArrowheads="1"/>
            </p:cNvSpPr>
            <p:nvPr/>
          </p:nvSpPr>
          <p:spPr bwMode="auto">
            <a:xfrm>
              <a:off x="3710" y="2849"/>
              <a:ext cx="226" cy="232"/>
            </a:xfrm>
            <a:prstGeom prst="pentagon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6" name="Rectangle 47"/>
            <p:cNvSpPr>
              <a:spLocks noChangeArrowheads="1"/>
            </p:cNvSpPr>
            <p:nvPr/>
          </p:nvSpPr>
          <p:spPr bwMode="auto">
            <a:xfrm>
              <a:off x="3360" y="1632"/>
              <a:ext cx="1728" cy="1632"/>
            </a:xfrm>
            <a:prstGeom prst="rect">
              <a:avLst/>
            </a:prstGeom>
            <a:noFill/>
            <a:ln w="76200">
              <a:solidFill>
                <a:schemeClr val="tx1"/>
              </a:solidFill>
              <a:prstDash val="lgDash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7" name="Text Box 48"/>
            <p:cNvSpPr txBox="1">
              <a:spLocks noChangeArrowheads="1"/>
            </p:cNvSpPr>
            <p:nvPr/>
          </p:nvSpPr>
          <p:spPr bwMode="auto">
            <a:xfrm>
              <a:off x="3120" y="3408"/>
              <a:ext cx="1555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Community</a:t>
              </a:r>
            </a:p>
            <a:p>
              <a:r>
                <a:rPr lang="en-US"/>
                <a:t>Inside and Outside</a:t>
              </a:r>
            </a:p>
            <a:p>
              <a:r>
                <a:rPr lang="en-US"/>
                <a:t>The Classroom</a:t>
              </a:r>
            </a:p>
          </p:txBody>
        </p:sp>
      </p:grpSp>
      <p:pic>
        <p:nvPicPr>
          <p:cNvPr id="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760" y="1739899"/>
            <a:ext cx="3398175" cy="3473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5982" y="5491307"/>
            <a:ext cx="2830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Lectures on streaming video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1043347" y="6089239"/>
            <a:ext cx="740561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Information is more valuable when it is accessible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70003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713" y="1052513"/>
            <a:ext cx="7902575" cy="544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93688"/>
            <a:ext cx="77724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Video Connected Classroom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123950" y="1455738"/>
            <a:ext cx="3060700" cy="1187450"/>
          </a:xfrm>
          <a:prstGeom prst="rect">
            <a:avLst/>
          </a:prstGeom>
          <a:solidFill>
            <a:schemeClr val="bg1">
              <a:alpha val="79999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Dr David Tarboton</a:t>
            </a:r>
          </a:p>
          <a:p>
            <a:pPr algn="ctr"/>
            <a:r>
              <a:rPr lang="en-US"/>
              <a:t>Students at Utah State University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3048000" y="5524500"/>
            <a:ext cx="3019425" cy="830263"/>
          </a:xfrm>
          <a:prstGeom prst="rect">
            <a:avLst/>
          </a:prstGeom>
          <a:solidFill>
            <a:schemeClr val="bg1">
              <a:alpha val="79999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Dr David Maidment Students at UT Austin</a:t>
            </a:r>
          </a:p>
        </p:txBody>
      </p:sp>
      <p:sp>
        <p:nvSpPr>
          <p:cNvPr id="7174" name="Line 10"/>
          <p:cNvSpPr>
            <a:spLocks noChangeShapeType="1"/>
          </p:cNvSpPr>
          <p:nvPr/>
        </p:nvSpPr>
        <p:spPr bwMode="auto">
          <a:xfrm>
            <a:off x="2794000" y="3095625"/>
            <a:ext cx="1554163" cy="2174875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75" name="Line 11"/>
          <p:cNvSpPr>
            <a:spLocks noChangeShapeType="1"/>
          </p:cNvSpPr>
          <p:nvPr/>
        </p:nvSpPr>
        <p:spPr bwMode="auto">
          <a:xfrm>
            <a:off x="2874963" y="3005138"/>
            <a:ext cx="1574800" cy="295275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76" name="Line 12"/>
          <p:cNvSpPr>
            <a:spLocks noChangeShapeType="1"/>
          </p:cNvSpPr>
          <p:nvPr/>
        </p:nvSpPr>
        <p:spPr bwMode="auto">
          <a:xfrm flipH="1">
            <a:off x="4489450" y="3482975"/>
            <a:ext cx="163513" cy="1757363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77" name="Text Box 13"/>
          <p:cNvSpPr txBox="1">
            <a:spLocks noChangeArrowheads="1"/>
          </p:cNvSpPr>
          <p:nvPr/>
        </p:nvSpPr>
        <p:spPr bwMode="auto">
          <a:xfrm>
            <a:off x="4613275" y="1665288"/>
            <a:ext cx="3019425" cy="1200150"/>
          </a:xfrm>
          <a:prstGeom prst="rect">
            <a:avLst/>
          </a:prstGeom>
          <a:solidFill>
            <a:schemeClr val="bg1">
              <a:alpha val="79999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Dr Ayse Irmak Students at University of Nebraska - Lincoln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0600" y="2362200"/>
            <a:ext cx="1428750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606243"/>
            <a:ext cx="1169955" cy="1181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0090" y="5240338"/>
            <a:ext cx="1139677" cy="133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409342"/>
            <a:ext cx="1874175" cy="1915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75028" y="6387584"/>
            <a:ext cx="4648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…. GIS in Water Resources class taught each Fall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118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Education is Enhanced by Information that is:</a:t>
            </a:r>
            <a:endParaRPr lang="en-US" sz="3200" dirty="0"/>
          </a:p>
        </p:txBody>
      </p:sp>
      <p:grpSp>
        <p:nvGrpSpPr>
          <p:cNvPr id="6" name="Group 5"/>
          <p:cNvGrpSpPr/>
          <p:nvPr/>
        </p:nvGrpSpPr>
        <p:grpSpPr>
          <a:xfrm>
            <a:off x="1743261" y="1222342"/>
            <a:ext cx="3558723" cy="1487438"/>
            <a:chOff x="1524000" y="1466081"/>
            <a:chExt cx="3558723" cy="1487438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1466081"/>
              <a:ext cx="2568123" cy="1487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1524000" y="1905000"/>
              <a:ext cx="8467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Mobile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04144" y="5105400"/>
            <a:ext cx="5959823" cy="809918"/>
            <a:chOff x="2689080" y="3048000"/>
            <a:chExt cx="5959823" cy="80991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3048000"/>
              <a:ext cx="4610303" cy="80991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2689080" y="3268293"/>
              <a:ext cx="12552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Aggregated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995417" y="3075792"/>
            <a:ext cx="2876731" cy="1790590"/>
            <a:chOff x="2995417" y="3075792"/>
            <a:chExt cx="2876731" cy="1790590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5417" y="3075792"/>
              <a:ext cx="2876731" cy="14212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3916260" y="4497050"/>
              <a:ext cx="119847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Connected</a:t>
              </a:r>
              <a:endParaRPr lang="en-US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905361" y="3509819"/>
            <a:ext cx="1626431" cy="2357762"/>
            <a:chOff x="6905361" y="3509819"/>
            <a:chExt cx="1626431" cy="2357762"/>
          </a:xfrm>
        </p:grpSpPr>
        <p:sp>
          <p:nvSpPr>
            <p:cNvPr id="11" name="Rectangle 10"/>
            <p:cNvSpPr/>
            <p:nvPr/>
          </p:nvSpPr>
          <p:spPr>
            <a:xfrm>
              <a:off x="7169791" y="5498249"/>
              <a:ext cx="11274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Organized</a:t>
              </a:r>
            </a:p>
          </p:txBody>
        </p:sp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361" y="3509819"/>
              <a:ext cx="1626431" cy="1974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4" name="TextBox 23"/>
          <p:cNvSpPr txBox="1"/>
          <p:nvPr/>
        </p:nvSpPr>
        <p:spPr>
          <a:xfrm>
            <a:off x="3048000" y="6283693"/>
            <a:ext cx="5814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…. How can we achieve this in </a:t>
            </a:r>
            <a:r>
              <a:rPr lang="en-US" dirty="0" smtClean="0">
                <a:solidFill>
                  <a:schemeClr val="tx2"/>
                </a:solidFill>
              </a:rPr>
              <a:t>water resources engineering?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5819853" y="1363531"/>
            <a:ext cx="2433371" cy="1913069"/>
            <a:chOff x="5819853" y="1363531"/>
            <a:chExt cx="2433371" cy="1913069"/>
          </a:xfrm>
        </p:grpSpPr>
        <p:sp>
          <p:nvSpPr>
            <p:cNvPr id="20" name="Rectangle 19"/>
            <p:cNvSpPr/>
            <p:nvPr/>
          </p:nvSpPr>
          <p:spPr>
            <a:xfrm>
              <a:off x="5819853" y="1879384"/>
              <a:ext cx="74411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Visual</a:t>
              </a:r>
              <a:endParaRPr lang="en-US" dirty="0"/>
            </a:p>
          </p:txBody>
        </p: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399" y="1363531"/>
              <a:ext cx="1623825" cy="191306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5" name="Group 34"/>
          <p:cNvGrpSpPr/>
          <p:nvPr/>
        </p:nvGrpSpPr>
        <p:grpSpPr>
          <a:xfrm>
            <a:off x="604144" y="2883801"/>
            <a:ext cx="1732026" cy="2162442"/>
            <a:chOff x="604144" y="2883801"/>
            <a:chExt cx="1732026" cy="2162442"/>
          </a:xfrm>
        </p:grpSpPr>
        <p:pic>
          <p:nvPicPr>
            <p:cNvPr id="27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144" y="2883801"/>
              <a:ext cx="1732026" cy="17703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Rectangle 27"/>
            <p:cNvSpPr/>
            <p:nvPr/>
          </p:nvSpPr>
          <p:spPr>
            <a:xfrm>
              <a:off x="947605" y="4676911"/>
              <a:ext cx="11512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Accessible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44143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895600"/>
            <a:ext cx="26416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" y="1143000"/>
            <a:ext cx="3619500" cy="2413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Vision of BYU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4114800"/>
            <a:ext cx="298704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0800" y="2743200"/>
            <a:ext cx="2743200" cy="41148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29200" y="1143000"/>
            <a:ext cx="3581400" cy="23876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04800"/>
            <a:ext cx="8815079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667000" y="6248400"/>
            <a:ext cx="3737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hlinkClick r:id="rId3"/>
              </a:rPr>
              <a:t>http://www.emrl.byu.edu/home.htm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Global Vision of EMRL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/>
          </p:cNvSpPr>
          <p:nvPr/>
        </p:nvSpPr>
        <p:spPr>
          <a:xfrm>
            <a:off x="228600" y="6324600"/>
            <a:ext cx="7315200" cy="3429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Tiled base map synthesizing information across map scales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4" name="Group 14"/>
          <p:cNvGrpSpPr/>
          <p:nvPr/>
        </p:nvGrpSpPr>
        <p:grpSpPr>
          <a:xfrm>
            <a:off x="981442" y="1772530"/>
            <a:ext cx="5309159" cy="2096085"/>
            <a:chOff x="981442" y="1772530"/>
            <a:chExt cx="5309159" cy="2096085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81442" y="1785938"/>
              <a:ext cx="3748819" cy="2082677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5554630" y="1772530"/>
              <a:ext cx="735971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 smtClean="0">
                  <a:solidFill>
                    <a:schemeClr val="tx2"/>
                  </a:solidFill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World </a:t>
              </a:r>
              <a:endParaRPr lang="en-US" sz="2000" dirty="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7" name="Group 15"/>
          <p:cNvGrpSpPr/>
          <p:nvPr/>
        </p:nvGrpSpPr>
        <p:grpSpPr>
          <a:xfrm>
            <a:off x="1792480" y="2222693"/>
            <a:ext cx="5726791" cy="2082020"/>
            <a:chOff x="1792480" y="2222693"/>
            <a:chExt cx="5726791" cy="208202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92480" y="2222693"/>
              <a:ext cx="3713762" cy="2082020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5909856" y="2262555"/>
              <a:ext cx="1609415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 smtClean="0">
                  <a:solidFill>
                    <a:schemeClr val="tx2"/>
                  </a:solidFill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United States </a:t>
              </a:r>
              <a:endParaRPr lang="en-US" sz="2000" dirty="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10" name="Group 16"/>
          <p:cNvGrpSpPr/>
          <p:nvPr/>
        </p:nvGrpSpPr>
        <p:grpSpPr>
          <a:xfrm>
            <a:off x="2729133" y="2710378"/>
            <a:ext cx="4609275" cy="2338604"/>
            <a:chOff x="2729133" y="2710378"/>
            <a:chExt cx="4609275" cy="2338604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29133" y="2721800"/>
              <a:ext cx="3108960" cy="2327182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6597371" y="2710378"/>
              <a:ext cx="741037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 smtClean="0">
                  <a:solidFill>
                    <a:schemeClr val="tx2"/>
                  </a:solidFill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Texas </a:t>
              </a:r>
              <a:endParaRPr lang="en-US" sz="2000" dirty="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13" name="Group 17"/>
          <p:cNvGrpSpPr/>
          <p:nvPr/>
        </p:nvGrpSpPr>
        <p:grpSpPr>
          <a:xfrm>
            <a:off x="3727938" y="3172267"/>
            <a:ext cx="4063274" cy="2365055"/>
            <a:chOff x="3727938" y="3172267"/>
            <a:chExt cx="4063274" cy="2365055"/>
          </a:xfrm>
        </p:grpSpPr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27938" y="3184401"/>
              <a:ext cx="2956853" cy="2352921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7077875" y="3172267"/>
              <a:ext cx="713337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 smtClean="0">
                  <a:solidFill>
                    <a:schemeClr val="tx2"/>
                  </a:solidFill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Austin</a:t>
              </a:r>
              <a:endParaRPr lang="en-US" sz="2000" dirty="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grpSp>
        <p:nvGrpSpPr>
          <p:cNvPr id="16" name="Group 18"/>
          <p:cNvGrpSpPr/>
          <p:nvPr/>
        </p:nvGrpSpPr>
        <p:grpSpPr>
          <a:xfrm>
            <a:off x="4571999" y="3591954"/>
            <a:ext cx="3652528" cy="2611898"/>
            <a:chOff x="4571999" y="3591954"/>
            <a:chExt cx="3652528" cy="2611898"/>
          </a:xfrm>
        </p:grpSpPr>
        <p:pic>
          <p:nvPicPr>
            <p:cNvPr id="17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71999" y="3923816"/>
              <a:ext cx="3277551" cy="2280036"/>
            </a:xfrm>
            <a:prstGeom prst="rect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7540044" y="3591954"/>
              <a:ext cx="684483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000" dirty="0" smtClean="0">
                  <a:solidFill>
                    <a:schemeClr val="tx2"/>
                  </a:solidFill>
                  <a:latin typeface="Arial" charset="0"/>
                  <a:ea typeface="ＭＳ Ｐゴシック" pitchFamily="34" charset="-128"/>
                  <a:cs typeface="Arial" pitchFamily="34" charset="0"/>
                  <a:sym typeface="Arial" pitchFamily="26" charset="0"/>
                </a:rPr>
                <a:t>Home</a:t>
              </a:r>
              <a:endParaRPr lang="en-US" sz="2000" dirty="0">
                <a:solidFill>
                  <a:schemeClr val="tx2"/>
                </a:solidFill>
                <a:latin typeface="Arial" charset="0"/>
                <a:ea typeface="ＭＳ Ｐゴシック" pitchFamily="34" charset="-128"/>
                <a:cs typeface="Arial" pitchFamily="34" charset="0"/>
                <a:sym typeface="Arial" pitchFamily="26" charset="0"/>
              </a:endParaRPr>
            </a:p>
          </p:txBody>
        </p:sp>
      </p:grpSp>
      <p:sp>
        <p:nvSpPr>
          <p:cNvPr id="20" name="Title 19"/>
          <p:cNvSpPr txBox="1">
            <a:spLocks noGrp="1"/>
          </p:cNvSpPr>
          <p:nvPr>
            <p:ph type="title"/>
          </p:nvPr>
        </p:nvSpPr>
        <p:spPr>
          <a:xfrm>
            <a:off x="627651" y="553750"/>
            <a:ext cx="7888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Global Topographic </a:t>
            </a:r>
            <a:r>
              <a:rPr lang="en-US" sz="3200" dirty="0" err="1" smtClean="0"/>
              <a:t>Basemap</a:t>
            </a:r>
            <a:r>
              <a:rPr lang="en-US" sz="3200" dirty="0" smtClean="0"/>
              <a:t> in </a:t>
            </a:r>
            <a:r>
              <a:rPr lang="en-US" sz="3200" dirty="0" err="1" smtClean="0"/>
              <a:t>ArcGIS</a:t>
            </a:r>
            <a:r>
              <a:rPr lang="en-US" sz="3200" dirty="0" smtClean="0"/>
              <a:t> Online</a:t>
            </a:r>
            <a:endParaRPr lang="en-US" sz="3200" dirty="0"/>
          </a:p>
        </p:txBody>
      </p:sp>
      <p:sp>
        <p:nvSpPr>
          <p:cNvPr id="22" name="TextBox 21"/>
          <p:cNvSpPr txBox="1"/>
          <p:nvPr/>
        </p:nvSpPr>
        <p:spPr>
          <a:xfrm>
            <a:off x="1905000" y="1143000"/>
            <a:ext cx="5225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Information contributed by many cities and countries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57200" y="5715000"/>
            <a:ext cx="2464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hlinkClick r:id="rId7"/>
              </a:rPr>
              <a:t>ArcGIS</a:t>
            </a:r>
            <a:r>
              <a:rPr lang="en-US" dirty="0" smtClean="0">
                <a:hlinkClick r:id="rId7"/>
              </a:rPr>
              <a:t> Online </a:t>
            </a:r>
            <a:r>
              <a:rPr lang="en-US" dirty="0" err="1" smtClean="0">
                <a:hlinkClick r:id="rId7"/>
              </a:rPr>
              <a:t>Topo</a:t>
            </a:r>
            <a:r>
              <a:rPr lang="en-US" dirty="0" smtClean="0">
                <a:hlinkClick r:id="rId7"/>
              </a:rPr>
              <a:t> Map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Storm Runoff at My Home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What do I need to know?</a:t>
            </a:r>
          </a:p>
          <a:p>
            <a:pPr lvl="1"/>
            <a:r>
              <a:rPr lang="en-US" dirty="0" smtClean="0"/>
              <a:t>What is the </a:t>
            </a:r>
            <a:r>
              <a:rPr lang="en-US" dirty="0" smtClean="0">
                <a:solidFill>
                  <a:srgbClr val="FF0000"/>
                </a:solidFill>
              </a:rPr>
              <a:t>topography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How much  </a:t>
            </a:r>
            <a:r>
              <a:rPr lang="en-US" dirty="0" smtClean="0">
                <a:solidFill>
                  <a:srgbClr val="FF0000"/>
                </a:solidFill>
              </a:rPr>
              <a:t>drainage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area</a:t>
            </a:r>
            <a:r>
              <a:rPr lang="en-US" dirty="0" smtClean="0"/>
              <a:t> is uphill?</a:t>
            </a:r>
          </a:p>
          <a:p>
            <a:pPr lvl="1"/>
            <a:r>
              <a:rPr lang="en-US" dirty="0" smtClean="0"/>
              <a:t>How severe is the </a:t>
            </a:r>
            <a:r>
              <a:rPr lang="en-US" dirty="0" smtClean="0">
                <a:solidFill>
                  <a:srgbClr val="FF0000"/>
                </a:solidFill>
              </a:rPr>
              <a:t>rain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What kind of </a:t>
            </a:r>
            <a:r>
              <a:rPr lang="en-US" dirty="0" smtClean="0">
                <a:solidFill>
                  <a:srgbClr val="FF0000"/>
                </a:solidFill>
              </a:rPr>
              <a:t>soil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What kind of </a:t>
            </a:r>
            <a:r>
              <a:rPr lang="en-US" dirty="0" smtClean="0">
                <a:solidFill>
                  <a:srgbClr val="FF0000"/>
                </a:solidFill>
              </a:rPr>
              <a:t>land cover</a:t>
            </a:r>
            <a:r>
              <a:rPr lang="en-US" dirty="0" smtClean="0"/>
              <a:t>?</a:t>
            </a:r>
          </a:p>
          <a:p>
            <a:r>
              <a:rPr lang="en-US" dirty="0" smtClean="0"/>
              <a:t>Calculate the watershed runoff and surface flow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590800"/>
            <a:ext cx="4381499" cy="3048000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Down Arrow 7"/>
          <p:cNvSpPr/>
          <p:nvPr/>
        </p:nvSpPr>
        <p:spPr>
          <a:xfrm>
            <a:off x="7239000" y="3810000"/>
            <a:ext cx="685800" cy="1143000"/>
          </a:xfrm>
          <a:prstGeom prst="downArrow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58000" y="5105400"/>
            <a:ext cx="1433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Storm Runoff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800600" y="1828800"/>
            <a:ext cx="3817007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Data, Map and Modeling </a:t>
            </a:r>
            <a:r>
              <a:rPr lang="en-US" dirty="0" smtClean="0">
                <a:solidFill>
                  <a:srgbClr val="FF0000"/>
                </a:solidFill>
              </a:rPr>
              <a:t>Web Services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066800" y="6096000"/>
            <a:ext cx="4309999" cy="533400"/>
            <a:chOff x="1066800" y="6096000"/>
            <a:chExt cx="4309999" cy="5334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66800" y="6096000"/>
              <a:ext cx="3200400" cy="533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4267200" y="6096000"/>
              <a:ext cx="1109599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    Plus</a:t>
              </a:r>
              <a:endParaRPr lang="en-US" sz="2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Digital </a:t>
            </a:r>
            <a:r>
              <a:rPr lang="en-US" dirty="0" err="1" smtClean="0"/>
              <a:t>Orthophoto</a:t>
            </a:r>
            <a:r>
              <a:rPr lang="en-US" dirty="0" smtClean="0"/>
              <a:t> Image Services</a:t>
            </a:r>
            <a:br>
              <a:rPr lang="en-US" dirty="0" smtClean="0"/>
            </a:br>
            <a:r>
              <a:rPr lang="en-US" dirty="0" smtClean="0"/>
              <a:t>(basis of Google Earth)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 continuous photograph that has been rectified so that at every point you are </a:t>
            </a:r>
            <a:r>
              <a:rPr lang="en-US" dirty="0" smtClean="0">
                <a:solidFill>
                  <a:srgbClr val="FF0000"/>
                </a:solidFill>
              </a:rPr>
              <a:t>looking straight down </a:t>
            </a:r>
            <a:r>
              <a:rPr lang="en-US" dirty="0" smtClean="0"/>
              <a:t>vertically</a:t>
            </a:r>
          </a:p>
          <a:p>
            <a:r>
              <a:rPr lang="en-US" dirty="0" smtClean="0"/>
              <a:t>Standard for describing </a:t>
            </a:r>
            <a:r>
              <a:rPr lang="en-US" dirty="0" smtClean="0">
                <a:solidFill>
                  <a:srgbClr val="FF0000"/>
                </a:solidFill>
              </a:rPr>
              <a:t>land cover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95800" y="2667000"/>
            <a:ext cx="4495800" cy="304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2600" y="6019800"/>
            <a:ext cx="5754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These give quite precise (x, y) coordinates for infrastructure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Topographic Map and Data Service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52600" y="6019800"/>
            <a:ext cx="6419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Adds elevation-values to give (x, y, z) coordinates for infrastructure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447800"/>
            <a:ext cx="3900488" cy="4401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own Arrow 6"/>
          <p:cNvSpPr/>
          <p:nvPr/>
        </p:nvSpPr>
        <p:spPr>
          <a:xfrm>
            <a:off x="4800600" y="4495800"/>
            <a:ext cx="228600" cy="1066800"/>
          </a:xfrm>
          <a:prstGeom prst="downArrow">
            <a:avLst/>
          </a:prstGeom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181600" y="44958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Calculate magnitude and direction of land surface slope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Soil Map and Data Service</a:t>
            </a:r>
            <a:endParaRPr lang="en-U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295400"/>
            <a:ext cx="6334125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00400" y="6248400"/>
            <a:ext cx="234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hlinkClick r:id="rId3"/>
              </a:rPr>
              <a:t>ArcGIS</a:t>
            </a:r>
            <a:r>
              <a:rPr lang="en-US" dirty="0" smtClean="0">
                <a:hlinkClick r:id="rId3"/>
              </a:rPr>
              <a:t> Online Soil Map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1981200"/>
            <a:ext cx="485775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Democratic Revolution in Egypt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3568"/>
            <a:ext cx="7715656" cy="4590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98285" y="6248400"/>
            <a:ext cx="3920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…. empowered by internet technologies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533400" y="3429000"/>
            <a:ext cx="8010525" cy="2647950"/>
            <a:chOff x="533400" y="3429000"/>
            <a:chExt cx="8010525" cy="2647950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3429000"/>
              <a:ext cx="4276725" cy="2647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841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3400" y="5029200"/>
              <a:ext cx="4419600" cy="981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xmlns="" val="94997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84503-F64C-4115-AE21-AF5CDD25242A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28600"/>
            <a:ext cx="8062310" cy="26670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48000" y="838200"/>
            <a:ext cx="5292154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Geospatial Water Web Services from EPA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174635"/>
            <a:ext cx="3294790" cy="3209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799" y="4191000"/>
            <a:ext cx="2285999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Automated watershed delineation anywhere in the continental 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5993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slavis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066800"/>
            <a:ext cx="6781800" cy="511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 descr="srt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228600"/>
            <a:ext cx="5934075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524000" y="6172200"/>
            <a:ext cx="6210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chemeClr val="accent2"/>
                </a:solidFill>
              </a:rPr>
              <a:t>http://srtm.usgs.gov/srtmimagegallery/index.html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355725" y="1717675"/>
            <a:ext cx="3286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chemeClr val="bg1"/>
                </a:solidFill>
              </a:rPr>
              <a:t>Santa Barbara, California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Global watersheds and stream networks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20" y="1752600"/>
            <a:ext cx="899648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199" y="1524000"/>
            <a:ext cx="4969833" cy="502920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GIS</a:t>
            </a:r>
            <a:endParaRPr lang="en-US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" y="1447800"/>
            <a:ext cx="9115425" cy="44100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971800" y="6096000"/>
            <a:ext cx="5734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…. is making map information globally and freely accessible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600200"/>
            <a:ext cx="7877175" cy="457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98500" y="31750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 dirty="0" smtClean="0"/>
              <a:t>Consortium of Universities for the Advancement of Hydrologic Science, Inc</a:t>
            </a:r>
            <a:endParaRPr lang="en-US" sz="3200" dirty="0" smtClean="0"/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2819400" y="5943600"/>
            <a:ext cx="32476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125 </a:t>
            </a:r>
            <a:r>
              <a:rPr lang="en-US" dirty="0">
                <a:latin typeface="Calibri" pitchFamily="34" charset="0"/>
              </a:rPr>
              <a:t>Universities </a:t>
            </a:r>
            <a:r>
              <a:rPr lang="en-US" dirty="0" smtClean="0">
                <a:latin typeface="Calibri" pitchFamily="34" charset="0"/>
              </a:rPr>
              <a:t>are members ….</a:t>
            </a:r>
          </a:p>
          <a:p>
            <a:r>
              <a:rPr lang="en-US" dirty="0" smtClean="0">
                <a:latin typeface="Calibri" pitchFamily="34" charset="0"/>
              </a:rPr>
              <a:t>	</a:t>
            </a:r>
            <a:r>
              <a:rPr lang="en-US" dirty="0" smtClean="0">
                <a:latin typeface="Calibri" pitchFamily="34" charset="0"/>
              </a:rPr>
              <a:t>…. supported by NSF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 bwMode="auto">
          <a:xfrm rot="10800000" flipV="1">
            <a:off x="2895600" y="4267200"/>
            <a:ext cx="762000" cy="533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CUAHSI Hydrologic Information System</a:t>
            </a:r>
            <a:endParaRPr lang="en-US" sz="3600" dirty="0"/>
          </a:p>
        </p:txBody>
      </p:sp>
      <p:grpSp>
        <p:nvGrpSpPr>
          <p:cNvPr id="3" name="Group 25"/>
          <p:cNvGrpSpPr/>
          <p:nvPr/>
        </p:nvGrpSpPr>
        <p:grpSpPr>
          <a:xfrm>
            <a:off x="6019800" y="1752600"/>
            <a:ext cx="1628775" cy="1945923"/>
            <a:chOff x="1524000" y="3581399"/>
            <a:chExt cx="1628775" cy="1945923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24000" y="4267200"/>
              <a:ext cx="1628775" cy="1260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21"/>
            <p:cNvSpPr txBox="1">
              <a:spLocks noChangeArrowheads="1"/>
            </p:cNvSpPr>
            <p:nvPr/>
          </p:nvSpPr>
          <p:spPr bwMode="auto">
            <a:xfrm>
              <a:off x="1524000" y="3581399"/>
              <a:ext cx="152399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solidFill>
                    <a:prstClr val="black"/>
                  </a:solidFill>
                </a:rPr>
                <a:t>Weather and Climate</a:t>
              </a:r>
            </a:p>
          </p:txBody>
        </p:sp>
      </p:grpSp>
      <p:grpSp>
        <p:nvGrpSpPr>
          <p:cNvPr id="4" name="Group 23"/>
          <p:cNvGrpSpPr/>
          <p:nvPr/>
        </p:nvGrpSpPr>
        <p:grpSpPr>
          <a:xfrm>
            <a:off x="6096000" y="4267200"/>
            <a:ext cx="2895599" cy="1390650"/>
            <a:chOff x="4876800" y="2133599"/>
            <a:chExt cx="2895599" cy="1390650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76800" y="2133599"/>
              <a:ext cx="1514569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23"/>
            <p:cNvSpPr txBox="1">
              <a:spLocks noChangeArrowheads="1"/>
            </p:cNvSpPr>
            <p:nvPr/>
          </p:nvSpPr>
          <p:spPr bwMode="auto">
            <a:xfrm>
              <a:off x="6248400" y="2514599"/>
              <a:ext cx="152399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solidFill>
                    <a:prstClr val="black"/>
                  </a:solidFill>
                </a:rPr>
                <a:t>Remote Sensing</a:t>
              </a:r>
            </a:p>
          </p:txBody>
        </p:sp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685800" y="2362200"/>
            <a:ext cx="1857375" cy="1383147"/>
            <a:chOff x="838200" y="4648201"/>
            <a:chExt cx="2543175" cy="1840347"/>
          </a:xfrm>
        </p:grpSpPr>
        <p:grpSp>
          <p:nvGrpSpPr>
            <p:cNvPr id="19" name="Group 16"/>
            <p:cNvGrpSpPr>
              <a:grpSpLocks/>
            </p:cNvGrpSpPr>
            <p:nvPr/>
          </p:nvGrpSpPr>
          <p:grpSpPr bwMode="auto">
            <a:xfrm>
              <a:off x="838200" y="4800600"/>
              <a:ext cx="2543175" cy="1687948"/>
              <a:chOff x="838200" y="4800600"/>
              <a:chExt cx="2543175" cy="1687948"/>
            </a:xfrm>
          </p:grpSpPr>
          <p:pic>
            <p:nvPicPr>
              <p:cNvPr id="21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838200" y="4800600"/>
                <a:ext cx="2543175" cy="16879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" name="Rectangle 21"/>
              <p:cNvSpPr/>
              <p:nvPr/>
            </p:nvSpPr>
            <p:spPr>
              <a:xfrm>
                <a:off x="838200" y="6095091"/>
                <a:ext cx="380390" cy="38231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0" name="Rectangle 17"/>
            <p:cNvSpPr/>
            <p:nvPr/>
          </p:nvSpPr>
          <p:spPr>
            <a:xfrm>
              <a:off x="1677230" y="4648201"/>
              <a:ext cx="1065090" cy="2281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0" name="TextBox 20"/>
          <p:cNvSpPr txBox="1">
            <a:spLocks noChangeArrowheads="1"/>
          </p:cNvSpPr>
          <p:nvPr/>
        </p:nvSpPr>
        <p:spPr bwMode="auto">
          <a:xfrm>
            <a:off x="1143000" y="2057400"/>
            <a:ext cx="11208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Modeling</a:t>
            </a: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4876800" y="4343400"/>
            <a:ext cx="838200" cy="6858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7"/>
          <p:cNvGrpSpPr/>
          <p:nvPr/>
        </p:nvGrpSpPr>
        <p:grpSpPr>
          <a:xfrm>
            <a:off x="3048000" y="1447800"/>
            <a:ext cx="2128076" cy="1420402"/>
            <a:chOff x="3213100" y="1600200"/>
            <a:chExt cx="2128076" cy="1420402"/>
          </a:xfrm>
        </p:grpSpPr>
        <p:pic>
          <p:nvPicPr>
            <p:cNvPr id="6" name="Picture 19" descr="Chart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13100" y="1979554"/>
              <a:ext cx="2128076" cy="1041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22"/>
            <p:cNvSpPr txBox="1">
              <a:spLocks noChangeArrowheads="1"/>
            </p:cNvSpPr>
            <p:nvPr/>
          </p:nvSpPr>
          <p:spPr bwMode="auto">
            <a:xfrm>
              <a:off x="3594100" y="1600200"/>
              <a:ext cx="152399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Observations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17" name="Straight Connector 16"/>
          <p:cNvCxnSpPr/>
          <p:nvPr/>
        </p:nvCxnSpPr>
        <p:spPr bwMode="auto">
          <a:xfrm>
            <a:off x="2438400" y="3352800"/>
            <a:ext cx="762000" cy="457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4343400"/>
            <a:ext cx="2529682" cy="1397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24"/>
          <p:cNvSpPr txBox="1">
            <a:spLocks noChangeArrowheads="1"/>
          </p:cNvSpPr>
          <p:nvPr/>
        </p:nvSpPr>
        <p:spPr bwMode="auto">
          <a:xfrm>
            <a:off x="1295400" y="4038600"/>
            <a:ext cx="4940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GIS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 flipV="1">
            <a:off x="4876800" y="3352800"/>
            <a:ext cx="914400" cy="457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6600" y="3124200"/>
            <a:ext cx="173355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7" name="Straight Connector 36"/>
          <p:cNvCxnSpPr/>
          <p:nvPr/>
        </p:nvCxnSpPr>
        <p:spPr bwMode="auto">
          <a:xfrm rot="5400000">
            <a:off x="4000500" y="3009900"/>
            <a:ext cx="228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15EE-1347-4E13-A70E-917AFD644764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770214" y="6096000"/>
            <a:ext cx="57052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Access and Integrate water data across water disciplines ….</a:t>
            </a:r>
          </a:p>
          <a:p>
            <a:r>
              <a:rPr lang="en-US" dirty="0">
                <a:solidFill>
                  <a:schemeClr val="tx2"/>
                </a:solidFill>
              </a:rPr>
              <a:t>		</a:t>
            </a:r>
            <a:r>
              <a:rPr lang="en-US" dirty="0" smtClean="0">
                <a:solidFill>
                  <a:schemeClr val="tx2"/>
                </a:solidFill>
              </a:rPr>
              <a:t>…. and data types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895600" y="1295400"/>
            <a:ext cx="2514600" cy="4572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4631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Point Water Observations Time Series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2362200"/>
            <a:ext cx="441960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5" descr="stream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438400"/>
            <a:ext cx="2290763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Box 4"/>
          <p:cNvSpPr txBox="1">
            <a:spLocks noChangeArrowheads="1"/>
          </p:cNvSpPr>
          <p:nvPr/>
        </p:nvSpPr>
        <p:spPr bwMode="auto">
          <a:xfrm>
            <a:off x="685800" y="5448300"/>
            <a:ext cx="32416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A </a:t>
            </a:r>
            <a:r>
              <a:rPr lang="en-US">
                <a:solidFill>
                  <a:srgbClr val="FF0000"/>
                </a:solidFill>
                <a:latin typeface="Calibri" pitchFamily="34" charset="0"/>
              </a:rPr>
              <a:t>point</a:t>
            </a:r>
            <a:r>
              <a:rPr lang="en-US">
                <a:latin typeface="Calibri" pitchFamily="34" charset="0"/>
              </a:rPr>
              <a:t> location in </a:t>
            </a:r>
            <a:r>
              <a:rPr lang="en-US">
                <a:solidFill>
                  <a:srgbClr val="FF0000"/>
                </a:solidFill>
                <a:latin typeface="Calibri" pitchFamily="34" charset="0"/>
              </a:rPr>
              <a:t>space</a:t>
            </a:r>
          </a:p>
        </p:txBody>
      </p:sp>
      <p:sp>
        <p:nvSpPr>
          <p:cNvPr id="20486" name="TextBox 5"/>
          <p:cNvSpPr txBox="1">
            <a:spLocks noChangeArrowheads="1"/>
          </p:cNvSpPr>
          <p:nvPr/>
        </p:nvSpPr>
        <p:spPr bwMode="auto">
          <a:xfrm>
            <a:off x="4800600" y="5448300"/>
            <a:ext cx="32829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A </a:t>
            </a:r>
            <a:r>
              <a:rPr lang="en-US">
                <a:solidFill>
                  <a:srgbClr val="FF0000"/>
                </a:solidFill>
                <a:latin typeface="Calibri" pitchFamily="34" charset="0"/>
              </a:rPr>
              <a:t>series</a:t>
            </a:r>
            <a:r>
              <a:rPr lang="en-US">
                <a:latin typeface="Calibri" pitchFamily="34" charset="0"/>
              </a:rPr>
              <a:t> of values in </a:t>
            </a:r>
            <a:r>
              <a:rPr lang="en-US">
                <a:solidFill>
                  <a:srgbClr val="FF0000"/>
                </a:solidFill>
                <a:latin typeface="Calibri" pitchFamily="34" charset="0"/>
              </a:rPr>
              <a:t>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266700" y="1042988"/>
            <a:ext cx="8326329" cy="3651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 smtClean="0"/>
              <a:t>Three Basic Internet Components: Catalog, Server, User Linked by HTML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400" dirty="0" smtClean="0">
              <a:solidFill>
                <a:schemeClr val="accent2"/>
              </a:solidFill>
            </a:endParaRPr>
          </a:p>
        </p:txBody>
      </p:sp>
      <p:pic>
        <p:nvPicPr>
          <p:cNvPr id="39939" name="Picture 15" descr="Figure6-1_noText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2030" y="2425700"/>
            <a:ext cx="6614588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4271586" y="2011363"/>
            <a:ext cx="1062791" cy="36933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pitchFamily="-112" charset="-128"/>
              </a:rPr>
              <a:t>Catalog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06460" y="4668838"/>
            <a:ext cx="650819" cy="36933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pitchFamily="-112" charset="-128"/>
              </a:rPr>
              <a:t>User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60901" y="4668838"/>
            <a:ext cx="907300" cy="36933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pitchFamily="-112" charset="-128"/>
              </a:rPr>
              <a:t>Server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83797" y="4233863"/>
            <a:ext cx="838371" cy="36933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pitchFamily="-112" charset="-128"/>
              </a:rPr>
              <a:t>HTML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 pitchFamily="-106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CUAHSI HIS Components Linked by </a:t>
            </a:r>
            <a:r>
              <a:rPr lang="en-US" dirty="0" err="1" smtClean="0"/>
              <a:t>WaterML</a:t>
            </a:r>
            <a:endParaRPr lang="en-US" dirty="0"/>
          </a:p>
        </p:txBody>
      </p:sp>
      <p:pic>
        <p:nvPicPr>
          <p:cNvPr id="3" name="Picture 17" descr="Figure6-2_noText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9262" y="2603500"/>
            <a:ext cx="6614263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945822" y="2158137"/>
            <a:ext cx="1118303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pitchFamily="-112" charset="-128"/>
              </a:rPr>
              <a:t>Catalog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96989" y="4825137"/>
            <a:ext cx="678549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pitchFamily="-112" charset="-128"/>
              </a:rPr>
              <a:t>User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08599" y="4799737"/>
            <a:ext cx="950440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pitchFamily="-112" charset="-128"/>
              </a:rPr>
              <a:t>Server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06520" y="4424363"/>
            <a:ext cx="1237326" cy="369332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Arial" pitchFamily="-106" charset="0"/>
                <a:ea typeface="ＭＳ Ｐゴシック" pitchFamily="-112" charset="-128"/>
                <a:cs typeface="ＭＳ Ｐゴシック" pitchFamily="-112" charset="-128"/>
              </a:rPr>
              <a:t>WaterML</a:t>
            </a: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Arial" pitchFamily="-106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WaterML as a Web Language</a:t>
            </a:r>
          </a:p>
        </p:txBody>
      </p:sp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2286000"/>
            <a:ext cx="943927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514600"/>
            <a:ext cx="441960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5638800" y="1447800"/>
            <a:ext cx="2667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Discharge of the San Marcos River at Luling, TX June 28 - July 18, 2002</a:t>
            </a:r>
          </a:p>
        </p:txBody>
      </p:sp>
      <p:sp>
        <p:nvSpPr>
          <p:cNvPr id="14342" name="TextBox 6"/>
          <p:cNvSpPr txBox="1">
            <a:spLocks noChangeArrowheads="1"/>
          </p:cNvSpPr>
          <p:nvPr/>
        </p:nvSpPr>
        <p:spPr bwMode="auto">
          <a:xfrm>
            <a:off x="381000" y="1600200"/>
            <a:ext cx="43421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USGS </a:t>
            </a:r>
            <a:r>
              <a:rPr lang="en-US" dirty="0" err="1" smtClean="0">
                <a:latin typeface="Calibri" pitchFamily="34" charset="0"/>
              </a:rPr>
              <a:t>Streamflow</a:t>
            </a:r>
            <a:r>
              <a:rPr lang="en-US" dirty="0" smtClean="0">
                <a:latin typeface="Calibri" pitchFamily="34" charset="0"/>
              </a:rPr>
              <a:t> </a:t>
            </a:r>
            <a:r>
              <a:rPr lang="en-US" dirty="0">
                <a:latin typeface="Calibri" pitchFamily="34" charset="0"/>
              </a:rPr>
              <a:t>data in </a:t>
            </a:r>
            <a:r>
              <a:rPr lang="en-US" dirty="0" err="1">
                <a:latin typeface="Calibri" pitchFamily="34" charset="0"/>
              </a:rPr>
              <a:t>WaterML</a:t>
            </a:r>
            <a:r>
              <a:rPr lang="en-US" dirty="0">
                <a:latin typeface="Calibri" pitchFamily="34" charset="0"/>
              </a:rPr>
              <a:t> language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15EE-1347-4E13-A70E-917AFD644764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176983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Wael</a:t>
            </a:r>
            <a:r>
              <a:rPr lang="en-US" dirty="0" smtClean="0"/>
              <a:t> </a:t>
            </a:r>
            <a:r>
              <a:rPr lang="en-US" dirty="0" err="1" smtClean="0"/>
              <a:t>Ghonim</a:t>
            </a:r>
            <a:r>
              <a:rPr lang="en-US" dirty="0" smtClean="0"/>
              <a:t>: Sparked the Revolution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4673" y="1219200"/>
            <a:ext cx="6147389" cy="4484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14400" y="5867400"/>
            <a:ext cx="7726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“If </a:t>
            </a:r>
            <a:r>
              <a:rPr lang="en-US" dirty="0"/>
              <a:t>you want to free a society, give them the </a:t>
            </a:r>
            <a:r>
              <a:rPr lang="en-US" dirty="0" smtClean="0"/>
              <a:t>internet” </a:t>
            </a:r>
          </a:p>
          <a:p>
            <a:r>
              <a:rPr lang="en-US" dirty="0"/>
              <a:t>	</a:t>
            </a:r>
            <a:r>
              <a:rPr lang="en-US" dirty="0" smtClean="0"/>
              <a:t>	…. a revolution sparked by a computer system administrator!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5667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0" y="274437"/>
            <a:ext cx="9144000" cy="1142757"/>
          </a:xfrm>
        </p:spPr>
        <p:txBody>
          <a:bodyPr/>
          <a:lstStyle/>
          <a:p>
            <a:pPr eaLnBrk="1" hangingPunct="1"/>
            <a:r>
              <a:rPr lang="en-US" sz="4000" dirty="0" smtClean="0"/>
              <a:t>CUAHSI Water Data Services</a:t>
            </a:r>
          </a:p>
        </p:txBody>
      </p:sp>
      <p:sp>
        <p:nvSpPr>
          <p:cNvPr id="1331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BE5A4D4-6644-4310-BFB3-98D8F59A8C92}" type="slidenum">
              <a:rPr lang="en-US" smtClean="0">
                <a:solidFill>
                  <a:srgbClr val="898989"/>
                </a:solidFill>
              </a:rPr>
              <a:pPr/>
              <a:t>30</a:t>
            </a:fld>
            <a:endParaRPr lang="en-US" smtClean="0">
              <a:solidFill>
                <a:srgbClr val="898989"/>
              </a:solidFill>
            </a:endParaRPr>
          </a:p>
        </p:txBody>
      </p:sp>
      <p:pic>
        <p:nvPicPr>
          <p:cNvPr id="133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1628" y="1067252"/>
            <a:ext cx="7586647" cy="42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TextBox 7"/>
          <p:cNvSpPr txBox="1">
            <a:spLocks noChangeArrowheads="1"/>
          </p:cNvSpPr>
          <p:nvPr/>
        </p:nvSpPr>
        <p:spPr bwMode="auto">
          <a:xfrm>
            <a:off x="0" y="4190596"/>
            <a:ext cx="4114139" cy="2616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4" rIns="91427" bIns="45714">
            <a:spAutoFit/>
          </a:bodyPr>
          <a:lstStyle/>
          <a:p>
            <a:pPr algn="ctr" eaLnBrk="1" hangingPunct="1">
              <a:defRPr/>
            </a:pPr>
            <a:r>
              <a:rPr lang="en-US" sz="2800" dirty="0" smtClean="0">
                <a:solidFill>
                  <a:prstClr val="black"/>
                </a:solidFill>
                <a:latin typeface="Arial" pitchFamily="34" charset="0"/>
              </a:rPr>
              <a:t>66 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</a:rPr>
              <a:t>public services</a:t>
            </a:r>
          </a:p>
          <a:p>
            <a:pPr algn="ctr" eaLnBrk="1" hangingPunct="1">
              <a:defRPr/>
            </a:pPr>
            <a:r>
              <a:rPr lang="en-US" sz="2800" dirty="0" smtClean="0">
                <a:solidFill>
                  <a:prstClr val="black"/>
                </a:solidFill>
                <a:latin typeface="Arial" pitchFamily="34" charset="0"/>
              </a:rPr>
              <a:t>18,000 variables</a:t>
            </a:r>
            <a:endParaRPr lang="en-US" sz="280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1" hangingPunct="1">
              <a:defRPr/>
            </a:pPr>
            <a:r>
              <a:rPr lang="en-US" sz="2800" dirty="0" smtClean="0">
                <a:solidFill>
                  <a:prstClr val="black"/>
                </a:solidFill>
                <a:latin typeface="Arial" pitchFamily="34" charset="0"/>
              </a:rPr>
              <a:t>1.9 million 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</a:rPr>
              <a:t>sites</a:t>
            </a:r>
          </a:p>
          <a:p>
            <a:pPr algn="ctr" eaLnBrk="1" hangingPunct="1">
              <a:defRPr/>
            </a:pPr>
            <a:r>
              <a:rPr lang="en-US" sz="2800" dirty="0" smtClean="0">
                <a:solidFill>
                  <a:prstClr val="black"/>
                </a:solidFill>
                <a:latin typeface="Arial" pitchFamily="34" charset="0"/>
              </a:rPr>
              <a:t>23 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</a:rPr>
              <a:t>million series</a:t>
            </a:r>
          </a:p>
          <a:p>
            <a:pPr algn="ctr" eaLnBrk="1" hangingPunct="1">
              <a:defRPr/>
            </a:pPr>
            <a:r>
              <a:rPr lang="en-US" sz="2800" dirty="0" smtClean="0">
                <a:solidFill>
                  <a:prstClr val="black"/>
                </a:solidFill>
                <a:latin typeface="Arial" pitchFamily="34" charset="0"/>
              </a:rPr>
              <a:t>5.1 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</a:rPr>
              <a:t>billion data values</a:t>
            </a:r>
          </a:p>
          <a:p>
            <a:pPr algn="ctr" eaLnBrk="1" hangingPunct="1">
              <a:defRPr/>
            </a:pPr>
            <a:r>
              <a:rPr lang="en-US" sz="2000" i="1" dirty="0">
                <a:solidFill>
                  <a:prstClr val="black"/>
                </a:solidFill>
                <a:latin typeface="Arial" pitchFamily="34" charset="0"/>
              </a:rPr>
              <a:t>And growing</a:t>
            </a:r>
            <a:endParaRPr lang="en-US" sz="2800" i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00600" y="4919020"/>
            <a:ext cx="4038600" cy="1938980"/>
          </a:xfrm>
          <a:prstGeom prst="rect">
            <a:avLst/>
          </a:prstGeom>
          <a:noFill/>
        </p:spPr>
        <p:txBody>
          <a:bodyPr wrap="square" lIns="91427" tIns="45714" rIns="91427" bIns="45714">
            <a:spAutoFit/>
          </a:bodyPr>
          <a:lstStyle/>
          <a:p>
            <a:pPr eaLnBrk="1" hangingPunct="1">
              <a:defRPr/>
            </a:pPr>
            <a:r>
              <a:rPr lang="en-US" sz="2400" i="1" dirty="0">
                <a:solidFill>
                  <a:srgbClr val="FF0000"/>
                </a:solidFill>
                <a:latin typeface="Arial" pitchFamily="34" charset="0"/>
              </a:rPr>
              <a:t>The largest water data</a:t>
            </a:r>
            <a:br>
              <a:rPr lang="en-US" sz="2400" i="1" dirty="0">
                <a:solidFill>
                  <a:srgbClr val="FF0000"/>
                </a:solidFill>
                <a:latin typeface="Arial" pitchFamily="34" charset="0"/>
              </a:rPr>
            </a:br>
            <a:r>
              <a:rPr lang="en-US" sz="2400" i="1" dirty="0">
                <a:solidFill>
                  <a:srgbClr val="FF0000"/>
                </a:solidFill>
                <a:latin typeface="Arial" pitchFamily="34" charset="0"/>
              </a:rPr>
              <a:t>catalog in the </a:t>
            </a:r>
            <a:r>
              <a:rPr lang="en-US" sz="2400" i="1" dirty="0" smtClean="0">
                <a:solidFill>
                  <a:srgbClr val="FF0000"/>
                </a:solidFill>
                <a:latin typeface="Arial" pitchFamily="34" charset="0"/>
              </a:rPr>
              <a:t>world</a:t>
            </a:r>
          </a:p>
          <a:p>
            <a:pPr eaLnBrk="1" hangingPunct="1">
              <a:defRPr/>
            </a:pPr>
            <a:endParaRPr lang="en-US" sz="2400" i="1" dirty="0" smtClean="0">
              <a:solidFill>
                <a:srgbClr val="FF0000"/>
              </a:solidFill>
              <a:latin typeface="Arial" pitchFamily="34" charset="0"/>
            </a:endParaRPr>
          </a:p>
          <a:p>
            <a:pPr eaLnBrk="1" hangingPunct="1">
              <a:defRPr/>
            </a:pPr>
            <a:r>
              <a:rPr lang="en-US" sz="2400" i="1" dirty="0" smtClean="0">
                <a:solidFill>
                  <a:srgbClr val="FF0000"/>
                </a:solidFill>
                <a:latin typeface="Arial" pitchFamily="34" charset="0"/>
              </a:rPr>
              <a:t>maintained at the San Diego Supercomputer Center</a:t>
            </a:r>
            <a:endParaRPr lang="en-US" sz="2400" i="1" dirty="0">
              <a:solidFill>
                <a:srgbClr val="FF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8439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90800"/>
            <a:ext cx="59880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14350" indent="-514350" eaLnBrk="1" hangingPunct="1">
              <a:defRPr/>
            </a:pPr>
            <a:r>
              <a:rPr lang="en-US" dirty="0" smtClean="0"/>
              <a:t>Working Towards Common Semantics</a:t>
            </a:r>
            <a:br>
              <a:rPr lang="en-US" dirty="0" smtClean="0"/>
            </a:br>
            <a:r>
              <a:rPr lang="en-US" sz="2700" i="1" dirty="0" smtClean="0">
                <a:solidFill>
                  <a:schemeClr val="tx2"/>
                </a:solidFill>
              </a:rPr>
              <a:t>Using an Ontology to Reconcile Meanings of Variables</a:t>
            </a:r>
          </a:p>
        </p:txBody>
      </p:sp>
      <p:sp>
        <p:nvSpPr>
          <p:cNvPr id="23556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6477000" cy="1143000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mtClean="0"/>
              <a:t>A </a:t>
            </a:r>
            <a:r>
              <a:rPr lang="en-US" smtClean="0">
                <a:solidFill>
                  <a:srgbClr val="FF0000"/>
                </a:solidFill>
              </a:rPr>
              <a:t>hierarchy</a:t>
            </a:r>
            <a:r>
              <a:rPr lang="en-US" smtClean="0"/>
              <a:t> of concepts</a:t>
            </a:r>
          </a:p>
          <a:p>
            <a:pPr eaLnBrk="1" hangingPunct="1"/>
            <a:r>
              <a:rPr lang="en-US" smtClean="0"/>
              <a:t>Match variables to </a:t>
            </a:r>
            <a:r>
              <a:rPr lang="en-US" smtClean="0">
                <a:solidFill>
                  <a:srgbClr val="FF0000"/>
                </a:solidFill>
              </a:rPr>
              <a:t>leaf concepts</a:t>
            </a:r>
          </a:p>
        </p:txBody>
      </p:sp>
      <p:grpSp>
        <p:nvGrpSpPr>
          <p:cNvPr id="4" name="Group 44"/>
          <p:cNvGrpSpPr>
            <a:grpSpLocks/>
          </p:cNvGrpSpPr>
          <p:nvPr/>
        </p:nvGrpSpPr>
        <p:grpSpPr bwMode="auto">
          <a:xfrm>
            <a:off x="4572000" y="1600200"/>
            <a:ext cx="3962400" cy="2362200"/>
            <a:chOff x="609600" y="4038600"/>
            <a:chExt cx="3962400" cy="2362200"/>
          </a:xfrm>
        </p:grpSpPr>
        <p:sp>
          <p:nvSpPr>
            <p:cNvPr id="6" name="Rectangle 5"/>
            <p:cNvSpPr/>
            <p:nvPr/>
          </p:nvSpPr>
          <p:spPr>
            <a:xfrm>
              <a:off x="609600" y="4914900"/>
              <a:ext cx="1905000" cy="609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2400" dirty="0" smtClean="0"/>
                <a:t>Hydrosphere</a:t>
              </a:r>
              <a:endParaRPr lang="en-US" sz="24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009900" y="4914900"/>
              <a:ext cx="1524000" cy="60960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2400" dirty="0" smtClean="0"/>
                <a:t>Chemical</a:t>
              </a:r>
              <a:endParaRPr lang="en-US" sz="24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048000" y="4038600"/>
              <a:ext cx="1447800" cy="68580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2400" dirty="0" smtClean="0"/>
                <a:t>Physical</a:t>
              </a:r>
              <a:endParaRPr lang="en-US" sz="24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971800" y="5791200"/>
              <a:ext cx="1600200" cy="609600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2400" dirty="0" smtClean="0"/>
                <a:t>Biological</a:t>
              </a:r>
              <a:endParaRPr lang="en-US" sz="2400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2514600" y="5218113"/>
              <a:ext cx="457200" cy="317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stCxn id="6" idx="3"/>
              <a:endCxn id="8" idx="1"/>
            </p:cNvCxnSpPr>
            <p:nvPr/>
          </p:nvCxnSpPr>
          <p:spPr>
            <a:xfrm flipV="1">
              <a:off x="2514600" y="4381500"/>
              <a:ext cx="533400" cy="838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6" idx="3"/>
              <a:endCxn id="9" idx="1"/>
            </p:cNvCxnSpPr>
            <p:nvPr/>
          </p:nvCxnSpPr>
          <p:spPr>
            <a:xfrm>
              <a:off x="2514600" y="5219700"/>
              <a:ext cx="457200" cy="8763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558" name="TextBox 45"/>
          <p:cNvSpPr txBox="1">
            <a:spLocks noChangeArrowheads="1"/>
          </p:cNvSpPr>
          <p:nvPr/>
        </p:nvSpPr>
        <p:spPr bwMode="auto">
          <a:xfrm>
            <a:off x="6629400" y="5105400"/>
            <a:ext cx="2286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Uses EPA </a:t>
            </a:r>
            <a:r>
              <a:rPr lang="en-US">
                <a:solidFill>
                  <a:srgbClr val="FF0000"/>
                </a:solidFill>
              </a:rPr>
              <a:t>Substance Registry System </a:t>
            </a:r>
            <a:r>
              <a:rPr lang="en-US"/>
              <a:t>for Chemistry</a:t>
            </a:r>
          </a:p>
        </p:txBody>
      </p:sp>
      <p:sp>
        <p:nvSpPr>
          <p:cNvPr id="23559" name="Rectangle 13"/>
          <p:cNvSpPr>
            <a:spLocks noChangeArrowheads="1"/>
          </p:cNvSpPr>
          <p:nvPr/>
        </p:nvSpPr>
        <p:spPr bwMode="auto">
          <a:xfrm>
            <a:off x="990600" y="6248400"/>
            <a:ext cx="6705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hlinkClick r:id="rId4"/>
              </a:rPr>
              <a:t>http://test.hydroseek.net/ontology/Ontology_heirarchy.html</a:t>
            </a:r>
            <a:r>
              <a:rPr lang="en-US"/>
              <a:t>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15EE-1347-4E13-A70E-917AFD644764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24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453267"/>
            <a:ext cx="7788825" cy="50124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HydroDesktop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/>
              <a:t>Desktop Hydrologic Information System</a:t>
            </a:r>
            <a:endParaRPr lang="en-US" sz="2700" dirty="0"/>
          </a:p>
        </p:txBody>
      </p:sp>
      <p:grpSp>
        <p:nvGrpSpPr>
          <p:cNvPr id="8" name="Group 9"/>
          <p:cNvGrpSpPr/>
          <p:nvPr/>
        </p:nvGrpSpPr>
        <p:grpSpPr>
          <a:xfrm>
            <a:off x="1727725" y="4391680"/>
            <a:ext cx="2215720" cy="523220"/>
            <a:chOff x="2133600" y="3429000"/>
            <a:chExt cx="2215720" cy="523220"/>
          </a:xfrm>
        </p:grpSpPr>
        <p:sp>
          <p:nvSpPr>
            <p:cNvPr id="4" name="TextBox 3"/>
            <p:cNvSpPr txBox="1"/>
            <p:nvPr/>
          </p:nvSpPr>
          <p:spPr>
            <a:xfrm>
              <a:off x="2667000" y="3429000"/>
              <a:ext cx="1682320" cy="5232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Metadata </a:t>
              </a:r>
              <a:endParaRPr lang="en-US" sz="2800" dirty="0"/>
            </a:p>
          </p:txBody>
        </p:sp>
        <p:sp>
          <p:nvSpPr>
            <p:cNvPr id="6" name="Left Arrow 5"/>
            <p:cNvSpPr/>
            <p:nvPr/>
          </p:nvSpPr>
          <p:spPr>
            <a:xfrm>
              <a:off x="2133600" y="3581400"/>
              <a:ext cx="457200" cy="228600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830582" y="5501670"/>
            <a:ext cx="1476607" cy="523220"/>
            <a:chOff x="2590800" y="4191000"/>
            <a:chExt cx="1476607" cy="523220"/>
          </a:xfrm>
        </p:grpSpPr>
        <p:sp>
          <p:nvSpPr>
            <p:cNvPr id="5" name="TextBox 4"/>
            <p:cNvSpPr txBox="1"/>
            <p:nvPr/>
          </p:nvSpPr>
          <p:spPr>
            <a:xfrm>
              <a:off x="3124200" y="4191000"/>
              <a:ext cx="943207" cy="5232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Data </a:t>
              </a:r>
              <a:endParaRPr lang="en-US" sz="2800" dirty="0"/>
            </a:p>
          </p:txBody>
        </p:sp>
        <p:sp>
          <p:nvSpPr>
            <p:cNvPr id="7" name="Left Arrow 6"/>
            <p:cNvSpPr/>
            <p:nvPr/>
          </p:nvSpPr>
          <p:spPr>
            <a:xfrm>
              <a:off x="2590800" y="4343400"/>
              <a:ext cx="457200" cy="228600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934200" y="4648200"/>
            <a:ext cx="1803620" cy="523220"/>
            <a:chOff x="2133600" y="3429000"/>
            <a:chExt cx="1803620" cy="523220"/>
          </a:xfrm>
        </p:grpSpPr>
        <p:sp>
          <p:nvSpPr>
            <p:cNvPr id="12" name="TextBox 11"/>
            <p:cNvSpPr txBox="1"/>
            <p:nvPr/>
          </p:nvSpPr>
          <p:spPr>
            <a:xfrm>
              <a:off x="2667000" y="3429000"/>
              <a:ext cx="1270220" cy="52322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Catalog</a:t>
              </a:r>
              <a:endParaRPr lang="en-US" sz="2800" dirty="0"/>
            </a:p>
          </p:txBody>
        </p:sp>
        <p:sp>
          <p:nvSpPr>
            <p:cNvPr id="13" name="Left Arrow 12"/>
            <p:cNvSpPr/>
            <p:nvPr/>
          </p:nvSpPr>
          <p:spPr>
            <a:xfrm>
              <a:off x="2133600" y="3581400"/>
              <a:ext cx="457200" cy="228600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15EE-1347-4E13-A70E-917AFD644764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8447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Watershed, Rainfall, </a:t>
            </a:r>
            <a:r>
              <a:rPr lang="en-US" dirty="0" err="1" smtClean="0"/>
              <a:t>Streamflow</a:t>
            </a:r>
            <a:endParaRPr lang="en-US" dirty="0"/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291" name="Object 3"/>
          <p:cNvGraphicFramePr>
            <a:graphicFrameLocks noChangeAspect="1"/>
          </p:cNvGraphicFramePr>
          <p:nvPr/>
        </p:nvGraphicFramePr>
        <p:xfrm>
          <a:off x="304800" y="1295400"/>
          <a:ext cx="4800600" cy="5444836"/>
        </p:xfrm>
        <a:graphic>
          <a:graphicData uri="http://schemas.openxmlformats.org/presentationml/2006/ole">
            <p:oleObj spid="_x0000_s51202" name="Bitmap Image" r:id="rId3" imgW="3704762" imgH="4191585" progId="PBrush">
              <p:embed/>
            </p:oleObj>
          </a:graphicData>
        </a:graphic>
      </p:graphicFrame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3558351" y="1752600"/>
            <a:ext cx="5585649" cy="394811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>
            <a:off x="2590800" y="2819400"/>
            <a:ext cx="20574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 flipH="1" flipV="1">
            <a:off x="3200400" y="3733800"/>
            <a:ext cx="114300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486400" y="6019800"/>
            <a:ext cx="3436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Little Walnut Creek at Georgian Dr,</a:t>
            </a:r>
          </a:p>
          <a:p>
            <a:pPr algn="ctr"/>
            <a:r>
              <a:rPr lang="en-US" dirty="0" smtClean="0"/>
              <a:t>Austin, Texas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752600" y="4648200"/>
            <a:ext cx="1263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Streamflow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676400" y="2438400"/>
            <a:ext cx="876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Rainfall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Australian Water Resources Information System</a:t>
            </a:r>
            <a:br>
              <a:rPr lang="en-US" sz="3200" dirty="0" smtClean="0"/>
            </a:br>
            <a:r>
              <a:rPr lang="en-US" sz="3200" dirty="0" smtClean="0">
                <a:solidFill>
                  <a:srgbClr val="FF0000"/>
                </a:solidFill>
              </a:rPr>
              <a:t>iPhone App for Water Storage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999" y="3124200"/>
            <a:ext cx="1762125" cy="3239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3928" y="1752600"/>
            <a:ext cx="3028950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iphone-landscap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7676" y="4470708"/>
            <a:ext cx="3658494" cy="2019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Dam aeri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14667" y="1400175"/>
            <a:ext cx="1657350" cy="150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ustralia land cov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663" y="1385887"/>
            <a:ext cx="1668462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53432" y="1383268"/>
            <a:ext cx="1495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National View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536295" y="4200617"/>
            <a:ext cx="1506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Regional View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14667" y="3113193"/>
            <a:ext cx="266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Summarizes the current volume of water in reservoir  storage and its change over time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447800" y="6396335"/>
            <a:ext cx="60198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hlinkClick r:id="rId7"/>
              </a:rPr>
              <a:t>http://itunes.apple.com/au/app/water-storage/id380627384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2B15EE-1347-4E13-A70E-917AFD644764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63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How do we combine knowledge with data?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do we combine knowledge with data?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Digital textbook </a:t>
            </a:r>
            <a:r>
              <a:rPr lang="en-US" dirty="0" smtClean="0"/>
              <a:t>that has </a:t>
            </a:r>
            <a:r>
              <a:rPr lang="en-US" dirty="0" smtClean="0">
                <a:solidFill>
                  <a:srgbClr val="FF0000"/>
                </a:solidFill>
              </a:rPr>
              <a:t>imbedded services </a:t>
            </a:r>
            <a:r>
              <a:rPr lang="en-US" dirty="0" smtClean="0"/>
              <a:t>with maps and data for any </a:t>
            </a:r>
            <a:r>
              <a:rPr lang="en-US" dirty="0" smtClean="0"/>
              <a:t>location on earth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86200"/>
            <a:ext cx="3683748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3810000"/>
            <a:ext cx="2063496" cy="1517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52800"/>
            <a:ext cx="2819400" cy="16002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143000" y="6248400"/>
            <a:ext cx="7463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…. How can we build an educational mission in water resources engineering?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752600"/>
            <a:ext cx="7818120" cy="4343400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do we build a global water information community?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52800" y="6324600"/>
            <a:ext cx="3222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challenge for the 21</a:t>
            </a:r>
            <a:r>
              <a:rPr lang="en-US" baseline="30000" dirty="0" smtClean="0"/>
              <a:t>st</a:t>
            </a:r>
            <a:r>
              <a:rPr lang="en-US" dirty="0" smtClean="0"/>
              <a:t> Century!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762000" y="1905000"/>
            <a:ext cx="7267575" cy="3913940"/>
            <a:chOff x="381000" y="1827154"/>
            <a:chExt cx="7267575" cy="3913940"/>
          </a:xfrm>
        </p:grpSpPr>
        <p:cxnSp>
          <p:nvCxnSpPr>
            <p:cNvPr id="5" name="Straight Connector 4"/>
            <p:cNvCxnSpPr/>
            <p:nvPr/>
          </p:nvCxnSpPr>
          <p:spPr bwMode="auto">
            <a:xfrm rot="10800000" flipV="1">
              <a:off x="2895600" y="4267200"/>
              <a:ext cx="762000" cy="5334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19800" y="2438401"/>
              <a:ext cx="1628775" cy="1260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96000" y="4267200"/>
              <a:ext cx="1514569" cy="1390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2" name="Group 18"/>
            <p:cNvGrpSpPr>
              <a:grpSpLocks/>
            </p:cNvGrpSpPr>
            <p:nvPr/>
          </p:nvGrpSpPr>
          <p:grpSpPr bwMode="auto">
            <a:xfrm>
              <a:off x="685800" y="2362200"/>
              <a:ext cx="1857375" cy="1383147"/>
              <a:chOff x="838200" y="4648201"/>
              <a:chExt cx="2543175" cy="1840347"/>
            </a:xfrm>
          </p:grpSpPr>
          <p:grpSp>
            <p:nvGrpSpPr>
              <p:cNvPr id="13" name="Group 16"/>
              <p:cNvGrpSpPr>
                <a:grpSpLocks/>
              </p:cNvGrpSpPr>
              <p:nvPr/>
            </p:nvGrpSpPr>
            <p:grpSpPr bwMode="auto">
              <a:xfrm>
                <a:off x="838200" y="4800600"/>
                <a:ext cx="2543175" cy="1687948"/>
                <a:chOff x="838200" y="4800600"/>
                <a:chExt cx="2543175" cy="1687948"/>
              </a:xfrm>
            </p:grpSpPr>
            <p:pic>
              <p:nvPicPr>
                <p:cNvPr id="15" name="Picture 4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838200" y="4800600"/>
                  <a:ext cx="2543175" cy="16879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6" name="Rectangle 15"/>
                <p:cNvSpPr/>
                <p:nvPr/>
              </p:nvSpPr>
              <p:spPr>
                <a:xfrm>
                  <a:off x="838200" y="6095091"/>
                  <a:ext cx="380390" cy="38231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4" name="Rectangle 17"/>
              <p:cNvSpPr/>
              <p:nvPr/>
            </p:nvSpPr>
            <p:spPr>
              <a:xfrm>
                <a:off x="1677230" y="4648201"/>
                <a:ext cx="1065090" cy="22812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18" name="Straight Connector 17"/>
            <p:cNvCxnSpPr/>
            <p:nvPr/>
          </p:nvCxnSpPr>
          <p:spPr bwMode="auto">
            <a:xfrm>
              <a:off x="4876800" y="4343400"/>
              <a:ext cx="838200" cy="6858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 descr="Chart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048000" y="1827154"/>
              <a:ext cx="2128076" cy="1041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2" name="Straight Connector 21"/>
            <p:cNvCxnSpPr/>
            <p:nvPr/>
          </p:nvCxnSpPr>
          <p:spPr bwMode="auto">
            <a:xfrm>
              <a:off x="2438400" y="3352800"/>
              <a:ext cx="762000" cy="4572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9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1000" y="4343400"/>
              <a:ext cx="2529682" cy="1397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5" name="Straight Connector 24"/>
            <p:cNvCxnSpPr/>
            <p:nvPr/>
          </p:nvCxnSpPr>
          <p:spPr bwMode="auto">
            <a:xfrm flipV="1">
              <a:off x="4876800" y="3352800"/>
              <a:ext cx="914400" cy="45720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276600" y="3124200"/>
              <a:ext cx="1733550" cy="178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7" name="Straight Connector 26"/>
            <p:cNvCxnSpPr/>
            <p:nvPr/>
          </p:nvCxnSpPr>
          <p:spPr bwMode="auto">
            <a:xfrm rot="5400000">
              <a:off x="4000500" y="3009900"/>
              <a:ext cx="2286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Visualizing Friendship – Facebook Connections</a:t>
            </a:r>
            <a:endParaRPr lang="en-US" sz="32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087" y="1371600"/>
            <a:ext cx="8505826" cy="4202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9526" y="5724950"/>
            <a:ext cx="83677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3"/>
              </a:rPr>
              <a:t>http://</a:t>
            </a:r>
            <a:r>
              <a:rPr lang="en-US" sz="1600" dirty="0" smtClean="0">
                <a:hlinkClick r:id="rId3"/>
              </a:rPr>
              <a:t>www.facebook.com/notes/facebook-engineering/visualizing-friendships/469716398919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4294441" y="6222831"/>
            <a:ext cx="4530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…. People are empowered by being connected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8082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  <a:noFill/>
        </p:spPr>
        <p:txBody>
          <a:bodyPr>
            <a:noAutofit/>
          </a:bodyPr>
          <a:lstStyle/>
          <a:p>
            <a:r>
              <a:rPr lang="en-US" sz="3200" dirty="0" smtClean="0"/>
              <a:t>US Labor Productivity in Manufacturing</a:t>
            </a:r>
            <a:br>
              <a:rPr lang="en-US" sz="3200" dirty="0" smtClean="0"/>
            </a:br>
            <a:r>
              <a:rPr lang="en-US" sz="2000" dirty="0" smtClean="0">
                <a:solidFill>
                  <a:schemeClr val="accent1"/>
                </a:solidFill>
              </a:rPr>
              <a:t>A quiet revolution: same production with 4 million less jobs ….</a:t>
            </a:r>
            <a:endParaRPr lang="en-US" sz="2000" dirty="0">
              <a:solidFill>
                <a:schemeClr val="accent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7310492" cy="41250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51164" y="5496844"/>
            <a:ext cx="59782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4"/>
              </a:rPr>
              <a:t>http://www.msnbc.msn.com/id/41415001/ns/business-stocks_and_economy/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1828800" y="6019800"/>
            <a:ext cx="7009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	</a:t>
            </a:r>
            <a:r>
              <a:rPr lang="en-US" dirty="0" smtClean="0">
                <a:solidFill>
                  <a:srgbClr val="0070C0"/>
                </a:solidFill>
              </a:rPr>
              <a:t>            …. </a:t>
            </a:r>
            <a:r>
              <a:rPr lang="en-US" sz="2400" dirty="0" smtClean="0">
                <a:solidFill>
                  <a:srgbClr val="0070C0"/>
                </a:solidFill>
              </a:rPr>
              <a:t>education is an investment in your mind</a:t>
            </a:r>
            <a:endParaRPr lang="en-US" sz="2400" dirty="0">
              <a:solidFill>
                <a:srgbClr val="0070C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200400" y="4005263"/>
            <a:ext cx="4048125" cy="1152525"/>
            <a:chOff x="2547938" y="2852738"/>
            <a:chExt cx="4048125" cy="115252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7938" y="2852738"/>
              <a:ext cx="4048125" cy="11525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6096000" y="3724275"/>
              <a:ext cx="304800" cy="1952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6624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iPad</a:t>
            </a:r>
            <a:r>
              <a:rPr lang="en-US" dirty="0" smtClean="0"/>
              <a:t> Book Reader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00187" y="2133599"/>
            <a:ext cx="5965161" cy="3454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0"/>
            <a:ext cx="2888617" cy="3683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3000" y="1306945"/>
            <a:ext cx="7020063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Information gains mobility when it is electronic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121744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514" y="457200"/>
            <a:ext cx="7791450" cy="13687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7514" y="5884767"/>
            <a:ext cx="6662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HuffPost</a:t>
            </a:r>
            <a:r>
              <a:rPr lang="en-US" dirty="0" smtClean="0"/>
              <a:t> has 200 employees and 6000 bloggers who write for free ….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43200" y="6267654"/>
            <a:ext cx="5654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…. It was sold to AOL on February 7, 2011, for $315 million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74332"/>
            <a:ext cx="7881938" cy="347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8563" y="4628860"/>
            <a:ext cx="792537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/>
              <a:t>Information gains power when it is aggregated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xmlns="" val="144847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 Hydro Groundwater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7639" y="1295400"/>
            <a:ext cx="4338227" cy="504526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21534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01740"/>
            <a:ext cx="4119188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066800" y="1524000"/>
            <a:ext cx="7522158" cy="4781550"/>
            <a:chOff x="1066800" y="1524000"/>
            <a:chExt cx="7522158" cy="4781550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1524000"/>
              <a:ext cx="3940758" cy="4781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1066800" y="3700790"/>
              <a:ext cx="7017755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Information is more useful when it is organized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23311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94666"/>
            <a:ext cx="6686550" cy="537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4775" y="1297169"/>
            <a:ext cx="4314825" cy="54002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Geological Map of North America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943514"/>
            <a:ext cx="3048000" cy="3590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06536"/>
            <a:ext cx="3043361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19200" y="1905000"/>
            <a:ext cx="714182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Information is more compelling when it is visual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69180" y="4138811"/>
            <a:ext cx="24788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Global, </a:t>
            </a:r>
            <a:r>
              <a:rPr lang="en-US" sz="2400" dirty="0" err="1" smtClean="0"/>
              <a:t>multiscale</a:t>
            </a:r>
            <a:r>
              <a:rPr lang="en-US" sz="2400" dirty="0" smtClean="0"/>
              <a:t> community base mapping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179535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748</Words>
  <Application>Microsoft Office PowerPoint</Application>
  <PresentationFormat>On-screen Show (4:3)</PresentationFormat>
  <Paragraphs>169</Paragraphs>
  <Slides>36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Office Theme</vt:lpstr>
      <vt:lpstr>Bitmap Image</vt:lpstr>
      <vt:lpstr>Information Systems in Water Resources</vt:lpstr>
      <vt:lpstr>Democratic Revolution in Egypt</vt:lpstr>
      <vt:lpstr>Wael Ghonim: Sparked the Revolution</vt:lpstr>
      <vt:lpstr>Visualizing Friendship – Facebook Connections</vt:lpstr>
      <vt:lpstr>US Labor Productivity in Manufacturing A quiet revolution: same production with 4 million less jobs ….</vt:lpstr>
      <vt:lpstr>iPad Book Reader</vt:lpstr>
      <vt:lpstr>Slide 7</vt:lpstr>
      <vt:lpstr>Arc Hydro Groundwater</vt:lpstr>
      <vt:lpstr>Geological Map of North America</vt:lpstr>
      <vt:lpstr>University Without Walls</vt:lpstr>
      <vt:lpstr>Video Connected Classroom</vt:lpstr>
      <vt:lpstr>Education is Enhanced by Information that is:</vt:lpstr>
      <vt:lpstr>Global Vision of BYU</vt:lpstr>
      <vt:lpstr>Global Vision of EMRL</vt:lpstr>
      <vt:lpstr>Global Topographic Basemap in ArcGIS Online</vt:lpstr>
      <vt:lpstr>Storm Runoff at My Home</vt:lpstr>
      <vt:lpstr>Digital Orthophoto Image Services (basis of Google Earth)</vt:lpstr>
      <vt:lpstr>Topographic Map and Data Service</vt:lpstr>
      <vt:lpstr>Soil Map and Data Service</vt:lpstr>
      <vt:lpstr>Slide 20</vt:lpstr>
      <vt:lpstr>Slide 21</vt:lpstr>
      <vt:lpstr>Global watersheds and stream networks</vt:lpstr>
      <vt:lpstr>Web GIS</vt:lpstr>
      <vt:lpstr>Consortium of Universities for the Advancement of Hydrologic Science, Inc</vt:lpstr>
      <vt:lpstr>CUAHSI Hydrologic Information System</vt:lpstr>
      <vt:lpstr>Point Water Observations Time Series</vt:lpstr>
      <vt:lpstr>Three Basic Internet Components: Catalog, Server, User Linked by HTML  </vt:lpstr>
      <vt:lpstr>CUAHSI HIS Components Linked by WaterML</vt:lpstr>
      <vt:lpstr>WaterML as a Web Language</vt:lpstr>
      <vt:lpstr>CUAHSI Water Data Services</vt:lpstr>
      <vt:lpstr>Working Towards Common Semantics Using an Ontology to Reconcile Meanings of Variables</vt:lpstr>
      <vt:lpstr>HydroDesktop Desktop Hydrologic Information System</vt:lpstr>
      <vt:lpstr>Watershed, Rainfall, Streamflow</vt:lpstr>
      <vt:lpstr>Australian Water Resources Information System iPhone App for Water Storage</vt:lpstr>
      <vt:lpstr>How do we combine knowledge with data?</vt:lpstr>
      <vt:lpstr>How do we build a global water information community?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 Labor Productivity is Growing</dc:title>
  <dc:creator>Maidment</dc:creator>
  <cp:lastModifiedBy>maidment</cp:lastModifiedBy>
  <cp:revision>50</cp:revision>
  <dcterms:created xsi:type="dcterms:W3CDTF">2011-02-08T02:19:55Z</dcterms:created>
  <dcterms:modified xsi:type="dcterms:W3CDTF">2011-02-17T14:47:32Z</dcterms:modified>
</cp:coreProperties>
</file>