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543" r:id="rId2"/>
    <p:sldId id="824" r:id="rId3"/>
    <p:sldId id="790" r:id="rId4"/>
    <p:sldId id="784" r:id="rId5"/>
    <p:sldId id="783" r:id="rId6"/>
    <p:sldId id="786" r:id="rId7"/>
    <p:sldId id="787" r:id="rId8"/>
    <p:sldId id="788" r:id="rId9"/>
    <p:sldId id="789" r:id="rId10"/>
    <p:sldId id="791" r:id="rId11"/>
    <p:sldId id="821" r:id="rId12"/>
    <p:sldId id="782" r:id="rId13"/>
    <p:sldId id="792" r:id="rId14"/>
    <p:sldId id="781" r:id="rId15"/>
    <p:sldId id="793" r:id="rId16"/>
    <p:sldId id="815" r:id="rId17"/>
    <p:sldId id="778" r:id="rId18"/>
    <p:sldId id="794" r:id="rId19"/>
    <p:sldId id="798" r:id="rId20"/>
    <p:sldId id="796" r:id="rId21"/>
    <p:sldId id="797" r:id="rId22"/>
    <p:sldId id="801" r:id="rId23"/>
    <p:sldId id="816" r:id="rId24"/>
    <p:sldId id="800" r:id="rId25"/>
    <p:sldId id="799" r:id="rId26"/>
    <p:sldId id="802" r:id="rId27"/>
    <p:sldId id="803" r:id="rId28"/>
    <p:sldId id="804" r:id="rId29"/>
    <p:sldId id="819" r:id="rId30"/>
    <p:sldId id="814" r:id="rId31"/>
    <p:sldId id="809" r:id="rId32"/>
    <p:sldId id="810" r:id="rId33"/>
    <p:sldId id="811" r:id="rId34"/>
    <p:sldId id="812" r:id="rId35"/>
    <p:sldId id="813" r:id="rId36"/>
    <p:sldId id="822" r:id="rId37"/>
    <p:sldId id="817" r:id="rId38"/>
    <p:sldId id="8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D3A3"/>
    <a:srgbClr val="D8D5C2"/>
    <a:srgbClr val="EDEBDB"/>
    <a:srgbClr val="EDE1AD"/>
    <a:srgbClr val="FFCC99"/>
    <a:srgbClr val="AFD1BA"/>
    <a:srgbClr val="E7D2BB"/>
    <a:srgbClr val="DCE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60" autoAdjust="0"/>
    <p:restoredTop sz="94660"/>
  </p:normalViewPr>
  <p:slideViewPr>
    <p:cSldViewPr snapToGrid="0">
      <p:cViewPr varScale="1">
        <p:scale>
          <a:sx n="62" d="100"/>
          <a:sy n="62" d="100"/>
        </p:scale>
        <p:origin x="72" y="1560"/>
      </p:cViewPr>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7E3AB-C6C8-4CAF-A462-0D579F451783}"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32CF5-34E7-4E20-B9DE-72D66399FF68}" type="slidenum">
              <a:rPr lang="en-US" smtClean="0"/>
              <a:t>‹#›</a:t>
            </a:fld>
            <a:endParaRPr lang="en-US"/>
          </a:p>
        </p:txBody>
      </p:sp>
    </p:spTree>
    <p:extLst>
      <p:ext uri="{BB962C8B-B14F-4D97-AF65-F5344CB8AC3E}">
        <p14:creationId xmlns:p14="http://schemas.microsoft.com/office/powerpoint/2010/main" val="65761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a:t>
            </a:r>
            <a:r>
              <a:rPr lang="en-US" baseline="0" dirty="0"/>
              <a:t> answer the question of how many people are going to be impacted, especially if large areas of the state are not covered by LIDAR or National Flood Hazard Layer?  The researchers developed a process called Height Above Nearest Drainage or HAND.  </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9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4081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16896224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82689896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11/7/2019</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7031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11/7/2019</a:t>
            </a:fld>
            <a:endParaRPr 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6187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B0137A9-D694-462A-8D4B-E6977FCA3F20}" type="datetimeFigureOut">
              <a:rPr lang="en-US" smtClean="0"/>
              <a:t>11/7/2019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50820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00704541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34488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8057967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70209896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426179321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0"/>
            <a:ext cx="12192000" cy="3910751"/>
          </a:xfrm>
          <a:prstGeom prst="rect">
            <a:avLst/>
          </a:prstGeom>
          <a:noFill/>
        </p:spPr>
      </p:pic>
    </p:spTree>
    <p:extLst>
      <p:ext uri="{BB962C8B-B14F-4D97-AF65-F5344CB8AC3E}">
        <p14:creationId xmlns:p14="http://schemas.microsoft.com/office/powerpoint/2010/main" val="421419332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40471984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Tree>
    <p:extLst>
      <p:ext uri="{BB962C8B-B14F-4D97-AF65-F5344CB8AC3E}">
        <p14:creationId xmlns:p14="http://schemas.microsoft.com/office/powerpoint/2010/main" val="39478280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80169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fade/>
  </p:transition>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374CF-4AE7-44E3-A79D-80EF6837EE4E}"/>
              </a:ext>
            </a:extLst>
          </p:cNvPr>
          <p:cNvSpPr/>
          <p:nvPr/>
        </p:nvSpPr>
        <p:spPr bwMode="auto">
          <a:xfrm>
            <a:off x="0" y="5708342"/>
            <a:ext cx="12192000" cy="1149658"/>
          </a:xfrm>
          <a:prstGeom prst="rect">
            <a:avLst/>
          </a:prstGeom>
          <a:solidFill>
            <a:schemeClr val="accent4">
              <a:lumMod val="60000"/>
              <a:lumOff val="40000"/>
              <a:alpha val="8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3" name="TextBox 2"/>
          <p:cNvSpPr txBox="1"/>
          <p:nvPr/>
        </p:nvSpPr>
        <p:spPr>
          <a:xfrm>
            <a:off x="2026403" y="618605"/>
            <a:ext cx="7471063" cy="3127664"/>
          </a:xfrm>
          <a:prstGeom prst="rect">
            <a:avLst/>
          </a:prstGeom>
          <a:noFill/>
          <a:effectLst/>
        </p:spPr>
        <p:txBody>
          <a:bodyPr wrap="none" lIns="0" tIns="0" rIns="0" bIns="0" rtlCol="0">
            <a:noAutofit/>
          </a:bodyPr>
          <a:lstStyle/>
          <a:p>
            <a:pPr algn="ctr" eaLnBrk="0" hangingPunct="0"/>
            <a:r>
              <a:rPr lang="en-US" sz="5400" b="1" dirty="0" err="1" smtClean="0">
                <a:solidFill>
                  <a:schemeClr val="accent4">
                    <a:lumMod val="75000"/>
                  </a:schemeClr>
                </a:solidFill>
              </a:rPr>
              <a:t>Ven</a:t>
            </a:r>
            <a:r>
              <a:rPr lang="en-US" sz="5400" b="1" dirty="0" smtClean="0">
                <a:solidFill>
                  <a:schemeClr val="accent4">
                    <a:lumMod val="75000"/>
                  </a:schemeClr>
                </a:solidFill>
              </a:rPr>
              <a:t> </a:t>
            </a:r>
            <a:r>
              <a:rPr lang="en-US" sz="5400" b="1" dirty="0" err="1" smtClean="0">
                <a:solidFill>
                  <a:schemeClr val="accent4">
                    <a:lumMod val="75000"/>
                  </a:schemeClr>
                </a:solidFill>
              </a:rPr>
              <a:t>Te</a:t>
            </a:r>
            <a:r>
              <a:rPr lang="en-US" sz="5400" b="1" dirty="0" smtClean="0">
                <a:solidFill>
                  <a:schemeClr val="accent4">
                    <a:lumMod val="75000"/>
                  </a:schemeClr>
                </a:solidFill>
              </a:rPr>
              <a:t> Chow</a:t>
            </a:r>
            <a:br>
              <a:rPr lang="en-US" sz="5400" b="1" dirty="0" smtClean="0">
                <a:solidFill>
                  <a:schemeClr val="accent4">
                    <a:lumMod val="75000"/>
                  </a:schemeClr>
                </a:solidFill>
              </a:rPr>
            </a:br>
            <a:r>
              <a:rPr lang="en-US" sz="2800" b="1" dirty="0" smtClean="0">
                <a:solidFill>
                  <a:schemeClr val="accent4">
                    <a:lumMod val="75000"/>
                  </a:schemeClr>
                </a:solidFill>
              </a:rPr>
              <a:t>Scholar, Teacher, Author, Friend</a:t>
            </a:r>
            <a:endParaRPr lang="en-US" sz="2800" b="1" dirty="0">
              <a:solidFill>
                <a:schemeClr val="accent4">
                  <a:lumMod val="75000"/>
                </a:schemeClr>
              </a:solidFill>
            </a:endParaRPr>
          </a:p>
          <a:p>
            <a:pPr algn="ctr" eaLnBrk="0" hangingPunct="0"/>
            <a:endParaRPr lang="en-US" sz="2000" b="1" dirty="0"/>
          </a:p>
          <a:p>
            <a:pPr algn="ctr" eaLnBrk="0" hangingPunct="0"/>
            <a:endParaRPr lang="en-US" sz="2000" b="1" dirty="0"/>
          </a:p>
          <a:p>
            <a:pPr algn="ctr" eaLnBrk="0" hangingPunct="0">
              <a:lnSpc>
                <a:spcPts val="2400"/>
              </a:lnSpc>
            </a:pPr>
            <a:r>
              <a:rPr lang="en-US" sz="2000" b="1" dirty="0"/>
              <a:t>Presented by </a:t>
            </a:r>
            <a:r>
              <a:rPr lang="en-US" sz="2000" b="1" dirty="0" smtClean="0"/>
              <a:t>David Maidment</a:t>
            </a:r>
            <a:r>
              <a:rPr lang="en-US" sz="2000" b="1" dirty="0"/>
              <a:t/>
            </a:r>
            <a:br>
              <a:rPr lang="en-US" sz="2000" b="1" dirty="0"/>
            </a:br>
            <a:r>
              <a:rPr lang="en-US" sz="2000" b="1" dirty="0"/>
              <a:t>Center for Water and </a:t>
            </a:r>
            <a:r>
              <a:rPr lang="en-US" sz="2000" b="1" dirty="0" smtClean="0"/>
              <a:t>the Environment</a:t>
            </a:r>
            <a:r>
              <a:rPr lang="en-US" sz="2000" b="1" dirty="0"/>
              <a:t/>
            </a:r>
            <a:br>
              <a:rPr lang="en-US" sz="2000" b="1" dirty="0"/>
            </a:br>
            <a:r>
              <a:rPr lang="en-US" sz="2000" b="1" dirty="0"/>
              <a:t>University of Texas at Austin</a:t>
            </a:r>
          </a:p>
        </p:txBody>
      </p:sp>
      <p:sp>
        <p:nvSpPr>
          <p:cNvPr id="11" name="TextBox 10">
            <a:extLst>
              <a:ext uri="{FF2B5EF4-FFF2-40B4-BE49-F238E27FC236}">
                <a16:creationId xmlns:a16="http://schemas.microsoft.com/office/drawing/2014/main" id="{91C77525-6834-4991-A24E-13DD9418268A}"/>
              </a:ext>
            </a:extLst>
          </p:cNvPr>
          <p:cNvSpPr txBox="1"/>
          <p:nvPr/>
        </p:nvSpPr>
        <p:spPr>
          <a:xfrm>
            <a:off x="103597" y="5708342"/>
            <a:ext cx="11983251" cy="1052396"/>
          </a:xfrm>
          <a:prstGeom prst="rect">
            <a:avLst/>
          </a:prstGeom>
          <a:noFill/>
          <a:ln>
            <a:noFill/>
          </a:ln>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ＭＳ Ｐゴシック"/>
              </a:rPr>
              <a:t>Acknowledgements: </a:t>
            </a:r>
            <a:r>
              <a:rPr kumimoji="0" lang="en-US" sz="2000" b="0" i="0" u="none" strike="noStrike" kern="1200" cap="none" spc="0" normalizeH="0" baseline="0" noProof="0" dirty="0" err="1" smtClean="0">
                <a:ln>
                  <a:noFill/>
                </a:ln>
                <a:effectLst/>
                <a:uLnTx/>
                <a:uFillTx/>
                <a:latin typeface="Arial"/>
                <a:ea typeface="ＭＳ Ｐゴシック"/>
              </a:rPr>
              <a:t>Drs</a:t>
            </a:r>
            <a:r>
              <a:rPr kumimoji="0" lang="en-US" sz="2000" b="0" i="0" u="none" strike="noStrike" kern="1200" cap="none" spc="0" normalizeH="0" baseline="0" noProof="0" dirty="0" smtClean="0">
                <a:ln>
                  <a:noFill/>
                </a:ln>
                <a:effectLst/>
                <a:uLnTx/>
                <a:uFillTx/>
                <a:latin typeface="Arial"/>
                <a:ea typeface="ＭＳ Ｐゴシック"/>
              </a:rPr>
              <a:t> Ximing Cai and Marcelo Garcia, University of Illinois at Urbana</a:t>
            </a:r>
            <a:r>
              <a:rPr lang="en-US" sz="2000" dirty="0" smtClean="0">
                <a:latin typeface="Arial"/>
                <a:ea typeface="ＭＳ Ｐゴシック"/>
              </a:rPr>
              <a:t>-Champaign;</a:t>
            </a:r>
          </a:p>
          <a:p>
            <a:pPr marL="0" marR="0" lvl="0" indent="0" algn="l" defTabSz="914400" rtl="0" eaLnBrk="0" fontAlgn="auto" latinLnBrk="0" hangingPunct="0">
              <a:lnSpc>
                <a:spcPct val="100000"/>
              </a:lnSpc>
              <a:spcBef>
                <a:spcPts val="0"/>
              </a:spcBef>
              <a:spcAft>
                <a:spcPts val="0"/>
              </a:spcAft>
              <a:buClrTx/>
              <a:buSzTx/>
              <a:buFontTx/>
              <a:buNone/>
              <a:tabLst/>
              <a:defRPr/>
            </a:pPr>
            <a:r>
              <a:rPr lang="en-US" sz="2000" dirty="0">
                <a:latin typeface="Arial"/>
                <a:ea typeface="ＭＳ Ｐゴシック"/>
              </a:rPr>
              <a:t>	</a:t>
            </a:r>
            <a:r>
              <a:rPr lang="en-US" sz="2000" dirty="0" smtClean="0">
                <a:latin typeface="Arial"/>
                <a:ea typeface="ＭＳ Ｐゴシック"/>
              </a:rPr>
              <a:t>	       Prof</a:t>
            </a:r>
            <a:r>
              <a:rPr lang="en-US" sz="2000" dirty="0">
                <a:latin typeface="Arial"/>
                <a:ea typeface="ＭＳ Ｐゴシック"/>
              </a:rPr>
              <a:t>.</a:t>
            </a:r>
            <a:r>
              <a:rPr lang="en-US" sz="2000" dirty="0" smtClean="0">
                <a:latin typeface="Arial"/>
                <a:ea typeface="ＭＳ Ｐゴシック"/>
              </a:rPr>
              <a:t> Yixin </a:t>
            </a:r>
            <a:r>
              <a:rPr lang="en-US" sz="2000" dirty="0" err="1" smtClean="0">
                <a:latin typeface="Arial"/>
                <a:ea typeface="ＭＳ Ｐゴシック"/>
              </a:rPr>
              <a:t>Xhao</a:t>
            </a:r>
            <a:r>
              <a:rPr lang="en-US" sz="2000" dirty="0" smtClean="0">
                <a:latin typeface="Arial"/>
                <a:ea typeface="ＭＳ Ｐゴシック"/>
              </a:rPr>
              <a:t>, Ms </a:t>
            </a:r>
            <a:r>
              <a:rPr lang="en-US" sz="2000" dirty="0" err="1" smtClean="0">
                <a:latin typeface="Arial"/>
                <a:ea typeface="ＭＳ Ｐゴシック"/>
              </a:rPr>
              <a:t>Rong</a:t>
            </a:r>
            <a:r>
              <a:rPr lang="en-US" sz="2000" dirty="0" smtClean="0">
                <a:latin typeface="Arial"/>
                <a:ea typeface="ＭＳ Ｐゴシック"/>
              </a:rPr>
              <a:t> Zhang, Shanghai Jiao Tong University</a:t>
            </a:r>
            <a:r>
              <a:rPr kumimoji="0" lang="en-US" sz="2000" b="0" i="0" u="none" strike="noStrike" kern="1200" cap="none" spc="0" normalizeH="0" baseline="0" noProof="0" dirty="0" smtClean="0">
                <a:ln>
                  <a:noFill/>
                </a:ln>
                <a:effectLst/>
                <a:uLnTx/>
                <a:uFillTx/>
                <a:latin typeface="Arial"/>
                <a:ea typeface="ＭＳ Ｐゴシック"/>
              </a:rPr>
              <a:t>.</a:t>
            </a:r>
            <a:endParaRPr kumimoji="0" lang="en-US" sz="2000" b="0" i="0" u="none" strike="noStrike" kern="1200" cap="none" spc="0" normalizeH="0" baseline="0" noProof="0" dirty="0">
              <a:ln>
                <a:noFill/>
              </a:ln>
              <a:effectLst/>
              <a:uLnTx/>
              <a:uFillTx/>
              <a:latin typeface="Arial"/>
              <a:ea typeface="ＭＳ Ｐゴシック"/>
            </a:endParaRPr>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12" y="2182437"/>
            <a:ext cx="2589382" cy="3293978"/>
          </a:xfrm>
          <a:prstGeom prst="rect">
            <a:avLst/>
          </a:prstGeom>
        </p:spPr>
      </p:pic>
      <p:sp>
        <p:nvSpPr>
          <p:cNvPr id="4" name="TextBox 3"/>
          <p:cNvSpPr txBox="1"/>
          <p:nvPr/>
        </p:nvSpPr>
        <p:spPr>
          <a:xfrm>
            <a:off x="3142375" y="3912909"/>
            <a:ext cx="5336735" cy="342900"/>
          </a:xfrm>
          <a:prstGeom prst="rect">
            <a:avLst/>
          </a:prstGeom>
          <a:noFill/>
          <a:effectLst/>
        </p:spPr>
        <p:txBody>
          <a:bodyPr wrap="square" lIns="0" tIns="0" rIns="0" bIns="0" rtlCol="0">
            <a:noAutofit/>
          </a:bodyPr>
          <a:lstStyle/>
          <a:p>
            <a:pPr algn="ctr" eaLnBrk="0" hangingPunct="0">
              <a:lnSpc>
                <a:spcPts val="2400"/>
              </a:lnSpc>
            </a:pPr>
            <a:r>
              <a:rPr lang="en-US" sz="2000" b="1" dirty="0" smtClean="0">
                <a:ea typeface="+mn-ea"/>
                <a:cs typeface="+mn-cs"/>
              </a:rPr>
              <a:t>Celebration of the 100</a:t>
            </a:r>
            <a:r>
              <a:rPr lang="en-US" sz="2000" b="1" baseline="30000" dirty="0" smtClean="0">
                <a:ea typeface="+mn-ea"/>
                <a:cs typeface="+mn-cs"/>
              </a:rPr>
              <a:t>th</a:t>
            </a:r>
            <a:r>
              <a:rPr lang="en-US" sz="2000" b="1" dirty="0" smtClean="0">
                <a:ea typeface="+mn-ea"/>
                <a:cs typeface="+mn-cs"/>
              </a:rPr>
              <a:t> anniversary </a:t>
            </a:r>
          </a:p>
          <a:p>
            <a:pPr algn="ctr" eaLnBrk="0" hangingPunct="0">
              <a:lnSpc>
                <a:spcPts val="2400"/>
              </a:lnSpc>
            </a:pPr>
            <a:r>
              <a:rPr lang="en-US" sz="2000" b="1" dirty="0" smtClean="0">
                <a:ea typeface="+mn-ea"/>
                <a:cs typeface="+mn-cs"/>
              </a:rPr>
              <a:t>of the birth of </a:t>
            </a:r>
            <a:r>
              <a:rPr lang="en-US" sz="2000" b="1" dirty="0" err="1" smtClean="0">
                <a:ea typeface="+mn-ea"/>
                <a:cs typeface="+mn-cs"/>
              </a:rPr>
              <a:t>Ven</a:t>
            </a:r>
            <a:r>
              <a:rPr lang="en-US" sz="2000" b="1" dirty="0" smtClean="0">
                <a:ea typeface="+mn-ea"/>
                <a:cs typeface="+mn-cs"/>
              </a:rPr>
              <a:t> </a:t>
            </a:r>
            <a:r>
              <a:rPr lang="en-US" sz="2000" b="1" dirty="0" err="1" smtClean="0">
                <a:ea typeface="+mn-ea"/>
                <a:cs typeface="+mn-cs"/>
              </a:rPr>
              <a:t>Te</a:t>
            </a:r>
            <a:r>
              <a:rPr lang="en-US" sz="2000" b="1" dirty="0" smtClean="0">
                <a:ea typeface="+mn-ea"/>
                <a:cs typeface="+mn-cs"/>
              </a:rPr>
              <a:t> Chow</a:t>
            </a:r>
          </a:p>
          <a:p>
            <a:pPr algn="ctr" eaLnBrk="0" hangingPunct="0">
              <a:lnSpc>
                <a:spcPts val="2400"/>
              </a:lnSpc>
            </a:pPr>
            <a:endParaRPr lang="en-US" sz="2000" b="1" dirty="0"/>
          </a:p>
          <a:p>
            <a:pPr algn="ctr" eaLnBrk="0" hangingPunct="0">
              <a:lnSpc>
                <a:spcPts val="2400"/>
              </a:lnSpc>
            </a:pPr>
            <a:r>
              <a:rPr lang="en-US" sz="2000" b="1" dirty="0" smtClean="0">
                <a:ea typeface="+mn-ea"/>
                <a:cs typeface="+mn-cs"/>
              </a:rPr>
              <a:t>Shanghai Jiao Tong University</a:t>
            </a:r>
            <a:br>
              <a:rPr lang="en-US" sz="2000" b="1" dirty="0" smtClean="0">
                <a:ea typeface="+mn-ea"/>
                <a:cs typeface="+mn-cs"/>
              </a:rPr>
            </a:br>
            <a:r>
              <a:rPr lang="en-US" sz="2000" b="1" dirty="0" smtClean="0">
                <a:ea typeface="+mn-ea"/>
                <a:cs typeface="+mn-cs"/>
              </a:rPr>
              <a:t>2 November 2019</a:t>
            </a:r>
          </a:p>
        </p:txBody>
      </p:sp>
      <p:pic>
        <p:nvPicPr>
          <p:cNvPr id="9" name="Picture 8"/>
          <p:cNvPicPr>
            <a:picLocks noChangeAspect="1"/>
          </p:cNvPicPr>
          <p:nvPr/>
        </p:nvPicPr>
        <p:blipFill>
          <a:blip r:embed="rId4"/>
          <a:stretch>
            <a:fillRect/>
          </a:stretch>
        </p:blipFill>
        <p:spPr>
          <a:xfrm>
            <a:off x="8300390" y="2335954"/>
            <a:ext cx="3786458" cy="2820629"/>
          </a:xfrm>
          <a:prstGeom prst="rect">
            <a:avLst/>
          </a:prstGeom>
          <a:ln w="3175">
            <a:solidFill>
              <a:schemeClr val="bg1">
                <a:lumMod val="65000"/>
              </a:schemeClr>
            </a:solidFill>
          </a:ln>
          <a:scene3d>
            <a:camera prst="orthographicFront">
              <a:rot lat="0" lon="0" rev="0"/>
            </a:camera>
            <a:lightRig rig="threePt" dir="t"/>
          </a:scene3d>
        </p:spPr>
      </p:pic>
    </p:spTree>
    <p:extLst>
      <p:ext uri="{BB962C8B-B14F-4D97-AF65-F5344CB8AC3E}">
        <p14:creationId xmlns:p14="http://schemas.microsoft.com/office/powerpoint/2010/main" val="17705091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0619873" cy="473242"/>
          </a:xfrm>
        </p:spPr>
        <p:txBody>
          <a:bodyPr>
            <a:noAutofit/>
          </a:bodyPr>
          <a:lstStyle/>
          <a:p>
            <a:r>
              <a:rPr lang="en-US" dirty="0" smtClean="0"/>
              <a:t>Makeup of “Handbook of Applied Hydrology” </a:t>
            </a:r>
            <a:br>
              <a:rPr lang="en-US" dirty="0" smtClean="0"/>
            </a:br>
            <a:r>
              <a:rPr lang="en-US" dirty="0" smtClean="0"/>
              <a:t>– 1400 pages</a:t>
            </a:r>
            <a:endParaRPr lang="en-US" dirty="0"/>
          </a:p>
        </p:txBody>
      </p:sp>
      <p:pic>
        <p:nvPicPr>
          <p:cNvPr id="4" name="Picture 3"/>
          <p:cNvPicPr>
            <a:picLocks noChangeAspect="1"/>
          </p:cNvPicPr>
          <p:nvPr/>
        </p:nvPicPr>
        <p:blipFill>
          <a:blip r:embed="rId2"/>
          <a:stretch>
            <a:fillRect/>
          </a:stretch>
        </p:blipFill>
        <p:spPr>
          <a:xfrm>
            <a:off x="4140925" y="1888067"/>
            <a:ext cx="4446565" cy="4221163"/>
          </a:xfrm>
          <a:prstGeom prst="rect">
            <a:avLst/>
          </a:prstGeom>
          <a:ln w="6350">
            <a:solidFill>
              <a:schemeClr val="bg1">
                <a:lumMod val="65000"/>
              </a:schemeClr>
            </a:solidFill>
          </a:ln>
        </p:spPr>
      </p:pic>
      <p:sp>
        <p:nvSpPr>
          <p:cNvPr id="5" name="Rectangle 4"/>
          <p:cNvSpPr/>
          <p:nvPr/>
        </p:nvSpPr>
        <p:spPr>
          <a:xfrm>
            <a:off x="8089100" y="1842255"/>
            <a:ext cx="2486578" cy="1384995"/>
          </a:xfrm>
          <a:prstGeom prst="rect">
            <a:avLst/>
          </a:prstGeom>
        </p:spPr>
        <p:txBody>
          <a:bodyPr wrap="none">
            <a:spAutoFit/>
          </a:bodyPr>
          <a:lstStyle/>
          <a:p>
            <a:pPr lvl="1" algn="ctr"/>
            <a:r>
              <a:rPr lang="en-US" sz="2800" dirty="0">
                <a:solidFill>
                  <a:srgbClr val="0070C0"/>
                </a:solidFill>
              </a:rPr>
              <a:t>Supporting </a:t>
            </a:r>
            <a:endParaRPr lang="en-US" sz="2800" dirty="0" smtClean="0">
              <a:solidFill>
                <a:srgbClr val="0070C0"/>
              </a:solidFill>
            </a:endParaRPr>
          </a:p>
          <a:p>
            <a:pPr lvl="1" algn="ctr"/>
            <a:r>
              <a:rPr lang="en-US" sz="2800" dirty="0" smtClean="0">
                <a:solidFill>
                  <a:srgbClr val="0070C0"/>
                </a:solidFill>
              </a:rPr>
              <a:t>Sciences </a:t>
            </a:r>
          </a:p>
          <a:p>
            <a:pPr lvl="1" algn="ctr"/>
            <a:r>
              <a:rPr lang="en-US" sz="2800" dirty="0" smtClean="0">
                <a:solidFill>
                  <a:srgbClr val="0070C0"/>
                </a:solidFill>
              </a:rPr>
              <a:t>(</a:t>
            </a:r>
            <a:r>
              <a:rPr lang="en-US" sz="2800" dirty="0">
                <a:solidFill>
                  <a:srgbClr val="0070C0"/>
                </a:solidFill>
              </a:rPr>
              <a:t>25%)</a:t>
            </a:r>
          </a:p>
        </p:txBody>
      </p:sp>
      <p:sp>
        <p:nvSpPr>
          <p:cNvPr id="6" name="Rectangle 5"/>
          <p:cNvSpPr/>
          <p:nvPr/>
        </p:nvSpPr>
        <p:spPr>
          <a:xfrm>
            <a:off x="8089100" y="4770048"/>
            <a:ext cx="3445174" cy="1384995"/>
          </a:xfrm>
          <a:prstGeom prst="rect">
            <a:avLst/>
          </a:prstGeom>
        </p:spPr>
        <p:txBody>
          <a:bodyPr wrap="none">
            <a:spAutoFit/>
          </a:bodyPr>
          <a:lstStyle/>
          <a:p>
            <a:pPr lvl="1" algn="ctr"/>
            <a:r>
              <a:rPr lang="en-US" sz="2800" dirty="0">
                <a:solidFill>
                  <a:schemeClr val="accent3">
                    <a:lumMod val="75000"/>
                  </a:schemeClr>
                </a:solidFill>
              </a:rPr>
              <a:t>Phases of </a:t>
            </a:r>
            <a:endParaRPr lang="en-US" sz="2800" dirty="0" smtClean="0">
              <a:solidFill>
                <a:schemeClr val="accent3">
                  <a:lumMod val="75000"/>
                </a:schemeClr>
              </a:solidFill>
            </a:endParaRPr>
          </a:p>
          <a:p>
            <a:pPr lvl="1" algn="ctr"/>
            <a:r>
              <a:rPr lang="en-US" sz="2800" dirty="0" smtClean="0">
                <a:solidFill>
                  <a:schemeClr val="accent3">
                    <a:lumMod val="75000"/>
                  </a:schemeClr>
                </a:solidFill>
              </a:rPr>
              <a:t>Hydrologic </a:t>
            </a:r>
            <a:r>
              <a:rPr lang="en-US" sz="2800" dirty="0">
                <a:solidFill>
                  <a:schemeClr val="accent3">
                    <a:lumMod val="75000"/>
                  </a:schemeClr>
                </a:solidFill>
              </a:rPr>
              <a:t>Cycle </a:t>
            </a:r>
            <a:endParaRPr lang="en-US" sz="2800" dirty="0" smtClean="0">
              <a:solidFill>
                <a:schemeClr val="accent3">
                  <a:lumMod val="75000"/>
                </a:schemeClr>
              </a:solidFill>
            </a:endParaRPr>
          </a:p>
          <a:p>
            <a:pPr lvl="1" algn="ctr"/>
            <a:r>
              <a:rPr lang="en-US" sz="2800" dirty="0" smtClean="0">
                <a:solidFill>
                  <a:schemeClr val="accent3">
                    <a:lumMod val="75000"/>
                  </a:schemeClr>
                </a:solidFill>
              </a:rPr>
              <a:t>(</a:t>
            </a:r>
            <a:r>
              <a:rPr lang="en-US" sz="2800" dirty="0">
                <a:solidFill>
                  <a:schemeClr val="accent3">
                    <a:lumMod val="75000"/>
                  </a:schemeClr>
                </a:solidFill>
              </a:rPr>
              <a:t>35%)</a:t>
            </a:r>
          </a:p>
        </p:txBody>
      </p:sp>
      <p:sp>
        <p:nvSpPr>
          <p:cNvPr id="7" name="Rectangle 6"/>
          <p:cNvSpPr/>
          <p:nvPr/>
        </p:nvSpPr>
        <p:spPr>
          <a:xfrm>
            <a:off x="145382" y="4378649"/>
            <a:ext cx="4493933" cy="1384995"/>
          </a:xfrm>
          <a:prstGeom prst="rect">
            <a:avLst/>
          </a:prstGeom>
        </p:spPr>
        <p:txBody>
          <a:bodyPr wrap="square">
            <a:spAutoFit/>
          </a:bodyPr>
          <a:lstStyle/>
          <a:p>
            <a:pPr lvl="1" algn="ctr"/>
            <a:r>
              <a:rPr lang="en-US" sz="2800" dirty="0">
                <a:solidFill>
                  <a:schemeClr val="bg1">
                    <a:lumMod val="50000"/>
                  </a:schemeClr>
                </a:solidFill>
              </a:rPr>
              <a:t>Practice and Application </a:t>
            </a:r>
            <a:endParaRPr lang="en-US" sz="2800" dirty="0" smtClean="0">
              <a:solidFill>
                <a:schemeClr val="bg1">
                  <a:lumMod val="50000"/>
                </a:schemeClr>
              </a:solidFill>
            </a:endParaRPr>
          </a:p>
          <a:p>
            <a:pPr lvl="1" algn="ctr"/>
            <a:r>
              <a:rPr lang="en-US" sz="2800" dirty="0" smtClean="0">
                <a:solidFill>
                  <a:schemeClr val="bg1">
                    <a:lumMod val="50000"/>
                  </a:schemeClr>
                </a:solidFill>
              </a:rPr>
              <a:t>of </a:t>
            </a:r>
            <a:r>
              <a:rPr lang="en-US" sz="2800" dirty="0">
                <a:solidFill>
                  <a:schemeClr val="bg1">
                    <a:lumMod val="50000"/>
                  </a:schemeClr>
                </a:solidFill>
              </a:rPr>
              <a:t>hydrology </a:t>
            </a:r>
            <a:endParaRPr lang="en-US" sz="2800" dirty="0" smtClean="0">
              <a:solidFill>
                <a:schemeClr val="bg1">
                  <a:lumMod val="50000"/>
                </a:schemeClr>
              </a:solidFill>
            </a:endParaRPr>
          </a:p>
          <a:p>
            <a:pPr lvl="1" algn="ctr"/>
            <a:r>
              <a:rPr lang="en-US" sz="2800" dirty="0" smtClean="0">
                <a:solidFill>
                  <a:schemeClr val="bg1">
                    <a:lumMod val="50000"/>
                  </a:schemeClr>
                </a:solidFill>
              </a:rPr>
              <a:t>(</a:t>
            </a:r>
            <a:r>
              <a:rPr lang="en-US" sz="2800" dirty="0">
                <a:solidFill>
                  <a:schemeClr val="bg1">
                    <a:lumMod val="50000"/>
                  </a:schemeClr>
                </a:solidFill>
              </a:rPr>
              <a:t>20%)</a:t>
            </a:r>
          </a:p>
        </p:txBody>
      </p:sp>
      <p:sp>
        <p:nvSpPr>
          <p:cNvPr id="8" name="Rectangle 7"/>
          <p:cNvSpPr/>
          <p:nvPr/>
        </p:nvSpPr>
        <p:spPr>
          <a:xfrm>
            <a:off x="-857079" y="1842254"/>
            <a:ext cx="6096000" cy="1384995"/>
          </a:xfrm>
          <a:prstGeom prst="rect">
            <a:avLst/>
          </a:prstGeom>
        </p:spPr>
        <p:txBody>
          <a:bodyPr>
            <a:spAutoFit/>
          </a:bodyPr>
          <a:lstStyle/>
          <a:p>
            <a:pPr lvl="1" algn="ctr"/>
            <a:r>
              <a:rPr lang="en-US" sz="2800" dirty="0">
                <a:solidFill>
                  <a:srgbClr val="FFC000"/>
                </a:solidFill>
              </a:rPr>
              <a:t>Water resources </a:t>
            </a:r>
            <a:r>
              <a:rPr lang="en-US" sz="2800" dirty="0" smtClean="0">
                <a:solidFill>
                  <a:srgbClr val="FFC000"/>
                </a:solidFill>
              </a:rPr>
              <a:t>planning </a:t>
            </a:r>
          </a:p>
          <a:p>
            <a:pPr lvl="1" algn="ctr"/>
            <a:r>
              <a:rPr lang="en-US" sz="2800" dirty="0" smtClean="0">
                <a:solidFill>
                  <a:srgbClr val="FFC000"/>
                </a:solidFill>
              </a:rPr>
              <a:t>and </a:t>
            </a:r>
            <a:r>
              <a:rPr lang="en-US" sz="2800" dirty="0">
                <a:solidFill>
                  <a:srgbClr val="FFC000"/>
                </a:solidFill>
              </a:rPr>
              <a:t>management </a:t>
            </a:r>
            <a:endParaRPr lang="en-US" sz="2800" dirty="0" smtClean="0">
              <a:solidFill>
                <a:srgbClr val="FFC000"/>
              </a:solidFill>
            </a:endParaRPr>
          </a:p>
          <a:p>
            <a:pPr lvl="1" algn="ctr"/>
            <a:r>
              <a:rPr lang="en-US" sz="2800" dirty="0" smtClean="0">
                <a:solidFill>
                  <a:srgbClr val="FFC000"/>
                </a:solidFill>
              </a:rPr>
              <a:t>(</a:t>
            </a:r>
            <a:r>
              <a:rPr lang="en-US" sz="2800" dirty="0">
                <a:solidFill>
                  <a:srgbClr val="FFC000"/>
                </a:solidFill>
              </a:rPr>
              <a:t>20%)</a:t>
            </a:r>
          </a:p>
        </p:txBody>
      </p:sp>
      <p:pic>
        <p:nvPicPr>
          <p:cNvPr id="9" name="Picture 8"/>
          <p:cNvPicPr>
            <a:picLocks noChangeAspect="1"/>
          </p:cNvPicPr>
          <p:nvPr/>
        </p:nvPicPr>
        <p:blipFill>
          <a:blip r:embed="rId3"/>
          <a:stretch>
            <a:fillRect/>
          </a:stretch>
        </p:blipFill>
        <p:spPr>
          <a:xfrm>
            <a:off x="8709434" y="155379"/>
            <a:ext cx="1014669" cy="1550126"/>
          </a:xfrm>
          <a:prstGeom prst="rect">
            <a:avLst/>
          </a:prstGeom>
          <a:ln w="3175">
            <a:solidFill>
              <a:schemeClr val="bg1">
                <a:lumMod val="65000"/>
              </a:schemeClr>
            </a:solidFill>
          </a:ln>
        </p:spPr>
      </p:pic>
    </p:spTree>
    <p:extLst>
      <p:ext uri="{BB962C8B-B14F-4D97-AF65-F5344CB8AC3E}">
        <p14:creationId xmlns:p14="http://schemas.microsoft.com/office/powerpoint/2010/main" val="400302665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 </a:t>
            </a:r>
            <a:r>
              <a:rPr lang="en-US" dirty="0"/>
              <a:t>edited the whole Handbook ....</a:t>
            </a:r>
          </a:p>
        </p:txBody>
      </p:sp>
      <p:pic>
        <p:nvPicPr>
          <p:cNvPr id="3" name="Picture 2"/>
          <p:cNvPicPr>
            <a:picLocks noChangeAspect="1"/>
          </p:cNvPicPr>
          <p:nvPr/>
        </p:nvPicPr>
        <p:blipFill>
          <a:blip r:embed="rId2"/>
          <a:stretch>
            <a:fillRect/>
          </a:stretch>
        </p:blipFill>
        <p:spPr>
          <a:xfrm>
            <a:off x="1850858" y="3649012"/>
            <a:ext cx="8814198" cy="1881329"/>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2019300" y="1259332"/>
            <a:ext cx="2674438" cy="1687068"/>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5830142" y="1632839"/>
            <a:ext cx="4054387" cy="1419987"/>
          </a:xfrm>
          <a:prstGeom prst="rect">
            <a:avLst/>
          </a:prstGeom>
        </p:spPr>
      </p:pic>
      <p:sp>
        <p:nvSpPr>
          <p:cNvPr id="6" name="Title 1"/>
          <p:cNvSpPr txBox="1">
            <a:spLocks/>
          </p:cNvSpPr>
          <p:nvPr/>
        </p:nvSpPr>
        <p:spPr>
          <a:xfrm>
            <a:off x="4533900" y="3017798"/>
            <a:ext cx="6876305" cy="559816"/>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 and wrote all these sections himself!</a:t>
            </a:r>
            <a:endParaRPr lang="en-US" dirty="0"/>
          </a:p>
        </p:txBody>
      </p:sp>
      <p:sp>
        <p:nvSpPr>
          <p:cNvPr id="7" name="Title 1"/>
          <p:cNvSpPr txBox="1">
            <a:spLocks/>
          </p:cNvSpPr>
          <p:nvPr/>
        </p:nvSpPr>
        <p:spPr>
          <a:xfrm>
            <a:off x="1181100" y="5709207"/>
            <a:ext cx="9994900" cy="559816"/>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These are the subjects in which he was most interested</a:t>
            </a:r>
            <a:endParaRPr lang="en-US" dirty="0"/>
          </a:p>
        </p:txBody>
      </p:sp>
    </p:spTree>
    <p:extLst>
      <p:ext uri="{BB962C8B-B14F-4D97-AF65-F5344CB8AC3E}">
        <p14:creationId xmlns:p14="http://schemas.microsoft.com/office/powerpoint/2010/main" val="350776369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486462" y="1324388"/>
            <a:ext cx="3128022" cy="4729974"/>
          </a:xfrm>
          <a:prstGeom prst="rect">
            <a:avLst/>
          </a:prstGeom>
        </p:spPr>
      </p:pic>
      <p:pic>
        <p:nvPicPr>
          <p:cNvPr id="8" name="Picture 7"/>
          <p:cNvPicPr>
            <a:picLocks noChangeAspect="1"/>
          </p:cNvPicPr>
          <p:nvPr/>
        </p:nvPicPr>
        <p:blipFill>
          <a:blip r:embed="rId3"/>
          <a:stretch>
            <a:fillRect/>
          </a:stretch>
        </p:blipFill>
        <p:spPr>
          <a:xfrm>
            <a:off x="713874" y="1338934"/>
            <a:ext cx="3077066" cy="4700883"/>
          </a:xfrm>
          <a:prstGeom prst="rect">
            <a:avLst/>
          </a:prstGeom>
          <a:ln w="3175">
            <a:solidFill>
              <a:schemeClr val="bg1">
                <a:lumMod val="65000"/>
              </a:schemeClr>
            </a:solidFill>
          </a:ln>
        </p:spPr>
      </p:pic>
      <p:pic>
        <p:nvPicPr>
          <p:cNvPr id="12" name="Picture 11"/>
          <p:cNvPicPr>
            <a:picLocks noChangeAspect="1"/>
          </p:cNvPicPr>
          <p:nvPr/>
        </p:nvPicPr>
        <p:blipFill>
          <a:blip r:embed="rId4"/>
          <a:stretch>
            <a:fillRect/>
          </a:stretch>
        </p:blipFill>
        <p:spPr>
          <a:xfrm>
            <a:off x="4122821" y="2212092"/>
            <a:ext cx="3966259" cy="2954567"/>
          </a:xfrm>
          <a:prstGeom prst="rect">
            <a:avLst/>
          </a:prstGeom>
          <a:ln w="3175">
            <a:solidFill>
              <a:schemeClr val="bg1">
                <a:lumMod val="65000"/>
              </a:schemeClr>
            </a:solidFill>
          </a:ln>
          <a:scene3d>
            <a:camera prst="orthographicFront">
              <a:rot lat="0" lon="0" rev="0"/>
            </a:camera>
            <a:lightRig rig="threePt" dir="t"/>
          </a:scene3d>
        </p:spPr>
      </p:pic>
      <p:sp>
        <p:nvSpPr>
          <p:cNvPr id="3" name="Title 2"/>
          <p:cNvSpPr>
            <a:spLocks noGrp="1"/>
          </p:cNvSpPr>
          <p:nvPr>
            <p:ph type="title"/>
          </p:nvPr>
        </p:nvSpPr>
        <p:spPr/>
        <p:txBody>
          <a:bodyPr/>
          <a:lstStyle/>
          <a:p>
            <a:r>
              <a:rPr lang="en-US" dirty="0" smtClean="0"/>
              <a:t>A generation later I edited a Handbook of Hydrology …</a:t>
            </a:r>
            <a:endParaRPr lang="en-US" dirty="0"/>
          </a:p>
        </p:txBody>
      </p:sp>
      <p:sp>
        <p:nvSpPr>
          <p:cNvPr id="4" name="TextBox 3"/>
          <p:cNvSpPr txBox="1"/>
          <p:nvPr/>
        </p:nvSpPr>
        <p:spPr>
          <a:xfrm>
            <a:off x="1748589" y="6328610"/>
            <a:ext cx="1074822" cy="240632"/>
          </a:xfrm>
          <a:prstGeom prst="rect">
            <a:avLst/>
          </a:prstGeom>
          <a:noFill/>
          <a:effectLst/>
        </p:spPr>
        <p:txBody>
          <a:bodyPr wrap="square" lIns="0" tIns="0" rIns="0" bIns="0" rtlCol="0">
            <a:noAutofit/>
          </a:bodyPr>
          <a:lstStyle/>
          <a:p>
            <a:pPr algn="l" eaLnBrk="0" hangingPunct="0">
              <a:lnSpc>
                <a:spcPts val="1800"/>
              </a:lnSpc>
            </a:pPr>
            <a:r>
              <a:rPr lang="en-US" sz="2800" b="1" dirty="0" smtClean="0">
                <a:ea typeface="+mn-ea"/>
                <a:cs typeface="+mn-cs"/>
              </a:rPr>
              <a:t>1964</a:t>
            </a:r>
          </a:p>
        </p:txBody>
      </p:sp>
      <p:sp>
        <p:nvSpPr>
          <p:cNvPr id="14" name="TextBox 13"/>
          <p:cNvSpPr txBox="1"/>
          <p:nvPr/>
        </p:nvSpPr>
        <p:spPr>
          <a:xfrm>
            <a:off x="9809747" y="6306541"/>
            <a:ext cx="1074822" cy="284771"/>
          </a:xfrm>
          <a:prstGeom prst="rect">
            <a:avLst/>
          </a:prstGeom>
          <a:noFill/>
          <a:effectLst/>
        </p:spPr>
        <p:txBody>
          <a:bodyPr wrap="square" lIns="0" tIns="0" rIns="0" bIns="0" rtlCol="0">
            <a:noAutofit/>
          </a:bodyPr>
          <a:lstStyle/>
          <a:p>
            <a:pPr algn="l" eaLnBrk="0" hangingPunct="0">
              <a:lnSpc>
                <a:spcPts val="1800"/>
              </a:lnSpc>
            </a:pPr>
            <a:r>
              <a:rPr lang="en-US" sz="2800" b="1" dirty="0" smtClean="0">
                <a:ea typeface="+mn-ea"/>
                <a:cs typeface="+mn-cs"/>
              </a:rPr>
              <a:t>1993</a:t>
            </a:r>
          </a:p>
        </p:txBody>
      </p:sp>
      <p:sp>
        <p:nvSpPr>
          <p:cNvPr id="9" name="Title 2"/>
          <p:cNvSpPr txBox="1">
            <a:spLocks/>
          </p:cNvSpPr>
          <p:nvPr/>
        </p:nvSpPr>
        <p:spPr>
          <a:xfrm>
            <a:off x="3790940" y="6039817"/>
            <a:ext cx="9750655"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 and dedicated it to Dr Chow</a:t>
            </a:r>
            <a:endParaRPr lang="en-US" dirty="0"/>
          </a:p>
        </p:txBody>
      </p:sp>
    </p:spTree>
    <p:extLst>
      <p:ext uri="{BB962C8B-B14F-4D97-AF65-F5344CB8AC3E}">
        <p14:creationId xmlns:p14="http://schemas.microsoft.com/office/powerpoint/2010/main" val="300990415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246" y="946666"/>
            <a:ext cx="10156819" cy="461665"/>
          </a:xfrm>
          <a:prstGeom prst="rect">
            <a:avLst/>
          </a:prstGeom>
          <a:noFill/>
        </p:spPr>
        <p:txBody>
          <a:bodyPr wrap="none" rtlCol="0">
            <a:spAutoFit/>
          </a:bodyPr>
          <a:lstStyle/>
          <a:p>
            <a:r>
              <a:rPr lang="en-US" sz="2400" b="1" dirty="0" smtClean="0"/>
              <a:t>by Prof Jian Yun Zhang, now at Nanjing Hydraulic Research Institute</a:t>
            </a: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5254" y="1981200"/>
            <a:ext cx="5906345" cy="3322319"/>
          </a:xfrm>
          <a:prstGeom prst="rect">
            <a:avLst/>
          </a:prstGeom>
        </p:spPr>
      </p:pic>
      <p:pic>
        <p:nvPicPr>
          <p:cNvPr id="7" name="Picture 6"/>
          <p:cNvPicPr>
            <a:picLocks noChangeAspect="1"/>
          </p:cNvPicPr>
          <p:nvPr/>
        </p:nvPicPr>
        <p:blipFill>
          <a:blip r:embed="rId3"/>
          <a:stretch>
            <a:fillRect/>
          </a:stretch>
        </p:blipFill>
        <p:spPr>
          <a:xfrm>
            <a:off x="669445" y="1600200"/>
            <a:ext cx="2983237" cy="4511040"/>
          </a:xfrm>
          <a:prstGeom prst="rect">
            <a:avLst/>
          </a:prstGeom>
        </p:spPr>
      </p:pic>
      <p:pic>
        <p:nvPicPr>
          <p:cNvPr id="9" name="Picture 8"/>
          <p:cNvPicPr>
            <a:picLocks noChangeAspect="1"/>
          </p:cNvPicPr>
          <p:nvPr/>
        </p:nvPicPr>
        <p:blipFill>
          <a:blip r:embed="rId4"/>
          <a:stretch>
            <a:fillRect/>
          </a:stretch>
        </p:blipFill>
        <p:spPr>
          <a:xfrm>
            <a:off x="8327702" y="1600200"/>
            <a:ext cx="3390652" cy="4672964"/>
          </a:xfrm>
          <a:prstGeom prst="rect">
            <a:avLst/>
          </a:prstGeom>
        </p:spPr>
      </p:pic>
      <p:sp>
        <p:nvSpPr>
          <p:cNvPr id="10" name="TextBox 9"/>
          <p:cNvSpPr txBox="1"/>
          <p:nvPr/>
        </p:nvSpPr>
        <p:spPr>
          <a:xfrm>
            <a:off x="3652682" y="5495388"/>
            <a:ext cx="1480918" cy="707886"/>
          </a:xfrm>
          <a:prstGeom prst="rect">
            <a:avLst/>
          </a:prstGeom>
          <a:noFill/>
        </p:spPr>
        <p:txBody>
          <a:bodyPr wrap="none" rtlCol="0">
            <a:spAutoFit/>
          </a:bodyPr>
          <a:lstStyle/>
          <a:p>
            <a:r>
              <a:rPr lang="en-US" sz="2000" dirty="0" smtClean="0"/>
              <a:t>McGraw-Hill</a:t>
            </a:r>
          </a:p>
          <a:p>
            <a:r>
              <a:rPr lang="en-US" sz="2000" dirty="0" smtClean="0"/>
              <a:t>1993</a:t>
            </a:r>
            <a:endParaRPr lang="en-US" sz="2000" dirty="0"/>
          </a:p>
        </p:txBody>
      </p:sp>
      <p:sp>
        <p:nvSpPr>
          <p:cNvPr id="11" name="TextBox 10"/>
          <p:cNvSpPr txBox="1"/>
          <p:nvPr/>
        </p:nvSpPr>
        <p:spPr>
          <a:xfrm>
            <a:off x="6137294" y="5473896"/>
            <a:ext cx="2190408" cy="707886"/>
          </a:xfrm>
          <a:prstGeom prst="rect">
            <a:avLst/>
          </a:prstGeom>
          <a:noFill/>
        </p:spPr>
        <p:txBody>
          <a:bodyPr wrap="none" rtlCol="0">
            <a:spAutoFit/>
          </a:bodyPr>
          <a:lstStyle/>
          <a:p>
            <a:pPr algn="r"/>
            <a:r>
              <a:rPr lang="en-US" sz="2000" dirty="0" smtClean="0"/>
              <a:t>Chinese translation</a:t>
            </a:r>
          </a:p>
          <a:p>
            <a:pPr algn="r"/>
            <a:r>
              <a:rPr lang="en-US" sz="2000" dirty="0" smtClean="0"/>
              <a:t>2002</a:t>
            </a:r>
            <a:endParaRPr lang="en-US" sz="2000" dirty="0"/>
          </a:p>
        </p:txBody>
      </p:sp>
      <p:sp>
        <p:nvSpPr>
          <p:cNvPr id="3" name="Title 2"/>
          <p:cNvSpPr>
            <a:spLocks noGrp="1"/>
          </p:cNvSpPr>
          <p:nvPr>
            <p:ph type="title"/>
          </p:nvPr>
        </p:nvSpPr>
        <p:spPr/>
        <p:txBody>
          <a:bodyPr/>
          <a:lstStyle/>
          <a:p>
            <a:r>
              <a:rPr lang="en-US" dirty="0" smtClean="0"/>
              <a:t>It was translated into Chinese</a:t>
            </a:r>
            <a:endParaRPr lang="en-US" dirty="0"/>
          </a:p>
        </p:txBody>
      </p:sp>
    </p:spTree>
    <p:extLst>
      <p:ext uri="{BB962C8B-B14F-4D97-AF65-F5344CB8AC3E}">
        <p14:creationId xmlns:p14="http://schemas.microsoft.com/office/powerpoint/2010/main" val="221471208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DE8E63-4FB6-4A42-BB0D-B8539302CB98}"/>
              </a:ext>
            </a:extLst>
          </p:cNvPr>
          <p:cNvSpPr/>
          <p:nvPr/>
        </p:nvSpPr>
        <p:spPr>
          <a:xfrm>
            <a:off x="1388813" y="2255047"/>
            <a:ext cx="9284532" cy="1786757"/>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a:endParaRPr>
          </a:p>
        </p:txBody>
      </p:sp>
      <p:sp>
        <p:nvSpPr>
          <p:cNvPr id="10" name="Title 2">
            <a:extLst>
              <a:ext uri="{FF2B5EF4-FFF2-40B4-BE49-F238E27FC236}">
                <a16:creationId xmlns:a16="http://schemas.microsoft.com/office/drawing/2014/main" id="{B1DA11F7-A28A-471E-9478-9568E82B28BF}"/>
              </a:ext>
            </a:extLst>
          </p:cNvPr>
          <p:cNvSpPr>
            <a:spLocks noGrp="1"/>
          </p:cNvSpPr>
          <p:nvPr>
            <p:ph type="title"/>
          </p:nvPr>
        </p:nvSpPr>
        <p:spPr>
          <a:xfrm>
            <a:off x="1030015" y="2012731"/>
            <a:ext cx="9750655" cy="484632"/>
          </a:xfrm>
        </p:spPr>
        <p:txBody>
          <a:bodyPr/>
          <a:lstStyle/>
          <a:p>
            <a:pPr algn="ctr"/>
            <a:r>
              <a:rPr lang="en-US" sz="4000" dirty="0" smtClean="0">
                <a:solidFill>
                  <a:schemeClr val="bg1"/>
                </a:solidFill>
                <a:latin typeface="Georgia" panose="02040502050405020303" pitchFamily="18" charset="0"/>
              </a:rPr>
              <a:t/>
            </a:r>
            <a:br>
              <a:rPr lang="en-US" sz="4000" dirty="0" smtClean="0">
                <a:solidFill>
                  <a:schemeClr val="bg1"/>
                </a:solidFill>
                <a:latin typeface="Georgia" panose="02040502050405020303" pitchFamily="18" charset="0"/>
              </a:rPr>
            </a:br>
            <a:r>
              <a:rPr lang="en-US" sz="4000" dirty="0" smtClean="0">
                <a:solidFill>
                  <a:schemeClr val="bg1"/>
                </a:solidFill>
                <a:latin typeface="Georgia" panose="02040502050405020303" pitchFamily="18" charset="0"/>
              </a:rPr>
              <a:t>Dr Chow as a Teacher</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A conveyor of knowledge …</a:t>
            </a:r>
            <a:endParaRPr lang="en-US"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34405431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222" y="937955"/>
            <a:ext cx="5485797" cy="461665"/>
          </a:xfrm>
          <a:prstGeom prst="rect">
            <a:avLst/>
          </a:prstGeom>
          <a:noFill/>
        </p:spPr>
        <p:txBody>
          <a:bodyPr wrap="none" rtlCol="0">
            <a:spAutoFit/>
          </a:bodyPr>
          <a:lstStyle/>
          <a:p>
            <a:r>
              <a:rPr lang="en-US" sz="2400" b="1" dirty="0"/>
              <a:t> </a:t>
            </a:r>
            <a:r>
              <a:rPr lang="en-US" sz="2400" b="1" dirty="0" smtClean="0"/>
              <a:t>Dr Chow was my academic advisor </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1230766"/>
            <a:ext cx="3638550" cy="1055180"/>
          </a:xfrm>
          <a:prstGeom prst="rect">
            <a:avLst/>
          </a:prstGeom>
          <a:ln w="3175">
            <a:solidFill>
              <a:schemeClr val="bg1">
                <a:lumMod val="65000"/>
              </a:schemeClr>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2722054"/>
            <a:ext cx="3638549" cy="2440312"/>
          </a:xfrm>
          <a:prstGeom prst="rect">
            <a:avLst/>
          </a:prstGeom>
        </p:spPr>
      </p:pic>
      <p:sp>
        <p:nvSpPr>
          <p:cNvPr id="5" name="TextBox 4"/>
          <p:cNvSpPr txBox="1"/>
          <p:nvPr/>
        </p:nvSpPr>
        <p:spPr>
          <a:xfrm>
            <a:off x="8549640" y="5237584"/>
            <a:ext cx="2560253" cy="369332"/>
          </a:xfrm>
          <a:prstGeom prst="rect">
            <a:avLst/>
          </a:prstGeom>
          <a:noFill/>
        </p:spPr>
        <p:txBody>
          <a:bodyPr wrap="none" rtlCol="0">
            <a:spAutoFit/>
          </a:bodyPr>
          <a:lstStyle/>
          <a:p>
            <a:r>
              <a:rPr lang="en-US" dirty="0" err="1" smtClean="0"/>
              <a:t>Hydrosystems</a:t>
            </a:r>
            <a:r>
              <a:rPr lang="en-US" dirty="0" smtClean="0"/>
              <a:t> Laboratory</a:t>
            </a:r>
            <a:endParaRPr lang="en-US" dirty="0"/>
          </a:p>
        </p:txBody>
      </p:sp>
      <p:pic>
        <p:nvPicPr>
          <p:cNvPr id="7" name="Picture 6"/>
          <p:cNvPicPr>
            <a:picLocks noChangeAspect="1"/>
          </p:cNvPicPr>
          <p:nvPr/>
        </p:nvPicPr>
        <p:blipFill>
          <a:blip r:embed="rId4"/>
          <a:stretch>
            <a:fillRect/>
          </a:stretch>
        </p:blipFill>
        <p:spPr>
          <a:xfrm>
            <a:off x="577516" y="1771389"/>
            <a:ext cx="3609975" cy="2990850"/>
          </a:xfrm>
          <a:prstGeom prst="rect">
            <a:avLst/>
          </a:prstGeom>
        </p:spPr>
      </p:pic>
      <p:sp>
        <p:nvSpPr>
          <p:cNvPr id="8" name="TextBox 7"/>
          <p:cNvSpPr txBox="1"/>
          <p:nvPr/>
        </p:nvSpPr>
        <p:spPr>
          <a:xfrm>
            <a:off x="1176762" y="4989195"/>
            <a:ext cx="2646878" cy="646331"/>
          </a:xfrm>
          <a:prstGeom prst="rect">
            <a:avLst/>
          </a:prstGeom>
          <a:noFill/>
        </p:spPr>
        <p:txBody>
          <a:bodyPr wrap="none" rtlCol="0">
            <a:spAutoFit/>
          </a:bodyPr>
          <a:lstStyle/>
          <a:p>
            <a:pPr algn="ctr"/>
            <a:r>
              <a:rPr lang="en-US" dirty="0" err="1" smtClean="0"/>
              <a:t>Ven</a:t>
            </a:r>
            <a:r>
              <a:rPr lang="en-US" dirty="0" smtClean="0"/>
              <a:t> </a:t>
            </a:r>
            <a:r>
              <a:rPr lang="en-US" dirty="0" err="1" smtClean="0"/>
              <a:t>Te</a:t>
            </a:r>
            <a:r>
              <a:rPr lang="en-US" dirty="0" smtClean="0"/>
              <a:t> Chow </a:t>
            </a:r>
          </a:p>
          <a:p>
            <a:pPr algn="ctr"/>
            <a:r>
              <a:rPr lang="en-US" dirty="0" smtClean="0"/>
              <a:t>and his wife, Lora Chow</a:t>
            </a:r>
            <a:endParaRPr lang="en-US" dirty="0"/>
          </a:p>
        </p:txBody>
      </p:sp>
      <p:sp>
        <p:nvSpPr>
          <p:cNvPr id="9" name="TextBox 8"/>
          <p:cNvSpPr txBox="1"/>
          <p:nvPr/>
        </p:nvSpPr>
        <p:spPr>
          <a:xfrm>
            <a:off x="4197096" y="5635526"/>
            <a:ext cx="3702232" cy="923330"/>
          </a:xfrm>
          <a:prstGeom prst="rect">
            <a:avLst/>
          </a:prstGeom>
          <a:noFill/>
        </p:spPr>
        <p:txBody>
          <a:bodyPr wrap="none" rtlCol="0">
            <a:spAutoFit/>
          </a:bodyPr>
          <a:lstStyle/>
          <a:p>
            <a:r>
              <a:rPr lang="en-US" dirty="0" smtClean="0"/>
              <a:t>David: MS in Civil Engineering, 1974</a:t>
            </a:r>
          </a:p>
          <a:p>
            <a:r>
              <a:rPr lang="en-US" dirty="0" smtClean="0"/>
              <a:t>            PhD in Civil Engineering, 1976</a:t>
            </a:r>
          </a:p>
          <a:p>
            <a:r>
              <a:rPr lang="en-US" dirty="0" smtClean="0"/>
              <a:t>Helen: MS in Science Education, 1975</a:t>
            </a:r>
            <a:endParaRPr lang="en-US" dirty="0"/>
          </a:p>
        </p:txBody>
      </p:sp>
      <p:pic>
        <p:nvPicPr>
          <p:cNvPr id="11" name="Picture 10"/>
          <p:cNvPicPr>
            <a:picLocks noChangeAspect="1"/>
          </p:cNvPicPr>
          <p:nvPr/>
        </p:nvPicPr>
        <p:blipFill>
          <a:blip r:embed="rId5"/>
          <a:stretch>
            <a:fillRect/>
          </a:stretch>
        </p:blipFill>
        <p:spPr>
          <a:xfrm>
            <a:off x="4800600" y="1787898"/>
            <a:ext cx="2339490" cy="3640667"/>
          </a:xfrm>
          <a:prstGeom prst="rect">
            <a:avLst/>
          </a:prstGeom>
        </p:spPr>
      </p:pic>
      <p:sp>
        <p:nvSpPr>
          <p:cNvPr id="6" name="Title 5"/>
          <p:cNvSpPr>
            <a:spLocks noGrp="1"/>
          </p:cNvSpPr>
          <p:nvPr>
            <p:ph type="title"/>
          </p:nvPr>
        </p:nvSpPr>
        <p:spPr/>
        <p:txBody>
          <a:bodyPr/>
          <a:lstStyle/>
          <a:p>
            <a:r>
              <a:rPr lang="en-US" dirty="0" smtClean="0"/>
              <a:t>I became a Student at the University of Illinois in 1972</a:t>
            </a:r>
            <a:endParaRPr lang="en-US" dirty="0"/>
          </a:p>
        </p:txBody>
      </p:sp>
    </p:spTree>
    <p:extLst>
      <p:ext uri="{BB962C8B-B14F-4D97-AF65-F5344CB8AC3E}">
        <p14:creationId xmlns:p14="http://schemas.microsoft.com/office/powerpoint/2010/main" val="18045985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first memories of Illinois …</a:t>
            </a:r>
            <a:endParaRPr lang="en-US" dirty="0"/>
          </a:p>
        </p:txBody>
      </p:sp>
      <p:sp>
        <p:nvSpPr>
          <p:cNvPr id="3" name="Rectangle 2"/>
          <p:cNvSpPr/>
          <p:nvPr/>
        </p:nvSpPr>
        <p:spPr>
          <a:xfrm>
            <a:off x="806246" y="1086464"/>
            <a:ext cx="6966156" cy="5573834"/>
          </a:xfrm>
          <a:prstGeom prst="rect">
            <a:avLst/>
          </a:prstGeom>
        </p:spPr>
        <p:txBody>
          <a:bodyPr wrap="square">
            <a:spAutoFit/>
          </a:bodyPr>
          <a:lstStyle/>
          <a:p>
            <a:pPr>
              <a:lnSpc>
                <a:spcPct val="115000"/>
              </a:lnSpc>
              <a:spcAft>
                <a:spcPts val="1000"/>
              </a:spcAft>
            </a:pPr>
            <a:r>
              <a:rPr lang="en-US" sz="2400" dirty="0">
                <a:latin typeface="Calibri" panose="020F0502020204030204" pitchFamily="34" charset="0"/>
                <a:ea typeface="Calibri" panose="020F0502020204030204" pitchFamily="34" charset="0"/>
                <a:cs typeface="Times New Roman" panose="02020603050405020304" pitchFamily="18" charset="0"/>
              </a:rPr>
              <a:t>I vividly recall my first days on campus at Illinois, mixing with the international graduate student </a:t>
            </a:r>
            <a:r>
              <a:rPr lang="en-US" sz="2400" dirty="0" smtClean="0">
                <a:latin typeface="Calibri" panose="020F0502020204030204" pitchFamily="34" charset="0"/>
                <a:ea typeface="Calibri" panose="020F0502020204030204" pitchFamily="34" charset="0"/>
                <a:cs typeface="Times New Roman" panose="02020603050405020304" pitchFamily="18" charset="0"/>
              </a:rPr>
              <a:t>community.  </a:t>
            </a:r>
          </a:p>
          <a:p>
            <a:pPr>
              <a:lnSpc>
                <a:spcPct val="115000"/>
              </a:lnSpc>
              <a:spcAft>
                <a:spcPts val="10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I </a:t>
            </a:r>
            <a:r>
              <a:rPr lang="en-US" sz="2400" dirty="0">
                <a:latin typeface="Calibri" panose="020F0502020204030204" pitchFamily="34" charset="0"/>
                <a:ea typeface="Calibri" panose="020F0502020204030204" pitchFamily="34" charset="0"/>
                <a:cs typeface="Times New Roman" panose="02020603050405020304" pitchFamily="18" charset="0"/>
              </a:rPr>
              <a:t>remember my first visit to the </a:t>
            </a:r>
            <a:r>
              <a:rPr lang="en-US" sz="2400" dirty="0" err="1">
                <a:latin typeface="Calibri" panose="020F0502020204030204" pitchFamily="34" charset="0"/>
                <a:ea typeface="Calibri" panose="020F0502020204030204" pitchFamily="34" charset="0"/>
                <a:cs typeface="Times New Roman" panose="02020603050405020304" pitchFamily="18" charset="0"/>
              </a:rPr>
              <a:t>Hydrosystems</a:t>
            </a:r>
            <a:r>
              <a:rPr lang="en-US" sz="2400" dirty="0">
                <a:latin typeface="Calibri" panose="020F0502020204030204" pitchFamily="34" charset="0"/>
                <a:ea typeface="Calibri" panose="020F0502020204030204" pitchFamily="34" charset="0"/>
                <a:cs typeface="Times New Roman" panose="02020603050405020304" pitchFamily="18" charset="0"/>
              </a:rPr>
              <a:t> Laboratory,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sitting in Dr Chow’s office in a little chair next to his desk</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I </a:t>
            </a:r>
            <a:r>
              <a:rPr lang="en-US" sz="2400" dirty="0">
                <a:latin typeface="Calibri" panose="020F0502020204030204" pitchFamily="34" charset="0"/>
                <a:ea typeface="Calibri" panose="020F0502020204030204" pitchFamily="34" charset="0"/>
                <a:cs typeface="Times New Roman" panose="02020603050405020304" pitchFamily="18" charset="0"/>
              </a:rPr>
              <a:t>was just 22 years old.  In a flash, my world had been transformed from a quiet life in a small country very far away, to mixing in a global community at the forefront of learning.  </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It </a:t>
            </a:r>
            <a:r>
              <a:rPr lang="en-US" sz="2400" dirty="0">
                <a:latin typeface="Calibri" panose="020F0502020204030204" pitchFamily="34" charset="0"/>
                <a:ea typeface="Calibri" panose="020F0502020204030204" pitchFamily="34" charset="0"/>
                <a:cs typeface="Times New Roman" panose="02020603050405020304" pitchFamily="18" charset="0"/>
              </a:rPr>
              <a:t>was a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unique, life-changing experience</a:t>
            </a:r>
            <a:r>
              <a:rPr lang="en-US" sz="2400" dirty="0">
                <a:latin typeface="Calibri" panose="020F0502020204030204" pitchFamily="34" charset="0"/>
                <a:ea typeface="Calibri" panose="020F0502020204030204" pitchFamily="34" charset="0"/>
                <a:cs typeface="Times New Roman" panose="02020603050405020304" pitchFamily="18" charset="0"/>
              </a:rPr>
              <a:t>, one that I’ll never forget.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557" y="2151783"/>
            <a:ext cx="3638549" cy="2440312"/>
          </a:xfrm>
          <a:prstGeom prst="rect">
            <a:avLst/>
          </a:prstGeom>
        </p:spPr>
      </p:pic>
      <p:sp>
        <p:nvSpPr>
          <p:cNvPr id="5" name="TextBox 4"/>
          <p:cNvSpPr txBox="1"/>
          <p:nvPr/>
        </p:nvSpPr>
        <p:spPr>
          <a:xfrm>
            <a:off x="8566357" y="4667313"/>
            <a:ext cx="2560253" cy="369332"/>
          </a:xfrm>
          <a:prstGeom prst="rect">
            <a:avLst/>
          </a:prstGeom>
          <a:noFill/>
        </p:spPr>
        <p:txBody>
          <a:bodyPr wrap="none" rtlCol="0">
            <a:spAutoFit/>
          </a:bodyPr>
          <a:lstStyle/>
          <a:p>
            <a:r>
              <a:rPr lang="en-US" dirty="0" err="1" smtClean="0"/>
              <a:t>Hydrosystems</a:t>
            </a:r>
            <a:r>
              <a:rPr lang="en-US" dirty="0" smtClean="0"/>
              <a:t> Laboratory</a:t>
            </a:r>
            <a:endParaRPr lang="en-US" dirty="0"/>
          </a:p>
        </p:txBody>
      </p:sp>
    </p:spTree>
    <p:extLst>
      <p:ext uri="{BB962C8B-B14F-4D97-AF65-F5344CB8AC3E}">
        <p14:creationId xmlns:p14="http://schemas.microsoft.com/office/powerpoint/2010/main" val="146293313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Class Notes from CE 450 Hydrologic Systems</a:t>
            </a:r>
            <a:endParaRPr lang="en-US" dirty="0"/>
          </a:p>
        </p:txBody>
      </p:sp>
      <p:pic>
        <p:nvPicPr>
          <p:cNvPr id="3" name="Picture 2"/>
          <p:cNvPicPr>
            <a:picLocks noChangeAspect="1"/>
          </p:cNvPicPr>
          <p:nvPr/>
        </p:nvPicPr>
        <p:blipFill>
          <a:blip r:embed="rId2"/>
          <a:stretch>
            <a:fillRect/>
          </a:stretch>
        </p:blipFill>
        <p:spPr>
          <a:xfrm>
            <a:off x="3988744" y="1069848"/>
            <a:ext cx="5128270" cy="5536703"/>
          </a:xfrm>
          <a:prstGeom prst="rect">
            <a:avLst/>
          </a:prstGeom>
          <a:ln w="3175">
            <a:solidFill>
              <a:schemeClr val="bg1">
                <a:lumMod val="65000"/>
              </a:schemeClr>
            </a:solidFill>
          </a:ln>
        </p:spPr>
      </p:pic>
      <p:sp>
        <p:nvSpPr>
          <p:cNvPr id="4" name="TextBox 3"/>
          <p:cNvSpPr txBox="1"/>
          <p:nvPr/>
        </p:nvSpPr>
        <p:spPr>
          <a:xfrm>
            <a:off x="735646" y="2803331"/>
            <a:ext cx="3064878" cy="1200329"/>
          </a:xfrm>
          <a:prstGeom prst="rect">
            <a:avLst/>
          </a:prstGeom>
          <a:noFill/>
        </p:spPr>
        <p:txBody>
          <a:bodyPr wrap="none" rtlCol="0">
            <a:spAutoFit/>
          </a:bodyPr>
          <a:lstStyle/>
          <a:p>
            <a:r>
              <a:rPr lang="en-US" sz="2400" b="1" dirty="0"/>
              <a:t> </a:t>
            </a:r>
            <a:r>
              <a:rPr lang="en-US" sz="2400" b="1" dirty="0" smtClean="0"/>
              <a:t>Taught by Dr Chow</a:t>
            </a:r>
          </a:p>
          <a:p>
            <a:endParaRPr lang="en-US" sz="2400" b="1" dirty="0"/>
          </a:p>
          <a:p>
            <a:r>
              <a:rPr lang="en-US" sz="2400" b="1" dirty="0" smtClean="0"/>
              <a:t>Fall Semester 1972</a:t>
            </a:r>
            <a:endParaRPr lang="en-US" sz="2400" b="1" dirty="0"/>
          </a:p>
        </p:txBody>
      </p:sp>
    </p:spTree>
    <p:extLst>
      <p:ext uri="{BB962C8B-B14F-4D97-AF65-F5344CB8AC3E}">
        <p14:creationId xmlns:p14="http://schemas.microsoft.com/office/powerpoint/2010/main" val="87778102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2187" y="1371599"/>
            <a:ext cx="4497541" cy="5119667"/>
          </a:xfrm>
          <a:prstGeom prst="rect">
            <a:avLst/>
          </a:prstGeom>
          <a:ln w="3175">
            <a:solidFill>
              <a:schemeClr val="bg1">
                <a:lumMod val="65000"/>
              </a:schemeClr>
            </a:solidFill>
          </a:ln>
        </p:spPr>
      </p:pic>
      <p:sp>
        <p:nvSpPr>
          <p:cNvPr id="3" name="Title 2"/>
          <p:cNvSpPr>
            <a:spLocks noGrp="1"/>
          </p:cNvSpPr>
          <p:nvPr>
            <p:ph type="title"/>
          </p:nvPr>
        </p:nvSpPr>
        <p:spPr/>
        <p:txBody>
          <a:bodyPr/>
          <a:lstStyle/>
          <a:p>
            <a:r>
              <a:rPr lang="en-US" dirty="0" smtClean="0"/>
              <a:t>Course Topics for CE 450 Hydrologic Systems</a:t>
            </a:r>
            <a:endParaRPr lang="en-US" dirty="0"/>
          </a:p>
        </p:txBody>
      </p:sp>
      <p:sp>
        <p:nvSpPr>
          <p:cNvPr id="4" name="TextBox 3"/>
          <p:cNvSpPr txBox="1"/>
          <p:nvPr/>
        </p:nvSpPr>
        <p:spPr>
          <a:xfrm>
            <a:off x="6371045" y="2568414"/>
            <a:ext cx="5561875" cy="555786"/>
          </a:xfrm>
          <a:prstGeom prst="rect">
            <a:avLst/>
          </a:prstGeom>
          <a:noFill/>
          <a:effectLst/>
        </p:spPr>
        <p:txBody>
          <a:bodyPr wrap="square" lIns="0" tIns="0" rIns="0" bIns="0" rtlCol="0">
            <a:noAutofit/>
          </a:bodyPr>
          <a:lstStyle/>
          <a:p>
            <a:pPr marL="285750" indent="-285750" algn="l" eaLnBrk="0" hangingPunct="0">
              <a:lnSpc>
                <a:spcPts val="1800"/>
              </a:lnSpc>
              <a:buFont typeface="Arial" panose="020B0604020202020204" pitchFamily="34" charset="0"/>
              <a:buChar char="•"/>
            </a:pPr>
            <a:r>
              <a:rPr lang="en-US" sz="2000" b="1" dirty="0" smtClean="0"/>
              <a:t>Concept of </a:t>
            </a:r>
            <a:r>
              <a:rPr lang="en-US" sz="2000" b="1" dirty="0" smtClean="0">
                <a:solidFill>
                  <a:srgbClr val="FF0000"/>
                </a:solidFill>
              </a:rPr>
              <a:t>Hydrologic Systems</a:t>
            </a:r>
          </a:p>
          <a:p>
            <a:pPr marL="742950" lvl="1" indent="-285750" eaLnBrk="0" hangingPunct="0">
              <a:lnSpc>
                <a:spcPts val="2500"/>
              </a:lnSpc>
              <a:buFont typeface="Arial" panose="020B0604020202020204" pitchFamily="34" charset="0"/>
              <a:buChar char="•"/>
            </a:pPr>
            <a:r>
              <a:rPr lang="en-US" sz="2000" b="1" dirty="0" smtClean="0"/>
              <a:t>Components, inputs, outputs, structure</a:t>
            </a:r>
          </a:p>
          <a:p>
            <a:pPr marL="742950" lvl="1" indent="-285750" eaLnBrk="0" hangingPunct="0">
              <a:lnSpc>
                <a:spcPts val="2500"/>
              </a:lnSpc>
              <a:buFont typeface="Arial" panose="020B0604020202020204" pitchFamily="34" charset="0"/>
              <a:buChar char="•"/>
            </a:pPr>
            <a:endParaRPr lang="en-US" sz="2000" b="1" dirty="0" smtClean="0">
              <a:solidFill>
                <a:srgbClr val="FF0000"/>
              </a:solidFill>
            </a:endParaRPr>
          </a:p>
          <a:p>
            <a:pPr marL="285750" indent="-285750" eaLnBrk="0" hangingPunct="0">
              <a:lnSpc>
                <a:spcPts val="1800"/>
              </a:lnSpc>
              <a:buFont typeface="Arial" panose="020B0604020202020204" pitchFamily="34" charset="0"/>
              <a:buChar char="•"/>
            </a:pPr>
            <a:r>
              <a:rPr lang="en-US" sz="2000" b="1" dirty="0" smtClean="0"/>
              <a:t>Systems </a:t>
            </a:r>
            <a:r>
              <a:rPr lang="en-US" sz="2000" b="1" dirty="0" smtClean="0">
                <a:solidFill>
                  <a:srgbClr val="FF0000"/>
                </a:solidFill>
              </a:rPr>
              <a:t>analysis </a:t>
            </a:r>
            <a:r>
              <a:rPr lang="en-US" sz="2000" b="1" dirty="0" smtClean="0"/>
              <a:t>and simulation</a:t>
            </a:r>
            <a:endParaRPr lang="en-US" sz="2000" b="1" dirty="0"/>
          </a:p>
          <a:p>
            <a:pPr marL="742950" lvl="1" indent="-285750" eaLnBrk="0" hangingPunct="0">
              <a:lnSpc>
                <a:spcPts val="1800"/>
              </a:lnSpc>
              <a:buFont typeface="Arial" panose="020B0604020202020204" pitchFamily="34" charset="0"/>
              <a:buChar char="•"/>
            </a:pPr>
            <a:r>
              <a:rPr lang="en-US" sz="2000" b="1" dirty="0" smtClean="0"/>
              <a:t>Hydrologic </a:t>
            </a:r>
            <a:r>
              <a:rPr lang="en-US" sz="2000" b="1" dirty="0" smtClean="0">
                <a:solidFill>
                  <a:srgbClr val="FF0000"/>
                </a:solidFill>
              </a:rPr>
              <a:t>data</a:t>
            </a:r>
            <a:r>
              <a:rPr lang="en-US" sz="2000" b="1" dirty="0" smtClean="0"/>
              <a:t> collection</a:t>
            </a:r>
          </a:p>
          <a:p>
            <a:pPr marL="742950" lvl="1" indent="-285750" eaLnBrk="0" hangingPunct="0">
              <a:lnSpc>
                <a:spcPts val="1800"/>
              </a:lnSpc>
              <a:buFont typeface="Arial" panose="020B0604020202020204" pitchFamily="34" charset="0"/>
              <a:buChar char="•"/>
            </a:pPr>
            <a:endParaRPr lang="en-US" sz="2000" b="1" dirty="0" smtClean="0"/>
          </a:p>
          <a:p>
            <a:pPr marL="285750" indent="-285750" eaLnBrk="0" hangingPunct="0">
              <a:lnSpc>
                <a:spcPts val="1800"/>
              </a:lnSpc>
              <a:buFont typeface="Arial" panose="020B0604020202020204" pitchFamily="34" charset="0"/>
              <a:buChar char="•"/>
            </a:pPr>
            <a:r>
              <a:rPr lang="en-US" sz="2000" b="1" dirty="0" smtClean="0">
                <a:solidFill>
                  <a:srgbClr val="FF0000"/>
                </a:solidFill>
              </a:rPr>
              <a:t>Deterministic</a:t>
            </a:r>
            <a:r>
              <a:rPr lang="en-US" sz="2000" b="1" dirty="0" smtClean="0"/>
              <a:t> hydrologic models</a:t>
            </a:r>
          </a:p>
          <a:p>
            <a:pPr marL="742950" lvl="1" indent="-285750" eaLnBrk="0" hangingPunct="0">
              <a:lnSpc>
                <a:spcPts val="1800"/>
              </a:lnSpc>
              <a:buFont typeface="Arial" panose="020B0604020202020204" pitchFamily="34" charset="0"/>
              <a:buChar char="•"/>
            </a:pPr>
            <a:r>
              <a:rPr lang="en-US" sz="2000" b="1" dirty="0" smtClean="0">
                <a:solidFill>
                  <a:srgbClr val="FF0000"/>
                </a:solidFill>
              </a:rPr>
              <a:t>Lumped</a:t>
            </a:r>
            <a:r>
              <a:rPr lang="en-US" sz="2000" b="1" dirty="0" smtClean="0"/>
              <a:t> system models</a:t>
            </a:r>
          </a:p>
          <a:p>
            <a:pPr marL="742950" lvl="1" indent="-285750" eaLnBrk="0" hangingPunct="0">
              <a:lnSpc>
                <a:spcPts val="1800"/>
              </a:lnSpc>
              <a:buFont typeface="Arial" panose="020B0604020202020204" pitchFamily="34" charset="0"/>
              <a:buChar char="•"/>
            </a:pPr>
            <a:r>
              <a:rPr lang="en-US" sz="2000" b="1" dirty="0" smtClean="0">
                <a:solidFill>
                  <a:srgbClr val="FF0000"/>
                </a:solidFill>
              </a:rPr>
              <a:t>Distributed</a:t>
            </a:r>
            <a:r>
              <a:rPr lang="en-US" sz="2000" b="1" dirty="0" smtClean="0"/>
              <a:t> system models</a:t>
            </a:r>
          </a:p>
          <a:p>
            <a:pPr marL="742950" lvl="1" indent="-285750" eaLnBrk="0" hangingPunct="0">
              <a:lnSpc>
                <a:spcPts val="1800"/>
              </a:lnSpc>
              <a:buFont typeface="Arial" panose="020B0604020202020204" pitchFamily="34" charset="0"/>
              <a:buChar char="•"/>
            </a:pPr>
            <a:endParaRPr lang="en-US" sz="2000" b="1" dirty="0" smtClean="0"/>
          </a:p>
          <a:p>
            <a:pPr marL="285750" indent="-285750" eaLnBrk="0" hangingPunct="0">
              <a:lnSpc>
                <a:spcPts val="1800"/>
              </a:lnSpc>
              <a:buFont typeface="Arial" panose="020B0604020202020204" pitchFamily="34" charset="0"/>
              <a:buChar char="•"/>
            </a:pPr>
            <a:r>
              <a:rPr lang="en-US" sz="2000" b="1" dirty="0" smtClean="0">
                <a:solidFill>
                  <a:srgbClr val="FF0000"/>
                </a:solidFill>
              </a:rPr>
              <a:t>Linear</a:t>
            </a:r>
            <a:r>
              <a:rPr lang="en-US" sz="2000" b="1" dirty="0" smtClean="0"/>
              <a:t> and </a:t>
            </a:r>
            <a:r>
              <a:rPr lang="en-US" sz="2000" b="1" dirty="0" smtClean="0">
                <a:solidFill>
                  <a:srgbClr val="FF0000"/>
                </a:solidFill>
              </a:rPr>
              <a:t>Nonlinear</a:t>
            </a:r>
            <a:r>
              <a:rPr lang="en-US" sz="2000" b="1" dirty="0" smtClean="0"/>
              <a:t> hydrologic models</a:t>
            </a:r>
          </a:p>
          <a:p>
            <a:pPr marL="285750" indent="-285750" eaLnBrk="0" hangingPunct="0">
              <a:lnSpc>
                <a:spcPts val="1800"/>
              </a:lnSpc>
              <a:buFont typeface="Arial" panose="020B0604020202020204" pitchFamily="34" charset="0"/>
              <a:buChar char="•"/>
            </a:pPr>
            <a:endParaRPr lang="en-US" sz="2000" b="1" dirty="0" smtClean="0"/>
          </a:p>
          <a:p>
            <a:pPr marL="285750" indent="-285750" eaLnBrk="0" hangingPunct="0">
              <a:lnSpc>
                <a:spcPts val="1800"/>
              </a:lnSpc>
              <a:buFont typeface="Arial" panose="020B0604020202020204" pitchFamily="34" charset="0"/>
              <a:buChar char="•"/>
            </a:pPr>
            <a:r>
              <a:rPr lang="en-US" sz="2000" b="1" dirty="0" smtClean="0">
                <a:solidFill>
                  <a:srgbClr val="FF0000"/>
                </a:solidFill>
              </a:rPr>
              <a:t>Stochastic</a:t>
            </a:r>
            <a:r>
              <a:rPr lang="en-US" sz="2000" b="1" dirty="0" smtClean="0"/>
              <a:t> hydrologic models</a:t>
            </a:r>
          </a:p>
        </p:txBody>
      </p:sp>
      <p:sp>
        <p:nvSpPr>
          <p:cNvPr id="5" name="Rectangle 4"/>
          <p:cNvSpPr/>
          <p:nvPr/>
        </p:nvSpPr>
        <p:spPr bwMode="auto">
          <a:xfrm>
            <a:off x="8101025" y="1530350"/>
            <a:ext cx="1468598" cy="621507"/>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smtClean="0">
                <a:solidFill>
                  <a:srgbClr val="000000"/>
                </a:solidFill>
                <a:latin typeface="Arial" charset="0"/>
                <a:ea typeface="ＭＳ Ｐゴシック" pitchFamily="16" charset="-128"/>
                <a:cs typeface="ＭＳ Ｐゴシック" pitchFamily="-97" charset="-128"/>
              </a:rPr>
              <a:t>Structure</a:t>
            </a:r>
            <a:endParaRPr lang="en-US" b="1" dirty="0">
              <a:solidFill>
                <a:srgbClr val="000000"/>
              </a:solidFill>
              <a:latin typeface="Arial" charset="0"/>
              <a:ea typeface="ＭＳ Ｐゴシック" pitchFamily="16" charset="-128"/>
              <a:cs typeface="ＭＳ Ｐゴシック" pitchFamily="-97" charset="-128"/>
            </a:endParaRPr>
          </a:p>
        </p:txBody>
      </p:sp>
      <p:sp>
        <p:nvSpPr>
          <p:cNvPr id="6" name="Right Arrow 5"/>
          <p:cNvSpPr/>
          <p:nvPr/>
        </p:nvSpPr>
        <p:spPr bwMode="auto">
          <a:xfrm>
            <a:off x="7003836" y="1658255"/>
            <a:ext cx="1048458" cy="412767"/>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dirty="0">
              <a:solidFill>
                <a:srgbClr val="000000"/>
              </a:solidFill>
              <a:latin typeface="Arial" charset="0"/>
              <a:ea typeface="ＭＳ Ｐゴシック" pitchFamily="16" charset="-128"/>
              <a:cs typeface="ＭＳ Ｐゴシック" pitchFamily="-97" charset="-128"/>
            </a:endParaRPr>
          </a:p>
        </p:txBody>
      </p:sp>
      <p:sp>
        <p:nvSpPr>
          <p:cNvPr id="7" name="Right Arrow 6"/>
          <p:cNvSpPr/>
          <p:nvPr/>
        </p:nvSpPr>
        <p:spPr bwMode="auto">
          <a:xfrm>
            <a:off x="9565154" y="1658255"/>
            <a:ext cx="1048458" cy="412767"/>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dirty="0">
              <a:solidFill>
                <a:srgbClr val="000000"/>
              </a:solidFill>
              <a:latin typeface="Arial" charset="0"/>
              <a:ea typeface="ＭＳ Ｐゴシック" pitchFamily="16" charset="-128"/>
              <a:cs typeface="ＭＳ Ｐゴシック" pitchFamily="-97" charset="-128"/>
            </a:endParaRPr>
          </a:p>
        </p:txBody>
      </p:sp>
      <p:sp>
        <p:nvSpPr>
          <p:cNvPr id="8" name="TextBox 7"/>
          <p:cNvSpPr txBox="1"/>
          <p:nvPr/>
        </p:nvSpPr>
        <p:spPr>
          <a:xfrm>
            <a:off x="7130835" y="1758951"/>
            <a:ext cx="752475" cy="254015"/>
          </a:xfrm>
          <a:prstGeom prst="rect">
            <a:avLst/>
          </a:prstGeom>
          <a:noFill/>
          <a:effectLst/>
        </p:spPr>
        <p:txBody>
          <a:bodyPr wrap="square" lIns="0" tIns="0" rIns="0" bIns="0" rtlCol="0">
            <a:noAutofit/>
          </a:bodyPr>
          <a:lstStyle/>
          <a:p>
            <a:pPr algn="l" eaLnBrk="0" hangingPunct="0">
              <a:lnSpc>
                <a:spcPts val="1800"/>
              </a:lnSpc>
            </a:pPr>
            <a:r>
              <a:rPr lang="en-US" b="1" dirty="0" smtClean="0">
                <a:ea typeface="+mn-ea"/>
                <a:cs typeface="+mn-cs"/>
              </a:rPr>
              <a:t>Inputs</a:t>
            </a:r>
          </a:p>
        </p:txBody>
      </p:sp>
      <p:sp>
        <p:nvSpPr>
          <p:cNvPr id="9" name="TextBox 8"/>
          <p:cNvSpPr txBox="1"/>
          <p:nvPr/>
        </p:nvSpPr>
        <p:spPr>
          <a:xfrm>
            <a:off x="9618354" y="1782750"/>
            <a:ext cx="936936" cy="407023"/>
          </a:xfrm>
          <a:prstGeom prst="rect">
            <a:avLst/>
          </a:prstGeom>
          <a:noFill/>
          <a:effectLst/>
        </p:spPr>
        <p:txBody>
          <a:bodyPr wrap="square" lIns="0" tIns="0" rIns="0" bIns="0" rtlCol="0">
            <a:noAutofit/>
          </a:bodyPr>
          <a:lstStyle/>
          <a:p>
            <a:pPr algn="l" eaLnBrk="0" hangingPunct="0">
              <a:lnSpc>
                <a:spcPts val="1800"/>
              </a:lnSpc>
            </a:pPr>
            <a:r>
              <a:rPr lang="en-US" b="1" dirty="0" smtClean="0">
                <a:ea typeface="+mn-ea"/>
                <a:cs typeface="+mn-cs"/>
              </a:rPr>
              <a:t>Outputs</a:t>
            </a:r>
          </a:p>
        </p:txBody>
      </p:sp>
      <p:sp>
        <p:nvSpPr>
          <p:cNvPr id="10" name="TextBox 9"/>
          <p:cNvSpPr txBox="1"/>
          <p:nvPr/>
        </p:nvSpPr>
        <p:spPr>
          <a:xfrm>
            <a:off x="7057036" y="1117131"/>
            <a:ext cx="1090093" cy="275447"/>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Rainfall       Watershed     Streamflow</a:t>
            </a:r>
          </a:p>
        </p:txBody>
      </p:sp>
      <p:sp>
        <p:nvSpPr>
          <p:cNvPr id="11" name="TextBox 10"/>
          <p:cNvSpPr txBox="1"/>
          <p:nvPr/>
        </p:nvSpPr>
        <p:spPr>
          <a:xfrm>
            <a:off x="6253414" y="6400800"/>
            <a:ext cx="914400" cy="914400"/>
          </a:xfrm>
          <a:prstGeom prst="rect">
            <a:avLst/>
          </a:prstGeom>
          <a:noFill/>
          <a:effectLst/>
        </p:spPr>
        <p:txBody>
          <a:bodyPr wrap="none" lIns="0" tIns="0" rIns="0" bIns="0" rtlCol="0">
            <a:noAutofit/>
          </a:bodyPr>
          <a:lstStyle/>
          <a:p>
            <a:pPr algn="l" eaLnBrk="0" hangingPunct="0">
              <a:lnSpc>
                <a:spcPts val="1800"/>
              </a:lnSpc>
            </a:pPr>
            <a:r>
              <a:rPr lang="en-US" sz="3200" b="1" dirty="0" smtClean="0">
                <a:solidFill>
                  <a:schemeClr val="accent4">
                    <a:lumMod val="75000"/>
                  </a:schemeClr>
                </a:solidFill>
                <a:ea typeface="+mn-ea"/>
                <a:cs typeface="+mn-cs"/>
              </a:rPr>
              <a:t>Space, Time and Uncertainty</a:t>
            </a:r>
          </a:p>
        </p:txBody>
      </p:sp>
    </p:spTree>
    <p:extLst>
      <p:ext uri="{BB962C8B-B14F-4D97-AF65-F5344CB8AC3E}">
        <p14:creationId xmlns:p14="http://schemas.microsoft.com/office/powerpoint/2010/main" val="308421568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Homework Problem</a:t>
            </a:r>
            <a:endParaRPr lang="en-US" dirty="0"/>
          </a:p>
        </p:txBody>
      </p:sp>
      <p:pic>
        <p:nvPicPr>
          <p:cNvPr id="3" name="Picture 2"/>
          <p:cNvPicPr>
            <a:picLocks noChangeAspect="1"/>
          </p:cNvPicPr>
          <p:nvPr/>
        </p:nvPicPr>
        <p:blipFill>
          <a:blip r:embed="rId2"/>
          <a:stretch>
            <a:fillRect/>
          </a:stretch>
        </p:blipFill>
        <p:spPr>
          <a:xfrm>
            <a:off x="419461" y="1501539"/>
            <a:ext cx="11372469" cy="1436152"/>
          </a:xfrm>
          <a:prstGeom prst="rect">
            <a:avLst/>
          </a:prstGeom>
          <a:ln w="3175">
            <a:solidFill>
              <a:schemeClr val="bg1">
                <a:lumMod val="65000"/>
              </a:schemeClr>
            </a:solidFill>
          </a:ln>
        </p:spPr>
      </p:pic>
      <p:sp>
        <p:nvSpPr>
          <p:cNvPr id="5" name="Rectangle 4"/>
          <p:cNvSpPr/>
          <p:nvPr/>
        </p:nvSpPr>
        <p:spPr bwMode="auto">
          <a:xfrm>
            <a:off x="4629214" y="3798207"/>
            <a:ext cx="2095609" cy="621507"/>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smtClean="0">
                <a:solidFill>
                  <a:srgbClr val="000000"/>
                </a:solidFill>
                <a:latin typeface="Arial" charset="0"/>
                <a:ea typeface="ＭＳ Ｐゴシック" pitchFamily="16" charset="-128"/>
                <a:cs typeface="ＭＳ Ｐゴシック" pitchFamily="-97" charset="-128"/>
              </a:rPr>
              <a:t>Transfer function</a:t>
            </a:r>
          </a:p>
          <a:p>
            <a:pPr algn="ctr" eaLnBrk="0" fontAlgn="base" hangingPunct="0">
              <a:spcBef>
                <a:spcPct val="0"/>
              </a:spcBef>
              <a:spcAft>
                <a:spcPct val="0"/>
              </a:spcAft>
            </a:pPr>
            <a:r>
              <a:rPr lang="en-US" b="1" dirty="0" smtClean="0">
                <a:solidFill>
                  <a:srgbClr val="000000"/>
                </a:solidFill>
                <a:latin typeface="Arial" charset="0"/>
                <a:ea typeface="ＭＳ Ｐゴシック" pitchFamily="16" charset="-128"/>
                <a:cs typeface="ＭＳ Ｐゴシック" pitchFamily="-97" charset="-128"/>
              </a:rPr>
              <a:t>O = </a:t>
            </a:r>
            <a:r>
              <a:rPr lang="en-US" b="1" dirty="0" smtClean="0">
                <a:solidFill>
                  <a:srgbClr val="000000"/>
                </a:solidFill>
                <a:latin typeface="Symbol" panose="05050102010706020507" pitchFamily="18" charset="2"/>
                <a:ea typeface="ＭＳ Ｐゴシック" pitchFamily="16" charset="-128"/>
                <a:cs typeface="ＭＳ Ｐゴシック" pitchFamily="-97" charset="-128"/>
              </a:rPr>
              <a:t>f</a:t>
            </a:r>
            <a:r>
              <a:rPr lang="en-US" b="1" dirty="0" smtClean="0">
                <a:solidFill>
                  <a:srgbClr val="000000"/>
                </a:solidFill>
                <a:latin typeface="Arial" charset="0"/>
                <a:ea typeface="ＭＳ Ｐゴシック" pitchFamily="16" charset="-128"/>
                <a:cs typeface="ＭＳ Ｐゴシック" pitchFamily="-97" charset="-128"/>
              </a:rPr>
              <a:t>(I)</a:t>
            </a:r>
            <a:endParaRPr lang="en-US" b="1" dirty="0">
              <a:solidFill>
                <a:srgbClr val="000000"/>
              </a:solidFill>
              <a:latin typeface="Arial" charset="0"/>
              <a:ea typeface="ＭＳ Ｐゴシック" pitchFamily="16" charset="-128"/>
              <a:cs typeface="ＭＳ Ｐゴシック" pitchFamily="-97" charset="-128"/>
            </a:endParaRPr>
          </a:p>
        </p:txBody>
      </p:sp>
      <p:sp>
        <p:nvSpPr>
          <p:cNvPr id="6" name="Right Arrow 5"/>
          <p:cNvSpPr/>
          <p:nvPr/>
        </p:nvSpPr>
        <p:spPr bwMode="auto">
          <a:xfrm>
            <a:off x="2971165" y="3798208"/>
            <a:ext cx="1658049" cy="621506"/>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dirty="0">
              <a:solidFill>
                <a:srgbClr val="000000"/>
              </a:solidFill>
              <a:latin typeface="Arial" charset="0"/>
              <a:ea typeface="ＭＳ Ｐゴシック" pitchFamily="16" charset="-128"/>
              <a:cs typeface="ＭＳ Ｐゴシック" pitchFamily="-97" charset="-128"/>
            </a:endParaRPr>
          </a:p>
        </p:txBody>
      </p:sp>
      <p:sp>
        <p:nvSpPr>
          <p:cNvPr id="7" name="Right Arrow 6"/>
          <p:cNvSpPr/>
          <p:nvPr/>
        </p:nvSpPr>
        <p:spPr bwMode="auto">
          <a:xfrm>
            <a:off x="6720353" y="3743269"/>
            <a:ext cx="1784549" cy="745269"/>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dirty="0">
              <a:solidFill>
                <a:srgbClr val="000000"/>
              </a:solidFill>
              <a:latin typeface="Arial" charset="0"/>
              <a:ea typeface="ＭＳ Ｐゴシック" pitchFamily="16" charset="-128"/>
              <a:cs typeface="ＭＳ Ｐゴシック" pitchFamily="-97" charset="-128"/>
            </a:endParaRPr>
          </a:p>
        </p:txBody>
      </p:sp>
      <p:sp>
        <p:nvSpPr>
          <p:cNvPr id="8" name="TextBox 7"/>
          <p:cNvSpPr txBox="1"/>
          <p:nvPr/>
        </p:nvSpPr>
        <p:spPr>
          <a:xfrm>
            <a:off x="3310316" y="4008268"/>
            <a:ext cx="1024055" cy="250472"/>
          </a:xfrm>
          <a:prstGeom prst="rect">
            <a:avLst/>
          </a:prstGeom>
          <a:noFill/>
          <a:effectLst/>
        </p:spPr>
        <p:txBody>
          <a:bodyPr wrap="square" lIns="0" tIns="0" rIns="0" bIns="0" rtlCol="0">
            <a:noAutofit/>
          </a:bodyPr>
          <a:lstStyle/>
          <a:p>
            <a:pPr algn="l" eaLnBrk="0" hangingPunct="0">
              <a:lnSpc>
                <a:spcPts val="1800"/>
              </a:lnSpc>
            </a:pPr>
            <a:r>
              <a:rPr lang="en-US" b="1" dirty="0" smtClean="0">
                <a:ea typeface="+mn-ea"/>
                <a:cs typeface="+mn-cs"/>
              </a:rPr>
              <a:t>Input, I(t)</a:t>
            </a:r>
          </a:p>
        </p:txBody>
      </p:sp>
      <p:sp>
        <p:nvSpPr>
          <p:cNvPr id="9" name="TextBox 8"/>
          <p:cNvSpPr txBox="1"/>
          <p:nvPr/>
        </p:nvSpPr>
        <p:spPr>
          <a:xfrm>
            <a:off x="6907163" y="4008268"/>
            <a:ext cx="1415398" cy="439975"/>
          </a:xfrm>
          <a:prstGeom prst="rect">
            <a:avLst/>
          </a:prstGeom>
          <a:noFill/>
          <a:effectLst/>
        </p:spPr>
        <p:txBody>
          <a:bodyPr wrap="square" lIns="0" tIns="0" rIns="0" bIns="0" rtlCol="0">
            <a:noAutofit/>
          </a:bodyPr>
          <a:lstStyle/>
          <a:p>
            <a:pPr algn="l" eaLnBrk="0" hangingPunct="0">
              <a:lnSpc>
                <a:spcPts val="1800"/>
              </a:lnSpc>
            </a:pPr>
            <a:r>
              <a:rPr lang="en-US" b="1" dirty="0" smtClean="0">
                <a:ea typeface="+mn-ea"/>
                <a:cs typeface="+mn-cs"/>
              </a:rPr>
              <a:t>Output, O(t)</a:t>
            </a:r>
          </a:p>
        </p:txBody>
      </p:sp>
      <p:sp>
        <p:nvSpPr>
          <p:cNvPr id="10" name="TextBox 9"/>
          <p:cNvSpPr txBox="1"/>
          <p:nvPr/>
        </p:nvSpPr>
        <p:spPr>
          <a:xfrm>
            <a:off x="5639781" y="4782066"/>
            <a:ext cx="1278916" cy="77385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
        <p:nvSpPr>
          <p:cNvPr id="12" name="TextBox 11"/>
          <p:cNvSpPr txBox="1"/>
          <p:nvPr/>
        </p:nvSpPr>
        <p:spPr>
          <a:xfrm>
            <a:off x="3623128" y="495093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err="1" smtClean="0"/>
              <a:t>dS</a:t>
            </a:r>
            <a:r>
              <a:rPr lang="en-US" sz="2400" b="1" dirty="0" smtClean="0"/>
              <a:t>/</a:t>
            </a:r>
            <a:r>
              <a:rPr lang="en-US" sz="2400" b="1" dirty="0" err="1" smtClean="0"/>
              <a:t>dt</a:t>
            </a:r>
            <a:r>
              <a:rPr lang="en-US" sz="2400" b="1" dirty="0" smtClean="0"/>
              <a:t> = I – O (Continuity Equation)</a:t>
            </a:r>
          </a:p>
          <a:p>
            <a:pPr algn="l" eaLnBrk="0" hangingPunct="0">
              <a:lnSpc>
                <a:spcPts val="1800"/>
              </a:lnSpc>
            </a:pPr>
            <a:endParaRPr lang="en-US" sz="2400" b="1" dirty="0"/>
          </a:p>
          <a:p>
            <a:pPr algn="l" eaLnBrk="0" hangingPunct="0">
              <a:lnSpc>
                <a:spcPts val="1800"/>
              </a:lnSpc>
            </a:pPr>
            <a:r>
              <a:rPr lang="en-US" sz="2400" b="1" dirty="0" smtClean="0"/>
              <a:t>S = KO  (linear reservoir)</a:t>
            </a:r>
          </a:p>
          <a:p>
            <a:pPr algn="l" eaLnBrk="0" hangingPunct="0">
              <a:lnSpc>
                <a:spcPts val="1800"/>
              </a:lnSpc>
            </a:pPr>
            <a:endParaRPr lang="en-US" sz="2400" b="1" dirty="0"/>
          </a:p>
          <a:p>
            <a:pPr algn="l" eaLnBrk="0" hangingPunct="0">
              <a:lnSpc>
                <a:spcPts val="1800"/>
              </a:lnSpc>
            </a:pPr>
            <a:r>
              <a:rPr lang="en-US" sz="2400" b="1" dirty="0" smtClean="0"/>
              <a:t>for t = 0, O = 0.</a:t>
            </a:r>
          </a:p>
          <a:p>
            <a:pPr algn="l" eaLnBrk="0" hangingPunct="0">
              <a:lnSpc>
                <a:spcPts val="1800"/>
              </a:lnSpc>
            </a:pPr>
            <a:endParaRPr lang="en-US" sz="2400" b="1" dirty="0"/>
          </a:p>
          <a:p>
            <a:pPr algn="l" eaLnBrk="0" hangingPunct="0">
              <a:lnSpc>
                <a:spcPts val="1800"/>
              </a:lnSpc>
            </a:pPr>
            <a:r>
              <a:rPr lang="en-US" sz="2400" b="1" dirty="0" smtClean="0"/>
              <a:t>Derive the transfer function </a:t>
            </a:r>
            <a:r>
              <a:rPr lang="en-US" sz="2400" b="1" dirty="0" smtClean="0">
                <a:latin typeface="Symbol" panose="05050102010706020507" pitchFamily="18" charset="2"/>
              </a:rPr>
              <a:t>f</a:t>
            </a:r>
            <a:r>
              <a:rPr lang="en-US" sz="2400" b="1" dirty="0" smtClean="0"/>
              <a:t> relating I and O</a:t>
            </a:r>
            <a:endParaRPr lang="en-US" sz="2400" b="1" dirty="0" smtClean="0">
              <a:latin typeface="Symbol" panose="05050102010706020507" pitchFamily="18" charset="2"/>
            </a:endParaRPr>
          </a:p>
        </p:txBody>
      </p:sp>
      <p:sp>
        <p:nvSpPr>
          <p:cNvPr id="2" name="Rectangle 1"/>
          <p:cNvSpPr/>
          <p:nvPr/>
        </p:nvSpPr>
        <p:spPr bwMode="auto">
          <a:xfrm>
            <a:off x="9674942" y="4008268"/>
            <a:ext cx="757084" cy="947190"/>
          </a:xfrm>
          <a:prstGeom prst="rect">
            <a:avLst/>
          </a:prstGeom>
          <a:no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 name="Rectangle 10"/>
          <p:cNvSpPr/>
          <p:nvPr/>
        </p:nvSpPr>
        <p:spPr bwMode="auto">
          <a:xfrm>
            <a:off x="9694606" y="4419714"/>
            <a:ext cx="727588" cy="531221"/>
          </a:xfrm>
          <a:prstGeom prst="rect">
            <a:avLst/>
          </a:prstGeom>
          <a:solidFill>
            <a:schemeClr val="accent4"/>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Isosceles Triangle 12"/>
          <p:cNvSpPr/>
          <p:nvPr/>
        </p:nvSpPr>
        <p:spPr bwMode="auto">
          <a:xfrm flipV="1">
            <a:off x="10015938" y="4214713"/>
            <a:ext cx="127819" cy="189503"/>
          </a:xfrm>
          <a:prstGeom prst="triangle">
            <a:avLst/>
          </a:prstGeom>
          <a:solidFill>
            <a:schemeClr val="accent4"/>
          </a:solidFill>
          <a:ln>
            <a:solidFill>
              <a:schemeClr val="accent4"/>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Bent Arrow 13"/>
          <p:cNvSpPr/>
          <p:nvPr/>
        </p:nvSpPr>
        <p:spPr bwMode="auto">
          <a:xfrm rot="5400000">
            <a:off x="9743768" y="3574151"/>
            <a:ext cx="442451" cy="363793"/>
          </a:xfrm>
          <a:prstGeom prst="bentArrow">
            <a:avLst/>
          </a:prstGeom>
          <a:solidFill>
            <a:schemeClr val="accent4"/>
          </a:soli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Bent Arrow 14"/>
          <p:cNvSpPr/>
          <p:nvPr/>
        </p:nvSpPr>
        <p:spPr bwMode="auto">
          <a:xfrm rot="5400000">
            <a:off x="10348458" y="4808101"/>
            <a:ext cx="442451" cy="363793"/>
          </a:xfrm>
          <a:prstGeom prst="bentArrow">
            <a:avLst/>
          </a:prstGeom>
          <a:solidFill>
            <a:schemeClr val="accent4"/>
          </a:soli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p:cNvSpPr/>
          <p:nvPr/>
        </p:nvSpPr>
        <p:spPr>
          <a:xfrm>
            <a:off x="9195324" y="3350156"/>
            <a:ext cx="479618" cy="369332"/>
          </a:xfrm>
          <a:prstGeom prst="rect">
            <a:avLst/>
          </a:prstGeom>
        </p:spPr>
        <p:txBody>
          <a:bodyPr wrap="none">
            <a:spAutoFit/>
          </a:bodyPr>
          <a:lstStyle/>
          <a:p>
            <a:r>
              <a:rPr lang="en-US" b="1" dirty="0" smtClean="0"/>
              <a:t>I(t)</a:t>
            </a:r>
            <a:endParaRPr lang="en-US" dirty="0"/>
          </a:p>
        </p:txBody>
      </p:sp>
      <p:sp>
        <p:nvSpPr>
          <p:cNvPr id="17" name="Rectangle 16"/>
          <p:cNvSpPr/>
          <p:nvPr/>
        </p:nvSpPr>
        <p:spPr>
          <a:xfrm>
            <a:off x="10751580" y="4768772"/>
            <a:ext cx="595035" cy="369332"/>
          </a:xfrm>
          <a:prstGeom prst="rect">
            <a:avLst/>
          </a:prstGeom>
        </p:spPr>
        <p:txBody>
          <a:bodyPr wrap="none">
            <a:spAutoFit/>
          </a:bodyPr>
          <a:lstStyle/>
          <a:p>
            <a:r>
              <a:rPr lang="en-US" b="1" dirty="0" smtClean="0"/>
              <a:t>O(t)</a:t>
            </a:r>
            <a:endParaRPr lang="en-US" dirty="0"/>
          </a:p>
        </p:txBody>
      </p:sp>
      <p:sp>
        <p:nvSpPr>
          <p:cNvPr id="18" name="Rectangle 17"/>
          <p:cNvSpPr/>
          <p:nvPr/>
        </p:nvSpPr>
        <p:spPr>
          <a:xfrm>
            <a:off x="9807506" y="4488538"/>
            <a:ext cx="569387" cy="369332"/>
          </a:xfrm>
          <a:prstGeom prst="rect">
            <a:avLst/>
          </a:prstGeom>
        </p:spPr>
        <p:txBody>
          <a:bodyPr wrap="none">
            <a:spAutoFit/>
          </a:bodyPr>
          <a:lstStyle/>
          <a:p>
            <a:r>
              <a:rPr lang="en-US" b="1" dirty="0" smtClean="0"/>
              <a:t>S(t)</a:t>
            </a:r>
            <a:endParaRPr lang="en-US" dirty="0"/>
          </a:p>
        </p:txBody>
      </p:sp>
      <p:sp>
        <p:nvSpPr>
          <p:cNvPr id="19" name="Rectangle 18"/>
          <p:cNvSpPr/>
          <p:nvPr/>
        </p:nvSpPr>
        <p:spPr>
          <a:xfrm>
            <a:off x="10403446" y="4326321"/>
            <a:ext cx="1043876" cy="369332"/>
          </a:xfrm>
          <a:prstGeom prst="rect">
            <a:avLst/>
          </a:prstGeom>
        </p:spPr>
        <p:txBody>
          <a:bodyPr wrap="none">
            <a:spAutoFit/>
          </a:bodyPr>
          <a:lstStyle/>
          <a:p>
            <a:r>
              <a:rPr lang="en-US" b="1" dirty="0" smtClean="0"/>
              <a:t>Storage</a:t>
            </a:r>
            <a:endParaRPr lang="en-US" dirty="0"/>
          </a:p>
        </p:txBody>
      </p:sp>
    </p:spTree>
    <p:extLst>
      <p:ext uri="{BB962C8B-B14F-4D97-AF65-F5344CB8AC3E}">
        <p14:creationId xmlns:p14="http://schemas.microsoft.com/office/powerpoint/2010/main" val="48470624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DE8E63-4FB6-4A42-BB0D-B8539302CB98}"/>
              </a:ext>
            </a:extLst>
          </p:cNvPr>
          <p:cNvSpPr/>
          <p:nvPr/>
        </p:nvSpPr>
        <p:spPr>
          <a:xfrm>
            <a:off x="1030015" y="2255047"/>
            <a:ext cx="10640875" cy="1786757"/>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a:endParaRPr>
          </a:p>
        </p:txBody>
      </p:sp>
      <p:sp>
        <p:nvSpPr>
          <p:cNvPr id="10" name="Title 2">
            <a:extLst>
              <a:ext uri="{FF2B5EF4-FFF2-40B4-BE49-F238E27FC236}">
                <a16:creationId xmlns:a16="http://schemas.microsoft.com/office/drawing/2014/main" id="{B1DA11F7-A28A-471E-9478-9568E82B28BF}"/>
              </a:ext>
            </a:extLst>
          </p:cNvPr>
          <p:cNvSpPr>
            <a:spLocks noGrp="1"/>
          </p:cNvSpPr>
          <p:nvPr>
            <p:ph type="title"/>
          </p:nvPr>
        </p:nvSpPr>
        <p:spPr>
          <a:xfrm>
            <a:off x="1030015" y="1706880"/>
            <a:ext cx="9750655" cy="790483"/>
          </a:xfrm>
        </p:spPr>
        <p:txBody>
          <a:bodyPr/>
          <a:lstStyle/>
          <a:p>
            <a:pPr algn="ctr"/>
            <a:r>
              <a:rPr lang="en-US" sz="4000" dirty="0" smtClean="0">
                <a:solidFill>
                  <a:schemeClr val="bg1"/>
                </a:solidFill>
                <a:latin typeface="Georgia" panose="02040502050405020303" pitchFamily="18" charset="0"/>
              </a:rPr>
              <a:t/>
            </a:r>
            <a:br>
              <a:rPr lang="en-US" sz="4000" dirty="0" smtClean="0">
                <a:solidFill>
                  <a:schemeClr val="bg1"/>
                </a:solidFill>
                <a:latin typeface="Georgia" panose="02040502050405020303" pitchFamily="18" charset="0"/>
              </a:rPr>
            </a:br>
            <a:r>
              <a:rPr lang="en-US" sz="4000" dirty="0" smtClean="0">
                <a:solidFill>
                  <a:schemeClr val="bg1"/>
                </a:solidFill>
                <a:latin typeface="Georgia" panose="02040502050405020303" pitchFamily="18" charset="0"/>
              </a:rPr>
              <a:t>Thank you for this invitation</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It is an honor for me to speak at the Alma Mater of </a:t>
            </a:r>
            <a:br>
              <a:rPr lang="en-US" i="1" dirty="0" smtClean="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my academic advisor, Dr </a:t>
            </a:r>
            <a:r>
              <a:rPr lang="en-US" i="1" dirty="0" err="1" smtClean="0">
                <a:solidFill>
                  <a:schemeClr val="bg1"/>
                </a:solidFill>
                <a:latin typeface="Georgia" panose="02040502050405020303" pitchFamily="18" charset="0"/>
              </a:rPr>
              <a:t>Ven</a:t>
            </a:r>
            <a:r>
              <a:rPr lang="en-US" i="1" dirty="0" smtClean="0">
                <a:solidFill>
                  <a:schemeClr val="bg1"/>
                </a:solidFill>
                <a:latin typeface="Georgia" panose="02040502050405020303" pitchFamily="18" charset="0"/>
              </a:rPr>
              <a:t> </a:t>
            </a:r>
            <a:r>
              <a:rPr lang="en-US" i="1" dirty="0" err="1" smtClean="0">
                <a:solidFill>
                  <a:schemeClr val="bg1"/>
                </a:solidFill>
                <a:latin typeface="Georgia" panose="02040502050405020303" pitchFamily="18" charset="0"/>
              </a:rPr>
              <a:t>Te</a:t>
            </a:r>
            <a:r>
              <a:rPr lang="en-US" i="1" dirty="0" smtClean="0">
                <a:solidFill>
                  <a:schemeClr val="bg1"/>
                </a:solidFill>
                <a:latin typeface="Georgia" panose="02040502050405020303" pitchFamily="18" charset="0"/>
              </a:rPr>
              <a:t> Chow…</a:t>
            </a:r>
            <a:endParaRPr lang="en-US"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68285125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My Solution ….</a:t>
            </a:r>
            <a:endParaRPr lang="en-US" dirty="0"/>
          </a:p>
        </p:txBody>
      </p:sp>
      <p:pic>
        <p:nvPicPr>
          <p:cNvPr id="3" name="Picture 2"/>
          <p:cNvPicPr>
            <a:picLocks noChangeAspect="1"/>
          </p:cNvPicPr>
          <p:nvPr/>
        </p:nvPicPr>
        <p:blipFill>
          <a:blip r:embed="rId2"/>
          <a:stretch>
            <a:fillRect/>
          </a:stretch>
        </p:blipFill>
        <p:spPr>
          <a:xfrm>
            <a:off x="1198270" y="1475727"/>
            <a:ext cx="9795460" cy="4327618"/>
          </a:xfrm>
          <a:prstGeom prst="rect">
            <a:avLst/>
          </a:prstGeom>
          <a:ln w="3175">
            <a:solidFill>
              <a:schemeClr val="bg1">
                <a:lumMod val="65000"/>
              </a:schemeClr>
            </a:solidFill>
          </a:ln>
        </p:spPr>
      </p:pic>
    </p:spTree>
    <p:extLst>
      <p:ext uri="{BB962C8B-B14F-4D97-AF65-F5344CB8AC3E}">
        <p14:creationId xmlns:p14="http://schemas.microsoft.com/office/powerpoint/2010/main" val="405020443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1139" y="1156148"/>
            <a:ext cx="7297178" cy="5427288"/>
          </a:xfrm>
          <a:prstGeom prst="rect">
            <a:avLst/>
          </a:prstGeom>
          <a:ln w="3175">
            <a:solidFill>
              <a:schemeClr val="bg1">
                <a:lumMod val="65000"/>
              </a:schemeClr>
            </a:solidFill>
          </a:ln>
        </p:spPr>
      </p:pic>
      <p:sp>
        <p:nvSpPr>
          <p:cNvPr id="3" name="Title 2"/>
          <p:cNvSpPr>
            <a:spLocks noGrp="1"/>
          </p:cNvSpPr>
          <p:nvPr>
            <p:ph type="title"/>
          </p:nvPr>
        </p:nvSpPr>
        <p:spPr/>
        <p:txBody>
          <a:bodyPr/>
          <a:lstStyle/>
          <a:p>
            <a:r>
              <a:rPr lang="en-US" dirty="0" smtClean="0"/>
              <a:t>…. </a:t>
            </a:r>
            <a:r>
              <a:rPr lang="en-US" dirty="0"/>
              <a:t>c</a:t>
            </a:r>
            <a:r>
              <a:rPr lang="en-US" dirty="0" smtClean="0"/>
              <a:t>ompletion of the Solution </a:t>
            </a:r>
            <a:endParaRPr lang="en-US" dirty="0"/>
          </a:p>
        </p:txBody>
      </p:sp>
      <p:sp>
        <p:nvSpPr>
          <p:cNvPr id="4" name="TextBox 3"/>
          <p:cNvSpPr txBox="1"/>
          <p:nvPr/>
        </p:nvSpPr>
        <p:spPr>
          <a:xfrm>
            <a:off x="8241957" y="5202194"/>
            <a:ext cx="3225114" cy="383059"/>
          </a:xfrm>
          <a:prstGeom prst="rect">
            <a:avLst/>
          </a:prstGeom>
          <a:noFill/>
          <a:effectLst/>
        </p:spPr>
        <p:txBody>
          <a:bodyPr wrap="square" lIns="0" tIns="0" rIns="0" bIns="0" rtlCol="0">
            <a:noAutofit/>
          </a:bodyPr>
          <a:lstStyle/>
          <a:p>
            <a:pPr algn="l" eaLnBrk="0" hangingPunct="0">
              <a:lnSpc>
                <a:spcPts val="1800"/>
              </a:lnSpc>
            </a:pPr>
            <a:r>
              <a:rPr lang="en-US" sz="2000" b="1" dirty="0" smtClean="0">
                <a:ea typeface="+mn-ea"/>
                <a:cs typeface="+mn-cs"/>
              </a:rPr>
              <a:t>Dr Chow’s check mark for correct!</a:t>
            </a:r>
          </a:p>
        </p:txBody>
      </p:sp>
      <mc:AlternateContent xmlns:mc="http://schemas.openxmlformats.org/markup-compatibility/2006" xmlns:a14="http://schemas.microsoft.com/office/drawing/2010/main">
        <mc:Choice Requires="a14">
          <p:sp>
            <p:nvSpPr>
              <p:cNvPr id="5" name="Rectangle 4"/>
              <p:cNvSpPr/>
              <p:nvPr/>
            </p:nvSpPr>
            <p:spPr>
              <a:xfrm>
                <a:off x="633467" y="5767869"/>
                <a:ext cx="3478056" cy="509178"/>
              </a:xfrm>
              <a:prstGeom prst="rect">
                <a:avLst/>
              </a:prstGeom>
              <a:solidFill>
                <a:schemeClr val="bg1"/>
              </a:solidFill>
              <a:ln>
                <a:solidFill>
                  <a:schemeClr val="bg1">
                    <a:lumMod val="65000"/>
                  </a:schemeClr>
                </a:solidFill>
              </a:ln>
            </p:spPr>
            <p:txBody>
              <a:bodyPr wrap="square">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𝑶</m:t>
                      </m:r>
                      <m:d>
                        <m:dPr>
                          <m:ctrlP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ctrlPr>
                        </m:dPr>
                        <m:e>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𝒕</m:t>
                          </m:r>
                        </m:e>
                      </m:d>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m:t>
                      </m:r>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𝑰</m:t>
                      </m:r>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m:t>
                      </m:r>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𝒕</m:t>
                      </m:r>
                      <m:r>
                        <a:rPr lang="en-US" sz="2400" b="1" i="1" smtClean="0">
                          <a:solidFill>
                            <a:srgbClr val="000000"/>
                          </a:solidFill>
                          <a:latin typeface="Cambria Math" panose="02040503050406030204" pitchFamily="18" charset="0"/>
                          <a:ea typeface="ＭＳ Ｐゴシック" pitchFamily="16" charset="-128"/>
                          <a:cs typeface="ＭＳ Ｐゴシック" pitchFamily="-97" charset="-128"/>
                        </a:rPr>
                        <m:t>)</m:t>
                      </m:r>
                      <m:d>
                        <m:dPr>
                          <m:ctrlPr>
                            <a:rPr lang="en-US" sz="2400" b="1" i="1" smtClean="0">
                              <a:solidFill>
                                <a:srgbClr val="000000"/>
                              </a:solidFill>
                              <a:latin typeface="Cambria Math" panose="02040503050406030204" pitchFamily="18" charset="0"/>
                              <a:ea typeface="ＭＳ Ｐゴシック" pitchFamily="16" charset="-128"/>
                            </a:rPr>
                          </m:ctrlPr>
                        </m:dPr>
                        <m:e>
                          <m:r>
                            <a:rPr lang="en-US" sz="2400" b="1" i="1" smtClean="0">
                              <a:solidFill>
                                <a:srgbClr val="000000"/>
                              </a:solidFill>
                              <a:latin typeface="Cambria Math" panose="02040503050406030204" pitchFamily="18" charset="0"/>
                              <a:ea typeface="ＭＳ Ｐゴシック" pitchFamily="16" charset="-128"/>
                            </a:rPr>
                            <m:t>𝟏</m:t>
                          </m:r>
                          <m:r>
                            <a:rPr lang="en-US" sz="2400" b="1" i="1" smtClean="0">
                              <a:solidFill>
                                <a:srgbClr val="000000"/>
                              </a:solidFill>
                              <a:latin typeface="Cambria Math" panose="02040503050406030204" pitchFamily="18" charset="0"/>
                              <a:ea typeface="ＭＳ Ｐゴシック" pitchFamily="16" charset="-128"/>
                            </a:rPr>
                            <m:t>−</m:t>
                          </m:r>
                          <m:sSup>
                            <m:sSupPr>
                              <m:ctrlPr>
                                <a:rPr lang="en-US" sz="2400" b="1" i="1" smtClean="0">
                                  <a:solidFill>
                                    <a:srgbClr val="000000"/>
                                  </a:solidFill>
                                  <a:latin typeface="Cambria Math" panose="02040503050406030204" pitchFamily="18" charset="0"/>
                                  <a:ea typeface="ＭＳ Ｐゴシック" pitchFamily="16" charset="-128"/>
                                </a:rPr>
                              </m:ctrlPr>
                            </m:sSupPr>
                            <m:e>
                              <m:r>
                                <a:rPr lang="en-US" sz="2400" b="1" i="1" smtClean="0">
                                  <a:solidFill>
                                    <a:srgbClr val="000000"/>
                                  </a:solidFill>
                                  <a:latin typeface="Cambria Math" panose="02040503050406030204" pitchFamily="18" charset="0"/>
                                  <a:ea typeface="ＭＳ Ｐゴシック" pitchFamily="16" charset="-128"/>
                                </a:rPr>
                                <m:t>𝒆</m:t>
                              </m:r>
                            </m:e>
                            <m:sup>
                              <m:r>
                                <a:rPr lang="en-US" sz="2400" b="1" i="1" smtClean="0">
                                  <a:solidFill>
                                    <a:srgbClr val="000000"/>
                                  </a:solidFill>
                                  <a:latin typeface="Cambria Math" panose="02040503050406030204" pitchFamily="18" charset="0"/>
                                  <a:ea typeface="ＭＳ Ｐゴシック" pitchFamily="16" charset="-128"/>
                                </a:rPr>
                                <m:t>−</m:t>
                              </m:r>
                              <m:r>
                                <a:rPr lang="en-US" sz="2400" b="1" i="1" smtClean="0">
                                  <a:solidFill>
                                    <a:srgbClr val="000000"/>
                                  </a:solidFill>
                                  <a:latin typeface="Cambria Math" panose="02040503050406030204" pitchFamily="18" charset="0"/>
                                  <a:ea typeface="ＭＳ Ｐゴシック" pitchFamily="16" charset="-128"/>
                                </a:rPr>
                                <m:t>𝒕</m:t>
                              </m:r>
                              <m:r>
                                <a:rPr lang="en-US" sz="2400" b="1" i="1" smtClean="0">
                                  <a:solidFill>
                                    <a:srgbClr val="000000"/>
                                  </a:solidFill>
                                  <a:latin typeface="Cambria Math" panose="02040503050406030204" pitchFamily="18" charset="0"/>
                                  <a:ea typeface="ＭＳ Ｐゴシック" pitchFamily="16" charset="-128"/>
                                </a:rPr>
                                <m:t>/</m:t>
                              </m:r>
                              <m:r>
                                <a:rPr lang="en-US" sz="2400" b="1" i="1" smtClean="0">
                                  <a:solidFill>
                                    <a:srgbClr val="000000"/>
                                  </a:solidFill>
                                  <a:latin typeface="Cambria Math" panose="02040503050406030204" pitchFamily="18" charset="0"/>
                                  <a:ea typeface="ＭＳ Ｐゴシック" pitchFamily="16" charset="-128"/>
                                </a:rPr>
                                <m:t>𝑲</m:t>
                              </m:r>
                            </m:sup>
                          </m:sSup>
                        </m:e>
                      </m:d>
                    </m:oMath>
                  </m:oMathPara>
                </a14:m>
                <a:endParaRPr lang="en-US" sz="2400" b="1" baseline="30000" dirty="0">
                  <a:solidFill>
                    <a:srgbClr val="000000"/>
                  </a:solidFill>
                  <a:latin typeface="Arial" charset="0"/>
                  <a:ea typeface="ＭＳ Ｐゴシック" pitchFamily="16" charset="-128"/>
                  <a:cs typeface="ＭＳ Ｐゴシック" pitchFamily="-97" charset="-128"/>
                </a:endParaRPr>
              </a:p>
            </p:txBody>
          </p:sp>
        </mc:Choice>
        <mc:Fallback xmlns="">
          <p:sp>
            <p:nvSpPr>
              <p:cNvPr id="5" name="Rectangle 4"/>
              <p:cNvSpPr>
                <a:spLocks noRot="1" noChangeAspect="1" noMove="1" noResize="1" noEditPoints="1" noAdjustHandles="1" noChangeArrowheads="1" noChangeShapeType="1" noTextEdit="1"/>
              </p:cNvSpPr>
              <p:nvPr/>
            </p:nvSpPr>
            <p:spPr>
              <a:xfrm>
                <a:off x="633467" y="5767869"/>
                <a:ext cx="3478056" cy="509178"/>
              </a:xfrm>
              <a:prstGeom prst="rect">
                <a:avLst/>
              </a:prstGeom>
              <a:blipFill>
                <a:blip r:embed="rId3"/>
                <a:stretch>
                  <a:fillRect/>
                </a:stretch>
              </a:blipFill>
              <a:ln>
                <a:solidFill>
                  <a:schemeClr val="bg1">
                    <a:lumMod val="6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79545365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7768" y="1515473"/>
            <a:ext cx="6571832" cy="5185210"/>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Dr Chow called these “Conceptual Models”</a:t>
            </a:r>
            <a:endParaRPr lang="en-US" dirty="0"/>
          </a:p>
        </p:txBody>
      </p:sp>
      <p:sp>
        <p:nvSpPr>
          <p:cNvPr id="3" name="TextBox 2"/>
          <p:cNvSpPr txBox="1"/>
          <p:nvPr/>
        </p:nvSpPr>
        <p:spPr>
          <a:xfrm>
            <a:off x="647701" y="1169219"/>
            <a:ext cx="914400" cy="914400"/>
          </a:xfrm>
          <a:prstGeom prst="rect">
            <a:avLst/>
          </a:prstGeom>
          <a:noFill/>
          <a:effectLst/>
        </p:spPr>
        <p:txBody>
          <a:bodyPr wrap="none" lIns="0" tIns="0" rIns="0" bIns="0" rtlCol="0">
            <a:noAutofit/>
          </a:bodyPr>
          <a:lstStyle/>
          <a:p>
            <a:pPr eaLnBrk="0" hangingPunct="0">
              <a:lnSpc>
                <a:spcPts val="2400"/>
              </a:lnSpc>
            </a:pPr>
            <a:r>
              <a:rPr lang="en-US" sz="2000" b="1" dirty="0" smtClean="0">
                <a:ea typeface="+mn-ea"/>
                <a:cs typeface="+mn-cs"/>
              </a:rPr>
              <a:t>“Most natural hydrologic phenomena are so complex </a:t>
            </a:r>
          </a:p>
          <a:p>
            <a:pPr eaLnBrk="0" hangingPunct="0">
              <a:lnSpc>
                <a:spcPts val="2400"/>
              </a:lnSpc>
            </a:pPr>
            <a:r>
              <a:rPr lang="en-US" sz="2000" b="1" dirty="0" smtClean="0">
                <a:ea typeface="+mn-ea"/>
                <a:cs typeface="+mn-cs"/>
              </a:rPr>
              <a:t>that they are beyond human comprehension, </a:t>
            </a:r>
          </a:p>
          <a:p>
            <a:pPr eaLnBrk="0" hangingPunct="0">
              <a:lnSpc>
                <a:spcPts val="2400"/>
              </a:lnSpc>
            </a:pPr>
            <a:r>
              <a:rPr lang="en-US" sz="2000" b="1" dirty="0" smtClean="0">
                <a:ea typeface="+mn-ea"/>
                <a:cs typeface="+mn-cs"/>
              </a:rPr>
              <a:t>or that exact laws concerning such phenomena </a:t>
            </a:r>
          </a:p>
          <a:p>
            <a:pPr eaLnBrk="0" hangingPunct="0">
              <a:lnSpc>
                <a:spcPts val="2400"/>
              </a:lnSpc>
            </a:pPr>
            <a:r>
              <a:rPr lang="en-US" sz="2000" b="1" dirty="0" smtClean="0">
                <a:ea typeface="+mn-ea"/>
                <a:cs typeface="+mn-cs"/>
              </a:rPr>
              <a:t>have not yet been discovered.</a:t>
            </a:r>
          </a:p>
          <a:p>
            <a:pPr eaLnBrk="0" hangingPunct="0">
              <a:lnSpc>
                <a:spcPts val="2400"/>
              </a:lnSpc>
            </a:pPr>
            <a:endParaRPr lang="en-US" sz="2000" b="1" dirty="0" smtClean="0">
              <a:ea typeface="+mn-ea"/>
              <a:cs typeface="+mn-cs"/>
            </a:endParaRPr>
          </a:p>
          <a:p>
            <a:pPr eaLnBrk="0" hangingPunct="0">
              <a:lnSpc>
                <a:spcPts val="2400"/>
              </a:lnSpc>
            </a:pPr>
            <a:r>
              <a:rPr lang="en-US" sz="2000" b="1" dirty="0" smtClean="0"/>
              <a:t>“Before such laws can ever be found, </a:t>
            </a:r>
          </a:p>
          <a:p>
            <a:pPr eaLnBrk="0" hangingPunct="0">
              <a:lnSpc>
                <a:spcPts val="2400"/>
              </a:lnSpc>
            </a:pPr>
            <a:r>
              <a:rPr lang="en-US" sz="2000" b="1" dirty="0" smtClean="0"/>
              <a:t>complicated hydrologic phenomena</a:t>
            </a:r>
          </a:p>
          <a:p>
            <a:pPr eaLnBrk="0" hangingPunct="0">
              <a:lnSpc>
                <a:spcPts val="2400"/>
              </a:lnSpc>
            </a:pPr>
            <a:r>
              <a:rPr lang="en-US" sz="2000" b="1" dirty="0" smtClean="0">
                <a:ea typeface="+mn-ea"/>
                <a:cs typeface="+mn-cs"/>
              </a:rPr>
              <a:t>can only be approximated by modeling”</a:t>
            </a:r>
          </a:p>
          <a:p>
            <a:pPr eaLnBrk="0" hangingPunct="0">
              <a:lnSpc>
                <a:spcPts val="2400"/>
              </a:lnSpc>
            </a:pPr>
            <a:endParaRPr lang="en-US" sz="2000" b="1" dirty="0"/>
          </a:p>
          <a:p>
            <a:pPr eaLnBrk="0" hangingPunct="0">
              <a:lnSpc>
                <a:spcPts val="2400"/>
              </a:lnSpc>
            </a:pPr>
            <a:r>
              <a:rPr lang="en-US" sz="2000" b="1" dirty="0" smtClean="0">
                <a:ea typeface="+mn-ea"/>
                <a:cs typeface="+mn-cs"/>
              </a:rPr>
              <a:t>V.T. Chow</a:t>
            </a:r>
            <a:br>
              <a:rPr lang="en-US" sz="2000" b="1" dirty="0" smtClean="0">
                <a:ea typeface="+mn-ea"/>
                <a:cs typeface="+mn-cs"/>
              </a:rPr>
            </a:br>
            <a:r>
              <a:rPr lang="en-US" sz="2000" b="1" dirty="0" smtClean="0">
                <a:ea typeface="+mn-ea"/>
                <a:cs typeface="+mn-cs"/>
              </a:rPr>
              <a:t>Freeman Memorial Lecture</a:t>
            </a:r>
            <a:br>
              <a:rPr lang="en-US" sz="2000" b="1" dirty="0" smtClean="0">
                <a:ea typeface="+mn-ea"/>
                <a:cs typeface="+mn-cs"/>
              </a:rPr>
            </a:br>
            <a:r>
              <a:rPr lang="en-US" sz="2000" b="1" dirty="0" smtClean="0">
                <a:ea typeface="+mn-ea"/>
                <a:cs typeface="+mn-cs"/>
              </a:rPr>
              <a:t>Boston Society of Civil Engineers</a:t>
            </a:r>
          </a:p>
          <a:p>
            <a:pPr eaLnBrk="0" hangingPunct="0">
              <a:lnSpc>
                <a:spcPts val="2400"/>
              </a:lnSpc>
            </a:pPr>
            <a:r>
              <a:rPr lang="en-US" sz="2000" b="1" dirty="0" smtClean="0"/>
              <a:t>17 February 1972</a:t>
            </a:r>
            <a:endParaRPr lang="en-US" sz="2000" b="1" dirty="0" smtClean="0">
              <a:ea typeface="+mn-ea"/>
              <a:cs typeface="+mn-cs"/>
            </a:endParaRPr>
          </a:p>
        </p:txBody>
      </p:sp>
    </p:spTree>
    <p:extLst>
      <p:ext uri="{BB962C8B-B14F-4D97-AF65-F5344CB8AC3E}">
        <p14:creationId xmlns:p14="http://schemas.microsoft.com/office/powerpoint/2010/main" val="170393560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Some Characteristics of Dr Chow</a:t>
            </a:r>
            <a:endParaRPr lang="en-US" dirty="0"/>
          </a:p>
        </p:txBody>
      </p:sp>
      <p:sp>
        <p:nvSpPr>
          <p:cNvPr id="3" name="Content Placeholder 2"/>
          <p:cNvSpPr>
            <a:spLocks noGrp="1"/>
          </p:cNvSpPr>
          <p:nvPr>
            <p:ph sz="half" idx="4294967295"/>
          </p:nvPr>
        </p:nvSpPr>
        <p:spPr>
          <a:xfrm>
            <a:off x="914400" y="1528763"/>
            <a:ext cx="4457699" cy="4648200"/>
          </a:xfrm>
          <a:ln w="28575">
            <a:noFill/>
          </a:ln>
        </p:spPr>
        <p:txBody>
          <a:bodyPr>
            <a:normAutofit/>
          </a:bodyPr>
          <a:lstStyle/>
          <a:p>
            <a:r>
              <a:rPr lang="en-US" dirty="0">
                <a:solidFill>
                  <a:srgbClr val="0070C0"/>
                </a:solidFill>
              </a:rPr>
              <a:t>Suggestive rather than directive </a:t>
            </a:r>
            <a:r>
              <a:rPr lang="en-US" dirty="0"/>
              <a:t>– when he asked for something, he always left you with an alternative choice should you wish to make it</a:t>
            </a:r>
          </a:p>
          <a:p>
            <a:r>
              <a:rPr lang="en-US" dirty="0" smtClean="0">
                <a:solidFill>
                  <a:srgbClr val="0070C0"/>
                </a:solidFill>
              </a:rPr>
              <a:t>Meticulously careful </a:t>
            </a:r>
            <a:r>
              <a:rPr lang="en-US" dirty="0" smtClean="0"/>
              <a:t>– every small detail mattered, even the smoothness of a box around a graph</a:t>
            </a:r>
          </a:p>
        </p:txBody>
      </p:sp>
      <p:sp>
        <p:nvSpPr>
          <p:cNvPr id="4" name="Content Placeholder 3"/>
          <p:cNvSpPr>
            <a:spLocks noGrp="1"/>
          </p:cNvSpPr>
          <p:nvPr>
            <p:ph sz="half" idx="4294967295"/>
          </p:nvPr>
        </p:nvSpPr>
        <p:spPr>
          <a:xfrm>
            <a:off x="6125497" y="1528763"/>
            <a:ext cx="5181600" cy="4351338"/>
          </a:xfrm>
        </p:spPr>
        <p:txBody>
          <a:bodyPr>
            <a:normAutofit/>
          </a:bodyPr>
          <a:lstStyle/>
          <a:p>
            <a:r>
              <a:rPr lang="en-US" dirty="0" smtClean="0"/>
              <a:t>His wife, Lora Chow, once asked him: “What do you think is the </a:t>
            </a:r>
            <a:r>
              <a:rPr lang="en-US" dirty="0" smtClean="0">
                <a:solidFill>
                  <a:srgbClr val="0070C0"/>
                </a:solidFill>
              </a:rPr>
              <a:t>secret of your success?</a:t>
            </a:r>
            <a:r>
              <a:rPr lang="en-US" dirty="0" smtClean="0"/>
              <a:t>”</a:t>
            </a:r>
          </a:p>
          <a:p>
            <a:r>
              <a:rPr lang="en-US" dirty="0" smtClean="0"/>
              <a:t>He responded: “Perhaps because </a:t>
            </a:r>
            <a:r>
              <a:rPr lang="en-US" dirty="0" smtClean="0">
                <a:solidFill>
                  <a:srgbClr val="0070C0"/>
                </a:solidFill>
              </a:rPr>
              <a:t>I worked harder </a:t>
            </a:r>
            <a:r>
              <a:rPr lang="en-US" dirty="0" smtClean="0"/>
              <a:t>than others.”</a:t>
            </a:r>
            <a:endParaRPr lang="en-US" dirty="0"/>
          </a:p>
        </p:txBody>
      </p:sp>
      <p:pic>
        <p:nvPicPr>
          <p:cNvPr id="8" name="Picture 7"/>
          <p:cNvPicPr>
            <a:picLocks noChangeAspect="1"/>
          </p:cNvPicPr>
          <p:nvPr/>
        </p:nvPicPr>
        <p:blipFill>
          <a:blip r:embed="rId2"/>
          <a:stretch>
            <a:fillRect/>
          </a:stretch>
        </p:blipFill>
        <p:spPr>
          <a:xfrm>
            <a:off x="6921500" y="3876242"/>
            <a:ext cx="2955182" cy="2448357"/>
          </a:xfrm>
          <a:prstGeom prst="rect">
            <a:avLst/>
          </a:prstGeom>
        </p:spPr>
      </p:pic>
    </p:spTree>
    <p:extLst>
      <p:ext uri="{BB962C8B-B14F-4D97-AF65-F5344CB8AC3E}">
        <p14:creationId xmlns:p14="http://schemas.microsoft.com/office/powerpoint/2010/main" val="1368770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DE8E63-4FB6-4A42-BB0D-B8539302CB98}"/>
              </a:ext>
            </a:extLst>
          </p:cNvPr>
          <p:cNvSpPr/>
          <p:nvPr/>
        </p:nvSpPr>
        <p:spPr>
          <a:xfrm>
            <a:off x="1388813" y="2255047"/>
            <a:ext cx="9284532" cy="1786757"/>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a:endParaRPr>
          </a:p>
        </p:txBody>
      </p:sp>
      <p:sp>
        <p:nvSpPr>
          <p:cNvPr id="10" name="Title 2">
            <a:extLst>
              <a:ext uri="{FF2B5EF4-FFF2-40B4-BE49-F238E27FC236}">
                <a16:creationId xmlns:a16="http://schemas.microsoft.com/office/drawing/2014/main" id="{B1DA11F7-A28A-471E-9478-9568E82B28BF}"/>
              </a:ext>
            </a:extLst>
          </p:cNvPr>
          <p:cNvSpPr>
            <a:spLocks noGrp="1"/>
          </p:cNvSpPr>
          <p:nvPr>
            <p:ph type="title"/>
          </p:nvPr>
        </p:nvSpPr>
        <p:spPr>
          <a:xfrm>
            <a:off x="1030015" y="2012731"/>
            <a:ext cx="9750655" cy="484632"/>
          </a:xfrm>
        </p:spPr>
        <p:txBody>
          <a:bodyPr/>
          <a:lstStyle/>
          <a:p>
            <a:pPr algn="ctr"/>
            <a:r>
              <a:rPr lang="en-US" sz="4000" dirty="0" smtClean="0">
                <a:solidFill>
                  <a:schemeClr val="bg1"/>
                </a:solidFill>
                <a:latin typeface="Georgia" panose="02040502050405020303" pitchFamily="18" charset="0"/>
              </a:rPr>
              <a:t/>
            </a:r>
            <a:br>
              <a:rPr lang="en-US" sz="4000" dirty="0" smtClean="0">
                <a:solidFill>
                  <a:schemeClr val="bg1"/>
                </a:solidFill>
                <a:latin typeface="Georgia" panose="02040502050405020303" pitchFamily="18" charset="0"/>
              </a:rPr>
            </a:br>
            <a:r>
              <a:rPr lang="en-US" sz="4000" dirty="0" smtClean="0">
                <a:solidFill>
                  <a:schemeClr val="bg1"/>
                </a:solidFill>
                <a:latin typeface="Georgia" panose="02040502050405020303" pitchFamily="18" charset="0"/>
              </a:rPr>
              <a:t>Dr Chow as an Author</a:t>
            </a:r>
            <a:br>
              <a:rPr lang="en-US" sz="4000" dirty="0" smtClean="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A writer of knowledge …</a:t>
            </a:r>
            <a:endParaRPr lang="en-US"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99561623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Open-Channel Hydraulics (published in 1959)</a:t>
            </a:r>
            <a:endParaRPr lang="en-US" dirty="0"/>
          </a:p>
        </p:txBody>
      </p:sp>
      <p:pic>
        <p:nvPicPr>
          <p:cNvPr id="3" name="Picture 2"/>
          <p:cNvPicPr>
            <a:picLocks noChangeAspect="1"/>
          </p:cNvPicPr>
          <p:nvPr/>
        </p:nvPicPr>
        <p:blipFill>
          <a:blip r:embed="rId2"/>
          <a:stretch>
            <a:fillRect/>
          </a:stretch>
        </p:blipFill>
        <p:spPr>
          <a:xfrm>
            <a:off x="1104513" y="1048907"/>
            <a:ext cx="3648075" cy="5476875"/>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5436295" y="1403367"/>
            <a:ext cx="6385193" cy="4734387"/>
          </a:xfrm>
          <a:prstGeom prst="rect">
            <a:avLst/>
          </a:prstGeom>
          <a:ln w="3175">
            <a:solidFill>
              <a:schemeClr val="bg1">
                <a:lumMod val="65000"/>
              </a:schemeClr>
            </a:solidFill>
          </a:ln>
        </p:spPr>
      </p:pic>
    </p:spTree>
    <p:extLst>
      <p:ext uri="{BB962C8B-B14F-4D97-AF65-F5344CB8AC3E}">
        <p14:creationId xmlns:p14="http://schemas.microsoft.com/office/powerpoint/2010/main" val="263349927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Open-Channel Hydraulics</a:t>
            </a:r>
            <a:endParaRPr lang="en-US" dirty="0"/>
          </a:p>
        </p:txBody>
      </p:sp>
      <p:sp>
        <p:nvSpPr>
          <p:cNvPr id="3" name="TextBox 2"/>
          <p:cNvSpPr txBox="1"/>
          <p:nvPr/>
        </p:nvSpPr>
        <p:spPr>
          <a:xfrm>
            <a:off x="914401" y="1455174"/>
            <a:ext cx="914400" cy="914400"/>
          </a:xfrm>
          <a:prstGeom prst="rect">
            <a:avLst/>
          </a:prstGeom>
          <a:noFill/>
          <a:effectLst/>
        </p:spPr>
        <p:txBody>
          <a:bodyPr wrap="none" lIns="0" tIns="0" rIns="0" bIns="0" rtlCol="0">
            <a:noAutofit/>
          </a:bodyPr>
          <a:lstStyle/>
          <a:p>
            <a:pPr marL="400050" indent="-400050" algn="l" eaLnBrk="0" hangingPunct="0">
              <a:lnSpc>
                <a:spcPts val="3100"/>
              </a:lnSpc>
              <a:buFont typeface="+mj-lt"/>
              <a:buAutoNum type="romanUcPeriod"/>
            </a:pPr>
            <a:r>
              <a:rPr lang="en-US" sz="2800" b="1" dirty="0" smtClean="0"/>
              <a:t>Basic Principles</a:t>
            </a:r>
          </a:p>
          <a:p>
            <a:pPr marL="400050" indent="-400050" algn="l" eaLnBrk="0" hangingPunct="0">
              <a:lnSpc>
                <a:spcPts val="3100"/>
              </a:lnSpc>
              <a:buFont typeface="+mj-lt"/>
              <a:buAutoNum type="romanUcPeriod"/>
            </a:pPr>
            <a:r>
              <a:rPr lang="en-US" sz="2800" b="1" dirty="0" smtClean="0"/>
              <a:t>Uniform flow</a:t>
            </a:r>
          </a:p>
          <a:p>
            <a:pPr marL="400050" indent="-400050" algn="l" eaLnBrk="0" hangingPunct="0">
              <a:lnSpc>
                <a:spcPts val="3100"/>
              </a:lnSpc>
              <a:buFont typeface="+mj-lt"/>
              <a:buAutoNum type="romanUcPeriod"/>
            </a:pPr>
            <a:r>
              <a:rPr lang="en-US" sz="2800" b="1" dirty="0" smtClean="0"/>
              <a:t>Gradually varied flow</a:t>
            </a:r>
          </a:p>
          <a:p>
            <a:pPr marL="400050" indent="-400050" algn="l" eaLnBrk="0" hangingPunct="0">
              <a:lnSpc>
                <a:spcPts val="3100"/>
              </a:lnSpc>
              <a:buFont typeface="+mj-lt"/>
              <a:buAutoNum type="romanUcPeriod"/>
            </a:pPr>
            <a:r>
              <a:rPr lang="en-US" sz="2800" b="1" dirty="0" smtClean="0"/>
              <a:t>Rapidly Varied Flow</a:t>
            </a:r>
          </a:p>
          <a:p>
            <a:pPr marL="400050" indent="-400050" algn="l" eaLnBrk="0" hangingPunct="0">
              <a:lnSpc>
                <a:spcPts val="3100"/>
              </a:lnSpc>
              <a:buFont typeface="+mj-lt"/>
              <a:buAutoNum type="romanUcPeriod"/>
            </a:pPr>
            <a:r>
              <a:rPr lang="en-US" sz="2800" b="1" dirty="0" smtClean="0"/>
              <a:t>Unsteady flow</a:t>
            </a:r>
          </a:p>
        </p:txBody>
      </p:sp>
      <p:pic>
        <p:nvPicPr>
          <p:cNvPr id="4" name="Picture 3"/>
          <p:cNvPicPr>
            <a:picLocks noChangeAspect="1"/>
          </p:cNvPicPr>
          <p:nvPr/>
        </p:nvPicPr>
        <p:blipFill>
          <a:blip r:embed="rId2"/>
          <a:stretch>
            <a:fillRect/>
          </a:stretch>
        </p:blipFill>
        <p:spPr>
          <a:xfrm>
            <a:off x="7151351" y="1347019"/>
            <a:ext cx="3233385" cy="4854298"/>
          </a:xfrm>
          <a:prstGeom prst="rect">
            <a:avLst/>
          </a:prstGeom>
          <a:ln w="3175">
            <a:solidFill>
              <a:schemeClr val="bg1">
                <a:lumMod val="65000"/>
              </a:schemeClr>
            </a:solidFill>
          </a:ln>
        </p:spPr>
      </p:pic>
      <p:sp>
        <p:nvSpPr>
          <p:cNvPr id="5" name="TextBox 4"/>
          <p:cNvSpPr txBox="1"/>
          <p:nvPr/>
        </p:nvSpPr>
        <p:spPr>
          <a:xfrm>
            <a:off x="757084" y="3873910"/>
            <a:ext cx="914400" cy="914400"/>
          </a:xfrm>
          <a:prstGeom prst="rect">
            <a:avLst/>
          </a:prstGeom>
          <a:noFill/>
          <a:effectLst/>
        </p:spPr>
        <p:txBody>
          <a:bodyPr wrap="none" lIns="0" tIns="0" rIns="0" bIns="0" rtlCol="0">
            <a:noAutofit/>
          </a:bodyPr>
          <a:lstStyle/>
          <a:p>
            <a:pPr algn="l" eaLnBrk="0" hangingPunct="0">
              <a:lnSpc>
                <a:spcPts val="2400"/>
              </a:lnSpc>
            </a:pPr>
            <a:r>
              <a:rPr lang="en-US" sz="2400" b="1" dirty="0" smtClean="0">
                <a:solidFill>
                  <a:srgbClr val="0070C0"/>
                </a:solidFill>
                <a:ea typeface="+mn-ea"/>
                <a:cs typeface="+mn-cs"/>
              </a:rPr>
              <a:t>Start with basic principles for </a:t>
            </a:r>
          </a:p>
          <a:p>
            <a:pPr algn="l" eaLnBrk="0" hangingPunct="0">
              <a:lnSpc>
                <a:spcPts val="2400"/>
              </a:lnSpc>
            </a:pPr>
            <a:r>
              <a:rPr lang="en-US" sz="2400" b="1" dirty="0" smtClean="0">
                <a:solidFill>
                  <a:srgbClr val="0070C0"/>
                </a:solidFill>
                <a:ea typeface="+mn-ea"/>
                <a:cs typeface="+mn-cs"/>
              </a:rPr>
              <a:t>flow not changing in space or time </a:t>
            </a:r>
          </a:p>
          <a:p>
            <a:pPr algn="l" eaLnBrk="0" hangingPunct="0">
              <a:lnSpc>
                <a:spcPts val="2400"/>
              </a:lnSpc>
            </a:pPr>
            <a:r>
              <a:rPr lang="en-US" sz="2400" b="1" dirty="0" smtClean="0">
                <a:solidFill>
                  <a:srgbClr val="0070C0"/>
                </a:solidFill>
                <a:ea typeface="+mn-ea"/>
                <a:cs typeface="+mn-cs"/>
              </a:rPr>
              <a:t>and then increase the complication</a:t>
            </a:r>
          </a:p>
          <a:p>
            <a:pPr algn="l" eaLnBrk="0" hangingPunct="0">
              <a:lnSpc>
                <a:spcPts val="2400"/>
              </a:lnSpc>
            </a:pPr>
            <a:r>
              <a:rPr lang="en-US" sz="2400" b="1" dirty="0" smtClean="0">
                <a:solidFill>
                  <a:srgbClr val="0070C0"/>
                </a:solidFill>
              </a:rPr>
              <a:t>for spatially and temporally varying flows</a:t>
            </a:r>
          </a:p>
        </p:txBody>
      </p:sp>
      <p:sp>
        <p:nvSpPr>
          <p:cNvPr id="6" name="TextBox 5"/>
          <p:cNvSpPr txBox="1"/>
          <p:nvPr/>
        </p:nvSpPr>
        <p:spPr>
          <a:xfrm>
            <a:off x="796413" y="5781368"/>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FF0000"/>
                </a:solidFill>
                <a:ea typeface="+mn-ea"/>
                <a:cs typeface="+mn-cs"/>
              </a:rPr>
              <a:t>Very clear, logical progression of ideas</a:t>
            </a:r>
          </a:p>
        </p:txBody>
      </p:sp>
    </p:spTree>
    <p:extLst>
      <p:ext uri="{BB962C8B-B14F-4D97-AF65-F5344CB8AC3E}">
        <p14:creationId xmlns:p14="http://schemas.microsoft.com/office/powerpoint/2010/main" val="1088138216"/>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 Knowledge of the Subject </a:t>
            </a:r>
            <a:endParaRPr lang="en-US" dirty="0"/>
          </a:p>
        </p:txBody>
      </p:sp>
      <p:pic>
        <p:nvPicPr>
          <p:cNvPr id="3" name="Picture 2"/>
          <p:cNvPicPr>
            <a:picLocks noChangeAspect="1"/>
          </p:cNvPicPr>
          <p:nvPr/>
        </p:nvPicPr>
        <p:blipFill>
          <a:blip r:embed="rId2"/>
          <a:stretch>
            <a:fillRect/>
          </a:stretch>
        </p:blipFill>
        <p:spPr>
          <a:xfrm>
            <a:off x="7839610" y="1366683"/>
            <a:ext cx="3233385" cy="4854298"/>
          </a:xfrm>
          <a:prstGeom prst="rect">
            <a:avLst/>
          </a:prstGeom>
          <a:ln w="3175">
            <a:solidFill>
              <a:schemeClr val="bg1">
                <a:lumMod val="65000"/>
              </a:schemeClr>
            </a:solidFill>
          </a:ln>
        </p:spPr>
      </p:pic>
      <p:sp>
        <p:nvSpPr>
          <p:cNvPr id="4" name="TextBox 3"/>
          <p:cNvSpPr txBox="1"/>
          <p:nvPr/>
        </p:nvSpPr>
        <p:spPr>
          <a:xfrm>
            <a:off x="914401" y="1238865"/>
            <a:ext cx="914400" cy="914400"/>
          </a:xfrm>
          <a:prstGeom prst="rect">
            <a:avLst/>
          </a:prstGeom>
          <a:noFill/>
          <a:effectLst/>
        </p:spPr>
        <p:txBody>
          <a:bodyPr wrap="none" lIns="0" tIns="0" rIns="0" bIns="0" rtlCol="0">
            <a:noAutofit/>
          </a:bodyPr>
          <a:lstStyle/>
          <a:p>
            <a:pPr algn="l" eaLnBrk="0" hangingPunct="0">
              <a:lnSpc>
                <a:spcPts val="2400"/>
              </a:lnSpc>
            </a:pPr>
            <a:r>
              <a:rPr lang="en-US" sz="2000" b="1" dirty="0" smtClean="0"/>
              <a:t>“The book is the outgrowth of the author’s</a:t>
            </a:r>
          </a:p>
          <a:p>
            <a:pPr algn="l" eaLnBrk="0" hangingPunct="0">
              <a:lnSpc>
                <a:spcPts val="2400"/>
              </a:lnSpc>
            </a:pPr>
            <a:r>
              <a:rPr lang="en-US" sz="2000" b="1" dirty="0" smtClean="0"/>
              <a:t>20 years of experience as a student,</a:t>
            </a:r>
          </a:p>
          <a:p>
            <a:pPr algn="l" eaLnBrk="0" hangingPunct="0">
              <a:lnSpc>
                <a:spcPts val="2400"/>
              </a:lnSpc>
            </a:pPr>
            <a:r>
              <a:rPr lang="en-US" sz="2000" b="1" dirty="0" smtClean="0"/>
              <a:t>teacher, engineer, researcher and </a:t>
            </a:r>
          </a:p>
          <a:p>
            <a:pPr algn="l" eaLnBrk="0" hangingPunct="0">
              <a:lnSpc>
                <a:spcPts val="2400"/>
              </a:lnSpc>
            </a:pPr>
            <a:r>
              <a:rPr lang="en-US" sz="2000" b="1" dirty="0" smtClean="0"/>
              <a:t>consultant in the field of hydraulic </a:t>
            </a:r>
          </a:p>
          <a:p>
            <a:pPr algn="l" eaLnBrk="0" hangingPunct="0">
              <a:lnSpc>
                <a:spcPts val="2400"/>
              </a:lnSpc>
            </a:pPr>
            <a:r>
              <a:rPr lang="en-US" sz="2000" b="1" dirty="0" smtClean="0"/>
              <a:t>engineering.”</a:t>
            </a:r>
          </a:p>
          <a:p>
            <a:pPr algn="l" eaLnBrk="0" hangingPunct="0">
              <a:lnSpc>
                <a:spcPts val="2400"/>
              </a:lnSpc>
            </a:pPr>
            <a:endParaRPr lang="en-US" sz="2000" b="1" dirty="0"/>
          </a:p>
          <a:p>
            <a:pPr algn="l" eaLnBrk="0" hangingPunct="0">
              <a:lnSpc>
                <a:spcPts val="2400"/>
              </a:lnSpc>
            </a:pPr>
            <a:r>
              <a:rPr lang="en-US" sz="2000" b="1" dirty="0" smtClean="0">
                <a:solidFill>
                  <a:srgbClr val="0070C0"/>
                </a:solidFill>
              </a:rPr>
              <a:t>This book was published in 1959 so Dr Chow</a:t>
            </a:r>
          </a:p>
          <a:p>
            <a:pPr algn="l" eaLnBrk="0" hangingPunct="0">
              <a:lnSpc>
                <a:spcPts val="2400"/>
              </a:lnSpc>
            </a:pPr>
            <a:r>
              <a:rPr lang="en-US" sz="2000" b="1" dirty="0">
                <a:solidFill>
                  <a:srgbClr val="0070C0"/>
                </a:solidFill>
              </a:rPr>
              <a:t>i</a:t>
            </a:r>
            <a:r>
              <a:rPr lang="en-US" sz="2000" b="1" dirty="0" smtClean="0">
                <a:solidFill>
                  <a:srgbClr val="0070C0"/>
                </a:solidFill>
              </a:rPr>
              <a:t>s here including his experience at </a:t>
            </a:r>
          </a:p>
          <a:p>
            <a:pPr algn="l" eaLnBrk="0" hangingPunct="0">
              <a:lnSpc>
                <a:spcPts val="2400"/>
              </a:lnSpc>
            </a:pPr>
            <a:r>
              <a:rPr lang="en-US" sz="2000" b="1" dirty="0" smtClean="0">
                <a:solidFill>
                  <a:srgbClr val="0070C0"/>
                </a:solidFill>
              </a:rPr>
              <a:t>Shanghai Jiao Tong University</a:t>
            </a:r>
          </a:p>
        </p:txBody>
      </p:sp>
      <p:sp>
        <p:nvSpPr>
          <p:cNvPr id="6" name="TextBox 5"/>
          <p:cNvSpPr txBox="1"/>
          <p:nvPr/>
        </p:nvSpPr>
        <p:spPr>
          <a:xfrm>
            <a:off x="914401" y="4316362"/>
            <a:ext cx="914400" cy="914400"/>
          </a:xfrm>
          <a:prstGeom prst="rect">
            <a:avLst/>
          </a:prstGeom>
          <a:noFill/>
          <a:effectLst/>
        </p:spPr>
        <p:txBody>
          <a:bodyPr wrap="none" lIns="0" tIns="0" rIns="0" bIns="0" rtlCol="0">
            <a:noAutofit/>
          </a:bodyPr>
          <a:lstStyle/>
          <a:p>
            <a:pPr algn="l" eaLnBrk="0" hangingPunct="0">
              <a:lnSpc>
                <a:spcPts val="2400"/>
              </a:lnSpc>
            </a:pPr>
            <a:r>
              <a:rPr lang="en-US" sz="2000" b="1" dirty="0" smtClean="0"/>
              <a:t>“Special thanks are due to … Dr </a:t>
            </a:r>
            <a:r>
              <a:rPr lang="en-US" sz="2000" b="1" dirty="0" err="1" smtClean="0"/>
              <a:t>Steponas</a:t>
            </a:r>
            <a:r>
              <a:rPr lang="en-US" sz="2000" b="1" dirty="0" smtClean="0"/>
              <a:t> </a:t>
            </a:r>
            <a:r>
              <a:rPr lang="en-US" sz="2000" b="1" dirty="0" err="1" smtClean="0"/>
              <a:t>Kolupaila</a:t>
            </a:r>
            <a:r>
              <a:rPr lang="en-US" sz="2000" b="1" dirty="0" smtClean="0"/>
              <a:t> ….</a:t>
            </a:r>
          </a:p>
          <a:p>
            <a:pPr algn="l" eaLnBrk="0" hangingPunct="0">
              <a:lnSpc>
                <a:spcPts val="2400"/>
              </a:lnSpc>
            </a:pPr>
            <a:r>
              <a:rPr lang="en-US" sz="2000" b="1" dirty="0" smtClean="0"/>
              <a:t>[who] helped in interpreting and collecting information </a:t>
            </a:r>
          </a:p>
          <a:p>
            <a:pPr algn="l" eaLnBrk="0" hangingPunct="0">
              <a:lnSpc>
                <a:spcPts val="2400"/>
              </a:lnSpc>
            </a:pPr>
            <a:r>
              <a:rPr lang="en-US" sz="2000" b="1" dirty="0" smtClean="0"/>
              <a:t>from the hydraulic literature written in Russian, Polish, </a:t>
            </a:r>
          </a:p>
          <a:p>
            <a:pPr algn="l" eaLnBrk="0" hangingPunct="0">
              <a:lnSpc>
                <a:spcPts val="2400"/>
              </a:lnSpc>
            </a:pPr>
            <a:r>
              <a:rPr lang="en-US" sz="2000" b="1" dirty="0" smtClean="0"/>
              <a:t>Lithuanian, and several other languages which were </a:t>
            </a:r>
          </a:p>
          <a:p>
            <a:pPr algn="l" eaLnBrk="0" hangingPunct="0">
              <a:lnSpc>
                <a:spcPts val="2400"/>
              </a:lnSpc>
            </a:pPr>
            <a:r>
              <a:rPr lang="en-US" sz="2000" b="1" dirty="0" smtClean="0"/>
              <a:t>unfamiliar to the author.”</a:t>
            </a:r>
          </a:p>
        </p:txBody>
      </p:sp>
      <p:sp>
        <p:nvSpPr>
          <p:cNvPr id="7" name="Rectangle 6"/>
          <p:cNvSpPr/>
          <p:nvPr/>
        </p:nvSpPr>
        <p:spPr>
          <a:xfrm>
            <a:off x="845248" y="6119629"/>
            <a:ext cx="4855816" cy="400110"/>
          </a:xfrm>
          <a:prstGeom prst="rect">
            <a:avLst/>
          </a:prstGeom>
        </p:spPr>
        <p:txBody>
          <a:bodyPr wrap="none">
            <a:spAutoFit/>
          </a:bodyPr>
          <a:lstStyle/>
          <a:p>
            <a:pPr eaLnBrk="0" hangingPunct="0">
              <a:lnSpc>
                <a:spcPts val="2400"/>
              </a:lnSpc>
            </a:pPr>
            <a:r>
              <a:rPr lang="en-US" sz="2000" b="1" dirty="0" smtClean="0">
                <a:solidFill>
                  <a:srgbClr val="0070C0"/>
                </a:solidFill>
              </a:rPr>
              <a:t>Dr Chow collected knowledge globally</a:t>
            </a:r>
            <a:endParaRPr lang="en-US" sz="2000" b="1" dirty="0">
              <a:solidFill>
                <a:srgbClr val="0070C0"/>
              </a:solidFill>
            </a:endParaRPr>
          </a:p>
        </p:txBody>
      </p:sp>
    </p:spTree>
    <p:extLst>
      <p:ext uri="{BB962C8B-B14F-4D97-AF65-F5344CB8AC3E}">
        <p14:creationId xmlns:p14="http://schemas.microsoft.com/office/powerpoint/2010/main" val="208996053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Applied Hydrology </a:t>
            </a:r>
            <a:endParaRPr lang="en-US" dirty="0"/>
          </a:p>
        </p:txBody>
      </p:sp>
      <p:pic>
        <p:nvPicPr>
          <p:cNvPr id="3" name="Picture 2"/>
          <p:cNvPicPr>
            <a:picLocks noChangeAspect="1"/>
          </p:cNvPicPr>
          <p:nvPr/>
        </p:nvPicPr>
        <p:blipFill>
          <a:blip r:embed="rId2"/>
          <a:stretch>
            <a:fillRect/>
          </a:stretch>
        </p:blipFill>
        <p:spPr>
          <a:xfrm>
            <a:off x="8229601" y="2369574"/>
            <a:ext cx="2888980" cy="4229940"/>
          </a:xfrm>
          <a:prstGeom prst="rect">
            <a:avLst/>
          </a:prstGeom>
        </p:spPr>
      </p:pic>
      <p:sp>
        <p:nvSpPr>
          <p:cNvPr id="4" name="TextBox 3"/>
          <p:cNvSpPr txBox="1"/>
          <p:nvPr/>
        </p:nvSpPr>
        <p:spPr>
          <a:xfrm>
            <a:off x="914401" y="1455174"/>
            <a:ext cx="914400" cy="914400"/>
          </a:xfrm>
          <a:prstGeom prst="rect">
            <a:avLst/>
          </a:prstGeom>
          <a:noFill/>
          <a:effectLst/>
        </p:spPr>
        <p:txBody>
          <a:bodyPr wrap="none" lIns="0" tIns="0" rIns="0" bIns="0" rtlCol="0">
            <a:noAutofit/>
          </a:bodyPr>
          <a:lstStyle/>
          <a:p>
            <a:pPr marL="342900" indent="-342900" algn="l" eaLnBrk="0" hangingPunct="0">
              <a:lnSpc>
                <a:spcPts val="1800"/>
              </a:lnSpc>
              <a:buFont typeface="Arial" panose="020B0604020202020204" pitchFamily="34" charset="0"/>
              <a:buChar char="•"/>
            </a:pPr>
            <a:r>
              <a:rPr lang="en-US" sz="2000" b="1" dirty="0" smtClean="0"/>
              <a:t>Dr Chow was </a:t>
            </a:r>
            <a:r>
              <a:rPr lang="en-US" sz="2000" b="1" dirty="0" smtClean="0">
                <a:solidFill>
                  <a:srgbClr val="0070C0"/>
                </a:solidFill>
              </a:rPr>
              <a:t>working on this book </a:t>
            </a:r>
            <a:r>
              <a:rPr lang="en-US" sz="2000" b="1" dirty="0" smtClean="0"/>
              <a:t>at the time of his death in 1981</a:t>
            </a:r>
          </a:p>
          <a:p>
            <a:pPr marL="342900" indent="-342900" algn="l" eaLnBrk="0" hangingPunct="0">
              <a:lnSpc>
                <a:spcPts val="1800"/>
              </a:lnSpc>
              <a:buFont typeface="Arial" panose="020B0604020202020204" pitchFamily="34" charset="0"/>
              <a:buChar char="•"/>
            </a:pPr>
            <a:endParaRPr lang="en-US" sz="2000" b="1" dirty="0"/>
          </a:p>
          <a:p>
            <a:pPr marL="342900" indent="-342900" algn="l" eaLnBrk="0" hangingPunct="0">
              <a:lnSpc>
                <a:spcPts val="1800"/>
              </a:lnSpc>
              <a:buFont typeface="Arial" panose="020B0604020202020204" pitchFamily="34" charset="0"/>
              <a:buChar char="•"/>
            </a:pPr>
            <a:r>
              <a:rPr lang="en-US" sz="2000" b="1" dirty="0" smtClean="0"/>
              <a:t>I was then an Assistant Professor at the University of Texas at Austin</a:t>
            </a:r>
          </a:p>
          <a:p>
            <a:pPr marL="342900" indent="-342900" algn="l" eaLnBrk="0" hangingPunct="0">
              <a:lnSpc>
                <a:spcPts val="1800"/>
              </a:lnSpc>
              <a:buFont typeface="Arial" panose="020B0604020202020204" pitchFamily="34" charset="0"/>
              <a:buChar char="•"/>
            </a:pPr>
            <a:endParaRPr lang="en-US" sz="2000" b="1" dirty="0"/>
          </a:p>
          <a:p>
            <a:pPr marL="342900" indent="-342900" algn="l" eaLnBrk="0" hangingPunct="0">
              <a:lnSpc>
                <a:spcPts val="1800"/>
              </a:lnSpc>
              <a:buFont typeface="Arial" panose="020B0604020202020204" pitchFamily="34" charset="0"/>
              <a:buChar char="•"/>
            </a:pPr>
            <a:r>
              <a:rPr lang="en-US" sz="2000" b="1" dirty="0" smtClean="0"/>
              <a:t>His wife, Lora, asked me to </a:t>
            </a:r>
            <a:r>
              <a:rPr lang="en-US" sz="2000" b="1" dirty="0" smtClean="0">
                <a:solidFill>
                  <a:srgbClr val="0070C0"/>
                </a:solidFill>
              </a:rPr>
              <a:t>bring the book to completion</a:t>
            </a:r>
          </a:p>
          <a:p>
            <a:pPr marL="342900" indent="-342900" algn="l" eaLnBrk="0" hangingPunct="0">
              <a:lnSpc>
                <a:spcPts val="1800"/>
              </a:lnSpc>
              <a:buFont typeface="Arial" panose="020B0604020202020204" pitchFamily="34" charset="0"/>
              <a:buChar char="•"/>
            </a:pPr>
            <a:endParaRPr lang="en-US" sz="2000" b="1" dirty="0"/>
          </a:p>
          <a:p>
            <a:pPr marL="342900" indent="-342900" algn="l" eaLnBrk="0" hangingPunct="0">
              <a:lnSpc>
                <a:spcPts val="1800"/>
              </a:lnSpc>
              <a:buFont typeface="Arial" panose="020B0604020202020204" pitchFamily="34" charset="0"/>
              <a:buChar char="•"/>
            </a:pPr>
            <a:r>
              <a:rPr lang="en-US" sz="2000" b="1" dirty="0" smtClean="0"/>
              <a:t>I asked a colleague, Larry W. Mays, to help me do this</a:t>
            </a:r>
          </a:p>
          <a:p>
            <a:pPr marL="342900" indent="-342900" algn="l" eaLnBrk="0" hangingPunct="0">
              <a:lnSpc>
                <a:spcPts val="1800"/>
              </a:lnSpc>
              <a:buFont typeface="Arial" panose="020B0604020202020204" pitchFamily="34" charset="0"/>
              <a:buChar char="•"/>
            </a:pPr>
            <a:endParaRPr lang="en-US" sz="2000" b="1" dirty="0"/>
          </a:p>
          <a:p>
            <a:pPr marL="342900" indent="-342900" algn="l" eaLnBrk="0" hangingPunct="0">
              <a:lnSpc>
                <a:spcPts val="1800"/>
              </a:lnSpc>
              <a:buFont typeface="Arial" panose="020B0604020202020204" pitchFamily="34" charset="0"/>
              <a:buChar char="•"/>
            </a:pPr>
            <a:r>
              <a:rPr lang="en-US" sz="2000" b="1" dirty="0" smtClean="0"/>
              <a:t>The book was </a:t>
            </a:r>
            <a:r>
              <a:rPr lang="en-US" sz="2000" b="1" dirty="0" smtClean="0">
                <a:solidFill>
                  <a:srgbClr val="0070C0"/>
                </a:solidFill>
              </a:rPr>
              <a:t>published in 1988 </a:t>
            </a:r>
            <a:r>
              <a:rPr lang="en-US" sz="2000" b="1" dirty="0" smtClean="0"/>
              <a:t>and is still used today </a:t>
            </a:r>
          </a:p>
        </p:txBody>
      </p:sp>
      <p:pic>
        <p:nvPicPr>
          <p:cNvPr id="5" name="Picture 2"/>
          <p:cNvPicPr>
            <a:picLocks noChangeAspect="1" noChangeArrowheads="1"/>
          </p:cNvPicPr>
          <p:nvPr/>
        </p:nvPicPr>
        <p:blipFill>
          <a:blip r:embed="rId3" cstate="print"/>
          <a:srcRect/>
          <a:stretch>
            <a:fillRect/>
          </a:stretch>
        </p:blipFill>
        <p:spPr>
          <a:xfrm>
            <a:off x="2527300" y="3704039"/>
            <a:ext cx="4318000" cy="2591986"/>
          </a:xfrm>
          <a:prstGeom prst="rect">
            <a:avLst/>
          </a:prstGeom>
          <a:noFill/>
          <a:ln w="3175">
            <a:solidFill>
              <a:schemeClr val="bg1">
                <a:lumMod val="65000"/>
              </a:schemeClr>
            </a:solidFill>
          </a:ln>
        </p:spPr>
      </p:pic>
      <p:sp>
        <p:nvSpPr>
          <p:cNvPr id="6" name="TextBox 5"/>
          <p:cNvSpPr txBox="1"/>
          <p:nvPr/>
        </p:nvSpPr>
        <p:spPr>
          <a:xfrm>
            <a:off x="3931920" y="6400800"/>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Watershed</a:t>
            </a:r>
          </a:p>
        </p:txBody>
      </p:sp>
    </p:spTree>
    <p:extLst>
      <p:ext uri="{BB962C8B-B14F-4D97-AF65-F5344CB8AC3E}">
        <p14:creationId xmlns:p14="http://schemas.microsoft.com/office/powerpoint/2010/main" val="183861656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type="title"/>
          </p:nvPr>
        </p:nvSpPr>
        <p:spPr/>
        <p:txBody>
          <a:bodyPr/>
          <a:lstStyle/>
          <a:p>
            <a:r>
              <a:rPr lang="en-US" dirty="0" smtClean="0"/>
              <a:t>Watershed as a Hydrologic System</a:t>
            </a:r>
          </a:p>
        </p:txBody>
      </p:sp>
      <p:sp>
        <p:nvSpPr>
          <p:cNvPr id="22532" name="Text Box 4"/>
          <p:cNvSpPr txBox="1">
            <a:spLocks noChangeArrowheads="1"/>
          </p:cNvSpPr>
          <p:nvPr/>
        </p:nvSpPr>
        <p:spPr bwMode="auto">
          <a:xfrm>
            <a:off x="914401" y="1437132"/>
            <a:ext cx="10794999" cy="4524315"/>
          </a:xfrm>
          <a:prstGeom prst="rect">
            <a:avLst/>
          </a:prstGeom>
          <a:noFill/>
          <a:ln w="9525">
            <a:noFill/>
            <a:miter lim="800000"/>
            <a:headEnd/>
            <a:tailEnd/>
          </a:ln>
          <a:effectLst/>
        </p:spPr>
        <p:txBody>
          <a:bodyPr wrap="square">
            <a:spAutoFit/>
          </a:bodyPr>
          <a:lstStyle/>
          <a:p>
            <a:r>
              <a:rPr lang="en-US" dirty="0"/>
              <a:t>Take a watershed and extrude it vertically into the </a:t>
            </a:r>
            <a:r>
              <a:rPr lang="en-US" dirty="0" smtClean="0"/>
              <a:t>atmosphere and </a:t>
            </a:r>
            <a:r>
              <a:rPr lang="en-US" dirty="0"/>
              <a:t>subsurface, Applied Hydrology, p.7- </a:t>
            </a:r>
            <a:r>
              <a:rPr lang="en-US" dirty="0" smtClean="0"/>
              <a:t>8</a:t>
            </a:r>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r>
              <a:rPr lang="en-US" i="1" dirty="0">
                <a:solidFill>
                  <a:srgbClr val="0000FF"/>
                </a:solidFill>
              </a:rPr>
              <a:t>A hydrologic system is “a structure or volume in space surrounded by a boundary, that accepts water and other inputs, operates on them internally, and produces them as outputs</a:t>
            </a:r>
            <a:r>
              <a:rPr lang="en-US" dirty="0">
                <a:solidFill>
                  <a:srgbClr val="0000FF"/>
                </a:solidFill>
              </a:rPr>
              <a:t>”</a:t>
            </a:r>
            <a:r>
              <a:rPr lang="en-US" dirty="0"/>
              <a:t> </a:t>
            </a:r>
          </a:p>
        </p:txBody>
      </p:sp>
      <p:pic>
        <p:nvPicPr>
          <p:cNvPr id="22530" name="Picture 2"/>
          <p:cNvPicPr>
            <a:picLocks noGrp="1" noChangeAspect="1" noChangeArrowheads="1"/>
          </p:cNvPicPr>
          <p:nvPr>
            <p:ph idx="4294967295"/>
          </p:nvPr>
        </p:nvPicPr>
        <p:blipFill>
          <a:blip r:embed="rId3" cstate="print"/>
          <a:srcRect/>
          <a:stretch>
            <a:fillRect/>
          </a:stretch>
        </p:blipFill>
        <p:spPr>
          <a:xfrm>
            <a:off x="2946400" y="1952986"/>
            <a:ext cx="5261206" cy="3158169"/>
          </a:xfrm>
          <a:noFill/>
          <a:ln w="3175">
            <a:solidFill>
              <a:schemeClr val="bg1">
                <a:lumMod val="65000"/>
              </a:schemeClr>
            </a:solidFill>
          </a:ln>
        </p:spPr>
      </p:pic>
    </p:spTree>
    <p:extLst>
      <p:ext uri="{BB962C8B-B14F-4D97-AF65-F5344CB8AC3E}">
        <p14:creationId xmlns:p14="http://schemas.microsoft.com/office/powerpoint/2010/main" val="428143146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DE8E63-4FB6-4A42-BB0D-B8539302CB98}"/>
              </a:ext>
            </a:extLst>
          </p:cNvPr>
          <p:cNvSpPr/>
          <p:nvPr/>
        </p:nvSpPr>
        <p:spPr>
          <a:xfrm>
            <a:off x="1388813" y="2255047"/>
            <a:ext cx="9284532" cy="1786757"/>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a:endParaRPr>
          </a:p>
        </p:txBody>
      </p:sp>
      <p:sp>
        <p:nvSpPr>
          <p:cNvPr id="10" name="Title 2">
            <a:extLst>
              <a:ext uri="{FF2B5EF4-FFF2-40B4-BE49-F238E27FC236}">
                <a16:creationId xmlns:a16="http://schemas.microsoft.com/office/drawing/2014/main" id="{B1DA11F7-A28A-471E-9478-9568E82B28BF}"/>
              </a:ext>
            </a:extLst>
          </p:cNvPr>
          <p:cNvSpPr>
            <a:spLocks noGrp="1"/>
          </p:cNvSpPr>
          <p:nvPr>
            <p:ph type="title"/>
          </p:nvPr>
        </p:nvSpPr>
        <p:spPr>
          <a:xfrm>
            <a:off x="1030015" y="2012731"/>
            <a:ext cx="9750655" cy="484632"/>
          </a:xfrm>
        </p:spPr>
        <p:txBody>
          <a:bodyPr/>
          <a:lstStyle/>
          <a:p>
            <a:pPr algn="ctr"/>
            <a:r>
              <a:rPr lang="en-US" sz="4000" dirty="0" smtClean="0">
                <a:solidFill>
                  <a:schemeClr val="bg1"/>
                </a:solidFill>
                <a:latin typeface="Georgia" panose="02040502050405020303" pitchFamily="18" charset="0"/>
              </a:rPr>
              <a:t/>
            </a:r>
            <a:br>
              <a:rPr lang="en-US" sz="4000" dirty="0" smtClean="0">
                <a:solidFill>
                  <a:schemeClr val="bg1"/>
                </a:solidFill>
                <a:latin typeface="Georgia" panose="02040502050405020303" pitchFamily="18" charset="0"/>
              </a:rPr>
            </a:br>
            <a:r>
              <a:rPr lang="en-US" sz="4000" dirty="0" smtClean="0">
                <a:solidFill>
                  <a:schemeClr val="bg1"/>
                </a:solidFill>
                <a:latin typeface="Georgia" panose="02040502050405020303" pitchFamily="18" charset="0"/>
              </a:rPr>
              <a:t>Dr Chow as a Scholar</a:t>
            </a:r>
            <a:r>
              <a:rPr lang="en-US" sz="4000" dirty="0">
                <a:solidFill>
                  <a:schemeClr val="bg1"/>
                </a:solidFill>
                <a:latin typeface="Georgia" panose="02040502050405020303" pitchFamily="18" charset="0"/>
              </a:rPr>
              <a:t/>
            </a:r>
            <a:br>
              <a:rPr lang="en-US" sz="4000" dirty="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A seeker for knowledge …</a:t>
            </a:r>
            <a:endParaRPr lang="en-US"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94719305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DE8E63-4FB6-4A42-BB0D-B8539302CB98}"/>
              </a:ext>
            </a:extLst>
          </p:cNvPr>
          <p:cNvSpPr/>
          <p:nvPr/>
        </p:nvSpPr>
        <p:spPr>
          <a:xfrm>
            <a:off x="1388813" y="2255047"/>
            <a:ext cx="9284532" cy="1786757"/>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a:endParaRPr>
          </a:p>
        </p:txBody>
      </p:sp>
      <p:sp>
        <p:nvSpPr>
          <p:cNvPr id="10" name="Title 2">
            <a:extLst>
              <a:ext uri="{FF2B5EF4-FFF2-40B4-BE49-F238E27FC236}">
                <a16:creationId xmlns:a16="http://schemas.microsoft.com/office/drawing/2014/main" id="{B1DA11F7-A28A-471E-9478-9568E82B28BF}"/>
              </a:ext>
            </a:extLst>
          </p:cNvPr>
          <p:cNvSpPr>
            <a:spLocks noGrp="1"/>
          </p:cNvSpPr>
          <p:nvPr>
            <p:ph type="title"/>
          </p:nvPr>
        </p:nvSpPr>
        <p:spPr>
          <a:xfrm>
            <a:off x="1030015" y="2012731"/>
            <a:ext cx="9750655" cy="484632"/>
          </a:xfrm>
        </p:spPr>
        <p:txBody>
          <a:bodyPr/>
          <a:lstStyle/>
          <a:p>
            <a:pPr algn="ctr"/>
            <a:r>
              <a:rPr lang="en-US" sz="4000" dirty="0" smtClean="0">
                <a:solidFill>
                  <a:schemeClr val="bg1"/>
                </a:solidFill>
                <a:latin typeface="Georgia" panose="02040502050405020303" pitchFamily="18" charset="0"/>
              </a:rPr>
              <a:t/>
            </a:r>
            <a:br>
              <a:rPr lang="en-US" sz="4000" dirty="0" smtClean="0">
                <a:solidFill>
                  <a:schemeClr val="bg1"/>
                </a:solidFill>
                <a:latin typeface="Georgia" panose="02040502050405020303" pitchFamily="18" charset="0"/>
              </a:rPr>
            </a:br>
            <a:r>
              <a:rPr lang="en-US" sz="4000" dirty="0" smtClean="0">
                <a:solidFill>
                  <a:schemeClr val="bg1"/>
                </a:solidFill>
                <a:latin typeface="Georgia" panose="02040502050405020303" pitchFamily="18" charset="0"/>
              </a:rPr>
              <a:t>Dr Chow as a Friend</a:t>
            </a:r>
            <a:br>
              <a:rPr lang="en-US" sz="4000" dirty="0" smtClean="0">
                <a:solidFill>
                  <a:schemeClr val="bg1"/>
                </a:solidFill>
                <a:latin typeface="Georgia" panose="02040502050405020303" pitchFamily="18" charset="0"/>
              </a:rPr>
            </a:br>
            <a:r>
              <a:rPr lang="en-US" i="1" dirty="0" smtClean="0">
                <a:solidFill>
                  <a:schemeClr val="bg1"/>
                </a:solidFill>
                <a:latin typeface="Georgia" panose="02040502050405020303" pitchFamily="18" charset="0"/>
              </a:rPr>
              <a:t>What was he like as a person…</a:t>
            </a:r>
            <a:endParaRPr lang="en-US"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62835884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774700"/>
            <a:ext cx="9750655" cy="484632"/>
          </a:xfrm>
        </p:spPr>
        <p:txBody>
          <a:bodyPr/>
          <a:lstStyle/>
          <a:p>
            <a:pPr algn="ctr"/>
            <a:r>
              <a:rPr lang="en-US" dirty="0" smtClean="0"/>
              <a:t>The Chows: </a:t>
            </a:r>
            <a:r>
              <a:rPr lang="en-US" dirty="0" err="1" smtClean="0"/>
              <a:t>Ven</a:t>
            </a:r>
            <a:r>
              <a:rPr lang="en-US" dirty="0" smtClean="0"/>
              <a:t> at the office, and Lora at home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833753"/>
            <a:ext cx="4451404" cy="463162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204" y="1862328"/>
            <a:ext cx="4244833" cy="4603047"/>
          </a:xfrm>
          <a:prstGeom prst="rect">
            <a:avLst/>
          </a:prstGeom>
        </p:spPr>
      </p:pic>
    </p:spTree>
    <p:extLst>
      <p:ext uri="{BB962C8B-B14F-4D97-AF65-F5344CB8AC3E}">
        <p14:creationId xmlns:p14="http://schemas.microsoft.com/office/powerpoint/2010/main" val="3851771269"/>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Daughters: Margo and Marana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1295400"/>
            <a:ext cx="4860324" cy="5334000"/>
          </a:xfrm>
          <a:prstGeom prst="rect">
            <a:avLst/>
          </a:prstGeom>
        </p:spPr>
      </p:pic>
    </p:spTree>
    <p:extLst>
      <p:ext uri="{BB962C8B-B14F-4D97-AF65-F5344CB8AC3E}">
        <p14:creationId xmlns:p14="http://schemas.microsoft.com/office/powerpoint/2010/main" val="181809017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Croquet at the Chow Home</a:t>
            </a:r>
            <a:endParaRPr lang="en-US" dirty="0"/>
          </a:p>
        </p:txBody>
      </p:sp>
      <p:sp>
        <p:nvSpPr>
          <p:cNvPr id="4" name="TextBox 3"/>
          <p:cNvSpPr txBox="1"/>
          <p:nvPr/>
        </p:nvSpPr>
        <p:spPr>
          <a:xfrm>
            <a:off x="7245532" y="2743200"/>
            <a:ext cx="2037737" cy="1938992"/>
          </a:xfrm>
          <a:prstGeom prst="rect">
            <a:avLst/>
          </a:prstGeom>
          <a:noFill/>
        </p:spPr>
        <p:txBody>
          <a:bodyPr wrap="none" rtlCol="0">
            <a:spAutoFit/>
          </a:bodyPr>
          <a:lstStyle/>
          <a:p>
            <a:r>
              <a:rPr lang="en-US" sz="2000" dirty="0">
                <a:solidFill>
                  <a:prstClr val="black"/>
                </a:solidFill>
              </a:rPr>
              <a:t>From Left:</a:t>
            </a:r>
          </a:p>
          <a:p>
            <a:endParaRPr lang="en-US" sz="2000" dirty="0">
              <a:solidFill>
                <a:prstClr val="black"/>
              </a:solidFill>
            </a:endParaRPr>
          </a:p>
          <a:p>
            <a:r>
              <a:rPr lang="en-US" sz="2000" dirty="0">
                <a:solidFill>
                  <a:prstClr val="black"/>
                </a:solidFill>
              </a:rPr>
              <a:t>Dong </a:t>
            </a:r>
            <a:r>
              <a:rPr lang="en-US" sz="2000" dirty="0" err="1">
                <a:solidFill>
                  <a:prstClr val="black"/>
                </a:solidFill>
              </a:rPr>
              <a:t>Hee</a:t>
            </a:r>
            <a:r>
              <a:rPr lang="en-US" sz="2000" dirty="0">
                <a:solidFill>
                  <a:prstClr val="black"/>
                </a:solidFill>
              </a:rPr>
              <a:t> Kim</a:t>
            </a:r>
          </a:p>
          <a:p>
            <a:r>
              <a:rPr lang="en-US" sz="2000" dirty="0" err="1">
                <a:solidFill>
                  <a:prstClr val="black"/>
                </a:solidFill>
              </a:rPr>
              <a:t>Ven</a:t>
            </a:r>
            <a:r>
              <a:rPr lang="en-US" sz="2000" dirty="0">
                <a:solidFill>
                  <a:prstClr val="black"/>
                </a:solidFill>
              </a:rPr>
              <a:t> </a:t>
            </a:r>
            <a:r>
              <a:rPr lang="en-US" sz="2000" dirty="0" err="1">
                <a:solidFill>
                  <a:prstClr val="black"/>
                </a:solidFill>
              </a:rPr>
              <a:t>Te</a:t>
            </a:r>
            <a:r>
              <a:rPr lang="en-US" sz="2000" dirty="0">
                <a:solidFill>
                  <a:prstClr val="black"/>
                </a:solidFill>
              </a:rPr>
              <a:t> Chow</a:t>
            </a:r>
            <a:br>
              <a:rPr lang="en-US" sz="2000" dirty="0">
                <a:solidFill>
                  <a:prstClr val="black"/>
                </a:solidFill>
              </a:rPr>
            </a:br>
            <a:r>
              <a:rPr lang="en-US" sz="2000" dirty="0">
                <a:solidFill>
                  <a:prstClr val="black"/>
                </a:solidFill>
              </a:rPr>
              <a:t>David </a:t>
            </a:r>
            <a:r>
              <a:rPr lang="en-US" sz="2000" dirty="0" err="1">
                <a:solidFill>
                  <a:prstClr val="black"/>
                </a:solidFill>
              </a:rPr>
              <a:t>Maidment</a:t>
            </a:r>
            <a:endParaRPr lang="en-US" sz="2000" dirty="0">
              <a:solidFill>
                <a:prstClr val="black"/>
              </a:solidFill>
            </a:endParaRPr>
          </a:p>
          <a:p>
            <a:r>
              <a:rPr lang="en-US" sz="2000" dirty="0">
                <a:solidFill>
                  <a:prstClr val="black"/>
                </a:solidFill>
              </a:rPr>
              <a:t>Jeff </a:t>
            </a:r>
            <a:r>
              <a:rPr lang="en-US" sz="2000" dirty="0" err="1">
                <a:solidFill>
                  <a:prstClr val="black"/>
                </a:solidFill>
              </a:rPr>
              <a:t>Armbruster</a:t>
            </a:r>
            <a:endParaRPr lang="en-US" sz="2000"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676400"/>
            <a:ext cx="4419600" cy="4831597"/>
          </a:xfrm>
          <a:prstGeom prst="rect">
            <a:avLst/>
          </a:prstGeom>
        </p:spPr>
      </p:pic>
    </p:spTree>
    <p:extLst>
      <p:ext uri="{BB962C8B-B14F-4D97-AF65-F5344CB8AC3E}">
        <p14:creationId xmlns:p14="http://schemas.microsoft.com/office/powerpoint/2010/main" val="157657956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1" y="558800"/>
            <a:ext cx="9750655" cy="484632"/>
          </a:xfrm>
        </p:spPr>
        <p:txBody>
          <a:bodyPr/>
          <a:lstStyle/>
          <a:p>
            <a:r>
              <a:rPr lang="en-US" dirty="0" smtClean="0"/>
              <a:t>My wife and I with the Chows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4689" y="1258300"/>
            <a:ext cx="7246077" cy="5345809"/>
          </a:xfrm>
          <a:prstGeom prst="rect">
            <a:avLst/>
          </a:prstGeom>
        </p:spPr>
      </p:pic>
      <p:sp>
        <p:nvSpPr>
          <p:cNvPr id="4" name="TextBox 3"/>
          <p:cNvSpPr txBox="1"/>
          <p:nvPr/>
        </p:nvSpPr>
        <p:spPr>
          <a:xfrm>
            <a:off x="2570380" y="1497568"/>
            <a:ext cx="6374694" cy="369332"/>
          </a:xfrm>
          <a:prstGeom prst="rect">
            <a:avLst/>
          </a:prstGeom>
          <a:solidFill>
            <a:schemeClr val="bg1"/>
          </a:solidFill>
          <a:ln w="3175">
            <a:solidFill>
              <a:schemeClr val="bg1">
                <a:lumMod val="65000"/>
              </a:schemeClr>
            </a:solidFill>
          </a:ln>
        </p:spPr>
        <p:txBody>
          <a:bodyPr wrap="none" rtlCol="0">
            <a:spAutoFit/>
          </a:bodyPr>
          <a:lstStyle/>
          <a:p>
            <a:r>
              <a:rPr lang="en-US" dirty="0" smtClean="0">
                <a:solidFill>
                  <a:prstClr val="black"/>
                </a:solidFill>
              </a:rPr>
              <a:t>David </a:t>
            </a:r>
            <a:r>
              <a:rPr lang="en-US" dirty="0">
                <a:solidFill>
                  <a:prstClr val="black"/>
                </a:solidFill>
              </a:rPr>
              <a:t>Maidment, Helen Maidment, Lora Chow, </a:t>
            </a:r>
            <a:r>
              <a:rPr lang="en-US" dirty="0" err="1">
                <a:solidFill>
                  <a:prstClr val="black"/>
                </a:solidFill>
              </a:rPr>
              <a:t>Ven</a:t>
            </a:r>
            <a:r>
              <a:rPr lang="en-US" dirty="0">
                <a:solidFill>
                  <a:prstClr val="black"/>
                </a:solidFill>
              </a:rPr>
              <a:t> </a:t>
            </a:r>
            <a:r>
              <a:rPr lang="en-US" dirty="0" err="1">
                <a:solidFill>
                  <a:prstClr val="black"/>
                </a:solidFill>
              </a:rPr>
              <a:t>Te</a:t>
            </a:r>
            <a:r>
              <a:rPr lang="en-US" dirty="0">
                <a:solidFill>
                  <a:prstClr val="black"/>
                </a:solidFill>
              </a:rPr>
              <a:t> Chow</a:t>
            </a:r>
          </a:p>
        </p:txBody>
      </p:sp>
    </p:spTree>
    <p:extLst>
      <p:ext uri="{BB962C8B-B14F-4D97-AF65-F5344CB8AC3E}">
        <p14:creationId xmlns:p14="http://schemas.microsoft.com/office/powerpoint/2010/main" val="201635334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Saying Farewell, June 1976</a:t>
            </a:r>
            <a:endParaRPr lang="en-US" dirty="0"/>
          </a:p>
        </p:txBody>
      </p:sp>
      <p:sp>
        <p:nvSpPr>
          <p:cNvPr id="4" name="TextBox 3"/>
          <p:cNvSpPr txBox="1"/>
          <p:nvPr/>
        </p:nvSpPr>
        <p:spPr>
          <a:xfrm>
            <a:off x="2133601" y="5875964"/>
            <a:ext cx="8928099" cy="646331"/>
          </a:xfrm>
          <a:prstGeom prst="rect">
            <a:avLst/>
          </a:prstGeom>
          <a:noFill/>
        </p:spPr>
        <p:txBody>
          <a:bodyPr wrap="square" rtlCol="0">
            <a:spAutoFit/>
          </a:bodyPr>
          <a:lstStyle/>
          <a:p>
            <a:pPr algn="ctr"/>
            <a:r>
              <a:rPr lang="en-US" dirty="0">
                <a:solidFill>
                  <a:prstClr val="black"/>
                </a:solidFill>
              </a:rPr>
              <a:t>Charles Morris (later at University of Missouri, Rolla), Sue Ellen Morris, Helen Maidment, Philippa Walsh, Cricket </a:t>
            </a:r>
            <a:r>
              <a:rPr lang="en-US" dirty="0" err="1">
                <a:solidFill>
                  <a:prstClr val="black"/>
                </a:solidFill>
              </a:rPr>
              <a:t>Organek</a:t>
            </a:r>
            <a:r>
              <a:rPr lang="en-US" dirty="0">
                <a:solidFill>
                  <a:prstClr val="black"/>
                </a:solidFill>
              </a:rPr>
              <a:t>, John </a:t>
            </a:r>
            <a:r>
              <a:rPr lang="en-US" dirty="0" err="1">
                <a:solidFill>
                  <a:prstClr val="black"/>
                </a:solidFill>
              </a:rPr>
              <a:t>Organek</a:t>
            </a:r>
            <a:r>
              <a:rPr lang="en-US" dirty="0">
                <a:solidFill>
                  <a:prstClr val="black"/>
                </a:solidFill>
              </a:rPr>
              <a:t>, Lora Chow, </a:t>
            </a:r>
            <a:r>
              <a:rPr lang="en-US" dirty="0" err="1">
                <a:solidFill>
                  <a:prstClr val="black"/>
                </a:solidFill>
              </a:rPr>
              <a:t>Ven</a:t>
            </a:r>
            <a:r>
              <a:rPr lang="en-US" dirty="0">
                <a:solidFill>
                  <a:prstClr val="black"/>
                </a:solidFill>
              </a:rPr>
              <a:t> </a:t>
            </a:r>
            <a:r>
              <a:rPr lang="en-US" dirty="0" err="1">
                <a:solidFill>
                  <a:prstClr val="black"/>
                </a:solidFill>
              </a:rPr>
              <a:t>Te</a:t>
            </a:r>
            <a:r>
              <a:rPr lang="en-US" dirty="0">
                <a:solidFill>
                  <a:prstClr val="black"/>
                </a:solidFill>
              </a:rPr>
              <a:t> Chow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262506"/>
            <a:ext cx="4218432" cy="6292785"/>
          </a:xfrm>
          <a:prstGeom prst="rect">
            <a:avLst/>
          </a:prstGeom>
          <a:scene3d>
            <a:camera prst="orthographicFront">
              <a:rot lat="0" lon="0" rev="5400000"/>
            </a:camera>
            <a:lightRig rig="threePt" dir="t"/>
          </a:scene3d>
        </p:spPr>
      </p:pic>
    </p:spTree>
    <p:extLst>
      <p:ext uri="{BB962C8B-B14F-4D97-AF65-F5344CB8AC3E}">
        <p14:creationId xmlns:p14="http://schemas.microsoft.com/office/powerpoint/2010/main" val="25187114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to China</a:t>
            </a:r>
            <a:endParaRPr lang="en-US" dirty="0"/>
          </a:p>
        </p:txBody>
      </p:sp>
      <p:sp>
        <p:nvSpPr>
          <p:cNvPr id="3" name="TextBox 2"/>
          <p:cNvSpPr txBox="1"/>
          <p:nvPr/>
        </p:nvSpPr>
        <p:spPr>
          <a:xfrm>
            <a:off x="709398" y="1521624"/>
            <a:ext cx="914400" cy="914400"/>
          </a:xfrm>
          <a:prstGeom prst="rect">
            <a:avLst/>
          </a:prstGeom>
          <a:noFill/>
          <a:effectLst/>
        </p:spPr>
        <p:txBody>
          <a:bodyPr wrap="none" lIns="0" tIns="0" rIns="0" bIns="0" rtlCol="0">
            <a:noAutofit/>
          </a:bodyPr>
          <a:lstStyle/>
          <a:p>
            <a:pPr marL="285750" indent="-285750" algn="l" eaLnBrk="0" hangingPunct="0">
              <a:lnSpc>
                <a:spcPts val="1800"/>
              </a:lnSpc>
              <a:buFont typeface="Arial" panose="020B0604020202020204" pitchFamily="34" charset="0"/>
              <a:buChar char="•"/>
            </a:pPr>
            <a:r>
              <a:rPr lang="en-US" sz="2000" b="1" dirty="0" smtClean="0"/>
              <a:t>Sometime around 1974, Dr Chow returned to China for the first time since he left in 1948</a:t>
            </a:r>
          </a:p>
          <a:p>
            <a:pPr marL="285750" indent="-285750" algn="l" eaLnBrk="0" hangingPunct="0">
              <a:lnSpc>
                <a:spcPts val="1800"/>
              </a:lnSpc>
              <a:buFont typeface="Arial" panose="020B0604020202020204" pitchFamily="34" charset="0"/>
              <a:buChar char="•"/>
            </a:pPr>
            <a:endParaRPr lang="en-US" sz="2000" b="1" dirty="0"/>
          </a:p>
          <a:p>
            <a:pPr marL="285750" indent="-285750" algn="l" eaLnBrk="0" hangingPunct="0">
              <a:lnSpc>
                <a:spcPts val="1800"/>
              </a:lnSpc>
              <a:buFont typeface="Arial" panose="020B0604020202020204" pitchFamily="34" charset="0"/>
              <a:buChar char="•"/>
            </a:pPr>
            <a:r>
              <a:rPr lang="en-US" sz="2000" b="1" dirty="0" smtClean="0"/>
              <a:t>He talked with me about the impressions of his trip</a:t>
            </a:r>
          </a:p>
          <a:p>
            <a:pPr marL="285750" indent="-285750" algn="l" eaLnBrk="0" hangingPunct="0">
              <a:lnSpc>
                <a:spcPts val="1800"/>
              </a:lnSpc>
              <a:buFont typeface="Arial" panose="020B0604020202020204" pitchFamily="34" charset="0"/>
              <a:buChar char="•"/>
            </a:pPr>
            <a:endParaRPr lang="en-US" sz="2000" b="1" dirty="0"/>
          </a:p>
          <a:p>
            <a:pPr marL="285750" indent="-285750" algn="l" eaLnBrk="0" hangingPunct="0">
              <a:lnSpc>
                <a:spcPts val="1800"/>
              </a:lnSpc>
              <a:buFont typeface="Arial" panose="020B0604020202020204" pitchFamily="34" charset="0"/>
              <a:buChar char="•"/>
            </a:pPr>
            <a:r>
              <a:rPr lang="en-US" sz="2000" b="1" dirty="0" smtClean="0"/>
              <a:t>He spoke of seeing a movie of a massive construction project with vast teams of workers</a:t>
            </a:r>
          </a:p>
          <a:p>
            <a:pPr marL="285750" indent="-285750" algn="l" eaLnBrk="0" hangingPunct="0">
              <a:lnSpc>
                <a:spcPts val="1800"/>
              </a:lnSpc>
              <a:buFont typeface="Arial" panose="020B0604020202020204" pitchFamily="34" charset="0"/>
              <a:buChar char="•"/>
            </a:pPr>
            <a:endParaRPr lang="en-US" sz="2000" b="1" dirty="0"/>
          </a:p>
          <a:p>
            <a:pPr marL="285750" indent="-285750" algn="l" eaLnBrk="0" hangingPunct="0">
              <a:lnSpc>
                <a:spcPts val="1800"/>
              </a:lnSpc>
              <a:buFont typeface="Arial" panose="020B0604020202020204" pitchFamily="34" charset="0"/>
              <a:buChar char="•"/>
            </a:pPr>
            <a:r>
              <a:rPr lang="en-US" sz="2000" b="1" dirty="0" smtClean="0"/>
              <a:t>He was very proud that his surname, Chow, is Zhou in Chinese, as for </a:t>
            </a:r>
            <a:r>
              <a:rPr lang="en-US" sz="2000" b="1" dirty="0" smtClean="0">
                <a:solidFill>
                  <a:srgbClr val="0070C0"/>
                </a:solidFill>
              </a:rPr>
              <a:t>Zhou </a:t>
            </a:r>
            <a:r>
              <a:rPr lang="en-US" sz="2000" b="1" dirty="0" err="1" smtClean="0">
                <a:solidFill>
                  <a:srgbClr val="0070C0"/>
                </a:solidFill>
              </a:rPr>
              <a:t>En</a:t>
            </a:r>
            <a:r>
              <a:rPr lang="en-US" sz="2000" b="1" dirty="0" smtClean="0">
                <a:solidFill>
                  <a:srgbClr val="0070C0"/>
                </a:solidFill>
              </a:rPr>
              <a:t> Lai</a:t>
            </a:r>
          </a:p>
          <a:p>
            <a:pPr marL="285750" indent="-285750" algn="l" eaLnBrk="0" hangingPunct="0">
              <a:lnSpc>
                <a:spcPts val="2400"/>
              </a:lnSpc>
              <a:buFont typeface="Arial" panose="020B0604020202020204" pitchFamily="34" charset="0"/>
              <a:buChar char="•"/>
            </a:pPr>
            <a:endParaRPr lang="en-US" sz="2400" dirty="0">
              <a:solidFill>
                <a:srgbClr val="0070C0"/>
              </a:solidFill>
            </a:endParaRPr>
          </a:p>
          <a:p>
            <a:pPr marL="285750" indent="-285750" algn="l" eaLnBrk="0" hangingPunct="0">
              <a:lnSpc>
                <a:spcPts val="2400"/>
              </a:lnSpc>
              <a:buFont typeface="Arial" panose="020B0604020202020204" pitchFamily="34" charset="0"/>
              <a:buChar char="•"/>
            </a:pPr>
            <a:r>
              <a:rPr lang="en-US" sz="2400" b="1" dirty="0" smtClean="0">
                <a:solidFill>
                  <a:srgbClr val="0070C0"/>
                </a:solidFill>
              </a:rPr>
              <a:t>He returned to Shanghai Jiao Tong University and saw once again </a:t>
            </a:r>
          </a:p>
          <a:p>
            <a:pPr algn="l" eaLnBrk="0" hangingPunct="0">
              <a:lnSpc>
                <a:spcPts val="2400"/>
              </a:lnSpc>
            </a:pPr>
            <a:r>
              <a:rPr lang="en-US" sz="2400" b="1" dirty="0">
                <a:solidFill>
                  <a:srgbClr val="0070C0"/>
                </a:solidFill>
              </a:rPr>
              <a:t> </a:t>
            </a:r>
            <a:r>
              <a:rPr lang="en-US" sz="2400" b="1" dirty="0" smtClean="0">
                <a:solidFill>
                  <a:srgbClr val="0070C0"/>
                </a:solidFill>
              </a:rPr>
              <a:t>   testing machines working in the Civil Engineering Laboratory </a:t>
            </a:r>
          </a:p>
          <a:p>
            <a:pPr algn="l" eaLnBrk="0" hangingPunct="0">
              <a:lnSpc>
                <a:spcPts val="2400"/>
              </a:lnSpc>
            </a:pPr>
            <a:r>
              <a:rPr lang="en-US" sz="2400" b="1" dirty="0">
                <a:solidFill>
                  <a:srgbClr val="0070C0"/>
                </a:solidFill>
              </a:rPr>
              <a:t> </a:t>
            </a:r>
            <a:r>
              <a:rPr lang="en-US" sz="2400" b="1" dirty="0" smtClean="0">
                <a:solidFill>
                  <a:srgbClr val="0070C0"/>
                </a:solidFill>
              </a:rPr>
              <a:t>   that he had helped to disassemble and bury the parts </a:t>
            </a:r>
          </a:p>
          <a:p>
            <a:pPr algn="l" eaLnBrk="0" hangingPunct="0">
              <a:lnSpc>
                <a:spcPts val="2400"/>
              </a:lnSpc>
            </a:pPr>
            <a:r>
              <a:rPr lang="en-US" sz="2400" b="1" dirty="0">
                <a:solidFill>
                  <a:srgbClr val="0070C0"/>
                </a:solidFill>
              </a:rPr>
              <a:t> </a:t>
            </a:r>
            <a:r>
              <a:rPr lang="en-US" sz="2400" b="1" dirty="0" smtClean="0">
                <a:solidFill>
                  <a:srgbClr val="0070C0"/>
                </a:solidFill>
              </a:rPr>
              <a:t>   during the Japanese occupation of China</a:t>
            </a:r>
            <a:endParaRPr lang="en-US" sz="2400" b="1" dirty="0">
              <a:solidFill>
                <a:srgbClr val="0070C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180" y="4050890"/>
            <a:ext cx="1582342" cy="2217174"/>
          </a:xfrm>
          <a:prstGeom prst="rect">
            <a:avLst/>
          </a:prstGeom>
        </p:spPr>
      </p:pic>
    </p:spTree>
    <p:extLst>
      <p:ext uri="{BB962C8B-B14F-4D97-AF65-F5344CB8AC3E}">
        <p14:creationId xmlns:p14="http://schemas.microsoft.com/office/powerpoint/2010/main" val="2762769833"/>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Year …</a:t>
            </a:r>
            <a:endParaRPr lang="en-US" dirty="0"/>
          </a:p>
        </p:txBody>
      </p:sp>
      <p:sp>
        <p:nvSpPr>
          <p:cNvPr id="3" name="Content Placeholder 2"/>
          <p:cNvSpPr>
            <a:spLocks noGrp="1"/>
          </p:cNvSpPr>
          <p:nvPr>
            <p:ph idx="4294967295"/>
          </p:nvPr>
        </p:nvSpPr>
        <p:spPr>
          <a:xfrm>
            <a:off x="914400" y="1500188"/>
            <a:ext cx="8031480" cy="2286000"/>
          </a:xfrm>
        </p:spPr>
        <p:txBody>
          <a:bodyPr>
            <a:noAutofit/>
          </a:bodyPr>
          <a:lstStyle/>
          <a:p>
            <a:r>
              <a:rPr lang="en-US" sz="2400" b="1" dirty="0" smtClean="0"/>
              <a:t>He had heart trouble during 1980</a:t>
            </a:r>
          </a:p>
          <a:p>
            <a:r>
              <a:rPr lang="en-US" sz="2400" b="1" dirty="0" smtClean="0"/>
              <a:t>I visited him in Champaign-Urbana during the Spring of 1981, and he was visibly weakened</a:t>
            </a:r>
          </a:p>
          <a:p>
            <a:r>
              <a:rPr lang="en-US" sz="2400" b="1" dirty="0" smtClean="0"/>
              <a:t>He died on 30 July 1981 in Champaign at the age of 61</a:t>
            </a:r>
          </a:p>
          <a:p>
            <a:r>
              <a:rPr lang="en-US" sz="2400" b="1" dirty="0">
                <a:solidFill>
                  <a:srgbClr val="0070C0"/>
                </a:solidFill>
              </a:rPr>
              <a:t>Great loss of accumulated </a:t>
            </a:r>
            <a:r>
              <a:rPr lang="en-US" sz="2400" b="1" dirty="0" smtClean="0">
                <a:solidFill>
                  <a:srgbClr val="0070C0"/>
                </a:solidFill>
              </a:rPr>
              <a:t>wisdom</a:t>
            </a:r>
            <a:endParaRPr lang="en-US" sz="2400" b="1" dirty="0" smtClean="0"/>
          </a:p>
          <a:p>
            <a:r>
              <a:rPr lang="en-US" sz="2400" b="1" dirty="0" smtClean="0"/>
              <a:t>His wife said – “his books were still open on his desk – it was like a movie, just stopped”</a:t>
            </a:r>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6412" y="1712537"/>
            <a:ext cx="2589382" cy="3293978"/>
          </a:xfrm>
          <a:prstGeom prst="rect">
            <a:avLst/>
          </a:prstGeom>
        </p:spPr>
      </p:pic>
    </p:spTree>
    <p:extLst>
      <p:ext uri="{BB962C8B-B14F-4D97-AF65-F5344CB8AC3E}">
        <p14:creationId xmlns:p14="http://schemas.microsoft.com/office/powerpoint/2010/main" val="91914834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11023599" cy="508000"/>
          </a:xfrm>
        </p:spPr>
        <p:txBody>
          <a:bodyPr/>
          <a:lstStyle/>
          <a:p>
            <a:r>
              <a:rPr lang="en-US" dirty="0" smtClean="0"/>
              <a:t>Memorial Tribute from the US National Academy of Engineering</a:t>
            </a:r>
            <a:endParaRPr lang="en-US" dirty="0"/>
          </a:p>
        </p:txBody>
      </p:sp>
      <p:pic>
        <p:nvPicPr>
          <p:cNvPr id="3" name="Picture 2"/>
          <p:cNvPicPr>
            <a:picLocks noChangeAspect="1"/>
          </p:cNvPicPr>
          <p:nvPr/>
        </p:nvPicPr>
        <p:blipFill>
          <a:blip r:embed="rId2"/>
          <a:stretch>
            <a:fillRect/>
          </a:stretch>
        </p:blipFill>
        <p:spPr>
          <a:xfrm>
            <a:off x="6426200" y="4331716"/>
            <a:ext cx="5046816" cy="1615597"/>
          </a:xfrm>
          <a:prstGeom prst="rect">
            <a:avLst/>
          </a:prstGeom>
          <a:ln w="3175">
            <a:solidFill>
              <a:schemeClr val="bg1">
                <a:lumMod val="65000"/>
              </a:schemeClr>
            </a:solidFill>
          </a:ln>
        </p:spPr>
      </p:pic>
      <p:sp>
        <p:nvSpPr>
          <p:cNvPr id="4" name="TextBox 3"/>
          <p:cNvSpPr txBox="1"/>
          <p:nvPr/>
        </p:nvSpPr>
        <p:spPr>
          <a:xfrm>
            <a:off x="1440181" y="1461516"/>
            <a:ext cx="8648700" cy="2870200"/>
          </a:xfrm>
          <a:prstGeom prst="rect">
            <a:avLst/>
          </a:prstGeom>
          <a:noFill/>
          <a:effectLst/>
        </p:spPr>
        <p:txBody>
          <a:bodyPr wrap="square" lIns="0" tIns="0" rIns="0" bIns="0" rtlCol="0">
            <a:noAutofit/>
          </a:bodyPr>
          <a:lstStyle/>
          <a:p>
            <a:pPr algn="l" eaLnBrk="0" hangingPunct="0">
              <a:lnSpc>
                <a:spcPts val="2400"/>
              </a:lnSpc>
            </a:pPr>
            <a:r>
              <a:rPr lang="en-US" sz="2400" b="1" dirty="0" smtClean="0">
                <a:solidFill>
                  <a:srgbClr val="0070C0"/>
                </a:solidFill>
                <a:ea typeface="+mn-ea"/>
                <a:cs typeface="+mn-cs"/>
              </a:rPr>
              <a:t>“Dr Chow was respected and loved by his close academic associates and a generation  of students from throughout the world who came to study with him.  </a:t>
            </a:r>
          </a:p>
          <a:p>
            <a:pPr algn="l" eaLnBrk="0" hangingPunct="0">
              <a:lnSpc>
                <a:spcPts val="2400"/>
              </a:lnSpc>
            </a:pPr>
            <a:endParaRPr lang="en-US" sz="2400" b="1" dirty="0">
              <a:solidFill>
                <a:srgbClr val="0070C0"/>
              </a:solidFill>
            </a:endParaRPr>
          </a:p>
          <a:p>
            <a:pPr algn="l" eaLnBrk="0" hangingPunct="0">
              <a:lnSpc>
                <a:spcPts val="2400"/>
              </a:lnSpc>
            </a:pPr>
            <a:r>
              <a:rPr lang="en-US" sz="2400" b="1" dirty="0" smtClean="0">
                <a:solidFill>
                  <a:srgbClr val="0070C0"/>
                </a:solidFill>
                <a:ea typeface="+mn-ea"/>
                <a:cs typeface="+mn-cs"/>
              </a:rPr>
              <a:t>“It was in these associations that his warm personality and his unfailing patience and humor were most apparent.” </a:t>
            </a:r>
          </a:p>
        </p:txBody>
      </p:sp>
      <p:sp>
        <p:nvSpPr>
          <p:cNvPr id="5" name="TextBox 4"/>
          <p:cNvSpPr txBox="1"/>
          <p:nvPr/>
        </p:nvSpPr>
        <p:spPr>
          <a:xfrm>
            <a:off x="1440180" y="3761232"/>
            <a:ext cx="4986019" cy="1066800"/>
          </a:xfrm>
          <a:prstGeom prst="rect">
            <a:avLst/>
          </a:prstGeom>
          <a:noFill/>
          <a:effectLst/>
        </p:spPr>
        <p:txBody>
          <a:bodyPr wrap="square" lIns="0" tIns="0" rIns="0" bIns="0" rtlCol="0">
            <a:noAutofit/>
          </a:bodyPr>
          <a:lstStyle/>
          <a:p>
            <a:pPr algn="l" eaLnBrk="0" hangingPunct="0">
              <a:lnSpc>
                <a:spcPts val="2400"/>
              </a:lnSpc>
            </a:pPr>
            <a:r>
              <a:rPr lang="en-US" sz="2400" b="1" dirty="0" smtClean="0">
                <a:ea typeface="+mn-ea"/>
                <a:cs typeface="+mn-cs"/>
              </a:rPr>
              <a:t>Dr Chow was elected to the US National Academy of Engineering in 1973.   </a:t>
            </a:r>
          </a:p>
          <a:p>
            <a:pPr algn="l" eaLnBrk="0" hangingPunct="0">
              <a:lnSpc>
                <a:spcPts val="2400"/>
              </a:lnSpc>
            </a:pPr>
            <a:endParaRPr lang="en-US" sz="2400" b="1" dirty="0"/>
          </a:p>
          <a:p>
            <a:pPr algn="l" eaLnBrk="0" hangingPunct="0">
              <a:lnSpc>
                <a:spcPts val="2400"/>
              </a:lnSpc>
            </a:pPr>
            <a:r>
              <a:rPr lang="en-US" sz="2400" b="1" dirty="0" smtClean="0">
                <a:ea typeface="+mn-ea"/>
                <a:cs typeface="+mn-cs"/>
              </a:rPr>
              <a:t>He was very proud of this.  </a:t>
            </a:r>
          </a:p>
          <a:p>
            <a:pPr algn="l" eaLnBrk="0" hangingPunct="0">
              <a:lnSpc>
                <a:spcPts val="2400"/>
              </a:lnSpc>
            </a:pPr>
            <a:endParaRPr lang="en-US" sz="2400" b="1" dirty="0"/>
          </a:p>
          <a:p>
            <a:pPr algn="l" eaLnBrk="0" hangingPunct="0">
              <a:lnSpc>
                <a:spcPts val="2400"/>
              </a:lnSpc>
            </a:pPr>
            <a:r>
              <a:rPr lang="en-US" sz="2400" b="1" dirty="0" smtClean="0">
                <a:ea typeface="+mn-ea"/>
                <a:cs typeface="+mn-cs"/>
              </a:rPr>
              <a:t>His membership certificate hung in a prominent place in his office.</a:t>
            </a:r>
          </a:p>
        </p:txBody>
      </p:sp>
    </p:spTree>
    <p:extLst>
      <p:ext uri="{BB962C8B-B14F-4D97-AF65-F5344CB8AC3E}">
        <p14:creationId xmlns:p14="http://schemas.microsoft.com/office/powerpoint/2010/main" val="203406039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57200"/>
            <a:ext cx="9750655" cy="514350"/>
          </a:xfrm>
        </p:spPr>
        <p:txBody>
          <a:bodyPr>
            <a:noAutofit/>
          </a:bodyPr>
          <a:lstStyle/>
          <a:p>
            <a:r>
              <a:rPr lang="en-US" sz="3600" dirty="0" smtClean="0"/>
              <a:t>My Introduction to </a:t>
            </a:r>
            <a:r>
              <a:rPr lang="en-US" sz="3600" dirty="0" err="1" smtClean="0"/>
              <a:t>Ven</a:t>
            </a:r>
            <a:r>
              <a:rPr lang="en-US" sz="3600" dirty="0" smtClean="0"/>
              <a:t> </a:t>
            </a:r>
            <a:r>
              <a:rPr lang="en-US" sz="3600" dirty="0" err="1" smtClean="0"/>
              <a:t>Te</a:t>
            </a:r>
            <a:r>
              <a:rPr lang="en-US" sz="3600" dirty="0" smtClean="0"/>
              <a:t> Chow…</a:t>
            </a:r>
            <a:endParaRPr lang="en-US" sz="3600" dirty="0"/>
          </a:p>
        </p:txBody>
      </p:sp>
      <p:sp>
        <p:nvSpPr>
          <p:cNvPr id="3" name="Content Placeholder 2"/>
          <p:cNvSpPr>
            <a:spLocks noGrp="1"/>
          </p:cNvSpPr>
          <p:nvPr>
            <p:ph sz="half" idx="4294967295"/>
          </p:nvPr>
        </p:nvSpPr>
        <p:spPr>
          <a:xfrm>
            <a:off x="657234" y="1739897"/>
            <a:ext cx="5181600" cy="4351338"/>
          </a:xfrm>
        </p:spPr>
        <p:txBody>
          <a:bodyPr/>
          <a:lstStyle/>
          <a:p>
            <a:r>
              <a:rPr lang="en-US" dirty="0" smtClean="0"/>
              <a:t>In the summer of 1971 I was a hydrology intern of the New Zealand Ministry of Works and Development</a:t>
            </a:r>
          </a:p>
          <a:p>
            <a:r>
              <a:rPr lang="en-US" dirty="0" smtClean="0"/>
              <a:t>In the Nelson field office we had three books </a:t>
            </a:r>
          </a:p>
          <a:p>
            <a:pPr lvl="1">
              <a:lnSpc>
                <a:spcPts val="2700"/>
              </a:lnSpc>
            </a:pPr>
            <a:r>
              <a:rPr lang="en-US" dirty="0" smtClean="0"/>
              <a:t>One was the </a:t>
            </a:r>
            <a:r>
              <a:rPr lang="en-US" sz="3200" b="1" i="1" dirty="0" smtClean="0">
                <a:solidFill>
                  <a:srgbClr val="0070C0"/>
                </a:solidFill>
              </a:rPr>
              <a:t>Handbook of Applied Hydrology</a:t>
            </a:r>
            <a:endParaRPr lang="en-US" sz="3200" b="1" i="1" dirty="0">
              <a:solidFill>
                <a:srgbClr val="0070C0"/>
              </a:solidFill>
            </a:endParaRPr>
          </a:p>
        </p:txBody>
      </p:sp>
      <p:pic>
        <p:nvPicPr>
          <p:cNvPr id="5" name="Picture 4"/>
          <p:cNvPicPr>
            <a:picLocks noChangeAspect="1"/>
          </p:cNvPicPr>
          <p:nvPr/>
        </p:nvPicPr>
        <p:blipFill>
          <a:blip r:embed="rId2"/>
          <a:stretch>
            <a:fillRect/>
          </a:stretch>
        </p:blipFill>
        <p:spPr>
          <a:xfrm>
            <a:off x="6131170" y="1600201"/>
            <a:ext cx="4003431" cy="4922687"/>
          </a:xfrm>
          <a:prstGeom prst="rect">
            <a:avLst/>
          </a:prstGeom>
        </p:spPr>
      </p:pic>
      <p:sp>
        <p:nvSpPr>
          <p:cNvPr id="6" name="TextBox 5"/>
          <p:cNvSpPr txBox="1"/>
          <p:nvPr/>
        </p:nvSpPr>
        <p:spPr>
          <a:xfrm>
            <a:off x="7620001" y="3657600"/>
            <a:ext cx="902811" cy="369332"/>
          </a:xfrm>
          <a:prstGeom prst="rect">
            <a:avLst/>
          </a:prstGeom>
          <a:noFill/>
        </p:spPr>
        <p:txBody>
          <a:bodyPr wrap="none" rtlCol="0">
            <a:spAutoFit/>
          </a:bodyPr>
          <a:lstStyle/>
          <a:p>
            <a:r>
              <a:rPr lang="en-US" dirty="0"/>
              <a:t>Nelson</a:t>
            </a:r>
          </a:p>
        </p:txBody>
      </p:sp>
    </p:spTree>
    <p:extLst>
      <p:ext uri="{BB962C8B-B14F-4D97-AF65-F5344CB8AC3E}">
        <p14:creationId xmlns:p14="http://schemas.microsoft.com/office/powerpoint/2010/main" val="78827407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0150" y="504686"/>
            <a:ext cx="3907449" cy="5969473"/>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6962776" y="385764"/>
            <a:ext cx="3886199" cy="6088395"/>
          </a:xfrm>
          <a:prstGeom prst="rect">
            <a:avLst/>
          </a:prstGeom>
          <a:ln w="3175">
            <a:solidFill>
              <a:schemeClr val="bg1">
                <a:lumMod val="65000"/>
              </a:schemeClr>
            </a:solidFill>
          </a:ln>
          <a:scene3d>
            <a:camera prst="orthographicFront">
              <a:rot lat="0" lon="0" rev="21540000"/>
            </a:camera>
            <a:lightRig rig="threePt" dir="t"/>
          </a:scene3d>
        </p:spPr>
      </p:pic>
      <p:sp>
        <p:nvSpPr>
          <p:cNvPr id="6" name="TextBox 5"/>
          <p:cNvSpPr txBox="1"/>
          <p:nvPr/>
        </p:nvSpPr>
        <p:spPr>
          <a:xfrm>
            <a:off x="4357222" y="3976995"/>
            <a:ext cx="3886200" cy="1200329"/>
          </a:xfrm>
          <a:prstGeom prst="rect">
            <a:avLst/>
          </a:prstGeom>
          <a:solidFill>
            <a:schemeClr val="bg1"/>
          </a:solidFill>
          <a:ln>
            <a:solidFill>
              <a:srgbClr val="0070C0"/>
            </a:solidFill>
          </a:ln>
        </p:spPr>
        <p:txBody>
          <a:bodyPr wrap="square" rtlCol="0">
            <a:spAutoFit/>
          </a:bodyPr>
          <a:lstStyle/>
          <a:p>
            <a:pPr algn="ctr"/>
            <a:r>
              <a:rPr lang="en-US" sz="2400" dirty="0" smtClean="0"/>
              <a:t>Published in 1964</a:t>
            </a:r>
          </a:p>
          <a:p>
            <a:pPr algn="ctr"/>
            <a:r>
              <a:rPr lang="en-US" sz="2400" dirty="0" smtClean="0"/>
              <a:t>When Dr Chow was</a:t>
            </a:r>
          </a:p>
          <a:p>
            <a:pPr algn="ctr"/>
            <a:r>
              <a:rPr lang="en-US" sz="2400" dirty="0" smtClean="0"/>
              <a:t>45 years old</a:t>
            </a:r>
            <a:endParaRPr lang="en-US" sz="2400" dirty="0"/>
          </a:p>
        </p:txBody>
      </p:sp>
    </p:spTree>
    <p:extLst>
      <p:ext uri="{BB962C8B-B14F-4D97-AF65-F5344CB8AC3E}">
        <p14:creationId xmlns:p14="http://schemas.microsoft.com/office/powerpoint/2010/main" val="119194436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 1-8: Sciences supporting hydrology</a:t>
            </a:r>
            <a:endParaRPr lang="en-US" dirty="0"/>
          </a:p>
        </p:txBody>
      </p:sp>
      <p:pic>
        <p:nvPicPr>
          <p:cNvPr id="3" name="Picture 2"/>
          <p:cNvPicPr>
            <a:picLocks noChangeAspect="1"/>
          </p:cNvPicPr>
          <p:nvPr/>
        </p:nvPicPr>
        <p:blipFill>
          <a:blip r:embed="rId2"/>
          <a:stretch>
            <a:fillRect/>
          </a:stretch>
        </p:blipFill>
        <p:spPr>
          <a:xfrm>
            <a:off x="1521056" y="1562101"/>
            <a:ext cx="9144000" cy="4160679"/>
          </a:xfrm>
          <a:prstGeom prst="rect">
            <a:avLst/>
          </a:prstGeom>
          <a:ln w="3175">
            <a:solidFill>
              <a:schemeClr val="bg1">
                <a:lumMod val="65000"/>
              </a:schemeClr>
            </a:solidFill>
          </a:ln>
        </p:spPr>
      </p:pic>
      <p:sp>
        <p:nvSpPr>
          <p:cNvPr id="4" name="TextBox 3"/>
          <p:cNvSpPr txBox="1"/>
          <p:nvPr/>
        </p:nvSpPr>
        <p:spPr>
          <a:xfrm>
            <a:off x="4876801" y="6017409"/>
            <a:ext cx="1829347" cy="461665"/>
          </a:xfrm>
          <a:prstGeom prst="rect">
            <a:avLst/>
          </a:prstGeom>
          <a:noFill/>
        </p:spPr>
        <p:txBody>
          <a:bodyPr wrap="none" rtlCol="0">
            <a:spAutoFit/>
          </a:bodyPr>
          <a:lstStyle/>
          <a:p>
            <a:r>
              <a:rPr lang="en-US" sz="2400" dirty="0"/>
              <a:t>(363 pages)</a:t>
            </a:r>
          </a:p>
        </p:txBody>
      </p:sp>
    </p:spTree>
    <p:extLst>
      <p:ext uri="{BB962C8B-B14F-4D97-AF65-F5344CB8AC3E}">
        <p14:creationId xmlns:p14="http://schemas.microsoft.com/office/powerpoint/2010/main" val="85323382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 9-19: Phases of Hydrologic Cycle</a:t>
            </a:r>
            <a:endParaRPr lang="en-US" dirty="0"/>
          </a:p>
        </p:txBody>
      </p:sp>
      <p:pic>
        <p:nvPicPr>
          <p:cNvPr id="4" name="Picture 3"/>
          <p:cNvPicPr>
            <a:picLocks noChangeAspect="1"/>
          </p:cNvPicPr>
          <p:nvPr/>
        </p:nvPicPr>
        <p:blipFill>
          <a:blip r:embed="rId2"/>
          <a:stretch>
            <a:fillRect/>
          </a:stretch>
        </p:blipFill>
        <p:spPr>
          <a:xfrm>
            <a:off x="1623865" y="1981201"/>
            <a:ext cx="8944271" cy="3447439"/>
          </a:xfrm>
          <a:prstGeom prst="rect">
            <a:avLst/>
          </a:prstGeom>
          <a:ln w="3175">
            <a:solidFill>
              <a:schemeClr val="bg1">
                <a:lumMod val="65000"/>
              </a:schemeClr>
            </a:solidFill>
          </a:ln>
        </p:spPr>
      </p:pic>
      <p:sp>
        <p:nvSpPr>
          <p:cNvPr id="5" name="TextBox 4"/>
          <p:cNvSpPr txBox="1"/>
          <p:nvPr/>
        </p:nvSpPr>
        <p:spPr>
          <a:xfrm>
            <a:off x="4876801" y="5761369"/>
            <a:ext cx="1829347" cy="461665"/>
          </a:xfrm>
          <a:prstGeom prst="rect">
            <a:avLst/>
          </a:prstGeom>
          <a:noFill/>
        </p:spPr>
        <p:txBody>
          <a:bodyPr wrap="none" rtlCol="0">
            <a:spAutoFit/>
          </a:bodyPr>
          <a:lstStyle/>
          <a:p>
            <a:r>
              <a:rPr lang="en-US" sz="2400" dirty="0"/>
              <a:t>(505 pages)</a:t>
            </a:r>
          </a:p>
        </p:txBody>
      </p:sp>
    </p:spTree>
    <p:extLst>
      <p:ext uri="{BB962C8B-B14F-4D97-AF65-F5344CB8AC3E}">
        <p14:creationId xmlns:p14="http://schemas.microsoft.com/office/powerpoint/2010/main" val="38047644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6801" y="5761369"/>
            <a:ext cx="1829347" cy="461665"/>
          </a:xfrm>
          <a:prstGeom prst="rect">
            <a:avLst/>
          </a:prstGeom>
          <a:noFill/>
        </p:spPr>
        <p:txBody>
          <a:bodyPr wrap="none" rtlCol="0">
            <a:spAutoFit/>
          </a:bodyPr>
          <a:lstStyle/>
          <a:p>
            <a:r>
              <a:rPr lang="en-US" sz="2400" dirty="0"/>
              <a:t>(273 pages)</a:t>
            </a:r>
          </a:p>
        </p:txBody>
      </p:sp>
      <p:pic>
        <p:nvPicPr>
          <p:cNvPr id="3" name="Picture 2"/>
          <p:cNvPicPr>
            <a:picLocks noChangeAspect="1"/>
          </p:cNvPicPr>
          <p:nvPr/>
        </p:nvPicPr>
        <p:blipFill>
          <a:blip r:embed="rId2"/>
          <a:stretch>
            <a:fillRect/>
          </a:stretch>
        </p:blipFill>
        <p:spPr>
          <a:xfrm>
            <a:off x="370109" y="2705100"/>
            <a:ext cx="11579706" cy="1752600"/>
          </a:xfrm>
          <a:prstGeom prst="rect">
            <a:avLst/>
          </a:prstGeom>
          <a:ln w="3175">
            <a:solidFill>
              <a:schemeClr val="bg1">
                <a:lumMod val="65000"/>
              </a:schemeClr>
            </a:solidFill>
          </a:ln>
        </p:spPr>
      </p:pic>
      <p:sp>
        <p:nvSpPr>
          <p:cNvPr id="6" name="Title 1"/>
          <p:cNvSpPr>
            <a:spLocks noGrp="1"/>
          </p:cNvSpPr>
          <p:nvPr>
            <p:ph type="title"/>
          </p:nvPr>
        </p:nvSpPr>
        <p:spPr>
          <a:xfrm>
            <a:off x="914401" y="457200"/>
            <a:ext cx="10909299" cy="533400"/>
          </a:xfrm>
        </p:spPr>
        <p:txBody>
          <a:bodyPr>
            <a:noAutofit/>
          </a:bodyPr>
          <a:lstStyle/>
          <a:p>
            <a:r>
              <a:rPr lang="en-US" sz="3600" dirty="0"/>
              <a:t>Ch. 20-24: Practice and Application of Hydrology</a:t>
            </a:r>
          </a:p>
        </p:txBody>
      </p:sp>
    </p:spTree>
    <p:extLst>
      <p:ext uri="{BB962C8B-B14F-4D97-AF65-F5344CB8AC3E}">
        <p14:creationId xmlns:p14="http://schemas.microsoft.com/office/powerpoint/2010/main" val="215072993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6801" y="5761369"/>
            <a:ext cx="1829347" cy="461665"/>
          </a:xfrm>
          <a:prstGeom prst="rect">
            <a:avLst/>
          </a:prstGeom>
          <a:noFill/>
        </p:spPr>
        <p:txBody>
          <a:bodyPr wrap="none" rtlCol="0">
            <a:spAutoFit/>
          </a:bodyPr>
          <a:lstStyle/>
          <a:p>
            <a:r>
              <a:rPr lang="en-US" sz="2400" dirty="0"/>
              <a:t>(263 pages)</a:t>
            </a:r>
          </a:p>
        </p:txBody>
      </p:sp>
      <p:grpSp>
        <p:nvGrpSpPr>
          <p:cNvPr id="9" name="Group 8"/>
          <p:cNvGrpSpPr/>
          <p:nvPr/>
        </p:nvGrpSpPr>
        <p:grpSpPr>
          <a:xfrm>
            <a:off x="2007577" y="1909431"/>
            <a:ext cx="8236245" cy="3175000"/>
            <a:chOff x="2007577" y="1909431"/>
            <a:chExt cx="8236245" cy="3175000"/>
          </a:xfrm>
        </p:grpSpPr>
        <p:sp>
          <p:nvSpPr>
            <p:cNvPr id="4" name="Rectangle 3"/>
            <p:cNvSpPr/>
            <p:nvPr/>
          </p:nvSpPr>
          <p:spPr bwMode="auto">
            <a:xfrm>
              <a:off x="2007577" y="1909431"/>
              <a:ext cx="8236245" cy="3175000"/>
            </a:xfrm>
            <a:prstGeom prst="rect">
              <a:avLst/>
            </a:prstGeom>
            <a:solidFill>
              <a:schemeClr val="bg1"/>
            </a:solidFill>
            <a:ln w="3175">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6" name="Picture 5"/>
            <p:cNvPicPr>
              <a:picLocks noChangeAspect="1"/>
            </p:cNvPicPr>
            <p:nvPr/>
          </p:nvPicPr>
          <p:blipFill>
            <a:blip r:embed="rId2"/>
            <a:stretch>
              <a:fillRect/>
            </a:stretch>
          </p:blipFill>
          <p:spPr>
            <a:xfrm>
              <a:off x="2120899" y="1930400"/>
              <a:ext cx="8122923" cy="1498600"/>
            </a:xfrm>
            <a:prstGeom prst="rect">
              <a:avLst/>
            </a:prstGeom>
          </p:spPr>
        </p:pic>
        <p:pic>
          <p:nvPicPr>
            <p:cNvPr id="7" name="Picture 6"/>
            <p:cNvPicPr>
              <a:picLocks noChangeAspect="1"/>
            </p:cNvPicPr>
            <p:nvPr/>
          </p:nvPicPr>
          <p:blipFill>
            <a:blip r:embed="rId3"/>
            <a:stretch>
              <a:fillRect/>
            </a:stretch>
          </p:blipFill>
          <p:spPr>
            <a:xfrm>
              <a:off x="2120899" y="3429000"/>
              <a:ext cx="8084824" cy="1651000"/>
            </a:xfrm>
            <a:prstGeom prst="rect">
              <a:avLst/>
            </a:prstGeom>
          </p:spPr>
        </p:pic>
      </p:grpSp>
      <p:sp>
        <p:nvSpPr>
          <p:cNvPr id="2" name="Title 1"/>
          <p:cNvSpPr>
            <a:spLocks noGrp="1"/>
          </p:cNvSpPr>
          <p:nvPr>
            <p:ph type="title"/>
          </p:nvPr>
        </p:nvSpPr>
        <p:spPr/>
        <p:txBody>
          <a:bodyPr/>
          <a:lstStyle/>
          <a:p>
            <a:r>
              <a:rPr lang="en-US" dirty="0" smtClean="0"/>
              <a:t>Ch. 25 — 29 Water Resources Planning</a:t>
            </a:r>
            <a:endParaRPr lang="en-US" dirty="0"/>
          </a:p>
        </p:txBody>
      </p:sp>
    </p:spTree>
    <p:extLst>
      <p:ext uri="{BB962C8B-B14F-4D97-AF65-F5344CB8AC3E}">
        <p14:creationId xmlns:p14="http://schemas.microsoft.com/office/powerpoint/2010/main" val="44845448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3522</TotalTime>
  <Words>1355</Words>
  <Application>Microsoft Office PowerPoint</Application>
  <PresentationFormat>Widescreen</PresentationFormat>
  <Paragraphs>229</Paragraphs>
  <Slides>38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ＭＳ Ｐゴシック</vt:lpstr>
      <vt:lpstr>Arial</vt:lpstr>
      <vt:lpstr>Avenir LT Std 55 Roman</vt:lpstr>
      <vt:lpstr>Avenir LT Std 65 Medium</vt:lpstr>
      <vt:lpstr>Avenir LT Std 85 Heavy</vt:lpstr>
      <vt:lpstr>Calibri</vt:lpstr>
      <vt:lpstr>Cambria Math</vt:lpstr>
      <vt:lpstr>Georgia</vt:lpstr>
      <vt:lpstr>Lucida Grande</vt:lpstr>
      <vt:lpstr>Symbol</vt:lpstr>
      <vt:lpstr>Times New Roman</vt:lpstr>
      <vt:lpstr>Optional_Corporate_PPT_Template-Arial</vt:lpstr>
      <vt:lpstr>PowerPoint Presentation</vt:lpstr>
      <vt:lpstr> Thank you for this invitation It is an honor for me to speak at the Alma Mater of  my academic advisor, Dr Ven Te Chow…</vt:lpstr>
      <vt:lpstr> Dr Chow as a Scholar A seeker for knowledge …</vt:lpstr>
      <vt:lpstr>My Introduction to Ven Te Chow…</vt:lpstr>
      <vt:lpstr>PowerPoint Presentation</vt:lpstr>
      <vt:lpstr>Ch. 1-8: Sciences supporting hydrology</vt:lpstr>
      <vt:lpstr>Ch. 9-19: Phases of Hydrologic Cycle</vt:lpstr>
      <vt:lpstr>Ch. 20-24: Practice and Application of Hydrology</vt:lpstr>
      <vt:lpstr>Ch. 25 — 29 Water Resources Planning</vt:lpstr>
      <vt:lpstr>Makeup of “Handbook of Applied Hydrology”  – 1400 pages</vt:lpstr>
      <vt:lpstr>He edited the whole Handbook ....</vt:lpstr>
      <vt:lpstr>A generation later I edited a Handbook of Hydrology …</vt:lpstr>
      <vt:lpstr>It was translated into Chinese</vt:lpstr>
      <vt:lpstr> Dr Chow as a Teacher A conveyor of knowledge …</vt:lpstr>
      <vt:lpstr>I became a Student at the University of Illinois in 1972</vt:lpstr>
      <vt:lpstr>My first memories of Illinois …</vt:lpstr>
      <vt:lpstr>My Class Notes from CE 450 Hydrologic Systems</vt:lpstr>
      <vt:lpstr>Course Topics for CE 450 Hydrologic Systems</vt:lpstr>
      <vt:lpstr>A Homework Problem</vt:lpstr>
      <vt:lpstr>My Solution ….</vt:lpstr>
      <vt:lpstr>…. completion of the Solution </vt:lpstr>
      <vt:lpstr>Dr Chow called these “Conceptual Models”</vt:lpstr>
      <vt:lpstr>Some Characteristics of Dr Chow</vt:lpstr>
      <vt:lpstr> Dr Chow as an Author A writer of knowledge …</vt:lpstr>
      <vt:lpstr>Open-Channel Hydraulics (published in 1959)</vt:lpstr>
      <vt:lpstr>Open-Channel Hydraulics</vt:lpstr>
      <vt:lpstr>Comprehensive Knowledge of the Subject </vt:lpstr>
      <vt:lpstr>Applied Hydrology </vt:lpstr>
      <vt:lpstr>Watershed as a Hydrologic System</vt:lpstr>
      <vt:lpstr> Dr Chow as a Friend What was he like as a person…</vt:lpstr>
      <vt:lpstr>The Chows: Ven at the office, and Lora at home</vt:lpstr>
      <vt:lpstr>The Daughters: Margo and Marana</vt:lpstr>
      <vt:lpstr>Playing Croquet at the Chow Home</vt:lpstr>
      <vt:lpstr>My wife and I with the Chows</vt:lpstr>
      <vt:lpstr>Saying Farewell, June 1976</vt:lpstr>
      <vt:lpstr>Return to China</vt:lpstr>
      <vt:lpstr>Final Year …</vt:lpstr>
      <vt:lpstr>Memorial Tribute from the US National Academy of Engineering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Thies</dc:creator>
  <cp:lastModifiedBy>Maidment, David R</cp:lastModifiedBy>
  <cp:revision>256</cp:revision>
  <dcterms:created xsi:type="dcterms:W3CDTF">2019-04-03T20:37:17Z</dcterms:created>
  <dcterms:modified xsi:type="dcterms:W3CDTF">2019-11-07T22:59:18Z</dcterms:modified>
</cp:coreProperties>
</file>