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0" r:id="rId2"/>
    <p:sldId id="259" r:id="rId3"/>
    <p:sldId id="265" r:id="rId4"/>
    <p:sldId id="273" r:id="rId5"/>
    <p:sldId id="263" r:id="rId6"/>
    <p:sldId id="274" r:id="rId7"/>
    <p:sldId id="261" r:id="rId8"/>
    <p:sldId id="262" r:id="rId9"/>
    <p:sldId id="266" r:id="rId10"/>
    <p:sldId id="271"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7" autoAdjust="0"/>
    <p:restoredTop sz="82240" autoAdjust="0"/>
  </p:normalViewPr>
  <p:slideViewPr>
    <p:cSldViewPr snapToGrid="0">
      <p:cViewPr varScale="1">
        <p:scale>
          <a:sx n="96" d="100"/>
          <a:sy n="96" d="100"/>
        </p:scale>
        <p:origin x="1884"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B1F1C41-6D94-40F0-8911-AC2BE9DBA3CE}" type="datetimeFigureOut">
              <a:rPr lang="en-US" smtClean="0"/>
              <a:t>9/26/2017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0866211-B008-45AB-BFF6-015AA62DB4D1}" type="slidenum">
              <a:rPr lang="en-US" smtClean="0"/>
              <a:t>‹#›</a:t>
            </a:fld>
            <a:endParaRPr lang="en-US"/>
          </a:p>
        </p:txBody>
      </p:sp>
    </p:spTree>
    <p:extLst>
      <p:ext uri="{BB962C8B-B14F-4D97-AF65-F5344CB8AC3E}">
        <p14:creationId xmlns:p14="http://schemas.microsoft.com/office/powerpoint/2010/main" val="2535261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91D2A-69DB-4B32-9F0A-F42AA083EDE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4537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could be a good transition to ask the philosophical question Do we have the water resources science and water resources data (observations) that this unprecedented challenge requires? </a:t>
            </a:r>
          </a:p>
          <a:p>
            <a:endParaRPr lang="en-US" baseline="0" dirty="0" smtClean="0"/>
          </a:p>
          <a:p>
            <a:r>
              <a:rPr lang="en-US" baseline="0" dirty="0" smtClean="0"/>
              <a:t>National </a:t>
            </a:r>
            <a:endParaRPr lang="en-US" dirty="0"/>
          </a:p>
        </p:txBody>
      </p:sp>
      <p:sp>
        <p:nvSpPr>
          <p:cNvPr id="4" name="Slide Number Placeholder 3"/>
          <p:cNvSpPr>
            <a:spLocks noGrp="1"/>
          </p:cNvSpPr>
          <p:nvPr>
            <p:ph type="sldNum" sz="quarter" idx="10"/>
          </p:nvPr>
        </p:nvSpPr>
        <p:spPr/>
        <p:txBody>
          <a:bodyPr/>
          <a:lstStyle/>
          <a:p>
            <a:fld id="{D0866211-B008-45AB-BFF6-015AA62DB4D1}" type="slidenum">
              <a:rPr lang="en-US" smtClean="0"/>
              <a:t>5</a:t>
            </a:fld>
            <a:endParaRPr lang="en-US"/>
          </a:p>
        </p:txBody>
      </p:sp>
    </p:spTree>
    <p:extLst>
      <p:ext uri="{BB962C8B-B14F-4D97-AF65-F5344CB8AC3E}">
        <p14:creationId xmlns:p14="http://schemas.microsoft.com/office/powerpoint/2010/main" val="171816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 the summer we collected all</a:t>
            </a:r>
            <a:r>
              <a:rPr lang="en-US" baseline="0" dirty="0" smtClean="0"/>
              <a:t> 8.7million address points across Texas.  Dr. David </a:t>
            </a:r>
            <a:r>
              <a:rPr lang="en-US" baseline="0" dirty="0" err="1" smtClean="0"/>
              <a:t>Arctur</a:t>
            </a:r>
            <a:r>
              <a:rPr lang="en-US" baseline="0" dirty="0" smtClean="0"/>
              <a:t> has assembled all the data and done some quality checks.  When you have this much data from hundreds of sources, there are always some inconsistencies.  However, in my opinion, for public safety this strategic snapshot is a good starting point for describing overall impact to a region or district.  </a:t>
            </a:r>
            <a:endParaRPr lang="en-US" dirty="0"/>
          </a:p>
        </p:txBody>
      </p:sp>
      <p:sp>
        <p:nvSpPr>
          <p:cNvPr id="4" name="Slide Number Placeholder 3"/>
          <p:cNvSpPr>
            <a:spLocks noGrp="1"/>
          </p:cNvSpPr>
          <p:nvPr>
            <p:ph type="sldNum" sz="quarter" idx="10"/>
          </p:nvPr>
        </p:nvSpPr>
        <p:spPr/>
        <p:txBody>
          <a:bodyPr/>
          <a:lstStyle/>
          <a:p>
            <a:pPr>
              <a:defRPr/>
            </a:pPr>
            <a:fld id="{E5291D2A-69DB-4B32-9F0A-F42AA083EDEB}"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43653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could be broadened</a:t>
            </a:r>
            <a:r>
              <a:rPr lang="en-US" baseline="0" dirty="0" smtClean="0"/>
              <a:t> to a slide that discuss requirements from the operational community in terms of data and models, to the research community to support the continuous evolution of research to operations and operations to research.</a:t>
            </a:r>
            <a:endParaRPr lang="en-US" dirty="0"/>
          </a:p>
        </p:txBody>
      </p:sp>
      <p:sp>
        <p:nvSpPr>
          <p:cNvPr id="4" name="Slide Number Placeholder 3"/>
          <p:cNvSpPr>
            <a:spLocks noGrp="1"/>
          </p:cNvSpPr>
          <p:nvPr>
            <p:ph type="sldNum" sz="quarter" idx="10"/>
          </p:nvPr>
        </p:nvSpPr>
        <p:spPr/>
        <p:txBody>
          <a:bodyPr/>
          <a:lstStyle/>
          <a:p>
            <a:fld id="{D0866211-B008-45AB-BFF6-015AA62DB4D1}" type="slidenum">
              <a:rPr lang="en-US" smtClean="0"/>
              <a:t>9</a:t>
            </a:fld>
            <a:endParaRPr lang="en-US"/>
          </a:p>
        </p:txBody>
      </p:sp>
    </p:spTree>
    <p:extLst>
      <p:ext uri="{BB962C8B-B14F-4D97-AF65-F5344CB8AC3E}">
        <p14:creationId xmlns:p14="http://schemas.microsoft.com/office/powerpoint/2010/main" val="141275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blue">
    <p:spTree>
      <p:nvGrpSpPr>
        <p:cNvPr id="1" name=""/>
        <p:cNvGrpSpPr/>
        <p:nvPr/>
      </p:nvGrpSpPr>
      <p:grpSpPr>
        <a:xfrm>
          <a:off x="0" y="0"/>
          <a:ext cx="0" cy="0"/>
          <a:chOff x="0" y="0"/>
          <a:chExt cx="0" cy="0"/>
        </a:xfrm>
      </p:grpSpPr>
      <p:sp>
        <p:nvSpPr>
          <p:cNvPr id="7" name="Rectangle 2"/>
          <p:cNvSpPr>
            <a:spLocks/>
          </p:cNvSpPr>
          <p:nvPr/>
        </p:nvSpPr>
        <p:spPr bwMode="hidden">
          <a:xfrm>
            <a:off x="0" y="0"/>
            <a:ext cx="9144000" cy="5257800"/>
          </a:xfrm>
          <a:prstGeom prst="rect">
            <a:avLst/>
          </a:prstGeom>
          <a:gradFill rotWithShape="0">
            <a:gsLst>
              <a:gs pos="0">
                <a:srgbClr val="004575"/>
              </a:gs>
              <a:gs pos="100000">
                <a:srgbClr val="007AC2"/>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ctrTitle" hasCustomPrompt="1"/>
          </p:nvPr>
        </p:nvSpPr>
        <p:spPr>
          <a:xfrm>
            <a:off x="1371600" y="1828800"/>
            <a:ext cx="6400800" cy="1271016"/>
          </a:xfrm>
        </p:spPr>
        <p:txBody>
          <a:bodyPr rIns="0" anchor="b">
            <a:noAutofit/>
          </a:bodyPr>
          <a:lstStyle>
            <a:lvl1pPr algn="l">
              <a:defRPr sz="5400" b="1" i="0">
                <a:solidFill>
                  <a:srgbClr val="FFFFFF"/>
                </a:solidFill>
                <a:latin typeface="+mj-lt"/>
                <a:cs typeface="Avenir LT Std 55 Roman" pitchFamily="34" charset="0"/>
              </a:defRPr>
            </a:lvl1pPr>
          </a:lstStyle>
          <a:p>
            <a:r>
              <a:rPr lang="en-US" dirty="0"/>
              <a:t>Presentation title</a:t>
            </a:r>
          </a:p>
        </p:txBody>
      </p:sp>
      <p:sp>
        <p:nvSpPr>
          <p:cNvPr id="3" name="Subtitle 2"/>
          <p:cNvSpPr>
            <a:spLocks noGrp="1"/>
          </p:cNvSpPr>
          <p:nvPr>
            <p:ph type="subTitle" idx="1" hasCustomPrompt="1"/>
          </p:nvPr>
        </p:nvSpPr>
        <p:spPr>
          <a:xfrm>
            <a:off x="1371600" y="3246120"/>
            <a:ext cx="6400800" cy="758952"/>
          </a:xfrm>
        </p:spPr>
        <p:txBody>
          <a:bodyPr>
            <a:noAutofit/>
          </a:bodyPr>
          <a:lstStyle>
            <a:lvl1pPr marL="0" indent="0" algn="l">
              <a:spcBef>
                <a:spcPts val="0"/>
              </a:spcBef>
              <a:spcAft>
                <a:spcPts val="300"/>
              </a:spcAft>
              <a:buNone/>
              <a:defRPr sz="2400" b="0" i="0">
                <a:solidFill>
                  <a:schemeClr val="bg1"/>
                </a:solidFill>
                <a:latin typeface="+mn-lt"/>
                <a:cs typeface="Avenir LT Std 65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 of Presenter(s)</a:t>
            </a:r>
          </a:p>
        </p:txBody>
      </p:sp>
    </p:spTree>
    <p:extLst>
      <p:ext uri="{BB962C8B-B14F-4D97-AF65-F5344CB8AC3E}">
        <p14:creationId xmlns:p14="http://schemas.microsoft.com/office/powerpoint/2010/main" val="380315150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2813" y="687388"/>
            <a:ext cx="7313612" cy="365760"/>
          </a:xfrm>
        </p:spPr>
        <p:txBody>
          <a:bodyPr lIns="0" tIns="0" rIns="0" bIns="0"/>
          <a:lstStyle>
            <a:lvl1pPr>
              <a:defRPr baseline="0"/>
            </a:lvl1pPr>
          </a:lstStyle>
          <a:p>
            <a:r>
              <a:rPr lang="en-US" dirty="0"/>
              <a:t>Click to edit Master title style</a:t>
            </a:r>
            <a:endParaRPr lang="en-US"/>
          </a:p>
        </p:txBody>
      </p:sp>
      <p:sp>
        <p:nvSpPr>
          <p:cNvPr id="5" name="Text Placeholder 4"/>
          <p:cNvSpPr>
            <a:spLocks noGrp="1"/>
          </p:cNvSpPr>
          <p:nvPr>
            <p:ph type="body" sz="quarter" idx="10"/>
          </p:nvPr>
        </p:nvSpPr>
        <p:spPr>
          <a:xfrm>
            <a:off x="912813" y="1078992"/>
            <a:ext cx="7313612" cy="342900"/>
          </a:xfrm>
        </p:spPr>
        <p:txBody>
          <a:bodyPr lIns="0" tIns="0" rIns="0" bIns="0"/>
          <a:lstStyle>
            <a:lvl1pPr marL="0" indent="0">
              <a:buFontTx/>
              <a:buNone/>
              <a:defRPr lang="en-US" sz="1600" b="1" i="1">
                <a:solidFill>
                  <a:schemeClr val="accent2"/>
                </a:solidFill>
                <a:effectLst>
                  <a:outerShdw blurRad="50800" dist="38100" dir="2700000" algn="tl">
                    <a:srgbClr val="000000">
                      <a:alpha val="43000"/>
                    </a:srgbClr>
                  </a:outerShdw>
                </a:effectLst>
                <a:latin typeface="+mj-lt"/>
                <a:ea typeface="+mj-ea"/>
                <a:cs typeface="ＭＳ Ｐゴシック" pitchFamily="-110" charset="-128"/>
              </a:defRPr>
            </a:lvl1pPr>
          </a:lstStyle>
          <a:p>
            <a:pPr lvl="0"/>
            <a:r>
              <a:rPr lang="en-US"/>
              <a:t>Click to edit Master text styles</a:t>
            </a:r>
          </a:p>
        </p:txBody>
      </p:sp>
      <p:sp>
        <p:nvSpPr>
          <p:cNvPr id="12" name="Text Placeholder 11"/>
          <p:cNvSpPr>
            <a:spLocks noGrp="1"/>
          </p:cNvSpPr>
          <p:nvPr>
            <p:ph type="body" sz="quarter" idx="11" hasCustomPrompt="1"/>
          </p:nvPr>
        </p:nvSpPr>
        <p:spPr>
          <a:xfrm>
            <a:off x="911225" y="5716588"/>
            <a:ext cx="7315200" cy="457200"/>
          </a:xfrm>
        </p:spPr>
        <p:txBody>
          <a:bodyPr anchor="b"/>
          <a:lstStyle>
            <a:lvl1pPr algn="r">
              <a:buFontTx/>
              <a:buNone/>
              <a:defRPr sz="1300" i="1">
                <a:solidFill>
                  <a:schemeClr val="accent2"/>
                </a:solidFill>
                <a:effectLst>
                  <a:outerShdw blurRad="50800" dist="38100" dir="2700000" algn="tl">
                    <a:srgbClr val="000000">
                      <a:alpha val="43000"/>
                    </a:srgbClr>
                  </a:outerShdw>
                </a:effectLst>
                <a:latin typeface="Arial"/>
                <a:cs typeface="Arial"/>
              </a:defRPr>
            </a:lvl1pPr>
          </a:lstStyle>
          <a:p>
            <a:r>
              <a:rPr lang="en-US"/>
              <a:t>Click to edit tagline</a:t>
            </a:r>
          </a:p>
        </p:txBody>
      </p:sp>
    </p:spTree>
    <p:extLst>
      <p:ext uri="{BB962C8B-B14F-4D97-AF65-F5344CB8AC3E}">
        <p14:creationId xmlns:p14="http://schemas.microsoft.com/office/powerpoint/2010/main" val="420168412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B9026DB-8994-4DE0-9201-8E1F33B7029B}" type="datetimeFigureOut">
              <a:rPr lang="en-US">
                <a:solidFill>
                  <a:prstClr val="black"/>
                </a:solidFill>
              </a:rPr>
              <a:pPr/>
              <a:t>9/26/2017</a:t>
            </a:fld>
            <a:endParaRPr lang="en-US">
              <a:solidFill>
                <a:prstClr val="black"/>
              </a:solidFill>
            </a:endParaRP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527A5F68-4AF6-4D13-8A4C-F1F90296B2F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51083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B9026DB-8994-4DE0-9201-8E1F33B7029B}" type="datetimeFigureOut">
              <a:rPr lang="en-US">
                <a:solidFill>
                  <a:prstClr val="black"/>
                </a:solidFill>
              </a:rPr>
              <a:pPr/>
              <a:t>9/26/2017</a:t>
            </a:fld>
            <a:endParaRPr lang="en-US">
              <a:solidFill>
                <a:prstClr val="black"/>
              </a:solidFill>
            </a:endParaRPr>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527A5F68-4AF6-4D13-8A4C-F1F90296B2F0}"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6448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B0137A9-D694-462A-8D4B-E6977FCA3F20}" type="datetimeFigureOut">
              <a:rPr lang="en-US">
                <a:solidFill>
                  <a:prstClr val="black"/>
                </a:solidFill>
              </a:rPr>
              <a:pPr/>
              <a:t>9/26/2017</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740BC7D-083F-42FD-8C15-B8E98952300B}"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5159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_blue">
    <p:spTree>
      <p:nvGrpSpPr>
        <p:cNvPr id="1" name=""/>
        <p:cNvGrpSpPr/>
        <p:nvPr/>
      </p:nvGrpSpPr>
      <p:grpSpPr>
        <a:xfrm>
          <a:off x="0" y="0"/>
          <a:ext cx="0" cy="0"/>
          <a:chOff x="0" y="0"/>
          <a:chExt cx="0" cy="0"/>
        </a:xfrm>
      </p:grpSpPr>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title" hasCustomPrompt="1"/>
          </p:nvPr>
        </p:nvSpPr>
        <p:spPr>
          <a:xfrm>
            <a:off x="685800" y="457200"/>
            <a:ext cx="7315200" cy="484631"/>
          </a:xfrm>
        </p:spPr>
        <p:txBody>
          <a:bodyPr anchor="t"/>
          <a:lstStyle>
            <a:lvl1pPr>
              <a:defRPr lang="en-US" sz="3000" b="1" i="0" kern="1200" dirty="0">
                <a:solidFill>
                  <a:srgbClr val="007AC2"/>
                </a:solidFill>
                <a:latin typeface="+mj-lt"/>
                <a:ea typeface="+mj-ea"/>
                <a:cs typeface="Avenir LT Std 55 Roman"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685800" y="1602421"/>
            <a:ext cx="5486400" cy="2286000"/>
          </a:xfrm>
        </p:spPr>
        <p:txBody>
          <a:bodyPr/>
          <a:lstStyle>
            <a:lvl1pPr marL="0" marR="0" indent="0" algn="l" defTabSz="457200" rtl="0" eaLnBrk="1" fontAlgn="auto" latinLnBrk="0" hangingPunct="1">
              <a:lnSpc>
                <a:spcPct val="100000"/>
              </a:lnSpc>
              <a:spcBef>
                <a:spcPts val="300"/>
              </a:spcBef>
              <a:spcAft>
                <a:spcPts val="1200"/>
              </a:spcAft>
              <a:buClrTx/>
              <a:buSzPct val="80000"/>
              <a:buFontTx/>
              <a:buNone/>
              <a:tabLst/>
              <a:defRPr lang="en-US" sz="2600" b="0" i="0" kern="1200">
                <a:solidFill>
                  <a:schemeClr val="tx1"/>
                </a:solidFill>
                <a:latin typeface="+mn-lt"/>
                <a:ea typeface="+mn-ea"/>
                <a:cs typeface="Avenir LT Std 65 Medium" pitchFamily="34" charset="0"/>
              </a:defRPr>
            </a:lvl1pPr>
            <a:lvl2pPr marL="173038" indent="-173038">
              <a:defRPr/>
            </a:lvl2pPr>
            <a:lvl3pPr>
              <a:buFontTx/>
              <a:buNone/>
              <a:defRPr lang="en-US" sz="2400" b="0" i="0" kern="1200">
                <a:solidFill>
                  <a:schemeClr val="tx1"/>
                </a:solidFill>
                <a:latin typeface="Avenir LT Std 55 Roman"/>
                <a:ea typeface="+mn-ea"/>
                <a:cs typeface="Avenir LT Std 55 Roman"/>
              </a:defRPr>
            </a:lvl3pPr>
            <a:lvl4pPr>
              <a:defRPr/>
            </a:lvl4pPr>
            <a:lvl5pPr>
              <a:lnSpc>
                <a:spcPts val="1800"/>
              </a:lnSpc>
              <a:defRPr/>
            </a:lvl5pPr>
          </a:lstStyle>
          <a:p>
            <a:pPr marL="0" marR="0" lvl="0" indent="0" algn="l" defTabSz="457200" rtl="0" eaLnBrk="1" fontAlgn="auto" latinLnBrk="0" hangingPunct="1">
              <a:lnSpc>
                <a:spcPct val="100000"/>
              </a:lnSpc>
              <a:spcBef>
                <a:spcPts val="300"/>
              </a:spcBef>
              <a:spcAft>
                <a:spcPts val="1200"/>
              </a:spcAft>
              <a:buClrTx/>
              <a:buSzPct val="80000"/>
              <a:buFontTx/>
              <a:buNone/>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body text</a:t>
            </a:r>
          </a:p>
        </p:txBody>
      </p:sp>
    </p:spTree>
    <p:extLst>
      <p:ext uri="{BB962C8B-B14F-4D97-AF65-F5344CB8AC3E}">
        <p14:creationId xmlns:p14="http://schemas.microsoft.com/office/powerpoint/2010/main" val="435053041"/>
      </p:ext>
    </p:extLst>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ullet_blue">
    <p:spTree>
      <p:nvGrpSpPr>
        <p:cNvPr id="1" name=""/>
        <p:cNvGrpSpPr/>
        <p:nvPr/>
      </p:nvGrpSpPr>
      <p:grpSpPr>
        <a:xfrm>
          <a:off x="0" y="0"/>
          <a:ext cx="0" cy="0"/>
          <a:chOff x="0" y="0"/>
          <a:chExt cx="0" cy="0"/>
        </a:xfrm>
      </p:grpSpPr>
      <p:sp>
        <p:nvSpPr>
          <p:cNvPr id="4"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5" name="Rectangle 1"/>
          <p:cNvSpPr>
            <a:spLocks/>
          </p:cNvSpPr>
          <p:nvPr userDrawn="1"/>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2" name="Title 1"/>
          <p:cNvSpPr>
            <a:spLocks noGrp="1"/>
          </p:cNvSpPr>
          <p:nvPr>
            <p:ph type="title" hasCustomPrompt="1"/>
          </p:nvPr>
        </p:nvSpPr>
        <p:spPr/>
        <p:txBody>
          <a:bodyPr/>
          <a:lstStyle>
            <a:lvl1pPr algn="l" defTabSz="457200" rtl="0" eaLnBrk="1" latinLnBrk="0" hangingPunct="1">
              <a:lnSpc>
                <a:spcPct val="100000"/>
              </a:lnSpc>
              <a:spcBef>
                <a:spcPct val="0"/>
              </a:spcBef>
              <a:buNone/>
              <a:defRPr lang="en-US" sz="3000" b="1" i="0" kern="1200">
                <a:solidFill>
                  <a:srgbClr val="007AC2"/>
                </a:solidFill>
                <a:latin typeface="+mj-lt"/>
                <a:ea typeface="+mj-ea"/>
                <a:cs typeface="Avenir LT Std 55 Roman" pitchFamily="34" charset="0"/>
              </a:defRPr>
            </a:lvl1pPr>
          </a:lstStyle>
          <a:p>
            <a:r>
              <a:rPr lang="en-US"/>
              <a:t>Click to edit master title style</a:t>
            </a:r>
          </a:p>
        </p:txBody>
      </p:sp>
      <p:sp>
        <p:nvSpPr>
          <p:cNvPr id="3" name="Content Placeholder 2"/>
          <p:cNvSpPr>
            <a:spLocks noGrp="1"/>
          </p:cNvSpPr>
          <p:nvPr>
            <p:ph idx="1"/>
          </p:nvPr>
        </p:nvSpPr>
        <p:spPr/>
        <p:txBody>
          <a:bodyPr/>
          <a:lstStyle>
            <a:lvl2pPr marL="402336" indent="-173736">
              <a:lnSpc>
                <a:spcPts val="2700"/>
              </a:lnSpc>
              <a:spcAft>
                <a:spcPts val="1200"/>
              </a:spcAft>
              <a:defRPr sz="2400">
                <a:latin typeface="+mn-lt"/>
              </a:defRPr>
            </a:lvl2pPr>
            <a:lvl3pPr marL="569913" indent="-109538">
              <a:lnSpc>
                <a:spcPct val="100000"/>
              </a:lnSpc>
              <a:spcAft>
                <a:spcPts val="600"/>
              </a:spcAft>
              <a:defRPr sz="2400">
                <a:latin typeface="+mn-lt"/>
              </a:defRPr>
            </a:lvl3pPr>
            <a:lvl4pPr marL="800100" indent="-174625">
              <a:lnSpc>
                <a:spcPct val="100000"/>
              </a:lnSpc>
              <a:spcAft>
                <a:spcPts val="600"/>
              </a:spcAft>
              <a:defRPr sz="2400">
                <a:latin typeface="+mn-lt"/>
              </a:defRPr>
            </a:lvl4pPr>
            <a:lvl5pPr>
              <a:lnSpc>
                <a:spcPct val="100000"/>
              </a:lnSpc>
              <a:spcAft>
                <a:spcPts val="600"/>
              </a:spcAft>
              <a:defRPr sz="24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67327802"/>
      </p:ext>
    </p:extLst>
  </p:cSld>
  <p:clrMapOvr>
    <a:masterClrMapping/>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IG titl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8" name="Rectangle 1"/>
          <p:cNvSpPr>
            <a:spLocks/>
          </p:cNvSpPr>
          <p:nvPr/>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914400" y="1600200"/>
            <a:ext cx="7315200" cy="2057400"/>
          </a:xfrm>
        </p:spPr>
        <p:txBody>
          <a:bodyPr anchor="t"/>
          <a:lstStyle>
            <a:lvl1pPr>
              <a:defRPr lang="en-US" sz="7200" b="1" i="0" kern="1200" baseline="0" dirty="0">
                <a:solidFill>
                  <a:srgbClr val="007AC2"/>
                </a:solidFill>
                <a:latin typeface="+mj-lt"/>
                <a:ea typeface="+mj-ea"/>
                <a:cs typeface="Avenir LT Std 55 Roman" pitchFamily="34" charset="0"/>
              </a:defRPr>
            </a:lvl1pPr>
          </a:lstStyle>
          <a:p>
            <a:r>
              <a:rPr lang="en-US" dirty="0"/>
              <a:t>BIG but short</a:t>
            </a:r>
            <a:br>
              <a:rPr lang="en-US" dirty="0"/>
            </a:br>
            <a:r>
              <a:rPr lang="en-US" dirty="0"/>
              <a:t>message here</a:t>
            </a:r>
          </a:p>
        </p:txBody>
      </p:sp>
    </p:spTree>
    <p:extLst>
      <p:ext uri="{BB962C8B-B14F-4D97-AF65-F5344CB8AC3E}">
        <p14:creationId xmlns:p14="http://schemas.microsoft.com/office/powerpoint/2010/main" val="3759774260"/>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Quote_blue">
    <p:spTree>
      <p:nvGrpSpPr>
        <p:cNvPr id="1" name=""/>
        <p:cNvGrpSpPr/>
        <p:nvPr/>
      </p:nvGrpSpPr>
      <p:grpSpPr>
        <a:xfrm>
          <a:off x="0" y="0"/>
          <a:ext cx="0" cy="0"/>
          <a:chOff x="0" y="0"/>
          <a:chExt cx="0" cy="0"/>
        </a:xfrm>
      </p:grpSpPr>
      <p:sp>
        <p:nvSpPr>
          <p:cNvPr id="6" name="Rectangle 2"/>
          <p:cNvSpPr>
            <a:spLocks/>
          </p:cNvSpPr>
          <p:nvPr/>
        </p:nvSpPr>
        <p:spPr bwMode="ltGray">
          <a:xfrm>
            <a:off x="0" y="5257800"/>
            <a:ext cx="9144000" cy="1600200"/>
          </a:xfrm>
          <a:prstGeom prst="rect">
            <a:avLst/>
          </a:prstGeom>
          <a:gradFill rotWithShape="0">
            <a:gsLst>
              <a:gs pos="0">
                <a:srgbClr val="003053"/>
              </a:gs>
              <a:gs pos="100000">
                <a:srgbClr val="0083D4"/>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8" name="Rectangle 1"/>
          <p:cNvSpPr>
            <a:spLocks/>
          </p:cNvSpPr>
          <p:nvPr userDrawn="1"/>
        </p:nvSpPr>
        <p:spPr bwMode="auto">
          <a:xfrm>
            <a:off x="0" y="0"/>
            <a:ext cx="9144000" cy="52578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914400" y="1600200"/>
            <a:ext cx="5486400" cy="2057400"/>
          </a:xfrm>
        </p:spPr>
        <p:txBody>
          <a:bodyPr anchor="t"/>
          <a:lstStyle>
            <a:lvl1pPr marL="169863" indent="-169863">
              <a:lnSpc>
                <a:spcPts val="3700"/>
              </a:lnSpc>
              <a:spcAft>
                <a:spcPts val="300"/>
              </a:spcAft>
              <a:defRPr sz="3000" b="0" i="0" baseline="0">
                <a:solidFill>
                  <a:srgbClr val="000000"/>
                </a:solidFill>
                <a:latin typeface="+mn-lt"/>
                <a:cs typeface="Avenir LT Std 65 Medium"/>
              </a:defRPr>
            </a:lvl1pPr>
          </a:lstStyle>
          <a:p>
            <a:r>
              <a:rPr lang="en-US" dirty="0"/>
              <a:t>“Click to edit quote” </a:t>
            </a:r>
          </a:p>
        </p:txBody>
      </p:sp>
      <p:sp>
        <p:nvSpPr>
          <p:cNvPr id="10" name="Text Placeholder 9"/>
          <p:cNvSpPr>
            <a:spLocks noGrp="1"/>
          </p:cNvSpPr>
          <p:nvPr>
            <p:ph type="body" sz="quarter" idx="10" hasCustomPrompt="1"/>
          </p:nvPr>
        </p:nvSpPr>
        <p:spPr>
          <a:xfrm>
            <a:off x="3149070" y="4114800"/>
            <a:ext cx="3200400" cy="728662"/>
          </a:xfrm>
        </p:spPr>
        <p:txBody>
          <a:bodyPr anchor="t"/>
          <a:lstStyle>
            <a:lvl1pPr marL="0" indent="0" algn="r">
              <a:spcBef>
                <a:spcPts val="0"/>
              </a:spcBef>
              <a:spcAft>
                <a:spcPts val="300"/>
              </a:spcAft>
              <a:buFontTx/>
              <a:buNone/>
              <a:defRPr lang="en-US" sz="2600" b="0" i="0" kern="1200" baseline="0" dirty="0">
                <a:solidFill>
                  <a:srgbClr val="007AC2"/>
                </a:solidFill>
                <a:latin typeface="+mn-lt"/>
                <a:ea typeface="+mn-ea"/>
                <a:cs typeface="Avenir LT Std 65 Medium"/>
              </a:defRPr>
            </a:lvl1pPr>
          </a:lstStyle>
          <a:p>
            <a:pPr lvl="0"/>
            <a:r>
              <a:rPr lang="en-US" dirty="0"/>
              <a:t>Name</a:t>
            </a:r>
          </a:p>
        </p:txBody>
      </p:sp>
    </p:spTree>
    <p:extLst>
      <p:ext uri="{BB962C8B-B14F-4D97-AF65-F5344CB8AC3E}">
        <p14:creationId xmlns:p14="http://schemas.microsoft.com/office/powerpoint/2010/main" val="1432649940"/>
      </p:ext>
    </p:extLst>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1271309"/>
      </p:ext>
    </p:extLst>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_water">
    <p:spTree>
      <p:nvGrpSpPr>
        <p:cNvPr id="1" name=""/>
        <p:cNvGrpSpPr/>
        <p:nvPr/>
      </p:nvGrpSpPr>
      <p:grpSpPr>
        <a:xfrm>
          <a:off x="0" y="0"/>
          <a:ext cx="0" cy="0"/>
          <a:chOff x="0" y="0"/>
          <a:chExt cx="0" cy="0"/>
        </a:xfrm>
      </p:grpSpPr>
      <p:sp>
        <p:nvSpPr>
          <p:cNvPr id="6" name="Rectangle 2"/>
          <p:cNvSpPr>
            <a:spLocks/>
          </p:cNvSpPr>
          <p:nvPr userDrawn="1"/>
        </p:nvSpPr>
        <p:spPr bwMode="ltGray">
          <a:xfrm>
            <a:off x="0" y="1787703"/>
            <a:ext cx="9144000" cy="5070297"/>
          </a:xfrm>
          <a:prstGeom prst="rect">
            <a:avLst/>
          </a:prstGeom>
          <a:gradFill flip="none" rotWithShape="1">
            <a:gsLst>
              <a:gs pos="12000">
                <a:srgbClr val="00B9F2"/>
              </a:gs>
              <a:gs pos="100000">
                <a:srgbClr val="00B9F2">
                  <a:alpha val="0"/>
                </a:srgbClr>
              </a:gs>
            </a:gsLst>
            <a:lin ang="16200000" scaled="0"/>
            <a:tileRect/>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
        <p:nvSpPr>
          <p:cNvPr id="2" name="Title 1"/>
          <p:cNvSpPr>
            <a:spLocks noGrp="1"/>
          </p:cNvSpPr>
          <p:nvPr>
            <p:ph type="title" hasCustomPrompt="1"/>
          </p:nvPr>
        </p:nvSpPr>
        <p:spPr>
          <a:xfrm>
            <a:off x="685800" y="457200"/>
            <a:ext cx="7312991" cy="484632"/>
          </a:xfrm>
        </p:spPr>
        <p:txBody>
          <a:bodyPr/>
          <a:lstStyle>
            <a:lvl1pPr algn="l" defTabSz="457200" rtl="0" eaLnBrk="1" latinLnBrk="0" hangingPunct="1">
              <a:lnSpc>
                <a:spcPct val="100000"/>
              </a:lnSpc>
              <a:spcBef>
                <a:spcPct val="0"/>
              </a:spcBef>
              <a:buNone/>
              <a:defRPr lang="en-US" sz="2800" b="1" i="0" kern="1200" baseline="0" dirty="0" smtClean="0">
                <a:solidFill>
                  <a:srgbClr val="007AC2"/>
                </a:solidFill>
                <a:latin typeface="+mj-lt"/>
                <a:ea typeface="+mj-ea"/>
                <a:cs typeface="Avenir LT Std 85 Heavy"/>
              </a:defRPr>
            </a:lvl1pPr>
          </a:lstStyle>
          <a:p>
            <a:r>
              <a:rPr lang="en-US" dirty="0" smtClean="0"/>
              <a:t>Click to edit master title style</a:t>
            </a:r>
            <a:endParaRPr lang="en-US" dirty="0"/>
          </a:p>
        </p:txBody>
      </p:sp>
      <p:pic>
        <p:nvPicPr>
          <p:cNvPr id="5" name="Picture 4"/>
          <p:cNvPicPr>
            <a:picLocks noChangeAspect="1"/>
          </p:cNvPicPr>
          <p:nvPr userDrawn="1"/>
        </p:nvPicPr>
        <p:blipFill rotWithShape="1">
          <a:blip r:embed="rId2">
            <a:duotone>
              <a:schemeClr val="accent4">
                <a:shade val="45000"/>
                <a:satMod val="135000"/>
              </a:schemeClr>
              <a:prstClr val="white"/>
            </a:duotone>
            <a:alphaModFix amt="49000"/>
            <a:extLst>
              <a:ext uri="{28A0092B-C50C-407E-A947-70E740481C1C}">
                <a14:useLocalDpi xmlns:a14="http://schemas.microsoft.com/office/drawing/2010/main" val="0"/>
              </a:ext>
            </a:extLst>
          </a:blip>
          <a:srcRect b="42205"/>
          <a:stretch/>
        </p:blipFill>
        <p:spPr>
          <a:xfrm>
            <a:off x="0" y="2947249"/>
            <a:ext cx="9144000" cy="3910751"/>
          </a:xfrm>
          <a:prstGeom prst="rect">
            <a:avLst/>
          </a:prstGeom>
        </p:spPr>
      </p:pic>
    </p:spTree>
    <p:extLst>
      <p:ext uri="{BB962C8B-B14F-4D97-AF65-F5344CB8AC3E}">
        <p14:creationId xmlns:p14="http://schemas.microsoft.com/office/powerpoint/2010/main" val="3365793516"/>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blue">
    <p:spTree>
      <p:nvGrpSpPr>
        <p:cNvPr id="1" name=""/>
        <p:cNvGrpSpPr/>
        <p:nvPr/>
      </p:nvGrpSpPr>
      <p:grpSpPr>
        <a:xfrm>
          <a:off x="0" y="0"/>
          <a:ext cx="0" cy="0"/>
          <a:chOff x="0" y="0"/>
          <a:chExt cx="0" cy="0"/>
        </a:xfrm>
      </p:grpSpPr>
      <p:sp>
        <p:nvSpPr>
          <p:cNvPr id="4" name="Rectangle 1"/>
          <p:cNvSpPr>
            <a:spLocks/>
          </p:cNvSpPr>
          <p:nvPr/>
        </p:nvSpPr>
        <p:spPr bwMode="auto">
          <a:xfrm>
            <a:off x="0" y="0"/>
            <a:ext cx="9144000" cy="6858000"/>
          </a:xfrm>
          <a:prstGeom prst="rect">
            <a:avLst/>
          </a:prstGeom>
          <a:solidFill>
            <a:srgbClr val="B9E0F7">
              <a:alpha val="60000"/>
            </a:srgbClr>
          </a:soli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srgbClr val="A3CA4B">
                  <a:lumMod val="60000"/>
                  <a:lumOff val="40000"/>
                </a:srgbClr>
              </a:solidFill>
            </a:endParaRPr>
          </a:p>
        </p:txBody>
      </p:sp>
    </p:spTree>
    <p:extLst>
      <p:ext uri="{BB962C8B-B14F-4D97-AF65-F5344CB8AC3E}">
        <p14:creationId xmlns:p14="http://schemas.microsoft.com/office/powerpoint/2010/main" val="4118245476"/>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sp>
        <p:nvSpPr>
          <p:cNvPr id="5" name="Rectangle 2"/>
          <p:cNvSpPr>
            <a:spLocks/>
          </p:cNvSpPr>
          <p:nvPr/>
        </p:nvSpPr>
        <p:spPr bwMode="ltGray">
          <a:xfrm>
            <a:off x="0" y="5257800"/>
            <a:ext cx="9144000" cy="1600200"/>
          </a:xfrm>
          <a:prstGeom prst="rect">
            <a:avLst/>
          </a:prstGeom>
          <a:gradFill rotWithShape="0">
            <a:gsLst>
              <a:gs pos="0">
                <a:srgbClr val="662506"/>
              </a:gs>
              <a:gs pos="100000">
                <a:srgbClr val="C35327"/>
              </a:gs>
            </a:gsLst>
            <a:lin ang="2400000" scaled="1"/>
          </a:gradFill>
          <a:ln w="25400" cap="flat">
            <a:noFill/>
            <a:miter lim="800000"/>
            <a:headEnd type="none" w="med" len="med"/>
            <a:tailEnd type="none" w="med" len="med"/>
          </a:ln>
        </p:spPr>
        <p:txBody>
          <a:bodyPr lIns="0" tIns="0" rIns="0" bIns="0">
            <a:prstTxWarp prst="textNoShape">
              <a:avLst/>
            </a:prstTxWarp>
          </a:bodyPr>
          <a:lstStyle/>
          <a:p>
            <a:pPr defTabSz="457200"/>
            <a:endParaRPr lang="en-US">
              <a:solidFill>
                <a:prstClr val="black"/>
              </a:solidFill>
            </a:endParaRPr>
          </a:p>
        </p:txBody>
      </p:sp>
    </p:spTree>
    <p:extLst>
      <p:ext uri="{BB962C8B-B14F-4D97-AF65-F5344CB8AC3E}">
        <p14:creationId xmlns:p14="http://schemas.microsoft.com/office/powerpoint/2010/main" val="3406182194"/>
      </p:ext>
    </p:extLst>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457200"/>
            <a:ext cx="7315200" cy="484631"/>
          </a:xfrm>
          <a:prstGeom prst="rect">
            <a:avLst/>
          </a:prstGeom>
        </p:spPr>
        <p:txBody>
          <a:bodyPr vert="horz" lIns="0" tIns="0" rIns="0" bIns="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85800" y="1602421"/>
            <a:ext cx="5486400" cy="2743200"/>
          </a:xfrm>
          <a:prstGeom prst="rect">
            <a:avLst/>
          </a:prstGeom>
        </p:spPr>
        <p:txBody>
          <a:bodyPr vert="horz" lIns="0" tIns="0" rIns="0" bIns="0" rtlCol="0">
            <a:noAutofit/>
          </a:bodyPr>
          <a:lstStyle/>
          <a:p>
            <a:pPr marL="173736" marR="0" lvl="0" indent="-173736" algn="l" defTabSz="457200" rtl="0" eaLnBrk="1" fontAlgn="auto" latinLnBrk="0" hangingPunct="1">
              <a:lnSpc>
                <a:spcPct val="100000"/>
              </a:lnSpc>
              <a:spcBef>
                <a:spcPts val="300"/>
              </a:spcBef>
              <a:spcAft>
                <a:spcPts val="1200"/>
              </a:spcAft>
              <a:buClrTx/>
              <a:buSzPct val="80000"/>
              <a:buFont typeface="Arial"/>
              <a:buChar char="•"/>
              <a:tabLst/>
              <a:defRPr/>
            </a:pPr>
            <a:r>
              <a:rPr kumimoji="0" lang="en-US" sz="2600" b="0" i="0" u="none" strike="noStrike" kern="1200" cap="none" spc="0" normalizeH="0" baseline="0" noProof="0" dirty="0">
                <a:ln>
                  <a:noFill/>
                </a:ln>
                <a:solidFill>
                  <a:prstClr val="black"/>
                </a:solidFill>
                <a:effectLst/>
                <a:uLnTx/>
                <a:uFillTx/>
                <a:latin typeface="Avenir LT Std 65 Medium"/>
                <a:ea typeface="+mn-ea"/>
                <a:cs typeface="Avenir LT Std 65 Medium"/>
              </a:rPr>
              <a:t>Click to edit master text styles</a:t>
            </a:r>
          </a:p>
          <a:p>
            <a:pPr lvl="2"/>
            <a:r>
              <a:rPr lang="en-US" dirty="0"/>
              <a:t>Second level</a:t>
            </a:r>
          </a:p>
        </p:txBody>
      </p:sp>
    </p:spTree>
    <p:extLst>
      <p:ext uri="{BB962C8B-B14F-4D97-AF65-F5344CB8AC3E}">
        <p14:creationId xmlns:p14="http://schemas.microsoft.com/office/powerpoint/2010/main" val="3603785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ransition spd="med">
    <p:fade/>
  </p:transition>
  <p:timing>
    <p:tnLst>
      <p:par>
        <p:cTn id="1" dur="indefinite" restart="never" nodeType="tmRoot"/>
      </p:par>
    </p:tnLst>
  </p:timing>
  <p:txStyles>
    <p:title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p:titleStyle>
    <p:bodyStyle>
      <a:lvl1pPr marL="173736" marR="0" indent="-173736" algn="l" defTabSz="457200" rtl="0" eaLnBrk="1" fontAlgn="auto" latinLnBrk="0" hangingPunct="1">
        <a:lnSpc>
          <a:spcPct val="100000"/>
        </a:lnSpc>
        <a:spcBef>
          <a:spcPts val="300"/>
        </a:spcBef>
        <a:spcAft>
          <a:spcPts val="1200"/>
        </a:spcAft>
        <a:buClrTx/>
        <a:buSzPct val="80000"/>
        <a:buFont typeface="Arial"/>
        <a:buChar char="•"/>
        <a:tabLst/>
        <a:defRPr lang="en-US" sz="2600" b="0" i="0" kern="1200">
          <a:solidFill>
            <a:schemeClr val="tx1"/>
          </a:solidFill>
          <a:latin typeface="+mn-lt"/>
          <a:ea typeface="+mn-ea"/>
          <a:cs typeface="Avenir LT Std 55 Roman"/>
        </a:defRPr>
      </a:lvl1pPr>
      <a:lvl2pPr marL="173038" indent="-173038" algn="l" defTabSz="457200" rtl="0" eaLnBrk="1" latinLnBrk="0" hangingPunct="1">
        <a:lnSpc>
          <a:spcPts val="2200"/>
        </a:lnSpc>
        <a:spcBef>
          <a:spcPts val="0"/>
        </a:spcBef>
        <a:spcAft>
          <a:spcPts val="600"/>
        </a:spcAft>
        <a:buClr>
          <a:schemeClr val="tx1">
            <a:lumMod val="65000"/>
          </a:schemeClr>
        </a:buClr>
        <a:buSzPct val="80000"/>
        <a:buFont typeface="Lucida Grande"/>
        <a:buChar char="-"/>
        <a:defRPr sz="2200" b="0" i="0" kern="1200">
          <a:solidFill>
            <a:schemeClr val="tx1"/>
          </a:solidFill>
          <a:latin typeface="Avenir LT Std 55 Roman"/>
          <a:ea typeface="+mn-ea"/>
          <a:cs typeface="Avenir LT Std 55 Roman"/>
        </a:defRPr>
      </a:lvl2pPr>
      <a:lvl3pPr marL="401638" indent="-173038" algn="l" defTabSz="457200" rtl="0" eaLnBrk="1" latinLnBrk="0" hangingPunct="1">
        <a:lnSpc>
          <a:spcPts val="2700"/>
        </a:lnSpc>
        <a:spcBef>
          <a:spcPts val="0"/>
        </a:spcBef>
        <a:spcAft>
          <a:spcPts val="1200"/>
        </a:spcAft>
        <a:buClr>
          <a:schemeClr val="tx1">
            <a:lumMod val="65000"/>
          </a:schemeClr>
        </a:buClr>
        <a:buSzPct val="80000"/>
        <a:buFont typeface="Lucida Grande"/>
        <a:buChar char="-"/>
        <a:defRPr sz="2400" b="0" i="0" kern="1200">
          <a:solidFill>
            <a:schemeClr val="tx1"/>
          </a:solidFill>
          <a:latin typeface="+mn-lt"/>
          <a:ea typeface="+mn-ea"/>
          <a:cs typeface="Avenir LT Std 65 Medium"/>
        </a:defRPr>
      </a:lvl3pPr>
      <a:lvl4pPr marL="742950" indent="-173038" algn="l" defTabSz="457200" rtl="0" eaLnBrk="1" latinLnBrk="0" hangingPunct="1">
        <a:lnSpc>
          <a:spcPts val="1800"/>
        </a:lnSpc>
        <a:spcBef>
          <a:spcPts val="0"/>
        </a:spcBef>
        <a:spcAft>
          <a:spcPts val="600"/>
        </a:spcAft>
        <a:buClr>
          <a:schemeClr val="tx1">
            <a:lumMod val="65000"/>
          </a:schemeClr>
        </a:buClr>
        <a:buSzPct val="80000"/>
        <a:buFont typeface="Lucida Grande"/>
        <a:buChar char="-"/>
        <a:defRPr sz="1800" b="0" i="0" kern="1200">
          <a:solidFill>
            <a:schemeClr val="tx1"/>
          </a:solidFill>
          <a:latin typeface="Avenir LT Std 55 Roman"/>
          <a:ea typeface="+mn-ea"/>
          <a:cs typeface="Avenir LT Std 55 Roman"/>
        </a:defRPr>
      </a:lvl4pPr>
      <a:lvl5pPr marL="1082675" indent="-176213" algn="l" defTabSz="457200" rtl="0" eaLnBrk="1" latinLnBrk="0" hangingPunct="1">
        <a:lnSpc>
          <a:spcPts val="1900"/>
        </a:lnSpc>
        <a:spcBef>
          <a:spcPts val="0"/>
        </a:spcBef>
        <a:spcAft>
          <a:spcPts val="600"/>
        </a:spcAft>
        <a:buClr>
          <a:schemeClr val="tx1">
            <a:lumMod val="65000"/>
          </a:schemeClr>
        </a:buClr>
        <a:buSzPct val="80000"/>
        <a:buFont typeface="Lucida Grande"/>
        <a:buChar char="-"/>
        <a:defRPr sz="1600" b="0" i="0" kern="1200">
          <a:solidFill>
            <a:schemeClr val="tx1"/>
          </a:solidFill>
          <a:latin typeface="Avenir LT Std 55 Roman"/>
          <a:ea typeface="+mn-ea"/>
          <a:cs typeface="Avenir LT Std 55 Roman"/>
        </a:defRPr>
      </a:lvl5pPr>
      <a:lvl6pPr marL="1773238" indent="-177800" algn="l" defTabSz="401638" rtl="0" eaLnBrk="1" latinLnBrk="0" hangingPunct="1">
        <a:lnSpc>
          <a:spcPts val="1700"/>
        </a:lnSpc>
        <a:spcBef>
          <a:spcPts val="300"/>
        </a:spcBef>
        <a:spcAft>
          <a:spcPts val="300"/>
        </a:spcAft>
        <a:buSzPct val="80000"/>
        <a:buFont typeface="Lucida Grande"/>
        <a:buChar char="-"/>
        <a:tabLst>
          <a:tab pos="1484313" algn="l"/>
        </a:tabLst>
        <a:defRPr sz="1400" b="1" kern="1200">
          <a:solidFill>
            <a:schemeClr val="tx1"/>
          </a:solidFill>
          <a:latin typeface="Arial"/>
          <a:ea typeface="+mn-ea"/>
          <a:cs typeface="Arial"/>
        </a:defRPr>
      </a:lvl6pPr>
      <a:lvl7pPr marL="2062163" indent="-1762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7pPr>
      <a:lvl8pPr marL="2286000" indent="-173038"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8pPr>
      <a:lvl9pPr marL="2452688" indent="-163513" algn="l" defTabSz="457200" rtl="0" eaLnBrk="1" latinLnBrk="0" hangingPunct="1">
        <a:lnSpc>
          <a:spcPts val="1700"/>
        </a:lnSpc>
        <a:spcBef>
          <a:spcPts val="300"/>
        </a:spcBef>
        <a:spcAft>
          <a:spcPts val="300"/>
        </a:spcAft>
        <a:buSzPct val="80000"/>
        <a:buFont typeface="Lucida Grande"/>
        <a:buChar char="-"/>
        <a:defRPr sz="1400" b="1" kern="1200">
          <a:solidFill>
            <a:schemeClr val="tx1"/>
          </a:solidFill>
          <a:latin typeface="Arial"/>
          <a:ea typeface="+mn-ea"/>
          <a:cs typeface="Arial"/>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alphaModFix/>
            <a:extLst>
              <a:ext uri="{28A0092B-C50C-407E-A947-70E740481C1C}">
                <a14:useLocalDpi xmlns:a14="http://schemas.microsoft.com/office/drawing/2010/main" val="0"/>
              </a:ext>
            </a:extLst>
          </a:blip>
          <a:srcRect b="42205"/>
          <a:stretch/>
        </p:blipFill>
        <p:spPr>
          <a:xfrm>
            <a:off x="0" y="3517391"/>
            <a:ext cx="9144000" cy="3910751"/>
          </a:xfrm>
          <a:prstGeom prst="rect">
            <a:avLst/>
          </a:prstGeom>
        </p:spPr>
      </p:pic>
      <p:sp>
        <p:nvSpPr>
          <p:cNvPr id="3" name="TextBox 2"/>
          <p:cNvSpPr txBox="1"/>
          <p:nvPr/>
        </p:nvSpPr>
        <p:spPr>
          <a:xfrm>
            <a:off x="1648596" y="1573813"/>
            <a:ext cx="5715000" cy="2583179"/>
          </a:xfrm>
          <a:prstGeom prst="rect">
            <a:avLst/>
          </a:prstGeom>
          <a:noFill/>
          <a:effectLst/>
        </p:spPr>
        <p:txBody>
          <a:bodyPr wrap="none" lIns="0" tIns="0" rIns="0" bIns="0" rtlCol="0">
            <a:noAutofit/>
          </a:bodyPr>
          <a:lstStyle/>
          <a:p>
            <a:pPr algn="ctr" eaLnBrk="0" hangingPunct="0"/>
            <a:r>
              <a:rPr lang="en-US" sz="2400" dirty="0" smtClean="0">
                <a:solidFill>
                  <a:prstClr val="black"/>
                </a:solidFill>
              </a:rPr>
              <a:t>David R. Maidment</a:t>
            </a:r>
          </a:p>
          <a:p>
            <a:pPr algn="ctr" eaLnBrk="0" hangingPunct="0"/>
            <a:r>
              <a:rPr lang="en-US" sz="2400" dirty="0" smtClean="0">
                <a:solidFill>
                  <a:prstClr val="black"/>
                </a:solidFill>
              </a:rPr>
              <a:t>Center for Water and Environment</a:t>
            </a:r>
            <a:br>
              <a:rPr lang="en-US" sz="2400" dirty="0" smtClean="0">
                <a:solidFill>
                  <a:prstClr val="black"/>
                </a:solidFill>
              </a:rPr>
            </a:br>
            <a:r>
              <a:rPr lang="en-US" sz="2400" dirty="0" smtClean="0">
                <a:solidFill>
                  <a:prstClr val="black"/>
                </a:solidFill>
              </a:rPr>
              <a:t>University of Texas at Austin</a:t>
            </a:r>
          </a:p>
          <a:p>
            <a:pPr algn="r" fontAlgn="t"/>
            <a:endParaRPr lang="en-US" dirty="0">
              <a:solidFill>
                <a:prstClr val="black"/>
              </a:solidFill>
            </a:endParaRPr>
          </a:p>
          <a:p>
            <a:pPr algn="r" eaLnBrk="0" hangingPunct="0"/>
            <a:endParaRPr lang="en-US" dirty="0">
              <a:solidFill>
                <a:prstClr val="black"/>
              </a:solidFill>
            </a:endParaRPr>
          </a:p>
        </p:txBody>
      </p:sp>
      <p:sp>
        <p:nvSpPr>
          <p:cNvPr id="8" name="Rectangle 7"/>
          <p:cNvSpPr/>
          <p:nvPr/>
        </p:nvSpPr>
        <p:spPr bwMode="auto">
          <a:xfrm>
            <a:off x="0" y="5340492"/>
            <a:ext cx="9144000" cy="1397305"/>
          </a:xfrm>
          <a:prstGeom prst="rect">
            <a:avLst/>
          </a:prstGeom>
          <a:solidFill>
            <a:srgbClr val="001446">
              <a:alpha val="80000"/>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none" lIns="91440" tIns="45720" rIns="91440" bIns="45720" numCol="1" rtlCol="0" anchor="ctr" anchorCtr="0" compatLnSpc="1">
            <a:prstTxWarp prst="textNoShape">
              <a:avLst/>
            </a:prstTxWarp>
          </a:bodyPr>
          <a:lstStyle/>
          <a:p>
            <a:pPr algn="ctr" defTabSz="457200" eaLnBrk="0" fontAlgn="base" hangingPunct="0">
              <a:spcBef>
                <a:spcPct val="0"/>
              </a:spcBef>
              <a:spcAft>
                <a:spcPct val="0"/>
              </a:spcAft>
            </a:pPr>
            <a:endParaRPr lang="en-US" sz="1400" b="1" dirty="0">
              <a:solidFill>
                <a:srgbClr val="000000"/>
              </a:solidFill>
            </a:endParaRPr>
          </a:p>
        </p:txBody>
      </p:sp>
      <p:sp>
        <p:nvSpPr>
          <p:cNvPr id="4" name="TextBox 3"/>
          <p:cNvSpPr txBox="1"/>
          <p:nvPr/>
        </p:nvSpPr>
        <p:spPr>
          <a:xfrm>
            <a:off x="59987" y="5432112"/>
            <a:ext cx="8892217" cy="1305685"/>
          </a:xfrm>
          <a:prstGeom prst="rect">
            <a:avLst/>
          </a:prstGeom>
          <a:noFill/>
          <a:ln>
            <a:noFill/>
          </a:ln>
          <a:effectLst/>
        </p:spPr>
        <p:txBody>
          <a:bodyPr wrap="none" lIns="0" tIns="0" rIns="0" bIns="0" rtlCol="0">
            <a:noAutofit/>
          </a:bodyPr>
          <a:lstStyle/>
          <a:p>
            <a:pPr eaLnBrk="0" hangingPunct="0"/>
            <a:r>
              <a:rPr lang="en-US" sz="1600" dirty="0" smtClean="0">
                <a:solidFill>
                  <a:srgbClr val="5EB4E6">
                    <a:lumMod val="40000"/>
                    <a:lumOff val="60000"/>
                  </a:srgbClr>
                </a:solidFill>
              </a:rPr>
              <a:t>Dirksen Senate Office Building, Washington DC, 25 September 2017</a:t>
            </a:r>
          </a:p>
          <a:p>
            <a:pPr eaLnBrk="0" hangingPunct="0"/>
            <a:endParaRPr lang="en-US" sz="1600" dirty="0" smtClean="0">
              <a:solidFill>
                <a:srgbClr val="5EB4E6">
                  <a:lumMod val="40000"/>
                  <a:lumOff val="60000"/>
                </a:srgbClr>
              </a:solidFill>
            </a:endParaRPr>
          </a:p>
          <a:p>
            <a:pPr eaLnBrk="0" hangingPunct="0"/>
            <a:r>
              <a:rPr lang="en-US" sz="1600" dirty="0">
                <a:solidFill>
                  <a:srgbClr val="5EB4E6">
                    <a:lumMod val="40000"/>
                    <a:lumOff val="60000"/>
                  </a:srgbClr>
                </a:solidFill>
              </a:rPr>
              <a:t>Acknowledgements: </a:t>
            </a:r>
            <a:r>
              <a:rPr lang="en-US" sz="1600" dirty="0" smtClean="0">
                <a:solidFill>
                  <a:srgbClr val="5EB4E6">
                    <a:lumMod val="40000"/>
                    <a:lumOff val="60000"/>
                  </a:srgbClr>
                </a:solidFill>
              </a:rPr>
              <a:t>Texas Division of Emergency Management, Chief Nim Kidd, Jeff Newbold, </a:t>
            </a:r>
          </a:p>
          <a:p>
            <a:pPr eaLnBrk="0" hangingPunct="0"/>
            <a:r>
              <a:rPr lang="en-US" sz="1600" dirty="0" smtClean="0">
                <a:solidFill>
                  <a:srgbClr val="5EB4E6">
                    <a:lumMod val="40000"/>
                    <a:lumOff val="60000"/>
                  </a:srgbClr>
                </a:solidFill>
              </a:rPr>
              <a:t>Michael</a:t>
            </a:r>
            <a:r>
              <a:rPr lang="en-US" sz="1600" dirty="0">
                <a:solidFill>
                  <a:srgbClr val="5EB4E6">
                    <a:lumMod val="40000"/>
                    <a:lumOff val="60000"/>
                  </a:srgbClr>
                </a:solidFill>
              </a:rPr>
              <a:t> </a:t>
            </a:r>
            <a:r>
              <a:rPr lang="en-US" sz="1600" dirty="0" err="1" smtClean="0">
                <a:solidFill>
                  <a:srgbClr val="5EB4E6">
                    <a:lumMod val="40000"/>
                    <a:lumOff val="60000"/>
                  </a:srgbClr>
                </a:solidFill>
              </a:rPr>
              <a:t>Ouimet</a:t>
            </a:r>
            <a:r>
              <a:rPr lang="en-US" sz="1600" dirty="0" smtClean="0">
                <a:solidFill>
                  <a:srgbClr val="5EB4E6">
                    <a:lumMod val="40000"/>
                    <a:lumOff val="60000"/>
                  </a:srgbClr>
                </a:solidFill>
              </a:rPr>
              <a:t>, Warren Weidler, Jeanette Chamorro; ESRI, </a:t>
            </a:r>
            <a:r>
              <a:rPr lang="en-US" sz="1600" dirty="0" err="1" smtClean="0">
                <a:solidFill>
                  <a:srgbClr val="5EB4E6">
                    <a:lumMod val="40000"/>
                    <a:lumOff val="60000"/>
                  </a:srgbClr>
                </a:solidFill>
              </a:rPr>
              <a:t>Kisters</a:t>
            </a:r>
            <a:r>
              <a:rPr lang="en-US" sz="1600" dirty="0" smtClean="0">
                <a:solidFill>
                  <a:srgbClr val="5EB4E6">
                    <a:lumMod val="40000"/>
                    <a:lumOff val="60000"/>
                  </a:srgbClr>
                </a:solidFill>
              </a:rPr>
              <a:t>, TACC; </a:t>
            </a:r>
            <a:r>
              <a:rPr lang="en-US" sz="1600" dirty="0" smtClean="0">
                <a:solidFill>
                  <a:srgbClr val="5EB4E6">
                    <a:lumMod val="40000"/>
                    <a:lumOff val="60000"/>
                  </a:srgbClr>
                </a:solidFill>
              </a:rPr>
              <a:t>from UT Austin: </a:t>
            </a:r>
            <a:r>
              <a:rPr lang="en-US" sz="1600" dirty="0" smtClean="0">
                <a:solidFill>
                  <a:srgbClr val="5EB4E6">
                    <a:lumMod val="40000"/>
                    <a:lumOff val="60000"/>
                  </a:srgbClr>
                </a:solidFill>
              </a:rPr>
              <a:t>Paola </a:t>
            </a:r>
          </a:p>
          <a:p>
            <a:pPr eaLnBrk="0" hangingPunct="0"/>
            <a:r>
              <a:rPr lang="en-US" sz="1600" dirty="0" err="1" smtClean="0">
                <a:solidFill>
                  <a:srgbClr val="5EB4E6">
                    <a:lumMod val="40000"/>
                    <a:lumOff val="60000"/>
                  </a:srgbClr>
                </a:solidFill>
              </a:rPr>
              <a:t>Passalacqua</a:t>
            </a:r>
            <a:r>
              <a:rPr lang="en-US" sz="1600" dirty="0" smtClean="0">
                <a:solidFill>
                  <a:srgbClr val="5EB4E6">
                    <a:lumMod val="40000"/>
                    <a:lumOff val="60000"/>
                  </a:srgbClr>
                </a:solidFill>
              </a:rPr>
              <a:t>, </a:t>
            </a:r>
            <a:r>
              <a:rPr lang="en-US" sz="1600" dirty="0" smtClean="0">
                <a:solidFill>
                  <a:srgbClr val="5EB4E6">
                    <a:lumMod val="40000"/>
                    <a:lumOff val="60000"/>
                  </a:srgbClr>
                </a:solidFill>
              </a:rPr>
              <a:t>Harry Evans, Xing Zheng, David Arctur, Erika Boghici, Lukas Godbout, Jeff Zheng</a:t>
            </a:r>
            <a:endParaRPr lang="en-US" sz="1600" dirty="0">
              <a:solidFill>
                <a:srgbClr val="5EB4E6">
                  <a:lumMod val="40000"/>
                  <a:lumOff val="60000"/>
                </a:srgbClr>
              </a:solidFill>
            </a:endParaRPr>
          </a:p>
        </p:txBody>
      </p:sp>
      <p:sp>
        <p:nvSpPr>
          <p:cNvPr id="13" name="Title 1"/>
          <p:cNvSpPr txBox="1">
            <a:spLocks/>
          </p:cNvSpPr>
          <p:nvPr/>
        </p:nvSpPr>
        <p:spPr>
          <a:xfrm>
            <a:off x="-178444" y="415091"/>
            <a:ext cx="9369082" cy="1424939"/>
          </a:xfrm>
          <a:prstGeom prst="rect">
            <a:avLst/>
          </a:prstGeom>
        </p:spPr>
        <p:txBody>
          <a:bodyPr/>
          <a:lstStyle>
            <a:lvl1pPr algn="l" defTabSz="457200" rtl="0" eaLnBrk="1" latinLnBrk="0" hangingPunct="1">
              <a:lnSpc>
                <a:spcPct val="100000"/>
              </a:lnSpc>
              <a:spcBef>
                <a:spcPct val="0"/>
              </a:spcBef>
              <a:buNone/>
              <a:defRPr sz="2800" b="1" i="0" kern="1200">
                <a:solidFill>
                  <a:schemeClr val="tx1"/>
                </a:solidFill>
                <a:latin typeface="+mj-lt"/>
                <a:ea typeface="+mj-ea"/>
                <a:cs typeface="Avenir LT Std 55 Roman" pitchFamily="34" charset="0"/>
              </a:defRPr>
            </a:lvl1pPr>
          </a:lstStyle>
          <a:p>
            <a:pPr algn="ctr"/>
            <a:r>
              <a:rPr lang="en-US" dirty="0" smtClean="0">
                <a:solidFill>
                  <a:srgbClr val="0070C0"/>
                </a:solidFill>
              </a:rPr>
              <a:t>Hurricane Harvey: A call for new data, science and services</a:t>
            </a:r>
          </a:p>
        </p:txBody>
      </p:sp>
      <p:pic>
        <p:nvPicPr>
          <p:cNvPr id="10" name="Picture 9"/>
          <p:cNvPicPr>
            <a:picLocks noChangeAspect="1"/>
          </p:cNvPicPr>
          <p:nvPr/>
        </p:nvPicPr>
        <p:blipFill>
          <a:blip r:embed="rId4"/>
          <a:stretch>
            <a:fillRect/>
          </a:stretch>
        </p:blipFill>
        <p:spPr>
          <a:xfrm>
            <a:off x="399642" y="3081854"/>
            <a:ext cx="8212909" cy="2109899"/>
          </a:xfrm>
          <a:prstGeom prst="rect">
            <a:avLst/>
          </a:prstGeom>
          <a:ln w="3175">
            <a:solidFill>
              <a:schemeClr val="bg1">
                <a:lumMod val="65000"/>
              </a:schemeClr>
            </a:solidFill>
          </a:ln>
        </p:spPr>
      </p:pic>
    </p:spTree>
    <p:extLst>
      <p:ext uri="{BB962C8B-B14F-4D97-AF65-F5344CB8AC3E}">
        <p14:creationId xmlns:p14="http://schemas.microsoft.com/office/powerpoint/2010/main" val="379066741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pic>
        <p:nvPicPr>
          <p:cNvPr id="3" name="Picture 2"/>
          <p:cNvPicPr>
            <a:picLocks noChangeAspect="1"/>
          </p:cNvPicPr>
          <p:nvPr/>
        </p:nvPicPr>
        <p:blipFill>
          <a:blip r:embed="rId2"/>
          <a:stretch>
            <a:fillRect/>
          </a:stretch>
        </p:blipFill>
        <p:spPr>
          <a:xfrm>
            <a:off x="0" y="1009650"/>
            <a:ext cx="9144000" cy="1115937"/>
          </a:xfrm>
          <a:prstGeom prst="rect">
            <a:avLst/>
          </a:prstGeom>
          <a:ln w="3175">
            <a:solidFill>
              <a:schemeClr val="bg1">
                <a:lumMod val="65000"/>
              </a:schemeClr>
            </a:solidFill>
          </a:ln>
        </p:spPr>
      </p:pic>
      <p:sp>
        <p:nvSpPr>
          <p:cNvPr id="4" name="TextBox 3"/>
          <p:cNvSpPr txBox="1"/>
          <p:nvPr/>
        </p:nvSpPr>
        <p:spPr>
          <a:xfrm>
            <a:off x="280884" y="2193406"/>
            <a:ext cx="8863116" cy="2442438"/>
          </a:xfrm>
          <a:prstGeom prst="rect">
            <a:avLst/>
          </a:prstGeom>
          <a:noFill/>
          <a:effectLst/>
        </p:spPr>
        <p:txBody>
          <a:bodyPr wrap="square" lIns="0" tIns="0" rIns="0" bIns="0" rtlCol="0">
            <a:noAutofit/>
          </a:bodyPr>
          <a:lstStyle/>
          <a:p>
            <a:pPr marL="285750" indent="-285750" algn="l" eaLnBrk="0" hangingPunct="0">
              <a:lnSpc>
                <a:spcPct val="90000"/>
              </a:lnSpc>
              <a:buFont typeface="Arial" panose="020B0604020202020204" pitchFamily="34" charset="0"/>
              <a:buChar char="•"/>
            </a:pPr>
            <a:r>
              <a:rPr lang="en-US" sz="2200" dirty="0" smtClean="0">
                <a:solidFill>
                  <a:srgbClr val="000000"/>
                </a:solidFill>
              </a:rPr>
              <a:t>Harvey was an </a:t>
            </a:r>
            <a:r>
              <a:rPr lang="en-US" sz="2200" dirty="0" smtClean="0">
                <a:solidFill>
                  <a:srgbClr val="0070C0"/>
                </a:solidFill>
              </a:rPr>
              <a:t>unprecedented and devastating storm</a:t>
            </a:r>
          </a:p>
          <a:p>
            <a:pPr marL="285750" indent="-285750" algn="l" eaLnBrk="0" hangingPunct="0">
              <a:lnSpc>
                <a:spcPct val="90000"/>
              </a:lnSpc>
              <a:buFont typeface="Arial" panose="020B0604020202020204" pitchFamily="34" charset="0"/>
              <a:buChar char="•"/>
            </a:pPr>
            <a:endParaRPr lang="en-US" sz="2200" dirty="0">
              <a:solidFill>
                <a:srgbClr val="000000"/>
              </a:solidFill>
            </a:endParaRPr>
          </a:p>
          <a:p>
            <a:pPr marL="285750" indent="-285750" algn="l" eaLnBrk="0" hangingPunct="0">
              <a:lnSpc>
                <a:spcPct val="90000"/>
              </a:lnSpc>
              <a:buFont typeface="Arial" panose="020B0604020202020204" pitchFamily="34" charset="0"/>
              <a:buChar char="•"/>
            </a:pPr>
            <a:r>
              <a:rPr lang="en-US" sz="2200" b="1" i="1" dirty="0">
                <a:solidFill>
                  <a:srgbClr val="FF0000"/>
                </a:solidFill>
              </a:rPr>
              <a:t>R</a:t>
            </a:r>
            <a:r>
              <a:rPr lang="en-US" sz="2200" b="1" i="1" dirty="0" smtClean="0">
                <a:solidFill>
                  <a:srgbClr val="FF0000"/>
                </a:solidFill>
              </a:rPr>
              <a:t>eal-time inundation maps </a:t>
            </a:r>
            <a:r>
              <a:rPr lang="en-US" sz="2200" dirty="0" smtClean="0">
                <a:solidFill>
                  <a:srgbClr val="000000"/>
                </a:solidFill>
              </a:rPr>
              <a:t>are required now more than ever</a:t>
            </a:r>
            <a:endParaRPr lang="en-US" sz="2200" dirty="0">
              <a:solidFill>
                <a:srgbClr val="000000"/>
              </a:solidFill>
            </a:endParaRPr>
          </a:p>
          <a:p>
            <a:pPr marL="742950" lvl="1" indent="-285750" eaLnBrk="0" hangingPunct="0">
              <a:lnSpc>
                <a:spcPct val="90000"/>
              </a:lnSpc>
              <a:buFont typeface="Arial" panose="020B0604020202020204" pitchFamily="34" charset="0"/>
              <a:buChar char="•"/>
            </a:pPr>
            <a:r>
              <a:rPr lang="en-US" sz="2200" dirty="0" smtClean="0">
                <a:solidFill>
                  <a:srgbClr val="0070C0"/>
                </a:solidFill>
              </a:rPr>
              <a:t>Flood predictive capability </a:t>
            </a:r>
            <a:r>
              <a:rPr lang="en-US" sz="2200" dirty="0" smtClean="0">
                <a:solidFill>
                  <a:srgbClr val="000000"/>
                </a:solidFill>
              </a:rPr>
              <a:t>is within grasp at National Water Center</a:t>
            </a:r>
          </a:p>
          <a:p>
            <a:pPr marL="742950" lvl="1" indent="-285750" eaLnBrk="0" hangingPunct="0">
              <a:lnSpc>
                <a:spcPct val="90000"/>
              </a:lnSpc>
              <a:buFont typeface="Arial" panose="020B0604020202020204" pitchFamily="34" charset="0"/>
              <a:buChar char="•"/>
            </a:pPr>
            <a:r>
              <a:rPr lang="en-US" sz="2200" dirty="0" smtClean="0">
                <a:solidFill>
                  <a:srgbClr val="000000"/>
                </a:solidFill>
              </a:rPr>
              <a:t>Continued investment in </a:t>
            </a:r>
            <a:r>
              <a:rPr lang="en-US" sz="2200" dirty="0" smtClean="0">
                <a:solidFill>
                  <a:srgbClr val="0070C0"/>
                </a:solidFill>
              </a:rPr>
              <a:t>rainfall prediction </a:t>
            </a:r>
            <a:r>
              <a:rPr lang="en-US" sz="2200" dirty="0" smtClean="0">
                <a:solidFill>
                  <a:srgbClr val="000000"/>
                </a:solidFill>
              </a:rPr>
              <a:t>is needed</a:t>
            </a:r>
          </a:p>
          <a:p>
            <a:pPr marL="742950" lvl="1" indent="-285750" eaLnBrk="0" hangingPunct="0">
              <a:lnSpc>
                <a:spcPct val="90000"/>
              </a:lnSpc>
              <a:buFont typeface="Arial" panose="020B0604020202020204" pitchFamily="34" charset="0"/>
              <a:buChar char="•"/>
            </a:pPr>
            <a:r>
              <a:rPr lang="en-US" sz="2200" dirty="0" smtClean="0">
                <a:solidFill>
                  <a:srgbClr val="0070C0"/>
                </a:solidFill>
              </a:rPr>
              <a:t>Observational capability </a:t>
            </a:r>
            <a:r>
              <a:rPr lang="en-US" sz="2200" dirty="0" smtClean="0">
                <a:solidFill>
                  <a:srgbClr val="000000"/>
                </a:solidFill>
              </a:rPr>
              <a:t>is woefully inadequate requiring renewed investments in USGS stream gages and other networks </a:t>
            </a:r>
          </a:p>
          <a:p>
            <a:pPr marL="285750" indent="-285750" eaLnBrk="0" hangingPunct="0">
              <a:lnSpc>
                <a:spcPct val="90000"/>
              </a:lnSpc>
              <a:buFont typeface="Arial" panose="020B0604020202020204" pitchFamily="34" charset="0"/>
              <a:buChar char="•"/>
            </a:pPr>
            <a:endParaRPr lang="en-US" sz="2200" dirty="0">
              <a:solidFill>
                <a:srgbClr val="000000"/>
              </a:solidFill>
            </a:endParaRPr>
          </a:p>
          <a:p>
            <a:pPr marL="285750" indent="-285750" eaLnBrk="0" hangingPunct="0">
              <a:lnSpc>
                <a:spcPct val="90000"/>
              </a:lnSpc>
              <a:buFont typeface="Arial" panose="020B0604020202020204" pitchFamily="34" charset="0"/>
              <a:buChar char="•"/>
            </a:pPr>
            <a:r>
              <a:rPr lang="en-US" sz="2200" dirty="0" smtClean="0">
                <a:solidFill>
                  <a:srgbClr val="0070C0"/>
                </a:solidFill>
              </a:rPr>
              <a:t>Academic community </a:t>
            </a:r>
            <a:r>
              <a:rPr lang="en-US" sz="2200" dirty="0" smtClean="0">
                <a:solidFill>
                  <a:srgbClr val="000000"/>
                </a:solidFill>
              </a:rPr>
              <a:t>can make a significant contribution</a:t>
            </a:r>
          </a:p>
          <a:p>
            <a:pPr marL="742950" lvl="1" indent="-285750" eaLnBrk="0" hangingPunct="0">
              <a:lnSpc>
                <a:spcPct val="90000"/>
              </a:lnSpc>
              <a:buFont typeface="Arial" panose="020B0604020202020204" pitchFamily="34" charset="0"/>
              <a:buChar char="•"/>
            </a:pPr>
            <a:r>
              <a:rPr lang="en-US" sz="2200" dirty="0" smtClean="0">
                <a:solidFill>
                  <a:srgbClr val="0070C0"/>
                </a:solidFill>
              </a:rPr>
              <a:t>Research to operations </a:t>
            </a:r>
            <a:r>
              <a:rPr lang="en-US" sz="2200" dirty="0" smtClean="0">
                <a:solidFill>
                  <a:srgbClr val="000000"/>
                </a:solidFill>
              </a:rPr>
              <a:t>spans federal and research communities</a:t>
            </a:r>
          </a:p>
          <a:p>
            <a:pPr marL="742950" lvl="1" indent="-285750" eaLnBrk="0" hangingPunct="0">
              <a:lnSpc>
                <a:spcPct val="90000"/>
              </a:lnSpc>
              <a:buFont typeface="Arial" panose="020B0604020202020204" pitchFamily="34" charset="0"/>
              <a:buChar char="•"/>
            </a:pPr>
            <a:r>
              <a:rPr lang="en-US" sz="2200" dirty="0" smtClean="0">
                <a:solidFill>
                  <a:srgbClr val="0070C0"/>
                </a:solidFill>
              </a:rPr>
              <a:t>Computational support </a:t>
            </a:r>
            <a:r>
              <a:rPr lang="en-US" sz="2200" dirty="0" smtClean="0">
                <a:solidFill>
                  <a:srgbClr val="000000"/>
                </a:solidFill>
              </a:rPr>
              <a:t>in development and processing</a:t>
            </a:r>
          </a:p>
          <a:p>
            <a:pPr marL="742950" lvl="1" indent="-285750" eaLnBrk="0" hangingPunct="0">
              <a:lnSpc>
                <a:spcPct val="90000"/>
              </a:lnSpc>
              <a:buFont typeface="Arial" panose="020B0604020202020204" pitchFamily="34" charset="0"/>
              <a:buChar char="•"/>
            </a:pPr>
            <a:r>
              <a:rPr lang="en-US" sz="2200" dirty="0" smtClean="0">
                <a:solidFill>
                  <a:srgbClr val="0070C0"/>
                </a:solidFill>
              </a:rPr>
              <a:t>Summer Institute</a:t>
            </a:r>
            <a:r>
              <a:rPr lang="en-US" sz="2200" dirty="0" smtClean="0">
                <a:solidFill>
                  <a:srgbClr val="000000"/>
                </a:solidFill>
              </a:rPr>
              <a:t> research at National Water Center</a:t>
            </a:r>
          </a:p>
          <a:p>
            <a:pPr marL="742950" lvl="1" indent="-285750" eaLnBrk="0" hangingPunct="0">
              <a:lnSpc>
                <a:spcPct val="90000"/>
              </a:lnSpc>
              <a:buFont typeface="Arial" panose="020B0604020202020204" pitchFamily="34" charset="0"/>
              <a:buChar char="•"/>
            </a:pPr>
            <a:endParaRPr lang="en-US" sz="2200" b="1" dirty="0" smtClean="0"/>
          </a:p>
          <a:p>
            <a:pPr marL="285750" indent="-285750" algn="l" eaLnBrk="0" hangingPunct="0">
              <a:lnSpc>
                <a:spcPct val="90000"/>
              </a:lnSpc>
              <a:buFont typeface="Arial" panose="020B0604020202020204" pitchFamily="34" charset="0"/>
              <a:buChar char="•"/>
            </a:pPr>
            <a:endParaRPr lang="en-US" sz="2200" b="1" dirty="0" smtClean="0"/>
          </a:p>
        </p:txBody>
      </p:sp>
    </p:spTree>
    <p:extLst>
      <p:ext uri="{BB962C8B-B14F-4D97-AF65-F5344CB8AC3E}">
        <p14:creationId xmlns:p14="http://schemas.microsoft.com/office/powerpoint/2010/main" val="204616281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866" y="2374017"/>
            <a:ext cx="4552161" cy="3809274"/>
          </a:xfrm>
          <a:prstGeom prst="rect">
            <a:avLst/>
          </a:prstGeom>
        </p:spPr>
      </p:pic>
      <p:sp>
        <p:nvSpPr>
          <p:cNvPr id="2" name="Title 1"/>
          <p:cNvSpPr>
            <a:spLocks noGrp="1"/>
          </p:cNvSpPr>
          <p:nvPr>
            <p:ph type="title"/>
          </p:nvPr>
        </p:nvSpPr>
        <p:spPr/>
        <p:txBody>
          <a:bodyPr/>
          <a:lstStyle/>
          <a:p>
            <a:r>
              <a:rPr lang="en-US" dirty="0" smtClean="0"/>
              <a:t>Hurricane Harvey Precipitation</a:t>
            </a:r>
            <a:endParaRPr lang="en-US" dirty="0"/>
          </a:p>
        </p:txBody>
      </p:sp>
      <p:sp>
        <p:nvSpPr>
          <p:cNvPr id="5" name="TextBox 4"/>
          <p:cNvSpPr txBox="1"/>
          <p:nvPr/>
        </p:nvSpPr>
        <p:spPr>
          <a:xfrm>
            <a:off x="685800" y="1892604"/>
            <a:ext cx="7853497" cy="369332"/>
          </a:xfrm>
          <a:prstGeom prst="rect">
            <a:avLst/>
          </a:prstGeom>
          <a:noFill/>
        </p:spPr>
        <p:txBody>
          <a:bodyPr wrap="none" rtlCol="0">
            <a:spAutoFit/>
          </a:bodyPr>
          <a:lstStyle/>
          <a:p>
            <a:r>
              <a:rPr lang="en-US" dirty="0" smtClean="0"/>
              <a:t>Harvey </a:t>
            </a:r>
            <a:r>
              <a:rPr lang="en-US" b="1" dirty="0" smtClean="0"/>
              <a:t>5-day</a:t>
            </a:r>
            <a:r>
              <a:rPr lang="en-US" dirty="0" smtClean="0"/>
              <a:t> Precipitation averaged </a:t>
            </a:r>
            <a:r>
              <a:rPr lang="en-US" b="1" dirty="0" smtClean="0"/>
              <a:t>11 inches more </a:t>
            </a:r>
            <a:r>
              <a:rPr lang="en-US" dirty="0" smtClean="0"/>
              <a:t>than previous storms</a:t>
            </a:r>
            <a:endParaRPr lang="en-US" dirty="0"/>
          </a:p>
        </p:txBody>
      </p:sp>
      <p:grpSp>
        <p:nvGrpSpPr>
          <p:cNvPr id="6" name="Group 5"/>
          <p:cNvGrpSpPr/>
          <p:nvPr/>
        </p:nvGrpSpPr>
        <p:grpSpPr>
          <a:xfrm>
            <a:off x="3045249" y="2362342"/>
            <a:ext cx="5872122" cy="3820949"/>
            <a:chOff x="2663687" y="2752389"/>
            <a:chExt cx="5572070" cy="3559446"/>
          </a:xfrm>
        </p:grpSpPr>
        <p:pic>
          <p:nvPicPr>
            <p:cNvPr id="3" name="Picture 2"/>
            <p:cNvPicPr>
              <a:picLocks noChangeAspect="1"/>
            </p:cNvPicPr>
            <p:nvPr/>
          </p:nvPicPr>
          <p:blipFill>
            <a:blip r:embed="rId3"/>
            <a:stretch>
              <a:fillRect/>
            </a:stretch>
          </p:blipFill>
          <p:spPr>
            <a:xfrm>
              <a:off x="2663687" y="2752389"/>
              <a:ext cx="5572070" cy="3559446"/>
            </a:xfrm>
            <a:prstGeom prst="rect">
              <a:avLst/>
            </a:prstGeom>
          </p:spPr>
        </p:pic>
        <p:pic>
          <p:nvPicPr>
            <p:cNvPr id="4" name="Picture 3"/>
            <p:cNvPicPr>
              <a:picLocks noChangeAspect="1"/>
            </p:cNvPicPr>
            <p:nvPr/>
          </p:nvPicPr>
          <p:blipFill>
            <a:blip r:embed="rId4"/>
            <a:stretch>
              <a:fillRect/>
            </a:stretch>
          </p:blipFill>
          <p:spPr>
            <a:xfrm>
              <a:off x="5668619" y="2861322"/>
              <a:ext cx="2430009" cy="817681"/>
            </a:xfrm>
            <a:prstGeom prst="rect">
              <a:avLst/>
            </a:prstGeom>
            <a:ln w="3175">
              <a:solidFill>
                <a:schemeClr val="bg1">
                  <a:lumMod val="65000"/>
                </a:schemeClr>
              </a:solidFill>
            </a:ln>
          </p:spPr>
        </p:pic>
      </p:grpSp>
      <p:sp>
        <p:nvSpPr>
          <p:cNvPr id="7" name="TextBox 6"/>
          <p:cNvSpPr txBox="1"/>
          <p:nvPr/>
        </p:nvSpPr>
        <p:spPr>
          <a:xfrm>
            <a:off x="958910" y="6183291"/>
            <a:ext cx="7958461" cy="861774"/>
          </a:xfrm>
          <a:prstGeom prst="rect">
            <a:avLst/>
          </a:prstGeom>
          <a:noFill/>
        </p:spPr>
        <p:txBody>
          <a:bodyPr wrap="none" rtlCol="0">
            <a:spAutoFit/>
          </a:bodyPr>
          <a:lstStyle/>
          <a:p>
            <a:r>
              <a:rPr lang="en-US" sz="1600" dirty="0"/>
              <a:t>Data Sources: NWS River Forecast Centers; Applied Weather Associates, </a:t>
            </a:r>
            <a:r>
              <a:rPr lang="en-US" sz="1600" dirty="0" smtClean="0"/>
              <a:t>Inc., NASA.</a:t>
            </a:r>
            <a:endParaRPr lang="en-US" sz="1600" dirty="0"/>
          </a:p>
          <a:p>
            <a:r>
              <a:rPr lang="en-US" sz="1600" dirty="0"/>
              <a:t>Analysis: John Nielsen-Gammon and Brent </a:t>
            </a:r>
            <a:r>
              <a:rPr lang="en-US" sz="1600" dirty="0" err="1"/>
              <a:t>McRoberts</a:t>
            </a:r>
            <a:r>
              <a:rPr lang="en-US" sz="1600" dirty="0"/>
              <a:t>, Texas A&amp;M University</a:t>
            </a:r>
          </a:p>
          <a:p>
            <a:endParaRPr lang="en-US" dirty="0"/>
          </a:p>
        </p:txBody>
      </p:sp>
      <p:sp>
        <p:nvSpPr>
          <p:cNvPr id="8" name="TextBox 7"/>
          <p:cNvSpPr txBox="1"/>
          <p:nvPr/>
        </p:nvSpPr>
        <p:spPr>
          <a:xfrm>
            <a:off x="248866" y="1123700"/>
            <a:ext cx="7545655" cy="369332"/>
          </a:xfrm>
          <a:prstGeom prst="rect">
            <a:avLst/>
          </a:prstGeom>
          <a:noFill/>
        </p:spPr>
        <p:txBody>
          <a:bodyPr wrap="none" rtlCol="0">
            <a:spAutoFit/>
          </a:bodyPr>
          <a:lstStyle/>
          <a:p>
            <a:r>
              <a:rPr lang="en-US" dirty="0" smtClean="0"/>
              <a:t>Harvey </a:t>
            </a:r>
            <a:r>
              <a:rPr lang="en-US" b="1" dirty="0" smtClean="0"/>
              <a:t>2-day</a:t>
            </a:r>
            <a:r>
              <a:rPr lang="en-US" dirty="0" smtClean="0"/>
              <a:t> precipitation was the </a:t>
            </a:r>
            <a:r>
              <a:rPr lang="en-US" b="1" dirty="0" smtClean="0"/>
              <a:t>worst recorded storm </a:t>
            </a:r>
            <a:r>
              <a:rPr lang="en-US" dirty="0" smtClean="0"/>
              <a:t>in US history</a:t>
            </a:r>
            <a:endParaRPr lang="en-US" dirty="0"/>
          </a:p>
        </p:txBody>
      </p:sp>
      <p:sp>
        <p:nvSpPr>
          <p:cNvPr id="9" name="TextBox 8"/>
          <p:cNvSpPr txBox="1"/>
          <p:nvPr/>
        </p:nvSpPr>
        <p:spPr>
          <a:xfrm>
            <a:off x="473286" y="1526070"/>
            <a:ext cx="7738016" cy="369332"/>
          </a:xfrm>
          <a:prstGeom prst="rect">
            <a:avLst/>
          </a:prstGeom>
          <a:noFill/>
        </p:spPr>
        <p:txBody>
          <a:bodyPr wrap="none" rtlCol="0">
            <a:spAutoFit/>
          </a:bodyPr>
          <a:lstStyle/>
          <a:p>
            <a:r>
              <a:rPr lang="en-US" dirty="0" smtClean="0"/>
              <a:t>Harvey </a:t>
            </a:r>
            <a:r>
              <a:rPr lang="en-US" b="1" dirty="0" smtClean="0"/>
              <a:t>3-day</a:t>
            </a:r>
            <a:r>
              <a:rPr lang="en-US" dirty="0" smtClean="0"/>
              <a:t> Precipitation averaged </a:t>
            </a:r>
            <a:r>
              <a:rPr lang="en-US" b="1" dirty="0" smtClean="0"/>
              <a:t>5 inches more </a:t>
            </a:r>
            <a:r>
              <a:rPr lang="en-US" dirty="0" smtClean="0"/>
              <a:t>than previous storms</a:t>
            </a:r>
            <a:endParaRPr lang="en-US" dirty="0"/>
          </a:p>
        </p:txBody>
      </p:sp>
    </p:spTree>
    <p:extLst>
      <p:ext uri="{BB962C8B-B14F-4D97-AF65-F5344CB8AC3E}">
        <p14:creationId xmlns:p14="http://schemas.microsoft.com/office/powerpoint/2010/main" val="182729559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Division of Emergency Management</a:t>
            </a:r>
            <a:endParaRPr lang="en-US" dirty="0"/>
          </a:p>
        </p:txBody>
      </p:sp>
      <p:pic>
        <p:nvPicPr>
          <p:cNvPr id="3"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847" y="1129049"/>
            <a:ext cx="5916584" cy="5551975"/>
          </a:xfrm>
          <a:prstGeom prst="rect">
            <a:avLst/>
          </a:prstGeom>
          <a:noFill/>
          <a:ln w="3175">
            <a:solidFill>
              <a:schemeClr val="bg1">
                <a:lumMod val="65000"/>
              </a:schemeClr>
            </a:solidFill>
            <a:miter lim="800000"/>
            <a:headEnd/>
            <a:tailEnd/>
          </a:ln>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444253" y="1608699"/>
            <a:ext cx="914400" cy="914400"/>
          </a:xfrm>
          <a:prstGeom prst="rect">
            <a:avLst/>
          </a:prstGeom>
          <a:noFill/>
          <a:effectLst/>
        </p:spPr>
        <p:txBody>
          <a:bodyPr wrap="none" lIns="0" tIns="0" rIns="0" bIns="0" rtlCol="0">
            <a:noAutofit/>
          </a:bodyPr>
          <a:lstStyle/>
          <a:p>
            <a:pPr marL="285750" indent="-285750" eaLnBrk="0" hangingPunct="0">
              <a:lnSpc>
                <a:spcPts val="1800"/>
              </a:lnSpc>
              <a:buFont typeface="Arial" panose="020B0604020202020204" pitchFamily="34" charset="0"/>
              <a:buChar char="•"/>
            </a:pPr>
            <a:r>
              <a:rPr lang="en-US" sz="2000" b="1" dirty="0" smtClean="0">
                <a:solidFill>
                  <a:prstClr val="black"/>
                </a:solidFill>
              </a:rPr>
              <a:t>State Operations Center</a:t>
            </a:r>
          </a:p>
          <a:p>
            <a:pPr marL="285750" indent="-285750" eaLnBrk="0" hangingPunct="0">
              <a:lnSpc>
                <a:spcPts val="1800"/>
              </a:lnSpc>
              <a:buFont typeface="Arial" panose="020B0604020202020204" pitchFamily="34" charset="0"/>
              <a:buChar char="•"/>
            </a:pPr>
            <a:endParaRPr lang="en-US" sz="2000" b="1" dirty="0">
              <a:solidFill>
                <a:prstClr val="black"/>
              </a:solidFill>
            </a:endParaRPr>
          </a:p>
          <a:p>
            <a:pPr marL="285750" indent="-285750" eaLnBrk="0" hangingPunct="0">
              <a:lnSpc>
                <a:spcPts val="1800"/>
              </a:lnSpc>
              <a:buFont typeface="Arial" panose="020B0604020202020204" pitchFamily="34" charset="0"/>
              <a:buChar char="•"/>
            </a:pPr>
            <a:r>
              <a:rPr lang="en-US" sz="2000" b="1" dirty="0" smtClean="0">
                <a:solidFill>
                  <a:prstClr val="black"/>
                </a:solidFill>
              </a:rPr>
              <a:t>Regional Coordinators</a:t>
            </a:r>
          </a:p>
          <a:p>
            <a:pPr marL="285750" indent="-285750" eaLnBrk="0" hangingPunct="0">
              <a:lnSpc>
                <a:spcPts val="1800"/>
              </a:lnSpc>
              <a:buFont typeface="Arial" panose="020B0604020202020204" pitchFamily="34" charset="0"/>
              <a:buChar char="•"/>
            </a:pPr>
            <a:endParaRPr lang="en-US" sz="2000" b="1" dirty="0">
              <a:solidFill>
                <a:prstClr val="black"/>
              </a:solidFill>
            </a:endParaRPr>
          </a:p>
          <a:p>
            <a:pPr marL="285750" indent="-285750" eaLnBrk="0" hangingPunct="0">
              <a:lnSpc>
                <a:spcPts val="1800"/>
              </a:lnSpc>
              <a:buFont typeface="Arial" panose="020B0604020202020204" pitchFamily="34" charset="0"/>
              <a:buChar char="•"/>
            </a:pPr>
            <a:r>
              <a:rPr lang="en-US" sz="2000" b="1" dirty="0" smtClean="0">
                <a:solidFill>
                  <a:prstClr val="black"/>
                </a:solidFill>
              </a:rPr>
              <a:t>Disaster Districts</a:t>
            </a:r>
          </a:p>
          <a:p>
            <a:pPr marL="285750" indent="-285750" eaLnBrk="0" hangingPunct="0">
              <a:lnSpc>
                <a:spcPts val="1800"/>
              </a:lnSpc>
              <a:buFont typeface="Arial" panose="020B0604020202020204" pitchFamily="34" charset="0"/>
              <a:buChar char="•"/>
            </a:pPr>
            <a:endParaRPr lang="en-US" sz="2000" b="1" dirty="0">
              <a:solidFill>
                <a:prstClr val="black"/>
              </a:solidFill>
            </a:endParaRPr>
          </a:p>
          <a:p>
            <a:pPr marL="285750" indent="-285750" eaLnBrk="0" hangingPunct="0">
              <a:lnSpc>
                <a:spcPts val="1800"/>
              </a:lnSpc>
              <a:buFont typeface="Arial" panose="020B0604020202020204" pitchFamily="34" charset="0"/>
              <a:buChar char="•"/>
            </a:pPr>
            <a:r>
              <a:rPr lang="en-US" sz="2000" b="1" dirty="0" smtClean="0">
                <a:solidFill>
                  <a:prstClr val="black"/>
                </a:solidFill>
              </a:rPr>
              <a:t>Counties</a:t>
            </a:r>
          </a:p>
        </p:txBody>
      </p:sp>
      <p:pic>
        <p:nvPicPr>
          <p:cNvPr id="1026" name="Picture 2" descr="Image result for nim kidd, td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774" y="4104366"/>
            <a:ext cx="1524000" cy="152400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538650" y="5685633"/>
            <a:ext cx="914400" cy="914400"/>
          </a:xfrm>
          <a:prstGeom prst="rect">
            <a:avLst/>
          </a:prstGeom>
          <a:noFill/>
          <a:effectLst/>
        </p:spPr>
        <p:txBody>
          <a:bodyPr wrap="none" lIns="0" tIns="0" rIns="0" bIns="0" rtlCol="0">
            <a:noAutofit/>
          </a:bodyPr>
          <a:lstStyle/>
          <a:p>
            <a:pPr eaLnBrk="0" hangingPunct="0">
              <a:lnSpc>
                <a:spcPts val="1800"/>
              </a:lnSpc>
            </a:pPr>
            <a:r>
              <a:rPr lang="en-US" sz="1400" b="1" dirty="0" smtClean="0">
                <a:solidFill>
                  <a:prstClr val="black"/>
                </a:solidFill>
              </a:rPr>
              <a:t>Chief </a:t>
            </a:r>
            <a:r>
              <a:rPr lang="en-US" sz="1400" b="1" dirty="0" err="1" smtClean="0">
                <a:solidFill>
                  <a:prstClr val="black"/>
                </a:solidFill>
              </a:rPr>
              <a:t>Nim</a:t>
            </a:r>
            <a:r>
              <a:rPr lang="en-US" sz="1400" b="1" dirty="0" smtClean="0">
                <a:solidFill>
                  <a:prstClr val="black"/>
                </a:solidFill>
              </a:rPr>
              <a:t> Kidd</a:t>
            </a:r>
            <a:br>
              <a:rPr lang="en-US" sz="1400" b="1" dirty="0" smtClean="0">
                <a:solidFill>
                  <a:prstClr val="black"/>
                </a:solidFill>
              </a:rPr>
            </a:br>
            <a:r>
              <a:rPr lang="en-US" sz="1400" b="1" dirty="0" smtClean="0">
                <a:solidFill>
                  <a:prstClr val="black"/>
                </a:solidFill>
              </a:rPr>
              <a:t>Director, TDEM</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61847" y="5033452"/>
            <a:ext cx="1647572" cy="1647572"/>
          </a:xfrm>
          <a:prstGeom prst="rect">
            <a:avLst/>
          </a:prstGeom>
        </p:spPr>
      </p:pic>
    </p:spTree>
    <p:extLst>
      <p:ext uri="{BB962C8B-B14F-4D97-AF65-F5344CB8AC3E}">
        <p14:creationId xmlns:p14="http://schemas.microsoft.com/office/powerpoint/2010/main" val="3259435701"/>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6284843" cy="484632"/>
          </a:xfrm>
        </p:spPr>
        <p:txBody>
          <a:bodyPr>
            <a:normAutofit fontScale="90000"/>
          </a:bodyPr>
          <a:lstStyle/>
          <a:p>
            <a:r>
              <a:rPr lang="en-US" sz="3200" dirty="0" smtClean="0"/>
              <a:t>Maximum Flood Inundation Extent from Hurricane Harvey</a:t>
            </a:r>
            <a:endParaRPr lang="en-US" sz="3200" dirty="0"/>
          </a:p>
        </p:txBody>
      </p:sp>
      <p:pic>
        <p:nvPicPr>
          <p:cNvPr id="5" name="Picture 4"/>
          <p:cNvPicPr>
            <a:picLocks noChangeAspect="1"/>
          </p:cNvPicPr>
          <p:nvPr/>
        </p:nvPicPr>
        <p:blipFill>
          <a:blip r:embed="rId2"/>
          <a:stretch>
            <a:fillRect/>
          </a:stretch>
        </p:blipFill>
        <p:spPr>
          <a:xfrm>
            <a:off x="2348179" y="1452103"/>
            <a:ext cx="6211933" cy="4915629"/>
          </a:xfrm>
          <a:prstGeom prst="rect">
            <a:avLst/>
          </a:prstGeom>
          <a:ln>
            <a:solidFill>
              <a:schemeClr val="bg1">
                <a:lumMod val="65000"/>
              </a:schemeClr>
            </a:solidFill>
          </a:ln>
        </p:spPr>
      </p:pic>
      <p:sp>
        <p:nvSpPr>
          <p:cNvPr id="3" name="TextBox 2"/>
          <p:cNvSpPr txBox="1"/>
          <p:nvPr/>
        </p:nvSpPr>
        <p:spPr>
          <a:xfrm>
            <a:off x="2361104" y="1581359"/>
            <a:ext cx="914400" cy="914400"/>
          </a:xfrm>
          <a:prstGeom prst="rect">
            <a:avLst/>
          </a:prstGeom>
          <a:noFill/>
          <a:effectLst/>
        </p:spPr>
        <p:txBody>
          <a:bodyPr wrap="none" lIns="0" tIns="0" rIns="0" bIns="0" rtlCol="0">
            <a:noAutofit/>
          </a:bodyPr>
          <a:lstStyle/>
          <a:p>
            <a:pPr eaLnBrk="0" hangingPunct="0">
              <a:lnSpc>
                <a:spcPts val="1800"/>
              </a:lnSpc>
            </a:pPr>
            <a:r>
              <a:rPr lang="en-US" sz="1400" b="1" dirty="0" smtClean="0">
                <a:solidFill>
                  <a:prstClr val="black"/>
                </a:solidFill>
              </a:rPr>
              <a:t>First regional scale map of </a:t>
            </a:r>
          </a:p>
          <a:p>
            <a:pPr eaLnBrk="0" hangingPunct="0">
              <a:lnSpc>
                <a:spcPts val="1800"/>
              </a:lnSpc>
            </a:pPr>
            <a:r>
              <a:rPr lang="en-US" sz="1400" b="1" dirty="0" smtClean="0">
                <a:solidFill>
                  <a:prstClr val="black"/>
                </a:solidFill>
              </a:rPr>
              <a:t>flooding in impacted zone</a:t>
            </a:r>
          </a:p>
          <a:p>
            <a:pPr eaLnBrk="0" hangingPunct="0">
              <a:lnSpc>
                <a:spcPts val="1800"/>
              </a:lnSpc>
            </a:pPr>
            <a:endParaRPr lang="en-US" sz="1400" b="1" dirty="0">
              <a:solidFill>
                <a:prstClr val="black"/>
              </a:solidFill>
            </a:endParaRPr>
          </a:p>
          <a:p>
            <a:pPr eaLnBrk="0" hangingPunct="0">
              <a:lnSpc>
                <a:spcPts val="1800"/>
              </a:lnSpc>
            </a:pPr>
            <a:r>
              <a:rPr lang="en-US" sz="1400" b="1" dirty="0" smtClean="0">
                <a:solidFill>
                  <a:prstClr val="black"/>
                </a:solidFill>
              </a:rPr>
              <a:t>Responded to a request by </a:t>
            </a:r>
          </a:p>
          <a:p>
            <a:pPr eaLnBrk="0" hangingPunct="0">
              <a:lnSpc>
                <a:spcPts val="1800"/>
              </a:lnSpc>
            </a:pPr>
            <a:r>
              <a:rPr lang="en-US" sz="1400" b="1" dirty="0" smtClean="0">
                <a:solidFill>
                  <a:prstClr val="black"/>
                </a:solidFill>
              </a:rPr>
              <a:t>Governor for estimate of the </a:t>
            </a:r>
          </a:p>
          <a:p>
            <a:pPr eaLnBrk="0" hangingPunct="0">
              <a:lnSpc>
                <a:spcPts val="1800"/>
              </a:lnSpc>
            </a:pPr>
            <a:r>
              <a:rPr lang="en-US" sz="1400" b="1" dirty="0" smtClean="0">
                <a:solidFill>
                  <a:prstClr val="black"/>
                </a:solidFill>
              </a:rPr>
              <a:t>total flooded area</a:t>
            </a:r>
          </a:p>
        </p:txBody>
      </p:sp>
      <p:pic>
        <p:nvPicPr>
          <p:cNvPr id="6" name="Picture 5"/>
          <p:cNvPicPr>
            <a:picLocks noChangeAspect="1"/>
          </p:cNvPicPr>
          <p:nvPr/>
        </p:nvPicPr>
        <p:blipFill>
          <a:blip r:embed="rId3"/>
          <a:stretch>
            <a:fillRect/>
          </a:stretch>
        </p:blipFill>
        <p:spPr>
          <a:xfrm>
            <a:off x="191607" y="3127755"/>
            <a:ext cx="2241862" cy="1529741"/>
          </a:xfrm>
          <a:prstGeom prst="rect">
            <a:avLst/>
          </a:prstGeom>
          <a:ln w="0">
            <a:solidFill>
              <a:schemeClr val="bg1">
                <a:lumMod val="65000"/>
              </a:schemeClr>
            </a:solidFill>
          </a:ln>
        </p:spPr>
      </p:pic>
      <p:sp>
        <p:nvSpPr>
          <p:cNvPr id="4" name="Rectangle 3"/>
          <p:cNvSpPr/>
          <p:nvPr/>
        </p:nvSpPr>
        <p:spPr>
          <a:xfrm>
            <a:off x="0" y="5103673"/>
            <a:ext cx="8234381" cy="1754327"/>
          </a:xfrm>
          <a:prstGeom prst="rect">
            <a:avLst/>
          </a:prstGeom>
          <a:solidFill>
            <a:schemeClr val="bg1">
              <a:lumMod val="85000"/>
              <a:alpha val="35000"/>
            </a:schemeClr>
          </a:solidFill>
        </p:spPr>
        <p:txBody>
          <a:bodyPr wrap="square">
            <a:spAutoFit/>
          </a:bodyPr>
          <a:lstStyle/>
          <a:p>
            <a:r>
              <a:rPr lang="en-US" b="1" i="1" dirty="0">
                <a:solidFill>
                  <a:prstClr val="black"/>
                </a:solidFill>
              </a:rPr>
              <a:t>“Dear Director Uccellini:  </a:t>
            </a:r>
            <a:endParaRPr lang="en-US" b="1" i="1" dirty="0" smtClean="0">
              <a:solidFill>
                <a:prstClr val="black"/>
              </a:solidFill>
            </a:endParaRPr>
          </a:p>
          <a:p>
            <a:r>
              <a:rPr lang="en-US" b="1" i="1" dirty="0" smtClean="0">
                <a:solidFill>
                  <a:prstClr val="black"/>
                </a:solidFill>
              </a:rPr>
              <a:t>The </a:t>
            </a:r>
            <a:r>
              <a:rPr lang="en-US" b="1" i="1" dirty="0">
                <a:solidFill>
                  <a:prstClr val="black"/>
                </a:solidFill>
              </a:rPr>
              <a:t>Texas Division of Emergency Management requests the mobilization of the National Water Center to assist with flood inundation mapping in response to Hurricane Harvey. </a:t>
            </a:r>
            <a:r>
              <a:rPr lang="en-US" b="1" i="1" dirty="0" smtClean="0">
                <a:solidFill>
                  <a:prstClr val="black"/>
                </a:solidFill>
              </a:rPr>
              <a:t>“   </a:t>
            </a:r>
          </a:p>
          <a:p>
            <a:endParaRPr lang="en-US" b="1" i="1" dirty="0">
              <a:solidFill>
                <a:prstClr val="black"/>
              </a:solidFill>
            </a:endParaRPr>
          </a:p>
          <a:p>
            <a:r>
              <a:rPr lang="en-US" b="1" i="1" dirty="0" smtClean="0">
                <a:solidFill>
                  <a:prstClr val="black"/>
                </a:solidFill>
              </a:rPr>
              <a:t>-- Chief Kidd; Sunday, August 27, 2017</a:t>
            </a:r>
            <a:endParaRPr lang="en-US" b="1" i="1" dirty="0">
              <a:solidFill>
                <a:prstClr val="black"/>
              </a:solidFill>
            </a:endParaRPr>
          </a:p>
        </p:txBody>
      </p:sp>
    </p:spTree>
    <p:extLst>
      <p:ext uri="{BB962C8B-B14F-4D97-AF65-F5344CB8AC3E}">
        <p14:creationId xmlns:p14="http://schemas.microsoft.com/office/powerpoint/2010/main" val="1764565097"/>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40757" cy="484632"/>
          </a:xfrm>
        </p:spPr>
        <p:txBody>
          <a:bodyPr/>
          <a:lstStyle/>
          <a:p>
            <a:r>
              <a:rPr lang="en-US" sz="2400" dirty="0" smtClean="0"/>
              <a:t>Letter from Chief Kidd to President Fenves, UT Austin</a:t>
            </a:r>
            <a:endParaRPr lang="en-US" sz="2400" dirty="0"/>
          </a:p>
        </p:txBody>
      </p:sp>
      <p:pic>
        <p:nvPicPr>
          <p:cNvPr id="3" name="Picture 2"/>
          <p:cNvPicPr>
            <a:picLocks noChangeAspect="1"/>
          </p:cNvPicPr>
          <p:nvPr/>
        </p:nvPicPr>
        <p:blipFill>
          <a:blip r:embed="rId3"/>
          <a:stretch>
            <a:fillRect/>
          </a:stretch>
        </p:blipFill>
        <p:spPr>
          <a:xfrm>
            <a:off x="3865185" y="1255436"/>
            <a:ext cx="4957296" cy="5446980"/>
          </a:xfrm>
          <a:prstGeom prst="rect">
            <a:avLst/>
          </a:prstGeom>
        </p:spPr>
      </p:pic>
      <p:sp>
        <p:nvSpPr>
          <p:cNvPr id="4" name="Rectangle 3"/>
          <p:cNvSpPr/>
          <p:nvPr/>
        </p:nvSpPr>
        <p:spPr>
          <a:xfrm>
            <a:off x="118872" y="1059127"/>
            <a:ext cx="3460902" cy="4862870"/>
          </a:xfrm>
          <a:prstGeom prst="rect">
            <a:avLst/>
          </a:prstGeom>
        </p:spPr>
        <p:txBody>
          <a:bodyPr wrap="square">
            <a:spAutoFit/>
          </a:bodyPr>
          <a:lstStyle/>
          <a:p>
            <a:pPr>
              <a:defRPr/>
            </a:pPr>
            <a:endParaRPr lang="en-US" sz="2000" dirty="0">
              <a:solidFill>
                <a:srgbClr val="000000"/>
              </a:solidFill>
            </a:endParaRPr>
          </a:p>
          <a:p>
            <a:pPr>
              <a:defRPr/>
            </a:pPr>
            <a:r>
              <a:rPr lang="en-US" sz="2000" dirty="0">
                <a:solidFill>
                  <a:srgbClr val="000000"/>
                </a:solidFill>
              </a:rPr>
              <a:t> </a:t>
            </a:r>
            <a:r>
              <a:rPr lang="en-US" sz="2000" dirty="0" smtClean="0">
                <a:solidFill>
                  <a:srgbClr val="000000"/>
                </a:solidFill>
              </a:rPr>
              <a:t>“</a:t>
            </a:r>
            <a:r>
              <a:rPr lang="en-US" dirty="0" smtClean="0">
                <a:solidFill>
                  <a:srgbClr val="000000"/>
                </a:solidFill>
              </a:rPr>
              <a:t>Over </a:t>
            </a:r>
            <a:r>
              <a:rPr lang="en-US" dirty="0">
                <a:solidFill>
                  <a:srgbClr val="000000"/>
                </a:solidFill>
              </a:rPr>
              <a:t>the last year, Dr. David Maidment and his team have provided invaluable support for groundbreaking work developing a Texas Flood Response System for TDEM. </a:t>
            </a:r>
            <a:endParaRPr lang="en-US" dirty="0" smtClean="0">
              <a:solidFill>
                <a:srgbClr val="000000"/>
              </a:solidFill>
            </a:endParaRPr>
          </a:p>
          <a:p>
            <a:pPr>
              <a:defRPr/>
            </a:pPr>
            <a:endParaRPr lang="en-US" dirty="0">
              <a:solidFill>
                <a:srgbClr val="000000"/>
              </a:solidFill>
            </a:endParaRPr>
          </a:p>
          <a:p>
            <a:pPr>
              <a:defRPr/>
            </a:pPr>
            <a:r>
              <a:rPr lang="en-US" dirty="0" smtClean="0">
                <a:solidFill>
                  <a:srgbClr val="000000"/>
                </a:solidFill>
              </a:rPr>
              <a:t>Because </a:t>
            </a:r>
            <a:r>
              <a:rPr lang="en-US" dirty="0">
                <a:solidFill>
                  <a:srgbClr val="000000"/>
                </a:solidFill>
              </a:rPr>
              <a:t>of the catastrophic nature of this disaster, </a:t>
            </a:r>
            <a:r>
              <a:rPr lang="en-US" dirty="0">
                <a:solidFill>
                  <a:srgbClr val="FF0000"/>
                </a:solidFill>
              </a:rPr>
              <a:t>TDEM needs additional technical support for water data on an expedited basis </a:t>
            </a:r>
            <a:r>
              <a:rPr lang="en-US" dirty="0">
                <a:solidFill>
                  <a:srgbClr val="000000"/>
                </a:solidFill>
              </a:rPr>
              <a:t>and we believe Dr. </a:t>
            </a:r>
            <a:r>
              <a:rPr lang="en-US" dirty="0" err="1">
                <a:solidFill>
                  <a:srgbClr val="000000"/>
                </a:solidFill>
              </a:rPr>
              <a:t>Maidment’s</a:t>
            </a:r>
            <a:r>
              <a:rPr lang="en-US" dirty="0">
                <a:solidFill>
                  <a:srgbClr val="000000"/>
                </a:solidFill>
              </a:rPr>
              <a:t> team and other personnel from the university can provide this for the state’s response</a:t>
            </a:r>
            <a:r>
              <a:rPr lang="en-US" dirty="0" smtClean="0">
                <a:solidFill>
                  <a:srgbClr val="000000"/>
                </a:solidFill>
              </a:rPr>
              <a:t>.” </a:t>
            </a:r>
            <a:endParaRPr lang="en-US" dirty="0">
              <a:solidFill>
                <a:prstClr val="black"/>
              </a:solidFill>
            </a:endParaRPr>
          </a:p>
        </p:txBody>
      </p:sp>
      <p:sp>
        <p:nvSpPr>
          <p:cNvPr id="5" name="TextBox 4"/>
          <p:cNvSpPr txBox="1"/>
          <p:nvPr/>
        </p:nvSpPr>
        <p:spPr>
          <a:xfrm>
            <a:off x="5522976" y="1984248"/>
            <a:ext cx="914400" cy="914400"/>
          </a:xfrm>
          <a:prstGeom prst="rect">
            <a:avLst/>
          </a:prstGeom>
          <a:noFill/>
          <a:effectLst/>
        </p:spPr>
        <p:txBody>
          <a:bodyPr wrap="none" lIns="0" tIns="0" rIns="0" bIns="0" rtlCol="0">
            <a:noAutofit/>
          </a:bodyPr>
          <a:lstStyle/>
          <a:p>
            <a:pPr eaLnBrk="0" hangingPunct="0">
              <a:lnSpc>
                <a:spcPts val="1800"/>
              </a:lnSpc>
              <a:defRPr/>
            </a:pPr>
            <a:r>
              <a:rPr lang="en-US" sz="1400" b="1" dirty="0" smtClean="0">
                <a:solidFill>
                  <a:prstClr val="black"/>
                </a:solidFill>
              </a:rPr>
              <a:t>Thursday, August 31</a:t>
            </a:r>
          </a:p>
        </p:txBody>
      </p:sp>
    </p:spTree>
    <p:extLst>
      <p:ext uri="{BB962C8B-B14F-4D97-AF65-F5344CB8AC3E}">
        <p14:creationId xmlns:p14="http://schemas.microsoft.com/office/powerpoint/2010/main" val="78796571"/>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26" y="2027100"/>
            <a:ext cx="6006472" cy="4779946"/>
          </a:xfrm>
          <a:prstGeom prst="rect">
            <a:avLst/>
          </a:prstGeom>
        </p:spPr>
      </p:pic>
      <p:sp>
        <p:nvSpPr>
          <p:cNvPr id="2" name="Title 1"/>
          <p:cNvSpPr>
            <a:spLocks noGrp="1"/>
          </p:cNvSpPr>
          <p:nvPr>
            <p:ph type="title"/>
          </p:nvPr>
        </p:nvSpPr>
        <p:spPr>
          <a:xfrm>
            <a:off x="685801" y="457199"/>
            <a:ext cx="5096021" cy="2041301"/>
          </a:xfrm>
        </p:spPr>
        <p:txBody>
          <a:bodyPr/>
          <a:lstStyle/>
          <a:p>
            <a:r>
              <a:rPr lang="en-US" dirty="0" smtClean="0"/>
              <a:t>Texas Address Points</a:t>
            </a:r>
            <a:br>
              <a:rPr lang="en-US" dirty="0" smtClean="0"/>
            </a:br>
            <a:endParaRPr lang="en-US" dirty="0"/>
          </a:p>
        </p:txBody>
      </p:sp>
      <p:sp>
        <p:nvSpPr>
          <p:cNvPr id="4" name="TextBox 3"/>
          <p:cNvSpPr txBox="1"/>
          <p:nvPr/>
        </p:nvSpPr>
        <p:spPr>
          <a:xfrm>
            <a:off x="798342" y="1010989"/>
            <a:ext cx="3390127" cy="933719"/>
          </a:xfrm>
          <a:prstGeom prst="rect">
            <a:avLst/>
          </a:prstGeom>
          <a:noFill/>
          <a:effectLst/>
        </p:spPr>
        <p:txBody>
          <a:bodyPr wrap="square" lIns="0" tIns="0" rIns="0" bIns="0" rtlCol="0">
            <a:noAutofit/>
          </a:bodyPr>
          <a:lstStyle/>
          <a:p>
            <a:pPr eaLnBrk="0" hangingPunct="0">
              <a:defRPr/>
            </a:pPr>
            <a:r>
              <a:rPr lang="en-US" b="1" dirty="0" smtClean="0">
                <a:solidFill>
                  <a:prstClr val="black"/>
                </a:solidFill>
              </a:rPr>
              <a:t>9.2 million points</a:t>
            </a:r>
          </a:p>
          <a:p>
            <a:pPr eaLnBrk="0" hangingPunct="0">
              <a:defRPr/>
            </a:pPr>
            <a:endParaRPr lang="en-US" b="1" dirty="0" smtClean="0">
              <a:solidFill>
                <a:prstClr val="black"/>
              </a:solidFill>
            </a:endParaRPr>
          </a:p>
        </p:txBody>
      </p:sp>
      <p:pic>
        <p:nvPicPr>
          <p:cNvPr id="5" name="Picture 4"/>
          <p:cNvPicPr>
            <a:picLocks noChangeAspect="1"/>
          </p:cNvPicPr>
          <p:nvPr/>
        </p:nvPicPr>
        <p:blipFill>
          <a:blip r:embed="rId4"/>
          <a:stretch>
            <a:fillRect/>
          </a:stretch>
        </p:blipFill>
        <p:spPr>
          <a:xfrm>
            <a:off x="6227380" y="4537846"/>
            <a:ext cx="2844288" cy="2269200"/>
          </a:xfrm>
          <a:prstGeom prst="rect">
            <a:avLst/>
          </a:prstGeom>
        </p:spPr>
      </p:pic>
      <p:sp>
        <p:nvSpPr>
          <p:cNvPr id="6" name="TextBox 5"/>
          <p:cNvSpPr txBox="1"/>
          <p:nvPr/>
        </p:nvSpPr>
        <p:spPr>
          <a:xfrm>
            <a:off x="6368436" y="3216413"/>
            <a:ext cx="914400" cy="914400"/>
          </a:xfrm>
          <a:prstGeom prst="rect">
            <a:avLst/>
          </a:prstGeom>
          <a:noFill/>
          <a:effectLst/>
        </p:spPr>
        <p:txBody>
          <a:bodyPr wrap="none" lIns="0" tIns="0" rIns="0" bIns="0" rtlCol="0">
            <a:noAutofit/>
          </a:bodyPr>
          <a:lstStyle/>
          <a:p>
            <a:pPr eaLnBrk="0" hangingPunct="0">
              <a:lnSpc>
                <a:spcPts val="1800"/>
              </a:lnSpc>
              <a:defRPr/>
            </a:pPr>
            <a:r>
              <a:rPr lang="en-US" b="1" dirty="0" smtClean="0">
                <a:solidFill>
                  <a:prstClr val="black"/>
                </a:solidFill>
              </a:rPr>
              <a:t>Point on every building </a:t>
            </a:r>
          </a:p>
          <a:p>
            <a:pPr eaLnBrk="0" hangingPunct="0">
              <a:lnSpc>
                <a:spcPts val="1800"/>
              </a:lnSpc>
              <a:defRPr/>
            </a:pPr>
            <a:r>
              <a:rPr lang="en-US" b="1" dirty="0" smtClean="0">
                <a:solidFill>
                  <a:prstClr val="black"/>
                </a:solidFill>
              </a:rPr>
              <a:t>used for dispatching </a:t>
            </a:r>
          </a:p>
          <a:p>
            <a:pPr eaLnBrk="0" hangingPunct="0">
              <a:lnSpc>
                <a:spcPts val="1800"/>
              </a:lnSpc>
              <a:defRPr/>
            </a:pPr>
            <a:r>
              <a:rPr lang="en-US" b="1" dirty="0" smtClean="0">
                <a:solidFill>
                  <a:prstClr val="black"/>
                </a:solidFill>
              </a:rPr>
              <a:t>emergency response </a:t>
            </a:r>
          </a:p>
          <a:p>
            <a:pPr eaLnBrk="0" hangingPunct="0">
              <a:lnSpc>
                <a:spcPts val="1800"/>
              </a:lnSpc>
              <a:defRPr/>
            </a:pPr>
            <a:r>
              <a:rPr lang="en-US" b="1" dirty="0" smtClean="0">
                <a:solidFill>
                  <a:prstClr val="black"/>
                </a:solidFill>
              </a:rPr>
              <a:t>vehicles by 911 systems</a:t>
            </a:r>
          </a:p>
        </p:txBody>
      </p:sp>
      <p:sp>
        <p:nvSpPr>
          <p:cNvPr id="3" name="TextBox 2"/>
          <p:cNvSpPr txBox="1"/>
          <p:nvPr/>
        </p:nvSpPr>
        <p:spPr>
          <a:xfrm>
            <a:off x="293148" y="5943600"/>
            <a:ext cx="2315582" cy="914400"/>
          </a:xfrm>
          <a:prstGeom prst="rect">
            <a:avLst/>
          </a:prstGeom>
          <a:noFill/>
          <a:effectLst/>
        </p:spPr>
        <p:txBody>
          <a:bodyPr wrap="none" lIns="0" tIns="0" rIns="0" bIns="0" rtlCol="0">
            <a:noAutofit/>
          </a:bodyPr>
          <a:lstStyle/>
          <a:p>
            <a:pPr eaLnBrk="0" hangingPunct="0">
              <a:lnSpc>
                <a:spcPts val="1800"/>
              </a:lnSpc>
              <a:defRPr/>
            </a:pPr>
            <a:r>
              <a:rPr lang="en-US" b="1" dirty="0" smtClean="0">
                <a:solidFill>
                  <a:prstClr val="black"/>
                </a:solidFill>
              </a:rPr>
              <a:t>Data compiled by UT Austin </a:t>
            </a:r>
          </a:p>
          <a:p>
            <a:pPr eaLnBrk="0" hangingPunct="0">
              <a:lnSpc>
                <a:spcPts val="1800"/>
              </a:lnSpc>
              <a:defRPr/>
            </a:pPr>
            <a:r>
              <a:rPr lang="en-US" b="1" dirty="0" smtClean="0">
                <a:solidFill>
                  <a:prstClr val="black"/>
                </a:solidFill>
              </a:rPr>
              <a:t>from Emergency</a:t>
            </a:r>
          </a:p>
          <a:p>
            <a:pPr eaLnBrk="0" hangingPunct="0">
              <a:lnSpc>
                <a:spcPts val="1800"/>
              </a:lnSpc>
              <a:defRPr/>
            </a:pPr>
            <a:r>
              <a:rPr lang="en-US" b="1" dirty="0" smtClean="0">
                <a:solidFill>
                  <a:prstClr val="black"/>
                </a:solidFill>
              </a:rPr>
              <a:t>Communications Districts</a:t>
            </a:r>
          </a:p>
        </p:txBody>
      </p:sp>
      <p:pic>
        <p:nvPicPr>
          <p:cNvPr id="8" name="Picture 7"/>
          <p:cNvPicPr>
            <a:picLocks noChangeAspect="1"/>
          </p:cNvPicPr>
          <p:nvPr/>
        </p:nvPicPr>
        <p:blipFill>
          <a:blip r:embed="rId5"/>
          <a:stretch>
            <a:fillRect/>
          </a:stretch>
        </p:blipFill>
        <p:spPr>
          <a:xfrm>
            <a:off x="5381297" y="304799"/>
            <a:ext cx="3650584" cy="2585134"/>
          </a:xfrm>
          <a:prstGeom prst="rect">
            <a:avLst/>
          </a:prstGeom>
        </p:spPr>
      </p:pic>
    </p:spTree>
    <p:extLst>
      <p:ext uri="{BB962C8B-B14F-4D97-AF65-F5344CB8AC3E}">
        <p14:creationId xmlns:p14="http://schemas.microsoft.com/office/powerpoint/2010/main" val="2570954695"/>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Inundation Maps for Search and Rescue</a:t>
            </a:r>
            <a:endParaRPr lang="en-US" dirty="0"/>
          </a:p>
        </p:txBody>
      </p:sp>
      <p:pic>
        <p:nvPicPr>
          <p:cNvPr id="3" name="Picture 2"/>
          <p:cNvPicPr>
            <a:picLocks noChangeAspect="1"/>
          </p:cNvPicPr>
          <p:nvPr/>
        </p:nvPicPr>
        <p:blipFill>
          <a:blip r:embed="rId2"/>
          <a:stretch>
            <a:fillRect/>
          </a:stretch>
        </p:blipFill>
        <p:spPr>
          <a:xfrm>
            <a:off x="939189" y="1217547"/>
            <a:ext cx="3998714" cy="4136094"/>
          </a:xfrm>
          <a:prstGeom prst="rect">
            <a:avLst/>
          </a:prstGeom>
          <a:ln>
            <a:solidFill>
              <a:schemeClr val="bg1">
                <a:lumMod val="65000"/>
              </a:schemeClr>
            </a:solidFill>
          </a:ln>
        </p:spPr>
      </p:pic>
      <p:pic>
        <p:nvPicPr>
          <p:cNvPr id="4" name="Picture 3"/>
          <p:cNvPicPr>
            <a:picLocks noChangeAspect="1"/>
          </p:cNvPicPr>
          <p:nvPr/>
        </p:nvPicPr>
        <p:blipFill>
          <a:blip r:embed="rId3"/>
          <a:stretch>
            <a:fillRect/>
          </a:stretch>
        </p:blipFill>
        <p:spPr>
          <a:xfrm>
            <a:off x="4632430" y="1623133"/>
            <a:ext cx="3847159" cy="3257634"/>
          </a:xfrm>
          <a:prstGeom prst="rect">
            <a:avLst/>
          </a:prstGeom>
          <a:ln>
            <a:solidFill>
              <a:schemeClr val="bg1">
                <a:lumMod val="65000"/>
              </a:schemeClr>
            </a:solidFill>
          </a:ln>
        </p:spPr>
      </p:pic>
      <p:sp>
        <p:nvSpPr>
          <p:cNvPr id="5" name="TextBox 4"/>
          <p:cNvSpPr txBox="1"/>
          <p:nvPr/>
        </p:nvSpPr>
        <p:spPr>
          <a:xfrm>
            <a:off x="303056" y="5520472"/>
            <a:ext cx="8514437" cy="914400"/>
          </a:xfrm>
          <a:prstGeom prst="rect">
            <a:avLst/>
          </a:prstGeom>
          <a:noFill/>
          <a:effectLst/>
        </p:spPr>
        <p:txBody>
          <a:bodyPr wrap="none" lIns="0" tIns="0" rIns="0" bIns="0" rtlCol="0">
            <a:noAutofit/>
          </a:bodyPr>
          <a:lstStyle/>
          <a:p>
            <a:pPr eaLnBrk="0" hangingPunct="0">
              <a:lnSpc>
                <a:spcPts val="1800"/>
              </a:lnSpc>
            </a:pPr>
            <a:r>
              <a:rPr lang="en-US" sz="1400" b="1" dirty="0" smtClean="0">
                <a:solidFill>
                  <a:prstClr val="black"/>
                </a:solidFill>
              </a:rPr>
              <a:t>Observations from the U.S. Geological Survey </a:t>
            </a:r>
          </a:p>
          <a:p>
            <a:pPr eaLnBrk="0" hangingPunct="0">
              <a:lnSpc>
                <a:spcPts val="1800"/>
              </a:lnSpc>
            </a:pPr>
            <a:r>
              <a:rPr lang="en-US" sz="1400" b="1" dirty="0" smtClean="0">
                <a:solidFill>
                  <a:prstClr val="black"/>
                </a:solidFill>
              </a:rPr>
              <a:t>	Guidance from NOAA and the National Water Center</a:t>
            </a:r>
          </a:p>
          <a:p>
            <a:pPr eaLnBrk="0" hangingPunct="0">
              <a:lnSpc>
                <a:spcPts val="1800"/>
              </a:lnSpc>
            </a:pPr>
            <a:r>
              <a:rPr lang="en-US" sz="1400" b="1" dirty="0">
                <a:solidFill>
                  <a:prstClr val="black"/>
                </a:solidFill>
              </a:rPr>
              <a:t>	</a:t>
            </a:r>
            <a:r>
              <a:rPr lang="en-US" sz="1400" b="1" dirty="0" smtClean="0">
                <a:solidFill>
                  <a:prstClr val="black"/>
                </a:solidFill>
              </a:rPr>
              <a:t>	Forecasting by NWS West Gulf River Forecast Center </a:t>
            </a:r>
          </a:p>
          <a:p>
            <a:pPr eaLnBrk="0" hangingPunct="0">
              <a:lnSpc>
                <a:spcPts val="1800"/>
              </a:lnSpc>
            </a:pPr>
            <a:r>
              <a:rPr lang="en-US" sz="1400" b="1" dirty="0">
                <a:solidFill>
                  <a:prstClr val="black"/>
                </a:solidFill>
              </a:rPr>
              <a:t> </a:t>
            </a:r>
            <a:r>
              <a:rPr lang="en-US" sz="1400" b="1" dirty="0" smtClean="0">
                <a:solidFill>
                  <a:prstClr val="black"/>
                </a:solidFill>
              </a:rPr>
              <a:t>                			Inundation Mapping by US Army Corps of Engineers</a:t>
            </a:r>
          </a:p>
          <a:p>
            <a:pPr eaLnBrk="0" hangingPunct="0">
              <a:lnSpc>
                <a:spcPts val="1800"/>
              </a:lnSpc>
            </a:pPr>
            <a:r>
              <a:rPr lang="en-US" sz="1400" b="1" dirty="0">
                <a:solidFill>
                  <a:prstClr val="black"/>
                </a:solidFill>
              </a:rPr>
              <a:t> </a:t>
            </a:r>
            <a:r>
              <a:rPr lang="en-US" sz="1400" b="1" dirty="0" smtClean="0">
                <a:solidFill>
                  <a:prstClr val="black"/>
                </a:solidFill>
              </a:rPr>
              <a:t>                                     		 Overlay on Address Points by University of Texas at Austin</a:t>
            </a:r>
          </a:p>
        </p:txBody>
      </p:sp>
      <p:sp>
        <p:nvSpPr>
          <p:cNvPr id="6" name="TextBox 5"/>
          <p:cNvSpPr txBox="1"/>
          <p:nvPr/>
        </p:nvSpPr>
        <p:spPr>
          <a:xfrm>
            <a:off x="4912809" y="4843206"/>
            <a:ext cx="914400" cy="914400"/>
          </a:xfrm>
          <a:prstGeom prst="rect">
            <a:avLst/>
          </a:prstGeom>
          <a:noFill/>
          <a:effectLst/>
        </p:spPr>
        <p:txBody>
          <a:bodyPr wrap="none" lIns="0" tIns="0" rIns="0" bIns="0" rtlCol="0">
            <a:noAutofit/>
          </a:bodyPr>
          <a:lstStyle/>
          <a:p>
            <a:pPr algn="l" eaLnBrk="0" hangingPunct="0">
              <a:lnSpc>
                <a:spcPts val="1800"/>
              </a:lnSpc>
            </a:pPr>
            <a:r>
              <a:rPr lang="en-US" sz="1200" b="1" dirty="0" smtClean="0">
                <a:ea typeface="+mn-ea"/>
                <a:cs typeface="+mn-cs"/>
              </a:rPr>
              <a:t>Experimental product, not </a:t>
            </a:r>
            <a:r>
              <a:rPr lang="en-US" sz="1200" b="1" dirty="0" smtClean="0"/>
              <a:t>confirmed</a:t>
            </a:r>
            <a:r>
              <a:rPr lang="en-US" sz="1200" b="1" dirty="0" smtClean="0">
                <a:ea typeface="+mn-ea"/>
                <a:cs typeface="+mn-cs"/>
              </a:rPr>
              <a:t> by local observation</a:t>
            </a:r>
          </a:p>
        </p:txBody>
      </p:sp>
      <p:sp>
        <p:nvSpPr>
          <p:cNvPr id="7" name="TextBox 6"/>
          <p:cNvSpPr txBox="1"/>
          <p:nvPr/>
        </p:nvSpPr>
        <p:spPr>
          <a:xfrm>
            <a:off x="4937903" y="4041342"/>
            <a:ext cx="914400" cy="914400"/>
          </a:xfrm>
          <a:prstGeom prst="rect">
            <a:avLst/>
          </a:prstGeom>
          <a:noFill/>
          <a:effectLst/>
        </p:spPr>
        <p:txBody>
          <a:bodyPr wrap="none" lIns="0" tIns="0" rIns="0" bIns="0" rtlCol="0">
            <a:noAutofit/>
          </a:bodyPr>
          <a:lstStyle/>
          <a:p>
            <a:pPr algn="l" eaLnBrk="0" hangingPunct="0">
              <a:lnSpc>
                <a:spcPts val="1800"/>
              </a:lnSpc>
            </a:pPr>
            <a:r>
              <a:rPr lang="en-US" sz="1400" b="1" dirty="0" smtClean="0">
                <a:solidFill>
                  <a:srgbClr val="FF0000"/>
                </a:solidFill>
                <a:ea typeface="+mn-ea"/>
                <a:cs typeface="+mn-cs"/>
              </a:rPr>
              <a:t>US National Grid </a:t>
            </a:r>
          </a:p>
          <a:p>
            <a:pPr algn="l" eaLnBrk="0" hangingPunct="0">
              <a:lnSpc>
                <a:spcPts val="1800"/>
              </a:lnSpc>
            </a:pPr>
            <a:r>
              <a:rPr lang="en-US" sz="1400" b="1" dirty="0" smtClean="0">
                <a:solidFill>
                  <a:srgbClr val="FF0000"/>
                </a:solidFill>
                <a:ea typeface="+mn-ea"/>
                <a:cs typeface="+mn-cs"/>
              </a:rPr>
              <a:t>used for Search </a:t>
            </a:r>
          </a:p>
          <a:p>
            <a:pPr algn="l" eaLnBrk="0" hangingPunct="0">
              <a:lnSpc>
                <a:spcPts val="1800"/>
              </a:lnSpc>
            </a:pPr>
            <a:r>
              <a:rPr lang="en-US" sz="1400" b="1" dirty="0" smtClean="0">
                <a:solidFill>
                  <a:srgbClr val="FF0000"/>
                </a:solidFill>
                <a:ea typeface="+mn-ea"/>
                <a:cs typeface="+mn-cs"/>
              </a:rPr>
              <a:t>and Rescue</a:t>
            </a:r>
          </a:p>
        </p:txBody>
      </p:sp>
      <p:sp>
        <p:nvSpPr>
          <p:cNvPr id="8" name="TextBox 7"/>
          <p:cNvSpPr txBox="1"/>
          <p:nvPr/>
        </p:nvSpPr>
        <p:spPr>
          <a:xfrm>
            <a:off x="5976257" y="5675586"/>
            <a:ext cx="914400" cy="914400"/>
          </a:xfrm>
          <a:prstGeom prst="rect">
            <a:avLst/>
          </a:prstGeom>
          <a:noFill/>
          <a:effectLst/>
        </p:spPr>
        <p:txBody>
          <a:bodyPr wrap="none" lIns="0" tIns="0" rIns="0" bIns="0" rtlCol="0">
            <a:noAutofit/>
          </a:bodyPr>
          <a:lstStyle/>
          <a:p>
            <a:pPr algn="l" eaLnBrk="0" hangingPunct="0">
              <a:lnSpc>
                <a:spcPts val="1800"/>
              </a:lnSpc>
            </a:pPr>
            <a:endParaRPr lang="en-US" sz="1400" b="1" dirty="0" smtClean="0">
              <a:ea typeface="+mn-ea"/>
              <a:cs typeface="+mn-cs"/>
            </a:endParaRPr>
          </a:p>
        </p:txBody>
      </p:sp>
    </p:spTree>
    <p:extLst>
      <p:ext uri="{BB962C8B-B14F-4D97-AF65-F5344CB8AC3E}">
        <p14:creationId xmlns:p14="http://schemas.microsoft.com/office/powerpoint/2010/main" val="1877353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422" y="393165"/>
            <a:ext cx="7312991" cy="484632"/>
          </a:xfrm>
        </p:spPr>
        <p:txBody>
          <a:bodyPr/>
          <a:lstStyle/>
          <a:p>
            <a:pPr algn="ctr"/>
            <a:r>
              <a:rPr lang="en-US" dirty="0" smtClean="0"/>
              <a:t>Goal: Real-Time Flood Inundation Mapping for Texas at Local Scale</a:t>
            </a:r>
            <a:endParaRPr lang="en-US" dirty="0"/>
          </a:p>
        </p:txBody>
      </p:sp>
      <p:pic>
        <p:nvPicPr>
          <p:cNvPr id="4" name="Picture 3"/>
          <p:cNvPicPr>
            <a:picLocks noChangeAspect="1"/>
          </p:cNvPicPr>
          <p:nvPr/>
        </p:nvPicPr>
        <p:blipFill>
          <a:blip r:embed="rId2"/>
          <a:stretch>
            <a:fillRect/>
          </a:stretch>
        </p:blipFill>
        <p:spPr>
          <a:xfrm>
            <a:off x="2615537" y="1653977"/>
            <a:ext cx="6260754" cy="4554283"/>
          </a:xfrm>
          <a:prstGeom prst="rect">
            <a:avLst/>
          </a:prstGeom>
        </p:spPr>
      </p:pic>
      <p:pic>
        <p:nvPicPr>
          <p:cNvPr id="3" name="Picture 2"/>
          <p:cNvPicPr>
            <a:picLocks noChangeAspect="1"/>
          </p:cNvPicPr>
          <p:nvPr/>
        </p:nvPicPr>
        <p:blipFill>
          <a:blip r:embed="rId3"/>
          <a:stretch>
            <a:fillRect/>
          </a:stretch>
        </p:blipFill>
        <p:spPr>
          <a:xfrm>
            <a:off x="216275" y="1653977"/>
            <a:ext cx="4725619" cy="4554283"/>
          </a:xfrm>
          <a:prstGeom prst="rect">
            <a:avLst/>
          </a:prstGeom>
        </p:spPr>
      </p:pic>
      <p:pic>
        <p:nvPicPr>
          <p:cNvPr id="6" name="Picture 5"/>
          <p:cNvPicPr>
            <a:picLocks noChangeAspect="1"/>
          </p:cNvPicPr>
          <p:nvPr/>
        </p:nvPicPr>
        <p:blipFill>
          <a:blip r:embed="rId4"/>
          <a:stretch>
            <a:fillRect/>
          </a:stretch>
        </p:blipFill>
        <p:spPr>
          <a:xfrm>
            <a:off x="4941894" y="4947308"/>
            <a:ext cx="4106989" cy="1260952"/>
          </a:xfrm>
          <a:prstGeom prst="rect">
            <a:avLst/>
          </a:prstGeom>
        </p:spPr>
      </p:pic>
    </p:spTree>
    <p:extLst>
      <p:ext uri="{BB962C8B-B14F-4D97-AF65-F5344CB8AC3E}">
        <p14:creationId xmlns:p14="http://schemas.microsoft.com/office/powerpoint/2010/main" val="157718304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8470"/>
            <a:ext cx="7312991" cy="484632"/>
          </a:xfrm>
        </p:spPr>
        <p:txBody>
          <a:bodyPr/>
          <a:lstStyle/>
          <a:p>
            <a:pPr algn="ctr"/>
            <a:r>
              <a:rPr lang="en-US" dirty="0" smtClean="0"/>
              <a:t>National Water Center Innovators Program</a:t>
            </a:r>
            <a:endParaRPr lang="en-US" dirty="0"/>
          </a:p>
        </p:txBody>
      </p:sp>
      <p:sp>
        <p:nvSpPr>
          <p:cNvPr id="3" name="Content Placeholder 2"/>
          <p:cNvSpPr>
            <a:spLocks noGrp="1"/>
          </p:cNvSpPr>
          <p:nvPr>
            <p:ph idx="4294967295"/>
          </p:nvPr>
        </p:nvSpPr>
        <p:spPr>
          <a:xfrm>
            <a:off x="628650" y="935999"/>
            <a:ext cx="7886700" cy="3179763"/>
          </a:xfrm>
        </p:spPr>
        <p:txBody>
          <a:bodyPr/>
          <a:lstStyle/>
          <a:p>
            <a:r>
              <a:rPr lang="en-US" sz="2400" dirty="0" smtClean="0"/>
              <a:t>Successful partnership between </a:t>
            </a:r>
            <a:r>
              <a:rPr lang="en-US" sz="2400" dirty="0" smtClean="0">
                <a:solidFill>
                  <a:srgbClr val="0070C0"/>
                </a:solidFill>
              </a:rPr>
              <a:t>federal water agencies and </a:t>
            </a:r>
            <a:r>
              <a:rPr lang="en-US" sz="2400" dirty="0">
                <a:solidFill>
                  <a:srgbClr val="0070C0"/>
                </a:solidFill>
              </a:rPr>
              <a:t>the academic </a:t>
            </a:r>
            <a:r>
              <a:rPr lang="en-US" sz="2400" dirty="0" smtClean="0">
                <a:solidFill>
                  <a:srgbClr val="0070C0"/>
                </a:solidFill>
              </a:rPr>
              <a:t>community </a:t>
            </a:r>
            <a:r>
              <a:rPr lang="en-US" sz="2400" dirty="0" smtClean="0"/>
              <a:t>to accelerate Research to Operations </a:t>
            </a:r>
          </a:p>
          <a:p>
            <a:r>
              <a:rPr lang="en-US" sz="2400" dirty="0" smtClean="0">
                <a:solidFill>
                  <a:srgbClr val="0070C0"/>
                </a:solidFill>
              </a:rPr>
              <a:t>Summer Institutes </a:t>
            </a:r>
            <a:r>
              <a:rPr lang="en-US" sz="2400" dirty="0" smtClean="0"/>
              <a:t>for graduate students at National Water Center in 2015, 2016, 2017, involved </a:t>
            </a:r>
            <a:r>
              <a:rPr lang="en-US" sz="2400" dirty="0" smtClean="0">
                <a:solidFill>
                  <a:srgbClr val="0070C0"/>
                </a:solidFill>
              </a:rPr>
              <a:t>105 students </a:t>
            </a:r>
            <a:r>
              <a:rPr lang="en-US" sz="2400" dirty="0" smtClean="0"/>
              <a:t>from </a:t>
            </a:r>
            <a:r>
              <a:rPr lang="en-US" sz="2400" dirty="0" smtClean="0">
                <a:solidFill>
                  <a:srgbClr val="0070C0"/>
                </a:solidFill>
              </a:rPr>
              <a:t>49 universities</a:t>
            </a:r>
          </a:p>
          <a:p>
            <a:r>
              <a:rPr lang="en-US" sz="2400" dirty="0" smtClean="0"/>
              <a:t>Establishes a </a:t>
            </a:r>
            <a:r>
              <a:rPr lang="en-US" sz="2400" dirty="0" smtClean="0">
                <a:solidFill>
                  <a:srgbClr val="0070C0"/>
                </a:solidFill>
              </a:rPr>
              <a:t>community of practice </a:t>
            </a:r>
            <a:r>
              <a:rPr lang="en-US" sz="2400" dirty="0" smtClean="0"/>
              <a:t>around the National Water Model and the National Water Center.</a:t>
            </a:r>
          </a:p>
          <a:p>
            <a:r>
              <a:rPr lang="en-US" sz="2400" dirty="0" smtClean="0">
                <a:solidFill>
                  <a:srgbClr val="0070C0"/>
                </a:solidFill>
              </a:rPr>
              <a:t>Annual cycle </a:t>
            </a:r>
            <a:r>
              <a:rPr lang="en-US" sz="2400" dirty="0" smtClean="0"/>
              <a:t>of innovation, research and assessment spanning USGS, USACE, NOAA and the academic community</a:t>
            </a:r>
            <a:endParaRPr lang="en-US" sz="2400" dirty="0"/>
          </a:p>
        </p:txBody>
      </p:sp>
      <p:pic>
        <p:nvPicPr>
          <p:cNvPr id="4" name="Picture 3"/>
          <p:cNvPicPr>
            <a:picLocks noChangeAspect="1"/>
          </p:cNvPicPr>
          <p:nvPr/>
        </p:nvPicPr>
        <p:blipFill>
          <a:blip r:embed="rId3"/>
          <a:stretch>
            <a:fillRect/>
          </a:stretch>
        </p:blipFill>
        <p:spPr>
          <a:xfrm>
            <a:off x="931209" y="5806105"/>
            <a:ext cx="2171012" cy="554411"/>
          </a:xfrm>
          <a:prstGeom prst="rect">
            <a:avLst/>
          </a:prstGeom>
        </p:spPr>
      </p:pic>
      <p:pic>
        <p:nvPicPr>
          <p:cNvPr id="8" name="Picture 7"/>
          <p:cNvPicPr>
            <a:picLocks noChangeAspect="1"/>
          </p:cNvPicPr>
          <p:nvPr/>
        </p:nvPicPr>
        <p:blipFill>
          <a:blip r:embed="rId4"/>
          <a:stretch>
            <a:fillRect/>
          </a:stretch>
        </p:blipFill>
        <p:spPr>
          <a:xfrm>
            <a:off x="3265850" y="5712630"/>
            <a:ext cx="737099" cy="741360"/>
          </a:xfrm>
          <a:prstGeom prst="rect">
            <a:avLst/>
          </a:prstGeom>
        </p:spPr>
      </p:pic>
      <p:pic>
        <p:nvPicPr>
          <p:cNvPr id="9" name="Picture 4"/>
          <p:cNvPicPr>
            <a:picLocks noChangeAspect="1"/>
          </p:cNvPicPr>
          <p:nvPr/>
        </p:nvPicPr>
        <p:blipFill>
          <a:blip r:embed="rId5" cstate="email">
            <a:extLst>
              <a:ext uri="{28A0092B-C50C-407E-A947-70E740481C1C}">
                <a14:useLocalDpi xmlns:a14="http://schemas.microsoft.com/office/drawing/2010/main" val="0"/>
              </a:ext>
            </a:extLst>
          </a:blip>
          <a:srcRect l="11777" t="17941" r="11855" b="15881"/>
          <a:stretch>
            <a:fillRect/>
          </a:stretch>
        </p:blipFill>
        <p:spPr bwMode="auto">
          <a:xfrm>
            <a:off x="4232631" y="5785258"/>
            <a:ext cx="1659818" cy="5961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29558" y="5768451"/>
            <a:ext cx="909169" cy="629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0" descr="noaa_round.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53553" y="5636612"/>
            <a:ext cx="894347" cy="893397"/>
          </a:xfrm>
          <a:prstGeom prst="rect">
            <a:avLst/>
          </a:prstGeom>
        </p:spPr>
      </p:pic>
    </p:spTree>
    <p:extLst>
      <p:ext uri="{BB962C8B-B14F-4D97-AF65-F5344CB8AC3E}">
        <p14:creationId xmlns:p14="http://schemas.microsoft.com/office/powerpoint/2010/main" val="414242087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ptional_Corporate_PPT_Template-Arial">
  <a:themeElements>
    <a:clrScheme name="EsriMarketing">
      <a:dk1>
        <a:sysClr val="windowText" lastClr="000000"/>
      </a:dk1>
      <a:lt1>
        <a:sysClr val="window" lastClr="FFFFFF"/>
      </a:lt1>
      <a:dk2>
        <a:srgbClr val="001446"/>
      </a:dk2>
      <a:lt2>
        <a:srgbClr val="FFFF96"/>
      </a:lt2>
      <a:accent1>
        <a:srgbClr val="A3CA4B"/>
      </a:accent1>
      <a:accent2>
        <a:srgbClr val="FAC15A"/>
      </a:accent2>
      <a:accent3>
        <a:srgbClr val="ED982D"/>
      </a:accent3>
      <a:accent4>
        <a:srgbClr val="5EB4E6"/>
      </a:accent4>
      <a:accent5>
        <a:srgbClr val="8DA3E8"/>
      </a:accent5>
      <a:accent6>
        <a:srgbClr val="B996D5"/>
      </a:accent6>
      <a:hlink>
        <a:srgbClr val="9BCDFF"/>
      </a:hlink>
      <a:folHlink>
        <a:srgbClr val="8C8C8C"/>
      </a:folHlink>
    </a:clrScheme>
    <a:fontScheme name="Esri-Arial">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none" lIns="91440" tIns="45720" rIns="91440" bIns="45720" numCol="1" rtlCol="0" anchor="ctr" anchorCtr="0" compatLnSpc="1">
        <a:prstTxWarp prst="textNoShape">
          <a:avLst/>
        </a:prstTxWarp>
      </a:bodyPr>
      <a:lstStyle>
        <a:defPPr algn="ctr" eaLnBrk="0" fontAlgn="base" hangingPunct="0">
          <a:spcBef>
            <a:spcPct val="0"/>
          </a:spcBef>
          <a:spcAft>
            <a:spcPct val="0"/>
          </a:spcAft>
          <a:defRPr sz="1400" b="1" dirty="0">
            <a:solidFill>
              <a:srgbClr val="000000"/>
            </a:solidFill>
            <a:latin typeface="Arial" charset="0"/>
            <a:ea typeface="ＭＳ Ｐゴシック" pitchFamily="16" charset="-128"/>
            <a:cs typeface="ＭＳ Ｐゴシック" pitchFamily="-97" charset="-128"/>
          </a:defRPr>
        </a:defPPr>
      </a:lstStyle>
      <a:style>
        <a:lnRef idx="1">
          <a:schemeClr val="accent1"/>
        </a:lnRef>
        <a:fillRef idx="3">
          <a:schemeClr val="accent1"/>
        </a:fillRef>
        <a:effectRef idx="2">
          <a:schemeClr val="accent1"/>
        </a:effectRef>
        <a:fontRef idx="minor">
          <a:schemeClr val="lt1"/>
        </a:fontRef>
      </a:style>
    </a:spDef>
    <a:lnDef>
      <a:spPr bwMode="auto">
        <a:noFill/>
        <a:ln w="19050" cap="flat" cmpd="sng" algn="ctr">
          <a:solidFill>
            <a:schemeClr val="tx2"/>
          </a:solidFill>
          <a:prstDash val="solid"/>
          <a:round/>
          <a:headEnd type="none" w="med" len="med"/>
          <a:tailEnd type="none" w="med" len="med"/>
        </a:ln>
        <a:effectLst/>
      </a:spPr>
      <a:bodyPr/>
      <a:lstStyle/>
    </a:lnDef>
    <a:txDef>
      <a:spPr>
        <a:noFill/>
        <a:effectLst/>
      </a:spPr>
      <a:bodyPr wrap="square" lIns="0" tIns="0" rIns="0" bIns="0" rtlCol="0">
        <a:noAutofit/>
      </a:bodyPr>
      <a:lstStyle>
        <a:defPPr algn="l" eaLnBrk="0" hangingPunct="0">
          <a:lnSpc>
            <a:spcPts val="1800"/>
          </a:lnSpc>
          <a:defRPr sz="1400" b="1" dirty="0" smtClean="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1037</TotalTime>
  <Words>688</Words>
  <Application>Microsoft Office PowerPoint</Application>
  <PresentationFormat>On-screen Show (4:3)</PresentationFormat>
  <Paragraphs>86</Paragraphs>
  <Slides>10</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Avenir LT Std 55 Roman</vt:lpstr>
      <vt:lpstr>Avenir LT Std 65 Medium</vt:lpstr>
      <vt:lpstr>Avenir LT Std 85 Heavy</vt:lpstr>
      <vt:lpstr>Calibri</vt:lpstr>
      <vt:lpstr>Lucida Grande</vt:lpstr>
      <vt:lpstr>Optional_Corporate_PPT_Template-Arial</vt:lpstr>
      <vt:lpstr>PowerPoint Presentation</vt:lpstr>
      <vt:lpstr>Hurricane Harvey Precipitation</vt:lpstr>
      <vt:lpstr>Texas Division of Emergency Management</vt:lpstr>
      <vt:lpstr>Maximum Flood Inundation Extent from Hurricane Harvey</vt:lpstr>
      <vt:lpstr>Letter from Chief Kidd to President Fenves, UT Austin</vt:lpstr>
      <vt:lpstr>Texas Address Points </vt:lpstr>
      <vt:lpstr>Inundation Maps for Search and Rescue</vt:lpstr>
      <vt:lpstr>Goal: Real-Time Flood Inundation Mapping for Texas at Local Scale</vt:lpstr>
      <vt:lpstr>National Water Center Innovators Program</vt:lpstr>
      <vt:lpstr>Conclusions</vt:lpstr>
    </vt:vector>
  </TitlesOfParts>
  <Company>Cockrell School of Engineering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2-Day Precipitation</dc:title>
  <dc:creator>CAEE-maidment</dc:creator>
  <cp:lastModifiedBy>CAEE-maidment</cp:lastModifiedBy>
  <cp:revision>42</cp:revision>
  <cp:lastPrinted>2017-09-17T13:51:32Z</cp:lastPrinted>
  <dcterms:created xsi:type="dcterms:W3CDTF">2017-09-17T02:19:48Z</dcterms:created>
  <dcterms:modified xsi:type="dcterms:W3CDTF">2017-09-27T02:23:28Z</dcterms:modified>
</cp:coreProperties>
</file>